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2" r:id="rId4"/>
    <p:sldMasterId id="2147483766" r:id="rId5"/>
  </p:sldMasterIdLst>
  <p:notesMasterIdLst>
    <p:notesMasterId r:id="rId35"/>
  </p:notesMasterIdLst>
  <p:handoutMasterIdLst>
    <p:handoutMasterId r:id="rId36"/>
  </p:handoutMasterIdLst>
  <p:sldIdLst>
    <p:sldId id="321" r:id="rId6"/>
    <p:sldId id="320" r:id="rId7"/>
    <p:sldId id="351" r:id="rId8"/>
    <p:sldId id="367" r:id="rId9"/>
    <p:sldId id="405" r:id="rId10"/>
    <p:sldId id="373" r:id="rId11"/>
    <p:sldId id="408" r:id="rId12"/>
    <p:sldId id="409" r:id="rId13"/>
    <p:sldId id="387" r:id="rId14"/>
    <p:sldId id="381" r:id="rId15"/>
    <p:sldId id="402" r:id="rId16"/>
    <p:sldId id="382" r:id="rId17"/>
    <p:sldId id="383" r:id="rId18"/>
    <p:sldId id="384" r:id="rId19"/>
    <p:sldId id="388" r:id="rId20"/>
    <p:sldId id="395" r:id="rId21"/>
    <p:sldId id="396" r:id="rId22"/>
    <p:sldId id="397" r:id="rId23"/>
    <p:sldId id="399" r:id="rId24"/>
    <p:sldId id="398" r:id="rId25"/>
    <p:sldId id="400" r:id="rId26"/>
    <p:sldId id="401" r:id="rId27"/>
    <p:sldId id="394" r:id="rId28"/>
    <p:sldId id="404" r:id="rId29"/>
    <p:sldId id="403" r:id="rId30"/>
    <p:sldId id="406" r:id="rId31"/>
    <p:sldId id="407" r:id="rId32"/>
    <p:sldId id="360" r:id="rId33"/>
    <p:sldId id="350" r:id="rId34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orient="horz" pos="527">
          <p15:clr>
            <a:srgbClr val="A4A3A4"/>
          </p15:clr>
        </p15:guide>
        <p15:guide id="4" orient="horz" pos="3974">
          <p15:clr>
            <a:srgbClr val="A4A3A4"/>
          </p15:clr>
        </p15:guide>
        <p15:guide id="5" orient="horz" pos="391">
          <p15:clr>
            <a:srgbClr val="A4A3A4"/>
          </p15:clr>
        </p15:guide>
        <p15:guide id="6" orient="horz" pos="1661">
          <p15:clr>
            <a:srgbClr val="A4A3A4"/>
          </p15:clr>
        </p15:guide>
        <p15:guide id="7" orient="horz" pos="2840">
          <p15:clr>
            <a:srgbClr val="A4A3A4"/>
          </p15:clr>
        </p15:guide>
        <p15:guide id="8" orient="horz" pos="2251">
          <p15:clr>
            <a:srgbClr val="A4A3A4"/>
          </p15:clr>
        </p15:guide>
        <p15:guide id="9" pos="249">
          <p15:clr>
            <a:srgbClr val="A4A3A4"/>
          </p15:clr>
        </p15:guide>
        <p15:guide id="10" pos="5511">
          <p15:clr>
            <a:srgbClr val="A4A3A4"/>
          </p15:clr>
        </p15:guide>
        <p15:guide id="11" pos="3787">
          <p15:clr>
            <a:srgbClr val="A4A3A4"/>
          </p15:clr>
        </p15:guide>
        <p15:guide id="12" pos="1973">
          <p15:clr>
            <a:srgbClr val="A4A3A4"/>
          </p15:clr>
        </p15:guide>
        <p15:guide id="13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CC"/>
    <a:srgbClr val="FF6600"/>
    <a:srgbClr val="008000"/>
    <a:srgbClr val="006600"/>
    <a:srgbClr val="438D82"/>
    <a:srgbClr val="808080"/>
    <a:srgbClr val="B2B2B2"/>
    <a:srgbClr val="AECE0E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97" autoAdjust="0"/>
    <p:restoredTop sz="93182" autoAdjust="0"/>
  </p:normalViewPr>
  <p:slideViewPr>
    <p:cSldViewPr snapToGrid="0">
      <p:cViewPr varScale="1">
        <p:scale>
          <a:sx n="107" d="100"/>
          <a:sy n="107" d="100"/>
        </p:scale>
        <p:origin x="2238" y="108"/>
      </p:cViewPr>
      <p:guideLst>
        <p:guide orient="horz" pos="436"/>
        <p:guide orient="horz" pos="4020"/>
        <p:guide orient="horz" pos="527"/>
        <p:guide orient="horz" pos="3974"/>
        <p:guide orient="horz" pos="391"/>
        <p:guide orient="horz" pos="1661"/>
        <p:guide orient="horz" pos="2840"/>
        <p:guide orient="horz" pos="2251"/>
        <p:guide pos="249"/>
        <p:guide pos="5511"/>
        <p:guide pos="3787"/>
        <p:guide pos="197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2148" y="-10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9369" cy="49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>
            <a:lvl1pPr algn="l" defTabSz="946676" eaLnBrk="0" hangingPunct="0">
              <a:defRPr kumimoji="0" sz="1200"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94" y="1"/>
            <a:ext cx="2919369" cy="49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>
            <a:lvl1pPr algn="r" defTabSz="946676" eaLnBrk="0" hangingPunct="0">
              <a:defRPr kumimoji="0" sz="1200"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216"/>
            <a:ext cx="2919369" cy="49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b" anchorCtr="0" compatLnSpc="1">
            <a:prstTxWarp prst="textNoShape">
              <a:avLst/>
            </a:prstTxWarp>
          </a:bodyPr>
          <a:lstStyle>
            <a:lvl1pPr algn="l" defTabSz="946676" eaLnBrk="0" hangingPunct="0">
              <a:defRPr kumimoji="0" sz="1200"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94" y="9373216"/>
            <a:ext cx="2919369" cy="49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b" anchorCtr="0" compatLnSpc="1">
            <a:prstTxWarp prst="textNoShape">
              <a:avLst/>
            </a:prstTxWarp>
          </a:bodyPr>
          <a:lstStyle>
            <a:lvl1pPr algn="r" defTabSz="946676" eaLnBrk="0" hangingPunct="0">
              <a:defRPr kumimoji="0" sz="1200"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351C5B1-1360-4A34-85DE-2DFAC31BE9A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42314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9369" cy="49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>
            <a:lvl1pPr algn="l" defTabSz="946676" eaLnBrk="0" hangingPunct="0">
              <a:defRPr kumimoji="0" sz="1200"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94" y="1"/>
            <a:ext cx="2919369" cy="49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>
            <a:lvl1pPr algn="r" defTabSz="946676" eaLnBrk="0" hangingPunct="0">
              <a:defRPr kumimoji="0" sz="1200"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22089" y="4686609"/>
            <a:ext cx="4491586" cy="444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216"/>
            <a:ext cx="2919369" cy="49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b" anchorCtr="0" compatLnSpc="1">
            <a:prstTxWarp prst="textNoShape">
              <a:avLst/>
            </a:prstTxWarp>
          </a:bodyPr>
          <a:lstStyle>
            <a:lvl1pPr algn="l" defTabSz="946676" eaLnBrk="0" hangingPunct="0">
              <a:defRPr kumimoji="0" sz="1200"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94" y="9373216"/>
            <a:ext cx="2919369" cy="49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5" rIns="94769" bIns="47385" numCol="1" anchor="b" anchorCtr="0" compatLnSpc="1">
            <a:prstTxWarp prst="textNoShape">
              <a:avLst/>
            </a:prstTxWarp>
          </a:bodyPr>
          <a:lstStyle>
            <a:lvl1pPr algn="r" defTabSz="946676" eaLnBrk="0" hangingPunct="0">
              <a:defRPr kumimoji="0" sz="1200">
                <a:latin typeface="Helvetic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71F7995-6AE0-45DB-8956-1EFD363B7B3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47005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Helvetica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259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7855" indent="-195329" defTabSz="946259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81315" indent="-156263" defTabSz="946259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093841" indent="-156263" defTabSz="946259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406367" indent="-156263" defTabSz="946259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18892" indent="-156263" defTabSz="946259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031419" indent="-156263" defTabSz="946259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343945" indent="-156263" defTabSz="946259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2656471" indent="-156263" defTabSz="946259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1C6B906A-3EC7-4246-AA11-B1A3DCFD8E4F}" type="slidenum">
              <a:rPr kumimoji="0" lang="ja-JP" altLang="en-US" sz="1200">
                <a:latin typeface="Helvetica" pitchFamily="34" charset="0"/>
              </a:rPr>
              <a:pPr/>
              <a:t>1</a:t>
            </a:fld>
            <a:endParaRPr kumimoji="0" lang="en-US" altLang="ja-JP" sz="1200">
              <a:latin typeface="Helvetica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F7995-6AE0-45DB-8956-1EFD363B7B34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1222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F7995-6AE0-45DB-8956-1EFD363B7B34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8626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F7995-6AE0-45DB-8956-1EFD363B7B34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485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F7995-6AE0-45DB-8956-1EFD363B7B34}" type="slidenum">
              <a:rPr lang="ja-JP" altLang="en-US" smtClean="0"/>
              <a:pPr>
                <a:defRPr/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1743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1F7995-6AE0-45DB-8956-1EFD363B7B34}" type="slidenum">
              <a:rPr lang="ja-JP" altLang="en-US" smtClean="0"/>
              <a:pPr>
                <a:defRPr/>
              </a:pPr>
              <a:t>28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9274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20738" y="2083700"/>
            <a:ext cx="7502525" cy="1331913"/>
          </a:xfrm>
        </p:spPr>
        <p:txBody>
          <a:bodyPr anchor="ctr"/>
          <a:lstStyle>
            <a:lvl1pPr>
              <a:defRPr sz="3800" b="1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20738" y="3704092"/>
            <a:ext cx="7502525" cy="1447800"/>
          </a:xfrm>
        </p:spPr>
        <p:txBody>
          <a:bodyPr/>
          <a:lstStyle>
            <a:lvl1pPr marL="0" indent="0">
              <a:spcAft>
                <a:spcPct val="0"/>
              </a:spcAft>
              <a:buFontTx/>
              <a:buNone/>
              <a:defRPr sz="2400" b="1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0909AEF0-CBF0-4013-9E75-3A1DDA5C78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0018" y="6439098"/>
            <a:ext cx="351661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>
              <a:spcBef>
                <a:spcPct val="0"/>
              </a:spcBef>
              <a:defRPr/>
            </a:pPr>
            <a:r>
              <a:rPr lang="ja-JP" altLang="en-US" sz="900" dirty="0">
                <a:latin typeface="+mn-lt"/>
                <a:ea typeface="ＭＳ Ｐゴシック" pitchFamily="50" charset="-128"/>
              </a:rPr>
              <a:t>（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C</a:t>
            </a:r>
            <a:r>
              <a:rPr lang="ja-JP" altLang="en-US" sz="900" dirty="0">
                <a:latin typeface="+mn-lt"/>
                <a:ea typeface="ＭＳ Ｐゴシック" pitchFamily="50" charset="-128"/>
              </a:rPr>
              <a:t>）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 Canon Electron Tubes &amp; Devices Co.,</a:t>
            </a:r>
            <a:r>
              <a:rPr lang="en-US" altLang="ja-JP" sz="900" baseline="0" dirty="0">
                <a:latin typeface="+mn-lt"/>
                <a:ea typeface="ＭＳ Ｐゴシック" pitchFamily="50" charset="-128"/>
              </a:rPr>
              <a:t> 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Ltd.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C286C45-5C9C-40FC-95E1-4E3DEBDB8A61}"/>
              </a:ext>
            </a:extLst>
          </p:cNvPr>
          <p:cNvCxnSpPr/>
          <p:nvPr userDrawn="1"/>
        </p:nvCxnSpPr>
        <p:spPr bwMode="auto">
          <a:xfrm>
            <a:off x="0" y="808383"/>
            <a:ext cx="9144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58A9E6FC-F36F-4670-A930-F6D19950F84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31" y="140333"/>
            <a:ext cx="3224765" cy="538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>
            <a:extLst>
              <a:ext uri="{FF2B5EF4-FFF2-40B4-BE49-F238E27FC236}">
                <a16:creationId xmlns:a16="http://schemas.microsoft.com/office/drawing/2014/main" id="{516DD06B-2BDD-4479-A0E4-6FDD3413DF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584" y="6574221"/>
            <a:ext cx="3518930" cy="13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47ABD414-3203-4A31-A319-41D30D9E7A7F}"/>
              </a:ext>
            </a:extLst>
          </p:cNvPr>
          <p:cNvCxnSpPr/>
          <p:nvPr userDrawn="1"/>
        </p:nvCxnSpPr>
        <p:spPr bwMode="auto">
          <a:xfrm>
            <a:off x="0" y="6425846"/>
            <a:ext cx="9144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30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836613"/>
            <a:ext cx="8367713" cy="5472112"/>
          </a:xfrm>
        </p:spPr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379414" y="0"/>
            <a:ext cx="8369300" cy="620713"/>
          </a:xfrm>
        </p:spPr>
        <p:txBody>
          <a:bodyPr/>
          <a:lstStyle/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AEDEB207-1DA8-4FB0-B6C0-84CC4F8FCE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0018" y="6439098"/>
            <a:ext cx="351661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>
              <a:spcBef>
                <a:spcPct val="0"/>
              </a:spcBef>
              <a:defRPr/>
            </a:pPr>
            <a:r>
              <a:rPr lang="ja-JP" altLang="en-US" sz="900" dirty="0">
                <a:latin typeface="+mn-lt"/>
                <a:ea typeface="ＭＳ Ｐゴシック" pitchFamily="50" charset="-128"/>
              </a:rPr>
              <a:t>（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C</a:t>
            </a:r>
            <a:r>
              <a:rPr lang="ja-JP" altLang="en-US" sz="900" dirty="0">
                <a:latin typeface="+mn-lt"/>
                <a:ea typeface="ＭＳ Ｐゴシック" pitchFamily="50" charset="-128"/>
              </a:rPr>
              <a:t>）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 Canon Electron Tubes &amp; Devices Co.,</a:t>
            </a:r>
            <a:r>
              <a:rPr lang="en-US" altLang="ja-JP" sz="900" baseline="0" dirty="0">
                <a:latin typeface="+mn-lt"/>
                <a:ea typeface="ＭＳ Ｐゴシック" pitchFamily="50" charset="-128"/>
              </a:rPr>
              <a:t> 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Ltd.</a:t>
            </a:r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CC354215-8EDA-492C-ABDB-7ED7F3C027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584" y="6574221"/>
            <a:ext cx="3518930" cy="13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184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9414" y="0"/>
            <a:ext cx="8369300" cy="620713"/>
          </a:xfrm>
        </p:spPr>
        <p:txBody>
          <a:bodyPr/>
          <a:lstStyle>
            <a:lvl1pPr>
              <a:defRPr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C17ED235-8EAB-42EC-A083-F7825A47C7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0018" y="6439098"/>
            <a:ext cx="351661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>
              <a:spcBef>
                <a:spcPct val="0"/>
              </a:spcBef>
              <a:defRPr/>
            </a:pPr>
            <a:r>
              <a:rPr lang="ja-JP" altLang="en-US" sz="900" dirty="0">
                <a:latin typeface="+mn-lt"/>
                <a:ea typeface="ＭＳ Ｐゴシック" pitchFamily="50" charset="-128"/>
              </a:rPr>
              <a:t>（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C</a:t>
            </a:r>
            <a:r>
              <a:rPr lang="ja-JP" altLang="en-US" sz="900" dirty="0">
                <a:latin typeface="+mn-lt"/>
                <a:ea typeface="ＭＳ Ｐゴシック" pitchFamily="50" charset="-128"/>
              </a:rPr>
              <a:t>）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 Canon Electron Tubes &amp; Devices Co.,</a:t>
            </a:r>
            <a:r>
              <a:rPr lang="en-US" altLang="ja-JP" sz="900" baseline="0" dirty="0">
                <a:latin typeface="+mn-lt"/>
                <a:ea typeface="ＭＳ Ｐゴシック" pitchFamily="50" charset="-128"/>
              </a:rPr>
              <a:t> 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Ltd.</a:t>
            </a:r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7BAF10F8-1AD8-4839-B4F4-9CFD6E6671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584" y="6574221"/>
            <a:ext cx="3518930" cy="13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9158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6B2706CD-A0B9-4C70-866B-92E80E26363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0018" y="6439098"/>
            <a:ext cx="351661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>
              <a:spcBef>
                <a:spcPct val="0"/>
              </a:spcBef>
              <a:defRPr/>
            </a:pPr>
            <a:r>
              <a:rPr lang="ja-JP" altLang="en-US" sz="900" dirty="0">
                <a:latin typeface="+mn-lt"/>
                <a:ea typeface="ＭＳ Ｐゴシック" pitchFamily="50" charset="-128"/>
              </a:rPr>
              <a:t>（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C</a:t>
            </a:r>
            <a:r>
              <a:rPr lang="ja-JP" altLang="en-US" sz="900" dirty="0">
                <a:latin typeface="+mn-lt"/>
                <a:ea typeface="ＭＳ Ｐゴシック" pitchFamily="50" charset="-128"/>
              </a:rPr>
              <a:t>）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 Canon Electron Tubes &amp; Devices Co.,</a:t>
            </a:r>
            <a:r>
              <a:rPr lang="en-US" altLang="ja-JP" sz="900" baseline="0" dirty="0">
                <a:latin typeface="+mn-lt"/>
                <a:ea typeface="ＭＳ Ｐゴシック" pitchFamily="50" charset="-128"/>
              </a:rPr>
              <a:t> 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Ltd.</a:t>
            </a:r>
          </a:p>
        </p:txBody>
      </p:sp>
      <p:pic>
        <p:nvPicPr>
          <p:cNvPr id="3" name="Picture 12">
            <a:extLst>
              <a:ext uri="{FF2B5EF4-FFF2-40B4-BE49-F238E27FC236}">
                <a16:creationId xmlns:a16="http://schemas.microsoft.com/office/drawing/2014/main" id="{2741E9AC-932E-4E26-A7BB-F55A3B726E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584" y="6574221"/>
            <a:ext cx="3518930" cy="13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515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>
            <a:extLst>
              <a:ext uri="{FF2B5EF4-FFF2-40B4-BE49-F238E27FC236}">
                <a16:creationId xmlns:a16="http://schemas.microsoft.com/office/drawing/2014/main" id="{5ACB4FB3-04D1-4D6D-BAC6-62798E5313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0018" y="6439098"/>
            <a:ext cx="351661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>
              <a:spcBef>
                <a:spcPct val="0"/>
              </a:spcBef>
              <a:defRPr/>
            </a:pPr>
            <a:r>
              <a:rPr lang="ja-JP" altLang="en-US" sz="900" dirty="0">
                <a:latin typeface="+mn-lt"/>
                <a:ea typeface="ＭＳ Ｐゴシック" pitchFamily="50" charset="-128"/>
              </a:rPr>
              <a:t>（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C</a:t>
            </a:r>
            <a:r>
              <a:rPr lang="ja-JP" altLang="en-US" sz="900" dirty="0">
                <a:latin typeface="+mn-lt"/>
                <a:ea typeface="ＭＳ Ｐゴシック" pitchFamily="50" charset="-128"/>
              </a:rPr>
              <a:t>）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 Canon Electron Tubes &amp; Devices Co.,</a:t>
            </a:r>
            <a:r>
              <a:rPr lang="en-US" altLang="ja-JP" sz="900" baseline="0" dirty="0">
                <a:latin typeface="+mn-lt"/>
                <a:ea typeface="ＭＳ Ｐゴシック" pitchFamily="50" charset="-128"/>
              </a:rPr>
              <a:t> 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Ltd.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CB867EC-3E20-4AD6-A12C-8A6BB377DBC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436" y="2947015"/>
            <a:ext cx="5477127" cy="915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4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820738" y="2083700"/>
            <a:ext cx="7502525" cy="1331913"/>
          </a:xfrm>
        </p:spPr>
        <p:txBody>
          <a:bodyPr anchor="ctr"/>
          <a:lstStyle>
            <a:lvl1pPr>
              <a:defRPr sz="3800" b="1" baseline="0">
                <a:latin typeface="Segoe UI" pitchFamily="34" charset="0"/>
                <a:ea typeface="HGP創英角ｺﾞｼｯｸUB" pitchFamily="50" charset="-128"/>
                <a:cs typeface="Segoe UI" pitchFamily="34" charset="0"/>
              </a:defRPr>
            </a:lvl1pPr>
          </a:lstStyle>
          <a:p>
            <a:r>
              <a:rPr lang="en-US" altLang="ja-JP" dirty="0"/>
              <a:t>Format for master title</a:t>
            </a:r>
            <a:endParaRPr lang="ja-JP" alt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20738" y="3704092"/>
            <a:ext cx="7502525" cy="1447800"/>
          </a:xfrm>
        </p:spPr>
        <p:txBody>
          <a:bodyPr/>
          <a:lstStyle>
            <a:lvl1pPr marL="0" indent="0">
              <a:spcAft>
                <a:spcPct val="0"/>
              </a:spcAft>
              <a:buFontTx/>
              <a:buNone/>
              <a:defRPr sz="2300" b="0" baseline="0">
                <a:latin typeface="Segoe UI" pitchFamily="34" charset="0"/>
                <a:ea typeface="HGP創英角ｺﾞｼｯｸUB" pitchFamily="50" charset="-128"/>
                <a:cs typeface="Segoe UI" pitchFamily="34" charset="0"/>
              </a:defRPr>
            </a:lvl1pPr>
          </a:lstStyle>
          <a:p>
            <a:r>
              <a:rPr lang="en-US" altLang="ja-JP" dirty="0"/>
              <a:t>Format for master sub title</a:t>
            </a:r>
            <a:endParaRPr lang="ja-JP" altLang="en-US" dirty="0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C3195956-991A-465F-8339-3465E7A978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0018" y="6439098"/>
            <a:ext cx="351661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>
              <a:spcBef>
                <a:spcPct val="0"/>
              </a:spcBef>
              <a:defRPr/>
            </a:pPr>
            <a:r>
              <a:rPr lang="ja-JP" altLang="en-US" sz="900" dirty="0">
                <a:latin typeface="+mn-lt"/>
                <a:ea typeface="ＭＳ Ｐゴシック" pitchFamily="50" charset="-128"/>
              </a:rPr>
              <a:t>（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C</a:t>
            </a:r>
            <a:r>
              <a:rPr lang="ja-JP" altLang="en-US" sz="900" dirty="0">
                <a:latin typeface="+mn-lt"/>
                <a:ea typeface="ＭＳ Ｐゴシック" pitchFamily="50" charset="-128"/>
              </a:rPr>
              <a:t>）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 Canon Electron Tubes &amp; Devices Co.,</a:t>
            </a:r>
            <a:r>
              <a:rPr lang="en-US" altLang="ja-JP" sz="900" baseline="0" dirty="0">
                <a:latin typeface="+mn-lt"/>
                <a:ea typeface="ＭＳ Ｐゴシック" pitchFamily="50" charset="-128"/>
              </a:rPr>
              <a:t> 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Ltd.</a:t>
            </a:r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70525E70-5348-4EE5-9942-C04F7F70DC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584" y="6574221"/>
            <a:ext cx="3518930" cy="13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2E007709-488B-42FE-9B6C-4801D0AED0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31" y="140333"/>
            <a:ext cx="3238017" cy="540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027E8C4-E5E0-4240-9148-B9BB3FCE53F4}"/>
              </a:ext>
            </a:extLst>
          </p:cNvPr>
          <p:cNvCxnSpPr/>
          <p:nvPr userDrawn="1"/>
        </p:nvCxnSpPr>
        <p:spPr bwMode="auto">
          <a:xfrm>
            <a:off x="0" y="808383"/>
            <a:ext cx="9144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99ABC23-3584-4A04-B7E0-FFEF852FFFA0}"/>
              </a:ext>
            </a:extLst>
          </p:cNvPr>
          <p:cNvCxnSpPr/>
          <p:nvPr userDrawn="1"/>
        </p:nvCxnSpPr>
        <p:spPr bwMode="auto">
          <a:xfrm>
            <a:off x="0" y="6425846"/>
            <a:ext cx="9144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73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693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ja-JP" dirty="0"/>
              <a:t>Format for master style</a:t>
            </a:r>
            <a:endParaRPr lang="ja-JP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381000" y="836613"/>
            <a:ext cx="8367713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ja-JP" noProof="0" dirty="0"/>
              <a:t>format for master text</a:t>
            </a:r>
            <a:endParaRPr lang="ja-JP" altLang="en-US" noProof="0" dirty="0"/>
          </a:p>
          <a:p>
            <a:pPr lvl="1"/>
            <a:r>
              <a:rPr lang="en-US" altLang="ja-JP" noProof="0" dirty="0"/>
              <a:t>second level</a:t>
            </a:r>
            <a:endParaRPr lang="ja-JP" altLang="en-US" noProof="0" dirty="0"/>
          </a:p>
          <a:p>
            <a:pPr lvl="2"/>
            <a:r>
              <a:rPr lang="en-US" altLang="ja-JP" noProof="0" dirty="0"/>
              <a:t>third level</a:t>
            </a:r>
            <a:endParaRPr lang="ja-JP" altLang="en-US" noProof="0" dirty="0"/>
          </a:p>
          <a:p>
            <a:pPr lvl="3"/>
            <a:r>
              <a:rPr lang="en-US" altLang="ja-JP" noProof="0" dirty="0"/>
              <a:t>fourth level</a:t>
            </a:r>
            <a:endParaRPr lang="ja-JP" altLang="en-US" noProof="0" dirty="0"/>
          </a:p>
          <a:p>
            <a:pPr lvl="4"/>
            <a:r>
              <a:rPr lang="en-US" altLang="ja-JP" noProof="0" dirty="0"/>
              <a:t>fifth level</a:t>
            </a:r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57601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693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altLang="ja-JP" dirty="0"/>
              <a:t>Format for master style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8677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w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83587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6613"/>
            <a:ext cx="8382000" cy="533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9" name="Line 7"/>
          <p:cNvSpPr>
            <a:spLocks noChangeShapeType="1"/>
          </p:cNvSpPr>
          <p:nvPr userDrawn="1"/>
        </p:nvSpPr>
        <p:spPr bwMode="auto">
          <a:xfrm>
            <a:off x="0" y="6373813"/>
            <a:ext cx="9144000" cy="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032" name="Line 7"/>
          <p:cNvSpPr>
            <a:spLocks noChangeShapeType="1"/>
          </p:cNvSpPr>
          <p:nvPr userDrawn="1"/>
        </p:nvSpPr>
        <p:spPr bwMode="auto">
          <a:xfrm>
            <a:off x="0" y="682625"/>
            <a:ext cx="9144000" cy="0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1033" name="Rectangle 61"/>
          <p:cNvSpPr>
            <a:spLocks noChangeArrowheads="1"/>
          </p:cNvSpPr>
          <p:nvPr userDrawn="1"/>
        </p:nvSpPr>
        <p:spPr bwMode="auto">
          <a:xfrm>
            <a:off x="8345817" y="6467475"/>
            <a:ext cx="57626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0" hangingPunct="0">
              <a:tabLst>
                <a:tab pos="568325" algn="ctr"/>
                <a:tab pos="857250" algn="l"/>
                <a:tab pos="1089025" algn="l"/>
              </a:tabLst>
            </a:pPr>
            <a:fld id="{027ACA72-EB1A-40C5-BC55-79EB2A48FABF}" type="slidenum">
              <a:rPr kumimoji="0" lang="ja-JP" altLang="en-US" sz="1100">
                <a:latin typeface="Myriad Pro" pitchFamily="34" charset="0"/>
                <a:ea typeface="Meiryo UI" pitchFamily="50" charset="-128"/>
                <a:cs typeface="Segoe UI" pitchFamily="34" charset="0"/>
              </a:rPr>
              <a:pPr algn="r" eaLnBrk="0" hangingPunct="0">
                <a:tabLst>
                  <a:tab pos="568325" algn="ctr"/>
                  <a:tab pos="857250" algn="l"/>
                  <a:tab pos="1089025" algn="l"/>
                </a:tabLst>
              </a:pPr>
              <a:t>‹#›</a:t>
            </a:fld>
            <a:endParaRPr kumimoji="0" lang="en-US" altLang="ja-JP" sz="1100" dirty="0">
              <a:latin typeface="Myriad Pro" pitchFamily="34" charset="0"/>
              <a:ea typeface="Meiryo UI" pitchFamily="50" charset="-128"/>
              <a:cs typeface="Segoe U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62" r:id="rId2"/>
    <p:sldLayoutId id="2147483763" r:id="rId3"/>
    <p:sldLayoutId id="2147483764" r:id="rId4"/>
    <p:sldLayoutId id="2147483772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Arial" charset="0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Font typeface="Arial" charset="0"/>
        <a:buChar char="•"/>
        <a:defRPr kumimoji="1" sz="2000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693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/>
              <a:t>Format for master style</a:t>
            </a:r>
            <a:endParaRPr lang="ja-JP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6613"/>
            <a:ext cx="8367713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/>
              <a:t>format for master text</a:t>
            </a:r>
            <a:endParaRPr lang="ja-JP" altLang="en-US" dirty="0"/>
          </a:p>
          <a:p>
            <a:pPr lvl="1"/>
            <a:r>
              <a:rPr lang="en-US" altLang="ja-JP" dirty="0"/>
              <a:t>second level</a:t>
            </a:r>
            <a:endParaRPr lang="ja-JP" altLang="en-US" dirty="0"/>
          </a:p>
          <a:p>
            <a:pPr lvl="2"/>
            <a:r>
              <a:rPr lang="en-US" altLang="ja-JP" dirty="0"/>
              <a:t>third level</a:t>
            </a:r>
            <a:endParaRPr lang="ja-JP" altLang="en-US" dirty="0"/>
          </a:p>
          <a:p>
            <a:pPr lvl="3"/>
            <a:r>
              <a:rPr lang="en-US" altLang="ja-JP" dirty="0"/>
              <a:t>fourth level</a:t>
            </a:r>
            <a:endParaRPr lang="ja-JP" altLang="en-US" dirty="0"/>
          </a:p>
          <a:p>
            <a:pPr lvl="4"/>
            <a:r>
              <a:rPr lang="en-US" altLang="ja-JP" dirty="0"/>
              <a:t>fifth level</a:t>
            </a:r>
            <a:endParaRPr lang="ja-JP" altLang="en-US" dirty="0"/>
          </a:p>
        </p:txBody>
      </p:sp>
      <p:sp>
        <p:nvSpPr>
          <p:cNvPr id="2053" name="Line 7"/>
          <p:cNvSpPr>
            <a:spLocks noChangeShapeType="1"/>
          </p:cNvSpPr>
          <p:nvPr userDrawn="1"/>
        </p:nvSpPr>
        <p:spPr bwMode="auto">
          <a:xfrm>
            <a:off x="0" y="6400800"/>
            <a:ext cx="9144000" cy="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2054" name="Line 7"/>
          <p:cNvSpPr>
            <a:spLocks noChangeShapeType="1"/>
          </p:cNvSpPr>
          <p:nvPr userDrawn="1"/>
        </p:nvSpPr>
        <p:spPr bwMode="auto">
          <a:xfrm>
            <a:off x="0" y="682625"/>
            <a:ext cx="9144000" cy="0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ja-JP" altLang="en-US"/>
          </a:p>
        </p:txBody>
      </p:sp>
      <p:sp>
        <p:nvSpPr>
          <p:cNvPr id="2056" name="Rectangle 61"/>
          <p:cNvSpPr>
            <a:spLocks noChangeArrowheads="1"/>
          </p:cNvSpPr>
          <p:nvPr userDrawn="1"/>
        </p:nvSpPr>
        <p:spPr bwMode="auto">
          <a:xfrm>
            <a:off x="8388565" y="6480727"/>
            <a:ext cx="57626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0" hangingPunct="0">
              <a:tabLst>
                <a:tab pos="568325" algn="ctr"/>
                <a:tab pos="857250" algn="l"/>
                <a:tab pos="1089025" algn="l"/>
              </a:tabLst>
            </a:pPr>
            <a:fld id="{48EF0514-1C1F-40C2-9CF7-A6CAACE70C6C}" type="slidenum">
              <a:rPr kumimoji="0" lang="ja-JP" altLang="en-US" sz="1100">
                <a:latin typeface="Segoe UI" pitchFamily="34" charset="0"/>
                <a:ea typeface="Meiryo UI" pitchFamily="50" charset="-128"/>
                <a:cs typeface="Segoe UI" pitchFamily="34" charset="0"/>
              </a:rPr>
              <a:pPr algn="r" eaLnBrk="0" hangingPunct="0">
                <a:tabLst>
                  <a:tab pos="568325" algn="ctr"/>
                  <a:tab pos="857250" algn="l"/>
                  <a:tab pos="1089025" algn="l"/>
                </a:tabLst>
              </a:pPr>
              <a:t>‹#›</a:t>
            </a:fld>
            <a:endParaRPr kumimoji="0" lang="en-US" altLang="ja-JP" sz="11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5F538818-3D32-41E0-8034-BBD16DB66E8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20018" y="6439098"/>
            <a:ext cx="351661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>
              <a:spcBef>
                <a:spcPct val="0"/>
              </a:spcBef>
              <a:defRPr/>
            </a:pPr>
            <a:r>
              <a:rPr lang="ja-JP" altLang="en-US" sz="900" dirty="0">
                <a:latin typeface="+mn-lt"/>
                <a:ea typeface="ＭＳ Ｐゴシック" pitchFamily="50" charset="-128"/>
              </a:rPr>
              <a:t>（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C</a:t>
            </a:r>
            <a:r>
              <a:rPr lang="ja-JP" altLang="en-US" sz="900" dirty="0">
                <a:latin typeface="+mn-lt"/>
                <a:ea typeface="ＭＳ Ｐゴシック" pitchFamily="50" charset="-128"/>
              </a:rPr>
              <a:t>）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 Canon Electron Tubes &amp; Devices Co.,</a:t>
            </a:r>
            <a:r>
              <a:rPr lang="en-US" altLang="ja-JP" sz="900" baseline="0" dirty="0">
                <a:latin typeface="+mn-lt"/>
                <a:ea typeface="ＭＳ Ｐゴシック" pitchFamily="50" charset="-128"/>
              </a:rPr>
              <a:t> </a:t>
            </a:r>
            <a:r>
              <a:rPr lang="en-US" altLang="ja-JP" sz="900" dirty="0">
                <a:latin typeface="+mn-lt"/>
                <a:ea typeface="ＭＳ Ｐゴシック" pitchFamily="50" charset="-128"/>
              </a:rPr>
              <a:t>Ltd.</a:t>
            </a: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465F776B-BA97-4320-9063-9DCF1A9B254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584" y="6574221"/>
            <a:ext cx="3518930" cy="13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95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Segoe UI" pitchFamily="34" charset="0"/>
          <a:ea typeface="HGP創英角ｺﾞｼｯｸUB" pitchFamily="50" charset="-128"/>
          <a:cs typeface="Segoe U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Myriad Pro" pitchFamily="34" charset="0"/>
          <a:ea typeface="HGP創英角ｺﾞｼｯｸUB" pitchFamily="50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Myriad Pro" pitchFamily="34" charset="0"/>
          <a:ea typeface="HGP創英角ｺﾞｼｯｸUB" pitchFamily="50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Myriad Pro" pitchFamily="34" charset="0"/>
          <a:ea typeface="HGP創英角ｺﾞｼｯｸUB" pitchFamily="50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tx1"/>
          </a:solidFill>
          <a:latin typeface="Myriad Pro" pitchFamily="34" charset="0"/>
          <a:ea typeface="HGP創英角ｺﾞｼｯｸUB" pitchFamily="50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1"/>
          </a:solidFill>
          <a:latin typeface="Arial" charset="0"/>
          <a:ea typeface="ＭＳ Ｐゴシック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Char char="•"/>
        <a:defRPr kumimoji="1" sz="2400" b="1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Font typeface="Helvetica" pitchFamily="34" charset="0"/>
        <a:buChar char="•"/>
        <a:defRPr kumimoji="1" sz="20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Char char="–"/>
        <a:defRPr kumimoji="1" sz="20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4.png"/><Relationship Id="rId7" Type="http://schemas.openxmlformats.org/officeDocument/2006/relationships/image" Target="../media/image12.sv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9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2.png"/><Relationship Id="rId7" Type="http://schemas.openxmlformats.org/officeDocument/2006/relationships/image" Target="../media/image12.sv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13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5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12.svg"/><Relationship Id="rId7" Type="http://schemas.openxmlformats.org/officeDocument/2006/relationships/image" Target="../media/image5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13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12.svg"/><Relationship Id="rId7" Type="http://schemas.openxmlformats.org/officeDocument/2006/relationships/image" Target="../media/image7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10" Type="http://schemas.openxmlformats.org/officeDocument/2006/relationships/image" Target="../media/image73.png"/><Relationship Id="rId4" Type="http://schemas.openxmlformats.org/officeDocument/2006/relationships/image" Target="../media/image13.png"/><Relationship Id="rId9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12.svg"/><Relationship Id="rId7" Type="http://schemas.openxmlformats.org/officeDocument/2006/relationships/image" Target="../media/image7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1256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tiff"/><Relationship Id="rId13" Type="http://schemas.openxmlformats.org/officeDocument/2006/relationships/image" Target="../media/image22.png"/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12" Type="http://schemas.openxmlformats.org/officeDocument/2006/relationships/image" Target="../media/image21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svg"/><Relationship Id="rId11" Type="http://schemas.openxmlformats.org/officeDocument/2006/relationships/image" Target="../media/image20.gif"/><Relationship Id="rId5" Type="http://schemas.openxmlformats.org/officeDocument/2006/relationships/image" Target="../media/image11.png"/><Relationship Id="rId10" Type="http://schemas.openxmlformats.org/officeDocument/2006/relationships/image" Target="../media/image19.gif"/><Relationship Id="rId4" Type="http://schemas.openxmlformats.org/officeDocument/2006/relationships/image" Target="../media/image16.png"/><Relationship Id="rId9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13" Type="http://schemas.openxmlformats.org/officeDocument/2006/relationships/image" Target="../media/image29.png"/><Relationship Id="rId3" Type="http://schemas.openxmlformats.org/officeDocument/2006/relationships/image" Target="../media/image24.gif"/><Relationship Id="rId7" Type="http://schemas.openxmlformats.org/officeDocument/2006/relationships/image" Target="../media/image17.tiff"/><Relationship Id="rId12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28.gif"/><Relationship Id="rId5" Type="http://schemas.openxmlformats.org/officeDocument/2006/relationships/image" Target="../media/image12.svg"/><Relationship Id="rId10" Type="http://schemas.openxmlformats.org/officeDocument/2006/relationships/image" Target="../media/image27.png"/><Relationship Id="rId4" Type="http://schemas.openxmlformats.org/officeDocument/2006/relationships/image" Target="../media/image11.png"/><Relationship Id="rId9" Type="http://schemas.openxmlformats.org/officeDocument/2006/relationships/image" Target="../media/image2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"/>
          <p:cNvSpPr>
            <a:spLocks noChangeArrowheads="1"/>
          </p:cNvSpPr>
          <p:nvPr/>
        </p:nvSpPr>
        <p:spPr bwMode="gray">
          <a:xfrm>
            <a:off x="641511" y="5220182"/>
            <a:ext cx="4064960" cy="96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0" hangingPunct="0"/>
            <a:r>
              <a:rPr kumimoji="0"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Workshop on Efficient RF Sources</a:t>
            </a:r>
            <a:endParaRPr kumimoji="0" lang="ja-JP" altLang="en-US" sz="1800" dirty="0">
              <a:latin typeface="+mn-lt"/>
              <a:ea typeface="Meiryo UI" pitchFamily="50" charset="-128"/>
              <a:cs typeface="Segoe UI" pitchFamily="34" charset="0"/>
            </a:endParaRPr>
          </a:p>
          <a:p>
            <a:pPr eaLnBrk="0" hangingPunct="0"/>
            <a:r>
              <a:rPr kumimoji="0"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5</a:t>
            </a:r>
            <a:r>
              <a:rPr kumimoji="0" lang="ja-JP" altLang="en-US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kumimoji="0"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July 2022</a:t>
            </a:r>
          </a:p>
          <a:p>
            <a:pPr eaLnBrk="0" hangingPunct="0"/>
            <a:r>
              <a:rPr kumimoji="0"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Toshiro Anno</a:t>
            </a:r>
            <a:endParaRPr kumimoji="0" lang="ja-JP" altLang="en-US" sz="1800" dirty="0">
              <a:latin typeface="+mn-lt"/>
              <a:ea typeface="Meiryo UI" pitchFamily="50" charset="-128"/>
              <a:cs typeface="Segoe UI" pitchFamily="34" charset="0"/>
            </a:endParaRPr>
          </a:p>
        </p:txBody>
      </p:sp>
      <p:sp>
        <p:nvSpPr>
          <p:cNvPr id="21" name="タイトル 1"/>
          <p:cNvSpPr>
            <a:spLocks noGrp="1"/>
          </p:cNvSpPr>
          <p:nvPr>
            <p:ph type="ctrTitle"/>
          </p:nvPr>
        </p:nvSpPr>
        <p:spPr bwMode="gray">
          <a:xfrm>
            <a:off x="731121" y="1964331"/>
            <a:ext cx="7391947" cy="1331913"/>
          </a:xfrm>
        </p:spPr>
        <p:txBody>
          <a:bodyPr/>
          <a:lstStyle/>
          <a:p>
            <a:pPr eaLnBrk="1" hangingPunct="1"/>
            <a:r>
              <a:rPr lang="en-US" altLang="ja-JP" dirty="0">
                <a:latin typeface="+mn-lt"/>
              </a:rPr>
              <a:t>X-band High Efficiency Klystron Development</a:t>
            </a:r>
          </a:p>
        </p:txBody>
      </p:sp>
    </p:spTree>
    <p:extLst>
      <p:ext uri="{BB962C8B-B14F-4D97-AF65-F5344CB8AC3E}">
        <p14:creationId xmlns:p14="http://schemas.microsoft.com/office/powerpoint/2010/main" val="1924264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">
            <a:extLst>
              <a:ext uri="{FF2B5EF4-FFF2-40B4-BE49-F238E27FC236}">
                <a16:creationId xmlns:a16="http://schemas.microsoft.com/office/drawing/2014/main" id="{277AE7B3-55BB-401C-B1AA-002770EE1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4660" y="1587528"/>
            <a:ext cx="1804433" cy="90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3DB8555-04A5-41EB-86EB-85E6C7680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093" y="2900300"/>
            <a:ext cx="3221831" cy="149970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F7A8F65-E612-4108-9CA1-CFD259B2E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1C0FC05-6C40-41E0-9301-56F9269E978C}"/>
              </a:ext>
            </a:extLst>
          </p:cNvPr>
          <p:cNvSpPr txBox="1"/>
          <p:nvPr/>
        </p:nvSpPr>
        <p:spPr>
          <a:xfrm>
            <a:off x="5489449" y="5904147"/>
            <a:ext cx="2997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latin typeface="+mn-lt"/>
              </a:rPr>
              <a:t>C. </a:t>
            </a:r>
            <a:r>
              <a:rPr lang="en-US" altLang="ja-JP" sz="1400" dirty="0" err="1">
                <a:latin typeface="+mn-lt"/>
              </a:rPr>
              <a:t>Serpico</a:t>
            </a:r>
            <a:r>
              <a:rPr lang="en-US" altLang="ja-JP" sz="1400" dirty="0">
                <a:latin typeface="+mn-lt"/>
              </a:rPr>
              <a:t> and I</a:t>
            </a:r>
            <a:r>
              <a:rPr kumimoji="1" lang="en-US" altLang="ja-JP" sz="1400" dirty="0">
                <a:latin typeface="+mn-lt"/>
              </a:rPr>
              <a:t>. Syratchev</a:t>
            </a:r>
            <a:endParaRPr kumimoji="1" lang="ja-JP" altLang="en-US" sz="1400" dirty="0">
              <a:latin typeface="+mn-lt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19E45837-359E-4E43-98B3-D417EF866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8644" y="4310517"/>
            <a:ext cx="2848728" cy="196353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E386AB5-92D9-4D0A-8D0E-409ADDF353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3370" y="3760982"/>
            <a:ext cx="2906697" cy="2125478"/>
          </a:xfrm>
          <a:prstGeom prst="rect">
            <a:avLst/>
          </a:prstGeom>
        </p:spPr>
      </p:pic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B1C96A12-2510-42C5-9BEF-9B99109C3B85}"/>
              </a:ext>
            </a:extLst>
          </p:cNvPr>
          <p:cNvSpPr txBox="1">
            <a:spLocks/>
          </p:cNvSpPr>
          <p:nvPr/>
        </p:nvSpPr>
        <p:spPr bwMode="auto">
          <a:xfrm>
            <a:off x="4668109" y="2958282"/>
            <a:ext cx="3617221" cy="781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Aft>
                <a:spcPts val="0"/>
              </a:spcAft>
              <a:buFontTx/>
              <a:buNone/>
            </a:pPr>
            <a:r>
              <a:rPr lang="en-US" altLang="ja-JP" sz="1600" b="0" kern="0" dirty="0">
                <a:latin typeface="+mn-lt"/>
              </a:rPr>
              <a:t>Compact window with TW in ceramic</a:t>
            </a:r>
          </a:p>
          <a:p>
            <a:pPr marL="0" indent="0" algn="ctr">
              <a:spcAft>
                <a:spcPts val="0"/>
              </a:spcAft>
              <a:buFontTx/>
              <a:buNone/>
            </a:pPr>
            <a:r>
              <a:rPr lang="en-US" altLang="ja-JP" sz="1600" kern="0" dirty="0">
                <a:solidFill>
                  <a:srgbClr val="0000FF"/>
                </a:solidFill>
                <a:latin typeface="+mn-lt"/>
              </a:rPr>
              <a:t>3.5 MV/m at 8 MW</a:t>
            </a:r>
          </a:p>
          <a:p>
            <a:pPr marL="0" indent="0" algn="ctr">
              <a:spcAft>
                <a:spcPts val="0"/>
              </a:spcAft>
              <a:buFontTx/>
              <a:buNone/>
            </a:pPr>
            <a:r>
              <a:rPr lang="en-US" altLang="ja-JP" sz="1600" b="0" kern="0" dirty="0">
                <a:latin typeface="+mn-lt"/>
              </a:rPr>
              <a:t>3.9 MV/m at 10 MW</a:t>
            </a:r>
          </a:p>
        </p:txBody>
      </p:sp>
      <p:sp>
        <p:nvSpPr>
          <p:cNvPr id="16" name="コンテンツ プレースホルダー 2">
            <a:extLst>
              <a:ext uri="{FF2B5EF4-FFF2-40B4-BE49-F238E27FC236}">
                <a16:creationId xmlns:a16="http://schemas.microsoft.com/office/drawing/2014/main" id="{79060769-DC80-4361-952C-12FD62A47106}"/>
              </a:ext>
            </a:extLst>
          </p:cNvPr>
          <p:cNvSpPr txBox="1">
            <a:spLocks/>
          </p:cNvSpPr>
          <p:nvPr/>
        </p:nvSpPr>
        <p:spPr bwMode="auto">
          <a:xfrm>
            <a:off x="379414" y="985058"/>
            <a:ext cx="263849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spcAft>
                <a:spcPts val="0"/>
              </a:spcAft>
              <a:buFontTx/>
              <a:buNone/>
            </a:pPr>
            <a:r>
              <a:rPr lang="en-US" altLang="ja-JP" sz="1800" b="0" kern="0" dirty="0">
                <a:latin typeface="+mn-lt"/>
              </a:rPr>
              <a:t>   Compact RF window with TW in ceramic was designed at CERN to decrease the electric field strength on ceramic.</a:t>
            </a:r>
          </a:p>
        </p:txBody>
      </p:sp>
      <p:sp>
        <p:nvSpPr>
          <p:cNvPr id="17" name="矢印: 下 16">
            <a:extLst>
              <a:ext uri="{FF2B5EF4-FFF2-40B4-BE49-F238E27FC236}">
                <a16:creationId xmlns:a16="http://schemas.microsoft.com/office/drawing/2014/main" id="{6B430074-9BBD-4CDB-AAE0-3051420ACDA8}"/>
              </a:ext>
            </a:extLst>
          </p:cNvPr>
          <p:cNvSpPr/>
          <p:nvPr/>
        </p:nvSpPr>
        <p:spPr bwMode="auto">
          <a:xfrm>
            <a:off x="4933058" y="2517445"/>
            <a:ext cx="426128" cy="308010"/>
          </a:xfrm>
          <a:prstGeom prst="downArrow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AED995BF-EAA4-47A3-BF11-85875D071B53}"/>
              </a:ext>
            </a:extLst>
          </p:cNvPr>
          <p:cNvSpPr/>
          <p:nvPr/>
        </p:nvSpPr>
        <p:spPr bwMode="auto">
          <a:xfrm>
            <a:off x="3217398" y="751311"/>
            <a:ext cx="3857450" cy="175988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92469A6-B9C9-40CB-ABC3-A0EB49969FDF}"/>
              </a:ext>
            </a:extLst>
          </p:cNvPr>
          <p:cNvSpPr/>
          <p:nvPr/>
        </p:nvSpPr>
        <p:spPr bwMode="auto">
          <a:xfrm>
            <a:off x="641396" y="2828580"/>
            <a:ext cx="7861207" cy="3445467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角丸四角形 114">
            <a:extLst>
              <a:ext uri="{FF2B5EF4-FFF2-40B4-BE49-F238E27FC236}">
                <a16:creationId xmlns:a16="http://schemas.microsoft.com/office/drawing/2014/main" id="{BD14CD71-F42B-478E-9CF1-FE30924D80BC}"/>
              </a:ext>
            </a:extLst>
          </p:cNvPr>
          <p:cNvSpPr/>
          <p:nvPr/>
        </p:nvSpPr>
        <p:spPr>
          <a:xfrm>
            <a:off x="5632457" y="1808503"/>
            <a:ext cx="1275789" cy="46166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/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41747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ＭＳ Ｐゴシック" panose="020B0600070205080204" pitchFamily="50" charset="-128"/>
                <a:cs typeface="+mn-cs"/>
              </a:rPr>
              <a:t>Designed for</a:t>
            </a:r>
          </a:p>
          <a:p>
            <a:pPr marL="0" marR="0" lvl="0" indent="0" algn="ctr" defTabSz="41747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ＭＳ Ｐゴシック" panose="020B0600070205080204" pitchFamily="50" charset="-128"/>
                <a:cs typeface="+mn-cs"/>
              </a:rPr>
              <a:t>6-MW klystron</a:t>
            </a: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85DDD6CA-B518-4E0F-8C01-75F6CFD41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7070" y="815464"/>
            <a:ext cx="3258105" cy="738664"/>
          </a:xfrm>
        </p:spPr>
        <p:txBody>
          <a:bodyPr>
            <a:sp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en-US" altLang="ja-JP" sz="1600" b="0" dirty="0">
                <a:latin typeface="+mn-lt"/>
              </a:rPr>
              <a:t>Conventional long pillbox window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altLang="ja-JP" sz="1600" b="0" dirty="0">
                <a:latin typeface="+mn-lt"/>
              </a:rPr>
              <a:t>4.3 MV/m at 6 MW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altLang="ja-JP" sz="1600" dirty="0">
                <a:latin typeface="+mn-lt"/>
              </a:rPr>
              <a:t>4.9 MV/m at 8 MW</a:t>
            </a:r>
          </a:p>
        </p:txBody>
      </p:sp>
      <p:pic>
        <p:nvPicPr>
          <p:cNvPr id="21" name="グラフィックス 20">
            <a:extLst>
              <a:ext uri="{FF2B5EF4-FFF2-40B4-BE49-F238E27FC236}">
                <a16:creationId xmlns:a16="http://schemas.microsoft.com/office/drawing/2014/main" id="{17DB11DD-1A5C-48D6-82EC-9D01F292B79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3D69D45E-C845-4079-89C2-638DB2C8D8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D243E7F-7665-4245-8F5C-A530385A3958}"/>
              </a:ext>
            </a:extLst>
          </p:cNvPr>
          <p:cNvSpPr txBox="1"/>
          <p:nvPr/>
        </p:nvSpPr>
        <p:spPr>
          <a:xfrm>
            <a:off x="7074846" y="1952442"/>
            <a:ext cx="19346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0000FF"/>
                </a:solidFill>
              </a:rPr>
              <a:t>E field strength on ceramic d</a:t>
            </a:r>
            <a:r>
              <a:rPr kumimoji="1" lang="en-US" altLang="ja-JP" sz="1600" dirty="0">
                <a:solidFill>
                  <a:srgbClr val="0000FF"/>
                </a:solidFill>
              </a:rPr>
              <a:t>ecreased by 30%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23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70726E8-1061-4F2C-84CB-392ADC7B59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650" y="2048140"/>
            <a:ext cx="2332991" cy="3110654"/>
          </a:xfrm>
          <a:prstGeom prst="rect">
            <a:avLst/>
          </a:prstGeom>
        </p:spPr>
      </p:pic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E211C83E-58A0-4183-B9E7-A06A182A18D5}"/>
              </a:ext>
            </a:extLst>
          </p:cNvPr>
          <p:cNvSpPr txBox="1">
            <a:spLocks/>
          </p:cNvSpPr>
          <p:nvPr/>
        </p:nvSpPr>
        <p:spPr bwMode="auto">
          <a:xfrm>
            <a:off x="288689" y="1031851"/>
            <a:ext cx="64739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spcAft>
                <a:spcPts val="0"/>
              </a:spcAft>
              <a:buFontTx/>
              <a:buNone/>
            </a:pPr>
            <a:r>
              <a:rPr lang="en-US" altLang="ja-JP" sz="1800" b="0" kern="0" dirty="0">
                <a:latin typeface="+mn-lt"/>
              </a:rPr>
              <a:t>   First prototype was fabricated and tested in late 2021 at CETD’s factory. Measurement results of 3-cells output coupler and output window are shown.</a:t>
            </a:r>
          </a:p>
        </p:txBody>
      </p:sp>
      <p:pic>
        <p:nvPicPr>
          <p:cNvPr id="19" name="グラフィックス 18">
            <a:extLst>
              <a:ext uri="{FF2B5EF4-FFF2-40B4-BE49-F238E27FC236}">
                <a16:creationId xmlns:a16="http://schemas.microsoft.com/office/drawing/2014/main" id="{C11CBBBF-3A0B-4654-BAAC-2426A880E5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2E73475D-9A60-45F3-85EA-5FE8009A1E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B9F04537-42C2-4D50-9575-64009FB913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0037" y="2915083"/>
            <a:ext cx="3142613" cy="2293570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E278CA0-EEC0-41EC-A3D1-B70BBDE23800}"/>
              </a:ext>
            </a:extLst>
          </p:cNvPr>
          <p:cNvSpPr txBox="1"/>
          <p:nvPr/>
        </p:nvSpPr>
        <p:spPr>
          <a:xfrm>
            <a:off x="3620037" y="5270577"/>
            <a:ext cx="3142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VSWR of RF output window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28B2DA5-511B-4092-9A6F-0A7F187832AC}"/>
              </a:ext>
            </a:extLst>
          </p:cNvPr>
          <p:cNvSpPr txBox="1"/>
          <p:nvPr/>
        </p:nvSpPr>
        <p:spPr>
          <a:xfrm>
            <a:off x="288689" y="5270577"/>
            <a:ext cx="3177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S21 of 3-cells output coupler</a:t>
            </a:r>
          </a:p>
          <a:p>
            <a:pPr algn="just"/>
            <a:r>
              <a:rPr lang="en-US" altLang="ja-JP" sz="1400" dirty="0"/>
              <a:t>(Max S21 was shifted to 0 dB for comparison)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6EAF984-01C8-438B-94EA-635BAC9072D3}"/>
              </a:ext>
            </a:extLst>
          </p:cNvPr>
          <p:cNvSpPr txBox="1"/>
          <p:nvPr/>
        </p:nvSpPr>
        <p:spPr>
          <a:xfrm>
            <a:off x="245569" y="2139051"/>
            <a:ext cx="2763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solidFill>
                  <a:srgbClr val="0000FF"/>
                </a:solidFill>
              </a:rPr>
              <a:t>Blue: HFSS simulation</a:t>
            </a:r>
          </a:p>
          <a:p>
            <a:r>
              <a:rPr lang="en-US" altLang="ja-JP" sz="1800" dirty="0">
                <a:solidFill>
                  <a:srgbClr val="FF0000"/>
                </a:solidFill>
              </a:rPr>
              <a:t>Red: Measurement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ED0FDF7-E999-44CD-A28E-958983D90E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689" y="2915083"/>
            <a:ext cx="3177199" cy="2293570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9DBBABD-4D45-48E7-B5F5-AEEDEEF05221}"/>
              </a:ext>
            </a:extLst>
          </p:cNvPr>
          <p:cNvSpPr txBox="1"/>
          <p:nvPr/>
        </p:nvSpPr>
        <p:spPr>
          <a:xfrm>
            <a:off x="6916799" y="5270577"/>
            <a:ext cx="2000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First prototype</a:t>
            </a:r>
          </a:p>
        </p:txBody>
      </p:sp>
    </p:spTree>
    <p:extLst>
      <p:ext uri="{BB962C8B-B14F-4D97-AF65-F5344CB8AC3E}">
        <p14:creationId xmlns:p14="http://schemas.microsoft.com/office/powerpoint/2010/main" val="1466883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1CADA512-4277-4CD5-B177-BF4EA6321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457" y="2266808"/>
            <a:ext cx="3645086" cy="2733815"/>
          </a:xfrm>
          <a:prstGeom prst="rect">
            <a:avLst/>
          </a:prstGeom>
        </p:spPr>
      </p:pic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E211C83E-58A0-4183-B9E7-A06A182A18D5}"/>
              </a:ext>
            </a:extLst>
          </p:cNvPr>
          <p:cNvSpPr txBox="1">
            <a:spLocks/>
          </p:cNvSpPr>
          <p:nvPr/>
        </p:nvSpPr>
        <p:spPr bwMode="auto">
          <a:xfrm>
            <a:off x="379413" y="1026381"/>
            <a:ext cx="64427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spcAft>
                <a:spcPts val="0"/>
              </a:spcAft>
              <a:buFontTx/>
              <a:buNone/>
            </a:pPr>
            <a:r>
              <a:rPr lang="en-US" altLang="ja-JP" sz="1800" b="0" kern="0" dirty="0">
                <a:latin typeface="+mn-lt"/>
              </a:rPr>
              <a:t>   Conditioning of klystron usually starts in diode mode (DC). During diode mode operation, some oscillations were observed unexpectedly at below the design voltage of 154 kV. 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9C5884-8A2D-47D0-9234-21F018949154}"/>
              </a:ext>
            </a:extLst>
          </p:cNvPr>
          <p:cNvSpPr txBox="1"/>
          <p:nvPr/>
        </p:nvSpPr>
        <p:spPr>
          <a:xfrm>
            <a:off x="2749457" y="5005754"/>
            <a:ext cx="364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dirty="0">
                <a:latin typeface="+mn-lt"/>
                <a:ea typeface="Meiryo UI" pitchFamily="50" charset="-128"/>
                <a:cs typeface="Segoe UI" panose="020B0502040204020203" pitchFamily="34" charset="0"/>
              </a:rPr>
              <a:t>Example of diode signal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F57D49E-5557-47B8-B68D-8450FA237941}"/>
              </a:ext>
            </a:extLst>
          </p:cNvPr>
          <p:cNvSpPr txBox="1"/>
          <p:nvPr/>
        </p:nvSpPr>
        <p:spPr>
          <a:xfrm>
            <a:off x="3979792" y="4161100"/>
            <a:ext cx="10418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Beam voltage</a:t>
            </a:r>
            <a:endParaRPr kumimoji="1" lang="ja-JP" altLang="en-US" sz="1200" dirty="0">
              <a:solidFill>
                <a:schemeClr val="bg1"/>
              </a:solidFill>
              <a:latin typeface="+mn-lt"/>
              <a:ea typeface="Meiryo UI" pitchFamily="50" charset="-128"/>
              <a:cs typeface="Segoe UI" panose="020B0502040204020203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1D0174-A54D-485F-BAFD-DEEED96724FA}"/>
              </a:ext>
            </a:extLst>
          </p:cNvPr>
          <p:cNvSpPr txBox="1"/>
          <p:nvPr/>
        </p:nvSpPr>
        <p:spPr>
          <a:xfrm>
            <a:off x="3696027" y="3170199"/>
            <a:ext cx="17382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Signal from klystron input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2702A32-C9E0-4A3F-B494-9BE58354C2A0}"/>
              </a:ext>
            </a:extLst>
          </p:cNvPr>
          <p:cNvSpPr txBox="1"/>
          <p:nvPr/>
        </p:nvSpPr>
        <p:spPr>
          <a:xfrm>
            <a:off x="3820661" y="2352644"/>
            <a:ext cx="200752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dirty="0">
                <a:solidFill>
                  <a:srgbClr val="FF0000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Signal from klystron output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D4C7404-B4B7-4909-9C90-D5C13C0452CF}"/>
              </a:ext>
            </a:extLst>
          </p:cNvPr>
          <p:cNvSpPr txBox="1"/>
          <p:nvPr/>
        </p:nvSpPr>
        <p:spPr>
          <a:xfrm>
            <a:off x="3936587" y="3515634"/>
            <a:ext cx="104703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Beam current</a:t>
            </a:r>
            <a:endParaRPr kumimoji="1" lang="ja-JP" altLang="en-US" sz="1200" dirty="0">
              <a:solidFill>
                <a:schemeClr val="bg1"/>
              </a:solidFill>
              <a:latin typeface="+mn-lt"/>
              <a:ea typeface="Meiryo UI" pitchFamily="50" charset="-128"/>
              <a:cs typeface="Segoe UI" panose="020B0502040204020203" pitchFamily="34" charset="0"/>
            </a:endParaRPr>
          </a:p>
        </p:txBody>
      </p:sp>
      <p:sp>
        <p:nvSpPr>
          <p:cNvPr id="17" name="矢印: 右 16">
            <a:extLst>
              <a:ext uri="{FF2B5EF4-FFF2-40B4-BE49-F238E27FC236}">
                <a16:creationId xmlns:a16="http://schemas.microsoft.com/office/drawing/2014/main" id="{CC95501B-1E20-4CE4-98FD-FB14640F5792}"/>
              </a:ext>
            </a:extLst>
          </p:cNvPr>
          <p:cNvSpPr/>
          <p:nvPr/>
        </p:nvSpPr>
        <p:spPr bwMode="auto">
          <a:xfrm>
            <a:off x="1382630" y="5644617"/>
            <a:ext cx="537042" cy="376518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3A4DF73-1E80-449A-8AE3-9DEBBA1F4FF1}"/>
              </a:ext>
            </a:extLst>
          </p:cNvPr>
          <p:cNvSpPr txBox="1"/>
          <p:nvPr/>
        </p:nvSpPr>
        <p:spPr>
          <a:xfrm>
            <a:off x="1991390" y="5644617"/>
            <a:ext cx="614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latin typeface="+mn-lt"/>
                <a:ea typeface="Meiryo UI" pitchFamily="50" charset="-128"/>
                <a:cs typeface="Segoe UI" panose="020B0502040204020203" pitchFamily="34" charset="0"/>
              </a:rPr>
              <a:t>We started investigation using spectrum analyzer.</a:t>
            </a:r>
          </a:p>
        </p:txBody>
      </p:sp>
      <p:pic>
        <p:nvPicPr>
          <p:cNvPr id="19" name="グラフィックス 18">
            <a:extLst>
              <a:ext uri="{FF2B5EF4-FFF2-40B4-BE49-F238E27FC236}">
                <a16:creationId xmlns:a16="http://schemas.microsoft.com/office/drawing/2014/main" id="{C11CBBBF-3A0B-4654-BAAC-2426A880E5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2E73475D-9A60-45F3-85EA-5FE8009A1E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2" name="楕円 1">
            <a:extLst>
              <a:ext uri="{FF2B5EF4-FFF2-40B4-BE49-F238E27FC236}">
                <a16:creationId xmlns:a16="http://schemas.microsoft.com/office/drawing/2014/main" id="{6F5BC2C5-C539-45F0-B0AB-BCCFA64EC457}"/>
              </a:ext>
            </a:extLst>
          </p:cNvPr>
          <p:cNvSpPr/>
          <p:nvPr/>
        </p:nvSpPr>
        <p:spPr bwMode="auto">
          <a:xfrm>
            <a:off x="4043082" y="2617694"/>
            <a:ext cx="1102659" cy="32904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6589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9C7AC5C-1623-4240-BB67-29FCA9415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295367"/>
              </p:ext>
            </p:extLst>
          </p:nvPr>
        </p:nvGraphicFramePr>
        <p:xfrm>
          <a:off x="379413" y="2256572"/>
          <a:ext cx="3998260" cy="57734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999130">
                  <a:extLst>
                    <a:ext uri="{9D8B030D-6E8A-4147-A177-3AD203B41FA5}">
                      <a16:colId xmlns:a16="http://schemas.microsoft.com/office/drawing/2014/main" val="3893955710"/>
                    </a:ext>
                  </a:extLst>
                </a:gridCol>
                <a:gridCol w="1999130">
                  <a:extLst>
                    <a:ext uri="{9D8B030D-6E8A-4147-A177-3AD203B41FA5}">
                      <a16:colId xmlns:a16="http://schemas.microsoft.com/office/drawing/2014/main" val="1271810820"/>
                    </a:ext>
                  </a:extLst>
                </a:gridCol>
              </a:tblGrid>
              <a:tr h="228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kern="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Voltage [kV]</a:t>
                      </a:r>
                      <a:endParaRPr lang="ja-JP" sz="18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kern="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Frequency [GHz]</a:t>
                      </a:r>
                      <a:endParaRPr lang="ja-JP" sz="18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346665"/>
                  </a:ext>
                </a:extLst>
              </a:tr>
              <a:tr h="109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85 - 125</a:t>
                      </a:r>
                      <a:endParaRPr lang="ja-JP" sz="18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22.5</a:t>
                      </a:r>
                      <a:endParaRPr lang="ja-JP" sz="18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199013"/>
                  </a:ext>
                </a:extLst>
              </a:tr>
            </a:tbl>
          </a:graphicData>
        </a:graphic>
      </p:graphicFrame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CDBE686D-20AA-47EE-BAFE-B9F3BBC9F065}"/>
              </a:ext>
            </a:extLst>
          </p:cNvPr>
          <p:cNvSpPr txBox="1">
            <a:spLocks/>
          </p:cNvSpPr>
          <p:nvPr/>
        </p:nvSpPr>
        <p:spPr bwMode="auto">
          <a:xfrm>
            <a:off x="387350" y="850880"/>
            <a:ext cx="665041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spcAft>
                <a:spcPts val="0"/>
              </a:spcAft>
              <a:buFontTx/>
              <a:buNone/>
            </a:pPr>
            <a:r>
              <a:rPr lang="en-US" altLang="ja-JP" sz="1800" b="0" u="sng" kern="0" dirty="0">
                <a:latin typeface="+mn-lt"/>
              </a:rPr>
              <a:t>Oscillation investigation results</a:t>
            </a:r>
          </a:p>
          <a:p>
            <a:pPr marL="0" indent="0" algn="just">
              <a:spcAft>
                <a:spcPts val="0"/>
              </a:spcAft>
              <a:buFontTx/>
              <a:buNone/>
            </a:pPr>
            <a:r>
              <a:rPr lang="en-US" altLang="ja-JP" sz="1800" b="0" kern="0" dirty="0">
                <a:latin typeface="+mn-lt"/>
              </a:rPr>
              <a:t>   There seemed to be two types of oscillations. The klystron was tested below 135 kV to avoid the ion pump current burst caused by beam interception.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E0FE3034-82DB-403E-A1B8-2C7D26D3B7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063152"/>
              </p:ext>
            </p:extLst>
          </p:nvPr>
        </p:nvGraphicFramePr>
        <p:xfrm>
          <a:off x="4766329" y="2256572"/>
          <a:ext cx="3998260" cy="57734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999130">
                  <a:extLst>
                    <a:ext uri="{9D8B030D-6E8A-4147-A177-3AD203B41FA5}">
                      <a16:colId xmlns:a16="http://schemas.microsoft.com/office/drawing/2014/main" val="3893955710"/>
                    </a:ext>
                  </a:extLst>
                </a:gridCol>
                <a:gridCol w="1999130">
                  <a:extLst>
                    <a:ext uri="{9D8B030D-6E8A-4147-A177-3AD203B41FA5}">
                      <a16:colId xmlns:a16="http://schemas.microsoft.com/office/drawing/2014/main" val="1271810820"/>
                    </a:ext>
                  </a:extLst>
                </a:gridCol>
              </a:tblGrid>
              <a:tr h="228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kern="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Voltage [kV]</a:t>
                      </a:r>
                      <a:endParaRPr lang="ja-JP" sz="18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kern="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Frequency [GHz]</a:t>
                      </a:r>
                      <a:endParaRPr lang="ja-JP" sz="1800" kern="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346665"/>
                  </a:ext>
                </a:extLst>
              </a:tr>
              <a:tr h="2285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107 - 125</a:t>
                      </a:r>
                      <a:endParaRPr lang="ja-JP" altLang="ja-JP" sz="1800" b="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明朝" panose="02020609040205080304" pitchFamily="17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b="0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21.9 - 22.0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702034"/>
                  </a:ext>
                </a:extLst>
              </a:tr>
            </a:tbl>
          </a:graphicData>
        </a:graphic>
      </p:graphicFrame>
      <p:pic>
        <p:nvPicPr>
          <p:cNvPr id="8" name="図 7">
            <a:extLst>
              <a:ext uri="{FF2B5EF4-FFF2-40B4-BE49-F238E27FC236}">
                <a16:creationId xmlns:a16="http://schemas.microsoft.com/office/drawing/2014/main" id="{C4F8FF6F-32B8-4606-A734-1C802D522E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05" y="3047939"/>
            <a:ext cx="2001267" cy="150095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19EF58E-A999-4CC3-8494-C6D4A52612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9" r="15266"/>
          <a:stretch/>
        </p:blipFill>
        <p:spPr>
          <a:xfrm>
            <a:off x="379413" y="3047939"/>
            <a:ext cx="1949247" cy="1500950"/>
          </a:xfrm>
          <a:prstGeom prst="rect">
            <a:avLst/>
          </a:prstGeom>
        </p:spPr>
      </p:pic>
      <p:sp>
        <p:nvSpPr>
          <p:cNvPr id="2" name="楕円 1">
            <a:extLst>
              <a:ext uri="{FF2B5EF4-FFF2-40B4-BE49-F238E27FC236}">
                <a16:creationId xmlns:a16="http://schemas.microsoft.com/office/drawing/2014/main" id="{648555AC-123F-48EC-A0E2-1C7ADC81AEC8}"/>
              </a:ext>
            </a:extLst>
          </p:cNvPr>
          <p:cNvSpPr/>
          <p:nvPr/>
        </p:nvSpPr>
        <p:spPr bwMode="auto">
          <a:xfrm>
            <a:off x="1135596" y="3526913"/>
            <a:ext cx="215153" cy="49414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C3C83D06-AA39-463C-8159-6D36EBAA2903}"/>
              </a:ext>
            </a:extLst>
          </p:cNvPr>
          <p:cNvSpPr/>
          <p:nvPr/>
        </p:nvSpPr>
        <p:spPr bwMode="auto">
          <a:xfrm>
            <a:off x="2991290" y="3177290"/>
            <a:ext cx="729063" cy="26894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61EAB15-DCA0-42D8-9F58-27C581A9CC46}"/>
              </a:ext>
            </a:extLst>
          </p:cNvPr>
          <p:cNvSpPr txBox="1"/>
          <p:nvPr/>
        </p:nvSpPr>
        <p:spPr>
          <a:xfrm>
            <a:off x="387349" y="4548889"/>
            <a:ext cx="3990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+mn-lt"/>
                <a:ea typeface="Meiryo UI" pitchFamily="50" charset="-128"/>
                <a:cs typeface="Segoe UI" panose="020B0502040204020203" pitchFamily="34" charset="0"/>
              </a:rPr>
              <a:t>Example of 22.5 GHz oscillation at 92 kV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252E8E8-C046-43EA-96D7-0C21D87942D0}"/>
              </a:ext>
            </a:extLst>
          </p:cNvPr>
          <p:cNvCxnSpPr>
            <a:cxnSpLocks/>
          </p:cNvCxnSpPr>
          <p:nvPr/>
        </p:nvCxnSpPr>
        <p:spPr bwMode="auto">
          <a:xfrm>
            <a:off x="4572000" y="2181955"/>
            <a:ext cx="0" cy="4092914"/>
          </a:xfrm>
          <a:prstGeom prst="line">
            <a:avLst/>
          </a:prstGeom>
          <a:solidFill>
            <a:srgbClr val="999999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図 13">
            <a:extLst>
              <a:ext uri="{FF2B5EF4-FFF2-40B4-BE49-F238E27FC236}">
                <a16:creationId xmlns:a16="http://schemas.microsoft.com/office/drawing/2014/main" id="{D73D1783-C740-4A14-96E7-61F9EAAA0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25" r="15578"/>
          <a:stretch/>
        </p:blipFill>
        <p:spPr>
          <a:xfrm>
            <a:off x="4766328" y="3047939"/>
            <a:ext cx="1922061" cy="150095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E3E15EB1-3C7A-4939-9ADC-A98AB81A93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5384" y="3047939"/>
            <a:ext cx="2001266" cy="150095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E386E8C-EB3F-4134-8F53-235BDE67C5ED}"/>
              </a:ext>
            </a:extLst>
          </p:cNvPr>
          <p:cNvSpPr txBox="1"/>
          <p:nvPr/>
        </p:nvSpPr>
        <p:spPr>
          <a:xfrm>
            <a:off x="4766328" y="4548889"/>
            <a:ext cx="39823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+mn-lt"/>
                <a:ea typeface="Meiryo UI" pitchFamily="50" charset="-128"/>
                <a:cs typeface="Segoe UI" panose="020B0502040204020203" pitchFamily="34" charset="0"/>
              </a:rPr>
              <a:t>Example of 21.9 GHz oscillation at 125 kV</a:t>
            </a: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4702F922-BC90-4B8D-97CC-FA9A34440C1A}"/>
              </a:ext>
            </a:extLst>
          </p:cNvPr>
          <p:cNvSpPr/>
          <p:nvPr/>
        </p:nvSpPr>
        <p:spPr bwMode="auto">
          <a:xfrm>
            <a:off x="5336040" y="3329259"/>
            <a:ext cx="215153" cy="69179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4585A257-32EB-4254-812F-4F75D6D7A2FD}"/>
              </a:ext>
            </a:extLst>
          </p:cNvPr>
          <p:cNvSpPr/>
          <p:nvPr/>
        </p:nvSpPr>
        <p:spPr bwMode="auto">
          <a:xfrm>
            <a:off x="7682754" y="3203753"/>
            <a:ext cx="352545" cy="41255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矢印: 下 19">
            <a:extLst>
              <a:ext uri="{FF2B5EF4-FFF2-40B4-BE49-F238E27FC236}">
                <a16:creationId xmlns:a16="http://schemas.microsoft.com/office/drawing/2014/main" id="{B5A1D911-C83A-4A80-9664-526CFC0FA0F2}"/>
              </a:ext>
            </a:extLst>
          </p:cNvPr>
          <p:cNvSpPr/>
          <p:nvPr/>
        </p:nvSpPr>
        <p:spPr bwMode="auto">
          <a:xfrm>
            <a:off x="2106241" y="4947181"/>
            <a:ext cx="564752" cy="369332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FEBEF-0783-4A34-A4D7-914302BFE2E8}"/>
              </a:ext>
            </a:extLst>
          </p:cNvPr>
          <p:cNvSpPr txBox="1"/>
          <p:nvPr/>
        </p:nvSpPr>
        <p:spPr>
          <a:xfrm>
            <a:off x="379413" y="5351539"/>
            <a:ext cx="3998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800" dirty="0">
                <a:latin typeface="+mn-lt"/>
                <a:ea typeface="Meiryo UI" pitchFamily="50" charset="-128"/>
                <a:cs typeface="Segoe UI" panose="020B0502040204020203" pitchFamily="34" charset="0"/>
              </a:rPr>
              <a:t>TM01 pi/2 mode in 2nd harmonic triplet (22.5 GHz) was suspected.</a:t>
            </a:r>
          </a:p>
        </p:txBody>
      </p:sp>
      <p:sp>
        <p:nvSpPr>
          <p:cNvPr id="22" name="矢印: 下 21">
            <a:extLst>
              <a:ext uri="{FF2B5EF4-FFF2-40B4-BE49-F238E27FC236}">
                <a16:creationId xmlns:a16="http://schemas.microsoft.com/office/drawing/2014/main" id="{1B3685AB-6C26-41A3-9B4D-E336CB68654A}"/>
              </a:ext>
            </a:extLst>
          </p:cNvPr>
          <p:cNvSpPr/>
          <p:nvPr/>
        </p:nvSpPr>
        <p:spPr bwMode="auto">
          <a:xfrm>
            <a:off x="6473007" y="4947181"/>
            <a:ext cx="564752" cy="369332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F25B8C5-5091-4566-8E56-F44AD41E5DFB}"/>
              </a:ext>
            </a:extLst>
          </p:cNvPr>
          <p:cNvSpPr txBox="1"/>
          <p:nvPr/>
        </p:nvSpPr>
        <p:spPr>
          <a:xfrm>
            <a:off x="4766322" y="5351539"/>
            <a:ext cx="3998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800" dirty="0">
                <a:ea typeface="Meiryo UI" pitchFamily="50" charset="-128"/>
                <a:cs typeface="Segoe UI" panose="020B0502040204020203" pitchFamily="34" charset="0"/>
              </a:rPr>
              <a:t>Through some quick eigen mode analysis, c</a:t>
            </a:r>
            <a:r>
              <a:rPr lang="en-US" altLang="ja-JP" sz="1800" dirty="0">
                <a:latin typeface="+mn-lt"/>
                <a:ea typeface="Meiryo UI" pitchFamily="50" charset="-128"/>
                <a:cs typeface="Segoe UI" panose="020B0502040204020203" pitchFamily="34" charset="0"/>
              </a:rPr>
              <a:t>oupled TE modes in bunching cavities were suspected.</a:t>
            </a: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31F255A1-8987-4D49-936F-D1199A2952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091BCA66-ED46-408C-96E4-AC39B4A794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3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954E5D2-7D6F-4AA1-85C5-C113126CE1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962" y="2283147"/>
            <a:ext cx="3186821" cy="239011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5663BF1-CD7C-4FB2-8432-B59B74585B2D}"/>
              </a:ext>
            </a:extLst>
          </p:cNvPr>
          <p:cNvSpPr txBox="1"/>
          <p:nvPr/>
        </p:nvSpPr>
        <p:spPr>
          <a:xfrm>
            <a:off x="1168961" y="4666082"/>
            <a:ext cx="3186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800" dirty="0">
                <a:latin typeface="+mn-lt"/>
                <a:ea typeface="Meiryo UI" pitchFamily="50" charset="-128"/>
                <a:cs typeface="Arial" panose="020B0604020202020204" pitchFamily="34" charset="0"/>
              </a:rPr>
              <a:t>70 kV (Stable)</a:t>
            </a:r>
            <a:endParaRPr kumimoji="1" lang="ja-JP" altLang="en-US" sz="1800" dirty="0">
              <a:latin typeface="+mn-lt"/>
              <a:ea typeface="Meiryo UI" pitchFamily="50" charset="-128"/>
              <a:cs typeface="Arial" panose="020B0604020202020204" pitchFamily="34" charset="0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57837E16-B6B6-4A4C-919A-3F1BD9A8356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13811" y="3342406"/>
            <a:ext cx="211022" cy="353798"/>
          </a:xfrm>
          <a:prstGeom prst="straightConnector1">
            <a:avLst/>
          </a:prstGeom>
          <a:solidFill>
            <a:srgbClr val="9999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29C009E-E5CC-45AA-8AB9-47D9E1FAE050}"/>
              </a:ext>
            </a:extLst>
          </p:cNvPr>
          <p:cNvSpPr txBox="1"/>
          <p:nvPr/>
        </p:nvSpPr>
        <p:spPr>
          <a:xfrm>
            <a:off x="3263671" y="3604335"/>
            <a:ext cx="104185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200" dirty="0">
                <a:latin typeface="+mn-lt"/>
                <a:ea typeface="Meiryo UI" pitchFamily="50" charset="-128"/>
                <a:cs typeface="Arial" panose="020B0604020202020204" pitchFamily="34" charset="0"/>
              </a:rPr>
              <a:t>Beam voltage</a:t>
            </a:r>
            <a:endParaRPr kumimoji="1" lang="ja-JP" altLang="en-US" sz="1200" dirty="0">
              <a:latin typeface="+mn-lt"/>
              <a:ea typeface="Meiryo UI" pitchFamily="50" charset="-128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E36DF51-EC5B-44C7-A20F-5B95FE690024}"/>
              </a:ext>
            </a:extLst>
          </p:cNvPr>
          <p:cNvCxnSpPr>
            <a:cxnSpLocks/>
          </p:cNvCxnSpPr>
          <p:nvPr/>
        </p:nvCxnSpPr>
        <p:spPr bwMode="auto">
          <a:xfrm flipV="1">
            <a:off x="2409285" y="3825492"/>
            <a:ext cx="132595" cy="260192"/>
          </a:xfrm>
          <a:prstGeom prst="straightConnector1">
            <a:avLst/>
          </a:prstGeom>
          <a:solidFill>
            <a:srgbClr val="9999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B102CB2-DDD2-4341-B96D-E862502F634C}"/>
              </a:ext>
            </a:extLst>
          </p:cNvPr>
          <p:cNvSpPr txBox="1"/>
          <p:nvPr/>
        </p:nvSpPr>
        <p:spPr>
          <a:xfrm>
            <a:off x="1923380" y="4010537"/>
            <a:ext cx="104703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200" dirty="0">
                <a:latin typeface="+mn-lt"/>
                <a:ea typeface="Meiryo UI" pitchFamily="50" charset="-128"/>
                <a:cs typeface="Arial" panose="020B0604020202020204" pitchFamily="34" charset="0"/>
              </a:rPr>
              <a:t>Beam current</a:t>
            </a:r>
            <a:endParaRPr kumimoji="1" lang="ja-JP" altLang="en-US" sz="1200" dirty="0">
              <a:latin typeface="+mn-lt"/>
              <a:ea typeface="Meiryo UI" pitchFamily="50" charset="-128"/>
              <a:cs typeface="Arial" panose="020B0604020202020204" pitchFamily="34" charset="0"/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DA646E62-3B27-4F33-A42A-1D91AA63D7EA}"/>
              </a:ext>
            </a:extLst>
          </p:cNvPr>
          <p:cNvCxnSpPr>
            <a:cxnSpLocks/>
          </p:cNvCxnSpPr>
          <p:nvPr/>
        </p:nvCxnSpPr>
        <p:spPr bwMode="auto">
          <a:xfrm flipH="1">
            <a:off x="2382127" y="3012971"/>
            <a:ext cx="129541" cy="369921"/>
          </a:xfrm>
          <a:prstGeom prst="straightConnector1">
            <a:avLst/>
          </a:prstGeom>
          <a:solidFill>
            <a:srgbClr val="9999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D48540E-3412-4843-A53A-C07A251710A9}"/>
              </a:ext>
            </a:extLst>
          </p:cNvPr>
          <p:cNvSpPr txBox="1"/>
          <p:nvPr/>
        </p:nvSpPr>
        <p:spPr>
          <a:xfrm>
            <a:off x="2182675" y="2811793"/>
            <a:ext cx="91261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200" dirty="0">
                <a:latin typeface="+mn-lt"/>
                <a:ea typeface="Meiryo UI" pitchFamily="50" charset="-128"/>
                <a:cs typeface="Arial" panose="020B0604020202020204" pitchFamily="34" charset="0"/>
              </a:rPr>
              <a:t>Drive power</a:t>
            </a:r>
          </a:p>
          <a:p>
            <a:pPr algn="ctr"/>
            <a:r>
              <a:rPr lang="en-US" altLang="ja-JP" sz="1200" dirty="0">
                <a:latin typeface="+mn-lt"/>
                <a:ea typeface="Meiryo UI" pitchFamily="50" charset="-128"/>
                <a:cs typeface="Arial" panose="020B0604020202020204" pitchFamily="34" charset="0"/>
              </a:rPr>
              <a:t>(400 W max)</a:t>
            </a:r>
            <a:endParaRPr kumimoji="1" lang="ja-JP" altLang="en-US" sz="1200" dirty="0">
              <a:latin typeface="+mn-lt"/>
              <a:ea typeface="Meiryo UI" pitchFamily="50" charset="-128"/>
              <a:cs typeface="Arial" panose="020B0604020202020204" pitchFamily="34" charset="0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07BBFBB0-09F8-4F09-ADC0-89C97159548A}"/>
              </a:ext>
            </a:extLst>
          </p:cNvPr>
          <p:cNvCxnSpPr>
            <a:cxnSpLocks/>
          </p:cNvCxnSpPr>
          <p:nvPr/>
        </p:nvCxnSpPr>
        <p:spPr bwMode="auto">
          <a:xfrm flipH="1">
            <a:off x="2932590" y="2389727"/>
            <a:ext cx="293401" cy="246229"/>
          </a:xfrm>
          <a:prstGeom prst="straightConnector1">
            <a:avLst/>
          </a:prstGeom>
          <a:solidFill>
            <a:srgbClr val="99999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6" name="図 15">
            <a:extLst>
              <a:ext uri="{FF2B5EF4-FFF2-40B4-BE49-F238E27FC236}">
                <a16:creationId xmlns:a16="http://schemas.microsoft.com/office/drawing/2014/main" id="{9325BD39-7DFC-43BB-8EE7-9F6903FAB7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6824" y="2278984"/>
            <a:ext cx="3186822" cy="2390116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E1DA904-0146-41F8-AE2D-06CC7985543D}"/>
              </a:ext>
            </a:extLst>
          </p:cNvPr>
          <p:cNvSpPr txBox="1"/>
          <p:nvPr/>
        </p:nvSpPr>
        <p:spPr>
          <a:xfrm>
            <a:off x="4806824" y="4665907"/>
            <a:ext cx="3186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dirty="0">
                <a:latin typeface="+mn-lt"/>
                <a:ea typeface="Meiryo UI" pitchFamily="50" charset="-128"/>
                <a:cs typeface="Arial" panose="020B0604020202020204" pitchFamily="34" charset="0"/>
              </a:rPr>
              <a:t>85</a:t>
            </a:r>
            <a:r>
              <a:rPr kumimoji="1" lang="en-US" altLang="ja-JP" sz="1800" dirty="0">
                <a:latin typeface="+mn-lt"/>
                <a:ea typeface="Meiryo UI" pitchFamily="50" charset="-128"/>
                <a:cs typeface="Arial" panose="020B0604020202020204" pitchFamily="34" charset="0"/>
              </a:rPr>
              <a:t> kV (Unstable)</a:t>
            </a:r>
            <a:endParaRPr kumimoji="1" lang="ja-JP" altLang="en-US" sz="1800" dirty="0">
              <a:latin typeface="+mn-lt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440AE99-FACC-42B0-973A-3AD6906B028A}"/>
              </a:ext>
            </a:extLst>
          </p:cNvPr>
          <p:cNvSpPr txBox="1"/>
          <p:nvPr/>
        </p:nvSpPr>
        <p:spPr>
          <a:xfrm>
            <a:off x="6046000" y="2312919"/>
            <a:ext cx="80775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rgbClr val="FF0000"/>
                </a:solidFill>
                <a:latin typeface="+mn-lt"/>
                <a:ea typeface="Meiryo UI" pitchFamily="50" charset="-128"/>
                <a:cs typeface="Arial" panose="020B0604020202020204" pitchFamily="34" charset="0"/>
              </a:rPr>
              <a:t>Instability</a:t>
            </a:r>
            <a:endParaRPr kumimoji="1" lang="ja-JP" altLang="en-US" sz="1200" dirty="0">
              <a:solidFill>
                <a:srgbClr val="FF0000"/>
              </a:solidFill>
              <a:latin typeface="+mn-lt"/>
              <a:ea typeface="Meiryo UI" pitchFamily="50" charset="-128"/>
              <a:cs typeface="Arial" panose="020B0604020202020204" pitchFamily="34" charset="0"/>
            </a:endParaRPr>
          </a:p>
        </p:txBody>
      </p:sp>
      <p:sp>
        <p:nvSpPr>
          <p:cNvPr id="20" name="コンテンツ プレースホルダー 2">
            <a:extLst>
              <a:ext uri="{FF2B5EF4-FFF2-40B4-BE49-F238E27FC236}">
                <a16:creationId xmlns:a16="http://schemas.microsoft.com/office/drawing/2014/main" id="{6F3349E9-C467-4FB2-9F17-3D8275C8B847}"/>
              </a:ext>
            </a:extLst>
          </p:cNvPr>
          <p:cNvSpPr txBox="1">
            <a:spLocks/>
          </p:cNvSpPr>
          <p:nvPr/>
        </p:nvSpPr>
        <p:spPr bwMode="auto">
          <a:xfrm>
            <a:off x="387351" y="775493"/>
            <a:ext cx="664994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spcAft>
                <a:spcPts val="0"/>
              </a:spcAft>
              <a:buFontTx/>
              <a:buNone/>
            </a:pPr>
            <a:r>
              <a:rPr lang="en-US" altLang="ja-JP" sz="1800" b="0" u="sng" kern="0" dirty="0">
                <a:latin typeface="+mn-lt"/>
              </a:rPr>
              <a:t>RF test result</a:t>
            </a:r>
          </a:p>
          <a:p>
            <a:pPr marL="0" indent="0" algn="just">
              <a:spcAft>
                <a:spcPts val="0"/>
              </a:spcAft>
              <a:buFontTx/>
              <a:buNone/>
            </a:pPr>
            <a:r>
              <a:rPr lang="en-US" altLang="ja-JP" sz="1800" b="0" kern="0" dirty="0">
                <a:latin typeface="+mn-lt"/>
              </a:rPr>
              <a:t>   Due to oscillations, beam voltage was limited to 70 kV for stable operation whereas design operating point was 154 kV. At such a very low voltage, peak RF output power was only several kW (consistent with simulation).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8234F31-F940-4E76-B056-52ACC221918F}"/>
              </a:ext>
            </a:extLst>
          </p:cNvPr>
          <p:cNvSpPr/>
          <p:nvPr/>
        </p:nvSpPr>
        <p:spPr bwMode="auto">
          <a:xfrm>
            <a:off x="5916707" y="2553760"/>
            <a:ext cx="986118" cy="334511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B6F7886-07DB-4A5B-AE17-52C6441A8DA7}"/>
              </a:ext>
            </a:extLst>
          </p:cNvPr>
          <p:cNvSpPr txBox="1"/>
          <p:nvPr/>
        </p:nvSpPr>
        <p:spPr>
          <a:xfrm>
            <a:off x="2932590" y="2317264"/>
            <a:ext cx="99855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200" dirty="0">
                <a:latin typeface="+mn-lt"/>
                <a:ea typeface="Meiryo UI" pitchFamily="50" charset="-128"/>
                <a:cs typeface="Arial" panose="020B0604020202020204" pitchFamily="34" charset="0"/>
              </a:rPr>
              <a:t>Output power</a:t>
            </a:r>
            <a:endParaRPr kumimoji="1" lang="ja-JP" altLang="en-US" sz="1200" dirty="0">
              <a:latin typeface="+mn-lt"/>
              <a:ea typeface="Meiryo UI" pitchFamily="50" charset="-128"/>
              <a:cs typeface="Arial" panose="020B0604020202020204" pitchFamily="34" charset="0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119D0777-62A3-4595-A6D5-F800FBA2DF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920" y="5134895"/>
            <a:ext cx="4970979" cy="1102111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16F41EB-732F-49B2-8104-706335AE92A6}"/>
              </a:ext>
            </a:extLst>
          </p:cNvPr>
          <p:cNvSpPr txBox="1"/>
          <p:nvPr/>
        </p:nvSpPr>
        <p:spPr>
          <a:xfrm>
            <a:off x="696919" y="5365160"/>
            <a:ext cx="2591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>
                <a:latin typeface="+mn-lt"/>
                <a:ea typeface="Meiryo UI" pitchFamily="50" charset="-128"/>
                <a:cs typeface="Arial" panose="020B0604020202020204" pitchFamily="34" charset="0"/>
              </a:rPr>
              <a:t>FCI simulation </a:t>
            </a:r>
            <a:r>
              <a:rPr lang="en-US" altLang="ja-JP" sz="1800" dirty="0">
                <a:latin typeface="+mn-lt"/>
                <a:ea typeface="Meiryo UI" pitchFamily="50" charset="-128"/>
                <a:cs typeface="Arial" panose="020B0604020202020204" pitchFamily="34" charset="0"/>
              </a:rPr>
              <a:t>at 70 kV</a:t>
            </a:r>
          </a:p>
          <a:p>
            <a:r>
              <a:rPr lang="en-US" altLang="ja-JP" sz="1800" dirty="0">
                <a:latin typeface="+mn-lt"/>
                <a:ea typeface="Meiryo UI" pitchFamily="50" charset="-128"/>
                <a:cs typeface="Arial" panose="020B0604020202020204" pitchFamily="34" charset="0"/>
              </a:rPr>
              <a:t>(Pin = 400 W)</a:t>
            </a:r>
            <a:endParaRPr kumimoji="1" lang="ja-JP" altLang="en-US" sz="1800" dirty="0">
              <a:latin typeface="+mn-lt"/>
              <a:ea typeface="Meiryo UI" pitchFamily="50" charset="-128"/>
              <a:cs typeface="Arial" panose="020B0604020202020204" pitchFamily="34" charset="0"/>
            </a:endParaRPr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2B6AC9B0-1AF8-4C18-B96E-BCF6EC8947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20362F01-D918-4B95-801F-07F255E3DC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24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5E2043-0063-48CC-81F1-E02DB49029DC}"/>
              </a:ext>
            </a:extLst>
          </p:cNvPr>
          <p:cNvSpPr txBox="1">
            <a:spLocks/>
          </p:cNvSpPr>
          <p:nvPr/>
        </p:nvSpPr>
        <p:spPr bwMode="auto">
          <a:xfrm>
            <a:off x="387351" y="802308"/>
            <a:ext cx="659615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spcAft>
                <a:spcPts val="0"/>
              </a:spcAft>
              <a:buFontTx/>
              <a:buNone/>
            </a:pPr>
            <a:r>
              <a:rPr lang="en-US" altLang="ja-JP" sz="1800" b="0" kern="0" dirty="0">
                <a:latin typeface="+mn-lt"/>
              </a:rPr>
              <a:t>   To reach higher voltages, oscillations must be mitigated. Analysis started at CERN. 22.5-GHz oscillation was identified as TM01 pi/2 mode of the 2nd harmonic triplet by </a:t>
            </a:r>
            <a:r>
              <a:rPr lang="en-US" altLang="ja-JP" sz="1800" b="0" kern="0" dirty="0" err="1">
                <a:latin typeface="+mn-lt"/>
              </a:rPr>
              <a:t>KlyC</a:t>
            </a:r>
            <a:r>
              <a:rPr lang="en-US" altLang="ja-JP" sz="1800" b="0" kern="0" dirty="0">
                <a:latin typeface="+mn-lt"/>
              </a:rPr>
              <a:t> and CST simulations.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2B3B84A-B756-462E-964D-4978ED31F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50" y="2620001"/>
            <a:ext cx="3988490" cy="2764554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44276F2-2D2C-4232-A012-4209D9B6D41E}"/>
              </a:ext>
            </a:extLst>
          </p:cNvPr>
          <p:cNvSpPr/>
          <p:nvPr/>
        </p:nvSpPr>
        <p:spPr>
          <a:xfrm>
            <a:off x="387350" y="5447857"/>
            <a:ext cx="39964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>
                <a:latin typeface="+mn-lt"/>
                <a:cs typeface="Segoe UI" panose="020B0502040204020203" pitchFamily="34" charset="0"/>
              </a:rPr>
              <a:t>Monotron oscillation threshold currents in the 2nd harmonic triplet for different beam tunnel filling factors as functions of the klystron voltage.</a:t>
            </a:r>
            <a:endParaRPr lang="ja-JP" altLang="en-US" sz="1400" dirty="0">
              <a:latin typeface="+mn-lt"/>
              <a:cs typeface="Segoe UI" panose="020B0502040204020203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CFEE78F-2447-45E7-BC95-842DE4839710}"/>
              </a:ext>
            </a:extLst>
          </p:cNvPr>
          <p:cNvSpPr txBox="1"/>
          <p:nvPr/>
        </p:nvSpPr>
        <p:spPr>
          <a:xfrm>
            <a:off x="4413522" y="2674583"/>
            <a:ext cx="4454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600" dirty="0">
                <a:solidFill>
                  <a:srgbClr val="FF0000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Instability zone from 70  to 125 kV (Ff=0.8)</a:t>
            </a:r>
          </a:p>
          <a:p>
            <a:pPr algn="just"/>
            <a:r>
              <a:rPr lang="en-US" altLang="ja-JP" sz="1600" dirty="0">
                <a:solidFill>
                  <a:srgbClr val="FF0000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Consistent with test result</a:t>
            </a:r>
          </a:p>
        </p:txBody>
      </p:sp>
      <p:sp>
        <p:nvSpPr>
          <p:cNvPr id="10" name="弦 9">
            <a:extLst>
              <a:ext uri="{FF2B5EF4-FFF2-40B4-BE49-F238E27FC236}">
                <a16:creationId xmlns:a16="http://schemas.microsoft.com/office/drawing/2014/main" id="{8F046BF7-32BC-4FCB-9DC8-BB111AD44E65}"/>
              </a:ext>
            </a:extLst>
          </p:cNvPr>
          <p:cNvSpPr/>
          <p:nvPr/>
        </p:nvSpPr>
        <p:spPr bwMode="auto">
          <a:xfrm>
            <a:off x="567764" y="3446388"/>
            <a:ext cx="3290049" cy="1580274"/>
          </a:xfrm>
          <a:prstGeom prst="chord">
            <a:avLst>
              <a:gd name="adj1" fmla="val 383188"/>
              <a:gd name="adj2" fmla="val 8882477"/>
            </a:avLst>
          </a:pr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F539E6CB-ED0B-4BE2-B009-8DB5AC2EE4C0}"/>
              </a:ext>
            </a:extLst>
          </p:cNvPr>
          <p:cNvCxnSpPr>
            <a:cxnSpLocks/>
          </p:cNvCxnSpPr>
          <p:nvPr/>
        </p:nvCxnSpPr>
        <p:spPr bwMode="auto">
          <a:xfrm flipH="1">
            <a:off x="3639672" y="3259358"/>
            <a:ext cx="1128490" cy="1263695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pic>
        <p:nvPicPr>
          <p:cNvPr id="16" name="図 15">
            <a:extLst>
              <a:ext uri="{FF2B5EF4-FFF2-40B4-BE49-F238E27FC236}">
                <a16:creationId xmlns:a16="http://schemas.microsoft.com/office/drawing/2014/main" id="{6E8C9419-F8F6-4E3C-A533-7F649D6E2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787" y="3680989"/>
            <a:ext cx="3320641" cy="1580274"/>
          </a:xfrm>
          <a:prstGeom prst="rect">
            <a:avLst/>
          </a:prstGeom>
        </p:spPr>
      </p:pic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9C9419C-CB0B-4CF8-9902-4B49F78F07D0}"/>
              </a:ext>
            </a:extLst>
          </p:cNvPr>
          <p:cNvSpPr/>
          <p:nvPr/>
        </p:nvSpPr>
        <p:spPr>
          <a:xfrm>
            <a:off x="5329787" y="5447857"/>
            <a:ext cx="33206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>
                <a:latin typeface="+mn-lt"/>
                <a:cs typeface="Segoe UI" panose="020B0502040204020203" pitchFamily="34" charset="0"/>
              </a:rPr>
              <a:t>Particle trajectories simulated in CST 3D PIC solver at 92 kV beam voltage.</a:t>
            </a:r>
            <a:endParaRPr lang="ja-JP" altLang="en-US" sz="1400" dirty="0">
              <a:latin typeface="+mn-lt"/>
              <a:cs typeface="Segoe UI" panose="020B0502040204020203" pitchFamily="34" charset="0"/>
            </a:endParaRPr>
          </a:p>
        </p:txBody>
      </p:sp>
      <p:pic>
        <p:nvPicPr>
          <p:cNvPr id="22" name="グラフィックス 21">
            <a:extLst>
              <a:ext uri="{FF2B5EF4-FFF2-40B4-BE49-F238E27FC236}">
                <a16:creationId xmlns:a16="http://schemas.microsoft.com/office/drawing/2014/main" id="{6BF8C9D0-EFB8-44BD-BFDF-B89BFF772B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FFF886E9-028F-4968-9F67-D83CC4273B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6C1581E-9FE4-4BCE-B800-F05CFA2A2928}"/>
              </a:ext>
            </a:extLst>
          </p:cNvPr>
          <p:cNvSpPr txBox="1"/>
          <p:nvPr/>
        </p:nvSpPr>
        <p:spPr>
          <a:xfrm>
            <a:off x="3719328" y="4635248"/>
            <a:ext cx="13883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</a:rPr>
              <a:t>Instability zone</a:t>
            </a:r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EA114A07-4DFA-4D15-B1D1-686883C07282}"/>
              </a:ext>
            </a:extLst>
          </p:cNvPr>
          <p:cNvSpPr/>
          <p:nvPr/>
        </p:nvSpPr>
        <p:spPr bwMode="auto">
          <a:xfrm rot="20977314">
            <a:off x="3887042" y="4378220"/>
            <a:ext cx="160545" cy="233081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329849-D30D-4177-A1A2-9614C3D1B7AE}"/>
              </a:ext>
            </a:extLst>
          </p:cNvPr>
          <p:cNvSpPr txBox="1"/>
          <p:nvPr/>
        </p:nvSpPr>
        <p:spPr>
          <a:xfrm>
            <a:off x="379413" y="2121649"/>
            <a:ext cx="2893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70C0"/>
                </a:solidFill>
              </a:rPr>
              <a:t>Ff=0.8: Larger beam radius</a:t>
            </a:r>
            <a:endParaRPr kumimoji="1" lang="en-US" altLang="ja-JP" sz="1400" dirty="0">
              <a:solidFill>
                <a:srgbClr val="FF6600"/>
              </a:solidFill>
            </a:endParaRPr>
          </a:p>
          <a:p>
            <a:r>
              <a:rPr kumimoji="1" lang="en-US" altLang="ja-JP" sz="1400" dirty="0">
                <a:solidFill>
                  <a:srgbClr val="FF6600"/>
                </a:solidFill>
              </a:rPr>
              <a:t>Ff=0.69: Nominal beam radius</a:t>
            </a:r>
          </a:p>
        </p:txBody>
      </p:sp>
    </p:spTree>
    <p:extLst>
      <p:ext uri="{BB962C8B-B14F-4D97-AF65-F5344CB8AC3E}">
        <p14:creationId xmlns:p14="http://schemas.microsoft.com/office/powerpoint/2010/main" val="337702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8AFC578-C96F-4B52-8C5C-876D62477E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7907" y="2752003"/>
            <a:ext cx="3476625" cy="271462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8692F35-A7AD-473E-BC51-A1228964BE16}"/>
              </a:ext>
            </a:extLst>
          </p:cNvPr>
          <p:cNvSpPr/>
          <p:nvPr/>
        </p:nvSpPr>
        <p:spPr>
          <a:xfrm>
            <a:off x="4572000" y="5540320"/>
            <a:ext cx="40243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 err="1"/>
              <a:t>Monotron</a:t>
            </a:r>
            <a:r>
              <a:rPr lang="en-US" altLang="ja-JP" sz="1400" dirty="0"/>
              <a:t> oscillation threshold currents in the 2nd harmonic doublet for different beam tunnel filling factors as functions of the klystron voltage.</a:t>
            </a:r>
            <a:endParaRPr lang="ja-JP" altLang="en-US" sz="1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05EF237-8B6F-4F98-BD5B-673BC721F261}"/>
              </a:ext>
            </a:extLst>
          </p:cNvPr>
          <p:cNvSpPr txBox="1"/>
          <p:nvPr/>
        </p:nvSpPr>
        <p:spPr>
          <a:xfrm>
            <a:off x="7398291" y="3541145"/>
            <a:ext cx="113043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0000FF"/>
                </a:solidFill>
              </a:rPr>
              <a:t>Stable zone</a:t>
            </a:r>
          </a:p>
        </p:txBody>
      </p:sp>
      <p:sp>
        <p:nvSpPr>
          <p:cNvPr id="8" name="矢印: 下 7">
            <a:extLst>
              <a:ext uri="{FF2B5EF4-FFF2-40B4-BE49-F238E27FC236}">
                <a16:creationId xmlns:a16="http://schemas.microsoft.com/office/drawing/2014/main" id="{AFAE296C-6AEB-4C84-A701-9BCD97E30579}"/>
              </a:ext>
            </a:extLst>
          </p:cNvPr>
          <p:cNvSpPr/>
          <p:nvPr/>
        </p:nvSpPr>
        <p:spPr bwMode="auto">
          <a:xfrm rot="20006236" flipV="1">
            <a:off x="7404375" y="3869444"/>
            <a:ext cx="200897" cy="321339"/>
          </a:xfrm>
          <a:prstGeom prst="downArrow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A8A151F-F712-4F47-93EB-9D4A36D658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5819" y="4748611"/>
            <a:ext cx="3091983" cy="1011734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8D9560-EFD5-4875-952A-F2456E5DA2C8}"/>
              </a:ext>
            </a:extLst>
          </p:cNvPr>
          <p:cNvSpPr/>
          <p:nvPr/>
        </p:nvSpPr>
        <p:spPr>
          <a:xfrm>
            <a:off x="286871" y="831523"/>
            <a:ext cx="68933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/>
              <a:t>   We have tried mitigation and found that by reducing iris thickness of triplet to 60% increased threshold of </a:t>
            </a:r>
            <a:r>
              <a:rPr lang="en-US" altLang="ja-JP" sz="1800" dirty="0" err="1"/>
              <a:t>monotron</a:t>
            </a:r>
            <a:r>
              <a:rPr lang="en-US" altLang="ja-JP" sz="1800" dirty="0"/>
              <a:t> oscillation to safe level. However, effective impedance of operating π mode decreased by about 30% and triplet lost its benefit. We decided to substitute it by doublet. Threshold current even for the larger beam radius (Ff=0.8) exceeded the klystron current with a good margin.</a:t>
            </a:r>
            <a:endParaRPr lang="ja-JP" altLang="en-US" sz="1800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1A45FB54-5F82-4351-B4AC-9FFBCB26EE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5819" y="3078932"/>
            <a:ext cx="3076064" cy="1025355"/>
          </a:xfrm>
          <a:prstGeom prst="rect">
            <a:avLst/>
          </a:prstGeom>
        </p:spPr>
      </p:pic>
      <p:sp>
        <p:nvSpPr>
          <p:cNvPr id="14" name="矢印: 下 13">
            <a:extLst>
              <a:ext uri="{FF2B5EF4-FFF2-40B4-BE49-F238E27FC236}">
                <a16:creationId xmlns:a16="http://schemas.microsoft.com/office/drawing/2014/main" id="{1A75DF46-7A27-4121-AEDF-F1CF1ACD55DA}"/>
              </a:ext>
            </a:extLst>
          </p:cNvPr>
          <p:cNvSpPr/>
          <p:nvPr/>
        </p:nvSpPr>
        <p:spPr bwMode="auto">
          <a:xfrm>
            <a:off x="2365679" y="4234146"/>
            <a:ext cx="552262" cy="431240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A356DAF-83EC-48A0-8C90-7AFD52E64CAF}"/>
              </a:ext>
            </a:extLst>
          </p:cNvPr>
          <p:cNvSpPr/>
          <p:nvPr/>
        </p:nvSpPr>
        <p:spPr>
          <a:xfrm>
            <a:off x="382369" y="2944216"/>
            <a:ext cx="1679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/>
              <a:t>Triplet</a:t>
            </a:r>
          </a:p>
          <a:p>
            <a:pPr algn="ctr"/>
            <a:r>
              <a:rPr lang="en-US" altLang="ja-JP" sz="1600" dirty="0"/>
              <a:t>(TM01 pi mode)</a:t>
            </a:r>
            <a:endParaRPr lang="ja-JP" altLang="en-US" sz="1600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6640FA6-FBEB-4CD4-B5EA-A39E3F6B210A}"/>
              </a:ext>
            </a:extLst>
          </p:cNvPr>
          <p:cNvSpPr/>
          <p:nvPr/>
        </p:nvSpPr>
        <p:spPr>
          <a:xfrm>
            <a:off x="382369" y="4572296"/>
            <a:ext cx="1679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solidFill>
                  <a:srgbClr val="FF0000"/>
                </a:solidFill>
              </a:rPr>
              <a:t>Doublet</a:t>
            </a:r>
          </a:p>
          <a:p>
            <a:pPr algn="ctr"/>
            <a:r>
              <a:rPr lang="en-US" altLang="ja-JP" sz="1600" dirty="0">
                <a:solidFill>
                  <a:srgbClr val="FF0000"/>
                </a:solidFill>
              </a:rPr>
              <a:t>(TM01 pi mode)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8E9977B-EBEB-411A-BC84-71DC3A974614}"/>
              </a:ext>
            </a:extLst>
          </p:cNvPr>
          <p:cNvSpPr/>
          <p:nvPr/>
        </p:nvSpPr>
        <p:spPr>
          <a:xfrm>
            <a:off x="2893891" y="4241783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Substituted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20535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D4F274AF-F3A8-4C01-84E7-426D14C539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2179" y="1886669"/>
            <a:ext cx="3643252" cy="1492691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1338141-1330-4A00-A0B8-49F86F4E3E5B}"/>
              </a:ext>
            </a:extLst>
          </p:cNvPr>
          <p:cNvSpPr/>
          <p:nvPr/>
        </p:nvSpPr>
        <p:spPr>
          <a:xfrm>
            <a:off x="218569" y="861990"/>
            <a:ext cx="68415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/>
              <a:t>   Other potential instabilities in coupled 2nd harmonic cavities were associated with HE</a:t>
            </a:r>
            <a:r>
              <a:rPr lang="en-US" altLang="ja-JP" sz="1800" baseline="-25000" dirty="0"/>
              <a:t>N,1</a:t>
            </a:r>
            <a:r>
              <a:rPr lang="en-US" altLang="ja-JP" sz="1800" dirty="0"/>
              <a:t> hybrid modes (N=2,3). These modes were at high frequencies (36.4GHz and 46.6GHz), but still stayed trapped.</a:t>
            </a:r>
            <a:endParaRPr lang="ja-JP" altLang="en-US" sz="18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08A48D0-1A31-4648-90D4-BA2B3FA3653D}"/>
              </a:ext>
            </a:extLst>
          </p:cNvPr>
          <p:cNvSpPr/>
          <p:nvPr/>
        </p:nvSpPr>
        <p:spPr>
          <a:xfrm>
            <a:off x="218569" y="2213407"/>
            <a:ext cx="47927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/>
              <a:t>   To investigate the mode stability, fast and accurate method to analyze arbitrary instabilities in linear beam devices were used.</a:t>
            </a:r>
            <a:endParaRPr lang="ja-JP" altLang="en-US" sz="18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CC6D7EF-68C4-416B-A567-AE6331EF5307}"/>
              </a:ext>
            </a:extLst>
          </p:cNvPr>
          <p:cNvSpPr/>
          <p:nvPr/>
        </p:nvSpPr>
        <p:spPr>
          <a:xfrm>
            <a:off x="387616" y="5719319"/>
            <a:ext cx="8236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/>
              <a:t>J.C. Cai, I. Syratchev and G. Burt, ‘Numerical Analysis of Resonant Multipolar Instabilities in High Power Klystrons’, IEEE Trans. on Electron Devices, vol.68, issue.7, pp. 3617 - 3621, June 2021.</a:t>
            </a:r>
            <a:endParaRPr lang="ja-JP" altLang="en-US" sz="12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BC4E8A6-C115-4292-803F-51CD593D5E26}"/>
              </a:ext>
            </a:extLst>
          </p:cNvPr>
          <p:cNvSpPr/>
          <p:nvPr/>
        </p:nvSpPr>
        <p:spPr>
          <a:xfrm>
            <a:off x="387616" y="3603151"/>
            <a:ext cx="83610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/>
              <a:t>Instability onset will be satisfied if  </a:t>
            </a:r>
            <a:r>
              <a:rPr lang="en-US" altLang="ja-JP" sz="1800" dirty="0">
                <a:solidFill>
                  <a:srgbClr val="FF0000"/>
                </a:solidFill>
              </a:rPr>
              <a:t>Q</a:t>
            </a:r>
            <a:r>
              <a:rPr lang="en-US" altLang="ja-JP" sz="1800" baseline="-25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/</a:t>
            </a:r>
            <a:r>
              <a:rPr lang="en-US" altLang="ja-JP" sz="1800" dirty="0" err="1">
                <a:solidFill>
                  <a:srgbClr val="FF0000"/>
                </a:solidFill>
              </a:rPr>
              <a:t>Q</a:t>
            </a:r>
            <a:r>
              <a:rPr lang="en-US" altLang="ja-JP" sz="1800" baseline="-25000" dirty="0" err="1">
                <a:solidFill>
                  <a:srgbClr val="FF0000"/>
                </a:solidFill>
              </a:rPr>
              <a:t>beam</a:t>
            </a:r>
            <a:r>
              <a:rPr lang="en-US" altLang="ja-JP" sz="1800" dirty="0">
                <a:solidFill>
                  <a:srgbClr val="FF0000"/>
                </a:solidFill>
              </a:rPr>
              <a:t>&lt; -1</a:t>
            </a:r>
            <a:endParaRPr lang="en-US" altLang="ja-JP" sz="1800" dirty="0"/>
          </a:p>
          <a:p>
            <a:r>
              <a:rPr lang="en-US" altLang="ja-JP" sz="1800" dirty="0"/>
              <a:t>   Q</a:t>
            </a:r>
            <a:r>
              <a:rPr lang="en-US" altLang="ja-JP" sz="1800" baseline="-25000" dirty="0"/>
              <a:t>0</a:t>
            </a:r>
            <a:r>
              <a:rPr lang="en-US" altLang="ja-JP" sz="1800" dirty="0"/>
              <a:t>     : Intrinsic quality factor of known mode</a:t>
            </a:r>
          </a:p>
          <a:p>
            <a:r>
              <a:rPr lang="en-US" altLang="ja-JP" sz="1800" dirty="0"/>
              <a:t>   </a:t>
            </a:r>
            <a:r>
              <a:rPr lang="en-US" altLang="ja-JP" sz="1800" dirty="0" err="1"/>
              <a:t>Q</a:t>
            </a:r>
            <a:r>
              <a:rPr lang="en-US" altLang="ja-JP" sz="1800" baseline="-25000" dirty="0" err="1"/>
              <a:t>beam</a:t>
            </a:r>
            <a:r>
              <a:rPr lang="en-US" altLang="ja-JP" sz="1800" dirty="0"/>
              <a:t>: Beam loading quality factor</a:t>
            </a:r>
          </a:p>
          <a:p>
            <a:pPr algn="just"/>
            <a:endParaRPr lang="en-US" altLang="ja-JP" sz="1800" dirty="0"/>
          </a:p>
          <a:p>
            <a:pPr algn="just"/>
            <a:r>
              <a:rPr lang="en-US" altLang="ja-JP" sz="1800" dirty="0"/>
              <a:t>   </a:t>
            </a:r>
            <a:r>
              <a:rPr lang="en-US" altLang="ja-JP" sz="1800" dirty="0">
                <a:solidFill>
                  <a:srgbClr val="FF0000"/>
                </a:solidFill>
              </a:rPr>
              <a:t>To calculate the </a:t>
            </a:r>
            <a:r>
              <a:rPr lang="en-US" altLang="ja-JP" sz="1800" dirty="0" err="1">
                <a:solidFill>
                  <a:srgbClr val="FF0000"/>
                </a:solidFill>
              </a:rPr>
              <a:t>Q</a:t>
            </a:r>
            <a:r>
              <a:rPr lang="en-US" altLang="ja-JP" sz="1800" baseline="-25000" dirty="0" err="1">
                <a:solidFill>
                  <a:srgbClr val="FF0000"/>
                </a:solidFill>
              </a:rPr>
              <a:t>beam</a:t>
            </a:r>
            <a:r>
              <a:rPr lang="en-US" altLang="ja-JP" sz="1800" dirty="0">
                <a:solidFill>
                  <a:srgbClr val="FF0000"/>
                </a:solidFill>
              </a:rPr>
              <a:t>, it is sufficient to measure the beam power at a collision plane for two regimes</a:t>
            </a:r>
            <a:r>
              <a:rPr lang="en-US" altLang="ja-JP" sz="1800" dirty="0"/>
              <a:t>, the first without the imported mode field-map (DC) and the second with the imported mode field-map (RF).</a:t>
            </a:r>
            <a:endParaRPr lang="ja-JP" altLang="en-US" sz="18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7DA60F4-4125-4608-9A8E-38360969D78F}"/>
              </a:ext>
            </a:extLst>
          </p:cNvPr>
          <p:cNvSpPr/>
          <p:nvPr/>
        </p:nvSpPr>
        <p:spPr bwMode="auto">
          <a:xfrm>
            <a:off x="218569" y="3513942"/>
            <a:ext cx="8706862" cy="2738146"/>
          </a:xfrm>
          <a:prstGeom prst="rect">
            <a:avLst/>
          </a:prstGeom>
          <a:noFill/>
          <a:ln w="38100" cap="flat" cmpd="sng" algn="ctr">
            <a:solidFill>
              <a:srgbClr val="66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0AFEC3D-1E9B-41DA-9D42-5DDBDCCCB674}"/>
              </a:ext>
            </a:extLst>
          </p:cNvPr>
          <p:cNvSpPr/>
          <p:nvPr/>
        </p:nvSpPr>
        <p:spPr>
          <a:xfrm>
            <a:off x="5664217" y="3679946"/>
            <a:ext cx="2678724" cy="646331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n-US" altLang="ja-JP" sz="1200" dirty="0"/>
              <a:t>Beam will be decelerated and extract more RF power than RF power dissipated in cavity walls.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63653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1396DC9-1FD8-4AF0-B409-12EDBA1B4D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9327" y="2177996"/>
            <a:ext cx="4596127" cy="282188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642337-EFA6-40E4-8370-57045A6D8407}"/>
              </a:ext>
            </a:extLst>
          </p:cNvPr>
          <p:cNvSpPr txBox="1"/>
          <p:nvPr/>
        </p:nvSpPr>
        <p:spPr>
          <a:xfrm>
            <a:off x="6821782" y="4476663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</a:rPr>
              <a:t>Instability zone</a:t>
            </a:r>
          </a:p>
          <a:p>
            <a:pPr algn="ctr"/>
            <a:r>
              <a:rPr lang="en-US" altLang="ja-JP" sz="1400" dirty="0">
                <a:solidFill>
                  <a:srgbClr val="FF0000"/>
                </a:solidFill>
              </a:rPr>
              <a:t>(Q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0</a:t>
            </a:r>
            <a:r>
              <a:rPr lang="en-US" altLang="ja-JP" sz="1400" dirty="0">
                <a:solidFill>
                  <a:srgbClr val="FF0000"/>
                </a:solidFill>
              </a:rPr>
              <a:t>/</a:t>
            </a:r>
            <a:r>
              <a:rPr lang="en-US" altLang="ja-JP" sz="1400" dirty="0" err="1">
                <a:solidFill>
                  <a:srgbClr val="FF0000"/>
                </a:solidFill>
              </a:rPr>
              <a:t>Q</a:t>
            </a:r>
            <a:r>
              <a:rPr lang="en-US" altLang="ja-JP" sz="1400" baseline="-25000" dirty="0" err="1">
                <a:solidFill>
                  <a:srgbClr val="FF0000"/>
                </a:solidFill>
              </a:rPr>
              <a:t>beam</a:t>
            </a:r>
            <a:r>
              <a:rPr lang="en-US" altLang="ja-JP" sz="1400" dirty="0">
                <a:solidFill>
                  <a:srgbClr val="FF0000"/>
                </a:solidFill>
              </a:rPr>
              <a:t> &lt; -1)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3FE515C3-2309-4EC0-8C50-CF2900B3D821}"/>
              </a:ext>
            </a:extLst>
          </p:cNvPr>
          <p:cNvCxnSpPr>
            <a:cxnSpLocks/>
          </p:cNvCxnSpPr>
          <p:nvPr/>
        </p:nvCxnSpPr>
        <p:spPr bwMode="auto">
          <a:xfrm>
            <a:off x="2733328" y="4375238"/>
            <a:ext cx="4231907" cy="0"/>
          </a:xfrm>
          <a:prstGeom prst="line">
            <a:avLst/>
          </a:prstGeom>
          <a:solidFill>
            <a:srgbClr val="999999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矢印: 下 8">
            <a:extLst>
              <a:ext uri="{FF2B5EF4-FFF2-40B4-BE49-F238E27FC236}">
                <a16:creationId xmlns:a16="http://schemas.microsoft.com/office/drawing/2014/main" id="{44F4484E-16E3-47B0-B0D8-DF9CF70DE4BE}"/>
              </a:ext>
            </a:extLst>
          </p:cNvPr>
          <p:cNvSpPr/>
          <p:nvPr/>
        </p:nvSpPr>
        <p:spPr bwMode="auto">
          <a:xfrm>
            <a:off x="6635927" y="4370655"/>
            <a:ext cx="160545" cy="233081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015AA49-851E-478B-8CA9-5141F90D2197}"/>
              </a:ext>
            </a:extLst>
          </p:cNvPr>
          <p:cNvSpPr txBox="1"/>
          <p:nvPr/>
        </p:nvSpPr>
        <p:spPr>
          <a:xfrm>
            <a:off x="2247445" y="4262786"/>
            <a:ext cx="5116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dirty="0">
                <a:solidFill>
                  <a:srgbClr val="FF0000"/>
                </a:solidFill>
              </a:rPr>
              <a:t>-1.000</a:t>
            </a:r>
            <a:endParaRPr kumimoji="1" lang="ja-JP" altLang="en-US" sz="9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981C5E7-A721-4CD3-BE27-B8441C6A2690}"/>
              </a:ext>
            </a:extLst>
          </p:cNvPr>
          <p:cNvSpPr/>
          <p:nvPr/>
        </p:nvSpPr>
        <p:spPr>
          <a:xfrm>
            <a:off x="2099327" y="5017836"/>
            <a:ext cx="44331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/>
              <a:t>Q</a:t>
            </a:r>
            <a:r>
              <a:rPr lang="en-US" altLang="ja-JP" sz="1400" baseline="-25000" dirty="0"/>
              <a:t>0</a:t>
            </a:r>
            <a:r>
              <a:rPr lang="en-US" altLang="ja-JP" sz="1400" dirty="0"/>
              <a:t>/</a:t>
            </a:r>
            <a:r>
              <a:rPr lang="en-US" altLang="ja-JP" sz="1400" dirty="0" err="1"/>
              <a:t>Q</a:t>
            </a:r>
            <a:r>
              <a:rPr lang="en-US" altLang="ja-JP" sz="1400" baseline="-25000" dirty="0" err="1"/>
              <a:t>beam</a:t>
            </a:r>
            <a:r>
              <a:rPr lang="en-US" altLang="ja-JP" sz="1400" dirty="0"/>
              <a:t> as a functions of beam voltage for the spatial harmonics (0 and π) of TE21 and TE31 modes. Here, + or – signs indicates the different rotation directions of the modes</a:t>
            </a:r>
            <a:endParaRPr lang="ja-JP" altLang="en-US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09CED9B-6E18-4462-9E10-72E364B7590A}"/>
              </a:ext>
            </a:extLst>
          </p:cNvPr>
          <p:cNvSpPr/>
          <p:nvPr/>
        </p:nvSpPr>
        <p:spPr>
          <a:xfrm>
            <a:off x="379413" y="937689"/>
            <a:ext cx="63192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/>
              <a:t>   As a result of the Q</a:t>
            </a:r>
            <a:r>
              <a:rPr lang="en-US" altLang="ja-JP" sz="1800" baseline="-25000" dirty="0"/>
              <a:t>0</a:t>
            </a:r>
            <a:r>
              <a:rPr lang="en-US" altLang="ja-JP" sz="1800" dirty="0"/>
              <a:t>/</a:t>
            </a:r>
            <a:r>
              <a:rPr lang="en-US" altLang="ja-JP" sz="1800" dirty="0" err="1"/>
              <a:t>Q</a:t>
            </a:r>
            <a:r>
              <a:rPr lang="en-US" altLang="ja-JP" sz="1800" baseline="-25000" dirty="0" err="1"/>
              <a:t>beam</a:t>
            </a:r>
            <a:r>
              <a:rPr lang="en-US" altLang="ja-JP" sz="1800" dirty="0"/>
              <a:t> calculations, HE modes in doublet were confirmed to be stable up to 174 kV even in larger beam radius condition (Ff=0.8).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39801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632E55F-D89A-454C-A2B0-AFC88EE0AD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2900" y="2626788"/>
            <a:ext cx="6071756" cy="3030514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673C81C-AF72-437D-B285-22F6E13BFEB2}"/>
              </a:ext>
            </a:extLst>
          </p:cNvPr>
          <p:cNvSpPr/>
          <p:nvPr/>
        </p:nvSpPr>
        <p:spPr>
          <a:xfrm>
            <a:off x="2112900" y="5755764"/>
            <a:ext cx="30766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/>
              <a:t>TE11 coupled modes in the three bunching cavities.</a:t>
            </a:r>
            <a:endParaRPr lang="ja-JP" altLang="en-US" sz="14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0BCB258-3459-4F80-ACBB-B27CDB17ECEB}"/>
              </a:ext>
            </a:extLst>
          </p:cNvPr>
          <p:cNvSpPr/>
          <p:nvPr/>
        </p:nvSpPr>
        <p:spPr>
          <a:xfrm>
            <a:off x="5369738" y="5755764"/>
            <a:ext cx="28149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/>
              <a:t>Transverse component of electric filed along Z-axis.</a:t>
            </a:r>
            <a:endParaRPr lang="ja-JP" altLang="en-US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44E258B-A39D-40FC-AA6A-AEA25932E55D}"/>
              </a:ext>
            </a:extLst>
          </p:cNvPr>
          <p:cNvSpPr/>
          <p:nvPr/>
        </p:nvSpPr>
        <p:spPr>
          <a:xfrm>
            <a:off x="379412" y="731175"/>
            <a:ext cx="67809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/>
              <a:t>   Oscillations at over 107 kV have been also analyzed. Because more than one oscillation was found, this suggest that we must deal with coupled TE11 modes.</a:t>
            </a:r>
          </a:p>
          <a:p>
            <a:pPr algn="just"/>
            <a:r>
              <a:rPr lang="en-US" altLang="ja-JP" sz="1800" dirty="0"/>
              <a:t>   Assembly of three bunching cavities (cavity #2 to #4) was simulated in CST eigenmode solver. Two detected modes were identified as TE11 0 and pi/2 coupled modes.</a:t>
            </a:r>
            <a:endParaRPr lang="ja-JP" altLang="en-US" sz="18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81DE31B-6112-4C85-8177-0335444491FA}"/>
              </a:ext>
            </a:extLst>
          </p:cNvPr>
          <p:cNvSpPr/>
          <p:nvPr/>
        </p:nvSpPr>
        <p:spPr bwMode="auto">
          <a:xfrm>
            <a:off x="824753" y="2552255"/>
            <a:ext cx="7533390" cy="204371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705F046-2900-4945-8E0D-A79722A09B94}"/>
              </a:ext>
            </a:extLst>
          </p:cNvPr>
          <p:cNvSpPr txBox="1"/>
          <p:nvPr/>
        </p:nvSpPr>
        <p:spPr>
          <a:xfrm>
            <a:off x="1036963" y="2905317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800" dirty="0">
                <a:solidFill>
                  <a:srgbClr val="FF0000"/>
                </a:solidFill>
              </a:rPr>
              <a:t>0 mode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1100764-FE57-4AA0-9427-CAEB25E91C3A}"/>
              </a:ext>
            </a:extLst>
          </p:cNvPr>
          <p:cNvSpPr txBox="1"/>
          <p:nvPr/>
        </p:nvSpPr>
        <p:spPr>
          <a:xfrm>
            <a:off x="915135" y="3772713"/>
            <a:ext cx="119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FF0000"/>
                </a:solidFill>
              </a:rPr>
              <a:t>pi/2</a:t>
            </a:r>
            <a:r>
              <a:rPr kumimoji="1" lang="en-US" altLang="ja-JP" sz="1800" dirty="0">
                <a:solidFill>
                  <a:srgbClr val="FF0000"/>
                </a:solidFill>
              </a:rPr>
              <a:t> mode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077B15D-D2F9-4D93-BDDB-ECC477F3CBC0}"/>
              </a:ext>
            </a:extLst>
          </p:cNvPr>
          <p:cNvSpPr txBox="1"/>
          <p:nvPr/>
        </p:nvSpPr>
        <p:spPr>
          <a:xfrm>
            <a:off x="1011313" y="4909367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/>
              <a:t>pi</a:t>
            </a:r>
            <a:r>
              <a:rPr kumimoji="1" lang="en-US" altLang="ja-JP" sz="1800" dirty="0"/>
              <a:t> mode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692453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3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ja-JP" dirty="0">
                <a:latin typeface="+mn-lt"/>
                <a:cs typeface="Segoe UI" pitchFamily="34" charset="0"/>
              </a:rPr>
              <a:t>Contents</a:t>
            </a:r>
            <a:endParaRPr lang="ja-JP" altLang="en-US" dirty="0">
              <a:latin typeface="+mn-lt"/>
              <a:cs typeface="Segoe UI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9D0F8A-E04A-4564-BB81-CE9353CDA75F}"/>
              </a:ext>
            </a:extLst>
          </p:cNvPr>
          <p:cNvSpPr txBox="1"/>
          <p:nvPr/>
        </p:nvSpPr>
        <p:spPr>
          <a:xfrm>
            <a:off x="392582" y="930704"/>
            <a:ext cx="7272242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1. Company Overview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2. Principles of Klystrons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3. High Efficiency 8-MW </a:t>
            </a:r>
            <a:r>
              <a:rPr lang="en-US" altLang="ja-JP" sz="2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Klystron Development</a:t>
            </a: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    </a:t>
            </a:r>
            <a:r>
              <a:rPr lang="en-US" altLang="ja-JP" sz="2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in Collaboration with CERN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4. Summary</a:t>
            </a:r>
            <a:endParaRPr kumimoji="1" lang="ja-JP" altLang="en-US" sz="2400" dirty="0">
              <a:latin typeface="+mn-lt"/>
              <a:cs typeface="Segoe UI" panose="020B0502040204020203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EA2D9B2C-C97C-49FE-94C3-00E42AAE1F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6023" y="2409647"/>
            <a:ext cx="4638675" cy="286702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B61F53A-45C9-4F8A-A424-ADD15172F0D0}"/>
              </a:ext>
            </a:extLst>
          </p:cNvPr>
          <p:cNvSpPr/>
          <p:nvPr/>
        </p:nvSpPr>
        <p:spPr>
          <a:xfrm>
            <a:off x="1890291" y="5348390"/>
            <a:ext cx="49101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/>
              <a:t>Q0/Q beam as a functions of beam voltage for the spatial harmonics (0 and π/2) of TE11 mode. Here, ‘+’ and ‘-‘ signs indicate the different rotation directions of the modes.</a:t>
            </a:r>
            <a:endParaRPr lang="ja-JP" altLang="en-US" sz="1400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38EA6920-131B-4087-84B9-702243E08E9E}"/>
              </a:ext>
            </a:extLst>
          </p:cNvPr>
          <p:cNvCxnSpPr>
            <a:cxnSpLocks/>
            <a:stCxn id="28" idx="2"/>
          </p:cNvCxnSpPr>
          <p:nvPr/>
        </p:nvCxnSpPr>
        <p:spPr bwMode="auto">
          <a:xfrm flipH="1">
            <a:off x="1345567" y="3937288"/>
            <a:ext cx="1412381" cy="616783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08306704-A1E6-4D55-9374-BFCAE6F60C58}"/>
              </a:ext>
            </a:extLst>
          </p:cNvPr>
          <p:cNvCxnSpPr>
            <a:cxnSpLocks/>
            <a:stCxn id="24" idx="6"/>
          </p:cNvCxnSpPr>
          <p:nvPr/>
        </p:nvCxnSpPr>
        <p:spPr bwMode="auto">
          <a:xfrm flipV="1">
            <a:off x="5275730" y="2960468"/>
            <a:ext cx="2166356" cy="761667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楕円 16">
            <a:extLst>
              <a:ext uri="{FF2B5EF4-FFF2-40B4-BE49-F238E27FC236}">
                <a16:creationId xmlns:a16="http://schemas.microsoft.com/office/drawing/2014/main" id="{0C8417D8-013B-4843-8F83-14C1B63918B3}"/>
              </a:ext>
            </a:extLst>
          </p:cNvPr>
          <p:cNvSpPr/>
          <p:nvPr/>
        </p:nvSpPr>
        <p:spPr bwMode="auto">
          <a:xfrm>
            <a:off x="4975412" y="3420035"/>
            <a:ext cx="152400" cy="713585"/>
          </a:xfrm>
          <a:prstGeom prst="ellipse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A3C586CA-17D9-4732-B7A9-10D0AD775F3E}"/>
              </a:ext>
            </a:extLst>
          </p:cNvPr>
          <p:cNvCxnSpPr>
            <a:cxnSpLocks/>
          </p:cNvCxnSpPr>
          <p:nvPr/>
        </p:nvCxnSpPr>
        <p:spPr bwMode="auto">
          <a:xfrm>
            <a:off x="5127812" y="3937288"/>
            <a:ext cx="2118650" cy="545375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楕円 23">
            <a:extLst>
              <a:ext uri="{FF2B5EF4-FFF2-40B4-BE49-F238E27FC236}">
                <a16:creationId xmlns:a16="http://schemas.microsoft.com/office/drawing/2014/main" id="{4A1D2EC6-3A37-4AC9-B835-60327C5CE653}"/>
              </a:ext>
            </a:extLst>
          </p:cNvPr>
          <p:cNvSpPr/>
          <p:nvPr/>
        </p:nvSpPr>
        <p:spPr bwMode="auto">
          <a:xfrm>
            <a:off x="5123330" y="3645935"/>
            <a:ext cx="152400" cy="152400"/>
          </a:xfrm>
          <a:prstGeom prst="ellipse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5AD12CA6-DF0C-467E-B114-C42A2B56E6CC}"/>
              </a:ext>
            </a:extLst>
          </p:cNvPr>
          <p:cNvSpPr/>
          <p:nvPr/>
        </p:nvSpPr>
        <p:spPr bwMode="auto">
          <a:xfrm>
            <a:off x="2757948" y="3861088"/>
            <a:ext cx="152400" cy="152400"/>
          </a:xfrm>
          <a:prstGeom prst="ellipse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28711F9A-61B9-4DFB-9D72-117C2CE935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345" y="4129159"/>
            <a:ext cx="394290" cy="1194468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C0B463F7-F4C5-48B7-B29D-A027862846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2192" y="4130288"/>
            <a:ext cx="1075022" cy="1194468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21F19D23-5107-4942-BE31-8F3CA63F2D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1205" y="2196159"/>
            <a:ext cx="458851" cy="1194468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832203-46AB-457F-BB5E-6F8C6B499643}"/>
              </a:ext>
            </a:extLst>
          </p:cNvPr>
          <p:cNvSpPr txBox="1"/>
          <p:nvPr/>
        </p:nvSpPr>
        <p:spPr>
          <a:xfrm>
            <a:off x="255161" y="5348390"/>
            <a:ext cx="1587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FF0000"/>
                </a:solidFill>
              </a:rPr>
              <a:t>22.016 GHz</a:t>
            </a:r>
          </a:p>
          <a:p>
            <a:pPr algn="ctr"/>
            <a:r>
              <a:rPr lang="en-US" altLang="ja-JP" sz="1600" dirty="0">
                <a:solidFill>
                  <a:srgbClr val="FF0000"/>
                </a:solidFill>
              </a:rPr>
              <a:t>(107kV, Ff=0.8)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7237AA6-27F1-4200-A5B4-C672642ADD6D}"/>
              </a:ext>
            </a:extLst>
          </p:cNvPr>
          <p:cNvSpPr txBox="1"/>
          <p:nvPr/>
        </p:nvSpPr>
        <p:spPr>
          <a:xfrm>
            <a:off x="6863773" y="3416598"/>
            <a:ext cx="2111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FF0000"/>
                </a:solidFill>
              </a:rPr>
              <a:t>21.908 GHz</a:t>
            </a:r>
          </a:p>
          <a:p>
            <a:pPr algn="ctr"/>
            <a:r>
              <a:rPr lang="en-US" altLang="ja-JP" sz="1600" dirty="0">
                <a:solidFill>
                  <a:srgbClr val="FF0000"/>
                </a:solidFill>
              </a:rPr>
              <a:t>(125-130kV, Ff=0.55)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A07AB55-F083-44A6-A91F-32308424277B}"/>
              </a:ext>
            </a:extLst>
          </p:cNvPr>
          <p:cNvSpPr txBox="1"/>
          <p:nvPr/>
        </p:nvSpPr>
        <p:spPr>
          <a:xfrm>
            <a:off x="6840722" y="5329484"/>
            <a:ext cx="215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FF0000"/>
                </a:solidFill>
              </a:rPr>
              <a:t>21.896 &amp; </a:t>
            </a:r>
            <a:r>
              <a:rPr lang="en-US" altLang="ja-JP" sz="1600" dirty="0">
                <a:solidFill>
                  <a:srgbClr val="FF0000"/>
                </a:solidFill>
              </a:rPr>
              <a:t>21.932 GHz</a:t>
            </a:r>
          </a:p>
          <a:p>
            <a:pPr algn="ctr"/>
            <a:r>
              <a:rPr kumimoji="1" lang="en-US" altLang="ja-JP" sz="1600" dirty="0">
                <a:solidFill>
                  <a:srgbClr val="FF0000"/>
                </a:solidFill>
              </a:rPr>
              <a:t>Competing modes</a:t>
            </a:r>
          </a:p>
          <a:p>
            <a:pPr algn="ctr"/>
            <a:r>
              <a:rPr lang="en-US" altLang="ja-JP" sz="1600" dirty="0">
                <a:solidFill>
                  <a:srgbClr val="FF0000"/>
                </a:solidFill>
              </a:rPr>
              <a:t>(124kV, Ff=0.8)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51" name="楕円 50">
            <a:extLst>
              <a:ext uri="{FF2B5EF4-FFF2-40B4-BE49-F238E27FC236}">
                <a16:creationId xmlns:a16="http://schemas.microsoft.com/office/drawing/2014/main" id="{E33AB83C-A948-4534-A487-3E13D13BE51A}"/>
              </a:ext>
            </a:extLst>
          </p:cNvPr>
          <p:cNvSpPr/>
          <p:nvPr/>
        </p:nvSpPr>
        <p:spPr bwMode="auto">
          <a:xfrm>
            <a:off x="5760494" y="3798335"/>
            <a:ext cx="152400" cy="152400"/>
          </a:xfrm>
          <a:prstGeom prst="ellipse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C1146B4F-569E-48C1-80A2-FA862CFF1268}"/>
              </a:ext>
            </a:extLst>
          </p:cNvPr>
          <p:cNvCxnSpPr>
            <a:cxnSpLocks/>
          </p:cNvCxnSpPr>
          <p:nvPr/>
        </p:nvCxnSpPr>
        <p:spPr bwMode="auto">
          <a:xfrm flipV="1">
            <a:off x="5897581" y="3137361"/>
            <a:ext cx="1544505" cy="699672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CB0AC9F-88D1-4EB1-A622-EC3E47ADADCB}"/>
              </a:ext>
            </a:extLst>
          </p:cNvPr>
          <p:cNvSpPr/>
          <p:nvPr/>
        </p:nvSpPr>
        <p:spPr>
          <a:xfrm>
            <a:off x="245736" y="955486"/>
            <a:ext cx="67467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/>
              <a:t>   Q</a:t>
            </a:r>
            <a:r>
              <a:rPr lang="en-US" altLang="ja-JP" sz="1800" baseline="-25000" dirty="0"/>
              <a:t>0</a:t>
            </a:r>
            <a:r>
              <a:rPr lang="en-US" altLang="ja-JP" sz="1800" dirty="0"/>
              <a:t>/</a:t>
            </a:r>
            <a:r>
              <a:rPr lang="en-US" altLang="ja-JP" sz="1800" dirty="0" err="1"/>
              <a:t>Q</a:t>
            </a:r>
            <a:r>
              <a:rPr lang="en-US" altLang="ja-JP" sz="1800" baseline="-25000" dirty="0" err="1"/>
              <a:t>beam</a:t>
            </a:r>
            <a:r>
              <a:rPr lang="en-US" altLang="ja-JP" sz="1800" dirty="0"/>
              <a:t> dependency on voltage of TE11 0 and pi/2 coupled modes were analyzed. Cases for two different beam radii (Ff=0.55 and 0.8) were addressed. Simulation results agree well with measured data.</a:t>
            </a:r>
            <a:endParaRPr lang="ja-JP" altLang="en-US" sz="18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1B07994-28F5-4928-9FA9-286FCD3EC93D}"/>
              </a:ext>
            </a:extLst>
          </p:cNvPr>
          <p:cNvSpPr txBox="1"/>
          <p:nvPr/>
        </p:nvSpPr>
        <p:spPr>
          <a:xfrm>
            <a:off x="2317419" y="3323371"/>
            <a:ext cx="309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>
                <a:solidFill>
                  <a:srgbClr val="FF0000"/>
                </a:solidFill>
              </a:rPr>
              <a:t>-1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68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A4C9D99A-3172-4958-A11A-FBCC8C3D4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1982" y="2503881"/>
            <a:ext cx="6060035" cy="3059026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F3550DE-57E0-4005-8D20-49CC47CC6020}"/>
              </a:ext>
            </a:extLst>
          </p:cNvPr>
          <p:cNvSpPr/>
          <p:nvPr/>
        </p:nvSpPr>
        <p:spPr>
          <a:xfrm>
            <a:off x="379412" y="859492"/>
            <a:ext cx="67809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/>
              <a:t>   For mitigation of these modes, cavities gaps lengths varied within ± 20% interval with respect to original gap length, and detuning of TE11 modes of 1.8 GHz was obtained.</a:t>
            </a:r>
          </a:p>
          <a:p>
            <a:pPr algn="just"/>
            <a:r>
              <a:rPr lang="en-US" altLang="ja-JP" sz="1800" dirty="0"/>
              <a:t>   Modes almost look like modes of individual cavities, however still some residual coupling remains.</a:t>
            </a:r>
            <a:endParaRPr lang="ja-JP" altLang="en-US" sz="18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A04F765-786F-4707-86CE-6C7ADA65CD2B}"/>
              </a:ext>
            </a:extLst>
          </p:cNvPr>
          <p:cNvSpPr/>
          <p:nvPr/>
        </p:nvSpPr>
        <p:spPr>
          <a:xfrm>
            <a:off x="1541982" y="5646183"/>
            <a:ext cx="30300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/>
              <a:t>TE11 coupled modes in the new set of three bunching cavities.</a:t>
            </a:r>
            <a:endParaRPr lang="ja-JP" altLang="en-US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F06EF87-7CCE-4FA1-B95C-3E630548800F}"/>
              </a:ext>
            </a:extLst>
          </p:cNvPr>
          <p:cNvSpPr/>
          <p:nvPr/>
        </p:nvSpPr>
        <p:spPr>
          <a:xfrm>
            <a:off x="4742329" y="5646183"/>
            <a:ext cx="2859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/>
              <a:t>Transverse component of electric filed along Z-axis.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92628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D6F9A6D6-1BD9-47BC-8039-6AC93EB03E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900" y="1829796"/>
            <a:ext cx="5116406" cy="2616058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3A0E255-2991-4911-B6B7-CDC58369924C}"/>
              </a:ext>
            </a:extLst>
          </p:cNvPr>
          <p:cNvSpPr/>
          <p:nvPr/>
        </p:nvSpPr>
        <p:spPr>
          <a:xfrm>
            <a:off x="5955716" y="2052992"/>
            <a:ext cx="279299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>
                <a:latin typeface="+mn-lt"/>
              </a:rPr>
              <a:t>Q</a:t>
            </a:r>
            <a:r>
              <a:rPr lang="en-US" altLang="ja-JP" sz="1400" baseline="-25000" dirty="0">
                <a:latin typeface="+mn-lt"/>
              </a:rPr>
              <a:t>0</a:t>
            </a:r>
            <a:r>
              <a:rPr lang="en-US" altLang="ja-JP" sz="1400" dirty="0">
                <a:latin typeface="+mn-lt"/>
              </a:rPr>
              <a:t>/</a:t>
            </a:r>
            <a:r>
              <a:rPr lang="en-US" altLang="ja-JP" sz="1400" dirty="0" err="1">
                <a:latin typeface="+mn-lt"/>
              </a:rPr>
              <a:t>Q</a:t>
            </a:r>
            <a:r>
              <a:rPr lang="en-US" altLang="ja-JP" sz="1400" baseline="-25000" dirty="0" err="1">
                <a:latin typeface="+mn-lt"/>
              </a:rPr>
              <a:t>beam</a:t>
            </a:r>
            <a:r>
              <a:rPr lang="en-US" altLang="ja-JP" sz="1400" dirty="0">
                <a:latin typeface="+mn-lt"/>
              </a:rPr>
              <a:t> as functions of beam voltage for TE11 modes in different cavities. Here, ‘+’ and ‘-‘ signs indicate the different rotation directions of the modes.</a:t>
            </a:r>
            <a:endParaRPr lang="ja-JP" altLang="en-US" sz="1400" dirty="0">
              <a:latin typeface="+mn-lt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373111B2-284C-4CC0-81AC-BECFEE2072E6}"/>
              </a:ext>
            </a:extLst>
          </p:cNvPr>
          <p:cNvCxnSpPr>
            <a:cxnSpLocks/>
          </p:cNvCxnSpPr>
          <p:nvPr/>
        </p:nvCxnSpPr>
        <p:spPr bwMode="auto">
          <a:xfrm>
            <a:off x="1294719" y="3520096"/>
            <a:ext cx="5058003" cy="0"/>
          </a:xfrm>
          <a:prstGeom prst="line">
            <a:avLst/>
          </a:prstGeom>
          <a:solidFill>
            <a:srgbClr val="999999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矢印: 下 8">
            <a:extLst>
              <a:ext uri="{FF2B5EF4-FFF2-40B4-BE49-F238E27FC236}">
                <a16:creationId xmlns:a16="http://schemas.microsoft.com/office/drawing/2014/main" id="{4C13CFF1-20CF-4BB3-A651-F4F8A2ACEE54}"/>
              </a:ext>
            </a:extLst>
          </p:cNvPr>
          <p:cNvSpPr/>
          <p:nvPr/>
        </p:nvSpPr>
        <p:spPr bwMode="auto">
          <a:xfrm>
            <a:off x="5858200" y="3520094"/>
            <a:ext cx="160545" cy="233081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2AC4997-AF26-4CA0-9A79-4CFB5171B367}"/>
              </a:ext>
            </a:extLst>
          </p:cNvPr>
          <p:cNvSpPr txBox="1"/>
          <p:nvPr/>
        </p:nvSpPr>
        <p:spPr>
          <a:xfrm>
            <a:off x="6018745" y="3556040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</a:rPr>
              <a:t>Instability zone</a:t>
            </a:r>
          </a:p>
          <a:p>
            <a:pPr algn="ctr"/>
            <a:r>
              <a:rPr lang="en-US" altLang="ja-JP" sz="1400" dirty="0">
                <a:solidFill>
                  <a:srgbClr val="FF0000"/>
                </a:solidFill>
              </a:rPr>
              <a:t>(Q</a:t>
            </a:r>
            <a:r>
              <a:rPr lang="en-US" altLang="ja-JP" sz="1400" baseline="-25000" dirty="0">
                <a:solidFill>
                  <a:srgbClr val="FF0000"/>
                </a:solidFill>
              </a:rPr>
              <a:t>0</a:t>
            </a:r>
            <a:r>
              <a:rPr lang="en-US" altLang="ja-JP" sz="1400" dirty="0">
                <a:solidFill>
                  <a:srgbClr val="FF0000"/>
                </a:solidFill>
              </a:rPr>
              <a:t>/</a:t>
            </a:r>
            <a:r>
              <a:rPr lang="en-US" altLang="ja-JP" sz="1400" dirty="0" err="1">
                <a:solidFill>
                  <a:srgbClr val="FF0000"/>
                </a:solidFill>
              </a:rPr>
              <a:t>Q</a:t>
            </a:r>
            <a:r>
              <a:rPr lang="en-US" altLang="ja-JP" sz="1400" baseline="-25000" dirty="0" err="1">
                <a:solidFill>
                  <a:srgbClr val="FF0000"/>
                </a:solidFill>
              </a:rPr>
              <a:t>beam</a:t>
            </a:r>
            <a:r>
              <a:rPr lang="en-US" altLang="ja-JP" sz="1400" dirty="0">
                <a:solidFill>
                  <a:srgbClr val="FF0000"/>
                </a:solidFill>
              </a:rPr>
              <a:t> &lt; -1)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123F1E26-3469-4101-AE1B-0857202A79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2174" y="4234521"/>
            <a:ext cx="3121747" cy="1469058"/>
          </a:xfrm>
          <a:prstGeom prst="rect">
            <a:avLst/>
          </a:prstGeom>
        </p:spPr>
      </p:pic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247D28A-22BD-457A-884B-FBC1506EC61B}"/>
              </a:ext>
            </a:extLst>
          </p:cNvPr>
          <p:cNvCxnSpPr>
            <a:cxnSpLocks/>
            <a:stCxn id="28" idx="0"/>
          </p:cNvCxnSpPr>
          <p:nvPr/>
        </p:nvCxnSpPr>
        <p:spPr bwMode="auto">
          <a:xfrm flipH="1" flipV="1">
            <a:off x="6643872" y="5443604"/>
            <a:ext cx="814450" cy="518316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9D6C614-3277-4754-94BA-4C759E7B1D3C}"/>
              </a:ext>
            </a:extLst>
          </p:cNvPr>
          <p:cNvCxnSpPr>
            <a:cxnSpLocks/>
            <a:stCxn id="28" idx="0"/>
          </p:cNvCxnSpPr>
          <p:nvPr/>
        </p:nvCxnSpPr>
        <p:spPr bwMode="auto">
          <a:xfrm flipH="1" flipV="1">
            <a:off x="7261412" y="5405718"/>
            <a:ext cx="196910" cy="556202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CF0D318E-8621-452A-99DA-1C9124CEADD4}"/>
              </a:ext>
            </a:extLst>
          </p:cNvPr>
          <p:cNvCxnSpPr>
            <a:cxnSpLocks/>
            <a:stCxn id="28" idx="0"/>
          </p:cNvCxnSpPr>
          <p:nvPr/>
        </p:nvCxnSpPr>
        <p:spPr bwMode="auto">
          <a:xfrm flipV="1">
            <a:off x="7458322" y="5387788"/>
            <a:ext cx="340972" cy="574132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342ECC30-F561-40D2-915B-E7A3A46984FF}"/>
              </a:ext>
            </a:extLst>
          </p:cNvPr>
          <p:cNvCxnSpPr>
            <a:cxnSpLocks/>
            <a:stCxn id="28" idx="0"/>
          </p:cNvCxnSpPr>
          <p:nvPr/>
        </p:nvCxnSpPr>
        <p:spPr bwMode="auto">
          <a:xfrm flipV="1">
            <a:off x="7458322" y="5369859"/>
            <a:ext cx="905749" cy="592061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C563F48-8C47-48DD-B34B-742F2CF24D4F}"/>
              </a:ext>
            </a:extLst>
          </p:cNvPr>
          <p:cNvSpPr txBox="1"/>
          <p:nvPr/>
        </p:nvSpPr>
        <p:spPr>
          <a:xfrm>
            <a:off x="6231063" y="5961920"/>
            <a:ext cx="2454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0000FF"/>
                </a:solidFill>
              </a:rPr>
              <a:t>Stainless steel in first 4 drifts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472F87B-14D1-41C4-982F-D0A8A9FE5142}"/>
              </a:ext>
            </a:extLst>
          </p:cNvPr>
          <p:cNvSpPr/>
          <p:nvPr/>
        </p:nvSpPr>
        <p:spPr>
          <a:xfrm>
            <a:off x="379413" y="4598998"/>
            <a:ext cx="53664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>
                <a:latin typeface="+mn-lt"/>
              </a:rPr>
              <a:t>   Modes located in cavity #2 and cavity #4 are almost at threshold of instability.</a:t>
            </a:r>
          </a:p>
          <a:p>
            <a:pPr algn="just"/>
            <a:r>
              <a:rPr lang="en-US" altLang="ja-JP" sz="1800" dirty="0">
                <a:latin typeface="+mn-lt"/>
              </a:rPr>
              <a:t>   We decided to use stainless steel in first four drifts to keep safe margin for TE mode instabilities.</a:t>
            </a:r>
            <a:endParaRPr lang="ja-JP" altLang="en-US" sz="1800" dirty="0">
              <a:latin typeface="+mn-lt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29DCDBD-B777-4881-9893-A414D23575A5}"/>
              </a:ext>
            </a:extLst>
          </p:cNvPr>
          <p:cNvSpPr/>
          <p:nvPr/>
        </p:nvSpPr>
        <p:spPr>
          <a:xfrm>
            <a:off x="363361" y="753322"/>
            <a:ext cx="67008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/>
              <a:t>   TE instabilities with new cavities were analyzed for voltage range from 100 to 174 kV with filling factor of 0.8 and magnetic field of 0.4T.</a:t>
            </a:r>
            <a:endParaRPr lang="ja-JP" altLang="en-US" sz="1800" dirty="0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DF2AD98-FE2E-4FF1-9970-DA00672A9611}"/>
              </a:ext>
            </a:extLst>
          </p:cNvPr>
          <p:cNvSpPr/>
          <p:nvPr/>
        </p:nvSpPr>
        <p:spPr bwMode="auto">
          <a:xfrm>
            <a:off x="4713581" y="3416307"/>
            <a:ext cx="797859" cy="493034"/>
          </a:xfrm>
          <a:prstGeom prst="roundRect">
            <a:avLst/>
          </a:prstGeom>
          <a:noFill/>
          <a:ln w="9525" cap="flat" cmpd="sng" algn="ctr">
            <a:solidFill>
              <a:srgbClr val="66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BC7CBEB-1C51-4565-A549-7075644522E9}"/>
              </a:ext>
            </a:extLst>
          </p:cNvPr>
          <p:cNvSpPr/>
          <p:nvPr/>
        </p:nvSpPr>
        <p:spPr>
          <a:xfrm>
            <a:off x="6681552" y="4535504"/>
            <a:ext cx="4608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+mn-lt"/>
              </a:rPr>
              <a:t>#2</a:t>
            </a:r>
            <a:endParaRPr lang="ja-JP" altLang="en-US" sz="1400" dirty="0">
              <a:latin typeface="+mn-lt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0B0C40E-6333-46FD-834A-B3D31372BBC1}"/>
              </a:ext>
            </a:extLst>
          </p:cNvPr>
          <p:cNvSpPr/>
          <p:nvPr/>
        </p:nvSpPr>
        <p:spPr>
          <a:xfrm>
            <a:off x="7232077" y="4512342"/>
            <a:ext cx="4608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+mn-lt"/>
              </a:rPr>
              <a:t>#3</a:t>
            </a:r>
            <a:endParaRPr lang="ja-JP" altLang="en-US" sz="1400" dirty="0">
              <a:latin typeface="+mn-lt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A93F6C43-C757-46CF-88CA-ABFE6C70B869}"/>
              </a:ext>
            </a:extLst>
          </p:cNvPr>
          <p:cNvSpPr/>
          <p:nvPr/>
        </p:nvSpPr>
        <p:spPr>
          <a:xfrm>
            <a:off x="7799294" y="4494413"/>
            <a:ext cx="4608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+mn-lt"/>
              </a:rPr>
              <a:t>#4</a:t>
            </a:r>
            <a:endParaRPr lang="ja-JP" alt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9199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6E24351-AEE3-4F4B-B8D7-6E0D83C030F0}"/>
              </a:ext>
            </a:extLst>
          </p:cNvPr>
          <p:cNvSpPr/>
          <p:nvPr/>
        </p:nvSpPr>
        <p:spPr>
          <a:xfrm>
            <a:off x="2127881" y="3235103"/>
            <a:ext cx="49548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+mn-lt"/>
              </a:rPr>
              <a:t>DC, </a:t>
            </a:r>
            <a:r>
              <a:rPr lang="en-US" altLang="ja-JP" sz="1400" dirty="0">
                <a:solidFill>
                  <a:srgbClr val="0000FF"/>
                </a:solidFill>
                <a:latin typeface="+mn-lt"/>
              </a:rPr>
              <a:t>V=154 kV</a:t>
            </a:r>
            <a:r>
              <a:rPr lang="en-US" altLang="ja-JP" sz="1400" dirty="0">
                <a:latin typeface="+mn-lt"/>
              </a:rPr>
              <a:t>, Ff=0.69, </a:t>
            </a:r>
            <a:r>
              <a:rPr lang="en-US" altLang="ja-JP" sz="1400" dirty="0" err="1">
                <a:latin typeface="+mn-lt"/>
              </a:rPr>
              <a:t>Bz</a:t>
            </a:r>
            <a:r>
              <a:rPr lang="en-US" altLang="ja-JP" sz="1400" dirty="0">
                <a:latin typeface="+mn-lt"/>
              </a:rPr>
              <a:t>=0.4 T, Simulation time = 4000 ns</a:t>
            </a:r>
            <a:endParaRPr lang="ja-JP" altLang="en-US" sz="1400" dirty="0">
              <a:latin typeface="+mn-lt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74589BA-0DBE-4A90-9CFD-504D2D6B6A40}"/>
              </a:ext>
            </a:extLst>
          </p:cNvPr>
          <p:cNvSpPr/>
          <p:nvPr/>
        </p:nvSpPr>
        <p:spPr>
          <a:xfrm>
            <a:off x="379413" y="794092"/>
            <a:ext cx="6753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>
                <a:latin typeface="+mn-lt"/>
              </a:rPr>
              <a:t>   DC beam stability was confirmed in CST-PIC simulation at design operating point of 154 kV and magnetic field of 0.4T, with nominal beam radius.</a:t>
            </a:r>
            <a:endParaRPr lang="ja-JP" altLang="en-US" sz="1800" dirty="0">
              <a:latin typeface="+mn-lt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EC381D17-B2D7-43A0-8282-22FC33562A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7285" y="1797605"/>
            <a:ext cx="4409430" cy="1391692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8A29580-9499-4447-848D-9F4F137EE605}"/>
              </a:ext>
            </a:extLst>
          </p:cNvPr>
          <p:cNvSpPr/>
          <p:nvPr/>
        </p:nvSpPr>
        <p:spPr>
          <a:xfrm>
            <a:off x="379413" y="3693702"/>
            <a:ext cx="8020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>
                <a:latin typeface="+mn-lt"/>
              </a:rPr>
              <a:t>   At 174 kV, 0.42 T and </a:t>
            </a:r>
            <a:r>
              <a:rPr lang="en-US" altLang="ja-JP" sz="1800" dirty="0"/>
              <a:t>nominal beam radius condition</a:t>
            </a:r>
            <a:r>
              <a:rPr lang="en-US" altLang="ja-JP" sz="1800" dirty="0">
                <a:latin typeface="+mn-lt"/>
              </a:rPr>
              <a:t>, stable DC beam was confirmed in CST-PIC simulation.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3EA41852-E893-4027-AA77-2EECF0A15D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7285" y="4530604"/>
            <a:ext cx="4409430" cy="1263158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589D8C1-576A-47F4-B57D-11F8C511172E}"/>
              </a:ext>
            </a:extLst>
          </p:cNvPr>
          <p:cNvSpPr/>
          <p:nvPr/>
        </p:nvSpPr>
        <p:spPr>
          <a:xfrm>
            <a:off x="2053169" y="5932504"/>
            <a:ext cx="50800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+mn-lt"/>
              </a:rPr>
              <a:t>DC, </a:t>
            </a:r>
            <a:r>
              <a:rPr lang="en-US" altLang="ja-JP" sz="1400" dirty="0">
                <a:solidFill>
                  <a:srgbClr val="0000FF"/>
                </a:solidFill>
                <a:latin typeface="+mn-lt"/>
              </a:rPr>
              <a:t>V=174 kV</a:t>
            </a:r>
            <a:r>
              <a:rPr lang="en-US" altLang="ja-JP" sz="1400" dirty="0">
                <a:latin typeface="+mn-lt"/>
              </a:rPr>
              <a:t>, Ff=0.69, </a:t>
            </a:r>
            <a:r>
              <a:rPr lang="en-US" altLang="ja-JP" sz="1400" dirty="0" err="1">
                <a:latin typeface="+mn-lt"/>
              </a:rPr>
              <a:t>Bz</a:t>
            </a:r>
            <a:r>
              <a:rPr lang="en-US" altLang="ja-JP" sz="1400" dirty="0">
                <a:latin typeface="+mn-lt"/>
              </a:rPr>
              <a:t>=0.42 T, Simulation time = 4000 ns</a:t>
            </a:r>
            <a:endParaRPr lang="ja-JP" alt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637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D0F9050-A7E6-4C9E-87ED-809A7E1B7F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635" y="2707537"/>
            <a:ext cx="3518845" cy="2445451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2C2E237-2834-4B26-9318-EA2927768AFB}"/>
              </a:ext>
            </a:extLst>
          </p:cNvPr>
          <p:cNvSpPr/>
          <p:nvPr/>
        </p:nvSpPr>
        <p:spPr>
          <a:xfrm>
            <a:off x="5754664" y="5343496"/>
            <a:ext cx="31107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400" dirty="0">
                <a:latin typeface="+mn-lt"/>
              </a:rPr>
              <a:t>Power transfer curves at 154 kV and 174 kV by FCI simulations.</a:t>
            </a:r>
            <a:endParaRPr lang="ja-JP" altLang="en-US" sz="1400" dirty="0">
              <a:latin typeface="+mn-lt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FF741514-4DCD-4141-BD9B-93365205E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6BE9481-C6ED-4F97-BA84-E8C2920F1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979" y="4179029"/>
            <a:ext cx="5284656" cy="91557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DC20C63-2EC5-49F4-A04F-E15A012B16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979" y="2846746"/>
            <a:ext cx="5284656" cy="913496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119F272-7D29-4DEA-B754-C47B4657CB99}"/>
              </a:ext>
            </a:extLst>
          </p:cNvPr>
          <p:cNvSpPr/>
          <p:nvPr/>
        </p:nvSpPr>
        <p:spPr>
          <a:xfrm>
            <a:off x="1516065" y="5558939"/>
            <a:ext cx="31107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+mn-lt"/>
              </a:rPr>
              <a:t>Beam trajectories by FCI simulations.</a:t>
            </a:r>
            <a:endParaRPr lang="ja-JP" altLang="en-US" sz="1400" dirty="0">
              <a:latin typeface="+mn-lt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CF7BE38-9D35-4A70-8DC1-E40832C295D1}"/>
              </a:ext>
            </a:extLst>
          </p:cNvPr>
          <p:cNvSpPr txBox="1"/>
          <p:nvPr/>
        </p:nvSpPr>
        <p:spPr>
          <a:xfrm>
            <a:off x="415120" y="3776375"/>
            <a:ext cx="4974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/>
              <a:t>154kV, 94A, </a:t>
            </a:r>
            <a:r>
              <a:rPr kumimoji="1" lang="en-US" altLang="ja-JP" sz="1400" dirty="0" err="1"/>
              <a:t>Bz</a:t>
            </a:r>
            <a:r>
              <a:rPr kumimoji="1" lang="en-US" altLang="ja-JP" sz="1400" dirty="0"/>
              <a:t>=0.4T, Pin=100W, Pout=8.2MW, </a:t>
            </a:r>
            <a:r>
              <a:rPr lang="en-US" altLang="ja-JP" sz="1400" dirty="0"/>
              <a:t>Eff.=56.8%</a:t>
            </a:r>
            <a:endParaRPr kumimoji="1" lang="ja-JP" altLang="en-US" sz="1400" dirty="0"/>
          </a:p>
        </p:txBody>
      </p:sp>
      <p:sp>
        <p:nvSpPr>
          <p:cNvPr id="12" name="左中かっこ 11">
            <a:extLst>
              <a:ext uri="{FF2B5EF4-FFF2-40B4-BE49-F238E27FC236}">
                <a16:creationId xmlns:a16="http://schemas.microsoft.com/office/drawing/2014/main" id="{4CC4B5B2-C559-4A25-BFDE-87EFE3D2BD04}"/>
              </a:ext>
            </a:extLst>
          </p:cNvPr>
          <p:cNvSpPr/>
          <p:nvPr/>
        </p:nvSpPr>
        <p:spPr bwMode="auto">
          <a:xfrm rot="5400000">
            <a:off x="1615455" y="1898294"/>
            <a:ext cx="274291" cy="1515037"/>
          </a:xfrm>
          <a:prstGeom prst="leftBrac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F97B705-0C7C-4B1A-ADFA-E9CFECB560C3}"/>
              </a:ext>
            </a:extLst>
          </p:cNvPr>
          <p:cNvSpPr/>
          <p:nvPr/>
        </p:nvSpPr>
        <p:spPr>
          <a:xfrm>
            <a:off x="491930" y="2183682"/>
            <a:ext cx="22142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solidFill>
                  <a:srgbClr val="FF0000"/>
                </a:solidFill>
                <a:latin typeface="+mn-lt"/>
              </a:rPr>
              <a:t>New 3 bunching cavities</a:t>
            </a:r>
            <a:endParaRPr lang="ja-JP" altLang="en-US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1D2D8AB-15BB-4ED6-A627-2C7B26CF94F0}"/>
              </a:ext>
            </a:extLst>
          </p:cNvPr>
          <p:cNvSpPr/>
          <p:nvPr/>
        </p:nvSpPr>
        <p:spPr>
          <a:xfrm>
            <a:off x="2656451" y="2181437"/>
            <a:ext cx="22142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solidFill>
                  <a:srgbClr val="FF0000"/>
                </a:solidFill>
                <a:latin typeface="+mn-lt"/>
              </a:rPr>
              <a:t>2nd harmonic doublet</a:t>
            </a:r>
            <a:endParaRPr lang="ja-JP" altLang="en-US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AA687F04-E0EB-432C-8C5E-C7688E6CB965}"/>
              </a:ext>
            </a:extLst>
          </p:cNvPr>
          <p:cNvCxnSpPr>
            <a:cxnSpLocks/>
          </p:cNvCxnSpPr>
          <p:nvPr/>
        </p:nvCxnSpPr>
        <p:spPr bwMode="auto">
          <a:xfrm flipH="1">
            <a:off x="2902307" y="2481008"/>
            <a:ext cx="199483" cy="311948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F49E77-1699-49BB-AB43-946FC1A9E9F8}"/>
              </a:ext>
            </a:extLst>
          </p:cNvPr>
          <p:cNvSpPr txBox="1"/>
          <p:nvPr/>
        </p:nvSpPr>
        <p:spPr>
          <a:xfrm>
            <a:off x="398760" y="5105637"/>
            <a:ext cx="5007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174kV, 113A, </a:t>
            </a:r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Bz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=0.42T, Pin=60W, Pout=10.5MW, Eff=53.3%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568ED11-7E69-4BFD-9414-D750E5DB3ACE}"/>
              </a:ext>
            </a:extLst>
          </p:cNvPr>
          <p:cNvSpPr/>
          <p:nvPr/>
        </p:nvSpPr>
        <p:spPr>
          <a:xfrm>
            <a:off x="259979" y="900575"/>
            <a:ext cx="67145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>
                <a:latin typeface="+mn-lt"/>
              </a:rPr>
              <a:t>   RF performance was simulated by </a:t>
            </a:r>
            <a:r>
              <a:rPr lang="en-US" altLang="ja-JP" sz="1800" dirty="0" err="1">
                <a:latin typeface="+mn-lt"/>
              </a:rPr>
              <a:t>KlyC</a:t>
            </a:r>
            <a:r>
              <a:rPr lang="en-US" altLang="ja-JP" sz="1800" dirty="0">
                <a:latin typeface="+mn-lt"/>
              </a:rPr>
              <a:t> and FCI. 8-MW and 10-MW RF power were expected at 154 kV and 174 kV, respectively.</a:t>
            </a:r>
            <a:endParaRPr lang="ja-JP" altLang="en-US" sz="1800" dirty="0">
              <a:latin typeface="+mn-lt"/>
            </a:endParaRPr>
          </a:p>
        </p:txBody>
      </p:sp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DE1CB3AF-153C-4035-84EA-656F35F473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BA079222-5EE5-4FBA-93A5-3AF631DB85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747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10A5F5F-D280-4FB6-BB58-52F35F310F2A}"/>
              </a:ext>
            </a:extLst>
          </p:cNvPr>
          <p:cNvSpPr/>
          <p:nvPr/>
        </p:nvSpPr>
        <p:spPr>
          <a:xfrm>
            <a:off x="379413" y="914415"/>
            <a:ext cx="6947941" cy="2343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ja-JP" sz="2000" u="sng" dirty="0">
                <a:latin typeface="+mn-lt"/>
              </a:rPr>
              <a:t>Status of 2nd prototype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>
                <a:latin typeface="+mn-lt"/>
              </a:rPr>
              <a:t> Four stainless-steel drifts were successfully incorporated.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/>
              <a:t> Tube with updated RF circuit has been built.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>
                <a:latin typeface="+mn-lt"/>
              </a:rPr>
              <a:t> Conditioning has started recently.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FF0000"/>
                </a:solidFill>
                <a:latin typeface="+mn-lt"/>
              </a:rPr>
              <a:t> DC stability was tested. Results are shown in next slides.</a:t>
            </a:r>
            <a:endParaRPr lang="ja-JP" altLang="en-US" sz="2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5840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E2385AA-6D0B-4E38-BF58-38ABD95F9C7D}"/>
              </a:ext>
            </a:extLst>
          </p:cNvPr>
          <p:cNvSpPr/>
          <p:nvPr/>
        </p:nvSpPr>
        <p:spPr>
          <a:xfrm>
            <a:off x="1245118" y="6048000"/>
            <a:ext cx="1098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>
                <a:latin typeface="+mn-lt"/>
              </a:rPr>
              <a:t>165 kV</a:t>
            </a:r>
            <a:endParaRPr lang="ja-JP" altLang="en-US" sz="1800" dirty="0">
              <a:latin typeface="+mn-lt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9A76569D-66BE-4E17-A123-9B600ABD8D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18" y="2041877"/>
            <a:ext cx="2578940" cy="193420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D49511E-FF25-453D-B2EE-C124D99823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530" y="2041878"/>
            <a:ext cx="2578940" cy="193420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D0F3DBD6-BDCE-419D-AF70-F53ADABF56B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142" y="2041877"/>
            <a:ext cx="2578940" cy="193420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C87D2D3-3C9F-40B8-9CA1-1A61C5C71FD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1" r="15760" b="3922"/>
          <a:stretch/>
        </p:blipFill>
        <p:spPr>
          <a:xfrm>
            <a:off x="504918" y="4120640"/>
            <a:ext cx="2578940" cy="190943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625CFA14-1464-4774-926B-72DFD8A4B84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1" r="15760" b="9019"/>
          <a:stretch/>
        </p:blipFill>
        <p:spPr>
          <a:xfrm>
            <a:off x="3282530" y="4174374"/>
            <a:ext cx="2605991" cy="181087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656B39B2-3C2C-4239-ADB7-AA518132A19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1" r="15760" b="9151"/>
          <a:stretch/>
        </p:blipFill>
        <p:spPr>
          <a:xfrm>
            <a:off x="6060141" y="4174374"/>
            <a:ext cx="2610391" cy="1810870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CD906E6-012F-4394-ABF0-321320E80C1F}"/>
              </a:ext>
            </a:extLst>
          </p:cNvPr>
          <p:cNvSpPr/>
          <p:nvPr/>
        </p:nvSpPr>
        <p:spPr>
          <a:xfrm>
            <a:off x="412379" y="730790"/>
            <a:ext cx="67145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>
                <a:latin typeface="+mn-lt"/>
              </a:rPr>
              <a:t>   Tube was tested at relatively large beam radius condition (</a:t>
            </a:r>
            <a:r>
              <a:rPr lang="en-US" altLang="ja-JP" sz="1800" dirty="0" err="1">
                <a:latin typeface="+mn-lt"/>
              </a:rPr>
              <a:t>I</a:t>
            </a:r>
            <a:r>
              <a:rPr lang="en-US" altLang="ja-JP" sz="1800" baseline="-25000" dirty="0" err="1">
                <a:latin typeface="+mn-lt"/>
              </a:rPr>
              <a:t>main</a:t>
            </a:r>
            <a:r>
              <a:rPr lang="en-US" altLang="ja-JP" sz="1800" dirty="0">
                <a:latin typeface="+mn-lt"/>
              </a:rPr>
              <a:t>=30 A, </a:t>
            </a:r>
            <a:r>
              <a:rPr lang="en-US" altLang="ja-JP" sz="1800" dirty="0" err="1">
                <a:latin typeface="+mn-lt"/>
              </a:rPr>
              <a:t>I</a:t>
            </a:r>
            <a:r>
              <a:rPr lang="en-US" altLang="ja-JP" sz="1800" baseline="-25000" dirty="0" err="1">
                <a:latin typeface="+mn-lt"/>
              </a:rPr>
              <a:t>counter</a:t>
            </a:r>
            <a:r>
              <a:rPr lang="en-US" altLang="ja-JP" sz="1800" dirty="0">
                <a:latin typeface="+mn-lt"/>
              </a:rPr>
              <a:t>=7 A). </a:t>
            </a:r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Stability was improved</a:t>
            </a:r>
            <a:r>
              <a:rPr lang="en-US" altLang="ja-JP" sz="1800" dirty="0">
                <a:latin typeface="+mn-lt"/>
              </a:rPr>
              <a:t> and there were no oscillations below 170 kV. However, at higher voltages, some oscillations were observed (</a:t>
            </a:r>
            <a:r>
              <a:rPr lang="en-US" altLang="ja-JP" sz="1800" dirty="0"/>
              <a:t>21.3 and 22.2 GHz</a:t>
            </a:r>
            <a:r>
              <a:rPr lang="en-US" altLang="ja-JP" sz="1800" dirty="0">
                <a:latin typeface="+mn-lt"/>
              </a:rPr>
              <a:t>).</a:t>
            </a:r>
            <a:endParaRPr lang="ja-JP" altLang="en-US" sz="1800" dirty="0">
              <a:latin typeface="+mn-lt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89EEE07-7C0D-4D36-9C12-DDADA53FC04C}"/>
              </a:ext>
            </a:extLst>
          </p:cNvPr>
          <p:cNvSpPr/>
          <p:nvPr/>
        </p:nvSpPr>
        <p:spPr>
          <a:xfrm>
            <a:off x="4022729" y="6030070"/>
            <a:ext cx="1098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>
                <a:latin typeface="+mn-lt"/>
              </a:rPr>
              <a:t>170 kV</a:t>
            </a:r>
            <a:endParaRPr lang="ja-JP" altLang="en-US" sz="1800" dirty="0">
              <a:latin typeface="+mn-lt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EA7467C-1FEC-4B56-9010-B39CE872A3E5}"/>
              </a:ext>
            </a:extLst>
          </p:cNvPr>
          <p:cNvSpPr/>
          <p:nvPr/>
        </p:nvSpPr>
        <p:spPr>
          <a:xfrm>
            <a:off x="6816066" y="6030070"/>
            <a:ext cx="1098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>
                <a:latin typeface="+mn-lt"/>
              </a:rPr>
              <a:t>174 kV</a:t>
            </a:r>
            <a:endParaRPr lang="ja-JP" altLang="en-US" sz="1800" dirty="0">
              <a:latin typeface="+mn-lt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73BA95F-4BCC-4100-8C86-1BE459FA25F2}"/>
              </a:ext>
            </a:extLst>
          </p:cNvPr>
          <p:cNvSpPr/>
          <p:nvPr/>
        </p:nvSpPr>
        <p:spPr>
          <a:xfrm>
            <a:off x="1039418" y="4567062"/>
            <a:ext cx="1509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>
                <a:solidFill>
                  <a:schemeClr val="bg1"/>
                </a:solidFill>
                <a:latin typeface="+mn-lt"/>
              </a:rPr>
              <a:t>No peaks</a:t>
            </a:r>
            <a:endParaRPr lang="ja-JP" alt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D8D294E6-75FB-4AC2-804F-BBF2E98EB30A}"/>
              </a:ext>
            </a:extLst>
          </p:cNvPr>
          <p:cNvSpPr/>
          <p:nvPr/>
        </p:nvSpPr>
        <p:spPr bwMode="auto">
          <a:xfrm>
            <a:off x="3814485" y="4518626"/>
            <a:ext cx="253069" cy="69881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20E04E31-2523-4BCD-AD71-B7B1FF109376}"/>
              </a:ext>
            </a:extLst>
          </p:cNvPr>
          <p:cNvSpPr/>
          <p:nvPr/>
        </p:nvSpPr>
        <p:spPr bwMode="auto">
          <a:xfrm>
            <a:off x="4218158" y="4518626"/>
            <a:ext cx="253069" cy="69881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0AF044D6-F82A-4C2E-8FE6-E4662DB20D8F}"/>
              </a:ext>
            </a:extLst>
          </p:cNvPr>
          <p:cNvSpPr/>
          <p:nvPr/>
        </p:nvSpPr>
        <p:spPr bwMode="auto">
          <a:xfrm>
            <a:off x="6596733" y="4240306"/>
            <a:ext cx="253069" cy="97713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111EFB54-EE2C-4F83-8129-631FD37E763F}"/>
              </a:ext>
            </a:extLst>
          </p:cNvPr>
          <p:cNvSpPr/>
          <p:nvPr/>
        </p:nvSpPr>
        <p:spPr bwMode="auto">
          <a:xfrm>
            <a:off x="7000406" y="4742329"/>
            <a:ext cx="253069" cy="47511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A2C2BB29-5439-4E92-B3CB-067EC81C8716}"/>
              </a:ext>
            </a:extLst>
          </p:cNvPr>
          <p:cNvSpPr/>
          <p:nvPr/>
        </p:nvSpPr>
        <p:spPr bwMode="auto">
          <a:xfrm>
            <a:off x="7271386" y="2510117"/>
            <a:ext cx="743061" cy="43030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FE85CF6-223D-4AE1-8292-1B2F77DE8C4E}"/>
              </a:ext>
            </a:extLst>
          </p:cNvPr>
          <p:cNvSpPr txBox="1"/>
          <p:nvPr/>
        </p:nvSpPr>
        <p:spPr>
          <a:xfrm>
            <a:off x="1255494" y="3119919"/>
            <a:ext cx="104185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Beam voltage</a:t>
            </a:r>
            <a:endParaRPr kumimoji="1" lang="ja-JP" altLang="en-US" sz="1000" dirty="0">
              <a:solidFill>
                <a:schemeClr val="bg1"/>
              </a:solidFill>
              <a:latin typeface="+mn-lt"/>
              <a:ea typeface="Meiryo UI" pitchFamily="50" charset="-128"/>
              <a:cs typeface="Segoe UI" panose="020B0502040204020203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CA84F49-380E-4725-A226-73CBB8D51D95}"/>
              </a:ext>
            </a:extLst>
          </p:cNvPr>
          <p:cNvSpPr txBox="1"/>
          <p:nvPr/>
        </p:nvSpPr>
        <p:spPr>
          <a:xfrm>
            <a:off x="878054" y="3598778"/>
            <a:ext cx="17382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Signal from klystron input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A77D39F-B6CE-4DC1-9EBE-E9715F4D375E}"/>
              </a:ext>
            </a:extLst>
          </p:cNvPr>
          <p:cNvSpPr txBox="1"/>
          <p:nvPr/>
        </p:nvSpPr>
        <p:spPr>
          <a:xfrm>
            <a:off x="1039418" y="2239145"/>
            <a:ext cx="16063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Signal from klystron output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CD61EAB-D9ED-4F3F-A9B9-64F6A7C7CF8D}"/>
              </a:ext>
            </a:extLst>
          </p:cNvPr>
          <p:cNvSpPr txBox="1"/>
          <p:nvPr/>
        </p:nvSpPr>
        <p:spPr>
          <a:xfrm>
            <a:off x="1223671" y="2718004"/>
            <a:ext cx="104703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Beam current</a:t>
            </a:r>
            <a:endParaRPr kumimoji="1" lang="ja-JP" altLang="en-US" sz="1000" dirty="0">
              <a:solidFill>
                <a:schemeClr val="bg1"/>
              </a:solidFill>
              <a:latin typeface="+mn-lt"/>
              <a:ea typeface="Meiryo UI" pitchFamily="50" charset="-128"/>
              <a:cs typeface="Segoe UI" panose="020B0502040204020203" pitchFamily="34" charset="0"/>
            </a:endParaRP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977E09C1-F108-4418-B638-521DE7C38A5C}"/>
              </a:ext>
            </a:extLst>
          </p:cNvPr>
          <p:cNvCxnSpPr>
            <a:cxnSpLocks/>
          </p:cNvCxnSpPr>
          <p:nvPr/>
        </p:nvCxnSpPr>
        <p:spPr bwMode="auto">
          <a:xfrm flipH="1">
            <a:off x="2196353" y="2424352"/>
            <a:ext cx="74351" cy="166447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楕円 36">
            <a:extLst>
              <a:ext uri="{FF2B5EF4-FFF2-40B4-BE49-F238E27FC236}">
                <a16:creationId xmlns:a16="http://schemas.microsoft.com/office/drawing/2014/main" id="{EEADED02-47AD-42C6-8A1D-E377BAEA0724}"/>
              </a:ext>
            </a:extLst>
          </p:cNvPr>
          <p:cNvSpPr/>
          <p:nvPr/>
        </p:nvSpPr>
        <p:spPr bwMode="auto">
          <a:xfrm>
            <a:off x="7271387" y="3505392"/>
            <a:ext cx="634254" cy="22934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99242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2B972D4-9073-463C-8021-104B691E5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D776B006-34EF-4782-810C-D773690A2E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DC9C629-B592-43FB-879F-728173B6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CD906E6-012F-4394-ABF0-321320E80C1F}"/>
              </a:ext>
            </a:extLst>
          </p:cNvPr>
          <p:cNvSpPr/>
          <p:nvPr/>
        </p:nvSpPr>
        <p:spPr>
          <a:xfrm>
            <a:off x="412379" y="755104"/>
            <a:ext cx="67145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   Oscillations were successfully eliminated when beam radius was decreased </a:t>
            </a:r>
            <a:r>
              <a:rPr lang="en-US" altLang="ja-JP" sz="1800" dirty="0">
                <a:latin typeface="+mn-lt"/>
              </a:rPr>
              <a:t>by increasing main coil current or counter coil current of focusing magnet. Results at 174 kV is shown.</a:t>
            </a:r>
            <a:endParaRPr lang="ja-JP" altLang="en-US" sz="1800" dirty="0">
              <a:latin typeface="+mn-lt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EA7467C-1FEC-4B56-9010-B39CE872A3E5}"/>
              </a:ext>
            </a:extLst>
          </p:cNvPr>
          <p:cNvSpPr/>
          <p:nvPr/>
        </p:nvSpPr>
        <p:spPr>
          <a:xfrm>
            <a:off x="1636895" y="5841809"/>
            <a:ext cx="2851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 err="1">
                <a:solidFill>
                  <a:srgbClr val="0000FF"/>
                </a:solidFill>
                <a:latin typeface="+mn-lt"/>
              </a:rPr>
              <a:t>I</a:t>
            </a:r>
            <a:r>
              <a:rPr lang="en-US" altLang="ja-JP" sz="1800" baseline="-25000" dirty="0" err="1">
                <a:solidFill>
                  <a:srgbClr val="0000FF"/>
                </a:solidFill>
                <a:latin typeface="+mn-lt"/>
              </a:rPr>
              <a:t>main</a:t>
            </a:r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=30</a:t>
            </a:r>
            <a:r>
              <a:rPr lang="en-US" altLang="ja-JP" sz="180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32A</a:t>
            </a:r>
            <a:r>
              <a:rPr lang="en-US" altLang="ja-JP" sz="1800" dirty="0">
                <a:latin typeface="+mn-lt"/>
              </a:rPr>
              <a:t>, </a:t>
            </a:r>
            <a:r>
              <a:rPr lang="en-US" altLang="ja-JP" sz="1800" dirty="0" err="1">
                <a:latin typeface="+mn-lt"/>
              </a:rPr>
              <a:t>I</a:t>
            </a:r>
            <a:r>
              <a:rPr lang="en-US" altLang="ja-JP" sz="1800" baseline="-25000" dirty="0" err="1">
                <a:latin typeface="+mn-lt"/>
              </a:rPr>
              <a:t>counter</a:t>
            </a:r>
            <a:r>
              <a:rPr lang="en-US" altLang="ja-JP" sz="1800" dirty="0">
                <a:latin typeface="+mn-lt"/>
              </a:rPr>
              <a:t>=7A</a:t>
            </a:r>
            <a:endParaRPr lang="ja-JP" altLang="en-US" sz="1800" dirty="0">
              <a:latin typeface="+mn-lt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394F5ED3-82C0-4DA3-98DD-268C9402A75F}"/>
              </a:ext>
            </a:extLst>
          </p:cNvPr>
          <p:cNvSpPr/>
          <p:nvPr/>
        </p:nvSpPr>
        <p:spPr>
          <a:xfrm>
            <a:off x="4655435" y="5841809"/>
            <a:ext cx="2761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 err="1">
                <a:latin typeface="+mn-lt"/>
              </a:rPr>
              <a:t>I</a:t>
            </a:r>
            <a:r>
              <a:rPr lang="en-US" altLang="ja-JP" sz="1800" baseline="-25000" dirty="0" err="1">
                <a:latin typeface="+mn-lt"/>
              </a:rPr>
              <a:t>main</a:t>
            </a:r>
            <a:r>
              <a:rPr lang="en-US" altLang="ja-JP" sz="1800" dirty="0">
                <a:latin typeface="+mn-lt"/>
              </a:rPr>
              <a:t>=30A, </a:t>
            </a:r>
            <a:r>
              <a:rPr lang="en-US" altLang="ja-JP" sz="1800" dirty="0" err="1">
                <a:solidFill>
                  <a:srgbClr val="0000FF"/>
                </a:solidFill>
                <a:latin typeface="+mn-lt"/>
              </a:rPr>
              <a:t>I</a:t>
            </a:r>
            <a:r>
              <a:rPr lang="en-US" altLang="ja-JP" sz="1800" baseline="-25000" dirty="0" err="1">
                <a:solidFill>
                  <a:srgbClr val="0000FF"/>
                </a:solidFill>
                <a:latin typeface="+mn-lt"/>
              </a:rPr>
              <a:t>counter</a:t>
            </a:r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=7</a:t>
            </a:r>
            <a:r>
              <a:rPr lang="en-US" altLang="ja-JP" sz="180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altLang="ja-JP" sz="1800" dirty="0">
                <a:solidFill>
                  <a:srgbClr val="0000FF"/>
                </a:solidFill>
                <a:latin typeface="+mn-lt"/>
              </a:rPr>
              <a:t>11A</a:t>
            </a:r>
            <a:endParaRPr lang="ja-JP" altLang="en-US" sz="1800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ACF25C0A-D373-4A2B-B5A5-34974D188E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466" y="1811948"/>
            <a:ext cx="2578940" cy="193420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927676C-C096-4CD9-A15C-257B57AB7E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142" y="1811947"/>
            <a:ext cx="2578940" cy="1934205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620B0168-C574-4129-BFF5-5BF95B2DF6B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1" r="15760" b="4184"/>
          <a:stretch/>
        </p:blipFill>
        <p:spPr>
          <a:xfrm>
            <a:off x="1775466" y="3868858"/>
            <a:ext cx="2578940" cy="190779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215A4CB5-A87A-4FD9-8E92-23FC4CE170D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0" r="15760" b="3922"/>
          <a:stretch/>
        </p:blipFill>
        <p:spPr>
          <a:xfrm>
            <a:off x="4758142" y="3868956"/>
            <a:ext cx="2578940" cy="1916826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C86E14D-8FD2-46CB-85E8-445F08B06BEB}"/>
              </a:ext>
            </a:extLst>
          </p:cNvPr>
          <p:cNvSpPr/>
          <p:nvPr/>
        </p:nvSpPr>
        <p:spPr>
          <a:xfrm>
            <a:off x="2307761" y="4239310"/>
            <a:ext cx="1509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>
                <a:solidFill>
                  <a:schemeClr val="bg1"/>
                </a:solidFill>
                <a:latin typeface="+mn-lt"/>
              </a:rPr>
              <a:t>No peaks</a:t>
            </a:r>
            <a:endParaRPr lang="ja-JP" alt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903A38D-F46A-4A55-B4D6-BD1BF84712FD}"/>
              </a:ext>
            </a:extLst>
          </p:cNvPr>
          <p:cNvSpPr/>
          <p:nvPr/>
        </p:nvSpPr>
        <p:spPr>
          <a:xfrm>
            <a:off x="5292642" y="4237965"/>
            <a:ext cx="1509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800" dirty="0">
                <a:solidFill>
                  <a:schemeClr val="bg1"/>
                </a:solidFill>
                <a:latin typeface="+mn-lt"/>
              </a:rPr>
              <a:t>No peaks</a:t>
            </a:r>
            <a:endParaRPr lang="ja-JP" alt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3BA3D12-B9DF-4BDC-9442-32F1633B5A03}"/>
              </a:ext>
            </a:extLst>
          </p:cNvPr>
          <p:cNvSpPr txBox="1"/>
          <p:nvPr/>
        </p:nvSpPr>
        <p:spPr>
          <a:xfrm>
            <a:off x="2638257" y="2021168"/>
            <a:ext cx="12806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No oscillation signal</a:t>
            </a:r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75EC9A3B-4882-489F-9A63-F729758E81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368268" y="2194877"/>
            <a:ext cx="74351" cy="166447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858A163F-8A36-4963-8DC9-14C5B7956614}"/>
              </a:ext>
            </a:extLst>
          </p:cNvPr>
          <p:cNvCxnSpPr>
            <a:cxnSpLocks/>
          </p:cNvCxnSpPr>
          <p:nvPr/>
        </p:nvCxnSpPr>
        <p:spPr bwMode="auto">
          <a:xfrm flipH="1">
            <a:off x="6449366" y="2194877"/>
            <a:ext cx="74351" cy="166447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7795650-F1AF-499E-9CD9-DC70F0A83A10}"/>
              </a:ext>
            </a:extLst>
          </p:cNvPr>
          <p:cNvSpPr txBox="1"/>
          <p:nvPr/>
        </p:nvSpPr>
        <p:spPr>
          <a:xfrm>
            <a:off x="5690060" y="2021168"/>
            <a:ext cx="12806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+mn-lt"/>
                <a:ea typeface="Meiryo UI" pitchFamily="50" charset="-128"/>
                <a:cs typeface="Segoe UI" panose="020B0502040204020203" pitchFamily="34" charset="0"/>
              </a:rPr>
              <a:t>No oscillation signal</a:t>
            </a:r>
          </a:p>
        </p:txBody>
      </p:sp>
    </p:spTree>
    <p:extLst>
      <p:ext uri="{BB962C8B-B14F-4D97-AF65-F5344CB8AC3E}">
        <p14:creationId xmlns:p14="http://schemas.microsoft.com/office/powerpoint/2010/main" val="31268049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3"/>
          <p:cNvSpPr>
            <a:spLocks noGrp="1"/>
          </p:cNvSpPr>
          <p:nvPr>
            <p:ph type="title"/>
          </p:nvPr>
        </p:nvSpPr>
        <p:spPr bwMode="gray">
          <a:xfrm>
            <a:off x="379413" y="0"/>
            <a:ext cx="8369300" cy="62071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4. Summary</a:t>
            </a:r>
            <a:endParaRPr lang="ja-JP" altLang="en-US" dirty="0">
              <a:latin typeface="+mn-lt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7FC68E7-6712-4F49-8335-A29A743400ED}"/>
              </a:ext>
            </a:extLst>
          </p:cNvPr>
          <p:cNvSpPr txBox="1"/>
          <p:nvPr/>
        </p:nvSpPr>
        <p:spPr>
          <a:xfrm>
            <a:off x="483942" y="805422"/>
            <a:ext cx="817611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High efficiency 8-MW X-band klystron was designed in collaboration with CERN to upgrade existing 6-MW klystron in Xbox-3.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Oscillations were observed in the first prototype and mitigation measures were developed.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DC stability of second tube was improved and operation at 174 kV was possible.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RF performance will be tested after RF conditioning.</a:t>
            </a:r>
          </a:p>
          <a:p>
            <a:pPr algn="just">
              <a:lnSpc>
                <a:spcPct val="150000"/>
              </a:lnSpc>
            </a:pPr>
            <a:endParaRPr lang="en-US" altLang="ja-JP" sz="2000" dirty="0">
              <a:latin typeface="+mn-lt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DC stability issues and mitigation measures are detailed in </a:t>
            </a:r>
            <a:r>
              <a:rPr lang="en-US" altLang="ja-JP" sz="1800" dirty="0">
                <a:solidFill>
                  <a:srgbClr val="0000FF"/>
                </a:solidFill>
              </a:rPr>
              <a:t>CLIC-Note-1176</a:t>
            </a:r>
            <a:r>
              <a:rPr lang="en-US" altLang="ja-JP" sz="1800" dirty="0"/>
              <a:t>.</a:t>
            </a:r>
          </a:p>
          <a:p>
            <a:pPr algn="just"/>
            <a:r>
              <a:rPr lang="en-US" altLang="ja-JP" sz="180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https://cds.cern.ch/record/2812566</a:t>
            </a:r>
            <a:endParaRPr lang="en-US" altLang="ja-JP" sz="1800" dirty="0"/>
          </a:p>
          <a:p>
            <a:pPr algn="just">
              <a:spcBef>
                <a:spcPts val="600"/>
              </a:spcBef>
            </a:pPr>
            <a:r>
              <a:rPr lang="en-US" altLang="ja-JP" sz="1800" dirty="0"/>
              <a:t>Igor Syratchev, Zaib Un Nisa, Jinchi Cai, Graeme Burt, Toshiro Anno, </a:t>
            </a:r>
            <a:r>
              <a:rPr lang="en-US" altLang="ja-JP" sz="1800" i="1" dirty="0"/>
              <a:t>DC Beam Stability issues in the first commercial prototype of a High Efficiency 8MW X-Band Klystron</a:t>
            </a:r>
            <a:r>
              <a:rPr lang="en-US" altLang="ja-JP" sz="1800" dirty="0"/>
              <a:t>, CLIC-Note-1176, 2022.</a:t>
            </a:r>
            <a:endParaRPr lang="en-US" altLang="ja-JP" sz="1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1913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436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3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ja-JP" dirty="0">
                <a:latin typeface="+mn-lt"/>
              </a:rPr>
              <a:t>1. Company Overview</a:t>
            </a:r>
            <a:endParaRPr lang="ja-JP" altLang="en-US" dirty="0">
              <a:latin typeface="+mn-lt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2CF3AE0-BB0F-42A1-8A5E-65AAB8B7BEE7}"/>
              </a:ext>
            </a:extLst>
          </p:cNvPr>
          <p:cNvGrpSpPr/>
          <p:nvPr/>
        </p:nvGrpSpPr>
        <p:grpSpPr>
          <a:xfrm>
            <a:off x="6575632" y="3138937"/>
            <a:ext cx="2058944" cy="3163927"/>
            <a:chOff x="6588809" y="3068973"/>
            <a:chExt cx="2058944" cy="3163927"/>
          </a:xfrm>
        </p:grpSpPr>
        <p:pic>
          <p:nvPicPr>
            <p:cNvPr id="12" name="Picture 8">
              <a:extLst>
                <a:ext uri="{FF2B5EF4-FFF2-40B4-BE49-F238E27FC236}">
                  <a16:creationId xmlns:a16="http://schemas.microsoft.com/office/drawing/2014/main" id="{2DF38C2C-01C3-4691-9862-E193DFA910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 r="31961"/>
            <a:stretch>
              <a:fillRect/>
            </a:stretch>
          </p:blipFill>
          <p:spPr bwMode="auto">
            <a:xfrm>
              <a:off x="6590139" y="3068973"/>
              <a:ext cx="2057614" cy="3163927"/>
            </a:xfrm>
            <a:prstGeom prst="rect">
              <a:avLst/>
            </a:prstGeom>
            <a:noFill/>
            <a:ln w="9525" cap="flat" cmpd="sng">
              <a:noFill/>
              <a:prstDash val="solid"/>
              <a:miter lim="800000"/>
              <a:headEnd/>
              <a:tailEnd/>
            </a:ln>
            <a:effectLst>
              <a:innerShdw blurRad="228600" dist="50800" dir="8100000">
                <a:prstClr val="black">
                  <a:alpha val="50000"/>
                </a:prstClr>
              </a:innerShdw>
            </a:effectLst>
          </p:spPr>
        </p:pic>
        <p:sp>
          <p:nvSpPr>
            <p:cNvPr id="13" name="円/楕円 18">
              <a:extLst>
                <a:ext uri="{FF2B5EF4-FFF2-40B4-BE49-F238E27FC236}">
                  <a16:creationId xmlns:a16="http://schemas.microsoft.com/office/drawing/2014/main" id="{49FF9CC3-48E4-4D28-8B8E-9DD08E01C969}"/>
                </a:ext>
              </a:extLst>
            </p:cNvPr>
            <p:cNvSpPr/>
            <p:nvPr/>
          </p:nvSpPr>
          <p:spPr bwMode="auto">
            <a:xfrm>
              <a:off x="7749339" y="4259592"/>
              <a:ext cx="72000" cy="72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ja-JP" altLang="en-US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18FDDDEC-4C39-43CD-9594-8A728F158B35}"/>
                </a:ext>
              </a:extLst>
            </p:cNvPr>
            <p:cNvSpPr/>
            <p:nvPr/>
          </p:nvSpPr>
          <p:spPr bwMode="auto">
            <a:xfrm>
              <a:off x="6921008" y="5520393"/>
              <a:ext cx="72000" cy="72000"/>
            </a:xfrm>
            <a:prstGeom prst="triangl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ja-JP" altLang="en-US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009780D7-BA71-415F-92F7-D5CD63CE2B68}"/>
                </a:ext>
              </a:extLst>
            </p:cNvPr>
            <p:cNvSpPr txBox="1"/>
            <p:nvPr/>
          </p:nvSpPr>
          <p:spPr>
            <a:xfrm>
              <a:off x="6588809" y="5255382"/>
              <a:ext cx="726481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200" b="1" dirty="0">
                  <a:solidFill>
                    <a:schemeClr val="bg1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</a:effectLst>
                  <a:ea typeface="ＭＳ Ｐゴシック" pitchFamily="50" charset="-128"/>
                </a:rPr>
                <a:t>Mt. Fuji</a:t>
              </a:r>
              <a:endParaRPr lang="ja-JP" altLang="en-US" sz="1200" b="1" dirty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ea typeface="ＭＳ Ｐゴシック" pitchFamily="50" charset="-128"/>
              </a:endParaRPr>
            </a:p>
          </p:txBody>
        </p:sp>
        <p:sp>
          <p:nvSpPr>
            <p:cNvPr id="19" name="円/楕円 24">
              <a:extLst>
                <a:ext uri="{FF2B5EF4-FFF2-40B4-BE49-F238E27FC236}">
                  <a16:creationId xmlns:a16="http://schemas.microsoft.com/office/drawing/2014/main" id="{CCD63156-A0E6-4213-B5B3-15F4BB307C30}"/>
                </a:ext>
              </a:extLst>
            </p:cNvPr>
            <p:cNvSpPr/>
            <p:nvPr/>
          </p:nvSpPr>
          <p:spPr bwMode="auto">
            <a:xfrm>
              <a:off x="7513817" y="5276819"/>
              <a:ext cx="72000" cy="72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ja-JP" altLang="en-US">
                <a:latin typeface="Arial" pitchFamily="34" charset="0"/>
                <a:ea typeface="ＭＳ Ｐゴシック" pitchFamily="50" charset="-128"/>
              </a:endParaRPr>
            </a:p>
          </p:txBody>
        </p: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46BF04EA-B8ED-4058-B1B2-DA2DC728AEA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545609" y="4335100"/>
              <a:ext cx="234000" cy="936000"/>
            </a:xfrm>
            <a:prstGeom prst="straightConnector1">
              <a:avLst/>
            </a:prstGeom>
            <a:solidFill>
              <a:srgbClr val="999999"/>
            </a:solidFill>
            <a:ln w="25400" cap="flat" cmpd="sng" algn="ctr">
              <a:solidFill>
                <a:schemeClr val="accent3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288BAB33-104C-481D-8908-F1D43E080617}"/>
                </a:ext>
              </a:extLst>
            </p:cNvPr>
            <p:cNvSpPr txBox="1"/>
            <p:nvPr/>
          </p:nvSpPr>
          <p:spPr>
            <a:xfrm>
              <a:off x="6782729" y="4452412"/>
              <a:ext cx="106619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</a:effectLst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~150 km</a:t>
              </a:r>
              <a:endParaRPr kumimoji="1" lang="ja-JP" altLang="en-US" sz="1200" b="1" dirty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61A15CD5-F5A6-405A-8D75-EBD914581AF6}"/>
                </a:ext>
              </a:extLst>
            </p:cNvPr>
            <p:cNvSpPr txBox="1"/>
            <p:nvPr/>
          </p:nvSpPr>
          <p:spPr>
            <a:xfrm>
              <a:off x="6984601" y="3960488"/>
              <a:ext cx="159001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ja-JP" sz="1400" b="1" dirty="0">
                  <a:solidFill>
                    <a:schemeClr val="bg1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</a:effectLst>
                  <a:ea typeface="ＭＳ Ｐゴシック" pitchFamily="50" charset="-128"/>
                </a:rPr>
                <a:t>Headquarters</a:t>
              </a:r>
              <a:endParaRPr lang="ja-JP" altLang="en-US" sz="1400" b="1" dirty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ea typeface="ＭＳ Ｐゴシック" pitchFamily="50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464E78D3-524E-4F48-9B1D-A7EECC1B58B9}"/>
                </a:ext>
              </a:extLst>
            </p:cNvPr>
            <p:cNvSpPr txBox="1"/>
            <p:nvPr/>
          </p:nvSpPr>
          <p:spPr>
            <a:xfrm>
              <a:off x="7201736" y="5366504"/>
              <a:ext cx="129437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ja-JP" sz="1400" b="1" dirty="0">
                  <a:solidFill>
                    <a:schemeClr val="bg1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</a:effectLst>
                  <a:ea typeface="ＭＳ Ｐゴシック" pitchFamily="50" charset="-128"/>
                </a:rPr>
                <a:t>Tokyo office</a:t>
              </a:r>
            </a:p>
            <a:p>
              <a:pPr algn="ctr">
                <a:defRPr/>
              </a:pPr>
              <a:r>
                <a:rPr lang="en-US" altLang="ja-JP" sz="1400" b="1" dirty="0">
                  <a:solidFill>
                    <a:schemeClr val="bg1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</a:effectLst>
                  <a:ea typeface="ＭＳ Ｐゴシック" pitchFamily="50" charset="-128"/>
                </a:rPr>
                <a:t>(Sales Div.)</a:t>
              </a:r>
              <a:endParaRPr lang="ja-JP" altLang="en-US" sz="1400" b="1" dirty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ea typeface="ＭＳ Ｐゴシック" pitchFamily="50" charset="-128"/>
              </a:endParaRPr>
            </a:p>
          </p:txBody>
        </p:sp>
      </p:grpSp>
      <p:pic>
        <p:nvPicPr>
          <p:cNvPr id="20" name="図 19">
            <a:extLst>
              <a:ext uri="{FF2B5EF4-FFF2-40B4-BE49-F238E27FC236}">
                <a16:creationId xmlns:a16="http://schemas.microsoft.com/office/drawing/2014/main" id="{60DA80A0-4BA5-44B5-BE4C-9A7DDFE85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909" y="1119410"/>
            <a:ext cx="2756391" cy="181280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9C9BE61-711C-45E6-AE26-8A79DBEE39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58" y="4892699"/>
            <a:ext cx="5169539" cy="1446025"/>
          </a:xfrm>
          <a:prstGeom prst="rect">
            <a:avLst/>
          </a:prstGeom>
        </p:spPr>
      </p:pic>
      <p:graphicFrame>
        <p:nvGraphicFramePr>
          <p:cNvPr id="21" name="コンテンツ プレースホルダー 4">
            <a:extLst>
              <a:ext uri="{FF2B5EF4-FFF2-40B4-BE49-F238E27FC236}">
                <a16:creationId xmlns:a16="http://schemas.microsoft.com/office/drawing/2014/main" id="{2C2C7A95-FE38-4878-94AC-A8D4378802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2935632"/>
              </p:ext>
            </p:extLst>
          </p:nvPr>
        </p:nvGraphicFramePr>
        <p:xfrm>
          <a:off x="332773" y="1121558"/>
          <a:ext cx="5445358" cy="33324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532525">
                  <a:extLst>
                    <a:ext uri="{9D8B030D-6E8A-4147-A177-3AD203B41FA5}">
                      <a16:colId xmlns:a16="http://schemas.microsoft.com/office/drawing/2014/main" val="3783951674"/>
                    </a:ext>
                  </a:extLst>
                </a:gridCol>
                <a:gridCol w="3912833">
                  <a:extLst>
                    <a:ext uri="{9D8B030D-6E8A-4147-A177-3AD203B41FA5}">
                      <a16:colId xmlns:a16="http://schemas.microsoft.com/office/drawing/2014/main" val="1118736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Company Name</a:t>
                      </a:r>
                      <a:endParaRPr kumimoji="1" lang="ja-JP" altLang="en-US" sz="14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Canon Electron Tubes &amp; Devices Co., Ltd. </a:t>
                      </a:r>
                      <a:r>
                        <a:rPr kumimoji="1" lang="en-US" altLang="ja-JP" sz="1400" b="1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(CETD)</a:t>
                      </a:r>
                      <a:endParaRPr kumimoji="1" lang="ja-JP" altLang="en-US" sz="1400" b="1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010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+mn-lt"/>
                          <a:cs typeface="Segoe UI" panose="020B0502040204020203" pitchFamily="34" charset="0"/>
                        </a:rPr>
                        <a:t>Founded</a:t>
                      </a:r>
                      <a:endParaRPr kumimoji="1" lang="ja-JP" altLang="en-US" sz="14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+mn-lt"/>
                          <a:cs typeface="Segoe UI" panose="020B0502040204020203" pitchFamily="34" charset="0"/>
                        </a:rPr>
                        <a:t>1915 (A part of Toshiba Corp.)</a:t>
                      </a:r>
                      <a:endParaRPr kumimoji="1" lang="ja-JP" altLang="en-US" sz="14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312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Established</a:t>
                      </a:r>
                      <a:endParaRPr kumimoji="1" lang="ja-JP" altLang="en-US" sz="14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October 1</a:t>
                      </a:r>
                      <a:r>
                        <a:rPr kumimoji="1" lang="en-US" altLang="ja-JP" sz="1400" b="0" baseline="300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st</a:t>
                      </a:r>
                      <a:r>
                        <a:rPr kumimoji="1" lang="en-US" altLang="ja-JP" sz="1400" b="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, 2003 (Renamed: Nov. 1</a:t>
                      </a:r>
                      <a:r>
                        <a:rPr kumimoji="1" lang="en-US" altLang="ja-JP" sz="1400" b="0" baseline="300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st</a:t>
                      </a:r>
                      <a:r>
                        <a:rPr kumimoji="1" lang="en-US" altLang="ja-JP" sz="1400" b="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, 2018)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903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Headquarters</a:t>
                      </a:r>
                      <a:endParaRPr kumimoji="1" lang="ja-JP" altLang="en-US" sz="14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kumimoji="1" lang="en-US" altLang="ja-JP" sz="14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1385, Shimoishigami, Otawara-shi, Tochigi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4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324-8550 ,</a:t>
                      </a:r>
                      <a:r>
                        <a:rPr lang="ja-JP" altLang="en-US" sz="14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altLang="ja-JP" sz="14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Japan</a:t>
                      </a:r>
                      <a:endParaRPr kumimoji="1" lang="ja-JP" altLang="en-US" sz="14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121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+mn-lt"/>
                          <a:cs typeface="Segoe UI" panose="020B0502040204020203" pitchFamily="34" charset="0"/>
                        </a:rPr>
                        <a:t>Business</a:t>
                      </a:r>
                      <a:endParaRPr kumimoji="1" lang="ja-JP" altLang="en-US" sz="14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4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Development, manufacture and sales of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4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electron tubes and applied products </a:t>
                      </a:r>
                      <a:endParaRPr kumimoji="1" lang="ja-JP" altLang="en-US" sz="14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212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0" dirty="0">
                          <a:latin typeface="+mn-lt"/>
                          <a:cs typeface="Segoe UI" panose="020B0502040204020203" pitchFamily="34" charset="0"/>
                        </a:rPr>
                        <a:t>Main Products</a:t>
                      </a:r>
                      <a:endParaRPr kumimoji="1" lang="ja-JP" altLang="en-US" sz="14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400" dirty="0">
                          <a:solidFill>
                            <a:schemeClr val="accent1"/>
                          </a:solidFill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Klystrons</a:t>
                      </a:r>
                      <a:r>
                        <a:rPr lang="en-US" altLang="ja-JP" sz="14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, Gyrotrons, Power Grid Tubes,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4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X-ray Tubes, FPDs (Flat Panel Detectors),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>
                          <a:latin typeface="+mn-lt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X-ray Image Intensifiers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993200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D244A18-BC1E-4A61-8623-9A3EE8C47274}"/>
              </a:ext>
            </a:extLst>
          </p:cNvPr>
          <p:cNvSpPr txBox="1"/>
          <p:nvPr/>
        </p:nvSpPr>
        <p:spPr>
          <a:xfrm>
            <a:off x="154631" y="710486"/>
            <a:ext cx="2596335" cy="375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ja-JP" sz="1800" b="1" dirty="0">
                <a:solidFill>
                  <a:srgbClr val="0070C0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Company profile</a:t>
            </a:r>
            <a:endParaRPr kumimoji="1" lang="ja-JP" altLang="en-US" sz="1800" b="1" dirty="0">
              <a:solidFill>
                <a:srgbClr val="0070C0"/>
              </a:solidFill>
              <a:latin typeface="+mn-lt"/>
              <a:ea typeface="Meiryo UI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F23DABC-58D6-48DF-AC92-2F1AB0E80EEA}"/>
              </a:ext>
            </a:extLst>
          </p:cNvPr>
          <p:cNvSpPr txBox="1"/>
          <p:nvPr/>
        </p:nvSpPr>
        <p:spPr>
          <a:xfrm>
            <a:off x="154631" y="4548033"/>
            <a:ext cx="3329179" cy="375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ja-JP" sz="1800" b="1" dirty="0">
                <a:solidFill>
                  <a:srgbClr val="0070C0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Pictures of main products</a:t>
            </a:r>
            <a:endParaRPr kumimoji="1" lang="ja-JP" altLang="en-US" sz="1800" b="1" dirty="0">
              <a:solidFill>
                <a:srgbClr val="0070C0"/>
              </a:solidFill>
              <a:latin typeface="+mn-lt"/>
              <a:ea typeface="Meiryo UI" panose="020B0604030504040204" pitchFamily="50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419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図 17415">
            <a:extLst>
              <a:ext uri="{FF2B5EF4-FFF2-40B4-BE49-F238E27FC236}">
                <a16:creationId xmlns:a16="http://schemas.microsoft.com/office/drawing/2014/main" id="{3C6AA5AC-9F96-4857-9C0F-915D8950C4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59552" y="1083078"/>
            <a:ext cx="3314700" cy="4914900"/>
          </a:xfrm>
          <a:prstGeom prst="rect">
            <a:avLst/>
          </a:prstGeom>
        </p:spPr>
      </p:pic>
      <p:sp>
        <p:nvSpPr>
          <p:cNvPr id="17410" name="タイトル 3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ja-JP" dirty="0">
                <a:latin typeface="+mn-lt"/>
                <a:cs typeface="Segoe UI" pitchFamily="34" charset="0"/>
              </a:rPr>
              <a:t>2. Principles of Klystrons</a:t>
            </a:r>
            <a:endParaRPr lang="ja-JP" altLang="en-US" dirty="0">
              <a:latin typeface="+mn-lt"/>
              <a:cs typeface="Segoe UI" pitchFamily="34" charset="0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E923E1E3-9463-4B12-B93E-78152D7C1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4159" y="1282588"/>
            <a:ext cx="1858494" cy="453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8">
            <a:extLst>
              <a:ext uri="{FF2B5EF4-FFF2-40B4-BE49-F238E27FC236}">
                <a16:creationId xmlns:a16="http://schemas.microsoft.com/office/drawing/2014/main" id="{D4B40CC3-C87A-4B91-A7FF-6B1AC2D4F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3962" y="5937049"/>
            <a:ext cx="1559730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dirty="0">
                <a:solidFill>
                  <a:srgbClr val="FF0000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Electron gun</a:t>
            </a:r>
          </a:p>
        </p:txBody>
      </p:sp>
      <p:sp>
        <p:nvSpPr>
          <p:cNvPr id="9" name="Text Box 48">
            <a:extLst>
              <a:ext uri="{FF2B5EF4-FFF2-40B4-BE49-F238E27FC236}">
                <a16:creationId xmlns:a16="http://schemas.microsoft.com/office/drawing/2014/main" id="{AC4506F2-2584-4ABA-B6EF-C6A4F0BF1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5271" y="4938287"/>
            <a:ext cx="1090105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Cathode</a:t>
            </a:r>
          </a:p>
        </p:txBody>
      </p:sp>
      <p:sp>
        <p:nvSpPr>
          <p:cNvPr id="19" name="Text Box 49">
            <a:extLst>
              <a:ext uri="{FF2B5EF4-FFF2-40B4-BE49-F238E27FC236}">
                <a16:creationId xmlns:a16="http://schemas.microsoft.com/office/drawing/2014/main" id="{2826B862-F3EC-4C4E-998B-1966BC0DA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5376" y="739833"/>
            <a:ext cx="1180569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dirty="0">
                <a:solidFill>
                  <a:srgbClr val="FF0000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Collector</a:t>
            </a:r>
          </a:p>
        </p:txBody>
      </p:sp>
      <p:sp>
        <p:nvSpPr>
          <p:cNvPr id="20" name="左矢印 41">
            <a:extLst>
              <a:ext uri="{FF2B5EF4-FFF2-40B4-BE49-F238E27FC236}">
                <a16:creationId xmlns:a16="http://schemas.microsoft.com/office/drawing/2014/main" id="{D3FDE7CB-55D8-43F1-8D07-92D54E83F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1767" y="2467867"/>
            <a:ext cx="466226" cy="457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defTabSz="968375"/>
            <a:endParaRPr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 Box 49">
            <a:extLst>
              <a:ext uri="{FF2B5EF4-FFF2-40B4-BE49-F238E27FC236}">
                <a16:creationId xmlns:a16="http://schemas.microsoft.com/office/drawing/2014/main" id="{742DE70E-8692-4780-B3D8-3643CAFCC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7718" y="1650190"/>
            <a:ext cx="1219084" cy="64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ja-JP" sz="1800" dirty="0">
                <a:solidFill>
                  <a:srgbClr val="FF0000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Output</a:t>
            </a:r>
          </a:p>
          <a:p>
            <a:pPr algn="ctr">
              <a:spcBef>
                <a:spcPts val="0"/>
              </a:spcBef>
            </a:pPr>
            <a:r>
              <a:rPr lang="en-US" altLang="ja-JP" sz="1800" dirty="0">
                <a:solidFill>
                  <a:srgbClr val="FF0000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window</a:t>
            </a:r>
          </a:p>
        </p:txBody>
      </p:sp>
      <p:cxnSp>
        <p:nvCxnSpPr>
          <p:cNvPr id="47" name="直線矢印コネクタ 41">
            <a:extLst>
              <a:ext uri="{FF2B5EF4-FFF2-40B4-BE49-F238E27FC236}">
                <a16:creationId xmlns:a16="http://schemas.microsoft.com/office/drawing/2014/main" id="{A7E1C2CF-27FF-4124-B39F-E18FAD8FE295}"/>
              </a:ext>
            </a:extLst>
          </p:cNvPr>
          <p:cNvCxnSpPr>
            <a:cxnSpLocks noChangeShapeType="1"/>
            <a:stCxn id="9" idx="3"/>
          </p:cNvCxnSpPr>
          <p:nvPr/>
        </p:nvCxnSpPr>
        <p:spPr bwMode="auto">
          <a:xfrm flipV="1">
            <a:off x="3815376" y="4891598"/>
            <a:ext cx="534682" cy="232446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CC68B578-ECED-4906-BAFA-5783E1E14A41}"/>
              </a:ext>
            </a:extLst>
          </p:cNvPr>
          <p:cNvCxnSpPr>
            <a:cxnSpLocks/>
          </p:cNvCxnSpPr>
          <p:nvPr/>
        </p:nvCxnSpPr>
        <p:spPr bwMode="auto">
          <a:xfrm flipV="1">
            <a:off x="4767309" y="1295281"/>
            <a:ext cx="2083940" cy="1270366"/>
          </a:xfrm>
          <a:prstGeom prst="line">
            <a:avLst/>
          </a:prstGeom>
          <a:solidFill>
            <a:srgbClr val="9999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AEFBD7B1-5F36-48EC-BFA9-58DDE6ED1E11}"/>
              </a:ext>
            </a:extLst>
          </p:cNvPr>
          <p:cNvCxnSpPr>
            <a:cxnSpLocks/>
          </p:cNvCxnSpPr>
          <p:nvPr/>
        </p:nvCxnSpPr>
        <p:spPr bwMode="auto">
          <a:xfrm>
            <a:off x="4776186" y="4714043"/>
            <a:ext cx="2068497" cy="1056442"/>
          </a:xfrm>
          <a:prstGeom prst="line">
            <a:avLst/>
          </a:prstGeom>
          <a:solidFill>
            <a:srgbClr val="9999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 Box 50">
            <a:extLst>
              <a:ext uri="{FF2B5EF4-FFF2-40B4-BE49-F238E27FC236}">
                <a16:creationId xmlns:a16="http://schemas.microsoft.com/office/drawing/2014/main" id="{096A943D-7621-404F-9C74-0C193CBFC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9951" y="1929578"/>
            <a:ext cx="972010" cy="64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Last cavity</a:t>
            </a:r>
          </a:p>
        </p:txBody>
      </p:sp>
      <p:cxnSp>
        <p:nvCxnSpPr>
          <p:cNvPr id="12" name="直線矢印コネクタ 26">
            <a:extLst>
              <a:ext uri="{FF2B5EF4-FFF2-40B4-BE49-F238E27FC236}">
                <a16:creationId xmlns:a16="http://schemas.microsoft.com/office/drawing/2014/main" id="{187B53B6-50CE-4DDD-9660-CD1C2B51745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400800" y="3112399"/>
            <a:ext cx="932155" cy="36764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4" name="直線矢印コネクタ 32">
            <a:extLst>
              <a:ext uri="{FF2B5EF4-FFF2-40B4-BE49-F238E27FC236}">
                <a16:creationId xmlns:a16="http://schemas.microsoft.com/office/drawing/2014/main" id="{9E451DC1-C7EC-4669-8A48-0F1C7BE886E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569476" y="1736790"/>
            <a:ext cx="389740" cy="296196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5" name="Text Box 50">
            <a:extLst>
              <a:ext uri="{FF2B5EF4-FFF2-40B4-BE49-F238E27FC236}">
                <a16:creationId xmlns:a16="http://schemas.microsoft.com/office/drawing/2014/main" id="{8A73FA34-7B72-4E59-BEBD-29B2B065F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6450" y="4614031"/>
            <a:ext cx="915196" cy="64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First</a:t>
            </a:r>
          </a:p>
          <a:p>
            <a:pPr algn="ctr">
              <a:spcBef>
                <a:spcPts val="0"/>
              </a:spcBef>
            </a:pPr>
            <a:r>
              <a:rPr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cavity</a:t>
            </a:r>
          </a:p>
        </p:txBody>
      </p:sp>
      <p:cxnSp>
        <p:nvCxnSpPr>
          <p:cNvPr id="16" name="直線矢印コネクタ 36">
            <a:extLst>
              <a:ext uri="{FF2B5EF4-FFF2-40B4-BE49-F238E27FC236}">
                <a16:creationId xmlns:a16="http://schemas.microsoft.com/office/drawing/2014/main" id="{D2B20FAB-902C-40DD-AFF8-9AB8378BBE4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551720" y="5024761"/>
            <a:ext cx="379036" cy="23778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1352E8-E03A-4FE7-BDA7-AD67043F97CC}"/>
              </a:ext>
            </a:extLst>
          </p:cNvPr>
          <p:cNvSpPr txBox="1"/>
          <p:nvPr/>
        </p:nvSpPr>
        <p:spPr>
          <a:xfrm>
            <a:off x="6976417" y="5827347"/>
            <a:ext cx="1512849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ea typeface="Segoe UI" panose="020B0502040204020203" pitchFamily="34" charset="0"/>
                <a:cs typeface="Segoe UI" panose="020B0502040204020203" pitchFamily="34" charset="0"/>
              </a:rPr>
              <a:t>DC beam</a:t>
            </a:r>
          </a:p>
          <a:p>
            <a:pPr algn="ctr"/>
            <a:r>
              <a:rPr lang="en-US" altLang="ja-JP" sz="1400" b="1" dirty="0">
                <a:ea typeface="Segoe UI" panose="020B0502040204020203" pitchFamily="34" charset="0"/>
                <a:cs typeface="Segoe UI" panose="020B0502040204020203" pitchFamily="34" charset="0"/>
              </a:rPr>
              <a:t>(DC current)</a:t>
            </a:r>
            <a:endParaRPr kumimoji="1" lang="ja-JP" altLang="en-US" sz="1400" b="1" dirty="0">
              <a:ea typeface="Meiryo UI" pitchFamily="50" charset="-128"/>
              <a:cs typeface="Segoe UI" panose="020B0502040204020203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7132ACD-FFE6-453A-80EB-0538BC141EB6}"/>
              </a:ext>
            </a:extLst>
          </p:cNvPr>
          <p:cNvSpPr txBox="1"/>
          <p:nvPr/>
        </p:nvSpPr>
        <p:spPr>
          <a:xfrm>
            <a:off x="6976417" y="726377"/>
            <a:ext cx="1512850" cy="52322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ea typeface="Segoe UI" panose="020B0502040204020203" pitchFamily="34" charset="0"/>
                <a:cs typeface="Segoe UI" panose="020B0502040204020203" pitchFamily="34" charset="0"/>
              </a:rPr>
              <a:t>Bunched beam</a:t>
            </a:r>
          </a:p>
          <a:p>
            <a:pPr algn="ctr"/>
            <a:r>
              <a:rPr lang="en-US" altLang="ja-JP" sz="1400" b="1" dirty="0">
                <a:ea typeface="Segoe UI" panose="020B0502040204020203" pitchFamily="34" charset="0"/>
                <a:cs typeface="Segoe UI" panose="020B0502040204020203" pitchFamily="34" charset="0"/>
              </a:rPr>
              <a:t>(RF</a:t>
            </a:r>
            <a:r>
              <a:rPr lang="ja-JP" altLang="en-US" sz="1400" b="1" dirty="0">
                <a:ea typeface="Meiryo UI" pitchFamily="50" charset="-128"/>
                <a:cs typeface="Segoe UI" panose="020B0502040204020203" pitchFamily="34" charset="0"/>
              </a:rPr>
              <a:t> </a:t>
            </a:r>
            <a:r>
              <a:rPr lang="en-US" altLang="ja-JP" sz="1400" b="1" dirty="0">
                <a:ea typeface="Segoe UI" panose="020B0502040204020203" pitchFamily="34" charset="0"/>
                <a:cs typeface="Segoe UI" panose="020B0502040204020203" pitchFamily="34" charset="0"/>
              </a:rPr>
              <a:t>current)</a:t>
            </a:r>
            <a:endParaRPr kumimoji="1" lang="ja-JP" altLang="en-US" sz="1400" b="1" dirty="0">
              <a:ea typeface="Meiryo UI" pitchFamily="50" charset="-128"/>
              <a:cs typeface="Segoe UI" panose="020B0502040204020203" pitchFamily="34" charset="0"/>
            </a:endParaRPr>
          </a:p>
        </p:txBody>
      </p:sp>
      <p:sp>
        <p:nvSpPr>
          <p:cNvPr id="21" name="右矢印 42">
            <a:extLst>
              <a:ext uri="{FF2B5EF4-FFF2-40B4-BE49-F238E27FC236}">
                <a16:creationId xmlns:a16="http://schemas.microsoft.com/office/drawing/2014/main" id="{84E57C8B-FE76-4AE4-9E9C-A44B57CC6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340" y="4455417"/>
            <a:ext cx="2430992" cy="178430"/>
          </a:xfrm>
          <a:prstGeom prst="rightArrow">
            <a:avLst>
              <a:gd name="adj1" fmla="val 50000"/>
              <a:gd name="adj2" fmla="val 50155"/>
            </a:avLst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 defTabSz="968375"/>
            <a:endParaRPr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 Box 49">
            <a:extLst>
              <a:ext uri="{FF2B5EF4-FFF2-40B4-BE49-F238E27FC236}">
                <a16:creationId xmlns:a16="http://schemas.microsoft.com/office/drawing/2014/main" id="{3282A86F-F72D-42A4-80A5-E8299E156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3653" y="3480812"/>
            <a:ext cx="1219084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altLang="ja-JP" sz="1800" dirty="0">
                <a:solidFill>
                  <a:srgbClr val="FF0000"/>
                </a:solidFill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RF circuit</a:t>
            </a:r>
          </a:p>
        </p:txBody>
      </p:sp>
      <p:sp>
        <p:nvSpPr>
          <p:cNvPr id="17426" name="左中かっこ 17425">
            <a:extLst>
              <a:ext uri="{FF2B5EF4-FFF2-40B4-BE49-F238E27FC236}">
                <a16:creationId xmlns:a16="http://schemas.microsoft.com/office/drawing/2014/main" id="{C427C951-25C9-478D-9844-DBB7470A2F34}"/>
              </a:ext>
            </a:extLst>
          </p:cNvPr>
          <p:cNvSpPr/>
          <p:nvPr/>
        </p:nvSpPr>
        <p:spPr bwMode="auto">
          <a:xfrm>
            <a:off x="3502737" y="2699292"/>
            <a:ext cx="395374" cy="1934555"/>
          </a:xfrm>
          <a:prstGeom prst="leftBrac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Text Box 51">
            <a:extLst>
              <a:ext uri="{FF2B5EF4-FFF2-40B4-BE49-F238E27FC236}">
                <a16:creationId xmlns:a16="http://schemas.microsoft.com/office/drawing/2014/main" id="{6CE5B3C4-94B7-4B05-8A68-DBE9E8B2F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690" y="2494803"/>
            <a:ext cx="1421731" cy="371513"/>
          </a:xfrm>
          <a:prstGeom prst="rect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 dirty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RF output</a:t>
            </a:r>
          </a:p>
        </p:txBody>
      </p:sp>
      <p:sp>
        <p:nvSpPr>
          <p:cNvPr id="17" name="Text Box 51">
            <a:extLst>
              <a:ext uri="{FF2B5EF4-FFF2-40B4-BE49-F238E27FC236}">
                <a16:creationId xmlns:a16="http://schemas.microsoft.com/office/drawing/2014/main" id="{43072879-D5CC-4952-9C2D-5EB78FA56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691" y="4358875"/>
            <a:ext cx="1409417" cy="371513"/>
          </a:xfrm>
          <a:prstGeom prst="rect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 dirty="0">
                <a:solidFill>
                  <a:schemeClr val="tx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RF input</a:t>
            </a:r>
          </a:p>
        </p:txBody>
      </p:sp>
      <p:sp>
        <p:nvSpPr>
          <p:cNvPr id="10" name="Text Box 50">
            <a:extLst>
              <a:ext uri="{FF2B5EF4-FFF2-40B4-BE49-F238E27FC236}">
                <a16:creationId xmlns:a16="http://schemas.microsoft.com/office/drawing/2014/main" id="{4BDECA09-CCA6-44CC-BE2E-156E574282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6350" y="3099955"/>
            <a:ext cx="1281723" cy="6485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 dirty="0">
                <a:solidFill>
                  <a:schemeClr val="bg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Electron</a:t>
            </a:r>
            <a:r>
              <a:rPr lang="ja-JP" altLang="en-US" sz="1800" b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en-US" altLang="ja-JP" sz="1800" b="1" dirty="0">
                <a:solidFill>
                  <a:schemeClr val="bg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bunching</a:t>
            </a:r>
          </a:p>
        </p:txBody>
      </p:sp>
    </p:spTree>
    <p:extLst>
      <p:ext uri="{BB962C8B-B14F-4D97-AF65-F5344CB8AC3E}">
        <p14:creationId xmlns:p14="http://schemas.microsoft.com/office/powerpoint/2010/main" val="987947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3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altLang="ja-JP" dirty="0">
                <a:latin typeface="+mn-lt"/>
                <a:cs typeface="Segoe UI" pitchFamily="34" charset="0"/>
              </a:rPr>
              <a:t>2. Principles of Klystrons</a:t>
            </a:r>
            <a:endParaRPr lang="ja-JP" altLang="en-US" dirty="0">
              <a:latin typeface="+mn-lt"/>
              <a:cs typeface="Segoe UI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AE4570-C98D-41C9-81B1-52B02865F273}"/>
              </a:ext>
            </a:extLst>
          </p:cNvPr>
          <p:cNvSpPr txBox="1"/>
          <p:nvPr/>
        </p:nvSpPr>
        <p:spPr>
          <a:xfrm>
            <a:off x="271843" y="793747"/>
            <a:ext cx="5098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u="sng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Bunching Methods for High Efficiency</a:t>
            </a:r>
            <a:endParaRPr kumimoji="1" lang="ja-JP" altLang="en-US" sz="2000" u="sng" dirty="0">
              <a:latin typeface="+mn-lt"/>
              <a:cs typeface="Segoe UI" panose="020B0502040204020203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9F7CDCB-B186-41D4-873E-17F924DDD58F}"/>
              </a:ext>
            </a:extLst>
          </p:cNvPr>
          <p:cNvSpPr txBox="1"/>
          <p:nvPr/>
        </p:nvSpPr>
        <p:spPr>
          <a:xfrm>
            <a:off x="3817743" y="1313101"/>
            <a:ext cx="3603560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800" dirty="0">
                <a:ea typeface="Segoe UI" panose="020B0502040204020203" pitchFamily="34" charset="0"/>
                <a:cs typeface="Segoe UI" panose="020B0502040204020203" pitchFamily="34" charset="0"/>
              </a:rPr>
              <a:t>Core Oscillation Method (COM)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309AFCA-09EC-48D4-A8FD-B97FB12658DA}"/>
              </a:ext>
            </a:extLst>
          </p:cNvPr>
          <p:cNvSpPr txBox="1"/>
          <p:nvPr/>
        </p:nvSpPr>
        <p:spPr>
          <a:xfrm>
            <a:off x="3817743" y="3857247"/>
            <a:ext cx="4213160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800" dirty="0">
                <a:ea typeface="Segoe UI" panose="020B0502040204020203" pitchFamily="34" charset="0"/>
                <a:cs typeface="Segoe UI" panose="020B0502040204020203" pitchFamily="34" charset="0"/>
              </a:rPr>
              <a:t>Bunching Alignment Collection (BAC)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830753B-77C2-4596-BDB0-4098E31EC4F6}"/>
              </a:ext>
            </a:extLst>
          </p:cNvPr>
          <p:cNvSpPr txBox="1"/>
          <p:nvPr/>
        </p:nvSpPr>
        <p:spPr>
          <a:xfrm>
            <a:off x="278476" y="4433405"/>
            <a:ext cx="3337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20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   These bunching methods can increase efficiency of klystrons even with high perveance (&gt;1μP).</a:t>
            </a:r>
            <a:endParaRPr kumimoji="1" lang="en-US" altLang="ja-JP" sz="2000" dirty="0">
              <a:latin typeface="+mn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F91D3BC-FA3C-44F9-B301-B5736A004623}"/>
              </a:ext>
            </a:extLst>
          </p:cNvPr>
          <p:cNvSpPr txBox="1"/>
          <p:nvPr/>
        </p:nvSpPr>
        <p:spPr>
          <a:xfrm>
            <a:off x="2917351" y="3455621"/>
            <a:ext cx="852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Output</a:t>
            </a:r>
          </a:p>
          <a:p>
            <a:pPr algn="ctr"/>
            <a:r>
              <a:rPr lang="en-US" altLang="ja-JP" sz="1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cavity</a:t>
            </a:r>
            <a:endParaRPr kumimoji="1" lang="en-US" altLang="ja-JP" sz="1400" dirty="0">
              <a:latin typeface="+mn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686BEEF-1F94-4F96-803C-FE1394BCC721}"/>
              </a:ext>
            </a:extLst>
          </p:cNvPr>
          <p:cNvGrpSpPr/>
          <p:nvPr/>
        </p:nvGrpSpPr>
        <p:grpSpPr>
          <a:xfrm>
            <a:off x="658819" y="1867532"/>
            <a:ext cx="2879755" cy="1447956"/>
            <a:chOff x="658819" y="1822641"/>
            <a:chExt cx="2879755" cy="144795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1FB2251-AF40-4D21-B1E6-EFCD9B8EB01F}"/>
                </a:ext>
              </a:extLst>
            </p:cNvPr>
            <p:cNvGrpSpPr/>
            <p:nvPr/>
          </p:nvGrpSpPr>
          <p:grpSpPr>
            <a:xfrm>
              <a:off x="659961" y="1822641"/>
              <a:ext cx="2878613" cy="723165"/>
              <a:chOff x="659959" y="2091110"/>
              <a:chExt cx="2870421" cy="723165"/>
            </a:xfrm>
          </p:grpSpPr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2E1B3F4F-49D8-4EEB-81FB-22F3534A72A9}"/>
                  </a:ext>
                </a:extLst>
              </p:cNvPr>
              <p:cNvSpPr/>
              <p:nvPr/>
            </p:nvSpPr>
            <p:spPr bwMode="auto">
              <a:xfrm>
                <a:off x="1383596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E631B541-8E3C-4C90-AB8C-4FA4618B1370}"/>
                  </a:ext>
                </a:extLst>
              </p:cNvPr>
              <p:cNvSpPr/>
              <p:nvPr/>
            </p:nvSpPr>
            <p:spPr bwMode="auto">
              <a:xfrm>
                <a:off x="2153412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498BEC84-6EE9-4B20-ADF8-E95FB1411375}"/>
                  </a:ext>
                </a:extLst>
              </p:cNvPr>
              <p:cNvSpPr/>
              <p:nvPr/>
            </p:nvSpPr>
            <p:spPr bwMode="auto">
              <a:xfrm>
                <a:off x="2708871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7FCCD403-CCBF-483C-BF88-08D7BDD40E13}"/>
                  </a:ext>
                </a:extLst>
              </p:cNvPr>
              <p:cNvSpPr/>
              <p:nvPr/>
            </p:nvSpPr>
            <p:spPr bwMode="auto">
              <a:xfrm>
                <a:off x="3288250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31CC6C92-6137-4164-BADD-3C09DCE46989}"/>
                  </a:ext>
                </a:extLst>
              </p:cNvPr>
              <p:cNvSpPr/>
              <p:nvPr/>
            </p:nvSpPr>
            <p:spPr bwMode="auto">
              <a:xfrm>
                <a:off x="776980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cxnSp>
            <p:nvCxnSpPr>
              <p:cNvPr id="63" name="直線矢印コネクタ 62">
                <a:extLst>
                  <a:ext uri="{FF2B5EF4-FFF2-40B4-BE49-F238E27FC236}">
                    <a16:creationId xmlns:a16="http://schemas.microsoft.com/office/drawing/2014/main" id="{D12337B4-6081-4B6F-AA67-074D73253EE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6980" y="2225852"/>
                <a:ext cx="659157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64" name="直線矢印コネクタ 63">
                <a:extLst>
                  <a:ext uri="{FF2B5EF4-FFF2-40B4-BE49-F238E27FC236}">
                    <a16:creationId xmlns:a16="http://schemas.microsoft.com/office/drawing/2014/main" id="{92CEDBB1-8FAF-4D7E-B221-2CA02EEF46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436137" y="2225852"/>
                <a:ext cx="824349" cy="4062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65" name="直線矢印コネクタ 64">
                <a:extLst>
                  <a:ext uri="{FF2B5EF4-FFF2-40B4-BE49-F238E27FC236}">
                    <a16:creationId xmlns:a16="http://schemas.microsoft.com/office/drawing/2014/main" id="{B1D43EB2-B641-4AB2-A662-B317FB73969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58495" y="2266478"/>
                <a:ext cx="512338" cy="9445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66" name="直線矢印コネクタ 65">
                <a:extLst>
                  <a:ext uri="{FF2B5EF4-FFF2-40B4-BE49-F238E27FC236}">
                    <a16:creationId xmlns:a16="http://schemas.microsoft.com/office/drawing/2014/main" id="{FAC55478-15E0-4AF6-8EF1-E163188C1CC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765239" y="2360930"/>
                <a:ext cx="576167" cy="21878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67" name="直線矢印コネクタ 66">
                <a:extLst>
                  <a:ext uri="{FF2B5EF4-FFF2-40B4-BE49-F238E27FC236}">
                    <a16:creationId xmlns:a16="http://schemas.microsoft.com/office/drawing/2014/main" id="{4D239DC0-9190-4229-AFD7-E536D10234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59959" y="2814275"/>
                <a:ext cx="2870421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68" name="直線矢印コネクタ 67">
                <a:extLst>
                  <a:ext uri="{FF2B5EF4-FFF2-40B4-BE49-F238E27FC236}">
                    <a16:creationId xmlns:a16="http://schemas.microsoft.com/office/drawing/2014/main" id="{F0DA7EEA-9888-47B0-A369-9358FB0F01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4989" y="2421851"/>
                <a:ext cx="659157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69" name="直線矢印コネクタ 68">
                <a:extLst>
                  <a:ext uri="{FF2B5EF4-FFF2-40B4-BE49-F238E27FC236}">
                    <a16:creationId xmlns:a16="http://schemas.microsoft.com/office/drawing/2014/main" id="{CE575BC5-4554-454E-B690-DEA3E014D08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434146" y="2421851"/>
                <a:ext cx="824349" cy="4062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70" name="直線矢印コネクタ 69">
                <a:extLst>
                  <a:ext uri="{FF2B5EF4-FFF2-40B4-BE49-F238E27FC236}">
                    <a16:creationId xmlns:a16="http://schemas.microsoft.com/office/drawing/2014/main" id="{3C4C496D-1C03-45A5-9A8E-661D5CD14D4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56504" y="2462477"/>
                <a:ext cx="541078" cy="9553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71" name="直線矢印コネクタ 70">
                <a:extLst>
                  <a:ext uri="{FF2B5EF4-FFF2-40B4-BE49-F238E27FC236}">
                    <a16:creationId xmlns:a16="http://schemas.microsoft.com/office/drawing/2014/main" id="{F7EB26D9-0E9F-4156-B0ED-0C38CE9F74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787614" y="2557274"/>
                <a:ext cx="542603" cy="11219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72" name="直線矢印コネクタ 71">
                <a:extLst>
                  <a:ext uri="{FF2B5EF4-FFF2-40B4-BE49-F238E27FC236}">
                    <a16:creationId xmlns:a16="http://schemas.microsoft.com/office/drawing/2014/main" id="{1DE6DF9A-0D39-4409-A01D-237B8EB170A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4989" y="2624823"/>
                <a:ext cx="659157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73" name="直線矢印コネクタ 72">
                <a:extLst>
                  <a:ext uri="{FF2B5EF4-FFF2-40B4-BE49-F238E27FC236}">
                    <a16:creationId xmlns:a16="http://schemas.microsoft.com/office/drawing/2014/main" id="{9F37805F-1B74-4D5F-A4F4-22ECA4849A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434146" y="2624823"/>
                <a:ext cx="805869" cy="1696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74" name="直線矢印コネクタ 73">
                <a:extLst>
                  <a:ext uri="{FF2B5EF4-FFF2-40B4-BE49-F238E27FC236}">
                    <a16:creationId xmlns:a16="http://schemas.microsoft.com/office/drawing/2014/main" id="{8D9ABB03-CE53-4D79-B5C3-BEDAD2452B4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40015" y="2641791"/>
                <a:ext cx="508443" cy="38899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75" name="直線矢印コネクタ 74">
                <a:extLst>
                  <a:ext uri="{FF2B5EF4-FFF2-40B4-BE49-F238E27FC236}">
                    <a16:creationId xmlns:a16="http://schemas.microsoft.com/office/drawing/2014/main" id="{2B89A93A-2B2E-4762-A515-60AB8B73F42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742864" y="2680690"/>
                <a:ext cx="592948" cy="6731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0C76E673-678B-4289-A423-742F2CB7483E}"/>
                </a:ext>
              </a:extLst>
            </p:cNvPr>
            <p:cNvGrpSpPr/>
            <p:nvPr/>
          </p:nvGrpSpPr>
          <p:grpSpPr>
            <a:xfrm flipV="1">
              <a:off x="658819" y="2547432"/>
              <a:ext cx="2878613" cy="723165"/>
              <a:chOff x="659959" y="2091110"/>
              <a:chExt cx="2870421" cy="723165"/>
            </a:xfrm>
          </p:grpSpPr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D590CB45-4783-4D04-B120-2DE76F8DE912}"/>
                  </a:ext>
                </a:extLst>
              </p:cNvPr>
              <p:cNvSpPr/>
              <p:nvPr/>
            </p:nvSpPr>
            <p:spPr bwMode="auto">
              <a:xfrm>
                <a:off x="1388043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78206600-7E3D-413A-B3B2-9C62DF0DD78F}"/>
                  </a:ext>
                </a:extLst>
              </p:cNvPr>
              <p:cNvSpPr/>
              <p:nvPr/>
            </p:nvSpPr>
            <p:spPr bwMode="auto">
              <a:xfrm>
                <a:off x="2157859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10D96E92-7921-4ACF-8D89-9B5DF4C12762}"/>
                  </a:ext>
                </a:extLst>
              </p:cNvPr>
              <p:cNvSpPr/>
              <p:nvPr/>
            </p:nvSpPr>
            <p:spPr bwMode="auto">
              <a:xfrm>
                <a:off x="2708871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B0DECD06-EDA6-4B22-918B-EBFE2CDA43BC}"/>
                  </a:ext>
                </a:extLst>
              </p:cNvPr>
              <p:cNvSpPr/>
              <p:nvPr/>
            </p:nvSpPr>
            <p:spPr bwMode="auto">
              <a:xfrm>
                <a:off x="3292697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FD106E03-10B5-4D4F-9238-84F7B1860807}"/>
                  </a:ext>
                </a:extLst>
              </p:cNvPr>
              <p:cNvSpPr/>
              <p:nvPr/>
            </p:nvSpPr>
            <p:spPr bwMode="auto">
              <a:xfrm>
                <a:off x="776980" y="2091110"/>
                <a:ext cx="105083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cxnSp>
            <p:nvCxnSpPr>
              <p:cNvPr id="44" name="直線矢印コネクタ 43">
                <a:extLst>
                  <a:ext uri="{FF2B5EF4-FFF2-40B4-BE49-F238E27FC236}">
                    <a16:creationId xmlns:a16="http://schemas.microsoft.com/office/drawing/2014/main" id="{1A243305-0126-4170-B6D8-BC7FAE57F20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6980" y="2225852"/>
                <a:ext cx="659157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45" name="直線矢印コネクタ 44">
                <a:extLst>
                  <a:ext uri="{FF2B5EF4-FFF2-40B4-BE49-F238E27FC236}">
                    <a16:creationId xmlns:a16="http://schemas.microsoft.com/office/drawing/2014/main" id="{626199C0-E315-4412-BEDF-C77C30E7281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436137" y="2225852"/>
                <a:ext cx="824349" cy="4062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46" name="直線矢印コネクタ 45">
                <a:extLst>
                  <a:ext uri="{FF2B5EF4-FFF2-40B4-BE49-F238E27FC236}">
                    <a16:creationId xmlns:a16="http://schemas.microsoft.com/office/drawing/2014/main" id="{DDBC2951-27D2-479C-B879-55DD2BD119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58495" y="2266478"/>
                <a:ext cx="512338" cy="9445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48" name="直線矢印コネクタ 47">
                <a:extLst>
                  <a:ext uri="{FF2B5EF4-FFF2-40B4-BE49-F238E27FC236}">
                    <a16:creationId xmlns:a16="http://schemas.microsoft.com/office/drawing/2014/main" id="{5E1A0FB0-8218-47EB-A182-422FA873050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765239" y="2360930"/>
                <a:ext cx="576167" cy="21878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49" name="直線矢印コネクタ 48">
                <a:extLst>
                  <a:ext uri="{FF2B5EF4-FFF2-40B4-BE49-F238E27FC236}">
                    <a16:creationId xmlns:a16="http://schemas.microsoft.com/office/drawing/2014/main" id="{7F4138C7-6EF3-47C5-B5DA-E9A7168516C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59959" y="2814275"/>
                <a:ext cx="2870421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50" name="直線矢印コネクタ 49">
                <a:extLst>
                  <a:ext uri="{FF2B5EF4-FFF2-40B4-BE49-F238E27FC236}">
                    <a16:creationId xmlns:a16="http://schemas.microsoft.com/office/drawing/2014/main" id="{BD502CA8-2EC2-4035-8B54-5DEE278B5E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4989" y="2421851"/>
                <a:ext cx="659157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51" name="直線矢印コネクタ 50">
                <a:extLst>
                  <a:ext uri="{FF2B5EF4-FFF2-40B4-BE49-F238E27FC236}">
                    <a16:creationId xmlns:a16="http://schemas.microsoft.com/office/drawing/2014/main" id="{4B1F639E-8B1F-45BF-B82B-B87BB5408B9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434146" y="2421851"/>
                <a:ext cx="824349" cy="4062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52" name="直線矢印コネクタ 51">
                <a:extLst>
                  <a:ext uri="{FF2B5EF4-FFF2-40B4-BE49-F238E27FC236}">
                    <a16:creationId xmlns:a16="http://schemas.microsoft.com/office/drawing/2014/main" id="{E0493D25-E80A-4EAE-8B39-604ED752025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56504" y="2462477"/>
                <a:ext cx="541078" cy="9553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53" name="直線矢印コネクタ 52">
                <a:extLst>
                  <a:ext uri="{FF2B5EF4-FFF2-40B4-BE49-F238E27FC236}">
                    <a16:creationId xmlns:a16="http://schemas.microsoft.com/office/drawing/2014/main" id="{11C7859B-D49E-4409-8A07-8711AA2EDAE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787614" y="2557274"/>
                <a:ext cx="542603" cy="11219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54" name="直線矢印コネクタ 53">
                <a:extLst>
                  <a:ext uri="{FF2B5EF4-FFF2-40B4-BE49-F238E27FC236}">
                    <a16:creationId xmlns:a16="http://schemas.microsoft.com/office/drawing/2014/main" id="{FCE030DF-58D4-46EA-829C-CF1D40BFF9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4989" y="2624823"/>
                <a:ext cx="659157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55" name="直線矢印コネクタ 54">
                <a:extLst>
                  <a:ext uri="{FF2B5EF4-FFF2-40B4-BE49-F238E27FC236}">
                    <a16:creationId xmlns:a16="http://schemas.microsoft.com/office/drawing/2014/main" id="{39E5619D-F675-4101-ACD5-A35468FC37A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434146" y="2624823"/>
                <a:ext cx="805869" cy="1696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56" name="直線矢印コネクタ 55">
                <a:extLst>
                  <a:ext uri="{FF2B5EF4-FFF2-40B4-BE49-F238E27FC236}">
                    <a16:creationId xmlns:a16="http://schemas.microsoft.com/office/drawing/2014/main" id="{C00E64C9-BB0D-44AB-8084-E89A118BBFA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40015" y="2641791"/>
                <a:ext cx="508443" cy="38899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57" name="直線矢印コネクタ 56">
                <a:extLst>
                  <a:ext uri="{FF2B5EF4-FFF2-40B4-BE49-F238E27FC236}">
                    <a16:creationId xmlns:a16="http://schemas.microsoft.com/office/drawing/2014/main" id="{ECF616A1-C9AB-439B-926F-68F7D7D56C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742864" y="2680690"/>
                <a:ext cx="592948" cy="6731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548D01-2032-45EF-823E-47FCFDA2DE60}"/>
              </a:ext>
            </a:extLst>
          </p:cNvPr>
          <p:cNvGrpSpPr/>
          <p:nvPr/>
        </p:nvGrpSpPr>
        <p:grpSpPr>
          <a:xfrm>
            <a:off x="4504669" y="1856612"/>
            <a:ext cx="4140693" cy="1451459"/>
            <a:chOff x="4676119" y="1811721"/>
            <a:chExt cx="4140693" cy="1451459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3A1AD7F7-1C16-45DC-9922-1AA5FA3CB221}"/>
                </a:ext>
              </a:extLst>
            </p:cNvPr>
            <p:cNvGrpSpPr/>
            <p:nvPr/>
          </p:nvGrpSpPr>
          <p:grpSpPr>
            <a:xfrm>
              <a:off x="4676812" y="1811721"/>
              <a:ext cx="4140000" cy="734085"/>
              <a:chOff x="4676812" y="1811721"/>
              <a:chExt cx="4140000" cy="734085"/>
            </a:xfrm>
          </p:grpSpPr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5F39C7FB-E715-41DD-A4B2-51F217785479}"/>
                  </a:ext>
                </a:extLst>
              </p:cNvPr>
              <p:cNvSpPr/>
              <p:nvPr/>
            </p:nvSpPr>
            <p:spPr bwMode="auto">
              <a:xfrm>
                <a:off x="6597797" y="1813717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D37AEC8E-6A54-4791-9F9C-AF46FDC8B457}"/>
                  </a:ext>
                </a:extLst>
              </p:cNvPr>
              <p:cNvSpPr/>
              <p:nvPr/>
            </p:nvSpPr>
            <p:spPr bwMode="auto">
              <a:xfrm>
                <a:off x="7734597" y="1813717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2F085475-E444-4F07-9337-293C821C6688}"/>
                  </a:ext>
                </a:extLst>
              </p:cNvPr>
              <p:cNvSpPr/>
              <p:nvPr/>
            </p:nvSpPr>
            <p:spPr bwMode="auto">
              <a:xfrm>
                <a:off x="8562459" y="1813717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91C1C6B8-DC83-46B0-AFC2-4D8A5E11DF3F}"/>
                  </a:ext>
                </a:extLst>
              </p:cNvPr>
              <p:cNvSpPr/>
              <p:nvPr/>
            </p:nvSpPr>
            <p:spPr bwMode="auto">
              <a:xfrm>
                <a:off x="4822639" y="1813717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6681DBAA-1804-4E96-975E-F6E13557C789}"/>
                  </a:ext>
                </a:extLst>
              </p:cNvPr>
              <p:cNvSpPr/>
              <p:nvPr/>
            </p:nvSpPr>
            <p:spPr bwMode="auto">
              <a:xfrm>
                <a:off x="5698940" y="1822641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0CCE71A4-CE36-4406-BBEA-5C98A4BEAAA5}"/>
                  </a:ext>
                </a:extLst>
              </p:cNvPr>
              <p:cNvSpPr/>
              <p:nvPr/>
            </p:nvSpPr>
            <p:spPr bwMode="auto">
              <a:xfrm>
                <a:off x="8170571" y="1811721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EF65B124-BC31-4D8D-A56F-EBCDC63FE959}"/>
                  </a:ext>
                </a:extLst>
              </p:cNvPr>
              <p:cNvSpPr/>
              <p:nvPr/>
            </p:nvSpPr>
            <p:spPr bwMode="auto">
              <a:xfrm>
                <a:off x="7236560" y="1822640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cxnSp>
            <p:nvCxnSpPr>
              <p:cNvPr id="121" name="直線矢印コネクタ 120">
                <a:extLst>
                  <a:ext uri="{FF2B5EF4-FFF2-40B4-BE49-F238E27FC236}">
                    <a16:creationId xmlns:a16="http://schemas.microsoft.com/office/drawing/2014/main" id="{EF1259A8-B5C6-40E4-B561-4FE1A0A76FC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822639" y="1948459"/>
                <a:ext cx="933900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2" name="直線矢印コネクタ 121">
                <a:extLst>
                  <a:ext uri="{FF2B5EF4-FFF2-40B4-BE49-F238E27FC236}">
                    <a16:creationId xmlns:a16="http://schemas.microsoft.com/office/drawing/2014/main" id="{091702E7-9A6F-4EC7-9C01-FF7019429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640951" y="2019300"/>
                <a:ext cx="430901" cy="6022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3" name="直線矢印コネクタ 122">
                <a:extLst>
                  <a:ext uri="{FF2B5EF4-FFF2-40B4-BE49-F238E27FC236}">
                    <a16:creationId xmlns:a16="http://schemas.microsoft.com/office/drawing/2014/main" id="{9A5AA07D-F74A-49E9-991E-F2378575D5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201034" y="2292518"/>
                <a:ext cx="432473" cy="8604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4" name="直線矢印コネクタ 123">
                <a:extLst>
                  <a:ext uri="{FF2B5EF4-FFF2-40B4-BE49-F238E27FC236}">
                    <a16:creationId xmlns:a16="http://schemas.microsoft.com/office/drawing/2014/main" id="{C1AFA612-2AF4-48AB-9CA4-BBD0276DDE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676812" y="2536882"/>
                <a:ext cx="4140000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5" name="直線矢印コネクタ 124">
                <a:extLst>
                  <a:ext uri="{FF2B5EF4-FFF2-40B4-BE49-F238E27FC236}">
                    <a16:creationId xmlns:a16="http://schemas.microsoft.com/office/drawing/2014/main" id="{A731AD0A-6053-4EEF-9A2F-FE89AE549A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724492" y="1948295"/>
                <a:ext cx="541369" cy="5615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6" name="直線矢印コネクタ 125">
                <a:extLst>
                  <a:ext uri="{FF2B5EF4-FFF2-40B4-BE49-F238E27FC236}">
                    <a16:creationId xmlns:a16="http://schemas.microsoft.com/office/drawing/2014/main" id="{D70678EA-ECA5-4952-9D5D-2BF9433403C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042355" y="2067791"/>
                <a:ext cx="304619" cy="1173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7" name="直線矢印コネクタ 126">
                <a:extLst>
                  <a:ext uri="{FF2B5EF4-FFF2-40B4-BE49-F238E27FC236}">
                    <a16:creationId xmlns:a16="http://schemas.microsoft.com/office/drawing/2014/main" id="{2055C6A8-78EC-4860-BE90-BC740313C71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28468" y="2072986"/>
                <a:ext cx="267223" cy="7557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8" name="直線矢印コネクタ 127">
                <a:extLst>
                  <a:ext uri="{FF2B5EF4-FFF2-40B4-BE49-F238E27FC236}">
                    <a16:creationId xmlns:a16="http://schemas.microsoft.com/office/drawing/2014/main" id="{7C223B24-2FF2-4CA5-B452-2850AFBBAF3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84983" y="2166505"/>
                <a:ext cx="416053" cy="13096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29" name="直線矢印コネクタ 128">
                <a:extLst>
                  <a:ext uri="{FF2B5EF4-FFF2-40B4-BE49-F238E27FC236}">
                    <a16:creationId xmlns:a16="http://schemas.microsoft.com/office/drawing/2014/main" id="{4B560E47-9FEC-4C54-B6E7-1DBA037F9F6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816403" y="2130136"/>
                <a:ext cx="938936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0" name="直線矢印コネクタ 129">
                <a:extLst>
                  <a:ext uri="{FF2B5EF4-FFF2-40B4-BE49-F238E27FC236}">
                    <a16:creationId xmlns:a16="http://schemas.microsoft.com/office/drawing/2014/main" id="{70900997-22AC-434D-B84F-2957C91E60F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636774" y="2197510"/>
                <a:ext cx="427703" cy="6636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1" name="直線矢印コネクタ 130">
                <a:extLst>
                  <a:ext uri="{FF2B5EF4-FFF2-40B4-BE49-F238E27FC236}">
                    <a16:creationId xmlns:a16="http://schemas.microsoft.com/office/drawing/2014/main" id="{9C659A45-A557-4C19-A1D1-FEC74427C2F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184804" y="2360756"/>
                <a:ext cx="437483" cy="6829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2" name="直線矢印コネクタ 131">
                <a:extLst>
                  <a:ext uri="{FF2B5EF4-FFF2-40B4-BE49-F238E27FC236}">
                    <a16:creationId xmlns:a16="http://schemas.microsoft.com/office/drawing/2014/main" id="{0DF3FCD7-66AD-4FC7-8C0D-F850AF4BAFE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749169" y="2135332"/>
                <a:ext cx="516692" cy="6319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3" name="直線矢印コネクタ 132">
                <a:extLst>
                  <a:ext uri="{FF2B5EF4-FFF2-40B4-BE49-F238E27FC236}">
                    <a16:creationId xmlns:a16="http://schemas.microsoft.com/office/drawing/2014/main" id="{BA0F8397-4547-4D23-A412-C9F9C78D9E9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057103" y="2254251"/>
                <a:ext cx="292613" cy="962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4" name="直線矢印コネクタ 133">
                <a:extLst>
                  <a:ext uri="{FF2B5EF4-FFF2-40B4-BE49-F238E27FC236}">
                    <a16:creationId xmlns:a16="http://schemas.microsoft.com/office/drawing/2014/main" id="{6314B30E-6579-454C-8EB9-4DF84983B7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40805" y="2260022"/>
                <a:ext cx="251400" cy="3900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5" name="直線矢印コネクタ 134">
                <a:extLst>
                  <a:ext uri="{FF2B5EF4-FFF2-40B4-BE49-F238E27FC236}">
                    <a16:creationId xmlns:a16="http://schemas.microsoft.com/office/drawing/2014/main" id="{FA29623B-4A19-4010-B7F4-1A4D4AC7EEF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84983" y="2306782"/>
                <a:ext cx="420654" cy="5906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6" name="直線矢印コネクタ 135">
                <a:extLst>
                  <a:ext uri="{FF2B5EF4-FFF2-40B4-BE49-F238E27FC236}">
                    <a16:creationId xmlns:a16="http://schemas.microsoft.com/office/drawing/2014/main" id="{2457BDC2-DD8F-4A1A-A306-C2F7BC01990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816403" y="2328910"/>
                <a:ext cx="932766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7" name="直線矢印コネクタ 136">
                <a:extLst>
                  <a:ext uri="{FF2B5EF4-FFF2-40B4-BE49-F238E27FC236}">
                    <a16:creationId xmlns:a16="http://schemas.microsoft.com/office/drawing/2014/main" id="{6B6D9462-7AA3-4610-B18F-8A64C2CC9A5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631355" y="2374323"/>
                <a:ext cx="450346" cy="5195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8" name="直線矢印コネクタ 137">
                <a:extLst>
                  <a:ext uri="{FF2B5EF4-FFF2-40B4-BE49-F238E27FC236}">
                    <a16:creationId xmlns:a16="http://schemas.microsoft.com/office/drawing/2014/main" id="{485397F1-9408-4C13-A0D6-A1D51670875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212474" y="2455166"/>
                <a:ext cx="415423" cy="2437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39" name="直線矢印コネクタ 138">
                <a:extLst>
                  <a:ext uri="{FF2B5EF4-FFF2-40B4-BE49-F238E27FC236}">
                    <a16:creationId xmlns:a16="http://schemas.microsoft.com/office/drawing/2014/main" id="{5495B519-A6F1-4876-A618-5B7D8C22D8F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712154" y="2327565"/>
                <a:ext cx="593279" cy="5099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0" name="直線矢印コネクタ 139">
                <a:extLst>
                  <a:ext uri="{FF2B5EF4-FFF2-40B4-BE49-F238E27FC236}">
                    <a16:creationId xmlns:a16="http://schemas.microsoft.com/office/drawing/2014/main" id="{58CEE7D2-3473-44C3-AF1F-4A95276EB72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063194" y="2400300"/>
                <a:ext cx="294062" cy="2597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1" name="直線矢印コネクタ 140">
                <a:extLst>
                  <a:ext uri="{FF2B5EF4-FFF2-40B4-BE49-F238E27FC236}">
                    <a16:creationId xmlns:a16="http://schemas.microsoft.com/office/drawing/2014/main" id="{7644265A-344B-4A58-AD4C-74A4BE9B95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49716" y="2393950"/>
                <a:ext cx="281038" cy="3752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2" name="直線矢印コネクタ 141">
                <a:extLst>
                  <a:ext uri="{FF2B5EF4-FFF2-40B4-BE49-F238E27FC236}">
                    <a16:creationId xmlns:a16="http://schemas.microsoft.com/office/drawing/2014/main" id="{578916C3-F8EE-41AC-9213-71AC7904F4D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09659" y="2415886"/>
                <a:ext cx="407608" cy="4040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3" name="直線矢印コネクタ 142">
                <a:extLst>
                  <a:ext uri="{FF2B5EF4-FFF2-40B4-BE49-F238E27FC236}">
                    <a16:creationId xmlns:a16="http://schemas.microsoft.com/office/drawing/2014/main" id="{F4308087-C111-49AB-8725-B0A04689270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44665" y="2002520"/>
                <a:ext cx="411156" cy="2220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4" name="直線矢印コネクタ 143">
                <a:extLst>
                  <a:ext uri="{FF2B5EF4-FFF2-40B4-BE49-F238E27FC236}">
                    <a16:creationId xmlns:a16="http://schemas.microsoft.com/office/drawing/2014/main" id="{31C1FC8D-4A39-4ADC-9006-EC322D6CD8B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61207" y="2197677"/>
                <a:ext cx="388656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5" name="直線矢印コネクタ 144">
                <a:extLst>
                  <a:ext uri="{FF2B5EF4-FFF2-40B4-BE49-F238E27FC236}">
                    <a16:creationId xmlns:a16="http://schemas.microsoft.com/office/drawing/2014/main" id="{CB741278-17B8-4651-806A-F0FA68CDEB8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285884" y="2374323"/>
                <a:ext cx="357809" cy="519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6" name="直線矢印コネクタ 145">
                <a:extLst>
                  <a:ext uri="{FF2B5EF4-FFF2-40B4-BE49-F238E27FC236}">
                    <a16:creationId xmlns:a16="http://schemas.microsoft.com/office/drawing/2014/main" id="{040B84DA-A5FB-49A5-B19A-EFE96FFEDF5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588243" y="2147479"/>
                <a:ext cx="202909" cy="1902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7" name="直線矢印コネクタ 146">
                <a:extLst>
                  <a:ext uri="{FF2B5EF4-FFF2-40B4-BE49-F238E27FC236}">
                    <a16:creationId xmlns:a16="http://schemas.microsoft.com/office/drawing/2014/main" id="{A3F1EFBE-E9DB-4451-A879-1936B53A47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587571" y="2301586"/>
                <a:ext cx="222088" cy="519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48" name="直線矢印コネクタ 147">
                <a:extLst>
                  <a:ext uri="{FF2B5EF4-FFF2-40B4-BE49-F238E27FC236}">
                    <a16:creationId xmlns:a16="http://schemas.microsoft.com/office/drawing/2014/main" id="{CF6FF574-1399-495D-AF91-31C5D579478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619841" y="2421082"/>
                <a:ext cx="202156" cy="1056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89C35E7A-5EA6-4F19-B0C7-140C3FE26B89}"/>
                </a:ext>
              </a:extLst>
            </p:cNvPr>
            <p:cNvGrpSpPr/>
            <p:nvPr/>
          </p:nvGrpSpPr>
          <p:grpSpPr>
            <a:xfrm flipV="1">
              <a:off x="4676119" y="2529095"/>
              <a:ext cx="4140000" cy="734085"/>
              <a:chOff x="4676812" y="1811721"/>
              <a:chExt cx="4140000" cy="734085"/>
            </a:xfrm>
          </p:grpSpPr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9F034F50-6D96-47C6-B444-87F7EE39E641}"/>
                  </a:ext>
                </a:extLst>
              </p:cNvPr>
              <p:cNvSpPr/>
              <p:nvPr/>
            </p:nvSpPr>
            <p:spPr bwMode="auto">
              <a:xfrm>
                <a:off x="6597797" y="1813717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EDD84CBB-A798-40E8-B39C-AD4579A2E456}"/>
                  </a:ext>
                </a:extLst>
              </p:cNvPr>
              <p:cNvSpPr/>
              <p:nvPr/>
            </p:nvSpPr>
            <p:spPr bwMode="auto">
              <a:xfrm>
                <a:off x="7734597" y="1813717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CDEC2DF1-FD1A-489D-BEE4-76897C5DC257}"/>
                  </a:ext>
                </a:extLst>
              </p:cNvPr>
              <p:cNvSpPr/>
              <p:nvPr/>
            </p:nvSpPr>
            <p:spPr bwMode="auto">
              <a:xfrm>
                <a:off x="8562459" y="1813717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C8B4CDEC-5F16-48C4-AC1F-8C437EEDEC7D}"/>
                  </a:ext>
                </a:extLst>
              </p:cNvPr>
              <p:cNvSpPr/>
              <p:nvPr/>
            </p:nvSpPr>
            <p:spPr bwMode="auto">
              <a:xfrm>
                <a:off x="4822639" y="1813717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855C69B2-8A55-4AC2-9807-795201B70ABA}"/>
                  </a:ext>
                </a:extLst>
              </p:cNvPr>
              <p:cNvSpPr/>
              <p:nvPr/>
            </p:nvSpPr>
            <p:spPr bwMode="auto">
              <a:xfrm>
                <a:off x="5698940" y="1822641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39F55B25-A6CC-4C09-95D4-29D3E6001E4B}"/>
                  </a:ext>
                </a:extLst>
              </p:cNvPr>
              <p:cNvSpPr/>
              <p:nvPr/>
            </p:nvSpPr>
            <p:spPr bwMode="auto">
              <a:xfrm>
                <a:off x="8170571" y="1811721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CF7BF04E-08B1-4988-BB63-3E356F41C660}"/>
                  </a:ext>
                </a:extLst>
              </p:cNvPr>
              <p:cNvSpPr/>
              <p:nvPr/>
            </p:nvSpPr>
            <p:spPr bwMode="auto">
              <a:xfrm>
                <a:off x="7236560" y="1822640"/>
                <a:ext cx="108000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cxnSp>
            <p:nvCxnSpPr>
              <p:cNvPr id="86" name="直線矢印コネクタ 85">
                <a:extLst>
                  <a:ext uri="{FF2B5EF4-FFF2-40B4-BE49-F238E27FC236}">
                    <a16:creationId xmlns:a16="http://schemas.microsoft.com/office/drawing/2014/main" id="{9279DA40-304D-4B7D-8F96-2CF2BFF863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822639" y="1948459"/>
                <a:ext cx="933900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87" name="直線矢印コネクタ 86">
                <a:extLst>
                  <a:ext uri="{FF2B5EF4-FFF2-40B4-BE49-F238E27FC236}">
                    <a16:creationId xmlns:a16="http://schemas.microsoft.com/office/drawing/2014/main" id="{E013DDDC-648A-4A7F-9C30-B9C9E9007A3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640951" y="2019300"/>
                <a:ext cx="430901" cy="6022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88" name="直線矢印コネクタ 87">
                <a:extLst>
                  <a:ext uri="{FF2B5EF4-FFF2-40B4-BE49-F238E27FC236}">
                    <a16:creationId xmlns:a16="http://schemas.microsoft.com/office/drawing/2014/main" id="{B672CBBE-F690-4126-AE4A-95BD64AE837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201034" y="2292518"/>
                <a:ext cx="432473" cy="8604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89" name="直線矢印コネクタ 88">
                <a:extLst>
                  <a:ext uri="{FF2B5EF4-FFF2-40B4-BE49-F238E27FC236}">
                    <a16:creationId xmlns:a16="http://schemas.microsoft.com/office/drawing/2014/main" id="{DE7C83C7-053F-4DF5-8C51-36E995635BC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676812" y="2536882"/>
                <a:ext cx="4140000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0" name="直線矢印コネクタ 89">
                <a:extLst>
                  <a:ext uri="{FF2B5EF4-FFF2-40B4-BE49-F238E27FC236}">
                    <a16:creationId xmlns:a16="http://schemas.microsoft.com/office/drawing/2014/main" id="{54150520-D458-4C24-8E92-5241F290B9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724492" y="1948295"/>
                <a:ext cx="541369" cy="5615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1" name="直線矢印コネクタ 90">
                <a:extLst>
                  <a:ext uri="{FF2B5EF4-FFF2-40B4-BE49-F238E27FC236}">
                    <a16:creationId xmlns:a16="http://schemas.microsoft.com/office/drawing/2014/main" id="{FA860597-EF9A-41C5-8285-A17EB79B971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042355" y="2067791"/>
                <a:ext cx="304619" cy="1173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2" name="直線矢印コネクタ 91">
                <a:extLst>
                  <a:ext uri="{FF2B5EF4-FFF2-40B4-BE49-F238E27FC236}">
                    <a16:creationId xmlns:a16="http://schemas.microsoft.com/office/drawing/2014/main" id="{45961F02-460C-4D0E-B857-92B6AAD478D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28468" y="2072986"/>
                <a:ext cx="267223" cy="7557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3" name="直線矢印コネクタ 92">
                <a:extLst>
                  <a:ext uri="{FF2B5EF4-FFF2-40B4-BE49-F238E27FC236}">
                    <a16:creationId xmlns:a16="http://schemas.microsoft.com/office/drawing/2014/main" id="{C348E96E-FAB0-4152-A476-643DFBE6E39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84983" y="2166505"/>
                <a:ext cx="416053" cy="13096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4" name="直線矢印コネクタ 93">
                <a:extLst>
                  <a:ext uri="{FF2B5EF4-FFF2-40B4-BE49-F238E27FC236}">
                    <a16:creationId xmlns:a16="http://schemas.microsoft.com/office/drawing/2014/main" id="{86F84D45-B658-4C97-8549-D1F13B68F67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816403" y="2130136"/>
                <a:ext cx="938936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5" name="直線矢印コネクタ 94">
                <a:extLst>
                  <a:ext uri="{FF2B5EF4-FFF2-40B4-BE49-F238E27FC236}">
                    <a16:creationId xmlns:a16="http://schemas.microsoft.com/office/drawing/2014/main" id="{15F64CC8-F85F-45B0-9407-EA25FA809C5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636774" y="2197510"/>
                <a:ext cx="427703" cy="6636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6" name="直線矢印コネクタ 95">
                <a:extLst>
                  <a:ext uri="{FF2B5EF4-FFF2-40B4-BE49-F238E27FC236}">
                    <a16:creationId xmlns:a16="http://schemas.microsoft.com/office/drawing/2014/main" id="{58628E17-99A0-4EB6-B6F8-01166A77B5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184804" y="2360756"/>
                <a:ext cx="437483" cy="6829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7" name="直線矢印コネクタ 96">
                <a:extLst>
                  <a:ext uri="{FF2B5EF4-FFF2-40B4-BE49-F238E27FC236}">
                    <a16:creationId xmlns:a16="http://schemas.microsoft.com/office/drawing/2014/main" id="{7C18F594-7320-4173-A878-1C4EE79D3E6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749169" y="2135332"/>
                <a:ext cx="516692" cy="6319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8" name="直線矢印コネクタ 97">
                <a:extLst>
                  <a:ext uri="{FF2B5EF4-FFF2-40B4-BE49-F238E27FC236}">
                    <a16:creationId xmlns:a16="http://schemas.microsoft.com/office/drawing/2014/main" id="{32CE6393-0971-4B73-9864-BFADDC2EAE8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057103" y="2254251"/>
                <a:ext cx="292613" cy="962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99" name="直線矢印コネクタ 98">
                <a:extLst>
                  <a:ext uri="{FF2B5EF4-FFF2-40B4-BE49-F238E27FC236}">
                    <a16:creationId xmlns:a16="http://schemas.microsoft.com/office/drawing/2014/main" id="{1A52D255-1F1F-4F70-9EBA-ED7C2E64D0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40805" y="2260022"/>
                <a:ext cx="251400" cy="3900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0" name="直線矢印コネクタ 99">
                <a:extLst>
                  <a:ext uri="{FF2B5EF4-FFF2-40B4-BE49-F238E27FC236}">
                    <a16:creationId xmlns:a16="http://schemas.microsoft.com/office/drawing/2014/main" id="{B7B32C88-7950-49E7-BCE8-82481327079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84983" y="2306782"/>
                <a:ext cx="420654" cy="5906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1" name="直線矢印コネクタ 100">
                <a:extLst>
                  <a:ext uri="{FF2B5EF4-FFF2-40B4-BE49-F238E27FC236}">
                    <a16:creationId xmlns:a16="http://schemas.microsoft.com/office/drawing/2014/main" id="{6BE952D1-DBE8-4418-BEBD-1A4D5365AF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816403" y="2328910"/>
                <a:ext cx="932766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2" name="直線矢印コネクタ 101">
                <a:extLst>
                  <a:ext uri="{FF2B5EF4-FFF2-40B4-BE49-F238E27FC236}">
                    <a16:creationId xmlns:a16="http://schemas.microsoft.com/office/drawing/2014/main" id="{64223EC1-DDFE-4759-B7D0-EC5F8CCDF0F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631355" y="2374323"/>
                <a:ext cx="450346" cy="5195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3" name="直線矢印コネクタ 102">
                <a:extLst>
                  <a:ext uri="{FF2B5EF4-FFF2-40B4-BE49-F238E27FC236}">
                    <a16:creationId xmlns:a16="http://schemas.microsoft.com/office/drawing/2014/main" id="{EF6497A5-D8E0-48AA-BED4-817DC860231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212474" y="2455166"/>
                <a:ext cx="415423" cy="2437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4" name="直線矢印コネクタ 103">
                <a:extLst>
                  <a:ext uri="{FF2B5EF4-FFF2-40B4-BE49-F238E27FC236}">
                    <a16:creationId xmlns:a16="http://schemas.microsoft.com/office/drawing/2014/main" id="{6C7C4F8A-E0DE-4E73-94CD-9571C1BFA26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712154" y="2327565"/>
                <a:ext cx="593279" cy="5099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5" name="直線矢印コネクタ 104">
                <a:extLst>
                  <a:ext uri="{FF2B5EF4-FFF2-40B4-BE49-F238E27FC236}">
                    <a16:creationId xmlns:a16="http://schemas.microsoft.com/office/drawing/2014/main" id="{21379B47-EF7E-4278-8442-735329BB29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063194" y="2400300"/>
                <a:ext cx="294062" cy="2597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6" name="直線矢印コネクタ 105">
                <a:extLst>
                  <a:ext uri="{FF2B5EF4-FFF2-40B4-BE49-F238E27FC236}">
                    <a16:creationId xmlns:a16="http://schemas.microsoft.com/office/drawing/2014/main" id="{E494DF66-BB58-4D48-8F4C-BFF780B6D9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349716" y="2393950"/>
                <a:ext cx="281038" cy="3752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7" name="直線矢印コネクタ 106">
                <a:extLst>
                  <a:ext uri="{FF2B5EF4-FFF2-40B4-BE49-F238E27FC236}">
                    <a16:creationId xmlns:a16="http://schemas.microsoft.com/office/drawing/2014/main" id="{B7B87F67-F305-4C19-89E1-591FBCFB70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09659" y="2415886"/>
                <a:ext cx="407608" cy="4040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8" name="直線矢印コネクタ 107">
                <a:extLst>
                  <a:ext uri="{FF2B5EF4-FFF2-40B4-BE49-F238E27FC236}">
                    <a16:creationId xmlns:a16="http://schemas.microsoft.com/office/drawing/2014/main" id="{507FFFC0-9644-4E9D-A794-FC23195AAA2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44665" y="2002520"/>
                <a:ext cx="411156" cy="2220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09" name="直線矢印コネクタ 108">
                <a:extLst>
                  <a:ext uri="{FF2B5EF4-FFF2-40B4-BE49-F238E27FC236}">
                    <a16:creationId xmlns:a16="http://schemas.microsoft.com/office/drawing/2014/main" id="{CEBB8ED2-1584-4C40-B921-966BB20DEEE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61207" y="2197677"/>
                <a:ext cx="388656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10" name="直線矢印コネクタ 109">
                <a:extLst>
                  <a:ext uri="{FF2B5EF4-FFF2-40B4-BE49-F238E27FC236}">
                    <a16:creationId xmlns:a16="http://schemas.microsoft.com/office/drawing/2014/main" id="{008872EA-2F36-488E-BEE9-32388E662A5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285884" y="2374323"/>
                <a:ext cx="357809" cy="519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11" name="直線矢印コネクタ 110">
                <a:extLst>
                  <a:ext uri="{FF2B5EF4-FFF2-40B4-BE49-F238E27FC236}">
                    <a16:creationId xmlns:a16="http://schemas.microsoft.com/office/drawing/2014/main" id="{F7A9ECE9-E9A7-420F-95ED-08CC6E198B4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588243" y="2147479"/>
                <a:ext cx="202909" cy="1902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12" name="直線矢印コネクタ 111">
                <a:extLst>
                  <a:ext uri="{FF2B5EF4-FFF2-40B4-BE49-F238E27FC236}">
                    <a16:creationId xmlns:a16="http://schemas.microsoft.com/office/drawing/2014/main" id="{E63355DD-5BD5-4A19-965B-E0384EA59BA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587571" y="2301586"/>
                <a:ext cx="222088" cy="519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13" name="直線矢印コネクタ 112">
                <a:extLst>
                  <a:ext uri="{FF2B5EF4-FFF2-40B4-BE49-F238E27FC236}">
                    <a16:creationId xmlns:a16="http://schemas.microsoft.com/office/drawing/2014/main" id="{CC05F5D1-BF96-45A2-8285-4BA9668BE43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619841" y="2421082"/>
                <a:ext cx="202156" cy="1056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9DBF82ED-EC57-472C-B037-C1AF82409A95}"/>
              </a:ext>
            </a:extLst>
          </p:cNvPr>
          <p:cNvGrpSpPr/>
          <p:nvPr/>
        </p:nvGrpSpPr>
        <p:grpSpPr>
          <a:xfrm>
            <a:off x="4533936" y="4444133"/>
            <a:ext cx="2881023" cy="1447842"/>
            <a:chOff x="4676811" y="4265892"/>
            <a:chExt cx="2881023" cy="1447842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4868300F-9A32-4031-8CEB-03C7D3A09FAB}"/>
                </a:ext>
              </a:extLst>
            </p:cNvPr>
            <p:cNvGrpSpPr/>
            <p:nvPr/>
          </p:nvGrpSpPr>
          <p:grpSpPr>
            <a:xfrm>
              <a:off x="4676811" y="4265892"/>
              <a:ext cx="2880000" cy="734085"/>
              <a:chOff x="4991760" y="2160045"/>
              <a:chExt cx="3594123" cy="734085"/>
            </a:xfrm>
          </p:grpSpPr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E732A5CE-B272-4349-9193-A6DCB677733B}"/>
                  </a:ext>
                </a:extLst>
              </p:cNvPr>
              <p:cNvSpPr/>
              <p:nvPr/>
            </p:nvSpPr>
            <p:spPr bwMode="auto">
              <a:xfrm>
                <a:off x="5483343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2962FE98-2997-4C2E-BD25-F090CB253105}"/>
                  </a:ext>
                </a:extLst>
              </p:cNvPr>
              <p:cNvSpPr/>
              <p:nvPr/>
            </p:nvSpPr>
            <p:spPr bwMode="auto">
              <a:xfrm>
                <a:off x="6507206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308EE496-B26A-4E04-95CE-C431C68FF9CC}"/>
                  </a:ext>
                </a:extLst>
              </p:cNvPr>
              <p:cNvSpPr/>
              <p:nvPr/>
            </p:nvSpPr>
            <p:spPr bwMode="auto">
              <a:xfrm>
                <a:off x="7557252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4ACCDB83-9432-4F32-9F71-FFDC072FFA6E}"/>
                  </a:ext>
                </a:extLst>
              </p:cNvPr>
              <p:cNvSpPr/>
              <p:nvPr/>
            </p:nvSpPr>
            <p:spPr bwMode="auto">
              <a:xfrm>
                <a:off x="8282706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CC085870-FCB4-4167-AC82-3BA2273122F3}"/>
                  </a:ext>
                </a:extLst>
              </p:cNvPr>
              <p:cNvSpPr/>
              <p:nvPr/>
            </p:nvSpPr>
            <p:spPr bwMode="auto">
              <a:xfrm>
                <a:off x="5138285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EAB4DD5-7CB0-4382-87F3-5D0C2183C3BA}"/>
                  </a:ext>
                </a:extLst>
              </p:cNvPr>
              <p:cNvSpPr/>
              <p:nvPr/>
            </p:nvSpPr>
            <p:spPr bwMode="auto">
              <a:xfrm>
                <a:off x="5801932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85F0822-19D4-44E0-AE98-7783A3C4062E}"/>
                  </a:ext>
                </a:extLst>
              </p:cNvPr>
              <p:cNvSpPr/>
              <p:nvPr/>
            </p:nvSpPr>
            <p:spPr bwMode="auto">
              <a:xfrm>
                <a:off x="6162148" y="2170965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1D4F9C64-CD66-48D6-B2F2-70DC8B0B624A}"/>
                  </a:ext>
                </a:extLst>
              </p:cNvPr>
              <p:cNvSpPr/>
              <p:nvPr/>
            </p:nvSpPr>
            <p:spPr bwMode="auto">
              <a:xfrm>
                <a:off x="7916903" y="2160045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94238FF8-46A5-4927-982E-ED97D39FF596}"/>
                  </a:ext>
                </a:extLst>
              </p:cNvPr>
              <p:cNvSpPr/>
              <p:nvPr/>
            </p:nvSpPr>
            <p:spPr bwMode="auto">
              <a:xfrm>
                <a:off x="7203339" y="2170964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F509AA7D-2370-464B-BAA6-37ACC0AEFB19}"/>
                  </a:ext>
                </a:extLst>
              </p:cNvPr>
              <p:cNvSpPr/>
              <p:nvPr/>
            </p:nvSpPr>
            <p:spPr bwMode="auto">
              <a:xfrm>
                <a:off x="6865751" y="2170964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cxnSp>
            <p:nvCxnSpPr>
              <p:cNvPr id="200" name="直線矢印コネクタ 199">
                <a:extLst>
                  <a:ext uri="{FF2B5EF4-FFF2-40B4-BE49-F238E27FC236}">
                    <a16:creationId xmlns:a16="http://schemas.microsoft.com/office/drawing/2014/main" id="{FBBC5389-3F7F-4BB4-83D0-2B258C42BED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138285" y="2296783"/>
                <a:ext cx="428376" cy="92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01" name="直線矢印コネクタ 200">
                <a:extLst>
                  <a:ext uri="{FF2B5EF4-FFF2-40B4-BE49-F238E27FC236}">
                    <a16:creationId xmlns:a16="http://schemas.microsoft.com/office/drawing/2014/main" id="{CD8E6CC6-6A3F-472F-B734-91062DB02B5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866960" y="2321774"/>
                <a:ext cx="370368" cy="2406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02" name="直線矢印コネクタ 201">
                <a:extLst>
                  <a:ext uri="{FF2B5EF4-FFF2-40B4-BE49-F238E27FC236}">
                    <a16:creationId xmlns:a16="http://schemas.microsoft.com/office/drawing/2014/main" id="{55BD0A66-456C-48B2-8BDF-D9293F1059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572661" y="2369900"/>
                <a:ext cx="396226" cy="4575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03" name="直線矢印コネクタ 202">
                <a:extLst>
                  <a:ext uri="{FF2B5EF4-FFF2-40B4-BE49-F238E27FC236}">
                    <a16:creationId xmlns:a16="http://schemas.microsoft.com/office/drawing/2014/main" id="{F621D0EF-D511-406D-8800-79009533522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963282" y="2608702"/>
                <a:ext cx="421422" cy="12449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04" name="直線矢印コネクタ 203">
                <a:extLst>
                  <a:ext uri="{FF2B5EF4-FFF2-40B4-BE49-F238E27FC236}">
                    <a16:creationId xmlns:a16="http://schemas.microsoft.com/office/drawing/2014/main" id="{CBE3F23A-BA2F-4F21-B40D-307D7165633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991760" y="2885206"/>
                <a:ext cx="3594123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05" name="直線矢印コネクタ 204">
                <a:extLst>
                  <a:ext uri="{FF2B5EF4-FFF2-40B4-BE49-F238E27FC236}">
                    <a16:creationId xmlns:a16="http://schemas.microsoft.com/office/drawing/2014/main" id="{807FC9EB-BADD-4CFF-9AC4-BFE2EC9FCA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46641" y="2297711"/>
                <a:ext cx="335333" cy="2406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06" name="直線矢印コネクタ 205">
                <a:extLst>
                  <a:ext uri="{FF2B5EF4-FFF2-40B4-BE49-F238E27FC236}">
                    <a16:creationId xmlns:a16="http://schemas.microsoft.com/office/drawing/2014/main" id="{5573B39B-D382-4190-8295-2C95D5CE13F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14700" y="2344465"/>
                <a:ext cx="367971" cy="2543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07" name="直線矢印コネクタ 206">
                <a:extLst>
                  <a:ext uri="{FF2B5EF4-FFF2-40B4-BE49-F238E27FC236}">
                    <a16:creationId xmlns:a16="http://schemas.microsoft.com/office/drawing/2014/main" id="{5AE93B1B-BC58-4531-B334-F5F31267E26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953039" y="2414016"/>
                <a:ext cx="326992" cy="6290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08" name="直線矢印コネクタ 207">
                <a:extLst>
                  <a:ext uri="{FF2B5EF4-FFF2-40B4-BE49-F238E27FC236}">
                    <a16:creationId xmlns:a16="http://schemas.microsoft.com/office/drawing/2014/main" id="{11B5520E-0B9D-41A2-A48D-A3CCF9730EA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256040" y="2473107"/>
                <a:ext cx="370659" cy="2893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09" name="直線矢印コネクタ 208">
                <a:extLst>
                  <a:ext uri="{FF2B5EF4-FFF2-40B4-BE49-F238E27FC236}">
                    <a16:creationId xmlns:a16="http://schemas.microsoft.com/office/drawing/2014/main" id="{9E9A527C-1FFC-4461-A944-2B58E831E19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616170" y="2497444"/>
                <a:ext cx="360130" cy="11821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0" name="直線矢印コネクタ 209">
                <a:extLst>
                  <a:ext uri="{FF2B5EF4-FFF2-40B4-BE49-F238E27FC236}">
                    <a16:creationId xmlns:a16="http://schemas.microsoft.com/office/drawing/2014/main" id="{6475F5BD-1532-49A0-B696-41A02F22DDF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133041" y="2482195"/>
                <a:ext cx="438625" cy="152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1" name="直線矢印コネクタ 210">
                <a:extLst>
                  <a:ext uri="{FF2B5EF4-FFF2-40B4-BE49-F238E27FC236}">
                    <a16:creationId xmlns:a16="http://schemas.microsoft.com/office/drawing/2014/main" id="{7470579E-3117-480C-84B0-3A7A5E9CC0A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876970" y="2521782"/>
                <a:ext cx="363764" cy="2458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2" name="直線矢印コネクタ 211">
                <a:extLst>
                  <a:ext uri="{FF2B5EF4-FFF2-40B4-BE49-F238E27FC236}">
                    <a16:creationId xmlns:a16="http://schemas.microsoft.com/office/drawing/2014/main" id="{72D7512C-CA5A-478A-8655-5558A7D0757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627694" y="2538484"/>
                <a:ext cx="354842" cy="8188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3" name="直線矢印コネクタ 212">
                <a:extLst>
                  <a:ext uri="{FF2B5EF4-FFF2-40B4-BE49-F238E27FC236}">
                    <a16:creationId xmlns:a16="http://schemas.microsoft.com/office/drawing/2014/main" id="{CEC9B1B3-5456-416F-BDE4-3AE85D84D2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965175" y="2709080"/>
                <a:ext cx="405102" cy="7431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4" name="直線矢印コネクタ 213">
                <a:extLst>
                  <a:ext uri="{FF2B5EF4-FFF2-40B4-BE49-F238E27FC236}">
                    <a16:creationId xmlns:a16="http://schemas.microsoft.com/office/drawing/2014/main" id="{A0158C9C-E51F-46F7-B6FC-9029C6CD4C1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56651" y="2478185"/>
                <a:ext cx="330329" cy="72189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5" name="直線矢印コネクタ 214">
                <a:extLst>
                  <a:ext uri="{FF2B5EF4-FFF2-40B4-BE49-F238E27FC236}">
                    <a16:creationId xmlns:a16="http://schemas.microsoft.com/office/drawing/2014/main" id="{F5483C08-111C-4DC6-92BC-B48AE407C60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32057" y="2521782"/>
                <a:ext cx="402461" cy="1670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6" name="直線矢印コネクタ 215">
                <a:extLst>
                  <a:ext uri="{FF2B5EF4-FFF2-40B4-BE49-F238E27FC236}">
                    <a16:creationId xmlns:a16="http://schemas.microsoft.com/office/drawing/2014/main" id="{BE986798-F675-4E3F-A0DB-E203B584FB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968888" y="2597499"/>
                <a:ext cx="316167" cy="2287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7" name="直線矢印コネクタ 216">
                <a:extLst>
                  <a:ext uri="{FF2B5EF4-FFF2-40B4-BE49-F238E27FC236}">
                    <a16:creationId xmlns:a16="http://schemas.microsoft.com/office/drawing/2014/main" id="{72D59036-79BF-4ABB-9C06-C8DB83C2AC1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264958" y="2597499"/>
                <a:ext cx="396910" cy="25121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8" name="直線矢印コネクタ 217">
                <a:extLst>
                  <a:ext uri="{FF2B5EF4-FFF2-40B4-BE49-F238E27FC236}">
                    <a16:creationId xmlns:a16="http://schemas.microsoft.com/office/drawing/2014/main" id="{33F0D6D2-8D4E-4DA5-AAF4-0E8C316EB8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651820" y="2622620"/>
                <a:ext cx="330871" cy="9154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19" name="直線矢印コネクタ 218">
                <a:extLst>
                  <a:ext uri="{FF2B5EF4-FFF2-40B4-BE49-F238E27FC236}">
                    <a16:creationId xmlns:a16="http://schemas.microsoft.com/office/drawing/2014/main" id="{61C53436-04B0-4A07-81C4-9996151DAC3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133041" y="2677234"/>
                <a:ext cx="418606" cy="147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20" name="直線矢印コネクタ 219">
                <a:extLst>
                  <a:ext uri="{FF2B5EF4-FFF2-40B4-BE49-F238E27FC236}">
                    <a16:creationId xmlns:a16="http://schemas.microsoft.com/office/drawing/2014/main" id="{BD360DC0-E6B8-4AEA-A14E-22A6F33FB60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856950" y="2706053"/>
                <a:ext cx="379446" cy="2479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21" name="直線矢印コネクタ 220">
                <a:extLst>
                  <a:ext uri="{FF2B5EF4-FFF2-40B4-BE49-F238E27FC236}">
                    <a16:creationId xmlns:a16="http://schemas.microsoft.com/office/drawing/2014/main" id="{A52EA1AF-B0B3-4394-9500-D83E4B7E64F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577667" y="2706785"/>
                <a:ext cx="370750" cy="7053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22" name="直線矢印コネクタ 221">
                <a:extLst>
                  <a:ext uri="{FF2B5EF4-FFF2-40B4-BE49-F238E27FC236}">
                    <a16:creationId xmlns:a16="http://schemas.microsoft.com/office/drawing/2014/main" id="{1FED5246-579A-4481-9E2C-18642B1926C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988440" y="2803490"/>
                <a:ext cx="386861" cy="25121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23" name="直線矢印コネクタ 222">
                <a:extLst>
                  <a:ext uri="{FF2B5EF4-FFF2-40B4-BE49-F238E27FC236}">
                    <a16:creationId xmlns:a16="http://schemas.microsoft.com/office/drawing/2014/main" id="{DFDB3E1B-87F9-4755-BB14-604FB5C05A3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41637" y="2674700"/>
                <a:ext cx="345343" cy="5614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24" name="直線矢印コネクタ 223">
                <a:extLst>
                  <a:ext uri="{FF2B5EF4-FFF2-40B4-BE49-F238E27FC236}">
                    <a16:creationId xmlns:a16="http://schemas.microsoft.com/office/drawing/2014/main" id="{43160381-6535-4398-99DC-DF5CC4E30D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23379" y="2706053"/>
                <a:ext cx="378389" cy="302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25" name="直線矢印コネクタ 224">
                <a:extLst>
                  <a:ext uri="{FF2B5EF4-FFF2-40B4-BE49-F238E27FC236}">
                    <a16:creationId xmlns:a16="http://schemas.microsoft.com/office/drawing/2014/main" id="{57201DEE-0180-4E15-A452-3C3B4ADDD63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918004" y="2744298"/>
                <a:ext cx="364070" cy="3467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26" name="直線矢印コネクタ 225">
                <a:extLst>
                  <a:ext uri="{FF2B5EF4-FFF2-40B4-BE49-F238E27FC236}">
                    <a16:creationId xmlns:a16="http://schemas.microsoft.com/office/drawing/2014/main" id="{D9FD357E-13E7-4985-B7A3-82FC2400585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269982" y="2743200"/>
                <a:ext cx="386862" cy="502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227" name="直線矢印コネクタ 226">
                <a:extLst>
                  <a:ext uri="{FF2B5EF4-FFF2-40B4-BE49-F238E27FC236}">
                    <a16:creationId xmlns:a16="http://schemas.microsoft.com/office/drawing/2014/main" id="{801EC237-64BB-41F7-8D94-4A75EB12B77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633716" y="2746890"/>
                <a:ext cx="358755" cy="5772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CC3B5A0-1433-479B-AD0C-5CBFACE15141}"/>
                </a:ext>
              </a:extLst>
            </p:cNvPr>
            <p:cNvGrpSpPr/>
            <p:nvPr/>
          </p:nvGrpSpPr>
          <p:grpSpPr>
            <a:xfrm flipV="1">
              <a:off x="4677834" y="4979649"/>
              <a:ext cx="2880000" cy="734085"/>
              <a:chOff x="4991760" y="2160045"/>
              <a:chExt cx="3594123" cy="734085"/>
            </a:xfrm>
          </p:grpSpPr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687C2D16-66FC-43D9-80A1-BA5B3697840A}"/>
                  </a:ext>
                </a:extLst>
              </p:cNvPr>
              <p:cNvSpPr/>
              <p:nvPr/>
            </p:nvSpPr>
            <p:spPr bwMode="auto">
              <a:xfrm>
                <a:off x="5483343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31A30B08-2976-4C77-A3A6-AFDE55AB7174}"/>
                  </a:ext>
                </a:extLst>
              </p:cNvPr>
              <p:cNvSpPr/>
              <p:nvPr/>
            </p:nvSpPr>
            <p:spPr bwMode="auto">
              <a:xfrm>
                <a:off x="6507206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CA0AA888-283D-4F83-8CFE-FB3D73274D7A}"/>
                  </a:ext>
                </a:extLst>
              </p:cNvPr>
              <p:cNvSpPr/>
              <p:nvPr/>
            </p:nvSpPr>
            <p:spPr bwMode="auto">
              <a:xfrm>
                <a:off x="7557252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191674E8-CC60-40C7-96A6-8ED10FE61727}"/>
                  </a:ext>
                </a:extLst>
              </p:cNvPr>
              <p:cNvSpPr/>
              <p:nvPr/>
            </p:nvSpPr>
            <p:spPr bwMode="auto">
              <a:xfrm>
                <a:off x="8282706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0B1D0404-23AC-45BE-8E3D-D596BD684AA9}"/>
                  </a:ext>
                </a:extLst>
              </p:cNvPr>
              <p:cNvSpPr/>
              <p:nvPr/>
            </p:nvSpPr>
            <p:spPr bwMode="auto">
              <a:xfrm>
                <a:off x="5138285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9B54F24C-7183-4C67-BBFF-B0DA46789381}"/>
                  </a:ext>
                </a:extLst>
              </p:cNvPr>
              <p:cNvSpPr/>
              <p:nvPr/>
            </p:nvSpPr>
            <p:spPr bwMode="auto">
              <a:xfrm>
                <a:off x="5801932" y="2162041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15D6313F-C1A1-4ACC-AAC2-67F3EFC6757B}"/>
                  </a:ext>
                </a:extLst>
              </p:cNvPr>
              <p:cNvSpPr/>
              <p:nvPr/>
            </p:nvSpPr>
            <p:spPr bwMode="auto">
              <a:xfrm>
                <a:off x="6162148" y="2170965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68A7503E-6EE4-48E7-B991-1DA55DD11019}"/>
                  </a:ext>
                </a:extLst>
              </p:cNvPr>
              <p:cNvSpPr/>
              <p:nvPr/>
            </p:nvSpPr>
            <p:spPr bwMode="auto">
              <a:xfrm>
                <a:off x="7916903" y="2160045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6F52FF3C-3A1E-4F92-A34C-B1EDE3853F76}"/>
                  </a:ext>
                </a:extLst>
              </p:cNvPr>
              <p:cNvSpPr/>
              <p:nvPr/>
            </p:nvSpPr>
            <p:spPr bwMode="auto">
              <a:xfrm>
                <a:off x="7203339" y="2170964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C03A334F-F13E-4F26-986E-13D5DD53F93A}"/>
                  </a:ext>
                </a:extLst>
              </p:cNvPr>
              <p:cNvSpPr/>
              <p:nvPr/>
            </p:nvSpPr>
            <p:spPr bwMode="auto">
              <a:xfrm>
                <a:off x="6865751" y="2170964"/>
                <a:ext cx="131577" cy="723165"/>
              </a:xfrm>
              <a:prstGeom prst="rect">
                <a:avLst/>
              </a:prstGeom>
              <a:solidFill>
                <a:srgbClr val="00B050">
                  <a:alpha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68375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5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ＭＳ Ｐゴシック" pitchFamily="50" charset="-128"/>
                </a:endParaRPr>
              </a:p>
            </p:txBody>
          </p:sp>
          <p:cxnSp>
            <p:nvCxnSpPr>
              <p:cNvPr id="162" name="直線矢印コネクタ 161">
                <a:extLst>
                  <a:ext uri="{FF2B5EF4-FFF2-40B4-BE49-F238E27FC236}">
                    <a16:creationId xmlns:a16="http://schemas.microsoft.com/office/drawing/2014/main" id="{3A7F6A60-40AC-4C34-B81E-5B443816963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138285" y="2296783"/>
                <a:ext cx="428376" cy="92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63" name="直線矢印コネクタ 162">
                <a:extLst>
                  <a:ext uri="{FF2B5EF4-FFF2-40B4-BE49-F238E27FC236}">
                    <a16:creationId xmlns:a16="http://schemas.microsoft.com/office/drawing/2014/main" id="{97A9F577-74BB-4510-97C1-7A799E2B64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866960" y="2321774"/>
                <a:ext cx="370368" cy="2406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64" name="直線矢印コネクタ 163">
                <a:extLst>
                  <a:ext uri="{FF2B5EF4-FFF2-40B4-BE49-F238E27FC236}">
                    <a16:creationId xmlns:a16="http://schemas.microsoft.com/office/drawing/2014/main" id="{D4118A64-7412-4DC8-A2A5-2AF3BD520A8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572661" y="2369900"/>
                <a:ext cx="396226" cy="4575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65" name="直線矢印コネクタ 164">
                <a:extLst>
                  <a:ext uri="{FF2B5EF4-FFF2-40B4-BE49-F238E27FC236}">
                    <a16:creationId xmlns:a16="http://schemas.microsoft.com/office/drawing/2014/main" id="{73251993-DAA7-4E3F-AFD6-E5EA08272E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963282" y="2608702"/>
                <a:ext cx="421422" cy="12449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66" name="直線矢印コネクタ 165">
                <a:extLst>
                  <a:ext uri="{FF2B5EF4-FFF2-40B4-BE49-F238E27FC236}">
                    <a16:creationId xmlns:a16="http://schemas.microsoft.com/office/drawing/2014/main" id="{1FD5599B-C2A5-4182-AB4D-007358FD2DD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991760" y="2885206"/>
                <a:ext cx="3594123" cy="0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67" name="直線矢印コネクタ 166">
                <a:extLst>
                  <a:ext uri="{FF2B5EF4-FFF2-40B4-BE49-F238E27FC236}">
                    <a16:creationId xmlns:a16="http://schemas.microsoft.com/office/drawing/2014/main" id="{2E73570C-375C-4AC1-ADC5-35353A0170E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46641" y="2297711"/>
                <a:ext cx="335333" cy="2406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68" name="直線矢印コネクタ 167">
                <a:extLst>
                  <a:ext uri="{FF2B5EF4-FFF2-40B4-BE49-F238E27FC236}">
                    <a16:creationId xmlns:a16="http://schemas.microsoft.com/office/drawing/2014/main" id="{12D4DF85-ACB6-47DE-B2A6-5B83973E69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14700" y="2344465"/>
                <a:ext cx="367971" cy="2543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69" name="直線矢印コネクタ 168">
                <a:extLst>
                  <a:ext uri="{FF2B5EF4-FFF2-40B4-BE49-F238E27FC236}">
                    <a16:creationId xmlns:a16="http://schemas.microsoft.com/office/drawing/2014/main" id="{E4FA6895-F90F-41B1-B9EA-72DC4BB05D3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953039" y="2414016"/>
                <a:ext cx="326992" cy="6290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0" name="直線矢印コネクタ 169">
                <a:extLst>
                  <a:ext uri="{FF2B5EF4-FFF2-40B4-BE49-F238E27FC236}">
                    <a16:creationId xmlns:a16="http://schemas.microsoft.com/office/drawing/2014/main" id="{AF99E277-3F20-414A-93F9-B17A65F7708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256040" y="2473107"/>
                <a:ext cx="370659" cy="2893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1" name="直線矢印コネクタ 170">
                <a:extLst>
                  <a:ext uri="{FF2B5EF4-FFF2-40B4-BE49-F238E27FC236}">
                    <a16:creationId xmlns:a16="http://schemas.microsoft.com/office/drawing/2014/main" id="{CB5DE6EB-BFFE-4D78-8EE5-EB06EDBD2AF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616170" y="2497444"/>
                <a:ext cx="360130" cy="11821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2" name="直線矢印コネクタ 171">
                <a:extLst>
                  <a:ext uri="{FF2B5EF4-FFF2-40B4-BE49-F238E27FC236}">
                    <a16:creationId xmlns:a16="http://schemas.microsoft.com/office/drawing/2014/main" id="{39CB2659-A939-4B8E-9A38-CE671D5AC56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133041" y="2482195"/>
                <a:ext cx="438625" cy="152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3" name="直線矢印コネクタ 172">
                <a:extLst>
                  <a:ext uri="{FF2B5EF4-FFF2-40B4-BE49-F238E27FC236}">
                    <a16:creationId xmlns:a16="http://schemas.microsoft.com/office/drawing/2014/main" id="{2E92CAAF-F0F3-4BA2-A898-9D326FE8AC4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876970" y="2521782"/>
                <a:ext cx="363764" cy="2458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4" name="直線矢印コネクタ 173">
                <a:extLst>
                  <a:ext uri="{FF2B5EF4-FFF2-40B4-BE49-F238E27FC236}">
                    <a16:creationId xmlns:a16="http://schemas.microsoft.com/office/drawing/2014/main" id="{1E9015AC-645F-4696-BF4F-FC9B0F318C3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627694" y="2538484"/>
                <a:ext cx="354842" cy="8188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5" name="直線矢印コネクタ 174">
                <a:extLst>
                  <a:ext uri="{FF2B5EF4-FFF2-40B4-BE49-F238E27FC236}">
                    <a16:creationId xmlns:a16="http://schemas.microsoft.com/office/drawing/2014/main" id="{4DBEA456-711A-4452-B808-EAD2CB49B06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965175" y="2709080"/>
                <a:ext cx="405102" cy="74313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6" name="直線矢印コネクタ 175">
                <a:extLst>
                  <a:ext uri="{FF2B5EF4-FFF2-40B4-BE49-F238E27FC236}">
                    <a16:creationId xmlns:a16="http://schemas.microsoft.com/office/drawing/2014/main" id="{DDCD3597-6FDF-4A4A-8179-680858B9172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56651" y="2478185"/>
                <a:ext cx="330329" cy="72189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7" name="直線矢印コネクタ 176">
                <a:extLst>
                  <a:ext uri="{FF2B5EF4-FFF2-40B4-BE49-F238E27FC236}">
                    <a16:creationId xmlns:a16="http://schemas.microsoft.com/office/drawing/2014/main" id="{A3E3A8A3-28F2-4742-8888-313C249C436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32057" y="2521782"/>
                <a:ext cx="402461" cy="1670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8" name="直線矢印コネクタ 177">
                <a:extLst>
                  <a:ext uri="{FF2B5EF4-FFF2-40B4-BE49-F238E27FC236}">
                    <a16:creationId xmlns:a16="http://schemas.microsoft.com/office/drawing/2014/main" id="{706579C5-509E-4B09-ABE5-39C3C2F7757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968888" y="2597499"/>
                <a:ext cx="316167" cy="22872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79" name="直線矢印コネクタ 178">
                <a:extLst>
                  <a:ext uri="{FF2B5EF4-FFF2-40B4-BE49-F238E27FC236}">
                    <a16:creationId xmlns:a16="http://schemas.microsoft.com/office/drawing/2014/main" id="{7D3CB6FC-E9BB-44EA-9642-C731EEE0ED4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264958" y="2597499"/>
                <a:ext cx="396910" cy="25121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0" name="直線矢印コネクタ 179">
                <a:extLst>
                  <a:ext uri="{FF2B5EF4-FFF2-40B4-BE49-F238E27FC236}">
                    <a16:creationId xmlns:a16="http://schemas.microsoft.com/office/drawing/2014/main" id="{587D503B-C461-4354-9922-9C97A0C4223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651820" y="2622620"/>
                <a:ext cx="330871" cy="9154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1" name="直線矢印コネクタ 180">
                <a:extLst>
                  <a:ext uri="{FF2B5EF4-FFF2-40B4-BE49-F238E27FC236}">
                    <a16:creationId xmlns:a16="http://schemas.microsoft.com/office/drawing/2014/main" id="{74F2B7AC-04EF-4F09-B60B-7563C4CEB2E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133041" y="2677234"/>
                <a:ext cx="418606" cy="147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2" name="直線矢印コネクタ 181">
                <a:extLst>
                  <a:ext uri="{FF2B5EF4-FFF2-40B4-BE49-F238E27FC236}">
                    <a16:creationId xmlns:a16="http://schemas.microsoft.com/office/drawing/2014/main" id="{0ECA599F-EAC8-4B9A-9B39-457402FDBE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856950" y="2706053"/>
                <a:ext cx="379446" cy="2479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3" name="直線矢印コネクタ 182">
                <a:extLst>
                  <a:ext uri="{FF2B5EF4-FFF2-40B4-BE49-F238E27FC236}">
                    <a16:creationId xmlns:a16="http://schemas.microsoft.com/office/drawing/2014/main" id="{86B401B4-35E4-4122-82A5-C79220AD45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577667" y="2706785"/>
                <a:ext cx="370750" cy="7053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4" name="直線矢印コネクタ 183">
                <a:extLst>
                  <a:ext uri="{FF2B5EF4-FFF2-40B4-BE49-F238E27FC236}">
                    <a16:creationId xmlns:a16="http://schemas.microsoft.com/office/drawing/2014/main" id="{C6F31E59-E5EA-49E3-BAF5-0FBD6D7E4C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988440" y="2803490"/>
                <a:ext cx="386861" cy="25121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5" name="直線矢印コネクタ 184">
                <a:extLst>
                  <a:ext uri="{FF2B5EF4-FFF2-40B4-BE49-F238E27FC236}">
                    <a16:creationId xmlns:a16="http://schemas.microsoft.com/office/drawing/2014/main" id="{F7A37920-3617-4C65-B528-D2632FBD63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541637" y="2674700"/>
                <a:ext cx="345343" cy="56148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6" name="直線矢印コネクタ 185">
                <a:extLst>
                  <a:ext uri="{FF2B5EF4-FFF2-40B4-BE49-F238E27FC236}">
                    <a16:creationId xmlns:a16="http://schemas.microsoft.com/office/drawing/2014/main" id="{05ACD2A5-BB4E-4068-9CB1-B4119F41D36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223379" y="2706053"/>
                <a:ext cx="378389" cy="3027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7" name="直線矢印コネクタ 186">
                <a:extLst>
                  <a:ext uri="{FF2B5EF4-FFF2-40B4-BE49-F238E27FC236}">
                    <a16:creationId xmlns:a16="http://schemas.microsoft.com/office/drawing/2014/main" id="{73303E9B-91EF-4D8C-8D66-4B18531353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918004" y="2744298"/>
                <a:ext cx="364070" cy="34676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8" name="直線矢印コネクタ 187">
                <a:extLst>
                  <a:ext uri="{FF2B5EF4-FFF2-40B4-BE49-F238E27FC236}">
                    <a16:creationId xmlns:a16="http://schemas.microsoft.com/office/drawing/2014/main" id="{899B79CC-0C22-4409-9361-2453E85F2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269982" y="2743200"/>
                <a:ext cx="386862" cy="5024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189" name="直線矢印コネクタ 188">
                <a:extLst>
                  <a:ext uri="{FF2B5EF4-FFF2-40B4-BE49-F238E27FC236}">
                    <a16:creationId xmlns:a16="http://schemas.microsoft.com/office/drawing/2014/main" id="{0A5FD739-8A99-40C8-B8CA-71BFE4561F8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633716" y="2746890"/>
                <a:ext cx="358755" cy="57725"/>
              </a:xfrm>
              <a:prstGeom prst="straightConnector1">
                <a:avLst/>
              </a:prstGeom>
              <a:solidFill>
                <a:srgbClr val="999999"/>
              </a:solidFill>
              <a:ln w="349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</p:grpSp>
      <p:sp>
        <p:nvSpPr>
          <p:cNvPr id="228" name="テキスト ボックス 227">
            <a:extLst>
              <a:ext uri="{FF2B5EF4-FFF2-40B4-BE49-F238E27FC236}">
                <a16:creationId xmlns:a16="http://schemas.microsoft.com/office/drawing/2014/main" id="{B1D078D5-D1F9-443D-89BA-CD101A0C69F6}"/>
              </a:ext>
            </a:extLst>
          </p:cNvPr>
          <p:cNvSpPr txBox="1"/>
          <p:nvPr/>
        </p:nvSpPr>
        <p:spPr>
          <a:xfrm>
            <a:off x="4533997" y="3382175"/>
            <a:ext cx="4324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Core oscillation by </a:t>
            </a:r>
            <a:r>
              <a:rPr lang="en-US" altLang="ja-JP" sz="16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l</a:t>
            </a:r>
            <a:r>
              <a:rPr kumimoji="1" lang="en-US" altLang="ja-JP" sz="16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ong interaction section.</a:t>
            </a: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824BB928-A924-4A98-9228-B9483451595B}"/>
              </a:ext>
            </a:extLst>
          </p:cNvPr>
          <p:cNvSpPr txBox="1"/>
          <p:nvPr/>
        </p:nvSpPr>
        <p:spPr>
          <a:xfrm>
            <a:off x="7419242" y="1396725"/>
            <a:ext cx="1670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A. Y. </a:t>
            </a:r>
            <a:r>
              <a:rPr lang="en-US" altLang="ja-JP" sz="1400" dirty="0" err="1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Baikov</a:t>
            </a:r>
            <a:r>
              <a:rPr lang="en-US" altLang="ja-JP" sz="1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kumimoji="1" lang="en-US" altLang="ja-JP" sz="1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 et al.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9BF2D3FC-B638-4C0C-8933-504CD6509E1C}"/>
              </a:ext>
            </a:extLst>
          </p:cNvPr>
          <p:cNvSpPr txBox="1"/>
          <p:nvPr/>
        </p:nvSpPr>
        <p:spPr>
          <a:xfrm>
            <a:off x="7769384" y="4265318"/>
            <a:ext cx="1320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I. A. </a:t>
            </a:r>
            <a:r>
              <a:rPr kumimoji="1" lang="en-US" altLang="ja-JP" sz="1400" dirty="0" err="1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Guzilov</a:t>
            </a:r>
            <a:endParaRPr kumimoji="1" lang="en-US" altLang="ja-JP" sz="1400" dirty="0">
              <a:latin typeface="+mn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3CB53317-7BC8-40B6-931D-9683ECCD53BC}"/>
              </a:ext>
            </a:extLst>
          </p:cNvPr>
          <p:cNvSpPr txBox="1"/>
          <p:nvPr/>
        </p:nvSpPr>
        <p:spPr>
          <a:xfrm>
            <a:off x="4501446" y="5982241"/>
            <a:ext cx="3633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Core oscillation in reduced length.</a:t>
            </a:r>
          </a:p>
        </p:txBody>
      </p:sp>
      <p:cxnSp>
        <p:nvCxnSpPr>
          <p:cNvPr id="232" name="直線矢印コネクタ 231">
            <a:extLst>
              <a:ext uri="{FF2B5EF4-FFF2-40B4-BE49-F238E27FC236}">
                <a16:creationId xmlns:a16="http://schemas.microsoft.com/office/drawing/2014/main" id="{8496982B-BA18-4DC2-8944-061BF6F6B641}"/>
              </a:ext>
            </a:extLst>
          </p:cNvPr>
          <p:cNvCxnSpPr>
            <a:cxnSpLocks/>
          </p:cNvCxnSpPr>
          <p:nvPr/>
        </p:nvCxnSpPr>
        <p:spPr bwMode="auto">
          <a:xfrm flipV="1">
            <a:off x="3343450" y="3297195"/>
            <a:ext cx="0" cy="208636"/>
          </a:xfrm>
          <a:prstGeom prst="straightConnector1">
            <a:avLst/>
          </a:prstGeom>
          <a:solidFill>
            <a:srgbClr val="99999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3" name="テキスト ボックス 1">
            <a:extLst>
              <a:ext uri="{FF2B5EF4-FFF2-40B4-BE49-F238E27FC236}">
                <a16:creationId xmlns:a16="http://schemas.microsoft.com/office/drawing/2014/main" id="{71A69F51-8C3F-44F7-BC07-9EE0AE34B923}"/>
              </a:ext>
            </a:extLst>
          </p:cNvPr>
          <p:cNvSpPr txBox="1"/>
          <p:nvPr/>
        </p:nvSpPr>
        <p:spPr>
          <a:xfrm>
            <a:off x="271843" y="1832650"/>
            <a:ext cx="378915" cy="155439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vert270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400"/>
              </a:lnSpc>
              <a:spcAft>
                <a:spcPts val="0"/>
              </a:spcAft>
            </a:pPr>
            <a:r>
              <a:rPr lang="en-US" sz="1400" kern="100" dirty="0">
                <a:effectLst/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Phase</a:t>
            </a:r>
            <a:endParaRPr lang="ja-JP" sz="1000" kern="100" dirty="0">
              <a:effectLst/>
              <a:latin typeface="+mn-lt"/>
              <a:ea typeface="ＭＳ Ｐゴシック" panose="020B0600070205080204" pitchFamily="50" charset="-128"/>
              <a:cs typeface="Segoe UI" panose="020B0502040204020203" pitchFamily="34" charset="0"/>
            </a:endParaRPr>
          </a:p>
          <a:p>
            <a:pPr algn="l">
              <a:lnSpc>
                <a:spcPts val="1400"/>
              </a:lnSpc>
              <a:spcAft>
                <a:spcPts val="0"/>
              </a:spcAft>
            </a:pPr>
            <a:r>
              <a:rPr lang="en-US" sz="1400" kern="100" dirty="0">
                <a:effectLst/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2PI         PI           0</a:t>
            </a:r>
            <a:endParaRPr lang="ja-JP" sz="1000" kern="100" dirty="0">
              <a:effectLst/>
              <a:latin typeface="+mn-lt"/>
              <a:ea typeface="ＭＳ Ｐゴシック" panose="020B0600070205080204" pitchFamily="50" charset="-128"/>
              <a:cs typeface="Segoe UI" panose="020B0502040204020203" pitchFamily="34" charset="0"/>
            </a:endParaRPr>
          </a:p>
        </p:txBody>
      </p:sp>
      <p:sp>
        <p:nvSpPr>
          <p:cNvPr id="234" name="テキスト ボックス 1">
            <a:extLst>
              <a:ext uri="{FF2B5EF4-FFF2-40B4-BE49-F238E27FC236}">
                <a16:creationId xmlns:a16="http://schemas.microsoft.com/office/drawing/2014/main" id="{39E70A0D-2466-48FB-ACBD-561126DDD3C0}"/>
              </a:ext>
            </a:extLst>
          </p:cNvPr>
          <p:cNvSpPr txBox="1"/>
          <p:nvPr/>
        </p:nvSpPr>
        <p:spPr>
          <a:xfrm>
            <a:off x="4078951" y="1832650"/>
            <a:ext cx="378915" cy="155439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vert270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400"/>
              </a:lnSpc>
              <a:spcAft>
                <a:spcPts val="0"/>
              </a:spcAft>
            </a:pPr>
            <a:r>
              <a:rPr lang="en-US" sz="1400" kern="100" dirty="0">
                <a:effectLst/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Phase</a:t>
            </a:r>
            <a:endParaRPr lang="ja-JP" sz="1000" kern="100" dirty="0">
              <a:effectLst/>
              <a:latin typeface="+mn-lt"/>
              <a:ea typeface="ＭＳ Ｐゴシック" panose="020B0600070205080204" pitchFamily="50" charset="-128"/>
              <a:cs typeface="Segoe UI" panose="020B0502040204020203" pitchFamily="34" charset="0"/>
            </a:endParaRPr>
          </a:p>
          <a:p>
            <a:pPr algn="l">
              <a:lnSpc>
                <a:spcPts val="1400"/>
              </a:lnSpc>
              <a:spcAft>
                <a:spcPts val="0"/>
              </a:spcAft>
            </a:pPr>
            <a:r>
              <a:rPr lang="en-US" sz="1400" kern="100" dirty="0">
                <a:effectLst/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2PI         PI           0</a:t>
            </a:r>
            <a:endParaRPr lang="ja-JP" sz="1000" kern="100" dirty="0">
              <a:effectLst/>
              <a:latin typeface="+mn-lt"/>
              <a:ea typeface="ＭＳ Ｐゴシック" panose="020B0600070205080204" pitchFamily="50" charset="-128"/>
              <a:cs typeface="Segoe UI" panose="020B0502040204020203" pitchFamily="34" charset="0"/>
            </a:endParaRPr>
          </a:p>
        </p:txBody>
      </p:sp>
      <p:sp>
        <p:nvSpPr>
          <p:cNvPr id="235" name="テキスト ボックス 1">
            <a:extLst>
              <a:ext uri="{FF2B5EF4-FFF2-40B4-BE49-F238E27FC236}">
                <a16:creationId xmlns:a16="http://schemas.microsoft.com/office/drawing/2014/main" id="{8FE47AF1-BED7-462D-A454-AF337908DEC6}"/>
              </a:ext>
            </a:extLst>
          </p:cNvPr>
          <p:cNvSpPr txBox="1"/>
          <p:nvPr/>
        </p:nvSpPr>
        <p:spPr>
          <a:xfrm>
            <a:off x="4068006" y="4432099"/>
            <a:ext cx="378915" cy="155439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vert270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400"/>
              </a:lnSpc>
              <a:spcAft>
                <a:spcPts val="0"/>
              </a:spcAft>
            </a:pPr>
            <a:r>
              <a:rPr lang="en-US" sz="1400" kern="100" dirty="0">
                <a:effectLst/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Phase</a:t>
            </a:r>
            <a:endParaRPr lang="ja-JP" sz="1000" kern="100" dirty="0">
              <a:effectLst/>
              <a:latin typeface="+mn-lt"/>
              <a:ea typeface="ＭＳ Ｐゴシック" panose="020B0600070205080204" pitchFamily="50" charset="-128"/>
              <a:cs typeface="Segoe UI" panose="020B0502040204020203" pitchFamily="34" charset="0"/>
            </a:endParaRPr>
          </a:p>
          <a:p>
            <a:pPr algn="l">
              <a:lnSpc>
                <a:spcPts val="1400"/>
              </a:lnSpc>
              <a:spcAft>
                <a:spcPts val="0"/>
              </a:spcAft>
            </a:pPr>
            <a:r>
              <a:rPr lang="en-US" sz="1400" kern="100" dirty="0">
                <a:effectLst/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2PI         PI           0</a:t>
            </a:r>
            <a:endParaRPr lang="ja-JP" sz="1000" kern="100" dirty="0">
              <a:effectLst/>
              <a:latin typeface="+mn-lt"/>
              <a:ea typeface="ＭＳ Ｐゴシック" panose="020B0600070205080204" pitchFamily="50" charset="-128"/>
              <a:cs typeface="Segoe UI" panose="020B0502040204020203" pitchFamily="34" charset="0"/>
            </a:endParaRPr>
          </a:p>
        </p:txBody>
      </p:sp>
      <p:sp>
        <p:nvSpPr>
          <p:cNvPr id="236" name="テキスト ボックス 235">
            <a:extLst>
              <a:ext uri="{FF2B5EF4-FFF2-40B4-BE49-F238E27FC236}">
                <a16:creationId xmlns:a16="http://schemas.microsoft.com/office/drawing/2014/main" id="{717FF155-8907-49F4-9C2B-107542A1962D}"/>
              </a:ext>
            </a:extLst>
          </p:cNvPr>
          <p:cNvSpPr txBox="1"/>
          <p:nvPr/>
        </p:nvSpPr>
        <p:spPr>
          <a:xfrm>
            <a:off x="407694" y="3455621"/>
            <a:ext cx="852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Input</a:t>
            </a:r>
          </a:p>
          <a:p>
            <a:pPr algn="ctr"/>
            <a:r>
              <a:rPr lang="en-US" altLang="ja-JP" sz="14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cavity</a:t>
            </a:r>
            <a:endParaRPr kumimoji="1" lang="en-US" altLang="ja-JP" sz="1400" dirty="0">
              <a:latin typeface="+mn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37" name="直線矢印コネクタ 236">
            <a:extLst>
              <a:ext uri="{FF2B5EF4-FFF2-40B4-BE49-F238E27FC236}">
                <a16:creationId xmlns:a16="http://schemas.microsoft.com/office/drawing/2014/main" id="{2B44DA81-A8A4-49A9-AC0E-A6A08F0293F3}"/>
              </a:ext>
            </a:extLst>
          </p:cNvPr>
          <p:cNvCxnSpPr>
            <a:cxnSpLocks/>
          </p:cNvCxnSpPr>
          <p:nvPr/>
        </p:nvCxnSpPr>
        <p:spPr bwMode="auto">
          <a:xfrm flipV="1">
            <a:off x="833793" y="3297195"/>
            <a:ext cx="0" cy="208636"/>
          </a:xfrm>
          <a:prstGeom prst="straightConnector1">
            <a:avLst/>
          </a:prstGeom>
          <a:solidFill>
            <a:srgbClr val="999999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4BF32E70-74BC-4BF2-9FE8-B9C43F1D50E7}"/>
              </a:ext>
            </a:extLst>
          </p:cNvPr>
          <p:cNvSpPr txBox="1"/>
          <p:nvPr/>
        </p:nvSpPr>
        <p:spPr>
          <a:xfrm>
            <a:off x="278476" y="1312267"/>
            <a:ext cx="2284843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800" dirty="0">
                <a:ea typeface="Segoe UI" panose="020B0502040204020203" pitchFamily="34" charset="0"/>
                <a:cs typeface="Segoe UI" panose="020B0502040204020203" pitchFamily="34" charset="0"/>
              </a:rPr>
              <a:t>Classical Bunching</a:t>
            </a:r>
          </a:p>
        </p:txBody>
      </p:sp>
    </p:spTree>
    <p:extLst>
      <p:ext uri="{BB962C8B-B14F-4D97-AF65-F5344CB8AC3E}">
        <p14:creationId xmlns:p14="http://schemas.microsoft.com/office/powerpoint/2010/main" val="3773519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7A8F65-E612-4108-9CA1-CFD259B2E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+mn-lt"/>
              </a:rPr>
              <a:t>3. High Efficiency 8-MW Klystron</a:t>
            </a:r>
            <a:endParaRPr kumimoji="1" lang="ja-JP" altLang="en-US" dirty="0">
              <a:latin typeface="+mn-lt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201E606-AE1E-4446-BEA0-733036B57A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6" t="11853" r="5187" b="11047"/>
          <a:stretch/>
        </p:blipFill>
        <p:spPr>
          <a:xfrm>
            <a:off x="4285333" y="3429000"/>
            <a:ext cx="1334232" cy="2687887"/>
          </a:xfrm>
          <a:prstGeom prst="rect">
            <a:avLst/>
          </a:prstGeom>
        </p:spPr>
      </p:pic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58F71E21-59BB-402E-8ABB-AE0CACC8A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413" y="871338"/>
            <a:ext cx="6693739" cy="2492990"/>
          </a:xfr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kumimoji="1" lang="en-US" altLang="ja-JP" sz="1800" dirty="0">
                <a:latin typeface="+mn-lt"/>
              </a:rPr>
              <a:t>   High efficiency </a:t>
            </a:r>
            <a:r>
              <a:rPr lang="en-US" altLang="ja-JP" sz="1800" dirty="0">
                <a:latin typeface="+mn-lt"/>
              </a:rPr>
              <a:t>k</a:t>
            </a:r>
            <a:r>
              <a:rPr kumimoji="1" lang="en-US" altLang="ja-JP" sz="1800" dirty="0">
                <a:latin typeface="+mn-lt"/>
              </a:rPr>
              <a:t>lystron development in collaboration with CERN started in 2018 to increase efficiency of existing</a:t>
            </a:r>
            <a:r>
              <a:rPr lang="en-US" altLang="ja-JP" sz="1800" dirty="0">
                <a:latin typeface="+mn-lt"/>
              </a:rPr>
              <a:t> klystron used in Xbox-3.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ja-JP" sz="1800" b="0" dirty="0">
                <a:latin typeface="+mn-lt"/>
              </a:rPr>
              <a:t>Upgrade tube design without modifications of modulators.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ja-JP" sz="1800" b="0" dirty="0">
                <a:latin typeface="+mn-lt"/>
              </a:rPr>
              <a:t>Target output power more than 8 MW (~60% efficiency).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ja-JP" sz="1800" b="0" dirty="0">
                <a:latin typeface="+mn-lt"/>
              </a:rPr>
              <a:t>Designed by </a:t>
            </a:r>
            <a:r>
              <a:rPr lang="en-US" altLang="ja-JP" sz="1800" b="0" dirty="0" err="1">
                <a:latin typeface="+mn-lt"/>
              </a:rPr>
              <a:t>KlyC</a:t>
            </a:r>
            <a:r>
              <a:rPr lang="en-US" altLang="ja-JP" sz="1800" b="0" dirty="0">
                <a:latin typeface="+mn-lt"/>
              </a:rPr>
              <a:t> developed at CERN and confirmed by CST-3D simulations at CERN.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altLang="ja-JP" sz="1800" b="0" dirty="0">
                <a:latin typeface="+mn-lt"/>
              </a:rPr>
              <a:t>Confirmed by FCI simulation at CETD.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04C9ABA-30ED-4F99-A637-FEB4708550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072160"/>
              </p:ext>
            </p:extLst>
          </p:nvPr>
        </p:nvGraphicFramePr>
        <p:xfrm>
          <a:off x="417366" y="3434647"/>
          <a:ext cx="3566752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543">
                  <a:extLst>
                    <a:ext uri="{9D8B030D-6E8A-4147-A177-3AD203B41FA5}">
                      <a16:colId xmlns:a16="http://schemas.microsoft.com/office/drawing/2014/main" val="2489823545"/>
                    </a:ext>
                  </a:extLst>
                </a:gridCol>
                <a:gridCol w="1516209">
                  <a:extLst>
                    <a:ext uri="{9D8B030D-6E8A-4147-A177-3AD203B41FA5}">
                      <a16:colId xmlns:a16="http://schemas.microsoft.com/office/drawing/2014/main" val="3598669596"/>
                    </a:ext>
                  </a:extLst>
                </a:gridCol>
              </a:tblGrid>
              <a:tr h="19698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n-lt"/>
                          <a:cs typeface="Segoe UI" panose="020B0502040204020203" pitchFamily="34" charset="0"/>
                        </a:rPr>
                        <a:t>Parameter</a:t>
                      </a:r>
                      <a:endParaRPr kumimoji="1" lang="ja-JP" altLang="en-US" sz="1600" b="1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n-lt"/>
                          <a:cs typeface="Segoe UI" panose="020B0502040204020203" pitchFamily="34" charset="0"/>
                        </a:rPr>
                        <a:t>E37113</a:t>
                      </a:r>
                      <a:endParaRPr kumimoji="1" lang="ja-JP" altLang="en-US" sz="1600" b="1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826731"/>
                  </a:ext>
                </a:extLst>
              </a:tr>
              <a:tr h="1969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Frequency</a:t>
                      </a:r>
                      <a:endParaRPr lang="en-US" altLang="ja-JP" sz="1600" b="0" dirty="0"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latin typeface="+mn-lt"/>
                          <a:cs typeface="Segoe UI" panose="020B0502040204020203" pitchFamily="34" charset="0"/>
                        </a:rPr>
                        <a:t>11.994 GHz</a:t>
                      </a:r>
                      <a:endParaRPr kumimoji="1" lang="ja-JP" altLang="en-US" sz="1600" b="0" dirty="0"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835714"/>
                  </a:ext>
                </a:extLst>
              </a:tr>
              <a:tr h="1969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>
                          <a:solidFill>
                            <a:srgbClr val="0000FF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Peak output power</a:t>
                      </a:r>
                      <a:endParaRPr lang="en-US" altLang="ja-JP" sz="1600" b="0" dirty="0">
                        <a:solidFill>
                          <a:srgbClr val="0000FF"/>
                        </a:solidFill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rgbClr val="0000FF"/>
                          </a:solidFill>
                          <a:latin typeface="+mn-lt"/>
                          <a:cs typeface="Segoe UI" panose="020B0502040204020203" pitchFamily="34" charset="0"/>
                        </a:rPr>
                        <a:t>6 MW</a:t>
                      </a:r>
                      <a:endParaRPr kumimoji="1" lang="ja-JP" altLang="en-US" sz="1600" b="0" dirty="0">
                        <a:solidFill>
                          <a:srgbClr val="0000FF"/>
                        </a:solidFill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980276"/>
                  </a:ext>
                </a:extLst>
              </a:tr>
              <a:tr h="1969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Pulse length</a:t>
                      </a:r>
                      <a:endParaRPr lang="en-US" altLang="ja-JP" sz="1600" b="0" dirty="0"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eaLnBrk="1" hangingPunct="1"/>
                      <a:r>
                        <a:rPr lang="en-US" altLang="ja-JP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5 </a:t>
                      </a:r>
                      <a:r>
                        <a:rPr lang="el-GR" altLang="ja-JP" sz="160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μ</a:t>
                      </a:r>
                      <a:r>
                        <a:rPr lang="en-US" altLang="ja-JP" sz="160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s</a:t>
                      </a:r>
                      <a:endParaRPr lang="en-US" altLang="ja-JP" sz="1600" b="0" dirty="0"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95578"/>
                  </a:ext>
                </a:extLst>
              </a:tr>
              <a:tr h="1969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Repetition rate</a:t>
                      </a:r>
                      <a:endParaRPr lang="en-US" altLang="ja-JP" sz="1600" b="0" dirty="0"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400 </a:t>
                      </a:r>
                      <a:r>
                        <a:rPr lang="en-US" altLang="ja-JP" sz="1600" b="0" dirty="0" err="1">
                          <a:effectLst/>
                          <a:latin typeface="+mn-lt"/>
                          <a:cs typeface="Segoe UI" panose="020B0502040204020203" pitchFamily="34" charset="0"/>
                        </a:rPr>
                        <a:t>pps</a:t>
                      </a:r>
                      <a:endParaRPr lang="en-US" altLang="ja-JP" sz="1600" b="0" dirty="0"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068804"/>
                  </a:ext>
                </a:extLst>
              </a:tr>
              <a:tr h="1969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Beam voltage</a:t>
                      </a:r>
                      <a:endParaRPr lang="en-US" altLang="ja-JP" sz="1600" b="0" dirty="0"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154 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829595"/>
                  </a:ext>
                </a:extLst>
              </a:tr>
              <a:tr h="1969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Perveance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1.55 </a:t>
                      </a:r>
                      <a:r>
                        <a:rPr lang="en-US" altLang="ja-JP" sz="1600" b="0" dirty="0" err="1">
                          <a:effectLst/>
                          <a:latin typeface="+mn-lt"/>
                          <a:cs typeface="Segoe UI" panose="020B0502040204020203" pitchFamily="34" charset="0"/>
                        </a:rPr>
                        <a:t>μP</a:t>
                      </a:r>
                      <a:endParaRPr lang="en-US" altLang="ja-JP" sz="1600" b="0" dirty="0">
                        <a:effectLst/>
                        <a:latin typeface="+mn-lt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028010"/>
                  </a:ext>
                </a:extLst>
              </a:tr>
              <a:tr h="1969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Efficiency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43%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5059645"/>
                  </a:ext>
                </a:extLst>
              </a:tr>
            </a:tbl>
          </a:graphicData>
        </a:graphic>
      </p:graphicFrame>
      <p:pic>
        <p:nvPicPr>
          <p:cNvPr id="9" name="Picture 20">
            <a:extLst>
              <a:ext uri="{FF2B5EF4-FFF2-40B4-BE49-F238E27FC236}">
                <a16:creationId xmlns:a16="http://schemas.microsoft.com/office/drawing/2014/main" id="{72235D79-A5F9-4321-BFCE-5882275B51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5422" y="3514514"/>
            <a:ext cx="3022805" cy="205205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E72821-AE77-460F-AE37-085B771B4AF2}"/>
              </a:ext>
            </a:extLst>
          </p:cNvPr>
          <p:cNvSpPr txBox="1"/>
          <p:nvPr/>
        </p:nvSpPr>
        <p:spPr>
          <a:xfrm>
            <a:off x="7288306" y="5563273"/>
            <a:ext cx="16499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N. Catalan, CLIC 2019</a:t>
            </a:r>
            <a:endParaRPr kumimoji="1" lang="ja-JP" altLang="en-US" sz="1050" dirty="0">
              <a:latin typeface="+mn-lt"/>
              <a:cs typeface="Segoe UI" panose="020B0502040204020203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5F097D7-4B10-4399-98BC-076BE73B6671}"/>
              </a:ext>
            </a:extLst>
          </p:cNvPr>
          <p:cNvSpPr txBox="1"/>
          <p:nvPr/>
        </p:nvSpPr>
        <p:spPr>
          <a:xfrm>
            <a:off x="6402573" y="5817189"/>
            <a:ext cx="2048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dirty="0">
                <a:latin typeface="+mn-lt"/>
                <a:ea typeface="Segoe UI" panose="020B0502040204020203" pitchFamily="34" charset="0"/>
                <a:cs typeface="Segoe UI" panose="020B0502040204020203" pitchFamily="34" charset="0"/>
              </a:rPr>
              <a:t>Xbox-3 at CERN</a:t>
            </a:r>
            <a:endParaRPr kumimoji="1" lang="ja-JP" altLang="en-US" sz="1800" dirty="0">
              <a:latin typeface="+mn-lt"/>
              <a:cs typeface="Segoe UI" panose="020B0502040204020203" pitchFamily="34" charset="0"/>
            </a:endParaRPr>
          </a:p>
        </p:txBody>
      </p:sp>
      <p:pic>
        <p:nvPicPr>
          <p:cNvPr id="16" name="グラフィックス 15">
            <a:extLst>
              <a:ext uri="{FF2B5EF4-FFF2-40B4-BE49-F238E27FC236}">
                <a16:creationId xmlns:a16="http://schemas.microsoft.com/office/drawing/2014/main" id="{E5F5E29C-AC67-47DD-AC2E-D7D492AF7B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634006BF-2DB4-4E19-9ED6-98172AA5C3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211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B4600E1-2BC4-4BEA-BDE1-74F58A01D0C8}"/>
              </a:ext>
            </a:extLst>
          </p:cNvPr>
          <p:cNvGrpSpPr>
            <a:grpSpLocks noChangeAspect="1"/>
          </p:cNvGrpSpPr>
          <p:nvPr/>
        </p:nvGrpSpPr>
        <p:grpSpPr>
          <a:xfrm>
            <a:off x="2465085" y="1894783"/>
            <a:ext cx="2698816" cy="2032990"/>
            <a:chOff x="6005926" y="1726731"/>
            <a:chExt cx="2698816" cy="2032990"/>
          </a:xfrm>
        </p:grpSpPr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58BB2A9B-C9A6-43E7-AEB4-5A45EBC15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5926" y="1726731"/>
              <a:ext cx="2698816" cy="2024112"/>
            </a:xfrm>
            <a:prstGeom prst="rect">
              <a:avLst/>
            </a:prstGeom>
          </p:spPr>
        </p:pic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3E41444-4ADB-4E1A-A450-06F508C562F8}"/>
                </a:ext>
              </a:extLst>
            </p:cNvPr>
            <p:cNvSpPr/>
            <p:nvPr/>
          </p:nvSpPr>
          <p:spPr bwMode="auto">
            <a:xfrm>
              <a:off x="6391922" y="3551068"/>
              <a:ext cx="2139519" cy="20865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pic>
        <p:nvPicPr>
          <p:cNvPr id="33" name="図 32">
            <a:extLst>
              <a:ext uri="{FF2B5EF4-FFF2-40B4-BE49-F238E27FC236}">
                <a16:creationId xmlns:a16="http://schemas.microsoft.com/office/drawing/2014/main" id="{8C837C0F-8EEE-4462-AC3B-42F0AF457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07" y="1959811"/>
            <a:ext cx="2309774" cy="178482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46692AF-A9F9-41B6-8D4F-53767EFA16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451" y="4202044"/>
            <a:ext cx="4764938" cy="211775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F7A8F65-E612-4108-9CA1-CFD259B2E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A6971B2-1736-426C-95EF-C832282C8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565052"/>
              </p:ext>
            </p:extLst>
          </p:nvPr>
        </p:nvGraphicFramePr>
        <p:xfrm>
          <a:off x="5161467" y="4246311"/>
          <a:ext cx="3831082" cy="2032674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021014">
                  <a:extLst>
                    <a:ext uri="{9D8B030D-6E8A-4147-A177-3AD203B41FA5}">
                      <a16:colId xmlns:a16="http://schemas.microsoft.com/office/drawing/2014/main" val="1293430105"/>
                    </a:ext>
                  </a:extLst>
                </a:gridCol>
                <a:gridCol w="621348">
                  <a:extLst>
                    <a:ext uri="{9D8B030D-6E8A-4147-A177-3AD203B41FA5}">
                      <a16:colId xmlns:a16="http://schemas.microsoft.com/office/drawing/2014/main" val="2187440502"/>
                    </a:ext>
                  </a:extLst>
                </a:gridCol>
                <a:gridCol w="599122">
                  <a:extLst>
                    <a:ext uri="{9D8B030D-6E8A-4147-A177-3AD203B41FA5}">
                      <a16:colId xmlns:a16="http://schemas.microsoft.com/office/drawing/2014/main" val="2864823256"/>
                    </a:ext>
                  </a:extLst>
                </a:gridCol>
                <a:gridCol w="589598">
                  <a:extLst>
                    <a:ext uri="{9D8B030D-6E8A-4147-A177-3AD203B41FA5}">
                      <a16:colId xmlns:a16="http://schemas.microsoft.com/office/drawing/2014/main" val="3690063371"/>
                    </a:ext>
                  </a:extLst>
                </a:gridCol>
              </a:tblGrid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Parameter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7310" indent="-67310" algn="ctr">
                        <a:spcAft>
                          <a:spcPts val="0"/>
                        </a:spcAft>
                      </a:pPr>
                      <a:r>
                        <a:rPr lang="en-US" altLang="ja-JP" sz="16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KlyC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4450" indent="-44450"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CST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7310" indent="-67310"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FCI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4311264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Beam voltage [kV]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154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154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154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4160638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Beam current [A]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90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90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90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89512635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Drive power [W]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100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100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100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0009967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Output power [MW]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8.25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8.05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8.12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9258699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Power efficiency [%]</a:t>
                      </a:r>
                      <a:endParaRPr lang="ja-JP" sz="1600" b="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59.5</a:t>
                      </a:r>
                      <a:endParaRPr lang="ja-JP" sz="1600" b="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58.1</a:t>
                      </a:r>
                      <a:endParaRPr lang="ja-JP" sz="1600" b="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58.6</a:t>
                      </a:r>
                      <a:endParaRPr lang="ja-JP" sz="1600" b="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7067665"/>
                  </a:ext>
                </a:extLst>
              </a:tr>
            </a:tbl>
          </a:graphicData>
        </a:graphic>
      </p:graphicFrame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D2426F2-6477-4D98-8661-ACD0F1C61194}"/>
              </a:ext>
            </a:extLst>
          </p:cNvPr>
          <p:cNvSpPr txBox="1"/>
          <p:nvPr/>
        </p:nvSpPr>
        <p:spPr>
          <a:xfrm>
            <a:off x="806804" y="5860319"/>
            <a:ext cx="1321866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400" dirty="0">
                <a:cs typeface="Segoe UI" panose="020B0502040204020203" pitchFamily="34" charset="0"/>
              </a:rPr>
              <a:t>Energy profile</a:t>
            </a:r>
            <a:endParaRPr kumimoji="1" lang="ja-JP" altLang="en-US" sz="1400" dirty="0">
              <a:cs typeface="Segoe UI" panose="020B0502040204020203" pitchFamily="34" charset="0"/>
            </a:endParaRPr>
          </a:p>
        </p:txBody>
      </p:sp>
      <p:pic>
        <p:nvPicPr>
          <p:cNvPr id="19" name="グラフィックス 18">
            <a:extLst>
              <a:ext uri="{FF2B5EF4-FFF2-40B4-BE49-F238E27FC236}">
                <a16:creationId xmlns:a16="http://schemas.microsoft.com/office/drawing/2014/main" id="{4E227C01-E192-40CD-A7E6-05ABB7F8CA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0ACF5FCF-255E-4A81-A613-4726AD2FAC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27" name="コンテンツ プレースホルダー 2">
            <a:extLst>
              <a:ext uri="{FF2B5EF4-FFF2-40B4-BE49-F238E27FC236}">
                <a16:creationId xmlns:a16="http://schemas.microsoft.com/office/drawing/2014/main" id="{62665D0C-66C4-4F00-84A3-A29101026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988" y="767136"/>
            <a:ext cx="6864619" cy="553998"/>
          </a:xfrm>
        </p:spPr>
        <p:txBody>
          <a:bodyPr>
            <a:sp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US" altLang="ja-JP" sz="1800" b="0" dirty="0">
                <a:latin typeface="+mn-lt"/>
              </a:rPr>
              <a:t>   T</a:t>
            </a:r>
            <a:r>
              <a:rPr kumimoji="1" lang="en-US" altLang="ja-JP" sz="1800" b="0" dirty="0">
                <a:latin typeface="+mn-lt"/>
              </a:rPr>
              <a:t>ube with COM bunching circuit and 4-cells output </a:t>
            </a:r>
            <a:r>
              <a:rPr lang="en-US" altLang="ja-JP" sz="1800" b="0" dirty="0">
                <a:latin typeface="+mn-lt"/>
              </a:rPr>
              <a:t>coupler</a:t>
            </a:r>
            <a:r>
              <a:rPr kumimoji="1" lang="en-US" altLang="ja-JP" sz="1800" b="0" dirty="0">
                <a:latin typeface="+mn-lt"/>
              </a:rPr>
              <a:t> was designed at CERN by </a:t>
            </a:r>
            <a:r>
              <a:rPr kumimoji="1" lang="en-US" altLang="ja-JP" sz="1800" b="0" dirty="0" err="1">
                <a:latin typeface="+mn-lt"/>
              </a:rPr>
              <a:t>KlyC</a:t>
            </a:r>
            <a:r>
              <a:rPr lang="ja-JP" altLang="en-US" sz="1800" b="0" dirty="0">
                <a:latin typeface="+mn-lt"/>
              </a:rPr>
              <a:t> </a:t>
            </a:r>
            <a:r>
              <a:rPr lang="en-US" altLang="ja-JP" sz="1800" b="0" dirty="0">
                <a:latin typeface="+mn-lt"/>
              </a:rPr>
              <a:t>and</a:t>
            </a:r>
            <a:r>
              <a:rPr lang="ja-JP" altLang="en-US" sz="1800" b="0" dirty="0">
                <a:latin typeface="+mn-lt"/>
              </a:rPr>
              <a:t> </a:t>
            </a:r>
            <a:r>
              <a:rPr lang="en-US" altLang="ja-JP" sz="1800" b="0" dirty="0">
                <a:latin typeface="+mn-lt"/>
              </a:rPr>
              <a:t>confirmed by CST and FCI</a:t>
            </a:r>
            <a:r>
              <a:rPr kumimoji="1" lang="en-US" altLang="ja-JP" sz="1800" b="0" dirty="0">
                <a:latin typeface="+mn-lt"/>
              </a:rPr>
              <a:t>.</a:t>
            </a:r>
          </a:p>
        </p:txBody>
      </p:sp>
      <p:sp>
        <p:nvSpPr>
          <p:cNvPr id="35" name="コンテンツ プレースホルダー 2">
            <a:extLst>
              <a:ext uri="{FF2B5EF4-FFF2-40B4-BE49-F238E27FC236}">
                <a16:creationId xmlns:a16="http://schemas.microsoft.com/office/drawing/2014/main" id="{6D8FDD07-4FB4-4E99-8692-D095EBCA5D20}"/>
              </a:ext>
            </a:extLst>
          </p:cNvPr>
          <p:cNvSpPr txBox="1">
            <a:spLocks/>
          </p:cNvSpPr>
          <p:nvPr/>
        </p:nvSpPr>
        <p:spPr bwMode="auto">
          <a:xfrm>
            <a:off x="265619" y="3865019"/>
            <a:ext cx="5707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en-US" altLang="ja-JP" sz="2000" kern="0" dirty="0">
                <a:solidFill>
                  <a:srgbClr val="FF0000"/>
                </a:solidFill>
                <a:latin typeface="+mn-lt"/>
              </a:rPr>
              <a:t>FCI</a:t>
            </a:r>
          </a:p>
        </p:txBody>
      </p:sp>
      <p:pic>
        <p:nvPicPr>
          <p:cNvPr id="36" name="Picture 46">
            <a:extLst>
              <a:ext uri="{FF2B5EF4-FFF2-40B4-BE49-F238E27FC236}">
                <a16:creationId xmlns:a16="http://schemas.microsoft.com/office/drawing/2014/main" id="{BEC30A82-60BC-405D-8DEB-9E91B2210F3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" b="3615"/>
          <a:stretch/>
        </p:blipFill>
        <p:spPr>
          <a:xfrm>
            <a:off x="5163901" y="1461062"/>
            <a:ext cx="442062" cy="553998"/>
          </a:xfrm>
          <a:prstGeom prst="rect">
            <a:avLst/>
          </a:prstGeom>
        </p:spPr>
      </p:pic>
      <p:pic>
        <p:nvPicPr>
          <p:cNvPr id="37" name="Picture 20" descr="../../../Remote%20share/XboxKlystronhottestv936m_02.gif">
            <a:extLst>
              <a:ext uri="{FF2B5EF4-FFF2-40B4-BE49-F238E27FC236}">
                <a16:creationId xmlns:a16="http://schemas.microsoft.com/office/drawing/2014/main" id="{B522DA3F-AD1F-49EC-B726-6BA4854CB4FE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901" y="2062822"/>
            <a:ext cx="1665671" cy="767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21" descr="../../../Remote%20share/XboxKlystronhottestv936m_04.gif">
            <a:extLst>
              <a:ext uri="{FF2B5EF4-FFF2-40B4-BE49-F238E27FC236}">
                <a16:creationId xmlns:a16="http://schemas.microsoft.com/office/drawing/2014/main" id="{BD1C2DF6-89EE-4974-90DE-5A3906EC12E3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901" y="2906839"/>
            <a:ext cx="1665671" cy="699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1">
            <a:extLst>
              <a:ext uri="{FF2B5EF4-FFF2-40B4-BE49-F238E27FC236}">
                <a16:creationId xmlns:a16="http://schemas.microsoft.com/office/drawing/2014/main" id="{00C812ED-3ED7-49B6-87EC-20142878AFB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834" y="2822951"/>
            <a:ext cx="2056167" cy="931545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934D752-E06E-4F72-9EFB-396AF985EED1}"/>
              </a:ext>
            </a:extLst>
          </p:cNvPr>
          <p:cNvSpPr txBox="1"/>
          <p:nvPr/>
        </p:nvSpPr>
        <p:spPr>
          <a:xfrm>
            <a:off x="5161467" y="3750629"/>
            <a:ext cx="3831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 err="1">
                <a:latin typeface="+mn-lt"/>
              </a:rPr>
              <a:t>KlyC</a:t>
            </a:r>
            <a:r>
              <a:rPr lang="en-US" altLang="ja-JP" sz="1200" dirty="0">
                <a:latin typeface="+mn-lt"/>
              </a:rPr>
              <a:t> and CST simulation by J. Cai and I</a:t>
            </a:r>
            <a:r>
              <a:rPr kumimoji="1" lang="en-US" altLang="ja-JP" sz="1200" dirty="0">
                <a:latin typeface="+mn-lt"/>
              </a:rPr>
              <a:t>. Syratchev</a:t>
            </a:r>
            <a:endParaRPr kumimoji="1" lang="ja-JP" altLang="en-US" sz="1200" dirty="0">
              <a:latin typeface="+mn-lt"/>
            </a:endParaRPr>
          </a:p>
        </p:txBody>
      </p:sp>
      <p:pic>
        <p:nvPicPr>
          <p:cNvPr id="41" name="Picture 22" descr="../../../Desktop/Screen%20Shot%202018-10-05%20at%209.26.57%20AM.p">
            <a:extLst>
              <a:ext uri="{FF2B5EF4-FFF2-40B4-BE49-F238E27FC236}">
                <a16:creationId xmlns:a16="http://schemas.microsoft.com/office/drawing/2014/main" id="{0C17BFE2-DA47-4091-A405-98E5EB0738EA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857" y="2056375"/>
            <a:ext cx="1745907" cy="599519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コンテンツ プレースホルダー 2">
            <a:extLst>
              <a:ext uri="{FF2B5EF4-FFF2-40B4-BE49-F238E27FC236}">
                <a16:creationId xmlns:a16="http://schemas.microsoft.com/office/drawing/2014/main" id="{9E09E28B-47C6-4E75-977F-ED58A32A92EC}"/>
              </a:ext>
            </a:extLst>
          </p:cNvPr>
          <p:cNvSpPr txBox="1">
            <a:spLocks/>
          </p:cNvSpPr>
          <p:nvPr/>
        </p:nvSpPr>
        <p:spPr bwMode="auto">
          <a:xfrm>
            <a:off x="7803832" y="2228131"/>
            <a:ext cx="84659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en-US" altLang="ja-JP" sz="1200" b="0" kern="0" dirty="0">
                <a:solidFill>
                  <a:schemeClr val="bg1"/>
                </a:solidFill>
                <a:latin typeface="+mn-lt"/>
              </a:rPr>
              <a:t>Eff.=58.1%</a:t>
            </a: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4A9AA466-8B45-42AE-8432-F648F085A7F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619" y="1512899"/>
            <a:ext cx="442063" cy="422612"/>
          </a:xfrm>
          <a:prstGeom prst="rect">
            <a:avLst/>
          </a:prstGeom>
        </p:spPr>
      </p:pic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476A95C-CA78-46BC-9A3E-0708E1FB74F2}"/>
              </a:ext>
            </a:extLst>
          </p:cNvPr>
          <p:cNvSpPr txBox="1"/>
          <p:nvPr/>
        </p:nvSpPr>
        <p:spPr>
          <a:xfrm>
            <a:off x="3267735" y="3758619"/>
            <a:ext cx="1720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>
                <a:latin typeface="+mn-lt"/>
              </a:rPr>
              <a:t>No reflected electrons.</a:t>
            </a:r>
            <a:endParaRPr kumimoji="1" lang="en-US" altLang="ja-JP" sz="1200" dirty="0">
              <a:latin typeface="+mn-lt"/>
            </a:endParaRPr>
          </a:p>
          <a:p>
            <a:pPr algn="r"/>
            <a:r>
              <a:rPr kumimoji="1" lang="en-US" altLang="ja-JP" sz="1200" dirty="0">
                <a:latin typeface="+mn-lt"/>
              </a:rPr>
              <a:t>84 MV/m max.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B9CCE95-FB07-4A22-8B0D-F33FD2ED4949}"/>
              </a:ext>
            </a:extLst>
          </p:cNvPr>
          <p:cNvSpPr txBox="1"/>
          <p:nvPr/>
        </p:nvSpPr>
        <p:spPr>
          <a:xfrm>
            <a:off x="5704812" y="1779376"/>
            <a:ext cx="11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+mn-lt"/>
              </a:rPr>
              <a:t>Output coupler</a:t>
            </a:r>
            <a:endParaRPr kumimoji="1" lang="ja-JP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189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図 62">
            <a:extLst>
              <a:ext uri="{FF2B5EF4-FFF2-40B4-BE49-F238E27FC236}">
                <a16:creationId xmlns:a16="http://schemas.microsoft.com/office/drawing/2014/main" id="{8C555032-2FBE-4735-8CAF-5CE68FD38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92" y="4215522"/>
            <a:ext cx="4764938" cy="2115512"/>
          </a:xfrm>
          <a:prstGeom prst="rect">
            <a:avLst/>
          </a:prstGeom>
        </p:spPr>
      </p:pic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13C3F230-B93E-425F-99F0-01E89F52D0D8}"/>
              </a:ext>
            </a:extLst>
          </p:cNvPr>
          <p:cNvGrpSpPr/>
          <p:nvPr/>
        </p:nvGrpSpPr>
        <p:grpSpPr>
          <a:xfrm>
            <a:off x="2488719" y="1918592"/>
            <a:ext cx="2678908" cy="2009181"/>
            <a:chOff x="6024296" y="1747924"/>
            <a:chExt cx="2678908" cy="2009181"/>
          </a:xfrm>
        </p:grpSpPr>
        <p:pic>
          <p:nvPicPr>
            <p:cNvPr id="58" name="Picture 11">
              <a:extLst>
                <a:ext uri="{FF2B5EF4-FFF2-40B4-BE49-F238E27FC236}">
                  <a16:creationId xmlns:a16="http://schemas.microsoft.com/office/drawing/2014/main" id="{C580255C-BF42-4640-AA55-C95DF62C0554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24296" y="1747924"/>
              <a:ext cx="2678908" cy="20091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EAE6A111-AA31-41E6-B40F-02539CFB51DE}"/>
                </a:ext>
              </a:extLst>
            </p:cNvPr>
            <p:cNvSpPr/>
            <p:nvPr/>
          </p:nvSpPr>
          <p:spPr bwMode="auto">
            <a:xfrm>
              <a:off x="6383044" y="3559945"/>
              <a:ext cx="2059620" cy="18828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683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5F7A8F65-E612-4108-9CA1-CFD259B2E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473B79C-8BC0-4A50-AC2B-BDEA792380CE}"/>
              </a:ext>
            </a:extLst>
          </p:cNvPr>
          <p:cNvSpPr txBox="1"/>
          <p:nvPr/>
        </p:nvSpPr>
        <p:spPr>
          <a:xfrm>
            <a:off x="3293836" y="3758619"/>
            <a:ext cx="1697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>
                <a:latin typeface="+mn-lt"/>
              </a:rPr>
              <a:t>No reflected electrons.</a:t>
            </a:r>
            <a:endParaRPr kumimoji="1" lang="en-US" altLang="ja-JP" sz="1200" dirty="0">
              <a:latin typeface="+mn-lt"/>
            </a:endParaRPr>
          </a:p>
          <a:p>
            <a:pPr algn="r"/>
            <a:r>
              <a:rPr kumimoji="1" lang="en-US" altLang="ja-JP" sz="1200" dirty="0">
                <a:latin typeface="+mn-lt"/>
              </a:rPr>
              <a:t>87 MV/m max.</a:t>
            </a:r>
            <a:endParaRPr kumimoji="1" lang="ja-JP" altLang="en-US" sz="1200" dirty="0">
              <a:latin typeface="+mn-lt"/>
            </a:endParaRPr>
          </a:p>
        </p:txBody>
      </p:sp>
      <p:pic>
        <p:nvPicPr>
          <p:cNvPr id="19" name="グラフィックス 18">
            <a:extLst>
              <a:ext uri="{FF2B5EF4-FFF2-40B4-BE49-F238E27FC236}">
                <a16:creationId xmlns:a16="http://schemas.microsoft.com/office/drawing/2014/main" id="{4E227C01-E192-40CD-A7E6-05ABB7F8CA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0ACF5FCF-255E-4A81-A613-4726AD2FAC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35" name="コンテンツ プレースホルダー 2">
            <a:extLst>
              <a:ext uri="{FF2B5EF4-FFF2-40B4-BE49-F238E27FC236}">
                <a16:creationId xmlns:a16="http://schemas.microsoft.com/office/drawing/2014/main" id="{6D8FDD07-4FB4-4E99-8692-D095EBCA5D20}"/>
              </a:ext>
            </a:extLst>
          </p:cNvPr>
          <p:cNvSpPr txBox="1">
            <a:spLocks/>
          </p:cNvSpPr>
          <p:nvPr/>
        </p:nvSpPr>
        <p:spPr bwMode="auto">
          <a:xfrm>
            <a:off x="265619" y="3865019"/>
            <a:ext cx="5707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en-US" altLang="ja-JP" sz="2000" kern="0" dirty="0">
                <a:solidFill>
                  <a:srgbClr val="FF0000"/>
                </a:solidFill>
                <a:latin typeface="+mn-lt"/>
              </a:rPr>
              <a:t>FCI</a:t>
            </a:r>
          </a:p>
        </p:txBody>
      </p:sp>
      <p:pic>
        <p:nvPicPr>
          <p:cNvPr id="36" name="Picture 46">
            <a:extLst>
              <a:ext uri="{FF2B5EF4-FFF2-40B4-BE49-F238E27FC236}">
                <a16:creationId xmlns:a16="http://schemas.microsoft.com/office/drawing/2014/main" id="{BEC30A82-60BC-405D-8DEB-9E91B2210F3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" b="3615"/>
          <a:stretch/>
        </p:blipFill>
        <p:spPr>
          <a:xfrm>
            <a:off x="5163901" y="1461062"/>
            <a:ext cx="442062" cy="553998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934D752-E06E-4F72-9EFB-396AF985EED1}"/>
              </a:ext>
            </a:extLst>
          </p:cNvPr>
          <p:cNvSpPr txBox="1"/>
          <p:nvPr/>
        </p:nvSpPr>
        <p:spPr>
          <a:xfrm>
            <a:off x="5161467" y="3750629"/>
            <a:ext cx="3831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 err="1">
                <a:latin typeface="+mn-lt"/>
              </a:rPr>
              <a:t>KlyC</a:t>
            </a:r>
            <a:r>
              <a:rPr lang="en-US" altLang="ja-JP" sz="1200" dirty="0">
                <a:latin typeface="+mn-lt"/>
              </a:rPr>
              <a:t> and CST simulation by J. Cai and I</a:t>
            </a:r>
            <a:r>
              <a:rPr kumimoji="1" lang="en-US" altLang="ja-JP" sz="1200" dirty="0">
                <a:latin typeface="+mn-lt"/>
              </a:rPr>
              <a:t>. Syratchev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43" name="コンテンツ プレースホルダー 2">
            <a:extLst>
              <a:ext uri="{FF2B5EF4-FFF2-40B4-BE49-F238E27FC236}">
                <a16:creationId xmlns:a16="http://schemas.microsoft.com/office/drawing/2014/main" id="{9E09E28B-47C6-4E75-977F-ED58A32A92EC}"/>
              </a:ext>
            </a:extLst>
          </p:cNvPr>
          <p:cNvSpPr txBox="1">
            <a:spLocks/>
          </p:cNvSpPr>
          <p:nvPr/>
        </p:nvSpPr>
        <p:spPr bwMode="auto">
          <a:xfrm>
            <a:off x="7803832" y="2228131"/>
            <a:ext cx="84659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en-US" altLang="ja-JP" sz="1200" b="0" kern="0" dirty="0">
                <a:solidFill>
                  <a:schemeClr val="bg1"/>
                </a:solidFill>
                <a:latin typeface="+mn-lt"/>
              </a:rPr>
              <a:t>Eff.=58.1%</a:t>
            </a:r>
          </a:p>
        </p:txBody>
      </p:sp>
      <p:sp>
        <p:nvSpPr>
          <p:cNvPr id="26" name="コンテンツ プレースホルダー 2">
            <a:extLst>
              <a:ext uri="{FF2B5EF4-FFF2-40B4-BE49-F238E27FC236}">
                <a16:creationId xmlns:a16="http://schemas.microsoft.com/office/drawing/2014/main" id="{E2C6A334-BE1C-4ADF-83EF-CE8B4B7E1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620" y="760453"/>
            <a:ext cx="6894740" cy="738664"/>
          </a:xfrm>
        </p:spPr>
        <p:txBody>
          <a:bodyPr wrap="square">
            <a:sp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en-US" altLang="ja-JP" sz="1600" b="0" dirty="0">
                <a:latin typeface="+mn-lt"/>
              </a:rPr>
              <a:t>   Design of much shorter tube with </a:t>
            </a:r>
            <a:r>
              <a:rPr lang="en-US" altLang="ja-JP" sz="1600" b="0" dirty="0">
                <a:solidFill>
                  <a:srgbClr val="0000FF"/>
                </a:solidFill>
                <a:latin typeface="+mn-lt"/>
              </a:rPr>
              <a:t>2</a:t>
            </a:r>
            <a:r>
              <a:rPr lang="en-US" altLang="ja-JP" sz="1600" b="0" baseline="30000" dirty="0">
                <a:solidFill>
                  <a:srgbClr val="0000FF"/>
                </a:solidFill>
                <a:latin typeface="+mn-lt"/>
              </a:rPr>
              <a:t>nd</a:t>
            </a:r>
            <a:r>
              <a:rPr lang="en-US" altLang="ja-JP" sz="1600" b="0" dirty="0">
                <a:solidFill>
                  <a:srgbClr val="0000FF"/>
                </a:solidFill>
                <a:latin typeface="+mn-lt"/>
              </a:rPr>
              <a:t> harmonic triplet (3-cells cavity) operating in pi mode</a:t>
            </a:r>
            <a:r>
              <a:rPr lang="en-US" altLang="ja-JP" sz="1600" b="0" dirty="0">
                <a:latin typeface="+mn-lt"/>
              </a:rPr>
              <a:t> in bunching cavities and 3-cells output coupler was studied. Length decreased to almost half.</a:t>
            </a:r>
          </a:p>
        </p:txBody>
      </p:sp>
      <p:pic>
        <p:nvPicPr>
          <p:cNvPr id="49" name="Picture 3">
            <a:extLst>
              <a:ext uri="{FF2B5EF4-FFF2-40B4-BE49-F238E27FC236}">
                <a16:creationId xmlns:a16="http://schemas.microsoft.com/office/drawing/2014/main" id="{EA4277AB-5E68-47E3-AD99-BE53EA743F9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61467" y="2062821"/>
            <a:ext cx="1700955" cy="767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Picture 5">
            <a:extLst>
              <a:ext uri="{FF2B5EF4-FFF2-40B4-BE49-F238E27FC236}">
                <a16:creationId xmlns:a16="http://schemas.microsoft.com/office/drawing/2014/main" id="{8B695C06-4CD6-41FA-A79D-35085361FE9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61467" y="2906837"/>
            <a:ext cx="1665671" cy="699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486DEEB8-ABAC-4B70-8877-F479725F3D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60292" y="2063448"/>
            <a:ext cx="1725036" cy="592446"/>
          </a:xfrm>
          <a:prstGeom prst="rect">
            <a:avLst/>
          </a:prstGeom>
        </p:spPr>
      </p:pic>
      <p:pic>
        <p:nvPicPr>
          <p:cNvPr id="54" name="Picture 4">
            <a:extLst>
              <a:ext uri="{FF2B5EF4-FFF2-40B4-BE49-F238E27FC236}">
                <a16:creationId xmlns:a16="http://schemas.microsoft.com/office/drawing/2014/main" id="{115B5F92-4A92-4BF5-95E5-4050633D19F3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21303" y="2782683"/>
            <a:ext cx="2071245" cy="95048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コンテンツ プレースホルダー 2">
            <a:extLst>
              <a:ext uri="{FF2B5EF4-FFF2-40B4-BE49-F238E27FC236}">
                <a16:creationId xmlns:a16="http://schemas.microsoft.com/office/drawing/2014/main" id="{5275BE91-A7BB-47AF-85F2-E6CB164BB155}"/>
              </a:ext>
            </a:extLst>
          </p:cNvPr>
          <p:cNvSpPr txBox="1">
            <a:spLocks/>
          </p:cNvSpPr>
          <p:nvPr/>
        </p:nvSpPr>
        <p:spPr bwMode="auto">
          <a:xfrm>
            <a:off x="7803832" y="2210672"/>
            <a:ext cx="84659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en-US" altLang="ja-JP" sz="1200" b="0" kern="0" dirty="0">
                <a:solidFill>
                  <a:schemeClr val="bg1"/>
                </a:solidFill>
                <a:latin typeface="+mn-lt"/>
              </a:rPr>
              <a:t>Eff.=56.4%</a:t>
            </a:r>
          </a:p>
        </p:txBody>
      </p:sp>
      <p:graphicFrame>
        <p:nvGraphicFramePr>
          <p:cNvPr id="56" name="表 55">
            <a:extLst>
              <a:ext uri="{FF2B5EF4-FFF2-40B4-BE49-F238E27FC236}">
                <a16:creationId xmlns:a16="http://schemas.microsoft.com/office/drawing/2014/main" id="{15DFAE4B-BA62-4AD9-BD5A-59F64DF1C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382398"/>
              </p:ext>
            </p:extLst>
          </p:nvPr>
        </p:nvGraphicFramePr>
        <p:xfrm>
          <a:off x="5161467" y="4246311"/>
          <a:ext cx="3831082" cy="2032674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021014">
                  <a:extLst>
                    <a:ext uri="{9D8B030D-6E8A-4147-A177-3AD203B41FA5}">
                      <a16:colId xmlns:a16="http://schemas.microsoft.com/office/drawing/2014/main" val="1293430105"/>
                    </a:ext>
                  </a:extLst>
                </a:gridCol>
                <a:gridCol w="621348">
                  <a:extLst>
                    <a:ext uri="{9D8B030D-6E8A-4147-A177-3AD203B41FA5}">
                      <a16:colId xmlns:a16="http://schemas.microsoft.com/office/drawing/2014/main" val="2187440502"/>
                    </a:ext>
                  </a:extLst>
                </a:gridCol>
                <a:gridCol w="599122">
                  <a:extLst>
                    <a:ext uri="{9D8B030D-6E8A-4147-A177-3AD203B41FA5}">
                      <a16:colId xmlns:a16="http://schemas.microsoft.com/office/drawing/2014/main" val="2864823256"/>
                    </a:ext>
                  </a:extLst>
                </a:gridCol>
                <a:gridCol w="589598">
                  <a:extLst>
                    <a:ext uri="{9D8B030D-6E8A-4147-A177-3AD203B41FA5}">
                      <a16:colId xmlns:a16="http://schemas.microsoft.com/office/drawing/2014/main" val="3690063371"/>
                    </a:ext>
                  </a:extLst>
                </a:gridCol>
              </a:tblGrid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Parameter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7310" indent="-67310" algn="ctr">
                        <a:spcAft>
                          <a:spcPts val="0"/>
                        </a:spcAft>
                      </a:pPr>
                      <a:r>
                        <a:rPr lang="en-US" altLang="ja-JP" sz="16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KlyC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4450" indent="-44450"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CST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7310" indent="-67310"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FCI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4311264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Beam voltage [kV]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154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154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154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4160638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Beam current [A]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94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94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94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89512635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+mn-lt"/>
                          <a:cs typeface="Segoe UI" panose="020B0502040204020203" pitchFamily="34" charset="0"/>
                        </a:rPr>
                        <a:t>Drive power [W]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80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80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80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0009967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Output power [MW]</a:t>
                      </a:r>
                      <a:endParaRPr lang="ja-JP" sz="1600" b="0" dirty="0"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8.31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8.16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8.16</a:t>
                      </a:r>
                      <a:endParaRPr lang="ja-JP" sz="16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9258699"/>
                  </a:ext>
                </a:extLst>
              </a:tr>
              <a:tr h="338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cs typeface="Segoe UI" panose="020B0502040204020203" pitchFamily="34" charset="0"/>
                        </a:rPr>
                        <a:t>Power efficiency [%]</a:t>
                      </a:r>
                      <a:endParaRPr lang="ja-JP" sz="1600" b="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57.4</a:t>
                      </a:r>
                      <a:endParaRPr lang="ja-JP" sz="1600" b="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56.4</a:t>
                      </a:r>
                      <a:endParaRPr lang="ja-JP" sz="1600" b="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ＭＳ 明朝" panose="02020609040205080304" pitchFamily="17" charset="-128"/>
                          <a:cs typeface="Segoe UI" panose="020B0502040204020203" pitchFamily="34" charset="0"/>
                        </a:rPr>
                        <a:t>56.4</a:t>
                      </a:r>
                      <a:endParaRPr lang="ja-JP" sz="1600" b="0" dirty="0">
                        <a:solidFill>
                          <a:srgbClr val="0000FF"/>
                        </a:solidFill>
                        <a:effectLst/>
                        <a:latin typeface="+mn-lt"/>
                        <a:ea typeface="ＭＳ 明朝" panose="02020609040205080304" pitchFamily="17" charset="-128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67067665"/>
                  </a:ext>
                </a:extLst>
              </a:tr>
            </a:tbl>
          </a:graphicData>
        </a:graphic>
      </p:graphicFrame>
      <p:pic>
        <p:nvPicPr>
          <p:cNvPr id="34" name="図 33">
            <a:extLst>
              <a:ext uri="{FF2B5EF4-FFF2-40B4-BE49-F238E27FC236}">
                <a16:creationId xmlns:a16="http://schemas.microsoft.com/office/drawing/2014/main" id="{BABDBF46-D604-4496-BB8A-5526C05025F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619" y="1512899"/>
            <a:ext cx="442063" cy="422612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DC51B064-F597-4D2D-A773-141117D14934}"/>
              </a:ext>
            </a:extLst>
          </p:cNvPr>
          <p:cNvSpPr txBox="1"/>
          <p:nvPr/>
        </p:nvSpPr>
        <p:spPr>
          <a:xfrm>
            <a:off x="806804" y="5860319"/>
            <a:ext cx="1321866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400" dirty="0">
                <a:cs typeface="Segoe UI" panose="020B0502040204020203" pitchFamily="34" charset="0"/>
              </a:rPr>
              <a:t>Energy profile</a:t>
            </a:r>
            <a:endParaRPr kumimoji="1" lang="ja-JP" altLang="en-US" sz="1400" dirty="0">
              <a:cs typeface="Segoe UI" panose="020B0502040204020203" pitchFamily="34" charset="0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78668482-CEC5-472B-A465-457441657C8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2060" y="1935511"/>
            <a:ext cx="2448559" cy="1794462"/>
          </a:xfrm>
          <a:prstGeom prst="rect">
            <a:avLst/>
          </a:prstGeom>
        </p:spPr>
      </p:pic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3AEC52F8-B2AA-4A6D-B425-4DEFBAF8FACF}"/>
              </a:ext>
            </a:extLst>
          </p:cNvPr>
          <p:cNvCxnSpPr>
            <a:cxnSpLocks/>
            <a:stCxn id="32" idx="3"/>
          </p:cNvCxnSpPr>
          <p:nvPr/>
        </p:nvCxnSpPr>
        <p:spPr bwMode="auto">
          <a:xfrm>
            <a:off x="2617413" y="3989451"/>
            <a:ext cx="230054" cy="183345"/>
          </a:xfrm>
          <a:prstGeom prst="straightConnector1">
            <a:avLst/>
          </a:prstGeom>
          <a:solidFill>
            <a:srgbClr val="999999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7FD7AC3-AFAA-46A0-84A2-8BCA89FB79FA}"/>
              </a:ext>
            </a:extLst>
          </p:cNvPr>
          <p:cNvSpPr txBox="1"/>
          <p:nvPr/>
        </p:nvSpPr>
        <p:spPr>
          <a:xfrm>
            <a:off x="1159767" y="3758618"/>
            <a:ext cx="1457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>
                <a:solidFill>
                  <a:srgbClr val="FF0000"/>
                </a:solidFill>
                <a:latin typeface="+mn-lt"/>
              </a:rPr>
              <a:t>2nd harmonic triplet (pi mode)</a:t>
            </a:r>
            <a:endParaRPr kumimoji="1" lang="ja-JP" altLang="en-US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03F94AA1-5B7E-419C-B7DB-1D662177BB81}"/>
              </a:ext>
            </a:extLst>
          </p:cNvPr>
          <p:cNvSpPr txBox="1"/>
          <p:nvPr/>
        </p:nvSpPr>
        <p:spPr>
          <a:xfrm>
            <a:off x="5704812" y="1779376"/>
            <a:ext cx="11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+mn-lt"/>
              </a:rPr>
              <a:t>Output coupler</a:t>
            </a:r>
            <a:endParaRPr kumimoji="1" lang="ja-JP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7764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038B58E0-08F3-4511-A3F0-1883438A788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470482" y="4803384"/>
            <a:ext cx="2983205" cy="113097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AE79BA7F-C260-4C3C-9984-1DEEC6453D8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470481" y="3294619"/>
            <a:ext cx="3384907" cy="115273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F7A8F65-E612-4108-9CA1-CFD259B2E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+mn-lt"/>
              </a:rPr>
              <a:t>3</a:t>
            </a:r>
            <a:r>
              <a:rPr kumimoji="1" lang="en-US" altLang="ja-JP" dirty="0">
                <a:latin typeface="+mn-lt"/>
              </a:rPr>
              <a:t>. High Efficiency 8-MW Klystron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A4DF05D0-8F1C-41B4-B5F2-8283D5708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699" y="888228"/>
            <a:ext cx="6667119" cy="830997"/>
          </a:xfrm>
        </p:spPr>
        <p:txBody>
          <a:bodyPr wrap="square">
            <a:sp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en-US" altLang="ja-JP" sz="1800" b="0" dirty="0">
                <a:latin typeface="+mn-lt"/>
              </a:rPr>
              <a:t>   The second design still required new solenoid. We further studied performance of tube that can fit into existing solenoid, and it worked in simulations.</a:t>
            </a:r>
          </a:p>
        </p:txBody>
      </p:sp>
      <p:pic>
        <p:nvPicPr>
          <p:cNvPr id="25" name="グラフィックス 24">
            <a:extLst>
              <a:ext uri="{FF2B5EF4-FFF2-40B4-BE49-F238E27FC236}">
                <a16:creationId xmlns:a16="http://schemas.microsoft.com/office/drawing/2014/main" id="{4E2126B8-29FC-4FCF-A721-D0C234AE49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84656" y="671479"/>
            <a:ext cx="931545" cy="93154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B0FE7507-717B-4AE5-A79C-73017EDD77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59" y="579016"/>
            <a:ext cx="1098540" cy="109854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D85B21E-EB67-4AE9-936D-21DA4E52C068}"/>
              </a:ext>
            </a:extLst>
          </p:cNvPr>
          <p:cNvSpPr txBox="1"/>
          <p:nvPr/>
        </p:nvSpPr>
        <p:spPr>
          <a:xfrm>
            <a:off x="235700" y="2084299"/>
            <a:ext cx="17011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>
                <a:latin typeface="+mn-lt"/>
              </a:rPr>
              <a:t>Design 1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latin typeface="+mn-lt"/>
              </a:rPr>
              <a:t>Long circuit</a:t>
            </a:r>
            <a:endParaRPr lang="en-US" altLang="ja-JP" sz="1600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solidFill>
                  <a:srgbClr val="FF0000"/>
                </a:solidFill>
                <a:latin typeface="+mn-lt"/>
              </a:rPr>
              <a:t>New solenoid</a:t>
            </a:r>
            <a:endParaRPr kumimoji="1" lang="ja-JP" altLang="en-US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C7E760F-37BE-477A-8067-D9F57E63480F}"/>
              </a:ext>
            </a:extLst>
          </p:cNvPr>
          <p:cNvSpPr txBox="1"/>
          <p:nvPr/>
        </p:nvSpPr>
        <p:spPr>
          <a:xfrm>
            <a:off x="235700" y="3337598"/>
            <a:ext cx="17155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u="sng" dirty="0">
                <a:latin typeface="+mn-lt"/>
              </a:rPr>
              <a:t>Design 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latin typeface="+mn-lt"/>
              </a:rPr>
              <a:t>Short circuit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latin typeface="+mn-lt"/>
              </a:rPr>
              <a:t>2nd harmonic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solidFill>
                  <a:srgbClr val="FF0000"/>
                </a:solidFill>
                <a:latin typeface="+mn-lt"/>
              </a:rPr>
              <a:t>New solenoid</a:t>
            </a:r>
            <a:endParaRPr kumimoji="1" lang="ja-JP" altLang="en-US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C51ED08-D341-43E5-95C8-7F897B5425C6}"/>
              </a:ext>
            </a:extLst>
          </p:cNvPr>
          <p:cNvSpPr txBox="1"/>
          <p:nvPr/>
        </p:nvSpPr>
        <p:spPr>
          <a:xfrm>
            <a:off x="235700" y="4708052"/>
            <a:ext cx="2229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u="sng" dirty="0">
                <a:latin typeface="+mn-lt"/>
              </a:rPr>
              <a:t>Design 3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latin typeface="+mn-lt"/>
              </a:rPr>
              <a:t>Short circuit (same as 6-MW tube)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dirty="0">
                <a:latin typeface="+mn-lt"/>
              </a:rPr>
              <a:t>2nd harmonic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dirty="0">
                <a:solidFill>
                  <a:srgbClr val="0000FF"/>
                </a:solidFill>
                <a:latin typeface="+mn-lt"/>
              </a:rPr>
              <a:t>Existing solenoid</a:t>
            </a:r>
            <a:endParaRPr kumimoji="1" lang="ja-JP" altLang="en-US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93B0BA7-5D84-463D-B0FE-04680918CFEE}"/>
              </a:ext>
            </a:extLst>
          </p:cNvPr>
          <p:cNvSpPr txBox="1"/>
          <p:nvPr/>
        </p:nvSpPr>
        <p:spPr>
          <a:xfrm>
            <a:off x="7389870" y="3079146"/>
            <a:ext cx="1443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+mn-lt"/>
              </a:rPr>
              <a:t>Eff. = 58.6%</a:t>
            </a:r>
            <a:endParaRPr kumimoji="1" lang="ja-JP" altLang="en-US" sz="1800" dirty="0">
              <a:latin typeface="+mn-lt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C41A5A9-4961-49BC-8BB0-04FEEEFC4C63}"/>
              </a:ext>
            </a:extLst>
          </p:cNvPr>
          <p:cNvSpPr txBox="1"/>
          <p:nvPr/>
        </p:nvSpPr>
        <p:spPr>
          <a:xfrm>
            <a:off x="5855388" y="3748110"/>
            <a:ext cx="1443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+mn-lt"/>
              </a:rPr>
              <a:t>Eff. = 56.4%</a:t>
            </a:r>
            <a:endParaRPr kumimoji="1" lang="ja-JP" altLang="en-US" sz="1800" dirty="0">
              <a:latin typeface="+mn-lt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CC8D5DE-B706-4BEB-B693-D33C2E6A0A07}"/>
              </a:ext>
            </a:extLst>
          </p:cNvPr>
          <p:cNvSpPr txBox="1"/>
          <p:nvPr/>
        </p:nvSpPr>
        <p:spPr>
          <a:xfrm>
            <a:off x="5453687" y="4955430"/>
            <a:ext cx="1379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+mn-lt"/>
              </a:rPr>
              <a:t>Eff =</a:t>
            </a:r>
            <a:r>
              <a:rPr lang="en-US" altLang="ja-JP" sz="1800" dirty="0">
                <a:latin typeface="+mn-lt"/>
              </a:rPr>
              <a:t> </a:t>
            </a:r>
            <a:r>
              <a:rPr kumimoji="1" lang="en-US" altLang="ja-JP" sz="1800" dirty="0">
                <a:latin typeface="+mn-lt"/>
              </a:rPr>
              <a:t>56.4%</a:t>
            </a:r>
            <a:endParaRPr kumimoji="1" lang="ja-JP" altLang="en-US" sz="1800" dirty="0">
              <a:latin typeface="+mn-lt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46D9E46-66A9-47BA-8648-A82BB0B82D24}"/>
              </a:ext>
            </a:extLst>
          </p:cNvPr>
          <p:cNvSpPr/>
          <p:nvPr/>
        </p:nvSpPr>
        <p:spPr bwMode="auto">
          <a:xfrm>
            <a:off x="175757" y="4535869"/>
            <a:ext cx="8792485" cy="1650652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683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5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5" name="コンテンツ プレースホルダー 2">
            <a:extLst>
              <a:ext uri="{FF2B5EF4-FFF2-40B4-BE49-F238E27FC236}">
                <a16:creationId xmlns:a16="http://schemas.microsoft.com/office/drawing/2014/main" id="{0F8597FC-AEE4-4659-AABC-0B8AF0F06807}"/>
              </a:ext>
            </a:extLst>
          </p:cNvPr>
          <p:cNvSpPr txBox="1">
            <a:spLocks/>
          </p:cNvSpPr>
          <p:nvPr/>
        </p:nvSpPr>
        <p:spPr bwMode="auto">
          <a:xfrm>
            <a:off x="5660948" y="5471827"/>
            <a:ext cx="32916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400" b="1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573088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857250" indent="-282575" algn="l" rtl="0" eaLnBrk="0" fontAlgn="base" hangingPunct="0">
              <a:spcBef>
                <a:spcPct val="0"/>
              </a:spcBef>
              <a:spcAft>
                <a:spcPct val="25000"/>
              </a:spcAft>
              <a:buFont typeface="Helvetica" pitchFamily="34" charset="0"/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138238" indent="-279400" algn="l" rtl="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425575" indent="-284163" algn="l" rtl="0" eaLnBrk="0" fontAlgn="base" hangingPunct="0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18827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3399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7971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254375" indent="-284163" algn="l" rtl="0" fontAlgn="base">
              <a:spcBef>
                <a:spcPct val="0"/>
              </a:spcBef>
              <a:spcAft>
                <a:spcPct val="2500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spcAft>
                <a:spcPts val="0"/>
              </a:spcAft>
              <a:buFontTx/>
              <a:buNone/>
            </a:pPr>
            <a:r>
              <a:rPr lang="en-US" altLang="ja-JP" sz="1600" b="0" kern="0" dirty="0">
                <a:solidFill>
                  <a:srgbClr val="0000FF"/>
                </a:solidFill>
                <a:latin typeface="+mn-lt"/>
              </a:rPr>
              <a:t>We decided to fabricate this tube.</a:t>
            </a: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F14BD71F-0E20-4356-ADFA-E6E71E55139B}"/>
              </a:ext>
            </a:extLst>
          </p:cNvPr>
          <p:cNvCxnSpPr/>
          <p:nvPr/>
        </p:nvCxnSpPr>
        <p:spPr bwMode="auto">
          <a:xfrm>
            <a:off x="2699811" y="1828525"/>
            <a:ext cx="5724000" cy="0"/>
          </a:xfrm>
          <a:prstGeom prst="straightConnector1">
            <a:avLst/>
          </a:prstGeom>
          <a:solidFill>
            <a:srgbClr val="999999"/>
          </a:solidFill>
          <a:ln w="28575" cap="flat" cmpd="sng" algn="ctr">
            <a:solidFill>
              <a:srgbClr val="00B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5CF3454D-BF5C-487A-95A7-D4BE2702080D}"/>
              </a:ext>
            </a:extLst>
          </p:cNvPr>
          <p:cNvCxnSpPr>
            <a:cxnSpLocks/>
          </p:cNvCxnSpPr>
          <p:nvPr/>
        </p:nvCxnSpPr>
        <p:spPr bwMode="auto">
          <a:xfrm>
            <a:off x="2663951" y="3240830"/>
            <a:ext cx="2844000" cy="0"/>
          </a:xfrm>
          <a:prstGeom prst="straightConnector1">
            <a:avLst/>
          </a:prstGeom>
          <a:solidFill>
            <a:srgbClr val="999999"/>
          </a:solidFill>
          <a:ln w="28575" cap="flat" cmpd="sng" algn="ctr">
            <a:solidFill>
              <a:srgbClr val="00B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1DE40C82-ADAF-4F11-838A-AABE1E40E38A}"/>
              </a:ext>
            </a:extLst>
          </p:cNvPr>
          <p:cNvCxnSpPr>
            <a:cxnSpLocks/>
          </p:cNvCxnSpPr>
          <p:nvPr/>
        </p:nvCxnSpPr>
        <p:spPr bwMode="auto">
          <a:xfrm>
            <a:off x="2663951" y="4722272"/>
            <a:ext cx="2537014" cy="0"/>
          </a:xfrm>
          <a:prstGeom prst="straightConnector1">
            <a:avLst/>
          </a:prstGeom>
          <a:solidFill>
            <a:srgbClr val="999999"/>
          </a:solidFill>
          <a:ln w="28575" cap="flat" cmpd="sng" algn="ctr">
            <a:solidFill>
              <a:srgbClr val="00B050"/>
            </a:solidFill>
            <a:prstDash val="solid"/>
            <a:round/>
            <a:headEnd type="triangle"/>
            <a:tailEnd type="triangle"/>
          </a:ln>
          <a:effectLst/>
        </p:spPr>
      </p:cxn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D3D55B49-A62D-4D5C-953E-34E5D65720BB}"/>
              </a:ext>
            </a:extLst>
          </p:cNvPr>
          <p:cNvGrpSpPr/>
          <p:nvPr/>
        </p:nvGrpSpPr>
        <p:grpSpPr>
          <a:xfrm>
            <a:off x="2502589" y="1910804"/>
            <a:ext cx="6212537" cy="1147569"/>
            <a:chOff x="1974638" y="1929009"/>
            <a:chExt cx="6212537" cy="1147569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A676CD52-F5DE-4B69-8BEE-2CB76B0CF142}"/>
                </a:ext>
              </a:extLst>
            </p:cNvPr>
            <p:cNvPicPr>
              <a:picLocks/>
            </p:cNvPicPr>
            <p:nvPr/>
          </p:nvPicPr>
          <p:blipFill rotWithShape="1">
            <a:blip r:embed="rId7"/>
            <a:srcRect l="8889" r="4826"/>
            <a:stretch/>
          </p:blipFill>
          <p:spPr>
            <a:xfrm>
              <a:off x="1974638" y="1929009"/>
              <a:ext cx="6212537" cy="1147569"/>
            </a:xfrm>
            <a:prstGeom prst="rect">
              <a:avLst/>
            </a:prstGeom>
          </p:spPr>
        </p:pic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AE067508-54F2-4A2C-9449-32CE44FF2AA6}"/>
                </a:ext>
              </a:extLst>
            </p:cNvPr>
            <p:cNvCxnSpPr/>
            <p:nvPr/>
          </p:nvCxnSpPr>
          <p:spPr bwMode="auto">
            <a:xfrm>
              <a:off x="1974638" y="1973834"/>
              <a:ext cx="0" cy="1083132"/>
            </a:xfrm>
            <a:prstGeom prst="line">
              <a:avLst/>
            </a:prstGeom>
            <a:solidFill>
              <a:srgbClr val="9999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F5E876A9-EA3C-4976-AC83-39CD62AFA6C2}"/>
                </a:ext>
              </a:extLst>
            </p:cNvPr>
            <p:cNvCxnSpPr/>
            <p:nvPr/>
          </p:nvCxnSpPr>
          <p:spPr bwMode="auto">
            <a:xfrm>
              <a:off x="8187175" y="1964869"/>
              <a:ext cx="0" cy="1083132"/>
            </a:xfrm>
            <a:prstGeom prst="line">
              <a:avLst/>
            </a:prstGeom>
            <a:solidFill>
              <a:srgbClr val="9999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06408837"/>
      </p:ext>
    </p:extLst>
  </p:cSld>
  <p:clrMapOvr>
    <a:masterClrMapping/>
  </p:clrMapOvr>
</p:sld>
</file>

<file path=ppt/theme/theme1.xml><?xml version="1.0" encoding="utf-8"?>
<a:theme xmlns:a="http://schemas.openxmlformats.org/drawingml/2006/main" name="1_TETD標準パワーポイント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2013-08">
      <a:majorFont>
        <a:latin typeface="Segoe UI"/>
        <a:ea typeface="Meiryo UI"/>
        <a:cs typeface=""/>
      </a:majorFont>
      <a:minorFont>
        <a:latin typeface="Segoe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99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683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solidFill>
          <a:srgbClr val="999999"/>
        </a:solidFill>
        <a:ln w="9525" cap="flat" cmpd="sng" algn="ctr">
          <a:solidFill>
            <a:schemeClr val="bg1">
              <a:lumMod val="50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sz="2400" dirty="0" smtClean="0">
            <a:latin typeface="Meiryo UI" pitchFamily="50" charset="-128"/>
            <a:ea typeface="Meiryo UI" pitchFamily="50" charset="-128"/>
            <a:cs typeface="Meiryo UI" pitchFamily="50" charset="-128"/>
          </a:defRPr>
        </a:defPPr>
      </a:lstStyle>
    </a:txDef>
  </a:objectDefaults>
  <a:extraClrSchemeLst>
    <a:extraClrScheme>
      <a:clrScheme name="2_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TETD Standard PowerPoint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2_Toshiba PowerPoin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99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683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solidFill>
          <a:srgbClr val="9999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2_Toshiba PowerPo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oshiba PowerPo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oshiba PowerPo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7a63ae98c9331042c85a0ce3caf3b722">
  <xsd:schema xmlns:xsd="http://www.w3.org/2001/XMLSchema" xmlns:p="http://schemas.microsoft.com/office/2006/metadata/properties" targetNamespace="http://schemas.microsoft.com/office/2006/metadata/properties" ma:root="true" ma:fieldsID="643ad641ad674e858ec36190b61f65c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546AF43-D985-4848-906A-6FAAE9EECBD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99E873D-8835-4C29-9CC0-8E5574B0B3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FD7ED7-AEF0-431C-B3A9-736C7872C4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2533</Words>
  <Application>Microsoft Office PowerPoint</Application>
  <PresentationFormat>画面に合わせる (4:3)</PresentationFormat>
  <Paragraphs>357</Paragraphs>
  <Slides>29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29</vt:i4>
      </vt:variant>
    </vt:vector>
  </HeadingPairs>
  <TitlesOfParts>
    <vt:vector size="37" baseType="lpstr">
      <vt:lpstr>Meiryo UI</vt:lpstr>
      <vt:lpstr>Myriad Pro</vt:lpstr>
      <vt:lpstr>Arial</vt:lpstr>
      <vt:lpstr>Helvetica</vt:lpstr>
      <vt:lpstr>Segoe UI</vt:lpstr>
      <vt:lpstr>Wingdings</vt:lpstr>
      <vt:lpstr>1_TETD標準パワーポイント</vt:lpstr>
      <vt:lpstr>2_TETD Standard PowerPoint</vt:lpstr>
      <vt:lpstr>X-band High Efficiency Klystron Development</vt:lpstr>
      <vt:lpstr>Contents</vt:lpstr>
      <vt:lpstr>1. Company Overview</vt:lpstr>
      <vt:lpstr>2. Principles of Klystrons</vt:lpstr>
      <vt:lpstr>2. Principles of Klystrons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3. High Efficiency 8-MW Klystron</vt:lpstr>
      <vt:lpstr>4. Summary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2018-11-01T09:09:51Z</dcterms:created>
  <dcterms:modified xsi:type="dcterms:W3CDTF">2022-07-05T10:48:06Z</dcterms:modified>
</cp:coreProperties>
</file>