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731" r:id="rId2"/>
    <p:sldMasterId id="2147483670" r:id="rId3"/>
    <p:sldMasterId id="2147483691" r:id="rId4"/>
  </p:sldMasterIdLst>
  <p:notesMasterIdLst>
    <p:notesMasterId r:id="rId31"/>
  </p:notesMasterIdLst>
  <p:handoutMasterIdLst>
    <p:handoutMasterId r:id="rId32"/>
  </p:handoutMasterIdLst>
  <p:sldIdLst>
    <p:sldId id="256" r:id="rId5"/>
    <p:sldId id="321" r:id="rId6"/>
    <p:sldId id="322" r:id="rId7"/>
    <p:sldId id="273" r:id="rId8"/>
    <p:sldId id="323" r:id="rId9"/>
    <p:sldId id="324" r:id="rId10"/>
    <p:sldId id="313" r:id="rId11"/>
    <p:sldId id="342" r:id="rId12"/>
    <p:sldId id="312" r:id="rId13"/>
    <p:sldId id="325" r:id="rId14"/>
    <p:sldId id="355" r:id="rId15"/>
    <p:sldId id="350" r:id="rId16"/>
    <p:sldId id="351" r:id="rId17"/>
    <p:sldId id="352" r:id="rId18"/>
    <p:sldId id="354" r:id="rId19"/>
    <p:sldId id="298" r:id="rId20"/>
    <p:sldId id="333" r:id="rId21"/>
    <p:sldId id="335" r:id="rId22"/>
    <p:sldId id="336" r:id="rId23"/>
    <p:sldId id="341" r:id="rId24"/>
    <p:sldId id="314" r:id="rId25"/>
    <p:sldId id="338" r:id="rId26"/>
    <p:sldId id="318" r:id="rId27"/>
    <p:sldId id="304" r:id="rId28"/>
    <p:sldId id="356" r:id="rId29"/>
    <p:sldId id="348" r:id="rId30"/>
  </p:sldIdLst>
  <p:sldSz cx="9144000" cy="5143500" type="screen16x9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PES Robert" initials="LR" lastIdx="10" clrIdx="0">
    <p:extLst>
      <p:ext uri="{19B8F6BF-5375-455C-9EA6-DF929625EA0E}">
        <p15:presenceInfo xmlns:p15="http://schemas.microsoft.com/office/powerpoint/2012/main" userId="LOPES Rober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00"/>
    <a:srgbClr val="000000"/>
    <a:srgbClr val="EFE125"/>
    <a:srgbClr val="F9EEED"/>
    <a:srgbClr val="FFFF00"/>
    <a:srgbClr val="F0DC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95" autoAdjust="0"/>
    <p:restoredTop sz="94355" autoAdjust="0"/>
  </p:normalViewPr>
  <p:slideViewPr>
    <p:cSldViewPr>
      <p:cViewPr varScale="1">
        <p:scale>
          <a:sx n="110" d="100"/>
          <a:sy n="110" d="100"/>
        </p:scale>
        <p:origin x="67" y="1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omm-acc\Commun_Accelerateurs-Ingenierie\Radiofrequence_et_LINAC\Ampli%20Upgrade%20352MHz\Proto%206kW\Mesure%20proto%202.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Upgrade Efficiency 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Feuil2!$B$3:$J$3</c:f>
              <c:numCache>
                <c:formatCode>General</c:formatCode>
                <c:ptCount val="9"/>
                <c:pt idx="0">
                  <c:v>6.1970000000000001</c:v>
                </c:pt>
                <c:pt idx="1">
                  <c:v>5.5129999999999999</c:v>
                </c:pt>
                <c:pt idx="2">
                  <c:v>5.3049999999999997</c:v>
                </c:pt>
                <c:pt idx="3">
                  <c:v>4.9000000000000004</c:v>
                </c:pt>
                <c:pt idx="4">
                  <c:v>4.5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xVal>
          <c:yVal>
            <c:numRef>
              <c:f>Feuil2!$B$6:$J$6</c:f>
              <c:numCache>
                <c:formatCode>General</c:formatCode>
                <c:ptCount val="9"/>
                <c:pt idx="0">
                  <c:v>0.60282101167315183</c:v>
                </c:pt>
                <c:pt idx="1">
                  <c:v>0.59989118607181724</c:v>
                </c:pt>
                <c:pt idx="2">
                  <c:v>0.60628571428571421</c:v>
                </c:pt>
                <c:pt idx="3">
                  <c:v>0.60718711276332094</c:v>
                </c:pt>
                <c:pt idx="4">
                  <c:v>0.59055118110236215</c:v>
                </c:pt>
                <c:pt idx="5">
                  <c:v>0.56657223796033995</c:v>
                </c:pt>
                <c:pt idx="6">
                  <c:v>0.49423393739703458</c:v>
                </c:pt>
                <c:pt idx="7">
                  <c:v>0.40160642570281119</c:v>
                </c:pt>
                <c:pt idx="8">
                  <c:v>0.2770083102493075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0B2-45F7-AA71-7FDF62239042}"/>
            </c:ext>
          </c:extLst>
        </c:ser>
        <c:ser>
          <c:idx val="1"/>
          <c:order val="1"/>
          <c:tx>
            <c:v>Actual Efficiency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Feuil2!$M$9:$V$9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3.5</c:v>
                </c:pt>
                <c:pt idx="4">
                  <c:v>4</c:v>
                </c:pt>
                <c:pt idx="5">
                  <c:v>4.5</c:v>
                </c:pt>
                <c:pt idx="6">
                  <c:v>5</c:v>
                </c:pt>
                <c:pt idx="7">
                  <c:v>5.5</c:v>
                </c:pt>
                <c:pt idx="8">
                  <c:v>6.0019999999999998</c:v>
                </c:pt>
                <c:pt idx="9">
                  <c:v>6.1970000000000001</c:v>
                </c:pt>
              </c:numCache>
            </c:numRef>
          </c:xVal>
          <c:yVal>
            <c:numRef>
              <c:f>Feuil2!$M$13:$V$13</c:f>
              <c:numCache>
                <c:formatCode>General</c:formatCode>
                <c:ptCount val="10"/>
                <c:pt idx="0">
                  <c:v>0.21218752072143757</c:v>
                </c:pt>
                <c:pt idx="1">
                  <c:v>0.30784030784030791</c:v>
                </c:pt>
                <c:pt idx="2">
                  <c:v>0.38110361254466063</c:v>
                </c:pt>
                <c:pt idx="3">
                  <c:v>0.41238631761110495</c:v>
                </c:pt>
                <c:pt idx="4">
                  <c:v>0.44211108040895269</c:v>
                </c:pt>
                <c:pt idx="5">
                  <c:v>0.46870422810272433</c:v>
                </c:pt>
                <c:pt idx="6">
                  <c:v>0.49373572795161386</c:v>
                </c:pt>
                <c:pt idx="7">
                  <c:v>0.51546391752577325</c:v>
                </c:pt>
                <c:pt idx="8">
                  <c:v>0.53608730845451746</c:v>
                </c:pt>
                <c:pt idx="9">
                  <c:v>0.54431269213877909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0B2-45F7-AA71-7FDF62239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30698735"/>
        <c:axId val="1330699151"/>
      </c:scatterChart>
      <c:valAx>
        <c:axId val="13306987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Pout</a:t>
                </a:r>
                <a:r>
                  <a:rPr lang="fr-FR" baseline="0"/>
                  <a:t> kW)</a:t>
                </a:r>
                <a:endParaRPr lang="fr-F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30699151"/>
        <c:crosses val="autoZero"/>
        <c:crossBetween val="midCat"/>
      </c:valAx>
      <c:valAx>
        <c:axId val="1330699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Efficiency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306987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14058809916798"/>
          <c:y val="0.53815671225687955"/>
          <c:w val="0.52101656835384647"/>
          <c:h val="7.02922365443274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437AD-BFA0-444B-B5B1-B1BDB18FBB42}" type="datetimeFigureOut">
              <a:rPr lang="fr-FR" smtClean="0"/>
              <a:t>05/07/2022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1A8C0-1EB8-4B52-8158-9E40991E9A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686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C8582-32F8-4511-BE8E-9127F14BA016}" type="datetimeFigureOut">
              <a:rPr lang="fr-FR" smtClean="0"/>
              <a:t>05/07/2022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8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2F002-206D-4184-B39E-C7D93CBC59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45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>
                <a:cs typeface="Times New Roman" panose="02020603050405020304" pitchFamily="18" charset="0"/>
              </a:rPr>
              <a:t>146 modules of 300 W @ 352 MHz &amp; individual power supplies, mounted on 8 water cooled dissipaters</a:t>
            </a:r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2F002-206D-4184-B39E-C7D93CBC598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303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2F002-206D-4184-B39E-C7D93CBC598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423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2F002-206D-4184-B39E-C7D93CBC598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502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2F002-206D-4184-B39E-C7D93CBC598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81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FD1-3CFD-4394-8B60-0025C3F980F3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fr-FR" dirty="0"/>
          </a:p>
        </p:txBody>
      </p:sp>
      <p:sp>
        <p:nvSpPr>
          <p:cNvPr id="6" name="Rectangle 5"/>
          <p:cNvSpPr/>
          <p:nvPr userDrawn="1"/>
        </p:nvSpPr>
        <p:spPr>
          <a:xfrm flipH="1">
            <a:off x="3131841" y="3392727"/>
            <a:ext cx="6017581" cy="799203"/>
          </a:xfrm>
          <a:prstGeom prst="rect">
            <a:avLst/>
          </a:prstGeom>
          <a:solidFill>
            <a:schemeClr val="bg1">
              <a:lumMod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EDE12"/>
              </a:solidFill>
            </a:endParaRP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3131841" y="3956875"/>
            <a:ext cx="6012163" cy="0"/>
          </a:xfrm>
          <a:prstGeom prst="line">
            <a:avLst/>
          </a:prstGeom>
          <a:ln w="73025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1841" y="3307249"/>
            <a:ext cx="5935803" cy="857250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704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AE-108C-4F1A-9AF7-187625B7B34F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552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945000"/>
            <a:ext cx="7920000" cy="3645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3" y="5577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0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LEIL - fond gris - 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253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945000"/>
            <a:ext cx="7920000" cy="3645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3" y="5577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937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gris - 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692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LEIL - fond gris - 3"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945000"/>
            <a:ext cx="7920000" cy="3645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3" y="5577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512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LEIL - fond gris - 3"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826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H="1">
            <a:off x="1691680" y="3369604"/>
            <a:ext cx="7452320" cy="799203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 flipH="1">
            <a:off x="1691681" y="3975906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57260" y="3517283"/>
            <a:ext cx="7210800" cy="4239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FD1-3CFD-4394-8B60-0025C3F980F3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356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FD1-3CFD-4394-8B60-0025C3F980F3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2113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2483768" y="4910122"/>
            <a:ext cx="476284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M. Diop, Workshop on Efficient RF Sources, July 2022 – Château de Bossey</a:t>
            </a:r>
          </a:p>
        </p:txBody>
      </p:sp>
      <p:sp>
        <p:nvSpPr>
          <p:cNvPr id="9" name="Espace réservé du numéro de diapositive 14"/>
          <p:cNvSpPr txBox="1">
            <a:spLocks/>
          </p:cNvSpPr>
          <p:nvPr userDrawn="1"/>
        </p:nvSpPr>
        <p:spPr>
          <a:xfrm>
            <a:off x="8676456" y="4890195"/>
            <a:ext cx="432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F1D9307-60FB-4D94-9F62-EB849F8F5433}" type="slidenum">
              <a:rPr lang="fr-FR" sz="800" smtClean="0"/>
              <a:pPr/>
              <a:t>‹N°›</a:t>
            </a:fld>
            <a:endParaRPr lang="fr-FR" sz="800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51470"/>
            <a:ext cx="1152128" cy="5355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7380312" y="2859782"/>
            <a:ext cx="1656184" cy="2030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12756E-BEE7-43DD-972E-C89E3A073504}"/>
              </a:ext>
            </a:extLst>
          </p:cNvPr>
          <p:cNvSpPr/>
          <p:nvPr userDrawn="1"/>
        </p:nvSpPr>
        <p:spPr>
          <a:xfrm>
            <a:off x="1331640" y="101456"/>
            <a:ext cx="216024" cy="4855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>
            <a:cxnSpLocks/>
          </p:cNvCxnSpPr>
          <p:nvPr userDrawn="1"/>
        </p:nvCxnSpPr>
        <p:spPr>
          <a:xfrm flipH="1">
            <a:off x="1403648" y="557702"/>
            <a:ext cx="7740000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12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FD1-3CFD-4394-8B60-0025C3F980F3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131841" y="3307249"/>
            <a:ext cx="5935803" cy="8572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36949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4767263"/>
            <a:ext cx="1234800" cy="273844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466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4767263"/>
            <a:ext cx="1234800" cy="273844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3" y="557702"/>
            <a:ext cx="7524333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4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2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4767263"/>
            <a:ext cx="1234800" cy="273844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1415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4767263"/>
            <a:ext cx="1234800" cy="273844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3" y="557702"/>
            <a:ext cx="7524333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667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blanc - 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4767263"/>
            <a:ext cx="1234800" cy="273844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9039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SOLEIL - fond blanc - 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4767263"/>
            <a:ext cx="1234800" cy="273844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3" y="557702"/>
            <a:ext cx="7524333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6995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LEIL - fond blanc - 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4767263"/>
            <a:ext cx="1234800" cy="273844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32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SOLEIL - fond blanc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4767263"/>
            <a:ext cx="1234800" cy="273844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/>
          <p:cNvCxnSpPr/>
          <p:nvPr userDrawn="1"/>
        </p:nvCxnSpPr>
        <p:spPr>
          <a:xfrm flipH="1">
            <a:off x="1619673" y="557702"/>
            <a:ext cx="7524333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8933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OLEIL - fond blanc -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4768200"/>
            <a:ext cx="2347200" cy="273844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4768200"/>
            <a:ext cx="3830400" cy="27384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4767263"/>
            <a:ext cx="1234800" cy="273844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22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2088" y="465516"/>
            <a:ext cx="7772400" cy="1102519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55776" y="1599642"/>
            <a:ext cx="6400800" cy="1314450"/>
          </a:xfrm>
          <a:prstGeom prst="rect">
            <a:avLst/>
          </a:prstGeom>
          <a:effectLst>
            <a:glow rad="139700">
              <a:schemeClr val="bg1">
                <a:alpha val="0"/>
              </a:schemeClr>
            </a:glow>
            <a:softEdge rad="0"/>
          </a:effectLst>
        </p:spPr>
        <p:txBody>
          <a:bodyPr/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9A2E-B7EC-4280-985B-322C1A6C80DB}" type="datetimeFigureOut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51470"/>
            <a:ext cx="1296016" cy="5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0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1600" y="585791"/>
            <a:ext cx="7772400" cy="1242138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9A2E-B7EC-4280-985B-322C1A6C80DB}" type="datetimeFigureOut">
              <a:rPr lang="fr-FR" smtClean="0"/>
              <a:t>05/07/2022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290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49C2E-5475-4DE0-9F09-423CC9BA1F4F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 flipH="1">
            <a:off x="1691680" y="3369604"/>
            <a:ext cx="7452320" cy="799203"/>
          </a:xfrm>
          <a:prstGeom prst="rect">
            <a:avLst/>
          </a:prstGeom>
          <a:solidFill>
            <a:srgbClr val="EFE125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91681" y="3975906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7" y="3524670"/>
            <a:ext cx="7206973" cy="42380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9779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49C2E-5475-4DE0-9F09-423CC9BA1F4F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802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008-B03F-4AEB-BF0D-242799B39311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945000"/>
            <a:ext cx="7920000" cy="3645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3" y="5577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794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008-B03F-4AEB-BF0D-242799B39311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149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AE-108C-4F1A-9AF7-187625B7B34F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945000"/>
            <a:ext cx="7920000" cy="36450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3" y="5577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584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4108" y="4767263"/>
            <a:ext cx="23469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2C1FD1-3CFD-4394-8B60-0025C3F980F3}" type="datetime1">
              <a:rPr lang="fr-FR" smtClean="0"/>
              <a:pPr/>
              <a:t>05/07/2022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133926" y="4767263"/>
            <a:ext cx="38317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pic>
        <p:nvPicPr>
          <p:cNvPr id="10" name="Picture 2" descr="C:\Users\corona\Desktop\TODO\general\images-png\soleilq [Converti]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7" y="149868"/>
            <a:ext cx="1217101" cy="47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4164302"/>
            <a:ext cx="561618" cy="98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46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459890"/>
            <a:ext cx="6737130" cy="468610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3600" y="4767263"/>
            <a:ext cx="234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80E9A2E-B7EC-4280-985B-322C1A6C80DB}" type="datetimeFigureOut">
              <a:rPr lang="fr-FR" smtClean="0"/>
              <a:pPr/>
              <a:t>05/07/2022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133600" y="4767263"/>
            <a:ext cx="3830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4164302"/>
            <a:ext cx="561618" cy="981927"/>
          </a:xfrm>
          <a:prstGeom prst="rect">
            <a:avLst/>
          </a:prstGeom>
        </p:spPr>
      </p:pic>
      <p:pic>
        <p:nvPicPr>
          <p:cNvPr id="7" name="Picture 2" descr="C:\Users\corona\Desktop\TODO\general\images-png\soleilq [Converti]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7" y="149868"/>
            <a:ext cx="1217101" cy="47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09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28000" y="146755"/>
            <a:ext cx="7211424" cy="4238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0000" y="945000"/>
            <a:ext cx="7920000" cy="364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80798" y="4767263"/>
            <a:ext cx="23469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7149C2E-5475-4DE0-9F09-423CC9BA1F4F}" type="datetime1">
              <a:rPr lang="fr-FR" smtClean="0"/>
              <a:t>05/07/2022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20616" y="4767263"/>
            <a:ext cx="38317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452320" y="4767263"/>
            <a:ext cx="123448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4164302"/>
            <a:ext cx="561618" cy="98192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380"/>
            <a:ext cx="1224136" cy="41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2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13" r:id="rId2"/>
    <p:sldLayoutId id="2147483685" r:id="rId3"/>
    <p:sldLayoutId id="2147483709" r:id="rId4"/>
    <p:sldLayoutId id="2147483686" r:id="rId5"/>
    <p:sldLayoutId id="2147483710" r:id="rId6"/>
    <p:sldLayoutId id="2147483687" r:id="rId7"/>
    <p:sldLayoutId id="2147483712" r:id="rId8"/>
    <p:sldLayoutId id="2147483699" r:id="rId9"/>
    <p:sldLayoutId id="2147483711" r:id="rId10"/>
    <p:sldLayoutId id="2147483736" r:id="rId11"/>
    <p:sldLayoutId id="2147483737" r:id="rId12"/>
  </p:sldLayoutIdLst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F0DC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28000" y="145800"/>
            <a:ext cx="7210800" cy="4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0000" y="944999"/>
            <a:ext cx="7920000" cy="364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4164302"/>
            <a:ext cx="561618" cy="981927"/>
          </a:xfrm>
          <a:prstGeom prst="rect">
            <a:avLst/>
          </a:prstGeom>
        </p:spPr>
      </p:pic>
      <p:pic>
        <p:nvPicPr>
          <p:cNvPr id="8" name="Picture 2" descr="C:\Users\corona\Desktop\TODO\general\images-png\soleilq [Converti]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7" y="149868"/>
            <a:ext cx="1217101" cy="47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80798" y="4767263"/>
            <a:ext cx="23469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2C1FD1-3CFD-4394-8B60-0025C3F980F3}" type="datetime1">
              <a:rPr lang="fr-FR" smtClean="0"/>
              <a:pPr/>
              <a:t>05/07/2022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20616" y="4767263"/>
            <a:ext cx="38317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endParaRPr lang="fr-FR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452320" y="4767263"/>
            <a:ext cx="123448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DDB0296-9B1A-4720-B29E-B92D812C976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11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14" r:id="rId2"/>
    <p:sldLayoutId id="2147483693" r:id="rId3"/>
    <p:sldLayoutId id="2147483705" r:id="rId4"/>
    <p:sldLayoutId id="2147483694" r:id="rId5"/>
    <p:sldLayoutId id="2147483706" r:id="rId6"/>
    <p:sldLayoutId id="2147483695" r:id="rId7"/>
    <p:sldLayoutId id="2147483707" r:id="rId8"/>
    <p:sldLayoutId id="2147483700" r:id="rId9"/>
    <p:sldLayoutId id="2147483708" r:id="rId10"/>
    <p:sldLayoutId id="2147483734" r:id="rId11"/>
    <p:sldLayoutId id="2147483735" r:id="rId12"/>
  </p:sldLayoutIdLst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.wmf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4499992" y="681539"/>
            <a:ext cx="4392488" cy="1242139"/>
          </a:xfrm>
        </p:spPr>
        <p:txBody>
          <a:bodyPr>
            <a:noAutofit/>
          </a:bodyPr>
          <a:lstStyle/>
          <a:p>
            <a:pPr algn="ctr"/>
            <a:r>
              <a:rPr lang="fr-FR" u="sng" cap="small" dirty="0">
                <a:solidFill>
                  <a:schemeClr val="tx1"/>
                </a:solidFill>
                <a:uFill>
                  <a:solidFill>
                    <a:srgbClr val="F0DC08"/>
                  </a:solidFill>
                </a:uFill>
                <a:latin typeface="Arial Black" panose="020B0A04020102020204" pitchFamily="34" charset="0"/>
              </a:rPr>
              <a:t>SSA </a:t>
            </a:r>
            <a:r>
              <a:rPr lang="fr-FR" u="sng" cap="small" dirty="0" err="1">
                <a:solidFill>
                  <a:schemeClr val="tx1"/>
                </a:solidFill>
                <a:uFill>
                  <a:solidFill>
                    <a:srgbClr val="F0DC08"/>
                  </a:solidFill>
                </a:uFill>
                <a:latin typeface="Arial Black" panose="020B0A04020102020204" pitchFamily="34" charset="0"/>
              </a:rPr>
              <a:t>Developments</a:t>
            </a:r>
            <a:r>
              <a:rPr lang="fr-FR" u="sng" cap="small" dirty="0">
                <a:solidFill>
                  <a:schemeClr val="tx1"/>
                </a:solidFill>
                <a:uFill>
                  <a:solidFill>
                    <a:srgbClr val="F0DC08"/>
                  </a:solidFill>
                </a:uFill>
                <a:latin typeface="Arial Black" panose="020B0A04020102020204" pitchFamily="34" charset="0"/>
              </a:rPr>
              <a:t> </a:t>
            </a:r>
            <a:br>
              <a:rPr lang="fr-FR" u="sng" cap="small" dirty="0">
                <a:solidFill>
                  <a:schemeClr val="tx1"/>
                </a:solidFill>
                <a:uFill>
                  <a:solidFill>
                    <a:srgbClr val="F0DC08"/>
                  </a:solidFill>
                </a:uFill>
                <a:latin typeface="Arial Black" panose="020B0A04020102020204" pitchFamily="34" charset="0"/>
              </a:rPr>
            </a:br>
            <a:r>
              <a:rPr lang="fr-FR" u="sng" cap="small" dirty="0">
                <a:solidFill>
                  <a:schemeClr val="tx1"/>
                </a:solidFill>
                <a:uFill>
                  <a:solidFill>
                    <a:srgbClr val="F0DC08"/>
                  </a:solidFill>
                </a:uFill>
                <a:latin typeface="Arial Black" panose="020B0A04020102020204" pitchFamily="34" charset="0"/>
              </a:rPr>
              <a:t>at SOLEIL</a:t>
            </a: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4355976" y="3075806"/>
            <a:ext cx="4608512" cy="1224136"/>
          </a:xfrm>
        </p:spPr>
        <p:txBody>
          <a:bodyPr/>
          <a:lstStyle/>
          <a:p>
            <a:r>
              <a:rPr lang="fr-FR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Workshop on Efficient RF sources</a:t>
            </a:r>
          </a:p>
          <a:p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Château de Bossey, 4-6 July 2022</a:t>
            </a:r>
          </a:p>
          <a:p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Massamba DIOP</a:t>
            </a:r>
          </a:p>
          <a:p>
            <a:r>
              <a:rPr lang="fr-FR" sz="1100" i="1" dirty="0">
                <a:latin typeface="Helvetica" panose="020B0604020202020204" pitchFamily="34" charset="0"/>
                <a:cs typeface="Helvetica" panose="020B0604020202020204" pitchFamily="34" charset="0"/>
              </a:rPr>
              <a:t>On </a:t>
            </a:r>
            <a:r>
              <a:rPr lang="fr-FR" sz="11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Behalf</a:t>
            </a:r>
            <a:r>
              <a:rPr lang="fr-FR" sz="1100" i="1" dirty="0">
                <a:latin typeface="Helvetica" panose="020B0604020202020204" pitchFamily="34" charset="0"/>
                <a:cs typeface="Helvetica" panose="020B0604020202020204" pitchFamily="34" charset="0"/>
              </a:rPr>
              <a:t> of the RF &amp; LINAC Group</a:t>
            </a:r>
          </a:p>
          <a:p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5446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851851"/>
              </p:ext>
            </p:extLst>
          </p:nvPr>
        </p:nvGraphicFramePr>
        <p:xfrm>
          <a:off x="323528" y="1878421"/>
          <a:ext cx="8496944" cy="1751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Equipment</a:t>
                      </a:r>
                    </a:p>
                  </a:txBody>
                  <a:tcPr marL="84406" marR="84406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MTBF</a:t>
                      </a:r>
                      <a:endParaRPr lang="en-US" sz="1100" b="1" noProof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84406" marR="84406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Downtime </a:t>
                      </a:r>
                    </a:p>
                  </a:txBody>
                  <a:tcPr marL="84406" marR="84406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Comments</a:t>
                      </a:r>
                    </a:p>
                  </a:txBody>
                  <a:tcPr marL="84406" marR="84406" marT="38100" marB="381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867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en-US" sz="1100" b="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a) 4 x RF amplifiers</a:t>
                      </a:r>
                    </a:p>
                  </a:txBody>
                  <a:tcPr marL="84406" marR="84406" marT="38100" marB="381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fr-FR" sz="1100" b="0" baseline="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~ 13 500 h</a:t>
                      </a:r>
                      <a:endParaRPr lang="en-US" sz="1100" b="0" baseline="30000" noProof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84406" marR="84406" marT="38100" marB="381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US" sz="1100" b="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~ 8.10</a:t>
                      </a:r>
                      <a:r>
                        <a:rPr lang="en-US" sz="1100" b="0" baseline="3000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-5</a:t>
                      </a:r>
                    </a:p>
                  </a:txBody>
                  <a:tcPr marL="84406" marR="84406" marT="38100" marB="381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en-US" sz="1100" b="0" baseline="0" noProof="0" dirty="0">
                          <a:solidFill>
                            <a:srgbClr val="00B05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Failures from preamplifiers and 1</a:t>
                      </a:r>
                      <a:r>
                        <a:rPr lang="en-US" sz="1100" b="0" baseline="30000" noProof="0" dirty="0">
                          <a:solidFill>
                            <a:srgbClr val="00B05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</a:t>
                      </a:r>
                      <a:r>
                        <a:rPr lang="en-US" sz="1100" b="0" baseline="0" noProof="0" dirty="0">
                          <a:solidFill>
                            <a:srgbClr val="00B05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stage combiners (solved) </a:t>
                      </a:r>
                      <a:r>
                        <a:rPr lang="en-US" sz="1100" b="0" baseline="0" noProof="0" dirty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+ supervision issues</a:t>
                      </a:r>
                      <a:endParaRPr lang="en-US" sz="1100" b="0" baseline="30000" noProof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84406" marR="84406" marT="38100" marB="381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8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US" sz="1100" b="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b) 4 x Power supply 500 kVA thyristor</a:t>
                      </a:r>
                      <a:r>
                        <a:rPr lang="en-US" sz="1100" b="0" baseline="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</a:t>
                      </a:r>
                      <a:r>
                        <a:rPr lang="en-US" sz="1100" b="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based with </a:t>
                      </a:r>
                      <a:r>
                        <a:rPr lang="en-US" sz="1100" b="0" baseline="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680 DC/DC converters</a:t>
                      </a:r>
                      <a:endParaRPr lang="en-US" sz="1100" b="0" noProof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84406" marR="84406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baseline="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~ 6 300 h</a:t>
                      </a:r>
                      <a:endParaRPr lang="en-US" sz="1100" b="0" baseline="0" noProof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84406" marR="84406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~ 3.10</a:t>
                      </a:r>
                      <a:r>
                        <a:rPr lang="en-US" sz="1100" b="0" baseline="30000" noProof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-4</a:t>
                      </a:r>
                    </a:p>
                  </a:txBody>
                  <a:tcPr marL="84406" marR="84406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fr-FR" sz="1100" b="0" noProof="0" dirty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Single</a:t>
                      </a:r>
                      <a:r>
                        <a:rPr lang="fr-FR" sz="1100" b="0" baseline="0" noProof="0" dirty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FR" sz="1100" b="0" u="sng" baseline="0" noProof="0" dirty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rectifier</a:t>
                      </a:r>
                      <a:r>
                        <a:rPr lang="fr-FR" sz="1100" b="0" baseline="0" noProof="0" dirty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per amplifier + </a:t>
                      </a:r>
                      <a:r>
                        <a:rPr lang="fr-FR" sz="1100" b="0" baseline="0" noProof="0" dirty="0" err="1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aging</a:t>
                      </a:r>
                      <a:r>
                        <a:rPr lang="fr-FR" sz="1100" b="0" baseline="0" noProof="0" dirty="0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DC/DC </a:t>
                      </a:r>
                      <a:r>
                        <a:rPr lang="fr-FR" sz="1100" b="0" baseline="0" noProof="0" dirty="0" err="1">
                          <a:solidFill>
                            <a:srgbClr val="C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converters</a:t>
                      </a:r>
                      <a:endParaRPr lang="en-US" sz="1100" b="0" noProof="0" dirty="0">
                        <a:solidFill>
                          <a:srgbClr val="C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84406" marR="84406" marT="38100" marB="381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8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US" sz="1100" b="0" noProof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a) + b)</a:t>
                      </a:r>
                      <a:r>
                        <a:rPr lang="en-US" sz="1100" b="0" noProof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  <a:sym typeface="Wingdings" panose="05000000000000000000" pitchFamily="2" charset="2"/>
                        </a:rPr>
                        <a:t>  </a:t>
                      </a:r>
                      <a:r>
                        <a:rPr lang="en-US" sz="1100" b="0" noProof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 x RF transmitters </a:t>
                      </a:r>
                    </a:p>
                  </a:txBody>
                  <a:tcPr marL="84406" marR="84406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baseline="0" noProof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~ 4 300 h</a:t>
                      </a:r>
                      <a:endParaRPr lang="en-US" sz="1100" b="0" baseline="0" noProof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84406" marR="84406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~ 4.10</a:t>
                      </a:r>
                      <a:r>
                        <a:rPr lang="en-US" sz="1100" b="0" baseline="30000" noProof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-4 </a:t>
                      </a:r>
                      <a:endParaRPr lang="en-US" sz="1100" b="0" baseline="0" noProof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84406" marR="84406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en-US" sz="1100" b="0" noProof="0" dirty="0">
                        <a:solidFill>
                          <a:srgbClr val="0099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84406" marR="84406" marT="38100" marB="381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683568" y="1635646"/>
            <a:ext cx="7632848" cy="2665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MTBF &amp; beam downtime, cumulated by the 4 SR SSPA’s over ~ 95 000 running hours in ~ 15 years </a:t>
            </a:r>
          </a:p>
        </p:txBody>
      </p:sp>
      <p:sp>
        <p:nvSpPr>
          <p:cNvPr id="6" name="Rectangle 5"/>
          <p:cNvSpPr/>
          <p:nvPr/>
        </p:nvSpPr>
        <p:spPr>
          <a:xfrm>
            <a:off x="611560" y="3681432"/>
            <a:ext cx="7632848" cy="1261646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Already </a:t>
            </a:r>
            <a:r>
              <a:rPr lang="en-US" sz="12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excellent MTBF and operational </a:t>
            </a:r>
            <a:r>
              <a:rPr lang="en-US" sz="1200" b="1" u="sng" dirty="0" err="1">
                <a:latin typeface="Helvetica" panose="020B0604020202020204" pitchFamily="34" charset="0"/>
                <a:cs typeface="Helvetica" panose="020B0604020202020204" pitchFamily="34" charset="0"/>
              </a:rPr>
              <a:t>avaibility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but still perfectible by :</a:t>
            </a:r>
          </a:p>
          <a:p>
            <a:pPr marL="228600" lvl="1" indent="-228600" algn="just">
              <a:spcAft>
                <a:spcPts val="600"/>
              </a:spcAft>
              <a:buFont typeface="+mj-lt"/>
              <a:buAutoNum type="arabicParenR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Providing some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more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redundancy in the ac-dc power conversion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, which originally consists in a single 500 kW rectifier per SSPA and DC/DC converters</a:t>
            </a:r>
          </a:p>
          <a:p>
            <a:pPr marL="228600" lvl="1" indent="-228600" algn="just">
              <a:spcAft>
                <a:spcPts val="600"/>
              </a:spcAft>
              <a:buFont typeface="+mj-lt"/>
              <a:buAutoNum type="arabicParenR"/>
            </a:pP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Upgrading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amplifier supervision system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lvl="1" algn="just">
              <a:spcBef>
                <a:spcPts val="177"/>
              </a:spcBef>
            </a:pPr>
            <a:r>
              <a:rPr lang="en-US" sz="1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US" sz="1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Cures for these “weaknesses” in our new design 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0F580425-9DDD-43BB-88F5-6E693B181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 SSPA’s Operational Results</a:t>
            </a:r>
            <a:endParaRPr lang="fr-FR" sz="28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F12CF57-6744-4A71-B92E-9D2712822403}"/>
              </a:ext>
            </a:extLst>
          </p:cNvPr>
          <p:cNvSpPr txBox="1"/>
          <p:nvPr/>
        </p:nvSpPr>
        <p:spPr>
          <a:xfrm>
            <a:off x="1012408" y="967829"/>
            <a:ext cx="1759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4 x 200 kW </a:t>
            </a:r>
            <a:r>
              <a:rPr lang="fr-FR" sz="1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SSPA’s</a:t>
            </a:r>
            <a:endParaRPr lang="fr-FR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35A9671-077E-400A-A831-EF856316F01B}"/>
              </a:ext>
            </a:extLst>
          </p:cNvPr>
          <p:cNvSpPr txBox="1"/>
          <p:nvPr/>
        </p:nvSpPr>
        <p:spPr>
          <a:xfrm>
            <a:off x="2869473" y="752966"/>
            <a:ext cx="51491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Investment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cost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= 3 M€ </a:t>
            </a:r>
            <a:r>
              <a:rPr lang="fr-FR" sz="1400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+ 350 k€ for </a:t>
            </a:r>
            <a:r>
              <a:rPr lang="fr-FR" sz="1400" dirty="0" err="1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refurbishment</a:t>
            </a:r>
            <a:endParaRPr lang="fr-FR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Operational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cost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= 400 k€ per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year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6 M€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from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installation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Maintenance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annual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cost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= 5 k€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10" name="Accolade ouvrante 9">
            <a:extLst>
              <a:ext uri="{FF2B5EF4-FFF2-40B4-BE49-F238E27FC236}">
                <a16:creationId xmlns:a16="http://schemas.microsoft.com/office/drawing/2014/main" id="{7899FD6A-74A1-4176-8688-8F6C3E9CC893}"/>
              </a:ext>
            </a:extLst>
          </p:cNvPr>
          <p:cNvSpPr/>
          <p:nvPr/>
        </p:nvSpPr>
        <p:spPr>
          <a:xfrm>
            <a:off x="2746136" y="763474"/>
            <a:ext cx="169680" cy="723014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42ECA1-09FC-4665-A350-C8608FB6831B}"/>
              </a:ext>
            </a:extLst>
          </p:cNvPr>
          <p:cNvSpPr/>
          <p:nvPr/>
        </p:nvSpPr>
        <p:spPr>
          <a:xfrm>
            <a:off x="977130" y="678012"/>
            <a:ext cx="7051254" cy="8856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6972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15DF088-1874-47DF-8471-B781F4D76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 Supply Upgrade</a:t>
            </a:r>
            <a:endParaRPr lang="fr-FR" sz="28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67A7FDD-0F46-41DA-8AE4-60FD9D01A84F}"/>
              </a:ext>
            </a:extLst>
          </p:cNvPr>
          <p:cNvSpPr txBox="1"/>
          <p:nvPr/>
        </p:nvSpPr>
        <p:spPr>
          <a:xfrm>
            <a:off x="179512" y="874623"/>
            <a:ext cx="89289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Rectifier + DC/DC converters replacement by direct AC/DC converters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Redundancy,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easy maintenance, reduced time to repair, solved obsolescence issues and cost reduction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Efficiency improvement</a:t>
            </a:r>
          </a:p>
          <a:p>
            <a:pPr marL="288000">
              <a:spcAft>
                <a:spcPts val="600"/>
              </a:spcAf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Total actual efficiency = 87% (96% rectifier and 90%  DC/DC converters)</a:t>
            </a:r>
          </a:p>
          <a:p>
            <a:pPr marL="288000"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Increased to 96% with new AC/DC converters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AC/DC converter voltage remote control allows to match for maximum efficiency over whole power range (impossible presently: components set to reach max efficiency only at max power – 1dB compression)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270EEE-1B8B-4E6E-9E1B-B598D14B94CA}"/>
              </a:ext>
            </a:extLst>
          </p:cNvPr>
          <p:cNvSpPr txBox="1"/>
          <p:nvPr/>
        </p:nvSpPr>
        <p:spPr>
          <a:xfrm>
            <a:off x="971600" y="3291830"/>
            <a:ext cx="7148207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Power supply upgrade plan</a:t>
            </a:r>
          </a:p>
          <a:p>
            <a:pPr algn="ctr"/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From mid-2023, 1 x 50 kW will be installed every 2-3 months in the SR to benefit from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four fully upgraded 200 kW SSA’S by the end of 2026 for SOLEIL Upgrade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519E49-3341-48C5-AD87-A3E0C66C1482}"/>
              </a:ext>
            </a:extLst>
          </p:cNvPr>
          <p:cNvSpPr/>
          <p:nvPr/>
        </p:nvSpPr>
        <p:spPr>
          <a:xfrm>
            <a:off x="1024192" y="3263357"/>
            <a:ext cx="7004192" cy="964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1646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3FF1F6CB-5458-4819-BDE2-170A7FF2C7D3}"/>
              </a:ext>
            </a:extLst>
          </p:cNvPr>
          <p:cNvGrpSpPr/>
          <p:nvPr/>
        </p:nvGrpSpPr>
        <p:grpSpPr>
          <a:xfrm>
            <a:off x="323528" y="824706"/>
            <a:ext cx="4355032" cy="4080917"/>
            <a:chOff x="-398148" y="1453550"/>
            <a:chExt cx="6732285" cy="6298877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3BEE3663-E120-4528-9051-37BB267824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86" y="2594088"/>
              <a:ext cx="5294313" cy="470494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2D63143-33A7-4CA3-978A-A1CFEF70E729}"/>
                </a:ext>
              </a:extLst>
            </p:cNvPr>
            <p:cNvSpPr txBox="1"/>
            <p:nvPr/>
          </p:nvSpPr>
          <p:spPr>
            <a:xfrm>
              <a:off x="3500462" y="1601006"/>
              <a:ext cx="2668947" cy="403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/>
                <a:t>8 x 3 kW power </a:t>
              </a:r>
              <a:r>
                <a:rPr lang="fr-FR" sz="1100" dirty="0" err="1"/>
                <a:t>converters</a:t>
              </a:r>
              <a:endParaRPr lang="fr-FR" sz="1100" dirty="0"/>
            </a:p>
          </p:txBody>
        </p:sp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D624172B-51A6-49A5-B176-CBC52BBCBC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7913" y="2782886"/>
              <a:ext cx="2" cy="52487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05D04D8-D7B9-4807-AA41-547FCD71B301}"/>
                </a:ext>
              </a:extLst>
            </p:cNvPr>
            <p:cNvSpPr txBox="1"/>
            <p:nvPr/>
          </p:nvSpPr>
          <p:spPr>
            <a:xfrm>
              <a:off x="275895" y="2301438"/>
              <a:ext cx="3113255" cy="4037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/>
                <a:t>5 x 24 kW AC/DC racks (19" 3U)</a:t>
              </a:r>
            </a:p>
          </p:txBody>
        </p: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72EBFEFC-D0FF-41AD-B1BD-EB8C186A54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3860" y="2782886"/>
              <a:ext cx="1244055" cy="52487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0A7AB09D-72EB-4FB7-8E04-ABE1B6E67B0D}"/>
                </a:ext>
              </a:extLst>
            </p:cNvPr>
            <p:cNvCxnSpPr>
              <a:cxnSpLocks/>
            </p:cNvCxnSpPr>
            <p:nvPr/>
          </p:nvCxnSpPr>
          <p:spPr>
            <a:xfrm>
              <a:off x="1827913" y="2782886"/>
              <a:ext cx="1244054" cy="59247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0F52D13C-574A-4BBC-ACB8-B1D41A1FE893}"/>
                </a:ext>
              </a:extLst>
            </p:cNvPr>
            <p:cNvSpPr txBox="1"/>
            <p:nvPr/>
          </p:nvSpPr>
          <p:spPr>
            <a:xfrm>
              <a:off x="-398148" y="7039849"/>
              <a:ext cx="4429716" cy="712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i="1" dirty="0"/>
                <a:t>3D </a:t>
              </a:r>
              <a:r>
                <a:rPr lang="fr-FR" sz="1200" b="1" i="1" dirty="0" err="1"/>
                <a:t>view</a:t>
              </a:r>
              <a:r>
                <a:rPr lang="fr-FR" sz="1200" b="1" i="1" dirty="0"/>
                <a:t> of a future </a:t>
              </a:r>
              <a:r>
                <a:rPr lang="fr-FR" sz="1200" b="1" i="1" dirty="0" err="1"/>
                <a:t>upgraded</a:t>
              </a:r>
              <a:r>
                <a:rPr lang="fr-FR" sz="1200" b="1" i="1" dirty="0"/>
                <a:t> SSA RF </a:t>
              </a:r>
              <a:r>
                <a:rPr lang="fr-FR" sz="1200" b="1" i="1" dirty="0" err="1"/>
                <a:t>tower</a:t>
              </a:r>
              <a:r>
                <a:rPr lang="fr-FR" sz="1200" b="1" i="1" dirty="0"/>
                <a:t> </a:t>
              </a:r>
              <a:r>
                <a:rPr lang="fr-FR" sz="1200" b="1" i="1" dirty="0" err="1"/>
                <a:t>with</a:t>
              </a:r>
              <a:r>
                <a:rPr lang="fr-FR" sz="1200" b="1" i="1" dirty="0"/>
                <a:t> new AC/DC power </a:t>
              </a:r>
              <a:r>
                <a:rPr lang="fr-FR" sz="1200" b="1" i="1" dirty="0" err="1"/>
                <a:t>converters</a:t>
              </a:r>
              <a:endParaRPr lang="fr-FR" sz="1200" b="1" i="1" dirty="0"/>
            </a:p>
          </p:txBody>
        </p: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449866AB-909F-42B6-AD13-4D418E9CEF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21381" y="5594977"/>
              <a:ext cx="960941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086C8E9-C7C1-4E46-865B-4D24E63549C9}"/>
                </a:ext>
              </a:extLst>
            </p:cNvPr>
            <p:cNvSpPr txBox="1"/>
            <p:nvPr/>
          </p:nvSpPr>
          <p:spPr>
            <a:xfrm>
              <a:off x="3335734" y="5113203"/>
              <a:ext cx="2998403" cy="926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/>
                <a:t>Support pipes </a:t>
              </a:r>
              <a:r>
                <a:rPr lang="fr-FR" sz="1100" dirty="0" err="1"/>
                <a:t>with</a:t>
              </a:r>
              <a:r>
                <a:rPr lang="fr-FR" sz="1100" dirty="0"/>
                <a:t> </a:t>
              </a:r>
              <a:r>
                <a:rPr lang="fr-FR" sz="1100" dirty="0" err="1"/>
                <a:t>bigger</a:t>
              </a:r>
              <a:r>
                <a:rPr lang="fr-FR" sz="1100" dirty="0"/>
                <a:t> </a:t>
              </a:r>
              <a:r>
                <a:rPr lang="fr-FR" sz="1100" dirty="0" err="1"/>
                <a:t>diameter</a:t>
              </a:r>
              <a:r>
                <a:rPr lang="fr-FR" sz="1100" dirty="0"/>
                <a:t>, </a:t>
              </a:r>
              <a:r>
                <a:rPr lang="fr-FR" sz="1100" dirty="0" err="1"/>
                <a:t>adapted</a:t>
              </a:r>
              <a:r>
                <a:rPr lang="fr-FR" sz="1100" dirty="0"/>
                <a:t> to the new power </a:t>
              </a:r>
              <a:r>
                <a:rPr lang="fr-FR" sz="1100" dirty="0" err="1"/>
                <a:t>supply</a:t>
              </a:r>
              <a:r>
                <a:rPr lang="fr-FR" sz="1100" dirty="0"/>
                <a:t> </a:t>
              </a:r>
              <a:r>
                <a:rPr lang="fr-FR" sz="1100" dirty="0" err="1"/>
                <a:t>weight</a:t>
              </a:r>
              <a:endParaRPr lang="fr-FR" sz="1100" dirty="0"/>
            </a:p>
          </p:txBody>
        </p: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E6AE00AB-EFFB-499A-9657-E932965AE1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93923" y="4372393"/>
              <a:ext cx="492623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01C1FEE6-368D-4392-B21A-7C7F2261E329}"/>
                </a:ext>
              </a:extLst>
            </p:cNvPr>
            <p:cNvSpPr txBox="1"/>
            <p:nvPr/>
          </p:nvSpPr>
          <p:spPr>
            <a:xfrm>
              <a:off x="3282321" y="3816672"/>
              <a:ext cx="2775774" cy="926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/>
                <a:t>New </a:t>
              </a:r>
              <a:r>
                <a:rPr lang="fr-FR" sz="1100" dirty="0" err="1"/>
                <a:t>dissipater</a:t>
              </a:r>
              <a:r>
                <a:rPr lang="fr-FR" sz="1100" dirty="0"/>
                <a:t> orientation to </a:t>
              </a:r>
              <a:r>
                <a:rPr lang="fr-FR" sz="1100" dirty="0" err="1"/>
                <a:t>optimize</a:t>
              </a:r>
              <a:r>
                <a:rPr lang="fr-FR" sz="1100" dirty="0"/>
                <a:t> and </a:t>
              </a:r>
              <a:r>
                <a:rPr lang="fr-FR" sz="1100" dirty="0" err="1"/>
                <a:t>reduce</a:t>
              </a:r>
              <a:r>
                <a:rPr lang="fr-FR" sz="1100" dirty="0"/>
                <a:t> power </a:t>
              </a:r>
              <a:r>
                <a:rPr lang="fr-FR" sz="1100" dirty="0" err="1"/>
                <a:t>cable</a:t>
              </a:r>
              <a:r>
                <a:rPr lang="fr-FR" sz="1100" dirty="0"/>
                <a:t> </a:t>
              </a:r>
              <a:r>
                <a:rPr lang="fr-FR" sz="1100" dirty="0" err="1"/>
                <a:t>length</a:t>
              </a:r>
              <a:endParaRPr lang="fr-FR" sz="1100" dirty="0"/>
            </a:p>
          </p:txBody>
        </p: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EF561EAC-133F-4746-952D-4447F059A4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87955" y="3088933"/>
              <a:ext cx="294366" cy="12870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C0B775FE-2BD3-4433-9653-554DF65E4624}"/>
                </a:ext>
              </a:extLst>
            </p:cNvPr>
            <p:cNvSpPr txBox="1"/>
            <p:nvPr/>
          </p:nvSpPr>
          <p:spPr>
            <a:xfrm>
              <a:off x="3255924" y="2930333"/>
              <a:ext cx="2141961" cy="665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/>
                <a:t>5 x SSA control rack (19" 1U)</a:t>
              </a:r>
            </a:p>
          </p:txBody>
        </p:sp>
        <p:pic>
          <p:nvPicPr>
            <p:cNvPr id="18" name="Image 17" descr="Une image contenant texte, stéréo, panneau de configuration, périphérique&#10;&#10;Description générée automatiquement">
              <a:extLst>
                <a:ext uri="{FF2B5EF4-FFF2-40B4-BE49-F238E27FC236}">
                  <a16:creationId xmlns:a16="http://schemas.microsoft.com/office/drawing/2014/main" id="{A526A399-60B7-403B-AFF9-D56411B308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2000" contrast="-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54" y="1453550"/>
              <a:ext cx="2864738" cy="807106"/>
            </a:xfrm>
            <a:prstGeom prst="rect">
              <a:avLst/>
            </a:prstGeom>
          </p:spPr>
        </p:pic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D337498F-4E63-47E7-8BAB-C9FCC10293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72631" y="1802903"/>
              <a:ext cx="225229" cy="1317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0" name="Tableau 46">
            <a:extLst>
              <a:ext uri="{FF2B5EF4-FFF2-40B4-BE49-F238E27FC236}">
                <a16:creationId xmlns:a16="http://schemas.microsoft.com/office/drawing/2014/main" id="{043A5724-9975-422C-99B2-11CAA0E594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389759"/>
              </p:ext>
            </p:extLst>
          </p:nvPr>
        </p:nvGraphicFramePr>
        <p:xfrm>
          <a:off x="4572000" y="1174998"/>
          <a:ext cx="446449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18">
                  <a:extLst>
                    <a:ext uri="{9D8B030D-6E8A-4147-A177-3AD203B41FA5}">
                      <a16:colId xmlns:a16="http://schemas.microsoft.com/office/drawing/2014/main" val="157598179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44188155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605805828"/>
                    </a:ext>
                  </a:extLst>
                </a:gridCol>
              </a:tblGrid>
              <a:tr h="234178">
                <a:tc>
                  <a:txBody>
                    <a:bodyPr/>
                    <a:lstStyle/>
                    <a:p>
                      <a:pPr algn="l"/>
                      <a:r>
                        <a:rPr lang="fr-FR" sz="1200" dirty="0"/>
                        <a:t>Beam </a:t>
                      </a:r>
                      <a:r>
                        <a:rPr lang="fr-FR" sz="1200" dirty="0" err="1"/>
                        <a:t>current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450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500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539264"/>
                  </a:ext>
                </a:extLst>
              </a:tr>
              <a:tr h="182062">
                <a:tc>
                  <a:txBody>
                    <a:bodyPr/>
                    <a:lstStyle/>
                    <a:p>
                      <a:pPr algn="l"/>
                      <a:r>
                        <a:rPr lang="fr-FR" sz="1200" dirty="0"/>
                        <a:t>RF power </a:t>
                      </a:r>
                      <a:r>
                        <a:rPr lang="fr-FR" sz="1200" dirty="0" err="1"/>
                        <a:t>into</a:t>
                      </a:r>
                      <a:r>
                        <a:rPr lang="fr-FR" sz="1200" dirty="0"/>
                        <a:t> the </a:t>
                      </a:r>
                      <a:r>
                        <a:rPr lang="fr-FR" sz="1200" dirty="0" err="1"/>
                        <a:t>beam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/>
                        <a:t>506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/>
                        <a:t>562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03717"/>
                  </a:ext>
                </a:extLst>
              </a:tr>
              <a:tr h="303436"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/>
                        <a:t>Electrical</a:t>
                      </a:r>
                      <a:r>
                        <a:rPr lang="fr-FR" sz="1200" dirty="0"/>
                        <a:t> power (4 </a:t>
                      </a:r>
                      <a:r>
                        <a:rPr lang="fr-FR" sz="1200" dirty="0" err="1"/>
                        <a:t>SSA’s</a:t>
                      </a:r>
                      <a:r>
                        <a:rPr lang="fr-FR" sz="1200" dirty="0"/>
                        <a:t> + </a:t>
                      </a:r>
                      <a:r>
                        <a:rPr lang="fr-FR" sz="1200" dirty="0" err="1"/>
                        <a:t>rectifiers</a:t>
                      </a:r>
                      <a:r>
                        <a:rPr lang="fr-FR" sz="1200" dirty="0"/>
                        <a:t> and </a:t>
                      </a:r>
                      <a:r>
                        <a:rPr lang="fr-FR" sz="1200" dirty="0" err="1"/>
                        <a:t>converters</a:t>
                      </a:r>
                      <a:r>
                        <a:rPr lang="fr-FR" sz="1200" dirty="0"/>
                        <a:t> in </a:t>
                      </a:r>
                      <a:r>
                        <a:rPr lang="fr-FR" sz="1200" dirty="0" err="1"/>
                        <a:t>present</a:t>
                      </a:r>
                      <a:r>
                        <a:rPr lang="fr-FR" sz="1200" dirty="0"/>
                        <a:t> SOLEIL machine)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/>
                        <a:t>1148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/>
                        <a:t>1278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006526"/>
                  </a:ext>
                </a:extLst>
              </a:tr>
              <a:tr h="265273"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/>
                        <a:t>Electrical</a:t>
                      </a:r>
                      <a:r>
                        <a:rPr lang="fr-FR" sz="1200" dirty="0"/>
                        <a:t> power (4 </a:t>
                      </a:r>
                      <a:r>
                        <a:rPr lang="fr-FR" sz="1200" dirty="0" err="1"/>
                        <a:t>upgraded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SSA’s</a:t>
                      </a:r>
                      <a:r>
                        <a:rPr lang="fr-FR" sz="1200" dirty="0"/>
                        <a:t> @ 50 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/>
                        <a:t>1019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/>
                        <a:t>1081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668011"/>
                  </a:ext>
                </a:extLst>
              </a:tr>
              <a:tr h="265273"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/>
                        <a:t>Electrical</a:t>
                      </a:r>
                      <a:r>
                        <a:rPr lang="fr-FR" sz="1200" dirty="0"/>
                        <a:t> power (4 </a:t>
                      </a:r>
                      <a:r>
                        <a:rPr lang="fr-FR" sz="1200" dirty="0" err="1"/>
                        <a:t>upgraded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SSA’s</a:t>
                      </a:r>
                      <a:r>
                        <a:rPr lang="fr-FR" sz="1200" dirty="0"/>
                        <a:t> @ 44 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/>
                        <a:t>894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/>
                        <a:t>952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376806"/>
                  </a:ext>
                </a:extLst>
              </a:tr>
              <a:tr h="182062">
                <a:tc>
                  <a:txBody>
                    <a:bodyPr/>
                    <a:lstStyle/>
                    <a:p>
                      <a:pPr algn="l"/>
                      <a:r>
                        <a:rPr lang="fr-FR" sz="1200" b="1" dirty="0"/>
                        <a:t>Maximum consomption </a:t>
                      </a:r>
                      <a:r>
                        <a:rPr lang="fr-FR" sz="1200" b="1" dirty="0" err="1"/>
                        <a:t>reduction</a:t>
                      </a:r>
                      <a:r>
                        <a:rPr lang="fr-FR" sz="1200" b="1" dirty="0"/>
                        <a:t> (44 V)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/>
                        <a:t>22.1%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/>
                        <a:t>25.5%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620996"/>
                  </a:ext>
                </a:extLst>
              </a:tr>
            </a:tbl>
          </a:graphicData>
        </a:graphic>
      </p:graphicFrame>
      <p:sp>
        <p:nvSpPr>
          <p:cNvPr id="21" name="ZoneTexte 20">
            <a:extLst>
              <a:ext uri="{FF2B5EF4-FFF2-40B4-BE49-F238E27FC236}">
                <a16:creationId xmlns:a16="http://schemas.microsoft.com/office/drawing/2014/main" id="{E862C88D-D85C-4356-AEFB-1D4F26664FC4}"/>
              </a:ext>
            </a:extLst>
          </p:cNvPr>
          <p:cNvSpPr txBox="1"/>
          <p:nvPr/>
        </p:nvSpPr>
        <p:spPr>
          <a:xfrm>
            <a:off x="4994829" y="3758400"/>
            <a:ext cx="375141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rgbClr val="014D9A"/>
                </a:solidFill>
              </a:rPr>
              <a:t>Power </a:t>
            </a:r>
            <a:r>
              <a:rPr lang="fr-FR" sz="1400" b="1" dirty="0" err="1">
                <a:solidFill>
                  <a:srgbClr val="014D9A"/>
                </a:solidFill>
              </a:rPr>
              <a:t>savings</a:t>
            </a:r>
            <a:r>
              <a:rPr lang="fr-FR" sz="1400" b="1" dirty="0">
                <a:solidFill>
                  <a:srgbClr val="014D9A"/>
                </a:solidFill>
              </a:rPr>
              <a:t> of 1.75 GWh max per </a:t>
            </a:r>
            <a:r>
              <a:rPr lang="fr-FR" sz="1400" b="1" dirty="0" err="1">
                <a:solidFill>
                  <a:srgbClr val="014D9A"/>
                </a:solidFill>
              </a:rPr>
              <a:t>year</a:t>
            </a:r>
            <a:endParaRPr lang="fr-FR" sz="1400" b="1" dirty="0">
              <a:solidFill>
                <a:srgbClr val="014D9A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400" b="1" dirty="0">
                <a:solidFill>
                  <a:srgbClr val="014D9A"/>
                </a:solidFill>
              </a:rPr>
              <a:t>130 k€ </a:t>
            </a:r>
            <a:r>
              <a:rPr lang="fr-FR" sz="1400" b="1" dirty="0" err="1">
                <a:solidFill>
                  <a:srgbClr val="014D9A"/>
                </a:solidFill>
              </a:rPr>
              <a:t>savings</a:t>
            </a:r>
            <a:r>
              <a:rPr lang="fr-FR" sz="1400" b="1" dirty="0">
                <a:solidFill>
                  <a:srgbClr val="014D9A"/>
                </a:solidFill>
              </a:rPr>
              <a:t> per </a:t>
            </a:r>
            <a:r>
              <a:rPr lang="fr-FR" sz="1400" b="1" dirty="0" err="1">
                <a:solidFill>
                  <a:srgbClr val="014D9A"/>
                </a:solidFill>
              </a:rPr>
              <a:t>year</a:t>
            </a:r>
            <a:endParaRPr lang="fr-FR" sz="1400" b="1" dirty="0">
              <a:solidFill>
                <a:srgbClr val="014D9A"/>
              </a:solidFill>
            </a:endParaRPr>
          </a:p>
          <a:p>
            <a:pPr algn="ctr"/>
            <a:r>
              <a:rPr lang="fr-FR" sz="1400" b="1" dirty="0" err="1">
                <a:solidFill>
                  <a:srgbClr val="00B050"/>
                </a:solidFill>
              </a:rPr>
              <a:t>Compensate</a:t>
            </a:r>
            <a:r>
              <a:rPr lang="fr-FR" sz="1400" b="1" dirty="0">
                <a:solidFill>
                  <a:srgbClr val="00B050"/>
                </a:solidFill>
              </a:rPr>
              <a:t> the </a:t>
            </a:r>
            <a:r>
              <a:rPr lang="fr-FR" sz="1400" b="1" dirty="0" err="1">
                <a:solidFill>
                  <a:srgbClr val="00B050"/>
                </a:solidFill>
              </a:rPr>
              <a:t>investment</a:t>
            </a:r>
            <a:r>
              <a:rPr lang="fr-FR" sz="1400" b="1" dirty="0">
                <a:solidFill>
                  <a:srgbClr val="00B050"/>
                </a:solidFill>
              </a:rPr>
              <a:t> </a:t>
            </a:r>
            <a:r>
              <a:rPr lang="fr-FR" sz="1400" b="1" dirty="0" err="1">
                <a:solidFill>
                  <a:srgbClr val="00B050"/>
                </a:solidFill>
              </a:rPr>
              <a:t>cost</a:t>
            </a:r>
            <a:r>
              <a:rPr lang="fr-FR" sz="1400" b="1" dirty="0">
                <a:solidFill>
                  <a:srgbClr val="00B050"/>
                </a:solidFill>
              </a:rPr>
              <a:t> in ~ 6 </a:t>
            </a:r>
            <a:r>
              <a:rPr lang="fr-FR" sz="1400" b="1" dirty="0" err="1">
                <a:solidFill>
                  <a:srgbClr val="00B050"/>
                </a:solidFill>
              </a:rPr>
              <a:t>years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04D98C0D-BFA3-4545-A521-6C39C777F931}"/>
              </a:ext>
            </a:extLst>
          </p:cNvPr>
          <p:cNvSpPr/>
          <p:nvPr/>
        </p:nvSpPr>
        <p:spPr>
          <a:xfrm rot="5400000">
            <a:off x="6676984" y="3083810"/>
            <a:ext cx="382747" cy="529008"/>
          </a:xfrm>
          <a:prstGeom prst="rightArrow">
            <a:avLst/>
          </a:prstGeom>
          <a:solidFill>
            <a:srgbClr val="79A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D2DDD89-403D-4649-B0EE-39C6FEA87F3E}"/>
              </a:ext>
            </a:extLst>
          </p:cNvPr>
          <p:cNvSpPr/>
          <p:nvPr/>
        </p:nvSpPr>
        <p:spPr>
          <a:xfrm>
            <a:off x="5004048" y="3697374"/>
            <a:ext cx="3757835" cy="9601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Titre 1">
            <a:extLst>
              <a:ext uri="{FF2B5EF4-FFF2-40B4-BE49-F238E27FC236}">
                <a16:creationId xmlns:a16="http://schemas.microsoft.com/office/drawing/2014/main" id="{D4542DB1-A122-4A51-AD93-6C6E9A924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 Supply Upgrade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76590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D4542DB1-A122-4A51-AD93-6C6E9A924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 Supply Upgrade</a:t>
            </a:r>
            <a:endParaRPr lang="fr-FR" sz="2800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A5FBEF2F-22E0-4C6A-A7DC-28C32C58C32C}"/>
              </a:ext>
            </a:extLst>
          </p:cNvPr>
          <p:cNvGrpSpPr/>
          <p:nvPr/>
        </p:nvGrpSpPr>
        <p:grpSpPr>
          <a:xfrm>
            <a:off x="1750852" y="2211710"/>
            <a:ext cx="5197412" cy="2564388"/>
            <a:chOff x="1754505" y="1145540"/>
            <a:chExt cx="5634990" cy="2852420"/>
          </a:xfrm>
        </p:grpSpPr>
        <p:pic>
          <p:nvPicPr>
            <p:cNvPr id="4" name="Image 3" descr="Une image contenant équipement électronique, circuit&#10;&#10;Description générée automatiquement">
              <a:extLst>
                <a:ext uri="{FF2B5EF4-FFF2-40B4-BE49-F238E27FC236}">
                  <a16:creationId xmlns:a16="http://schemas.microsoft.com/office/drawing/2014/main" id="{039D1C0F-0D11-4B42-87FF-7A85014D650D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69" t="20656" r="4952" b="1"/>
            <a:stretch/>
          </p:blipFill>
          <p:spPr bwMode="auto">
            <a:xfrm>
              <a:off x="1754505" y="1145540"/>
              <a:ext cx="5634990" cy="285242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C7984697-95BE-4886-BF0B-7FEB9DD6101D}"/>
                </a:ext>
              </a:extLst>
            </p:cNvPr>
            <p:cNvCxnSpPr/>
            <p:nvPr/>
          </p:nvCxnSpPr>
          <p:spPr>
            <a:xfrm flipH="1" flipV="1">
              <a:off x="6102032" y="2722880"/>
              <a:ext cx="704850" cy="81280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055344A3-99CE-4E69-93A3-EFE86FFDEB29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>
              <a:off x="5282897" y="1433572"/>
              <a:ext cx="0" cy="115212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 de texte 170">
              <a:extLst>
                <a:ext uri="{FF2B5EF4-FFF2-40B4-BE49-F238E27FC236}">
                  <a16:creationId xmlns:a16="http://schemas.microsoft.com/office/drawing/2014/main" id="{E74E5E20-C54D-4C40-B53A-946050A210B8}"/>
                </a:ext>
              </a:extLst>
            </p:cNvPr>
            <p:cNvSpPr txBox="1"/>
            <p:nvPr/>
          </p:nvSpPr>
          <p:spPr>
            <a:xfrm>
              <a:off x="4274785" y="1189350"/>
              <a:ext cx="2016224" cy="244222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000" dirty="0"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Mezzanine m</a:t>
              </a:r>
              <a:r>
                <a:rPr lang="en-GB" sz="1000" dirty="0">
                  <a:effectLst/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easurement PCB</a:t>
              </a:r>
              <a:endParaRPr lang="fr-FR" sz="1000" dirty="0"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  <p:sp>
          <p:nvSpPr>
            <p:cNvPr id="10" name="Zone de texte 171">
              <a:extLst>
                <a:ext uri="{FF2B5EF4-FFF2-40B4-BE49-F238E27FC236}">
                  <a16:creationId xmlns:a16="http://schemas.microsoft.com/office/drawing/2014/main" id="{B2FF2C1E-632E-4DEE-BF87-F1F2D398809E}"/>
                </a:ext>
              </a:extLst>
            </p:cNvPr>
            <p:cNvSpPr txBox="1"/>
            <p:nvPr/>
          </p:nvSpPr>
          <p:spPr>
            <a:xfrm>
              <a:off x="5570929" y="3520441"/>
              <a:ext cx="1728192" cy="244222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000" dirty="0"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>PCB mechanical support</a:t>
              </a:r>
              <a:endParaRPr lang="fr-FR" sz="1000" dirty="0"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302F3D80-1CA9-4482-881B-B5314C86183F}"/>
              </a:ext>
            </a:extLst>
          </p:cNvPr>
          <p:cNvSpPr txBox="1"/>
          <p:nvPr/>
        </p:nvSpPr>
        <p:spPr>
          <a:xfrm>
            <a:off x="323529" y="699542"/>
            <a:ext cx="849694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4250">
              <a:spcAft>
                <a:spcPts val="600"/>
              </a:spcAf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Current measurements were initially done in the DC/DC converter. </a:t>
            </a:r>
          </a:p>
          <a:p>
            <a:pPr marL="254250"/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New architecture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RF module modifications :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720000" lvl="1" indent="-285750">
              <a:spcAft>
                <a:spcPts val="600"/>
              </a:spcAft>
              <a:buFont typeface="Helvetica" panose="020B0604020202020204" pitchFamily="34" charset="0"/>
              <a:buChar char="−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Electronic mezzanine card for supervision (1 x T° sensor on circulator load to evaluate reflected power + 1 current sensor)</a:t>
            </a:r>
          </a:p>
          <a:p>
            <a:pPr marL="254250"/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+ T° sensor on the dissipater (interlock purpose)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BCC863F-F765-416D-B3BB-2C3A691ECB69}"/>
              </a:ext>
            </a:extLst>
          </p:cNvPr>
          <p:cNvSpPr txBox="1"/>
          <p:nvPr/>
        </p:nvSpPr>
        <p:spPr>
          <a:xfrm>
            <a:off x="3464540" y="4727879"/>
            <a:ext cx="177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>
                <a:latin typeface="Helvetica" panose="020B0604020202020204" pitchFamily="34" charset="0"/>
                <a:cs typeface="Helvetica" panose="020B0604020202020204" pitchFamily="34" charset="0"/>
              </a:rPr>
              <a:t>Module modifications</a:t>
            </a:r>
          </a:p>
        </p:txBody>
      </p:sp>
    </p:spTree>
    <p:extLst>
      <p:ext uri="{BB962C8B-B14F-4D97-AF65-F5344CB8AC3E}">
        <p14:creationId xmlns:p14="http://schemas.microsoft.com/office/powerpoint/2010/main" val="767638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D4542DB1-A122-4A51-AD93-6C6E9A924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Upgrade of the SSA supervision system</a:t>
            </a:r>
            <a:endParaRPr lang="fr-FR" sz="28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884B895-0748-4DCC-8567-7879E3713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80" t="18500" r="41939" b="6540"/>
          <a:stretch/>
        </p:blipFill>
        <p:spPr>
          <a:xfrm>
            <a:off x="1307646" y="987574"/>
            <a:ext cx="6432706" cy="39324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987826F-246B-4ECB-AC73-EFAEC72BE3DE}"/>
              </a:ext>
            </a:extLst>
          </p:cNvPr>
          <p:cNvSpPr txBox="1"/>
          <p:nvPr/>
        </p:nvSpPr>
        <p:spPr>
          <a:xfrm>
            <a:off x="539552" y="55552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Architecture modification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: Single µcontroller for 1 complete amplifier 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1 “slave” 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ucontroller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for 2 dissipaters </a:t>
            </a:r>
          </a:p>
          <a:p>
            <a:pPr marL="5004000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+ 1 “master” for the complete amplifier</a:t>
            </a:r>
            <a:endParaRPr lang="fr-FR" sz="12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AAD253-5FB5-48E1-AFD2-42142FB4D474}"/>
              </a:ext>
            </a:extLst>
          </p:cNvPr>
          <p:cNvSpPr txBox="1"/>
          <p:nvPr/>
        </p:nvSpPr>
        <p:spPr>
          <a:xfrm>
            <a:off x="3419872" y="3795886"/>
            <a:ext cx="43204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Timing</a:t>
            </a:r>
            <a:r>
              <a:rPr lang="fr-FR" sz="900" dirty="0">
                <a:latin typeface="Helvetica" panose="020B0604020202020204" pitchFamily="34" charset="0"/>
                <a:cs typeface="Helvetica" panose="020B0604020202020204" pitchFamily="34" charset="0"/>
              </a:rPr>
              <a:t> : Configurable cycle time (min=2ms)</a:t>
            </a:r>
          </a:p>
          <a:p>
            <a:r>
              <a:rPr lang="fr-FR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Configurable </a:t>
            </a:r>
            <a:r>
              <a:rPr lang="fr-FR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addressing</a:t>
            </a:r>
            <a:r>
              <a:rPr lang="fr-FR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900" dirty="0">
                <a:latin typeface="Helvetica" panose="020B0604020202020204" pitchFamily="34" charset="0"/>
                <a:cs typeface="Helvetica" panose="020B0604020202020204" pitchFamily="34" charset="0"/>
              </a:rPr>
              <a:t>µcontroller position</a:t>
            </a:r>
          </a:p>
          <a:p>
            <a:endParaRPr lang="en-US" sz="9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900" dirty="0">
                <a:latin typeface="Helvetica" panose="020B0604020202020204" pitchFamily="34" charset="0"/>
                <a:cs typeface="Helvetica" panose="020B0604020202020204" pitchFamily="34" charset="0"/>
              </a:rPr>
              <a:t>Moved from dsPIC33f to </a:t>
            </a:r>
            <a:r>
              <a:rPr lang="en-US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PIC32MZ to increase performances</a:t>
            </a:r>
          </a:p>
          <a:p>
            <a:r>
              <a:rPr lang="en-US" sz="900" b="1" i="1" dirty="0">
                <a:latin typeface="Helvetica" panose="020B0604020202020204" pitchFamily="34" charset="0"/>
                <a:cs typeface="Helvetica" panose="020B0604020202020204" pitchFamily="34" charset="0"/>
              </a:rPr>
              <a:t>(processing speed, calculation precision, number of communication buses)</a:t>
            </a:r>
            <a:endParaRPr lang="fr-FR" sz="900" b="1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53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aphique 13">
            <a:extLst>
              <a:ext uri="{FF2B5EF4-FFF2-40B4-BE49-F238E27FC236}">
                <a16:creationId xmlns:a16="http://schemas.microsoft.com/office/drawing/2014/main" id="{6CAF2C7F-CF45-4802-9AF3-E2335CE1F0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7022459"/>
              </p:ext>
            </p:extLst>
          </p:nvPr>
        </p:nvGraphicFramePr>
        <p:xfrm>
          <a:off x="432048" y="900999"/>
          <a:ext cx="5580112" cy="3398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 4" descr="Une image contenant texte, intérieur, équipement électronique&#10;&#10;Description générée automatiquement">
            <a:extLst>
              <a:ext uri="{FF2B5EF4-FFF2-40B4-BE49-F238E27FC236}">
                <a16:creationId xmlns:a16="http://schemas.microsoft.com/office/drawing/2014/main" id="{090A8208-270C-49DD-BE86-A52A455B32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434" b="-323"/>
          <a:stretch/>
        </p:blipFill>
        <p:spPr>
          <a:xfrm rot="5400000">
            <a:off x="5621092" y="1478804"/>
            <a:ext cx="3998386" cy="240037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FA35FE2-4C4D-4831-B2B0-112A7955C6B7}"/>
              </a:ext>
            </a:extLst>
          </p:cNvPr>
          <p:cNvSpPr txBox="1"/>
          <p:nvPr/>
        </p:nvSpPr>
        <p:spPr>
          <a:xfrm>
            <a:off x="6533222" y="4640237"/>
            <a:ext cx="2287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6 kW prototype test stand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5B861FE-05BD-4834-93FB-4CD24643469C}"/>
              </a:ext>
            </a:extLst>
          </p:cNvPr>
          <p:cNvSpPr txBox="1"/>
          <p:nvPr/>
        </p:nvSpPr>
        <p:spPr>
          <a:xfrm>
            <a:off x="280846" y="627534"/>
            <a:ext cx="1986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6 kW prototype test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80A3748-91D6-465C-B771-43B3F9C7F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 Supply and supervision system Upgrade</a:t>
            </a:r>
            <a:endParaRPr lang="fr-FR" sz="2800" dirty="0"/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1E87D2D7-9B0B-48E0-9EC0-28B369D5D453}"/>
              </a:ext>
            </a:extLst>
          </p:cNvPr>
          <p:cNvCxnSpPr>
            <a:cxnSpLocks/>
          </p:cNvCxnSpPr>
          <p:nvPr/>
        </p:nvCxnSpPr>
        <p:spPr>
          <a:xfrm>
            <a:off x="4355976" y="1235986"/>
            <a:ext cx="93610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2B176AF2-3FA6-4572-853B-CFD018C37019}"/>
              </a:ext>
            </a:extLst>
          </p:cNvPr>
          <p:cNvSpPr txBox="1"/>
          <p:nvPr/>
        </p:nvSpPr>
        <p:spPr>
          <a:xfrm>
            <a:off x="2123728" y="3795886"/>
            <a:ext cx="29475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4250">
              <a:spcAft>
                <a:spcPts val="600"/>
              </a:spcAft>
            </a:pPr>
            <a:r>
              <a:rPr lang="en-US" sz="1100" b="1" i="1" dirty="0">
                <a:latin typeface="Helvetica" panose="020B0604020202020204" pitchFamily="34" charset="0"/>
                <a:cs typeface="Helvetica" panose="020B0604020202020204" pitchFamily="34" charset="0"/>
              </a:rPr>
              <a:t>Efficiency comparison results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6C291687-5B5B-45F0-9B68-385564E824E4}"/>
              </a:ext>
            </a:extLst>
          </p:cNvPr>
          <p:cNvSpPr txBox="1"/>
          <p:nvPr/>
        </p:nvSpPr>
        <p:spPr>
          <a:xfrm>
            <a:off x="4176359" y="1019962"/>
            <a:ext cx="1403753" cy="2573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dirty="0">
                <a:solidFill>
                  <a:schemeClr val="accent1"/>
                </a:solidFill>
              </a:rPr>
              <a:t>Variation of DC Voltage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E3019BE-CD53-4842-BEBB-2FB2D695BC73}"/>
              </a:ext>
            </a:extLst>
          </p:cNvPr>
          <p:cNvSpPr txBox="1"/>
          <p:nvPr/>
        </p:nvSpPr>
        <p:spPr>
          <a:xfrm>
            <a:off x="683568" y="4011910"/>
            <a:ext cx="522007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Next steps</a:t>
            </a:r>
          </a:p>
          <a:p>
            <a:pPr marL="54000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60 kW prototype mounting and tests – September 2022</a:t>
            </a:r>
          </a:p>
          <a:p>
            <a:pPr marL="54000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Implementation in present SOLEIL Booster – October 2022</a:t>
            </a:r>
          </a:p>
          <a:p>
            <a:pPr marL="54000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nd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Booster SSA installation – January 2023</a:t>
            </a:r>
          </a:p>
        </p:txBody>
      </p:sp>
    </p:spTree>
    <p:extLst>
      <p:ext uri="{BB962C8B-B14F-4D97-AF65-F5344CB8AC3E}">
        <p14:creationId xmlns:p14="http://schemas.microsoft.com/office/powerpoint/2010/main" val="421601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23728" y="1779662"/>
            <a:ext cx="4752528" cy="1296144"/>
          </a:xfrm>
          <a:prstGeom prst="rect">
            <a:avLst/>
          </a:prstGeom>
          <a:solidFill>
            <a:srgbClr val="EFE125">
              <a:alpha val="7000"/>
            </a:srgbClr>
          </a:solidFill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5769" tIns="47884" rIns="95769" bIns="47884" anchor="ctr"/>
          <a:lstStyle/>
          <a:p>
            <a:pPr algn="ctr">
              <a:spcAft>
                <a:spcPts val="0"/>
              </a:spcAft>
            </a:pPr>
            <a:r>
              <a:rPr lang="en-US" sz="2400" b="1" cap="smal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SOLEIL SSPA R&amp;D </a:t>
            </a:r>
          </a:p>
          <a:p>
            <a:pPr algn="ctr">
              <a:spcAft>
                <a:spcPts val="0"/>
              </a:spcAft>
            </a:pPr>
            <a:r>
              <a:rPr lang="en-US" sz="2400" b="1" cap="smal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Scientific Collaborations </a:t>
            </a:r>
          </a:p>
          <a:p>
            <a:pPr algn="ctr">
              <a:spcAft>
                <a:spcPts val="0"/>
              </a:spcAft>
            </a:pPr>
            <a:r>
              <a:rPr lang="en-US" sz="2400" b="1" cap="smal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and T</a:t>
            </a:r>
            <a:r>
              <a:rPr lang="en-US" sz="2400" b="1" cap="smal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echnology </a:t>
            </a:r>
            <a:r>
              <a:rPr lang="en-US" sz="2400" b="1" cap="smal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T</a:t>
            </a:r>
            <a:r>
              <a:rPr lang="en-US" sz="2400" b="1" cap="smal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ransfers </a:t>
            </a:r>
            <a:endParaRPr lang="fr-FR" sz="2400" cap="small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007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27"/>
          <p:cNvSpPr txBox="1">
            <a:spLocks noChangeArrowheads="1"/>
          </p:cNvSpPr>
          <p:nvPr/>
        </p:nvSpPr>
        <p:spPr bwMode="auto">
          <a:xfrm>
            <a:off x="179512" y="587266"/>
            <a:ext cx="8928992" cy="1192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1400" b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Development of new RF modules, based on 6</a:t>
            </a:r>
            <a:r>
              <a:rPr lang="en-US" sz="1400" b="0" baseline="300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sz="1400" b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generation LDMOS (</a:t>
            </a:r>
            <a:r>
              <a:rPr lang="en-US" sz="1400" b="0" dirty="0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Vd</a:t>
            </a:r>
            <a:r>
              <a:rPr lang="en-US" sz="1400" b="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= 50V)</a:t>
            </a:r>
          </a:p>
          <a:p>
            <a:pPr marL="285750" indent="-285750" eaLnBrk="1" hangingPunct="1">
              <a:lnSpc>
                <a:spcPts val="1684"/>
              </a:lnSpc>
              <a:spcBef>
                <a:spcPts val="0"/>
              </a:spcBef>
              <a:buFont typeface="Wingdings"/>
              <a:buChar char="à"/>
              <a:defRPr/>
            </a:pPr>
            <a:r>
              <a:rPr lang="en-US" sz="1400" dirty="0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400" baseline="-25000" dirty="0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</a:t>
            </a:r>
            <a:r>
              <a:rPr lang="en-US" sz="14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~ 700 W, G  </a:t>
            </a:r>
            <a:r>
              <a:rPr lang="fr-FR" sz="14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~</a:t>
            </a:r>
            <a:r>
              <a:rPr lang="en-US" sz="14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20 dB, </a:t>
            </a:r>
            <a:r>
              <a:rPr lang="en-US" sz="14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Symbol" pitchFamily="18" charset="2"/>
              </a:rPr>
              <a:t></a:t>
            </a:r>
            <a:r>
              <a:rPr lang="en-US" sz="14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&gt; 70%  at 352 MHz</a:t>
            </a:r>
            <a:r>
              <a:rPr lang="en-US" sz="1400" b="0" dirty="0">
                <a:solidFill>
                  <a:srgbClr val="FF66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</a:t>
            </a:r>
          </a:p>
          <a:p>
            <a:pPr eaLnBrk="1" hangingPunct="1">
              <a:lnSpc>
                <a:spcPts val="1684"/>
              </a:lnSpc>
              <a:spcBef>
                <a:spcPts val="0"/>
              </a:spcBef>
              <a:defRPr/>
            </a:pPr>
            <a:r>
              <a:rPr lang="en-US" sz="1400" b="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[ With original LR301 (28V), </a:t>
            </a:r>
            <a:r>
              <a:rPr lang="en-US" sz="14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400" b="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mod</a:t>
            </a:r>
            <a:r>
              <a:rPr lang="en-US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 = 315 W, G = 13 dB, </a:t>
            </a:r>
            <a:r>
              <a:rPr lang="en-US" sz="1400" b="0" dirty="0">
                <a:latin typeface="Helvetica" panose="020B0604020202020204" pitchFamily="34" charset="0"/>
                <a:cs typeface="Helvetica" panose="020B0604020202020204" pitchFamily="34" charset="0"/>
                <a:sym typeface="Symbol" pitchFamily="18" charset="2"/>
              </a:rPr>
              <a:t></a:t>
            </a:r>
            <a:r>
              <a:rPr lang="en-US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 = 62</a:t>
            </a:r>
            <a:r>
              <a:rPr lang="en-US" sz="1400" b="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% @ 352 MHz ]</a:t>
            </a:r>
          </a:p>
          <a:p>
            <a:pPr eaLnBrk="1" hangingPunct="1">
              <a:lnSpc>
                <a:spcPts val="1595"/>
              </a:lnSpc>
              <a:spcBef>
                <a:spcPts val="266"/>
              </a:spcBef>
              <a:defRPr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 Huge improvement : 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P</a:t>
            </a:r>
            <a:r>
              <a:rPr lang="en-US" sz="1400" baseline="-250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mod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 x 2.2 , better performance (G ,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Symbol" pitchFamily="18" charset="2"/>
              </a:rPr>
              <a:t>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, linearity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) &amp; strong reduction in thermal stress (</a:t>
            </a:r>
            <a:r>
              <a:rPr lang="el-GR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Δ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T : - 60 °C)  longer lifetime</a:t>
            </a:r>
            <a:endParaRPr lang="en-US" sz="14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Flèche vers le bas 5"/>
          <p:cNvSpPr/>
          <p:nvPr/>
        </p:nvSpPr>
        <p:spPr bwMode="auto">
          <a:xfrm>
            <a:off x="4211732" y="1563638"/>
            <a:ext cx="293800" cy="19792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1043" tIns="40522" rIns="81043" bIns="40522" numCol="1" rtlCol="0" anchor="t" anchorCtr="0" compatLnSpc="1">
            <a:prstTxWarp prst="textNoShape">
              <a:avLst/>
            </a:prstTxWarp>
          </a:bodyPr>
          <a:lstStyle/>
          <a:p>
            <a:pPr defTabSz="848422"/>
            <a:endParaRPr lang="en-US" sz="16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9593" y="1779662"/>
            <a:ext cx="7200800" cy="728166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ESRF project of partly replacing its 1 MW klystrons by 150 kW SSPA’s (1 per cavity)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 2009, SOLEIL transfer of technology with ELTA-AREVA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  7 SSPA’s of 150 kW, built by ELTA under SOLEIL license 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Picture 2" descr="C:\Users\jacob\Documents\WORKSHOPS\ESLS\2011\DSC_0152 Re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6021" y="2643758"/>
            <a:ext cx="2741843" cy="241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594186" y="3535869"/>
            <a:ext cx="5226286" cy="76407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2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BO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: 4 x 150 kW SSPA’s in use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since 2012</a:t>
            </a:r>
          </a:p>
          <a:p>
            <a:pPr>
              <a:spcBef>
                <a:spcPts val="532"/>
              </a:spcBef>
            </a:pPr>
            <a:r>
              <a:rPr lang="en-US" sz="12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SR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: 2 x 150 kW SSPA’s in use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since 2013 </a:t>
            </a:r>
          </a:p>
          <a:p>
            <a:pPr>
              <a:spcBef>
                <a:spcPts val="532"/>
              </a:spcBef>
            </a:pPr>
            <a:r>
              <a:rPr lang="en-US" sz="1200" b="1" dirty="0">
                <a:solidFill>
                  <a:srgbClr val="008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BO + SR : ~ 1 820 transistors</a:t>
            </a:r>
            <a:endParaRPr lang="en-US" sz="1200" b="1" dirty="0">
              <a:solidFill>
                <a:srgbClr val="008000"/>
              </a:solidFill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995936" y="4371950"/>
            <a:ext cx="4176464" cy="451167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200" b="1" u="sng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DC-to-RF efficiency of 58%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dc-dc converters included</a:t>
            </a:r>
          </a:p>
          <a:p>
            <a:r>
              <a:rPr lang="en-US" sz="1200" i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With new ac-dc converters  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Symbol" pitchFamily="18" charset="2"/>
              </a:rPr>
              <a:t> (overall ac to RF) 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&gt; 60%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 </a:t>
            </a:r>
            <a:endParaRPr lang="en-US" sz="12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75856" y="2892346"/>
            <a:ext cx="4790808" cy="543500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>
              <a:lnSpc>
                <a:spcPts val="1773"/>
              </a:lnSpc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ESRF 150 kW 352 MHz SSPA from ELTA/SOLEIL</a:t>
            </a:r>
          </a:p>
          <a:p>
            <a:pPr algn="ctr">
              <a:lnSpc>
                <a:spcPts val="1773"/>
              </a:lnSpc>
            </a:pP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fr-FR" sz="1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towers</a:t>
            </a: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of 75 kW </a:t>
            </a:r>
            <a:r>
              <a:rPr lang="fr-FR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↔</a:t>
            </a: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260 RF modules of 700 W</a:t>
            </a: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4FCB9BD6-9FF4-416A-9107-F547A269B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SOLEIL R&amp;D with 352 MHz SSPA’s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76633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3"/>
          <p:cNvSpPr txBox="1">
            <a:spLocks noChangeArrowheads="1"/>
          </p:cNvSpPr>
          <p:nvPr/>
        </p:nvSpPr>
        <p:spPr bwMode="auto">
          <a:xfrm>
            <a:off x="517396" y="4275306"/>
            <a:ext cx="8231068" cy="29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043" tIns="40522" rIns="81043" bIns="40522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ts val="1773"/>
              </a:lnSpc>
            </a:pPr>
            <a:r>
              <a:rPr lang="en-US" alt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April 2010 </a:t>
            </a:r>
            <a:r>
              <a:rPr lang="en-US" alt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in Campinas-Brazil</a:t>
            </a:r>
            <a:r>
              <a:rPr lang="en-US" alt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: </a:t>
            </a:r>
            <a:r>
              <a:rPr lang="en-US" alt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the </a:t>
            </a:r>
            <a:r>
              <a:rPr lang="fr-FR" alt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SOLEIL - LNLS team</a:t>
            </a:r>
            <a:r>
              <a:rPr lang="en-US" alt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, after successful tests of the amplifiers</a:t>
            </a:r>
          </a:p>
        </p:txBody>
      </p:sp>
      <p:pic>
        <p:nvPicPr>
          <p:cNvPr id="6" name="Picture 4" descr="DSC04872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250" y="1253981"/>
            <a:ext cx="5059956" cy="30027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17396" y="627534"/>
            <a:ext cx="8231068" cy="571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043" tIns="40522" rIns="81043" bIns="40522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ts val="1950"/>
              </a:lnSpc>
              <a:spcBef>
                <a:spcPct val="50000"/>
              </a:spcBef>
            </a:pPr>
            <a:r>
              <a:rPr lang="en-US" altLang="en-US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Two SSPA’s of</a:t>
            </a:r>
            <a:r>
              <a:rPr lang="fr-FR" altLang="en-US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en-US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50 kW @ 476 MHz for LNLS (Brazilian LS) SR * with components designed by SOLEIL (400 W modules with BLF574)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148654" y="4621335"/>
            <a:ext cx="4968552" cy="2665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* A 2.5 kW 476 MHz SSA had already been built for the LNLS Booster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9B0F63C7-9B27-464C-A7C0-EDA337B716F4}"/>
              </a:ext>
            </a:extLst>
          </p:cNvPr>
          <p:cNvSpPr txBox="1">
            <a:spLocks/>
          </p:cNvSpPr>
          <p:nvPr/>
        </p:nvSpPr>
        <p:spPr>
          <a:xfrm>
            <a:off x="2057250" y="14566"/>
            <a:ext cx="7051254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LNLS - SOLEIL Collaboration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455695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681539"/>
            <a:ext cx="6837362" cy="3596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3"/>
          <p:cNvSpPr txBox="1">
            <a:spLocks noChangeArrowheads="1"/>
          </p:cNvSpPr>
          <p:nvPr/>
        </p:nvSpPr>
        <p:spPr bwMode="auto">
          <a:xfrm>
            <a:off x="185052" y="4299942"/>
            <a:ext cx="8693073" cy="51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043" tIns="40522" rIns="81043" bIns="40522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The two 50 kW SSPA’s of the LNLS SR have run satisfactorily for &gt; 10 years</a:t>
            </a:r>
          </a:p>
          <a:p>
            <a:pPr algn="ctr" eaLnBrk="1" hangingPunct="1"/>
            <a:r>
              <a:rPr lang="en-US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Use of SSPA’s @ 500 MHz at SIRIUS</a:t>
            </a:r>
            <a:endParaRPr lang="en-US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A86155F5-B9E9-484D-9055-A7ECD8C3E4AD}"/>
              </a:ext>
            </a:extLst>
          </p:cNvPr>
          <p:cNvSpPr txBox="1">
            <a:spLocks/>
          </p:cNvSpPr>
          <p:nvPr/>
        </p:nvSpPr>
        <p:spPr>
          <a:xfrm>
            <a:off x="2057250" y="14566"/>
            <a:ext cx="7051254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LNLS - SOLEIL Collaboration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42840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ZoneTexte 140"/>
          <p:cNvSpPr txBox="1"/>
          <p:nvPr/>
        </p:nvSpPr>
        <p:spPr>
          <a:xfrm>
            <a:off x="75591" y="4155926"/>
            <a:ext cx="8951690" cy="553760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400" b="1" dirty="0"/>
              <a:t>SOLEIL Booster first SSPA  (</a:t>
            </a:r>
            <a:r>
              <a:rPr lang="en-US" sz="1400" b="1" dirty="0" err="1"/>
              <a:t>P</a:t>
            </a:r>
            <a:r>
              <a:rPr lang="en-US" sz="1400" b="1" baseline="-25000" dirty="0" err="1"/>
              <a:t>nom</a:t>
            </a:r>
            <a:r>
              <a:rPr lang="en-US" sz="1400" b="1" dirty="0"/>
              <a:t> = 35 kW @ 352 MHz) :</a:t>
            </a:r>
            <a:r>
              <a:rPr lang="en-US" sz="1200" b="1" dirty="0"/>
              <a:t> </a:t>
            </a:r>
          </a:p>
          <a:p>
            <a:pPr algn="ctr">
              <a:lnSpc>
                <a:spcPts val="2038"/>
              </a:lnSpc>
            </a:pPr>
            <a:r>
              <a:rPr lang="en-US" sz="1200" dirty="0" err="1"/>
              <a:t>P</a:t>
            </a:r>
            <a:r>
              <a:rPr lang="en-US" sz="1200" baseline="-25000" dirty="0" err="1"/>
              <a:t>mod</a:t>
            </a:r>
            <a:r>
              <a:rPr lang="en-US" sz="1200" dirty="0"/>
              <a:t>  ≈ 300 W ; n</a:t>
            </a:r>
            <a:r>
              <a:rPr lang="en-US" sz="1200" baseline="-25000" dirty="0"/>
              <a:t>1</a:t>
            </a:r>
            <a:r>
              <a:rPr lang="en-US" sz="1200" dirty="0"/>
              <a:t> = 8 </a:t>
            </a:r>
            <a:r>
              <a:rPr lang="en-US" sz="900" dirty="0">
                <a:sym typeface="Wingdings" panose="05000000000000000000" pitchFamily="2" charset="2"/>
              </a:rPr>
              <a:t></a:t>
            </a:r>
            <a:r>
              <a:rPr lang="en-US" sz="1200" dirty="0">
                <a:sym typeface="Wingdings" panose="05000000000000000000" pitchFamily="2" charset="2"/>
              </a:rPr>
              <a:t> 2.4 kW ; n</a:t>
            </a:r>
            <a:r>
              <a:rPr lang="en-US" sz="1200" baseline="-25000" dirty="0">
                <a:sym typeface="Wingdings" panose="05000000000000000000" pitchFamily="2" charset="2"/>
              </a:rPr>
              <a:t>2</a:t>
            </a:r>
            <a:r>
              <a:rPr lang="en-US" sz="1200" dirty="0">
                <a:sym typeface="Wingdings" panose="05000000000000000000" pitchFamily="2" charset="2"/>
              </a:rPr>
              <a:t> = 8 </a:t>
            </a:r>
            <a:r>
              <a:rPr lang="en-US" sz="900" dirty="0">
                <a:sym typeface="Wingdings" panose="05000000000000000000" pitchFamily="2" charset="2"/>
              </a:rPr>
              <a:t></a:t>
            </a:r>
            <a:r>
              <a:rPr lang="en-US" sz="1200" dirty="0">
                <a:sym typeface="Wingdings" panose="05000000000000000000" pitchFamily="2" charset="2"/>
              </a:rPr>
              <a:t> 19 kW ; n</a:t>
            </a:r>
            <a:r>
              <a:rPr lang="en-US" sz="1200" baseline="-25000" dirty="0">
                <a:sym typeface="Wingdings" panose="05000000000000000000" pitchFamily="2" charset="2"/>
              </a:rPr>
              <a:t>3</a:t>
            </a:r>
            <a:r>
              <a:rPr lang="en-US" sz="1200" dirty="0">
                <a:sym typeface="Wingdings" panose="05000000000000000000" pitchFamily="2" charset="2"/>
              </a:rPr>
              <a:t> = 2  </a:t>
            </a:r>
            <a:r>
              <a:rPr lang="en-US" sz="900" dirty="0">
                <a:sym typeface="Wingdings" panose="05000000000000000000" pitchFamily="2" charset="2"/>
              </a:rPr>
              <a:t></a:t>
            </a:r>
            <a:r>
              <a:rPr lang="en-US" sz="1200" dirty="0">
                <a:sym typeface="Wingdings" panose="05000000000000000000" pitchFamily="2" charset="2"/>
              </a:rPr>
              <a:t> 146 RF modules (128 </a:t>
            </a:r>
            <a:r>
              <a:rPr lang="en-US" sz="1200" dirty="0" err="1">
                <a:sym typeface="Wingdings" panose="05000000000000000000" pitchFamily="2" charset="2"/>
              </a:rPr>
              <a:t>Ampli</a:t>
            </a:r>
            <a:r>
              <a:rPr lang="en-US" sz="1200" dirty="0">
                <a:sym typeface="Wingdings" panose="05000000000000000000" pitchFamily="2" charset="2"/>
              </a:rPr>
              <a:t> + 18 Pre-A)</a:t>
            </a:r>
            <a:r>
              <a:rPr lang="en-US" sz="900" dirty="0">
                <a:sym typeface="Wingdings" panose="05000000000000000000" pitchFamily="2" charset="2"/>
              </a:rPr>
              <a:t>  </a:t>
            </a:r>
            <a:r>
              <a:rPr lang="en-US" sz="1200" dirty="0">
                <a:sym typeface="Wingdings" panose="05000000000000000000" pitchFamily="2" charset="2"/>
              </a:rPr>
              <a:t>P</a:t>
            </a:r>
            <a:r>
              <a:rPr lang="en-US" sz="1200" baseline="-25000" dirty="0">
                <a:sym typeface="Wingdings" panose="05000000000000000000" pitchFamily="2" charset="2"/>
              </a:rPr>
              <a:t>out</a:t>
            </a:r>
            <a:r>
              <a:rPr lang="en-US" sz="1200" dirty="0">
                <a:sym typeface="Wingdings" panose="05000000000000000000" pitchFamily="2" charset="2"/>
              </a:rPr>
              <a:t> </a:t>
            </a:r>
            <a:r>
              <a:rPr lang="en-US" sz="1200" dirty="0"/>
              <a:t>≈ 38 kW</a:t>
            </a:r>
            <a:r>
              <a:rPr lang="en-US" sz="1200" dirty="0">
                <a:sym typeface="Wingdings" panose="05000000000000000000" pitchFamily="2" charset="2"/>
              </a:rPr>
              <a:t>   </a:t>
            </a:r>
          </a:p>
        </p:txBody>
      </p:sp>
      <p:sp>
        <p:nvSpPr>
          <p:cNvPr id="142" name="ZoneTexte 141"/>
          <p:cNvSpPr txBox="1"/>
          <p:nvPr/>
        </p:nvSpPr>
        <p:spPr>
          <a:xfrm>
            <a:off x="118582" y="555526"/>
            <a:ext cx="8931520" cy="29727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400" b="1" dirty="0"/>
              <a:t>Combining in // a number of elementary amplifier modules (or pallets) of a few 100</a:t>
            </a:r>
            <a:r>
              <a:rPr lang="en-US" sz="700" b="1" dirty="0"/>
              <a:t> </a:t>
            </a:r>
            <a:r>
              <a:rPr lang="en-US" sz="1400" b="1" dirty="0"/>
              <a:t>W (up</a:t>
            </a:r>
            <a:r>
              <a:rPr lang="en-US" sz="700" b="1" dirty="0"/>
              <a:t> </a:t>
            </a:r>
            <a:r>
              <a:rPr lang="en-US" sz="1400" b="1" dirty="0"/>
              <a:t>to</a:t>
            </a:r>
            <a:r>
              <a:rPr lang="en-US" sz="700" b="1" dirty="0"/>
              <a:t> </a:t>
            </a:r>
            <a:r>
              <a:rPr lang="en-US" sz="1400" b="1" dirty="0"/>
              <a:t>~ 1</a:t>
            </a:r>
            <a:r>
              <a:rPr lang="en-US" sz="700" b="1" dirty="0"/>
              <a:t> </a:t>
            </a:r>
            <a:r>
              <a:rPr lang="en-US" sz="1400" b="1" dirty="0"/>
              <a:t>kW)</a:t>
            </a:r>
            <a:r>
              <a:rPr lang="en-US" sz="700" b="1" dirty="0"/>
              <a:t> </a:t>
            </a:r>
            <a:endParaRPr lang="en-US" sz="1400" b="1" dirty="0"/>
          </a:p>
        </p:txBody>
      </p:sp>
      <p:sp>
        <p:nvSpPr>
          <p:cNvPr id="143" name="ZoneTexte 142"/>
          <p:cNvSpPr txBox="1"/>
          <p:nvPr/>
        </p:nvSpPr>
        <p:spPr>
          <a:xfrm>
            <a:off x="438059" y="3169817"/>
            <a:ext cx="1342246" cy="29727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400" b="1" dirty="0"/>
              <a:t>Few kW unit</a:t>
            </a:r>
            <a:endParaRPr lang="en-US" sz="1400" b="1" dirty="0"/>
          </a:p>
        </p:txBody>
      </p:sp>
      <p:sp>
        <p:nvSpPr>
          <p:cNvPr id="144" name="Triangle isocèle 143"/>
          <p:cNvSpPr/>
          <p:nvPr/>
        </p:nvSpPr>
        <p:spPr bwMode="auto">
          <a:xfrm rot="5400000">
            <a:off x="912447" y="3622086"/>
            <a:ext cx="474957" cy="595004"/>
          </a:xfrm>
          <a:prstGeom prst="triangl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1043" tIns="40522" rIns="81043" bIns="40522" numCol="1" rtlCol="0" anchor="t" anchorCtr="0" compatLnSpc="1">
            <a:prstTxWarp prst="textNoShape">
              <a:avLst/>
            </a:prstTxWarp>
          </a:bodyPr>
          <a:lstStyle/>
          <a:p>
            <a:pPr defTabSz="848422"/>
            <a:endParaRPr lang="en-US"/>
          </a:p>
        </p:txBody>
      </p:sp>
      <p:sp>
        <p:nvSpPr>
          <p:cNvPr id="145" name="ZoneTexte 144"/>
          <p:cNvSpPr txBox="1"/>
          <p:nvPr/>
        </p:nvSpPr>
        <p:spPr>
          <a:xfrm>
            <a:off x="804399" y="3755861"/>
            <a:ext cx="604906" cy="328057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fr-FR" sz="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kW</a:t>
            </a:r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6" name="Connecteur droit 145"/>
          <p:cNvCxnSpPr/>
          <p:nvPr/>
        </p:nvCxnSpPr>
        <p:spPr bwMode="auto">
          <a:xfrm>
            <a:off x="730660" y="3922750"/>
            <a:ext cx="12089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cteur droit 146"/>
          <p:cNvCxnSpPr/>
          <p:nvPr/>
        </p:nvCxnSpPr>
        <p:spPr bwMode="auto">
          <a:xfrm>
            <a:off x="1423584" y="3921453"/>
            <a:ext cx="15731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" name="ZoneTexte 147"/>
          <p:cNvSpPr txBox="1"/>
          <p:nvPr/>
        </p:nvSpPr>
        <p:spPr>
          <a:xfrm>
            <a:off x="3340391" y="843559"/>
            <a:ext cx="5689950" cy="63583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200" dirty="0"/>
              <a:t>- MOSFET (</a:t>
            </a:r>
            <a:r>
              <a:rPr lang="en-US" sz="1200" dirty="0" err="1"/>
              <a:t>V</a:t>
            </a:r>
            <a:r>
              <a:rPr lang="en-US" sz="1200" baseline="-25000" dirty="0" err="1"/>
              <a:t>d</a:t>
            </a:r>
            <a:r>
              <a:rPr lang="en-US" sz="1200" dirty="0"/>
              <a:t> = 30 - 65 V)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No HV &amp; Low phase ripple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en-US" sz="1200" dirty="0"/>
              <a:t>- Circulator &amp; its load</a:t>
            </a:r>
            <a:r>
              <a:rPr lang="en-US" sz="1200" dirty="0">
                <a:sym typeface="Wingdings" panose="05000000000000000000" pitchFamily="2" charset="2"/>
              </a:rPr>
              <a:t> to ensure a good isolation </a:t>
            </a:r>
            <a:r>
              <a:rPr lang="en-US" sz="1200" dirty="0">
                <a:solidFill>
                  <a:srgbClr val="C00000"/>
                </a:solidFill>
                <a:sym typeface="Wingdings" panose="05000000000000000000" pitchFamily="2" charset="2"/>
              </a:rPr>
              <a:t>(even a small residual VSWR can affect the MOSFET power capability !!)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49" name="Accolade ouvrante 148"/>
          <p:cNvSpPr/>
          <p:nvPr/>
        </p:nvSpPr>
        <p:spPr bwMode="auto">
          <a:xfrm>
            <a:off x="3233831" y="907976"/>
            <a:ext cx="156389" cy="514383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043" tIns="40522" rIns="81043" bIns="40522" numCol="1" rtlCol="0" anchor="t" anchorCtr="0" compatLnSpc="1">
            <a:prstTxWarp prst="textNoShape">
              <a:avLst/>
            </a:prstTxWarp>
          </a:bodyPr>
          <a:lstStyle/>
          <a:p>
            <a:pPr defTabSz="848422"/>
            <a:endParaRPr lang="en-US"/>
          </a:p>
        </p:txBody>
      </p:sp>
      <p:sp>
        <p:nvSpPr>
          <p:cNvPr id="150" name="ZoneTexte 149"/>
          <p:cNvSpPr txBox="1"/>
          <p:nvPr/>
        </p:nvSpPr>
        <p:spPr>
          <a:xfrm>
            <a:off x="2051720" y="4659982"/>
            <a:ext cx="4810059" cy="29727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Modularity &amp; Redundancy inherent to such a design   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</p:txBody>
      </p:sp>
      <p:grpSp>
        <p:nvGrpSpPr>
          <p:cNvPr id="151" name="Groupe 228"/>
          <p:cNvGrpSpPr/>
          <p:nvPr/>
        </p:nvGrpSpPr>
        <p:grpSpPr>
          <a:xfrm>
            <a:off x="6621983" y="1567068"/>
            <a:ext cx="2186445" cy="2555180"/>
            <a:chOff x="7173813" y="2240432"/>
            <a:chExt cx="2368649" cy="3406906"/>
          </a:xfrm>
        </p:grpSpPr>
        <p:grpSp>
          <p:nvGrpSpPr>
            <p:cNvPr id="152" name="Groupe 102"/>
            <p:cNvGrpSpPr/>
            <p:nvPr/>
          </p:nvGrpSpPr>
          <p:grpSpPr>
            <a:xfrm>
              <a:off x="7525353" y="2240432"/>
              <a:ext cx="2017109" cy="3406906"/>
              <a:chOff x="4111562" y="2078820"/>
              <a:chExt cx="2017109" cy="3406906"/>
            </a:xfrm>
          </p:grpSpPr>
          <p:grpSp>
            <p:nvGrpSpPr>
              <p:cNvPr id="164" name="Groupe 103"/>
              <p:cNvGrpSpPr/>
              <p:nvPr/>
            </p:nvGrpSpPr>
            <p:grpSpPr>
              <a:xfrm>
                <a:off x="4111562" y="2078820"/>
                <a:ext cx="2017109" cy="3406906"/>
                <a:chOff x="5383371" y="2168832"/>
                <a:chExt cx="2017109" cy="3406906"/>
              </a:xfrm>
            </p:grpSpPr>
            <p:grpSp>
              <p:nvGrpSpPr>
                <p:cNvPr id="166" name="Groupe 105"/>
                <p:cNvGrpSpPr/>
                <p:nvPr/>
              </p:nvGrpSpPr>
              <p:grpSpPr>
                <a:xfrm>
                  <a:off x="5383371" y="2168832"/>
                  <a:ext cx="2017109" cy="3406906"/>
                  <a:chOff x="6853081" y="1808784"/>
                  <a:chExt cx="2017109" cy="3406906"/>
                </a:xfrm>
              </p:grpSpPr>
              <p:sp>
                <p:nvSpPr>
                  <p:cNvPr id="168" name="ZoneTexte 167"/>
                  <p:cNvSpPr txBox="1"/>
                  <p:nvPr/>
                </p:nvSpPr>
                <p:spPr>
                  <a:xfrm>
                    <a:off x="6853081" y="4805321"/>
                    <a:ext cx="1856135" cy="4103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400" b="1" dirty="0"/>
                      <a:t> Few 100 kW unit</a:t>
                    </a:r>
                    <a:endParaRPr lang="en-US" sz="1400" b="1" dirty="0"/>
                  </a:p>
                </p:txBody>
              </p:sp>
              <p:grpSp>
                <p:nvGrpSpPr>
                  <p:cNvPr id="169" name="Groupe 108"/>
                  <p:cNvGrpSpPr/>
                  <p:nvPr/>
                </p:nvGrpSpPr>
                <p:grpSpPr>
                  <a:xfrm>
                    <a:off x="6968178" y="2078819"/>
                    <a:ext cx="1902012" cy="2598077"/>
                    <a:chOff x="6968178" y="1898795"/>
                    <a:chExt cx="1902012" cy="2598077"/>
                  </a:xfrm>
                </p:grpSpPr>
                <p:cxnSp>
                  <p:nvCxnSpPr>
                    <p:cNvPr id="175" name="Connecteur droit 174"/>
                    <p:cNvCxnSpPr/>
                    <p:nvPr/>
                  </p:nvCxnSpPr>
                  <p:spPr bwMode="auto">
                    <a:xfrm flipH="1" flipV="1">
                      <a:off x="7253255" y="2225031"/>
                      <a:ext cx="246475" cy="1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176" name="Connecteur droit 175"/>
                    <p:cNvCxnSpPr/>
                    <p:nvPr/>
                  </p:nvCxnSpPr>
                  <p:spPr bwMode="auto">
                    <a:xfrm flipV="1">
                      <a:off x="8158798" y="2234556"/>
                      <a:ext cx="232191" cy="1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sp>
                  <p:nvSpPr>
                    <p:cNvPr id="177" name="Rectangle 176"/>
                    <p:cNvSpPr/>
                    <p:nvPr/>
                  </p:nvSpPr>
                  <p:spPr bwMode="auto">
                    <a:xfrm>
                      <a:off x="7063231" y="2781581"/>
                      <a:ext cx="184525" cy="71140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48422"/>
                      <a:endParaRPr lang="en-US"/>
                    </a:p>
                  </p:txBody>
                </p:sp>
                <p:grpSp>
                  <p:nvGrpSpPr>
                    <p:cNvPr id="178" name="Groupe 117"/>
                    <p:cNvGrpSpPr/>
                    <p:nvPr/>
                  </p:nvGrpSpPr>
                  <p:grpSpPr>
                    <a:xfrm>
                      <a:off x="6968178" y="3193740"/>
                      <a:ext cx="347741" cy="1303132"/>
                      <a:chOff x="3593295" y="1686423"/>
                      <a:chExt cx="347741" cy="1133678"/>
                    </a:xfrm>
                  </p:grpSpPr>
                  <p:sp>
                    <p:nvSpPr>
                      <p:cNvPr id="189" name="Rectangle 188"/>
                      <p:cNvSpPr/>
                      <p:nvPr/>
                    </p:nvSpPr>
                    <p:spPr bwMode="auto">
                      <a:xfrm>
                        <a:off x="3692832" y="2026338"/>
                        <a:ext cx="180024" cy="79376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sp>
                    <p:nvSpPr>
                      <p:cNvPr id="190" name="ZoneTexte 189"/>
                      <p:cNvSpPr txBox="1"/>
                      <p:nvPr/>
                    </p:nvSpPr>
                    <p:spPr>
                      <a:xfrm>
                        <a:off x="3593295" y="1686423"/>
                        <a:ext cx="347741" cy="55336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500" b="1" dirty="0"/>
                          <a:t>≈</a:t>
                        </a:r>
                      </a:p>
                    </p:txBody>
                  </p:sp>
                </p:grpSp>
                <p:grpSp>
                  <p:nvGrpSpPr>
                    <p:cNvPr id="179" name="Groupe 118"/>
                    <p:cNvGrpSpPr/>
                    <p:nvPr/>
                  </p:nvGrpSpPr>
                  <p:grpSpPr>
                    <a:xfrm>
                      <a:off x="6968179" y="1898801"/>
                      <a:ext cx="357266" cy="1129548"/>
                      <a:chOff x="1883068" y="2340535"/>
                      <a:chExt cx="357266" cy="925713"/>
                    </a:xfrm>
                  </p:grpSpPr>
                  <p:sp>
                    <p:nvSpPr>
                      <p:cNvPr id="187" name="Rectangle 186"/>
                      <p:cNvSpPr/>
                      <p:nvPr/>
                    </p:nvSpPr>
                    <p:spPr bwMode="auto">
                      <a:xfrm>
                        <a:off x="1982604" y="2340535"/>
                        <a:ext cx="180024" cy="65052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sp>
                    <p:nvSpPr>
                      <p:cNvPr id="188" name="ZoneTexte 187"/>
                      <p:cNvSpPr txBox="1"/>
                      <p:nvPr/>
                    </p:nvSpPr>
                    <p:spPr>
                      <a:xfrm>
                        <a:off x="1883068" y="2744961"/>
                        <a:ext cx="357266" cy="52128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500" b="1" dirty="0"/>
                          <a:t>≈</a:t>
                        </a:r>
                      </a:p>
                    </p:txBody>
                  </p:sp>
                </p:grpSp>
                <p:sp>
                  <p:nvSpPr>
                    <p:cNvPr id="180" name="Rectangle 179"/>
                    <p:cNvSpPr/>
                    <p:nvPr/>
                  </p:nvSpPr>
                  <p:spPr bwMode="auto">
                    <a:xfrm>
                      <a:off x="8390941" y="2781579"/>
                      <a:ext cx="180889" cy="71140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48422"/>
                      <a:endParaRPr lang="en-US"/>
                    </a:p>
                  </p:txBody>
                </p:sp>
                <p:grpSp>
                  <p:nvGrpSpPr>
                    <p:cNvPr id="181" name="Groupe 120"/>
                    <p:cNvGrpSpPr/>
                    <p:nvPr/>
                  </p:nvGrpSpPr>
                  <p:grpSpPr>
                    <a:xfrm>
                      <a:off x="8294070" y="3193738"/>
                      <a:ext cx="576120" cy="1303132"/>
                      <a:chOff x="3593295" y="1686423"/>
                      <a:chExt cx="576120" cy="1133678"/>
                    </a:xfrm>
                  </p:grpSpPr>
                  <p:sp>
                    <p:nvSpPr>
                      <p:cNvPr id="185" name="Rectangle 184"/>
                      <p:cNvSpPr/>
                      <p:nvPr/>
                    </p:nvSpPr>
                    <p:spPr bwMode="auto">
                      <a:xfrm>
                        <a:off x="3692832" y="2026338"/>
                        <a:ext cx="180024" cy="79376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sp>
                    <p:nvSpPr>
                      <p:cNvPr id="186" name="ZoneTexte 185"/>
                      <p:cNvSpPr txBox="1"/>
                      <p:nvPr/>
                    </p:nvSpPr>
                    <p:spPr>
                      <a:xfrm>
                        <a:off x="3593295" y="1686423"/>
                        <a:ext cx="576120" cy="55336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500" b="1" dirty="0"/>
                          <a:t>≈</a:t>
                        </a:r>
                      </a:p>
                    </p:txBody>
                  </p:sp>
                </p:grpSp>
                <p:grpSp>
                  <p:nvGrpSpPr>
                    <p:cNvPr id="182" name="Groupe 121"/>
                    <p:cNvGrpSpPr/>
                    <p:nvPr/>
                  </p:nvGrpSpPr>
                  <p:grpSpPr>
                    <a:xfrm>
                      <a:off x="8294070" y="1898795"/>
                      <a:ext cx="576120" cy="1129549"/>
                      <a:chOff x="1883067" y="2340535"/>
                      <a:chExt cx="576120" cy="925715"/>
                    </a:xfrm>
                  </p:grpSpPr>
                  <p:sp>
                    <p:nvSpPr>
                      <p:cNvPr id="183" name="Rectangle 182"/>
                      <p:cNvSpPr/>
                      <p:nvPr/>
                    </p:nvSpPr>
                    <p:spPr bwMode="auto">
                      <a:xfrm>
                        <a:off x="1982604" y="2340535"/>
                        <a:ext cx="180024" cy="65052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sp>
                    <p:nvSpPr>
                      <p:cNvPr id="184" name="ZoneTexte 183"/>
                      <p:cNvSpPr txBox="1"/>
                      <p:nvPr/>
                    </p:nvSpPr>
                    <p:spPr>
                      <a:xfrm>
                        <a:off x="1883067" y="2744961"/>
                        <a:ext cx="576120" cy="52128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500" b="1" dirty="0"/>
                          <a:t>≈</a:t>
                        </a:r>
                      </a:p>
                    </p:txBody>
                  </p:sp>
                </p:grpSp>
              </p:grpSp>
              <p:cxnSp>
                <p:nvCxnSpPr>
                  <p:cNvPr id="170" name="Connecteur droit avec flèche 169"/>
                  <p:cNvCxnSpPr/>
                  <p:nvPr/>
                </p:nvCxnSpPr>
                <p:spPr bwMode="auto">
                  <a:xfrm>
                    <a:off x="8581280" y="3300888"/>
                    <a:ext cx="256048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2" name="Connecteur droit 171"/>
                  <p:cNvCxnSpPr/>
                  <p:nvPr/>
                </p:nvCxnSpPr>
                <p:spPr bwMode="auto">
                  <a:xfrm>
                    <a:off x="7810047" y="2811767"/>
                    <a:ext cx="1358" cy="37482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73" name="ZoneTexte 172"/>
                  <p:cNvSpPr txBox="1"/>
                  <p:nvPr/>
                </p:nvSpPr>
                <p:spPr>
                  <a:xfrm>
                    <a:off x="6938502" y="1821163"/>
                    <a:ext cx="491717" cy="34881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100" b="1" dirty="0"/>
                      <a:t>1:n</a:t>
                    </a:r>
                    <a:r>
                      <a:rPr lang="fr-FR" sz="1100" b="1" baseline="-25000" dirty="0"/>
                      <a:t>3</a:t>
                    </a:r>
                    <a:r>
                      <a:rPr lang="fr-FR" sz="1100" b="1" dirty="0"/>
                      <a:t> </a:t>
                    </a:r>
                    <a:endParaRPr lang="en-US" sz="1100" b="1" dirty="0"/>
                  </a:p>
                </p:txBody>
              </p:sp>
              <p:sp>
                <p:nvSpPr>
                  <p:cNvPr id="174" name="ZoneTexte 173"/>
                  <p:cNvSpPr txBox="1"/>
                  <p:nvPr/>
                </p:nvSpPr>
                <p:spPr>
                  <a:xfrm>
                    <a:off x="8241787" y="1808784"/>
                    <a:ext cx="491717" cy="34881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100" b="1" dirty="0"/>
                      <a:t>n</a:t>
                    </a:r>
                    <a:r>
                      <a:rPr lang="fr-FR" sz="1100" b="1" baseline="-25000" dirty="0"/>
                      <a:t>3</a:t>
                    </a:r>
                    <a:r>
                      <a:rPr lang="fr-FR" sz="1100" b="1" dirty="0"/>
                      <a:t>:1 </a:t>
                    </a:r>
                    <a:endParaRPr lang="en-US" sz="1100" b="1" dirty="0"/>
                  </a:p>
                </p:txBody>
              </p:sp>
            </p:grpSp>
            <p:cxnSp>
              <p:nvCxnSpPr>
                <p:cNvPr id="167" name="Connecteur droit 166"/>
                <p:cNvCxnSpPr/>
                <p:nvPr/>
              </p:nvCxnSpPr>
              <p:spPr bwMode="auto">
                <a:xfrm>
                  <a:off x="6350805" y="3954299"/>
                  <a:ext cx="1358" cy="374821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65" name="Rectangle 164"/>
              <p:cNvSpPr/>
              <p:nvPr/>
            </p:nvSpPr>
            <p:spPr bwMode="auto">
              <a:xfrm>
                <a:off x="4235655" y="2091198"/>
                <a:ext cx="1684653" cy="2979512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848422"/>
                <a:endParaRPr lang="en-US"/>
              </a:p>
            </p:txBody>
          </p:sp>
        </p:grpSp>
        <p:sp>
          <p:nvSpPr>
            <p:cNvPr id="153" name="Triangle isocèle 152"/>
            <p:cNvSpPr/>
            <p:nvPr/>
          </p:nvSpPr>
          <p:spPr bwMode="auto">
            <a:xfrm rot="5400000">
              <a:off x="8191153" y="2433139"/>
              <a:ext cx="655937" cy="824612"/>
            </a:xfrm>
            <a:prstGeom prst="triangl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848422"/>
              <a:endParaRPr lang="en-US"/>
            </a:p>
          </p:txBody>
        </p:sp>
        <p:sp>
          <p:nvSpPr>
            <p:cNvPr id="154" name="ZoneTexte 153"/>
            <p:cNvSpPr txBox="1"/>
            <p:nvPr/>
          </p:nvSpPr>
          <p:spPr>
            <a:xfrm>
              <a:off x="8067514" y="2523891"/>
              <a:ext cx="77390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fr-FR" sz="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fr-FR" sz="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kW</a:t>
              </a:r>
              <a:r>
                <a:rPr lang="fr-F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5" name="Connecteur droit 154"/>
            <p:cNvCxnSpPr/>
            <p:nvPr/>
          </p:nvCxnSpPr>
          <p:spPr bwMode="auto">
            <a:xfrm flipH="1" flipV="1">
              <a:off x="7906477" y="4770292"/>
              <a:ext cx="246475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6" name="Connecteur droit 155"/>
            <p:cNvCxnSpPr/>
            <p:nvPr/>
          </p:nvCxnSpPr>
          <p:spPr bwMode="auto">
            <a:xfrm flipV="1">
              <a:off x="8831070" y="4770292"/>
              <a:ext cx="232191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7" name="Triangle isocèle 156"/>
            <p:cNvSpPr/>
            <p:nvPr/>
          </p:nvSpPr>
          <p:spPr bwMode="auto">
            <a:xfrm rot="5400000">
              <a:off x="8212097" y="4359721"/>
              <a:ext cx="655937" cy="824612"/>
            </a:xfrm>
            <a:prstGeom prst="triangl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848422"/>
              <a:endParaRPr lang="en-US"/>
            </a:p>
          </p:txBody>
        </p:sp>
        <p:sp>
          <p:nvSpPr>
            <p:cNvPr id="158" name="ZoneTexte 157"/>
            <p:cNvSpPr txBox="1"/>
            <p:nvPr/>
          </p:nvSpPr>
          <p:spPr>
            <a:xfrm>
              <a:off x="8073345" y="4527725"/>
              <a:ext cx="77390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fr-FR" sz="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fr-FR" sz="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kW</a:t>
              </a:r>
              <a:r>
                <a:rPr lang="fr-F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ZoneTexte 158"/>
            <p:cNvSpPr txBox="1"/>
            <p:nvPr/>
          </p:nvSpPr>
          <p:spPr>
            <a:xfrm>
              <a:off x="7173813" y="3266130"/>
              <a:ext cx="602357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900" b="1" dirty="0"/>
                <a:t>Driver</a:t>
              </a:r>
            </a:p>
            <a:p>
              <a:r>
                <a:rPr lang="fr-FR" sz="900" b="1" dirty="0"/>
                <a:t>ampli</a:t>
              </a:r>
              <a:endParaRPr lang="en-US" sz="900" b="1" dirty="0"/>
            </a:p>
          </p:txBody>
        </p:sp>
        <p:grpSp>
          <p:nvGrpSpPr>
            <p:cNvPr id="160" name="Groupe 213"/>
            <p:cNvGrpSpPr/>
            <p:nvPr/>
          </p:nvGrpSpPr>
          <p:grpSpPr>
            <a:xfrm>
              <a:off x="7295241" y="3645024"/>
              <a:ext cx="437264" cy="176291"/>
              <a:chOff x="215642" y="2564999"/>
              <a:chExt cx="437264" cy="176291"/>
            </a:xfrm>
          </p:grpSpPr>
          <p:cxnSp>
            <p:nvCxnSpPr>
              <p:cNvPr id="161" name="Connecteur droit 160"/>
              <p:cNvCxnSpPr/>
              <p:nvPr/>
            </p:nvCxnSpPr>
            <p:spPr bwMode="auto">
              <a:xfrm>
                <a:off x="215642" y="2656663"/>
                <a:ext cx="437264" cy="2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2" name="Triangle isocèle 161"/>
              <p:cNvSpPr/>
              <p:nvPr/>
            </p:nvSpPr>
            <p:spPr bwMode="auto">
              <a:xfrm rot="5400000">
                <a:off x="272591" y="2598908"/>
                <a:ext cx="176291" cy="108474"/>
              </a:xfrm>
              <a:prstGeom prst="triangl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848422"/>
                <a:endParaRPr lang="en-US"/>
              </a:p>
            </p:txBody>
          </p:sp>
          <p:sp>
            <p:nvSpPr>
              <p:cNvPr id="163" name="Ellipse 162"/>
              <p:cNvSpPr/>
              <p:nvPr/>
            </p:nvSpPr>
            <p:spPr bwMode="auto">
              <a:xfrm>
                <a:off x="434405" y="2610325"/>
                <a:ext cx="78812" cy="82596"/>
              </a:xfrm>
              <a:prstGeom prst="ellips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848422"/>
                <a:endParaRPr lang="en-US"/>
              </a:p>
            </p:txBody>
          </p:sp>
        </p:grpSp>
      </p:grpSp>
      <p:sp>
        <p:nvSpPr>
          <p:cNvPr id="191" name="ZoneTexte 190"/>
          <p:cNvSpPr txBox="1"/>
          <p:nvPr/>
        </p:nvSpPr>
        <p:spPr>
          <a:xfrm rot="5400000">
            <a:off x="836624" y="3419214"/>
            <a:ext cx="530647" cy="4050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2100" dirty="0">
                <a:latin typeface="Cambria"/>
              </a:rPr>
              <a:t>⇔</a:t>
            </a:r>
            <a:endParaRPr lang="en-US" sz="2100" dirty="0"/>
          </a:p>
        </p:txBody>
      </p:sp>
      <p:pic>
        <p:nvPicPr>
          <p:cNvPr id="192" name="Imag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526" y="979426"/>
            <a:ext cx="731158" cy="372473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</p:pic>
      <p:grpSp>
        <p:nvGrpSpPr>
          <p:cNvPr id="193" name="Groupe 192"/>
          <p:cNvGrpSpPr/>
          <p:nvPr/>
        </p:nvGrpSpPr>
        <p:grpSpPr>
          <a:xfrm>
            <a:off x="140038" y="1011506"/>
            <a:ext cx="2045831" cy="2154311"/>
            <a:chOff x="151706" y="980728"/>
            <a:chExt cx="2216317" cy="2872415"/>
          </a:xfrm>
        </p:grpSpPr>
        <p:cxnSp>
          <p:nvCxnSpPr>
            <p:cNvPr id="194" name="Connecteur droit 193"/>
            <p:cNvCxnSpPr/>
            <p:nvPr/>
          </p:nvCxnSpPr>
          <p:spPr bwMode="auto">
            <a:xfrm>
              <a:off x="749871" y="2439913"/>
              <a:ext cx="14401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5" name="Connecteur droit 194"/>
            <p:cNvCxnSpPr/>
            <p:nvPr/>
          </p:nvCxnSpPr>
          <p:spPr bwMode="auto">
            <a:xfrm>
              <a:off x="151706" y="2449463"/>
              <a:ext cx="144016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196" name="Image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480" y="2310780"/>
              <a:ext cx="504056" cy="36004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C00000"/>
              </a:solidFill>
            </a:ln>
          </p:spPr>
        </p:pic>
        <p:grpSp>
          <p:nvGrpSpPr>
            <p:cNvPr id="197" name="Groupe 157"/>
            <p:cNvGrpSpPr/>
            <p:nvPr/>
          </p:nvGrpSpPr>
          <p:grpSpPr>
            <a:xfrm>
              <a:off x="200472" y="980728"/>
              <a:ext cx="2167551" cy="2872415"/>
              <a:chOff x="-225943" y="2078820"/>
              <a:chExt cx="2673138" cy="2991890"/>
            </a:xfrm>
          </p:grpSpPr>
          <p:grpSp>
            <p:nvGrpSpPr>
              <p:cNvPr id="199" name="Groupe 158"/>
              <p:cNvGrpSpPr/>
              <p:nvPr/>
            </p:nvGrpSpPr>
            <p:grpSpPr>
              <a:xfrm>
                <a:off x="-225943" y="2078820"/>
                <a:ext cx="2673138" cy="2991890"/>
                <a:chOff x="134105" y="2078820"/>
                <a:chExt cx="2673138" cy="2991890"/>
              </a:xfrm>
            </p:grpSpPr>
            <p:grpSp>
              <p:nvGrpSpPr>
                <p:cNvPr id="202" name="Groupe 164"/>
                <p:cNvGrpSpPr/>
                <p:nvPr/>
              </p:nvGrpSpPr>
              <p:grpSpPr>
                <a:xfrm>
                  <a:off x="802721" y="2078820"/>
                  <a:ext cx="2004522" cy="2870859"/>
                  <a:chOff x="6874684" y="1808784"/>
                  <a:chExt cx="2004522" cy="2870859"/>
                </a:xfrm>
              </p:grpSpPr>
              <p:grpSp>
                <p:nvGrpSpPr>
                  <p:cNvPr id="204" name="Groupe 166"/>
                  <p:cNvGrpSpPr/>
                  <p:nvPr/>
                </p:nvGrpSpPr>
                <p:grpSpPr>
                  <a:xfrm>
                    <a:off x="6932936" y="2078824"/>
                    <a:ext cx="1913760" cy="2600819"/>
                    <a:chOff x="6932936" y="1898800"/>
                    <a:chExt cx="1913760" cy="2600819"/>
                  </a:xfrm>
                </p:grpSpPr>
                <p:pic>
                  <p:nvPicPr>
                    <p:cNvPr id="209" name="Image 1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391350" y="1908321"/>
                      <a:ext cx="847725" cy="48577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solidFill>
                        <a:srgbClr val="C00000"/>
                      </a:solidFill>
                    </a:ln>
                  </p:spPr>
                </p:pic>
                <p:pic>
                  <p:nvPicPr>
                    <p:cNvPr id="210" name="Imag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391350" y="4013844"/>
                      <a:ext cx="847725" cy="485775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C00000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cxnSp>
                  <p:nvCxnSpPr>
                    <p:cNvPr id="211" name="Connecteur droit 210"/>
                    <p:cNvCxnSpPr/>
                    <p:nvPr/>
                  </p:nvCxnSpPr>
                  <p:spPr bwMode="auto">
                    <a:xfrm flipH="1" flipV="1">
                      <a:off x="7247334" y="2094058"/>
                      <a:ext cx="144016" cy="1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212" name="Connecteur droit 211"/>
                    <p:cNvCxnSpPr/>
                    <p:nvPr/>
                  </p:nvCxnSpPr>
                  <p:spPr bwMode="auto">
                    <a:xfrm flipH="1" flipV="1">
                      <a:off x="7259538" y="4199581"/>
                      <a:ext cx="150862" cy="1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213" name="Connecteur droit 212"/>
                    <p:cNvCxnSpPr/>
                    <p:nvPr/>
                  </p:nvCxnSpPr>
                  <p:spPr bwMode="auto">
                    <a:xfrm flipV="1">
                      <a:off x="8222327" y="2084533"/>
                      <a:ext cx="162283" cy="1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cxnSp>
                  <p:nvCxnSpPr>
                    <p:cNvPr id="214" name="Connecteur droit 213"/>
                    <p:cNvCxnSpPr/>
                    <p:nvPr/>
                  </p:nvCxnSpPr>
                  <p:spPr bwMode="auto">
                    <a:xfrm flipV="1">
                      <a:off x="8225210" y="4190056"/>
                      <a:ext cx="163362" cy="1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sp>
                  <p:nvSpPr>
                    <p:cNvPr id="215" name="Rectangle 214"/>
                    <p:cNvSpPr/>
                    <p:nvPr/>
                  </p:nvSpPr>
                  <p:spPr bwMode="auto">
                    <a:xfrm>
                      <a:off x="7063231" y="2781581"/>
                      <a:ext cx="184525" cy="71140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48422"/>
                      <a:endParaRPr lang="en-US"/>
                    </a:p>
                  </p:txBody>
                </p:sp>
                <p:grpSp>
                  <p:nvGrpSpPr>
                    <p:cNvPr id="216" name="Groupe 178"/>
                    <p:cNvGrpSpPr/>
                    <p:nvPr/>
                  </p:nvGrpSpPr>
                  <p:grpSpPr>
                    <a:xfrm>
                      <a:off x="6932936" y="3273295"/>
                      <a:ext cx="347742" cy="1223577"/>
                      <a:chOff x="3558053" y="1755633"/>
                      <a:chExt cx="347742" cy="1064468"/>
                    </a:xfrm>
                  </p:grpSpPr>
                  <p:sp>
                    <p:nvSpPr>
                      <p:cNvPr id="227" name="Rectangle 226"/>
                      <p:cNvSpPr/>
                      <p:nvPr/>
                    </p:nvSpPr>
                    <p:spPr bwMode="auto">
                      <a:xfrm>
                        <a:off x="3692832" y="2026338"/>
                        <a:ext cx="180024" cy="79376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sp>
                    <p:nvSpPr>
                      <p:cNvPr id="228" name="ZoneTexte 227"/>
                      <p:cNvSpPr txBox="1"/>
                      <p:nvPr/>
                    </p:nvSpPr>
                    <p:spPr>
                      <a:xfrm>
                        <a:off x="3558053" y="1755633"/>
                        <a:ext cx="347742" cy="53919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300" b="1" dirty="0"/>
                          <a:t>≈</a:t>
                        </a:r>
                      </a:p>
                    </p:txBody>
                  </p:sp>
                </p:grpSp>
                <p:grpSp>
                  <p:nvGrpSpPr>
                    <p:cNvPr id="217" name="Groupe 179"/>
                    <p:cNvGrpSpPr/>
                    <p:nvPr/>
                  </p:nvGrpSpPr>
                  <p:grpSpPr>
                    <a:xfrm>
                      <a:off x="6932937" y="1898800"/>
                      <a:ext cx="357266" cy="1192814"/>
                      <a:chOff x="1847826" y="2340535"/>
                      <a:chExt cx="357266" cy="977562"/>
                    </a:xfrm>
                  </p:grpSpPr>
                  <p:sp>
                    <p:nvSpPr>
                      <p:cNvPr id="225" name="Rectangle 224"/>
                      <p:cNvSpPr/>
                      <p:nvPr/>
                    </p:nvSpPr>
                    <p:spPr bwMode="auto">
                      <a:xfrm>
                        <a:off x="1982604" y="2340535"/>
                        <a:ext cx="180024" cy="65052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sp>
                    <p:nvSpPr>
                      <p:cNvPr id="226" name="ZoneTexte 225"/>
                      <p:cNvSpPr txBox="1"/>
                      <p:nvPr/>
                    </p:nvSpPr>
                    <p:spPr>
                      <a:xfrm>
                        <a:off x="1847826" y="2810158"/>
                        <a:ext cx="357266" cy="50793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300" b="1" dirty="0"/>
                          <a:t>≈</a:t>
                        </a:r>
                      </a:p>
                    </p:txBody>
                  </p:sp>
                </p:grpSp>
                <p:sp>
                  <p:nvSpPr>
                    <p:cNvPr id="218" name="Rectangle 217"/>
                    <p:cNvSpPr/>
                    <p:nvPr/>
                  </p:nvSpPr>
                  <p:spPr bwMode="auto">
                    <a:xfrm>
                      <a:off x="8397861" y="2781579"/>
                      <a:ext cx="167049" cy="71140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48422"/>
                      <a:endParaRPr lang="en-US"/>
                    </a:p>
                  </p:txBody>
                </p:sp>
                <p:grpSp>
                  <p:nvGrpSpPr>
                    <p:cNvPr id="219" name="Groupe 181"/>
                    <p:cNvGrpSpPr/>
                    <p:nvPr/>
                  </p:nvGrpSpPr>
                  <p:grpSpPr>
                    <a:xfrm>
                      <a:off x="8270576" y="3283214"/>
                      <a:ext cx="576120" cy="1213656"/>
                      <a:chOff x="3569801" y="1764264"/>
                      <a:chExt cx="576120" cy="1055837"/>
                    </a:xfrm>
                  </p:grpSpPr>
                  <p:sp>
                    <p:nvSpPr>
                      <p:cNvPr id="223" name="Rectangle 222"/>
                      <p:cNvSpPr/>
                      <p:nvPr/>
                    </p:nvSpPr>
                    <p:spPr bwMode="auto">
                      <a:xfrm>
                        <a:off x="3692832" y="2026338"/>
                        <a:ext cx="180024" cy="79376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sp>
                    <p:nvSpPr>
                      <p:cNvPr id="224" name="ZoneTexte 223"/>
                      <p:cNvSpPr txBox="1"/>
                      <p:nvPr/>
                    </p:nvSpPr>
                    <p:spPr>
                      <a:xfrm>
                        <a:off x="3569801" y="1764264"/>
                        <a:ext cx="576120" cy="5205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200" b="1" dirty="0"/>
                          <a:t>≈</a:t>
                        </a:r>
                      </a:p>
                    </p:txBody>
                  </p:sp>
                </p:grpSp>
                <p:grpSp>
                  <p:nvGrpSpPr>
                    <p:cNvPr id="220" name="Groupe 182"/>
                    <p:cNvGrpSpPr/>
                    <p:nvPr/>
                  </p:nvGrpSpPr>
                  <p:grpSpPr>
                    <a:xfrm>
                      <a:off x="8270576" y="1898801"/>
                      <a:ext cx="576120" cy="1181364"/>
                      <a:chOff x="1859573" y="2340535"/>
                      <a:chExt cx="576120" cy="968178"/>
                    </a:xfrm>
                  </p:grpSpPr>
                  <p:sp>
                    <p:nvSpPr>
                      <p:cNvPr id="221" name="Rectangle 220"/>
                      <p:cNvSpPr/>
                      <p:nvPr/>
                    </p:nvSpPr>
                    <p:spPr bwMode="auto">
                      <a:xfrm>
                        <a:off x="1982604" y="2340535"/>
                        <a:ext cx="180024" cy="65052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sp>
                    <p:nvSpPr>
                      <p:cNvPr id="222" name="ZoneTexte 221"/>
                      <p:cNvSpPr txBox="1"/>
                      <p:nvPr/>
                    </p:nvSpPr>
                    <p:spPr>
                      <a:xfrm>
                        <a:off x="1859573" y="2818289"/>
                        <a:ext cx="576120" cy="49042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200" b="1" dirty="0"/>
                          <a:t>≈</a:t>
                        </a:r>
                      </a:p>
                    </p:txBody>
                  </p:sp>
                </p:grpSp>
              </p:grpSp>
              <p:cxnSp>
                <p:nvCxnSpPr>
                  <p:cNvPr id="205" name="Connecteur droit avec flèche 204"/>
                  <p:cNvCxnSpPr/>
                  <p:nvPr/>
                </p:nvCxnSpPr>
                <p:spPr bwMode="auto">
                  <a:xfrm>
                    <a:off x="8581944" y="3300888"/>
                    <a:ext cx="297262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206" name="ZoneTexte 205"/>
                  <p:cNvSpPr txBox="1"/>
                  <p:nvPr/>
                </p:nvSpPr>
                <p:spPr>
                  <a:xfrm>
                    <a:off x="7326082" y="3122632"/>
                    <a:ext cx="1053101" cy="5984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100" b="1" dirty="0"/>
                      <a:t>n</a:t>
                    </a:r>
                    <a:r>
                      <a:rPr lang="fr-FR" sz="1100" b="1" baseline="-25000" dirty="0"/>
                      <a:t>1</a:t>
                    </a:r>
                    <a:r>
                      <a:rPr lang="fr-FR" sz="1100" b="1" dirty="0"/>
                      <a:t> Ampli modules</a:t>
                    </a:r>
                  </a:p>
                </p:txBody>
              </p:sp>
              <p:sp>
                <p:nvSpPr>
                  <p:cNvPr id="207" name="ZoneTexte 206"/>
                  <p:cNvSpPr txBox="1"/>
                  <p:nvPr/>
                </p:nvSpPr>
                <p:spPr>
                  <a:xfrm>
                    <a:off x="6874684" y="1821162"/>
                    <a:ext cx="668892" cy="3633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100" b="1" dirty="0"/>
                      <a:t>1:n</a:t>
                    </a:r>
                    <a:r>
                      <a:rPr lang="fr-FR" sz="1100" b="1" baseline="-25000" dirty="0"/>
                      <a:t>1</a:t>
                    </a:r>
                    <a:r>
                      <a:rPr lang="fr-FR" sz="1100" b="1" dirty="0"/>
                      <a:t> </a:t>
                    </a:r>
                    <a:endParaRPr lang="en-US" sz="1100" b="1" dirty="0"/>
                  </a:p>
                </p:txBody>
              </p:sp>
              <p:sp>
                <p:nvSpPr>
                  <p:cNvPr id="208" name="ZoneTexte 207"/>
                  <p:cNvSpPr txBox="1"/>
                  <p:nvPr/>
                </p:nvSpPr>
                <p:spPr>
                  <a:xfrm>
                    <a:off x="8189305" y="1808784"/>
                    <a:ext cx="626425" cy="3633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100" b="1" dirty="0"/>
                      <a:t>n</a:t>
                    </a:r>
                    <a:r>
                      <a:rPr lang="fr-FR" sz="1100" b="1" baseline="-25000" dirty="0"/>
                      <a:t>1</a:t>
                    </a:r>
                    <a:r>
                      <a:rPr lang="fr-FR" sz="1100" b="1" dirty="0"/>
                      <a:t>:1 </a:t>
                    </a:r>
                    <a:endParaRPr lang="en-US" sz="1100" b="1" dirty="0"/>
                  </a:p>
                </p:txBody>
              </p:sp>
            </p:grpSp>
            <p:sp>
              <p:nvSpPr>
                <p:cNvPr id="203" name="Rectangle 202"/>
                <p:cNvSpPr/>
                <p:nvPr/>
              </p:nvSpPr>
              <p:spPr bwMode="auto">
                <a:xfrm>
                  <a:off x="134105" y="2078820"/>
                  <a:ext cx="2486514" cy="299189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848422"/>
                  <a:endParaRPr lang="en-US"/>
                </a:p>
              </p:txBody>
            </p:sp>
          </p:grpSp>
          <p:cxnSp>
            <p:nvCxnSpPr>
              <p:cNvPr id="200" name="Connecteur droit 199"/>
              <p:cNvCxnSpPr/>
              <p:nvPr/>
            </p:nvCxnSpPr>
            <p:spPr bwMode="auto">
              <a:xfrm>
                <a:off x="1379737" y="2918375"/>
                <a:ext cx="1358" cy="37482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1" name="Connecteur droit 200"/>
              <p:cNvCxnSpPr/>
              <p:nvPr/>
            </p:nvCxnSpPr>
            <p:spPr bwMode="auto">
              <a:xfrm>
                <a:off x="1379737" y="3983714"/>
                <a:ext cx="1358" cy="37482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98" name="ZoneTexte 197"/>
            <p:cNvSpPr txBox="1"/>
            <p:nvPr/>
          </p:nvSpPr>
          <p:spPr>
            <a:xfrm>
              <a:off x="287144" y="1926357"/>
              <a:ext cx="542350" cy="4650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75"/>
                </a:lnSpc>
              </a:pPr>
              <a:r>
                <a:rPr lang="fr-FR" sz="900" b="1" dirty="0"/>
                <a:t>Pre-</a:t>
              </a:r>
            </a:p>
            <a:p>
              <a:pPr algn="ctr">
                <a:lnSpc>
                  <a:spcPts val="975"/>
                </a:lnSpc>
              </a:pPr>
              <a:r>
                <a:rPr lang="fr-FR" sz="900" b="1" dirty="0"/>
                <a:t>ampli</a:t>
              </a:r>
              <a:endParaRPr lang="en-US" sz="900" b="1" dirty="0"/>
            </a:p>
          </p:txBody>
        </p:sp>
      </p:grpSp>
      <p:grpSp>
        <p:nvGrpSpPr>
          <p:cNvPr id="229" name="Groupe 228"/>
          <p:cNvGrpSpPr/>
          <p:nvPr/>
        </p:nvGrpSpPr>
        <p:grpSpPr>
          <a:xfrm>
            <a:off x="2511464" y="1580541"/>
            <a:ext cx="3685025" cy="2557239"/>
            <a:chOff x="2670076" y="2107387"/>
            <a:chExt cx="3992110" cy="3409652"/>
          </a:xfrm>
        </p:grpSpPr>
        <p:grpSp>
          <p:nvGrpSpPr>
            <p:cNvPr id="230" name="Groupe 153"/>
            <p:cNvGrpSpPr/>
            <p:nvPr/>
          </p:nvGrpSpPr>
          <p:grpSpPr>
            <a:xfrm>
              <a:off x="5673080" y="3277991"/>
              <a:ext cx="989106" cy="655937"/>
              <a:chOff x="4982270" y="5331498"/>
              <a:chExt cx="989106" cy="655937"/>
            </a:xfrm>
          </p:grpSpPr>
          <p:cxnSp>
            <p:nvCxnSpPr>
              <p:cNvPr id="273" name="Connecteur droit 272"/>
              <p:cNvCxnSpPr/>
              <p:nvPr/>
            </p:nvCxnSpPr>
            <p:spPr bwMode="auto">
              <a:xfrm>
                <a:off x="4982270" y="5667431"/>
                <a:ext cx="170424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4" name="Connecteur droit 273"/>
              <p:cNvCxnSpPr/>
              <p:nvPr/>
            </p:nvCxnSpPr>
            <p:spPr bwMode="auto">
              <a:xfrm>
                <a:off x="5800952" y="5662971"/>
                <a:ext cx="170424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5" name="Triangle isocèle 274"/>
              <p:cNvSpPr/>
              <p:nvPr/>
            </p:nvSpPr>
            <p:spPr bwMode="auto">
              <a:xfrm rot="5400000">
                <a:off x="5162033" y="5247161"/>
                <a:ext cx="655937" cy="824612"/>
              </a:xfrm>
              <a:prstGeom prst="triangle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848422"/>
                <a:endParaRPr lang="en-US"/>
              </a:p>
            </p:txBody>
          </p:sp>
          <p:sp>
            <p:nvSpPr>
              <p:cNvPr id="276" name="ZoneTexte 275"/>
              <p:cNvSpPr txBox="1"/>
              <p:nvPr/>
            </p:nvSpPr>
            <p:spPr>
              <a:xfrm>
                <a:off x="4991600" y="5473685"/>
                <a:ext cx="863914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7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fr-FR" sz="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fr-FR" sz="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fr-F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kW</a:t>
                </a:r>
                <a:r>
                  <a:rPr lang="fr-FR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1" name="Groupe 227"/>
            <p:cNvGrpSpPr/>
            <p:nvPr/>
          </p:nvGrpSpPr>
          <p:grpSpPr>
            <a:xfrm>
              <a:off x="2720752" y="2107387"/>
              <a:ext cx="2506529" cy="3409652"/>
              <a:chOff x="2720752" y="2258396"/>
              <a:chExt cx="2506529" cy="3409652"/>
            </a:xfrm>
          </p:grpSpPr>
          <p:grpSp>
            <p:nvGrpSpPr>
              <p:cNvPr id="237" name="Groupe 46"/>
              <p:cNvGrpSpPr/>
              <p:nvPr/>
            </p:nvGrpSpPr>
            <p:grpSpPr>
              <a:xfrm>
                <a:off x="2720752" y="2258396"/>
                <a:ext cx="2506529" cy="2991890"/>
                <a:chOff x="3622142" y="2078820"/>
                <a:chExt cx="2506529" cy="2991890"/>
              </a:xfrm>
            </p:grpSpPr>
            <p:grpSp>
              <p:nvGrpSpPr>
                <p:cNvPr id="239" name="Groupe 47"/>
                <p:cNvGrpSpPr/>
                <p:nvPr/>
              </p:nvGrpSpPr>
              <p:grpSpPr>
                <a:xfrm>
                  <a:off x="4196983" y="2078820"/>
                  <a:ext cx="1931688" cy="2870859"/>
                  <a:chOff x="5468792" y="2168832"/>
                  <a:chExt cx="1931688" cy="2870859"/>
                </a:xfrm>
              </p:grpSpPr>
              <p:grpSp>
                <p:nvGrpSpPr>
                  <p:cNvPr id="241" name="Groupe 69"/>
                  <p:cNvGrpSpPr/>
                  <p:nvPr/>
                </p:nvGrpSpPr>
                <p:grpSpPr>
                  <a:xfrm>
                    <a:off x="5468792" y="2168832"/>
                    <a:ext cx="1931688" cy="2868111"/>
                    <a:chOff x="6938502" y="1808784"/>
                    <a:chExt cx="1931688" cy="2868111"/>
                  </a:xfrm>
                </p:grpSpPr>
                <p:grpSp>
                  <p:nvGrpSpPr>
                    <p:cNvPr id="249" name="Groupe 78"/>
                    <p:cNvGrpSpPr/>
                    <p:nvPr/>
                  </p:nvGrpSpPr>
                  <p:grpSpPr>
                    <a:xfrm>
                      <a:off x="6968178" y="2078818"/>
                      <a:ext cx="1902012" cy="2598077"/>
                      <a:chOff x="6968178" y="1898794"/>
                      <a:chExt cx="1902012" cy="2598077"/>
                    </a:xfrm>
                  </p:grpSpPr>
                  <p:cxnSp>
                    <p:nvCxnSpPr>
                      <p:cNvPr id="255" name="Connecteur droit 254"/>
                      <p:cNvCxnSpPr/>
                      <p:nvPr/>
                    </p:nvCxnSpPr>
                    <p:spPr bwMode="auto">
                      <a:xfrm flipH="1" flipV="1">
                        <a:off x="7262780" y="2225031"/>
                        <a:ext cx="246475" cy="1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256" name="Connecteur droit 255"/>
                      <p:cNvCxnSpPr/>
                      <p:nvPr/>
                    </p:nvCxnSpPr>
                    <p:spPr bwMode="auto">
                      <a:xfrm flipH="1" flipV="1">
                        <a:off x="7260762" y="4181958"/>
                        <a:ext cx="224615" cy="1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257" name="Connecteur droit 256"/>
                      <p:cNvCxnSpPr/>
                      <p:nvPr/>
                    </p:nvCxnSpPr>
                    <p:spPr bwMode="auto">
                      <a:xfrm flipV="1">
                        <a:off x="8158798" y="2215506"/>
                        <a:ext cx="232191" cy="1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cxnSp>
                    <p:nvCxnSpPr>
                      <p:cNvPr id="258" name="Connecteur droit 257"/>
                      <p:cNvCxnSpPr/>
                      <p:nvPr/>
                    </p:nvCxnSpPr>
                    <p:spPr bwMode="auto">
                      <a:xfrm flipV="1">
                        <a:off x="8148383" y="4180531"/>
                        <a:ext cx="240817" cy="1"/>
                      </a:xfrm>
                      <a:prstGeom prst="line">
                        <a:avLst/>
                      </a:prstGeom>
                      <a:solidFill>
                        <a:schemeClr val="accent1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cxnSp>
                  <p:sp>
                    <p:nvSpPr>
                      <p:cNvPr id="259" name="Rectangle 258"/>
                      <p:cNvSpPr/>
                      <p:nvPr/>
                    </p:nvSpPr>
                    <p:spPr bwMode="auto">
                      <a:xfrm>
                        <a:off x="7067709" y="2781581"/>
                        <a:ext cx="175569" cy="7114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grpSp>
                    <p:nvGrpSpPr>
                      <p:cNvPr id="260" name="Groupe 89"/>
                      <p:cNvGrpSpPr/>
                      <p:nvPr/>
                    </p:nvGrpSpPr>
                    <p:grpSpPr>
                      <a:xfrm>
                        <a:off x="6968178" y="3238402"/>
                        <a:ext cx="347741" cy="1258469"/>
                        <a:chOff x="3593295" y="1725278"/>
                        <a:chExt cx="347741" cy="1094823"/>
                      </a:xfrm>
                    </p:grpSpPr>
                    <p:sp>
                      <p:nvSpPr>
                        <p:cNvPr id="271" name="Rectangle 270"/>
                        <p:cNvSpPr/>
                        <p:nvPr/>
                      </p:nvSpPr>
                      <p:spPr bwMode="auto">
                        <a:xfrm>
                          <a:off x="3692832" y="2026338"/>
                          <a:ext cx="180024" cy="793763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defTabSz="848422"/>
                          <a:endParaRPr lang="en-US"/>
                        </a:p>
                      </p:txBody>
                    </p:sp>
                    <p:sp>
                      <p:nvSpPr>
                        <p:cNvPr id="272" name="ZoneTexte 271"/>
                        <p:cNvSpPr txBox="1"/>
                        <p:nvPr/>
                      </p:nvSpPr>
                      <p:spPr>
                        <a:xfrm>
                          <a:off x="3593295" y="1725278"/>
                          <a:ext cx="347741" cy="55336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500" b="1" dirty="0"/>
                            <a:t>≈</a:t>
                          </a:r>
                        </a:p>
                      </p:txBody>
                    </p:sp>
                  </p:grpSp>
                  <p:grpSp>
                    <p:nvGrpSpPr>
                      <p:cNvPr id="261" name="Groupe 90"/>
                      <p:cNvGrpSpPr/>
                      <p:nvPr/>
                    </p:nvGrpSpPr>
                    <p:grpSpPr>
                      <a:xfrm>
                        <a:off x="6968179" y="1898799"/>
                        <a:ext cx="357266" cy="1111578"/>
                        <a:chOff x="1883068" y="2340535"/>
                        <a:chExt cx="357266" cy="910986"/>
                      </a:xfrm>
                    </p:grpSpPr>
                    <p:sp>
                      <p:nvSpPr>
                        <p:cNvPr id="269" name="Rectangle 268"/>
                        <p:cNvSpPr/>
                        <p:nvPr/>
                      </p:nvSpPr>
                      <p:spPr bwMode="auto">
                        <a:xfrm>
                          <a:off x="1982604" y="2340535"/>
                          <a:ext cx="180024" cy="650523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defTabSz="848422"/>
                          <a:endParaRPr lang="en-US"/>
                        </a:p>
                      </p:txBody>
                    </p:sp>
                    <p:sp>
                      <p:nvSpPr>
                        <p:cNvPr id="270" name="ZoneTexte 269"/>
                        <p:cNvSpPr txBox="1"/>
                        <p:nvPr/>
                      </p:nvSpPr>
                      <p:spPr>
                        <a:xfrm>
                          <a:off x="1883068" y="2730234"/>
                          <a:ext cx="357266" cy="52128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500" b="1" dirty="0"/>
                            <a:t>≈</a:t>
                          </a:r>
                        </a:p>
                      </p:txBody>
                    </p:sp>
                  </p:grpSp>
                  <p:sp>
                    <p:nvSpPr>
                      <p:cNvPr id="262" name="Rectangle 261"/>
                      <p:cNvSpPr/>
                      <p:nvPr/>
                    </p:nvSpPr>
                    <p:spPr bwMode="auto">
                      <a:xfrm>
                        <a:off x="8391836" y="2781579"/>
                        <a:ext cx="179098" cy="7114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defTabSz="848422"/>
                        <a:endParaRPr lang="en-US"/>
                      </a:p>
                    </p:txBody>
                  </p:sp>
                  <p:grpSp>
                    <p:nvGrpSpPr>
                      <p:cNvPr id="263" name="Groupe 92"/>
                      <p:cNvGrpSpPr/>
                      <p:nvPr/>
                    </p:nvGrpSpPr>
                    <p:grpSpPr>
                      <a:xfrm>
                        <a:off x="8294070" y="3175774"/>
                        <a:ext cx="576120" cy="1321096"/>
                        <a:chOff x="3593295" y="1670795"/>
                        <a:chExt cx="576120" cy="1149306"/>
                      </a:xfrm>
                    </p:grpSpPr>
                    <p:sp>
                      <p:nvSpPr>
                        <p:cNvPr id="267" name="Rectangle 266"/>
                        <p:cNvSpPr/>
                        <p:nvPr/>
                      </p:nvSpPr>
                      <p:spPr bwMode="auto">
                        <a:xfrm>
                          <a:off x="3692832" y="2026338"/>
                          <a:ext cx="180024" cy="793763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defTabSz="848422"/>
                          <a:endParaRPr lang="en-US"/>
                        </a:p>
                      </p:txBody>
                    </p:sp>
                    <p:sp>
                      <p:nvSpPr>
                        <p:cNvPr id="268" name="ZoneTexte 267"/>
                        <p:cNvSpPr txBox="1"/>
                        <p:nvPr/>
                      </p:nvSpPr>
                      <p:spPr>
                        <a:xfrm>
                          <a:off x="3593295" y="1670795"/>
                          <a:ext cx="576120" cy="55336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500" b="1" dirty="0"/>
                            <a:t>≈</a:t>
                          </a:r>
                        </a:p>
                      </p:txBody>
                    </p:sp>
                  </p:grpSp>
                  <p:grpSp>
                    <p:nvGrpSpPr>
                      <p:cNvPr id="264" name="Groupe 93"/>
                      <p:cNvGrpSpPr/>
                      <p:nvPr/>
                    </p:nvGrpSpPr>
                    <p:grpSpPr>
                      <a:xfrm>
                        <a:off x="8294070" y="1898794"/>
                        <a:ext cx="576120" cy="1111585"/>
                        <a:chOff x="1883067" y="2340535"/>
                        <a:chExt cx="576120" cy="910993"/>
                      </a:xfrm>
                    </p:grpSpPr>
                    <p:sp>
                      <p:nvSpPr>
                        <p:cNvPr id="265" name="Rectangle 264"/>
                        <p:cNvSpPr/>
                        <p:nvPr/>
                      </p:nvSpPr>
                      <p:spPr bwMode="auto">
                        <a:xfrm>
                          <a:off x="1982604" y="2340535"/>
                          <a:ext cx="180024" cy="650523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defTabSz="848422"/>
                          <a:endParaRPr lang="en-US"/>
                        </a:p>
                      </p:txBody>
                    </p:sp>
                    <p:sp>
                      <p:nvSpPr>
                        <p:cNvPr id="266" name="ZoneTexte 265"/>
                        <p:cNvSpPr txBox="1"/>
                        <p:nvPr/>
                      </p:nvSpPr>
                      <p:spPr>
                        <a:xfrm>
                          <a:off x="1883067" y="2730239"/>
                          <a:ext cx="576120" cy="52128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2500" b="1" dirty="0"/>
                            <a:t>≈</a:t>
                          </a:r>
                        </a:p>
                      </p:txBody>
                    </p:sp>
                  </p:grpSp>
                </p:grpSp>
                <p:cxnSp>
                  <p:nvCxnSpPr>
                    <p:cNvPr id="250" name="Connecteur droit avec flèche 249"/>
                    <p:cNvCxnSpPr/>
                    <p:nvPr/>
                  </p:nvCxnSpPr>
                  <p:spPr bwMode="auto">
                    <a:xfrm>
                      <a:off x="8581280" y="3300888"/>
                      <a:ext cx="256048" cy="0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sp>
                  <p:nvSpPr>
                    <p:cNvPr id="251" name="ZoneTexte 250"/>
                    <p:cNvSpPr txBox="1"/>
                    <p:nvPr/>
                  </p:nvSpPr>
                  <p:spPr>
                    <a:xfrm>
                      <a:off x="7658376" y="3125362"/>
                      <a:ext cx="496813" cy="6771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fr-FR" sz="1050" b="1" dirty="0"/>
                        <a:t>x</a:t>
                      </a:r>
                      <a:r>
                        <a:rPr lang="fr-FR" b="1" dirty="0"/>
                        <a:t> </a:t>
                      </a:r>
                      <a:r>
                        <a:rPr lang="fr-FR" sz="1200" b="1" dirty="0"/>
                        <a:t>n</a:t>
                      </a:r>
                      <a:r>
                        <a:rPr lang="fr-FR" sz="1200" b="1" baseline="-25000" dirty="0"/>
                        <a:t>2</a:t>
                      </a:r>
                      <a:r>
                        <a:rPr lang="fr-FR" b="1" baseline="-25000" dirty="0"/>
                        <a:t> </a:t>
                      </a:r>
                      <a:r>
                        <a:rPr lang="fr-FR" b="1" dirty="0"/>
                        <a:t> </a:t>
                      </a:r>
                    </a:p>
                    <a:p>
                      <a:endParaRPr lang="en-US" sz="900" b="1" dirty="0"/>
                    </a:p>
                  </p:txBody>
                </p:sp>
                <p:cxnSp>
                  <p:nvCxnSpPr>
                    <p:cNvPr id="252" name="Connecteur droit 251"/>
                    <p:cNvCxnSpPr/>
                    <p:nvPr/>
                  </p:nvCxnSpPr>
                  <p:spPr bwMode="auto">
                    <a:xfrm>
                      <a:off x="7810047" y="2811767"/>
                      <a:ext cx="1358" cy="374821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cxnSp>
                <p:sp>
                  <p:nvSpPr>
                    <p:cNvPr id="253" name="ZoneTexte 252"/>
                    <p:cNvSpPr txBox="1"/>
                    <p:nvPr/>
                  </p:nvSpPr>
                  <p:spPr>
                    <a:xfrm>
                      <a:off x="6938502" y="1821163"/>
                      <a:ext cx="491717" cy="34881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fr-FR" sz="1100" b="1" dirty="0"/>
                        <a:t>1:n</a:t>
                      </a:r>
                      <a:r>
                        <a:rPr lang="fr-FR" sz="1100" b="1" baseline="-25000" dirty="0"/>
                        <a:t>2 </a:t>
                      </a:r>
                      <a:endParaRPr lang="en-US" sz="1100" b="1" baseline="-25000" dirty="0"/>
                    </a:p>
                  </p:txBody>
                </p:sp>
                <p:sp>
                  <p:nvSpPr>
                    <p:cNvPr id="254" name="ZoneTexte 253"/>
                    <p:cNvSpPr txBox="1"/>
                    <p:nvPr/>
                  </p:nvSpPr>
                  <p:spPr>
                    <a:xfrm>
                      <a:off x="8251312" y="1808784"/>
                      <a:ext cx="491717" cy="34881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fr-FR" sz="1100" b="1" dirty="0"/>
                        <a:t>n</a:t>
                      </a:r>
                      <a:r>
                        <a:rPr lang="fr-FR" sz="1100" b="1" baseline="-25000" dirty="0"/>
                        <a:t>2</a:t>
                      </a:r>
                      <a:r>
                        <a:rPr lang="fr-FR" sz="1100" b="1" dirty="0"/>
                        <a:t>:1 </a:t>
                      </a:r>
                      <a:endParaRPr lang="en-US" sz="1100" b="1" dirty="0"/>
                    </a:p>
                  </p:txBody>
                </p:sp>
              </p:grpSp>
              <p:grpSp>
                <p:nvGrpSpPr>
                  <p:cNvPr id="242" name="Groupe 70"/>
                  <p:cNvGrpSpPr/>
                  <p:nvPr/>
                </p:nvGrpSpPr>
                <p:grpSpPr>
                  <a:xfrm>
                    <a:off x="5981232" y="2438868"/>
                    <a:ext cx="706025" cy="633276"/>
                    <a:chOff x="5981232" y="2358381"/>
                    <a:chExt cx="706025" cy="633276"/>
                  </a:xfrm>
                </p:grpSpPr>
                <p:sp>
                  <p:nvSpPr>
                    <p:cNvPr id="247" name="Triangle isocèle 246"/>
                    <p:cNvSpPr/>
                    <p:nvPr/>
                  </p:nvSpPr>
                  <p:spPr bwMode="auto">
                    <a:xfrm rot="5400000">
                      <a:off x="6048325" y="2352725"/>
                      <a:ext cx="633276" cy="644588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48422"/>
                      <a:endParaRPr lang="en-US"/>
                    </a:p>
                  </p:txBody>
                </p:sp>
                <p:sp>
                  <p:nvSpPr>
                    <p:cNvPr id="248" name="ZoneTexte 247"/>
                    <p:cNvSpPr txBox="1"/>
                    <p:nvPr/>
                  </p:nvSpPr>
                  <p:spPr>
                    <a:xfrm>
                      <a:off x="5981232" y="2472200"/>
                      <a:ext cx="655315" cy="41036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fr-FR" sz="7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fr-FR" sz="7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</a:t>
                      </a:r>
                      <a:r>
                        <a:rPr lang="fr-FR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43" name="Groupe 71"/>
                  <p:cNvGrpSpPr/>
                  <p:nvPr/>
                </p:nvGrpSpPr>
                <p:grpSpPr>
                  <a:xfrm>
                    <a:off x="5962182" y="4406415"/>
                    <a:ext cx="706025" cy="633276"/>
                    <a:chOff x="5981232" y="2358381"/>
                    <a:chExt cx="706025" cy="633276"/>
                  </a:xfrm>
                </p:grpSpPr>
                <p:sp>
                  <p:nvSpPr>
                    <p:cNvPr id="245" name="Triangle isocèle 244"/>
                    <p:cNvSpPr/>
                    <p:nvPr/>
                  </p:nvSpPr>
                  <p:spPr bwMode="auto">
                    <a:xfrm rot="5400000">
                      <a:off x="6048325" y="2352725"/>
                      <a:ext cx="633276" cy="644588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848422"/>
                      <a:endParaRPr lang="en-US"/>
                    </a:p>
                  </p:txBody>
                </p:sp>
                <p:sp>
                  <p:nvSpPr>
                    <p:cNvPr id="246" name="ZoneTexte 245"/>
                    <p:cNvSpPr txBox="1"/>
                    <p:nvPr/>
                  </p:nvSpPr>
                  <p:spPr>
                    <a:xfrm>
                      <a:off x="5981232" y="2472200"/>
                      <a:ext cx="655315" cy="41036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fr-FR" sz="7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fr-FR" sz="7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</a:t>
                      </a:r>
                      <a:r>
                        <a:rPr lang="fr-FR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cxnSp>
                <p:nvCxnSpPr>
                  <p:cNvPr id="244" name="Connecteur droit 243"/>
                  <p:cNvCxnSpPr/>
                  <p:nvPr/>
                </p:nvCxnSpPr>
                <p:spPr bwMode="auto">
                  <a:xfrm>
                    <a:off x="6350805" y="3954299"/>
                    <a:ext cx="1358" cy="374821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240" name="Rectangle 239"/>
                <p:cNvSpPr/>
                <p:nvPr/>
              </p:nvSpPr>
              <p:spPr bwMode="auto">
                <a:xfrm>
                  <a:off x="3622142" y="2091198"/>
                  <a:ext cx="2300064" cy="2979512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848422"/>
                  <a:endParaRPr lang="en-US"/>
                </a:p>
              </p:txBody>
            </p:sp>
          </p:grpSp>
          <p:sp>
            <p:nvSpPr>
              <p:cNvPr id="238" name="ZoneTexte 237"/>
              <p:cNvSpPr txBox="1"/>
              <p:nvPr/>
            </p:nvSpPr>
            <p:spPr>
              <a:xfrm>
                <a:off x="3080792" y="5257679"/>
                <a:ext cx="1694798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dirty="0"/>
                  <a:t>Few 10 kW unit</a:t>
                </a:r>
                <a:endParaRPr lang="en-US" sz="1400" b="1" dirty="0"/>
              </a:p>
            </p:txBody>
          </p:sp>
        </p:grpSp>
        <p:sp>
          <p:nvSpPr>
            <p:cNvPr id="232" name="ZoneTexte 231"/>
            <p:cNvSpPr txBox="1"/>
            <p:nvPr/>
          </p:nvSpPr>
          <p:spPr>
            <a:xfrm rot="10800000">
              <a:off x="4968850" y="3367311"/>
              <a:ext cx="70752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>
                  <a:latin typeface="Cambria"/>
                </a:rPr>
                <a:t>⇔</a:t>
              </a:r>
              <a:endParaRPr lang="en-US" sz="2100" dirty="0"/>
            </a:p>
          </p:txBody>
        </p:sp>
        <p:cxnSp>
          <p:nvCxnSpPr>
            <p:cNvPr id="233" name="Connecteur droit 232"/>
            <p:cNvCxnSpPr/>
            <p:nvPr/>
          </p:nvCxnSpPr>
          <p:spPr bwMode="auto">
            <a:xfrm>
              <a:off x="3287291" y="3630166"/>
              <a:ext cx="14401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234" name="Image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25" y="3501008"/>
              <a:ext cx="504056" cy="36004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C00000"/>
              </a:solidFill>
            </a:ln>
          </p:spPr>
        </p:pic>
        <p:sp>
          <p:nvSpPr>
            <p:cNvPr id="235" name="ZoneTexte 234"/>
            <p:cNvSpPr txBox="1"/>
            <p:nvPr/>
          </p:nvSpPr>
          <p:spPr>
            <a:xfrm>
              <a:off x="2834089" y="3116586"/>
              <a:ext cx="542350" cy="4650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75"/>
                </a:lnSpc>
              </a:pPr>
              <a:r>
                <a:rPr lang="fr-FR" sz="900" b="1" dirty="0"/>
                <a:t>Pre-</a:t>
              </a:r>
            </a:p>
            <a:p>
              <a:pPr algn="ctr">
                <a:lnSpc>
                  <a:spcPts val="975"/>
                </a:lnSpc>
              </a:pPr>
              <a:r>
                <a:rPr lang="fr-FR" sz="900" b="1" dirty="0"/>
                <a:t>ampli</a:t>
              </a:r>
              <a:endParaRPr lang="en-US" sz="900" b="1" dirty="0"/>
            </a:p>
          </p:txBody>
        </p:sp>
        <p:cxnSp>
          <p:nvCxnSpPr>
            <p:cNvPr id="236" name="Connecteur droit 235"/>
            <p:cNvCxnSpPr/>
            <p:nvPr/>
          </p:nvCxnSpPr>
          <p:spPr bwMode="auto">
            <a:xfrm>
              <a:off x="2670076" y="3639691"/>
              <a:ext cx="144016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77" name="ZoneTexte 276"/>
          <p:cNvSpPr txBox="1"/>
          <p:nvPr/>
        </p:nvSpPr>
        <p:spPr>
          <a:xfrm>
            <a:off x="4771407" y="3489852"/>
            <a:ext cx="2127006" cy="451167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The number of pre-ampli depends on the module gain</a:t>
            </a:r>
          </a:p>
        </p:txBody>
      </p:sp>
      <p:sp>
        <p:nvSpPr>
          <p:cNvPr id="279" name="ZoneTexte 278"/>
          <p:cNvSpPr txBox="1"/>
          <p:nvPr/>
        </p:nvSpPr>
        <p:spPr>
          <a:xfrm>
            <a:off x="7653840" y="2567975"/>
            <a:ext cx="4585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/>
              <a:t>x</a:t>
            </a:r>
            <a:r>
              <a:rPr lang="fr-FR" b="1" dirty="0"/>
              <a:t> </a:t>
            </a:r>
            <a:r>
              <a:rPr lang="fr-FR" sz="1200" b="1" dirty="0"/>
              <a:t>n</a:t>
            </a:r>
            <a:r>
              <a:rPr lang="fr-FR" sz="1200" b="1" baseline="-25000" dirty="0"/>
              <a:t>3</a:t>
            </a:r>
            <a:r>
              <a:rPr lang="fr-FR" b="1" baseline="-25000" dirty="0"/>
              <a:t> </a:t>
            </a:r>
            <a:r>
              <a:rPr lang="fr-FR" b="1" dirty="0"/>
              <a:t> </a:t>
            </a:r>
          </a:p>
          <a:p>
            <a:endParaRPr lang="en-US" sz="900" b="1" dirty="0"/>
          </a:p>
        </p:txBody>
      </p:sp>
      <p:sp>
        <p:nvSpPr>
          <p:cNvPr id="140" name="Titre 1">
            <a:extLst>
              <a:ext uri="{FF2B5EF4-FFF2-40B4-BE49-F238E27FC236}">
                <a16:creationId xmlns:a16="http://schemas.microsoft.com/office/drawing/2014/main" id="{FF71468A-47C5-4FD8-A801-DC0618EA7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SSPA Principle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4733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/>
      <p:bldP spid="150" grpId="0"/>
      <p:bldP spid="27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2113" y="714115"/>
            <a:ext cx="2326412" cy="29727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Experience feedback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85052" y="1050335"/>
            <a:ext cx="8840367" cy="29727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400" i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* + 10 pts in efficiency lead </a:t>
            </a:r>
            <a:r>
              <a:rPr lang="en-US" sz="1400" i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to electrical power </a:t>
            </a:r>
            <a:r>
              <a:rPr lang="en-US" sz="1400" i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savings over 10 years of operation  ≈  full amplifier cost  </a:t>
            </a:r>
          </a:p>
        </p:txBody>
      </p:sp>
      <p:sp>
        <p:nvSpPr>
          <p:cNvPr id="6" name="Rectangle 5"/>
          <p:cNvSpPr/>
          <p:nvPr/>
        </p:nvSpPr>
        <p:spPr>
          <a:xfrm>
            <a:off x="384458" y="3507854"/>
            <a:ext cx="5051638" cy="1159053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marL="253260" lvl="1" indent="-253260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60398" algn="l"/>
              </a:tabLs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Modular dc-dc converters + single power rectifier replaced by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modular 230 </a:t>
            </a:r>
            <a:r>
              <a:rPr lang="en-US" sz="1400" b="1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V</a:t>
            </a:r>
            <a:r>
              <a:rPr lang="en-US" sz="1400" b="1" baseline="-250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ac</a:t>
            </a:r>
            <a:r>
              <a:rPr lang="en-US" sz="1400" b="1" baseline="-250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/ 50 </a:t>
            </a:r>
            <a:r>
              <a:rPr lang="en-US" sz="1400" b="1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V</a:t>
            </a:r>
            <a:r>
              <a:rPr lang="en-US" sz="1400" b="1" baseline="-250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dc</a:t>
            </a:r>
            <a:r>
              <a:rPr lang="en-US" sz="1400" b="1" baseline="-250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converters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, in 2 kW units, 96% efficiency, voltage remote control  </a:t>
            </a:r>
          </a:p>
          <a:p>
            <a:pPr marL="0" lvl="1">
              <a:spcAft>
                <a:spcPts val="0"/>
              </a:spcAft>
              <a:tabLst>
                <a:tab pos="320796" algn="l"/>
              </a:tabLst>
            </a:pPr>
            <a:r>
              <a:rPr lang="en-US" sz="1400" dirty="0">
                <a:solidFill>
                  <a:srgbClr val="0000CC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    </a:t>
            </a:r>
            <a:r>
              <a:rPr lang="en-US" sz="1400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optimized efficiency for any operating power :</a:t>
            </a:r>
          </a:p>
          <a:p>
            <a:pPr marL="0" lvl="1">
              <a:spcAft>
                <a:spcPts val="0"/>
              </a:spcAft>
              <a:tabLst>
                <a:tab pos="320796" algn="l"/>
              </a:tabLst>
            </a:pPr>
            <a:r>
              <a:rPr lang="en-US" sz="1400" b="1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         56% (overall) @ </a:t>
            </a:r>
            <a:r>
              <a:rPr lang="en-US" sz="1400" b="1" dirty="0" err="1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P</a:t>
            </a:r>
            <a:r>
              <a:rPr lang="en-US" sz="1400" b="1" baseline="-25000" dirty="0" err="1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max</a:t>
            </a:r>
            <a:r>
              <a:rPr lang="en-US" sz="1400" b="1" baseline="-25000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</a:t>
            </a:r>
            <a:r>
              <a:rPr lang="en-US" sz="1400" b="1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and 50% @ 0.6 </a:t>
            </a:r>
            <a:r>
              <a:rPr lang="en-US" sz="1400" b="1" dirty="0" err="1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P</a:t>
            </a:r>
            <a:r>
              <a:rPr lang="en-US" sz="1400" b="1" baseline="-25000" dirty="0" err="1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max</a:t>
            </a:r>
            <a:endParaRPr lang="en-US" sz="1400" b="1" dirty="0">
              <a:solidFill>
                <a:srgbClr val="00B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Accolade ouvrante 6"/>
          <p:cNvSpPr/>
          <p:nvPr/>
        </p:nvSpPr>
        <p:spPr bwMode="auto">
          <a:xfrm>
            <a:off x="2179120" y="671252"/>
            <a:ext cx="99703" cy="377521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043" tIns="40522" rIns="81043" bIns="40522" numCol="1" rtlCol="0" anchor="t" anchorCtr="0" compatLnSpc="1">
            <a:prstTxWarp prst="textNoShape">
              <a:avLst/>
            </a:prstTxWarp>
          </a:bodyPr>
          <a:lstStyle/>
          <a:p>
            <a:pPr defTabSz="848422"/>
            <a:endParaRPr lang="en-US" sz="16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38470" y="1684841"/>
            <a:ext cx="3855198" cy="12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719619" y="1617644"/>
            <a:ext cx="3655791" cy="1607894"/>
          </a:xfrm>
          <a:prstGeom prst="rect">
            <a:avLst/>
          </a:prstGeom>
          <a:noFill/>
          <a:ln>
            <a:noFill/>
          </a:ln>
        </p:spPr>
        <p:txBody>
          <a:bodyPr wrap="square" lIns="81043" tIns="40522" rIns="81043" bIns="40522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53260" indent="-253260" eaLnBrk="1" hangingPunct="1">
              <a:lnSpc>
                <a:spcPts val="1684"/>
              </a:lnSpc>
              <a:buFont typeface="Wingdings" pitchFamily="2" charset="2"/>
              <a:buChar char="v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RF output power, 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2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: 650 W CW</a:t>
            </a:r>
          </a:p>
          <a:p>
            <a:pPr marL="253260" indent="-253260" eaLnBrk="1" hangingPunct="1">
              <a:lnSpc>
                <a:spcPts val="1684"/>
              </a:lnSpc>
              <a:buFont typeface="Wingdings" pitchFamily="2" charset="2"/>
              <a:buChar char="v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Input return loss : - 40 dB at 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2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endParaRPr lang="en-US" sz="1200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53260" indent="-253260" eaLnBrk="1" hangingPunct="1">
              <a:lnSpc>
                <a:spcPts val="1684"/>
              </a:lnSpc>
              <a:buFont typeface="Wingdings" pitchFamily="2" charset="2"/>
              <a:buChar char="v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Unconditional stability (K &gt;10 dB)</a:t>
            </a:r>
            <a:endParaRPr lang="en-US" sz="1200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53260" indent="-253260" eaLnBrk="1" hangingPunct="1">
              <a:lnSpc>
                <a:spcPts val="1684"/>
              </a:lnSpc>
              <a:buFont typeface="Wingdings" pitchFamily="2" charset="2"/>
              <a:buChar char="v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Gain : 17 dB at 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2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(1 dB compression)</a:t>
            </a:r>
            <a:endParaRPr lang="en-US" sz="1200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53260" indent="-253260" eaLnBrk="1" hangingPunct="1">
              <a:lnSpc>
                <a:spcPts val="1684"/>
              </a:lnSpc>
              <a:buFont typeface="Wingdings" pitchFamily="2" charset="2"/>
              <a:buChar char="v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Efficiency ≈ 62 % at 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2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endParaRPr lang="en-US" sz="1200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53260" indent="-253260">
              <a:lnSpc>
                <a:spcPts val="1684"/>
              </a:lnSpc>
              <a:buFont typeface="Wingdings" pitchFamily="2" charset="2"/>
              <a:buChar char="v"/>
            </a:pPr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Gain dispersion : +/- 0.2 dB at </a:t>
            </a:r>
            <a:r>
              <a:rPr lang="en-US" sz="1200" dirty="0" err="1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200" baseline="-25000" dirty="0" err="1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sz="1200" baseline="-25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fr-FR" sz="12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53260" indent="-253260">
              <a:lnSpc>
                <a:spcPts val="1684"/>
              </a:lnSpc>
              <a:buFont typeface="Wingdings" pitchFamily="2" charset="2"/>
              <a:buChar char="v"/>
            </a:pPr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Phase dispersion : +/- 5° at </a:t>
            </a:r>
            <a:r>
              <a:rPr lang="en-US" sz="1200" dirty="0" err="1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200" baseline="-25000" dirty="0" err="1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endParaRPr lang="fr-FR" sz="12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5037283" y="2063981"/>
            <a:ext cx="932992" cy="425179"/>
          </a:xfrm>
          <a:prstGeom prst="ellipse">
            <a:avLst/>
          </a:prstGeom>
          <a:noFill/>
          <a:ln w="381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043" tIns="40522" rIns="81043" bIns="40522" numCol="1" rtlCol="0" anchor="t" anchorCtr="0" compatLnSpc="1">
            <a:prstTxWarp prst="textNoShape">
              <a:avLst/>
            </a:prstTxWarp>
          </a:bodyPr>
          <a:lstStyle/>
          <a:p>
            <a:pPr defTabSz="848422"/>
            <a:endParaRPr lang="en-US" sz="16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6300193" y="2102681"/>
            <a:ext cx="465282" cy="365048"/>
          </a:xfrm>
          <a:prstGeom prst="ellipse">
            <a:avLst/>
          </a:prstGeom>
          <a:noFill/>
          <a:ln w="381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043" tIns="40522" rIns="81043" bIns="40522" numCol="1" rtlCol="0" anchor="t" anchorCtr="0" compatLnSpc="1">
            <a:prstTxWarp prst="textNoShape">
              <a:avLst/>
            </a:prstTxWarp>
          </a:bodyPr>
          <a:lstStyle/>
          <a:p>
            <a:pPr defTabSz="848422"/>
            <a:endParaRPr lang="en-US" sz="16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2" name="Connecteur droit 11"/>
          <p:cNvCxnSpPr/>
          <p:nvPr/>
        </p:nvCxnSpPr>
        <p:spPr bwMode="auto">
          <a:xfrm>
            <a:off x="5985433" y="2283205"/>
            <a:ext cx="311761" cy="2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Connecteur droit 12"/>
          <p:cNvCxnSpPr/>
          <p:nvPr/>
        </p:nvCxnSpPr>
        <p:spPr bwMode="auto">
          <a:xfrm flipH="1">
            <a:off x="3491880" y="2341623"/>
            <a:ext cx="1576702" cy="5582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ZoneTexte 1"/>
          <p:cNvSpPr txBox="1">
            <a:spLocks noChangeArrowheads="1"/>
          </p:cNvSpPr>
          <p:nvPr/>
        </p:nvSpPr>
        <p:spPr bwMode="auto">
          <a:xfrm>
            <a:off x="384459" y="1347614"/>
            <a:ext cx="8441553" cy="297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043" tIns="40522" rIns="81043" bIns="40522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53260" indent="-253260" eaLnBrk="1" hangingPunct="1">
              <a:spcBef>
                <a:spcPts val="532"/>
              </a:spcBef>
              <a:buFont typeface="Wingdings" panose="05000000000000000000" pitchFamily="2" charset="2"/>
              <a:buChar char="Ø"/>
            </a:pP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New 650 W - 500 MHz modules </a:t>
            </a:r>
            <a:r>
              <a:rPr lang="fr-FR" sz="14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using</a:t>
            </a:r>
            <a:r>
              <a:rPr lang="fr-FR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 6</a:t>
            </a:r>
            <a:r>
              <a:rPr lang="fr-FR" sz="1400" b="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fr-FR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sz="14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generation</a:t>
            </a:r>
            <a:r>
              <a:rPr lang="fr-FR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 (</a:t>
            </a:r>
            <a:r>
              <a:rPr lang="fr-FR" sz="14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Vd</a:t>
            </a:r>
            <a:r>
              <a:rPr lang="fr-FR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 : 50V) LDMOS</a:t>
            </a:r>
            <a:r>
              <a:rPr lang="fr-FR" sz="1400" b="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BLF578 </a:t>
            </a:r>
            <a:r>
              <a:rPr lang="fr-FR" sz="1400" b="0" dirty="0" err="1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from</a:t>
            </a:r>
            <a:r>
              <a:rPr lang="fr-FR" sz="1400" b="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NXP </a:t>
            </a:r>
            <a:endParaRPr lang="fr-FR" sz="14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Flèche courbée vers la droite 15"/>
          <p:cNvSpPr/>
          <p:nvPr/>
        </p:nvSpPr>
        <p:spPr bwMode="auto">
          <a:xfrm>
            <a:off x="402042" y="2879252"/>
            <a:ext cx="353535" cy="484586"/>
          </a:xfrm>
          <a:prstGeom prst="curvedRightArrow">
            <a:avLst/>
          </a:prstGeom>
          <a:solidFill>
            <a:srgbClr val="FF99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043" tIns="40522" rIns="81043" bIns="40522" numCol="1" rtlCol="0" anchor="t" anchorCtr="0" compatLnSpc="1">
            <a:prstTxWarp prst="textNoShape">
              <a:avLst/>
            </a:prstTxWarp>
          </a:bodyPr>
          <a:lstStyle/>
          <a:p>
            <a:pPr defTabSz="848422"/>
            <a:endParaRPr lang="en-US" sz="16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02042" y="4722743"/>
            <a:ext cx="8091625" cy="29727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marL="253260" indent="-253260">
              <a:buFont typeface="Wingdings" panose="05000000000000000000" pitchFamily="2" charset="2"/>
              <a:buChar char="Ø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Modularity brought in the preamplification stage by inserting the « divider-combiner » </a:t>
            </a:r>
          </a:p>
        </p:txBody>
      </p:sp>
      <p:pic>
        <p:nvPicPr>
          <p:cNvPr id="18" name="Picture 1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294" y="3427774"/>
            <a:ext cx="2248192" cy="130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19" name="Connecteur droit avec flèche 18"/>
          <p:cNvCxnSpPr/>
          <p:nvPr/>
        </p:nvCxnSpPr>
        <p:spPr bwMode="auto">
          <a:xfrm>
            <a:off x="7137912" y="3723878"/>
            <a:ext cx="84651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ZoneTexte 19"/>
          <p:cNvSpPr txBox="1"/>
          <p:nvPr/>
        </p:nvSpPr>
        <p:spPr>
          <a:xfrm>
            <a:off x="8022845" y="3606522"/>
            <a:ext cx="797627" cy="261372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>
              <a:lnSpc>
                <a:spcPts val="1418"/>
              </a:lnSpc>
            </a:pP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2 kW unit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 bwMode="auto">
          <a:xfrm>
            <a:off x="7480015" y="4443958"/>
            <a:ext cx="5317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ZoneTexte 21"/>
          <p:cNvSpPr txBox="1"/>
          <p:nvPr/>
        </p:nvSpPr>
        <p:spPr>
          <a:xfrm>
            <a:off x="7984423" y="4299942"/>
            <a:ext cx="1063503" cy="2665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controller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2260996" y="624391"/>
            <a:ext cx="6703492" cy="51272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marL="236376" indent="-236376">
              <a:buAutoNum type="arabicParenR"/>
            </a:pPr>
            <a:r>
              <a:rPr lang="en-GB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Increase effort on the modularity/redundancy and the efficiency *</a:t>
            </a:r>
          </a:p>
          <a:p>
            <a:pPr marL="236376" indent="-236376">
              <a:buAutoNum type="arabicParenR"/>
            </a:pPr>
            <a:r>
              <a:rPr lang="en-GB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Moderate power for long lifetime (thermal stress  soldering degradation) </a:t>
            </a:r>
            <a:endParaRPr 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755576" y="3128695"/>
            <a:ext cx="7200799" cy="2665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Mandatory for good combining efficiency </a:t>
            </a: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Components for gain and phase adjustments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3FC36465-B2E2-46F3-BF1D-6E4BE471FFC4}"/>
              </a:ext>
            </a:extLst>
          </p:cNvPr>
          <p:cNvSpPr txBox="1">
            <a:spLocks/>
          </p:cNvSpPr>
          <p:nvPr/>
        </p:nvSpPr>
        <p:spPr>
          <a:xfrm>
            <a:off x="2057250" y="14566"/>
            <a:ext cx="7051254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R&amp;D with 500 MHz SSPA at SOLEIL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4343152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4959" y="987574"/>
            <a:ext cx="2538652" cy="2556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\\FILER-SOU\sources\Commun\RF\Ampli 500MHz\Données SPE 20160504\_CYR173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2294" y="987574"/>
            <a:ext cx="2881827" cy="255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70073" y="3514570"/>
            <a:ext cx="2501727" cy="492204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>
              <a:lnSpc>
                <a:spcPts val="1595"/>
              </a:lnSpc>
            </a:pPr>
            <a:r>
              <a:rPr lang="fr-FR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        </a:t>
            </a:r>
            <a:r>
              <a:rPr lang="fr-FR" sz="12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ThomX</a:t>
            </a:r>
            <a:r>
              <a:rPr lang="fr-FR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 50 kW SSPA </a:t>
            </a:r>
          </a:p>
          <a:p>
            <a:pPr>
              <a:lnSpc>
                <a:spcPts val="1595"/>
              </a:lnSpc>
            </a:pPr>
            <a:r>
              <a:rPr lang="fr-FR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 (6 x 16 RF modules + 3 x 15 PS)</a:t>
            </a:r>
            <a:endParaRPr lang="en-US" sz="12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22542" y="555526"/>
            <a:ext cx="5073794" cy="440908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>
              <a:lnSpc>
                <a:spcPts val="1418"/>
              </a:lnSpc>
            </a:pPr>
            <a:r>
              <a:rPr lang="en-US" sz="1200" i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 (1)</a:t>
            </a:r>
            <a:r>
              <a:rPr lang="en-US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ThomX</a:t>
            </a:r>
            <a:r>
              <a:rPr lang="en-US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 : Compton X-ray source under construction in </a:t>
            </a:r>
            <a:r>
              <a:rPr lang="en-US" sz="12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Orsay</a:t>
            </a:r>
            <a:r>
              <a:rPr lang="en-US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, France </a:t>
            </a:r>
          </a:p>
          <a:p>
            <a:pPr>
              <a:lnSpc>
                <a:spcPts val="1418"/>
              </a:lnSpc>
            </a:pPr>
            <a:r>
              <a:rPr lang="en-US" sz="1200" i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(2)  </a:t>
            </a:r>
            <a:r>
              <a:rPr lang="en-US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SESAME : Jordan Synchrotron light source</a:t>
            </a:r>
          </a:p>
        </p:txBody>
      </p:sp>
      <p:sp>
        <p:nvSpPr>
          <p:cNvPr id="9" name="Rectangle 8"/>
          <p:cNvSpPr/>
          <p:nvPr/>
        </p:nvSpPr>
        <p:spPr>
          <a:xfrm>
            <a:off x="668598" y="4009921"/>
            <a:ext cx="8100391" cy="1065246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>
              <a:lnSpc>
                <a:spcPts val="1773"/>
              </a:lnSpc>
              <a:buFont typeface="Wingdings" pitchFamily="2" charset="2"/>
              <a:buChar char="ü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 For SESAME SR : 4 x 80 kW SSPA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1</a:t>
            </a:r>
            <a:r>
              <a:rPr lang="en-US" sz="14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st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one built by SOLEIL as a demonstrator</a:t>
            </a:r>
          </a:p>
          <a:p>
            <a:pPr>
              <a:lnSpc>
                <a:spcPts val="1773"/>
              </a:lnSpc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    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3 others on the same model by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SigmaPhi Electronics (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former SOLEIL licensee)</a:t>
            </a:r>
          </a:p>
          <a:p>
            <a:pPr>
              <a:lnSpc>
                <a:spcPts val="1773"/>
              </a:lnSpc>
            </a:pPr>
            <a:r>
              <a:rPr lang="en-US" sz="140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</a:t>
            </a:r>
            <a:r>
              <a:rPr lang="en-US" sz="1400" b="1" u="sng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Status</a:t>
            </a:r>
            <a:r>
              <a:rPr lang="en-US" sz="14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 : all in operation (first pair since end 2016 and 2</a:t>
            </a:r>
            <a:r>
              <a:rPr lang="en-US" sz="1400" b="1" baseline="30000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nd</a:t>
            </a:r>
            <a:r>
              <a:rPr lang="en-US" sz="14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 one since May 2017)</a:t>
            </a:r>
            <a:endParaRPr 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ts val="1773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ThomX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 50 kW SSPA is also completed and commissioned</a:t>
            </a:r>
            <a:endParaRPr lang="en-US" sz="14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50964" y="1145508"/>
            <a:ext cx="3229281" cy="2659464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marL="160398" lvl="1" indent="-160398">
              <a:lnSpc>
                <a:spcPts val="1684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160398" algn="l"/>
              </a:tabLst>
            </a:pPr>
            <a:r>
              <a:rPr lang="fr-FR" sz="1400" u="sng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Fully</a:t>
            </a:r>
            <a:r>
              <a:rPr lang="fr-FR" sz="1400" u="sng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sz="1400" u="sng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modular</a:t>
            </a:r>
            <a:r>
              <a:rPr lang="fr-FR" sz="1400" u="sng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50V power supplies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162000" lvl="1">
              <a:lnSpc>
                <a:spcPts val="1684"/>
              </a:lnSpc>
              <a:spcAft>
                <a:spcPts val="0"/>
              </a:spcAft>
              <a:tabLst>
                <a:tab pos="160398" algn="l"/>
              </a:tabLs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230 </a:t>
            </a:r>
            <a:r>
              <a:rPr lang="en-US" sz="14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V</a:t>
            </a:r>
            <a:r>
              <a:rPr lang="en-US" sz="1400" baseline="-250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ac</a:t>
            </a:r>
            <a:r>
              <a:rPr lang="en-US" sz="1400" baseline="-250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/ 50 </a:t>
            </a:r>
            <a:r>
              <a:rPr lang="en-US" sz="14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V</a:t>
            </a:r>
            <a:r>
              <a:rPr lang="en-US" sz="1400" baseline="-250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dc</a:t>
            </a:r>
            <a:r>
              <a:rPr lang="en-US" sz="1400" baseline="-250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converters,</a:t>
            </a:r>
          </a:p>
          <a:p>
            <a:pPr marL="162000" lvl="1">
              <a:lnSpc>
                <a:spcPts val="1684"/>
              </a:lnSpc>
              <a:spcAft>
                <a:spcPts val="1000"/>
              </a:spcAft>
              <a:tabLst>
                <a:tab pos="160398" algn="l"/>
              </a:tabLs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in 2 kW units, 96% efficiency, with voltage remote control for efficiency optimization</a:t>
            </a:r>
          </a:p>
          <a:p>
            <a:pPr marL="162000" lvl="1" indent="-162000">
              <a:lnSpc>
                <a:spcPts val="1595"/>
              </a:lnSpc>
              <a:spcAft>
                <a:spcPts val="1000"/>
              </a:spcAft>
              <a:buFont typeface="Wingdings" panose="05000000000000000000" pitchFamily="2" charset="2"/>
              <a:buChar char="§"/>
              <a:tabLst>
                <a:tab pos="320796" algn="l"/>
              </a:tabLst>
            </a:pPr>
            <a:r>
              <a:rPr lang="en-US" sz="1400" u="sng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Change from the tower to cabinet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assembly, better suited with the new power supplies</a:t>
            </a:r>
          </a:p>
          <a:p>
            <a:pPr marL="160398" indent="-160398">
              <a:lnSpc>
                <a:spcPts val="1595"/>
              </a:lnSpc>
              <a:buFont typeface="Wingdings" panose="05000000000000000000" pitchFamily="2" charset="2"/>
              <a:buChar char="§"/>
            </a:pPr>
            <a:r>
              <a:rPr lang="en-US" sz="1400" u="sng" dirty="0">
                <a:latin typeface="Helvetica" panose="020B0604020202020204" pitchFamily="34" charset="0"/>
                <a:cs typeface="Helvetica" panose="020B0604020202020204" pitchFamily="34" charset="0"/>
              </a:rPr>
              <a:t>Control upgrade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stand-alone, self-protected and more modular  </a:t>
            </a:r>
          </a:p>
          <a:p>
            <a:pPr>
              <a:lnSpc>
                <a:spcPts val="1595"/>
              </a:lnSpc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     (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1 µ</a:t>
            </a:r>
            <a:r>
              <a:rPr lang="en-US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controler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per dissipater)</a:t>
            </a:r>
          </a:p>
        </p:txBody>
      </p:sp>
      <p:cxnSp>
        <p:nvCxnSpPr>
          <p:cNvPr id="11" name="Connecteur droit avec flèche 10"/>
          <p:cNvCxnSpPr/>
          <p:nvPr/>
        </p:nvCxnSpPr>
        <p:spPr bwMode="auto">
          <a:xfrm>
            <a:off x="5836540" y="1275122"/>
            <a:ext cx="39164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ZoneTexte 13"/>
          <p:cNvSpPr txBox="1"/>
          <p:nvPr/>
        </p:nvSpPr>
        <p:spPr>
          <a:xfrm>
            <a:off x="6480392" y="3507854"/>
            <a:ext cx="2628112" cy="492204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>
              <a:lnSpc>
                <a:spcPts val="1595"/>
              </a:lnSpc>
            </a:pPr>
            <a:r>
              <a:rPr lang="fr-FR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        SESAME 80 kW SSPA</a:t>
            </a:r>
          </a:p>
          <a:p>
            <a:pPr>
              <a:lnSpc>
                <a:spcPts val="1595"/>
              </a:lnSpc>
            </a:pPr>
            <a:r>
              <a:rPr lang="fr-FR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(10 x 16 RF modules + 5 x 16 PS)</a:t>
            </a:r>
            <a:endParaRPr lang="en-US" sz="12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C9AA19F-0F51-4B16-B88E-42F760F5ED10}"/>
              </a:ext>
            </a:extLst>
          </p:cNvPr>
          <p:cNvSpPr txBox="1">
            <a:spLocks/>
          </p:cNvSpPr>
          <p:nvPr/>
        </p:nvSpPr>
        <p:spPr>
          <a:xfrm>
            <a:off x="2057250" y="14566"/>
            <a:ext cx="7051254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500 MHz SSPA for THOMX</a:t>
            </a:r>
            <a:r>
              <a:rPr lang="en-GB" sz="28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SESAME</a:t>
            </a:r>
            <a:r>
              <a:rPr lang="en-GB" sz="28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</a:t>
            </a:r>
            <a:endParaRPr lang="fr-FR" sz="2800" baseline="30000" dirty="0"/>
          </a:p>
        </p:txBody>
      </p:sp>
    </p:spTree>
    <p:extLst>
      <p:ext uri="{BB962C8B-B14F-4D97-AF65-F5344CB8AC3E}">
        <p14:creationId xmlns:p14="http://schemas.microsoft.com/office/powerpoint/2010/main" val="34843652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9512" y="627534"/>
            <a:ext cx="8784976" cy="88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84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400" b="1" u="sng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RF Power Source requirements for LUCRECE*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: 20 kW CW SSPA @ 1.3 GHz</a:t>
            </a:r>
          </a:p>
          <a:p>
            <a:pPr>
              <a:lnSpc>
                <a:spcPts val="1684"/>
              </a:lnSpc>
              <a:spcBef>
                <a:spcPts val="0"/>
              </a:spcBef>
              <a:spcAft>
                <a:spcPts val="600"/>
              </a:spcAft>
            </a:pPr>
            <a:endParaRPr lang="fr-FR" sz="1400" i="1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lnSpc>
                <a:spcPts val="1684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Comparison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between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GaN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and LDMOS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technology</a:t>
            </a:r>
            <a:endParaRPr lang="fr-FR" sz="1400" dirty="0"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6278" y="922626"/>
            <a:ext cx="3921666" cy="261372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>
              <a:lnSpc>
                <a:spcPts val="1418"/>
              </a:lnSpc>
            </a:pPr>
            <a:r>
              <a:rPr lang="en-US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* RF R&amp;D program for the French FEL project LUNEX5 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631410"/>
              </p:ext>
            </p:extLst>
          </p:nvPr>
        </p:nvGraphicFramePr>
        <p:xfrm>
          <a:off x="1691680" y="1752064"/>
          <a:ext cx="5694880" cy="1674546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600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3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662955946"/>
                    </a:ext>
                  </a:extLst>
                </a:gridCol>
              </a:tblGrid>
              <a:tr h="250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Old </a:t>
                      </a:r>
                      <a:r>
                        <a:rPr lang="fr-FR" sz="1000" dirty="0" err="1">
                          <a:effectLst/>
                        </a:rPr>
                        <a:t>Gen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GaN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Old </a:t>
                      </a:r>
                      <a:r>
                        <a:rPr lang="fr-FR" sz="1000" dirty="0" err="1">
                          <a:effectLst/>
                        </a:rPr>
                        <a:t>Gen</a:t>
                      </a:r>
                      <a:r>
                        <a:rPr lang="fr-FR" sz="1000" dirty="0">
                          <a:effectLst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GaN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New </a:t>
                      </a:r>
                      <a:r>
                        <a:rPr lang="fr-FR" sz="1000" dirty="0" err="1">
                          <a:effectLst/>
                        </a:rPr>
                        <a:t>Gen</a:t>
                      </a:r>
                      <a:r>
                        <a:rPr lang="fr-FR" sz="1000" dirty="0">
                          <a:effectLst/>
                        </a:rPr>
                        <a:t> LDMOS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New </a:t>
                      </a:r>
                      <a:r>
                        <a:rPr lang="fr-FR" sz="1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Gen</a:t>
                      </a:r>
                      <a:r>
                        <a:rPr lang="fr-FR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000" dirty="0" err="1">
                          <a:effectLst/>
                        </a:rPr>
                        <a:t>GaN</a:t>
                      </a:r>
                      <a:endParaRPr lang="fr-FR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effectLst/>
                        </a:rPr>
                        <a:t>V</a:t>
                      </a:r>
                      <a:r>
                        <a:rPr lang="fr-FR" sz="1000" baseline="-25000" dirty="0" err="1">
                          <a:effectLst/>
                        </a:rPr>
                        <a:t>d</a:t>
                      </a:r>
                      <a:r>
                        <a:rPr lang="fr-FR" sz="1000" dirty="0">
                          <a:effectLst/>
                        </a:rPr>
                        <a:t> (V)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50</a:t>
                      </a:r>
                      <a:endParaRPr lang="fr-FR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50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 </a:t>
                      </a:r>
                      <a:r>
                        <a:rPr lang="fr-FR" sz="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(65Vpulse)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</a:t>
                      </a:r>
                      <a:r>
                        <a:rPr lang="fr-FR" sz="1000" baseline="-25000" dirty="0">
                          <a:effectLst/>
                        </a:rPr>
                        <a:t>out</a:t>
                      </a:r>
                      <a:endParaRPr lang="fr-FR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(W @ 1 dB </a:t>
                      </a:r>
                      <a:r>
                        <a:rPr lang="fr-FR" sz="1000" dirty="0" err="1">
                          <a:effectLst/>
                        </a:rPr>
                        <a:t>comp</a:t>
                      </a:r>
                      <a:r>
                        <a:rPr lang="fr-FR" sz="1000" dirty="0">
                          <a:effectLst/>
                        </a:rPr>
                        <a:t>.)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71.2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150.2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700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</a:t>
                      </a:r>
                      <a:r>
                        <a:rPr lang="fr-FR" sz="1000" baseline="-25000">
                          <a:effectLst/>
                        </a:rPr>
                        <a:t>out</a:t>
                      </a:r>
                      <a:endParaRPr lang="fr-FR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(W @ 3 dB comp.)</a:t>
                      </a:r>
                      <a:endParaRPr lang="fr-FR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425.9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430.9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X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Gain (dB)</a:t>
                      </a:r>
                      <a:endParaRPr lang="fr-FR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14.11</a:t>
                      </a:r>
                      <a:endParaRPr lang="fr-FR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18.33</a:t>
                      </a:r>
                      <a:endParaRPr lang="fr-FR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18.16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1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Efficiency (%)</a:t>
                      </a:r>
                      <a:endParaRPr lang="fr-FR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55.6</a:t>
                      </a:r>
                      <a:endParaRPr lang="fr-FR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65</a:t>
                      </a:r>
                      <a:endParaRPr lang="fr-FR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62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2627784" y="1453738"/>
            <a:ext cx="35381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Transistor performance </a:t>
            </a:r>
            <a:r>
              <a:rPr lang="fr-FR" sz="1050" b="1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measurements</a:t>
            </a:r>
            <a:r>
              <a:rPr lang="fr-FR" sz="105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in CW mode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097403" y="3435846"/>
            <a:ext cx="1159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X: not </a:t>
            </a:r>
            <a:r>
              <a:rPr lang="fr-FR" sz="1100" dirty="0" err="1"/>
              <a:t>measured</a:t>
            </a:r>
            <a:endParaRPr lang="fr-FR" sz="1100" dirty="0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508E382C-6031-4E09-8A9A-311E7B29D6B6}"/>
              </a:ext>
            </a:extLst>
          </p:cNvPr>
          <p:cNvSpPr txBox="1">
            <a:spLocks/>
          </p:cNvSpPr>
          <p:nvPr/>
        </p:nvSpPr>
        <p:spPr>
          <a:xfrm>
            <a:off x="2057250" y="14566"/>
            <a:ext cx="7051254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1.3-1.4 GHz SSPA R&amp;D</a:t>
            </a:r>
            <a:endParaRPr lang="fr-FR" sz="2800" baseline="300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7F34A69-70B2-4794-895A-D89788C6EDC5}"/>
              </a:ext>
            </a:extLst>
          </p:cNvPr>
          <p:cNvSpPr txBox="1"/>
          <p:nvPr/>
        </p:nvSpPr>
        <p:spPr>
          <a:xfrm>
            <a:off x="171824" y="3651870"/>
            <a:ext cx="8360615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1400" b="1" u="sng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R&amp;D @ 1.4 GHz</a:t>
            </a:r>
            <a:endParaRPr lang="fr-FR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On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going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tests at 40V to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limit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dissipated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power on the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dice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740W at 3dB </a:t>
            </a:r>
            <a:r>
              <a:rPr lang="fr-FR" sz="14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comp</a:t>
            </a:r>
            <a:r>
              <a:rPr lang="fr-FR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. </a:t>
            </a:r>
            <a:r>
              <a:rPr lang="fr-FR" sz="14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with</a:t>
            </a:r>
            <a:r>
              <a:rPr lang="fr-FR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65% </a:t>
            </a:r>
            <a:r>
              <a:rPr lang="fr-FR" sz="14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efficiency</a:t>
            </a:r>
            <a:r>
              <a:rPr lang="fr-FR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and </a:t>
            </a:r>
            <a:r>
              <a:rPr lang="fr-FR" sz="14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expected</a:t>
            </a:r>
            <a:r>
              <a:rPr lang="fr-FR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to go up to 900W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F44BCC4-7427-4229-8718-8FDC9A526638}"/>
              </a:ext>
            </a:extLst>
          </p:cNvPr>
          <p:cNvSpPr txBox="1"/>
          <p:nvPr/>
        </p:nvSpPr>
        <p:spPr>
          <a:xfrm>
            <a:off x="827584" y="449680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Perspective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: Possible adaptation of LUCRECE SSPA for SOLEIL Upgrade if the harmonic system is active (1.41 GHz)</a:t>
            </a:r>
          </a:p>
        </p:txBody>
      </p:sp>
    </p:spTree>
    <p:extLst>
      <p:ext uri="{BB962C8B-B14F-4D97-AF65-F5344CB8AC3E}">
        <p14:creationId xmlns:p14="http://schemas.microsoft.com/office/powerpoint/2010/main" val="3003064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51520" y="627534"/>
            <a:ext cx="8856984" cy="4556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SOLEIL has </a:t>
            </a:r>
            <a:r>
              <a:rPr lang="fr-FR" sz="1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pioneered</a:t>
            </a: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the use of </a:t>
            </a:r>
            <a:r>
              <a:rPr lang="fr-FR" sz="1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SSPA’s</a:t>
            </a: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in </a:t>
            </a:r>
            <a:r>
              <a:rPr lang="fr-FR" sz="1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particle</a:t>
            </a: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sz="1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accelerators</a:t>
            </a: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fr-FR" sz="1400" i="1" strike="sngStrike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8000" algn="just">
              <a:spcAft>
                <a:spcPts val="1000"/>
              </a:spcAf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Original home-made design (35 kW in the BO and 4 x 180 kW in the SR) has operated for about 15 years with outstanding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operational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MTBF &gt;&gt; 1 year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BO RF upgrade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:  2 RF plants with 60 kW SSPAs  Redundancy +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SR injection efficiency improvement in low-ɑ operating mode (~ factor of 2)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SR SSPA refurbishment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: in 2013, start of original transistor replacement by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r>
              <a:rPr lang="en-US" sz="1400" b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generation LDMOS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marL="288000" algn="just">
              <a:spcAft>
                <a:spcPts val="1000"/>
              </a:spcAf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n-US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V</a:t>
            </a:r>
            <a:r>
              <a:rPr lang="en-US" sz="14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= 50 V instead of 30 V), much more robust and with higher gain and efficiency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D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rastic reduction in module failures, higher power capabilities and efficiency</a:t>
            </a:r>
            <a:r>
              <a:rPr lang="en-US" sz="1400" dirty="0">
                <a:solidFill>
                  <a:srgbClr val="0000C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+ available components for the new 60 kW BO SSPA</a:t>
            </a:r>
            <a:endParaRPr lang="fr-FR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253260" indent="-253260" algn="just">
              <a:lnSpc>
                <a:spcPts val="1684"/>
              </a:lnSpc>
              <a:buFont typeface="Wingdings" panose="05000000000000000000" pitchFamily="2" charset="2"/>
              <a:buChar char="q"/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SR SSPA refurbishment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+ “Magic switches” (+ Upgraded cavity couplers)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Additional redundancy </a:t>
            </a:r>
          </a:p>
          <a:p>
            <a:pPr algn="just">
              <a:lnSpc>
                <a:spcPts val="1684"/>
              </a:lnSpc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   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Possibility to store 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I</a:t>
            </a:r>
            <a:r>
              <a:rPr lang="en-US" sz="1400" baseline="-25000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beam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using either a single CM (450 mA) or 2 CMs (500 mA) with only 3 running</a:t>
            </a:r>
          </a:p>
          <a:p>
            <a:pPr marL="180000" algn="just">
              <a:lnSpc>
                <a:spcPts val="1684"/>
              </a:lnSpc>
              <a:spcAft>
                <a:spcPts val="1000"/>
              </a:spcAft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amplifiers/cavities</a:t>
            </a:r>
            <a:endParaRPr lang="fr-FR" sz="14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ts val="1684"/>
              </a:lnSpc>
              <a:buFont typeface="Wingdings" panose="05000000000000000000" pitchFamily="2" charset="2"/>
              <a:buChar char="q"/>
            </a:pP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SOLEIL R&amp;D on SSPA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sz="14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improvement</a:t>
            </a:r>
            <a:r>
              <a:rPr lang="fr-FR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of the original design in </a:t>
            </a:r>
            <a:r>
              <a:rPr lang="fr-FR" sz="1400" b="1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compactness</a:t>
            </a: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fr-FR" sz="1400" b="1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reliability</a:t>
            </a:r>
            <a:r>
              <a:rPr lang="fr-FR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and </a:t>
            </a:r>
            <a:r>
              <a:rPr lang="fr-FR" sz="1400" b="1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efficiency</a:t>
            </a:r>
            <a:endParaRPr lang="fr-FR" sz="1400" b="1" dirty="0"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288000" algn="just">
              <a:lnSpc>
                <a:spcPts val="1684"/>
              </a:lnSpc>
              <a:spcAft>
                <a:spcPts val="1200"/>
              </a:spcAft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Overall (plug to RF) efficiency ~</a:t>
            </a: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60% at 352 MHz or lower frequencies, ~ 56% at 500 MHz and ~ 50% at 1.3 – 1.4 GHz</a:t>
            </a:r>
            <a:endParaRPr lang="en-US" sz="1400" b="1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lnSpc>
                <a:spcPts val="1684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Scientific collaborations &amp; technology transfers to the industry (ESRF, LNLS, </a:t>
            </a:r>
            <a:r>
              <a:rPr lang="en-GB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ThomX</a:t>
            </a: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, SESAME, LUCRECE, ...)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83DCC50E-8E37-49D2-A297-F06BBB5CA321}"/>
              </a:ext>
            </a:extLst>
          </p:cNvPr>
          <p:cNvSpPr txBox="1">
            <a:spLocks/>
          </p:cNvSpPr>
          <p:nvPr/>
        </p:nvSpPr>
        <p:spPr>
          <a:xfrm>
            <a:off x="2057250" y="14566"/>
            <a:ext cx="7051254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 and Conclusions</a:t>
            </a:r>
            <a:endParaRPr lang="fr-FR" sz="2800" baseline="30000" dirty="0"/>
          </a:p>
        </p:txBody>
      </p:sp>
    </p:spTree>
    <p:extLst>
      <p:ext uri="{BB962C8B-B14F-4D97-AF65-F5344CB8AC3E}">
        <p14:creationId xmlns:p14="http://schemas.microsoft.com/office/powerpoint/2010/main" val="3856603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TTC-2012-SOLEIL_MD.pptx - Microsoft PowerPoint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432" y="843558"/>
            <a:ext cx="8152982" cy="3672408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755576" y="3291830"/>
            <a:ext cx="4192912" cy="1080120"/>
          </a:xfrm>
          <a:prstGeom prst="rect">
            <a:avLst/>
          </a:prstGeom>
          <a:solidFill>
            <a:schemeClr val="bg1">
              <a:alpha val="66000"/>
            </a:schemeClr>
          </a:solidFill>
          <a:ln w="63500" cmpd="dbl">
            <a:solidFill>
              <a:srgbClr val="FF0000"/>
            </a:solidFill>
          </a:ln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2pPr>
            <a:lvl3pPr marL="1143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3pPr>
            <a:lvl4pPr marL="1600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4pPr>
            <a:lvl5pPr marL="20574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pitchFamily="34" charset="0"/>
                <a:ea typeface="WenQuanYi Zen Hei" charset="0"/>
                <a:cs typeface="WenQuanYi Zen Hei" charset="0"/>
              </a:defRPr>
            </a:lvl9pPr>
          </a:lstStyle>
          <a:p>
            <a:pPr defTabSz="848422"/>
            <a:r>
              <a:rPr lang="fr-FR" sz="3200" cap="small" dirty="0" err="1">
                <a:solidFill>
                  <a:schemeClr val="tx1"/>
                </a:solidFill>
                <a:latin typeface="Arial Black" pitchFamily="34" charset="0"/>
              </a:rPr>
              <a:t>Thank</a:t>
            </a:r>
            <a:r>
              <a:rPr lang="fr-FR" sz="3200" cap="small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fr-FR" sz="3200" cap="small" dirty="0" err="1">
                <a:solidFill>
                  <a:schemeClr val="tx1"/>
                </a:solidFill>
                <a:latin typeface="Arial Black" pitchFamily="34" charset="0"/>
              </a:rPr>
              <a:t>you</a:t>
            </a:r>
            <a:r>
              <a:rPr lang="fr-FR" sz="3200" cap="small" dirty="0">
                <a:solidFill>
                  <a:schemeClr val="tx1"/>
                </a:solidFill>
                <a:latin typeface="Arial Black" pitchFamily="34" charset="0"/>
              </a:rPr>
              <a:t> for </a:t>
            </a:r>
            <a:r>
              <a:rPr lang="fr-FR" sz="3200" cap="small" dirty="0" err="1">
                <a:solidFill>
                  <a:schemeClr val="tx1"/>
                </a:solidFill>
                <a:latin typeface="Arial Black" pitchFamily="34" charset="0"/>
              </a:rPr>
              <a:t>your</a:t>
            </a:r>
            <a:r>
              <a:rPr lang="fr-FR" sz="3200" cap="small" dirty="0">
                <a:solidFill>
                  <a:schemeClr val="tx1"/>
                </a:solidFill>
                <a:latin typeface="Arial Black" pitchFamily="34" charset="0"/>
              </a:rPr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38499367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37EB52D0-2B45-4191-BE3F-D43B56ADEFF5}"/>
              </a:ext>
            </a:extLst>
          </p:cNvPr>
          <p:cNvSpPr txBox="1">
            <a:spLocks/>
          </p:cNvSpPr>
          <p:nvPr/>
        </p:nvSpPr>
        <p:spPr>
          <a:xfrm>
            <a:off x="2057250" y="14566"/>
            <a:ext cx="7051254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Backup slides</a:t>
            </a:r>
            <a:endParaRPr lang="fr-FR" sz="2800" baseline="30000" dirty="0"/>
          </a:p>
        </p:txBody>
      </p:sp>
      <p:pic>
        <p:nvPicPr>
          <p:cNvPr id="123" name="Image 122">
            <a:extLst>
              <a:ext uri="{FF2B5EF4-FFF2-40B4-BE49-F238E27FC236}">
                <a16:creationId xmlns:a16="http://schemas.microsoft.com/office/drawing/2014/main" id="{C1BC7535-1D07-4444-8B3B-10F3934306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006874"/>
            <a:ext cx="4608512" cy="3851790"/>
          </a:xfrm>
          <a:prstGeom prst="rect">
            <a:avLst/>
          </a:prstGeom>
        </p:spPr>
      </p:pic>
      <p:sp>
        <p:nvSpPr>
          <p:cNvPr id="124" name="ZoneTexte 123">
            <a:extLst>
              <a:ext uri="{FF2B5EF4-FFF2-40B4-BE49-F238E27FC236}">
                <a16:creationId xmlns:a16="http://schemas.microsoft.com/office/drawing/2014/main" id="{887CE6C8-95E2-4515-A465-E9C668024E1B}"/>
              </a:ext>
            </a:extLst>
          </p:cNvPr>
          <p:cNvSpPr txBox="1"/>
          <p:nvPr/>
        </p:nvSpPr>
        <p:spPr>
          <a:xfrm>
            <a:off x="395536" y="618242"/>
            <a:ext cx="397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SOLEIL SSA supervision system principle</a:t>
            </a:r>
            <a:endParaRPr lang="fr-FR" b="1" u="sng" dirty="0"/>
          </a:p>
        </p:txBody>
      </p:sp>
    </p:spTree>
    <p:extLst>
      <p:ext uri="{BB962C8B-B14F-4D97-AF65-F5344CB8AC3E}">
        <p14:creationId xmlns:p14="http://schemas.microsoft.com/office/powerpoint/2010/main" val="74262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ED40653-8292-441A-AD4F-1FDFC98A20D0}"/>
              </a:ext>
            </a:extLst>
          </p:cNvPr>
          <p:cNvSpPr txBox="1">
            <a:spLocks/>
          </p:cNvSpPr>
          <p:nvPr/>
        </p:nvSpPr>
        <p:spPr>
          <a:xfrm>
            <a:off x="2057250" y="14566"/>
            <a:ext cx="7051254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Backup slides</a:t>
            </a:r>
            <a:endParaRPr lang="fr-FR" sz="2800" baseline="300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5F1F475-6D9B-41A1-B1AA-3E8C96BA0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618242"/>
            <a:ext cx="3268624" cy="42954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FBBE8DE-5B68-4152-80FC-91BF8836D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748" y="1275606"/>
            <a:ext cx="2279739" cy="316974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78D508B-8D94-4B3E-B64D-24D89E799AA1}"/>
              </a:ext>
            </a:extLst>
          </p:cNvPr>
          <p:cNvSpPr txBox="1"/>
          <p:nvPr/>
        </p:nvSpPr>
        <p:spPr>
          <a:xfrm>
            <a:off x="395536" y="618242"/>
            <a:ext cx="2823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SOLEIL Upgrade Parameters</a:t>
            </a:r>
            <a:endParaRPr lang="fr-FR" b="1" u="sng" dirty="0"/>
          </a:p>
        </p:txBody>
      </p:sp>
    </p:spTree>
    <p:extLst>
      <p:ext uri="{BB962C8B-B14F-4D97-AF65-F5344CB8AC3E}">
        <p14:creationId xmlns:p14="http://schemas.microsoft.com/office/powerpoint/2010/main" val="357652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lum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35" y="628630"/>
            <a:ext cx="3015622" cy="3699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67543" y="4371950"/>
            <a:ext cx="8234243" cy="63583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~ </a:t>
            </a:r>
            <a:r>
              <a:rPr lang="fr-FR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86 000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running hours over 13 years and </a:t>
            </a:r>
            <a:r>
              <a:rPr lang="en-US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only one single trip from the SSPA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, in August 2016, 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due to a loose connection on a monitoring cable (down time ~ 2.10</a:t>
            </a:r>
            <a:r>
              <a:rPr lang="en-US" sz="1200" b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-5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and MTBF ~ 48 000 hours)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~ 1 module failure / year, without impact on the operation, thanks to the modularity and redundancy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3576406" y="574047"/>
            <a:ext cx="4821943" cy="3754005"/>
            <a:chOff x="4722118" y="832844"/>
            <a:chExt cx="5006845" cy="4805413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4426" y="832844"/>
              <a:ext cx="2671849" cy="117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741" y="2278777"/>
              <a:ext cx="2413855" cy="1074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34" r="1427" b="1181"/>
            <a:stretch>
              <a:fillRect/>
            </a:stretch>
          </p:blipFill>
          <p:spPr bwMode="auto">
            <a:xfrm>
              <a:off x="5196743" y="3429764"/>
              <a:ext cx="1939931" cy="2208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ZoneTexte 9"/>
            <p:cNvSpPr txBox="1">
              <a:spLocks noChangeArrowheads="1"/>
            </p:cNvSpPr>
            <p:nvPr/>
          </p:nvSpPr>
          <p:spPr bwMode="auto">
            <a:xfrm>
              <a:off x="7648857" y="887595"/>
              <a:ext cx="2021334" cy="1152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152"/>
                </a:lnSpc>
              </a:pPr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330 W CW - 352 MHz amplifier module </a:t>
              </a:r>
            </a:p>
            <a:p>
              <a:pPr algn="ctr">
                <a:lnSpc>
                  <a:spcPts val="1329"/>
                </a:lnSpc>
              </a:pPr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VDMOS D1029UK05 from SEMELAB</a:t>
              </a:r>
            </a:p>
            <a:p>
              <a:pPr algn="ctr">
                <a:lnSpc>
                  <a:spcPts val="1329"/>
                </a:lnSpc>
              </a:pPr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(</a:t>
              </a:r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G = 11 dB, ƞ = 62 %</a:t>
              </a:r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)</a:t>
              </a:r>
            </a:p>
          </p:txBody>
        </p:sp>
        <p:sp>
          <p:nvSpPr>
            <p:cNvPr id="11" name="ZoneTexte 10"/>
            <p:cNvSpPr txBox="1">
              <a:spLocks noChangeArrowheads="1"/>
            </p:cNvSpPr>
            <p:nvPr/>
          </p:nvSpPr>
          <p:spPr bwMode="auto">
            <a:xfrm>
              <a:off x="7569235" y="2544708"/>
              <a:ext cx="2159728" cy="590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600 W - 280 / 28 V dc</a:t>
              </a:r>
            </a:p>
            <a:p>
              <a:pPr algn="ctr" eaLnBrk="1" hangingPunct="1"/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power converter  </a:t>
              </a:r>
            </a:p>
          </p:txBody>
        </p:sp>
        <p:sp>
          <p:nvSpPr>
            <p:cNvPr id="12" name="ZoneTexte 11"/>
            <p:cNvSpPr txBox="1">
              <a:spLocks noChangeArrowheads="1"/>
            </p:cNvSpPr>
            <p:nvPr/>
          </p:nvSpPr>
          <p:spPr bwMode="auto">
            <a:xfrm>
              <a:off x="7717825" y="3564742"/>
              <a:ext cx="1843087" cy="1300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Power combiner</a:t>
              </a:r>
            </a:p>
            <a:p>
              <a:pPr algn="ctr" eaLnBrk="1" hangingPunct="1"/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(8 x 8 x 2)</a:t>
              </a:r>
            </a:p>
            <a:p>
              <a:pPr algn="ctr" eaLnBrk="1" hangingPunct="1"/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8 dissipaters of </a:t>
              </a:r>
            </a:p>
            <a:p>
              <a:pPr algn="ctr" eaLnBrk="1" hangingPunct="1"/>
              <a:r>
                <a:rPr lang="en-US" sz="120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anose="020B0604020202020204" pitchFamily="34" charset="0"/>
                  <a:cs typeface="Helvetica" panose="020B0604020202020204" pitchFamily="34" charset="0"/>
                </a:rPr>
                <a:t>16 </a:t>
              </a:r>
              <a:r>
                <a:rPr lang="en-US" sz="1200" u="sng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anose="020B0604020202020204" pitchFamily="34" charset="0"/>
                  <a:cs typeface="Helvetica" panose="020B0604020202020204" pitchFamily="34" charset="0"/>
                </a:rPr>
                <a:t>+ 2</a:t>
              </a:r>
              <a:r>
                <a:rPr lang="en-US" sz="1200" dirty="0">
                  <a:solidFill>
                    <a:schemeClr val="accent1">
                      <a:lumMod val="75000"/>
                    </a:schemeClr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*</a:t>
              </a:r>
              <a:r>
                <a:rPr lang="en-US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 modules</a:t>
              </a:r>
            </a:p>
            <a:p>
              <a:pPr algn="ctr" eaLnBrk="1" hangingPunct="1"/>
              <a:r>
                <a:rPr lang="en-US" sz="1200" dirty="0">
                  <a:solidFill>
                    <a:schemeClr val="accent1">
                      <a:lumMod val="75000"/>
                    </a:schemeClr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* Pre-amplifiers</a:t>
              </a:r>
            </a:p>
          </p:txBody>
        </p:sp>
        <p:cxnSp>
          <p:nvCxnSpPr>
            <p:cNvPr id="13" name="Connecteur droit avec flèche 12"/>
            <p:cNvCxnSpPr/>
            <p:nvPr/>
          </p:nvCxnSpPr>
          <p:spPr bwMode="auto">
            <a:xfrm flipV="1">
              <a:off x="7136674" y="4163686"/>
              <a:ext cx="288032" cy="5414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ZoneTexte 13"/>
            <p:cNvSpPr txBox="1"/>
            <p:nvPr/>
          </p:nvSpPr>
          <p:spPr>
            <a:xfrm>
              <a:off x="7101182" y="3697965"/>
              <a:ext cx="936104" cy="354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35 kW</a:t>
              </a:r>
            </a:p>
          </p:txBody>
        </p:sp>
        <p:cxnSp>
          <p:nvCxnSpPr>
            <p:cNvPr id="15" name="Connecteur droit avec flèche 14"/>
            <p:cNvCxnSpPr/>
            <p:nvPr/>
          </p:nvCxnSpPr>
          <p:spPr bwMode="auto">
            <a:xfrm flipV="1">
              <a:off x="7410466" y="3986265"/>
              <a:ext cx="0" cy="16789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ZoneTexte 15"/>
            <p:cNvSpPr txBox="1"/>
            <p:nvPr/>
          </p:nvSpPr>
          <p:spPr>
            <a:xfrm>
              <a:off x="4874709" y="1868175"/>
              <a:ext cx="4762061" cy="393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</a:t>
              </a:r>
              <a:r>
                <a:rPr lang="en-US" sz="1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anose="020B0604020202020204" pitchFamily="34" charset="0"/>
                  <a:cs typeface="Helvetica" panose="020B0604020202020204" pitchFamily="34" charset="0"/>
                </a:rPr>
                <a:t>Circulator</a:t>
              </a:r>
            </a:p>
          </p:txBody>
        </p:sp>
        <p:cxnSp>
          <p:nvCxnSpPr>
            <p:cNvPr id="17" name="Connecteur droit avec flèche 16"/>
            <p:cNvCxnSpPr/>
            <p:nvPr/>
          </p:nvCxnSpPr>
          <p:spPr bwMode="auto">
            <a:xfrm flipV="1">
              <a:off x="6524132" y="1370009"/>
              <a:ext cx="464241" cy="58121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ZoneTexte 16"/>
            <p:cNvSpPr txBox="1"/>
            <p:nvPr/>
          </p:nvSpPr>
          <p:spPr>
            <a:xfrm>
              <a:off x="4722118" y="4161424"/>
              <a:ext cx="1060073" cy="354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8</a:t>
              </a:r>
              <a:r>
                <a:rPr lang="fr-FR" sz="6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fr-FR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x</a:t>
              </a:r>
              <a:r>
                <a:rPr lang="fr-FR" sz="6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fr-FR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300 W</a:t>
              </a:r>
              <a:endParaRPr lang="en-US" sz="12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9" name="Connecteur droit avec flèche 18"/>
            <p:cNvCxnSpPr/>
            <p:nvPr/>
          </p:nvCxnSpPr>
          <p:spPr bwMode="auto">
            <a:xfrm flipV="1">
              <a:off x="5212457" y="3986265"/>
              <a:ext cx="144016" cy="23156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Connecteur droit avec flèche 19"/>
            <p:cNvCxnSpPr/>
            <p:nvPr/>
          </p:nvCxnSpPr>
          <p:spPr bwMode="auto">
            <a:xfrm>
              <a:off x="5226174" y="4459667"/>
              <a:ext cx="144016" cy="23156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1" name="ZoneTexte 20"/>
          <p:cNvSpPr txBox="1"/>
          <p:nvPr/>
        </p:nvSpPr>
        <p:spPr>
          <a:xfrm>
            <a:off x="6156176" y="3723878"/>
            <a:ext cx="2779040" cy="63583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All amplifier components were designed in house and the mass production contracted to industry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32242" y="4002663"/>
            <a:ext cx="2943614" cy="29727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4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 2005, world record for a SSPA</a:t>
            </a:r>
            <a:endParaRPr lang="en-US" sz="1400" b="1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A0688EC3-A6B5-40ED-ACEA-F739893FB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Booster original 35 kW SSPA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58396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200714" y="569600"/>
            <a:ext cx="8784976" cy="3808497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>
              <a:lnSpc>
                <a:spcPts val="1950"/>
              </a:lnSpc>
            </a:pPr>
            <a:r>
              <a:rPr lang="en-US" sz="1200" b="1" u="sng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Booster RF system was originally designed for standard operation</a:t>
            </a:r>
            <a:endParaRPr lang="en-US" sz="1200" b="1" dirty="0"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ts val="1950"/>
              </a:lnSpc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The 35 kW amplifier drives a 5-cell copper cavity =&gt; V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RF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= 1 MV </a:t>
            </a:r>
            <a:r>
              <a:rPr lang="en-US" sz="1200" dirty="0">
                <a:latin typeface="+mj-lt"/>
                <a:cs typeface="Helvetica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en-US" sz="1200" dirty="0" err="1">
                <a:latin typeface="+mj-lt"/>
                <a:cs typeface="Times New Roman" pitchFamily="18" charset="0"/>
              </a:rPr>
              <a:t>P</a:t>
            </a:r>
            <a:r>
              <a:rPr lang="en-US" sz="1200" baseline="-25000" dirty="0" err="1">
                <a:latin typeface="+mj-lt"/>
                <a:cs typeface="Times New Roman" pitchFamily="18" charset="0"/>
              </a:rPr>
              <a:t>diss</a:t>
            </a:r>
            <a:r>
              <a:rPr lang="en-US" sz="1200" baseline="-25000" dirty="0">
                <a:latin typeface="+mj-lt"/>
                <a:cs typeface="Times New Roman" pitchFamily="18" charset="0"/>
              </a:rPr>
              <a:t> </a:t>
            </a:r>
            <a:r>
              <a:rPr lang="en-US" sz="1200" dirty="0">
                <a:latin typeface="+mj-lt"/>
                <a:cs typeface="Times New Roman" pitchFamily="18" charset="0"/>
              </a:rPr>
              <a:t>= 20 kW</a:t>
            </a:r>
            <a:r>
              <a:rPr lang="en-US" sz="100" dirty="0">
                <a:latin typeface="+mj-lt"/>
                <a:cs typeface="Times New Roman" pitchFamily="18" charset="0"/>
              </a:rPr>
              <a:t> </a:t>
            </a:r>
            <a:r>
              <a:rPr lang="en-US" sz="1200" dirty="0">
                <a:latin typeface="+mj-lt"/>
                <a:cs typeface="Times New Roman" pitchFamily="18" charset="0"/>
              </a:rPr>
              <a:t>; </a:t>
            </a:r>
            <a:r>
              <a:rPr lang="en-US" sz="1200" dirty="0" err="1">
                <a:latin typeface="+mj-lt"/>
                <a:cs typeface="Times New Roman" pitchFamily="18" charset="0"/>
              </a:rPr>
              <a:t>P</a:t>
            </a:r>
            <a:r>
              <a:rPr lang="en-US" sz="1200" baseline="-25000" dirty="0" err="1">
                <a:latin typeface="+mj-lt"/>
                <a:cs typeface="Times New Roman" pitchFamily="18" charset="0"/>
              </a:rPr>
              <a:t>beam</a:t>
            </a:r>
            <a:r>
              <a:rPr lang="en-US" sz="1200" dirty="0">
                <a:latin typeface="+mj-lt"/>
                <a:cs typeface="Times New Roman" pitchFamily="18" charset="0"/>
              </a:rPr>
              <a:t> = 5 kW </a:t>
            </a:r>
            <a:r>
              <a:rPr lang="en-US" sz="1200" dirty="0">
                <a:latin typeface="+mj-lt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US" sz="1200" dirty="0" err="1">
                <a:latin typeface="+mj-lt"/>
                <a:cs typeface="Times New Roman" pitchFamily="18" charset="0"/>
                <a:sym typeface="Wingdings" panose="05000000000000000000" pitchFamily="2" charset="2"/>
              </a:rPr>
              <a:t>P</a:t>
            </a:r>
            <a:r>
              <a:rPr lang="en-US" sz="1200" baseline="-25000" dirty="0" err="1">
                <a:latin typeface="+mj-lt"/>
                <a:cs typeface="Times New Roman" pitchFamily="18" charset="0"/>
                <a:sym typeface="Wingdings" panose="05000000000000000000" pitchFamily="2" charset="2"/>
              </a:rPr>
              <a:t>tot</a:t>
            </a:r>
            <a:r>
              <a:rPr lang="en-US" sz="1200" dirty="0">
                <a:latin typeface="+mj-lt"/>
                <a:cs typeface="Times New Roman" pitchFamily="18" charset="0"/>
                <a:sym typeface="Wingdings" panose="05000000000000000000" pitchFamily="2" charset="2"/>
              </a:rPr>
              <a:t> = 25 kW)</a:t>
            </a:r>
            <a:endParaRPr lang="en-US" sz="1200" dirty="0">
              <a:latin typeface="+mj-lt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ts val="1950"/>
              </a:lnSpc>
            </a:pPr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But low-</a:t>
            </a:r>
            <a:r>
              <a:rPr lang="en-US" sz="1200" i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ɑ</a:t>
            </a:r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operating mode suffered from a low injection efficiency (15-20%) due to the long BO bunches </a:t>
            </a:r>
          </a:p>
          <a:p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</a:t>
            </a:r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 </a:t>
            </a:r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Heavy safety radiation constraints </a:t>
            </a:r>
          </a:p>
          <a:p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     P</a:t>
            </a:r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revents more beam lines to join this operating mode</a:t>
            </a:r>
          </a:p>
          <a:p>
            <a:pPr>
              <a:lnSpc>
                <a:spcPts val="1950"/>
              </a:lnSpc>
              <a:spcBef>
                <a:spcPts val="600"/>
              </a:spcBef>
            </a:pPr>
            <a:r>
              <a:rPr lang="en-US" sz="12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b="1" u="sng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nd</a:t>
            </a:r>
            <a:r>
              <a:rPr lang="en-US" sz="12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 RF station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installed to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i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ncrease V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RF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 from 1 MV up to 3 MV in winter 2017-2018</a:t>
            </a:r>
          </a:p>
          <a:p>
            <a:pPr marL="285750" indent="-285750">
              <a:lnSpc>
                <a:spcPts val="195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Shorter bunch length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SR injection efficiency improved by a factor of ~ 2 in low-ɑ operation</a:t>
            </a:r>
          </a:p>
          <a:p>
            <a:pPr marL="761112" lvl="1" indent="-303912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Former spare cavity installed in one straight section of the Bo ring and powered with  60 kW (V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RF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= 1.8 MV)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761112" lvl="1" indent="-303912">
              <a:buFont typeface="Wingdings" panose="05000000000000000000" pitchFamily="2" charset="2"/>
              <a:buChar char="§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New 60 kW - 352 MHz SSPA, identical to a standard tower of our SR amplifiers</a:t>
            </a:r>
          </a:p>
          <a:p>
            <a:pPr marL="756000" lvl="1">
              <a:spcAft>
                <a:spcPts val="600"/>
              </a:spcAft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(10 dissipaters of 16 modules, built from 160 RF modules of 400 W with BLF574XR transistors and their dc-dc converters made available by the SR SSPA refurbishment)</a:t>
            </a:r>
          </a:p>
          <a:p>
            <a:pPr marL="761112" lvl="1" indent="-303912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SSPA and its associated LLRF &amp; control (replica of the actual one) inside the Bo RF room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761112" lvl="1" indent="-303912">
              <a:spcAft>
                <a:spcPts val="532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Increase V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RF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of the existing plant from 1 MV up to 1.2 MV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P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RF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~ 30 kW (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</a:t>
            </a:r>
            <a:r>
              <a:rPr lang="en-US" sz="1200" baseline="-250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beam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~ 0)</a:t>
            </a:r>
          </a:p>
          <a:p>
            <a:pPr>
              <a:spcAft>
                <a:spcPts val="532"/>
              </a:spcAft>
            </a:pPr>
            <a:r>
              <a:rPr lang="en-US" sz="12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Original 35 kW Booster SSA upgrade up to 60 kW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i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ncrease total V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RF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 from 3 MV up to 3.6 MV in October 2019</a:t>
            </a:r>
          </a:p>
          <a:p>
            <a:pPr lvl="1">
              <a:spcAft>
                <a:spcPts val="532"/>
              </a:spcAft>
            </a:pP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43608" y="4137342"/>
            <a:ext cx="6912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B050"/>
              </a:buClr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‘Upgraded’ Low-</a:t>
            </a:r>
            <a:r>
              <a:rPr lang="en-US" sz="1400" b="1" i="1" dirty="0">
                <a:latin typeface="Helvetica" panose="020B0604020202020204" pitchFamily="34" charset="0"/>
                <a:cs typeface="Helvetica" panose="020B0604020202020204" pitchFamily="34" charset="0"/>
              </a:rPr>
              <a:t>ɑ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operating mode available for users</a:t>
            </a:r>
          </a:p>
          <a:p>
            <a:pPr algn="ctr">
              <a:buClr>
                <a:srgbClr val="00B050"/>
              </a:buClr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with V</a:t>
            </a:r>
            <a:r>
              <a:rPr lang="en-US" sz="1400" b="1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RF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= 3.6 MV (SR injection efficiency = 35% instead of 18% before)</a:t>
            </a:r>
          </a:p>
          <a:p>
            <a:pPr marL="324000" algn="ctr">
              <a:buClr>
                <a:srgbClr val="00B050"/>
              </a:buClr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+ power savings and redundancy in all other operating modes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ED6B1FE9-8393-4499-9A4A-7ACCDEB54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Booster new SSPA’s (2 x 60kW) </a:t>
            </a:r>
            <a:endParaRPr lang="fr-FR" sz="28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6EA62F-66D4-4F0A-BFFD-D0ED377DE5B2}"/>
              </a:ext>
            </a:extLst>
          </p:cNvPr>
          <p:cNvSpPr/>
          <p:nvPr/>
        </p:nvSpPr>
        <p:spPr>
          <a:xfrm>
            <a:off x="1259632" y="4127453"/>
            <a:ext cx="6552728" cy="74855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099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23528" y="588670"/>
            <a:ext cx="5268254" cy="63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043" tIns="40522" rIns="81043" bIns="40522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Same principle as the BO one but extended to 4 towers of 45 kW:</a:t>
            </a:r>
          </a:p>
          <a:p>
            <a:pPr marL="540000" lvl="1" eaLnBrk="1" hangingPunct="1">
              <a:spcBef>
                <a:spcPts val="0"/>
              </a:spcBef>
              <a:buFont typeface="Wingdings"/>
              <a:buChar char="à"/>
            </a:pP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10 dissipaters of 18 modules per tower</a:t>
            </a:r>
          </a:p>
          <a:p>
            <a:pPr marL="540000" lvl="1" eaLnBrk="1" hangingPunct="1">
              <a:spcBef>
                <a:spcPts val="0"/>
              </a:spcBef>
              <a:buFont typeface="Wingdings"/>
              <a:buChar char="à"/>
            </a:pP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72</a:t>
            </a:r>
            <a:r>
              <a:rPr lang="fr-FR" sz="1200" b="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6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modules / amplifier x 4 cavities  16 towers &amp; ~ 3000 modules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78"/>
          <a:stretch/>
        </p:blipFill>
        <p:spPr bwMode="auto">
          <a:xfrm>
            <a:off x="395536" y="1218643"/>
            <a:ext cx="5904656" cy="372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95536" y="4366042"/>
            <a:ext cx="2392880" cy="581972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>
              <a:lnSpc>
                <a:spcPts val="1329"/>
              </a:lnSpc>
            </a:pPr>
            <a:r>
              <a:rPr lang="en-US" sz="12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Amplifiers 1 &amp; 2 (2 x 4 towers)</a:t>
            </a:r>
          </a:p>
          <a:p>
            <a:pPr algn="ctr">
              <a:lnSpc>
                <a:spcPts val="1329"/>
              </a:lnSpc>
            </a:pPr>
            <a:r>
              <a:rPr lang="en-US" sz="12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powering the 2 cavities of </a:t>
            </a:r>
          </a:p>
          <a:p>
            <a:pPr algn="ctr">
              <a:lnSpc>
                <a:spcPts val="1329"/>
              </a:lnSpc>
            </a:pPr>
            <a:r>
              <a:rPr lang="en-US" sz="12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Cryomodule 1</a:t>
            </a: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73005" y="249905"/>
            <a:ext cx="916096" cy="2247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e 7"/>
          <p:cNvGrpSpPr/>
          <p:nvPr/>
        </p:nvGrpSpPr>
        <p:grpSpPr>
          <a:xfrm>
            <a:off x="6565101" y="3507854"/>
            <a:ext cx="2317620" cy="1608199"/>
            <a:chOff x="632520" y="764944"/>
            <a:chExt cx="6265864" cy="516944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520" y="764944"/>
              <a:ext cx="6248401" cy="2330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520" y="3155826"/>
              <a:ext cx="6265864" cy="2778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e 10"/>
          <p:cNvGrpSpPr/>
          <p:nvPr/>
        </p:nvGrpSpPr>
        <p:grpSpPr>
          <a:xfrm>
            <a:off x="6613427" y="1803664"/>
            <a:ext cx="2335762" cy="1680187"/>
            <a:chOff x="4463230" y="2353072"/>
            <a:chExt cx="5484670" cy="4464496"/>
          </a:xfrm>
        </p:grpSpPr>
        <p:grpSp>
          <p:nvGrpSpPr>
            <p:cNvPr id="12" name="Group 13"/>
            <p:cNvGrpSpPr>
              <a:grpSpLocks/>
            </p:cNvGrpSpPr>
            <p:nvPr/>
          </p:nvGrpSpPr>
          <p:grpSpPr bwMode="auto">
            <a:xfrm>
              <a:off x="4695056" y="2434289"/>
              <a:ext cx="4938464" cy="4140015"/>
              <a:chOff x="2400" y="1313"/>
              <a:chExt cx="2880" cy="2439"/>
            </a:xfrm>
          </p:grpSpPr>
          <p:pic>
            <p:nvPicPr>
              <p:cNvPr id="15" name="Picture 8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0" y="1313"/>
                <a:ext cx="2832" cy="9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6" name="Picture 10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2392"/>
                <a:ext cx="2832" cy="1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5091742" y="3836868"/>
              <a:ext cx="4856158" cy="69513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GB" sz="1100" dirty="0">
                  <a:solidFill>
                    <a:srgbClr val="0099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600 W - 280 </a:t>
              </a:r>
              <a:r>
                <a:rPr lang="en-GB" sz="1100" dirty="0" err="1">
                  <a:solidFill>
                    <a:srgbClr val="0099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Vdc</a:t>
              </a:r>
              <a:r>
                <a:rPr lang="en-GB" sz="1100" dirty="0">
                  <a:solidFill>
                    <a:srgbClr val="0099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/ 28 </a:t>
              </a:r>
              <a:r>
                <a:rPr lang="en-GB" sz="1100" dirty="0" err="1">
                  <a:solidFill>
                    <a:srgbClr val="0099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Vdc</a:t>
              </a:r>
              <a:r>
                <a:rPr lang="en-US" sz="1100" dirty="0">
                  <a:solidFill>
                    <a:srgbClr val="0099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</a:p>
          </p:txBody>
        </p:sp>
        <p:sp>
          <p:nvSpPr>
            <p:cNvPr id="14" name="Rectangle à coins arrondis 13"/>
            <p:cNvSpPr/>
            <p:nvPr/>
          </p:nvSpPr>
          <p:spPr bwMode="auto">
            <a:xfrm>
              <a:off x="4463230" y="2353072"/>
              <a:ext cx="5328592" cy="4464496"/>
            </a:xfrm>
            <a:prstGeom prst="roundRect">
              <a:avLst/>
            </a:prstGeom>
            <a:noFill/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848422"/>
              <a:endParaRPr lang="en-US"/>
            </a:p>
          </p:txBody>
        </p:sp>
      </p:grp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565100" y="597962"/>
            <a:ext cx="2392881" cy="38961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81043" tIns="40522" rIns="81043" bIns="40522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ts val="1152"/>
              </a:lnSpc>
              <a:spcBef>
                <a:spcPts val="0"/>
              </a:spcBef>
            </a:pPr>
            <a:r>
              <a:rPr lang="fr-FR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LDMOS LR301 </a:t>
            </a:r>
            <a:r>
              <a:rPr lang="fr-FR" sz="12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from</a:t>
            </a:r>
            <a:r>
              <a:rPr lang="fr-FR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POLYFET</a:t>
            </a:r>
          </a:p>
          <a:p>
            <a:pPr algn="ctr">
              <a:lnSpc>
                <a:spcPts val="1152"/>
              </a:lnSpc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P = 315 W, G = 13 dB, </a:t>
            </a:r>
            <a:r>
              <a:rPr lang="el-GR" sz="1200" dirty="0">
                <a:latin typeface="Helvetica" panose="020B0604020202020204" pitchFamily="34" charset="0"/>
                <a:cs typeface="Helvetica" panose="020B0604020202020204" pitchFamily="34" charset="0"/>
              </a:rPr>
              <a:t>η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=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62 %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527794" y="4290843"/>
            <a:ext cx="854250" cy="21385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>
              <a:lnSpc>
                <a:spcPts val="1064"/>
              </a:lnSpc>
            </a:pPr>
            <a:r>
              <a:rPr lang="en-US" sz="9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Combiners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516216" y="3502819"/>
            <a:ext cx="854250" cy="21385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>
              <a:lnSpc>
                <a:spcPts val="1064"/>
              </a:lnSpc>
            </a:pPr>
            <a:r>
              <a:rPr lang="en-US" sz="9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Splitters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871897" y="3867894"/>
            <a:ext cx="387735" cy="2665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A1</a:t>
            </a:r>
            <a:endParaRPr lang="en-US" sz="12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915816" y="4659982"/>
            <a:ext cx="531751" cy="2665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A2</a:t>
            </a:r>
            <a:endParaRPr lang="en-US" sz="12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66281CCD-DED3-40D6-B2FB-A393D9FE0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SOLEIL SR 180 kW SSPA’s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093639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662805" y="1347613"/>
            <a:ext cx="1063503" cy="63583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Top transistor currents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596336" y="2928932"/>
            <a:ext cx="1196441" cy="63583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Bottom transistor currents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755644" y="2172637"/>
            <a:ext cx="864096" cy="63583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Pi &amp; 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Pr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2.5 kW combiner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66654" y="577057"/>
            <a:ext cx="6901690" cy="2665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Multiplexing (I x 2 x 680 mod. + P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i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&amp; 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2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r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x 80)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single µcontroller for 1 complete amplifier (4 towers)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662805" y="771550"/>
            <a:ext cx="1129972" cy="451167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fr-FR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Tower T4 of</a:t>
            </a:r>
          </a:p>
          <a:p>
            <a:pPr algn="ctr"/>
            <a:r>
              <a:rPr lang="fr-FR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Amplifier 2</a:t>
            </a:r>
            <a:endParaRPr 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9" name="Picture 2" descr="C:\Users\marchand\AppData\Local\Microsoft\Windows\Temporary Internet Files\Content.Outlook\99URQ1UW\appli-r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43558"/>
            <a:ext cx="6696744" cy="407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CE704EC7-C296-46F4-8343-65291B9A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 SSPA Control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263665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9512" y="846941"/>
            <a:ext cx="8928992" cy="3164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The failure rate of our original LR301 transistors remains significant ~ 3% a year.</a:t>
            </a:r>
          </a:p>
          <a:p>
            <a:pPr>
              <a:lnSpc>
                <a:spcPts val="1773"/>
              </a:lnSpc>
              <a:spcBef>
                <a:spcPts val="0"/>
              </a:spcBef>
              <a:defRPr/>
            </a:pPr>
            <a:r>
              <a:rPr lang="en-US" sz="1400" u="sng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types of failures identified</a:t>
            </a:r>
            <a:r>
              <a:rPr lang="en-US" sz="1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: - Transistor breakdown</a:t>
            </a:r>
          </a:p>
          <a:p>
            <a:pPr marL="2286000">
              <a:lnSpc>
                <a:spcPts val="1773"/>
              </a:lnSpc>
              <a:spcBef>
                <a:spcPts val="0"/>
              </a:spcBef>
              <a:defRPr/>
            </a:pPr>
            <a:r>
              <a:rPr lang="en-US" sz="1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Damaged soldering due to thermal fatigue</a:t>
            </a:r>
          </a:p>
          <a:p>
            <a:pPr marL="2733750" indent="-285750">
              <a:lnSpc>
                <a:spcPts val="1773"/>
              </a:lnSpc>
              <a:spcBef>
                <a:spcPts val="0"/>
              </a:spcBef>
              <a:buFontTx/>
              <a:buChar char="-"/>
              <a:defRPr/>
            </a:pPr>
            <a:endParaRPr lang="en-US" sz="14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ts val="1950"/>
              </a:lnSpc>
              <a:spcAft>
                <a:spcPts val="600"/>
              </a:spcAft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400" b="1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b="1" u="sng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Module refurbishment from 2013 to 2020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(rate of  5 towers a year with SOLEIL staff + external resources)</a:t>
            </a:r>
          </a:p>
          <a:p>
            <a:pPr marL="216000">
              <a:lnSpc>
                <a:spcPts val="1950"/>
              </a:lnSpc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LR301 replacement by 6</a:t>
            </a:r>
            <a:r>
              <a:rPr lang="en-US" sz="1400" baseline="300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th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generation </a:t>
            </a:r>
            <a:r>
              <a:rPr lang="en-US" sz="1400" u="sng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BLF574XR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(</a:t>
            </a:r>
            <a:r>
              <a:rPr lang="en-US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V</a:t>
            </a:r>
            <a:r>
              <a:rPr lang="en-US" sz="14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= 50V instead of 30V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with better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performances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marL="573750" indent="-285750">
              <a:spcAft>
                <a:spcPts val="177"/>
              </a:spcAft>
              <a:buFont typeface="Calibri" panose="020F0502020204030204" pitchFamily="34" charset="0"/>
              <a:buChar char="‒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More robust transistor and lower thermal stress  longer lifetime  less maintenance</a:t>
            </a:r>
          </a:p>
          <a:p>
            <a:pPr marL="288000">
              <a:spcAft>
                <a:spcPts val="600"/>
              </a:spcAft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	 </a:t>
            </a:r>
            <a:r>
              <a:rPr lang="en-US" sz="1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failure of a single « new » transistor (~ 8 years of operation)</a:t>
            </a:r>
          </a:p>
          <a:p>
            <a:pPr marL="573750" indent="-285750">
              <a:spcAft>
                <a:spcPts val="177"/>
              </a:spcAft>
              <a:buFont typeface="Calibri" panose="020F0502020204030204" pitchFamily="34" charset="0"/>
              <a:buChar char="‒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+ 7 dB transistor gain  160 modules &amp; their dc PS are got back for the new BO SSA</a:t>
            </a:r>
          </a:p>
          <a:p>
            <a:pPr marL="573750" indent="-285750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4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</a:t>
            </a:r>
            <a:r>
              <a:rPr lang="en-US" sz="1400" baseline="-25000" dirty="0" err="1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mod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increased : 315 W  330 W for SR and 330W  400W for BO</a:t>
            </a:r>
          </a:p>
          <a:p>
            <a:pPr marL="573750" indent="-285750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Electrical power savings (</a:t>
            </a:r>
            <a:r>
              <a:rPr lang="en-US" sz="1400" i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efficiency RF/DC: 48 %  57%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) compensated the investment cost in &lt; 3 years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2FC1D22-D32E-46DB-879D-66A061E11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180 kW SSPA’s Refurbishment</a:t>
            </a:r>
            <a:endParaRPr lang="fr-FR" sz="28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4A12BE9-67F6-4F08-94CC-FB1D29E9CE41}"/>
              </a:ext>
            </a:extLst>
          </p:cNvPr>
          <p:cNvSpPr txBox="1"/>
          <p:nvPr/>
        </p:nvSpPr>
        <p:spPr>
          <a:xfrm>
            <a:off x="683568" y="4227934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B050"/>
              </a:buClr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SSPA power increased from 180 to 200 kW</a:t>
            </a:r>
          </a:p>
          <a:p>
            <a:pPr algn="ctr">
              <a:buClr>
                <a:srgbClr val="00B050"/>
              </a:buClr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More redundancy allowing to store full  beam (500 mA) with 3 running SSPA’s out of 4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1635F0-CC17-4959-81D1-344596E79274}"/>
              </a:ext>
            </a:extLst>
          </p:cNvPr>
          <p:cNvSpPr/>
          <p:nvPr/>
        </p:nvSpPr>
        <p:spPr>
          <a:xfrm>
            <a:off x="827584" y="4155926"/>
            <a:ext cx="7632848" cy="676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143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308784" y="1295351"/>
            <a:ext cx="3097890" cy="1694586"/>
            <a:chOff x="85854" y="4240144"/>
            <a:chExt cx="3776503" cy="2490033"/>
          </a:xfrm>
        </p:grpSpPr>
        <p:grpSp>
          <p:nvGrpSpPr>
            <p:cNvPr id="5" name="Groupe 4"/>
            <p:cNvGrpSpPr/>
            <p:nvPr/>
          </p:nvGrpSpPr>
          <p:grpSpPr>
            <a:xfrm rot="5400000">
              <a:off x="895430" y="3763251"/>
              <a:ext cx="2490033" cy="3443820"/>
              <a:chOff x="532871" y="1217197"/>
              <a:chExt cx="3047896" cy="4050945"/>
            </a:xfrm>
          </p:grpSpPr>
          <p:sp>
            <p:nvSpPr>
              <p:cNvPr id="9" name="Triangle isocèle 8"/>
              <p:cNvSpPr/>
              <p:nvPr/>
            </p:nvSpPr>
            <p:spPr bwMode="auto">
              <a:xfrm rot="5400000">
                <a:off x="1532847" y="1339338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0" name="Triangle isocèle 9"/>
              <p:cNvSpPr/>
              <p:nvPr/>
            </p:nvSpPr>
            <p:spPr bwMode="auto">
              <a:xfrm rot="5400000">
                <a:off x="2173070" y="1231296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11" name="Connecteur droit 10"/>
              <p:cNvCxnSpPr>
                <a:stCxn id="9" idx="0"/>
                <a:endCxn id="10" idx="3"/>
              </p:cNvCxnSpPr>
              <p:nvPr/>
            </p:nvCxnSpPr>
            <p:spPr bwMode="auto">
              <a:xfrm>
                <a:off x="1766668" y="1462291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" name="Triangle isocèle 11"/>
              <p:cNvSpPr/>
              <p:nvPr/>
            </p:nvSpPr>
            <p:spPr bwMode="auto">
              <a:xfrm rot="5400000">
                <a:off x="1532847" y="1845222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3" name="Triangle isocèle 12"/>
              <p:cNvSpPr/>
              <p:nvPr/>
            </p:nvSpPr>
            <p:spPr bwMode="auto">
              <a:xfrm rot="5400000">
                <a:off x="2173070" y="1737180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14" name="Connecteur droit 13"/>
              <p:cNvCxnSpPr>
                <a:stCxn id="12" idx="0"/>
                <a:endCxn id="13" idx="3"/>
              </p:cNvCxnSpPr>
              <p:nvPr/>
            </p:nvCxnSpPr>
            <p:spPr bwMode="auto">
              <a:xfrm>
                <a:off x="1766668" y="1968175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" name="Triangle isocèle 14"/>
              <p:cNvSpPr/>
              <p:nvPr/>
            </p:nvSpPr>
            <p:spPr bwMode="auto">
              <a:xfrm rot="5400000">
                <a:off x="1532847" y="2357127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" name="Triangle isocèle 15"/>
              <p:cNvSpPr/>
              <p:nvPr/>
            </p:nvSpPr>
            <p:spPr bwMode="auto">
              <a:xfrm rot="5400000">
                <a:off x="2173070" y="2249085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17" name="Connecteur droit 16"/>
              <p:cNvCxnSpPr>
                <a:stCxn id="15" idx="0"/>
                <a:endCxn id="16" idx="3"/>
              </p:cNvCxnSpPr>
              <p:nvPr/>
            </p:nvCxnSpPr>
            <p:spPr bwMode="auto">
              <a:xfrm>
                <a:off x="1766668" y="2480080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" name="Triangle isocèle 17"/>
              <p:cNvSpPr/>
              <p:nvPr/>
            </p:nvSpPr>
            <p:spPr bwMode="auto">
              <a:xfrm rot="5400000">
                <a:off x="1532847" y="2863011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9" name="Triangle isocèle 18"/>
              <p:cNvSpPr/>
              <p:nvPr/>
            </p:nvSpPr>
            <p:spPr bwMode="auto">
              <a:xfrm rot="5400000">
                <a:off x="2173070" y="2754969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20" name="Connecteur droit 19"/>
              <p:cNvCxnSpPr>
                <a:stCxn id="18" idx="0"/>
                <a:endCxn id="19" idx="3"/>
              </p:cNvCxnSpPr>
              <p:nvPr/>
            </p:nvCxnSpPr>
            <p:spPr bwMode="auto">
              <a:xfrm>
                <a:off x="1766668" y="2985964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" name="Triangle isocèle 20"/>
              <p:cNvSpPr/>
              <p:nvPr/>
            </p:nvSpPr>
            <p:spPr bwMode="auto">
              <a:xfrm rot="5400000">
                <a:off x="1536585" y="3396531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2" name="Triangle isocèle 21"/>
              <p:cNvSpPr/>
              <p:nvPr/>
            </p:nvSpPr>
            <p:spPr bwMode="auto">
              <a:xfrm rot="5400000">
                <a:off x="2176808" y="3288489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23" name="Connecteur droit 22"/>
              <p:cNvCxnSpPr>
                <a:stCxn id="21" idx="0"/>
                <a:endCxn id="22" idx="3"/>
              </p:cNvCxnSpPr>
              <p:nvPr/>
            </p:nvCxnSpPr>
            <p:spPr bwMode="auto">
              <a:xfrm>
                <a:off x="1770406" y="3519484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" name="Triangle isocèle 23"/>
              <p:cNvSpPr/>
              <p:nvPr/>
            </p:nvSpPr>
            <p:spPr bwMode="auto">
              <a:xfrm rot="5400000">
                <a:off x="1536585" y="3902415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5" name="Triangle isocèle 24"/>
              <p:cNvSpPr/>
              <p:nvPr/>
            </p:nvSpPr>
            <p:spPr bwMode="auto">
              <a:xfrm rot="5400000">
                <a:off x="2176808" y="3794373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26" name="Connecteur droit 25"/>
              <p:cNvCxnSpPr>
                <a:stCxn id="24" idx="0"/>
                <a:endCxn id="25" idx="3"/>
              </p:cNvCxnSpPr>
              <p:nvPr/>
            </p:nvCxnSpPr>
            <p:spPr bwMode="auto">
              <a:xfrm>
                <a:off x="1770406" y="4025368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Triangle isocèle 26"/>
              <p:cNvSpPr/>
              <p:nvPr/>
            </p:nvSpPr>
            <p:spPr bwMode="auto">
              <a:xfrm rot="5400000">
                <a:off x="1536585" y="4414320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8" name="Triangle isocèle 27"/>
              <p:cNvSpPr/>
              <p:nvPr/>
            </p:nvSpPr>
            <p:spPr bwMode="auto">
              <a:xfrm rot="5400000">
                <a:off x="2176808" y="4306278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29" name="Connecteur droit 28"/>
              <p:cNvCxnSpPr>
                <a:stCxn id="27" idx="0"/>
                <a:endCxn id="28" idx="3"/>
              </p:cNvCxnSpPr>
              <p:nvPr/>
            </p:nvCxnSpPr>
            <p:spPr bwMode="auto">
              <a:xfrm>
                <a:off x="1770406" y="4537273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" name="Triangle isocèle 29"/>
              <p:cNvSpPr/>
              <p:nvPr/>
            </p:nvSpPr>
            <p:spPr bwMode="auto">
              <a:xfrm rot="5400000">
                <a:off x="1536585" y="4920204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31" name="Triangle isocèle 30"/>
              <p:cNvSpPr/>
              <p:nvPr/>
            </p:nvSpPr>
            <p:spPr bwMode="auto">
              <a:xfrm rot="5400000">
                <a:off x="2176808" y="4812162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32" name="Connecteur droit 31"/>
              <p:cNvCxnSpPr>
                <a:stCxn id="30" idx="0"/>
                <a:endCxn id="31" idx="3"/>
              </p:cNvCxnSpPr>
              <p:nvPr/>
            </p:nvCxnSpPr>
            <p:spPr bwMode="auto">
              <a:xfrm>
                <a:off x="1770406" y="5043157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3" name="Rectangle 32"/>
              <p:cNvSpPr/>
              <p:nvPr/>
            </p:nvSpPr>
            <p:spPr bwMode="auto">
              <a:xfrm>
                <a:off x="884548" y="1237306"/>
                <a:ext cx="360040" cy="4030836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34" name="Connecteur droit 33"/>
              <p:cNvCxnSpPr>
                <a:stCxn id="9" idx="3"/>
              </p:cNvCxnSpPr>
              <p:nvPr/>
            </p:nvCxnSpPr>
            <p:spPr bwMode="auto">
              <a:xfrm flipH="1" flipV="1">
                <a:off x="1064568" y="1462290"/>
                <a:ext cx="456195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Connecteur en angle 34"/>
              <p:cNvCxnSpPr>
                <a:stCxn id="30" idx="3"/>
              </p:cNvCxnSpPr>
              <p:nvPr/>
            </p:nvCxnSpPr>
            <p:spPr bwMode="auto">
              <a:xfrm rot="10800000">
                <a:off x="1064569" y="1462291"/>
                <a:ext cx="459933" cy="3580867"/>
              </a:xfrm>
              <a:prstGeom prst="bentConnector2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Connecteur droit 35"/>
              <p:cNvCxnSpPr>
                <a:stCxn id="12" idx="3"/>
              </p:cNvCxnSpPr>
              <p:nvPr/>
            </p:nvCxnSpPr>
            <p:spPr bwMode="auto">
              <a:xfrm flipH="1">
                <a:off x="1064568" y="1968175"/>
                <a:ext cx="456195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Connecteur droit 36"/>
              <p:cNvCxnSpPr>
                <a:stCxn id="15" idx="3"/>
              </p:cNvCxnSpPr>
              <p:nvPr/>
            </p:nvCxnSpPr>
            <p:spPr bwMode="auto">
              <a:xfrm flipH="1">
                <a:off x="1064568" y="2480080"/>
                <a:ext cx="456195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Connecteur droit 37"/>
              <p:cNvCxnSpPr>
                <a:stCxn id="18" idx="3"/>
              </p:cNvCxnSpPr>
              <p:nvPr/>
            </p:nvCxnSpPr>
            <p:spPr bwMode="auto">
              <a:xfrm flipH="1">
                <a:off x="1064568" y="2985964"/>
                <a:ext cx="456195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Connecteur droit 38"/>
              <p:cNvCxnSpPr>
                <a:stCxn id="21" idx="3"/>
              </p:cNvCxnSpPr>
              <p:nvPr/>
            </p:nvCxnSpPr>
            <p:spPr bwMode="auto">
              <a:xfrm flipH="1">
                <a:off x="1064568" y="3519484"/>
                <a:ext cx="45993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Connecteur droit 39"/>
              <p:cNvCxnSpPr>
                <a:stCxn id="24" idx="3"/>
              </p:cNvCxnSpPr>
              <p:nvPr/>
            </p:nvCxnSpPr>
            <p:spPr bwMode="auto">
              <a:xfrm flipH="1">
                <a:off x="1064568" y="4025368"/>
                <a:ext cx="45993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Connecteur droit 40"/>
              <p:cNvCxnSpPr>
                <a:stCxn id="27" idx="3"/>
              </p:cNvCxnSpPr>
              <p:nvPr/>
            </p:nvCxnSpPr>
            <p:spPr bwMode="auto">
              <a:xfrm flipH="1">
                <a:off x="1064568" y="4537273"/>
                <a:ext cx="45993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2" name="Rectangle 41"/>
              <p:cNvSpPr/>
              <p:nvPr/>
            </p:nvSpPr>
            <p:spPr bwMode="auto">
              <a:xfrm>
                <a:off x="2900772" y="1237306"/>
                <a:ext cx="360040" cy="4030836"/>
              </a:xfrm>
              <a:prstGeom prst="rect">
                <a:avLst/>
              </a:prstGeom>
              <a:solidFill>
                <a:srgbClr val="BFBBE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43" name="Connecteur droit 42"/>
              <p:cNvCxnSpPr>
                <a:stCxn id="10" idx="0"/>
              </p:cNvCxnSpPr>
              <p:nvPr/>
            </p:nvCxnSpPr>
            <p:spPr bwMode="auto">
              <a:xfrm>
                <a:off x="2629050" y="1462291"/>
                <a:ext cx="45174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Connecteur droit 43"/>
              <p:cNvCxnSpPr>
                <a:stCxn id="13" idx="0"/>
              </p:cNvCxnSpPr>
              <p:nvPr/>
            </p:nvCxnSpPr>
            <p:spPr bwMode="auto">
              <a:xfrm flipV="1">
                <a:off x="2629050" y="1968174"/>
                <a:ext cx="451742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Connecteur droit 44"/>
              <p:cNvCxnSpPr/>
              <p:nvPr/>
            </p:nvCxnSpPr>
            <p:spPr bwMode="auto">
              <a:xfrm>
                <a:off x="3080792" y="1462290"/>
                <a:ext cx="0" cy="50588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Connecteur droit 45"/>
              <p:cNvCxnSpPr/>
              <p:nvPr/>
            </p:nvCxnSpPr>
            <p:spPr bwMode="auto">
              <a:xfrm>
                <a:off x="2629050" y="2480080"/>
                <a:ext cx="45174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Connecteur droit 46"/>
              <p:cNvCxnSpPr/>
              <p:nvPr/>
            </p:nvCxnSpPr>
            <p:spPr bwMode="auto">
              <a:xfrm flipV="1">
                <a:off x="2629050" y="2985963"/>
                <a:ext cx="451742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" name="Connecteur droit 47"/>
              <p:cNvCxnSpPr/>
              <p:nvPr/>
            </p:nvCxnSpPr>
            <p:spPr bwMode="auto">
              <a:xfrm>
                <a:off x="3080792" y="2480079"/>
                <a:ext cx="0" cy="50588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Connecteur droit 48"/>
              <p:cNvCxnSpPr/>
              <p:nvPr/>
            </p:nvCxnSpPr>
            <p:spPr bwMode="auto">
              <a:xfrm>
                <a:off x="2629050" y="3519484"/>
                <a:ext cx="45174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" name="Connecteur droit 49"/>
              <p:cNvCxnSpPr/>
              <p:nvPr/>
            </p:nvCxnSpPr>
            <p:spPr bwMode="auto">
              <a:xfrm flipV="1">
                <a:off x="2629050" y="4025367"/>
                <a:ext cx="451742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Connecteur droit 50"/>
              <p:cNvCxnSpPr/>
              <p:nvPr/>
            </p:nvCxnSpPr>
            <p:spPr bwMode="auto">
              <a:xfrm>
                <a:off x="3080792" y="3519483"/>
                <a:ext cx="0" cy="50588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Connecteur droit 51"/>
              <p:cNvCxnSpPr/>
              <p:nvPr/>
            </p:nvCxnSpPr>
            <p:spPr bwMode="auto">
              <a:xfrm>
                <a:off x="2629050" y="4537273"/>
                <a:ext cx="45174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Connecteur droit 52"/>
              <p:cNvCxnSpPr/>
              <p:nvPr/>
            </p:nvCxnSpPr>
            <p:spPr bwMode="auto">
              <a:xfrm flipV="1">
                <a:off x="2629050" y="5043156"/>
                <a:ext cx="451742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Connecteur droit 53"/>
              <p:cNvCxnSpPr/>
              <p:nvPr/>
            </p:nvCxnSpPr>
            <p:spPr bwMode="auto">
              <a:xfrm>
                <a:off x="3080792" y="4537272"/>
                <a:ext cx="0" cy="50588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Connecteur droit 54"/>
              <p:cNvCxnSpPr/>
              <p:nvPr/>
            </p:nvCxnSpPr>
            <p:spPr bwMode="auto">
              <a:xfrm>
                <a:off x="3080792" y="1968174"/>
                <a:ext cx="0" cy="25690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" name="Connecteur droit avec flèche 55"/>
              <p:cNvCxnSpPr/>
              <p:nvPr/>
            </p:nvCxnSpPr>
            <p:spPr bwMode="auto">
              <a:xfrm rot="16200000">
                <a:off x="3257923" y="3075593"/>
                <a:ext cx="0" cy="35426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Connecteur droit 56"/>
              <p:cNvCxnSpPr/>
              <p:nvPr/>
            </p:nvCxnSpPr>
            <p:spPr bwMode="auto">
              <a:xfrm>
                <a:off x="632520" y="3252928"/>
                <a:ext cx="43204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8" name="ZoneTexte 57"/>
              <p:cNvSpPr txBox="1"/>
              <p:nvPr/>
            </p:nvSpPr>
            <p:spPr>
              <a:xfrm rot="16200000">
                <a:off x="1408239" y="1263122"/>
                <a:ext cx="356751" cy="415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59" name="ZoneTexte 58"/>
              <p:cNvSpPr txBox="1"/>
              <p:nvPr/>
            </p:nvSpPr>
            <p:spPr>
              <a:xfrm rot="16200000">
                <a:off x="2094535" y="1226967"/>
                <a:ext cx="490073" cy="470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80</a:t>
                </a:r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 rot="16200000">
                <a:off x="446877" y="2892129"/>
                <a:ext cx="466121" cy="294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24W</a:t>
                </a:r>
              </a:p>
            </p:txBody>
          </p:sp>
          <p:sp>
            <p:nvSpPr>
              <p:cNvPr id="61" name="ZoneTexte 60"/>
              <p:cNvSpPr txBox="1"/>
              <p:nvPr/>
            </p:nvSpPr>
            <p:spPr>
              <a:xfrm rot="16200000">
                <a:off x="3132758" y="2789671"/>
                <a:ext cx="601885" cy="294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190kW</a:t>
                </a:r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128464" y="4838964"/>
              <a:ext cx="338554" cy="240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3W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90364" y="5199003"/>
              <a:ext cx="453970" cy="240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300W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85854" y="5919082"/>
              <a:ext cx="453970" cy="240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24kW</a:t>
              </a:r>
            </a:p>
          </p:txBody>
        </p:sp>
      </p:grpSp>
      <p:grpSp>
        <p:nvGrpSpPr>
          <p:cNvPr id="62" name="Groupe 61"/>
          <p:cNvGrpSpPr/>
          <p:nvPr/>
        </p:nvGrpSpPr>
        <p:grpSpPr>
          <a:xfrm>
            <a:off x="5053426" y="1251297"/>
            <a:ext cx="3839054" cy="2026672"/>
            <a:chOff x="4736976" y="4114130"/>
            <a:chExt cx="4328367" cy="2699104"/>
          </a:xfrm>
        </p:grpSpPr>
        <p:grpSp>
          <p:nvGrpSpPr>
            <p:cNvPr id="63" name="Groupe 62"/>
            <p:cNvGrpSpPr/>
            <p:nvPr/>
          </p:nvGrpSpPr>
          <p:grpSpPr>
            <a:xfrm rot="5400000">
              <a:off x="5746740" y="3790693"/>
              <a:ext cx="2495964" cy="3405391"/>
              <a:chOff x="5414118" y="1235523"/>
              <a:chExt cx="3646223" cy="4032823"/>
            </a:xfrm>
          </p:grpSpPr>
          <p:sp>
            <p:nvSpPr>
              <p:cNvPr id="71" name="Rectangle 70"/>
              <p:cNvSpPr/>
              <p:nvPr/>
            </p:nvSpPr>
            <p:spPr bwMode="auto">
              <a:xfrm>
                <a:off x="6737790" y="1237509"/>
                <a:ext cx="643632" cy="4028849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2" name="Triangle isocèle 71"/>
              <p:cNvSpPr/>
              <p:nvPr/>
            </p:nvSpPr>
            <p:spPr bwMode="auto">
              <a:xfrm rot="5400000">
                <a:off x="6300036" y="1337555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3" name="Triangle isocèle 72"/>
              <p:cNvSpPr/>
              <p:nvPr/>
            </p:nvSpPr>
            <p:spPr bwMode="auto">
              <a:xfrm rot="5400000">
                <a:off x="7665143" y="1231500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74" name="Connecteur droit 73"/>
              <p:cNvCxnSpPr>
                <a:stCxn id="72" idx="0"/>
              </p:cNvCxnSpPr>
              <p:nvPr/>
            </p:nvCxnSpPr>
            <p:spPr bwMode="auto">
              <a:xfrm>
                <a:off x="6533857" y="1460508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Triangle isocèle 74"/>
              <p:cNvSpPr/>
              <p:nvPr/>
            </p:nvSpPr>
            <p:spPr bwMode="auto">
              <a:xfrm rot="5400000">
                <a:off x="6300036" y="1843439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6" name="Triangle isocèle 75"/>
              <p:cNvSpPr/>
              <p:nvPr/>
            </p:nvSpPr>
            <p:spPr bwMode="auto">
              <a:xfrm rot="5400000">
                <a:off x="7665143" y="1737384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77" name="Connecteur droit 76"/>
              <p:cNvCxnSpPr>
                <a:stCxn id="75" idx="0"/>
              </p:cNvCxnSpPr>
              <p:nvPr/>
            </p:nvCxnSpPr>
            <p:spPr bwMode="auto">
              <a:xfrm>
                <a:off x="6533857" y="1966392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8" name="Triangle isocèle 77"/>
              <p:cNvSpPr/>
              <p:nvPr/>
            </p:nvSpPr>
            <p:spPr bwMode="auto">
              <a:xfrm rot="5400000">
                <a:off x="6300036" y="2355344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9" name="Triangle isocèle 78"/>
              <p:cNvSpPr/>
              <p:nvPr/>
            </p:nvSpPr>
            <p:spPr bwMode="auto">
              <a:xfrm rot="5400000">
                <a:off x="7665143" y="2249289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80" name="Connecteur droit 79"/>
              <p:cNvCxnSpPr>
                <a:stCxn id="78" idx="0"/>
              </p:cNvCxnSpPr>
              <p:nvPr/>
            </p:nvCxnSpPr>
            <p:spPr bwMode="auto">
              <a:xfrm>
                <a:off x="6533857" y="2478297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1" name="Triangle isocèle 80"/>
              <p:cNvSpPr/>
              <p:nvPr/>
            </p:nvSpPr>
            <p:spPr bwMode="auto">
              <a:xfrm rot="5400000">
                <a:off x="6300036" y="2861228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2" name="Triangle isocèle 81"/>
              <p:cNvSpPr/>
              <p:nvPr/>
            </p:nvSpPr>
            <p:spPr bwMode="auto">
              <a:xfrm rot="5400000">
                <a:off x="7665143" y="2755173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83" name="Connecteur droit 82"/>
              <p:cNvCxnSpPr>
                <a:stCxn id="81" idx="0"/>
              </p:cNvCxnSpPr>
              <p:nvPr/>
            </p:nvCxnSpPr>
            <p:spPr bwMode="auto">
              <a:xfrm>
                <a:off x="6533857" y="2984181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4" name="Triangle isocèle 83"/>
              <p:cNvSpPr/>
              <p:nvPr/>
            </p:nvSpPr>
            <p:spPr bwMode="auto">
              <a:xfrm rot="5400000">
                <a:off x="6303774" y="3394748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5" name="Triangle isocèle 84"/>
              <p:cNvSpPr/>
              <p:nvPr/>
            </p:nvSpPr>
            <p:spPr bwMode="auto">
              <a:xfrm rot="5400000">
                <a:off x="7668881" y="3288693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86" name="Connecteur droit 85"/>
              <p:cNvCxnSpPr>
                <a:stCxn id="84" idx="0"/>
              </p:cNvCxnSpPr>
              <p:nvPr/>
            </p:nvCxnSpPr>
            <p:spPr bwMode="auto">
              <a:xfrm>
                <a:off x="6537595" y="3517701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7" name="Triangle isocèle 86"/>
              <p:cNvSpPr/>
              <p:nvPr/>
            </p:nvSpPr>
            <p:spPr bwMode="auto">
              <a:xfrm rot="5400000">
                <a:off x="6303774" y="3900632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8" name="Triangle isocèle 87"/>
              <p:cNvSpPr/>
              <p:nvPr/>
            </p:nvSpPr>
            <p:spPr bwMode="auto">
              <a:xfrm rot="5400000">
                <a:off x="7668881" y="3794577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89" name="Connecteur droit 88"/>
              <p:cNvCxnSpPr>
                <a:stCxn id="87" idx="0"/>
              </p:cNvCxnSpPr>
              <p:nvPr/>
            </p:nvCxnSpPr>
            <p:spPr bwMode="auto">
              <a:xfrm>
                <a:off x="6537595" y="4023585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0" name="Triangle isocèle 89"/>
              <p:cNvSpPr/>
              <p:nvPr/>
            </p:nvSpPr>
            <p:spPr bwMode="auto">
              <a:xfrm rot="5400000">
                <a:off x="6303774" y="4412537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1" name="Triangle isocèle 90"/>
              <p:cNvSpPr/>
              <p:nvPr/>
            </p:nvSpPr>
            <p:spPr bwMode="auto">
              <a:xfrm rot="5400000">
                <a:off x="7668881" y="4306482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92" name="Connecteur droit 91"/>
              <p:cNvCxnSpPr>
                <a:stCxn id="90" idx="0"/>
              </p:cNvCxnSpPr>
              <p:nvPr/>
            </p:nvCxnSpPr>
            <p:spPr bwMode="auto">
              <a:xfrm>
                <a:off x="6537595" y="4535490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3" name="Triangle isocèle 92"/>
              <p:cNvSpPr/>
              <p:nvPr/>
            </p:nvSpPr>
            <p:spPr bwMode="auto">
              <a:xfrm rot="5400000">
                <a:off x="6303774" y="4918421"/>
                <a:ext cx="221737" cy="245905"/>
              </a:xfrm>
              <a:prstGeom prst="triangl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4" name="Triangle isocèle 93"/>
              <p:cNvSpPr/>
              <p:nvPr/>
            </p:nvSpPr>
            <p:spPr bwMode="auto">
              <a:xfrm rot="5400000">
                <a:off x="7668881" y="4812366"/>
                <a:ext cx="449970" cy="461990"/>
              </a:xfrm>
              <a:prstGeom prst="triangle">
                <a:avLst/>
              </a:prstGeom>
              <a:solidFill>
                <a:srgbClr val="66FF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wordArt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95" name="Connecteur droit 94"/>
              <p:cNvCxnSpPr>
                <a:stCxn id="93" idx="0"/>
              </p:cNvCxnSpPr>
              <p:nvPr/>
            </p:nvCxnSpPr>
            <p:spPr bwMode="auto">
              <a:xfrm>
                <a:off x="6537595" y="5041374"/>
                <a:ext cx="40039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Rectangle 95"/>
              <p:cNvSpPr/>
              <p:nvPr/>
            </p:nvSpPr>
            <p:spPr bwMode="auto">
              <a:xfrm>
                <a:off x="5651737" y="1235523"/>
                <a:ext cx="360040" cy="4030836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97" name="Connecteur droit 96"/>
              <p:cNvCxnSpPr>
                <a:stCxn id="72" idx="3"/>
              </p:cNvCxnSpPr>
              <p:nvPr/>
            </p:nvCxnSpPr>
            <p:spPr bwMode="auto">
              <a:xfrm flipH="1" flipV="1">
                <a:off x="5831757" y="1460507"/>
                <a:ext cx="456195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" name="Connecteur en angle 97"/>
              <p:cNvCxnSpPr>
                <a:stCxn id="93" idx="3"/>
              </p:cNvCxnSpPr>
              <p:nvPr/>
            </p:nvCxnSpPr>
            <p:spPr bwMode="auto">
              <a:xfrm rot="10800000">
                <a:off x="5831758" y="1460508"/>
                <a:ext cx="459933" cy="3580867"/>
              </a:xfrm>
              <a:prstGeom prst="bentConnector2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" name="Connecteur droit 98"/>
              <p:cNvCxnSpPr>
                <a:stCxn id="75" idx="3"/>
              </p:cNvCxnSpPr>
              <p:nvPr/>
            </p:nvCxnSpPr>
            <p:spPr bwMode="auto">
              <a:xfrm flipH="1">
                <a:off x="5831757" y="1966392"/>
                <a:ext cx="456195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" name="Connecteur droit 99"/>
              <p:cNvCxnSpPr>
                <a:stCxn id="78" idx="3"/>
              </p:cNvCxnSpPr>
              <p:nvPr/>
            </p:nvCxnSpPr>
            <p:spPr bwMode="auto">
              <a:xfrm flipH="1">
                <a:off x="5831757" y="2478297"/>
                <a:ext cx="456195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1" name="Connecteur droit 100"/>
              <p:cNvCxnSpPr>
                <a:stCxn id="81" idx="3"/>
              </p:cNvCxnSpPr>
              <p:nvPr/>
            </p:nvCxnSpPr>
            <p:spPr bwMode="auto">
              <a:xfrm flipH="1">
                <a:off x="5831757" y="2984181"/>
                <a:ext cx="456195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2" name="Connecteur droit 101"/>
              <p:cNvCxnSpPr>
                <a:stCxn id="84" idx="3"/>
              </p:cNvCxnSpPr>
              <p:nvPr/>
            </p:nvCxnSpPr>
            <p:spPr bwMode="auto">
              <a:xfrm flipH="1">
                <a:off x="5831757" y="3517701"/>
                <a:ext cx="45993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3" name="Connecteur droit 102"/>
              <p:cNvCxnSpPr>
                <a:stCxn id="87" idx="3"/>
              </p:cNvCxnSpPr>
              <p:nvPr/>
            </p:nvCxnSpPr>
            <p:spPr bwMode="auto">
              <a:xfrm flipH="1">
                <a:off x="5831757" y="4023585"/>
                <a:ext cx="45993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4" name="Connecteur droit 103"/>
              <p:cNvCxnSpPr>
                <a:stCxn id="90" idx="3"/>
              </p:cNvCxnSpPr>
              <p:nvPr/>
            </p:nvCxnSpPr>
            <p:spPr bwMode="auto">
              <a:xfrm flipH="1">
                <a:off x="5831757" y="4535490"/>
                <a:ext cx="45993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5" name="Rectangle 104"/>
              <p:cNvSpPr/>
              <p:nvPr/>
            </p:nvSpPr>
            <p:spPr bwMode="auto">
              <a:xfrm>
                <a:off x="8392845" y="1237510"/>
                <a:ext cx="360040" cy="4030836"/>
              </a:xfrm>
              <a:prstGeom prst="rect">
                <a:avLst/>
              </a:prstGeom>
              <a:solidFill>
                <a:srgbClr val="BFBBE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57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106" name="Connecteur droit 105"/>
              <p:cNvCxnSpPr>
                <a:stCxn id="73" idx="0"/>
              </p:cNvCxnSpPr>
              <p:nvPr/>
            </p:nvCxnSpPr>
            <p:spPr bwMode="auto">
              <a:xfrm>
                <a:off x="8121123" y="1462495"/>
                <a:ext cx="45174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" name="Connecteur droit 106"/>
              <p:cNvCxnSpPr>
                <a:stCxn id="76" idx="0"/>
              </p:cNvCxnSpPr>
              <p:nvPr/>
            </p:nvCxnSpPr>
            <p:spPr bwMode="auto">
              <a:xfrm flipV="1">
                <a:off x="8121123" y="1968378"/>
                <a:ext cx="451742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8" name="Connecteur droit 107"/>
              <p:cNvCxnSpPr/>
              <p:nvPr/>
            </p:nvCxnSpPr>
            <p:spPr bwMode="auto">
              <a:xfrm>
                <a:off x="8572865" y="1462494"/>
                <a:ext cx="0" cy="50588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9" name="Connecteur droit 108"/>
              <p:cNvCxnSpPr/>
              <p:nvPr/>
            </p:nvCxnSpPr>
            <p:spPr bwMode="auto">
              <a:xfrm>
                <a:off x="8121123" y="2480284"/>
                <a:ext cx="45174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0" name="Connecteur droit 109"/>
              <p:cNvCxnSpPr/>
              <p:nvPr/>
            </p:nvCxnSpPr>
            <p:spPr bwMode="auto">
              <a:xfrm flipV="1">
                <a:off x="8121123" y="2986167"/>
                <a:ext cx="451742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" name="Connecteur droit 110"/>
              <p:cNvCxnSpPr/>
              <p:nvPr/>
            </p:nvCxnSpPr>
            <p:spPr bwMode="auto">
              <a:xfrm>
                <a:off x="8572865" y="2480283"/>
                <a:ext cx="0" cy="50588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2" name="Connecteur droit 111"/>
              <p:cNvCxnSpPr/>
              <p:nvPr/>
            </p:nvCxnSpPr>
            <p:spPr bwMode="auto">
              <a:xfrm>
                <a:off x="8121123" y="3519688"/>
                <a:ext cx="45174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3" name="Connecteur droit 112"/>
              <p:cNvCxnSpPr/>
              <p:nvPr/>
            </p:nvCxnSpPr>
            <p:spPr bwMode="auto">
              <a:xfrm flipV="1">
                <a:off x="8121123" y="4025571"/>
                <a:ext cx="451742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4" name="Connecteur droit 113"/>
              <p:cNvCxnSpPr/>
              <p:nvPr/>
            </p:nvCxnSpPr>
            <p:spPr bwMode="auto">
              <a:xfrm>
                <a:off x="8572865" y="3519687"/>
                <a:ext cx="0" cy="50588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5" name="Connecteur droit 114"/>
              <p:cNvCxnSpPr/>
              <p:nvPr/>
            </p:nvCxnSpPr>
            <p:spPr bwMode="auto">
              <a:xfrm>
                <a:off x="8121123" y="4537477"/>
                <a:ext cx="45174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6" name="Connecteur droit 115"/>
              <p:cNvCxnSpPr/>
              <p:nvPr/>
            </p:nvCxnSpPr>
            <p:spPr bwMode="auto">
              <a:xfrm flipV="1">
                <a:off x="8121123" y="5043360"/>
                <a:ext cx="451742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7" name="Connecteur droit 116"/>
              <p:cNvCxnSpPr/>
              <p:nvPr/>
            </p:nvCxnSpPr>
            <p:spPr bwMode="auto">
              <a:xfrm>
                <a:off x="8572865" y="4537476"/>
                <a:ext cx="0" cy="50588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" name="Connecteur droit 117"/>
              <p:cNvCxnSpPr/>
              <p:nvPr/>
            </p:nvCxnSpPr>
            <p:spPr bwMode="auto">
              <a:xfrm>
                <a:off x="8572865" y="1968378"/>
                <a:ext cx="0" cy="25690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" name="Connecteur droit avec flèche 118"/>
              <p:cNvCxnSpPr/>
              <p:nvPr/>
            </p:nvCxnSpPr>
            <p:spPr bwMode="auto">
              <a:xfrm rot="16200000">
                <a:off x="8816603" y="3009189"/>
                <a:ext cx="0" cy="48747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0" name="Connecteur droit 119"/>
              <p:cNvCxnSpPr/>
              <p:nvPr/>
            </p:nvCxnSpPr>
            <p:spPr bwMode="auto">
              <a:xfrm flipH="1" flipV="1">
                <a:off x="7201402" y="1460507"/>
                <a:ext cx="456195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1" name="Connecteur en angle 120"/>
              <p:cNvCxnSpPr/>
              <p:nvPr/>
            </p:nvCxnSpPr>
            <p:spPr bwMode="auto">
              <a:xfrm rot="10800000">
                <a:off x="7201403" y="1460508"/>
                <a:ext cx="459933" cy="3580867"/>
              </a:xfrm>
              <a:prstGeom prst="bentConnector2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2" name="Connecteur droit 121"/>
              <p:cNvCxnSpPr/>
              <p:nvPr/>
            </p:nvCxnSpPr>
            <p:spPr bwMode="auto">
              <a:xfrm flipH="1">
                <a:off x="7201402" y="1966392"/>
                <a:ext cx="456195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3" name="Connecteur droit 122"/>
              <p:cNvCxnSpPr/>
              <p:nvPr/>
            </p:nvCxnSpPr>
            <p:spPr bwMode="auto">
              <a:xfrm flipH="1">
                <a:off x="7201402" y="2478297"/>
                <a:ext cx="456195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4" name="Connecteur droit 123"/>
              <p:cNvCxnSpPr/>
              <p:nvPr/>
            </p:nvCxnSpPr>
            <p:spPr bwMode="auto">
              <a:xfrm flipH="1">
                <a:off x="7201402" y="2984181"/>
                <a:ext cx="456195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5" name="Connecteur droit 124"/>
              <p:cNvCxnSpPr/>
              <p:nvPr/>
            </p:nvCxnSpPr>
            <p:spPr bwMode="auto">
              <a:xfrm flipH="1">
                <a:off x="7201402" y="3517701"/>
                <a:ext cx="45993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6" name="Connecteur droit 125"/>
              <p:cNvCxnSpPr/>
              <p:nvPr/>
            </p:nvCxnSpPr>
            <p:spPr bwMode="auto">
              <a:xfrm flipH="1">
                <a:off x="7201402" y="4023585"/>
                <a:ext cx="45993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7" name="Connecteur droit 126"/>
              <p:cNvCxnSpPr/>
              <p:nvPr/>
            </p:nvCxnSpPr>
            <p:spPr bwMode="auto">
              <a:xfrm flipH="1">
                <a:off x="7201402" y="4535490"/>
                <a:ext cx="45993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8" name="Connecteur droit 127"/>
              <p:cNvCxnSpPr/>
              <p:nvPr/>
            </p:nvCxnSpPr>
            <p:spPr bwMode="auto">
              <a:xfrm>
                <a:off x="6934248" y="1462495"/>
                <a:ext cx="3738" cy="358086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9" name="Connecteur droit 128"/>
              <p:cNvCxnSpPr/>
              <p:nvPr/>
            </p:nvCxnSpPr>
            <p:spPr bwMode="auto">
              <a:xfrm>
                <a:off x="6937986" y="3250941"/>
                <a:ext cx="263416" cy="0"/>
              </a:xfrm>
              <a:prstGeom prst="line">
                <a:avLst/>
              </a:prstGeom>
              <a:solidFill>
                <a:schemeClr val="accent1"/>
              </a:solidFill>
              <a:ln w="857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0" name="Connecteur droit 129"/>
              <p:cNvCxnSpPr/>
              <p:nvPr/>
            </p:nvCxnSpPr>
            <p:spPr bwMode="auto">
              <a:xfrm>
                <a:off x="5414118" y="3294498"/>
                <a:ext cx="417639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1" name="ZoneTexte 130"/>
              <p:cNvSpPr txBox="1"/>
              <p:nvPr/>
            </p:nvSpPr>
            <p:spPr>
              <a:xfrm rot="16200000">
                <a:off x="6253528" y="1275751"/>
                <a:ext cx="287031" cy="384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132" name="ZoneTexte 131"/>
              <p:cNvSpPr txBox="1"/>
              <p:nvPr/>
            </p:nvSpPr>
            <p:spPr>
              <a:xfrm rot="16200000">
                <a:off x="7606980" y="1214713"/>
                <a:ext cx="456313" cy="5089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80</a:t>
                </a:r>
              </a:p>
            </p:txBody>
          </p:sp>
        </p:grpSp>
        <p:sp>
          <p:nvSpPr>
            <p:cNvPr id="64" name="ZoneTexte 63"/>
            <p:cNvSpPr txBox="1"/>
            <p:nvPr/>
          </p:nvSpPr>
          <p:spPr>
            <a:xfrm>
              <a:off x="6934664" y="4114130"/>
              <a:ext cx="396262" cy="263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24W</a:t>
              </a:r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6997799" y="6549727"/>
              <a:ext cx="511679" cy="263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190kW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8608422" y="4653136"/>
              <a:ext cx="338554" cy="263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3W</a:t>
              </a: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8606040" y="4898819"/>
              <a:ext cx="453970" cy="263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300W</a:t>
              </a:r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4736976" y="5229200"/>
              <a:ext cx="482824" cy="263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2.4kW</a:t>
              </a: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8611373" y="5554793"/>
              <a:ext cx="453970" cy="263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300W</a:t>
              </a:r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8611373" y="6004849"/>
              <a:ext cx="453970" cy="263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24kW</a:t>
              </a:r>
            </a:p>
          </p:txBody>
        </p:sp>
      </p:grpSp>
      <p:sp>
        <p:nvSpPr>
          <p:cNvPr id="133" name="ZoneTexte 132"/>
          <p:cNvSpPr txBox="1"/>
          <p:nvPr/>
        </p:nvSpPr>
        <p:spPr>
          <a:xfrm>
            <a:off x="221681" y="3032328"/>
            <a:ext cx="3836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Present</a:t>
            </a:r>
            <a:r>
              <a:rPr lang="en-US" sz="12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config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: each pre-ampli drives 80 modules; if one of them fails the amplifier is stopped </a:t>
            </a:r>
          </a:p>
        </p:txBody>
      </p:sp>
      <p:sp>
        <p:nvSpPr>
          <p:cNvPr id="134" name="ZoneTexte 133"/>
          <p:cNvSpPr txBox="1"/>
          <p:nvPr/>
        </p:nvSpPr>
        <p:spPr>
          <a:xfrm>
            <a:off x="3275856" y="1776834"/>
            <a:ext cx="856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Pre-ampli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5" name="Flèche droite 134"/>
          <p:cNvSpPr/>
          <p:nvPr/>
        </p:nvSpPr>
        <p:spPr bwMode="auto">
          <a:xfrm>
            <a:off x="3874565" y="2056541"/>
            <a:ext cx="792088" cy="357332"/>
          </a:xfrm>
          <a:prstGeom prst="rightArrow">
            <a:avLst/>
          </a:prstGeom>
          <a:solidFill>
            <a:srgbClr val="8BF927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6" name="ZoneTexte 135"/>
          <p:cNvSpPr txBox="1"/>
          <p:nvPr/>
        </p:nvSpPr>
        <p:spPr>
          <a:xfrm>
            <a:off x="3851920" y="2394128"/>
            <a:ext cx="985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99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Upgrade</a:t>
            </a:r>
            <a:endParaRPr lang="en-US" sz="1200" b="1" dirty="0">
              <a:solidFill>
                <a:srgbClr val="0099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7" name="ZoneTexte 136"/>
          <p:cNvSpPr txBox="1"/>
          <p:nvPr/>
        </p:nvSpPr>
        <p:spPr>
          <a:xfrm>
            <a:off x="5436096" y="3212251"/>
            <a:ext cx="3600402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Thanks to the </a:t>
            </a:r>
            <a: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combiner-divider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, the failure of a pre-ampli does not affect the functioning anymore</a:t>
            </a:r>
          </a:p>
        </p:txBody>
      </p:sp>
      <p:grpSp>
        <p:nvGrpSpPr>
          <p:cNvPr id="138" name="Groupe 137"/>
          <p:cNvGrpSpPr/>
          <p:nvPr/>
        </p:nvGrpSpPr>
        <p:grpSpPr>
          <a:xfrm>
            <a:off x="7718398" y="1179289"/>
            <a:ext cx="1250093" cy="1001902"/>
            <a:chOff x="7456925" y="1285480"/>
            <a:chExt cx="1588179" cy="1286271"/>
          </a:xfrm>
        </p:grpSpPr>
        <p:cxnSp>
          <p:nvCxnSpPr>
            <p:cNvPr id="139" name="Connecteur droit 138"/>
            <p:cNvCxnSpPr/>
            <p:nvPr/>
          </p:nvCxnSpPr>
          <p:spPr bwMode="auto">
            <a:xfrm>
              <a:off x="7456925" y="1285480"/>
              <a:ext cx="158817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0" name="Connecteur droit 139"/>
            <p:cNvCxnSpPr/>
            <p:nvPr/>
          </p:nvCxnSpPr>
          <p:spPr bwMode="auto">
            <a:xfrm>
              <a:off x="9045104" y="1285480"/>
              <a:ext cx="0" cy="128277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1" name="Connecteur droit avec flèche 140"/>
            <p:cNvCxnSpPr/>
            <p:nvPr/>
          </p:nvCxnSpPr>
          <p:spPr bwMode="auto">
            <a:xfrm flipH="1">
              <a:off x="8829465" y="2571751"/>
              <a:ext cx="21563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2" name="Rectangle 141"/>
          <p:cNvSpPr/>
          <p:nvPr/>
        </p:nvSpPr>
        <p:spPr>
          <a:xfrm>
            <a:off x="251520" y="987574"/>
            <a:ext cx="81262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714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FF66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Cure the lack of redundancy in the pre-amplification stage  develop a “</a:t>
            </a:r>
            <a:r>
              <a:rPr lang="en-US" sz="1400" u="sng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combiner-divider</a:t>
            </a:r>
            <a:r>
              <a:rPr lang="en-US" sz="1400" dirty="0">
                <a:solidFill>
                  <a:srgbClr val="FF66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”</a:t>
            </a:r>
            <a:endParaRPr lang="en-US" sz="1400" dirty="0">
              <a:solidFill>
                <a:srgbClr val="009900"/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44" name="ZoneTexte 143"/>
          <p:cNvSpPr txBox="1"/>
          <p:nvPr/>
        </p:nvSpPr>
        <p:spPr>
          <a:xfrm>
            <a:off x="251520" y="3867894"/>
            <a:ext cx="8848162" cy="51272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Modification of the 2.5 kW combiners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(welded  screwed connections) to increase their power capability and robustness</a:t>
            </a:r>
          </a:p>
        </p:txBody>
      </p:sp>
      <p:sp>
        <p:nvSpPr>
          <p:cNvPr id="145" name="Titre 1">
            <a:extLst>
              <a:ext uri="{FF2B5EF4-FFF2-40B4-BE49-F238E27FC236}">
                <a16:creationId xmlns:a16="http://schemas.microsoft.com/office/drawing/2014/main" id="{42F7ACA5-7D07-4748-9D43-55B3B5BAC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180 kW SSPA’s Refurbishment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893367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430354"/>
            <a:ext cx="2266452" cy="111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2976748" y="1231691"/>
            <a:ext cx="2389119" cy="1319663"/>
            <a:chOff x="5269607" y="1537742"/>
            <a:chExt cx="2610781" cy="1558258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328000" y="1584000"/>
              <a:ext cx="2304000" cy="151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Connecteur droit avec flèche 6"/>
            <p:cNvCxnSpPr/>
            <p:nvPr/>
          </p:nvCxnSpPr>
          <p:spPr bwMode="auto">
            <a:xfrm flipV="1">
              <a:off x="7265586" y="1721630"/>
              <a:ext cx="66673" cy="137102"/>
            </a:xfrm>
            <a:prstGeom prst="straightConnector1">
              <a:avLst/>
            </a:prstGeom>
            <a:ln>
              <a:solidFill>
                <a:srgbClr val="0000FF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 bwMode="auto">
            <a:xfrm flipV="1">
              <a:off x="6363858" y="1613942"/>
              <a:ext cx="66673" cy="13710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 bwMode="auto">
            <a:xfrm>
              <a:off x="5361646" y="2510760"/>
              <a:ext cx="166303" cy="2504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 bwMode="auto">
            <a:xfrm flipH="1" flipV="1">
              <a:off x="7201749" y="2783672"/>
              <a:ext cx="199063" cy="26749"/>
            </a:xfrm>
            <a:prstGeom prst="straightConnector1">
              <a:avLst/>
            </a:prstGeom>
            <a:ln>
              <a:solidFill>
                <a:srgbClr val="0000FF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5269607" y="2224892"/>
              <a:ext cx="691980" cy="308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P1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279024" y="2545368"/>
              <a:ext cx="601364" cy="308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P2</a:t>
              </a:r>
              <a:endParaRPr 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7295236" y="1593713"/>
              <a:ext cx="567154" cy="308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P2</a:t>
              </a:r>
              <a:endParaRPr 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386377" y="1537742"/>
              <a:ext cx="582847" cy="308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P1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33132" y="1279093"/>
            <a:ext cx="2205457" cy="127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Connecteur droit avec flèche 15"/>
          <p:cNvCxnSpPr/>
          <p:nvPr/>
        </p:nvCxnSpPr>
        <p:spPr bwMode="auto">
          <a:xfrm flipV="1">
            <a:off x="8277876" y="1407721"/>
            <a:ext cx="67631" cy="15095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 bwMode="auto">
          <a:xfrm>
            <a:off x="6513596" y="1988706"/>
            <a:ext cx="162815" cy="2001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 bwMode="auto">
          <a:xfrm flipH="1" flipV="1">
            <a:off x="8227791" y="2291305"/>
            <a:ext cx="194888" cy="2137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314873" y="2127581"/>
            <a:ext cx="573176" cy="25111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P2</a:t>
            </a:r>
            <a:endParaRPr lang="en-US" sz="11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410623" y="1780983"/>
            <a:ext cx="573176" cy="25111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P1</a:t>
            </a:r>
            <a:endParaRPr lang="en-US" sz="11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8086061" y="1244209"/>
            <a:ext cx="754962" cy="25111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1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P1+P2</a:t>
            </a:r>
            <a:endParaRPr lang="en-US" sz="11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74966" y="2713373"/>
            <a:ext cx="2307558" cy="134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oupe 22"/>
          <p:cNvGrpSpPr/>
          <p:nvPr/>
        </p:nvGrpSpPr>
        <p:grpSpPr>
          <a:xfrm>
            <a:off x="-50905" y="2713373"/>
            <a:ext cx="3483500" cy="1592510"/>
            <a:chOff x="-7368" y="4293096"/>
            <a:chExt cx="3970946" cy="237600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80000" y="4293096"/>
              <a:ext cx="3672000" cy="23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Connecteur droit avec flèche 24"/>
            <p:cNvCxnSpPr/>
            <p:nvPr/>
          </p:nvCxnSpPr>
          <p:spPr bwMode="auto">
            <a:xfrm>
              <a:off x="236956" y="5281316"/>
              <a:ext cx="216024" cy="8420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Connecteur droit avec flèche 25"/>
            <p:cNvCxnSpPr/>
            <p:nvPr/>
          </p:nvCxnSpPr>
          <p:spPr bwMode="auto">
            <a:xfrm rot="10800000">
              <a:off x="1481282" y="5713495"/>
              <a:ext cx="216024" cy="8420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" name="ZoneTexte 26"/>
            <p:cNvSpPr txBox="1"/>
            <p:nvPr/>
          </p:nvSpPr>
          <p:spPr>
            <a:xfrm>
              <a:off x="-7368" y="4925330"/>
              <a:ext cx="691980" cy="39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P1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1476618" y="5824230"/>
              <a:ext cx="403948" cy="39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P2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Connecteur droit avec flèche 28"/>
            <p:cNvCxnSpPr/>
            <p:nvPr/>
          </p:nvCxnSpPr>
          <p:spPr bwMode="auto">
            <a:xfrm>
              <a:off x="2034399" y="5875675"/>
              <a:ext cx="216024" cy="8420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" name="ZoneTexte 29"/>
            <p:cNvSpPr txBox="1"/>
            <p:nvPr/>
          </p:nvSpPr>
          <p:spPr>
            <a:xfrm>
              <a:off x="1798482" y="5892244"/>
              <a:ext cx="414433" cy="39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P3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Connecteur droit avec flèche 30"/>
            <p:cNvCxnSpPr/>
            <p:nvPr/>
          </p:nvCxnSpPr>
          <p:spPr bwMode="auto">
            <a:xfrm flipV="1">
              <a:off x="2843282" y="4798345"/>
              <a:ext cx="87686" cy="25262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Connecteur droit avec flèche 31"/>
            <p:cNvCxnSpPr/>
            <p:nvPr/>
          </p:nvCxnSpPr>
          <p:spPr bwMode="auto">
            <a:xfrm flipV="1">
              <a:off x="3500879" y="5017553"/>
              <a:ext cx="87686" cy="25262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Connecteur droit avec flèche 32"/>
            <p:cNvCxnSpPr/>
            <p:nvPr/>
          </p:nvCxnSpPr>
          <p:spPr bwMode="auto">
            <a:xfrm rot="10800000">
              <a:off x="3374156" y="6342605"/>
              <a:ext cx="216024" cy="8420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ZoneTexte 33"/>
            <p:cNvSpPr txBox="1"/>
            <p:nvPr/>
          </p:nvSpPr>
          <p:spPr>
            <a:xfrm>
              <a:off x="3522248" y="6214548"/>
              <a:ext cx="435678" cy="39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P4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3275995" y="4710461"/>
              <a:ext cx="687583" cy="39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P3+P4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2628078" y="4495591"/>
              <a:ext cx="731332" cy="39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P1+P2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Flèche droite 36"/>
          <p:cNvSpPr/>
          <p:nvPr/>
        </p:nvSpPr>
        <p:spPr bwMode="auto">
          <a:xfrm>
            <a:off x="2644402" y="1795271"/>
            <a:ext cx="272582" cy="37419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1043" tIns="40522" rIns="81043" bIns="40522" numCol="1" rtlCol="0" anchor="t" anchorCtr="0" compatLnSpc="1">
            <a:prstTxWarp prst="textNoShape">
              <a:avLst/>
            </a:prstTxWarp>
          </a:bodyPr>
          <a:lstStyle/>
          <a:p>
            <a:pPr defTabSz="848422"/>
            <a:endParaRPr lang="en-US"/>
          </a:p>
        </p:txBody>
      </p:sp>
      <p:sp>
        <p:nvSpPr>
          <p:cNvPr id="38" name="ZoneTexte 37"/>
          <p:cNvSpPr txBox="1"/>
          <p:nvPr/>
        </p:nvSpPr>
        <p:spPr>
          <a:xfrm>
            <a:off x="5502565" y="1363223"/>
            <a:ext cx="759918" cy="2665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OR</a:t>
            </a:r>
            <a:endParaRPr 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5103752" y="1633253"/>
            <a:ext cx="1329734" cy="63583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algn="ctr"/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depending on the post configuration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441390" y="4294180"/>
            <a:ext cx="2557865" cy="266501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Connecting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2 </a:t>
            </a:r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Magic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Switches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41" name="Groupe 40"/>
          <p:cNvGrpSpPr/>
          <p:nvPr/>
        </p:nvGrpSpPr>
        <p:grpSpPr>
          <a:xfrm>
            <a:off x="6167256" y="2751770"/>
            <a:ext cx="2924633" cy="2052228"/>
            <a:chOff x="6372000" y="3573016"/>
            <a:chExt cx="3242470" cy="3230984"/>
          </a:xfrm>
        </p:grpSpPr>
        <p:pic>
          <p:nvPicPr>
            <p:cNvPr id="42" name="Image 4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72000" y="3672000"/>
              <a:ext cx="3096000" cy="3132000"/>
            </a:xfrm>
            <a:prstGeom prst="rect">
              <a:avLst/>
            </a:prstGeom>
          </p:spPr>
        </p:pic>
        <p:cxnSp>
          <p:nvCxnSpPr>
            <p:cNvPr id="43" name="Connecteur droit avec flèche 42"/>
            <p:cNvCxnSpPr/>
            <p:nvPr/>
          </p:nvCxnSpPr>
          <p:spPr bwMode="auto">
            <a:xfrm flipH="1" flipV="1">
              <a:off x="7151343" y="3783478"/>
              <a:ext cx="35646" cy="17977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ZoneTexte 43"/>
            <p:cNvSpPr txBox="1"/>
            <p:nvPr/>
          </p:nvSpPr>
          <p:spPr>
            <a:xfrm>
              <a:off x="6968754" y="3573016"/>
              <a:ext cx="588341" cy="363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CM2</a:t>
              </a:r>
              <a:endParaRPr 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Connecteur droit avec flèche 44"/>
            <p:cNvCxnSpPr/>
            <p:nvPr/>
          </p:nvCxnSpPr>
          <p:spPr bwMode="auto">
            <a:xfrm flipV="1">
              <a:off x="9060882" y="3859427"/>
              <a:ext cx="164973" cy="24622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ZoneTexte 45"/>
            <p:cNvSpPr txBox="1"/>
            <p:nvPr/>
          </p:nvSpPr>
          <p:spPr>
            <a:xfrm>
              <a:off x="9026129" y="3645023"/>
              <a:ext cx="588341" cy="363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CM1</a:t>
              </a:r>
              <a:endParaRPr 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7" name="ZoneTexte 46"/>
          <p:cNvSpPr txBox="1"/>
          <p:nvPr/>
        </p:nvSpPr>
        <p:spPr>
          <a:xfrm>
            <a:off x="3442029" y="4024149"/>
            <a:ext cx="3071567" cy="635833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Waveguide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network </a:t>
            </a:r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layout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to power one or the </a:t>
            </a:r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other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CM </a:t>
            </a:r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with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300 kW / </a:t>
            </a:r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cav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from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the 4 </a:t>
            </a:r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SSPA’s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fr-FR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combined</a:t>
            </a:r>
            <a:r>
              <a:rPr lang="fr-FR" sz="1200" dirty="0">
                <a:latin typeface="Helvetica" panose="020B0604020202020204" pitchFamily="34" charset="0"/>
                <a:cs typeface="Helvetica" panose="020B0604020202020204" pitchFamily="34" charset="0"/>
              </a:rPr>
              <a:t> by pairs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8" name="Connecteur droit avec flèche 47"/>
          <p:cNvCxnSpPr/>
          <p:nvPr/>
        </p:nvCxnSpPr>
        <p:spPr bwMode="auto">
          <a:xfrm flipV="1">
            <a:off x="4927008" y="3269990"/>
            <a:ext cx="1745601" cy="815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ZoneTexte 48"/>
          <p:cNvSpPr txBox="1"/>
          <p:nvPr/>
        </p:nvSpPr>
        <p:spPr>
          <a:xfrm>
            <a:off x="441389" y="1116597"/>
            <a:ext cx="1682339" cy="29727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« </a:t>
            </a:r>
            <a:r>
              <a:rPr lang="en-US" sz="14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Magic Switch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 » </a:t>
            </a:r>
            <a:endParaRPr lang="en-US" sz="1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94214" y="769157"/>
            <a:ext cx="314611" cy="527067"/>
            <a:chOff x="125029" y="1510505"/>
            <a:chExt cx="340829" cy="609425"/>
          </a:xfrm>
        </p:grpSpPr>
        <p:cxnSp>
          <p:nvCxnSpPr>
            <p:cNvPr id="51" name="Connecteur droit 50"/>
            <p:cNvCxnSpPr/>
            <p:nvPr/>
          </p:nvCxnSpPr>
          <p:spPr bwMode="auto">
            <a:xfrm flipH="1">
              <a:off x="125029" y="1513359"/>
              <a:ext cx="147451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Connecteur droit 51"/>
            <p:cNvCxnSpPr/>
            <p:nvPr/>
          </p:nvCxnSpPr>
          <p:spPr bwMode="auto">
            <a:xfrm>
              <a:off x="125029" y="1510505"/>
              <a:ext cx="0" cy="60942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Connecteur droit avec flèche 52"/>
            <p:cNvCxnSpPr/>
            <p:nvPr/>
          </p:nvCxnSpPr>
          <p:spPr bwMode="auto">
            <a:xfrm flipV="1">
              <a:off x="127451" y="2111741"/>
              <a:ext cx="338407" cy="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4" name="ZoneTexte 53"/>
          <p:cNvSpPr txBox="1"/>
          <p:nvPr/>
        </p:nvSpPr>
        <p:spPr>
          <a:xfrm>
            <a:off x="251519" y="589136"/>
            <a:ext cx="8489847" cy="558889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r>
              <a:rPr lang="en-US" sz="1500" b="1" u="sng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Modification of the waveguide network</a:t>
            </a: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</a:t>
            </a: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to combine the power from two amplifiers into one cavity </a:t>
            </a:r>
            <a:r>
              <a:rPr lang="en-US" sz="1400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500" i="1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Possibility of storing 450 mA using a single CM</a:t>
            </a:r>
          </a:p>
        </p:txBody>
      </p:sp>
      <p:sp>
        <p:nvSpPr>
          <p:cNvPr id="3" name="Ellipse 2"/>
          <p:cNvSpPr/>
          <p:nvPr/>
        </p:nvSpPr>
        <p:spPr>
          <a:xfrm rot="1099894">
            <a:off x="6878937" y="3191463"/>
            <a:ext cx="1215856" cy="69344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 flipH="1">
            <a:off x="326548" y="4686640"/>
            <a:ext cx="8781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The 2 </a:t>
            </a:r>
            <a:r>
              <a:rPr lang="fr-FR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Magic</a:t>
            </a:r>
            <a:r>
              <a:rPr lang="fr-F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 Switches </a:t>
            </a:r>
            <a:r>
              <a:rPr lang="fr-FR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implemented</a:t>
            </a:r>
            <a:r>
              <a:rPr lang="fr-F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fr-FR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waveguide</a:t>
            </a:r>
            <a:r>
              <a:rPr lang="fr-F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 distribution </a:t>
            </a:r>
            <a:r>
              <a:rPr lang="fr-FR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completed</a:t>
            </a:r>
            <a:r>
              <a:rPr lang="fr-F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 in end-2018</a:t>
            </a:r>
          </a:p>
        </p:txBody>
      </p:sp>
      <p:cxnSp>
        <p:nvCxnSpPr>
          <p:cNvPr id="58" name="Connecteur droit avec flèche 57"/>
          <p:cNvCxnSpPr>
            <a:endCxn id="3" idx="4"/>
          </p:cNvCxnSpPr>
          <p:nvPr/>
        </p:nvCxnSpPr>
        <p:spPr>
          <a:xfrm flipV="1">
            <a:off x="6705514" y="3867315"/>
            <a:ext cx="672301" cy="8646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itre 1">
            <a:extLst>
              <a:ext uri="{FF2B5EF4-FFF2-40B4-BE49-F238E27FC236}">
                <a16:creationId xmlns:a16="http://schemas.microsoft.com/office/drawing/2014/main" id="{ED7DB9BB-49EF-4BA9-9407-6504BB3A0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250" y="14566"/>
            <a:ext cx="7051254" cy="565200"/>
          </a:xfrm>
        </p:spPr>
        <p:txBody>
          <a:bodyPr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Storing 450 mA using a single CM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28396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7" grpId="0"/>
      <p:bldP spid="3" grpId="0" animBg="1"/>
      <p:bldP spid="56" grpId="0"/>
    </p:bld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OLEIL - fond gri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OLEIL - 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71034</TotalTime>
  <Words>3049</Words>
  <Application>Microsoft Office PowerPoint</Application>
  <PresentationFormat>Affichage à l'écran (16:9)</PresentationFormat>
  <Paragraphs>385</Paragraphs>
  <Slides>26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26</vt:i4>
      </vt:variant>
    </vt:vector>
  </HeadingPairs>
  <TitlesOfParts>
    <vt:vector size="37" baseType="lpstr">
      <vt:lpstr>Arial</vt:lpstr>
      <vt:lpstr>Arial Black</vt:lpstr>
      <vt:lpstr>Calibri</vt:lpstr>
      <vt:lpstr>Cambria</vt:lpstr>
      <vt:lpstr>Helvetica</vt:lpstr>
      <vt:lpstr>Times New Roman</vt:lpstr>
      <vt:lpstr>Wingdings</vt:lpstr>
      <vt:lpstr>Conception personnalisée</vt:lpstr>
      <vt:lpstr>1_Conception personnalisée</vt:lpstr>
      <vt:lpstr>SOLEIL - fond gris</vt:lpstr>
      <vt:lpstr>SOLEIL - fond blanc</vt:lpstr>
      <vt:lpstr>SSA Developments  at SOLEIL</vt:lpstr>
      <vt:lpstr>SSPA Principle</vt:lpstr>
      <vt:lpstr>Booster original 35 kW SSPA </vt:lpstr>
      <vt:lpstr>Booster new SSPA’s (2 x 60kW) </vt:lpstr>
      <vt:lpstr>SOLEIL SR 180 kW SSPA’s</vt:lpstr>
      <vt:lpstr>SR SSPA Control</vt:lpstr>
      <vt:lpstr>180 kW SSPA’s Refurbishment</vt:lpstr>
      <vt:lpstr>180 kW SSPA’s Refurbishment</vt:lpstr>
      <vt:lpstr>Storing 450 mA using a single CM</vt:lpstr>
      <vt:lpstr>SR SSPA’s Operational Results</vt:lpstr>
      <vt:lpstr>Power Supply Upgrade</vt:lpstr>
      <vt:lpstr>Power Supply Upgrade</vt:lpstr>
      <vt:lpstr>Power Supply Upgrade</vt:lpstr>
      <vt:lpstr>Upgrade of the SSA supervision system</vt:lpstr>
      <vt:lpstr>Power Supply and supervision system Upgrade</vt:lpstr>
      <vt:lpstr>Présentation PowerPoint</vt:lpstr>
      <vt:lpstr>SOLEIL R&amp;D with 352 MHz SSPA’s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Synchrotron SOLEIL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YAO Stephanie</dc:creator>
  <cp:lastModifiedBy>DIOP Massamba</cp:lastModifiedBy>
  <cp:revision>1184</cp:revision>
  <cp:lastPrinted>2022-07-01T15:12:37Z</cp:lastPrinted>
  <dcterms:created xsi:type="dcterms:W3CDTF">2016-11-25T17:34:53Z</dcterms:created>
  <dcterms:modified xsi:type="dcterms:W3CDTF">2022-07-05T22:06:24Z</dcterms:modified>
</cp:coreProperties>
</file>