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47"/>
  </p:notesMasterIdLst>
  <p:sldIdLst>
    <p:sldId id="256" r:id="rId2"/>
    <p:sldId id="309" r:id="rId3"/>
    <p:sldId id="269" r:id="rId4"/>
    <p:sldId id="258" r:id="rId5"/>
    <p:sldId id="260" r:id="rId6"/>
    <p:sldId id="261" r:id="rId7"/>
    <p:sldId id="259" r:id="rId8"/>
    <p:sldId id="257" r:id="rId9"/>
    <p:sldId id="263" r:id="rId10"/>
    <p:sldId id="324" r:id="rId11"/>
    <p:sldId id="262" r:id="rId12"/>
    <p:sldId id="264" r:id="rId13"/>
    <p:sldId id="271" r:id="rId14"/>
    <p:sldId id="272" r:id="rId15"/>
    <p:sldId id="265" r:id="rId16"/>
    <p:sldId id="282" r:id="rId17"/>
    <p:sldId id="273" r:id="rId18"/>
    <p:sldId id="274" r:id="rId19"/>
    <p:sldId id="310" r:id="rId20"/>
    <p:sldId id="266" r:id="rId21"/>
    <p:sldId id="267" r:id="rId22"/>
    <p:sldId id="276" r:id="rId23"/>
    <p:sldId id="277" r:id="rId24"/>
    <p:sldId id="311" r:id="rId25"/>
    <p:sldId id="299" r:id="rId26"/>
    <p:sldId id="323" r:id="rId27"/>
    <p:sldId id="301" r:id="rId28"/>
    <p:sldId id="303" r:id="rId29"/>
    <p:sldId id="307" r:id="rId30"/>
    <p:sldId id="308" r:id="rId31"/>
    <p:sldId id="305" r:id="rId32"/>
    <p:sldId id="279" r:id="rId33"/>
    <p:sldId id="326" r:id="rId34"/>
    <p:sldId id="283" r:id="rId35"/>
    <p:sldId id="318" r:id="rId36"/>
    <p:sldId id="319" r:id="rId37"/>
    <p:sldId id="320" r:id="rId38"/>
    <p:sldId id="321" r:id="rId39"/>
    <p:sldId id="322" r:id="rId40"/>
    <p:sldId id="317" r:id="rId41"/>
    <p:sldId id="327" r:id="rId42"/>
    <p:sldId id="325" r:id="rId43"/>
    <p:sldId id="270" r:id="rId44"/>
    <p:sldId id="275" r:id="rId45"/>
    <p:sldId id="285"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05" autoAdjust="0"/>
    <p:restoredTop sz="96921" autoAdjust="0"/>
  </p:normalViewPr>
  <p:slideViewPr>
    <p:cSldViewPr>
      <p:cViewPr varScale="1">
        <p:scale>
          <a:sx n="84" d="100"/>
          <a:sy n="84" d="100"/>
        </p:scale>
        <p:origin x="677"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€/W</a:t>
            </a:r>
            <a:endParaRPr lang="en-US" baseline="-25000"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 / W peak</c:v>
                </c:pt>
              </c:strCache>
            </c:strRef>
          </c:tx>
          <c:spPr>
            <a:solidFill>
              <a:srgbClr val="0070C0"/>
            </a:solidFill>
            <a:ln>
              <a:noFill/>
            </a:ln>
            <a:effectLst/>
          </c:spPr>
          <c:invertIfNegative val="0"/>
          <c:dPt>
            <c:idx val="0"/>
            <c:invertIfNegative val="0"/>
            <c:bubble3D val="0"/>
            <c:spPr>
              <a:solidFill>
                <a:srgbClr val="00B050"/>
              </a:solidFill>
              <a:ln>
                <a:noFill/>
              </a:ln>
              <a:effectLst/>
            </c:spPr>
            <c:extLst>
              <c:ext xmlns:c16="http://schemas.microsoft.com/office/drawing/2014/chart" uri="{C3380CC4-5D6E-409C-BE32-E72D297353CC}">
                <c16:uniqueId val="{00000001-F7B4-42A3-ABD3-C6FF2A163716}"/>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Spain</c:v>
                </c:pt>
                <c:pt idx="1">
                  <c:v>Italy</c:v>
                </c:pt>
                <c:pt idx="2">
                  <c:v>Spain</c:v>
                </c:pt>
                <c:pt idx="3">
                  <c:v>Germany</c:v>
                </c:pt>
                <c:pt idx="4">
                  <c:v>Italy</c:v>
                </c:pt>
                <c:pt idx="5">
                  <c:v>France</c:v>
                </c:pt>
                <c:pt idx="6">
                  <c:v>Italy</c:v>
                </c:pt>
                <c:pt idx="7">
                  <c:v>France</c:v>
                </c:pt>
                <c:pt idx="8">
                  <c:v>Belgium</c:v>
                </c:pt>
                <c:pt idx="9">
                  <c:v>Israel</c:v>
                </c:pt>
              </c:strCache>
            </c:strRef>
          </c:cat>
          <c:val>
            <c:numRef>
              <c:f>Sheet1!$B$2:$B$11</c:f>
              <c:numCache>
                <c:formatCode>0.0</c:formatCode>
                <c:ptCount val="10"/>
                <c:pt idx="0">
                  <c:v>3.6948717950000001</c:v>
                </c:pt>
                <c:pt idx="1">
                  <c:v>4.7025641030000003</c:v>
                </c:pt>
                <c:pt idx="2">
                  <c:v>5.8769230769999998</c:v>
                </c:pt>
                <c:pt idx="3">
                  <c:v>7.1487179489999999</c:v>
                </c:pt>
                <c:pt idx="4">
                  <c:v>8.4666666670000001</c:v>
                </c:pt>
                <c:pt idx="5">
                  <c:v>9.538461538</c:v>
                </c:pt>
                <c:pt idx="6">
                  <c:v>9.8205128209999994</c:v>
                </c:pt>
                <c:pt idx="7">
                  <c:v>10.06410256</c:v>
                </c:pt>
                <c:pt idx="8">
                  <c:v>10.123076920000001</c:v>
                </c:pt>
                <c:pt idx="9">
                  <c:v>24.625641030000001</c:v>
                </c:pt>
              </c:numCache>
            </c:numRef>
          </c:val>
          <c:extLst>
            <c:ext xmlns:c16="http://schemas.microsoft.com/office/drawing/2014/chart" uri="{C3380CC4-5D6E-409C-BE32-E72D297353CC}">
              <c16:uniqueId val="{00000002-F7B4-42A3-ABD3-C6FF2A163716}"/>
            </c:ext>
          </c:extLst>
        </c:ser>
        <c:dLbls>
          <c:showLegendKey val="0"/>
          <c:showVal val="0"/>
          <c:showCatName val="0"/>
          <c:showSerName val="0"/>
          <c:showPercent val="0"/>
          <c:showBubbleSize val="0"/>
        </c:dLbls>
        <c:gapWidth val="150"/>
        <c:axId val="157174648"/>
        <c:axId val="192653864"/>
      </c:barChart>
      <c:catAx>
        <c:axId val="157174648"/>
        <c:scaling>
          <c:orientation val="minMax"/>
        </c:scaling>
        <c:delete val="0"/>
        <c:axPos val="b"/>
        <c:numFmt formatCode="General" sourceLinked="1"/>
        <c:majorTickMark val="none"/>
        <c:minorTickMark val="none"/>
        <c:tickLblPos val="nextTo"/>
        <c:spPr>
          <a:noFill/>
          <a:ln>
            <a:noFill/>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653864"/>
        <c:crosses val="autoZero"/>
        <c:auto val="0"/>
        <c:lblAlgn val="ctr"/>
        <c:lblOffset val="100"/>
        <c:noMultiLvlLbl val="0"/>
      </c:catAx>
      <c:valAx>
        <c:axId val="19265386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7174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€/W</a:t>
            </a:r>
            <a:endParaRPr lang="en-US" baseline="-25000"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 / W peak</c:v>
                </c:pt>
              </c:strCache>
            </c:strRef>
          </c:tx>
          <c:spPr>
            <a:solidFill>
              <a:srgbClr val="0070C0"/>
            </a:solidFill>
            <a:ln>
              <a:noFill/>
            </a:ln>
            <a:effectLst/>
          </c:spPr>
          <c:invertIfNegative val="0"/>
          <c:dPt>
            <c:idx val="0"/>
            <c:invertIfNegative val="0"/>
            <c:bubble3D val="0"/>
            <c:spPr>
              <a:solidFill>
                <a:srgbClr val="00B050"/>
              </a:solidFill>
              <a:ln>
                <a:noFill/>
              </a:ln>
              <a:effectLst/>
            </c:spPr>
            <c:extLst>
              <c:ext xmlns:c16="http://schemas.microsoft.com/office/drawing/2014/chart" uri="{C3380CC4-5D6E-409C-BE32-E72D297353CC}">
                <c16:uniqueId val="{00000001-011B-407C-8199-070BADD97980}"/>
              </c:ext>
            </c:extLst>
          </c:dPt>
          <c:dPt>
            <c:idx val="3"/>
            <c:invertIfNegative val="0"/>
            <c:bubble3D val="0"/>
            <c:spPr>
              <a:solidFill>
                <a:srgbClr val="C00000"/>
              </a:solidFill>
              <a:ln>
                <a:noFill/>
              </a:ln>
              <a:effectLst/>
            </c:spPr>
            <c:extLst>
              <c:ext xmlns:c16="http://schemas.microsoft.com/office/drawing/2014/chart" uri="{C3380CC4-5D6E-409C-BE32-E72D297353CC}">
                <c16:uniqueId val="{00000003-011B-407C-8199-070BADD97980}"/>
              </c:ext>
            </c:extLst>
          </c:dPt>
          <c:dPt>
            <c:idx val="4"/>
            <c:invertIfNegative val="0"/>
            <c:bubble3D val="0"/>
            <c:spPr>
              <a:solidFill>
                <a:srgbClr val="C00000"/>
              </a:solidFill>
              <a:ln>
                <a:noFill/>
              </a:ln>
              <a:effectLst/>
            </c:spPr>
            <c:extLst>
              <c:ext xmlns:c16="http://schemas.microsoft.com/office/drawing/2014/chart" uri="{C3380CC4-5D6E-409C-BE32-E72D297353CC}">
                <c16:uniqueId val="{00000005-011B-407C-8199-070BADD97980}"/>
              </c:ext>
            </c:extLst>
          </c:dPt>
          <c:dPt>
            <c:idx val="5"/>
            <c:invertIfNegative val="0"/>
            <c:bubble3D val="0"/>
            <c:spPr>
              <a:solidFill>
                <a:srgbClr val="7030A0"/>
              </a:solidFill>
              <a:ln>
                <a:noFill/>
              </a:ln>
              <a:effectLst/>
            </c:spPr>
            <c:extLst>
              <c:ext xmlns:c16="http://schemas.microsoft.com/office/drawing/2014/chart" uri="{C3380CC4-5D6E-409C-BE32-E72D297353CC}">
                <c16:uniqueId val="{00000007-011B-407C-8199-070BADD97980}"/>
              </c:ext>
            </c:extLst>
          </c:dPt>
          <c:dPt>
            <c:idx val="6"/>
            <c:invertIfNegative val="0"/>
            <c:bubble3D val="0"/>
            <c:spPr>
              <a:solidFill>
                <a:srgbClr val="C00000"/>
              </a:solidFill>
              <a:ln>
                <a:noFill/>
              </a:ln>
              <a:effectLst/>
            </c:spPr>
            <c:extLst>
              <c:ext xmlns:c16="http://schemas.microsoft.com/office/drawing/2014/chart" uri="{C3380CC4-5D6E-409C-BE32-E72D297353CC}">
                <c16:uniqueId val="{00000009-011B-407C-8199-070BADD97980}"/>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SSPA - FR</c:v>
                </c:pt>
                <c:pt idx="1">
                  <c:v>Diacrode - CH/FR</c:v>
                </c:pt>
                <c:pt idx="2">
                  <c:v>Diacrode - FR/SP</c:v>
                </c:pt>
                <c:pt idx="3">
                  <c:v>SSPA - SP</c:v>
                </c:pt>
                <c:pt idx="4">
                  <c:v>SSPA - SP</c:v>
                </c:pt>
                <c:pt idx="5">
                  <c:v>Tetrode - SP</c:v>
                </c:pt>
                <c:pt idx="6">
                  <c:v>SSPA - GB</c:v>
                </c:pt>
              </c:strCache>
            </c:strRef>
          </c:cat>
          <c:val>
            <c:numRef>
              <c:f>Sheet1!$B$2:$B$8</c:f>
              <c:numCache>
                <c:formatCode>0.0</c:formatCode>
                <c:ptCount val="7"/>
                <c:pt idx="0">
                  <c:v>2.73</c:v>
                </c:pt>
                <c:pt idx="1">
                  <c:v>3.0862500000000002</c:v>
                </c:pt>
                <c:pt idx="2">
                  <c:v>3.74</c:v>
                </c:pt>
                <c:pt idx="3">
                  <c:v>5.7062499999999998</c:v>
                </c:pt>
                <c:pt idx="4">
                  <c:v>7.6747500000000004</c:v>
                </c:pt>
                <c:pt idx="5">
                  <c:v>8.4124999999999996</c:v>
                </c:pt>
                <c:pt idx="6">
                  <c:v>17.011500000000002</c:v>
                </c:pt>
              </c:numCache>
            </c:numRef>
          </c:val>
          <c:extLst>
            <c:ext xmlns:c16="http://schemas.microsoft.com/office/drawing/2014/chart" uri="{C3380CC4-5D6E-409C-BE32-E72D297353CC}">
              <c16:uniqueId val="{0000000A-011B-407C-8199-070BADD97980}"/>
            </c:ext>
          </c:extLst>
        </c:ser>
        <c:dLbls>
          <c:showLegendKey val="0"/>
          <c:showVal val="0"/>
          <c:showCatName val="0"/>
          <c:showSerName val="0"/>
          <c:showPercent val="0"/>
          <c:showBubbleSize val="0"/>
        </c:dLbls>
        <c:gapWidth val="150"/>
        <c:axId val="301839752"/>
        <c:axId val="301840144"/>
      </c:barChart>
      <c:catAx>
        <c:axId val="301839752"/>
        <c:scaling>
          <c:orientation val="minMax"/>
        </c:scaling>
        <c:delete val="0"/>
        <c:axPos val="b"/>
        <c:numFmt formatCode="General" sourceLinked="1"/>
        <c:majorTickMark val="none"/>
        <c:minorTickMark val="none"/>
        <c:tickLblPos val="nextTo"/>
        <c:spPr>
          <a:noFill/>
          <a:ln>
            <a:noFill/>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01840144"/>
        <c:crosses val="autoZero"/>
        <c:auto val="0"/>
        <c:lblAlgn val="ctr"/>
        <c:lblOffset val="100"/>
        <c:noMultiLvlLbl val="0"/>
      </c:catAx>
      <c:valAx>
        <c:axId val="30184014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01839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D4A0AE-694D-4904-B8B4-317DD4ABBF13}" type="datetimeFigureOut">
              <a:rPr lang="en-GB" smtClean="0"/>
              <a:t>04/07/2022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B1E82E-763F-4E6E-90F9-A5B301695123}" type="slidenum">
              <a:rPr lang="en-GB" smtClean="0"/>
              <a:t>‹#›</a:t>
            </a:fld>
            <a:endParaRPr lang="en-GB"/>
          </a:p>
        </p:txBody>
      </p:sp>
    </p:spTree>
    <p:extLst>
      <p:ext uri="{BB962C8B-B14F-4D97-AF65-F5344CB8AC3E}">
        <p14:creationId xmlns:p14="http://schemas.microsoft.com/office/powerpoint/2010/main" val="193073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rgbClr val="002060"/>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r>
              <a:rPr lang="en-US" smtClean="0"/>
              <a:t>Workshop on efficient RF sources, 04-06 July 2022, CERN, Chateau de Bossey, Switzerland</a:t>
            </a:r>
            <a:endParaRPr lang="en-US" dirty="0"/>
          </a:p>
        </p:txBody>
      </p:sp>
      <p:sp>
        <p:nvSpPr>
          <p:cNvPr id="5" name="Footer Placeholder 4"/>
          <p:cNvSpPr>
            <a:spLocks noGrp="1"/>
          </p:cNvSpPr>
          <p:nvPr>
            <p:ph type="ftr" sz="quarter" idx="11"/>
          </p:nvPr>
        </p:nvSpPr>
        <p:spPr/>
        <p:txBody>
          <a:bodyPr/>
          <a:lstStyle/>
          <a:p>
            <a:r>
              <a:rPr lang="en-GB" smtClean="0"/>
              <a:t>eric.montesinos@cern.ch</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95399" y="1413328"/>
            <a:ext cx="10800000" cy="4968000"/>
          </a:xfrm>
        </p:spPr>
        <p:txBody>
          <a:bodyPr/>
          <a:lstStyle/>
          <a:p>
            <a:pPr lvl="0"/>
            <a:r>
              <a:rPr lang="en-US" dirty="0" smtClean="0"/>
              <a:t>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5" name="Footer Placeholder 4"/>
          <p:cNvSpPr>
            <a:spLocks noGrp="1"/>
          </p:cNvSpPr>
          <p:nvPr>
            <p:ph type="ftr" sz="quarter" idx="11"/>
          </p:nvPr>
        </p:nvSpPr>
        <p:spPr/>
        <p:txBody>
          <a:bodyPr/>
          <a:lstStyle/>
          <a:p>
            <a:r>
              <a:rPr lang="en-GB" smtClean="0"/>
              <a:t>eric.montesinos@cern.ch</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96600" y="548680"/>
            <a:ext cx="10800000" cy="720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95400" y="1413328"/>
            <a:ext cx="5328000" cy="4968000"/>
          </a:xfrm>
        </p:spPr>
        <p:txBody>
          <a:bodyPr/>
          <a:lstStyle/>
          <a:p>
            <a:pPr lvl="0"/>
            <a:r>
              <a:rPr lang="en-US" dirty="0" smtClean="0"/>
              <a:t>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6096600" y="1412776"/>
            <a:ext cx="5400000" cy="4968000"/>
          </a:xfrm>
        </p:spPr>
        <p:txBody>
          <a:bodyPr/>
          <a:lstStyle/>
          <a:p>
            <a:pPr lvl="0"/>
            <a:r>
              <a:rPr lang="en-US" dirty="0" smtClean="0"/>
              <a:t>Edit Master text styles</a:t>
            </a:r>
          </a:p>
          <a:p>
            <a:pPr lvl="1"/>
            <a:r>
              <a:rPr lang="en-US" dirty="0" smtClean="0"/>
              <a:t>Second level</a:t>
            </a:r>
          </a:p>
          <a:p>
            <a:pPr lvl="2"/>
            <a:r>
              <a:rPr lang="en-US" dirty="0" smtClean="0"/>
              <a:t>Third level</a:t>
            </a:r>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4" name="Footer Placeholder 3"/>
          <p:cNvSpPr>
            <a:spLocks noGrp="1"/>
          </p:cNvSpPr>
          <p:nvPr>
            <p:ph type="ftr" sz="quarter" idx="11"/>
          </p:nvPr>
        </p:nvSpPr>
        <p:spPr/>
        <p:txBody>
          <a:bodyPr/>
          <a:lstStyle/>
          <a:p>
            <a:r>
              <a:rPr lang="en-GB" smtClean="0"/>
              <a:t>eric.montesinos@cern.ch</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3" name="Footer Placeholder 2"/>
          <p:cNvSpPr>
            <a:spLocks noGrp="1"/>
          </p:cNvSpPr>
          <p:nvPr>
            <p:ph type="ftr" sz="quarter" idx="11"/>
          </p:nvPr>
        </p:nvSpPr>
        <p:spPr/>
        <p:txBody>
          <a:bodyPr/>
          <a:lstStyle/>
          <a:p>
            <a:r>
              <a:rPr lang="en-GB" smtClean="0"/>
              <a:t>eric.montesinos@cern.ch</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5400" y="548680"/>
            <a:ext cx="10800000" cy="720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95399" y="1413328"/>
            <a:ext cx="10800000" cy="4968000"/>
          </a:xfrm>
          <a:prstGeom prst="rect">
            <a:avLst/>
          </a:prstGeom>
        </p:spPr>
        <p:txBody>
          <a:bodyPr vert="horz" lIns="45720" tIns="45720" rIns="45720" bIns="45720" rtlCol="0" anchor="ctr">
            <a:normAutofit/>
          </a:bodyPr>
          <a:lstStyle/>
          <a:p>
            <a:pPr lvl="0"/>
            <a:r>
              <a:rPr lang="en-US" dirty="0" smtClean="0"/>
              <a:t>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695400" y="6525368"/>
            <a:ext cx="4104456" cy="216000"/>
          </a:xfrm>
          <a:prstGeom prst="rect">
            <a:avLst/>
          </a:prstGeom>
        </p:spPr>
        <p:txBody>
          <a:bodyPr vert="horz" lIns="91440" tIns="45720" rIns="91440" bIns="45720" rtlCol="0" anchor="ctr"/>
          <a:lstStyle>
            <a:lvl1pPr algn="l">
              <a:defRPr sz="1000">
                <a:solidFill>
                  <a:srgbClr val="002060"/>
                </a:solidFill>
                <a:latin typeface="+mj-lt"/>
              </a:defRPr>
            </a:lvl1pPr>
          </a:lstStyle>
          <a:p>
            <a:r>
              <a:rPr lang="en-US" smtClean="0"/>
              <a:t>Workshop on efficient RF sources, 04-06 July 2022, CERN, Chateau de Bossey, Switzerland</a:t>
            </a:r>
            <a:endParaRPr lang="en-US" dirty="0"/>
          </a:p>
        </p:txBody>
      </p:sp>
      <p:sp>
        <p:nvSpPr>
          <p:cNvPr id="5" name="Footer Placeholder 4"/>
          <p:cNvSpPr>
            <a:spLocks noGrp="1"/>
          </p:cNvSpPr>
          <p:nvPr>
            <p:ph type="ftr" sz="quarter" idx="3"/>
          </p:nvPr>
        </p:nvSpPr>
        <p:spPr>
          <a:xfrm>
            <a:off x="4871864" y="6525368"/>
            <a:ext cx="5472608" cy="216000"/>
          </a:xfrm>
          <a:prstGeom prst="rect">
            <a:avLst/>
          </a:prstGeom>
        </p:spPr>
        <p:txBody>
          <a:bodyPr vert="horz" lIns="91440" tIns="45720" rIns="91440" bIns="45720" rtlCol="0" anchor="ctr"/>
          <a:lstStyle>
            <a:lvl1pPr algn="r">
              <a:defRPr sz="1000" cap="none" baseline="0">
                <a:solidFill>
                  <a:srgbClr val="002060"/>
                </a:solidFill>
                <a:latin typeface="+mj-lt"/>
              </a:defRPr>
            </a:lvl1pPr>
          </a:lstStyle>
          <a:p>
            <a:r>
              <a:rPr lang="en-GB" smtClean="0"/>
              <a:t>eric.montesinos@cern.ch</a:t>
            </a:r>
            <a:endParaRPr lang="en-US" dirty="0"/>
          </a:p>
        </p:txBody>
      </p:sp>
      <p:sp>
        <p:nvSpPr>
          <p:cNvPr id="6" name="Slide Number Placeholder 5"/>
          <p:cNvSpPr>
            <a:spLocks noGrp="1"/>
          </p:cNvSpPr>
          <p:nvPr>
            <p:ph type="sldNum" sz="quarter" idx="4"/>
          </p:nvPr>
        </p:nvSpPr>
        <p:spPr>
          <a:xfrm>
            <a:off x="10416600" y="6525368"/>
            <a:ext cx="1080000" cy="216000"/>
          </a:xfrm>
          <a:prstGeom prst="rect">
            <a:avLst/>
          </a:prstGeom>
        </p:spPr>
        <p:txBody>
          <a:bodyPr vert="horz" lIns="91440" tIns="45720" rIns="91440" bIns="45720" rtlCol="0" anchor="ctr"/>
          <a:lstStyle>
            <a:lvl1pPr algn="r">
              <a:defRPr sz="1000">
                <a:solidFill>
                  <a:srgbClr val="002060"/>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479376" y="548680"/>
            <a:ext cx="0" cy="720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hf hdr="0"/>
  <p:txStyles>
    <p:titleStyle>
      <a:lvl1pPr algn="l" defTabSz="914400" rtl="0" eaLnBrk="1" latinLnBrk="0" hangingPunct="1">
        <a:lnSpc>
          <a:spcPct val="100000"/>
        </a:lnSpc>
        <a:spcBef>
          <a:spcPct val="0"/>
        </a:spcBef>
        <a:buNone/>
        <a:defRPr sz="5000" kern="1200" cap="all" spc="100" baseline="0">
          <a:solidFill>
            <a:srgbClr val="0070C0"/>
          </a:solidFill>
          <a:latin typeface="+mj-lt"/>
          <a:ea typeface="+mj-ea"/>
          <a:cs typeface="+mj-cs"/>
        </a:defRPr>
      </a:lvl1pPr>
    </p:titleStyle>
    <p:bodyStyle>
      <a:lvl1pPr marL="0" indent="0" algn="l" defTabSz="914400" rtl="0" eaLnBrk="1" latinLnBrk="0" hangingPunct="1">
        <a:lnSpc>
          <a:spcPct val="100000"/>
        </a:lnSpc>
        <a:spcBef>
          <a:spcPts val="0"/>
        </a:spcBef>
        <a:spcAft>
          <a:spcPts val="0"/>
        </a:spcAft>
        <a:buClr>
          <a:schemeClr val="accent1"/>
        </a:buClr>
        <a:buSzPct val="100000"/>
        <a:buFont typeface="Tw Cen MT" panose="020B0602020104020603" pitchFamily="34" charset="0"/>
        <a:buNone/>
        <a:defRPr sz="2200" kern="1200">
          <a:solidFill>
            <a:srgbClr val="002060"/>
          </a:solidFill>
          <a:latin typeface="+mn-lt"/>
          <a:ea typeface="+mn-ea"/>
          <a:cs typeface="+mn-cs"/>
        </a:defRPr>
      </a:lvl1pPr>
      <a:lvl2pPr marL="179388" indent="0" algn="l" defTabSz="914400" rtl="0" eaLnBrk="1" latinLnBrk="0" hangingPunct="1">
        <a:lnSpc>
          <a:spcPct val="100000"/>
        </a:lnSpc>
        <a:spcBef>
          <a:spcPts val="0"/>
        </a:spcBef>
        <a:spcAft>
          <a:spcPts val="0"/>
        </a:spcAft>
        <a:buClr>
          <a:schemeClr val="accent1"/>
        </a:buClr>
        <a:buFont typeface="Wingdings 3" pitchFamily="18" charset="2"/>
        <a:buNone/>
        <a:defRPr sz="1800" kern="1200">
          <a:solidFill>
            <a:srgbClr val="002060"/>
          </a:solidFill>
          <a:latin typeface="+mn-lt"/>
          <a:ea typeface="+mn-ea"/>
          <a:cs typeface="+mn-cs"/>
        </a:defRPr>
      </a:lvl2pPr>
      <a:lvl3pPr marL="358775" indent="0" algn="l" defTabSz="914400" rtl="0" eaLnBrk="1" latinLnBrk="0" hangingPunct="1">
        <a:lnSpc>
          <a:spcPct val="100000"/>
        </a:lnSpc>
        <a:spcBef>
          <a:spcPts val="0"/>
        </a:spcBef>
        <a:spcAft>
          <a:spcPts val="0"/>
        </a:spcAft>
        <a:buClr>
          <a:schemeClr val="accent1"/>
        </a:buClr>
        <a:buFont typeface="Wingdings 3" pitchFamily="18" charset="2"/>
        <a:buNone/>
        <a:defRPr sz="1400" kern="1200">
          <a:solidFill>
            <a:srgbClr val="002060"/>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eric.montesinos@cern.ch"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jpe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3.xml"/><Relationship Id="rId6" Type="http://schemas.openxmlformats.org/officeDocument/2006/relationships/image" Target="../media/image31.jpeg"/><Relationship Id="rId5" Type="http://schemas.microsoft.com/office/2007/relationships/hdphoto" Target="../media/hdphoto2.wdp"/><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emf"/><Relationship Id="rId7" Type="http://schemas.openxmlformats.org/officeDocument/2006/relationships/image" Target="../media/image49.emf"/><Relationship Id="rId2" Type="http://schemas.openxmlformats.org/officeDocument/2006/relationships/image" Target="../media/image44.emf"/><Relationship Id="rId1" Type="http://schemas.openxmlformats.org/officeDocument/2006/relationships/slideLayout" Target="../slideLayouts/slideLayout3.xml"/><Relationship Id="rId6" Type="http://schemas.openxmlformats.org/officeDocument/2006/relationships/image" Target="../media/image48.emf"/><Relationship Id="rId5" Type="http://schemas.openxmlformats.org/officeDocument/2006/relationships/image" Target="../media/image47.emf"/><Relationship Id="rId4" Type="http://schemas.openxmlformats.org/officeDocument/2006/relationships/image" Target="../media/image46.emf"/></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xml"/><Relationship Id="rId5" Type="http://schemas.openxmlformats.org/officeDocument/2006/relationships/image" Target="../media/image54.jpeg"/><Relationship Id="rId4" Type="http://schemas.openxmlformats.org/officeDocument/2006/relationships/image" Target="../media/image53.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3.xml"/><Relationship Id="rId5" Type="http://schemas.openxmlformats.org/officeDocument/2006/relationships/image" Target="../media/image59.emf"/><Relationship Id="rId4" Type="http://schemas.openxmlformats.org/officeDocument/2006/relationships/image" Target="../media/image58.emf"/></Relationships>
</file>

<file path=ppt/slides/_rels/slide2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3.xml"/><Relationship Id="rId5" Type="http://schemas.openxmlformats.org/officeDocument/2006/relationships/image" Target="../media/image66.JPG"/><Relationship Id="rId4" Type="http://schemas.openxmlformats.org/officeDocument/2006/relationships/image" Target="../media/image65.jpeg"/></Relationships>
</file>

<file path=ppt/slides/_rels/slide31.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71.png"/><Relationship Id="rId3" Type="http://schemas.microsoft.com/office/2007/relationships/hdphoto" Target="../media/hdphoto4.wdp"/><Relationship Id="rId7" Type="http://schemas.microsoft.com/office/2007/relationships/hdphoto" Target="../media/hdphoto6.wdp"/><Relationship Id="rId2" Type="http://schemas.openxmlformats.org/officeDocument/2006/relationships/image" Target="../media/image68.png"/><Relationship Id="rId1" Type="http://schemas.openxmlformats.org/officeDocument/2006/relationships/slideLayout" Target="../slideLayouts/slideLayout3.xml"/><Relationship Id="rId6" Type="http://schemas.microsoft.com/office/2007/relationships/hdphoto" Target="../media/hdphoto5.wdp"/><Relationship Id="rId5" Type="http://schemas.openxmlformats.org/officeDocument/2006/relationships/image" Target="../media/image70.png"/><Relationship Id="rId4" Type="http://schemas.openxmlformats.org/officeDocument/2006/relationships/image" Target="../media/image69.png"/><Relationship Id="rId9" Type="http://schemas.openxmlformats.org/officeDocument/2006/relationships/image" Target="../media/image72.png"/></Relationships>
</file>

<file path=ppt/slides/_rels/slide3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68.png"/><Relationship Id="rId1" Type="http://schemas.openxmlformats.org/officeDocument/2006/relationships/slideLayout" Target="../slideLayouts/slideLayout4.xml"/><Relationship Id="rId4"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9.gif"/><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79.gif"/><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80.png"/></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hyperlink" Target="http://cdsweb.cern.ch/record/1378474/files/CERN-ATS-2011-042.pdf" TargetMode="External"/><Relationship Id="rId1" Type="http://schemas.openxmlformats.org/officeDocument/2006/relationships/slideLayout" Target="../slideLayouts/slideLayout3.xml"/><Relationship Id="rId5" Type="http://schemas.openxmlformats.org/officeDocument/2006/relationships/image" Target="../media/image17.emf"/><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360" y="2708921"/>
            <a:ext cx="5760640" cy="3600400"/>
          </a:xfrm>
        </p:spPr>
        <p:txBody>
          <a:bodyPr>
            <a:normAutofit/>
          </a:bodyPr>
          <a:lstStyle/>
          <a:p>
            <a:r>
              <a:rPr lang="en-GB" dirty="0"/>
              <a:t>CERN SPS </a:t>
            </a:r>
            <a:r>
              <a:rPr lang="en-GB" dirty="0" smtClean="0"/>
              <a:t>SSPA</a:t>
            </a:r>
            <a:r>
              <a:rPr lang="en-GB" dirty="0"/>
              <a:t/>
            </a:r>
            <a:br>
              <a:rPr lang="en-GB" dirty="0"/>
            </a:br>
            <a:r>
              <a:rPr lang="en-GB" dirty="0"/>
              <a:t>high efficient system at the end</a:t>
            </a:r>
            <a:endParaRPr lang="en-GB" cap="none" dirty="0"/>
          </a:p>
        </p:txBody>
      </p:sp>
      <p:sp>
        <p:nvSpPr>
          <p:cNvPr id="3" name="Subtitle 2"/>
          <p:cNvSpPr>
            <a:spLocks noGrp="1"/>
          </p:cNvSpPr>
          <p:nvPr>
            <p:ph type="subTitle" idx="1"/>
          </p:nvPr>
        </p:nvSpPr>
        <p:spPr>
          <a:xfrm>
            <a:off x="7536161" y="2708921"/>
            <a:ext cx="4320479" cy="3600400"/>
          </a:xfrm>
        </p:spPr>
        <p:txBody>
          <a:bodyPr>
            <a:noAutofit/>
          </a:bodyPr>
          <a:lstStyle/>
          <a:p>
            <a:r>
              <a:rPr lang="en-US" sz="2800" dirty="0"/>
              <a:t>Workshop on efficient RF sources</a:t>
            </a:r>
          </a:p>
          <a:p>
            <a:r>
              <a:rPr lang="en-US" sz="2800" dirty="0"/>
              <a:t>04-06 July 2022, CERN, Chateau de </a:t>
            </a:r>
            <a:r>
              <a:rPr lang="en-US" sz="2800" dirty="0" err="1" smtClean="0"/>
              <a:t>Bossey</a:t>
            </a:r>
            <a:r>
              <a:rPr lang="en-US" sz="2800" dirty="0"/>
              <a:t>, Switzerland </a:t>
            </a:r>
          </a:p>
          <a:p>
            <a:endParaRPr lang="en-GB" sz="2800" dirty="0"/>
          </a:p>
          <a:p>
            <a:r>
              <a:rPr lang="en-GB" sz="2000" dirty="0" smtClean="0">
                <a:hlinkClick r:id="rId2"/>
              </a:rPr>
              <a:t>eric.montesinos@cern.ch</a:t>
            </a:r>
            <a:endParaRPr lang="en-GB" sz="2000" dirty="0" smtClean="0"/>
          </a:p>
          <a:p>
            <a:r>
              <a:rPr lang="en-GB" sz="2000" dirty="0" smtClean="0"/>
              <a:t>On behalf of hundreds of colleagues who made it possible</a:t>
            </a:r>
            <a:endParaRPr lang="en-US" sz="2000" dirty="0"/>
          </a:p>
        </p:txBody>
      </p:sp>
      <p:cxnSp>
        <p:nvCxnSpPr>
          <p:cNvPr id="5" name="Straight Connector 4"/>
          <p:cNvCxnSpPr/>
          <p:nvPr/>
        </p:nvCxnSpPr>
        <p:spPr>
          <a:xfrm flipV="1">
            <a:off x="6816080" y="3429000"/>
            <a:ext cx="0" cy="216024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r="82822" b="47994"/>
          <a:stretch/>
        </p:blipFill>
        <p:spPr>
          <a:xfrm>
            <a:off x="407368" y="188638"/>
            <a:ext cx="864096" cy="936105"/>
          </a:xfrm>
          <a:prstGeom prst="rect">
            <a:avLst/>
          </a:prstGeom>
        </p:spPr>
      </p:pic>
      <p:pic>
        <p:nvPicPr>
          <p:cNvPr id="8" name="Picture 2" descr="hom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87488" y="296650"/>
            <a:ext cx="1265563" cy="720080"/>
          </a:xfrm>
          <a:prstGeom prst="rect">
            <a:avLst/>
          </a:prstGeom>
          <a:solidFill>
            <a:schemeClr val="accent1">
              <a:lumMod val="20000"/>
              <a:lumOff val="80000"/>
            </a:schemeClr>
          </a:solidFill>
        </p:spPr>
      </p:pic>
    </p:spTree>
    <p:extLst>
      <p:ext uri="{BB962C8B-B14F-4D97-AF65-F5344CB8AC3E}">
        <p14:creationId xmlns:p14="http://schemas.microsoft.com/office/powerpoint/2010/main" val="2541801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GB" dirty="0"/>
              <a:t>Teams involved </a:t>
            </a:r>
            <a:r>
              <a:rPr lang="en-GB" sz="5400" dirty="0"/>
              <a:t>(</a:t>
            </a:r>
            <a:r>
              <a:rPr lang="en-GB" sz="2200" dirty="0"/>
              <a:t>more than </a:t>
            </a:r>
            <a:r>
              <a:rPr lang="en-GB" sz="2200" dirty="0" smtClean="0"/>
              <a:t>350 persons </a:t>
            </a:r>
            <a:r>
              <a:rPr lang="en-GB" sz="5400" dirty="0" smtClean="0"/>
              <a:t>Thanks to all of them)</a:t>
            </a:r>
            <a:endParaRPr lang="en-US"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10</a:t>
            </a:fld>
            <a:endParaRPr lang="en-US" dirty="0"/>
          </a:p>
        </p:txBody>
      </p:sp>
      <p:graphicFrame>
        <p:nvGraphicFramePr>
          <p:cNvPr id="9" name="Content Placeholder 24"/>
          <p:cNvGraphicFramePr>
            <a:graphicFrameLocks/>
          </p:cNvGraphicFramePr>
          <p:nvPr>
            <p:extLst>
              <p:ext uri="{D42A27DB-BD31-4B8C-83A1-F6EECF244321}">
                <p14:modId xmlns:p14="http://schemas.microsoft.com/office/powerpoint/2010/main" val="1644603351"/>
              </p:ext>
            </p:extLst>
          </p:nvPr>
        </p:nvGraphicFramePr>
        <p:xfrm>
          <a:off x="407368" y="1641283"/>
          <a:ext cx="11166374" cy="4470378"/>
        </p:xfrm>
        <a:graphic>
          <a:graphicData uri="http://schemas.openxmlformats.org/drawingml/2006/table">
            <a:tbl>
              <a:tblPr firstRow="1">
                <a:tableStyleId>{9DCAF9ED-07DC-4A11-8D7F-57B35C25682E}</a:tableStyleId>
              </a:tblPr>
              <a:tblGrid>
                <a:gridCol w="927092">
                  <a:extLst>
                    <a:ext uri="{9D8B030D-6E8A-4147-A177-3AD203B41FA5}">
                      <a16:colId xmlns:a16="http://schemas.microsoft.com/office/drawing/2014/main" val="20000"/>
                    </a:ext>
                  </a:extLst>
                </a:gridCol>
                <a:gridCol w="10239282">
                  <a:extLst>
                    <a:ext uri="{9D8B030D-6E8A-4147-A177-3AD203B41FA5}">
                      <a16:colId xmlns:a16="http://schemas.microsoft.com/office/drawing/2014/main" val="20001"/>
                    </a:ext>
                  </a:extLst>
                </a:gridCol>
              </a:tblGrid>
              <a:tr h="183546">
                <a:tc>
                  <a:txBody>
                    <a:bodyPr/>
                    <a:lstStyle/>
                    <a:p>
                      <a:r>
                        <a:rPr lang="en-GB" sz="1200" noProof="0" dirty="0" smtClean="0"/>
                        <a:t>Dep-Group</a:t>
                      </a:r>
                      <a:endParaRPr lang="en-GB" sz="1200" noProof="0" dirty="0"/>
                    </a:p>
                  </a:txBody>
                  <a:tcPr marT="0" marB="0" anchor="ctr"/>
                </a:tc>
                <a:tc>
                  <a:txBody>
                    <a:bodyPr/>
                    <a:lstStyle/>
                    <a:p>
                      <a:r>
                        <a:rPr lang="en-GB" sz="1200" noProof="0" dirty="0" smtClean="0"/>
                        <a:t>Persons</a:t>
                      </a:r>
                      <a:endParaRPr lang="en-GB" sz="1200" noProof="0" dirty="0"/>
                    </a:p>
                  </a:txBody>
                  <a:tcPr marT="0" marB="0" anchor="ctr"/>
                </a:tc>
                <a:extLst>
                  <a:ext uri="{0D108BD9-81ED-4DB2-BD59-A6C34878D82A}">
                    <a16:rowId xmlns:a16="http://schemas.microsoft.com/office/drawing/2014/main" val="10000"/>
                  </a:ext>
                </a:extLst>
              </a:tr>
              <a:tr h="367091">
                <a:tc>
                  <a:txBody>
                    <a:bodyPr/>
                    <a:lstStyle/>
                    <a:p>
                      <a:r>
                        <a:rPr lang="en-GB" sz="1000" noProof="0" dirty="0" smtClean="0"/>
                        <a:t>BE-RF</a:t>
                      </a:r>
                      <a:endParaRPr lang="en-GB" sz="1000" noProof="0" dirty="0"/>
                    </a:p>
                  </a:txBody>
                  <a:tcPr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noProof="0" dirty="0" smtClean="0"/>
                        <a:t>Eric Montesinos, Charles Julie,</a:t>
                      </a:r>
                      <a:r>
                        <a:rPr lang="en-GB" sz="1000" baseline="0" noProof="0" dirty="0" smtClean="0"/>
                        <a:t> Frederic Killing, </a:t>
                      </a:r>
                      <a:r>
                        <a:rPr lang="en-GB" sz="1000" baseline="0" noProof="0" dirty="0" err="1" smtClean="0"/>
                        <a:t>Sébastien</a:t>
                      </a:r>
                      <a:r>
                        <a:rPr lang="en-GB" sz="1000" baseline="0" noProof="0" dirty="0" smtClean="0"/>
                        <a:t> </a:t>
                      </a:r>
                      <a:r>
                        <a:rPr lang="en-GB" sz="1000" baseline="0" noProof="0" dirty="0" err="1" smtClean="0"/>
                        <a:t>Calvo</a:t>
                      </a:r>
                      <a:r>
                        <a:rPr lang="en-GB" sz="1000" baseline="0" noProof="0" dirty="0" smtClean="0"/>
                        <a:t>, </a:t>
                      </a:r>
                      <a:r>
                        <a:rPr lang="en-GB" sz="1000" noProof="0" dirty="0" smtClean="0"/>
                        <a:t>Gino</a:t>
                      </a:r>
                      <a:r>
                        <a:rPr lang="en-GB" sz="1000" baseline="0" noProof="0" dirty="0" smtClean="0"/>
                        <a:t> </a:t>
                      </a:r>
                      <a:r>
                        <a:rPr lang="en-GB" sz="1000" baseline="0" noProof="0" dirty="0" err="1" smtClean="0"/>
                        <a:t>Cipolla</a:t>
                      </a:r>
                      <a:r>
                        <a:rPr lang="en-GB" sz="1000" baseline="0" noProof="0" dirty="0" smtClean="0"/>
                        <a:t>, </a:t>
                      </a:r>
                      <a:r>
                        <a:rPr lang="en-GB" sz="1000" noProof="0" dirty="0" smtClean="0"/>
                        <a:t>Antoine </a:t>
                      </a:r>
                      <a:r>
                        <a:rPr lang="en-GB" sz="1000" noProof="0" dirty="0" err="1" smtClean="0"/>
                        <a:t>Boucherie</a:t>
                      </a:r>
                      <a:r>
                        <a:rPr lang="en-GB" sz="1000" noProof="0" dirty="0" smtClean="0"/>
                        <a:t>,</a:t>
                      </a:r>
                      <a:r>
                        <a:rPr lang="en-GB" sz="1000" baseline="0" noProof="0" dirty="0" smtClean="0"/>
                        <a:t> Simon Rains, James Bibby, Christophe Renaud, Cedrick Grandbois, Pilar Parrado Caballero, Irene Alonso Romero, </a:t>
                      </a:r>
                      <a:r>
                        <a:rPr lang="en-GB" sz="1000" noProof="0" dirty="0" smtClean="0"/>
                        <a:t>Francisco</a:t>
                      </a:r>
                      <a:r>
                        <a:rPr lang="en-GB" sz="1000" baseline="0" noProof="0" dirty="0" smtClean="0"/>
                        <a:t> </a:t>
                      </a:r>
                      <a:r>
                        <a:rPr lang="en-GB" sz="1000" baseline="0" noProof="0" dirty="0" err="1" smtClean="0"/>
                        <a:t>Sauba</a:t>
                      </a:r>
                      <a:r>
                        <a:rPr lang="en-GB" sz="1000" baseline="0" noProof="0" dirty="0" smtClean="0"/>
                        <a:t> Esteban, Morgan Wigham, Julien Novello, Sebastien Mutuel, Patrice Girod, Michel Ferrone, Jean-Marie Angonin, Romuald Terry, Sidi Chikhi, David Bastard, Lancelot </a:t>
                      </a:r>
                      <a:r>
                        <a:rPr lang="en-GB" sz="1000" baseline="0" noProof="0" dirty="0" err="1" smtClean="0"/>
                        <a:t>Brechignac</a:t>
                      </a:r>
                      <a:r>
                        <a:rPr lang="en-GB" sz="1000" baseline="0" noProof="0" dirty="0" smtClean="0"/>
                        <a:t>-Denis, Thomas Henry, </a:t>
                      </a:r>
                      <a:r>
                        <a:rPr lang="en-GB" sz="1000" noProof="0" dirty="0" smtClean="0"/>
                        <a:t>Elena </a:t>
                      </a:r>
                      <a:r>
                        <a:rPr lang="en-GB" sz="1000" noProof="0" dirty="0" err="1" smtClean="0"/>
                        <a:t>Shaposhnikova</a:t>
                      </a:r>
                      <a:r>
                        <a:rPr lang="en-GB" sz="1000" noProof="0" dirty="0" smtClean="0"/>
                        <a:t>, Thomas Bohl, Christine Vollinger, </a:t>
                      </a:r>
                      <a:r>
                        <a:rPr lang="en-GB" sz="1000" noProof="0" dirty="0" err="1" smtClean="0"/>
                        <a:t>Nasrin</a:t>
                      </a:r>
                      <a:r>
                        <a:rPr lang="en-GB" sz="1000" noProof="0" dirty="0" smtClean="0"/>
                        <a:t> </a:t>
                      </a:r>
                      <a:r>
                        <a:rPr lang="en-GB" sz="1000" noProof="0" dirty="0" err="1" smtClean="0"/>
                        <a:t>Nasresfahani</a:t>
                      </a:r>
                      <a:r>
                        <a:rPr lang="en-GB" sz="1000" noProof="0" dirty="0" smtClean="0"/>
                        <a:t>,</a:t>
                      </a:r>
                      <a:r>
                        <a:rPr lang="en-GB" sz="1000" baseline="0" noProof="0" dirty="0" smtClean="0"/>
                        <a:t> </a:t>
                      </a:r>
                      <a:r>
                        <a:rPr lang="en-GB" sz="1000" noProof="0" dirty="0" smtClean="0"/>
                        <a:t>Patrick Kramer, Rama Calaga, James Mitchell, Wolfgang </a:t>
                      </a:r>
                      <a:r>
                        <a:rPr lang="en-GB" sz="1000" noProof="0" dirty="0" err="1" smtClean="0"/>
                        <a:t>Höfle</a:t>
                      </a:r>
                      <a:r>
                        <a:rPr lang="en-GB" sz="1000" noProof="0" dirty="0" smtClean="0"/>
                        <a:t>, Philippe Baudrenghien, Gregoire Hagmann, Luca Arnaudon, Carlos Oliveira, Diego Barrientos </a:t>
                      </a:r>
                      <a:r>
                        <a:rPr lang="en-GB" sz="1000" noProof="0" dirty="0" err="1" smtClean="0"/>
                        <a:t>Turrion</a:t>
                      </a:r>
                      <a:r>
                        <a:rPr lang="en-GB" sz="1000" noProof="0" dirty="0" smtClean="0"/>
                        <a:t>, </a:t>
                      </a:r>
                      <a:r>
                        <a:rPr lang="en-GB" sz="1000" baseline="0" noProof="0" dirty="0" smtClean="0"/>
                        <a:t>Emile Grospelier,</a:t>
                      </a:r>
                      <a:r>
                        <a:rPr lang="en-GB" sz="1000" noProof="0" dirty="0" smtClean="0"/>
                        <a:t> Thomas Kaltenbacher,</a:t>
                      </a:r>
                      <a:r>
                        <a:rPr lang="en-GB" sz="1000" baseline="0" noProof="0" dirty="0" smtClean="0"/>
                        <a:t> Ester Sancho Cabrera, Débora Aguilera, </a:t>
                      </a:r>
                      <a:r>
                        <a:rPr lang="en-GB" sz="1000" noProof="0" dirty="0" smtClean="0"/>
                        <a:t>Jose</a:t>
                      </a:r>
                      <a:r>
                        <a:rPr lang="en-GB" sz="1000" baseline="0" noProof="0" dirty="0" smtClean="0"/>
                        <a:t> Enrique Varela Campelo, Paola Mazzotta, </a:t>
                      </a:r>
                      <a:r>
                        <a:rPr lang="en-GB" sz="1000" noProof="0" dirty="0" smtClean="0"/>
                        <a:t>Toon Roggen, Urs Wehrle</a:t>
                      </a:r>
                      <a:r>
                        <a:rPr lang="en-GB" sz="1000" baseline="0" noProof="0" dirty="0" smtClean="0"/>
                        <a:t>, Philip Hofer</a:t>
                      </a:r>
                      <a:endParaRPr lang="en-GB" sz="1000" i="1" noProof="0" dirty="0" smtClean="0">
                        <a:solidFill>
                          <a:schemeClr val="tx1"/>
                        </a:solidFill>
                      </a:endParaRPr>
                    </a:p>
                  </a:txBody>
                  <a:tcPr marT="0" marB="0" anchor="ctr"/>
                </a:tc>
                <a:extLst>
                  <a:ext uri="{0D108BD9-81ED-4DB2-BD59-A6C34878D82A}">
                    <a16:rowId xmlns:a16="http://schemas.microsoft.com/office/drawing/2014/main" val="10001"/>
                  </a:ext>
                </a:extLst>
              </a:tr>
              <a:tr h="163152">
                <a:tc>
                  <a:txBody>
                    <a:bodyPr/>
                    <a:lstStyle/>
                    <a:p>
                      <a:r>
                        <a:rPr lang="en-GB" sz="1000" noProof="0" dirty="0" smtClean="0"/>
                        <a:t>BE-ABP</a:t>
                      </a:r>
                      <a:endParaRPr lang="en-GB" sz="1000" noProof="0" dirty="0"/>
                    </a:p>
                  </a:txBody>
                  <a:tcPr marT="0" marB="0" anchor="ctr"/>
                </a:tc>
                <a:tc>
                  <a:txBody>
                    <a:bodyPr/>
                    <a:lstStyle/>
                    <a:p>
                      <a:r>
                        <a:rPr lang="en-GB" sz="1000" baseline="0" noProof="0" dirty="0" smtClean="0"/>
                        <a:t>Benoit </a:t>
                      </a:r>
                      <a:r>
                        <a:rPr lang="en-GB" sz="1000" baseline="0" noProof="0" dirty="0" err="1" smtClean="0"/>
                        <a:t>Salvan</a:t>
                      </a:r>
                      <a:r>
                        <a:rPr lang="en-GB" sz="1000" baseline="0" noProof="0" dirty="0" smtClean="0"/>
                        <a:t>, Hannes Bartosik, </a:t>
                      </a:r>
                      <a:r>
                        <a:rPr lang="en-GB" sz="1000" noProof="0" dirty="0" smtClean="0"/>
                        <a:t>Ghislain</a:t>
                      </a:r>
                      <a:r>
                        <a:rPr lang="en-GB" sz="1000" baseline="0" noProof="0" dirty="0" smtClean="0"/>
                        <a:t> Roy, Yannis </a:t>
                      </a:r>
                      <a:r>
                        <a:rPr lang="en-GB" sz="1000" baseline="0" noProof="0" dirty="0" err="1" smtClean="0"/>
                        <a:t>Papaphilipou</a:t>
                      </a:r>
                      <a:endParaRPr lang="en-GB" sz="1000" i="1" noProof="0" dirty="0">
                        <a:solidFill>
                          <a:schemeClr val="tx1"/>
                        </a:solidFill>
                      </a:endParaRPr>
                    </a:p>
                  </a:txBody>
                  <a:tcPr marT="0" marB="0" anchor="ctr"/>
                </a:tc>
                <a:extLst>
                  <a:ext uri="{0D108BD9-81ED-4DB2-BD59-A6C34878D82A}">
                    <a16:rowId xmlns:a16="http://schemas.microsoft.com/office/drawing/2014/main" val="10002"/>
                  </a:ext>
                </a:extLst>
              </a:tr>
              <a:tr h="163152">
                <a:tc>
                  <a:txBody>
                    <a:bodyPr/>
                    <a:lstStyle/>
                    <a:p>
                      <a:r>
                        <a:rPr lang="en-GB" sz="1000" noProof="0" dirty="0" smtClean="0"/>
                        <a:t>BE-ASR</a:t>
                      </a:r>
                      <a:endParaRPr lang="en-GB" sz="1000" noProof="0" dirty="0"/>
                    </a:p>
                  </a:txBody>
                  <a:tcPr marT="0" marB="0" anchor="ctr"/>
                </a:tc>
                <a:tc>
                  <a:txBody>
                    <a:bodyPr/>
                    <a:lstStyle/>
                    <a:p>
                      <a:r>
                        <a:rPr lang="en-GB" sz="1000" noProof="0" dirty="0" smtClean="0"/>
                        <a:t>Marc Tavlet, Christelle Gaignant, Anne Funken, Lisa Kobzeva, Axelle </a:t>
                      </a:r>
                      <a:r>
                        <a:rPr lang="en-GB" sz="1000" noProof="0" dirty="0" err="1" smtClean="0"/>
                        <a:t>Deleu</a:t>
                      </a:r>
                      <a:r>
                        <a:rPr lang="en-GB" sz="1000" noProof="0" dirty="0" smtClean="0"/>
                        <a:t>, </a:t>
                      </a:r>
                      <a:r>
                        <a:rPr lang="en-GB" sz="1000" baseline="0" noProof="0" dirty="0" smtClean="0"/>
                        <a:t>Paola Carvalho Correia</a:t>
                      </a:r>
                      <a:endParaRPr lang="en-GB" sz="1000" i="1" noProof="0" dirty="0">
                        <a:solidFill>
                          <a:schemeClr val="tx1"/>
                        </a:solidFill>
                      </a:endParaRPr>
                    </a:p>
                  </a:txBody>
                  <a:tcPr marT="0" marB="0" anchor="ctr"/>
                </a:tc>
                <a:extLst>
                  <a:ext uri="{0D108BD9-81ED-4DB2-BD59-A6C34878D82A}">
                    <a16:rowId xmlns:a16="http://schemas.microsoft.com/office/drawing/2014/main" val="10003"/>
                  </a:ext>
                </a:extLst>
              </a:tr>
              <a:tr h="163152">
                <a:tc>
                  <a:txBody>
                    <a:bodyPr/>
                    <a:lstStyle/>
                    <a:p>
                      <a:r>
                        <a:rPr lang="en-GB" sz="1000" noProof="0" dirty="0" smtClean="0"/>
                        <a:t>BE-BI</a:t>
                      </a:r>
                      <a:endParaRPr lang="en-GB" sz="1000" noProof="0" dirty="0"/>
                    </a:p>
                  </a:txBody>
                  <a:tcPr marT="0" marB="0" anchor="ctr"/>
                </a:tc>
                <a:tc>
                  <a:txBody>
                    <a:bodyPr/>
                    <a:lstStyle/>
                    <a:p>
                      <a:r>
                        <a:rPr lang="en-GB" sz="1000" noProof="0" dirty="0" smtClean="0"/>
                        <a:t>Christian Boccard, Patrick </a:t>
                      </a:r>
                      <a:r>
                        <a:rPr lang="en-GB" sz="1000" noProof="0" dirty="0" err="1" smtClean="0"/>
                        <a:t>Ogier</a:t>
                      </a:r>
                      <a:endParaRPr lang="en-GB" sz="1000" noProof="0" dirty="0">
                        <a:solidFill>
                          <a:schemeClr val="tx1"/>
                        </a:solidFill>
                      </a:endParaRPr>
                    </a:p>
                  </a:txBody>
                  <a:tcPr marT="0" marB="0" anchor="ctr"/>
                </a:tc>
                <a:extLst>
                  <a:ext uri="{0D108BD9-81ED-4DB2-BD59-A6C34878D82A}">
                    <a16:rowId xmlns:a16="http://schemas.microsoft.com/office/drawing/2014/main" val="10004"/>
                  </a:ext>
                </a:extLst>
              </a:tr>
              <a:tr h="163152">
                <a:tc>
                  <a:txBody>
                    <a:bodyPr/>
                    <a:lstStyle/>
                    <a:p>
                      <a:r>
                        <a:rPr lang="en-US" sz="1000" noProof="0" dirty="0" smtClean="0"/>
                        <a:t>BE-ICS</a:t>
                      </a:r>
                      <a:endParaRPr lang="en-GB" sz="1000" noProof="0" dirty="0"/>
                    </a:p>
                  </a:txBody>
                  <a:tcPr marT="0" marB="0" anchor="ctr"/>
                </a:tc>
                <a:tc>
                  <a:txBody>
                    <a:bodyPr/>
                    <a:lstStyle/>
                    <a:p>
                      <a:r>
                        <a:rPr lang="en-US" sz="1000" noProof="0" dirty="0" smtClean="0"/>
                        <a:t>Denis Raffourt</a:t>
                      </a:r>
                      <a:endParaRPr lang="en-GB" sz="1000" noProof="0" dirty="0">
                        <a:solidFill>
                          <a:schemeClr val="tx1"/>
                        </a:solidFill>
                      </a:endParaRPr>
                    </a:p>
                  </a:txBody>
                  <a:tcPr marT="0" marB="0" anchor="ctr"/>
                </a:tc>
                <a:extLst>
                  <a:ext uri="{0D108BD9-81ED-4DB2-BD59-A6C34878D82A}">
                    <a16:rowId xmlns:a16="http://schemas.microsoft.com/office/drawing/2014/main" val="10005"/>
                  </a:ext>
                </a:extLst>
              </a:tr>
              <a:tr h="163152">
                <a:tc>
                  <a:txBody>
                    <a:bodyPr/>
                    <a:lstStyle/>
                    <a:p>
                      <a:r>
                        <a:rPr lang="en-US" sz="1000" noProof="0" dirty="0" smtClean="0"/>
                        <a:t>BE-OP</a:t>
                      </a:r>
                      <a:endParaRPr lang="en-GB" sz="1000" noProof="0" dirty="0"/>
                    </a:p>
                  </a:txBody>
                  <a:tcPr marT="0" marB="0" anchor="ctr"/>
                </a:tc>
                <a:tc>
                  <a:txBody>
                    <a:bodyPr/>
                    <a:lstStyle/>
                    <a:p>
                      <a:r>
                        <a:rPr lang="en-US" sz="1000" noProof="0" dirty="0" smtClean="0"/>
                        <a:t>James Ridewood</a:t>
                      </a:r>
                      <a:endParaRPr lang="en-GB" sz="1000" noProof="0" dirty="0">
                        <a:solidFill>
                          <a:schemeClr val="tx1"/>
                        </a:solidFill>
                      </a:endParaRPr>
                    </a:p>
                  </a:txBody>
                  <a:tcPr marT="0" marB="0" anchor="ctr"/>
                </a:tc>
                <a:extLst>
                  <a:ext uri="{0D108BD9-81ED-4DB2-BD59-A6C34878D82A}">
                    <a16:rowId xmlns:a16="http://schemas.microsoft.com/office/drawing/2014/main" val="10006"/>
                  </a:ext>
                </a:extLst>
              </a:tr>
              <a:tr h="163152">
                <a:tc>
                  <a:txBody>
                    <a:bodyPr/>
                    <a:lstStyle/>
                    <a:p>
                      <a:r>
                        <a:rPr lang="en-GB" sz="1000" noProof="0" dirty="0" smtClean="0"/>
                        <a:t>DG-LS</a:t>
                      </a:r>
                      <a:endParaRPr lang="en-GB" sz="1000" noProof="0" dirty="0"/>
                    </a:p>
                  </a:txBody>
                  <a:tcPr marT="0" marB="0" anchor="ctr"/>
                </a:tc>
                <a:tc>
                  <a:txBody>
                    <a:bodyPr/>
                    <a:lstStyle/>
                    <a:p>
                      <a:r>
                        <a:rPr lang="en-GB" sz="1000" noProof="0" dirty="0" smtClean="0"/>
                        <a:t>Florence Jacobs</a:t>
                      </a:r>
                      <a:endParaRPr lang="en-GB" sz="1000" noProof="0" dirty="0">
                        <a:solidFill>
                          <a:schemeClr val="tx1"/>
                        </a:solidFill>
                      </a:endParaRPr>
                    </a:p>
                  </a:txBody>
                  <a:tcPr marT="0" marB="0" anchor="ctr"/>
                </a:tc>
                <a:extLst>
                  <a:ext uri="{0D108BD9-81ED-4DB2-BD59-A6C34878D82A}">
                    <a16:rowId xmlns:a16="http://schemas.microsoft.com/office/drawing/2014/main" val="10007"/>
                  </a:ext>
                </a:extLst>
              </a:tr>
              <a:tr h="163152">
                <a:tc>
                  <a:txBody>
                    <a:bodyPr/>
                    <a:lstStyle/>
                    <a:p>
                      <a:r>
                        <a:rPr lang="en-GB" sz="1000" noProof="0" dirty="0" smtClean="0"/>
                        <a:t>HSE-SEE</a:t>
                      </a:r>
                      <a:endParaRPr lang="en-GB" sz="1000" noProof="0" dirty="0"/>
                    </a:p>
                  </a:txBody>
                  <a:tcPr marT="0" marB="0" anchor="ctr"/>
                </a:tc>
                <a:tc>
                  <a:txBody>
                    <a:bodyPr/>
                    <a:lstStyle/>
                    <a:p>
                      <a:r>
                        <a:rPr lang="en-GB" sz="1000" noProof="0" dirty="0" smtClean="0"/>
                        <a:t>Olivier Tison, Cécile Pinto, Jonathan Gulley, Laurent </a:t>
                      </a:r>
                      <a:r>
                        <a:rPr lang="en-GB" sz="1000" noProof="0" dirty="0" err="1" smtClean="0"/>
                        <a:t>Colly</a:t>
                      </a:r>
                      <a:r>
                        <a:rPr lang="en-GB" sz="1000" noProof="0" dirty="0" smtClean="0"/>
                        <a:t>, Guillaume Fontana</a:t>
                      </a:r>
                      <a:endParaRPr lang="en-GB" sz="1000" i="1" noProof="0" dirty="0">
                        <a:solidFill>
                          <a:schemeClr val="tx1"/>
                        </a:solidFill>
                      </a:endParaRPr>
                    </a:p>
                  </a:txBody>
                  <a:tcPr marT="0" marB="0" anchor="ctr"/>
                </a:tc>
                <a:extLst>
                  <a:ext uri="{0D108BD9-81ED-4DB2-BD59-A6C34878D82A}">
                    <a16:rowId xmlns:a16="http://schemas.microsoft.com/office/drawing/2014/main" val="10008"/>
                  </a:ext>
                </a:extLst>
              </a:tr>
              <a:tr h="163152">
                <a:tc>
                  <a:txBody>
                    <a:bodyPr/>
                    <a:lstStyle/>
                    <a:p>
                      <a:r>
                        <a:rPr lang="en-GB" sz="1000" noProof="0" dirty="0" smtClean="0"/>
                        <a:t>IPT-PI</a:t>
                      </a:r>
                      <a:endParaRPr lang="en-GB" sz="1000" noProof="0" dirty="0">
                        <a:solidFill>
                          <a:schemeClr val="tx1"/>
                        </a:solidFill>
                      </a:endParaRPr>
                    </a:p>
                  </a:txBody>
                  <a:tcPr marT="0" marB="0" anchor="ctr"/>
                </a:tc>
                <a:tc>
                  <a:txBody>
                    <a:bodyPr/>
                    <a:lstStyle/>
                    <a:p>
                      <a:r>
                        <a:rPr lang="en-GB" sz="1000" noProof="0" dirty="0" smtClean="0"/>
                        <a:t>Thierry Lagrange, Anders Unnervik, Ivo Lobmaier, Bjorn </a:t>
                      </a:r>
                      <a:r>
                        <a:rPr lang="en-GB" sz="1000" noProof="0" dirty="0" err="1" smtClean="0"/>
                        <a:t>Jenssen</a:t>
                      </a:r>
                      <a:r>
                        <a:rPr lang="en-GB" sz="1000" noProof="0" dirty="0" smtClean="0"/>
                        <a:t>, Fatima </a:t>
                      </a:r>
                      <a:r>
                        <a:rPr lang="en-GB" sz="1000" noProof="0" dirty="0" err="1" smtClean="0"/>
                        <a:t>Najeh</a:t>
                      </a:r>
                      <a:r>
                        <a:rPr lang="en-GB" sz="1000" noProof="0" dirty="0" smtClean="0"/>
                        <a:t>, Dante Gregorio, Laszlo Abel, </a:t>
                      </a:r>
                      <a:r>
                        <a:rPr lang="en-GB" sz="1000" baseline="0" noProof="0" dirty="0" smtClean="0"/>
                        <a:t>Sandrine Magnan, Nordine Azizi, Alexandre Tabary, Sandra Benoit-Godet, </a:t>
                      </a:r>
                      <a:r>
                        <a:rPr lang="en-GB" sz="1000" noProof="0" dirty="0" smtClean="0"/>
                        <a:t>Boi-Lan Nguyen-Lemoine</a:t>
                      </a:r>
                      <a:endParaRPr lang="en-GB" sz="1000" b="0" i="1" noProof="0" dirty="0">
                        <a:solidFill>
                          <a:schemeClr val="tx1"/>
                        </a:solidFill>
                      </a:endParaRPr>
                    </a:p>
                  </a:txBody>
                  <a:tcPr marT="0" marB="0" anchor="ctr"/>
                </a:tc>
                <a:extLst>
                  <a:ext uri="{0D108BD9-81ED-4DB2-BD59-A6C34878D82A}">
                    <a16:rowId xmlns:a16="http://schemas.microsoft.com/office/drawing/2014/main" val="10009"/>
                  </a:ext>
                </a:extLst>
              </a:tr>
              <a:tr h="163152">
                <a:tc>
                  <a:txBody>
                    <a:bodyPr/>
                    <a:lstStyle/>
                    <a:p>
                      <a:r>
                        <a:rPr lang="en-US" sz="1000" noProof="0" dirty="0" smtClean="0"/>
                        <a:t>IT-CS</a:t>
                      </a:r>
                      <a:endParaRPr lang="en-GB" sz="1000" noProof="0" dirty="0"/>
                    </a:p>
                  </a:txBody>
                  <a:tcPr marT="0" marB="0" anchor="ctr"/>
                </a:tc>
                <a:tc>
                  <a:txBody>
                    <a:bodyPr/>
                    <a:lstStyle/>
                    <a:p>
                      <a:r>
                        <a:rPr lang="en-US" sz="1000" noProof="0" dirty="0" smtClean="0"/>
                        <a:t>Stephane </a:t>
                      </a:r>
                      <a:r>
                        <a:rPr lang="en-US" sz="1000" noProof="0" dirty="0" err="1" smtClean="0"/>
                        <a:t>Casenove</a:t>
                      </a:r>
                      <a:endParaRPr lang="en-GB" sz="1000" noProof="0" dirty="0">
                        <a:solidFill>
                          <a:schemeClr val="tx1"/>
                        </a:solidFill>
                      </a:endParaRPr>
                    </a:p>
                  </a:txBody>
                  <a:tcPr marT="0" marB="0" anchor="ctr"/>
                </a:tc>
                <a:extLst>
                  <a:ext uri="{0D108BD9-81ED-4DB2-BD59-A6C34878D82A}">
                    <a16:rowId xmlns:a16="http://schemas.microsoft.com/office/drawing/2014/main" val="10010"/>
                  </a:ext>
                </a:extLst>
              </a:tr>
              <a:tr h="163152">
                <a:tc>
                  <a:txBody>
                    <a:bodyPr/>
                    <a:lstStyle/>
                    <a:p>
                      <a:r>
                        <a:rPr lang="en-US" sz="1000" noProof="0" dirty="0" smtClean="0"/>
                        <a:t>EN-ACE</a:t>
                      </a:r>
                      <a:endParaRPr lang="en-GB" sz="1000" noProof="0" dirty="0"/>
                    </a:p>
                  </a:txBody>
                  <a:tcPr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noProof="0" dirty="0" smtClean="0"/>
                        <a:t>Katy </a:t>
                      </a:r>
                      <a:r>
                        <a:rPr lang="en-US" sz="1000" noProof="0" dirty="0" err="1" smtClean="0"/>
                        <a:t>Foraz</a:t>
                      </a:r>
                      <a:r>
                        <a:rPr lang="en-US" sz="1000" noProof="0" dirty="0" smtClean="0"/>
                        <a:t>, David McFarlane, </a:t>
                      </a:r>
                      <a:r>
                        <a:rPr lang="en-GB" sz="1000" noProof="0" dirty="0" smtClean="0"/>
                        <a:t>Emmanuel Paulat, </a:t>
                      </a:r>
                      <a:r>
                        <a:rPr lang="en-GB" sz="1000" baseline="0" noProof="0" dirty="0" smtClean="0"/>
                        <a:t>Patrick </a:t>
                      </a:r>
                      <a:r>
                        <a:rPr lang="en-GB" sz="1000" baseline="0" noProof="0" dirty="0" err="1" smtClean="0"/>
                        <a:t>Bestmann</a:t>
                      </a:r>
                      <a:r>
                        <a:rPr lang="en-GB" sz="1000" baseline="0" noProof="0" dirty="0" smtClean="0"/>
                        <a:t>, </a:t>
                      </a:r>
                      <a:r>
                        <a:rPr lang="en-GB" sz="1000" noProof="0" dirty="0" smtClean="0"/>
                        <a:t>Julie Coupard, Sonia Bartolome</a:t>
                      </a:r>
                      <a:r>
                        <a:rPr lang="en-GB" sz="1000" baseline="0" noProof="0" dirty="0" smtClean="0"/>
                        <a:t> Jimenez, </a:t>
                      </a:r>
                      <a:r>
                        <a:rPr lang="en-GB" sz="1000" noProof="0" dirty="0" smtClean="0"/>
                        <a:t>Bertrand</a:t>
                      </a:r>
                      <a:r>
                        <a:rPr lang="en-GB" sz="1000" baseline="0" noProof="0" dirty="0" smtClean="0"/>
                        <a:t> Nicquevert, Simon </a:t>
                      </a:r>
                      <a:r>
                        <a:rPr lang="en-GB" sz="1000" baseline="0" noProof="0" dirty="0" err="1" smtClean="0"/>
                        <a:t>Cherault</a:t>
                      </a:r>
                      <a:r>
                        <a:rPr lang="en-GB" sz="1000" baseline="0" noProof="0" dirty="0" smtClean="0"/>
                        <a:t>, Tobias Dobers, Yannick Beraud</a:t>
                      </a:r>
                      <a:endParaRPr lang="en-GB" sz="1000" b="0" i="0" noProof="0" dirty="0" smtClean="0">
                        <a:solidFill>
                          <a:schemeClr val="tx1"/>
                        </a:solidFill>
                      </a:endParaRPr>
                    </a:p>
                  </a:txBody>
                  <a:tcPr marT="0" marB="0" anchor="ctr"/>
                </a:tc>
                <a:extLst>
                  <a:ext uri="{0D108BD9-81ED-4DB2-BD59-A6C34878D82A}">
                    <a16:rowId xmlns:a16="http://schemas.microsoft.com/office/drawing/2014/main" val="10011"/>
                  </a:ext>
                </a:extLst>
              </a:tr>
              <a:tr h="163152">
                <a:tc>
                  <a:txBody>
                    <a:bodyPr/>
                    <a:lstStyle/>
                    <a:p>
                      <a:r>
                        <a:rPr lang="en-GB" sz="1000" noProof="0" dirty="0" smtClean="0"/>
                        <a:t>EN-CV</a:t>
                      </a:r>
                      <a:endParaRPr lang="en-GB" sz="1000" noProof="0" dirty="0"/>
                    </a:p>
                  </a:txBody>
                  <a:tcPr marT="0" marB="0" anchor="ctr"/>
                </a:tc>
                <a:tc>
                  <a:txBody>
                    <a:bodyPr/>
                    <a:lstStyle/>
                    <a:p>
                      <a:r>
                        <a:rPr lang="en-GB" sz="1000" noProof="0" dirty="0" smtClean="0"/>
                        <a:t>Mauro Nonis, Serge Deleval,</a:t>
                      </a:r>
                      <a:r>
                        <a:rPr lang="en-GB" sz="1000" baseline="0" noProof="0" dirty="0" smtClean="0"/>
                        <a:t> </a:t>
                      </a:r>
                      <a:r>
                        <a:rPr lang="en-GB" sz="1000" noProof="0" dirty="0" smtClean="0"/>
                        <a:t>Michele Battistin, Alexandre Broche, Mathieu </a:t>
                      </a:r>
                      <a:r>
                        <a:rPr lang="en-GB" sz="1000" noProof="0" dirty="0" err="1" smtClean="0"/>
                        <a:t>Archambau</a:t>
                      </a:r>
                      <a:r>
                        <a:rPr lang="en-GB" sz="1000" noProof="0" dirty="0" smtClean="0"/>
                        <a:t>, Bill Bannister, Glen Mason, Aurelio Berjillos Barranco, Michel Obrecht</a:t>
                      </a:r>
                      <a:endParaRPr lang="en-GB" sz="1000" i="1" noProof="0" dirty="0">
                        <a:solidFill>
                          <a:schemeClr val="tx1"/>
                        </a:solidFill>
                      </a:endParaRPr>
                    </a:p>
                  </a:txBody>
                  <a:tcPr marT="0" marB="0" anchor="ctr"/>
                </a:tc>
                <a:extLst>
                  <a:ext uri="{0D108BD9-81ED-4DB2-BD59-A6C34878D82A}">
                    <a16:rowId xmlns:a16="http://schemas.microsoft.com/office/drawing/2014/main" val="10012"/>
                  </a:ext>
                </a:extLst>
              </a:tr>
              <a:tr h="265121">
                <a:tc>
                  <a:txBody>
                    <a:bodyPr/>
                    <a:lstStyle/>
                    <a:p>
                      <a:r>
                        <a:rPr lang="en-GB" sz="1000" noProof="0" dirty="0" smtClean="0"/>
                        <a:t>EN-EL</a:t>
                      </a:r>
                      <a:endParaRPr lang="en-GB" sz="1000" noProof="0" dirty="0"/>
                    </a:p>
                  </a:txBody>
                  <a:tcPr marT="0" marB="0" anchor="ctr"/>
                </a:tc>
                <a:tc>
                  <a:txBody>
                    <a:bodyPr/>
                    <a:lstStyle/>
                    <a:p>
                      <a:r>
                        <a:rPr lang="en-GB" sz="1000" noProof="0" dirty="0" smtClean="0"/>
                        <a:t>Nicolas Bellegarde, Guillaume Gros, Nuno Dos Santos,</a:t>
                      </a:r>
                      <a:r>
                        <a:rPr lang="en-GB" sz="1000" baseline="0" noProof="0" dirty="0" smtClean="0"/>
                        <a:t> Thierry Bourrel, </a:t>
                      </a:r>
                      <a:r>
                        <a:rPr lang="en-GB" sz="1000" noProof="0" dirty="0" smtClean="0"/>
                        <a:t>Jean-Claude Guillaume, </a:t>
                      </a:r>
                      <a:r>
                        <a:rPr lang="en-GB" sz="1000" baseline="0" noProof="0" dirty="0" smtClean="0"/>
                        <a:t>Stefano </a:t>
                      </a:r>
                      <a:r>
                        <a:rPr lang="en-GB" sz="1000" baseline="0" noProof="0" dirty="0" err="1" smtClean="0"/>
                        <a:t>Bertolazi</a:t>
                      </a:r>
                      <a:r>
                        <a:rPr lang="en-GB" sz="1000" baseline="0" noProof="0" dirty="0" smtClean="0"/>
                        <a:t>, Georgy Georgiev,</a:t>
                      </a:r>
                      <a:r>
                        <a:rPr lang="en-GB" sz="1000" noProof="0" dirty="0" smtClean="0"/>
                        <a:t> Gerardo Velasquez Gutierrez, Joel Lahaye, Denis Ribiollet, Simon Baird, Gérard</a:t>
                      </a:r>
                      <a:r>
                        <a:rPr lang="en-GB" sz="1000" baseline="0" noProof="0" dirty="0" smtClean="0"/>
                        <a:t> Cumer, Davide </a:t>
                      </a:r>
                      <a:r>
                        <a:rPr lang="en-GB" sz="1000" baseline="0" noProof="0" dirty="0" err="1" smtClean="0"/>
                        <a:t>Bozzini</a:t>
                      </a:r>
                      <a:r>
                        <a:rPr lang="en-GB" sz="1000" baseline="0" noProof="0" dirty="0" smtClean="0"/>
                        <a:t>, </a:t>
                      </a:r>
                      <a:r>
                        <a:rPr lang="en-GB" sz="1000" noProof="0" dirty="0" err="1" smtClean="0"/>
                        <a:t>Jérôme</a:t>
                      </a:r>
                      <a:r>
                        <a:rPr lang="en-GB" sz="1000" noProof="0" dirty="0" smtClean="0"/>
                        <a:t> Pierlot, Juan Gomez, Thierry Octave, Christophe Crombez, François Duval, Jean-Pierre</a:t>
                      </a:r>
                      <a:r>
                        <a:rPr lang="en-GB" sz="1000" baseline="0" noProof="0" dirty="0" smtClean="0"/>
                        <a:t> Sferruzza</a:t>
                      </a:r>
                      <a:endParaRPr lang="en-GB" sz="1000" i="1" noProof="0" dirty="0">
                        <a:solidFill>
                          <a:schemeClr val="tx1"/>
                        </a:solidFill>
                      </a:endParaRPr>
                    </a:p>
                  </a:txBody>
                  <a:tcPr marT="0" marB="0" anchor="ctr"/>
                </a:tc>
                <a:extLst>
                  <a:ext uri="{0D108BD9-81ED-4DB2-BD59-A6C34878D82A}">
                    <a16:rowId xmlns:a16="http://schemas.microsoft.com/office/drawing/2014/main" val="10013"/>
                  </a:ext>
                </a:extLst>
              </a:tr>
              <a:tr h="163152">
                <a:tc>
                  <a:txBody>
                    <a:bodyPr/>
                    <a:lstStyle/>
                    <a:p>
                      <a:r>
                        <a:rPr lang="en-GB" sz="1000" noProof="0" dirty="0" smtClean="0"/>
                        <a:t>EN-HE </a:t>
                      </a:r>
                      <a:endParaRPr lang="en-GB" sz="1000" noProof="0" dirty="0"/>
                    </a:p>
                  </a:txBody>
                  <a:tcPr marT="0" marB="0" anchor="ctr"/>
                </a:tc>
                <a:tc>
                  <a:txBody>
                    <a:bodyPr/>
                    <a:lstStyle/>
                    <a:p>
                      <a:r>
                        <a:rPr lang="en-GB" sz="1000" noProof="0" dirty="0" smtClean="0"/>
                        <a:t>Caterina Bertone, Jean-Baptiste </a:t>
                      </a:r>
                      <a:r>
                        <a:rPr lang="en-GB" sz="1000" noProof="0" dirty="0" err="1" smtClean="0"/>
                        <a:t>Bonnamy</a:t>
                      </a:r>
                      <a:r>
                        <a:rPr lang="en-GB" sz="1000" noProof="0" dirty="0" smtClean="0"/>
                        <a:t>, Pascal Brunero, Serge Pelletier, Yann </a:t>
                      </a:r>
                      <a:r>
                        <a:rPr lang="en-GB" sz="1000" noProof="0" dirty="0" err="1" smtClean="0"/>
                        <a:t>Seraphin</a:t>
                      </a:r>
                      <a:r>
                        <a:rPr lang="en-GB" sz="1000" noProof="0" dirty="0" smtClean="0"/>
                        <a:t>, Patrick Vallet, Gilles Roche, Helder </a:t>
                      </a:r>
                      <a:r>
                        <a:rPr lang="en-GB" sz="1000" noProof="0" dirty="0" err="1" smtClean="0"/>
                        <a:t>Lorenco</a:t>
                      </a:r>
                      <a:r>
                        <a:rPr lang="en-GB" sz="1000" noProof="0" dirty="0" smtClean="0"/>
                        <a:t>, Roberto </a:t>
                      </a:r>
                      <a:r>
                        <a:rPr lang="en-GB" sz="1000" noProof="0" dirty="0" err="1" smtClean="0"/>
                        <a:t>Rinaldesi</a:t>
                      </a:r>
                      <a:r>
                        <a:rPr lang="en-GB" sz="1000" noProof="0" dirty="0" smtClean="0"/>
                        <a:t>, Jean-Pierre </a:t>
                      </a:r>
                      <a:r>
                        <a:rPr lang="en-GB" sz="1000" noProof="0" dirty="0" err="1" smtClean="0"/>
                        <a:t>Grandchelli</a:t>
                      </a:r>
                      <a:r>
                        <a:rPr lang="en-GB" sz="1000" noProof="0" dirty="0" smtClean="0"/>
                        <a:t>, Jean-Louis Grenard</a:t>
                      </a:r>
                      <a:endParaRPr lang="en-GB" sz="1000" noProof="0" dirty="0">
                        <a:solidFill>
                          <a:schemeClr val="tx1"/>
                        </a:solidFill>
                      </a:endParaRPr>
                    </a:p>
                  </a:txBody>
                  <a:tcPr marT="0" marB="0" anchor="ctr"/>
                </a:tc>
                <a:extLst>
                  <a:ext uri="{0D108BD9-81ED-4DB2-BD59-A6C34878D82A}">
                    <a16:rowId xmlns:a16="http://schemas.microsoft.com/office/drawing/2014/main" val="10014"/>
                  </a:ext>
                </a:extLst>
              </a:tr>
              <a:tr h="163152">
                <a:tc>
                  <a:txBody>
                    <a:bodyPr/>
                    <a:lstStyle/>
                    <a:p>
                      <a:r>
                        <a:rPr lang="en-GB" sz="1000" noProof="0" dirty="0" smtClean="0"/>
                        <a:t>EN-MEF</a:t>
                      </a:r>
                      <a:endParaRPr lang="en-GB" sz="1000" noProof="0" dirty="0">
                        <a:solidFill>
                          <a:schemeClr val="tx1"/>
                        </a:solidFill>
                      </a:endParaRPr>
                    </a:p>
                  </a:txBody>
                  <a:tcPr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noProof="0" dirty="0" smtClean="0"/>
                        <a:t>Yvon Muttoni, </a:t>
                      </a:r>
                      <a:r>
                        <a:rPr lang="en-GB" sz="1000" noProof="0" dirty="0" err="1" smtClean="0"/>
                        <a:t>Frédéric</a:t>
                      </a:r>
                      <a:r>
                        <a:rPr lang="en-GB" sz="1000" noProof="0" dirty="0" smtClean="0"/>
                        <a:t> Galleazzi, Scharif Mehanneche, Antoine Kosmicki</a:t>
                      </a:r>
                      <a:endParaRPr lang="en-GB" sz="1000" b="0" i="1" noProof="0" dirty="0" smtClean="0">
                        <a:solidFill>
                          <a:schemeClr val="tx1"/>
                        </a:solidFill>
                      </a:endParaRPr>
                    </a:p>
                  </a:txBody>
                  <a:tcPr marT="0" marB="0" anchor="ctr"/>
                </a:tc>
                <a:extLst>
                  <a:ext uri="{0D108BD9-81ED-4DB2-BD59-A6C34878D82A}">
                    <a16:rowId xmlns:a16="http://schemas.microsoft.com/office/drawing/2014/main" val="10015"/>
                  </a:ext>
                </a:extLst>
              </a:tr>
              <a:tr h="163152">
                <a:tc>
                  <a:txBody>
                    <a:bodyPr/>
                    <a:lstStyle/>
                    <a:p>
                      <a:r>
                        <a:rPr lang="en-GB" sz="1000" noProof="0" dirty="0" smtClean="0"/>
                        <a:t>EN-MME</a:t>
                      </a:r>
                      <a:endParaRPr lang="en-GB" sz="1000" noProof="0" dirty="0">
                        <a:solidFill>
                          <a:schemeClr val="tx1"/>
                        </a:solidFill>
                      </a:endParaRPr>
                    </a:p>
                  </a:txBody>
                  <a:tcPr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noProof="0" dirty="0" smtClean="0"/>
                        <a:t>Gilles Favre, Stefano</a:t>
                      </a:r>
                      <a:r>
                        <a:rPr lang="en-GB" sz="1000" baseline="0" noProof="0" dirty="0" smtClean="0"/>
                        <a:t> </a:t>
                      </a:r>
                      <a:r>
                        <a:rPr lang="en-GB" sz="1000" baseline="0" noProof="0" dirty="0" err="1" smtClean="0"/>
                        <a:t>Sgoba</a:t>
                      </a:r>
                      <a:r>
                        <a:rPr lang="en-GB" sz="1000" baseline="0" noProof="0" dirty="0" smtClean="0"/>
                        <a:t>, Alessandro Dallocchio, Jean-Marc Malzacker, Laurent Deparis, </a:t>
                      </a:r>
                      <a:r>
                        <a:rPr lang="en-GB" sz="1000" baseline="0" noProof="0" dirty="0" err="1" smtClean="0"/>
                        <a:t>Alession</a:t>
                      </a:r>
                      <a:r>
                        <a:rPr lang="en-GB" sz="1000" baseline="0" noProof="0" dirty="0" smtClean="0"/>
                        <a:t> D’Andrea, René Claret, Thierry Tardy, Pierre Moyret, Laurent Prever-Loiri, Jean-Marie </a:t>
                      </a:r>
                      <a:r>
                        <a:rPr lang="en-GB" sz="1000" baseline="0" noProof="0" dirty="0" err="1" smtClean="0"/>
                        <a:t>Geiser</a:t>
                      </a:r>
                      <a:endParaRPr lang="en-GB" sz="1000" noProof="0" dirty="0" smtClean="0">
                        <a:solidFill>
                          <a:schemeClr val="tx1"/>
                        </a:solidFill>
                      </a:endParaRPr>
                    </a:p>
                  </a:txBody>
                  <a:tcPr marT="0" marB="0" anchor="ctr"/>
                </a:tc>
                <a:extLst>
                  <a:ext uri="{0D108BD9-81ED-4DB2-BD59-A6C34878D82A}">
                    <a16:rowId xmlns:a16="http://schemas.microsoft.com/office/drawing/2014/main" val="10016"/>
                  </a:ext>
                </a:extLst>
              </a:tr>
              <a:tr h="163152">
                <a:tc>
                  <a:txBody>
                    <a:bodyPr/>
                    <a:lstStyle/>
                    <a:p>
                      <a:r>
                        <a:rPr lang="en-GB" sz="1000" noProof="0" dirty="0" smtClean="0"/>
                        <a:t>SMB-SE</a:t>
                      </a:r>
                      <a:endParaRPr lang="en-GB" sz="1000" noProof="0" dirty="0">
                        <a:solidFill>
                          <a:schemeClr val="tx1"/>
                        </a:solidFill>
                      </a:endParaRPr>
                    </a:p>
                  </a:txBody>
                  <a:tcPr marT="0" marB="0" anchor="ctr"/>
                </a:tc>
                <a:tc>
                  <a:txBody>
                    <a:bodyPr/>
                    <a:lstStyle/>
                    <a:p>
                      <a:r>
                        <a:rPr lang="en-GB" sz="1000" noProof="0" dirty="0" smtClean="0"/>
                        <a:t>Luz-Anastasia Lopez-Hernandez, Christophe Biot, Laurent </a:t>
                      </a:r>
                      <a:r>
                        <a:rPr lang="en-GB" sz="1000" noProof="0" dirty="0" err="1" smtClean="0"/>
                        <a:t>Faisandel</a:t>
                      </a:r>
                      <a:r>
                        <a:rPr lang="en-GB" sz="1000" noProof="0" dirty="0" smtClean="0"/>
                        <a:t>, Mathieu Fontaine</a:t>
                      </a:r>
                      <a:endParaRPr lang="en-GB" sz="1000" b="0" i="0" noProof="0" dirty="0">
                        <a:solidFill>
                          <a:schemeClr val="tx1"/>
                        </a:solidFill>
                      </a:endParaRPr>
                    </a:p>
                  </a:txBody>
                  <a:tcPr marT="0" marB="0" anchor="ctr"/>
                </a:tc>
                <a:extLst>
                  <a:ext uri="{0D108BD9-81ED-4DB2-BD59-A6C34878D82A}">
                    <a16:rowId xmlns:a16="http://schemas.microsoft.com/office/drawing/2014/main" val="10017"/>
                  </a:ext>
                </a:extLst>
              </a:tr>
              <a:tr h="163152">
                <a:tc>
                  <a:txBody>
                    <a:bodyPr/>
                    <a:lstStyle/>
                    <a:p>
                      <a:r>
                        <a:rPr lang="en-GB" sz="1000" noProof="0" dirty="0" smtClean="0"/>
                        <a:t>TE-EPC</a:t>
                      </a:r>
                      <a:endParaRPr lang="en-GB" sz="1000" noProof="0" dirty="0">
                        <a:solidFill>
                          <a:schemeClr val="tx1"/>
                        </a:solidFill>
                      </a:endParaRPr>
                    </a:p>
                  </a:txBody>
                  <a:tcPr marT="0" marB="0" anchor="ctr"/>
                </a:tc>
                <a:tc>
                  <a:txBody>
                    <a:bodyPr/>
                    <a:lstStyle/>
                    <a:p>
                      <a:r>
                        <a:rPr lang="en-GB" sz="1000" noProof="0" dirty="0" smtClean="0"/>
                        <a:t>Jean-Paul Burnet, Gilles </a:t>
                      </a:r>
                      <a:r>
                        <a:rPr lang="en-GB" sz="1000" noProof="0" dirty="0" err="1" smtClean="0"/>
                        <a:t>LeGodec</a:t>
                      </a:r>
                      <a:r>
                        <a:rPr lang="en-GB" sz="1000" noProof="0" dirty="0" smtClean="0"/>
                        <a:t>, Davide Aguglia, Karsten Kahle, Christophe Coupat, Clément Bovet</a:t>
                      </a:r>
                      <a:endParaRPr lang="en-GB" sz="1000" noProof="0" dirty="0">
                        <a:solidFill>
                          <a:schemeClr val="tx1"/>
                        </a:solidFill>
                      </a:endParaRPr>
                    </a:p>
                  </a:txBody>
                  <a:tcPr marT="0" marB="0" anchor="ctr"/>
                </a:tc>
                <a:extLst>
                  <a:ext uri="{0D108BD9-81ED-4DB2-BD59-A6C34878D82A}">
                    <a16:rowId xmlns:a16="http://schemas.microsoft.com/office/drawing/2014/main" val="10018"/>
                  </a:ext>
                </a:extLst>
              </a:tr>
              <a:tr h="163152">
                <a:tc>
                  <a:txBody>
                    <a:bodyPr/>
                    <a:lstStyle/>
                    <a:p>
                      <a:r>
                        <a:rPr lang="en-GB" sz="1000" noProof="0" dirty="0" smtClean="0"/>
                        <a:t>TE-MSC</a:t>
                      </a:r>
                      <a:endParaRPr lang="en-GB" sz="1000" noProof="0" dirty="0">
                        <a:solidFill>
                          <a:schemeClr val="tx1"/>
                        </a:solidFill>
                      </a:endParaRPr>
                    </a:p>
                  </a:txBody>
                  <a:tcPr marT="0" marB="0" anchor="ctr"/>
                </a:tc>
                <a:tc>
                  <a:txBody>
                    <a:bodyPr/>
                    <a:lstStyle/>
                    <a:p>
                      <a:r>
                        <a:rPr lang="en-GB" sz="1000" noProof="0" dirty="0" err="1" smtClean="0"/>
                        <a:t>Jérémie</a:t>
                      </a:r>
                      <a:r>
                        <a:rPr lang="en-GB" sz="1000" noProof="0" dirty="0" smtClean="0"/>
                        <a:t> Bauche</a:t>
                      </a:r>
                      <a:endParaRPr lang="en-GB" sz="1000" noProof="0" dirty="0">
                        <a:solidFill>
                          <a:schemeClr val="tx1"/>
                        </a:solidFill>
                      </a:endParaRPr>
                    </a:p>
                  </a:txBody>
                  <a:tcPr marT="0" marB="0" anchor="ctr"/>
                </a:tc>
                <a:extLst>
                  <a:ext uri="{0D108BD9-81ED-4DB2-BD59-A6C34878D82A}">
                    <a16:rowId xmlns:a16="http://schemas.microsoft.com/office/drawing/2014/main" val="10019"/>
                  </a:ext>
                </a:extLst>
              </a:tr>
              <a:tr h="163152">
                <a:tc>
                  <a:txBody>
                    <a:bodyPr/>
                    <a:lstStyle/>
                    <a:p>
                      <a:r>
                        <a:rPr lang="en-GB" sz="1000" noProof="0" dirty="0" smtClean="0"/>
                        <a:t>TE-VSC</a:t>
                      </a:r>
                      <a:endParaRPr lang="en-GB" sz="1000" noProof="0" dirty="0"/>
                    </a:p>
                  </a:txBody>
                  <a:tcPr marT="0" marB="0" anchor="ctr"/>
                </a:tc>
                <a:tc>
                  <a:txBody>
                    <a:bodyPr/>
                    <a:lstStyle/>
                    <a:p>
                      <a:r>
                        <a:rPr lang="en-GB" sz="1000" noProof="0" dirty="0" smtClean="0"/>
                        <a:t>Paolo Chiggiato, Antonio Mongelluzzo, Sergio Calatroni, </a:t>
                      </a:r>
                      <a:r>
                        <a:rPr lang="en-GB" sz="1000" baseline="0" noProof="0" dirty="0" err="1" smtClean="0"/>
                        <a:t>Wilhelmus</a:t>
                      </a:r>
                      <a:r>
                        <a:rPr lang="en-GB" sz="1000" baseline="0" noProof="0" dirty="0" smtClean="0"/>
                        <a:t> </a:t>
                      </a:r>
                      <a:r>
                        <a:rPr lang="en-GB" sz="1000" baseline="0" noProof="0" dirty="0" err="1" smtClean="0"/>
                        <a:t>Vollenberg</a:t>
                      </a:r>
                      <a:r>
                        <a:rPr lang="en-GB" sz="1000" baseline="0" noProof="0" dirty="0" smtClean="0"/>
                        <a:t>, Ciara Pasquino, Jose Ferreira Somoza, Antonio Mongelluzzo</a:t>
                      </a:r>
                      <a:endParaRPr lang="en-GB" sz="1000" i="1" noProof="0" dirty="0">
                        <a:solidFill>
                          <a:schemeClr val="tx1"/>
                        </a:solidFill>
                      </a:endParaRPr>
                    </a:p>
                  </a:txBody>
                  <a:tcPr marT="0" marB="0" anchor="ct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40125237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smtClean="0"/>
              <a:t>New </a:t>
            </a:r>
            <a:r>
              <a:rPr lang="en-US" sz="5400" dirty="0"/>
              <a:t>1.7 </a:t>
            </a:r>
            <a:r>
              <a:rPr lang="en-US" sz="5400" dirty="0" err="1" smtClean="0"/>
              <a:t>MW</a:t>
            </a:r>
            <a:r>
              <a:rPr lang="en-US" sz="5400" cap="none" dirty="0" err="1" smtClean="0"/>
              <a:t>p</a:t>
            </a:r>
            <a:r>
              <a:rPr lang="en-US" sz="5400" dirty="0" smtClean="0"/>
              <a:t> </a:t>
            </a:r>
            <a:r>
              <a:rPr lang="en-US" sz="5400" dirty="0"/>
              <a:t>amplifier, </a:t>
            </a:r>
            <a:r>
              <a:rPr lang="en-US" sz="5400" dirty="0" err="1"/>
              <a:t>i.e</a:t>
            </a:r>
            <a:r>
              <a:rPr lang="en-US" sz="5400" dirty="0"/>
              <a:t> 1.4 </a:t>
            </a:r>
            <a:r>
              <a:rPr lang="en-US" sz="5400" dirty="0" err="1" smtClean="0"/>
              <a:t>MW</a:t>
            </a:r>
            <a:r>
              <a:rPr lang="en-US" sz="5400" cap="none" dirty="0" err="1" smtClean="0"/>
              <a:t>p</a:t>
            </a:r>
            <a:r>
              <a:rPr lang="en-US" sz="5400" dirty="0" smtClean="0"/>
              <a:t> </a:t>
            </a:r>
            <a:r>
              <a:rPr lang="en-US" sz="5400" dirty="0" smtClean="0"/>
              <a:t>cavity</a:t>
            </a:r>
            <a:endParaRPr lang="en-GB" dirty="0"/>
          </a:p>
        </p:txBody>
      </p:sp>
      <p:sp>
        <p:nvSpPr>
          <p:cNvPr id="3" name="Content Placeholder 2"/>
          <p:cNvSpPr>
            <a:spLocks noGrp="1"/>
          </p:cNvSpPr>
          <p:nvPr>
            <p:ph sz="half" idx="1"/>
          </p:nvPr>
        </p:nvSpPr>
        <p:spPr/>
        <p:txBody>
          <a:bodyPr/>
          <a:lstStyle/>
          <a:p>
            <a:r>
              <a:rPr lang="en-US" sz="1600" dirty="0" smtClean="0"/>
              <a:t>Operating frequency 200 MHz</a:t>
            </a:r>
          </a:p>
          <a:p>
            <a:r>
              <a:rPr lang="en-US" sz="1600" dirty="0" smtClean="0"/>
              <a:t>Pulse mode </a:t>
            </a:r>
            <a:r>
              <a:rPr lang="en-US" sz="1600" dirty="0"/>
              <a:t>1.7 </a:t>
            </a:r>
            <a:r>
              <a:rPr lang="en-US" sz="1600" dirty="0" err="1" smtClean="0"/>
              <a:t>MWp</a:t>
            </a:r>
            <a:r>
              <a:rPr lang="en-US" sz="1600" dirty="0" smtClean="0"/>
              <a:t> </a:t>
            </a:r>
            <a:r>
              <a:rPr lang="en-US" sz="1600" dirty="0"/>
              <a:t>max (10 µs / 43 kHz</a:t>
            </a:r>
            <a:r>
              <a:rPr lang="en-US" sz="1600" dirty="0" smtClean="0"/>
              <a:t>)</a:t>
            </a:r>
            <a:endParaRPr lang="en-US" sz="1600" dirty="0"/>
          </a:p>
          <a:p>
            <a:r>
              <a:rPr lang="en-US" sz="1600" dirty="0" smtClean="0"/>
              <a:t>Average </a:t>
            </a:r>
            <a:r>
              <a:rPr lang="en-US" sz="1600" dirty="0"/>
              <a:t>850 kW (thermal </a:t>
            </a:r>
            <a:r>
              <a:rPr lang="en-US" sz="1600" dirty="0" smtClean="0"/>
              <a:t>limitations in coaxial lines)</a:t>
            </a:r>
            <a:endParaRPr lang="en-US" sz="1600" dirty="0"/>
          </a:p>
          <a:p>
            <a:endParaRPr lang="en-US" sz="1600" dirty="0"/>
          </a:p>
          <a:p>
            <a:r>
              <a:rPr lang="en-US" sz="1600" dirty="0"/>
              <a:t>A major improvement to existing systems will be to have </a:t>
            </a:r>
            <a:r>
              <a:rPr lang="en-US" sz="1600" b="1" i="1" dirty="0">
                <a:solidFill>
                  <a:srgbClr val="00B050"/>
                </a:solidFill>
              </a:rPr>
              <a:t>individual SSA drivers</a:t>
            </a:r>
            <a:r>
              <a:rPr lang="en-US" sz="1600" dirty="0">
                <a:solidFill>
                  <a:srgbClr val="00B050"/>
                </a:solidFill>
              </a:rPr>
              <a:t> </a:t>
            </a:r>
            <a:r>
              <a:rPr lang="en-US" sz="1600" dirty="0"/>
              <a:t>per Final</a:t>
            </a:r>
          </a:p>
          <a:p>
            <a:endParaRPr lang="en-US" sz="1600" dirty="0"/>
          </a:p>
          <a:p>
            <a:r>
              <a:rPr lang="en-US" sz="1600" dirty="0"/>
              <a:t>Combiners and lines will be the same as with existing systems</a:t>
            </a:r>
          </a:p>
          <a:p>
            <a:endParaRPr lang="en-US" sz="1600" dirty="0"/>
          </a:p>
          <a:p>
            <a:r>
              <a:rPr lang="en-US" sz="1600" dirty="0"/>
              <a:t>Four </a:t>
            </a:r>
            <a:r>
              <a:rPr lang="en-US" sz="1600" dirty="0" smtClean="0"/>
              <a:t>contracts</a:t>
            </a:r>
            <a:endParaRPr lang="en-US" sz="1600" dirty="0"/>
          </a:p>
          <a:p>
            <a:pPr lvl="1">
              <a:buClr>
                <a:srgbClr val="00B050"/>
              </a:buClr>
              <a:buFont typeface="Wingdings" pitchFamily="2" charset="2"/>
              <a:buChar char="v"/>
            </a:pPr>
            <a:r>
              <a:rPr lang="en-US" sz="1600" dirty="0">
                <a:solidFill>
                  <a:srgbClr val="00B050"/>
                </a:solidFill>
              </a:rPr>
              <a:t>Drivers (SSA)</a:t>
            </a:r>
          </a:p>
          <a:p>
            <a:pPr lvl="1">
              <a:buClr>
                <a:srgbClr val="002060"/>
              </a:buClr>
              <a:buFont typeface="Wingdings" pitchFamily="2" charset="2"/>
              <a:buChar char="v"/>
            </a:pPr>
            <a:r>
              <a:rPr lang="en-US" sz="1600" dirty="0"/>
              <a:t>Finals </a:t>
            </a:r>
            <a:r>
              <a:rPr lang="en-US" sz="1600" dirty="0" smtClean="0"/>
              <a:t>(Tetrodes, klystrons, IOT, SSPA, …)</a:t>
            </a:r>
            <a:endParaRPr lang="en-US" sz="1600" dirty="0"/>
          </a:p>
          <a:p>
            <a:pPr lvl="1">
              <a:buClr>
                <a:srgbClr val="C00000"/>
              </a:buClr>
              <a:buFont typeface="Wingdings" pitchFamily="2" charset="2"/>
              <a:buChar char="v"/>
            </a:pPr>
            <a:r>
              <a:rPr lang="en-US" sz="1600" dirty="0">
                <a:solidFill>
                  <a:srgbClr val="C00000"/>
                </a:solidFill>
              </a:rPr>
              <a:t>Combiners (3 dB above 100 kW)</a:t>
            </a:r>
          </a:p>
          <a:p>
            <a:pPr lvl="1">
              <a:buClr>
                <a:srgbClr val="FFC000"/>
              </a:buClr>
              <a:buFont typeface="Wingdings" pitchFamily="2" charset="2"/>
              <a:buChar char="v"/>
            </a:pPr>
            <a:r>
              <a:rPr lang="en-US" sz="1600" dirty="0">
                <a:solidFill>
                  <a:srgbClr val="FF6600"/>
                </a:solidFill>
              </a:rPr>
              <a:t>Transmission lines (coaxial, 345 mm outer)</a:t>
            </a:r>
          </a:p>
          <a:p>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11</a:t>
            </a:fld>
            <a:endParaRPr lang="en-US" dirty="0"/>
          </a:p>
        </p:txBody>
      </p:sp>
      <p:sp>
        <p:nvSpPr>
          <p:cNvPr id="8" name="TextBox 7"/>
          <p:cNvSpPr txBox="1"/>
          <p:nvPr/>
        </p:nvSpPr>
        <p:spPr>
          <a:xfrm>
            <a:off x="6568740" y="2592207"/>
            <a:ext cx="1645920" cy="523220"/>
          </a:xfrm>
          <a:prstGeom prst="rect">
            <a:avLst/>
          </a:prstGeom>
          <a:noFill/>
        </p:spPr>
        <p:txBody>
          <a:bodyPr wrap="square" rtlCol="0" anchor="t">
            <a:spAutoFit/>
          </a:bodyPr>
          <a:lstStyle/>
          <a:p>
            <a:r>
              <a:rPr lang="en-US" sz="1400" b="1" dirty="0" smtClean="0">
                <a:solidFill>
                  <a:srgbClr val="00B050"/>
                </a:solidFill>
                <a:latin typeface="+mn-lt"/>
              </a:rPr>
              <a:t>Drivers</a:t>
            </a:r>
          </a:p>
          <a:p>
            <a:r>
              <a:rPr lang="en-US" sz="1400" b="1" dirty="0" smtClean="0">
                <a:solidFill>
                  <a:srgbClr val="00B050"/>
                </a:solidFill>
                <a:latin typeface="+mn-lt"/>
              </a:rPr>
              <a:t>16 SSA</a:t>
            </a:r>
          </a:p>
        </p:txBody>
      </p:sp>
      <p:sp>
        <p:nvSpPr>
          <p:cNvPr id="9" name="TextBox 8"/>
          <p:cNvSpPr txBox="1"/>
          <p:nvPr/>
        </p:nvSpPr>
        <p:spPr>
          <a:xfrm>
            <a:off x="6568740" y="3135787"/>
            <a:ext cx="1645920" cy="523220"/>
          </a:xfrm>
          <a:prstGeom prst="rect">
            <a:avLst/>
          </a:prstGeom>
          <a:noFill/>
        </p:spPr>
        <p:txBody>
          <a:bodyPr wrap="square" rtlCol="0" anchor="t">
            <a:spAutoFit/>
          </a:bodyPr>
          <a:lstStyle/>
          <a:p>
            <a:pPr marL="228600" indent="-228600"/>
            <a:r>
              <a:rPr lang="en-US" sz="1400" b="1" dirty="0" smtClean="0">
                <a:solidFill>
                  <a:srgbClr val="000096"/>
                </a:solidFill>
                <a:latin typeface="+mn-lt"/>
              </a:rPr>
              <a:t>Final</a:t>
            </a:r>
          </a:p>
          <a:p>
            <a:pPr marL="228600" indent="-228600"/>
            <a:r>
              <a:rPr lang="en-US" sz="1400" b="1" dirty="0" smtClean="0">
                <a:solidFill>
                  <a:srgbClr val="000096"/>
                </a:solidFill>
                <a:latin typeface="+mn-lt"/>
              </a:rPr>
              <a:t>16 PAs</a:t>
            </a:r>
          </a:p>
        </p:txBody>
      </p:sp>
      <p:sp>
        <p:nvSpPr>
          <p:cNvPr id="10" name="TextBox 9"/>
          <p:cNvSpPr txBox="1"/>
          <p:nvPr/>
        </p:nvSpPr>
        <p:spPr>
          <a:xfrm>
            <a:off x="6568740" y="3745387"/>
            <a:ext cx="2246731" cy="738664"/>
          </a:xfrm>
          <a:prstGeom prst="rect">
            <a:avLst/>
          </a:prstGeom>
          <a:noFill/>
        </p:spPr>
        <p:txBody>
          <a:bodyPr wrap="square" rtlCol="0" anchor="t">
            <a:spAutoFit/>
          </a:bodyPr>
          <a:lstStyle/>
          <a:p>
            <a:r>
              <a:rPr lang="en-US" sz="1400" b="1" dirty="0" smtClean="0">
                <a:solidFill>
                  <a:srgbClr val="C00000"/>
                </a:solidFill>
              </a:rPr>
              <a:t>3 dB</a:t>
            </a:r>
          </a:p>
          <a:p>
            <a:r>
              <a:rPr lang="en-US" sz="1400" b="1" dirty="0" smtClean="0">
                <a:solidFill>
                  <a:srgbClr val="C00000"/>
                </a:solidFill>
              </a:rPr>
              <a:t>combiners</a:t>
            </a:r>
          </a:p>
          <a:p>
            <a:r>
              <a:rPr lang="en-US" sz="1400" b="1" dirty="0" smtClean="0">
                <a:solidFill>
                  <a:srgbClr val="C00000"/>
                </a:solidFill>
                <a:latin typeface="+mn-lt"/>
              </a:rPr>
              <a:t>and power loads</a:t>
            </a:r>
          </a:p>
        </p:txBody>
      </p:sp>
      <p:sp>
        <p:nvSpPr>
          <p:cNvPr id="11" name="Rectangle 10"/>
          <p:cNvSpPr/>
          <p:nvPr/>
        </p:nvSpPr>
        <p:spPr>
          <a:xfrm>
            <a:off x="6568740" y="4583587"/>
            <a:ext cx="1691680" cy="523220"/>
          </a:xfrm>
          <a:prstGeom prst="rect">
            <a:avLst/>
          </a:prstGeom>
        </p:spPr>
        <p:txBody>
          <a:bodyPr wrap="square">
            <a:spAutoFit/>
          </a:bodyPr>
          <a:lstStyle/>
          <a:p>
            <a:r>
              <a:rPr lang="en-US" sz="1400" b="1" dirty="0" smtClean="0">
                <a:solidFill>
                  <a:srgbClr val="FF6600"/>
                </a:solidFill>
              </a:rPr>
              <a:t>150 m</a:t>
            </a:r>
          </a:p>
          <a:p>
            <a:r>
              <a:rPr lang="en-US" sz="1400" b="1" dirty="0" smtClean="0">
                <a:solidFill>
                  <a:srgbClr val="FF6600"/>
                </a:solidFill>
              </a:rPr>
              <a:t>Coaxial lines</a:t>
            </a:r>
          </a:p>
        </p:txBody>
      </p:sp>
      <p:cxnSp>
        <p:nvCxnSpPr>
          <p:cNvPr id="12" name="Straight Arrow Connector 11"/>
          <p:cNvCxnSpPr/>
          <p:nvPr/>
        </p:nvCxnSpPr>
        <p:spPr bwMode="auto">
          <a:xfrm rot="5400000">
            <a:off x="7616620" y="373386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13" name="Straight Arrow Connector 12"/>
          <p:cNvCxnSpPr/>
          <p:nvPr/>
        </p:nvCxnSpPr>
        <p:spPr bwMode="auto">
          <a:xfrm rot="5400000">
            <a:off x="7799500" y="396429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14" name="Straight Arrow Connector 13"/>
          <p:cNvCxnSpPr/>
          <p:nvPr/>
        </p:nvCxnSpPr>
        <p:spPr bwMode="auto">
          <a:xfrm rot="5400000">
            <a:off x="8712879" y="373386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15" name="Straight Arrow Connector 14"/>
          <p:cNvCxnSpPr/>
          <p:nvPr/>
        </p:nvCxnSpPr>
        <p:spPr bwMode="auto">
          <a:xfrm rot="5400000">
            <a:off x="8165260" y="4168076"/>
            <a:ext cx="182880" cy="1588"/>
          </a:xfrm>
          <a:prstGeom prst="straightConnector1">
            <a:avLst/>
          </a:prstGeom>
          <a:noFill/>
          <a:ln w="25400" cap="flat" cmpd="sng" algn="ctr">
            <a:solidFill>
              <a:srgbClr val="C00000"/>
            </a:solidFill>
            <a:prstDash val="solid"/>
            <a:round/>
            <a:headEnd type="none" w="med" len="med"/>
            <a:tailEnd type="arrow"/>
          </a:ln>
          <a:effectLst/>
        </p:spPr>
      </p:cxnSp>
      <p:sp>
        <p:nvSpPr>
          <p:cNvPr id="16" name="TextBox 15"/>
          <p:cNvSpPr txBox="1"/>
          <p:nvPr/>
        </p:nvSpPr>
        <p:spPr>
          <a:xfrm>
            <a:off x="8171258" y="5335407"/>
            <a:ext cx="1677062" cy="246221"/>
          </a:xfrm>
          <a:prstGeom prst="rect">
            <a:avLst/>
          </a:prstGeom>
          <a:noFill/>
        </p:spPr>
        <p:txBody>
          <a:bodyPr wrap="none" rtlCol="0">
            <a:spAutoFit/>
          </a:bodyPr>
          <a:lstStyle/>
          <a:p>
            <a:r>
              <a:rPr lang="en-US" sz="1000" b="1" dirty="0" smtClean="0">
                <a:solidFill>
                  <a:srgbClr val="FF6600"/>
                </a:solidFill>
                <a:latin typeface="+mn-lt"/>
              </a:rPr>
              <a:t>To cavity input 150 m away</a:t>
            </a:r>
          </a:p>
        </p:txBody>
      </p:sp>
      <p:cxnSp>
        <p:nvCxnSpPr>
          <p:cNvPr id="17" name="Straight Arrow Connector 16"/>
          <p:cNvCxnSpPr>
            <a:endCxn id="48" idx="0"/>
          </p:cNvCxnSpPr>
          <p:nvPr/>
        </p:nvCxnSpPr>
        <p:spPr bwMode="auto">
          <a:xfrm rot="5400000">
            <a:off x="8860218" y="2357563"/>
            <a:ext cx="270665" cy="1588"/>
          </a:xfrm>
          <a:prstGeom prst="straightConnector1">
            <a:avLst/>
          </a:prstGeom>
          <a:noFill/>
          <a:ln w="25400" cap="flat" cmpd="sng" algn="ctr">
            <a:solidFill>
              <a:srgbClr val="00B050"/>
            </a:solidFill>
            <a:prstDash val="solid"/>
            <a:round/>
            <a:headEnd type="oval" w="med" len="med"/>
            <a:tailEnd type="arrow"/>
          </a:ln>
          <a:effectLst/>
        </p:spPr>
      </p:cxnSp>
      <p:sp>
        <p:nvSpPr>
          <p:cNvPr id="18" name="TextBox 17"/>
          <p:cNvSpPr txBox="1"/>
          <p:nvPr/>
        </p:nvSpPr>
        <p:spPr>
          <a:xfrm>
            <a:off x="8381070" y="1919793"/>
            <a:ext cx="1218603" cy="246221"/>
          </a:xfrm>
          <a:prstGeom prst="rect">
            <a:avLst/>
          </a:prstGeom>
          <a:noFill/>
          <a:ln>
            <a:noFill/>
          </a:ln>
          <a:effectLst/>
        </p:spPr>
        <p:txBody>
          <a:bodyPr wrap="none" rtlCol="0">
            <a:spAutoFit/>
          </a:bodyPr>
          <a:lstStyle/>
          <a:p>
            <a:r>
              <a:rPr lang="en-US" sz="1000" b="1" dirty="0" smtClean="0">
                <a:solidFill>
                  <a:srgbClr val="FF0000"/>
                </a:solidFill>
                <a:latin typeface="+mn-lt"/>
              </a:rPr>
              <a:t>From Beam Control</a:t>
            </a:r>
          </a:p>
        </p:txBody>
      </p:sp>
      <p:cxnSp>
        <p:nvCxnSpPr>
          <p:cNvPr id="19" name="Straight Arrow Connector 18"/>
          <p:cNvCxnSpPr/>
          <p:nvPr/>
        </p:nvCxnSpPr>
        <p:spPr bwMode="auto">
          <a:xfrm rot="5400000">
            <a:off x="8531020" y="396429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20" name="Straight Arrow Connector 19"/>
          <p:cNvCxnSpPr/>
          <p:nvPr/>
        </p:nvCxnSpPr>
        <p:spPr bwMode="auto">
          <a:xfrm rot="5400000">
            <a:off x="7982380" y="373386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21" name="Straight Arrow Connector 20"/>
          <p:cNvCxnSpPr/>
          <p:nvPr/>
        </p:nvCxnSpPr>
        <p:spPr bwMode="auto">
          <a:xfrm rot="5400000">
            <a:off x="8348140" y="3733862"/>
            <a:ext cx="182880" cy="1588"/>
          </a:xfrm>
          <a:prstGeom prst="straightConnector1">
            <a:avLst/>
          </a:prstGeom>
          <a:noFill/>
          <a:ln w="25400" cap="flat" cmpd="sng" algn="ctr">
            <a:solidFill>
              <a:srgbClr val="C00000"/>
            </a:solidFill>
            <a:prstDash val="solid"/>
            <a:round/>
            <a:headEnd type="none" w="med" len="med"/>
            <a:tailEnd type="arrow"/>
          </a:ln>
          <a:effectLst/>
        </p:spPr>
      </p:cxnSp>
      <p:sp>
        <p:nvSpPr>
          <p:cNvPr id="22" name="Isosceles Triangle 21"/>
          <p:cNvSpPr/>
          <p:nvPr/>
        </p:nvSpPr>
        <p:spPr bwMode="auto">
          <a:xfrm rot="10800000">
            <a:off x="752518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3" name="Isosceles Triangle 22"/>
          <p:cNvSpPr/>
          <p:nvPr/>
        </p:nvSpPr>
        <p:spPr bwMode="auto">
          <a:xfrm rot="10800000">
            <a:off x="770806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4" name="Isosceles Triangle 23"/>
          <p:cNvSpPr/>
          <p:nvPr/>
        </p:nvSpPr>
        <p:spPr bwMode="auto">
          <a:xfrm rot="10800000">
            <a:off x="789094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5" name="Isosceles Triangle 24"/>
          <p:cNvSpPr/>
          <p:nvPr/>
        </p:nvSpPr>
        <p:spPr bwMode="auto">
          <a:xfrm rot="10800000">
            <a:off x="807382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6" name="Isosceles Triangle 25"/>
          <p:cNvSpPr/>
          <p:nvPr/>
        </p:nvSpPr>
        <p:spPr bwMode="auto">
          <a:xfrm rot="10800000">
            <a:off x="825670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7" name="Isosceles Triangle 26"/>
          <p:cNvSpPr/>
          <p:nvPr/>
        </p:nvSpPr>
        <p:spPr bwMode="auto">
          <a:xfrm rot="10800000">
            <a:off x="843958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8" name="Isosceles Triangle 27"/>
          <p:cNvSpPr/>
          <p:nvPr/>
        </p:nvSpPr>
        <p:spPr bwMode="auto">
          <a:xfrm rot="10800000">
            <a:off x="862246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9" name="Isosceles Triangle 28"/>
          <p:cNvSpPr/>
          <p:nvPr/>
        </p:nvSpPr>
        <p:spPr bwMode="auto">
          <a:xfrm rot="10800000">
            <a:off x="880534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30" name="Straight Arrow Connector 29"/>
          <p:cNvCxnSpPr/>
          <p:nvPr/>
        </p:nvCxnSpPr>
        <p:spPr bwMode="auto">
          <a:xfrm rot="5400000">
            <a:off x="9079660" y="373386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31" name="Straight Arrow Connector 30"/>
          <p:cNvCxnSpPr/>
          <p:nvPr/>
        </p:nvCxnSpPr>
        <p:spPr bwMode="auto">
          <a:xfrm rot="5400000">
            <a:off x="9262540" y="396429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32" name="Straight Arrow Connector 31"/>
          <p:cNvCxnSpPr/>
          <p:nvPr/>
        </p:nvCxnSpPr>
        <p:spPr bwMode="auto">
          <a:xfrm rot="5400000">
            <a:off x="10172269" y="373386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33" name="Straight Arrow Connector 32"/>
          <p:cNvCxnSpPr/>
          <p:nvPr/>
        </p:nvCxnSpPr>
        <p:spPr bwMode="auto">
          <a:xfrm>
            <a:off x="9353980" y="4076636"/>
            <a:ext cx="731520" cy="1588"/>
          </a:xfrm>
          <a:prstGeom prst="straightConnector1">
            <a:avLst/>
          </a:prstGeom>
          <a:noFill/>
          <a:ln w="25400" cap="flat" cmpd="sng" algn="ctr">
            <a:solidFill>
              <a:srgbClr val="C00000"/>
            </a:solidFill>
            <a:prstDash val="solid"/>
            <a:round/>
            <a:headEnd type="none" w="med" len="med"/>
            <a:tailEnd type="none"/>
          </a:ln>
          <a:effectLst/>
        </p:spPr>
      </p:cxnSp>
      <p:cxnSp>
        <p:nvCxnSpPr>
          <p:cNvPr id="34" name="Straight Arrow Connector 33"/>
          <p:cNvCxnSpPr/>
          <p:nvPr/>
        </p:nvCxnSpPr>
        <p:spPr bwMode="auto">
          <a:xfrm>
            <a:off x="8256700" y="4259516"/>
            <a:ext cx="1463040" cy="1588"/>
          </a:xfrm>
          <a:prstGeom prst="straightConnector1">
            <a:avLst/>
          </a:prstGeom>
          <a:noFill/>
          <a:ln w="25400" cap="flat" cmpd="sng" algn="ctr">
            <a:solidFill>
              <a:srgbClr val="C00000"/>
            </a:solidFill>
            <a:prstDash val="solid"/>
            <a:round/>
            <a:headEnd type="none" w="med" len="med"/>
            <a:tailEnd type="none"/>
          </a:ln>
          <a:effectLst/>
        </p:spPr>
      </p:cxnSp>
      <p:cxnSp>
        <p:nvCxnSpPr>
          <p:cNvPr id="35" name="Straight Arrow Connector 34"/>
          <p:cNvCxnSpPr/>
          <p:nvPr/>
        </p:nvCxnSpPr>
        <p:spPr bwMode="auto">
          <a:xfrm rot="5400000">
            <a:off x="9628300" y="4168076"/>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36" name="Straight Arrow Connector 35"/>
          <p:cNvCxnSpPr/>
          <p:nvPr/>
        </p:nvCxnSpPr>
        <p:spPr bwMode="auto">
          <a:xfrm rot="5400000">
            <a:off x="9994060" y="396429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37" name="Straight Arrow Connector 36"/>
          <p:cNvCxnSpPr/>
          <p:nvPr/>
        </p:nvCxnSpPr>
        <p:spPr bwMode="auto">
          <a:xfrm rot="5400000">
            <a:off x="9442574" y="3733862"/>
            <a:ext cx="182880" cy="1588"/>
          </a:xfrm>
          <a:prstGeom prst="straightConnector1">
            <a:avLst/>
          </a:prstGeom>
          <a:noFill/>
          <a:ln w="25400" cap="flat" cmpd="sng" algn="ctr">
            <a:solidFill>
              <a:srgbClr val="C00000"/>
            </a:solidFill>
            <a:prstDash val="solid"/>
            <a:round/>
            <a:headEnd type="none" w="med" len="med"/>
            <a:tailEnd type="arrow"/>
          </a:ln>
          <a:effectLst/>
        </p:spPr>
      </p:cxnSp>
      <p:cxnSp>
        <p:nvCxnSpPr>
          <p:cNvPr id="38" name="Straight Arrow Connector 37"/>
          <p:cNvCxnSpPr/>
          <p:nvPr/>
        </p:nvCxnSpPr>
        <p:spPr bwMode="auto">
          <a:xfrm rot="5400000">
            <a:off x="9811180" y="3733862"/>
            <a:ext cx="182880" cy="1588"/>
          </a:xfrm>
          <a:prstGeom prst="straightConnector1">
            <a:avLst/>
          </a:prstGeom>
          <a:noFill/>
          <a:ln w="25400" cap="flat" cmpd="sng" algn="ctr">
            <a:solidFill>
              <a:srgbClr val="C00000"/>
            </a:solidFill>
            <a:prstDash val="solid"/>
            <a:round/>
            <a:headEnd type="none" w="med" len="med"/>
            <a:tailEnd type="arrow"/>
          </a:ln>
          <a:effectLst/>
        </p:spPr>
      </p:cxnSp>
      <p:sp>
        <p:nvSpPr>
          <p:cNvPr id="39" name="Isosceles Triangle 38"/>
          <p:cNvSpPr/>
          <p:nvPr/>
        </p:nvSpPr>
        <p:spPr bwMode="auto">
          <a:xfrm rot="10800000">
            <a:off x="898822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0" name="Isosceles Triangle 39"/>
          <p:cNvSpPr/>
          <p:nvPr/>
        </p:nvSpPr>
        <p:spPr bwMode="auto">
          <a:xfrm rot="10800000">
            <a:off x="917110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1" name="Isosceles Triangle 40"/>
          <p:cNvSpPr/>
          <p:nvPr/>
        </p:nvSpPr>
        <p:spPr bwMode="auto">
          <a:xfrm rot="10800000">
            <a:off x="935398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2" name="Isosceles Triangle 41"/>
          <p:cNvSpPr/>
          <p:nvPr/>
        </p:nvSpPr>
        <p:spPr bwMode="auto">
          <a:xfrm rot="10800000">
            <a:off x="953686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3" name="Isosceles Triangle 42"/>
          <p:cNvSpPr/>
          <p:nvPr/>
        </p:nvSpPr>
        <p:spPr bwMode="auto">
          <a:xfrm rot="10800000">
            <a:off x="971974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4" name="Isosceles Triangle 43"/>
          <p:cNvSpPr/>
          <p:nvPr/>
        </p:nvSpPr>
        <p:spPr bwMode="auto">
          <a:xfrm rot="10800000">
            <a:off x="990262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5" name="Isosceles Triangle 44"/>
          <p:cNvSpPr/>
          <p:nvPr/>
        </p:nvSpPr>
        <p:spPr bwMode="auto">
          <a:xfrm rot="10800000">
            <a:off x="1008550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6" name="Isosceles Triangle 45"/>
          <p:cNvSpPr/>
          <p:nvPr/>
        </p:nvSpPr>
        <p:spPr bwMode="auto">
          <a:xfrm rot="10800000">
            <a:off x="10268380" y="3253676"/>
            <a:ext cx="182880" cy="182880"/>
          </a:xfrm>
          <a:prstGeom prst="triangle">
            <a:avLst/>
          </a:prstGeom>
          <a:solidFill>
            <a:srgbClr val="00009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47" name="Straight Arrow Connector 46"/>
          <p:cNvCxnSpPr/>
          <p:nvPr/>
        </p:nvCxnSpPr>
        <p:spPr bwMode="auto">
          <a:xfrm>
            <a:off x="9005311" y="4268607"/>
            <a:ext cx="1" cy="990600"/>
          </a:xfrm>
          <a:prstGeom prst="straightConnector1">
            <a:avLst/>
          </a:prstGeom>
          <a:noFill/>
          <a:ln w="25400" cap="flat" cmpd="sng" algn="ctr">
            <a:solidFill>
              <a:srgbClr val="FF6600"/>
            </a:solidFill>
            <a:prstDash val="solid"/>
            <a:round/>
            <a:headEnd type="none" w="med" len="med"/>
            <a:tailEnd type="arrow"/>
          </a:ln>
          <a:effectLst/>
        </p:spPr>
      </p:cxnSp>
      <p:sp>
        <p:nvSpPr>
          <p:cNvPr id="48" name="Rectangle 47"/>
          <p:cNvSpPr/>
          <p:nvPr/>
        </p:nvSpPr>
        <p:spPr bwMode="auto">
          <a:xfrm>
            <a:off x="7536160" y="2492896"/>
            <a:ext cx="2918780" cy="228600"/>
          </a:xfrm>
          <a:prstGeom prst="rect">
            <a:avLst/>
          </a:prstGeom>
          <a:noFill/>
          <a:ln w="25400" cap="rnd"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hlink"/>
              </a:buClr>
              <a:buSzTx/>
              <a:tabLst/>
            </a:pPr>
            <a:r>
              <a:rPr kumimoji="0" lang="en-US" sz="800" b="0" i="0" u="none" strike="noStrike" cap="none" normalizeH="0" baseline="0" dirty="0" smtClean="0">
                <a:ln>
                  <a:noFill/>
                </a:ln>
                <a:solidFill>
                  <a:srgbClr val="00B050"/>
                </a:solidFill>
                <a:latin typeface="Verdana" pitchFamily="34" charset="0"/>
              </a:rPr>
              <a:t>1/16 splitter</a:t>
            </a:r>
          </a:p>
        </p:txBody>
      </p:sp>
      <p:cxnSp>
        <p:nvCxnSpPr>
          <p:cNvPr id="49" name="Straight Arrow Connector 48"/>
          <p:cNvCxnSpPr/>
          <p:nvPr/>
        </p:nvCxnSpPr>
        <p:spPr bwMode="auto">
          <a:xfrm rot="5400000">
            <a:off x="953686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50" name="Straight Arrow Connector 49"/>
          <p:cNvCxnSpPr/>
          <p:nvPr/>
        </p:nvCxnSpPr>
        <p:spPr bwMode="auto">
          <a:xfrm rot="5400000">
            <a:off x="971974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51" name="Straight Arrow Connector 50"/>
          <p:cNvCxnSpPr/>
          <p:nvPr/>
        </p:nvCxnSpPr>
        <p:spPr bwMode="auto">
          <a:xfrm rot="5400000">
            <a:off x="990262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52" name="Straight Arrow Connector 51"/>
          <p:cNvCxnSpPr/>
          <p:nvPr/>
        </p:nvCxnSpPr>
        <p:spPr bwMode="auto">
          <a:xfrm>
            <a:off x="10176940" y="3619436"/>
            <a:ext cx="182880" cy="1588"/>
          </a:xfrm>
          <a:prstGeom prst="straightConnector1">
            <a:avLst/>
          </a:prstGeom>
          <a:noFill/>
          <a:ln w="25400" cap="flat" cmpd="sng" algn="ctr">
            <a:solidFill>
              <a:srgbClr val="C00000"/>
            </a:solidFill>
            <a:prstDash val="solid"/>
            <a:round/>
            <a:headEnd type="none" w="med" len="med"/>
            <a:tailEnd type="none"/>
          </a:ln>
          <a:effectLst/>
        </p:spPr>
      </p:cxnSp>
      <p:cxnSp>
        <p:nvCxnSpPr>
          <p:cNvPr id="53" name="Straight Arrow Connector 52"/>
          <p:cNvCxnSpPr/>
          <p:nvPr/>
        </p:nvCxnSpPr>
        <p:spPr bwMode="auto">
          <a:xfrm rot="5400000">
            <a:off x="1008550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54" name="Straight Arrow Connector 53"/>
          <p:cNvCxnSpPr/>
          <p:nvPr/>
        </p:nvCxnSpPr>
        <p:spPr bwMode="auto">
          <a:xfrm rot="5400000">
            <a:off x="1026838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55" name="Straight Arrow Connector 54"/>
          <p:cNvCxnSpPr/>
          <p:nvPr/>
        </p:nvCxnSpPr>
        <p:spPr bwMode="auto">
          <a:xfrm rot="5400000">
            <a:off x="880534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56" name="Straight Arrow Connector 55"/>
          <p:cNvCxnSpPr/>
          <p:nvPr/>
        </p:nvCxnSpPr>
        <p:spPr bwMode="auto">
          <a:xfrm rot="5400000">
            <a:off x="898822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57" name="Straight Arrow Connector 56"/>
          <p:cNvCxnSpPr/>
          <p:nvPr/>
        </p:nvCxnSpPr>
        <p:spPr bwMode="auto">
          <a:xfrm rot="5400000">
            <a:off x="917110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58" name="Straight Arrow Connector 57"/>
          <p:cNvCxnSpPr/>
          <p:nvPr/>
        </p:nvCxnSpPr>
        <p:spPr bwMode="auto">
          <a:xfrm rot="5400000">
            <a:off x="935398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59" name="Straight Arrow Connector 58"/>
          <p:cNvCxnSpPr/>
          <p:nvPr/>
        </p:nvCxnSpPr>
        <p:spPr bwMode="auto">
          <a:xfrm rot="5400000">
            <a:off x="807382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60" name="Straight Arrow Connector 59"/>
          <p:cNvCxnSpPr/>
          <p:nvPr/>
        </p:nvCxnSpPr>
        <p:spPr bwMode="auto">
          <a:xfrm rot="5400000">
            <a:off x="825670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61" name="Straight Arrow Connector 60"/>
          <p:cNvCxnSpPr/>
          <p:nvPr/>
        </p:nvCxnSpPr>
        <p:spPr bwMode="auto">
          <a:xfrm rot="5400000">
            <a:off x="843958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62" name="Straight Arrow Connector 61"/>
          <p:cNvCxnSpPr/>
          <p:nvPr/>
        </p:nvCxnSpPr>
        <p:spPr bwMode="auto">
          <a:xfrm rot="5400000">
            <a:off x="862246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63" name="Straight Arrow Connector 62"/>
          <p:cNvCxnSpPr/>
          <p:nvPr/>
        </p:nvCxnSpPr>
        <p:spPr bwMode="auto">
          <a:xfrm rot="5400000">
            <a:off x="752518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64" name="Straight Arrow Connector 63"/>
          <p:cNvCxnSpPr/>
          <p:nvPr/>
        </p:nvCxnSpPr>
        <p:spPr bwMode="auto">
          <a:xfrm rot="5400000">
            <a:off x="770806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65" name="Straight Arrow Connector 64"/>
          <p:cNvCxnSpPr/>
          <p:nvPr/>
        </p:nvCxnSpPr>
        <p:spPr bwMode="auto">
          <a:xfrm>
            <a:off x="9902620" y="3848036"/>
            <a:ext cx="365760" cy="1588"/>
          </a:xfrm>
          <a:prstGeom prst="straightConnector1">
            <a:avLst/>
          </a:prstGeom>
          <a:noFill/>
          <a:ln w="25400" cap="flat" cmpd="sng" algn="ctr">
            <a:solidFill>
              <a:srgbClr val="C00000"/>
            </a:solidFill>
            <a:prstDash val="solid"/>
            <a:round/>
            <a:headEnd type="none" w="med" len="med"/>
            <a:tailEnd type="none"/>
          </a:ln>
          <a:effectLst/>
        </p:spPr>
      </p:cxnSp>
      <p:cxnSp>
        <p:nvCxnSpPr>
          <p:cNvPr id="66" name="Straight Arrow Connector 65"/>
          <p:cNvCxnSpPr/>
          <p:nvPr/>
        </p:nvCxnSpPr>
        <p:spPr bwMode="auto">
          <a:xfrm rot="5400000">
            <a:off x="7890940" y="3527996"/>
            <a:ext cx="182880" cy="1588"/>
          </a:xfrm>
          <a:prstGeom prst="straightConnector1">
            <a:avLst/>
          </a:prstGeom>
          <a:noFill/>
          <a:ln w="25400" cap="flat" cmpd="sng" algn="ctr">
            <a:solidFill>
              <a:srgbClr val="000096"/>
            </a:solidFill>
            <a:prstDash val="solid"/>
            <a:round/>
            <a:headEnd type="none" w="med" len="med"/>
            <a:tailEnd type="arrow"/>
          </a:ln>
          <a:effectLst/>
        </p:spPr>
      </p:cxnSp>
      <p:cxnSp>
        <p:nvCxnSpPr>
          <p:cNvPr id="67" name="Straight Arrow Connector 66"/>
          <p:cNvCxnSpPr/>
          <p:nvPr/>
        </p:nvCxnSpPr>
        <p:spPr bwMode="auto">
          <a:xfrm>
            <a:off x="9811180" y="3619436"/>
            <a:ext cx="182880" cy="1588"/>
          </a:xfrm>
          <a:prstGeom prst="straightConnector1">
            <a:avLst/>
          </a:prstGeom>
          <a:noFill/>
          <a:ln w="25400" cap="flat" cmpd="sng" algn="ctr">
            <a:solidFill>
              <a:srgbClr val="C00000"/>
            </a:solidFill>
            <a:prstDash val="solid"/>
            <a:round/>
            <a:headEnd type="none" w="med" len="med"/>
            <a:tailEnd type="none"/>
          </a:ln>
          <a:effectLst/>
        </p:spPr>
      </p:cxnSp>
      <p:cxnSp>
        <p:nvCxnSpPr>
          <p:cNvPr id="68" name="Straight Arrow Connector 67"/>
          <p:cNvCxnSpPr/>
          <p:nvPr/>
        </p:nvCxnSpPr>
        <p:spPr bwMode="auto">
          <a:xfrm>
            <a:off x="9445420" y="3619436"/>
            <a:ext cx="182880" cy="1588"/>
          </a:xfrm>
          <a:prstGeom prst="straightConnector1">
            <a:avLst/>
          </a:prstGeom>
          <a:noFill/>
          <a:ln w="25400" cap="flat" cmpd="sng" algn="ctr">
            <a:solidFill>
              <a:srgbClr val="C00000"/>
            </a:solidFill>
            <a:prstDash val="solid"/>
            <a:round/>
            <a:headEnd type="none" w="med" len="med"/>
            <a:tailEnd type="none"/>
          </a:ln>
          <a:effectLst/>
        </p:spPr>
      </p:cxnSp>
      <p:cxnSp>
        <p:nvCxnSpPr>
          <p:cNvPr id="69" name="Straight Arrow Connector 68"/>
          <p:cNvCxnSpPr/>
          <p:nvPr/>
        </p:nvCxnSpPr>
        <p:spPr bwMode="auto">
          <a:xfrm>
            <a:off x="9079660" y="3619436"/>
            <a:ext cx="182880" cy="1588"/>
          </a:xfrm>
          <a:prstGeom prst="straightConnector1">
            <a:avLst/>
          </a:prstGeom>
          <a:noFill/>
          <a:ln w="25400" cap="flat" cmpd="sng" algn="ctr">
            <a:solidFill>
              <a:srgbClr val="C00000"/>
            </a:solidFill>
            <a:prstDash val="solid"/>
            <a:round/>
            <a:headEnd type="none" w="med" len="med"/>
            <a:tailEnd type="none"/>
          </a:ln>
          <a:effectLst/>
        </p:spPr>
      </p:cxnSp>
      <p:cxnSp>
        <p:nvCxnSpPr>
          <p:cNvPr id="70" name="Straight Arrow Connector 69"/>
          <p:cNvCxnSpPr/>
          <p:nvPr/>
        </p:nvCxnSpPr>
        <p:spPr bwMode="auto">
          <a:xfrm>
            <a:off x="8713900" y="3619436"/>
            <a:ext cx="182880" cy="1588"/>
          </a:xfrm>
          <a:prstGeom prst="straightConnector1">
            <a:avLst/>
          </a:prstGeom>
          <a:noFill/>
          <a:ln w="25400" cap="flat" cmpd="sng" algn="ctr">
            <a:solidFill>
              <a:srgbClr val="C00000"/>
            </a:solidFill>
            <a:prstDash val="solid"/>
            <a:round/>
            <a:headEnd type="none" w="med" len="med"/>
            <a:tailEnd type="none"/>
          </a:ln>
          <a:effectLst/>
        </p:spPr>
      </p:cxnSp>
      <p:cxnSp>
        <p:nvCxnSpPr>
          <p:cNvPr id="71" name="Straight Arrow Connector 70"/>
          <p:cNvCxnSpPr/>
          <p:nvPr/>
        </p:nvCxnSpPr>
        <p:spPr bwMode="auto">
          <a:xfrm>
            <a:off x="8348140" y="3619436"/>
            <a:ext cx="182880" cy="1588"/>
          </a:xfrm>
          <a:prstGeom prst="straightConnector1">
            <a:avLst/>
          </a:prstGeom>
          <a:noFill/>
          <a:ln w="25400" cap="flat" cmpd="sng" algn="ctr">
            <a:solidFill>
              <a:srgbClr val="C00000"/>
            </a:solidFill>
            <a:prstDash val="solid"/>
            <a:round/>
            <a:headEnd type="none" w="med" len="med"/>
            <a:tailEnd type="none"/>
          </a:ln>
          <a:effectLst/>
        </p:spPr>
      </p:cxnSp>
      <p:cxnSp>
        <p:nvCxnSpPr>
          <p:cNvPr id="72" name="Straight Arrow Connector 71"/>
          <p:cNvCxnSpPr/>
          <p:nvPr/>
        </p:nvCxnSpPr>
        <p:spPr bwMode="auto">
          <a:xfrm>
            <a:off x="7982380" y="3619436"/>
            <a:ext cx="182880" cy="1588"/>
          </a:xfrm>
          <a:prstGeom prst="straightConnector1">
            <a:avLst/>
          </a:prstGeom>
          <a:noFill/>
          <a:ln w="25400" cap="flat" cmpd="sng" algn="ctr">
            <a:solidFill>
              <a:srgbClr val="C00000"/>
            </a:solidFill>
            <a:prstDash val="solid"/>
            <a:round/>
            <a:headEnd type="none" w="med" len="med"/>
            <a:tailEnd type="none"/>
          </a:ln>
          <a:effectLst/>
        </p:spPr>
      </p:cxnSp>
      <p:cxnSp>
        <p:nvCxnSpPr>
          <p:cNvPr id="73" name="Straight Arrow Connector 72"/>
          <p:cNvCxnSpPr/>
          <p:nvPr/>
        </p:nvCxnSpPr>
        <p:spPr bwMode="auto">
          <a:xfrm>
            <a:off x="7616620" y="3619436"/>
            <a:ext cx="182880" cy="1588"/>
          </a:xfrm>
          <a:prstGeom prst="straightConnector1">
            <a:avLst/>
          </a:prstGeom>
          <a:noFill/>
          <a:ln w="25400" cap="flat" cmpd="sng" algn="ctr">
            <a:solidFill>
              <a:srgbClr val="C00000"/>
            </a:solidFill>
            <a:prstDash val="solid"/>
            <a:round/>
            <a:headEnd type="none" w="med" len="med"/>
            <a:tailEnd type="none"/>
          </a:ln>
          <a:effectLst/>
        </p:spPr>
      </p:cxnSp>
      <p:cxnSp>
        <p:nvCxnSpPr>
          <p:cNvPr id="74" name="Straight Arrow Connector 73"/>
          <p:cNvCxnSpPr/>
          <p:nvPr/>
        </p:nvCxnSpPr>
        <p:spPr bwMode="auto">
          <a:xfrm>
            <a:off x="9167460" y="3848036"/>
            <a:ext cx="365760" cy="1588"/>
          </a:xfrm>
          <a:prstGeom prst="straightConnector1">
            <a:avLst/>
          </a:prstGeom>
          <a:noFill/>
          <a:ln w="25400" cap="flat" cmpd="sng" algn="ctr">
            <a:solidFill>
              <a:srgbClr val="C00000"/>
            </a:solidFill>
            <a:prstDash val="solid"/>
            <a:round/>
            <a:headEnd type="none" w="med" len="med"/>
            <a:tailEnd type="none"/>
          </a:ln>
          <a:effectLst/>
        </p:spPr>
      </p:cxnSp>
      <p:cxnSp>
        <p:nvCxnSpPr>
          <p:cNvPr id="75" name="Straight Arrow Connector 74"/>
          <p:cNvCxnSpPr/>
          <p:nvPr/>
        </p:nvCxnSpPr>
        <p:spPr bwMode="auto">
          <a:xfrm>
            <a:off x="8439580" y="3848036"/>
            <a:ext cx="365760" cy="1588"/>
          </a:xfrm>
          <a:prstGeom prst="straightConnector1">
            <a:avLst/>
          </a:prstGeom>
          <a:noFill/>
          <a:ln w="25400" cap="flat" cmpd="sng" algn="ctr">
            <a:solidFill>
              <a:srgbClr val="C00000"/>
            </a:solidFill>
            <a:prstDash val="solid"/>
            <a:round/>
            <a:headEnd type="none" w="med" len="med"/>
            <a:tailEnd type="none"/>
          </a:ln>
          <a:effectLst/>
        </p:spPr>
      </p:cxnSp>
      <p:cxnSp>
        <p:nvCxnSpPr>
          <p:cNvPr id="76" name="Straight Arrow Connector 75"/>
          <p:cNvCxnSpPr/>
          <p:nvPr/>
        </p:nvCxnSpPr>
        <p:spPr bwMode="auto">
          <a:xfrm>
            <a:off x="7708060" y="3848036"/>
            <a:ext cx="365760" cy="1588"/>
          </a:xfrm>
          <a:prstGeom prst="straightConnector1">
            <a:avLst/>
          </a:prstGeom>
          <a:noFill/>
          <a:ln w="25400" cap="flat" cmpd="sng" algn="ctr">
            <a:solidFill>
              <a:srgbClr val="C00000"/>
            </a:solidFill>
            <a:prstDash val="solid"/>
            <a:round/>
            <a:headEnd type="none" w="med" len="med"/>
            <a:tailEnd type="none"/>
          </a:ln>
          <a:effectLst/>
        </p:spPr>
      </p:cxnSp>
      <p:cxnSp>
        <p:nvCxnSpPr>
          <p:cNvPr id="77" name="Straight Arrow Connector 76"/>
          <p:cNvCxnSpPr/>
          <p:nvPr/>
        </p:nvCxnSpPr>
        <p:spPr bwMode="auto">
          <a:xfrm>
            <a:off x="7890940" y="4076636"/>
            <a:ext cx="731520" cy="1588"/>
          </a:xfrm>
          <a:prstGeom prst="straightConnector1">
            <a:avLst/>
          </a:prstGeom>
          <a:noFill/>
          <a:ln w="25400" cap="flat" cmpd="sng" algn="ctr">
            <a:solidFill>
              <a:srgbClr val="C00000"/>
            </a:solidFill>
            <a:prstDash val="solid"/>
            <a:round/>
            <a:headEnd type="none" w="med" len="med"/>
            <a:tailEnd type="none"/>
          </a:ln>
          <a:effectLst/>
        </p:spPr>
      </p:cxnSp>
      <p:cxnSp>
        <p:nvCxnSpPr>
          <p:cNvPr id="78" name="Straight Arrow Connector 77"/>
          <p:cNvCxnSpPr/>
          <p:nvPr/>
        </p:nvCxnSpPr>
        <p:spPr bwMode="auto">
          <a:xfrm rot="5400000">
            <a:off x="953400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79" name="Straight Arrow Connector 78"/>
          <p:cNvCxnSpPr/>
          <p:nvPr/>
        </p:nvCxnSpPr>
        <p:spPr bwMode="auto">
          <a:xfrm rot="5400000">
            <a:off x="971688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0" name="Straight Arrow Connector 79"/>
          <p:cNvCxnSpPr/>
          <p:nvPr/>
        </p:nvCxnSpPr>
        <p:spPr bwMode="auto">
          <a:xfrm rot="5400000">
            <a:off x="989976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1" name="Straight Arrow Connector 80"/>
          <p:cNvCxnSpPr/>
          <p:nvPr/>
        </p:nvCxnSpPr>
        <p:spPr bwMode="auto">
          <a:xfrm rot="5400000">
            <a:off x="1008264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2" name="Straight Arrow Connector 81"/>
          <p:cNvCxnSpPr/>
          <p:nvPr/>
        </p:nvCxnSpPr>
        <p:spPr bwMode="auto">
          <a:xfrm rot="5400000">
            <a:off x="1026552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3" name="Straight Arrow Connector 82"/>
          <p:cNvCxnSpPr/>
          <p:nvPr/>
        </p:nvCxnSpPr>
        <p:spPr bwMode="auto">
          <a:xfrm rot="5400000">
            <a:off x="880248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4" name="Straight Arrow Connector 83"/>
          <p:cNvCxnSpPr/>
          <p:nvPr/>
        </p:nvCxnSpPr>
        <p:spPr bwMode="auto">
          <a:xfrm rot="5400000">
            <a:off x="898536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5" name="Straight Arrow Connector 84"/>
          <p:cNvCxnSpPr/>
          <p:nvPr/>
        </p:nvCxnSpPr>
        <p:spPr bwMode="auto">
          <a:xfrm rot="5400000">
            <a:off x="916824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6" name="Straight Arrow Connector 85"/>
          <p:cNvCxnSpPr/>
          <p:nvPr/>
        </p:nvCxnSpPr>
        <p:spPr bwMode="auto">
          <a:xfrm rot="5400000">
            <a:off x="935112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7" name="Straight Arrow Connector 86"/>
          <p:cNvCxnSpPr/>
          <p:nvPr/>
        </p:nvCxnSpPr>
        <p:spPr bwMode="auto">
          <a:xfrm rot="5400000">
            <a:off x="807096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8" name="Straight Arrow Connector 87"/>
          <p:cNvCxnSpPr/>
          <p:nvPr/>
        </p:nvCxnSpPr>
        <p:spPr bwMode="auto">
          <a:xfrm rot="5400000">
            <a:off x="825384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89" name="Straight Arrow Connector 88"/>
          <p:cNvCxnSpPr/>
          <p:nvPr/>
        </p:nvCxnSpPr>
        <p:spPr bwMode="auto">
          <a:xfrm rot="5400000">
            <a:off x="843672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90" name="Straight Arrow Connector 89"/>
          <p:cNvCxnSpPr/>
          <p:nvPr/>
        </p:nvCxnSpPr>
        <p:spPr bwMode="auto">
          <a:xfrm rot="5400000">
            <a:off x="861960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91" name="Straight Arrow Connector 90"/>
          <p:cNvCxnSpPr/>
          <p:nvPr/>
        </p:nvCxnSpPr>
        <p:spPr bwMode="auto">
          <a:xfrm rot="5400000">
            <a:off x="752232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92" name="Straight Arrow Connector 91"/>
          <p:cNvCxnSpPr/>
          <p:nvPr/>
        </p:nvCxnSpPr>
        <p:spPr bwMode="auto">
          <a:xfrm rot="5400000">
            <a:off x="7705204" y="3157787"/>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93" name="Straight Arrow Connector 92"/>
          <p:cNvCxnSpPr/>
          <p:nvPr/>
        </p:nvCxnSpPr>
        <p:spPr bwMode="auto">
          <a:xfrm rot="5400000">
            <a:off x="7888084" y="3157787"/>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94" name="Isosceles Triangle 93"/>
          <p:cNvSpPr/>
          <p:nvPr/>
        </p:nvSpPr>
        <p:spPr bwMode="auto">
          <a:xfrm rot="10800000">
            <a:off x="752886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5" name="Isosceles Triangle 94"/>
          <p:cNvSpPr/>
          <p:nvPr/>
        </p:nvSpPr>
        <p:spPr bwMode="auto">
          <a:xfrm rot="10800000">
            <a:off x="771174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6" name="Isosceles Triangle 95"/>
          <p:cNvSpPr/>
          <p:nvPr/>
        </p:nvSpPr>
        <p:spPr bwMode="auto">
          <a:xfrm rot="10800000">
            <a:off x="789462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7" name="Isosceles Triangle 96"/>
          <p:cNvSpPr/>
          <p:nvPr/>
        </p:nvSpPr>
        <p:spPr bwMode="auto">
          <a:xfrm rot="10800000">
            <a:off x="807750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8" name="Isosceles Triangle 97"/>
          <p:cNvSpPr/>
          <p:nvPr/>
        </p:nvSpPr>
        <p:spPr bwMode="auto">
          <a:xfrm rot="10800000">
            <a:off x="826038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9" name="Isosceles Triangle 98"/>
          <p:cNvSpPr/>
          <p:nvPr/>
        </p:nvSpPr>
        <p:spPr bwMode="auto">
          <a:xfrm rot="10800000">
            <a:off x="844326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0" name="Isosceles Triangle 99"/>
          <p:cNvSpPr/>
          <p:nvPr/>
        </p:nvSpPr>
        <p:spPr bwMode="auto">
          <a:xfrm rot="10800000">
            <a:off x="862614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1" name="Isosceles Triangle 100"/>
          <p:cNvSpPr/>
          <p:nvPr/>
        </p:nvSpPr>
        <p:spPr bwMode="auto">
          <a:xfrm rot="10800000">
            <a:off x="880902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2" name="Isosceles Triangle 101"/>
          <p:cNvSpPr/>
          <p:nvPr/>
        </p:nvSpPr>
        <p:spPr bwMode="auto">
          <a:xfrm rot="10800000">
            <a:off x="899190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3" name="Isosceles Triangle 102"/>
          <p:cNvSpPr/>
          <p:nvPr/>
        </p:nvSpPr>
        <p:spPr bwMode="auto">
          <a:xfrm rot="10800000">
            <a:off x="917478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4" name="Isosceles Triangle 103"/>
          <p:cNvSpPr/>
          <p:nvPr/>
        </p:nvSpPr>
        <p:spPr bwMode="auto">
          <a:xfrm rot="10800000">
            <a:off x="935766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5" name="Isosceles Triangle 104"/>
          <p:cNvSpPr/>
          <p:nvPr/>
        </p:nvSpPr>
        <p:spPr bwMode="auto">
          <a:xfrm rot="10800000">
            <a:off x="954054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6" name="Isosceles Triangle 105"/>
          <p:cNvSpPr/>
          <p:nvPr/>
        </p:nvSpPr>
        <p:spPr bwMode="auto">
          <a:xfrm rot="10800000">
            <a:off x="972342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7" name="Isosceles Triangle 106"/>
          <p:cNvSpPr/>
          <p:nvPr/>
        </p:nvSpPr>
        <p:spPr bwMode="auto">
          <a:xfrm rot="10800000">
            <a:off x="990630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8" name="Isosceles Triangle 107"/>
          <p:cNvSpPr/>
          <p:nvPr/>
        </p:nvSpPr>
        <p:spPr bwMode="auto">
          <a:xfrm rot="10800000">
            <a:off x="1008918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9" name="Isosceles Triangle 108"/>
          <p:cNvSpPr/>
          <p:nvPr/>
        </p:nvSpPr>
        <p:spPr bwMode="auto">
          <a:xfrm rot="10800000">
            <a:off x="10272060" y="2913521"/>
            <a:ext cx="182880" cy="18288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110" name="Straight Arrow Connector 109"/>
          <p:cNvCxnSpPr/>
          <p:nvPr/>
        </p:nvCxnSpPr>
        <p:spPr bwMode="auto">
          <a:xfrm rot="5400000">
            <a:off x="953400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11" name="Straight Arrow Connector 110"/>
          <p:cNvCxnSpPr/>
          <p:nvPr/>
        </p:nvCxnSpPr>
        <p:spPr bwMode="auto">
          <a:xfrm rot="5400000">
            <a:off x="971688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12" name="Straight Arrow Connector 111"/>
          <p:cNvCxnSpPr/>
          <p:nvPr/>
        </p:nvCxnSpPr>
        <p:spPr bwMode="auto">
          <a:xfrm rot="5400000">
            <a:off x="989976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13" name="Straight Arrow Connector 112"/>
          <p:cNvCxnSpPr/>
          <p:nvPr/>
        </p:nvCxnSpPr>
        <p:spPr bwMode="auto">
          <a:xfrm rot="5400000">
            <a:off x="1008264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14" name="Straight Arrow Connector 113"/>
          <p:cNvCxnSpPr/>
          <p:nvPr/>
        </p:nvCxnSpPr>
        <p:spPr bwMode="auto">
          <a:xfrm rot="5400000">
            <a:off x="1026552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15" name="Straight Arrow Connector 114"/>
          <p:cNvCxnSpPr/>
          <p:nvPr/>
        </p:nvCxnSpPr>
        <p:spPr bwMode="auto">
          <a:xfrm rot="5400000">
            <a:off x="880248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16" name="Straight Arrow Connector 115"/>
          <p:cNvCxnSpPr/>
          <p:nvPr/>
        </p:nvCxnSpPr>
        <p:spPr bwMode="auto">
          <a:xfrm rot="5400000">
            <a:off x="898536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17" name="Straight Arrow Connector 116"/>
          <p:cNvCxnSpPr/>
          <p:nvPr/>
        </p:nvCxnSpPr>
        <p:spPr bwMode="auto">
          <a:xfrm rot="5400000">
            <a:off x="916824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18" name="Straight Arrow Connector 117"/>
          <p:cNvCxnSpPr/>
          <p:nvPr/>
        </p:nvCxnSpPr>
        <p:spPr bwMode="auto">
          <a:xfrm rot="5400000">
            <a:off x="935112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19" name="Straight Arrow Connector 118"/>
          <p:cNvCxnSpPr/>
          <p:nvPr/>
        </p:nvCxnSpPr>
        <p:spPr bwMode="auto">
          <a:xfrm rot="5400000">
            <a:off x="807096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20" name="Straight Arrow Connector 119"/>
          <p:cNvCxnSpPr/>
          <p:nvPr/>
        </p:nvCxnSpPr>
        <p:spPr bwMode="auto">
          <a:xfrm rot="5400000">
            <a:off x="825384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21" name="Straight Arrow Connector 120"/>
          <p:cNvCxnSpPr/>
          <p:nvPr/>
        </p:nvCxnSpPr>
        <p:spPr bwMode="auto">
          <a:xfrm rot="5400000">
            <a:off x="843672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22" name="Straight Arrow Connector 121"/>
          <p:cNvCxnSpPr/>
          <p:nvPr/>
        </p:nvCxnSpPr>
        <p:spPr bwMode="auto">
          <a:xfrm rot="5400000">
            <a:off x="861960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23" name="Straight Arrow Connector 122"/>
          <p:cNvCxnSpPr/>
          <p:nvPr/>
        </p:nvCxnSpPr>
        <p:spPr bwMode="auto">
          <a:xfrm rot="5400000">
            <a:off x="752232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24" name="Straight Arrow Connector 123"/>
          <p:cNvCxnSpPr/>
          <p:nvPr/>
        </p:nvCxnSpPr>
        <p:spPr bwMode="auto">
          <a:xfrm rot="5400000">
            <a:off x="7705204" y="2812142"/>
            <a:ext cx="182880" cy="1588"/>
          </a:xfrm>
          <a:prstGeom prst="straightConnector1">
            <a:avLst/>
          </a:prstGeom>
          <a:noFill/>
          <a:ln w="25400" cap="flat" cmpd="sng" algn="ctr">
            <a:solidFill>
              <a:srgbClr val="00B050"/>
            </a:solidFill>
            <a:prstDash val="solid"/>
            <a:round/>
            <a:headEnd type="none" w="med" len="med"/>
            <a:tailEnd type="arrow"/>
          </a:ln>
          <a:effectLst/>
        </p:spPr>
      </p:cxnSp>
      <p:cxnSp>
        <p:nvCxnSpPr>
          <p:cNvPr id="125" name="Straight Arrow Connector 124"/>
          <p:cNvCxnSpPr/>
          <p:nvPr/>
        </p:nvCxnSpPr>
        <p:spPr bwMode="auto">
          <a:xfrm rot="5400000">
            <a:off x="7888084" y="2812142"/>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126" name="TextBox 125"/>
          <p:cNvSpPr txBox="1"/>
          <p:nvPr/>
        </p:nvSpPr>
        <p:spPr>
          <a:xfrm>
            <a:off x="9571020" y="3278007"/>
            <a:ext cx="1645920" cy="307777"/>
          </a:xfrm>
          <a:prstGeom prst="rect">
            <a:avLst/>
          </a:prstGeom>
          <a:noFill/>
        </p:spPr>
        <p:txBody>
          <a:bodyPr wrap="square" rtlCol="0" anchor="t">
            <a:spAutoFit/>
          </a:bodyPr>
          <a:lstStyle/>
          <a:p>
            <a:pPr marL="228600" indent="-228600" algn="r"/>
            <a:r>
              <a:rPr lang="en-US" sz="1400" b="1" dirty="0" smtClean="0">
                <a:solidFill>
                  <a:srgbClr val="000096"/>
                </a:solidFill>
                <a:latin typeface="+mn-lt"/>
              </a:rPr>
              <a:t>1.7 </a:t>
            </a:r>
            <a:r>
              <a:rPr lang="en-US" sz="1400" b="1" dirty="0" err="1" smtClean="0">
                <a:solidFill>
                  <a:srgbClr val="000096"/>
                </a:solidFill>
                <a:latin typeface="+mn-lt"/>
              </a:rPr>
              <a:t>MWp</a:t>
            </a:r>
            <a:endParaRPr lang="en-US" sz="1400" b="1" dirty="0" smtClean="0">
              <a:solidFill>
                <a:srgbClr val="000096"/>
              </a:solidFill>
              <a:latin typeface="+mn-lt"/>
            </a:endParaRPr>
          </a:p>
        </p:txBody>
      </p:sp>
      <p:sp>
        <p:nvSpPr>
          <p:cNvPr id="127" name="TextBox 126"/>
          <p:cNvSpPr txBox="1"/>
          <p:nvPr/>
        </p:nvSpPr>
        <p:spPr>
          <a:xfrm>
            <a:off x="10226340" y="3654542"/>
            <a:ext cx="990600" cy="276999"/>
          </a:xfrm>
          <a:prstGeom prst="rect">
            <a:avLst/>
          </a:prstGeom>
          <a:noFill/>
        </p:spPr>
        <p:txBody>
          <a:bodyPr wrap="square" rtlCol="0" anchor="t">
            <a:spAutoFit/>
          </a:bodyPr>
          <a:lstStyle/>
          <a:p>
            <a:pPr algn="r"/>
            <a:r>
              <a:rPr lang="en-US" sz="1200" b="1" dirty="0" smtClean="0">
                <a:solidFill>
                  <a:srgbClr val="C00000"/>
                </a:solidFill>
                <a:latin typeface="+mn-lt"/>
              </a:rPr>
              <a:t>-0.6 dB</a:t>
            </a:r>
          </a:p>
        </p:txBody>
      </p:sp>
      <p:sp>
        <p:nvSpPr>
          <p:cNvPr id="128" name="TextBox 127"/>
          <p:cNvSpPr txBox="1"/>
          <p:nvPr/>
        </p:nvSpPr>
        <p:spPr>
          <a:xfrm>
            <a:off x="9571020" y="4189430"/>
            <a:ext cx="1645920" cy="307777"/>
          </a:xfrm>
          <a:prstGeom prst="rect">
            <a:avLst/>
          </a:prstGeom>
          <a:noFill/>
        </p:spPr>
        <p:txBody>
          <a:bodyPr wrap="square" rtlCol="0" anchor="t">
            <a:spAutoFit/>
          </a:bodyPr>
          <a:lstStyle/>
          <a:p>
            <a:pPr marL="228600" indent="-228600" algn="r"/>
            <a:r>
              <a:rPr lang="en-US" sz="1400" b="1" dirty="0" smtClean="0">
                <a:solidFill>
                  <a:srgbClr val="C00000"/>
                </a:solidFill>
                <a:latin typeface="+mn-lt"/>
              </a:rPr>
              <a:t>1.5 </a:t>
            </a:r>
            <a:r>
              <a:rPr lang="en-US" sz="1400" b="1" dirty="0" err="1" smtClean="0">
                <a:solidFill>
                  <a:srgbClr val="C00000"/>
                </a:solidFill>
                <a:latin typeface="+mn-lt"/>
              </a:rPr>
              <a:t>MWp</a:t>
            </a:r>
            <a:endParaRPr lang="en-US" sz="1400" b="1" dirty="0" smtClean="0">
              <a:solidFill>
                <a:srgbClr val="C00000"/>
              </a:solidFill>
              <a:latin typeface="+mn-lt"/>
            </a:endParaRPr>
          </a:p>
        </p:txBody>
      </p:sp>
      <p:sp>
        <p:nvSpPr>
          <p:cNvPr id="129" name="TextBox 128"/>
          <p:cNvSpPr txBox="1"/>
          <p:nvPr/>
        </p:nvSpPr>
        <p:spPr>
          <a:xfrm>
            <a:off x="10226340" y="4753608"/>
            <a:ext cx="990600" cy="276999"/>
          </a:xfrm>
          <a:prstGeom prst="rect">
            <a:avLst/>
          </a:prstGeom>
          <a:noFill/>
        </p:spPr>
        <p:txBody>
          <a:bodyPr wrap="square" rtlCol="0" anchor="t">
            <a:spAutoFit/>
          </a:bodyPr>
          <a:lstStyle/>
          <a:p>
            <a:pPr algn="r"/>
            <a:r>
              <a:rPr lang="en-US" sz="1200" b="1" dirty="0" smtClean="0">
                <a:solidFill>
                  <a:srgbClr val="FF6600"/>
                </a:solidFill>
                <a:latin typeface="+mn-lt"/>
              </a:rPr>
              <a:t>-0.2 dB</a:t>
            </a:r>
          </a:p>
        </p:txBody>
      </p:sp>
      <p:sp>
        <p:nvSpPr>
          <p:cNvPr id="130" name="TextBox 129"/>
          <p:cNvSpPr txBox="1"/>
          <p:nvPr/>
        </p:nvSpPr>
        <p:spPr>
          <a:xfrm>
            <a:off x="9571020" y="5301208"/>
            <a:ext cx="1645920" cy="307777"/>
          </a:xfrm>
          <a:prstGeom prst="rect">
            <a:avLst/>
          </a:prstGeom>
          <a:noFill/>
        </p:spPr>
        <p:txBody>
          <a:bodyPr wrap="square" rtlCol="0" anchor="t">
            <a:spAutoFit/>
          </a:bodyPr>
          <a:lstStyle/>
          <a:p>
            <a:pPr marL="228600" indent="-228600" algn="r"/>
            <a:r>
              <a:rPr lang="en-US" sz="1400" b="1" dirty="0" smtClean="0">
                <a:solidFill>
                  <a:srgbClr val="FF6600"/>
                </a:solidFill>
                <a:latin typeface="+mn-lt"/>
              </a:rPr>
              <a:t>1.4 </a:t>
            </a:r>
            <a:r>
              <a:rPr lang="en-US" sz="1400" b="1" dirty="0" err="1" smtClean="0">
                <a:solidFill>
                  <a:srgbClr val="FF6600"/>
                </a:solidFill>
                <a:latin typeface="+mn-lt"/>
              </a:rPr>
              <a:t>MWp</a:t>
            </a:r>
            <a:endParaRPr lang="en-US" sz="1400" b="1" dirty="0" smtClean="0">
              <a:solidFill>
                <a:srgbClr val="FF6600"/>
              </a:solidFill>
              <a:latin typeface="+mn-lt"/>
            </a:endParaRPr>
          </a:p>
        </p:txBody>
      </p:sp>
    </p:spTree>
    <p:extLst>
      <p:ext uri="{BB962C8B-B14F-4D97-AF65-F5344CB8AC3E}">
        <p14:creationId xmlns:p14="http://schemas.microsoft.com/office/powerpoint/2010/main" val="5214274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Final Opened to all technologies</a:t>
            </a:r>
            <a:endParaRPr lang="en-GB" dirty="0"/>
          </a:p>
        </p:txBody>
      </p:sp>
      <p:sp>
        <p:nvSpPr>
          <p:cNvPr id="3" name="Content Placeholder 2"/>
          <p:cNvSpPr>
            <a:spLocks noGrp="1"/>
          </p:cNvSpPr>
          <p:nvPr>
            <p:ph sz="half" idx="1"/>
          </p:nvPr>
        </p:nvSpPr>
        <p:spPr/>
        <p:txBody>
          <a:bodyPr>
            <a:normAutofit fontScale="92500" lnSpcReduction="20000"/>
          </a:bodyPr>
          <a:lstStyle/>
          <a:p>
            <a:r>
              <a:rPr lang="en-US" dirty="0" smtClean="0"/>
              <a:t>Qualified solution must have demonstrated to be reliable under scientific operation (</a:t>
            </a:r>
            <a:r>
              <a:rPr lang="en-US" dirty="0" smtClean="0">
                <a:solidFill>
                  <a:srgbClr val="FF0000"/>
                </a:solidFill>
              </a:rPr>
              <a:t>not only broadcast operation</a:t>
            </a:r>
            <a:r>
              <a:rPr lang="en-US" dirty="0" smtClean="0"/>
              <a:t>)</a:t>
            </a:r>
          </a:p>
          <a:p>
            <a:endParaRPr lang="en-US" dirty="0" smtClean="0"/>
          </a:p>
          <a:p>
            <a:r>
              <a:rPr lang="en-US" dirty="0" smtClean="0"/>
              <a:t>Reliability and overall efficiency will be part of the adjudication</a:t>
            </a:r>
          </a:p>
          <a:p>
            <a:endParaRPr lang="en-US" dirty="0" smtClean="0"/>
          </a:p>
          <a:p>
            <a:r>
              <a:rPr lang="en-US" dirty="0" smtClean="0"/>
              <a:t>Main objective is </a:t>
            </a:r>
            <a:r>
              <a:rPr lang="en-US" b="1" dirty="0" smtClean="0">
                <a:solidFill>
                  <a:srgbClr val="FF0000"/>
                </a:solidFill>
              </a:rPr>
              <a:t>Availability</a:t>
            </a:r>
            <a:r>
              <a:rPr lang="en-US" dirty="0" smtClean="0"/>
              <a:t>, and our target is 99,99 % availability for beams, this has driven the architectures of the possible systems</a:t>
            </a:r>
          </a:p>
          <a:p>
            <a:endParaRPr lang="en-US" dirty="0"/>
          </a:p>
          <a:p>
            <a:r>
              <a:rPr lang="en-US" dirty="0" smtClean="0"/>
              <a:t>Each power station could have been</a:t>
            </a:r>
          </a:p>
          <a:p>
            <a:pPr lvl="1"/>
            <a:r>
              <a:rPr lang="en-US" dirty="0"/>
              <a:t>16 x 106 kW tetrodes</a:t>
            </a:r>
          </a:p>
          <a:p>
            <a:pPr lvl="1"/>
            <a:r>
              <a:rPr lang="en-US" dirty="0" smtClean="0"/>
              <a:t>8 x 225 kW tetrodes</a:t>
            </a:r>
          </a:p>
          <a:p>
            <a:pPr lvl="1"/>
            <a:r>
              <a:rPr lang="en-US" dirty="0" smtClean="0"/>
              <a:t>16 x 106 kW IOT</a:t>
            </a:r>
          </a:p>
          <a:p>
            <a:pPr lvl="1"/>
            <a:r>
              <a:rPr lang="en-US" dirty="0" smtClean="0"/>
              <a:t>8 x 225 kW IOT</a:t>
            </a:r>
          </a:p>
          <a:p>
            <a:pPr lvl="1"/>
            <a:r>
              <a:rPr lang="en-US" dirty="0" smtClean="0"/>
              <a:t>4 x 450 kW </a:t>
            </a:r>
            <a:r>
              <a:rPr lang="en-US" dirty="0" err="1" smtClean="0"/>
              <a:t>Diacrodes</a:t>
            </a:r>
            <a:endParaRPr lang="en-US" dirty="0" smtClean="0"/>
          </a:p>
          <a:p>
            <a:pPr lvl="1"/>
            <a:r>
              <a:rPr lang="en-US" dirty="0" smtClean="0"/>
              <a:t>2 x 1.7 MW klystrons</a:t>
            </a:r>
          </a:p>
          <a:p>
            <a:pPr lvl="1"/>
            <a:r>
              <a:rPr lang="en-US" dirty="0" smtClean="0"/>
              <a:t>2’048 x 910 W Solid State Amplifiers</a:t>
            </a:r>
            <a:endParaRPr lang="en-US"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12</a:t>
            </a:fld>
            <a:endParaRPr lang="en-US" dirty="0"/>
          </a:p>
        </p:txBody>
      </p:sp>
      <p:sp>
        <p:nvSpPr>
          <p:cNvPr id="131" name="Isosceles Triangle 130"/>
          <p:cNvSpPr/>
          <p:nvPr/>
        </p:nvSpPr>
        <p:spPr bwMode="auto">
          <a:xfrm rot="10800000">
            <a:off x="7456154" y="2354594"/>
            <a:ext cx="2743170" cy="2285976"/>
          </a:xfrm>
          <a:prstGeom prst="triangle">
            <a:avLst>
              <a:gd name="adj" fmla="val 50064"/>
            </a:avLst>
          </a:prstGeom>
          <a:solidFill>
            <a:srgbClr val="7030A0">
              <a:alpha val="41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2" name="TextBox 131"/>
          <p:cNvSpPr txBox="1"/>
          <p:nvPr/>
        </p:nvSpPr>
        <p:spPr>
          <a:xfrm>
            <a:off x="8367368" y="2628908"/>
            <a:ext cx="915976" cy="830997"/>
          </a:xfrm>
          <a:prstGeom prst="rect">
            <a:avLst/>
          </a:prstGeom>
          <a:noFill/>
        </p:spPr>
        <p:txBody>
          <a:bodyPr wrap="square" rtlCol="0">
            <a:spAutoFit/>
          </a:bodyPr>
          <a:lstStyle/>
          <a:p>
            <a:pPr algn="ctr"/>
            <a:r>
              <a:rPr lang="en-US" sz="1600" dirty="0" smtClean="0">
                <a:solidFill>
                  <a:srgbClr val="FF0000"/>
                </a:solidFill>
              </a:rPr>
              <a:t>128 x 910 W</a:t>
            </a:r>
          </a:p>
          <a:p>
            <a:pPr algn="ctr"/>
            <a:r>
              <a:rPr lang="en-US" sz="1600" dirty="0" smtClean="0">
                <a:solidFill>
                  <a:srgbClr val="FF0000"/>
                </a:solidFill>
              </a:rPr>
              <a:t>SSA</a:t>
            </a:r>
            <a:endParaRPr lang="en-US" sz="1600" dirty="0">
              <a:solidFill>
                <a:srgbClr val="FF0000"/>
              </a:solidFill>
            </a:endParaRPr>
          </a:p>
        </p:txBody>
      </p:sp>
      <p:sp>
        <p:nvSpPr>
          <p:cNvPr id="133" name="Isosceles Triangle 132"/>
          <p:cNvSpPr/>
          <p:nvPr/>
        </p:nvSpPr>
        <p:spPr bwMode="auto">
          <a:xfrm rot="10800000">
            <a:off x="8279103" y="2994664"/>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4" name="Isosceles Triangle 133"/>
          <p:cNvSpPr/>
          <p:nvPr/>
        </p:nvSpPr>
        <p:spPr bwMode="auto">
          <a:xfrm rot="10800000">
            <a:off x="8096225" y="2994664"/>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5" name="Isosceles Triangle 134"/>
          <p:cNvSpPr/>
          <p:nvPr/>
        </p:nvSpPr>
        <p:spPr bwMode="auto">
          <a:xfrm rot="10800000">
            <a:off x="7913350" y="2994664"/>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6" name="Isosceles Triangle 135"/>
          <p:cNvSpPr/>
          <p:nvPr/>
        </p:nvSpPr>
        <p:spPr bwMode="auto">
          <a:xfrm rot="10800000">
            <a:off x="7730472" y="2994664"/>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137" name="Straight Arrow Connector 136"/>
          <p:cNvCxnSpPr/>
          <p:nvPr/>
        </p:nvCxnSpPr>
        <p:spPr bwMode="auto">
          <a:xfrm rot="5400000">
            <a:off x="8278310" y="3268188"/>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38" name="Straight Arrow Connector 137"/>
          <p:cNvCxnSpPr/>
          <p:nvPr/>
        </p:nvCxnSpPr>
        <p:spPr bwMode="auto">
          <a:xfrm rot="5400000">
            <a:off x="8095432" y="3268188"/>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39" name="Straight Arrow Connector 138"/>
          <p:cNvCxnSpPr/>
          <p:nvPr/>
        </p:nvCxnSpPr>
        <p:spPr bwMode="auto">
          <a:xfrm rot="5400000">
            <a:off x="7912554" y="3268188"/>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40" name="Straight Arrow Connector 139"/>
          <p:cNvCxnSpPr/>
          <p:nvPr/>
        </p:nvCxnSpPr>
        <p:spPr bwMode="auto">
          <a:xfrm rot="5400000">
            <a:off x="7729676" y="3268188"/>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41" name="Straight Arrow Connector 140"/>
          <p:cNvCxnSpPr/>
          <p:nvPr/>
        </p:nvCxnSpPr>
        <p:spPr bwMode="auto">
          <a:xfrm rot="5400000">
            <a:off x="7912554" y="290243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42" name="Straight Arrow Connector 141"/>
          <p:cNvCxnSpPr/>
          <p:nvPr/>
        </p:nvCxnSpPr>
        <p:spPr bwMode="auto">
          <a:xfrm rot="5400000">
            <a:off x="8095432" y="290243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43" name="Straight Arrow Connector 142"/>
          <p:cNvCxnSpPr/>
          <p:nvPr/>
        </p:nvCxnSpPr>
        <p:spPr bwMode="auto">
          <a:xfrm rot="5400000">
            <a:off x="8278310" y="290243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44" name="Straight Arrow Connector 143"/>
          <p:cNvCxnSpPr/>
          <p:nvPr/>
        </p:nvCxnSpPr>
        <p:spPr bwMode="auto">
          <a:xfrm rot="5400000">
            <a:off x="7731264" y="290243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45" name="Straight Arrow Connector 144"/>
          <p:cNvCxnSpPr/>
          <p:nvPr/>
        </p:nvCxnSpPr>
        <p:spPr bwMode="auto">
          <a:xfrm>
            <a:off x="7821910" y="2811786"/>
            <a:ext cx="548634" cy="0"/>
          </a:xfrm>
          <a:prstGeom prst="straightConnector1">
            <a:avLst/>
          </a:prstGeom>
          <a:noFill/>
          <a:ln w="25400" cap="flat" cmpd="sng" algn="ctr">
            <a:solidFill>
              <a:srgbClr val="7030A0"/>
            </a:solidFill>
            <a:prstDash val="solid"/>
            <a:round/>
            <a:headEnd type="none" w="med" len="med"/>
            <a:tailEnd type="none"/>
          </a:ln>
          <a:effectLst/>
        </p:spPr>
      </p:cxnSp>
      <p:cxnSp>
        <p:nvCxnSpPr>
          <p:cNvPr id="146" name="Straight Arrow Connector 145"/>
          <p:cNvCxnSpPr/>
          <p:nvPr/>
        </p:nvCxnSpPr>
        <p:spPr bwMode="auto">
          <a:xfrm rot="5400000">
            <a:off x="8005581" y="2719554"/>
            <a:ext cx="182880" cy="1588"/>
          </a:xfrm>
          <a:prstGeom prst="straightConnector1">
            <a:avLst/>
          </a:prstGeom>
          <a:noFill/>
          <a:ln w="25400" cap="flat" cmpd="sng" algn="ctr">
            <a:solidFill>
              <a:srgbClr val="7030A0"/>
            </a:solidFill>
            <a:prstDash val="solid"/>
            <a:round/>
            <a:headEnd type="none" w="med" len="med"/>
            <a:tailEnd type="arrow"/>
          </a:ln>
          <a:effectLst/>
        </p:spPr>
      </p:cxnSp>
      <p:sp>
        <p:nvSpPr>
          <p:cNvPr id="147" name="Oval 146"/>
          <p:cNvSpPr/>
          <p:nvPr/>
        </p:nvSpPr>
        <p:spPr>
          <a:xfrm>
            <a:off x="7730469" y="3360420"/>
            <a:ext cx="182880" cy="182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8" name="Straight Arrow Connector 147"/>
          <p:cNvCxnSpPr/>
          <p:nvPr/>
        </p:nvCxnSpPr>
        <p:spPr bwMode="auto">
          <a:xfrm rot="5400000">
            <a:off x="8279898" y="363394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49" name="Straight Arrow Connector 148"/>
          <p:cNvCxnSpPr/>
          <p:nvPr/>
        </p:nvCxnSpPr>
        <p:spPr bwMode="auto">
          <a:xfrm rot="5400000">
            <a:off x="8097020" y="363394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50" name="Straight Arrow Connector 149"/>
          <p:cNvCxnSpPr/>
          <p:nvPr/>
        </p:nvCxnSpPr>
        <p:spPr bwMode="auto">
          <a:xfrm rot="5400000">
            <a:off x="7914142" y="3633944"/>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51" name="Straight Arrow Connector 150"/>
          <p:cNvCxnSpPr/>
          <p:nvPr/>
        </p:nvCxnSpPr>
        <p:spPr bwMode="auto">
          <a:xfrm rot="5400000">
            <a:off x="7731264" y="3633944"/>
            <a:ext cx="182880" cy="1588"/>
          </a:xfrm>
          <a:prstGeom prst="straightConnector1">
            <a:avLst/>
          </a:prstGeom>
          <a:noFill/>
          <a:ln w="25400" cap="flat" cmpd="sng" algn="ctr">
            <a:solidFill>
              <a:srgbClr val="7030A0"/>
            </a:solidFill>
            <a:prstDash val="solid"/>
            <a:round/>
            <a:headEnd type="none" w="med" len="med"/>
            <a:tailEnd type="arrow"/>
          </a:ln>
          <a:effectLst/>
        </p:spPr>
      </p:cxnSp>
      <p:sp>
        <p:nvSpPr>
          <p:cNvPr id="152" name="Oval 151"/>
          <p:cNvSpPr/>
          <p:nvPr/>
        </p:nvSpPr>
        <p:spPr>
          <a:xfrm>
            <a:off x="7913347" y="3360420"/>
            <a:ext cx="182880" cy="182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p:cNvSpPr/>
          <p:nvPr/>
        </p:nvSpPr>
        <p:spPr>
          <a:xfrm>
            <a:off x="8096225" y="3360420"/>
            <a:ext cx="182880" cy="182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p:cNvSpPr/>
          <p:nvPr/>
        </p:nvSpPr>
        <p:spPr>
          <a:xfrm>
            <a:off x="8279103" y="3360420"/>
            <a:ext cx="182880" cy="182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5" name="Straight Arrow Connector 154"/>
          <p:cNvCxnSpPr/>
          <p:nvPr/>
        </p:nvCxnSpPr>
        <p:spPr bwMode="auto">
          <a:xfrm>
            <a:off x="7821910" y="3726176"/>
            <a:ext cx="548634" cy="0"/>
          </a:xfrm>
          <a:prstGeom prst="straightConnector1">
            <a:avLst/>
          </a:prstGeom>
          <a:noFill/>
          <a:ln w="25400" cap="flat" cmpd="sng" algn="ctr">
            <a:solidFill>
              <a:srgbClr val="7030A0"/>
            </a:solidFill>
            <a:prstDash val="solid"/>
            <a:round/>
            <a:headEnd type="none" w="med" len="med"/>
            <a:tailEnd type="none"/>
          </a:ln>
          <a:effectLst/>
        </p:spPr>
      </p:cxnSp>
      <p:cxnSp>
        <p:nvCxnSpPr>
          <p:cNvPr id="156" name="Straight Arrow Connector 155"/>
          <p:cNvCxnSpPr/>
          <p:nvPr/>
        </p:nvCxnSpPr>
        <p:spPr bwMode="auto">
          <a:xfrm rot="5400000">
            <a:off x="8005581" y="3816820"/>
            <a:ext cx="182880" cy="1588"/>
          </a:xfrm>
          <a:prstGeom prst="straightConnector1">
            <a:avLst/>
          </a:prstGeom>
          <a:noFill/>
          <a:ln w="25400" cap="flat" cmpd="sng" algn="ctr">
            <a:solidFill>
              <a:srgbClr val="7030A0"/>
            </a:solidFill>
            <a:prstDash val="solid"/>
            <a:round/>
            <a:headEnd type="none" w="med" len="med"/>
            <a:tailEnd type="arrow"/>
          </a:ln>
          <a:effectLst/>
        </p:spPr>
      </p:cxnSp>
      <p:sp>
        <p:nvSpPr>
          <p:cNvPr id="157" name="Isosceles Triangle 156"/>
          <p:cNvSpPr/>
          <p:nvPr/>
        </p:nvSpPr>
        <p:spPr bwMode="auto">
          <a:xfrm rot="10800000">
            <a:off x="9742129" y="2994664"/>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8" name="Isosceles Triangle 157"/>
          <p:cNvSpPr/>
          <p:nvPr/>
        </p:nvSpPr>
        <p:spPr bwMode="auto">
          <a:xfrm rot="10800000">
            <a:off x="9559251" y="2994664"/>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9" name="Isosceles Triangle 158"/>
          <p:cNvSpPr/>
          <p:nvPr/>
        </p:nvSpPr>
        <p:spPr bwMode="auto">
          <a:xfrm rot="10800000">
            <a:off x="9376376" y="2994664"/>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60" name="Isosceles Triangle 159"/>
          <p:cNvSpPr/>
          <p:nvPr/>
        </p:nvSpPr>
        <p:spPr bwMode="auto">
          <a:xfrm rot="10800000">
            <a:off x="9193498" y="2994664"/>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161" name="Straight Arrow Connector 160"/>
          <p:cNvCxnSpPr/>
          <p:nvPr/>
        </p:nvCxnSpPr>
        <p:spPr bwMode="auto">
          <a:xfrm rot="5400000">
            <a:off x="9741336" y="3268188"/>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62" name="Straight Arrow Connector 161"/>
          <p:cNvCxnSpPr/>
          <p:nvPr/>
        </p:nvCxnSpPr>
        <p:spPr bwMode="auto">
          <a:xfrm rot="5400000">
            <a:off x="9558458" y="3268188"/>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63" name="Straight Arrow Connector 162"/>
          <p:cNvCxnSpPr/>
          <p:nvPr/>
        </p:nvCxnSpPr>
        <p:spPr bwMode="auto">
          <a:xfrm rot="5400000">
            <a:off x="9375580" y="3268188"/>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64" name="Straight Arrow Connector 163"/>
          <p:cNvCxnSpPr/>
          <p:nvPr/>
        </p:nvCxnSpPr>
        <p:spPr bwMode="auto">
          <a:xfrm rot="5400000">
            <a:off x="9192702" y="3268188"/>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65" name="Straight Arrow Connector 164"/>
          <p:cNvCxnSpPr/>
          <p:nvPr/>
        </p:nvCxnSpPr>
        <p:spPr bwMode="auto">
          <a:xfrm rot="5400000">
            <a:off x="9375580" y="290243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66" name="Straight Arrow Connector 165"/>
          <p:cNvCxnSpPr/>
          <p:nvPr/>
        </p:nvCxnSpPr>
        <p:spPr bwMode="auto">
          <a:xfrm rot="5400000">
            <a:off x="9558458" y="290243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67" name="Straight Arrow Connector 166"/>
          <p:cNvCxnSpPr/>
          <p:nvPr/>
        </p:nvCxnSpPr>
        <p:spPr bwMode="auto">
          <a:xfrm rot="5400000">
            <a:off x="9741336" y="290243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68" name="Straight Arrow Connector 167"/>
          <p:cNvCxnSpPr/>
          <p:nvPr/>
        </p:nvCxnSpPr>
        <p:spPr bwMode="auto">
          <a:xfrm rot="5400000">
            <a:off x="9194290" y="290243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69" name="Straight Arrow Connector 168"/>
          <p:cNvCxnSpPr/>
          <p:nvPr/>
        </p:nvCxnSpPr>
        <p:spPr bwMode="auto">
          <a:xfrm>
            <a:off x="9284936" y="2811786"/>
            <a:ext cx="548634" cy="0"/>
          </a:xfrm>
          <a:prstGeom prst="straightConnector1">
            <a:avLst/>
          </a:prstGeom>
          <a:noFill/>
          <a:ln w="25400" cap="flat" cmpd="sng" algn="ctr">
            <a:solidFill>
              <a:srgbClr val="7030A0"/>
            </a:solidFill>
            <a:prstDash val="solid"/>
            <a:round/>
            <a:headEnd type="none" w="med" len="med"/>
            <a:tailEnd type="none"/>
          </a:ln>
          <a:effectLst/>
        </p:spPr>
      </p:cxnSp>
      <p:cxnSp>
        <p:nvCxnSpPr>
          <p:cNvPr id="170" name="Straight Arrow Connector 169"/>
          <p:cNvCxnSpPr/>
          <p:nvPr/>
        </p:nvCxnSpPr>
        <p:spPr bwMode="auto">
          <a:xfrm rot="5400000">
            <a:off x="9468607" y="2719554"/>
            <a:ext cx="182880" cy="1588"/>
          </a:xfrm>
          <a:prstGeom prst="straightConnector1">
            <a:avLst/>
          </a:prstGeom>
          <a:noFill/>
          <a:ln w="25400" cap="flat" cmpd="sng" algn="ctr">
            <a:solidFill>
              <a:srgbClr val="7030A0"/>
            </a:solidFill>
            <a:prstDash val="solid"/>
            <a:round/>
            <a:headEnd type="none" w="med" len="med"/>
            <a:tailEnd type="arrow"/>
          </a:ln>
          <a:effectLst/>
        </p:spPr>
      </p:cxnSp>
      <p:sp>
        <p:nvSpPr>
          <p:cNvPr id="171" name="Oval 170"/>
          <p:cNvSpPr/>
          <p:nvPr/>
        </p:nvSpPr>
        <p:spPr>
          <a:xfrm>
            <a:off x="9193495" y="3360420"/>
            <a:ext cx="182880" cy="182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2" name="Straight Arrow Connector 171"/>
          <p:cNvCxnSpPr/>
          <p:nvPr/>
        </p:nvCxnSpPr>
        <p:spPr bwMode="auto">
          <a:xfrm rot="5400000">
            <a:off x="9742924" y="363394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73" name="Straight Arrow Connector 172"/>
          <p:cNvCxnSpPr/>
          <p:nvPr/>
        </p:nvCxnSpPr>
        <p:spPr bwMode="auto">
          <a:xfrm rot="5400000">
            <a:off x="9560046" y="3633942"/>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74" name="Straight Arrow Connector 173"/>
          <p:cNvCxnSpPr/>
          <p:nvPr/>
        </p:nvCxnSpPr>
        <p:spPr bwMode="auto">
          <a:xfrm rot="5400000">
            <a:off x="9377168" y="3633944"/>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75" name="Straight Arrow Connector 174"/>
          <p:cNvCxnSpPr/>
          <p:nvPr/>
        </p:nvCxnSpPr>
        <p:spPr bwMode="auto">
          <a:xfrm rot="5400000">
            <a:off x="9194290" y="3633944"/>
            <a:ext cx="182880" cy="1588"/>
          </a:xfrm>
          <a:prstGeom prst="straightConnector1">
            <a:avLst/>
          </a:prstGeom>
          <a:noFill/>
          <a:ln w="25400" cap="flat" cmpd="sng" algn="ctr">
            <a:solidFill>
              <a:srgbClr val="7030A0"/>
            </a:solidFill>
            <a:prstDash val="solid"/>
            <a:round/>
            <a:headEnd type="none" w="med" len="med"/>
            <a:tailEnd type="arrow"/>
          </a:ln>
          <a:effectLst/>
        </p:spPr>
      </p:cxnSp>
      <p:sp>
        <p:nvSpPr>
          <p:cNvPr id="176" name="Oval 175"/>
          <p:cNvSpPr/>
          <p:nvPr/>
        </p:nvSpPr>
        <p:spPr>
          <a:xfrm>
            <a:off x="9376373" y="3360420"/>
            <a:ext cx="182880" cy="182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Oval 176"/>
          <p:cNvSpPr/>
          <p:nvPr/>
        </p:nvSpPr>
        <p:spPr>
          <a:xfrm>
            <a:off x="9559251" y="3360420"/>
            <a:ext cx="182880" cy="182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 177"/>
          <p:cNvSpPr/>
          <p:nvPr/>
        </p:nvSpPr>
        <p:spPr>
          <a:xfrm>
            <a:off x="9742129" y="3360420"/>
            <a:ext cx="182880" cy="182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9" name="Straight Arrow Connector 178"/>
          <p:cNvCxnSpPr/>
          <p:nvPr/>
        </p:nvCxnSpPr>
        <p:spPr bwMode="auto">
          <a:xfrm>
            <a:off x="9284936" y="3726176"/>
            <a:ext cx="548634" cy="0"/>
          </a:xfrm>
          <a:prstGeom prst="straightConnector1">
            <a:avLst/>
          </a:prstGeom>
          <a:noFill/>
          <a:ln w="25400" cap="flat" cmpd="sng" algn="ctr">
            <a:solidFill>
              <a:srgbClr val="7030A0"/>
            </a:solidFill>
            <a:prstDash val="solid"/>
            <a:round/>
            <a:headEnd type="none" w="med" len="med"/>
            <a:tailEnd type="none"/>
          </a:ln>
          <a:effectLst/>
        </p:spPr>
      </p:cxnSp>
      <p:cxnSp>
        <p:nvCxnSpPr>
          <p:cNvPr id="180" name="Straight Arrow Connector 179"/>
          <p:cNvCxnSpPr/>
          <p:nvPr/>
        </p:nvCxnSpPr>
        <p:spPr bwMode="auto">
          <a:xfrm rot="5400000">
            <a:off x="9468607" y="3816820"/>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81" name="Straight Arrow Connector 180"/>
          <p:cNvCxnSpPr/>
          <p:nvPr/>
        </p:nvCxnSpPr>
        <p:spPr bwMode="auto">
          <a:xfrm>
            <a:off x="8096227" y="3909054"/>
            <a:ext cx="365756" cy="0"/>
          </a:xfrm>
          <a:prstGeom prst="straightConnector1">
            <a:avLst/>
          </a:prstGeom>
          <a:noFill/>
          <a:ln w="25400" cap="flat" cmpd="sng" algn="ctr">
            <a:solidFill>
              <a:srgbClr val="7030A0"/>
            </a:solidFill>
            <a:prstDash val="solid"/>
            <a:round/>
            <a:headEnd type="none" w="med" len="med"/>
            <a:tailEnd type="none"/>
          </a:ln>
          <a:effectLst/>
        </p:spPr>
      </p:cxnSp>
      <p:cxnSp>
        <p:nvCxnSpPr>
          <p:cNvPr id="182" name="Straight Arrow Connector 181"/>
          <p:cNvCxnSpPr/>
          <p:nvPr/>
        </p:nvCxnSpPr>
        <p:spPr bwMode="auto">
          <a:xfrm rot="5400000">
            <a:off x="8279898" y="3999698"/>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83" name="Straight Arrow Connector 182"/>
          <p:cNvCxnSpPr/>
          <p:nvPr/>
        </p:nvCxnSpPr>
        <p:spPr bwMode="auto">
          <a:xfrm>
            <a:off x="8370544" y="4091932"/>
            <a:ext cx="365756" cy="0"/>
          </a:xfrm>
          <a:prstGeom prst="straightConnector1">
            <a:avLst/>
          </a:prstGeom>
          <a:noFill/>
          <a:ln w="25400" cap="flat" cmpd="sng" algn="ctr">
            <a:solidFill>
              <a:srgbClr val="7030A0"/>
            </a:solidFill>
            <a:prstDash val="solid"/>
            <a:round/>
            <a:headEnd type="none" w="med" len="med"/>
            <a:tailEnd type="none"/>
          </a:ln>
          <a:effectLst/>
        </p:spPr>
      </p:cxnSp>
      <p:cxnSp>
        <p:nvCxnSpPr>
          <p:cNvPr id="184" name="Straight Arrow Connector 183"/>
          <p:cNvCxnSpPr/>
          <p:nvPr/>
        </p:nvCxnSpPr>
        <p:spPr bwMode="auto">
          <a:xfrm rot="5400000">
            <a:off x="8554215" y="4182576"/>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85" name="Straight Arrow Connector 184"/>
          <p:cNvCxnSpPr/>
          <p:nvPr/>
        </p:nvCxnSpPr>
        <p:spPr bwMode="auto">
          <a:xfrm>
            <a:off x="9193495" y="3909054"/>
            <a:ext cx="365756" cy="2"/>
          </a:xfrm>
          <a:prstGeom prst="straightConnector1">
            <a:avLst/>
          </a:prstGeom>
          <a:noFill/>
          <a:ln w="25400" cap="flat" cmpd="sng" algn="ctr">
            <a:solidFill>
              <a:srgbClr val="7030A0"/>
            </a:solidFill>
            <a:prstDash val="solid"/>
            <a:round/>
            <a:headEnd type="none" w="med" len="med"/>
            <a:tailEnd type="none"/>
          </a:ln>
          <a:effectLst/>
        </p:spPr>
      </p:cxnSp>
      <p:cxnSp>
        <p:nvCxnSpPr>
          <p:cNvPr id="186" name="Straight Arrow Connector 185"/>
          <p:cNvCxnSpPr/>
          <p:nvPr/>
        </p:nvCxnSpPr>
        <p:spPr bwMode="auto">
          <a:xfrm rot="5400000">
            <a:off x="9194288" y="3999700"/>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87" name="Straight Arrow Connector 186"/>
          <p:cNvCxnSpPr/>
          <p:nvPr/>
        </p:nvCxnSpPr>
        <p:spPr bwMode="auto">
          <a:xfrm>
            <a:off x="8919178" y="4091932"/>
            <a:ext cx="365756" cy="0"/>
          </a:xfrm>
          <a:prstGeom prst="straightConnector1">
            <a:avLst/>
          </a:prstGeom>
          <a:noFill/>
          <a:ln w="25400" cap="flat" cmpd="sng" algn="ctr">
            <a:solidFill>
              <a:srgbClr val="7030A0"/>
            </a:solidFill>
            <a:prstDash val="solid"/>
            <a:round/>
            <a:headEnd type="none" w="med" len="med"/>
            <a:tailEnd type="none"/>
          </a:ln>
          <a:effectLst/>
        </p:spPr>
      </p:cxnSp>
      <p:cxnSp>
        <p:nvCxnSpPr>
          <p:cNvPr id="188" name="Straight Arrow Connector 187"/>
          <p:cNvCxnSpPr/>
          <p:nvPr/>
        </p:nvCxnSpPr>
        <p:spPr bwMode="auto">
          <a:xfrm rot="5400000">
            <a:off x="8919971" y="4182576"/>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89" name="Straight Arrow Connector 188"/>
          <p:cNvCxnSpPr/>
          <p:nvPr/>
        </p:nvCxnSpPr>
        <p:spPr bwMode="auto">
          <a:xfrm>
            <a:off x="8644861" y="4284787"/>
            <a:ext cx="365756" cy="0"/>
          </a:xfrm>
          <a:prstGeom prst="straightConnector1">
            <a:avLst/>
          </a:prstGeom>
          <a:noFill/>
          <a:ln w="25400" cap="flat" cmpd="sng" algn="ctr">
            <a:solidFill>
              <a:srgbClr val="7030A0"/>
            </a:solidFill>
            <a:prstDash val="solid"/>
            <a:round/>
            <a:headEnd type="none" w="med" len="med"/>
            <a:tailEnd type="none"/>
          </a:ln>
          <a:effectLst/>
        </p:spPr>
      </p:cxnSp>
      <p:cxnSp>
        <p:nvCxnSpPr>
          <p:cNvPr id="190" name="Straight Arrow Connector 189"/>
          <p:cNvCxnSpPr/>
          <p:nvPr/>
        </p:nvCxnSpPr>
        <p:spPr bwMode="auto">
          <a:xfrm>
            <a:off x="8826147" y="4282856"/>
            <a:ext cx="3" cy="1154059"/>
          </a:xfrm>
          <a:prstGeom prst="straightConnector1">
            <a:avLst/>
          </a:prstGeom>
          <a:noFill/>
          <a:ln w="25400" cap="flat" cmpd="sng" algn="ctr">
            <a:solidFill>
              <a:srgbClr val="7030A0"/>
            </a:solidFill>
            <a:prstDash val="solid"/>
            <a:round/>
            <a:headEnd type="none" w="med" len="med"/>
            <a:tailEnd type="arrow"/>
          </a:ln>
          <a:effectLst/>
        </p:spPr>
      </p:cxnSp>
      <p:cxnSp>
        <p:nvCxnSpPr>
          <p:cNvPr id="191" name="Straight Arrow Connector 190"/>
          <p:cNvCxnSpPr>
            <a:stCxn id="154" idx="6"/>
            <a:endCxn id="171" idx="2"/>
          </p:cNvCxnSpPr>
          <p:nvPr/>
        </p:nvCxnSpPr>
        <p:spPr bwMode="auto">
          <a:xfrm>
            <a:off x="8461983" y="3451860"/>
            <a:ext cx="731512" cy="0"/>
          </a:xfrm>
          <a:prstGeom prst="straightConnector1">
            <a:avLst/>
          </a:prstGeom>
          <a:noFill/>
          <a:ln w="25400" cap="flat" cmpd="sng" algn="ctr">
            <a:solidFill>
              <a:srgbClr val="7030A0"/>
            </a:solidFill>
            <a:prstDash val="dash"/>
            <a:round/>
            <a:headEnd type="none" w="med" len="med"/>
            <a:tailEnd type="none"/>
          </a:ln>
          <a:effectLst/>
        </p:spPr>
      </p:cxnSp>
      <p:cxnSp>
        <p:nvCxnSpPr>
          <p:cNvPr id="192" name="Straight Arrow Connector 191"/>
          <p:cNvCxnSpPr/>
          <p:nvPr/>
        </p:nvCxnSpPr>
        <p:spPr bwMode="auto">
          <a:xfrm>
            <a:off x="8096227" y="2628908"/>
            <a:ext cx="365756" cy="0"/>
          </a:xfrm>
          <a:prstGeom prst="straightConnector1">
            <a:avLst/>
          </a:prstGeom>
          <a:noFill/>
          <a:ln w="25400" cap="flat" cmpd="sng" algn="ctr">
            <a:solidFill>
              <a:srgbClr val="7030A0"/>
            </a:solidFill>
            <a:prstDash val="solid"/>
            <a:round/>
            <a:headEnd type="none" w="med" len="med"/>
            <a:tailEnd type="none"/>
          </a:ln>
          <a:effectLst/>
        </p:spPr>
      </p:cxnSp>
      <p:cxnSp>
        <p:nvCxnSpPr>
          <p:cNvPr id="193" name="Straight Arrow Connector 192"/>
          <p:cNvCxnSpPr/>
          <p:nvPr/>
        </p:nvCxnSpPr>
        <p:spPr bwMode="auto">
          <a:xfrm>
            <a:off x="9193495" y="2628908"/>
            <a:ext cx="365756" cy="0"/>
          </a:xfrm>
          <a:prstGeom prst="straightConnector1">
            <a:avLst/>
          </a:prstGeom>
          <a:noFill/>
          <a:ln w="25400" cap="flat" cmpd="sng" algn="ctr">
            <a:solidFill>
              <a:srgbClr val="7030A0"/>
            </a:solidFill>
            <a:prstDash val="solid"/>
            <a:round/>
            <a:headEnd type="none" w="med" len="med"/>
            <a:tailEnd type="none"/>
          </a:ln>
          <a:effectLst/>
        </p:spPr>
      </p:cxnSp>
      <p:cxnSp>
        <p:nvCxnSpPr>
          <p:cNvPr id="194" name="Straight Arrow Connector 193"/>
          <p:cNvCxnSpPr/>
          <p:nvPr/>
        </p:nvCxnSpPr>
        <p:spPr bwMode="auto">
          <a:xfrm flipV="1">
            <a:off x="8370544" y="2446030"/>
            <a:ext cx="914390" cy="1"/>
          </a:xfrm>
          <a:prstGeom prst="straightConnector1">
            <a:avLst/>
          </a:prstGeom>
          <a:noFill/>
          <a:ln w="25400" cap="flat" cmpd="sng" algn="ctr">
            <a:solidFill>
              <a:srgbClr val="7030A0"/>
            </a:solidFill>
            <a:prstDash val="solid"/>
            <a:round/>
            <a:headEnd type="none" w="med" len="med"/>
            <a:tailEnd type="none"/>
          </a:ln>
          <a:effectLst/>
        </p:spPr>
      </p:cxnSp>
      <p:cxnSp>
        <p:nvCxnSpPr>
          <p:cNvPr id="195" name="Straight Arrow Connector 194"/>
          <p:cNvCxnSpPr/>
          <p:nvPr/>
        </p:nvCxnSpPr>
        <p:spPr bwMode="auto">
          <a:xfrm rot="5400000">
            <a:off x="8278310" y="2536676"/>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96" name="Straight Arrow Connector 195"/>
          <p:cNvCxnSpPr/>
          <p:nvPr/>
        </p:nvCxnSpPr>
        <p:spPr bwMode="auto">
          <a:xfrm rot="5400000">
            <a:off x="9192700" y="2536676"/>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197" name="Straight Arrow Connector 196"/>
          <p:cNvCxnSpPr/>
          <p:nvPr/>
        </p:nvCxnSpPr>
        <p:spPr bwMode="auto">
          <a:xfrm rot="5400000">
            <a:off x="8737093" y="2353803"/>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198" name="TextBox 197"/>
          <p:cNvSpPr txBox="1"/>
          <p:nvPr/>
        </p:nvSpPr>
        <p:spPr>
          <a:xfrm>
            <a:off x="6816080" y="1988840"/>
            <a:ext cx="4297633" cy="338554"/>
          </a:xfrm>
          <a:prstGeom prst="rect">
            <a:avLst/>
          </a:prstGeom>
          <a:noFill/>
        </p:spPr>
        <p:txBody>
          <a:bodyPr wrap="square" rtlCol="0">
            <a:spAutoFit/>
          </a:bodyPr>
          <a:lstStyle/>
          <a:p>
            <a:pPr algn="ctr"/>
            <a:r>
              <a:rPr lang="en-US" sz="1600" dirty="0" smtClean="0">
                <a:solidFill>
                  <a:srgbClr val="0070C0"/>
                </a:solidFill>
              </a:rPr>
              <a:t>16 x 128 x 910 W SSA, i.e. </a:t>
            </a:r>
            <a:r>
              <a:rPr lang="en-US" sz="1600" dirty="0" smtClean="0">
                <a:solidFill>
                  <a:srgbClr val="FF0000"/>
                </a:solidFill>
              </a:rPr>
              <a:t>4’096</a:t>
            </a:r>
            <a:r>
              <a:rPr lang="en-US" sz="1600" dirty="0" smtClean="0">
                <a:solidFill>
                  <a:srgbClr val="0070C0"/>
                </a:solidFill>
              </a:rPr>
              <a:t> transistors </a:t>
            </a:r>
            <a:endParaRPr lang="en-US" sz="1600" dirty="0">
              <a:solidFill>
                <a:srgbClr val="0070C0"/>
              </a:solidFill>
            </a:endParaRPr>
          </a:p>
        </p:txBody>
      </p:sp>
      <p:sp>
        <p:nvSpPr>
          <p:cNvPr id="199" name="Isosceles Triangle 198"/>
          <p:cNvSpPr/>
          <p:nvPr/>
        </p:nvSpPr>
        <p:spPr bwMode="auto">
          <a:xfrm rot="10800000">
            <a:off x="6816078"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00" name="Straight Arrow Connector 199"/>
          <p:cNvCxnSpPr/>
          <p:nvPr/>
        </p:nvCxnSpPr>
        <p:spPr bwMode="auto">
          <a:xfrm rot="5400000">
            <a:off x="6816873"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01" name="Straight Arrow Connector 200"/>
          <p:cNvCxnSpPr/>
          <p:nvPr/>
        </p:nvCxnSpPr>
        <p:spPr bwMode="auto">
          <a:xfrm rot="5400000">
            <a:off x="6816873"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02" name="Isosceles Triangle 201"/>
          <p:cNvSpPr/>
          <p:nvPr/>
        </p:nvSpPr>
        <p:spPr bwMode="auto">
          <a:xfrm rot="10800000">
            <a:off x="7090395"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03" name="Straight Arrow Connector 202"/>
          <p:cNvCxnSpPr/>
          <p:nvPr/>
        </p:nvCxnSpPr>
        <p:spPr bwMode="auto">
          <a:xfrm rot="5400000">
            <a:off x="7091190"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04" name="Straight Arrow Connector 203"/>
          <p:cNvCxnSpPr/>
          <p:nvPr/>
        </p:nvCxnSpPr>
        <p:spPr bwMode="auto">
          <a:xfrm rot="5400000">
            <a:off x="7091190"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05" name="Isosceles Triangle 204"/>
          <p:cNvSpPr/>
          <p:nvPr/>
        </p:nvSpPr>
        <p:spPr bwMode="auto">
          <a:xfrm rot="10800000">
            <a:off x="7364712"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06" name="Straight Arrow Connector 205"/>
          <p:cNvCxnSpPr/>
          <p:nvPr/>
        </p:nvCxnSpPr>
        <p:spPr bwMode="auto">
          <a:xfrm rot="5400000">
            <a:off x="7365507"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07" name="Straight Arrow Connector 206"/>
          <p:cNvCxnSpPr/>
          <p:nvPr/>
        </p:nvCxnSpPr>
        <p:spPr bwMode="auto">
          <a:xfrm rot="5400000">
            <a:off x="7365507"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08" name="Isosceles Triangle 207"/>
          <p:cNvSpPr/>
          <p:nvPr/>
        </p:nvSpPr>
        <p:spPr bwMode="auto">
          <a:xfrm rot="10800000">
            <a:off x="7639029"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09" name="Straight Arrow Connector 208"/>
          <p:cNvCxnSpPr/>
          <p:nvPr/>
        </p:nvCxnSpPr>
        <p:spPr bwMode="auto">
          <a:xfrm rot="5400000">
            <a:off x="7639824"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10" name="Straight Arrow Connector 209"/>
          <p:cNvCxnSpPr/>
          <p:nvPr/>
        </p:nvCxnSpPr>
        <p:spPr bwMode="auto">
          <a:xfrm rot="5400000">
            <a:off x="7639824"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11" name="Isosceles Triangle 210"/>
          <p:cNvSpPr/>
          <p:nvPr/>
        </p:nvSpPr>
        <p:spPr bwMode="auto">
          <a:xfrm rot="10800000">
            <a:off x="7913346"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12" name="Straight Arrow Connector 211"/>
          <p:cNvCxnSpPr/>
          <p:nvPr/>
        </p:nvCxnSpPr>
        <p:spPr bwMode="auto">
          <a:xfrm rot="5400000">
            <a:off x="7914141"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13" name="Straight Arrow Connector 212"/>
          <p:cNvCxnSpPr/>
          <p:nvPr/>
        </p:nvCxnSpPr>
        <p:spPr bwMode="auto">
          <a:xfrm rot="5400000">
            <a:off x="7914141"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14" name="Isosceles Triangle 213"/>
          <p:cNvSpPr/>
          <p:nvPr/>
        </p:nvSpPr>
        <p:spPr bwMode="auto">
          <a:xfrm rot="10800000">
            <a:off x="8461980"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15" name="Straight Arrow Connector 214"/>
          <p:cNvCxnSpPr/>
          <p:nvPr/>
        </p:nvCxnSpPr>
        <p:spPr bwMode="auto">
          <a:xfrm rot="5400000">
            <a:off x="8462775"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16" name="Straight Arrow Connector 215"/>
          <p:cNvCxnSpPr/>
          <p:nvPr/>
        </p:nvCxnSpPr>
        <p:spPr bwMode="auto">
          <a:xfrm rot="5400000">
            <a:off x="8462775"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17" name="Isosceles Triangle 216"/>
          <p:cNvSpPr/>
          <p:nvPr/>
        </p:nvSpPr>
        <p:spPr bwMode="auto">
          <a:xfrm rot="10800000">
            <a:off x="8187666" y="5071159"/>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18" name="Straight Arrow Connector 217"/>
          <p:cNvCxnSpPr/>
          <p:nvPr/>
        </p:nvCxnSpPr>
        <p:spPr bwMode="auto">
          <a:xfrm rot="5400000">
            <a:off x="8188458"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19" name="Straight Arrow Connector 218"/>
          <p:cNvCxnSpPr/>
          <p:nvPr/>
        </p:nvCxnSpPr>
        <p:spPr bwMode="auto">
          <a:xfrm rot="5400000">
            <a:off x="8188458"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20" name="Isosceles Triangle 219"/>
          <p:cNvSpPr/>
          <p:nvPr/>
        </p:nvSpPr>
        <p:spPr bwMode="auto">
          <a:xfrm rot="10800000">
            <a:off x="9010614"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21" name="Straight Arrow Connector 220"/>
          <p:cNvCxnSpPr/>
          <p:nvPr/>
        </p:nvCxnSpPr>
        <p:spPr bwMode="auto">
          <a:xfrm rot="5400000">
            <a:off x="9011409"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22" name="Straight Arrow Connector 221"/>
          <p:cNvCxnSpPr/>
          <p:nvPr/>
        </p:nvCxnSpPr>
        <p:spPr bwMode="auto">
          <a:xfrm rot="5400000">
            <a:off x="9011409"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23" name="Isosceles Triangle 222"/>
          <p:cNvSpPr/>
          <p:nvPr/>
        </p:nvSpPr>
        <p:spPr bwMode="auto">
          <a:xfrm rot="10800000">
            <a:off x="9284931"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24" name="Straight Arrow Connector 223"/>
          <p:cNvCxnSpPr/>
          <p:nvPr/>
        </p:nvCxnSpPr>
        <p:spPr bwMode="auto">
          <a:xfrm rot="5400000">
            <a:off x="9285726"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25" name="Straight Arrow Connector 224"/>
          <p:cNvCxnSpPr/>
          <p:nvPr/>
        </p:nvCxnSpPr>
        <p:spPr bwMode="auto">
          <a:xfrm rot="5400000">
            <a:off x="9285726"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26" name="Isosceles Triangle 225"/>
          <p:cNvSpPr/>
          <p:nvPr/>
        </p:nvSpPr>
        <p:spPr bwMode="auto">
          <a:xfrm rot="10800000">
            <a:off x="9559248"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27" name="Straight Arrow Connector 226"/>
          <p:cNvCxnSpPr/>
          <p:nvPr/>
        </p:nvCxnSpPr>
        <p:spPr bwMode="auto">
          <a:xfrm rot="5400000">
            <a:off x="9560043"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28" name="Straight Arrow Connector 227"/>
          <p:cNvCxnSpPr/>
          <p:nvPr/>
        </p:nvCxnSpPr>
        <p:spPr bwMode="auto">
          <a:xfrm rot="5400000">
            <a:off x="9560043"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29" name="Isosceles Triangle 228"/>
          <p:cNvSpPr/>
          <p:nvPr/>
        </p:nvSpPr>
        <p:spPr bwMode="auto">
          <a:xfrm rot="10800000">
            <a:off x="9833565"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30" name="Straight Arrow Connector 229"/>
          <p:cNvCxnSpPr/>
          <p:nvPr/>
        </p:nvCxnSpPr>
        <p:spPr bwMode="auto">
          <a:xfrm rot="5400000">
            <a:off x="9834360"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31" name="Straight Arrow Connector 230"/>
          <p:cNvCxnSpPr/>
          <p:nvPr/>
        </p:nvCxnSpPr>
        <p:spPr bwMode="auto">
          <a:xfrm rot="5400000">
            <a:off x="9834360"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32" name="Isosceles Triangle 231"/>
          <p:cNvSpPr/>
          <p:nvPr/>
        </p:nvSpPr>
        <p:spPr bwMode="auto">
          <a:xfrm rot="10800000">
            <a:off x="10107882"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33" name="Straight Arrow Connector 232"/>
          <p:cNvCxnSpPr/>
          <p:nvPr/>
        </p:nvCxnSpPr>
        <p:spPr bwMode="auto">
          <a:xfrm rot="5400000">
            <a:off x="10108677"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34" name="Straight Arrow Connector 233"/>
          <p:cNvCxnSpPr/>
          <p:nvPr/>
        </p:nvCxnSpPr>
        <p:spPr bwMode="auto">
          <a:xfrm rot="5400000">
            <a:off x="10108677"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35" name="Isosceles Triangle 234"/>
          <p:cNvSpPr/>
          <p:nvPr/>
        </p:nvSpPr>
        <p:spPr bwMode="auto">
          <a:xfrm rot="10800000">
            <a:off x="10382199"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36" name="Straight Arrow Connector 235"/>
          <p:cNvCxnSpPr/>
          <p:nvPr/>
        </p:nvCxnSpPr>
        <p:spPr bwMode="auto">
          <a:xfrm rot="5400000">
            <a:off x="10382994"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37" name="Straight Arrow Connector 236"/>
          <p:cNvCxnSpPr/>
          <p:nvPr/>
        </p:nvCxnSpPr>
        <p:spPr bwMode="auto">
          <a:xfrm rot="5400000">
            <a:off x="10382994"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38" name="Isosceles Triangle 237"/>
          <p:cNvSpPr/>
          <p:nvPr/>
        </p:nvSpPr>
        <p:spPr bwMode="auto">
          <a:xfrm rot="10800000">
            <a:off x="10656516"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39" name="Straight Arrow Connector 238"/>
          <p:cNvCxnSpPr/>
          <p:nvPr/>
        </p:nvCxnSpPr>
        <p:spPr bwMode="auto">
          <a:xfrm rot="5400000">
            <a:off x="10657311"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40" name="Straight Arrow Connector 239"/>
          <p:cNvCxnSpPr/>
          <p:nvPr/>
        </p:nvCxnSpPr>
        <p:spPr bwMode="auto">
          <a:xfrm rot="5400000">
            <a:off x="10657311" y="4978925"/>
            <a:ext cx="182880" cy="1588"/>
          </a:xfrm>
          <a:prstGeom prst="straightConnector1">
            <a:avLst/>
          </a:prstGeom>
          <a:noFill/>
          <a:ln w="25400" cap="flat" cmpd="sng" algn="ctr">
            <a:solidFill>
              <a:srgbClr val="00B050"/>
            </a:solidFill>
            <a:prstDash val="solid"/>
            <a:round/>
            <a:headEnd type="none" w="med" len="med"/>
            <a:tailEnd type="arrow"/>
          </a:ln>
          <a:effectLst/>
        </p:spPr>
      </p:cxnSp>
      <p:sp>
        <p:nvSpPr>
          <p:cNvPr id="241" name="Isosceles Triangle 240"/>
          <p:cNvSpPr/>
          <p:nvPr/>
        </p:nvSpPr>
        <p:spPr bwMode="auto">
          <a:xfrm rot="10800000">
            <a:off x="10930833" y="5071157"/>
            <a:ext cx="182880" cy="182880"/>
          </a:xfrm>
          <a:prstGeom prst="triangle">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42" name="Straight Arrow Connector 241"/>
          <p:cNvCxnSpPr/>
          <p:nvPr/>
        </p:nvCxnSpPr>
        <p:spPr bwMode="auto">
          <a:xfrm rot="5400000">
            <a:off x="10931628" y="5344681"/>
            <a:ext cx="182880" cy="1588"/>
          </a:xfrm>
          <a:prstGeom prst="straightConnector1">
            <a:avLst/>
          </a:prstGeom>
          <a:noFill/>
          <a:ln w="25400" cap="flat" cmpd="sng" algn="ctr">
            <a:solidFill>
              <a:srgbClr val="7030A0"/>
            </a:solidFill>
            <a:prstDash val="solid"/>
            <a:round/>
            <a:headEnd type="none" w="med" len="med"/>
            <a:tailEnd type="arrow"/>
          </a:ln>
          <a:effectLst/>
        </p:spPr>
      </p:cxnSp>
      <p:cxnSp>
        <p:nvCxnSpPr>
          <p:cNvPr id="243" name="Straight Arrow Connector 242"/>
          <p:cNvCxnSpPr/>
          <p:nvPr/>
        </p:nvCxnSpPr>
        <p:spPr bwMode="auto">
          <a:xfrm rot="5400000">
            <a:off x="10931628" y="4978925"/>
            <a:ext cx="182880" cy="1588"/>
          </a:xfrm>
          <a:prstGeom prst="straightConnector1">
            <a:avLst/>
          </a:prstGeom>
          <a:noFill/>
          <a:ln w="25400" cap="flat" cmpd="sng" algn="ctr">
            <a:solidFill>
              <a:srgbClr val="00B050"/>
            </a:solidFill>
            <a:prstDash val="solid"/>
            <a:round/>
            <a:headEnd type="none" w="med" len="med"/>
            <a:tailEnd type="arrow"/>
          </a:ln>
          <a:effectLst/>
        </p:spPr>
      </p:cxnSp>
    </p:spTree>
    <p:extLst>
      <p:ext uri="{BB962C8B-B14F-4D97-AF65-F5344CB8AC3E}">
        <p14:creationId xmlns:p14="http://schemas.microsoft.com/office/powerpoint/2010/main" val="16970574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Transistor power ratings</a:t>
            </a:r>
            <a:r>
              <a:rPr lang="en-US" sz="2000" dirty="0"/>
              <a:t> </a:t>
            </a:r>
            <a:r>
              <a:rPr lang="en-US" sz="1800" dirty="0"/>
              <a:t>– personal view of future </a:t>
            </a:r>
            <a:r>
              <a:rPr lang="en-US" sz="1800" dirty="0" smtClean="0"/>
              <a:t>perspective </a:t>
            </a:r>
            <a:r>
              <a:rPr lang="en-US" sz="1800" dirty="0" smtClean="0"/>
              <a:t>(CWRF 2016 + IFAST 2022)</a:t>
            </a:r>
            <a:endParaRPr lang="en-GB" sz="1800"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13</a:t>
            </a:fld>
            <a:endParaRPr lang="en-US" dirty="0"/>
          </a:p>
        </p:txBody>
      </p:sp>
      <p:graphicFrame>
        <p:nvGraphicFramePr>
          <p:cNvPr id="9" name="Content Placeholder 10"/>
          <p:cNvGraphicFramePr>
            <a:graphicFrameLocks/>
          </p:cNvGraphicFramePr>
          <p:nvPr>
            <p:extLst>
              <p:ext uri="{D42A27DB-BD31-4B8C-83A1-F6EECF244321}">
                <p14:modId xmlns:p14="http://schemas.microsoft.com/office/powerpoint/2010/main" val="904374291"/>
              </p:ext>
            </p:extLst>
          </p:nvPr>
        </p:nvGraphicFramePr>
        <p:xfrm>
          <a:off x="685663" y="4051762"/>
          <a:ext cx="4968876" cy="1854200"/>
        </p:xfrm>
        <a:graphic>
          <a:graphicData uri="http://schemas.openxmlformats.org/drawingml/2006/table">
            <a:tbl>
              <a:tblPr firstRow="1" bandRow="1">
                <a:tableStyleId>{0E3FDE45-AF77-4B5C-9715-49D594BDF05E}</a:tableStyleId>
              </a:tblPr>
              <a:tblGrid>
                <a:gridCol w="1656292">
                  <a:extLst>
                    <a:ext uri="{9D8B030D-6E8A-4147-A177-3AD203B41FA5}">
                      <a16:colId xmlns:a16="http://schemas.microsoft.com/office/drawing/2014/main" val="20000"/>
                    </a:ext>
                  </a:extLst>
                </a:gridCol>
                <a:gridCol w="1656292">
                  <a:extLst>
                    <a:ext uri="{9D8B030D-6E8A-4147-A177-3AD203B41FA5}">
                      <a16:colId xmlns:a16="http://schemas.microsoft.com/office/drawing/2014/main" val="20001"/>
                    </a:ext>
                  </a:extLst>
                </a:gridCol>
                <a:gridCol w="1656292">
                  <a:extLst>
                    <a:ext uri="{9D8B030D-6E8A-4147-A177-3AD203B41FA5}">
                      <a16:colId xmlns:a16="http://schemas.microsoft.com/office/drawing/2014/main" val="20002"/>
                    </a:ext>
                  </a:extLst>
                </a:gridCol>
              </a:tblGrid>
              <a:tr h="370840">
                <a:tc gridSpan="3">
                  <a:txBody>
                    <a:bodyPr/>
                    <a:lstStyle/>
                    <a:p>
                      <a:r>
                        <a:rPr lang="en-US" dirty="0" smtClean="0"/>
                        <a:t>Voltage</a:t>
                      </a:r>
                      <a:r>
                        <a:rPr lang="en-US" baseline="0" dirty="0" smtClean="0"/>
                        <a:t> limits</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70840">
                <a:tc>
                  <a:txBody>
                    <a:bodyPr/>
                    <a:lstStyle/>
                    <a:p>
                      <a:pPr algn="ct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2002</a:t>
                      </a:r>
                      <a:endParaRPr lang="en-GB" dirty="0" smtClean="0"/>
                    </a:p>
                  </a:txBody>
                  <a:tcPr/>
                </a:tc>
                <a:tc>
                  <a:txBody>
                    <a:bodyPr/>
                    <a:lstStyle/>
                    <a:p>
                      <a:pPr algn="ctr"/>
                      <a:r>
                        <a:rPr lang="en-US" dirty="0" smtClean="0"/>
                        <a:t>2006</a:t>
                      </a:r>
                      <a:endParaRPr lang="en-GB" dirty="0"/>
                    </a:p>
                  </a:txBody>
                  <a:tcPr/>
                </a:tc>
                <a:extLst>
                  <a:ext uri="{0D108BD9-81ED-4DB2-BD59-A6C34878D82A}">
                    <a16:rowId xmlns:a16="http://schemas.microsoft.com/office/drawing/2014/main" val="10001"/>
                  </a:ext>
                </a:extLst>
              </a:tr>
              <a:tr h="370840">
                <a:tc>
                  <a:txBody>
                    <a:bodyPr/>
                    <a:lstStyle/>
                    <a:p>
                      <a:pPr algn="l"/>
                      <a:r>
                        <a:rPr lang="en-US" dirty="0" smtClean="0"/>
                        <a:t>900 MHz</a:t>
                      </a:r>
                      <a:endParaRPr lang="en-GB" dirty="0"/>
                    </a:p>
                  </a:txBody>
                  <a:tcPr/>
                </a:tc>
                <a:tc>
                  <a:txBody>
                    <a:bodyPr/>
                    <a:lstStyle/>
                    <a:p>
                      <a:pPr algn="ctr"/>
                      <a:r>
                        <a:rPr lang="en-US" dirty="0" smtClean="0"/>
                        <a:t>41 V/m</a:t>
                      </a:r>
                      <a:endParaRPr lang="en-GB" dirty="0"/>
                    </a:p>
                  </a:txBody>
                  <a:tcPr/>
                </a:tc>
                <a:tc rowSpan="3">
                  <a:txBody>
                    <a:bodyPr/>
                    <a:lstStyle/>
                    <a:p>
                      <a:pPr algn="ctr"/>
                      <a:r>
                        <a:rPr lang="en-US" dirty="0" smtClean="0"/>
                        <a:t>3 V/m</a:t>
                      </a:r>
                      <a:endParaRPr lang="en-GB" dirty="0"/>
                    </a:p>
                  </a:txBody>
                  <a:tcPr anchor="ctr"/>
                </a:tc>
                <a:extLst>
                  <a:ext uri="{0D108BD9-81ED-4DB2-BD59-A6C34878D82A}">
                    <a16:rowId xmlns:a16="http://schemas.microsoft.com/office/drawing/2014/main" val="10002"/>
                  </a:ext>
                </a:extLst>
              </a:tr>
              <a:tr h="370840">
                <a:tc>
                  <a:txBody>
                    <a:bodyPr/>
                    <a:lstStyle/>
                    <a:p>
                      <a:pPr algn="l"/>
                      <a:r>
                        <a:rPr lang="en-US" dirty="0" smtClean="0"/>
                        <a:t>1800 MHz</a:t>
                      </a:r>
                      <a:endParaRPr lang="en-GB" dirty="0"/>
                    </a:p>
                  </a:txBody>
                  <a:tcPr/>
                </a:tc>
                <a:tc>
                  <a:txBody>
                    <a:bodyPr/>
                    <a:lstStyle/>
                    <a:p>
                      <a:pPr algn="ctr"/>
                      <a:r>
                        <a:rPr lang="en-US" dirty="0" smtClean="0"/>
                        <a:t>58 V/m</a:t>
                      </a:r>
                      <a:endParaRPr lang="en-GB" dirty="0"/>
                    </a:p>
                  </a:txBody>
                  <a:tcPr/>
                </a:tc>
                <a:tc vMerge="1">
                  <a:txBody>
                    <a:bodyPr/>
                    <a:lstStyle/>
                    <a:p>
                      <a:pPr algn="ctr"/>
                      <a:endParaRPr lang="en-GB" dirty="0"/>
                    </a:p>
                  </a:txBody>
                  <a:tcPr/>
                </a:tc>
                <a:extLst>
                  <a:ext uri="{0D108BD9-81ED-4DB2-BD59-A6C34878D82A}">
                    <a16:rowId xmlns:a16="http://schemas.microsoft.com/office/drawing/2014/main" val="10003"/>
                  </a:ext>
                </a:extLst>
              </a:tr>
              <a:tr h="370840">
                <a:tc>
                  <a:txBody>
                    <a:bodyPr/>
                    <a:lstStyle/>
                    <a:p>
                      <a:pPr algn="l"/>
                      <a:r>
                        <a:rPr lang="en-US" dirty="0" smtClean="0"/>
                        <a:t>2100</a:t>
                      </a:r>
                      <a:r>
                        <a:rPr lang="en-US" baseline="0" dirty="0" smtClean="0"/>
                        <a:t> MHz</a:t>
                      </a:r>
                      <a:endParaRPr lang="en-GB" dirty="0"/>
                    </a:p>
                  </a:txBody>
                  <a:tcPr/>
                </a:tc>
                <a:tc>
                  <a:txBody>
                    <a:bodyPr/>
                    <a:lstStyle/>
                    <a:p>
                      <a:pPr algn="ctr"/>
                      <a:r>
                        <a:rPr lang="en-US" dirty="0" smtClean="0"/>
                        <a:t>61 V/m</a:t>
                      </a:r>
                      <a:endParaRPr lang="en-GB" dirty="0"/>
                    </a:p>
                  </a:txBody>
                  <a:tcPr/>
                </a:tc>
                <a:tc vMerge="1">
                  <a:txBody>
                    <a:bodyPr/>
                    <a:lstStyle/>
                    <a:p>
                      <a:pPr algn="ctr"/>
                      <a:endParaRPr lang="en-GB" dirty="0"/>
                    </a:p>
                  </a:txBody>
                  <a:tcPr/>
                </a:tc>
                <a:extLst>
                  <a:ext uri="{0D108BD9-81ED-4DB2-BD59-A6C34878D82A}">
                    <a16:rowId xmlns:a16="http://schemas.microsoft.com/office/drawing/2014/main" val="10004"/>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993464397"/>
              </p:ext>
            </p:extLst>
          </p:nvPr>
        </p:nvGraphicFramePr>
        <p:xfrm>
          <a:off x="685663" y="2006792"/>
          <a:ext cx="4968876" cy="1483360"/>
        </p:xfrm>
        <a:graphic>
          <a:graphicData uri="http://schemas.openxmlformats.org/drawingml/2006/table">
            <a:tbl>
              <a:tblPr firstRow="1" bandRow="1">
                <a:tableStyleId>{0E3FDE45-AF77-4B5C-9715-49D594BDF05E}</a:tableStyleId>
              </a:tblPr>
              <a:tblGrid>
                <a:gridCol w="1656292">
                  <a:extLst>
                    <a:ext uri="{9D8B030D-6E8A-4147-A177-3AD203B41FA5}">
                      <a16:colId xmlns:a16="http://schemas.microsoft.com/office/drawing/2014/main" val="20000"/>
                    </a:ext>
                  </a:extLst>
                </a:gridCol>
                <a:gridCol w="1656292">
                  <a:extLst>
                    <a:ext uri="{9D8B030D-6E8A-4147-A177-3AD203B41FA5}">
                      <a16:colId xmlns:a16="http://schemas.microsoft.com/office/drawing/2014/main" val="20001"/>
                    </a:ext>
                  </a:extLst>
                </a:gridCol>
                <a:gridCol w="1656292">
                  <a:extLst>
                    <a:ext uri="{9D8B030D-6E8A-4147-A177-3AD203B41FA5}">
                      <a16:colId xmlns:a16="http://schemas.microsoft.com/office/drawing/2014/main" val="20002"/>
                    </a:ext>
                  </a:extLst>
                </a:gridCol>
              </a:tblGrid>
              <a:tr h="370840">
                <a:tc>
                  <a:txBody>
                    <a:bodyPr/>
                    <a:lstStyle/>
                    <a:p>
                      <a:r>
                        <a:rPr lang="en-US" dirty="0" smtClean="0"/>
                        <a:t>Device</a:t>
                      </a:r>
                      <a:endParaRPr lang="en-GB" dirty="0"/>
                    </a:p>
                  </a:txBody>
                  <a:tcPr/>
                </a:tc>
                <a:tc>
                  <a:txBody>
                    <a:bodyPr/>
                    <a:lstStyle/>
                    <a:p>
                      <a:r>
                        <a:rPr lang="en-US" dirty="0" smtClean="0"/>
                        <a:t>Distance</a:t>
                      </a:r>
                      <a:endParaRPr lang="en-GB" dirty="0"/>
                    </a:p>
                  </a:txBody>
                  <a:tcPr/>
                </a:tc>
                <a:tc>
                  <a:txBody>
                    <a:bodyPr/>
                    <a:lstStyle/>
                    <a:p>
                      <a:r>
                        <a:rPr lang="en-US" dirty="0" smtClean="0"/>
                        <a:t>Power</a:t>
                      </a:r>
                      <a:endParaRPr lang="en-GB" dirty="0"/>
                    </a:p>
                  </a:txBody>
                  <a:tcPr/>
                </a:tc>
                <a:extLst>
                  <a:ext uri="{0D108BD9-81ED-4DB2-BD59-A6C34878D82A}">
                    <a16:rowId xmlns:a16="http://schemas.microsoft.com/office/drawing/2014/main" val="10000"/>
                  </a:ext>
                </a:extLst>
              </a:tr>
              <a:tr h="370840">
                <a:tc>
                  <a:txBody>
                    <a:bodyPr/>
                    <a:lstStyle/>
                    <a:p>
                      <a:r>
                        <a:rPr lang="en-US" dirty="0" smtClean="0"/>
                        <a:t>Phone</a:t>
                      </a:r>
                      <a:endParaRPr lang="en-GB" dirty="0"/>
                    </a:p>
                  </a:txBody>
                  <a:tcPr/>
                </a:tc>
                <a:tc>
                  <a:txBody>
                    <a:bodyPr/>
                    <a:lstStyle/>
                    <a:p>
                      <a:pPr algn="ctr"/>
                      <a:r>
                        <a:rPr lang="en-US" dirty="0" smtClean="0"/>
                        <a:t>20 km</a:t>
                      </a:r>
                      <a:endParaRPr lang="en-GB" dirty="0"/>
                    </a:p>
                  </a:txBody>
                  <a:tcPr/>
                </a:tc>
                <a:tc>
                  <a:txBody>
                    <a:bodyPr/>
                    <a:lstStyle/>
                    <a:p>
                      <a:pPr algn="ctr"/>
                      <a:r>
                        <a:rPr lang="en-US" dirty="0" smtClean="0"/>
                        <a:t>2 W</a:t>
                      </a:r>
                      <a:endParaRPr lang="en-GB" dirty="0"/>
                    </a:p>
                  </a:txBody>
                  <a:tcPr/>
                </a:tc>
                <a:extLst>
                  <a:ext uri="{0D108BD9-81ED-4DB2-BD59-A6C34878D82A}">
                    <a16:rowId xmlns:a16="http://schemas.microsoft.com/office/drawing/2014/main" val="10001"/>
                  </a:ext>
                </a:extLst>
              </a:tr>
              <a:tr h="370840">
                <a:tc>
                  <a:txBody>
                    <a:bodyPr/>
                    <a:lstStyle/>
                    <a:p>
                      <a:r>
                        <a:rPr lang="en-US" dirty="0" smtClean="0"/>
                        <a:t>Microcell</a:t>
                      </a:r>
                      <a:endParaRPr lang="en-GB" dirty="0"/>
                    </a:p>
                  </a:txBody>
                  <a:tcPr/>
                </a:tc>
                <a:tc>
                  <a:txBody>
                    <a:bodyPr/>
                    <a:lstStyle/>
                    <a:p>
                      <a:pPr algn="ctr"/>
                      <a:r>
                        <a:rPr lang="en-US" baseline="0" dirty="0" smtClean="0"/>
                        <a:t>2 km</a:t>
                      </a:r>
                      <a:endParaRPr lang="en-GB" dirty="0"/>
                    </a:p>
                  </a:txBody>
                  <a:tcPr/>
                </a:tc>
                <a:tc>
                  <a:txBody>
                    <a:bodyPr/>
                    <a:lstStyle/>
                    <a:p>
                      <a:pPr algn="ctr"/>
                      <a:r>
                        <a:rPr lang="en-GB" dirty="0" smtClean="0"/>
                        <a:t>10 W</a:t>
                      </a:r>
                      <a:endParaRPr lang="en-GB" dirty="0"/>
                    </a:p>
                  </a:txBody>
                  <a:tcPr/>
                </a:tc>
                <a:extLst>
                  <a:ext uri="{0D108BD9-81ED-4DB2-BD59-A6C34878D82A}">
                    <a16:rowId xmlns:a16="http://schemas.microsoft.com/office/drawing/2014/main" val="10002"/>
                  </a:ext>
                </a:extLst>
              </a:tr>
              <a:tr h="370840">
                <a:tc>
                  <a:txBody>
                    <a:bodyPr/>
                    <a:lstStyle/>
                    <a:p>
                      <a:r>
                        <a:rPr lang="en-US" dirty="0" err="1" smtClean="0"/>
                        <a:t>Macrocell</a:t>
                      </a:r>
                      <a:endParaRPr lang="en-GB" dirty="0"/>
                    </a:p>
                  </a:txBody>
                  <a:tcPr/>
                </a:tc>
                <a:tc>
                  <a:txBody>
                    <a:bodyPr/>
                    <a:lstStyle/>
                    <a:p>
                      <a:pPr algn="ctr"/>
                      <a:r>
                        <a:rPr lang="en-US" dirty="0" smtClean="0"/>
                        <a:t>20 km</a:t>
                      </a:r>
                      <a:endParaRPr lang="en-GB" dirty="0"/>
                    </a:p>
                  </a:txBody>
                  <a:tcPr/>
                </a:tc>
                <a:tc>
                  <a:txBody>
                    <a:bodyPr/>
                    <a:lstStyle/>
                    <a:p>
                      <a:pPr algn="ctr"/>
                      <a:r>
                        <a:rPr lang="en-US" dirty="0" smtClean="0"/>
                        <a:t>50 W</a:t>
                      </a:r>
                      <a:endParaRPr lang="en-GB" dirty="0"/>
                    </a:p>
                  </a:txBody>
                  <a:tcPr/>
                </a:tc>
                <a:extLst>
                  <a:ext uri="{0D108BD9-81ED-4DB2-BD59-A6C34878D82A}">
                    <a16:rowId xmlns:a16="http://schemas.microsoft.com/office/drawing/2014/main" val="10003"/>
                  </a:ext>
                </a:extLst>
              </a:tr>
            </a:tbl>
          </a:graphicData>
        </a:graphic>
      </p:graphicFrame>
      <p:pic>
        <p:nvPicPr>
          <p:cNvPr id="11"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62481" y="1576228"/>
            <a:ext cx="4818095" cy="3148916"/>
          </a:xfrm>
          <a:prstGeom prst="rect">
            <a:avLst/>
          </a:prstGeom>
          <a:ln>
            <a:noFill/>
          </a:ln>
          <a:effectLst>
            <a:outerShdw blurRad="292100" dist="139700" dir="2700000" algn="tl" rotWithShape="0">
              <a:srgbClr val="333333">
                <a:alpha val="65000"/>
              </a:srgbClr>
            </a:outerShdw>
          </a:effectLst>
        </p:spPr>
      </p:pic>
      <p:sp>
        <p:nvSpPr>
          <p:cNvPr id="12" name="Content Placeholder 2"/>
          <p:cNvSpPr txBox="1">
            <a:spLocks/>
          </p:cNvSpPr>
          <p:nvPr/>
        </p:nvSpPr>
        <p:spPr>
          <a:xfrm>
            <a:off x="5952512" y="4797152"/>
            <a:ext cx="5832120" cy="1108810"/>
          </a:xfrm>
          <a:prstGeom prst="rect">
            <a:avLst/>
          </a:prstGeom>
        </p:spPr>
        <p:txBody>
          <a:bodyPr vert="horz" lIns="45720" tIns="45720" rIns="45720" bIns="45720" rtlCol="0" anchor="ctr">
            <a:normAutofit fontScale="92500" lnSpcReduction="20000"/>
          </a:bodyPr>
          <a:lstStyle>
            <a:lvl1pPr marL="0" indent="0" algn="l" defTabSz="914400" rtl="0" eaLnBrk="1" latinLnBrk="0" hangingPunct="1">
              <a:lnSpc>
                <a:spcPct val="100000"/>
              </a:lnSpc>
              <a:spcBef>
                <a:spcPts val="0"/>
              </a:spcBef>
              <a:spcAft>
                <a:spcPts val="0"/>
              </a:spcAft>
              <a:buClr>
                <a:schemeClr val="accent1"/>
              </a:buClr>
              <a:buSzPct val="100000"/>
              <a:buFont typeface="Tw Cen MT" panose="020B0602020104020603" pitchFamily="34" charset="0"/>
              <a:buNone/>
              <a:defRPr sz="2200" kern="1200">
                <a:solidFill>
                  <a:srgbClr val="002060"/>
                </a:solidFill>
                <a:latin typeface="+mn-lt"/>
                <a:ea typeface="+mn-ea"/>
                <a:cs typeface="+mn-cs"/>
              </a:defRPr>
            </a:lvl1pPr>
            <a:lvl2pPr marL="179388" indent="0" algn="l" defTabSz="914400" rtl="0" eaLnBrk="1" latinLnBrk="0" hangingPunct="1">
              <a:lnSpc>
                <a:spcPct val="100000"/>
              </a:lnSpc>
              <a:spcBef>
                <a:spcPts val="0"/>
              </a:spcBef>
              <a:spcAft>
                <a:spcPts val="0"/>
              </a:spcAft>
              <a:buClr>
                <a:schemeClr val="accent1"/>
              </a:buClr>
              <a:buFont typeface="Wingdings 3" pitchFamily="18" charset="2"/>
              <a:buNone/>
              <a:defRPr sz="1800" kern="1200">
                <a:solidFill>
                  <a:srgbClr val="002060"/>
                </a:solidFill>
                <a:latin typeface="+mn-lt"/>
                <a:ea typeface="+mn-ea"/>
                <a:cs typeface="+mn-cs"/>
              </a:defRPr>
            </a:lvl2pPr>
            <a:lvl3pPr marL="358775" indent="0" algn="l" defTabSz="914400" rtl="0" eaLnBrk="1" latinLnBrk="0" hangingPunct="1">
              <a:lnSpc>
                <a:spcPct val="100000"/>
              </a:lnSpc>
              <a:spcBef>
                <a:spcPts val="0"/>
              </a:spcBef>
              <a:spcAft>
                <a:spcPts val="0"/>
              </a:spcAft>
              <a:buClr>
                <a:schemeClr val="accent1"/>
              </a:buClr>
              <a:buFont typeface="Wingdings 3" pitchFamily="18" charset="2"/>
              <a:buNone/>
              <a:defRPr sz="1400" kern="1200">
                <a:solidFill>
                  <a:srgbClr val="002060"/>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GB" smtClean="0"/>
              <a:t>The tendency is to increase the number of smaller cells in order to keep the phone battery autonomy, increase the data bandwidth, and reduce the exposition of population to too high electromagnetic fields</a:t>
            </a:r>
            <a:endParaRPr lang="en-GB" dirty="0"/>
          </a:p>
        </p:txBody>
      </p:sp>
    </p:spTree>
    <p:extLst>
      <p:ext uri="{BB962C8B-B14F-4D97-AF65-F5344CB8AC3E}">
        <p14:creationId xmlns:p14="http://schemas.microsoft.com/office/powerpoint/2010/main" val="21831897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Transistor power ratings</a:t>
            </a:r>
            <a:r>
              <a:rPr lang="en-US" sz="5400" dirty="0"/>
              <a:t> </a:t>
            </a:r>
            <a:r>
              <a:rPr lang="en-US" sz="1800" dirty="0"/>
              <a:t>– personal view of future perspective (CWRF 2016+ IFAST 2022)</a:t>
            </a:r>
            <a:endParaRPr lang="en-GB" sz="600" dirty="0"/>
          </a:p>
        </p:txBody>
      </p:sp>
      <p:sp>
        <p:nvSpPr>
          <p:cNvPr id="3" name="Content Placeholder 2"/>
          <p:cNvSpPr>
            <a:spLocks noGrp="1"/>
          </p:cNvSpPr>
          <p:nvPr>
            <p:ph sz="half" idx="1"/>
          </p:nvPr>
        </p:nvSpPr>
        <p:spPr/>
        <p:txBody>
          <a:bodyPr>
            <a:normAutofit/>
          </a:bodyPr>
          <a:lstStyle/>
          <a:p>
            <a:r>
              <a:rPr lang="en-GB" dirty="0"/>
              <a:t>Transistor supplier main </a:t>
            </a:r>
            <a:r>
              <a:rPr lang="en-GB" dirty="0" smtClean="0"/>
              <a:t>business</a:t>
            </a:r>
          </a:p>
          <a:p>
            <a:r>
              <a:rPr lang="en-GB" dirty="0" smtClean="0">
                <a:solidFill>
                  <a:srgbClr val="FF0000"/>
                </a:solidFill>
              </a:rPr>
              <a:t>will </a:t>
            </a:r>
            <a:r>
              <a:rPr lang="en-GB" dirty="0">
                <a:solidFill>
                  <a:srgbClr val="FF0000"/>
                </a:solidFill>
              </a:rPr>
              <a:t>not be higher power per transistor</a:t>
            </a:r>
          </a:p>
          <a:p>
            <a:endParaRPr lang="en-US" dirty="0" smtClean="0">
              <a:solidFill>
                <a:srgbClr val="FF0000"/>
              </a:solidFill>
            </a:endParaRPr>
          </a:p>
          <a:p>
            <a:r>
              <a:rPr lang="en-GB" dirty="0" smtClean="0"/>
              <a:t>1482 </a:t>
            </a:r>
            <a:r>
              <a:rPr lang="en-GB" dirty="0"/>
              <a:t>Million Smartphones in 2015</a:t>
            </a:r>
          </a:p>
          <a:p>
            <a:r>
              <a:rPr lang="en-GB" dirty="0"/>
              <a:t>6.1 Millions </a:t>
            </a:r>
            <a:r>
              <a:rPr lang="en-GB" dirty="0" smtClean="0"/>
              <a:t>Micro cell </a:t>
            </a:r>
            <a:r>
              <a:rPr lang="en-GB" dirty="0"/>
              <a:t>stations 2009</a:t>
            </a:r>
          </a:p>
          <a:p>
            <a:r>
              <a:rPr lang="en-GB" dirty="0"/>
              <a:t>5.9 Millions </a:t>
            </a:r>
            <a:r>
              <a:rPr lang="en-GB" dirty="0" smtClean="0"/>
              <a:t>Macro cell </a:t>
            </a:r>
            <a:r>
              <a:rPr lang="en-GB" dirty="0"/>
              <a:t>stations 2009</a:t>
            </a:r>
          </a:p>
          <a:p>
            <a:r>
              <a:rPr lang="en-GB" dirty="0"/>
              <a:t>Freescale + NXP Semiconductors revenue in 2015: $10’000 </a:t>
            </a:r>
            <a:r>
              <a:rPr lang="en-GB" dirty="0" smtClean="0"/>
              <a:t>Millions</a:t>
            </a:r>
          </a:p>
          <a:p>
            <a:endParaRPr lang="en-GB" dirty="0" smtClean="0"/>
          </a:p>
          <a:p>
            <a:r>
              <a:rPr lang="en-GB" dirty="0" smtClean="0"/>
              <a:t>Coming soon, power transistors for Microwave ovens, almost doubling the revenue of transistor suppliers</a:t>
            </a:r>
            <a:endParaRPr lang="en-GB" dirty="0"/>
          </a:p>
        </p:txBody>
      </p:sp>
      <p:sp>
        <p:nvSpPr>
          <p:cNvPr id="4" name="Content Placeholder 3"/>
          <p:cNvSpPr>
            <a:spLocks noGrp="1"/>
          </p:cNvSpPr>
          <p:nvPr>
            <p:ph sz="half" idx="2"/>
          </p:nvPr>
        </p:nvSpPr>
        <p:spPr/>
        <p:txBody>
          <a:bodyPr>
            <a:normAutofit/>
          </a:bodyPr>
          <a:lstStyle/>
          <a:p>
            <a:r>
              <a:rPr lang="en-GB" dirty="0"/>
              <a:t>Assumption (with a lot of simplifications)</a:t>
            </a:r>
          </a:p>
          <a:p>
            <a:endParaRPr lang="en-GB" dirty="0"/>
          </a:p>
          <a:p>
            <a:endParaRPr lang="en-GB" dirty="0"/>
          </a:p>
          <a:p>
            <a:endParaRPr lang="en-GB" dirty="0"/>
          </a:p>
          <a:p>
            <a:endParaRPr lang="en-GB" dirty="0"/>
          </a:p>
          <a:p>
            <a:pPr lvl="1"/>
            <a:r>
              <a:rPr lang="en-GB" dirty="0"/>
              <a:t>Cost of a LDMOS ~ $</a:t>
            </a:r>
            <a:r>
              <a:rPr lang="en-GB" dirty="0" smtClean="0"/>
              <a:t>100</a:t>
            </a:r>
            <a:endParaRPr lang="en-GB" dirty="0"/>
          </a:p>
          <a:p>
            <a:pPr lvl="1"/>
            <a:r>
              <a:rPr lang="en-GB" dirty="0"/>
              <a:t>Revenue for transistors manufacturers </a:t>
            </a:r>
            <a:r>
              <a:rPr lang="en-GB" dirty="0" smtClean="0"/>
              <a:t>$20 </a:t>
            </a:r>
            <a:r>
              <a:rPr lang="en-GB" dirty="0"/>
              <a:t>Millions</a:t>
            </a:r>
          </a:p>
          <a:p>
            <a:pPr lvl="1"/>
            <a:r>
              <a:rPr lang="en-GB" dirty="0"/>
              <a:t>Over minimum 5 years </a:t>
            </a:r>
            <a:r>
              <a:rPr lang="en-GB" dirty="0" smtClean="0"/>
              <a:t>$4 </a:t>
            </a:r>
            <a:r>
              <a:rPr lang="en-GB" dirty="0"/>
              <a:t>Millions per year</a:t>
            </a:r>
          </a:p>
          <a:p>
            <a:pPr lvl="1"/>
            <a:endParaRPr lang="en-GB" dirty="0"/>
          </a:p>
          <a:p>
            <a:r>
              <a:rPr lang="en-GB" dirty="0"/>
              <a:t>RF for </a:t>
            </a:r>
            <a:r>
              <a:rPr lang="en-GB" dirty="0" smtClean="0"/>
              <a:t>the biggest RF accelerator could then </a:t>
            </a:r>
            <a:r>
              <a:rPr lang="en-GB" dirty="0"/>
              <a:t>be </a:t>
            </a:r>
            <a:r>
              <a:rPr lang="en-GB" dirty="0" smtClean="0"/>
              <a:t>0.04 </a:t>
            </a:r>
            <a:r>
              <a:rPr lang="en-GB" dirty="0"/>
              <a:t>% of main suppliers </a:t>
            </a:r>
            <a:r>
              <a:rPr lang="en-GB" dirty="0" smtClean="0"/>
              <a:t>revenue per year</a:t>
            </a:r>
          </a:p>
          <a:p>
            <a:endParaRPr lang="en-GB" dirty="0"/>
          </a:p>
          <a:p>
            <a:r>
              <a:rPr lang="en-US" dirty="0">
                <a:solidFill>
                  <a:srgbClr val="FF0000"/>
                </a:solidFill>
              </a:rPr>
              <a:t>Conclusion: below a GHz, 1 kW per transistor (LDMOS) seems to me a very good </a:t>
            </a:r>
            <a:r>
              <a:rPr lang="en-US" dirty="0" smtClean="0">
                <a:solidFill>
                  <a:srgbClr val="FF0000"/>
                </a:solidFill>
              </a:rPr>
              <a:t>goal</a:t>
            </a:r>
            <a:endParaRPr lang="en-GB" dirty="0"/>
          </a:p>
          <a:p>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14</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279216495"/>
              </p:ext>
            </p:extLst>
          </p:nvPr>
        </p:nvGraphicFramePr>
        <p:xfrm>
          <a:off x="6168008" y="1988840"/>
          <a:ext cx="4896544" cy="1010920"/>
        </p:xfrm>
        <a:graphic>
          <a:graphicData uri="http://schemas.openxmlformats.org/drawingml/2006/table">
            <a:tbl>
              <a:tblPr firstRow="1">
                <a:tableStyleId>{3B4B98B0-60AC-42C2-AFA5-B58CD77FA1E5}</a:tableStyleId>
              </a:tblPr>
              <a:tblGrid>
                <a:gridCol w="1224136">
                  <a:extLst>
                    <a:ext uri="{9D8B030D-6E8A-4147-A177-3AD203B41FA5}">
                      <a16:colId xmlns:a16="http://schemas.microsoft.com/office/drawing/2014/main" val="20000"/>
                    </a:ext>
                  </a:extLst>
                </a:gridCol>
                <a:gridCol w="1224136">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gridCol w="1224136">
                  <a:extLst>
                    <a:ext uri="{9D8B030D-6E8A-4147-A177-3AD203B41FA5}">
                      <a16:colId xmlns:a16="http://schemas.microsoft.com/office/drawing/2014/main" val="20003"/>
                    </a:ext>
                  </a:extLst>
                </a:gridCol>
              </a:tblGrid>
              <a:tr h="370840">
                <a:tc>
                  <a:txBody>
                    <a:bodyPr/>
                    <a:lstStyle/>
                    <a:p>
                      <a:r>
                        <a:rPr lang="en-GB" dirty="0" smtClean="0"/>
                        <a:t>Machine</a:t>
                      </a:r>
                      <a:endParaRPr lang="en-GB" dirty="0"/>
                    </a:p>
                  </a:txBody>
                  <a:tcPr anchor="ctr"/>
                </a:tc>
                <a:tc>
                  <a:txBody>
                    <a:bodyPr/>
                    <a:lstStyle/>
                    <a:p>
                      <a:pPr algn="ctr"/>
                      <a:r>
                        <a:rPr lang="en-GB" dirty="0" smtClean="0"/>
                        <a:t># RF stations</a:t>
                      </a:r>
                      <a:endParaRPr lang="en-GB" dirty="0"/>
                    </a:p>
                  </a:txBody>
                  <a:tcPr anchor="ctr"/>
                </a:tc>
                <a:tc>
                  <a:txBody>
                    <a:bodyPr/>
                    <a:lstStyle/>
                    <a:p>
                      <a:pPr algn="ctr"/>
                      <a:r>
                        <a:rPr lang="en-GB" dirty="0" smtClean="0"/>
                        <a:t>Power</a:t>
                      </a:r>
                      <a:endParaRPr lang="en-GB" dirty="0"/>
                    </a:p>
                  </a:txBody>
                  <a:tcPr anchor="ctr"/>
                </a:tc>
                <a:tc>
                  <a:txBody>
                    <a:bodyPr/>
                    <a:lstStyle/>
                    <a:p>
                      <a:pPr algn="ctr"/>
                      <a:r>
                        <a:rPr lang="en-GB" dirty="0" smtClean="0"/>
                        <a:t># 500 W LDMOS</a:t>
                      </a:r>
                      <a:endParaRPr lang="en-GB" dirty="0"/>
                    </a:p>
                  </a:txBody>
                  <a:tcPr anchor="ctr"/>
                </a:tc>
                <a:extLst>
                  <a:ext uri="{0D108BD9-81ED-4DB2-BD59-A6C34878D82A}">
                    <a16:rowId xmlns:a16="http://schemas.microsoft.com/office/drawing/2014/main" val="10000"/>
                  </a:ext>
                </a:extLst>
              </a:tr>
              <a:tr h="370840">
                <a:tc>
                  <a:txBody>
                    <a:bodyPr/>
                    <a:lstStyle/>
                    <a:p>
                      <a:r>
                        <a:rPr lang="en-GB" dirty="0" smtClean="0"/>
                        <a:t>FCC</a:t>
                      </a:r>
                      <a:endParaRPr lang="en-GB" dirty="0"/>
                    </a:p>
                  </a:txBody>
                  <a:tcPr/>
                </a:tc>
                <a:tc>
                  <a:txBody>
                    <a:bodyPr/>
                    <a:lstStyle/>
                    <a:p>
                      <a:pPr algn="ctr"/>
                      <a:r>
                        <a:rPr lang="en-GB" dirty="0" smtClean="0"/>
                        <a:t>100</a:t>
                      </a:r>
                      <a:endParaRPr lang="en-GB" dirty="0"/>
                    </a:p>
                  </a:txBody>
                  <a:tcPr anchor="ctr"/>
                </a:tc>
                <a:tc>
                  <a:txBody>
                    <a:bodyPr/>
                    <a:lstStyle/>
                    <a:p>
                      <a:pPr algn="ctr"/>
                      <a:r>
                        <a:rPr lang="en-GB" dirty="0" smtClean="0"/>
                        <a:t>1</a:t>
                      </a:r>
                      <a:r>
                        <a:rPr lang="en-GB" baseline="0" dirty="0" smtClean="0"/>
                        <a:t> MW</a:t>
                      </a:r>
                      <a:endParaRPr lang="en-GB" dirty="0"/>
                    </a:p>
                  </a:txBody>
                  <a:tcPr anchor="ctr"/>
                </a:tc>
                <a:tc>
                  <a:txBody>
                    <a:bodyPr/>
                    <a:lstStyle/>
                    <a:p>
                      <a:pPr algn="ctr"/>
                      <a:r>
                        <a:rPr lang="en-GB" dirty="0" smtClean="0"/>
                        <a:t>200’000</a:t>
                      </a:r>
                      <a:endParaRPr lang="en-GB" dirty="0"/>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131379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Combination</a:t>
            </a:r>
            <a:endParaRPr lang="en-GB" dirty="0"/>
          </a:p>
        </p:txBody>
      </p:sp>
      <p:sp>
        <p:nvSpPr>
          <p:cNvPr id="3" name="Content Placeholder 2"/>
          <p:cNvSpPr>
            <a:spLocks noGrp="1"/>
          </p:cNvSpPr>
          <p:nvPr>
            <p:ph sz="half" idx="1"/>
          </p:nvPr>
        </p:nvSpPr>
        <p:spPr/>
        <p:txBody>
          <a:bodyPr>
            <a:normAutofit lnSpcReduction="10000"/>
          </a:bodyPr>
          <a:lstStyle/>
          <a:p>
            <a:r>
              <a:rPr lang="en-GB" dirty="0" smtClean="0"/>
              <a:t>3 dB combiner is very common for RF power combination at these frequencies since the 70’s</a:t>
            </a:r>
          </a:p>
          <a:p>
            <a:endParaRPr lang="en-GB" dirty="0"/>
          </a:p>
          <a:p>
            <a:r>
              <a:rPr lang="en-GB" dirty="0" smtClean="0"/>
              <a:t>If one correctly adjusts the phases and the amplitudes, equations show that</a:t>
            </a:r>
          </a:p>
          <a:p>
            <a:endParaRPr lang="en-GB" dirty="0" smtClean="0"/>
          </a:p>
          <a:p>
            <a:r>
              <a:rPr lang="en-GB" dirty="0" smtClean="0"/>
              <a:t>With PA1 </a:t>
            </a:r>
            <a:r>
              <a:rPr lang="en-GB" dirty="0"/>
              <a:t>= PA2 = PA3 = </a:t>
            </a:r>
            <a:r>
              <a:rPr lang="en-GB" dirty="0" smtClean="0"/>
              <a:t>PA4 = P then</a:t>
            </a:r>
          </a:p>
          <a:p>
            <a:pPr marL="357188"/>
            <a:r>
              <a:rPr lang="en-GB" b="1" dirty="0" smtClean="0"/>
              <a:t>Pout = 4 P</a:t>
            </a:r>
          </a:p>
          <a:p>
            <a:pPr marL="357188"/>
            <a:r>
              <a:rPr lang="en-GB" dirty="0" smtClean="0"/>
              <a:t>Load A5 = A6 = A7 = 0</a:t>
            </a:r>
          </a:p>
          <a:p>
            <a:endParaRPr lang="en-GB" dirty="0"/>
          </a:p>
          <a:p>
            <a:r>
              <a:rPr lang="en-GB" dirty="0" smtClean="0"/>
              <a:t>In case </a:t>
            </a:r>
            <a:r>
              <a:rPr lang="en-GB" b="1" dirty="0" smtClean="0"/>
              <a:t>one</a:t>
            </a:r>
            <a:r>
              <a:rPr lang="en-GB" dirty="0" smtClean="0"/>
              <a:t> amplifier is </a:t>
            </a:r>
            <a:r>
              <a:rPr lang="en-GB" b="1" dirty="0" smtClean="0"/>
              <a:t>stopped</a:t>
            </a:r>
            <a:r>
              <a:rPr lang="en-GB" dirty="0" smtClean="0"/>
              <a:t> (PA1 for example), then</a:t>
            </a:r>
          </a:p>
          <a:p>
            <a:pPr marL="357188"/>
            <a:r>
              <a:rPr lang="en-GB" dirty="0" smtClean="0"/>
              <a:t>Pout = (9/16) 4P = </a:t>
            </a:r>
            <a:r>
              <a:rPr lang="en-GB" b="1" dirty="0" smtClean="0"/>
              <a:t>2,25 P</a:t>
            </a:r>
          </a:p>
          <a:p>
            <a:pPr marL="357188"/>
            <a:r>
              <a:rPr lang="en-GB" dirty="0" smtClean="0"/>
              <a:t>Load A5 = 0,5 P</a:t>
            </a:r>
          </a:p>
          <a:p>
            <a:pPr marL="357188"/>
            <a:r>
              <a:rPr lang="en-GB" dirty="0" smtClean="0"/>
              <a:t>Load A7 = 0,25 P</a:t>
            </a:r>
          </a:p>
          <a:p>
            <a:endParaRPr lang="en-GB" dirty="0"/>
          </a:p>
        </p:txBody>
      </p:sp>
      <p:pic>
        <p:nvPicPr>
          <p:cNvPr id="8" name="Content Placeholder 7"/>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a:stretch/>
        </p:blipFill>
        <p:spPr>
          <a:xfrm>
            <a:off x="6312024" y="2420888"/>
            <a:ext cx="5400675" cy="3456384"/>
          </a:xfrm>
          <a:prstGeom prst="rect">
            <a:avLst/>
          </a:prstGeom>
          <a:ln>
            <a:noFill/>
          </a:ln>
          <a:effectLst>
            <a:outerShdw blurRad="292100" dist="139700" dir="2700000" algn="tl" rotWithShape="0">
              <a:srgbClr val="333333">
                <a:alpha val="65000"/>
              </a:srgbClr>
            </a:outerShdw>
          </a:effectLst>
        </p:spPr>
      </p:pic>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15</a:t>
            </a:fld>
            <a:endParaRPr lang="en-US" dirty="0"/>
          </a:p>
        </p:txBody>
      </p:sp>
      <mc:AlternateContent xmlns:mc="http://schemas.openxmlformats.org/markup-compatibility/2006" xmlns:a14="http://schemas.microsoft.com/office/drawing/2010/main">
        <mc:Choice Requires="a14">
          <p:sp>
            <p:nvSpPr>
              <p:cNvPr id="9" name="Rectangle 8"/>
              <p:cNvSpPr/>
              <p:nvPr/>
            </p:nvSpPr>
            <p:spPr>
              <a:xfrm>
                <a:off x="7068680" y="764704"/>
                <a:ext cx="3744416" cy="55335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1600" smtClean="0">
                          <a:latin typeface="Cambria Math" panose="02040503050406030204" pitchFamily="18" charset="0"/>
                        </a:rPr>
                        <m:t>Pout</m:t>
                      </m:r>
                      <m:r>
                        <a:rPr lang="en-US" sz="1600" smtClean="0">
                          <a:latin typeface="Cambria Math" panose="02040503050406030204" pitchFamily="18" charset="0"/>
                        </a:rPr>
                        <m:t>=</m:t>
                      </m:r>
                      <m:f>
                        <m:fPr>
                          <m:ctrlPr>
                            <a:rPr lang="en-US" sz="1600" i="1">
                              <a:latin typeface="Cambria Math" panose="02040503050406030204" pitchFamily="18" charset="0"/>
                            </a:rPr>
                          </m:ctrlPr>
                        </m:fPr>
                        <m:num>
                          <m:r>
                            <m:rPr>
                              <m:sty m:val="p"/>
                            </m:rPr>
                            <a:rPr lang="en-US" sz="1600">
                              <a:latin typeface="Cambria Math" panose="02040503050406030204" pitchFamily="18" charset="0"/>
                            </a:rPr>
                            <m:t>PA</m:t>
                          </m:r>
                          <m:r>
                            <a:rPr lang="en-US" sz="1600">
                              <a:latin typeface="Cambria Math" panose="02040503050406030204" pitchFamily="18" charset="0"/>
                            </a:rPr>
                            <m:t>1+</m:t>
                          </m:r>
                          <m:r>
                            <m:rPr>
                              <m:sty m:val="p"/>
                            </m:rPr>
                            <a:rPr lang="en-US" sz="1600">
                              <a:latin typeface="Cambria Math" panose="02040503050406030204" pitchFamily="18" charset="0"/>
                            </a:rPr>
                            <m:t>PA</m:t>
                          </m:r>
                          <m:r>
                            <a:rPr lang="en-US" sz="1600">
                              <a:latin typeface="Cambria Math" panose="02040503050406030204" pitchFamily="18" charset="0"/>
                            </a:rPr>
                            <m:t>2</m:t>
                          </m:r>
                        </m:num>
                        <m:den>
                          <m:r>
                            <a:rPr lang="en-US" sz="1600">
                              <a:latin typeface="Cambria Math" panose="02040503050406030204" pitchFamily="18" charset="0"/>
                            </a:rPr>
                            <m:t>2</m:t>
                          </m:r>
                        </m:den>
                      </m:f>
                      <m:r>
                        <a:rPr lang="en-US" sz="1600">
                          <a:latin typeface="Cambria Math" panose="02040503050406030204" pitchFamily="18" charset="0"/>
                        </a:rPr>
                        <m:t>+ </m:t>
                      </m:r>
                      <m:rad>
                        <m:radPr>
                          <m:degHide m:val="on"/>
                          <m:ctrlPr>
                            <a:rPr lang="en-US" sz="1600" i="1">
                              <a:latin typeface="Cambria Math" panose="02040503050406030204" pitchFamily="18" charset="0"/>
                            </a:rPr>
                          </m:ctrlPr>
                        </m:radPr>
                        <m:deg/>
                        <m:e>
                          <m:r>
                            <m:rPr>
                              <m:sty m:val="p"/>
                            </m:rPr>
                            <a:rPr lang="en-US" sz="1600">
                              <a:latin typeface="Cambria Math" panose="02040503050406030204" pitchFamily="18" charset="0"/>
                            </a:rPr>
                            <m:t>PA</m:t>
                          </m:r>
                          <m:r>
                            <a:rPr lang="en-US" sz="1600">
                              <a:latin typeface="Cambria Math" panose="02040503050406030204" pitchFamily="18" charset="0"/>
                            </a:rPr>
                            <m:t>1 </m:t>
                          </m:r>
                          <m:r>
                            <m:rPr>
                              <m:sty m:val="p"/>
                            </m:rPr>
                            <a:rPr lang="en-US" sz="1600">
                              <a:latin typeface="Cambria Math" panose="02040503050406030204" pitchFamily="18" charset="0"/>
                            </a:rPr>
                            <m:t>PA</m:t>
                          </m:r>
                          <m:r>
                            <a:rPr lang="en-US" sz="1600">
                              <a:latin typeface="Cambria Math" panose="02040503050406030204" pitchFamily="18" charset="0"/>
                            </a:rPr>
                            <m:t>2</m:t>
                          </m:r>
                        </m:e>
                      </m:rad>
                    </m:oMath>
                  </m:oMathPara>
                </a14:m>
                <a:endParaRPr lang="en-US" sz="1600" dirty="0"/>
              </a:p>
            </p:txBody>
          </p:sp>
        </mc:Choice>
        <mc:Fallback xmlns="">
          <p:sp>
            <p:nvSpPr>
              <p:cNvPr id="9" name="Rectangle 8"/>
              <p:cNvSpPr>
                <a:spLocks noRot="1" noChangeAspect="1" noMove="1" noResize="1" noEditPoints="1" noAdjustHandles="1" noChangeArrowheads="1" noChangeShapeType="1" noTextEdit="1"/>
              </p:cNvSpPr>
              <p:nvPr/>
            </p:nvSpPr>
            <p:spPr>
              <a:xfrm>
                <a:off x="7068680" y="764704"/>
                <a:ext cx="3744416" cy="55335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7032104" y="1541300"/>
                <a:ext cx="3744416" cy="55335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1600" smtClean="0">
                          <a:latin typeface="Cambria Math" panose="02040503050406030204" pitchFamily="18" charset="0"/>
                        </a:rPr>
                        <m:t>P</m:t>
                      </m:r>
                      <m:r>
                        <m:rPr>
                          <m:sty m:val="p"/>
                        </m:rPr>
                        <a:rPr lang="en-US" sz="1600" b="0" i="0" smtClean="0">
                          <a:latin typeface="Cambria Math" panose="02040503050406030204" pitchFamily="18" charset="0"/>
                        </a:rPr>
                        <m:t>load</m:t>
                      </m:r>
                      <m:r>
                        <a:rPr lang="en-US" sz="1600" smtClean="0">
                          <a:latin typeface="Cambria Math" panose="02040503050406030204" pitchFamily="18" charset="0"/>
                        </a:rPr>
                        <m:t>=</m:t>
                      </m:r>
                      <m:f>
                        <m:fPr>
                          <m:ctrlPr>
                            <a:rPr lang="en-US" sz="1600" i="1">
                              <a:latin typeface="Cambria Math" panose="02040503050406030204" pitchFamily="18" charset="0"/>
                            </a:rPr>
                          </m:ctrlPr>
                        </m:fPr>
                        <m:num>
                          <m:r>
                            <m:rPr>
                              <m:sty m:val="p"/>
                            </m:rPr>
                            <a:rPr lang="en-US" sz="1600">
                              <a:latin typeface="Cambria Math" panose="02040503050406030204" pitchFamily="18" charset="0"/>
                            </a:rPr>
                            <m:t>PA</m:t>
                          </m:r>
                          <m:r>
                            <a:rPr lang="en-US" sz="1600">
                              <a:latin typeface="Cambria Math" panose="02040503050406030204" pitchFamily="18" charset="0"/>
                            </a:rPr>
                            <m:t>1+</m:t>
                          </m:r>
                          <m:r>
                            <m:rPr>
                              <m:sty m:val="p"/>
                            </m:rPr>
                            <a:rPr lang="en-US" sz="1600">
                              <a:latin typeface="Cambria Math" panose="02040503050406030204" pitchFamily="18" charset="0"/>
                            </a:rPr>
                            <m:t>PA</m:t>
                          </m:r>
                          <m:r>
                            <a:rPr lang="en-US" sz="1600">
                              <a:latin typeface="Cambria Math" panose="02040503050406030204" pitchFamily="18" charset="0"/>
                            </a:rPr>
                            <m:t>2</m:t>
                          </m:r>
                        </m:num>
                        <m:den>
                          <m:r>
                            <a:rPr lang="en-US" sz="1600">
                              <a:latin typeface="Cambria Math" panose="02040503050406030204" pitchFamily="18" charset="0"/>
                            </a:rPr>
                            <m:t>2</m:t>
                          </m:r>
                        </m:den>
                      </m:f>
                      <m:r>
                        <a:rPr lang="en-US" sz="1600" b="0" i="0" smtClean="0">
                          <a:latin typeface="Cambria Math" panose="02040503050406030204" pitchFamily="18" charset="0"/>
                        </a:rPr>
                        <m:t>−</m:t>
                      </m:r>
                      <m:r>
                        <a:rPr lang="en-US" sz="1600">
                          <a:latin typeface="Cambria Math" panose="02040503050406030204" pitchFamily="18" charset="0"/>
                        </a:rPr>
                        <m:t> </m:t>
                      </m:r>
                      <m:rad>
                        <m:radPr>
                          <m:degHide m:val="on"/>
                          <m:ctrlPr>
                            <a:rPr lang="en-US" sz="1600" i="1">
                              <a:latin typeface="Cambria Math" panose="02040503050406030204" pitchFamily="18" charset="0"/>
                            </a:rPr>
                          </m:ctrlPr>
                        </m:radPr>
                        <m:deg/>
                        <m:e>
                          <m:r>
                            <m:rPr>
                              <m:sty m:val="p"/>
                            </m:rPr>
                            <a:rPr lang="en-US" sz="1600">
                              <a:latin typeface="Cambria Math" panose="02040503050406030204" pitchFamily="18" charset="0"/>
                            </a:rPr>
                            <m:t>PA</m:t>
                          </m:r>
                          <m:r>
                            <a:rPr lang="en-US" sz="1600">
                              <a:latin typeface="Cambria Math" panose="02040503050406030204" pitchFamily="18" charset="0"/>
                            </a:rPr>
                            <m:t>1 </m:t>
                          </m:r>
                          <m:r>
                            <m:rPr>
                              <m:sty m:val="p"/>
                            </m:rPr>
                            <a:rPr lang="en-US" sz="1600">
                              <a:latin typeface="Cambria Math" panose="02040503050406030204" pitchFamily="18" charset="0"/>
                            </a:rPr>
                            <m:t>PA</m:t>
                          </m:r>
                          <m:r>
                            <a:rPr lang="en-US" sz="1600">
                              <a:latin typeface="Cambria Math" panose="02040503050406030204" pitchFamily="18" charset="0"/>
                            </a:rPr>
                            <m:t>2</m:t>
                          </m:r>
                        </m:e>
                      </m:rad>
                    </m:oMath>
                  </m:oMathPara>
                </a14:m>
                <a:endParaRPr lang="en-US" sz="1600" dirty="0"/>
              </a:p>
            </p:txBody>
          </p:sp>
        </mc:Choice>
        <mc:Fallback xmlns="">
          <p:sp>
            <p:nvSpPr>
              <p:cNvPr id="10" name="Rectangle 9"/>
              <p:cNvSpPr>
                <a:spLocks noRot="1" noChangeAspect="1" noMove="1" noResize="1" noEditPoints="1" noAdjustHandles="1" noChangeArrowheads="1" noChangeShapeType="1" noTextEdit="1"/>
              </p:cNvSpPr>
              <p:nvPr/>
            </p:nvSpPr>
            <p:spPr>
              <a:xfrm>
                <a:off x="7032104" y="1541300"/>
                <a:ext cx="3744416" cy="553357"/>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8969969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Combination</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16</a:t>
            </a:fld>
            <a:endParaRPr lang="en-US" dirty="0"/>
          </a:p>
        </p:txBody>
      </p:sp>
      <p:pic>
        <p:nvPicPr>
          <p:cNvPr id="11" name="Picture 2" descr="G:\Departments\AB\Groups\RF\Sections\PM\QA Inventory\Photographies\TWC 200MHz\Philips\IMG_9791.JPG"/>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7408" y="1619508"/>
            <a:ext cx="6480000" cy="432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2" name="Rectangle 11"/>
          <p:cNvSpPr/>
          <p:nvPr/>
        </p:nvSpPr>
        <p:spPr>
          <a:xfrm>
            <a:off x="2021127" y="5970766"/>
            <a:ext cx="3326552" cy="338554"/>
          </a:xfrm>
          <a:prstGeom prst="rect">
            <a:avLst/>
          </a:prstGeom>
        </p:spPr>
        <p:txBody>
          <a:bodyPr wrap="none">
            <a:spAutoFit/>
          </a:bodyPr>
          <a:lstStyle/>
          <a:p>
            <a:r>
              <a:rPr lang="en-GB" sz="1600" dirty="0"/>
              <a:t>CERN SPS </a:t>
            </a:r>
            <a:r>
              <a:rPr lang="en-GB" sz="1600" dirty="0" smtClean="0"/>
              <a:t>16:1 combiner </a:t>
            </a:r>
            <a:r>
              <a:rPr lang="en-GB" sz="1600" dirty="0"/>
              <a:t>@ 200 MHz</a:t>
            </a:r>
          </a:p>
        </p:txBody>
      </p:sp>
      <p:pic>
        <p:nvPicPr>
          <p:cNvPr id="1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7953103" y="1052736"/>
            <a:ext cx="3168352" cy="5136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9581495" y="5229200"/>
            <a:ext cx="1534394" cy="338554"/>
          </a:xfrm>
          <a:prstGeom prst="rect">
            <a:avLst/>
          </a:prstGeom>
          <a:noFill/>
        </p:spPr>
        <p:txBody>
          <a:bodyPr wrap="none" rtlCol="0">
            <a:spAutoFit/>
          </a:bodyPr>
          <a:lstStyle/>
          <a:p>
            <a:r>
              <a:rPr lang="en-GB" sz="1600" dirty="0" smtClean="0">
                <a:solidFill>
                  <a:srgbClr val="002060"/>
                </a:solidFill>
              </a:rPr>
              <a:t>3 dB : 1.1 </a:t>
            </a:r>
            <a:r>
              <a:rPr lang="en-GB" sz="1600" dirty="0" err="1" smtClean="0">
                <a:solidFill>
                  <a:srgbClr val="002060"/>
                </a:solidFill>
              </a:rPr>
              <a:t>MWp</a:t>
            </a:r>
            <a:endParaRPr lang="en-GB" sz="1600" dirty="0">
              <a:solidFill>
                <a:srgbClr val="002060"/>
              </a:solidFill>
            </a:endParaRPr>
          </a:p>
        </p:txBody>
      </p:sp>
      <p:sp>
        <p:nvSpPr>
          <p:cNvPr id="19" name="TextBox 18"/>
          <p:cNvSpPr txBox="1"/>
          <p:nvPr/>
        </p:nvSpPr>
        <p:spPr>
          <a:xfrm>
            <a:off x="9067121" y="980728"/>
            <a:ext cx="2201244" cy="338554"/>
          </a:xfrm>
          <a:prstGeom prst="rect">
            <a:avLst/>
          </a:prstGeom>
          <a:noFill/>
        </p:spPr>
        <p:txBody>
          <a:bodyPr wrap="none" rtlCol="0">
            <a:spAutoFit/>
          </a:bodyPr>
          <a:lstStyle/>
          <a:p>
            <a:r>
              <a:rPr lang="en-GB" sz="1600" dirty="0" smtClean="0">
                <a:solidFill>
                  <a:srgbClr val="002060"/>
                </a:solidFill>
              </a:rPr>
              <a:t>200 MHz CW combiners</a:t>
            </a:r>
            <a:endParaRPr lang="en-GB" sz="1600" dirty="0">
              <a:solidFill>
                <a:srgbClr val="002060"/>
              </a:solidFill>
            </a:endParaRPr>
          </a:p>
        </p:txBody>
      </p:sp>
      <p:sp>
        <p:nvSpPr>
          <p:cNvPr id="3" name="Rectangle 2"/>
          <p:cNvSpPr/>
          <p:nvPr/>
        </p:nvSpPr>
        <p:spPr>
          <a:xfrm>
            <a:off x="10167743" y="1619508"/>
            <a:ext cx="788857" cy="15719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9669009" y="1832506"/>
            <a:ext cx="1495182" cy="584775"/>
          </a:xfrm>
          <a:prstGeom prst="rect">
            <a:avLst/>
          </a:prstGeom>
          <a:noFill/>
        </p:spPr>
        <p:txBody>
          <a:bodyPr wrap="square" rtlCol="0">
            <a:spAutoFit/>
          </a:bodyPr>
          <a:lstStyle/>
          <a:p>
            <a:r>
              <a:rPr lang="en-GB" sz="1600" dirty="0" smtClean="0">
                <a:solidFill>
                  <a:srgbClr val="002060"/>
                </a:solidFill>
              </a:rPr>
              <a:t>3 dB : 550 kW 3 dB : 160 kW </a:t>
            </a:r>
            <a:endParaRPr lang="en-GB" sz="1600" dirty="0">
              <a:solidFill>
                <a:srgbClr val="002060"/>
              </a:solidFill>
            </a:endParaRPr>
          </a:p>
        </p:txBody>
      </p:sp>
    </p:spTree>
    <p:extLst>
      <p:ext uri="{BB962C8B-B14F-4D97-AF65-F5344CB8AC3E}">
        <p14:creationId xmlns:p14="http://schemas.microsoft.com/office/powerpoint/2010/main" val="3404128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242" t="506" r="937" b="448"/>
          <a:stretch/>
        </p:blipFill>
        <p:spPr>
          <a:xfrm>
            <a:off x="6960096" y="301952"/>
            <a:ext cx="4109775" cy="5862188"/>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normAutofit fontScale="90000"/>
          </a:bodyPr>
          <a:lstStyle/>
          <a:p>
            <a:r>
              <a:rPr lang="en-GB" dirty="0" smtClean="0"/>
              <a:t>Cavity combiner</a:t>
            </a:r>
            <a:endParaRPr lang="en-GB" dirty="0"/>
          </a:p>
        </p:txBody>
      </p:sp>
      <p:sp>
        <p:nvSpPr>
          <p:cNvPr id="3" name="Content Placeholder 2"/>
          <p:cNvSpPr>
            <a:spLocks noGrp="1"/>
          </p:cNvSpPr>
          <p:nvPr>
            <p:ph sz="half" idx="1"/>
          </p:nvPr>
        </p:nvSpPr>
        <p:spPr/>
        <p:txBody>
          <a:bodyPr>
            <a:normAutofit/>
          </a:bodyPr>
          <a:lstStyle/>
          <a:p>
            <a:r>
              <a:rPr lang="en-GB" dirty="0" smtClean="0"/>
              <a:t>CRISP</a:t>
            </a:r>
          </a:p>
          <a:p>
            <a:pPr lvl="1"/>
            <a:r>
              <a:rPr lang="en-GB" dirty="0" smtClean="0"/>
              <a:t>Sept 2010</a:t>
            </a:r>
          </a:p>
          <a:p>
            <a:pPr lvl="1"/>
            <a:r>
              <a:rPr lang="en-GB" dirty="0" err="1" smtClean="0"/>
              <a:t>Jörn</a:t>
            </a:r>
            <a:r>
              <a:rPr lang="en-GB" dirty="0" smtClean="0"/>
              <a:t> Jacob (ESRF) asked for support to the development of cavity combiners receiving funding from the EU as work package WP7 in the framework of the FP7/ESFRI/CRISP program</a:t>
            </a:r>
          </a:p>
          <a:p>
            <a:pPr lvl="1"/>
            <a:r>
              <a:rPr lang="en-GB" dirty="0" smtClean="0"/>
              <a:t>CERN immediately supported it</a:t>
            </a:r>
          </a:p>
          <a:p>
            <a:endParaRPr lang="en-GB" dirty="0" smtClean="0"/>
          </a:p>
          <a:p>
            <a:pPr lvl="1"/>
            <a:r>
              <a:rPr lang="en-GB" dirty="0" smtClean="0"/>
              <a:t>1</a:t>
            </a:r>
            <a:r>
              <a:rPr lang="en-GB" baseline="30000" dirty="0" smtClean="0"/>
              <a:t>st</a:t>
            </a:r>
            <a:r>
              <a:rPr lang="en-GB" dirty="0" smtClean="0"/>
              <a:t> yearly meeting, Grenoble 20 September 2012</a:t>
            </a:r>
          </a:p>
          <a:p>
            <a:pPr lvl="1"/>
            <a:r>
              <a:rPr lang="en-GB" dirty="0" smtClean="0"/>
              <a:t>LIU-SPS 200 MHz</a:t>
            </a:r>
          </a:p>
          <a:p>
            <a:pPr lvl="1"/>
            <a:endParaRPr lang="en-GB" dirty="0" smtClean="0"/>
          </a:p>
          <a:p>
            <a:pPr lvl="1"/>
            <a:r>
              <a:rPr lang="en-GB" dirty="0" smtClean="0"/>
              <a:t>2</a:t>
            </a:r>
            <a:r>
              <a:rPr lang="en-GB" baseline="30000" dirty="0" smtClean="0"/>
              <a:t>nd</a:t>
            </a:r>
            <a:r>
              <a:rPr lang="en-GB" dirty="0" smtClean="0"/>
              <a:t> yearly meeting, PSI 18-19 March 2013</a:t>
            </a:r>
          </a:p>
          <a:p>
            <a:pPr lvl="1"/>
            <a:r>
              <a:rPr lang="en-GB" dirty="0" smtClean="0"/>
              <a:t>144:1 Cavity combiner for CERN-LIU-SPS</a:t>
            </a:r>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17</a:t>
            </a:fld>
            <a:endParaRPr lang="en-US" dirty="0"/>
          </a:p>
        </p:txBody>
      </p:sp>
      <p:sp>
        <p:nvSpPr>
          <p:cNvPr id="9" name="Rounded Rectangle 8"/>
          <p:cNvSpPr/>
          <p:nvPr/>
        </p:nvSpPr>
        <p:spPr>
          <a:xfrm>
            <a:off x="6854743" y="2956174"/>
            <a:ext cx="4320480" cy="917154"/>
          </a:xfrm>
          <a:prstGeom prst="roundRect">
            <a:avLst/>
          </a:prstGeom>
          <a:solidFill>
            <a:schemeClr val="bg1">
              <a:lumMod val="9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rgbClr val="002060"/>
                </a:solidFill>
              </a:rPr>
              <a:t>CERN (Eric Montesinos)</a:t>
            </a:r>
          </a:p>
          <a:p>
            <a:pPr lvl="1"/>
            <a:r>
              <a:rPr lang="en-US" dirty="0">
                <a:solidFill>
                  <a:srgbClr val="002060"/>
                </a:solidFill>
              </a:rPr>
              <a:t>1</a:t>
            </a:r>
            <a:r>
              <a:rPr lang="en-US" baseline="30000" dirty="0">
                <a:solidFill>
                  <a:srgbClr val="002060"/>
                </a:solidFill>
              </a:rPr>
              <a:t>st</a:t>
            </a:r>
            <a:r>
              <a:rPr lang="en-US" dirty="0">
                <a:solidFill>
                  <a:srgbClr val="002060"/>
                </a:solidFill>
              </a:rPr>
              <a:t> good candidate </a:t>
            </a:r>
            <a:r>
              <a:rPr lang="en-US" dirty="0" smtClean="0">
                <a:solidFill>
                  <a:srgbClr val="002060"/>
                </a:solidFill>
              </a:rPr>
              <a:t>: LIU-SPS </a:t>
            </a:r>
            <a:r>
              <a:rPr lang="en-US" dirty="0">
                <a:solidFill>
                  <a:srgbClr val="002060"/>
                </a:solidFill>
              </a:rPr>
              <a:t>200 MHz</a:t>
            </a:r>
          </a:p>
        </p:txBody>
      </p:sp>
      <p:cxnSp>
        <p:nvCxnSpPr>
          <p:cNvPr id="11" name="Straight Connector 10"/>
          <p:cNvCxnSpPr/>
          <p:nvPr/>
        </p:nvCxnSpPr>
        <p:spPr>
          <a:xfrm>
            <a:off x="9983840" y="3873328"/>
            <a:ext cx="144608" cy="16232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9120335" y="4035656"/>
            <a:ext cx="1908000" cy="217188"/>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002060"/>
              </a:solidFill>
            </a:endParaRPr>
          </a:p>
        </p:txBody>
      </p:sp>
      <p:cxnSp>
        <p:nvCxnSpPr>
          <p:cNvPr id="19" name="Straight Connector 18"/>
          <p:cNvCxnSpPr/>
          <p:nvPr/>
        </p:nvCxnSpPr>
        <p:spPr>
          <a:xfrm flipV="1">
            <a:off x="5591944" y="3536100"/>
            <a:ext cx="1152128" cy="90101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7126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Cavity combiner</a:t>
            </a:r>
            <a:endParaRPr lang="en-GB" dirty="0"/>
          </a:p>
        </p:txBody>
      </p:sp>
      <p:sp>
        <p:nvSpPr>
          <p:cNvPr id="3" name="Content Placeholder 2"/>
          <p:cNvSpPr>
            <a:spLocks noGrp="1"/>
          </p:cNvSpPr>
          <p:nvPr>
            <p:ph sz="half" idx="1"/>
          </p:nvPr>
        </p:nvSpPr>
        <p:spPr/>
        <p:txBody>
          <a:bodyPr/>
          <a:lstStyle/>
          <a:p>
            <a:r>
              <a:rPr lang="en-GB" dirty="0" smtClean="0"/>
              <a:t>Feb 2013, within the CRISP programme, we received a report from ESRF, describing how to build our LIU-SPS 200 MHz 144:1 cavity combiner</a:t>
            </a:r>
          </a:p>
          <a:p>
            <a:endParaRPr lang="en-GB" dirty="0"/>
          </a:p>
          <a:p>
            <a:r>
              <a:rPr lang="en-GB" dirty="0" smtClean="0"/>
              <a:t>We completed the calculations and build a first prototype</a:t>
            </a:r>
          </a:p>
          <a:p>
            <a:endParaRPr lang="en-GB" dirty="0"/>
          </a:p>
          <a:p>
            <a:r>
              <a:rPr lang="en-GB" dirty="0" smtClean="0"/>
              <a:t>We also completed the coupling loop design, the tuning design, and the output coupling element and we finally obtained at fantastic 144:1 cavity combiner with only 0,1 dB insertion loss, as calculated</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18</a:t>
            </a:fld>
            <a:endParaRPr lang="en-US" dirty="0"/>
          </a:p>
        </p:txBody>
      </p:sp>
      <p:pic>
        <p:nvPicPr>
          <p:cNvPr id="13" name="Picture 12"/>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672064" y="2708920"/>
            <a:ext cx="4368333" cy="3276250"/>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56026" y="458821"/>
            <a:ext cx="1484371" cy="1980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2064" y="116632"/>
            <a:ext cx="2648470" cy="24035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911873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VHPCC (Very High Power Cavity Combiner)</a:t>
            </a:r>
            <a:endParaRPr lang="en-GB" dirty="0"/>
          </a:p>
        </p:txBody>
      </p:sp>
      <p:sp>
        <p:nvSpPr>
          <p:cNvPr id="3" name="Content Placeholder 2"/>
          <p:cNvSpPr>
            <a:spLocks noGrp="1"/>
          </p:cNvSpPr>
          <p:nvPr>
            <p:ph sz="half" idx="1"/>
          </p:nvPr>
        </p:nvSpPr>
        <p:spPr/>
        <p:txBody>
          <a:bodyPr>
            <a:normAutofit fontScale="92500" lnSpcReduction="10000"/>
          </a:bodyPr>
          <a:lstStyle/>
          <a:p>
            <a:r>
              <a:rPr lang="en-GB" dirty="0" smtClean="0"/>
              <a:t>We also designed a VHPCC (Very High Power Cavity Combiner)</a:t>
            </a:r>
          </a:p>
          <a:p>
            <a:endParaRPr lang="en-GB" dirty="0"/>
          </a:p>
          <a:p>
            <a:r>
              <a:rPr lang="en-GB" dirty="0" smtClean="0"/>
              <a:t>The goal was to have 16:1 combiner</a:t>
            </a:r>
          </a:p>
          <a:p>
            <a:r>
              <a:rPr lang="en-GB" dirty="0" smtClean="0"/>
              <a:t>with inputs in the hundred of kW range</a:t>
            </a:r>
          </a:p>
          <a:p>
            <a:r>
              <a:rPr lang="en-GB" dirty="0"/>
              <a:t>a</a:t>
            </a:r>
            <a:r>
              <a:rPr lang="en-GB" dirty="0" smtClean="0"/>
              <a:t>nd an output in the MW range</a:t>
            </a:r>
          </a:p>
          <a:p>
            <a:endParaRPr lang="en-GB" dirty="0" smtClean="0"/>
          </a:p>
          <a:p>
            <a:r>
              <a:rPr lang="en-GB" dirty="0" smtClean="0"/>
              <a:t>The ‘cavity’ has been machined from a single piece of metal</a:t>
            </a:r>
          </a:p>
          <a:p>
            <a:endParaRPr lang="en-GB" dirty="0"/>
          </a:p>
          <a:p>
            <a:r>
              <a:rPr lang="en-GB" dirty="0" smtClean="0"/>
              <a:t>We tested it in reverse mode, as we had no hundred kW class amplifiers to test it in forward mode, and we checked that we had a perfect distribution between the test loads</a:t>
            </a:r>
          </a:p>
          <a:p>
            <a:r>
              <a:rPr lang="en-GB" dirty="0" smtClean="0"/>
              <a:t>With 1.26 </a:t>
            </a:r>
            <a:r>
              <a:rPr lang="en-GB" dirty="0" err="1" smtClean="0"/>
              <a:t>MWp</a:t>
            </a:r>
            <a:r>
              <a:rPr lang="en-GB" dirty="0" smtClean="0"/>
              <a:t> </a:t>
            </a:r>
            <a:r>
              <a:rPr lang="en-GB" dirty="0" smtClean="0"/>
              <a:t>input, we </a:t>
            </a:r>
            <a:r>
              <a:rPr lang="en-GB" dirty="0" smtClean="0"/>
              <a:t>obtained</a:t>
            </a:r>
            <a:br>
              <a:rPr lang="en-GB" dirty="0" smtClean="0"/>
            </a:br>
            <a:r>
              <a:rPr lang="en-GB" dirty="0" smtClean="0"/>
              <a:t>78 </a:t>
            </a:r>
            <a:r>
              <a:rPr lang="en-GB" dirty="0" smtClean="0"/>
              <a:t>kW +/- 1 </a:t>
            </a:r>
            <a:r>
              <a:rPr lang="en-GB" dirty="0" smtClean="0"/>
              <a:t>kW</a:t>
            </a:r>
            <a:br>
              <a:rPr lang="en-GB" dirty="0" smtClean="0"/>
            </a:br>
            <a:r>
              <a:rPr lang="en-GB" dirty="0" smtClean="0"/>
              <a:t>and </a:t>
            </a:r>
            <a:r>
              <a:rPr lang="en-GB" dirty="0" smtClean="0"/>
              <a:t>the losses were less than 10 kW</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19</a:t>
            </a:fld>
            <a:endParaRPr lang="en-US"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2344" y="1919119"/>
            <a:ext cx="2520000" cy="1890000"/>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8554" y="3957962"/>
            <a:ext cx="2520000" cy="1890000"/>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rotWithShape="1">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rcRect/>
          <a:stretch/>
        </p:blipFill>
        <p:spPr>
          <a:xfrm rot="160847">
            <a:off x="9238158" y="5383262"/>
            <a:ext cx="1135850" cy="467703"/>
          </a:xfrm>
          <a:prstGeom prst="rect">
            <a:avLst/>
          </a:prstGeom>
        </p:spPr>
      </p:pic>
      <p:pic>
        <p:nvPicPr>
          <p:cNvPr id="12" name="Content Placeholder 12"/>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096601" y="2531244"/>
            <a:ext cx="3022544" cy="2697956"/>
          </a:xfrm>
          <a:prstGeom prst="rect">
            <a:avLst/>
          </a:prstGeom>
        </p:spPr>
      </p:pic>
    </p:spTree>
    <p:extLst>
      <p:ext uri="{BB962C8B-B14F-4D97-AF65-F5344CB8AC3E}">
        <p14:creationId xmlns:p14="http://schemas.microsoft.com/office/powerpoint/2010/main" val="39825843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s://cds.cern.ch/record/2684277/files/CCC-v2019-final-white.png?subformat=icon-1440"/>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496400" y="125344"/>
            <a:ext cx="7200000" cy="6400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cds.cern.ch/record/2684277/files/CCC-v2019-final-white.png?subformat=icon-14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6400" y="125320"/>
            <a:ext cx="7200000" cy="640000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5" name="Footer Placeholder 4"/>
          <p:cNvSpPr>
            <a:spLocks noGrp="1"/>
          </p:cNvSpPr>
          <p:nvPr>
            <p:ph type="ftr" sz="quarter" idx="11"/>
          </p:nvPr>
        </p:nvSpPr>
        <p:spPr/>
        <p:txBody>
          <a:bodyPr/>
          <a:lstStyle/>
          <a:p>
            <a:r>
              <a:rPr lang="en-GB" smtClean="0"/>
              <a:t>eric.montesinos@cern.ch</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2</a:t>
            </a:fld>
            <a:endParaRPr lang="en-US" dirty="0"/>
          </a:p>
        </p:txBody>
      </p:sp>
      <p:pic>
        <p:nvPicPr>
          <p:cNvPr id="9" name="Picture 2" descr="https://cds.cern.ch/record/2684277/files/CCC-v2019-final-white.png?subformat=icon-1440"/>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5879976" y="2283450"/>
            <a:ext cx="792088" cy="288032"/>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4530484" y="2170176"/>
            <a:ext cx="2880320" cy="842392"/>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25436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26"/>
                                        </p:tgtEl>
                                      </p:cBhvr>
                                    </p:animEffect>
                                    <p:set>
                                      <p:cBhvr>
                                        <p:cTn id="7" dur="1" fill="hold">
                                          <p:stCondLst>
                                            <p:cond delay="499"/>
                                          </p:stCondLst>
                                        </p:cTn>
                                        <p:tgtEl>
                                          <p:spTgt spid="1026"/>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Beauty of cavity combiner</a:t>
            </a:r>
            <a:endParaRPr lang="en-GB" dirty="0"/>
          </a:p>
        </p:txBody>
      </p:sp>
      <p:sp>
        <p:nvSpPr>
          <p:cNvPr id="3" name="Content Placeholder 2"/>
          <p:cNvSpPr>
            <a:spLocks noGrp="1"/>
          </p:cNvSpPr>
          <p:nvPr>
            <p:ph sz="half" idx="1"/>
          </p:nvPr>
        </p:nvSpPr>
        <p:spPr/>
        <p:txBody>
          <a:bodyPr/>
          <a:lstStyle/>
          <a:p>
            <a:r>
              <a:rPr lang="en-GB" dirty="0" smtClean="0"/>
              <a:t>Cavity combiner is one of the best way to achieve power density with multiple sources</a:t>
            </a:r>
          </a:p>
          <a:p>
            <a:endParaRPr lang="en-GB" dirty="0"/>
          </a:p>
          <a:p>
            <a:r>
              <a:rPr lang="en-GB" dirty="0" smtClean="0"/>
              <a:t>A fantastic intrinsic characteristic of a cavity combiner is that if you present a short circuit at a missing input, the output is the exact sum of all remaining inputs</a:t>
            </a:r>
          </a:p>
          <a:p>
            <a:endParaRPr lang="en-GB" dirty="0"/>
          </a:p>
          <a:p>
            <a:endParaRPr lang="en-GB" dirty="0" smtClean="0"/>
          </a:p>
          <a:p>
            <a:endParaRPr lang="en-GB" dirty="0"/>
          </a:p>
          <a:p>
            <a:endParaRPr lang="en-GB" dirty="0" smtClean="0"/>
          </a:p>
          <a:p>
            <a:endParaRPr lang="en-GB" dirty="0"/>
          </a:p>
          <a:p>
            <a:endParaRPr lang="en-GB" dirty="0"/>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2156442238"/>
              </p:ext>
            </p:extLst>
          </p:nvPr>
        </p:nvGraphicFramePr>
        <p:xfrm>
          <a:off x="596778" y="4365104"/>
          <a:ext cx="5400675" cy="1752600"/>
        </p:xfrm>
        <a:graphic>
          <a:graphicData uri="http://schemas.openxmlformats.org/drawingml/2006/table">
            <a:tbl>
              <a:tblPr firstRow="1" bandRow="1">
                <a:tableStyleId>{0E3FDE45-AF77-4B5C-9715-49D594BDF05E}</a:tableStyleId>
              </a:tblPr>
              <a:tblGrid>
                <a:gridCol w="1800225">
                  <a:extLst>
                    <a:ext uri="{9D8B030D-6E8A-4147-A177-3AD203B41FA5}">
                      <a16:colId xmlns:a16="http://schemas.microsoft.com/office/drawing/2014/main" val="1491369486"/>
                    </a:ext>
                  </a:extLst>
                </a:gridCol>
                <a:gridCol w="1800225">
                  <a:extLst>
                    <a:ext uri="{9D8B030D-6E8A-4147-A177-3AD203B41FA5}">
                      <a16:colId xmlns:a16="http://schemas.microsoft.com/office/drawing/2014/main" val="1433551519"/>
                    </a:ext>
                  </a:extLst>
                </a:gridCol>
                <a:gridCol w="1800225">
                  <a:extLst>
                    <a:ext uri="{9D8B030D-6E8A-4147-A177-3AD203B41FA5}">
                      <a16:colId xmlns:a16="http://schemas.microsoft.com/office/drawing/2014/main" val="4186465161"/>
                    </a:ext>
                  </a:extLst>
                </a:gridCol>
              </a:tblGrid>
              <a:tr h="370840">
                <a:tc>
                  <a:txBody>
                    <a:bodyPr/>
                    <a:lstStyle/>
                    <a:p>
                      <a:r>
                        <a:rPr lang="en-GB" dirty="0" smtClean="0">
                          <a:solidFill>
                            <a:srgbClr val="0070C0"/>
                          </a:solidFill>
                        </a:rPr>
                        <a:t>16:1 combiner</a:t>
                      </a:r>
                    </a:p>
                    <a:p>
                      <a:r>
                        <a:rPr lang="en-GB" dirty="0" smtClean="0">
                          <a:solidFill>
                            <a:srgbClr val="0070C0"/>
                          </a:solidFill>
                        </a:rPr>
                        <a:t>with</a:t>
                      </a:r>
                      <a:endParaRPr lang="en-GB" dirty="0">
                        <a:solidFill>
                          <a:srgbClr val="0070C0"/>
                        </a:solidFill>
                      </a:endParaRPr>
                    </a:p>
                  </a:txBody>
                  <a:tcPr/>
                </a:tc>
                <a:tc>
                  <a:txBody>
                    <a:bodyPr/>
                    <a:lstStyle/>
                    <a:p>
                      <a:pPr algn="ctr"/>
                      <a:r>
                        <a:rPr lang="en-GB" dirty="0" smtClean="0">
                          <a:solidFill>
                            <a:srgbClr val="0070C0"/>
                          </a:solidFill>
                        </a:rPr>
                        <a:t>3 dB combiner</a:t>
                      </a:r>
                    </a:p>
                    <a:p>
                      <a:pPr algn="ctr"/>
                      <a:r>
                        <a:rPr lang="en-GB" dirty="0" smtClean="0">
                          <a:solidFill>
                            <a:srgbClr val="0070C0"/>
                          </a:solidFill>
                        </a:rPr>
                        <a:t>Pout</a:t>
                      </a:r>
                      <a:endParaRPr lang="en-GB" dirty="0">
                        <a:solidFill>
                          <a:srgbClr val="0070C0"/>
                        </a:solidFill>
                      </a:endParaRPr>
                    </a:p>
                  </a:txBody>
                  <a:tcPr/>
                </a:tc>
                <a:tc>
                  <a:txBody>
                    <a:bodyPr/>
                    <a:lstStyle/>
                    <a:p>
                      <a:pPr algn="ctr"/>
                      <a:r>
                        <a:rPr lang="en-GB" dirty="0" smtClean="0">
                          <a:solidFill>
                            <a:srgbClr val="0070C0"/>
                          </a:solidFill>
                        </a:rPr>
                        <a:t>Cavity combiner</a:t>
                      </a:r>
                    </a:p>
                    <a:p>
                      <a:pPr algn="ctr"/>
                      <a:r>
                        <a:rPr lang="en-GB" dirty="0" smtClean="0">
                          <a:solidFill>
                            <a:srgbClr val="0070C0"/>
                          </a:solidFill>
                        </a:rPr>
                        <a:t>Pout</a:t>
                      </a:r>
                      <a:endParaRPr lang="en-GB" dirty="0">
                        <a:solidFill>
                          <a:srgbClr val="0070C0"/>
                        </a:solidFill>
                      </a:endParaRPr>
                    </a:p>
                  </a:txBody>
                  <a:tcPr/>
                </a:tc>
                <a:extLst>
                  <a:ext uri="{0D108BD9-81ED-4DB2-BD59-A6C34878D82A}">
                    <a16:rowId xmlns:a16="http://schemas.microsoft.com/office/drawing/2014/main" val="4253665391"/>
                  </a:ext>
                </a:extLst>
              </a:tr>
              <a:tr h="370840">
                <a:tc>
                  <a:txBody>
                    <a:bodyPr/>
                    <a:lstStyle/>
                    <a:p>
                      <a:r>
                        <a:rPr lang="en-GB" dirty="0" smtClean="0">
                          <a:solidFill>
                            <a:srgbClr val="002060"/>
                          </a:solidFill>
                        </a:rPr>
                        <a:t>0 missing input</a:t>
                      </a:r>
                      <a:endParaRPr lang="en-GB" dirty="0">
                        <a:solidFill>
                          <a:srgbClr val="002060"/>
                        </a:solidFill>
                      </a:endParaRPr>
                    </a:p>
                  </a:txBody>
                  <a:tcPr/>
                </a:tc>
                <a:tc>
                  <a:txBody>
                    <a:bodyPr/>
                    <a:lstStyle/>
                    <a:p>
                      <a:pPr algn="ctr"/>
                      <a:r>
                        <a:rPr lang="en-GB" dirty="0" smtClean="0">
                          <a:solidFill>
                            <a:srgbClr val="002060"/>
                          </a:solidFill>
                        </a:rPr>
                        <a:t>16 P</a:t>
                      </a:r>
                      <a:endParaRPr lang="en-GB" dirty="0">
                        <a:solidFill>
                          <a:srgbClr val="002060"/>
                        </a:solidFill>
                      </a:endParaRPr>
                    </a:p>
                  </a:txBody>
                  <a:tcPr/>
                </a:tc>
                <a:tc>
                  <a:txBody>
                    <a:bodyPr/>
                    <a:lstStyle/>
                    <a:p>
                      <a:pPr algn="ctr"/>
                      <a:r>
                        <a:rPr lang="en-GB" dirty="0" smtClean="0">
                          <a:solidFill>
                            <a:srgbClr val="002060"/>
                          </a:solidFill>
                        </a:rPr>
                        <a:t>16 P</a:t>
                      </a:r>
                      <a:endParaRPr lang="en-GB" dirty="0">
                        <a:solidFill>
                          <a:srgbClr val="002060"/>
                        </a:solidFill>
                      </a:endParaRPr>
                    </a:p>
                  </a:txBody>
                  <a:tcPr/>
                </a:tc>
                <a:extLst>
                  <a:ext uri="{0D108BD9-81ED-4DB2-BD59-A6C34878D82A}">
                    <a16:rowId xmlns:a16="http://schemas.microsoft.com/office/drawing/2014/main" val="877017174"/>
                  </a:ext>
                </a:extLst>
              </a:tr>
              <a:tr h="370840">
                <a:tc>
                  <a:txBody>
                    <a:bodyPr/>
                    <a:lstStyle/>
                    <a:p>
                      <a:r>
                        <a:rPr lang="en-GB" dirty="0" smtClean="0">
                          <a:solidFill>
                            <a:srgbClr val="002060"/>
                          </a:solidFill>
                        </a:rPr>
                        <a:t>1 missing input</a:t>
                      </a:r>
                      <a:endParaRPr lang="en-GB" dirty="0">
                        <a:solidFill>
                          <a:srgbClr val="002060"/>
                        </a:solidFill>
                      </a:endParaRPr>
                    </a:p>
                  </a:txBody>
                  <a:tcPr/>
                </a:tc>
                <a:tc>
                  <a:txBody>
                    <a:bodyPr/>
                    <a:lstStyle/>
                    <a:p>
                      <a:pPr algn="ctr"/>
                      <a:r>
                        <a:rPr lang="en-GB" dirty="0" smtClean="0">
                          <a:solidFill>
                            <a:srgbClr val="002060"/>
                          </a:solidFill>
                        </a:rPr>
                        <a:t>14 P</a:t>
                      </a:r>
                      <a:endParaRPr lang="en-GB" dirty="0">
                        <a:solidFill>
                          <a:srgbClr val="002060"/>
                        </a:solidFill>
                      </a:endParaRPr>
                    </a:p>
                  </a:txBody>
                  <a:tcPr/>
                </a:tc>
                <a:tc>
                  <a:txBody>
                    <a:bodyPr/>
                    <a:lstStyle/>
                    <a:p>
                      <a:pPr algn="ctr"/>
                      <a:r>
                        <a:rPr lang="en-GB" dirty="0" smtClean="0">
                          <a:solidFill>
                            <a:srgbClr val="002060"/>
                          </a:solidFill>
                        </a:rPr>
                        <a:t>15 P</a:t>
                      </a:r>
                      <a:endParaRPr lang="en-GB" dirty="0">
                        <a:solidFill>
                          <a:srgbClr val="002060"/>
                        </a:solidFill>
                      </a:endParaRPr>
                    </a:p>
                  </a:txBody>
                  <a:tcPr/>
                </a:tc>
                <a:extLst>
                  <a:ext uri="{0D108BD9-81ED-4DB2-BD59-A6C34878D82A}">
                    <a16:rowId xmlns:a16="http://schemas.microsoft.com/office/drawing/2014/main" val="840738515"/>
                  </a:ext>
                </a:extLst>
              </a:tr>
              <a:tr h="370840">
                <a:tc>
                  <a:txBody>
                    <a:bodyPr/>
                    <a:lstStyle/>
                    <a:p>
                      <a:r>
                        <a:rPr lang="en-GB" dirty="0" smtClean="0">
                          <a:solidFill>
                            <a:srgbClr val="002060"/>
                          </a:solidFill>
                        </a:rPr>
                        <a:t>4 missing inputs</a:t>
                      </a:r>
                      <a:endParaRPr lang="en-GB" dirty="0">
                        <a:solidFill>
                          <a:srgbClr val="002060"/>
                        </a:solidFill>
                      </a:endParaRPr>
                    </a:p>
                  </a:txBody>
                  <a:tcPr/>
                </a:tc>
                <a:tc>
                  <a:txBody>
                    <a:bodyPr/>
                    <a:lstStyle/>
                    <a:p>
                      <a:pPr algn="ctr"/>
                      <a:r>
                        <a:rPr lang="en-GB" dirty="0" smtClean="0">
                          <a:solidFill>
                            <a:srgbClr val="002060"/>
                          </a:solidFill>
                        </a:rPr>
                        <a:t>9 P</a:t>
                      </a:r>
                      <a:endParaRPr lang="en-GB" dirty="0">
                        <a:solidFill>
                          <a:srgbClr val="002060"/>
                        </a:solidFill>
                      </a:endParaRPr>
                    </a:p>
                  </a:txBody>
                  <a:tcPr/>
                </a:tc>
                <a:tc>
                  <a:txBody>
                    <a:bodyPr/>
                    <a:lstStyle/>
                    <a:p>
                      <a:pPr algn="ctr"/>
                      <a:r>
                        <a:rPr lang="en-GB" dirty="0" smtClean="0">
                          <a:solidFill>
                            <a:srgbClr val="002060"/>
                          </a:solidFill>
                        </a:rPr>
                        <a:t>12 P</a:t>
                      </a:r>
                      <a:endParaRPr lang="en-GB" dirty="0">
                        <a:solidFill>
                          <a:srgbClr val="002060"/>
                        </a:solidFill>
                      </a:endParaRPr>
                    </a:p>
                  </a:txBody>
                  <a:tcPr/>
                </a:tc>
                <a:extLst>
                  <a:ext uri="{0D108BD9-81ED-4DB2-BD59-A6C34878D82A}">
                    <a16:rowId xmlns:a16="http://schemas.microsoft.com/office/drawing/2014/main" val="590708792"/>
                  </a:ext>
                </a:extLst>
              </a:tr>
            </a:tbl>
          </a:graphicData>
        </a:graphic>
      </p:graphicFrame>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20</a:t>
            </a:fld>
            <a:endParaRPr lang="en-US"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600056" y="3247035"/>
            <a:ext cx="4680520" cy="2846261"/>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10" name="Rectangle 9"/>
              <p:cNvSpPr/>
              <p:nvPr/>
            </p:nvSpPr>
            <p:spPr>
              <a:xfrm>
                <a:off x="6600056" y="764704"/>
                <a:ext cx="4680520" cy="2237536"/>
              </a:xfrm>
              <a:prstGeom prst="rect">
                <a:avLst/>
              </a:prstGeom>
            </p:spPr>
            <p:txBody>
              <a:bodyPr wrap="square">
                <a:spAutoFit/>
              </a:bodyPr>
              <a:lstStyle/>
              <a:p>
                <a:r>
                  <a:rPr lang="en-US" dirty="0" smtClean="0">
                    <a:latin typeface="Cambria Math" panose="02040503050406030204" pitchFamily="18" charset="0"/>
                  </a:rPr>
                  <a:t>3 dB Combiner</a:t>
                </a:r>
              </a:p>
              <a:p>
                <a:r>
                  <a:rPr lang="en-US" dirty="0" smtClean="0">
                    <a:latin typeface="Cambria Math" panose="02040503050406030204" pitchFamily="18" charset="0"/>
                  </a:rPr>
                  <a:t>(given the phases and amplitudes are correct)</a:t>
                </a:r>
              </a:p>
              <a:p>
                <a:endParaRPr lang="en-US"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n-US" smtClean="0">
                          <a:latin typeface="Cambria Math" panose="02040503050406030204" pitchFamily="18" charset="0"/>
                        </a:rPr>
                        <m:t>Pout</m:t>
                      </m:r>
                      <m:r>
                        <a:rPr lang="en-US" smtClean="0">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PA</m:t>
                          </m:r>
                          <m:r>
                            <a:rPr lang="en-US">
                              <a:latin typeface="Cambria Math" panose="02040503050406030204" pitchFamily="18" charset="0"/>
                            </a:rPr>
                            <m:t>1+</m:t>
                          </m:r>
                          <m:r>
                            <m:rPr>
                              <m:sty m:val="p"/>
                            </m:rPr>
                            <a:rPr lang="en-US">
                              <a:latin typeface="Cambria Math" panose="02040503050406030204" pitchFamily="18" charset="0"/>
                            </a:rPr>
                            <m:t>PA</m:t>
                          </m:r>
                          <m:r>
                            <a:rPr lang="en-US">
                              <a:latin typeface="Cambria Math" panose="02040503050406030204" pitchFamily="18" charset="0"/>
                            </a:rPr>
                            <m:t>2</m:t>
                          </m:r>
                        </m:num>
                        <m:den>
                          <m:r>
                            <a:rPr lang="en-US">
                              <a:latin typeface="Cambria Math" panose="02040503050406030204" pitchFamily="18" charset="0"/>
                            </a:rPr>
                            <m:t>2</m:t>
                          </m:r>
                        </m:den>
                      </m:f>
                      <m:r>
                        <a:rPr lang="en-US">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PA</m:t>
                          </m:r>
                          <m:r>
                            <a:rPr lang="en-US">
                              <a:latin typeface="Cambria Math" panose="02040503050406030204" pitchFamily="18" charset="0"/>
                            </a:rPr>
                            <m:t>1 </m:t>
                          </m:r>
                          <m:r>
                            <m:rPr>
                              <m:sty m:val="p"/>
                            </m:rPr>
                            <a:rPr lang="en-US">
                              <a:latin typeface="Cambria Math" panose="02040503050406030204" pitchFamily="18" charset="0"/>
                            </a:rPr>
                            <m:t>PA</m:t>
                          </m:r>
                          <m:r>
                            <a:rPr lang="en-US">
                              <a:latin typeface="Cambria Math" panose="02040503050406030204" pitchFamily="18" charset="0"/>
                            </a:rPr>
                            <m:t>2</m:t>
                          </m:r>
                        </m:e>
                      </m:rad>
                    </m:oMath>
                  </m:oMathPara>
                </a14:m>
                <a:endParaRPr lang="en-US" dirty="0" smtClean="0"/>
              </a:p>
              <a:p>
                <a:endParaRPr lang="en-GB"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P</m:t>
                      </m:r>
                      <m:r>
                        <m:rPr>
                          <m:sty m:val="p"/>
                        </m:rPr>
                        <a:rPr lang="en-GB" b="0" i="0" smtClean="0">
                          <a:latin typeface="Cambria Math" panose="02040503050406030204" pitchFamily="18" charset="0"/>
                        </a:rPr>
                        <m:t>load</m:t>
                      </m:r>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PA</m:t>
                          </m:r>
                          <m:r>
                            <a:rPr lang="en-US">
                              <a:latin typeface="Cambria Math" panose="02040503050406030204" pitchFamily="18" charset="0"/>
                            </a:rPr>
                            <m:t>1+</m:t>
                          </m:r>
                          <m:r>
                            <m:rPr>
                              <m:sty m:val="p"/>
                            </m:rPr>
                            <a:rPr lang="en-US">
                              <a:latin typeface="Cambria Math" panose="02040503050406030204" pitchFamily="18" charset="0"/>
                            </a:rPr>
                            <m:t>PA</m:t>
                          </m:r>
                          <m:r>
                            <a:rPr lang="en-US">
                              <a:latin typeface="Cambria Math" panose="02040503050406030204" pitchFamily="18" charset="0"/>
                            </a:rPr>
                            <m:t>2</m:t>
                          </m:r>
                        </m:num>
                        <m:den>
                          <m:r>
                            <a:rPr lang="en-US">
                              <a:latin typeface="Cambria Math" panose="02040503050406030204" pitchFamily="18" charset="0"/>
                            </a:rPr>
                            <m:t>2</m:t>
                          </m:r>
                        </m:den>
                      </m:f>
                      <m:r>
                        <a:rPr lang="en-GB" b="0" i="0" smtClean="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PA</m:t>
                          </m:r>
                          <m:r>
                            <a:rPr lang="en-US">
                              <a:latin typeface="Cambria Math" panose="02040503050406030204" pitchFamily="18" charset="0"/>
                            </a:rPr>
                            <m:t>1 </m:t>
                          </m:r>
                          <m:r>
                            <m:rPr>
                              <m:sty m:val="p"/>
                            </m:rPr>
                            <a:rPr lang="en-US">
                              <a:latin typeface="Cambria Math" panose="02040503050406030204" pitchFamily="18" charset="0"/>
                            </a:rPr>
                            <m:t>PA</m:t>
                          </m:r>
                          <m:r>
                            <a:rPr lang="en-US">
                              <a:latin typeface="Cambria Math" panose="02040503050406030204" pitchFamily="18" charset="0"/>
                            </a:rPr>
                            <m:t>2</m:t>
                          </m:r>
                        </m:e>
                      </m:rad>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6600056" y="764704"/>
                <a:ext cx="4680520" cy="2237536"/>
              </a:xfrm>
              <a:prstGeom prst="rect">
                <a:avLst/>
              </a:prstGeom>
              <a:blipFill>
                <a:blip r:embed="rId3"/>
                <a:stretch>
                  <a:fillRect l="-1173" t="-1635" r="-1043"/>
                </a:stretch>
              </a:blipFill>
            </p:spPr>
            <p:txBody>
              <a:bodyPr/>
              <a:lstStyle/>
              <a:p>
                <a:r>
                  <a:rPr lang="en-US">
                    <a:noFill/>
                  </a:rPr>
                  <a:t> </a:t>
                </a:r>
              </a:p>
            </p:txBody>
          </p:sp>
        </mc:Fallback>
      </mc:AlternateContent>
    </p:spTree>
    <p:extLst>
      <p:ext uri="{BB962C8B-B14F-4D97-AF65-F5344CB8AC3E}">
        <p14:creationId xmlns:p14="http://schemas.microsoft.com/office/powerpoint/2010/main" val="23715397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0"/>
          <p:cNvSpPr>
            <a:spLocks noGrp="1"/>
          </p:cNvSpPr>
          <p:nvPr>
            <p:ph type="title"/>
          </p:nvPr>
        </p:nvSpPr>
        <p:spPr/>
        <p:txBody>
          <a:bodyPr>
            <a:normAutofit fontScale="90000"/>
          </a:bodyPr>
          <a:lstStyle/>
          <a:p>
            <a:r>
              <a:rPr lang="en-GB" dirty="0" smtClean="0"/>
              <a:t>New building</a:t>
            </a:r>
            <a:endParaRPr lang="en-GB" dirty="0"/>
          </a:p>
        </p:txBody>
      </p:sp>
      <p:sp>
        <p:nvSpPr>
          <p:cNvPr id="3" name="Content Placeholder 2"/>
          <p:cNvSpPr>
            <a:spLocks noGrp="1"/>
          </p:cNvSpPr>
          <p:nvPr>
            <p:ph sz="half" idx="1"/>
          </p:nvPr>
        </p:nvSpPr>
        <p:spPr/>
        <p:txBody>
          <a:bodyPr anchor="t"/>
          <a:lstStyle/>
          <a:p>
            <a:r>
              <a:rPr lang="en-US" dirty="0" smtClean="0"/>
              <a:t>Whatever the solution, Tetrodes, </a:t>
            </a:r>
            <a:r>
              <a:rPr lang="en-US" dirty="0" err="1" smtClean="0"/>
              <a:t>Diacrode</a:t>
            </a:r>
            <a:r>
              <a:rPr lang="en-US" dirty="0" smtClean="0"/>
              <a:t>, IOT, Klystron, SSPA, the same building is offered</a:t>
            </a:r>
          </a:p>
          <a:p>
            <a:r>
              <a:rPr lang="en-US" dirty="0" smtClean="0"/>
              <a:t>Best possible location allowed a maximum ‘RF’ foot print of 650 m2 + 500 m2</a:t>
            </a:r>
          </a:p>
          <a:p>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21</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991" y="3014137"/>
            <a:ext cx="4365563" cy="3276000"/>
          </a:xfrm>
          <a:prstGeom prst="rect">
            <a:avLst/>
          </a:prstGeom>
          <a:ln>
            <a:noFill/>
          </a:ln>
          <a:effectLst>
            <a:outerShdw blurRad="292100" dist="139700" dir="2700000" algn="tl" rotWithShape="0">
              <a:srgbClr val="333333">
                <a:alpha val="65000"/>
              </a:srgbClr>
            </a:outerShdw>
          </a:effectLst>
        </p:spPr>
      </p:pic>
      <p:pic>
        <p:nvPicPr>
          <p:cNvPr id="9" name="Picture 16" descr="CAD00041765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99464" y="1143927"/>
            <a:ext cx="4686688" cy="4198491"/>
          </a:xfrm>
          <a:prstGeom prst="rect">
            <a:avLst/>
          </a:prstGeom>
          <a:noFill/>
        </p:spPr>
      </p:pic>
      <p:cxnSp>
        <p:nvCxnSpPr>
          <p:cNvPr id="10" name="Straight Arrow Connector 9"/>
          <p:cNvCxnSpPr/>
          <p:nvPr/>
        </p:nvCxnSpPr>
        <p:spPr>
          <a:xfrm>
            <a:off x="6942752" y="3518843"/>
            <a:ext cx="228600" cy="9601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576992" y="3155607"/>
            <a:ext cx="794256" cy="369332"/>
          </a:xfrm>
          <a:prstGeom prst="rect">
            <a:avLst/>
          </a:prstGeom>
          <a:noFill/>
        </p:spPr>
        <p:txBody>
          <a:bodyPr wrap="none" rtlCol="0">
            <a:spAutoFit/>
          </a:bodyPr>
          <a:lstStyle/>
          <a:p>
            <a:r>
              <a:rPr lang="en-US" dirty="0" smtClean="0">
                <a:solidFill>
                  <a:srgbClr val="0070C0"/>
                </a:solidFill>
              </a:rPr>
              <a:t>Philips</a:t>
            </a:r>
            <a:endParaRPr lang="en-US" dirty="0">
              <a:solidFill>
                <a:srgbClr val="0070C0"/>
              </a:solidFill>
            </a:endParaRPr>
          </a:p>
        </p:txBody>
      </p:sp>
      <p:cxnSp>
        <p:nvCxnSpPr>
          <p:cNvPr id="12" name="Straight Arrow Connector 11"/>
          <p:cNvCxnSpPr>
            <a:stCxn id="13" idx="2"/>
          </p:cNvCxnSpPr>
          <p:nvPr/>
        </p:nvCxnSpPr>
        <p:spPr>
          <a:xfrm>
            <a:off x="7290661" y="3113459"/>
            <a:ext cx="786409" cy="8911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805592" y="2744127"/>
            <a:ext cx="970137" cy="369332"/>
          </a:xfrm>
          <a:prstGeom prst="rect">
            <a:avLst/>
          </a:prstGeom>
          <a:noFill/>
        </p:spPr>
        <p:txBody>
          <a:bodyPr wrap="none" rtlCol="0">
            <a:spAutoFit/>
          </a:bodyPr>
          <a:lstStyle/>
          <a:p>
            <a:r>
              <a:rPr lang="en-US" dirty="0" smtClean="0">
                <a:solidFill>
                  <a:srgbClr val="0070C0"/>
                </a:solidFill>
              </a:rPr>
              <a:t>Siemens</a:t>
            </a:r>
            <a:endParaRPr lang="en-US" dirty="0">
              <a:solidFill>
                <a:srgbClr val="0070C0"/>
              </a:solidFill>
            </a:endParaRPr>
          </a:p>
        </p:txBody>
      </p:sp>
      <p:cxnSp>
        <p:nvCxnSpPr>
          <p:cNvPr id="14" name="Straight Arrow Connector 13"/>
          <p:cNvCxnSpPr>
            <a:stCxn id="15" idx="0"/>
          </p:cNvCxnSpPr>
          <p:nvPr/>
        </p:nvCxnSpPr>
        <p:spPr>
          <a:xfrm flipV="1">
            <a:off x="7744058" y="4435767"/>
            <a:ext cx="248244" cy="8473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744072" y="5283111"/>
            <a:ext cx="1999971" cy="369332"/>
          </a:xfrm>
          <a:prstGeom prst="rect">
            <a:avLst/>
          </a:prstGeom>
          <a:noFill/>
        </p:spPr>
        <p:txBody>
          <a:bodyPr wrap="none" rtlCol="0">
            <a:spAutoFit/>
          </a:bodyPr>
          <a:lstStyle/>
          <a:p>
            <a:r>
              <a:rPr lang="en-US" dirty="0" smtClean="0">
                <a:solidFill>
                  <a:srgbClr val="0070C0"/>
                </a:solidFill>
              </a:rPr>
              <a:t>LLRF Faraday Cage</a:t>
            </a:r>
            <a:endParaRPr lang="en-US" dirty="0">
              <a:solidFill>
                <a:srgbClr val="0070C0"/>
              </a:solidFill>
            </a:endParaRPr>
          </a:p>
        </p:txBody>
      </p:sp>
      <p:cxnSp>
        <p:nvCxnSpPr>
          <p:cNvPr id="16" name="Straight Arrow Connector 15"/>
          <p:cNvCxnSpPr>
            <a:stCxn id="17" idx="2"/>
          </p:cNvCxnSpPr>
          <p:nvPr/>
        </p:nvCxnSpPr>
        <p:spPr>
          <a:xfrm flipH="1">
            <a:off x="9936373" y="3745507"/>
            <a:ext cx="1062726" cy="2591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0488382" y="3376175"/>
            <a:ext cx="1021433" cy="369332"/>
          </a:xfrm>
          <a:prstGeom prst="rect">
            <a:avLst/>
          </a:prstGeom>
          <a:noFill/>
        </p:spPr>
        <p:txBody>
          <a:bodyPr wrap="none" rtlCol="0">
            <a:spAutoFit/>
          </a:bodyPr>
          <a:lstStyle/>
          <a:p>
            <a:r>
              <a:rPr lang="en-US" dirty="0" smtClean="0">
                <a:solidFill>
                  <a:srgbClr val="0070C0"/>
                </a:solidFill>
              </a:rPr>
              <a:t>800 MHz</a:t>
            </a:r>
            <a:endParaRPr lang="en-US" dirty="0">
              <a:solidFill>
                <a:srgbClr val="0070C0"/>
              </a:solidFill>
            </a:endParaRPr>
          </a:p>
        </p:txBody>
      </p:sp>
      <p:sp>
        <p:nvSpPr>
          <p:cNvPr id="18" name="TextBox 17"/>
          <p:cNvSpPr txBox="1"/>
          <p:nvPr/>
        </p:nvSpPr>
        <p:spPr>
          <a:xfrm>
            <a:off x="8634392" y="2286927"/>
            <a:ext cx="1106970" cy="646331"/>
          </a:xfrm>
          <a:prstGeom prst="rect">
            <a:avLst/>
          </a:prstGeom>
          <a:noFill/>
        </p:spPr>
        <p:txBody>
          <a:bodyPr wrap="none" rtlCol="0">
            <a:spAutoFit/>
          </a:bodyPr>
          <a:lstStyle/>
          <a:p>
            <a:pPr algn="ctr"/>
            <a:r>
              <a:rPr lang="en-US" dirty="0" smtClean="0">
                <a:solidFill>
                  <a:srgbClr val="0070C0"/>
                </a:solidFill>
              </a:rPr>
              <a:t>RF</a:t>
            </a:r>
          </a:p>
          <a:p>
            <a:pPr algn="ctr"/>
            <a:r>
              <a:rPr lang="en-US" dirty="0" smtClean="0">
                <a:solidFill>
                  <a:srgbClr val="0070C0"/>
                </a:solidFill>
              </a:rPr>
              <a:t>workshop</a:t>
            </a:r>
            <a:endParaRPr lang="en-US" dirty="0">
              <a:solidFill>
                <a:srgbClr val="0070C0"/>
              </a:solidFill>
            </a:endParaRPr>
          </a:p>
        </p:txBody>
      </p:sp>
      <p:cxnSp>
        <p:nvCxnSpPr>
          <p:cNvPr id="19" name="Straight Arrow Connector 18"/>
          <p:cNvCxnSpPr>
            <a:stCxn id="18" idx="2"/>
          </p:cNvCxnSpPr>
          <p:nvPr/>
        </p:nvCxnSpPr>
        <p:spPr>
          <a:xfrm flipH="1">
            <a:off x="9137312" y="2933258"/>
            <a:ext cx="50565" cy="4027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8801823" y="5435932"/>
            <a:ext cx="1521507" cy="369332"/>
          </a:xfrm>
          <a:prstGeom prst="rect">
            <a:avLst/>
          </a:prstGeom>
          <a:noFill/>
        </p:spPr>
        <p:txBody>
          <a:bodyPr wrap="none" rtlCol="0">
            <a:spAutoFit/>
          </a:bodyPr>
          <a:lstStyle/>
          <a:p>
            <a:r>
              <a:rPr lang="en-US" dirty="0" smtClean="0">
                <a:solidFill>
                  <a:srgbClr val="FF0000"/>
                </a:solidFill>
              </a:rPr>
              <a:t>New RF plants</a:t>
            </a:r>
            <a:endParaRPr lang="en-US" dirty="0">
              <a:solidFill>
                <a:srgbClr val="FF0000"/>
              </a:solidFill>
            </a:endParaRPr>
          </a:p>
        </p:txBody>
      </p:sp>
      <p:sp>
        <p:nvSpPr>
          <p:cNvPr id="21" name="Rectangle 20"/>
          <p:cNvSpPr/>
          <p:nvPr/>
        </p:nvSpPr>
        <p:spPr>
          <a:xfrm>
            <a:off x="8696287" y="3656003"/>
            <a:ext cx="761065" cy="1479512"/>
          </a:xfrm>
          <a:prstGeom prst="rect">
            <a:avLst/>
          </a:prstGeom>
          <a:solidFill>
            <a:schemeClr val="accent6">
              <a:lumMod val="75000"/>
              <a:alpha val="18000"/>
            </a:schemeClr>
          </a:solid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Arrow Connector 21"/>
          <p:cNvCxnSpPr>
            <a:stCxn id="20" idx="0"/>
          </p:cNvCxnSpPr>
          <p:nvPr/>
        </p:nvCxnSpPr>
        <p:spPr>
          <a:xfrm flipH="1" flipV="1">
            <a:off x="9171912" y="4740730"/>
            <a:ext cx="390665" cy="69520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93577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Progress report in June 2016 at CWRF</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22</a:t>
            </a:fld>
            <a:endParaRPr lang="en-US" dirty="0"/>
          </a:p>
        </p:txBody>
      </p:sp>
      <p:sp>
        <p:nvSpPr>
          <p:cNvPr id="8" name="Content Placeholder 2"/>
          <p:cNvSpPr txBox="1">
            <a:spLocks/>
          </p:cNvSpPr>
          <p:nvPr/>
        </p:nvSpPr>
        <p:spPr>
          <a:xfrm>
            <a:off x="4484180" y="2493126"/>
            <a:ext cx="3220991" cy="1295914"/>
          </a:xfrm>
          <a:prstGeom prst="rect">
            <a:avLst/>
          </a:prstGeom>
        </p:spPr>
        <p:txBody>
          <a:bodyPr vert="horz" lIns="45720" tIns="45720" rIns="45720" bIns="45720" rtlCol="0" anchor="ctr">
            <a:normAutofit/>
          </a:bodyPr>
          <a:lstStyle>
            <a:lvl1pPr marL="0" indent="0" algn="l" defTabSz="914400" rtl="0" eaLnBrk="1" latinLnBrk="0" hangingPunct="1">
              <a:lnSpc>
                <a:spcPct val="100000"/>
              </a:lnSpc>
              <a:spcBef>
                <a:spcPts val="0"/>
              </a:spcBef>
              <a:spcAft>
                <a:spcPts val="0"/>
              </a:spcAft>
              <a:buClr>
                <a:schemeClr val="accent1"/>
              </a:buClr>
              <a:buSzPct val="100000"/>
              <a:buFont typeface="Tw Cen MT" panose="020B0602020104020603" pitchFamily="34" charset="0"/>
              <a:buNone/>
              <a:defRPr sz="2200" kern="1200">
                <a:solidFill>
                  <a:srgbClr val="002060"/>
                </a:solidFill>
                <a:latin typeface="+mn-lt"/>
                <a:ea typeface="+mn-ea"/>
                <a:cs typeface="+mn-cs"/>
              </a:defRPr>
            </a:lvl1pPr>
            <a:lvl2pPr marL="179388" indent="0" algn="l" defTabSz="914400" rtl="0" eaLnBrk="1" latinLnBrk="0" hangingPunct="1">
              <a:lnSpc>
                <a:spcPct val="100000"/>
              </a:lnSpc>
              <a:spcBef>
                <a:spcPts val="0"/>
              </a:spcBef>
              <a:spcAft>
                <a:spcPts val="0"/>
              </a:spcAft>
              <a:buClr>
                <a:schemeClr val="accent1"/>
              </a:buClr>
              <a:buFont typeface="Wingdings 3" pitchFamily="18" charset="2"/>
              <a:buNone/>
              <a:defRPr sz="1800" kern="1200">
                <a:solidFill>
                  <a:srgbClr val="002060"/>
                </a:solidFill>
                <a:latin typeface="+mn-lt"/>
                <a:ea typeface="+mn-ea"/>
                <a:cs typeface="+mn-cs"/>
              </a:defRPr>
            </a:lvl2pPr>
            <a:lvl3pPr marL="358775" indent="0" algn="l" defTabSz="914400" rtl="0" eaLnBrk="1" latinLnBrk="0" hangingPunct="1">
              <a:lnSpc>
                <a:spcPct val="100000"/>
              </a:lnSpc>
              <a:spcBef>
                <a:spcPts val="0"/>
              </a:spcBef>
              <a:spcAft>
                <a:spcPts val="0"/>
              </a:spcAft>
              <a:buClr>
                <a:schemeClr val="accent1"/>
              </a:buClr>
              <a:buFont typeface="Wingdings 3" pitchFamily="18" charset="2"/>
              <a:buNone/>
              <a:defRPr sz="1400" kern="1200">
                <a:solidFill>
                  <a:srgbClr val="002060"/>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buFont typeface="Tw Cen MT" panose="020B0602020104020603" pitchFamily="34" charset="0"/>
              <a:buBlip>
                <a:blip r:embed="rId2"/>
              </a:buBlip>
            </a:pPr>
            <a:r>
              <a:rPr lang="en-US" sz="1600" dirty="0" smtClean="0"/>
              <a:t> Specific </a:t>
            </a:r>
            <a:r>
              <a:rPr lang="en-US" sz="1600" dirty="0" smtClean="0"/>
              <a:t>Power supplies validated</a:t>
            </a:r>
          </a:p>
          <a:p>
            <a:pPr>
              <a:buFont typeface="Tw Cen MT" panose="020B0602020104020603" pitchFamily="34" charset="0"/>
              <a:buBlip>
                <a:blip r:embed="rId2"/>
              </a:buBlip>
            </a:pPr>
            <a:r>
              <a:rPr lang="en-US" sz="1600" dirty="0" smtClean="0"/>
              <a:t> First RF blocs tested up to 2 kW</a:t>
            </a:r>
          </a:p>
          <a:p>
            <a:pPr>
              <a:buFont typeface="Tw Cen MT" panose="020B0602020104020603" pitchFamily="34" charset="0"/>
              <a:buBlip>
                <a:blip r:embed="rId2"/>
              </a:buBlip>
            </a:pPr>
            <a:r>
              <a:rPr lang="en-US" sz="1600" dirty="0" smtClean="0"/>
              <a:t> First Input cavity splitter and first Output cavity combiner constructed</a:t>
            </a:r>
            <a:endParaRPr lang="en-GB" sz="1600" dirty="0"/>
          </a:p>
        </p:txBody>
      </p:sp>
      <p:pic>
        <p:nvPicPr>
          <p:cNvPr id="9" name="Picture 8" descr="D:\Users\T0098322\Desktop\Photo CERN\logo_gerac_3d_hd_ok.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60096" y="1916832"/>
            <a:ext cx="180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D:\Users\T0098322\Desktop\Photo CERN\thales-logo.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14426" y="1412776"/>
            <a:ext cx="2520000" cy="65608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0856" y="4365104"/>
            <a:ext cx="3596952" cy="1902117"/>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0856" y="1484784"/>
            <a:ext cx="3596952" cy="2700762"/>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21544" y="1484784"/>
            <a:ext cx="3603048" cy="4797968"/>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4536819" y="4062551"/>
            <a:ext cx="3168352" cy="2246769"/>
          </a:xfrm>
          <a:prstGeom prst="rect">
            <a:avLst/>
          </a:prstGeom>
          <a:noFill/>
        </p:spPr>
        <p:txBody>
          <a:bodyPr wrap="square" rtlCol="0">
            <a:spAutoFit/>
          </a:bodyPr>
          <a:lstStyle/>
          <a:p>
            <a:r>
              <a:rPr lang="en-US" sz="2000" dirty="0" smtClean="0">
                <a:solidFill>
                  <a:srgbClr val="002060"/>
                </a:solidFill>
              </a:rPr>
              <a:t>Thales integrated two very clever ideas</a:t>
            </a:r>
          </a:p>
          <a:p>
            <a:pPr marL="357188" indent="-174625">
              <a:buFont typeface="Arial" panose="020B0604020202020204" pitchFamily="34" charset="0"/>
              <a:buChar char="•"/>
            </a:pPr>
            <a:r>
              <a:rPr lang="en-US" sz="2000" dirty="0" smtClean="0">
                <a:solidFill>
                  <a:srgbClr val="002060"/>
                </a:solidFill>
              </a:rPr>
              <a:t>The way they make the coupling to the cavity</a:t>
            </a:r>
          </a:p>
          <a:p>
            <a:pPr marL="357188" indent="-174625">
              <a:buFont typeface="Arial" panose="020B0604020202020204" pitchFamily="34" charset="0"/>
              <a:buChar char="•"/>
            </a:pPr>
            <a:r>
              <a:rPr lang="en-US" sz="2000" dirty="0" smtClean="0">
                <a:solidFill>
                  <a:srgbClr val="002060"/>
                </a:solidFill>
              </a:rPr>
              <a:t>The way they make possible to decouple one module</a:t>
            </a:r>
          </a:p>
        </p:txBody>
      </p:sp>
    </p:spTree>
    <p:extLst>
      <p:ext uri="{BB962C8B-B14F-4D97-AF65-F5344CB8AC3E}">
        <p14:creationId xmlns:p14="http://schemas.microsoft.com/office/powerpoint/2010/main" val="4040134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GB" dirty="0"/>
              <a:t>Progress report in </a:t>
            </a:r>
            <a:r>
              <a:rPr lang="en-GB" dirty="0" err="1"/>
              <a:t>june</a:t>
            </a:r>
            <a:r>
              <a:rPr lang="en-GB" dirty="0"/>
              <a:t> 2016 at CWRF</a:t>
            </a:r>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23</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384" y="2015745"/>
            <a:ext cx="6096851" cy="3429479"/>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960096" y="1844824"/>
            <a:ext cx="4680520" cy="37590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435890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30 </a:t>
            </a:r>
            <a:r>
              <a:rPr lang="en-GB" dirty="0"/>
              <a:t>long months to find a solution</a:t>
            </a:r>
            <a:endParaRPr lang="en-US" dirty="0"/>
          </a:p>
        </p:txBody>
      </p:sp>
      <p:sp>
        <p:nvSpPr>
          <p:cNvPr id="6" name="Content Placeholder 5"/>
          <p:cNvSpPr>
            <a:spLocks noGrp="1"/>
          </p:cNvSpPr>
          <p:nvPr>
            <p:ph sz="half" idx="1"/>
          </p:nvPr>
        </p:nvSpPr>
        <p:spPr/>
        <p:txBody>
          <a:bodyPr/>
          <a:lstStyle/>
          <a:p>
            <a:r>
              <a:rPr lang="en-GB" dirty="0" smtClean="0"/>
              <a:t>Technical specification with a lot of requirements</a:t>
            </a:r>
            <a:endParaRPr lang="en-GB" dirty="0"/>
          </a:p>
          <a:p>
            <a:pPr lvl="1"/>
            <a:r>
              <a:rPr lang="en-GB" dirty="0"/>
              <a:t>Integration within the given building</a:t>
            </a:r>
          </a:p>
          <a:p>
            <a:pPr lvl="1"/>
            <a:r>
              <a:rPr lang="en-GB" dirty="0"/>
              <a:t>Repetition rate 0.1 Hz to 500 kHz (require a CW and a pulsed amplifier)</a:t>
            </a:r>
          </a:p>
          <a:p>
            <a:pPr lvl="1"/>
            <a:r>
              <a:rPr lang="en-GB" dirty="0">
                <a:solidFill>
                  <a:srgbClr val="FF0000"/>
                </a:solidFill>
              </a:rPr>
              <a:t>Full reflection all phases 100 </a:t>
            </a:r>
            <a:r>
              <a:rPr lang="en-GB" dirty="0" err="1">
                <a:solidFill>
                  <a:srgbClr val="FF0000"/>
                </a:solidFill>
              </a:rPr>
              <a:t>ms</a:t>
            </a:r>
            <a:r>
              <a:rPr lang="en-GB" dirty="0">
                <a:solidFill>
                  <a:srgbClr val="FF0000"/>
                </a:solidFill>
              </a:rPr>
              <a:t> (equivalent to 4 time the power level along the lines)</a:t>
            </a:r>
          </a:p>
          <a:p>
            <a:pPr lvl="1"/>
            <a:r>
              <a:rPr lang="en-GB" dirty="0"/>
              <a:t>Non conventional way to measure the BW (required by LLRF and TWC)</a:t>
            </a:r>
          </a:p>
          <a:p>
            <a:pPr lvl="1"/>
            <a:r>
              <a:rPr lang="en-GB" dirty="0"/>
              <a:t>Very good linearity</a:t>
            </a:r>
          </a:p>
          <a:p>
            <a:pPr lvl="1"/>
            <a:r>
              <a:rPr lang="en-GB" dirty="0"/>
              <a:t>Two tone at many power levels</a:t>
            </a:r>
          </a:p>
          <a:p>
            <a:pPr lvl="1"/>
            <a:endParaRPr lang="en-GB" dirty="0"/>
          </a:p>
          <a:p>
            <a:r>
              <a:rPr lang="en-GB" dirty="0"/>
              <a:t>A lot of tests to qualify the </a:t>
            </a:r>
            <a:r>
              <a:rPr lang="en-GB" dirty="0" smtClean="0"/>
              <a:t>amplifiers</a:t>
            </a:r>
            <a:endParaRPr lang="en-GB" dirty="0"/>
          </a:p>
          <a:p>
            <a:pPr lvl="1"/>
            <a:r>
              <a:rPr lang="en-GB" dirty="0" err="1"/>
              <a:t>Supercycle</a:t>
            </a:r>
            <a:r>
              <a:rPr lang="en-GB" dirty="0"/>
              <a:t> test, short circuit test, BW, linearity, …</a:t>
            </a:r>
          </a:p>
          <a:p>
            <a:pPr lvl="1"/>
            <a:r>
              <a:rPr lang="en-GB" dirty="0"/>
              <a:t>Short duration tests to qualify an Amplifier within one week</a:t>
            </a:r>
          </a:p>
          <a:p>
            <a:pPr lvl="1"/>
            <a:r>
              <a:rPr lang="en-GB" dirty="0"/>
              <a:t>Long duration tests to check reliability within one </a:t>
            </a:r>
            <a:r>
              <a:rPr lang="en-GB" dirty="0" smtClean="0"/>
              <a:t>month</a:t>
            </a:r>
            <a:endParaRPr lang="en-GB" dirty="0"/>
          </a:p>
        </p:txBody>
      </p:sp>
      <p:sp>
        <p:nvSpPr>
          <p:cNvPr id="3" name="Date Placeholder 2"/>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4" name="Footer Placeholder 3"/>
          <p:cNvSpPr>
            <a:spLocks noGrp="1"/>
          </p:cNvSpPr>
          <p:nvPr>
            <p:ph type="ftr" sz="quarter" idx="11"/>
          </p:nvPr>
        </p:nvSpPr>
        <p:spPr/>
        <p:txBody>
          <a:bodyPr/>
          <a:lstStyle/>
          <a:p>
            <a:r>
              <a:rPr lang="en-GB" smtClean="0"/>
              <a:t>eric.montesinos@cern.ch</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24</a:t>
            </a:fld>
            <a:endParaRPr lang="en-US" dirty="0"/>
          </a:p>
        </p:txBody>
      </p:sp>
      <p:pic>
        <p:nvPicPr>
          <p:cNvPr id="8" name="Picture 7"/>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54640" y="3922921"/>
            <a:ext cx="1800000" cy="1068881"/>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8237793" y="2046166"/>
            <a:ext cx="1800000" cy="116681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992" y="1449319"/>
            <a:ext cx="2185603" cy="4847495"/>
          </a:xfrm>
          <a:prstGeom prst="rect">
            <a:avLst/>
          </a:prstGeom>
        </p:spPr>
      </p:pic>
      <p:pic>
        <p:nvPicPr>
          <p:cNvPr id="11" name="Picture 10"/>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37793" y="3356992"/>
            <a:ext cx="1800000" cy="1571102"/>
          </a:xfrm>
          <a:prstGeom prst="rect">
            <a:avLst/>
          </a:prstGeom>
        </p:spPr>
      </p:pic>
      <p:pic>
        <p:nvPicPr>
          <p:cNvPr id="12" name="Picture 11"/>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10263638" y="548680"/>
            <a:ext cx="1800000" cy="3220396"/>
          </a:xfrm>
          <a:prstGeom prst="rect">
            <a:avLst/>
          </a:prstGeom>
        </p:spPr>
      </p:pic>
      <p:pic>
        <p:nvPicPr>
          <p:cNvPr id="13" name="Picture 12"/>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8328248" y="5228666"/>
            <a:ext cx="3600000" cy="1224670"/>
          </a:xfrm>
          <a:prstGeom prst="rect">
            <a:avLst/>
          </a:prstGeom>
        </p:spPr>
      </p:pic>
      <p:pic>
        <p:nvPicPr>
          <p:cNvPr id="14" name="Picture 13"/>
          <p:cNvPicPr>
            <a:picLocks noChangeAspect="1"/>
          </p:cNvPicPr>
          <p:nvPr/>
        </p:nvPicPr>
        <p:blipFill rotWithShape="1">
          <a:blip r:embed="rId8" cstate="screen">
            <a:extLst>
              <a:ext uri="{28A0092B-C50C-407E-A947-70E740481C1C}">
                <a14:useLocalDpi xmlns:a14="http://schemas.microsoft.com/office/drawing/2010/main" val="0"/>
              </a:ext>
            </a:extLst>
          </a:blip>
          <a:srcRect/>
          <a:stretch/>
        </p:blipFill>
        <p:spPr>
          <a:xfrm>
            <a:off x="8042499" y="10400"/>
            <a:ext cx="2160240" cy="1800000"/>
          </a:xfrm>
          <a:prstGeom prst="rect">
            <a:avLst/>
          </a:prstGeom>
        </p:spPr>
      </p:pic>
    </p:spTree>
    <p:extLst>
      <p:ext uri="{BB962C8B-B14F-4D97-AF65-F5344CB8AC3E}">
        <p14:creationId xmlns:p14="http://schemas.microsoft.com/office/powerpoint/2010/main" val="40356361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30 long months to find a solution</a:t>
            </a:r>
            <a:endParaRPr lang="en-GB" dirty="0"/>
          </a:p>
        </p:txBody>
      </p:sp>
      <p:sp>
        <p:nvSpPr>
          <p:cNvPr id="3" name="Content Placeholder 2"/>
          <p:cNvSpPr>
            <a:spLocks noGrp="1"/>
          </p:cNvSpPr>
          <p:nvPr>
            <p:ph sz="half" idx="1"/>
          </p:nvPr>
        </p:nvSpPr>
        <p:spPr/>
        <p:txBody>
          <a:bodyPr/>
          <a:lstStyle/>
          <a:p>
            <a:r>
              <a:rPr lang="en-GB" dirty="0" smtClean="0"/>
              <a:t>The first version successfully passed the qualification tests, including short circuit ones</a:t>
            </a:r>
          </a:p>
          <a:p>
            <a:r>
              <a:rPr lang="en-GB" dirty="0" smtClean="0"/>
              <a:t>This was impressive as the solution is </a:t>
            </a:r>
            <a:r>
              <a:rPr lang="en-GB" b="1" dirty="0" smtClean="0"/>
              <a:t>without circulator</a:t>
            </a:r>
          </a:p>
          <a:p>
            <a:endParaRPr lang="en-GB" dirty="0" smtClean="0"/>
          </a:p>
          <a:p>
            <a:r>
              <a:rPr lang="en-GB" dirty="0" smtClean="0"/>
              <a:t>However, when doing the 1’000 hours long duration test, the transistors started to burn</a:t>
            </a:r>
          </a:p>
          <a:p>
            <a:endParaRPr lang="en-GB" dirty="0"/>
          </a:p>
          <a:p>
            <a:r>
              <a:rPr lang="en-GB" dirty="0" smtClean="0"/>
              <a:t>Thales implemented special thermal cameras to help to find out what were the troubles</a:t>
            </a:r>
          </a:p>
          <a:p>
            <a:endParaRPr lang="en-GB" dirty="0"/>
          </a:p>
          <a:p>
            <a:r>
              <a:rPr lang="en-GB" dirty="0" smtClean="0"/>
              <a:t>We noticed that the overheating were randomly distributed amongst the cavity combiner</a:t>
            </a:r>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25</a:t>
            </a:fld>
            <a:endParaRPr lang="en-US" dirty="0"/>
          </a:p>
        </p:txBody>
      </p:sp>
      <p:pic>
        <p:nvPicPr>
          <p:cNvPr id="1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6096000" y="3140968"/>
            <a:ext cx="2700000" cy="146862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43226"/>
          <a:stretch/>
        </p:blipFill>
        <p:spPr bwMode="auto">
          <a:xfrm>
            <a:off x="6096000" y="1367191"/>
            <a:ext cx="5400599" cy="16533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descr="D:\Users\T0005887\DIS_2017_11_08\projet\CERN\presentation\Photo\IMG_20190827_1124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66599" y="3141328"/>
            <a:ext cx="2430001" cy="324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6" name="Image 6" descr="Y:\ids\COMMUN\Ampli CERN\010 IVVQ\S48\20161123_185156.jpg"/>
          <p:cNvPicPr/>
          <p:nvPr/>
        </p:nvPicPr>
        <p:blipFill rotWithShape="1">
          <a:blip r:embed="rId5">
            <a:extLst>
              <a:ext uri="{28A0092B-C50C-407E-A947-70E740481C1C}">
                <a14:useLocalDpi xmlns:a14="http://schemas.microsoft.com/office/drawing/2010/main" val="0"/>
              </a:ext>
            </a:extLst>
          </a:blip>
          <a:srcRect/>
          <a:stretch/>
        </p:blipFill>
        <p:spPr bwMode="auto">
          <a:xfrm>
            <a:off x="6096000" y="4855552"/>
            <a:ext cx="2700000" cy="1525776"/>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5685600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26</a:t>
            </a:fld>
            <a:endParaRPr lang="en-US" dirty="0"/>
          </a:p>
        </p:txBody>
      </p:sp>
      <p:pic>
        <p:nvPicPr>
          <p:cNvPr id="9" name="FSC_arcing2">
            <a:hlinkClick r:id="" action="ppaction://media"/>
          </p:cNvPr>
          <p:cNvPicPr>
            <a:picLocks noChangeAspect="1"/>
          </p:cNvPicPr>
          <p:nvPr>
            <a:videoFile r:link="rId1"/>
            <p:extLst>
              <p:ext uri="{DAA4B4D4-6D71-4841-9C94-3DE7FCFB9230}">
                <p14:media xmlns:p14="http://schemas.microsoft.com/office/powerpoint/2010/main" r:embed="rId2">
                  <p14:trim st="726" end="895.9791"/>
                </p14:media>
              </p:ext>
            </p:extLst>
          </p:nvPr>
        </p:nvPicPr>
        <p:blipFill>
          <a:blip r:embed="rId4"/>
          <a:stretch>
            <a:fillRect/>
          </a:stretch>
        </p:blipFill>
        <p:spPr>
          <a:xfrm>
            <a:off x="696600" y="306328"/>
            <a:ext cx="10800000" cy="6075000"/>
          </a:xfrm>
          <a:prstGeom prst="rect">
            <a:avLst/>
          </a:prstGeom>
        </p:spPr>
      </p:pic>
    </p:spTree>
    <p:extLst>
      <p:ext uri="{BB962C8B-B14F-4D97-AF65-F5344CB8AC3E}">
        <p14:creationId xmlns:p14="http://schemas.microsoft.com/office/powerpoint/2010/main" val="287215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8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30 </a:t>
            </a:r>
            <a:r>
              <a:rPr lang="en-GB" dirty="0"/>
              <a:t>long months to find a solution</a:t>
            </a:r>
          </a:p>
        </p:txBody>
      </p:sp>
      <p:sp>
        <p:nvSpPr>
          <p:cNvPr id="10" name="Content Placeholder 9"/>
          <p:cNvSpPr>
            <a:spLocks noGrp="1"/>
          </p:cNvSpPr>
          <p:nvPr>
            <p:ph sz="half" idx="1"/>
          </p:nvPr>
        </p:nvSpPr>
        <p:spPr/>
        <p:txBody>
          <a:bodyPr/>
          <a:lstStyle/>
          <a:p>
            <a:r>
              <a:rPr lang="en-GB" dirty="0" smtClean="0"/>
              <a:t>Thales built a second tower, with improved modules, but we still faced transistor destructions</a:t>
            </a:r>
          </a:p>
          <a:p>
            <a:endParaRPr lang="en-GB" dirty="0" smtClean="0"/>
          </a:p>
          <a:p>
            <a:r>
              <a:rPr lang="en-GB" dirty="0" smtClean="0"/>
              <a:t>In order to minimize the number of modules to be built, we built a test bench at CERN in order to do ageing fatigue tests with few modules (</a:t>
            </a:r>
            <a:r>
              <a:rPr lang="en-GB" dirty="0" smtClean="0">
                <a:solidFill>
                  <a:srgbClr val="FF0000"/>
                </a:solidFill>
              </a:rPr>
              <a:t>good to have modules connected to cavity combiners through cables!</a:t>
            </a:r>
            <a:r>
              <a:rPr lang="en-GB" dirty="0" smtClean="0"/>
              <a:t>)</a:t>
            </a:r>
          </a:p>
          <a:p>
            <a:endParaRPr lang="en-GB" dirty="0"/>
          </a:p>
          <a:p>
            <a:r>
              <a:rPr lang="en-GB" dirty="0" smtClean="0"/>
              <a:t>Thales built a third tower, with better results over the 1’000 hours tests, but then with destruction with short circuit tests </a:t>
            </a:r>
            <a:endParaRPr lang="en-GB" dirty="0"/>
          </a:p>
        </p:txBody>
      </p:sp>
      <p:sp>
        <p:nvSpPr>
          <p:cNvPr id="3" name="Date Placeholder 2"/>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4" name="Footer Placeholder 3"/>
          <p:cNvSpPr>
            <a:spLocks noGrp="1"/>
          </p:cNvSpPr>
          <p:nvPr>
            <p:ph type="ftr" sz="quarter" idx="11"/>
          </p:nvPr>
        </p:nvSpPr>
        <p:spPr/>
        <p:txBody>
          <a:bodyPr/>
          <a:lstStyle/>
          <a:p>
            <a:r>
              <a:rPr lang="en-GB" smtClean="0"/>
              <a:t>eric.montesinos@cern.ch</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27</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600" y="1727348"/>
            <a:ext cx="2520000" cy="1891055"/>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0336" y="227298"/>
            <a:ext cx="2052414" cy="1433314"/>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6600" y="1798261"/>
            <a:ext cx="2647008" cy="1901477"/>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600" y="4077072"/>
            <a:ext cx="5347008" cy="2232646"/>
          </a:xfrm>
          <a:prstGeom prst="rect">
            <a:avLst/>
          </a:prstGeom>
        </p:spPr>
      </p:pic>
    </p:spTree>
    <p:extLst>
      <p:ext uri="{BB962C8B-B14F-4D97-AF65-F5344CB8AC3E}">
        <p14:creationId xmlns:p14="http://schemas.microsoft.com/office/powerpoint/2010/main" val="37621591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30 </a:t>
            </a:r>
            <a:r>
              <a:rPr lang="en-GB" dirty="0"/>
              <a:t>long months to find a solution</a:t>
            </a:r>
          </a:p>
        </p:txBody>
      </p:sp>
      <p:sp>
        <p:nvSpPr>
          <p:cNvPr id="3" name="Date Placeholder 2"/>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4" name="Footer Placeholder 3"/>
          <p:cNvSpPr>
            <a:spLocks noGrp="1"/>
          </p:cNvSpPr>
          <p:nvPr>
            <p:ph type="ftr" sz="quarter" idx="11"/>
          </p:nvPr>
        </p:nvSpPr>
        <p:spPr/>
        <p:txBody>
          <a:bodyPr/>
          <a:lstStyle/>
          <a:p>
            <a:r>
              <a:rPr lang="en-GB" smtClean="0"/>
              <a:t>eric.montesinos@cern.ch</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28</a:t>
            </a:fld>
            <a:endParaRPr lang="en-US" dirty="0"/>
          </a:p>
        </p:txBody>
      </p:sp>
      <p:sp>
        <p:nvSpPr>
          <p:cNvPr id="6" name="Content Placeholder 6"/>
          <p:cNvSpPr txBox="1">
            <a:spLocks/>
          </p:cNvSpPr>
          <p:nvPr/>
        </p:nvSpPr>
        <p:spPr>
          <a:xfrm>
            <a:off x="441420" y="1772816"/>
            <a:ext cx="5486167" cy="4608512"/>
          </a:xfrm>
          <a:prstGeom prst="rect">
            <a:avLst/>
          </a:prstGeom>
        </p:spPr>
        <p:txBody>
          <a:bodyPr anchor="ctr">
            <a:normAutofit fontScale="92500" lnSpcReduction="20000"/>
          </a:bodyPr>
          <a:lstStyle>
            <a:lvl1pPr marL="0" indent="0" algn="l" defTabSz="914400" rtl="0" eaLnBrk="1" latinLnBrk="0" hangingPunct="1">
              <a:lnSpc>
                <a:spcPct val="100000"/>
              </a:lnSpc>
              <a:spcBef>
                <a:spcPts val="0"/>
              </a:spcBef>
              <a:spcAft>
                <a:spcPts val="0"/>
              </a:spcAft>
              <a:buClr>
                <a:schemeClr val="accent1"/>
              </a:buClr>
              <a:buSzPct val="100000"/>
              <a:buFont typeface="Tw Cen MT" panose="020B0602020104020603" pitchFamily="34" charset="0"/>
              <a:buNone/>
              <a:defRPr sz="2200" kern="1200">
                <a:solidFill>
                  <a:srgbClr val="002060"/>
                </a:solidFill>
                <a:latin typeface="+mn-lt"/>
                <a:ea typeface="+mn-ea"/>
                <a:cs typeface="+mn-cs"/>
              </a:defRPr>
            </a:lvl1pPr>
            <a:lvl2pPr marL="179388" indent="0" algn="l" defTabSz="914400" rtl="0" eaLnBrk="1" latinLnBrk="0" hangingPunct="1">
              <a:lnSpc>
                <a:spcPct val="100000"/>
              </a:lnSpc>
              <a:spcBef>
                <a:spcPts val="0"/>
              </a:spcBef>
              <a:spcAft>
                <a:spcPts val="0"/>
              </a:spcAft>
              <a:buClr>
                <a:schemeClr val="accent1"/>
              </a:buClr>
              <a:buFont typeface="Wingdings 3" pitchFamily="18" charset="2"/>
              <a:buNone/>
              <a:defRPr sz="1800" kern="1200">
                <a:solidFill>
                  <a:srgbClr val="002060"/>
                </a:solidFill>
                <a:latin typeface="+mn-lt"/>
                <a:ea typeface="+mn-ea"/>
                <a:cs typeface="+mn-cs"/>
              </a:defRPr>
            </a:lvl2pPr>
            <a:lvl3pPr marL="358775" indent="0" algn="l" defTabSz="914400" rtl="0" eaLnBrk="1" latinLnBrk="0" hangingPunct="1">
              <a:lnSpc>
                <a:spcPct val="100000"/>
              </a:lnSpc>
              <a:spcBef>
                <a:spcPts val="0"/>
              </a:spcBef>
              <a:spcAft>
                <a:spcPts val="0"/>
              </a:spcAft>
              <a:buClr>
                <a:schemeClr val="accent1"/>
              </a:buClr>
              <a:buFont typeface="Wingdings 3" pitchFamily="18" charset="2"/>
              <a:buNone/>
              <a:defRPr sz="1400" kern="1200">
                <a:solidFill>
                  <a:srgbClr val="002060"/>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US" dirty="0" smtClean="0"/>
              <a:t>Oscillations</a:t>
            </a:r>
          </a:p>
          <a:p>
            <a:pPr marL="450851" lvl="1" indent="-274638" defTabSz="536575"/>
            <a:r>
              <a:rPr lang="en-US" dirty="0" smtClean="0"/>
              <a:t>9	Special oscillation filtering</a:t>
            </a:r>
          </a:p>
          <a:p>
            <a:pPr marL="450851" lvl="1" indent="-274638" defTabSz="536575"/>
            <a:r>
              <a:rPr lang="en-US" dirty="0" smtClean="0"/>
              <a:t>2	Special control electronic</a:t>
            </a:r>
          </a:p>
          <a:p>
            <a:pPr marL="450851" lvl="1" indent="-274638" defTabSz="536575"/>
            <a:r>
              <a:rPr lang="en-US" dirty="0" smtClean="0"/>
              <a:t>6	Output DC blockers to allow circulators</a:t>
            </a:r>
          </a:p>
          <a:p>
            <a:pPr marL="450851" lvl="1" indent="-274638" defTabSz="536575"/>
            <a:r>
              <a:rPr lang="en-US" dirty="0" smtClean="0"/>
              <a:t>7	Special controls and RF connectors</a:t>
            </a:r>
          </a:p>
          <a:p>
            <a:pPr marL="450851" lvl="1" indent="-274638" defTabSz="536575"/>
            <a:r>
              <a:rPr lang="en-US" dirty="0" smtClean="0"/>
              <a:t>8	Special switch off in case of failure</a:t>
            </a:r>
          </a:p>
          <a:p>
            <a:pPr marL="633413" lvl="1" indent="-457200">
              <a:buFont typeface="Arial" panose="020B0604020202020204" pitchFamily="34" charset="0"/>
              <a:buChar char="•"/>
            </a:pPr>
            <a:endParaRPr lang="en-US" dirty="0" smtClean="0"/>
          </a:p>
          <a:p>
            <a:r>
              <a:rPr lang="en-US" dirty="0" smtClean="0"/>
              <a:t>Dispersion</a:t>
            </a:r>
          </a:p>
          <a:p>
            <a:pPr marL="450851" lvl="1" indent="-274638" defTabSz="536575"/>
            <a:r>
              <a:rPr lang="en-US" dirty="0" smtClean="0"/>
              <a:t>3	Adjustment of gain and phase dispersion of all modules</a:t>
            </a:r>
          </a:p>
          <a:p>
            <a:pPr marL="450851" lvl="1" indent="-274638" defTabSz="536575"/>
            <a:r>
              <a:rPr lang="en-US" dirty="0" smtClean="0"/>
              <a:t>1	New input divider</a:t>
            </a:r>
          </a:p>
          <a:p>
            <a:pPr marL="450851" lvl="1" indent="-274638" defTabSz="536575"/>
            <a:r>
              <a:rPr lang="en-US" dirty="0" smtClean="0"/>
              <a:t>12	Reduced RF dispersion of all sub-systems</a:t>
            </a:r>
            <a:r>
              <a:rPr lang="en-GB" dirty="0" smtClean="0"/>
              <a:t> (input cavity + cables + modules + output cavity)</a:t>
            </a:r>
            <a:endParaRPr lang="en-US" dirty="0" smtClean="0"/>
          </a:p>
          <a:p>
            <a:pPr marL="460375" indent="-457200">
              <a:buFont typeface="+mj-lt"/>
              <a:buAutoNum type="arabicPeriod"/>
            </a:pPr>
            <a:endParaRPr lang="en-US" dirty="0" smtClean="0"/>
          </a:p>
          <a:p>
            <a:r>
              <a:rPr lang="en-US" dirty="0" smtClean="0"/>
              <a:t>Thermal effects</a:t>
            </a:r>
          </a:p>
          <a:p>
            <a:pPr marL="450851" lvl="1" indent="-274638" defTabSz="536575"/>
            <a:r>
              <a:rPr lang="en-US" dirty="0" smtClean="0"/>
              <a:t>10	New water cooling system</a:t>
            </a:r>
          </a:p>
          <a:p>
            <a:pPr marL="450851" lvl="1" indent="-274638" defTabSz="536575"/>
            <a:r>
              <a:rPr lang="en-US" dirty="0" smtClean="0"/>
              <a:t>11	Special brazing of transistors</a:t>
            </a:r>
          </a:p>
          <a:p>
            <a:pPr marL="450851" lvl="1" indent="-274638" defTabSz="536575"/>
            <a:r>
              <a:rPr lang="en-US" dirty="0" smtClean="0"/>
              <a:t>4	Special output tracks</a:t>
            </a:r>
          </a:p>
          <a:p>
            <a:pPr marL="460375" indent="-457200">
              <a:buFont typeface="+mj-lt"/>
              <a:buAutoNum type="arabicPeriod"/>
            </a:pPr>
            <a:endParaRPr lang="en-US" dirty="0" smtClean="0"/>
          </a:p>
          <a:p>
            <a:r>
              <a:rPr lang="en-US" dirty="0" smtClean="0"/>
              <a:t>Mechanical</a:t>
            </a:r>
          </a:p>
          <a:p>
            <a:pPr marL="450851" lvl="1" indent="-274638" defTabSz="536575"/>
            <a:r>
              <a:rPr lang="en-US" dirty="0" smtClean="0"/>
              <a:t>5	Special output cables</a:t>
            </a:r>
          </a:p>
        </p:txBody>
      </p:sp>
      <p:grpSp>
        <p:nvGrpSpPr>
          <p:cNvPr id="7" name="Group 6"/>
          <p:cNvGrpSpPr/>
          <p:nvPr/>
        </p:nvGrpSpPr>
        <p:grpSpPr>
          <a:xfrm>
            <a:off x="6168008" y="1872174"/>
            <a:ext cx="5616624" cy="4383534"/>
            <a:chOff x="6655822" y="2808038"/>
            <a:chExt cx="4667250" cy="3500437"/>
          </a:xfrm>
        </p:grpSpPr>
        <p:pic>
          <p:nvPicPr>
            <p:cNvPr id="8" name="Content Placeholder 6"/>
            <p:cNvPicPr>
              <a:picLocks noChangeAspect="1"/>
            </p:cNvPicPr>
            <p:nvPr/>
          </p:nvPicPr>
          <p:blipFill>
            <a:blip r:embed="rId2" cstate="email">
              <a:extLst>
                <a:ext uri="{BEBA8EAE-BF5A-486C-A8C5-ECC9F3942E4B}">
                  <a14:imgProps xmlns:a14="http://schemas.microsoft.com/office/drawing/2010/main">
                    <a14:imgLayer r:embed="rId3">
                      <a14:imgEffect>
                        <a14:artisticWatercolorSponge/>
                      </a14:imgEffect>
                    </a14:imgLayer>
                  </a14:imgProps>
                </a:ext>
                <a:ext uri="{28A0092B-C50C-407E-A947-70E740481C1C}">
                  <a14:useLocalDpi xmlns:a14="http://schemas.microsoft.com/office/drawing/2010/main" val="0"/>
                </a:ext>
              </a:extLst>
            </a:blip>
            <a:stretch>
              <a:fillRect/>
            </a:stretch>
          </p:blipFill>
          <p:spPr>
            <a:xfrm>
              <a:off x="6655822" y="2808038"/>
              <a:ext cx="4667250" cy="3500437"/>
            </a:xfrm>
            <a:prstGeom prst="rect">
              <a:avLst/>
            </a:prstGeom>
          </p:spPr>
        </p:pic>
        <p:sp>
          <p:nvSpPr>
            <p:cNvPr id="9" name="Oval 8"/>
            <p:cNvSpPr/>
            <p:nvPr/>
          </p:nvSpPr>
          <p:spPr>
            <a:xfrm>
              <a:off x="8989447" y="3598667"/>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1</a:t>
              </a:r>
              <a:endParaRPr lang="en-GB" sz="1200" dirty="0"/>
            </a:p>
          </p:txBody>
        </p:sp>
        <p:sp>
          <p:nvSpPr>
            <p:cNvPr id="10" name="Oval 9"/>
            <p:cNvSpPr/>
            <p:nvPr/>
          </p:nvSpPr>
          <p:spPr>
            <a:xfrm>
              <a:off x="7824192" y="3508667"/>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2</a:t>
              </a:r>
              <a:endParaRPr lang="en-GB" sz="1200" dirty="0"/>
            </a:p>
          </p:txBody>
        </p:sp>
        <p:sp>
          <p:nvSpPr>
            <p:cNvPr id="11" name="Oval 10"/>
            <p:cNvSpPr/>
            <p:nvPr/>
          </p:nvSpPr>
          <p:spPr>
            <a:xfrm>
              <a:off x="10157817" y="3508667"/>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2</a:t>
              </a:r>
              <a:endParaRPr lang="en-GB" sz="1200" dirty="0"/>
            </a:p>
          </p:txBody>
        </p:sp>
        <p:sp>
          <p:nvSpPr>
            <p:cNvPr id="12" name="Oval 11"/>
            <p:cNvSpPr/>
            <p:nvPr/>
          </p:nvSpPr>
          <p:spPr>
            <a:xfrm>
              <a:off x="8508288" y="3140968"/>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3</a:t>
              </a:r>
              <a:endParaRPr lang="en-GB" sz="1200" dirty="0"/>
            </a:p>
          </p:txBody>
        </p:sp>
        <p:sp>
          <p:nvSpPr>
            <p:cNvPr id="13" name="Oval 12"/>
            <p:cNvSpPr/>
            <p:nvPr/>
          </p:nvSpPr>
          <p:spPr>
            <a:xfrm>
              <a:off x="9463235" y="3140968"/>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3</a:t>
              </a:r>
              <a:endParaRPr lang="en-GB" sz="1200" dirty="0"/>
            </a:p>
          </p:txBody>
        </p:sp>
        <p:sp>
          <p:nvSpPr>
            <p:cNvPr id="14" name="Oval 13"/>
            <p:cNvSpPr/>
            <p:nvPr/>
          </p:nvSpPr>
          <p:spPr>
            <a:xfrm>
              <a:off x="8292264" y="4653136"/>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a:t>4</a:t>
              </a:r>
              <a:endParaRPr lang="en-GB" sz="1200" dirty="0"/>
            </a:p>
          </p:txBody>
        </p:sp>
        <p:sp>
          <p:nvSpPr>
            <p:cNvPr id="15" name="Oval 14"/>
            <p:cNvSpPr/>
            <p:nvPr/>
          </p:nvSpPr>
          <p:spPr>
            <a:xfrm>
              <a:off x="9732424" y="4653136"/>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a:t>4</a:t>
              </a:r>
              <a:endParaRPr lang="en-GB" sz="1200" dirty="0"/>
            </a:p>
          </p:txBody>
        </p:sp>
        <p:sp>
          <p:nvSpPr>
            <p:cNvPr id="16" name="Oval 15"/>
            <p:cNvSpPr/>
            <p:nvPr/>
          </p:nvSpPr>
          <p:spPr>
            <a:xfrm>
              <a:off x="9768408" y="5625264"/>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5</a:t>
              </a:r>
              <a:endParaRPr lang="en-GB" sz="1200" dirty="0"/>
            </a:p>
          </p:txBody>
        </p:sp>
        <p:sp>
          <p:nvSpPr>
            <p:cNvPr id="17" name="Oval 16"/>
            <p:cNvSpPr/>
            <p:nvPr/>
          </p:nvSpPr>
          <p:spPr>
            <a:xfrm>
              <a:off x="8220256" y="5625264"/>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5</a:t>
              </a:r>
              <a:endParaRPr lang="en-GB" sz="1200" dirty="0"/>
            </a:p>
          </p:txBody>
        </p:sp>
        <p:sp>
          <p:nvSpPr>
            <p:cNvPr id="18" name="Oval 17"/>
            <p:cNvSpPr/>
            <p:nvPr/>
          </p:nvSpPr>
          <p:spPr>
            <a:xfrm>
              <a:off x="8004232" y="5193216"/>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6</a:t>
              </a:r>
              <a:endParaRPr lang="en-GB" sz="1200" dirty="0"/>
            </a:p>
          </p:txBody>
        </p:sp>
        <p:sp>
          <p:nvSpPr>
            <p:cNvPr id="19" name="Oval 18"/>
            <p:cNvSpPr/>
            <p:nvPr/>
          </p:nvSpPr>
          <p:spPr>
            <a:xfrm>
              <a:off x="10020456" y="5193216"/>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6</a:t>
              </a:r>
              <a:endParaRPr lang="en-GB" sz="1200" dirty="0"/>
            </a:p>
          </p:txBody>
        </p:sp>
        <p:sp>
          <p:nvSpPr>
            <p:cNvPr id="20" name="Oval 19"/>
            <p:cNvSpPr/>
            <p:nvPr/>
          </p:nvSpPr>
          <p:spPr>
            <a:xfrm>
              <a:off x="7212144" y="3465024"/>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7</a:t>
              </a:r>
              <a:endParaRPr lang="en-GB" sz="1200" dirty="0"/>
            </a:p>
          </p:txBody>
        </p:sp>
        <p:sp>
          <p:nvSpPr>
            <p:cNvPr id="21" name="Oval 20"/>
            <p:cNvSpPr/>
            <p:nvPr/>
          </p:nvSpPr>
          <p:spPr>
            <a:xfrm>
              <a:off x="7212144" y="3717032"/>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7</a:t>
              </a:r>
              <a:endParaRPr lang="en-GB" sz="1200" dirty="0"/>
            </a:p>
          </p:txBody>
        </p:sp>
        <p:sp>
          <p:nvSpPr>
            <p:cNvPr id="22" name="Oval 21"/>
            <p:cNvSpPr/>
            <p:nvPr/>
          </p:nvSpPr>
          <p:spPr>
            <a:xfrm>
              <a:off x="7428168" y="4113096"/>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8</a:t>
              </a:r>
              <a:endParaRPr lang="en-GB" sz="1200" dirty="0"/>
            </a:p>
          </p:txBody>
        </p:sp>
        <p:sp>
          <p:nvSpPr>
            <p:cNvPr id="23" name="Oval 22"/>
            <p:cNvSpPr/>
            <p:nvPr/>
          </p:nvSpPr>
          <p:spPr>
            <a:xfrm>
              <a:off x="10308488" y="4113096"/>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8</a:t>
              </a:r>
              <a:endParaRPr lang="en-GB" sz="1200" dirty="0"/>
            </a:p>
          </p:txBody>
        </p:sp>
        <p:sp>
          <p:nvSpPr>
            <p:cNvPr id="24" name="Oval 23"/>
            <p:cNvSpPr/>
            <p:nvPr/>
          </p:nvSpPr>
          <p:spPr>
            <a:xfrm>
              <a:off x="8688288" y="4293096"/>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9</a:t>
              </a:r>
              <a:endParaRPr lang="en-GB" sz="1200" dirty="0"/>
            </a:p>
          </p:txBody>
        </p:sp>
        <p:sp>
          <p:nvSpPr>
            <p:cNvPr id="25" name="Oval 24"/>
            <p:cNvSpPr/>
            <p:nvPr/>
          </p:nvSpPr>
          <p:spPr>
            <a:xfrm>
              <a:off x="9300376" y="4293096"/>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9</a:t>
              </a:r>
              <a:endParaRPr lang="en-GB" sz="1200" dirty="0"/>
            </a:p>
          </p:txBody>
        </p:sp>
        <p:sp>
          <p:nvSpPr>
            <p:cNvPr id="26" name="Oval 25"/>
            <p:cNvSpPr/>
            <p:nvPr/>
          </p:nvSpPr>
          <p:spPr>
            <a:xfrm>
              <a:off x="8472264" y="3717032"/>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9</a:t>
              </a:r>
              <a:endParaRPr lang="en-GB" sz="1200" dirty="0"/>
            </a:p>
          </p:txBody>
        </p:sp>
        <p:sp>
          <p:nvSpPr>
            <p:cNvPr id="27" name="Oval 26"/>
            <p:cNvSpPr/>
            <p:nvPr/>
          </p:nvSpPr>
          <p:spPr>
            <a:xfrm>
              <a:off x="9444392" y="3717032"/>
              <a:ext cx="180000" cy="180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smtClean="0"/>
                <a:t>9</a:t>
              </a:r>
              <a:endParaRPr lang="en-GB" sz="1200" dirty="0"/>
            </a:p>
          </p:txBody>
        </p:sp>
      </p:grpSp>
    </p:spTree>
    <p:extLst>
      <p:ext uri="{BB962C8B-B14F-4D97-AF65-F5344CB8AC3E}">
        <p14:creationId xmlns:p14="http://schemas.microsoft.com/office/powerpoint/2010/main" val="24993195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Demonstrator to series</a:t>
            </a:r>
            <a:endParaRPr lang="en-GB" dirty="0"/>
          </a:p>
        </p:txBody>
      </p:sp>
      <p:sp>
        <p:nvSpPr>
          <p:cNvPr id="18" name="Content Placeholder 17"/>
          <p:cNvSpPr>
            <a:spLocks noGrp="1"/>
          </p:cNvSpPr>
          <p:nvPr>
            <p:ph sz="half" idx="1"/>
          </p:nvPr>
        </p:nvSpPr>
        <p:spPr/>
        <p:txBody>
          <a:bodyPr anchor="t"/>
          <a:lstStyle/>
          <a:p>
            <a:r>
              <a:rPr lang="en-GB" sz="2400" dirty="0"/>
              <a:t>Before Series production, we defined strict Acceptance Test Plans (ATP) and Acceptance Test Reports (ATR</a:t>
            </a:r>
            <a:r>
              <a:rPr lang="en-GB" sz="2400" dirty="0" smtClean="0"/>
              <a:t>)</a:t>
            </a:r>
            <a:endParaRPr lang="en-GB" sz="2400" dirty="0"/>
          </a:p>
        </p:txBody>
      </p:sp>
      <p:sp>
        <p:nvSpPr>
          <p:cNvPr id="3" name="Date Placeholder 2"/>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4" name="Footer Placeholder 3"/>
          <p:cNvSpPr>
            <a:spLocks noGrp="1"/>
          </p:cNvSpPr>
          <p:nvPr>
            <p:ph type="ftr" sz="quarter" idx="11"/>
          </p:nvPr>
        </p:nvSpPr>
        <p:spPr/>
        <p:txBody>
          <a:bodyPr/>
          <a:lstStyle/>
          <a:p>
            <a:r>
              <a:rPr lang="en-GB" smtClean="0"/>
              <a:t>eric.montesinos@cern.ch</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29</a:t>
            </a:fld>
            <a:endParaRPr lang="en-US" dirty="0"/>
          </a:p>
        </p:txBody>
      </p:sp>
      <p:sp>
        <p:nvSpPr>
          <p:cNvPr id="7" name="Content Placeholder 2"/>
          <p:cNvSpPr txBox="1">
            <a:spLocks/>
          </p:cNvSpPr>
          <p:nvPr/>
        </p:nvSpPr>
        <p:spPr>
          <a:xfrm>
            <a:off x="611610" y="2797064"/>
            <a:ext cx="2394643" cy="3584264"/>
          </a:xfrm>
          <a:prstGeom prst="rect">
            <a:avLst/>
          </a:prstGeom>
        </p:spPr>
        <p:txBody>
          <a:bodyPr anchor="t">
            <a:normAutofit/>
          </a:bodyPr>
          <a:lstStyle>
            <a:lvl1pPr marL="0" indent="0" algn="l" defTabSz="914400" rtl="0" eaLnBrk="1" latinLnBrk="0" hangingPunct="1">
              <a:lnSpc>
                <a:spcPct val="100000"/>
              </a:lnSpc>
              <a:spcBef>
                <a:spcPts val="0"/>
              </a:spcBef>
              <a:spcAft>
                <a:spcPts val="0"/>
              </a:spcAft>
              <a:buClr>
                <a:schemeClr val="accent1"/>
              </a:buClr>
              <a:buSzPct val="100000"/>
              <a:buFont typeface="Tw Cen MT" panose="020B0602020104020603" pitchFamily="34" charset="0"/>
              <a:buNone/>
              <a:defRPr sz="2200" kern="1200">
                <a:solidFill>
                  <a:srgbClr val="002060"/>
                </a:solidFill>
                <a:latin typeface="+mn-lt"/>
                <a:ea typeface="+mn-ea"/>
                <a:cs typeface="+mn-cs"/>
              </a:defRPr>
            </a:lvl1pPr>
            <a:lvl2pPr marL="179388" indent="0" algn="l" defTabSz="914400" rtl="0" eaLnBrk="1" latinLnBrk="0" hangingPunct="1">
              <a:lnSpc>
                <a:spcPct val="100000"/>
              </a:lnSpc>
              <a:spcBef>
                <a:spcPts val="0"/>
              </a:spcBef>
              <a:spcAft>
                <a:spcPts val="0"/>
              </a:spcAft>
              <a:buClr>
                <a:schemeClr val="accent1"/>
              </a:buClr>
              <a:buFont typeface="Wingdings 3" pitchFamily="18" charset="2"/>
              <a:buNone/>
              <a:defRPr sz="1800" kern="1200">
                <a:solidFill>
                  <a:srgbClr val="002060"/>
                </a:solidFill>
                <a:latin typeface="+mn-lt"/>
                <a:ea typeface="+mn-ea"/>
                <a:cs typeface="+mn-cs"/>
              </a:defRPr>
            </a:lvl2pPr>
            <a:lvl3pPr marL="358775" indent="0" algn="l" defTabSz="914400" rtl="0" eaLnBrk="1" latinLnBrk="0" hangingPunct="1">
              <a:lnSpc>
                <a:spcPct val="100000"/>
              </a:lnSpc>
              <a:spcBef>
                <a:spcPts val="0"/>
              </a:spcBef>
              <a:spcAft>
                <a:spcPts val="0"/>
              </a:spcAft>
              <a:buClr>
                <a:schemeClr val="accent1"/>
              </a:buClr>
              <a:buFont typeface="Wingdings 3" pitchFamily="18" charset="2"/>
              <a:buNone/>
              <a:defRPr sz="1400" kern="1200">
                <a:solidFill>
                  <a:srgbClr val="002060"/>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GB" sz="2000" dirty="0" smtClean="0"/>
              <a:t>Tower (x 35)</a:t>
            </a:r>
          </a:p>
          <a:p>
            <a:pPr marL="180975" lvl="1"/>
            <a:r>
              <a:rPr lang="en-GB" sz="1600" dirty="0" smtClean="0"/>
              <a:t>Input cavity</a:t>
            </a:r>
          </a:p>
          <a:p>
            <a:pPr marL="180975" lvl="1"/>
            <a:r>
              <a:rPr lang="en-GB" sz="1600" dirty="0" smtClean="0"/>
              <a:t>Output cavity</a:t>
            </a:r>
          </a:p>
          <a:p>
            <a:pPr marL="180975" lvl="1"/>
            <a:r>
              <a:rPr lang="en-GB" sz="1600" dirty="0" smtClean="0"/>
              <a:t>Bays (x4)</a:t>
            </a:r>
          </a:p>
          <a:p>
            <a:pPr marL="180975" lvl="1"/>
            <a:r>
              <a:rPr lang="en-GB" sz="1600" dirty="0" smtClean="0"/>
              <a:t>Hydraulic</a:t>
            </a:r>
          </a:p>
          <a:p>
            <a:pPr marL="180975" lvl="1"/>
            <a:r>
              <a:rPr lang="en-GB" sz="1600" dirty="0" smtClean="0"/>
              <a:t>Electrical distribution</a:t>
            </a:r>
          </a:p>
          <a:p>
            <a:pPr marL="180975" lvl="1"/>
            <a:r>
              <a:rPr lang="en-GB" sz="1600" dirty="0" smtClean="0"/>
              <a:t>VBF (</a:t>
            </a:r>
            <a:r>
              <a:rPr lang="en-GB" sz="1600" dirty="0" err="1" smtClean="0"/>
              <a:t>Vérification</a:t>
            </a:r>
            <a:r>
              <a:rPr lang="en-GB" sz="1600" dirty="0" smtClean="0"/>
              <a:t> de</a:t>
            </a:r>
            <a:br>
              <a:rPr lang="en-GB" sz="1600" dirty="0" smtClean="0"/>
            </a:br>
            <a:r>
              <a:rPr lang="en-GB" sz="1600" dirty="0" smtClean="0"/>
              <a:t>bon </a:t>
            </a:r>
            <a:r>
              <a:rPr lang="en-GB" sz="1600" dirty="0" err="1" smtClean="0"/>
              <a:t>fonctionnement</a:t>
            </a:r>
            <a:r>
              <a:rPr lang="en-GB" sz="1600" dirty="0" smtClean="0"/>
              <a:t>)</a:t>
            </a:r>
          </a:p>
          <a:p>
            <a:pPr marL="180975" lvl="1"/>
            <a:r>
              <a:rPr lang="en-GB" sz="1600" dirty="0" smtClean="0"/>
              <a:t>Temperature</a:t>
            </a:r>
          </a:p>
          <a:p>
            <a:pPr marL="180975" lvl="1"/>
            <a:r>
              <a:rPr lang="en-GB" sz="1600" dirty="0" smtClean="0"/>
              <a:t>Bandwidth</a:t>
            </a:r>
          </a:p>
          <a:p>
            <a:pPr marL="180975" lvl="1"/>
            <a:r>
              <a:rPr lang="en-GB" sz="1600" dirty="0" smtClean="0"/>
              <a:t>Linearity</a:t>
            </a:r>
          </a:p>
          <a:p>
            <a:pPr marL="180975" lvl="1"/>
            <a:r>
              <a:rPr lang="en-GB" sz="1600" dirty="0" smtClean="0"/>
              <a:t>Harmonics</a:t>
            </a:r>
          </a:p>
          <a:p>
            <a:pPr marL="180975" lvl="1"/>
            <a:r>
              <a:rPr lang="en-GB" sz="1600" dirty="0" err="1" smtClean="0"/>
              <a:t>Supercycle</a:t>
            </a:r>
            <a:r>
              <a:rPr lang="en-GB" sz="1600" dirty="0" smtClean="0"/>
              <a:t> 100 hours</a:t>
            </a:r>
            <a:endParaRPr lang="en-GB" sz="1600" dirty="0"/>
          </a:p>
        </p:txBody>
      </p:sp>
      <p:sp>
        <p:nvSpPr>
          <p:cNvPr id="9" name="Content Placeholder 6"/>
          <p:cNvSpPr txBox="1">
            <a:spLocks/>
          </p:cNvSpPr>
          <p:nvPr/>
        </p:nvSpPr>
        <p:spPr>
          <a:xfrm>
            <a:off x="2999656" y="2852935"/>
            <a:ext cx="3107534" cy="3744417"/>
          </a:xfrm>
          <a:prstGeom prst="rect">
            <a:avLst/>
          </a:prstGeom>
        </p:spPr>
        <p:txBody>
          <a:bodyPr>
            <a:normAutofit fontScale="92500" lnSpcReduction="10000"/>
          </a:bodyPr>
          <a:lstStyle>
            <a:lvl1pPr marL="0" indent="0" algn="l" defTabSz="914400" rtl="0" eaLnBrk="1" latinLnBrk="0" hangingPunct="1">
              <a:lnSpc>
                <a:spcPct val="100000"/>
              </a:lnSpc>
              <a:spcBef>
                <a:spcPts val="0"/>
              </a:spcBef>
              <a:spcAft>
                <a:spcPts val="0"/>
              </a:spcAft>
              <a:buClr>
                <a:schemeClr val="accent1"/>
              </a:buClr>
              <a:buSzPct val="100000"/>
              <a:buFont typeface="Tw Cen MT" panose="020B0602020104020603" pitchFamily="34" charset="0"/>
              <a:buNone/>
              <a:defRPr sz="2200" kern="1200">
                <a:solidFill>
                  <a:srgbClr val="002060"/>
                </a:solidFill>
                <a:latin typeface="+mn-lt"/>
                <a:ea typeface="+mn-ea"/>
                <a:cs typeface="+mn-cs"/>
              </a:defRPr>
            </a:lvl1pPr>
            <a:lvl2pPr marL="179388" indent="0" algn="l" defTabSz="914400" rtl="0" eaLnBrk="1" latinLnBrk="0" hangingPunct="1">
              <a:lnSpc>
                <a:spcPct val="100000"/>
              </a:lnSpc>
              <a:spcBef>
                <a:spcPts val="0"/>
              </a:spcBef>
              <a:spcAft>
                <a:spcPts val="0"/>
              </a:spcAft>
              <a:buClr>
                <a:schemeClr val="accent1"/>
              </a:buClr>
              <a:buFont typeface="Wingdings 3" pitchFamily="18" charset="2"/>
              <a:buNone/>
              <a:defRPr sz="1800" kern="1200">
                <a:solidFill>
                  <a:srgbClr val="002060"/>
                </a:solidFill>
                <a:latin typeface="+mn-lt"/>
                <a:ea typeface="+mn-ea"/>
                <a:cs typeface="+mn-cs"/>
              </a:defRPr>
            </a:lvl2pPr>
            <a:lvl3pPr marL="358775" indent="0" algn="l" defTabSz="914400" rtl="0" eaLnBrk="1" latinLnBrk="0" hangingPunct="1">
              <a:lnSpc>
                <a:spcPct val="100000"/>
              </a:lnSpc>
              <a:spcBef>
                <a:spcPts val="0"/>
              </a:spcBef>
              <a:spcAft>
                <a:spcPts val="0"/>
              </a:spcAft>
              <a:buClr>
                <a:schemeClr val="accent1"/>
              </a:buClr>
              <a:buFont typeface="Wingdings 3" pitchFamily="18" charset="2"/>
              <a:buNone/>
              <a:defRPr sz="1400" kern="1200">
                <a:solidFill>
                  <a:srgbClr val="002060"/>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GB" dirty="0" smtClean="0"/>
              <a:t>Module (x 3’000)</a:t>
            </a:r>
          </a:p>
          <a:p>
            <a:pPr marL="180975" lvl="1"/>
            <a:r>
              <a:rPr lang="en-GB" sz="1700" dirty="0" smtClean="0"/>
              <a:t>Input Card</a:t>
            </a:r>
          </a:p>
          <a:p>
            <a:pPr marL="180975" lvl="1"/>
            <a:r>
              <a:rPr lang="en-GB" sz="1700" dirty="0" smtClean="0"/>
              <a:t>Output Card</a:t>
            </a:r>
          </a:p>
          <a:p>
            <a:pPr marL="180975" lvl="1"/>
            <a:r>
              <a:rPr lang="en-GB" sz="1700" dirty="0" smtClean="0"/>
              <a:t>Transistor on its heat sink</a:t>
            </a:r>
            <a:br>
              <a:rPr lang="en-GB" sz="1700" dirty="0" smtClean="0"/>
            </a:br>
            <a:r>
              <a:rPr lang="en-GB" sz="1700" dirty="0" smtClean="0"/>
              <a:t>(Ultra Sonic tomography sampling 100 % first batches than 2 %)</a:t>
            </a:r>
          </a:p>
          <a:p>
            <a:pPr marL="180975" lvl="1"/>
            <a:r>
              <a:rPr lang="en-GB" sz="1700" dirty="0" smtClean="0"/>
              <a:t>Power supply</a:t>
            </a:r>
          </a:p>
          <a:p>
            <a:pPr marL="180975" lvl="1"/>
            <a:r>
              <a:rPr lang="en-GB" sz="1700" dirty="0" smtClean="0"/>
              <a:t>Module</a:t>
            </a:r>
          </a:p>
          <a:p>
            <a:pPr marL="180975" lvl="1"/>
            <a:r>
              <a:rPr lang="en-GB" sz="1700" dirty="0" smtClean="0"/>
              <a:t>Phase/Gain repeated at CERN</a:t>
            </a:r>
            <a:br>
              <a:rPr lang="en-GB" sz="1700" dirty="0" smtClean="0"/>
            </a:br>
            <a:r>
              <a:rPr lang="en-GB" sz="1700" dirty="0" smtClean="0"/>
              <a:t>(all checked by us, no sampling)</a:t>
            </a:r>
          </a:p>
          <a:p>
            <a:endParaRPr lang="en-GB" sz="1700" dirty="0" smtClean="0"/>
          </a:p>
          <a:p>
            <a:r>
              <a:rPr lang="en-GB" dirty="0" smtClean="0">
                <a:solidFill>
                  <a:srgbClr val="FF0000"/>
                </a:solidFill>
              </a:rPr>
              <a:t>In total this </a:t>
            </a:r>
            <a:r>
              <a:rPr lang="en-GB" dirty="0" smtClean="0">
                <a:solidFill>
                  <a:srgbClr val="FF0000"/>
                </a:solidFill>
              </a:rPr>
              <a:t>has been </a:t>
            </a:r>
            <a:r>
              <a:rPr lang="en-GB" dirty="0" smtClean="0">
                <a:solidFill>
                  <a:srgbClr val="FF0000"/>
                </a:solidFill>
              </a:rPr>
              <a:t>more than 15’000 test reports that </a:t>
            </a:r>
            <a:r>
              <a:rPr lang="en-GB" dirty="0" smtClean="0">
                <a:solidFill>
                  <a:srgbClr val="FF0000"/>
                </a:solidFill>
              </a:rPr>
              <a:t>have</a:t>
            </a:r>
            <a:r>
              <a:rPr lang="en-GB" dirty="0" smtClean="0">
                <a:solidFill>
                  <a:srgbClr val="FF0000"/>
                </a:solidFill>
              </a:rPr>
              <a:t> been </a:t>
            </a:r>
            <a:r>
              <a:rPr lang="en-GB" dirty="0" smtClean="0">
                <a:solidFill>
                  <a:srgbClr val="FF0000"/>
                </a:solidFill>
              </a:rPr>
              <a:t>produced</a:t>
            </a:r>
            <a:endParaRPr lang="en-GB" dirty="0">
              <a:solidFill>
                <a:srgbClr val="FF0000"/>
              </a:solidFill>
            </a:endParaRPr>
          </a:p>
        </p:txBody>
      </p:sp>
      <p:sp>
        <p:nvSpPr>
          <p:cNvPr id="14" name="Content Placeholder 2"/>
          <p:cNvSpPr txBox="1">
            <a:spLocks/>
          </p:cNvSpPr>
          <p:nvPr/>
        </p:nvSpPr>
        <p:spPr>
          <a:xfrm>
            <a:off x="749030" y="1700808"/>
            <a:ext cx="4933302" cy="1765851"/>
          </a:xfrm>
          <a:prstGeom prst="rect">
            <a:avLst/>
          </a:prstGeom>
        </p:spPr>
        <p:txBody>
          <a:bodyPr anchor="ctr">
            <a:normAutofit/>
          </a:bodyPr>
          <a:lstStyle>
            <a:lvl1pPr marL="0" indent="0" algn="l" defTabSz="914400" rtl="0" eaLnBrk="1" latinLnBrk="0" hangingPunct="1">
              <a:lnSpc>
                <a:spcPct val="100000"/>
              </a:lnSpc>
              <a:spcBef>
                <a:spcPts val="0"/>
              </a:spcBef>
              <a:spcAft>
                <a:spcPts val="0"/>
              </a:spcAft>
              <a:buClr>
                <a:schemeClr val="accent1"/>
              </a:buClr>
              <a:buSzPct val="100000"/>
              <a:buFont typeface="Tw Cen MT" panose="020B0602020104020603" pitchFamily="34" charset="0"/>
              <a:buNone/>
              <a:defRPr sz="2200" kern="1200">
                <a:solidFill>
                  <a:srgbClr val="002060"/>
                </a:solidFill>
                <a:latin typeface="+mn-lt"/>
                <a:ea typeface="+mn-ea"/>
                <a:cs typeface="+mn-cs"/>
              </a:defRPr>
            </a:lvl1pPr>
            <a:lvl2pPr marL="179388" indent="0" algn="l" defTabSz="914400" rtl="0" eaLnBrk="1" latinLnBrk="0" hangingPunct="1">
              <a:lnSpc>
                <a:spcPct val="100000"/>
              </a:lnSpc>
              <a:spcBef>
                <a:spcPts val="0"/>
              </a:spcBef>
              <a:spcAft>
                <a:spcPts val="0"/>
              </a:spcAft>
              <a:buClr>
                <a:schemeClr val="accent1"/>
              </a:buClr>
              <a:buFont typeface="Wingdings 3" pitchFamily="18" charset="2"/>
              <a:buNone/>
              <a:defRPr sz="1800" kern="1200">
                <a:solidFill>
                  <a:srgbClr val="002060"/>
                </a:solidFill>
                <a:latin typeface="+mn-lt"/>
                <a:ea typeface="+mn-ea"/>
                <a:cs typeface="+mn-cs"/>
              </a:defRPr>
            </a:lvl2pPr>
            <a:lvl3pPr marL="358775" indent="0" algn="l" defTabSz="914400" rtl="0" eaLnBrk="1" latinLnBrk="0" hangingPunct="1">
              <a:lnSpc>
                <a:spcPct val="100000"/>
              </a:lnSpc>
              <a:spcBef>
                <a:spcPts val="0"/>
              </a:spcBef>
              <a:spcAft>
                <a:spcPts val="0"/>
              </a:spcAft>
              <a:buClr>
                <a:schemeClr val="accent1"/>
              </a:buClr>
              <a:buFont typeface="Wingdings 3" pitchFamily="18" charset="2"/>
              <a:buNone/>
              <a:defRPr sz="1400" kern="1200">
                <a:solidFill>
                  <a:srgbClr val="002060"/>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GB" sz="3300" dirty="0" smtClean="0"/>
          </a:p>
        </p:txBody>
      </p:sp>
      <p:pic>
        <p:nvPicPr>
          <p:cNvPr id="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6759" y="1772816"/>
            <a:ext cx="2409580" cy="304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9047" y="1784919"/>
            <a:ext cx="2431569" cy="304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a:off x="6744072" y="4941168"/>
            <a:ext cx="4824536" cy="923330"/>
          </a:xfrm>
          <a:prstGeom prst="rect">
            <a:avLst/>
          </a:prstGeom>
          <a:noFill/>
        </p:spPr>
        <p:txBody>
          <a:bodyPr wrap="square" rtlCol="0">
            <a:spAutoFit/>
          </a:bodyPr>
          <a:lstStyle/>
          <a:p>
            <a:pPr algn="ctr"/>
            <a:r>
              <a:rPr lang="en-GB" dirty="0" smtClean="0">
                <a:solidFill>
                  <a:srgbClr val="002060"/>
                </a:solidFill>
              </a:rPr>
              <a:t>As an example of the quality plan, all brazed transistors are inspected (tomography)</a:t>
            </a:r>
          </a:p>
          <a:p>
            <a:pPr algn="ctr"/>
            <a:r>
              <a:rPr lang="en-GB" b="1" dirty="0" smtClean="0">
                <a:solidFill>
                  <a:srgbClr val="002060"/>
                </a:solidFill>
              </a:rPr>
              <a:t>no sampling</a:t>
            </a:r>
            <a:r>
              <a:rPr lang="en-GB" dirty="0" smtClean="0">
                <a:solidFill>
                  <a:srgbClr val="002060"/>
                </a:solidFill>
              </a:rPr>
              <a:t> method is applied</a:t>
            </a:r>
            <a:endParaRPr lang="en-GB" dirty="0">
              <a:solidFill>
                <a:srgbClr val="002060"/>
              </a:solidFill>
            </a:endParaRPr>
          </a:p>
        </p:txBody>
      </p:sp>
    </p:spTree>
    <p:extLst>
      <p:ext uri="{BB962C8B-B14F-4D97-AF65-F5344CB8AC3E}">
        <p14:creationId xmlns:p14="http://schemas.microsoft.com/office/powerpoint/2010/main" val="2127609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GB" smtClean="0"/>
              <a:t>SPS supercycle</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3</a:t>
            </a:fld>
            <a:endParaRPr lang="en-US" dirty="0"/>
          </a:p>
        </p:txBody>
      </p:sp>
      <p:cxnSp>
        <p:nvCxnSpPr>
          <p:cNvPr id="9" name="Straight Connector 8"/>
          <p:cNvCxnSpPr/>
          <p:nvPr/>
        </p:nvCxnSpPr>
        <p:spPr>
          <a:xfrm flipV="1">
            <a:off x="1487488" y="4437112"/>
            <a:ext cx="0" cy="1440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143752" y="4725144"/>
            <a:ext cx="720000" cy="369332"/>
          </a:xfrm>
          <a:prstGeom prst="rect">
            <a:avLst/>
          </a:prstGeom>
          <a:noFill/>
        </p:spPr>
        <p:txBody>
          <a:bodyPr wrap="square" rtlCol="0">
            <a:spAutoFit/>
          </a:bodyPr>
          <a:lstStyle/>
          <a:p>
            <a:pPr algn="ctr"/>
            <a:r>
              <a:rPr lang="en-GB" dirty="0" smtClean="0"/>
              <a:t>3.2</a:t>
            </a:r>
            <a:endParaRPr lang="en-GB" dirty="0"/>
          </a:p>
        </p:txBody>
      </p:sp>
      <p:sp>
        <p:nvSpPr>
          <p:cNvPr id="11" name="TextBox 10"/>
          <p:cNvSpPr txBox="1"/>
          <p:nvPr/>
        </p:nvSpPr>
        <p:spPr>
          <a:xfrm>
            <a:off x="3791681" y="4725144"/>
            <a:ext cx="1943869" cy="369332"/>
          </a:xfrm>
          <a:prstGeom prst="rect">
            <a:avLst/>
          </a:prstGeom>
          <a:noFill/>
        </p:spPr>
        <p:txBody>
          <a:bodyPr wrap="square" rtlCol="0">
            <a:spAutoFit/>
          </a:bodyPr>
          <a:lstStyle/>
          <a:p>
            <a:pPr algn="ctr"/>
            <a:r>
              <a:rPr lang="en-GB" dirty="0" smtClean="0"/>
              <a:t>10.8</a:t>
            </a:r>
            <a:endParaRPr lang="en-GB" dirty="0"/>
          </a:p>
        </p:txBody>
      </p:sp>
      <p:sp>
        <p:nvSpPr>
          <p:cNvPr id="12" name="TextBox 11"/>
          <p:cNvSpPr txBox="1"/>
          <p:nvPr/>
        </p:nvSpPr>
        <p:spPr>
          <a:xfrm>
            <a:off x="3215681" y="5085184"/>
            <a:ext cx="3888000" cy="369332"/>
          </a:xfrm>
          <a:prstGeom prst="rect">
            <a:avLst/>
          </a:prstGeom>
          <a:noFill/>
        </p:spPr>
        <p:txBody>
          <a:bodyPr wrap="square" rtlCol="0">
            <a:spAutoFit/>
          </a:bodyPr>
          <a:lstStyle/>
          <a:p>
            <a:pPr algn="ctr"/>
            <a:r>
              <a:rPr lang="en-GB" dirty="0" smtClean="0"/>
              <a:t>21.6 s</a:t>
            </a:r>
            <a:endParaRPr lang="en-GB" dirty="0"/>
          </a:p>
        </p:txBody>
      </p:sp>
      <p:cxnSp>
        <p:nvCxnSpPr>
          <p:cNvPr id="13" name="Straight Connector 12"/>
          <p:cNvCxnSpPr/>
          <p:nvPr/>
        </p:nvCxnSpPr>
        <p:spPr>
          <a:xfrm flipV="1">
            <a:off x="1487488" y="2430423"/>
            <a:ext cx="0" cy="201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055440" y="4437112"/>
            <a:ext cx="10800000" cy="0"/>
          </a:xfrm>
          <a:prstGeom prst="line">
            <a:avLst/>
          </a:prstGeom>
          <a:ln>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07367" y="3995772"/>
            <a:ext cx="1080000" cy="369332"/>
          </a:xfrm>
          <a:prstGeom prst="rect">
            <a:avLst/>
          </a:prstGeom>
          <a:noFill/>
        </p:spPr>
        <p:txBody>
          <a:bodyPr wrap="square" rtlCol="0">
            <a:spAutoFit/>
          </a:bodyPr>
          <a:lstStyle/>
          <a:p>
            <a:pPr algn="r"/>
            <a:r>
              <a:rPr lang="fr-FR" dirty="0" smtClean="0"/>
              <a:t>10 kW</a:t>
            </a:r>
            <a:endParaRPr lang="en-GB" dirty="0"/>
          </a:p>
        </p:txBody>
      </p:sp>
      <p:cxnSp>
        <p:nvCxnSpPr>
          <p:cNvPr id="16" name="Straight Connector 15"/>
          <p:cNvCxnSpPr/>
          <p:nvPr/>
        </p:nvCxnSpPr>
        <p:spPr>
          <a:xfrm flipV="1">
            <a:off x="1055440" y="4365104"/>
            <a:ext cx="1080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055440" y="2636912"/>
            <a:ext cx="648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07487" y="3275692"/>
            <a:ext cx="1080000" cy="369332"/>
          </a:xfrm>
          <a:prstGeom prst="rect">
            <a:avLst/>
          </a:prstGeom>
          <a:noFill/>
        </p:spPr>
        <p:txBody>
          <a:bodyPr wrap="square" rtlCol="0">
            <a:spAutoFit/>
          </a:bodyPr>
          <a:lstStyle/>
          <a:p>
            <a:pPr algn="r"/>
            <a:r>
              <a:rPr lang="en-GB" dirty="0" smtClean="0"/>
              <a:t>750 kW</a:t>
            </a:r>
            <a:endParaRPr lang="en-GB" dirty="0"/>
          </a:p>
        </p:txBody>
      </p:sp>
      <p:cxnSp>
        <p:nvCxnSpPr>
          <p:cNvPr id="19" name="Straight Connector 18"/>
          <p:cNvCxnSpPr/>
          <p:nvPr/>
        </p:nvCxnSpPr>
        <p:spPr>
          <a:xfrm>
            <a:off x="1055440" y="3645024"/>
            <a:ext cx="936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791888" y="4725144"/>
            <a:ext cx="1944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735960" y="4725144"/>
            <a:ext cx="1368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791744" y="4365104"/>
            <a:ext cx="0" cy="72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5735960" y="4365104"/>
            <a:ext cx="0" cy="72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7104112" y="4365104"/>
            <a:ext cx="0" cy="151200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07487" y="2267580"/>
            <a:ext cx="1080000" cy="369332"/>
          </a:xfrm>
          <a:prstGeom prst="rect">
            <a:avLst/>
          </a:prstGeom>
          <a:noFill/>
        </p:spPr>
        <p:txBody>
          <a:bodyPr wrap="square" rtlCol="0">
            <a:spAutoFit/>
          </a:bodyPr>
          <a:lstStyle/>
          <a:p>
            <a:pPr algn="r"/>
            <a:r>
              <a:rPr lang="en-GB" dirty="0" smtClean="0"/>
              <a:t>2000 kW</a:t>
            </a:r>
          </a:p>
        </p:txBody>
      </p:sp>
      <p:cxnSp>
        <p:nvCxnSpPr>
          <p:cNvPr id="26" name="Straight Connector 25"/>
          <p:cNvCxnSpPr/>
          <p:nvPr/>
        </p:nvCxnSpPr>
        <p:spPr>
          <a:xfrm>
            <a:off x="3215681" y="4365104"/>
            <a:ext cx="3888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215681" y="4725144"/>
            <a:ext cx="576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736112" y="4725144"/>
            <a:ext cx="1368000" cy="369332"/>
          </a:xfrm>
          <a:prstGeom prst="rect">
            <a:avLst/>
          </a:prstGeom>
          <a:noFill/>
        </p:spPr>
        <p:txBody>
          <a:bodyPr wrap="square" rtlCol="0">
            <a:spAutoFit/>
          </a:bodyPr>
          <a:lstStyle/>
          <a:p>
            <a:pPr algn="ctr"/>
            <a:r>
              <a:rPr lang="fr-FR" dirty="0" smtClean="0"/>
              <a:t>7.6</a:t>
            </a:r>
            <a:endParaRPr lang="en-GB" dirty="0"/>
          </a:p>
        </p:txBody>
      </p:sp>
      <p:cxnSp>
        <p:nvCxnSpPr>
          <p:cNvPr id="29" name="Straight Connector 28"/>
          <p:cNvCxnSpPr/>
          <p:nvPr/>
        </p:nvCxnSpPr>
        <p:spPr>
          <a:xfrm>
            <a:off x="379174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104112"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827016" y="4293096"/>
            <a:ext cx="360000" cy="216000"/>
          </a:xfrm>
          <a:prstGeom prst="rect">
            <a:avLst/>
          </a:prstGeom>
          <a:noFill/>
        </p:spPr>
        <p:txBody>
          <a:bodyPr wrap="square" rtlCol="0">
            <a:spAutoFit/>
          </a:bodyPr>
          <a:lstStyle/>
          <a:p>
            <a:r>
              <a:rPr lang="en-US" sz="1100" dirty="0" smtClean="0"/>
              <a:t>0</a:t>
            </a:r>
            <a:endParaRPr lang="en-GB" sz="1100" dirty="0"/>
          </a:p>
        </p:txBody>
      </p:sp>
      <p:sp>
        <p:nvSpPr>
          <p:cNvPr id="32" name="TextBox 31"/>
          <p:cNvSpPr txBox="1"/>
          <p:nvPr/>
        </p:nvSpPr>
        <p:spPr>
          <a:xfrm>
            <a:off x="3215381" y="5507940"/>
            <a:ext cx="3888000" cy="369332"/>
          </a:xfrm>
          <a:prstGeom prst="rect">
            <a:avLst/>
          </a:prstGeom>
          <a:noFill/>
        </p:spPr>
        <p:txBody>
          <a:bodyPr wrap="square" rtlCol="0">
            <a:spAutoFit/>
          </a:bodyPr>
          <a:lstStyle/>
          <a:p>
            <a:pPr algn="ctr"/>
            <a:r>
              <a:rPr lang="en-GB" dirty="0" smtClean="0">
                <a:solidFill>
                  <a:srgbClr val="C00000"/>
                </a:solidFill>
              </a:rPr>
              <a:t>LHC</a:t>
            </a:r>
            <a:endParaRPr lang="en-GB" dirty="0">
              <a:solidFill>
                <a:srgbClr val="C00000"/>
              </a:solidFill>
            </a:endParaRPr>
          </a:p>
        </p:txBody>
      </p:sp>
      <p:cxnSp>
        <p:nvCxnSpPr>
          <p:cNvPr id="33" name="Straight Connector 32"/>
          <p:cNvCxnSpPr/>
          <p:nvPr/>
        </p:nvCxnSpPr>
        <p:spPr>
          <a:xfrm flipH="1" flipV="1">
            <a:off x="7463792" y="4365104"/>
            <a:ext cx="360" cy="72000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888088" y="4725144"/>
            <a:ext cx="720000" cy="369332"/>
          </a:xfrm>
          <a:prstGeom prst="rect">
            <a:avLst/>
          </a:prstGeom>
          <a:noFill/>
        </p:spPr>
        <p:txBody>
          <a:bodyPr wrap="square" rtlCol="0">
            <a:spAutoFit/>
          </a:bodyPr>
          <a:lstStyle/>
          <a:p>
            <a:pPr algn="ctr"/>
            <a:r>
              <a:rPr lang="en-GB" dirty="0" smtClean="0"/>
              <a:t>1.8</a:t>
            </a:r>
            <a:endParaRPr lang="en-GB" dirty="0"/>
          </a:p>
        </p:txBody>
      </p:sp>
      <p:sp>
        <p:nvSpPr>
          <p:cNvPr id="35" name="TextBox 34"/>
          <p:cNvSpPr txBox="1"/>
          <p:nvPr/>
        </p:nvSpPr>
        <p:spPr>
          <a:xfrm>
            <a:off x="7213944" y="4725144"/>
            <a:ext cx="720000" cy="369332"/>
          </a:xfrm>
          <a:prstGeom prst="rect">
            <a:avLst/>
          </a:prstGeom>
          <a:noFill/>
        </p:spPr>
        <p:txBody>
          <a:bodyPr wrap="square" rtlCol="0">
            <a:spAutoFit/>
          </a:bodyPr>
          <a:lstStyle/>
          <a:p>
            <a:pPr algn="ctr"/>
            <a:r>
              <a:rPr lang="en-US" dirty="0" smtClean="0"/>
              <a:t>1.2</a:t>
            </a:r>
            <a:endParaRPr lang="en-GB" dirty="0"/>
          </a:p>
        </p:txBody>
      </p:sp>
      <p:cxnSp>
        <p:nvCxnSpPr>
          <p:cNvPr id="36" name="Straight Connector 35"/>
          <p:cNvCxnSpPr/>
          <p:nvPr/>
        </p:nvCxnSpPr>
        <p:spPr>
          <a:xfrm>
            <a:off x="7464152" y="4727868"/>
            <a:ext cx="216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680176" y="4725144"/>
            <a:ext cx="576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7680176" y="4005064"/>
            <a:ext cx="0" cy="108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8256200" y="3645184"/>
            <a:ext cx="40" cy="144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104112" y="4365104"/>
            <a:ext cx="360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104112" y="4725144"/>
            <a:ext cx="360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680176" y="4725144"/>
            <a:ext cx="576000" cy="369332"/>
          </a:xfrm>
          <a:prstGeom prst="rect">
            <a:avLst/>
          </a:prstGeom>
          <a:noFill/>
        </p:spPr>
        <p:txBody>
          <a:bodyPr wrap="square" rtlCol="0">
            <a:spAutoFit/>
          </a:bodyPr>
          <a:lstStyle/>
          <a:p>
            <a:pPr algn="ctr"/>
            <a:r>
              <a:rPr lang="fr-FR" dirty="0" smtClean="0"/>
              <a:t>3.0</a:t>
            </a:r>
            <a:endParaRPr lang="en-GB" dirty="0"/>
          </a:p>
        </p:txBody>
      </p:sp>
      <p:cxnSp>
        <p:nvCxnSpPr>
          <p:cNvPr id="43" name="Straight Connector 42"/>
          <p:cNvCxnSpPr/>
          <p:nvPr/>
        </p:nvCxnSpPr>
        <p:spPr>
          <a:xfrm>
            <a:off x="7464152" y="4005064"/>
            <a:ext cx="216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680176" y="3645024"/>
            <a:ext cx="576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464152" y="4005064"/>
            <a:ext cx="0" cy="360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7679819" y="3645024"/>
            <a:ext cx="357" cy="360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256240" y="3645104"/>
            <a:ext cx="360000" cy="720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256240" y="4727868"/>
            <a:ext cx="360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8093388" y="4725144"/>
            <a:ext cx="684000" cy="369332"/>
          </a:xfrm>
          <a:prstGeom prst="rect">
            <a:avLst/>
          </a:prstGeom>
          <a:noFill/>
        </p:spPr>
        <p:txBody>
          <a:bodyPr wrap="square" rtlCol="0">
            <a:spAutoFit/>
          </a:bodyPr>
          <a:lstStyle/>
          <a:p>
            <a:pPr algn="ctr"/>
            <a:r>
              <a:rPr lang="en-GB" dirty="0" smtClean="0"/>
              <a:t>2.2</a:t>
            </a:r>
          </a:p>
        </p:txBody>
      </p:sp>
      <p:cxnSp>
        <p:nvCxnSpPr>
          <p:cNvPr id="50" name="Straight Connector 49"/>
          <p:cNvCxnSpPr/>
          <p:nvPr/>
        </p:nvCxnSpPr>
        <p:spPr>
          <a:xfrm flipH="1" flipV="1">
            <a:off x="11567389" y="3861048"/>
            <a:ext cx="1219" cy="201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8616280" y="4365104"/>
            <a:ext cx="476" cy="1512000"/>
          </a:xfrm>
          <a:prstGeom prst="line">
            <a:avLst/>
          </a:prstGeom>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7104112" y="5085184"/>
            <a:ext cx="1512000" cy="369332"/>
          </a:xfrm>
          <a:prstGeom prst="rect">
            <a:avLst/>
          </a:prstGeom>
          <a:noFill/>
        </p:spPr>
        <p:txBody>
          <a:bodyPr wrap="square" rtlCol="0">
            <a:spAutoFit/>
          </a:bodyPr>
          <a:lstStyle/>
          <a:p>
            <a:pPr algn="ctr"/>
            <a:r>
              <a:rPr lang="en-GB" dirty="0" smtClean="0"/>
              <a:t>8.2 s</a:t>
            </a:r>
            <a:endParaRPr lang="en-GB" dirty="0"/>
          </a:p>
        </p:txBody>
      </p:sp>
      <p:cxnSp>
        <p:nvCxnSpPr>
          <p:cNvPr id="53" name="Straight Connector 52"/>
          <p:cNvCxnSpPr/>
          <p:nvPr/>
        </p:nvCxnSpPr>
        <p:spPr>
          <a:xfrm flipV="1">
            <a:off x="9192344" y="4365104"/>
            <a:ext cx="0" cy="720000"/>
          </a:xfrm>
          <a:prstGeom prst="line">
            <a:avLst/>
          </a:prstGeom>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8616568" y="5085184"/>
            <a:ext cx="2952000" cy="369332"/>
          </a:xfrm>
          <a:prstGeom prst="rect">
            <a:avLst/>
          </a:prstGeom>
          <a:noFill/>
        </p:spPr>
        <p:txBody>
          <a:bodyPr wrap="square" rtlCol="0">
            <a:spAutoFit/>
          </a:bodyPr>
          <a:lstStyle/>
          <a:p>
            <a:pPr algn="ctr"/>
            <a:r>
              <a:rPr lang="en-GB" dirty="0" smtClean="0"/>
              <a:t>16.2 s</a:t>
            </a:r>
            <a:endParaRPr lang="en-GB" dirty="0"/>
          </a:p>
        </p:txBody>
      </p:sp>
      <p:cxnSp>
        <p:nvCxnSpPr>
          <p:cNvPr id="55" name="Straight Connector 54"/>
          <p:cNvCxnSpPr/>
          <p:nvPr/>
        </p:nvCxnSpPr>
        <p:spPr>
          <a:xfrm>
            <a:off x="9192344" y="4725144"/>
            <a:ext cx="648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9840416" y="3861160"/>
            <a:ext cx="0" cy="12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8616280" y="4365104"/>
            <a:ext cx="576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8616280" y="4725144"/>
            <a:ext cx="576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9192416" y="4725144"/>
            <a:ext cx="648000" cy="369332"/>
          </a:xfrm>
          <a:prstGeom prst="rect">
            <a:avLst/>
          </a:prstGeom>
          <a:noFill/>
        </p:spPr>
        <p:txBody>
          <a:bodyPr wrap="square" rtlCol="0">
            <a:spAutoFit/>
          </a:bodyPr>
          <a:lstStyle/>
          <a:p>
            <a:pPr algn="ctr"/>
            <a:r>
              <a:rPr lang="fr-FR" dirty="0" smtClean="0"/>
              <a:t>3.4</a:t>
            </a:r>
            <a:endParaRPr lang="en-GB" dirty="0"/>
          </a:p>
        </p:txBody>
      </p:sp>
      <p:cxnSp>
        <p:nvCxnSpPr>
          <p:cNvPr id="60" name="Straight Connector 59"/>
          <p:cNvCxnSpPr/>
          <p:nvPr/>
        </p:nvCxnSpPr>
        <p:spPr>
          <a:xfrm>
            <a:off x="9840059" y="3864441"/>
            <a:ext cx="1728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9192280" y="3645024"/>
            <a:ext cx="648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9840059" y="3645024"/>
            <a:ext cx="357" cy="216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9192344" y="3645104"/>
            <a:ext cx="943" cy="720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1568607" y="3861048"/>
            <a:ext cx="1" cy="504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840416" y="4725144"/>
            <a:ext cx="1728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9840416" y="4725144"/>
            <a:ext cx="1728000" cy="369332"/>
          </a:xfrm>
          <a:prstGeom prst="rect">
            <a:avLst/>
          </a:prstGeom>
          <a:noFill/>
        </p:spPr>
        <p:txBody>
          <a:bodyPr wrap="square" rtlCol="0">
            <a:spAutoFit/>
          </a:bodyPr>
          <a:lstStyle/>
          <a:p>
            <a:pPr algn="ctr"/>
            <a:r>
              <a:rPr lang="en-US" dirty="0" smtClean="0"/>
              <a:t>9.6</a:t>
            </a:r>
            <a:endParaRPr lang="en-GB" dirty="0" smtClean="0"/>
          </a:p>
        </p:txBody>
      </p:sp>
      <p:sp>
        <p:nvSpPr>
          <p:cNvPr id="67" name="TextBox 66"/>
          <p:cNvSpPr txBox="1"/>
          <p:nvPr/>
        </p:nvSpPr>
        <p:spPr>
          <a:xfrm>
            <a:off x="8616280" y="4725144"/>
            <a:ext cx="576000" cy="369332"/>
          </a:xfrm>
          <a:prstGeom prst="rect">
            <a:avLst/>
          </a:prstGeom>
          <a:noFill/>
        </p:spPr>
        <p:txBody>
          <a:bodyPr wrap="square" rtlCol="0">
            <a:spAutoFit/>
          </a:bodyPr>
          <a:lstStyle/>
          <a:p>
            <a:pPr algn="ctr"/>
            <a:r>
              <a:rPr lang="en-GB" dirty="0" smtClean="0"/>
              <a:t>3.2</a:t>
            </a:r>
            <a:endParaRPr lang="en-GB" dirty="0"/>
          </a:p>
        </p:txBody>
      </p:sp>
      <p:cxnSp>
        <p:nvCxnSpPr>
          <p:cNvPr id="68" name="Straight Connector 67"/>
          <p:cNvCxnSpPr/>
          <p:nvPr/>
        </p:nvCxnSpPr>
        <p:spPr>
          <a:xfrm>
            <a:off x="386375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393576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00776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07977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415178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422379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429580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436780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43981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51182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58383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465584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472784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479985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87186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494387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501588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508788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515989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523190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30391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537592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44792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51993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559194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566395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5735960"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5807968"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5879976"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5951984"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6023992"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6096000"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6168008"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6240016"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6312024"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384032"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6456040"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528048"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6600056"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6672064"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6744072"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816080"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88088"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6960096"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7032104"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sp>
        <p:nvSpPr>
          <p:cNvPr id="113" name="Rectangle 112"/>
          <p:cNvSpPr/>
          <p:nvPr/>
        </p:nvSpPr>
        <p:spPr>
          <a:xfrm>
            <a:off x="4190451" y="3573016"/>
            <a:ext cx="2520000" cy="523220"/>
          </a:xfrm>
          <a:prstGeom prst="rect">
            <a:avLst/>
          </a:prstGeom>
          <a:solidFill>
            <a:schemeClr val="bg1"/>
          </a:solidFill>
        </p:spPr>
        <p:txBody>
          <a:bodyPr wrap="none">
            <a:spAutoFit/>
          </a:bodyPr>
          <a:lstStyle/>
          <a:p>
            <a:pPr algn="ctr"/>
            <a:r>
              <a:rPr lang="en-GB" sz="1400" dirty="0"/>
              <a:t>9.8 </a:t>
            </a:r>
            <a:r>
              <a:rPr lang="el-GR" sz="1400" dirty="0"/>
              <a:t>μ</a:t>
            </a:r>
            <a:r>
              <a:rPr lang="en-GB" sz="1400" dirty="0"/>
              <a:t>s / 23.04 </a:t>
            </a:r>
            <a:r>
              <a:rPr lang="el-GR" sz="1400" dirty="0"/>
              <a:t>μ</a:t>
            </a:r>
            <a:r>
              <a:rPr lang="en-GB" sz="1400" dirty="0"/>
              <a:t>s (43.4 kHz</a:t>
            </a:r>
            <a:r>
              <a:rPr lang="en-GB" sz="1400" dirty="0" smtClean="0"/>
              <a:t>) or</a:t>
            </a:r>
          </a:p>
          <a:p>
            <a:pPr algn="ctr"/>
            <a:r>
              <a:rPr lang="fr-FR" sz="1400" dirty="0" smtClean="0"/>
              <a:t>2.75 </a:t>
            </a:r>
            <a:r>
              <a:rPr lang="el-GR" sz="1400" dirty="0" smtClean="0"/>
              <a:t>μ</a:t>
            </a:r>
            <a:r>
              <a:rPr lang="en-GB" sz="1400" dirty="0"/>
              <a:t>s / </a:t>
            </a:r>
            <a:r>
              <a:rPr lang="en-GB" sz="1400" dirty="0" smtClean="0"/>
              <a:t>5.76 </a:t>
            </a:r>
            <a:r>
              <a:rPr lang="el-GR" sz="1400" dirty="0"/>
              <a:t>μ</a:t>
            </a:r>
            <a:r>
              <a:rPr lang="en-GB" sz="1400" dirty="0"/>
              <a:t>s </a:t>
            </a:r>
            <a:r>
              <a:rPr lang="en-GB" sz="1400" dirty="0" smtClean="0"/>
              <a:t>(173.6 </a:t>
            </a:r>
            <a:r>
              <a:rPr lang="en-GB" sz="1400" dirty="0"/>
              <a:t>kHz) </a:t>
            </a:r>
          </a:p>
        </p:txBody>
      </p:sp>
      <p:sp>
        <p:nvSpPr>
          <p:cNvPr id="114" name="TextBox 113"/>
          <p:cNvSpPr txBox="1"/>
          <p:nvPr/>
        </p:nvSpPr>
        <p:spPr>
          <a:xfrm>
            <a:off x="7104112" y="5507940"/>
            <a:ext cx="1511436" cy="538609"/>
          </a:xfrm>
          <a:prstGeom prst="rect">
            <a:avLst/>
          </a:prstGeom>
          <a:noFill/>
        </p:spPr>
        <p:txBody>
          <a:bodyPr wrap="square" rtlCol="0">
            <a:spAutoFit/>
          </a:bodyPr>
          <a:lstStyle/>
          <a:p>
            <a:pPr algn="ctr"/>
            <a:r>
              <a:rPr lang="fr-FR" dirty="0" smtClean="0">
                <a:solidFill>
                  <a:srgbClr val="C00000"/>
                </a:solidFill>
              </a:rPr>
              <a:t>SHIP</a:t>
            </a:r>
          </a:p>
          <a:p>
            <a:pPr algn="ctr"/>
            <a:r>
              <a:rPr lang="fr-FR" sz="1100" dirty="0" err="1" smtClean="0">
                <a:solidFill>
                  <a:srgbClr val="C00000"/>
                </a:solidFill>
              </a:rPr>
              <a:t>Serach</a:t>
            </a:r>
            <a:r>
              <a:rPr lang="fr-FR" sz="1100" dirty="0" smtClean="0">
                <a:solidFill>
                  <a:srgbClr val="C00000"/>
                </a:solidFill>
              </a:rPr>
              <a:t> </a:t>
            </a:r>
            <a:r>
              <a:rPr lang="fr-FR" sz="1100" dirty="0" err="1" smtClean="0">
                <a:solidFill>
                  <a:srgbClr val="C00000"/>
                </a:solidFill>
              </a:rPr>
              <a:t>Hidden</a:t>
            </a:r>
            <a:r>
              <a:rPr lang="fr-FR" sz="1100" dirty="0" smtClean="0">
                <a:solidFill>
                  <a:srgbClr val="C00000"/>
                </a:solidFill>
              </a:rPr>
              <a:t> </a:t>
            </a:r>
            <a:r>
              <a:rPr lang="fr-FR" sz="1100" dirty="0" err="1" smtClean="0">
                <a:solidFill>
                  <a:srgbClr val="C00000"/>
                </a:solidFill>
              </a:rPr>
              <a:t>Particle</a:t>
            </a:r>
            <a:endParaRPr lang="en-GB" sz="1100" dirty="0">
              <a:solidFill>
                <a:srgbClr val="C00000"/>
              </a:solidFill>
            </a:endParaRPr>
          </a:p>
        </p:txBody>
      </p:sp>
      <p:sp>
        <p:nvSpPr>
          <p:cNvPr id="115" name="TextBox 114"/>
          <p:cNvSpPr txBox="1"/>
          <p:nvPr/>
        </p:nvSpPr>
        <p:spPr>
          <a:xfrm>
            <a:off x="8616280" y="5507940"/>
            <a:ext cx="2952000" cy="553998"/>
          </a:xfrm>
          <a:prstGeom prst="rect">
            <a:avLst/>
          </a:prstGeom>
          <a:noFill/>
        </p:spPr>
        <p:txBody>
          <a:bodyPr wrap="square" rtlCol="0">
            <a:spAutoFit/>
          </a:bodyPr>
          <a:lstStyle/>
          <a:p>
            <a:pPr algn="ctr"/>
            <a:r>
              <a:rPr lang="fr-FR" dirty="0" smtClean="0">
                <a:solidFill>
                  <a:srgbClr val="C00000"/>
                </a:solidFill>
              </a:rPr>
              <a:t>FT</a:t>
            </a:r>
          </a:p>
          <a:p>
            <a:pPr algn="ctr"/>
            <a:r>
              <a:rPr lang="fr-FR" sz="1100" dirty="0" err="1" smtClean="0">
                <a:solidFill>
                  <a:srgbClr val="C00000"/>
                </a:solidFill>
              </a:rPr>
              <a:t>Fixed</a:t>
            </a:r>
            <a:r>
              <a:rPr lang="fr-FR" sz="1100" dirty="0" smtClean="0">
                <a:solidFill>
                  <a:srgbClr val="C00000"/>
                </a:solidFill>
              </a:rPr>
              <a:t> Target</a:t>
            </a:r>
            <a:endParaRPr lang="en-GB" sz="1100" dirty="0">
              <a:solidFill>
                <a:srgbClr val="C00000"/>
              </a:solidFill>
            </a:endParaRPr>
          </a:p>
        </p:txBody>
      </p:sp>
      <p:cxnSp>
        <p:nvCxnSpPr>
          <p:cNvPr id="116" name="Straight Connector 115"/>
          <p:cNvCxnSpPr/>
          <p:nvPr/>
        </p:nvCxnSpPr>
        <p:spPr>
          <a:xfrm>
            <a:off x="11568608" y="4365104"/>
            <a:ext cx="216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2351680" y="4725144"/>
            <a:ext cx="864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1487488" y="4725144"/>
            <a:ext cx="864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1487488" y="4365104"/>
            <a:ext cx="864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2351680" y="2636912"/>
            <a:ext cx="864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2351584" y="2636992"/>
            <a:ext cx="943"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3214737" y="2637104"/>
            <a:ext cx="943"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V="1">
            <a:off x="2351584" y="4365104"/>
            <a:ext cx="0" cy="720000"/>
          </a:xfrm>
          <a:prstGeom prst="line">
            <a:avLst/>
          </a:prstGeom>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1487488" y="4725144"/>
            <a:ext cx="864000" cy="369332"/>
          </a:xfrm>
          <a:prstGeom prst="rect">
            <a:avLst/>
          </a:prstGeom>
          <a:noFill/>
        </p:spPr>
        <p:txBody>
          <a:bodyPr wrap="square" rtlCol="0">
            <a:spAutoFit/>
          </a:bodyPr>
          <a:lstStyle/>
          <a:p>
            <a:pPr algn="ctr"/>
            <a:r>
              <a:rPr lang="en-GB" dirty="0" smtClean="0"/>
              <a:t>5.0</a:t>
            </a:r>
            <a:endParaRPr lang="en-GB" dirty="0"/>
          </a:p>
        </p:txBody>
      </p:sp>
      <p:sp>
        <p:nvSpPr>
          <p:cNvPr id="125" name="TextBox 124"/>
          <p:cNvSpPr txBox="1"/>
          <p:nvPr/>
        </p:nvSpPr>
        <p:spPr>
          <a:xfrm>
            <a:off x="2351680" y="4725144"/>
            <a:ext cx="864000" cy="369332"/>
          </a:xfrm>
          <a:prstGeom prst="rect">
            <a:avLst/>
          </a:prstGeom>
          <a:noFill/>
        </p:spPr>
        <p:txBody>
          <a:bodyPr wrap="square" rtlCol="0">
            <a:spAutoFit/>
          </a:bodyPr>
          <a:lstStyle/>
          <a:p>
            <a:pPr algn="ctr"/>
            <a:r>
              <a:rPr lang="en-GB" dirty="0" smtClean="0"/>
              <a:t>5.0</a:t>
            </a:r>
            <a:endParaRPr lang="en-GB" dirty="0"/>
          </a:p>
        </p:txBody>
      </p:sp>
      <p:cxnSp>
        <p:nvCxnSpPr>
          <p:cNvPr id="126" name="Straight Connector 125"/>
          <p:cNvCxnSpPr/>
          <p:nvPr/>
        </p:nvCxnSpPr>
        <p:spPr>
          <a:xfrm flipV="1">
            <a:off x="3215680" y="4365104"/>
            <a:ext cx="0" cy="1512000"/>
          </a:xfrm>
          <a:prstGeom prst="line">
            <a:avLst/>
          </a:prstGeom>
        </p:spPr>
        <p:style>
          <a:lnRef idx="1">
            <a:schemeClr val="accent1"/>
          </a:lnRef>
          <a:fillRef idx="0">
            <a:schemeClr val="accent1"/>
          </a:fillRef>
          <a:effectRef idx="0">
            <a:schemeClr val="accent1"/>
          </a:effectRef>
          <a:fontRef idx="minor">
            <a:schemeClr val="tx1"/>
          </a:fontRef>
        </p:style>
      </p:cxnSp>
      <p:sp>
        <p:nvSpPr>
          <p:cNvPr id="127" name="TextBox 126"/>
          <p:cNvSpPr txBox="1"/>
          <p:nvPr/>
        </p:nvSpPr>
        <p:spPr>
          <a:xfrm>
            <a:off x="1487488" y="5507940"/>
            <a:ext cx="1728000" cy="553998"/>
          </a:xfrm>
          <a:prstGeom prst="rect">
            <a:avLst/>
          </a:prstGeom>
          <a:noFill/>
        </p:spPr>
        <p:txBody>
          <a:bodyPr wrap="square" rtlCol="0">
            <a:spAutoFit/>
          </a:bodyPr>
          <a:lstStyle/>
          <a:p>
            <a:pPr algn="ctr"/>
            <a:r>
              <a:rPr lang="fr-FR" dirty="0" smtClean="0">
                <a:solidFill>
                  <a:srgbClr val="C00000"/>
                </a:solidFill>
              </a:rPr>
              <a:t>MD</a:t>
            </a:r>
          </a:p>
          <a:p>
            <a:pPr algn="ctr"/>
            <a:r>
              <a:rPr lang="fr-FR" sz="1100" dirty="0" smtClean="0">
                <a:solidFill>
                  <a:srgbClr val="C00000"/>
                </a:solidFill>
              </a:rPr>
              <a:t>Machine </a:t>
            </a:r>
            <a:r>
              <a:rPr lang="fr-FR" sz="1100" dirty="0" err="1" smtClean="0">
                <a:solidFill>
                  <a:srgbClr val="C00000"/>
                </a:solidFill>
              </a:rPr>
              <a:t>Development</a:t>
            </a:r>
            <a:endParaRPr lang="en-GB" sz="1100" dirty="0">
              <a:solidFill>
                <a:srgbClr val="C00000"/>
              </a:solidFill>
            </a:endParaRPr>
          </a:p>
        </p:txBody>
      </p:sp>
      <p:sp>
        <p:nvSpPr>
          <p:cNvPr id="128" name="TextBox 127"/>
          <p:cNvSpPr txBox="1"/>
          <p:nvPr/>
        </p:nvSpPr>
        <p:spPr>
          <a:xfrm>
            <a:off x="1487488" y="5085184"/>
            <a:ext cx="1728000" cy="369332"/>
          </a:xfrm>
          <a:prstGeom prst="rect">
            <a:avLst/>
          </a:prstGeom>
          <a:noFill/>
        </p:spPr>
        <p:txBody>
          <a:bodyPr wrap="square" rtlCol="0">
            <a:spAutoFit/>
          </a:bodyPr>
          <a:lstStyle/>
          <a:p>
            <a:pPr algn="ctr"/>
            <a:r>
              <a:rPr lang="en-GB" dirty="0" smtClean="0"/>
              <a:t>10.0 s</a:t>
            </a:r>
            <a:endParaRPr lang="en-GB" dirty="0"/>
          </a:p>
        </p:txBody>
      </p:sp>
      <p:pic>
        <p:nvPicPr>
          <p:cNvPr id="129" name="Picture 12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80895" y="347774"/>
            <a:ext cx="4403737" cy="2880000"/>
          </a:xfrm>
          <a:prstGeom prst="rect">
            <a:avLst/>
          </a:prstGeom>
        </p:spPr>
      </p:pic>
      <p:sp>
        <p:nvSpPr>
          <p:cNvPr id="130" name="TextBox 129"/>
          <p:cNvSpPr txBox="1"/>
          <p:nvPr/>
        </p:nvSpPr>
        <p:spPr>
          <a:xfrm>
            <a:off x="8904312" y="476672"/>
            <a:ext cx="2880320" cy="923330"/>
          </a:xfrm>
          <a:prstGeom prst="rect">
            <a:avLst/>
          </a:prstGeom>
          <a:noFill/>
        </p:spPr>
        <p:txBody>
          <a:bodyPr wrap="square" rtlCol="0">
            <a:spAutoFit/>
          </a:bodyPr>
          <a:lstStyle/>
          <a:p>
            <a:r>
              <a:rPr lang="en-US" dirty="0" smtClean="0"/>
              <a:t>Average </a:t>
            </a:r>
            <a:r>
              <a:rPr lang="en-US" dirty="0"/>
              <a:t>power limited to 750 kW due to 350 mm coaxial lines</a:t>
            </a:r>
          </a:p>
        </p:txBody>
      </p:sp>
      <p:sp>
        <p:nvSpPr>
          <p:cNvPr id="2" name="TextBox 1"/>
          <p:cNvSpPr txBox="1"/>
          <p:nvPr/>
        </p:nvSpPr>
        <p:spPr>
          <a:xfrm>
            <a:off x="1861674" y="1584375"/>
            <a:ext cx="5220340" cy="461665"/>
          </a:xfrm>
          <a:prstGeom prst="rect">
            <a:avLst/>
          </a:prstGeom>
          <a:noFill/>
        </p:spPr>
        <p:txBody>
          <a:bodyPr wrap="none" rtlCol="0">
            <a:spAutoFit/>
          </a:bodyPr>
          <a:lstStyle/>
          <a:p>
            <a:r>
              <a:rPr lang="en-GB" sz="2400" b="1" dirty="0" smtClean="0">
                <a:solidFill>
                  <a:srgbClr val="FF0000"/>
                </a:solidFill>
              </a:rPr>
              <a:t>Terrible cycle for all RF power </a:t>
            </a:r>
            <a:r>
              <a:rPr lang="en-GB" sz="2400" b="1" dirty="0" smtClean="0">
                <a:solidFill>
                  <a:srgbClr val="FF0000"/>
                </a:solidFill>
              </a:rPr>
              <a:t>stations!</a:t>
            </a:r>
            <a:endParaRPr lang="en-GB" sz="2400" b="1" dirty="0">
              <a:solidFill>
                <a:srgbClr val="FF0000"/>
              </a:solidFill>
            </a:endParaRPr>
          </a:p>
        </p:txBody>
      </p:sp>
    </p:spTree>
    <p:extLst>
      <p:ext uri="{BB962C8B-B14F-4D97-AF65-F5344CB8AC3E}">
        <p14:creationId xmlns:p14="http://schemas.microsoft.com/office/powerpoint/2010/main" val="11563627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6128285" y="440668"/>
            <a:ext cx="5376597" cy="3024336"/>
          </a:xfrm>
          <a:prstGeom prst="rect">
            <a:avLst/>
          </a:prstGeom>
        </p:spPr>
      </p:pic>
      <p:sp>
        <p:nvSpPr>
          <p:cNvPr id="2" name="Title 1"/>
          <p:cNvSpPr>
            <a:spLocks noGrp="1"/>
          </p:cNvSpPr>
          <p:nvPr>
            <p:ph type="title"/>
          </p:nvPr>
        </p:nvSpPr>
        <p:spPr/>
        <p:txBody>
          <a:bodyPr>
            <a:normAutofit fontScale="90000"/>
          </a:bodyPr>
          <a:lstStyle/>
          <a:p>
            <a:r>
              <a:rPr lang="en-GB" dirty="0"/>
              <a:t>Demonstrator to series</a:t>
            </a:r>
          </a:p>
        </p:txBody>
      </p:sp>
      <p:sp>
        <p:nvSpPr>
          <p:cNvPr id="11" name="Content Placeholder 10"/>
          <p:cNvSpPr>
            <a:spLocks noGrp="1"/>
          </p:cNvSpPr>
          <p:nvPr>
            <p:ph sz="half" idx="1"/>
          </p:nvPr>
        </p:nvSpPr>
        <p:spPr/>
        <p:txBody>
          <a:bodyPr/>
          <a:lstStyle/>
          <a:p>
            <a:r>
              <a:rPr lang="en-GB" sz="2000" dirty="0" err="1"/>
              <a:t>Gérac</a:t>
            </a:r>
            <a:r>
              <a:rPr lang="en-GB" sz="2000" dirty="0"/>
              <a:t> premises </a:t>
            </a:r>
            <a:r>
              <a:rPr lang="en-GB" sz="2000" dirty="0" smtClean="0"/>
              <a:t>have been upgraded </a:t>
            </a:r>
            <a:r>
              <a:rPr lang="en-GB" sz="2000" dirty="0"/>
              <a:t>for industrialisation phase</a:t>
            </a:r>
          </a:p>
          <a:p>
            <a:pPr marL="177800" lvl="1"/>
            <a:r>
              <a:rPr lang="en-GB" dirty="0"/>
              <a:t>Two production lines</a:t>
            </a:r>
          </a:p>
          <a:p>
            <a:pPr marL="177800" lvl="1"/>
            <a:r>
              <a:rPr lang="en-GB" dirty="0"/>
              <a:t>Two test benches</a:t>
            </a:r>
          </a:p>
          <a:p>
            <a:pPr marL="177800" lvl="1"/>
            <a:r>
              <a:rPr lang="en-GB" dirty="0"/>
              <a:t>One test place for ‘non conformities’</a:t>
            </a:r>
          </a:p>
          <a:p>
            <a:pPr marL="177800" lvl="1"/>
            <a:r>
              <a:rPr lang="en-GB" dirty="0"/>
              <a:t>Area within highest standards</a:t>
            </a:r>
          </a:p>
          <a:p>
            <a:pPr marL="177800" lvl="1"/>
            <a:r>
              <a:rPr lang="en-GB" dirty="0"/>
              <a:t>One storage area</a:t>
            </a:r>
          </a:p>
          <a:p>
            <a:pPr indent="-279400"/>
            <a:endParaRPr lang="en-GB" sz="2000" dirty="0"/>
          </a:p>
          <a:p>
            <a:pPr indent="-279400"/>
            <a:r>
              <a:rPr lang="en-GB" sz="2000" dirty="0"/>
              <a:t>Production capability is 120+ modules per week</a:t>
            </a:r>
          </a:p>
          <a:p>
            <a:pPr indent="-279400"/>
            <a:endParaRPr lang="en-GB" sz="2000" dirty="0"/>
          </a:p>
          <a:p>
            <a:pPr indent="-279400"/>
            <a:r>
              <a:rPr lang="en-GB" sz="2000" dirty="0"/>
              <a:t>First batch </a:t>
            </a:r>
            <a:r>
              <a:rPr lang="en-GB" sz="2000" dirty="0" smtClean="0"/>
              <a:t>started to be delivered end of June 2019</a:t>
            </a:r>
            <a:endParaRPr lang="en-GB" sz="2000" dirty="0"/>
          </a:p>
        </p:txBody>
      </p:sp>
      <p:sp>
        <p:nvSpPr>
          <p:cNvPr id="3" name="Date Placeholder 2"/>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4" name="Footer Placeholder 3"/>
          <p:cNvSpPr>
            <a:spLocks noGrp="1"/>
          </p:cNvSpPr>
          <p:nvPr>
            <p:ph type="ftr" sz="quarter" idx="11"/>
          </p:nvPr>
        </p:nvSpPr>
        <p:spPr/>
        <p:txBody>
          <a:bodyPr/>
          <a:lstStyle/>
          <a:p>
            <a:r>
              <a:rPr lang="en-GB" smtClean="0"/>
              <a:t>eric.montesinos@cern.ch</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30</a:t>
            </a:fld>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118661" y="332656"/>
            <a:ext cx="5361374" cy="3240361"/>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8661" y="4485196"/>
            <a:ext cx="2520000" cy="1890000"/>
          </a:xfrm>
          <a:prstGeom prst="rect">
            <a:avLst/>
          </a:prstGeom>
          <a:ln>
            <a:noFill/>
          </a:ln>
          <a:effectLst>
            <a:outerShdw blurRad="292100" dist="139700" dir="2700000" algn="tl" rotWithShape="0">
              <a:srgbClr val="333333">
                <a:alpha val="65000"/>
              </a:srgbClr>
            </a:outerShdw>
          </a:effectLst>
        </p:spPr>
      </p:pic>
      <p:sp>
        <p:nvSpPr>
          <p:cNvPr id="10" name="Content Placeholder 6"/>
          <p:cNvSpPr txBox="1">
            <a:spLocks/>
          </p:cNvSpPr>
          <p:nvPr/>
        </p:nvSpPr>
        <p:spPr>
          <a:xfrm>
            <a:off x="6118661" y="3651158"/>
            <a:ext cx="5377939" cy="785954"/>
          </a:xfrm>
          <a:prstGeom prst="rect">
            <a:avLst/>
          </a:prstGeom>
        </p:spPr>
        <p:txBody>
          <a:bodyPr vert="horz" lIns="36000" tIns="36000" rIns="36000" bIns="36000" rtlCol="0" anchor="ctr">
            <a:noAutofit/>
          </a:bodyPr>
          <a:lstStyle>
            <a:lvl1pPr marL="0" indent="0" algn="l" defTabSz="914400" rtl="0" eaLnBrk="1" latinLnBrk="0" hangingPunct="1">
              <a:lnSpc>
                <a:spcPct val="150000"/>
              </a:lnSpc>
              <a:spcBef>
                <a:spcPts val="0"/>
              </a:spcBef>
              <a:spcAft>
                <a:spcPts val="0"/>
              </a:spcAft>
              <a:buClr>
                <a:schemeClr val="accent1"/>
              </a:buClr>
              <a:buSzPct val="100000"/>
              <a:buFont typeface="Tw Cen MT" panose="020B0602020104020603" pitchFamily="34" charset="0"/>
              <a:buNone/>
              <a:defRPr sz="2400" kern="1200">
                <a:solidFill>
                  <a:schemeClr val="tx1"/>
                </a:solidFill>
                <a:latin typeface="Century Gothic" panose="020B0502020202020204" pitchFamily="34" charset="0"/>
                <a:ea typeface="+mn-ea"/>
                <a:cs typeface="+mn-cs"/>
              </a:defRPr>
            </a:lvl1pPr>
            <a:lvl2pPr marL="182563" indent="0" algn="l" defTabSz="914400" rtl="0" eaLnBrk="1" latinLnBrk="0" hangingPunct="1">
              <a:lnSpc>
                <a:spcPct val="150000"/>
              </a:lnSpc>
              <a:spcBef>
                <a:spcPts val="0"/>
              </a:spcBef>
              <a:spcAft>
                <a:spcPts val="0"/>
              </a:spcAft>
              <a:buClr>
                <a:schemeClr val="accent1"/>
              </a:buClr>
              <a:buFontTx/>
              <a:buNone/>
              <a:defRPr sz="2000" kern="1200">
                <a:solidFill>
                  <a:schemeClr val="tx1"/>
                </a:solidFill>
                <a:latin typeface="Century Gothic" panose="020B0502020202020204" pitchFamily="34" charset="0"/>
                <a:ea typeface="+mn-ea"/>
                <a:cs typeface="+mn-cs"/>
              </a:defRPr>
            </a:lvl2pPr>
            <a:lvl3pPr marL="355600" indent="0" algn="l" defTabSz="914400" rtl="0" eaLnBrk="1" latinLnBrk="0" hangingPunct="1">
              <a:lnSpc>
                <a:spcPct val="150000"/>
              </a:lnSpc>
              <a:spcBef>
                <a:spcPts val="0"/>
              </a:spcBef>
              <a:spcAft>
                <a:spcPts val="0"/>
              </a:spcAft>
              <a:buClr>
                <a:schemeClr val="accent1"/>
              </a:buClr>
              <a:buFontTx/>
              <a:buNone/>
              <a:defRPr sz="1800" kern="1200">
                <a:solidFill>
                  <a:schemeClr val="tx1"/>
                </a:solidFill>
                <a:latin typeface="Century Gothic" panose="020B0502020202020204" pitchFamily="34" charset="0"/>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ctr">
              <a:lnSpc>
                <a:spcPct val="100000"/>
              </a:lnSpc>
            </a:pPr>
            <a:r>
              <a:rPr lang="en-GB" sz="1800" dirty="0" smtClean="0">
                <a:solidFill>
                  <a:srgbClr val="002060"/>
                </a:solidFill>
                <a:latin typeface="+mn-lt"/>
              </a:rPr>
              <a:t>Thales ‘military’ standards have been applied in order to satisfy the quality plan needed for our project </a:t>
            </a:r>
            <a:endParaRPr lang="en-GB" sz="1800" dirty="0">
              <a:solidFill>
                <a:srgbClr val="002060"/>
              </a:solidFill>
              <a:latin typeface="+mn-lt"/>
            </a:endParaRPr>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76600" y="4485196"/>
            <a:ext cx="2520000" cy="1890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2032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fontScale="90000"/>
          </a:bodyPr>
          <a:lstStyle/>
          <a:p>
            <a:r>
              <a:rPr lang="en-GB" dirty="0" smtClean="0"/>
              <a:t>Series production</a:t>
            </a:r>
            <a:endParaRPr lang="en-GB" dirty="0"/>
          </a:p>
        </p:txBody>
      </p:sp>
      <p:sp>
        <p:nvSpPr>
          <p:cNvPr id="13" name="Content Placeholder 12"/>
          <p:cNvSpPr>
            <a:spLocks noGrp="1"/>
          </p:cNvSpPr>
          <p:nvPr>
            <p:ph sz="half" idx="1"/>
          </p:nvPr>
        </p:nvSpPr>
        <p:spPr/>
        <p:txBody>
          <a:bodyPr>
            <a:normAutofit fontScale="92500"/>
          </a:bodyPr>
          <a:lstStyle/>
          <a:p>
            <a:r>
              <a:rPr lang="en-GB" dirty="0"/>
              <a:t>First </a:t>
            </a:r>
            <a:r>
              <a:rPr lang="en-GB" dirty="0" smtClean="0"/>
              <a:t>Series tower </a:t>
            </a:r>
            <a:r>
              <a:rPr lang="en-GB" dirty="0"/>
              <a:t>qualified 10</a:t>
            </a:r>
            <a:r>
              <a:rPr lang="en-GB" baseline="30000" dirty="0"/>
              <a:t>th</a:t>
            </a:r>
            <a:r>
              <a:rPr lang="en-GB" dirty="0"/>
              <a:t> July </a:t>
            </a:r>
            <a:r>
              <a:rPr lang="en-GB" dirty="0" smtClean="0"/>
              <a:t>2019</a:t>
            </a:r>
            <a:endParaRPr lang="en-GB" dirty="0"/>
          </a:p>
          <a:p>
            <a:endParaRPr lang="en-GB" dirty="0"/>
          </a:p>
          <a:p>
            <a:r>
              <a:rPr lang="en-GB" dirty="0"/>
              <a:t>Qualification tests </a:t>
            </a:r>
            <a:r>
              <a:rPr lang="en-GB" dirty="0" smtClean="0"/>
              <a:t>performed to qualify a tower, </a:t>
            </a:r>
            <a:r>
              <a:rPr lang="en-GB" dirty="0"/>
              <a:t>at a glance </a:t>
            </a:r>
          </a:p>
          <a:p>
            <a:pPr marL="522288" lvl="1" indent="-342900">
              <a:buFont typeface="+mj-lt"/>
              <a:buAutoNum type="arabicPeriod"/>
            </a:pPr>
            <a:r>
              <a:rPr lang="en-GB" dirty="0" smtClean="0"/>
              <a:t>verification </a:t>
            </a:r>
            <a:r>
              <a:rPr lang="en-GB" dirty="0"/>
              <a:t>of all the 80 modules received by Thales on our CERN's modules test bench, power sweep to verify amplitude and phase of all modules</a:t>
            </a:r>
          </a:p>
          <a:p>
            <a:pPr marL="522288" lvl="1" indent="-342900">
              <a:buFont typeface="+mj-lt"/>
              <a:buAutoNum type="arabicPeriod"/>
            </a:pPr>
            <a:r>
              <a:rPr lang="en-GB" dirty="0"/>
              <a:t>integration of the 80 modules in the tower with individual thermal camera per transistor</a:t>
            </a:r>
          </a:p>
          <a:p>
            <a:pPr marL="522288" lvl="1" indent="-342900">
              <a:buFont typeface="+mj-lt"/>
              <a:buAutoNum type="arabicPeriod"/>
            </a:pPr>
            <a:r>
              <a:rPr lang="en-GB" dirty="0"/>
              <a:t>parameters checks; interlocks, bandwidth, linearity, harmonics, thermal behaviour with a SPS RF </a:t>
            </a:r>
            <a:r>
              <a:rPr lang="en-GB" dirty="0" err="1"/>
              <a:t>supercycle</a:t>
            </a:r>
            <a:endParaRPr lang="en-GB" dirty="0"/>
          </a:p>
          <a:p>
            <a:pPr marL="522288" lvl="1" indent="-342900">
              <a:buFont typeface="+mj-lt"/>
              <a:buAutoNum type="arabicPeriod"/>
            </a:pPr>
            <a:r>
              <a:rPr lang="en-GB" dirty="0"/>
              <a:t>8 x 1 hour test at various predefined RF power levels and duty cycle</a:t>
            </a:r>
          </a:p>
          <a:p>
            <a:pPr marL="522288" lvl="1" indent="-342900">
              <a:buFont typeface="+mj-lt"/>
              <a:buAutoNum type="arabicPeriod"/>
            </a:pPr>
            <a:r>
              <a:rPr lang="en-GB" dirty="0"/>
              <a:t>100 hours long duration test with SPS RF </a:t>
            </a:r>
            <a:r>
              <a:rPr lang="en-GB" dirty="0" err="1"/>
              <a:t>supercycle</a:t>
            </a:r>
            <a:r>
              <a:rPr lang="en-GB" dirty="0"/>
              <a:t>, monitoring RF power and thermal behaviour</a:t>
            </a:r>
          </a:p>
          <a:p>
            <a:pPr marL="522288" lvl="1" indent="-342900">
              <a:buFont typeface="+mj-lt"/>
              <a:buAutoNum type="arabicPeriod"/>
            </a:pPr>
            <a:r>
              <a:rPr lang="en-GB" dirty="0"/>
              <a:t>control that the parameters have not changed, repetition of bandwidth, linearity, harmonics and thermal </a:t>
            </a:r>
            <a:r>
              <a:rPr lang="en-GB" dirty="0" smtClean="0"/>
              <a:t>behaviour</a:t>
            </a:r>
            <a:endParaRPr lang="en-GB" dirty="0"/>
          </a:p>
        </p:txBody>
      </p:sp>
      <p:sp>
        <p:nvSpPr>
          <p:cNvPr id="3" name="Date Placeholder 2"/>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4" name="Footer Placeholder 3"/>
          <p:cNvSpPr>
            <a:spLocks noGrp="1"/>
          </p:cNvSpPr>
          <p:nvPr>
            <p:ph type="ftr" sz="quarter" idx="11"/>
          </p:nvPr>
        </p:nvSpPr>
        <p:spPr/>
        <p:txBody>
          <a:bodyPr/>
          <a:lstStyle/>
          <a:p>
            <a:r>
              <a:rPr lang="en-GB" smtClean="0"/>
              <a:t>eric.montesinos@cern.ch</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31</a:t>
            </a:fld>
            <a:endParaRPr lang="en-US" dirty="0"/>
          </a:p>
        </p:txBody>
      </p:sp>
      <p:sp>
        <p:nvSpPr>
          <p:cNvPr id="6" name="Content Placeholder 2"/>
          <p:cNvSpPr txBox="1">
            <a:spLocks/>
          </p:cNvSpPr>
          <p:nvPr/>
        </p:nvSpPr>
        <p:spPr>
          <a:xfrm>
            <a:off x="838200" y="1825625"/>
            <a:ext cx="5331304" cy="4351338"/>
          </a:xfrm>
          <a:prstGeom prst="rect">
            <a:avLst/>
          </a:prstGeom>
        </p:spPr>
        <p:txBody>
          <a:bodyPr>
            <a:normAutofit/>
          </a:bodyPr>
          <a:lstStyle>
            <a:lvl1pPr marL="0" indent="0" algn="l" defTabSz="914400" rtl="0" eaLnBrk="1" latinLnBrk="0" hangingPunct="1">
              <a:lnSpc>
                <a:spcPct val="100000"/>
              </a:lnSpc>
              <a:spcBef>
                <a:spcPts val="0"/>
              </a:spcBef>
              <a:spcAft>
                <a:spcPts val="0"/>
              </a:spcAft>
              <a:buClr>
                <a:schemeClr val="accent1"/>
              </a:buClr>
              <a:buSzPct val="100000"/>
              <a:buFont typeface="Tw Cen MT" panose="020B0602020104020603" pitchFamily="34" charset="0"/>
              <a:buNone/>
              <a:defRPr sz="2200" kern="1200">
                <a:solidFill>
                  <a:srgbClr val="002060"/>
                </a:solidFill>
                <a:latin typeface="+mn-lt"/>
                <a:ea typeface="+mn-ea"/>
                <a:cs typeface="+mn-cs"/>
              </a:defRPr>
            </a:lvl1pPr>
            <a:lvl2pPr marL="179388" indent="0" algn="l" defTabSz="914400" rtl="0" eaLnBrk="1" latinLnBrk="0" hangingPunct="1">
              <a:lnSpc>
                <a:spcPct val="100000"/>
              </a:lnSpc>
              <a:spcBef>
                <a:spcPts val="0"/>
              </a:spcBef>
              <a:spcAft>
                <a:spcPts val="0"/>
              </a:spcAft>
              <a:buClr>
                <a:schemeClr val="accent1"/>
              </a:buClr>
              <a:buFont typeface="Wingdings 3" pitchFamily="18" charset="2"/>
              <a:buNone/>
              <a:defRPr sz="1800" kern="1200">
                <a:solidFill>
                  <a:srgbClr val="002060"/>
                </a:solidFill>
                <a:latin typeface="+mn-lt"/>
                <a:ea typeface="+mn-ea"/>
                <a:cs typeface="+mn-cs"/>
              </a:defRPr>
            </a:lvl2pPr>
            <a:lvl3pPr marL="358775" indent="0" algn="l" defTabSz="914400" rtl="0" eaLnBrk="1" latinLnBrk="0" hangingPunct="1">
              <a:lnSpc>
                <a:spcPct val="100000"/>
              </a:lnSpc>
              <a:spcBef>
                <a:spcPts val="0"/>
              </a:spcBef>
              <a:spcAft>
                <a:spcPts val="0"/>
              </a:spcAft>
              <a:buClr>
                <a:schemeClr val="accent1"/>
              </a:buClr>
              <a:buFont typeface="Wingdings 3" pitchFamily="18" charset="2"/>
              <a:buNone/>
              <a:defRPr sz="1400" kern="1200">
                <a:solidFill>
                  <a:srgbClr val="002060"/>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GB" dirty="0" smtClean="0"/>
          </a:p>
        </p:txBody>
      </p:sp>
      <p:sp>
        <p:nvSpPr>
          <p:cNvPr id="9" name="TextBox 8"/>
          <p:cNvSpPr txBox="1"/>
          <p:nvPr/>
        </p:nvSpPr>
        <p:spPr>
          <a:xfrm>
            <a:off x="6096000" y="5229200"/>
            <a:ext cx="5400600" cy="923330"/>
          </a:xfrm>
          <a:prstGeom prst="rect">
            <a:avLst/>
          </a:prstGeom>
          <a:noFill/>
        </p:spPr>
        <p:txBody>
          <a:bodyPr wrap="square" rtlCol="0">
            <a:spAutoFit/>
          </a:bodyPr>
          <a:lstStyle/>
          <a:p>
            <a:pPr algn="ctr"/>
            <a:r>
              <a:rPr lang="en-GB" dirty="0" smtClean="0">
                <a:solidFill>
                  <a:srgbClr val="002060"/>
                </a:solidFill>
              </a:rPr>
              <a:t>Despite the difficulties with the modules, Thales provided all the infrastructure for the 32 towers</a:t>
            </a:r>
          </a:p>
          <a:p>
            <a:pPr algn="ctr"/>
            <a:r>
              <a:rPr lang="en-GB" dirty="0" smtClean="0">
                <a:solidFill>
                  <a:srgbClr val="002060"/>
                </a:solidFill>
              </a:rPr>
              <a:t>(even with no payment from CERN)</a:t>
            </a:r>
            <a:endParaRPr lang="en-GB" dirty="0">
              <a:solidFill>
                <a:srgbClr val="002060"/>
              </a:solidFill>
            </a:endParaRPr>
          </a:p>
        </p:txBody>
      </p:sp>
      <p:pic>
        <p:nvPicPr>
          <p:cNvPr id="1026" name="Picture 2" descr="Résultat de recherche d'images pour &quot;sps sspa&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6200" y="1424835"/>
            <a:ext cx="5400000" cy="360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30967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Series production</a:t>
            </a:r>
            <a:endParaRPr lang="en-GB" dirty="0"/>
          </a:p>
        </p:txBody>
      </p:sp>
      <p:sp>
        <p:nvSpPr>
          <p:cNvPr id="3" name="Content Placeholder 2"/>
          <p:cNvSpPr>
            <a:spLocks noGrp="1"/>
          </p:cNvSpPr>
          <p:nvPr>
            <p:ph sz="half" idx="1"/>
          </p:nvPr>
        </p:nvSpPr>
        <p:spPr/>
        <p:txBody>
          <a:bodyPr/>
          <a:lstStyle/>
          <a:p>
            <a:r>
              <a:rPr lang="en-US" dirty="0"/>
              <a:t>In </a:t>
            </a:r>
            <a:r>
              <a:rPr lang="en-US" dirty="0" smtClean="0"/>
              <a:t>total</a:t>
            </a:r>
          </a:p>
          <a:p>
            <a:r>
              <a:rPr lang="en-US" dirty="0" smtClean="0"/>
              <a:t>3’000 </a:t>
            </a:r>
            <a:r>
              <a:rPr lang="en-US" dirty="0"/>
              <a:t>modules of 2 kW </a:t>
            </a:r>
            <a:r>
              <a:rPr lang="en-US" dirty="0" smtClean="0"/>
              <a:t>have been </a:t>
            </a:r>
            <a:r>
              <a:rPr lang="en-US" dirty="0"/>
              <a:t>produced</a:t>
            </a:r>
          </a:p>
          <a:p>
            <a:endParaRPr lang="en-US" dirty="0" smtClean="0"/>
          </a:p>
          <a:p>
            <a:r>
              <a:rPr lang="en-US" dirty="0" smtClean="0"/>
              <a:t>2’560 </a:t>
            </a:r>
            <a:r>
              <a:rPr lang="en-US" dirty="0"/>
              <a:t>modules </a:t>
            </a:r>
            <a:r>
              <a:rPr lang="en-US" dirty="0" smtClean="0"/>
              <a:t>have</a:t>
            </a:r>
            <a:r>
              <a:rPr lang="en-US" dirty="0" smtClean="0"/>
              <a:t> been </a:t>
            </a:r>
            <a:r>
              <a:rPr lang="en-US" dirty="0"/>
              <a:t>arranged </a:t>
            </a:r>
            <a:r>
              <a:rPr lang="en-US" dirty="0" smtClean="0"/>
              <a:t>in</a:t>
            </a:r>
            <a:br>
              <a:rPr lang="en-US" dirty="0" smtClean="0"/>
            </a:br>
            <a:r>
              <a:rPr lang="en-US" dirty="0" smtClean="0"/>
              <a:t>32 </a:t>
            </a:r>
            <a:r>
              <a:rPr lang="en-US" dirty="0"/>
              <a:t>towers of 144 kW </a:t>
            </a:r>
            <a:r>
              <a:rPr lang="en-US" dirty="0" smtClean="0"/>
              <a:t>each</a:t>
            </a:r>
          </a:p>
          <a:p>
            <a:endParaRPr lang="en-US" dirty="0"/>
          </a:p>
          <a:p>
            <a:r>
              <a:rPr lang="en-US" dirty="0" smtClean="0"/>
              <a:t>System is in operation since 2021</a:t>
            </a:r>
            <a:endParaRPr lang="en-GB" dirty="0" smtClean="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32</a:t>
            </a:fld>
            <a:endParaRPr lang="en-US" dirty="0"/>
          </a:p>
        </p:txBody>
      </p:sp>
      <p:grpSp>
        <p:nvGrpSpPr>
          <p:cNvPr id="11" name="Group 10"/>
          <p:cNvGrpSpPr/>
          <p:nvPr/>
        </p:nvGrpSpPr>
        <p:grpSpPr>
          <a:xfrm>
            <a:off x="4871864" y="1268760"/>
            <a:ext cx="7219606" cy="4088287"/>
            <a:chOff x="2279576" y="1412776"/>
            <a:chExt cx="7219606" cy="4088287"/>
          </a:xfrm>
        </p:grpSpPr>
        <p:pic>
          <p:nvPicPr>
            <p:cNvPr id="12" name="Picture 11"/>
            <p:cNvPicPr>
              <a:picLocks noChangeAspect="1"/>
            </p:cNvPicPr>
            <p:nvPr/>
          </p:nvPicPr>
          <p:blipFill>
            <a:blip r:embed="rId2"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2299182" y="1437995"/>
              <a:ext cx="7200000" cy="4063068"/>
            </a:xfrm>
            <a:prstGeom prst="rect">
              <a:avLst/>
            </a:prstGeom>
          </p:spPr>
        </p:pic>
        <p:pic>
          <p:nvPicPr>
            <p:cNvPr id="13" name="Picture 12"/>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79576" y="1412776"/>
              <a:ext cx="7200000" cy="4063067"/>
            </a:xfrm>
            <a:prstGeom prst="rect">
              <a:avLst/>
            </a:prstGeom>
          </p:spPr>
        </p:pic>
      </p:grpSp>
      <p:pic>
        <p:nvPicPr>
          <p:cNvPr id="14" name="Picture 13"/>
          <p:cNvPicPr>
            <a:picLocks noChangeAspect="1"/>
          </p:cNvPicPr>
          <p:nvPr/>
        </p:nvPicPr>
        <p:blipFill>
          <a:blip r:embed="rId5">
            <a:extLst>
              <a:ext uri="{BEBA8EAE-BF5A-486C-A8C5-ECC9F3942E4B}">
                <a14:imgProps xmlns:a14="http://schemas.microsoft.com/office/drawing/2010/main">
                  <a14:imgLayer r:embed="rId6">
                    <a14:imgEffect>
                      <a14:artisticPaintBrush/>
                    </a14:imgEffect>
                  </a14:imgLayer>
                </a14:imgProps>
              </a:ext>
              <a:ext uri="{28A0092B-C50C-407E-A947-70E740481C1C}">
                <a14:useLocalDpi xmlns:a14="http://schemas.microsoft.com/office/drawing/2010/main" val="0"/>
              </a:ext>
            </a:extLst>
          </a:blip>
          <a:stretch>
            <a:fillRect/>
          </a:stretch>
        </p:blipFill>
        <p:spPr>
          <a:xfrm>
            <a:off x="8870103" y="3861048"/>
            <a:ext cx="3194581" cy="2225233"/>
          </a:xfrm>
          <a:prstGeom prst="rect">
            <a:avLst/>
          </a:prstGeom>
        </p:spPr>
      </p:pic>
      <p:grpSp>
        <p:nvGrpSpPr>
          <p:cNvPr id="16" name="Group 15"/>
          <p:cNvGrpSpPr/>
          <p:nvPr/>
        </p:nvGrpSpPr>
        <p:grpSpPr>
          <a:xfrm>
            <a:off x="4871864" y="1310148"/>
            <a:ext cx="7200000" cy="4063068"/>
            <a:chOff x="2207568" y="1150498"/>
            <a:chExt cx="7200000" cy="4063068"/>
          </a:xfrm>
        </p:grpSpPr>
        <p:pic>
          <p:nvPicPr>
            <p:cNvPr id="17" name="Picture 16"/>
            <p:cNvPicPr>
              <a:picLocks noChangeAspect="1"/>
            </p:cNvPicPr>
            <p:nvPr/>
          </p:nvPicPr>
          <p:blipFill>
            <a:blip r:embed="rId2"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tretch>
              <a:fillRect/>
            </a:stretch>
          </p:blipFill>
          <p:spPr>
            <a:xfrm>
              <a:off x="2207568" y="1150498"/>
              <a:ext cx="7200000" cy="4063068"/>
            </a:xfrm>
            <a:prstGeom prst="rect">
              <a:avLst/>
            </a:prstGeom>
          </p:spPr>
        </p:pic>
        <p:pic>
          <p:nvPicPr>
            <p:cNvPr id="18" name="Picture 17"/>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2207568" y="1150499"/>
              <a:ext cx="7200000" cy="4063067"/>
            </a:xfrm>
            <a:prstGeom prst="rect">
              <a:avLst/>
            </a:prstGeom>
          </p:spPr>
        </p:pic>
      </p:grpSp>
      <p:pic>
        <p:nvPicPr>
          <p:cNvPr id="4" name="Picture 3"/>
          <p:cNvPicPr>
            <a:picLocks noChangeAspect="1"/>
          </p:cNvPicPr>
          <p:nvPr/>
        </p:nvPicPr>
        <p:blipFill rotWithShape="1">
          <a:blip r:embed="rId9"/>
          <a:srcRect t="16772" b="15955"/>
          <a:stretch/>
        </p:blipFill>
        <p:spPr>
          <a:xfrm>
            <a:off x="687420" y="1346077"/>
            <a:ext cx="11377264" cy="5102502"/>
          </a:xfrm>
          <a:prstGeom prst="rect">
            <a:avLst/>
          </a:prstGeom>
        </p:spPr>
      </p:pic>
    </p:spTree>
    <p:extLst>
      <p:ext uri="{BB962C8B-B14F-4D97-AF65-F5344CB8AC3E}">
        <p14:creationId xmlns:p14="http://schemas.microsoft.com/office/powerpoint/2010/main" val="338135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Demonstrated Availability</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We operated the system all along 2021</a:t>
            </a:r>
          </a:p>
          <a:p>
            <a:endParaRPr lang="en-US" dirty="0" smtClean="0"/>
          </a:p>
          <a:p>
            <a:r>
              <a:rPr lang="en-US" dirty="0" smtClean="0"/>
              <a:t>Where tubes were the reason for beam interruption of</a:t>
            </a:r>
          </a:p>
          <a:p>
            <a:pPr lvl="1"/>
            <a:r>
              <a:rPr lang="en-US" dirty="0" smtClean="0"/>
              <a:t>1.5 hours (99.98 % availability)</a:t>
            </a:r>
          </a:p>
          <a:p>
            <a:pPr lvl="1"/>
            <a:r>
              <a:rPr lang="en-US" dirty="0" smtClean="0"/>
              <a:t>7.5 hours (99,9 % availability)</a:t>
            </a:r>
          </a:p>
          <a:p>
            <a:pPr lvl="1"/>
            <a:r>
              <a:rPr lang="en-US" dirty="0" smtClean="0"/>
              <a:t>11 hours (99,84 % availability)</a:t>
            </a:r>
          </a:p>
          <a:p>
            <a:pPr lvl="1"/>
            <a:r>
              <a:rPr lang="en-US" dirty="0" smtClean="0"/>
              <a:t>14 hours (99,8 % availability)</a:t>
            </a:r>
          </a:p>
          <a:p>
            <a:r>
              <a:rPr lang="en-US" dirty="0" smtClean="0"/>
              <a:t>SSPA were stopping the beam for</a:t>
            </a:r>
          </a:p>
          <a:p>
            <a:pPr lvl="1"/>
            <a:r>
              <a:rPr lang="en-US" dirty="0" smtClean="0"/>
              <a:t>0.5 hour (99,99 % availability)</a:t>
            </a:r>
          </a:p>
          <a:p>
            <a:pPr lvl="1"/>
            <a:r>
              <a:rPr lang="en-US" dirty="0" smtClean="0"/>
              <a:t>6.5 hours (99,91 % availability)</a:t>
            </a:r>
          </a:p>
          <a:p>
            <a:pPr lvl="1"/>
            <a:endParaRPr lang="en-US" dirty="0"/>
          </a:p>
          <a:p>
            <a:r>
              <a:rPr lang="en-US" dirty="0" smtClean="0"/>
              <a:t>This year, after we solved some initial youngness troubles, they seem to be ‘invisible’, and we are reaching our target of 99,99 % availability (8 minutes total / 2’000 hours)</a:t>
            </a:r>
            <a:endParaRPr lang="en-US"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33</a:t>
            </a:fld>
            <a:endParaRPr lang="en-US" dirty="0"/>
          </a:p>
        </p:txBody>
      </p:sp>
      <p:pic>
        <p:nvPicPr>
          <p:cNvPr id="8" name="Content Placeholder 7"/>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b="671"/>
          <a:stretch/>
        </p:blipFill>
        <p:spPr>
          <a:xfrm>
            <a:off x="6096000" y="1412720"/>
            <a:ext cx="5400675" cy="4968608"/>
          </a:xfrm>
          <a:prstGeom prst="rect">
            <a:avLst/>
          </a:prstGeom>
        </p:spPr>
      </p:pic>
      <p:sp>
        <p:nvSpPr>
          <p:cNvPr id="9" name="TextBox 8"/>
          <p:cNvSpPr txBox="1"/>
          <p:nvPr/>
        </p:nvSpPr>
        <p:spPr>
          <a:xfrm rot="19538442">
            <a:off x="6056482" y="2108873"/>
            <a:ext cx="1931939" cy="461665"/>
          </a:xfrm>
          <a:prstGeom prst="rect">
            <a:avLst/>
          </a:prstGeom>
          <a:noFill/>
        </p:spPr>
        <p:txBody>
          <a:bodyPr wrap="none" rtlCol="0">
            <a:spAutoFit/>
          </a:bodyPr>
          <a:lstStyle/>
          <a:p>
            <a:r>
              <a:rPr lang="en-US" sz="2400" b="1" dirty="0" smtClean="0">
                <a:ln w="6600">
                  <a:solidFill>
                    <a:schemeClr val="accent2"/>
                  </a:solidFill>
                  <a:prstDash val="solid"/>
                </a:ln>
                <a:solidFill>
                  <a:srgbClr val="FFFFFF"/>
                </a:solidFill>
                <a:effectLst>
                  <a:outerShdw dist="38100" dir="2700000" algn="tl" rotWithShape="0">
                    <a:schemeClr val="accent2"/>
                  </a:outerShdw>
                </a:effectLst>
              </a:rPr>
              <a:t>RS2004 tubes</a:t>
            </a:r>
            <a:endParaRPr lang="en-US" sz="2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0" name="TextBox 9"/>
          <p:cNvSpPr txBox="1"/>
          <p:nvPr/>
        </p:nvSpPr>
        <p:spPr>
          <a:xfrm rot="19538442">
            <a:off x="6138020" y="3633510"/>
            <a:ext cx="1786066" cy="461665"/>
          </a:xfrm>
          <a:prstGeom prst="rect">
            <a:avLst/>
          </a:prstGeom>
          <a:noFill/>
        </p:spPr>
        <p:txBody>
          <a:bodyPr wrap="none" rtlCol="0">
            <a:spAutoFit/>
          </a:bodyPr>
          <a:lstStyle/>
          <a:p>
            <a:r>
              <a:rPr lang="en-US" sz="2400" b="1" dirty="0" smtClean="0">
                <a:ln w="6600">
                  <a:solidFill>
                    <a:schemeClr val="accent2"/>
                  </a:solidFill>
                  <a:prstDash val="solid"/>
                </a:ln>
                <a:solidFill>
                  <a:srgbClr val="FFFFFF"/>
                </a:solidFill>
                <a:effectLst>
                  <a:outerShdw dist="38100" dir="2700000" algn="tl" rotWithShape="0">
                    <a:schemeClr val="accent2"/>
                  </a:outerShdw>
                </a:effectLst>
              </a:rPr>
              <a:t>TH335 tubes</a:t>
            </a:r>
            <a:endParaRPr lang="en-US" sz="2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TextBox 10"/>
          <p:cNvSpPr txBox="1"/>
          <p:nvPr/>
        </p:nvSpPr>
        <p:spPr>
          <a:xfrm rot="19538442">
            <a:off x="6453022" y="5101228"/>
            <a:ext cx="1047274" cy="584775"/>
          </a:xfrm>
          <a:prstGeom prst="rect">
            <a:avLst/>
          </a:prstGeom>
          <a:noFill/>
        </p:spPr>
        <p:txBody>
          <a:bodyPr wrap="none" rtlCol="0">
            <a:spAutoFit/>
          </a:bodyPr>
          <a:lstStyle/>
          <a:p>
            <a:r>
              <a:rPr lang="en-US" sz="3200" b="1" dirty="0" smtClean="0">
                <a:ln w="6600">
                  <a:solidFill>
                    <a:schemeClr val="accent2"/>
                  </a:solidFill>
                  <a:prstDash val="solid"/>
                </a:ln>
                <a:solidFill>
                  <a:srgbClr val="FFFFFF"/>
                </a:solidFill>
                <a:effectLst>
                  <a:outerShdw dist="38100" dir="2700000" algn="tl" rotWithShape="0">
                    <a:schemeClr val="accent2"/>
                  </a:outerShdw>
                </a:effectLst>
              </a:rPr>
              <a:t>SSPA</a:t>
            </a:r>
            <a:endParaRPr lang="en-US" sz="32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1493857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456040" y="789582"/>
            <a:ext cx="4824536" cy="3617636"/>
          </a:xfrm>
          <a:prstGeom prst="rect">
            <a:avLst/>
          </a:prstGeom>
        </p:spPr>
      </p:pic>
      <p:sp>
        <p:nvSpPr>
          <p:cNvPr id="2" name="Title 1"/>
          <p:cNvSpPr>
            <a:spLocks noGrp="1"/>
          </p:cNvSpPr>
          <p:nvPr>
            <p:ph type="title"/>
          </p:nvPr>
        </p:nvSpPr>
        <p:spPr/>
        <p:txBody>
          <a:bodyPr>
            <a:normAutofit fontScale="90000"/>
          </a:bodyPr>
          <a:lstStyle/>
          <a:p>
            <a:r>
              <a:rPr lang="en-GB" dirty="0" smtClean="0"/>
              <a:t>Efficiency</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34</a:t>
            </a:fld>
            <a:endParaRPr lang="en-US" dirty="0"/>
          </a:p>
        </p:txBody>
      </p:sp>
      <p:sp>
        <p:nvSpPr>
          <p:cNvPr id="9" name="Rectangle 8"/>
          <p:cNvSpPr/>
          <p:nvPr/>
        </p:nvSpPr>
        <p:spPr>
          <a:xfrm>
            <a:off x="263352" y="1988840"/>
            <a:ext cx="360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dirty="0" smtClean="0"/>
              <a:t>Cavity = </a:t>
            </a:r>
            <a:r>
              <a:rPr lang="en-GB" b="1" dirty="0" smtClean="0">
                <a:solidFill>
                  <a:schemeClr val="bg1"/>
                </a:solidFill>
              </a:rPr>
              <a:t>1 MW</a:t>
            </a:r>
            <a:endParaRPr lang="en-GB" b="1" dirty="0">
              <a:solidFill>
                <a:schemeClr val="bg1"/>
              </a:solidFill>
            </a:endParaRPr>
          </a:p>
        </p:txBody>
      </p:sp>
      <p:sp>
        <p:nvSpPr>
          <p:cNvPr id="10" name="Rectangle 9"/>
          <p:cNvSpPr/>
          <p:nvPr/>
        </p:nvSpPr>
        <p:spPr>
          <a:xfrm>
            <a:off x="263352" y="2420888"/>
            <a:ext cx="378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150 m coaxial line = + 0.2 dB = + </a:t>
            </a:r>
            <a:r>
              <a:rPr lang="en-GB" sz="1200" dirty="0"/>
              <a:t>5</a:t>
            </a:r>
            <a:r>
              <a:rPr lang="en-GB" sz="1200" dirty="0" smtClean="0"/>
              <a:t> % = 1.050 MW</a:t>
            </a:r>
            <a:endParaRPr lang="en-GB" sz="1200" dirty="0"/>
          </a:p>
        </p:txBody>
      </p:sp>
      <p:sp>
        <p:nvSpPr>
          <p:cNvPr id="11" name="Rectangle 10"/>
          <p:cNvSpPr/>
          <p:nvPr/>
        </p:nvSpPr>
        <p:spPr>
          <a:xfrm>
            <a:off x="263352" y="2852936"/>
            <a:ext cx="39708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Circulator = + 0.2 dB = + </a:t>
            </a:r>
            <a:r>
              <a:rPr lang="en-GB" sz="1200" dirty="0"/>
              <a:t>5</a:t>
            </a:r>
            <a:r>
              <a:rPr lang="en-GB" sz="1200" dirty="0" smtClean="0"/>
              <a:t> % = 1.103 MW </a:t>
            </a:r>
            <a:endParaRPr lang="en-GB" sz="1200" dirty="0"/>
          </a:p>
        </p:txBody>
      </p:sp>
      <p:sp>
        <p:nvSpPr>
          <p:cNvPr id="13" name="Rectangle 12"/>
          <p:cNvSpPr/>
          <p:nvPr/>
        </p:nvSpPr>
        <p:spPr>
          <a:xfrm>
            <a:off x="263352" y="3284984"/>
            <a:ext cx="423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Hybrid combiner 16:1 = + 0.3 dB = + </a:t>
            </a:r>
            <a:r>
              <a:rPr lang="en-GB" sz="1200" dirty="0"/>
              <a:t>7</a:t>
            </a:r>
            <a:r>
              <a:rPr lang="en-GB" sz="1200" dirty="0" smtClean="0"/>
              <a:t> % =  1.175 MW</a:t>
            </a:r>
            <a:endParaRPr lang="en-GB" sz="1200" dirty="0"/>
          </a:p>
        </p:txBody>
      </p:sp>
      <p:sp>
        <p:nvSpPr>
          <p:cNvPr id="14" name="Rectangle 13"/>
          <p:cNvSpPr/>
          <p:nvPr/>
        </p:nvSpPr>
        <p:spPr>
          <a:xfrm>
            <a:off x="263352" y="3717032"/>
            <a:ext cx="705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DC to RF (efficiency ~ </a:t>
            </a:r>
            <a:r>
              <a:rPr lang="en-GB" b="1" dirty="0" smtClean="0"/>
              <a:t>60</a:t>
            </a:r>
            <a:r>
              <a:rPr lang="en-GB" sz="1200" dirty="0" smtClean="0"/>
              <a:t> %) = 1.960 MW </a:t>
            </a:r>
            <a:endParaRPr lang="en-GB" sz="1200" dirty="0"/>
          </a:p>
        </p:txBody>
      </p:sp>
      <p:sp>
        <p:nvSpPr>
          <p:cNvPr id="15" name="Rectangle 14"/>
          <p:cNvSpPr/>
          <p:nvPr/>
        </p:nvSpPr>
        <p:spPr>
          <a:xfrm>
            <a:off x="263352" y="4581168"/>
            <a:ext cx="801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Air cooling station (10 % of 1’000 kW = 100 kW) ~ + 50 kW = 2.225 MW  </a:t>
            </a:r>
            <a:endParaRPr lang="en-GB" sz="1200" dirty="0"/>
          </a:p>
        </p:txBody>
      </p:sp>
      <p:sp>
        <p:nvSpPr>
          <p:cNvPr id="16" name="Rectangle 15"/>
          <p:cNvSpPr/>
          <p:nvPr/>
        </p:nvSpPr>
        <p:spPr>
          <a:xfrm>
            <a:off x="263352" y="5013216"/>
            <a:ext cx="8172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Water cooling station (90 % of 1’000 kW </a:t>
            </a:r>
            <a:r>
              <a:rPr lang="en-GB" sz="1200" dirty="0"/>
              <a:t>=</a:t>
            </a:r>
            <a:r>
              <a:rPr lang="en-GB" sz="1200" dirty="0" smtClean="0"/>
              <a:t> 900 kW) ~ + 45 kW = 2,270 MW  </a:t>
            </a:r>
            <a:endParaRPr lang="en-GB" sz="1200" dirty="0"/>
          </a:p>
        </p:txBody>
      </p:sp>
      <p:sp>
        <p:nvSpPr>
          <p:cNvPr id="17" name="Rectangle 16"/>
          <p:cNvSpPr/>
          <p:nvPr/>
        </p:nvSpPr>
        <p:spPr>
          <a:xfrm>
            <a:off x="263352" y="5445264"/>
            <a:ext cx="864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Electrical distribution (5 % of 2.270 MW) ~ + 50 kW = </a:t>
            </a:r>
            <a:r>
              <a:rPr lang="en-GB" b="1" dirty="0" smtClean="0"/>
              <a:t>2,4 MW</a:t>
            </a:r>
            <a:r>
              <a:rPr lang="en-GB" dirty="0" smtClean="0"/>
              <a:t> taken from the grid</a:t>
            </a:r>
            <a:endParaRPr lang="en-GB" dirty="0"/>
          </a:p>
        </p:txBody>
      </p:sp>
      <p:sp>
        <p:nvSpPr>
          <p:cNvPr id="20" name="Rectangle 19"/>
          <p:cNvSpPr/>
          <p:nvPr/>
        </p:nvSpPr>
        <p:spPr>
          <a:xfrm>
            <a:off x="263352" y="4149080"/>
            <a:ext cx="783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AC to DC (efficiency ~ 90 %) = 2.175 MW (1’000 kW to be dissipated)</a:t>
            </a:r>
            <a:endParaRPr lang="en-GB" sz="1200" dirty="0"/>
          </a:p>
        </p:txBody>
      </p:sp>
      <p:sp>
        <p:nvSpPr>
          <p:cNvPr id="19" name="Rectangle 18"/>
          <p:cNvSpPr/>
          <p:nvPr/>
        </p:nvSpPr>
        <p:spPr>
          <a:xfrm>
            <a:off x="263352" y="5877312"/>
            <a:ext cx="864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Overall efficiency </a:t>
            </a:r>
            <a:r>
              <a:rPr lang="en-GB" b="1" dirty="0" smtClean="0"/>
              <a:t>41,9 %</a:t>
            </a:r>
            <a:endParaRPr lang="en-GB" b="1" dirty="0"/>
          </a:p>
        </p:txBody>
      </p:sp>
      <p:sp>
        <p:nvSpPr>
          <p:cNvPr id="3" name="Rectangle 2"/>
          <p:cNvSpPr/>
          <p:nvPr/>
        </p:nvSpPr>
        <p:spPr>
          <a:xfrm>
            <a:off x="3431704" y="126028"/>
            <a:ext cx="6807884" cy="646331"/>
          </a:xfrm>
          <a:prstGeom prst="rect">
            <a:avLst/>
          </a:prstGeom>
        </p:spPr>
        <p:txBody>
          <a:bodyPr wrap="square">
            <a:spAutoFit/>
          </a:bodyPr>
          <a:lstStyle/>
          <a:p>
            <a:pPr>
              <a:spcAft>
                <a:spcPts val="600"/>
              </a:spcAft>
            </a:pPr>
            <a:r>
              <a:rPr lang="fr-FR" dirty="0" smtClean="0">
                <a:solidFill>
                  <a:srgbClr val="002060"/>
                </a:solidFill>
                <a:latin typeface="Arial" panose="020B0604020202020204" pitchFamily="34" charset="0"/>
                <a:ea typeface="Calibri" panose="020F0502020204030204" pitchFamily="34" charset="0"/>
                <a:cs typeface="Arial" panose="020B0604020202020204" pitchFamily="34" charset="0"/>
              </a:rPr>
              <a:t>Thales design report: ‘Le </a:t>
            </a:r>
            <a:r>
              <a:rPr lang="fr-FR" dirty="0">
                <a:solidFill>
                  <a:srgbClr val="002060"/>
                </a:solidFill>
                <a:latin typeface="Arial" panose="020B0604020202020204" pitchFamily="34" charset="0"/>
                <a:ea typeface="Calibri" panose="020F0502020204030204" pitchFamily="34" charset="0"/>
                <a:cs typeface="Arial" panose="020B0604020202020204" pitchFamily="34" charset="0"/>
              </a:rPr>
              <a:t>rendement des blocs RF </a:t>
            </a:r>
            <a:r>
              <a:rPr lang="fr-FR" dirty="0" smtClean="0">
                <a:solidFill>
                  <a:srgbClr val="002060"/>
                </a:solidFill>
                <a:latin typeface="Arial" panose="020B0604020202020204" pitchFamily="34" charset="0"/>
                <a:ea typeface="Calibri" panose="020F0502020204030204" pitchFamily="34" charset="0"/>
                <a:cs typeface="Arial" panose="020B0604020202020204" pitchFamily="34" charset="0"/>
              </a:rPr>
              <a:t>avec les MRFE6VP61K25N</a:t>
            </a:r>
            <a:r>
              <a:rPr lang="en-US" dirty="0" smtClean="0">
                <a:solidFill>
                  <a:srgbClr val="002060"/>
                </a:solidFill>
                <a:latin typeface="Arial" panose="020B0604020202020204" pitchFamily="34" charset="0"/>
                <a:ea typeface="Calibri" panose="020F0502020204030204" pitchFamily="34" charset="0"/>
                <a:cs typeface="Calibri" panose="020F0502020204030204" pitchFamily="34" charset="0"/>
              </a:rPr>
              <a:t> </a:t>
            </a:r>
            <a:r>
              <a:rPr lang="fr-FR" dirty="0" smtClean="0">
                <a:solidFill>
                  <a:srgbClr val="002060"/>
                </a:solidFill>
                <a:latin typeface="Arial" panose="020B0604020202020204" pitchFamily="34" charset="0"/>
                <a:ea typeface="Calibri" panose="020F0502020204030204" pitchFamily="34" charset="0"/>
                <a:cs typeface="Arial" panose="020B0604020202020204" pitchFamily="34" charset="0"/>
              </a:rPr>
              <a:t>est </a:t>
            </a:r>
            <a:r>
              <a:rPr lang="fr-FR" dirty="0">
                <a:solidFill>
                  <a:srgbClr val="002060"/>
                </a:solidFill>
                <a:latin typeface="Arial" panose="020B0604020202020204" pitchFamily="34" charset="0"/>
                <a:ea typeface="Calibri" panose="020F0502020204030204" pitchFamily="34" charset="0"/>
                <a:cs typeface="Arial" panose="020B0604020202020204" pitchFamily="34" charset="0"/>
              </a:rPr>
              <a:t>de l’ordre de </a:t>
            </a:r>
            <a:r>
              <a:rPr lang="fr-FR" dirty="0" smtClean="0">
                <a:solidFill>
                  <a:srgbClr val="002060"/>
                </a:solidFill>
                <a:latin typeface="Arial" panose="020B0604020202020204" pitchFamily="34" charset="0"/>
                <a:ea typeface="Calibri" panose="020F0502020204030204" pitchFamily="34" charset="0"/>
                <a:cs typeface="Arial" panose="020B0604020202020204" pitchFamily="34" charset="0"/>
              </a:rPr>
              <a:t>66 % (</a:t>
            </a:r>
            <a:r>
              <a:rPr lang="fr-FR" dirty="0">
                <a:solidFill>
                  <a:srgbClr val="002060"/>
                </a:solidFill>
                <a:latin typeface="Arial" panose="020B0604020202020204" pitchFamily="34" charset="0"/>
                <a:ea typeface="Calibri" panose="020F0502020204030204" pitchFamily="34" charset="0"/>
                <a:cs typeface="Arial" panose="020B0604020202020204" pitchFamily="34" charset="0"/>
              </a:rPr>
              <a:t>valeur </a:t>
            </a:r>
            <a:r>
              <a:rPr lang="fr-FR" dirty="0" smtClean="0">
                <a:solidFill>
                  <a:srgbClr val="002060"/>
                </a:solidFill>
                <a:latin typeface="Arial" panose="020B0604020202020204" pitchFamily="34" charset="0"/>
                <a:ea typeface="Calibri" panose="020F0502020204030204" pitchFamily="34" charset="0"/>
                <a:cs typeface="Arial" panose="020B0604020202020204" pitchFamily="34" charset="0"/>
              </a:rPr>
              <a:t>conservative)’</a:t>
            </a:r>
          </a:p>
        </p:txBody>
      </p:sp>
      <p:sp>
        <p:nvSpPr>
          <p:cNvPr id="4" name="Rectangle 3"/>
          <p:cNvSpPr/>
          <p:nvPr/>
        </p:nvSpPr>
        <p:spPr>
          <a:xfrm>
            <a:off x="3449240" y="780085"/>
            <a:ext cx="3870896" cy="923330"/>
          </a:xfrm>
          <a:prstGeom prst="rect">
            <a:avLst/>
          </a:prstGeom>
        </p:spPr>
        <p:txBody>
          <a:bodyPr wrap="square">
            <a:spAutoFit/>
          </a:bodyPr>
          <a:lstStyle/>
          <a:p>
            <a:pPr>
              <a:spcAft>
                <a:spcPts val="600"/>
              </a:spcAft>
            </a:pPr>
            <a:r>
              <a:rPr lang="en-GB" dirty="0" smtClean="0">
                <a:solidFill>
                  <a:srgbClr val="002060"/>
                </a:solidFill>
                <a:latin typeface="Arial" panose="020B0604020202020204" pitchFamily="34" charset="0"/>
                <a:ea typeface="Calibri" panose="020F0502020204030204" pitchFamily="34" charset="0"/>
                <a:cs typeface="Arial" panose="020B0604020202020204" pitchFamily="34" charset="0"/>
              </a:rPr>
              <a:t>This was before linearity and bandwidth adjustments, I reduced it to 60 % for this exercise</a:t>
            </a:r>
            <a:endParaRPr lang="en-GB" dirty="0">
              <a:solidFill>
                <a:srgbClr val="002060"/>
              </a:solidFill>
              <a:latin typeface="Arial" panose="020B060402020202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395733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a:xfrm>
            <a:off x="263352" y="5877312"/>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pPr algn="r"/>
            <a:endParaRPr lang="en-GB" b="1" dirty="0"/>
          </a:p>
        </p:txBody>
      </p:sp>
      <p:sp>
        <p:nvSpPr>
          <p:cNvPr id="51" name="Rectangle 50"/>
          <p:cNvSpPr/>
          <p:nvPr/>
        </p:nvSpPr>
        <p:spPr>
          <a:xfrm>
            <a:off x="263352" y="5445264"/>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50" name="Rectangle 49"/>
          <p:cNvSpPr/>
          <p:nvPr/>
        </p:nvSpPr>
        <p:spPr>
          <a:xfrm>
            <a:off x="263352" y="5013216"/>
            <a:ext cx="8172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9" name="Rectangle 48"/>
          <p:cNvSpPr/>
          <p:nvPr/>
        </p:nvSpPr>
        <p:spPr>
          <a:xfrm>
            <a:off x="263352" y="4581168"/>
            <a:ext cx="801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8" name="Rectangle 47"/>
          <p:cNvSpPr/>
          <p:nvPr/>
        </p:nvSpPr>
        <p:spPr>
          <a:xfrm>
            <a:off x="263352" y="4149120"/>
            <a:ext cx="78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7" name="Rectangle 46"/>
          <p:cNvSpPr/>
          <p:nvPr/>
        </p:nvSpPr>
        <p:spPr>
          <a:xfrm>
            <a:off x="263352" y="3717072"/>
            <a:ext cx="7056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6" name="Rectangle 45"/>
          <p:cNvSpPr/>
          <p:nvPr/>
        </p:nvSpPr>
        <p:spPr>
          <a:xfrm>
            <a:off x="263352" y="3285024"/>
            <a:ext cx="42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5" name="Rectangle 44"/>
          <p:cNvSpPr/>
          <p:nvPr/>
        </p:nvSpPr>
        <p:spPr>
          <a:xfrm>
            <a:off x="263352" y="2852976"/>
            <a:ext cx="39708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28" name="Rectangle 27"/>
          <p:cNvSpPr/>
          <p:nvPr/>
        </p:nvSpPr>
        <p:spPr>
          <a:xfrm>
            <a:off x="263352" y="2420888"/>
            <a:ext cx="378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pic>
        <p:nvPicPr>
          <p:cNvPr id="18" name="Content Placeholder 3"/>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4493352" y="645566"/>
            <a:ext cx="3519969" cy="2639418"/>
          </a:xfrm>
          <a:prstGeom prst="rect">
            <a:avLst/>
          </a:prstGeom>
        </p:spPr>
      </p:pic>
      <p:sp>
        <p:nvSpPr>
          <p:cNvPr id="2" name="Title 1"/>
          <p:cNvSpPr>
            <a:spLocks noGrp="1"/>
          </p:cNvSpPr>
          <p:nvPr>
            <p:ph type="title"/>
          </p:nvPr>
        </p:nvSpPr>
        <p:spPr/>
        <p:txBody>
          <a:bodyPr>
            <a:normAutofit fontScale="90000"/>
          </a:bodyPr>
          <a:lstStyle/>
          <a:p>
            <a:r>
              <a:rPr lang="en-GB" dirty="0" smtClean="0"/>
              <a:t>Efficiency</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35</a:t>
            </a:fld>
            <a:endParaRPr lang="en-US" dirty="0"/>
          </a:p>
        </p:txBody>
      </p:sp>
      <p:sp>
        <p:nvSpPr>
          <p:cNvPr id="9" name="Rectangle 8"/>
          <p:cNvSpPr/>
          <p:nvPr/>
        </p:nvSpPr>
        <p:spPr>
          <a:xfrm>
            <a:off x="263352" y="1988840"/>
            <a:ext cx="360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dirty="0" smtClean="0"/>
              <a:t>Cavity = </a:t>
            </a:r>
            <a:r>
              <a:rPr lang="en-GB" b="1" dirty="0" smtClean="0">
                <a:solidFill>
                  <a:schemeClr val="bg1"/>
                </a:solidFill>
              </a:rPr>
              <a:t>1 MW</a:t>
            </a:r>
            <a:endParaRPr lang="en-GB" b="1" dirty="0">
              <a:solidFill>
                <a:schemeClr val="bg1"/>
              </a:solidFill>
            </a:endParaRPr>
          </a:p>
        </p:txBody>
      </p:sp>
      <p:sp>
        <p:nvSpPr>
          <p:cNvPr id="10" name="Rectangle 9"/>
          <p:cNvSpPr/>
          <p:nvPr/>
        </p:nvSpPr>
        <p:spPr>
          <a:xfrm>
            <a:off x="263352" y="2420888"/>
            <a:ext cx="3636000" cy="3600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r>
              <a:rPr lang="en-GB" sz="1200" dirty="0"/>
              <a:t>2</a:t>
            </a:r>
            <a:r>
              <a:rPr lang="en-GB" sz="1200" dirty="0" smtClean="0"/>
              <a:t>0 m coaxial line = </a:t>
            </a:r>
            <a:r>
              <a:rPr lang="en-GB" sz="1200" strike="sngStrike" dirty="0" smtClean="0"/>
              <a:t>+ 5 % </a:t>
            </a:r>
            <a:r>
              <a:rPr lang="en-GB" sz="1200" dirty="0" smtClean="0"/>
              <a:t>+ </a:t>
            </a:r>
            <a:r>
              <a:rPr lang="en-GB" sz="1200" dirty="0" smtClean="0"/>
              <a:t>1 % = 1.010 MW</a:t>
            </a:r>
            <a:endParaRPr lang="en-GB" sz="1200" dirty="0"/>
          </a:p>
        </p:txBody>
      </p:sp>
      <p:sp>
        <p:nvSpPr>
          <p:cNvPr id="11" name="Rectangle 10"/>
          <p:cNvSpPr/>
          <p:nvPr/>
        </p:nvSpPr>
        <p:spPr>
          <a:xfrm>
            <a:off x="263352" y="2852936"/>
            <a:ext cx="381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Circulator = + 0.2 dB = + </a:t>
            </a:r>
            <a:r>
              <a:rPr lang="en-GB" sz="1200" dirty="0"/>
              <a:t>5</a:t>
            </a:r>
            <a:r>
              <a:rPr lang="en-GB" sz="1200" dirty="0" smtClean="0"/>
              <a:t> % = 1.060 MW </a:t>
            </a:r>
            <a:endParaRPr lang="en-GB" sz="1200" dirty="0"/>
          </a:p>
        </p:txBody>
      </p:sp>
      <p:sp>
        <p:nvSpPr>
          <p:cNvPr id="13" name="Rectangle 12"/>
          <p:cNvSpPr/>
          <p:nvPr/>
        </p:nvSpPr>
        <p:spPr>
          <a:xfrm>
            <a:off x="263352" y="3284984"/>
            <a:ext cx="4068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Hybrid combiner 16:1 = + 0.3 dB = + </a:t>
            </a:r>
            <a:r>
              <a:rPr lang="en-GB" sz="1200" dirty="0"/>
              <a:t>7</a:t>
            </a:r>
            <a:r>
              <a:rPr lang="en-GB" sz="1200" dirty="0" smtClean="0"/>
              <a:t> % =  1.130 MW</a:t>
            </a:r>
            <a:endParaRPr lang="en-GB" sz="1200" dirty="0"/>
          </a:p>
        </p:txBody>
      </p:sp>
      <p:sp>
        <p:nvSpPr>
          <p:cNvPr id="14" name="Rectangle 13"/>
          <p:cNvSpPr/>
          <p:nvPr/>
        </p:nvSpPr>
        <p:spPr>
          <a:xfrm>
            <a:off x="263352" y="3717032"/>
            <a:ext cx="6804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DC to RF (efficiency ~ 60 %) = 1.890 MW </a:t>
            </a:r>
            <a:endParaRPr lang="en-GB" sz="1200" dirty="0"/>
          </a:p>
        </p:txBody>
      </p:sp>
      <p:sp>
        <p:nvSpPr>
          <p:cNvPr id="15" name="Rectangle 14"/>
          <p:cNvSpPr/>
          <p:nvPr/>
        </p:nvSpPr>
        <p:spPr>
          <a:xfrm>
            <a:off x="263352" y="4581168"/>
            <a:ext cx="77364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Air cooling station (10 % of 970 kW </a:t>
            </a:r>
            <a:r>
              <a:rPr lang="en-GB" sz="1200" dirty="0"/>
              <a:t>=</a:t>
            </a:r>
            <a:r>
              <a:rPr lang="en-GB" sz="1200" dirty="0" smtClean="0"/>
              <a:t> 97 kW) ~ + 49 kW = 2,149 MW  </a:t>
            </a:r>
            <a:endParaRPr lang="en-GB" sz="1200" dirty="0"/>
          </a:p>
        </p:txBody>
      </p:sp>
      <p:sp>
        <p:nvSpPr>
          <p:cNvPr id="16" name="Rectangle 15"/>
          <p:cNvSpPr/>
          <p:nvPr/>
        </p:nvSpPr>
        <p:spPr>
          <a:xfrm>
            <a:off x="263352" y="5013216"/>
            <a:ext cx="7884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Water cooling station (90 % of 970 kW </a:t>
            </a:r>
            <a:r>
              <a:rPr lang="en-GB" sz="1200" dirty="0"/>
              <a:t>=</a:t>
            </a:r>
            <a:r>
              <a:rPr lang="en-GB" sz="1200" dirty="0" smtClean="0"/>
              <a:t> 873 kW) ~ + 44 kW = 2,190 MW  </a:t>
            </a:r>
            <a:endParaRPr lang="en-GB" sz="1200" dirty="0"/>
          </a:p>
        </p:txBody>
      </p:sp>
      <p:sp>
        <p:nvSpPr>
          <p:cNvPr id="17" name="Rectangle 16"/>
          <p:cNvSpPr/>
          <p:nvPr/>
        </p:nvSpPr>
        <p:spPr>
          <a:xfrm>
            <a:off x="263352" y="5445264"/>
            <a:ext cx="828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Electrical distribution (5 % of 2,190 MW) ~ + 99 kW = </a:t>
            </a:r>
            <a:r>
              <a:rPr lang="en-GB" b="1" dirty="0" smtClean="0"/>
              <a:t>2,3 MW</a:t>
            </a:r>
            <a:r>
              <a:rPr lang="en-GB" dirty="0" smtClean="0"/>
              <a:t> taken from the grid</a:t>
            </a:r>
            <a:endParaRPr lang="en-GB" dirty="0"/>
          </a:p>
        </p:txBody>
      </p:sp>
      <p:sp>
        <p:nvSpPr>
          <p:cNvPr id="20" name="Rectangle 19"/>
          <p:cNvSpPr/>
          <p:nvPr/>
        </p:nvSpPr>
        <p:spPr>
          <a:xfrm>
            <a:off x="263352" y="4149080"/>
            <a:ext cx="756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AC to DC (efficiency ~ 90 %) = 2,100 MW (970 kW to be dissipated)</a:t>
            </a:r>
            <a:endParaRPr lang="en-GB" sz="1200" dirty="0"/>
          </a:p>
        </p:txBody>
      </p:sp>
      <p:sp>
        <p:nvSpPr>
          <p:cNvPr id="3" name="TextBox 2"/>
          <p:cNvSpPr txBox="1"/>
          <p:nvPr/>
        </p:nvSpPr>
        <p:spPr>
          <a:xfrm>
            <a:off x="8490539" y="3413939"/>
            <a:ext cx="3592401" cy="2031325"/>
          </a:xfrm>
          <a:prstGeom prst="rect">
            <a:avLst/>
          </a:prstGeom>
          <a:noFill/>
        </p:spPr>
        <p:txBody>
          <a:bodyPr wrap="square" rtlCol="0">
            <a:spAutoFit/>
          </a:bodyPr>
          <a:lstStyle/>
          <a:p>
            <a:r>
              <a:rPr lang="en-US" dirty="0" smtClean="0">
                <a:solidFill>
                  <a:srgbClr val="002060"/>
                </a:solidFill>
              </a:rPr>
              <a:t>Having the amplifiers very close to the cavity, will reduce all other losses</a:t>
            </a:r>
          </a:p>
          <a:p>
            <a:r>
              <a:rPr lang="en-US" dirty="0" smtClean="0">
                <a:solidFill>
                  <a:srgbClr val="002060"/>
                </a:solidFill>
              </a:rPr>
              <a:t>A gallery is very expensive, as an acquisition cost, but can help  to reduce acquisition cost of transmission lines and to reduce cost of operation</a:t>
            </a:r>
          </a:p>
        </p:txBody>
      </p:sp>
      <p:cxnSp>
        <p:nvCxnSpPr>
          <p:cNvPr id="8" name="Straight Arrow Connector 7"/>
          <p:cNvCxnSpPr/>
          <p:nvPr/>
        </p:nvCxnSpPr>
        <p:spPr>
          <a:xfrm flipV="1">
            <a:off x="6312024" y="1309344"/>
            <a:ext cx="900184" cy="2474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7248968" y="1309344"/>
            <a:ext cx="107240" cy="13681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6670144" y="2708880"/>
            <a:ext cx="432048" cy="720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5592184" y="2474312"/>
            <a:ext cx="965945" cy="30661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6341266" y="1794842"/>
            <a:ext cx="782587" cy="369332"/>
          </a:xfrm>
          <a:prstGeom prst="rect">
            <a:avLst/>
          </a:prstGeom>
          <a:noFill/>
        </p:spPr>
        <p:txBody>
          <a:bodyPr wrap="none" rtlCol="0">
            <a:spAutoFit/>
          </a:bodyPr>
          <a:lstStyle/>
          <a:p>
            <a:r>
              <a:rPr lang="en-US" dirty="0" smtClean="0">
                <a:solidFill>
                  <a:srgbClr val="FF0000"/>
                </a:solidFill>
              </a:rPr>
              <a:t>150 m</a:t>
            </a:r>
            <a:endParaRPr lang="en-US" dirty="0">
              <a:solidFill>
                <a:srgbClr val="FF0000"/>
              </a:solidFill>
            </a:endParaRPr>
          </a:p>
        </p:txBody>
      </p:sp>
      <p:grpSp>
        <p:nvGrpSpPr>
          <p:cNvPr id="43" name="Group 42"/>
          <p:cNvGrpSpPr/>
          <p:nvPr/>
        </p:nvGrpSpPr>
        <p:grpSpPr>
          <a:xfrm>
            <a:off x="8264239" y="875131"/>
            <a:ext cx="3830749" cy="2121821"/>
            <a:chOff x="8264239" y="875131"/>
            <a:chExt cx="3830749" cy="2121821"/>
          </a:xfrm>
        </p:grpSpPr>
        <p:pic>
          <p:nvPicPr>
            <p:cNvPr id="41" name="Picture 40"/>
            <p:cNvPicPr>
              <a:picLocks noChangeAspect="1"/>
            </p:cNvPicPr>
            <p:nvPr/>
          </p:nvPicPr>
          <p:blipFill rotWithShape="1">
            <a:blip r:embed="rId3">
              <a:extLst>
                <a:ext uri="{28A0092B-C50C-407E-A947-70E740481C1C}">
                  <a14:useLocalDpi xmlns:a14="http://schemas.microsoft.com/office/drawing/2010/main" val="0"/>
                </a:ext>
              </a:extLst>
            </a:blip>
            <a:srcRect b="1552"/>
            <a:stretch/>
          </p:blipFill>
          <p:spPr>
            <a:xfrm>
              <a:off x="8264239" y="875131"/>
              <a:ext cx="3830749" cy="2121821"/>
            </a:xfrm>
            <a:prstGeom prst="rect">
              <a:avLst/>
            </a:prstGeom>
          </p:spPr>
        </p:pic>
        <p:sp>
          <p:nvSpPr>
            <p:cNvPr id="42" name="Rectangle 41"/>
            <p:cNvSpPr/>
            <p:nvPr/>
          </p:nvSpPr>
          <p:spPr>
            <a:xfrm>
              <a:off x="10179613" y="875131"/>
              <a:ext cx="1821043" cy="3935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4" name="Straight Arrow Connector 43"/>
          <p:cNvCxnSpPr/>
          <p:nvPr/>
        </p:nvCxnSpPr>
        <p:spPr>
          <a:xfrm>
            <a:off x="11773927" y="2497244"/>
            <a:ext cx="10705" cy="28970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1200691" y="2898329"/>
            <a:ext cx="655949" cy="369332"/>
          </a:xfrm>
          <a:prstGeom prst="rect">
            <a:avLst/>
          </a:prstGeom>
          <a:noFill/>
        </p:spPr>
        <p:txBody>
          <a:bodyPr wrap="none" rtlCol="0">
            <a:spAutoFit/>
          </a:bodyPr>
          <a:lstStyle/>
          <a:p>
            <a:r>
              <a:rPr lang="en-US" dirty="0">
                <a:solidFill>
                  <a:srgbClr val="00B050"/>
                </a:solidFill>
              </a:rPr>
              <a:t>2</a:t>
            </a:r>
            <a:r>
              <a:rPr lang="en-US" dirty="0" smtClean="0">
                <a:solidFill>
                  <a:srgbClr val="00B050"/>
                </a:solidFill>
              </a:rPr>
              <a:t>0 m</a:t>
            </a:r>
            <a:endParaRPr lang="en-US" dirty="0">
              <a:solidFill>
                <a:srgbClr val="00B050"/>
              </a:solidFill>
            </a:endParaRPr>
          </a:p>
        </p:txBody>
      </p:sp>
      <p:sp>
        <p:nvSpPr>
          <p:cNvPr id="62" name="TextBox 61"/>
          <p:cNvSpPr txBox="1"/>
          <p:nvPr/>
        </p:nvSpPr>
        <p:spPr>
          <a:xfrm>
            <a:off x="4925400" y="1662378"/>
            <a:ext cx="1092751" cy="369332"/>
          </a:xfrm>
          <a:prstGeom prst="rect">
            <a:avLst/>
          </a:prstGeom>
          <a:noFill/>
          <a:ln w="12700">
            <a:solidFill>
              <a:srgbClr val="0070C0"/>
            </a:solidFill>
          </a:ln>
        </p:spPr>
        <p:txBody>
          <a:bodyPr wrap="square" rtlCol="0">
            <a:spAutoFit/>
          </a:bodyPr>
          <a:lstStyle/>
          <a:p>
            <a:pPr algn="ctr"/>
            <a:r>
              <a:rPr lang="en-US" dirty="0" smtClean="0">
                <a:solidFill>
                  <a:srgbClr val="002060"/>
                </a:solidFill>
              </a:rPr>
              <a:t>LIU-SPS</a:t>
            </a:r>
            <a:endParaRPr lang="en-US" dirty="0">
              <a:solidFill>
                <a:srgbClr val="002060"/>
              </a:solidFill>
            </a:endParaRPr>
          </a:p>
        </p:txBody>
      </p:sp>
      <p:sp>
        <p:nvSpPr>
          <p:cNvPr id="63" name="TextBox 62"/>
          <p:cNvSpPr txBox="1"/>
          <p:nvPr/>
        </p:nvSpPr>
        <p:spPr>
          <a:xfrm>
            <a:off x="10519488" y="1238172"/>
            <a:ext cx="1092751" cy="369332"/>
          </a:xfrm>
          <a:prstGeom prst="rect">
            <a:avLst/>
          </a:prstGeom>
          <a:noFill/>
          <a:ln w="12700">
            <a:solidFill>
              <a:srgbClr val="0070C0"/>
            </a:solidFill>
          </a:ln>
        </p:spPr>
        <p:txBody>
          <a:bodyPr wrap="square" rtlCol="0">
            <a:spAutoFit/>
          </a:bodyPr>
          <a:lstStyle/>
          <a:p>
            <a:pPr algn="ctr"/>
            <a:r>
              <a:rPr lang="en-US" dirty="0" smtClean="0">
                <a:solidFill>
                  <a:srgbClr val="002060"/>
                </a:solidFill>
              </a:rPr>
              <a:t>HL-LHC</a:t>
            </a:r>
            <a:endParaRPr lang="en-US" dirty="0">
              <a:solidFill>
                <a:srgbClr val="002060"/>
              </a:solidFill>
            </a:endParaRPr>
          </a:p>
        </p:txBody>
      </p:sp>
      <p:sp>
        <p:nvSpPr>
          <p:cNvPr id="40" name="Rectangle 39"/>
          <p:cNvSpPr/>
          <p:nvPr/>
        </p:nvSpPr>
        <p:spPr>
          <a:xfrm>
            <a:off x="263352" y="5877312"/>
            <a:ext cx="828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Overall efficiency </a:t>
            </a:r>
            <a:r>
              <a:rPr lang="en-GB" b="1" dirty="0" smtClean="0"/>
              <a:t>43,5 %</a:t>
            </a:r>
            <a:endParaRPr lang="en-GB" b="1" dirty="0"/>
          </a:p>
        </p:txBody>
      </p:sp>
      <p:sp>
        <p:nvSpPr>
          <p:cNvPr id="4" name="Rectangle 3"/>
          <p:cNvSpPr/>
          <p:nvPr/>
        </p:nvSpPr>
        <p:spPr>
          <a:xfrm>
            <a:off x="8012721" y="5867980"/>
            <a:ext cx="891591" cy="369332"/>
          </a:xfrm>
          <a:prstGeom prst="rect">
            <a:avLst/>
          </a:prstGeom>
        </p:spPr>
        <p:txBody>
          <a:bodyPr wrap="none">
            <a:spAutoFit/>
          </a:bodyPr>
          <a:lstStyle/>
          <a:p>
            <a:pPr algn="r"/>
            <a:r>
              <a:rPr lang="en-GB" b="1" dirty="0" smtClean="0">
                <a:solidFill>
                  <a:schemeClr val="bg1"/>
                </a:solidFill>
              </a:rPr>
              <a:t>41,9 </a:t>
            </a:r>
            <a:r>
              <a:rPr lang="en-GB" b="1" dirty="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22689860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264312" y="5877312"/>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pPr algn="r"/>
            <a:r>
              <a:rPr lang="en-GB" b="1" dirty="0" smtClean="0"/>
              <a:t>41,9 %</a:t>
            </a:r>
            <a:endParaRPr lang="en-GB" b="1" dirty="0"/>
          </a:p>
        </p:txBody>
      </p:sp>
      <p:sp>
        <p:nvSpPr>
          <p:cNvPr id="33" name="Rectangle 32"/>
          <p:cNvSpPr/>
          <p:nvPr/>
        </p:nvSpPr>
        <p:spPr>
          <a:xfrm>
            <a:off x="264312" y="5445264"/>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4" name="Rectangle 33"/>
          <p:cNvSpPr/>
          <p:nvPr/>
        </p:nvSpPr>
        <p:spPr>
          <a:xfrm>
            <a:off x="264312" y="5013216"/>
            <a:ext cx="8172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5" name="Rectangle 34"/>
          <p:cNvSpPr/>
          <p:nvPr/>
        </p:nvSpPr>
        <p:spPr>
          <a:xfrm>
            <a:off x="264312" y="4581168"/>
            <a:ext cx="801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6" name="Rectangle 35"/>
          <p:cNvSpPr/>
          <p:nvPr/>
        </p:nvSpPr>
        <p:spPr>
          <a:xfrm>
            <a:off x="264312" y="4149120"/>
            <a:ext cx="78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7" name="Rectangle 36"/>
          <p:cNvSpPr/>
          <p:nvPr/>
        </p:nvSpPr>
        <p:spPr>
          <a:xfrm>
            <a:off x="264312" y="3717072"/>
            <a:ext cx="7056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8" name="Rectangle 37"/>
          <p:cNvSpPr/>
          <p:nvPr/>
        </p:nvSpPr>
        <p:spPr>
          <a:xfrm>
            <a:off x="264312" y="3285024"/>
            <a:ext cx="42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9" name="Rectangle 38"/>
          <p:cNvSpPr/>
          <p:nvPr/>
        </p:nvSpPr>
        <p:spPr>
          <a:xfrm>
            <a:off x="264312" y="2852976"/>
            <a:ext cx="39708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0" name="Rectangle 39"/>
          <p:cNvSpPr/>
          <p:nvPr/>
        </p:nvSpPr>
        <p:spPr>
          <a:xfrm>
            <a:off x="264312" y="2420888"/>
            <a:ext cx="378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2" name="Title 1"/>
          <p:cNvSpPr>
            <a:spLocks noGrp="1"/>
          </p:cNvSpPr>
          <p:nvPr>
            <p:ph type="title"/>
          </p:nvPr>
        </p:nvSpPr>
        <p:spPr/>
        <p:txBody>
          <a:bodyPr>
            <a:normAutofit fontScale="90000"/>
          </a:bodyPr>
          <a:lstStyle/>
          <a:p>
            <a:r>
              <a:rPr lang="en-GB" dirty="0" smtClean="0"/>
              <a:t>Efficiency</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36</a:t>
            </a:fld>
            <a:endParaRPr lang="en-US" dirty="0"/>
          </a:p>
        </p:txBody>
      </p:sp>
      <p:sp>
        <p:nvSpPr>
          <p:cNvPr id="9" name="Rectangle 8"/>
          <p:cNvSpPr/>
          <p:nvPr/>
        </p:nvSpPr>
        <p:spPr>
          <a:xfrm>
            <a:off x="263352" y="1988840"/>
            <a:ext cx="360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dirty="0" smtClean="0"/>
              <a:t>Cavity = </a:t>
            </a:r>
            <a:r>
              <a:rPr lang="en-GB" b="1" dirty="0" smtClean="0">
                <a:solidFill>
                  <a:schemeClr val="bg1"/>
                </a:solidFill>
              </a:rPr>
              <a:t>1 MW</a:t>
            </a:r>
            <a:endParaRPr lang="en-GB" b="1" dirty="0">
              <a:solidFill>
                <a:schemeClr val="bg1"/>
              </a:solidFill>
            </a:endParaRPr>
          </a:p>
        </p:txBody>
      </p:sp>
      <p:sp>
        <p:nvSpPr>
          <p:cNvPr id="10" name="Rectangle 9"/>
          <p:cNvSpPr/>
          <p:nvPr/>
        </p:nvSpPr>
        <p:spPr>
          <a:xfrm>
            <a:off x="263352" y="2420888"/>
            <a:ext cx="363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a:t>2</a:t>
            </a:r>
            <a:r>
              <a:rPr lang="en-GB" sz="1200" dirty="0" smtClean="0"/>
              <a:t>0 m coaxial line = + 1 % = 1.010 MW</a:t>
            </a:r>
            <a:endParaRPr lang="en-GB" sz="1200" dirty="0"/>
          </a:p>
        </p:txBody>
      </p:sp>
      <p:sp>
        <p:nvSpPr>
          <p:cNvPr id="11" name="Rectangle 10"/>
          <p:cNvSpPr/>
          <p:nvPr/>
        </p:nvSpPr>
        <p:spPr>
          <a:xfrm>
            <a:off x="263352" y="2852936"/>
            <a:ext cx="3636000" cy="3600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r>
              <a:rPr lang="en-GB" sz="1200" dirty="0" smtClean="0"/>
              <a:t>NO Circulator = </a:t>
            </a:r>
            <a:r>
              <a:rPr lang="en-GB" sz="1200" strike="sngStrike" dirty="0" smtClean="0"/>
              <a:t>+ 5 % </a:t>
            </a:r>
            <a:r>
              <a:rPr lang="en-GB" sz="1200" dirty="0" smtClean="0"/>
              <a:t>+ 0 % = 1.010 </a:t>
            </a:r>
            <a:r>
              <a:rPr lang="en-GB" sz="1200" dirty="0" smtClean="0"/>
              <a:t>MW </a:t>
            </a:r>
            <a:endParaRPr lang="en-GB" sz="1200" dirty="0"/>
          </a:p>
        </p:txBody>
      </p:sp>
      <p:sp>
        <p:nvSpPr>
          <p:cNvPr id="13" name="Rectangle 12"/>
          <p:cNvSpPr/>
          <p:nvPr/>
        </p:nvSpPr>
        <p:spPr>
          <a:xfrm>
            <a:off x="263352" y="3284984"/>
            <a:ext cx="3888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Hybrid combiner 16:1 = + 0.3 dB = + </a:t>
            </a:r>
            <a:r>
              <a:rPr lang="en-GB" sz="1200" dirty="0"/>
              <a:t>7</a:t>
            </a:r>
            <a:r>
              <a:rPr lang="en-GB" sz="1200" dirty="0" smtClean="0"/>
              <a:t> % =  1.080 MW</a:t>
            </a:r>
            <a:endParaRPr lang="en-GB" sz="1200" dirty="0"/>
          </a:p>
        </p:txBody>
      </p:sp>
      <p:sp>
        <p:nvSpPr>
          <p:cNvPr id="14" name="Rectangle 13"/>
          <p:cNvSpPr/>
          <p:nvPr/>
        </p:nvSpPr>
        <p:spPr>
          <a:xfrm>
            <a:off x="263352" y="3717032"/>
            <a:ext cx="648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DC to RF (efficiency ~ 60 %) = 1.800 MW </a:t>
            </a:r>
            <a:endParaRPr lang="en-GB" sz="1200" dirty="0"/>
          </a:p>
        </p:txBody>
      </p:sp>
      <p:sp>
        <p:nvSpPr>
          <p:cNvPr id="15" name="Rectangle 14"/>
          <p:cNvSpPr/>
          <p:nvPr/>
        </p:nvSpPr>
        <p:spPr>
          <a:xfrm>
            <a:off x="263352" y="4581168"/>
            <a:ext cx="73656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Air cooling station (10 % of 920 kW = 92 kW) ~ + 46 kW = 2,046 MW  </a:t>
            </a:r>
            <a:endParaRPr lang="en-GB" sz="1200" dirty="0"/>
          </a:p>
        </p:txBody>
      </p:sp>
      <p:sp>
        <p:nvSpPr>
          <p:cNvPr id="16" name="Rectangle 15"/>
          <p:cNvSpPr/>
          <p:nvPr/>
        </p:nvSpPr>
        <p:spPr>
          <a:xfrm>
            <a:off x="263352" y="5013216"/>
            <a:ext cx="75168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Water cooling station (90 % of 920 kW = 828 kW) ~ + 42 kW = 2,088 MW  </a:t>
            </a:r>
            <a:endParaRPr lang="en-GB" sz="1200" dirty="0"/>
          </a:p>
        </p:txBody>
      </p:sp>
      <p:sp>
        <p:nvSpPr>
          <p:cNvPr id="17" name="Rectangle 16"/>
          <p:cNvSpPr/>
          <p:nvPr/>
        </p:nvSpPr>
        <p:spPr>
          <a:xfrm>
            <a:off x="263352" y="5445264"/>
            <a:ext cx="792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Electrical distribution (5 % of 2,088 MW) ~ + 104 kW = </a:t>
            </a:r>
            <a:r>
              <a:rPr lang="en-GB" b="1" dirty="0" smtClean="0"/>
              <a:t>2,2 MW</a:t>
            </a:r>
            <a:r>
              <a:rPr lang="en-GB" dirty="0" smtClean="0"/>
              <a:t> taken from the grid</a:t>
            </a:r>
            <a:endParaRPr lang="en-GB" dirty="0"/>
          </a:p>
        </p:txBody>
      </p:sp>
      <p:sp>
        <p:nvSpPr>
          <p:cNvPr id="20" name="Rectangle 19"/>
          <p:cNvSpPr/>
          <p:nvPr/>
        </p:nvSpPr>
        <p:spPr>
          <a:xfrm>
            <a:off x="263352" y="4149080"/>
            <a:ext cx="720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AC to DC (efficiency ~ 90 %) = 2,000 MW (920 kW to be dissipated)</a:t>
            </a:r>
            <a:endParaRPr lang="en-GB" sz="1200" dirty="0"/>
          </a:p>
        </p:txBody>
      </p:sp>
      <p:sp>
        <p:nvSpPr>
          <p:cNvPr id="3" name="TextBox 2"/>
          <p:cNvSpPr txBox="1"/>
          <p:nvPr/>
        </p:nvSpPr>
        <p:spPr>
          <a:xfrm>
            <a:off x="8616280" y="3715888"/>
            <a:ext cx="3312368" cy="1477328"/>
          </a:xfrm>
          <a:prstGeom prst="rect">
            <a:avLst/>
          </a:prstGeom>
          <a:noFill/>
        </p:spPr>
        <p:txBody>
          <a:bodyPr wrap="square" rtlCol="0">
            <a:spAutoFit/>
          </a:bodyPr>
          <a:lstStyle/>
          <a:p>
            <a:r>
              <a:rPr lang="en-US" dirty="0" smtClean="0">
                <a:solidFill>
                  <a:srgbClr val="002060"/>
                </a:solidFill>
              </a:rPr>
              <a:t>As said, we are now able to build SSPA </a:t>
            </a:r>
            <a:r>
              <a:rPr lang="en-US" b="1" dirty="0" smtClean="0">
                <a:solidFill>
                  <a:srgbClr val="002060"/>
                </a:solidFill>
              </a:rPr>
              <a:t>without</a:t>
            </a:r>
            <a:r>
              <a:rPr lang="en-US" dirty="0" smtClean="0">
                <a:solidFill>
                  <a:srgbClr val="002060"/>
                </a:solidFill>
              </a:rPr>
              <a:t> circulator (Tetrodes and IOT can also do it)</a:t>
            </a:r>
          </a:p>
          <a:p>
            <a:r>
              <a:rPr lang="en-US" dirty="0" smtClean="0">
                <a:solidFill>
                  <a:srgbClr val="002060"/>
                </a:solidFill>
              </a:rPr>
              <a:t>The ‘cost’ is a (very) good protection system on the LLRF side</a:t>
            </a:r>
            <a:endParaRPr lang="en-US" dirty="0">
              <a:solidFill>
                <a:srgbClr val="002060"/>
              </a:solidFill>
            </a:endParaRPr>
          </a:p>
        </p:txBody>
      </p:sp>
      <p:pic>
        <p:nvPicPr>
          <p:cNvPr id="29" name="Picture 2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6556" y="745148"/>
            <a:ext cx="3457896" cy="2539392"/>
          </a:xfrm>
          <a:prstGeom prst="rect">
            <a:avLst/>
          </a:prstGeom>
          <a:ln>
            <a:noFill/>
          </a:ln>
          <a:effectLst>
            <a:outerShdw blurRad="292100" dist="139700" dir="2700000" algn="tl" rotWithShape="0">
              <a:srgbClr val="333333">
                <a:alpha val="65000"/>
              </a:srgbClr>
            </a:outerShdw>
          </a:effectLst>
        </p:spPr>
      </p:pic>
      <p:sp>
        <p:nvSpPr>
          <p:cNvPr id="30" name="Rectangle 29"/>
          <p:cNvSpPr/>
          <p:nvPr/>
        </p:nvSpPr>
        <p:spPr>
          <a:xfrm>
            <a:off x="263352" y="5877312"/>
            <a:ext cx="792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Overall efficiency </a:t>
            </a:r>
            <a:r>
              <a:rPr lang="en-GB" b="1" dirty="0" smtClean="0"/>
              <a:t>45,5 %</a:t>
            </a:r>
            <a:endParaRPr lang="en-GB" b="1" dirty="0"/>
          </a:p>
        </p:txBody>
      </p:sp>
      <p:sp>
        <p:nvSpPr>
          <p:cNvPr id="27" name="Rectangle 26"/>
          <p:cNvSpPr/>
          <p:nvPr/>
        </p:nvSpPr>
        <p:spPr>
          <a:xfrm>
            <a:off x="8012721" y="5867980"/>
            <a:ext cx="891591" cy="369332"/>
          </a:xfrm>
          <a:prstGeom prst="rect">
            <a:avLst/>
          </a:prstGeom>
        </p:spPr>
        <p:txBody>
          <a:bodyPr wrap="none">
            <a:spAutoFit/>
          </a:bodyPr>
          <a:lstStyle/>
          <a:p>
            <a:pPr algn="r"/>
            <a:r>
              <a:rPr lang="en-GB" b="1" dirty="0" smtClean="0">
                <a:solidFill>
                  <a:schemeClr val="bg1"/>
                </a:solidFill>
              </a:rPr>
              <a:t>41,9 </a:t>
            </a:r>
            <a:r>
              <a:rPr lang="en-GB" b="1" dirty="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41763844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63352" y="5877312"/>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pPr algn="r"/>
            <a:r>
              <a:rPr lang="en-GB" b="1" dirty="0" smtClean="0"/>
              <a:t>41,9 %</a:t>
            </a:r>
            <a:endParaRPr lang="en-GB" b="1" dirty="0"/>
          </a:p>
        </p:txBody>
      </p:sp>
      <p:sp>
        <p:nvSpPr>
          <p:cNvPr id="42" name="Rectangle 41"/>
          <p:cNvSpPr/>
          <p:nvPr/>
        </p:nvSpPr>
        <p:spPr>
          <a:xfrm>
            <a:off x="263352" y="5445264"/>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3" name="Rectangle 42"/>
          <p:cNvSpPr/>
          <p:nvPr/>
        </p:nvSpPr>
        <p:spPr>
          <a:xfrm>
            <a:off x="263352" y="5013216"/>
            <a:ext cx="8172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4" name="Rectangle 43"/>
          <p:cNvSpPr/>
          <p:nvPr/>
        </p:nvSpPr>
        <p:spPr>
          <a:xfrm>
            <a:off x="263352" y="4581168"/>
            <a:ext cx="801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5" name="Rectangle 44"/>
          <p:cNvSpPr/>
          <p:nvPr/>
        </p:nvSpPr>
        <p:spPr>
          <a:xfrm>
            <a:off x="263352" y="4149120"/>
            <a:ext cx="78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6" name="Rectangle 45"/>
          <p:cNvSpPr/>
          <p:nvPr/>
        </p:nvSpPr>
        <p:spPr>
          <a:xfrm>
            <a:off x="263352" y="3717072"/>
            <a:ext cx="7056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7" name="Rectangle 46"/>
          <p:cNvSpPr/>
          <p:nvPr/>
        </p:nvSpPr>
        <p:spPr>
          <a:xfrm>
            <a:off x="263352" y="3285024"/>
            <a:ext cx="42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8" name="Rectangle 47"/>
          <p:cNvSpPr/>
          <p:nvPr/>
        </p:nvSpPr>
        <p:spPr>
          <a:xfrm>
            <a:off x="263352" y="2852976"/>
            <a:ext cx="39708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9" name="Rectangle 48"/>
          <p:cNvSpPr/>
          <p:nvPr/>
        </p:nvSpPr>
        <p:spPr>
          <a:xfrm>
            <a:off x="263352" y="2420888"/>
            <a:ext cx="378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2" name="Title 1"/>
          <p:cNvSpPr>
            <a:spLocks noGrp="1"/>
          </p:cNvSpPr>
          <p:nvPr>
            <p:ph type="title"/>
          </p:nvPr>
        </p:nvSpPr>
        <p:spPr/>
        <p:txBody>
          <a:bodyPr>
            <a:normAutofit fontScale="90000"/>
          </a:bodyPr>
          <a:lstStyle/>
          <a:p>
            <a:r>
              <a:rPr lang="en-GB" dirty="0" smtClean="0"/>
              <a:t>Efficiency</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37</a:t>
            </a:fld>
            <a:endParaRPr lang="en-US" dirty="0"/>
          </a:p>
        </p:txBody>
      </p:sp>
      <p:sp>
        <p:nvSpPr>
          <p:cNvPr id="9" name="Rectangle 8"/>
          <p:cNvSpPr/>
          <p:nvPr/>
        </p:nvSpPr>
        <p:spPr>
          <a:xfrm>
            <a:off x="263352" y="1988840"/>
            <a:ext cx="360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dirty="0" smtClean="0"/>
              <a:t>Cavity = </a:t>
            </a:r>
            <a:r>
              <a:rPr lang="en-GB" b="1" dirty="0" smtClean="0">
                <a:solidFill>
                  <a:schemeClr val="bg1"/>
                </a:solidFill>
              </a:rPr>
              <a:t>1 MW</a:t>
            </a:r>
            <a:endParaRPr lang="en-GB" b="1" dirty="0">
              <a:solidFill>
                <a:schemeClr val="bg1"/>
              </a:solidFill>
            </a:endParaRPr>
          </a:p>
        </p:txBody>
      </p:sp>
      <p:sp>
        <p:nvSpPr>
          <p:cNvPr id="10" name="Rectangle 9"/>
          <p:cNvSpPr/>
          <p:nvPr/>
        </p:nvSpPr>
        <p:spPr>
          <a:xfrm>
            <a:off x="263352" y="2420888"/>
            <a:ext cx="363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a:t>2</a:t>
            </a:r>
            <a:r>
              <a:rPr lang="en-GB" sz="1200" dirty="0" smtClean="0"/>
              <a:t>0 m coaxial line = + 1 % = 1.010 MW</a:t>
            </a:r>
            <a:endParaRPr lang="en-GB" sz="1200" dirty="0"/>
          </a:p>
        </p:txBody>
      </p:sp>
      <p:sp>
        <p:nvSpPr>
          <p:cNvPr id="11" name="Rectangle 10"/>
          <p:cNvSpPr/>
          <p:nvPr/>
        </p:nvSpPr>
        <p:spPr>
          <a:xfrm>
            <a:off x="263352" y="2852936"/>
            <a:ext cx="363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NO Circulator = 1.010 MW </a:t>
            </a:r>
            <a:endParaRPr lang="en-GB" sz="1200" dirty="0"/>
          </a:p>
        </p:txBody>
      </p:sp>
      <p:sp>
        <p:nvSpPr>
          <p:cNvPr id="13" name="Rectangle 12"/>
          <p:cNvSpPr/>
          <p:nvPr/>
        </p:nvSpPr>
        <p:spPr>
          <a:xfrm>
            <a:off x="263352" y="3284984"/>
            <a:ext cx="3726000" cy="3600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r>
              <a:rPr lang="en-GB" sz="1200" dirty="0" smtClean="0"/>
              <a:t>VHPCC 16:1 = + 0.1 dB = </a:t>
            </a:r>
            <a:r>
              <a:rPr lang="en-GB" sz="1200" strike="sngStrike" dirty="0" smtClean="0"/>
              <a:t>+ 7 % </a:t>
            </a:r>
            <a:r>
              <a:rPr lang="en-GB" sz="1200" dirty="0" smtClean="0"/>
              <a:t>+ </a:t>
            </a:r>
            <a:r>
              <a:rPr lang="en-GB" sz="1200" dirty="0" smtClean="0"/>
              <a:t>2,5 % =  1.035 MW</a:t>
            </a:r>
            <a:endParaRPr lang="en-GB" sz="1200" dirty="0"/>
          </a:p>
        </p:txBody>
      </p:sp>
      <p:sp>
        <p:nvSpPr>
          <p:cNvPr id="14" name="Rectangle 13"/>
          <p:cNvSpPr/>
          <p:nvPr/>
        </p:nvSpPr>
        <p:spPr>
          <a:xfrm>
            <a:off x="263352" y="3717032"/>
            <a:ext cx="621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DC to RF (efficiency ~ 60 %) = 1.725 MW </a:t>
            </a:r>
            <a:endParaRPr lang="en-GB" sz="1200" dirty="0"/>
          </a:p>
        </p:txBody>
      </p:sp>
      <p:sp>
        <p:nvSpPr>
          <p:cNvPr id="15" name="Rectangle 14"/>
          <p:cNvSpPr/>
          <p:nvPr/>
        </p:nvSpPr>
        <p:spPr>
          <a:xfrm>
            <a:off x="263352" y="4581168"/>
            <a:ext cx="70704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Air cooling station (10 % of 882 kW </a:t>
            </a:r>
            <a:r>
              <a:rPr lang="en-GB" sz="1200" dirty="0"/>
              <a:t>~</a:t>
            </a:r>
            <a:r>
              <a:rPr lang="en-GB" sz="1200" dirty="0" smtClean="0"/>
              <a:t> 88 kW) ~ + 44 kW = 1,964 MW  </a:t>
            </a:r>
            <a:endParaRPr lang="en-GB" sz="1200" dirty="0"/>
          </a:p>
        </p:txBody>
      </p:sp>
      <p:sp>
        <p:nvSpPr>
          <p:cNvPr id="16" name="Rectangle 15"/>
          <p:cNvSpPr/>
          <p:nvPr/>
        </p:nvSpPr>
        <p:spPr>
          <a:xfrm>
            <a:off x="263352" y="5013216"/>
            <a:ext cx="72108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Water cooling station (90 % of 882 kW </a:t>
            </a:r>
            <a:r>
              <a:rPr lang="en-GB" sz="1200" dirty="0"/>
              <a:t>~</a:t>
            </a:r>
            <a:r>
              <a:rPr lang="en-GB" sz="1200" dirty="0" smtClean="0"/>
              <a:t> 794 kW) ~ + 39 kW = 2,003 MW  </a:t>
            </a:r>
            <a:endParaRPr lang="en-GB" sz="1200" dirty="0"/>
          </a:p>
        </p:txBody>
      </p:sp>
      <p:sp>
        <p:nvSpPr>
          <p:cNvPr id="17" name="Rectangle 16"/>
          <p:cNvSpPr/>
          <p:nvPr/>
        </p:nvSpPr>
        <p:spPr>
          <a:xfrm>
            <a:off x="263352" y="5445264"/>
            <a:ext cx="756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Electrical distribution (5 % of 2,003 MW) ~ + 100 kW = </a:t>
            </a:r>
            <a:r>
              <a:rPr lang="en-GB" b="1" dirty="0" smtClean="0"/>
              <a:t>2,1 MW</a:t>
            </a:r>
            <a:r>
              <a:rPr lang="en-GB" dirty="0" smtClean="0"/>
              <a:t> taken from the grid</a:t>
            </a:r>
            <a:endParaRPr lang="en-GB" dirty="0"/>
          </a:p>
        </p:txBody>
      </p:sp>
      <p:sp>
        <p:nvSpPr>
          <p:cNvPr id="20" name="Rectangle 19"/>
          <p:cNvSpPr/>
          <p:nvPr/>
        </p:nvSpPr>
        <p:spPr>
          <a:xfrm>
            <a:off x="263352" y="4149080"/>
            <a:ext cx="6912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AC to DC (efficiency ~ 90 %) = 1,920 MW (882 kW to be dissipated)</a:t>
            </a:r>
            <a:endParaRPr lang="en-GB" sz="1200" dirty="0"/>
          </a:p>
        </p:txBody>
      </p:sp>
      <p:sp>
        <p:nvSpPr>
          <p:cNvPr id="3" name="TextBox 2"/>
          <p:cNvSpPr txBox="1"/>
          <p:nvPr/>
        </p:nvSpPr>
        <p:spPr>
          <a:xfrm>
            <a:off x="8688288" y="3768788"/>
            <a:ext cx="2952328" cy="1477328"/>
          </a:xfrm>
          <a:prstGeom prst="rect">
            <a:avLst/>
          </a:prstGeom>
          <a:noFill/>
        </p:spPr>
        <p:txBody>
          <a:bodyPr wrap="square" rtlCol="0">
            <a:spAutoFit/>
          </a:bodyPr>
          <a:lstStyle/>
          <a:p>
            <a:r>
              <a:rPr lang="en-US" dirty="0" smtClean="0">
                <a:solidFill>
                  <a:srgbClr val="002060"/>
                </a:solidFill>
              </a:rPr>
              <a:t>Using cavity combiners instead of 3 dB combiners will also reduce maintenance cost as no more power loads to maintain</a:t>
            </a:r>
            <a:endParaRPr lang="en-US" dirty="0">
              <a:solidFill>
                <a:srgbClr val="002060"/>
              </a:solidFill>
            </a:endParaRPr>
          </a:p>
        </p:txBody>
      </p:sp>
      <p:pic>
        <p:nvPicPr>
          <p:cNvPr id="30" name="Picture 29"/>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168008" y="476333"/>
            <a:ext cx="4680520" cy="2846261"/>
          </a:xfrm>
          <a:prstGeom prst="rect">
            <a:avLst/>
          </a:prstGeom>
          <a:ln>
            <a:noFill/>
          </a:ln>
          <a:effectLst>
            <a:outerShdw blurRad="292100" dist="139700" dir="2700000" algn="tl" rotWithShape="0">
              <a:srgbClr val="333333">
                <a:alpha val="65000"/>
              </a:srgbClr>
            </a:outerShdw>
          </a:effectLst>
        </p:spPr>
      </p:pic>
      <p:sp>
        <p:nvSpPr>
          <p:cNvPr id="31" name="Rectangle 30"/>
          <p:cNvSpPr/>
          <p:nvPr/>
        </p:nvSpPr>
        <p:spPr>
          <a:xfrm>
            <a:off x="263352" y="5877312"/>
            <a:ext cx="756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Overall efficiency </a:t>
            </a:r>
            <a:r>
              <a:rPr lang="en-GB" b="1" dirty="0" smtClean="0"/>
              <a:t>47,6 %</a:t>
            </a:r>
            <a:endParaRPr lang="en-GB" b="1" dirty="0"/>
          </a:p>
        </p:txBody>
      </p:sp>
    </p:spTree>
    <p:extLst>
      <p:ext uri="{BB962C8B-B14F-4D97-AF65-F5344CB8AC3E}">
        <p14:creationId xmlns:p14="http://schemas.microsoft.com/office/powerpoint/2010/main" val="30848602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4439816" y="-168939"/>
            <a:ext cx="7219606" cy="4088287"/>
            <a:chOff x="2279576" y="1412776"/>
            <a:chExt cx="7219606" cy="4088287"/>
          </a:xfrm>
        </p:grpSpPr>
        <p:pic>
          <p:nvPicPr>
            <p:cNvPr id="44" name="Picture 43"/>
            <p:cNvPicPr>
              <a:picLocks noChangeAspect="1"/>
            </p:cNvPicPr>
            <p:nvPr/>
          </p:nvPicPr>
          <p:blipFill>
            <a:blip r:embed="rId2"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2299182" y="1437995"/>
              <a:ext cx="7200000" cy="4063068"/>
            </a:xfrm>
            <a:prstGeom prst="rect">
              <a:avLst/>
            </a:prstGeom>
          </p:spPr>
        </p:pic>
        <p:pic>
          <p:nvPicPr>
            <p:cNvPr id="45" name="Picture 44"/>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79576" y="1412776"/>
              <a:ext cx="7200000" cy="4063067"/>
            </a:xfrm>
            <a:prstGeom prst="rect">
              <a:avLst/>
            </a:prstGeom>
          </p:spPr>
        </p:pic>
      </p:grpSp>
      <p:sp>
        <p:nvSpPr>
          <p:cNvPr id="34" name="Rectangle 33"/>
          <p:cNvSpPr/>
          <p:nvPr/>
        </p:nvSpPr>
        <p:spPr>
          <a:xfrm>
            <a:off x="264312" y="5877312"/>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pPr algn="r"/>
            <a:r>
              <a:rPr lang="en-GB" b="1" dirty="0" smtClean="0"/>
              <a:t>41,9 %</a:t>
            </a:r>
            <a:endParaRPr lang="en-GB" b="1" dirty="0"/>
          </a:p>
        </p:txBody>
      </p:sp>
      <p:sp>
        <p:nvSpPr>
          <p:cNvPr id="35" name="Rectangle 34"/>
          <p:cNvSpPr/>
          <p:nvPr/>
        </p:nvSpPr>
        <p:spPr>
          <a:xfrm>
            <a:off x="264312" y="5445264"/>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6" name="Rectangle 35"/>
          <p:cNvSpPr/>
          <p:nvPr/>
        </p:nvSpPr>
        <p:spPr>
          <a:xfrm>
            <a:off x="264312" y="5013216"/>
            <a:ext cx="8172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7" name="Rectangle 36"/>
          <p:cNvSpPr/>
          <p:nvPr/>
        </p:nvSpPr>
        <p:spPr>
          <a:xfrm>
            <a:off x="264312" y="4581168"/>
            <a:ext cx="801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8" name="Rectangle 37"/>
          <p:cNvSpPr/>
          <p:nvPr/>
        </p:nvSpPr>
        <p:spPr>
          <a:xfrm>
            <a:off x="264312" y="4149120"/>
            <a:ext cx="78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9" name="Rectangle 38"/>
          <p:cNvSpPr/>
          <p:nvPr/>
        </p:nvSpPr>
        <p:spPr>
          <a:xfrm>
            <a:off x="264312" y="3717072"/>
            <a:ext cx="7056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0" name="Rectangle 39"/>
          <p:cNvSpPr/>
          <p:nvPr/>
        </p:nvSpPr>
        <p:spPr>
          <a:xfrm>
            <a:off x="264312" y="3285024"/>
            <a:ext cx="42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1" name="Rectangle 40"/>
          <p:cNvSpPr/>
          <p:nvPr/>
        </p:nvSpPr>
        <p:spPr>
          <a:xfrm>
            <a:off x="264312" y="2852976"/>
            <a:ext cx="39708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2" name="Rectangle 41"/>
          <p:cNvSpPr/>
          <p:nvPr/>
        </p:nvSpPr>
        <p:spPr>
          <a:xfrm>
            <a:off x="264312" y="2420888"/>
            <a:ext cx="378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2" name="Title 1"/>
          <p:cNvSpPr>
            <a:spLocks noGrp="1"/>
          </p:cNvSpPr>
          <p:nvPr>
            <p:ph type="title"/>
          </p:nvPr>
        </p:nvSpPr>
        <p:spPr/>
        <p:txBody>
          <a:bodyPr>
            <a:normAutofit fontScale="90000"/>
          </a:bodyPr>
          <a:lstStyle/>
          <a:p>
            <a:r>
              <a:rPr lang="en-GB" dirty="0" smtClean="0"/>
              <a:t>Efficiency</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38</a:t>
            </a:fld>
            <a:endParaRPr lang="en-US" dirty="0"/>
          </a:p>
        </p:txBody>
      </p:sp>
      <p:sp>
        <p:nvSpPr>
          <p:cNvPr id="9" name="Rectangle 8"/>
          <p:cNvSpPr/>
          <p:nvPr/>
        </p:nvSpPr>
        <p:spPr>
          <a:xfrm>
            <a:off x="263352" y="1988840"/>
            <a:ext cx="360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dirty="0" smtClean="0"/>
              <a:t>Cavity = </a:t>
            </a:r>
            <a:r>
              <a:rPr lang="en-GB" b="1" dirty="0" smtClean="0">
                <a:solidFill>
                  <a:schemeClr val="bg1"/>
                </a:solidFill>
              </a:rPr>
              <a:t>1 MW</a:t>
            </a:r>
            <a:endParaRPr lang="en-GB" b="1" dirty="0">
              <a:solidFill>
                <a:schemeClr val="bg1"/>
              </a:solidFill>
            </a:endParaRPr>
          </a:p>
        </p:txBody>
      </p:sp>
      <p:sp>
        <p:nvSpPr>
          <p:cNvPr id="10" name="Rectangle 9"/>
          <p:cNvSpPr/>
          <p:nvPr/>
        </p:nvSpPr>
        <p:spPr>
          <a:xfrm>
            <a:off x="263352" y="2420888"/>
            <a:ext cx="363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a:t>2</a:t>
            </a:r>
            <a:r>
              <a:rPr lang="en-GB" sz="1200" dirty="0" smtClean="0"/>
              <a:t>0 m coaxial line = + 1 % = 1.010 MW</a:t>
            </a:r>
            <a:endParaRPr lang="en-GB" sz="1200" dirty="0"/>
          </a:p>
        </p:txBody>
      </p:sp>
      <p:sp>
        <p:nvSpPr>
          <p:cNvPr id="11" name="Rectangle 10"/>
          <p:cNvSpPr/>
          <p:nvPr/>
        </p:nvSpPr>
        <p:spPr>
          <a:xfrm>
            <a:off x="263352" y="2852936"/>
            <a:ext cx="363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NO Circulator = 1.010 MW </a:t>
            </a:r>
            <a:endParaRPr lang="en-GB" sz="1200" dirty="0"/>
          </a:p>
        </p:txBody>
      </p:sp>
      <p:sp>
        <p:nvSpPr>
          <p:cNvPr id="13" name="Rectangle 12"/>
          <p:cNvSpPr/>
          <p:nvPr/>
        </p:nvSpPr>
        <p:spPr>
          <a:xfrm>
            <a:off x="263352" y="3284984"/>
            <a:ext cx="372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VHPCC 16:1 = + 0.1 dB = + 2,5 % =  1.035 MW</a:t>
            </a:r>
            <a:endParaRPr lang="en-GB" sz="1200" dirty="0"/>
          </a:p>
        </p:txBody>
      </p:sp>
      <p:sp>
        <p:nvSpPr>
          <p:cNvPr id="14" name="Rectangle 13"/>
          <p:cNvSpPr/>
          <p:nvPr/>
        </p:nvSpPr>
        <p:spPr>
          <a:xfrm>
            <a:off x="263352" y="3717032"/>
            <a:ext cx="5652000" cy="3600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r>
              <a:rPr lang="en-GB" sz="1200" dirty="0" smtClean="0"/>
              <a:t>DC to RF (efficiency </a:t>
            </a:r>
            <a:r>
              <a:rPr lang="en-GB" sz="1200" strike="sngStrike" dirty="0" smtClean="0"/>
              <a:t>~ 60 % </a:t>
            </a:r>
            <a:r>
              <a:rPr lang="en-GB" sz="1200" dirty="0" smtClean="0"/>
              <a:t>~ </a:t>
            </a:r>
            <a:r>
              <a:rPr lang="en-GB" sz="1200" dirty="0" smtClean="0"/>
              <a:t>66 %) = 1.570 MW </a:t>
            </a:r>
            <a:endParaRPr lang="en-GB" sz="1200" dirty="0"/>
          </a:p>
        </p:txBody>
      </p:sp>
      <p:sp>
        <p:nvSpPr>
          <p:cNvPr id="15" name="Rectangle 14"/>
          <p:cNvSpPr/>
          <p:nvPr/>
        </p:nvSpPr>
        <p:spPr>
          <a:xfrm>
            <a:off x="263352" y="4581168"/>
            <a:ext cx="60516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Air cooling station (10 % of 615 kW </a:t>
            </a:r>
            <a:r>
              <a:rPr lang="en-GB" sz="1200" dirty="0"/>
              <a:t>~</a:t>
            </a:r>
            <a:r>
              <a:rPr lang="en-GB" sz="1200" dirty="0" smtClean="0"/>
              <a:t> 62 kW) ~ + 31 kW = 1,681 MW  </a:t>
            </a:r>
            <a:endParaRPr lang="en-GB" sz="1200" dirty="0"/>
          </a:p>
        </p:txBody>
      </p:sp>
      <p:sp>
        <p:nvSpPr>
          <p:cNvPr id="16" name="Rectangle 15"/>
          <p:cNvSpPr/>
          <p:nvPr/>
        </p:nvSpPr>
        <p:spPr>
          <a:xfrm>
            <a:off x="263352" y="5013216"/>
            <a:ext cx="61524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Water cooling station (90 % of 615 kW </a:t>
            </a:r>
            <a:r>
              <a:rPr lang="en-GB" sz="1200" dirty="0"/>
              <a:t>~</a:t>
            </a:r>
            <a:r>
              <a:rPr lang="en-GB" sz="1200" dirty="0" smtClean="0"/>
              <a:t> 553 kW) ~ + 28 kW = 1,709 MW  </a:t>
            </a:r>
            <a:endParaRPr lang="en-GB" sz="1200" dirty="0"/>
          </a:p>
        </p:txBody>
      </p:sp>
      <p:sp>
        <p:nvSpPr>
          <p:cNvPr id="17" name="Rectangle 16"/>
          <p:cNvSpPr/>
          <p:nvPr/>
        </p:nvSpPr>
        <p:spPr>
          <a:xfrm>
            <a:off x="263352" y="5445264"/>
            <a:ext cx="648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El. distribution (5 % of 1,709 MW) ~ + 86 kW = </a:t>
            </a:r>
            <a:r>
              <a:rPr lang="en-GB" b="1" dirty="0" smtClean="0"/>
              <a:t>1,8 MW</a:t>
            </a:r>
            <a:r>
              <a:rPr lang="en-GB" dirty="0" smtClean="0"/>
              <a:t> taken from the grid</a:t>
            </a:r>
            <a:endParaRPr lang="en-GB" dirty="0"/>
          </a:p>
        </p:txBody>
      </p:sp>
      <p:sp>
        <p:nvSpPr>
          <p:cNvPr id="20" name="Rectangle 19"/>
          <p:cNvSpPr/>
          <p:nvPr/>
        </p:nvSpPr>
        <p:spPr>
          <a:xfrm>
            <a:off x="263352" y="4149080"/>
            <a:ext cx="5940000" cy="3600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r>
              <a:rPr lang="en-GB" sz="1200" dirty="0" smtClean="0"/>
              <a:t>AC to DC (efficiency </a:t>
            </a:r>
            <a:r>
              <a:rPr lang="en-GB" sz="1200" strike="sngStrike" dirty="0" smtClean="0"/>
              <a:t>~ 90 % </a:t>
            </a:r>
            <a:r>
              <a:rPr lang="en-GB" sz="1200" dirty="0" smtClean="0"/>
              <a:t>~ </a:t>
            </a:r>
            <a:r>
              <a:rPr lang="en-GB" sz="1200" dirty="0" smtClean="0"/>
              <a:t>95 %) = 1,650 MW (615 kW to be dissipated)</a:t>
            </a:r>
            <a:endParaRPr lang="en-GB" sz="1200" dirty="0"/>
          </a:p>
        </p:txBody>
      </p:sp>
      <p:sp>
        <p:nvSpPr>
          <p:cNvPr id="3" name="TextBox 2"/>
          <p:cNvSpPr txBox="1"/>
          <p:nvPr/>
        </p:nvSpPr>
        <p:spPr>
          <a:xfrm>
            <a:off x="8887089" y="2799532"/>
            <a:ext cx="2983533" cy="1754326"/>
          </a:xfrm>
          <a:prstGeom prst="rect">
            <a:avLst/>
          </a:prstGeom>
          <a:noFill/>
        </p:spPr>
        <p:txBody>
          <a:bodyPr wrap="square" rtlCol="0">
            <a:spAutoFit/>
          </a:bodyPr>
          <a:lstStyle/>
          <a:p>
            <a:r>
              <a:rPr lang="en-US" dirty="0" smtClean="0">
                <a:solidFill>
                  <a:srgbClr val="002060"/>
                </a:solidFill>
              </a:rPr>
              <a:t>Granularity of the SSPA solution also </a:t>
            </a:r>
            <a:r>
              <a:rPr lang="en-US" dirty="0" smtClean="0">
                <a:solidFill>
                  <a:srgbClr val="002060"/>
                </a:solidFill>
              </a:rPr>
              <a:t>allows</a:t>
            </a:r>
            <a:br>
              <a:rPr lang="en-US" dirty="0" smtClean="0">
                <a:solidFill>
                  <a:srgbClr val="002060"/>
                </a:solidFill>
              </a:rPr>
            </a:br>
            <a:r>
              <a:rPr lang="en-US" dirty="0" smtClean="0">
                <a:solidFill>
                  <a:srgbClr val="002060"/>
                </a:solidFill>
              </a:rPr>
              <a:t>to </a:t>
            </a:r>
            <a:r>
              <a:rPr lang="en-US" dirty="0" smtClean="0">
                <a:solidFill>
                  <a:srgbClr val="002060"/>
                </a:solidFill>
              </a:rPr>
              <a:t>switch </a:t>
            </a:r>
            <a:r>
              <a:rPr lang="en-US" dirty="0" smtClean="0">
                <a:solidFill>
                  <a:srgbClr val="002060"/>
                </a:solidFill>
              </a:rPr>
              <a:t>ON</a:t>
            </a:r>
            <a:r>
              <a:rPr lang="en-US" dirty="0" smtClean="0">
                <a:solidFill>
                  <a:srgbClr val="002060"/>
                </a:solidFill>
              </a:rPr>
              <a:t> </a:t>
            </a:r>
            <a:r>
              <a:rPr lang="en-US" dirty="0" smtClean="0">
                <a:solidFill>
                  <a:srgbClr val="002060"/>
                </a:solidFill>
              </a:rPr>
              <a:t>the exact correct number of modules such that we operate as close as possible </a:t>
            </a:r>
            <a:r>
              <a:rPr lang="en-US" dirty="0" smtClean="0">
                <a:solidFill>
                  <a:srgbClr val="002060"/>
                </a:solidFill>
              </a:rPr>
              <a:t>to</a:t>
            </a:r>
            <a:r>
              <a:rPr lang="en-US" dirty="0" smtClean="0">
                <a:solidFill>
                  <a:srgbClr val="002060"/>
                </a:solidFill>
              </a:rPr>
              <a:t> </a:t>
            </a:r>
            <a:r>
              <a:rPr lang="en-US" dirty="0" smtClean="0">
                <a:solidFill>
                  <a:srgbClr val="002060"/>
                </a:solidFill>
              </a:rPr>
              <a:t>the nominal point</a:t>
            </a:r>
          </a:p>
        </p:txBody>
      </p:sp>
      <p:sp>
        <p:nvSpPr>
          <p:cNvPr id="33" name="Rectangle 32"/>
          <p:cNvSpPr/>
          <p:nvPr/>
        </p:nvSpPr>
        <p:spPr>
          <a:xfrm>
            <a:off x="263352" y="5877312"/>
            <a:ext cx="648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Overall efficiency </a:t>
            </a:r>
            <a:r>
              <a:rPr lang="en-GB" b="1" dirty="0" smtClean="0"/>
              <a:t>55,5 %</a:t>
            </a:r>
            <a:endParaRPr lang="en-GB" b="1" dirty="0"/>
          </a:p>
        </p:txBody>
      </p:sp>
    </p:spTree>
    <p:extLst>
      <p:ext uri="{BB962C8B-B14F-4D97-AF65-F5344CB8AC3E}">
        <p14:creationId xmlns:p14="http://schemas.microsoft.com/office/powerpoint/2010/main" val="21430171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264312" y="5877312"/>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pPr algn="r"/>
            <a:r>
              <a:rPr lang="en-GB" b="1" dirty="0" smtClean="0"/>
              <a:t>41,9 %</a:t>
            </a:r>
            <a:endParaRPr lang="en-GB" b="1" dirty="0"/>
          </a:p>
        </p:txBody>
      </p:sp>
      <p:sp>
        <p:nvSpPr>
          <p:cNvPr id="33" name="Rectangle 32"/>
          <p:cNvSpPr/>
          <p:nvPr/>
        </p:nvSpPr>
        <p:spPr>
          <a:xfrm>
            <a:off x="264312" y="5445264"/>
            <a:ext cx="8640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4" name="Rectangle 33"/>
          <p:cNvSpPr/>
          <p:nvPr/>
        </p:nvSpPr>
        <p:spPr>
          <a:xfrm>
            <a:off x="264312" y="5013216"/>
            <a:ext cx="8172000" cy="360000"/>
          </a:xfrm>
          <a:prstGeom prst="rect">
            <a:avLst/>
          </a:prstGeom>
          <a:solidFill>
            <a:schemeClr val="bg1">
              <a:lumMod val="85000"/>
            </a:schemeClr>
          </a:solidFill>
          <a:ln>
            <a:no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5" name="Rectangle 34"/>
          <p:cNvSpPr/>
          <p:nvPr/>
        </p:nvSpPr>
        <p:spPr>
          <a:xfrm>
            <a:off x="264312" y="4581168"/>
            <a:ext cx="801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6" name="Rectangle 35"/>
          <p:cNvSpPr/>
          <p:nvPr/>
        </p:nvSpPr>
        <p:spPr>
          <a:xfrm>
            <a:off x="264312" y="4149120"/>
            <a:ext cx="78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7" name="Rectangle 36"/>
          <p:cNvSpPr/>
          <p:nvPr/>
        </p:nvSpPr>
        <p:spPr>
          <a:xfrm>
            <a:off x="264312" y="3717072"/>
            <a:ext cx="7056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8" name="Rectangle 37"/>
          <p:cNvSpPr/>
          <p:nvPr/>
        </p:nvSpPr>
        <p:spPr>
          <a:xfrm>
            <a:off x="264312" y="3285024"/>
            <a:ext cx="423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39" name="Rectangle 38"/>
          <p:cNvSpPr/>
          <p:nvPr/>
        </p:nvSpPr>
        <p:spPr>
          <a:xfrm>
            <a:off x="264312" y="2852976"/>
            <a:ext cx="39708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40" name="Rectangle 39"/>
          <p:cNvSpPr/>
          <p:nvPr/>
        </p:nvSpPr>
        <p:spPr>
          <a:xfrm>
            <a:off x="264312" y="2420888"/>
            <a:ext cx="3780000" cy="360000"/>
          </a:xfrm>
          <a:prstGeom prst="rect">
            <a:avLst/>
          </a:prstGeom>
          <a:solidFill>
            <a:schemeClr val="bg1">
              <a:lumMod val="85000"/>
            </a:schemeClr>
          </a:solidFill>
          <a:ln>
            <a:solidFill>
              <a:schemeClr val="bg1"/>
            </a:solidFill>
          </a:ln>
          <a:effectLst/>
          <a:scene3d>
            <a:camera prst="orthographicFront">
              <a:rot lat="0" lon="0" rev="0"/>
            </a:camera>
            <a:lightRig rig="flat" dir="t">
              <a:rot lat="0" lon="0" rev="3600000"/>
            </a:lightRig>
          </a:scene3d>
          <a:sp3d prstMaterial="flat">
            <a:contourClr>
              <a:schemeClr val="accent2">
                <a:shade val="35000"/>
                <a:satMod val="160000"/>
              </a:schemeClr>
            </a:contourClr>
          </a:sp3d>
        </p:spPr>
        <p:style>
          <a:lnRef idx="0">
            <a:schemeClr val="accent2"/>
          </a:lnRef>
          <a:fillRef idx="3">
            <a:schemeClr val="accent2"/>
          </a:fillRef>
          <a:effectRef idx="3">
            <a:schemeClr val="accent2"/>
          </a:effectRef>
          <a:fontRef idx="minor">
            <a:schemeClr val="lt1"/>
          </a:fontRef>
        </p:style>
        <p:txBody>
          <a:bodyPr rtlCol="0" anchor="ctr"/>
          <a:lstStyle/>
          <a:p>
            <a:endParaRPr lang="en-GB" dirty="0"/>
          </a:p>
        </p:txBody>
      </p:sp>
      <p:sp>
        <p:nvSpPr>
          <p:cNvPr id="2" name="Title 1"/>
          <p:cNvSpPr>
            <a:spLocks noGrp="1"/>
          </p:cNvSpPr>
          <p:nvPr>
            <p:ph type="title"/>
          </p:nvPr>
        </p:nvSpPr>
        <p:spPr/>
        <p:txBody>
          <a:bodyPr>
            <a:normAutofit fontScale="90000"/>
          </a:bodyPr>
          <a:lstStyle/>
          <a:p>
            <a:r>
              <a:rPr lang="en-GB" dirty="0" smtClean="0"/>
              <a:t>Efficiency</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39</a:t>
            </a:fld>
            <a:endParaRPr lang="en-US" dirty="0"/>
          </a:p>
        </p:txBody>
      </p:sp>
      <p:sp>
        <p:nvSpPr>
          <p:cNvPr id="9" name="Rectangle 8"/>
          <p:cNvSpPr/>
          <p:nvPr/>
        </p:nvSpPr>
        <p:spPr>
          <a:xfrm>
            <a:off x="263352" y="1988840"/>
            <a:ext cx="360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dirty="0" smtClean="0"/>
              <a:t>Cavity = </a:t>
            </a:r>
            <a:r>
              <a:rPr lang="en-GB" b="1" dirty="0" smtClean="0">
                <a:solidFill>
                  <a:schemeClr val="bg1"/>
                </a:solidFill>
              </a:rPr>
              <a:t>1 MW</a:t>
            </a:r>
            <a:endParaRPr lang="en-GB" b="1" dirty="0">
              <a:solidFill>
                <a:schemeClr val="bg1"/>
              </a:solidFill>
            </a:endParaRPr>
          </a:p>
        </p:txBody>
      </p:sp>
      <p:sp>
        <p:nvSpPr>
          <p:cNvPr id="10" name="Rectangle 9"/>
          <p:cNvSpPr/>
          <p:nvPr/>
        </p:nvSpPr>
        <p:spPr>
          <a:xfrm>
            <a:off x="263352" y="2420888"/>
            <a:ext cx="363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a:t>2</a:t>
            </a:r>
            <a:r>
              <a:rPr lang="en-GB" sz="1200" dirty="0" smtClean="0"/>
              <a:t>0 m coaxial line = + 1 % = 1.010 MW</a:t>
            </a:r>
            <a:endParaRPr lang="en-GB" sz="1200" dirty="0"/>
          </a:p>
        </p:txBody>
      </p:sp>
      <p:sp>
        <p:nvSpPr>
          <p:cNvPr id="11" name="Rectangle 10"/>
          <p:cNvSpPr/>
          <p:nvPr/>
        </p:nvSpPr>
        <p:spPr>
          <a:xfrm>
            <a:off x="263352" y="2852936"/>
            <a:ext cx="363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NO Circulator = 1.010 MW </a:t>
            </a:r>
            <a:endParaRPr lang="en-GB" sz="1200" dirty="0"/>
          </a:p>
        </p:txBody>
      </p:sp>
      <p:sp>
        <p:nvSpPr>
          <p:cNvPr id="13" name="Rectangle 12"/>
          <p:cNvSpPr/>
          <p:nvPr/>
        </p:nvSpPr>
        <p:spPr>
          <a:xfrm>
            <a:off x="263352" y="3284984"/>
            <a:ext cx="3726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VHPCC 16:1 = + 0.1 dB = + 2,5 % =  1.035 MW</a:t>
            </a:r>
            <a:endParaRPr lang="en-GB" sz="1200" dirty="0"/>
          </a:p>
        </p:txBody>
      </p:sp>
      <p:sp>
        <p:nvSpPr>
          <p:cNvPr id="14" name="Rectangle 13"/>
          <p:cNvSpPr/>
          <p:nvPr/>
        </p:nvSpPr>
        <p:spPr>
          <a:xfrm>
            <a:off x="263352" y="3717032"/>
            <a:ext cx="5724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DC to RF (efficiency ~ 66 %) = 1.590 MW </a:t>
            </a:r>
            <a:endParaRPr lang="en-GB" sz="1200" dirty="0"/>
          </a:p>
        </p:txBody>
      </p:sp>
      <p:sp>
        <p:nvSpPr>
          <p:cNvPr id="15" name="Rectangle 14"/>
          <p:cNvSpPr/>
          <p:nvPr/>
        </p:nvSpPr>
        <p:spPr>
          <a:xfrm>
            <a:off x="263352" y="4581168"/>
            <a:ext cx="5947200" cy="3600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r>
              <a:rPr lang="en-GB" sz="1200" dirty="0" smtClean="0"/>
              <a:t>Air cooling station (10 % of </a:t>
            </a:r>
            <a:r>
              <a:rPr lang="en-GB" sz="1200" strike="sngStrike" dirty="0" smtClean="0"/>
              <a:t>615 kW</a:t>
            </a:r>
            <a:r>
              <a:rPr lang="en-GB" sz="1200" dirty="0" smtClean="0"/>
              <a:t> 590 </a:t>
            </a:r>
            <a:r>
              <a:rPr lang="en-GB" sz="1200" dirty="0" smtClean="0"/>
              <a:t>kW </a:t>
            </a:r>
            <a:r>
              <a:rPr lang="en-GB" sz="1200" dirty="0"/>
              <a:t>~</a:t>
            </a:r>
            <a:r>
              <a:rPr lang="en-GB" sz="1200" dirty="0" smtClean="0"/>
              <a:t> 60 kW) ~ + 27 kW = 1,652 MW  </a:t>
            </a:r>
            <a:endParaRPr lang="en-GB" sz="1200" dirty="0"/>
          </a:p>
        </p:txBody>
      </p:sp>
      <p:sp>
        <p:nvSpPr>
          <p:cNvPr id="16" name="Rectangle 15"/>
          <p:cNvSpPr/>
          <p:nvPr/>
        </p:nvSpPr>
        <p:spPr>
          <a:xfrm>
            <a:off x="263352" y="5013216"/>
            <a:ext cx="6033600" cy="3600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r>
              <a:rPr lang="en-GB" sz="1200" dirty="0" smtClean="0"/>
              <a:t>Water cooling station (90 % </a:t>
            </a:r>
            <a:r>
              <a:rPr lang="en-GB" sz="1200" dirty="0" smtClean="0"/>
              <a:t>of </a:t>
            </a:r>
            <a:r>
              <a:rPr lang="en-GB" sz="1200" strike="sngStrike" dirty="0" smtClean="0"/>
              <a:t>615 kW</a:t>
            </a:r>
            <a:r>
              <a:rPr lang="en-GB" sz="1200" dirty="0" smtClean="0"/>
              <a:t> </a:t>
            </a:r>
            <a:r>
              <a:rPr lang="en-GB" sz="1200" dirty="0" smtClean="0"/>
              <a:t>590 kW </a:t>
            </a:r>
            <a:r>
              <a:rPr lang="en-GB" sz="1200" dirty="0"/>
              <a:t>~</a:t>
            </a:r>
            <a:r>
              <a:rPr lang="en-GB" sz="1200" dirty="0" smtClean="0"/>
              <a:t> 530 kW) ~ + 24 kW = 1,676 MW  </a:t>
            </a:r>
            <a:endParaRPr lang="en-GB" sz="1200" dirty="0"/>
          </a:p>
        </p:txBody>
      </p:sp>
      <p:sp>
        <p:nvSpPr>
          <p:cNvPr id="17" name="Rectangle 16"/>
          <p:cNvSpPr/>
          <p:nvPr/>
        </p:nvSpPr>
        <p:spPr>
          <a:xfrm>
            <a:off x="263352" y="5445264"/>
            <a:ext cx="6120000" cy="3600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r>
              <a:rPr lang="en-GB" sz="1200" dirty="0" smtClean="0"/>
              <a:t>El. distribution </a:t>
            </a:r>
            <a:r>
              <a:rPr lang="en-GB" sz="1200" dirty="0" smtClean="0"/>
              <a:t>(</a:t>
            </a:r>
            <a:r>
              <a:rPr lang="en-GB" sz="1200" strike="sngStrike" dirty="0" smtClean="0"/>
              <a:t>5 % of 1,709 </a:t>
            </a:r>
            <a:r>
              <a:rPr lang="en-GB" sz="1200" strike="sngStrike" dirty="0"/>
              <a:t>MW</a:t>
            </a:r>
            <a:r>
              <a:rPr lang="en-GB" sz="1200" dirty="0"/>
              <a:t> 3 % 1,676 </a:t>
            </a:r>
            <a:r>
              <a:rPr lang="en-GB" sz="1200" dirty="0" smtClean="0"/>
              <a:t>MW) ~ + 50 kW </a:t>
            </a:r>
            <a:r>
              <a:rPr lang="en-GB" sz="1200" dirty="0" smtClean="0"/>
              <a:t>=</a:t>
            </a:r>
            <a:br>
              <a:rPr lang="en-GB" sz="1200" dirty="0" smtClean="0"/>
            </a:br>
            <a:r>
              <a:rPr lang="en-GB" b="1" dirty="0" smtClean="0"/>
              <a:t>1,7 </a:t>
            </a:r>
            <a:r>
              <a:rPr lang="en-GB" b="1" dirty="0" smtClean="0"/>
              <a:t>MW</a:t>
            </a:r>
            <a:r>
              <a:rPr lang="en-GB" dirty="0" smtClean="0"/>
              <a:t> taken from the grid</a:t>
            </a:r>
            <a:endParaRPr lang="en-GB" dirty="0"/>
          </a:p>
        </p:txBody>
      </p:sp>
      <p:sp>
        <p:nvSpPr>
          <p:cNvPr id="20" name="Rectangle 19"/>
          <p:cNvSpPr/>
          <p:nvPr/>
        </p:nvSpPr>
        <p:spPr>
          <a:xfrm>
            <a:off x="263352" y="4149080"/>
            <a:ext cx="585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AC to DC (efficiency ~ 95 %) = 1,625 MW (590 kW to be dissipated)</a:t>
            </a:r>
            <a:endParaRPr lang="en-GB" sz="1200" dirty="0"/>
          </a:p>
        </p:txBody>
      </p:sp>
      <p:sp>
        <p:nvSpPr>
          <p:cNvPr id="3" name="TextBox 2"/>
          <p:cNvSpPr txBox="1"/>
          <p:nvPr/>
        </p:nvSpPr>
        <p:spPr>
          <a:xfrm>
            <a:off x="8868308" y="4041048"/>
            <a:ext cx="2952328" cy="2031325"/>
          </a:xfrm>
          <a:prstGeom prst="rect">
            <a:avLst/>
          </a:prstGeom>
          <a:noFill/>
        </p:spPr>
        <p:txBody>
          <a:bodyPr wrap="square" rtlCol="0">
            <a:spAutoFit/>
          </a:bodyPr>
          <a:lstStyle/>
          <a:p>
            <a:r>
              <a:rPr lang="en-US" dirty="0" smtClean="0">
                <a:solidFill>
                  <a:srgbClr val="002060"/>
                </a:solidFill>
              </a:rPr>
              <a:t>Taking advantage of the natural chimney effect of the tower, having a well defined water station (variable speed), and shortening the LV cables will help reducing the remaining losses</a:t>
            </a:r>
            <a:endParaRPr lang="en-US" dirty="0">
              <a:solidFill>
                <a:srgbClr val="00206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8760296" y="316502"/>
            <a:ext cx="3312368" cy="3606557"/>
          </a:xfrm>
          <a:prstGeom prst="rect">
            <a:avLst/>
          </a:prstGeom>
        </p:spPr>
      </p:pic>
      <p:pic>
        <p:nvPicPr>
          <p:cNvPr id="18" name="Picture 17"/>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b="16804"/>
          <a:stretch/>
        </p:blipFill>
        <p:spPr>
          <a:xfrm>
            <a:off x="4405888" y="230563"/>
            <a:ext cx="4320480" cy="2396294"/>
          </a:xfrm>
          <a:prstGeom prst="rect">
            <a:avLst/>
          </a:prstGeom>
        </p:spPr>
      </p:pic>
      <p:cxnSp>
        <p:nvCxnSpPr>
          <p:cNvPr id="29" name="Straight Arrow Connector 28"/>
          <p:cNvCxnSpPr/>
          <p:nvPr/>
        </p:nvCxnSpPr>
        <p:spPr>
          <a:xfrm flipV="1">
            <a:off x="10776520" y="2780928"/>
            <a:ext cx="288032" cy="64807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0123557" y="3419668"/>
            <a:ext cx="1881990" cy="369332"/>
          </a:xfrm>
          <a:prstGeom prst="rect">
            <a:avLst/>
          </a:prstGeom>
          <a:noFill/>
        </p:spPr>
        <p:txBody>
          <a:bodyPr wrap="none" rtlCol="0">
            <a:spAutoFit/>
          </a:bodyPr>
          <a:lstStyle/>
          <a:p>
            <a:r>
              <a:rPr lang="en-US" dirty="0">
                <a:solidFill>
                  <a:srgbClr val="00B050"/>
                </a:solidFill>
              </a:rPr>
              <a:t>5</a:t>
            </a:r>
            <a:r>
              <a:rPr lang="en-US" dirty="0" smtClean="0">
                <a:solidFill>
                  <a:srgbClr val="00B050"/>
                </a:solidFill>
              </a:rPr>
              <a:t> m from HV to LV</a:t>
            </a:r>
            <a:endParaRPr lang="en-US" dirty="0">
              <a:solidFill>
                <a:srgbClr val="00B050"/>
              </a:solidFill>
            </a:endParaRPr>
          </a:p>
        </p:txBody>
      </p:sp>
      <p:sp>
        <p:nvSpPr>
          <p:cNvPr id="31" name="Rectangle 30"/>
          <p:cNvSpPr/>
          <p:nvPr/>
        </p:nvSpPr>
        <p:spPr>
          <a:xfrm>
            <a:off x="263352" y="5877312"/>
            <a:ext cx="6120000" cy="3600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GB" sz="1200" dirty="0" smtClean="0"/>
              <a:t>Overall efficiency </a:t>
            </a:r>
            <a:r>
              <a:rPr lang="en-GB" b="1" dirty="0" smtClean="0"/>
              <a:t>58,8 %</a:t>
            </a:r>
            <a:endParaRPr lang="en-GB" b="1" dirty="0"/>
          </a:p>
        </p:txBody>
      </p:sp>
    </p:spTree>
    <p:extLst>
      <p:ext uri="{BB962C8B-B14F-4D97-AF65-F5344CB8AC3E}">
        <p14:creationId xmlns:p14="http://schemas.microsoft.com/office/powerpoint/2010/main" val="12218620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smtClean="0"/>
              <a:t>History of the rf in the SPS</a:t>
            </a:r>
            <a:endParaRPr lang="en-GB" dirty="0"/>
          </a:p>
        </p:txBody>
      </p:sp>
      <p:sp>
        <p:nvSpPr>
          <p:cNvPr id="24" name="Content Placeholder 23"/>
          <p:cNvSpPr>
            <a:spLocks noGrp="1"/>
          </p:cNvSpPr>
          <p:nvPr>
            <p:ph sz="half" idx="1"/>
          </p:nvPr>
        </p:nvSpPr>
        <p:spPr/>
        <p:txBody>
          <a:bodyPr/>
          <a:lstStyle/>
          <a:p>
            <a:r>
              <a:rPr lang="en-GB" dirty="0" smtClean="0"/>
              <a:t>The SPS RF started in 1976 with 2 x </a:t>
            </a:r>
            <a:r>
              <a:rPr lang="en-GB" dirty="0" smtClean="0"/>
              <a:t>650 </a:t>
            </a:r>
            <a:r>
              <a:rPr lang="en-GB" dirty="0" smtClean="0"/>
              <a:t>kW RF power stations for main acceleration</a:t>
            </a:r>
          </a:p>
          <a:p>
            <a:endParaRPr lang="en-GB" dirty="0" smtClean="0"/>
          </a:p>
          <a:p>
            <a:r>
              <a:rPr lang="en-GB" dirty="0" smtClean="0"/>
              <a:t>Few years later, additional 2 x </a:t>
            </a:r>
            <a:r>
              <a:rPr lang="en-GB" dirty="0" smtClean="0"/>
              <a:t>650 </a:t>
            </a:r>
            <a:r>
              <a:rPr lang="en-GB" dirty="0" smtClean="0"/>
              <a:t>kW RF power stations were added for main acceleration</a:t>
            </a:r>
          </a:p>
          <a:p>
            <a:endParaRPr lang="en-GB" dirty="0" smtClean="0"/>
          </a:p>
          <a:p>
            <a:r>
              <a:rPr lang="en-GB" dirty="0" smtClean="0"/>
              <a:t>Again few years later additional 2 x 250 kW RF power stations were added for Landau damping</a:t>
            </a:r>
            <a:endParaRPr lang="en-GB" dirty="0"/>
          </a:p>
        </p:txBody>
      </p:sp>
      <p:sp>
        <p:nvSpPr>
          <p:cNvPr id="4" name="Date Placeholder 3"/>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5" name="Footer Placeholder 4"/>
          <p:cNvSpPr>
            <a:spLocks noGrp="1"/>
          </p:cNvSpPr>
          <p:nvPr>
            <p:ph type="ftr" sz="quarter" idx="11"/>
          </p:nvPr>
        </p:nvSpPr>
        <p:spPr/>
        <p:txBody>
          <a:bodyPr/>
          <a:lstStyle/>
          <a:p>
            <a:r>
              <a:rPr lang="en-GB" smtClean="0"/>
              <a:t>eric.montesinos@cern.ch</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4</a:t>
            </a:fld>
            <a:endParaRPr lang="en-US" dirty="0"/>
          </a:p>
        </p:txBody>
      </p:sp>
      <p:grpSp>
        <p:nvGrpSpPr>
          <p:cNvPr id="44" name="Group 43"/>
          <p:cNvGrpSpPr/>
          <p:nvPr/>
        </p:nvGrpSpPr>
        <p:grpSpPr>
          <a:xfrm>
            <a:off x="6646744" y="2060848"/>
            <a:ext cx="4442609" cy="3619564"/>
            <a:chOff x="6547676" y="2060848"/>
            <a:chExt cx="4442609" cy="3619564"/>
          </a:xfrm>
        </p:grpSpPr>
        <p:cxnSp>
          <p:nvCxnSpPr>
            <p:cNvPr id="29" name="Straight Connector 28"/>
            <p:cNvCxnSpPr/>
            <p:nvPr/>
          </p:nvCxnSpPr>
          <p:spPr>
            <a:xfrm>
              <a:off x="8616336" y="3501008"/>
              <a:ext cx="0" cy="1440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7158922" y="2060848"/>
              <a:ext cx="3257558" cy="646331"/>
            </a:xfrm>
            <a:prstGeom prst="rect">
              <a:avLst/>
            </a:prstGeom>
            <a:noFill/>
          </p:spPr>
          <p:txBody>
            <a:bodyPr wrap="none" rtlCol="0">
              <a:spAutoFit/>
            </a:bodyPr>
            <a:lstStyle/>
            <a:p>
              <a:pPr algn="ctr"/>
              <a:r>
                <a:rPr lang="en-GB" b="1" u="sng" dirty="0" smtClean="0">
                  <a:solidFill>
                    <a:srgbClr val="0070C0"/>
                  </a:solidFill>
                </a:rPr>
                <a:t>Configuration of one of the four</a:t>
              </a:r>
            </a:p>
            <a:p>
              <a:pPr algn="ctr"/>
              <a:r>
                <a:rPr lang="en-GB" b="1" u="sng" dirty="0" smtClean="0">
                  <a:solidFill>
                    <a:srgbClr val="0070C0"/>
                  </a:solidFill>
                </a:rPr>
                <a:t>200 MHz power stations</a:t>
              </a:r>
              <a:endParaRPr lang="en-GB" b="1" u="sng" dirty="0">
                <a:solidFill>
                  <a:srgbClr val="0070C0"/>
                </a:solidFill>
              </a:endParaRPr>
            </a:p>
          </p:txBody>
        </p:sp>
        <p:cxnSp>
          <p:nvCxnSpPr>
            <p:cNvPr id="8" name="Straight Arrow Connector 7"/>
            <p:cNvCxnSpPr/>
            <p:nvPr/>
          </p:nvCxnSpPr>
          <p:spPr>
            <a:xfrm flipV="1">
              <a:off x="6816080" y="3501008"/>
              <a:ext cx="288000"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 name="Isosceles Triangle 9"/>
            <p:cNvSpPr/>
            <p:nvPr/>
          </p:nvSpPr>
          <p:spPr>
            <a:xfrm rot="5400000">
              <a:off x="7104112" y="3141048"/>
              <a:ext cx="720000" cy="72000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7464112" y="3037613"/>
              <a:ext cx="954685" cy="307777"/>
            </a:xfrm>
            <a:prstGeom prst="rect">
              <a:avLst/>
            </a:prstGeom>
            <a:noFill/>
          </p:spPr>
          <p:txBody>
            <a:bodyPr wrap="none" rtlCol="0">
              <a:spAutoFit/>
            </a:bodyPr>
            <a:lstStyle/>
            <a:p>
              <a:r>
                <a:rPr lang="en-GB" sz="1400" dirty="0" smtClean="0">
                  <a:solidFill>
                    <a:srgbClr val="0070C0"/>
                  </a:solidFill>
                </a:rPr>
                <a:t>Transmitter</a:t>
              </a:r>
              <a:endParaRPr lang="en-GB" sz="1400" dirty="0">
                <a:solidFill>
                  <a:srgbClr val="0070C0"/>
                </a:solidFill>
              </a:endParaRPr>
            </a:p>
          </p:txBody>
        </p:sp>
        <p:sp>
          <p:nvSpPr>
            <p:cNvPr id="12" name="Can 11"/>
            <p:cNvSpPr/>
            <p:nvPr/>
          </p:nvSpPr>
          <p:spPr>
            <a:xfrm rot="10800000">
              <a:off x="8544272" y="3645104"/>
              <a:ext cx="144000" cy="720000"/>
            </a:xfrm>
            <a:prstGeom prst="can">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p:cNvCxnSpPr/>
            <p:nvPr/>
          </p:nvCxnSpPr>
          <p:spPr>
            <a:xfrm flipV="1">
              <a:off x="7968240" y="3501008"/>
              <a:ext cx="288000"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700238" y="3697868"/>
              <a:ext cx="1095172" cy="523220"/>
            </a:xfrm>
            <a:prstGeom prst="rect">
              <a:avLst/>
            </a:prstGeom>
            <a:noFill/>
          </p:spPr>
          <p:txBody>
            <a:bodyPr wrap="none" rtlCol="0">
              <a:spAutoFit/>
            </a:bodyPr>
            <a:lstStyle/>
            <a:p>
              <a:pPr algn="ctr"/>
              <a:r>
                <a:rPr lang="en-GB" sz="1400" dirty="0" smtClean="0">
                  <a:solidFill>
                    <a:srgbClr val="0070C0"/>
                  </a:solidFill>
                </a:rPr>
                <a:t>Coaxial line</a:t>
              </a:r>
            </a:p>
            <a:p>
              <a:pPr algn="ctr"/>
              <a:r>
                <a:rPr lang="en-GB" sz="1400" dirty="0" smtClean="0">
                  <a:solidFill>
                    <a:srgbClr val="0070C0"/>
                  </a:solidFill>
                </a:rPr>
                <a:t>(150 meters)</a:t>
              </a:r>
              <a:endParaRPr lang="en-GB" sz="1400" dirty="0">
                <a:solidFill>
                  <a:srgbClr val="0070C0"/>
                </a:solidFill>
              </a:endParaRPr>
            </a:p>
          </p:txBody>
        </p:sp>
        <p:sp>
          <p:nvSpPr>
            <p:cNvPr id="20" name="Can 19"/>
            <p:cNvSpPr/>
            <p:nvPr/>
          </p:nvSpPr>
          <p:spPr>
            <a:xfrm rot="5400000">
              <a:off x="9120360" y="4221064"/>
              <a:ext cx="432000" cy="1440160"/>
            </a:xfrm>
            <a:prstGeom prst="can">
              <a:avLst>
                <a:gd name="adj" fmla="val 72517"/>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8544272" y="5157192"/>
              <a:ext cx="1588768" cy="523220"/>
            </a:xfrm>
            <a:prstGeom prst="rect">
              <a:avLst/>
            </a:prstGeom>
            <a:noFill/>
          </p:spPr>
          <p:txBody>
            <a:bodyPr wrap="none" rtlCol="0">
              <a:spAutoFit/>
            </a:bodyPr>
            <a:lstStyle/>
            <a:p>
              <a:pPr algn="ctr"/>
              <a:r>
                <a:rPr lang="en-GB" sz="1400" dirty="0" smtClean="0">
                  <a:solidFill>
                    <a:srgbClr val="0070C0"/>
                  </a:solidFill>
                </a:rPr>
                <a:t>Travelling Wave</a:t>
              </a:r>
            </a:p>
            <a:p>
              <a:pPr algn="ctr"/>
              <a:r>
                <a:rPr lang="en-GB" sz="1400" dirty="0" smtClean="0">
                  <a:solidFill>
                    <a:srgbClr val="0070C0"/>
                  </a:solidFill>
                </a:rPr>
                <a:t>Accelerating Cavity</a:t>
              </a:r>
              <a:endParaRPr lang="en-GB" sz="1400" dirty="0">
                <a:solidFill>
                  <a:srgbClr val="0070C0"/>
                </a:solidFill>
              </a:endParaRPr>
            </a:p>
          </p:txBody>
        </p:sp>
        <p:cxnSp>
          <p:nvCxnSpPr>
            <p:cNvPr id="22" name="Straight Arrow Connector 21"/>
            <p:cNvCxnSpPr/>
            <p:nvPr/>
          </p:nvCxnSpPr>
          <p:spPr>
            <a:xfrm flipH="1">
              <a:off x="8616280" y="4410066"/>
              <a:ext cx="0" cy="24307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9912424" y="4581168"/>
              <a:ext cx="32" cy="36000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0272464" y="4365104"/>
              <a:ext cx="432000" cy="144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9984432" y="3841884"/>
              <a:ext cx="1005853" cy="523220"/>
            </a:xfrm>
            <a:prstGeom prst="rect">
              <a:avLst/>
            </a:prstGeom>
            <a:noFill/>
          </p:spPr>
          <p:txBody>
            <a:bodyPr wrap="none" rtlCol="0">
              <a:spAutoFit/>
            </a:bodyPr>
            <a:lstStyle/>
            <a:p>
              <a:pPr algn="ctr"/>
              <a:r>
                <a:rPr lang="en-GB" sz="1400" dirty="0" smtClean="0">
                  <a:solidFill>
                    <a:srgbClr val="0070C0"/>
                  </a:solidFill>
                </a:rPr>
                <a:t>Terminating</a:t>
              </a:r>
            </a:p>
            <a:p>
              <a:pPr algn="ctr"/>
              <a:r>
                <a:rPr lang="en-GB" sz="1400" dirty="0" smtClean="0">
                  <a:solidFill>
                    <a:srgbClr val="0070C0"/>
                  </a:solidFill>
                </a:rPr>
                <a:t>load</a:t>
              </a:r>
              <a:endParaRPr lang="en-GB" sz="1400" dirty="0">
                <a:solidFill>
                  <a:srgbClr val="0070C0"/>
                </a:solidFill>
              </a:endParaRPr>
            </a:p>
          </p:txBody>
        </p:sp>
        <p:cxnSp>
          <p:nvCxnSpPr>
            <p:cNvPr id="19" name="Straight Connector 18"/>
            <p:cNvCxnSpPr>
              <a:stCxn id="10" idx="0"/>
            </p:cNvCxnSpPr>
            <p:nvPr/>
          </p:nvCxnSpPr>
          <p:spPr>
            <a:xfrm flipV="1">
              <a:off x="7824112" y="3499347"/>
              <a:ext cx="792176" cy="1701"/>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10704512" y="4437112"/>
              <a:ext cx="144000"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10848528" y="4365104"/>
              <a:ext cx="0" cy="144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9912424" y="4437112"/>
              <a:ext cx="360000"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9912424" y="4437128"/>
              <a:ext cx="0" cy="50401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6547676" y="3625279"/>
              <a:ext cx="484428" cy="307777"/>
            </a:xfrm>
            <a:prstGeom prst="rect">
              <a:avLst/>
            </a:prstGeom>
            <a:noFill/>
          </p:spPr>
          <p:txBody>
            <a:bodyPr wrap="none" rtlCol="0">
              <a:spAutoFit/>
            </a:bodyPr>
            <a:lstStyle/>
            <a:p>
              <a:pPr algn="r"/>
              <a:r>
                <a:rPr lang="en-GB" sz="1400" dirty="0" err="1" smtClean="0">
                  <a:solidFill>
                    <a:srgbClr val="0070C0"/>
                  </a:solidFill>
                </a:rPr>
                <a:t>mW</a:t>
              </a:r>
              <a:endParaRPr lang="en-GB" sz="1400" dirty="0">
                <a:solidFill>
                  <a:srgbClr val="0070C0"/>
                </a:solidFill>
              </a:endParaRPr>
            </a:p>
          </p:txBody>
        </p:sp>
        <p:sp>
          <p:nvSpPr>
            <p:cNvPr id="43" name="TextBox 42"/>
            <p:cNvSpPr txBox="1"/>
            <p:nvPr/>
          </p:nvSpPr>
          <p:spPr>
            <a:xfrm>
              <a:off x="7464152" y="3625279"/>
              <a:ext cx="502061" cy="307777"/>
            </a:xfrm>
            <a:prstGeom prst="rect">
              <a:avLst/>
            </a:prstGeom>
            <a:noFill/>
          </p:spPr>
          <p:txBody>
            <a:bodyPr wrap="none" rtlCol="0">
              <a:spAutoFit/>
            </a:bodyPr>
            <a:lstStyle/>
            <a:p>
              <a:r>
                <a:rPr lang="en-GB" sz="1400" dirty="0">
                  <a:solidFill>
                    <a:srgbClr val="0070C0"/>
                  </a:solidFill>
                </a:rPr>
                <a:t>M</a:t>
              </a:r>
              <a:r>
                <a:rPr lang="en-GB" sz="1400" dirty="0" smtClean="0">
                  <a:solidFill>
                    <a:srgbClr val="0070C0"/>
                  </a:solidFill>
                </a:rPr>
                <a:t>W</a:t>
              </a:r>
              <a:endParaRPr lang="en-GB" sz="1400" dirty="0">
                <a:solidFill>
                  <a:srgbClr val="0070C0"/>
                </a:solidFill>
              </a:endParaRPr>
            </a:p>
          </p:txBody>
        </p:sp>
      </p:grpSp>
      <p:sp>
        <p:nvSpPr>
          <p:cNvPr id="46" name="Rectangle 45"/>
          <p:cNvSpPr/>
          <p:nvPr/>
        </p:nvSpPr>
        <p:spPr>
          <a:xfrm>
            <a:off x="6528048" y="1916832"/>
            <a:ext cx="4680000" cy="3960000"/>
          </a:xfrm>
          <a:prstGeom prst="rect">
            <a:avLst/>
          </a:prstGeom>
          <a:no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854515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Conclusion (I/II)</a:t>
            </a:r>
            <a:endParaRPr lang="en-GB" dirty="0"/>
          </a:p>
        </p:txBody>
      </p:sp>
      <p:sp>
        <p:nvSpPr>
          <p:cNvPr id="3" name="Content Placeholder 2"/>
          <p:cNvSpPr>
            <a:spLocks noGrp="1"/>
          </p:cNvSpPr>
          <p:nvPr>
            <p:ph idx="1"/>
          </p:nvPr>
        </p:nvSpPr>
        <p:spPr/>
        <p:txBody>
          <a:bodyPr>
            <a:normAutofit/>
          </a:bodyPr>
          <a:lstStyle/>
          <a:p>
            <a:r>
              <a:rPr lang="en-GB" i="1" dirty="0" smtClean="0"/>
              <a:t>A special thank to SOLEIL for being the pioneer in the field</a:t>
            </a:r>
          </a:p>
          <a:p>
            <a:endParaRPr lang="en-GB" i="1" dirty="0"/>
          </a:p>
          <a:p>
            <a:r>
              <a:rPr lang="en-GB" i="1" dirty="0" smtClean="0"/>
              <a:t>A special thank to ESRF for the cavity combiner development, a real advantage with such an architecture</a:t>
            </a:r>
          </a:p>
          <a:p>
            <a:endParaRPr lang="en-GB" dirty="0"/>
          </a:p>
          <a:p>
            <a:r>
              <a:rPr lang="en-GB" dirty="0" smtClean="0"/>
              <a:t>2 </a:t>
            </a:r>
            <a:r>
              <a:rPr lang="en-GB" dirty="0" err="1" smtClean="0"/>
              <a:t>MWp</a:t>
            </a:r>
            <a:r>
              <a:rPr lang="en-GB" dirty="0" smtClean="0"/>
              <a:t> </a:t>
            </a:r>
            <a:r>
              <a:rPr lang="en-GB" dirty="0" smtClean="0"/>
              <a:t>SSPA per station</a:t>
            </a:r>
            <a:r>
              <a:rPr lang="en-GB" dirty="0"/>
              <a:t>?</a:t>
            </a:r>
            <a:r>
              <a:rPr lang="en-GB" dirty="0" smtClean="0"/>
              <a:t> </a:t>
            </a:r>
            <a:r>
              <a:rPr lang="en-GB" dirty="0" smtClean="0"/>
              <a:t>750 kW SSPA per station?</a:t>
            </a:r>
          </a:p>
          <a:p>
            <a:r>
              <a:rPr lang="en-GB" dirty="0" smtClean="0"/>
              <a:t>We did it and it operates very reliably from Day1</a:t>
            </a:r>
          </a:p>
          <a:p>
            <a:endParaRPr lang="en-GB" dirty="0"/>
          </a:p>
          <a:p>
            <a:r>
              <a:rPr lang="en-GB" dirty="0" smtClean="0"/>
              <a:t>Such projects are always </a:t>
            </a:r>
            <a:r>
              <a:rPr lang="en-GB" dirty="0"/>
              <a:t>tailored </a:t>
            </a:r>
            <a:r>
              <a:rPr lang="en-GB" dirty="0" smtClean="0"/>
              <a:t>made solutions, </a:t>
            </a:r>
            <a:r>
              <a:rPr lang="en-GB" dirty="0"/>
              <a:t>and ‘Devil is in </a:t>
            </a:r>
            <a:r>
              <a:rPr lang="en-GB" dirty="0" smtClean="0"/>
              <a:t>many </a:t>
            </a:r>
            <a:r>
              <a:rPr lang="en-GB" dirty="0" smtClean="0"/>
              <a:t>details</a:t>
            </a:r>
            <a:r>
              <a:rPr lang="en-GB" dirty="0"/>
              <a:t>!’</a:t>
            </a:r>
          </a:p>
          <a:p>
            <a:endParaRPr lang="en-GB" dirty="0" smtClean="0"/>
          </a:p>
          <a:p>
            <a:r>
              <a:rPr lang="en-GB" dirty="0" smtClean="0"/>
              <a:t>One must have a very solid industrial partner</a:t>
            </a:r>
          </a:p>
          <a:p>
            <a:endParaRPr lang="en-GB" dirty="0"/>
          </a:p>
          <a:p>
            <a:r>
              <a:rPr lang="en-GB" dirty="0" smtClean="0"/>
              <a:t>Large series are not necessarily less expensive (need of dedicated production line</a:t>
            </a:r>
            <a:r>
              <a:rPr lang="en-GB" dirty="0" smtClean="0"/>
              <a:t>)</a:t>
            </a:r>
            <a:endParaRPr lang="en-GB" dirty="0" smtClean="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40</a:t>
            </a:fld>
            <a:endParaRPr lang="en-US" dirty="0"/>
          </a:p>
        </p:txBody>
      </p:sp>
    </p:spTree>
    <p:extLst>
      <p:ext uri="{BB962C8B-B14F-4D97-AF65-F5344CB8AC3E}">
        <p14:creationId xmlns:p14="http://schemas.microsoft.com/office/powerpoint/2010/main" val="19076825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Conclusion (II/II)</a:t>
            </a:r>
            <a:endParaRPr lang="en-GB" dirty="0"/>
          </a:p>
        </p:txBody>
      </p:sp>
      <p:sp>
        <p:nvSpPr>
          <p:cNvPr id="3" name="Content Placeholder 2"/>
          <p:cNvSpPr>
            <a:spLocks noGrp="1"/>
          </p:cNvSpPr>
          <p:nvPr>
            <p:ph idx="1"/>
          </p:nvPr>
        </p:nvSpPr>
        <p:spPr/>
        <p:txBody>
          <a:bodyPr>
            <a:normAutofit/>
          </a:bodyPr>
          <a:lstStyle/>
          <a:p>
            <a:r>
              <a:rPr lang="en-GB" dirty="0" smtClean="0"/>
              <a:t>Efficiency </a:t>
            </a:r>
            <a:r>
              <a:rPr lang="en-GB" dirty="0" smtClean="0"/>
              <a:t>was not the main </a:t>
            </a:r>
            <a:r>
              <a:rPr lang="en-GB" dirty="0" smtClean="0"/>
              <a:t>objective this time, </a:t>
            </a:r>
            <a:r>
              <a:rPr lang="en-GB" dirty="0" smtClean="0"/>
              <a:t>but we already see a lot of possibilities to be (very) efficient with a SSPA solution</a:t>
            </a:r>
          </a:p>
          <a:p>
            <a:pPr lvl="1"/>
            <a:r>
              <a:rPr lang="en-GB" sz="2000" dirty="0" smtClean="0"/>
              <a:t>Fantastically efficient cavity combiners</a:t>
            </a:r>
          </a:p>
          <a:p>
            <a:pPr lvl="1"/>
            <a:r>
              <a:rPr lang="en-GB" sz="2000" dirty="0" smtClean="0"/>
              <a:t>Granularity allowing to operate very close to the best efficient point</a:t>
            </a:r>
          </a:p>
          <a:p>
            <a:pPr lvl="1"/>
            <a:r>
              <a:rPr lang="en-GB" sz="2000" dirty="0" smtClean="0"/>
              <a:t>Granularity allowing for replacement not seen by </a:t>
            </a:r>
            <a:r>
              <a:rPr lang="en-GB" sz="2000" dirty="0" smtClean="0"/>
              <a:t>operation</a:t>
            </a:r>
          </a:p>
          <a:p>
            <a:pPr lvl="1"/>
            <a:r>
              <a:rPr lang="en-GB" sz="2000" dirty="0" smtClean="0"/>
              <a:t>Our </a:t>
            </a:r>
            <a:r>
              <a:rPr lang="en-GB" sz="2000" dirty="0" smtClean="0"/>
              <a:t>availability </a:t>
            </a:r>
            <a:r>
              <a:rPr lang="en-GB" sz="2000" dirty="0" smtClean="0"/>
              <a:t>target, being reached, is 99.99 %</a:t>
            </a:r>
            <a:endParaRPr lang="en-GB" sz="2000" dirty="0" smtClean="0"/>
          </a:p>
          <a:p>
            <a:endParaRPr lang="en-GB" sz="2400" dirty="0" smtClean="0"/>
          </a:p>
          <a:p>
            <a:r>
              <a:rPr lang="en-GB" sz="2400" dirty="0" smtClean="0"/>
              <a:t>FCC could very be with SSPA, we already work on it</a:t>
            </a:r>
          </a:p>
          <a:p>
            <a:pPr lvl="1"/>
            <a:r>
              <a:rPr lang="en-GB" sz="2000" dirty="0"/>
              <a:t>Integrated modules without </a:t>
            </a:r>
            <a:r>
              <a:rPr lang="en-GB" sz="2000" dirty="0" smtClean="0"/>
              <a:t>cables, was </a:t>
            </a:r>
            <a:r>
              <a:rPr lang="en-GB" sz="2000" dirty="0"/>
              <a:t>too early this time, but clearly an option to be looked </a:t>
            </a:r>
            <a:r>
              <a:rPr lang="en-GB" sz="2000" dirty="0" smtClean="0"/>
              <a:t>at</a:t>
            </a:r>
          </a:p>
          <a:p>
            <a:pPr lvl="1"/>
            <a:r>
              <a:rPr lang="en-GB" sz="2000" dirty="0" err="1" smtClean="0"/>
              <a:t>Seebeck</a:t>
            </a:r>
            <a:r>
              <a:rPr lang="en-GB" sz="2000" dirty="0" smtClean="0"/>
              <a:t> </a:t>
            </a:r>
            <a:r>
              <a:rPr lang="en-GB" sz="2000" dirty="0"/>
              <a:t>modules (with </a:t>
            </a:r>
            <a:r>
              <a:rPr lang="en-GB" sz="2000" dirty="0" err="1"/>
              <a:t>Shapal</a:t>
            </a:r>
            <a:r>
              <a:rPr lang="en-GB" sz="2000" dirty="0"/>
              <a:t> </a:t>
            </a:r>
            <a:r>
              <a:rPr lang="en-GB" sz="2000" dirty="0" err="1"/>
              <a:t>substract</a:t>
            </a:r>
            <a:r>
              <a:rPr lang="en-GB" sz="2000" dirty="0"/>
              <a:t>) as cooler </a:t>
            </a:r>
            <a:r>
              <a:rPr lang="en-GB" sz="2000" dirty="0" smtClean="0"/>
              <a:t>of the transistors and re-injecting the losses </a:t>
            </a:r>
            <a:r>
              <a:rPr lang="en-GB" sz="2000" dirty="0"/>
              <a:t>into the power </a:t>
            </a:r>
            <a:r>
              <a:rPr lang="en-GB" sz="2000" dirty="0" smtClean="0"/>
              <a:t>supplies</a:t>
            </a:r>
          </a:p>
          <a:p>
            <a:pPr lvl="1"/>
            <a:r>
              <a:rPr lang="en-GB" sz="2000" dirty="0" smtClean="0"/>
              <a:t>Vapour cooling</a:t>
            </a:r>
          </a:p>
          <a:p>
            <a:pPr lvl="1"/>
            <a:r>
              <a:rPr lang="en-GB" sz="2000" dirty="0" smtClean="0"/>
              <a:t>Embedded spares with no replacement neither maintenance</a:t>
            </a:r>
          </a:p>
          <a:p>
            <a:pPr lvl="1"/>
            <a:r>
              <a:rPr lang="en-GB" sz="2000" dirty="0"/>
              <a:t>Plenty of other ideas already in </a:t>
            </a:r>
            <a:r>
              <a:rPr lang="en-GB" sz="2000" dirty="0" smtClean="0"/>
              <a:t>mind…</a:t>
            </a:r>
            <a:endParaRPr lang="en-GB" sz="2000"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41</a:t>
            </a:fld>
            <a:endParaRPr lang="en-US" dirty="0"/>
          </a:p>
        </p:txBody>
      </p:sp>
    </p:spTree>
    <p:extLst>
      <p:ext uri="{BB962C8B-B14F-4D97-AF65-F5344CB8AC3E}">
        <p14:creationId xmlns:p14="http://schemas.microsoft.com/office/powerpoint/2010/main" val="20463637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5" name="Footer Placeholder 4"/>
          <p:cNvSpPr>
            <a:spLocks noGrp="1"/>
          </p:cNvSpPr>
          <p:nvPr>
            <p:ph type="ftr" sz="quarter" idx="11"/>
          </p:nvPr>
        </p:nvSpPr>
        <p:spPr/>
        <p:txBody>
          <a:bodyPr/>
          <a:lstStyle/>
          <a:p>
            <a:r>
              <a:rPr lang="en-GB" smtClean="0"/>
              <a:t>eric.montesinos@cern.ch</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42</a:t>
            </a:fld>
            <a:endParaRPr lang="en-US" dirty="0"/>
          </a:p>
        </p:txBody>
      </p:sp>
      <p:sp>
        <p:nvSpPr>
          <p:cNvPr id="3" name="Content Placeholder 2"/>
          <p:cNvSpPr>
            <a:spLocks noGrp="1"/>
          </p:cNvSpPr>
          <p:nvPr>
            <p:ph idx="4294967295"/>
          </p:nvPr>
        </p:nvSpPr>
        <p:spPr>
          <a:xfrm>
            <a:off x="2495600" y="1412875"/>
            <a:ext cx="8304163" cy="4968875"/>
          </a:xfrm>
        </p:spPr>
        <p:txBody>
          <a:bodyPr/>
          <a:lstStyle/>
          <a:p>
            <a:r>
              <a:rPr lang="en-GB" dirty="0"/>
              <a:t>They did not know it was impossible, so they did it</a:t>
            </a:r>
            <a:br>
              <a:rPr lang="en-GB" dirty="0"/>
            </a:br>
            <a:r>
              <a:rPr lang="en-GB" dirty="0"/>
              <a:t>(Mark Twain, 1835-1910)</a:t>
            </a:r>
          </a:p>
          <a:p>
            <a:endParaRPr lang="en-GB" dirty="0"/>
          </a:p>
          <a:p>
            <a:endParaRPr lang="en-GB" dirty="0"/>
          </a:p>
          <a:p>
            <a:r>
              <a:rPr lang="en-GB" dirty="0"/>
              <a:t>The ultimate sophistication is simplification</a:t>
            </a:r>
            <a:br>
              <a:rPr lang="en-GB" dirty="0"/>
            </a:br>
            <a:r>
              <a:rPr lang="en-GB" dirty="0"/>
              <a:t>(Leonardo Da Vinci, 1452-1519)</a:t>
            </a:r>
          </a:p>
          <a:p>
            <a:endParaRPr lang="en-US" dirty="0"/>
          </a:p>
        </p:txBody>
      </p:sp>
    </p:spTree>
    <p:extLst>
      <p:ext uri="{BB962C8B-B14F-4D97-AF65-F5344CB8AC3E}">
        <p14:creationId xmlns:p14="http://schemas.microsoft.com/office/powerpoint/2010/main" val="29477108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7"/>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104112" y="260648"/>
            <a:ext cx="4392811" cy="3514249"/>
          </a:xfrm>
          <a:prstGeom prst="rect">
            <a:avLst/>
          </a:prstGeom>
          <a:ln>
            <a:noFill/>
          </a:ln>
          <a:effectLst>
            <a:outerShdw blurRad="292100" dist="139700" dir="2700000" algn="tl" rotWithShape="0">
              <a:srgbClr val="333333">
                <a:alpha val="65000"/>
              </a:srgbClr>
            </a:outerShdw>
          </a:effectLst>
        </p:spPr>
      </p:pic>
      <p:sp>
        <p:nvSpPr>
          <p:cNvPr id="93" name="Title 92"/>
          <p:cNvSpPr>
            <a:spLocks noGrp="1"/>
          </p:cNvSpPr>
          <p:nvPr>
            <p:ph type="title"/>
          </p:nvPr>
        </p:nvSpPr>
        <p:spPr/>
        <p:txBody>
          <a:bodyPr>
            <a:normAutofit fontScale="90000"/>
          </a:bodyPr>
          <a:lstStyle/>
          <a:p>
            <a:r>
              <a:rPr lang="en-GB" dirty="0" smtClean="0"/>
              <a:t>Drivers</a:t>
            </a:r>
            <a:endParaRPr lang="en-GB" dirty="0"/>
          </a:p>
        </p:txBody>
      </p:sp>
      <p:sp>
        <p:nvSpPr>
          <p:cNvPr id="3" name="Content Placeholder 2"/>
          <p:cNvSpPr>
            <a:spLocks noGrp="1"/>
          </p:cNvSpPr>
          <p:nvPr>
            <p:ph sz="half" idx="1"/>
          </p:nvPr>
        </p:nvSpPr>
        <p:spPr/>
        <p:txBody>
          <a:bodyPr/>
          <a:lstStyle/>
          <a:p>
            <a:r>
              <a:rPr lang="en-GB" dirty="0" smtClean="0"/>
              <a:t>72 companies consulted</a:t>
            </a:r>
          </a:p>
          <a:p>
            <a:r>
              <a:rPr lang="en-GB" dirty="0" smtClean="0"/>
              <a:t>20 selected</a:t>
            </a:r>
          </a:p>
          <a:p>
            <a:r>
              <a:rPr lang="en-GB" dirty="0" smtClean="0"/>
              <a:t>10 offers</a:t>
            </a:r>
          </a:p>
          <a:p>
            <a:endParaRPr lang="en-GB" dirty="0" smtClean="0"/>
          </a:p>
          <a:p>
            <a:r>
              <a:rPr lang="en-GB" dirty="0" smtClean="0"/>
              <a:t>Defined a 1.25 kW unit</a:t>
            </a:r>
          </a:p>
          <a:p>
            <a:pPr lvl="1"/>
            <a:r>
              <a:rPr lang="en-GB" dirty="0" smtClean="0"/>
              <a:t>Compatible with all Finals technologies</a:t>
            </a:r>
          </a:p>
          <a:p>
            <a:pPr lvl="1"/>
            <a:r>
              <a:rPr lang="en-GB" dirty="0" smtClean="0"/>
              <a:t>One to six batches of 50 regarding result of future Finals contracts</a:t>
            </a:r>
          </a:p>
          <a:p>
            <a:endParaRPr lang="en-GB" dirty="0" smtClean="0"/>
          </a:p>
          <a:p>
            <a:r>
              <a:rPr lang="en-GB" dirty="0" smtClean="0"/>
              <a:t>TTI </a:t>
            </a:r>
            <a:r>
              <a:rPr lang="en-GB" dirty="0" err="1" smtClean="0"/>
              <a:t>Norte</a:t>
            </a:r>
            <a:r>
              <a:rPr lang="en-GB" dirty="0" smtClean="0"/>
              <a:t>, Spain, awarded the contract</a:t>
            </a:r>
          </a:p>
          <a:p>
            <a:r>
              <a:rPr lang="en-GB" b="1" dirty="0" smtClean="0"/>
              <a:t>(3.7 €/W)</a:t>
            </a:r>
            <a:endParaRPr lang="en-GB" b="1"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43</a:t>
            </a:fld>
            <a:endParaRPr lang="en-US" dirty="0"/>
          </a:p>
        </p:txBody>
      </p:sp>
      <p:sp>
        <p:nvSpPr>
          <p:cNvPr id="13" name="4-Point Star 12"/>
          <p:cNvSpPr/>
          <p:nvPr/>
        </p:nvSpPr>
        <p:spPr>
          <a:xfrm>
            <a:off x="9120981" y="238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4" name="4-Point Star 13"/>
          <p:cNvSpPr/>
          <p:nvPr/>
        </p:nvSpPr>
        <p:spPr>
          <a:xfrm>
            <a:off x="9001372" y="2467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 name="4-Point Star 14"/>
          <p:cNvSpPr/>
          <p:nvPr/>
        </p:nvSpPr>
        <p:spPr>
          <a:xfrm>
            <a:off x="8280614" y="19985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6" name="4-Point Star 15"/>
          <p:cNvSpPr/>
          <p:nvPr/>
        </p:nvSpPr>
        <p:spPr>
          <a:xfrm>
            <a:off x="8400256" y="2060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7" name="4-Point Star 16"/>
          <p:cNvSpPr/>
          <p:nvPr/>
        </p:nvSpPr>
        <p:spPr>
          <a:xfrm>
            <a:off x="8328248" y="206084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8" name="4-Point Star 17"/>
          <p:cNvSpPr/>
          <p:nvPr/>
        </p:nvSpPr>
        <p:spPr>
          <a:xfrm>
            <a:off x="8400264"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9" name="4-Point Star 18"/>
          <p:cNvSpPr/>
          <p:nvPr/>
        </p:nvSpPr>
        <p:spPr>
          <a:xfrm>
            <a:off x="8381475"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0" name="4-Point Star 19"/>
          <p:cNvSpPr/>
          <p:nvPr/>
        </p:nvSpPr>
        <p:spPr>
          <a:xfrm>
            <a:off x="9840416" y="29083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1" name="4-Point Star 20"/>
          <p:cNvSpPr/>
          <p:nvPr/>
        </p:nvSpPr>
        <p:spPr>
          <a:xfrm>
            <a:off x="9912424" y="285293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2" name="4-Point Star 21"/>
          <p:cNvSpPr/>
          <p:nvPr/>
        </p:nvSpPr>
        <p:spPr>
          <a:xfrm>
            <a:off x="8976320" y="2168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3" name="4-Point Star 22"/>
          <p:cNvSpPr/>
          <p:nvPr/>
        </p:nvSpPr>
        <p:spPr>
          <a:xfrm>
            <a:off x="9192352"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4" name="4-Point Star 23"/>
          <p:cNvSpPr/>
          <p:nvPr/>
        </p:nvSpPr>
        <p:spPr>
          <a:xfrm>
            <a:off x="9085906"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5" name="4-Point Star 24"/>
          <p:cNvSpPr/>
          <p:nvPr/>
        </p:nvSpPr>
        <p:spPr>
          <a:xfrm>
            <a:off x="8688296" y="14847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6" name="4-Point Star 25"/>
          <p:cNvSpPr/>
          <p:nvPr/>
        </p:nvSpPr>
        <p:spPr>
          <a:xfrm>
            <a:off x="8760304" y="155679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7" name="4-Point Star 26"/>
          <p:cNvSpPr/>
          <p:nvPr/>
        </p:nvSpPr>
        <p:spPr>
          <a:xfrm>
            <a:off x="9447917" y="89059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8" name="4-Point Star 27"/>
          <p:cNvSpPr/>
          <p:nvPr/>
        </p:nvSpPr>
        <p:spPr>
          <a:xfrm>
            <a:off x="9552392" y="9807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9" name="4-Point Star 28"/>
          <p:cNvSpPr/>
          <p:nvPr/>
        </p:nvSpPr>
        <p:spPr>
          <a:xfrm>
            <a:off x="9618122" y="872403"/>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0" name="4-Point Star 29"/>
          <p:cNvSpPr/>
          <p:nvPr/>
        </p:nvSpPr>
        <p:spPr>
          <a:xfrm>
            <a:off x="8158032" y="234888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1" name="4-Point Star 30"/>
          <p:cNvSpPr/>
          <p:nvPr/>
        </p:nvSpPr>
        <p:spPr>
          <a:xfrm>
            <a:off x="8184232" y="264529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2" name="4-Point Star 31"/>
          <p:cNvSpPr/>
          <p:nvPr/>
        </p:nvSpPr>
        <p:spPr>
          <a:xfrm>
            <a:off x="7968208" y="242089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3" name="4-Point Star 32"/>
          <p:cNvSpPr/>
          <p:nvPr/>
        </p:nvSpPr>
        <p:spPr>
          <a:xfrm>
            <a:off x="8112224" y="249289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4" name="4-Point Star 33"/>
          <p:cNvSpPr/>
          <p:nvPr/>
        </p:nvSpPr>
        <p:spPr>
          <a:xfrm>
            <a:off x="8256240" y="256491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5" name="4-Point Star 34"/>
          <p:cNvSpPr/>
          <p:nvPr/>
        </p:nvSpPr>
        <p:spPr>
          <a:xfrm>
            <a:off x="8682043" y="193693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6" name="4-Point Star 35"/>
          <p:cNvSpPr/>
          <p:nvPr/>
        </p:nvSpPr>
        <p:spPr>
          <a:xfrm>
            <a:off x="8791619" y="198884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7" name="4-Point Star 36"/>
          <p:cNvSpPr/>
          <p:nvPr/>
        </p:nvSpPr>
        <p:spPr>
          <a:xfrm>
            <a:off x="8688288" y="206084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8" name="4-Point Star 37"/>
          <p:cNvSpPr/>
          <p:nvPr/>
        </p:nvSpPr>
        <p:spPr>
          <a:xfrm>
            <a:off x="8772822" y="2126593"/>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9" name="4-Point Star 38"/>
          <p:cNvSpPr/>
          <p:nvPr/>
        </p:nvSpPr>
        <p:spPr>
          <a:xfrm>
            <a:off x="8616280" y="2204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0" name="4-Point Star 39"/>
          <p:cNvSpPr/>
          <p:nvPr/>
        </p:nvSpPr>
        <p:spPr>
          <a:xfrm>
            <a:off x="8768680" y="2276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1" name="4-Point Star 40"/>
          <p:cNvSpPr/>
          <p:nvPr/>
        </p:nvSpPr>
        <p:spPr>
          <a:xfrm>
            <a:off x="8921080" y="19888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2" name="4-Point Star 41"/>
          <p:cNvSpPr/>
          <p:nvPr/>
        </p:nvSpPr>
        <p:spPr>
          <a:xfrm>
            <a:off x="883230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3" name="4-Point Star 42"/>
          <p:cNvSpPr/>
          <p:nvPr/>
        </p:nvSpPr>
        <p:spPr>
          <a:xfrm>
            <a:off x="8584973"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4" name="4-Point Star 43"/>
          <p:cNvSpPr/>
          <p:nvPr/>
        </p:nvSpPr>
        <p:spPr>
          <a:xfrm>
            <a:off x="7166842" y="9087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5" name="TextBox 44"/>
          <p:cNvSpPr txBox="1"/>
          <p:nvPr/>
        </p:nvSpPr>
        <p:spPr>
          <a:xfrm>
            <a:off x="7192288" y="821904"/>
            <a:ext cx="631904" cy="230832"/>
          </a:xfrm>
          <a:prstGeom prst="rect">
            <a:avLst/>
          </a:prstGeom>
          <a:noFill/>
        </p:spPr>
        <p:txBody>
          <a:bodyPr wrap="none" rtlCol="0">
            <a:spAutoFit/>
          </a:bodyPr>
          <a:lstStyle/>
          <a:p>
            <a:r>
              <a:rPr lang="en-GB" sz="900" dirty="0" smtClean="0">
                <a:solidFill>
                  <a:srgbClr val="FF0000"/>
                </a:solidFill>
              </a:rPr>
              <a:t>Consulted</a:t>
            </a:r>
            <a:endParaRPr lang="en-GB" sz="900" dirty="0">
              <a:solidFill>
                <a:srgbClr val="FF0000"/>
              </a:solidFill>
            </a:endParaRPr>
          </a:p>
        </p:txBody>
      </p:sp>
      <p:sp>
        <p:nvSpPr>
          <p:cNvPr id="46" name="4-Point Star 45"/>
          <p:cNvSpPr/>
          <p:nvPr/>
        </p:nvSpPr>
        <p:spPr>
          <a:xfrm>
            <a:off x="7170430" y="112475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7" name="TextBox 46"/>
          <p:cNvSpPr txBox="1"/>
          <p:nvPr/>
        </p:nvSpPr>
        <p:spPr>
          <a:xfrm>
            <a:off x="7192288" y="1037928"/>
            <a:ext cx="582211" cy="230832"/>
          </a:xfrm>
          <a:prstGeom prst="rect">
            <a:avLst/>
          </a:prstGeom>
          <a:noFill/>
        </p:spPr>
        <p:txBody>
          <a:bodyPr wrap="none" rtlCol="0">
            <a:spAutoFit/>
          </a:bodyPr>
          <a:lstStyle/>
          <a:p>
            <a:r>
              <a:rPr lang="en-GB" sz="900" dirty="0" smtClean="0">
                <a:solidFill>
                  <a:srgbClr val="0070C0"/>
                </a:solidFill>
              </a:rPr>
              <a:t>Selected</a:t>
            </a:r>
            <a:endParaRPr lang="en-GB" sz="900" dirty="0">
              <a:solidFill>
                <a:srgbClr val="0070C0"/>
              </a:solidFill>
            </a:endParaRPr>
          </a:p>
        </p:txBody>
      </p:sp>
      <p:sp>
        <p:nvSpPr>
          <p:cNvPr id="48" name="4-Point Star 47"/>
          <p:cNvSpPr/>
          <p:nvPr/>
        </p:nvSpPr>
        <p:spPr>
          <a:xfrm>
            <a:off x="9622976" y="325366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9" name="4-Point Star 48"/>
          <p:cNvSpPr/>
          <p:nvPr/>
        </p:nvSpPr>
        <p:spPr>
          <a:xfrm>
            <a:off x="9696400" y="33319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0" name="4-Point Star 49"/>
          <p:cNvSpPr/>
          <p:nvPr/>
        </p:nvSpPr>
        <p:spPr>
          <a:xfrm>
            <a:off x="9301712" y="248199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1" name="4-Point Star 50"/>
          <p:cNvSpPr/>
          <p:nvPr/>
        </p:nvSpPr>
        <p:spPr>
          <a:xfrm>
            <a:off x="9454112" y="242088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2" name="4-Point Star 51"/>
          <p:cNvSpPr/>
          <p:nvPr/>
        </p:nvSpPr>
        <p:spPr>
          <a:xfrm>
            <a:off x="10848528" y="37943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3" name="4-Point Star 52"/>
          <p:cNvSpPr/>
          <p:nvPr/>
        </p:nvSpPr>
        <p:spPr>
          <a:xfrm>
            <a:off x="10801572" y="386104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4" name="4-Point Star 53"/>
          <p:cNvSpPr/>
          <p:nvPr/>
        </p:nvSpPr>
        <p:spPr>
          <a:xfrm>
            <a:off x="10873572" y="3919247"/>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5" name="4-Point Star 54"/>
          <p:cNvSpPr/>
          <p:nvPr/>
        </p:nvSpPr>
        <p:spPr>
          <a:xfrm>
            <a:off x="8602874" y="27006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6" name="4-Point Star 55"/>
          <p:cNvSpPr/>
          <p:nvPr/>
        </p:nvSpPr>
        <p:spPr>
          <a:xfrm>
            <a:off x="9156981" y="319640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7" name="4-Point Star 56"/>
          <p:cNvSpPr/>
          <p:nvPr/>
        </p:nvSpPr>
        <p:spPr>
          <a:xfrm>
            <a:off x="8739644" y="274425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8" name="4-Point Star 57"/>
          <p:cNvSpPr/>
          <p:nvPr/>
        </p:nvSpPr>
        <p:spPr>
          <a:xfrm>
            <a:off x="8832312" y="28529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9" name="4-Point Star 58"/>
          <p:cNvSpPr/>
          <p:nvPr/>
        </p:nvSpPr>
        <p:spPr>
          <a:xfrm>
            <a:off x="8904312" y="30053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0" name="4-Point Star 59"/>
          <p:cNvSpPr/>
          <p:nvPr/>
        </p:nvSpPr>
        <p:spPr>
          <a:xfrm>
            <a:off x="9042065" y="3109661"/>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1" name="4-Point Star 60"/>
          <p:cNvSpPr/>
          <p:nvPr/>
        </p:nvSpPr>
        <p:spPr>
          <a:xfrm>
            <a:off x="847226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2" name="4-Point Star 61"/>
          <p:cNvSpPr/>
          <p:nvPr/>
        </p:nvSpPr>
        <p:spPr>
          <a:xfrm>
            <a:off x="8400264" y="191371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3" name="4-Point Star 62"/>
          <p:cNvSpPr/>
          <p:nvPr/>
        </p:nvSpPr>
        <p:spPr>
          <a:xfrm>
            <a:off x="8605252" y="10976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4" name="4-Point Star 63"/>
          <p:cNvSpPr/>
          <p:nvPr/>
        </p:nvSpPr>
        <p:spPr>
          <a:xfrm>
            <a:off x="8739644" y="104303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5" name="4-Point Star 64"/>
          <p:cNvSpPr/>
          <p:nvPr/>
        </p:nvSpPr>
        <p:spPr>
          <a:xfrm>
            <a:off x="9256388" y="1876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6" name="4-Point Star 65"/>
          <p:cNvSpPr/>
          <p:nvPr/>
        </p:nvSpPr>
        <p:spPr>
          <a:xfrm>
            <a:off x="9408788" y="20285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7" name="4-Point Star 66"/>
          <p:cNvSpPr/>
          <p:nvPr/>
        </p:nvSpPr>
        <p:spPr>
          <a:xfrm>
            <a:off x="7283805" y="294457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8" name="4-Point Star 67"/>
          <p:cNvSpPr/>
          <p:nvPr/>
        </p:nvSpPr>
        <p:spPr>
          <a:xfrm>
            <a:off x="7210169" y="3105955"/>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9" name="4-Point Star 68"/>
          <p:cNvSpPr/>
          <p:nvPr/>
        </p:nvSpPr>
        <p:spPr>
          <a:xfrm>
            <a:off x="9372788" y="228866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0" name="4-Point Star 69"/>
          <p:cNvSpPr/>
          <p:nvPr/>
        </p:nvSpPr>
        <p:spPr>
          <a:xfrm>
            <a:off x="7608176" y="299696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1" name="4-Point Star 70"/>
          <p:cNvSpPr/>
          <p:nvPr/>
        </p:nvSpPr>
        <p:spPr>
          <a:xfrm>
            <a:off x="7483393" y="3088253"/>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2" name="4-Point Star 71"/>
          <p:cNvSpPr/>
          <p:nvPr/>
        </p:nvSpPr>
        <p:spPr>
          <a:xfrm>
            <a:off x="7392184" y="2636952"/>
            <a:ext cx="288000" cy="288000"/>
          </a:xfrm>
          <a:prstGeom prst="star4">
            <a:avLst/>
          </a:prstGeom>
          <a:solidFill>
            <a:schemeClr val="bg1"/>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3" name="4-Point Star 72"/>
          <p:cNvSpPr/>
          <p:nvPr/>
        </p:nvSpPr>
        <p:spPr>
          <a:xfrm>
            <a:off x="7604456" y="321836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4" name="4-Point Star 73"/>
          <p:cNvSpPr/>
          <p:nvPr/>
        </p:nvSpPr>
        <p:spPr>
          <a:xfrm>
            <a:off x="7460880" y="327574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5" name="4-Point Star 74"/>
          <p:cNvSpPr/>
          <p:nvPr/>
        </p:nvSpPr>
        <p:spPr>
          <a:xfrm>
            <a:off x="7787640" y="29825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6" name="4-Point Star 75"/>
          <p:cNvSpPr/>
          <p:nvPr/>
        </p:nvSpPr>
        <p:spPr>
          <a:xfrm>
            <a:off x="7765453" y="31626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7" name="4-Point Star 76"/>
          <p:cNvSpPr/>
          <p:nvPr/>
        </p:nvSpPr>
        <p:spPr>
          <a:xfrm>
            <a:off x="7608077" y="337579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8" name="4-Point Star 77"/>
          <p:cNvSpPr/>
          <p:nvPr/>
        </p:nvSpPr>
        <p:spPr>
          <a:xfrm>
            <a:off x="8974626" y="13401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9" name="4-Point Star 78"/>
          <p:cNvSpPr/>
          <p:nvPr/>
        </p:nvSpPr>
        <p:spPr>
          <a:xfrm>
            <a:off x="9077774" y="118061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0" name="4-Point Star 79"/>
          <p:cNvSpPr/>
          <p:nvPr/>
        </p:nvSpPr>
        <p:spPr>
          <a:xfrm>
            <a:off x="9037026" y="100059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1" name="4-Point Star 80"/>
          <p:cNvSpPr/>
          <p:nvPr/>
        </p:nvSpPr>
        <p:spPr>
          <a:xfrm>
            <a:off x="8509672" y="256071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2" name="4-Point Star 81"/>
          <p:cNvSpPr/>
          <p:nvPr/>
        </p:nvSpPr>
        <p:spPr>
          <a:xfrm>
            <a:off x="8613048" y="2466289"/>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3" name="4-Point Star 82"/>
          <p:cNvSpPr/>
          <p:nvPr/>
        </p:nvSpPr>
        <p:spPr>
          <a:xfrm>
            <a:off x="8522683" y="245971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4" name="4-Point Star 83"/>
          <p:cNvSpPr/>
          <p:nvPr/>
        </p:nvSpPr>
        <p:spPr>
          <a:xfrm>
            <a:off x="8424908" y="2509205"/>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5" name="4-Point Star 84"/>
          <p:cNvSpPr/>
          <p:nvPr/>
        </p:nvSpPr>
        <p:spPr>
          <a:xfrm>
            <a:off x="8602874" y="254224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6" name="4-Point Star 85"/>
          <p:cNvSpPr/>
          <p:nvPr/>
        </p:nvSpPr>
        <p:spPr>
          <a:xfrm>
            <a:off x="7932640" y="1912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7" name="4-Point Star 86"/>
          <p:cNvSpPr/>
          <p:nvPr/>
        </p:nvSpPr>
        <p:spPr>
          <a:xfrm>
            <a:off x="8036901" y="17202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8" name="4-Point Star 87"/>
          <p:cNvSpPr/>
          <p:nvPr/>
        </p:nvSpPr>
        <p:spPr>
          <a:xfrm>
            <a:off x="8051768" y="186521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graphicFrame>
        <p:nvGraphicFramePr>
          <p:cNvPr id="95" name="Chart 94"/>
          <p:cNvGraphicFramePr/>
          <p:nvPr>
            <p:extLst>
              <p:ext uri="{D42A27DB-BD31-4B8C-83A1-F6EECF244321}">
                <p14:modId xmlns:p14="http://schemas.microsoft.com/office/powerpoint/2010/main" val="3045489345"/>
              </p:ext>
            </p:extLst>
          </p:nvPr>
        </p:nvGraphicFramePr>
        <p:xfrm>
          <a:off x="6960948" y="3952371"/>
          <a:ext cx="4895680" cy="244827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6170855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7"/>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104112" y="260648"/>
            <a:ext cx="4392811" cy="3514249"/>
          </a:xfrm>
          <a:prstGeom prst="rect">
            <a:avLst/>
          </a:prstGeom>
          <a:ln>
            <a:noFill/>
          </a:ln>
          <a:effectLst>
            <a:outerShdw blurRad="292100" dist="139700" dir="2700000" algn="tl" rotWithShape="0">
              <a:srgbClr val="333333">
                <a:alpha val="65000"/>
              </a:srgbClr>
            </a:outerShdw>
          </a:effectLst>
        </p:spPr>
      </p:pic>
      <p:sp>
        <p:nvSpPr>
          <p:cNvPr id="68" name="4-Point Star 67"/>
          <p:cNvSpPr/>
          <p:nvPr/>
        </p:nvSpPr>
        <p:spPr>
          <a:xfrm>
            <a:off x="8067648" y="2169432"/>
            <a:ext cx="288000" cy="288000"/>
          </a:xfrm>
          <a:prstGeom prst="star4">
            <a:avLst/>
          </a:prstGeom>
          <a:solidFill>
            <a:schemeClr val="bg1"/>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fontScale="90000"/>
          </a:bodyPr>
          <a:lstStyle/>
          <a:p>
            <a:r>
              <a:rPr lang="en-GB" dirty="0" smtClean="0"/>
              <a:t>Finals</a:t>
            </a:r>
            <a:endParaRPr lang="en-GB" dirty="0"/>
          </a:p>
        </p:txBody>
      </p:sp>
      <p:sp>
        <p:nvSpPr>
          <p:cNvPr id="3" name="Content Placeholder 2"/>
          <p:cNvSpPr>
            <a:spLocks noGrp="1"/>
          </p:cNvSpPr>
          <p:nvPr>
            <p:ph sz="half" idx="1"/>
          </p:nvPr>
        </p:nvSpPr>
        <p:spPr/>
        <p:txBody>
          <a:bodyPr>
            <a:normAutofit lnSpcReduction="10000"/>
          </a:bodyPr>
          <a:lstStyle/>
          <a:p>
            <a:r>
              <a:rPr lang="en-GB" dirty="0" smtClean="0"/>
              <a:t>74 </a:t>
            </a:r>
            <a:r>
              <a:rPr lang="en-GB" dirty="0"/>
              <a:t>companies consulted</a:t>
            </a:r>
          </a:p>
          <a:p>
            <a:r>
              <a:rPr lang="en-GB" dirty="0"/>
              <a:t>19 selected</a:t>
            </a:r>
          </a:p>
          <a:p>
            <a:r>
              <a:rPr lang="en-GB" dirty="0"/>
              <a:t>8 declined</a:t>
            </a:r>
          </a:p>
          <a:p>
            <a:r>
              <a:rPr lang="en-GB" dirty="0"/>
              <a:t>7 offers</a:t>
            </a:r>
          </a:p>
          <a:p>
            <a:endParaRPr lang="en-GB" dirty="0" smtClean="0">
              <a:solidFill>
                <a:srgbClr val="00B050"/>
              </a:solidFill>
            </a:endParaRPr>
          </a:p>
          <a:p>
            <a:r>
              <a:rPr lang="en-GB" dirty="0" smtClean="0">
                <a:solidFill>
                  <a:srgbClr val="00B050"/>
                </a:solidFill>
              </a:rPr>
              <a:t>March </a:t>
            </a:r>
            <a:r>
              <a:rPr lang="en-GB" dirty="0">
                <a:solidFill>
                  <a:srgbClr val="00B050"/>
                </a:solidFill>
              </a:rPr>
              <a:t>2015 lowest bid </a:t>
            </a:r>
            <a:r>
              <a:rPr lang="en-GB" dirty="0" smtClean="0">
                <a:solidFill>
                  <a:srgbClr val="00B050"/>
                </a:solidFill>
              </a:rPr>
              <a:t>was </a:t>
            </a:r>
            <a:r>
              <a:rPr lang="en-GB" dirty="0">
                <a:solidFill>
                  <a:srgbClr val="00B050"/>
                </a:solidFill>
              </a:rPr>
              <a:t>Thales Communication &amp; </a:t>
            </a:r>
            <a:r>
              <a:rPr lang="en-GB" dirty="0" smtClean="0">
                <a:solidFill>
                  <a:srgbClr val="00B050"/>
                </a:solidFill>
              </a:rPr>
              <a:t>Security</a:t>
            </a:r>
          </a:p>
          <a:p>
            <a:endParaRPr lang="en-GB" dirty="0">
              <a:solidFill>
                <a:srgbClr val="00B050"/>
              </a:solidFill>
            </a:endParaRPr>
          </a:p>
          <a:p>
            <a:r>
              <a:rPr lang="en-GB" dirty="0">
                <a:solidFill>
                  <a:srgbClr val="FF0000"/>
                </a:solidFill>
              </a:rPr>
              <a:t>Very careful verification of the offer</a:t>
            </a:r>
          </a:p>
          <a:p>
            <a:r>
              <a:rPr lang="en-GB" dirty="0">
                <a:solidFill>
                  <a:srgbClr val="FF0000"/>
                </a:solidFill>
              </a:rPr>
              <a:t>(I am (was) a tube guy </a:t>
            </a:r>
            <a:r>
              <a:rPr lang="en-GB" dirty="0" smtClean="0">
                <a:solidFill>
                  <a:srgbClr val="FF0000"/>
                </a:solidFill>
              </a:rPr>
              <a:t>!)</a:t>
            </a:r>
          </a:p>
          <a:p>
            <a:r>
              <a:rPr lang="en-GB" dirty="0" smtClean="0">
                <a:solidFill>
                  <a:srgbClr val="FF0000"/>
                </a:solidFill>
              </a:rPr>
              <a:t>I tried during 6 months to convinced Thales that this offer was not at a correct price</a:t>
            </a:r>
          </a:p>
          <a:p>
            <a:r>
              <a:rPr lang="en-GB" dirty="0" smtClean="0">
                <a:solidFill>
                  <a:srgbClr val="FF0000"/>
                </a:solidFill>
              </a:rPr>
              <a:t>Thales ensured they will do it</a:t>
            </a:r>
            <a:endParaRPr lang="en-GB" dirty="0">
              <a:solidFill>
                <a:srgbClr val="FF0000"/>
              </a:solidFill>
            </a:endParaRPr>
          </a:p>
          <a:p>
            <a:endParaRPr lang="en-GB" dirty="0" smtClean="0"/>
          </a:p>
          <a:p>
            <a:r>
              <a:rPr lang="en-GB" dirty="0"/>
              <a:t>December </a:t>
            </a:r>
            <a:r>
              <a:rPr lang="en-GB" dirty="0" smtClean="0"/>
              <a:t>2015, THALES, France, </a:t>
            </a:r>
            <a:r>
              <a:rPr lang="en-GB" dirty="0"/>
              <a:t>awarded the </a:t>
            </a:r>
            <a:r>
              <a:rPr lang="en-GB" dirty="0" smtClean="0"/>
              <a:t>contract </a:t>
            </a:r>
            <a:r>
              <a:rPr lang="en-GB" b="1" dirty="0" smtClean="0"/>
              <a:t>(2.7 </a:t>
            </a:r>
            <a:r>
              <a:rPr lang="en-GB" b="1" dirty="0"/>
              <a:t>€/W</a:t>
            </a:r>
            <a:r>
              <a:rPr lang="en-GB" b="1" dirty="0" smtClean="0"/>
              <a:t>)</a:t>
            </a:r>
            <a:endParaRPr lang="en-GB" b="1"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44</a:t>
            </a:fld>
            <a:endParaRPr lang="en-US" dirty="0"/>
          </a:p>
        </p:txBody>
      </p:sp>
      <p:sp>
        <p:nvSpPr>
          <p:cNvPr id="13" name="4-Point Star 12"/>
          <p:cNvSpPr/>
          <p:nvPr/>
        </p:nvSpPr>
        <p:spPr>
          <a:xfrm>
            <a:off x="9120981" y="238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4" name="4-Point Star 13"/>
          <p:cNvSpPr/>
          <p:nvPr/>
        </p:nvSpPr>
        <p:spPr>
          <a:xfrm>
            <a:off x="9001372" y="2467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 name="4-Point Star 14"/>
          <p:cNvSpPr/>
          <p:nvPr/>
        </p:nvSpPr>
        <p:spPr>
          <a:xfrm>
            <a:off x="8280614" y="19985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6" name="4-Point Star 15"/>
          <p:cNvSpPr/>
          <p:nvPr/>
        </p:nvSpPr>
        <p:spPr>
          <a:xfrm>
            <a:off x="8400256" y="2060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7" name="4-Point Star 16"/>
          <p:cNvSpPr/>
          <p:nvPr/>
        </p:nvSpPr>
        <p:spPr>
          <a:xfrm>
            <a:off x="8328248" y="206084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8" name="4-Point Star 17"/>
          <p:cNvSpPr/>
          <p:nvPr/>
        </p:nvSpPr>
        <p:spPr>
          <a:xfrm>
            <a:off x="8400264"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9" name="4-Point Star 18"/>
          <p:cNvSpPr/>
          <p:nvPr/>
        </p:nvSpPr>
        <p:spPr>
          <a:xfrm>
            <a:off x="8381475"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0" name="4-Point Star 19"/>
          <p:cNvSpPr/>
          <p:nvPr/>
        </p:nvSpPr>
        <p:spPr>
          <a:xfrm>
            <a:off x="9840416" y="29083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1" name="4-Point Star 20"/>
          <p:cNvSpPr/>
          <p:nvPr/>
        </p:nvSpPr>
        <p:spPr>
          <a:xfrm>
            <a:off x="9912424" y="285293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2" name="4-Point Star 21"/>
          <p:cNvSpPr/>
          <p:nvPr/>
        </p:nvSpPr>
        <p:spPr>
          <a:xfrm>
            <a:off x="8976320" y="2168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3" name="4-Point Star 22"/>
          <p:cNvSpPr/>
          <p:nvPr/>
        </p:nvSpPr>
        <p:spPr>
          <a:xfrm>
            <a:off x="9192352"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4" name="4-Point Star 23"/>
          <p:cNvSpPr/>
          <p:nvPr/>
        </p:nvSpPr>
        <p:spPr>
          <a:xfrm>
            <a:off x="9085906"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5" name="4-Point Star 24"/>
          <p:cNvSpPr/>
          <p:nvPr/>
        </p:nvSpPr>
        <p:spPr>
          <a:xfrm>
            <a:off x="8688296" y="14847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6" name="4-Point Star 25"/>
          <p:cNvSpPr/>
          <p:nvPr/>
        </p:nvSpPr>
        <p:spPr>
          <a:xfrm>
            <a:off x="8760304" y="155679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7" name="4-Point Star 26"/>
          <p:cNvSpPr/>
          <p:nvPr/>
        </p:nvSpPr>
        <p:spPr>
          <a:xfrm>
            <a:off x="9447917" y="89059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8" name="4-Point Star 27"/>
          <p:cNvSpPr/>
          <p:nvPr/>
        </p:nvSpPr>
        <p:spPr>
          <a:xfrm>
            <a:off x="9552392" y="9807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9" name="4-Point Star 28"/>
          <p:cNvSpPr/>
          <p:nvPr/>
        </p:nvSpPr>
        <p:spPr>
          <a:xfrm>
            <a:off x="9618122" y="872403"/>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1" name="4-Point Star 30"/>
          <p:cNvSpPr/>
          <p:nvPr/>
        </p:nvSpPr>
        <p:spPr>
          <a:xfrm>
            <a:off x="8256240" y="27089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2" name="4-Point Star 31"/>
          <p:cNvSpPr/>
          <p:nvPr/>
        </p:nvSpPr>
        <p:spPr>
          <a:xfrm>
            <a:off x="7968208" y="234888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3" name="4-Point Star 32"/>
          <p:cNvSpPr/>
          <p:nvPr/>
        </p:nvSpPr>
        <p:spPr>
          <a:xfrm>
            <a:off x="8112224" y="242088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4" name="4-Point Star 33"/>
          <p:cNvSpPr/>
          <p:nvPr/>
        </p:nvSpPr>
        <p:spPr>
          <a:xfrm>
            <a:off x="8256240" y="2535288"/>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5" name="4-Point Star 34"/>
          <p:cNvSpPr/>
          <p:nvPr/>
        </p:nvSpPr>
        <p:spPr>
          <a:xfrm>
            <a:off x="8682043" y="193693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6" name="4-Point Star 35"/>
          <p:cNvSpPr/>
          <p:nvPr/>
        </p:nvSpPr>
        <p:spPr>
          <a:xfrm>
            <a:off x="8782208" y="202641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7" name="4-Point Star 36"/>
          <p:cNvSpPr/>
          <p:nvPr/>
        </p:nvSpPr>
        <p:spPr>
          <a:xfrm>
            <a:off x="8697666" y="2126593"/>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8" name="4-Point Star 37"/>
          <p:cNvSpPr/>
          <p:nvPr/>
        </p:nvSpPr>
        <p:spPr>
          <a:xfrm>
            <a:off x="8616280" y="2204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9" name="4-Point Star 38"/>
          <p:cNvSpPr/>
          <p:nvPr/>
        </p:nvSpPr>
        <p:spPr>
          <a:xfrm>
            <a:off x="8768680" y="2276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0" name="4-Point Star 39"/>
          <p:cNvSpPr/>
          <p:nvPr/>
        </p:nvSpPr>
        <p:spPr>
          <a:xfrm>
            <a:off x="8921080" y="19888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1" name="4-Point Star 40"/>
          <p:cNvSpPr/>
          <p:nvPr/>
        </p:nvSpPr>
        <p:spPr>
          <a:xfrm>
            <a:off x="883230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2" name="4-Point Star 41"/>
          <p:cNvSpPr/>
          <p:nvPr/>
        </p:nvSpPr>
        <p:spPr>
          <a:xfrm>
            <a:off x="8584973"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3" name="4-Point Star 42"/>
          <p:cNvSpPr/>
          <p:nvPr/>
        </p:nvSpPr>
        <p:spPr>
          <a:xfrm>
            <a:off x="7166842" y="9087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4" name="TextBox 43"/>
          <p:cNvSpPr txBox="1"/>
          <p:nvPr/>
        </p:nvSpPr>
        <p:spPr>
          <a:xfrm>
            <a:off x="7192288" y="821904"/>
            <a:ext cx="631904" cy="230832"/>
          </a:xfrm>
          <a:prstGeom prst="rect">
            <a:avLst/>
          </a:prstGeom>
          <a:noFill/>
        </p:spPr>
        <p:txBody>
          <a:bodyPr wrap="none" rtlCol="0">
            <a:spAutoFit/>
          </a:bodyPr>
          <a:lstStyle/>
          <a:p>
            <a:r>
              <a:rPr lang="en-GB" sz="900" dirty="0" smtClean="0">
                <a:solidFill>
                  <a:srgbClr val="FF0000"/>
                </a:solidFill>
              </a:rPr>
              <a:t>Consulted</a:t>
            </a:r>
            <a:endParaRPr lang="en-GB" sz="900" dirty="0">
              <a:solidFill>
                <a:srgbClr val="FF0000"/>
              </a:solidFill>
            </a:endParaRPr>
          </a:p>
        </p:txBody>
      </p:sp>
      <p:sp>
        <p:nvSpPr>
          <p:cNvPr id="45" name="4-Point Star 44"/>
          <p:cNvSpPr/>
          <p:nvPr/>
        </p:nvSpPr>
        <p:spPr>
          <a:xfrm>
            <a:off x="7170430" y="112475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6" name="TextBox 45"/>
          <p:cNvSpPr txBox="1"/>
          <p:nvPr/>
        </p:nvSpPr>
        <p:spPr>
          <a:xfrm>
            <a:off x="7192288" y="1037928"/>
            <a:ext cx="582211" cy="230832"/>
          </a:xfrm>
          <a:prstGeom prst="rect">
            <a:avLst/>
          </a:prstGeom>
          <a:noFill/>
        </p:spPr>
        <p:txBody>
          <a:bodyPr wrap="none" rtlCol="0">
            <a:spAutoFit/>
          </a:bodyPr>
          <a:lstStyle/>
          <a:p>
            <a:r>
              <a:rPr lang="en-GB" sz="900" dirty="0" smtClean="0">
                <a:solidFill>
                  <a:srgbClr val="0070C0"/>
                </a:solidFill>
              </a:rPr>
              <a:t>Selected</a:t>
            </a:r>
            <a:endParaRPr lang="en-GB" sz="900" dirty="0">
              <a:solidFill>
                <a:srgbClr val="0070C0"/>
              </a:solidFill>
            </a:endParaRPr>
          </a:p>
        </p:txBody>
      </p:sp>
      <p:sp>
        <p:nvSpPr>
          <p:cNvPr id="47" name="4-Point Star 46"/>
          <p:cNvSpPr/>
          <p:nvPr/>
        </p:nvSpPr>
        <p:spPr>
          <a:xfrm>
            <a:off x="9622976" y="325366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8" name="4-Point Star 47"/>
          <p:cNvSpPr/>
          <p:nvPr/>
        </p:nvSpPr>
        <p:spPr>
          <a:xfrm>
            <a:off x="9696400" y="33319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9" name="4-Point Star 48"/>
          <p:cNvSpPr/>
          <p:nvPr/>
        </p:nvSpPr>
        <p:spPr>
          <a:xfrm>
            <a:off x="9301712" y="248199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0" name="4-Point Star 49"/>
          <p:cNvSpPr/>
          <p:nvPr/>
        </p:nvSpPr>
        <p:spPr>
          <a:xfrm>
            <a:off x="9454112" y="242088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1" name="4-Point Star 50"/>
          <p:cNvSpPr/>
          <p:nvPr/>
        </p:nvSpPr>
        <p:spPr>
          <a:xfrm>
            <a:off x="10776528" y="378904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2" name="4-Point Star 51"/>
          <p:cNvSpPr/>
          <p:nvPr/>
        </p:nvSpPr>
        <p:spPr>
          <a:xfrm>
            <a:off x="8602874" y="27006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3" name="4-Point Star 52"/>
          <p:cNvSpPr/>
          <p:nvPr/>
        </p:nvSpPr>
        <p:spPr>
          <a:xfrm>
            <a:off x="9156981" y="319640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4" name="4-Point Star 53"/>
          <p:cNvSpPr/>
          <p:nvPr/>
        </p:nvSpPr>
        <p:spPr>
          <a:xfrm>
            <a:off x="8739644" y="274425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5" name="4-Point Star 54"/>
          <p:cNvSpPr/>
          <p:nvPr/>
        </p:nvSpPr>
        <p:spPr>
          <a:xfrm>
            <a:off x="8832312" y="28529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6" name="4-Point Star 55"/>
          <p:cNvSpPr/>
          <p:nvPr/>
        </p:nvSpPr>
        <p:spPr>
          <a:xfrm>
            <a:off x="8904312" y="30053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7" name="4-Point Star 56"/>
          <p:cNvSpPr/>
          <p:nvPr/>
        </p:nvSpPr>
        <p:spPr>
          <a:xfrm>
            <a:off x="847226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8" name="4-Point Star 57"/>
          <p:cNvSpPr/>
          <p:nvPr/>
        </p:nvSpPr>
        <p:spPr>
          <a:xfrm>
            <a:off x="8400264" y="191371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9" name="4-Point Star 58"/>
          <p:cNvSpPr/>
          <p:nvPr/>
        </p:nvSpPr>
        <p:spPr>
          <a:xfrm>
            <a:off x="8605252" y="10976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0" name="4-Point Star 59"/>
          <p:cNvSpPr/>
          <p:nvPr/>
        </p:nvSpPr>
        <p:spPr>
          <a:xfrm>
            <a:off x="8739644" y="104303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1" name="4-Point Star 60"/>
          <p:cNvSpPr/>
          <p:nvPr/>
        </p:nvSpPr>
        <p:spPr>
          <a:xfrm>
            <a:off x="9256388" y="1876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2" name="4-Point Star 61"/>
          <p:cNvSpPr/>
          <p:nvPr/>
        </p:nvSpPr>
        <p:spPr>
          <a:xfrm>
            <a:off x="9408788" y="20285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3" name="4-Point Star 62"/>
          <p:cNvSpPr/>
          <p:nvPr/>
        </p:nvSpPr>
        <p:spPr>
          <a:xfrm>
            <a:off x="7283805" y="294457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4" name="4-Point Star 63"/>
          <p:cNvSpPr/>
          <p:nvPr/>
        </p:nvSpPr>
        <p:spPr>
          <a:xfrm>
            <a:off x="7210169" y="3105955"/>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5" name="4-Point Star 64"/>
          <p:cNvSpPr/>
          <p:nvPr/>
        </p:nvSpPr>
        <p:spPr>
          <a:xfrm>
            <a:off x="9372788" y="228866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6" name="4-Point Star 65"/>
          <p:cNvSpPr/>
          <p:nvPr/>
        </p:nvSpPr>
        <p:spPr>
          <a:xfrm>
            <a:off x="7608176" y="299696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7" name="4-Point Star 66"/>
          <p:cNvSpPr/>
          <p:nvPr/>
        </p:nvSpPr>
        <p:spPr>
          <a:xfrm>
            <a:off x="7483393" y="3088253"/>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9" name="4-Point Star 68"/>
          <p:cNvSpPr/>
          <p:nvPr/>
        </p:nvSpPr>
        <p:spPr>
          <a:xfrm>
            <a:off x="7604456" y="3218362"/>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0" name="4-Point Star 69"/>
          <p:cNvSpPr/>
          <p:nvPr/>
        </p:nvSpPr>
        <p:spPr>
          <a:xfrm>
            <a:off x="7787640" y="29825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1" name="4-Point Star 70"/>
          <p:cNvSpPr/>
          <p:nvPr/>
        </p:nvSpPr>
        <p:spPr>
          <a:xfrm>
            <a:off x="7765453" y="31626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2" name="4-Point Star 71"/>
          <p:cNvSpPr/>
          <p:nvPr/>
        </p:nvSpPr>
        <p:spPr>
          <a:xfrm>
            <a:off x="7608077" y="337579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3" name="4-Point Star 72"/>
          <p:cNvSpPr/>
          <p:nvPr/>
        </p:nvSpPr>
        <p:spPr>
          <a:xfrm>
            <a:off x="8974626" y="13401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4" name="4-Point Star 73"/>
          <p:cNvSpPr/>
          <p:nvPr/>
        </p:nvSpPr>
        <p:spPr>
          <a:xfrm>
            <a:off x="9077774" y="118061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5" name="4-Point Star 74"/>
          <p:cNvSpPr/>
          <p:nvPr/>
        </p:nvSpPr>
        <p:spPr>
          <a:xfrm>
            <a:off x="9037026" y="100059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6" name="4-Point Star 75"/>
          <p:cNvSpPr/>
          <p:nvPr/>
        </p:nvSpPr>
        <p:spPr>
          <a:xfrm>
            <a:off x="8613048" y="2466289"/>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7" name="4-Point Star 76"/>
          <p:cNvSpPr/>
          <p:nvPr/>
        </p:nvSpPr>
        <p:spPr>
          <a:xfrm>
            <a:off x="8528739" y="25021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8" name="4-Point Star 77"/>
          <p:cNvSpPr/>
          <p:nvPr/>
        </p:nvSpPr>
        <p:spPr>
          <a:xfrm>
            <a:off x="8443076" y="252923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9" name="4-Point Star 78"/>
          <p:cNvSpPr/>
          <p:nvPr/>
        </p:nvSpPr>
        <p:spPr>
          <a:xfrm>
            <a:off x="7932640" y="1912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0" name="4-Point Star 79"/>
          <p:cNvSpPr/>
          <p:nvPr/>
        </p:nvSpPr>
        <p:spPr>
          <a:xfrm>
            <a:off x="8036901" y="17202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1" name="4-Point Star 80"/>
          <p:cNvSpPr/>
          <p:nvPr/>
        </p:nvSpPr>
        <p:spPr>
          <a:xfrm>
            <a:off x="8051768" y="1865218"/>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2" name="4-Point Star 81"/>
          <p:cNvSpPr/>
          <p:nvPr/>
        </p:nvSpPr>
        <p:spPr>
          <a:xfrm>
            <a:off x="8328248"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3" name="4-Point Star 82"/>
          <p:cNvSpPr/>
          <p:nvPr/>
        </p:nvSpPr>
        <p:spPr>
          <a:xfrm>
            <a:off x="7536160" y="2852944"/>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4" name="4-Point Star 83"/>
          <p:cNvSpPr/>
          <p:nvPr/>
        </p:nvSpPr>
        <p:spPr>
          <a:xfrm>
            <a:off x="9042272" y="311069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5" name="4-Point Star 84"/>
          <p:cNvSpPr/>
          <p:nvPr/>
        </p:nvSpPr>
        <p:spPr>
          <a:xfrm>
            <a:off x="8466208" y="19646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6" name="4-Point Star 85"/>
          <p:cNvSpPr/>
          <p:nvPr/>
        </p:nvSpPr>
        <p:spPr>
          <a:xfrm>
            <a:off x="8394200" y="179098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7" name="4-Point Star 86"/>
          <p:cNvSpPr/>
          <p:nvPr/>
        </p:nvSpPr>
        <p:spPr>
          <a:xfrm>
            <a:off x="7464152" y="32849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8" name="4-Point Star 87"/>
          <p:cNvSpPr/>
          <p:nvPr/>
        </p:nvSpPr>
        <p:spPr>
          <a:xfrm>
            <a:off x="7956104" y="178492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9" name="TextBox 88"/>
          <p:cNvSpPr txBox="1"/>
          <p:nvPr/>
        </p:nvSpPr>
        <p:spPr>
          <a:xfrm>
            <a:off x="7194288" y="1256944"/>
            <a:ext cx="569387" cy="230832"/>
          </a:xfrm>
          <a:prstGeom prst="rect">
            <a:avLst/>
          </a:prstGeom>
          <a:noFill/>
        </p:spPr>
        <p:txBody>
          <a:bodyPr wrap="none" rtlCol="0">
            <a:spAutoFit/>
          </a:bodyPr>
          <a:lstStyle/>
          <a:p>
            <a:r>
              <a:rPr lang="en-GB" sz="900" dirty="0" smtClean="0">
                <a:solidFill>
                  <a:srgbClr val="00B050"/>
                </a:solidFill>
              </a:rPr>
              <a:t>Offered</a:t>
            </a:r>
            <a:endParaRPr lang="en-GB" sz="900" dirty="0">
              <a:solidFill>
                <a:srgbClr val="00B050"/>
              </a:solidFill>
            </a:endParaRPr>
          </a:p>
        </p:txBody>
      </p:sp>
      <p:sp>
        <p:nvSpPr>
          <p:cNvPr id="90" name="4-Point Star 89"/>
          <p:cNvSpPr/>
          <p:nvPr/>
        </p:nvSpPr>
        <p:spPr>
          <a:xfrm>
            <a:off x="7176128" y="1340776"/>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graphicFrame>
        <p:nvGraphicFramePr>
          <p:cNvPr id="91" name="Chart 90"/>
          <p:cNvGraphicFramePr/>
          <p:nvPr>
            <p:extLst>
              <p:ext uri="{D42A27DB-BD31-4B8C-83A1-F6EECF244321}">
                <p14:modId xmlns:p14="http://schemas.microsoft.com/office/powerpoint/2010/main" val="685936864"/>
              </p:ext>
            </p:extLst>
          </p:nvPr>
        </p:nvGraphicFramePr>
        <p:xfrm>
          <a:off x="7334302" y="4005064"/>
          <a:ext cx="4400841" cy="24656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996027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45</a:t>
            </a:fld>
            <a:endParaRPr lang="en-US" dirty="0"/>
          </a:p>
        </p:txBody>
      </p:sp>
      <p:pic>
        <p:nvPicPr>
          <p:cNvPr id="8" name="03_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40823" t="12894" r="36108" b="13712"/>
          <a:stretch/>
        </p:blipFill>
        <p:spPr>
          <a:xfrm rot="5400000">
            <a:off x="3279450" y="-1611560"/>
            <a:ext cx="5633101" cy="10081120"/>
          </a:xfrm>
          <a:prstGeom prst="rect">
            <a:avLst/>
          </a:prstGeom>
        </p:spPr>
      </p:pic>
    </p:spTree>
    <p:extLst>
      <p:ext uri="{BB962C8B-B14F-4D97-AF65-F5344CB8AC3E}">
        <p14:creationId xmlns:p14="http://schemas.microsoft.com/office/powerpoint/2010/main" val="444869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95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8"/>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smtClean="0"/>
              <a:t>History of the </a:t>
            </a:r>
            <a:r>
              <a:rPr lang="en-GB" dirty="0" err="1" smtClean="0"/>
              <a:t>rf</a:t>
            </a:r>
            <a:r>
              <a:rPr lang="en-GB" dirty="0" smtClean="0"/>
              <a:t> in the SPS</a:t>
            </a:r>
            <a:endParaRPr lang="en-GB" dirty="0"/>
          </a:p>
        </p:txBody>
      </p:sp>
      <p:sp>
        <p:nvSpPr>
          <p:cNvPr id="4" name="Date Placeholder 3"/>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5" name="Footer Placeholder 4"/>
          <p:cNvSpPr>
            <a:spLocks noGrp="1"/>
          </p:cNvSpPr>
          <p:nvPr>
            <p:ph type="ftr" sz="quarter" idx="11"/>
          </p:nvPr>
        </p:nvSpPr>
        <p:spPr/>
        <p:txBody>
          <a:bodyPr/>
          <a:lstStyle/>
          <a:p>
            <a:r>
              <a:rPr lang="en-GB" smtClean="0"/>
              <a:t>eric.montesinos@cern.ch</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5</a:t>
            </a:fld>
            <a:endParaRPr lang="en-US" dirty="0"/>
          </a:p>
        </p:txBody>
      </p:sp>
      <p:pic>
        <p:nvPicPr>
          <p:cNvPr id="13" name="Content Placeholder 1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96000" y="2175079"/>
            <a:ext cx="5400675" cy="3414161"/>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440" y="2709320"/>
            <a:ext cx="4020427" cy="3600000"/>
          </a:xfrm>
          <a:prstGeom prst="rect">
            <a:avLst/>
          </a:prstGeom>
        </p:spPr>
      </p:pic>
      <p:sp>
        <p:nvSpPr>
          <p:cNvPr id="2" name="Content Placeholder 1"/>
          <p:cNvSpPr>
            <a:spLocks noGrp="1"/>
          </p:cNvSpPr>
          <p:nvPr>
            <p:ph sz="half" idx="1"/>
          </p:nvPr>
        </p:nvSpPr>
        <p:spPr/>
        <p:txBody>
          <a:bodyPr anchor="t"/>
          <a:lstStyle/>
          <a:p>
            <a:r>
              <a:rPr lang="en-GB" dirty="0" smtClean="0"/>
              <a:t>Each of the first two RF stations were composed of 8 x 137.5 </a:t>
            </a:r>
            <a:r>
              <a:rPr lang="en-GB" dirty="0" err="1" smtClean="0"/>
              <a:t>kWp</a:t>
            </a:r>
            <a:r>
              <a:rPr lang="en-GB" dirty="0" smtClean="0"/>
              <a:t> RS2004 Siemens tetrode, upgraded to RS2004 Thales tetrodes</a:t>
            </a:r>
            <a:endParaRPr lang="en-GB" dirty="0"/>
          </a:p>
        </p:txBody>
      </p:sp>
    </p:spTree>
    <p:extLst>
      <p:ext uri="{BB962C8B-B14F-4D97-AF65-F5344CB8AC3E}">
        <p14:creationId xmlns:p14="http://schemas.microsoft.com/office/powerpoint/2010/main" val="28280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smtClean="0"/>
              <a:t>History of the </a:t>
            </a:r>
            <a:r>
              <a:rPr lang="en-GB" dirty="0" err="1" smtClean="0"/>
              <a:t>rf</a:t>
            </a:r>
            <a:r>
              <a:rPr lang="en-GB" dirty="0" smtClean="0"/>
              <a:t> in the SPS</a:t>
            </a:r>
            <a:endParaRPr lang="en-GB" dirty="0"/>
          </a:p>
        </p:txBody>
      </p:sp>
      <p:sp>
        <p:nvSpPr>
          <p:cNvPr id="4" name="Date Placeholder 3"/>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5" name="Footer Placeholder 4"/>
          <p:cNvSpPr>
            <a:spLocks noGrp="1"/>
          </p:cNvSpPr>
          <p:nvPr>
            <p:ph type="ftr" sz="quarter" idx="11"/>
          </p:nvPr>
        </p:nvSpPr>
        <p:spPr/>
        <p:txBody>
          <a:bodyPr/>
          <a:lstStyle/>
          <a:p>
            <a:r>
              <a:rPr lang="en-GB" smtClean="0"/>
              <a:t>eric.montesinos@cern.ch</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6</a:t>
            </a:fld>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95925" y="2347820"/>
            <a:ext cx="5400675" cy="3241420"/>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102" y="2709320"/>
            <a:ext cx="4738818" cy="3600000"/>
          </a:xfrm>
          <a:prstGeom prst="rect">
            <a:avLst/>
          </a:prstGeom>
        </p:spPr>
      </p:pic>
      <p:sp>
        <p:nvSpPr>
          <p:cNvPr id="3" name="Content Placeholder 2"/>
          <p:cNvSpPr>
            <a:spLocks noGrp="1"/>
          </p:cNvSpPr>
          <p:nvPr>
            <p:ph sz="half" idx="1"/>
          </p:nvPr>
        </p:nvSpPr>
        <p:spPr/>
        <p:txBody>
          <a:bodyPr anchor="t"/>
          <a:lstStyle/>
          <a:p>
            <a:r>
              <a:rPr lang="en-GB" dirty="0" smtClean="0"/>
              <a:t>Each of the next </a:t>
            </a:r>
            <a:r>
              <a:rPr lang="en-GB" dirty="0"/>
              <a:t>two RF stations were composed </a:t>
            </a:r>
            <a:r>
              <a:rPr lang="en-GB" dirty="0" smtClean="0"/>
              <a:t>of 32 </a:t>
            </a:r>
            <a:r>
              <a:rPr lang="en-GB" dirty="0"/>
              <a:t>x </a:t>
            </a:r>
            <a:r>
              <a:rPr lang="en-GB" dirty="0" smtClean="0"/>
              <a:t>37.5 </a:t>
            </a:r>
            <a:r>
              <a:rPr lang="en-GB" dirty="0" err="1"/>
              <a:t>kWp</a:t>
            </a:r>
            <a:r>
              <a:rPr lang="en-GB" dirty="0"/>
              <a:t> </a:t>
            </a:r>
            <a:r>
              <a:rPr lang="en-GB" dirty="0" smtClean="0"/>
              <a:t>YL1530 Philips tetrode upgraded to </a:t>
            </a:r>
            <a:r>
              <a:rPr lang="en-GB" dirty="0" smtClean="0"/>
              <a:t>TH335SC </a:t>
            </a:r>
            <a:r>
              <a:rPr lang="en-GB" dirty="0" smtClean="0"/>
              <a:t>Thales</a:t>
            </a:r>
            <a:endParaRPr lang="en-GB" dirty="0"/>
          </a:p>
          <a:p>
            <a:endParaRPr lang="en-GB" dirty="0"/>
          </a:p>
        </p:txBody>
      </p:sp>
    </p:spTree>
    <p:extLst>
      <p:ext uri="{BB962C8B-B14F-4D97-AF65-F5344CB8AC3E}">
        <p14:creationId xmlns:p14="http://schemas.microsoft.com/office/powerpoint/2010/main" val="3292437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History of the </a:t>
            </a:r>
            <a:r>
              <a:rPr lang="en-GB" dirty="0" err="1"/>
              <a:t>rf</a:t>
            </a:r>
            <a:r>
              <a:rPr lang="en-GB" dirty="0"/>
              <a:t> in the SPS</a:t>
            </a:r>
          </a:p>
        </p:txBody>
      </p:sp>
      <p:sp>
        <p:nvSpPr>
          <p:cNvPr id="3" name="Content Placeholder 2"/>
          <p:cNvSpPr>
            <a:spLocks noGrp="1"/>
          </p:cNvSpPr>
          <p:nvPr>
            <p:ph sz="half" idx="1"/>
          </p:nvPr>
        </p:nvSpPr>
        <p:spPr/>
        <p:txBody>
          <a:bodyPr anchor="t"/>
          <a:lstStyle/>
          <a:p>
            <a:r>
              <a:rPr lang="en-GB" dirty="0" smtClean="0"/>
              <a:t>Two additional RF </a:t>
            </a:r>
            <a:r>
              <a:rPr lang="en-GB" dirty="0"/>
              <a:t>stations were </a:t>
            </a:r>
            <a:r>
              <a:rPr lang="en-GB" dirty="0" smtClean="0"/>
              <a:t>added for two Landau cavities, each is composed of 4 </a:t>
            </a:r>
            <a:r>
              <a:rPr lang="en-GB" dirty="0"/>
              <a:t>x </a:t>
            </a:r>
            <a:r>
              <a:rPr lang="en-GB" dirty="0" smtClean="0"/>
              <a:t>60 kW YK1198 Valvo klystrons upgraded to TH795 Thales IOT</a:t>
            </a:r>
            <a:endParaRPr lang="en-GB" dirty="0"/>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7</a:t>
            </a:fld>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096000" y="2096871"/>
            <a:ext cx="5400675" cy="3599295"/>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6280" y="560112"/>
            <a:ext cx="2573550" cy="194000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9456" y="3003851"/>
            <a:ext cx="2926334" cy="3377477"/>
          </a:xfrm>
          <a:prstGeom prst="rect">
            <a:avLst/>
          </a:prstGeom>
        </p:spPr>
      </p:pic>
    </p:spTree>
    <p:extLst>
      <p:ext uri="{BB962C8B-B14F-4D97-AF65-F5344CB8AC3E}">
        <p14:creationId xmlns:p14="http://schemas.microsoft.com/office/powerpoint/2010/main" val="11735479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SPS RF Power upgrade</a:t>
            </a:r>
            <a:endParaRPr lang="en-GB" dirty="0"/>
          </a:p>
        </p:txBody>
      </p:sp>
      <p:sp>
        <p:nvSpPr>
          <p:cNvPr id="524" name="Content Placeholder 523"/>
          <p:cNvSpPr>
            <a:spLocks noGrp="1"/>
          </p:cNvSpPr>
          <p:nvPr>
            <p:ph sz="half" idx="1"/>
          </p:nvPr>
        </p:nvSpPr>
        <p:spPr>
          <a:xfrm>
            <a:off x="695400" y="1413328"/>
            <a:ext cx="5616624" cy="4968000"/>
          </a:xfrm>
        </p:spPr>
        <p:txBody>
          <a:bodyPr anchor="ctr"/>
          <a:lstStyle/>
          <a:p>
            <a:r>
              <a:rPr lang="en-US" dirty="0" smtClean="0"/>
              <a:t>With </a:t>
            </a:r>
            <a:r>
              <a:rPr lang="en-US" dirty="0" smtClean="0"/>
              <a:t>the</a:t>
            </a:r>
            <a:r>
              <a:rPr lang="en-US" dirty="0" smtClean="0"/>
              <a:t> </a:t>
            </a:r>
            <a:r>
              <a:rPr lang="en-US" dirty="0" smtClean="0"/>
              <a:t>4 cavities configuration we will have difficulties at high intensity LHC beam in the  SPS : </a:t>
            </a:r>
            <a:r>
              <a:rPr lang="en-US" dirty="0" smtClean="0">
                <a:solidFill>
                  <a:srgbClr val="0070C0"/>
                </a:solidFill>
                <a:hlinkClick r:id="rId2"/>
              </a:rPr>
              <a:t>IPAC11, Upgrade of the 200 MHz RF system in the CERN SPS</a:t>
            </a:r>
            <a:endParaRPr lang="en-US" dirty="0" smtClean="0">
              <a:solidFill>
                <a:srgbClr val="0070C0"/>
              </a:solidFill>
            </a:endParaRPr>
          </a:p>
          <a:p>
            <a:endParaRPr lang="en-US" dirty="0" smtClean="0"/>
          </a:p>
          <a:p>
            <a:r>
              <a:rPr lang="en-US" dirty="0" smtClean="0"/>
              <a:t>Increasing number of shorter cavities with two extra power plants should significantly improve the RF performance for higher LHC intensities</a:t>
            </a:r>
          </a:p>
          <a:p>
            <a:endParaRPr lang="en-US" dirty="0" smtClean="0"/>
          </a:p>
          <a:p>
            <a:r>
              <a:rPr lang="en-US" dirty="0" smtClean="0"/>
              <a:t>The best new compromise is 6 cavities</a:t>
            </a:r>
          </a:p>
          <a:p>
            <a:pPr lvl="1"/>
            <a:r>
              <a:rPr lang="en-US" dirty="0" smtClean="0"/>
              <a:t>4 x 3 sections cavities with 1.0 </a:t>
            </a:r>
            <a:r>
              <a:rPr lang="en-US" dirty="0" err="1" smtClean="0"/>
              <a:t>MWp</a:t>
            </a:r>
            <a:endParaRPr lang="en-US" dirty="0" smtClean="0"/>
          </a:p>
          <a:p>
            <a:pPr lvl="1"/>
            <a:r>
              <a:rPr lang="en-US" dirty="0" smtClean="0"/>
              <a:t>2 x 4 sections cavities with 1.4 </a:t>
            </a:r>
            <a:r>
              <a:rPr lang="en-US" dirty="0" err="1" smtClean="0"/>
              <a:t>MWp</a:t>
            </a:r>
            <a:r>
              <a:rPr lang="en-US" dirty="0" smtClean="0"/>
              <a:t> </a:t>
            </a:r>
            <a:r>
              <a:rPr lang="en-US" dirty="0" smtClean="0"/>
              <a:t>(became 1.6 </a:t>
            </a:r>
            <a:r>
              <a:rPr lang="en-US" dirty="0" err="1" smtClean="0"/>
              <a:t>MWp</a:t>
            </a:r>
            <a:r>
              <a:rPr lang="en-US" dirty="0" smtClean="0"/>
              <a:t>)</a:t>
            </a:r>
            <a:endParaRPr lang="en-US" dirty="0"/>
          </a:p>
        </p:txBody>
      </p:sp>
      <p:sp>
        <p:nvSpPr>
          <p:cNvPr id="4" name="Date Placeholder 3"/>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5" name="Footer Placeholder 4"/>
          <p:cNvSpPr>
            <a:spLocks noGrp="1"/>
          </p:cNvSpPr>
          <p:nvPr>
            <p:ph type="ftr" sz="quarter" idx="11"/>
          </p:nvPr>
        </p:nvSpPr>
        <p:spPr/>
        <p:txBody>
          <a:bodyPr/>
          <a:lstStyle/>
          <a:p>
            <a:r>
              <a:rPr lang="en-GB" smtClean="0"/>
              <a:t>eric.montesinos@cern.ch</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8</a:t>
            </a:fld>
            <a:endParaRPr lang="en-US" dirty="0"/>
          </a:p>
        </p:txBody>
      </p:sp>
      <p:pic>
        <p:nvPicPr>
          <p:cNvPr id="529" name="Picture 5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9700" y="848741"/>
            <a:ext cx="2528943" cy="1836282"/>
          </a:xfrm>
          <a:prstGeom prst="rect">
            <a:avLst/>
          </a:prstGeom>
          <a:ln>
            <a:noFill/>
          </a:ln>
          <a:effectLst>
            <a:outerShdw blurRad="292100" dist="139700" dir="2700000" algn="tl" rotWithShape="0">
              <a:srgbClr val="333333">
                <a:alpha val="65000"/>
              </a:srgbClr>
            </a:outerShdw>
          </a:effectLst>
        </p:spPr>
      </p:pic>
      <p:pic>
        <p:nvPicPr>
          <p:cNvPr id="542" name="Picture 524" descr="https://cds.cern.ch/record/2305333/files/201802-048_16.jpg?subformat=icon-1440"/>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6384032" y="2780388"/>
            <a:ext cx="5111968" cy="36009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28" name="Picture 5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74229" y="793757"/>
            <a:ext cx="2519984" cy="188862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13331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SPS RF Power upgrade</a:t>
            </a:r>
            <a:endParaRPr lang="en-GB" dirty="0"/>
          </a:p>
        </p:txBody>
      </p:sp>
      <p:sp>
        <p:nvSpPr>
          <p:cNvPr id="90" name="Content Placeholder 89"/>
          <p:cNvSpPr>
            <a:spLocks noGrp="1"/>
          </p:cNvSpPr>
          <p:nvPr>
            <p:ph sz="half" idx="1"/>
          </p:nvPr>
        </p:nvSpPr>
        <p:spPr/>
        <p:txBody>
          <a:bodyPr/>
          <a:lstStyle/>
          <a:p>
            <a:r>
              <a:rPr lang="en-US" dirty="0"/>
              <a:t>Existing Amplifiers upgrade</a:t>
            </a:r>
          </a:p>
          <a:p>
            <a:endParaRPr lang="en-US" dirty="0">
              <a:solidFill>
                <a:srgbClr val="FF0000"/>
              </a:solidFill>
            </a:endParaRPr>
          </a:p>
          <a:p>
            <a:r>
              <a:rPr lang="en-US" dirty="0">
                <a:solidFill>
                  <a:srgbClr val="FF0000"/>
                </a:solidFill>
              </a:rPr>
              <a:t>New RF Amplifiers</a:t>
            </a:r>
          </a:p>
          <a:p>
            <a:endParaRPr lang="en-US" dirty="0"/>
          </a:p>
          <a:p>
            <a:r>
              <a:rPr lang="en-US" dirty="0">
                <a:solidFill>
                  <a:srgbClr val="0070C0"/>
                </a:solidFill>
              </a:rPr>
              <a:t>New RF Building</a:t>
            </a:r>
          </a:p>
          <a:p>
            <a:endParaRPr lang="en-US" dirty="0">
              <a:solidFill>
                <a:schemeClr val="accent6">
                  <a:lumMod val="75000"/>
                </a:schemeClr>
              </a:solidFill>
            </a:endParaRPr>
          </a:p>
          <a:p>
            <a:r>
              <a:rPr lang="en-US" dirty="0">
                <a:solidFill>
                  <a:srgbClr val="FFC000"/>
                </a:solidFill>
              </a:rPr>
              <a:t>LSS3 Tunnel </a:t>
            </a:r>
            <a:r>
              <a:rPr lang="en-US" dirty="0" smtClean="0">
                <a:solidFill>
                  <a:srgbClr val="FFC000"/>
                </a:solidFill>
              </a:rPr>
              <a:t>integration</a:t>
            </a:r>
            <a:endParaRPr lang="en-US" dirty="0">
              <a:solidFill>
                <a:srgbClr val="FFC000"/>
              </a:solidFill>
            </a:endParaRPr>
          </a:p>
        </p:txBody>
      </p:sp>
      <p:sp>
        <p:nvSpPr>
          <p:cNvPr id="5" name="Date Placeholder 4"/>
          <p:cNvSpPr>
            <a:spLocks noGrp="1"/>
          </p:cNvSpPr>
          <p:nvPr>
            <p:ph type="dt" sz="half" idx="10"/>
          </p:nvPr>
        </p:nvSpPr>
        <p:spPr/>
        <p:txBody>
          <a:bodyPr/>
          <a:lstStyle/>
          <a:p>
            <a:r>
              <a:rPr lang="en-US" smtClean="0"/>
              <a:t>Workshop on efficient RF sources, 04-06 July 2022, CERN, Chateau de Bossey, Switzerland</a:t>
            </a:r>
            <a:endParaRPr lang="en-US" dirty="0"/>
          </a:p>
        </p:txBody>
      </p:sp>
      <p:sp>
        <p:nvSpPr>
          <p:cNvPr id="6" name="Footer Placeholder 5"/>
          <p:cNvSpPr>
            <a:spLocks noGrp="1"/>
          </p:cNvSpPr>
          <p:nvPr>
            <p:ph type="ftr" sz="quarter" idx="11"/>
          </p:nvPr>
        </p:nvSpPr>
        <p:spPr/>
        <p:txBody>
          <a:bodyPr/>
          <a:lstStyle/>
          <a:p>
            <a:r>
              <a:rPr lang="en-GB" smtClean="0"/>
              <a:t>eric.montesinos@cern.ch</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9</a:t>
            </a:fld>
            <a:endParaRPr lang="en-US" dirty="0"/>
          </a:p>
        </p:txBody>
      </p:sp>
      <p:sp useBgFill="1">
        <p:nvSpPr>
          <p:cNvPr id="61" name="Flowchart: Direct Access Storage 60"/>
          <p:cNvSpPr/>
          <p:nvPr/>
        </p:nvSpPr>
        <p:spPr bwMode="auto">
          <a:xfrm>
            <a:off x="10269630" y="5196093"/>
            <a:ext cx="762000" cy="266700"/>
          </a:xfrm>
          <a:prstGeom prst="flowChartMagneticDrum">
            <a:avLst/>
          </a:prstGeom>
          <a:ln w="25400" cap="flat" cmpd="sng" algn="ctr">
            <a:solidFill>
              <a:srgbClr val="FFC000"/>
            </a:solidFill>
            <a:prstDash val="solid"/>
            <a:round/>
            <a:headEnd type="none" w="med" len="med"/>
            <a:tailEnd type="none" w="med" len="med"/>
          </a:ln>
          <a:effectLst/>
        </p:spPr>
        <p:txBody>
          <a:bodyPr/>
          <a:lstStyle/>
          <a:p>
            <a:pPr marL="342900" indent="-342900">
              <a:spcBef>
                <a:spcPct val="20000"/>
              </a:spcBef>
              <a:buClr>
                <a:schemeClr val="hlink"/>
              </a:buClr>
              <a:buFont typeface="Wingdings" pitchFamily="2" charset="2"/>
              <a:buBlip>
                <a:blip r:embed="rId2"/>
              </a:buBlip>
              <a:defRPr/>
            </a:pPr>
            <a:endParaRPr lang="en-US" dirty="0">
              <a:solidFill>
                <a:srgbClr val="0070C0"/>
              </a:solidFill>
              <a:effectLst>
                <a:outerShdw blurRad="38100" dist="38100" dir="2700000" algn="tl">
                  <a:srgbClr val="000000">
                    <a:alpha val="43137"/>
                  </a:srgbClr>
                </a:outerShdw>
              </a:effectLst>
            </a:endParaRPr>
          </a:p>
        </p:txBody>
      </p:sp>
      <p:cxnSp>
        <p:nvCxnSpPr>
          <p:cNvPr id="62" name="Straight Connector 16"/>
          <p:cNvCxnSpPr>
            <a:cxnSpLocks noChangeShapeType="1"/>
          </p:cNvCxnSpPr>
          <p:nvPr/>
        </p:nvCxnSpPr>
        <p:spPr bwMode="auto">
          <a:xfrm rot="10800000">
            <a:off x="7433610" y="3781738"/>
            <a:ext cx="381000" cy="0"/>
          </a:xfrm>
          <a:prstGeom prst="line">
            <a:avLst/>
          </a:prstGeom>
          <a:noFill/>
          <a:ln w="12700" algn="ctr">
            <a:solidFill>
              <a:srgbClr val="FF0000"/>
            </a:solidFill>
            <a:round/>
            <a:headEnd/>
            <a:tailEnd/>
          </a:ln>
        </p:spPr>
      </p:cxnSp>
      <p:cxnSp>
        <p:nvCxnSpPr>
          <p:cNvPr id="63" name="Straight Connector 21"/>
          <p:cNvCxnSpPr>
            <a:cxnSpLocks noChangeShapeType="1"/>
            <a:endCxn id="72" idx="0"/>
          </p:cNvCxnSpPr>
          <p:nvPr/>
        </p:nvCxnSpPr>
        <p:spPr bwMode="auto">
          <a:xfrm rot="10800000">
            <a:off x="8119410" y="2985846"/>
            <a:ext cx="2153120" cy="1525"/>
          </a:xfrm>
          <a:prstGeom prst="line">
            <a:avLst/>
          </a:prstGeom>
          <a:noFill/>
          <a:ln w="12700" algn="ctr">
            <a:solidFill>
              <a:srgbClr val="0070C0"/>
            </a:solidFill>
            <a:round/>
            <a:headEnd/>
            <a:tailEnd/>
          </a:ln>
        </p:spPr>
      </p:cxnSp>
      <p:cxnSp>
        <p:nvCxnSpPr>
          <p:cNvPr id="64" name="Straight Arrow Connector 70"/>
          <p:cNvCxnSpPr>
            <a:cxnSpLocks noChangeShapeType="1"/>
          </p:cNvCxnSpPr>
          <p:nvPr/>
        </p:nvCxnSpPr>
        <p:spPr bwMode="auto">
          <a:xfrm>
            <a:off x="7392155" y="3780150"/>
            <a:ext cx="228600" cy="1588"/>
          </a:xfrm>
          <a:prstGeom prst="straightConnector1">
            <a:avLst/>
          </a:prstGeom>
          <a:noFill/>
          <a:ln w="12700" algn="ctr">
            <a:solidFill>
              <a:srgbClr val="FF0000"/>
            </a:solidFill>
            <a:round/>
            <a:headEnd/>
            <a:tailEnd type="arrow" w="med" len="med"/>
          </a:ln>
        </p:spPr>
      </p:cxnSp>
      <p:sp>
        <p:nvSpPr>
          <p:cNvPr id="65" name="TextBox 73"/>
          <p:cNvSpPr txBox="1">
            <a:spLocks noChangeArrowheads="1"/>
          </p:cNvSpPr>
          <p:nvPr/>
        </p:nvSpPr>
        <p:spPr bwMode="auto">
          <a:xfrm>
            <a:off x="7548855" y="3985900"/>
            <a:ext cx="803425" cy="246221"/>
          </a:xfrm>
          <a:prstGeom prst="rect">
            <a:avLst/>
          </a:prstGeom>
          <a:noFill/>
          <a:ln w="9525">
            <a:noFill/>
            <a:miter lim="800000"/>
            <a:headEnd/>
            <a:tailEnd/>
          </a:ln>
        </p:spPr>
        <p:txBody>
          <a:bodyPr wrap="none">
            <a:spAutoFit/>
          </a:bodyPr>
          <a:lstStyle/>
          <a:p>
            <a:r>
              <a:rPr lang="en-US" sz="1000" dirty="0" smtClean="0">
                <a:solidFill>
                  <a:srgbClr val="FF0000"/>
                </a:solidFill>
              </a:rPr>
              <a:t>RF amplifier</a:t>
            </a:r>
            <a:endParaRPr lang="en-US" sz="1000" dirty="0">
              <a:solidFill>
                <a:srgbClr val="FF0000"/>
              </a:solidFill>
            </a:endParaRPr>
          </a:p>
        </p:txBody>
      </p:sp>
      <p:sp>
        <p:nvSpPr>
          <p:cNvPr id="66" name="TextBox 75"/>
          <p:cNvSpPr txBox="1">
            <a:spLocks noChangeArrowheads="1"/>
          </p:cNvSpPr>
          <p:nvPr/>
        </p:nvSpPr>
        <p:spPr bwMode="auto">
          <a:xfrm>
            <a:off x="7084915" y="3486635"/>
            <a:ext cx="503664" cy="246221"/>
          </a:xfrm>
          <a:prstGeom prst="rect">
            <a:avLst/>
          </a:prstGeom>
          <a:noFill/>
          <a:ln w="9525">
            <a:noFill/>
            <a:miter lim="800000"/>
            <a:headEnd/>
            <a:tailEnd/>
          </a:ln>
        </p:spPr>
        <p:txBody>
          <a:bodyPr wrap="none">
            <a:spAutoFit/>
          </a:bodyPr>
          <a:lstStyle/>
          <a:p>
            <a:r>
              <a:rPr lang="en-US" sz="1000" dirty="0" smtClean="0">
                <a:solidFill>
                  <a:srgbClr val="FF0000"/>
                </a:solidFill>
              </a:rPr>
              <a:t>1 </a:t>
            </a:r>
            <a:r>
              <a:rPr lang="en-US" sz="1000" dirty="0" err="1" smtClean="0">
                <a:solidFill>
                  <a:srgbClr val="FF0000"/>
                </a:solidFill>
              </a:rPr>
              <a:t>mW</a:t>
            </a:r>
            <a:endParaRPr lang="en-US" sz="1000" dirty="0">
              <a:solidFill>
                <a:srgbClr val="FF0000"/>
              </a:solidFill>
            </a:endParaRPr>
          </a:p>
        </p:txBody>
      </p:sp>
      <p:sp>
        <p:nvSpPr>
          <p:cNvPr id="67" name="TextBox 90"/>
          <p:cNvSpPr txBox="1">
            <a:spLocks noChangeArrowheads="1"/>
          </p:cNvSpPr>
          <p:nvPr/>
        </p:nvSpPr>
        <p:spPr bwMode="auto">
          <a:xfrm>
            <a:off x="8798713" y="3179395"/>
            <a:ext cx="1463863" cy="400110"/>
          </a:xfrm>
          <a:prstGeom prst="rect">
            <a:avLst/>
          </a:prstGeom>
          <a:noFill/>
          <a:ln w="9525">
            <a:noFill/>
            <a:miter lim="800000"/>
            <a:headEnd/>
            <a:tailEnd/>
          </a:ln>
        </p:spPr>
        <p:txBody>
          <a:bodyPr wrap="none">
            <a:spAutoFit/>
          </a:bodyPr>
          <a:lstStyle/>
          <a:p>
            <a:pPr algn="ctr"/>
            <a:r>
              <a:rPr lang="en-US" sz="1000" dirty="0">
                <a:solidFill>
                  <a:srgbClr val="FFC000"/>
                </a:solidFill>
              </a:rPr>
              <a:t>Coaxial transmission </a:t>
            </a:r>
            <a:r>
              <a:rPr lang="en-US" sz="1000" dirty="0" smtClean="0">
                <a:solidFill>
                  <a:srgbClr val="FFC000"/>
                </a:solidFill>
              </a:rPr>
              <a:t>line</a:t>
            </a:r>
          </a:p>
          <a:p>
            <a:pPr algn="ctr"/>
            <a:r>
              <a:rPr lang="en-US" sz="1000" dirty="0" smtClean="0">
                <a:solidFill>
                  <a:srgbClr val="FFC000"/>
                </a:solidFill>
              </a:rPr>
              <a:t>150 </a:t>
            </a:r>
            <a:r>
              <a:rPr lang="en-US" sz="1000" dirty="0">
                <a:solidFill>
                  <a:srgbClr val="FFC000"/>
                </a:solidFill>
              </a:rPr>
              <a:t>meters</a:t>
            </a:r>
          </a:p>
        </p:txBody>
      </p:sp>
      <p:cxnSp>
        <p:nvCxnSpPr>
          <p:cNvPr id="68" name="Straight Connector 93"/>
          <p:cNvCxnSpPr>
            <a:cxnSpLocks noChangeShapeType="1"/>
            <a:stCxn id="61" idx="1"/>
          </p:cNvCxnSpPr>
          <p:nvPr/>
        </p:nvCxnSpPr>
        <p:spPr bwMode="auto">
          <a:xfrm flipV="1">
            <a:off x="10269630" y="4543981"/>
            <a:ext cx="0" cy="785462"/>
          </a:xfrm>
          <a:prstGeom prst="line">
            <a:avLst/>
          </a:prstGeom>
          <a:noFill/>
          <a:ln w="12700" algn="ctr">
            <a:solidFill>
              <a:srgbClr val="FFC000"/>
            </a:solidFill>
            <a:round/>
            <a:headEnd/>
            <a:tailEnd/>
          </a:ln>
        </p:spPr>
      </p:cxnSp>
      <p:cxnSp>
        <p:nvCxnSpPr>
          <p:cNvPr id="69" name="Straight Arrow Connector 97"/>
          <p:cNvCxnSpPr>
            <a:cxnSpLocks noChangeShapeType="1"/>
          </p:cNvCxnSpPr>
          <p:nvPr/>
        </p:nvCxnSpPr>
        <p:spPr bwMode="auto">
          <a:xfrm rot="5400000">
            <a:off x="9416577" y="3840427"/>
            <a:ext cx="1709010" cy="2897"/>
          </a:xfrm>
          <a:prstGeom prst="straightConnector1">
            <a:avLst/>
          </a:prstGeom>
          <a:noFill/>
          <a:ln w="12700" algn="ctr">
            <a:solidFill>
              <a:srgbClr val="FFC000"/>
            </a:solidFill>
            <a:round/>
            <a:headEnd/>
            <a:tailEnd type="arrow" w="med" len="med"/>
          </a:ln>
        </p:spPr>
      </p:cxnSp>
      <p:sp>
        <p:nvSpPr>
          <p:cNvPr id="70" name="TextBox 101"/>
          <p:cNvSpPr txBox="1">
            <a:spLocks noChangeArrowheads="1"/>
          </p:cNvSpPr>
          <p:nvPr/>
        </p:nvSpPr>
        <p:spPr bwMode="auto">
          <a:xfrm>
            <a:off x="10070157" y="5462793"/>
            <a:ext cx="1162498" cy="246221"/>
          </a:xfrm>
          <a:prstGeom prst="rect">
            <a:avLst/>
          </a:prstGeom>
          <a:noFill/>
          <a:ln w="9525">
            <a:noFill/>
            <a:miter lim="800000"/>
            <a:headEnd/>
            <a:tailEnd/>
          </a:ln>
        </p:spPr>
        <p:txBody>
          <a:bodyPr wrap="none">
            <a:spAutoFit/>
          </a:bodyPr>
          <a:lstStyle/>
          <a:p>
            <a:pPr algn="ctr"/>
            <a:r>
              <a:rPr lang="en-US" sz="1000" dirty="0">
                <a:solidFill>
                  <a:srgbClr val="FFC000"/>
                </a:solidFill>
              </a:rPr>
              <a:t>Accelerating cavity</a:t>
            </a:r>
          </a:p>
        </p:txBody>
      </p:sp>
      <p:sp>
        <p:nvSpPr>
          <p:cNvPr id="71" name="TextBox 73"/>
          <p:cNvSpPr txBox="1">
            <a:spLocks noChangeArrowheads="1"/>
          </p:cNvSpPr>
          <p:nvPr/>
        </p:nvSpPr>
        <p:spPr bwMode="auto">
          <a:xfrm>
            <a:off x="7951931" y="3486635"/>
            <a:ext cx="688010" cy="246221"/>
          </a:xfrm>
          <a:prstGeom prst="rect">
            <a:avLst/>
          </a:prstGeom>
          <a:noFill/>
          <a:ln w="9525">
            <a:noFill/>
            <a:miter lim="800000"/>
            <a:headEnd/>
            <a:tailEnd/>
          </a:ln>
        </p:spPr>
        <p:txBody>
          <a:bodyPr wrap="none">
            <a:spAutoFit/>
          </a:bodyPr>
          <a:lstStyle/>
          <a:p>
            <a:pPr algn="r"/>
            <a:r>
              <a:rPr lang="en-US" sz="1000" dirty="0" smtClean="0">
                <a:solidFill>
                  <a:srgbClr val="FF0000"/>
                </a:solidFill>
              </a:rPr>
              <a:t>1.7 </a:t>
            </a:r>
            <a:r>
              <a:rPr lang="en-US" sz="1000" dirty="0" err="1" smtClean="0">
                <a:solidFill>
                  <a:srgbClr val="FF0000"/>
                </a:solidFill>
              </a:rPr>
              <a:t>MWp</a:t>
            </a:r>
            <a:endParaRPr lang="en-US" sz="1000" dirty="0">
              <a:solidFill>
                <a:srgbClr val="FF0000"/>
              </a:solidFill>
            </a:endParaRPr>
          </a:p>
        </p:txBody>
      </p:sp>
      <p:sp>
        <p:nvSpPr>
          <p:cNvPr id="72" name="Isosceles Triangle 71"/>
          <p:cNvSpPr/>
          <p:nvPr/>
        </p:nvSpPr>
        <p:spPr bwMode="auto">
          <a:xfrm rot="5400000">
            <a:off x="7776510" y="2833445"/>
            <a:ext cx="381000" cy="304800"/>
          </a:xfrm>
          <a:prstGeom prst="triangle">
            <a:avLst/>
          </a:prstGeom>
          <a:noFill/>
          <a:ln w="25400" cap="flat" cmpd="sng" algn="ctr">
            <a:solidFill>
              <a:srgbClr val="FF0000"/>
            </a:solidFill>
            <a:prstDash val="solid"/>
            <a:round/>
            <a:headEnd type="none" w="med" len="med"/>
            <a:tailEnd type="none" w="med" len="med"/>
          </a:ln>
          <a:effectLst/>
        </p:spPr>
        <p:txBody>
          <a:bodyPr/>
          <a:lstStyle/>
          <a:p>
            <a:pPr marL="342900" indent="-342900">
              <a:spcBef>
                <a:spcPct val="20000"/>
              </a:spcBef>
              <a:buClr>
                <a:schemeClr val="hlink"/>
              </a:buClr>
              <a:buFont typeface="Wingdings" pitchFamily="2" charset="2"/>
              <a:buBlip>
                <a:blip r:embed="rId2"/>
              </a:buBlip>
              <a:defRPr/>
            </a:pPr>
            <a:endParaRPr lang="en-US" dirty="0">
              <a:solidFill>
                <a:srgbClr val="0070C0"/>
              </a:solidFill>
              <a:effectLst>
                <a:outerShdw blurRad="38100" dist="38100" dir="2700000" algn="tl">
                  <a:srgbClr val="000000">
                    <a:alpha val="43137"/>
                  </a:srgbClr>
                </a:outerShdw>
              </a:effectLst>
            </a:endParaRPr>
          </a:p>
        </p:txBody>
      </p:sp>
      <p:sp useBgFill="1">
        <p:nvSpPr>
          <p:cNvPr id="73" name="Flowchart: Direct Access Storage 72"/>
          <p:cNvSpPr/>
          <p:nvPr/>
        </p:nvSpPr>
        <p:spPr bwMode="auto">
          <a:xfrm>
            <a:off x="9155885" y="5202261"/>
            <a:ext cx="762000" cy="266700"/>
          </a:xfrm>
          <a:prstGeom prst="flowChartMagneticDrum">
            <a:avLst/>
          </a:prstGeom>
          <a:ln w="25400" cap="flat" cmpd="sng" algn="ctr">
            <a:solidFill>
              <a:srgbClr val="FFC000"/>
            </a:solidFill>
            <a:prstDash val="solid"/>
            <a:round/>
            <a:headEnd type="none" w="med" len="med"/>
            <a:tailEnd type="none" w="med" len="med"/>
          </a:ln>
          <a:effectLst/>
        </p:spPr>
        <p:txBody>
          <a:bodyPr/>
          <a:lstStyle/>
          <a:p>
            <a:pPr marL="342900" indent="-342900">
              <a:spcBef>
                <a:spcPct val="20000"/>
              </a:spcBef>
              <a:buClr>
                <a:schemeClr val="hlink"/>
              </a:buClr>
              <a:buFont typeface="Wingdings" pitchFamily="2" charset="2"/>
              <a:buBlip>
                <a:blip r:embed="rId2"/>
              </a:buBlip>
              <a:defRPr/>
            </a:pPr>
            <a:endParaRPr lang="en-US" dirty="0">
              <a:solidFill>
                <a:srgbClr val="0070C0"/>
              </a:solidFill>
              <a:effectLst>
                <a:outerShdw blurRad="38100" dist="38100" dir="2700000" algn="tl">
                  <a:srgbClr val="000000">
                    <a:alpha val="43137"/>
                  </a:srgbClr>
                </a:outerShdw>
              </a:effectLst>
            </a:endParaRPr>
          </a:p>
        </p:txBody>
      </p:sp>
      <p:cxnSp>
        <p:nvCxnSpPr>
          <p:cNvPr id="74" name="Straight Connector 73"/>
          <p:cNvCxnSpPr>
            <a:cxnSpLocks noChangeShapeType="1"/>
          </p:cNvCxnSpPr>
          <p:nvPr/>
        </p:nvCxnSpPr>
        <p:spPr bwMode="auto">
          <a:xfrm rot="10800000">
            <a:off x="7433610" y="2975233"/>
            <a:ext cx="381000" cy="0"/>
          </a:xfrm>
          <a:prstGeom prst="line">
            <a:avLst/>
          </a:prstGeom>
          <a:noFill/>
          <a:ln w="12700" algn="ctr">
            <a:solidFill>
              <a:srgbClr val="FF0000"/>
            </a:solidFill>
            <a:round/>
            <a:headEnd/>
            <a:tailEnd/>
          </a:ln>
        </p:spPr>
      </p:cxnSp>
      <p:cxnSp>
        <p:nvCxnSpPr>
          <p:cNvPr id="75" name="Straight Connector 74"/>
          <p:cNvCxnSpPr>
            <a:cxnSpLocks noChangeShapeType="1"/>
            <a:endCxn id="83" idx="0"/>
          </p:cNvCxnSpPr>
          <p:nvPr/>
        </p:nvCxnSpPr>
        <p:spPr bwMode="auto">
          <a:xfrm rot="10800000">
            <a:off x="8119411" y="3792351"/>
            <a:ext cx="1039375" cy="1525"/>
          </a:xfrm>
          <a:prstGeom prst="line">
            <a:avLst/>
          </a:prstGeom>
          <a:noFill/>
          <a:ln w="12700" algn="ctr">
            <a:solidFill>
              <a:srgbClr val="0070C0"/>
            </a:solidFill>
            <a:round/>
            <a:headEnd/>
            <a:tailEnd/>
          </a:ln>
        </p:spPr>
      </p:cxnSp>
      <p:cxnSp>
        <p:nvCxnSpPr>
          <p:cNvPr id="76" name="Straight Arrow Connector 70"/>
          <p:cNvCxnSpPr>
            <a:cxnSpLocks noChangeShapeType="1"/>
          </p:cNvCxnSpPr>
          <p:nvPr/>
        </p:nvCxnSpPr>
        <p:spPr bwMode="auto">
          <a:xfrm>
            <a:off x="7392155" y="2973645"/>
            <a:ext cx="228600" cy="1588"/>
          </a:xfrm>
          <a:prstGeom prst="straightConnector1">
            <a:avLst/>
          </a:prstGeom>
          <a:noFill/>
          <a:ln w="12700" algn="ctr">
            <a:solidFill>
              <a:srgbClr val="FF0000"/>
            </a:solidFill>
            <a:round/>
            <a:headEnd/>
            <a:tailEnd type="arrow" w="med" len="med"/>
          </a:ln>
        </p:spPr>
      </p:cxnSp>
      <p:sp>
        <p:nvSpPr>
          <p:cNvPr id="77" name="TextBox 73"/>
          <p:cNvSpPr txBox="1">
            <a:spLocks noChangeArrowheads="1"/>
          </p:cNvSpPr>
          <p:nvPr/>
        </p:nvSpPr>
        <p:spPr bwMode="auto">
          <a:xfrm>
            <a:off x="7545775" y="3179395"/>
            <a:ext cx="803425" cy="246221"/>
          </a:xfrm>
          <a:prstGeom prst="rect">
            <a:avLst/>
          </a:prstGeom>
          <a:noFill/>
          <a:ln w="9525">
            <a:noFill/>
            <a:miter lim="800000"/>
            <a:headEnd/>
            <a:tailEnd/>
          </a:ln>
        </p:spPr>
        <p:txBody>
          <a:bodyPr wrap="none">
            <a:spAutoFit/>
          </a:bodyPr>
          <a:lstStyle/>
          <a:p>
            <a:r>
              <a:rPr lang="en-US" sz="1000" dirty="0" smtClean="0">
                <a:solidFill>
                  <a:srgbClr val="FF0000"/>
                </a:solidFill>
              </a:rPr>
              <a:t>RF amplifier</a:t>
            </a:r>
            <a:endParaRPr lang="en-US" sz="1000" dirty="0">
              <a:solidFill>
                <a:srgbClr val="FF0000"/>
              </a:solidFill>
            </a:endParaRPr>
          </a:p>
        </p:txBody>
      </p:sp>
      <p:sp>
        <p:nvSpPr>
          <p:cNvPr id="78" name="TextBox 75"/>
          <p:cNvSpPr txBox="1">
            <a:spLocks noChangeArrowheads="1"/>
          </p:cNvSpPr>
          <p:nvPr/>
        </p:nvSpPr>
        <p:spPr bwMode="auto">
          <a:xfrm>
            <a:off x="7084915" y="2680130"/>
            <a:ext cx="503664" cy="246221"/>
          </a:xfrm>
          <a:prstGeom prst="rect">
            <a:avLst/>
          </a:prstGeom>
          <a:noFill/>
          <a:ln w="9525">
            <a:noFill/>
            <a:miter lim="800000"/>
            <a:headEnd/>
            <a:tailEnd/>
          </a:ln>
        </p:spPr>
        <p:txBody>
          <a:bodyPr wrap="none">
            <a:spAutoFit/>
          </a:bodyPr>
          <a:lstStyle/>
          <a:p>
            <a:r>
              <a:rPr lang="en-US" sz="1000" dirty="0" smtClean="0">
                <a:solidFill>
                  <a:srgbClr val="FF0000"/>
                </a:solidFill>
              </a:rPr>
              <a:t>1 </a:t>
            </a:r>
            <a:r>
              <a:rPr lang="en-US" sz="1000" dirty="0" err="1" smtClean="0">
                <a:solidFill>
                  <a:srgbClr val="FF0000"/>
                </a:solidFill>
              </a:rPr>
              <a:t>mW</a:t>
            </a:r>
            <a:endParaRPr lang="en-US" sz="1000" dirty="0">
              <a:solidFill>
                <a:srgbClr val="FF0000"/>
              </a:solidFill>
            </a:endParaRPr>
          </a:p>
        </p:txBody>
      </p:sp>
      <p:cxnSp>
        <p:nvCxnSpPr>
          <p:cNvPr id="79" name="Straight Connector 93"/>
          <p:cNvCxnSpPr>
            <a:cxnSpLocks noChangeShapeType="1"/>
            <a:stCxn id="73" idx="1"/>
          </p:cNvCxnSpPr>
          <p:nvPr/>
        </p:nvCxnSpPr>
        <p:spPr bwMode="auto">
          <a:xfrm flipV="1">
            <a:off x="9155885" y="4550149"/>
            <a:ext cx="0" cy="785462"/>
          </a:xfrm>
          <a:prstGeom prst="line">
            <a:avLst/>
          </a:prstGeom>
          <a:noFill/>
          <a:ln w="12700" algn="ctr">
            <a:solidFill>
              <a:srgbClr val="FFC000"/>
            </a:solidFill>
            <a:round/>
            <a:headEnd/>
            <a:tailEnd/>
          </a:ln>
        </p:spPr>
      </p:cxnSp>
      <p:cxnSp>
        <p:nvCxnSpPr>
          <p:cNvPr id="80" name="Straight Arrow Connector 97"/>
          <p:cNvCxnSpPr>
            <a:cxnSpLocks noChangeShapeType="1"/>
          </p:cNvCxnSpPr>
          <p:nvPr/>
        </p:nvCxnSpPr>
        <p:spPr bwMode="auto">
          <a:xfrm rot="5400000">
            <a:off x="8703001" y="4246763"/>
            <a:ext cx="908671" cy="2899"/>
          </a:xfrm>
          <a:prstGeom prst="straightConnector1">
            <a:avLst/>
          </a:prstGeom>
          <a:noFill/>
          <a:ln w="12700" algn="ctr">
            <a:solidFill>
              <a:srgbClr val="FFC000"/>
            </a:solidFill>
            <a:round/>
            <a:headEnd/>
            <a:tailEnd type="arrow" w="med" len="med"/>
          </a:ln>
        </p:spPr>
      </p:cxnSp>
      <p:sp>
        <p:nvSpPr>
          <p:cNvPr id="81" name="TextBox 101"/>
          <p:cNvSpPr txBox="1">
            <a:spLocks noChangeArrowheads="1"/>
          </p:cNvSpPr>
          <p:nvPr/>
        </p:nvSpPr>
        <p:spPr bwMode="auto">
          <a:xfrm>
            <a:off x="8956412" y="5468961"/>
            <a:ext cx="1162498" cy="246221"/>
          </a:xfrm>
          <a:prstGeom prst="rect">
            <a:avLst/>
          </a:prstGeom>
          <a:noFill/>
          <a:ln w="9525">
            <a:noFill/>
            <a:miter lim="800000"/>
            <a:headEnd/>
            <a:tailEnd/>
          </a:ln>
        </p:spPr>
        <p:txBody>
          <a:bodyPr wrap="none">
            <a:spAutoFit/>
          </a:bodyPr>
          <a:lstStyle/>
          <a:p>
            <a:pPr algn="ctr"/>
            <a:r>
              <a:rPr lang="en-US" sz="1000" dirty="0">
                <a:solidFill>
                  <a:srgbClr val="FFC000"/>
                </a:solidFill>
              </a:rPr>
              <a:t>Accelerating cavity</a:t>
            </a:r>
          </a:p>
        </p:txBody>
      </p:sp>
      <p:sp>
        <p:nvSpPr>
          <p:cNvPr id="82" name="TextBox 73"/>
          <p:cNvSpPr txBox="1">
            <a:spLocks noChangeArrowheads="1"/>
          </p:cNvSpPr>
          <p:nvPr/>
        </p:nvSpPr>
        <p:spPr bwMode="auto">
          <a:xfrm>
            <a:off x="7951931" y="2680130"/>
            <a:ext cx="688010" cy="246221"/>
          </a:xfrm>
          <a:prstGeom prst="rect">
            <a:avLst/>
          </a:prstGeom>
          <a:noFill/>
          <a:ln w="9525">
            <a:noFill/>
            <a:miter lim="800000"/>
            <a:headEnd/>
            <a:tailEnd/>
          </a:ln>
        </p:spPr>
        <p:txBody>
          <a:bodyPr wrap="none">
            <a:spAutoFit/>
          </a:bodyPr>
          <a:lstStyle/>
          <a:p>
            <a:pPr algn="r"/>
            <a:r>
              <a:rPr lang="en-US" sz="1000" dirty="0" smtClean="0">
                <a:solidFill>
                  <a:srgbClr val="FF0000"/>
                </a:solidFill>
              </a:rPr>
              <a:t>1.7 </a:t>
            </a:r>
            <a:r>
              <a:rPr lang="en-US" sz="1000" dirty="0" err="1" smtClean="0">
                <a:solidFill>
                  <a:srgbClr val="FF0000"/>
                </a:solidFill>
              </a:rPr>
              <a:t>MWp</a:t>
            </a:r>
            <a:endParaRPr lang="en-US" sz="1000" dirty="0">
              <a:solidFill>
                <a:srgbClr val="FF0000"/>
              </a:solidFill>
            </a:endParaRPr>
          </a:p>
        </p:txBody>
      </p:sp>
      <p:sp>
        <p:nvSpPr>
          <p:cNvPr id="83" name="Isosceles Triangle 82"/>
          <p:cNvSpPr/>
          <p:nvPr/>
        </p:nvSpPr>
        <p:spPr bwMode="auto">
          <a:xfrm rot="5400000">
            <a:off x="7776510" y="3639950"/>
            <a:ext cx="381000" cy="304800"/>
          </a:xfrm>
          <a:prstGeom prst="triangle">
            <a:avLst/>
          </a:prstGeom>
          <a:noFill/>
          <a:ln w="25400" cap="flat" cmpd="sng" algn="ctr">
            <a:solidFill>
              <a:srgbClr val="FF0000"/>
            </a:solidFill>
            <a:prstDash val="solid"/>
            <a:round/>
            <a:headEnd type="none" w="med" len="med"/>
            <a:tailEnd type="none" w="med" len="med"/>
          </a:ln>
          <a:effectLst/>
        </p:spPr>
        <p:txBody>
          <a:bodyPr/>
          <a:lstStyle/>
          <a:p>
            <a:pPr marL="342900" indent="-342900">
              <a:spcBef>
                <a:spcPct val="20000"/>
              </a:spcBef>
              <a:buClr>
                <a:schemeClr val="hlink"/>
              </a:buClr>
              <a:buFont typeface="Wingdings" pitchFamily="2" charset="2"/>
              <a:buBlip>
                <a:blip r:embed="rId2"/>
              </a:buBlip>
              <a:defRPr/>
            </a:pPr>
            <a:endParaRPr lang="en-US" dirty="0">
              <a:solidFill>
                <a:srgbClr val="0070C0"/>
              </a:solidFill>
              <a:effectLst>
                <a:outerShdw blurRad="38100" dist="38100" dir="2700000" algn="tl">
                  <a:srgbClr val="000000">
                    <a:alpha val="43137"/>
                  </a:srgbClr>
                </a:outerShdw>
              </a:effectLst>
            </a:endParaRPr>
          </a:p>
        </p:txBody>
      </p:sp>
      <p:sp>
        <p:nvSpPr>
          <p:cNvPr id="84" name="Rectangle 83"/>
          <p:cNvSpPr/>
          <p:nvPr/>
        </p:nvSpPr>
        <p:spPr>
          <a:xfrm>
            <a:off x="6816080" y="2257675"/>
            <a:ext cx="4070930" cy="226589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90"/>
          <p:cNvSpPr txBox="1">
            <a:spLocks noChangeArrowheads="1"/>
          </p:cNvSpPr>
          <p:nvPr/>
        </p:nvSpPr>
        <p:spPr bwMode="auto">
          <a:xfrm>
            <a:off x="8390685" y="1988840"/>
            <a:ext cx="1029449" cy="246221"/>
          </a:xfrm>
          <a:prstGeom prst="rect">
            <a:avLst/>
          </a:prstGeom>
          <a:noFill/>
          <a:ln w="9525">
            <a:noFill/>
            <a:miter lim="800000"/>
            <a:headEnd/>
            <a:tailEnd/>
          </a:ln>
        </p:spPr>
        <p:txBody>
          <a:bodyPr wrap="none">
            <a:spAutoFit/>
          </a:bodyPr>
          <a:lstStyle/>
          <a:p>
            <a:r>
              <a:rPr lang="en-US" sz="1000" dirty="0" smtClean="0">
                <a:solidFill>
                  <a:srgbClr val="0070C0"/>
                </a:solidFill>
              </a:rPr>
              <a:t>New RF Building</a:t>
            </a:r>
            <a:endParaRPr lang="en-US" sz="1000" dirty="0">
              <a:solidFill>
                <a:srgbClr val="0070C0"/>
              </a:solidFill>
            </a:endParaRPr>
          </a:p>
        </p:txBody>
      </p:sp>
    </p:spTree>
    <p:extLst>
      <p:ext uri="{BB962C8B-B14F-4D97-AF65-F5344CB8AC3E}">
        <p14:creationId xmlns:p14="http://schemas.microsoft.com/office/powerpoint/2010/main" val="15976963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2841</TotalTime>
  <Words>5193</Words>
  <Application>Microsoft Office PowerPoint</Application>
  <PresentationFormat>Widescreen</PresentationFormat>
  <Paragraphs>750</Paragraphs>
  <Slides>45</Slides>
  <Notes>0</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Calibri</vt:lpstr>
      <vt:lpstr>Cambria Math</vt:lpstr>
      <vt:lpstr>Tw Cen MT</vt:lpstr>
      <vt:lpstr>Tw Cen MT Condensed</vt:lpstr>
      <vt:lpstr>Verdana</vt:lpstr>
      <vt:lpstr>Wingdings</vt:lpstr>
      <vt:lpstr>Wingdings 3</vt:lpstr>
      <vt:lpstr>Integral</vt:lpstr>
      <vt:lpstr>CERN SPS SSPA high efficient system at the end</vt:lpstr>
      <vt:lpstr>PowerPoint Presentation</vt:lpstr>
      <vt:lpstr>SPS supercycle</vt:lpstr>
      <vt:lpstr>History of the rf in the SPS</vt:lpstr>
      <vt:lpstr>History of the rf in the SPS</vt:lpstr>
      <vt:lpstr>History of the rf in the SPS</vt:lpstr>
      <vt:lpstr>History of the rf in the SPS</vt:lpstr>
      <vt:lpstr>SPS RF Power upgrade</vt:lpstr>
      <vt:lpstr>SPS RF Power upgrade</vt:lpstr>
      <vt:lpstr>Teams involved (more than 350 persons Thanks to all of them)</vt:lpstr>
      <vt:lpstr>New 1.7 MWp amplifier, i.e 1.4 MWp cavity</vt:lpstr>
      <vt:lpstr>Final Opened to all technologies</vt:lpstr>
      <vt:lpstr>Transistor power ratings – personal view of future perspective (CWRF 2016 + IFAST 2022)</vt:lpstr>
      <vt:lpstr>Transistor power ratings – personal view of future perspective (CWRF 2016+ IFAST 2022)</vt:lpstr>
      <vt:lpstr>Combination</vt:lpstr>
      <vt:lpstr>Combination</vt:lpstr>
      <vt:lpstr>Cavity combiner</vt:lpstr>
      <vt:lpstr>Cavity combiner</vt:lpstr>
      <vt:lpstr>VHPCC (Very High Power Cavity Combiner)</vt:lpstr>
      <vt:lpstr>Beauty of cavity combiner</vt:lpstr>
      <vt:lpstr>New building</vt:lpstr>
      <vt:lpstr>Progress report in June 2016 at CWRF</vt:lpstr>
      <vt:lpstr>Progress report in june 2016 at CWRF</vt:lpstr>
      <vt:lpstr>30 long months to find a solution</vt:lpstr>
      <vt:lpstr>30 long months to find a solution</vt:lpstr>
      <vt:lpstr>PowerPoint Presentation</vt:lpstr>
      <vt:lpstr>30 long months to find a solution</vt:lpstr>
      <vt:lpstr>30 long months to find a solution</vt:lpstr>
      <vt:lpstr>Demonstrator to series</vt:lpstr>
      <vt:lpstr>Demonstrator to series</vt:lpstr>
      <vt:lpstr>Series production</vt:lpstr>
      <vt:lpstr>Series production</vt:lpstr>
      <vt:lpstr>Demonstrated Availability</vt:lpstr>
      <vt:lpstr>Efficiency</vt:lpstr>
      <vt:lpstr>Efficiency</vt:lpstr>
      <vt:lpstr>Efficiency</vt:lpstr>
      <vt:lpstr>Efficiency</vt:lpstr>
      <vt:lpstr>Efficiency</vt:lpstr>
      <vt:lpstr>Efficiency</vt:lpstr>
      <vt:lpstr>Conclusion (I/II)</vt:lpstr>
      <vt:lpstr>Conclusion (II/II)</vt:lpstr>
      <vt:lpstr>PowerPoint Presentation</vt:lpstr>
      <vt:lpstr>Drivers</vt:lpstr>
      <vt:lpstr>Finals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Montesinos</dc:creator>
  <cp:lastModifiedBy>Eric Montesinos</cp:lastModifiedBy>
  <cp:revision>233</cp:revision>
  <dcterms:created xsi:type="dcterms:W3CDTF">2019-11-25T08:11:50Z</dcterms:created>
  <dcterms:modified xsi:type="dcterms:W3CDTF">2022-07-04T21:16:45Z</dcterms:modified>
</cp:coreProperties>
</file>