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65" r:id="rId2"/>
    <p:sldId id="268" r:id="rId3"/>
    <p:sldId id="267" r:id="rId4"/>
    <p:sldId id="269" r:id="rId5"/>
    <p:sldId id="282" r:id="rId6"/>
    <p:sldId id="271" r:id="rId7"/>
    <p:sldId id="284" r:id="rId8"/>
    <p:sldId id="272" r:id="rId9"/>
    <p:sldId id="273" r:id="rId10"/>
    <p:sldId id="283" r:id="rId11"/>
    <p:sldId id="274" r:id="rId12"/>
    <p:sldId id="285" r:id="rId13"/>
    <p:sldId id="286" r:id="rId14"/>
    <p:sldId id="287" r:id="rId15"/>
    <p:sldId id="275" r:id="rId16"/>
    <p:sldId id="281" r:id="rId17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918" autoAdjust="0"/>
  </p:normalViewPr>
  <p:slideViewPr>
    <p:cSldViewPr snapToGrid="0">
      <p:cViewPr varScale="1">
        <p:scale>
          <a:sx n="87" d="100"/>
          <a:sy n="87" d="100"/>
        </p:scale>
        <p:origin x="246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EC0B6BA-4251-A5E2-7F66-E0EC04C1E7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C03AEC-DC10-9056-0915-353CF000B3A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EFE5F7-FEFC-4AA1-99AA-383128986999}" type="datetimeFigureOut">
              <a:rPr lang="en-SE" smtClean="0"/>
              <a:t>2022-07-04</a:t>
            </a:fld>
            <a:endParaRPr lang="en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1181CB-A99B-8828-F223-D99DDB8493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1B8401-0822-83BB-C529-ED36B05354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47397-416E-47B6-A64A-B0AB4CD8252D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7536405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7129E9-354A-4EE1-8F57-A9C60086896A}" type="datetimeFigureOut">
              <a:rPr lang="en-SE" smtClean="0"/>
              <a:t>2022-07-04</a:t>
            </a:fld>
            <a:endParaRPr lang="en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D1ACF-A661-48F5-9902-424044181284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8197446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6D1ACF-A661-48F5-9902-424044181284}" type="slidenum">
              <a:rPr lang="en-SE" smtClean="0"/>
              <a:t>14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214008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55ADB-A567-4A65-B081-3FDE2C0C42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343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55ADB-A567-4A65-B081-3FDE2C0C42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559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55ADB-A567-4A65-B081-3FDE2C0C42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197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pic>
        <p:nvPicPr>
          <p:cNvPr id="4" name="Bildobjekt 5" descr="ESS-vit-logg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9191" y="364221"/>
            <a:ext cx="2777067" cy="111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871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55ADB-A567-4A65-B081-3FDE2C0C42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101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55ADB-A567-4A65-B081-3FDE2C0C42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911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55ADB-A567-4A65-B081-3FDE2C0C42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027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55ADB-A567-4A65-B081-3FDE2C0C42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12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55ADB-A567-4A65-B081-3FDE2C0C42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45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55ADB-A567-4A65-B081-3FDE2C0C42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98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55ADB-A567-4A65-B081-3FDE2C0C42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108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55ADB-A567-4A65-B081-3FDE2C0C42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273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55ADB-A567-4A65-B081-3FDE2C0C42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862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4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7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ruta 3"/>
          <p:cNvSpPr txBox="1"/>
          <p:nvPr/>
        </p:nvSpPr>
        <p:spPr>
          <a:xfrm>
            <a:off x="1507067" y="5215075"/>
            <a:ext cx="9144000" cy="1623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>
                <a:solidFill>
                  <a:srgbClr val="FFFFFF"/>
                </a:solidFill>
                <a:latin typeface="Calibri"/>
              </a:rPr>
              <a:t>Max Collins</a:t>
            </a:r>
          </a:p>
          <a:p>
            <a:pPr algn="ctr"/>
            <a:endParaRPr lang="en-GB" sz="2400">
              <a:solidFill>
                <a:srgbClr val="FFFFFF"/>
              </a:solidFill>
              <a:latin typeface="Calibri"/>
            </a:endParaRPr>
          </a:p>
          <a:p>
            <a:pPr algn="ctr"/>
            <a:r>
              <a:rPr lang="en-GB" sz="1600">
                <a:solidFill>
                  <a:srgbClr val="FFFFFF"/>
                </a:solidFill>
                <a:latin typeface="Calibri"/>
              </a:rPr>
              <a:t>ESS </a:t>
            </a:r>
            <a:r>
              <a:rPr lang="en-GB" sz="1600" dirty="0">
                <a:solidFill>
                  <a:srgbClr val="FFFFFF"/>
                </a:solidFill>
                <a:latin typeface="Calibri"/>
              </a:rPr>
              <a:t>– Accelerator </a:t>
            </a:r>
            <a:r>
              <a:rPr lang="en-GB" sz="1600">
                <a:solidFill>
                  <a:srgbClr val="FFFFFF"/>
                </a:solidFill>
                <a:latin typeface="Calibri"/>
              </a:rPr>
              <a:t>Division – Electrical Power Systems Group</a:t>
            </a:r>
            <a:endParaRPr lang="en-GB" sz="1600" dirty="0">
              <a:solidFill>
                <a:srgbClr val="FFFFFF"/>
              </a:solidFill>
              <a:latin typeface="Calibri"/>
            </a:endParaRPr>
          </a:p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en-GB" sz="1400">
                <a:solidFill>
                  <a:srgbClr val="FFFFFF"/>
                </a:solidFill>
                <a:latin typeface="Calibri"/>
              </a:rPr>
              <a:t>www.ess.eu</a:t>
            </a:r>
            <a:endParaRPr lang="en-GB" sz="1400" dirty="0">
              <a:solidFill>
                <a:srgbClr val="FFFFFF"/>
              </a:solidFill>
              <a:latin typeface="Calibri"/>
            </a:endParaRPr>
          </a:p>
          <a:p>
            <a:pPr algn="ctr"/>
            <a:r>
              <a:rPr lang="en-GB" sz="1200">
                <a:solidFill>
                  <a:srgbClr val="FFFFFF"/>
                </a:solidFill>
                <a:latin typeface="Calibri"/>
              </a:rPr>
              <a:t>July 4</a:t>
            </a:r>
            <a:r>
              <a:rPr lang="en-GB" sz="1200" baseline="30000">
                <a:solidFill>
                  <a:srgbClr val="FFFFFF"/>
                </a:solidFill>
                <a:latin typeface="Calibri"/>
              </a:rPr>
              <a:t>th</a:t>
            </a:r>
            <a:r>
              <a:rPr lang="en-GB" sz="1200">
                <a:solidFill>
                  <a:srgbClr val="FFFFFF"/>
                </a:solidFill>
                <a:latin typeface="Calibri"/>
              </a:rPr>
              <a:t> 2022 – Workshop on Efficient RF Sources</a:t>
            </a:r>
            <a:endParaRPr lang="en-GB" sz="1200" dirty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1" y="246618"/>
            <a:ext cx="5706219" cy="3801533"/>
          </a:xfrm>
          <a:prstGeom prst="rect">
            <a:avLst/>
          </a:prstGeom>
        </p:spPr>
      </p:pic>
      <p:sp>
        <p:nvSpPr>
          <p:cNvPr id="7" name="textruta 6"/>
          <p:cNvSpPr txBox="1"/>
          <p:nvPr/>
        </p:nvSpPr>
        <p:spPr>
          <a:xfrm>
            <a:off x="1204599" y="4285218"/>
            <a:ext cx="9926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algn="ctr"/>
            <a:r>
              <a:rPr lang="en-US" sz="2400" b="1">
                <a:solidFill>
                  <a:prstClr val="white"/>
                </a:solidFill>
                <a:latin typeface="Arial"/>
                <a:ea typeface="ＭＳ Ｐゴシック" charset="0"/>
                <a:cs typeface="Arial"/>
                <a:sym typeface="Helvetica" charset="0"/>
              </a:rPr>
              <a:t>Comparison of ESS SML modulators to conventional pulse transformer-based modulators </a:t>
            </a:r>
            <a:endParaRPr lang="en-US" sz="2400" b="1" dirty="0">
              <a:solidFill>
                <a:prstClr val="white"/>
              </a:solidFill>
              <a:latin typeface="Arial"/>
              <a:ea typeface="ＭＳ Ｐゴシック" charset="0"/>
              <a:cs typeface="Arial"/>
              <a:sym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9426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2471" y="188915"/>
            <a:ext cx="78956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CA" sz="2400" b="1">
                <a:solidFill>
                  <a:srgbClr val="0070C0"/>
                </a:solidFill>
                <a:latin typeface="Calibri"/>
              </a:rPr>
              <a:t>Pulse transformer auxiliary circuit (II)</a:t>
            </a:r>
            <a:endParaRPr lang="en-US" sz="2400" i="1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5421" y="824908"/>
            <a:ext cx="11186005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Development: active auxiliary circuit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For the purposes of assessing overall volume/losses, this auxiliary circuit may be assumed to be lossless and to be fitted in the switch cabinet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Still- requires additional power supply, active control and timing, … (more complex)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F2DB0B-4F1C-C39A-645A-1EA90C5494D4}"/>
              </a:ext>
            </a:extLst>
          </p:cNvPr>
          <p:cNvSpPr txBox="1"/>
          <p:nvPr/>
        </p:nvSpPr>
        <p:spPr>
          <a:xfrm>
            <a:off x="11567799" y="6596390"/>
            <a:ext cx="624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latin typeface="Cambria Math" panose="02040503050406030204" pitchFamily="18" charset="0"/>
                <a:ea typeface="Cambria Math" panose="02040503050406030204" pitchFamily="18" charset="0"/>
              </a:rPr>
              <a:t>10</a:t>
            </a:r>
            <a:endParaRPr lang="en-SE" sz="110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AA5568-9D5D-B6A2-BFA8-E140A94973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73" y="1513254"/>
            <a:ext cx="3263811" cy="1553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uxiliaryCircuit_Case_Waveforms">
            <a:extLst>
              <a:ext uri="{FF2B5EF4-FFF2-40B4-BE49-F238E27FC236}">
                <a16:creationId xmlns:a16="http://schemas.microsoft.com/office/drawing/2014/main" id="{68E05FAC-94C7-5691-A1EF-3E7EB599F0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686" y="231608"/>
            <a:ext cx="4745594" cy="3121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92A9EBC-4A47-C4F1-15EE-5B3A08410B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128" y="3512820"/>
            <a:ext cx="3119438" cy="18802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5054A6D-7189-7303-F118-F244C0FF0F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1383" y="3597232"/>
            <a:ext cx="3408539" cy="17418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29EFB7E-4E36-8796-9F2C-FFBFECC088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79409" y="3387090"/>
            <a:ext cx="3395557" cy="200974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85E90D8-26C1-BDE9-596A-9F9DB1E27C0B}"/>
              </a:ext>
            </a:extLst>
          </p:cNvPr>
          <p:cNvSpPr txBox="1"/>
          <p:nvPr/>
        </p:nvSpPr>
        <p:spPr>
          <a:xfrm>
            <a:off x="1252949" y="5437029"/>
            <a:ext cx="1901795" cy="260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/>
              <a:t>Step 1: pre-magnetization</a:t>
            </a:r>
            <a:endParaRPr lang="en-SE" sz="11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9F43A1-3ED4-7881-C4BC-13AD4F1EFD78}"/>
              </a:ext>
            </a:extLst>
          </p:cNvPr>
          <p:cNvSpPr txBox="1"/>
          <p:nvPr/>
        </p:nvSpPr>
        <p:spPr>
          <a:xfrm>
            <a:off x="4483829" y="5437029"/>
            <a:ext cx="1901795" cy="260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/>
              <a:t>Step 2: pulse generation</a:t>
            </a:r>
            <a:endParaRPr lang="en-SE" sz="11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E01F55-A59D-5C9E-DF8A-3BDEE33FC11C}"/>
              </a:ext>
            </a:extLst>
          </p:cNvPr>
          <p:cNvSpPr txBox="1"/>
          <p:nvPr/>
        </p:nvSpPr>
        <p:spPr>
          <a:xfrm>
            <a:off x="6387458" y="90538"/>
            <a:ext cx="216608" cy="260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solidFill>
                  <a:srgbClr val="C00000"/>
                </a:solidFill>
              </a:rPr>
              <a:t>1</a:t>
            </a:r>
            <a:endParaRPr lang="en-SE" sz="1100">
              <a:solidFill>
                <a:srgbClr val="C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DDFA28-15F5-F886-20B9-FB9E0D94D157}"/>
              </a:ext>
            </a:extLst>
          </p:cNvPr>
          <p:cNvSpPr txBox="1"/>
          <p:nvPr/>
        </p:nvSpPr>
        <p:spPr>
          <a:xfrm>
            <a:off x="4262529" y="795705"/>
            <a:ext cx="12482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/>
              <a:t>auxiliary capacitor is pre-charged</a:t>
            </a:r>
            <a:endParaRPr lang="en-SE" sz="1100" i="1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B337408-62E7-BFF7-5A56-0E052EA4D86C}"/>
              </a:ext>
            </a:extLst>
          </p:cNvPr>
          <p:cNvCxnSpPr>
            <a:cxnSpLocks/>
          </p:cNvCxnSpPr>
          <p:nvPr/>
        </p:nvCxnSpPr>
        <p:spPr>
          <a:xfrm>
            <a:off x="5418171" y="1167171"/>
            <a:ext cx="534577" cy="23374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A61665D-5927-854D-5A2F-069A2BA808A9}"/>
              </a:ext>
            </a:extLst>
          </p:cNvPr>
          <p:cNvCxnSpPr>
            <a:cxnSpLocks/>
          </p:cNvCxnSpPr>
          <p:nvPr/>
        </p:nvCxnSpPr>
        <p:spPr>
          <a:xfrm>
            <a:off x="6404674" y="341376"/>
            <a:ext cx="0" cy="2766682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FA01EB9-356D-A1A1-3686-44E7FED16991}"/>
              </a:ext>
            </a:extLst>
          </p:cNvPr>
          <p:cNvCxnSpPr>
            <a:cxnSpLocks/>
          </p:cNvCxnSpPr>
          <p:nvPr/>
        </p:nvCxnSpPr>
        <p:spPr>
          <a:xfrm>
            <a:off x="6601524" y="341376"/>
            <a:ext cx="0" cy="2766682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CE56FF4-2E59-2B79-BF97-83FC9B1F94C0}"/>
              </a:ext>
            </a:extLst>
          </p:cNvPr>
          <p:cNvCxnSpPr>
            <a:cxnSpLocks/>
          </p:cNvCxnSpPr>
          <p:nvPr/>
        </p:nvCxnSpPr>
        <p:spPr>
          <a:xfrm>
            <a:off x="6812344" y="341376"/>
            <a:ext cx="0" cy="2766682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60626FA-932F-D2FB-D043-D781A8A07B14}"/>
              </a:ext>
            </a:extLst>
          </p:cNvPr>
          <p:cNvCxnSpPr>
            <a:cxnSpLocks/>
          </p:cNvCxnSpPr>
          <p:nvPr/>
        </p:nvCxnSpPr>
        <p:spPr>
          <a:xfrm>
            <a:off x="6854254" y="341376"/>
            <a:ext cx="0" cy="2766682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CF88C48-93FF-2172-EDA5-9948F6F34BEF}"/>
              </a:ext>
            </a:extLst>
          </p:cNvPr>
          <p:cNvCxnSpPr>
            <a:cxnSpLocks/>
          </p:cNvCxnSpPr>
          <p:nvPr/>
        </p:nvCxnSpPr>
        <p:spPr>
          <a:xfrm>
            <a:off x="7040944" y="341376"/>
            <a:ext cx="0" cy="2766682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BD81AFF-9F1C-660B-7319-F3956BDB0A51}"/>
              </a:ext>
            </a:extLst>
          </p:cNvPr>
          <p:cNvSpPr txBox="1"/>
          <p:nvPr/>
        </p:nvSpPr>
        <p:spPr>
          <a:xfrm>
            <a:off x="8002281" y="5437029"/>
            <a:ext cx="1901795" cy="260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/>
              <a:t>Step 3: de-magnetization</a:t>
            </a:r>
            <a:endParaRPr lang="en-SE" sz="110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0005FA2-05F8-B9FC-573E-A0ABB34D47EF}"/>
              </a:ext>
            </a:extLst>
          </p:cNvPr>
          <p:cNvCxnSpPr>
            <a:cxnSpLocks/>
          </p:cNvCxnSpPr>
          <p:nvPr/>
        </p:nvCxnSpPr>
        <p:spPr>
          <a:xfrm>
            <a:off x="6637084" y="341376"/>
            <a:ext cx="0" cy="2766682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7DCC541-9D45-4B18-5E98-7774CE81E215}"/>
              </a:ext>
            </a:extLst>
          </p:cNvPr>
          <p:cNvSpPr txBox="1"/>
          <p:nvPr/>
        </p:nvSpPr>
        <p:spPr>
          <a:xfrm>
            <a:off x="6510928" y="90538"/>
            <a:ext cx="216608" cy="260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solidFill>
                  <a:srgbClr val="C00000"/>
                </a:solidFill>
              </a:rPr>
              <a:t>2</a:t>
            </a:r>
            <a:endParaRPr lang="en-SE" sz="1100">
              <a:solidFill>
                <a:srgbClr val="C0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CA6A53-C50D-D95E-35A7-E97840938E59}"/>
              </a:ext>
            </a:extLst>
          </p:cNvPr>
          <p:cNvSpPr txBox="1"/>
          <p:nvPr/>
        </p:nvSpPr>
        <p:spPr>
          <a:xfrm>
            <a:off x="6625228" y="90538"/>
            <a:ext cx="216608" cy="260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solidFill>
                  <a:srgbClr val="C00000"/>
                </a:solidFill>
              </a:rPr>
              <a:t>3</a:t>
            </a:r>
            <a:endParaRPr lang="en-SE" sz="1100">
              <a:solidFill>
                <a:srgbClr val="C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7D742D-F3E5-C735-CCEF-FE179721D9F5}"/>
              </a:ext>
            </a:extLst>
          </p:cNvPr>
          <p:cNvSpPr txBox="1"/>
          <p:nvPr/>
        </p:nvSpPr>
        <p:spPr>
          <a:xfrm>
            <a:off x="6723512" y="90538"/>
            <a:ext cx="216608" cy="260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solidFill>
                  <a:srgbClr val="C00000"/>
                </a:solidFill>
              </a:rPr>
              <a:t>i</a:t>
            </a:r>
            <a:endParaRPr lang="en-SE" sz="1100">
              <a:solidFill>
                <a:srgbClr val="C0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9DCBA32-66E4-3CDC-FA47-4C7750F5384D}"/>
              </a:ext>
            </a:extLst>
          </p:cNvPr>
          <p:cNvSpPr txBox="1"/>
          <p:nvPr/>
        </p:nvSpPr>
        <p:spPr>
          <a:xfrm>
            <a:off x="6832872" y="90538"/>
            <a:ext cx="216608" cy="260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solidFill>
                  <a:srgbClr val="C00000"/>
                </a:solidFill>
              </a:rPr>
              <a:t>1</a:t>
            </a:r>
            <a:endParaRPr lang="en-SE" sz="1100">
              <a:solidFill>
                <a:srgbClr val="C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31E8980-4101-CE09-0746-B6576DAD8745}"/>
              </a:ext>
            </a:extLst>
          </p:cNvPr>
          <p:cNvSpPr txBox="1"/>
          <p:nvPr/>
        </p:nvSpPr>
        <p:spPr>
          <a:xfrm>
            <a:off x="6389531" y="3108058"/>
            <a:ext cx="216608" cy="260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solidFill>
                  <a:srgbClr val="C00000"/>
                </a:solidFill>
              </a:rPr>
              <a:t>1</a:t>
            </a:r>
            <a:endParaRPr lang="en-SE" sz="1100">
              <a:solidFill>
                <a:srgbClr val="C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7A6894E-8838-71D1-A27F-472A93651387}"/>
              </a:ext>
            </a:extLst>
          </p:cNvPr>
          <p:cNvSpPr txBox="1"/>
          <p:nvPr/>
        </p:nvSpPr>
        <p:spPr>
          <a:xfrm>
            <a:off x="6513001" y="3108058"/>
            <a:ext cx="216608" cy="260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solidFill>
                  <a:srgbClr val="C00000"/>
                </a:solidFill>
              </a:rPr>
              <a:t>2</a:t>
            </a:r>
            <a:endParaRPr lang="en-SE" sz="1100">
              <a:solidFill>
                <a:srgbClr val="C0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100018E-B96E-04A2-4977-FBD86EFDDFEA}"/>
              </a:ext>
            </a:extLst>
          </p:cNvPr>
          <p:cNvSpPr txBox="1"/>
          <p:nvPr/>
        </p:nvSpPr>
        <p:spPr>
          <a:xfrm>
            <a:off x="6627301" y="3108058"/>
            <a:ext cx="216608" cy="260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solidFill>
                  <a:srgbClr val="C00000"/>
                </a:solidFill>
              </a:rPr>
              <a:t>3</a:t>
            </a:r>
            <a:endParaRPr lang="en-SE" sz="1100">
              <a:solidFill>
                <a:srgbClr val="C0000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F062FB-A0A8-B2AB-8295-01DC5B7B2EFB}"/>
              </a:ext>
            </a:extLst>
          </p:cNvPr>
          <p:cNvSpPr txBox="1"/>
          <p:nvPr/>
        </p:nvSpPr>
        <p:spPr>
          <a:xfrm>
            <a:off x="6725585" y="3108058"/>
            <a:ext cx="216608" cy="260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solidFill>
                  <a:srgbClr val="C00000"/>
                </a:solidFill>
              </a:rPr>
              <a:t>i</a:t>
            </a:r>
            <a:endParaRPr lang="en-SE" sz="1100">
              <a:solidFill>
                <a:srgbClr val="C0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60E1D58-343C-B04D-568F-BAC49BDF9BA7}"/>
              </a:ext>
            </a:extLst>
          </p:cNvPr>
          <p:cNvSpPr txBox="1"/>
          <p:nvPr/>
        </p:nvSpPr>
        <p:spPr>
          <a:xfrm>
            <a:off x="6834945" y="3108058"/>
            <a:ext cx="216608" cy="260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solidFill>
                  <a:srgbClr val="C00000"/>
                </a:solidFill>
              </a:rPr>
              <a:t>1</a:t>
            </a:r>
            <a:endParaRPr lang="en-SE" sz="1100">
              <a:solidFill>
                <a:srgbClr val="C00000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B0B4C8-B687-E67D-558E-5A7ECB9AE862}"/>
              </a:ext>
            </a:extLst>
          </p:cNvPr>
          <p:cNvSpPr txBox="1"/>
          <p:nvPr/>
        </p:nvSpPr>
        <p:spPr>
          <a:xfrm>
            <a:off x="7009148" y="3073982"/>
            <a:ext cx="216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solidFill>
                  <a:srgbClr val="C00000"/>
                </a:solidFill>
              </a:rPr>
              <a:t>…</a:t>
            </a:r>
            <a:endParaRPr lang="en-SE" sz="1100">
              <a:solidFill>
                <a:srgbClr val="C00000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1EE0677-E110-4B02-4E2C-EFA7A4F37AC5}"/>
              </a:ext>
            </a:extLst>
          </p:cNvPr>
          <p:cNvSpPr txBox="1"/>
          <p:nvPr/>
        </p:nvSpPr>
        <p:spPr>
          <a:xfrm>
            <a:off x="7009148" y="49052"/>
            <a:ext cx="216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solidFill>
                  <a:srgbClr val="C00000"/>
                </a:solidFill>
              </a:rPr>
              <a:t>…</a:t>
            </a:r>
            <a:endParaRPr lang="en-SE" sz="110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038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4754A6BB-2535-1FFE-8F96-4719CED652FA}"/>
              </a:ext>
            </a:extLst>
          </p:cNvPr>
          <p:cNvGrpSpPr/>
          <p:nvPr/>
        </p:nvGrpSpPr>
        <p:grpSpPr>
          <a:xfrm>
            <a:off x="6976355" y="3671323"/>
            <a:ext cx="5125018" cy="2933865"/>
            <a:chOff x="4163762" y="2758274"/>
            <a:chExt cx="5125018" cy="293386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AB63DE0-ADF8-EC81-18EC-217DDB0DCE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63762" y="2767235"/>
              <a:ext cx="1938749" cy="2856325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A633461-BCA8-90E5-DB0A-ECD3D06AC1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54915" y="2758274"/>
              <a:ext cx="2933865" cy="2933865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8DA1098C-8A4C-3187-2702-8241757A7F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353" y="54166"/>
            <a:ext cx="4069246" cy="284878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2471" y="188915"/>
            <a:ext cx="78956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CA" sz="2400" b="1">
                <a:solidFill>
                  <a:srgbClr val="0070C0"/>
                </a:solidFill>
                <a:latin typeface="Calibri"/>
              </a:rPr>
              <a:t>Pulse transformer (I)</a:t>
            </a:r>
            <a:endParaRPr lang="en-US" sz="2400" i="1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4891" y="822558"/>
            <a:ext cx="10588293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Long pulse high power applications…</a:t>
            </a: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Magnetic cores: tapewound double-C cores (size..)</a:t>
            </a:r>
          </a:p>
          <a:p>
            <a:pPr marL="800100" lvl="1" indent="-342900"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Primary windings: low voltage, single layer windings</a:t>
            </a:r>
          </a:p>
          <a:p>
            <a:pPr marL="800100" lvl="1" indent="-342900"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Secondary windings: high voltage, </a:t>
            </a:r>
            <a:r>
              <a:rPr lang="en-US" sz="1400" u="sng">
                <a:solidFill>
                  <a:prstClr val="black"/>
                </a:solidFill>
                <a:latin typeface="Calibri"/>
              </a:rPr>
              <a:t>pancake stack windings</a:t>
            </a:r>
          </a:p>
          <a:p>
            <a:pPr marL="800100" lvl="1" indent="-342900"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Fiberglass isolators to provide support and maintain distance</a:t>
            </a:r>
          </a:p>
          <a:p>
            <a:pPr marL="800100" lvl="1" indent="-342900"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Integrated in high voltage oil tank assembly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The product of the number of winding turns and the magnetic core cross-section</a:t>
            </a:r>
            <a:br>
              <a:rPr lang="en-US" sz="1400">
                <a:solidFill>
                  <a:prstClr val="black"/>
                </a:solidFill>
                <a:latin typeface="Calibri"/>
              </a:rPr>
            </a:br>
            <a:r>
              <a:rPr lang="en-US" sz="1400">
                <a:solidFill>
                  <a:prstClr val="black"/>
                </a:solidFill>
                <a:latin typeface="Calibri"/>
              </a:rPr>
              <a:t>must be chosen to be able to handle the peak magnetic flux density associated</a:t>
            </a:r>
            <a:br>
              <a:rPr lang="en-US" sz="1400">
                <a:solidFill>
                  <a:prstClr val="black"/>
                </a:solidFill>
                <a:latin typeface="Calibri"/>
              </a:rPr>
            </a:br>
            <a:r>
              <a:rPr lang="en-US" sz="1400">
                <a:solidFill>
                  <a:prstClr val="black"/>
                </a:solidFill>
                <a:latin typeface="Calibri"/>
              </a:rPr>
              <a:t>with the applied voltage-time (long pulse..);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The longer the pulse the greater the required product of turns and magnetic core area;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Minimize transformer &amp; modulator size by increasing number of turns?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 u="sng">
                <a:solidFill>
                  <a:prstClr val="black"/>
                </a:solidFill>
                <a:latin typeface="Calibri"/>
              </a:rPr>
              <a:t>Not possible:</a:t>
            </a:r>
            <a:r>
              <a:rPr lang="en-US" sz="1400">
                <a:solidFill>
                  <a:prstClr val="black"/>
                </a:solidFill>
                <a:latin typeface="Calibri"/>
              </a:rPr>
              <a:t> increasing the number of turns increases the leakage</a:t>
            </a:r>
            <a:br>
              <a:rPr lang="en-US" sz="1400">
                <a:solidFill>
                  <a:prstClr val="black"/>
                </a:solidFill>
                <a:latin typeface="Calibri"/>
              </a:rPr>
            </a:br>
            <a:r>
              <a:rPr lang="en-US" sz="1400">
                <a:solidFill>
                  <a:prstClr val="black"/>
                </a:solidFill>
                <a:latin typeface="Calibri"/>
              </a:rPr>
              <a:t>inductance (~</a:t>
            </a:r>
            <a:r>
              <a:rPr lang="en-US" sz="140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</a:t>
            </a:r>
            <a:r>
              <a:rPr lang="en-US" sz="1400" baseline="3000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sz="1400">
                <a:solidFill>
                  <a:prstClr val="black"/>
                </a:solidFill>
                <a:latin typeface="Calibri"/>
              </a:rPr>
              <a:t>) and thereby the pulse rise time (</a:t>
            </a:r>
            <a:r>
              <a:rPr lang="en-US" sz="140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~L</a:t>
            </a:r>
            <a:r>
              <a:rPr lang="en-US" sz="1400" baseline="-2500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</a:t>
            </a:r>
            <a:r>
              <a:rPr lang="en-US" sz="1400">
                <a:solidFill>
                  <a:prstClr val="black"/>
                </a:solidFill>
                <a:latin typeface="Calibri"/>
              </a:rPr>
              <a:t>), deteriorating the </a:t>
            </a:r>
            <a:br>
              <a:rPr lang="en-US" sz="1400">
                <a:solidFill>
                  <a:prstClr val="black"/>
                </a:solidFill>
                <a:latin typeface="Calibri"/>
              </a:rPr>
            </a:br>
            <a:r>
              <a:rPr lang="en-US" sz="1400">
                <a:solidFill>
                  <a:prstClr val="black"/>
                </a:solidFill>
                <a:latin typeface="Calibri"/>
              </a:rPr>
              <a:t>pulse efficiency…</a:t>
            </a:r>
          </a:p>
          <a:p>
            <a:pPr>
              <a:spcBef>
                <a:spcPts val="1200"/>
              </a:spcBef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F2DB0B-4F1C-C39A-645A-1EA90C5494D4}"/>
              </a:ext>
            </a:extLst>
          </p:cNvPr>
          <p:cNvSpPr txBox="1"/>
          <p:nvPr/>
        </p:nvSpPr>
        <p:spPr>
          <a:xfrm>
            <a:off x="11567799" y="6596390"/>
            <a:ext cx="624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latin typeface="Cambria Math" panose="02040503050406030204" pitchFamily="18" charset="0"/>
                <a:ea typeface="Cambria Math" panose="02040503050406030204" pitchFamily="18" charset="0"/>
              </a:rPr>
              <a:t>11</a:t>
            </a:r>
            <a:endParaRPr lang="en-SE" sz="110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A085F2-BB49-0538-3B1F-9E5D842B675F}"/>
              </a:ext>
            </a:extLst>
          </p:cNvPr>
          <p:cNvSpPr txBox="1"/>
          <p:nvPr/>
        </p:nvSpPr>
        <p:spPr>
          <a:xfrm>
            <a:off x="7388289" y="2950097"/>
            <a:ext cx="375666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/>
              <a:t>generic pulse transformer geometry…</a:t>
            </a:r>
          </a:p>
          <a:p>
            <a:pPr algn="ctr"/>
            <a:endParaRPr lang="en-US" sz="1100" i="1"/>
          </a:p>
          <a:p>
            <a:pPr algn="ctr"/>
            <a:r>
              <a:rPr lang="en-US" sz="1100" i="1"/>
              <a:t>… into mathematical formulation for design optimization</a:t>
            </a:r>
            <a:endParaRPr lang="en-SE" sz="1100" i="1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AD61C55-2821-E928-7DAE-162102D26B89}"/>
              </a:ext>
            </a:extLst>
          </p:cNvPr>
          <p:cNvGrpSpPr/>
          <p:nvPr/>
        </p:nvGrpSpPr>
        <p:grpSpPr>
          <a:xfrm>
            <a:off x="220571" y="4939699"/>
            <a:ext cx="6121375" cy="1577111"/>
            <a:chOff x="220571" y="3484552"/>
            <a:chExt cx="6121375" cy="1577111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A017BF0-18B1-3E58-FF2A-5DDC881F0064}"/>
                </a:ext>
              </a:extLst>
            </p:cNvPr>
            <p:cNvSpPr txBox="1"/>
            <p:nvPr/>
          </p:nvSpPr>
          <p:spPr>
            <a:xfrm>
              <a:off x="220571" y="4538443"/>
              <a:ext cx="49352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u="sng"/>
                <a:t>fundamental problem of pulse transformers in long pulse high power applications…</a:t>
              </a:r>
              <a:endParaRPr lang="en-SE" sz="1400" i="1" u="sng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76F8225-161C-328D-6B8A-D4BBD4DC27E7}"/>
                </a:ext>
              </a:extLst>
            </p:cNvPr>
            <p:cNvSpPr txBox="1"/>
            <p:nvPr/>
          </p:nvSpPr>
          <p:spPr>
            <a:xfrm>
              <a:off x="591339" y="3484552"/>
              <a:ext cx="5750607" cy="60016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1400">
                  <a:solidFill>
                    <a:prstClr val="black"/>
                  </a:solidFill>
                  <a:latin typeface="Calibri"/>
                </a:rPr>
                <a:t>= maintaining decent pulse efficiency implies limiting the number of turns</a:t>
              </a:r>
            </a:p>
            <a:p>
              <a:pPr>
                <a:spcBef>
                  <a:spcPts val="600"/>
                </a:spcBef>
              </a:pPr>
              <a:r>
                <a:rPr lang="en-US" sz="1400">
                  <a:solidFill>
                    <a:prstClr val="black"/>
                  </a:solidFill>
                  <a:latin typeface="Calibri"/>
                </a:rPr>
                <a:t>= very large cross-sectional area required to handle the flux density…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23EFA99-873B-F10C-A1C2-DF20C9A4D8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07756" y="4084716"/>
              <a:ext cx="158788" cy="4064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0DE76F63-B937-6394-9242-E5721678CD5D}"/>
              </a:ext>
            </a:extLst>
          </p:cNvPr>
          <p:cNvSpPr txBox="1"/>
          <p:nvPr/>
        </p:nvSpPr>
        <p:spPr>
          <a:xfrm>
            <a:off x="-76893" y="6639932"/>
            <a:ext cx="975861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tabLst>
                <a:tab pos="742950" algn="l"/>
                <a:tab pos="228600" algn="l"/>
              </a:tabLst>
            </a:pPr>
            <a:r>
              <a:rPr lang="en-US" sz="800" b="0" i="0" baseline="30000">
                <a:solidFill>
                  <a:srgbClr val="242021"/>
                </a:solidFill>
                <a:effectLst/>
                <a:latin typeface="Times-Roman"/>
                <a:ea typeface="Times New Roman" panose="02020603050405020304" pitchFamily="18" charset="0"/>
              </a:rPr>
              <a:t>2</a:t>
            </a:r>
            <a:r>
              <a:rPr lang="en-US" sz="800" b="0" i="0">
                <a:solidFill>
                  <a:srgbClr val="242021"/>
                </a:solidFill>
                <a:effectLst/>
                <a:latin typeface="Times-Roman"/>
                <a:ea typeface="Times New Roman" panose="02020603050405020304" pitchFamily="18" charset="0"/>
              </a:rPr>
              <a:t>M. Collins and C.A Martins, “Evaluation of Feasibility of High-Power Long-Pulse Transformer Using Single-Layer and Pancake Winding Techniques,” IEEE Trans. Plasma Sci., vol. 49, no. 7, pp. 2217-2226, Jun. 2021</a:t>
            </a:r>
            <a:endParaRPr lang="en-SE" sz="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661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2471" y="188915"/>
            <a:ext cx="78956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CA" sz="2400" b="1">
                <a:solidFill>
                  <a:srgbClr val="0070C0"/>
                </a:solidFill>
                <a:latin typeface="Calibri"/>
              </a:rPr>
              <a:t>Pulse transformer (II)</a:t>
            </a:r>
            <a:endParaRPr lang="en-US" sz="2400" i="1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4361" y="826407"/>
            <a:ext cx="11487602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Optimization results for ESS pulse power requirements</a:t>
            </a:r>
            <a:r>
              <a:rPr lang="en-US" sz="1400" baseline="30000">
                <a:solidFill>
                  <a:prstClr val="black"/>
                </a:solidFill>
                <a:latin typeface="Calibri"/>
              </a:rPr>
              <a:t>2</a:t>
            </a:r>
            <a:r>
              <a:rPr lang="en-US" sz="1400">
                <a:solidFill>
                  <a:prstClr val="black"/>
                </a:solidFill>
                <a:latin typeface="Calibri"/>
              </a:rPr>
              <a:t>, limiting transformer height to ~1.5 m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Required pulse length is swept to study the impact on pulse transformer design, rise time limited to 3.43% of pulse length (120 µs @ 3.5 ms)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Objective function: </a:t>
            </a:r>
            <a:r>
              <a:rPr lang="en-US" sz="1400" u="sng">
                <a:solidFill>
                  <a:prstClr val="black"/>
                </a:solidFill>
                <a:latin typeface="Calibri"/>
              </a:rPr>
              <a:t>minimize volume </a:t>
            </a:r>
            <a:r>
              <a:rPr lang="en-US" sz="1400">
                <a:solidFill>
                  <a:prstClr val="black"/>
                </a:solidFill>
                <a:latin typeface="Calibri"/>
              </a:rPr>
              <a:t>– implications for pulse transformer losses are dismissed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The resulting pulse transformer and associated oil tank assembly is large and unpractical…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Resulting efficiency of ~99% is good, but cannot readily be improved..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F2DB0B-4F1C-C39A-645A-1EA90C5494D4}"/>
              </a:ext>
            </a:extLst>
          </p:cNvPr>
          <p:cNvSpPr txBox="1"/>
          <p:nvPr/>
        </p:nvSpPr>
        <p:spPr>
          <a:xfrm>
            <a:off x="11567799" y="6596390"/>
            <a:ext cx="624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latin typeface="Cambria Math" panose="02040503050406030204" pitchFamily="18" charset="0"/>
                <a:ea typeface="Cambria Math" panose="02040503050406030204" pitchFamily="18" charset="0"/>
              </a:rPr>
              <a:t>12</a:t>
            </a:r>
            <a:endParaRPr lang="en-SE" sz="110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019DE367-5FFD-9D6A-35B3-36AED4231108}"/>
              </a:ext>
            </a:extLst>
          </p:cNvPr>
          <p:cNvSpPr/>
          <p:nvPr/>
        </p:nvSpPr>
        <p:spPr>
          <a:xfrm rot="8821330">
            <a:off x="5702255" y="4516873"/>
            <a:ext cx="4561639" cy="1387432"/>
          </a:xfrm>
          <a:prstGeom prst="arc">
            <a:avLst>
              <a:gd name="adj1" fmla="val 11877590"/>
              <a:gd name="adj2" fmla="val 21425216"/>
            </a:avLst>
          </a:prstGeom>
          <a:ln w="12700">
            <a:solidFill>
              <a:schemeClr val="tx2"/>
            </a:solidFill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D91ABFF-2AE4-678C-2C08-1BCAC44689D7}"/>
              </a:ext>
            </a:extLst>
          </p:cNvPr>
          <p:cNvGrpSpPr/>
          <p:nvPr/>
        </p:nvGrpSpPr>
        <p:grpSpPr>
          <a:xfrm>
            <a:off x="6591940" y="1686506"/>
            <a:ext cx="5554340" cy="3091328"/>
            <a:chOff x="6591940" y="1919584"/>
            <a:chExt cx="5554340" cy="309132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86AFFD6-44C5-1081-02C3-FD268492E55A}"/>
                </a:ext>
              </a:extLst>
            </p:cNvPr>
            <p:cNvSpPr txBox="1"/>
            <p:nvPr/>
          </p:nvSpPr>
          <p:spPr>
            <a:xfrm>
              <a:off x="6591940" y="2017104"/>
              <a:ext cx="5265419" cy="1523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/>
                <a:t>assessment of losses:</a:t>
              </a:r>
            </a:p>
            <a:p>
              <a:pPr marL="171450" indent="-171450" algn="ctr">
                <a:spcBef>
                  <a:spcPts val="600"/>
                </a:spcBef>
                <a:buFontTx/>
                <a:buChar char="-"/>
              </a:pPr>
              <a:r>
                <a:rPr lang="en-US" sz="1100" i="1"/>
                <a:t>magnetic core losses may be neglected</a:t>
              </a:r>
            </a:p>
            <a:p>
              <a:pPr marL="171450" indent="-171450" algn="ctr">
                <a:buFontTx/>
                <a:buChar char="-"/>
              </a:pPr>
              <a:r>
                <a:rPr lang="en-US" sz="1100" i="1"/>
                <a:t>winding copper losses are generally given according to…</a:t>
              </a:r>
            </a:p>
            <a:p>
              <a:pPr marL="171450" indent="-171450" algn="ctr">
                <a:buFontTx/>
                <a:buChar char="-"/>
              </a:pPr>
              <a:endParaRPr lang="en-US" sz="1100"/>
            </a:p>
            <a:p>
              <a:pPr marL="171450" indent="-171450" algn="ctr">
                <a:buFontTx/>
                <a:buChar char="-"/>
              </a:pPr>
              <a:endParaRPr lang="en-US" sz="1100"/>
            </a:p>
            <a:p>
              <a:pPr marL="171450" indent="-171450" algn="ctr">
                <a:buFontTx/>
                <a:buChar char="-"/>
              </a:pPr>
              <a:endParaRPr lang="en-US" sz="1100"/>
            </a:p>
            <a:p>
              <a:pPr marL="171450" indent="-171450" algn="ctr">
                <a:buFontTx/>
                <a:buChar char="-"/>
              </a:pPr>
              <a:endParaRPr lang="en-US" sz="1100"/>
            </a:p>
            <a:p>
              <a:pPr marL="171450" indent="-171450" algn="ctr">
                <a:buFontTx/>
                <a:buChar char="-"/>
              </a:pPr>
              <a:endParaRPr lang="en-US" sz="11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FE0F020-4039-3768-62D0-E91F3EBD4180}"/>
                </a:ext>
              </a:extLst>
            </p:cNvPr>
            <p:cNvSpPr txBox="1"/>
            <p:nvPr/>
          </p:nvSpPr>
          <p:spPr>
            <a:xfrm>
              <a:off x="7051945" y="4084508"/>
              <a:ext cx="4558269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71450" indent="-171450" algn="ctr">
                <a:buFontTx/>
                <a:buChar char="-"/>
              </a:pPr>
              <a:r>
                <a:rPr lang="en-US" sz="1100" i="1"/>
                <a:t>number of turns cannot be increased due to pulse efficiency requirement</a:t>
              </a:r>
            </a:p>
            <a:p>
              <a:pPr marL="171450" indent="-171450" algn="ctr">
                <a:buFontTx/>
                <a:buChar char="-"/>
              </a:pPr>
              <a:r>
                <a:rPr lang="en-US" sz="1100" i="1"/>
                <a:t>number of turns should not be reduced given the transformer size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690F7AB-41E0-66C1-1FD4-8A21EE99C5BC}"/>
                </a:ext>
              </a:extLst>
            </p:cNvPr>
            <p:cNvSpPr txBox="1"/>
            <p:nvPr/>
          </p:nvSpPr>
          <p:spPr>
            <a:xfrm>
              <a:off x="7557984" y="3732031"/>
              <a:ext cx="166116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i="1"/>
                <a:t>given by the application…</a:t>
              </a:r>
              <a:endParaRPr lang="en-SE" sz="1100" i="1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50E87A3-37A4-C37B-0DB4-3098C82D559F}"/>
                </a:ext>
              </a:extLst>
            </p:cNvPr>
            <p:cNvSpPr txBox="1"/>
            <p:nvPr/>
          </p:nvSpPr>
          <p:spPr>
            <a:xfrm>
              <a:off x="6924070" y="3401443"/>
              <a:ext cx="166116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i="1"/>
                <a:t>material constant…</a:t>
              </a:r>
              <a:endParaRPr lang="en-SE" sz="1100" i="1"/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2B2799EF-637F-C183-3409-53881CBCCF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37248" y="3156572"/>
              <a:ext cx="435517" cy="24487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186B8251-B76F-0081-4C39-DBA184FF2C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30153" y="3180132"/>
              <a:ext cx="330826" cy="5223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4D1743F-AF3C-C66E-4493-BD53BE1F2EE0}"/>
                </a:ext>
              </a:extLst>
            </p:cNvPr>
            <p:cNvSpPr txBox="1"/>
            <p:nvPr/>
          </p:nvSpPr>
          <p:spPr>
            <a:xfrm>
              <a:off x="9933184" y="3468915"/>
              <a:ext cx="2108779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100" i="1"/>
                <a:t>mean path length is determined by the cross-sectional area and isolation distances</a:t>
              </a:r>
              <a:endParaRPr lang="en-SE" sz="1100" i="1"/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0F4611C0-38B7-17F0-F907-7DFFBBD159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30420" y="3156572"/>
              <a:ext cx="180171" cy="87897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40332A7A-2C59-5350-ECDE-0AF38E99546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917188" y="3178663"/>
              <a:ext cx="200885" cy="2350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017D0C7-7DCE-DE37-AD47-41EE80BD9B76}"/>
                </a:ext>
              </a:extLst>
            </p:cNvPr>
            <p:cNvSpPr/>
            <p:nvPr/>
          </p:nvSpPr>
          <p:spPr>
            <a:xfrm>
              <a:off x="6591940" y="1919584"/>
              <a:ext cx="5554340" cy="3091328"/>
            </a:xfrm>
            <a:prstGeom prst="ellipse">
              <a:avLst/>
            </a:prstGeom>
            <a:noFill/>
            <a:ln>
              <a:solidFill>
                <a:schemeClr val="tx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D01448F-F786-891B-1A32-DE4125A3B8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65703" y="2792965"/>
              <a:ext cx="2285005" cy="336738"/>
            </a:xfrm>
            <a:prstGeom prst="rect">
              <a:avLst/>
            </a:prstGeom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67AE186-C35F-3E21-95CC-564E1B480D71}"/>
              </a:ext>
            </a:extLst>
          </p:cNvPr>
          <p:cNvSpPr txBox="1"/>
          <p:nvPr/>
        </p:nvSpPr>
        <p:spPr>
          <a:xfrm>
            <a:off x="-76893" y="6639932"/>
            <a:ext cx="975861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tabLst>
                <a:tab pos="742950" algn="l"/>
                <a:tab pos="228600" algn="l"/>
              </a:tabLst>
            </a:pPr>
            <a:r>
              <a:rPr lang="en-US" sz="800" b="0" i="0" baseline="30000">
                <a:solidFill>
                  <a:srgbClr val="242021"/>
                </a:solidFill>
                <a:effectLst/>
                <a:latin typeface="Times-Roman"/>
                <a:ea typeface="Times New Roman" panose="02020603050405020304" pitchFamily="18" charset="0"/>
              </a:rPr>
              <a:t>2</a:t>
            </a:r>
            <a:r>
              <a:rPr lang="en-US" sz="800" b="0" i="0">
                <a:solidFill>
                  <a:srgbClr val="242021"/>
                </a:solidFill>
                <a:effectLst/>
                <a:latin typeface="Times-Roman"/>
                <a:ea typeface="Times New Roman" panose="02020603050405020304" pitchFamily="18" charset="0"/>
              </a:rPr>
              <a:t>M. Collins and C.A Martins, “Evaluation of Feasibility of High-Power Long-Pulse Transformer Using Single-Layer and Pancake Winding Techniques,” IEEE Trans. Plasma Sci., vol. 49, no. 7, pp. 2217-2226, Jun. 2021</a:t>
            </a:r>
            <a:endParaRPr lang="en-SE" sz="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F3AC1EF-DF5E-F1E7-F1F7-0A6231D2DFCB}"/>
              </a:ext>
            </a:extLst>
          </p:cNvPr>
          <p:cNvGrpSpPr/>
          <p:nvPr/>
        </p:nvGrpSpPr>
        <p:grpSpPr>
          <a:xfrm>
            <a:off x="1015995" y="2016501"/>
            <a:ext cx="7552337" cy="3815588"/>
            <a:chOff x="1015995" y="1861117"/>
            <a:chExt cx="7552337" cy="3815588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E3B5838A-4496-0157-2203-B01C7DD177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1015995" y="1861117"/>
              <a:ext cx="4739680" cy="3679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CFD8D12-3F6B-9B4C-1DDD-D3E734F3FC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82238" y="4571913"/>
              <a:ext cx="0" cy="620289"/>
            </a:xfrm>
            <a:prstGeom prst="line">
              <a:avLst/>
            </a:prstGeom>
            <a:ln w="1905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140CFC4-F5D4-BB72-A1C2-8DEC70F93DF8}"/>
                </a:ext>
              </a:extLst>
            </p:cNvPr>
            <p:cNvCxnSpPr>
              <a:cxnSpLocks/>
            </p:cNvCxnSpPr>
            <p:nvPr/>
          </p:nvCxnSpPr>
          <p:spPr>
            <a:xfrm>
              <a:off x="3967701" y="4571913"/>
              <a:ext cx="914537" cy="0"/>
            </a:xfrm>
            <a:prstGeom prst="line">
              <a:avLst/>
            </a:prstGeom>
            <a:ln w="1905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83D8D27-4A0B-1816-9A73-C438134ADB19}"/>
                </a:ext>
              </a:extLst>
            </p:cNvPr>
            <p:cNvSpPr txBox="1"/>
            <p:nvPr/>
          </p:nvSpPr>
          <p:spPr>
            <a:xfrm>
              <a:off x="5722986" y="4549780"/>
              <a:ext cx="275526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i="1"/>
                <a:t>magnetic core material volume ~0.75 m</a:t>
              </a:r>
              <a:r>
                <a:rPr lang="en-US" sz="1100" i="1" baseline="30000"/>
                <a:t>3</a:t>
              </a:r>
            </a:p>
            <a:p>
              <a:r>
                <a:rPr lang="en-US" sz="1100" i="1"/>
                <a:t>= core material weight ~5.7 ton…</a:t>
              </a:r>
            </a:p>
            <a:p>
              <a:endParaRPr lang="en-US" sz="1100" i="1"/>
            </a:p>
            <a:p>
              <a:r>
                <a:rPr lang="en-US" sz="1100" i="1"/>
                <a:t>transformer assembly ~2 m…</a:t>
              </a:r>
              <a:endParaRPr lang="en-SE" sz="1100" i="1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A0AD280-304B-ACB3-D57B-DC296272308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42010" y="4630755"/>
              <a:ext cx="780976" cy="42445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189C1C55-7050-F7E2-B1A5-ED7022AEFCC1}"/>
                </a:ext>
              </a:extLst>
            </p:cNvPr>
            <p:cNvSpPr/>
            <p:nvPr/>
          </p:nvSpPr>
          <p:spPr>
            <a:xfrm>
              <a:off x="4857473" y="4549052"/>
              <a:ext cx="45719" cy="45719"/>
            </a:xfrm>
            <a:prstGeom prst="star5">
              <a:avLst>
                <a:gd name="adj" fmla="val 25573"/>
                <a:gd name="hf" fmla="val 105146"/>
                <a:gd name="vf" fmla="val 110557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6F2DA32-6034-C5B2-4EA3-57B7B33CC9DF}"/>
                </a:ext>
              </a:extLst>
            </p:cNvPr>
            <p:cNvSpPr txBox="1"/>
            <p:nvPr/>
          </p:nvSpPr>
          <p:spPr>
            <a:xfrm>
              <a:off x="7474773" y="4907264"/>
              <a:ext cx="1093559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100" i="1"/>
                <a:t>+ windings..</a:t>
              </a:r>
            </a:p>
            <a:p>
              <a:pPr algn="ctr"/>
              <a:r>
                <a:rPr lang="en-US" sz="1100" i="1"/>
                <a:t>+ structures…</a:t>
              </a:r>
            </a:p>
            <a:p>
              <a:pPr algn="ctr"/>
              <a:r>
                <a:rPr lang="en-US" sz="1100" i="1"/>
                <a:t>+ sensors…</a:t>
              </a:r>
            </a:p>
            <a:p>
              <a:pPr algn="ctr"/>
              <a:r>
                <a:rPr lang="en-US" sz="1100" i="1"/>
                <a:t>+ 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377182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F99CFA0-D884-33B5-4ED7-51FBAD1D11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4424" y="2416207"/>
            <a:ext cx="609893" cy="60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3EF53CC3-97CF-ED50-B827-9B4D718E06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7204" y="4556224"/>
            <a:ext cx="1501369" cy="1919948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16E0804D-19E3-2B5D-99CD-C2EFC21B10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228" y="1513355"/>
            <a:ext cx="846757" cy="952942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2470" y="188915"/>
            <a:ext cx="95187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CA" sz="2400" b="1">
                <a:solidFill>
                  <a:srgbClr val="0070C0"/>
                </a:solidFill>
                <a:latin typeface="Calibri"/>
              </a:rPr>
              <a:t>PT-based modulator for ESS application requirements (I)</a:t>
            </a:r>
            <a:endParaRPr lang="en-US" sz="2400" i="1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F2DB0B-4F1C-C39A-645A-1EA90C5494D4}"/>
              </a:ext>
            </a:extLst>
          </p:cNvPr>
          <p:cNvSpPr txBox="1"/>
          <p:nvPr/>
        </p:nvSpPr>
        <p:spPr>
          <a:xfrm>
            <a:off x="11567799" y="6596390"/>
            <a:ext cx="624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latin typeface="Cambria Math" panose="02040503050406030204" pitchFamily="18" charset="0"/>
                <a:ea typeface="Cambria Math" panose="02040503050406030204" pitchFamily="18" charset="0"/>
              </a:rPr>
              <a:t>13</a:t>
            </a:r>
            <a:endParaRPr lang="en-SE" sz="110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77543A7-ABC0-C2BE-FA01-788DB01DC956}"/>
              </a:ext>
            </a:extLst>
          </p:cNvPr>
          <p:cNvGrpSpPr/>
          <p:nvPr/>
        </p:nvGrpSpPr>
        <p:grpSpPr>
          <a:xfrm>
            <a:off x="2324710" y="2530825"/>
            <a:ext cx="6581264" cy="3655605"/>
            <a:chOff x="1997050" y="2281516"/>
            <a:chExt cx="6581264" cy="365560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C54FAA4-E8E6-16F8-CD24-CD3590FCAB7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669" y="2848551"/>
              <a:ext cx="5294628" cy="2902917"/>
            </a:xfrm>
            <a:prstGeom prst="rect">
              <a:avLst/>
            </a:prstGeom>
          </p:spPr>
        </p:pic>
        <p:sp>
          <p:nvSpPr>
            <p:cNvPr id="8" name="Right Brace 7">
              <a:extLst>
                <a:ext uri="{FF2B5EF4-FFF2-40B4-BE49-F238E27FC236}">
                  <a16:creationId xmlns:a16="http://schemas.microsoft.com/office/drawing/2014/main" id="{70197683-6F37-E88E-D89A-C8A6A551BB4F}"/>
                </a:ext>
              </a:extLst>
            </p:cNvPr>
            <p:cNvSpPr/>
            <p:nvPr/>
          </p:nvSpPr>
          <p:spPr>
            <a:xfrm rot="4709603">
              <a:off x="5107890" y="3904088"/>
              <a:ext cx="205408" cy="3352745"/>
            </a:xfrm>
            <a:prstGeom prst="rightBrace">
              <a:avLst>
                <a:gd name="adj1" fmla="val 18886"/>
                <a:gd name="adj2" fmla="val 50000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E" b="1"/>
            </a:p>
          </p:txBody>
        </p:sp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D5EBE15E-2F33-6339-295A-633A807C38C2}"/>
                </a:ext>
              </a:extLst>
            </p:cNvPr>
            <p:cNvSpPr/>
            <p:nvPr/>
          </p:nvSpPr>
          <p:spPr>
            <a:xfrm rot="4709603">
              <a:off x="7291852" y="4623872"/>
              <a:ext cx="205408" cy="1002991"/>
            </a:xfrm>
            <a:prstGeom prst="rightBrace">
              <a:avLst>
                <a:gd name="adj1" fmla="val 18886"/>
                <a:gd name="adj2" fmla="val 50000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E" b="1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5A943D1-912E-8EA5-976B-7EEBD82CFF86}"/>
                </a:ext>
              </a:extLst>
            </p:cNvPr>
            <p:cNvSpPr txBox="1"/>
            <p:nvPr/>
          </p:nvSpPr>
          <p:spPr>
            <a:xfrm rot="20917535">
              <a:off x="4296283" y="5675511"/>
              <a:ext cx="20769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/>
                <a:t>capacitor charger cabinets</a:t>
              </a:r>
              <a:endParaRPr lang="en-SE" sz="1100" b="1" i="1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3A49C1F-EC4D-6BD2-F189-B2FFC8F74227}"/>
                </a:ext>
              </a:extLst>
            </p:cNvPr>
            <p:cNvSpPr txBox="1"/>
            <p:nvPr/>
          </p:nvSpPr>
          <p:spPr>
            <a:xfrm rot="20917535">
              <a:off x="6501338" y="5212952"/>
              <a:ext cx="207697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/>
                <a:t>high voltage</a:t>
              </a:r>
            </a:p>
            <a:p>
              <a:pPr algn="ctr"/>
              <a:r>
                <a:rPr lang="en-US" sz="1100" b="1" i="1"/>
                <a:t>oil tank assembly</a:t>
              </a:r>
              <a:endParaRPr lang="en-SE" sz="1100" b="1" i="1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D4C87FE-180F-2731-95A4-F82D0A8D7513}"/>
                </a:ext>
              </a:extLst>
            </p:cNvPr>
            <p:cNvSpPr txBox="1"/>
            <p:nvPr/>
          </p:nvSpPr>
          <p:spPr>
            <a:xfrm rot="20977713">
              <a:off x="1997050" y="2706151"/>
              <a:ext cx="207697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/>
                <a:t>capacitor bank</a:t>
              </a:r>
            </a:p>
            <a:p>
              <a:pPr algn="ctr"/>
              <a:r>
                <a:rPr lang="en-US" sz="1100" b="1" i="1"/>
                <a:t>energy storage</a:t>
              </a:r>
              <a:endParaRPr lang="en-SE" sz="1100" b="1" i="1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7342A6F-9412-018B-0F3F-E5381F805580}"/>
                </a:ext>
              </a:extLst>
            </p:cNvPr>
            <p:cNvSpPr txBox="1"/>
            <p:nvPr/>
          </p:nvSpPr>
          <p:spPr>
            <a:xfrm rot="20956990">
              <a:off x="3564015" y="2498628"/>
              <a:ext cx="89037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/>
                <a:t>electronic</a:t>
              </a:r>
            </a:p>
            <a:p>
              <a:pPr algn="ctr"/>
              <a:r>
                <a:rPr lang="en-US" sz="1100" b="1" i="1"/>
                <a:t>bouncer</a:t>
              </a:r>
              <a:endParaRPr lang="en-SE" sz="1100" b="1" i="1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1610AD3-9C06-C498-A03D-9096AE2A3C09}"/>
                </a:ext>
              </a:extLst>
            </p:cNvPr>
            <p:cNvSpPr txBox="1"/>
            <p:nvPr/>
          </p:nvSpPr>
          <p:spPr>
            <a:xfrm rot="20979646">
              <a:off x="4091018" y="2281516"/>
              <a:ext cx="207697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/>
                <a:t>switch assembly &amp;</a:t>
              </a:r>
            </a:p>
            <a:p>
              <a:pPr algn="ctr"/>
              <a:r>
                <a:rPr lang="en-US" sz="1100" b="1" i="1"/>
                <a:t>auxiliary circuits</a:t>
              </a:r>
              <a:endParaRPr lang="en-SE" sz="1100" b="1" i="1"/>
            </a:p>
          </p:txBody>
        </p:sp>
        <p:sp>
          <p:nvSpPr>
            <p:cNvPr id="16" name="Right Brace 15">
              <a:extLst>
                <a:ext uri="{FF2B5EF4-FFF2-40B4-BE49-F238E27FC236}">
                  <a16:creationId xmlns:a16="http://schemas.microsoft.com/office/drawing/2014/main" id="{D17674A1-6E59-837E-D707-5300FE2316A9}"/>
                </a:ext>
              </a:extLst>
            </p:cNvPr>
            <p:cNvSpPr/>
            <p:nvPr/>
          </p:nvSpPr>
          <p:spPr>
            <a:xfrm rot="15564855">
              <a:off x="5158636" y="2185728"/>
              <a:ext cx="205408" cy="1313367"/>
            </a:xfrm>
            <a:prstGeom prst="rightBrace">
              <a:avLst>
                <a:gd name="adj1" fmla="val 18886"/>
                <a:gd name="adj2" fmla="val 50000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E" b="1"/>
            </a:p>
          </p:txBody>
        </p:sp>
        <p:sp>
          <p:nvSpPr>
            <p:cNvPr id="17" name="Right Brace 16">
              <a:extLst>
                <a:ext uri="{FF2B5EF4-FFF2-40B4-BE49-F238E27FC236}">
                  <a16:creationId xmlns:a16="http://schemas.microsoft.com/office/drawing/2014/main" id="{0FBBFFBF-4275-55FB-306B-C23AA45FA8F0}"/>
                </a:ext>
              </a:extLst>
            </p:cNvPr>
            <p:cNvSpPr/>
            <p:nvPr/>
          </p:nvSpPr>
          <p:spPr>
            <a:xfrm rot="15564855">
              <a:off x="3999686" y="2580440"/>
              <a:ext cx="205408" cy="971762"/>
            </a:xfrm>
            <a:prstGeom prst="rightBrace">
              <a:avLst>
                <a:gd name="adj1" fmla="val 18886"/>
                <a:gd name="adj2" fmla="val 50000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E" b="1"/>
            </a:p>
          </p:txBody>
        </p:sp>
        <p:sp>
          <p:nvSpPr>
            <p:cNvPr id="19" name="Right Brace 18">
              <a:extLst>
                <a:ext uri="{FF2B5EF4-FFF2-40B4-BE49-F238E27FC236}">
                  <a16:creationId xmlns:a16="http://schemas.microsoft.com/office/drawing/2014/main" id="{9291F530-234F-13E1-7F7A-532EEDFBDA11}"/>
                </a:ext>
              </a:extLst>
            </p:cNvPr>
            <p:cNvSpPr/>
            <p:nvPr/>
          </p:nvSpPr>
          <p:spPr>
            <a:xfrm rot="15564855">
              <a:off x="3017232" y="2768339"/>
              <a:ext cx="205408" cy="971762"/>
            </a:xfrm>
            <a:prstGeom prst="rightBrace">
              <a:avLst>
                <a:gd name="adj1" fmla="val 18886"/>
                <a:gd name="adj2" fmla="val 50000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E" b="1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50766B00-28E0-C2DE-19D7-767C94FD9EC8}"/>
              </a:ext>
            </a:extLst>
          </p:cNvPr>
          <p:cNvSpPr txBox="1"/>
          <p:nvPr/>
        </p:nvSpPr>
        <p:spPr>
          <a:xfrm>
            <a:off x="679832" y="5698190"/>
            <a:ext cx="29856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i="1" u="sng"/>
              <a:t>nominal power: 660 kVA</a:t>
            </a:r>
          </a:p>
          <a:p>
            <a:pPr algn="ctr"/>
            <a:r>
              <a:rPr lang="en-US" sz="1100" i="1"/>
              <a:t>= 5x standard 800x800x2000 electrical cabinets</a:t>
            </a:r>
          </a:p>
          <a:p>
            <a:pPr algn="ctr"/>
            <a:endParaRPr lang="en-US" sz="1100" i="1"/>
          </a:p>
          <a:p>
            <a:pPr algn="ctr"/>
            <a:r>
              <a:rPr lang="en-US" sz="1100" i="1"/>
              <a:t>each cabinet fitted with 2x75 kW or 3x50 kW charger modules</a:t>
            </a:r>
          </a:p>
          <a:p>
            <a:pPr algn="ctr"/>
            <a:r>
              <a:rPr lang="en-US" sz="1100" i="1"/>
              <a:t>+ controller, junction box, …</a:t>
            </a:r>
            <a:endParaRPr lang="en-SE" sz="1100" i="1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7C20B3A-4A19-81BC-F108-58734DAD36DE}"/>
              </a:ext>
            </a:extLst>
          </p:cNvPr>
          <p:cNvSpPr txBox="1"/>
          <p:nvPr/>
        </p:nvSpPr>
        <p:spPr>
          <a:xfrm>
            <a:off x="1028017" y="3347044"/>
            <a:ext cx="18409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i="1" u="sng"/>
              <a:t>~20% droop</a:t>
            </a:r>
          </a:p>
          <a:p>
            <a:pPr algn="ctr"/>
            <a:r>
              <a:rPr lang="en-US" sz="1100" i="1"/>
              <a:t>9x910 µF = 8.2 mF</a:t>
            </a:r>
          </a:p>
          <a:p>
            <a:pPr algn="ctr"/>
            <a:r>
              <a:rPr lang="en-US" sz="1100" i="1"/>
              <a:t>6 kV capacitors</a:t>
            </a:r>
          </a:p>
          <a:p>
            <a:pPr algn="ctr"/>
            <a:r>
              <a:rPr lang="en-US" sz="1100" i="1"/>
              <a:t>(TRAFIM, AVX-Kyocera)</a:t>
            </a:r>
          </a:p>
        </p:txBody>
      </p:sp>
      <p:sp>
        <p:nvSpPr>
          <p:cNvPr id="24" name="Arc 23">
            <a:extLst>
              <a:ext uri="{FF2B5EF4-FFF2-40B4-BE49-F238E27FC236}">
                <a16:creationId xmlns:a16="http://schemas.microsoft.com/office/drawing/2014/main" id="{08C478CA-C886-56AA-9CDD-1BBDB17D9A69}"/>
              </a:ext>
            </a:extLst>
          </p:cNvPr>
          <p:cNvSpPr/>
          <p:nvPr/>
        </p:nvSpPr>
        <p:spPr>
          <a:xfrm rot="16792038">
            <a:off x="2093891" y="2904433"/>
            <a:ext cx="855734" cy="1019572"/>
          </a:xfrm>
          <a:prstGeom prst="arc">
            <a:avLst>
              <a:gd name="adj1" fmla="val 16749939"/>
              <a:gd name="adj2" fmla="val 1678190"/>
            </a:avLst>
          </a:prstGeom>
          <a:ln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F6559A-F690-CBC1-5673-3555D04F6D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01" y="4204544"/>
            <a:ext cx="1291115" cy="138221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B9C1D18-9773-9851-4C7A-4324D666153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68" y="2857722"/>
            <a:ext cx="901506" cy="125160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83A1CAF-35E0-B6AE-F52D-4590BED117E0}"/>
              </a:ext>
            </a:extLst>
          </p:cNvPr>
          <p:cNvSpPr txBox="1"/>
          <p:nvPr/>
        </p:nvSpPr>
        <p:spPr>
          <a:xfrm>
            <a:off x="1864503" y="782080"/>
            <a:ext cx="26358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i="1" u="sng"/>
              <a:t>limit flat top ripple&amp;droop &lt; 0.15%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D5C1520-36E1-1C93-BEA2-AAE98D7FB234}"/>
              </a:ext>
            </a:extLst>
          </p:cNvPr>
          <p:cNvSpPr txBox="1"/>
          <p:nvPr/>
        </p:nvSpPr>
        <p:spPr>
          <a:xfrm>
            <a:off x="293603" y="1222884"/>
            <a:ext cx="18409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/>
              <a:t>3x bouncer filter inductors</a:t>
            </a:r>
          </a:p>
          <a:p>
            <a:pPr algn="ctr"/>
            <a:r>
              <a:rPr lang="en-US" sz="1100" i="1"/>
              <a:t>40 µH, 2.5 kA</a:t>
            </a:r>
            <a:r>
              <a:rPr lang="en-US" sz="1100" i="1" baseline="-25000"/>
              <a:t>pk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6F1D9AA5-5853-A9C7-FA07-C64A738AA29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545" y="1659554"/>
            <a:ext cx="537298" cy="557029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9E8DCB90-2BF6-7BFA-C173-6E04F3F801A3}"/>
              </a:ext>
            </a:extLst>
          </p:cNvPr>
          <p:cNvSpPr txBox="1"/>
          <p:nvPr/>
        </p:nvSpPr>
        <p:spPr>
          <a:xfrm>
            <a:off x="1870901" y="991461"/>
            <a:ext cx="184096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/>
              <a:t>1x input capacitor</a:t>
            </a:r>
          </a:p>
          <a:p>
            <a:pPr algn="ctr"/>
            <a:r>
              <a:rPr lang="en-US" sz="1100" i="1"/>
              <a:t>38 mF, 1.1 kV, 2.5 kA</a:t>
            </a:r>
            <a:r>
              <a:rPr lang="en-US" sz="1100" i="1" baseline="-25000"/>
              <a:t>pk</a:t>
            </a:r>
          </a:p>
          <a:p>
            <a:pPr algn="ctr"/>
            <a:endParaRPr lang="en-US" sz="1100" i="1"/>
          </a:p>
          <a:p>
            <a:pPr algn="ctr"/>
            <a:r>
              <a:rPr lang="en-US" sz="1100" i="1"/>
              <a:t>3x13.6 mF = ~40.8 mF</a:t>
            </a:r>
          </a:p>
          <a:p>
            <a:pPr algn="ctr"/>
            <a:r>
              <a:rPr lang="en-US" sz="1100" i="1"/>
              <a:t>(FFLC, AVX-Kyocera)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0B3E3F6-8483-5EB9-63F0-62ED060A60CF}"/>
              </a:ext>
            </a:extLst>
          </p:cNvPr>
          <p:cNvSpPr txBox="1"/>
          <p:nvPr/>
        </p:nvSpPr>
        <p:spPr>
          <a:xfrm>
            <a:off x="3102452" y="1023218"/>
            <a:ext cx="18409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/>
              <a:t>1x output capacitor</a:t>
            </a:r>
          </a:p>
          <a:p>
            <a:pPr algn="ctr"/>
            <a:r>
              <a:rPr lang="en-US" sz="1100" i="1"/>
              <a:t>1 mF, 1 kV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EC19323-C258-3727-8BB5-9B6954F89586}"/>
              </a:ext>
            </a:extLst>
          </p:cNvPr>
          <p:cNvSpPr txBox="1"/>
          <p:nvPr/>
        </p:nvSpPr>
        <p:spPr>
          <a:xfrm>
            <a:off x="4549216" y="1058415"/>
            <a:ext cx="20146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/>
              <a:t>1x multi-phase dc/dc converter</a:t>
            </a:r>
          </a:p>
          <a:p>
            <a:pPr algn="ctr"/>
            <a:r>
              <a:rPr lang="en-US" sz="1100" i="1"/>
              <a:t>3</a:t>
            </a:r>
            <a:r>
              <a:rPr lang="el-GR" sz="1100" i="1"/>
              <a:t>Φ</a:t>
            </a:r>
            <a:r>
              <a:rPr lang="en-US" sz="1100" i="1"/>
              <a:t>, 1.1 kV, 2.5 kA</a:t>
            </a:r>
            <a:r>
              <a:rPr lang="en-US" sz="1100" i="1" baseline="-25000"/>
              <a:t>pk</a:t>
            </a:r>
            <a:r>
              <a:rPr lang="en-US" sz="1100" i="1"/>
              <a:t>, 20 kHz</a:t>
            </a:r>
          </a:p>
        </p:txBody>
      </p:sp>
      <p:sp>
        <p:nvSpPr>
          <p:cNvPr id="46" name="Arc 45">
            <a:extLst>
              <a:ext uri="{FF2B5EF4-FFF2-40B4-BE49-F238E27FC236}">
                <a16:creationId xmlns:a16="http://schemas.microsoft.com/office/drawing/2014/main" id="{76DF1862-6ACF-1266-2337-AE04C166826E}"/>
              </a:ext>
            </a:extLst>
          </p:cNvPr>
          <p:cNvSpPr/>
          <p:nvPr/>
        </p:nvSpPr>
        <p:spPr>
          <a:xfrm rot="5964358">
            <a:off x="3477565" y="5744356"/>
            <a:ext cx="855734" cy="786395"/>
          </a:xfrm>
          <a:prstGeom prst="arc">
            <a:avLst>
              <a:gd name="adj1" fmla="val 16062953"/>
              <a:gd name="adj2" fmla="val 1914617"/>
            </a:avLst>
          </a:prstGeom>
          <a:ln>
            <a:headEnd type="triangl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878C4D2-C4B9-FC8F-C8D9-15680D085E31}"/>
              </a:ext>
            </a:extLst>
          </p:cNvPr>
          <p:cNvSpPr/>
          <p:nvPr/>
        </p:nvSpPr>
        <p:spPr>
          <a:xfrm>
            <a:off x="136476" y="706042"/>
            <a:ext cx="7051297" cy="1849614"/>
          </a:xfrm>
          <a:prstGeom prst="ellipse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C0CE3D3-3F7F-ECC9-EFB9-72A1BCDD22CC}"/>
              </a:ext>
            </a:extLst>
          </p:cNvPr>
          <p:cNvCxnSpPr>
            <a:cxnSpLocks/>
          </p:cNvCxnSpPr>
          <p:nvPr/>
        </p:nvCxnSpPr>
        <p:spPr>
          <a:xfrm>
            <a:off x="4076222" y="2543099"/>
            <a:ext cx="103807" cy="210644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2313E9B8-F51C-91ED-C3BB-94E82BF38BF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809" y="1482857"/>
            <a:ext cx="469446" cy="88463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A83BCED3-06E6-C552-1C3F-7E852AB4712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1977" y="726174"/>
            <a:ext cx="1559682" cy="889498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646E3610-E752-38BD-C687-B6DB2747C2E2}"/>
              </a:ext>
            </a:extLst>
          </p:cNvPr>
          <p:cNvSpPr txBox="1"/>
          <p:nvPr/>
        </p:nvSpPr>
        <p:spPr>
          <a:xfrm>
            <a:off x="8649490" y="1679233"/>
            <a:ext cx="132155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/>
              <a:t>5x IGCT switches</a:t>
            </a:r>
          </a:p>
          <a:p>
            <a:pPr algn="ctr"/>
            <a:r>
              <a:rPr lang="en-US" sz="1100" i="1"/>
              <a:t>5SHY 35L4522</a:t>
            </a:r>
          </a:p>
          <a:p>
            <a:pPr algn="ctr"/>
            <a:r>
              <a:rPr lang="en-US" sz="1100" i="1"/>
              <a:t>2.8 kV</a:t>
            </a:r>
            <a:r>
              <a:rPr lang="en-US" sz="1100" i="1" baseline="-25000"/>
              <a:t>DC</a:t>
            </a:r>
            <a:r>
              <a:rPr lang="en-US" sz="1100" i="1"/>
              <a:t>, 4 kA</a:t>
            </a:r>
            <a:r>
              <a:rPr lang="en-US" sz="1100" i="1" baseline="-25000"/>
              <a:t>pk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CF2447F7-6EEA-C53E-79C2-3B5CBFEE21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613879" y="882773"/>
            <a:ext cx="1475373" cy="761850"/>
          </a:xfrm>
          <a:prstGeom prst="rect">
            <a:avLst/>
          </a:prstGeom>
        </p:spPr>
      </p:pic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864E8A8B-5058-CB10-FF53-1A51748F6597}"/>
              </a:ext>
            </a:extLst>
          </p:cNvPr>
          <p:cNvCxnSpPr>
            <a:cxnSpLocks/>
          </p:cNvCxnSpPr>
          <p:nvPr/>
        </p:nvCxnSpPr>
        <p:spPr>
          <a:xfrm flipH="1">
            <a:off x="6130614" y="1838325"/>
            <a:ext cx="1744656" cy="797201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Oval 63">
            <a:extLst>
              <a:ext uri="{FF2B5EF4-FFF2-40B4-BE49-F238E27FC236}">
                <a16:creationId xmlns:a16="http://schemas.microsoft.com/office/drawing/2014/main" id="{D68440EE-D67E-22AE-4637-6CF4657314BB}"/>
              </a:ext>
            </a:extLst>
          </p:cNvPr>
          <p:cNvSpPr/>
          <p:nvPr/>
        </p:nvSpPr>
        <p:spPr>
          <a:xfrm>
            <a:off x="7638366" y="406400"/>
            <a:ext cx="3654474" cy="1928690"/>
          </a:xfrm>
          <a:prstGeom prst="ellipse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7D5CE2B-164E-5E2E-D9C9-38C8DDD43A7F}"/>
              </a:ext>
            </a:extLst>
          </p:cNvPr>
          <p:cNvCxnSpPr>
            <a:cxnSpLocks/>
          </p:cNvCxnSpPr>
          <p:nvPr/>
        </p:nvCxnSpPr>
        <p:spPr>
          <a:xfrm flipH="1" flipV="1">
            <a:off x="6130614" y="2790257"/>
            <a:ext cx="2584761" cy="114868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6" name="Picture 75">
            <a:extLst>
              <a:ext uri="{FF2B5EF4-FFF2-40B4-BE49-F238E27FC236}">
                <a16:creationId xmlns:a16="http://schemas.microsoft.com/office/drawing/2014/main" id="{17198145-B7E9-6C4D-A825-3FC55C0BA6C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871026" y="3671526"/>
            <a:ext cx="839710" cy="1002788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1F68117C-4ECB-0290-7712-C543B8A4177F}"/>
              </a:ext>
            </a:extLst>
          </p:cNvPr>
          <p:cNvSpPr txBox="1"/>
          <p:nvPr/>
        </p:nvSpPr>
        <p:spPr>
          <a:xfrm>
            <a:off x="10322241" y="5496092"/>
            <a:ext cx="14836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/>
              <a:t>HV long pulse</a:t>
            </a:r>
          </a:p>
          <a:p>
            <a:pPr algn="ctr"/>
            <a:r>
              <a:rPr lang="en-US" sz="1100" i="1"/>
              <a:t>matching transformer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104C621-8CB1-9615-07DB-1D242345101A}"/>
              </a:ext>
            </a:extLst>
          </p:cNvPr>
          <p:cNvSpPr txBox="1"/>
          <p:nvPr/>
        </p:nvSpPr>
        <p:spPr>
          <a:xfrm>
            <a:off x="10565453" y="4361502"/>
            <a:ext cx="11818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/>
              <a:t>HV divider</a:t>
            </a:r>
          </a:p>
          <a:p>
            <a:pPr algn="ctr"/>
            <a:r>
              <a:rPr lang="en-US" sz="1100" i="1"/>
              <a:t>voltage sensor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CF5A6AE7-E02B-AAF0-1356-7AE77DACC280}"/>
              </a:ext>
            </a:extLst>
          </p:cNvPr>
          <p:cNvSpPr/>
          <p:nvPr/>
        </p:nvSpPr>
        <p:spPr>
          <a:xfrm>
            <a:off x="8557430" y="3556828"/>
            <a:ext cx="3450275" cy="3204499"/>
          </a:xfrm>
          <a:prstGeom prst="ellipse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766E05F-3C19-9C5E-E6DE-885D31973E6A}"/>
              </a:ext>
            </a:extLst>
          </p:cNvPr>
          <p:cNvSpPr txBox="1"/>
          <p:nvPr/>
        </p:nvSpPr>
        <p:spPr>
          <a:xfrm>
            <a:off x="10410458" y="4885526"/>
            <a:ext cx="14836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/>
              <a:t>+ current transformer</a:t>
            </a:r>
          </a:p>
          <a:p>
            <a:r>
              <a:rPr lang="en-US" sz="1100" i="1"/>
              <a:t>+ …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270BA3C8-E0F3-1B64-7A91-A4793278B917}"/>
              </a:ext>
            </a:extLst>
          </p:cNvPr>
          <p:cNvCxnSpPr>
            <a:cxnSpLocks/>
          </p:cNvCxnSpPr>
          <p:nvPr/>
        </p:nvCxnSpPr>
        <p:spPr>
          <a:xfrm flipH="1" flipV="1">
            <a:off x="7843060" y="4256862"/>
            <a:ext cx="826595" cy="343713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8" name="Picture 87">
            <a:extLst>
              <a:ext uri="{FF2B5EF4-FFF2-40B4-BE49-F238E27FC236}">
                <a16:creationId xmlns:a16="http://schemas.microsoft.com/office/drawing/2014/main" id="{8C2BE3BC-71D2-B71A-2281-A1C0ADB2752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365038" y="2506176"/>
            <a:ext cx="636490" cy="466561"/>
          </a:xfrm>
          <a:prstGeom prst="rect">
            <a:avLst/>
          </a:prstGeom>
        </p:spPr>
      </p:pic>
      <p:sp>
        <p:nvSpPr>
          <p:cNvPr id="89" name="TextBox 88">
            <a:extLst>
              <a:ext uri="{FF2B5EF4-FFF2-40B4-BE49-F238E27FC236}">
                <a16:creationId xmlns:a16="http://schemas.microsoft.com/office/drawing/2014/main" id="{A01EE309-0349-FBDB-763F-A5CEC097D35E}"/>
              </a:ext>
            </a:extLst>
          </p:cNvPr>
          <p:cNvSpPr txBox="1"/>
          <p:nvPr/>
        </p:nvSpPr>
        <p:spPr>
          <a:xfrm>
            <a:off x="8636612" y="2791339"/>
            <a:ext cx="11818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/>
              <a:t>auxiliary</a:t>
            </a:r>
          </a:p>
          <a:p>
            <a:pPr algn="ctr"/>
            <a:r>
              <a:rPr lang="en-US" sz="1100" i="1"/>
              <a:t>switch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7EF0FCA2-BAB4-141F-4832-14FF38739A4E}"/>
              </a:ext>
            </a:extLst>
          </p:cNvPr>
          <p:cNvSpPr/>
          <p:nvPr/>
        </p:nvSpPr>
        <p:spPr>
          <a:xfrm>
            <a:off x="8720981" y="2392964"/>
            <a:ext cx="3280628" cy="1051313"/>
          </a:xfrm>
          <a:prstGeom prst="ellipse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41483182-7048-2E2B-2C03-20114BFBD04A}"/>
              </a:ext>
            </a:extLst>
          </p:cNvPr>
          <p:cNvSpPr txBox="1"/>
          <p:nvPr/>
        </p:nvSpPr>
        <p:spPr>
          <a:xfrm>
            <a:off x="9480758" y="2962138"/>
            <a:ext cx="13167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/>
              <a:t>15x capacitor</a:t>
            </a:r>
          </a:p>
          <a:p>
            <a:pPr algn="ctr"/>
            <a:r>
              <a:rPr lang="en-US" sz="1100" i="0">
                <a:solidFill>
                  <a:srgbClr val="333333"/>
                </a:solidFill>
                <a:effectLst/>
                <a:latin typeface="+mj-lt"/>
              </a:rPr>
              <a:t>ALS30A222NP500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413FD05-01D0-08CB-0A84-A4BA6649E831}"/>
              </a:ext>
            </a:extLst>
          </p:cNvPr>
          <p:cNvSpPr txBox="1"/>
          <p:nvPr/>
        </p:nvSpPr>
        <p:spPr>
          <a:xfrm>
            <a:off x="10620875" y="2703176"/>
            <a:ext cx="13167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/>
              <a:t>+ low power supply</a:t>
            </a:r>
          </a:p>
          <a:p>
            <a:r>
              <a:rPr lang="en-US" sz="1100" i="1">
                <a:solidFill>
                  <a:srgbClr val="333333"/>
                </a:solidFill>
                <a:effectLst/>
                <a:latin typeface="+mj-lt"/>
              </a:rPr>
              <a:t>+ …</a:t>
            </a:r>
            <a:endParaRPr lang="en-US" sz="1100" i="0">
              <a:solidFill>
                <a:srgbClr val="333333"/>
              </a:solidFill>
              <a:effectLst/>
              <a:latin typeface="+mj-lt"/>
            </a:endParaRPr>
          </a:p>
        </p:txBody>
      </p:sp>
      <p:pic>
        <p:nvPicPr>
          <p:cNvPr id="99" name="Picture 98">
            <a:extLst>
              <a:ext uri="{FF2B5EF4-FFF2-40B4-BE49-F238E27FC236}">
                <a16:creationId xmlns:a16="http://schemas.microsoft.com/office/drawing/2014/main" id="{CB8BAFF2-C933-3183-4C28-7CDCD82B0E4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939" y="6327744"/>
            <a:ext cx="723952" cy="498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8752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6">
            <a:extLst>
              <a:ext uri="{FF2B5EF4-FFF2-40B4-BE49-F238E27FC236}">
                <a16:creationId xmlns:a16="http://schemas.microsoft.com/office/drawing/2014/main" id="{E157B3ED-794E-EBCE-A5EF-73BBB8177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8232" y="3771420"/>
            <a:ext cx="3668164" cy="2952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4029F51D-29C1-21E1-343F-E33C97C339E3}"/>
              </a:ext>
            </a:extLst>
          </p:cNvPr>
          <p:cNvSpPr txBox="1"/>
          <p:nvPr/>
        </p:nvSpPr>
        <p:spPr>
          <a:xfrm>
            <a:off x="5630194" y="6269495"/>
            <a:ext cx="2843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1.6 x 5.4 = </a:t>
            </a:r>
            <a:r>
              <a:rPr lang="en-US" sz="1400" b="1"/>
              <a:t>8.64 m</a:t>
            </a:r>
            <a:r>
              <a:rPr lang="en-US" sz="1400" b="1" baseline="30000"/>
              <a:t>2</a:t>
            </a:r>
            <a:endParaRPr lang="en-US" sz="1400" b="1"/>
          </a:p>
          <a:p>
            <a:pPr algn="ctr"/>
            <a:r>
              <a:rPr lang="en-US" sz="1400"/>
              <a:t>(30% greater than SML modulators)</a:t>
            </a:r>
            <a:endParaRPr lang="en-SE" sz="1400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E464511-818D-8C4B-2475-B8C959D28E1E}"/>
              </a:ext>
            </a:extLst>
          </p:cNvPr>
          <p:cNvGrpSpPr/>
          <p:nvPr/>
        </p:nvGrpSpPr>
        <p:grpSpPr>
          <a:xfrm>
            <a:off x="8990550" y="520845"/>
            <a:ext cx="3148042" cy="2432208"/>
            <a:chOff x="8990144" y="1418627"/>
            <a:chExt cx="2512118" cy="1940887"/>
          </a:xfrm>
        </p:grpSpPr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B1016527-FAB7-6C71-9180-7351EB3C6B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0144" y="1418627"/>
              <a:ext cx="2512118" cy="1940887"/>
            </a:xfrm>
            <a:prstGeom prst="rect">
              <a:avLst/>
            </a:prstGeom>
          </p:spPr>
        </p:pic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8D79DE93-5D9F-B7F5-E623-D24F3DC6EE6D}"/>
                </a:ext>
              </a:extLst>
            </p:cNvPr>
            <p:cNvSpPr txBox="1"/>
            <p:nvPr/>
          </p:nvSpPr>
          <p:spPr>
            <a:xfrm>
              <a:off x="9211175" y="2621357"/>
              <a:ext cx="11436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400" b="1">
                  <a:latin typeface="Cambria Math" panose="02040503050406030204" pitchFamily="18" charset="0"/>
                  <a:ea typeface="Cambria Math" panose="02040503050406030204" pitchFamily="18" charset="0"/>
                </a:rPr>
                <a:t>η</a:t>
              </a:r>
              <a:r>
                <a:rPr lang="en-US" sz="1400" b="1" baseline="-25000">
                  <a:latin typeface="Cambria Math" panose="02040503050406030204" pitchFamily="18" charset="0"/>
                  <a:ea typeface="Cambria Math" panose="02040503050406030204" pitchFamily="18" charset="0"/>
                </a:rPr>
                <a:t>e</a:t>
              </a:r>
              <a:r>
                <a:rPr lang="en-US" sz="1400" b="1"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r>
                <a:rPr lang="en-SE" sz="1400" b="1" i="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</a:rPr>
                <a:t>≈</a:t>
              </a:r>
              <a:endParaRPr lang="en-US" sz="1400" b="1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pPr algn="ctr"/>
              <a:r>
                <a:rPr lang="en-US" sz="1400" b="1" i="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</a:rPr>
                <a:t>83 - 89.5%</a:t>
              </a:r>
              <a:endParaRPr lang="en-SE" sz="1400" b="1" baseline="-2500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  <p:pic>
        <p:nvPicPr>
          <p:cNvPr id="57" name="Picture 56">
            <a:extLst>
              <a:ext uri="{FF2B5EF4-FFF2-40B4-BE49-F238E27FC236}">
                <a16:creationId xmlns:a16="http://schemas.microsoft.com/office/drawing/2014/main" id="{D77D2EF5-EE9C-1BFF-0164-81A7852BE1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329" y="3097860"/>
            <a:ext cx="5294628" cy="2902917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2470" y="188915"/>
            <a:ext cx="95187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CA" sz="2400" b="1">
                <a:solidFill>
                  <a:srgbClr val="0070C0"/>
                </a:solidFill>
                <a:latin typeface="Calibri"/>
              </a:rPr>
              <a:t>PT-based modulator for ESS application requirements (II)</a:t>
            </a:r>
            <a:endParaRPr lang="en-US" sz="2400" i="1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F2DB0B-4F1C-C39A-645A-1EA90C5494D4}"/>
              </a:ext>
            </a:extLst>
          </p:cNvPr>
          <p:cNvSpPr txBox="1"/>
          <p:nvPr/>
        </p:nvSpPr>
        <p:spPr>
          <a:xfrm>
            <a:off x="11567799" y="6596390"/>
            <a:ext cx="624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latin typeface="Cambria Math" panose="02040503050406030204" pitchFamily="18" charset="0"/>
                <a:ea typeface="Cambria Math" panose="02040503050406030204" pitchFamily="18" charset="0"/>
              </a:rPr>
              <a:t>14</a:t>
            </a:r>
            <a:endParaRPr lang="en-SE" sz="110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C03D910-E639-1EF8-4266-07564B6A7419}"/>
              </a:ext>
            </a:extLst>
          </p:cNvPr>
          <p:cNvCxnSpPr>
            <a:cxnSpLocks/>
          </p:cNvCxnSpPr>
          <p:nvPr/>
        </p:nvCxnSpPr>
        <p:spPr>
          <a:xfrm flipV="1">
            <a:off x="3901607" y="5458373"/>
            <a:ext cx="3277995" cy="67572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9E9F3FD-FB26-7DBC-6808-24ED86A4016F}"/>
              </a:ext>
            </a:extLst>
          </p:cNvPr>
          <p:cNvCxnSpPr>
            <a:cxnSpLocks/>
          </p:cNvCxnSpPr>
          <p:nvPr/>
        </p:nvCxnSpPr>
        <p:spPr>
          <a:xfrm>
            <a:off x="2924175" y="5687514"/>
            <a:ext cx="803910" cy="4038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260D853-5BB2-A7B8-1633-D85C11B9FD68}"/>
              </a:ext>
            </a:extLst>
          </p:cNvPr>
          <p:cNvCxnSpPr>
            <a:cxnSpLocks/>
          </p:cNvCxnSpPr>
          <p:nvPr/>
        </p:nvCxnSpPr>
        <p:spPr>
          <a:xfrm>
            <a:off x="2891444" y="3744570"/>
            <a:ext cx="19853" cy="183642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BD57081-542A-D89D-03A0-76D8F9DC1BBC}"/>
              </a:ext>
            </a:extLst>
          </p:cNvPr>
          <p:cNvSpPr txBox="1"/>
          <p:nvPr/>
        </p:nvSpPr>
        <p:spPr>
          <a:xfrm rot="1601119">
            <a:off x="2573489" y="5884097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1600 mm</a:t>
            </a:r>
            <a:endParaRPr lang="en-SE" sz="120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F7123CF-7101-D4EB-A511-ECF52EF63E0F}"/>
              </a:ext>
            </a:extLst>
          </p:cNvPr>
          <p:cNvSpPr txBox="1"/>
          <p:nvPr/>
        </p:nvSpPr>
        <p:spPr>
          <a:xfrm rot="5400000">
            <a:off x="2158806" y="4524281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2000 mm</a:t>
            </a:r>
            <a:endParaRPr lang="en-SE" sz="12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68A268B-68CC-F508-5814-A5A1E321A00E}"/>
              </a:ext>
            </a:extLst>
          </p:cNvPr>
          <p:cNvSpPr txBox="1"/>
          <p:nvPr/>
        </p:nvSpPr>
        <p:spPr>
          <a:xfrm rot="20901458">
            <a:off x="4984282" y="5769583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4000 mm</a:t>
            </a:r>
            <a:endParaRPr lang="en-SE" sz="120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D747143-EB0B-5763-5265-D7A6A6692AF6}"/>
              </a:ext>
            </a:extLst>
          </p:cNvPr>
          <p:cNvCxnSpPr>
            <a:cxnSpLocks/>
          </p:cNvCxnSpPr>
          <p:nvPr/>
        </p:nvCxnSpPr>
        <p:spPr>
          <a:xfrm flipV="1">
            <a:off x="7179413" y="5237247"/>
            <a:ext cx="1059244" cy="21835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C12FE8A-8676-6BA1-5D82-F3FD73BA02BF}"/>
              </a:ext>
            </a:extLst>
          </p:cNvPr>
          <p:cNvSpPr txBox="1"/>
          <p:nvPr/>
        </p:nvSpPr>
        <p:spPr>
          <a:xfrm rot="20901458">
            <a:off x="7137736" y="5341159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1400 mm</a:t>
            </a:r>
            <a:endParaRPr lang="en-SE" sz="120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A00EAEF5-4BD1-372F-C73C-244ECCE12539}"/>
              </a:ext>
            </a:extLst>
          </p:cNvPr>
          <p:cNvCxnSpPr>
            <a:cxnSpLocks/>
          </p:cNvCxnSpPr>
          <p:nvPr/>
        </p:nvCxnSpPr>
        <p:spPr>
          <a:xfrm flipV="1">
            <a:off x="4145067" y="5515385"/>
            <a:ext cx="4339590" cy="89456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5FD8FE42-73B6-22CA-6150-3F71F423262B}"/>
              </a:ext>
            </a:extLst>
          </p:cNvPr>
          <p:cNvSpPr txBox="1"/>
          <p:nvPr/>
        </p:nvSpPr>
        <p:spPr>
          <a:xfrm rot="20901458">
            <a:off x="5959318" y="5934340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5400 mm</a:t>
            </a:r>
            <a:endParaRPr lang="en-SE" sz="120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EAE4521-6A20-DD29-9CE7-1F7A5246A818}"/>
              </a:ext>
            </a:extLst>
          </p:cNvPr>
          <p:cNvSpPr txBox="1"/>
          <p:nvPr/>
        </p:nvSpPr>
        <p:spPr>
          <a:xfrm>
            <a:off x="554361" y="820932"/>
            <a:ext cx="11487602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Modulator electrical efficiency between 83% - 89.5%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Considerable uncertainty regarding the accuracy of capacitor charger efficiency: “85%-95% under nominal load”</a:t>
            </a: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Furthermore: impact of harmonics, reactive power, compensators, not operating at nominal power, …?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Total modulator efficiency is a function of electrical efficiency, waveform factor, and pulse rise time: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97DE4E6-342A-AC55-586C-E37952FD5443}"/>
              </a:ext>
            </a:extLst>
          </p:cNvPr>
          <p:cNvSpPr txBox="1"/>
          <p:nvPr/>
        </p:nvSpPr>
        <p:spPr>
          <a:xfrm>
            <a:off x="336339" y="2477366"/>
            <a:ext cx="39509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>
                <a:latin typeface="Cambria Math" panose="02040503050406030204" pitchFamily="18" charset="0"/>
                <a:ea typeface="Cambria Math" panose="02040503050406030204" pitchFamily="18" charset="0"/>
              </a:rPr>
              <a:t>η</a:t>
            </a:r>
            <a:r>
              <a:rPr lang="en-US" sz="1400" baseline="-25000"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  <a:r>
              <a:rPr lang="en-US" sz="1400">
                <a:latin typeface="Cambria Math" panose="02040503050406030204" pitchFamily="18" charset="0"/>
                <a:ea typeface="Cambria Math" panose="02040503050406030204" pitchFamily="18" charset="0"/>
              </a:rPr>
              <a:t> = f(</a:t>
            </a:r>
            <a:r>
              <a:rPr lang="el-GR" sz="1400">
                <a:latin typeface="Cambria Math" panose="02040503050406030204" pitchFamily="18" charset="0"/>
                <a:ea typeface="Cambria Math" panose="02040503050406030204" pitchFamily="18" charset="0"/>
              </a:rPr>
              <a:t>η</a:t>
            </a:r>
            <a:r>
              <a:rPr lang="en-US" sz="1400" baseline="-2500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r>
              <a:rPr lang="en-US" sz="1400">
                <a:latin typeface="Cambria Math" panose="02040503050406030204" pitchFamily="18" charset="0"/>
                <a:ea typeface="Cambria Math" panose="02040503050406030204" pitchFamily="18" charset="0"/>
              </a:rPr>
              <a:t>, K, t</a:t>
            </a:r>
            <a:r>
              <a:rPr lang="en-US" sz="1400" baseline="-25000">
                <a:latin typeface="Cambria Math" panose="02040503050406030204" pitchFamily="18" charset="0"/>
                <a:ea typeface="Cambria Math" panose="02040503050406030204" pitchFamily="18" charset="0"/>
              </a:rPr>
              <a:t>r</a:t>
            </a:r>
            <a:r>
              <a:rPr lang="en-US" sz="1400">
                <a:latin typeface="Cambria Math" panose="02040503050406030204" pitchFamily="18" charset="0"/>
                <a:ea typeface="Cambria Math" panose="02040503050406030204" pitchFamily="18" charset="0"/>
              </a:rPr>
              <a:t>) = { t</a:t>
            </a:r>
            <a:r>
              <a:rPr lang="en-US" sz="1400" baseline="-25000">
                <a:latin typeface="Cambria Math" panose="02040503050406030204" pitchFamily="18" charset="0"/>
                <a:ea typeface="Cambria Math" panose="02040503050406030204" pitchFamily="18" charset="0"/>
              </a:rPr>
              <a:t>r</a:t>
            </a:r>
            <a:r>
              <a:rPr lang="en-US" sz="1400">
                <a:latin typeface="Cambria Math" panose="02040503050406030204" pitchFamily="18" charset="0"/>
                <a:ea typeface="Cambria Math" panose="02040503050406030204" pitchFamily="18" charset="0"/>
              </a:rPr>
              <a:t> = 120 µs } = 71.2% - 76.7%</a:t>
            </a:r>
            <a:endParaRPr lang="en-SE" sz="1400" baseline="-2500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2" name="Arc 71">
            <a:extLst>
              <a:ext uri="{FF2B5EF4-FFF2-40B4-BE49-F238E27FC236}">
                <a16:creationId xmlns:a16="http://schemas.microsoft.com/office/drawing/2014/main" id="{E42F2494-90BC-947D-8D7A-B7584F7D7D24}"/>
              </a:ext>
            </a:extLst>
          </p:cNvPr>
          <p:cNvSpPr/>
          <p:nvPr/>
        </p:nvSpPr>
        <p:spPr>
          <a:xfrm rot="5964358">
            <a:off x="448022" y="2385735"/>
            <a:ext cx="855734" cy="786395"/>
          </a:xfrm>
          <a:prstGeom prst="arc">
            <a:avLst>
              <a:gd name="adj1" fmla="val 16062953"/>
              <a:gd name="adj2" fmla="val 19583857"/>
            </a:avLst>
          </a:prstGeom>
          <a:ln>
            <a:headEnd type="triangl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BE0885E-5400-2F1E-CBF9-BA6EB8BBF54F}"/>
              </a:ext>
            </a:extLst>
          </p:cNvPr>
          <p:cNvSpPr txBox="1"/>
          <p:nvPr/>
        </p:nvSpPr>
        <p:spPr>
          <a:xfrm>
            <a:off x="20094" y="3202357"/>
            <a:ext cx="3818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/>
              <a:t>.. but fixed K = 2/3 for long pulse transformers ..</a:t>
            </a:r>
            <a:endParaRPr lang="en-SE" sz="1400" i="1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86DAC46-9502-E5B5-299D-7038550C7B72}"/>
              </a:ext>
            </a:extLst>
          </p:cNvPr>
          <p:cNvSpPr txBox="1"/>
          <p:nvPr/>
        </p:nvSpPr>
        <p:spPr>
          <a:xfrm>
            <a:off x="4422226" y="2429833"/>
            <a:ext cx="2454939" cy="523220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rgbClr val="00B050"/>
                </a:solidFill>
              </a:rPr>
              <a:t>ESS SML modulators: </a:t>
            </a:r>
            <a:r>
              <a:rPr lang="el-GR" sz="1400" b="1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η</a:t>
            </a:r>
            <a:r>
              <a:rPr lang="en-US" sz="1400" b="1" baseline="-2500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  <a:r>
              <a:rPr lang="en-US" sz="1400" b="1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en-US" sz="1400" b="1">
                <a:solidFill>
                  <a:srgbClr val="00B050"/>
                </a:solidFill>
              </a:rPr>
              <a:t>78%</a:t>
            </a:r>
          </a:p>
          <a:p>
            <a:pPr algn="ctr"/>
            <a:r>
              <a:rPr lang="en-US" sz="140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l-GR" sz="140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η</a:t>
            </a:r>
            <a:r>
              <a:rPr lang="en-US" sz="1400" baseline="-2500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r>
              <a:rPr lang="en-US" sz="140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= 90%, </a:t>
            </a:r>
            <a:r>
              <a:rPr lang="el-GR" sz="140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η</a:t>
            </a:r>
            <a:r>
              <a:rPr lang="en-US" sz="1400" baseline="-2500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</a:t>
            </a:r>
            <a:r>
              <a:rPr lang="en-US" sz="140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=86.6%)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BC2851E-3E69-1EB2-508F-572C1F952973}"/>
              </a:ext>
            </a:extLst>
          </p:cNvPr>
          <p:cNvSpPr txBox="1"/>
          <p:nvPr/>
        </p:nvSpPr>
        <p:spPr>
          <a:xfrm>
            <a:off x="275090" y="6141221"/>
            <a:ext cx="2512118" cy="523220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rgbClr val="00B050"/>
                </a:solidFill>
              </a:rPr>
              <a:t>ESS SML modulators:</a:t>
            </a:r>
          </a:p>
          <a:p>
            <a:pPr algn="ctr"/>
            <a:r>
              <a:rPr lang="en-US" sz="1400" b="1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footprint: </a:t>
            </a:r>
            <a:r>
              <a:rPr lang="en-US" sz="140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1.6 x 4.2 = </a:t>
            </a:r>
            <a:r>
              <a:rPr lang="en-US" sz="1400" b="1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6.7 m</a:t>
            </a:r>
            <a:r>
              <a:rPr lang="en-US" sz="1400" b="1" baseline="3000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</a:p>
        </p:txBody>
      </p:sp>
      <p:sp>
        <p:nvSpPr>
          <p:cNvPr id="77" name="Arc 76">
            <a:extLst>
              <a:ext uri="{FF2B5EF4-FFF2-40B4-BE49-F238E27FC236}">
                <a16:creationId xmlns:a16="http://schemas.microsoft.com/office/drawing/2014/main" id="{7D311CEB-00BF-A044-940F-E8EC371E2207}"/>
              </a:ext>
            </a:extLst>
          </p:cNvPr>
          <p:cNvSpPr/>
          <p:nvPr/>
        </p:nvSpPr>
        <p:spPr>
          <a:xfrm rot="3179223">
            <a:off x="6357392" y="5761483"/>
            <a:ext cx="1310145" cy="786395"/>
          </a:xfrm>
          <a:prstGeom prst="arc">
            <a:avLst>
              <a:gd name="adj1" fmla="val 15854969"/>
              <a:gd name="adj2" fmla="val 18827002"/>
            </a:avLst>
          </a:prstGeom>
          <a:ln>
            <a:headEnd type="triangl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CDB3CAC-20BC-DF4F-2F67-BAF6173A9275}"/>
              </a:ext>
            </a:extLst>
          </p:cNvPr>
          <p:cNvSpPr txBox="1"/>
          <p:nvPr/>
        </p:nvSpPr>
        <p:spPr>
          <a:xfrm>
            <a:off x="7085741" y="2561847"/>
            <a:ext cx="2675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/>
              <a:t>… maintainability?</a:t>
            </a:r>
          </a:p>
          <a:p>
            <a:pPr algn="ctr"/>
            <a:r>
              <a:rPr lang="en-US" sz="1400" i="1"/>
              <a:t>… manufacturability?</a:t>
            </a:r>
            <a:endParaRPr lang="en-SE" sz="1400" i="1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4846D9-8E1F-315D-8F5B-B1C1BFA229A5}"/>
              </a:ext>
            </a:extLst>
          </p:cNvPr>
          <p:cNvSpPr/>
          <p:nvPr/>
        </p:nvSpPr>
        <p:spPr>
          <a:xfrm>
            <a:off x="8984963" y="5272381"/>
            <a:ext cx="246647" cy="9971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DD7E68B-4D3C-8B93-2E62-ED595045E4C9}"/>
              </a:ext>
            </a:extLst>
          </p:cNvPr>
          <p:cNvSpPr txBox="1"/>
          <p:nvPr/>
        </p:nvSpPr>
        <p:spPr>
          <a:xfrm>
            <a:off x="9371851" y="3368186"/>
            <a:ext cx="26754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/>
              <a:t>.. might not fit in ESS RF gallery ..</a:t>
            </a:r>
            <a:endParaRPr lang="en-SE" sz="1400" i="1"/>
          </a:p>
        </p:txBody>
      </p:sp>
      <p:sp>
        <p:nvSpPr>
          <p:cNvPr id="33" name="Arc 32">
            <a:extLst>
              <a:ext uri="{FF2B5EF4-FFF2-40B4-BE49-F238E27FC236}">
                <a16:creationId xmlns:a16="http://schemas.microsoft.com/office/drawing/2014/main" id="{D24058B3-F0F1-EB74-0368-4739B46D11DA}"/>
              </a:ext>
            </a:extLst>
          </p:cNvPr>
          <p:cNvSpPr/>
          <p:nvPr/>
        </p:nvSpPr>
        <p:spPr>
          <a:xfrm rot="6647988">
            <a:off x="8328706" y="4056470"/>
            <a:ext cx="2558725" cy="1713709"/>
          </a:xfrm>
          <a:prstGeom prst="arc">
            <a:avLst>
              <a:gd name="adj1" fmla="val 19390526"/>
              <a:gd name="adj2" fmla="val 80541"/>
            </a:avLst>
          </a:prstGeom>
          <a:ln w="28575">
            <a:solidFill>
              <a:schemeClr val="accent2"/>
            </a:solidFill>
            <a:headEnd type="triangl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37" name="Arc 36">
            <a:extLst>
              <a:ext uri="{FF2B5EF4-FFF2-40B4-BE49-F238E27FC236}">
                <a16:creationId xmlns:a16="http://schemas.microsoft.com/office/drawing/2014/main" id="{D61FB39E-FBFD-7722-FD80-8DE859E51678}"/>
              </a:ext>
            </a:extLst>
          </p:cNvPr>
          <p:cNvSpPr/>
          <p:nvPr/>
        </p:nvSpPr>
        <p:spPr>
          <a:xfrm rot="7640140">
            <a:off x="7822228" y="3851762"/>
            <a:ext cx="2558725" cy="1713709"/>
          </a:xfrm>
          <a:prstGeom prst="arc">
            <a:avLst>
              <a:gd name="adj1" fmla="val 19390526"/>
              <a:gd name="adj2" fmla="val 80541"/>
            </a:avLst>
          </a:prstGeom>
          <a:ln w="28575">
            <a:solidFill>
              <a:schemeClr val="accent2"/>
            </a:solidFill>
            <a:headEnd type="triangl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741227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569D840-82A2-A9F6-ABFD-D97C95976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061" y="1557994"/>
            <a:ext cx="4324345" cy="2154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2471" y="188915"/>
            <a:ext cx="78956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CA" sz="2400" b="1">
                <a:solidFill>
                  <a:srgbClr val="0070C0"/>
                </a:solidFill>
                <a:latin typeface="Calibri"/>
              </a:rPr>
              <a:t>What can we do with respect to modulator efficiency?</a:t>
            </a:r>
            <a:endParaRPr lang="en-US" sz="2400" i="1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4891" y="819433"/>
            <a:ext cx="10588293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Modulator efficiency for pulse transformer-based modulators in long pulse high power applications: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Improve electrical efficiency?</a:t>
            </a: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Chargers- consider </a:t>
            </a:r>
            <a:r>
              <a:rPr lang="en-US" sz="1400" u="sng">
                <a:solidFill>
                  <a:prstClr val="black"/>
                </a:solidFill>
                <a:latin typeface="Calibri"/>
              </a:rPr>
              <a:t>customized charger design</a:t>
            </a:r>
            <a:r>
              <a:rPr lang="en-US" sz="1400">
                <a:solidFill>
                  <a:prstClr val="black"/>
                </a:solidFill>
                <a:latin typeface="Calibri"/>
              </a:rPr>
              <a:t>? Impact on size? Reliability?</a:t>
            </a:r>
            <a:br>
              <a:rPr lang="en-US" sz="1400">
                <a:solidFill>
                  <a:prstClr val="black"/>
                </a:solidFill>
                <a:latin typeface="Calibri"/>
              </a:rPr>
            </a:br>
            <a:r>
              <a:rPr lang="en-US" sz="1400">
                <a:solidFill>
                  <a:prstClr val="black"/>
                </a:solidFill>
                <a:latin typeface="Calibri"/>
              </a:rPr>
              <a:t>Still- medium voltage capacitor chargers require at least 4 conversion stages…</a:t>
            </a: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Switch?</a:t>
            </a: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Bouncer? … +0.5% at the expense of doubling the size of the capacitor bank</a:t>
            </a: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Pulse transformer?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Improve (shorter) rise time?</a:t>
            </a: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The existing rise time already severely limits the number of turns, requiring a very large transformer magnetic cross-sectional area..</a:t>
            </a:r>
          </a:p>
          <a:p>
            <a:pPr>
              <a:spcBef>
                <a:spcPts val="1200"/>
              </a:spcBef>
            </a:pPr>
            <a:endParaRPr lang="en-US" sz="14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F2DB0B-4F1C-C39A-645A-1EA90C5494D4}"/>
              </a:ext>
            </a:extLst>
          </p:cNvPr>
          <p:cNvSpPr txBox="1"/>
          <p:nvPr/>
        </p:nvSpPr>
        <p:spPr>
          <a:xfrm>
            <a:off x="11567799" y="6596390"/>
            <a:ext cx="624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latin typeface="Cambria Math" panose="02040503050406030204" pitchFamily="18" charset="0"/>
                <a:ea typeface="Cambria Math" panose="02040503050406030204" pitchFamily="18" charset="0"/>
              </a:rPr>
              <a:t>15</a:t>
            </a:r>
            <a:endParaRPr lang="en-SE" sz="110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85A624-1F06-AE2E-880D-286200771F35}"/>
              </a:ext>
            </a:extLst>
          </p:cNvPr>
          <p:cNvSpPr txBox="1"/>
          <p:nvPr/>
        </p:nvSpPr>
        <p:spPr>
          <a:xfrm>
            <a:off x="861981" y="1136277"/>
            <a:ext cx="4080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>
                <a:latin typeface="Cambria Math" panose="02040503050406030204" pitchFamily="18" charset="0"/>
                <a:ea typeface="Cambria Math" panose="02040503050406030204" pitchFamily="18" charset="0"/>
              </a:rPr>
              <a:t>η</a:t>
            </a:r>
            <a:r>
              <a:rPr lang="en-US" sz="1400" baseline="-25000"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  <a:r>
              <a:rPr lang="en-US" sz="1400">
                <a:latin typeface="Cambria Math" panose="02040503050406030204" pitchFamily="18" charset="0"/>
                <a:ea typeface="Cambria Math" panose="02040503050406030204" pitchFamily="18" charset="0"/>
              </a:rPr>
              <a:t> = f(</a:t>
            </a:r>
            <a:r>
              <a:rPr lang="el-GR" sz="1400">
                <a:latin typeface="Cambria Math" panose="02040503050406030204" pitchFamily="18" charset="0"/>
                <a:ea typeface="Cambria Math" panose="02040503050406030204" pitchFamily="18" charset="0"/>
              </a:rPr>
              <a:t>η</a:t>
            </a:r>
            <a:r>
              <a:rPr lang="en-US" sz="1400" baseline="-2500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r>
              <a:rPr lang="en-US" sz="1400">
                <a:latin typeface="Cambria Math" panose="02040503050406030204" pitchFamily="18" charset="0"/>
                <a:ea typeface="Cambria Math" panose="02040503050406030204" pitchFamily="18" charset="0"/>
              </a:rPr>
              <a:t>, t</a:t>
            </a:r>
            <a:r>
              <a:rPr lang="en-US" sz="1400" baseline="-25000">
                <a:latin typeface="Cambria Math" panose="02040503050406030204" pitchFamily="18" charset="0"/>
                <a:ea typeface="Cambria Math" panose="02040503050406030204" pitchFamily="18" charset="0"/>
              </a:rPr>
              <a:t>r</a:t>
            </a:r>
            <a:r>
              <a:rPr lang="en-US" sz="1400">
                <a:latin typeface="Cambria Math" panose="02040503050406030204" pitchFamily="18" charset="0"/>
                <a:ea typeface="Cambria Math" panose="02040503050406030204" pitchFamily="18" charset="0"/>
              </a:rPr>
              <a:t>) = { t</a:t>
            </a:r>
            <a:r>
              <a:rPr lang="en-US" sz="1400" baseline="-25000">
                <a:latin typeface="Cambria Math" panose="02040503050406030204" pitchFamily="18" charset="0"/>
                <a:ea typeface="Cambria Math" panose="02040503050406030204" pitchFamily="18" charset="0"/>
              </a:rPr>
              <a:t>r</a:t>
            </a:r>
            <a:r>
              <a:rPr lang="en-US" sz="1400">
                <a:latin typeface="Cambria Math" panose="02040503050406030204" pitchFamily="18" charset="0"/>
                <a:ea typeface="Cambria Math" panose="02040503050406030204" pitchFamily="18" charset="0"/>
              </a:rPr>
              <a:t> = 120 µs } = 71.2% - 76.7%</a:t>
            </a:r>
            <a:endParaRPr lang="en-SE" sz="1400" baseline="-2500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Multiplication Sign 3">
            <a:extLst>
              <a:ext uri="{FF2B5EF4-FFF2-40B4-BE49-F238E27FC236}">
                <a16:creationId xmlns:a16="http://schemas.microsoft.com/office/drawing/2014/main" id="{403694CC-8CF9-8B51-6C3B-137C39E6A6B9}"/>
              </a:ext>
            </a:extLst>
          </p:cNvPr>
          <p:cNvSpPr/>
          <p:nvPr/>
        </p:nvSpPr>
        <p:spPr>
          <a:xfrm>
            <a:off x="2011603" y="2441611"/>
            <a:ext cx="490816" cy="405719"/>
          </a:xfrm>
          <a:prstGeom prst="mathMultiply">
            <a:avLst>
              <a:gd name="adj1" fmla="val 11588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1" name="Multiplication Sign 10">
            <a:extLst>
              <a:ext uri="{FF2B5EF4-FFF2-40B4-BE49-F238E27FC236}">
                <a16:creationId xmlns:a16="http://schemas.microsoft.com/office/drawing/2014/main" id="{81D1A1CC-1D0B-3789-4ADF-65C06C650004}"/>
              </a:ext>
            </a:extLst>
          </p:cNvPr>
          <p:cNvSpPr/>
          <p:nvPr/>
        </p:nvSpPr>
        <p:spPr>
          <a:xfrm>
            <a:off x="2836019" y="3158723"/>
            <a:ext cx="490816" cy="405719"/>
          </a:xfrm>
          <a:prstGeom prst="mathMultiply">
            <a:avLst>
              <a:gd name="adj1" fmla="val 11588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B69241-D686-707C-E93B-8B89E393B63E}"/>
              </a:ext>
            </a:extLst>
          </p:cNvPr>
          <p:cNvSpPr txBox="1"/>
          <p:nvPr/>
        </p:nvSpPr>
        <p:spPr>
          <a:xfrm>
            <a:off x="5164484" y="1207245"/>
            <a:ext cx="3475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/>
              <a:t>capacitor chargers are a strong driver of both modulator size and efficiency</a:t>
            </a:r>
            <a:endParaRPr lang="en-SE" sz="1400" i="1"/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39575373-0F55-F90F-DC25-43E48BD2C883}"/>
              </a:ext>
            </a:extLst>
          </p:cNvPr>
          <p:cNvSpPr/>
          <p:nvPr/>
        </p:nvSpPr>
        <p:spPr>
          <a:xfrm rot="19707943">
            <a:off x="3770155" y="1593723"/>
            <a:ext cx="2562639" cy="776162"/>
          </a:xfrm>
          <a:prstGeom prst="arc">
            <a:avLst>
              <a:gd name="adj1" fmla="val 13685903"/>
              <a:gd name="adj2" fmla="val 19014971"/>
            </a:avLst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E032E6F-9A2E-8BD1-C9F7-7E13F718DB56}"/>
              </a:ext>
            </a:extLst>
          </p:cNvPr>
          <p:cNvGrpSpPr/>
          <p:nvPr/>
        </p:nvGrpSpPr>
        <p:grpSpPr>
          <a:xfrm>
            <a:off x="2940124" y="4495343"/>
            <a:ext cx="5699620" cy="2287739"/>
            <a:chOff x="2940124" y="4225367"/>
            <a:chExt cx="5951952" cy="254676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EEED37F-F394-3836-8B4F-53A5FB26E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940124" y="4225367"/>
              <a:ext cx="5951952" cy="2546766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8EDF35F-1914-BC69-2377-908C1596018C}"/>
                </a:ext>
              </a:extLst>
            </p:cNvPr>
            <p:cNvSpPr txBox="1"/>
            <p:nvPr/>
          </p:nvSpPr>
          <p:spPr>
            <a:xfrm>
              <a:off x="7770675" y="5314441"/>
              <a:ext cx="10799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latin typeface="Cambria Math" panose="02040503050406030204" pitchFamily="18" charset="0"/>
                  <a:ea typeface="Cambria Math" panose="02040503050406030204" pitchFamily="18" charset="0"/>
                </a:rPr>
                <a:t>t</a:t>
              </a:r>
              <a:r>
                <a:rPr lang="en-US" sz="1200" baseline="-25000">
                  <a:latin typeface="Cambria Math" panose="02040503050406030204" pitchFamily="18" charset="0"/>
                  <a:ea typeface="Cambria Math" panose="02040503050406030204" pitchFamily="18" charset="0"/>
                </a:rPr>
                <a:t>r</a:t>
              </a:r>
              <a:r>
                <a:rPr lang="en-US" sz="1200">
                  <a:latin typeface="Cambria Math" panose="02040503050406030204" pitchFamily="18" charset="0"/>
                  <a:ea typeface="Cambria Math" panose="02040503050406030204" pitchFamily="18" charset="0"/>
                </a:rPr>
                <a:t> = 120 µs</a:t>
              </a:r>
              <a:endParaRPr lang="en-SE" sz="120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9770B8C-6D47-5A12-EA41-399DB08C372C}"/>
                </a:ext>
              </a:extLst>
            </p:cNvPr>
            <p:cNvSpPr txBox="1"/>
            <p:nvPr/>
          </p:nvSpPr>
          <p:spPr>
            <a:xfrm>
              <a:off x="7121242" y="6126960"/>
              <a:ext cx="9321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latin typeface="Cambria Math" panose="02040503050406030204" pitchFamily="18" charset="0"/>
                  <a:ea typeface="Cambria Math" panose="02040503050406030204" pitchFamily="18" charset="0"/>
                </a:rPr>
                <a:t>t</a:t>
              </a:r>
              <a:r>
                <a:rPr lang="en-US" sz="1200" baseline="-25000">
                  <a:latin typeface="Cambria Math" panose="02040503050406030204" pitchFamily="18" charset="0"/>
                  <a:ea typeface="Cambria Math" panose="02040503050406030204" pitchFamily="18" charset="0"/>
                </a:rPr>
                <a:t>r</a:t>
              </a:r>
              <a:r>
                <a:rPr lang="en-US" sz="1200">
                  <a:latin typeface="Cambria Math" panose="02040503050406030204" pitchFamily="18" charset="0"/>
                  <a:ea typeface="Cambria Math" panose="02040503050406030204" pitchFamily="18" charset="0"/>
                </a:rPr>
                <a:t> = 500 µs</a:t>
              </a:r>
              <a:endParaRPr lang="en-SE" sz="120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BA7CAAC-4D29-0988-1139-003F69D2C803}"/>
                </a:ext>
              </a:extLst>
            </p:cNvPr>
            <p:cNvSpPr txBox="1"/>
            <p:nvPr/>
          </p:nvSpPr>
          <p:spPr>
            <a:xfrm>
              <a:off x="7339175" y="5686179"/>
              <a:ext cx="9321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latin typeface="Cambria Math" panose="02040503050406030204" pitchFamily="18" charset="0"/>
                  <a:ea typeface="Cambria Math" panose="02040503050406030204" pitchFamily="18" charset="0"/>
                </a:rPr>
                <a:t>t</a:t>
              </a:r>
              <a:r>
                <a:rPr lang="en-US" sz="1200" baseline="-25000">
                  <a:latin typeface="Cambria Math" panose="02040503050406030204" pitchFamily="18" charset="0"/>
                  <a:ea typeface="Cambria Math" panose="02040503050406030204" pitchFamily="18" charset="0"/>
                </a:rPr>
                <a:t>r</a:t>
              </a:r>
              <a:r>
                <a:rPr lang="en-US" sz="1200">
                  <a:latin typeface="Cambria Math" panose="02040503050406030204" pitchFamily="18" charset="0"/>
                  <a:ea typeface="Cambria Math" panose="02040503050406030204" pitchFamily="18" charset="0"/>
                </a:rPr>
                <a:t> = 250 µs</a:t>
              </a:r>
              <a:endParaRPr lang="en-SE" sz="120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CC84C3D-7291-BF58-0932-67E37997439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19415" y="6062132"/>
              <a:ext cx="269543" cy="1384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50CE7D8C-C583-3C44-EEA5-B0D0865C7DB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41936" y="5472921"/>
              <a:ext cx="224393" cy="23841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DDC99448-54FA-E6E1-3C67-E852001430F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02157" y="5142447"/>
              <a:ext cx="126221" cy="1719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F790AA4-5CDE-7C66-8575-CAB77E643D0C}"/>
                </a:ext>
              </a:extLst>
            </p:cNvPr>
            <p:cNvSpPr txBox="1"/>
            <p:nvPr/>
          </p:nvSpPr>
          <p:spPr>
            <a:xfrm>
              <a:off x="3475067" y="4414820"/>
              <a:ext cx="22633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latin typeface="Cambria Math" panose="02040503050406030204" pitchFamily="18" charset="0"/>
                  <a:ea typeface="Cambria Math" panose="02040503050406030204" pitchFamily="18" charset="0"/>
                </a:rPr>
                <a:t>t</a:t>
              </a:r>
              <a:r>
                <a:rPr lang="en-US" sz="1200" baseline="-25000">
                  <a:latin typeface="Cambria Math" panose="02040503050406030204" pitchFamily="18" charset="0"/>
                  <a:ea typeface="Cambria Math" panose="02040503050406030204" pitchFamily="18" charset="0"/>
                </a:rPr>
                <a:t>r</a:t>
              </a:r>
              <a:r>
                <a:rPr lang="en-US" sz="1200">
                  <a:latin typeface="Cambria Math" panose="02040503050406030204" pitchFamily="18" charset="0"/>
                  <a:ea typeface="Cambria Math" panose="02040503050406030204" pitchFamily="18" charset="0"/>
                </a:rPr>
                <a:t> = 120 µs</a:t>
              </a:r>
            </a:p>
            <a:p>
              <a:pPr algn="ctr"/>
              <a:r>
                <a:rPr lang="en-US" sz="1200">
                  <a:latin typeface="Cambria Math" panose="02040503050406030204" pitchFamily="18" charset="0"/>
                  <a:ea typeface="Cambria Math" panose="02040503050406030204" pitchFamily="18" charset="0"/>
                </a:rPr>
                <a:t>η</a:t>
              </a:r>
              <a:r>
                <a:rPr lang="en-US" sz="1200" baseline="-25000">
                  <a:latin typeface="Cambria Math" panose="02040503050406030204" pitchFamily="18" charset="0"/>
                  <a:ea typeface="Cambria Math" panose="02040503050406030204" pitchFamily="18" charset="0"/>
                </a:rPr>
                <a:t>m</a:t>
              </a:r>
              <a:r>
                <a:rPr lang="en-US" sz="1200">
                  <a:latin typeface="Cambria Math" panose="02040503050406030204" pitchFamily="18" charset="0"/>
                  <a:ea typeface="Cambria Math" panose="02040503050406030204" pitchFamily="18" charset="0"/>
                </a:rPr>
                <a:t> =71.2% – 76.7%</a:t>
              </a:r>
              <a:endParaRPr lang="en-SE" sz="120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4D6198FB-6872-5506-C937-B4E798E81AF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82788" y="4930134"/>
              <a:ext cx="354842" cy="2628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A6D4B8E4-F93A-6875-8A4D-AE02CADBA301}"/>
                </a:ext>
              </a:extLst>
            </p:cNvPr>
            <p:cNvCxnSpPr/>
            <p:nvPr/>
          </p:nvCxnSpPr>
          <p:spPr>
            <a:xfrm flipH="1">
              <a:off x="6834200" y="4834719"/>
              <a:ext cx="157964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E9B8682-85A5-6D7B-C58A-457F05054284}"/>
                </a:ext>
              </a:extLst>
            </p:cNvPr>
            <p:cNvSpPr txBox="1"/>
            <p:nvPr/>
          </p:nvSpPr>
          <p:spPr>
            <a:xfrm>
              <a:off x="6939391" y="4518502"/>
              <a:ext cx="1474453" cy="308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accent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~0.17 m</a:t>
              </a:r>
              <a:r>
                <a:rPr lang="en-US" sz="1200" baseline="30000">
                  <a:solidFill>
                    <a:schemeClr val="accent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2</a:t>
              </a:r>
              <a:r>
                <a:rPr lang="en-US" sz="1200">
                  <a:solidFill>
                    <a:schemeClr val="accent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 (2%...)</a:t>
              </a:r>
              <a:endParaRPr lang="en-SE" sz="1200" baseline="30000">
                <a:solidFill>
                  <a:schemeClr val="accent1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4D78A3F2-7A93-EE04-C0BB-DDADF1B781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59054" y="4930134"/>
              <a:ext cx="0" cy="113199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8D6933A-0EA1-7D20-54C7-559E01F24ED3}"/>
                </a:ext>
              </a:extLst>
            </p:cNvPr>
            <p:cNvSpPr txBox="1"/>
            <p:nvPr/>
          </p:nvSpPr>
          <p:spPr>
            <a:xfrm rot="16200000">
              <a:off x="6141757" y="5226248"/>
              <a:ext cx="881491" cy="289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accent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~3.5%</a:t>
              </a:r>
              <a:endParaRPr lang="en-SE" sz="1200">
                <a:solidFill>
                  <a:schemeClr val="accent1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BDFBD243-639C-1753-77A5-B4AF9467AC4D}"/>
              </a:ext>
            </a:extLst>
          </p:cNvPr>
          <p:cNvSpPr txBox="1"/>
          <p:nvPr/>
        </p:nvSpPr>
        <p:spPr>
          <a:xfrm>
            <a:off x="8793306" y="4975743"/>
            <a:ext cx="283301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/>
              <a:t>allowing a longer rise time simplies transformer design, but represents a modest reduction in footprint and at a severe reduction in modulator efficiency..</a:t>
            </a:r>
            <a:endParaRPr lang="en-SE" sz="1400" i="1"/>
          </a:p>
        </p:txBody>
      </p:sp>
      <p:sp>
        <p:nvSpPr>
          <p:cNvPr id="24" name="Multiplication Sign 23">
            <a:extLst>
              <a:ext uri="{FF2B5EF4-FFF2-40B4-BE49-F238E27FC236}">
                <a16:creationId xmlns:a16="http://schemas.microsoft.com/office/drawing/2014/main" id="{37AB107B-3592-5499-187B-CF0FE8C356DA}"/>
              </a:ext>
            </a:extLst>
          </p:cNvPr>
          <p:cNvSpPr/>
          <p:nvPr/>
        </p:nvSpPr>
        <p:spPr>
          <a:xfrm>
            <a:off x="10955199" y="3935322"/>
            <a:ext cx="490816" cy="405719"/>
          </a:xfrm>
          <a:prstGeom prst="mathMultiply">
            <a:avLst>
              <a:gd name="adj1" fmla="val 11588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B9DF47-4A91-129F-F365-42062F8FED8A}"/>
              </a:ext>
            </a:extLst>
          </p:cNvPr>
          <p:cNvSpPr txBox="1"/>
          <p:nvPr/>
        </p:nvSpPr>
        <p:spPr>
          <a:xfrm>
            <a:off x="6999618" y="1782027"/>
            <a:ext cx="5311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>
                <a:solidFill>
                  <a:schemeClr val="accent1"/>
                </a:solidFill>
              </a:rPr>
              <a:t>?</a:t>
            </a:r>
            <a:endParaRPr lang="en-SE" sz="44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9169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2471" y="188915"/>
            <a:ext cx="78956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CA" sz="2400" b="1">
                <a:solidFill>
                  <a:srgbClr val="0070C0"/>
                </a:solidFill>
                <a:latin typeface="Calibri"/>
              </a:rPr>
              <a:t>Conclusions</a:t>
            </a:r>
            <a:endParaRPr lang="en-US" sz="2400" i="1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4891" y="819433"/>
            <a:ext cx="11074963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The simplicity of the conventional pulse transformer-based modulator topology limits performance in long pulse applications:</a:t>
            </a: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The pulse transformer number of turns must be limited to ensure decent pulse efficiency (</a:t>
            </a:r>
            <a:r>
              <a:rPr lang="el-GR" sz="140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η</a:t>
            </a:r>
            <a:r>
              <a:rPr lang="en-US" sz="1400" baseline="-2500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  <a:r>
              <a:rPr lang="en-US" sz="140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~ </a:t>
            </a:r>
            <a:r>
              <a:rPr lang="en-GB" sz="140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en-GB" sz="1400" baseline="-2500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</a:t>
            </a:r>
            <a:r>
              <a:rPr lang="en-GB" sz="140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~L</a:t>
            </a:r>
            <a:r>
              <a:rPr lang="en-GB" sz="1400" baseline="-2500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</a:t>
            </a:r>
            <a:r>
              <a:rPr lang="en-GB" sz="140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~N</a:t>
            </a:r>
            <a:r>
              <a:rPr lang="en-GB" sz="1400" baseline="3000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40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…</a:t>
            </a:r>
            <a:r>
              <a:rPr lang="en-GB" sz="1400">
                <a:solidFill>
                  <a:prstClr val="black"/>
                </a:solidFill>
                <a:latin typeface="Calibri"/>
              </a:rPr>
              <a:t>) </a:t>
            </a: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Limiting number of turns requires an enormous magnetic cross-sectional area to handle the flux associated with the long pulse</a:t>
            </a: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… = </a:t>
            </a:r>
            <a:r>
              <a:rPr lang="en-GB" sz="1400" b="1">
                <a:solidFill>
                  <a:prstClr val="black"/>
                </a:solidFill>
                <a:latin typeface="Calibri"/>
              </a:rPr>
              <a:t>either very bulky </a:t>
            </a:r>
            <a:r>
              <a:rPr lang="en-GB" sz="1400">
                <a:solidFill>
                  <a:prstClr val="black"/>
                </a:solidFill>
                <a:latin typeface="Calibri"/>
              </a:rPr>
              <a:t>and impractical pulse transformer, or </a:t>
            </a:r>
            <a:r>
              <a:rPr lang="en-GB" sz="1400" b="1">
                <a:solidFill>
                  <a:prstClr val="black"/>
                </a:solidFill>
                <a:latin typeface="Calibri"/>
              </a:rPr>
              <a:t>poor pulse efficiency </a:t>
            </a:r>
            <a:r>
              <a:rPr lang="en-GB" sz="1400">
                <a:solidFill>
                  <a:prstClr val="black"/>
                </a:solidFill>
                <a:latin typeface="Calibri"/>
              </a:rPr>
              <a:t>…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Fixed electrical efficiency (straightforward system design…)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 b="1">
                <a:solidFill>
                  <a:prstClr val="black"/>
                </a:solidFill>
                <a:latin typeface="Calibri"/>
              </a:rPr>
              <a:t>Capacitor charger is a strong driver of both system volume and system electrical efficiency</a:t>
            </a:r>
            <a:r>
              <a:rPr lang="en-GB" sz="1400">
                <a:solidFill>
                  <a:prstClr val="black"/>
                </a:solidFill>
                <a:latin typeface="Calibri"/>
              </a:rPr>
              <a:t>; </a:t>
            </a:r>
            <a:r>
              <a:rPr lang="en-GB" sz="1400" u="sng">
                <a:solidFill>
                  <a:prstClr val="black"/>
                </a:solidFill>
                <a:latin typeface="Calibri"/>
              </a:rPr>
              <a:t>opportunity for improvement?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Pulse transformer-based modulator topology </a:t>
            </a:r>
            <a:r>
              <a:rPr lang="en-GB" sz="1400" b="1">
                <a:solidFill>
                  <a:prstClr val="black"/>
                </a:solidFill>
                <a:latin typeface="Calibri"/>
              </a:rPr>
              <a:t>cannot easily be scaled </a:t>
            </a:r>
            <a:r>
              <a:rPr lang="en-GB" sz="1400">
                <a:solidFill>
                  <a:prstClr val="black"/>
                </a:solidFill>
                <a:latin typeface="Calibri"/>
              </a:rPr>
              <a:t>for increased pulse repetition rate/pulse length/average power/… in view of long pulse high power applications</a:t>
            </a:r>
          </a:p>
          <a:p>
            <a:pPr>
              <a:spcBef>
                <a:spcPts val="1200"/>
              </a:spcBef>
            </a:pPr>
            <a:endParaRPr lang="en-GB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 b="1">
                <a:solidFill>
                  <a:prstClr val="black"/>
                </a:solidFill>
                <a:latin typeface="Calibri"/>
              </a:rPr>
              <a:t>SML-type modulators</a:t>
            </a:r>
            <a:r>
              <a:rPr lang="en-GB" sz="1400">
                <a:solidFill>
                  <a:prstClr val="black"/>
                </a:solidFill>
                <a:latin typeface="Calibri"/>
              </a:rPr>
              <a:t>, specifically developed for long pulse applications, are (topologically) more complex, but </a:t>
            </a:r>
            <a:r>
              <a:rPr lang="en-GB" sz="1400" b="1">
                <a:solidFill>
                  <a:prstClr val="black"/>
                </a:solidFill>
                <a:latin typeface="Calibri"/>
              </a:rPr>
              <a:t>allow greater freedom in design</a:t>
            </a: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Can vary, e.g., the combination of switching frequency/number of output modules/filter parameters/… in design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SML modulators allow capacitor chargers based on standardized low voltage semiconductors = </a:t>
            </a:r>
            <a:r>
              <a:rPr lang="en-GB" sz="1400" b="1">
                <a:solidFill>
                  <a:prstClr val="black"/>
                </a:solidFill>
                <a:latin typeface="Calibri"/>
              </a:rPr>
              <a:t>improved efficiency and volume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The SML topology is based on a pulse modulation/demodulation scheme…</a:t>
            </a: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 b="1">
                <a:solidFill>
                  <a:prstClr val="black"/>
                </a:solidFill>
                <a:latin typeface="Calibri"/>
              </a:rPr>
              <a:t>Decouples modulator size from pulse length</a:t>
            </a: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 b="1">
                <a:solidFill>
                  <a:prstClr val="black"/>
                </a:solidFill>
                <a:latin typeface="Calibri"/>
              </a:rPr>
              <a:t>Significantly simpler to scale up</a:t>
            </a:r>
            <a:r>
              <a:rPr lang="en-GB" sz="1400">
                <a:solidFill>
                  <a:prstClr val="black"/>
                </a:solidFill>
                <a:latin typeface="Calibri"/>
              </a:rPr>
              <a:t> in terms of increased pulse repetition rate/pulse length/average power/…</a:t>
            </a: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endParaRPr lang="en-GB" sz="14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F2DB0B-4F1C-C39A-645A-1EA90C5494D4}"/>
              </a:ext>
            </a:extLst>
          </p:cNvPr>
          <p:cNvSpPr txBox="1"/>
          <p:nvPr/>
        </p:nvSpPr>
        <p:spPr>
          <a:xfrm>
            <a:off x="11567799" y="6596390"/>
            <a:ext cx="624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latin typeface="Cambria Math" panose="02040503050406030204" pitchFamily="18" charset="0"/>
                <a:ea typeface="Cambria Math" panose="02040503050406030204" pitchFamily="18" charset="0"/>
              </a:rPr>
              <a:t>16</a:t>
            </a:r>
            <a:endParaRPr lang="en-SE" sz="110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597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2471" y="188915"/>
            <a:ext cx="78956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CA" sz="2400" b="1">
                <a:solidFill>
                  <a:srgbClr val="0070C0"/>
                </a:solidFill>
                <a:latin typeface="Calibri"/>
              </a:rPr>
              <a:t>Pulse transformer-based modulators</a:t>
            </a:r>
            <a:endParaRPr lang="en-US" sz="2400" i="1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4891" y="824908"/>
            <a:ext cx="10588293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The pulse transformer-based modulator topology is conceptually simple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Working principle:</a:t>
            </a:r>
          </a:p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Input charger charges the main capacitor bank energy storage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To begin pulse generation, the switch is closed- applying the capacitor bank voltage to the matching pulse transformer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The transformer matches the voltage to the requirements of the klystron load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To end the pulse, the switch is opened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The procedure is repeated</a:t>
            </a:r>
          </a:p>
          <a:p>
            <a:pPr marL="800100" lvl="1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endParaRPr lang="en-GB" sz="1400">
              <a:solidFill>
                <a:prstClr val="black"/>
              </a:solidFill>
              <a:latin typeface="Calibri"/>
            </a:endParaRPr>
          </a:p>
          <a:p>
            <a:pPr marL="800100" lvl="1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endParaRPr lang="en-GB" sz="1400">
              <a:solidFill>
                <a:prstClr val="black"/>
              </a:solidFill>
              <a:latin typeface="Calibri"/>
            </a:endParaRPr>
          </a:p>
          <a:p>
            <a:pPr marL="800100" lvl="1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endParaRPr lang="en-GB" sz="1400">
              <a:solidFill>
                <a:prstClr val="black"/>
              </a:solidFill>
              <a:latin typeface="Calibri"/>
            </a:endParaRPr>
          </a:p>
          <a:p>
            <a:pPr marL="800100" lvl="1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endParaRPr lang="en-GB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Used in many applications, and is typically associated with…</a:t>
            </a:r>
          </a:p>
          <a:p>
            <a:pPr marL="800100" lvl="1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Straightforward design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Robustness, reliable operation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Good performance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F2DB0B-4F1C-C39A-645A-1EA90C5494D4}"/>
              </a:ext>
            </a:extLst>
          </p:cNvPr>
          <p:cNvSpPr txBox="1"/>
          <p:nvPr/>
        </p:nvSpPr>
        <p:spPr>
          <a:xfrm>
            <a:off x="11567799" y="6596390"/>
            <a:ext cx="624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SE" sz="110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995590D-BAF9-FDE4-2C9E-E3CE8CFA517D}"/>
              </a:ext>
            </a:extLst>
          </p:cNvPr>
          <p:cNvGrpSpPr/>
          <p:nvPr/>
        </p:nvGrpSpPr>
        <p:grpSpPr>
          <a:xfrm>
            <a:off x="3993988" y="2339817"/>
            <a:ext cx="4161214" cy="2230642"/>
            <a:chOff x="2060289" y="2251437"/>
            <a:chExt cx="4757954" cy="272428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3823181-A62E-EC3F-516A-60CAD23479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060289" y="2491545"/>
              <a:ext cx="4757954" cy="1874909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AAF226D-FFA4-413E-210A-B2966E4EEDC4}"/>
                </a:ext>
              </a:extLst>
            </p:cNvPr>
            <p:cNvSpPr/>
            <p:nvPr/>
          </p:nvSpPr>
          <p:spPr>
            <a:xfrm>
              <a:off x="4170680" y="3017520"/>
              <a:ext cx="584200" cy="1290320"/>
            </a:xfrm>
            <a:prstGeom prst="ellipse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3CE645F-A7FE-145B-9413-7AE599737D30}"/>
                </a:ext>
              </a:extLst>
            </p:cNvPr>
            <p:cNvSpPr/>
            <p:nvPr/>
          </p:nvSpPr>
          <p:spPr>
            <a:xfrm>
              <a:off x="4582160" y="2311007"/>
              <a:ext cx="1132840" cy="1046872"/>
            </a:xfrm>
            <a:prstGeom prst="ellipse">
              <a:avLst/>
            </a:prstGeom>
            <a:noFill/>
            <a:ln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4BF2686-DFD5-ACDB-2D76-1F294AF1A7E7}"/>
                </a:ext>
              </a:extLst>
            </p:cNvPr>
            <p:cNvSpPr/>
            <p:nvPr/>
          </p:nvSpPr>
          <p:spPr>
            <a:xfrm>
              <a:off x="5633720" y="3094019"/>
              <a:ext cx="843280" cy="1107141"/>
            </a:xfrm>
            <a:prstGeom prst="ellipse">
              <a:avLst/>
            </a:prstGeom>
            <a:noFill/>
            <a:ln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6280DC0-0CD8-BC27-A8BD-7FB4222DAC82}"/>
                </a:ext>
              </a:extLst>
            </p:cNvPr>
            <p:cNvSpPr txBox="1"/>
            <p:nvPr/>
          </p:nvSpPr>
          <p:spPr>
            <a:xfrm>
              <a:off x="3827407" y="4411889"/>
              <a:ext cx="1439424" cy="563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/>
                <a:t>capacitor bank</a:t>
              </a:r>
            </a:p>
            <a:p>
              <a:pPr algn="ctr"/>
              <a:r>
                <a:rPr lang="en-US" sz="1200" i="1"/>
                <a:t>energy storage</a:t>
              </a:r>
              <a:endParaRPr lang="en-SE" sz="1200" i="1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59E8C6B-2981-4EBE-647D-FA212DF74018}"/>
                </a:ext>
              </a:extLst>
            </p:cNvPr>
            <p:cNvSpPr txBox="1"/>
            <p:nvPr/>
          </p:nvSpPr>
          <p:spPr>
            <a:xfrm>
              <a:off x="5487418" y="2251437"/>
              <a:ext cx="1235909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/>
                <a:t>switch assembly</a:t>
              </a:r>
              <a:endParaRPr lang="en-SE" sz="1200" i="1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A0AF8B1-9C35-5705-8BCA-5BCBE51234B9}"/>
                </a:ext>
              </a:extLst>
            </p:cNvPr>
            <p:cNvSpPr txBox="1"/>
            <p:nvPr/>
          </p:nvSpPr>
          <p:spPr>
            <a:xfrm>
              <a:off x="5428972" y="4269993"/>
              <a:ext cx="133205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/>
                <a:t>pulse transformer</a:t>
              </a:r>
              <a:endParaRPr lang="en-SE" sz="1200" i="1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12602DCC-4CCB-C0C1-077D-FEA1566C15AC}"/>
              </a:ext>
            </a:extLst>
          </p:cNvPr>
          <p:cNvSpPr txBox="1"/>
          <p:nvPr/>
        </p:nvSpPr>
        <p:spPr>
          <a:xfrm>
            <a:off x="1259844" y="5459301"/>
            <a:ext cx="9438636" cy="10567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u="sng"/>
              <a:t>this work:</a:t>
            </a:r>
            <a:endParaRPr lang="en-US" sz="1400"/>
          </a:p>
          <a:p>
            <a:pPr algn="ctr">
              <a:spcAft>
                <a:spcPts val="800"/>
              </a:spcAft>
            </a:pPr>
            <a:r>
              <a:rPr lang="en-US" sz="1400"/>
              <a:t>characterization of pulse transformer modulator subsystems considering long pulse high power applications:</a:t>
            </a:r>
          </a:p>
          <a:p>
            <a:pPr marL="285750" indent="-285750" algn="ctr">
              <a:buFontTx/>
              <a:buChar char="-"/>
            </a:pPr>
            <a:r>
              <a:rPr lang="en-US" sz="1400"/>
              <a:t>what would the corresponding pulse transformer-based modulator look like for ESS application requirements?</a:t>
            </a:r>
          </a:p>
          <a:p>
            <a:pPr marL="285750" indent="-285750" algn="ctr">
              <a:buFontTx/>
              <a:buChar char="-"/>
            </a:pPr>
            <a:r>
              <a:rPr lang="en-US" sz="1400"/>
              <a:t>what options and trade-offs exist in optimizing modulator efficiency?</a:t>
            </a:r>
            <a:endParaRPr lang="en-SE" sz="1400"/>
          </a:p>
        </p:txBody>
      </p:sp>
    </p:spTree>
    <p:extLst>
      <p:ext uri="{BB962C8B-B14F-4D97-AF65-F5344CB8AC3E}">
        <p14:creationId xmlns:p14="http://schemas.microsoft.com/office/powerpoint/2010/main" val="216985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2471" y="188915"/>
            <a:ext cx="78956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CA" sz="2400" b="1">
                <a:solidFill>
                  <a:srgbClr val="0070C0"/>
                </a:solidFill>
                <a:latin typeface="Calibri"/>
              </a:rPr>
              <a:t>Modulator efficiency</a:t>
            </a:r>
            <a:endParaRPr lang="en-US" sz="2400" i="1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4891" y="824908"/>
            <a:ext cx="10588293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Modulator efficiency </a:t>
            </a:r>
            <a:r>
              <a:rPr lang="el-GR" sz="1400">
                <a:solidFill>
                  <a:prstClr val="black"/>
                </a:solidFill>
                <a:latin typeface="Calibri"/>
              </a:rPr>
              <a:t>η</a:t>
            </a:r>
            <a:r>
              <a:rPr lang="en-US" sz="1400" baseline="-25000">
                <a:solidFill>
                  <a:prstClr val="black"/>
                </a:solidFill>
                <a:latin typeface="Calibri"/>
              </a:rPr>
              <a:t>m</a:t>
            </a:r>
            <a:r>
              <a:rPr lang="en-GB" sz="1400">
                <a:solidFill>
                  <a:prstClr val="black"/>
                </a:solidFill>
                <a:latin typeface="Calibri"/>
              </a:rPr>
              <a:t>: “useful output power versus total input power”</a:t>
            </a: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Total input power: active power drawn from the electrical grid</a:t>
            </a:r>
          </a:p>
          <a:p>
            <a:pPr marL="800100" lvl="1" indent="-342900">
              <a:buFont typeface="Wingdings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Useful output power: </a:t>
            </a:r>
            <a:r>
              <a:rPr lang="en-GB" sz="1400" u="sng">
                <a:solidFill>
                  <a:prstClr val="black"/>
                </a:solidFill>
                <a:latin typeface="Calibri"/>
              </a:rPr>
              <a:t>power which may be used to produce RF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GB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GB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GB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GB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GB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GB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GB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Useful RF power generated only during the pulse beam time </a:t>
            </a:r>
            <a:r>
              <a:rPr lang="en-GB" sz="140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en-GB" sz="1400" baseline="-2500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</a:t>
            </a:r>
            <a:r>
              <a:rPr lang="en-GB" sz="1400">
                <a:solidFill>
                  <a:prstClr val="black"/>
                </a:solidFill>
                <a:latin typeface="Calibri"/>
              </a:rPr>
              <a:t>…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… But energy is also expended in going through the pulse rise time </a:t>
            </a:r>
            <a:r>
              <a:rPr lang="en-GB" sz="140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en-GB" sz="1400" baseline="-2500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</a:t>
            </a:r>
            <a:r>
              <a:rPr lang="en-GB" sz="1400">
                <a:solidFill>
                  <a:prstClr val="black"/>
                </a:solidFill>
                <a:latin typeface="Calibri"/>
              </a:rPr>
              <a:t>, the stabilization time </a:t>
            </a:r>
            <a:r>
              <a:rPr lang="en-GB" sz="140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en-GB" sz="1400" baseline="-2500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</a:t>
            </a:r>
            <a:r>
              <a:rPr lang="en-GB" sz="1400">
                <a:solidFill>
                  <a:prstClr val="black"/>
                </a:solidFill>
                <a:latin typeface="Calibri"/>
              </a:rPr>
              <a:t>, and the RF cavity filling time </a:t>
            </a:r>
            <a:r>
              <a:rPr lang="en-GB" sz="140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en-GB" sz="1400" baseline="-2500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n-GB" sz="1400">
              <a:solidFill>
                <a:prstClr val="black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+mj-lt"/>
                <a:ea typeface="Cambria Math" panose="02040503050406030204" pitchFamily="18" charset="0"/>
              </a:rPr>
              <a:t>Modulator efficiency expressed as power used to generate RF over total input power: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F2DB0B-4F1C-C39A-645A-1EA90C5494D4}"/>
              </a:ext>
            </a:extLst>
          </p:cNvPr>
          <p:cNvSpPr txBox="1"/>
          <p:nvPr/>
        </p:nvSpPr>
        <p:spPr>
          <a:xfrm>
            <a:off x="11567799" y="6596390"/>
            <a:ext cx="624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SE" sz="110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C48757E-CEF7-03EF-5B62-1C70E63427B6}"/>
              </a:ext>
            </a:extLst>
          </p:cNvPr>
          <p:cNvGrpSpPr/>
          <p:nvPr/>
        </p:nvGrpSpPr>
        <p:grpSpPr>
          <a:xfrm>
            <a:off x="704963" y="1896428"/>
            <a:ext cx="3794114" cy="2271498"/>
            <a:chOff x="6464169" y="1279864"/>
            <a:chExt cx="4632662" cy="2721386"/>
          </a:xfrm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262CB39E-1C94-F176-C315-0CDC124CF2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4169" y="1279864"/>
              <a:ext cx="4632662" cy="2721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77CB0C2-7E34-11D1-46D2-75DCFAD0CE4D}"/>
                </a:ext>
              </a:extLst>
            </p:cNvPr>
            <p:cNvSpPr txBox="1"/>
            <p:nvPr/>
          </p:nvSpPr>
          <p:spPr>
            <a:xfrm>
              <a:off x="7417118" y="1411761"/>
              <a:ext cx="3515927" cy="331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/>
                <a:t>(features heavily exaggerated for clarity)</a:t>
              </a:r>
              <a:endParaRPr lang="en-SE" sz="1200" i="1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2390840-C5EF-C84F-E50D-CAA4A75A3522}"/>
              </a:ext>
            </a:extLst>
          </p:cNvPr>
          <p:cNvGrpSpPr/>
          <p:nvPr/>
        </p:nvGrpSpPr>
        <p:grpSpPr>
          <a:xfrm>
            <a:off x="318643" y="5477298"/>
            <a:ext cx="9047607" cy="1249897"/>
            <a:chOff x="109093" y="5187109"/>
            <a:chExt cx="9047607" cy="124989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A75E0BE-142F-2B78-47CD-E79C195B2B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3570" y="5369663"/>
              <a:ext cx="2557464" cy="615903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D95BF74-16D3-BA37-36FD-A5E51ED91A55}"/>
                </a:ext>
              </a:extLst>
            </p:cNvPr>
            <p:cNvSpPr/>
            <p:nvPr/>
          </p:nvSpPr>
          <p:spPr>
            <a:xfrm>
              <a:off x="1607820" y="5495925"/>
              <a:ext cx="344805" cy="361950"/>
            </a:xfrm>
            <a:prstGeom prst="ellipse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6D66E6B-A930-19E2-B6FD-424E100353C2}"/>
                </a:ext>
              </a:extLst>
            </p:cNvPr>
            <p:cNvSpPr/>
            <p:nvPr/>
          </p:nvSpPr>
          <p:spPr>
            <a:xfrm>
              <a:off x="1985010" y="5254625"/>
              <a:ext cx="1745616" cy="959485"/>
            </a:xfrm>
            <a:prstGeom prst="ellipse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586C51F6-5D85-2561-EAFB-B027C8FD15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81751" y="5855494"/>
              <a:ext cx="325605" cy="2869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B2531230-CF43-F42D-6109-2EA152BD478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42127" y="5953793"/>
              <a:ext cx="183748" cy="23831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5A15589-D716-F3A8-F196-701B01EB6F3B}"/>
                </a:ext>
              </a:extLst>
            </p:cNvPr>
            <p:cNvSpPr txBox="1"/>
            <p:nvPr/>
          </p:nvSpPr>
          <p:spPr>
            <a:xfrm>
              <a:off x="109093" y="6142401"/>
              <a:ext cx="20826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/>
                <a:t>modulator electrical efficiency</a:t>
              </a:r>
              <a:endParaRPr lang="en-SE" sz="1200" i="1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08B6064-04CC-157E-E9F8-3D59836F7AC7}"/>
                </a:ext>
              </a:extLst>
            </p:cNvPr>
            <p:cNvSpPr txBox="1"/>
            <p:nvPr/>
          </p:nvSpPr>
          <p:spPr>
            <a:xfrm>
              <a:off x="2945393" y="6160007"/>
              <a:ext cx="20826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/>
                <a:t>pulse efficiency</a:t>
              </a:r>
              <a:endParaRPr lang="en-SE" sz="1200" i="1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6FB5710-3F7D-3EE8-6EBB-46D583092472}"/>
                </a:ext>
              </a:extLst>
            </p:cNvPr>
            <p:cNvSpPr txBox="1"/>
            <p:nvPr/>
          </p:nvSpPr>
          <p:spPr>
            <a:xfrm>
              <a:off x="4565194" y="5187109"/>
              <a:ext cx="1745615" cy="10567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400" u="sng">
                  <a:latin typeface="Cambria Math" panose="02040503050406030204" pitchFamily="18" charset="0"/>
                  <a:ea typeface="Cambria Math" panose="02040503050406030204" pitchFamily="18" charset="0"/>
                </a:rPr>
                <a:t>ESS application</a:t>
              </a:r>
            </a:p>
            <a:p>
              <a:pPr algn="ctr"/>
              <a:r>
                <a:rPr lang="en-US" sz="1400">
                  <a:latin typeface="Cambria Math" panose="02040503050406030204" pitchFamily="18" charset="0"/>
                  <a:ea typeface="Cambria Math" panose="02040503050406030204" pitchFamily="18" charset="0"/>
                </a:rPr>
                <a:t>t</a:t>
              </a:r>
              <a:r>
                <a:rPr lang="en-US" sz="1400" baseline="-25000">
                  <a:latin typeface="Cambria Math" panose="02040503050406030204" pitchFamily="18" charset="0"/>
                  <a:ea typeface="Cambria Math" panose="02040503050406030204" pitchFamily="18" charset="0"/>
                </a:rPr>
                <a:t>s</a:t>
              </a:r>
              <a:r>
                <a:rPr lang="en-US" sz="1400">
                  <a:latin typeface="Cambria Math" panose="02040503050406030204" pitchFamily="18" charset="0"/>
                  <a:ea typeface="Cambria Math" panose="02040503050406030204" pitchFamily="18" charset="0"/>
                </a:rPr>
                <a:t> = 100 µs</a:t>
              </a:r>
            </a:p>
            <a:p>
              <a:pPr algn="ctr"/>
              <a:r>
                <a:rPr lang="en-US" sz="1400">
                  <a:latin typeface="Cambria Math" panose="02040503050406030204" pitchFamily="18" charset="0"/>
                  <a:ea typeface="Cambria Math" panose="02040503050406030204" pitchFamily="18" charset="0"/>
                </a:rPr>
                <a:t>t</a:t>
              </a:r>
              <a:r>
                <a:rPr lang="en-US" sz="1400" baseline="-25000">
                  <a:latin typeface="Cambria Math" panose="02040503050406030204" pitchFamily="18" charset="0"/>
                  <a:ea typeface="Cambria Math" panose="02040503050406030204" pitchFamily="18" charset="0"/>
                </a:rPr>
                <a:t>c</a:t>
              </a:r>
              <a:r>
                <a:rPr lang="en-US" sz="1400">
                  <a:latin typeface="Cambria Math" panose="02040503050406030204" pitchFamily="18" charset="0"/>
                  <a:ea typeface="Cambria Math" panose="02040503050406030204" pitchFamily="18" charset="0"/>
                </a:rPr>
                <a:t> = 300 µs</a:t>
              </a:r>
            </a:p>
            <a:p>
              <a:pPr algn="ctr"/>
              <a:r>
                <a:rPr lang="en-US" sz="1400">
                  <a:latin typeface="Cambria Math" panose="02040503050406030204" pitchFamily="18" charset="0"/>
                  <a:ea typeface="Cambria Math" panose="02040503050406030204" pitchFamily="18" charset="0"/>
                </a:rPr>
                <a:t>T</a:t>
              </a:r>
              <a:r>
                <a:rPr lang="en-US" sz="1400" baseline="-25000">
                  <a:latin typeface="Cambria Math" panose="02040503050406030204" pitchFamily="18" charset="0"/>
                  <a:ea typeface="Cambria Math" panose="02040503050406030204" pitchFamily="18" charset="0"/>
                </a:rPr>
                <a:t>p</a:t>
              </a:r>
              <a:r>
                <a:rPr lang="en-US" sz="1400">
                  <a:latin typeface="Cambria Math" panose="02040503050406030204" pitchFamily="18" charset="0"/>
                  <a:ea typeface="Cambria Math" panose="02040503050406030204" pitchFamily="18" charset="0"/>
                </a:rPr>
                <a:t> = 2900 µs</a:t>
              </a:r>
              <a:endParaRPr lang="en-SE" sz="140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2A18BBC-B1A2-72F9-ECCC-2507DB1F783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24872" y="5724022"/>
              <a:ext cx="84032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75078F7-370C-64F2-87B4-B4EEB18AA23E}"/>
                </a:ext>
              </a:extLst>
            </p:cNvPr>
            <p:cNvSpPr txBox="1"/>
            <p:nvPr/>
          </p:nvSpPr>
          <p:spPr>
            <a:xfrm>
              <a:off x="6819880" y="5539878"/>
              <a:ext cx="23368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400">
                  <a:latin typeface="Cambria Math" panose="02040503050406030204" pitchFamily="18" charset="0"/>
                  <a:ea typeface="Cambria Math" panose="02040503050406030204" pitchFamily="18" charset="0"/>
                </a:rPr>
                <a:t>η</a:t>
              </a:r>
              <a:r>
                <a:rPr lang="en-US" sz="1400" baseline="-25000">
                  <a:latin typeface="Cambria Math" panose="02040503050406030204" pitchFamily="18" charset="0"/>
                  <a:ea typeface="Cambria Math" panose="02040503050406030204" pitchFamily="18" charset="0"/>
                </a:rPr>
                <a:t>m</a:t>
              </a:r>
              <a:r>
                <a:rPr lang="en-US" sz="1400">
                  <a:latin typeface="Cambria Math" panose="02040503050406030204" pitchFamily="18" charset="0"/>
                  <a:ea typeface="Cambria Math" panose="02040503050406030204" pitchFamily="18" charset="0"/>
                </a:rPr>
                <a:t> = f(</a:t>
              </a:r>
              <a:r>
                <a:rPr lang="el-GR" sz="1400">
                  <a:latin typeface="Cambria Math" panose="02040503050406030204" pitchFamily="18" charset="0"/>
                  <a:ea typeface="Cambria Math" panose="02040503050406030204" pitchFamily="18" charset="0"/>
                </a:rPr>
                <a:t>η</a:t>
              </a:r>
              <a:r>
                <a:rPr lang="en-US" sz="1400" baseline="-25000">
                  <a:latin typeface="Cambria Math" panose="02040503050406030204" pitchFamily="18" charset="0"/>
                  <a:ea typeface="Cambria Math" panose="02040503050406030204" pitchFamily="18" charset="0"/>
                </a:rPr>
                <a:t>e</a:t>
              </a:r>
              <a:r>
                <a:rPr lang="en-US" sz="1400">
                  <a:latin typeface="Cambria Math" panose="02040503050406030204" pitchFamily="18" charset="0"/>
                  <a:ea typeface="Cambria Math" panose="02040503050406030204" pitchFamily="18" charset="0"/>
                </a:rPr>
                <a:t>, K, t</a:t>
              </a:r>
              <a:r>
                <a:rPr lang="en-US" sz="1400" baseline="-25000">
                  <a:latin typeface="Cambria Math" panose="02040503050406030204" pitchFamily="18" charset="0"/>
                  <a:ea typeface="Cambria Math" panose="02040503050406030204" pitchFamily="18" charset="0"/>
                </a:rPr>
                <a:t>r</a:t>
              </a:r>
              <a:r>
                <a:rPr lang="en-US" sz="1400">
                  <a:latin typeface="Cambria Math" panose="02040503050406030204" pitchFamily="18" charset="0"/>
                  <a:ea typeface="Cambria Math" panose="02040503050406030204" pitchFamily="18" charset="0"/>
                </a:rPr>
                <a:t>) = f(</a:t>
              </a:r>
              <a:r>
                <a:rPr lang="el-GR" sz="1400">
                  <a:latin typeface="Cambria Math" panose="02040503050406030204" pitchFamily="18" charset="0"/>
                  <a:ea typeface="Cambria Math" panose="02040503050406030204" pitchFamily="18" charset="0"/>
                </a:rPr>
                <a:t>η</a:t>
              </a:r>
              <a:r>
                <a:rPr lang="en-US" sz="1400" baseline="-25000">
                  <a:latin typeface="Cambria Math" panose="02040503050406030204" pitchFamily="18" charset="0"/>
                  <a:ea typeface="Cambria Math" panose="02040503050406030204" pitchFamily="18" charset="0"/>
                </a:rPr>
                <a:t>e</a:t>
              </a:r>
              <a:r>
                <a:rPr lang="en-US" sz="1400">
                  <a:latin typeface="Cambria Math" panose="02040503050406030204" pitchFamily="18" charset="0"/>
                  <a:ea typeface="Cambria Math" panose="02040503050406030204" pitchFamily="18" charset="0"/>
                </a:rPr>
                <a:t>, t</a:t>
              </a:r>
              <a:r>
                <a:rPr lang="en-US" sz="1400" baseline="-25000">
                  <a:latin typeface="Cambria Math" panose="02040503050406030204" pitchFamily="18" charset="0"/>
                  <a:ea typeface="Cambria Math" panose="02040503050406030204" pitchFamily="18" charset="0"/>
                </a:rPr>
                <a:t>r</a:t>
              </a:r>
              <a:r>
                <a:rPr lang="en-US" sz="1400">
                  <a:latin typeface="Cambria Math" panose="02040503050406030204" pitchFamily="18" charset="0"/>
                  <a:ea typeface="Cambria Math" panose="02040503050406030204" pitchFamily="18" charset="0"/>
                </a:rPr>
                <a:t>) </a:t>
              </a:r>
              <a:endParaRPr lang="en-SE" sz="1400" baseline="-2500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AECA1FC-DCAB-872C-E24D-823C051B38F7}"/>
                </a:ext>
              </a:extLst>
            </p:cNvPr>
            <p:cNvCxnSpPr>
              <a:cxnSpLocks/>
            </p:cNvCxnSpPr>
            <p:nvPr/>
          </p:nvCxnSpPr>
          <p:spPr>
            <a:xfrm>
              <a:off x="6310809" y="5726819"/>
              <a:ext cx="51595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AB2747E5-6832-BC87-193D-A92A25591B6E}"/>
              </a:ext>
            </a:extLst>
          </p:cNvPr>
          <p:cNvSpPr txBox="1"/>
          <p:nvPr/>
        </p:nvSpPr>
        <p:spPr>
          <a:xfrm>
            <a:off x="7202591" y="6475636"/>
            <a:ext cx="3057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/>
              <a:t>… K = 2/3 for long pulse transformers …</a:t>
            </a:r>
            <a:endParaRPr lang="en-SE" sz="1200" i="1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B96A2CA-8B3C-941D-C0CB-7517E19E8691}"/>
              </a:ext>
            </a:extLst>
          </p:cNvPr>
          <p:cNvCxnSpPr>
            <a:cxnSpLocks/>
          </p:cNvCxnSpPr>
          <p:nvPr/>
        </p:nvCxnSpPr>
        <p:spPr>
          <a:xfrm flipH="1" flipV="1">
            <a:off x="8105966" y="6169977"/>
            <a:ext cx="91874" cy="280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8225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72F0B68-CA6F-7145-0A7D-6D3B1D0B18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1329" y="2698163"/>
            <a:ext cx="2520859" cy="3500836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2471" y="188915"/>
            <a:ext cx="78956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CA" sz="2400" b="1">
                <a:solidFill>
                  <a:srgbClr val="0070C0"/>
                </a:solidFill>
                <a:latin typeface="Calibri"/>
              </a:rPr>
              <a:t>High power capacitor chargers (I)</a:t>
            </a:r>
            <a:endParaRPr lang="en-US" sz="2400" i="1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4891" y="824908"/>
            <a:ext cx="1058829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Input stage chargers re-charge the capacitor bank between pulses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Capacitor charger are sized to deliver the system average power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Commercial high voltage, high power capacitor chargers are based on modular rack-mount units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In principle, any number of charger units can be operated in parallel to increase the maximum power rating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F2DB0B-4F1C-C39A-645A-1EA90C5494D4}"/>
              </a:ext>
            </a:extLst>
          </p:cNvPr>
          <p:cNvSpPr txBox="1"/>
          <p:nvPr/>
        </p:nvSpPr>
        <p:spPr>
          <a:xfrm>
            <a:off x="11567799" y="6596390"/>
            <a:ext cx="624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en-SE" sz="110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666309-653F-CC86-8380-CE6AF2A117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813" y="4486808"/>
            <a:ext cx="2255715" cy="15546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B65EAC-CDF1-2548-CBFF-BD5C8FB300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840" y="3934967"/>
            <a:ext cx="2085128" cy="18653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E3007F7-9ACC-0282-3121-2651C3D35D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81" y="3192013"/>
            <a:ext cx="2979061" cy="2644335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5EFC3A7-C7A4-CA89-8D20-87A2991CD1BB}"/>
              </a:ext>
            </a:extLst>
          </p:cNvPr>
          <p:cNvCxnSpPr>
            <a:cxnSpLocks/>
          </p:cNvCxnSpPr>
          <p:nvPr/>
        </p:nvCxnSpPr>
        <p:spPr>
          <a:xfrm flipV="1">
            <a:off x="8795528" y="4219143"/>
            <a:ext cx="1392952" cy="46783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A825105-A5EE-EF33-4B41-82C3771B279F}"/>
              </a:ext>
            </a:extLst>
          </p:cNvPr>
          <p:cNvCxnSpPr>
            <a:cxnSpLocks/>
          </p:cNvCxnSpPr>
          <p:nvPr/>
        </p:nvCxnSpPr>
        <p:spPr>
          <a:xfrm flipV="1">
            <a:off x="8911102" y="4887034"/>
            <a:ext cx="1364985" cy="30368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E1237B6-AB5B-BE44-0805-1A5934E57726}"/>
              </a:ext>
            </a:extLst>
          </p:cNvPr>
          <p:cNvCxnSpPr>
            <a:cxnSpLocks/>
          </p:cNvCxnSpPr>
          <p:nvPr/>
        </p:nvCxnSpPr>
        <p:spPr>
          <a:xfrm>
            <a:off x="8828970" y="5591772"/>
            <a:ext cx="1447117" cy="617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BE1B6B0-76C5-D38D-77CE-A6A16C344D79}"/>
              </a:ext>
            </a:extLst>
          </p:cNvPr>
          <p:cNvSpPr txBox="1"/>
          <p:nvPr/>
        </p:nvSpPr>
        <p:spPr>
          <a:xfrm>
            <a:off x="6506370" y="6007717"/>
            <a:ext cx="2404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sng"/>
              <a:t>TDK ALE303</a:t>
            </a:r>
          </a:p>
          <a:p>
            <a:pPr algn="ctr"/>
            <a:r>
              <a:rPr lang="en-US" sz="1200"/>
              <a:t>50 kW, 85% efficiency</a:t>
            </a:r>
            <a:endParaRPr lang="en-SE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E19CFF-2C0F-EBFF-4064-42A28A65548C}"/>
              </a:ext>
            </a:extLst>
          </p:cNvPr>
          <p:cNvSpPr txBox="1"/>
          <p:nvPr/>
        </p:nvSpPr>
        <p:spPr>
          <a:xfrm>
            <a:off x="8541107" y="6199817"/>
            <a:ext cx="24047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6x TDK ALE303 = 300 kW</a:t>
            </a:r>
            <a:endParaRPr lang="en-SE" sz="1200"/>
          </a:p>
        </p:txBody>
      </p:sp>
      <p:pic>
        <p:nvPicPr>
          <p:cNvPr id="1028" name="Picture 4" descr="TDK Lambda">
            <a:extLst>
              <a:ext uri="{FF2B5EF4-FFF2-40B4-BE49-F238E27FC236}">
                <a16:creationId xmlns:a16="http://schemas.microsoft.com/office/drawing/2014/main" id="{E0AFCC1F-D65D-5594-6CAA-8FC11BDDC1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454" y="3354745"/>
            <a:ext cx="1757503" cy="988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EA3216C-5CD0-E362-2B69-383BEC4C0F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20745" y="3134981"/>
            <a:ext cx="1748528" cy="65632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35F3342-2FB3-336B-C8A0-E1CF15220080}"/>
              </a:ext>
            </a:extLst>
          </p:cNvPr>
          <p:cNvSpPr txBox="1"/>
          <p:nvPr/>
        </p:nvSpPr>
        <p:spPr>
          <a:xfrm>
            <a:off x="3704238" y="6060353"/>
            <a:ext cx="1959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sng"/>
              <a:t>Poynting MOD-75</a:t>
            </a:r>
          </a:p>
          <a:p>
            <a:pPr algn="ctr"/>
            <a:r>
              <a:rPr lang="en-US" sz="1200"/>
              <a:t>75 kW, 95% efficiency</a:t>
            </a:r>
            <a:endParaRPr lang="en-SE" sz="12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9D520B2-A0DD-3DBF-028E-0714F1624282}"/>
              </a:ext>
            </a:extLst>
          </p:cNvPr>
          <p:cNvSpPr txBox="1"/>
          <p:nvPr/>
        </p:nvSpPr>
        <p:spPr>
          <a:xfrm>
            <a:off x="505645" y="5941148"/>
            <a:ext cx="24047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/>
              <a:t>4x MOD-75 charger units = 300 kW</a:t>
            </a:r>
            <a:endParaRPr lang="en-SE" sz="110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8C8A8B9-07AD-55FC-8E7E-3C989B5A2349}"/>
              </a:ext>
            </a:extLst>
          </p:cNvPr>
          <p:cNvCxnSpPr>
            <a:cxnSpLocks/>
          </p:cNvCxnSpPr>
          <p:nvPr/>
        </p:nvCxnSpPr>
        <p:spPr>
          <a:xfrm flipH="1" flipV="1">
            <a:off x="2727560" y="4288047"/>
            <a:ext cx="1140476" cy="2000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FCBA7D8-7575-95B6-95DC-3DF7442BDEB7}"/>
              </a:ext>
            </a:extLst>
          </p:cNvPr>
          <p:cNvCxnSpPr>
            <a:cxnSpLocks/>
          </p:cNvCxnSpPr>
          <p:nvPr/>
        </p:nvCxnSpPr>
        <p:spPr>
          <a:xfrm flipH="1">
            <a:off x="2715398" y="4900752"/>
            <a:ext cx="1135056" cy="16673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B42D4372-F331-1D9D-6EA2-727C6A0EB4CE}"/>
              </a:ext>
            </a:extLst>
          </p:cNvPr>
          <p:cNvSpPr txBox="1"/>
          <p:nvPr/>
        </p:nvSpPr>
        <p:spPr>
          <a:xfrm>
            <a:off x="10645693" y="6245201"/>
            <a:ext cx="13663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HV junction box</a:t>
            </a:r>
            <a:endParaRPr lang="en-SE" sz="12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598026-9B5D-2412-0533-C4BD56C8333A}"/>
              </a:ext>
            </a:extLst>
          </p:cNvPr>
          <p:cNvSpPr/>
          <p:nvPr/>
        </p:nvSpPr>
        <p:spPr>
          <a:xfrm>
            <a:off x="137983" y="2705642"/>
            <a:ext cx="5896394" cy="38483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8A8BCEB-176D-E18E-4CDF-BA26217E777B}"/>
              </a:ext>
            </a:extLst>
          </p:cNvPr>
          <p:cNvSpPr txBox="1"/>
          <p:nvPr/>
        </p:nvSpPr>
        <p:spPr>
          <a:xfrm>
            <a:off x="1471595" y="2770388"/>
            <a:ext cx="38099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/>
              <a:t>Example: 300 kW Poynting capacitor charger system</a:t>
            </a:r>
            <a:endParaRPr lang="en-SE" sz="1200" b="1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25B11BA-6B5E-5189-855C-9528AC6ED7E8}"/>
              </a:ext>
            </a:extLst>
          </p:cNvPr>
          <p:cNvCxnSpPr/>
          <p:nvPr/>
        </p:nvCxnSpPr>
        <p:spPr>
          <a:xfrm>
            <a:off x="3826480" y="5645076"/>
            <a:ext cx="1279902" cy="9974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763BB24-EA3D-B742-72B5-C641ED15D0B7}"/>
              </a:ext>
            </a:extLst>
          </p:cNvPr>
          <p:cNvCxnSpPr>
            <a:cxnSpLocks/>
          </p:cNvCxnSpPr>
          <p:nvPr/>
        </p:nvCxnSpPr>
        <p:spPr>
          <a:xfrm flipV="1">
            <a:off x="5281543" y="5466158"/>
            <a:ext cx="377792" cy="24714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276E82D-872A-0B0B-2793-9E871CB5C939}"/>
              </a:ext>
            </a:extLst>
          </p:cNvPr>
          <p:cNvCxnSpPr>
            <a:cxnSpLocks/>
          </p:cNvCxnSpPr>
          <p:nvPr/>
        </p:nvCxnSpPr>
        <p:spPr>
          <a:xfrm flipH="1" flipV="1">
            <a:off x="5712078" y="4044492"/>
            <a:ext cx="3900" cy="12938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62E1FBD1-F9D2-F129-E90E-794135B5BCA7}"/>
              </a:ext>
            </a:extLst>
          </p:cNvPr>
          <p:cNvSpPr txBox="1"/>
          <p:nvPr/>
        </p:nvSpPr>
        <p:spPr>
          <a:xfrm rot="284976">
            <a:off x="3980250" y="5697848"/>
            <a:ext cx="891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~482 mm</a:t>
            </a:r>
            <a:endParaRPr lang="en-SE" sz="120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B2BE5E6-EE74-6218-5996-49554FD60D01}"/>
              </a:ext>
            </a:extLst>
          </p:cNvPr>
          <p:cNvSpPr txBox="1"/>
          <p:nvPr/>
        </p:nvSpPr>
        <p:spPr>
          <a:xfrm rot="19719681">
            <a:off x="5126417" y="5598700"/>
            <a:ext cx="891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12 RU</a:t>
            </a:r>
            <a:endParaRPr lang="en-SE" sz="12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25C3BA-BBDE-F4C1-D987-3E90F2719E4E}"/>
              </a:ext>
            </a:extLst>
          </p:cNvPr>
          <p:cNvSpPr txBox="1"/>
          <p:nvPr/>
        </p:nvSpPr>
        <p:spPr>
          <a:xfrm rot="16200000">
            <a:off x="5405364" y="4585643"/>
            <a:ext cx="891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~680 mm</a:t>
            </a:r>
            <a:endParaRPr lang="en-SE" sz="120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6CF8E04-AF4C-5F2C-4BD1-CD76B544B559}"/>
              </a:ext>
            </a:extLst>
          </p:cNvPr>
          <p:cNvSpPr/>
          <p:nvPr/>
        </p:nvSpPr>
        <p:spPr>
          <a:xfrm>
            <a:off x="6170686" y="2611789"/>
            <a:ext cx="5896394" cy="39421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85AD141-43DC-EEBF-85C5-24B88C8D4FCF}"/>
              </a:ext>
            </a:extLst>
          </p:cNvPr>
          <p:cNvCxnSpPr>
            <a:cxnSpLocks/>
          </p:cNvCxnSpPr>
          <p:nvPr/>
        </p:nvCxnSpPr>
        <p:spPr>
          <a:xfrm flipH="1" flipV="1">
            <a:off x="11286960" y="5597951"/>
            <a:ext cx="119382" cy="6010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6C287E13-1AE9-E90A-5C34-E5FD3639D523}"/>
              </a:ext>
            </a:extLst>
          </p:cNvPr>
          <p:cNvSpPr txBox="1"/>
          <p:nvPr/>
        </p:nvSpPr>
        <p:spPr>
          <a:xfrm>
            <a:off x="7516778" y="3169266"/>
            <a:ext cx="16609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primary control unit</a:t>
            </a:r>
            <a:endParaRPr lang="en-SE" sz="120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D227381-E01F-1BEB-3F8E-81DA6D95CF04}"/>
              </a:ext>
            </a:extLst>
          </p:cNvPr>
          <p:cNvCxnSpPr>
            <a:cxnSpLocks/>
          </p:cNvCxnSpPr>
          <p:nvPr/>
        </p:nvCxnSpPr>
        <p:spPr>
          <a:xfrm>
            <a:off x="9060537" y="3397338"/>
            <a:ext cx="1078664" cy="22325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0AB06126-CC93-7407-28C2-70A8E55719CF}"/>
              </a:ext>
            </a:extLst>
          </p:cNvPr>
          <p:cNvSpPr txBox="1"/>
          <p:nvPr/>
        </p:nvSpPr>
        <p:spPr>
          <a:xfrm>
            <a:off x="6161015" y="2753566"/>
            <a:ext cx="3164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/>
              <a:t>Example: 300 kW TDK Lambda charger system</a:t>
            </a:r>
            <a:endParaRPr lang="en-SE" sz="1200" b="1"/>
          </a:p>
        </p:txBody>
      </p:sp>
    </p:spTree>
    <p:extLst>
      <p:ext uri="{BB962C8B-B14F-4D97-AF65-F5344CB8AC3E}">
        <p14:creationId xmlns:p14="http://schemas.microsoft.com/office/powerpoint/2010/main" val="785099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4891" y="824908"/>
            <a:ext cx="1058829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Study of offerings from TDK, Poynting, Technix, Spellman, …, indicate-</a:t>
            </a: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General utilization of standardized 800x800x2000 cabinets</a:t>
            </a: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Power density of around 150 kW/cabinet</a:t>
            </a: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Efficiency range from 85%-95% at nominal operating condition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GB" sz="1400">
                <a:solidFill>
                  <a:prstClr val="black"/>
                </a:solidFill>
                <a:latin typeface="Calibri"/>
              </a:rPr>
              <a:t>Study of high power chargers valid for approximate output voltage range 1 kV-20 kV: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F2DB0B-4F1C-C39A-645A-1EA90C5494D4}"/>
              </a:ext>
            </a:extLst>
          </p:cNvPr>
          <p:cNvSpPr txBox="1"/>
          <p:nvPr/>
        </p:nvSpPr>
        <p:spPr>
          <a:xfrm>
            <a:off x="11567799" y="6596390"/>
            <a:ext cx="624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  <a:endParaRPr lang="en-SE" sz="110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EA353E14-68F6-6AFF-409D-D72F9C4E24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471" y="188915"/>
            <a:ext cx="78956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CA" sz="2400" b="1">
                <a:solidFill>
                  <a:srgbClr val="0070C0"/>
                </a:solidFill>
                <a:latin typeface="Calibri"/>
              </a:rPr>
              <a:t>High power capacitor chargers (II)</a:t>
            </a:r>
            <a:endParaRPr lang="en-US" sz="2400" i="1" dirty="0">
              <a:solidFill>
                <a:srgbClr val="0070C0"/>
              </a:solidFill>
              <a:latin typeface="Calibri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2BE3421-0355-49EE-149E-D73EAA40D9C3}"/>
              </a:ext>
            </a:extLst>
          </p:cNvPr>
          <p:cNvGrpSpPr/>
          <p:nvPr/>
        </p:nvGrpSpPr>
        <p:grpSpPr>
          <a:xfrm>
            <a:off x="3018535" y="2969577"/>
            <a:ext cx="5192871" cy="3429000"/>
            <a:chOff x="3018535" y="3109277"/>
            <a:chExt cx="5192871" cy="34290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CA6A9FC-D535-CEEA-D5BD-255886912B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18535" y="3109277"/>
              <a:ext cx="5192871" cy="3429000"/>
            </a:xfrm>
            <a:prstGeom prst="rect">
              <a:avLst/>
            </a:prstGeom>
          </p:spPr>
        </p:pic>
        <p:sp>
          <p:nvSpPr>
            <p:cNvPr id="24" name="Arc 23">
              <a:extLst>
                <a:ext uri="{FF2B5EF4-FFF2-40B4-BE49-F238E27FC236}">
                  <a16:creationId xmlns:a16="http://schemas.microsoft.com/office/drawing/2014/main" id="{8953E800-9E56-3DC1-AC68-CD870A258A13}"/>
                </a:ext>
              </a:extLst>
            </p:cNvPr>
            <p:cNvSpPr/>
            <p:nvPr/>
          </p:nvSpPr>
          <p:spPr>
            <a:xfrm rot="8821330">
              <a:off x="4084710" y="3582760"/>
              <a:ext cx="855734" cy="786395"/>
            </a:xfrm>
            <a:prstGeom prst="arc">
              <a:avLst>
                <a:gd name="adj1" fmla="val 17970848"/>
                <a:gd name="adj2" fmla="val 0"/>
              </a:avLst>
            </a:prstGeom>
            <a:ln w="190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7F26BEB-76A3-C122-9A98-2F9711F2F5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67134" y="5381625"/>
              <a:ext cx="0" cy="791267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0489CCB-A474-273C-97ED-2D7BE3C834CA}"/>
                </a:ext>
              </a:extLst>
            </p:cNvPr>
            <p:cNvSpPr txBox="1"/>
            <p:nvPr/>
          </p:nvSpPr>
          <p:spPr>
            <a:xfrm>
              <a:off x="6518505" y="5505851"/>
              <a:ext cx="160784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rgbClr val="C00000"/>
                  </a:solidFill>
                </a:rPr>
                <a:t>ESS application</a:t>
              </a:r>
            </a:p>
            <a:p>
              <a:pPr algn="ctr"/>
              <a:r>
                <a:rPr lang="en-US" sz="1100">
                  <a:solidFill>
                    <a:srgbClr val="C00000"/>
                  </a:solidFill>
                </a:rPr>
                <a:t>= 5 cabinets (800x800)</a:t>
              </a:r>
            </a:p>
            <a:p>
              <a:pPr algn="ctr"/>
              <a:r>
                <a:rPr lang="en-US" sz="1100">
                  <a:solidFill>
                    <a:srgbClr val="C00000"/>
                  </a:solidFill>
                </a:rPr>
                <a:t>= ~3.2 m</a:t>
              </a:r>
              <a:r>
                <a:rPr lang="en-US" sz="1100" baseline="30000">
                  <a:solidFill>
                    <a:srgbClr val="C00000"/>
                  </a:solidFill>
                </a:rPr>
                <a:t>2</a:t>
              </a:r>
              <a:endParaRPr lang="en-SE" sz="1100" baseline="30000">
                <a:solidFill>
                  <a:srgbClr val="C00000"/>
                </a:solidFill>
              </a:endParaRPr>
            </a:p>
          </p:txBody>
        </p: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5760870C-21EA-1088-0636-EEA032885B30}"/>
                </a:ext>
              </a:extLst>
            </p:cNvPr>
            <p:cNvSpPr/>
            <p:nvPr/>
          </p:nvSpPr>
          <p:spPr>
            <a:xfrm rot="8821330">
              <a:off x="4773698" y="3450602"/>
              <a:ext cx="855734" cy="786395"/>
            </a:xfrm>
            <a:prstGeom prst="arc">
              <a:avLst>
                <a:gd name="adj1" fmla="val 17970848"/>
                <a:gd name="adj2" fmla="val 0"/>
              </a:avLst>
            </a:prstGeom>
            <a:ln w="190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23" name="Arc 22">
              <a:extLst>
                <a:ext uri="{FF2B5EF4-FFF2-40B4-BE49-F238E27FC236}">
                  <a16:creationId xmlns:a16="http://schemas.microsoft.com/office/drawing/2014/main" id="{04B0AAA7-EA74-ADA8-F0B1-0F4F184088D5}"/>
                </a:ext>
              </a:extLst>
            </p:cNvPr>
            <p:cNvSpPr/>
            <p:nvPr/>
          </p:nvSpPr>
          <p:spPr>
            <a:xfrm rot="8821330">
              <a:off x="5516632" y="3306945"/>
              <a:ext cx="855734" cy="786395"/>
            </a:xfrm>
            <a:prstGeom prst="arc">
              <a:avLst>
                <a:gd name="adj1" fmla="val 17970848"/>
                <a:gd name="adj2" fmla="val 0"/>
              </a:avLst>
            </a:prstGeom>
            <a:ln w="190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31AA415B-F511-849B-83D4-F5B8B6DA07BB}"/>
                </a:ext>
              </a:extLst>
            </p:cNvPr>
            <p:cNvSpPr/>
            <p:nvPr/>
          </p:nvSpPr>
          <p:spPr>
            <a:xfrm rot="8821330">
              <a:off x="6244330" y="3149606"/>
              <a:ext cx="855734" cy="786395"/>
            </a:xfrm>
            <a:prstGeom prst="arc">
              <a:avLst>
                <a:gd name="adj1" fmla="val 17970848"/>
                <a:gd name="adj2" fmla="val 0"/>
              </a:avLst>
            </a:prstGeom>
            <a:ln w="190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A8556FB-4E22-A417-D316-5D807C4AEE87}"/>
                </a:ext>
              </a:extLst>
            </p:cNvPr>
            <p:cNvSpPr txBox="1"/>
            <p:nvPr/>
          </p:nvSpPr>
          <p:spPr>
            <a:xfrm>
              <a:off x="4445974" y="4243250"/>
              <a:ext cx="8233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/>
                <a:t>2 cabinets</a:t>
              </a:r>
              <a:endParaRPr lang="en-SE" sz="105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B2E3E96-5544-808E-918C-BAA99CF9E134}"/>
                </a:ext>
              </a:extLst>
            </p:cNvPr>
            <p:cNvSpPr txBox="1"/>
            <p:nvPr/>
          </p:nvSpPr>
          <p:spPr>
            <a:xfrm>
              <a:off x="5133842" y="4115620"/>
              <a:ext cx="8233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/>
                <a:t>3 cabinets</a:t>
              </a:r>
              <a:endParaRPr lang="en-SE" sz="105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F20D0BC-57BD-F782-484D-5B5E42CE2843}"/>
                </a:ext>
              </a:extLst>
            </p:cNvPr>
            <p:cNvSpPr txBox="1"/>
            <p:nvPr/>
          </p:nvSpPr>
          <p:spPr>
            <a:xfrm>
              <a:off x="5869120" y="3968501"/>
              <a:ext cx="8233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/>
                <a:t>4 cabinets</a:t>
              </a:r>
              <a:endParaRPr lang="en-SE" sz="105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7F4E039-7862-D0E7-201B-9FAB7E6C0296}"/>
                </a:ext>
              </a:extLst>
            </p:cNvPr>
            <p:cNvSpPr txBox="1"/>
            <p:nvPr/>
          </p:nvSpPr>
          <p:spPr>
            <a:xfrm>
              <a:off x="6607399" y="3816376"/>
              <a:ext cx="8233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/>
                <a:t>5 cabinets</a:t>
              </a:r>
              <a:endParaRPr lang="en-SE" sz="105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9C65984-5BB6-D4C8-D190-49C10855DC55}"/>
                </a:ext>
              </a:extLst>
            </p:cNvPr>
            <p:cNvSpPr txBox="1"/>
            <p:nvPr/>
          </p:nvSpPr>
          <p:spPr>
            <a:xfrm>
              <a:off x="7278722" y="3543784"/>
              <a:ext cx="8233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/>
                <a:t>…..</a:t>
              </a:r>
              <a:endParaRPr lang="en-SE" sz="1050"/>
            </a:p>
          </p:txBody>
        </p:sp>
        <p:sp>
          <p:nvSpPr>
            <p:cNvPr id="41" name="Arc 40">
              <a:extLst>
                <a:ext uri="{FF2B5EF4-FFF2-40B4-BE49-F238E27FC236}">
                  <a16:creationId xmlns:a16="http://schemas.microsoft.com/office/drawing/2014/main" id="{B0575DF6-5878-55A9-90FC-82ED464D5711}"/>
                </a:ext>
              </a:extLst>
            </p:cNvPr>
            <p:cNvSpPr/>
            <p:nvPr/>
          </p:nvSpPr>
          <p:spPr>
            <a:xfrm rot="8821330">
              <a:off x="6298220" y="4832971"/>
              <a:ext cx="855734" cy="786395"/>
            </a:xfrm>
            <a:prstGeom prst="arc">
              <a:avLst>
                <a:gd name="adj1" fmla="val 17970848"/>
                <a:gd name="adj2" fmla="val 0"/>
              </a:avLst>
            </a:prstGeom>
            <a:ln w="19050">
              <a:tailEnd type="stealt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9" name="Star: 5 Points 8">
              <a:extLst>
                <a:ext uri="{FF2B5EF4-FFF2-40B4-BE49-F238E27FC236}">
                  <a16:creationId xmlns:a16="http://schemas.microsoft.com/office/drawing/2014/main" id="{C59EA4FF-23E4-24DA-F447-BC9BA5657E20}"/>
                </a:ext>
              </a:extLst>
            </p:cNvPr>
            <p:cNvSpPr/>
            <p:nvPr/>
          </p:nvSpPr>
          <p:spPr>
            <a:xfrm>
              <a:off x="6187932" y="5308550"/>
              <a:ext cx="155228" cy="155228"/>
            </a:xfrm>
            <a:prstGeom prst="star5">
              <a:avLst>
                <a:gd name="adj" fmla="val 25573"/>
                <a:gd name="hf" fmla="val 105146"/>
                <a:gd name="vf" fmla="val 110557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B55BDCC1-F837-0113-05E0-2C7007DBF2EC}"/>
              </a:ext>
            </a:extLst>
          </p:cNvPr>
          <p:cNvSpPr txBox="1"/>
          <p:nvPr/>
        </p:nvSpPr>
        <p:spPr>
          <a:xfrm>
            <a:off x="7080250" y="1208930"/>
            <a:ext cx="37154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/>
              <a:t>… in practice, the impact on system efficiency is somewhat greater due to generated line-side harmonics, reactive power, the fact that the charger cannot be operated at full load, …</a:t>
            </a:r>
            <a:endParaRPr lang="en-SE" sz="1400" i="1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BA106C5-B7E4-9197-7B8B-990C11385A9A}"/>
              </a:ext>
            </a:extLst>
          </p:cNvPr>
          <p:cNvCxnSpPr>
            <a:cxnSpLocks/>
          </p:cNvCxnSpPr>
          <p:nvPr/>
        </p:nvCxnSpPr>
        <p:spPr>
          <a:xfrm flipH="1">
            <a:off x="6096000" y="1918314"/>
            <a:ext cx="984250" cy="18511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0418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2471" y="188915"/>
            <a:ext cx="78956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CA" sz="2400" b="1">
                <a:solidFill>
                  <a:srgbClr val="0070C0"/>
                </a:solidFill>
                <a:latin typeface="Calibri"/>
              </a:rPr>
              <a:t>Capacitor bank and droop compensation system (I)</a:t>
            </a:r>
            <a:endParaRPr lang="en-US" sz="2400" i="1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4891" y="824908"/>
            <a:ext cx="1058829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The capacitor bank voltage droops in pulse generation – this is amplified by the pulse transformer and seen in the pulse flat top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Maximum flat top droop is limited by application requirements, typically to ~1%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Oversizing the capacitor bank to meet this requirement for long pulse high power applications is unfeasible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Instead, a droop compensation system or “bouncer” is utilized, significantly reducing overall system size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For long pulse applications, electronic (switch-mode) bouncers are used: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F2DB0B-4F1C-C39A-645A-1EA90C5494D4}"/>
              </a:ext>
            </a:extLst>
          </p:cNvPr>
          <p:cNvSpPr txBox="1"/>
          <p:nvPr/>
        </p:nvSpPr>
        <p:spPr>
          <a:xfrm>
            <a:off x="11567799" y="6596390"/>
            <a:ext cx="624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latin typeface="Cambria Math" panose="02040503050406030204" pitchFamily="18" charset="0"/>
                <a:ea typeface="Cambria Math" panose="02040503050406030204" pitchFamily="18" charset="0"/>
              </a:rPr>
              <a:t>6</a:t>
            </a:r>
            <a:endParaRPr lang="en-SE" sz="110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4CCB9C2-205D-85D8-72B4-4038119FF2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26" y="3021884"/>
            <a:ext cx="5627634" cy="300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835693C-58D8-19FC-DFDC-A5268CC753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900" y="2486500"/>
            <a:ext cx="4691584" cy="39580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5554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2471" y="188915"/>
            <a:ext cx="78956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CA" sz="2400" b="1">
                <a:solidFill>
                  <a:srgbClr val="0070C0"/>
                </a:solidFill>
                <a:latin typeface="Calibri"/>
              </a:rPr>
              <a:t>Capacitor bank and droop compensation system (II)</a:t>
            </a:r>
            <a:endParaRPr lang="en-US" sz="2400" i="1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4891" y="824908"/>
            <a:ext cx="10588293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Case study</a:t>
            </a:r>
            <a:r>
              <a:rPr lang="en-US" sz="1400" baseline="30000">
                <a:solidFill>
                  <a:prstClr val="black"/>
                </a:solidFill>
                <a:latin typeface="Calibri"/>
              </a:rPr>
              <a:t>1</a:t>
            </a:r>
            <a:r>
              <a:rPr lang="en-US" sz="1400">
                <a:solidFill>
                  <a:prstClr val="black"/>
                </a:solidFill>
                <a:latin typeface="Calibri"/>
              </a:rPr>
              <a:t> assuming ESS klystron modulator requirements:</a:t>
            </a: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800100" lvl="1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+mj-lt"/>
              <a:buAutoNum type="arabicParenR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PWM switching generates ripple, amplified and seen in the pulse flat top = { flat top ripple limited to 0.15% of amplitude … }</a:t>
            </a:r>
            <a:br>
              <a:rPr lang="en-US" sz="1400">
                <a:solidFill>
                  <a:prstClr val="black"/>
                </a:solidFill>
                <a:latin typeface="Calibri"/>
              </a:rPr>
            </a:br>
            <a:r>
              <a:rPr lang="en-US" sz="1400">
                <a:solidFill>
                  <a:prstClr val="black"/>
                </a:solidFill>
                <a:latin typeface="Calibri"/>
              </a:rPr>
              <a:t>use high switching frequency (10-20 kHz) = requires standard semiconductor switches (&lt; 1.7 kV) = upper limit on droop that can be compensated; ~1 kV, i.e. 20% of 5 kV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Should also practically fit in standard electrical cabinets = lower limit on droop, e.g. ~10%</a:t>
            </a:r>
          </a:p>
          <a:p>
            <a:pPr marL="342900" indent="-342900">
              <a:buFont typeface="+mj-lt"/>
              <a:buAutoNum type="arabicParenR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Compared to simply oversizing the capacitor bank, typical reduction in capacitor bank volume of a factor 10-20(!)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Impact on modulator electrical efficiency between 0.5-1.0% of nominal output power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Trade-off between system volume and system efficiency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F2DB0B-4F1C-C39A-645A-1EA90C5494D4}"/>
              </a:ext>
            </a:extLst>
          </p:cNvPr>
          <p:cNvSpPr txBox="1"/>
          <p:nvPr/>
        </p:nvSpPr>
        <p:spPr>
          <a:xfrm>
            <a:off x="11567799" y="6596390"/>
            <a:ext cx="624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en-SE" sz="110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250DE4C-63E6-7CF3-A94B-B9B66CD34ADA}"/>
              </a:ext>
            </a:extLst>
          </p:cNvPr>
          <p:cNvGrpSpPr/>
          <p:nvPr/>
        </p:nvGrpSpPr>
        <p:grpSpPr>
          <a:xfrm>
            <a:off x="2706186" y="1266934"/>
            <a:ext cx="5837369" cy="3039190"/>
            <a:chOff x="2705474" y="3543858"/>
            <a:chExt cx="5837369" cy="303919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C25036A-D05D-BA9B-C9AC-D1F10D2395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05474" y="3543858"/>
              <a:ext cx="5837369" cy="303919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AA45F24-A7BC-CD70-B6CC-5823ED383741}"/>
                </a:ext>
              </a:extLst>
            </p:cNvPr>
            <p:cNvCxnSpPr>
              <a:cxnSpLocks/>
            </p:cNvCxnSpPr>
            <p:nvPr/>
          </p:nvCxnSpPr>
          <p:spPr>
            <a:xfrm>
              <a:off x="6394679" y="3783535"/>
              <a:ext cx="0" cy="2428167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28BD27B-1A06-8BED-FBCB-8EB90784C165}"/>
                </a:ext>
              </a:extLst>
            </p:cNvPr>
            <p:cNvSpPr txBox="1"/>
            <p:nvPr/>
          </p:nvSpPr>
          <p:spPr>
            <a:xfrm>
              <a:off x="6309918" y="4899431"/>
              <a:ext cx="1922528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i="1"/>
                <a:t>bouncer voltage too high to</a:t>
              </a:r>
            </a:p>
            <a:p>
              <a:pPr algn="ctr"/>
              <a:r>
                <a:rPr lang="en-US" sz="1100" i="1"/>
                <a:t>permit use of standard</a:t>
              </a:r>
            </a:p>
            <a:p>
              <a:pPr algn="ctr"/>
              <a:r>
                <a:rPr lang="en-US" sz="1100" i="1"/>
                <a:t>semiconductors..</a:t>
              </a:r>
              <a:endParaRPr lang="en-SE" sz="1100" i="1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DD29B28-9307-1D14-A9D0-71BA62497A33}"/>
                </a:ext>
              </a:extLst>
            </p:cNvPr>
            <p:cNvCxnSpPr>
              <a:cxnSpLocks/>
            </p:cNvCxnSpPr>
            <p:nvPr/>
          </p:nvCxnSpPr>
          <p:spPr>
            <a:xfrm>
              <a:off x="4643912" y="3778059"/>
              <a:ext cx="0" cy="2428167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AF5AE44-669F-B8C3-D156-7C6A3DD201E1}"/>
                </a:ext>
              </a:extLst>
            </p:cNvPr>
            <p:cNvSpPr txBox="1"/>
            <p:nvPr/>
          </p:nvSpPr>
          <p:spPr>
            <a:xfrm>
              <a:off x="2947002" y="4382816"/>
              <a:ext cx="192252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i="1"/>
                <a:t>too large to practically</a:t>
              </a:r>
            </a:p>
            <a:p>
              <a:pPr algn="ctr"/>
              <a:r>
                <a:rPr lang="en-US" sz="1100" i="1"/>
                <a:t>fit in standard cabinets..</a:t>
              </a:r>
              <a:endParaRPr lang="en-SE" sz="1100" i="1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45430ED-375A-7512-7B48-F899B620DA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82492" y="4556760"/>
              <a:ext cx="0" cy="83597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AC9F6EF-A215-752D-95E9-75F30F4C75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43912" y="5395916"/>
              <a:ext cx="173942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4E4E9E6-8D7B-7D5C-BD9B-E61DFB8059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43912" y="4563113"/>
              <a:ext cx="173942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FBB8F0B-380D-4DB8-D4CE-022A91C546EB}"/>
                </a:ext>
              </a:extLst>
            </p:cNvPr>
            <p:cNvCxnSpPr/>
            <p:nvPr/>
          </p:nvCxnSpPr>
          <p:spPr>
            <a:xfrm>
              <a:off x="4643912" y="5980113"/>
              <a:ext cx="1750767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E27C1D6-F42F-3826-F4D0-1843899626EA}"/>
                </a:ext>
              </a:extLst>
            </p:cNvPr>
            <p:cNvCxnSpPr/>
            <p:nvPr/>
          </p:nvCxnSpPr>
          <p:spPr>
            <a:xfrm>
              <a:off x="4643912" y="6097588"/>
              <a:ext cx="1750767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E952314-F154-3BCD-9310-AFAE0BB338DC}"/>
                </a:ext>
              </a:extLst>
            </p:cNvPr>
            <p:cNvSpPr txBox="1"/>
            <p:nvPr/>
          </p:nvSpPr>
          <p:spPr>
            <a:xfrm>
              <a:off x="5447384" y="4972937"/>
              <a:ext cx="5351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i="1">
                  <a:solidFill>
                    <a:srgbClr val="C00000"/>
                  </a:solidFill>
                </a:rPr>
                <a:t>~0.5%</a:t>
              </a:r>
              <a:endParaRPr lang="en-SE" sz="1100" i="1">
                <a:solidFill>
                  <a:srgbClr val="C00000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7489F1F-38C6-EFC0-E743-BAB1EB0F448F}"/>
                </a:ext>
              </a:extLst>
            </p:cNvPr>
            <p:cNvSpPr txBox="1"/>
            <p:nvPr/>
          </p:nvSpPr>
          <p:spPr>
            <a:xfrm>
              <a:off x="5432144" y="5728822"/>
              <a:ext cx="6562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i="1">
                  <a:solidFill>
                    <a:schemeClr val="accent1"/>
                  </a:solidFill>
                </a:rPr>
                <a:t>~0.5 m</a:t>
              </a:r>
              <a:r>
                <a:rPr lang="en-US" sz="1100" i="1" baseline="30000">
                  <a:solidFill>
                    <a:schemeClr val="accent1"/>
                  </a:solidFill>
                </a:rPr>
                <a:t>3</a:t>
              </a:r>
              <a:endParaRPr lang="en-SE" sz="1100" i="1" baseline="30000">
                <a:solidFill>
                  <a:schemeClr val="accent1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58F041D-D581-ABEC-8D90-E97B775486A9}"/>
              </a:ext>
            </a:extLst>
          </p:cNvPr>
          <p:cNvSpPr txBox="1"/>
          <p:nvPr/>
        </p:nvSpPr>
        <p:spPr>
          <a:xfrm>
            <a:off x="0" y="6628951"/>
            <a:ext cx="75123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tabLst>
                <a:tab pos="742950" algn="l"/>
                <a:tab pos="228600" algn="l"/>
              </a:tabLst>
            </a:pPr>
            <a:r>
              <a:rPr lang="en-US" sz="800" baseline="30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M. Collins and C.A Martins, “Optimal Design of Electronic Bouncers for Long-Pulse High-Power Modulators”, IEEE Trans. Plasma Sci., vol. 49, no. 2, pp. 819-829, Feb. 2021</a:t>
            </a:r>
            <a:endParaRPr lang="en-SE" sz="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388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929B91AE-2079-AB82-B729-61EEBC3B02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50" y="4985699"/>
            <a:ext cx="8294139" cy="1633226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2471" y="188915"/>
            <a:ext cx="78956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CA" sz="2400" b="1">
                <a:solidFill>
                  <a:srgbClr val="0070C0"/>
                </a:solidFill>
                <a:latin typeface="Calibri"/>
              </a:rPr>
              <a:t>High voltage solid state switch assembly</a:t>
            </a:r>
            <a:endParaRPr lang="en-US" sz="2400" i="1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6041" y="821794"/>
            <a:ext cx="10588293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The HV switch assembly connects the capacitor bank voltage to the primary windings of the transformer for pulse generation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Therefore, the switch must be…</a:t>
            </a:r>
          </a:p>
          <a:p>
            <a:pPr marL="800100" lvl="1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fully controllable</a:t>
            </a:r>
          </a:p>
          <a:p>
            <a:pPr marL="800100" lvl="1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able to block the full capacitor bank voltage</a:t>
            </a:r>
          </a:p>
          <a:p>
            <a:pPr marL="800100" lvl="1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able to conduct the full load current referred to the primary</a:t>
            </a:r>
          </a:p>
          <a:p>
            <a:pPr marL="800100" lvl="1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able to operate at the desired pulse repetition rate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Typically, solutions based on multiple IGCT switches in series are developed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With series connected switches, the IGCT units must be equipped with compensation circuits</a:t>
            </a:r>
            <a:br>
              <a:rPr lang="en-US" sz="1400">
                <a:solidFill>
                  <a:prstClr val="black"/>
                </a:solidFill>
                <a:latin typeface="Calibri"/>
              </a:rPr>
            </a:br>
            <a:r>
              <a:rPr lang="en-US" sz="1400">
                <a:solidFill>
                  <a:prstClr val="black"/>
                </a:solidFill>
                <a:latin typeface="Calibri"/>
              </a:rPr>
              <a:t>for voltage balancing-</a:t>
            </a:r>
          </a:p>
          <a:p>
            <a:pPr marL="800100" lvl="1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Generally, a large number of switches is required to handle the full voltage</a:t>
            </a:r>
          </a:p>
          <a:p>
            <a:pPr marL="800100" lvl="1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Additionally, further switches are often added for redundancy in</a:t>
            </a:r>
            <a:br>
              <a:rPr lang="en-US" sz="1400">
                <a:solidFill>
                  <a:prstClr val="black"/>
                </a:solidFill>
                <a:latin typeface="Calibri"/>
              </a:rPr>
            </a:br>
            <a:r>
              <a:rPr lang="en-US" sz="1400">
                <a:solidFill>
                  <a:prstClr val="black"/>
                </a:solidFill>
                <a:latin typeface="Calibri"/>
              </a:rPr>
              <a:t>ensuring long term reliability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F2DB0B-4F1C-C39A-645A-1EA90C5494D4}"/>
              </a:ext>
            </a:extLst>
          </p:cNvPr>
          <p:cNvSpPr txBox="1"/>
          <p:nvPr/>
        </p:nvSpPr>
        <p:spPr>
          <a:xfrm>
            <a:off x="11567799" y="6596390"/>
            <a:ext cx="624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latin typeface="Cambria Math" panose="02040503050406030204" pitchFamily="18" charset="0"/>
                <a:ea typeface="Cambria Math" panose="02040503050406030204" pitchFamily="18" charset="0"/>
              </a:rPr>
              <a:t>8</a:t>
            </a:r>
            <a:endParaRPr lang="en-SE" sz="110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8AAFA8E-62C3-AC38-CDF2-7B61639041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2417" y="1833058"/>
            <a:ext cx="2879733" cy="43734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38534F-0E11-E7DE-F11C-DBC2AEF54D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894" y="3978255"/>
            <a:ext cx="1609763" cy="8350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5793561-0863-FD7F-0939-ACD6E80162A5}"/>
              </a:ext>
            </a:extLst>
          </p:cNvPr>
          <p:cNvSpPr txBox="1"/>
          <p:nvPr/>
        </p:nvSpPr>
        <p:spPr>
          <a:xfrm>
            <a:off x="9023350" y="6245089"/>
            <a:ext cx="3080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/>
              <a:t>example:</a:t>
            </a:r>
            <a:r>
              <a:rPr lang="en-US" sz="1100"/>
              <a:t> ABB switch assembly rated 12 kV/300 A-</a:t>
            </a:r>
          </a:p>
          <a:p>
            <a:pPr algn="ctr"/>
            <a:r>
              <a:rPr lang="en-US" sz="1100"/>
              <a:t>7x IGCT switch rated 4.5 kV</a:t>
            </a:r>
            <a:endParaRPr lang="en-SE" sz="1100"/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17983BD9-B801-750E-8D00-63595B2CFF9C}"/>
              </a:ext>
            </a:extLst>
          </p:cNvPr>
          <p:cNvSpPr/>
          <p:nvPr/>
        </p:nvSpPr>
        <p:spPr>
          <a:xfrm>
            <a:off x="8935592" y="3091806"/>
            <a:ext cx="190175" cy="2432922"/>
          </a:xfrm>
          <a:prstGeom prst="leftBrace">
            <a:avLst>
              <a:gd name="adj1" fmla="val 35558"/>
              <a:gd name="adj2" fmla="val 50000"/>
            </a:avLst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7F2D1B-226B-A406-14C6-533258E03897}"/>
              </a:ext>
            </a:extLst>
          </p:cNvPr>
          <p:cNvSpPr txBox="1"/>
          <p:nvPr/>
        </p:nvSpPr>
        <p:spPr>
          <a:xfrm>
            <a:off x="10184670" y="1286034"/>
            <a:ext cx="19017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/>
              <a:t>static&amp;dynamic</a:t>
            </a:r>
            <a:br>
              <a:rPr lang="en-US" sz="1100"/>
            </a:br>
            <a:r>
              <a:rPr lang="en-US" sz="1100"/>
              <a:t>compensation circuits</a:t>
            </a:r>
            <a:endParaRPr lang="en-SE" sz="110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DDFAEB3-6DC0-A423-F49A-C26433B14121}"/>
              </a:ext>
            </a:extLst>
          </p:cNvPr>
          <p:cNvCxnSpPr>
            <a:cxnSpLocks/>
          </p:cNvCxnSpPr>
          <p:nvPr/>
        </p:nvCxnSpPr>
        <p:spPr>
          <a:xfrm>
            <a:off x="11377976" y="1712598"/>
            <a:ext cx="164264" cy="119486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56BA9E61-F9C1-409F-ED86-D36E2DB1F4D8}"/>
              </a:ext>
            </a:extLst>
          </p:cNvPr>
          <p:cNvSpPr/>
          <p:nvPr/>
        </p:nvSpPr>
        <p:spPr>
          <a:xfrm>
            <a:off x="11060400" y="2907464"/>
            <a:ext cx="958204" cy="67348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0D784B5-EDF5-8CA2-3A4F-266D73C51895}"/>
              </a:ext>
            </a:extLst>
          </p:cNvPr>
          <p:cNvSpPr txBox="1"/>
          <p:nvPr/>
        </p:nvSpPr>
        <p:spPr>
          <a:xfrm>
            <a:off x="8695476" y="1440262"/>
            <a:ext cx="1144883" cy="260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/>
              <a:t>HV isolators</a:t>
            </a:r>
            <a:endParaRPr lang="en-SE" sz="110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C1EF5F2-3904-6FCA-9B8F-F2BDC6720871}"/>
              </a:ext>
            </a:extLst>
          </p:cNvPr>
          <p:cNvCxnSpPr>
            <a:cxnSpLocks/>
          </p:cNvCxnSpPr>
          <p:nvPr/>
        </p:nvCxnSpPr>
        <p:spPr>
          <a:xfrm>
            <a:off x="9390388" y="1712598"/>
            <a:ext cx="794282" cy="72620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2F1BEA71-07B7-5662-CD9F-65AF26C9FF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4007" y="1411651"/>
            <a:ext cx="1804819" cy="1815946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3B3D12B-8261-994F-CE3B-5EC77E135DDD}"/>
              </a:ext>
            </a:extLst>
          </p:cNvPr>
          <p:cNvCxnSpPr>
            <a:cxnSpLocks/>
          </p:cNvCxnSpPr>
          <p:nvPr/>
        </p:nvCxnSpPr>
        <p:spPr>
          <a:xfrm>
            <a:off x="7067806" y="4549637"/>
            <a:ext cx="288130" cy="3651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3ED8A0D-EBE8-4892-ABF5-A1FD85B08A44}"/>
              </a:ext>
            </a:extLst>
          </p:cNvPr>
          <p:cNvCxnSpPr>
            <a:cxnSpLocks/>
          </p:cNvCxnSpPr>
          <p:nvPr/>
        </p:nvCxnSpPr>
        <p:spPr>
          <a:xfrm flipV="1">
            <a:off x="7531866" y="4373271"/>
            <a:ext cx="1316116" cy="5718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127252B-E1BC-8AE9-2130-864D8F07363B}"/>
              </a:ext>
            </a:extLst>
          </p:cNvPr>
          <p:cNvSpPr txBox="1"/>
          <p:nvPr/>
        </p:nvSpPr>
        <p:spPr>
          <a:xfrm rot="3162333">
            <a:off x="6607614" y="4688988"/>
            <a:ext cx="891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~175 mm</a:t>
            </a:r>
            <a:endParaRPr lang="en-SE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3B96787-6D96-E531-57B4-46CF2DA1BC48}"/>
              </a:ext>
            </a:extLst>
          </p:cNvPr>
          <p:cNvSpPr txBox="1"/>
          <p:nvPr/>
        </p:nvSpPr>
        <p:spPr>
          <a:xfrm rot="20185832">
            <a:off x="7874629" y="4641140"/>
            <a:ext cx="891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~440 mm</a:t>
            </a:r>
            <a:endParaRPr lang="en-SE" sz="1200"/>
          </a:p>
        </p:txBody>
      </p:sp>
    </p:spTree>
    <p:extLst>
      <p:ext uri="{BB962C8B-B14F-4D97-AF65-F5344CB8AC3E}">
        <p14:creationId xmlns:p14="http://schemas.microsoft.com/office/powerpoint/2010/main" val="100002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2471" y="188915"/>
            <a:ext cx="78956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CA" sz="2400" b="1">
                <a:solidFill>
                  <a:srgbClr val="0070C0"/>
                </a:solidFill>
                <a:latin typeface="Calibri"/>
              </a:rPr>
              <a:t>Pulse transformer auxiliary circuit (I)</a:t>
            </a:r>
            <a:endParaRPr lang="en-US" sz="2400" i="1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4891" y="824908"/>
            <a:ext cx="11239226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During pulse generation, the pulse transformer is magnetized over time…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endParaRPr lang="en-US" sz="1400">
              <a:solidFill>
                <a:prstClr val="black"/>
              </a:solidFill>
              <a:latin typeface="Calibri"/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The magnetic flux density is defined by 1) the integral of the applied voltage over the pulse length; and 2) the turns-area product of the transformer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Since the voltage-time integral is defined by the application (long pulse…), the pulse transformer must be sized appropriately to handle the flux</a:t>
            </a:r>
          </a:p>
          <a:p>
            <a:pPr>
              <a:spcBef>
                <a:spcPts val="1200"/>
              </a:spcBef>
            </a:pPr>
            <a:r>
              <a:rPr lang="en-US" sz="1400">
                <a:solidFill>
                  <a:prstClr val="black"/>
                </a:solidFill>
                <a:latin typeface="Calibri"/>
              </a:rPr>
              <a:t>Therefore: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arenR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In long pulse high power applications, it is absolutely vital that the transformer is pre-magnetized to minimize pulse transformer size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arenR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Following a given pulse event, the transformer must be de-magnetized to avoid saturation during the next pulse event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400">
                <a:solidFill>
                  <a:prstClr val="black"/>
                </a:solidFill>
                <a:latin typeface="Calibri"/>
              </a:rPr>
              <a:t>Typically, these tasks are handled by passive auxiliary circuits – </a:t>
            </a:r>
            <a:r>
              <a:rPr lang="en-US" sz="1400" u="sng">
                <a:solidFill>
                  <a:prstClr val="black"/>
                </a:solidFill>
                <a:latin typeface="Calibri"/>
              </a:rPr>
              <a:t>NOT PRACTICAL</a:t>
            </a:r>
            <a:r>
              <a:rPr lang="en-US" sz="1400">
                <a:solidFill>
                  <a:prstClr val="black"/>
                </a:solidFill>
                <a:latin typeface="Calibri"/>
              </a:rPr>
              <a:t> in long pulse high power applications…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F2DB0B-4F1C-C39A-645A-1EA90C5494D4}"/>
              </a:ext>
            </a:extLst>
          </p:cNvPr>
          <p:cNvSpPr txBox="1"/>
          <p:nvPr/>
        </p:nvSpPr>
        <p:spPr>
          <a:xfrm>
            <a:off x="11567799" y="6596390"/>
            <a:ext cx="624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SE" sz="110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AF54E7-2483-8469-3457-B7D57F375A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4846" y="1408840"/>
            <a:ext cx="6072274" cy="2745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5351845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3157</TotalTime>
  <Words>2496</Words>
  <Application>Microsoft Office PowerPoint</Application>
  <PresentationFormat>Widescreen</PresentationFormat>
  <Paragraphs>361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 Math</vt:lpstr>
      <vt:lpstr>Times New Roman</vt:lpstr>
      <vt:lpstr>Times-Roman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Max</dc:creator>
  <cp:lastModifiedBy>Max</cp:lastModifiedBy>
  <cp:revision>1229</cp:revision>
  <dcterms:created xsi:type="dcterms:W3CDTF">2022-05-20T18:13:18Z</dcterms:created>
  <dcterms:modified xsi:type="dcterms:W3CDTF">2022-07-04T11:38:21Z</dcterms:modified>
</cp:coreProperties>
</file>