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tiff" ContentType="image/tiff"/>
  <Default Extension="mp4" ContentType="video/mp4"/>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3.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34.xml" ContentType="application/vnd.openxmlformats-officedocument.presentationml.notesSlide+xml"/>
  <Override PartName="/ppt/tags/tag11.xml" ContentType="application/vnd.openxmlformats-officedocument.presentationml.tags+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tags/tag14.xml" ContentType="application/vnd.openxmlformats-officedocument.presentationml.tags+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46.xml" ContentType="application/vnd.openxmlformats-officedocument.presentationml.notesSlide+xml"/>
  <Override PartName="/ppt/tags/tag17.xml" ContentType="application/vnd.openxmlformats-officedocument.presentationml.tags+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5"/>
  </p:notesMasterIdLst>
  <p:handoutMasterIdLst>
    <p:handoutMasterId r:id="rId66"/>
  </p:handoutMasterIdLst>
  <p:sldIdLst>
    <p:sldId id="265" r:id="rId2"/>
    <p:sldId id="479" r:id="rId3"/>
    <p:sldId id="410" r:id="rId4"/>
    <p:sldId id="457" r:id="rId5"/>
    <p:sldId id="490" r:id="rId6"/>
    <p:sldId id="486" r:id="rId7"/>
    <p:sldId id="487" r:id="rId8"/>
    <p:sldId id="462" r:id="rId9"/>
    <p:sldId id="463" r:id="rId10"/>
    <p:sldId id="464" r:id="rId11"/>
    <p:sldId id="465" r:id="rId12"/>
    <p:sldId id="416" r:id="rId13"/>
    <p:sldId id="466" r:id="rId14"/>
    <p:sldId id="489" r:id="rId15"/>
    <p:sldId id="478" r:id="rId16"/>
    <p:sldId id="362" r:id="rId17"/>
    <p:sldId id="432" r:id="rId18"/>
    <p:sldId id="467" r:id="rId19"/>
    <p:sldId id="492" r:id="rId20"/>
    <p:sldId id="475" r:id="rId21"/>
    <p:sldId id="444" r:id="rId22"/>
    <p:sldId id="439" r:id="rId23"/>
    <p:sldId id="491" r:id="rId24"/>
    <p:sldId id="445" r:id="rId25"/>
    <p:sldId id="477" r:id="rId26"/>
    <p:sldId id="450" r:id="rId27"/>
    <p:sldId id="451" r:id="rId28"/>
    <p:sldId id="452" r:id="rId29"/>
    <p:sldId id="482" r:id="rId30"/>
    <p:sldId id="483" r:id="rId31"/>
    <p:sldId id="484" r:id="rId32"/>
    <p:sldId id="481" r:id="rId33"/>
    <p:sldId id="473" r:id="rId34"/>
    <p:sldId id="469" r:id="rId35"/>
    <p:sldId id="471" r:id="rId36"/>
    <p:sldId id="474" r:id="rId37"/>
    <p:sldId id="461" r:id="rId38"/>
    <p:sldId id="476" r:id="rId39"/>
    <p:sldId id="277" r:id="rId40"/>
    <p:sldId id="448" r:id="rId41"/>
    <p:sldId id="386" r:id="rId42"/>
    <p:sldId id="377" r:id="rId43"/>
    <p:sldId id="358" r:id="rId44"/>
    <p:sldId id="388" r:id="rId45"/>
    <p:sldId id="315" r:id="rId46"/>
    <p:sldId id="356" r:id="rId47"/>
    <p:sldId id="360" r:id="rId48"/>
    <p:sldId id="381" r:id="rId49"/>
    <p:sldId id="389" r:id="rId50"/>
    <p:sldId id="380" r:id="rId51"/>
    <p:sldId id="382" r:id="rId52"/>
    <p:sldId id="374" r:id="rId53"/>
    <p:sldId id="409" r:id="rId54"/>
    <p:sldId id="302" r:id="rId55"/>
    <p:sldId id="387" r:id="rId56"/>
    <p:sldId id="383" r:id="rId57"/>
    <p:sldId id="390" r:id="rId58"/>
    <p:sldId id="373" r:id="rId59"/>
    <p:sldId id="391" r:id="rId60"/>
    <p:sldId id="385" r:id="rId61"/>
    <p:sldId id="299" r:id="rId62"/>
    <p:sldId id="408" r:id="rId63"/>
    <p:sldId id="419" r:id="rId64"/>
  </p:sldIdLst>
  <p:sldSz cx="12192000" cy="6858000"/>
  <p:notesSz cx="6794500" cy="9906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26" userDrawn="1">
          <p15:clr>
            <a:srgbClr val="A4A3A4"/>
          </p15:clr>
        </p15:guide>
        <p15:guide id="2" pos="235" userDrawn="1">
          <p15:clr>
            <a:srgbClr val="A4A3A4"/>
          </p15:clr>
        </p15:guide>
      </p15:sldGuideLst>
    </p:ext>
    <p:ext uri="{2D200454-40CA-4A62-9FC3-DE9A4176ACB9}">
      <p15:notesGuideLst xmlns:p15="http://schemas.microsoft.com/office/powerpoint/2012/main">
        <p15:guide id="1" orient="horz" pos="3120" userDrawn="1">
          <p15:clr>
            <a:srgbClr val="A4A3A4"/>
          </p15:clr>
        </p15:guide>
        <p15:guide id="2" pos="214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rdynal, Beata" initials="KB" lastIdx="38" clrIdx="0">
    <p:extLst/>
  </p:cmAuthor>
  <p:cmAuthor id="2" name="Jhih-Sian Tu" initials="JT" lastIdx="7"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0300"/>
    <a:srgbClr val="345B82"/>
    <a:srgbClr val="00BFBF"/>
    <a:srgbClr val="0000FF"/>
    <a:srgbClr val="023D6B"/>
    <a:srgbClr val="0362A9"/>
    <a:srgbClr val="0645A9"/>
    <a:srgbClr val="008000"/>
    <a:srgbClr val="00B050"/>
    <a:srgbClr val="0025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871" autoAdjust="0"/>
    <p:restoredTop sz="85729" autoAdjust="0"/>
  </p:normalViewPr>
  <p:slideViewPr>
    <p:cSldViewPr showGuides="1">
      <p:cViewPr>
        <p:scale>
          <a:sx n="98" d="100"/>
          <a:sy n="98" d="100"/>
        </p:scale>
        <p:origin x="72" y="72"/>
      </p:cViewPr>
      <p:guideLst>
        <p:guide orient="horz" pos="1026"/>
        <p:guide pos="23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howGuides="1">
      <p:cViewPr>
        <p:scale>
          <a:sx n="75" d="100"/>
          <a:sy n="75" d="100"/>
        </p:scale>
        <p:origin x="4104" y="258"/>
      </p:cViewPr>
      <p:guideLst>
        <p:guide orient="horz" pos="3120"/>
        <p:guide pos="214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86.wmf"/><Relationship Id="rId1" Type="http://schemas.openxmlformats.org/officeDocument/2006/relationships/image" Target="../media/image85.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87.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89.wmf"/><Relationship Id="rId1" Type="http://schemas.openxmlformats.org/officeDocument/2006/relationships/image" Target="../media/image88.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104.wmf"/><Relationship Id="rId2" Type="http://schemas.openxmlformats.org/officeDocument/2006/relationships/image" Target="../media/image103.wmf"/><Relationship Id="rId1" Type="http://schemas.openxmlformats.org/officeDocument/2006/relationships/image" Target="../media/image102.wmf"/><Relationship Id="rId4" Type="http://schemas.openxmlformats.org/officeDocument/2006/relationships/image" Target="../media/image105.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116.wmf"/><Relationship Id="rId1" Type="http://schemas.openxmlformats.org/officeDocument/2006/relationships/image" Target="../media/image115.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120.wmf"/><Relationship Id="rId2" Type="http://schemas.openxmlformats.org/officeDocument/2006/relationships/image" Target="../media/image119.wmf"/><Relationship Id="rId1" Type="http://schemas.openxmlformats.org/officeDocument/2006/relationships/image" Target="../media/image118.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126.wmf"/><Relationship Id="rId2" Type="http://schemas.openxmlformats.org/officeDocument/2006/relationships/image" Target="../media/image125.wmf"/><Relationship Id="rId1" Type="http://schemas.openxmlformats.org/officeDocument/2006/relationships/image" Target="../media/image124.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133.wmf"/><Relationship Id="rId2" Type="http://schemas.openxmlformats.org/officeDocument/2006/relationships/image" Target="../media/image132.wmf"/><Relationship Id="rId1" Type="http://schemas.openxmlformats.org/officeDocument/2006/relationships/image" Target="../media/image131.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36.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3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144.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155.wmf"/><Relationship Id="rId2" Type="http://schemas.openxmlformats.org/officeDocument/2006/relationships/image" Target="../media/image154.wmf"/><Relationship Id="rId1" Type="http://schemas.openxmlformats.org/officeDocument/2006/relationships/image" Target="../media/image153.wmf"/><Relationship Id="rId4" Type="http://schemas.openxmlformats.org/officeDocument/2006/relationships/image" Target="../media/image156.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159.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169.wmf"/><Relationship Id="rId1" Type="http://schemas.openxmlformats.org/officeDocument/2006/relationships/image" Target="../media/image168.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172.wmf"/><Relationship Id="rId2" Type="http://schemas.openxmlformats.org/officeDocument/2006/relationships/image" Target="../media/image171.wmf"/><Relationship Id="rId1" Type="http://schemas.openxmlformats.org/officeDocument/2006/relationships/image" Target="../media/image170.wmf"/><Relationship Id="rId5" Type="http://schemas.openxmlformats.org/officeDocument/2006/relationships/image" Target="../media/image174.wmf"/><Relationship Id="rId4" Type="http://schemas.openxmlformats.org/officeDocument/2006/relationships/image" Target="../media/image173.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3.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8.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79.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8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6E1389CC-567B-462D-9606-5A6D48725E1D}"/>
              </a:ext>
            </a:extLst>
          </p:cNvPr>
          <p:cNvSpPr>
            <a:spLocks noGrp="1"/>
          </p:cNvSpPr>
          <p:nvPr>
            <p:ph type="hdr" sz="quarter"/>
          </p:nvPr>
        </p:nvSpPr>
        <p:spPr>
          <a:xfrm>
            <a:off x="1" y="0"/>
            <a:ext cx="2944283" cy="497021"/>
          </a:xfrm>
          <a:prstGeom prst="rect">
            <a:avLst/>
          </a:prstGeom>
        </p:spPr>
        <p:txBody>
          <a:bodyPr vert="horz" lIns="91303" tIns="45651" rIns="91303" bIns="45651" rtlCol="0"/>
          <a:lstStyle>
            <a:lvl1pPr algn="l">
              <a:defRPr sz="1200"/>
            </a:lvl1pPr>
          </a:lstStyle>
          <a:p>
            <a:endParaRPr lang="de-DE"/>
          </a:p>
        </p:txBody>
      </p:sp>
      <p:sp>
        <p:nvSpPr>
          <p:cNvPr id="3" name="Datumsplatzhalter 2">
            <a:extLst>
              <a:ext uri="{FF2B5EF4-FFF2-40B4-BE49-F238E27FC236}">
                <a16:creationId xmlns:a16="http://schemas.microsoft.com/office/drawing/2014/main" id="{E32223E6-8DEC-4459-8B52-D06E9BD3DAD0}"/>
              </a:ext>
            </a:extLst>
          </p:cNvPr>
          <p:cNvSpPr>
            <a:spLocks noGrp="1"/>
          </p:cNvSpPr>
          <p:nvPr>
            <p:ph type="dt" sz="quarter" idx="1"/>
          </p:nvPr>
        </p:nvSpPr>
        <p:spPr>
          <a:xfrm>
            <a:off x="3848645" y="0"/>
            <a:ext cx="2944283" cy="497021"/>
          </a:xfrm>
          <a:prstGeom prst="rect">
            <a:avLst/>
          </a:prstGeom>
        </p:spPr>
        <p:txBody>
          <a:bodyPr vert="horz" lIns="91303" tIns="45651" rIns="91303" bIns="45651" rtlCol="0"/>
          <a:lstStyle>
            <a:lvl1pPr algn="r">
              <a:defRPr sz="1200"/>
            </a:lvl1pPr>
          </a:lstStyle>
          <a:p>
            <a:fld id="{ADE9E86A-6679-4EC8-847C-9F954F45BF68}" type="datetimeFigureOut">
              <a:rPr lang="de-DE" smtClean="0"/>
              <a:t>28.06.2022</a:t>
            </a:fld>
            <a:endParaRPr lang="de-DE"/>
          </a:p>
        </p:txBody>
      </p:sp>
      <p:sp>
        <p:nvSpPr>
          <p:cNvPr id="4" name="Fußzeilenplatzhalter 3">
            <a:extLst>
              <a:ext uri="{FF2B5EF4-FFF2-40B4-BE49-F238E27FC236}">
                <a16:creationId xmlns:a16="http://schemas.microsoft.com/office/drawing/2014/main" id="{DDE09F90-192B-4C21-A710-7EFC4BA93B86}"/>
              </a:ext>
            </a:extLst>
          </p:cNvPr>
          <p:cNvSpPr>
            <a:spLocks noGrp="1"/>
          </p:cNvSpPr>
          <p:nvPr>
            <p:ph type="ftr" sz="quarter" idx="2"/>
          </p:nvPr>
        </p:nvSpPr>
        <p:spPr>
          <a:xfrm>
            <a:off x="1" y="9408982"/>
            <a:ext cx="2944283" cy="497020"/>
          </a:xfrm>
          <a:prstGeom prst="rect">
            <a:avLst/>
          </a:prstGeom>
        </p:spPr>
        <p:txBody>
          <a:bodyPr vert="horz" lIns="91303" tIns="45651" rIns="91303" bIns="45651"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077B6243-ABD9-472E-9641-6E7B2B863DE2}"/>
              </a:ext>
            </a:extLst>
          </p:cNvPr>
          <p:cNvSpPr>
            <a:spLocks noGrp="1"/>
          </p:cNvSpPr>
          <p:nvPr>
            <p:ph type="sldNum" sz="quarter" idx="3"/>
          </p:nvPr>
        </p:nvSpPr>
        <p:spPr>
          <a:xfrm>
            <a:off x="3848645" y="9408982"/>
            <a:ext cx="2944283" cy="497020"/>
          </a:xfrm>
          <a:prstGeom prst="rect">
            <a:avLst/>
          </a:prstGeom>
        </p:spPr>
        <p:txBody>
          <a:bodyPr vert="horz" lIns="91303" tIns="45651" rIns="91303" bIns="45651" rtlCol="0" anchor="b"/>
          <a:lstStyle>
            <a:lvl1pPr algn="r">
              <a:defRPr sz="1200"/>
            </a:lvl1pPr>
          </a:lstStyle>
          <a:p>
            <a:fld id="{2748E8B7-5326-4A3E-8AE4-83D3CDA8A9FC}" type="slidenum">
              <a:rPr lang="de-DE" smtClean="0"/>
              <a:t>‹#›</a:t>
            </a:fld>
            <a:endParaRPr lang="de-DE"/>
          </a:p>
        </p:txBody>
      </p:sp>
    </p:spTree>
    <p:extLst>
      <p:ext uri="{BB962C8B-B14F-4D97-AF65-F5344CB8AC3E}">
        <p14:creationId xmlns:p14="http://schemas.microsoft.com/office/powerpoint/2010/main" val="9465754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2944283" cy="497021"/>
          </a:xfrm>
          <a:prstGeom prst="rect">
            <a:avLst/>
          </a:prstGeom>
        </p:spPr>
        <p:txBody>
          <a:bodyPr vert="horz" lIns="91303" tIns="45651" rIns="91303" bIns="45651" rtlCol="0"/>
          <a:lstStyle>
            <a:lvl1pPr algn="l">
              <a:defRPr sz="1200"/>
            </a:lvl1pPr>
          </a:lstStyle>
          <a:p>
            <a:endParaRPr lang="de-DE"/>
          </a:p>
        </p:txBody>
      </p:sp>
      <p:sp>
        <p:nvSpPr>
          <p:cNvPr id="3" name="Datumsplatzhalter 2"/>
          <p:cNvSpPr>
            <a:spLocks noGrp="1"/>
          </p:cNvSpPr>
          <p:nvPr>
            <p:ph type="dt" idx="1"/>
          </p:nvPr>
        </p:nvSpPr>
        <p:spPr>
          <a:xfrm>
            <a:off x="3848645" y="0"/>
            <a:ext cx="2944283" cy="497021"/>
          </a:xfrm>
          <a:prstGeom prst="rect">
            <a:avLst/>
          </a:prstGeom>
        </p:spPr>
        <p:txBody>
          <a:bodyPr vert="horz" lIns="91303" tIns="45651" rIns="91303" bIns="45651" rtlCol="0"/>
          <a:lstStyle>
            <a:lvl1pPr algn="r">
              <a:defRPr sz="1200"/>
            </a:lvl1pPr>
          </a:lstStyle>
          <a:p>
            <a:fld id="{E313C419-10E8-4216-A6CC-B7C8A23909AD}" type="datetimeFigureOut">
              <a:rPr lang="de-DE" smtClean="0"/>
              <a:t>28.06.2022</a:t>
            </a:fld>
            <a:endParaRPr lang="de-DE"/>
          </a:p>
        </p:txBody>
      </p:sp>
      <p:sp>
        <p:nvSpPr>
          <p:cNvPr id="4" name="Folienbildplatzhalter 3"/>
          <p:cNvSpPr>
            <a:spLocks noGrp="1" noRot="1" noChangeAspect="1"/>
          </p:cNvSpPr>
          <p:nvPr>
            <p:ph type="sldImg" idx="2"/>
          </p:nvPr>
        </p:nvSpPr>
        <p:spPr>
          <a:xfrm>
            <a:off x="425450" y="1238250"/>
            <a:ext cx="5943600" cy="3343275"/>
          </a:xfrm>
          <a:prstGeom prst="rect">
            <a:avLst/>
          </a:prstGeom>
          <a:noFill/>
          <a:ln w="12700">
            <a:solidFill>
              <a:prstClr val="black"/>
            </a:solidFill>
          </a:ln>
        </p:spPr>
        <p:txBody>
          <a:bodyPr vert="horz" lIns="91303" tIns="45651" rIns="91303" bIns="45651" rtlCol="0" anchor="ctr"/>
          <a:lstStyle/>
          <a:p>
            <a:endParaRPr lang="de-DE"/>
          </a:p>
        </p:txBody>
      </p:sp>
      <p:sp>
        <p:nvSpPr>
          <p:cNvPr id="5" name="Notizenplatzhalter 4"/>
          <p:cNvSpPr>
            <a:spLocks noGrp="1"/>
          </p:cNvSpPr>
          <p:nvPr>
            <p:ph type="body" sz="quarter" idx="3"/>
          </p:nvPr>
        </p:nvSpPr>
        <p:spPr>
          <a:xfrm>
            <a:off x="679450" y="4767262"/>
            <a:ext cx="5435600" cy="3900488"/>
          </a:xfrm>
          <a:prstGeom prst="rect">
            <a:avLst/>
          </a:prstGeom>
        </p:spPr>
        <p:txBody>
          <a:bodyPr vert="horz" lIns="91303" tIns="45651" rIns="91303" bIns="45651" rtlCol="0"/>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ußzeilenplatzhalter 5"/>
          <p:cNvSpPr>
            <a:spLocks noGrp="1"/>
          </p:cNvSpPr>
          <p:nvPr>
            <p:ph type="ftr" sz="quarter" idx="4"/>
          </p:nvPr>
        </p:nvSpPr>
        <p:spPr>
          <a:xfrm>
            <a:off x="1" y="9408982"/>
            <a:ext cx="2944283" cy="497020"/>
          </a:xfrm>
          <a:prstGeom prst="rect">
            <a:avLst/>
          </a:prstGeom>
        </p:spPr>
        <p:txBody>
          <a:bodyPr vert="horz" lIns="91303" tIns="45651" rIns="91303" bIns="45651" rtlCol="0" anchor="b"/>
          <a:lstStyle>
            <a:lvl1pPr algn="l">
              <a:defRPr sz="1200"/>
            </a:lvl1pPr>
          </a:lstStyle>
          <a:p>
            <a:endParaRPr lang="de-DE"/>
          </a:p>
        </p:txBody>
      </p:sp>
      <p:sp>
        <p:nvSpPr>
          <p:cNvPr id="7" name="Foliennummernplatzhalter 6"/>
          <p:cNvSpPr>
            <a:spLocks noGrp="1"/>
          </p:cNvSpPr>
          <p:nvPr>
            <p:ph type="sldNum" sz="quarter" idx="5"/>
          </p:nvPr>
        </p:nvSpPr>
        <p:spPr>
          <a:xfrm>
            <a:off x="3848645" y="9408982"/>
            <a:ext cx="2944283" cy="497020"/>
          </a:xfrm>
          <a:prstGeom prst="rect">
            <a:avLst/>
          </a:prstGeom>
        </p:spPr>
        <p:txBody>
          <a:bodyPr vert="horz" lIns="91303" tIns="45651" rIns="91303" bIns="45651" rtlCol="0" anchor="b"/>
          <a:lstStyle>
            <a:lvl1pPr algn="r">
              <a:defRPr sz="1200"/>
            </a:lvl1pPr>
          </a:lstStyle>
          <a:p>
            <a:fld id="{FF66CAD1-FD47-46B0-9C16-1B81F4E690E0}" type="slidenum">
              <a:rPr lang="de-DE" smtClean="0"/>
              <a:t>‹#›</a:t>
            </a:fld>
            <a:endParaRPr lang="de-DE"/>
          </a:p>
        </p:txBody>
      </p:sp>
    </p:spTree>
    <p:extLst>
      <p:ext uri="{BB962C8B-B14F-4D97-AF65-F5344CB8AC3E}">
        <p14:creationId xmlns:p14="http://schemas.microsoft.com/office/powerpoint/2010/main" val="901325447"/>
      </p:ext>
    </p:extLst>
  </p:cSld>
  <p:clrMap bg1="lt1" tx1="dk1" bg2="lt2" tx2="dk2" accent1="accent1" accent2="accent2" accent3="accent3" accent4="accent4" accent5="accent5" accent6="accent6" hlink="hlink" folHlink="folHlink"/>
  <p:notesStyle>
    <a:lvl1pPr marL="1714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1pPr>
    <a:lvl2pPr marL="6286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2pPr>
    <a:lvl3pPr marL="10858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3pPr>
    <a:lvl4pPr marL="15430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4pPr>
    <a:lvl5pPr marL="20002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s://www.nature.com/articles/s41699-018-0050-x" TargetMode="External"/><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3" Type="http://schemas.openxmlformats.org/officeDocument/2006/relationships/hyperlink" Target="https://onlinelibrary.wiley.com/doi/epdf/10.1002/adma.201304389" TargetMode="External"/><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r>
              <a:rPr lang="de-DE" dirty="0" smtClean="0"/>
              <a:t>Add team members</a:t>
            </a:r>
            <a:endParaRPr lang="de-DE" dirty="0"/>
          </a:p>
        </p:txBody>
      </p:sp>
      <p:sp>
        <p:nvSpPr>
          <p:cNvPr id="4" name="Foliennummernplatzhalter 3"/>
          <p:cNvSpPr>
            <a:spLocks noGrp="1"/>
          </p:cNvSpPr>
          <p:nvPr>
            <p:ph type="sldNum" sz="quarter" idx="10"/>
          </p:nvPr>
        </p:nvSpPr>
        <p:spPr/>
        <p:txBody>
          <a:bodyPr/>
          <a:lstStyle/>
          <a:p>
            <a:fld id="{FF66CAD1-FD47-46B0-9C16-1B81F4E690E0}" type="slidenum">
              <a:rPr lang="de-DE" smtClean="0"/>
              <a:t>1</a:t>
            </a:fld>
            <a:endParaRPr lang="de-DE"/>
          </a:p>
        </p:txBody>
      </p:sp>
    </p:spTree>
    <p:extLst>
      <p:ext uri="{BB962C8B-B14F-4D97-AF65-F5344CB8AC3E}">
        <p14:creationId xmlns:p14="http://schemas.microsoft.com/office/powerpoint/2010/main" val="20065496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pPr algn="l">
              <a:lnSpc>
                <a:spcPct val="95000"/>
              </a:lnSpc>
            </a:pPr>
            <a:r>
              <a:rPr lang="en-US" sz="1200" dirty="0" smtClean="0"/>
              <a:t>Correct</a:t>
            </a:r>
            <a:r>
              <a:rPr lang="en-US" sz="1200" baseline="0" dirty="0" smtClean="0"/>
              <a:t> DFT if time allows</a:t>
            </a:r>
            <a:endParaRPr lang="de-DE" dirty="0"/>
          </a:p>
        </p:txBody>
      </p:sp>
      <p:sp>
        <p:nvSpPr>
          <p:cNvPr id="4" name="Foliennummernplatzhalter 3"/>
          <p:cNvSpPr>
            <a:spLocks noGrp="1"/>
          </p:cNvSpPr>
          <p:nvPr>
            <p:ph type="sldNum" sz="quarter" idx="10"/>
          </p:nvPr>
        </p:nvSpPr>
        <p:spPr/>
        <p:txBody>
          <a:bodyPr/>
          <a:lstStyle/>
          <a:p>
            <a:fld id="{FF66CAD1-FD47-46B0-9C16-1B81F4E690E0}" type="slidenum">
              <a:rPr lang="de-DE" smtClean="0"/>
              <a:t>11</a:t>
            </a:fld>
            <a:endParaRPr lang="de-DE"/>
          </a:p>
        </p:txBody>
      </p:sp>
    </p:spTree>
    <p:extLst>
      <p:ext uri="{BB962C8B-B14F-4D97-AF65-F5344CB8AC3E}">
        <p14:creationId xmlns:p14="http://schemas.microsoft.com/office/powerpoint/2010/main" val="19085884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Very similar</a:t>
            </a:r>
            <a:r>
              <a:rPr lang="en-US" baseline="0" dirty="0" smtClean="0"/>
              <a:t> to </a:t>
            </a:r>
            <a:r>
              <a:rPr lang="en-US" baseline="0" dirty="0" err="1" smtClean="0"/>
              <a:t>trion</a:t>
            </a:r>
            <a:r>
              <a:rPr lang="en-US" baseline="0" smtClean="0"/>
              <a:t>.</a:t>
            </a:r>
            <a:endParaRPr lang="en-US"/>
          </a:p>
        </p:txBody>
      </p:sp>
      <p:sp>
        <p:nvSpPr>
          <p:cNvPr id="4" name="Slide Number Placeholder 3"/>
          <p:cNvSpPr>
            <a:spLocks noGrp="1"/>
          </p:cNvSpPr>
          <p:nvPr>
            <p:ph type="sldNum" sz="quarter" idx="10"/>
          </p:nvPr>
        </p:nvSpPr>
        <p:spPr/>
        <p:txBody>
          <a:bodyPr/>
          <a:lstStyle/>
          <a:p>
            <a:fld id="{FF66CAD1-FD47-46B0-9C16-1B81F4E690E0}" type="slidenum">
              <a:rPr lang="de-DE" smtClean="0"/>
              <a:t>12</a:t>
            </a:fld>
            <a:endParaRPr lang="de-DE"/>
          </a:p>
        </p:txBody>
      </p:sp>
    </p:spTree>
    <p:extLst>
      <p:ext uri="{BB962C8B-B14F-4D97-AF65-F5344CB8AC3E}">
        <p14:creationId xmlns:p14="http://schemas.microsoft.com/office/powerpoint/2010/main" val="26319365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pPr algn="l">
              <a:lnSpc>
                <a:spcPct val="95000"/>
              </a:lnSpc>
            </a:pPr>
            <a:r>
              <a:rPr lang="en-US" sz="1200" dirty="0" smtClean="0"/>
              <a:t>Valley coherence together</a:t>
            </a:r>
            <a:r>
              <a:rPr lang="en-US" sz="1200" baseline="0" dirty="0" smtClean="0"/>
              <a:t> with other properties: optically addressable</a:t>
            </a:r>
            <a:r>
              <a:rPr lang="en-US" sz="1200" dirty="0" smtClean="0"/>
              <a:t> spin-valley qubit.</a:t>
            </a:r>
            <a:r>
              <a:rPr lang="en-US" sz="1200" baseline="0" dirty="0" smtClean="0"/>
              <a:t> </a:t>
            </a:r>
          </a:p>
          <a:p>
            <a:pPr algn="l">
              <a:lnSpc>
                <a:spcPct val="95000"/>
              </a:lnSpc>
            </a:pPr>
            <a:r>
              <a:rPr lang="en-US" sz="1200" baseline="0" dirty="0" smtClean="0"/>
              <a:t>Probed in very simple structures. </a:t>
            </a:r>
            <a:endParaRPr lang="en-US" sz="1200" dirty="0" smtClean="0"/>
          </a:p>
          <a:p>
            <a:pPr algn="l">
              <a:lnSpc>
                <a:spcPct val="95000"/>
              </a:lnSpc>
            </a:pPr>
            <a:r>
              <a:rPr lang="en-US" sz="1200" dirty="0" smtClean="0"/>
              <a:t>Gamma valley, dispersion – 0.01% of excitons in the light cone</a:t>
            </a:r>
          </a:p>
          <a:p>
            <a:pPr algn="l">
              <a:lnSpc>
                <a:spcPct val="95000"/>
              </a:lnSpc>
            </a:pPr>
            <a:r>
              <a:rPr lang="en-US" sz="1200" dirty="0" smtClean="0"/>
              <a:t>Bohr radius 2 nm</a:t>
            </a:r>
          </a:p>
          <a:p>
            <a:pPr algn="l">
              <a:lnSpc>
                <a:spcPct val="95000"/>
              </a:lnSpc>
            </a:pPr>
            <a:r>
              <a:rPr lang="en-US" sz="1200" dirty="0" smtClean="0"/>
              <a:t>Access on single particle level: confinement of an exciton or </a:t>
            </a:r>
            <a:r>
              <a:rPr lang="en-US" sz="1200" dirty="0" err="1" smtClean="0"/>
              <a:t>trion</a:t>
            </a:r>
            <a:endParaRPr lang="en-US" sz="1200" dirty="0" smtClean="0"/>
          </a:p>
          <a:p>
            <a:pPr algn="l">
              <a:lnSpc>
                <a:spcPct val="95000"/>
              </a:lnSpc>
            </a:pPr>
            <a:r>
              <a:rPr lang="en-US" sz="1200" dirty="0" smtClean="0"/>
              <a:t>The way to do it: localize electron / hole in energy minimum: gating , electrostatic, dielectric, doping  </a:t>
            </a:r>
          </a:p>
          <a:p>
            <a:endParaRPr lang="de-DE" dirty="0"/>
          </a:p>
        </p:txBody>
      </p:sp>
      <p:sp>
        <p:nvSpPr>
          <p:cNvPr id="4" name="Foliennummernplatzhalter 3"/>
          <p:cNvSpPr>
            <a:spLocks noGrp="1"/>
          </p:cNvSpPr>
          <p:nvPr>
            <p:ph type="sldNum" sz="quarter" idx="10"/>
          </p:nvPr>
        </p:nvSpPr>
        <p:spPr/>
        <p:txBody>
          <a:bodyPr/>
          <a:lstStyle/>
          <a:p>
            <a:fld id="{FF66CAD1-FD47-46B0-9C16-1B81F4E690E0}" type="slidenum">
              <a:rPr lang="de-DE" smtClean="0"/>
              <a:t>13</a:t>
            </a:fld>
            <a:endParaRPr lang="de-DE"/>
          </a:p>
        </p:txBody>
      </p:sp>
    </p:spTree>
    <p:extLst>
      <p:ext uri="{BB962C8B-B14F-4D97-AF65-F5344CB8AC3E}">
        <p14:creationId xmlns:p14="http://schemas.microsoft.com/office/powerpoint/2010/main" val="12280010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pPr marL="0" indent="0">
              <a:buNone/>
            </a:pPr>
            <a:r>
              <a:rPr lang="en-US" sz="800" dirty="0" smtClean="0"/>
              <a:t>Lattic</a:t>
            </a:r>
            <a:r>
              <a:rPr lang="en-US" sz="800" baseline="0" dirty="0" smtClean="0"/>
              <a:t>e: hexagonal.  Minimum at K-point -&gt; direct bandgap.  </a:t>
            </a:r>
            <a:r>
              <a:rPr lang="de-DE" sz="1200" baseline="0" dirty="0" smtClean="0"/>
              <a:t>El and holes in the metal layer. 2D confinement means very stong Coulomb interactions. X binding energy depends on the environment and is up to 300meV in vacuum. The result: excitons live even at room temperature.  Excitons sensitive to the external fields </a:t>
            </a:r>
            <a:r>
              <a:rPr lang="en-150" sz="1200" baseline="0" dirty="0" smtClean="0"/>
              <a:t>–</a:t>
            </a:r>
            <a:r>
              <a:rPr lang="de-DE" sz="1200" baseline="0" dirty="0" smtClean="0"/>
              <a:t> dipole field penetrates into barriers. </a:t>
            </a:r>
            <a:endParaRPr lang="en-US" sz="800" baseline="0" dirty="0" smtClean="0"/>
          </a:p>
        </p:txBody>
      </p:sp>
      <p:sp>
        <p:nvSpPr>
          <p:cNvPr id="4" name="Foliennummernplatzhalter 3"/>
          <p:cNvSpPr>
            <a:spLocks noGrp="1"/>
          </p:cNvSpPr>
          <p:nvPr>
            <p:ph type="sldNum" sz="quarter" idx="10"/>
          </p:nvPr>
        </p:nvSpPr>
        <p:spPr/>
        <p:txBody>
          <a:bodyPr/>
          <a:lstStyle/>
          <a:p>
            <a:fld id="{FF66CAD1-FD47-46B0-9C16-1B81F4E690E0}" type="slidenum">
              <a:rPr lang="de-DE" smtClean="0"/>
              <a:t>16</a:t>
            </a:fld>
            <a:endParaRPr lang="de-DE"/>
          </a:p>
        </p:txBody>
      </p:sp>
    </p:spTree>
    <p:extLst>
      <p:ext uri="{BB962C8B-B14F-4D97-AF65-F5344CB8AC3E}">
        <p14:creationId xmlns:p14="http://schemas.microsoft.com/office/powerpoint/2010/main" val="26018923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pPr algn="l">
              <a:lnSpc>
                <a:spcPct val="95000"/>
              </a:lnSpc>
            </a:pPr>
            <a:r>
              <a:rPr lang="en-US" sz="1200" dirty="0" smtClean="0"/>
              <a:t>Valley coherence together</a:t>
            </a:r>
            <a:r>
              <a:rPr lang="en-US" sz="1200" baseline="0" dirty="0" smtClean="0"/>
              <a:t> with other properties: optically addressable</a:t>
            </a:r>
            <a:r>
              <a:rPr lang="en-US" sz="1200" dirty="0" smtClean="0"/>
              <a:t> spin-valley qubit.</a:t>
            </a:r>
            <a:r>
              <a:rPr lang="en-US" sz="1200" baseline="0" dirty="0" smtClean="0"/>
              <a:t> </a:t>
            </a:r>
          </a:p>
          <a:p>
            <a:pPr algn="l">
              <a:lnSpc>
                <a:spcPct val="95000"/>
              </a:lnSpc>
            </a:pPr>
            <a:r>
              <a:rPr lang="en-US" sz="1200" baseline="0" dirty="0" smtClean="0"/>
              <a:t>Probed in very simple structures. </a:t>
            </a:r>
            <a:endParaRPr lang="en-US" sz="1200" dirty="0" smtClean="0"/>
          </a:p>
          <a:p>
            <a:pPr algn="l">
              <a:lnSpc>
                <a:spcPct val="95000"/>
              </a:lnSpc>
            </a:pPr>
            <a:r>
              <a:rPr lang="en-US" sz="1200" dirty="0" smtClean="0"/>
              <a:t>Gamma valley, dispersion – 0.01% of excitons in the light cone</a:t>
            </a:r>
          </a:p>
          <a:p>
            <a:pPr algn="l">
              <a:lnSpc>
                <a:spcPct val="95000"/>
              </a:lnSpc>
            </a:pPr>
            <a:r>
              <a:rPr lang="en-US" sz="1200" dirty="0" smtClean="0"/>
              <a:t>Bohr radius 2 nm</a:t>
            </a:r>
          </a:p>
          <a:p>
            <a:pPr algn="l">
              <a:lnSpc>
                <a:spcPct val="95000"/>
              </a:lnSpc>
            </a:pPr>
            <a:r>
              <a:rPr lang="en-US" sz="1200" dirty="0" smtClean="0"/>
              <a:t>Access on single particle level: confinement of an exciton or </a:t>
            </a:r>
            <a:r>
              <a:rPr lang="en-US" sz="1200" dirty="0" err="1" smtClean="0"/>
              <a:t>trion</a:t>
            </a:r>
            <a:endParaRPr lang="en-US" sz="1200" dirty="0" smtClean="0"/>
          </a:p>
          <a:p>
            <a:pPr algn="l">
              <a:lnSpc>
                <a:spcPct val="95000"/>
              </a:lnSpc>
            </a:pPr>
            <a:r>
              <a:rPr lang="en-US" sz="1200" dirty="0" smtClean="0"/>
              <a:t>The way to do it: localize electron / hole in energy minimum: gating , electrostatic, dielectric, doping  </a:t>
            </a:r>
          </a:p>
          <a:p>
            <a:endParaRPr lang="de-DE" dirty="0"/>
          </a:p>
        </p:txBody>
      </p:sp>
      <p:sp>
        <p:nvSpPr>
          <p:cNvPr id="4" name="Foliennummernplatzhalter 3"/>
          <p:cNvSpPr>
            <a:spLocks noGrp="1"/>
          </p:cNvSpPr>
          <p:nvPr>
            <p:ph type="sldNum" sz="quarter" idx="10"/>
          </p:nvPr>
        </p:nvSpPr>
        <p:spPr/>
        <p:txBody>
          <a:bodyPr/>
          <a:lstStyle/>
          <a:p>
            <a:fld id="{FF66CAD1-FD47-46B0-9C16-1B81F4E690E0}" type="slidenum">
              <a:rPr lang="de-DE" smtClean="0"/>
              <a:t>18</a:t>
            </a:fld>
            <a:endParaRPr lang="de-DE"/>
          </a:p>
        </p:txBody>
      </p:sp>
    </p:spTree>
    <p:extLst>
      <p:ext uri="{BB962C8B-B14F-4D97-AF65-F5344CB8AC3E}">
        <p14:creationId xmlns:p14="http://schemas.microsoft.com/office/powerpoint/2010/main" val="13592887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Very similar</a:t>
            </a:r>
            <a:r>
              <a:rPr lang="en-US" baseline="0" dirty="0" smtClean="0"/>
              <a:t> to </a:t>
            </a:r>
            <a:r>
              <a:rPr lang="en-US" baseline="0" dirty="0" err="1" smtClean="0"/>
              <a:t>trion</a:t>
            </a:r>
            <a:r>
              <a:rPr lang="en-US" baseline="0" smtClean="0"/>
              <a:t>.</a:t>
            </a:r>
            <a:endParaRPr lang="en-US"/>
          </a:p>
        </p:txBody>
      </p:sp>
      <p:sp>
        <p:nvSpPr>
          <p:cNvPr id="4" name="Slide Number Placeholder 3"/>
          <p:cNvSpPr>
            <a:spLocks noGrp="1"/>
          </p:cNvSpPr>
          <p:nvPr>
            <p:ph type="sldNum" sz="quarter" idx="10"/>
          </p:nvPr>
        </p:nvSpPr>
        <p:spPr/>
        <p:txBody>
          <a:bodyPr/>
          <a:lstStyle/>
          <a:p>
            <a:fld id="{FF66CAD1-FD47-46B0-9C16-1B81F4E690E0}" type="slidenum">
              <a:rPr lang="de-DE" smtClean="0"/>
              <a:t>19</a:t>
            </a:fld>
            <a:endParaRPr lang="de-DE"/>
          </a:p>
        </p:txBody>
      </p:sp>
    </p:spTree>
    <p:extLst>
      <p:ext uri="{BB962C8B-B14F-4D97-AF65-F5344CB8AC3E}">
        <p14:creationId xmlns:p14="http://schemas.microsoft.com/office/powerpoint/2010/main" val="30120900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pPr algn="l">
              <a:lnSpc>
                <a:spcPct val="95000"/>
              </a:lnSpc>
            </a:pPr>
            <a:r>
              <a:rPr lang="en-US" sz="1200" dirty="0" smtClean="0"/>
              <a:t>Valley coherence together</a:t>
            </a:r>
            <a:r>
              <a:rPr lang="en-US" sz="1200" baseline="0" dirty="0" smtClean="0"/>
              <a:t> with other properties: optically addressable</a:t>
            </a:r>
            <a:r>
              <a:rPr lang="en-US" sz="1200" dirty="0" smtClean="0"/>
              <a:t> spin-valley qubit.</a:t>
            </a:r>
            <a:r>
              <a:rPr lang="en-US" sz="1200" baseline="0" dirty="0" smtClean="0"/>
              <a:t> </a:t>
            </a:r>
          </a:p>
          <a:p>
            <a:pPr algn="l">
              <a:lnSpc>
                <a:spcPct val="95000"/>
              </a:lnSpc>
            </a:pPr>
            <a:r>
              <a:rPr lang="en-US" sz="1200" baseline="0" dirty="0" smtClean="0"/>
              <a:t>Probed in very simple structures. </a:t>
            </a:r>
            <a:endParaRPr lang="en-US" sz="1200" dirty="0" smtClean="0"/>
          </a:p>
          <a:p>
            <a:pPr algn="l">
              <a:lnSpc>
                <a:spcPct val="95000"/>
              </a:lnSpc>
            </a:pPr>
            <a:r>
              <a:rPr lang="en-US" sz="1200" dirty="0" smtClean="0"/>
              <a:t>Gamma valley, dispersion – 0.01% of excitons in the light cone</a:t>
            </a:r>
          </a:p>
          <a:p>
            <a:pPr algn="l">
              <a:lnSpc>
                <a:spcPct val="95000"/>
              </a:lnSpc>
            </a:pPr>
            <a:r>
              <a:rPr lang="en-US" sz="1200" dirty="0" smtClean="0"/>
              <a:t>Bohr radius 2 nm</a:t>
            </a:r>
          </a:p>
          <a:p>
            <a:pPr algn="l">
              <a:lnSpc>
                <a:spcPct val="95000"/>
              </a:lnSpc>
            </a:pPr>
            <a:r>
              <a:rPr lang="en-US" sz="1200" dirty="0" smtClean="0"/>
              <a:t>Access on single particle level: confinement of an exciton or </a:t>
            </a:r>
            <a:r>
              <a:rPr lang="en-US" sz="1200" dirty="0" err="1" smtClean="0"/>
              <a:t>trion</a:t>
            </a:r>
            <a:endParaRPr lang="en-US" sz="1200" dirty="0" smtClean="0"/>
          </a:p>
          <a:p>
            <a:pPr algn="l">
              <a:lnSpc>
                <a:spcPct val="95000"/>
              </a:lnSpc>
            </a:pPr>
            <a:r>
              <a:rPr lang="en-US" sz="1200" dirty="0" smtClean="0"/>
              <a:t>The way to do it: localize electron / hole in energy minimum: gating , electrostatic, dielectric, doping  </a:t>
            </a:r>
          </a:p>
          <a:p>
            <a:endParaRPr lang="de-DE" dirty="0"/>
          </a:p>
        </p:txBody>
      </p:sp>
      <p:sp>
        <p:nvSpPr>
          <p:cNvPr id="4" name="Foliennummernplatzhalter 3"/>
          <p:cNvSpPr>
            <a:spLocks noGrp="1"/>
          </p:cNvSpPr>
          <p:nvPr>
            <p:ph type="sldNum" sz="quarter" idx="10"/>
          </p:nvPr>
        </p:nvSpPr>
        <p:spPr/>
        <p:txBody>
          <a:bodyPr/>
          <a:lstStyle/>
          <a:p>
            <a:fld id="{FF66CAD1-FD47-46B0-9C16-1B81F4E690E0}" type="slidenum">
              <a:rPr lang="de-DE" smtClean="0"/>
              <a:t>20</a:t>
            </a:fld>
            <a:endParaRPr lang="de-DE"/>
          </a:p>
        </p:txBody>
      </p:sp>
    </p:spTree>
    <p:extLst>
      <p:ext uri="{BB962C8B-B14F-4D97-AF65-F5344CB8AC3E}">
        <p14:creationId xmlns:p14="http://schemas.microsoft.com/office/powerpoint/2010/main" val="17994937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marL="171450" marR="0" lvl="0" indent="-171450" algn="l" defTabSz="914400">
              <a:lnSpc>
                <a:spcPct val="100000"/>
              </a:lnSpc>
              <a:spcBef>
                <a:spcPts val="0"/>
              </a:spcBef>
              <a:spcAft>
                <a:spcPts val="0"/>
              </a:spcAft>
              <a:buClrTx/>
              <a:buSzTx/>
              <a:buFont typeface="Arial"/>
              <a:buChar char="•"/>
              <a:defRPr/>
            </a:pPr>
            <a:r>
              <a:rPr lang="en-US"/>
              <a:t>In previous measurement we excite with fixed laser wavelength. *run e- h+ animation*</a:t>
            </a:r>
            <a:endParaRPr/>
          </a:p>
          <a:p>
            <a:pPr marL="171450" marR="0" lvl="0" indent="-171450" algn="l" defTabSz="914400">
              <a:lnSpc>
                <a:spcPct val="100000"/>
              </a:lnSpc>
              <a:spcBef>
                <a:spcPts val="0"/>
              </a:spcBef>
              <a:spcAft>
                <a:spcPts val="0"/>
              </a:spcAft>
              <a:buClrTx/>
              <a:buSzTx/>
              <a:buFont typeface="Arial"/>
              <a:buChar char="•"/>
              <a:defRPr/>
            </a:pPr>
            <a:r>
              <a:rPr lang="en-US"/>
              <a:t>More info can be gained when we see at which exc wavelengths the sample’s absorption contributes most to PL. </a:t>
            </a:r>
          </a:p>
          <a:p>
            <a:pPr>
              <a:defRPr/>
            </a:pPr>
            <a:endParaRPr lang="en-US"/>
          </a:p>
          <a:p>
            <a:pPr>
              <a:defRPr/>
            </a:pPr>
            <a:r>
              <a:rPr lang="en-US"/>
              <a:t>*run exc E anim at same time* In this measurement of PLE: vary excitation wavelength and record change in D peak intensity *anim*. This can show the absorption property of emission. In this measurement we scan the laser over the range above X0 to below X-</a:t>
            </a:r>
            <a:endParaRPr/>
          </a:p>
          <a:p>
            <a:pPr marL="171450" marR="0" lvl="0" indent="-171450" algn="l" defTabSz="914400">
              <a:lnSpc>
                <a:spcPct val="100000"/>
              </a:lnSpc>
              <a:spcBef>
                <a:spcPts val="0"/>
              </a:spcBef>
              <a:spcAft>
                <a:spcPts val="0"/>
              </a:spcAft>
              <a:buClrTx/>
              <a:buSzTx/>
              <a:buFont typeface="Arial"/>
              <a:buChar char="•"/>
              <a:defRPr/>
            </a:pPr>
            <a:r>
              <a:rPr lang="en-US"/>
              <a:t>Intensity of D state: highest at X0 emission energy. The absorption on the other hand is not strong around X-  D emission is predominantly formed by trapping excitons, not trions.</a:t>
            </a:r>
            <a:endParaRPr/>
          </a:p>
          <a:p>
            <a:pPr marL="171450" marR="0" lvl="0" indent="-171450" algn="l" defTabSz="914400">
              <a:lnSpc>
                <a:spcPct val="100000"/>
              </a:lnSpc>
              <a:spcBef>
                <a:spcPts val="0"/>
              </a:spcBef>
              <a:spcAft>
                <a:spcPts val="0"/>
              </a:spcAft>
              <a:buClrTx/>
              <a:buSzTx/>
              <a:buFont typeface="Arial"/>
              <a:buChar char="•"/>
              <a:defRPr/>
            </a:pPr>
            <a:r>
              <a:rPr lang="en-US"/>
              <a:t>This agrees with previous observation that D peak emission competes with X-.</a:t>
            </a:r>
            <a:endParaRPr/>
          </a:p>
          <a:p>
            <a:pPr marL="171450" marR="0" lvl="0" indent="-171450" algn="l" defTabSz="914400">
              <a:lnSpc>
                <a:spcPct val="100000"/>
              </a:lnSpc>
              <a:spcBef>
                <a:spcPts val="0"/>
              </a:spcBef>
              <a:spcAft>
                <a:spcPts val="0"/>
              </a:spcAft>
              <a:buClrTx/>
              <a:buSzTx/>
              <a:buFont typeface="Arial"/>
              <a:buChar char="•"/>
              <a:defRPr/>
            </a:pPr>
            <a:endParaRPr lang="en-US"/>
          </a:p>
          <a:p>
            <a:pPr>
              <a:defRPr/>
            </a:pPr>
            <a:r>
              <a:rPr lang="en-US" strike="sngStrike"/>
              <a:t>Defect states: fed by X0 generation, not X-: more evidence the transition is donor-acceptor or acceptor-band.? (Competition beween X- and D?)</a:t>
            </a:r>
            <a:endParaRPr/>
          </a:p>
          <a:p>
            <a:pPr marL="171450" marR="0" lvl="0" indent="-171450" algn="l" defTabSz="914400">
              <a:lnSpc>
                <a:spcPct val="100000"/>
              </a:lnSpc>
              <a:spcBef>
                <a:spcPts val="0"/>
              </a:spcBef>
              <a:spcAft>
                <a:spcPts val="0"/>
              </a:spcAft>
              <a:buClrTx/>
              <a:buSzTx/>
              <a:buFont typeface="Arial"/>
              <a:buChar char="•"/>
              <a:defRPr/>
            </a:pPr>
            <a:r>
              <a:rPr lang="en-US" strike="sngStrike"/>
              <a:t>2 possible origin: from radiative recombination of excitons bound to charged acceptor (?). Alternative: donor-acceptor transition, or acceptor-band.</a:t>
            </a:r>
            <a:endParaRPr/>
          </a:p>
          <a:p>
            <a:pPr>
              <a:defRPr/>
            </a:pPr>
            <a:endParaRPr lang="en-US"/>
          </a:p>
          <a:p>
            <a:pPr>
              <a:defRPr/>
            </a:pPr>
            <a:r>
              <a:rPr lang="en-US"/>
              <a:t>More to come with doping dependent measurement</a:t>
            </a:r>
          </a:p>
        </p:txBody>
      </p:sp>
      <p:sp>
        <p:nvSpPr>
          <p:cNvPr id="4" name="Slide Number Placeholder 3"/>
          <p:cNvSpPr>
            <a:spLocks noGrp="1"/>
          </p:cNvSpPr>
          <p:nvPr>
            <p:ph type="sldNum" sz="quarter" idx="10"/>
          </p:nvPr>
        </p:nvSpPr>
        <p:spPr bwMode="auto"/>
        <p:txBody>
          <a:bodyPr/>
          <a:lstStyle/>
          <a:p>
            <a:pPr>
              <a:defRPr/>
            </a:pPr>
            <a:fld id="{FF66CAD1-FD47-46B0-9C16-1B81F4E690E0}" type="slidenum">
              <a:rPr lang="de-DE"/>
              <a:t>21</a:t>
            </a:fld>
            <a:endParaRPr lang="de-DE"/>
          </a:p>
        </p:txBody>
      </p:sp>
    </p:spTree>
    <p:extLst>
      <p:ext uri="{BB962C8B-B14F-4D97-AF65-F5344CB8AC3E}">
        <p14:creationId xmlns:p14="http://schemas.microsoft.com/office/powerpoint/2010/main" val="19099411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r>
              <a:rPr lang="en-US"/>
              <a:t>To see how the defects affect our optical property, we did DFT calculations to calculate the band structures of Cr@Mo and Cr@Se-sub. I should update on Stefan’s calculations for interstitial position.</a:t>
            </a:r>
            <a:endParaRPr/>
          </a:p>
          <a:p>
            <a:pPr>
              <a:defRPr/>
            </a:pPr>
            <a:r>
              <a:rPr lang="en-US" sz="1400"/>
              <a:t>Cr@Mo: acceptor state near conduction band: “Classic” defect: States localised in real space / delocalized in k-space. If the states are not degenerate, we can host single e- and single photon emission can be achieved</a:t>
            </a:r>
          </a:p>
          <a:p>
            <a:pPr marL="171450" marR="0" lvl="0" indent="-171450" algn="l" defTabSz="914400">
              <a:lnSpc>
                <a:spcPct val="100000"/>
              </a:lnSpc>
              <a:spcBef>
                <a:spcPts val="0"/>
              </a:spcBef>
              <a:spcAft>
                <a:spcPts val="0"/>
              </a:spcAft>
              <a:buClrTx/>
              <a:buSzTx/>
              <a:buFont typeface="Arial"/>
              <a:buChar char="•"/>
              <a:defRPr/>
            </a:pPr>
            <a:r>
              <a:rPr lang="en-US" sz="1400"/>
              <a:t>Cr@Se-sub: one localised state mid gap, and a dispersive state below CB</a:t>
            </a:r>
            <a:endParaRPr/>
          </a:p>
          <a:p>
            <a:pPr marL="171450" marR="0" lvl="0" indent="-171450" algn="l" defTabSz="914400">
              <a:lnSpc>
                <a:spcPct val="100000"/>
              </a:lnSpc>
              <a:spcBef>
                <a:spcPts val="0"/>
              </a:spcBef>
              <a:spcAft>
                <a:spcPts val="0"/>
              </a:spcAft>
              <a:buClrTx/>
              <a:buSzTx/>
              <a:buFont typeface="Arial"/>
              <a:buChar char="•"/>
              <a:defRPr/>
            </a:pPr>
            <a:r>
              <a:rPr lang="en-US" sz="1400" strike="sngStrike"/>
              <a:t>Midgap: classic defect states; Others: hybrid with conduction host states.</a:t>
            </a:r>
            <a:endParaRPr lang="en-US" sz="1400"/>
          </a:p>
          <a:p>
            <a:pPr marL="171450" marR="0" lvl="0" indent="-171450" algn="l" defTabSz="914400">
              <a:lnSpc>
                <a:spcPct val="100000"/>
              </a:lnSpc>
              <a:spcBef>
                <a:spcPts val="0"/>
              </a:spcBef>
              <a:spcAft>
                <a:spcPts val="0"/>
              </a:spcAft>
              <a:buClrTx/>
              <a:buSzTx/>
              <a:buFont typeface="Arial"/>
              <a:buChar char="•"/>
              <a:defRPr/>
            </a:pPr>
            <a:r>
              <a:rPr lang="en-US" sz="1400"/>
              <a:t>As a reminder, these DFT: preliminary results, don’t include many body interaction. So may missing E corrections  we don’t rely too seriously on the exact energy levels of the calculations, but the trend should be clear. In any case we should be able to see see defect states.</a:t>
            </a:r>
          </a:p>
          <a:p>
            <a:pPr marL="171450" marR="0" lvl="0" indent="-171450" algn="l" defTabSz="914400">
              <a:lnSpc>
                <a:spcPct val="100000"/>
              </a:lnSpc>
              <a:spcBef>
                <a:spcPts val="0"/>
              </a:spcBef>
              <a:spcAft>
                <a:spcPts val="0"/>
              </a:spcAft>
              <a:buClrTx/>
              <a:buSzTx/>
              <a:buFont typeface="Arial"/>
              <a:buChar char="•"/>
              <a:defRPr/>
            </a:pPr>
            <a:endParaRPr lang="en-US" sz="1400"/>
          </a:p>
          <a:p>
            <a:pPr marL="0" marR="0" lvl="0" indent="0" algn="l" defTabSz="914400">
              <a:lnSpc>
                <a:spcPct val="100000"/>
              </a:lnSpc>
              <a:spcBef>
                <a:spcPts val="0"/>
              </a:spcBef>
              <a:spcAft>
                <a:spcPts val="0"/>
              </a:spcAft>
              <a:buClrTx/>
              <a:buSzTx/>
              <a:buFont typeface="Arial"/>
              <a:buNone/>
              <a:defRPr/>
            </a:pPr>
            <a:endParaRPr lang="en-US" sz="1400"/>
          </a:p>
          <a:p>
            <a:pPr marL="171450" marR="0" lvl="0" indent="-171450" algn="l" defTabSz="914400">
              <a:lnSpc>
                <a:spcPct val="100000"/>
              </a:lnSpc>
              <a:spcBef>
                <a:spcPts val="0"/>
              </a:spcBef>
              <a:spcAft>
                <a:spcPts val="0"/>
              </a:spcAft>
              <a:buClrTx/>
              <a:buSzTx/>
              <a:buFont typeface="Arial"/>
              <a:buChar char="•"/>
              <a:defRPr/>
            </a:pPr>
            <a:r>
              <a:rPr lang="en-US" sz="1400" i="1"/>
              <a:t>DFT: 5x5 cell, relaxed to 1e-4 a.u. . SOC included</a:t>
            </a:r>
            <a:endParaRPr/>
          </a:p>
          <a:p>
            <a:pPr marL="171450" marR="0" lvl="0" indent="-171450" algn="l" defTabSz="914400">
              <a:lnSpc>
                <a:spcPct val="100000"/>
              </a:lnSpc>
              <a:spcBef>
                <a:spcPts val="0"/>
              </a:spcBef>
              <a:spcAft>
                <a:spcPts val="0"/>
              </a:spcAft>
              <a:buClrTx/>
              <a:buSzTx/>
              <a:buFont typeface="Arial"/>
              <a:buChar char="•"/>
              <a:defRPr/>
            </a:pPr>
            <a:endParaRPr lang="en-US" sz="1400" strike="noStrike"/>
          </a:p>
          <a:p>
            <a:pPr marL="171450" marR="0" lvl="0" indent="-171450" algn="l" defTabSz="914400">
              <a:lnSpc>
                <a:spcPct val="100000"/>
              </a:lnSpc>
              <a:spcBef>
                <a:spcPts val="0"/>
              </a:spcBef>
              <a:spcAft>
                <a:spcPts val="0"/>
              </a:spcAft>
              <a:buClrTx/>
              <a:buSzTx/>
              <a:buFont typeface="Arial"/>
              <a:buChar char="•"/>
              <a:defRPr/>
            </a:pPr>
            <a:r>
              <a:rPr lang="en-US" sz="1400" strike="sngStrike"/>
              <a:t> #Possibility of magnetic coupling / enhancement</a:t>
            </a:r>
            <a:endParaRPr/>
          </a:p>
          <a:p>
            <a:pPr marL="171450" marR="0" lvl="0" indent="-171450" algn="l" defTabSz="914400">
              <a:lnSpc>
                <a:spcPct val="100000"/>
              </a:lnSpc>
              <a:spcBef>
                <a:spcPts val="0"/>
              </a:spcBef>
              <a:spcAft>
                <a:spcPts val="0"/>
              </a:spcAft>
              <a:buClrTx/>
              <a:buSzTx/>
              <a:buFont typeface="Arial"/>
              <a:buChar char="•"/>
              <a:defRPr/>
            </a:pPr>
            <a:r>
              <a:rPr lang="en-US" sz="1400" strike="sngStrike"/>
              <a:t>Cr@Se: donor state around midgap and acceptor near conduction band</a:t>
            </a:r>
            <a:endParaRPr/>
          </a:p>
          <a:p>
            <a:pPr lvl="1">
              <a:defRPr/>
            </a:pPr>
            <a:endParaRPr lang="en-US" sz="1400"/>
          </a:p>
          <a:p>
            <a:pPr>
              <a:defRPr/>
            </a:pPr>
            <a:endParaRPr lang="en-US" sz="1400"/>
          </a:p>
          <a:p>
            <a:pPr>
              <a:defRPr/>
            </a:pPr>
            <a:endParaRPr lang="en-US" sz="1400"/>
          </a:p>
          <a:p>
            <a:pPr>
              <a:defRPr/>
            </a:pPr>
            <a:endParaRPr lang="en-US"/>
          </a:p>
          <a:p>
            <a:pPr>
              <a:defRPr/>
            </a:pPr>
            <a:endParaRPr lang="en-US"/>
          </a:p>
        </p:txBody>
      </p:sp>
      <p:sp>
        <p:nvSpPr>
          <p:cNvPr id="4" name="Slide Number Placeholder 3"/>
          <p:cNvSpPr>
            <a:spLocks noGrp="1"/>
          </p:cNvSpPr>
          <p:nvPr>
            <p:ph type="sldNum" sz="quarter" idx="10"/>
          </p:nvPr>
        </p:nvSpPr>
        <p:spPr bwMode="auto"/>
        <p:txBody>
          <a:bodyPr/>
          <a:lstStyle/>
          <a:p>
            <a:pPr>
              <a:defRPr/>
            </a:pPr>
            <a:fld id="{FF66CAD1-FD47-46B0-9C16-1B81F4E690E0}" type="slidenum">
              <a:rPr lang="de-DE"/>
              <a:t>22</a:t>
            </a:fld>
            <a:endParaRPr lang="de-DE"/>
          </a:p>
        </p:txBody>
      </p:sp>
    </p:spTree>
    <p:extLst>
      <p:ext uri="{BB962C8B-B14F-4D97-AF65-F5344CB8AC3E}">
        <p14:creationId xmlns:p14="http://schemas.microsoft.com/office/powerpoint/2010/main" val="24300137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r>
              <a:rPr lang="en-US"/>
              <a:t>To see how the defects affect our optical property, we did DFT calculations to calculate the band structures of Cr@Mo and Cr@Se-sub. I should update on Stefan’s calculations for interstitial position.</a:t>
            </a:r>
            <a:endParaRPr/>
          </a:p>
          <a:p>
            <a:pPr>
              <a:defRPr/>
            </a:pPr>
            <a:r>
              <a:rPr lang="en-US" sz="1400"/>
              <a:t>Cr@Mo: acceptor state near conduction band: “Classic” defect: States localised in real space / delocalized in k-space. If the states are not degenerate, we can host single e- and single photon emission can be achieved</a:t>
            </a:r>
          </a:p>
          <a:p>
            <a:pPr marL="171450" marR="0" lvl="0" indent="-171450" algn="l" defTabSz="914400">
              <a:lnSpc>
                <a:spcPct val="100000"/>
              </a:lnSpc>
              <a:spcBef>
                <a:spcPts val="0"/>
              </a:spcBef>
              <a:spcAft>
                <a:spcPts val="0"/>
              </a:spcAft>
              <a:buClrTx/>
              <a:buSzTx/>
              <a:buFont typeface="Arial"/>
              <a:buChar char="•"/>
              <a:defRPr/>
            </a:pPr>
            <a:r>
              <a:rPr lang="en-US" sz="1400"/>
              <a:t>Cr@Se-sub: one localised state mid gap, and a dispersive state below CB</a:t>
            </a:r>
            <a:endParaRPr/>
          </a:p>
          <a:p>
            <a:pPr marL="171450" marR="0" lvl="0" indent="-171450" algn="l" defTabSz="914400">
              <a:lnSpc>
                <a:spcPct val="100000"/>
              </a:lnSpc>
              <a:spcBef>
                <a:spcPts val="0"/>
              </a:spcBef>
              <a:spcAft>
                <a:spcPts val="0"/>
              </a:spcAft>
              <a:buClrTx/>
              <a:buSzTx/>
              <a:buFont typeface="Arial"/>
              <a:buChar char="•"/>
              <a:defRPr/>
            </a:pPr>
            <a:r>
              <a:rPr lang="en-US" sz="1400" strike="sngStrike"/>
              <a:t>Midgap: classic defect states; Others: hybrid with conduction host states.</a:t>
            </a:r>
            <a:endParaRPr lang="en-US" sz="1400"/>
          </a:p>
          <a:p>
            <a:pPr marL="171450" marR="0" lvl="0" indent="-171450" algn="l" defTabSz="914400">
              <a:lnSpc>
                <a:spcPct val="100000"/>
              </a:lnSpc>
              <a:spcBef>
                <a:spcPts val="0"/>
              </a:spcBef>
              <a:spcAft>
                <a:spcPts val="0"/>
              </a:spcAft>
              <a:buClrTx/>
              <a:buSzTx/>
              <a:buFont typeface="Arial"/>
              <a:buChar char="•"/>
              <a:defRPr/>
            </a:pPr>
            <a:r>
              <a:rPr lang="en-US" sz="1400"/>
              <a:t>As a reminder, these DFT: preliminary results, don’t include many body interaction. So may missing E corrections  we don’t rely too seriously on the exact energy levels of the calculations, but the trend should be clear. In any case we should be able to see see defect states.</a:t>
            </a:r>
          </a:p>
          <a:p>
            <a:pPr marL="171450" marR="0" lvl="0" indent="-171450" algn="l" defTabSz="914400">
              <a:lnSpc>
                <a:spcPct val="100000"/>
              </a:lnSpc>
              <a:spcBef>
                <a:spcPts val="0"/>
              </a:spcBef>
              <a:spcAft>
                <a:spcPts val="0"/>
              </a:spcAft>
              <a:buClrTx/>
              <a:buSzTx/>
              <a:buFont typeface="Arial"/>
              <a:buChar char="•"/>
              <a:defRPr/>
            </a:pPr>
            <a:endParaRPr lang="en-US" sz="1400"/>
          </a:p>
          <a:p>
            <a:pPr marL="0" marR="0" lvl="0" indent="0" algn="l" defTabSz="914400">
              <a:lnSpc>
                <a:spcPct val="100000"/>
              </a:lnSpc>
              <a:spcBef>
                <a:spcPts val="0"/>
              </a:spcBef>
              <a:spcAft>
                <a:spcPts val="0"/>
              </a:spcAft>
              <a:buClrTx/>
              <a:buSzTx/>
              <a:buFont typeface="Arial"/>
              <a:buNone/>
              <a:defRPr/>
            </a:pPr>
            <a:endParaRPr lang="en-US" sz="1400"/>
          </a:p>
          <a:p>
            <a:pPr marL="171450" marR="0" lvl="0" indent="-171450" algn="l" defTabSz="914400">
              <a:lnSpc>
                <a:spcPct val="100000"/>
              </a:lnSpc>
              <a:spcBef>
                <a:spcPts val="0"/>
              </a:spcBef>
              <a:spcAft>
                <a:spcPts val="0"/>
              </a:spcAft>
              <a:buClrTx/>
              <a:buSzTx/>
              <a:buFont typeface="Arial"/>
              <a:buChar char="•"/>
              <a:defRPr/>
            </a:pPr>
            <a:r>
              <a:rPr lang="en-US" sz="1400" i="1"/>
              <a:t>DFT: 5x5 cell, relaxed to 1e-4 a.u. . SOC included</a:t>
            </a:r>
            <a:endParaRPr/>
          </a:p>
          <a:p>
            <a:pPr marL="171450" marR="0" lvl="0" indent="-171450" algn="l" defTabSz="914400">
              <a:lnSpc>
                <a:spcPct val="100000"/>
              </a:lnSpc>
              <a:spcBef>
                <a:spcPts val="0"/>
              </a:spcBef>
              <a:spcAft>
                <a:spcPts val="0"/>
              </a:spcAft>
              <a:buClrTx/>
              <a:buSzTx/>
              <a:buFont typeface="Arial"/>
              <a:buChar char="•"/>
              <a:defRPr/>
            </a:pPr>
            <a:endParaRPr lang="en-US" sz="1400" strike="noStrike"/>
          </a:p>
          <a:p>
            <a:pPr marL="171450" marR="0" lvl="0" indent="-171450" algn="l" defTabSz="914400">
              <a:lnSpc>
                <a:spcPct val="100000"/>
              </a:lnSpc>
              <a:spcBef>
                <a:spcPts val="0"/>
              </a:spcBef>
              <a:spcAft>
                <a:spcPts val="0"/>
              </a:spcAft>
              <a:buClrTx/>
              <a:buSzTx/>
              <a:buFont typeface="Arial"/>
              <a:buChar char="•"/>
              <a:defRPr/>
            </a:pPr>
            <a:r>
              <a:rPr lang="en-US" sz="1400" strike="sngStrike"/>
              <a:t> #Possibility of magnetic coupling / enhancement</a:t>
            </a:r>
            <a:endParaRPr/>
          </a:p>
          <a:p>
            <a:pPr marL="171450" marR="0" lvl="0" indent="-171450" algn="l" defTabSz="914400">
              <a:lnSpc>
                <a:spcPct val="100000"/>
              </a:lnSpc>
              <a:spcBef>
                <a:spcPts val="0"/>
              </a:spcBef>
              <a:spcAft>
                <a:spcPts val="0"/>
              </a:spcAft>
              <a:buClrTx/>
              <a:buSzTx/>
              <a:buFont typeface="Arial"/>
              <a:buChar char="•"/>
              <a:defRPr/>
            </a:pPr>
            <a:r>
              <a:rPr lang="en-US" sz="1400" strike="sngStrike"/>
              <a:t>Cr@Se: donor state around midgap and acceptor near conduction band</a:t>
            </a:r>
            <a:endParaRPr/>
          </a:p>
          <a:p>
            <a:pPr lvl="1">
              <a:defRPr/>
            </a:pPr>
            <a:endParaRPr lang="en-US" sz="1400"/>
          </a:p>
          <a:p>
            <a:pPr>
              <a:defRPr/>
            </a:pPr>
            <a:endParaRPr lang="en-US" sz="1400"/>
          </a:p>
          <a:p>
            <a:pPr>
              <a:defRPr/>
            </a:pPr>
            <a:endParaRPr lang="en-US" sz="1400"/>
          </a:p>
          <a:p>
            <a:pPr>
              <a:defRPr/>
            </a:pPr>
            <a:endParaRPr lang="en-US"/>
          </a:p>
          <a:p>
            <a:pPr>
              <a:defRPr/>
            </a:pPr>
            <a:endParaRPr lang="en-US"/>
          </a:p>
        </p:txBody>
      </p:sp>
      <p:sp>
        <p:nvSpPr>
          <p:cNvPr id="4" name="Slide Number Placeholder 3"/>
          <p:cNvSpPr>
            <a:spLocks noGrp="1"/>
          </p:cNvSpPr>
          <p:nvPr>
            <p:ph type="sldNum" sz="quarter" idx="10"/>
          </p:nvPr>
        </p:nvSpPr>
        <p:spPr bwMode="auto"/>
        <p:txBody>
          <a:bodyPr/>
          <a:lstStyle/>
          <a:p>
            <a:pPr>
              <a:defRPr/>
            </a:pPr>
            <a:fld id="{FF66CAD1-FD47-46B0-9C16-1B81F4E690E0}" type="slidenum">
              <a:rPr lang="de-DE"/>
              <a:t>23</a:t>
            </a:fld>
            <a:endParaRPr lang="de-DE"/>
          </a:p>
        </p:txBody>
      </p:sp>
    </p:spTree>
    <p:extLst>
      <p:ext uri="{BB962C8B-B14F-4D97-AF65-F5344CB8AC3E}">
        <p14:creationId xmlns:p14="http://schemas.microsoft.com/office/powerpoint/2010/main" val="3232181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pPr>
              <a:lnSpc>
                <a:spcPct val="95000"/>
              </a:lnSpc>
            </a:pPr>
            <a:r>
              <a:rPr lang="en-US" sz="800" b="1" dirty="0" smtClean="0">
                <a:solidFill>
                  <a:srgbClr val="0362A9"/>
                </a:solidFill>
              </a:rPr>
              <a:t>Valence spin splitting: 100s </a:t>
            </a:r>
            <a:r>
              <a:rPr lang="en-US" sz="800" b="1" dirty="0" err="1" smtClean="0">
                <a:solidFill>
                  <a:srgbClr val="0362A9"/>
                </a:solidFill>
              </a:rPr>
              <a:t>meV</a:t>
            </a:r>
            <a:endParaRPr lang="en-US" sz="800" b="1" dirty="0" smtClean="0">
              <a:solidFill>
                <a:srgbClr val="0362A9"/>
              </a:solidFill>
            </a:endParaRPr>
          </a:p>
          <a:p>
            <a:pPr>
              <a:lnSpc>
                <a:spcPct val="95000"/>
              </a:lnSpc>
            </a:pPr>
            <a:r>
              <a:rPr lang="en-US" sz="800" b="1" dirty="0" smtClean="0">
                <a:solidFill>
                  <a:srgbClr val="0362A9"/>
                </a:solidFill>
              </a:rPr>
              <a:t>Conduction band splitting: up to 40 </a:t>
            </a:r>
            <a:r>
              <a:rPr lang="en-US" sz="800" b="1" dirty="0" err="1" smtClean="0">
                <a:solidFill>
                  <a:srgbClr val="0362A9"/>
                </a:solidFill>
              </a:rPr>
              <a:t>meV</a:t>
            </a:r>
            <a:endParaRPr lang="en-US" sz="800" b="1" dirty="0" smtClean="0">
              <a:solidFill>
                <a:srgbClr val="0362A9"/>
              </a:solidFill>
            </a:endParaRPr>
          </a:p>
          <a:p>
            <a:pPr>
              <a:lnSpc>
                <a:spcPct val="95000"/>
              </a:lnSpc>
            </a:pPr>
            <a:r>
              <a:rPr lang="en-US" sz="800" b="1" dirty="0" smtClean="0">
                <a:solidFill>
                  <a:srgbClr val="0362A9"/>
                </a:solidFill>
              </a:rPr>
              <a:t>Spin-valley-photon polarization locking</a:t>
            </a:r>
          </a:p>
        </p:txBody>
      </p:sp>
      <p:sp>
        <p:nvSpPr>
          <p:cNvPr id="4" name="Foliennummernplatzhalter 3"/>
          <p:cNvSpPr>
            <a:spLocks noGrp="1"/>
          </p:cNvSpPr>
          <p:nvPr>
            <p:ph type="sldNum" sz="quarter" idx="10"/>
          </p:nvPr>
        </p:nvSpPr>
        <p:spPr/>
        <p:txBody>
          <a:bodyPr/>
          <a:lstStyle/>
          <a:p>
            <a:fld id="{FF66CAD1-FD47-46B0-9C16-1B81F4E690E0}" type="slidenum">
              <a:rPr lang="de-DE" smtClean="0"/>
              <a:t>3</a:t>
            </a:fld>
            <a:endParaRPr lang="de-DE"/>
          </a:p>
        </p:txBody>
      </p:sp>
    </p:spTree>
    <p:extLst>
      <p:ext uri="{BB962C8B-B14F-4D97-AF65-F5344CB8AC3E}">
        <p14:creationId xmlns:p14="http://schemas.microsoft.com/office/powerpoint/2010/main" val="27252070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r>
              <a:rPr lang="en-US"/>
              <a:t>So we have the two possibilies for D emission: exciton bound to A-, or acceptor-band transision.</a:t>
            </a:r>
            <a:endParaRPr/>
          </a:p>
          <a:p>
            <a:pPr>
              <a:defRPr/>
            </a:pPr>
            <a:r>
              <a:rPr lang="en-US"/>
              <a:t>1</a:t>
            </a:r>
            <a:r>
              <a:rPr lang="en-US" baseline="30000"/>
              <a:t>st</a:t>
            </a:r>
            <a:r>
              <a:rPr lang="en-US"/>
              <a:t> scenario *point on image*: has low binding E, should dissociate as temperature rises</a:t>
            </a:r>
            <a:endParaRPr/>
          </a:p>
          <a:p>
            <a:pPr>
              <a:defRPr/>
            </a:pPr>
            <a:r>
              <a:rPr lang="en-US"/>
              <a:t> we heat the system up to 108 K and measure the PL.</a:t>
            </a:r>
            <a:endParaRPr/>
          </a:p>
          <a:p>
            <a:pPr>
              <a:defRPr/>
            </a:pPr>
            <a:r>
              <a:rPr lang="en-US"/>
              <a:t>At high temperature: D peak dissociates more slowly than trions  not expected from defect bound excitons.</a:t>
            </a:r>
          </a:p>
          <a:p>
            <a:pPr>
              <a:defRPr/>
            </a:pPr>
            <a:r>
              <a:rPr lang="en-US"/>
              <a:t>*animation* This, combining with all observations sofar, implies the D peak transistion is likely from A- band transition.</a:t>
            </a:r>
            <a:endParaRPr/>
          </a:p>
          <a:p>
            <a:pPr>
              <a:defRPr/>
            </a:pPr>
            <a:r>
              <a:rPr lang="en-US"/>
              <a:t>This D peak, while has electrical controlibilty and remain bright at higher temps, is still a broad emission likely from an ensemble of defect sites. This is because the defect density is still high:</a:t>
            </a:r>
            <a:endParaRPr/>
          </a:p>
          <a:p>
            <a:pPr>
              <a:defRPr/>
            </a:pPr>
            <a:r>
              <a:rPr lang="en-US"/>
              <a:t>We use ~ 1.5 um2 laser spot, which cover about up to 4e4 defects.</a:t>
            </a:r>
            <a:endParaRPr/>
          </a:p>
          <a:p>
            <a:pPr>
              <a:defRPr/>
            </a:pPr>
            <a:r>
              <a:rPr lang="en-US"/>
              <a:t>For SPE, we need to dilute ion conc for further insight and possibility of isolating a single defect.</a:t>
            </a:r>
            <a:endParaRPr/>
          </a:p>
          <a:p>
            <a:pPr>
              <a:defRPr/>
            </a:pPr>
            <a:r>
              <a:rPr lang="en-US"/>
              <a:t>This is what we’re working on and hope to have some new data soon.</a:t>
            </a:r>
            <a:endParaRPr/>
          </a:p>
          <a:p>
            <a:pPr>
              <a:defRPr/>
            </a:pPr>
            <a:endParaRPr lang="en-US"/>
          </a:p>
        </p:txBody>
      </p:sp>
      <p:sp>
        <p:nvSpPr>
          <p:cNvPr id="4" name="Slide Number Placeholder 3"/>
          <p:cNvSpPr>
            <a:spLocks noGrp="1"/>
          </p:cNvSpPr>
          <p:nvPr>
            <p:ph type="sldNum" sz="quarter" idx="10"/>
          </p:nvPr>
        </p:nvSpPr>
        <p:spPr bwMode="auto"/>
        <p:txBody>
          <a:bodyPr/>
          <a:lstStyle/>
          <a:p>
            <a:pPr>
              <a:defRPr/>
            </a:pPr>
            <a:fld id="{FF66CAD1-FD47-46B0-9C16-1B81F4E690E0}" type="slidenum">
              <a:rPr lang="de-DE"/>
              <a:t>24</a:t>
            </a:fld>
            <a:endParaRPr lang="de-DE"/>
          </a:p>
        </p:txBody>
      </p:sp>
    </p:spTree>
    <p:extLst>
      <p:ext uri="{BB962C8B-B14F-4D97-AF65-F5344CB8AC3E}">
        <p14:creationId xmlns:p14="http://schemas.microsoft.com/office/powerpoint/2010/main" val="29187186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sym typeface="Wingdings" panose="05000000000000000000" pitchFamily="2" charset="2"/>
              </a:rPr>
              <a:t>We then turn to Raman spectroscopy: quick and non destructive measurement technique for Se level in the system, also suitable with samples on SiO2 substrate </a:t>
            </a:r>
          </a:p>
          <a:p>
            <a:r>
              <a:rPr lang="en-US" baseline="0" dirty="0">
                <a:sym typeface="Wingdings" panose="05000000000000000000" pitchFamily="2" charset="2"/>
              </a:rPr>
              <a:t>In this measurement, laser radiation comes onto the sample and gets scattered </a:t>
            </a:r>
            <a:r>
              <a:rPr lang="en-US" baseline="0" dirty="0" err="1">
                <a:sym typeface="Wingdings" panose="05000000000000000000" pitchFamily="2" charset="2"/>
              </a:rPr>
              <a:t>inelastically</a:t>
            </a:r>
            <a:r>
              <a:rPr lang="en-US" baseline="0" dirty="0">
                <a:sym typeface="Wingdings" panose="05000000000000000000" pitchFamily="2" charset="2"/>
              </a:rPr>
              <a:t> by the lattice vibration of the ML. The measured scattered signal can give information on the lattice structure. </a:t>
            </a:r>
          </a:p>
          <a:p>
            <a:r>
              <a:rPr lang="en-US" baseline="0" dirty="0">
                <a:sym typeface="Wingdings" panose="05000000000000000000" pitchFamily="2" charset="2"/>
              </a:rPr>
              <a:t>For example, ML MoS2 out of plane vibrational modes A’ show at 404 cm-1 and </a:t>
            </a:r>
            <a:r>
              <a:rPr lang="en-US" baseline="0" dirty="0" err="1">
                <a:sym typeface="Wingdings" panose="05000000000000000000" pitchFamily="2" charset="2"/>
              </a:rPr>
              <a:t>inplane</a:t>
            </a:r>
            <a:r>
              <a:rPr lang="en-US" baseline="0" dirty="0">
                <a:sym typeface="Wingdings" panose="05000000000000000000" pitchFamily="2" charset="2"/>
              </a:rPr>
              <a:t> vibration E’ at 385 cm-1. </a:t>
            </a:r>
          </a:p>
          <a:p>
            <a:r>
              <a:rPr lang="en-US" baseline="0" dirty="0">
                <a:sym typeface="Wingdings" panose="05000000000000000000" pitchFamily="2" charset="2"/>
              </a:rPr>
              <a:t>*click for animation* </a:t>
            </a:r>
            <a:r>
              <a:rPr lang="en-US" baseline="0" dirty="0" err="1">
                <a:sym typeface="Wingdings" panose="05000000000000000000" pitchFamily="2" charset="2"/>
              </a:rPr>
              <a:t>Incoporation</a:t>
            </a:r>
            <a:r>
              <a:rPr lang="en-US" baseline="0" dirty="0">
                <a:sym typeface="Wingdings" panose="05000000000000000000" pitchFamily="2" charset="2"/>
              </a:rPr>
              <a:t> of Se introduces a mode at </a:t>
            </a:r>
            <a:r>
              <a:rPr lang="en-US" baseline="0" dirty="0" err="1">
                <a:sym typeface="Wingdings" panose="05000000000000000000" pitchFamily="2" charset="2"/>
              </a:rPr>
              <a:t>at</a:t>
            </a:r>
            <a:r>
              <a:rPr lang="en-US" baseline="0" dirty="0">
                <a:sym typeface="Wingdings" panose="05000000000000000000" pitchFamily="2" charset="2"/>
              </a:rPr>
              <a:t> 270 cm-1, caused by the out of plane vibration of S-Mo-Se bond. This can give evaluation of Se presence in the ML. More Se: higher intensity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sym typeface="Wingdings" panose="05000000000000000000" pitchFamily="2" charset="2"/>
              </a:rPr>
              <a:t>In addition, Se presence also breaks periodicity of lattice, leading to other development of spectra: e.g. more contribution to phonon lines in LA, or broadening and shifting of peaks. E’ and A’ of MoS2 modes also becomes weaker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aseline="0" dirty="0">
              <a:sym typeface="Wingdings" panose="05000000000000000000" pitchFamily="2" charset="2"/>
            </a:endParaRPr>
          </a:p>
        </p:txBody>
      </p:sp>
      <p:sp>
        <p:nvSpPr>
          <p:cNvPr id="4" name="Slide Number Placeholder 3"/>
          <p:cNvSpPr>
            <a:spLocks noGrp="1"/>
          </p:cNvSpPr>
          <p:nvPr>
            <p:ph type="sldNum" sz="quarter" idx="10"/>
          </p:nvPr>
        </p:nvSpPr>
        <p:spPr/>
        <p:txBody>
          <a:bodyPr/>
          <a:lstStyle/>
          <a:p>
            <a:fld id="{FF66CAD1-FD47-46B0-9C16-1B81F4E690E0}" type="slidenum">
              <a:rPr lang="de-DE" smtClean="0"/>
              <a:t>26</a:t>
            </a:fld>
            <a:endParaRPr lang="de-DE"/>
          </a:p>
        </p:txBody>
      </p:sp>
    </p:spTree>
    <p:extLst>
      <p:ext uri="{BB962C8B-B14F-4D97-AF65-F5344CB8AC3E}">
        <p14:creationId xmlns:p14="http://schemas.microsoft.com/office/powerpoint/2010/main" val="30615903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critical factors for good implantation: metal contact and heating.</a:t>
            </a:r>
            <a:r>
              <a:rPr lang="en-US" baseline="0" dirty="0"/>
              <a:t> </a:t>
            </a:r>
          </a:p>
          <a:p>
            <a:r>
              <a:rPr lang="en-US" dirty="0"/>
              <a:t>1</a:t>
            </a:r>
            <a:r>
              <a:rPr lang="en-US" baseline="30000" dirty="0"/>
              <a:t>st</a:t>
            </a:r>
            <a:r>
              <a:rPr lang="en-US" baseline="0" dirty="0"/>
              <a:t> thing we found: metal contact is essential to define a potential on the sample.</a:t>
            </a:r>
          </a:p>
          <a:p>
            <a:r>
              <a:rPr lang="en-US" baseline="0" dirty="0"/>
              <a:t>It can also remove charge of implanted ion from ML.</a:t>
            </a:r>
          </a:p>
          <a:p>
            <a:r>
              <a:rPr lang="en-US" baseline="0" dirty="0"/>
              <a:t>*hover on graph* This graph illustrate the role of contact on implantation results:</a:t>
            </a:r>
          </a:p>
          <a:p>
            <a:r>
              <a:rPr lang="en-US" baseline="0" dirty="0"/>
              <a:t>Blue curve is the Raman spectrum of an implanted ML with contact, yellow/brown curve is that without a contact.</a:t>
            </a:r>
          </a:p>
          <a:p>
            <a:r>
              <a:rPr lang="en-US" baseline="0" dirty="0"/>
              <a:t>Blue spectrum shows more Se incorporation rate with higher </a:t>
            </a:r>
            <a:r>
              <a:rPr lang="en-US" baseline="0" dirty="0" err="1"/>
              <a:t>A’MoSSe</a:t>
            </a:r>
            <a:r>
              <a:rPr lang="en-US" baseline="0" dirty="0"/>
              <a:t>.</a:t>
            </a:r>
          </a:p>
          <a:p>
            <a:r>
              <a:rPr lang="en-US" baseline="0" dirty="0"/>
              <a:t>Without contact: ions implanted on ML build up charge and repel further coming ions. They can have lower energies because of electrostatic repulsion.</a:t>
            </a:r>
          </a:p>
          <a:p>
            <a:r>
              <a:rPr lang="en-US" baseline="0" dirty="0"/>
              <a:t>At some point, the total number of implanted ions is then limited. </a:t>
            </a:r>
            <a:r>
              <a:rPr lang="en-US" baseline="0" dirty="0">
                <a:sym typeface="Wingdings" panose="05000000000000000000" pitchFamily="2" charset="2"/>
              </a:rPr>
              <a:t> not good for assessing the implant process</a:t>
            </a:r>
          </a:p>
          <a:p>
            <a:endParaRPr lang="en-US" baseline="0" dirty="0">
              <a:sym typeface="Wingdings" panose="05000000000000000000" pitchFamily="2" charset="2"/>
            </a:endParaRPr>
          </a:p>
        </p:txBody>
      </p:sp>
      <p:sp>
        <p:nvSpPr>
          <p:cNvPr id="4" name="Slide Number Placeholder 3"/>
          <p:cNvSpPr>
            <a:spLocks noGrp="1"/>
          </p:cNvSpPr>
          <p:nvPr>
            <p:ph type="sldNum" sz="quarter" idx="10"/>
          </p:nvPr>
        </p:nvSpPr>
        <p:spPr/>
        <p:txBody>
          <a:bodyPr/>
          <a:lstStyle/>
          <a:p>
            <a:fld id="{FF66CAD1-FD47-46B0-9C16-1B81F4E690E0}" type="slidenum">
              <a:rPr lang="de-DE" smtClean="0"/>
              <a:t>27</a:t>
            </a:fld>
            <a:endParaRPr lang="de-DE"/>
          </a:p>
        </p:txBody>
      </p:sp>
    </p:spTree>
    <p:extLst>
      <p:ext uri="{BB962C8B-B14F-4D97-AF65-F5344CB8AC3E}">
        <p14:creationId xmlns:p14="http://schemas.microsoft.com/office/powerpoint/2010/main" val="31113779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Next</a:t>
            </a:r>
            <a:r>
              <a:rPr lang="en-US" baseline="0" dirty="0"/>
              <a:t> crucial factor for implant is heating/annealing.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Pre-annealing: before implant: aims to clean sample by removing some volatile contamination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After implant, there might be some unwanted defects such as </a:t>
            </a:r>
            <a:r>
              <a:rPr lang="en-US" baseline="0" dirty="0" err="1"/>
              <a:t>adatoms</a:t>
            </a:r>
            <a:r>
              <a:rPr lang="en-US" baseline="0" dirty="0"/>
              <a:t> and vacancies. Annealing may promote diffusion of these </a:t>
            </a:r>
            <a:r>
              <a:rPr lang="en-US" baseline="0" dirty="0" err="1"/>
              <a:t>adatoms</a:t>
            </a:r>
            <a:r>
              <a:rPr lang="en-US" baseline="0" dirty="0"/>
              <a:t> into filling the vacancies and increase Se incorporation.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a:t>
            </a:r>
            <a:r>
              <a:rPr lang="en-US" baseline="0" dirty="0" err="1"/>
              <a:t>anim</a:t>
            </a:r>
            <a:r>
              <a:rPr lang="en-US" baseline="0" dirty="0"/>
              <a:t>* While these methods give decent Se substitution level, </a:t>
            </a:r>
            <a:r>
              <a:rPr lang="en-US" dirty="0"/>
              <a:t>Biggest change</a:t>
            </a:r>
            <a:r>
              <a:rPr lang="en-US" baseline="0" dirty="0"/>
              <a:t> comes from implant at elevated temperature, as seen here in the Raman spectra on the right: For hot-implanted sample: </a:t>
            </a:r>
            <a:r>
              <a:rPr lang="en-US" baseline="0" dirty="0" err="1"/>
              <a:t>A’MoSSe</a:t>
            </a:r>
            <a:r>
              <a:rPr lang="en-US" baseline="0" dirty="0"/>
              <a:t> is most intense and the lines’ sharpness indicate good crystallinity preservation.</a:t>
            </a:r>
            <a:endParaRPr lang="en-US" dirty="0"/>
          </a:p>
          <a:p>
            <a:r>
              <a:rPr lang="en-US" dirty="0"/>
              <a:t>While the role</a:t>
            </a:r>
            <a:r>
              <a:rPr lang="en-US" baseline="0" dirty="0"/>
              <a:t> of temperature is at the moment not well understood, we believe it’s to ease the discharging process by better mobilizing charge carriers.</a:t>
            </a:r>
            <a:endParaRPr lang="en-US" dirty="0"/>
          </a:p>
        </p:txBody>
      </p:sp>
      <p:sp>
        <p:nvSpPr>
          <p:cNvPr id="4" name="Slide Number Placeholder 3"/>
          <p:cNvSpPr>
            <a:spLocks noGrp="1"/>
          </p:cNvSpPr>
          <p:nvPr>
            <p:ph type="sldNum" sz="quarter" idx="10"/>
          </p:nvPr>
        </p:nvSpPr>
        <p:spPr/>
        <p:txBody>
          <a:bodyPr/>
          <a:lstStyle/>
          <a:p>
            <a:fld id="{FF66CAD1-FD47-46B0-9C16-1B81F4E690E0}" type="slidenum">
              <a:rPr lang="de-DE" smtClean="0"/>
              <a:t>28</a:t>
            </a:fld>
            <a:endParaRPr lang="de-DE"/>
          </a:p>
        </p:txBody>
      </p:sp>
    </p:spTree>
    <p:extLst>
      <p:ext uri="{BB962C8B-B14F-4D97-AF65-F5344CB8AC3E}">
        <p14:creationId xmlns:p14="http://schemas.microsoft.com/office/powerpoint/2010/main" val="41168997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pPr algn="l">
              <a:lnSpc>
                <a:spcPct val="95000"/>
              </a:lnSpc>
            </a:pPr>
            <a:r>
              <a:rPr lang="en-US" sz="1200" dirty="0" smtClean="0"/>
              <a:t>Correct</a:t>
            </a:r>
          </a:p>
          <a:p>
            <a:pPr algn="l">
              <a:lnSpc>
                <a:spcPct val="95000"/>
              </a:lnSpc>
            </a:pPr>
            <a:endParaRPr lang="de-DE" dirty="0"/>
          </a:p>
        </p:txBody>
      </p:sp>
      <p:sp>
        <p:nvSpPr>
          <p:cNvPr id="4" name="Foliennummernplatzhalter 3"/>
          <p:cNvSpPr>
            <a:spLocks noGrp="1"/>
          </p:cNvSpPr>
          <p:nvPr>
            <p:ph type="sldNum" sz="quarter" idx="10"/>
          </p:nvPr>
        </p:nvSpPr>
        <p:spPr/>
        <p:txBody>
          <a:bodyPr/>
          <a:lstStyle/>
          <a:p>
            <a:fld id="{FF66CAD1-FD47-46B0-9C16-1B81F4E690E0}" type="slidenum">
              <a:rPr lang="de-DE" smtClean="0"/>
              <a:t>29</a:t>
            </a:fld>
            <a:endParaRPr lang="de-DE"/>
          </a:p>
        </p:txBody>
      </p:sp>
    </p:spTree>
    <p:extLst>
      <p:ext uri="{BB962C8B-B14F-4D97-AF65-F5344CB8AC3E}">
        <p14:creationId xmlns:p14="http://schemas.microsoft.com/office/powerpoint/2010/main" val="20459437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pPr algn="l">
              <a:lnSpc>
                <a:spcPct val="95000"/>
              </a:lnSpc>
            </a:pPr>
            <a:r>
              <a:rPr lang="en-US" sz="1200" dirty="0" smtClean="0"/>
              <a:t>Correct</a:t>
            </a:r>
          </a:p>
          <a:p>
            <a:pPr algn="l">
              <a:lnSpc>
                <a:spcPct val="95000"/>
              </a:lnSpc>
            </a:pPr>
            <a:endParaRPr lang="de-DE" dirty="0"/>
          </a:p>
        </p:txBody>
      </p:sp>
      <p:sp>
        <p:nvSpPr>
          <p:cNvPr id="4" name="Foliennummernplatzhalter 3"/>
          <p:cNvSpPr>
            <a:spLocks noGrp="1"/>
          </p:cNvSpPr>
          <p:nvPr>
            <p:ph type="sldNum" sz="quarter" idx="10"/>
          </p:nvPr>
        </p:nvSpPr>
        <p:spPr/>
        <p:txBody>
          <a:bodyPr/>
          <a:lstStyle/>
          <a:p>
            <a:fld id="{FF66CAD1-FD47-46B0-9C16-1B81F4E690E0}" type="slidenum">
              <a:rPr lang="de-DE" smtClean="0"/>
              <a:t>30</a:t>
            </a:fld>
            <a:endParaRPr lang="de-DE"/>
          </a:p>
        </p:txBody>
      </p:sp>
    </p:spTree>
    <p:extLst>
      <p:ext uri="{BB962C8B-B14F-4D97-AF65-F5344CB8AC3E}">
        <p14:creationId xmlns:p14="http://schemas.microsoft.com/office/powerpoint/2010/main" val="36179352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pPr algn="l">
              <a:lnSpc>
                <a:spcPct val="95000"/>
              </a:lnSpc>
            </a:pPr>
            <a:r>
              <a:rPr lang="en-US" sz="1200" dirty="0" smtClean="0"/>
              <a:t>Correct</a:t>
            </a:r>
          </a:p>
          <a:p>
            <a:pPr algn="l">
              <a:lnSpc>
                <a:spcPct val="95000"/>
              </a:lnSpc>
            </a:pPr>
            <a:endParaRPr lang="de-DE" dirty="0"/>
          </a:p>
        </p:txBody>
      </p:sp>
      <p:sp>
        <p:nvSpPr>
          <p:cNvPr id="4" name="Foliennummernplatzhalter 3"/>
          <p:cNvSpPr>
            <a:spLocks noGrp="1"/>
          </p:cNvSpPr>
          <p:nvPr>
            <p:ph type="sldNum" sz="quarter" idx="10"/>
          </p:nvPr>
        </p:nvSpPr>
        <p:spPr/>
        <p:txBody>
          <a:bodyPr/>
          <a:lstStyle/>
          <a:p>
            <a:fld id="{FF66CAD1-FD47-46B0-9C16-1B81F4E690E0}" type="slidenum">
              <a:rPr lang="de-DE" smtClean="0"/>
              <a:t>31</a:t>
            </a:fld>
            <a:endParaRPr lang="de-DE"/>
          </a:p>
        </p:txBody>
      </p:sp>
    </p:spTree>
    <p:extLst>
      <p:ext uri="{BB962C8B-B14F-4D97-AF65-F5344CB8AC3E}">
        <p14:creationId xmlns:p14="http://schemas.microsoft.com/office/powerpoint/2010/main" val="19114315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pPr algn="l">
              <a:lnSpc>
                <a:spcPct val="95000"/>
              </a:lnSpc>
            </a:pPr>
            <a:r>
              <a:rPr lang="en-US" sz="1200" dirty="0" smtClean="0"/>
              <a:t>Correct</a:t>
            </a:r>
          </a:p>
          <a:p>
            <a:pPr algn="l">
              <a:lnSpc>
                <a:spcPct val="95000"/>
              </a:lnSpc>
            </a:pPr>
            <a:endParaRPr lang="de-DE" dirty="0"/>
          </a:p>
        </p:txBody>
      </p:sp>
      <p:sp>
        <p:nvSpPr>
          <p:cNvPr id="4" name="Foliennummernplatzhalter 3"/>
          <p:cNvSpPr>
            <a:spLocks noGrp="1"/>
          </p:cNvSpPr>
          <p:nvPr>
            <p:ph type="sldNum" sz="quarter" idx="10"/>
          </p:nvPr>
        </p:nvSpPr>
        <p:spPr/>
        <p:txBody>
          <a:bodyPr/>
          <a:lstStyle/>
          <a:p>
            <a:fld id="{FF66CAD1-FD47-46B0-9C16-1B81F4E690E0}" type="slidenum">
              <a:rPr lang="de-DE" smtClean="0"/>
              <a:t>32</a:t>
            </a:fld>
            <a:endParaRPr lang="de-DE"/>
          </a:p>
        </p:txBody>
      </p:sp>
    </p:spTree>
    <p:extLst>
      <p:ext uri="{BB962C8B-B14F-4D97-AF65-F5344CB8AC3E}">
        <p14:creationId xmlns:p14="http://schemas.microsoft.com/office/powerpoint/2010/main" val="5241247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pPr algn="l">
              <a:lnSpc>
                <a:spcPct val="95000"/>
              </a:lnSpc>
            </a:pPr>
            <a:r>
              <a:rPr lang="en-US" sz="1200" dirty="0" smtClean="0"/>
              <a:t>Valley coherence together</a:t>
            </a:r>
            <a:r>
              <a:rPr lang="en-US" sz="1200" baseline="0" dirty="0" smtClean="0"/>
              <a:t> with other properties: optically addressable</a:t>
            </a:r>
            <a:r>
              <a:rPr lang="en-US" sz="1200" dirty="0" smtClean="0"/>
              <a:t> spin-valley qubit.</a:t>
            </a:r>
            <a:r>
              <a:rPr lang="en-US" sz="1200" baseline="0" dirty="0" smtClean="0"/>
              <a:t> </a:t>
            </a:r>
          </a:p>
          <a:p>
            <a:pPr algn="l">
              <a:lnSpc>
                <a:spcPct val="95000"/>
              </a:lnSpc>
            </a:pPr>
            <a:r>
              <a:rPr lang="en-US" sz="1200" baseline="0" dirty="0" smtClean="0"/>
              <a:t>Probed in very simple structures. </a:t>
            </a:r>
            <a:endParaRPr lang="en-US" sz="1200" dirty="0" smtClean="0"/>
          </a:p>
          <a:p>
            <a:pPr algn="l">
              <a:lnSpc>
                <a:spcPct val="95000"/>
              </a:lnSpc>
            </a:pPr>
            <a:r>
              <a:rPr lang="en-US" sz="1200" dirty="0" smtClean="0"/>
              <a:t>Gamma valley, dispersion – 0.01% of excitons in the light cone</a:t>
            </a:r>
          </a:p>
          <a:p>
            <a:pPr algn="l">
              <a:lnSpc>
                <a:spcPct val="95000"/>
              </a:lnSpc>
            </a:pPr>
            <a:r>
              <a:rPr lang="en-US" sz="1200" dirty="0" smtClean="0"/>
              <a:t>Bohr radius 2 nm</a:t>
            </a:r>
          </a:p>
          <a:p>
            <a:pPr algn="l">
              <a:lnSpc>
                <a:spcPct val="95000"/>
              </a:lnSpc>
            </a:pPr>
            <a:r>
              <a:rPr lang="en-US" sz="1200" dirty="0" smtClean="0"/>
              <a:t>Access on single particle level: confinement of an exciton or </a:t>
            </a:r>
            <a:r>
              <a:rPr lang="en-US" sz="1200" dirty="0" err="1" smtClean="0"/>
              <a:t>trion</a:t>
            </a:r>
            <a:endParaRPr lang="en-US" sz="1200" dirty="0" smtClean="0"/>
          </a:p>
          <a:p>
            <a:pPr algn="l">
              <a:lnSpc>
                <a:spcPct val="95000"/>
              </a:lnSpc>
            </a:pPr>
            <a:r>
              <a:rPr lang="en-US" sz="1200" dirty="0" smtClean="0"/>
              <a:t>The way to do it: localize electron / hole in energy minimum: gating , electrostatic, dielectric, doping  </a:t>
            </a:r>
          </a:p>
          <a:p>
            <a:endParaRPr lang="de-DE" dirty="0"/>
          </a:p>
        </p:txBody>
      </p:sp>
      <p:sp>
        <p:nvSpPr>
          <p:cNvPr id="4" name="Foliennummernplatzhalter 3"/>
          <p:cNvSpPr>
            <a:spLocks noGrp="1"/>
          </p:cNvSpPr>
          <p:nvPr>
            <p:ph type="sldNum" sz="quarter" idx="10"/>
          </p:nvPr>
        </p:nvSpPr>
        <p:spPr/>
        <p:txBody>
          <a:bodyPr/>
          <a:lstStyle/>
          <a:p>
            <a:fld id="{FF66CAD1-FD47-46B0-9C16-1B81F4E690E0}" type="slidenum">
              <a:rPr lang="de-DE" smtClean="0"/>
              <a:t>33</a:t>
            </a:fld>
            <a:endParaRPr lang="de-DE"/>
          </a:p>
        </p:txBody>
      </p:sp>
    </p:spTree>
    <p:extLst>
      <p:ext uri="{BB962C8B-B14F-4D97-AF65-F5344CB8AC3E}">
        <p14:creationId xmlns:p14="http://schemas.microsoft.com/office/powerpoint/2010/main" val="8664225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err="1"/>
              <a:t>Cryo</a:t>
            </a:r>
            <a:r>
              <a:rPr lang="en-US" baseline="0" dirty="0"/>
              <a:t> measurement </a:t>
            </a:r>
            <a:r>
              <a:rPr lang="en-US" dirty="0"/>
              <a:t>PL shows clearer changes: redshifted X</a:t>
            </a:r>
            <a:r>
              <a:rPr lang="en-US" baseline="30000" dirty="0"/>
              <a:t>0</a:t>
            </a:r>
            <a:r>
              <a:rPr lang="en-US" dirty="0"/>
              <a:t>? Or </a:t>
            </a:r>
            <a:r>
              <a:rPr lang="en-US" dirty="0" err="1"/>
              <a:t>trion</a:t>
            </a:r>
            <a:r>
              <a:rPr lang="en-US" dirty="0"/>
              <a:t>?</a:t>
            </a:r>
          </a:p>
          <a:p>
            <a:r>
              <a:rPr lang="en-US" dirty="0"/>
              <a:t>*</a:t>
            </a:r>
            <a:r>
              <a:rPr lang="en-US" dirty="0" err="1"/>
              <a:t>anim</a:t>
            </a:r>
            <a:r>
              <a:rPr lang="en-US" dirty="0"/>
              <a:t>*</a:t>
            </a:r>
            <a:r>
              <a:rPr lang="en-US" baseline="0" dirty="0"/>
              <a:t> </a:t>
            </a:r>
            <a:r>
              <a:rPr lang="en-US" dirty="0"/>
              <a:t>Reflectance: measurement, which reflects the absorption of the compound, A-exciton transition is clear</a:t>
            </a:r>
          </a:p>
          <a:p>
            <a:r>
              <a:rPr lang="en-US" dirty="0"/>
              <a:t>Additional transition @ 1.83 eV, unclear for now</a:t>
            </a:r>
          </a:p>
          <a:p>
            <a:endParaRPr lang="en-US" dirty="0"/>
          </a:p>
          <a:p>
            <a:endParaRPr lang="en-US" dirty="0"/>
          </a:p>
        </p:txBody>
      </p:sp>
      <p:sp>
        <p:nvSpPr>
          <p:cNvPr id="4" name="Slide Number Placeholder 3"/>
          <p:cNvSpPr>
            <a:spLocks noGrp="1"/>
          </p:cNvSpPr>
          <p:nvPr>
            <p:ph type="sldNum" sz="quarter" idx="10"/>
          </p:nvPr>
        </p:nvSpPr>
        <p:spPr/>
        <p:txBody>
          <a:bodyPr/>
          <a:lstStyle/>
          <a:p>
            <a:fld id="{FF66CAD1-FD47-46B0-9C16-1B81F4E690E0}" type="slidenum">
              <a:rPr lang="de-DE" smtClean="0"/>
              <a:t>34</a:t>
            </a:fld>
            <a:endParaRPr lang="de-DE"/>
          </a:p>
        </p:txBody>
      </p:sp>
    </p:spTree>
    <p:extLst>
      <p:ext uri="{BB962C8B-B14F-4D97-AF65-F5344CB8AC3E}">
        <p14:creationId xmlns:p14="http://schemas.microsoft.com/office/powerpoint/2010/main" val="31337098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pPr algn="l">
              <a:lnSpc>
                <a:spcPct val="95000"/>
              </a:lnSpc>
            </a:pPr>
            <a:r>
              <a:rPr lang="en-US" sz="1200" dirty="0" smtClean="0"/>
              <a:t>Valley coherence together</a:t>
            </a:r>
            <a:r>
              <a:rPr lang="en-US" sz="1200" baseline="0" dirty="0" smtClean="0"/>
              <a:t> with other properties: optically addressable</a:t>
            </a:r>
            <a:r>
              <a:rPr lang="en-US" sz="1200" dirty="0" smtClean="0"/>
              <a:t> spin-valley qubit.</a:t>
            </a:r>
            <a:r>
              <a:rPr lang="en-US" sz="1200" baseline="0" dirty="0" smtClean="0"/>
              <a:t> </a:t>
            </a:r>
          </a:p>
          <a:p>
            <a:pPr algn="l">
              <a:lnSpc>
                <a:spcPct val="95000"/>
              </a:lnSpc>
            </a:pPr>
            <a:r>
              <a:rPr lang="en-US" sz="1200" baseline="0" dirty="0" smtClean="0"/>
              <a:t>Probed in very simple structures. </a:t>
            </a:r>
            <a:endParaRPr lang="en-US" sz="1200" dirty="0" smtClean="0"/>
          </a:p>
          <a:p>
            <a:pPr algn="l">
              <a:lnSpc>
                <a:spcPct val="95000"/>
              </a:lnSpc>
            </a:pPr>
            <a:r>
              <a:rPr lang="en-US" sz="1200" dirty="0" smtClean="0"/>
              <a:t>Gamma valley, dispersion – 0.01% of excitons in the light cone</a:t>
            </a:r>
          </a:p>
          <a:p>
            <a:pPr algn="l">
              <a:lnSpc>
                <a:spcPct val="95000"/>
              </a:lnSpc>
            </a:pPr>
            <a:r>
              <a:rPr lang="en-US" sz="1200" dirty="0" smtClean="0"/>
              <a:t>Bohr radius 2 nm</a:t>
            </a:r>
          </a:p>
          <a:p>
            <a:pPr algn="l">
              <a:lnSpc>
                <a:spcPct val="95000"/>
              </a:lnSpc>
            </a:pPr>
            <a:r>
              <a:rPr lang="en-US" sz="1200" dirty="0" smtClean="0"/>
              <a:t>Access on single particle level: confinement of an exciton or </a:t>
            </a:r>
            <a:r>
              <a:rPr lang="en-US" sz="1200" dirty="0" err="1" smtClean="0"/>
              <a:t>trion</a:t>
            </a:r>
            <a:endParaRPr lang="en-US" sz="1200" dirty="0" smtClean="0"/>
          </a:p>
          <a:p>
            <a:pPr algn="l">
              <a:lnSpc>
                <a:spcPct val="95000"/>
              </a:lnSpc>
            </a:pPr>
            <a:r>
              <a:rPr lang="en-US" sz="1200" dirty="0" smtClean="0"/>
              <a:t>The way to do it: localize electron / hole in energy minimum: gating , electrostatic, dielectric, doping  </a:t>
            </a:r>
          </a:p>
          <a:p>
            <a:endParaRPr lang="de-DE" dirty="0"/>
          </a:p>
        </p:txBody>
      </p:sp>
      <p:sp>
        <p:nvSpPr>
          <p:cNvPr id="4" name="Foliennummernplatzhalter 3"/>
          <p:cNvSpPr>
            <a:spLocks noGrp="1"/>
          </p:cNvSpPr>
          <p:nvPr>
            <p:ph type="sldNum" sz="quarter" idx="10"/>
          </p:nvPr>
        </p:nvSpPr>
        <p:spPr/>
        <p:txBody>
          <a:bodyPr/>
          <a:lstStyle/>
          <a:p>
            <a:fld id="{FF66CAD1-FD47-46B0-9C16-1B81F4E690E0}" type="slidenum">
              <a:rPr lang="de-DE" smtClean="0"/>
              <a:t>4</a:t>
            </a:fld>
            <a:endParaRPr lang="de-DE"/>
          </a:p>
        </p:txBody>
      </p:sp>
    </p:spTree>
    <p:extLst>
      <p:ext uri="{BB962C8B-B14F-4D97-AF65-F5344CB8AC3E}">
        <p14:creationId xmlns:p14="http://schemas.microsoft.com/office/powerpoint/2010/main" val="405442886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pPr algn="l">
              <a:lnSpc>
                <a:spcPct val="95000"/>
              </a:lnSpc>
            </a:pPr>
            <a:r>
              <a:rPr lang="en-US" sz="1200" dirty="0" smtClean="0"/>
              <a:t>Correct</a:t>
            </a:r>
          </a:p>
          <a:p>
            <a:pPr algn="l">
              <a:lnSpc>
                <a:spcPct val="95000"/>
              </a:lnSpc>
            </a:pPr>
            <a:endParaRPr lang="de-DE" dirty="0"/>
          </a:p>
        </p:txBody>
      </p:sp>
      <p:sp>
        <p:nvSpPr>
          <p:cNvPr id="4" name="Foliennummernplatzhalter 3"/>
          <p:cNvSpPr>
            <a:spLocks noGrp="1"/>
          </p:cNvSpPr>
          <p:nvPr>
            <p:ph type="sldNum" sz="quarter" idx="10"/>
          </p:nvPr>
        </p:nvSpPr>
        <p:spPr/>
        <p:txBody>
          <a:bodyPr/>
          <a:lstStyle/>
          <a:p>
            <a:fld id="{FF66CAD1-FD47-46B0-9C16-1B81F4E690E0}" type="slidenum">
              <a:rPr lang="de-DE" smtClean="0"/>
              <a:t>35</a:t>
            </a:fld>
            <a:endParaRPr lang="de-DE"/>
          </a:p>
        </p:txBody>
      </p:sp>
    </p:spTree>
    <p:extLst>
      <p:ext uri="{BB962C8B-B14F-4D97-AF65-F5344CB8AC3E}">
        <p14:creationId xmlns:p14="http://schemas.microsoft.com/office/powerpoint/2010/main" val="3044720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pPr algn="l">
              <a:lnSpc>
                <a:spcPct val="95000"/>
              </a:lnSpc>
            </a:pPr>
            <a:r>
              <a:rPr lang="en-US" sz="1200" dirty="0" smtClean="0"/>
              <a:t>Valley coherence together</a:t>
            </a:r>
            <a:r>
              <a:rPr lang="en-US" sz="1200" baseline="0" dirty="0" smtClean="0"/>
              <a:t> with other properties: optically addressable</a:t>
            </a:r>
            <a:r>
              <a:rPr lang="en-US" sz="1200" dirty="0" smtClean="0"/>
              <a:t> spin-valley qubit.</a:t>
            </a:r>
            <a:r>
              <a:rPr lang="en-US" sz="1200" baseline="0" dirty="0" smtClean="0"/>
              <a:t> </a:t>
            </a:r>
          </a:p>
          <a:p>
            <a:pPr algn="l">
              <a:lnSpc>
                <a:spcPct val="95000"/>
              </a:lnSpc>
            </a:pPr>
            <a:r>
              <a:rPr lang="en-US" sz="1200" baseline="0" dirty="0" smtClean="0"/>
              <a:t>Probed in very simple structures. </a:t>
            </a:r>
            <a:endParaRPr lang="en-US" sz="1200" dirty="0" smtClean="0"/>
          </a:p>
          <a:p>
            <a:pPr algn="l">
              <a:lnSpc>
                <a:spcPct val="95000"/>
              </a:lnSpc>
            </a:pPr>
            <a:r>
              <a:rPr lang="en-US" sz="1200" dirty="0" smtClean="0"/>
              <a:t>Gamma valley, dispersion – 0.01% of excitons in the light cone</a:t>
            </a:r>
          </a:p>
          <a:p>
            <a:pPr algn="l">
              <a:lnSpc>
                <a:spcPct val="95000"/>
              </a:lnSpc>
            </a:pPr>
            <a:r>
              <a:rPr lang="en-US" sz="1200" dirty="0" smtClean="0"/>
              <a:t>Bohr radius 2 nm</a:t>
            </a:r>
          </a:p>
          <a:p>
            <a:pPr algn="l">
              <a:lnSpc>
                <a:spcPct val="95000"/>
              </a:lnSpc>
            </a:pPr>
            <a:r>
              <a:rPr lang="en-US" sz="1200" dirty="0" smtClean="0"/>
              <a:t>Access on single particle level: confinement of an exciton or </a:t>
            </a:r>
            <a:r>
              <a:rPr lang="en-US" sz="1200" dirty="0" err="1" smtClean="0"/>
              <a:t>trion</a:t>
            </a:r>
            <a:endParaRPr lang="en-US" sz="1200" dirty="0" smtClean="0"/>
          </a:p>
          <a:p>
            <a:pPr algn="l">
              <a:lnSpc>
                <a:spcPct val="95000"/>
              </a:lnSpc>
            </a:pPr>
            <a:r>
              <a:rPr lang="en-US" sz="1200" dirty="0" smtClean="0"/>
              <a:t>The way to do it: localize electron / hole in energy minimum: gating , electrostatic, dielectric, doping  </a:t>
            </a:r>
          </a:p>
          <a:p>
            <a:endParaRPr lang="de-DE" dirty="0"/>
          </a:p>
        </p:txBody>
      </p:sp>
      <p:sp>
        <p:nvSpPr>
          <p:cNvPr id="4" name="Foliennummernplatzhalter 3"/>
          <p:cNvSpPr>
            <a:spLocks noGrp="1"/>
          </p:cNvSpPr>
          <p:nvPr>
            <p:ph type="sldNum" sz="quarter" idx="10"/>
          </p:nvPr>
        </p:nvSpPr>
        <p:spPr/>
        <p:txBody>
          <a:bodyPr/>
          <a:lstStyle/>
          <a:p>
            <a:fld id="{FF66CAD1-FD47-46B0-9C16-1B81F4E690E0}" type="slidenum">
              <a:rPr lang="de-DE" smtClean="0"/>
              <a:t>36</a:t>
            </a:fld>
            <a:endParaRPr lang="de-DE"/>
          </a:p>
        </p:txBody>
      </p:sp>
    </p:spTree>
    <p:extLst>
      <p:ext uri="{BB962C8B-B14F-4D97-AF65-F5344CB8AC3E}">
        <p14:creationId xmlns:p14="http://schemas.microsoft.com/office/powerpoint/2010/main" val="37253605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pPr algn="l">
              <a:lnSpc>
                <a:spcPct val="95000"/>
              </a:lnSpc>
            </a:pPr>
            <a:r>
              <a:rPr lang="en-US" sz="1200" dirty="0" smtClean="0"/>
              <a:t>Valley coherence together</a:t>
            </a:r>
            <a:r>
              <a:rPr lang="en-US" sz="1200" baseline="0" dirty="0" smtClean="0"/>
              <a:t> with other properties: optically addressable</a:t>
            </a:r>
            <a:r>
              <a:rPr lang="en-US" sz="1200" dirty="0" smtClean="0"/>
              <a:t> spin-valley qubit.</a:t>
            </a:r>
            <a:r>
              <a:rPr lang="en-US" sz="1200" baseline="0" dirty="0" smtClean="0"/>
              <a:t> </a:t>
            </a:r>
          </a:p>
          <a:p>
            <a:pPr algn="l">
              <a:lnSpc>
                <a:spcPct val="95000"/>
              </a:lnSpc>
            </a:pPr>
            <a:r>
              <a:rPr lang="en-US" sz="1200" baseline="0" dirty="0" smtClean="0"/>
              <a:t>Probed in very simple structures. </a:t>
            </a:r>
            <a:endParaRPr lang="en-US" sz="1200" dirty="0" smtClean="0"/>
          </a:p>
          <a:p>
            <a:pPr algn="l">
              <a:lnSpc>
                <a:spcPct val="95000"/>
              </a:lnSpc>
            </a:pPr>
            <a:r>
              <a:rPr lang="en-US" sz="1200" dirty="0" smtClean="0"/>
              <a:t>Gamma valley, dispersion – 0.01% of excitons in the light cone</a:t>
            </a:r>
          </a:p>
          <a:p>
            <a:pPr algn="l">
              <a:lnSpc>
                <a:spcPct val="95000"/>
              </a:lnSpc>
            </a:pPr>
            <a:r>
              <a:rPr lang="en-US" sz="1200" dirty="0" smtClean="0"/>
              <a:t>Bohr radius 2 nm</a:t>
            </a:r>
          </a:p>
          <a:p>
            <a:pPr algn="l">
              <a:lnSpc>
                <a:spcPct val="95000"/>
              </a:lnSpc>
            </a:pPr>
            <a:r>
              <a:rPr lang="en-US" sz="1200" dirty="0" smtClean="0"/>
              <a:t>Access on single particle level: confinement of an exciton or </a:t>
            </a:r>
            <a:r>
              <a:rPr lang="en-US" sz="1200" dirty="0" err="1" smtClean="0"/>
              <a:t>trion</a:t>
            </a:r>
            <a:endParaRPr lang="en-US" sz="1200" dirty="0" smtClean="0"/>
          </a:p>
          <a:p>
            <a:pPr algn="l">
              <a:lnSpc>
                <a:spcPct val="95000"/>
              </a:lnSpc>
            </a:pPr>
            <a:r>
              <a:rPr lang="en-US" sz="1200" dirty="0" smtClean="0"/>
              <a:t>The way to do it: localize electron / hole in energy minimum: gating , electrostatic, dielectric, doping  </a:t>
            </a:r>
          </a:p>
          <a:p>
            <a:endParaRPr lang="de-DE" dirty="0"/>
          </a:p>
        </p:txBody>
      </p:sp>
      <p:sp>
        <p:nvSpPr>
          <p:cNvPr id="4" name="Foliennummernplatzhalter 3"/>
          <p:cNvSpPr>
            <a:spLocks noGrp="1"/>
          </p:cNvSpPr>
          <p:nvPr>
            <p:ph type="sldNum" sz="quarter" idx="10"/>
          </p:nvPr>
        </p:nvSpPr>
        <p:spPr/>
        <p:txBody>
          <a:bodyPr/>
          <a:lstStyle/>
          <a:p>
            <a:fld id="{FF66CAD1-FD47-46B0-9C16-1B81F4E690E0}" type="slidenum">
              <a:rPr lang="de-DE" smtClean="0"/>
              <a:t>37</a:t>
            </a:fld>
            <a:endParaRPr lang="de-DE"/>
          </a:p>
        </p:txBody>
      </p:sp>
    </p:spTree>
    <p:extLst>
      <p:ext uri="{BB962C8B-B14F-4D97-AF65-F5344CB8AC3E}">
        <p14:creationId xmlns:p14="http://schemas.microsoft.com/office/powerpoint/2010/main" val="160971503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r>
              <a:rPr lang="de-DE" dirty="0" smtClean="0"/>
              <a:t>Control</a:t>
            </a:r>
            <a:r>
              <a:rPr lang="de-DE" baseline="0" dirty="0" smtClean="0"/>
              <a:t> of doping needed for example to see T dependence.</a:t>
            </a:r>
            <a:endParaRPr lang="de-DE" dirty="0"/>
          </a:p>
        </p:txBody>
      </p:sp>
      <p:sp>
        <p:nvSpPr>
          <p:cNvPr id="4" name="Foliennummernplatzhalter 3"/>
          <p:cNvSpPr>
            <a:spLocks noGrp="1"/>
          </p:cNvSpPr>
          <p:nvPr>
            <p:ph type="sldNum" sz="quarter" idx="10"/>
          </p:nvPr>
        </p:nvSpPr>
        <p:spPr/>
        <p:txBody>
          <a:bodyPr/>
          <a:lstStyle/>
          <a:p>
            <a:fld id="{FF66CAD1-FD47-46B0-9C16-1B81F4E690E0}" type="slidenum">
              <a:rPr lang="de-DE" smtClean="0"/>
              <a:t>39</a:t>
            </a:fld>
            <a:endParaRPr lang="de-DE"/>
          </a:p>
        </p:txBody>
      </p:sp>
    </p:spTree>
    <p:extLst>
      <p:ext uri="{BB962C8B-B14F-4D97-AF65-F5344CB8AC3E}">
        <p14:creationId xmlns:p14="http://schemas.microsoft.com/office/powerpoint/2010/main" val="265328396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r>
              <a:rPr lang="de-DE" dirty="0" smtClean="0"/>
              <a:t>Valley coherence preserved with excitation at energy 132meV above the exciton</a:t>
            </a:r>
            <a:r>
              <a:rPr lang="de-DE" baseline="0" dirty="0" smtClean="0"/>
              <a:t> energy.</a:t>
            </a:r>
          </a:p>
          <a:p>
            <a:r>
              <a:rPr lang="de-DE" baseline="0" dirty="0" smtClean="0"/>
              <a:t>Clear asymmetry – sign that band structure is not sufficient.</a:t>
            </a:r>
            <a:endParaRPr lang="de-DE" dirty="0"/>
          </a:p>
        </p:txBody>
      </p:sp>
      <p:sp>
        <p:nvSpPr>
          <p:cNvPr id="4" name="Foliennummernplatzhalter 3"/>
          <p:cNvSpPr>
            <a:spLocks noGrp="1"/>
          </p:cNvSpPr>
          <p:nvPr>
            <p:ph type="sldNum" sz="quarter" idx="10"/>
          </p:nvPr>
        </p:nvSpPr>
        <p:spPr/>
        <p:txBody>
          <a:bodyPr/>
          <a:lstStyle/>
          <a:p>
            <a:fld id="{FF66CAD1-FD47-46B0-9C16-1B81F4E690E0}" type="slidenum">
              <a:rPr lang="de-DE" smtClean="0"/>
              <a:t>41</a:t>
            </a:fld>
            <a:endParaRPr lang="de-DE"/>
          </a:p>
        </p:txBody>
      </p:sp>
    </p:spTree>
    <p:extLst>
      <p:ext uri="{BB962C8B-B14F-4D97-AF65-F5344CB8AC3E}">
        <p14:creationId xmlns:p14="http://schemas.microsoft.com/office/powerpoint/2010/main" val="366745740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a:t>
            </a:r>
            <a:r>
              <a:rPr lang="en-US" baseline="0" dirty="0" smtClean="0"/>
              <a:t> reason for asymmetry is the </a:t>
            </a:r>
            <a:r>
              <a:rPr lang="en-US" baseline="0" dirty="0" err="1" smtClean="0"/>
              <a:t>trion</a:t>
            </a:r>
            <a:r>
              <a:rPr lang="en-US" baseline="0" dirty="0" smtClean="0"/>
              <a:t> binding energy</a:t>
            </a:r>
            <a:endParaRPr lang="en-US" dirty="0"/>
          </a:p>
        </p:txBody>
      </p:sp>
      <p:sp>
        <p:nvSpPr>
          <p:cNvPr id="4" name="Slide Number Placeholder 3"/>
          <p:cNvSpPr>
            <a:spLocks noGrp="1"/>
          </p:cNvSpPr>
          <p:nvPr>
            <p:ph type="sldNum" sz="quarter" idx="10"/>
          </p:nvPr>
        </p:nvSpPr>
        <p:spPr/>
        <p:txBody>
          <a:bodyPr/>
          <a:lstStyle/>
          <a:p>
            <a:fld id="{FF66CAD1-FD47-46B0-9C16-1B81F4E690E0}" type="slidenum">
              <a:rPr lang="de-DE" smtClean="0"/>
              <a:t>42</a:t>
            </a:fld>
            <a:endParaRPr lang="de-DE"/>
          </a:p>
        </p:txBody>
      </p:sp>
    </p:spTree>
    <p:extLst>
      <p:ext uri="{BB962C8B-B14F-4D97-AF65-F5344CB8AC3E}">
        <p14:creationId xmlns:p14="http://schemas.microsoft.com/office/powerpoint/2010/main" val="138508185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r>
              <a:rPr lang="de-DE" dirty="0" smtClean="0"/>
              <a:t>Picture of</a:t>
            </a:r>
            <a:r>
              <a:rPr lang="de-DE" baseline="0" dirty="0" smtClean="0"/>
              <a:t> Sven, larger labels, add strain analysis</a:t>
            </a:r>
            <a:endParaRPr lang="de-DE" dirty="0"/>
          </a:p>
        </p:txBody>
      </p:sp>
      <p:sp>
        <p:nvSpPr>
          <p:cNvPr id="4" name="Foliennummernplatzhalter 3"/>
          <p:cNvSpPr>
            <a:spLocks noGrp="1"/>
          </p:cNvSpPr>
          <p:nvPr>
            <p:ph type="sldNum" sz="quarter" idx="10"/>
          </p:nvPr>
        </p:nvSpPr>
        <p:spPr/>
        <p:txBody>
          <a:bodyPr/>
          <a:lstStyle/>
          <a:p>
            <a:fld id="{FF66CAD1-FD47-46B0-9C16-1B81F4E690E0}" type="slidenum">
              <a:rPr lang="de-DE" smtClean="0"/>
              <a:t>43</a:t>
            </a:fld>
            <a:endParaRPr lang="de-DE"/>
          </a:p>
        </p:txBody>
      </p:sp>
    </p:spTree>
    <p:extLst>
      <p:ext uri="{BB962C8B-B14F-4D97-AF65-F5344CB8AC3E}">
        <p14:creationId xmlns:p14="http://schemas.microsoft.com/office/powerpoint/2010/main" val="144270349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r>
              <a:rPr lang="de-DE" dirty="0" smtClean="0"/>
              <a:t>Picture of</a:t>
            </a:r>
            <a:r>
              <a:rPr lang="de-DE" baseline="0" dirty="0" smtClean="0"/>
              <a:t> Sven, larger labels, add strain analysis</a:t>
            </a:r>
            <a:endParaRPr lang="de-DE" dirty="0"/>
          </a:p>
        </p:txBody>
      </p:sp>
      <p:sp>
        <p:nvSpPr>
          <p:cNvPr id="4" name="Foliennummernplatzhalter 3"/>
          <p:cNvSpPr>
            <a:spLocks noGrp="1"/>
          </p:cNvSpPr>
          <p:nvPr>
            <p:ph type="sldNum" sz="quarter" idx="10"/>
          </p:nvPr>
        </p:nvSpPr>
        <p:spPr/>
        <p:txBody>
          <a:bodyPr/>
          <a:lstStyle/>
          <a:p>
            <a:fld id="{FF66CAD1-FD47-46B0-9C16-1B81F4E690E0}" type="slidenum">
              <a:rPr lang="de-DE" smtClean="0"/>
              <a:t>44</a:t>
            </a:fld>
            <a:endParaRPr lang="de-DE"/>
          </a:p>
        </p:txBody>
      </p:sp>
    </p:spTree>
    <p:extLst>
      <p:ext uri="{BB962C8B-B14F-4D97-AF65-F5344CB8AC3E}">
        <p14:creationId xmlns:p14="http://schemas.microsoft.com/office/powerpoint/2010/main" val="280837190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Assuming</a:t>
            </a:r>
            <a:r>
              <a:rPr lang="en-US" baseline="0" dirty="0" smtClean="0"/>
              <a:t> epsilon=3.76 I V=2V, m =0.5 , the potential fluctuations would be 7.6 </a:t>
            </a:r>
            <a:r>
              <a:rPr lang="en-US" baseline="0" dirty="0" err="1" smtClean="0"/>
              <a:t>meV</a:t>
            </a:r>
            <a:endParaRPr lang="en-US" baseline="0" dirty="0" smtClean="0"/>
          </a:p>
          <a:p>
            <a:r>
              <a:rPr lang="en-US" dirty="0" smtClean="0">
                <a:hlinkClick r:id="rId3"/>
              </a:rPr>
              <a:t>https://www.nature.com/articles/s41699-018-0050-x</a:t>
            </a:r>
            <a:endParaRPr lang="en-US" dirty="0"/>
          </a:p>
        </p:txBody>
      </p:sp>
      <p:sp>
        <p:nvSpPr>
          <p:cNvPr id="4" name="Slide Number Placeholder 3"/>
          <p:cNvSpPr>
            <a:spLocks noGrp="1"/>
          </p:cNvSpPr>
          <p:nvPr>
            <p:ph type="sldNum" sz="quarter" idx="10"/>
          </p:nvPr>
        </p:nvSpPr>
        <p:spPr/>
        <p:txBody>
          <a:bodyPr/>
          <a:lstStyle/>
          <a:p>
            <a:fld id="{FF66CAD1-FD47-46B0-9C16-1B81F4E690E0}" type="slidenum">
              <a:rPr lang="de-DE" smtClean="0"/>
              <a:t>45</a:t>
            </a:fld>
            <a:endParaRPr lang="de-DE"/>
          </a:p>
        </p:txBody>
      </p:sp>
    </p:spTree>
    <p:extLst>
      <p:ext uri="{BB962C8B-B14F-4D97-AF65-F5344CB8AC3E}">
        <p14:creationId xmlns:p14="http://schemas.microsoft.com/office/powerpoint/2010/main" val="253006166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r>
              <a:rPr lang="de-DE" dirty="0" smtClean="0"/>
              <a:t>10nm hBN would give</a:t>
            </a:r>
            <a:r>
              <a:rPr lang="de-DE" baseline="0" dirty="0" smtClean="0"/>
              <a:t> 2*10^16 m^-2 carriers, which gives a separation between then of 1.6nm.</a:t>
            </a:r>
            <a:endParaRPr lang="de-DE" dirty="0"/>
          </a:p>
        </p:txBody>
      </p:sp>
      <p:sp>
        <p:nvSpPr>
          <p:cNvPr id="4" name="Foliennummernplatzhalter 3"/>
          <p:cNvSpPr>
            <a:spLocks noGrp="1"/>
          </p:cNvSpPr>
          <p:nvPr>
            <p:ph type="sldNum" sz="quarter" idx="10"/>
          </p:nvPr>
        </p:nvSpPr>
        <p:spPr/>
        <p:txBody>
          <a:bodyPr/>
          <a:lstStyle/>
          <a:p>
            <a:fld id="{FF66CAD1-FD47-46B0-9C16-1B81F4E690E0}" type="slidenum">
              <a:rPr lang="de-DE" smtClean="0"/>
              <a:t>46</a:t>
            </a:fld>
            <a:endParaRPr lang="de-DE"/>
          </a:p>
        </p:txBody>
      </p:sp>
    </p:spTree>
    <p:extLst>
      <p:ext uri="{BB962C8B-B14F-4D97-AF65-F5344CB8AC3E}">
        <p14:creationId xmlns:p14="http://schemas.microsoft.com/office/powerpoint/2010/main" val="32362133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pPr algn="l">
              <a:lnSpc>
                <a:spcPct val="95000"/>
              </a:lnSpc>
            </a:pPr>
            <a:r>
              <a:rPr lang="en-US" sz="1200" dirty="0" smtClean="0"/>
              <a:t>Valley coherence together</a:t>
            </a:r>
            <a:r>
              <a:rPr lang="en-US" sz="1200" baseline="0" dirty="0" smtClean="0"/>
              <a:t> with other properties: optically addressable</a:t>
            </a:r>
            <a:r>
              <a:rPr lang="en-US" sz="1200" dirty="0" smtClean="0"/>
              <a:t> spin-valley qubit.</a:t>
            </a:r>
            <a:r>
              <a:rPr lang="en-US" sz="1200" baseline="0" dirty="0" smtClean="0"/>
              <a:t> </a:t>
            </a:r>
          </a:p>
          <a:p>
            <a:pPr algn="l">
              <a:lnSpc>
                <a:spcPct val="95000"/>
              </a:lnSpc>
            </a:pPr>
            <a:r>
              <a:rPr lang="en-US" sz="1200" baseline="0" dirty="0" smtClean="0"/>
              <a:t>Probed in very simple structures. </a:t>
            </a:r>
            <a:endParaRPr lang="en-US" sz="1200" dirty="0" smtClean="0"/>
          </a:p>
          <a:p>
            <a:pPr algn="l">
              <a:lnSpc>
                <a:spcPct val="95000"/>
              </a:lnSpc>
            </a:pPr>
            <a:r>
              <a:rPr lang="en-US" sz="1200" dirty="0" smtClean="0"/>
              <a:t>Gamma valley, dispersion – 0.01% of excitons in the light cone</a:t>
            </a:r>
          </a:p>
          <a:p>
            <a:pPr algn="l">
              <a:lnSpc>
                <a:spcPct val="95000"/>
              </a:lnSpc>
            </a:pPr>
            <a:r>
              <a:rPr lang="en-US" sz="1200" dirty="0" smtClean="0"/>
              <a:t>Bohr radius 2 nm</a:t>
            </a:r>
          </a:p>
          <a:p>
            <a:pPr algn="l">
              <a:lnSpc>
                <a:spcPct val="95000"/>
              </a:lnSpc>
            </a:pPr>
            <a:r>
              <a:rPr lang="en-US" sz="1200" dirty="0" smtClean="0"/>
              <a:t>Access on single particle level: confinement of an exciton or </a:t>
            </a:r>
            <a:r>
              <a:rPr lang="en-US" sz="1200" dirty="0" err="1" smtClean="0"/>
              <a:t>trion</a:t>
            </a:r>
            <a:endParaRPr lang="en-US" sz="1200" dirty="0" smtClean="0"/>
          </a:p>
          <a:p>
            <a:pPr algn="l">
              <a:lnSpc>
                <a:spcPct val="95000"/>
              </a:lnSpc>
            </a:pPr>
            <a:r>
              <a:rPr lang="en-US" sz="1200" dirty="0" smtClean="0"/>
              <a:t>The way to do it: localize electron / hole in energy minimum: gating , electrostatic, dielectric, doping  </a:t>
            </a:r>
          </a:p>
          <a:p>
            <a:endParaRPr lang="de-DE" dirty="0"/>
          </a:p>
        </p:txBody>
      </p:sp>
      <p:sp>
        <p:nvSpPr>
          <p:cNvPr id="4" name="Foliennummernplatzhalter 3"/>
          <p:cNvSpPr>
            <a:spLocks noGrp="1"/>
          </p:cNvSpPr>
          <p:nvPr>
            <p:ph type="sldNum" sz="quarter" idx="10"/>
          </p:nvPr>
        </p:nvSpPr>
        <p:spPr/>
        <p:txBody>
          <a:bodyPr/>
          <a:lstStyle/>
          <a:p>
            <a:fld id="{FF66CAD1-FD47-46B0-9C16-1B81F4E690E0}" type="slidenum">
              <a:rPr lang="de-DE" smtClean="0"/>
              <a:t>5</a:t>
            </a:fld>
            <a:endParaRPr lang="de-DE"/>
          </a:p>
        </p:txBody>
      </p:sp>
    </p:spTree>
    <p:extLst>
      <p:ext uri="{BB962C8B-B14F-4D97-AF65-F5344CB8AC3E}">
        <p14:creationId xmlns:p14="http://schemas.microsoft.com/office/powerpoint/2010/main" val="205923972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r>
              <a:rPr lang="de-DE" dirty="0" smtClean="0"/>
              <a:t>I need</a:t>
            </a:r>
            <a:r>
              <a:rPr lang="de-DE" baseline="0" dirty="0" smtClean="0"/>
              <a:t> bright positive trion</a:t>
            </a:r>
          </a:p>
          <a:p>
            <a:endParaRPr lang="de-DE" baseline="0" dirty="0" smtClean="0"/>
          </a:p>
          <a:p>
            <a:r>
              <a:rPr lang="de-DE" dirty="0" smtClean="0"/>
              <a:t>10nm hBN would give</a:t>
            </a:r>
            <a:r>
              <a:rPr lang="de-DE" baseline="0" dirty="0" smtClean="0"/>
              <a:t> 2*10^16 m^-2 carriers, which gives a separation between them of 1.6nm.</a:t>
            </a:r>
            <a:endParaRPr lang="de-DE" dirty="0"/>
          </a:p>
        </p:txBody>
      </p:sp>
      <p:sp>
        <p:nvSpPr>
          <p:cNvPr id="4" name="Foliennummernplatzhalter 3"/>
          <p:cNvSpPr>
            <a:spLocks noGrp="1"/>
          </p:cNvSpPr>
          <p:nvPr>
            <p:ph type="sldNum" sz="quarter" idx="10"/>
          </p:nvPr>
        </p:nvSpPr>
        <p:spPr/>
        <p:txBody>
          <a:bodyPr/>
          <a:lstStyle/>
          <a:p>
            <a:fld id="{FF66CAD1-FD47-46B0-9C16-1B81F4E690E0}" type="slidenum">
              <a:rPr lang="de-DE" smtClean="0"/>
              <a:t>47</a:t>
            </a:fld>
            <a:endParaRPr lang="de-DE"/>
          </a:p>
        </p:txBody>
      </p:sp>
    </p:spTree>
    <p:extLst>
      <p:ext uri="{BB962C8B-B14F-4D97-AF65-F5344CB8AC3E}">
        <p14:creationId xmlns:p14="http://schemas.microsoft.com/office/powerpoint/2010/main" val="323621330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r>
              <a:rPr lang="de-DE" dirty="0" smtClean="0"/>
              <a:t>10nm hBN would give</a:t>
            </a:r>
            <a:r>
              <a:rPr lang="de-DE" baseline="0" dirty="0" smtClean="0"/>
              <a:t> 2*10^16 m^-2 carriers, which gives a separation between them of 1.6nm.</a:t>
            </a:r>
            <a:endParaRPr lang="de-DE" dirty="0"/>
          </a:p>
        </p:txBody>
      </p:sp>
      <p:sp>
        <p:nvSpPr>
          <p:cNvPr id="4" name="Foliennummernplatzhalter 3"/>
          <p:cNvSpPr>
            <a:spLocks noGrp="1"/>
          </p:cNvSpPr>
          <p:nvPr>
            <p:ph type="sldNum" sz="quarter" idx="10"/>
          </p:nvPr>
        </p:nvSpPr>
        <p:spPr/>
        <p:txBody>
          <a:bodyPr/>
          <a:lstStyle/>
          <a:p>
            <a:fld id="{FF66CAD1-FD47-46B0-9C16-1B81F4E690E0}" type="slidenum">
              <a:rPr lang="de-DE" smtClean="0"/>
              <a:t>48</a:t>
            </a:fld>
            <a:endParaRPr lang="de-DE"/>
          </a:p>
        </p:txBody>
      </p:sp>
    </p:spTree>
    <p:extLst>
      <p:ext uri="{BB962C8B-B14F-4D97-AF65-F5344CB8AC3E}">
        <p14:creationId xmlns:p14="http://schemas.microsoft.com/office/powerpoint/2010/main" val="323621330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r>
              <a:rPr lang="de-DE" dirty="0" smtClean="0"/>
              <a:t>10nm hBN would give</a:t>
            </a:r>
            <a:r>
              <a:rPr lang="de-DE" baseline="0" dirty="0" smtClean="0"/>
              <a:t> 2*10^16 m^-2 carriers, which gives a separation between them of 1.6nm.</a:t>
            </a:r>
            <a:endParaRPr lang="de-DE" dirty="0"/>
          </a:p>
        </p:txBody>
      </p:sp>
      <p:sp>
        <p:nvSpPr>
          <p:cNvPr id="4" name="Foliennummernplatzhalter 3"/>
          <p:cNvSpPr>
            <a:spLocks noGrp="1"/>
          </p:cNvSpPr>
          <p:nvPr>
            <p:ph type="sldNum" sz="quarter" idx="10"/>
          </p:nvPr>
        </p:nvSpPr>
        <p:spPr/>
        <p:txBody>
          <a:bodyPr/>
          <a:lstStyle/>
          <a:p>
            <a:fld id="{FF66CAD1-FD47-46B0-9C16-1B81F4E690E0}" type="slidenum">
              <a:rPr lang="de-DE" smtClean="0"/>
              <a:t>49</a:t>
            </a:fld>
            <a:endParaRPr lang="de-DE"/>
          </a:p>
        </p:txBody>
      </p:sp>
    </p:spTree>
    <p:extLst>
      <p:ext uri="{BB962C8B-B14F-4D97-AF65-F5344CB8AC3E}">
        <p14:creationId xmlns:p14="http://schemas.microsoft.com/office/powerpoint/2010/main" val="59417596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r>
              <a:rPr lang="de-DE" dirty="0" smtClean="0"/>
              <a:t>10nm hBN would give</a:t>
            </a:r>
            <a:r>
              <a:rPr lang="de-DE" baseline="0" dirty="0" smtClean="0"/>
              <a:t> 2*10^16 m^-2 carriers, which gives a separation between them of 1.6nm.</a:t>
            </a:r>
            <a:endParaRPr lang="de-DE" dirty="0"/>
          </a:p>
        </p:txBody>
      </p:sp>
      <p:sp>
        <p:nvSpPr>
          <p:cNvPr id="4" name="Foliennummernplatzhalter 3"/>
          <p:cNvSpPr>
            <a:spLocks noGrp="1"/>
          </p:cNvSpPr>
          <p:nvPr>
            <p:ph type="sldNum" sz="quarter" idx="10"/>
          </p:nvPr>
        </p:nvSpPr>
        <p:spPr/>
        <p:txBody>
          <a:bodyPr/>
          <a:lstStyle/>
          <a:p>
            <a:fld id="{FF66CAD1-FD47-46B0-9C16-1B81F4E690E0}" type="slidenum">
              <a:rPr lang="de-DE" smtClean="0"/>
              <a:t>50</a:t>
            </a:fld>
            <a:endParaRPr lang="de-DE"/>
          </a:p>
        </p:txBody>
      </p:sp>
    </p:spTree>
    <p:extLst>
      <p:ext uri="{BB962C8B-B14F-4D97-AF65-F5344CB8AC3E}">
        <p14:creationId xmlns:p14="http://schemas.microsoft.com/office/powerpoint/2010/main" val="323621330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r>
              <a:rPr lang="de-DE" dirty="0" smtClean="0"/>
              <a:t>10nm hBN would give</a:t>
            </a:r>
            <a:r>
              <a:rPr lang="de-DE" baseline="0" dirty="0" smtClean="0"/>
              <a:t> 2*10^16 m^-2 carriers, which gives a separation between them of 1.6nm.</a:t>
            </a:r>
            <a:endParaRPr lang="de-DE" dirty="0"/>
          </a:p>
        </p:txBody>
      </p:sp>
      <p:sp>
        <p:nvSpPr>
          <p:cNvPr id="4" name="Foliennummernplatzhalter 3"/>
          <p:cNvSpPr>
            <a:spLocks noGrp="1"/>
          </p:cNvSpPr>
          <p:nvPr>
            <p:ph type="sldNum" sz="quarter" idx="10"/>
          </p:nvPr>
        </p:nvSpPr>
        <p:spPr/>
        <p:txBody>
          <a:bodyPr/>
          <a:lstStyle/>
          <a:p>
            <a:fld id="{FF66CAD1-FD47-46B0-9C16-1B81F4E690E0}" type="slidenum">
              <a:rPr lang="de-DE" smtClean="0"/>
              <a:t>51</a:t>
            </a:fld>
            <a:endParaRPr lang="de-DE"/>
          </a:p>
        </p:txBody>
      </p:sp>
    </p:spTree>
    <p:extLst>
      <p:ext uri="{BB962C8B-B14F-4D97-AF65-F5344CB8AC3E}">
        <p14:creationId xmlns:p14="http://schemas.microsoft.com/office/powerpoint/2010/main" val="323621330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know the contrast difference in STEM HAADF images </a:t>
            </a:r>
            <a:r>
              <a:rPr lang="en-US" dirty="0" smtClean="0"/>
              <a:t>is not </a:t>
            </a:r>
            <a:r>
              <a:rPr lang="en-US" dirty="0"/>
              <a:t>enough to say we have Se implantation. Therefore, here we </a:t>
            </a:r>
            <a:r>
              <a:rPr lang="en-US" dirty="0" err="1" smtClean="0"/>
              <a:t>analyse</a:t>
            </a:r>
            <a:r>
              <a:rPr lang="en-US" dirty="0" smtClean="0"/>
              <a:t> x-ray </a:t>
            </a:r>
            <a:r>
              <a:rPr lang="en-US" dirty="0"/>
              <a:t>signal in the STEM image map. We focus </a:t>
            </a:r>
            <a:r>
              <a:rPr lang="en-US" dirty="0" smtClean="0"/>
              <a:t>on</a:t>
            </a:r>
            <a:r>
              <a:rPr lang="en-US" baseline="0" dirty="0" smtClean="0"/>
              <a:t> </a:t>
            </a:r>
            <a:r>
              <a:rPr lang="en-US" dirty="0" smtClean="0"/>
              <a:t>the </a:t>
            </a:r>
            <a:r>
              <a:rPr lang="en-US" dirty="0"/>
              <a:t>area which contains one brighter dot. Then we detect the x ray signal from the image map. The S signal map shows a hole or a vacancy in the map and the map of Se signal reveals a dot like image. As we overlap this two </a:t>
            </a:r>
            <a:r>
              <a:rPr lang="en-US" dirty="0" smtClean="0"/>
              <a:t>maps together,</a:t>
            </a:r>
            <a:r>
              <a:rPr lang="en-US" baseline="0" dirty="0" smtClean="0"/>
              <a:t> we observe a </a:t>
            </a:r>
            <a:r>
              <a:rPr lang="en-US" dirty="0" smtClean="0"/>
              <a:t>perfect </a:t>
            </a:r>
            <a:r>
              <a:rPr lang="en-US" dirty="0"/>
              <a:t>match </a:t>
            </a:r>
            <a:r>
              <a:rPr lang="en-US" dirty="0" smtClean="0"/>
              <a:t>between the </a:t>
            </a:r>
            <a:r>
              <a:rPr lang="en-US" dirty="0"/>
              <a:t>two images and </a:t>
            </a:r>
            <a:r>
              <a:rPr lang="en-US" dirty="0" smtClean="0"/>
              <a:t>also consistent</a:t>
            </a:r>
            <a:r>
              <a:rPr lang="en-US" baseline="0" dirty="0" smtClean="0"/>
              <a:t> </a:t>
            </a:r>
            <a:r>
              <a:rPr lang="en-US" dirty="0" smtClean="0"/>
              <a:t>with </a:t>
            </a:r>
            <a:r>
              <a:rPr lang="en-US" dirty="0"/>
              <a:t>the HAADF image. Therefore, we are able to estimate the amount incorporation rate is about 1-3 % by accounting those brighter dots in the STEM images. We also try to estimate the S vacancies which leads to be 9% for single S vacancies and 1.4% for double vacancies. The number of double S vacancies much higher then our expectation, since the energy of ion is not enough to create double S </a:t>
            </a:r>
            <a:r>
              <a:rPr lang="en-US" dirty="0" smtClean="0"/>
              <a:t>vacancies in one</a:t>
            </a:r>
            <a:r>
              <a:rPr lang="en-US" baseline="0" dirty="0" smtClean="0"/>
              <a:t> impact</a:t>
            </a:r>
            <a:r>
              <a:rPr lang="en-US" dirty="0" smtClean="0"/>
              <a:t>. </a:t>
            </a:r>
            <a:r>
              <a:rPr lang="en-US" dirty="0"/>
              <a:t>The possibility to have double impacts on same site is only about 0.6-0.7%.</a:t>
            </a:r>
          </a:p>
          <a:p>
            <a:r>
              <a:rPr lang="en-US" dirty="0"/>
              <a:t>On the other hand, the STEM images only show the Se atom is located at the position which suppose to be S atom in MoS2 lattice. </a:t>
            </a:r>
            <a:r>
              <a:rPr lang="en-US" i="1" dirty="0" smtClean="0"/>
              <a:t>I</a:t>
            </a:r>
            <a:r>
              <a:rPr lang="en-US" i="1" baseline="0" dirty="0" smtClean="0"/>
              <a:t> do not understand what you say in the last sentence.  </a:t>
            </a:r>
            <a:r>
              <a:rPr lang="en-US" dirty="0" smtClean="0"/>
              <a:t>Th</a:t>
            </a:r>
            <a:r>
              <a:rPr lang="en-US" baseline="0" dirty="0" smtClean="0"/>
              <a:t>e </a:t>
            </a:r>
            <a:r>
              <a:rPr lang="en-US" dirty="0" smtClean="0"/>
              <a:t>incorporation </a:t>
            </a:r>
            <a:r>
              <a:rPr lang="en-US" dirty="0"/>
              <a:t>rate is much lower than our expectoration and calculation. In this case, EM is design to study things within few atoms to thousands of atoms. To give more insight of this alloy structure in bigger picture, we have to use Raman and PL spectroscopy studies</a:t>
            </a:r>
            <a:r>
              <a:rPr lang="en-US" dirty="0" smtClean="0"/>
              <a:t>. In addition we need to consider ML implantation</a:t>
            </a:r>
            <a:r>
              <a:rPr lang="en-US" baseline="0" dirty="0" smtClean="0"/>
              <a:t> with MLs supported on substrates. </a:t>
            </a:r>
            <a:endParaRPr lang="en-US" dirty="0"/>
          </a:p>
        </p:txBody>
      </p:sp>
      <p:sp>
        <p:nvSpPr>
          <p:cNvPr id="4" name="Slide Number Placeholder 3"/>
          <p:cNvSpPr>
            <a:spLocks noGrp="1"/>
          </p:cNvSpPr>
          <p:nvPr>
            <p:ph type="sldNum" sz="quarter" idx="10"/>
          </p:nvPr>
        </p:nvSpPr>
        <p:spPr/>
        <p:txBody>
          <a:bodyPr/>
          <a:lstStyle/>
          <a:p>
            <a:fld id="{E2E43515-A832-49E3-8A18-48DC370ED58D}" type="slidenum">
              <a:rPr lang="en-US" smtClean="0"/>
              <a:pPr/>
              <a:t>52</a:t>
            </a:fld>
            <a:endParaRPr lang="en-US"/>
          </a:p>
        </p:txBody>
      </p:sp>
    </p:spTree>
    <p:extLst>
      <p:ext uri="{BB962C8B-B14F-4D97-AF65-F5344CB8AC3E}">
        <p14:creationId xmlns:p14="http://schemas.microsoft.com/office/powerpoint/2010/main" val="231972622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r>
              <a:rPr lang="de-DE" dirty="0" smtClean="0"/>
              <a:t>10nm hBN would give</a:t>
            </a:r>
            <a:r>
              <a:rPr lang="de-DE" baseline="0" dirty="0" smtClean="0"/>
              <a:t> 2*10^16 m^-2 carriers, which gives a separation between them of 1.6nm.</a:t>
            </a:r>
            <a:endParaRPr lang="de-DE" dirty="0"/>
          </a:p>
        </p:txBody>
      </p:sp>
      <p:sp>
        <p:nvSpPr>
          <p:cNvPr id="4" name="Foliennummernplatzhalter 3"/>
          <p:cNvSpPr>
            <a:spLocks noGrp="1"/>
          </p:cNvSpPr>
          <p:nvPr>
            <p:ph type="sldNum" sz="quarter" idx="10"/>
          </p:nvPr>
        </p:nvSpPr>
        <p:spPr/>
        <p:txBody>
          <a:bodyPr/>
          <a:lstStyle/>
          <a:p>
            <a:fld id="{FF66CAD1-FD47-46B0-9C16-1B81F4E690E0}" type="slidenum">
              <a:rPr lang="de-DE" smtClean="0"/>
              <a:t>53</a:t>
            </a:fld>
            <a:endParaRPr lang="de-DE"/>
          </a:p>
        </p:txBody>
      </p:sp>
    </p:spTree>
    <p:extLst>
      <p:ext uri="{BB962C8B-B14F-4D97-AF65-F5344CB8AC3E}">
        <p14:creationId xmlns:p14="http://schemas.microsoft.com/office/powerpoint/2010/main" val="211789407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FF66CAD1-FD47-46B0-9C16-1B81F4E690E0}" type="slidenum">
              <a:rPr lang="de-DE" smtClean="0"/>
              <a:t>54</a:t>
            </a:fld>
            <a:endParaRPr lang="de-DE"/>
          </a:p>
        </p:txBody>
      </p:sp>
    </p:spTree>
    <p:extLst>
      <p:ext uri="{BB962C8B-B14F-4D97-AF65-F5344CB8AC3E}">
        <p14:creationId xmlns:p14="http://schemas.microsoft.com/office/powerpoint/2010/main" val="98673245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TW" dirty="0"/>
              <a:t>We start our studies from Se ion implantation on MoS2 ML </a:t>
            </a:r>
            <a:r>
              <a:rPr lang="en-US" altLang="zh-TW" strike="sngStrike" baseline="0" dirty="0"/>
              <a:t>instead of other interesting dopants such </a:t>
            </a:r>
            <a:r>
              <a:rPr lang="en-US" altLang="zh-TW" strike="sngStrike" baseline="0" dirty="0" err="1"/>
              <a:t>Nb</a:t>
            </a:r>
            <a:r>
              <a:rPr lang="en-US" altLang="zh-TW" strike="sngStrike" baseline="0" dirty="0"/>
              <a:t> and Br which predicted by theory calculations</a:t>
            </a:r>
            <a:r>
              <a:rPr lang="en-US" altLang="zh-TW" dirty="0"/>
              <a:t>. </a:t>
            </a:r>
            <a:r>
              <a:rPr lang="en-US" altLang="zh-TW" dirty="0" smtClean="0"/>
              <a:t>Monte Carlo simulation</a:t>
            </a:r>
            <a:r>
              <a:rPr lang="en-US" altLang="zh-TW" baseline="0" dirty="0" smtClean="0"/>
              <a:t>s predict 70% of retention rate at 10eV ion energy so we should be able to </a:t>
            </a:r>
            <a:r>
              <a:rPr lang="en-US" altLang="zh-TW" dirty="0" smtClean="0"/>
              <a:t>create an alloy.  Since </a:t>
            </a:r>
            <a:r>
              <a:rPr lang="en-US" altLang="zh-TW" dirty="0" err="1" smtClean="0"/>
              <a:t>MoSSe</a:t>
            </a:r>
            <a:r>
              <a:rPr lang="en-US" altLang="zh-TW" dirty="0" smtClean="0"/>
              <a:t> alloys can be synthesized</a:t>
            </a:r>
            <a:r>
              <a:rPr lang="en-US" altLang="zh-TW" baseline="0" dirty="0" smtClean="0"/>
              <a:t> directly, </a:t>
            </a:r>
            <a:r>
              <a:rPr lang="en-US" altLang="zh-TW" dirty="0" smtClean="0"/>
              <a:t>we </a:t>
            </a:r>
            <a:r>
              <a:rPr lang="en-US" altLang="zh-TW" dirty="0"/>
              <a:t>have good reference point to </a:t>
            </a:r>
            <a:r>
              <a:rPr lang="en-US" altLang="zh-TW" dirty="0" smtClean="0"/>
              <a:t>compare the implanted MLs to. Furthermore, the alloy based lateral </a:t>
            </a:r>
            <a:r>
              <a:rPr lang="en-US" altLang="zh-TW" dirty="0" err="1" smtClean="0"/>
              <a:t>heterostructure</a:t>
            </a:r>
            <a:r>
              <a:rPr lang="en-US" altLang="zh-TW" dirty="0" smtClean="0"/>
              <a:t> is still highly desirable for </a:t>
            </a:r>
            <a:r>
              <a:rPr lang="en-US" altLang="zh-TW" dirty="0" err="1" smtClean="0"/>
              <a:t>study.In</a:t>
            </a:r>
            <a:r>
              <a:rPr lang="en-US" altLang="zh-TW" dirty="0" smtClean="0"/>
              <a:t> addition,</a:t>
            </a:r>
            <a:r>
              <a:rPr lang="en-US" altLang="zh-TW" baseline="0" dirty="0" smtClean="0"/>
              <a:t> Se will not have dangling bonds and thus the </a:t>
            </a:r>
            <a:r>
              <a:rPr lang="en-US" altLang="zh-TW" baseline="0" dirty="0" err="1" smtClean="0"/>
              <a:t>mterials</a:t>
            </a:r>
            <a:r>
              <a:rPr lang="en-US" altLang="zh-TW" baseline="0" dirty="0" smtClean="0"/>
              <a:t> </a:t>
            </a:r>
            <a:r>
              <a:rPr lang="en-US" altLang="zh-TW" dirty="0" smtClean="0"/>
              <a:t>is </a:t>
            </a:r>
            <a:r>
              <a:rPr lang="en-US" altLang="zh-TW" dirty="0"/>
              <a:t>chemically stable. </a:t>
            </a:r>
            <a:endParaRPr lang="en-US" altLang="zh-TW" dirty="0" smtClean="0"/>
          </a:p>
          <a:p>
            <a:r>
              <a:rPr lang="en-US" altLang="zh-TW" dirty="0" smtClean="0"/>
              <a:t>We chose ion energy</a:t>
            </a:r>
            <a:r>
              <a:rPr lang="en-US" altLang="zh-TW" baseline="0" dirty="0" smtClean="0"/>
              <a:t> </a:t>
            </a:r>
            <a:r>
              <a:rPr lang="en-US" altLang="zh-TW" dirty="0" smtClean="0"/>
              <a:t>low </a:t>
            </a:r>
            <a:r>
              <a:rPr lang="en-US" altLang="zh-TW" dirty="0"/>
              <a:t>enough to </a:t>
            </a:r>
            <a:r>
              <a:rPr lang="en-US" altLang="zh-TW" dirty="0" smtClean="0"/>
              <a:t>replace S atom with Se ion in a single </a:t>
            </a:r>
            <a:r>
              <a:rPr lang="en-US" altLang="zh-TW" dirty="0"/>
              <a:t>impact. If we treat all the collision </a:t>
            </a:r>
            <a:r>
              <a:rPr lang="en-US" altLang="zh-TW" dirty="0" smtClean="0"/>
              <a:t>as</a:t>
            </a:r>
            <a:r>
              <a:rPr lang="en-US" altLang="zh-TW" baseline="0" dirty="0" smtClean="0"/>
              <a:t> </a:t>
            </a:r>
            <a:r>
              <a:rPr lang="en-US" altLang="zh-TW" dirty="0" smtClean="0"/>
              <a:t>elastic </a:t>
            </a:r>
            <a:r>
              <a:rPr lang="en-US" altLang="zh-TW" dirty="0"/>
              <a:t>and </a:t>
            </a:r>
            <a:r>
              <a:rPr lang="en-US" altLang="zh-TW" dirty="0" smtClean="0"/>
              <a:t>assume that Se ion impacts on the surface is </a:t>
            </a:r>
            <a:r>
              <a:rPr lang="en-US" altLang="zh-TW" dirty="0"/>
              <a:t>at normal to the ML surface, then to create a S vacancy in MoS2 ML </a:t>
            </a:r>
            <a:r>
              <a:rPr lang="en-US" altLang="zh-TW" dirty="0" smtClean="0"/>
              <a:t>one needs 5.9 eV.  13.4 </a:t>
            </a:r>
            <a:r>
              <a:rPr lang="en-US" altLang="zh-TW" dirty="0"/>
              <a:t>eV </a:t>
            </a:r>
            <a:r>
              <a:rPr lang="en-US" altLang="zh-TW" dirty="0" smtClean="0"/>
              <a:t>is needed to </a:t>
            </a:r>
            <a:r>
              <a:rPr lang="en-US" altLang="zh-TW" dirty="0"/>
              <a:t>create Mo vacancy. </a:t>
            </a:r>
            <a:r>
              <a:rPr lang="en-US" altLang="zh-TW" dirty="0" smtClean="0"/>
              <a:t>Se ion is able to deliver this</a:t>
            </a:r>
            <a:r>
              <a:rPr lang="en-US" altLang="zh-TW" baseline="0" dirty="0" smtClean="0"/>
              <a:t> energy if it has</a:t>
            </a:r>
            <a:r>
              <a:rPr lang="en-US" altLang="zh-TW" dirty="0" smtClean="0"/>
              <a:t> </a:t>
            </a:r>
            <a:r>
              <a:rPr lang="en-US" altLang="zh-TW" dirty="0"/>
              <a:t>7.2 eV </a:t>
            </a:r>
            <a:r>
              <a:rPr lang="en-US" altLang="zh-TW" dirty="0" smtClean="0"/>
              <a:t>and 13.6eV respectively.</a:t>
            </a:r>
            <a:r>
              <a:rPr lang="en-US" altLang="zh-TW" baseline="0" dirty="0" smtClean="0"/>
              <a:t>  Since not all ion impact at normal to the surface, we chose </a:t>
            </a:r>
            <a:r>
              <a:rPr lang="en-US" altLang="zh-TW" dirty="0" smtClean="0"/>
              <a:t>ion </a:t>
            </a:r>
            <a:r>
              <a:rPr lang="en-US" altLang="zh-TW" dirty="0"/>
              <a:t>energy from 10-20 eV </a:t>
            </a:r>
            <a:r>
              <a:rPr lang="en-US" altLang="zh-TW" dirty="0" smtClean="0"/>
              <a:t>and </a:t>
            </a:r>
            <a:r>
              <a:rPr lang="en-US" altLang="zh-TW" dirty="0"/>
              <a:t>the dose is in the same order magnitude as S density in MoS2 ML. </a:t>
            </a:r>
          </a:p>
        </p:txBody>
      </p:sp>
      <p:sp>
        <p:nvSpPr>
          <p:cNvPr id="4" name="Slide Number Placeholder 3"/>
          <p:cNvSpPr>
            <a:spLocks noGrp="1"/>
          </p:cNvSpPr>
          <p:nvPr>
            <p:ph type="sldNum" sz="quarter" idx="10"/>
          </p:nvPr>
        </p:nvSpPr>
        <p:spPr/>
        <p:txBody>
          <a:bodyPr/>
          <a:lstStyle/>
          <a:p>
            <a:fld id="{E2E43515-A832-49E3-8A18-48DC370ED58D}" type="slidenum">
              <a:rPr lang="en-US" smtClean="0"/>
              <a:pPr/>
              <a:t>58</a:t>
            </a:fld>
            <a:endParaRPr lang="en-US"/>
          </a:p>
        </p:txBody>
      </p:sp>
    </p:spTree>
    <p:extLst>
      <p:ext uri="{BB962C8B-B14F-4D97-AF65-F5344CB8AC3E}">
        <p14:creationId xmlns:p14="http://schemas.microsoft.com/office/powerpoint/2010/main" val="159714139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TW" dirty="0"/>
              <a:t>We start our studies from Se ion implantation on MoS2 ML </a:t>
            </a:r>
            <a:r>
              <a:rPr lang="en-US" altLang="zh-TW" strike="sngStrike" baseline="0" dirty="0"/>
              <a:t>instead of other interesting dopants such </a:t>
            </a:r>
            <a:r>
              <a:rPr lang="en-US" altLang="zh-TW" strike="sngStrike" baseline="0" dirty="0" err="1"/>
              <a:t>Nb</a:t>
            </a:r>
            <a:r>
              <a:rPr lang="en-US" altLang="zh-TW" strike="sngStrike" baseline="0" dirty="0"/>
              <a:t> and Br which predicted by theory calculations</a:t>
            </a:r>
            <a:r>
              <a:rPr lang="en-US" altLang="zh-TW" dirty="0"/>
              <a:t>. </a:t>
            </a:r>
            <a:r>
              <a:rPr lang="en-US" altLang="zh-TW" dirty="0" smtClean="0"/>
              <a:t>Monte Carlo simulation</a:t>
            </a:r>
            <a:r>
              <a:rPr lang="en-US" altLang="zh-TW" baseline="0" dirty="0" smtClean="0"/>
              <a:t>s predict 70% of retention rate at 10eV ion energy so we should be able to </a:t>
            </a:r>
            <a:r>
              <a:rPr lang="en-US" altLang="zh-TW" dirty="0" smtClean="0"/>
              <a:t>create an alloy.  Since </a:t>
            </a:r>
            <a:r>
              <a:rPr lang="en-US" altLang="zh-TW" dirty="0" err="1" smtClean="0"/>
              <a:t>MoSSe</a:t>
            </a:r>
            <a:r>
              <a:rPr lang="en-US" altLang="zh-TW" dirty="0" smtClean="0"/>
              <a:t> alloys can be synthesized</a:t>
            </a:r>
            <a:r>
              <a:rPr lang="en-US" altLang="zh-TW" baseline="0" dirty="0" smtClean="0"/>
              <a:t> directly, </a:t>
            </a:r>
            <a:r>
              <a:rPr lang="en-US" altLang="zh-TW" dirty="0" smtClean="0"/>
              <a:t>we </a:t>
            </a:r>
            <a:r>
              <a:rPr lang="en-US" altLang="zh-TW" dirty="0"/>
              <a:t>have good reference point to </a:t>
            </a:r>
            <a:r>
              <a:rPr lang="en-US" altLang="zh-TW" dirty="0" smtClean="0"/>
              <a:t>compare the implanted MLs to. Furthermore, the alloy based lateral </a:t>
            </a:r>
            <a:r>
              <a:rPr lang="en-US" altLang="zh-TW" dirty="0" err="1" smtClean="0"/>
              <a:t>heterostructure</a:t>
            </a:r>
            <a:r>
              <a:rPr lang="en-US" altLang="zh-TW" dirty="0" smtClean="0"/>
              <a:t> is still highly desirable for </a:t>
            </a:r>
            <a:r>
              <a:rPr lang="en-US" altLang="zh-TW" dirty="0" err="1" smtClean="0"/>
              <a:t>study.In</a:t>
            </a:r>
            <a:r>
              <a:rPr lang="en-US" altLang="zh-TW" dirty="0" smtClean="0"/>
              <a:t> addition,</a:t>
            </a:r>
            <a:r>
              <a:rPr lang="en-US" altLang="zh-TW" baseline="0" dirty="0" smtClean="0"/>
              <a:t> Se will not have dangling bonds and thus the </a:t>
            </a:r>
            <a:r>
              <a:rPr lang="en-US" altLang="zh-TW" baseline="0" dirty="0" err="1" smtClean="0"/>
              <a:t>mterials</a:t>
            </a:r>
            <a:r>
              <a:rPr lang="en-US" altLang="zh-TW" baseline="0" dirty="0" smtClean="0"/>
              <a:t> </a:t>
            </a:r>
            <a:r>
              <a:rPr lang="en-US" altLang="zh-TW" dirty="0" smtClean="0"/>
              <a:t>is </a:t>
            </a:r>
            <a:r>
              <a:rPr lang="en-US" altLang="zh-TW" dirty="0"/>
              <a:t>chemically stable. </a:t>
            </a:r>
            <a:endParaRPr lang="en-US" altLang="zh-TW" dirty="0" smtClean="0"/>
          </a:p>
          <a:p>
            <a:r>
              <a:rPr lang="en-US" altLang="zh-TW" dirty="0" smtClean="0"/>
              <a:t>We chose ion energy</a:t>
            </a:r>
            <a:r>
              <a:rPr lang="en-US" altLang="zh-TW" baseline="0" dirty="0" smtClean="0"/>
              <a:t> </a:t>
            </a:r>
            <a:r>
              <a:rPr lang="en-US" altLang="zh-TW" dirty="0" smtClean="0"/>
              <a:t>low </a:t>
            </a:r>
            <a:r>
              <a:rPr lang="en-US" altLang="zh-TW" dirty="0"/>
              <a:t>enough to </a:t>
            </a:r>
            <a:r>
              <a:rPr lang="en-US" altLang="zh-TW" dirty="0" smtClean="0"/>
              <a:t>replace S atom with Se ion in a single </a:t>
            </a:r>
            <a:r>
              <a:rPr lang="en-US" altLang="zh-TW" dirty="0"/>
              <a:t>impact. If we treat all the collision </a:t>
            </a:r>
            <a:r>
              <a:rPr lang="en-US" altLang="zh-TW" dirty="0" smtClean="0"/>
              <a:t>as</a:t>
            </a:r>
            <a:r>
              <a:rPr lang="en-US" altLang="zh-TW" baseline="0" dirty="0" smtClean="0"/>
              <a:t> </a:t>
            </a:r>
            <a:r>
              <a:rPr lang="en-US" altLang="zh-TW" dirty="0" smtClean="0"/>
              <a:t>elastic </a:t>
            </a:r>
            <a:r>
              <a:rPr lang="en-US" altLang="zh-TW" dirty="0"/>
              <a:t>and </a:t>
            </a:r>
            <a:r>
              <a:rPr lang="en-US" altLang="zh-TW" dirty="0" smtClean="0"/>
              <a:t>assume that Se ion impacts on the surface is </a:t>
            </a:r>
            <a:r>
              <a:rPr lang="en-US" altLang="zh-TW" dirty="0"/>
              <a:t>at normal to the ML surface, then to create a S vacancy in MoS2 ML </a:t>
            </a:r>
            <a:r>
              <a:rPr lang="en-US" altLang="zh-TW" dirty="0" smtClean="0"/>
              <a:t>one needs 5.9 eV.  13.4 </a:t>
            </a:r>
            <a:r>
              <a:rPr lang="en-US" altLang="zh-TW" dirty="0"/>
              <a:t>eV </a:t>
            </a:r>
            <a:r>
              <a:rPr lang="en-US" altLang="zh-TW" dirty="0" smtClean="0"/>
              <a:t>is needed to </a:t>
            </a:r>
            <a:r>
              <a:rPr lang="en-US" altLang="zh-TW" dirty="0"/>
              <a:t>create Mo vacancy. </a:t>
            </a:r>
            <a:r>
              <a:rPr lang="en-US" altLang="zh-TW" dirty="0" smtClean="0"/>
              <a:t>Se ion is able to deliver this</a:t>
            </a:r>
            <a:r>
              <a:rPr lang="en-US" altLang="zh-TW" baseline="0" dirty="0" smtClean="0"/>
              <a:t> energy if it has</a:t>
            </a:r>
            <a:r>
              <a:rPr lang="en-US" altLang="zh-TW" dirty="0" smtClean="0"/>
              <a:t> </a:t>
            </a:r>
            <a:r>
              <a:rPr lang="en-US" altLang="zh-TW" dirty="0"/>
              <a:t>7.2 eV </a:t>
            </a:r>
            <a:r>
              <a:rPr lang="en-US" altLang="zh-TW" dirty="0" smtClean="0"/>
              <a:t>and 13.6eV respectively.</a:t>
            </a:r>
            <a:r>
              <a:rPr lang="en-US" altLang="zh-TW" baseline="0" dirty="0" smtClean="0"/>
              <a:t>  Since not all ion impact at normal to the surface, we chose </a:t>
            </a:r>
            <a:r>
              <a:rPr lang="en-US" altLang="zh-TW" dirty="0" smtClean="0"/>
              <a:t>ion </a:t>
            </a:r>
            <a:r>
              <a:rPr lang="en-US" altLang="zh-TW" dirty="0"/>
              <a:t>energy from 10-20 eV </a:t>
            </a:r>
            <a:r>
              <a:rPr lang="en-US" altLang="zh-TW" dirty="0" smtClean="0"/>
              <a:t>and </a:t>
            </a:r>
            <a:r>
              <a:rPr lang="en-US" altLang="zh-TW" dirty="0"/>
              <a:t>the dose is in the same order magnitude as S density in MoS2 ML. </a:t>
            </a:r>
          </a:p>
        </p:txBody>
      </p:sp>
      <p:sp>
        <p:nvSpPr>
          <p:cNvPr id="4" name="Slide Number Placeholder 3"/>
          <p:cNvSpPr>
            <a:spLocks noGrp="1"/>
          </p:cNvSpPr>
          <p:nvPr>
            <p:ph type="sldNum" sz="quarter" idx="10"/>
          </p:nvPr>
        </p:nvSpPr>
        <p:spPr/>
        <p:txBody>
          <a:bodyPr/>
          <a:lstStyle/>
          <a:p>
            <a:fld id="{E2E43515-A832-49E3-8A18-48DC370ED58D}" type="slidenum">
              <a:rPr lang="en-US" smtClean="0"/>
              <a:pPr/>
              <a:t>59</a:t>
            </a:fld>
            <a:endParaRPr lang="en-US"/>
          </a:p>
        </p:txBody>
      </p:sp>
    </p:spTree>
    <p:extLst>
      <p:ext uri="{BB962C8B-B14F-4D97-AF65-F5344CB8AC3E}">
        <p14:creationId xmlns:p14="http://schemas.microsoft.com/office/powerpoint/2010/main" val="8359786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pPr algn="l">
              <a:lnSpc>
                <a:spcPct val="95000"/>
              </a:lnSpc>
            </a:pPr>
            <a:r>
              <a:rPr lang="en-US" sz="1200" dirty="0" smtClean="0"/>
              <a:t>Valley coherence together</a:t>
            </a:r>
            <a:r>
              <a:rPr lang="en-US" sz="1200" baseline="0" dirty="0" smtClean="0"/>
              <a:t> with other properties: optically addressable</a:t>
            </a:r>
            <a:r>
              <a:rPr lang="en-US" sz="1200" dirty="0" smtClean="0"/>
              <a:t> spin-valley qubit.</a:t>
            </a:r>
            <a:r>
              <a:rPr lang="en-US" sz="1200" baseline="0" dirty="0" smtClean="0"/>
              <a:t> </a:t>
            </a:r>
          </a:p>
          <a:p>
            <a:pPr algn="l">
              <a:lnSpc>
                <a:spcPct val="95000"/>
              </a:lnSpc>
            </a:pPr>
            <a:r>
              <a:rPr lang="en-US" sz="1200" baseline="0" dirty="0" smtClean="0"/>
              <a:t>Probed in very simple structures. </a:t>
            </a:r>
            <a:endParaRPr lang="en-US" sz="1200" dirty="0" smtClean="0"/>
          </a:p>
          <a:p>
            <a:pPr algn="l">
              <a:lnSpc>
                <a:spcPct val="95000"/>
              </a:lnSpc>
            </a:pPr>
            <a:r>
              <a:rPr lang="en-US" sz="1200" dirty="0" smtClean="0"/>
              <a:t>Gamma valley, dispersion – 0.01% of excitons in the light cone</a:t>
            </a:r>
          </a:p>
          <a:p>
            <a:pPr algn="l">
              <a:lnSpc>
                <a:spcPct val="95000"/>
              </a:lnSpc>
            </a:pPr>
            <a:r>
              <a:rPr lang="en-US" sz="1200" dirty="0" smtClean="0"/>
              <a:t>Bohr radius 2 nm</a:t>
            </a:r>
          </a:p>
          <a:p>
            <a:pPr algn="l">
              <a:lnSpc>
                <a:spcPct val="95000"/>
              </a:lnSpc>
            </a:pPr>
            <a:r>
              <a:rPr lang="en-US" sz="1200" dirty="0" smtClean="0"/>
              <a:t>Access on single particle level: confinement of an exciton or </a:t>
            </a:r>
            <a:r>
              <a:rPr lang="en-US" sz="1200" dirty="0" err="1" smtClean="0"/>
              <a:t>trion</a:t>
            </a:r>
            <a:endParaRPr lang="en-US" sz="1200" dirty="0" smtClean="0"/>
          </a:p>
          <a:p>
            <a:pPr algn="l">
              <a:lnSpc>
                <a:spcPct val="95000"/>
              </a:lnSpc>
            </a:pPr>
            <a:r>
              <a:rPr lang="en-US" sz="1200" dirty="0" smtClean="0"/>
              <a:t>The way to do it: localize electron / hole in energy minimum: gating , electrostatic, dielectric, doping  </a:t>
            </a:r>
          </a:p>
          <a:p>
            <a:endParaRPr lang="de-DE" dirty="0"/>
          </a:p>
        </p:txBody>
      </p:sp>
      <p:sp>
        <p:nvSpPr>
          <p:cNvPr id="4" name="Foliennummernplatzhalter 3"/>
          <p:cNvSpPr>
            <a:spLocks noGrp="1"/>
          </p:cNvSpPr>
          <p:nvPr>
            <p:ph type="sldNum" sz="quarter" idx="10"/>
          </p:nvPr>
        </p:nvSpPr>
        <p:spPr/>
        <p:txBody>
          <a:bodyPr/>
          <a:lstStyle/>
          <a:p>
            <a:fld id="{FF66CAD1-FD47-46B0-9C16-1B81F4E690E0}" type="slidenum">
              <a:rPr lang="de-DE" smtClean="0"/>
              <a:t>6</a:t>
            </a:fld>
            <a:endParaRPr lang="de-DE"/>
          </a:p>
        </p:txBody>
      </p:sp>
    </p:spTree>
    <p:extLst>
      <p:ext uri="{BB962C8B-B14F-4D97-AF65-F5344CB8AC3E}">
        <p14:creationId xmlns:p14="http://schemas.microsoft.com/office/powerpoint/2010/main" val="43209696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hlinkClick r:id="rId3"/>
              </a:rPr>
              <a:t>https://onlinelibrary.wiley.com/doi/epdf/10.1002/adma.201304389</a:t>
            </a:r>
            <a:endParaRPr lang="en-US" dirty="0" smtClean="0"/>
          </a:p>
          <a:p>
            <a:endParaRPr lang="en-US" dirty="0" smtClean="0"/>
          </a:p>
          <a:p>
            <a:r>
              <a:rPr lang="en-US" dirty="0" smtClean="0"/>
              <a:t>We </a:t>
            </a:r>
            <a:r>
              <a:rPr lang="en-US" dirty="0"/>
              <a:t>know the contrast difference in STEM HAADF images </a:t>
            </a:r>
            <a:r>
              <a:rPr lang="en-US" dirty="0" smtClean="0"/>
              <a:t>is not </a:t>
            </a:r>
            <a:r>
              <a:rPr lang="en-US" dirty="0"/>
              <a:t>enough to say we have Se implantation. Therefore, here we </a:t>
            </a:r>
            <a:r>
              <a:rPr lang="en-US" dirty="0" err="1" smtClean="0"/>
              <a:t>analyse</a:t>
            </a:r>
            <a:r>
              <a:rPr lang="en-US" dirty="0" smtClean="0"/>
              <a:t> x-ray </a:t>
            </a:r>
            <a:r>
              <a:rPr lang="en-US" dirty="0"/>
              <a:t>signal in the STEM image map. We focus </a:t>
            </a:r>
            <a:r>
              <a:rPr lang="en-US" dirty="0" smtClean="0"/>
              <a:t>on</a:t>
            </a:r>
            <a:r>
              <a:rPr lang="en-US" baseline="0" dirty="0" smtClean="0"/>
              <a:t> </a:t>
            </a:r>
            <a:r>
              <a:rPr lang="en-US" dirty="0" smtClean="0"/>
              <a:t>the </a:t>
            </a:r>
            <a:r>
              <a:rPr lang="en-US" dirty="0"/>
              <a:t>area which contains one brighter dot. Then we detect the x ray signal from the image map. The S signal map shows a hole or a vacancy in the map and the map of Se signal reveals a dot like image. As we overlap this two </a:t>
            </a:r>
            <a:r>
              <a:rPr lang="en-US" dirty="0" smtClean="0"/>
              <a:t>maps together,</a:t>
            </a:r>
            <a:r>
              <a:rPr lang="en-US" baseline="0" dirty="0" smtClean="0"/>
              <a:t> we observe a </a:t>
            </a:r>
            <a:r>
              <a:rPr lang="en-US" dirty="0" smtClean="0"/>
              <a:t>perfect </a:t>
            </a:r>
            <a:r>
              <a:rPr lang="en-US" dirty="0"/>
              <a:t>match </a:t>
            </a:r>
            <a:r>
              <a:rPr lang="en-US" dirty="0" smtClean="0"/>
              <a:t>between the </a:t>
            </a:r>
            <a:r>
              <a:rPr lang="en-US" dirty="0"/>
              <a:t>two images and </a:t>
            </a:r>
            <a:r>
              <a:rPr lang="en-US" dirty="0" smtClean="0"/>
              <a:t>also consistent</a:t>
            </a:r>
            <a:r>
              <a:rPr lang="en-US" baseline="0" dirty="0" smtClean="0"/>
              <a:t> </a:t>
            </a:r>
            <a:r>
              <a:rPr lang="en-US" dirty="0" smtClean="0"/>
              <a:t>with </a:t>
            </a:r>
            <a:r>
              <a:rPr lang="en-US" dirty="0"/>
              <a:t>the HAADF image. Therefore, we are able to estimate the amount incorporation rate is about 1-3 % by accounting those brighter dots in the STEM images. We also try to estimate the S vacancies which leads to be 9% for single S vacancies and 1.4% for double vacancies. The number of double S vacancies much higher then our expectation, since the energy of ion is not enough to create double S </a:t>
            </a:r>
            <a:r>
              <a:rPr lang="en-US" dirty="0" smtClean="0"/>
              <a:t>vacancies in one</a:t>
            </a:r>
            <a:r>
              <a:rPr lang="en-US" baseline="0" dirty="0" smtClean="0"/>
              <a:t> impact</a:t>
            </a:r>
            <a:r>
              <a:rPr lang="en-US" dirty="0" smtClean="0"/>
              <a:t>. </a:t>
            </a:r>
            <a:r>
              <a:rPr lang="en-US" dirty="0"/>
              <a:t>The possibility to have double impacts on same site is only about 0.6-0.7%.</a:t>
            </a:r>
          </a:p>
          <a:p>
            <a:r>
              <a:rPr lang="en-US" dirty="0"/>
              <a:t>On the other hand, the STEM images only show the Se atom is located at the position which suppose to be S atom in MoS2 lattice. </a:t>
            </a:r>
            <a:r>
              <a:rPr lang="en-US" i="1" dirty="0" smtClean="0"/>
              <a:t>I</a:t>
            </a:r>
            <a:r>
              <a:rPr lang="en-US" i="1" baseline="0" dirty="0" smtClean="0"/>
              <a:t> do not understand what you say in the last sentence.  </a:t>
            </a:r>
            <a:r>
              <a:rPr lang="en-US" dirty="0" smtClean="0"/>
              <a:t>Th</a:t>
            </a:r>
            <a:r>
              <a:rPr lang="en-US" baseline="0" dirty="0" smtClean="0"/>
              <a:t>e </a:t>
            </a:r>
            <a:r>
              <a:rPr lang="en-US" dirty="0" smtClean="0"/>
              <a:t>incorporation </a:t>
            </a:r>
            <a:r>
              <a:rPr lang="en-US" dirty="0"/>
              <a:t>rate is much lower than our expectoration and calculation. In this case, EM is design to study things within few atoms to thousands of atoms. To give more insight of this alloy structure in bigger picture, we have to use Raman and PL spectroscopy studies</a:t>
            </a:r>
            <a:r>
              <a:rPr lang="en-US" dirty="0" smtClean="0"/>
              <a:t>. In addition we need to consider ML implantation</a:t>
            </a:r>
            <a:r>
              <a:rPr lang="en-US" baseline="0" dirty="0" smtClean="0"/>
              <a:t> with MLs supported on substrates. </a:t>
            </a:r>
            <a:endParaRPr lang="en-US" dirty="0"/>
          </a:p>
        </p:txBody>
      </p:sp>
      <p:sp>
        <p:nvSpPr>
          <p:cNvPr id="4" name="Slide Number Placeholder 3"/>
          <p:cNvSpPr>
            <a:spLocks noGrp="1"/>
          </p:cNvSpPr>
          <p:nvPr>
            <p:ph type="sldNum" sz="quarter" idx="10"/>
          </p:nvPr>
        </p:nvSpPr>
        <p:spPr/>
        <p:txBody>
          <a:bodyPr/>
          <a:lstStyle/>
          <a:p>
            <a:fld id="{E2E43515-A832-49E3-8A18-48DC370ED58D}" type="slidenum">
              <a:rPr lang="en-US" smtClean="0"/>
              <a:pPr/>
              <a:t>60</a:t>
            </a:fld>
            <a:endParaRPr lang="en-US"/>
          </a:p>
        </p:txBody>
      </p:sp>
    </p:spTree>
    <p:extLst>
      <p:ext uri="{BB962C8B-B14F-4D97-AF65-F5344CB8AC3E}">
        <p14:creationId xmlns:p14="http://schemas.microsoft.com/office/powerpoint/2010/main" val="281060663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FF66CAD1-FD47-46B0-9C16-1B81F4E690E0}" type="slidenum">
              <a:rPr lang="de-DE" smtClean="0"/>
              <a:t>61</a:t>
            </a:fld>
            <a:endParaRPr lang="de-DE"/>
          </a:p>
        </p:txBody>
      </p:sp>
    </p:spTree>
    <p:extLst>
      <p:ext uri="{BB962C8B-B14F-4D97-AF65-F5344CB8AC3E}">
        <p14:creationId xmlns:p14="http://schemas.microsoft.com/office/powerpoint/2010/main" val="40998845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pPr algn="l">
              <a:lnSpc>
                <a:spcPct val="95000"/>
              </a:lnSpc>
            </a:pPr>
            <a:r>
              <a:rPr lang="en-US" sz="1200" dirty="0" smtClean="0"/>
              <a:t>Valley coherence together</a:t>
            </a:r>
            <a:r>
              <a:rPr lang="en-US" sz="1200" baseline="0" dirty="0" smtClean="0"/>
              <a:t> with other properties: optically addressable</a:t>
            </a:r>
            <a:r>
              <a:rPr lang="en-US" sz="1200" dirty="0" smtClean="0"/>
              <a:t> spin-valley qubit.</a:t>
            </a:r>
            <a:r>
              <a:rPr lang="en-US" sz="1200" baseline="0" dirty="0" smtClean="0"/>
              <a:t> </a:t>
            </a:r>
          </a:p>
          <a:p>
            <a:pPr algn="l">
              <a:lnSpc>
                <a:spcPct val="95000"/>
              </a:lnSpc>
            </a:pPr>
            <a:r>
              <a:rPr lang="en-US" sz="1200" baseline="0" dirty="0" smtClean="0"/>
              <a:t>Probed in very simple structures. </a:t>
            </a:r>
            <a:endParaRPr lang="en-US" sz="1200" dirty="0" smtClean="0"/>
          </a:p>
          <a:p>
            <a:pPr algn="l">
              <a:lnSpc>
                <a:spcPct val="95000"/>
              </a:lnSpc>
            </a:pPr>
            <a:r>
              <a:rPr lang="en-US" sz="1200" dirty="0" smtClean="0"/>
              <a:t>Gamma valley, dispersion – 0.01% of excitons in the light cone</a:t>
            </a:r>
          </a:p>
          <a:p>
            <a:pPr algn="l">
              <a:lnSpc>
                <a:spcPct val="95000"/>
              </a:lnSpc>
            </a:pPr>
            <a:r>
              <a:rPr lang="en-US" sz="1200" dirty="0" smtClean="0"/>
              <a:t>Bohr radius 2 nm</a:t>
            </a:r>
          </a:p>
          <a:p>
            <a:pPr algn="l">
              <a:lnSpc>
                <a:spcPct val="95000"/>
              </a:lnSpc>
            </a:pPr>
            <a:r>
              <a:rPr lang="en-US" sz="1200" dirty="0" smtClean="0"/>
              <a:t>Access on single particle level: confinement of an exciton or </a:t>
            </a:r>
            <a:r>
              <a:rPr lang="en-US" sz="1200" dirty="0" err="1" smtClean="0"/>
              <a:t>trion</a:t>
            </a:r>
            <a:endParaRPr lang="en-US" sz="1200" dirty="0" smtClean="0"/>
          </a:p>
          <a:p>
            <a:pPr algn="l">
              <a:lnSpc>
                <a:spcPct val="95000"/>
              </a:lnSpc>
            </a:pPr>
            <a:r>
              <a:rPr lang="en-US" sz="1200" dirty="0" smtClean="0"/>
              <a:t>The way to do it: localize electron / hole in energy minimum: gating , electrostatic, dielectric, doping  </a:t>
            </a:r>
          </a:p>
          <a:p>
            <a:endParaRPr lang="de-DE" dirty="0"/>
          </a:p>
        </p:txBody>
      </p:sp>
      <p:sp>
        <p:nvSpPr>
          <p:cNvPr id="4" name="Foliennummernplatzhalter 3"/>
          <p:cNvSpPr>
            <a:spLocks noGrp="1"/>
          </p:cNvSpPr>
          <p:nvPr>
            <p:ph type="sldNum" sz="quarter" idx="10"/>
          </p:nvPr>
        </p:nvSpPr>
        <p:spPr/>
        <p:txBody>
          <a:bodyPr/>
          <a:lstStyle/>
          <a:p>
            <a:fld id="{FF66CAD1-FD47-46B0-9C16-1B81F4E690E0}" type="slidenum">
              <a:rPr lang="de-DE" smtClean="0"/>
              <a:t>7</a:t>
            </a:fld>
            <a:endParaRPr lang="de-DE"/>
          </a:p>
        </p:txBody>
      </p:sp>
    </p:spTree>
    <p:extLst>
      <p:ext uri="{BB962C8B-B14F-4D97-AF65-F5344CB8AC3E}">
        <p14:creationId xmlns:p14="http://schemas.microsoft.com/office/powerpoint/2010/main" val="24829449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pPr algn="l">
              <a:lnSpc>
                <a:spcPct val="95000"/>
              </a:lnSpc>
            </a:pPr>
            <a:r>
              <a:rPr lang="en-US" sz="1200" dirty="0" smtClean="0"/>
              <a:t>Valley coherence together</a:t>
            </a:r>
            <a:r>
              <a:rPr lang="en-US" sz="1200" baseline="0" dirty="0" smtClean="0"/>
              <a:t> with other properties: optically addressable</a:t>
            </a:r>
            <a:r>
              <a:rPr lang="en-US" sz="1200" dirty="0" smtClean="0"/>
              <a:t> spin-valley qubit.</a:t>
            </a:r>
            <a:r>
              <a:rPr lang="en-US" sz="1200" baseline="0" dirty="0" smtClean="0"/>
              <a:t> </a:t>
            </a:r>
          </a:p>
          <a:p>
            <a:pPr algn="l">
              <a:lnSpc>
                <a:spcPct val="95000"/>
              </a:lnSpc>
            </a:pPr>
            <a:r>
              <a:rPr lang="en-US" sz="1200" baseline="0" dirty="0" smtClean="0"/>
              <a:t>Probed in very simple structures. </a:t>
            </a:r>
            <a:endParaRPr lang="en-US" sz="1200" dirty="0" smtClean="0"/>
          </a:p>
          <a:p>
            <a:pPr algn="l">
              <a:lnSpc>
                <a:spcPct val="95000"/>
              </a:lnSpc>
            </a:pPr>
            <a:r>
              <a:rPr lang="en-US" sz="1200" dirty="0" smtClean="0"/>
              <a:t>Gamma valley, dispersion – 0.01% of excitons in the light cone</a:t>
            </a:r>
          </a:p>
          <a:p>
            <a:pPr algn="l">
              <a:lnSpc>
                <a:spcPct val="95000"/>
              </a:lnSpc>
            </a:pPr>
            <a:r>
              <a:rPr lang="en-US" sz="1200" dirty="0" smtClean="0"/>
              <a:t>Bohr radius 2 nm</a:t>
            </a:r>
          </a:p>
          <a:p>
            <a:pPr algn="l">
              <a:lnSpc>
                <a:spcPct val="95000"/>
              </a:lnSpc>
            </a:pPr>
            <a:r>
              <a:rPr lang="en-US" sz="1200" dirty="0" smtClean="0"/>
              <a:t>Access on single particle level: confinement of an exciton or </a:t>
            </a:r>
            <a:r>
              <a:rPr lang="en-US" sz="1200" dirty="0" err="1" smtClean="0"/>
              <a:t>trion</a:t>
            </a:r>
            <a:endParaRPr lang="en-US" sz="1200" dirty="0" smtClean="0"/>
          </a:p>
          <a:p>
            <a:pPr algn="l">
              <a:lnSpc>
                <a:spcPct val="95000"/>
              </a:lnSpc>
            </a:pPr>
            <a:r>
              <a:rPr lang="en-US" sz="1200" dirty="0" smtClean="0"/>
              <a:t>The way to do it: localize electron / hole in energy minimum: gating , electrostatic, dielectric, doping  </a:t>
            </a:r>
          </a:p>
          <a:p>
            <a:endParaRPr lang="de-DE" dirty="0"/>
          </a:p>
        </p:txBody>
      </p:sp>
      <p:sp>
        <p:nvSpPr>
          <p:cNvPr id="4" name="Foliennummernplatzhalter 3"/>
          <p:cNvSpPr>
            <a:spLocks noGrp="1"/>
          </p:cNvSpPr>
          <p:nvPr>
            <p:ph type="sldNum" sz="quarter" idx="10"/>
          </p:nvPr>
        </p:nvSpPr>
        <p:spPr/>
        <p:txBody>
          <a:bodyPr/>
          <a:lstStyle/>
          <a:p>
            <a:fld id="{FF66CAD1-FD47-46B0-9C16-1B81F4E690E0}" type="slidenum">
              <a:rPr lang="de-DE" smtClean="0"/>
              <a:t>8</a:t>
            </a:fld>
            <a:endParaRPr lang="de-DE"/>
          </a:p>
        </p:txBody>
      </p:sp>
    </p:spTree>
    <p:extLst>
      <p:ext uri="{BB962C8B-B14F-4D97-AF65-F5344CB8AC3E}">
        <p14:creationId xmlns:p14="http://schemas.microsoft.com/office/powerpoint/2010/main" val="34193532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pPr algn="l">
              <a:lnSpc>
                <a:spcPct val="95000"/>
              </a:lnSpc>
            </a:pPr>
            <a:r>
              <a:rPr lang="en-US" sz="1200" dirty="0" smtClean="0"/>
              <a:t>Valley coherence together</a:t>
            </a:r>
            <a:r>
              <a:rPr lang="en-US" sz="1200" baseline="0" dirty="0" smtClean="0"/>
              <a:t> with other properties: optically addressable</a:t>
            </a:r>
            <a:r>
              <a:rPr lang="en-US" sz="1200" dirty="0" smtClean="0"/>
              <a:t> spin-valley qubit.</a:t>
            </a:r>
            <a:r>
              <a:rPr lang="en-US" sz="1200" baseline="0" dirty="0" smtClean="0"/>
              <a:t> </a:t>
            </a:r>
          </a:p>
          <a:p>
            <a:pPr algn="l">
              <a:lnSpc>
                <a:spcPct val="95000"/>
              </a:lnSpc>
            </a:pPr>
            <a:r>
              <a:rPr lang="en-US" sz="1200" baseline="0" dirty="0" smtClean="0"/>
              <a:t>Probed in very simple structures. </a:t>
            </a:r>
            <a:endParaRPr lang="en-US" sz="1200" dirty="0" smtClean="0"/>
          </a:p>
          <a:p>
            <a:pPr algn="l">
              <a:lnSpc>
                <a:spcPct val="95000"/>
              </a:lnSpc>
            </a:pPr>
            <a:r>
              <a:rPr lang="en-US" sz="1200" dirty="0" smtClean="0"/>
              <a:t>Gamma valley, dispersion – 0.01% of excitons in the light cone</a:t>
            </a:r>
          </a:p>
          <a:p>
            <a:pPr algn="l">
              <a:lnSpc>
                <a:spcPct val="95000"/>
              </a:lnSpc>
            </a:pPr>
            <a:r>
              <a:rPr lang="en-US" sz="1200" dirty="0" smtClean="0"/>
              <a:t>Bohr radius 2 nm</a:t>
            </a:r>
          </a:p>
          <a:p>
            <a:pPr algn="l">
              <a:lnSpc>
                <a:spcPct val="95000"/>
              </a:lnSpc>
            </a:pPr>
            <a:r>
              <a:rPr lang="en-US" sz="1200" dirty="0" smtClean="0"/>
              <a:t>Access on single particle level: confinement of an exciton or </a:t>
            </a:r>
            <a:r>
              <a:rPr lang="en-US" sz="1200" dirty="0" err="1" smtClean="0"/>
              <a:t>trion</a:t>
            </a:r>
            <a:endParaRPr lang="en-US" sz="1200" dirty="0" smtClean="0"/>
          </a:p>
          <a:p>
            <a:pPr algn="l">
              <a:lnSpc>
                <a:spcPct val="95000"/>
              </a:lnSpc>
            </a:pPr>
            <a:r>
              <a:rPr lang="en-US" sz="1200" dirty="0" smtClean="0"/>
              <a:t>The way to do it: localize electron / hole in energy minimum: gating , electrostatic, dielectric, doping  </a:t>
            </a:r>
          </a:p>
          <a:p>
            <a:endParaRPr lang="de-DE" dirty="0"/>
          </a:p>
        </p:txBody>
      </p:sp>
      <p:sp>
        <p:nvSpPr>
          <p:cNvPr id="4" name="Foliennummernplatzhalter 3"/>
          <p:cNvSpPr>
            <a:spLocks noGrp="1"/>
          </p:cNvSpPr>
          <p:nvPr>
            <p:ph type="sldNum" sz="quarter" idx="10"/>
          </p:nvPr>
        </p:nvSpPr>
        <p:spPr/>
        <p:txBody>
          <a:bodyPr/>
          <a:lstStyle/>
          <a:p>
            <a:fld id="{FF66CAD1-FD47-46B0-9C16-1B81F4E690E0}" type="slidenum">
              <a:rPr lang="de-DE" smtClean="0"/>
              <a:t>9</a:t>
            </a:fld>
            <a:endParaRPr lang="de-DE"/>
          </a:p>
        </p:txBody>
      </p:sp>
    </p:spTree>
    <p:extLst>
      <p:ext uri="{BB962C8B-B14F-4D97-AF65-F5344CB8AC3E}">
        <p14:creationId xmlns:p14="http://schemas.microsoft.com/office/powerpoint/2010/main" val="25861064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5450" y="1238250"/>
            <a:ext cx="5943600" cy="3343275"/>
          </a:xfrm>
        </p:spPr>
      </p:sp>
      <p:sp>
        <p:nvSpPr>
          <p:cNvPr id="3" name="Notizenplatzhalter 2"/>
          <p:cNvSpPr>
            <a:spLocks noGrp="1"/>
          </p:cNvSpPr>
          <p:nvPr>
            <p:ph type="body" idx="1"/>
          </p:nvPr>
        </p:nvSpPr>
        <p:spPr/>
        <p:txBody>
          <a:bodyPr/>
          <a:lstStyle/>
          <a:p>
            <a:pPr algn="l">
              <a:lnSpc>
                <a:spcPct val="95000"/>
              </a:lnSpc>
            </a:pPr>
            <a:r>
              <a:rPr lang="en-US" sz="1200" dirty="0" smtClean="0"/>
              <a:t>Valley coherence together</a:t>
            </a:r>
            <a:r>
              <a:rPr lang="en-US" sz="1200" baseline="0" dirty="0" smtClean="0"/>
              <a:t> with other properties: optically addressable</a:t>
            </a:r>
            <a:r>
              <a:rPr lang="en-US" sz="1200" dirty="0" smtClean="0"/>
              <a:t> spin-valley qubit.</a:t>
            </a:r>
            <a:r>
              <a:rPr lang="en-US" sz="1200" baseline="0" dirty="0" smtClean="0"/>
              <a:t> </a:t>
            </a:r>
          </a:p>
          <a:p>
            <a:pPr algn="l">
              <a:lnSpc>
                <a:spcPct val="95000"/>
              </a:lnSpc>
            </a:pPr>
            <a:r>
              <a:rPr lang="en-US" sz="1200" baseline="0" dirty="0" smtClean="0"/>
              <a:t>Probed in very simple structures. </a:t>
            </a:r>
            <a:endParaRPr lang="en-US" sz="1200" dirty="0" smtClean="0"/>
          </a:p>
          <a:p>
            <a:pPr algn="l">
              <a:lnSpc>
                <a:spcPct val="95000"/>
              </a:lnSpc>
            </a:pPr>
            <a:r>
              <a:rPr lang="en-US" sz="1200" dirty="0" smtClean="0"/>
              <a:t>Gamma valley, dispersion – 0.01% of excitons in the light cone</a:t>
            </a:r>
          </a:p>
          <a:p>
            <a:pPr algn="l">
              <a:lnSpc>
                <a:spcPct val="95000"/>
              </a:lnSpc>
            </a:pPr>
            <a:r>
              <a:rPr lang="en-US" sz="1200" dirty="0" smtClean="0"/>
              <a:t>Bohr radius 2 nm</a:t>
            </a:r>
          </a:p>
          <a:p>
            <a:pPr algn="l">
              <a:lnSpc>
                <a:spcPct val="95000"/>
              </a:lnSpc>
            </a:pPr>
            <a:r>
              <a:rPr lang="en-US" sz="1200" dirty="0" smtClean="0"/>
              <a:t>Access on single particle level: confinement of an exciton or </a:t>
            </a:r>
            <a:r>
              <a:rPr lang="en-US" sz="1200" dirty="0" err="1" smtClean="0"/>
              <a:t>trion</a:t>
            </a:r>
            <a:endParaRPr lang="en-US" sz="1200" dirty="0" smtClean="0"/>
          </a:p>
          <a:p>
            <a:pPr algn="l">
              <a:lnSpc>
                <a:spcPct val="95000"/>
              </a:lnSpc>
            </a:pPr>
            <a:r>
              <a:rPr lang="en-US" sz="1200" dirty="0" smtClean="0"/>
              <a:t>The way to do it: localize electron / hole in energy minimum: gating , electrostatic, dielectric, doping  </a:t>
            </a:r>
          </a:p>
          <a:p>
            <a:endParaRPr lang="de-DE" dirty="0"/>
          </a:p>
        </p:txBody>
      </p:sp>
      <p:sp>
        <p:nvSpPr>
          <p:cNvPr id="4" name="Foliennummernplatzhalter 3"/>
          <p:cNvSpPr>
            <a:spLocks noGrp="1"/>
          </p:cNvSpPr>
          <p:nvPr>
            <p:ph type="sldNum" sz="quarter" idx="10"/>
          </p:nvPr>
        </p:nvSpPr>
        <p:spPr/>
        <p:txBody>
          <a:bodyPr/>
          <a:lstStyle/>
          <a:p>
            <a:fld id="{FF66CAD1-FD47-46B0-9C16-1B81F4E690E0}" type="slidenum">
              <a:rPr lang="de-DE" smtClean="0"/>
              <a:t>10</a:t>
            </a:fld>
            <a:endParaRPr lang="de-DE"/>
          </a:p>
        </p:txBody>
      </p:sp>
    </p:spTree>
    <p:extLst>
      <p:ext uri="{BB962C8B-B14F-4D97-AF65-F5344CB8AC3E}">
        <p14:creationId xmlns:p14="http://schemas.microsoft.com/office/powerpoint/2010/main" val="25555152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E713E3ED-78BF-4AEF-A5C2-46B7E751DB0E}"/>
              </a:ext>
            </a:extLst>
          </p:cNvPr>
          <p:cNvSpPr/>
          <p:nvPr userDrawn="1"/>
        </p:nvSpPr>
        <p:spPr>
          <a:xfrm>
            <a:off x="0" y="342000"/>
            <a:ext cx="12192000" cy="50672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noProof="0"/>
          </a:p>
        </p:txBody>
      </p:sp>
      <p:sp>
        <p:nvSpPr>
          <p:cNvPr id="2" name="Title 1"/>
          <p:cNvSpPr>
            <a:spLocks noGrp="1"/>
          </p:cNvSpPr>
          <p:nvPr>
            <p:ph type="ctrTitle" hasCustomPrompt="1"/>
          </p:nvPr>
        </p:nvSpPr>
        <p:spPr>
          <a:xfrm>
            <a:off x="731841" y="537344"/>
            <a:ext cx="10728323" cy="623404"/>
          </a:xfrm>
        </p:spPr>
        <p:txBody>
          <a:bodyPr anchor="t"/>
          <a:lstStyle>
            <a:lvl1pPr algn="l">
              <a:lnSpc>
                <a:spcPct val="114000"/>
              </a:lnSpc>
              <a:spcBef>
                <a:spcPts val="0"/>
              </a:spcBef>
              <a:defRPr sz="3200" spc="0" baseline="0">
                <a:solidFill>
                  <a:schemeClr val="bg1"/>
                </a:solidFill>
              </a:defRPr>
            </a:lvl1pPr>
          </a:lstStyle>
          <a:p>
            <a:r>
              <a:rPr lang="en-US" noProof="0" dirty="0"/>
              <a:t>Headline</a:t>
            </a:r>
          </a:p>
        </p:txBody>
      </p:sp>
      <p:sp>
        <p:nvSpPr>
          <p:cNvPr id="3" name="Subtitle 2"/>
          <p:cNvSpPr>
            <a:spLocks noGrp="1"/>
          </p:cNvSpPr>
          <p:nvPr>
            <p:ph type="subTitle" idx="1" hasCustomPrompt="1"/>
          </p:nvPr>
        </p:nvSpPr>
        <p:spPr>
          <a:xfrm>
            <a:off x="731839" y="2444192"/>
            <a:ext cx="10728325" cy="516756"/>
          </a:xfrm>
        </p:spPr>
        <p:txBody>
          <a:bodyPr/>
          <a:lstStyle>
            <a:lvl1pPr marL="0" indent="0" algn="l">
              <a:buNone/>
              <a:defRPr sz="1600" cap="all" spc="60" baseline="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Date  |  Name</a:t>
            </a:r>
          </a:p>
        </p:txBody>
      </p:sp>
      <p:sp>
        <p:nvSpPr>
          <p:cNvPr id="12" name="Textplatzhalter 10">
            <a:extLst>
              <a:ext uri="{FF2B5EF4-FFF2-40B4-BE49-F238E27FC236}">
                <a16:creationId xmlns:a16="http://schemas.microsoft.com/office/drawing/2014/main" id="{D585CE71-710A-4145-8AA7-7070BBC1B76C}"/>
              </a:ext>
            </a:extLst>
          </p:cNvPr>
          <p:cNvSpPr>
            <a:spLocks noGrp="1"/>
          </p:cNvSpPr>
          <p:nvPr>
            <p:ph type="body" sz="quarter" idx="12" hasCustomPrompt="1"/>
          </p:nvPr>
        </p:nvSpPr>
        <p:spPr>
          <a:xfrm>
            <a:off x="731839" y="1088740"/>
            <a:ext cx="10728325" cy="727162"/>
          </a:xfrm>
        </p:spPr>
        <p:txBody>
          <a:bodyPr/>
          <a:lstStyle>
            <a:lvl1pPr marL="0" indent="0">
              <a:lnSpc>
                <a:spcPct val="114000"/>
              </a:lnSpc>
              <a:spcBef>
                <a:spcPts val="0"/>
              </a:spcBef>
              <a:spcAft>
                <a:spcPts val="0"/>
              </a:spcAft>
              <a:buNone/>
              <a:defRPr sz="3200" b="1" cap="all" spc="0" baseline="0">
                <a:solidFill>
                  <a:schemeClr val="accent2"/>
                </a:solidFill>
              </a:defRPr>
            </a:lvl1pPr>
          </a:lstStyle>
          <a:p>
            <a:pPr lvl="0"/>
            <a:r>
              <a:rPr lang="en-US" noProof="0" dirty="0"/>
              <a:t>Subline</a:t>
            </a:r>
          </a:p>
        </p:txBody>
      </p:sp>
      <p:sp>
        <p:nvSpPr>
          <p:cNvPr id="5" name="Textplatzhalter 4">
            <a:extLst>
              <a:ext uri="{FF2B5EF4-FFF2-40B4-BE49-F238E27FC236}">
                <a16:creationId xmlns:a16="http://schemas.microsoft.com/office/drawing/2014/main" id="{57CEB1C7-3CEB-41C0-967D-A5811A09D937}"/>
              </a:ext>
            </a:extLst>
          </p:cNvPr>
          <p:cNvSpPr>
            <a:spLocks noGrp="1"/>
          </p:cNvSpPr>
          <p:nvPr>
            <p:ph type="body" sz="quarter" idx="13" hasCustomPrompt="1"/>
          </p:nvPr>
        </p:nvSpPr>
        <p:spPr>
          <a:xfrm>
            <a:off x="371620" y="6423285"/>
            <a:ext cx="2304000" cy="90000"/>
          </a:xfrm>
          <a:blipFill>
            <a:blip r:embed="rId2"/>
            <a:stretch>
              <a:fillRect/>
            </a:stretch>
          </a:blipFill>
        </p:spPr>
        <p:txBody>
          <a:bodyPr/>
          <a:lstStyle>
            <a:lvl1pPr marL="0" indent="0">
              <a:buNone/>
              <a:defRPr sz="200">
                <a:solidFill>
                  <a:schemeClr val="bg1"/>
                </a:solidFill>
              </a:defRPr>
            </a:lvl1pPr>
          </a:lstStyle>
          <a:p>
            <a:pPr lvl="0"/>
            <a:r>
              <a:rPr lang="en-US" noProof="0"/>
              <a:t> </a:t>
            </a:r>
          </a:p>
        </p:txBody>
      </p:sp>
      <p:pic>
        <p:nvPicPr>
          <p:cNvPr id="10" name="Grafik 9">
            <a:extLst>
              <a:ext uri="{FF2B5EF4-FFF2-40B4-BE49-F238E27FC236}">
                <a16:creationId xmlns:a16="http://schemas.microsoft.com/office/drawing/2014/main" id="{A0BABBA3-207B-428D-8CD0-97794373E0F0}"/>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9938658" y="6005352"/>
            <a:ext cx="1881980" cy="548854"/>
          </a:xfrm>
          <a:prstGeom prst="rect">
            <a:avLst/>
          </a:prstGeom>
        </p:spPr>
      </p:pic>
    </p:spTree>
    <p:extLst>
      <p:ext uri="{BB962C8B-B14F-4D97-AF65-F5344CB8AC3E}">
        <p14:creationId xmlns:p14="http://schemas.microsoft.com/office/powerpoint/2010/main" val="419552013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461" userDrawn="1">
          <p15:clr>
            <a:srgbClr val="FBAE40"/>
          </p15:clr>
        </p15:guide>
        <p15:guide id="2" pos="7219"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US"/>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Tree>
    <p:extLst>
      <p:ext uri="{BB962C8B-B14F-4D97-AF65-F5344CB8AC3E}">
        <p14:creationId xmlns:p14="http://schemas.microsoft.com/office/powerpoint/2010/main" val="169872292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sz="800"/>
            </a:lvl1pPr>
          </a:lstStyle>
          <a:p>
            <a:fld id="{E6F647D8-F764-450A-B6B7-A816D3998C0C}" type="datetime3">
              <a:rPr lang="en-US" smtClean="0"/>
              <a:t>1 July 2022</a:t>
            </a:fld>
            <a:endParaRPr lang="en-US" dirty="0"/>
          </a:p>
        </p:txBody>
      </p:sp>
      <p:sp>
        <p:nvSpPr>
          <p:cNvPr id="6" name="Slide Number Placeholder 5"/>
          <p:cNvSpPr>
            <a:spLocks noGrp="1"/>
          </p:cNvSpPr>
          <p:nvPr>
            <p:ph type="sldNum" sz="quarter" idx="12"/>
          </p:nvPr>
        </p:nvSpPr>
        <p:spPr/>
        <p:txBody>
          <a:bodyPr/>
          <a:lstStyle/>
          <a:p>
            <a:fld id="{D7CB3F87-7A38-4928-9703-BFBDFE4069BD}" type="slidenum">
              <a:rPr lang="en-US" smtClean="0"/>
              <a:pPr/>
              <a:t>‹#›</a:t>
            </a:fld>
            <a:endParaRPr lang="en-US"/>
          </a:p>
        </p:txBody>
      </p:sp>
    </p:spTree>
    <p:extLst>
      <p:ext uri="{BB962C8B-B14F-4D97-AF65-F5344CB8AC3E}">
        <p14:creationId xmlns:p14="http://schemas.microsoft.com/office/powerpoint/2010/main" val="24648085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xtfolie">
    <p:spTree>
      <p:nvGrpSpPr>
        <p:cNvPr id="1" name=""/>
        <p:cNvGrpSpPr/>
        <p:nvPr/>
      </p:nvGrpSpPr>
      <p:grpSpPr>
        <a:xfrm>
          <a:off x="0" y="0"/>
          <a:ext cx="0" cy="0"/>
          <a:chOff x="0" y="0"/>
          <a:chExt cx="0" cy="0"/>
        </a:xfrm>
      </p:grpSpPr>
      <p:sp>
        <p:nvSpPr>
          <p:cNvPr id="75" name="object 2"/>
          <p:cNvSpPr/>
          <p:nvPr userDrawn="1"/>
        </p:nvSpPr>
        <p:spPr>
          <a:xfrm>
            <a:off x="0" y="6375797"/>
            <a:ext cx="12192000" cy="482203"/>
          </a:xfrm>
          <a:custGeom>
            <a:avLst/>
            <a:gdLst/>
            <a:ahLst/>
            <a:cxnLst/>
            <a:rect l="l" t="t" r="r" b="b"/>
            <a:pathLst>
              <a:path w="13004800" h="6896100">
                <a:moveTo>
                  <a:pt x="0" y="6896100"/>
                </a:moveTo>
                <a:lnTo>
                  <a:pt x="13004800" y="6896100"/>
                </a:lnTo>
                <a:lnTo>
                  <a:pt x="13004800" y="0"/>
                </a:lnTo>
                <a:lnTo>
                  <a:pt x="0" y="0"/>
                </a:lnTo>
                <a:lnTo>
                  <a:pt x="0" y="6896100"/>
                </a:lnTo>
                <a:close/>
              </a:path>
            </a:pathLst>
          </a:custGeom>
          <a:solidFill>
            <a:schemeClr val="bg1">
              <a:lumMod val="95000"/>
            </a:schemeClr>
          </a:solidFill>
        </p:spPr>
        <p:txBody>
          <a:bodyPr wrap="square" lIns="0" tIns="0" rIns="0" bIns="0" rtlCol="0"/>
          <a:lstStyle/>
          <a:p>
            <a:endParaRPr sz="2400" dirty="0">
              <a:solidFill>
                <a:schemeClr val="bg1">
                  <a:lumMod val="85000"/>
                </a:schemeClr>
              </a:solidFill>
            </a:endParaRPr>
          </a:p>
        </p:txBody>
      </p:sp>
      <p:sp>
        <p:nvSpPr>
          <p:cNvPr id="2" name="Holder 2"/>
          <p:cNvSpPr>
            <a:spLocks noGrp="1"/>
          </p:cNvSpPr>
          <p:nvPr>
            <p:ph type="title"/>
          </p:nvPr>
        </p:nvSpPr>
        <p:spPr>
          <a:xfrm>
            <a:off x="431371" y="164638"/>
            <a:ext cx="10164372" cy="574516"/>
          </a:xfrm>
        </p:spPr>
        <p:txBody>
          <a:bodyPr lIns="0" tIns="0" rIns="0" bIns="0"/>
          <a:lstStyle>
            <a:lvl1pPr>
              <a:defRPr sz="3733" b="0" i="0">
                <a:solidFill>
                  <a:srgbClr val="17375E"/>
                </a:solidFill>
                <a:latin typeface="+mj-lt"/>
                <a:cs typeface="DINPro"/>
              </a:defRPr>
            </a:lvl1pPr>
          </a:lstStyle>
          <a:p>
            <a:endParaRPr dirty="0"/>
          </a:p>
        </p:txBody>
      </p:sp>
      <p:sp>
        <p:nvSpPr>
          <p:cNvPr id="3" name="Holder 3"/>
          <p:cNvSpPr>
            <a:spLocks noGrp="1"/>
          </p:cNvSpPr>
          <p:nvPr>
            <p:ph type="body" idx="1"/>
          </p:nvPr>
        </p:nvSpPr>
        <p:spPr>
          <a:xfrm>
            <a:off x="685005" y="1585054"/>
            <a:ext cx="7715251" cy="369332"/>
          </a:xfrm>
        </p:spPr>
        <p:txBody>
          <a:bodyPr lIns="0" tIns="0" rIns="0" bIns="0"/>
          <a:lstStyle>
            <a:lvl1pPr>
              <a:defRPr sz="2400" b="0" i="0">
                <a:solidFill>
                  <a:schemeClr val="tx2">
                    <a:lumMod val="75000"/>
                  </a:schemeClr>
                </a:solidFill>
                <a:latin typeface="+mj-lt"/>
                <a:cs typeface=""/>
              </a:defRPr>
            </a:lvl1pPr>
          </a:lstStyle>
          <a:p>
            <a:endParaRPr dirty="0"/>
          </a:p>
        </p:txBody>
      </p:sp>
      <p:sp>
        <p:nvSpPr>
          <p:cNvPr id="8" name="Holder 4"/>
          <p:cNvSpPr>
            <a:spLocks noGrp="1"/>
          </p:cNvSpPr>
          <p:nvPr>
            <p:ph type="ftr" sz="quarter" idx="3"/>
          </p:nvPr>
        </p:nvSpPr>
        <p:spPr>
          <a:xfrm>
            <a:off x="2309812" y="6502955"/>
            <a:ext cx="8072437" cy="194311"/>
          </a:xfrm>
          <a:prstGeom prst="rect">
            <a:avLst/>
          </a:prstGeom>
        </p:spPr>
        <p:txBody>
          <a:bodyPr lIns="0" tIns="0" rIns="0" bIns="0"/>
          <a:lstStyle>
            <a:lvl1pPr algn="ctr">
              <a:defRPr sz="1200">
                <a:solidFill>
                  <a:schemeClr val="tx2">
                    <a:lumMod val="75000"/>
                  </a:schemeClr>
                </a:solidFill>
              </a:defRPr>
            </a:lvl1pPr>
          </a:lstStyle>
          <a:p>
            <a:endParaRPr lang="de-DE" dirty="0"/>
          </a:p>
        </p:txBody>
      </p:sp>
      <p:sp>
        <p:nvSpPr>
          <p:cNvPr id="9" name="Holder 5"/>
          <p:cNvSpPr>
            <a:spLocks noGrp="1"/>
          </p:cNvSpPr>
          <p:nvPr>
            <p:ph type="dt" sz="half" idx="2"/>
          </p:nvPr>
        </p:nvSpPr>
        <p:spPr>
          <a:xfrm>
            <a:off x="291465" y="6500812"/>
            <a:ext cx="1375411" cy="196453"/>
          </a:xfrm>
          <a:prstGeom prst="rect">
            <a:avLst/>
          </a:prstGeom>
        </p:spPr>
        <p:txBody>
          <a:bodyPr lIns="0" tIns="0" rIns="0" bIns="0"/>
          <a:lstStyle>
            <a:lvl1pPr algn="l">
              <a:defRPr sz="1200">
                <a:solidFill>
                  <a:schemeClr val="tx1">
                    <a:tint val="75000"/>
                  </a:schemeClr>
                </a:solidFill>
              </a:defRPr>
            </a:lvl1pPr>
          </a:lstStyle>
          <a:p>
            <a:fld id="{906B6F0D-1E41-42CB-AC76-2230AAE2636D}" type="datetime3">
              <a:rPr lang="en-US" smtClean="0"/>
              <a:t>1 July 2022</a:t>
            </a:fld>
            <a:endParaRPr lang="en-US" dirty="0"/>
          </a:p>
        </p:txBody>
      </p:sp>
      <p:sp>
        <p:nvSpPr>
          <p:cNvPr id="10" name="Holder 6"/>
          <p:cNvSpPr>
            <a:spLocks noGrp="1"/>
          </p:cNvSpPr>
          <p:nvPr>
            <p:ph type="sldNum" sz="quarter" idx="4"/>
          </p:nvPr>
        </p:nvSpPr>
        <p:spPr>
          <a:xfrm>
            <a:off x="11096626" y="6526033"/>
            <a:ext cx="803911" cy="171233"/>
          </a:xfrm>
          <a:prstGeom prst="rect">
            <a:avLst/>
          </a:prstGeom>
        </p:spPr>
        <p:txBody>
          <a:bodyPr lIns="0" tIns="0" rIns="0" bIns="0"/>
          <a:lstStyle>
            <a:lvl1pPr algn="r">
              <a:defRPr sz="1200">
                <a:solidFill>
                  <a:schemeClr val="tx1">
                    <a:tint val="75000"/>
                  </a:schemeClr>
                </a:solidFill>
              </a:defRPr>
            </a:lvl1pPr>
          </a:lstStyle>
          <a:p>
            <a:fld id="{B6F15528-21DE-4FAA-801E-634DDDAF4B2B}" type="slidenum">
              <a:rPr lang="de-DE" smtClean="0"/>
              <a:pPr/>
              <a:t>‹#›</a:t>
            </a:fld>
            <a:endParaRPr lang="de-DE" dirty="0"/>
          </a:p>
        </p:txBody>
      </p:sp>
    </p:spTree>
    <p:extLst>
      <p:ext uri="{BB962C8B-B14F-4D97-AF65-F5344CB8AC3E}">
        <p14:creationId xmlns:p14="http://schemas.microsoft.com/office/powerpoint/2010/main" val="321542679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41260D0-174E-4AD7-BA0D-41A21D8E812A}" type="datetime3">
              <a:rPr lang="en-US" smtClean="0"/>
              <a:t>1 July 2022</a:t>
            </a:fld>
            <a:endParaRPr lang="en-US" dirty="0"/>
          </a:p>
        </p:txBody>
      </p:sp>
      <p:sp>
        <p:nvSpPr>
          <p:cNvPr id="4" name="Slide Number Placeholder 3"/>
          <p:cNvSpPr>
            <a:spLocks noGrp="1"/>
          </p:cNvSpPr>
          <p:nvPr>
            <p:ph type="sldNum" sz="quarter" idx="11"/>
          </p:nvPr>
        </p:nvSpPr>
        <p:spPr/>
        <p:txBody>
          <a:bodyPr/>
          <a:lstStyle/>
          <a:p>
            <a:r>
              <a:rPr lang="en-US" smtClean="0"/>
              <a:t>Page </a:t>
            </a:r>
            <a:fld id="{A52F4D17-1AD6-42D9-B93A-EB002C62F438}" type="slidenum">
              <a:rPr lang="en-US" smtClean="0"/>
              <a:pPr/>
              <a:t>‹#›</a:t>
            </a:fld>
            <a:endParaRPr lang="en-US" noProof="0" dirty="0"/>
          </a:p>
        </p:txBody>
      </p:sp>
    </p:spTree>
    <p:extLst>
      <p:ext uri="{BB962C8B-B14F-4D97-AF65-F5344CB8AC3E}">
        <p14:creationId xmlns:p14="http://schemas.microsoft.com/office/powerpoint/2010/main" val="100809271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folie 2">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E713E3ED-78BF-4AEF-A5C2-46B7E751DB0E}"/>
              </a:ext>
            </a:extLst>
          </p:cNvPr>
          <p:cNvSpPr/>
          <p:nvPr userDrawn="1"/>
        </p:nvSpPr>
        <p:spPr>
          <a:xfrm>
            <a:off x="0" y="342000"/>
            <a:ext cx="12192000" cy="50672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noProof="0"/>
          </a:p>
        </p:txBody>
      </p:sp>
      <p:sp>
        <p:nvSpPr>
          <p:cNvPr id="2" name="Title 1"/>
          <p:cNvSpPr>
            <a:spLocks noGrp="1"/>
          </p:cNvSpPr>
          <p:nvPr>
            <p:ph type="ctrTitle" hasCustomPrompt="1"/>
          </p:nvPr>
        </p:nvSpPr>
        <p:spPr>
          <a:xfrm>
            <a:off x="731841" y="537344"/>
            <a:ext cx="10728323" cy="623404"/>
          </a:xfrm>
        </p:spPr>
        <p:txBody>
          <a:bodyPr anchor="t"/>
          <a:lstStyle>
            <a:lvl1pPr algn="l">
              <a:lnSpc>
                <a:spcPct val="114000"/>
              </a:lnSpc>
              <a:spcBef>
                <a:spcPts val="0"/>
              </a:spcBef>
              <a:defRPr sz="3200" spc="0" baseline="0">
                <a:solidFill>
                  <a:schemeClr val="bg1"/>
                </a:solidFill>
              </a:defRPr>
            </a:lvl1pPr>
          </a:lstStyle>
          <a:p>
            <a:r>
              <a:rPr lang="en-US" noProof="0" dirty="0"/>
              <a:t>Headline</a:t>
            </a:r>
          </a:p>
        </p:txBody>
      </p:sp>
      <p:sp>
        <p:nvSpPr>
          <p:cNvPr id="3" name="Subtitle 2"/>
          <p:cNvSpPr>
            <a:spLocks noGrp="1"/>
          </p:cNvSpPr>
          <p:nvPr>
            <p:ph type="subTitle" idx="1" hasCustomPrompt="1"/>
          </p:nvPr>
        </p:nvSpPr>
        <p:spPr>
          <a:xfrm>
            <a:off x="731839" y="2660216"/>
            <a:ext cx="10728324" cy="516756"/>
          </a:xfrm>
        </p:spPr>
        <p:txBody>
          <a:bodyPr/>
          <a:lstStyle>
            <a:lvl1pPr marL="0" indent="0" algn="l">
              <a:buNone/>
              <a:defRPr sz="1600" cap="all" spc="60" baseline="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Date  |  Name</a:t>
            </a:r>
          </a:p>
        </p:txBody>
      </p:sp>
      <p:sp>
        <p:nvSpPr>
          <p:cNvPr id="12" name="Textplatzhalter 10">
            <a:extLst>
              <a:ext uri="{FF2B5EF4-FFF2-40B4-BE49-F238E27FC236}">
                <a16:creationId xmlns:a16="http://schemas.microsoft.com/office/drawing/2014/main" id="{D585CE71-710A-4145-8AA7-7070BBC1B76C}"/>
              </a:ext>
            </a:extLst>
          </p:cNvPr>
          <p:cNvSpPr>
            <a:spLocks noGrp="1"/>
          </p:cNvSpPr>
          <p:nvPr>
            <p:ph type="body" sz="quarter" idx="12" hasCustomPrompt="1"/>
          </p:nvPr>
        </p:nvSpPr>
        <p:spPr>
          <a:xfrm>
            <a:off x="731840" y="1124744"/>
            <a:ext cx="10728325" cy="1361802"/>
          </a:xfrm>
        </p:spPr>
        <p:txBody>
          <a:bodyPr/>
          <a:lstStyle>
            <a:lvl1pPr marL="0" indent="0">
              <a:lnSpc>
                <a:spcPct val="114000"/>
              </a:lnSpc>
              <a:spcBef>
                <a:spcPts val="0"/>
              </a:spcBef>
              <a:spcAft>
                <a:spcPts val="0"/>
              </a:spcAft>
              <a:buNone/>
              <a:defRPr sz="1800" b="1" cap="none" spc="0" baseline="0">
                <a:solidFill>
                  <a:schemeClr val="accent2"/>
                </a:solidFill>
              </a:defRPr>
            </a:lvl1pPr>
          </a:lstStyle>
          <a:p>
            <a:pPr lvl="0"/>
            <a:r>
              <a:rPr lang="en-US" noProof="0" dirty="0"/>
              <a:t>Subline</a:t>
            </a:r>
          </a:p>
        </p:txBody>
      </p:sp>
      <p:pic>
        <p:nvPicPr>
          <p:cNvPr id="9" name="Grafik 8">
            <a:extLst>
              <a:ext uri="{FF2B5EF4-FFF2-40B4-BE49-F238E27FC236}">
                <a16:creationId xmlns:a16="http://schemas.microsoft.com/office/drawing/2014/main" id="{7D7831BC-0764-4D94-B436-8046AD2DF064}"/>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9938658" y="6005352"/>
            <a:ext cx="1881980" cy="548854"/>
          </a:xfrm>
          <a:prstGeom prst="rect">
            <a:avLst/>
          </a:prstGeom>
        </p:spPr>
      </p:pic>
      <p:sp>
        <p:nvSpPr>
          <p:cNvPr id="10" name="Textplatzhalter 4">
            <a:extLst>
              <a:ext uri="{FF2B5EF4-FFF2-40B4-BE49-F238E27FC236}">
                <a16:creationId xmlns:a16="http://schemas.microsoft.com/office/drawing/2014/main" id="{7390AF7B-9835-4AEF-ADBF-224AF53FB41E}"/>
              </a:ext>
            </a:extLst>
          </p:cNvPr>
          <p:cNvSpPr>
            <a:spLocks noGrp="1"/>
          </p:cNvSpPr>
          <p:nvPr>
            <p:ph type="body" sz="quarter" idx="13" hasCustomPrompt="1"/>
          </p:nvPr>
        </p:nvSpPr>
        <p:spPr>
          <a:xfrm>
            <a:off x="371620" y="6423285"/>
            <a:ext cx="2304000" cy="90000"/>
          </a:xfrm>
          <a:blipFill>
            <a:blip r:embed="rId3"/>
            <a:stretch>
              <a:fillRect/>
            </a:stretch>
          </a:blipFill>
        </p:spPr>
        <p:txBody>
          <a:bodyPr vert="horz" lIns="0" tIns="0" rIns="0" bIns="0" rtlCol="0" anchor="t" anchorCtr="0">
            <a:noAutofit/>
          </a:bodyPr>
          <a:lstStyle>
            <a:lvl1pPr>
              <a:defRPr lang="de-DE" sz="200" dirty="0">
                <a:solidFill>
                  <a:schemeClr val="bg1"/>
                </a:solidFill>
              </a:defRPr>
            </a:lvl1pPr>
          </a:lstStyle>
          <a:p>
            <a:pPr marL="0" lvl="0" indent="0">
              <a:buNone/>
            </a:pPr>
            <a:r>
              <a:rPr lang="en-US" noProof="0"/>
              <a:t> </a:t>
            </a:r>
          </a:p>
        </p:txBody>
      </p:sp>
    </p:spTree>
    <p:extLst>
      <p:ext uri="{BB962C8B-B14F-4D97-AF65-F5344CB8AC3E}">
        <p14:creationId xmlns:p14="http://schemas.microsoft.com/office/powerpoint/2010/main" val="238960439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461" userDrawn="1">
          <p15:clr>
            <a:srgbClr val="FBAE40"/>
          </p15:clr>
        </p15:guide>
        <p15:guide id="2" pos="7219"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folie 3">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54A1B7C4-7B43-4178-878E-3C1A63AA60FE}"/>
              </a:ext>
            </a:extLst>
          </p:cNvPr>
          <p:cNvSpPr>
            <a:spLocks noGrp="1"/>
          </p:cNvSpPr>
          <p:nvPr>
            <p:ph type="pic" sz="quarter" idx="13"/>
          </p:nvPr>
        </p:nvSpPr>
        <p:spPr>
          <a:xfrm>
            <a:off x="371476" y="341313"/>
            <a:ext cx="11449051" cy="3087687"/>
          </a:xfrm>
          <a:solidFill>
            <a:schemeClr val="bg2"/>
          </a:solidFill>
        </p:spPr>
        <p:txBody>
          <a:bodyPr anchor="ctr"/>
          <a:lstStyle>
            <a:lvl1pPr marL="0" indent="0" algn="ctr">
              <a:buNone/>
              <a:defRPr sz="1600">
                <a:solidFill>
                  <a:schemeClr val="tx1"/>
                </a:solidFill>
              </a:defRPr>
            </a:lvl1pPr>
          </a:lstStyle>
          <a:p>
            <a:r>
              <a:rPr lang="zh-TW" altLang="en-US" noProof="0"/>
              <a:t>按一下圖示以新增圖片</a:t>
            </a:r>
            <a:endParaRPr lang="en-US" noProof="0"/>
          </a:p>
        </p:txBody>
      </p:sp>
      <p:sp>
        <p:nvSpPr>
          <p:cNvPr id="13" name="Rechteck 12">
            <a:extLst>
              <a:ext uri="{FF2B5EF4-FFF2-40B4-BE49-F238E27FC236}">
                <a16:creationId xmlns:a16="http://schemas.microsoft.com/office/drawing/2014/main" id="{E713E3ED-78BF-4AEF-A5C2-46B7E751DB0E}"/>
              </a:ext>
            </a:extLst>
          </p:cNvPr>
          <p:cNvSpPr/>
          <p:nvPr userDrawn="1"/>
        </p:nvSpPr>
        <p:spPr>
          <a:xfrm>
            <a:off x="0" y="3429004"/>
            <a:ext cx="12192000" cy="19802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noProof="0"/>
          </a:p>
        </p:txBody>
      </p:sp>
      <p:sp>
        <p:nvSpPr>
          <p:cNvPr id="2" name="Title 1"/>
          <p:cNvSpPr>
            <a:spLocks noGrp="1"/>
          </p:cNvSpPr>
          <p:nvPr>
            <p:ph type="ctrTitle" hasCustomPrompt="1"/>
          </p:nvPr>
        </p:nvSpPr>
        <p:spPr>
          <a:xfrm>
            <a:off x="731839" y="3633688"/>
            <a:ext cx="10728324" cy="623404"/>
          </a:xfrm>
        </p:spPr>
        <p:txBody>
          <a:bodyPr anchor="t"/>
          <a:lstStyle>
            <a:lvl1pPr algn="l">
              <a:lnSpc>
                <a:spcPct val="114000"/>
              </a:lnSpc>
              <a:spcBef>
                <a:spcPts val="0"/>
              </a:spcBef>
              <a:defRPr sz="3200" spc="0" baseline="0">
                <a:solidFill>
                  <a:schemeClr val="bg1"/>
                </a:solidFill>
              </a:defRPr>
            </a:lvl1pPr>
          </a:lstStyle>
          <a:p>
            <a:r>
              <a:rPr lang="en-US" noProof="0" dirty="0"/>
              <a:t>Headline</a:t>
            </a:r>
          </a:p>
        </p:txBody>
      </p:sp>
      <p:sp>
        <p:nvSpPr>
          <p:cNvPr id="3" name="Subtitle 2"/>
          <p:cNvSpPr>
            <a:spLocks noGrp="1"/>
          </p:cNvSpPr>
          <p:nvPr>
            <p:ph type="subTitle" idx="1" hasCustomPrompt="1"/>
          </p:nvPr>
        </p:nvSpPr>
        <p:spPr>
          <a:xfrm>
            <a:off x="731839" y="4970822"/>
            <a:ext cx="10728325" cy="360000"/>
          </a:xfrm>
        </p:spPr>
        <p:txBody>
          <a:bodyPr/>
          <a:lstStyle>
            <a:lvl1pPr marL="0" indent="0" algn="l">
              <a:buNone/>
              <a:defRPr sz="1600" cap="all" spc="60" baseline="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Date  |  Name</a:t>
            </a:r>
          </a:p>
        </p:txBody>
      </p:sp>
      <p:sp>
        <p:nvSpPr>
          <p:cNvPr id="12" name="Textplatzhalter 10">
            <a:extLst>
              <a:ext uri="{FF2B5EF4-FFF2-40B4-BE49-F238E27FC236}">
                <a16:creationId xmlns:a16="http://schemas.microsoft.com/office/drawing/2014/main" id="{D585CE71-710A-4145-8AA7-7070BBC1B76C}"/>
              </a:ext>
            </a:extLst>
          </p:cNvPr>
          <p:cNvSpPr>
            <a:spLocks noGrp="1"/>
          </p:cNvSpPr>
          <p:nvPr>
            <p:ph type="body" sz="quarter" idx="12" hasCustomPrompt="1"/>
          </p:nvPr>
        </p:nvSpPr>
        <p:spPr>
          <a:xfrm>
            <a:off x="731839" y="4185084"/>
            <a:ext cx="10728325" cy="727162"/>
          </a:xfrm>
        </p:spPr>
        <p:txBody>
          <a:bodyPr/>
          <a:lstStyle>
            <a:lvl1pPr marL="0" indent="0">
              <a:lnSpc>
                <a:spcPct val="114000"/>
              </a:lnSpc>
              <a:spcBef>
                <a:spcPts val="0"/>
              </a:spcBef>
              <a:spcAft>
                <a:spcPts val="0"/>
              </a:spcAft>
              <a:buNone/>
              <a:defRPr sz="3200" b="1" cap="all" spc="0" baseline="0">
                <a:solidFill>
                  <a:schemeClr val="accent2"/>
                </a:solidFill>
              </a:defRPr>
            </a:lvl1pPr>
          </a:lstStyle>
          <a:p>
            <a:pPr lvl="0"/>
            <a:r>
              <a:rPr lang="en-US" noProof="0" dirty="0"/>
              <a:t>Subline</a:t>
            </a:r>
          </a:p>
        </p:txBody>
      </p:sp>
      <p:pic>
        <p:nvPicPr>
          <p:cNvPr id="9" name="Grafik 8">
            <a:extLst>
              <a:ext uri="{FF2B5EF4-FFF2-40B4-BE49-F238E27FC236}">
                <a16:creationId xmlns:a16="http://schemas.microsoft.com/office/drawing/2014/main" id="{133D537E-7D32-4AF3-8F50-037B43117FF8}"/>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9938658" y="6005352"/>
            <a:ext cx="1881980" cy="548854"/>
          </a:xfrm>
          <a:prstGeom prst="rect">
            <a:avLst/>
          </a:prstGeom>
        </p:spPr>
      </p:pic>
      <p:sp>
        <p:nvSpPr>
          <p:cNvPr id="10" name="Textplatzhalter 4">
            <a:extLst>
              <a:ext uri="{FF2B5EF4-FFF2-40B4-BE49-F238E27FC236}">
                <a16:creationId xmlns:a16="http://schemas.microsoft.com/office/drawing/2014/main" id="{02F77179-7DE6-490F-AFDB-836C5B895F0C}"/>
              </a:ext>
            </a:extLst>
          </p:cNvPr>
          <p:cNvSpPr>
            <a:spLocks noGrp="1"/>
          </p:cNvSpPr>
          <p:nvPr>
            <p:ph type="body" sz="quarter" idx="14" hasCustomPrompt="1"/>
          </p:nvPr>
        </p:nvSpPr>
        <p:spPr>
          <a:xfrm>
            <a:off x="371620" y="6423285"/>
            <a:ext cx="2304000" cy="90000"/>
          </a:xfrm>
          <a:blipFill>
            <a:blip r:embed="rId3"/>
            <a:stretch>
              <a:fillRect/>
            </a:stretch>
          </a:blipFill>
        </p:spPr>
        <p:txBody>
          <a:bodyPr vert="horz" lIns="0" tIns="0" rIns="0" bIns="0" rtlCol="0" anchor="t" anchorCtr="0">
            <a:noAutofit/>
          </a:bodyPr>
          <a:lstStyle>
            <a:lvl1pPr>
              <a:defRPr lang="de-DE" sz="200" dirty="0">
                <a:solidFill>
                  <a:schemeClr val="bg1"/>
                </a:solidFill>
              </a:defRPr>
            </a:lvl1pPr>
          </a:lstStyle>
          <a:p>
            <a:pPr marL="0" lvl="0" indent="0">
              <a:buNone/>
            </a:pPr>
            <a:r>
              <a:rPr lang="en-US" noProof="0"/>
              <a:t> </a:t>
            </a:r>
          </a:p>
        </p:txBody>
      </p:sp>
    </p:spTree>
    <p:extLst>
      <p:ext uri="{BB962C8B-B14F-4D97-AF65-F5344CB8AC3E}">
        <p14:creationId xmlns:p14="http://schemas.microsoft.com/office/powerpoint/2010/main" val="207349423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461" userDrawn="1">
          <p15:clr>
            <a:srgbClr val="FBAE40"/>
          </p15:clr>
        </p15:guide>
        <p15:guide id="2" pos="7219"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folie 4">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E713E3ED-78BF-4AEF-A5C2-46B7E751DB0E}"/>
              </a:ext>
            </a:extLst>
          </p:cNvPr>
          <p:cNvSpPr/>
          <p:nvPr userDrawn="1"/>
        </p:nvSpPr>
        <p:spPr>
          <a:xfrm>
            <a:off x="0" y="3429004"/>
            <a:ext cx="12192000" cy="19802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noProof="0"/>
          </a:p>
        </p:txBody>
      </p:sp>
      <p:sp>
        <p:nvSpPr>
          <p:cNvPr id="5" name="Bildplatzhalter 4">
            <a:extLst>
              <a:ext uri="{FF2B5EF4-FFF2-40B4-BE49-F238E27FC236}">
                <a16:creationId xmlns:a16="http://schemas.microsoft.com/office/drawing/2014/main" id="{54A1B7C4-7B43-4178-878E-3C1A63AA60FE}"/>
              </a:ext>
            </a:extLst>
          </p:cNvPr>
          <p:cNvSpPr>
            <a:spLocks noGrp="1"/>
          </p:cNvSpPr>
          <p:nvPr>
            <p:ph type="pic" sz="quarter" idx="13"/>
          </p:nvPr>
        </p:nvSpPr>
        <p:spPr>
          <a:xfrm>
            <a:off x="371476" y="341313"/>
            <a:ext cx="11449051" cy="3087687"/>
          </a:xfrm>
          <a:solidFill>
            <a:schemeClr val="bg2"/>
          </a:solidFill>
        </p:spPr>
        <p:txBody>
          <a:bodyPr anchor="ctr"/>
          <a:lstStyle>
            <a:lvl1pPr marL="0" indent="0" algn="ctr">
              <a:buNone/>
              <a:defRPr sz="1600">
                <a:solidFill>
                  <a:schemeClr val="tx1"/>
                </a:solidFill>
              </a:defRPr>
            </a:lvl1pPr>
          </a:lstStyle>
          <a:p>
            <a:r>
              <a:rPr lang="zh-TW" altLang="en-US" noProof="0"/>
              <a:t>按一下圖示以新增圖片</a:t>
            </a:r>
            <a:endParaRPr lang="en-US" noProof="0"/>
          </a:p>
        </p:txBody>
      </p:sp>
      <p:sp>
        <p:nvSpPr>
          <p:cNvPr id="2" name="Title 1"/>
          <p:cNvSpPr>
            <a:spLocks noGrp="1"/>
          </p:cNvSpPr>
          <p:nvPr>
            <p:ph type="ctrTitle" hasCustomPrompt="1"/>
          </p:nvPr>
        </p:nvSpPr>
        <p:spPr>
          <a:xfrm>
            <a:off x="731839" y="3633688"/>
            <a:ext cx="10728324" cy="623404"/>
          </a:xfrm>
        </p:spPr>
        <p:txBody>
          <a:bodyPr anchor="t"/>
          <a:lstStyle>
            <a:lvl1pPr algn="l">
              <a:lnSpc>
                <a:spcPct val="114000"/>
              </a:lnSpc>
              <a:spcBef>
                <a:spcPts val="0"/>
              </a:spcBef>
              <a:defRPr sz="3200" spc="0" baseline="0">
                <a:solidFill>
                  <a:schemeClr val="bg1"/>
                </a:solidFill>
              </a:defRPr>
            </a:lvl1pPr>
          </a:lstStyle>
          <a:p>
            <a:r>
              <a:rPr lang="en-US" noProof="0" dirty="0"/>
              <a:t>Headline</a:t>
            </a:r>
          </a:p>
        </p:txBody>
      </p:sp>
      <p:sp>
        <p:nvSpPr>
          <p:cNvPr id="3" name="Subtitle 2"/>
          <p:cNvSpPr>
            <a:spLocks noGrp="1"/>
          </p:cNvSpPr>
          <p:nvPr>
            <p:ph type="subTitle" idx="1" hasCustomPrompt="1"/>
          </p:nvPr>
        </p:nvSpPr>
        <p:spPr>
          <a:xfrm>
            <a:off x="731839" y="4911514"/>
            <a:ext cx="10728325" cy="360000"/>
          </a:xfrm>
        </p:spPr>
        <p:txBody>
          <a:bodyPr/>
          <a:lstStyle>
            <a:lvl1pPr marL="0" indent="0" algn="l">
              <a:buNone/>
              <a:defRPr sz="1600" cap="all" spc="60" baseline="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Date  |  Name</a:t>
            </a:r>
          </a:p>
        </p:txBody>
      </p:sp>
      <p:sp>
        <p:nvSpPr>
          <p:cNvPr id="12" name="Textplatzhalter 10">
            <a:extLst>
              <a:ext uri="{FF2B5EF4-FFF2-40B4-BE49-F238E27FC236}">
                <a16:creationId xmlns:a16="http://schemas.microsoft.com/office/drawing/2014/main" id="{D585CE71-710A-4145-8AA7-7070BBC1B76C}"/>
              </a:ext>
            </a:extLst>
          </p:cNvPr>
          <p:cNvSpPr>
            <a:spLocks noGrp="1"/>
          </p:cNvSpPr>
          <p:nvPr>
            <p:ph type="body" sz="quarter" idx="12" hasCustomPrompt="1"/>
          </p:nvPr>
        </p:nvSpPr>
        <p:spPr>
          <a:xfrm>
            <a:off x="731839" y="4221088"/>
            <a:ext cx="10728325" cy="547142"/>
          </a:xfrm>
        </p:spPr>
        <p:txBody>
          <a:bodyPr vert="horz" lIns="0" tIns="0" rIns="0" bIns="0" rtlCol="0" anchor="t" anchorCtr="0">
            <a:noAutofit/>
          </a:bodyPr>
          <a:lstStyle>
            <a:lvl1pPr marL="0" indent="0">
              <a:lnSpc>
                <a:spcPct val="114000"/>
              </a:lnSpc>
              <a:spcBef>
                <a:spcPts val="0"/>
              </a:spcBef>
              <a:spcAft>
                <a:spcPts val="0"/>
              </a:spcAft>
              <a:buNone/>
              <a:defRPr lang="de-DE" sz="1800" b="1" cap="none" spc="0" baseline="0" dirty="0">
                <a:solidFill>
                  <a:schemeClr val="accent2"/>
                </a:solidFill>
              </a:defRPr>
            </a:lvl1pPr>
          </a:lstStyle>
          <a:p>
            <a:pPr marL="228594" lvl="0" indent="-228594">
              <a:lnSpc>
                <a:spcPct val="100000"/>
              </a:lnSpc>
              <a:spcBef>
                <a:spcPts val="0"/>
              </a:spcBef>
            </a:pPr>
            <a:r>
              <a:rPr lang="en-US" noProof="0" dirty="0"/>
              <a:t>Subline</a:t>
            </a:r>
          </a:p>
        </p:txBody>
      </p:sp>
      <p:pic>
        <p:nvPicPr>
          <p:cNvPr id="9" name="Grafik 8">
            <a:extLst>
              <a:ext uri="{FF2B5EF4-FFF2-40B4-BE49-F238E27FC236}">
                <a16:creationId xmlns:a16="http://schemas.microsoft.com/office/drawing/2014/main" id="{936BB06C-78EA-49C8-AAD0-451B7CEFCAAD}"/>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9938658" y="6005352"/>
            <a:ext cx="1881980" cy="548854"/>
          </a:xfrm>
          <a:prstGeom prst="rect">
            <a:avLst/>
          </a:prstGeom>
        </p:spPr>
      </p:pic>
      <p:sp>
        <p:nvSpPr>
          <p:cNvPr id="10" name="Textplatzhalter 4">
            <a:extLst>
              <a:ext uri="{FF2B5EF4-FFF2-40B4-BE49-F238E27FC236}">
                <a16:creationId xmlns:a16="http://schemas.microsoft.com/office/drawing/2014/main" id="{1F0FB68E-EE59-46F0-A3EA-690446700A77}"/>
              </a:ext>
            </a:extLst>
          </p:cNvPr>
          <p:cNvSpPr>
            <a:spLocks noGrp="1"/>
          </p:cNvSpPr>
          <p:nvPr>
            <p:ph type="body" sz="quarter" idx="14" hasCustomPrompt="1"/>
          </p:nvPr>
        </p:nvSpPr>
        <p:spPr>
          <a:xfrm>
            <a:off x="371620" y="6423285"/>
            <a:ext cx="2304000" cy="90000"/>
          </a:xfrm>
          <a:blipFill>
            <a:blip r:embed="rId3"/>
            <a:stretch>
              <a:fillRect/>
            </a:stretch>
          </a:blipFill>
        </p:spPr>
        <p:txBody>
          <a:bodyPr vert="horz" lIns="0" tIns="0" rIns="0" bIns="0" rtlCol="0" anchor="t" anchorCtr="0">
            <a:noAutofit/>
          </a:bodyPr>
          <a:lstStyle>
            <a:lvl1pPr>
              <a:defRPr lang="de-DE" sz="200" dirty="0">
                <a:solidFill>
                  <a:schemeClr val="bg1"/>
                </a:solidFill>
              </a:defRPr>
            </a:lvl1pPr>
          </a:lstStyle>
          <a:p>
            <a:pPr marL="0" lvl="0" indent="0">
              <a:buNone/>
            </a:pPr>
            <a:r>
              <a:rPr lang="en-US" noProof="0"/>
              <a:t> </a:t>
            </a:r>
          </a:p>
        </p:txBody>
      </p:sp>
    </p:spTree>
    <p:extLst>
      <p:ext uri="{BB962C8B-B14F-4D97-AF65-F5344CB8AC3E}">
        <p14:creationId xmlns:p14="http://schemas.microsoft.com/office/powerpoint/2010/main" val="112813599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461" userDrawn="1">
          <p15:clr>
            <a:srgbClr val="FBAE40"/>
          </p15:clr>
        </p15:guide>
        <p15:guide id="2" pos="7219"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pc="0" baseline="0"/>
            </a:lvl1pPr>
          </a:lstStyle>
          <a:p>
            <a:r>
              <a:rPr lang="zh-TW" altLang="en-US" noProof="0" dirty="0"/>
              <a:t>按一下以編輯母片標題樣式</a:t>
            </a:r>
            <a:endParaRPr lang="en-US" noProof="0" dirty="0"/>
          </a:p>
        </p:txBody>
      </p:sp>
      <p:sp>
        <p:nvSpPr>
          <p:cNvPr id="3" name="Content Placeholder 2"/>
          <p:cNvSpPr>
            <a:spLocks noGrp="1"/>
          </p:cNvSpPr>
          <p:nvPr>
            <p:ph idx="1"/>
          </p:nvPr>
        </p:nvSpPr>
        <p:spPr/>
        <p:txBody>
          <a:bodyPr/>
          <a:lstStyle/>
          <a:p>
            <a:pPr lvl="0"/>
            <a:r>
              <a:rPr lang="zh-TW" altLang="en-US" noProof="0"/>
              <a:t>編輯母片文字樣式</a:t>
            </a:r>
          </a:p>
          <a:p>
            <a:pPr lvl="1"/>
            <a:r>
              <a:rPr lang="zh-TW" altLang="en-US" noProof="0"/>
              <a:t>第二層</a:t>
            </a:r>
          </a:p>
          <a:p>
            <a:pPr lvl="2"/>
            <a:r>
              <a:rPr lang="zh-TW" altLang="en-US" noProof="0"/>
              <a:t>第三層</a:t>
            </a:r>
          </a:p>
          <a:p>
            <a:pPr lvl="3"/>
            <a:r>
              <a:rPr lang="zh-TW" altLang="en-US" noProof="0"/>
              <a:t>第四層</a:t>
            </a:r>
          </a:p>
          <a:p>
            <a:pPr lvl="4"/>
            <a:r>
              <a:rPr lang="zh-TW" altLang="en-US" noProof="0"/>
              <a:t>第五層</a:t>
            </a:r>
            <a:endParaRPr lang="en-US" noProof="0"/>
          </a:p>
        </p:txBody>
      </p:sp>
      <p:sp>
        <p:nvSpPr>
          <p:cNvPr id="17" name="Datumsplatzhalter 16">
            <a:extLst>
              <a:ext uri="{FF2B5EF4-FFF2-40B4-BE49-F238E27FC236}">
                <a16:creationId xmlns:a16="http://schemas.microsoft.com/office/drawing/2014/main" id="{8D88C6F8-099A-4D39-8533-B1EEB7F052D4}"/>
              </a:ext>
            </a:extLst>
          </p:cNvPr>
          <p:cNvSpPr>
            <a:spLocks noGrp="1"/>
          </p:cNvSpPr>
          <p:nvPr>
            <p:ph type="dt" sz="half" idx="13"/>
          </p:nvPr>
        </p:nvSpPr>
        <p:spPr/>
        <p:txBody>
          <a:bodyPr/>
          <a:lstStyle>
            <a:lvl1pPr>
              <a:defRPr/>
            </a:lvl1pPr>
          </a:lstStyle>
          <a:p>
            <a:fld id="{7ECAF4C1-0576-4BFB-8CC8-539F3E84788F}" type="datetime3">
              <a:rPr lang="en-US" smtClean="0"/>
              <a:t>1 July 2022</a:t>
            </a:fld>
            <a:endParaRPr lang="en-US" dirty="0"/>
          </a:p>
        </p:txBody>
      </p:sp>
      <p:sp>
        <p:nvSpPr>
          <p:cNvPr id="7" name="Textplatzhalter 10">
            <a:extLst>
              <a:ext uri="{FF2B5EF4-FFF2-40B4-BE49-F238E27FC236}">
                <a16:creationId xmlns:a16="http://schemas.microsoft.com/office/drawing/2014/main" id="{F0FEB314-58C6-43FB-BF57-07B357AFA15D}"/>
              </a:ext>
            </a:extLst>
          </p:cNvPr>
          <p:cNvSpPr>
            <a:spLocks noGrp="1"/>
          </p:cNvSpPr>
          <p:nvPr>
            <p:ph type="body" sz="quarter" idx="15" hasCustomPrompt="1"/>
          </p:nvPr>
        </p:nvSpPr>
        <p:spPr>
          <a:xfrm>
            <a:off x="358777" y="938786"/>
            <a:ext cx="11449049" cy="509994"/>
          </a:xfrm>
        </p:spPr>
        <p:txBody>
          <a:bodyPr/>
          <a:lstStyle>
            <a:lvl1pPr marL="0" indent="0">
              <a:lnSpc>
                <a:spcPct val="114000"/>
              </a:lnSpc>
              <a:spcAft>
                <a:spcPts val="0"/>
              </a:spcAft>
              <a:buNone/>
              <a:defRPr sz="1800" b="1">
                <a:solidFill>
                  <a:schemeClr val="accent1"/>
                </a:solidFill>
              </a:defRPr>
            </a:lvl1pPr>
          </a:lstStyle>
          <a:p>
            <a:pPr lvl="0"/>
            <a:r>
              <a:rPr lang="en-US" noProof="0"/>
              <a:t>Subline</a:t>
            </a:r>
          </a:p>
        </p:txBody>
      </p:sp>
      <p:sp>
        <p:nvSpPr>
          <p:cNvPr id="4" name="Foliennummernplatzhalter 3">
            <a:extLst>
              <a:ext uri="{FF2B5EF4-FFF2-40B4-BE49-F238E27FC236}">
                <a16:creationId xmlns:a16="http://schemas.microsoft.com/office/drawing/2014/main" id="{4F581D6B-1739-4E95-A7A3-5B7B04BE533F}"/>
              </a:ext>
            </a:extLst>
          </p:cNvPr>
          <p:cNvSpPr>
            <a:spLocks noGrp="1"/>
          </p:cNvSpPr>
          <p:nvPr>
            <p:ph type="sldNum" sz="quarter" idx="16"/>
          </p:nvPr>
        </p:nvSpPr>
        <p:spPr/>
        <p:txBody>
          <a:bodyPr/>
          <a:lstStyle/>
          <a:p>
            <a:r>
              <a:rPr lang="en-US"/>
              <a:t>Page </a:t>
            </a:r>
            <a:fld id="{A52F4D17-1AD6-42D9-B93A-EB002C62F438}" type="slidenum">
              <a:rPr lang="en-US" smtClean="0"/>
              <a:pPr/>
              <a:t>‹#›</a:t>
            </a:fld>
            <a:endParaRPr lang="en-US" noProof="0" dirty="0"/>
          </a:p>
        </p:txBody>
      </p:sp>
    </p:spTree>
    <p:extLst>
      <p:ext uri="{BB962C8B-B14F-4D97-AF65-F5344CB8AC3E}">
        <p14:creationId xmlns:p14="http://schemas.microsoft.com/office/powerpoint/2010/main" val="121020915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 und Inhalt (kle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pc="0" baseline="0"/>
            </a:lvl1pPr>
          </a:lstStyle>
          <a:p>
            <a:r>
              <a:rPr lang="zh-TW" altLang="en-US" noProof="0"/>
              <a:t>按一下以編輯母片標題樣式</a:t>
            </a:r>
            <a:endParaRPr lang="en-US" noProof="0"/>
          </a:p>
        </p:txBody>
      </p:sp>
      <p:sp>
        <p:nvSpPr>
          <p:cNvPr id="3" name="Content Placeholder 2"/>
          <p:cNvSpPr>
            <a:spLocks noGrp="1"/>
          </p:cNvSpPr>
          <p:nvPr>
            <p:ph idx="1"/>
          </p:nvPr>
        </p:nvSpPr>
        <p:spPr>
          <a:xfrm>
            <a:off x="371476" y="1578310"/>
            <a:ext cx="11449051" cy="4190666"/>
          </a:xfrm>
        </p:spPr>
        <p:txBody>
          <a:bodyPr/>
          <a:lstStyle>
            <a:lvl1pPr marL="177796" indent="-177796">
              <a:defRPr sz="1800"/>
            </a:lvl1pPr>
            <a:lvl2pPr marL="361942" indent="-184146">
              <a:defRPr sz="1800"/>
            </a:lvl2pPr>
            <a:lvl3pPr marL="539737" indent="-177796">
              <a:defRPr sz="1800"/>
            </a:lvl3pPr>
            <a:lvl4pPr marL="717533" indent="-177796">
              <a:defRPr sz="1800"/>
            </a:lvl4pPr>
            <a:lvl5pPr marL="895328" indent="-177796">
              <a:defRPr sz="1800"/>
            </a:lvl5pPr>
          </a:lstStyle>
          <a:p>
            <a:pPr lvl="0"/>
            <a:r>
              <a:rPr lang="zh-TW" altLang="en-US" noProof="0"/>
              <a:t>編輯母片文字樣式</a:t>
            </a:r>
          </a:p>
          <a:p>
            <a:pPr lvl="1"/>
            <a:r>
              <a:rPr lang="zh-TW" altLang="en-US" noProof="0"/>
              <a:t>第二層</a:t>
            </a:r>
          </a:p>
          <a:p>
            <a:pPr lvl="2"/>
            <a:r>
              <a:rPr lang="zh-TW" altLang="en-US" noProof="0"/>
              <a:t>第三層</a:t>
            </a:r>
          </a:p>
          <a:p>
            <a:pPr lvl="3"/>
            <a:r>
              <a:rPr lang="zh-TW" altLang="en-US" noProof="0"/>
              <a:t>第四層</a:t>
            </a:r>
          </a:p>
          <a:p>
            <a:pPr lvl="4"/>
            <a:r>
              <a:rPr lang="zh-TW" altLang="en-US" noProof="0"/>
              <a:t>第五層</a:t>
            </a:r>
            <a:endParaRPr lang="en-US" noProof="0"/>
          </a:p>
        </p:txBody>
      </p:sp>
      <p:sp>
        <p:nvSpPr>
          <p:cNvPr id="17" name="Datumsplatzhalter 16">
            <a:extLst>
              <a:ext uri="{FF2B5EF4-FFF2-40B4-BE49-F238E27FC236}">
                <a16:creationId xmlns:a16="http://schemas.microsoft.com/office/drawing/2014/main" id="{8D88C6F8-099A-4D39-8533-B1EEB7F052D4}"/>
              </a:ext>
            </a:extLst>
          </p:cNvPr>
          <p:cNvSpPr>
            <a:spLocks noGrp="1"/>
          </p:cNvSpPr>
          <p:nvPr>
            <p:ph type="dt" sz="half" idx="13"/>
          </p:nvPr>
        </p:nvSpPr>
        <p:spPr/>
        <p:txBody>
          <a:bodyPr/>
          <a:lstStyle/>
          <a:p>
            <a:fld id="{806DAAC5-29E0-44FB-8A0F-F5E2DC8B5FB4}" type="datetime3">
              <a:rPr lang="en-US" noProof="0" smtClean="0"/>
              <a:t>1 July 2022</a:t>
            </a:fld>
            <a:endParaRPr lang="en-US" noProof="0" dirty="0"/>
          </a:p>
        </p:txBody>
      </p:sp>
      <p:sp>
        <p:nvSpPr>
          <p:cNvPr id="7" name="Textplatzhalter 10">
            <a:extLst>
              <a:ext uri="{FF2B5EF4-FFF2-40B4-BE49-F238E27FC236}">
                <a16:creationId xmlns:a16="http://schemas.microsoft.com/office/drawing/2014/main" id="{29624FD4-E8F5-4C76-8AB0-019D7FCEAADC}"/>
              </a:ext>
            </a:extLst>
          </p:cNvPr>
          <p:cNvSpPr>
            <a:spLocks noGrp="1"/>
          </p:cNvSpPr>
          <p:nvPr>
            <p:ph type="body" sz="quarter" idx="15" hasCustomPrompt="1"/>
          </p:nvPr>
        </p:nvSpPr>
        <p:spPr>
          <a:xfrm>
            <a:off x="358777" y="938786"/>
            <a:ext cx="11449049" cy="509994"/>
          </a:xfrm>
        </p:spPr>
        <p:txBody>
          <a:bodyPr/>
          <a:lstStyle>
            <a:lvl1pPr marL="0" indent="0">
              <a:lnSpc>
                <a:spcPct val="114000"/>
              </a:lnSpc>
              <a:spcAft>
                <a:spcPts val="0"/>
              </a:spcAft>
              <a:buNone/>
              <a:defRPr sz="1800" b="1">
                <a:solidFill>
                  <a:schemeClr val="accent1"/>
                </a:solidFill>
              </a:defRPr>
            </a:lvl1pPr>
          </a:lstStyle>
          <a:p>
            <a:pPr lvl="0"/>
            <a:r>
              <a:rPr lang="en-US" noProof="0"/>
              <a:t>Subline</a:t>
            </a:r>
          </a:p>
        </p:txBody>
      </p:sp>
      <p:sp>
        <p:nvSpPr>
          <p:cNvPr id="4" name="Foliennummernplatzhalter 3">
            <a:extLst>
              <a:ext uri="{FF2B5EF4-FFF2-40B4-BE49-F238E27FC236}">
                <a16:creationId xmlns:a16="http://schemas.microsoft.com/office/drawing/2014/main" id="{94D65862-E64A-4E5F-8934-CBE2F43FDC99}"/>
              </a:ext>
            </a:extLst>
          </p:cNvPr>
          <p:cNvSpPr>
            <a:spLocks noGrp="1"/>
          </p:cNvSpPr>
          <p:nvPr>
            <p:ph type="sldNum" sz="quarter" idx="16"/>
          </p:nvPr>
        </p:nvSpPr>
        <p:spPr/>
        <p:txBody>
          <a:bodyPr/>
          <a:lstStyle/>
          <a:p>
            <a:r>
              <a:rPr lang="en-US"/>
              <a:t>Page </a:t>
            </a:r>
            <a:fld id="{A52F4D17-1AD6-42D9-B93A-EB002C62F438}" type="slidenum">
              <a:rPr lang="en-US" smtClean="0"/>
              <a:pPr/>
              <a:t>‹#›</a:t>
            </a:fld>
            <a:endParaRPr lang="en-US" noProof="0" dirty="0"/>
          </a:p>
        </p:txBody>
      </p:sp>
    </p:spTree>
    <p:extLst>
      <p:ext uri="{BB962C8B-B14F-4D97-AF65-F5344CB8AC3E}">
        <p14:creationId xmlns:p14="http://schemas.microsoft.com/office/powerpoint/2010/main" val="74392657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 und 2 Bil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pc="0" baseline="0"/>
            </a:lvl1pPr>
          </a:lstStyle>
          <a:p>
            <a:r>
              <a:rPr lang="zh-TW" altLang="en-US" noProof="0"/>
              <a:t>按一下以編輯母片標題樣式</a:t>
            </a:r>
            <a:endParaRPr lang="en-US" noProof="0"/>
          </a:p>
        </p:txBody>
      </p:sp>
      <p:sp>
        <p:nvSpPr>
          <p:cNvPr id="6" name="Datumsplatzhalter 5">
            <a:extLst>
              <a:ext uri="{FF2B5EF4-FFF2-40B4-BE49-F238E27FC236}">
                <a16:creationId xmlns:a16="http://schemas.microsoft.com/office/drawing/2014/main" id="{4283517E-5B20-4272-8660-1A906CDE614E}"/>
              </a:ext>
            </a:extLst>
          </p:cNvPr>
          <p:cNvSpPr>
            <a:spLocks noGrp="1"/>
          </p:cNvSpPr>
          <p:nvPr>
            <p:ph type="dt" sz="half" idx="10"/>
          </p:nvPr>
        </p:nvSpPr>
        <p:spPr/>
        <p:txBody>
          <a:bodyPr/>
          <a:lstStyle/>
          <a:p>
            <a:fld id="{C32C9802-2A66-4A80-A872-8D36589338E0}" type="datetime3">
              <a:rPr lang="en-US" noProof="0" smtClean="0"/>
              <a:t>1 July 2022</a:t>
            </a:fld>
            <a:endParaRPr lang="en-US" noProof="0"/>
          </a:p>
        </p:txBody>
      </p:sp>
      <p:sp>
        <p:nvSpPr>
          <p:cNvPr id="10" name="Bildplatzhalter 4">
            <a:extLst>
              <a:ext uri="{FF2B5EF4-FFF2-40B4-BE49-F238E27FC236}">
                <a16:creationId xmlns:a16="http://schemas.microsoft.com/office/drawing/2014/main" id="{8A00DEAD-5DE0-4EC4-9106-51A82A9A04E7}"/>
              </a:ext>
            </a:extLst>
          </p:cNvPr>
          <p:cNvSpPr>
            <a:spLocks noGrp="1"/>
          </p:cNvSpPr>
          <p:nvPr>
            <p:ph type="pic" sz="quarter" idx="13"/>
          </p:nvPr>
        </p:nvSpPr>
        <p:spPr>
          <a:xfrm>
            <a:off x="371477" y="1628779"/>
            <a:ext cx="5437187" cy="3168377"/>
          </a:xfrm>
          <a:solidFill>
            <a:schemeClr val="bg2"/>
          </a:solidFill>
        </p:spPr>
        <p:txBody>
          <a:bodyPr anchor="ctr"/>
          <a:lstStyle>
            <a:lvl1pPr marL="0" indent="0" algn="ctr">
              <a:buNone/>
              <a:defRPr sz="1600">
                <a:solidFill>
                  <a:schemeClr val="tx1"/>
                </a:solidFill>
              </a:defRPr>
            </a:lvl1pPr>
          </a:lstStyle>
          <a:p>
            <a:r>
              <a:rPr lang="zh-TW" altLang="en-US" noProof="0"/>
              <a:t>按一下圖示以新增圖片</a:t>
            </a:r>
            <a:endParaRPr lang="en-US" noProof="0"/>
          </a:p>
        </p:txBody>
      </p:sp>
      <p:sp>
        <p:nvSpPr>
          <p:cNvPr id="4" name="Textplatzhalter 3">
            <a:extLst>
              <a:ext uri="{FF2B5EF4-FFF2-40B4-BE49-F238E27FC236}">
                <a16:creationId xmlns:a16="http://schemas.microsoft.com/office/drawing/2014/main" id="{A1A390F4-CC78-4ED1-8D50-5D59AE8D05BE}"/>
              </a:ext>
            </a:extLst>
          </p:cNvPr>
          <p:cNvSpPr>
            <a:spLocks noGrp="1"/>
          </p:cNvSpPr>
          <p:nvPr>
            <p:ph type="body" sz="quarter" idx="14" hasCustomPrompt="1"/>
          </p:nvPr>
        </p:nvSpPr>
        <p:spPr>
          <a:xfrm>
            <a:off x="371477" y="4900254"/>
            <a:ext cx="5437187" cy="868722"/>
          </a:xfrm>
        </p:spPr>
        <p:txBody>
          <a:bodyPr/>
          <a:lstStyle>
            <a:lvl1pPr marL="0" indent="0">
              <a:spcAft>
                <a:spcPts val="0"/>
              </a:spcAft>
              <a:buNone/>
              <a:defRPr sz="1800"/>
            </a:lvl1pPr>
          </a:lstStyle>
          <a:p>
            <a:pPr lvl="0"/>
            <a:r>
              <a:rPr lang="en-US" noProof="0" dirty="0"/>
              <a:t>Caption</a:t>
            </a:r>
          </a:p>
        </p:txBody>
      </p:sp>
      <p:sp>
        <p:nvSpPr>
          <p:cNvPr id="11" name="Bildplatzhalter 4">
            <a:extLst>
              <a:ext uri="{FF2B5EF4-FFF2-40B4-BE49-F238E27FC236}">
                <a16:creationId xmlns:a16="http://schemas.microsoft.com/office/drawing/2014/main" id="{23A5E56D-954A-4968-9BC8-DFAC877CAA16}"/>
              </a:ext>
            </a:extLst>
          </p:cNvPr>
          <p:cNvSpPr>
            <a:spLocks noGrp="1"/>
          </p:cNvSpPr>
          <p:nvPr>
            <p:ph type="pic" sz="quarter" idx="15"/>
          </p:nvPr>
        </p:nvSpPr>
        <p:spPr>
          <a:xfrm>
            <a:off x="6383340" y="1628779"/>
            <a:ext cx="5437187" cy="3168377"/>
          </a:xfrm>
          <a:solidFill>
            <a:schemeClr val="bg2"/>
          </a:solidFill>
        </p:spPr>
        <p:txBody>
          <a:bodyPr anchor="ctr"/>
          <a:lstStyle>
            <a:lvl1pPr marL="0" indent="0" algn="ctr">
              <a:buNone/>
              <a:defRPr sz="1600">
                <a:solidFill>
                  <a:schemeClr val="tx1"/>
                </a:solidFill>
              </a:defRPr>
            </a:lvl1pPr>
          </a:lstStyle>
          <a:p>
            <a:r>
              <a:rPr lang="zh-TW" altLang="en-US" noProof="0"/>
              <a:t>按一下圖示以新增圖片</a:t>
            </a:r>
            <a:endParaRPr lang="en-US" noProof="0"/>
          </a:p>
        </p:txBody>
      </p:sp>
      <p:sp>
        <p:nvSpPr>
          <p:cNvPr id="12" name="Textplatzhalter 3">
            <a:extLst>
              <a:ext uri="{FF2B5EF4-FFF2-40B4-BE49-F238E27FC236}">
                <a16:creationId xmlns:a16="http://schemas.microsoft.com/office/drawing/2014/main" id="{1C326D2C-F758-4203-BE3D-8CDB8EB30941}"/>
              </a:ext>
            </a:extLst>
          </p:cNvPr>
          <p:cNvSpPr>
            <a:spLocks noGrp="1"/>
          </p:cNvSpPr>
          <p:nvPr>
            <p:ph type="body" sz="quarter" idx="16" hasCustomPrompt="1"/>
          </p:nvPr>
        </p:nvSpPr>
        <p:spPr>
          <a:xfrm>
            <a:off x="6383340" y="4900254"/>
            <a:ext cx="5437187" cy="868722"/>
          </a:xfrm>
        </p:spPr>
        <p:txBody>
          <a:bodyPr/>
          <a:lstStyle>
            <a:lvl1pPr marL="0" indent="0">
              <a:spcAft>
                <a:spcPts val="0"/>
              </a:spcAft>
              <a:buNone/>
              <a:defRPr sz="1800"/>
            </a:lvl1pPr>
          </a:lstStyle>
          <a:p>
            <a:pPr lvl="0"/>
            <a:r>
              <a:rPr lang="en-US" noProof="0" dirty="0"/>
              <a:t>Caption</a:t>
            </a:r>
          </a:p>
        </p:txBody>
      </p:sp>
      <p:sp>
        <p:nvSpPr>
          <p:cNvPr id="13" name="Textplatzhalter 10">
            <a:extLst>
              <a:ext uri="{FF2B5EF4-FFF2-40B4-BE49-F238E27FC236}">
                <a16:creationId xmlns:a16="http://schemas.microsoft.com/office/drawing/2014/main" id="{8D87DCD3-D230-4056-A20A-D9CBA549CE9C}"/>
              </a:ext>
            </a:extLst>
          </p:cNvPr>
          <p:cNvSpPr>
            <a:spLocks noGrp="1"/>
          </p:cNvSpPr>
          <p:nvPr>
            <p:ph type="body" sz="quarter" idx="17" hasCustomPrompt="1"/>
          </p:nvPr>
        </p:nvSpPr>
        <p:spPr>
          <a:xfrm>
            <a:off x="358777" y="938786"/>
            <a:ext cx="11449049" cy="509994"/>
          </a:xfrm>
        </p:spPr>
        <p:txBody>
          <a:bodyPr/>
          <a:lstStyle>
            <a:lvl1pPr marL="0" indent="0">
              <a:lnSpc>
                <a:spcPct val="114000"/>
              </a:lnSpc>
              <a:spcAft>
                <a:spcPts val="0"/>
              </a:spcAft>
              <a:buNone/>
              <a:defRPr sz="1800" b="1">
                <a:solidFill>
                  <a:schemeClr val="accent1"/>
                </a:solidFill>
              </a:defRPr>
            </a:lvl1pPr>
          </a:lstStyle>
          <a:p>
            <a:pPr lvl="0"/>
            <a:r>
              <a:rPr lang="en-US" noProof="0"/>
              <a:t>Subline</a:t>
            </a:r>
          </a:p>
        </p:txBody>
      </p:sp>
      <p:sp>
        <p:nvSpPr>
          <p:cNvPr id="3" name="Foliennummernplatzhalter 2">
            <a:extLst>
              <a:ext uri="{FF2B5EF4-FFF2-40B4-BE49-F238E27FC236}">
                <a16:creationId xmlns:a16="http://schemas.microsoft.com/office/drawing/2014/main" id="{2F566AD1-91A5-4D6F-BE6D-62150997CE1F}"/>
              </a:ext>
            </a:extLst>
          </p:cNvPr>
          <p:cNvSpPr>
            <a:spLocks noGrp="1"/>
          </p:cNvSpPr>
          <p:nvPr>
            <p:ph type="sldNum" sz="quarter" idx="18"/>
          </p:nvPr>
        </p:nvSpPr>
        <p:spPr/>
        <p:txBody>
          <a:bodyPr/>
          <a:lstStyle/>
          <a:p>
            <a:r>
              <a:rPr lang="en-US"/>
              <a:t>Page </a:t>
            </a:r>
            <a:fld id="{A52F4D17-1AD6-42D9-B93A-EB002C62F438}" type="slidenum">
              <a:rPr lang="en-US" smtClean="0"/>
              <a:pPr/>
              <a:t>‹#›</a:t>
            </a:fld>
            <a:endParaRPr lang="en-US" noProof="0" dirty="0"/>
          </a:p>
        </p:txBody>
      </p:sp>
    </p:spTree>
    <p:extLst>
      <p:ext uri="{BB962C8B-B14F-4D97-AF65-F5344CB8AC3E}">
        <p14:creationId xmlns:p14="http://schemas.microsoft.com/office/powerpoint/2010/main" val="370165131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pc="0" baseline="0"/>
            </a:lvl1pPr>
          </a:lstStyle>
          <a:p>
            <a:r>
              <a:rPr lang="zh-TW" altLang="en-US" noProof="0"/>
              <a:t>按一下以編輯母片標題樣式</a:t>
            </a:r>
            <a:endParaRPr lang="en-US" noProof="0"/>
          </a:p>
        </p:txBody>
      </p:sp>
      <p:sp>
        <p:nvSpPr>
          <p:cNvPr id="6" name="Datumsplatzhalter 5">
            <a:extLst>
              <a:ext uri="{FF2B5EF4-FFF2-40B4-BE49-F238E27FC236}">
                <a16:creationId xmlns:a16="http://schemas.microsoft.com/office/drawing/2014/main" id="{4283517E-5B20-4272-8660-1A906CDE614E}"/>
              </a:ext>
            </a:extLst>
          </p:cNvPr>
          <p:cNvSpPr>
            <a:spLocks noGrp="1"/>
          </p:cNvSpPr>
          <p:nvPr>
            <p:ph type="dt" sz="half" idx="10"/>
          </p:nvPr>
        </p:nvSpPr>
        <p:spPr/>
        <p:txBody>
          <a:bodyPr/>
          <a:lstStyle/>
          <a:p>
            <a:fld id="{CBD8ADD8-04D2-4A1B-950C-83B639E38811}" type="datetime3">
              <a:rPr lang="en-US" noProof="0" smtClean="0"/>
              <a:t>1 July 2022</a:t>
            </a:fld>
            <a:endParaRPr lang="en-US" noProof="0"/>
          </a:p>
        </p:txBody>
      </p:sp>
      <p:sp>
        <p:nvSpPr>
          <p:cNvPr id="9" name="Textplatzhalter 10">
            <a:extLst>
              <a:ext uri="{FF2B5EF4-FFF2-40B4-BE49-F238E27FC236}">
                <a16:creationId xmlns:a16="http://schemas.microsoft.com/office/drawing/2014/main" id="{F63E2467-CDE8-4456-BDC8-2E6458C092A7}"/>
              </a:ext>
            </a:extLst>
          </p:cNvPr>
          <p:cNvSpPr>
            <a:spLocks noGrp="1"/>
          </p:cNvSpPr>
          <p:nvPr>
            <p:ph type="body" sz="quarter" idx="15" hasCustomPrompt="1"/>
          </p:nvPr>
        </p:nvSpPr>
        <p:spPr>
          <a:xfrm>
            <a:off x="358777" y="938786"/>
            <a:ext cx="11449049" cy="509994"/>
          </a:xfrm>
        </p:spPr>
        <p:txBody>
          <a:bodyPr/>
          <a:lstStyle>
            <a:lvl1pPr marL="0" indent="0">
              <a:lnSpc>
                <a:spcPct val="114000"/>
              </a:lnSpc>
              <a:spcAft>
                <a:spcPts val="0"/>
              </a:spcAft>
              <a:buNone/>
              <a:defRPr sz="1800" b="1">
                <a:solidFill>
                  <a:schemeClr val="accent1"/>
                </a:solidFill>
              </a:defRPr>
            </a:lvl1pPr>
          </a:lstStyle>
          <a:p>
            <a:pPr lvl="0"/>
            <a:r>
              <a:rPr lang="en-US" noProof="0"/>
              <a:t>Subline</a:t>
            </a:r>
          </a:p>
        </p:txBody>
      </p:sp>
      <p:sp>
        <p:nvSpPr>
          <p:cNvPr id="3" name="Foliennummernplatzhalter 2">
            <a:extLst>
              <a:ext uri="{FF2B5EF4-FFF2-40B4-BE49-F238E27FC236}">
                <a16:creationId xmlns:a16="http://schemas.microsoft.com/office/drawing/2014/main" id="{1C9A4D5F-2E35-47CB-9ECC-6BDDA4543523}"/>
              </a:ext>
            </a:extLst>
          </p:cNvPr>
          <p:cNvSpPr>
            <a:spLocks noGrp="1"/>
          </p:cNvSpPr>
          <p:nvPr>
            <p:ph type="sldNum" sz="quarter" idx="16"/>
          </p:nvPr>
        </p:nvSpPr>
        <p:spPr/>
        <p:txBody>
          <a:bodyPr/>
          <a:lstStyle/>
          <a:p>
            <a:r>
              <a:rPr lang="en-US"/>
              <a:t>Page </a:t>
            </a:r>
            <a:fld id="{A52F4D17-1AD6-42D9-B93A-EB002C62F438}" type="slidenum">
              <a:rPr lang="en-US" smtClean="0"/>
              <a:pPr/>
              <a:t>‹#›</a:t>
            </a:fld>
            <a:endParaRPr lang="en-US" noProof="0" dirty="0"/>
          </a:p>
        </p:txBody>
      </p:sp>
    </p:spTree>
    <p:extLst>
      <p:ext uri="{BB962C8B-B14F-4D97-AF65-F5344CB8AC3E}">
        <p14:creationId xmlns:p14="http://schemas.microsoft.com/office/powerpoint/2010/main" val="261187830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a:extLst>
              <a:ext uri="{FF2B5EF4-FFF2-40B4-BE49-F238E27FC236}">
                <a16:creationId xmlns:a16="http://schemas.microsoft.com/office/drawing/2014/main" id="{1A9D9CA0-0D3A-430F-A273-E4F9DC8D4FCA}"/>
              </a:ext>
            </a:extLst>
          </p:cNvPr>
          <p:cNvSpPr>
            <a:spLocks noGrp="1"/>
          </p:cNvSpPr>
          <p:nvPr>
            <p:ph type="dt" sz="half" idx="10"/>
          </p:nvPr>
        </p:nvSpPr>
        <p:spPr/>
        <p:txBody>
          <a:bodyPr/>
          <a:lstStyle/>
          <a:p>
            <a:fld id="{E07AF370-5562-4AA1-BEF6-258295B430F9}" type="datetime3">
              <a:rPr lang="en-US" noProof="0" smtClean="0"/>
              <a:t>1 July 2022</a:t>
            </a:fld>
            <a:endParaRPr lang="en-US" noProof="0"/>
          </a:p>
        </p:txBody>
      </p:sp>
      <p:sp>
        <p:nvSpPr>
          <p:cNvPr id="2" name="Foliennummernplatzhalter 1">
            <a:extLst>
              <a:ext uri="{FF2B5EF4-FFF2-40B4-BE49-F238E27FC236}">
                <a16:creationId xmlns:a16="http://schemas.microsoft.com/office/drawing/2014/main" id="{FBEB74CF-3CEB-49F7-B847-0E316736F21A}"/>
              </a:ext>
            </a:extLst>
          </p:cNvPr>
          <p:cNvSpPr>
            <a:spLocks noGrp="1"/>
          </p:cNvSpPr>
          <p:nvPr>
            <p:ph type="sldNum" sz="quarter" idx="11"/>
          </p:nvPr>
        </p:nvSpPr>
        <p:spPr/>
        <p:txBody>
          <a:bodyPr/>
          <a:lstStyle/>
          <a:p>
            <a:r>
              <a:rPr lang="en-US"/>
              <a:t>Page </a:t>
            </a:r>
            <a:fld id="{A52F4D17-1AD6-42D9-B93A-EB002C62F438}" type="slidenum">
              <a:rPr lang="en-US" smtClean="0"/>
              <a:pPr/>
              <a:t>‹#›</a:t>
            </a:fld>
            <a:endParaRPr lang="en-US" noProof="0" dirty="0"/>
          </a:p>
        </p:txBody>
      </p:sp>
    </p:spTree>
    <p:extLst>
      <p:ext uri="{BB962C8B-B14F-4D97-AF65-F5344CB8AC3E}">
        <p14:creationId xmlns:p14="http://schemas.microsoft.com/office/powerpoint/2010/main" val="10631399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1476" y="1563147"/>
            <a:ext cx="11449051" cy="4214255"/>
          </a:xfrm>
          <a:prstGeom prst="rect">
            <a:avLst/>
          </a:prstGeom>
        </p:spPr>
        <p:txBody>
          <a:bodyPr vert="horz" lIns="0" tIns="0" rIns="0" bIns="0" rtlCol="0" anchor="t" anchorCtr="0">
            <a:noAutofit/>
          </a:bodyPr>
          <a:lstStyle/>
          <a:p>
            <a:pPr lvl="0"/>
            <a:r>
              <a:rPr lang="en-US" noProof="0" dirty="0" err="1"/>
              <a:t>Mastertextformat</a:t>
            </a:r>
            <a:r>
              <a:rPr lang="en-US" noProof="0" dirty="0"/>
              <a:t> </a:t>
            </a:r>
            <a:r>
              <a:rPr lang="en-US" noProof="0" dirty="0" err="1"/>
              <a:t>bearbeiten</a:t>
            </a:r>
            <a:endParaRPr lang="en-US" noProof="0" dirty="0"/>
          </a:p>
          <a:p>
            <a:pPr lvl="1"/>
            <a:r>
              <a:rPr lang="en-US" noProof="0" dirty="0" err="1"/>
              <a:t>Zweite</a:t>
            </a:r>
            <a:r>
              <a:rPr lang="en-US" noProof="0" dirty="0"/>
              <a:t> </a:t>
            </a:r>
            <a:r>
              <a:rPr lang="en-US" noProof="0" dirty="0" err="1"/>
              <a:t>Ebene</a:t>
            </a:r>
            <a:endParaRPr lang="en-US" noProof="0" dirty="0"/>
          </a:p>
          <a:p>
            <a:pPr lvl="2"/>
            <a:r>
              <a:rPr lang="en-US" noProof="0" dirty="0" err="1"/>
              <a:t>Dritte</a:t>
            </a:r>
            <a:r>
              <a:rPr lang="en-US" noProof="0" dirty="0"/>
              <a:t> </a:t>
            </a:r>
            <a:r>
              <a:rPr lang="en-US" noProof="0" dirty="0" err="1"/>
              <a:t>Ebene</a:t>
            </a:r>
            <a:endParaRPr lang="en-US" noProof="0" dirty="0"/>
          </a:p>
          <a:p>
            <a:pPr lvl="3"/>
            <a:r>
              <a:rPr lang="en-US" noProof="0" dirty="0" err="1"/>
              <a:t>Vierte</a:t>
            </a:r>
            <a:r>
              <a:rPr lang="en-US" noProof="0" dirty="0"/>
              <a:t> </a:t>
            </a:r>
            <a:r>
              <a:rPr lang="en-US" noProof="0" dirty="0" err="1"/>
              <a:t>Ebene</a:t>
            </a:r>
            <a:endParaRPr lang="en-US" noProof="0" dirty="0"/>
          </a:p>
          <a:p>
            <a:pPr lvl="4"/>
            <a:r>
              <a:rPr lang="en-US" noProof="0" dirty="0" err="1"/>
              <a:t>Fünfte</a:t>
            </a:r>
            <a:r>
              <a:rPr lang="en-US" noProof="0" dirty="0"/>
              <a:t> </a:t>
            </a:r>
            <a:r>
              <a:rPr lang="en-US" noProof="0" dirty="0" err="1"/>
              <a:t>Ebene</a:t>
            </a:r>
            <a:endParaRPr lang="en-US" noProof="0" dirty="0"/>
          </a:p>
        </p:txBody>
      </p:sp>
      <p:sp>
        <p:nvSpPr>
          <p:cNvPr id="4" name="Date Placeholder 3"/>
          <p:cNvSpPr>
            <a:spLocks noGrp="1"/>
          </p:cNvSpPr>
          <p:nvPr>
            <p:ph type="dt" sz="half" idx="2"/>
          </p:nvPr>
        </p:nvSpPr>
        <p:spPr>
          <a:xfrm>
            <a:off x="3776107" y="6381332"/>
            <a:ext cx="1600508" cy="221109"/>
          </a:xfrm>
          <a:prstGeom prst="rect">
            <a:avLst/>
          </a:prstGeom>
        </p:spPr>
        <p:txBody>
          <a:bodyPr vert="horz" lIns="0" tIns="0" rIns="0" bIns="0" rtlCol="0" anchor="t" anchorCtr="0">
            <a:noAutofit/>
          </a:bodyPr>
          <a:lstStyle>
            <a:lvl1pPr algn="l">
              <a:defRPr sz="1200">
                <a:solidFill>
                  <a:schemeClr val="accent1"/>
                </a:solidFill>
              </a:defRPr>
            </a:lvl1pPr>
          </a:lstStyle>
          <a:p>
            <a:fld id="{82281670-8326-4259-87BC-78DB2A4006C8}" type="datetime3">
              <a:rPr lang="en-US" smtClean="0"/>
              <a:t>1 July 2022</a:t>
            </a:fld>
            <a:endParaRPr lang="en-US" dirty="0"/>
          </a:p>
        </p:txBody>
      </p:sp>
      <p:sp>
        <p:nvSpPr>
          <p:cNvPr id="6" name="Slide Number Placeholder 5"/>
          <p:cNvSpPr>
            <a:spLocks noGrp="1"/>
          </p:cNvSpPr>
          <p:nvPr>
            <p:ph type="sldNum" sz="quarter" idx="4"/>
          </p:nvPr>
        </p:nvSpPr>
        <p:spPr>
          <a:xfrm>
            <a:off x="5818291" y="6381332"/>
            <a:ext cx="720000" cy="221109"/>
          </a:xfrm>
          <a:prstGeom prst="rect">
            <a:avLst/>
          </a:prstGeom>
        </p:spPr>
        <p:txBody>
          <a:bodyPr vert="horz" lIns="0" tIns="0" rIns="0" bIns="0" rtlCol="0" anchor="t" anchorCtr="0">
            <a:noAutofit/>
          </a:bodyPr>
          <a:lstStyle>
            <a:lvl1pPr algn="l">
              <a:defRPr sz="1200">
                <a:solidFill>
                  <a:schemeClr val="accent1"/>
                </a:solidFill>
              </a:defRPr>
            </a:lvl1pPr>
          </a:lstStyle>
          <a:p>
            <a:r>
              <a:rPr lang="en-US" dirty="0"/>
              <a:t>Page </a:t>
            </a:r>
            <a:fld id="{A52F4D17-1AD6-42D9-B93A-EB002C62F438}" type="slidenum">
              <a:rPr lang="en-US" smtClean="0"/>
              <a:pPr/>
              <a:t>‹#›</a:t>
            </a:fld>
            <a:endParaRPr lang="en-US" noProof="0" dirty="0"/>
          </a:p>
        </p:txBody>
      </p:sp>
      <p:sp>
        <p:nvSpPr>
          <p:cNvPr id="2" name="Title Placeholder 1"/>
          <p:cNvSpPr>
            <a:spLocks noGrp="1"/>
          </p:cNvSpPr>
          <p:nvPr>
            <p:ph type="title"/>
          </p:nvPr>
        </p:nvSpPr>
        <p:spPr>
          <a:xfrm>
            <a:off x="371476" y="239661"/>
            <a:ext cx="11449051" cy="635217"/>
          </a:xfrm>
          <a:prstGeom prst="rect">
            <a:avLst/>
          </a:prstGeom>
        </p:spPr>
        <p:txBody>
          <a:bodyPr vert="horz" lIns="0" tIns="0" rIns="0" bIns="0" rtlCol="0" anchor="t" anchorCtr="0">
            <a:noAutofit/>
          </a:bodyPr>
          <a:lstStyle/>
          <a:p>
            <a:r>
              <a:rPr lang="en-US" noProof="0" dirty="0" err="1"/>
              <a:t>Mastertitelformat</a:t>
            </a:r>
            <a:r>
              <a:rPr lang="en-US" noProof="0" dirty="0"/>
              <a:t> </a:t>
            </a:r>
            <a:r>
              <a:rPr lang="en-US" noProof="0" dirty="0" err="1"/>
              <a:t>bearbeiten</a:t>
            </a:r>
            <a:endParaRPr lang="en-US" noProof="0" dirty="0"/>
          </a:p>
        </p:txBody>
      </p:sp>
      <p:pic>
        <p:nvPicPr>
          <p:cNvPr id="13" name="Grafik 12">
            <a:extLst>
              <a:ext uri="{FF2B5EF4-FFF2-40B4-BE49-F238E27FC236}">
                <a16:creationId xmlns:a16="http://schemas.microsoft.com/office/drawing/2014/main" id="{F2C4F5F8-9F24-424C-8284-2E94052236C1}"/>
              </a:ext>
            </a:extLst>
          </p:cNvPr>
          <p:cNvPicPr>
            <a:picLocks noChangeAspect="1"/>
          </p:cNvPicPr>
          <p:nvPr userDrawn="1"/>
        </p:nvPicPr>
        <p:blipFill>
          <a:blip r:embed="rId15" cstate="hqprint">
            <a:extLst>
              <a:ext uri="{28A0092B-C50C-407E-A947-70E740481C1C}">
                <a14:useLocalDpi xmlns:a14="http://schemas.microsoft.com/office/drawing/2010/main" val="0"/>
              </a:ext>
            </a:extLst>
          </a:blip>
          <a:stretch>
            <a:fillRect/>
          </a:stretch>
        </p:blipFill>
        <p:spPr>
          <a:xfrm>
            <a:off x="9938658" y="6005352"/>
            <a:ext cx="1881980" cy="548854"/>
          </a:xfrm>
          <a:prstGeom prst="rect">
            <a:avLst/>
          </a:prstGeom>
        </p:spPr>
      </p:pic>
      <p:pic>
        <p:nvPicPr>
          <p:cNvPr id="8" name="Grafik 7">
            <a:extLst>
              <a:ext uri="{FF2B5EF4-FFF2-40B4-BE49-F238E27FC236}">
                <a16:creationId xmlns:a16="http://schemas.microsoft.com/office/drawing/2014/main" id="{EF6C8115-8683-472F-BE9F-3E719023445D}"/>
              </a:ext>
            </a:extLst>
          </p:cNvPr>
          <p:cNvPicPr>
            <a:picLocks noChangeAspect="1"/>
          </p:cNvPicPr>
          <p:nvPr userDrawn="1"/>
        </p:nvPicPr>
        <p:blipFill>
          <a:blip r:embed="rId16" cstate="hqprint">
            <a:extLst>
              <a:ext uri="{28A0092B-C50C-407E-A947-70E740481C1C}">
                <a14:useLocalDpi xmlns:a14="http://schemas.microsoft.com/office/drawing/2010/main" val="0"/>
              </a:ext>
            </a:extLst>
          </a:blip>
          <a:stretch>
            <a:fillRect/>
          </a:stretch>
        </p:blipFill>
        <p:spPr>
          <a:xfrm>
            <a:off x="372070" y="6424763"/>
            <a:ext cx="2303553" cy="91462"/>
          </a:xfrm>
          <a:prstGeom prst="rect">
            <a:avLst/>
          </a:prstGeom>
        </p:spPr>
      </p:pic>
    </p:spTree>
    <p:extLst>
      <p:ext uri="{BB962C8B-B14F-4D97-AF65-F5344CB8AC3E}">
        <p14:creationId xmlns:p14="http://schemas.microsoft.com/office/powerpoint/2010/main" val="3822747736"/>
      </p:ext>
    </p:extLst>
  </p:cSld>
  <p:clrMap bg1="lt1" tx1="dk1" bg2="lt2" tx2="dk2" accent1="accent1" accent2="accent2" accent3="accent3" accent4="accent4" accent5="accent5" accent6="accent6" hlink="hlink" folHlink="folHlink"/>
  <p:sldLayoutIdLst>
    <p:sldLayoutId id="2147483661" r:id="rId1"/>
    <p:sldLayoutId id="2147483669" r:id="rId2"/>
    <p:sldLayoutId id="2147483670" r:id="rId3"/>
    <p:sldLayoutId id="2147483671" r:id="rId4"/>
    <p:sldLayoutId id="2147483662" r:id="rId5"/>
    <p:sldLayoutId id="2147483672" r:id="rId6"/>
    <p:sldLayoutId id="2147483673" r:id="rId7"/>
    <p:sldLayoutId id="2147483666" r:id="rId8"/>
    <p:sldLayoutId id="2147483667" r:id="rId9"/>
    <p:sldLayoutId id="2147483674" r:id="rId10"/>
    <p:sldLayoutId id="2147483675" r:id="rId11"/>
    <p:sldLayoutId id="2147483676" r:id="rId12"/>
    <p:sldLayoutId id="2147483678" r:id="rId13"/>
  </p:sldLayoutIdLst>
  <p:timing>
    <p:tnLst>
      <p:par>
        <p:cTn id="1" dur="indefinite" restart="never" nodeType="tmRoot"/>
      </p:par>
    </p:tnLst>
  </p:timing>
  <p:hf hdr="0" ftr="0"/>
  <p:txStyles>
    <p:titleStyle>
      <a:lvl1pPr algn="l" defTabSz="914377" rtl="0" eaLnBrk="1" latinLnBrk="0" hangingPunct="1">
        <a:lnSpc>
          <a:spcPct val="114000"/>
        </a:lnSpc>
        <a:spcBef>
          <a:spcPct val="0"/>
        </a:spcBef>
        <a:buNone/>
        <a:defRPr sz="3200" b="1" kern="1200" cap="none" spc="100" baseline="0">
          <a:solidFill>
            <a:schemeClr val="accent1"/>
          </a:solidFill>
          <a:latin typeface="+mj-lt"/>
          <a:ea typeface="+mj-ea"/>
          <a:cs typeface="+mj-cs"/>
        </a:defRPr>
      </a:lvl1pPr>
    </p:titleStyle>
    <p:bodyStyle>
      <a:lvl1pPr marL="228594" indent="-228594" algn="l" defTabSz="914377"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1pPr>
      <a:lvl2pPr marL="450839" indent="-234945" algn="l" defTabSz="914377"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2pPr>
      <a:lvl3pPr marL="666734" indent="-215895" algn="l" defTabSz="914377"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3pPr>
      <a:lvl4pPr marL="895328" indent="-215895" algn="l" defTabSz="914377"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4pPr>
      <a:lvl5pPr marL="1117572" indent="-215895" algn="l" defTabSz="914377"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026" userDrawn="1">
          <p15:clr>
            <a:srgbClr val="F26B43"/>
          </p15:clr>
        </p15:guide>
        <p15:guide id="2" pos="235" userDrawn="1">
          <p15:clr>
            <a:srgbClr val="F26B43"/>
          </p15:clr>
        </p15:guide>
        <p15:guide id="3" pos="7447" userDrawn="1">
          <p15:clr>
            <a:srgbClr val="F26B43"/>
          </p15:clr>
        </p15:guide>
        <p15:guide id="4" orient="horz" pos="278" userDrawn="1">
          <p15:clr>
            <a:srgbClr val="F26B43"/>
          </p15:clr>
        </p15:guide>
        <p15:guide id="6" pos="3659" userDrawn="1">
          <p15:clr>
            <a:srgbClr val="F26B43"/>
          </p15:clr>
        </p15:guide>
        <p15:guide id="7" pos="4021" userDrawn="1">
          <p15:clr>
            <a:srgbClr val="F26B43"/>
          </p15:clr>
        </p15:guide>
        <p15:guide id="8" orient="horz" pos="363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9.xml"/><Relationship Id="rId7" Type="http://schemas.openxmlformats.org/officeDocument/2006/relationships/image" Target="../media/image31.wmf"/><Relationship Id="rId2" Type="http://schemas.openxmlformats.org/officeDocument/2006/relationships/slideLayout" Target="../slideLayouts/slideLayout5.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30.wmf"/><Relationship Id="rId10" Type="http://schemas.openxmlformats.org/officeDocument/2006/relationships/image" Target="../media/image33.png"/><Relationship Id="rId4" Type="http://schemas.openxmlformats.org/officeDocument/2006/relationships/oleObject" Target="../embeddings/oleObject3.bin"/><Relationship Id="rId9" Type="http://schemas.openxmlformats.org/officeDocument/2006/relationships/image" Target="../media/image32.wmf"/></Relationships>
</file>

<file path=ppt/slides/_rels/slide11.xml.rels><?xml version="1.0" encoding="UTF-8" standalone="yes"?>
<Relationships xmlns="http://schemas.openxmlformats.org/package/2006/relationships"><Relationship Id="rId8" Type="http://schemas.openxmlformats.org/officeDocument/2006/relationships/image" Target="../media/image37.emf"/><Relationship Id="rId3" Type="http://schemas.openxmlformats.org/officeDocument/2006/relationships/notesSlide" Target="../notesSlides/notesSlide10.xml"/><Relationship Id="rId7" Type="http://schemas.openxmlformats.org/officeDocument/2006/relationships/image" Target="../media/image36.png"/><Relationship Id="rId2" Type="http://schemas.openxmlformats.org/officeDocument/2006/relationships/slideLayout" Target="../slideLayouts/slideLayout5.xml"/><Relationship Id="rId1" Type="http://schemas.openxmlformats.org/officeDocument/2006/relationships/vmlDrawing" Target="../drawings/vmlDrawing4.vml"/><Relationship Id="rId6" Type="http://schemas.openxmlformats.org/officeDocument/2006/relationships/image" Target="../media/image34.wmf"/><Relationship Id="rId5" Type="http://schemas.openxmlformats.org/officeDocument/2006/relationships/oleObject" Target="../embeddings/oleObject6.bin"/><Relationship Id="rId4" Type="http://schemas.openxmlformats.org/officeDocument/2006/relationships/image" Target="../media/image35.png"/><Relationship Id="rId9" Type="http://schemas.openxmlformats.org/officeDocument/2006/relationships/image" Target="../media/image38.png"/></Relationships>
</file>

<file path=ppt/slides/_rels/slide1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image" Target="../media/image42.emf"/><Relationship Id="rId5" Type="http://schemas.openxmlformats.org/officeDocument/2006/relationships/image" Target="../media/image41.emf"/><Relationship Id="rId4" Type="http://schemas.openxmlformats.org/officeDocument/2006/relationships/image" Target="../media/image40.emf"/></Relationships>
</file>

<file path=ppt/slides/_rels/slide13.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1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1.xml"/><Relationship Id="rId4" Type="http://schemas.openxmlformats.org/officeDocument/2006/relationships/image" Target="../media/image5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5.png"/><Relationship Id="rId3" Type="http://schemas.openxmlformats.org/officeDocument/2006/relationships/tags" Target="../tags/tag4.xml"/><Relationship Id="rId7" Type="http://schemas.openxmlformats.org/officeDocument/2006/relationships/image" Target="../media/image9.png"/><Relationship Id="rId12" Type="http://schemas.openxmlformats.org/officeDocument/2006/relationships/image" Target="../media/image4.png"/><Relationship Id="rId2" Type="http://schemas.openxmlformats.org/officeDocument/2006/relationships/tags" Target="../tags/tag3.xml"/><Relationship Id="rId1" Type="http://schemas.openxmlformats.org/officeDocument/2006/relationships/vmlDrawing" Target="../drawings/vmlDrawing5.vml"/><Relationship Id="rId6" Type="http://schemas.openxmlformats.org/officeDocument/2006/relationships/image" Target="../media/image52.png"/><Relationship Id="rId11" Type="http://schemas.openxmlformats.org/officeDocument/2006/relationships/image" Target="../media/image53.jpg"/><Relationship Id="rId5" Type="http://schemas.openxmlformats.org/officeDocument/2006/relationships/notesSlide" Target="../notesSlides/notesSlide13.xml"/><Relationship Id="rId10" Type="http://schemas.openxmlformats.org/officeDocument/2006/relationships/image" Target="../media/image51.wmf"/><Relationship Id="rId4" Type="http://schemas.openxmlformats.org/officeDocument/2006/relationships/slideLayout" Target="../slideLayouts/slideLayout5.xml"/><Relationship Id="rId9" Type="http://schemas.openxmlformats.org/officeDocument/2006/relationships/oleObject" Target="../embeddings/oleObject7.bin"/><Relationship Id="rId1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1.xml"/><Relationship Id="rId4" Type="http://schemas.openxmlformats.org/officeDocument/2006/relationships/image" Target="../media/image54.png"/></Relationships>
</file>

<file path=ppt/slides/_rels/slide18.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image" Target="../media/image55.png"/><Relationship Id="rId5" Type="http://schemas.openxmlformats.org/officeDocument/2006/relationships/image" Target="../media/image42.emf"/><Relationship Id="rId4" Type="http://schemas.openxmlformats.org/officeDocument/2006/relationships/image" Target="../media/image41.emf"/></Relationships>
</file>

<file path=ppt/slides/_rels/slide19.xml.rels><?xml version="1.0" encoding="UTF-8" standalone="yes"?>
<Relationships xmlns="http://schemas.openxmlformats.org/package/2006/relationships"><Relationship Id="rId8" Type="http://schemas.openxmlformats.org/officeDocument/2006/relationships/image" Target="../media/image57.wmf"/><Relationship Id="rId3" Type="http://schemas.openxmlformats.org/officeDocument/2006/relationships/image" Target="../media/image39.png"/><Relationship Id="rId7" Type="http://schemas.openxmlformats.org/officeDocument/2006/relationships/image" Target="../media/image56.wmf"/><Relationship Id="rId2" Type="http://schemas.openxmlformats.org/officeDocument/2006/relationships/notesSlide" Target="../notesSlides/notesSlide15.xml"/><Relationship Id="rId1" Type="http://schemas.openxmlformats.org/officeDocument/2006/relationships/slideLayout" Target="../slideLayouts/slideLayout13.xml"/><Relationship Id="rId6" Type="http://schemas.openxmlformats.org/officeDocument/2006/relationships/image" Target="../media/image42.emf"/><Relationship Id="rId5" Type="http://schemas.openxmlformats.org/officeDocument/2006/relationships/image" Target="../media/image41.emf"/><Relationship Id="rId4" Type="http://schemas.openxmlformats.org/officeDocument/2006/relationships/image" Target="../media/image40.emf"/></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59.png"/></Relationships>
</file>

<file path=ppt/slides/_rels/slide2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7.xml"/><Relationship Id="rId1" Type="http://schemas.openxmlformats.org/officeDocument/2006/relationships/slideLayout" Target="../slideLayouts/slideLayout10.xml"/><Relationship Id="rId4" Type="http://schemas.openxmlformats.org/officeDocument/2006/relationships/image" Target="../media/image61.png"/></Relationships>
</file>

<file path=ppt/slides/_rels/slide22.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notesSlide" Target="../notesSlides/notesSlide18.xml"/><Relationship Id="rId1" Type="http://schemas.openxmlformats.org/officeDocument/2006/relationships/slideLayout" Target="../slideLayouts/slideLayout10.xml"/><Relationship Id="rId4" Type="http://schemas.openxmlformats.org/officeDocument/2006/relationships/image" Target="../media/image63.png"/></Relationships>
</file>

<file path=ppt/slides/_rels/slide2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9.xml"/><Relationship Id="rId1" Type="http://schemas.openxmlformats.org/officeDocument/2006/relationships/slideLayout" Target="../slideLayouts/slideLayout10.xml"/><Relationship Id="rId6" Type="http://schemas.openxmlformats.org/officeDocument/2006/relationships/image" Target="../media/image67.emf"/><Relationship Id="rId5" Type="http://schemas.openxmlformats.org/officeDocument/2006/relationships/image" Target="../media/image66.png"/><Relationship Id="rId4" Type="http://schemas.openxmlformats.org/officeDocument/2006/relationships/image" Target="../media/image65.emf"/></Relationships>
</file>

<file path=ppt/slides/_rels/slide2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0.xml"/><Relationship Id="rId1" Type="http://schemas.openxmlformats.org/officeDocument/2006/relationships/slideLayout" Target="../slideLayouts/slideLayout10.xml"/><Relationship Id="rId5" Type="http://schemas.openxmlformats.org/officeDocument/2006/relationships/image" Target="../media/image70.png"/><Relationship Id="rId4" Type="http://schemas.openxmlformats.org/officeDocument/2006/relationships/image" Target="../media/image69.png"/></Relationships>
</file>

<file path=ppt/slides/_rels/slide2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13.xml"/><Relationship Id="rId5" Type="http://schemas.openxmlformats.org/officeDocument/2006/relationships/image" Target="../media/image57.wmf"/><Relationship Id="rId4" Type="http://schemas.openxmlformats.org/officeDocument/2006/relationships/image" Target="../media/image56.wmf"/></Relationships>
</file>

<file path=ppt/slides/_rels/slide26.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notesSlide" Target="../notesSlides/notesSlide21.xml"/><Relationship Id="rId7" Type="http://schemas.openxmlformats.org/officeDocument/2006/relationships/image" Target="../media/image75.png"/><Relationship Id="rId2" Type="http://schemas.openxmlformats.org/officeDocument/2006/relationships/slideLayout" Target="../slideLayouts/slideLayout10.xml"/><Relationship Id="rId1" Type="http://schemas.openxmlformats.org/officeDocument/2006/relationships/vmlDrawing" Target="../drawings/vmlDrawing6.vml"/><Relationship Id="rId6" Type="http://schemas.openxmlformats.org/officeDocument/2006/relationships/image" Target="../media/image74.png"/><Relationship Id="rId5" Type="http://schemas.openxmlformats.org/officeDocument/2006/relationships/image" Target="../media/image73.wmf"/><Relationship Id="rId4" Type="http://schemas.openxmlformats.org/officeDocument/2006/relationships/oleObject" Target="../embeddings/oleObject8.bin"/><Relationship Id="rId9" Type="http://schemas.openxmlformats.org/officeDocument/2006/relationships/image" Target="../media/image77.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0.xml"/><Relationship Id="rId1" Type="http://schemas.openxmlformats.org/officeDocument/2006/relationships/vmlDrawing" Target="../drawings/vmlDrawing7.vml"/><Relationship Id="rId5" Type="http://schemas.openxmlformats.org/officeDocument/2006/relationships/image" Target="../media/image78.wmf"/><Relationship Id="rId4" Type="http://schemas.openxmlformats.org/officeDocument/2006/relationships/oleObject" Target="../embeddings/oleObject9.bin"/></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0.xml"/><Relationship Id="rId1" Type="http://schemas.openxmlformats.org/officeDocument/2006/relationships/vmlDrawing" Target="../drawings/vmlDrawing8.vml"/><Relationship Id="rId5" Type="http://schemas.openxmlformats.org/officeDocument/2006/relationships/image" Target="../media/image79.wmf"/><Relationship Id="rId4" Type="http://schemas.openxmlformats.org/officeDocument/2006/relationships/oleObject" Target="../embeddings/oleObject10.bin"/></Relationships>
</file>

<file path=ppt/slides/_rels/slide29.xml.rels><?xml version="1.0" encoding="UTF-8" standalone="yes"?>
<Relationships xmlns="http://schemas.openxmlformats.org/package/2006/relationships"><Relationship Id="rId8" Type="http://schemas.openxmlformats.org/officeDocument/2006/relationships/image" Target="../media/image37.emf"/><Relationship Id="rId3" Type="http://schemas.openxmlformats.org/officeDocument/2006/relationships/notesSlide" Target="../notesSlides/notesSlide24.xml"/><Relationship Id="rId7" Type="http://schemas.openxmlformats.org/officeDocument/2006/relationships/image" Target="../media/image80.wmf"/><Relationship Id="rId2" Type="http://schemas.openxmlformats.org/officeDocument/2006/relationships/slideLayout" Target="../slideLayouts/slideLayout5.xml"/><Relationship Id="rId1" Type="http://schemas.openxmlformats.org/officeDocument/2006/relationships/vmlDrawing" Target="../drawings/vmlDrawing9.vml"/><Relationship Id="rId6" Type="http://schemas.openxmlformats.org/officeDocument/2006/relationships/oleObject" Target="../embeddings/oleObject11.bin"/><Relationship Id="rId5" Type="http://schemas.openxmlformats.org/officeDocument/2006/relationships/image" Target="../media/image81.png"/><Relationship Id="rId4" Type="http://schemas.openxmlformats.org/officeDocument/2006/relationships/image" Target="../media/image38.png"/></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5.xml"/><Relationship Id="rId7" Type="http://schemas.openxmlformats.org/officeDocument/2006/relationships/image" Target="../media/image6.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notesSlide" Target="../notesSlides/notesSlide2.xml"/><Relationship Id="rId9"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25.xml"/><Relationship Id="rId1" Type="http://schemas.openxmlformats.org/officeDocument/2006/relationships/slideLayout" Target="../slideLayouts/slideLayout5.xml"/><Relationship Id="rId5" Type="http://schemas.openxmlformats.org/officeDocument/2006/relationships/image" Target="../media/image35.png"/><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37.emf"/><Relationship Id="rId2" Type="http://schemas.openxmlformats.org/officeDocument/2006/relationships/notesSlide" Target="../notesSlides/notesSlide26.xml"/><Relationship Id="rId1" Type="http://schemas.openxmlformats.org/officeDocument/2006/relationships/slideLayout" Target="../slideLayouts/slideLayout5.xml"/><Relationship Id="rId6" Type="http://schemas.openxmlformats.org/officeDocument/2006/relationships/image" Target="../media/image84.emf"/><Relationship Id="rId5" Type="http://schemas.openxmlformats.org/officeDocument/2006/relationships/image" Target="../media/image83.emf"/><Relationship Id="rId4" Type="http://schemas.openxmlformats.org/officeDocument/2006/relationships/image" Target="../media/image81.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7.xml"/><Relationship Id="rId7" Type="http://schemas.openxmlformats.org/officeDocument/2006/relationships/image" Target="../media/image86.wmf"/><Relationship Id="rId2" Type="http://schemas.openxmlformats.org/officeDocument/2006/relationships/slideLayout" Target="../slideLayouts/slideLayout5.xml"/><Relationship Id="rId1" Type="http://schemas.openxmlformats.org/officeDocument/2006/relationships/vmlDrawing" Target="../drawings/vmlDrawing10.vml"/><Relationship Id="rId6" Type="http://schemas.openxmlformats.org/officeDocument/2006/relationships/oleObject" Target="../embeddings/oleObject13.bin"/><Relationship Id="rId5" Type="http://schemas.openxmlformats.org/officeDocument/2006/relationships/image" Target="../media/image85.wmf"/><Relationship Id="rId4" Type="http://schemas.openxmlformats.org/officeDocument/2006/relationships/oleObject" Target="../embeddings/oleObject12.bin"/></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5.xml"/><Relationship Id="rId1" Type="http://schemas.openxmlformats.org/officeDocument/2006/relationships/vmlDrawing" Target="../drawings/vmlDrawing11.vml"/><Relationship Id="rId5" Type="http://schemas.openxmlformats.org/officeDocument/2006/relationships/image" Target="../media/image87.wmf"/><Relationship Id="rId4" Type="http://schemas.openxmlformats.org/officeDocument/2006/relationships/oleObject" Target="../embeddings/oleObject14.bin"/></Relationships>
</file>

<file path=ppt/slides/_rels/slide34.xml.rels><?xml version="1.0" encoding="UTF-8" standalone="yes"?>
<Relationships xmlns="http://schemas.openxmlformats.org/package/2006/relationships"><Relationship Id="rId8" Type="http://schemas.openxmlformats.org/officeDocument/2006/relationships/image" Target="../media/image89.wmf"/><Relationship Id="rId3" Type="http://schemas.openxmlformats.org/officeDocument/2006/relationships/notesSlide" Target="../notesSlides/notesSlide29.xml"/><Relationship Id="rId7" Type="http://schemas.openxmlformats.org/officeDocument/2006/relationships/oleObject" Target="../embeddings/oleObject16.bin"/><Relationship Id="rId2" Type="http://schemas.openxmlformats.org/officeDocument/2006/relationships/slideLayout" Target="../slideLayouts/slideLayout10.xml"/><Relationship Id="rId1" Type="http://schemas.openxmlformats.org/officeDocument/2006/relationships/vmlDrawing" Target="../drawings/vmlDrawing12.vml"/><Relationship Id="rId6" Type="http://schemas.openxmlformats.org/officeDocument/2006/relationships/image" Target="../media/image88.wmf"/><Relationship Id="rId5" Type="http://schemas.openxmlformats.org/officeDocument/2006/relationships/oleObject" Target="../embeddings/oleObject15.bin"/><Relationship Id="rId4" Type="http://schemas.openxmlformats.org/officeDocument/2006/relationships/image" Target="../media/image90.png"/></Relationships>
</file>

<file path=ppt/slides/_rels/slide35.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30.xml"/><Relationship Id="rId1" Type="http://schemas.openxmlformats.org/officeDocument/2006/relationships/slideLayout" Target="../slideLayouts/slideLayout5.xml"/><Relationship Id="rId4" Type="http://schemas.openxmlformats.org/officeDocument/2006/relationships/image" Target="../media/image92.png"/></Relationships>
</file>

<file path=ppt/slides/_rels/slide36.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32.xml"/><Relationship Id="rId1" Type="http://schemas.openxmlformats.org/officeDocument/2006/relationships/slideLayout" Target="../slideLayouts/slideLayout5.xml"/><Relationship Id="rId6" Type="http://schemas.openxmlformats.org/officeDocument/2006/relationships/image" Target="../media/image96.jpg"/><Relationship Id="rId5" Type="http://schemas.openxmlformats.org/officeDocument/2006/relationships/image" Target="../media/image95.png"/><Relationship Id="rId4" Type="http://schemas.openxmlformats.org/officeDocument/2006/relationships/image" Target="../media/image20.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8" Type="http://schemas.openxmlformats.org/officeDocument/2006/relationships/image" Target="../media/image98.png"/><Relationship Id="rId3" Type="http://schemas.openxmlformats.org/officeDocument/2006/relationships/tags" Target="../tags/tag7.xml"/><Relationship Id="rId7" Type="http://schemas.openxmlformats.org/officeDocument/2006/relationships/image" Target="../media/image97.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notesSlide" Target="../notesSlides/notesSlide33.xml"/><Relationship Id="rId5" Type="http://schemas.openxmlformats.org/officeDocument/2006/relationships/slideLayout" Target="../slideLayouts/slideLayout7.xml"/><Relationship Id="rId10" Type="http://schemas.openxmlformats.org/officeDocument/2006/relationships/image" Target="../media/image100.png"/><Relationship Id="rId4" Type="http://schemas.openxmlformats.org/officeDocument/2006/relationships/tags" Target="../tags/tag8.xml"/><Relationship Id="rId9" Type="http://schemas.openxmlformats.org/officeDocument/2006/relationships/image" Target="../media/image9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emf"/></Relationships>
</file>

<file path=ppt/slides/_rels/slide40.xml.rels><?xml version="1.0" encoding="UTF-8" standalone="yes"?>
<Relationships xmlns="http://schemas.openxmlformats.org/package/2006/relationships"><Relationship Id="rId2" Type="http://schemas.openxmlformats.org/officeDocument/2006/relationships/image" Target="../media/image101.emf"/><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8" Type="http://schemas.openxmlformats.org/officeDocument/2006/relationships/oleObject" Target="../embeddings/oleObject18.bin"/><Relationship Id="rId13" Type="http://schemas.openxmlformats.org/officeDocument/2006/relationships/oleObject" Target="../embeddings/oleObject19.bin"/><Relationship Id="rId3" Type="http://schemas.openxmlformats.org/officeDocument/2006/relationships/tags" Target="../tags/tag10.xml"/><Relationship Id="rId7" Type="http://schemas.openxmlformats.org/officeDocument/2006/relationships/image" Target="../media/image102.wmf"/><Relationship Id="rId12" Type="http://schemas.openxmlformats.org/officeDocument/2006/relationships/image" Target="../media/image98.png"/><Relationship Id="rId2" Type="http://schemas.openxmlformats.org/officeDocument/2006/relationships/tags" Target="../tags/tag9.xml"/><Relationship Id="rId16" Type="http://schemas.openxmlformats.org/officeDocument/2006/relationships/image" Target="../media/image105.wmf"/><Relationship Id="rId1" Type="http://schemas.openxmlformats.org/officeDocument/2006/relationships/vmlDrawing" Target="../drawings/vmlDrawing13.vml"/><Relationship Id="rId6" Type="http://schemas.openxmlformats.org/officeDocument/2006/relationships/oleObject" Target="../embeddings/oleObject17.bin"/><Relationship Id="rId11" Type="http://schemas.openxmlformats.org/officeDocument/2006/relationships/image" Target="../media/image99.png"/><Relationship Id="rId5" Type="http://schemas.openxmlformats.org/officeDocument/2006/relationships/notesSlide" Target="../notesSlides/notesSlide34.xml"/><Relationship Id="rId15" Type="http://schemas.openxmlformats.org/officeDocument/2006/relationships/oleObject" Target="../embeddings/oleObject20.bin"/><Relationship Id="rId10" Type="http://schemas.openxmlformats.org/officeDocument/2006/relationships/image" Target="../media/image100.png"/><Relationship Id="rId4" Type="http://schemas.openxmlformats.org/officeDocument/2006/relationships/slideLayout" Target="../slideLayouts/slideLayout7.xml"/><Relationship Id="rId9" Type="http://schemas.openxmlformats.org/officeDocument/2006/relationships/image" Target="../media/image103.wmf"/><Relationship Id="rId14" Type="http://schemas.openxmlformats.org/officeDocument/2006/relationships/image" Target="../media/image104.wmf"/></Relationships>
</file>

<file path=ppt/slides/_rels/slide42.xml.rels><?xml version="1.0" encoding="UTF-8" standalone="yes"?>
<Relationships xmlns="http://schemas.openxmlformats.org/package/2006/relationships"><Relationship Id="rId8" Type="http://schemas.openxmlformats.org/officeDocument/2006/relationships/image" Target="../media/image110.png"/><Relationship Id="rId3" Type="http://schemas.openxmlformats.org/officeDocument/2006/relationships/notesSlide" Target="../notesSlides/notesSlide35.xml"/><Relationship Id="rId7" Type="http://schemas.openxmlformats.org/officeDocument/2006/relationships/image" Target="../media/image109.png"/><Relationship Id="rId2" Type="http://schemas.openxmlformats.org/officeDocument/2006/relationships/slideLayout" Target="../slideLayouts/slideLayout7.xml"/><Relationship Id="rId1" Type="http://schemas.openxmlformats.org/officeDocument/2006/relationships/tags" Target="../tags/tag11.xml"/><Relationship Id="rId6" Type="http://schemas.openxmlformats.org/officeDocument/2006/relationships/image" Target="../media/image108.png"/><Relationship Id="rId5" Type="http://schemas.openxmlformats.org/officeDocument/2006/relationships/image" Target="../media/image107.png"/><Relationship Id="rId4" Type="http://schemas.openxmlformats.org/officeDocument/2006/relationships/image" Target="../media/image106.emf"/></Relationships>
</file>

<file path=ppt/slides/_rels/slide43.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36.xml"/><Relationship Id="rId1" Type="http://schemas.openxmlformats.org/officeDocument/2006/relationships/slideLayout" Target="../slideLayouts/slideLayout5.xml"/><Relationship Id="rId6" Type="http://schemas.openxmlformats.org/officeDocument/2006/relationships/image" Target="../media/image114.png"/><Relationship Id="rId5" Type="http://schemas.openxmlformats.org/officeDocument/2006/relationships/image" Target="../media/image113.emf"/><Relationship Id="rId4" Type="http://schemas.openxmlformats.org/officeDocument/2006/relationships/image" Target="../media/image112.png"/></Relationships>
</file>

<file path=ppt/slides/_rels/slide44.xml.rels><?xml version="1.0" encoding="UTF-8" standalone="yes"?>
<Relationships xmlns="http://schemas.openxmlformats.org/package/2006/relationships"><Relationship Id="rId8" Type="http://schemas.openxmlformats.org/officeDocument/2006/relationships/image" Target="../media/image117.png"/><Relationship Id="rId3" Type="http://schemas.openxmlformats.org/officeDocument/2006/relationships/notesSlide" Target="../notesSlides/notesSlide37.xml"/><Relationship Id="rId7" Type="http://schemas.openxmlformats.org/officeDocument/2006/relationships/image" Target="../media/image116.wmf"/><Relationship Id="rId2" Type="http://schemas.openxmlformats.org/officeDocument/2006/relationships/slideLayout" Target="../slideLayouts/slideLayout5.xml"/><Relationship Id="rId1" Type="http://schemas.openxmlformats.org/officeDocument/2006/relationships/vmlDrawing" Target="../drawings/vmlDrawing14.vml"/><Relationship Id="rId6" Type="http://schemas.openxmlformats.org/officeDocument/2006/relationships/oleObject" Target="../embeddings/oleObject22.bin"/><Relationship Id="rId5" Type="http://schemas.openxmlformats.org/officeDocument/2006/relationships/image" Target="../media/image115.wmf"/><Relationship Id="rId4" Type="http://schemas.openxmlformats.org/officeDocument/2006/relationships/oleObject" Target="../embeddings/oleObject21.bin"/><Relationship Id="rId9" Type="http://schemas.openxmlformats.org/officeDocument/2006/relationships/image" Target="../media/image53.jpg"/></Relationships>
</file>

<file path=ppt/slides/_rels/slide45.xml.rels><?xml version="1.0" encoding="UTF-8" standalone="yes"?>
<Relationships xmlns="http://schemas.openxmlformats.org/package/2006/relationships"><Relationship Id="rId8" Type="http://schemas.openxmlformats.org/officeDocument/2006/relationships/oleObject" Target="../embeddings/oleObject25.bin"/><Relationship Id="rId13" Type="http://schemas.openxmlformats.org/officeDocument/2006/relationships/image" Target="../media/image123.emf"/><Relationship Id="rId3" Type="http://schemas.openxmlformats.org/officeDocument/2006/relationships/notesSlide" Target="../notesSlides/notesSlide38.xml"/><Relationship Id="rId7" Type="http://schemas.openxmlformats.org/officeDocument/2006/relationships/image" Target="../media/image119.wmf"/><Relationship Id="rId12" Type="http://schemas.openxmlformats.org/officeDocument/2006/relationships/image" Target="../media/image122.emf"/><Relationship Id="rId2" Type="http://schemas.openxmlformats.org/officeDocument/2006/relationships/slideLayout" Target="../slideLayouts/slideLayout9.xml"/><Relationship Id="rId1" Type="http://schemas.openxmlformats.org/officeDocument/2006/relationships/vmlDrawing" Target="../drawings/vmlDrawing15.vml"/><Relationship Id="rId6" Type="http://schemas.openxmlformats.org/officeDocument/2006/relationships/oleObject" Target="../embeddings/oleObject24.bin"/><Relationship Id="rId11" Type="http://schemas.openxmlformats.org/officeDocument/2006/relationships/image" Target="../media/image121.emf"/><Relationship Id="rId5" Type="http://schemas.openxmlformats.org/officeDocument/2006/relationships/image" Target="../media/image118.wmf"/><Relationship Id="rId10" Type="http://schemas.openxmlformats.org/officeDocument/2006/relationships/image" Target="../media/image53.jpg"/><Relationship Id="rId4" Type="http://schemas.openxmlformats.org/officeDocument/2006/relationships/oleObject" Target="../embeddings/oleObject23.bin"/><Relationship Id="rId9" Type="http://schemas.openxmlformats.org/officeDocument/2006/relationships/image" Target="../media/image120.wmf"/><Relationship Id="rId14" Type="http://schemas.openxmlformats.org/officeDocument/2006/relationships/image" Target="../media/image117.png"/></Relationships>
</file>

<file path=ppt/slides/_rels/slide46.xml.rels><?xml version="1.0" encoding="UTF-8" standalone="yes"?>
<Relationships xmlns="http://schemas.openxmlformats.org/package/2006/relationships"><Relationship Id="rId8" Type="http://schemas.openxmlformats.org/officeDocument/2006/relationships/image" Target="../media/image128.emf"/><Relationship Id="rId13" Type="http://schemas.openxmlformats.org/officeDocument/2006/relationships/oleObject" Target="../embeddings/oleObject28.bin"/><Relationship Id="rId3" Type="http://schemas.openxmlformats.org/officeDocument/2006/relationships/notesSlide" Target="../notesSlides/notesSlide39.xml"/><Relationship Id="rId7" Type="http://schemas.openxmlformats.org/officeDocument/2006/relationships/image" Target="../media/image106.emf"/><Relationship Id="rId12" Type="http://schemas.openxmlformats.org/officeDocument/2006/relationships/image" Target="../media/image125.wmf"/><Relationship Id="rId2" Type="http://schemas.openxmlformats.org/officeDocument/2006/relationships/slideLayout" Target="../slideLayouts/slideLayout5.xml"/><Relationship Id="rId1" Type="http://schemas.openxmlformats.org/officeDocument/2006/relationships/vmlDrawing" Target="../drawings/vmlDrawing16.vml"/><Relationship Id="rId6" Type="http://schemas.openxmlformats.org/officeDocument/2006/relationships/image" Target="../media/image124.wmf"/><Relationship Id="rId11" Type="http://schemas.openxmlformats.org/officeDocument/2006/relationships/oleObject" Target="../embeddings/oleObject27.bin"/><Relationship Id="rId5" Type="http://schemas.openxmlformats.org/officeDocument/2006/relationships/oleObject" Target="../embeddings/oleObject26.bin"/><Relationship Id="rId10" Type="http://schemas.openxmlformats.org/officeDocument/2006/relationships/image" Target="../media/image130.emf"/><Relationship Id="rId4" Type="http://schemas.openxmlformats.org/officeDocument/2006/relationships/image" Target="../media/image127.png"/><Relationship Id="rId9" Type="http://schemas.openxmlformats.org/officeDocument/2006/relationships/image" Target="../media/image129.emf"/><Relationship Id="rId14" Type="http://schemas.openxmlformats.org/officeDocument/2006/relationships/image" Target="../media/image126.wmf"/></Relationships>
</file>

<file path=ppt/slides/_rels/slide47.xml.rels><?xml version="1.0" encoding="UTF-8" standalone="yes"?>
<Relationships xmlns="http://schemas.openxmlformats.org/package/2006/relationships"><Relationship Id="rId8" Type="http://schemas.openxmlformats.org/officeDocument/2006/relationships/image" Target="../media/image135.emf"/><Relationship Id="rId13" Type="http://schemas.openxmlformats.org/officeDocument/2006/relationships/oleObject" Target="../embeddings/oleObject31.bin"/><Relationship Id="rId3" Type="http://schemas.openxmlformats.org/officeDocument/2006/relationships/notesSlide" Target="../notesSlides/notesSlide40.xml"/><Relationship Id="rId7" Type="http://schemas.openxmlformats.org/officeDocument/2006/relationships/image" Target="../media/image134.emf"/><Relationship Id="rId12" Type="http://schemas.openxmlformats.org/officeDocument/2006/relationships/image" Target="../media/image132.wmf"/><Relationship Id="rId2" Type="http://schemas.openxmlformats.org/officeDocument/2006/relationships/slideLayout" Target="../slideLayouts/slideLayout5.xml"/><Relationship Id="rId1" Type="http://schemas.openxmlformats.org/officeDocument/2006/relationships/vmlDrawing" Target="../drawings/vmlDrawing17.vml"/><Relationship Id="rId6" Type="http://schemas.openxmlformats.org/officeDocument/2006/relationships/image" Target="../media/image131.wmf"/><Relationship Id="rId11" Type="http://schemas.openxmlformats.org/officeDocument/2006/relationships/oleObject" Target="../embeddings/oleObject30.bin"/><Relationship Id="rId5" Type="http://schemas.openxmlformats.org/officeDocument/2006/relationships/oleObject" Target="../embeddings/oleObject29.bin"/><Relationship Id="rId10" Type="http://schemas.openxmlformats.org/officeDocument/2006/relationships/image" Target="../media/image129.emf"/><Relationship Id="rId4" Type="http://schemas.openxmlformats.org/officeDocument/2006/relationships/image" Target="../media/image127.png"/><Relationship Id="rId9" Type="http://schemas.openxmlformats.org/officeDocument/2006/relationships/image" Target="../media/image128.emf"/><Relationship Id="rId14" Type="http://schemas.openxmlformats.org/officeDocument/2006/relationships/image" Target="../media/image133.wmf"/></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1.xml"/><Relationship Id="rId7" Type="http://schemas.openxmlformats.org/officeDocument/2006/relationships/image" Target="../media/image137.png"/><Relationship Id="rId2" Type="http://schemas.openxmlformats.org/officeDocument/2006/relationships/slideLayout" Target="../slideLayouts/slideLayout5.xml"/><Relationship Id="rId1" Type="http://schemas.openxmlformats.org/officeDocument/2006/relationships/vmlDrawing" Target="../drawings/vmlDrawing18.vml"/><Relationship Id="rId6" Type="http://schemas.openxmlformats.org/officeDocument/2006/relationships/image" Target="../media/image136.wmf"/><Relationship Id="rId5" Type="http://schemas.openxmlformats.org/officeDocument/2006/relationships/oleObject" Target="../embeddings/oleObject32.bin"/><Relationship Id="rId4" Type="http://schemas.openxmlformats.org/officeDocument/2006/relationships/image" Target="../media/image127.png"/></Relationships>
</file>

<file path=ppt/slides/_rels/slide49.xml.rels><?xml version="1.0" encoding="UTF-8" standalone="yes"?>
<Relationships xmlns="http://schemas.openxmlformats.org/package/2006/relationships"><Relationship Id="rId8" Type="http://schemas.openxmlformats.org/officeDocument/2006/relationships/image" Target="../media/image139.png"/><Relationship Id="rId3" Type="http://schemas.openxmlformats.org/officeDocument/2006/relationships/tags" Target="../tags/tag13.xml"/><Relationship Id="rId7" Type="http://schemas.openxmlformats.org/officeDocument/2006/relationships/image" Target="../media/image138.wmf"/><Relationship Id="rId2" Type="http://schemas.openxmlformats.org/officeDocument/2006/relationships/tags" Target="../tags/tag12.xml"/><Relationship Id="rId1" Type="http://schemas.openxmlformats.org/officeDocument/2006/relationships/vmlDrawing" Target="../drawings/vmlDrawing19.vml"/><Relationship Id="rId6" Type="http://schemas.openxmlformats.org/officeDocument/2006/relationships/oleObject" Target="../embeddings/oleObject33.bin"/><Relationship Id="rId11" Type="http://schemas.openxmlformats.org/officeDocument/2006/relationships/image" Target="../media/image142.png"/><Relationship Id="rId5" Type="http://schemas.openxmlformats.org/officeDocument/2006/relationships/notesSlide" Target="../notesSlides/notesSlide42.xml"/><Relationship Id="rId10" Type="http://schemas.openxmlformats.org/officeDocument/2006/relationships/image" Target="../media/image141.png"/><Relationship Id="rId4" Type="http://schemas.openxmlformats.org/officeDocument/2006/relationships/slideLayout" Target="../slideLayouts/slideLayout5.xml"/><Relationship Id="rId9" Type="http://schemas.openxmlformats.org/officeDocument/2006/relationships/image" Target="../media/image140.png"/></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6.jpeg"/></Relationships>
</file>

<file path=ppt/slides/_rels/slide50.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43.xml"/><Relationship Id="rId1" Type="http://schemas.openxmlformats.org/officeDocument/2006/relationships/slideLayout" Target="../slideLayouts/slideLayout5.xml"/><Relationship Id="rId4" Type="http://schemas.openxmlformats.org/officeDocument/2006/relationships/image" Target="../media/image143.png"/></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145.png"/><Relationship Id="rId2" Type="http://schemas.openxmlformats.org/officeDocument/2006/relationships/tags" Target="../tags/tag14.xml"/><Relationship Id="rId1" Type="http://schemas.openxmlformats.org/officeDocument/2006/relationships/vmlDrawing" Target="../drawings/vmlDrawing20.vml"/><Relationship Id="rId6" Type="http://schemas.openxmlformats.org/officeDocument/2006/relationships/image" Target="../media/image144.wmf"/><Relationship Id="rId5" Type="http://schemas.openxmlformats.org/officeDocument/2006/relationships/oleObject" Target="../embeddings/oleObject34.bin"/><Relationship Id="rId4" Type="http://schemas.openxmlformats.org/officeDocument/2006/relationships/notesSlide" Target="../notesSlides/notesSlide44.xml"/></Relationships>
</file>

<file path=ppt/slides/_rels/slide52.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146.tiff"/><Relationship Id="rId7" Type="http://schemas.openxmlformats.org/officeDocument/2006/relationships/image" Target="../media/image150.jpeg"/><Relationship Id="rId2" Type="http://schemas.openxmlformats.org/officeDocument/2006/relationships/notesSlide" Target="../notesSlides/notesSlide45.xml"/><Relationship Id="rId1" Type="http://schemas.openxmlformats.org/officeDocument/2006/relationships/slideLayout" Target="../slideLayouts/slideLayout11.xml"/><Relationship Id="rId6" Type="http://schemas.openxmlformats.org/officeDocument/2006/relationships/image" Target="../media/image149.tiff"/><Relationship Id="rId5" Type="http://schemas.openxmlformats.org/officeDocument/2006/relationships/image" Target="../media/image148.tiff"/><Relationship Id="rId10" Type="http://schemas.openxmlformats.org/officeDocument/2006/relationships/image" Target="../media/image152.jpeg"/><Relationship Id="rId4" Type="http://schemas.openxmlformats.org/officeDocument/2006/relationships/image" Target="../media/image147.tiff"/><Relationship Id="rId9" Type="http://schemas.openxmlformats.org/officeDocument/2006/relationships/image" Target="../media/image151.png"/></Relationships>
</file>

<file path=ppt/slides/_rels/slide53.xml.rels><?xml version="1.0" encoding="UTF-8" standalone="yes"?>
<Relationships xmlns="http://schemas.openxmlformats.org/package/2006/relationships"><Relationship Id="rId8" Type="http://schemas.openxmlformats.org/officeDocument/2006/relationships/oleObject" Target="../embeddings/oleObject36.bin"/><Relationship Id="rId13" Type="http://schemas.openxmlformats.org/officeDocument/2006/relationships/image" Target="../media/image156.wmf"/><Relationship Id="rId3" Type="http://schemas.openxmlformats.org/officeDocument/2006/relationships/tags" Target="../tags/tag16.xml"/><Relationship Id="rId7" Type="http://schemas.openxmlformats.org/officeDocument/2006/relationships/image" Target="../media/image153.wmf"/><Relationship Id="rId12" Type="http://schemas.openxmlformats.org/officeDocument/2006/relationships/oleObject" Target="../embeddings/oleObject38.bin"/><Relationship Id="rId2" Type="http://schemas.openxmlformats.org/officeDocument/2006/relationships/tags" Target="../tags/tag15.xml"/><Relationship Id="rId1" Type="http://schemas.openxmlformats.org/officeDocument/2006/relationships/vmlDrawing" Target="../drawings/vmlDrawing21.vml"/><Relationship Id="rId6" Type="http://schemas.openxmlformats.org/officeDocument/2006/relationships/oleObject" Target="../embeddings/oleObject35.bin"/><Relationship Id="rId11" Type="http://schemas.openxmlformats.org/officeDocument/2006/relationships/image" Target="../media/image155.wmf"/><Relationship Id="rId5" Type="http://schemas.openxmlformats.org/officeDocument/2006/relationships/notesSlide" Target="../notesSlides/notesSlide46.xml"/><Relationship Id="rId15" Type="http://schemas.openxmlformats.org/officeDocument/2006/relationships/image" Target="../media/image158.png"/><Relationship Id="rId10" Type="http://schemas.openxmlformats.org/officeDocument/2006/relationships/oleObject" Target="../embeddings/oleObject37.bin"/><Relationship Id="rId4" Type="http://schemas.openxmlformats.org/officeDocument/2006/relationships/slideLayout" Target="../slideLayouts/slideLayout5.xml"/><Relationship Id="rId9" Type="http://schemas.openxmlformats.org/officeDocument/2006/relationships/image" Target="../media/image154.wmf"/><Relationship Id="rId14" Type="http://schemas.openxmlformats.org/officeDocument/2006/relationships/image" Target="../media/image157.png"/></Relationships>
</file>

<file path=ppt/slides/_rels/slide54.xml.rels><?xml version="1.0" encoding="UTF-8" standalone="yes"?>
<Relationships xmlns="http://schemas.openxmlformats.org/package/2006/relationships"><Relationship Id="rId8" Type="http://schemas.openxmlformats.org/officeDocument/2006/relationships/image" Target="../media/image163.emf"/><Relationship Id="rId3" Type="http://schemas.openxmlformats.org/officeDocument/2006/relationships/slideLayout" Target="../slideLayouts/slideLayout5.xml"/><Relationship Id="rId7" Type="http://schemas.openxmlformats.org/officeDocument/2006/relationships/image" Target="../media/image162.png"/><Relationship Id="rId2" Type="http://schemas.openxmlformats.org/officeDocument/2006/relationships/tags" Target="../tags/tag17.xml"/><Relationship Id="rId1" Type="http://schemas.openxmlformats.org/officeDocument/2006/relationships/vmlDrawing" Target="../drawings/vmlDrawing22.vml"/><Relationship Id="rId6" Type="http://schemas.openxmlformats.org/officeDocument/2006/relationships/image" Target="../media/image161.png"/><Relationship Id="rId11" Type="http://schemas.openxmlformats.org/officeDocument/2006/relationships/image" Target="../media/image159.wmf"/><Relationship Id="rId5" Type="http://schemas.openxmlformats.org/officeDocument/2006/relationships/image" Target="../media/image160.png"/><Relationship Id="rId10" Type="http://schemas.openxmlformats.org/officeDocument/2006/relationships/oleObject" Target="../embeddings/oleObject39.bin"/><Relationship Id="rId4" Type="http://schemas.openxmlformats.org/officeDocument/2006/relationships/notesSlide" Target="../notesSlides/notesSlide47.xml"/><Relationship Id="rId9" Type="http://schemas.openxmlformats.org/officeDocument/2006/relationships/image" Target="../media/image164.png"/></Relationships>
</file>

<file path=ppt/slides/_rels/slide55.xml.rels><?xml version="1.0" encoding="UTF-8" standalone="yes"?>
<Relationships xmlns="http://schemas.openxmlformats.org/package/2006/relationships"><Relationship Id="rId2" Type="http://schemas.openxmlformats.org/officeDocument/2006/relationships/image" Target="../media/image165.png"/><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3" Type="http://schemas.openxmlformats.org/officeDocument/2006/relationships/image" Target="../media/image167.emf"/><Relationship Id="rId2" Type="http://schemas.openxmlformats.org/officeDocument/2006/relationships/image" Target="../media/image166.png"/><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48.xml"/><Relationship Id="rId7" Type="http://schemas.openxmlformats.org/officeDocument/2006/relationships/image" Target="../media/image169.wmf"/><Relationship Id="rId2" Type="http://schemas.openxmlformats.org/officeDocument/2006/relationships/slideLayout" Target="../slideLayouts/slideLayout10.xml"/><Relationship Id="rId1" Type="http://schemas.openxmlformats.org/officeDocument/2006/relationships/vmlDrawing" Target="../drawings/vmlDrawing23.vml"/><Relationship Id="rId6" Type="http://schemas.openxmlformats.org/officeDocument/2006/relationships/oleObject" Target="../embeddings/oleObject41.bin"/><Relationship Id="rId5" Type="http://schemas.openxmlformats.org/officeDocument/2006/relationships/image" Target="../media/image168.wmf"/><Relationship Id="rId4" Type="http://schemas.openxmlformats.org/officeDocument/2006/relationships/oleObject" Target="../embeddings/oleObject40.bin"/></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video" Target="../media/media1.mp4"/><Relationship Id="rId7" Type="http://schemas.openxmlformats.org/officeDocument/2006/relationships/image" Target="../media/image17.wmf"/><Relationship Id="rId2" Type="http://schemas.microsoft.com/office/2007/relationships/media" Target="../media/media1.mp4"/><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notesSlide" Target="../notesSlides/notesSlide5.xml"/><Relationship Id="rId4" Type="http://schemas.openxmlformats.org/officeDocument/2006/relationships/slideLayout" Target="../slideLayouts/slideLayout5.xml"/><Relationship Id="rId9" Type="http://schemas.openxmlformats.org/officeDocument/2006/relationships/image" Target="../media/image19.png"/></Relationships>
</file>

<file path=ppt/slides/_rels/slide60.xml.rels><?xml version="1.0" encoding="UTF-8" standalone="yes"?>
<Relationships xmlns="http://schemas.openxmlformats.org/package/2006/relationships"><Relationship Id="rId8" Type="http://schemas.openxmlformats.org/officeDocument/2006/relationships/oleObject" Target="../embeddings/oleObject44.bin"/><Relationship Id="rId13" Type="http://schemas.openxmlformats.org/officeDocument/2006/relationships/image" Target="../media/image174.wmf"/><Relationship Id="rId3" Type="http://schemas.openxmlformats.org/officeDocument/2006/relationships/notesSlide" Target="../notesSlides/notesSlide50.xml"/><Relationship Id="rId7" Type="http://schemas.openxmlformats.org/officeDocument/2006/relationships/image" Target="../media/image171.wmf"/><Relationship Id="rId12" Type="http://schemas.openxmlformats.org/officeDocument/2006/relationships/oleObject" Target="../embeddings/oleObject46.bin"/><Relationship Id="rId2" Type="http://schemas.openxmlformats.org/officeDocument/2006/relationships/slideLayout" Target="../slideLayouts/slideLayout11.xml"/><Relationship Id="rId1" Type="http://schemas.openxmlformats.org/officeDocument/2006/relationships/vmlDrawing" Target="../drawings/vmlDrawing24.vml"/><Relationship Id="rId6" Type="http://schemas.openxmlformats.org/officeDocument/2006/relationships/oleObject" Target="../embeddings/oleObject43.bin"/><Relationship Id="rId11" Type="http://schemas.openxmlformats.org/officeDocument/2006/relationships/image" Target="../media/image173.wmf"/><Relationship Id="rId5" Type="http://schemas.openxmlformats.org/officeDocument/2006/relationships/image" Target="../media/image170.wmf"/><Relationship Id="rId10" Type="http://schemas.openxmlformats.org/officeDocument/2006/relationships/oleObject" Target="../embeddings/oleObject45.bin"/><Relationship Id="rId4" Type="http://schemas.openxmlformats.org/officeDocument/2006/relationships/oleObject" Target="../embeddings/oleObject42.bin"/><Relationship Id="rId9" Type="http://schemas.openxmlformats.org/officeDocument/2006/relationships/image" Target="../media/image172.wmf"/></Relationships>
</file>

<file path=ppt/slides/_rels/slide61.xml.rels><?xml version="1.0" encoding="UTF-8" standalone="yes"?>
<Relationships xmlns="http://schemas.openxmlformats.org/package/2006/relationships"><Relationship Id="rId8" Type="http://schemas.openxmlformats.org/officeDocument/2006/relationships/image" Target="../media/image180.png"/><Relationship Id="rId3" Type="http://schemas.openxmlformats.org/officeDocument/2006/relationships/image" Target="../media/image175.png"/><Relationship Id="rId7" Type="http://schemas.openxmlformats.org/officeDocument/2006/relationships/image" Target="../media/image179.png"/><Relationship Id="rId2" Type="http://schemas.openxmlformats.org/officeDocument/2006/relationships/notesSlide" Target="../notesSlides/notesSlide51.xml"/><Relationship Id="rId1" Type="http://schemas.openxmlformats.org/officeDocument/2006/relationships/slideLayout" Target="../slideLayouts/slideLayout5.xml"/><Relationship Id="rId6" Type="http://schemas.openxmlformats.org/officeDocument/2006/relationships/image" Target="../media/image178.png"/><Relationship Id="rId11" Type="http://schemas.openxmlformats.org/officeDocument/2006/relationships/image" Target="../media/image35.png"/><Relationship Id="rId5" Type="http://schemas.openxmlformats.org/officeDocument/2006/relationships/image" Target="../media/image177.png"/><Relationship Id="rId10" Type="http://schemas.openxmlformats.org/officeDocument/2006/relationships/image" Target="../media/image182.jpeg"/><Relationship Id="rId4" Type="http://schemas.openxmlformats.org/officeDocument/2006/relationships/image" Target="../media/image176.png"/><Relationship Id="rId9" Type="http://schemas.openxmlformats.org/officeDocument/2006/relationships/image" Target="../media/image181.png"/></Relationships>
</file>

<file path=ppt/slides/_rels/slide62.xml.rels><?xml version="1.0" encoding="UTF-8" standalone="yes"?>
<Relationships xmlns="http://schemas.openxmlformats.org/package/2006/relationships"><Relationship Id="rId2" Type="http://schemas.openxmlformats.org/officeDocument/2006/relationships/image" Target="../media/image183.emf"/><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jp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25.jpg"/><Relationship Id="rId5" Type="http://schemas.openxmlformats.org/officeDocument/2006/relationships/image" Target="../media/image24.jpg"/><Relationship Id="rId4" Type="http://schemas.openxmlformats.org/officeDocument/2006/relationships/image" Target="../media/image23.jpg"/><Relationship Id="rId9" Type="http://schemas.openxmlformats.org/officeDocument/2006/relationships/image" Target="../media/image28.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xml"/><Relationship Id="rId1" Type="http://schemas.openxmlformats.org/officeDocument/2006/relationships/vmlDrawing" Target="../drawings/vmlDrawing2.vml"/><Relationship Id="rId5" Type="http://schemas.openxmlformats.org/officeDocument/2006/relationships/image" Target="../media/image29.wmf"/><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A64521-ED94-4240-8AD4-6C3D7A90E715}"/>
              </a:ext>
            </a:extLst>
          </p:cNvPr>
          <p:cNvSpPr>
            <a:spLocks noGrp="1"/>
          </p:cNvSpPr>
          <p:nvPr>
            <p:ph type="ctrTitle"/>
          </p:nvPr>
        </p:nvSpPr>
        <p:spPr>
          <a:xfrm>
            <a:off x="1343472" y="1124744"/>
            <a:ext cx="9135692" cy="1728192"/>
          </a:xfrm>
        </p:spPr>
        <p:txBody>
          <a:bodyPr/>
          <a:lstStyle/>
          <a:p>
            <a:pPr algn="ctr"/>
            <a:r>
              <a:rPr lang="en-US" altLang="zh-TW" i="1" dirty="0" smtClean="0"/>
              <a:t>Ultra low energy ion implantation </a:t>
            </a:r>
            <a:br>
              <a:rPr lang="en-US" altLang="zh-TW" i="1" dirty="0" smtClean="0"/>
            </a:br>
            <a:r>
              <a:rPr lang="en-US" altLang="zh-TW" i="1" dirty="0" smtClean="0"/>
              <a:t>into </a:t>
            </a:r>
            <a:r>
              <a:rPr lang="en-US" altLang="zh-TW" i="1" dirty="0" smtClean="0"/>
              <a:t>transition </a:t>
            </a:r>
            <a:r>
              <a:rPr lang="en-US" altLang="zh-TW" i="1" dirty="0" smtClean="0"/>
              <a:t>metal </a:t>
            </a:r>
            <a:r>
              <a:rPr lang="en-US" altLang="zh-TW" i="1" dirty="0" err="1" smtClean="0"/>
              <a:t>dichalcogenides</a:t>
            </a:r>
            <a:endParaRPr lang="en-US" noProof="0" dirty="0"/>
          </a:p>
        </p:txBody>
      </p:sp>
      <p:sp>
        <p:nvSpPr>
          <p:cNvPr id="3" name="Untertitel 2">
            <a:extLst>
              <a:ext uri="{FF2B5EF4-FFF2-40B4-BE49-F238E27FC236}">
                <a16:creationId xmlns:a16="http://schemas.microsoft.com/office/drawing/2014/main" id="{C693119F-69DD-4BF5-B78E-98C0144F5F54}"/>
              </a:ext>
            </a:extLst>
          </p:cNvPr>
          <p:cNvSpPr>
            <a:spLocks noGrp="1"/>
          </p:cNvSpPr>
          <p:nvPr>
            <p:ph type="subTitle" idx="1"/>
          </p:nvPr>
        </p:nvSpPr>
        <p:spPr>
          <a:xfrm>
            <a:off x="930076" y="3789040"/>
            <a:ext cx="8046244" cy="516756"/>
          </a:xfrm>
        </p:spPr>
        <p:txBody>
          <a:bodyPr/>
          <a:lstStyle/>
          <a:p>
            <a:r>
              <a:rPr lang="de-DE" altLang="zh-TW" dirty="0" smtClean="0"/>
              <a:t>B</a:t>
            </a:r>
            <a:r>
              <a:rPr lang="de-DE" altLang="zh-TW" dirty="0"/>
              <a:t>. E. Kardynał</a:t>
            </a:r>
            <a:endParaRPr lang="en-US" cap="none" noProof="0" dirty="0"/>
          </a:p>
        </p:txBody>
      </p:sp>
      <p:sp>
        <p:nvSpPr>
          <p:cNvPr id="4" name="文字方塊 3">
            <a:extLst>
              <a:ext uri="{FF2B5EF4-FFF2-40B4-BE49-F238E27FC236}">
                <a16:creationId xmlns:a16="http://schemas.microsoft.com/office/drawing/2014/main" id="{30E3DF5E-7D0A-4E2F-9438-8862DCC69CAE}"/>
              </a:ext>
            </a:extLst>
          </p:cNvPr>
          <p:cNvSpPr txBox="1"/>
          <p:nvPr/>
        </p:nvSpPr>
        <p:spPr>
          <a:xfrm>
            <a:off x="839416" y="4243809"/>
            <a:ext cx="3954929" cy="618631"/>
          </a:xfrm>
          <a:prstGeom prst="rect">
            <a:avLst/>
          </a:prstGeom>
          <a:noFill/>
        </p:spPr>
        <p:txBody>
          <a:bodyPr wrap="none" rtlCol="0">
            <a:spAutoFit/>
          </a:bodyPr>
          <a:lstStyle/>
          <a:p>
            <a:pPr>
              <a:lnSpc>
                <a:spcPct val="95000"/>
              </a:lnSpc>
            </a:pPr>
            <a:r>
              <a:rPr lang="de-DE" altLang="zh-TW" i="1" dirty="0">
                <a:solidFill>
                  <a:schemeClr val="bg1"/>
                </a:solidFill>
              </a:rPr>
              <a:t>Peter Grünberg Institute 9 (PGI-9), </a:t>
            </a:r>
            <a:endParaRPr lang="de-DE" altLang="zh-TW" i="1" dirty="0" smtClean="0">
              <a:solidFill>
                <a:schemeClr val="bg1"/>
              </a:solidFill>
            </a:endParaRPr>
          </a:p>
          <a:p>
            <a:pPr>
              <a:lnSpc>
                <a:spcPct val="95000"/>
              </a:lnSpc>
            </a:pPr>
            <a:r>
              <a:rPr lang="de-DE" altLang="zh-TW" i="1" dirty="0" smtClean="0">
                <a:solidFill>
                  <a:schemeClr val="bg1"/>
                </a:solidFill>
              </a:rPr>
              <a:t>Forschungszentrum </a:t>
            </a:r>
            <a:r>
              <a:rPr lang="de-DE" altLang="zh-TW" i="1" dirty="0">
                <a:solidFill>
                  <a:schemeClr val="bg1"/>
                </a:solidFill>
              </a:rPr>
              <a:t>Jülich, Germany</a:t>
            </a:r>
            <a:endParaRPr lang="zh-TW" altLang="en-US" sz="2400" dirty="0" err="1">
              <a:solidFill>
                <a:schemeClr val="bg1"/>
              </a:solidFill>
            </a:endParaRPr>
          </a:p>
        </p:txBody>
      </p:sp>
    </p:spTree>
    <p:extLst>
      <p:ext uri="{BB962C8B-B14F-4D97-AF65-F5344CB8AC3E}">
        <p14:creationId xmlns:p14="http://schemas.microsoft.com/office/powerpoint/2010/main" val="16383789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E9BBE13A-652D-45D5-B3D8-82A75A19F727}"/>
              </a:ext>
            </a:extLst>
          </p:cNvPr>
          <p:cNvSpPr>
            <a:spLocks noGrp="1"/>
          </p:cNvSpPr>
          <p:nvPr>
            <p:ph type="dt" sz="half" idx="13"/>
          </p:nvPr>
        </p:nvSpPr>
        <p:spPr/>
        <p:txBody>
          <a:bodyPr/>
          <a:lstStyle/>
          <a:p>
            <a:fld id="{ADB2A1A5-DB69-4D13-BF7F-3BBC7A1278D0}" type="datetime3">
              <a:rPr lang="en-US" smtClean="0"/>
              <a:t>1 July 2022</a:t>
            </a:fld>
            <a:endParaRPr lang="en-US" dirty="0"/>
          </a:p>
        </p:txBody>
      </p:sp>
      <p:sp>
        <p:nvSpPr>
          <p:cNvPr id="4" name="Foliennummernplatzhalter 3">
            <a:extLst>
              <a:ext uri="{FF2B5EF4-FFF2-40B4-BE49-F238E27FC236}">
                <a16:creationId xmlns:a16="http://schemas.microsoft.com/office/drawing/2014/main" id="{5DC516BF-C995-4C15-B38E-5F4B775E169F}"/>
              </a:ext>
            </a:extLst>
          </p:cNvPr>
          <p:cNvSpPr>
            <a:spLocks noGrp="1"/>
          </p:cNvSpPr>
          <p:nvPr>
            <p:ph type="sldNum" sz="quarter" idx="16"/>
          </p:nvPr>
        </p:nvSpPr>
        <p:spPr/>
        <p:txBody>
          <a:bodyPr/>
          <a:lstStyle/>
          <a:p>
            <a:r>
              <a:rPr lang="en-US"/>
              <a:t>Page </a:t>
            </a:r>
            <a:fld id="{A52F4D17-1AD6-42D9-B93A-EB002C62F438}" type="slidenum">
              <a:rPr lang="en-US" smtClean="0"/>
              <a:pPr/>
              <a:t>10</a:t>
            </a:fld>
            <a:endParaRPr lang="en-US" noProof="0" dirty="0"/>
          </a:p>
        </p:txBody>
      </p:sp>
      <p:sp>
        <p:nvSpPr>
          <p:cNvPr id="5" name="Title 1"/>
          <p:cNvSpPr>
            <a:spLocks noGrp="1"/>
          </p:cNvSpPr>
          <p:nvPr>
            <p:ph type="title"/>
          </p:nvPr>
        </p:nvSpPr>
        <p:spPr>
          <a:xfrm>
            <a:off x="371476" y="239661"/>
            <a:ext cx="11449051" cy="635217"/>
          </a:xfrm>
        </p:spPr>
        <p:txBody>
          <a:bodyPr/>
          <a:lstStyle/>
          <a:p>
            <a:r>
              <a:rPr lang="en-US" cap="none" dirty="0" smtClean="0"/>
              <a:t>Photoluminescence spectra</a:t>
            </a:r>
            <a:endParaRPr lang="en-US" cap="none" dirty="0"/>
          </a:p>
        </p:txBody>
      </p:sp>
      <p:graphicFrame>
        <p:nvGraphicFramePr>
          <p:cNvPr id="6" name="Object 5"/>
          <p:cNvGraphicFramePr>
            <a:graphicFrameLocks noChangeAspect="1"/>
          </p:cNvGraphicFramePr>
          <p:nvPr>
            <p:extLst>
              <p:ext uri="{D42A27DB-BD31-4B8C-83A1-F6EECF244321}">
                <p14:modId xmlns:p14="http://schemas.microsoft.com/office/powerpoint/2010/main" val="1397997781"/>
              </p:ext>
            </p:extLst>
          </p:nvPr>
        </p:nvGraphicFramePr>
        <p:xfrm>
          <a:off x="7568303" y="1547089"/>
          <a:ext cx="4384356" cy="3096344"/>
        </p:xfrm>
        <a:graphic>
          <a:graphicData uri="http://schemas.openxmlformats.org/presentationml/2006/ole">
            <mc:AlternateContent xmlns:mc="http://schemas.openxmlformats.org/markup-compatibility/2006">
              <mc:Choice xmlns:v="urn:schemas-microsoft-com:vml" Requires="v">
                <p:oleObj spid="_x0000_s85241" name="Graph" r:id="rId4" imgW="2448000" imgH="1728000" progId="Origin95.Graph">
                  <p:embed/>
                </p:oleObj>
              </mc:Choice>
              <mc:Fallback>
                <p:oleObj name="Graph" r:id="rId4" imgW="2448000" imgH="1728000" progId="Origin95.Graph">
                  <p:embed/>
                  <p:pic>
                    <p:nvPicPr>
                      <p:cNvPr id="7" name="Object 6"/>
                      <p:cNvPicPr/>
                      <p:nvPr/>
                    </p:nvPicPr>
                    <p:blipFill>
                      <a:blip r:embed="rId5"/>
                      <a:stretch>
                        <a:fillRect/>
                      </a:stretch>
                    </p:blipFill>
                    <p:spPr>
                      <a:xfrm>
                        <a:off x="7568303" y="1547089"/>
                        <a:ext cx="4384356" cy="3096344"/>
                      </a:xfrm>
                      <a:prstGeom prst="rect">
                        <a:avLst/>
                      </a:prstGeom>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2955267352"/>
              </p:ext>
            </p:extLst>
          </p:nvPr>
        </p:nvGraphicFramePr>
        <p:xfrm>
          <a:off x="-240704" y="1412776"/>
          <a:ext cx="4863036" cy="3434400"/>
        </p:xfrm>
        <a:graphic>
          <a:graphicData uri="http://schemas.openxmlformats.org/presentationml/2006/ole">
            <mc:AlternateContent xmlns:mc="http://schemas.openxmlformats.org/markup-compatibility/2006">
              <mc:Choice xmlns:v="urn:schemas-microsoft-com:vml" Requires="v">
                <p:oleObj spid="_x0000_s85242" name="Graph" r:id="rId6" imgW="2448000" imgH="1728000" progId="Origin95.Graph">
                  <p:embed/>
                </p:oleObj>
              </mc:Choice>
              <mc:Fallback>
                <p:oleObj name="Graph" r:id="rId6" imgW="2448000" imgH="1728000" progId="Origin95.Graph">
                  <p:embed/>
                  <p:pic>
                    <p:nvPicPr>
                      <p:cNvPr id="0" name=""/>
                      <p:cNvPicPr/>
                      <p:nvPr/>
                    </p:nvPicPr>
                    <p:blipFill>
                      <a:blip r:embed="rId7"/>
                      <a:stretch>
                        <a:fillRect/>
                      </a:stretch>
                    </p:blipFill>
                    <p:spPr>
                      <a:xfrm>
                        <a:off x="-240704" y="1412776"/>
                        <a:ext cx="4863036" cy="34344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343300537"/>
              </p:ext>
            </p:extLst>
          </p:nvPr>
        </p:nvGraphicFramePr>
        <p:xfrm>
          <a:off x="-240704" y="1412776"/>
          <a:ext cx="4863036" cy="3434400"/>
        </p:xfrm>
        <a:graphic>
          <a:graphicData uri="http://schemas.openxmlformats.org/presentationml/2006/ole">
            <mc:AlternateContent xmlns:mc="http://schemas.openxmlformats.org/markup-compatibility/2006">
              <mc:Choice xmlns:v="urn:schemas-microsoft-com:vml" Requires="v">
                <p:oleObj spid="_x0000_s85243" name="Graph" r:id="rId8" imgW="2448000" imgH="1728000" progId="Origin95.Graph">
                  <p:embed/>
                </p:oleObj>
              </mc:Choice>
              <mc:Fallback>
                <p:oleObj name="Graph" r:id="rId8" imgW="2448000" imgH="1728000" progId="Origin95.Graph">
                  <p:embed/>
                  <p:pic>
                    <p:nvPicPr>
                      <p:cNvPr id="0" name=""/>
                      <p:cNvPicPr/>
                      <p:nvPr/>
                    </p:nvPicPr>
                    <p:blipFill>
                      <a:blip r:embed="rId9"/>
                      <a:stretch>
                        <a:fillRect/>
                      </a:stretch>
                    </p:blipFill>
                    <p:spPr>
                      <a:xfrm>
                        <a:off x="-240704" y="1412776"/>
                        <a:ext cx="4863036" cy="3434400"/>
                      </a:xfrm>
                      <a:prstGeom prst="rect">
                        <a:avLst/>
                      </a:prstGeom>
                    </p:spPr>
                  </p:pic>
                </p:oleObj>
              </mc:Fallback>
            </mc:AlternateContent>
          </a:graphicData>
        </a:graphic>
      </p:graphicFrame>
      <p:sp>
        <p:nvSpPr>
          <p:cNvPr id="10" name="TextBox 9"/>
          <p:cNvSpPr txBox="1"/>
          <p:nvPr/>
        </p:nvSpPr>
        <p:spPr>
          <a:xfrm>
            <a:off x="4160696" y="4949177"/>
            <a:ext cx="3602445" cy="297004"/>
          </a:xfrm>
          <a:prstGeom prst="rect">
            <a:avLst/>
          </a:prstGeom>
          <a:noFill/>
        </p:spPr>
        <p:txBody>
          <a:bodyPr wrap="square" rtlCol="0">
            <a:spAutoFit/>
          </a:bodyPr>
          <a:lstStyle/>
          <a:p>
            <a:pPr>
              <a:lnSpc>
                <a:spcPct val="95000"/>
              </a:lnSpc>
            </a:pPr>
            <a:r>
              <a:rPr lang="en-US" sz="1400" dirty="0" smtClean="0">
                <a:solidFill>
                  <a:schemeClr val="accent1">
                    <a:lumMod val="75000"/>
                  </a:schemeClr>
                </a:solidFill>
              </a:rPr>
              <a:t>Annealing: 200</a:t>
            </a:r>
            <a:r>
              <a:rPr lang="en-US" sz="1400" baseline="30000" dirty="0" smtClean="0">
                <a:solidFill>
                  <a:schemeClr val="accent1">
                    <a:lumMod val="75000"/>
                  </a:schemeClr>
                </a:solidFill>
              </a:rPr>
              <a:t>o</a:t>
            </a:r>
            <a:r>
              <a:rPr lang="en-US" sz="1400" dirty="0" smtClean="0">
                <a:solidFill>
                  <a:schemeClr val="accent1">
                    <a:lumMod val="75000"/>
                  </a:schemeClr>
                </a:solidFill>
              </a:rPr>
              <a:t>C</a:t>
            </a:r>
            <a:r>
              <a:rPr lang="en-US" sz="1400" dirty="0">
                <a:solidFill>
                  <a:schemeClr val="accent1">
                    <a:lumMod val="75000"/>
                  </a:schemeClr>
                </a:solidFill>
              </a:rPr>
              <a:t>, 3 </a:t>
            </a:r>
            <a:r>
              <a:rPr lang="en-US" sz="1400" dirty="0" smtClean="0">
                <a:solidFill>
                  <a:schemeClr val="accent1">
                    <a:lumMod val="75000"/>
                  </a:schemeClr>
                </a:solidFill>
              </a:rPr>
              <a:t>h, 5 x10</a:t>
            </a:r>
            <a:r>
              <a:rPr lang="en-US" sz="1400" baseline="30000" dirty="0" smtClean="0">
                <a:solidFill>
                  <a:schemeClr val="accent1">
                    <a:lumMod val="75000"/>
                  </a:schemeClr>
                </a:solidFill>
              </a:rPr>
              <a:t>-3</a:t>
            </a:r>
            <a:r>
              <a:rPr lang="en-US" sz="1400" dirty="0" smtClean="0">
                <a:solidFill>
                  <a:schemeClr val="accent1">
                    <a:lumMod val="75000"/>
                  </a:schemeClr>
                </a:solidFill>
              </a:rPr>
              <a:t> mbar</a:t>
            </a:r>
            <a:endParaRPr lang="en-US" sz="1400" dirty="0">
              <a:solidFill>
                <a:schemeClr val="accent1">
                  <a:lumMod val="75000"/>
                </a:schemeClr>
              </a:solidFill>
            </a:endParaRPr>
          </a:p>
        </p:txBody>
      </p:sp>
      <p:sp>
        <p:nvSpPr>
          <p:cNvPr id="11" name="TextBox 10"/>
          <p:cNvSpPr txBox="1"/>
          <p:nvPr/>
        </p:nvSpPr>
        <p:spPr>
          <a:xfrm>
            <a:off x="4067630" y="930907"/>
            <a:ext cx="4089985" cy="560153"/>
          </a:xfrm>
          <a:prstGeom prst="rect">
            <a:avLst/>
          </a:prstGeom>
          <a:noFill/>
        </p:spPr>
        <p:txBody>
          <a:bodyPr wrap="square" rtlCol="0">
            <a:spAutoFit/>
          </a:bodyPr>
          <a:lstStyle/>
          <a:p>
            <a:pPr algn="l">
              <a:lnSpc>
                <a:spcPct val="95000"/>
              </a:lnSpc>
            </a:pPr>
            <a:r>
              <a:rPr lang="en-US" sz="1600" dirty="0" smtClean="0">
                <a:solidFill>
                  <a:schemeClr val="accent1">
                    <a:lumMod val="75000"/>
                  </a:schemeClr>
                </a:solidFill>
              </a:rPr>
              <a:t>Annealing conditions selected considering the binding energy of </a:t>
            </a:r>
            <a:r>
              <a:rPr lang="en-US" sz="1600" dirty="0" err="1" smtClean="0">
                <a:solidFill>
                  <a:schemeClr val="accent1">
                    <a:lumMod val="75000"/>
                  </a:schemeClr>
                </a:solidFill>
              </a:rPr>
              <a:t>adatoms</a:t>
            </a:r>
            <a:r>
              <a:rPr lang="en-US" sz="1600" dirty="0" smtClean="0">
                <a:solidFill>
                  <a:schemeClr val="accent1">
                    <a:lumMod val="75000"/>
                  </a:schemeClr>
                </a:solidFill>
              </a:rPr>
              <a:t>: </a:t>
            </a:r>
          </a:p>
        </p:txBody>
      </p:sp>
      <p:pic>
        <p:nvPicPr>
          <p:cNvPr id="14" name="Picture 13"/>
          <p:cNvPicPr>
            <a:picLocks noChangeAspect="1"/>
          </p:cNvPicPr>
          <p:nvPr/>
        </p:nvPicPr>
        <p:blipFill rotWithShape="1">
          <a:blip r:embed="rId10" cstate="hqprint">
            <a:extLst>
              <a:ext uri="{28A0092B-C50C-407E-A947-70E740481C1C}">
                <a14:useLocalDpi xmlns:a14="http://schemas.microsoft.com/office/drawing/2010/main" val="0"/>
              </a:ext>
            </a:extLst>
          </a:blip>
          <a:srcRect t="52064" b="31131"/>
          <a:stretch/>
        </p:blipFill>
        <p:spPr>
          <a:xfrm>
            <a:off x="4149739" y="3500643"/>
            <a:ext cx="3826286" cy="1152493"/>
          </a:xfrm>
          <a:prstGeom prst="rect">
            <a:avLst/>
          </a:prstGeom>
        </p:spPr>
      </p:pic>
      <p:pic>
        <p:nvPicPr>
          <p:cNvPr id="12" name="Picture 11"/>
          <p:cNvPicPr>
            <a:picLocks noChangeAspect="1"/>
          </p:cNvPicPr>
          <p:nvPr/>
        </p:nvPicPr>
        <p:blipFill rotWithShape="1">
          <a:blip r:embed="rId10" cstate="hqprint">
            <a:extLst>
              <a:ext uri="{28A0092B-C50C-407E-A947-70E740481C1C}">
                <a14:useLocalDpi xmlns:a14="http://schemas.microsoft.com/office/drawing/2010/main" val="0"/>
              </a:ext>
            </a:extLst>
          </a:blip>
          <a:srcRect t="-1" b="71001"/>
          <a:stretch/>
        </p:blipFill>
        <p:spPr>
          <a:xfrm>
            <a:off x="4160696" y="1556427"/>
            <a:ext cx="3826286" cy="1988840"/>
          </a:xfrm>
          <a:prstGeom prst="rect">
            <a:avLst/>
          </a:prstGeom>
        </p:spPr>
      </p:pic>
      <p:sp>
        <p:nvSpPr>
          <p:cNvPr id="13" name="TextBox 12"/>
          <p:cNvSpPr txBox="1"/>
          <p:nvPr/>
        </p:nvSpPr>
        <p:spPr>
          <a:xfrm>
            <a:off x="8616578" y="5097679"/>
            <a:ext cx="2287806" cy="618631"/>
          </a:xfrm>
          <a:prstGeom prst="rect">
            <a:avLst/>
          </a:prstGeom>
          <a:noFill/>
        </p:spPr>
        <p:txBody>
          <a:bodyPr wrap="none" rtlCol="0">
            <a:spAutoFit/>
          </a:bodyPr>
          <a:lstStyle/>
          <a:p>
            <a:pPr algn="l">
              <a:lnSpc>
                <a:spcPct val="95000"/>
              </a:lnSpc>
            </a:pPr>
            <a:r>
              <a:rPr lang="en-US" i="1" dirty="0" smtClean="0">
                <a:solidFill>
                  <a:schemeClr val="accent1">
                    <a:lumMod val="75000"/>
                  </a:schemeClr>
                </a:solidFill>
              </a:rPr>
              <a:t>Under investigation: </a:t>
            </a:r>
          </a:p>
          <a:p>
            <a:pPr algn="l">
              <a:lnSpc>
                <a:spcPct val="95000"/>
              </a:lnSpc>
            </a:pPr>
            <a:r>
              <a:rPr lang="en-US" i="1" dirty="0" smtClean="0">
                <a:solidFill>
                  <a:schemeClr val="accent1">
                    <a:lumMod val="75000"/>
                  </a:schemeClr>
                </a:solidFill>
              </a:rPr>
              <a:t>MoSe</a:t>
            </a:r>
            <a:r>
              <a:rPr lang="en-US" i="1" baseline="-25000" dirty="0" smtClean="0">
                <a:solidFill>
                  <a:schemeClr val="accent1">
                    <a:lumMod val="75000"/>
                  </a:schemeClr>
                </a:solidFill>
              </a:rPr>
              <a:t>2</a:t>
            </a:r>
            <a:r>
              <a:rPr lang="en-US" i="1" dirty="0" smtClean="0">
                <a:solidFill>
                  <a:schemeClr val="accent1">
                    <a:lumMod val="75000"/>
                  </a:schemeClr>
                </a:solidFill>
              </a:rPr>
              <a:t> + S</a:t>
            </a:r>
            <a:endParaRPr lang="en-US" i="1" dirty="0" smtClean="0">
              <a:solidFill>
                <a:schemeClr val="accent1">
                  <a:lumMod val="75000"/>
                </a:schemeClr>
              </a:solidFill>
            </a:endParaRPr>
          </a:p>
        </p:txBody>
      </p:sp>
    </p:spTree>
    <p:extLst>
      <p:ext uri="{BB962C8B-B14F-4D97-AF65-F5344CB8AC3E}">
        <p14:creationId xmlns:p14="http://schemas.microsoft.com/office/powerpoint/2010/main" val="4013578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2"/>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14"/>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E9BBE13A-652D-45D5-B3D8-82A75A19F727}"/>
              </a:ext>
            </a:extLst>
          </p:cNvPr>
          <p:cNvSpPr>
            <a:spLocks noGrp="1"/>
          </p:cNvSpPr>
          <p:nvPr>
            <p:ph type="dt" sz="half" idx="13"/>
          </p:nvPr>
        </p:nvSpPr>
        <p:spPr/>
        <p:txBody>
          <a:bodyPr/>
          <a:lstStyle/>
          <a:p>
            <a:fld id="{413FF3FE-3D9E-44BB-8741-15E2203252D1}" type="datetime3">
              <a:rPr lang="en-US" smtClean="0"/>
              <a:t>1 July 2022</a:t>
            </a:fld>
            <a:endParaRPr lang="en-US" dirty="0"/>
          </a:p>
        </p:txBody>
      </p:sp>
      <p:sp>
        <p:nvSpPr>
          <p:cNvPr id="4" name="Foliennummernplatzhalter 3">
            <a:extLst>
              <a:ext uri="{FF2B5EF4-FFF2-40B4-BE49-F238E27FC236}">
                <a16:creationId xmlns:a16="http://schemas.microsoft.com/office/drawing/2014/main" id="{5DC516BF-C995-4C15-B38E-5F4B775E169F}"/>
              </a:ext>
            </a:extLst>
          </p:cNvPr>
          <p:cNvSpPr>
            <a:spLocks noGrp="1"/>
          </p:cNvSpPr>
          <p:nvPr>
            <p:ph type="sldNum" sz="quarter" idx="16"/>
          </p:nvPr>
        </p:nvSpPr>
        <p:spPr/>
        <p:txBody>
          <a:bodyPr/>
          <a:lstStyle/>
          <a:p>
            <a:r>
              <a:rPr lang="en-US"/>
              <a:t>Page </a:t>
            </a:r>
            <a:fld id="{A52F4D17-1AD6-42D9-B93A-EB002C62F438}" type="slidenum">
              <a:rPr lang="en-US" smtClean="0"/>
              <a:pPr/>
              <a:t>11</a:t>
            </a:fld>
            <a:endParaRPr lang="en-US" noProof="0" dirty="0"/>
          </a:p>
        </p:txBody>
      </p:sp>
      <p:sp>
        <p:nvSpPr>
          <p:cNvPr id="5" name="Title 1"/>
          <p:cNvSpPr>
            <a:spLocks noGrp="1"/>
          </p:cNvSpPr>
          <p:nvPr>
            <p:ph type="title"/>
          </p:nvPr>
        </p:nvSpPr>
        <p:spPr>
          <a:xfrm>
            <a:off x="371476" y="239661"/>
            <a:ext cx="11449051" cy="635217"/>
          </a:xfrm>
        </p:spPr>
        <p:txBody>
          <a:bodyPr/>
          <a:lstStyle/>
          <a:p>
            <a:r>
              <a:rPr lang="en-US" dirty="0" smtClean="0"/>
              <a:t>DFT calculations of implanted layers</a:t>
            </a:r>
            <a:endParaRPr lang="en-US" dirty="0"/>
          </a:p>
        </p:txBody>
      </p:sp>
      <p:pic>
        <p:nvPicPr>
          <p:cNvPr id="7" name="Picture 6"/>
          <p:cNvPicPr>
            <a:picLocks noChangeAspect="1"/>
          </p:cNvPicPr>
          <p:nvPr/>
        </p:nvPicPr>
        <p:blipFill rotWithShape="1">
          <a:blip r:embed="rId4"/>
          <a:srcRect l="33754" r="9542"/>
          <a:stretch/>
        </p:blipFill>
        <p:spPr>
          <a:xfrm>
            <a:off x="1269721" y="1072768"/>
            <a:ext cx="2135560" cy="1016933"/>
          </a:xfrm>
          <a:prstGeom prst="rect">
            <a:avLst/>
          </a:prstGeom>
        </p:spPr>
      </p:pic>
      <p:graphicFrame>
        <p:nvGraphicFramePr>
          <p:cNvPr id="10" name="Object 9"/>
          <p:cNvGraphicFramePr>
            <a:graphicFrameLocks noChangeAspect="1"/>
          </p:cNvGraphicFramePr>
          <p:nvPr>
            <p:extLst>
              <p:ext uri="{D42A27DB-BD31-4B8C-83A1-F6EECF244321}">
                <p14:modId xmlns:p14="http://schemas.microsoft.com/office/powerpoint/2010/main" val="133145313"/>
              </p:ext>
            </p:extLst>
          </p:nvPr>
        </p:nvGraphicFramePr>
        <p:xfrm>
          <a:off x="245827" y="2233209"/>
          <a:ext cx="3950285" cy="2789792"/>
        </p:xfrm>
        <a:graphic>
          <a:graphicData uri="http://schemas.openxmlformats.org/presentationml/2006/ole">
            <mc:AlternateContent xmlns:mc="http://schemas.openxmlformats.org/markup-compatibility/2006">
              <mc:Choice xmlns:v="urn:schemas-microsoft-com:vml" Requires="v">
                <p:oleObj spid="_x0000_s86076" name="Graph" r:id="rId5" imgW="2448000" imgH="1728000" progId="Origin95.Graph">
                  <p:embed/>
                </p:oleObj>
              </mc:Choice>
              <mc:Fallback>
                <p:oleObj name="Graph" r:id="rId5" imgW="2448000" imgH="1728000" progId="Origin95.Graph">
                  <p:embed/>
                  <p:pic>
                    <p:nvPicPr>
                      <p:cNvPr id="9" name="Object 8"/>
                      <p:cNvPicPr/>
                      <p:nvPr/>
                    </p:nvPicPr>
                    <p:blipFill>
                      <a:blip r:embed="rId6"/>
                      <a:stretch>
                        <a:fillRect/>
                      </a:stretch>
                    </p:blipFill>
                    <p:spPr>
                      <a:xfrm>
                        <a:off x="245827" y="2233209"/>
                        <a:ext cx="3950285" cy="2789792"/>
                      </a:xfrm>
                      <a:prstGeom prst="rect">
                        <a:avLst/>
                      </a:prstGeom>
                    </p:spPr>
                  </p:pic>
                </p:oleObj>
              </mc:Fallback>
            </mc:AlternateContent>
          </a:graphicData>
        </a:graphic>
      </p:graphicFrame>
      <p:sp>
        <p:nvSpPr>
          <p:cNvPr id="11" name="TextBox 10"/>
          <p:cNvSpPr txBox="1"/>
          <p:nvPr/>
        </p:nvSpPr>
        <p:spPr>
          <a:xfrm>
            <a:off x="839416" y="5322447"/>
            <a:ext cx="3128373" cy="253146"/>
          </a:xfrm>
          <a:prstGeom prst="rect">
            <a:avLst/>
          </a:prstGeom>
          <a:noFill/>
        </p:spPr>
        <p:txBody>
          <a:bodyPr wrap="square" rtlCol="0">
            <a:spAutoFit/>
          </a:bodyPr>
          <a:lstStyle/>
          <a:p>
            <a:pPr>
              <a:lnSpc>
                <a:spcPct val="95000"/>
              </a:lnSpc>
            </a:pPr>
            <a:r>
              <a:rPr lang="en-US" sz="1100" dirty="0"/>
              <a:t>Bui et al. </a:t>
            </a:r>
            <a:r>
              <a:rPr lang="en-US" sz="1100" i="1" dirty="0" err="1"/>
              <a:t>npj</a:t>
            </a:r>
            <a:r>
              <a:rPr lang="en-US" sz="1100" i="1" dirty="0"/>
              <a:t> 2D Mater </a:t>
            </a:r>
            <a:r>
              <a:rPr lang="en-US" sz="1100" i="1" dirty="0" err="1"/>
              <a:t>Appl</a:t>
            </a:r>
            <a:r>
              <a:rPr lang="en-US" sz="1100" dirty="0"/>
              <a:t> </a:t>
            </a:r>
            <a:r>
              <a:rPr lang="en-US" sz="1100" b="1" dirty="0"/>
              <a:t>6, </a:t>
            </a:r>
            <a:r>
              <a:rPr lang="en-US" sz="1100" dirty="0"/>
              <a:t>42 (2022)</a:t>
            </a:r>
          </a:p>
        </p:txBody>
      </p:sp>
      <p:grpSp>
        <p:nvGrpSpPr>
          <p:cNvPr id="12" name="Group 11"/>
          <p:cNvGrpSpPr/>
          <p:nvPr/>
        </p:nvGrpSpPr>
        <p:grpSpPr>
          <a:xfrm>
            <a:off x="4151786" y="1198561"/>
            <a:ext cx="3348356" cy="3729325"/>
            <a:chOff x="9046065" y="995819"/>
            <a:chExt cx="2334461" cy="3729325"/>
          </a:xfrm>
        </p:grpSpPr>
        <p:pic>
          <p:nvPicPr>
            <p:cNvPr id="8" name="Grafik 15">
              <a:extLst>
                <a:ext uri="{FF2B5EF4-FFF2-40B4-BE49-F238E27FC236}">
                  <a16:creationId xmlns:a16="http://schemas.microsoft.com/office/drawing/2014/main" id="{240F52CC-2AFC-E9D4-6DFF-F921250166C4}"/>
                </a:ext>
              </a:extLst>
            </p:cNvPr>
            <p:cNvPicPr>
              <a:picLocks noChangeAspect="1"/>
            </p:cNvPicPr>
            <p:nvPr/>
          </p:nvPicPr>
          <p:blipFill>
            <a:blip r:embed="rId7"/>
            <a:stretch>
              <a:fillRect/>
            </a:stretch>
          </p:blipFill>
          <p:spPr>
            <a:xfrm>
              <a:off x="9092171" y="1107420"/>
              <a:ext cx="2281577" cy="3587797"/>
            </a:xfrm>
            <a:prstGeom prst="rect">
              <a:avLst/>
            </a:prstGeom>
          </p:spPr>
        </p:pic>
        <p:sp>
          <p:nvSpPr>
            <p:cNvPr id="27" name="TextBox 26"/>
            <p:cNvSpPr txBox="1"/>
            <p:nvPr/>
          </p:nvSpPr>
          <p:spPr>
            <a:xfrm>
              <a:off x="9466905" y="4460876"/>
              <a:ext cx="152557" cy="264268"/>
            </a:xfrm>
            <a:prstGeom prst="rect">
              <a:avLst/>
            </a:prstGeom>
            <a:solidFill>
              <a:schemeClr val="bg1"/>
            </a:solidFill>
          </p:spPr>
          <p:txBody>
            <a:bodyPr wrap="none" lIns="0" tIns="0" rIns="0" bIns="0" rtlCol="0">
              <a:spAutoFit/>
            </a:bodyPr>
            <a:lstStyle/>
            <a:p>
              <a:pPr algn="l">
                <a:lnSpc>
                  <a:spcPct val="95000"/>
                </a:lnSpc>
              </a:pPr>
              <a:r>
                <a:rPr lang="en-US" sz="1400" dirty="0" smtClean="0">
                  <a:latin typeface="Symbol" panose="05050102010706020507" pitchFamily="18" charset="2"/>
                </a:rPr>
                <a:t>G</a:t>
              </a:r>
              <a:endParaRPr lang="en-US" sz="1400" dirty="0" smtClean="0">
                <a:latin typeface="Bahnschrift Light" panose="020B0502040204020203" pitchFamily="34" charset="0"/>
              </a:endParaRPr>
            </a:p>
          </p:txBody>
        </p:sp>
        <p:sp>
          <p:nvSpPr>
            <p:cNvPr id="28" name="TextBox 27"/>
            <p:cNvSpPr txBox="1"/>
            <p:nvPr/>
          </p:nvSpPr>
          <p:spPr>
            <a:xfrm>
              <a:off x="10129303" y="4460876"/>
              <a:ext cx="208647" cy="264268"/>
            </a:xfrm>
            <a:prstGeom prst="rect">
              <a:avLst/>
            </a:prstGeom>
            <a:solidFill>
              <a:schemeClr val="bg1"/>
            </a:solidFill>
          </p:spPr>
          <p:txBody>
            <a:bodyPr wrap="none" lIns="0" tIns="0" rIns="0" bIns="0" rtlCol="0">
              <a:spAutoFit/>
            </a:bodyPr>
            <a:lstStyle/>
            <a:p>
              <a:pPr algn="l">
                <a:lnSpc>
                  <a:spcPct val="95000"/>
                </a:lnSpc>
              </a:pPr>
              <a:r>
                <a:rPr lang="en-US" sz="1400" dirty="0" smtClean="0"/>
                <a:t>M</a:t>
              </a:r>
            </a:p>
          </p:txBody>
        </p:sp>
        <p:sp>
          <p:nvSpPr>
            <p:cNvPr id="29" name="TextBox 28"/>
            <p:cNvSpPr txBox="1"/>
            <p:nvPr/>
          </p:nvSpPr>
          <p:spPr>
            <a:xfrm>
              <a:off x="10500780" y="4460876"/>
              <a:ext cx="168263" cy="264268"/>
            </a:xfrm>
            <a:prstGeom prst="rect">
              <a:avLst/>
            </a:prstGeom>
            <a:solidFill>
              <a:schemeClr val="bg1"/>
            </a:solidFill>
          </p:spPr>
          <p:txBody>
            <a:bodyPr wrap="none" lIns="0" tIns="0" rIns="0" bIns="0" rtlCol="0">
              <a:spAutoFit/>
            </a:bodyPr>
            <a:lstStyle/>
            <a:p>
              <a:pPr algn="l">
                <a:lnSpc>
                  <a:spcPct val="95000"/>
                </a:lnSpc>
              </a:pPr>
              <a:r>
                <a:rPr lang="en-US" sz="1400" dirty="0" smtClean="0"/>
                <a:t>K</a:t>
              </a:r>
            </a:p>
          </p:txBody>
        </p:sp>
        <p:sp>
          <p:nvSpPr>
            <p:cNvPr id="30" name="TextBox 29"/>
            <p:cNvSpPr txBox="1"/>
            <p:nvPr/>
          </p:nvSpPr>
          <p:spPr>
            <a:xfrm>
              <a:off x="11227969" y="4460876"/>
              <a:ext cx="152557" cy="264268"/>
            </a:xfrm>
            <a:prstGeom prst="rect">
              <a:avLst/>
            </a:prstGeom>
            <a:solidFill>
              <a:schemeClr val="bg1"/>
            </a:solidFill>
          </p:spPr>
          <p:txBody>
            <a:bodyPr wrap="none" lIns="0" tIns="0" rIns="0" bIns="0" rtlCol="0">
              <a:spAutoFit/>
            </a:bodyPr>
            <a:lstStyle/>
            <a:p>
              <a:pPr algn="l">
                <a:lnSpc>
                  <a:spcPct val="95000"/>
                </a:lnSpc>
              </a:pPr>
              <a:r>
                <a:rPr lang="en-US" sz="1400" dirty="0" smtClean="0">
                  <a:latin typeface="Symbol" panose="05050102010706020507" pitchFamily="18" charset="2"/>
                </a:rPr>
                <a:t>G</a:t>
              </a:r>
              <a:endParaRPr lang="en-US" sz="1400" dirty="0" smtClean="0">
                <a:latin typeface="Bahnschrift Light" panose="020B0502040204020203" pitchFamily="34" charset="0"/>
              </a:endParaRPr>
            </a:p>
          </p:txBody>
        </p:sp>
        <p:sp>
          <p:nvSpPr>
            <p:cNvPr id="31" name="TextBox 30"/>
            <p:cNvSpPr txBox="1"/>
            <p:nvPr/>
          </p:nvSpPr>
          <p:spPr>
            <a:xfrm>
              <a:off x="9046065" y="2381764"/>
              <a:ext cx="418576" cy="1025652"/>
            </a:xfrm>
            <a:prstGeom prst="rect">
              <a:avLst/>
            </a:prstGeom>
            <a:solidFill>
              <a:schemeClr val="bg1"/>
            </a:solidFill>
          </p:spPr>
          <p:txBody>
            <a:bodyPr vert="vert270" wrap="none" bIns="108000" rtlCol="0">
              <a:spAutoFit/>
            </a:bodyPr>
            <a:lstStyle/>
            <a:p>
              <a:pPr algn="l">
                <a:lnSpc>
                  <a:spcPct val="95000"/>
                </a:lnSpc>
              </a:pPr>
              <a:r>
                <a:rPr lang="en-US" sz="1600" dirty="0" smtClean="0"/>
                <a:t>E-E</a:t>
              </a:r>
              <a:r>
                <a:rPr lang="en-US" sz="1600" baseline="-25000" dirty="0" smtClean="0"/>
                <a:t>F</a:t>
              </a:r>
              <a:r>
                <a:rPr lang="en-US" sz="1600" dirty="0" smtClean="0"/>
                <a:t> (eV)</a:t>
              </a:r>
            </a:p>
          </p:txBody>
        </p:sp>
        <p:sp>
          <p:nvSpPr>
            <p:cNvPr id="32" name="TextBox 31"/>
            <p:cNvSpPr txBox="1"/>
            <p:nvPr/>
          </p:nvSpPr>
          <p:spPr>
            <a:xfrm>
              <a:off x="9326489" y="1195035"/>
              <a:ext cx="188243" cy="3277820"/>
            </a:xfrm>
            <a:prstGeom prst="rect">
              <a:avLst/>
            </a:prstGeom>
            <a:solidFill>
              <a:schemeClr val="bg1"/>
            </a:solidFill>
          </p:spPr>
          <p:txBody>
            <a:bodyPr wrap="square" lIns="0" tIns="0" rIns="0" bIns="0" rtlCol="0">
              <a:spAutoFit/>
            </a:bodyPr>
            <a:lstStyle/>
            <a:p>
              <a:pPr algn="l">
                <a:spcAft>
                  <a:spcPts val="2300"/>
                </a:spcAft>
              </a:pPr>
              <a:endParaRPr lang="en-US" sz="1400" dirty="0" smtClean="0"/>
            </a:p>
            <a:p>
              <a:pPr algn="l">
                <a:spcAft>
                  <a:spcPts val="2300"/>
                </a:spcAft>
              </a:pPr>
              <a:r>
                <a:rPr lang="en-US" sz="1400" dirty="0" smtClean="0"/>
                <a:t>2.0</a:t>
              </a:r>
            </a:p>
            <a:p>
              <a:pPr algn="l">
                <a:spcAft>
                  <a:spcPts val="2300"/>
                </a:spcAft>
              </a:pPr>
              <a:endParaRPr lang="en-US" sz="1400" dirty="0" smtClean="0"/>
            </a:p>
            <a:p>
              <a:pPr algn="l">
                <a:spcAft>
                  <a:spcPts val="2300"/>
                </a:spcAft>
              </a:pPr>
              <a:r>
                <a:rPr lang="en-US" sz="1400" dirty="0" smtClean="0"/>
                <a:t>1.0</a:t>
              </a:r>
            </a:p>
            <a:p>
              <a:pPr algn="l">
                <a:spcAft>
                  <a:spcPts val="2300"/>
                </a:spcAft>
              </a:pPr>
              <a:endParaRPr lang="en-US" sz="1400" dirty="0" smtClean="0"/>
            </a:p>
            <a:p>
              <a:pPr algn="l">
                <a:spcAft>
                  <a:spcPts val="2300"/>
                </a:spcAft>
              </a:pPr>
              <a:r>
                <a:rPr lang="en-US" sz="1400" dirty="0" smtClean="0"/>
                <a:t>0.0</a:t>
              </a:r>
            </a:p>
            <a:p>
              <a:pPr algn="l">
                <a:spcAft>
                  <a:spcPts val="2400"/>
                </a:spcAft>
              </a:pPr>
              <a:endParaRPr lang="en-US" sz="1400" dirty="0" smtClean="0"/>
            </a:p>
          </p:txBody>
        </p:sp>
        <p:sp>
          <p:nvSpPr>
            <p:cNvPr id="33" name="TextBox 32"/>
            <p:cNvSpPr txBox="1"/>
            <p:nvPr/>
          </p:nvSpPr>
          <p:spPr>
            <a:xfrm>
              <a:off x="9679983" y="995819"/>
              <a:ext cx="1641594" cy="326243"/>
            </a:xfrm>
            <a:prstGeom prst="rect">
              <a:avLst/>
            </a:prstGeom>
            <a:solidFill>
              <a:schemeClr val="bg1"/>
            </a:solidFill>
          </p:spPr>
          <p:txBody>
            <a:bodyPr wrap="square" rtlCol="0">
              <a:spAutoFit/>
            </a:bodyPr>
            <a:lstStyle/>
            <a:p>
              <a:pPr algn="l">
                <a:lnSpc>
                  <a:spcPct val="95000"/>
                </a:lnSpc>
              </a:pPr>
              <a:r>
                <a:rPr lang="en-US" sz="1600" dirty="0" smtClean="0"/>
                <a:t>MoS</a:t>
              </a:r>
              <a:r>
                <a:rPr lang="en-US" sz="1600" baseline="-25000" dirty="0" smtClean="0"/>
                <a:t>2-0.22</a:t>
              </a:r>
              <a:r>
                <a:rPr lang="en-US" sz="1600" dirty="0" smtClean="0"/>
                <a:t>Se</a:t>
              </a:r>
              <a:r>
                <a:rPr lang="en-US" sz="1600" baseline="-25000" dirty="0" smtClean="0"/>
                <a:t>0.22 </a:t>
              </a:r>
              <a:r>
                <a:rPr lang="en-US" sz="1600" dirty="0" smtClean="0"/>
                <a:t>ML </a:t>
              </a:r>
            </a:p>
          </p:txBody>
        </p:sp>
      </p:grpSp>
      <p:grpSp>
        <p:nvGrpSpPr>
          <p:cNvPr id="23" name="Group 22"/>
          <p:cNvGrpSpPr/>
          <p:nvPr/>
        </p:nvGrpSpPr>
        <p:grpSpPr>
          <a:xfrm>
            <a:off x="8040216" y="862464"/>
            <a:ext cx="3344509" cy="4929289"/>
            <a:chOff x="8040216" y="862464"/>
            <a:chExt cx="3344509" cy="4929289"/>
          </a:xfrm>
        </p:grpSpPr>
        <p:grpSp>
          <p:nvGrpSpPr>
            <p:cNvPr id="20" name="Group 19"/>
            <p:cNvGrpSpPr/>
            <p:nvPr/>
          </p:nvGrpSpPr>
          <p:grpSpPr>
            <a:xfrm>
              <a:off x="8040216" y="862464"/>
              <a:ext cx="3344509" cy="4929289"/>
              <a:chOff x="8040216" y="862464"/>
              <a:chExt cx="3344509" cy="4929289"/>
            </a:xfrm>
          </p:grpSpPr>
          <p:pic>
            <p:nvPicPr>
              <p:cNvPr id="37" name="Picture 36"/>
              <p:cNvPicPr>
                <a:picLocks noChangeAspect="1"/>
              </p:cNvPicPr>
              <p:nvPr/>
            </p:nvPicPr>
            <p:blipFill rotWithShape="1">
              <a:blip r:embed="rId8"/>
              <a:srcRect t="7205" r="10904"/>
              <a:stretch/>
            </p:blipFill>
            <p:spPr>
              <a:xfrm>
                <a:off x="8090099" y="2711200"/>
                <a:ext cx="3233640" cy="3080553"/>
              </a:xfrm>
              <a:prstGeom prst="rect">
                <a:avLst/>
              </a:prstGeom>
            </p:spPr>
          </p:pic>
          <p:sp>
            <p:nvSpPr>
              <p:cNvPr id="19" name="Rectangle 18"/>
              <p:cNvSpPr/>
              <p:nvPr/>
            </p:nvSpPr>
            <p:spPr>
              <a:xfrm>
                <a:off x="8629200" y="5455477"/>
                <a:ext cx="78937" cy="1201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solidFill>
                    <a:schemeClr val="tx1"/>
                  </a:solidFill>
                </a:endParaRPr>
              </a:p>
            </p:txBody>
          </p:sp>
          <p:pic>
            <p:nvPicPr>
              <p:cNvPr id="35" name="Grafik 3">
                <a:extLst>
                  <a:ext uri="{FF2B5EF4-FFF2-40B4-BE49-F238E27FC236}">
                    <a16:creationId xmlns:a16="http://schemas.microsoft.com/office/drawing/2014/main" id="{3FC79EB2-7748-EF75-5756-D38D760DE415}"/>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8629141" y="862464"/>
                <a:ext cx="2160240" cy="1212298"/>
              </a:xfrm>
              <a:prstGeom prst="rect">
                <a:avLst/>
              </a:prstGeom>
            </p:spPr>
          </p:pic>
          <p:grpSp>
            <p:nvGrpSpPr>
              <p:cNvPr id="38" name="Group 37"/>
              <p:cNvGrpSpPr/>
              <p:nvPr/>
            </p:nvGrpSpPr>
            <p:grpSpPr>
              <a:xfrm>
                <a:off x="8040216" y="1951200"/>
                <a:ext cx="3344509" cy="3708948"/>
                <a:chOff x="3852095" y="1660888"/>
                <a:chExt cx="4104718" cy="3708948"/>
              </a:xfrm>
            </p:grpSpPr>
            <p:sp>
              <p:nvSpPr>
                <p:cNvPr id="39" name="TextBox 38"/>
                <p:cNvSpPr txBox="1"/>
                <p:nvPr/>
              </p:nvSpPr>
              <p:spPr>
                <a:xfrm>
                  <a:off x="5750718" y="5165165"/>
                  <a:ext cx="182966" cy="204671"/>
                </a:xfrm>
                <a:prstGeom prst="rect">
                  <a:avLst/>
                </a:prstGeom>
                <a:solidFill>
                  <a:schemeClr val="bg1"/>
                </a:solidFill>
              </p:spPr>
              <p:txBody>
                <a:bodyPr wrap="none" lIns="0" tIns="0" rIns="0" bIns="0" rtlCol="0">
                  <a:spAutoFit/>
                </a:bodyPr>
                <a:lstStyle/>
                <a:p>
                  <a:pPr algn="l">
                    <a:lnSpc>
                      <a:spcPct val="95000"/>
                    </a:lnSpc>
                  </a:pPr>
                  <a:r>
                    <a:rPr lang="en-US" sz="1400" dirty="0" smtClean="0"/>
                    <a:t>M</a:t>
                  </a:r>
                </a:p>
              </p:txBody>
            </p:sp>
            <p:sp>
              <p:nvSpPr>
                <p:cNvPr id="40" name="TextBox 39"/>
                <p:cNvSpPr txBox="1"/>
                <p:nvPr/>
              </p:nvSpPr>
              <p:spPr>
                <a:xfrm>
                  <a:off x="6439174" y="5165165"/>
                  <a:ext cx="147553" cy="204671"/>
                </a:xfrm>
                <a:prstGeom prst="rect">
                  <a:avLst/>
                </a:prstGeom>
                <a:solidFill>
                  <a:schemeClr val="bg1"/>
                </a:solidFill>
              </p:spPr>
              <p:txBody>
                <a:bodyPr wrap="none" lIns="0" tIns="0" rIns="0" bIns="0" rtlCol="0">
                  <a:spAutoFit/>
                </a:bodyPr>
                <a:lstStyle/>
                <a:p>
                  <a:pPr algn="l">
                    <a:lnSpc>
                      <a:spcPct val="95000"/>
                    </a:lnSpc>
                  </a:pPr>
                  <a:r>
                    <a:rPr lang="en-US" sz="1400" dirty="0" smtClean="0"/>
                    <a:t>K</a:t>
                  </a:r>
                </a:p>
              </p:txBody>
            </p:sp>
            <p:sp>
              <p:nvSpPr>
                <p:cNvPr id="41" name="TextBox 40"/>
                <p:cNvSpPr txBox="1"/>
                <p:nvPr/>
              </p:nvSpPr>
              <p:spPr>
                <a:xfrm>
                  <a:off x="7823032" y="5165165"/>
                  <a:ext cx="133781" cy="204671"/>
                </a:xfrm>
                <a:prstGeom prst="rect">
                  <a:avLst/>
                </a:prstGeom>
                <a:solidFill>
                  <a:schemeClr val="bg1"/>
                </a:solidFill>
              </p:spPr>
              <p:txBody>
                <a:bodyPr wrap="none" lIns="0" tIns="0" rIns="0" bIns="0" rtlCol="0">
                  <a:spAutoFit/>
                </a:bodyPr>
                <a:lstStyle/>
                <a:p>
                  <a:pPr algn="l">
                    <a:lnSpc>
                      <a:spcPct val="95000"/>
                    </a:lnSpc>
                  </a:pPr>
                  <a:r>
                    <a:rPr lang="en-US" sz="1400" dirty="0" smtClean="0">
                      <a:latin typeface="Symbol" panose="05050102010706020507" pitchFamily="18" charset="2"/>
                    </a:rPr>
                    <a:t>G</a:t>
                  </a:r>
                  <a:endParaRPr lang="en-US" sz="1400" dirty="0" smtClean="0">
                    <a:latin typeface="Bahnschrift Light" panose="020B0502040204020203" pitchFamily="34" charset="0"/>
                  </a:endParaRPr>
                </a:p>
              </p:txBody>
            </p:sp>
            <p:sp>
              <p:nvSpPr>
                <p:cNvPr id="42" name="TextBox 41"/>
                <p:cNvSpPr txBox="1"/>
                <p:nvPr/>
              </p:nvSpPr>
              <p:spPr>
                <a:xfrm>
                  <a:off x="3852095" y="3252915"/>
                  <a:ext cx="528828" cy="1025652"/>
                </a:xfrm>
                <a:prstGeom prst="rect">
                  <a:avLst/>
                </a:prstGeom>
                <a:solidFill>
                  <a:schemeClr val="bg1"/>
                </a:solidFill>
              </p:spPr>
              <p:txBody>
                <a:bodyPr vert="vert270" wrap="none" bIns="108000" rtlCol="0">
                  <a:spAutoFit/>
                </a:bodyPr>
                <a:lstStyle/>
                <a:p>
                  <a:pPr algn="l"/>
                  <a:r>
                    <a:rPr lang="en-US" sz="1600" dirty="0" smtClean="0"/>
                    <a:t>E-E</a:t>
                  </a:r>
                  <a:r>
                    <a:rPr lang="en-US" sz="1600" baseline="-25000" dirty="0" smtClean="0"/>
                    <a:t>F</a:t>
                  </a:r>
                  <a:r>
                    <a:rPr lang="en-US" sz="1600" dirty="0" smtClean="0"/>
                    <a:t> (eV)</a:t>
                  </a:r>
                </a:p>
              </p:txBody>
            </p:sp>
            <p:sp>
              <p:nvSpPr>
                <p:cNvPr id="43" name="TextBox 42"/>
                <p:cNvSpPr txBox="1"/>
                <p:nvPr/>
              </p:nvSpPr>
              <p:spPr>
                <a:xfrm>
                  <a:off x="4284142" y="1660888"/>
                  <a:ext cx="304942" cy="3600986"/>
                </a:xfrm>
                <a:prstGeom prst="rect">
                  <a:avLst/>
                </a:prstGeom>
                <a:solidFill>
                  <a:schemeClr val="bg1"/>
                </a:solidFill>
              </p:spPr>
              <p:txBody>
                <a:bodyPr wrap="none" lIns="0" tIns="0" rIns="0" bIns="0" rtlCol="0">
                  <a:spAutoFit/>
                </a:bodyPr>
                <a:lstStyle/>
                <a:p>
                  <a:pPr algn="l">
                    <a:spcAft>
                      <a:spcPts val="3600"/>
                    </a:spcAft>
                  </a:pPr>
                  <a:endParaRPr lang="en-US" sz="1400" dirty="0" smtClean="0"/>
                </a:p>
                <a:p>
                  <a:pPr algn="l">
                    <a:spcAft>
                      <a:spcPts val="3600"/>
                    </a:spcAft>
                  </a:pPr>
                  <a:r>
                    <a:rPr lang="en-US" sz="1400" dirty="0" smtClean="0"/>
                    <a:t>1.8</a:t>
                  </a:r>
                </a:p>
                <a:p>
                  <a:pPr algn="l">
                    <a:spcAft>
                      <a:spcPts val="3600"/>
                    </a:spcAft>
                  </a:pPr>
                  <a:r>
                    <a:rPr lang="en-US" sz="1400" dirty="0" smtClean="0"/>
                    <a:t>1.7</a:t>
                  </a:r>
                </a:p>
                <a:p>
                  <a:pPr algn="l">
                    <a:spcAft>
                      <a:spcPts val="3600"/>
                    </a:spcAft>
                  </a:pPr>
                  <a:r>
                    <a:rPr lang="en-US" sz="1400" dirty="0" smtClean="0"/>
                    <a:t>1.6</a:t>
                  </a:r>
                  <a:endParaRPr lang="en-US" sz="1400" dirty="0"/>
                </a:p>
                <a:p>
                  <a:pPr algn="l">
                    <a:spcAft>
                      <a:spcPts val="3600"/>
                    </a:spcAft>
                  </a:pPr>
                  <a:r>
                    <a:rPr lang="en-US" sz="1400" dirty="0" smtClean="0"/>
                    <a:t>1.5</a:t>
                  </a:r>
                </a:p>
                <a:p>
                  <a:pPr algn="l">
                    <a:spcAft>
                      <a:spcPts val="3600"/>
                    </a:spcAft>
                  </a:pPr>
                  <a:r>
                    <a:rPr lang="en-US" sz="1400" dirty="0" smtClean="0"/>
                    <a:t>1.4</a:t>
                  </a:r>
                  <a:endParaRPr lang="en-US" sz="1400" dirty="0" smtClean="0"/>
                </a:p>
              </p:txBody>
            </p:sp>
            <p:sp>
              <p:nvSpPr>
                <p:cNvPr id="44" name="TextBox 43"/>
                <p:cNvSpPr txBox="1"/>
                <p:nvPr/>
              </p:nvSpPr>
              <p:spPr>
                <a:xfrm>
                  <a:off x="4559099" y="5165165"/>
                  <a:ext cx="133781" cy="204671"/>
                </a:xfrm>
                <a:prstGeom prst="rect">
                  <a:avLst/>
                </a:prstGeom>
                <a:noFill/>
              </p:spPr>
              <p:txBody>
                <a:bodyPr wrap="none" lIns="0" tIns="0" rIns="0" bIns="0" rtlCol="0">
                  <a:spAutoFit/>
                </a:bodyPr>
                <a:lstStyle/>
                <a:p>
                  <a:pPr algn="l">
                    <a:lnSpc>
                      <a:spcPct val="95000"/>
                    </a:lnSpc>
                  </a:pPr>
                  <a:r>
                    <a:rPr lang="en-US" sz="1400" dirty="0" smtClean="0">
                      <a:latin typeface="Symbol" panose="05050102010706020507" pitchFamily="18" charset="2"/>
                    </a:rPr>
                    <a:t>G</a:t>
                  </a:r>
                  <a:endParaRPr lang="en-US" sz="1400" dirty="0" smtClean="0">
                    <a:latin typeface="Bahnschrift Light" panose="020B0502040204020203" pitchFamily="34" charset="0"/>
                  </a:endParaRPr>
                </a:p>
              </p:txBody>
            </p:sp>
          </p:grpSp>
        </p:grpSp>
        <p:sp>
          <p:nvSpPr>
            <p:cNvPr id="21" name="TextBox 20"/>
            <p:cNvSpPr txBox="1"/>
            <p:nvPr/>
          </p:nvSpPr>
          <p:spPr>
            <a:xfrm>
              <a:off x="8622504" y="3124336"/>
              <a:ext cx="720069" cy="297004"/>
            </a:xfrm>
            <a:prstGeom prst="rect">
              <a:avLst/>
            </a:prstGeom>
            <a:noFill/>
          </p:spPr>
          <p:txBody>
            <a:bodyPr wrap="none" rtlCol="0">
              <a:spAutoFit/>
            </a:bodyPr>
            <a:lstStyle/>
            <a:p>
              <a:pPr algn="l">
                <a:lnSpc>
                  <a:spcPct val="95000"/>
                </a:lnSpc>
              </a:pPr>
              <a:r>
                <a:rPr lang="en-US" sz="1400" dirty="0" smtClean="0">
                  <a:solidFill>
                    <a:srgbClr val="00BFBF"/>
                  </a:solidFill>
                </a:rPr>
                <a:t>MoSe</a:t>
              </a:r>
              <a:r>
                <a:rPr lang="en-US" sz="1400" baseline="-25000" dirty="0" smtClean="0">
                  <a:solidFill>
                    <a:srgbClr val="00BFBF"/>
                  </a:solidFill>
                </a:rPr>
                <a:t>2</a:t>
              </a:r>
              <a:endParaRPr lang="en-US" sz="1400" dirty="0" smtClean="0">
                <a:solidFill>
                  <a:srgbClr val="00BFBF"/>
                </a:solidFill>
              </a:endParaRPr>
            </a:p>
          </p:txBody>
        </p:sp>
        <p:sp>
          <p:nvSpPr>
            <p:cNvPr id="45" name="TextBox 44"/>
            <p:cNvSpPr txBox="1"/>
            <p:nvPr/>
          </p:nvSpPr>
          <p:spPr>
            <a:xfrm>
              <a:off x="8606564" y="3366959"/>
              <a:ext cx="1351652" cy="307777"/>
            </a:xfrm>
            <a:prstGeom prst="rect">
              <a:avLst/>
            </a:prstGeom>
            <a:noFill/>
          </p:spPr>
          <p:txBody>
            <a:bodyPr wrap="none" rtlCol="0">
              <a:spAutoFit/>
            </a:bodyPr>
            <a:lstStyle/>
            <a:p>
              <a:r>
                <a:rPr lang="de-DE" sz="1400" dirty="0">
                  <a:solidFill>
                    <a:srgbClr val="345B82"/>
                  </a:solidFill>
                </a:rPr>
                <a:t>MoSe</a:t>
              </a:r>
              <a:r>
                <a:rPr lang="de-DE" sz="1400" baseline="-25000" dirty="0">
                  <a:solidFill>
                    <a:srgbClr val="345B82"/>
                  </a:solidFill>
                </a:rPr>
                <a:t>2-0.33</a:t>
              </a:r>
              <a:r>
                <a:rPr lang="de-DE" sz="1400" dirty="0">
                  <a:solidFill>
                    <a:srgbClr val="345B82"/>
                  </a:solidFill>
                </a:rPr>
                <a:t>S</a:t>
              </a:r>
              <a:r>
                <a:rPr lang="de-DE" sz="1400" baseline="-25000" dirty="0">
                  <a:solidFill>
                    <a:srgbClr val="345B82"/>
                  </a:solidFill>
                </a:rPr>
                <a:t>0.33</a:t>
              </a:r>
              <a:endParaRPr lang="en-GB" sz="1400" baseline="-25000" dirty="0">
                <a:solidFill>
                  <a:srgbClr val="345B82"/>
                </a:solidFill>
              </a:endParaRPr>
            </a:p>
          </p:txBody>
        </p:sp>
      </p:grpSp>
    </p:spTree>
    <p:extLst>
      <p:ext uri="{BB962C8B-B14F-4D97-AF65-F5344CB8AC3E}">
        <p14:creationId xmlns:p14="http://schemas.microsoft.com/office/powerpoint/2010/main" val="2167155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Date Placeholder 13"/>
          <p:cNvSpPr>
            <a:spLocks noGrp="1"/>
          </p:cNvSpPr>
          <p:nvPr>
            <p:ph type="dt" sz="half" idx="10"/>
          </p:nvPr>
        </p:nvSpPr>
        <p:spPr/>
        <p:txBody>
          <a:bodyPr/>
          <a:lstStyle/>
          <a:p>
            <a:fld id="{F974F766-BCE7-47D1-876A-C3EBC6C42E24}" type="datetime3">
              <a:rPr lang="en-US" smtClean="0"/>
              <a:t>1 July 2022</a:t>
            </a:fld>
            <a:endParaRPr lang="en-US" dirty="0"/>
          </a:p>
        </p:txBody>
      </p:sp>
      <p:sp>
        <p:nvSpPr>
          <p:cNvPr id="15" name="Slide Number Placeholder 14"/>
          <p:cNvSpPr>
            <a:spLocks noGrp="1"/>
          </p:cNvSpPr>
          <p:nvPr>
            <p:ph type="sldNum" sz="quarter" idx="11"/>
          </p:nvPr>
        </p:nvSpPr>
        <p:spPr/>
        <p:txBody>
          <a:bodyPr/>
          <a:lstStyle/>
          <a:p>
            <a:r>
              <a:rPr lang="en-US" smtClean="0"/>
              <a:t>Page </a:t>
            </a:r>
            <a:fld id="{A52F4D17-1AD6-42D9-B93A-EB002C62F438}" type="slidenum">
              <a:rPr lang="en-US" smtClean="0"/>
              <a:pPr/>
              <a:t>12</a:t>
            </a:fld>
            <a:endParaRPr lang="en-US" noProof="0" dirty="0"/>
          </a:p>
        </p:txBody>
      </p:sp>
      <p:grpSp>
        <p:nvGrpSpPr>
          <p:cNvPr id="16" name="Group 15"/>
          <p:cNvGrpSpPr/>
          <p:nvPr/>
        </p:nvGrpSpPr>
        <p:grpSpPr bwMode="auto">
          <a:xfrm>
            <a:off x="649339" y="836463"/>
            <a:ext cx="4744165" cy="3617024"/>
            <a:chOff x="2034976" y="3050611"/>
            <a:chExt cx="14857425" cy="9932540"/>
          </a:xfrm>
        </p:grpSpPr>
        <p:pic>
          <p:nvPicPr>
            <p:cNvPr id="17" name="Picture 16"/>
            <p:cNvPicPr>
              <a:picLocks noChangeAspect="1"/>
            </p:cNvPicPr>
            <p:nvPr/>
          </p:nvPicPr>
          <p:blipFill>
            <a:blip r:embed="rId3"/>
            <a:stretch/>
          </p:blipFill>
          <p:spPr bwMode="auto">
            <a:xfrm>
              <a:off x="2034976" y="3050611"/>
              <a:ext cx="14857425" cy="9932540"/>
            </a:xfrm>
            <a:prstGeom prst="rect">
              <a:avLst/>
            </a:prstGeom>
          </p:spPr>
        </p:pic>
        <p:sp>
          <p:nvSpPr>
            <p:cNvPr id="18" name="TextBox 17"/>
            <p:cNvSpPr txBox="1"/>
            <p:nvPr/>
          </p:nvSpPr>
          <p:spPr bwMode="auto">
            <a:xfrm>
              <a:off x="3870860" y="9084645"/>
              <a:ext cx="6434971" cy="736877"/>
            </a:xfrm>
            <a:prstGeom prst="rect">
              <a:avLst/>
            </a:prstGeom>
            <a:noFill/>
            <a:ln>
              <a:noFill/>
            </a:ln>
          </p:spPr>
          <p:txBody>
            <a:bodyPr wrap="square" rtlCol="0">
              <a:spAutoFit/>
            </a:bodyPr>
            <a:lstStyle/>
            <a:p>
              <a:pPr>
                <a:defRPr/>
              </a:pPr>
              <a:r>
                <a:rPr lang="en-US" sz="1400">
                  <a:solidFill>
                    <a:schemeClr val="bg1"/>
                  </a:solidFill>
                </a:rPr>
                <a:t>T = 10 K</a:t>
              </a:r>
              <a:endParaRPr/>
            </a:p>
          </p:txBody>
        </p:sp>
      </p:grpSp>
      <p:sp>
        <p:nvSpPr>
          <p:cNvPr id="35" name="Title 1"/>
          <p:cNvSpPr>
            <a:spLocks noGrp="1"/>
          </p:cNvSpPr>
          <p:nvPr>
            <p:ph type="title"/>
          </p:nvPr>
        </p:nvSpPr>
        <p:spPr bwMode="auto">
          <a:xfrm>
            <a:off x="371476" y="239661"/>
            <a:ext cx="11449051" cy="635217"/>
          </a:xfrm>
        </p:spPr>
        <p:txBody>
          <a:bodyPr/>
          <a:lstStyle/>
          <a:p>
            <a:pPr>
              <a:defRPr/>
            </a:pPr>
            <a:r>
              <a:rPr lang="en-US" cap="none" dirty="0" smtClean="0"/>
              <a:t>Emission from Cr </a:t>
            </a:r>
            <a:r>
              <a:rPr lang="en-US" cap="none" dirty="0" smtClean="0"/>
              <a:t>(E=25eV) implanted </a:t>
            </a:r>
            <a:r>
              <a:rPr lang="en-US" cap="none" dirty="0" smtClean="0"/>
              <a:t>MoSe</a:t>
            </a:r>
            <a:r>
              <a:rPr lang="en-US" cap="none" baseline="-25000" dirty="0" smtClean="0"/>
              <a:t>2</a:t>
            </a:r>
            <a:endParaRPr lang="en-US" dirty="0"/>
          </a:p>
        </p:txBody>
      </p:sp>
      <p:grpSp>
        <p:nvGrpSpPr>
          <p:cNvPr id="7" name="Group 6"/>
          <p:cNvGrpSpPr/>
          <p:nvPr/>
        </p:nvGrpSpPr>
        <p:grpSpPr>
          <a:xfrm>
            <a:off x="1127448" y="4469168"/>
            <a:ext cx="1984887" cy="1742941"/>
            <a:chOff x="688059" y="1484784"/>
            <a:chExt cx="2878689" cy="2257221"/>
          </a:xfrm>
        </p:grpSpPr>
        <p:cxnSp>
          <p:nvCxnSpPr>
            <p:cNvPr id="52" name="Straight Connector 51"/>
            <p:cNvCxnSpPr>
              <a:cxnSpLocks/>
            </p:cNvCxnSpPr>
            <p:nvPr/>
          </p:nvCxnSpPr>
          <p:spPr bwMode="auto">
            <a:xfrm flipH="1" flipV="1">
              <a:off x="2561412" y="2044934"/>
              <a:ext cx="616551"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3" name="Group 2"/>
            <p:cNvGrpSpPr/>
            <p:nvPr/>
          </p:nvGrpSpPr>
          <p:grpSpPr>
            <a:xfrm>
              <a:off x="2774661" y="2044934"/>
              <a:ext cx="792087" cy="1063859"/>
              <a:chOff x="2886893" y="2610787"/>
              <a:chExt cx="792087" cy="1063859"/>
            </a:xfrm>
          </p:grpSpPr>
          <p:cxnSp>
            <p:nvCxnSpPr>
              <p:cNvPr id="47" name="Straight Connector 46"/>
              <p:cNvCxnSpPr>
                <a:cxnSpLocks/>
              </p:cNvCxnSpPr>
              <p:nvPr/>
            </p:nvCxnSpPr>
            <p:spPr bwMode="auto">
              <a:xfrm>
                <a:off x="3275505" y="2610787"/>
                <a:ext cx="2" cy="898722"/>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cxnSpLocks/>
              </p:cNvCxnSpPr>
              <p:nvPr/>
            </p:nvCxnSpPr>
            <p:spPr bwMode="auto">
              <a:xfrm>
                <a:off x="2886893" y="3509509"/>
                <a:ext cx="792087"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cxnSpLocks/>
              </p:cNvCxnSpPr>
              <p:nvPr/>
            </p:nvCxnSpPr>
            <p:spPr bwMode="auto">
              <a:xfrm>
                <a:off x="3037789" y="3602638"/>
                <a:ext cx="490295"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cxnSpLocks/>
              </p:cNvCxnSpPr>
              <p:nvPr/>
            </p:nvCxnSpPr>
            <p:spPr bwMode="auto">
              <a:xfrm>
                <a:off x="3142215" y="3674646"/>
                <a:ext cx="266581"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36" name="Group 35"/>
            <p:cNvGrpSpPr/>
            <p:nvPr/>
          </p:nvGrpSpPr>
          <p:grpSpPr bwMode="auto">
            <a:xfrm>
              <a:off x="688059" y="1484784"/>
              <a:ext cx="1935497" cy="1333914"/>
              <a:chOff x="385491" y="4843049"/>
              <a:chExt cx="1935497" cy="1333914"/>
            </a:xfrm>
          </p:grpSpPr>
          <p:sp>
            <p:nvSpPr>
              <p:cNvPr id="37" name="Rectangle 36"/>
              <p:cNvSpPr/>
              <p:nvPr/>
            </p:nvSpPr>
            <p:spPr bwMode="auto">
              <a:xfrm>
                <a:off x="385493" y="4843049"/>
                <a:ext cx="1774835" cy="91905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en-US"/>
                </a:defPPr>
                <a:lvl1pPr marL="0" algn="l" defTabSz="914400">
                  <a:defRPr sz="1800">
                    <a:solidFill>
                      <a:schemeClr val="lt1"/>
                    </a:solidFill>
                    <a:latin typeface="+mn-lt"/>
                    <a:ea typeface="+mn-ea"/>
                    <a:cs typeface="+mn-cs"/>
                  </a:defRPr>
                </a:lvl1pPr>
                <a:lvl2pPr marL="457200" algn="l" defTabSz="914400">
                  <a:defRPr sz="1800">
                    <a:solidFill>
                      <a:schemeClr val="lt1"/>
                    </a:solidFill>
                    <a:latin typeface="+mn-lt"/>
                    <a:ea typeface="+mn-ea"/>
                    <a:cs typeface="+mn-cs"/>
                  </a:defRPr>
                </a:lvl2pPr>
                <a:lvl3pPr marL="914400" algn="l" defTabSz="914400">
                  <a:defRPr sz="1800">
                    <a:solidFill>
                      <a:schemeClr val="lt1"/>
                    </a:solidFill>
                    <a:latin typeface="+mn-lt"/>
                    <a:ea typeface="+mn-ea"/>
                    <a:cs typeface="+mn-cs"/>
                  </a:defRPr>
                </a:lvl3pPr>
                <a:lvl4pPr marL="1371600" algn="l" defTabSz="914400">
                  <a:defRPr sz="1800">
                    <a:solidFill>
                      <a:schemeClr val="lt1"/>
                    </a:solidFill>
                    <a:latin typeface="+mn-lt"/>
                    <a:ea typeface="+mn-ea"/>
                    <a:cs typeface="+mn-cs"/>
                  </a:defRPr>
                </a:lvl4pPr>
                <a:lvl5pPr marL="1828800" algn="l" defTabSz="914400">
                  <a:defRPr sz="1800">
                    <a:solidFill>
                      <a:schemeClr val="lt1"/>
                    </a:solidFill>
                    <a:latin typeface="+mn-lt"/>
                    <a:ea typeface="+mn-ea"/>
                    <a:cs typeface="+mn-cs"/>
                  </a:defRPr>
                </a:lvl5pPr>
                <a:lvl6pPr marL="2286000" algn="l" defTabSz="914400">
                  <a:defRPr sz="1800">
                    <a:solidFill>
                      <a:schemeClr val="lt1"/>
                    </a:solidFill>
                    <a:latin typeface="+mn-lt"/>
                    <a:ea typeface="+mn-ea"/>
                    <a:cs typeface="+mn-cs"/>
                  </a:defRPr>
                </a:lvl6pPr>
                <a:lvl7pPr marL="2743200" algn="l" defTabSz="914400">
                  <a:defRPr sz="1800">
                    <a:solidFill>
                      <a:schemeClr val="lt1"/>
                    </a:solidFill>
                    <a:latin typeface="+mn-lt"/>
                    <a:ea typeface="+mn-ea"/>
                    <a:cs typeface="+mn-cs"/>
                  </a:defRPr>
                </a:lvl7pPr>
                <a:lvl8pPr marL="3200400" algn="l" defTabSz="914400">
                  <a:defRPr sz="1800">
                    <a:solidFill>
                      <a:schemeClr val="lt1"/>
                    </a:solidFill>
                    <a:latin typeface="+mn-lt"/>
                    <a:ea typeface="+mn-ea"/>
                    <a:cs typeface="+mn-cs"/>
                  </a:defRPr>
                </a:lvl8pPr>
                <a:lvl9pPr marL="3657600" algn="l" defTabSz="914400">
                  <a:defRPr sz="1800">
                    <a:solidFill>
                      <a:schemeClr val="lt1"/>
                    </a:solidFill>
                    <a:latin typeface="+mn-lt"/>
                    <a:ea typeface="+mn-ea"/>
                    <a:cs typeface="+mn-cs"/>
                  </a:defRPr>
                </a:lvl9pPr>
              </a:lstStyle>
              <a:p>
                <a:pPr>
                  <a:defRPr/>
                </a:pPr>
                <a:r>
                  <a:rPr lang="en-US" sz="1400" dirty="0" smtClean="0"/>
                  <a:t>      top </a:t>
                </a:r>
                <a:r>
                  <a:rPr lang="en-US" sz="1400" dirty="0" err="1"/>
                  <a:t>hBN</a:t>
                </a:r>
                <a:endParaRPr lang="en-US" sz="1400" dirty="0"/>
              </a:p>
              <a:p>
                <a:pPr>
                  <a:defRPr/>
                </a:pPr>
                <a:endParaRPr lang="en-US" sz="1400" dirty="0"/>
              </a:p>
              <a:p>
                <a:pPr>
                  <a:defRPr/>
                </a:pPr>
                <a:endParaRPr lang="en-US" sz="1400" dirty="0"/>
              </a:p>
            </p:txBody>
          </p:sp>
          <p:sp>
            <p:nvSpPr>
              <p:cNvPr id="39" name="Rectangle 38"/>
              <p:cNvSpPr/>
              <p:nvPr/>
            </p:nvSpPr>
            <p:spPr bwMode="auto">
              <a:xfrm>
                <a:off x="1750590" y="5731149"/>
                <a:ext cx="570398" cy="445813"/>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en-US"/>
                </a:defPPr>
                <a:lvl1pPr marL="0" algn="l" defTabSz="914400">
                  <a:defRPr sz="1800">
                    <a:solidFill>
                      <a:schemeClr val="lt1"/>
                    </a:solidFill>
                    <a:latin typeface="+mn-lt"/>
                    <a:ea typeface="+mn-ea"/>
                    <a:cs typeface="+mn-cs"/>
                  </a:defRPr>
                </a:lvl1pPr>
                <a:lvl2pPr marL="457200" algn="l" defTabSz="914400">
                  <a:defRPr sz="1800">
                    <a:solidFill>
                      <a:schemeClr val="lt1"/>
                    </a:solidFill>
                    <a:latin typeface="+mn-lt"/>
                    <a:ea typeface="+mn-ea"/>
                    <a:cs typeface="+mn-cs"/>
                  </a:defRPr>
                </a:lvl2pPr>
                <a:lvl3pPr marL="914400" algn="l" defTabSz="914400">
                  <a:defRPr sz="1800">
                    <a:solidFill>
                      <a:schemeClr val="lt1"/>
                    </a:solidFill>
                    <a:latin typeface="+mn-lt"/>
                    <a:ea typeface="+mn-ea"/>
                    <a:cs typeface="+mn-cs"/>
                  </a:defRPr>
                </a:lvl3pPr>
                <a:lvl4pPr marL="1371600" algn="l" defTabSz="914400">
                  <a:defRPr sz="1800">
                    <a:solidFill>
                      <a:schemeClr val="lt1"/>
                    </a:solidFill>
                    <a:latin typeface="+mn-lt"/>
                    <a:ea typeface="+mn-ea"/>
                    <a:cs typeface="+mn-cs"/>
                  </a:defRPr>
                </a:lvl4pPr>
                <a:lvl5pPr marL="1828800" algn="l" defTabSz="914400">
                  <a:defRPr sz="1800">
                    <a:solidFill>
                      <a:schemeClr val="lt1"/>
                    </a:solidFill>
                    <a:latin typeface="+mn-lt"/>
                    <a:ea typeface="+mn-ea"/>
                    <a:cs typeface="+mn-cs"/>
                  </a:defRPr>
                </a:lvl5pPr>
                <a:lvl6pPr marL="2286000" algn="l" defTabSz="914400">
                  <a:defRPr sz="1800">
                    <a:solidFill>
                      <a:schemeClr val="lt1"/>
                    </a:solidFill>
                    <a:latin typeface="+mn-lt"/>
                    <a:ea typeface="+mn-ea"/>
                    <a:cs typeface="+mn-cs"/>
                  </a:defRPr>
                </a:lvl6pPr>
                <a:lvl7pPr marL="2743200" algn="l" defTabSz="914400">
                  <a:defRPr sz="1800">
                    <a:solidFill>
                      <a:schemeClr val="lt1"/>
                    </a:solidFill>
                    <a:latin typeface="+mn-lt"/>
                    <a:ea typeface="+mn-ea"/>
                    <a:cs typeface="+mn-cs"/>
                  </a:defRPr>
                </a:lvl7pPr>
                <a:lvl8pPr marL="3200400" algn="l" defTabSz="914400">
                  <a:defRPr sz="1800">
                    <a:solidFill>
                      <a:schemeClr val="lt1"/>
                    </a:solidFill>
                    <a:latin typeface="+mn-lt"/>
                    <a:ea typeface="+mn-ea"/>
                    <a:cs typeface="+mn-cs"/>
                  </a:defRPr>
                </a:lvl8pPr>
                <a:lvl9pPr marL="3657600" algn="l" defTabSz="914400">
                  <a:defRPr sz="1800">
                    <a:solidFill>
                      <a:schemeClr val="lt1"/>
                    </a:solidFill>
                    <a:latin typeface="+mn-lt"/>
                    <a:ea typeface="+mn-ea"/>
                    <a:cs typeface="+mn-cs"/>
                  </a:defRPr>
                </a:lvl9pPr>
              </a:lstStyle>
              <a:p>
                <a:pPr algn="ctr">
                  <a:defRPr/>
                </a:pPr>
                <a:endParaRPr lang="en-US" sz="1400"/>
              </a:p>
            </p:txBody>
          </p:sp>
          <p:sp>
            <p:nvSpPr>
              <p:cNvPr id="40" name="Rectangle 39"/>
              <p:cNvSpPr/>
              <p:nvPr/>
            </p:nvSpPr>
            <p:spPr bwMode="auto">
              <a:xfrm>
                <a:off x="385491" y="5762108"/>
                <a:ext cx="1817065" cy="41485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en-US"/>
                </a:defPPr>
                <a:lvl1pPr marL="0" algn="l" defTabSz="914400">
                  <a:defRPr sz="1800">
                    <a:solidFill>
                      <a:schemeClr val="lt1"/>
                    </a:solidFill>
                    <a:latin typeface="+mn-lt"/>
                    <a:ea typeface="+mn-ea"/>
                    <a:cs typeface="+mn-cs"/>
                  </a:defRPr>
                </a:lvl1pPr>
                <a:lvl2pPr marL="457200" algn="l" defTabSz="914400">
                  <a:defRPr sz="1800">
                    <a:solidFill>
                      <a:schemeClr val="lt1"/>
                    </a:solidFill>
                    <a:latin typeface="+mn-lt"/>
                    <a:ea typeface="+mn-ea"/>
                    <a:cs typeface="+mn-cs"/>
                  </a:defRPr>
                </a:lvl2pPr>
                <a:lvl3pPr marL="914400" algn="l" defTabSz="914400">
                  <a:defRPr sz="1800">
                    <a:solidFill>
                      <a:schemeClr val="lt1"/>
                    </a:solidFill>
                    <a:latin typeface="+mn-lt"/>
                    <a:ea typeface="+mn-ea"/>
                    <a:cs typeface="+mn-cs"/>
                  </a:defRPr>
                </a:lvl3pPr>
                <a:lvl4pPr marL="1371600" algn="l" defTabSz="914400">
                  <a:defRPr sz="1800">
                    <a:solidFill>
                      <a:schemeClr val="lt1"/>
                    </a:solidFill>
                    <a:latin typeface="+mn-lt"/>
                    <a:ea typeface="+mn-ea"/>
                    <a:cs typeface="+mn-cs"/>
                  </a:defRPr>
                </a:lvl4pPr>
                <a:lvl5pPr marL="1828800" algn="l" defTabSz="914400">
                  <a:defRPr sz="1800">
                    <a:solidFill>
                      <a:schemeClr val="lt1"/>
                    </a:solidFill>
                    <a:latin typeface="+mn-lt"/>
                    <a:ea typeface="+mn-ea"/>
                    <a:cs typeface="+mn-cs"/>
                  </a:defRPr>
                </a:lvl5pPr>
                <a:lvl6pPr marL="2286000" algn="l" defTabSz="914400">
                  <a:defRPr sz="1800">
                    <a:solidFill>
                      <a:schemeClr val="lt1"/>
                    </a:solidFill>
                    <a:latin typeface="+mn-lt"/>
                    <a:ea typeface="+mn-ea"/>
                    <a:cs typeface="+mn-cs"/>
                  </a:defRPr>
                </a:lvl6pPr>
                <a:lvl7pPr marL="2743200" algn="l" defTabSz="914400">
                  <a:defRPr sz="1800">
                    <a:solidFill>
                      <a:schemeClr val="lt1"/>
                    </a:solidFill>
                    <a:latin typeface="+mn-lt"/>
                    <a:ea typeface="+mn-ea"/>
                    <a:cs typeface="+mn-cs"/>
                  </a:defRPr>
                </a:lvl7pPr>
                <a:lvl8pPr marL="3200400" algn="l" defTabSz="914400">
                  <a:defRPr sz="1800">
                    <a:solidFill>
                      <a:schemeClr val="lt1"/>
                    </a:solidFill>
                    <a:latin typeface="+mn-lt"/>
                    <a:ea typeface="+mn-ea"/>
                    <a:cs typeface="+mn-cs"/>
                  </a:defRPr>
                </a:lvl8pPr>
                <a:lvl9pPr marL="3657600" algn="l" defTabSz="914400">
                  <a:defRPr sz="1800">
                    <a:solidFill>
                      <a:schemeClr val="lt1"/>
                    </a:solidFill>
                    <a:latin typeface="+mn-lt"/>
                    <a:ea typeface="+mn-ea"/>
                    <a:cs typeface="+mn-cs"/>
                  </a:defRPr>
                </a:lvl9pPr>
              </a:lstStyle>
              <a:p>
                <a:pPr algn="ctr">
                  <a:defRPr/>
                </a:pPr>
                <a:r>
                  <a:rPr lang="en-US" sz="1400" dirty="0"/>
                  <a:t>        Gr back</a:t>
                </a:r>
                <a:endParaRPr sz="1400" dirty="0"/>
              </a:p>
            </p:txBody>
          </p:sp>
          <p:sp>
            <p:nvSpPr>
              <p:cNvPr id="42" name="Rectangle 41"/>
              <p:cNvSpPr/>
              <p:nvPr/>
            </p:nvSpPr>
            <p:spPr bwMode="auto">
              <a:xfrm>
                <a:off x="838200" y="5465584"/>
                <a:ext cx="1482788" cy="305853"/>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en-US"/>
                </a:defPPr>
                <a:lvl1pPr marL="0" algn="l" defTabSz="914400">
                  <a:defRPr sz="1800">
                    <a:solidFill>
                      <a:schemeClr val="lt1"/>
                    </a:solidFill>
                    <a:latin typeface="+mn-lt"/>
                    <a:ea typeface="+mn-ea"/>
                    <a:cs typeface="+mn-cs"/>
                  </a:defRPr>
                </a:lvl1pPr>
                <a:lvl2pPr marL="457200" algn="l" defTabSz="914400">
                  <a:defRPr sz="1800">
                    <a:solidFill>
                      <a:schemeClr val="lt1"/>
                    </a:solidFill>
                    <a:latin typeface="+mn-lt"/>
                    <a:ea typeface="+mn-ea"/>
                    <a:cs typeface="+mn-cs"/>
                  </a:defRPr>
                </a:lvl2pPr>
                <a:lvl3pPr marL="914400" algn="l" defTabSz="914400">
                  <a:defRPr sz="1800">
                    <a:solidFill>
                      <a:schemeClr val="lt1"/>
                    </a:solidFill>
                    <a:latin typeface="+mn-lt"/>
                    <a:ea typeface="+mn-ea"/>
                    <a:cs typeface="+mn-cs"/>
                  </a:defRPr>
                </a:lvl3pPr>
                <a:lvl4pPr marL="1371600" algn="l" defTabSz="914400">
                  <a:defRPr sz="1800">
                    <a:solidFill>
                      <a:schemeClr val="lt1"/>
                    </a:solidFill>
                    <a:latin typeface="+mn-lt"/>
                    <a:ea typeface="+mn-ea"/>
                    <a:cs typeface="+mn-cs"/>
                  </a:defRPr>
                </a:lvl4pPr>
                <a:lvl5pPr marL="1828800" algn="l" defTabSz="914400">
                  <a:defRPr sz="1800">
                    <a:solidFill>
                      <a:schemeClr val="lt1"/>
                    </a:solidFill>
                    <a:latin typeface="+mn-lt"/>
                    <a:ea typeface="+mn-ea"/>
                    <a:cs typeface="+mn-cs"/>
                  </a:defRPr>
                </a:lvl5pPr>
                <a:lvl6pPr marL="2286000" algn="l" defTabSz="914400">
                  <a:defRPr sz="1800">
                    <a:solidFill>
                      <a:schemeClr val="lt1"/>
                    </a:solidFill>
                    <a:latin typeface="+mn-lt"/>
                    <a:ea typeface="+mn-ea"/>
                    <a:cs typeface="+mn-cs"/>
                  </a:defRPr>
                </a:lvl6pPr>
                <a:lvl7pPr marL="2743200" algn="l" defTabSz="914400">
                  <a:defRPr sz="1800">
                    <a:solidFill>
                      <a:schemeClr val="lt1"/>
                    </a:solidFill>
                    <a:latin typeface="+mn-lt"/>
                    <a:ea typeface="+mn-ea"/>
                    <a:cs typeface="+mn-cs"/>
                  </a:defRPr>
                </a:lvl7pPr>
                <a:lvl8pPr marL="3200400" algn="l" defTabSz="914400">
                  <a:defRPr sz="1800">
                    <a:solidFill>
                      <a:schemeClr val="lt1"/>
                    </a:solidFill>
                    <a:latin typeface="+mn-lt"/>
                    <a:ea typeface="+mn-ea"/>
                    <a:cs typeface="+mn-cs"/>
                  </a:defRPr>
                </a:lvl8pPr>
                <a:lvl9pPr marL="3657600" algn="l" defTabSz="914400">
                  <a:defRPr sz="1800">
                    <a:solidFill>
                      <a:schemeClr val="lt1"/>
                    </a:solidFill>
                    <a:latin typeface="+mn-lt"/>
                    <a:ea typeface="+mn-ea"/>
                    <a:cs typeface="+mn-cs"/>
                  </a:defRPr>
                </a:lvl9pPr>
              </a:lstStyle>
              <a:p>
                <a:pPr algn="ctr">
                  <a:defRPr/>
                </a:pPr>
                <a:r>
                  <a:rPr lang="en-US" sz="1400" dirty="0">
                    <a:solidFill>
                      <a:schemeClr val="tx1"/>
                    </a:solidFill>
                  </a:rPr>
                  <a:t>bottom </a:t>
                </a:r>
                <a:r>
                  <a:rPr lang="en-US" sz="1400" dirty="0" err="1">
                    <a:solidFill>
                      <a:schemeClr val="tx1"/>
                    </a:solidFill>
                  </a:rPr>
                  <a:t>hBN</a:t>
                </a:r>
                <a:endParaRPr lang="en-US" sz="1400" dirty="0">
                  <a:solidFill>
                    <a:schemeClr val="tx1"/>
                  </a:solidFill>
                </a:endParaRPr>
              </a:p>
            </p:txBody>
          </p:sp>
          <p:sp>
            <p:nvSpPr>
              <p:cNvPr id="43" name="Rectangle 42"/>
              <p:cNvSpPr/>
              <p:nvPr/>
            </p:nvSpPr>
            <p:spPr bwMode="auto">
              <a:xfrm>
                <a:off x="1003332" y="5309376"/>
                <a:ext cx="1317656" cy="15620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en-US"/>
                </a:defPPr>
                <a:lvl1pPr marL="0" algn="l" defTabSz="914400">
                  <a:defRPr sz="1800">
                    <a:solidFill>
                      <a:schemeClr val="lt1"/>
                    </a:solidFill>
                    <a:latin typeface="+mn-lt"/>
                    <a:ea typeface="+mn-ea"/>
                    <a:cs typeface="+mn-cs"/>
                  </a:defRPr>
                </a:lvl1pPr>
                <a:lvl2pPr marL="457200" algn="l" defTabSz="914400">
                  <a:defRPr sz="1800">
                    <a:solidFill>
                      <a:schemeClr val="lt1"/>
                    </a:solidFill>
                    <a:latin typeface="+mn-lt"/>
                    <a:ea typeface="+mn-ea"/>
                    <a:cs typeface="+mn-cs"/>
                  </a:defRPr>
                </a:lvl2pPr>
                <a:lvl3pPr marL="914400" algn="l" defTabSz="914400">
                  <a:defRPr sz="1800">
                    <a:solidFill>
                      <a:schemeClr val="lt1"/>
                    </a:solidFill>
                    <a:latin typeface="+mn-lt"/>
                    <a:ea typeface="+mn-ea"/>
                    <a:cs typeface="+mn-cs"/>
                  </a:defRPr>
                </a:lvl3pPr>
                <a:lvl4pPr marL="1371600" algn="l" defTabSz="914400">
                  <a:defRPr sz="1800">
                    <a:solidFill>
                      <a:schemeClr val="lt1"/>
                    </a:solidFill>
                    <a:latin typeface="+mn-lt"/>
                    <a:ea typeface="+mn-ea"/>
                    <a:cs typeface="+mn-cs"/>
                  </a:defRPr>
                </a:lvl4pPr>
                <a:lvl5pPr marL="1828800" algn="l" defTabSz="914400">
                  <a:defRPr sz="1800">
                    <a:solidFill>
                      <a:schemeClr val="lt1"/>
                    </a:solidFill>
                    <a:latin typeface="+mn-lt"/>
                    <a:ea typeface="+mn-ea"/>
                    <a:cs typeface="+mn-cs"/>
                  </a:defRPr>
                </a:lvl5pPr>
                <a:lvl6pPr marL="2286000" algn="l" defTabSz="914400">
                  <a:defRPr sz="1800">
                    <a:solidFill>
                      <a:schemeClr val="lt1"/>
                    </a:solidFill>
                    <a:latin typeface="+mn-lt"/>
                    <a:ea typeface="+mn-ea"/>
                    <a:cs typeface="+mn-cs"/>
                  </a:defRPr>
                </a:lvl6pPr>
                <a:lvl7pPr marL="2743200" algn="l" defTabSz="914400">
                  <a:defRPr sz="1800">
                    <a:solidFill>
                      <a:schemeClr val="lt1"/>
                    </a:solidFill>
                    <a:latin typeface="+mn-lt"/>
                    <a:ea typeface="+mn-ea"/>
                    <a:cs typeface="+mn-cs"/>
                  </a:defRPr>
                </a:lvl7pPr>
                <a:lvl8pPr marL="3200400" algn="l" defTabSz="914400">
                  <a:defRPr sz="1800">
                    <a:solidFill>
                      <a:schemeClr val="lt1"/>
                    </a:solidFill>
                    <a:latin typeface="+mn-lt"/>
                    <a:ea typeface="+mn-ea"/>
                    <a:cs typeface="+mn-cs"/>
                  </a:defRPr>
                </a:lvl8pPr>
                <a:lvl9pPr marL="3657600" algn="l" defTabSz="914400">
                  <a:defRPr sz="1800">
                    <a:solidFill>
                      <a:schemeClr val="lt1"/>
                    </a:solidFill>
                    <a:latin typeface="+mn-lt"/>
                    <a:ea typeface="+mn-ea"/>
                    <a:cs typeface="+mn-cs"/>
                  </a:defRPr>
                </a:lvl9pPr>
              </a:lstStyle>
              <a:p>
                <a:pPr>
                  <a:defRPr/>
                </a:pPr>
                <a:r>
                  <a:rPr lang="en-US" sz="1400"/>
                  <a:t>ML</a:t>
                </a:r>
                <a:endParaRPr sz="1400"/>
              </a:p>
            </p:txBody>
          </p:sp>
        </p:grpSp>
        <p:sp>
          <p:nvSpPr>
            <p:cNvPr id="45" name="Oval 44"/>
            <p:cNvSpPr/>
            <p:nvPr/>
          </p:nvSpPr>
          <p:spPr bwMode="auto">
            <a:xfrm>
              <a:off x="1457075" y="3327150"/>
              <a:ext cx="455541" cy="414855"/>
            </a:xfrm>
            <a:prstGeom prst="ellipse">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ct val="95000"/>
                </a:lnSpc>
                <a:defRPr/>
              </a:pPr>
              <a:r>
                <a:rPr lang="en-US" sz="1400">
                  <a:solidFill>
                    <a:schemeClr val="tx1"/>
                  </a:solidFill>
                </a:rPr>
                <a:t>V</a:t>
              </a:r>
              <a:endParaRPr sz="1400"/>
            </a:p>
          </p:txBody>
        </p:sp>
        <p:cxnSp>
          <p:nvCxnSpPr>
            <p:cNvPr id="46" name="Straight Connector 45"/>
            <p:cNvCxnSpPr>
              <a:cxnSpLocks/>
            </p:cNvCxnSpPr>
            <p:nvPr/>
          </p:nvCxnSpPr>
          <p:spPr bwMode="auto">
            <a:xfrm>
              <a:off x="1686513" y="2815586"/>
              <a:ext cx="0" cy="504205"/>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38" name="Group 37"/>
          <p:cNvGrpSpPr/>
          <p:nvPr/>
        </p:nvGrpSpPr>
        <p:grpSpPr bwMode="auto">
          <a:xfrm>
            <a:off x="4389992" y="4426278"/>
            <a:ext cx="2002889" cy="1382247"/>
            <a:chOff x="-67460" y="4224263"/>
            <a:chExt cx="2002889" cy="1382247"/>
          </a:xfrm>
        </p:grpSpPr>
        <p:sp>
          <p:nvSpPr>
            <p:cNvPr id="41" name="TextBox 40"/>
            <p:cNvSpPr txBox="1"/>
            <p:nvPr/>
          </p:nvSpPr>
          <p:spPr bwMode="auto">
            <a:xfrm>
              <a:off x="671492" y="4991125"/>
              <a:ext cx="432048" cy="326243"/>
            </a:xfrm>
            <a:prstGeom prst="rect">
              <a:avLst/>
            </a:prstGeom>
            <a:noFill/>
          </p:spPr>
          <p:txBody>
            <a:bodyPr wrap="square" rtlCol="0">
              <a:spAutoFit/>
            </a:bodyPr>
            <a:lstStyle/>
            <a:p>
              <a:pPr algn="l">
                <a:lnSpc>
                  <a:spcPct val="95000"/>
                </a:lnSpc>
                <a:defRPr/>
              </a:pPr>
              <a:r>
                <a:rPr lang="en-US" sz="1600">
                  <a:solidFill>
                    <a:srgbClr val="0070C0"/>
                  </a:solidFill>
                </a:rPr>
                <a:t>e</a:t>
              </a:r>
              <a:r>
                <a:rPr lang="en-US" sz="1600" baseline="30000">
                  <a:solidFill>
                    <a:srgbClr val="0070C0"/>
                  </a:solidFill>
                </a:rPr>
                <a:t>-</a:t>
              </a:r>
              <a:endParaRPr lang="en-US" sz="1600">
                <a:solidFill>
                  <a:srgbClr val="0070C0"/>
                </a:solidFill>
              </a:endParaRPr>
            </a:p>
          </p:txBody>
        </p:sp>
        <p:sp>
          <p:nvSpPr>
            <p:cNvPr id="44" name="TextBox 43"/>
            <p:cNvSpPr txBox="1"/>
            <p:nvPr/>
          </p:nvSpPr>
          <p:spPr bwMode="auto">
            <a:xfrm>
              <a:off x="1503381" y="5280267"/>
              <a:ext cx="432048" cy="326243"/>
            </a:xfrm>
            <a:prstGeom prst="rect">
              <a:avLst/>
            </a:prstGeom>
            <a:noFill/>
          </p:spPr>
          <p:txBody>
            <a:bodyPr wrap="square" rtlCol="0">
              <a:spAutoFit/>
            </a:bodyPr>
            <a:lstStyle/>
            <a:p>
              <a:pPr algn="l">
                <a:lnSpc>
                  <a:spcPct val="95000"/>
                </a:lnSpc>
                <a:defRPr/>
              </a:pPr>
              <a:r>
                <a:rPr lang="en-US" sz="1600">
                  <a:solidFill>
                    <a:srgbClr val="FF0000"/>
                  </a:solidFill>
                </a:rPr>
                <a:t>h</a:t>
              </a:r>
              <a:r>
                <a:rPr lang="en-US" sz="1600" baseline="30000">
                  <a:solidFill>
                    <a:srgbClr val="FF0000"/>
                  </a:solidFill>
                </a:rPr>
                <a:t>+</a:t>
              </a:r>
              <a:endParaRPr lang="en-US" sz="1600">
                <a:solidFill>
                  <a:srgbClr val="FF0000"/>
                </a:solidFill>
              </a:endParaRPr>
            </a:p>
          </p:txBody>
        </p:sp>
        <p:sp>
          <p:nvSpPr>
            <p:cNvPr id="51" name="Oval 50"/>
            <p:cNvSpPr/>
            <p:nvPr/>
          </p:nvSpPr>
          <p:spPr bwMode="auto">
            <a:xfrm>
              <a:off x="1084440" y="4959762"/>
              <a:ext cx="170474" cy="179679"/>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sp>
          <p:nvSpPr>
            <p:cNvPr id="55" name="Oval 54"/>
            <p:cNvSpPr/>
            <p:nvPr/>
          </p:nvSpPr>
          <p:spPr bwMode="auto">
            <a:xfrm>
              <a:off x="1012866" y="4841294"/>
              <a:ext cx="531766" cy="504056"/>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sp>
          <p:nvSpPr>
            <p:cNvPr id="56" name="Oval 55"/>
            <p:cNvSpPr/>
            <p:nvPr/>
          </p:nvSpPr>
          <p:spPr bwMode="auto">
            <a:xfrm flipH="1" flipV="1">
              <a:off x="1292112" y="5087877"/>
              <a:ext cx="172170" cy="18135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sp>
          <p:nvSpPr>
            <p:cNvPr id="57" name="Oval 56"/>
            <p:cNvSpPr/>
            <p:nvPr/>
          </p:nvSpPr>
          <p:spPr bwMode="auto">
            <a:xfrm flipH="1" flipV="1">
              <a:off x="1134587" y="4576121"/>
              <a:ext cx="172170" cy="18135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sp>
          <p:nvSpPr>
            <p:cNvPr id="58" name="TextBox 57"/>
            <p:cNvSpPr txBox="1"/>
            <p:nvPr/>
          </p:nvSpPr>
          <p:spPr bwMode="auto">
            <a:xfrm>
              <a:off x="1031246" y="4224263"/>
              <a:ext cx="874673" cy="326243"/>
            </a:xfrm>
            <a:prstGeom prst="rect">
              <a:avLst/>
            </a:prstGeom>
            <a:noFill/>
          </p:spPr>
          <p:txBody>
            <a:bodyPr wrap="square" rtlCol="0">
              <a:spAutoFit/>
            </a:bodyPr>
            <a:lstStyle/>
            <a:p>
              <a:pPr algn="l">
                <a:lnSpc>
                  <a:spcPct val="95000"/>
                </a:lnSpc>
                <a:defRPr/>
              </a:pPr>
              <a:r>
                <a:rPr lang="en-US" sz="1600" dirty="0" smtClean="0"/>
                <a:t>D</a:t>
              </a:r>
              <a:r>
                <a:rPr lang="en-US" sz="1600" baseline="30000" dirty="0"/>
                <a:t>0</a:t>
              </a:r>
              <a:endParaRPr dirty="0"/>
            </a:p>
          </p:txBody>
        </p:sp>
        <p:sp>
          <p:nvSpPr>
            <p:cNvPr id="59" name="Oval 58"/>
            <p:cNvSpPr/>
            <p:nvPr/>
          </p:nvSpPr>
          <p:spPr bwMode="auto">
            <a:xfrm>
              <a:off x="943971" y="4506451"/>
              <a:ext cx="693613" cy="992267"/>
            </a:xfrm>
            <a:prstGeom prst="ellipse">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sp>
          <p:nvSpPr>
            <p:cNvPr id="60" name="TextBox 59"/>
            <p:cNvSpPr txBox="1"/>
            <p:nvPr/>
          </p:nvSpPr>
          <p:spPr bwMode="auto">
            <a:xfrm>
              <a:off x="-67460" y="4814378"/>
              <a:ext cx="1157877" cy="501676"/>
            </a:xfrm>
            <a:prstGeom prst="rect">
              <a:avLst/>
            </a:prstGeom>
            <a:noFill/>
          </p:spPr>
          <p:txBody>
            <a:bodyPr wrap="square" rtlCol="0">
              <a:spAutoFit/>
            </a:bodyPr>
            <a:lstStyle/>
            <a:p>
              <a:pPr algn="l">
                <a:lnSpc>
                  <a:spcPct val="95000"/>
                </a:lnSpc>
                <a:defRPr/>
              </a:pPr>
              <a:r>
                <a:rPr lang="en-US" sz="1400" dirty="0" smtClean="0"/>
                <a:t>D</a:t>
              </a:r>
              <a:r>
                <a:rPr lang="en-US" sz="1400" baseline="30000" dirty="0" smtClean="0"/>
                <a:t>0</a:t>
              </a:r>
              <a:r>
                <a:rPr lang="en-US" sz="1400" dirty="0" smtClean="0"/>
                <a:t> bound </a:t>
              </a:r>
              <a:r>
                <a:rPr lang="en-US" sz="1400" dirty="0" err="1"/>
                <a:t>exciton</a:t>
              </a:r>
              <a:endParaRPr lang="en-US" sz="1400" dirty="0"/>
            </a:p>
          </p:txBody>
        </p:sp>
      </p:grpSp>
      <p:grpSp>
        <p:nvGrpSpPr>
          <p:cNvPr id="29" name="Group 28"/>
          <p:cNvGrpSpPr/>
          <p:nvPr/>
        </p:nvGrpSpPr>
        <p:grpSpPr>
          <a:xfrm>
            <a:off x="7032104" y="960979"/>
            <a:ext cx="3448433" cy="3396314"/>
            <a:chOff x="8688288" y="1042975"/>
            <a:chExt cx="3448433" cy="3396314"/>
          </a:xfrm>
        </p:grpSpPr>
        <p:sp>
          <p:nvSpPr>
            <p:cNvPr id="71" name="TextBox 70"/>
            <p:cNvSpPr txBox="1"/>
            <p:nvPr/>
          </p:nvSpPr>
          <p:spPr>
            <a:xfrm>
              <a:off x="8688288" y="1042975"/>
              <a:ext cx="3155031" cy="3396314"/>
            </a:xfrm>
            <a:prstGeom prst="rect">
              <a:avLst/>
            </a:prstGeom>
            <a:noFill/>
          </p:spPr>
          <p:txBody>
            <a:bodyPr wrap="none" rtlCol="0">
              <a:spAutoFit/>
            </a:bodyPr>
            <a:lstStyle/>
            <a:p>
              <a:pPr algn="l">
                <a:lnSpc>
                  <a:spcPct val="95000"/>
                </a:lnSpc>
              </a:pPr>
              <a:r>
                <a:rPr lang="en-US" sz="1600" dirty="0" smtClean="0">
                  <a:solidFill>
                    <a:schemeClr val="accent1">
                      <a:lumMod val="75000"/>
                    </a:schemeClr>
                  </a:solidFill>
                </a:rPr>
                <a:t>With the possible options:</a:t>
              </a:r>
              <a:endParaRPr lang="en-150" sz="1600" dirty="0" smtClean="0">
                <a:solidFill>
                  <a:schemeClr val="accent1">
                    <a:lumMod val="75000"/>
                  </a:schemeClr>
                </a:solidFill>
              </a:endParaRPr>
            </a:p>
            <a:p>
              <a:pPr algn="l">
                <a:lnSpc>
                  <a:spcPct val="95000"/>
                </a:lnSpc>
              </a:pPr>
              <a:endParaRPr lang="en-150" sz="1600" dirty="0">
                <a:solidFill>
                  <a:schemeClr val="accent1">
                    <a:lumMod val="75000"/>
                  </a:schemeClr>
                </a:solidFill>
              </a:endParaRPr>
            </a:p>
            <a:p>
              <a:pPr algn="l">
                <a:lnSpc>
                  <a:spcPct val="95000"/>
                </a:lnSpc>
              </a:pPr>
              <a:endParaRPr lang="en-US" sz="1600" dirty="0" smtClean="0">
                <a:solidFill>
                  <a:schemeClr val="accent1">
                    <a:lumMod val="75000"/>
                  </a:schemeClr>
                </a:solidFill>
              </a:endParaRPr>
            </a:p>
            <a:p>
              <a:pPr algn="l">
                <a:lnSpc>
                  <a:spcPct val="95000"/>
                </a:lnSpc>
              </a:pPr>
              <a:endParaRPr lang="en-US" sz="1600" dirty="0">
                <a:solidFill>
                  <a:schemeClr val="accent1">
                    <a:lumMod val="75000"/>
                  </a:schemeClr>
                </a:solidFill>
              </a:endParaRPr>
            </a:p>
            <a:p>
              <a:pPr algn="l">
                <a:lnSpc>
                  <a:spcPct val="95000"/>
                </a:lnSpc>
              </a:pPr>
              <a:endParaRPr lang="en-US" sz="1600" dirty="0" smtClean="0">
                <a:solidFill>
                  <a:schemeClr val="accent1">
                    <a:lumMod val="75000"/>
                  </a:schemeClr>
                </a:solidFill>
              </a:endParaRPr>
            </a:p>
            <a:p>
              <a:pPr algn="l">
                <a:lnSpc>
                  <a:spcPct val="95000"/>
                </a:lnSpc>
              </a:pPr>
              <a:endParaRPr lang="en-US" sz="1600" dirty="0">
                <a:solidFill>
                  <a:schemeClr val="accent1">
                    <a:lumMod val="75000"/>
                  </a:schemeClr>
                </a:solidFill>
              </a:endParaRPr>
            </a:p>
            <a:p>
              <a:pPr algn="l">
                <a:lnSpc>
                  <a:spcPct val="95000"/>
                </a:lnSpc>
              </a:pPr>
              <a:endParaRPr lang="en-US" sz="1600" dirty="0" smtClean="0">
                <a:solidFill>
                  <a:schemeClr val="accent1">
                    <a:lumMod val="75000"/>
                  </a:schemeClr>
                </a:solidFill>
              </a:endParaRPr>
            </a:p>
            <a:p>
              <a:pPr algn="l">
                <a:lnSpc>
                  <a:spcPct val="95000"/>
                </a:lnSpc>
              </a:pPr>
              <a:endParaRPr lang="en-US" sz="1600" dirty="0">
                <a:solidFill>
                  <a:schemeClr val="accent1">
                    <a:lumMod val="75000"/>
                  </a:schemeClr>
                </a:solidFill>
              </a:endParaRPr>
            </a:p>
            <a:p>
              <a:pPr algn="l">
                <a:lnSpc>
                  <a:spcPct val="95000"/>
                </a:lnSpc>
              </a:pPr>
              <a:endParaRPr lang="en-US" sz="1600" dirty="0" smtClean="0">
                <a:solidFill>
                  <a:schemeClr val="accent1">
                    <a:lumMod val="75000"/>
                  </a:schemeClr>
                </a:solidFill>
              </a:endParaRPr>
            </a:p>
            <a:p>
              <a:pPr algn="l">
                <a:lnSpc>
                  <a:spcPct val="95000"/>
                </a:lnSpc>
              </a:pPr>
              <a:endParaRPr lang="en-US" sz="1600" dirty="0">
                <a:solidFill>
                  <a:schemeClr val="accent1">
                    <a:lumMod val="75000"/>
                  </a:schemeClr>
                </a:solidFill>
              </a:endParaRPr>
            </a:p>
            <a:p>
              <a:pPr algn="l">
                <a:lnSpc>
                  <a:spcPct val="95000"/>
                </a:lnSpc>
              </a:pPr>
              <a:endParaRPr lang="en-US" sz="1600" dirty="0" smtClean="0">
                <a:solidFill>
                  <a:schemeClr val="accent1">
                    <a:lumMod val="75000"/>
                  </a:schemeClr>
                </a:solidFill>
              </a:endParaRPr>
            </a:p>
            <a:p>
              <a:pPr algn="l">
                <a:lnSpc>
                  <a:spcPct val="95000"/>
                </a:lnSpc>
              </a:pPr>
              <a:endParaRPr lang="en-US" sz="1600" dirty="0">
                <a:solidFill>
                  <a:schemeClr val="accent1">
                    <a:lumMod val="75000"/>
                  </a:schemeClr>
                </a:solidFill>
              </a:endParaRPr>
            </a:p>
            <a:p>
              <a:pPr algn="l">
                <a:lnSpc>
                  <a:spcPct val="95000"/>
                </a:lnSpc>
              </a:pPr>
              <a:endParaRPr lang="en-US" sz="1600" dirty="0" smtClean="0">
                <a:solidFill>
                  <a:schemeClr val="accent1">
                    <a:lumMod val="75000"/>
                  </a:schemeClr>
                </a:solidFill>
              </a:endParaRPr>
            </a:p>
            <a:p>
              <a:pPr algn="l">
                <a:lnSpc>
                  <a:spcPct val="95000"/>
                </a:lnSpc>
              </a:pPr>
              <a:r>
                <a:rPr lang="en-US" sz="1600" dirty="0" smtClean="0">
                  <a:solidFill>
                    <a:schemeClr val="accent1">
                      <a:lumMod val="75000"/>
                    </a:schemeClr>
                  </a:solidFill>
                </a:rPr>
                <a:t>the origin of D</a:t>
              </a:r>
              <a:r>
                <a:rPr lang="en-US" sz="1600" baseline="30000" dirty="0" smtClean="0">
                  <a:solidFill>
                    <a:schemeClr val="accent1">
                      <a:lumMod val="75000"/>
                    </a:schemeClr>
                  </a:solidFill>
                </a:rPr>
                <a:t>0</a:t>
              </a:r>
              <a:r>
                <a:rPr lang="en-US" sz="1600" dirty="0" smtClean="0">
                  <a:solidFill>
                    <a:schemeClr val="accent1">
                      <a:lumMod val="75000"/>
                    </a:schemeClr>
                  </a:solidFill>
                </a:rPr>
                <a:t> state is not clear</a:t>
              </a:r>
              <a:r>
                <a:rPr lang="en-US" dirty="0" smtClean="0">
                  <a:solidFill>
                    <a:schemeClr val="accent1">
                      <a:lumMod val="75000"/>
                    </a:schemeClr>
                  </a:solidFill>
                </a:rPr>
                <a:t>.</a:t>
              </a:r>
              <a:endParaRPr lang="en-US" dirty="0" smtClean="0">
                <a:solidFill>
                  <a:schemeClr val="accent1">
                    <a:lumMod val="75000"/>
                  </a:schemeClr>
                </a:solidFill>
              </a:endParaRPr>
            </a:p>
          </p:txBody>
        </p:sp>
        <p:grpSp>
          <p:nvGrpSpPr>
            <p:cNvPr id="61" name="Group 60"/>
            <p:cNvGrpSpPr/>
            <p:nvPr/>
          </p:nvGrpSpPr>
          <p:grpSpPr bwMode="auto">
            <a:xfrm>
              <a:off x="9005529" y="2199724"/>
              <a:ext cx="3131192" cy="708452"/>
              <a:chOff x="3438437" y="2716044"/>
              <a:chExt cx="3131192" cy="708452"/>
            </a:xfrm>
          </p:grpSpPr>
          <p:pic>
            <p:nvPicPr>
              <p:cNvPr id="62" name="Picture 61"/>
              <p:cNvPicPr>
                <a:picLocks noChangeAspect="1"/>
              </p:cNvPicPr>
              <p:nvPr/>
            </p:nvPicPr>
            <p:blipFill>
              <a:blip r:embed="rId4"/>
              <a:stretch/>
            </p:blipFill>
            <p:spPr bwMode="auto">
              <a:xfrm>
                <a:off x="3438437" y="2716044"/>
                <a:ext cx="1018800" cy="708452"/>
              </a:xfrm>
              <a:prstGeom prst="rect">
                <a:avLst/>
              </a:prstGeom>
            </p:spPr>
          </p:pic>
          <p:sp>
            <p:nvSpPr>
              <p:cNvPr id="63" name="TextBox 62"/>
              <p:cNvSpPr txBox="1"/>
              <p:nvPr/>
            </p:nvSpPr>
            <p:spPr bwMode="auto">
              <a:xfrm>
                <a:off x="4489337" y="2957838"/>
                <a:ext cx="2080292" cy="311624"/>
              </a:xfrm>
              <a:prstGeom prst="rect">
                <a:avLst/>
              </a:prstGeom>
              <a:noFill/>
            </p:spPr>
            <p:txBody>
              <a:bodyPr wrap="square" rtlCol="0">
                <a:spAutoFit/>
              </a:bodyPr>
              <a:lstStyle/>
              <a:p>
                <a:pPr algn="l">
                  <a:lnSpc>
                    <a:spcPct val="95000"/>
                  </a:lnSpc>
                  <a:defRPr/>
                </a:pPr>
                <a:r>
                  <a:rPr lang="en-US" sz="1500" dirty="0" err="1">
                    <a:solidFill>
                      <a:schemeClr val="accent1">
                        <a:lumMod val="75000"/>
                      </a:schemeClr>
                    </a:solidFill>
                  </a:rPr>
                  <a:t>Cr-Se@Se</a:t>
                </a:r>
                <a:r>
                  <a:rPr lang="en-US" sz="1500" dirty="0">
                    <a:solidFill>
                      <a:schemeClr val="accent1">
                        <a:lumMod val="75000"/>
                      </a:schemeClr>
                    </a:solidFill>
                  </a:rPr>
                  <a:t> 41%</a:t>
                </a:r>
                <a:endParaRPr sz="1500" dirty="0">
                  <a:solidFill>
                    <a:schemeClr val="accent1">
                      <a:lumMod val="75000"/>
                    </a:schemeClr>
                  </a:solidFill>
                </a:endParaRPr>
              </a:p>
            </p:txBody>
          </p:sp>
        </p:grpSp>
        <p:grpSp>
          <p:nvGrpSpPr>
            <p:cNvPr id="64" name="Group 63"/>
            <p:cNvGrpSpPr/>
            <p:nvPr/>
          </p:nvGrpSpPr>
          <p:grpSpPr bwMode="auto">
            <a:xfrm>
              <a:off x="8936643" y="1514695"/>
              <a:ext cx="2608533" cy="598657"/>
              <a:chOff x="5899085" y="2859040"/>
              <a:chExt cx="5113464" cy="975888"/>
            </a:xfrm>
          </p:grpSpPr>
          <p:pic>
            <p:nvPicPr>
              <p:cNvPr id="65" name="Picture 64"/>
              <p:cNvPicPr>
                <a:picLocks noChangeAspect="1"/>
              </p:cNvPicPr>
              <p:nvPr/>
            </p:nvPicPr>
            <p:blipFill>
              <a:blip r:embed="rId5"/>
              <a:stretch/>
            </p:blipFill>
            <p:spPr bwMode="auto">
              <a:xfrm>
                <a:off x="5899085" y="2859040"/>
                <a:ext cx="1998942" cy="975888"/>
              </a:xfrm>
              <a:prstGeom prst="rect">
                <a:avLst/>
              </a:prstGeom>
            </p:spPr>
          </p:pic>
          <p:sp>
            <p:nvSpPr>
              <p:cNvPr id="66" name="TextBox 65"/>
              <p:cNvSpPr txBox="1"/>
              <p:nvPr/>
            </p:nvSpPr>
            <p:spPr bwMode="auto">
              <a:xfrm>
                <a:off x="8063828" y="3156659"/>
                <a:ext cx="2948721" cy="507987"/>
              </a:xfrm>
              <a:prstGeom prst="rect">
                <a:avLst/>
              </a:prstGeom>
              <a:noFill/>
            </p:spPr>
            <p:txBody>
              <a:bodyPr wrap="square" rtlCol="0">
                <a:spAutoFit/>
              </a:bodyPr>
              <a:lstStyle/>
              <a:p>
                <a:pPr algn="l">
                  <a:lnSpc>
                    <a:spcPct val="95000"/>
                  </a:lnSpc>
                  <a:defRPr/>
                </a:pPr>
                <a:r>
                  <a:rPr lang="en-US" sz="1500" dirty="0">
                    <a:solidFill>
                      <a:schemeClr val="accent1">
                        <a:lumMod val="75000"/>
                      </a:schemeClr>
                    </a:solidFill>
                  </a:rPr>
                  <a:t>interstitial 28%</a:t>
                </a:r>
                <a:endParaRPr sz="1500" dirty="0">
                  <a:solidFill>
                    <a:schemeClr val="accent1">
                      <a:lumMod val="75000"/>
                    </a:schemeClr>
                  </a:solidFill>
                </a:endParaRPr>
              </a:p>
            </p:txBody>
          </p:sp>
        </p:grpSp>
        <p:grpSp>
          <p:nvGrpSpPr>
            <p:cNvPr id="23" name="Group 22"/>
            <p:cNvGrpSpPr/>
            <p:nvPr/>
          </p:nvGrpSpPr>
          <p:grpSpPr>
            <a:xfrm>
              <a:off x="8946798" y="2994007"/>
              <a:ext cx="2079777" cy="780045"/>
              <a:chOff x="9961247" y="3523614"/>
              <a:chExt cx="2079777" cy="780045"/>
            </a:xfrm>
          </p:grpSpPr>
          <p:sp>
            <p:nvSpPr>
              <p:cNvPr id="69" name="TextBox 68"/>
              <p:cNvSpPr txBox="1"/>
              <p:nvPr/>
            </p:nvSpPr>
            <p:spPr bwMode="auto">
              <a:xfrm>
                <a:off x="10651422" y="3696241"/>
                <a:ext cx="1389602" cy="311624"/>
              </a:xfrm>
              <a:prstGeom prst="rect">
                <a:avLst/>
              </a:prstGeom>
              <a:noFill/>
            </p:spPr>
            <p:txBody>
              <a:bodyPr wrap="square" rtlCol="0">
                <a:spAutoFit/>
              </a:bodyPr>
              <a:lstStyle/>
              <a:p>
                <a:pPr algn="l">
                  <a:lnSpc>
                    <a:spcPct val="95000"/>
                  </a:lnSpc>
                  <a:defRPr/>
                </a:pPr>
                <a:r>
                  <a:rPr lang="en-US" sz="1500" dirty="0" err="1">
                    <a:solidFill>
                      <a:schemeClr val="accent1">
                        <a:lumMod val="75000"/>
                      </a:schemeClr>
                    </a:solidFill>
                  </a:rPr>
                  <a:t>Cr@Mo</a:t>
                </a:r>
                <a:r>
                  <a:rPr lang="en-US" sz="1500" dirty="0">
                    <a:solidFill>
                      <a:schemeClr val="accent1">
                        <a:lumMod val="75000"/>
                      </a:schemeClr>
                    </a:solidFill>
                  </a:rPr>
                  <a:t> 28%</a:t>
                </a:r>
                <a:endParaRPr sz="1500" dirty="0">
                  <a:solidFill>
                    <a:schemeClr val="accent1">
                      <a:lumMod val="75000"/>
                    </a:schemeClr>
                  </a:solidFill>
                </a:endParaRPr>
              </a:p>
            </p:txBody>
          </p:sp>
          <p:pic>
            <p:nvPicPr>
              <p:cNvPr id="70" name="Picture 69"/>
              <p:cNvPicPr>
                <a:picLocks/>
              </p:cNvPicPr>
              <p:nvPr/>
            </p:nvPicPr>
            <p:blipFill>
              <a:blip r:embed="rId6"/>
              <a:stretch/>
            </p:blipFill>
            <p:spPr bwMode="auto">
              <a:xfrm>
                <a:off x="9961247" y="3523614"/>
                <a:ext cx="616209" cy="780045"/>
              </a:xfrm>
              <a:prstGeom prst="rect">
                <a:avLst/>
              </a:prstGeom>
            </p:spPr>
          </p:pic>
        </p:grpSp>
      </p:grpSp>
      <p:sp>
        <p:nvSpPr>
          <p:cNvPr id="31" name="TextBox 30"/>
          <p:cNvSpPr txBox="1"/>
          <p:nvPr/>
        </p:nvSpPr>
        <p:spPr>
          <a:xfrm>
            <a:off x="7508292" y="4737941"/>
            <a:ext cx="2287806" cy="881780"/>
          </a:xfrm>
          <a:prstGeom prst="rect">
            <a:avLst/>
          </a:prstGeom>
          <a:noFill/>
        </p:spPr>
        <p:txBody>
          <a:bodyPr wrap="none" rtlCol="0">
            <a:spAutoFit/>
          </a:bodyPr>
          <a:lstStyle/>
          <a:p>
            <a:pPr algn="l">
              <a:lnSpc>
                <a:spcPct val="95000"/>
              </a:lnSpc>
            </a:pPr>
            <a:r>
              <a:rPr lang="en-US" i="1" dirty="0" smtClean="0">
                <a:solidFill>
                  <a:schemeClr val="accent1">
                    <a:lumMod val="75000"/>
                  </a:schemeClr>
                </a:solidFill>
              </a:rPr>
              <a:t>Under investigation: </a:t>
            </a:r>
          </a:p>
          <a:p>
            <a:pPr algn="l">
              <a:lnSpc>
                <a:spcPct val="95000"/>
              </a:lnSpc>
            </a:pPr>
            <a:r>
              <a:rPr lang="en-US" i="1" dirty="0" smtClean="0">
                <a:solidFill>
                  <a:schemeClr val="accent1">
                    <a:lumMod val="75000"/>
                  </a:schemeClr>
                </a:solidFill>
              </a:rPr>
              <a:t>MoSe</a:t>
            </a:r>
            <a:r>
              <a:rPr lang="en-US" i="1" baseline="-25000" dirty="0" smtClean="0">
                <a:solidFill>
                  <a:schemeClr val="accent1">
                    <a:lumMod val="75000"/>
                  </a:schemeClr>
                </a:solidFill>
              </a:rPr>
              <a:t>2</a:t>
            </a:r>
            <a:r>
              <a:rPr lang="en-US" i="1" dirty="0" smtClean="0">
                <a:solidFill>
                  <a:schemeClr val="accent1">
                    <a:lumMod val="75000"/>
                  </a:schemeClr>
                </a:solidFill>
              </a:rPr>
              <a:t> + P</a:t>
            </a:r>
          </a:p>
          <a:p>
            <a:pPr algn="l">
              <a:lnSpc>
                <a:spcPct val="95000"/>
              </a:lnSpc>
            </a:pPr>
            <a:r>
              <a:rPr lang="en-US" i="1" dirty="0" err="1" smtClean="0">
                <a:solidFill>
                  <a:schemeClr val="accent1">
                    <a:lumMod val="75000"/>
                  </a:schemeClr>
                </a:solidFill>
              </a:rPr>
              <a:t>hBN</a:t>
            </a:r>
            <a:r>
              <a:rPr lang="en-US" i="1" dirty="0" smtClean="0">
                <a:solidFill>
                  <a:schemeClr val="accent1">
                    <a:lumMod val="75000"/>
                  </a:schemeClr>
                </a:solidFill>
              </a:rPr>
              <a:t> +He, Ne, Kr</a:t>
            </a:r>
            <a:endParaRPr lang="en-US" i="1" dirty="0" smtClean="0">
              <a:solidFill>
                <a:schemeClr val="accent1">
                  <a:lumMod val="75000"/>
                </a:schemeClr>
              </a:solidFill>
            </a:endParaRPr>
          </a:p>
        </p:txBody>
      </p:sp>
    </p:spTree>
    <p:extLst>
      <p:ext uri="{BB962C8B-B14F-4D97-AF65-F5344CB8AC3E}">
        <p14:creationId xmlns:p14="http://schemas.microsoft.com/office/powerpoint/2010/main" val="3225738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E9BBE13A-652D-45D5-B3D8-82A75A19F727}"/>
              </a:ext>
            </a:extLst>
          </p:cNvPr>
          <p:cNvSpPr>
            <a:spLocks noGrp="1"/>
          </p:cNvSpPr>
          <p:nvPr>
            <p:ph type="dt" sz="half" idx="13"/>
          </p:nvPr>
        </p:nvSpPr>
        <p:spPr/>
        <p:txBody>
          <a:bodyPr/>
          <a:lstStyle/>
          <a:p>
            <a:fld id="{2F27BD88-4E70-4832-A422-A558D3789D86}" type="datetime3">
              <a:rPr lang="en-US" smtClean="0"/>
              <a:t>1 July 2022</a:t>
            </a:fld>
            <a:endParaRPr lang="en-US" dirty="0"/>
          </a:p>
        </p:txBody>
      </p:sp>
      <p:sp>
        <p:nvSpPr>
          <p:cNvPr id="4" name="Foliennummernplatzhalter 3">
            <a:extLst>
              <a:ext uri="{FF2B5EF4-FFF2-40B4-BE49-F238E27FC236}">
                <a16:creationId xmlns:a16="http://schemas.microsoft.com/office/drawing/2014/main" id="{5DC516BF-C995-4C15-B38E-5F4B775E169F}"/>
              </a:ext>
            </a:extLst>
          </p:cNvPr>
          <p:cNvSpPr>
            <a:spLocks noGrp="1"/>
          </p:cNvSpPr>
          <p:nvPr>
            <p:ph type="sldNum" sz="quarter" idx="16"/>
          </p:nvPr>
        </p:nvSpPr>
        <p:spPr/>
        <p:txBody>
          <a:bodyPr/>
          <a:lstStyle/>
          <a:p>
            <a:r>
              <a:rPr lang="en-US"/>
              <a:t>Page </a:t>
            </a:r>
            <a:fld id="{A52F4D17-1AD6-42D9-B93A-EB002C62F438}" type="slidenum">
              <a:rPr lang="en-US" smtClean="0"/>
              <a:pPr/>
              <a:t>13</a:t>
            </a:fld>
            <a:endParaRPr lang="en-US" noProof="0" dirty="0"/>
          </a:p>
        </p:txBody>
      </p:sp>
      <p:sp>
        <p:nvSpPr>
          <p:cNvPr id="5" name="Title 1"/>
          <p:cNvSpPr>
            <a:spLocks noGrp="1"/>
          </p:cNvSpPr>
          <p:nvPr>
            <p:ph type="title"/>
          </p:nvPr>
        </p:nvSpPr>
        <p:spPr bwMode="auto">
          <a:xfrm>
            <a:off x="371476" y="126096"/>
            <a:ext cx="11449051" cy="635217"/>
          </a:xfrm>
        </p:spPr>
        <p:txBody>
          <a:bodyPr/>
          <a:lstStyle/>
          <a:p>
            <a:pPr>
              <a:defRPr/>
            </a:pPr>
            <a:r>
              <a:rPr lang="en-US" dirty="0" smtClean="0"/>
              <a:t>Patterned implantation </a:t>
            </a:r>
            <a:endParaRPr lang="en-US" dirty="0"/>
          </a:p>
        </p:txBody>
      </p:sp>
      <p:pic>
        <p:nvPicPr>
          <p:cNvPr id="84"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6431" y="881829"/>
            <a:ext cx="3357683" cy="2393862"/>
          </a:xfrm>
          <a:prstGeom prst="rect">
            <a:avLst/>
          </a:prstGeom>
        </p:spPr>
      </p:pic>
      <p:pic>
        <p:nvPicPr>
          <p:cNvPr id="85"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5874" y="3676265"/>
            <a:ext cx="3679767" cy="2411894"/>
          </a:xfrm>
          <a:prstGeom prst="rect">
            <a:avLst/>
          </a:prstGeom>
        </p:spPr>
      </p:pic>
      <p:grpSp>
        <p:nvGrpSpPr>
          <p:cNvPr id="90" name="Group 89"/>
          <p:cNvGrpSpPr/>
          <p:nvPr/>
        </p:nvGrpSpPr>
        <p:grpSpPr>
          <a:xfrm>
            <a:off x="7032104" y="332656"/>
            <a:ext cx="4526559" cy="5563456"/>
            <a:chOff x="7535106" y="443704"/>
            <a:chExt cx="4526559" cy="5563456"/>
          </a:xfrm>
        </p:grpSpPr>
        <p:grpSp>
          <p:nvGrpSpPr>
            <p:cNvPr id="89" name="Group 88"/>
            <p:cNvGrpSpPr/>
            <p:nvPr/>
          </p:nvGrpSpPr>
          <p:grpSpPr>
            <a:xfrm>
              <a:off x="7535106" y="443704"/>
              <a:ext cx="4526559" cy="5563456"/>
              <a:chOff x="371476" y="838472"/>
              <a:chExt cx="4526559" cy="5563456"/>
            </a:xfrm>
          </p:grpSpPr>
          <p:grpSp>
            <p:nvGrpSpPr>
              <p:cNvPr id="10" name="Group 9"/>
              <p:cNvGrpSpPr/>
              <p:nvPr/>
            </p:nvGrpSpPr>
            <p:grpSpPr>
              <a:xfrm>
                <a:off x="371476" y="3355069"/>
                <a:ext cx="3969774" cy="3046859"/>
                <a:chOff x="6400428" y="1773791"/>
                <a:chExt cx="5322015" cy="3979392"/>
              </a:xfrm>
            </p:grpSpPr>
            <p:pic>
              <p:nvPicPr>
                <p:cNvPr id="11" name="Grafik 4"/>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6400428" y="1773791"/>
                  <a:ext cx="5322015" cy="3979392"/>
                </a:xfrm>
                <a:prstGeom prst="rect">
                  <a:avLst/>
                </a:prstGeom>
              </p:spPr>
            </p:pic>
            <p:pic>
              <p:nvPicPr>
                <p:cNvPr id="13" name="Grafik 5"/>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472264" y="1880789"/>
                  <a:ext cx="2235794" cy="1970083"/>
                </a:xfrm>
                <a:prstGeom prst="rect">
                  <a:avLst/>
                </a:prstGeom>
              </p:spPr>
            </p:pic>
            <p:cxnSp>
              <p:nvCxnSpPr>
                <p:cNvPr id="14" name="Straight Arrow Connector 13"/>
                <p:cNvCxnSpPr/>
                <p:nvPr/>
              </p:nvCxnSpPr>
              <p:spPr>
                <a:xfrm flipH="1">
                  <a:off x="9068310" y="3633362"/>
                  <a:ext cx="521851" cy="849874"/>
                </a:xfrm>
                <a:prstGeom prst="straightConnector1">
                  <a:avLst/>
                </a:prstGeom>
                <a:ln w="12700">
                  <a:solidFill>
                    <a:schemeClr val="accent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86" name="Group 85"/>
              <p:cNvGrpSpPr/>
              <p:nvPr/>
            </p:nvGrpSpPr>
            <p:grpSpPr>
              <a:xfrm>
                <a:off x="934270" y="838472"/>
                <a:ext cx="3963765" cy="3066752"/>
                <a:chOff x="934270" y="838472"/>
                <a:chExt cx="3963765" cy="3066752"/>
              </a:xfrm>
            </p:grpSpPr>
            <p:cxnSp>
              <p:nvCxnSpPr>
                <p:cNvPr id="46" name="Straight Connector 45"/>
                <p:cNvCxnSpPr>
                  <a:cxnSpLocks/>
                </p:cNvCxnSpPr>
                <p:nvPr/>
              </p:nvCxnSpPr>
              <p:spPr bwMode="auto">
                <a:xfrm flipH="1" flipV="1">
                  <a:off x="3791744" y="3083753"/>
                  <a:ext cx="82809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45" name="Group 44"/>
                <p:cNvGrpSpPr/>
                <p:nvPr/>
              </p:nvGrpSpPr>
              <p:grpSpPr>
                <a:xfrm>
                  <a:off x="934270" y="849577"/>
                  <a:ext cx="2879625" cy="2311063"/>
                  <a:chOff x="5376615" y="973921"/>
                  <a:chExt cx="2879625" cy="2311063"/>
                </a:xfrm>
              </p:grpSpPr>
              <p:pic>
                <p:nvPicPr>
                  <p:cNvPr id="7" name="Picture 6"/>
                  <p:cNvPicPr>
                    <a:picLocks noChangeAspect="1"/>
                  </p:cNvPicPr>
                  <p:nvPr/>
                </p:nvPicPr>
                <p:blipFill rotWithShape="1">
                  <a:blip r:embed="rId7"/>
                  <a:srcRect t="29250" r="7219"/>
                  <a:stretch/>
                </p:blipFill>
                <p:spPr bwMode="auto">
                  <a:xfrm>
                    <a:off x="5376615" y="1988840"/>
                    <a:ext cx="2879625" cy="1219257"/>
                  </a:xfrm>
                  <a:prstGeom prst="rect">
                    <a:avLst/>
                  </a:prstGeom>
                  <a:ln w="19050">
                    <a:noFill/>
                  </a:ln>
                </p:spPr>
              </p:pic>
              <p:sp>
                <p:nvSpPr>
                  <p:cNvPr id="2" name="Rectangle 1"/>
                  <p:cNvSpPr/>
                  <p:nvPr/>
                </p:nvSpPr>
                <p:spPr>
                  <a:xfrm>
                    <a:off x="5447928" y="3140968"/>
                    <a:ext cx="2808312" cy="144016"/>
                  </a:xfrm>
                  <a:prstGeom prst="rect">
                    <a:avLst/>
                  </a:prstGeom>
                  <a:solidFill>
                    <a:srgbClr val="7030A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grpSp>
                <p:nvGrpSpPr>
                  <p:cNvPr id="29" name="Group 28"/>
                  <p:cNvGrpSpPr/>
                  <p:nvPr/>
                </p:nvGrpSpPr>
                <p:grpSpPr>
                  <a:xfrm>
                    <a:off x="6523200" y="1484784"/>
                    <a:ext cx="143668" cy="1656184"/>
                    <a:chOff x="6528396" y="1484784"/>
                    <a:chExt cx="143668" cy="1656184"/>
                  </a:xfrm>
                </p:grpSpPr>
                <p:cxnSp>
                  <p:nvCxnSpPr>
                    <p:cNvPr id="19" name="Straight Arrow Connector 18"/>
                    <p:cNvCxnSpPr/>
                    <p:nvPr/>
                  </p:nvCxnSpPr>
                  <p:spPr>
                    <a:xfrm>
                      <a:off x="6600056" y="1484784"/>
                      <a:ext cx="0" cy="1008112"/>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nvGrpSpPr>
                    <p:cNvPr id="21" name="Group 20"/>
                    <p:cNvGrpSpPr/>
                    <p:nvPr/>
                  </p:nvGrpSpPr>
                  <p:grpSpPr>
                    <a:xfrm>
                      <a:off x="6600056" y="1484784"/>
                      <a:ext cx="72008" cy="1656184"/>
                      <a:chOff x="6600056" y="1484784"/>
                      <a:chExt cx="72008" cy="1656184"/>
                    </a:xfrm>
                  </p:grpSpPr>
                  <p:cxnSp>
                    <p:nvCxnSpPr>
                      <p:cNvPr id="16" name="Straight Connector 15"/>
                      <p:cNvCxnSpPr/>
                      <p:nvPr/>
                    </p:nvCxnSpPr>
                    <p:spPr>
                      <a:xfrm>
                        <a:off x="6672064" y="1484784"/>
                        <a:ext cx="0" cy="648072"/>
                      </a:xfrm>
                      <a:prstGeom prst="line">
                        <a:avLst/>
                      </a:prstGeom>
                      <a:ln w="19050">
                        <a:solidFill>
                          <a:srgbClr val="D50300"/>
                        </a:solidFill>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6600056" y="2132856"/>
                        <a:ext cx="72008" cy="1008112"/>
                      </a:xfrm>
                      <a:prstGeom prst="straightConnector1">
                        <a:avLst/>
                      </a:prstGeom>
                      <a:ln w="19050">
                        <a:solidFill>
                          <a:srgbClr val="D503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5" name="Group 24"/>
                    <p:cNvGrpSpPr/>
                    <p:nvPr/>
                  </p:nvGrpSpPr>
                  <p:grpSpPr>
                    <a:xfrm flipH="1">
                      <a:off x="6528396" y="1484784"/>
                      <a:ext cx="72008" cy="1656184"/>
                      <a:chOff x="6600056" y="1484784"/>
                      <a:chExt cx="72008" cy="1656184"/>
                    </a:xfrm>
                  </p:grpSpPr>
                  <p:cxnSp>
                    <p:nvCxnSpPr>
                      <p:cNvPr id="27" name="Straight Connector 26"/>
                      <p:cNvCxnSpPr/>
                      <p:nvPr/>
                    </p:nvCxnSpPr>
                    <p:spPr>
                      <a:xfrm>
                        <a:off x="6672064" y="1484784"/>
                        <a:ext cx="0" cy="648072"/>
                      </a:xfrm>
                      <a:prstGeom prst="line">
                        <a:avLst/>
                      </a:prstGeom>
                      <a:ln w="19050">
                        <a:solidFill>
                          <a:srgbClr val="D50300"/>
                        </a:solidFill>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6600056" y="2132856"/>
                        <a:ext cx="72008" cy="1008112"/>
                      </a:xfrm>
                      <a:prstGeom prst="straightConnector1">
                        <a:avLst/>
                      </a:prstGeom>
                      <a:ln w="19050">
                        <a:solidFill>
                          <a:srgbClr val="D50300"/>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30" name="Group 29"/>
                  <p:cNvGrpSpPr/>
                  <p:nvPr/>
                </p:nvGrpSpPr>
                <p:grpSpPr>
                  <a:xfrm>
                    <a:off x="6960096" y="1484784"/>
                    <a:ext cx="143668" cy="1656184"/>
                    <a:chOff x="6528396" y="1484784"/>
                    <a:chExt cx="143668" cy="1656184"/>
                  </a:xfrm>
                </p:grpSpPr>
                <p:cxnSp>
                  <p:nvCxnSpPr>
                    <p:cNvPr id="31" name="Straight Arrow Connector 30"/>
                    <p:cNvCxnSpPr/>
                    <p:nvPr/>
                  </p:nvCxnSpPr>
                  <p:spPr>
                    <a:xfrm>
                      <a:off x="6600056" y="1484784"/>
                      <a:ext cx="0" cy="1008112"/>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nvGrpSpPr>
                    <p:cNvPr id="32" name="Group 31"/>
                    <p:cNvGrpSpPr/>
                    <p:nvPr/>
                  </p:nvGrpSpPr>
                  <p:grpSpPr>
                    <a:xfrm>
                      <a:off x="6600056" y="1484784"/>
                      <a:ext cx="72008" cy="1656184"/>
                      <a:chOff x="6600056" y="1484784"/>
                      <a:chExt cx="72008" cy="1656184"/>
                    </a:xfrm>
                  </p:grpSpPr>
                  <p:cxnSp>
                    <p:nvCxnSpPr>
                      <p:cNvPr id="36" name="Straight Connector 35"/>
                      <p:cNvCxnSpPr/>
                      <p:nvPr/>
                    </p:nvCxnSpPr>
                    <p:spPr>
                      <a:xfrm>
                        <a:off x="6672064" y="1484784"/>
                        <a:ext cx="0" cy="648072"/>
                      </a:xfrm>
                      <a:prstGeom prst="line">
                        <a:avLst/>
                      </a:prstGeom>
                      <a:ln w="19050">
                        <a:solidFill>
                          <a:srgbClr val="D50300"/>
                        </a:solidFill>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H="1">
                        <a:off x="6600056" y="2132856"/>
                        <a:ext cx="72008" cy="1008112"/>
                      </a:xfrm>
                      <a:prstGeom prst="straightConnector1">
                        <a:avLst/>
                      </a:prstGeom>
                      <a:ln w="19050">
                        <a:solidFill>
                          <a:srgbClr val="D503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3" name="Group 32"/>
                    <p:cNvGrpSpPr/>
                    <p:nvPr/>
                  </p:nvGrpSpPr>
                  <p:grpSpPr>
                    <a:xfrm flipH="1">
                      <a:off x="6528396" y="1484784"/>
                      <a:ext cx="72008" cy="1656184"/>
                      <a:chOff x="6600056" y="1484784"/>
                      <a:chExt cx="72008" cy="1656184"/>
                    </a:xfrm>
                  </p:grpSpPr>
                  <p:cxnSp>
                    <p:nvCxnSpPr>
                      <p:cNvPr id="34" name="Straight Connector 33"/>
                      <p:cNvCxnSpPr/>
                      <p:nvPr/>
                    </p:nvCxnSpPr>
                    <p:spPr>
                      <a:xfrm>
                        <a:off x="6672064" y="1484784"/>
                        <a:ext cx="0" cy="648072"/>
                      </a:xfrm>
                      <a:prstGeom prst="line">
                        <a:avLst/>
                      </a:prstGeom>
                      <a:ln w="19050">
                        <a:solidFill>
                          <a:srgbClr val="D50300"/>
                        </a:solidFill>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a:off x="6600056" y="2132856"/>
                        <a:ext cx="72008" cy="1008112"/>
                      </a:xfrm>
                      <a:prstGeom prst="straightConnector1">
                        <a:avLst/>
                      </a:prstGeom>
                      <a:ln w="19050">
                        <a:solidFill>
                          <a:srgbClr val="D50300"/>
                        </a:solidFill>
                        <a:tailEnd type="triangle"/>
                      </a:ln>
                    </p:spPr>
                    <p:style>
                      <a:lnRef idx="1">
                        <a:schemeClr val="accent1"/>
                      </a:lnRef>
                      <a:fillRef idx="0">
                        <a:schemeClr val="accent1"/>
                      </a:fillRef>
                      <a:effectRef idx="0">
                        <a:schemeClr val="accent1"/>
                      </a:effectRef>
                      <a:fontRef idx="minor">
                        <a:schemeClr val="tx1"/>
                      </a:fontRef>
                    </p:style>
                  </p:cxnSp>
                </p:grpSp>
              </p:grpSp>
              <p:cxnSp>
                <p:nvCxnSpPr>
                  <p:cNvPr id="38" name="Straight Arrow Connector 37"/>
                  <p:cNvCxnSpPr/>
                  <p:nvPr/>
                </p:nvCxnSpPr>
                <p:spPr>
                  <a:xfrm>
                    <a:off x="5519936" y="973921"/>
                    <a:ext cx="0" cy="1008112"/>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5951984" y="973921"/>
                    <a:ext cx="0" cy="1008112"/>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6312024" y="973921"/>
                    <a:ext cx="0" cy="1008112"/>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8184232" y="973921"/>
                    <a:ext cx="0" cy="1008112"/>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7248128" y="973921"/>
                    <a:ext cx="0" cy="1008112"/>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7752184" y="973921"/>
                    <a:ext cx="0" cy="1008112"/>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6816080" y="980728"/>
                    <a:ext cx="0" cy="1008112"/>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47" name="Straight Connector 46"/>
                <p:cNvCxnSpPr>
                  <a:cxnSpLocks/>
                </p:cNvCxnSpPr>
                <p:nvPr/>
              </p:nvCxnSpPr>
              <p:spPr bwMode="auto">
                <a:xfrm>
                  <a:off x="4619835" y="3083752"/>
                  <a:ext cx="1" cy="693959"/>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cxnSpLocks/>
                </p:cNvCxnSpPr>
                <p:nvPr/>
              </p:nvCxnSpPr>
              <p:spPr bwMode="auto">
                <a:xfrm>
                  <a:off x="4351883" y="3777711"/>
                  <a:ext cx="54615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cxnSpLocks/>
                </p:cNvCxnSpPr>
                <p:nvPr/>
              </p:nvCxnSpPr>
              <p:spPr bwMode="auto">
                <a:xfrm>
                  <a:off x="4455927" y="3849622"/>
                  <a:ext cx="33806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cxnSpLocks/>
                </p:cNvCxnSpPr>
                <p:nvPr/>
              </p:nvCxnSpPr>
              <p:spPr bwMode="auto">
                <a:xfrm>
                  <a:off x="4527930" y="3905224"/>
                  <a:ext cx="18381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a:cxnSpLocks/>
                </p:cNvCxnSpPr>
                <p:nvPr/>
              </p:nvCxnSpPr>
              <p:spPr bwMode="auto">
                <a:xfrm flipH="1">
                  <a:off x="3813894" y="1938231"/>
                  <a:ext cx="42512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a:cxnSpLocks/>
                </p:cNvCxnSpPr>
                <p:nvPr/>
              </p:nvCxnSpPr>
              <p:spPr bwMode="auto">
                <a:xfrm>
                  <a:off x="4228884" y="1938231"/>
                  <a:ext cx="1" cy="32636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a:cxnSpLocks/>
                </p:cNvCxnSpPr>
                <p:nvPr/>
              </p:nvCxnSpPr>
              <p:spPr bwMode="auto">
                <a:xfrm>
                  <a:off x="4228885" y="2708920"/>
                  <a:ext cx="0" cy="374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a:cxnSpLocks/>
                </p:cNvCxnSpPr>
                <p:nvPr/>
              </p:nvCxnSpPr>
              <p:spPr bwMode="auto">
                <a:xfrm flipH="1">
                  <a:off x="3813894" y="838472"/>
                  <a:ext cx="805944"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cxnSpLocks/>
                </p:cNvCxnSpPr>
                <p:nvPr/>
              </p:nvCxnSpPr>
              <p:spPr bwMode="auto">
                <a:xfrm>
                  <a:off x="4619836" y="838472"/>
                  <a:ext cx="1" cy="32636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a:cxnSpLocks/>
                </p:cNvCxnSpPr>
                <p:nvPr/>
              </p:nvCxnSpPr>
              <p:spPr bwMode="auto">
                <a:xfrm flipH="1">
                  <a:off x="4619837" y="1628800"/>
                  <a:ext cx="0" cy="145495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67" name="Oval 66"/>
                <p:cNvSpPr/>
                <p:nvPr/>
              </p:nvSpPr>
              <p:spPr>
                <a:xfrm>
                  <a:off x="4583832" y="1147212"/>
                  <a:ext cx="72008" cy="72008"/>
                </a:xfrm>
                <a:prstGeom prst="ellipse">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sp>
              <p:nvSpPr>
                <p:cNvPr id="68" name="Oval 67"/>
                <p:cNvSpPr/>
                <p:nvPr/>
              </p:nvSpPr>
              <p:spPr>
                <a:xfrm>
                  <a:off x="4583832" y="1569854"/>
                  <a:ext cx="72008" cy="72008"/>
                </a:xfrm>
                <a:prstGeom prst="ellipse">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sp>
              <p:nvSpPr>
                <p:cNvPr id="69" name="Oval 68"/>
                <p:cNvSpPr/>
                <p:nvPr/>
              </p:nvSpPr>
              <p:spPr>
                <a:xfrm>
                  <a:off x="4198004" y="2244359"/>
                  <a:ext cx="72008" cy="72008"/>
                </a:xfrm>
                <a:prstGeom prst="ellipse">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sp>
              <p:nvSpPr>
                <p:cNvPr id="70" name="Oval 69"/>
                <p:cNvSpPr/>
                <p:nvPr/>
              </p:nvSpPr>
              <p:spPr>
                <a:xfrm>
                  <a:off x="4198004" y="2638056"/>
                  <a:ext cx="72008" cy="72008"/>
                </a:xfrm>
                <a:prstGeom prst="ellipse">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sp>
              <p:nvSpPr>
                <p:cNvPr id="71" name="TextBox 70"/>
                <p:cNvSpPr txBox="1"/>
                <p:nvPr/>
              </p:nvSpPr>
              <p:spPr>
                <a:xfrm>
                  <a:off x="4392965" y="1219220"/>
                  <a:ext cx="498342" cy="326243"/>
                </a:xfrm>
                <a:prstGeom prst="rect">
                  <a:avLst/>
                </a:prstGeom>
                <a:noFill/>
                <a:ln w="19050">
                  <a:noFill/>
                </a:ln>
              </p:spPr>
              <p:txBody>
                <a:bodyPr wrap="none" rtlCol="0">
                  <a:spAutoFit/>
                </a:bodyPr>
                <a:lstStyle/>
                <a:p>
                  <a:pPr algn="l">
                    <a:lnSpc>
                      <a:spcPct val="95000"/>
                    </a:lnSpc>
                  </a:pPr>
                  <a:r>
                    <a:rPr lang="en-US" sz="1600" dirty="0" err="1" smtClean="0">
                      <a:solidFill>
                        <a:schemeClr val="accent1">
                          <a:lumMod val="75000"/>
                        </a:schemeClr>
                      </a:solidFill>
                    </a:rPr>
                    <a:t>V</a:t>
                  </a:r>
                  <a:r>
                    <a:rPr lang="en-US" sz="1600" baseline="-25000" dirty="0" err="1" smtClean="0">
                      <a:solidFill>
                        <a:schemeClr val="accent1">
                          <a:lumMod val="75000"/>
                        </a:schemeClr>
                      </a:solidFill>
                    </a:rPr>
                    <a:t>ion</a:t>
                  </a:r>
                  <a:endParaRPr lang="en-US" sz="1600" dirty="0" smtClean="0">
                    <a:solidFill>
                      <a:schemeClr val="accent1">
                        <a:lumMod val="75000"/>
                      </a:schemeClr>
                    </a:solidFill>
                  </a:endParaRPr>
                </a:p>
              </p:txBody>
            </p:sp>
            <p:sp>
              <p:nvSpPr>
                <p:cNvPr id="72" name="TextBox 71"/>
                <p:cNvSpPr txBox="1"/>
                <p:nvPr/>
              </p:nvSpPr>
              <p:spPr>
                <a:xfrm>
                  <a:off x="3788826" y="2219785"/>
                  <a:ext cx="647934" cy="326243"/>
                </a:xfrm>
                <a:prstGeom prst="rect">
                  <a:avLst/>
                </a:prstGeom>
                <a:noFill/>
                <a:ln w="19050">
                  <a:noFill/>
                </a:ln>
              </p:spPr>
              <p:txBody>
                <a:bodyPr wrap="none" rtlCol="0">
                  <a:spAutoFit/>
                </a:bodyPr>
                <a:lstStyle/>
                <a:p>
                  <a:pPr algn="l">
                    <a:lnSpc>
                      <a:spcPct val="95000"/>
                    </a:lnSpc>
                  </a:pPr>
                  <a:r>
                    <a:rPr lang="en-US" sz="1600" dirty="0" err="1" smtClean="0">
                      <a:solidFill>
                        <a:schemeClr val="accent1">
                          <a:lumMod val="75000"/>
                        </a:schemeClr>
                      </a:solidFill>
                    </a:rPr>
                    <a:t>V</a:t>
                  </a:r>
                  <a:r>
                    <a:rPr lang="en-US" sz="1600" baseline="-25000" dirty="0" err="1" smtClean="0">
                      <a:solidFill>
                        <a:schemeClr val="accent1">
                          <a:lumMod val="75000"/>
                        </a:schemeClr>
                      </a:solidFill>
                    </a:rPr>
                    <a:t>mask</a:t>
                  </a:r>
                  <a:endParaRPr lang="en-US" sz="1600" dirty="0" smtClean="0">
                    <a:solidFill>
                      <a:schemeClr val="accent1">
                        <a:lumMod val="75000"/>
                      </a:schemeClr>
                    </a:solidFill>
                  </a:endParaRPr>
                </a:p>
              </p:txBody>
            </p:sp>
            <p:sp>
              <p:nvSpPr>
                <p:cNvPr id="80" name="TextBox 79"/>
                <p:cNvSpPr txBox="1"/>
                <p:nvPr/>
              </p:nvSpPr>
              <p:spPr>
                <a:xfrm>
                  <a:off x="3129165" y="1840016"/>
                  <a:ext cx="447558" cy="209288"/>
                </a:xfrm>
                <a:prstGeom prst="rect">
                  <a:avLst/>
                </a:prstGeom>
                <a:noFill/>
              </p:spPr>
              <p:txBody>
                <a:bodyPr wrap="none" rtlCol="0">
                  <a:spAutoFit/>
                </a:bodyPr>
                <a:lstStyle/>
                <a:p>
                  <a:pPr algn="l">
                    <a:lnSpc>
                      <a:spcPct val="95000"/>
                    </a:lnSpc>
                  </a:pPr>
                  <a:r>
                    <a:rPr lang="en-US" sz="800" dirty="0" smtClean="0">
                      <a:solidFill>
                        <a:schemeClr val="bg1"/>
                      </a:solidFill>
                    </a:rPr>
                    <a:t>Cr/Au</a:t>
                  </a:r>
                  <a:endParaRPr lang="en-US" sz="800" dirty="0" smtClean="0">
                    <a:solidFill>
                      <a:schemeClr val="bg1"/>
                    </a:solidFill>
                  </a:endParaRPr>
                </a:p>
              </p:txBody>
            </p:sp>
            <p:sp>
              <p:nvSpPr>
                <p:cNvPr id="81" name="TextBox 80"/>
                <p:cNvSpPr txBox="1"/>
                <p:nvPr/>
              </p:nvSpPr>
              <p:spPr>
                <a:xfrm>
                  <a:off x="2787465" y="2983988"/>
                  <a:ext cx="1040670" cy="209288"/>
                </a:xfrm>
                <a:prstGeom prst="rect">
                  <a:avLst/>
                </a:prstGeom>
                <a:noFill/>
              </p:spPr>
              <p:txBody>
                <a:bodyPr wrap="none" rtlCol="0">
                  <a:spAutoFit/>
                </a:bodyPr>
                <a:lstStyle/>
                <a:p>
                  <a:pPr algn="l">
                    <a:lnSpc>
                      <a:spcPct val="95000"/>
                    </a:lnSpc>
                  </a:pPr>
                  <a:r>
                    <a:rPr lang="en-US" sz="800" dirty="0" smtClean="0">
                      <a:solidFill>
                        <a:schemeClr val="bg1"/>
                      </a:solidFill>
                    </a:rPr>
                    <a:t>Implantation target</a:t>
                  </a:r>
                  <a:endParaRPr lang="en-US" sz="800" dirty="0" smtClean="0">
                    <a:solidFill>
                      <a:schemeClr val="bg1"/>
                    </a:solidFill>
                  </a:endParaRPr>
                </a:p>
              </p:txBody>
            </p:sp>
          </p:grpSp>
        </p:grpSp>
        <p:sp>
          <p:nvSpPr>
            <p:cNvPr id="87" name="Rectangle 86"/>
            <p:cNvSpPr/>
            <p:nvPr/>
          </p:nvSpPr>
          <p:spPr>
            <a:xfrm>
              <a:off x="8112858" y="4385515"/>
              <a:ext cx="780983" cy="461665"/>
            </a:xfrm>
            <a:prstGeom prst="rect">
              <a:avLst/>
            </a:prstGeom>
          </p:spPr>
          <p:txBody>
            <a:bodyPr wrap="none">
              <a:spAutoFit/>
            </a:bodyPr>
            <a:lstStyle/>
            <a:p>
              <a:r>
                <a:rPr lang="de-DE" sz="1200" dirty="0">
                  <a:solidFill>
                    <a:srgbClr val="C00000"/>
                  </a:solidFill>
                </a:rPr>
                <a:t>Hole </a:t>
              </a:r>
              <a:endParaRPr lang="de-DE" sz="1200" dirty="0" smtClean="0">
                <a:solidFill>
                  <a:srgbClr val="C00000"/>
                </a:solidFill>
              </a:endParaRPr>
            </a:p>
            <a:p>
              <a:r>
                <a:rPr lang="de-DE" sz="1200" dirty="0" smtClean="0">
                  <a:solidFill>
                    <a:srgbClr val="C00000"/>
                  </a:solidFill>
                </a:rPr>
                <a:t>diameter</a:t>
              </a:r>
              <a:endParaRPr lang="en-US" sz="1200" dirty="0">
                <a:solidFill>
                  <a:srgbClr val="C00000"/>
                </a:solidFill>
              </a:endParaRPr>
            </a:p>
          </p:txBody>
        </p:sp>
        <p:cxnSp>
          <p:nvCxnSpPr>
            <p:cNvPr id="88" name="Straight Arrow Connector 87"/>
            <p:cNvCxnSpPr/>
            <p:nvPr/>
          </p:nvCxnSpPr>
          <p:spPr>
            <a:xfrm flipH="1">
              <a:off x="8154546" y="4345032"/>
              <a:ext cx="265186" cy="0"/>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5281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BB65E99A-E3C3-4C6B-877F-23A7685E5A42}" type="datetime3">
              <a:rPr lang="en-US" smtClean="0"/>
              <a:t>1 July 2022</a:t>
            </a:fld>
            <a:endParaRPr lang="en-US" dirty="0"/>
          </a:p>
        </p:txBody>
      </p:sp>
      <p:sp>
        <p:nvSpPr>
          <p:cNvPr id="9" name="Slide Number Placeholder 8"/>
          <p:cNvSpPr>
            <a:spLocks noGrp="1"/>
          </p:cNvSpPr>
          <p:nvPr>
            <p:ph type="sldNum" sz="quarter" idx="12"/>
          </p:nvPr>
        </p:nvSpPr>
        <p:spPr/>
        <p:txBody>
          <a:bodyPr/>
          <a:lstStyle/>
          <a:p>
            <a:fld id="{D7CB3F87-7A38-4928-9703-BFBDFE4069BD}" type="slidenum">
              <a:rPr lang="en-US" smtClean="0"/>
              <a:pPr/>
              <a:t>14</a:t>
            </a:fld>
            <a:endParaRPr lang="en-US"/>
          </a:p>
        </p:txBody>
      </p:sp>
      <p:pic>
        <p:nvPicPr>
          <p:cNvPr id="15" name="Grafik 6"/>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70216" y="1047648"/>
            <a:ext cx="4543155" cy="3173440"/>
          </a:xfrm>
          <a:prstGeom prst="rect">
            <a:avLst/>
          </a:prstGeom>
        </p:spPr>
      </p:pic>
      <p:pic>
        <p:nvPicPr>
          <p:cNvPr id="16" name="Grafik 8"/>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818291" y="865620"/>
            <a:ext cx="5113016" cy="3571492"/>
          </a:xfrm>
          <a:prstGeom prst="rect">
            <a:avLst/>
          </a:prstGeom>
        </p:spPr>
      </p:pic>
      <p:sp>
        <p:nvSpPr>
          <p:cNvPr id="17" name="Textplatzhalter 2"/>
          <p:cNvSpPr txBox="1">
            <a:spLocks/>
          </p:cNvSpPr>
          <p:nvPr/>
        </p:nvSpPr>
        <p:spPr>
          <a:xfrm>
            <a:off x="323528" y="4797152"/>
            <a:ext cx="5494763" cy="830997"/>
          </a:xfrm>
          <a:prstGeom prst="rect">
            <a:avLst/>
          </a:prstGeom>
        </p:spPr>
        <p:txBody>
          <a:bodyPr vert="horz" lIns="0" tIns="0" rIns="0" bIns="0" rtlCol="0" anchor="t" anchorCtr="0">
            <a:noAutofit/>
          </a:bodyPr>
          <a:lstStyle>
            <a:lvl1pPr marL="0" indent="0" algn="ctr" defTabSz="914377" rtl="0" eaLnBrk="1" latinLnBrk="0" hangingPunct="1">
              <a:lnSpc>
                <a:spcPct val="114000"/>
              </a:lnSpc>
              <a:spcBef>
                <a:spcPts val="0"/>
              </a:spcBef>
              <a:spcAft>
                <a:spcPts val="600"/>
              </a:spcAft>
              <a:buFont typeface="Calibri" panose="020F0502020204030204" pitchFamily="34" charset="0"/>
              <a:buNone/>
              <a:defRPr sz="2200" kern="1200">
                <a:solidFill>
                  <a:schemeClr val="tx1">
                    <a:tint val="75000"/>
                  </a:schemeClr>
                </a:solidFill>
                <a:latin typeface="+mn-lt"/>
                <a:ea typeface="+mn-ea"/>
                <a:cs typeface="+mn-cs"/>
              </a:defRPr>
            </a:lvl1pPr>
            <a:lvl2pPr marL="457200" indent="0" algn="ctr" defTabSz="914377" rtl="0" eaLnBrk="1" latinLnBrk="0" hangingPunct="1">
              <a:lnSpc>
                <a:spcPct val="114000"/>
              </a:lnSpc>
              <a:spcBef>
                <a:spcPts val="0"/>
              </a:spcBef>
              <a:spcAft>
                <a:spcPts val="600"/>
              </a:spcAft>
              <a:buFont typeface="Calibri" panose="020F0502020204030204" pitchFamily="34" charset="0"/>
              <a:buNone/>
              <a:defRPr sz="2200" kern="1200">
                <a:solidFill>
                  <a:schemeClr val="tx1">
                    <a:tint val="75000"/>
                  </a:schemeClr>
                </a:solidFill>
                <a:latin typeface="+mn-lt"/>
                <a:ea typeface="+mn-ea"/>
                <a:cs typeface="+mn-cs"/>
              </a:defRPr>
            </a:lvl2pPr>
            <a:lvl3pPr marL="914400" indent="0" algn="ctr" defTabSz="914377" rtl="0" eaLnBrk="1" latinLnBrk="0" hangingPunct="1">
              <a:lnSpc>
                <a:spcPct val="114000"/>
              </a:lnSpc>
              <a:spcBef>
                <a:spcPts val="0"/>
              </a:spcBef>
              <a:spcAft>
                <a:spcPts val="600"/>
              </a:spcAft>
              <a:buFont typeface="Calibri" panose="020F0502020204030204" pitchFamily="34" charset="0"/>
              <a:buNone/>
              <a:defRPr sz="2200" kern="1200">
                <a:solidFill>
                  <a:schemeClr val="tx1">
                    <a:tint val="75000"/>
                  </a:schemeClr>
                </a:solidFill>
                <a:latin typeface="+mn-lt"/>
                <a:ea typeface="+mn-ea"/>
                <a:cs typeface="+mn-cs"/>
              </a:defRPr>
            </a:lvl3pPr>
            <a:lvl4pPr marL="1371600" indent="0" algn="ctr" defTabSz="914377" rtl="0" eaLnBrk="1" latinLnBrk="0" hangingPunct="1">
              <a:lnSpc>
                <a:spcPct val="114000"/>
              </a:lnSpc>
              <a:spcBef>
                <a:spcPts val="0"/>
              </a:spcBef>
              <a:spcAft>
                <a:spcPts val="600"/>
              </a:spcAft>
              <a:buFont typeface="Calibri" panose="020F0502020204030204" pitchFamily="34" charset="0"/>
              <a:buNone/>
              <a:defRPr sz="2200" kern="1200">
                <a:solidFill>
                  <a:schemeClr val="tx1">
                    <a:tint val="75000"/>
                  </a:schemeClr>
                </a:solidFill>
                <a:latin typeface="+mn-lt"/>
                <a:ea typeface="+mn-ea"/>
                <a:cs typeface="+mn-cs"/>
              </a:defRPr>
            </a:lvl4pPr>
            <a:lvl5pPr marL="1828800" indent="0" algn="ctr" defTabSz="914377" rtl="0" eaLnBrk="1" latinLnBrk="0" hangingPunct="1">
              <a:lnSpc>
                <a:spcPct val="114000"/>
              </a:lnSpc>
              <a:spcBef>
                <a:spcPts val="0"/>
              </a:spcBef>
              <a:spcAft>
                <a:spcPts val="600"/>
              </a:spcAft>
              <a:buFont typeface="Calibri" panose="020F0502020204030204" pitchFamily="34" charset="0"/>
              <a:buNone/>
              <a:defRPr sz="2200" kern="1200">
                <a:solidFill>
                  <a:schemeClr val="tx1">
                    <a:tint val="75000"/>
                  </a:schemeClr>
                </a:solidFill>
                <a:latin typeface="+mn-lt"/>
                <a:ea typeface="+mn-ea"/>
                <a:cs typeface="+mn-cs"/>
              </a:defRPr>
            </a:lvl5pPr>
            <a:lvl6pPr marL="2286000" indent="0" algn="ctr" defTabSz="914377"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6pPr>
            <a:lvl7pPr marL="2743200" indent="0" algn="ctr" defTabSz="914377"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7pPr>
            <a:lvl8pPr marL="3200400" indent="0" algn="ctr" defTabSz="914377"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8pPr>
            <a:lvl9pPr marL="3657600" indent="0" algn="ctr" defTabSz="914377"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9pPr>
          </a:lstStyle>
          <a:p>
            <a:pPr marL="285750" indent="-285750" algn="l">
              <a:buFont typeface="Arial" panose="020B0604020202020204" pitchFamily="34" charset="0"/>
              <a:buChar char="•"/>
            </a:pPr>
            <a:r>
              <a:rPr lang="en-US" sz="1600" dirty="0" smtClean="0">
                <a:solidFill>
                  <a:schemeClr val="accent1">
                    <a:lumMod val="75000"/>
                  </a:schemeClr>
                </a:solidFill>
              </a:rPr>
              <a:t>Implantation of 25 eV </a:t>
            </a:r>
            <a:r>
              <a:rPr lang="en-US" sz="1600" dirty="0" err="1" smtClean="0">
                <a:solidFill>
                  <a:schemeClr val="accent1">
                    <a:lumMod val="75000"/>
                  </a:schemeClr>
                </a:solidFill>
              </a:rPr>
              <a:t>Mn</a:t>
            </a:r>
            <a:r>
              <a:rPr lang="en-US" sz="1600" dirty="0" smtClean="0">
                <a:solidFill>
                  <a:schemeClr val="accent1">
                    <a:lumMod val="75000"/>
                  </a:schemeClr>
                </a:solidFill>
              </a:rPr>
              <a:t> ions into ta-C/Si</a:t>
            </a:r>
          </a:p>
          <a:p>
            <a:pPr marL="285750" indent="-285750" algn="l">
              <a:buFont typeface="Arial" panose="020B0604020202020204" pitchFamily="34" charset="0"/>
              <a:buChar char="•"/>
            </a:pPr>
            <a:r>
              <a:rPr lang="en-US" sz="1600" dirty="0" smtClean="0">
                <a:solidFill>
                  <a:schemeClr val="accent1">
                    <a:lumMod val="75000"/>
                  </a:schemeClr>
                </a:solidFill>
              </a:rPr>
              <a:t>Adjustment of all spectra by means of SIMNRA</a:t>
            </a:r>
          </a:p>
          <a:p>
            <a:pPr marL="285750" indent="-285750" algn="l">
              <a:buFont typeface="Arial" panose="020B0604020202020204" pitchFamily="34" charset="0"/>
              <a:buChar char="•"/>
            </a:pPr>
            <a:endParaRPr lang="de-DE" sz="1800" dirty="0">
              <a:solidFill>
                <a:schemeClr val="accent1">
                  <a:lumMod val="75000"/>
                </a:schemeClr>
              </a:solidFill>
            </a:endParaRPr>
          </a:p>
        </p:txBody>
      </p:sp>
      <p:pic>
        <p:nvPicPr>
          <p:cNvPr id="18" name="Grafik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5440" y="1916832"/>
            <a:ext cx="1584176" cy="1584176"/>
          </a:xfrm>
          <a:prstGeom prst="rect">
            <a:avLst/>
          </a:prstGeom>
        </p:spPr>
      </p:pic>
      <p:cxnSp>
        <p:nvCxnSpPr>
          <p:cNvPr id="19" name="Gerade Verbindung mit Pfeil 12"/>
          <p:cNvCxnSpPr/>
          <p:nvPr/>
        </p:nvCxnSpPr>
        <p:spPr>
          <a:xfrm>
            <a:off x="1847528" y="2420888"/>
            <a:ext cx="256703"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0" name="Titel 1"/>
          <p:cNvSpPr txBox="1">
            <a:spLocks/>
          </p:cNvSpPr>
          <p:nvPr/>
        </p:nvSpPr>
        <p:spPr>
          <a:xfrm>
            <a:off x="323528" y="123478"/>
            <a:ext cx="10092952" cy="430887"/>
          </a:xfrm>
          <a:prstGeom prst="rect">
            <a:avLst/>
          </a:prstGeom>
        </p:spPr>
        <p:txBody>
          <a:bodyPr vert="horz" lIns="0" tIns="0" rIns="0" bIns="0" rtlCol="0" anchor="t" anchorCtr="0">
            <a:noAutofit/>
          </a:bodyPr>
          <a:lstStyle>
            <a:lvl1pPr algn="l" defTabSz="914377" rtl="0" eaLnBrk="1" latinLnBrk="0" hangingPunct="1">
              <a:lnSpc>
                <a:spcPct val="114000"/>
              </a:lnSpc>
              <a:spcBef>
                <a:spcPct val="0"/>
              </a:spcBef>
              <a:buNone/>
              <a:defRPr sz="3200" b="1" kern="1200" cap="none" spc="100" baseline="0">
                <a:solidFill>
                  <a:schemeClr val="accent1"/>
                </a:solidFill>
                <a:latin typeface="+mj-lt"/>
                <a:ea typeface="+mj-ea"/>
                <a:cs typeface="+mj-cs"/>
              </a:defRPr>
            </a:lvl1pPr>
          </a:lstStyle>
          <a:p>
            <a:r>
              <a:rPr lang="de-DE" dirty="0" smtClean="0"/>
              <a:t>Laterally controlled ULE ion implantation</a:t>
            </a:r>
            <a:endParaRPr lang="de-DE" dirty="0"/>
          </a:p>
        </p:txBody>
      </p:sp>
      <p:sp>
        <p:nvSpPr>
          <p:cNvPr id="2" name="Rectangle 1"/>
          <p:cNvSpPr/>
          <p:nvPr/>
        </p:nvSpPr>
        <p:spPr>
          <a:xfrm>
            <a:off x="7176120" y="4743391"/>
            <a:ext cx="2690865" cy="276999"/>
          </a:xfrm>
          <a:prstGeom prst="rect">
            <a:avLst/>
          </a:prstGeom>
        </p:spPr>
        <p:txBody>
          <a:bodyPr wrap="none">
            <a:spAutoFit/>
          </a:bodyPr>
          <a:lstStyle/>
          <a:p>
            <a:r>
              <a:rPr lang="en-US" sz="1200" i="1" dirty="0" smtClean="0"/>
              <a:t>M. </a:t>
            </a:r>
            <a:r>
              <a:rPr lang="en-US" sz="1200" i="1" dirty="0" err="1" smtClean="0"/>
              <a:t>Auge</a:t>
            </a:r>
            <a:r>
              <a:rPr lang="en-US" sz="1200" i="1" dirty="0" smtClean="0"/>
              <a:t> et al, NIM-B, </a:t>
            </a:r>
            <a:r>
              <a:rPr lang="en-US" sz="1200" b="1" i="1" dirty="0" smtClean="0"/>
              <a:t>512</a:t>
            </a:r>
            <a:r>
              <a:rPr lang="en-US" sz="1200" i="1" dirty="0" smtClean="0"/>
              <a:t>,</a:t>
            </a:r>
            <a:r>
              <a:rPr lang="en-US" sz="1200" i="1" dirty="0"/>
              <a:t> </a:t>
            </a:r>
            <a:r>
              <a:rPr lang="en-US" sz="1200" i="1" dirty="0" smtClean="0"/>
              <a:t>96 (2022)</a:t>
            </a:r>
            <a:endParaRPr lang="en-US" sz="1200" i="1" dirty="0"/>
          </a:p>
        </p:txBody>
      </p:sp>
    </p:spTree>
    <p:extLst>
      <p:ext uri="{BB962C8B-B14F-4D97-AF65-F5344CB8AC3E}">
        <p14:creationId xmlns:p14="http://schemas.microsoft.com/office/powerpoint/2010/main" val="90729016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Date Placeholder 13"/>
          <p:cNvSpPr>
            <a:spLocks noGrp="1"/>
          </p:cNvSpPr>
          <p:nvPr>
            <p:ph type="dt" sz="half" idx="10"/>
          </p:nvPr>
        </p:nvSpPr>
        <p:spPr/>
        <p:txBody>
          <a:bodyPr/>
          <a:lstStyle/>
          <a:p>
            <a:fld id="{DF577DFA-CACA-40B4-A048-AE5FB63F086F}" type="datetime3">
              <a:rPr lang="en-US" smtClean="0"/>
              <a:t>1 July 2022</a:t>
            </a:fld>
            <a:endParaRPr lang="en-US" dirty="0"/>
          </a:p>
        </p:txBody>
      </p:sp>
      <p:sp>
        <p:nvSpPr>
          <p:cNvPr id="15" name="Slide Number Placeholder 14"/>
          <p:cNvSpPr>
            <a:spLocks noGrp="1"/>
          </p:cNvSpPr>
          <p:nvPr>
            <p:ph type="sldNum" sz="quarter" idx="11"/>
          </p:nvPr>
        </p:nvSpPr>
        <p:spPr/>
        <p:txBody>
          <a:bodyPr/>
          <a:lstStyle/>
          <a:p>
            <a:r>
              <a:rPr lang="en-US" smtClean="0"/>
              <a:t>Page </a:t>
            </a:r>
            <a:fld id="{A52F4D17-1AD6-42D9-B93A-EB002C62F438}" type="slidenum">
              <a:rPr lang="en-US" smtClean="0"/>
              <a:pPr/>
              <a:t>15</a:t>
            </a:fld>
            <a:endParaRPr lang="en-US" noProof="0" dirty="0"/>
          </a:p>
        </p:txBody>
      </p:sp>
      <p:sp>
        <p:nvSpPr>
          <p:cNvPr id="4" name="Title 1"/>
          <p:cNvSpPr>
            <a:spLocks noGrp="1"/>
          </p:cNvSpPr>
          <p:nvPr>
            <p:ph type="title"/>
          </p:nvPr>
        </p:nvSpPr>
        <p:spPr bwMode="auto">
          <a:xfrm>
            <a:off x="371476" y="239661"/>
            <a:ext cx="11449051" cy="635217"/>
          </a:xfrm>
        </p:spPr>
        <p:txBody>
          <a:bodyPr/>
          <a:lstStyle/>
          <a:p>
            <a:pPr>
              <a:defRPr/>
            </a:pPr>
            <a:r>
              <a:rPr lang="en-US" dirty="0" smtClean="0"/>
              <a:t>Summary</a:t>
            </a:r>
            <a:endParaRPr dirty="0"/>
          </a:p>
        </p:txBody>
      </p:sp>
      <p:sp>
        <p:nvSpPr>
          <p:cNvPr id="2" name="TextBox 1"/>
          <p:cNvSpPr txBox="1"/>
          <p:nvPr/>
        </p:nvSpPr>
        <p:spPr>
          <a:xfrm>
            <a:off x="767408" y="1124744"/>
            <a:ext cx="8666721" cy="5092163"/>
          </a:xfrm>
          <a:prstGeom prst="rect">
            <a:avLst/>
          </a:prstGeom>
          <a:noFill/>
        </p:spPr>
        <p:txBody>
          <a:bodyPr wrap="square" rtlCol="0">
            <a:spAutoFit/>
          </a:bodyPr>
          <a:lstStyle/>
          <a:p>
            <a:pPr lvl="1">
              <a:lnSpc>
                <a:spcPct val="95000"/>
              </a:lnSpc>
            </a:pPr>
            <a:endParaRPr lang="en-US" dirty="0">
              <a:solidFill>
                <a:schemeClr val="accent1">
                  <a:lumMod val="75000"/>
                </a:schemeClr>
              </a:solidFill>
            </a:endParaRPr>
          </a:p>
          <a:p>
            <a:pPr marL="342900" indent="-342900">
              <a:lnSpc>
                <a:spcPct val="95000"/>
              </a:lnSpc>
              <a:buFontTx/>
              <a:buChar char="-"/>
            </a:pPr>
            <a:r>
              <a:rPr lang="en-US" dirty="0" smtClean="0">
                <a:solidFill>
                  <a:schemeClr val="accent1">
                    <a:lumMod val="75000"/>
                  </a:schemeClr>
                </a:solidFill>
              </a:rPr>
              <a:t>Material and process design: </a:t>
            </a:r>
          </a:p>
          <a:p>
            <a:pPr marL="800100" lvl="1" indent="-342900">
              <a:lnSpc>
                <a:spcPct val="95000"/>
              </a:lnSpc>
              <a:buFontTx/>
              <a:buChar char="-"/>
            </a:pPr>
            <a:r>
              <a:rPr lang="en-US" dirty="0" smtClean="0">
                <a:solidFill>
                  <a:schemeClr val="accent1">
                    <a:lumMod val="75000"/>
                  </a:schemeClr>
                </a:solidFill>
              </a:rPr>
              <a:t>ion </a:t>
            </a:r>
            <a:r>
              <a:rPr lang="en-US" dirty="0">
                <a:solidFill>
                  <a:schemeClr val="accent1">
                    <a:lumMod val="75000"/>
                  </a:schemeClr>
                </a:solidFill>
              </a:rPr>
              <a:t>trajectories </a:t>
            </a:r>
            <a:r>
              <a:rPr lang="en-US" dirty="0" smtClean="0">
                <a:solidFill>
                  <a:schemeClr val="accent1">
                    <a:lumMod val="75000"/>
                  </a:schemeClr>
                </a:solidFill>
              </a:rPr>
              <a:t>simulations</a:t>
            </a:r>
          </a:p>
          <a:p>
            <a:pPr marL="800100" lvl="1" indent="-342900">
              <a:lnSpc>
                <a:spcPct val="95000"/>
              </a:lnSpc>
              <a:buFontTx/>
              <a:buChar char="-"/>
            </a:pPr>
            <a:r>
              <a:rPr lang="en-US" dirty="0" smtClean="0">
                <a:solidFill>
                  <a:schemeClr val="accent1">
                    <a:lumMod val="75000"/>
                  </a:schemeClr>
                </a:solidFill>
              </a:rPr>
              <a:t>Molecular Dynamics</a:t>
            </a:r>
          </a:p>
          <a:p>
            <a:pPr marL="800100" lvl="1" indent="-342900">
              <a:lnSpc>
                <a:spcPct val="95000"/>
              </a:lnSpc>
              <a:buFontTx/>
              <a:buChar char="-"/>
            </a:pPr>
            <a:r>
              <a:rPr lang="en-US" dirty="0" smtClean="0">
                <a:solidFill>
                  <a:schemeClr val="accent1">
                    <a:lumMod val="75000"/>
                  </a:schemeClr>
                </a:solidFill>
              </a:rPr>
              <a:t>DFT calculations</a:t>
            </a:r>
          </a:p>
          <a:p>
            <a:pPr marL="342900" indent="-342900">
              <a:lnSpc>
                <a:spcPct val="95000"/>
              </a:lnSpc>
              <a:buFontTx/>
              <a:buChar char="-"/>
            </a:pPr>
            <a:endParaRPr lang="en-US" dirty="0" smtClean="0">
              <a:solidFill>
                <a:schemeClr val="accent1">
                  <a:lumMod val="75000"/>
                </a:schemeClr>
              </a:solidFill>
            </a:endParaRPr>
          </a:p>
          <a:p>
            <a:pPr marL="342900" indent="-342900">
              <a:lnSpc>
                <a:spcPct val="95000"/>
              </a:lnSpc>
              <a:buFontTx/>
              <a:buChar char="-"/>
            </a:pPr>
            <a:r>
              <a:rPr lang="en-US" dirty="0" err="1" smtClean="0">
                <a:solidFill>
                  <a:schemeClr val="accent1">
                    <a:lumMod val="75000"/>
                  </a:schemeClr>
                </a:solidFill>
              </a:rPr>
              <a:t>Characterisation</a:t>
            </a:r>
            <a:r>
              <a:rPr lang="en-US" dirty="0" smtClean="0">
                <a:solidFill>
                  <a:schemeClr val="accent1">
                    <a:lumMod val="75000"/>
                  </a:schemeClr>
                </a:solidFill>
              </a:rPr>
              <a:t>:</a:t>
            </a:r>
            <a:r>
              <a:rPr lang="en-US" dirty="0" smtClean="0">
                <a:solidFill>
                  <a:schemeClr val="accent1">
                    <a:lumMod val="75000"/>
                  </a:schemeClr>
                </a:solidFill>
              </a:rPr>
              <a:t> </a:t>
            </a:r>
          </a:p>
          <a:p>
            <a:pPr marL="800100" lvl="1" indent="-342900">
              <a:lnSpc>
                <a:spcPct val="95000"/>
              </a:lnSpc>
              <a:buFontTx/>
              <a:buChar char="-"/>
            </a:pPr>
            <a:r>
              <a:rPr lang="en-US" dirty="0" smtClean="0">
                <a:solidFill>
                  <a:schemeClr val="accent1">
                    <a:lumMod val="75000"/>
                  </a:schemeClr>
                </a:solidFill>
              </a:rPr>
              <a:t>TEM </a:t>
            </a:r>
          </a:p>
          <a:p>
            <a:pPr marL="800100" lvl="1" indent="-342900">
              <a:lnSpc>
                <a:spcPct val="95000"/>
              </a:lnSpc>
              <a:buFontTx/>
              <a:buChar char="-"/>
            </a:pPr>
            <a:r>
              <a:rPr lang="en-US" dirty="0" smtClean="0">
                <a:solidFill>
                  <a:schemeClr val="accent1">
                    <a:lumMod val="75000"/>
                  </a:schemeClr>
                </a:solidFill>
              </a:rPr>
              <a:t>optical spectroscopies </a:t>
            </a:r>
          </a:p>
          <a:p>
            <a:pPr marL="800100" lvl="1" indent="-342900">
              <a:lnSpc>
                <a:spcPct val="95000"/>
              </a:lnSpc>
              <a:buFontTx/>
              <a:buChar char="-"/>
            </a:pPr>
            <a:endParaRPr lang="en-US" dirty="0">
              <a:solidFill>
                <a:schemeClr val="accent1">
                  <a:lumMod val="75000"/>
                </a:schemeClr>
              </a:solidFill>
            </a:endParaRPr>
          </a:p>
          <a:p>
            <a:pPr marL="342900" indent="-342900">
              <a:lnSpc>
                <a:spcPct val="95000"/>
              </a:lnSpc>
              <a:buFontTx/>
              <a:buChar char="-"/>
            </a:pPr>
            <a:r>
              <a:rPr lang="en-US" dirty="0">
                <a:solidFill>
                  <a:schemeClr val="accent1">
                    <a:lumMod val="75000"/>
                  </a:schemeClr>
                </a:solidFill>
              </a:rPr>
              <a:t>Ultralow energy implantation into </a:t>
            </a:r>
            <a:r>
              <a:rPr lang="en-US" dirty="0" err="1">
                <a:solidFill>
                  <a:schemeClr val="accent1">
                    <a:lumMod val="75000"/>
                  </a:schemeClr>
                </a:solidFill>
              </a:rPr>
              <a:t>MoS</a:t>
            </a:r>
            <a:r>
              <a:rPr lang="en-US" dirty="0">
                <a:solidFill>
                  <a:schemeClr val="accent1">
                    <a:lumMod val="75000"/>
                  </a:schemeClr>
                </a:solidFill>
              </a:rPr>
              <a:t>(Se)</a:t>
            </a:r>
            <a:r>
              <a:rPr lang="en-US" baseline="-25000" dirty="0">
                <a:solidFill>
                  <a:schemeClr val="accent1">
                    <a:lumMod val="75000"/>
                  </a:schemeClr>
                </a:solidFill>
              </a:rPr>
              <a:t>2</a:t>
            </a:r>
            <a:r>
              <a:rPr lang="en-US" dirty="0">
                <a:solidFill>
                  <a:schemeClr val="accent1">
                    <a:lumMod val="75000"/>
                  </a:schemeClr>
                </a:solidFill>
              </a:rPr>
              <a:t> has allowed us to :</a:t>
            </a:r>
          </a:p>
          <a:p>
            <a:pPr marL="800100" lvl="1" indent="-342900">
              <a:lnSpc>
                <a:spcPct val="95000"/>
              </a:lnSpc>
              <a:buFontTx/>
              <a:buChar char="-"/>
            </a:pPr>
            <a:r>
              <a:rPr lang="en-US" dirty="0">
                <a:solidFill>
                  <a:schemeClr val="accent1">
                    <a:lumMod val="75000"/>
                  </a:schemeClr>
                </a:solidFill>
              </a:rPr>
              <a:t>Generate strain on an atomic scale</a:t>
            </a:r>
          </a:p>
          <a:p>
            <a:pPr marL="800100" lvl="1" indent="-342900">
              <a:lnSpc>
                <a:spcPct val="95000"/>
              </a:lnSpc>
              <a:buFontTx/>
              <a:buChar char="-"/>
            </a:pPr>
            <a:r>
              <a:rPr lang="en-US" dirty="0">
                <a:solidFill>
                  <a:schemeClr val="accent1">
                    <a:lumMod val="75000"/>
                  </a:schemeClr>
                </a:solidFill>
              </a:rPr>
              <a:t>Introduce defects</a:t>
            </a:r>
          </a:p>
          <a:p>
            <a:pPr marL="342900" indent="-342900">
              <a:lnSpc>
                <a:spcPct val="95000"/>
              </a:lnSpc>
              <a:buFontTx/>
              <a:buChar char="-"/>
            </a:pPr>
            <a:endParaRPr lang="en-US" dirty="0" smtClean="0">
              <a:solidFill>
                <a:schemeClr val="accent1">
                  <a:lumMod val="75000"/>
                </a:schemeClr>
              </a:solidFill>
            </a:endParaRPr>
          </a:p>
          <a:p>
            <a:pPr lvl="1">
              <a:lnSpc>
                <a:spcPct val="95000"/>
              </a:lnSpc>
            </a:pPr>
            <a:endParaRPr lang="en-US" dirty="0" smtClean="0">
              <a:solidFill>
                <a:schemeClr val="accent1">
                  <a:lumMod val="75000"/>
                </a:schemeClr>
              </a:solidFill>
            </a:endParaRPr>
          </a:p>
          <a:p>
            <a:pPr lvl="1">
              <a:lnSpc>
                <a:spcPct val="95000"/>
              </a:lnSpc>
            </a:pPr>
            <a:endParaRPr lang="en-US" dirty="0" smtClean="0">
              <a:solidFill>
                <a:schemeClr val="accent1">
                  <a:lumMod val="75000"/>
                </a:schemeClr>
              </a:solidFill>
            </a:endParaRPr>
          </a:p>
          <a:p>
            <a:pPr>
              <a:lnSpc>
                <a:spcPct val="95000"/>
              </a:lnSpc>
            </a:pPr>
            <a:endParaRPr lang="en-US" dirty="0" smtClean="0"/>
          </a:p>
          <a:p>
            <a:pPr marL="342900" indent="-342900">
              <a:lnSpc>
                <a:spcPct val="95000"/>
              </a:lnSpc>
              <a:buFontTx/>
              <a:buChar char="-"/>
            </a:pPr>
            <a:endParaRPr lang="en-US" dirty="0" smtClean="0"/>
          </a:p>
          <a:p>
            <a:pPr marL="342900" indent="-342900" algn="l">
              <a:lnSpc>
                <a:spcPct val="95000"/>
              </a:lnSpc>
              <a:buFontTx/>
              <a:buChar char="-"/>
            </a:pPr>
            <a:endParaRPr lang="en-US" dirty="0" err="1" smtClean="0"/>
          </a:p>
        </p:txBody>
      </p:sp>
      <p:sp>
        <p:nvSpPr>
          <p:cNvPr id="3" name="TextBox 2"/>
          <p:cNvSpPr txBox="1"/>
          <p:nvPr/>
        </p:nvSpPr>
        <p:spPr>
          <a:xfrm>
            <a:off x="1205490" y="4941168"/>
            <a:ext cx="9225602" cy="794064"/>
          </a:xfrm>
          <a:prstGeom prst="rect">
            <a:avLst/>
          </a:prstGeom>
          <a:noFill/>
        </p:spPr>
        <p:txBody>
          <a:bodyPr wrap="none" rtlCol="0">
            <a:spAutoFit/>
          </a:bodyPr>
          <a:lstStyle/>
          <a:p>
            <a:pPr>
              <a:lnSpc>
                <a:spcPct val="95000"/>
              </a:lnSpc>
            </a:pPr>
            <a:r>
              <a:rPr lang="en-US" sz="2400" dirty="0" smtClean="0">
                <a:solidFill>
                  <a:schemeClr val="accent1">
                    <a:lumMod val="75000"/>
                  </a:schemeClr>
                </a:solidFill>
              </a:rPr>
              <a:t>Ultra low energy </a:t>
            </a:r>
            <a:r>
              <a:rPr lang="en-US" sz="2400" dirty="0">
                <a:solidFill>
                  <a:schemeClr val="accent1">
                    <a:lumMod val="75000"/>
                  </a:schemeClr>
                </a:solidFill>
              </a:rPr>
              <a:t>implantation very flexible / number of </a:t>
            </a:r>
            <a:r>
              <a:rPr lang="en-US" sz="2400" dirty="0" smtClean="0">
                <a:solidFill>
                  <a:schemeClr val="accent1">
                    <a:lumMod val="75000"/>
                  </a:schemeClr>
                </a:solidFill>
              </a:rPr>
              <a:t>applications</a:t>
            </a:r>
          </a:p>
          <a:p>
            <a:pPr algn="ctr">
              <a:lnSpc>
                <a:spcPct val="95000"/>
              </a:lnSpc>
            </a:pPr>
            <a:r>
              <a:rPr lang="en-US" sz="2400" dirty="0" smtClean="0">
                <a:solidFill>
                  <a:schemeClr val="accent1">
                    <a:lumMod val="75000"/>
                  </a:schemeClr>
                </a:solidFill>
              </a:rPr>
              <a:t>Still much to find out !</a:t>
            </a:r>
            <a:endParaRPr lang="en-US" sz="2400" dirty="0">
              <a:solidFill>
                <a:schemeClr val="accent1">
                  <a:lumMod val="75000"/>
                </a:schemeClr>
              </a:solidFill>
            </a:endParaRPr>
          </a:p>
        </p:txBody>
      </p:sp>
    </p:spTree>
    <p:extLst>
      <p:ext uri="{BB962C8B-B14F-4D97-AF65-F5344CB8AC3E}">
        <p14:creationId xmlns:p14="http://schemas.microsoft.com/office/powerpoint/2010/main" val="1529950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E9BBE13A-652D-45D5-B3D8-82A75A19F727}"/>
              </a:ext>
            </a:extLst>
          </p:cNvPr>
          <p:cNvSpPr>
            <a:spLocks noGrp="1"/>
          </p:cNvSpPr>
          <p:nvPr>
            <p:ph type="dt" sz="half" idx="13"/>
          </p:nvPr>
        </p:nvSpPr>
        <p:spPr/>
        <p:txBody>
          <a:bodyPr/>
          <a:lstStyle/>
          <a:p>
            <a:fld id="{E6AE845F-58C7-4482-9A08-6FF98A39C591}" type="datetime3">
              <a:rPr lang="en-US" noProof="0" smtClean="0"/>
              <a:t>1 July 2022</a:t>
            </a:fld>
            <a:endParaRPr lang="en-US" noProof="0" dirty="0"/>
          </a:p>
        </p:txBody>
      </p:sp>
      <p:sp>
        <p:nvSpPr>
          <p:cNvPr id="4" name="Foliennummernplatzhalter 3">
            <a:extLst>
              <a:ext uri="{FF2B5EF4-FFF2-40B4-BE49-F238E27FC236}">
                <a16:creationId xmlns:a16="http://schemas.microsoft.com/office/drawing/2014/main" id="{5DC516BF-C995-4C15-B38E-5F4B775E169F}"/>
              </a:ext>
            </a:extLst>
          </p:cNvPr>
          <p:cNvSpPr>
            <a:spLocks noGrp="1"/>
          </p:cNvSpPr>
          <p:nvPr>
            <p:ph type="sldNum" sz="quarter" idx="16"/>
          </p:nvPr>
        </p:nvSpPr>
        <p:spPr/>
        <p:txBody>
          <a:bodyPr/>
          <a:lstStyle/>
          <a:p>
            <a:r>
              <a:rPr lang="en-US" dirty="0"/>
              <a:t>Page </a:t>
            </a:r>
            <a:fld id="{A52F4D17-1AD6-42D9-B93A-EB002C62F438}" type="slidenum">
              <a:rPr lang="en-US" smtClean="0"/>
              <a:pPr/>
              <a:t>16</a:t>
            </a:fld>
            <a:endParaRPr lang="en-US" noProof="0" dirty="0"/>
          </a:p>
        </p:txBody>
      </p:sp>
      <p:sp>
        <p:nvSpPr>
          <p:cNvPr id="12" name="Title 11"/>
          <p:cNvSpPr>
            <a:spLocks noGrp="1"/>
          </p:cNvSpPr>
          <p:nvPr>
            <p:ph type="title"/>
          </p:nvPr>
        </p:nvSpPr>
        <p:spPr>
          <a:xfrm>
            <a:off x="119336" y="-36"/>
            <a:ext cx="11449051" cy="1124780"/>
          </a:xfrm>
        </p:spPr>
        <p:txBody>
          <a:bodyPr/>
          <a:lstStyle/>
          <a:p>
            <a:r>
              <a:rPr lang="en-US" dirty="0" smtClean="0"/>
              <a:t>TMD</a:t>
            </a:r>
            <a:r>
              <a:rPr lang="en-US" cap="none" dirty="0" smtClean="0"/>
              <a:t>s monolayers </a:t>
            </a:r>
            <a:endParaRPr lang="en-US" dirty="0"/>
          </a:p>
        </p:txBody>
      </p:sp>
      <p:sp>
        <p:nvSpPr>
          <p:cNvPr id="8" name="Date Placeholder 4"/>
          <p:cNvSpPr txBox="1">
            <a:spLocks/>
          </p:cNvSpPr>
          <p:nvPr/>
        </p:nvSpPr>
        <p:spPr>
          <a:xfrm>
            <a:off x="3776107" y="6381332"/>
            <a:ext cx="1600508" cy="221109"/>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GB" dirty="0"/>
          </a:p>
        </p:txBody>
      </p:sp>
      <p:sp>
        <p:nvSpPr>
          <p:cNvPr id="25" name="Oval 24"/>
          <p:cNvSpPr/>
          <p:nvPr/>
        </p:nvSpPr>
        <p:spPr>
          <a:xfrm>
            <a:off x="5417521" y="2054032"/>
            <a:ext cx="360918" cy="2003863"/>
          </a:xfrm>
          <a:prstGeom prst="ellipse">
            <a:avLst/>
          </a:prstGeom>
          <a:noFill/>
          <a:ln w="9525">
            <a:solidFill>
              <a:schemeClr val="tx2">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24" name="Picture 2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993090" y="1186694"/>
            <a:ext cx="4252765" cy="3155844"/>
          </a:xfrm>
          <a:prstGeom prst="rect">
            <a:avLst/>
          </a:prstGeom>
          <a:noFill/>
          <a:ln>
            <a:noFill/>
          </a:ln>
          <a:extLst/>
        </p:spPr>
      </p:pic>
      <p:grpSp>
        <p:nvGrpSpPr>
          <p:cNvPr id="15" name="Group 14"/>
          <p:cNvGrpSpPr/>
          <p:nvPr/>
        </p:nvGrpSpPr>
        <p:grpSpPr>
          <a:xfrm>
            <a:off x="2752096" y="1186694"/>
            <a:ext cx="4412190" cy="3186814"/>
            <a:chOff x="2752096" y="1186694"/>
            <a:chExt cx="4412190" cy="3186814"/>
          </a:xfrm>
        </p:grpSpPr>
        <p:sp>
          <p:nvSpPr>
            <p:cNvPr id="5" name="TextBox 4"/>
            <p:cNvSpPr txBox="1"/>
            <p:nvPr/>
          </p:nvSpPr>
          <p:spPr>
            <a:xfrm>
              <a:off x="3508744" y="4109240"/>
              <a:ext cx="136587" cy="264268"/>
            </a:xfrm>
            <a:prstGeom prst="rect">
              <a:avLst/>
            </a:prstGeom>
            <a:solidFill>
              <a:schemeClr val="bg1"/>
            </a:solidFill>
          </p:spPr>
          <p:txBody>
            <a:bodyPr wrap="none" lIns="0" tIns="0" rIns="0" bIns="0" rtlCol="0">
              <a:spAutoFit/>
            </a:bodyPr>
            <a:lstStyle/>
            <a:p>
              <a:pPr algn="l">
                <a:lnSpc>
                  <a:spcPct val="95000"/>
                </a:lnSpc>
              </a:pPr>
              <a:r>
                <a:rPr lang="en-US" sz="1400" dirty="0" smtClean="0">
                  <a:latin typeface="Symbol" panose="05050102010706020507" pitchFamily="18" charset="2"/>
                </a:rPr>
                <a:t>G</a:t>
              </a:r>
              <a:endParaRPr lang="en-US" sz="1400" dirty="0" smtClean="0">
                <a:latin typeface="Bahnschrift Light" panose="020B0502040204020203" pitchFamily="34" charset="0"/>
              </a:endParaRPr>
            </a:p>
          </p:txBody>
        </p:sp>
        <p:sp>
          <p:nvSpPr>
            <p:cNvPr id="35" name="TextBox 34"/>
            <p:cNvSpPr txBox="1"/>
            <p:nvPr/>
          </p:nvSpPr>
          <p:spPr>
            <a:xfrm>
              <a:off x="4771959" y="4109240"/>
              <a:ext cx="186805" cy="264268"/>
            </a:xfrm>
            <a:prstGeom prst="rect">
              <a:avLst/>
            </a:prstGeom>
            <a:solidFill>
              <a:schemeClr val="bg1"/>
            </a:solidFill>
          </p:spPr>
          <p:txBody>
            <a:bodyPr wrap="none" lIns="0" tIns="0" rIns="0" bIns="0" rtlCol="0">
              <a:spAutoFit/>
            </a:bodyPr>
            <a:lstStyle/>
            <a:p>
              <a:pPr algn="l">
                <a:lnSpc>
                  <a:spcPct val="95000"/>
                </a:lnSpc>
              </a:pPr>
              <a:r>
                <a:rPr lang="en-US" sz="1400" dirty="0" smtClean="0"/>
                <a:t>M</a:t>
              </a:r>
            </a:p>
          </p:txBody>
        </p:sp>
        <p:sp>
          <p:nvSpPr>
            <p:cNvPr id="36" name="TextBox 35"/>
            <p:cNvSpPr txBox="1"/>
            <p:nvPr/>
          </p:nvSpPr>
          <p:spPr>
            <a:xfrm>
              <a:off x="5536259" y="4109240"/>
              <a:ext cx="150649" cy="264268"/>
            </a:xfrm>
            <a:prstGeom prst="rect">
              <a:avLst/>
            </a:prstGeom>
            <a:solidFill>
              <a:schemeClr val="bg1"/>
            </a:solidFill>
          </p:spPr>
          <p:txBody>
            <a:bodyPr wrap="none" lIns="0" tIns="0" rIns="0" bIns="0" rtlCol="0">
              <a:spAutoFit/>
            </a:bodyPr>
            <a:lstStyle/>
            <a:p>
              <a:pPr algn="l">
                <a:lnSpc>
                  <a:spcPct val="95000"/>
                </a:lnSpc>
              </a:pPr>
              <a:r>
                <a:rPr lang="en-US" sz="1400" dirty="0" smtClean="0"/>
                <a:t>K</a:t>
              </a:r>
            </a:p>
          </p:txBody>
        </p:sp>
        <p:sp>
          <p:nvSpPr>
            <p:cNvPr id="39" name="TextBox 38"/>
            <p:cNvSpPr txBox="1"/>
            <p:nvPr/>
          </p:nvSpPr>
          <p:spPr>
            <a:xfrm>
              <a:off x="7027699" y="4109240"/>
              <a:ext cx="136587" cy="264268"/>
            </a:xfrm>
            <a:prstGeom prst="rect">
              <a:avLst/>
            </a:prstGeom>
            <a:solidFill>
              <a:schemeClr val="bg1"/>
            </a:solidFill>
          </p:spPr>
          <p:txBody>
            <a:bodyPr wrap="none" lIns="0" tIns="0" rIns="0" bIns="0" rtlCol="0">
              <a:spAutoFit/>
            </a:bodyPr>
            <a:lstStyle/>
            <a:p>
              <a:pPr algn="l">
                <a:lnSpc>
                  <a:spcPct val="95000"/>
                </a:lnSpc>
              </a:pPr>
              <a:r>
                <a:rPr lang="en-US" sz="1400" dirty="0" smtClean="0">
                  <a:latin typeface="Symbol" panose="05050102010706020507" pitchFamily="18" charset="2"/>
                </a:rPr>
                <a:t>G</a:t>
              </a:r>
              <a:endParaRPr lang="en-US" sz="1400" dirty="0" smtClean="0">
                <a:latin typeface="Bahnschrift Light" panose="020B0502040204020203" pitchFamily="34" charset="0"/>
              </a:endParaRPr>
            </a:p>
          </p:txBody>
        </p:sp>
        <p:sp>
          <p:nvSpPr>
            <p:cNvPr id="46" name="TextBox 45"/>
            <p:cNvSpPr txBox="1"/>
            <p:nvPr/>
          </p:nvSpPr>
          <p:spPr>
            <a:xfrm>
              <a:off x="3305826" y="1186694"/>
              <a:ext cx="198857" cy="2980469"/>
            </a:xfrm>
            <a:prstGeom prst="rect">
              <a:avLst/>
            </a:prstGeom>
            <a:solidFill>
              <a:schemeClr val="bg1"/>
            </a:solidFill>
          </p:spPr>
          <p:txBody>
            <a:bodyPr wrap="none" lIns="0" tIns="0" rIns="0" bIns="0" rtlCol="0">
              <a:spAutoFit/>
            </a:bodyPr>
            <a:lstStyle/>
            <a:p>
              <a:pPr algn="l">
                <a:spcAft>
                  <a:spcPts val="2400"/>
                </a:spcAft>
              </a:pPr>
              <a:r>
                <a:rPr lang="en-US" sz="1400" dirty="0" smtClean="0"/>
                <a:t>3</a:t>
              </a:r>
            </a:p>
            <a:p>
              <a:pPr algn="l">
                <a:spcAft>
                  <a:spcPts val="2400"/>
                </a:spcAft>
              </a:pPr>
              <a:r>
                <a:rPr lang="en-US" sz="1400" dirty="0" smtClean="0"/>
                <a:t>2</a:t>
              </a:r>
            </a:p>
            <a:p>
              <a:pPr algn="l">
                <a:spcAft>
                  <a:spcPts val="2400"/>
                </a:spcAft>
              </a:pPr>
              <a:r>
                <a:rPr lang="en-US" sz="1400" dirty="0" smtClean="0"/>
                <a:t>1</a:t>
              </a:r>
            </a:p>
            <a:p>
              <a:pPr algn="l">
                <a:spcAft>
                  <a:spcPts val="2400"/>
                </a:spcAft>
              </a:pPr>
              <a:r>
                <a:rPr lang="en-US" sz="1400" dirty="0" smtClean="0"/>
                <a:t>0</a:t>
              </a:r>
            </a:p>
            <a:p>
              <a:pPr algn="l">
                <a:spcAft>
                  <a:spcPts val="2400"/>
                </a:spcAft>
              </a:pPr>
              <a:r>
                <a:rPr lang="en-US" sz="1400" dirty="0" smtClean="0"/>
                <a:t>-1</a:t>
              </a:r>
            </a:p>
          </p:txBody>
        </p:sp>
        <p:sp>
          <p:nvSpPr>
            <p:cNvPr id="6" name="TextBox 5"/>
            <p:cNvSpPr txBox="1"/>
            <p:nvPr/>
          </p:nvSpPr>
          <p:spPr>
            <a:xfrm>
              <a:off x="2752096" y="2241655"/>
              <a:ext cx="524497" cy="870547"/>
            </a:xfrm>
            <a:prstGeom prst="rect">
              <a:avLst/>
            </a:prstGeom>
            <a:solidFill>
              <a:schemeClr val="bg1"/>
            </a:solidFill>
          </p:spPr>
          <p:txBody>
            <a:bodyPr vert="vert270" wrap="none" rtlCol="0">
              <a:spAutoFit/>
            </a:bodyPr>
            <a:lstStyle/>
            <a:p>
              <a:pPr algn="l">
                <a:lnSpc>
                  <a:spcPct val="95000"/>
                </a:lnSpc>
              </a:pPr>
              <a:r>
                <a:rPr lang="en-US" sz="1600" dirty="0" smtClean="0"/>
                <a:t>E (eV)</a:t>
              </a:r>
              <a:endParaRPr lang="en-US" sz="2400" dirty="0" smtClean="0"/>
            </a:p>
          </p:txBody>
        </p:sp>
      </p:grpSp>
      <p:grpSp>
        <p:nvGrpSpPr>
          <p:cNvPr id="50181" name="Group 50180"/>
          <p:cNvGrpSpPr>
            <a:grpSpLocks noChangeAspect="1"/>
          </p:cNvGrpSpPr>
          <p:nvPr/>
        </p:nvGrpSpPr>
        <p:grpSpPr>
          <a:xfrm>
            <a:off x="3628398" y="2195698"/>
            <a:ext cx="1043347" cy="981961"/>
            <a:chOff x="3285452" y="4351142"/>
            <a:chExt cx="1670279" cy="1525580"/>
          </a:xfrm>
        </p:grpSpPr>
        <p:sp>
          <p:nvSpPr>
            <p:cNvPr id="64" name="TextBox 63"/>
            <p:cNvSpPr txBox="1"/>
            <p:nvPr/>
          </p:nvSpPr>
          <p:spPr>
            <a:xfrm>
              <a:off x="3723464" y="4679787"/>
              <a:ext cx="170429" cy="322589"/>
            </a:xfrm>
            <a:prstGeom prst="rect">
              <a:avLst/>
            </a:prstGeom>
            <a:solidFill>
              <a:schemeClr val="bg1"/>
            </a:solidFill>
          </p:spPr>
          <p:txBody>
            <a:bodyPr wrap="none" lIns="0" tIns="0" rIns="0" bIns="0" rtlCol="0">
              <a:spAutoFit/>
            </a:bodyPr>
            <a:lstStyle/>
            <a:p>
              <a:pPr algn="l">
                <a:lnSpc>
                  <a:spcPct val="95000"/>
                </a:lnSpc>
              </a:pPr>
              <a:r>
                <a:rPr lang="en-US" sz="1100" dirty="0" smtClean="0">
                  <a:latin typeface="Symbol" panose="05050102010706020507" pitchFamily="18" charset="2"/>
                </a:rPr>
                <a:t>G</a:t>
              </a:r>
              <a:endParaRPr lang="en-US" sz="1100" dirty="0" smtClean="0">
                <a:latin typeface="Bahnschrift Light" panose="020B0502040204020203" pitchFamily="34" charset="0"/>
              </a:endParaRPr>
            </a:p>
          </p:txBody>
        </p:sp>
        <p:sp>
          <p:nvSpPr>
            <p:cNvPr id="7" name="Hexagon 6"/>
            <p:cNvSpPr/>
            <p:nvPr/>
          </p:nvSpPr>
          <p:spPr>
            <a:xfrm>
              <a:off x="3285452" y="4351142"/>
              <a:ext cx="1338986" cy="1166090"/>
            </a:xfrm>
            <a:prstGeom prst="hexagon">
              <a:avLst>
                <a:gd name="adj" fmla="val 27643"/>
                <a:gd name="vf" fmla="val 115470"/>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1100" dirty="0" err="1" smtClean="0"/>
            </a:p>
          </p:txBody>
        </p:sp>
        <p:cxnSp>
          <p:nvCxnSpPr>
            <p:cNvPr id="10" name="Straight Connector 9"/>
            <p:cNvCxnSpPr/>
            <p:nvPr/>
          </p:nvCxnSpPr>
          <p:spPr>
            <a:xfrm>
              <a:off x="3954945" y="4941168"/>
              <a:ext cx="0" cy="576064"/>
            </a:xfrm>
            <a:prstGeom prst="line">
              <a:avLst/>
            </a:prstGeom>
            <a:ln w="12700">
              <a:solidFill>
                <a:srgbClr val="0000FF"/>
              </a:solidFill>
              <a:tailEnd type="stealth"/>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endCxn id="7" idx="1"/>
            </p:cNvCxnSpPr>
            <p:nvPr/>
          </p:nvCxnSpPr>
          <p:spPr>
            <a:xfrm>
              <a:off x="3954945" y="5517232"/>
              <a:ext cx="347151" cy="0"/>
            </a:xfrm>
            <a:prstGeom prst="straightConnector1">
              <a:avLst/>
            </a:prstGeom>
            <a:ln w="12700">
              <a:solidFill>
                <a:srgbClr val="0000FF"/>
              </a:solidFill>
              <a:tailEnd type="stealth"/>
            </a:ln>
          </p:spPr>
          <p:style>
            <a:lnRef idx="1">
              <a:schemeClr val="accent1"/>
            </a:lnRef>
            <a:fillRef idx="0">
              <a:schemeClr val="accent1"/>
            </a:fillRef>
            <a:effectRef idx="0">
              <a:schemeClr val="accent1"/>
            </a:effectRef>
            <a:fontRef idx="minor">
              <a:schemeClr val="tx1"/>
            </a:fontRef>
          </p:style>
        </p:cxnSp>
        <p:cxnSp>
          <p:nvCxnSpPr>
            <p:cNvPr id="50178" name="Straight Arrow Connector 50177"/>
            <p:cNvCxnSpPr>
              <a:stCxn id="7" idx="1"/>
            </p:cNvCxnSpPr>
            <p:nvPr/>
          </p:nvCxnSpPr>
          <p:spPr>
            <a:xfrm flipH="1" flipV="1">
              <a:off x="3954944" y="4934187"/>
              <a:ext cx="347152" cy="583045"/>
            </a:xfrm>
            <a:prstGeom prst="straightConnector1">
              <a:avLst/>
            </a:prstGeom>
            <a:ln w="12700">
              <a:solidFill>
                <a:srgbClr val="0000FF"/>
              </a:solidFill>
              <a:tailEnd type="stealth"/>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3880402" y="5554133"/>
              <a:ext cx="234741" cy="322589"/>
            </a:xfrm>
            <a:prstGeom prst="rect">
              <a:avLst/>
            </a:prstGeom>
            <a:solidFill>
              <a:schemeClr val="bg1"/>
            </a:solidFill>
          </p:spPr>
          <p:txBody>
            <a:bodyPr wrap="none" lIns="0" tIns="0" rIns="0" bIns="0" rtlCol="0">
              <a:spAutoFit/>
            </a:bodyPr>
            <a:lstStyle/>
            <a:p>
              <a:pPr algn="l">
                <a:lnSpc>
                  <a:spcPct val="95000"/>
                </a:lnSpc>
              </a:pPr>
              <a:r>
                <a:rPr lang="en-US" sz="1100" dirty="0" smtClean="0"/>
                <a:t>M</a:t>
              </a:r>
            </a:p>
          </p:txBody>
        </p:sp>
        <p:sp>
          <p:nvSpPr>
            <p:cNvPr id="66" name="TextBox 65"/>
            <p:cNvSpPr txBox="1"/>
            <p:nvPr/>
          </p:nvSpPr>
          <p:spPr>
            <a:xfrm>
              <a:off x="4280557" y="5533253"/>
              <a:ext cx="189722" cy="322589"/>
            </a:xfrm>
            <a:prstGeom prst="rect">
              <a:avLst/>
            </a:prstGeom>
            <a:solidFill>
              <a:schemeClr val="bg1"/>
            </a:solidFill>
          </p:spPr>
          <p:txBody>
            <a:bodyPr wrap="none" lIns="0" tIns="0" rIns="0" bIns="0" rtlCol="0">
              <a:spAutoFit/>
            </a:bodyPr>
            <a:lstStyle/>
            <a:p>
              <a:pPr algn="l">
                <a:lnSpc>
                  <a:spcPct val="95000"/>
                </a:lnSpc>
              </a:pPr>
              <a:r>
                <a:rPr lang="en-US" sz="1100" dirty="0" smtClean="0"/>
                <a:t>K</a:t>
              </a:r>
            </a:p>
          </p:txBody>
        </p:sp>
        <p:sp>
          <p:nvSpPr>
            <p:cNvPr id="67" name="TextBox 66"/>
            <p:cNvSpPr txBox="1"/>
            <p:nvPr/>
          </p:nvSpPr>
          <p:spPr>
            <a:xfrm>
              <a:off x="4672758" y="4841083"/>
              <a:ext cx="282973" cy="322589"/>
            </a:xfrm>
            <a:prstGeom prst="rect">
              <a:avLst/>
            </a:prstGeom>
            <a:solidFill>
              <a:schemeClr val="bg1"/>
            </a:solidFill>
          </p:spPr>
          <p:txBody>
            <a:bodyPr wrap="none" lIns="0" tIns="0" rIns="0" bIns="0" rtlCol="0">
              <a:spAutoFit/>
            </a:bodyPr>
            <a:lstStyle/>
            <a:p>
              <a:pPr algn="l">
                <a:lnSpc>
                  <a:spcPct val="95000"/>
                </a:lnSpc>
              </a:pPr>
              <a:r>
                <a:rPr lang="en-US" sz="1100" dirty="0" smtClean="0"/>
                <a:t>-K</a:t>
              </a:r>
            </a:p>
          </p:txBody>
        </p:sp>
      </p:grpSp>
      <p:pic>
        <p:nvPicPr>
          <p:cNvPr id="49" name="Picture 48"/>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5921542" y="2429709"/>
            <a:ext cx="241372" cy="176761"/>
          </a:xfrm>
          <a:prstGeom prst="rect">
            <a:avLst/>
          </a:prstGeom>
        </p:spPr>
      </p:pic>
      <p:pic>
        <p:nvPicPr>
          <p:cNvPr id="50" name="Picture 2 2"/>
          <p:cNvPicPr>
            <a:picLocks noChangeAspect="1"/>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a:off x="5879976" y="3294373"/>
            <a:ext cx="1162972" cy="204800"/>
          </a:xfrm>
          <a:prstGeom prst="rect">
            <a:avLst/>
          </a:prstGeom>
        </p:spPr>
      </p:pic>
      <p:graphicFrame>
        <p:nvGraphicFramePr>
          <p:cNvPr id="56" name="Object 55"/>
          <p:cNvGraphicFramePr>
            <a:graphicFrameLocks noChangeAspect="1"/>
          </p:cNvGraphicFramePr>
          <p:nvPr>
            <p:extLst>
              <p:ext uri="{D42A27DB-BD31-4B8C-83A1-F6EECF244321}">
                <p14:modId xmlns:p14="http://schemas.microsoft.com/office/powerpoint/2010/main" val="2533534772"/>
              </p:ext>
            </p:extLst>
          </p:nvPr>
        </p:nvGraphicFramePr>
        <p:xfrm>
          <a:off x="7626751" y="486715"/>
          <a:ext cx="3847287" cy="2821846"/>
        </p:xfrm>
        <a:graphic>
          <a:graphicData uri="http://schemas.openxmlformats.org/presentationml/2006/ole">
            <mc:AlternateContent xmlns:mc="http://schemas.openxmlformats.org/markup-compatibility/2006">
              <mc:Choice xmlns:v="urn:schemas-microsoft-com:vml" Requires="v">
                <p:oleObj spid="_x0000_s72776" name="Graph" r:id="rId9" imgW="3240000" imgH="2376000" progId="Origin50.Graph">
                  <p:embed/>
                </p:oleObj>
              </mc:Choice>
              <mc:Fallback>
                <p:oleObj name="Graph" r:id="rId9" imgW="3240000" imgH="2376000" progId="Origin50.Graph">
                  <p:embed/>
                  <p:pic>
                    <p:nvPicPr>
                      <p:cNvPr id="14" name="Object 13"/>
                      <p:cNvPicPr/>
                      <p:nvPr/>
                    </p:nvPicPr>
                    <p:blipFill>
                      <a:blip r:embed="rId10"/>
                      <a:stretch>
                        <a:fillRect/>
                      </a:stretch>
                    </p:blipFill>
                    <p:spPr>
                      <a:xfrm>
                        <a:off x="7626751" y="486715"/>
                        <a:ext cx="3847287" cy="2821846"/>
                      </a:xfrm>
                      <a:prstGeom prst="rect">
                        <a:avLst/>
                      </a:prstGeom>
                    </p:spPr>
                  </p:pic>
                </p:oleObj>
              </mc:Fallback>
            </mc:AlternateContent>
          </a:graphicData>
        </a:graphic>
      </p:graphicFrame>
      <p:grpSp>
        <p:nvGrpSpPr>
          <p:cNvPr id="93" name="Group 92"/>
          <p:cNvGrpSpPr/>
          <p:nvPr/>
        </p:nvGrpSpPr>
        <p:grpSpPr>
          <a:xfrm>
            <a:off x="7646004" y="3188811"/>
            <a:ext cx="3994612" cy="2760469"/>
            <a:chOff x="151274" y="1983590"/>
            <a:chExt cx="4944915" cy="3186548"/>
          </a:xfrm>
        </p:grpSpPr>
        <p:grpSp>
          <p:nvGrpSpPr>
            <p:cNvPr id="94" name="Group 93"/>
            <p:cNvGrpSpPr>
              <a:grpSpLocks/>
            </p:cNvGrpSpPr>
            <p:nvPr/>
          </p:nvGrpSpPr>
          <p:grpSpPr>
            <a:xfrm>
              <a:off x="151274" y="1983590"/>
              <a:ext cx="4944915" cy="3186548"/>
              <a:chOff x="630936" y="1431410"/>
              <a:chExt cx="4944915" cy="4326589"/>
            </a:xfrm>
          </p:grpSpPr>
          <p:pic>
            <p:nvPicPr>
              <p:cNvPr id="98" name="Picture 97"/>
              <p:cNvPicPr>
                <a:picLocks noChangeAspect="1"/>
              </p:cNvPicPr>
              <p:nvPr/>
            </p:nvPicPr>
            <p:blipFill rotWithShape="1">
              <a:blip r:embed="rId11">
                <a:extLst>
                  <a:ext uri="{28A0092B-C50C-407E-A947-70E740481C1C}">
                    <a14:useLocalDpi xmlns:a14="http://schemas.microsoft.com/office/drawing/2010/main" val="0"/>
                  </a:ext>
                </a:extLst>
              </a:blip>
              <a:srcRect l="12427" t="7057" r="15316" b="16014"/>
              <a:stretch/>
            </p:blipFill>
            <p:spPr>
              <a:xfrm flipH="1">
                <a:off x="1415480" y="1582146"/>
                <a:ext cx="3792030" cy="3528392"/>
              </a:xfrm>
              <a:prstGeom prst="rect">
                <a:avLst/>
              </a:prstGeom>
            </p:spPr>
          </p:pic>
          <p:sp>
            <p:nvSpPr>
              <p:cNvPr id="99" name="TextBox 98"/>
              <p:cNvSpPr txBox="1"/>
              <p:nvPr/>
            </p:nvSpPr>
            <p:spPr>
              <a:xfrm>
                <a:off x="630936" y="2216482"/>
                <a:ext cx="369332" cy="1644567"/>
              </a:xfrm>
              <a:prstGeom prst="rect">
                <a:avLst/>
              </a:prstGeom>
              <a:noFill/>
            </p:spPr>
            <p:txBody>
              <a:bodyPr vert="vert270" wrap="none" rtlCol="0">
                <a:spAutoFit/>
              </a:bodyPr>
              <a:lstStyle/>
              <a:p>
                <a:r>
                  <a:rPr lang="en-US" sz="1200" dirty="0" smtClean="0"/>
                  <a:t>Gate voltage (V)</a:t>
                </a:r>
                <a:endParaRPr lang="en-US" sz="1200" dirty="0"/>
              </a:p>
            </p:txBody>
          </p:sp>
          <p:sp>
            <p:nvSpPr>
              <p:cNvPr id="100" name="TextBox 99"/>
              <p:cNvSpPr txBox="1"/>
              <p:nvPr/>
            </p:nvSpPr>
            <p:spPr>
              <a:xfrm>
                <a:off x="3484155" y="1484784"/>
                <a:ext cx="320922" cy="376100"/>
              </a:xfrm>
              <a:prstGeom prst="rect">
                <a:avLst/>
              </a:prstGeom>
              <a:noFill/>
            </p:spPr>
            <p:txBody>
              <a:bodyPr wrap="none" rtlCol="0">
                <a:spAutoFit/>
              </a:bodyPr>
              <a:lstStyle/>
              <a:p>
                <a:r>
                  <a:rPr lang="en-US" sz="1200" b="1" dirty="0" smtClean="0">
                    <a:solidFill>
                      <a:schemeClr val="bg1"/>
                    </a:solidFill>
                  </a:rPr>
                  <a:t>X</a:t>
                </a:r>
                <a:r>
                  <a:rPr lang="en-US" sz="1200" b="1" baseline="30000" dirty="0" smtClean="0">
                    <a:solidFill>
                      <a:schemeClr val="bg1"/>
                    </a:solidFill>
                  </a:rPr>
                  <a:t>-</a:t>
                </a:r>
                <a:endParaRPr lang="en-US" sz="1200" b="1" baseline="30000" dirty="0">
                  <a:solidFill>
                    <a:schemeClr val="bg1"/>
                  </a:solidFill>
                </a:endParaRPr>
              </a:p>
            </p:txBody>
          </p:sp>
          <p:sp>
            <p:nvSpPr>
              <p:cNvPr id="101" name="TextBox 100"/>
              <p:cNvSpPr txBox="1"/>
              <p:nvPr/>
            </p:nvSpPr>
            <p:spPr>
              <a:xfrm>
                <a:off x="2927648" y="4332973"/>
                <a:ext cx="346570" cy="376100"/>
              </a:xfrm>
              <a:prstGeom prst="rect">
                <a:avLst/>
              </a:prstGeom>
              <a:noFill/>
            </p:spPr>
            <p:txBody>
              <a:bodyPr wrap="none" rtlCol="0">
                <a:spAutoFit/>
              </a:bodyPr>
              <a:lstStyle/>
              <a:p>
                <a:r>
                  <a:rPr lang="en-US" sz="1200" b="1" dirty="0" smtClean="0">
                    <a:solidFill>
                      <a:schemeClr val="bg1"/>
                    </a:solidFill>
                  </a:rPr>
                  <a:t>X</a:t>
                </a:r>
                <a:r>
                  <a:rPr lang="en-US" sz="1200" b="1" baseline="30000" dirty="0" smtClean="0">
                    <a:solidFill>
                      <a:schemeClr val="bg1"/>
                    </a:solidFill>
                  </a:rPr>
                  <a:t>+</a:t>
                </a:r>
                <a:endParaRPr lang="en-US" sz="1200" b="1" baseline="30000" dirty="0">
                  <a:solidFill>
                    <a:schemeClr val="bg1"/>
                  </a:solidFill>
                </a:endParaRPr>
              </a:p>
            </p:txBody>
          </p:sp>
          <p:sp>
            <p:nvSpPr>
              <p:cNvPr id="102" name="TextBox 101"/>
              <p:cNvSpPr txBox="1"/>
              <p:nvPr/>
            </p:nvSpPr>
            <p:spPr>
              <a:xfrm>
                <a:off x="4248385" y="3311164"/>
                <a:ext cx="344966" cy="376100"/>
              </a:xfrm>
              <a:prstGeom prst="rect">
                <a:avLst/>
              </a:prstGeom>
              <a:noFill/>
            </p:spPr>
            <p:txBody>
              <a:bodyPr wrap="none" rtlCol="0">
                <a:spAutoFit/>
              </a:bodyPr>
              <a:lstStyle/>
              <a:p>
                <a:r>
                  <a:rPr lang="en-US" sz="1200" b="1" dirty="0">
                    <a:solidFill>
                      <a:schemeClr val="bg1"/>
                    </a:solidFill>
                  </a:rPr>
                  <a:t>X</a:t>
                </a:r>
                <a:r>
                  <a:rPr lang="en-US" sz="1200" b="1" baseline="-25000" dirty="0" smtClean="0">
                    <a:solidFill>
                      <a:schemeClr val="bg1"/>
                    </a:solidFill>
                  </a:rPr>
                  <a:t>0</a:t>
                </a:r>
                <a:endParaRPr lang="en-US" sz="1200" b="1" baseline="-25000" dirty="0">
                  <a:solidFill>
                    <a:schemeClr val="bg1"/>
                  </a:solidFill>
                </a:endParaRPr>
              </a:p>
            </p:txBody>
          </p:sp>
          <p:sp>
            <p:nvSpPr>
              <p:cNvPr id="103" name="TextBox 102"/>
              <p:cNvSpPr txBox="1"/>
              <p:nvPr/>
            </p:nvSpPr>
            <p:spPr>
              <a:xfrm>
                <a:off x="1108680" y="5082277"/>
                <a:ext cx="4467171" cy="419680"/>
              </a:xfrm>
              <a:prstGeom prst="rect">
                <a:avLst/>
              </a:prstGeom>
              <a:noFill/>
            </p:spPr>
            <p:txBody>
              <a:bodyPr wrap="none" rtlCol="0">
                <a:spAutoFit/>
              </a:bodyPr>
              <a:lstStyle/>
              <a:p>
                <a:pPr algn="l">
                  <a:lnSpc>
                    <a:spcPct val="95000"/>
                  </a:lnSpc>
                </a:pPr>
                <a:r>
                  <a:rPr lang="en-US" sz="1200" dirty="0" smtClean="0"/>
                  <a:t>1.550     1.575     1.660    1.625     1.650     1.675</a:t>
                </a:r>
              </a:p>
            </p:txBody>
          </p:sp>
          <p:sp>
            <p:nvSpPr>
              <p:cNvPr id="105" name="TextBox 104"/>
              <p:cNvSpPr txBox="1"/>
              <p:nvPr/>
            </p:nvSpPr>
            <p:spPr>
              <a:xfrm>
                <a:off x="1007897" y="1431410"/>
                <a:ext cx="449162" cy="3329181"/>
              </a:xfrm>
              <a:prstGeom prst="rect">
                <a:avLst/>
              </a:prstGeom>
              <a:noFill/>
            </p:spPr>
            <p:txBody>
              <a:bodyPr wrap="none" rtlCol="0">
                <a:spAutoFit/>
              </a:bodyPr>
              <a:lstStyle/>
              <a:p>
                <a:pPr algn="r">
                  <a:spcAft>
                    <a:spcPts val="2800"/>
                  </a:spcAft>
                </a:pPr>
                <a:r>
                  <a:rPr lang="en-US" sz="1200" dirty="0" smtClean="0"/>
                  <a:t> 4.0</a:t>
                </a:r>
              </a:p>
              <a:p>
                <a:pPr algn="r">
                  <a:spcAft>
                    <a:spcPts val="2800"/>
                  </a:spcAft>
                </a:pPr>
                <a:r>
                  <a:rPr lang="en-US" sz="1200" dirty="0" smtClean="0"/>
                  <a:t> 2.0</a:t>
                </a:r>
              </a:p>
              <a:p>
                <a:pPr algn="r">
                  <a:spcAft>
                    <a:spcPts val="2800"/>
                  </a:spcAft>
                </a:pPr>
                <a:r>
                  <a:rPr lang="en-US" sz="1200" dirty="0" smtClean="0"/>
                  <a:t> 0.0</a:t>
                </a:r>
              </a:p>
              <a:p>
                <a:pPr algn="r">
                  <a:spcAft>
                    <a:spcPts val="2800"/>
                  </a:spcAft>
                </a:pPr>
                <a:r>
                  <a:rPr lang="en-US" sz="1200" dirty="0" smtClean="0"/>
                  <a:t>-2.0</a:t>
                </a:r>
              </a:p>
              <a:p>
                <a:pPr algn="r">
                  <a:spcAft>
                    <a:spcPts val="2800"/>
                  </a:spcAft>
                </a:pPr>
                <a:r>
                  <a:rPr lang="en-US" sz="1200" dirty="0" smtClean="0"/>
                  <a:t>-4.0</a:t>
                </a:r>
              </a:p>
            </p:txBody>
          </p:sp>
          <p:sp>
            <p:nvSpPr>
              <p:cNvPr id="106" name="TextBox 105"/>
              <p:cNvSpPr txBox="1"/>
              <p:nvPr/>
            </p:nvSpPr>
            <p:spPr>
              <a:xfrm>
                <a:off x="2632920" y="5381899"/>
                <a:ext cx="1003801" cy="376100"/>
              </a:xfrm>
              <a:prstGeom prst="rect">
                <a:avLst/>
              </a:prstGeom>
              <a:noFill/>
            </p:spPr>
            <p:txBody>
              <a:bodyPr vert="horz" wrap="none" rtlCol="0">
                <a:spAutoFit/>
              </a:bodyPr>
              <a:lstStyle/>
              <a:p>
                <a:r>
                  <a:rPr lang="en-US" sz="1200" dirty="0" smtClean="0"/>
                  <a:t>Energy (eV)</a:t>
                </a:r>
                <a:endParaRPr lang="en-US" sz="1200" dirty="0"/>
              </a:p>
            </p:txBody>
          </p:sp>
        </p:grpSp>
        <p:pic>
          <p:nvPicPr>
            <p:cNvPr id="95" name="Picture 94"/>
            <p:cNvPicPr>
              <a:picLocks/>
            </p:cNvPicPr>
            <p:nvPr/>
          </p:nvPicPr>
          <p:blipFill rotWithShape="1">
            <a:blip r:embed="rId11">
              <a:extLst>
                <a:ext uri="{28A0092B-C50C-407E-A947-70E740481C1C}">
                  <a14:useLocalDpi xmlns:a14="http://schemas.microsoft.com/office/drawing/2010/main" val="0"/>
                </a:ext>
              </a:extLst>
            </a:blip>
            <a:srcRect l="86840" t="9692" r="11698" b="17616"/>
            <a:stretch/>
          </p:blipFill>
          <p:spPr>
            <a:xfrm rot="10800000" flipV="1">
              <a:off x="1415481" y="2121823"/>
              <a:ext cx="72009" cy="1591025"/>
            </a:xfrm>
            <a:prstGeom prst="rect">
              <a:avLst/>
            </a:prstGeom>
          </p:spPr>
        </p:pic>
        <p:sp>
          <p:nvSpPr>
            <p:cNvPr id="96" name="TextBox 95"/>
            <p:cNvSpPr txBox="1">
              <a:spLocks/>
            </p:cNvSpPr>
            <p:nvPr/>
          </p:nvSpPr>
          <p:spPr>
            <a:xfrm>
              <a:off x="938813" y="3561983"/>
              <a:ext cx="431528" cy="276999"/>
            </a:xfrm>
            <a:prstGeom prst="rect">
              <a:avLst/>
            </a:prstGeom>
            <a:noFill/>
          </p:spPr>
          <p:txBody>
            <a:bodyPr wrap="none" rtlCol="0">
              <a:spAutoFit/>
            </a:bodyPr>
            <a:lstStyle/>
            <a:p>
              <a:r>
                <a:rPr lang="en-US" sz="1200" dirty="0" smtClean="0">
                  <a:solidFill>
                    <a:schemeClr val="bg1"/>
                  </a:solidFill>
                </a:rPr>
                <a:t>Min</a:t>
              </a:r>
              <a:endParaRPr lang="en-US" sz="1200" baseline="-25000" dirty="0">
                <a:solidFill>
                  <a:schemeClr val="bg1"/>
                </a:solidFill>
              </a:endParaRPr>
            </a:p>
          </p:txBody>
        </p:sp>
        <p:sp>
          <p:nvSpPr>
            <p:cNvPr id="97" name="TextBox 96"/>
            <p:cNvSpPr txBox="1">
              <a:spLocks/>
            </p:cNvSpPr>
            <p:nvPr/>
          </p:nvSpPr>
          <p:spPr>
            <a:xfrm>
              <a:off x="938813" y="1988840"/>
              <a:ext cx="474810" cy="276999"/>
            </a:xfrm>
            <a:prstGeom prst="rect">
              <a:avLst/>
            </a:prstGeom>
            <a:noFill/>
          </p:spPr>
          <p:txBody>
            <a:bodyPr wrap="none" rtlCol="0">
              <a:spAutoFit/>
            </a:bodyPr>
            <a:lstStyle/>
            <a:p>
              <a:r>
                <a:rPr lang="en-US" sz="1200" dirty="0" smtClean="0">
                  <a:solidFill>
                    <a:schemeClr val="bg1"/>
                  </a:solidFill>
                </a:rPr>
                <a:t>Max</a:t>
              </a:r>
              <a:endParaRPr lang="en-US" sz="1200" baseline="-25000" dirty="0">
                <a:solidFill>
                  <a:schemeClr val="bg1"/>
                </a:solidFill>
              </a:endParaRPr>
            </a:p>
          </p:txBody>
        </p:sp>
      </p:grpSp>
      <p:grpSp>
        <p:nvGrpSpPr>
          <p:cNvPr id="57" name="Group 56"/>
          <p:cNvGrpSpPr/>
          <p:nvPr/>
        </p:nvGrpSpPr>
        <p:grpSpPr>
          <a:xfrm>
            <a:off x="263573" y="1196753"/>
            <a:ext cx="2448272" cy="3744416"/>
            <a:chOff x="263573" y="1196753"/>
            <a:chExt cx="2448272" cy="3744416"/>
          </a:xfrm>
        </p:grpSpPr>
        <p:grpSp>
          <p:nvGrpSpPr>
            <p:cNvPr id="58" name="Group 57"/>
            <p:cNvGrpSpPr/>
            <p:nvPr/>
          </p:nvGrpSpPr>
          <p:grpSpPr>
            <a:xfrm>
              <a:off x="263573" y="1196753"/>
              <a:ext cx="2448272" cy="3744416"/>
              <a:chOff x="47328" y="2173346"/>
              <a:chExt cx="2448272" cy="3744416"/>
            </a:xfrm>
          </p:grpSpPr>
          <p:sp>
            <p:nvSpPr>
              <p:cNvPr id="61" name="Rectangle 60"/>
              <p:cNvSpPr/>
              <p:nvPr/>
            </p:nvSpPr>
            <p:spPr>
              <a:xfrm>
                <a:off x="47328" y="2173346"/>
                <a:ext cx="2448272" cy="3744416"/>
              </a:xfrm>
              <a:prstGeom prst="rect">
                <a:avLst/>
              </a:prstGeom>
              <a:solidFill>
                <a:srgbClr val="8083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smtClean="0"/>
              </a:p>
            </p:txBody>
          </p:sp>
          <p:pic>
            <p:nvPicPr>
              <p:cNvPr id="62" name="Picture 61"/>
              <p:cNvPicPr>
                <a:picLocks noChangeAspect="1"/>
              </p:cNvPicPr>
              <p:nvPr/>
            </p:nvPicPr>
            <p:blipFill rotWithShape="1">
              <a:blip r:embed="rId12" cstate="print">
                <a:extLst>
                  <a:ext uri="{28A0092B-C50C-407E-A947-70E740481C1C}">
                    <a14:useLocalDpi xmlns:a14="http://schemas.microsoft.com/office/drawing/2010/main" val="0"/>
                  </a:ext>
                </a:extLst>
              </a:blip>
              <a:srcRect l="35274" t="17688" r="30863" b="21489"/>
              <a:stretch/>
            </p:blipFill>
            <p:spPr>
              <a:xfrm rot="5400000">
                <a:off x="443371" y="2645698"/>
                <a:ext cx="1728194" cy="1644164"/>
              </a:xfrm>
              <a:prstGeom prst="rect">
                <a:avLst/>
              </a:prstGeom>
            </p:spPr>
          </p:pic>
          <p:grpSp>
            <p:nvGrpSpPr>
              <p:cNvPr id="63" name="Group 62"/>
              <p:cNvGrpSpPr/>
              <p:nvPr/>
            </p:nvGrpSpPr>
            <p:grpSpPr>
              <a:xfrm>
                <a:off x="188103" y="2283118"/>
                <a:ext cx="2181514" cy="3562635"/>
                <a:chOff x="188103" y="2283118"/>
                <a:chExt cx="2181514" cy="3562635"/>
              </a:xfrm>
            </p:grpSpPr>
            <p:sp>
              <p:nvSpPr>
                <p:cNvPr id="68" name="TextBox 67"/>
                <p:cNvSpPr txBox="1"/>
                <p:nvPr/>
              </p:nvSpPr>
              <p:spPr>
                <a:xfrm>
                  <a:off x="188103" y="2283118"/>
                  <a:ext cx="952505" cy="297004"/>
                </a:xfrm>
                <a:prstGeom prst="rect">
                  <a:avLst/>
                </a:prstGeom>
                <a:noFill/>
              </p:spPr>
              <p:txBody>
                <a:bodyPr wrap="none" rtlCol="0">
                  <a:spAutoFit/>
                </a:bodyPr>
                <a:lstStyle/>
                <a:p>
                  <a:pPr algn="l">
                    <a:lnSpc>
                      <a:spcPct val="95000"/>
                    </a:lnSpc>
                  </a:pPr>
                  <a:r>
                    <a:rPr lang="en-US" sz="1400" i="1" dirty="0" smtClean="0">
                      <a:solidFill>
                        <a:schemeClr val="bg1"/>
                      </a:solidFill>
                    </a:rPr>
                    <a:t>Plan view</a:t>
                  </a:r>
                </a:p>
              </p:txBody>
            </p:sp>
            <p:sp>
              <p:nvSpPr>
                <p:cNvPr id="69" name="TextBox 68"/>
                <p:cNvSpPr txBox="1"/>
                <p:nvPr/>
              </p:nvSpPr>
              <p:spPr>
                <a:xfrm>
                  <a:off x="188103" y="4355438"/>
                  <a:ext cx="952505" cy="297004"/>
                </a:xfrm>
                <a:prstGeom prst="rect">
                  <a:avLst/>
                </a:prstGeom>
                <a:noFill/>
              </p:spPr>
              <p:txBody>
                <a:bodyPr wrap="none" rtlCol="0">
                  <a:spAutoFit/>
                </a:bodyPr>
                <a:lstStyle/>
                <a:p>
                  <a:pPr algn="l">
                    <a:lnSpc>
                      <a:spcPct val="95000"/>
                    </a:lnSpc>
                  </a:pPr>
                  <a:r>
                    <a:rPr lang="en-US" sz="1400" i="1" dirty="0" smtClean="0">
                      <a:solidFill>
                        <a:schemeClr val="bg1"/>
                      </a:solidFill>
                    </a:rPr>
                    <a:t>Side view</a:t>
                  </a:r>
                </a:p>
              </p:txBody>
            </p:sp>
            <p:grpSp>
              <p:nvGrpSpPr>
                <p:cNvPr id="70" name="Group 69"/>
                <p:cNvGrpSpPr/>
                <p:nvPr/>
              </p:nvGrpSpPr>
              <p:grpSpPr>
                <a:xfrm>
                  <a:off x="188103" y="4676003"/>
                  <a:ext cx="2181514" cy="1169750"/>
                  <a:chOff x="250791" y="4676003"/>
                  <a:chExt cx="2181514" cy="1169750"/>
                </a:xfrm>
              </p:grpSpPr>
              <p:pic>
                <p:nvPicPr>
                  <p:cNvPr id="71" name="Picture 70"/>
                  <p:cNvPicPr>
                    <a:picLocks noChangeAspect="1"/>
                  </p:cNvPicPr>
                  <p:nvPr/>
                </p:nvPicPr>
                <p:blipFill rotWithShape="1">
                  <a:blip r:embed="rId13" cstate="print">
                    <a:extLst>
                      <a:ext uri="{28A0092B-C50C-407E-A947-70E740481C1C}">
                        <a14:useLocalDpi xmlns:a14="http://schemas.microsoft.com/office/drawing/2010/main" val="0"/>
                      </a:ext>
                    </a:extLst>
                  </a:blip>
                  <a:srcRect l="39816" t="12095" r="49962" b="7204"/>
                  <a:stretch/>
                </p:blipFill>
                <p:spPr>
                  <a:xfrm rot="5400000">
                    <a:off x="1080709" y="3846085"/>
                    <a:ext cx="521678" cy="2181514"/>
                  </a:xfrm>
                  <a:prstGeom prst="rect">
                    <a:avLst/>
                  </a:prstGeom>
                </p:spPr>
              </p:pic>
              <p:grpSp>
                <p:nvGrpSpPr>
                  <p:cNvPr id="72" name="Group 71"/>
                  <p:cNvGrpSpPr/>
                  <p:nvPr/>
                </p:nvGrpSpPr>
                <p:grpSpPr>
                  <a:xfrm>
                    <a:off x="393377" y="5323102"/>
                    <a:ext cx="652743" cy="522651"/>
                    <a:chOff x="393377" y="5323102"/>
                    <a:chExt cx="652743" cy="522651"/>
                  </a:xfrm>
                </p:grpSpPr>
                <p:sp>
                  <p:nvSpPr>
                    <p:cNvPr id="73" name="TextBox 72"/>
                    <p:cNvSpPr txBox="1"/>
                    <p:nvPr/>
                  </p:nvSpPr>
                  <p:spPr>
                    <a:xfrm>
                      <a:off x="393377" y="5323102"/>
                      <a:ext cx="652743" cy="297004"/>
                    </a:xfrm>
                    <a:prstGeom prst="rect">
                      <a:avLst/>
                    </a:prstGeom>
                    <a:noFill/>
                  </p:spPr>
                  <p:txBody>
                    <a:bodyPr wrap="none" rtlCol="0">
                      <a:spAutoFit/>
                    </a:bodyPr>
                    <a:lstStyle/>
                    <a:p>
                      <a:pPr algn="l">
                        <a:lnSpc>
                          <a:spcPct val="95000"/>
                        </a:lnSpc>
                      </a:pPr>
                      <a:r>
                        <a:rPr lang="en-US" sz="1400" i="1" dirty="0" err="1" smtClean="0">
                          <a:solidFill>
                            <a:schemeClr val="bg1"/>
                          </a:solidFill>
                        </a:rPr>
                        <a:t>Mo,W</a:t>
                      </a:r>
                      <a:endParaRPr lang="en-US" sz="1400" i="1" dirty="0" smtClean="0">
                        <a:solidFill>
                          <a:schemeClr val="bg1"/>
                        </a:solidFill>
                      </a:endParaRPr>
                    </a:p>
                  </p:txBody>
                </p:sp>
                <p:sp>
                  <p:nvSpPr>
                    <p:cNvPr id="74" name="TextBox 73"/>
                    <p:cNvSpPr txBox="1"/>
                    <p:nvPr/>
                  </p:nvSpPr>
                  <p:spPr>
                    <a:xfrm>
                      <a:off x="393377" y="5548749"/>
                      <a:ext cx="574196" cy="297004"/>
                    </a:xfrm>
                    <a:prstGeom prst="rect">
                      <a:avLst/>
                    </a:prstGeom>
                    <a:noFill/>
                  </p:spPr>
                  <p:txBody>
                    <a:bodyPr wrap="none" rtlCol="0">
                      <a:spAutoFit/>
                    </a:bodyPr>
                    <a:lstStyle/>
                    <a:p>
                      <a:pPr algn="l">
                        <a:lnSpc>
                          <a:spcPct val="95000"/>
                        </a:lnSpc>
                      </a:pPr>
                      <a:r>
                        <a:rPr lang="en-US" sz="1400" i="1" dirty="0" err="1" smtClean="0">
                          <a:solidFill>
                            <a:schemeClr val="bg1"/>
                          </a:solidFill>
                        </a:rPr>
                        <a:t>Se,S</a:t>
                      </a:r>
                      <a:endParaRPr lang="en-US" sz="1400" i="1" dirty="0" smtClean="0">
                        <a:solidFill>
                          <a:schemeClr val="bg1"/>
                        </a:solidFill>
                      </a:endParaRPr>
                    </a:p>
                  </p:txBody>
                </p:sp>
              </p:grpSp>
            </p:grpSp>
          </p:grpSp>
        </p:grpSp>
        <p:pic>
          <p:nvPicPr>
            <p:cNvPr id="60" name="Picture 59"/>
            <p:cNvPicPr>
              <a:picLocks noChangeAspect="1"/>
            </p:cNvPicPr>
            <p:nvPr/>
          </p:nvPicPr>
          <p:blipFill rotWithShape="1">
            <a:blip r:embed="rId14" cstate="print">
              <a:extLst>
                <a:ext uri="{28A0092B-C50C-407E-A947-70E740481C1C}">
                  <a14:useLocalDpi xmlns:a14="http://schemas.microsoft.com/office/drawing/2010/main" val="0"/>
                </a:ext>
              </a:extLst>
            </a:blip>
            <a:srcRect l="22109" t="83803" r="34548" b="-2413"/>
            <a:stretch/>
          </p:blipFill>
          <p:spPr>
            <a:xfrm rot="5400000">
              <a:off x="286252" y="4555208"/>
              <a:ext cx="380208" cy="144016"/>
            </a:xfrm>
            <a:prstGeom prst="rect">
              <a:avLst/>
            </a:prstGeom>
          </p:spPr>
        </p:pic>
      </p:grpSp>
    </p:spTree>
    <p:extLst>
      <p:ext uri="{BB962C8B-B14F-4D97-AF65-F5344CB8AC3E}">
        <p14:creationId xmlns:p14="http://schemas.microsoft.com/office/powerpoint/2010/main" val="23402954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11" name="Group 10"/>
          <p:cNvGrpSpPr/>
          <p:nvPr/>
        </p:nvGrpSpPr>
        <p:grpSpPr>
          <a:xfrm>
            <a:off x="6400427" y="836712"/>
            <a:ext cx="5322015" cy="4916471"/>
            <a:chOff x="6400427" y="836712"/>
            <a:chExt cx="5322015" cy="4916471"/>
          </a:xfrm>
        </p:grpSpPr>
        <p:pic>
          <p:nvPicPr>
            <p:cNvPr id="5" name="Grafik 4"/>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400427" y="1773790"/>
              <a:ext cx="5322015" cy="3979393"/>
            </a:xfrm>
            <a:prstGeom prst="rect">
              <a:avLst/>
            </a:prstGeom>
          </p:spPr>
        </p:pic>
        <p:sp>
          <p:nvSpPr>
            <p:cNvPr id="12" name="Textfeld 11"/>
            <p:cNvSpPr txBox="1"/>
            <p:nvPr/>
          </p:nvSpPr>
          <p:spPr>
            <a:xfrm>
              <a:off x="7824192" y="836712"/>
              <a:ext cx="2266967" cy="923330"/>
            </a:xfrm>
            <a:prstGeom prst="rect">
              <a:avLst/>
            </a:prstGeom>
            <a:noFill/>
          </p:spPr>
          <p:txBody>
            <a:bodyPr wrap="none" rtlCol="0">
              <a:spAutoFit/>
            </a:bodyPr>
            <a:lstStyle/>
            <a:p>
              <a:r>
                <a:rPr lang="de-DE" dirty="0" err="1" smtClean="0">
                  <a:solidFill>
                    <a:schemeClr val="accent1">
                      <a:lumMod val="75000"/>
                    </a:schemeClr>
                  </a:solidFill>
                </a:rPr>
                <a:t>Grid</a:t>
              </a:r>
              <a:r>
                <a:rPr lang="de-DE" dirty="0" smtClean="0">
                  <a:solidFill>
                    <a:schemeClr val="accent1">
                      <a:lumMod val="75000"/>
                    </a:schemeClr>
                  </a:solidFill>
                </a:rPr>
                <a:t> 2</a:t>
              </a:r>
            </a:p>
            <a:p>
              <a:r>
                <a:rPr lang="de-DE" dirty="0" smtClean="0">
                  <a:solidFill>
                    <a:schemeClr val="accent1">
                      <a:lumMod val="75000"/>
                    </a:schemeClr>
                  </a:solidFill>
                </a:rPr>
                <a:t>Hole </a:t>
              </a:r>
              <a:r>
                <a:rPr lang="de-DE" dirty="0" err="1" smtClean="0">
                  <a:solidFill>
                    <a:schemeClr val="accent1">
                      <a:lumMod val="75000"/>
                    </a:schemeClr>
                  </a:solidFill>
                </a:rPr>
                <a:t>diameter</a:t>
              </a:r>
              <a:r>
                <a:rPr lang="de-DE" dirty="0" smtClean="0">
                  <a:solidFill>
                    <a:schemeClr val="accent1">
                      <a:lumMod val="75000"/>
                    </a:schemeClr>
                  </a:solidFill>
                </a:rPr>
                <a:t>: 1 µm</a:t>
              </a:r>
            </a:p>
            <a:p>
              <a:r>
                <a:rPr lang="de-DE" dirty="0" err="1" smtClean="0">
                  <a:solidFill>
                    <a:schemeClr val="accent1">
                      <a:lumMod val="75000"/>
                    </a:schemeClr>
                  </a:solidFill>
                </a:rPr>
                <a:t>Spacing</a:t>
              </a:r>
              <a:r>
                <a:rPr lang="de-DE" dirty="0" smtClean="0">
                  <a:solidFill>
                    <a:schemeClr val="accent1">
                      <a:lumMod val="75000"/>
                    </a:schemeClr>
                  </a:solidFill>
                </a:rPr>
                <a:t>: 2 µm</a:t>
              </a:r>
              <a:endParaRPr lang="en-GB" dirty="0">
                <a:solidFill>
                  <a:schemeClr val="accent1">
                    <a:lumMod val="75000"/>
                  </a:schemeClr>
                </a:solidFill>
              </a:endParaRPr>
            </a:p>
          </p:txBody>
        </p:sp>
        <p:pic>
          <p:nvPicPr>
            <p:cNvPr id="7" name="Grafik 5"/>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472264" y="1880789"/>
              <a:ext cx="2235794" cy="1970083"/>
            </a:xfrm>
            <a:prstGeom prst="rect">
              <a:avLst/>
            </a:prstGeom>
          </p:spPr>
        </p:pic>
        <p:cxnSp>
          <p:nvCxnSpPr>
            <p:cNvPr id="4" name="Straight Arrow Connector 3"/>
            <p:cNvCxnSpPr/>
            <p:nvPr/>
          </p:nvCxnSpPr>
          <p:spPr>
            <a:xfrm flipH="1">
              <a:off x="9061434" y="4231577"/>
              <a:ext cx="346934" cy="637583"/>
            </a:xfrm>
            <a:prstGeom prst="straightConnector1">
              <a:avLst/>
            </a:prstGeom>
            <a:ln w="127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sp>
        <p:nvSpPr>
          <p:cNvPr id="8" name="Date Placeholder 7"/>
          <p:cNvSpPr>
            <a:spLocks noGrp="1"/>
          </p:cNvSpPr>
          <p:nvPr>
            <p:ph type="dt" sz="half" idx="10"/>
          </p:nvPr>
        </p:nvSpPr>
        <p:spPr/>
        <p:txBody>
          <a:bodyPr/>
          <a:lstStyle/>
          <a:p>
            <a:fld id="{11EB156F-F7A9-403B-9B9D-96223D727429}" type="datetime3">
              <a:rPr lang="en-US" smtClean="0"/>
              <a:t>1 July 2022</a:t>
            </a:fld>
            <a:endParaRPr lang="en-US" dirty="0"/>
          </a:p>
        </p:txBody>
      </p:sp>
      <p:sp>
        <p:nvSpPr>
          <p:cNvPr id="9" name="Slide Number Placeholder 8"/>
          <p:cNvSpPr>
            <a:spLocks noGrp="1"/>
          </p:cNvSpPr>
          <p:nvPr>
            <p:ph type="sldNum" sz="quarter" idx="12"/>
          </p:nvPr>
        </p:nvSpPr>
        <p:spPr/>
        <p:txBody>
          <a:bodyPr/>
          <a:lstStyle/>
          <a:p>
            <a:fld id="{D7CB3F87-7A38-4928-9703-BFBDFE4069BD}" type="slidenum">
              <a:rPr lang="en-US" smtClean="0"/>
              <a:pPr/>
              <a:t>17</a:t>
            </a:fld>
            <a:endParaRPr lang="en-US"/>
          </a:p>
        </p:txBody>
      </p:sp>
      <p:sp>
        <p:nvSpPr>
          <p:cNvPr id="13" name="Title 1"/>
          <p:cNvSpPr txBox="1">
            <a:spLocks/>
          </p:cNvSpPr>
          <p:nvPr/>
        </p:nvSpPr>
        <p:spPr bwMode="auto">
          <a:xfrm>
            <a:off x="371476" y="239661"/>
            <a:ext cx="11449051" cy="635217"/>
          </a:xfrm>
          <a:prstGeom prst="rect">
            <a:avLst/>
          </a:prstGeom>
        </p:spPr>
        <p:txBody>
          <a:bodyPr vert="horz" lIns="0" tIns="0" rIns="0" bIns="0" rtlCol="0" anchor="t" anchorCtr="0">
            <a:noAutofit/>
          </a:bodyPr>
          <a:lstStyle>
            <a:lvl1pPr algn="l" defTabSz="914377" rtl="0" eaLnBrk="1" latinLnBrk="0" hangingPunct="1">
              <a:lnSpc>
                <a:spcPct val="114000"/>
              </a:lnSpc>
              <a:spcBef>
                <a:spcPct val="0"/>
              </a:spcBef>
              <a:buNone/>
              <a:defRPr sz="3200" b="1" kern="1200" cap="none" spc="100" baseline="0">
                <a:solidFill>
                  <a:schemeClr val="accent1"/>
                </a:solidFill>
                <a:latin typeface="+mj-lt"/>
                <a:ea typeface="+mj-ea"/>
                <a:cs typeface="+mj-cs"/>
              </a:defRPr>
            </a:lvl1pPr>
          </a:lstStyle>
          <a:p>
            <a:pPr>
              <a:defRPr/>
            </a:pPr>
            <a:r>
              <a:rPr lang="en-US" dirty="0" smtClean="0"/>
              <a:t>Patterned implantation: simulations </a:t>
            </a:r>
            <a:endParaRPr lang="en-US" dirty="0"/>
          </a:p>
        </p:txBody>
      </p:sp>
      <p:pic>
        <p:nvPicPr>
          <p:cNvPr id="14" name="Picture 13"/>
          <p:cNvPicPr>
            <a:picLocks noChangeAspect="1"/>
          </p:cNvPicPr>
          <p:nvPr/>
        </p:nvPicPr>
        <p:blipFill>
          <a:blip r:embed="rId4"/>
          <a:srcRect l="205" r="-1"/>
          <a:stretch/>
        </p:blipFill>
        <p:spPr bwMode="auto">
          <a:xfrm>
            <a:off x="1227827" y="764704"/>
            <a:ext cx="4201187" cy="5954834"/>
          </a:xfrm>
          <a:prstGeom prst="rect">
            <a:avLst/>
          </a:prstGeom>
        </p:spPr>
      </p:pic>
    </p:spTree>
    <p:extLst>
      <p:ext uri="{BB962C8B-B14F-4D97-AF65-F5344CB8AC3E}">
        <p14:creationId xmlns:p14="http://schemas.microsoft.com/office/powerpoint/2010/main" val="30535454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E9BBE13A-652D-45D5-B3D8-82A75A19F727}"/>
              </a:ext>
            </a:extLst>
          </p:cNvPr>
          <p:cNvSpPr>
            <a:spLocks noGrp="1"/>
          </p:cNvSpPr>
          <p:nvPr>
            <p:ph type="dt" sz="half" idx="13"/>
          </p:nvPr>
        </p:nvSpPr>
        <p:spPr/>
        <p:txBody>
          <a:bodyPr/>
          <a:lstStyle/>
          <a:p>
            <a:fld id="{1363FF11-F2CE-41F9-8996-EE00D03A75B0}" type="datetime3">
              <a:rPr lang="en-US" smtClean="0"/>
              <a:t>1 July 2022</a:t>
            </a:fld>
            <a:endParaRPr lang="en-US" dirty="0"/>
          </a:p>
        </p:txBody>
      </p:sp>
      <p:sp>
        <p:nvSpPr>
          <p:cNvPr id="4" name="Foliennummernplatzhalter 3">
            <a:extLst>
              <a:ext uri="{FF2B5EF4-FFF2-40B4-BE49-F238E27FC236}">
                <a16:creationId xmlns:a16="http://schemas.microsoft.com/office/drawing/2014/main" id="{5DC516BF-C995-4C15-B38E-5F4B775E169F}"/>
              </a:ext>
            </a:extLst>
          </p:cNvPr>
          <p:cNvSpPr>
            <a:spLocks noGrp="1"/>
          </p:cNvSpPr>
          <p:nvPr>
            <p:ph type="sldNum" sz="quarter" idx="16"/>
          </p:nvPr>
        </p:nvSpPr>
        <p:spPr/>
        <p:txBody>
          <a:bodyPr/>
          <a:lstStyle/>
          <a:p>
            <a:r>
              <a:rPr lang="en-US"/>
              <a:t>Page </a:t>
            </a:r>
            <a:fld id="{A52F4D17-1AD6-42D9-B93A-EB002C62F438}" type="slidenum">
              <a:rPr lang="en-US" smtClean="0"/>
              <a:pPr/>
              <a:t>18</a:t>
            </a:fld>
            <a:endParaRPr lang="en-US" noProof="0" dirty="0"/>
          </a:p>
        </p:txBody>
      </p:sp>
      <p:sp>
        <p:nvSpPr>
          <p:cNvPr id="5" name="Title 1"/>
          <p:cNvSpPr>
            <a:spLocks noGrp="1"/>
          </p:cNvSpPr>
          <p:nvPr>
            <p:ph type="title"/>
          </p:nvPr>
        </p:nvSpPr>
        <p:spPr bwMode="auto">
          <a:xfrm>
            <a:off x="371476" y="239661"/>
            <a:ext cx="11449051" cy="635217"/>
          </a:xfrm>
        </p:spPr>
        <p:txBody>
          <a:bodyPr/>
          <a:lstStyle/>
          <a:p>
            <a:pPr>
              <a:defRPr/>
            </a:pPr>
            <a:r>
              <a:rPr lang="en-US" cap="none" dirty="0" smtClean="0"/>
              <a:t>Cr implantation in MoSe</a:t>
            </a:r>
            <a:r>
              <a:rPr lang="en-US" cap="none" baseline="-25000" dirty="0" smtClean="0"/>
              <a:t>2 </a:t>
            </a:r>
            <a:r>
              <a:rPr lang="en-US" cap="none" dirty="0" smtClean="0"/>
              <a:t>- Molecular Dynamics </a:t>
            </a:r>
            <a:r>
              <a:rPr lang="en-US" cap="none" dirty="0"/>
              <a:t>simulation</a:t>
            </a:r>
            <a:endParaRPr dirty="0"/>
          </a:p>
        </p:txBody>
      </p:sp>
      <p:grpSp>
        <p:nvGrpSpPr>
          <p:cNvPr id="7" name="Group 6"/>
          <p:cNvGrpSpPr/>
          <p:nvPr/>
        </p:nvGrpSpPr>
        <p:grpSpPr bwMode="auto">
          <a:xfrm>
            <a:off x="5429502" y="3766719"/>
            <a:ext cx="2217576" cy="1630834"/>
            <a:chOff x="3438436" y="2276872"/>
            <a:chExt cx="2217576" cy="1630834"/>
          </a:xfrm>
        </p:grpSpPr>
        <p:pic>
          <p:nvPicPr>
            <p:cNvPr id="8" name="Picture 7"/>
            <p:cNvPicPr>
              <a:picLocks noChangeAspect="1"/>
            </p:cNvPicPr>
            <p:nvPr/>
          </p:nvPicPr>
          <p:blipFill>
            <a:blip r:embed="rId3"/>
            <a:stretch/>
          </p:blipFill>
          <p:spPr bwMode="auto">
            <a:xfrm>
              <a:off x="3438436" y="2716044"/>
              <a:ext cx="1713688" cy="1191662"/>
            </a:xfrm>
            <a:prstGeom prst="rect">
              <a:avLst/>
            </a:prstGeom>
          </p:spPr>
        </p:pic>
        <p:sp>
          <p:nvSpPr>
            <p:cNvPr id="9" name="TextBox 8"/>
            <p:cNvSpPr txBox="1"/>
            <p:nvPr/>
          </p:nvSpPr>
          <p:spPr bwMode="auto">
            <a:xfrm>
              <a:off x="3575720" y="2276872"/>
              <a:ext cx="2080292" cy="355482"/>
            </a:xfrm>
            <a:prstGeom prst="rect">
              <a:avLst/>
            </a:prstGeom>
            <a:noFill/>
          </p:spPr>
          <p:txBody>
            <a:bodyPr wrap="square" rtlCol="0">
              <a:spAutoFit/>
            </a:bodyPr>
            <a:lstStyle/>
            <a:p>
              <a:pPr algn="l">
                <a:lnSpc>
                  <a:spcPct val="95000"/>
                </a:lnSpc>
                <a:defRPr/>
              </a:pPr>
              <a:r>
                <a:rPr lang="en-US"/>
                <a:t>Cr-Se@Se 41%</a:t>
              </a:r>
              <a:endParaRPr/>
            </a:p>
          </p:txBody>
        </p:sp>
      </p:grpSp>
      <p:grpSp>
        <p:nvGrpSpPr>
          <p:cNvPr id="10" name="Group 9"/>
          <p:cNvGrpSpPr/>
          <p:nvPr/>
        </p:nvGrpSpPr>
        <p:grpSpPr bwMode="auto">
          <a:xfrm>
            <a:off x="7981995" y="3921282"/>
            <a:ext cx="1730937" cy="1390332"/>
            <a:chOff x="5725006" y="2300248"/>
            <a:chExt cx="2273756" cy="1736548"/>
          </a:xfrm>
        </p:grpSpPr>
        <p:pic>
          <p:nvPicPr>
            <p:cNvPr id="11" name="Picture 10"/>
            <p:cNvPicPr>
              <a:picLocks noChangeAspect="1"/>
            </p:cNvPicPr>
            <p:nvPr/>
          </p:nvPicPr>
          <p:blipFill>
            <a:blip r:embed="rId4"/>
            <a:stretch/>
          </p:blipFill>
          <p:spPr bwMode="auto">
            <a:xfrm>
              <a:off x="5899083" y="2859040"/>
              <a:ext cx="2006130" cy="1177756"/>
            </a:xfrm>
            <a:prstGeom prst="rect">
              <a:avLst/>
            </a:prstGeom>
          </p:spPr>
        </p:pic>
        <p:sp>
          <p:nvSpPr>
            <p:cNvPr id="12" name="TextBox 11"/>
            <p:cNvSpPr txBox="1"/>
            <p:nvPr/>
          </p:nvSpPr>
          <p:spPr bwMode="auto">
            <a:xfrm>
              <a:off x="5725006" y="2300248"/>
              <a:ext cx="2273756" cy="355482"/>
            </a:xfrm>
            <a:prstGeom prst="rect">
              <a:avLst/>
            </a:prstGeom>
            <a:noFill/>
          </p:spPr>
          <p:txBody>
            <a:bodyPr wrap="square" rtlCol="0">
              <a:spAutoFit/>
            </a:bodyPr>
            <a:lstStyle/>
            <a:p>
              <a:pPr algn="l">
                <a:lnSpc>
                  <a:spcPct val="95000"/>
                </a:lnSpc>
                <a:defRPr/>
              </a:pPr>
              <a:r>
                <a:rPr lang="en-US"/>
                <a:t>interstitial 28%</a:t>
              </a:r>
              <a:endParaRPr/>
            </a:p>
          </p:txBody>
        </p:sp>
      </p:grpSp>
      <p:grpSp>
        <p:nvGrpSpPr>
          <p:cNvPr id="13" name="Group 12"/>
          <p:cNvGrpSpPr/>
          <p:nvPr/>
        </p:nvGrpSpPr>
        <p:grpSpPr bwMode="auto">
          <a:xfrm>
            <a:off x="3154609" y="3777994"/>
            <a:ext cx="2273756" cy="1693447"/>
            <a:chOff x="1502348" y="4036795"/>
            <a:chExt cx="2273756" cy="1693447"/>
          </a:xfrm>
        </p:grpSpPr>
        <p:pic>
          <p:nvPicPr>
            <p:cNvPr id="14" name="Picture 13"/>
            <p:cNvPicPr>
              <a:picLocks noChangeAspect="1"/>
            </p:cNvPicPr>
            <p:nvPr/>
          </p:nvPicPr>
          <p:blipFill>
            <a:blip r:embed="rId5"/>
            <a:stretch/>
          </p:blipFill>
          <p:spPr bwMode="auto">
            <a:xfrm>
              <a:off x="1728655" y="4505132"/>
              <a:ext cx="1003424" cy="1225110"/>
            </a:xfrm>
            <a:prstGeom prst="rect">
              <a:avLst/>
            </a:prstGeom>
          </p:spPr>
        </p:pic>
        <p:sp>
          <p:nvSpPr>
            <p:cNvPr id="15" name="TextBox 14"/>
            <p:cNvSpPr txBox="1"/>
            <p:nvPr/>
          </p:nvSpPr>
          <p:spPr bwMode="auto">
            <a:xfrm>
              <a:off x="1502348" y="4036795"/>
              <a:ext cx="2273756" cy="355482"/>
            </a:xfrm>
            <a:prstGeom prst="rect">
              <a:avLst/>
            </a:prstGeom>
            <a:noFill/>
          </p:spPr>
          <p:txBody>
            <a:bodyPr wrap="square" rtlCol="0">
              <a:spAutoFit/>
            </a:bodyPr>
            <a:lstStyle/>
            <a:p>
              <a:pPr algn="l">
                <a:lnSpc>
                  <a:spcPct val="95000"/>
                </a:lnSpc>
                <a:defRPr/>
              </a:pPr>
              <a:r>
                <a:rPr lang="en-US"/>
                <a:t>Cr@Mo 28%</a:t>
              </a:r>
              <a:endParaRPr/>
            </a:p>
          </p:txBody>
        </p:sp>
      </p:grpSp>
      <p:grpSp>
        <p:nvGrpSpPr>
          <p:cNvPr id="16" name="Group 15"/>
          <p:cNvGrpSpPr/>
          <p:nvPr/>
        </p:nvGrpSpPr>
        <p:grpSpPr bwMode="auto">
          <a:xfrm>
            <a:off x="3728922" y="1078982"/>
            <a:ext cx="3781879" cy="2522180"/>
            <a:chOff x="6257911" y="752651"/>
            <a:chExt cx="3781879" cy="2522180"/>
          </a:xfrm>
        </p:grpSpPr>
        <p:grpSp>
          <p:nvGrpSpPr>
            <p:cNvPr id="17" name="Group 16"/>
            <p:cNvGrpSpPr/>
            <p:nvPr/>
          </p:nvGrpSpPr>
          <p:grpSpPr bwMode="auto">
            <a:xfrm>
              <a:off x="6257911" y="1090930"/>
              <a:ext cx="3781879" cy="2183902"/>
              <a:chOff x="7206438" y="398674"/>
              <a:chExt cx="3781879" cy="2183902"/>
            </a:xfrm>
          </p:grpSpPr>
          <p:pic>
            <p:nvPicPr>
              <p:cNvPr id="19" name="Picture 18"/>
              <p:cNvPicPr>
                <a:picLocks noChangeAspect="1"/>
              </p:cNvPicPr>
              <p:nvPr/>
            </p:nvPicPr>
            <p:blipFill>
              <a:blip r:embed="rId6"/>
              <a:stretch/>
            </p:blipFill>
            <p:spPr bwMode="auto">
              <a:xfrm>
                <a:off x="7206438" y="398674"/>
                <a:ext cx="3781879" cy="2183902"/>
              </a:xfrm>
              <a:prstGeom prst="rect">
                <a:avLst/>
              </a:prstGeom>
            </p:spPr>
          </p:pic>
          <p:sp>
            <p:nvSpPr>
              <p:cNvPr id="20" name="Rectangle 19"/>
              <p:cNvSpPr/>
              <p:nvPr/>
            </p:nvSpPr>
            <p:spPr bwMode="auto">
              <a:xfrm>
                <a:off x="7206438" y="1001266"/>
                <a:ext cx="833778" cy="4475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grpSp>
        <p:sp>
          <p:nvSpPr>
            <p:cNvPr id="18" name="TextBox 17"/>
            <p:cNvSpPr txBox="1"/>
            <p:nvPr/>
          </p:nvSpPr>
          <p:spPr bwMode="auto">
            <a:xfrm>
              <a:off x="7392144" y="752651"/>
              <a:ext cx="2080292" cy="355482"/>
            </a:xfrm>
            <a:prstGeom prst="rect">
              <a:avLst/>
            </a:prstGeom>
            <a:noFill/>
          </p:spPr>
          <p:txBody>
            <a:bodyPr wrap="square" rtlCol="0">
              <a:spAutoFit/>
            </a:bodyPr>
            <a:lstStyle/>
            <a:p>
              <a:pPr algn="l">
                <a:lnSpc>
                  <a:spcPct val="95000"/>
                </a:lnSpc>
                <a:defRPr/>
              </a:pPr>
              <a:r>
                <a:rPr lang="en-US" dirty="0"/>
                <a:t>25 eV</a:t>
              </a:r>
              <a:endParaRPr dirty="0"/>
            </a:p>
          </p:txBody>
        </p:sp>
      </p:grpSp>
      <p:sp>
        <p:nvSpPr>
          <p:cNvPr id="21" name="TextBox 20"/>
          <p:cNvSpPr txBox="1"/>
          <p:nvPr/>
        </p:nvSpPr>
        <p:spPr bwMode="auto">
          <a:xfrm>
            <a:off x="258892" y="1551156"/>
            <a:ext cx="3488455" cy="338554"/>
          </a:xfrm>
          <a:prstGeom prst="rect">
            <a:avLst/>
          </a:prstGeom>
          <a:noFill/>
        </p:spPr>
        <p:txBody>
          <a:bodyPr wrap="none" rtlCol="0">
            <a:spAutoFit/>
          </a:bodyPr>
          <a:lstStyle/>
          <a:p>
            <a:pPr>
              <a:defRPr/>
            </a:pPr>
            <a:r>
              <a:rPr lang="en-US" sz="1600" i="1" dirty="0"/>
              <a:t>A. </a:t>
            </a:r>
            <a:r>
              <a:rPr lang="en-US" sz="1600" i="1" dirty="0" err="1" smtClean="0"/>
              <a:t>Krasheninnikov</a:t>
            </a:r>
            <a:r>
              <a:rPr lang="en-US" sz="1600" i="1" dirty="0" smtClean="0"/>
              <a:t> (</a:t>
            </a:r>
            <a:r>
              <a:rPr lang="en-US" sz="1600" i="1" dirty="0" smtClean="0"/>
              <a:t>HZDR, Dresden)</a:t>
            </a:r>
            <a:endParaRPr sz="1600" i="1" dirty="0"/>
          </a:p>
        </p:txBody>
      </p:sp>
    </p:spTree>
    <p:extLst>
      <p:ext uri="{BB962C8B-B14F-4D97-AF65-F5344CB8AC3E}">
        <p14:creationId xmlns:p14="http://schemas.microsoft.com/office/powerpoint/2010/main" val="38461386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Date Placeholder 13"/>
          <p:cNvSpPr>
            <a:spLocks noGrp="1"/>
          </p:cNvSpPr>
          <p:nvPr>
            <p:ph type="dt" sz="half" idx="10"/>
          </p:nvPr>
        </p:nvSpPr>
        <p:spPr/>
        <p:txBody>
          <a:bodyPr/>
          <a:lstStyle/>
          <a:p>
            <a:fld id="{F974F766-BCE7-47D1-876A-C3EBC6C42E24}" type="datetime3">
              <a:rPr lang="en-US" smtClean="0"/>
              <a:t>1 July 2022</a:t>
            </a:fld>
            <a:endParaRPr lang="en-US" dirty="0"/>
          </a:p>
        </p:txBody>
      </p:sp>
      <p:sp>
        <p:nvSpPr>
          <p:cNvPr id="15" name="Slide Number Placeholder 14"/>
          <p:cNvSpPr>
            <a:spLocks noGrp="1"/>
          </p:cNvSpPr>
          <p:nvPr>
            <p:ph type="sldNum" sz="quarter" idx="11"/>
          </p:nvPr>
        </p:nvSpPr>
        <p:spPr/>
        <p:txBody>
          <a:bodyPr/>
          <a:lstStyle/>
          <a:p>
            <a:r>
              <a:rPr lang="en-US" smtClean="0"/>
              <a:t>Page </a:t>
            </a:r>
            <a:fld id="{A52F4D17-1AD6-42D9-B93A-EB002C62F438}" type="slidenum">
              <a:rPr lang="en-US" smtClean="0"/>
              <a:pPr/>
              <a:t>19</a:t>
            </a:fld>
            <a:endParaRPr lang="en-US" noProof="0" dirty="0"/>
          </a:p>
        </p:txBody>
      </p:sp>
      <p:grpSp>
        <p:nvGrpSpPr>
          <p:cNvPr id="16" name="Group 15"/>
          <p:cNvGrpSpPr/>
          <p:nvPr/>
        </p:nvGrpSpPr>
        <p:grpSpPr bwMode="auto">
          <a:xfrm>
            <a:off x="3863752" y="904124"/>
            <a:ext cx="4744165" cy="3617024"/>
            <a:chOff x="2034976" y="3050611"/>
            <a:chExt cx="14857425" cy="9932540"/>
          </a:xfrm>
        </p:grpSpPr>
        <p:pic>
          <p:nvPicPr>
            <p:cNvPr id="17" name="Picture 16"/>
            <p:cNvPicPr>
              <a:picLocks noChangeAspect="1"/>
            </p:cNvPicPr>
            <p:nvPr/>
          </p:nvPicPr>
          <p:blipFill>
            <a:blip r:embed="rId3"/>
            <a:stretch/>
          </p:blipFill>
          <p:spPr bwMode="auto">
            <a:xfrm>
              <a:off x="2034976" y="3050611"/>
              <a:ext cx="14857425" cy="9932540"/>
            </a:xfrm>
            <a:prstGeom prst="rect">
              <a:avLst/>
            </a:prstGeom>
          </p:spPr>
        </p:pic>
        <p:sp>
          <p:nvSpPr>
            <p:cNvPr id="18" name="TextBox 17"/>
            <p:cNvSpPr txBox="1"/>
            <p:nvPr/>
          </p:nvSpPr>
          <p:spPr bwMode="auto">
            <a:xfrm>
              <a:off x="3870860" y="9084645"/>
              <a:ext cx="6434971" cy="736877"/>
            </a:xfrm>
            <a:prstGeom prst="rect">
              <a:avLst/>
            </a:prstGeom>
            <a:noFill/>
            <a:ln>
              <a:noFill/>
            </a:ln>
          </p:spPr>
          <p:txBody>
            <a:bodyPr wrap="square" rtlCol="0">
              <a:spAutoFit/>
            </a:bodyPr>
            <a:lstStyle/>
            <a:p>
              <a:pPr>
                <a:defRPr/>
              </a:pPr>
              <a:r>
                <a:rPr lang="en-US" sz="1400">
                  <a:solidFill>
                    <a:schemeClr val="bg1"/>
                  </a:solidFill>
                </a:rPr>
                <a:t>T = 10 K</a:t>
              </a:r>
              <a:endParaRPr/>
            </a:p>
          </p:txBody>
        </p:sp>
      </p:grpSp>
      <p:sp>
        <p:nvSpPr>
          <p:cNvPr id="35" name="Title 1"/>
          <p:cNvSpPr>
            <a:spLocks noGrp="1"/>
          </p:cNvSpPr>
          <p:nvPr>
            <p:ph type="title"/>
          </p:nvPr>
        </p:nvSpPr>
        <p:spPr bwMode="auto">
          <a:xfrm>
            <a:off x="371476" y="239661"/>
            <a:ext cx="11449051" cy="635217"/>
          </a:xfrm>
        </p:spPr>
        <p:txBody>
          <a:bodyPr/>
          <a:lstStyle/>
          <a:p>
            <a:pPr>
              <a:defRPr/>
            </a:pPr>
            <a:r>
              <a:rPr lang="en-US" cap="none" dirty="0" smtClean="0"/>
              <a:t>Emission from Cr implanted MoSe</a:t>
            </a:r>
            <a:r>
              <a:rPr lang="en-US" cap="none" baseline="-25000" dirty="0" smtClean="0"/>
              <a:t>2</a:t>
            </a:r>
            <a:endParaRPr lang="en-US" dirty="0"/>
          </a:p>
        </p:txBody>
      </p:sp>
      <p:grpSp>
        <p:nvGrpSpPr>
          <p:cNvPr id="7" name="Group 6"/>
          <p:cNvGrpSpPr/>
          <p:nvPr/>
        </p:nvGrpSpPr>
        <p:grpSpPr>
          <a:xfrm>
            <a:off x="1161032" y="1288636"/>
            <a:ext cx="1984887" cy="1742941"/>
            <a:chOff x="688059" y="1484784"/>
            <a:chExt cx="2878689" cy="2257221"/>
          </a:xfrm>
        </p:grpSpPr>
        <p:cxnSp>
          <p:nvCxnSpPr>
            <p:cNvPr id="52" name="Straight Connector 51"/>
            <p:cNvCxnSpPr>
              <a:cxnSpLocks/>
            </p:cNvCxnSpPr>
            <p:nvPr/>
          </p:nvCxnSpPr>
          <p:spPr bwMode="auto">
            <a:xfrm flipH="1" flipV="1">
              <a:off x="2561412" y="2044934"/>
              <a:ext cx="616551"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3" name="Group 2"/>
            <p:cNvGrpSpPr/>
            <p:nvPr/>
          </p:nvGrpSpPr>
          <p:grpSpPr>
            <a:xfrm>
              <a:off x="2774661" y="2044934"/>
              <a:ext cx="792087" cy="1063859"/>
              <a:chOff x="2886893" y="2610787"/>
              <a:chExt cx="792087" cy="1063859"/>
            </a:xfrm>
          </p:grpSpPr>
          <p:cxnSp>
            <p:nvCxnSpPr>
              <p:cNvPr id="47" name="Straight Connector 46"/>
              <p:cNvCxnSpPr>
                <a:cxnSpLocks/>
              </p:cNvCxnSpPr>
              <p:nvPr/>
            </p:nvCxnSpPr>
            <p:spPr bwMode="auto">
              <a:xfrm>
                <a:off x="3275505" y="2610787"/>
                <a:ext cx="2" cy="898722"/>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cxnSpLocks/>
              </p:cNvCxnSpPr>
              <p:nvPr/>
            </p:nvCxnSpPr>
            <p:spPr bwMode="auto">
              <a:xfrm>
                <a:off x="2886893" y="3509509"/>
                <a:ext cx="792087"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cxnSpLocks/>
              </p:cNvCxnSpPr>
              <p:nvPr/>
            </p:nvCxnSpPr>
            <p:spPr bwMode="auto">
              <a:xfrm>
                <a:off x="3037789" y="3602638"/>
                <a:ext cx="490295"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cxnSpLocks/>
              </p:cNvCxnSpPr>
              <p:nvPr/>
            </p:nvCxnSpPr>
            <p:spPr bwMode="auto">
              <a:xfrm>
                <a:off x="3142215" y="3674646"/>
                <a:ext cx="266581"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36" name="Group 35"/>
            <p:cNvGrpSpPr/>
            <p:nvPr/>
          </p:nvGrpSpPr>
          <p:grpSpPr bwMode="auto">
            <a:xfrm>
              <a:off x="688059" y="1484784"/>
              <a:ext cx="1935497" cy="1333914"/>
              <a:chOff x="385491" y="4843049"/>
              <a:chExt cx="1935497" cy="1333914"/>
            </a:xfrm>
          </p:grpSpPr>
          <p:sp>
            <p:nvSpPr>
              <p:cNvPr id="37" name="Rectangle 36"/>
              <p:cNvSpPr/>
              <p:nvPr/>
            </p:nvSpPr>
            <p:spPr bwMode="auto">
              <a:xfrm>
                <a:off x="385493" y="4843049"/>
                <a:ext cx="1774835" cy="91905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en-US"/>
                </a:defPPr>
                <a:lvl1pPr marL="0" algn="l" defTabSz="914400">
                  <a:defRPr sz="1800">
                    <a:solidFill>
                      <a:schemeClr val="lt1"/>
                    </a:solidFill>
                    <a:latin typeface="+mn-lt"/>
                    <a:ea typeface="+mn-ea"/>
                    <a:cs typeface="+mn-cs"/>
                  </a:defRPr>
                </a:lvl1pPr>
                <a:lvl2pPr marL="457200" algn="l" defTabSz="914400">
                  <a:defRPr sz="1800">
                    <a:solidFill>
                      <a:schemeClr val="lt1"/>
                    </a:solidFill>
                    <a:latin typeface="+mn-lt"/>
                    <a:ea typeface="+mn-ea"/>
                    <a:cs typeface="+mn-cs"/>
                  </a:defRPr>
                </a:lvl2pPr>
                <a:lvl3pPr marL="914400" algn="l" defTabSz="914400">
                  <a:defRPr sz="1800">
                    <a:solidFill>
                      <a:schemeClr val="lt1"/>
                    </a:solidFill>
                    <a:latin typeface="+mn-lt"/>
                    <a:ea typeface="+mn-ea"/>
                    <a:cs typeface="+mn-cs"/>
                  </a:defRPr>
                </a:lvl3pPr>
                <a:lvl4pPr marL="1371600" algn="l" defTabSz="914400">
                  <a:defRPr sz="1800">
                    <a:solidFill>
                      <a:schemeClr val="lt1"/>
                    </a:solidFill>
                    <a:latin typeface="+mn-lt"/>
                    <a:ea typeface="+mn-ea"/>
                    <a:cs typeface="+mn-cs"/>
                  </a:defRPr>
                </a:lvl4pPr>
                <a:lvl5pPr marL="1828800" algn="l" defTabSz="914400">
                  <a:defRPr sz="1800">
                    <a:solidFill>
                      <a:schemeClr val="lt1"/>
                    </a:solidFill>
                    <a:latin typeface="+mn-lt"/>
                    <a:ea typeface="+mn-ea"/>
                    <a:cs typeface="+mn-cs"/>
                  </a:defRPr>
                </a:lvl5pPr>
                <a:lvl6pPr marL="2286000" algn="l" defTabSz="914400">
                  <a:defRPr sz="1800">
                    <a:solidFill>
                      <a:schemeClr val="lt1"/>
                    </a:solidFill>
                    <a:latin typeface="+mn-lt"/>
                    <a:ea typeface="+mn-ea"/>
                    <a:cs typeface="+mn-cs"/>
                  </a:defRPr>
                </a:lvl6pPr>
                <a:lvl7pPr marL="2743200" algn="l" defTabSz="914400">
                  <a:defRPr sz="1800">
                    <a:solidFill>
                      <a:schemeClr val="lt1"/>
                    </a:solidFill>
                    <a:latin typeface="+mn-lt"/>
                    <a:ea typeface="+mn-ea"/>
                    <a:cs typeface="+mn-cs"/>
                  </a:defRPr>
                </a:lvl7pPr>
                <a:lvl8pPr marL="3200400" algn="l" defTabSz="914400">
                  <a:defRPr sz="1800">
                    <a:solidFill>
                      <a:schemeClr val="lt1"/>
                    </a:solidFill>
                    <a:latin typeface="+mn-lt"/>
                    <a:ea typeface="+mn-ea"/>
                    <a:cs typeface="+mn-cs"/>
                  </a:defRPr>
                </a:lvl8pPr>
                <a:lvl9pPr marL="3657600" algn="l" defTabSz="914400">
                  <a:defRPr sz="1800">
                    <a:solidFill>
                      <a:schemeClr val="lt1"/>
                    </a:solidFill>
                    <a:latin typeface="+mn-lt"/>
                    <a:ea typeface="+mn-ea"/>
                    <a:cs typeface="+mn-cs"/>
                  </a:defRPr>
                </a:lvl9pPr>
              </a:lstStyle>
              <a:p>
                <a:pPr>
                  <a:defRPr/>
                </a:pPr>
                <a:r>
                  <a:rPr lang="en-US" sz="1400" dirty="0" smtClean="0"/>
                  <a:t>      top </a:t>
                </a:r>
                <a:r>
                  <a:rPr lang="en-US" sz="1400" dirty="0" err="1"/>
                  <a:t>hBN</a:t>
                </a:r>
                <a:endParaRPr lang="en-US" sz="1400" dirty="0"/>
              </a:p>
              <a:p>
                <a:pPr>
                  <a:defRPr/>
                </a:pPr>
                <a:endParaRPr lang="en-US" sz="1400" dirty="0"/>
              </a:p>
              <a:p>
                <a:pPr>
                  <a:defRPr/>
                </a:pPr>
                <a:endParaRPr lang="en-US" sz="1400" dirty="0"/>
              </a:p>
            </p:txBody>
          </p:sp>
          <p:sp>
            <p:nvSpPr>
              <p:cNvPr id="39" name="Rectangle 38"/>
              <p:cNvSpPr/>
              <p:nvPr/>
            </p:nvSpPr>
            <p:spPr bwMode="auto">
              <a:xfrm>
                <a:off x="1750590" y="5731149"/>
                <a:ext cx="570398" cy="445813"/>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en-US"/>
                </a:defPPr>
                <a:lvl1pPr marL="0" algn="l" defTabSz="914400">
                  <a:defRPr sz="1800">
                    <a:solidFill>
                      <a:schemeClr val="lt1"/>
                    </a:solidFill>
                    <a:latin typeface="+mn-lt"/>
                    <a:ea typeface="+mn-ea"/>
                    <a:cs typeface="+mn-cs"/>
                  </a:defRPr>
                </a:lvl1pPr>
                <a:lvl2pPr marL="457200" algn="l" defTabSz="914400">
                  <a:defRPr sz="1800">
                    <a:solidFill>
                      <a:schemeClr val="lt1"/>
                    </a:solidFill>
                    <a:latin typeface="+mn-lt"/>
                    <a:ea typeface="+mn-ea"/>
                    <a:cs typeface="+mn-cs"/>
                  </a:defRPr>
                </a:lvl2pPr>
                <a:lvl3pPr marL="914400" algn="l" defTabSz="914400">
                  <a:defRPr sz="1800">
                    <a:solidFill>
                      <a:schemeClr val="lt1"/>
                    </a:solidFill>
                    <a:latin typeface="+mn-lt"/>
                    <a:ea typeface="+mn-ea"/>
                    <a:cs typeface="+mn-cs"/>
                  </a:defRPr>
                </a:lvl3pPr>
                <a:lvl4pPr marL="1371600" algn="l" defTabSz="914400">
                  <a:defRPr sz="1800">
                    <a:solidFill>
                      <a:schemeClr val="lt1"/>
                    </a:solidFill>
                    <a:latin typeface="+mn-lt"/>
                    <a:ea typeface="+mn-ea"/>
                    <a:cs typeface="+mn-cs"/>
                  </a:defRPr>
                </a:lvl4pPr>
                <a:lvl5pPr marL="1828800" algn="l" defTabSz="914400">
                  <a:defRPr sz="1800">
                    <a:solidFill>
                      <a:schemeClr val="lt1"/>
                    </a:solidFill>
                    <a:latin typeface="+mn-lt"/>
                    <a:ea typeface="+mn-ea"/>
                    <a:cs typeface="+mn-cs"/>
                  </a:defRPr>
                </a:lvl5pPr>
                <a:lvl6pPr marL="2286000" algn="l" defTabSz="914400">
                  <a:defRPr sz="1800">
                    <a:solidFill>
                      <a:schemeClr val="lt1"/>
                    </a:solidFill>
                    <a:latin typeface="+mn-lt"/>
                    <a:ea typeface="+mn-ea"/>
                    <a:cs typeface="+mn-cs"/>
                  </a:defRPr>
                </a:lvl6pPr>
                <a:lvl7pPr marL="2743200" algn="l" defTabSz="914400">
                  <a:defRPr sz="1800">
                    <a:solidFill>
                      <a:schemeClr val="lt1"/>
                    </a:solidFill>
                    <a:latin typeface="+mn-lt"/>
                    <a:ea typeface="+mn-ea"/>
                    <a:cs typeface="+mn-cs"/>
                  </a:defRPr>
                </a:lvl7pPr>
                <a:lvl8pPr marL="3200400" algn="l" defTabSz="914400">
                  <a:defRPr sz="1800">
                    <a:solidFill>
                      <a:schemeClr val="lt1"/>
                    </a:solidFill>
                    <a:latin typeface="+mn-lt"/>
                    <a:ea typeface="+mn-ea"/>
                    <a:cs typeface="+mn-cs"/>
                  </a:defRPr>
                </a:lvl8pPr>
                <a:lvl9pPr marL="3657600" algn="l" defTabSz="914400">
                  <a:defRPr sz="1800">
                    <a:solidFill>
                      <a:schemeClr val="lt1"/>
                    </a:solidFill>
                    <a:latin typeface="+mn-lt"/>
                    <a:ea typeface="+mn-ea"/>
                    <a:cs typeface="+mn-cs"/>
                  </a:defRPr>
                </a:lvl9pPr>
              </a:lstStyle>
              <a:p>
                <a:pPr algn="ctr">
                  <a:defRPr/>
                </a:pPr>
                <a:endParaRPr lang="en-US" sz="1400"/>
              </a:p>
            </p:txBody>
          </p:sp>
          <p:sp>
            <p:nvSpPr>
              <p:cNvPr id="40" name="Rectangle 39"/>
              <p:cNvSpPr/>
              <p:nvPr/>
            </p:nvSpPr>
            <p:spPr bwMode="auto">
              <a:xfrm>
                <a:off x="385491" y="5762108"/>
                <a:ext cx="1817065" cy="41485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en-US"/>
                </a:defPPr>
                <a:lvl1pPr marL="0" algn="l" defTabSz="914400">
                  <a:defRPr sz="1800">
                    <a:solidFill>
                      <a:schemeClr val="lt1"/>
                    </a:solidFill>
                    <a:latin typeface="+mn-lt"/>
                    <a:ea typeface="+mn-ea"/>
                    <a:cs typeface="+mn-cs"/>
                  </a:defRPr>
                </a:lvl1pPr>
                <a:lvl2pPr marL="457200" algn="l" defTabSz="914400">
                  <a:defRPr sz="1800">
                    <a:solidFill>
                      <a:schemeClr val="lt1"/>
                    </a:solidFill>
                    <a:latin typeface="+mn-lt"/>
                    <a:ea typeface="+mn-ea"/>
                    <a:cs typeface="+mn-cs"/>
                  </a:defRPr>
                </a:lvl2pPr>
                <a:lvl3pPr marL="914400" algn="l" defTabSz="914400">
                  <a:defRPr sz="1800">
                    <a:solidFill>
                      <a:schemeClr val="lt1"/>
                    </a:solidFill>
                    <a:latin typeface="+mn-lt"/>
                    <a:ea typeface="+mn-ea"/>
                    <a:cs typeface="+mn-cs"/>
                  </a:defRPr>
                </a:lvl3pPr>
                <a:lvl4pPr marL="1371600" algn="l" defTabSz="914400">
                  <a:defRPr sz="1800">
                    <a:solidFill>
                      <a:schemeClr val="lt1"/>
                    </a:solidFill>
                    <a:latin typeface="+mn-lt"/>
                    <a:ea typeface="+mn-ea"/>
                    <a:cs typeface="+mn-cs"/>
                  </a:defRPr>
                </a:lvl4pPr>
                <a:lvl5pPr marL="1828800" algn="l" defTabSz="914400">
                  <a:defRPr sz="1800">
                    <a:solidFill>
                      <a:schemeClr val="lt1"/>
                    </a:solidFill>
                    <a:latin typeface="+mn-lt"/>
                    <a:ea typeface="+mn-ea"/>
                    <a:cs typeface="+mn-cs"/>
                  </a:defRPr>
                </a:lvl5pPr>
                <a:lvl6pPr marL="2286000" algn="l" defTabSz="914400">
                  <a:defRPr sz="1800">
                    <a:solidFill>
                      <a:schemeClr val="lt1"/>
                    </a:solidFill>
                    <a:latin typeface="+mn-lt"/>
                    <a:ea typeface="+mn-ea"/>
                    <a:cs typeface="+mn-cs"/>
                  </a:defRPr>
                </a:lvl6pPr>
                <a:lvl7pPr marL="2743200" algn="l" defTabSz="914400">
                  <a:defRPr sz="1800">
                    <a:solidFill>
                      <a:schemeClr val="lt1"/>
                    </a:solidFill>
                    <a:latin typeface="+mn-lt"/>
                    <a:ea typeface="+mn-ea"/>
                    <a:cs typeface="+mn-cs"/>
                  </a:defRPr>
                </a:lvl7pPr>
                <a:lvl8pPr marL="3200400" algn="l" defTabSz="914400">
                  <a:defRPr sz="1800">
                    <a:solidFill>
                      <a:schemeClr val="lt1"/>
                    </a:solidFill>
                    <a:latin typeface="+mn-lt"/>
                    <a:ea typeface="+mn-ea"/>
                    <a:cs typeface="+mn-cs"/>
                  </a:defRPr>
                </a:lvl8pPr>
                <a:lvl9pPr marL="3657600" algn="l" defTabSz="914400">
                  <a:defRPr sz="1800">
                    <a:solidFill>
                      <a:schemeClr val="lt1"/>
                    </a:solidFill>
                    <a:latin typeface="+mn-lt"/>
                    <a:ea typeface="+mn-ea"/>
                    <a:cs typeface="+mn-cs"/>
                  </a:defRPr>
                </a:lvl9pPr>
              </a:lstStyle>
              <a:p>
                <a:pPr algn="ctr">
                  <a:defRPr/>
                </a:pPr>
                <a:r>
                  <a:rPr lang="en-US" sz="1400" dirty="0"/>
                  <a:t>        Gr back</a:t>
                </a:r>
                <a:endParaRPr sz="1400" dirty="0"/>
              </a:p>
            </p:txBody>
          </p:sp>
          <p:sp>
            <p:nvSpPr>
              <p:cNvPr id="42" name="Rectangle 41"/>
              <p:cNvSpPr/>
              <p:nvPr/>
            </p:nvSpPr>
            <p:spPr bwMode="auto">
              <a:xfrm>
                <a:off x="838200" y="5465584"/>
                <a:ext cx="1482788" cy="305853"/>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en-US"/>
                </a:defPPr>
                <a:lvl1pPr marL="0" algn="l" defTabSz="914400">
                  <a:defRPr sz="1800">
                    <a:solidFill>
                      <a:schemeClr val="lt1"/>
                    </a:solidFill>
                    <a:latin typeface="+mn-lt"/>
                    <a:ea typeface="+mn-ea"/>
                    <a:cs typeface="+mn-cs"/>
                  </a:defRPr>
                </a:lvl1pPr>
                <a:lvl2pPr marL="457200" algn="l" defTabSz="914400">
                  <a:defRPr sz="1800">
                    <a:solidFill>
                      <a:schemeClr val="lt1"/>
                    </a:solidFill>
                    <a:latin typeface="+mn-lt"/>
                    <a:ea typeface="+mn-ea"/>
                    <a:cs typeface="+mn-cs"/>
                  </a:defRPr>
                </a:lvl2pPr>
                <a:lvl3pPr marL="914400" algn="l" defTabSz="914400">
                  <a:defRPr sz="1800">
                    <a:solidFill>
                      <a:schemeClr val="lt1"/>
                    </a:solidFill>
                    <a:latin typeface="+mn-lt"/>
                    <a:ea typeface="+mn-ea"/>
                    <a:cs typeface="+mn-cs"/>
                  </a:defRPr>
                </a:lvl3pPr>
                <a:lvl4pPr marL="1371600" algn="l" defTabSz="914400">
                  <a:defRPr sz="1800">
                    <a:solidFill>
                      <a:schemeClr val="lt1"/>
                    </a:solidFill>
                    <a:latin typeface="+mn-lt"/>
                    <a:ea typeface="+mn-ea"/>
                    <a:cs typeface="+mn-cs"/>
                  </a:defRPr>
                </a:lvl4pPr>
                <a:lvl5pPr marL="1828800" algn="l" defTabSz="914400">
                  <a:defRPr sz="1800">
                    <a:solidFill>
                      <a:schemeClr val="lt1"/>
                    </a:solidFill>
                    <a:latin typeface="+mn-lt"/>
                    <a:ea typeface="+mn-ea"/>
                    <a:cs typeface="+mn-cs"/>
                  </a:defRPr>
                </a:lvl5pPr>
                <a:lvl6pPr marL="2286000" algn="l" defTabSz="914400">
                  <a:defRPr sz="1800">
                    <a:solidFill>
                      <a:schemeClr val="lt1"/>
                    </a:solidFill>
                    <a:latin typeface="+mn-lt"/>
                    <a:ea typeface="+mn-ea"/>
                    <a:cs typeface="+mn-cs"/>
                  </a:defRPr>
                </a:lvl6pPr>
                <a:lvl7pPr marL="2743200" algn="l" defTabSz="914400">
                  <a:defRPr sz="1800">
                    <a:solidFill>
                      <a:schemeClr val="lt1"/>
                    </a:solidFill>
                    <a:latin typeface="+mn-lt"/>
                    <a:ea typeface="+mn-ea"/>
                    <a:cs typeface="+mn-cs"/>
                  </a:defRPr>
                </a:lvl7pPr>
                <a:lvl8pPr marL="3200400" algn="l" defTabSz="914400">
                  <a:defRPr sz="1800">
                    <a:solidFill>
                      <a:schemeClr val="lt1"/>
                    </a:solidFill>
                    <a:latin typeface="+mn-lt"/>
                    <a:ea typeface="+mn-ea"/>
                    <a:cs typeface="+mn-cs"/>
                  </a:defRPr>
                </a:lvl8pPr>
                <a:lvl9pPr marL="3657600" algn="l" defTabSz="914400">
                  <a:defRPr sz="1800">
                    <a:solidFill>
                      <a:schemeClr val="lt1"/>
                    </a:solidFill>
                    <a:latin typeface="+mn-lt"/>
                    <a:ea typeface="+mn-ea"/>
                    <a:cs typeface="+mn-cs"/>
                  </a:defRPr>
                </a:lvl9pPr>
              </a:lstStyle>
              <a:p>
                <a:pPr algn="ctr">
                  <a:defRPr/>
                </a:pPr>
                <a:r>
                  <a:rPr lang="en-US" sz="1400" dirty="0">
                    <a:solidFill>
                      <a:schemeClr val="tx1"/>
                    </a:solidFill>
                  </a:rPr>
                  <a:t>bottom </a:t>
                </a:r>
                <a:r>
                  <a:rPr lang="en-US" sz="1400" dirty="0" err="1">
                    <a:solidFill>
                      <a:schemeClr val="tx1"/>
                    </a:solidFill>
                  </a:rPr>
                  <a:t>hBN</a:t>
                </a:r>
                <a:endParaRPr lang="en-US" sz="1400" dirty="0">
                  <a:solidFill>
                    <a:schemeClr val="tx1"/>
                  </a:solidFill>
                </a:endParaRPr>
              </a:p>
            </p:txBody>
          </p:sp>
          <p:sp>
            <p:nvSpPr>
              <p:cNvPr id="43" name="Rectangle 42"/>
              <p:cNvSpPr/>
              <p:nvPr/>
            </p:nvSpPr>
            <p:spPr bwMode="auto">
              <a:xfrm>
                <a:off x="1003332" y="5309376"/>
                <a:ext cx="1317656" cy="15620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en-US"/>
                </a:defPPr>
                <a:lvl1pPr marL="0" algn="l" defTabSz="914400">
                  <a:defRPr sz="1800">
                    <a:solidFill>
                      <a:schemeClr val="lt1"/>
                    </a:solidFill>
                    <a:latin typeface="+mn-lt"/>
                    <a:ea typeface="+mn-ea"/>
                    <a:cs typeface="+mn-cs"/>
                  </a:defRPr>
                </a:lvl1pPr>
                <a:lvl2pPr marL="457200" algn="l" defTabSz="914400">
                  <a:defRPr sz="1800">
                    <a:solidFill>
                      <a:schemeClr val="lt1"/>
                    </a:solidFill>
                    <a:latin typeface="+mn-lt"/>
                    <a:ea typeface="+mn-ea"/>
                    <a:cs typeface="+mn-cs"/>
                  </a:defRPr>
                </a:lvl2pPr>
                <a:lvl3pPr marL="914400" algn="l" defTabSz="914400">
                  <a:defRPr sz="1800">
                    <a:solidFill>
                      <a:schemeClr val="lt1"/>
                    </a:solidFill>
                    <a:latin typeface="+mn-lt"/>
                    <a:ea typeface="+mn-ea"/>
                    <a:cs typeface="+mn-cs"/>
                  </a:defRPr>
                </a:lvl3pPr>
                <a:lvl4pPr marL="1371600" algn="l" defTabSz="914400">
                  <a:defRPr sz="1800">
                    <a:solidFill>
                      <a:schemeClr val="lt1"/>
                    </a:solidFill>
                    <a:latin typeface="+mn-lt"/>
                    <a:ea typeface="+mn-ea"/>
                    <a:cs typeface="+mn-cs"/>
                  </a:defRPr>
                </a:lvl4pPr>
                <a:lvl5pPr marL="1828800" algn="l" defTabSz="914400">
                  <a:defRPr sz="1800">
                    <a:solidFill>
                      <a:schemeClr val="lt1"/>
                    </a:solidFill>
                    <a:latin typeface="+mn-lt"/>
                    <a:ea typeface="+mn-ea"/>
                    <a:cs typeface="+mn-cs"/>
                  </a:defRPr>
                </a:lvl5pPr>
                <a:lvl6pPr marL="2286000" algn="l" defTabSz="914400">
                  <a:defRPr sz="1800">
                    <a:solidFill>
                      <a:schemeClr val="lt1"/>
                    </a:solidFill>
                    <a:latin typeface="+mn-lt"/>
                    <a:ea typeface="+mn-ea"/>
                    <a:cs typeface="+mn-cs"/>
                  </a:defRPr>
                </a:lvl6pPr>
                <a:lvl7pPr marL="2743200" algn="l" defTabSz="914400">
                  <a:defRPr sz="1800">
                    <a:solidFill>
                      <a:schemeClr val="lt1"/>
                    </a:solidFill>
                    <a:latin typeface="+mn-lt"/>
                    <a:ea typeface="+mn-ea"/>
                    <a:cs typeface="+mn-cs"/>
                  </a:defRPr>
                </a:lvl7pPr>
                <a:lvl8pPr marL="3200400" algn="l" defTabSz="914400">
                  <a:defRPr sz="1800">
                    <a:solidFill>
                      <a:schemeClr val="lt1"/>
                    </a:solidFill>
                    <a:latin typeface="+mn-lt"/>
                    <a:ea typeface="+mn-ea"/>
                    <a:cs typeface="+mn-cs"/>
                  </a:defRPr>
                </a:lvl8pPr>
                <a:lvl9pPr marL="3657600" algn="l" defTabSz="914400">
                  <a:defRPr sz="1800">
                    <a:solidFill>
                      <a:schemeClr val="lt1"/>
                    </a:solidFill>
                    <a:latin typeface="+mn-lt"/>
                    <a:ea typeface="+mn-ea"/>
                    <a:cs typeface="+mn-cs"/>
                  </a:defRPr>
                </a:lvl9pPr>
              </a:lstStyle>
              <a:p>
                <a:pPr>
                  <a:defRPr/>
                </a:pPr>
                <a:r>
                  <a:rPr lang="en-US" sz="1400"/>
                  <a:t>ML</a:t>
                </a:r>
                <a:endParaRPr sz="1400"/>
              </a:p>
            </p:txBody>
          </p:sp>
        </p:grpSp>
        <p:sp>
          <p:nvSpPr>
            <p:cNvPr id="45" name="Oval 44"/>
            <p:cNvSpPr/>
            <p:nvPr/>
          </p:nvSpPr>
          <p:spPr bwMode="auto">
            <a:xfrm>
              <a:off x="1457075" y="3327150"/>
              <a:ext cx="455541" cy="414855"/>
            </a:xfrm>
            <a:prstGeom prst="ellipse">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ct val="95000"/>
                </a:lnSpc>
                <a:defRPr/>
              </a:pPr>
              <a:r>
                <a:rPr lang="en-US" sz="1400">
                  <a:solidFill>
                    <a:schemeClr val="tx1"/>
                  </a:solidFill>
                </a:rPr>
                <a:t>V</a:t>
              </a:r>
              <a:endParaRPr sz="1400"/>
            </a:p>
          </p:txBody>
        </p:sp>
        <p:cxnSp>
          <p:nvCxnSpPr>
            <p:cNvPr id="46" name="Straight Connector 45"/>
            <p:cNvCxnSpPr>
              <a:cxnSpLocks/>
            </p:cNvCxnSpPr>
            <p:nvPr/>
          </p:nvCxnSpPr>
          <p:spPr bwMode="auto">
            <a:xfrm>
              <a:off x="1686513" y="2815586"/>
              <a:ext cx="0" cy="504205"/>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38" name="Group 37"/>
          <p:cNvGrpSpPr/>
          <p:nvPr/>
        </p:nvGrpSpPr>
        <p:grpSpPr bwMode="auto">
          <a:xfrm>
            <a:off x="4792710" y="4573777"/>
            <a:ext cx="2002889" cy="1382247"/>
            <a:chOff x="-67460" y="4224263"/>
            <a:chExt cx="2002889" cy="1382247"/>
          </a:xfrm>
        </p:grpSpPr>
        <p:sp>
          <p:nvSpPr>
            <p:cNvPr id="41" name="TextBox 40"/>
            <p:cNvSpPr txBox="1"/>
            <p:nvPr/>
          </p:nvSpPr>
          <p:spPr bwMode="auto">
            <a:xfrm>
              <a:off x="671492" y="4991125"/>
              <a:ext cx="432048" cy="326243"/>
            </a:xfrm>
            <a:prstGeom prst="rect">
              <a:avLst/>
            </a:prstGeom>
            <a:noFill/>
          </p:spPr>
          <p:txBody>
            <a:bodyPr wrap="square" rtlCol="0">
              <a:spAutoFit/>
            </a:bodyPr>
            <a:lstStyle/>
            <a:p>
              <a:pPr algn="l">
                <a:lnSpc>
                  <a:spcPct val="95000"/>
                </a:lnSpc>
                <a:defRPr/>
              </a:pPr>
              <a:r>
                <a:rPr lang="en-US" sz="1600">
                  <a:solidFill>
                    <a:srgbClr val="0070C0"/>
                  </a:solidFill>
                </a:rPr>
                <a:t>e</a:t>
              </a:r>
              <a:r>
                <a:rPr lang="en-US" sz="1600" baseline="30000">
                  <a:solidFill>
                    <a:srgbClr val="0070C0"/>
                  </a:solidFill>
                </a:rPr>
                <a:t>-</a:t>
              </a:r>
              <a:endParaRPr lang="en-US" sz="1600">
                <a:solidFill>
                  <a:srgbClr val="0070C0"/>
                </a:solidFill>
              </a:endParaRPr>
            </a:p>
          </p:txBody>
        </p:sp>
        <p:sp>
          <p:nvSpPr>
            <p:cNvPr id="44" name="TextBox 43"/>
            <p:cNvSpPr txBox="1"/>
            <p:nvPr/>
          </p:nvSpPr>
          <p:spPr bwMode="auto">
            <a:xfrm>
              <a:off x="1503381" y="5280267"/>
              <a:ext cx="432048" cy="326243"/>
            </a:xfrm>
            <a:prstGeom prst="rect">
              <a:avLst/>
            </a:prstGeom>
            <a:noFill/>
          </p:spPr>
          <p:txBody>
            <a:bodyPr wrap="square" rtlCol="0">
              <a:spAutoFit/>
            </a:bodyPr>
            <a:lstStyle/>
            <a:p>
              <a:pPr algn="l">
                <a:lnSpc>
                  <a:spcPct val="95000"/>
                </a:lnSpc>
                <a:defRPr/>
              </a:pPr>
              <a:r>
                <a:rPr lang="en-US" sz="1600">
                  <a:solidFill>
                    <a:srgbClr val="FF0000"/>
                  </a:solidFill>
                </a:rPr>
                <a:t>h</a:t>
              </a:r>
              <a:r>
                <a:rPr lang="en-US" sz="1600" baseline="30000">
                  <a:solidFill>
                    <a:srgbClr val="FF0000"/>
                  </a:solidFill>
                </a:rPr>
                <a:t>+</a:t>
              </a:r>
              <a:endParaRPr lang="en-US" sz="1600">
                <a:solidFill>
                  <a:srgbClr val="FF0000"/>
                </a:solidFill>
              </a:endParaRPr>
            </a:p>
          </p:txBody>
        </p:sp>
        <p:sp>
          <p:nvSpPr>
            <p:cNvPr id="51" name="Oval 50"/>
            <p:cNvSpPr/>
            <p:nvPr/>
          </p:nvSpPr>
          <p:spPr bwMode="auto">
            <a:xfrm>
              <a:off x="1084440" y="4959762"/>
              <a:ext cx="170474" cy="179679"/>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sp>
          <p:nvSpPr>
            <p:cNvPr id="55" name="Oval 54"/>
            <p:cNvSpPr/>
            <p:nvPr/>
          </p:nvSpPr>
          <p:spPr bwMode="auto">
            <a:xfrm>
              <a:off x="1012866" y="4841294"/>
              <a:ext cx="531766" cy="504056"/>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sp>
          <p:nvSpPr>
            <p:cNvPr id="56" name="Oval 55"/>
            <p:cNvSpPr/>
            <p:nvPr/>
          </p:nvSpPr>
          <p:spPr bwMode="auto">
            <a:xfrm flipH="1" flipV="1">
              <a:off x="1292112" y="5087877"/>
              <a:ext cx="172170" cy="18135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sp>
          <p:nvSpPr>
            <p:cNvPr id="57" name="Oval 56"/>
            <p:cNvSpPr/>
            <p:nvPr/>
          </p:nvSpPr>
          <p:spPr bwMode="auto">
            <a:xfrm flipH="1" flipV="1">
              <a:off x="1134587" y="4576121"/>
              <a:ext cx="172170" cy="18135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sp>
          <p:nvSpPr>
            <p:cNvPr id="58" name="TextBox 57"/>
            <p:cNvSpPr txBox="1"/>
            <p:nvPr/>
          </p:nvSpPr>
          <p:spPr bwMode="auto">
            <a:xfrm>
              <a:off x="1031246" y="4224263"/>
              <a:ext cx="874673" cy="326243"/>
            </a:xfrm>
            <a:prstGeom prst="rect">
              <a:avLst/>
            </a:prstGeom>
            <a:noFill/>
          </p:spPr>
          <p:txBody>
            <a:bodyPr wrap="square" rtlCol="0">
              <a:spAutoFit/>
            </a:bodyPr>
            <a:lstStyle/>
            <a:p>
              <a:pPr algn="l">
                <a:lnSpc>
                  <a:spcPct val="95000"/>
                </a:lnSpc>
                <a:defRPr/>
              </a:pPr>
              <a:r>
                <a:rPr lang="en-US" sz="1600" dirty="0" smtClean="0"/>
                <a:t>D</a:t>
              </a:r>
              <a:r>
                <a:rPr lang="en-US" sz="1600" baseline="30000" dirty="0"/>
                <a:t>0</a:t>
              </a:r>
              <a:endParaRPr dirty="0"/>
            </a:p>
          </p:txBody>
        </p:sp>
        <p:sp>
          <p:nvSpPr>
            <p:cNvPr id="59" name="Oval 58"/>
            <p:cNvSpPr/>
            <p:nvPr/>
          </p:nvSpPr>
          <p:spPr bwMode="auto">
            <a:xfrm>
              <a:off x="943971" y="4506451"/>
              <a:ext cx="693613" cy="992267"/>
            </a:xfrm>
            <a:prstGeom prst="ellipse">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sp>
          <p:nvSpPr>
            <p:cNvPr id="60" name="TextBox 59"/>
            <p:cNvSpPr txBox="1"/>
            <p:nvPr/>
          </p:nvSpPr>
          <p:spPr bwMode="auto">
            <a:xfrm>
              <a:off x="-67460" y="4814378"/>
              <a:ext cx="1157877" cy="501676"/>
            </a:xfrm>
            <a:prstGeom prst="rect">
              <a:avLst/>
            </a:prstGeom>
            <a:noFill/>
          </p:spPr>
          <p:txBody>
            <a:bodyPr wrap="square" rtlCol="0">
              <a:spAutoFit/>
            </a:bodyPr>
            <a:lstStyle/>
            <a:p>
              <a:pPr algn="l">
                <a:lnSpc>
                  <a:spcPct val="95000"/>
                </a:lnSpc>
                <a:defRPr/>
              </a:pPr>
              <a:r>
                <a:rPr lang="en-US" sz="1400" dirty="0" smtClean="0"/>
                <a:t>D</a:t>
              </a:r>
              <a:r>
                <a:rPr lang="en-US" sz="1400" baseline="30000" dirty="0" smtClean="0"/>
                <a:t>0</a:t>
              </a:r>
              <a:r>
                <a:rPr lang="en-US" sz="1400" dirty="0" smtClean="0"/>
                <a:t> bound </a:t>
              </a:r>
              <a:r>
                <a:rPr lang="en-US" sz="1400" dirty="0" err="1"/>
                <a:t>exciton</a:t>
              </a:r>
              <a:endParaRPr lang="en-US" sz="1400" dirty="0"/>
            </a:p>
          </p:txBody>
        </p:sp>
      </p:grpSp>
      <p:grpSp>
        <p:nvGrpSpPr>
          <p:cNvPr id="29" name="Group 28"/>
          <p:cNvGrpSpPr/>
          <p:nvPr/>
        </p:nvGrpSpPr>
        <p:grpSpPr>
          <a:xfrm>
            <a:off x="8688288" y="1042975"/>
            <a:ext cx="3448433" cy="3396314"/>
            <a:chOff x="8688288" y="1042975"/>
            <a:chExt cx="3448433" cy="3396314"/>
          </a:xfrm>
        </p:grpSpPr>
        <p:sp>
          <p:nvSpPr>
            <p:cNvPr id="71" name="TextBox 70"/>
            <p:cNvSpPr txBox="1"/>
            <p:nvPr/>
          </p:nvSpPr>
          <p:spPr>
            <a:xfrm>
              <a:off x="8688288" y="1042975"/>
              <a:ext cx="3155031" cy="3396314"/>
            </a:xfrm>
            <a:prstGeom prst="rect">
              <a:avLst/>
            </a:prstGeom>
            <a:noFill/>
          </p:spPr>
          <p:txBody>
            <a:bodyPr wrap="none" rtlCol="0">
              <a:spAutoFit/>
            </a:bodyPr>
            <a:lstStyle/>
            <a:p>
              <a:pPr algn="l">
                <a:lnSpc>
                  <a:spcPct val="95000"/>
                </a:lnSpc>
              </a:pPr>
              <a:r>
                <a:rPr lang="en-US" sz="1600" dirty="0" smtClean="0">
                  <a:solidFill>
                    <a:schemeClr val="accent1">
                      <a:lumMod val="75000"/>
                    </a:schemeClr>
                  </a:solidFill>
                </a:rPr>
                <a:t>With the possible options:</a:t>
              </a:r>
              <a:endParaRPr lang="en-150" sz="1600" dirty="0" smtClean="0">
                <a:solidFill>
                  <a:schemeClr val="accent1">
                    <a:lumMod val="75000"/>
                  </a:schemeClr>
                </a:solidFill>
              </a:endParaRPr>
            </a:p>
            <a:p>
              <a:pPr algn="l">
                <a:lnSpc>
                  <a:spcPct val="95000"/>
                </a:lnSpc>
              </a:pPr>
              <a:endParaRPr lang="en-150" sz="1600" dirty="0">
                <a:solidFill>
                  <a:schemeClr val="accent1">
                    <a:lumMod val="75000"/>
                  </a:schemeClr>
                </a:solidFill>
              </a:endParaRPr>
            </a:p>
            <a:p>
              <a:pPr algn="l">
                <a:lnSpc>
                  <a:spcPct val="95000"/>
                </a:lnSpc>
              </a:pPr>
              <a:endParaRPr lang="en-US" sz="1600" dirty="0" smtClean="0">
                <a:solidFill>
                  <a:schemeClr val="accent1">
                    <a:lumMod val="75000"/>
                  </a:schemeClr>
                </a:solidFill>
              </a:endParaRPr>
            </a:p>
            <a:p>
              <a:pPr algn="l">
                <a:lnSpc>
                  <a:spcPct val="95000"/>
                </a:lnSpc>
              </a:pPr>
              <a:endParaRPr lang="en-US" sz="1600" dirty="0">
                <a:solidFill>
                  <a:schemeClr val="accent1">
                    <a:lumMod val="75000"/>
                  </a:schemeClr>
                </a:solidFill>
              </a:endParaRPr>
            </a:p>
            <a:p>
              <a:pPr algn="l">
                <a:lnSpc>
                  <a:spcPct val="95000"/>
                </a:lnSpc>
              </a:pPr>
              <a:endParaRPr lang="en-US" sz="1600" dirty="0" smtClean="0">
                <a:solidFill>
                  <a:schemeClr val="accent1">
                    <a:lumMod val="75000"/>
                  </a:schemeClr>
                </a:solidFill>
              </a:endParaRPr>
            </a:p>
            <a:p>
              <a:pPr algn="l">
                <a:lnSpc>
                  <a:spcPct val="95000"/>
                </a:lnSpc>
              </a:pPr>
              <a:endParaRPr lang="en-US" sz="1600" dirty="0">
                <a:solidFill>
                  <a:schemeClr val="accent1">
                    <a:lumMod val="75000"/>
                  </a:schemeClr>
                </a:solidFill>
              </a:endParaRPr>
            </a:p>
            <a:p>
              <a:pPr algn="l">
                <a:lnSpc>
                  <a:spcPct val="95000"/>
                </a:lnSpc>
              </a:pPr>
              <a:endParaRPr lang="en-US" sz="1600" dirty="0" smtClean="0">
                <a:solidFill>
                  <a:schemeClr val="accent1">
                    <a:lumMod val="75000"/>
                  </a:schemeClr>
                </a:solidFill>
              </a:endParaRPr>
            </a:p>
            <a:p>
              <a:pPr algn="l">
                <a:lnSpc>
                  <a:spcPct val="95000"/>
                </a:lnSpc>
              </a:pPr>
              <a:endParaRPr lang="en-US" sz="1600" dirty="0">
                <a:solidFill>
                  <a:schemeClr val="accent1">
                    <a:lumMod val="75000"/>
                  </a:schemeClr>
                </a:solidFill>
              </a:endParaRPr>
            </a:p>
            <a:p>
              <a:pPr algn="l">
                <a:lnSpc>
                  <a:spcPct val="95000"/>
                </a:lnSpc>
              </a:pPr>
              <a:endParaRPr lang="en-US" sz="1600" dirty="0" smtClean="0">
                <a:solidFill>
                  <a:schemeClr val="accent1">
                    <a:lumMod val="75000"/>
                  </a:schemeClr>
                </a:solidFill>
              </a:endParaRPr>
            </a:p>
            <a:p>
              <a:pPr algn="l">
                <a:lnSpc>
                  <a:spcPct val="95000"/>
                </a:lnSpc>
              </a:pPr>
              <a:endParaRPr lang="en-US" sz="1600" dirty="0">
                <a:solidFill>
                  <a:schemeClr val="accent1">
                    <a:lumMod val="75000"/>
                  </a:schemeClr>
                </a:solidFill>
              </a:endParaRPr>
            </a:p>
            <a:p>
              <a:pPr algn="l">
                <a:lnSpc>
                  <a:spcPct val="95000"/>
                </a:lnSpc>
              </a:pPr>
              <a:endParaRPr lang="en-US" sz="1600" dirty="0" smtClean="0">
                <a:solidFill>
                  <a:schemeClr val="accent1">
                    <a:lumMod val="75000"/>
                  </a:schemeClr>
                </a:solidFill>
              </a:endParaRPr>
            </a:p>
            <a:p>
              <a:pPr algn="l">
                <a:lnSpc>
                  <a:spcPct val="95000"/>
                </a:lnSpc>
              </a:pPr>
              <a:endParaRPr lang="en-US" sz="1600" dirty="0">
                <a:solidFill>
                  <a:schemeClr val="accent1">
                    <a:lumMod val="75000"/>
                  </a:schemeClr>
                </a:solidFill>
              </a:endParaRPr>
            </a:p>
            <a:p>
              <a:pPr algn="l">
                <a:lnSpc>
                  <a:spcPct val="95000"/>
                </a:lnSpc>
              </a:pPr>
              <a:endParaRPr lang="en-US" sz="1600" dirty="0" smtClean="0">
                <a:solidFill>
                  <a:schemeClr val="accent1">
                    <a:lumMod val="75000"/>
                  </a:schemeClr>
                </a:solidFill>
              </a:endParaRPr>
            </a:p>
            <a:p>
              <a:pPr algn="l">
                <a:lnSpc>
                  <a:spcPct val="95000"/>
                </a:lnSpc>
              </a:pPr>
              <a:r>
                <a:rPr lang="en-US" sz="1600" dirty="0" smtClean="0">
                  <a:solidFill>
                    <a:schemeClr val="accent1">
                      <a:lumMod val="75000"/>
                    </a:schemeClr>
                  </a:solidFill>
                </a:rPr>
                <a:t>the origin of D</a:t>
              </a:r>
              <a:r>
                <a:rPr lang="en-US" sz="1600" baseline="30000" dirty="0" smtClean="0">
                  <a:solidFill>
                    <a:schemeClr val="accent1">
                      <a:lumMod val="75000"/>
                    </a:schemeClr>
                  </a:solidFill>
                </a:rPr>
                <a:t>0</a:t>
              </a:r>
              <a:r>
                <a:rPr lang="en-US" sz="1600" dirty="0" smtClean="0">
                  <a:solidFill>
                    <a:schemeClr val="accent1">
                      <a:lumMod val="75000"/>
                    </a:schemeClr>
                  </a:solidFill>
                </a:rPr>
                <a:t> state is not clear</a:t>
              </a:r>
              <a:r>
                <a:rPr lang="en-US" dirty="0" smtClean="0">
                  <a:solidFill>
                    <a:schemeClr val="accent1">
                      <a:lumMod val="75000"/>
                    </a:schemeClr>
                  </a:solidFill>
                </a:rPr>
                <a:t>.</a:t>
              </a:r>
              <a:endParaRPr lang="en-US" dirty="0" smtClean="0">
                <a:solidFill>
                  <a:schemeClr val="accent1">
                    <a:lumMod val="75000"/>
                  </a:schemeClr>
                </a:solidFill>
              </a:endParaRPr>
            </a:p>
          </p:txBody>
        </p:sp>
        <p:grpSp>
          <p:nvGrpSpPr>
            <p:cNvPr id="61" name="Group 60"/>
            <p:cNvGrpSpPr/>
            <p:nvPr/>
          </p:nvGrpSpPr>
          <p:grpSpPr bwMode="auto">
            <a:xfrm>
              <a:off x="9005529" y="2199724"/>
              <a:ext cx="3131192" cy="708452"/>
              <a:chOff x="3438437" y="2716044"/>
              <a:chExt cx="3131192" cy="708452"/>
            </a:xfrm>
          </p:grpSpPr>
          <p:pic>
            <p:nvPicPr>
              <p:cNvPr id="62" name="Picture 61"/>
              <p:cNvPicPr>
                <a:picLocks noChangeAspect="1"/>
              </p:cNvPicPr>
              <p:nvPr/>
            </p:nvPicPr>
            <p:blipFill>
              <a:blip r:embed="rId4"/>
              <a:stretch/>
            </p:blipFill>
            <p:spPr bwMode="auto">
              <a:xfrm>
                <a:off x="3438437" y="2716044"/>
                <a:ext cx="1018800" cy="708452"/>
              </a:xfrm>
              <a:prstGeom prst="rect">
                <a:avLst/>
              </a:prstGeom>
            </p:spPr>
          </p:pic>
          <p:sp>
            <p:nvSpPr>
              <p:cNvPr id="63" name="TextBox 62"/>
              <p:cNvSpPr txBox="1"/>
              <p:nvPr/>
            </p:nvSpPr>
            <p:spPr bwMode="auto">
              <a:xfrm>
                <a:off x="4489337" y="2957838"/>
                <a:ext cx="2080292" cy="311624"/>
              </a:xfrm>
              <a:prstGeom prst="rect">
                <a:avLst/>
              </a:prstGeom>
              <a:noFill/>
            </p:spPr>
            <p:txBody>
              <a:bodyPr wrap="square" rtlCol="0">
                <a:spAutoFit/>
              </a:bodyPr>
              <a:lstStyle/>
              <a:p>
                <a:pPr algn="l">
                  <a:lnSpc>
                    <a:spcPct val="95000"/>
                  </a:lnSpc>
                  <a:defRPr/>
                </a:pPr>
                <a:r>
                  <a:rPr lang="en-US" sz="1500" dirty="0" err="1">
                    <a:solidFill>
                      <a:schemeClr val="accent1">
                        <a:lumMod val="75000"/>
                      </a:schemeClr>
                    </a:solidFill>
                  </a:rPr>
                  <a:t>Cr-Se@Se</a:t>
                </a:r>
                <a:r>
                  <a:rPr lang="en-US" sz="1500" dirty="0">
                    <a:solidFill>
                      <a:schemeClr val="accent1">
                        <a:lumMod val="75000"/>
                      </a:schemeClr>
                    </a:solidFill>
                  </a:rPr>
                  <a:t> 41%</a:t>
                </a:r>
                <a:endParaRPr sz="1500" dirty="0">
                  <a:solidFill>
                    <a:schemeClr val="accent1">
                      <a:lumMod val="75000"/>
                    </a:schemeClr>
                  </a:solidFill>
                </a:endParaRPr>
              </a:p>
            </p:txBody>
          </p:sp>
        </p:grpSp>
        <p:grpSp>
          <p:nvGrpSpPr>
            <p:cNvPr id="64" name="Group 63"/>
            <p:cNvGrpSpPr/>
            <p:nvPr/>
          </p:nvGrpSpPr>
          <p:grpSpPr bwMode="auto">
            <a:xfrm>
              <a:off x="8936643" y="1514695"/>
              <a:ext cx="2608533" cy="598657"/>
              <a:chOff x="5899085" y="2859040"/>
              <a:chExt cx="5113464" cy="975888"/>
            </a:xfrm>
          </p:grpSpPr>
          <p:pic>
            <p:nvPicPr>
              <p:cNvPr id="65" name="Picture 64"/>
              <p:cNvPicPr>
                <a:picLocks noChangeAspect="1"/>
              </p:cNvPicPr>
              <p:nvPr/>
            </p:nvPicPr>
            <p:blipFill>
              <a:blip r:embed="rId5"/>
              <a:stretch/>
            </p:blipFill>
            <p:spPr bwMode="auto">
              <a:xfrm>
                <a:off x="5899085" y="2859040"/>
                <a:ext cx="1998942" cy="975888"/>
              </a:xfrm>
              <a:prstGeom prst="rect">
                <a:avLst/>
              </a:prstGeom>
            </p:spPr>
          </p:pic>
          <p:sp>
            <p:nvSpPr>
              <p:cNvPr id="66" name="TextBox 65"/>
              <p:cNvSpPr txBox="1"/>
              <p:nvPr/>
            </p:nvSpPr>
            <p:spPr bwMode="auto">
              <a:xfrm>
                <a:off x="8063828" y="3156659"/>
                <a:ext cx="2948721" cy="507987"/>
              </a:xfrm>
              <a:prstGeom prst="rect">
                <a:avLst/>
              </a:prstGeom>
              <a:noFill/>
            </p:spPr>
            <p:txBody>
              <a:bodyPr wrap="square" rtlCol="0">
                <a:spAutoFit/>
              </a:bodyPr>
              <a:lstStyle/>
              <a:p>
                <a:pPr algn="l">
                  <a:lnSpc>
                    <a:spcPct val="95000"/>
                  </a:lnSpc>
                  <a:defRPr/>
                </a:pPr>
                <a:r>
                  <a:rPr lang="en-US" sz="1500" dirty="0">
                    <a:solidFill>
                      <a:schemeClr val="accent1">
                        <a:lumMod val="75000"/>
                      </a:schemeClr>
                    </a:solidFill>
                  </a:rPr>
                  <a:t>interstitial 28%</a:t>
                </a:r>
                <a:endParaRPr sz="1500" dirty="0">
                  <a:solidFill>
                    <a:schemeClr val="accent1">
                      <a:lumMod val="75000"/>
                    </a:schemeClr>
                  </a:solidFill>
                </a:endParaRPr>
              </a:p>
            </p:txBody>
          </p:sp>
        </p:grpSp>
        <p:grpSp>
          <p:nvGrpSpPr>
            <p:cNvPr id="23" name="Group 22"/>
            <p:cNvGrpSpPr/>
            <p:nvPr/>
          </p:nvGrpSpPr>
          <p:grpSpPr>
            <a:xfrm>
              <a:off x="8946798" y="2994007"/>
              <a:ext cx="2079777" cy="780045"/>
              <a:chOff x="9961247" y="3523614"/>
              <a:chExt cx="2079777" cy="780045"/>
            </a:xfrm>
          </p:grpSpPr>
          <p:sp>
            <p:nvSpPr>
              <p:cNvPr id="69" name="TextBox 68"/>
              <p:cNvSpPr txBox="1"/>
              <p:nvPr/>
            </p:nvSpPr>
            <p:spPr bwMode="auto">
              <a:xfrm>
                <a:off x="10651422" y="3696241"/>
                <a:ext cx="1389602" cy="311624"/>
              </a:xfrm>
              <a:prstGeom prst="rect">
                <a:avLst/>
              </a:prstGeom>
              <a:noFill/>
            </p:spPr>
            <p:txBody>
              <a:bodyPr wrap="square" rtlCol="0">
                <a:spAutoFit/>
              </a:bodyPr>
              <a:lstStyle/>
              <a:p>
                <a:pPr algn="l">
                  <a:lnSpc>
                    <a:spcPct val="95000"/>
                  </a:lnSpc>
                  <a:defRPr/>
                </a:pPr>
                <a:r>
                  <a:rPr lang="en-US" sz="1500" dirty="0" err="1">
                    <a:solidFill>
                      <a:schemeClr val="accent1">
                        <a:lumMod val="75000"/>
                      </a:schemeClr>
                    </a:solidFill>
                  </a:rPr>
                  <a:t>Cr@Mo</a:t>
                </a:r>
                <a:r>
                  <a:rPr lang="en-US" sz="1500" dirty="0">
                    <a:solidFill>
                      <a:schemeClr val="accent1">
                        <a:lumMod val="75000"/>
                      </a:schemeClr>
                    </a:solidFill>
                  </a:rPr>
                  <a:t> 28%</a:t>
                </a:r>
                <a:endParaRPr sz="1500" dirty="0">
                  <a:solidFill>
                    <a:schemeClr val="accent1">
                      <a:lumMod val="75000"/>
                    </a:schemeClr>
                  </a:solidFill>
                </a:endParaRPr>
              </a:p>
            </p:txBody>
          </p:sp>
          <p:pic>
            <p:nvPicPr>
              <p:cNvPr id="70" name="Picture 69"/>
              <p:cNvPicPr>
                <a:picLocks/>
              </p:cNvPicPr>
              <p:nvPr/>
            </p:nvPicPr>
            <p:blipFill>
              <a:blip r:embed="rId6"/>
              <a:stretch/>
            </p:blipFill>
            <p:spPr bwMode="auto">
              <a:xfrm>
                <a:off x="9961247" y="3523614"/>
                <a:ext cx="616209" cy="780045"/>
              </a:xfrm>
              <a:prstGeom prst="rect">
                <a:avLst/>
              </a:prstGeom>
            </p:spPr>
          </p:pic>
        </p:grpSp>
      </p:grpSp>
      <p:grpSp>
        <p:nvGrpSpPr>
          <p:cNvPr id="28" name="Group 27"/>
          <p:cNvGrpSpPr/>
          <p:nvPr/>
        </p:nvGrpSpPr>
        <p:grpSpPr>
          <a:xfrm>
            <a:off x="222746" y="3328328"/>
            <a:ext cx="4257675" cy="3000375"/>
            <a:chOff x="222746" y="3328328"/>
            <a:chExt cx="4257675" cy="3000375"/>
          </a:xfrm>
        </p:grpSpPr>
        <p:grpSp>
          <p:nvGrpSpPr>
            <p:cNvPr id="10" name="Group 9"/>
            <p:cNvGrpSpPr/>
            <p:nvPr/>
          </p:nvGrpSpPr>
          <p:grpSpPr>
            <a:xfrm>
              <a:off x="222746" y="3328328"/>
              <a:ext cx="4257675" cy="3000375"/>
              <a:chOff x="7925355" y="186443"/>
              <a:chExt cx="4257675" cy="3000375"/>
            </a:xfrm>
          </p:grpSpPr>
          <p:pic>
            <p:nvPicPr>
              <p:cNvPr id="53" name="Picture 52"/>
              <p:cNvPicPr>
                <a:picLocks noChangeAspect="1"/>
              </p:cNvPicPr>
              <p:nvPr/>
            </p:nvPicPr>
            <p:blipFill>
              <a:blip r:embed="rId7"/>
              <a:stretch>
                <a:fillRect/>
              </a:stretch>
            </p:blipFill>
            <p:spPr>
              <a:xfrm>
                <a:off x="7925355" y="186443"/>
                <a:ext cx="4257675" cy="3000375"/>
              </a:xfrm>
              <a:prstGeom prst="rect">
                <a:avLst/>
              </a:prstGeom>
            </p:spPr>
          </p:pic>
          <p:sp>
            <p:nvSpPr>
              <p:cNvPr id="4" name="Rectangle 3"/>
              <p:cNvSpPr/>
              <p:nvPr/>
            </p:nvSpPr>
            <p:spPr>
              <a:xfrm>
                <a:off x="8688288" y="476672"/>
                <a:ext cx="1152128" cy="11140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solidFill>
                    <a:srgbClr val="FF0000"/>
                  </a:solidFill>
                </a:endParaRPr>
              </a:p>
            </p:txBody>
          </p:sp>
          <p:pic>
            <p:nvPicPr>
              <p:cNvPr id="54" name="Picture 53"/>
              <p:cNvPicPr/>
              <p:nvPr/>
            </p:nvPicPr>
            <p:blipFill rotWithShape="1">
              <a:blip r:embed="rId8"/>
              <a:srcRect l="15094"/>
              <a:stretch/>
            </p:blipFill>
            <p:spPr>
              <a:xfrm>
                <a:off x="8673780" y="399299"/>
                <a:ext cx="2174748" cy="1877573"/>
              </a:xfrm>
              <a:prstGeom prst="rect">
                <a:avLst/>
              </a:prstGeom>
            </p:spPr>
          </p:pic>
          <p:pic>
            <p:nvPicPr>
              <p:cNvPr id="32" name="Picture 31"/>
              <p:cNvPicPr/>
              <p:nvPr/>
            </p:nvPicPr>
            <p:blipFill rotWithShape="1">
              <a:blip r:embed="rId8"/>
              <a:srcRect l="19998" t="12170" r="61896" b="68142"/>
              <a:stretch/>
            </p:blipFill>
            <p:spPr>
              <a:xfrm>
                <a:off x="8640289" y="484555"/>
                <a:ext cx="1008112" cy="792088"/>
              </a:xfrm>
              <a:prstGeom prst="rect">
                <a:avLst/>
              </a:prstGeom>
            </p:spPr>
          </p:pic>
          <p:sp>
            <p:nvSpPr>
              <p:cNvPr id="9" name="Rectangle 8"/>
              <p:cNvSpPr/>
              <p:nvPr/>
            </p:nvSpPr>
            <p:spPr>
              <a:xfrm>
                <a:off x="9648401" y="2358000"/>
                <a:ext cx="408039" cy="2566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solidFill>
                    <a:srgbClr val="FF0000"/>
                  </a:solidFill>
                </a:endParaRPr>
              </a:p>
            </p:txBody>
          </p:sp>
        </p:grpSp>
        <p:grpSp>
          <p:nvGrpSpPr>
            <p:cNvPr id="27" name="Group 26"/>
            <p:cNvGrpSpPr/>
            <p:nvPr/>
          </p:nvGrpSpPr>
          <p:grpSpPr>
            <a:xfrm>
              <a:off x="1607659" y="3933056"/>
              <a:ext cx="2277212" cy="1470934"/>
              <a:chOff x="1607659" y="3933056"/>
              <a:chExt cx="2277212" cy="1470934"/>
            </a:xfrm>
          </p:grpSpPr>
          <p:sp>
            <p:nvSpPr>
              <p:cNvPr id="25" name="TextBox 24"/>
              <p:cNvSpPr txBox="1"/>
              <p:nvPr/>
            </p:nvSpPr>
            <p:spPr>
              <a:xfrm>
                <a:off x="3511051" y="5106986"/>
                <a:ext cx="373820" cy="297004"/>
              </a:xfrm>
              <a:prstGeom prst="rect">
                <a:avLst/>
              </a:prstGeom>
              <a:noFill/>
            </p:spPr>
            <p:txBody>
              <a:bodyPr wrap="none" rtlCol="0">
                <a:spAutoFit/>
              </a:bodyPr>
              <a:lstStyle/>
              <a:p>
                <a:pPr algn="l">
                  <a:lnSpc>
                    <a:spcPct val="95000"/>
                  </a:lnSpc>
                </a:pPr>
                <a:r>
                  <a:rPr lang="en-US" sz="1400" dirty="0" smtClean="0">
                    <a:solidFill>
                      <a:srgbClr val="FF0000"/>
                    </a:solidFill>
                  </a:rPr>
                  <a:t>x3</a:t>
                </a:r>
                <a:endParaRPr lang="en-US" sz="1400" dirty="0" smtClean="0">
                  <a:solidFill>
                    <a:srgbClr val="FF0000"/>
                  </a:solidFill>
                </a:endParaRPr>
              </a:p>
            </p:txBody>
          </p:sp>
          <p:sp>
            <p:nvSpPr>
              <p:cNvPr id="72" name="TextBox 71"/>
              <p:cNvSpPr txBox="1"/>
              <p:nvPr/>
            </p:nvSpPr>
            <p:spPr>
              <a:xfrm>
                <a:off x="1607659" y="4626913"/>
                <a:ext cx="373820" cy="297004"/>
              </a:xfrm>
              <a:prstGeom prst="rect">
                <a:avLst/>
              </a:prstGeom>
              <a:noFill/>
            </p:spPr>
            <p:txBody>
              <a:bodyPr wrap="none" rtlCol="0">
                <a:spAutoFit/>
              </a:bodyPr>
              <a:lstStyle/>
              <a:p>
                <a:pPr algn="l">
                  <a:lnSpc>
                    <a:spcPct val="95000"/>
                  </a:lnSpc>
                </a:pPr>
                <a:r>
                  <a:rPr lang="en-US" sz="1400" dirty="0" smtClean="0">
                    <a:solidFill>
                      <a:srgbClr val="FF0000"/>
                    </a:solidFill>
                  </a:rPr>
                  <a:t>x1</a:t>
                </a:r>
                <a:endParaRPr lang="en-US" sz="1400" dirty="0" smtClean="0">
                  <a:solidFill>
                    <a:srgbClr val="FF0000"/>
                  </a:solidFill>
                </a:endParaRPr>
              </a:p>
            </p:txBody>
          </p:sp>
          <p:sp>
            <p:nvSpPr>
              <p:cNvPr id="26" name="TextBox 25"/>
              <p:cNvSpPr txBox="1"/>
              <p:nvPr/>
            </p:nvSpPr>
            <p:spPr>
              <a:xfrm>
                <a:off x="2279576" y="3933056"/>
                <a:ext cx="528474" cy="146194"/>
              </a:xfrm>
              <a:prstGeom prst="rect">
                <a:avLst/>
              </a:prstGeom>
              <a:solidFill>
                <a:schemeClr val="bg1"/>
              </a:solidFill>
            </p:spPr>
            <p:txBody>
              <a:bodyPr wrap="none" lIns="36000" tIns="0" rIns="0" bIns="0" rtlCol="0">
                <a:spAutoFit/>
              </a:bodyPr>
              <a:lstStyle/>
              <a:p>
                <a:pPr algn="l">
                  <a:lnSpc>
                    <a:spcPct val="95000"/>
                  </a:lnSpc>
                </a:pPr>
                <a:r>
                  <a:rPr lang="en-US" sz="1000" dirty="0" smtClean="0"/>
                  <a:t>V = 2.0V</a:t>
                </a:r>
                <a:endParaRPr lang="en-US" sz="1000" dirty="0" smtClean="0"/>
              </a:p>
            </p:txBody>
          </p:sp>
        </p:grpSp>
      </p:grpSp>
    </p:spTree>
    <p:extLst>
      <p:ext uri="{BB962C8B-B14F-4D97-AF65-F5344CB8AC3E}">
        <p14:creationId xmlns:p14="http://schemas.microsoft.com/office/powerpoint/2010/main" val="1638914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Date Placeholder 13"/>
          <p:cNvSpPr>
            <a:spLocks noGrp="1"/>
          </p:cNvSpPr>
          <p:nvPr>
            <p:ph type="dt" sz="half" idx="10"/>
          </p:nvPr>
        </p:nvSpPr>
        <p:spPr/>
        <p:txBody>
          <a:bodyPr/>
          <a:lstStyle/>
          <a:p>
            <a:fld id="{B2BC51BF-CB01-4741-9C84-782FC2F64CE2}" type="datetime3">
              <a:rPr lang="en-US" smtClean="0"/>
              <a:t>1 July 2022</a:t>
            </a:fld>
            <a:endParaRPr lang="en-US" dirty="0"/>
          </a:p>
        </p:txBody>
      </p:sp>
      <p:sp>
        <p:nvSpPr>
          <p:cNvPr id="15" name="Slide Number Placeholder 14"/>
          <p:cNvSpPr>
            <a:spLocks noGrp="1"/>
          </p:cNvSpPr>
          <p:nvPr>
            <p:ph type="sldNum" sz="quarter" idx="11"/>
          </p:nvPr>
        </p:nvSpPr>
        <p:spPr/>
        <p:txBody>
          <a:bodyPr/>
          <a:lstStyle/>
          <a:p>
            <a:r>
              <a:rPr lang="en-US" smtClean="0"/>
              <a:t>Page </a:t>
            </a:r>
            <a:fld id="{A52F4D17-1AD6-42D9-B93A-EB002C62F438}" type="slidenum">
              <a:rPr lang="en-US" smtClean="0"/>
              <a:pPr/>
              <a:t>2</a:t>
            </a:fld>
            <a:endParaRPr lang="en-US" noProof="0" dirty="0"/>
          </a:p>
        </p:txBody>
      </p:sp>
      <p:sp>
        <p:nvSpPr>
          <p:cNvPr id="7" name="Title 1"/>
          <p:cNvSpPr txBox="1">
            <a:spLocks/>
          </p:cNvSpPr>
          <p:nvPr/>
        </p:nvSpPr>
        <p:spPr>
          <a:xfrm>
            <a:off x="371476" y="239661"/>
            <a:ext cx="11449051" cy="635217"/>
          </a:xfrm>
          <a:prstGeom prst="rect">
            <a:avLst/>
          </a:prstGeom>
        </p:spPr>
        <p:txBody>
          <a:bodyPr vert="horz" lIns="0" tIns="0" rIns="0" bIns="0" rtlCol="0" anchor="t" anchorCtr="0">
            <a:noAutofit/>
          </a:bodyPr>
          <a:lstStyle>
            <a:lvl1pPr algn="l" defTabSz="914377" rtl="0" eaLnBrk="1" latinLnBrk="0" hangingPunct="1">
              <a:lnSpc>
                <a:spcPct val="114000"/>
              </a:lnSpc>
              <a:spcBef>
                <a:spcPct val="0"/>
              </a:spcBef>
              <a:buNone/>
              <a:defRPr sz="3200" b="1" kern="1200" cap="none" spc="100" baseline="0">
                <a:solidFill>
                  <a:schemeClr val="accent1"/>
                </a:solidFill>
                <a:latin typeface="+mj-lt"/>
                <a:ea typeface="+mj-ea"/>
                <a:cs typeface="+mj-cs"/>
              </a:defRPr>
            </a:lvl1pPr>
          </a:lstStyle>
          <a:p>
            <a:r>
              <a:rPr lang="en-US" dirty="0" smtClean="0"/>
              <a:t>Acknowledgements</a:t>
            </a:r>
            <a:endParaRPr lang="en-US" dirty="0"/>
          </a:p>
        </p:txBody>
      </p:sp>
      <p:sp>
        <p:nvSpPr>
          <p:cNvPr id="8" name="Content Placeholder 2"/>
          <p:cNvSpPr txBox="1">
            <a:spLocks/>
          </p:cNvSpPr>
          <p:nvPr/>
        </p:nvSpPr>
        <p:spPr>
          <a:xfrm>
            <a:off x="371475" y="1170274"/>
            <a:ext cx="2772197" cy="1289793"/>
          </a:xfrm>
          <a:prstGeom prst="rect">
            <a:avLst/>
          </a:prstGeom>
        </p:spPr>
        <p:txBody>
          <a:bodyPr/>
          <a:lstStyle>
            <a:lvl1pPr marL="228594" indent="-228594" algn="l" defTabSz="914377"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1pPr>
            <a:lvl2pPr marL="450839" indent="-234945" algn="l" defTabSz="914377"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2pPr>
            <a:lvl3pPr marL="666734" indent="-215895" algn="l" defTabSz="914377"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3pPr>
            <a:lvl4pPr marL="895328" indent="-215895" algn="l" defTabSz="914377"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4pPr>
            <a:lvl5pPr marL="1117572" indent="-215895" algn="l" defTabSz="914377"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Calibri" panose="020F0502020204030204" pitchFamily="34" charset="0"/>
              <a:buNone/>
            </a:pPr>
            <a:r>
              <a:rPr lang="en-US" sz="1400" b="1" dirty="0" smtClean="0"/>
              <a:t>FZJ PGI-9</a:t>
            </a:r>
          </a:p>
          <a:p>
            <a:pPr marL="0" indent="0">
              <a:buFont typeface="Calibri" panose="020F0502020204030204" pitchFamily="34" charset="0"/>
              <a:buNone/>
            </a:pPr>
            <a:r>
              <a:rPr lang="en-US" sz="1400" dirty="0" smtClean="0"/>
              <a:t>Minh Bui</a:t>
            </a:r>
          </a:p>
          <a:p>
            <a:pPr marL="0" indent="0">
              <a:buFont typeface="Calibri" panose="020F0502020204030204" pitchFamily="34" charset="0"/>
              <a:buNone/>
            </a:pPr>
            <a:r>
              <a:rPr lang="en-US" sz="1400" dirty="0" smtClean="0"/>
              <a:t>Dr Sven </a:t>
            </a:r>
            <a:r>
              <a:rPr lang="en-US" sz="1400" dirty="0" err="1" smtClean="0"/>
              <a:t>Borghardt</a:t>
            </a:r>
            <a:endParaRPr lang="en-US" sz="1400" dirty="0" smtClean="0"/>
          </a:p>
          <a:p>
            <a:pPr marL="0" indent="0">
              <a:buFont typeface="Calibri" panose="020F0502020204030204" pitchFamily="34" charset="0"/>
              <a:buNone/>
            </a:pPr>
            <a:r>
              <a:rPr lang="en-US" sz="1400" dirty="0" smtClean="0"/>
              <a:t>Thipwaree </a:t>
            </a:r>
            <a:r>
              <a:rPr lang="en-US" sz="1400" dirty="0" err="1" smtClean="0"/>
              <a:t>Keawphong</a:t>
            </a:r>
            <a:endParaRPr lang="en-US" sz="1400" dirty="0" smtClean="0"/>
          </a:p>
          <a:p>
            <a:pPr marL="0" indent="0">
              <a:buFont typeface="Calibri" panose="020F0502020204030204" pitchFamily="34" charset="0"/>
              <a:buNone/>
            </a:pPr>
            <a:r>
              <a:rPr lang="en-US" sz="1400" dirty="0" smtClean="0"/>
              <a:t>Dr Renu Rani</a:t>
            </a:r>
          </a:p>
          <a:p>
            <a:pPr marL="0" indent="0">
              <a:buFont typeface="Calibri" panose="020F0502020204030204" pitchFamily="34" charset="0"/>
              <a:buNone/>
            </a:pPr>
            <a:r>
              <a:rPr lang="en-US" sz="1400" i="1" dirty="0" smtClean="0"/>
              <a:t>Lanqing Zhou, David Fricker, Zeng Zheng</a:t>
            </a:r>
          </a:p>
          <a:p>
            <a:pPr marL="0" indent="0">
              <a:buFont typeface="Calibri" panose="020F0502020204030204" pitchFamily="34" charset="0"/>
              <a:buNone/>
            </a:pPr>
            <a:endParaRPr lang="en-US" sz="1400" dirty="0"/>
          </a:p>
        </p:txBody>
      </p:sp>
      <p:sp>
        <p:nvSpPr>
          <p:cNvPr id="9" name="Date Placeholder 3"/>
          <p:cNvSpPr txBox="1">
            <a:spLocks/>
          </p:cNvSpPr>
          <p:nvPr/>
        </p:nvSpPr>
        <p:spPr>
          <a:xfrm>
            <a:off x="0" y="0"/>
            <a:ext cx="0" cy="0"/>
          </a:xfrm>
          <a:prstGeom prst="rect">
            <a:avLst/>
          </a:prstGeom>
        </p:spPr>
        <p:txBody>
          <a:bodyPr vert="horz" lIns="0" tIns="0" rIns="0" bIns="0" rtlCol="0" anchor="t" anchorCtr="0">
            <a:noAutofit/>
          </a:bodyPr>
          <a:lstStyle>
            <a:defPPr>
              <a:defRPr lang="en-US"/>
            </a:defPPr>
            <a:lvl1pPr marL="0" algn="l"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B3FBD00-710B-4242-BAEE-770F0BD1B3E7}" type="datetime1">
              <a:rPr lang="en-US" smtClean="0"/>
              <a:pPr/>
              <a:t>6/28/2022</a:t>
            </a:fld>
            <a:endParaRPr lang="en-US"/>
          </a:p>
        </p:txBody>
      </p:sp>
      <p:sp>
        <p:nvSpPr>
          <p:cNvPr id="10" name="Slide Number Placeholder 4"/>
          <p:cNvSpPr txBox="1">
            <a:spLocks/>
          </p:cNvSpPr>
          <p:nvPr/>
        </p:nvSpPr>
        <p:spPr>
          <a:xfrm>
            <a:off x="0" y="0"/>
            <a:ext cx="0" cy="0"/>
          </a:xfrm>
          <a:prstGeom prst="rect">
            <a:avLst/>
          </a:prstGeom>
        </p:spPr>
        <p:txBody>
          <a:bodyPr vert="horz" lIns="0" tIns="0" rIns="0" bIns="0" rtlCol="0" anchor="t" anchorCtr="0">
            <a:noAutofit/>
          </a:bodyPr>
          <a:lstStyle>
            <a:defPPr>
              <a:defRPr lang="en-US"/>
            </a:defPPr>
            <a:lvl1pPr marL="0" algn="l"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7750310-A373-40DD-A943-30F7C596C8CB}" type="slidenum">
              <a:rPr lang="en-US" smtClean="0"/>
              <a:pPr/>
              <a:t>2</a:t>
            </a:fld>
            <a:endParaRPr lang="en-US"/>
          </a:p>
        </p:txBody>
      </p:sp>
      <p:sp>
        <p:nvSpPr>
          <p:cNvPr id="11" name="Content Placeholder 2"/>
          <p:cNvSpPr txBox="1">
            <a:spLocks/>
          </p:cNvSpPr>
          <p:nvPr/>
        </p:nvSpPr>
        <p:spPr>
          <a:xfrm>
            <a:off x="6168009" y="1243303"/>
            <a:ext cx="3404630" cy="1793849"/>
          </a:xfrm>
          <a:prstGeom prst="rect">
            <a:avLst/>
          </a:prstGeom>
        </p:spPr>
        <p:txBody>
          <a:bodyPr vert="horz" lIns="0" tIns="0" rIns="0" bIns="0" rtlCol="0" anchor="t" anchorCtr="0">
            <a:noAutofit/>
          </a:bodyPr>
          <a:lstStyle>
            <a:lvl1pPr marL="228600" indent="-2286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1pPr>
            <a:lvl2pPr marL="450850" indent="-23495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2pPr>
            <a:lvl3pPr marL="66675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3pPr>
            <a:lvl4pPr marL="89535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4pPr>
            <a:lvl5pPr marL="111760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Calibri" panose="020F0502020204030204" pitchFamily="34" charset="0"/>
              <a:buNone/>
            </a:pPr>
            <a:r>
              <a:rPr lang="en-US" sz="1400" b="1" dirty="0"/>
              <a:t>FZJ PGI-1/IAS-1</a:t>
            </a:r>
          </a:p>
          <a:p>
            <a:pPr marL="0" indent="0">
              <a:buNone/>
            </a:pPr>
            <a:r>
              <a:rPr lang="de-DE" sz="1400" dirty="0"/>
              <a:t>Stefan Rost</a:t>
            </a:r>
            <a:endParaRPr lang="en-US" sz="1400" dirty="0"/>
          </a:p>
          <a:p>
            <a:pPr marL="0" indent="0">
              <a:buFont typeface="Calibri" panose="020F0502020204030204" pitchFamily="34" charset="0"/>
              <a:buNone/>
            </a:pPr>
            <a:r>
              <a:rPr lang="en-US" sz="1400" dirty="0" smtClean="0"/>
              <a:t>Dr </a:t>
            </a:r>
            <a:r>
              <a:rPr lang="en-US" sz="1400" dirty="0"/>
              <a:t>Christoph Friedrich</a:t>
            </a:r>
          </a:p>
          <a:p>
            <a:pPr marL="0" indent="0">
              <a:buFont typeface="Calibri" panose="020F0502020204030204" pitchFamily="34" charset="0"/>
              <a:buNone/>
            </a:pPr>
            <a:r>
              <a:rPr lang="de-DE" sz="1400" dirty="0"/>
              <a:t>Dr Irene </a:t>
            </a:r>
            <a:r>
              <a:rPr lang="de-DE" sz="1400" dirty="0" smtClean="0"/>
              <a:t>Aguilera</a:t>
            </a:r>
          </a:p>
          <a:p>
            <a:pPr marL="0" indent="0">
              <a:buNone/>
            </a:pPr>
            <a:r>
              <a:rPr lang="en-US" sz="1400" dirty="0"/>
              <a:t>Prof Dr Stefan </a:t>
            </a:r>
            <a:r>
              <a:rPr lang="en-US" sz="1400" dirty="0" err="1"/>
              <a:t>Bl</a:t>
            </a:r>
            <a:r>
              <a:rPr lang="de-DE" sz="1400" dirty="0"/>
              <a:t>ügel</a:t>
            </a:r>
            <a:endParaRPr lang="en-US" sz="1400" dirty="0"/>
          </a:p>
          <a:p>
            <a:pPr marL="0" indent="0">
              <a:buFont typeface="Calibri" panose="020F0502020204030204" pitchFamily="34" charset="0"/>
              <a:buNone/>
            </a:pPr>
            <a:endParaRPr lang="de-DE" sz="1400" dirty="0"/>
          </a:p>
          <a:p>
            <a:pPr marL="0" indent="0">
              <a:buFont typeface="Calibri" panose="020F0502020204030204" pitchFamily="34" charset="0"/>
              <a:buNone/>
            </a:pPr>
            <a:endParaRPr lang="en-US" sz="1400" dirty="0"/>
          </a:p>
        </p:txBody>
      </p:sp>
      <p:sp>
        <p:nvSpPr>
          <p:cNvPr id="12" name="Content Placeholder 2"/>
          <p:cNvSpPr txBox="1">
            <a:spLocks/>
          </p:cNvSpPr>
          <p:nvPr/>
        </p:nvSpPr>
        <p:spPr>
          <a:xfrm>
            <a:off x="6168009" y="3255875"/>
            <a:ext cx="2597889" cy="1145778"/>
          </a:xfrm>
          <a:prstGeom prst="rect">
            <a:avLst/>
          </a:prstGeom>
        </p:spPr>
        <p:txBody>
          <a:bodyPr vert="horz" lIns="0" tIns="0" rIns="0" bIns="0" rtlCol="0" anchor="t" anchorCtr="0">
            <a:noAutofit/>
          </a:bodyPr>
          <a:lstStyle>
            <a:lvl1pPr marL="228600" indent="-2286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1pPr>
            <a:lvl2pPr marL="450850" indent="-23495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2pPr>
            <a:lvl3pPr marL="66675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3pPr>
            <a:lvl4pPr marL="89535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4pPr>
            <a:lvl5pPr marL="111760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b="1" dirty="0"/>
              <a:t>Helmholtz‐</a:t>
            </a:r>
            <a:r>
              <a:rPr lang="en-US" sz="1400" b="1" dirty="0" err="1"/>
              <a:t>Zentrum</a:t>
            </a:r>
            <a:r>
              <a:rPr lang="en-US" sz="1400" b="1" dirty="0"/>
              <a:t> Dresden‐</a:t>
            </a:r>
            <a:r>
              <a:rPr lang="en-US" sz="1400" b="1" dirty="0" err="1"/>
              <a:t>Rossendorf</a:t>
            </a:r>
            <a:endParaRPr lang="en-US" sz="1400" b="1" dirty="0"/>
          </a:p>
          <a:p>
            <a:pPr marL="0" indent="0">
              <a:buNone/>
            </a:pPr>
            <a:r>
              <a:rPr lang="en-US" sz="1400" dirty="0"/>
              <a:t>Prof Dr </a:t>
            </a:r>
            <a:r>
              <a:rPr lang="en-US" sz="1400" dirty="0" err="1"/>
              <a:t>Arkady</a:t>
            </a:r>
            <a:r>
              <a:rPr lang="en-US" sz="1400" dirty="0"/>
              <a:t> </a:t>
            </a:r>
            <a:r>
              <a:rPr lang="en-US" sz="1400" dirty="0" err="1"/>
              <a:t>Krasheninnikov</a:t>
            </a:r>
            <a:endParaRPr lang="en-US" sz="1400" dirty="0"/>
          </a:p>
          <a:p>
            <a:pPr marL="0" indent="0">
              <a:buNone/>
            </a:pPr>
            <a:r>
              <a:rPr lang="en-US" sz="1400" dirty="0"/>
              <a:t>Dr Mahdi </a:t>
            </a:r>
            <a:r>
              <a:rPr lang="en-US" sz="1400" dirty="0" err="1"/>
              <a:t>Ghorbani</a:t>
            </a:r>
            <a:endParaRPr lang="en-US" sz="1400" dirty="0"/>
          </a:p>
          <a:p>
            <a:pPr marL="0" indent="0">
              <a:buFont typeface="Calibri" panose="020F0502020204030204" pitchFamily="34" charset="0"/>
              <a:buNone/>
            </a:pPr>
            <a:endParaRPr lang="en-US" sz="1400" dirty="0"/>
          </a:p>
        </p:txBody>
      </p:sp>
      <p:sp>
        <p:nvSpPr>
          <p:cNvPr id="16" name="Content Placeholder 2"/>
          <p:cNvSpPr txBox="1">
            <a:spLocks/>
          </p:cNvSpPr>
          <p:nvPr/>
        </p:nvSpPr>
        <p:spPr>
          <a:xfrm>
            <a:off x="9407759" y="3783771"/>
            <a:ext cx="1203860" cy="950312"/>
          </a:xfrm>
          <a:prstGeom prst="rect">
            <a:avLst/>
          </a:prstGeom>
        </p:spPr>
        <p:txBody>
          <a:bodyPr vert="horz" lIns="0" tIns="0" rIns="0" bIns="0" rtlCol="0" anchor="t" anchorCtr="0">
            <a:noAutofit/>
          </a:bodyPr>
          <a:lstStyle>
            <a:lvl1pPr marL="228600" indent="-2286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1pPr>
            <a:lvl2pPr marL="450850" indent="-23495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2pPr>
            <a:lvl3pPr marL="66675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3pPr>
            <a:lvl4pPr marL="89535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4pPr>
            <a:lvl5pPr marL="111760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Calibri" panose="020F0502020204030204" pitchFamily="34" charset="0"/>
              <a:buNone/>
            </a:pPr>
            <a:r>
              <a:rPr lang="en-US" sz="1400" b="1" dirty="0"/>
              <a:t>FZJ ER-C</a:t>
            </a:r>
          </a:p>
          <a:p>
            <a:pPr marL="0" indent="0">
              <a:buFont typeface="Calibri" panose="020F0502020204030204" pitchFamily="34" charset="0"/>
              <a:buNone/>
            </a:pPr>
            <a:r>
              <a:rPr lang="en-US" sz="1400" dirty="0"/>
              <a:t>Dr Lei Jin</a:t>
            </a:r>
          </a:p>
          <a:p>
            <a:pPr marL="0" indent="0">
              <a:buFont typeface="Calibri" panose="020F0502020204030204" pitchFamily="34" charset="0"/>
              <a:buNone/>
            </a:pPr>
            <a:r>
              <a:rPr lang="en-US" sz="1400" dirty="0"/>
              <a:t>Lidia Kibkalo</a:t>
            </a:r>
          </a:p>
          <a:p>
            <a:pPr marL="0" indent="0">
              <a:buFont typeface="Calibri" panose="020F0502020204030204" pitchFamily="34" charset="0"/>
              <a:buNone/>
            </a:pPr>
            <a:endParaRPr lang="en-US" sz="1400" dirty="0"/>
          </a:p>
        </p:txBody>
      </p:sp>
      <p:sp>
        <p:nvSpPr>
          <p:cNvPr id="17" name="Content Placeholder 2"/>
          <p:cNvSpPr txBox="1">
            <a:spLocks/>
          </p:cNvSpPr>
          <p:nvPr/>
        </p:nvSpPr>
        <p:spPr>
          <a:xfrm>
            <a:off x="479376" y="3734150"/>
            <a:ext cx="1429915" cy="1175423"/>
          </a:xfrm>
          <a:prstGeom prst="rect">
            <a:avLst/>
          </a:prstGeom>
        </p:spPr>
        <p:txBody>
          <a:bodyPr vert="horz" lIns="0" tIns="0" rIns="0" bIns="0" rtlCol="0" anchor="t" anchorCtr="0">
            <a:noAutofit/>
          </a:bodyPr>
          <a:lstStyle>
            <a:lvl1pPr marL="228600" indent="-2286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1pPr>
            <a:lvl2pPr marL="450850" indent="-23495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2pPr>
            <a:lvl3pPr marL="66675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3pPr>
            <a:lvl4pPr marL="89535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4pPr>
            <a:lvl5pPr marL="111760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Calibri" panose="020F0502020204030204" pitchFamily="34" charset="0"/>
              <a:buNone/>
            </a:pPr>
            <a:r>
              <a:rPr lang="en-US" sz="1400" b="1" dirty="0"/>
              <a:t>FZJ HNF</a:t>
            </a:r>
          </a:p>
          <a:p>
            <a:pPr marL="0" indent="0">
              <a:buFont typeface="Calibri" panose="020F0502020204030204" pitchFamily="34" charset="0"/>
              <a:buNone/>
            </a:pPr>
            <a:r>
              <a:rPr lang="en-US" sz="1400" dirty="0"/>
              <a:t>Dr Jhih-Sian Tu</a:t>
            </a:r>
          </a:p>
          <a:p>
            <a:pPr marL="0" indent="0">
              <a:buFont typeface="Calibri" panose="020F0502020204030204" pitchFamily="34" charset="0"/>
              <a:buNone/>
            </a:pPr>
            <a:r>
              <a:rPr lang="en-US" sz="1400" dirty="0"/>
              <a:t>Janine Worbs</a:t>
            </a:r>
          </a:p>
          <a:p>
            <a:pPr marL="0" indent="0">
              <a:buFont typeface="Calibri" panose="020F0502020204030204" pitchFamily="34" charset="0"/>
              <a:buNone/>
            </a:pPr>
            <a:r>
              <a:rPr lang="en-US" sz="1400" dirty="0"/>
              <a:t>Stephanie </a:t>
            </a:r>
            <a:r>
              <a:rPr lang="en-US" sz="1400" dirty="0" err="1"/>
              <a:t>Bunte</a:t>
            </a:r>
            <a:endParaRPr lang="en-US" sz="1400" dirty="0"/>
          </a:p>
          <a:p>
            <a:pPr marL="0" indent="0">
              <a:buFont typeface="Calibri" panose="020F0502020204030204" pitchFamily="34" charset="0"/>
              <a:buNone/>
            </a:pPr>
            <a:endParaRPr lang="en-US" sz="1400" dirty="0"/>
          </a:p>
        </p:txBody>
      </p:sp>
      <p:sp>
        <p:nvSpPr>
          <p:cNvPr id="18" name="Content Placeholder 2"/>
          <p:cNvSpPr txBox="1">
            <a:spLocks/>
          </p:cNvSpPr>
          <p:nvPr/>
        </p:nvSpPr>
        <p:spPr>
          <a:xfrm>
            <a:off x="3286993" y="1225703"/>
            <a:ext cx="2232943" cy="1145778"/>
          </a:xfrm>
          <a:prstGeom prst="rect">
            <a:avLst/>
          </a:prstGeom>
        </p:spPr>
        <p:txBody>
          <a:bodyPr vert="horz" lIns="0" tIns="0" rIns="0" bIns="0" rtlCol="0" anchor="t" anchorCtr="0">
            <a:noAutofit/>
          </a:bodyPr>
          <a:lstStyle>
            <a:lvl1pPr marL="228600" indent="-2286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1pPr>
            <a:lvl2pPr marL="450850" indent="-23495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2pPr>
            <a:lvl3pPr marL="66675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3pPr>
            <a:lvl4pPr marL="89535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4pPr>
            <a:lvl5pPr marL="111760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Calibri" panose="020F0502020204030204" pitchFamily="34" charset="0"/>
              <a:buNone/>
            </a:pPr>
            <a:r>
              <a:rPr lang="en-US" sz="1400" b="1" dirty="0"/>
              <a:t>University of G</a:t>
            </a:r>
            <a:r>
              <a:rPr lang="de-DE" sz="1400" b="1" dirty="0"/>
              <a:t>öttingen</a:t>
            </a:r>
            <a:endParaRPr lang="en-US" sz="1400" b="1" dirty="0"/>
          </a:p>
          <a:p>
            <a:pPr marL="0" indent="0">
              <a:buFont typeface="Calibri" panose="020F0502020204030204" pitchFamily="34" charset="0"/>
              <a:buNone/>
            </a:pPr>
            <a:r>
              <a:rPr lang="de-DE" sz="1400" dirty="0" smtClean="0"/>
              <a:t>Dr </a:t>
            </a:r>
            <a:r>
              <a:rPr lang="de-DE" sz="1400" dirty="0"/>
              <a:t>Manuel Auge</a:t>
            </a:r>
          </a:p>
          <a:p>
            <a:pPr marL="0" indent="0">
              <a:buFont typeface="Calibri" panose="020F0502020204030204" pitchFamily="34" charset="0"/>
              <a:buNone/>
            </a:pPr>
            <a:r>
              <a:rPr lang="de-DE" sz="1400" dirty="0"/>
              <a:t>Felix </a:t>
            </a:r>
            <a:r>
              <a:rPr lang="de-DE" sz="1400" dirty="0" smtClean="0"/>
              <a:t>Junge</a:t>
            </a:r>
          </a:p>
          <a:p>
            <a:pPr marL="0" indent="0">
              <a:buNone/>
            </a:pPr>
            <a:r>
              <a:rPr lang="en-US" sz="1400" dirty="0"/>
              <a:t>Prof Dr Hans </a:t>
            </a:r>
            <a:r>
              <a:rPr lang="en-US" sz="1400" dirty="0" err="1"/>
              <a:t>Hofsäss</a:t>
            </a:r>
            <a:endParaRPr lang="en-US" sz="1400" dirty="0"/>
          </a:p>
          <a:p>
            <a:pPr marL="0" indent="0">
              <a:buFont typeface="Calibri" panose="020F0502020204030204" pitchFamily="34" charset="0"/>
              <a:buNone/>
            </a:pPr>
            <a:endParaRPr lang="en-US" sz="1400" dirty="0"/>
          </a:p>
          <a:p>
            <a:pPr marL="0" indent="0">
              <a:buFont typeface="Calibri" panose="020F0502020204030204" pitchFamily="34" charset="0"/>
              <a:buNone/>
            </a:pPr>
            <a:endParaRPr lang="en-US" sz="1400" dirty="0"/>
          </a:p>
        </p:txBody>
      </p:sp>
      <p:sp>
        <p:nvSpPr>
          <p:cNvPr id="19" name="Content Placeholder 2"/>
          <p:cNvSpPr txBox="1">
            <a:spLocks/>
          </p:cNvSpPr>
          <p:nvPr/>
        </p:nvSpPr>
        <p:spPr>
          <a:xfrm>
            <a:off x="9388114" y="1196752"/>
            <a:ext cx="3404630" cy="1145778"/>
          </a:xfrm>
          <a:prstGeom prst="rect">
            <a:avLst/>
          </a:prstGeom>
        </p:spPr>
        <p:txBody>
          <a:bodyPr vert="horz" lIns="0" tIns="0" rIns="0" bIns="0" rtlCol="0" anchor="t" anchorCtr="0">
            <a:noAutofit/>
          </a:bodyPr>
          <a:lstStyle>
            <a:lvl1pPr marL="228600" indent="-2286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1pPr>
            <a:lvl2pPr marL="450850" indent="-23495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2pPr>
            <a:lvl3pPr marL="66675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3pPr>
            <a:lvl4pPr marL="89535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4pPr>
            <a:lvl5pPr marL="111760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Calibri" panose="020F0502020204030204" pitchFamily="34" charset="0"/>
              <a:buNone/>
            </a:pPr>
            <a:r>
              <a:rPr lang="en-US" sz="1400" b="1" dirty="0"/>
              <a:t>University of Limerick</a:t>
            </a:r>
          </a:p>
          <a:p>
            <a:pPr marL="0" indent="0">
              <a:buFont typeface="Calibri" panose="020F0502020204030204" pitchFamily="34" charset="0"/>
              <a:buNone/>
            </a:pPr>
            <a:r>
              <a:rPr lang="en-US" sz="1400" dirty="0" smtClean="0"/>
              <a:t>Dr </a:t>
            </a:r>
            <a:r>
              <a:rPr lang="en-US" sz="1400" dirty="0"/>
              <a:t>Eoghan O’Connell</a:t>
            </a:r>
          </a:p>
          <a:p>
            <a:pPr marL="0" indent="0">
              <a:buFont typeface="Calibri" panose="020F0502020204030204" pitchFamily="34" charset="0"/>
              <a:buNone/>
            </a:pPr>
            <a:r>
              <a:rPr lang="en-US" sz="1400" dirty="0"/>
              <a:t>Mike Hennessy</a:t>
            </a:r>
          </a:p>
          <a:p>
            <a:pPr marL="0" indent="0">
              <a:buFont typeface="Calibri" panose="020F0502020204030204" pitchFamily="34" charset="0"/>
              <a:buNone/>
            </a:pPr>
            <a:r>
              <a:rPr lang="en-US" sz="1400" dirty="0" err="1"/>
              <a:t>Eoin</a:t>
            </a:r>
            <a:r>
              <a:rPr lang="en-US" sz="1400" dirty="0"/>
              <a:t> </a:t>
            </a:r>
            <a:r>
              <a:rPr lang="en-US" sz="1400" dirty="0" smtClean="0"/>
              <a:t>Moynihan</a:t>
            </a:r>
          </a:p>
          <a:p>
            <a:pPr marL="0" indent="0">
              <a:buNone/>
            </a:pPr>
            <a:r>
              <a:rPr lang="en-US" sz="1400" dirty="0"/>
              <a:t>Prof Dr </a:t>
            </a:r>
            <a:r>
              <a:rPr lang="en-US" sz="1400" dirty="0" err="1"/>
              <a:t>Ursel</a:t>
            </a:r>
            <a:r>
              <a:rPr lang="en-US" sz="1400" dirty="0"/>
              <a:t> </a:t>
            </a:r>
            <a:r>
              <a:rPr lang="en-US" sz="1400" dirty="0" err="1"/>
              <a:t>Bangert</a:t>
            </a:r>
            <a:endParaRPr lang="en-US" sz="1400" dirty="0"/>
          </a:p>
          <a:p>
            <a:pPr marL="0" indent="0">
              <a:buFont typeface="Calibri" panose="020F0502020204030204" pitchFamily="34" charset="0"/>
              <a:buNone/>
            </a:pPr>
            <a:endParaRPr lang="en-US" sz="1400" dirty="0"/>
          </a:p>
          <a:p>
            <a:pPr marL="0" indent="0">
              <a:buFont typeface="Calibri" panose="020F0502020204030204" pitchFamily="34" charset="0"/>
              <a:buNone/>
            </a:pPr>
            <a:endParaRPr lang="en-US" sz="1400" dirty="0"/>
          </a:p>
        </p:txBody>
      </p:sp>
      <p:grpSp>
        <p:nvGrpSpPr>
          <p:cNvPr id="21" name="Group 20"/>
          <p:cNvGrpSpPr/>
          <p:nvPr/>
        </p:nvGrpSpPr>
        <p:grpSpPr>
          <a:xfrm>
            <a:off x="371475" y="5235550"/>
            <a:ext cx="3490210" cy="768792"/>
            <a:chOff x="3647086" y="4907239"/>
            <a:chExt cx="3490210" cy="768792"/>
          </a:xfrm>
        </p:grpSpPr>
        <p:pic>
          <p:nvPicPr>
            <p:cNvPr id="22" name="Picture 21">
              <a:extLst>
                <a:ext uri="{FF2B5EF4-FFF2-40B4-BE49-F238E27FC236}">
                  <a16:creationId xmlns:a16="http://schemas.microsoft.com/office/drawing/2014/main" id="{361FF7F3-A268-45F1-8E43-4F924A810351}"/>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3647086" y="4907239"/>
              <a:ext cx="2706266" cy="676567"/>
            </a:xfrm>
            <a:prstGeom prst="rect">
              <a:avLst/>
            </a:prstGeom>
          </p:spPr>
        </p:pic>
        <p:sp>
          <p:nvSpPr>
            <p:cNvPr id="23" name="TextBox 22"/>
            <p:cNvSpPr txBox="1"/>
            <p:nvPr/>
          </p:nvSpPr>
          <p:spPr>
            <a:xfrm>
              <a:off x="4246092" y="5262072"/>
              <a:ext cx="2891204" cy="413959"/>
            </a:xfrm>
            <a:prstGeom prst="rect">
              <a:avLst/>
            </a:prstGeom>
            <a:noFill/>
          </p:spPr>
          <p:txBody>
            <a:bodyPr wrap="square" rtlCol="0">
              <a:spAutoFit/>
            </a:bodyPr>
            <a:lstStyle/>
            <a:p>
              <a:pPr>
                <a:lnSpc>
                  <a:spcPct val="95000"/>
                </a:lnSpc>
              </a:pPr>
              <a:r>
                <a:rPr lang="en-US" sz="1100" dirty="0"/>
                <a:t>Integration of Molecular Components in Functional Macroscopic Systems initiative</a:t>
              </a:r>
            </a:p>
          </p:txBody>
        </p:sp>
      </p:grpSp>
      <p:sp>
        <p:nvSpPr>
          <p:cNvPr id="25" name="Content Placeholder 2"/>
          <p:cNvSpPr txBox="1">
            <a:spLocks/>
          </p:cNvSpPr>
          <p:nvPr/>
        </p:nvSpPr>
        <p:spPr>
          <a:xfrm>
            <a:off x="6168008" y="4763328"/>
            <a:ext cx="2253648" cy="1256328"/>
          </a:xfrm>
          <a:prstGeom prst="rect">
            <a:avLst/>
          </a:prstGeom>
        </p:spPr>
        <p:txBody>
          <a:bodyPr vert="horz" lIns="0" tIns="0" rIns="0" bIns="0" rtlCol="0" anchor="t" anchorCtr="0">
            <a:noAutofit/>
          </a:bodyPr>
          <a:lstStyle>
            <a:lvl1pPr marL="228600" indent="-2286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1pPr>
            <a:lvl2pPr marL="450850" indent="-23495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2pPr>
            <a:lvl3pPr marL="66675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3pPr>
            <a:lvl4pPr marL="89535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4pPr>
            <a:lvl5pPr marL="111760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Calibri" panose="020F0502020204030204" pitchFamily="34" charset="0"/>
              <a:buNone/>
            </a:pPr>
            <a:r>
              <a:rPr lang="en-US" sz="1400" b="1" dirty="0"/>
              <a:t>Aalto University</a:t>
            </a:r>
          </a:p>
          <a:p>
            <a:pPr marL="0" indent="0">
              <a:buNone/>
            </a:pPr>
            <a:r>
              <a:rPr lang="en-US" sz="1400" dirty="0"/>
              <a:t>Dr Hannu-Pekka Komsa</a:t>
            </a:r>
          </a:p>
          <a:p>
            <a:pPr marL="0" indent="0">
              <a:buNone/>
            </a:pPr>
            <a:r>
              <a:rPr lang="nb-NO" sz="1400" dirty="0"/>
              <a:t>Arsalan Hashemi</a:t>
            </a:r>
            <a:endParaRPr lang="en-US" sz="1400" dirty="0"/>
          </a:p>
        </p:txBody>
      </p:sp>
      <p:sp>
        <p:nvSpPr>
          <p:cNvPr id="26" name="Content Placeholder 2">
            <a:extLst>
              <a:ext uri="{FF2B5EF4-FFF2-40B4-BE49-F238E27FC236}">
                <a16:creationId xmlns:a16="http://schemas.microsoft.com/office/drawing/2014/main" id="{20618768-2D4E-1C7F-0FF4-4349FE2596BE}"/>
              </a:ext>
            </a:extLst>
          </p:cNvPr>
          <p:cNvSpPr txBox="1">
            <a:spLocks/>
          </p:cNvSpPr>
          <p:nvPr/>
        </p:nvSpPr>
        <p:spPr>
          <a:xfrm>
            <a:off x="9383565" y="2845585"/>
            <a:ext cx="3404630" cy="1256328"/>
          </a:xfrm>
          <a:prstGeom prst="rect">
            <a:avLst/>
          </a:prstGeom>
        </p:spPr>
        <p:txBody>
          <a:bodyPr vert="horz" lIns="0" tIns="0" rIns="0" bIns="0" rtlCol="0" anchor="t" anchorCtr="0">
            <a:noAutofit/>
          </a:bodyPr>
          <a:lstStyle>
            <a:lvl1pPr marL="228600" indent="-2286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1pPr>
            <a:lvl2pPr marL="450850" indent="-23495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2pPr>
            <a:lvl3pPr marL="66675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3pPr>
            <a:lvl4pPr marL="89535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4pPr>
            <a:lvl5pPr marL="111760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Calibri" panose="020F0502020204030204" pitchFamily="34" charset="0"/>
              <a:buNone/>
            </a:pPr>
            <a:r>
              <a:rPr lang="en-US" sz="1400" b="1" dirty="0" err="1"/>
              <a:t>SuperSTEM</a:t>
            </a:r>
            <a:endParaRPr lang="en-US" sz="1400" b="1" dirty="0"/>
          </a:p>
          <a:p>
            <a:pPr marL="0" indent="0">
              <a:buNone/>
            </a:pPr>
            <a:r>
              <a:rPr lang="en-US" sz="1400" dirty="0"/>
              <a:t>Dr Quentin </a:t>
            </a:r>
            <a:r>
              <a:rPr lang="en-US" sz="1400" dirty="0" err="1"/>
              <a:t>Ramasse</a:t>
            </a:r>
            <a:endParaRPr lang="en-US" sz="1400" dirty="0"/>
          </a:p>
          <a:p>
            <a:pPr marL="0" indent="0">
              <a:buNone/>
            </a:pPr>
            <a:endParaRPr lang="en-US" sz="1400" dirty="0"/>
          </a:p>
        </p:txBody>
      </p:sp>
      <p:sp>
        <p:nvSpPr>
          <p:cNvPr id="2" name="Rectangle 1"/>
          <p:cNvSpPr/>
          <p:nvPr/>
        </p:nvSpPr>
        <p:spPr>
          <a:xfrm>
            <a:off x="3070969" y="1124744"/>
            <a:ext cx="2448967" cy="144016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spTree>
    <p:extLst>
      <p:ext uri="{BB962C8B-B14F-4D97-AF65-F5344CB8AC3E}">
        <p14:creationId xmlns:p14="http://schemas.microsoft.com/office/powerpoint/2010/main" val="38784468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E9BBE13A-652D-45D5-B3D8-82A75A19F727}"/>
              </a:ext>
            </a:extLst>
          </p:cNvPr>
          <p:cNvSpPr>
            <a:spLocks noGrp="1"/>
          </p:cNvSpPr>
          <p:nvPr>
            <p:ph type="dt" sz="half" idx="13"/>
          </p:nvPr>
        </p:nvSpPr>
        <p:spPr/>
        <p:txBody>
          <a:bodyPr/>
          <a:lstStyle/>
          <a:p>
            <a:fld id="{F7435945-D3B8-40D0-A0DD-0AA3DF5E3CBF}" type="datetime3">
              <a:rPr lang="en-US" smtClean="0"/>
              <a:t>1 July 2022</a:t>
            </a:fld>
            <a:endParaRPr lang="en-US" dirty="0"/>
          </a:p>
        </p:txBody>
      </p:sp>
      <p:sp>
        <p:nvSpPr>
          <p:cNvPr id="4" name="Foliennummernplatzhalter 3">
            <a:extLst>
              <a:ext uri="{FF2B5EF4-FFF2-40B4-BE49-F238E27FC236}">
                <a16:creationId xmlns:a16="http://schemas.microsoft.com/office/drawing/2014/main" id="{5DC516BF-C995-4C15-B38E-5F4B775E169F}"/>
              </a:ext>
            </a:extLst>
          </p:cNvPr>
          <p:cNvSpPr>
            <a:spLocks noGrp="1"/>
          </p:cNvSpPr>
          <p:nvPr>
            <p:ph type="sldNum" sz="quarter" idx="16"/>
          </p:nvPr>
        </p:nvSpPr>
        <p:spPr/>
        <p:txBody>
          <a:bodyPr/>
          <a:lstStyle/>
          <a:p>
            <a:r>
              <a:rPr lang="en-US"/>
              <a:t>Page </a:t>
            </a:r>
            <a:fld id="{A52F4D17-1AD6-42D9-B93A-EB002C62F438}" type="slidenum">
              <a:rPr lang="en-US" smtClean="0"/>
              <a:pPr/>
              <a:t>20</a:t>
            </a:fld>
            <a:endParaRPr lang="en-US" noProof="0" dirty="0"/>
          </a:p>
        </p:txBody>
      </p:sp>
      <p:sp>
        <p:nvSpPr>
          <p:cNvPr id="5" name="Title 1"/>
          <p:cNvSpPr txBox="1">
            <a:spLocks/>
          </p:cNvSpPr>
          <p:nvPr/>
        </p:nvSpPr>
        <p:spPr bwMode="auto">
          <a:xfrm>
            <a:off x="371476" y="239661"/>
            <a:ext cx="11449051" cy="635217"/>
          </a:xfrm>
          <a:prstGeom prst="rect">
            <a:avLst/>
          </a:prstGeom>
        </p:spPr>
        <p:txBody>
          <a:bodyPr vert="horz" lIns="0" tIns="0" rIns="0" bIns="0" rtlCol="0" anchor="t" anchorCtr="0">
            <a:noAutofit/>
          </a:bodyPr>
          <a:lstStyle>
            <a:lvl1pPr algn="l" defTabSz="914377" rtl="0" eaLnBrk="1" latinLnBrk="0" hangingPunct="1">
              <a:lnSpc>
                <a:spcPct val="114000"/>
              </a:lnSpc>
              <a:spcBef>
                <a:spcPct val="0"/>
              </a:spcBef>
              <a:buNone/>
              <a:defRPr sz="3200" b="1" kern="1200" cap="none" spc="100" baseline="0">
                <a:solidFill>
                  <a:schemeClr val="accent1"/>
                </a:solidFill>
                <a:latin typeface="+mj-lt"/>
                <a:ea typeface="+mj-ea"/>
                <a:cs typeface="+mj-cs"/>
              </a:defRPr>
            </a:lvl1pPr>
          </a:lstStyle>
          <a:p>
            <a:pPr>
              <a:defRPr/>
            </a:pPr>
            <a:r>
              <a:rPr lang="en-US" smtClean="0"/>
              <a:t>Power dependence</a:t>
            </a:r>
            <a:endParaRPr lang="en-US" dirty="0"/>
          </a:p>
        </p:txBody>
      </p:sp>
      <p:grpSp>
        <p:nvGrpSpPr>
          <p:cNvPr id="6" name="Group 5"/>
          <p:cNvGrpSpPr/>
          <p:nvPr/>
        </p:nvGrpSpPr>
        <p:grpSpPr bwMode="auto">
          <a:xfrm>
            <a:off x="381039" y="965546"/>
            <a:ext cx="4942841" cy="3803941"/>
            <a:chOff x="6538290" y="1578675"/>
            <a:chExt cx="4942841" cy="3803941"/>
          </a:xfrm>
        </p:grpSpPr>
        <p:grpSp>
          <p:nvGrpSpPr>
            <p:cNvPr id="7" name="Group 6"/>
            <p:cNvGrpSpPr/>
            <p:nvPr/>
          </p:nvGrpSpPr>
          <p:grpSpPr bwMode="auto">
            <a:xfrm>
              <a:off x="6538290" y="1998133"/>
              <a:ext cx="4942841" cy="3384483"/>
              <a:chOff x="916866" y="2782910"/>
              <a:chExt cx="4459747" cy="2989591"/>
            </a:xfrm>
          </p:grpSpPr>
          <p:pic>
            <p:nvPicPr>
              <p:cNvPr id="9" name="Picture 8"/>
              <p:cNvPicPr>
                <a:picLocks noChangeAspect="1"/>
              </p:cNvPicPr>
              <p:nvPr/>
            </p:nvPicPr>
            <p:blipFill>
              <a:blip r:embed="rId3"/>
              <a:stretch/>
            </p:blipFill>
            <p:spPr bwMode="auto">
              <a:xfrm>
                <a:off x="916866" y="2782910"/>
                <a:ext cx="4459747" cy="2989591"/>
              </a:xfrm>
              <a:prstGeom prst="rect">
                <a:avLst/>
              </a:prstGeom>
            </p:spPr>
          </p:pic>
          <p:cxnSp>
            <p:nvCxnSpPr>
              <p:cNvPr id="10" name="Straight Arrow Connector 9"/>
              <p:cNvCxnSpPr>
                <a:cxnSpLocks/>
              </p:cNvCxnSpPr>
              <p:nvPr/>
            </p:nvCxnSpPr>
            <p:spPr bwMode="auto">
              <a:xfrm>
                <a:off x="2639616" y="3284690"/>
                <a:ext cx="72008" cy="1224136"/>
              </a:xfrm>
              <a:prstGeom prst="straightConnector1">
                <a:avLst/>
              </a:prstGeom>
              <a:ln w="127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sp>
          <p:nvSpPr>
            <p:cNvPr id="8" name="TextBox 7"/>
            <p:cNvSpPr txBox="1"/>
            <p:nvPr/>
          </p:nvSpPr>
          <p:spPr bwMode="auto">
            <a:xfrm>
              <a:off x="7261895" y="1578675"/>
              <a:ext cx="4219236" cy="326243"/>
            </a:xfrm>
            <a:prstGeom prst="rect">
              <a:avLst/>
            </a:prstGeom>
            <a:noFill/>
          </p:spPr>
          <p:txBody>
            <a:bodyPr wrap="square" rtlCol="0">
              <a:spAutoFit/>
            </a:bodyPr>
            <a:lstStyle/>
            <a:p>
              <a:pPr algn="l">
                <a:lnSpc>
                  <a:spcPct val="95000"/>
                </a:lnSpc>
                <a:defRPr/>
              </a:pPr>
              <a:r>
                <a:rPr lang="en-US" sz="1600" dirty="0"/>
                <a:t>D peak decreases relatively to X</a:t>
              </a:r>
              <a:r>
                <a:rPr lang="en-US" sz="1600" baseline="30000" dirty="0"/>
                <a:t>0</a:t>
              </a:r>
              <a:r>
                <a:rPr lang="en-US" sz="1600" dirty="0"/>
                <a:t> and X</a:t>
              </a:r>
              <a:r>
                <a:rPr lang="en-US" sz="1600" baseline="30000" dirty="0"/>
                <a:t>-</a:t>
              </a:r>
              <a:endParaRPr dirty="0"/>
            </a:p>
          </p:txBody>
        </p:sp>
      </p:grpSp>
      <p:grpSp>
        <p:nvGrpSpPr>
          <p:cNvPr id="11" name="Group 10"/>
          <p:cNvGrpSpPr/>
          <p:nvPr/>
        </p:nvGrpSpPr>
        <p:grpSpPr bwMode="auto">
          <a:xfrm>
            <a:off x="3776105" y="4842255"/>
            <a:ext cx="2002889" cy="1382247"/>
            <a:chOff x="-67460" y="4224263"/>
            <a:chExt cx="2002889" cy="1382247"/>
          </a:xfrm>
        </p:grpSpPr>
        <p:sp>
          <p:nvSpPr>
            <p:cNvPr id="12" name="TextBox 11"/>
            <p:cNvSpPr txBox="1"/>
            <p:nvPr/>
          </p:nvSpPr>
          <p:spPr bwMode="auto">
            <a:xfrm>
              <a:off x="671492" y="4991125"/>
              <a:ext cx="432048" cy="326243"/>
            </a:xfrm>
            <a:prstGeom prst="rect">
              <a:avLst/>
            </a:prstGeom>
            <a:noFill/>
          </p:spPr>
          <p:txBody>
            <a:bodyPr wrap="square" rtlCol="0">
              <a:spAutoFit/>
            </a:bodyPr>
            <a:lstStyle/>
            <a:p>
              <a:pPr algn="l">
                <a:lnSpc>
                  <a:spcPct val="95000"/>
                </a:lnSpc>
                <a:defRPr/>
              </a:pPr>
              <a:r>
                <a:rPr lang="en-US" sz="1600">
                  <a:solidFill>
                    <a:srgbClr val="0070C0"/>
                  </a:solidFill>
                </a:rPr>
                <a:t>e</a:t>
              </a:r>
              <a:r>
                <a:rPr lang="en-US" sz="1600" baseline="30000">
                  <a:solidFill>
                    <a:srgbClr val="0070C0"/>
                  </a:solidFill>
                </a:rPr>
                <a:t>-</a:t>
              </a:r>
              <a:endParaRPr lang="en-US" sz="1600">
                <a:solidFill>
                  <a:srgbClr val="0070C0"/>
                </a:solidFill>
              </a:endParaRPr>
            </a:p>
          </p:txBody>
        </p:sp>
        <p:sp>
          <p:nvSpPr>
            <p:cNvPr id="13" name="TextBox 12"/>
            <p:cNvSpPr txBox="1"/>
            <p:nvPr/>
          </p:nvSpPr>
          <p:spPr bwMode="auto">
            <a:xfrm>
              <a:off x="1503381" y="5280267"/>
              <a:ext cx="432048" cy="326243"/>
            </a:xfrm>
            <a:prstGeom prst="rect">
              <a:avLst/>
            </a:prstGeom>
            <a:noFill/>
          </p:spPr>
          <p:txBody>
            <a:bodyPr wrap="square" rtlCol="0">
              <a:spAutoFit/>
            </a:bodyPr>
            <a:lstStyle/>
            <a:p>
              <a:pPr algn="l">
                <a:lnSpc>
                  <a:spcPct val="95000"/>
                </a:lnSpc>
                <a:defRPr/>
              </a:pPr>
              <a:r>
                <a:rPr lang="en-US" sz="1600">
                  <a:solidFill>
                    <a:srgbClr val="FF0000"/>
                  </a:solidFill>
                </a:rPr>
                <a:t>h</a:t>
              </a:r>
              <a:r>
                <a:rPr lang="en-US" sz="1600" baseline="30000">
                  <a:solidFill>
                    <a:srgbClr val="FF0000"/>
                  </a:solidFill>
                </a:rPr>
                <a:t>+</a:t>
              </a:r>
              <a:endParaRPr lang="en-US" sz="1600">
                <a:solidFill>
                  <a:srgbClr val="FF0000"/>
                </a:solidFill>
              </a:endParaRPr>
            </a:p>
          </p:txBody>
        </p:sp>
        <p:sp>
          <p:nvSpPr>
            <p:cNvPr id="14" name="Oval 13"/>
            <p:cNvSpPr/>
            <p:nvPr/>
          </p:nvSpPr>
          <p:spPr bwMode="auto">
            <a:xfrm>
              <a:off x="1084440" y="4959762"/>
              <a:ext cx="170474" cy="179679"/>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sp>
          <p:nvSpPr>
            <p:cNvPr id="15" name="Oval 14"/>
            <p:cNvSpPr/>
            <p:nvPr/>
          </p:nvSpPr>
          <p:spPr bwMode="auto">
            <a:xfrm>
              <a:off x="1012866" y="4841294"/>
              <a:ext cx="531766" cy="504056"/>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sp>
          <p:nvSpPr>
            <p:cNvPr id="16" name="Oval 15"/>
            <p:cNvSpPr/>
            <p:nvPr/>
          </p:nvSpPr>
          <p:spPr bwMode="auto">
            <a:xfrm flipH="1" flipV="1">
              <a:off x="1292112" y="5087877"/>
              <a:ext cx="172170" cy="18135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sp>
          <p:nvSpPr>
            <p:cNvPr id="17" name="Oval 16"/>
            <p:cNvSpPr/>
            <p:nvPr/>
          </p:nvSpPr>
          <p:spPr bwMode="auto">
            <a:xfrm flipH="1" flipV="1">
              <a:off x="1134587" y="4576121"/>
              <a:ext cx="172170" cy="18135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sp>
          <p:nvSpPr>
            <p:cNvPr id="18" name="TextBox 17"/>
            <p:cNvSpPr txBox="1"/>
            <p:nvPr/>
          </p:nvSpPr>
          <p:spPr bwMode="auto">
            <a:xfrm>
              <a:off x="1031246" y="4224263"/>
              <a:ext cx="874673" cy="326243"/>
            </a:xfrm>
            <a:prstGeom prst="rect">
              <a:avLst/>
            </a:prstGeom>
            <a:noFill/>
          </p:spPr>
          <p:txBody>
            <a:bodyPr wrap="square" rtlCol="0">
              <a:spAutoFit/>
            </a:bodyPr>
            <a:lstStyle/>
            <a:p>
              <a:pPr algn="l">
                <a:lnSpc>
                  <a:spcPct val="95000"/>
                </a:lnSpc>
                <a:defRPr/>
              </a:pPr>
              <a:r>
                <a:rPr lang="en-US" sz="1600"/>
                <a:t>defect</a:t>
              </a:r>
              <a:endParaRPr/>
            </a:p>
          </p:txBody>
        </p:sp>
        <p:sp>
          <p:nvSpPr>
            <p:cNvPr id="19" name="Oval 18"/>
            <p:cNvSpPr/>
            <p:nvPr/>
          </p:nvSpPr>
          <p:spPr bwMode="auto">
            <a:xfrm>
              <a:off x="943971" y="4506451"/>
              <a:ext cx="693613" cy="992267"/>
            </a:xfrm>
            <a:prstGeom prst="ellipse">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sp>
          <p:nvSpPr>
            <p:cNvPr id="20" name="TextBox 19"/>
            <p:cNvSpPr txBox="1"/>
            <p:nvPr/>
          </p:nvSpPr>
          <p:spPr bwMode="auto">
            <a:xfrm>
              <a:off x="-67460" y="4814378"/>
              <a:ext cx="1157877" cy="501676"/>
            </a:xfrm>
            <a:prstGeom prst="rect">
              <a:avLst/>
            </a:prstGeom>
            <a:noFill/>
          </p:spPr>
          <p:txBody>
            <a:bodyPr wrap="square" rtlCol="0">
              <a:spAutoFit/>
            </a:bodyPr>
            <a:lstStyle/>
            <a:p>
              <a:pPr algn="l">
                <a:lnSpc>
                  <a:spcPct val="95000"/>
                </a:lnSpc>
                <a:defRPr/>
              </a:pPr>
              <a:r>
                <a:rPr lang="en-US" sz="1400"/>
                <a:t>Bound exciton</a:t>
              </a:r>
            </a:p>
          </p:txBody>
        </p:sp>
      </p:grpSp>
      <p:grpSp>
        <p:nvGrpSpPr>
          <p:cNvPr id="21" name="Group 20"/>
          <p:cNvGrpSpPr/>
          <p:nvPr/>
        </p:nvGrpSpPr>
        <p:grpSpPr bwMode="auto">
          <a:xfrm>
            <a:off x="6384032" y="1163455"/>
            <a:ext cx="4837911" cy="3627037"/>
            <a:chOff x="6384032" y="1163455"/>
            <a:chExt cx="4837911" cy="3627037"/>
          </a:xfrm>
        </p:grpSpPr>
        <p:grpSp>
          <p:nvGrpSpPr>
            <p:cNvPr id="22" name="Group 21"/>
            <p:cNvGrpSpPr/>
            <p:nvPr/>
          </p:nvGrpSpPr>
          <p:grpSpPr bwMode="auto">
            <a:xfrm>
              <a:off x="6384032" y="1163455"/>
              <a:ext cx="4837911" cy="3627037"/>
              <a:chOff x="619890" y="1555688"/>
              <a:chExt cx="4837911" cy="3627037"/>
            </a:xfrm>
          </p:grpSpPr>
          <p:pic>
            <p:nvPicPr>
              <p:cNvPr id="24" name="Picture 23"/>
              <p:cNvPicPr>
                <a:picLocks noChangeAspect="1"/>
              </p:cNvPicPr>
              <p:nvPr/>
            </p:nvPicPr>
            <p:blipFill>
              <a:blip r:embed="rId4"/>
              <a:stretch/>
            </p:blipFill>
            <p:spPr bwMode="auto">
              <a:xfrm>
                <a:off x="619890" y="1896441"/>
                <a:ext cx="4837911" cy="3286284"/>
              </a:xfrm>
              <a:prstGeom prst="rect">
                <a:avLst/>
              </a:prstGeom>
            </p:spPr>
          </p:pic>
          <p:sp>
            <p:nvSpPr>
              <p:cNvPr id="25" name="TextBox 24"/>
              <p:cNvSpPr txBox="1"/>
              <p:nvPr/>
            </p:nvSpPr>
            <p:spPr bwMode="auto">
              <a:xfrm>
                <a:off x="1127448" y="1555688"/>
                <a:ext cx="2080292" cy="326243"/>
              </a:xfrm>
              <a:prstGeom prst="rect">
                <a:avLst/>
              </a:prstGeom>
              <a:noFill/>
            </p:spPr>
            <p:txBody>
              <a:bodyPr wrap="square" rtlCol="0">
                <a:spAutoFit/>
              </a:bodyPr>
              <a:lstStyle/>
              <a:p>
                <a:pPr algn="l">
                  <a:lnSpc>
                    <a:spcPct val="95000"/>
                  </a:lnSpc>
                  <a:defRPr/>
                </a:pPr>
                <a:r>
                  <a:rPr lang="en-US" sz="1600"/>
                  <a:t>Saturation 10 µW</a:t>
                </a:r>
                <a:endParaRPr/>
              </a:p>
            </p:txBody>
          </p:sp>
        </p:grpSp>
        <p:sp>
          <p:nvSpPr>
            <p:cNvPr id="23" name="TextBox 22"/>
            <p:cNvSpPr txBox="1"/>
            <p:nvPr/>
          </p:nvSpPr>
          <p:spPr bwMode="auto">
            <a:xfrm>
              <a:off x="6957549" y="1953064"/>
              <a:ext cx="2080292" cy="267766"/>
            </a:xfrm>
            <a:prstGeom prst="rect">
              <a:avLst/>
            </a:prstGeom>
            <a:noFill/>
          </p:spPr>
          <p:txBody>
            <a:bodyPr wrap="square" rtlCol="0">
              <a:spAutoFit/>
            </a:bodyPr>
            <a:lstStyle/>
            <a:p>
              <a:pPr algn="l">
                <a:lnSpc>
                  <a:spcPct val="95000"/>
                </a:lnSpc>
                <a:defRPr/>
              </a:pPr>
              <a:r>
                <a:rPr lang="en-US" sz="1200">
                  <a:solidFill>
                    <a:schemeClr val="accent3">
                      <a:lumMod val="75000"/>
                    </a:schemeClr>
                  </a:solidFill>
                </a:rPr>
                <a:t>I = I</a:t>
              </a:r>
              <a:r>
                <a:rPr lang="en-US" sz="1200" baseline="-25000">
                  <a:solidFill>
                    <a:schemeClr val="accent3">
                      <a:lumMod val="75000"/>
                    </a:schemeClr>
                  </a:solidFill>
                </a:rPr>
                <a:t>sat</a:t>
              </a:r>
              <a:r>
                <a:rPr lang="en-US" sz="1200">
                  <a:solidFill>
                    <a:schemeClr val="accent3">
                      <a:lumMod val="75000"/>
                    </a:schemeClr>
                  </a:solidFill>
                </a:rPr>
                <a:t> . P/(P+P</a:t>
              </a:r>
              <a:r>
                <a:rPr lang="en-US" sz="1200" baseline="-25000">
                  <a:solidFill>
                    <a:schemeClr val="accent3">
                      <a:lumMod val="75000"/>
                    </a:schemeClr>
                  </a:solidFill>
                </a:rPr>
                <a:t>sat</a:t>
              </a:r>
              <a:r>
                <a:rPr lang="en-US" sz="1200">
                  <a:solidFill>
                    <a:schemeClr val="accent3">
                      <a:lumMod val="75000"/>
                    </a:schemeClr>
                  </a:solidFill>
                </a:rPr>
                <a:t>)</a:t>
              </a:r>
              <a:endParaRPr/>
            </a:p>
          </p:txBody>
        </p:sp>
      </p:grpSp>
      <p:grpSp>
        <p:nvGrpSpPr>
          <p:cNvPr id="26" name="Group 25"/>
          <p:cNvGrpSpPr/>
          <p:nvPr/>
        </p:nvGrpSpPr>
        <p:grpSpPr bwMode="auto">
          <a:xfrm>
            <a:off x="6568295" y="4105727"/>
            <a:ext cx="2102323" cy="2885140"/>
            <a:chOff x="3122528" y="3614622"/>
            <a:chExt cx="2102323" cy="2885140"/>
          </a:xfrm>
        </p:grpSpPr>
        <p:sp>
          <p:nvSpPr>
            <p:cNvPr id="27" name="Arc 26"/>
            <p:cNvSpPr/>
            <p:nvPr/>
          </p:nvSpPr>
          <p:spPr bwMode="auto">
            <a:xfrm rot="18739095">
              <a:off x="3124161" y="5539591"/>
              <a:ext cx="963267" cy="957075"/>
            </a:xfrm>
            <a:prstGeom prst="arc">
              <a:avLst>
                <a:gd name="adj1" fmla="val 16200000"/>
                <a:gd name="adj2" fmla="val 0"/>
              </a:avLst>
            </a:pr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en-US"/>
            </a:p>
          </p:txBody>
        </p:sp>
        <p:sp>
          <p:nvSpPr>
            <p:cNvPr id="28" name="Arc 27"/>
            <p:cNvSpPr/>
            <p:nvPr/>
          </p:nvSpPr>
          <p:spPr bwMode="auto">
            <a:xfrm rot="8149158">
              <a:off x="3122528" y="3614622"/>
              <a:ext cx="963267" cy="957075"/>
            </a:xfrm>
            <a:prstGeom prst="arc">
              <a:avLst>
                <a:gd name="adj1" fmla="val 16200000"/>
                <a:gd name="adj2" fmla="val 0"/>
              </a:avLst>
            </a:pr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en-US"/>
            </a:p>
          </p:txBody>
        </p:sp>
        <p:grpSp>
          <p:nvGrpSpPr>
            <p:cNvPr id="29" name="Group 28"/>
            <p:cNvGrpSpPr/>
            <p:nvPr/>
          </p:nvGrpSpPr>
          <p:grpSpPr bwMode="auto">
            <a:xfrm>
              <a:off x="3266630" y="4604458"/>
              <a:ext cx="1958221" cy="1145850"/>
              <a:chOff x="3266630" y="4604458"/>
              <a:chExt cx="1958221" cy="1145850"/>
            </a:xfrm>
          </p:grpSpPr>
          <p:cxnSp>
            <p:nvCxnSpPr>
              <p:cNvPr id="30" name="Straight Connector 29"/>
              <p:cNvCxnSpPr>
                <a:cxnSpLocks/>
              </p:cNvCxnSpPr>
              <p:nvPr/>
            </p:nvCxnSpPr>
            <p:spPr bwMode="auto">
              <a:xfrm>
                <a:off x="3266630" y="4822833"/>
                <a:ext cx="664310" cy="0"/>
              </a:xfrm>
              <a:prstGeom prst="line">
                <a:avLst/>
              </a:prstGeom>
              <a:ln w="57150"/>
            </p:spPr>
            <p:style>
              <a:lnRef idx="1">
                <a:schemeClr val="dk1"/>
              </a:lnRef>
              <a:fillRef idx="0">
                <a:schemeClr val="dk1"/>
              </a:fillRef>
              <a:effectRef idx="0">
                <a:schemeClr val="dk1"/>
              </a:effectRef>
              <a:fontRef idx="minor">
                <a:schemeClr val="tx1"/>
              </a:fontRef>
            </p:style>
          </p:cxnSp>
          <p:sp>
            <p:nvSpPr>
              <p:cNvPr id="31" name="Oval 30"/>
              <p:cNvSpPr/>
              <p:nvPr/>
            </p:nvSpPr>
            <p:spPr bwMode="auto">
              <a:xfrm>
                <a:off x="3710754" y="4643154"/>
                <a:ext cx="170474" cy="179679"/>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sp>
            <p:nvSpPr>
              <p:cNvPr id="32" name="Oval 31"/>
              <p:cNvSpPr/>
              <p:nvPr/>
            </p:nvSpPr>
            <p:spPr bwMode="auto">
              <a:xfrm flipH="1" flipV="1">
                <a:off x="3512700" y="5517232"/>
                <a:ext cx="172170" cy="18135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sp>
            <p:nvSpPr>
              <p:cNvPr id="33" name="Oval 32"/>
              <p:cNvSpPr/>
              <p:nvPr/>
            </p:nvSpPr>
            <p:spPr bwMode="auto">
              <a:xfrm rot="812371">
                <a:off x="3478331" y="4604458"/>
                <a:ext cx="434718" cy="114585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sp>
            <p:nvSpPr>
              <p:cNvPr id="34" name="TextBox 33"/>
              <p:cNvSpPr txBox="1"/>
              <p:nvPr/>
            </p:nvSpPr>
            <p:spPr bwMode="auto">
              <a:xfrm>
                <a:off x="4066974" y="4975047"/>
                <a:ext cx="1157877" cy="501676"/>
              </a:xfrm>
              <a:prstGeom prst="rect">
                <a:avLst/>
              </a:prstGeom>
              <a:noFill/>
            </p:spPr>
            <p:txBody>
              <a:bodyPr wrap="square" rtlCol="0">
                <a:spAutoFit/>
              </a:bodyPr>
              <a:lstStyle/>
              <a:p>
                <a:pPr algn="l">
                  <a:lnSpc>
                    <a:spcPct val="95000"/>
                  </a:lnSpc>
                  <a:defRPr/>
                </a:pPr>
                <a:r>
                  <a:rPr lang="en-US" sz="1400" dirty="0"/>
                  <a:t>Defect-band transition</a:t>
                </a:r>
                <a:endParaRPr dirty="0"/>
              </a:p>
            </p:txBody>
          </p:sp>
        </p:grpSp>
      </p:grpSp>
    </p:spTree>
    <p:extLst>
      <p:ext uri="{BB962C8B-B14F-4D97-AF65-F5344CB8AC3E}">
        <p14:creationId xmlns:p14="http://schemas.microsoft.com/office/powerpoint/2010/main" val="3018898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r>
              <a:rPr lang="en-US" cap="none" dirty="0"/>
              <a:t>Photoluminescence excitation</a:t>
            </a:r>
            <a:endParaRPr lang="en-US" dirty="0"/>
          </a:p>
        </p:txBody>
      </p:sp>
      <p:sp>
        <p:nvSpPr>
          <p:cNvPr id="4" name="Date Placeholder 3"/>
          <p:cNvSpPr>
            <a:spLocks noGrp="1"/>
          </p:cNvSpPr>
          <p:nvPr>
            <p:ph type="dt" sz="half" idx="4294967295"/>
          </p:nvPr>
        </p:nvSpPr>
        <p:spPr bwMode="auto"/>
        <p:txBody>
          <a:bodyPr/>
          <a:lstStyle/>
          <a:p>
            <a:pPr>
              <a:defRPr/>
            </a:pPr>
            <a:fld id="{2FCE1A1C-2233-427A-875E-6252E84D8B89}" type="datetime3">
              <a:rPr lang="en-US" smtClean="0"/>
              <a:t>1 July 2022</a:t>
            </a:fld>
            <a:endParaRPr lang="en-US"/>
          </a:p>
        </p:txBody>
      </p:sp>
      <p:sp>
        <p:nvSpPr>
          <p:cNvPr id="5" name="Slide Number Placeholder 4"/>
          <p:cNvSpPr>
            <a:spLocks noGrp="1"/>
          </p:cNvSpPr>
          <p:nvPr>
            <p:ph type="sldNum" sz="quarter" idx="4294967295"/>
          </p:nvPr>
        </p:nvSpPr>
        <p:spPr bwMode="auto"/>
        <p:txBody>
          <a:bodyPr/>
          <a:lstStyle/>
          <a:p>
            <a:pPr>
              <a:defRPr/>
            </a:pPr>
            <a:fld id="{77750310-A373-40DD-A943-30F7C596C8CB}" type="slidenum">
              <a:rPr lang="en-US"/>
              <a:t>21</a:t>
            </a:fld>
            <a:endParaRPr lang="en-US"/>
          </a:p>
        </p:txBody>
      </p:sp>
      <p:pic>
        <p:nvPicPr>
          <p:cNvPr id="6" name="Picture 5"/>
          <p:cNvPicPr>
            <a:picLocks noChangeAspect="1"/>
          </p:cNvPicPr>
          <p:nvPr/>
        </p:nvPicPr>
        <p:blipFill>
          <a:blip r:embed="rId3"/>
          <a:stretch/>
        </p:blipFill>
        <p:spPr bwMode="auto">
          <a:xfrm>
            <a:off x="5447928" y="1469205"/>
            <a:ext cx="5834304" cy="3844120"/>
          </a:xfrm>
          <a:prstGeom prst="rect">
            <a:avLst/>
          </a:prstGeom>
        </p:spPr>
      </p:pic>
      <p:sp>
        <p:nvSpPr>
          <p:cNvPr id="8" name="Content Placeholder 5"/>
          <p:cNvSpPr>
            <a:spLocks noGrp="1"/>
          </p:cNvSpPr>
          <p:nvPr>
            <p:ph idx="1"/>
          </p:nvPr>
        </p:nvSpPr>
        <p:spPr bwMode="auto">
          <a:xfrm>
            <a:off x="6456040" y="1062718"/>
            <a:ext cx="4572397" cy="419694"/>
          </a:xfrm>
        </p:spPr>
        <p:txBody>
          <a:bodyPr/>
          <a:lstStyle/>
          <a:p>
            <a:pPr marL="0" indent="0">
              <a:buNone/>
              <a:defRPr/>
            </a:pPr>
            <a:r>
              <a:rPr lang="en-US" sz="1600"/>
              <a:t>D peak formation in resonance with X</a:t>
            </a:r>
            <a:r>
              <a:rPr lang="en-US" sz="1600" baseline="30000"/>
              <a:t>0</a:t>
            </a:r>
            <a:r>
              <a:rPr lang="en-US" sz="1600"/>
              <a:t> generation</a:t>
            </a:r>
            <a:endParaRPr/>
          </a:p>
          <a:p>
            <a:pPr>
              <a:defRPr/>
            </a:pPr>
            <a:endParaRPr lang="en-US"/>
          </a:p>
        </p:txBody>
      </p:sp>
      <p:sp>
        <p:nvSpPr>
          <p:cNvPr id="28" name="Rectangle 27"/>
          <p:cNvSpPr/>
          <p:nvPr/>
        </p:nvSpPr>
        <p:spPr bwMode="auto">
          <a:xfrm>
            <a:off x="2375496" y="3253574"/>
            <a:ext cx="1512168"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sp>
        <p:nvSpPr>
          <p:cNvPr id="29" name="Rectangle 28"/>
          <p:cNvSpPr/>
          <p:nvPr/>
        </p:nvSpPr>
        <p:spPr bwMode="auto">
          <a:xfrm>
            <a:off x="2351584" y="4275094"/>
            <a:ext cx="1512168"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sp>
        <p:nvSpPr>
          <p:cNvPr id="31" name="Oval 30"/>
          <p:cNvSpPr/>
          <p:nvPr/>
        </p:nvSpPr>
        <p:spPr bwMode="auto">
          <a:xfrm>
            <a:off x="2976208" y="4419110"/>
            <a:ext cx="288032" cy="28803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pic>
        <p:nvPicPr>
          <p:cNvPr id="32" name="Picture 31"/>
          <p:cNvPicPr>
            <a:picLocks noChangeAspect="1"/>
          </p:cNvPicPr>
          <p:nvPr/>
        </p:nvPicPr>
        <p:blipFill>
          <a:blip r:embed="rId4"/>
          <a:stretch/>
        </p:blipFill>
        <p:spPr bwMode="auto">
          <a:xfrm rot="19617543">
            <a:off x="3320393" y="3632294"/>
            <a:ext cx="911424" cy="336088"/>
          </a:xfrm>
          <a:prstGeom prst="rect">
            <a:avLst/>
          </a:prstGeom>
        </p:spPr>
      </p:pic>
      <p:sp>
        <p:nvSpPr>
          <p:cNvPr id="30" name="Oval 29"/>
          <p:cNvSpPr/>
          <p:nvPr/>
        </p:nvSpPr>
        <p:spPr bwMode="auto">
          <a:xfrm>
            <a:off x="2951560" y="2965542"/>
            <a:ext cx="288032" cy="28803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grpSp>
        <p:nvGrpSpPr>
          <p:cNvPr id="39" name="Group 38"/>
          <p:cNvGrpSpPr/>
          <p:nvPr/>
        </p:nvGrpSpPr>
        <p:grpSpPr bwMode="auto">
          <a:xfrm>
            <a:off x="551384" y="1306083"/>
            <a:ext cx="3528392" cy="592747"/>
            <a:chOff x="551384" y="1306083"/>
            <a:chExt cx="3528392" cy="592747"/>
          </a:xfrm>
        </p:grpSpPr>
        <p:grpSp>
          <p:nvGrpSpPr>
            <p:cNvPr id="35" name="Group 34"/>
            <p:cNvGrpSpPr/>
            <p:nvPr/>
          </p:nvGrpSpPr>
          <p:grpSpPr bwMode="auto">
            <a:xfrm>
              <a:off x="551384" y="1306083"/>
              <a:ext cx="1440160" cy="592747"/>
              <a:chOff x="551384" y="1306083"/>
              <a:chExt cx="1440160" cy="592747"/>
            </a:xfrm>
          </p:grpSpPr>
          <p:sp>
            <p:nvSpPr>
              <p:cNvPr id="33" name="Right Arrow 32"/>
              <p:cNvSpPr/>
              <p:nvPr/>
            </p:nvSpPr>
            <p:spPr bwMode="auto">
              <a:xfrm>
                <a:off x="695400" y="1610798"/>
                <a:ext cx="1008112" cy="288032"/>
              </a:xfrm>
              <a:prstGeom prst="rightArrow">
                <a:avLst>
                  <a:gd name="adj1" fmla="val 50000"/>
                  <a:gd name="adj2" fmla="val 50000"/>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sp>
            <p:nvSpPr>
              <p:cNvPr id="34" name="TextBox 33"/>
              <p:cNvSpPr txBox="1"/>
              <p:nvPr/>
            </p:nvSpPr>
            <p:spPr bwMode="auto">
              <a:xfrm>
                <a:off x="551384" y="1306083"/>
                <a:ext cx="1440160" cy="326243"/>
              </a:xfrm>
              <a:prstGeom prst="rect">
                <a:avLst/>
              </a:prstGeom>
              <a:noFill/>
            </p:spPr>
            <p:txBody>
              <a:bodyPr wrap="square" rtlCol="0">
                <a:spAutoFit/>
              </a:bodyPr>
              <a:lstStyle/>
              <a:p>
                <a:pPr algn="l">
                  <a:lnSpc>
                    <a:spcPct val="95000"/>
                  </a:lnSpc>
                  <a:defRPr/>
                </a:pPr>
                <a:r>
                  <a:rPr lang="en-US" sz="1600"/>
                  <a:t>Excitation E</a:t>
                </a:r>
                <a:endParaRPr/>
              </a:p>
            </p:txBody>
          </p:sp>
        </p:grpSp>
        <p:cxnSp>
          <p:nvCxnSpPr>
            <p:cNvPr id="37" name="Straight Connector 36"/>
            <p:cNvCxnSpPr>
              <a:cxnSpLocks/>
              <a:stCxn id="33" idx="3"/>
            </p:cNvCxnSpPr>
            <p:nvPr/>
          </p:nvCxnSpPr>
          <p:spPr bwMode="auto">
            <a:xfrm>
              <a:off x="1703512" y="1754814"/>
              <a:ext cx="2376264" cy="18002"/>
            </a:xfrm>
            <a:prstGeom prst="line">
              <a:avLst/>
            </a:prstGeom>
            <a:ln w="12700">
              <a:solidFill>
                <a:srgbClr val="00B050"/>
              </a:solidFill>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9935724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3.75E-6 -7.40741E-7 L 0.0039 0.21482 " pathEditMode="relative" rAng="0" ptsTypes="AA">
                                      <p:cBhvr>
                                        <p:cTn id="6" dur="1000" fill="hold"/>
                                        <p:tgtEl>
                                          <p:spTgt spid="30"/>
                                        </p:tgtEl>
                                        <p:attrNameLst>
                                          <p:attrName>ppt_x</p:attrName>
                                          <p:attrName>ppt_y</p:attrName>
                                        </p:attrNameLst>
                                      </p:cBhvr>
                                      <p:rCtr x="195" y="10741"/>
                                    </p:animMotion>
                                  </p:childTnLst>
                                </p:cTn>
                              </p:par>
                            </p:childTnLst>
                          </p:cTn>
                        </p:par>
                        <p:par>
                          <p:cTn id="7" fill="hold">
                            <p:stCondLst>
                              <p:cond delay="1000"/>
                            </p:stCondLst>
                            <p:childTnLst>
                              <p:par>
                                <p:cTn id="8" presetID="22" presetClass="entr" presetSubtype="4" fill="hold" nodeType="after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wipe(down)">
                                      <p:cBhvr>
                                        <p:cTn id="10" dur="1000"/>
                                        <p:tgtEl>
                                          <p:spTgt spid="3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500"/>
                                        <p:tgtEl>
                                          <p:spTgt spid="39"/>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path" presetSubtype="0" accel="50000" decel="50000" fill="hold" nodeType="clickEffect">
                                  <p:stCondLst>
                                    <p:cond delay="0"/>
                                  </p:stCondLst>
                                  <p:childTnLst>
                                    <p:animMotion origin="layout" path="M -3.75E-6 -4.81481E-6 L -0.00286 0.16135 " pathEditMode="relative" rAng="0" ptsTypes="AA">
                                      <p:cBhvr>
                                        <p:cTn id="19" dur="2000" fill="hold"/>
                                        <p:tgtEl>
                                          <p:spTgt spid="39"/>
                                        </p:tgtEl>
                                        <p:attrNameLst>
                                          <p:attrName>ppt_x</p:attrName>
                                          <p:attrName>ppt_y</p:attrName>
                                        </p:attrNameLst>
                                      </p:cBhvr>
                                      <p:rCtr x="-143" y="8056"/>
                                    </p:animMotion>
                                  </p:childTnLst>
                                </p:cTn>
                              </p:par>
                            </p:childTnLst>
                          </p:cTn>
                        </p:par>
                      </p:childTnLst>
                    </p:cTn>
                  </p:par>
                  <p:par>
                    <p:cTn id="20" fill="hold">
                      <p:stCondLst>
                        <p:cond delay="indefinite"/>
                      </p:stCondLst>
                      <p:childTnLst>
                        <p:par>
                          <p:cTn id="21" fill="hold">
                            <p:stCondLst>
                              <p:cond delay="0"/>
                            </p:stCondLst>
                            <p:childTnLst>
                              <p:par>
                                <p:cTn id="22" presetID="6" presetClass="emph" presetSubtype="0" fill="hold" nodeType="clickEffect">
                                  <p:stCondLst>
                                    <p:cond delay="0"/>
                                  </p:stCondLst>
                                  <p:childTnLst>
                                    <p:animScale>
                                      <p:cBhvr>
                                        <p:cTn id="23" dur="1000" fill="hold"/>
                                        <p:tgtEl>
                                          <p:spTgt spid="32"/>
                                        </p:tgtEl>
                                      </p:cBhvr>
                                      <p:by x="150000" y="150000"/>
                                    </p:animScale>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r>
              <a:rPr lang="en-US" cap="none" dirty="0"/>
              <a:t>MoSe</a:t>
            </a:r>
            <a:r>
              <a:rPr lang="en-US" cap="none" baseline="-25000" dirty="0"/>
              <a:t>2</a:t>
            </a:r>
            <a:r>
              <a:rPr lang="en-US" cap="none" dirty="0"/>
              <a:t>+Cr: </a:t>
            </a:r>
            <a:r>
              <a:rPr lang="en-US" cap="none" dirty="0" smtClean="0"/>
              <a:t>DFT</a:t>
            </a:r>
            <a:endParaRPr dirty="0"/>
          </a:p>
        </p:txBody>
      </p:sp>
      <p:sp>
        <p:nvSpPr>
          <p:cNvPr id="4" name="Date Placeholder 3"/>
          <p:cNvSpPr>
            <a:spLocks noGrp="1"/>
          </p:cNvSpPr>
          <p:nvPr>
            <p:ph type="dt" sz="half" idx="4294967295"/>
          </p:nvPr>
        </p:nvSpPr>
        <p:spPr bwMode="auto"/>
        <p:txBody>
          <a:bodyPr/>
          <a:lstStyle/>
          <a:p>
            <a:pPr>
              <a:defRPr/>
            </a:pPr>
            <a:fld id="{2907907A-2E6B-4750-8481-13DB17B0F41B}" type="datetime3">
              <a:rPr lang="en-US" smtClean="0"/>
              <a:t>1 July 2022</a:t>
            </a:fld>
            <a:endParaRPr lang="en-US"/>
          </a:p>
        </p:txBody>
      </p:sp>
      <p:sp>
        <p:nvSpPr>
          <p:cNvPr id="5" name="Slide Number Placeholder 4"/>
          <p:cNvSpPr>
            <a:spLocks noGrp="1"/>
          </p:cNvSpPr>
          <p:nvPr>
            <p:ph type="sldNum" sz="quarter" idx="4294967295"/>
          </p:nvPr>
        </p:nvSpPr>
        <p:spPr bwMode="auto"/>
        <p:txBody>
          <a:bodyPr/>
          <a:lstStyle/>
          <a:p>
            <a:pPr>
              <a:defRPr/>
            </a:pPr>
            <a:fld id="{77750310-A373-40DD-A943-30F7C596C8CB}" type="slidenum">
              <a:rPr lang="en-US"/>
              <a:t>22</a:t>
            </a:fld>
            <a:endParaRPr lang="en-US"/>
          </a:p>
        </p:txBody>
      </p:sp>
      <p:sp>
        <p:nvSpPr>
          <p:cNvPr id="22" name="Content Placeholder 21"/>
          <p:cNvSpPr>
            <a:spLocks noGrp="1"/>
          </p:cNvSpPr>
          <p:nvPr>
            <p:ph idx="1"/>
          </p:nvPr>
        </p:nvSpPr>
        <p:spPr bwMode="auto">
          <a:xfrm>
            <a:off x="-12698088" y="1707366"/>
            <a:ext cx="11449049" cy="4214255"/>
          </a:xfrm>
        </p:spPr>
        <p:txBody>
          <a:bodyPr/>
          <a:lstStyle/>
          <a:p>
            <a:pPr>
              <a:defRPr/>
            </a:pPr>
            <a:endParaRPr lang="en-US"/>
          </a:p>
        </p:txBody>
      </p:sp>
      <p:grpSp>
        <p:nvGrpSpPr>
          <p:cNvPr id="32" name="Group 31"/>
          <p:cNvGrpSpPr/>
          <p:nvPr/>
        </p:nvGrpSpPr>
        <p:grpSpPr bwMode="auto">
          <a:xfrm>
            <a:off x="723626" y="1047141"/>
            <a:ext cx="4949422" cy="4737479"/>
            <a:chOff x="483501" y="912973"/>
            <a:chExt cx="5002822" cy="4808702"/>
          </a:xfrm>
        </p:grpSpPr>
        <p:sp>
          <p:nvSpPr>
            <p:cNvPr id="9" name="TextBox 8"/>
            <p:cNvSpPr txBox="1"/>
            <p:nvPr/>
          </p:nvSpPr>
          <p:spPr bwMode="auto">
            <a:xfrm>
              <a:off x="2047239" y="1279492"/>
              <a:ext cx="2317661" cy="373848"/>
            </a:xfrm>
            <a:prstGeom prst="rect">
              <a:avLst/>
            </a:prstGeom>
            <a:noFill/>
          </p:spPr>
          <p:txBody>
            <a:bodyPr wrap="square" rtlCol="0">
              <a:spAutoFit/>
            </a:bodyPr>
            <a:lstStyle/>
            <a:p>
              <a:pPr>
                <a:defRPr/>
              </a:pPr>
              <a:r>
                <a:rPr lang="en-US"/>
                <a:t>MoSe</a:t>
              </a:r>
              <a:r>
                <a:rPr lang="en-US" baseline="-25000"/>
                <a:t>2</a:t>
              </a:r>
              <a:r>
                <a:rPr lang="en-US"/>
                <a:t> with Cr@Mo</a:t>
              </a:r>
            </a:p>
          </p:txBody>
        </p:sp>
        <p:pic>
          <p:nvPicPr>
            <p:cNvPr id="20" name="Picture 19"/>
            <p:cNvPicPr>
              <a:picLocks noChangeAspect="1"/>
            </p:cNvPicPr>
            <p:nvPr/>
          </p:nvPicPr>
          <p:blipFill>
            <a:blip r:embed="rId3"/>
            <a:stretch/>
          </p:blipFill>
          <p:spPr bwMode="auto">
            <a:xfrm>
              <a:off x="4258375" y="912973"/>
              <a:ext cx="647200" cy="788293"/>
            </a:xfrm>
            <a:prstGeom prst="rect">
              <a:avLst/>
            </a:prstGeom>
          </p:spPr>
        </p:pic>
        <p:pic>
          <p:nvPicPr>
            <p:cNvPr id="31" name="Picture 30"/>
            <p:cNvPicPr>
              <a:picLocks noChangeAspect="1"/>
            </p:cNvPicPr>
            <p:nvPr/>
          </p:nvPicPr>
          <p:blipFill>
            <a:blip r:embed="rId4"/>
            <a:stretch/>
          </p:blipFill>
          <p:spPr bwMode="auto">
            <a:xfrm>
              <a:off x="483501" y="1732529"/>
              <a:ext cx="5002822" cy="3989146"/>
            </a:xfrm>
            <a:prstGeom prst="rect">
              <a:avLst/>
            </a:prstGeom>
          </p:spPr>
        </p:pic>
      </p:grpSp>
      <p:sp>
        <p:nvSpPr>
          <p:cNvPr id="18" name="TextBox 17"/>
          <p:cNvSpPr txBox="1"/>
          <p:nvPr/>
        </p:nvSpPr>
        <p:spPr bwMode="auto">
          <a:xfrm>
            <a:off x="4439722" y="5796048"/>
            <a:ext cx="588623" cy="253916"/>
          </a:xfrm>
          <a:prstGeom prst="rect">
            <a:avLst/>
          </a:prstGeom>
          <a:noFill/>
        </p:spPr>
        <p:txBody>
          <a:bodyPr wrap="none" rtlCol="0">
            <a:spAutoFit/>
          </a:bodyPr>
          <a:lstStyle/>
          <a:p>
            <a:pPr>
              <a:defRPr/>
            </a:pPr>
            <a:r>
              <a:rPr lang="en-US" sz="1050" i="1"/>
              <a:t>S.Rost</a:t>
            </a:r>
          </a:p>
        </p:txBody>
      </p:sp>
    </p:spTree>
    <p:extLst>
      <p:ext uri="{BB962C8B-B14F-4D97-AF65-F5344CB8AC3E}">
        <p14:creationId xmlns:p14="http://schemas.microsoft.com/office/powerpoint/2010/main" val="1215289065"/>
      </p:ext>
    </p:extLst>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r>
              <a:rPr lang="en-US" cap="none" dirty="0"/>
              <a:t>MoSe</a:t>
            </a:r>
            <a:r>
              <a:rPr lang="en-US" cap="none" baseline="-25000" dirty="0"/>
              <a:t>2</a:t>
            </a:r>
            <a:r>
              <a:rPr lang="en-US" cap="none" dirty="0"/>
              <a:t>+Cr: </a:t>
            </a:r>
            <a:r>
              <a:rPr lang="en-US" cap="none" dirty="0" smtClean="0"/>
              <a:t>DFT</a:t>
            </a:r>
            <a:endParaRPr dirty="0"/>
          </a:p>
        </p:txBody>
      </p:sp>
      <p:sp>
        <p:nvSpPr>
          <p:cNvPr id="4" name="Date Placeholder 3"/>
          <p:cNvSpPr>
            <a:spLocks noGrp="1"/>
          </p:cNvSpPr>
          <p:nvPr>
            <p:ph type="dt" sz="half" idx="4294967295"/>
          </p:nvPr>
        </p:nvSpPr>
        <p:spPr bwMode="auto"/>
        <p:txBody>
          <a:bodyPr/>
          <a:lstStyle/>
          <a:p>
            <a:pPr>
              <a:defRPr/>
            </a:pPr>
            <a:fld id="{E4082BA5-E7AC-4A18-B6BA-9FB94A1D9F81}" type="datetime3">
              <a:rPr lang="en-US" smtClean="0"/>
              <a:t>1 July 2022</a:t>
            </a:fld>
            <a:endParaRPr lang="en-US"/>
          </a:p>
        </p:txBody>
      </p:sp>
      <p:sp>
        <p:nvSpPr>
          <p:cNvPr id="5" name="Slide Number Placeholder 4"/>
          <p:cNvSpPr>
            <a:spLocks noGrp="1"/>
          </p:cNvSpPr>
          <p:nvPr>
            <p:ph type="sldNum" sz="quarter" idx="4294967295"/>
          </p:nvPr>
        </p:nvSpPr>
        <p:spPr bwMode="auto"/>
        <p:txBody>
          <a:bodyPr/>
          <a:lstStyle/>
          <a:p>
            <a:pPr>
              <a:defRPr/>
            </a:pPr>
            <a:fld id="{77750310-A373-40DD-A943-30F7C596C8CB}" type="slidenum">
              <a:rPr lang="en-US"/>
              <a:t>23</a:t>
            </a:fld>
            <a:endParaRPr lang="en-US"/>
          </a:p>
        </p:txBody>
      </p:sp>
      <p:sp>
        <p:nvSpPr>
          <p:cNvPr id="22" name="Content Placeholder 21"/>
          <p:cNvSpPr>
            <a:spLocks noGrp="1"/>
          </p:cNvSpPr>
          <p:nvPr>
            <p:ph idx="1"/>
          </p:nvPr>
        </p:nvSpPr>
        <p:spPr bwMode="auto">
          <a:xfrm>
            <a:off x="-12698088" y="1707366"/>
            <a:ext cx="11449049" cy="4214255"/>
          </a:xfrm>
        </p:spPr>
        <p:txBody>
          <a:bodyPr/>
          <a:lstStyle/>
          <a:p>
            <a:pPr>
              <a:defRPr/>
            </a:pPr>
            <a:endParaRPr lang="en-US"/>
          </a:p>
        </p:txBody>
      </p:sp>
      <p:sp>
        <p:nvSpPr>
          <p:cNvPr id="18" name="TextBox 17"/>
          <p:cNvSpPr txBox="1"/>
          <p:nvPr/>
        </p:nvSpPr>
        <p:spPr bwMode="auto">
          <a:xfrm>
            <a:off x="4439722" y="5796048"/>
            <a:ext cx="588623" cy="253916"/>
          </a:xfrm>
          <a:prstGeom prst="rect">
            <a:avLst/>
          </a:prstGeom>
          <a:noFill/>
        </p:spPr>
        <p:txBody>
          <a:bodyPr wrap="none" rtlCol="0">
            <a:spAutoFit/>
          </a:bodyPr>
          <a:lstStyle/>
          <a:p>
            <a:pPr>
              <a:defRPr/>
            </a:pPr>
            <a:r>
              <a:rPr lang="en-US" sz="1050" i="1"/>
              <a:t>S.Rost</a:t>
            </a:r>
          </a:p>
        </p:txBody>
      </p:sp>
      <p:grpSp>
        <p:nvGrpSpPr>
          <p:cNvPr id="21" name="Group 20"/>
          <p:cNvGrpSpPr/>
          <p:nvPr/>
        </p:nvGrpSpPr>
        <p:grpSpPr bwMode="auto">
          <a:xfrm>
            <a:off x="623392" y="685495"/>
            <a:ext cx="5039259" cy="4714653"/>
            <a:chOff x="767408" y="1015879"/>
            <a:chExt cx="5039259" cy="4714653"/>
          </a:xfrm>
        </p:grpSpPr>
        <p:sp>
          <p:nvSpPr>
            <p:cNvPr id="23" name="TextBox 22"/>
            <p:cNvSpPr txBox="1"/>
            <p:nvPr/>
          </p:nvSpPr>
          <p:spPr bwMode="auto">
            <a:xfrm>
              <a:off x="2783632" y="1402299"/>
              <a:ext cx="2284172" cy="390639"/>
            </a:xfrm>
            <a:prstGeom prst="rect">
              <a:avLst/>
            </a:prstGeom>
            <a:noFill/>
          </p:spPr>
          <p:txBody>
            <a:bodyPr wrap="square" rtlCol="0">
              <a:spAutoFit/>
            </a:bodyPr>
            <a:lstStyle/>
            <a:p>
              <a:pPr>
                <a:defRPr/>
              </a:pPr>
              <a:r>
                <a:rPr lang="en-US"/>
                <a:t>MoSe</a:t>
              </a:r>
              <a:r>
                <a:rPr lang="en-US" baseline="-25000"/>
                <a:t>2</a:t>
              </a:r>
              <a:r>
                <a:rPr lang="en-US"/>
                <a:t> with Cr</a:t>
              </a:r>
              <a:r>
                <a:rPr lang="en-US" baseline="-25000"/>
                <a:t>Se</a:t>
              </a:r>
              <a:endParaRPr lang="en-US"/>
            </a:p>
          </p:txBody>
        </p:sp>
        <p:pic>
          <p:nvPicPr>
            <p:cNvPr id="24" name="Picture 23"/>
            <p:cNvPicPr>
              <a:picLocks noChangeAspect="1"/>
            </p:cNvPicPr>
            <p:nvPr/>
          </p:nvPicPr>
          <p:blipFill>
            <a:blip r:embed="rId3"/>
            <a:stretch/>
          </p:blipFill>
          <p:spPr bwMode="auto">
            <a:xfrm>
              <a:off x="767408" y="1914677"/>
              <a:ext cx="5039259" cy="3815855"/>
            </a:xfrm>
            <a:prstGeom prst="rect">
              <a:avLst/>
            </a:prstGeom>
          </p:spPr>
        </p:pic>
        <p:pic>
          <p:nvPicPr>
            <p:cNvPr id="30" name="Picture 29"/>
            <p:cNvPicPr>
              <a:picLocks noChangeAspect="1"/>
            </p:cNvPicPr>
            <p:nvPr/>
          </p:nvPicPr>
          <p:blipFill>
            <a:blip r:embed="rId4"/>
            <a:stretch/>
          </p:blipFill>
          <p:spPr bwMode="auto">
            <a:xfrm>
              <a:off x="4603184" y="1015879"/>
              <a:ext cx="579733" cy="786782"/>
            </a:xfrm>
            <a:prstGeom prst="rect">
              <a:avLst/>
            </a:prstGeom>
          </p:spPr>
        </p:pic>
      </p:grpSp>
      <p:grpSp>
        <p:nvGrpSpPr>
          <p:cNvPr id="33" name="Group 32"/>
          <p:cNvGrpSpPr/>
          <p:nvPr/>
        </p:nvGrpSpPr>
        <p:grpSpPr bwMode="auto">
          <a:xfrm>
            <a:off x="5818291" y="1347508"/>
            <a:ext cx="5044207" cy="4614743"/>
            <a:chOff x="3354724" y="851621"/>
            <a:chExt cx="5482551" cy="5136585"/>
          </a:xfrm>
        </p:grpSpPr>
        <p:pic>
          <p:nvPicPr>
            <p:cNvPr id="34" name="Picture 33"/>
            <p:cNvPicPr>
              <a:picLocks noChangeAspect="1"/>
            </p:cNvPicPr>
            <p:nvPr/>
          </p:nvPicPr>
          <p:blipFill>
            <a:blip r:embed="rId5"/>
            <a:stretch/>
          </p:blipFill>
          <p:spPr bwMode="auto">
            <a:xfrm>
              <a:off x="3354724" y="1733746"/>
              <a:ext cx="5482551" cy="4254460"/>
            </a:xfrm>
            <a:prstGeom prst="rect">
              <a:avLst/>
            </a:prstGeom>
          </p:spPr>
        </p:pic>
        <p:sp>
          <p:nvSpPr>
            <p:cNvPr id="35" name="TextBox 34"/>
            <p:cNvSpPr txBox="1"/>
            <p:nvPr/>
          </p:nvSpPr>
          <p:spPr bwMode="auto">
            <a:xfrm>
              <a:off x="4563427" y="1226022"/>
              <a:ext cx="3600400" cy="395680"/>
            </a:xfrm>
            <a:prstGeom prst="rect">
              <a:avLst/>
            </a:prstGeom>
            <a:noFill/>
          </p:spPr>
          <p:txBody>
            <a:bodyPr wrap="square" rtlCol="0">
              <a:spAutoFit/>
            </a:bodyPr>
            <a:lstStyle/>
            <a:p>
              <a:pPr algn="l">
                <a:lnSpc>
                  <a:spcPct val="95000"/>
                </a:lnSpc>
                <a:defRPr/>
              </a:pPr>
              <a:r>
                <a:rPr lang="en-US"/>
                <a:t>MoSe</a:t>
              </a:r>
              <a:r>
                <a:rPr lang="en-US" baseline="-25000"/>
                <a:t>2</a:t>
              </a:r>
              <a:r>
                <a:rPr lang="en-US"/>
                <a:t> with Cr-Se@Se</a:t>
              </a:r>
            </a:p>
          </p:txBody>
        </p:sp>
        <p:pic>
          <p:nvPicPr>
            <p:cNvPr id="36" name="Picture 35"/>
            <p:cNvPicPr>
              <a:picLocks noChangeAspect="1"/>
            </p:cNvPicPr>
            <p:nvPr/>
          </p:nvPicPr>
          <p:blipFill>
            <a:blip r:embed="rId6"/>
            <a:stretch/>
          </p:blipFill>
          <p:spPr bwMode="auto">
            <a:xfrm>
              <a:off x="7506761" y="851621"/>
              <a:ext cx="1097091" cy="762893"/>
            </a:xfrm>
            <a:prstGeom prst="rect">
              <a:avLst/>
            </a:prstGeom>
          </p:spPr>
        </p:pic>
      </p:grpSp>
    </p:spTree>
    <p:extLst>
      <p:ext uri="{BB962C8B-B14F-4D97-AF65-F5344CB8AC3E}">
        <p14:creationId xmlns:p14="http://schemas.microsoft.com/office/powerpoint/2010/main" val="783751124"/>
      </p:ext>
    </p:extLst>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r>
              <a:rPr lang="en-US" cap="none" dirty="0"/>
              <a:t>Temperature dependence</a:t>
            </a:r>
            <a:endParaRPr dirty="0"/>
          </a:p>
        </p:txBody>
      </p:sp>
      <p:sp>
        <p:nvSpPr>
          <p:cNvPr id="4" name="Date Placeholder 3"/>
          <p:cNvSpPr>
            <a:spLocks noGrp="1"/>
          </p:cNvSpPr>
          <p:nvPr>
            <p:ph type="dt" sz="half" idx="4294967295"/>
          </p:nvPr>
        </p:nvSpPr>
        <p:spPr bwMode="auto"/>
        <p:txBody>
          <a:bodyPr/>
          <a:lstStyle/>
          <a:p>
            <a:pPr>
              <a:defRPr/>
            </a:pPr>
            <a:fld id="{C260D19A-5D02-47E1-B7D5-093D2BAD9B03}" type="datetime3">
              <a:rPr lang="en-US" smtClean="0"/>
              <a:t>1 July 2022</a:t>
            </a:fld>
            <a:endParaRPr lang="en-US"/>
          </a:p>
        </p:txBody>
      </p:sp>
      <p:sp>
        <p:nvSpPr>
          <p:cNvPr id="5" name="Slide Number Placeholder 4"/>
          <p:cNvSpPr>
            <a:spLocks noGrp="1"/>
          </p:cNvSpPr>
          <p:nvPr>
            <p:ph type="sldNum" sz="quarter" idx="4294967295"/>
          </p:nvPr>
        </p:nvSpPr>
        <p:spPr bwMode="auto"/>
        <p:txBody>
          <a:bodyPr/>
          <a:lstStyle/>
          <a:p>
            <a:pPr>
              <a:defRPr/>
            </a:pPr>
            <a:fld id="{77750310-A373-40DD-A943-30F7C596C8CB}" type="slidenum">
              <a:rPr lang="en-US"/>
              <a:t>24</a:t>
            </a:fld>
            <a:endParaRPr lang="en-US"/>
          </a:p>
        </p:txBody>
      </p:sp>
      <p:grpSp>
        <p:nvGrpSpPr>
          <p:cNvPr id="22" name="Group 21"/>
          <p:cNvGrpSpPr/>
          <p:nvPr/>
        </p:nvGrpSpPr>
        <p:grpSpPr bwMode="auto">
          <a:xfrm>
            <a:off x="5571295" y="1254245"/>
            <a:ext cx="6289405" cy="4456751"/>
            <a:chOff x="844162" y="1209365"/>
            <a:chExt cx="6289405" cy="4456751"/>
          </a:xfrm>
        </p:grpSpPr>
        <p:pic>
          <p:nvPicPr>
            <p:cNvPr id="17" name="Picture 16"/>
            <p:cNvPicPr>
              <a:picLocks noChangeAspect="1"/>
            </p:cNvPicPr>
            <p:nvPr/>
          </p:nvPicPr>
          <p:blipFill>
            <a:blip r:embed="rId3"/>
            <a:stretch/>
          </p:blipFill>
          <p:spPr bwMode="auto">
            <a:xfrm>
              <a:off x="866045" y="1209365"/>
              <a:ext cx="5589995" cy="2372439"/>
            </a:xfrm>
            <a:prstGeom prst="rect">
              <a:avLst/>
            </a:prstGeom>
          </p:spPr>
        </p:pic>
        <p:pic>
          <p:nvPicPr>
            <p:cNvPr id="16" name="Picture 15"/>
            <p:cNvPicPr>
              <a:picLocks noChangeAspect="1"/>
            </p:cNvPicPr>
            <p:nvPr/>
          </p:nvPicPr>
          <p:blipFill>
            <a:blip r:embed="rId4"/>
            <a:stretch/>
          </p:blipFill>
          <p:spPr bwMode="auto">
            <a:xfrm>
              <a:off x="844162" y="3268222"/>
              <a:ext cx="5589995" cy="2397894"/>
            </a:xfrm>
            <a:prstGeom prst="rect">
              <a:avLst/>
            </a:prstGeom>
          </p:spPr>
        </p:pic>
        <p:pic>
          <p:nvPicPr>
            <p:cNvPr id="18" name="Picture 17"/>
            <p:cNvPicPr>
              <a:picLocks noChangeAspect="1"/>
            </p:cNvPicPr>
            <p:nvPr/>
          </p:nvPicPr>
          <p:blipFill>
            <a:blip r:embed="rId5"/>
            <a:stretch/>
          </p:blipFill>
          <p:spPr bwMode="auto">
            <a:xfrm>
              <a:off x="6538290" y="1628800"/>
              <a:ext cx="216024" cy="3450985"/>
            </a:xfrm>
            <a:prstGeom prst="rect">
              <a:avLst/>
            </a:prstGeom>
          </p:spPr>
        </p:pic>
        <p:sp>
          <p:nvSpPr>
            <p:cNvPr id="19" name="TextBox 18"/>
            <p:cNvSpPr txBox="1"/>
            <p:nvPr/>
          </p:nvSpPr>
          <p:spPr bwMode="auto">
            <a:xfrm rot="5400000">
              <a:off x="5853726" y="3222499"/>
              <a:ext cx="2262679" cy="297004"/>
            </a:xfrm>
            <a:prstGeom prst="rect">
              <a:avLst/>
            </a:prstGeom>
            <a:noFill/>
          </p:spPr>
          <p:txBody>
            <a:bodyPr wrap="square" rtlCol="0">
              <a:spAutoFit/>
            </a:bodyPr>
            <a:lstStyle/>
            <a:p>
              <a:pPr algn="l">
                <a:lnSpc>
                  <a:spcPct val="95000"/>
                </a:lnSpc>
                <a:defRPr/>
              </a:pPr>
              <a:r>
                <a:rPr lang="en-US" sz="1400"/>
                <a:t>Normalised intensity (a.u.)</a:t>
              </a:r>
              <a:endParaRPr/>
            </a:p>
          </p:txBody>
        </p:sp>
        <p:sp>
          <p:nvSpPr>
            <p:cNvPr id="20" name="TextBox 19"/>
            <p:cNvSpPr txBox="1"/>
            <p:nvPr/>
          </p:nvSpPr>
          <p:spPr bwMode="auto">
            <a:xfrm>
              <a:off x="1486241" y="2700040"/>
              <a:ext cx="2262679" cy="297004"/>
            </a:xfrm>
            <a:prstGeom prst="rect">
              <a:avLst/>
            </a:prstGeom>
            <a:noFill/>
          </p:spPr>
          <p:txBody>
            <a:bodyPr wrap="square" rtlCol="0">
              <a:spAutoFit/>
            </a:bodyPr>
            <a:lstStyle/>
            <a:p>
              <a:pPr algn="l">
                <a:lnSpc>
                  <a:spcPct val="95000"/>
                </a:lnSpc>
                <a:defRPr/>
              </a:pPr>
              <a:r>
                <a:rPr lang="en-US" sz="1400">
                  <a:solidFill>
                    <a:schemeClr val="bg1"/>
                  </a:solidFill>
                </a:rPr>
                <a:t>T = 10 K</a:t>
              </a:r>
              <a:endParaRPr/>
            </a:p>
          </p:txBody>
        </p:sp>
        <p:sp>
          <p:nvSpPr>
            <p:cNvPr id="21" name="TextBox 20"/>
            <p:cNvSpPr txBox="1"/>
            <p:nvPr/>
          </p:nvSpPr>
          <p:spPr bwMode="auto">
            <a:xfrm>
              <a:off x="1487488" y="4815782"/>
              <a:ext cx="2262679" cy="297004"/>
            </a:xfrm>
            <a:prstGeom prst="rect">
              <a:avLst/>
            </a:prstGeom>
            <a:noFill/>
          </p:spPr>
          <p:txBody>
            <a:bodyPr wrap="square" rtlCol="0">
              <a:spAutoFit/>
            </a:bodyPr>
            <a:lstStyle/>
            <a:p>
              <a:pPr algn="l">
                <a:lnSpc>
                  <a:spcPct val="95000"/>
                </a:lnSpc>
                <a:defRPr/>
              </a:pPr>
              <a:r>
                <a:rPr lang="en-US" sz="1400">
                  <a:solidFill>
                    <a:schemeClr val="bg1"/>
                  </a:solidFill>
                </a:rPr>
                <a:t>T = 108 K</a:t>
              </a:r>
              <a:endParaRPr/>
            </a:p>
          </p:txBody>
        </p:sp>
      </p:grpSp>
      <p:grpSp>
        <p:nvGrpSpPr>
          <p:cNvPr id="55" name="Group 54"/>
          <p:cNvGrpSpPr/>
          <p:nvPr/>
        </p:nvGrpSpPr>
        <p:grpSpPr bwMode="auto">
          <a:xfrm>
            <a:off x="3431704" y="1548516"/>
            <a:ext cx="1157877" cy="2885140"/>
            <a:chOff x="7800260" y="3544606"/>
            <a:chExt cx="1157877" cy="2885140"/>
          </a:xfrm>
        </p:grpSpPr>
        <p:grpSp>
          <p:nvGrpSpPr>
            <p:cNvPr id="23" name="Group 22"/>
            <p:cNvGrpSpPr/>
            <p:nvPr/>
          </p:nvGrpSpPr>
          <p:grpSpPr bwMode="auto">
            <a:xfrm>
              <a:off x="7800260" y="3544606"/>
              <a:ext cx="1157877" cy="2885140"/>
              <a:chOff x="3120218" y="3614622"/>
              <a:chExt cx="1157877" cy="2885140"/>
            </a:xfrm>
          </p:grpSpPr>
          <p:sp>
            <p:nvSpPr>
              <p:cNvPr id="24" name="Arc 23"/>
              <p:cNvSpPr/>
              <p:nvPr/>
            </p:nvSpPr>
            <p:spPr bwMode="auto">
              <a:xfrm rot="18739095">
                <a:off x="3124161" y="5539591"/>
                <a:ext cx="963267" cy="957075"/>
              </a:xfrm>
              <a:prstGeom prst="arc">
                <a:avLst>
                  <a:gd name="adj1" fmla="val 16200000"/>
                  <a:gd name="adj2" fmla="val 0"/>
                </a:avLst>
              </a:pr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en-US"/>
              </a:p>
            </p:txBody>
          </p:sp>
          <p:sp>
            <p:nvSpPr>
              <p:cNvPr id="25" name="Arc 24"/>
              <p:cNvSpPr/>
              <p:nvPr/>
            </p:nvSpPr>
            <p:spPr bwMode="auto">
              <a:xfrm rot="8149158">
                <a:off x="3122528" y="3614622"/>
                <a:ext cx="963267" cy="957075"/>
              </a:xfrm>
              <a:prstGeom prst="arc">
                <a:avLst>
                  <a:gd name="adj1" fmla="val 16200000"/>
                  <a:gd name="adj2" fmla="val 0"/>
                </a:avLst>
              </a:pr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en-US"/>
              </a:p>
            </p:txBody>
          </p:sp>
          <p:grpSp>
            <p:nvGrpSpPr>
              <p:cNvPr id="26" name="Group 25"/>
              <p:cNvGrpSpPr/>
              <p:nvPr/>
            </p:nvGrpSpPr>
            <p:grpSpPr bwMode="auto">
              <a:xfrm>
                <a:off x="3120218" y="4604458"/>
                <a:ext cx="1157877" cy="1679864"/>
                <a:chOff x="3120218" y="4604458"/>
                <a:chExt cx="1157877" cy="1679864"/>
              </a:xfrm>
            </p:grpSpPr>
            <p:cxnSp>
              <p:nvCxnSpPr>
                <p:cNvPr id="27" name="Straight Connector 26"/>
                <p:cNvCxnSpPr>
                  <a:cxnSpLocks/>
                </p:cNvCxnSpPr>
                <p:nvPr/>
              </p:nvCxnSpPr>
              <p:spPr bwMode="auto">
                <a:xfrm>
                  <a:off x="3266630" y="4797152"/>
                  <a:ext cx="664310" cy="0"/>
                </a:xfrm>
                <a:prstGeom prst="line">
                  <a:avLst/>
                </a:prstGeom>
                <a:ln w="57150"/>
              </p:spPr>
              <p:style>
                <a:lnRef idx="1">
                  <a:schemeClr val="dk1"/>
                </a:lnRef>
                <a:fillRef idx="0">
                  <a:schemeClr val="dk1"/>
                </a:fillRef>
                <a:effectRef idx="0">
                  <a:schemeClr val="dk1"/>
                </a:effectRef>
                <a:fontRef idx="minor">
                  <a:schemeClr val="tx1"/>
                </a:fontRef>
              </p:style>
            </p:cxnSp>
            <p:sp>
              <p:nvSpPr>
                <p:cNvPr id="28" name="Oval 27"/>
                <p:cNvSpPr/>
                <p:nvPr/>
              </p:nvSpPr>
              <p:spPr bwMode="auto">
                <a:xfrm>
                  <a:off x="3710754" y="4643154"/>
                  <a:ext cx="170474" cy="179679"/>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sp>
              <p:nvSpPr>
                <p:cNvPr id="29" name="Oval 28"/>
                <p:cNvSpPr/>
                <p:nvPr/>
              </p:nvSpPr>
              <p:spPr bwMode="auto">
                <a:xfrm flipH="1" flipV="1">
                  <a:off x="3512700" y="5517232"/>
                  <a:ext cx="172170" cy="18135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sp>
              <p:nvSpPr>
                <p:cNvPr id="30" name="Oval 29"/>
                <p:cNvSpPr/>
                <p:nvPr/>
              </p:nvSpPr>
              <p:spPr bwMode="auto">
                <a:xfrm rot="812371">
                  <a:off x="3478331" y="4604458"/>
                  <a:ext cx="434718" cy="114585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sp>
              <p:nvSpPr>
                <p:cNvPr id="31" name="TextBox 30"/>
                <p:cNvSpPr txBox="1"/>
                <p:nvPr/>
              </p:nvSpPr>
              <p:spPr bwMode="auto">
                <a:xfrm>
                  <a:off x="3120218" y="5782646"/>
                  <a:ext cx="1157877" cy="501676"/>
                </a:xfrm>
                <a:prstGeom prst="rect">
                  <a:avLst/>
                </a:prstGeom>
                <a:noFill/>
              </p:spPr>
              <p:txBody>
                <a:bodyPr wrap="square" rtlCol="0">
                  <a:spAutoFit/>
                </a:bodyPr>
                <a:lstStyle/>
                <a:p>
                  <a:pPr algn="l">
                    <a:lnSpc>
                      <a:spcPct val="95000"/>
                    </a:lnSpc>
                    <a:defRPr/>
                  </a:pPr>
                  <a:r>
                    <a:rPr lang="en-US" sz="1400"/>
                    <a:t>A</a:t>
                  </a:r>
                  <a:r>
                    <a:rPr lang="en-US" sz="1400" baseline="30000"/>
                    <a:t>-</a:t>
                  </a:r>
                  <a:r>
                    <a:rPr lang="en-US" sz="1400"/>
                    <a:t> - band transition</a:t>
                  </a:r>
                  <a:endParaRPr/>
                </a:p>
              </p:txBody>
            </p:sp>
          </p:grpSp>
        </p:grpSp>
        <p:sp>
          <p:nvSpPr>
            <p:cNvPr id="54" name="Oval 53"/>
            <p:cNvSpPr/>
            <p:nvPr/>
          </p:nvSpPr>
          <p:spPr bwMode="auto">
            <a:xfrm>
              <a:off x="8086872" y="4303126"/>
              <a:ext cx="170474" cy="179679"/>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grpSp>
      <p:grpSp>
        <p:nvGrpSpPr>
          <p:cNvPr id="57" name="Group 56"/>
          <p:cNvGrpSpPr/>
          <p:nvPr/>
        </p:nvGrpSpPr>
        <p:grpSpPr bwMode="auto">
          <a:xfrm>
            <a:off x="485490" y="2048927"/>
            <a:ext cx="1997219" cy="1694854"/>
            <a:chOff x="7593857" y="1649617"/>
            <a:chExt cx="1997219" cy="1694854"/>
          </a:xfrm>
        </p:grpSpPr>
        <p:grpSp>
          <p:nvGrpSpPr>
            <p:cNvPr id="58" name="Group 57"/>
            <p:cNvGrpSpPr/>
            <p:nvPr/>
          </p:nvGrpSpPr>
          <p:grpSpPr bwMode="auto">
            <a:xfrm>
              <a:off x="7593857" y="1649617"/>
              <a:ext cx="1997219" cy="1694854"/>
              <a:chOff x="-51368" y="3911656"/>
              <a:chExt cx="1997219" cy="1694854"/>
            </a:xfrm>
          </p:grpSpPr>
          <p:sp>
            <p:nvSpPr>
              <p:cNvPr id="60" name="TextBox 59"/>
              <p:cNvSpPr txBox="1"/>
              <p:nvPr/>
            </p:nvSpPr>
            <p:spPr bwMode="auto">
              <a:xfrm>
                <a:off x="671492" y="4991125"/>
                <a:ext cx="432048" cy="326243"/>
              </a:xfrm>
              <a:prstGeom prst="rect">
                <a:avLst/>
              </a:prstGeom>
              <a:noFill/>
            </p:spPr>
            <p:txBody>
              <a:bodyPr wrap="square" rtlCol="0">
                <a:spAutoFit/>
              </a:bodyPr>
              <a:lstStyle/>
              <a:p>
                <a:pPr algn="l">
                  <a:lnSpc>
                    <a:spcPct val="95000"/>
                  </a:lnSpc>
                  <a:defRPr/>
                </a:pPr>
                <a:r>
                  <a:rPr lang="en-US" sz="1600">
                    <a:solidFill>
                      <a:srgbClr val="0070C0"/>
                    </a:solidFill>
                  </a:rPr>
                  <a:t>e</a:t>
                </a:r>
                <a:r>
                  <a:rPr lang="en-US" sz="1600" baseline="30000">
                    <a:solidFill>
                      <a:srgbClr val="0070C0"/>
                    </a:solidFill>
                  </a:rPr>
                  <a:t>-</a:t>
                </a:r>
                <a:endParaRPr lang="en-US" sz="1600">
                  <a:solidFill>
                    <a:srgbClr val="0070C0"/>
                  </a:solidFill>
                </a:endParaRPr>
              </a:p>
            </p:txBody>
          </p:sp>
          <p:sp>
            <p:nvSpPr>
              <p:cNvPr id="61" name="TextBox 60"/>
              <p:cNvSpPr txBox="1"/>
              <p:nvPr/>
            </p:nvSpPr>
            <p:spPr bwMode="auto">
              <a:xfrm>
                <a:off x="1503381" y="5280267"/>
                <a:ext cx="432048" cy="326243"/>
              </a:xfrm>
              <a:prstGeom prst="rect">
                <a:avLst/>
              </a:prstGeom>
              <a:noFill/>
            </p:spPr>
            <p:txBody>
              <a:bodyPr wrap="square" rtlCol="0">
                <a:spAutoFit/>
              </a:bodyPr>
              <a:lstStyle/>
              <a:p>
                <a:pPr algn="l">
                  <a:lnSpc>
                    <a:spcPct val="95000"/>
                  </a:lnSpc>
                  <a:defRPr/>
                </a:pPr>
                <a:r>
                  <a:rPr lang="en-US" sz="1600">
                    <a:solidFill>
                      <a:srgbClr val="FF0000"/>
                    </a:solidFill>
                  </a:rPr>
                  <a:t>h</a:t>
                </a:r>
                <a:r>
                  <a:rPr lang="en-US" sz="1600" baseline="30000">
                    <a:solidFill>
                      <a:srgbClr val="FF0000"/>
                    </a:solidFill>
                  </a:rPr>
                  <a:t>+</a:t>
                </a:r>
                <a:endParaRPr lang="en-US" sz="1600">
                  <a:solidFill>
                    <a:srgbClr val="FF0000"/>
                  </a:solidFill>
                </a:endParaRPr>
              </a:p>
            </p:txBody>
          </p:sp>
          <p:sp>
            <p:nvSpPr>
              <p:cNvPr id="62" name="Oval 61"/>
              <p:cNvSpPr/>
              <p:nvPr/>
            </p:nvSpPr>
            <p:spPr bwMode="auto">
              <a:xfrm>
                <a:off x="1084440" y="4959762"/>
                <a:ext cx="170474" cy="179679"/>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sp>
            <p:nvSpPr>
              <p:cNvPr id="63" name="Oval 62"/>
              <p:cNvSpPr/>
              <p:nvPr/>
            </p:nvSpPr>
            <p:spPr bwMode="auto">
              <a:xfrm>
                <a:off x="1012866" y="4841294"/>
                <a:ext cx="531766" cy="504056"/>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sp>
            <p:nvSpPr>
              <p:cNvPr id="64" name="Oval 63"/>
              <p:cNvSpPr/>
              <p:nvPr/>
            </p:nvSpPr>
            <p:spPr bwMode="auto">
              <a:xfrm flipH="1" flipV="1">
                <a:off x="1292112" y="5087877"/>
                <a:ext cx="172170" cy="18135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sp>
            <p:nvSpPr>
              <p:cNvPr id="65" name="Oval 64"/>
              <p:cNvSpPr/>
              <p:nvPr/>
            </p:nvSpPr>
            <p:spPr bwMode="auto">
              <a:xfrm flipH="1" flipV="1">
                <a:off x="1134587" y="4576121"/>
                <a:ext cx="172170" cy="18135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sp>
            <p:nvSpPr>
              <p:cNvPr id="66" name="TextBox 65"/>
              <p:cNvSpPr txBox="1"/>
              <p:nvPr/>
            </p:nvSpPr>
            <p:spPr bwMode="auto">
              <a:xfrm>
                <a:off x="676235" y="3911656"/>
                <a:ext cx="1269616" cy="501676"/>
              </a:xfrm>
              <a:prstGeom prst="rect">
                <a:avLst/>
              </a:prstGeom>
              <a:noFill/>
            </p:spPr>
            <p:txBody>
              <a:bodyPr wrap="square" rtlCol="0">
                <a:spAutoFit/>
              </a:bodyPr>
              <a:lstStyle/>
              <a:p>
                <a:pPr algn="l">
                  <a:lnSpc>
                    <a:spcPct val="95000"/>
                  </a:lnSpc>
                  <a:defRPr/>
                </a:pPr>
                <a:r>
                  <a:rPr lang="en-US" sz="1400"/>
                  <a:t>-ve charged acceptor</a:t>
                </a:r>
                <a:endParaRPr/>
              </a:p>
            </p:txBody>
          </p:sp>
          <p:sp>
            <p:nvSpPr>
              <p:cNvPr id="67" name="Oval 66"/>
              <p:cNvSpPr/>
              <p:nvPr/>
            </p:nvSpPr>
            <p:spPr bwMode="auto">
              <a:xfrm>
                <a:off x="943971" y="4506451"/>
                <a:ext cx="693613" cy="992267"/>
              </a:xfrm>
              <a:prstGeom prst="ellipse">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sp>
            <p:nvSpPr>
              <p:cNvPr id="68" name="TextBox 67"/>
              <p:cNvSpPr txBox="1"/>
              <p:nvPr/>
            </p:nvSpPr>
            <p:spPr bwMode="auto">
              <a:xfrm>
                <a:off x="-51368" y="4815692"/>
                <a:ext cx="1157877" cy="501676"/>
              </a:xfrm>
              <a:prstGeom prst="rect">
                <a:avLst/>
              </a:prstGeom>
              <a:noFill/>
            </p:spPr>
            <p:txBody>
              <a:bodyPr wrap="square" rtlCol="0">
                <a:spAutoFit/>
              </a:bodyPr>
              <a:lstStyle/>
              <a:p>
                <a:pPr algn="l">
                  <a:lnSpc>
                    <a:spcPct val="95000"/>
                  </a:lnSpc>
                  <a:defRPr/>
                </a:pPr>
                <a:r>
                  <a:rPr lang="en-US" sz="1400"/>
                  <a:t>Bound exciton</a:t>
                </a:r>
              </a:p>
            </p:txBody>
          </p:sp>
        </p:grpSp>
        <p:sp>
          <p:nvSpPr>
            <p:cNvPr id="59" name="Oval 58"/>
            <p:cNvSpPr/>
            <p:nvPr/>
          </p:nvSpPr>
          <p:spPr bwMode="auto">
            <a:xfrm>
              <a:off x="8928530" y="2279440"/>
              <a:ext cx="170474" cy="179679"/>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grpSp>
      <p:sp>
        <p:nvSpPr>
          <p:cNvPr id="69" name="Rectangle 68"/>
          <p:cNvSpPr/>
          <p:nvPr/>
        </p:nvSpPr>
        <p:spPr bwMode="auto">
          <a:xfrm>
            <a:off x="3236742" y="1802857"/>
            <a:ext cx="1584738" cy="2771870"/>
          </a:xfrm>
          <a:prstGeom prst="rect">
            <a:avLst/>
          </a:prstGeom>
          <a:noFill/>
          <a:ln w="38100">
            <a:solidFill>
              <a:srgbClr val="FFC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spTree>
    <p:extLst>
      <p:ext uri="{BB962C8B-B14F-4D97-AF65-F5344CB8AC3E}">
        <p14:creationId xmlns:p14="http://schemas.microsoft.com/office/powerpoint/2010/main" val="3051731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69"/>
                                        </p:tgtEl>
                                        <p:attrNameLst>
                                          <p:attrName>style.visibility</p:attrName>
                                        </p:attrNameLst>
                                      </p:cBhvr>
                                      <p:to>
                                        <p:strVal val="visible"/>
                                      </p:to>
                                    </p:set>
                                    <p:animEffect transition="in" filter="fade">
                                      <p:cBhvr>
                                        <p:cTn id="11" dur="1000"/>
                                        <p:tgtEl>
                                          <p:spTgt spid="69"/>
                                        </p:tgtEl>
                                      </p:cBhvr>
                                    </p:animEffect>
                                    <p:anim calcmode="lin" valueType="num">
                                      <p:cBhvr>
                                        <p:cTn id="12" dur="1000" fill="hold"/>
                                        <p:tgtEl>
                                          <p:spTgt spid="69"/>
                                        </p:tgtEl>
                                        <p:attrNameLst>
                                          <p:attrName>ppt_x</p:attrName>
                                        </p:attrNameLst>
                                      </p:cBhvr>
                                      <p:tavLst>
                                        <p:tav tm="0">
                                          <p:val>
                                            <p:strVal val="#ppt_x"/>
                                          </p:val>
                                        </p:tav>
                                        <p:tav tm="100000">
                                          <p:val>
                                            <p:strVal val="#ppt_x"/>
                                          </p:val>
                                        </p:tav>
                                      </p:tavLst>
                                    </p:anim>
                                    <p:anim calcmode="lin" valueType="num">
                                      <p:cBhvr>
                                        <p:cTn id="13"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Date Placeholder 13"/>
          <p:cNvSpPr>
            <a:spLocks noGrp="1"/>
          </p:cNvSpPr>
          <p:nvPr>
            <p:ph type="dt" sz="half" idx="10"/>
          </p:nvPr>
        </p:nvSpPr>
        <p:spPr/>
        <p:txBody>
          <a:bodyPr/>
          <a:lstStyle/>
          <a:p>
            <a:fld id="{15EF0112-0971-4B83-AA2A-7B376141ACFA}" type="datetime3">
              <a:rPr lang="en-US" smtClean="0"/>
              <a:t>1 July 2022</a:t>
            </a:fld>
            <a:endParaRPr lang="en-US" dirty="0"/>
          </a:p>
        </p:txBody>
      </p:sp>
      <p:sp>
        <p:nvSpPr>
          <p:cNvPr id="15" name="Slide Number Placeholder 14"/>
          <p:cNvSpPr>
            <a:spLocks noGrp="1"/>
          </p:cNvSpPr>
          <p:nvPr>
            <p:ph type="sldNum" sz="quarter" idx="11"/>
          </p:nvPr>
        </p:nvSpPr>
        <p:spPr/>
        <p:txBody>
          <a:bodyPr/>
          <a:lstStyle/>
          <a:p>
            <a:r>
              <a:rPr lang="en-US" smtClean="0"/>
              <a:t>Page </a:t>
            </a:r>
            <a:fld id="{A52F4D17-1AD6-42D9-B93A-EB002C62F438}" type="slidenum">
              <a:rPr lang="en-US" smtClean="0"/>
              <a:pPr/>
              <a:t>25</a:t>
            </a:fld>
            <a:endParaRPr lang="en-US" noProof="0" dirty="0"/>
          </a:p>
        </p:txBody>
      </p:sp>
      <p:sp>
        <p:nvSpPr>
          <p:cNvPr id="4" name="Title 1"/>
          <p:cNvSpPr>
            <a:spLocks noGrp="1"/>
          </p:cNvSpPr>
          <p:nvPr/>
        </p:nvSpPr>
        <p:spPr>
          <a:xfrm>
            <a:off x="358155" y="153705"/>
            <a:ext cx="11449050" cy="1124780"/>
          </a:xfrm>
          <a:prstGeom prst="rect">
            <a:avLst/>
          </a:prstGeom>
        </p:spPr>
        <p:txBody>
          <a:bodyPr vert="horz" lIns="0" tIns="0" rIns="0" bIns="0" rtlCol="0" anchor="t" anchorCtr="0">
            <a:noAutofit/>
          </a:bodyPr>
          <a:lstStyle>
            <a:lvl1pPr algn="l" defTabSz="914400" rtl="0" eaLnBrk="1" latinLnBrk="0" hangingPunct="1">
              <a:lnSpc>
                <a:spcPct val="114000"/>
              </a:lnSpc>
              <a:spcBef>
                <a:spcPct val="0"/>
              </a:spcBef>
              <a:buNone/>
              <a:defRPr sz="3200" b="1" kern="1200" cap="all" spc="100" baseline="0">
                <a:solidFill>
                  <a:schemeClr val="accent1"/>
                </a:solidFill>
                <a:latin typeface="+mj-lt"/>
                <a:ea typeface="+mj-ea"/>
                <a:cs typeface="+mj-cs"/>
              </a:defRPr>
            </a:lvl1pPr>
          </a:lstStyle>
          <a:p>
            <a:endParaRPr lang="en-US" dirty="0"/>
          </a:p>
        </p:txBody>
      </p:sp>
      <p:sp>
        <p:nvSpPr>
          <p:cNvPr id="8" name="Title 1"/>
          <p:cNvSpPr>
            <a:spLocks noGrp="1"/>
          </p:cNvSpPr>
          <p:nvPr/>
        </p:nvSpPr>
        <p:spPr>
          <a:xfrm>
            <a:off x="358155" y="153705"/>
            <a:ext cx="11449050" cy="1124780"/>
          </a:xfrm>
          <a:prstGeom prst="rect">
            <a:avLst/>
          </a:prstGeom>
        </p:spPr>
        <p:txBody>
          <a:bodyPr vert="horz" lIns="0" tIns="0" rIns="0" bIns="0" rtlCol="0" anchor="t" anchorCtr="0">
            <a:noAutofit/>
          </a:bodyPr>
          <a:lstStyle>
            <a:lvl1pPr algn="l" defTabSz="914400" rtl="0" eaLnBrk="1" latinLnBrk="0" hangingPunct="1">
              <a:lnSpc>
                <a:spcPct val="114000"/>
              </a:lnSpc>
              <a:spcBef>
                <a:spcPct val="0"/>
              </a:spcBef>
              <a:buNone/>
              <a:defRPr sz="3200" b="1" kern="1200" cap="all" spc="100" baseline="0">
                <a:solidFill>
                  <a:schemeClr val="accent1"/>
                </a:solidFill>
                <a:latin typeface="+mj-lt"/>
                <a:ea typeface="+mj-ea"/>
                <a:cs typeface="+mj-cs"/>
              </a:defRPr>
            </a:lvl1pPr>
          </a:lstStyle>
          <a:p>
            <a:r>
              <a:rPr lang="en-US" cap="none" dirty="0" smtClean="0"/>
              <a:t>MoSe</a:t>
            </a:r>
            <a:r>
              <a:rPr lang="en-US" cap="none" baseline="-25000" dirty="0" smtClean="0"/>
              <a:t>2</a:t>
            </a:r>
            <a:r>
              <a:rPr lang="en-US" cap="none" dirty="0" smtClean="0"/>
              <a:t>+Cr D </a:t>
            </a:r>
            <a:r>
              <a:rPr lang="en-US" cap="none" dirty="0"/>
              <a:t>peak: spin-valley locking?</a:t>
            </a:r>
            <a:endParaRPr lang="en-US" dirty="0"/>
          </a:p>
        </p:txBody>
      </p:sp>
      <p:sp>
        <p:nvSpPr>
          <p:cNvPr id="9" name="Content Placeholder 2"/>
          <p:cNvSpPr>
            <a:spLocks noGrp="1"/>
          </p:cNvSpPr>
          <p:nvPr/>
        </p:nvSpPr>
        <p:spPr>
          <a:xfrm>
            <a:off x="358155" y="1392848"/>
            <a:ext cx="11449050" cy="4214255"/>
          </a:xfrm>
          <a:prstGeom prst="rect">
            <a:avLst/>
          </a:prstGeom>
        </p:spPr>
        <p:txBody>
          <a:bodyPr vert="horz" lIns="0" tIns="0" rIns="0" bIns="0" rtlCol="0" anchor="t" anchorCtr="0">
            <a:noAutofit/>
          </a:bodyPr>
          <a:lstStyle>
            <a:lvl1pPr marL="228600" indent="-2286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1pPr>
            <a:lvl2pPr marL="450850" indent="-23495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2pPr>
            <a:lvl3pPr marL="66675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3pPr>
            <a:lvl4pPr marL="89535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4pPr>
            <a:lvl5pPr marL="111760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p>
        </p:txBody>
      </p:sp>
      <p:pic>
        <p:nvPicPr>
          <p:cNvPr id="10" name="Picture 9"/>
          <p:cNvPicPr>
            <a:picLocks noChangeAspect="1"/>
          </p:cNvPicPr>
          <p:nvPr/>
        </p:nvPicPr>
        <p:blipFill>
          <a:blip r:embed="rId2"/>
          <a:stretch>
            <a:fillRect/>
          </a:stretch>
        </p:blipFill>
        <p:spPr>
          <a:xfrm>
            <a:off x="358155" y="1392848"/>
            <a:ext cx="5410955" cy="2219635"/>
          </a:xfrm>
          <a:prstGeom prst="rect">
            <a:avLst/>
          </a:prstGeom>
        </p:spPr>
      </p:pic>
      <p:pic>
        <p:nvPicPr>
          <p:cNvPr id="11" name="Picture 10"/>
          <p:cNvPicPr>
            <a:picLocks noChangeAspect="1"/>
          </p:cNvPicPr>
          <p:nvPr/>
        </p:nvPicPr>
        <p:blipFill>
          <a:blip r:embed="rId3"/>
          <a:stretch>
            <a:fillRect/>
          </a:stretch>
        </p:blipFill>
        <p:spPr>
          <a:xfrm>
            <a:off x="358155" y="3623643"/>
            <a:ext cx="5428159" cy="2216259"/>
          </a:xfrm>
          <a:prstGeom prst="rect">
            <a:avLst/>
          </a:prstGeom>
        </p:spPr>
      </p:pic>
      <p:pic>
        <p:nvPicPr>
          <p:cNvPr id="12" name="Picture 11"/>
          <p:cNvPicPr/>
          <p:nvPr/>
        </p:nvPicPr>
        <p:blipFill>
          <a:blip r:embed="rId4"/>
          <a:stretch>
            <a:fillRect/>
          </a:stretch>
        </p:blipFill>
        <p:spPr>
          <a:xfrm>
            <a:off x="7614769" y="3589081"/>
            <a:ext cx="3515189" cy="2482516"/>
          </a:xfrm>
          <a:prstGeom prst="rect">
            <a:avLst/>
          </a:prstGeom>
        </p:spPr>
      </p:pic>
      <p:pic>
        <p:nvPicPr>
          <p:cNvPr id="13" name="Picture 12"/>
          <p:cNvPicPr/>
          <p:nvPr/>
        </p:nvPicPr>
        <p:blipFill>
          <a:blip r:embed="rId5"/>
          <a:stretch>
            <a:fillRect/>
          </a:stretch>
        </p:blipFill>
        <p:spPr>
          <a:xfrm>
            <a:off x="7536161" y="1160049"/>
            <a:ext cx="3593798" cy="2628730"/>
          </a:xfrm>
          <a:prstGeom prst="rect">
            <a:avLst/>
          </a:prstGeom>
        </p:spPr>
      </p:pic>
      <p:cxnSp>
        <p:nvCxnSpPr>
          <p:cNvPr id="16" name="Straight Arrow Connector 15"/>
          <p:cNvCxnSpPr/>
          <p:nvPr/>
        </p:nvCxnSpPr>
        <p:spPr>
          <a:xfrm>
            <a:off x="666267" y="2898665"/>
            <a:ext cx="216024"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a:xfrm>
            <a:off x="666267" y="5058905"/>
            <a:ext cx="216024" cy="0"/>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5878769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Raman spectroscopy</a:t>
            </a:r>
          </a:p>
        </p:txBody>
      </p:sp>
      <p:sp>
        <p:nvSpPr>
          <p:cNvPr id="4" name="Date Placeholder 3"/>
          <p:cNvSpPr>
            <a:spLocks noGrp="1"/>
          </p:cNvSpPr>
          <p:nvPr>
            <p:ph type="dt" sz="half" idx="4294967295"/>
          </p:nvPr>
        </p:nvSpPr>
        <p:spPr/>
        <p:txBody>
          <a:bodyPr/>
          <a:lstStyle/>
          <a:p>
            <a:fld id="{D7A1F0C0-37F8-43C8-8321-D215191BB652}" type="datetime3">
              <a:rPr lang="en-US" smtClean="0"/>
              <a:t>1 July 2022</a:t>
            </a:fld>
            <a:endParaRPr lang="en-US"/>
          </a:p>
        </p:txBody>
      </p:sp>
      <p:sp>
        <p:nvSpPr>
          <p:cNvPr id="5" name="Slide Number Placeholder 4"/>
          <p:cNvSpPr>
            <a:spLocks noGrp="1"/>
          </p:cNvSpPr>
          <p:nvPr>
            <p:ph type="sldNum" sz="quarter" idx="4294967295"/>
          </p:nvPr>
        </p:nvSpPr>
        <p:spPr/>
        <p:txBody>
          <a:bodyPr/>
          <a:lstStyle/>
          <a:p>
            <a:fld id="{77750310-A373-40DD-A943-30F7C596C8CB}" type="slidenum">
              <a:rPr lang="en-US" smtClean="0"/>
              <a:t>26</a:t>
            </a:fld>
            <a:endParaRPr lang="en-US"/>
          </a:p>
        </p:txBody>
      </p:sp>
      <p:cxnSp>
        <p:nvCxnSpPr>
          <p:cNvPr id="15" name="Straight Arrow Connector 14"/>
          <p:cNvCxnSpPr/>
          <p:nvPr/>
        </p:nvCxnSpPr>
        <p:spPr>
          <a:xfrm>
            <a:off x="5015804" y="3226663"/>
            <a:ext cx="0" cy="615298"/>
          </a:xfrm>
          <a:prstGeom prst="straightConnector1">
            <a:avLst/>
          </a:prstGeom>
          <a:ln w="57150">
            <a:tailEnd type="triangle"/>
          </a:ln>
        </p:spPr>
        <p:style>
          <a:lnRef idx="1">
            <a:schemeClr val="accent3"/>
          </a:lnRef>
          <a:fillRef idx="0">
            <a:schemeClr val="accent3"/>
          </a:fillRef>
          <a:effectRef idx="0">
            <a:schemeClr val="accent3"/>
          </a:effectRef>
          <a:fontRef idx="minor">
            <a:schemeClr val="tx1"/>
          </a:fontRef>
        </p:style>
      </p:cxnSp>
      <p:grpSp>
        <p:nvGrpSpPr>
          <p:cNvPr id="25" name="Group 24"/>
          <p:cNvGrpSpPr/>
          <p:nvPr/>
        </p:nvGrpSpPr>
        <p:grpSpPr>
          <a:xfrm>
            <a:off x="2711624" y="1196752"/>
            <a:ext cx="5904656" cy="4685203"/>
            <a:chOff x="3431704" y="778823"/>
            <a:chExt cx="5904656" cy="4685203"/>
          </a:xfrm>
        </p:grpSpPr>
        <p:graphicFrame>
          <p:nvGraphicFramePr>
            <p:cNvPr id="7" name="Object 6"/>
            <p:cNvGraphicFramePr>
              <a:graphicFrameLocks noChangeAspect="1"/>
            </p:cNvGraphicFramePr>
            <p:nvPr>
              <p:extLst>
                <p:ext uri="{D42A27DB-BD31-4B8C-83A1-F6EECF244321}">
                  <p14:modId xmlns:p14="http://schemas.microsoft.com/office/powerpoint/2010/main" val="1886307243"/>
                </p:ext>
              </p:extLst>
            </p:nvPr>
          </p:nvGraphicFramePr>
          <p:xfrm>
            <a:off x="3431704" y="1287562"/>
            <a:ext cx="5904656" cy="4176464"/>
          </p:xfrm>
          <a:graphic>
            <a:graphicData uri="http://schemas.openxmlformats.org/presentationml/2006/ole">
              <mc:AlternateContent xmlns:mc="http://schemas.openxmlformats.org/markup-compatibility/2006">
                <mc:Choice xmlns:v="urn:schemas-microsoft-com:vml" Requires="v">
                  <p:oleObj spid="_x0000_s75837" name="Graph" r:id="rId4" imgW="2448000" imgH="1728000" progId="Origin95.Graph">
                    <p:embed/>
                  </p:oleObj>
                </mc:Choice>
                <mc:Fallback>
                  <p:oleObj name="Graph" r:id="rId4" imgW="2448000" imgH="1728000" progId="Origin95.Graph">
                    <p:embed/>
                    <p:pic>
                      <p:nvPicPr>
                        <p:cNvPr id="7" name="Object 6"/>
                        <p:cNvPicPr/>
                        <p:nvPr/>
                      </p:nvPicPr>
                      <p:blipFill>
                        <a:blip r:embed="rId5"/>
                        <a:stretch>
                          <a:fillRect/>
                        </a:stretch>
                      </p:blipFill>
                      <p:spPr>
                        <a:xfrm>
                          <a:off x="3431704" y="1287562"/>
                          <a:ext cx="5904656" cy="4176464"/>
                        </a:xfrm>
                        <a:prstGeom prst="rect">
                          <a:avLst/>
                        </a:prstGeom>
                      </p:spPr>
                    </p:pic>
                  </p:oleObj>
                </mc:Fallback>
              </mc:AlternateContent>
            </a:graphicData>
          </a:graphic>
        </p:graphicFrame>
        <p:pic>
          <p:nvPicPr>
            <p:cNvPr id="8" name="Picture 7"/>
            <p:cNvPicPr>
              <a:picLocks noChangeAspect="1"/>
            </p:cNvPicPr>
            <p:nvPr/>
          </p:nvPicPr>
          <p:blipFill>
            <a:blip r:embed="rId6"/>
            <a:stretch>
              <a:fillRect/>
            </a:stretch>
          </p:blipFill>
          <p:spPr>
            <a:xfrm>
              <a:off x="5610536" y="3405052"/>
              <a:ext cx="447276" cy="849820"/>
            </a:xfrm>
            <a:prstGeom prst="rect">
              <a:avLst/>
            </a:prstGeom>
          </p:spPr>
        </p:pic>
        <p:pic>
          <p:nvPicPr>
            <p:cNvPr id="9" name="Picture 8"/>
            <p:cNvPicPr>
              <a:picLocks noChangeAspect="1"/>
            </p:cNvPicPr>
            <p:nvPr/>
          </p:nvPicPr>
          <p:blipFill>
            <a:blip r:embed="rId7"/>
            <a:stretch>
              <a:fillRect/>
            </a:stretch>
          </p:blipFill>
          <p:spPr>
            <a:xfrm>
              <a:off x="4615464" y="778823"/>
              <a:ext cx="1069966" cy="771821"/>
            </a:xfrm>
            <a:prstGeom prst="rect">
              <a:avLst/>
            </a:prstGeom>
          </p:spPr>
        </p:pic>
        <p:pic>
          <p:nvPicPr>
            <p:cNvPr id="10" name="Picture 9"/>
            <p:cNvPicPr>
              <a:picLocks noChangeAspect="1"/>
            </p:cNvPicPr>
            <p:nvPr/>
          </p:nvPicPr>
          <p:blipFill>
            <a:blip r:embed="rId8"/>
            <a:stretch>
              <a:fillRect/>
            </a:stretch>
          </p:blipFill>
          <p:spPr>
            <a:xfrm>
              <a:off x="7716231" y="1714927"/>
              <a:ext cx="394806" cy="857852"/>
            </a:xfrm>
            <a:prstGeom prst="rect">
              <a:avLst/>
            </a:prstGeom>
          </p:spPr>
        </p:pic>
        <p:grpSp>
          <p:nvGrpSpPr>
            <p:cNvPr id="23" name="Group 22"/>
            <p:cNvGrpSpPr/>
            <p:nvPr/>
          </p:nvGrpSpPr>
          <p:grpSpPr>
            <a:xfrm>
              <a:off x="6528741" y="2572779"/>
              <a:ext cx="787628" cy="857852"/>
              <a:chOff x="8326004" y="2752409"/>
              <a:chExt cx="787628" cy="857852"/>
            </a:xfrm>
          </p:grpSpPr>
          <p:pic>
            <p:nvPicPr>
              <p:cNvPr id="17" name="Picture 16"/>
              <p:cNvPicPr>
                <a:picLocks noChangeAspect="1"/>
              </p:cNvPicPr>
              <p:nvPr/>
            </p:nvPicPr>
            <p:blipFill>
              <a:blip r:embed="rId8"/>
              <a:stretch>
                <a:fillRect/>
              </a:stretch>
            </p:blipFill>
            <p:spPr>
              <a:xfrm>
                <a:off x="8544272" y="2752409"/>
                <a:ext cx="394806" cy="857852"/>
              </a:xfrm>
              <a:prstGeom prst="rect">
                <a:avLst/>
              </a:prstGeom>
            </p:spPr>
          </p:pic>
          <p:pic>
            <p:nvPicPr>
              <p:cNvPr id="18" name="Picture 17"/>
              <p:cNvPicPr>
                <a:picLocks noChangeAspect="1"/>
              </p:cNvPicPr>
              <p:nvPr/>
            </p:nvPicPr>
            <p:blipFill>
              <a:blip r:embed="rId9"/>
              <a:stretch>
                <a:fillRect/>
              </a:stretch>
            </p:blipFill>
            <p:spPr>
              <a:xfrm rot="5400000">
                <a:off x="8934697" y="2901633"/>
                <a:ext cx="148550" cy="209321"/>
              </a:xfrm>
              <a:prstGeom prst="rect">
                <a:avLst/>
              </a:prstGeom>
            </p:spPr>
          </p:pic>
          <p:pic>
            <p:nvPicPr>
              <p:cNvPr id="19" name="Picture 18"/>
              <p:cNvPicPr>
                <a:picLocks noChangeAspect="1"/>
              </p:cNvPicPr>
              <p:nvPr/>
            </p:nvPicPr>
            <p:blipFill>
              <a:blip r:embed="rId9"/>
              <a:stretch>
                <a:fillRect/>
              </a:stretch>
            </p:blipFill>
            <p:spPr>
              <a:xfrm rot="5400000">
                <a:off x="8934696" y="3259790"/>
                <a:ext cx="148550" cy="209321"/>
              </a:xfrm>
              <a:prstGeom prst="rect">
                <a:avLst/>
              </a:prstGeom>
            </p:spPr>
          </p:pic>
          <p:pic>
            <p:nvPicPr>
              <p:cNvPr id="20" name="Picture 19"/>
              <p:cNvPicPr>
                <a:picLocks noChangeAspect="1"/>
              </p:cNvPicPr>
              <p:nvPr/>
            </p:nvPicPr>
            <p:blipFill>
              <a:blip r:embed="rId9"/>
              <a:stretch>
                <a:fillRect/>
              </a:stretch>
            </p:blipFill>
            <p:spPr>
              <a:xfrm rot="16200000">
                <a:off x="8356390" y="3076674"/>
                <a:ext cx="148550" cy="209321"/>
              </a:xfrm>
              <a:prstGeom prst="rect">
                <a:avLst/>
              </a:prstGeom>
            </p:spPr>
          </p:pic>
          <p:sp>
            <p:nvSpPr>
              <p:cNvPr id="21" name="Rectangle 20"/>
              <p:cNvSpPr/>
              <p:nvPr/>
            </p:nvSpPr>
            <p:spPr>
              <a:xfrm>
                <a:off x="8688288" y="2760482"/>
                <a:ext cx="250790" cy="1715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a:p>
            </p:txBody>
          </p:sp>
          <p:sp>
            <p:nvSpPr>
              <p:cNvPr id="22" name="Rectangle 21"/>
              <p:cNvSpPr/>
              <p:nvPr/>
            </p:nvSpPr>
            <p:spPr>
              <a:xfrm>
                <a:off x="8670591" y="3425234"/>
                <a:ext cx="250790" cy="1342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a:p>
            </p:txBody>
          </p:sp>
        </p:grpSp>
      </p:grpSp>
      <p:sp>
        <p:nvSpPr>
          <p:cNvPr id="27" name="TextBox 26"/>
          <p:cNvSpPr txBox="1"/>
          <p:nvPr/>
        </p:nvSpPr>
        <p:spPr>
          <a:xfrm>
            <a:off x="407368" y="5888173"/>
            <a:ext cx="3240360" cy="267766"/>
          </a:xfrm>
          <a:prstGeom prst="rect">
            <a:avLst/>
          </a:prstGeom>
          <a:noFill/>
        </p:spPr>
        <p:txBody>
          <a:bodyPr wrap="square" rtlCol="0">
            <a:spAutoFit/>
          </a:bodyPr>
          <a:lstStyle/>
          <a:p>
            <a:pPr>
              <a:lnSpc>
                <a:spcPct val="95000"/>
              </a:lnSpc>
            </a:pPr>
            <a:r>
              <a:rPr lang="en-US" sz="1200" dirty="0"/>
              <a:t>Bui et al. </a:t>
            </a:r>
            <a:r>
              <a:rPr lang="en-US" sz="1200" i="1" dirty="0" err="1"/>
              <a:t>npj</a:t>
            </a:r>
            <a:r>
              <a:rPr lang="en-US" sz="1200" i="1" dirty="0"/>
              <a:t> 2D Mater </a:t>
            </a:r>
            <a:r>
              <a:rPr lang="en-US" sz="1200" i="1" dirty="0" err="1"/>
              <a:t>Appl</a:t>
            </a:r>
            <a:r>
              <a:rPr lang="en-US" sz="1200" dirty="0"/>
              <a:t> </a:t>
            </a:r>
            <a:r>
              <a:rPr lang="en-US" sz="1200" b="1" dirty="0"/>
              <a:t>6, </a:t>
            </a:r>
            <a:r>
              <a:rPr lang="en-US" sz="1200" dirty="0"/>
              <a:t>42 (2022)</a:t>
            </a:r>
          </a:p>
        </p:txBody>
      </p:sp>
    </p:spTree>
    <p:extLst>
      <p:ext uri="{BB962C8B-B14F-4D97-AF65-F5344CB8AC3E}">
        <p14:creationId xmlns:p14="http://schemas.microsoft.com/office/powerpoint/2010/main" val="6513883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MoS</a:t>
            </a:r>
            <a:r>
              <a:rPr lang="en-US" cap="none" baseline="-25000" dirty="0"/>
              <a:t>2</a:t>
            </a:r>
            <a:r>
              <a:rPr lang="en-US" cap="none" dirty="0"/>
              <a:t>+Se: discharge</a:t>
            </a:r>
          </a:p>
        </p:txBody>
      </p:sp>
      <p:sp>
        <p:nvSpPr>
          <p:cNvPr id="3" name="Content Placeholder 2"/>
          <p:cNvSpPr>
            <a:spLocks noGrp="1"/>
          </p:cNvSpPr>
          <p:nvPr>
            <p:ph idx="1"/>
          </p:nvPr>
        </p:nvSpPr>
        <p:spPr>
          <a:xfrm>
            <a:off x="767408" y="2564904"/>
            <a:ext cx="4212357" cy="2996470"/>
          </a:xfrm>
        </p:spPr>
        <p:txBody>
          <a:bodyPr/>
          <a:lstStyle/>
          <a:p>
            <a:r>
              <a:rPr lang="en-US" dirty="0"/>
              <a:t>Au contact: necessary to maximize the incorporation rate</a:t>
            </a:r>
          </a:p>
        </p:txBody>
      </p:sp>
      <p:sp>
        <p:nvSpPr>
          <p:cNvPr id="4" name="Date Placeholder 3"/>
          <p:cNvSpPr>
            <a:spLocks noGrp="1"/>
          </p:cNvSpPr>
          <p:nvPr>
            <p:ph type="dt" sz="half" idx="4294967295"/>
          </p:nvPr>
        </p:nvSpPr>
        <p:spPr/>
        <p:txBody>
          <a:bodyPr/>
          <a:lstStyle/>
          <a:p>
            <a:fld id="{63A8B540-448C-42A8-BE7F-0D73200CC2B3}" type="datetime3">
              <a:rPr lang="en-US" smtClean="0"/>
              <a:t>1 July 2022</a:t>
            </a:fld>
            <a:endParaRPr lang="en-US"/>
          </a:p>
        </p:txBody>
      </p:sp>
      <p:sp>
        <p:nvSpPr>
          <p:cNvPr id="5" name="Slide Number Placeholder 4"/>
          <p:cNvSpPr>
            <a:spLocks noGrp="1"/>
          </p:cNvSpPr>
          <p:nvPr>
            <p:ph type="sldNum" sz="quarter" idx="4294967295"/>
          </p:nvPr>
        </p:nvSpPr>
        <p:spPr/>
        <p:txBody>
          <a:bodyPr/>
          <a:lstStyle/>
          <a:p>
            <a:fld id="{77750310-A373-40DD-A943-30F7C596C8CB}" type="slidenum">
              <a:rPr lang="en-US" smtClean="0"/>
              <a:t>27</a:t>
            </a:fld>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1914317701"/>
              </p:ext>
            </p:extLst>
          </p:nvPr>
        </p:nvGraphicFramePr>
        <p:xfrm>
          <a:off x="5447928" y="1448780"/>
          <a:ext cx="5227512" cy="3691803"/>
        </p:xfrm>
        <a:graphic>
          <a:graphicData uri="http://schemas.openxmlformats.org/presentationml/2006/ole">
            <mc:AlternateContent xmlns:mc="http://schemas.openxmlformats.org/markup-compatibility/2006">
              <mc:Choice xmlns:v="urn:schemas-microsoft-com:vml" Requires="v">
                <p:oleObj spid="_x0000_s76861" name="Graph" r:id="rId4" imgW="2448000" imgH="1728000" progId="Origin95.Graph">
                  <p:embed/>
                </p:oleObj>
              </mc:Choice>
              <mc:Fallback>
                <p:oleObj name="Graph" r:id="rId4" imgW="2448000" imgH="1728000" progId="Origin95.Graph">
                  <p:embed/>
                  <p:pic>
                    <p:nvPicPr>
                      <p:cNvPr id="7" name="Object 6"/>
                      <p:cNvPicPr/>
                      <p:nvPr/>
                    </p:nvPicPr>
                    <p:blipFill>
                      <a:blip r:embed="rId5"/>
                      <a:stretch>
                        <a:fillRect/>
                      </a:stretch>
                    </p:blipFill>
                    <p:spPr>
                      <a:xfrm>
                        <a:off x="5447928" y="1448780"/>
                        <a:ext cx="5227512" cy="3691803"/>
                      </a:xfrm>
                      <a:prstGeom prst="rect">
                        <a:avLst/>
                      </a:prstGeom>
                    </p:spPr>
                  </p:pic>
                </p:oleObj>
              </mc:Fallback>
            </mc:AlternateContent>
          </a:graphicData>
        </a:graphic>
      </p:graphicFrame>
      <p:sp>
        <p:nvSpPr>
          <p:cNvPr id="9" name="TextBox 8"/>
          <p:cNvSpPr txBox="1"/>
          <p:nvPr/>
        </p:nvSpPr>
        <p:spPr>
          <a:xfrm>
            <a:off x="8472264" y="5384571"/>
            <a:ext cx="3240360" cy="267766"/>
          </a:xfrm>
          <a:prstGeom prst="rect">
            <a:avLst/>
          </a:prstGeom>
          <a:noFill/>
        </p:spPr>
        <p:txBody>
          <a:bodyPr wrap="square" rtlCol="0">
            <a:spAutoFit/>
          </a:bodyPr>
          <a:lstStyle/>
          <a:p>
            <a:pPr>
              <a:lnSpc>
                <a:spcPct val="95000"/>
              </a:lnSpc>
            </a:pPr>
            <a:r>
              <a:rPr lang="en-US" sz="1200" dirty="0"/>
              <a:t>Bui et al. </a:t>
            </a:r>
            <a:r>
              <a:rPr lang="en-US" sz="1200" i="1" dirty="0" err="1"/>
              <a:t>npj</a:t>
            </a:r>
            <a:r>
              <a:rPr lang="en-US" sz="1200" i="1" dirty="0"/>
              <a:t> 2D Mater </a:t>
            </a:r>
            <a:r>
              <a:rPr lang="en-US" sz="1200" i="1" dirty="0" err="1"/>
              <a:t>Appl</a:t>
            </a:r>
            <a:r>
              <a:rPr lang="en-US" sz="1200" dirty="0"/>
              <a:t> </a:t>
            </a:r>
            <a:r>
              <a:rPr lang="en-US" sz="1200" b="1" dirty="0"/>
              <a:t>6, </a:t>
            </a:r>
            <a:r>
              <a:rPr lang="en-US" sz="1200" dirty="0"/>
              <a:t>42 (2022)</a:t>
            </a:r>
          </a:p>
        </p:txBody>
      </p:sp>
    </p:spTree>
    <p:extLst>
      <p:ext uri="{BB962C8B-B14F-4D97-AF65-F5344CB8AC3E}">
        <p14:creationId xmlns:p14="http://schemas.microsoft.com/office/powerpoint/2010/main" val="12846504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MoS</a:t>
            </a:r>
            <a:r>
              <a:rPr lang="en-US" cap="none" baseline="-25000" dirty="0"/>
              <a:t>2</a:t>
            </a:r>
            <a:r>
              <a:rPr lang="en-US" cap="none" dirty="0"/>
              <a:t>+Se: heating</a:t>
            </a:r>
          </a:p>
        </p:txBody>
      </p:sp>
      <p:sp>
        <p:nvSpPr>
          <p:cNvPr id="3" name="Content Placeholder 2"/>
          <p:cNvSpPr>
            <a:spLocks noGrp="1"/>
          </p:cNvSpPr>
          <p:nvPr>
            <p:ph idx="1"/>
          </p:nvPr>
        </p:nvSpPr>
        <p:spPr>
          <a:xfrm>
            <a:off x="371475" y="2302440"/>
            <a:ext cx="5723456" cy="3278151"/>
          </a:xfrm>
        </p:spPr>
        <p:txBody>
          <a:bodyPr/>
          <a:lstStyle/>
          <a:p>
            <a:r>
              <a:rPr lang="en-US" dirty="0"/>
              <a:t>Pre-annealing: in-situ before implantation</a:t>
            </a:r>
          </a:p>
          <a:p>
            <a:r>
              <a:rPr lang="en-US" dirty="0"/>
              <a:t>Post-annealing: in-situ after implantation</a:t>
            </a:r>
          </a:p>
          <a:p>
            <a:r>
              <a:rPr lang="en-US" dirty="0"/>
              <a:t>Hot implant: implantation during annealing</a:t>
            </a:r>
          </a:p>
        </p:txBody>
      </p:sp>
      <p:sp>
        <p:nvSpPr>
          <p:cNvPr id="4" name="Date Placeholder 3"/>
          <p:cNvSpPr>
            <a:spLocks noGrp="1"/>
          </p:cNvSpPr>
          <p:nvPr>
            <p:ph type="dt" sz="half" idx="4294967295"/>
          </p:nvPr>
        </p:nvSpPr>
        <p:spPr/>
        <p:txBody>
          <a:bodyPr/>
          <a:lstStyle/>
          <a:p>
            <a:fld id="{1C791199-6C2C-468E-BE61-8B04FFFA730D}" type="datetime3">
              <a:rPr lang="en-US" smtClean="0"/>
              <a:t>1 July 2022</a:t>
            </a:fld>
            <a:endParaRPr lang="en-US"/>
          </a:p>
        </p:txBody>
      </p:sp>
      <p:sp>
        <p:nvSpPr>
          <p:cNvPr id="5" name="Slide Number Placeholder 4"/>
          <p:cNvSpPr>
            <a:spLocks noGrp="1"/>
          </p:cNvSpPr>
          <p:nvPr>
            <p:ph type="sldNum" sz="quarter" idx="4294967295"/>
          </p:nvPr>
        </p:nvSpPr>
        <p:spPr/>
        <p:txBody>
          <a:bodyPr/>
          <a:lstStyle/>
          <a:p>
            <a:fld id="{77750310-A373-40DD-A943-30F7C596C8CB}" type="slidenum">
              <a:rPr lang="en-US" smtClean="0"/>
              <a:t>28</a:t>
            </a:fld>
            <a:endParaRPr lang="en-US"/>
          </a:p>
        </p:txBody>
      </p:sp>
      <p:graphicFrame>
        <p:nvGraphicFramePr>
          <p:cNvPr id="6" name="Object 5"/>
          <p:cNvGraphicFramePr>
            <a:graphicFrameLocks noChangeAspect="1"/>
          </p:cNvGraphicFramePr>
          <p:nvPr/>
        </p:nvGraphicFramePr>
        <p:xfrm>
          <a:off x="5818290" y="1124744"/>
          <a:ext cx="5606302" cy="4289842"/>
        </p:xfrm>
        <a:graphic>
          <a:graphicData uri="http://schemas.openxmlformats.org/presentationml/2006/ole">
            <mc:AlternateContent xmlns:mc="http://schemas.openxmlformats.org/markup-compatibility/2006">
              <mc:Choice xmlns:v="urn:schemas-microsoft-com:vml" Requires="v">
                <p:oleObj spid="_x0000_s77886" name="Graph" r:id="rId4" imgW="3920760" imgH="3000960" progId="Origin95.Graph">
                  <p:embed/>
                </p:oleObj>
              </mc:Choice>
              <mc:Fallback>
                <p:oleObj name="Graph" r:id="rId4" imgW="3920760" imgH="3000960" progId="Origin95.Graph">
                  <p:embed/>
                  <p:pic>
                    <p:nvPicPr>
                      <p:cNvPr id="6" name="Object 5"/>
                      <p:cNvPicPr/>
                      <p:nvPr/>
                    </p:nvPicPr>
                    <p:blipFill>
                      <a:blip r:embed="rId5"/>
                      <a:stretch>
                        <a:fillRect/>
                      </a:stretch>
                    </p:blipFill>
                    <p:spPr>
                      <a:xfrm>
                        <a:off x="5818290" y="1124744"/>
                        <a:ext cx="5606302" cy="4289842"/>
                      </a:xfrm>
                      <a:prstGeom prst="rect">
                        <a:avLst/>
                      </a:prstGeom>
                    </p:spPr>
                  </p:pic>
                </p:oleObj>
              </mc:Fallback>
            </mc:AlternateContent>
          </a:graphicData>
        </a:graphic>
      </p:graphicFrame>
      <p:sp>
        <p:nvSpPr>
          <p:cNvPr id="7" name="Rectangle 6"/>
          <p:cNvSpPr/>
          <p:nvPr/>
        </p:nvSpPr>
        <p:spPr>
          <a:xfrm>
            <a:off x="371475" y="3212976"/>
            <a:ext cx="5508501" cy="432048"/>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a:p>
        </p:txBody>
      </p:sp>
      <p:sp>
        <p:nvSpPr>
          <p:cNvPr id="9" name="TextBox 8"/>
          <p:cNvSpPr txBox="1"/>
          <p:nvPr/>
        </p:nvSpPr>
        <p:spPr>
          <a:xfrm>
            <a:off x="8832304" y="5496308"/>
            <a:ext cx="3240360" cy="267766"/>
          </a:xfrm>
          <a:prstGeom prst="rect">
            <a:avLst/>
          </a:prstGeom>
          <a:noFill/>
        </p:spPr>
        <p:txBody>
          <a:bodyPr wrap="square" rtlCol="0">
            <a:spAutoFit/>
          </a:bodyPr>
          <a:lstStyle/>
          <a:p>
            <a:pPr>
              <a:lnSpc>
                <a:spcPct val="95000"/>
              </a:lnSpc>
            </a:pPr>
            <a:r>
              <a:rPr lang="en-US" sz="1200" dirty="0"/>
              <a:t>Bui et al. </a:t>
            </a:r>
            <a:r>
              <a:rPr lang="en-US" sz="1200" i="1" dirty="0" err="1"/>
              <a:t>npj</a:t>
            </a:r>
            <a:r>
              <a:rPr lang="en-US" sz="1200" i="1" dirty="0"/>
              <a:t> 2D Mater </a:t>
            </a:r>
            <a:r>
              <a:rPr lang="en-US" sz="1200" i="1" dirty="0" err="1"/>
              <a:t>Appl</a:t>
            </a:r>
            <a:r>
              <a:rPr lang="en-US" sz="1200" dirty="0"/>
              <a:t> </a:t>
            </a:r>
            <a:r>
              <a:rPr lang="en-US" sz="1200" b="1" dirty="0"/>
              <a:t>6, </a:t>
            </a:r>
            <a:r>
              <a:rPr lang="en-US" sz="1200" dirty="0"/>
              <a:t>42 (2022)</a:t>
            </a:r>
          </a:p>
        </p:txBody>
      </p:sp>
    </p:spTree>
    <p:extLst>
      <p:ext uri="{BB962C8B-B14F-4D97-AF65-F5344CB8AC3E}">
        <p14:creationId xmlns:p14="http://schemas.microsoft.com/office/powerpoint/2010/main" val="1816503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E9BBE13A-652D-45D5-B3D8-82A75A19F727}"/>
              </a:ext>
            </a:extLst>
          </p:cNvPr>
          <p:cNvSpPr>
            <a:spLocks noGrp="1"/>
          </p:cNvSpPr>
          <p:nvPr>
            <p:ph type="dt" sz="half" idx="13"/>
          </p:nvPr>
        </p:nvSpPr>
        <p:spPr/>
        <p:txBody>
          <a:bodyPr/>
          <a:lstStyle/>
          <a:p>
            <a:fld id="{FAB18174-4700-4B6B-B4F0-62509101AE75}" type="datetime3">
              <a:rPr lang="en-US" smtClean="0"/>
              <a:t>1 July 2022</a:t>
            </a:fld>
            <a:endParaRPr lang="en-US" dirty="0"/>
          </a:p>
        </p:txBody>
      </p:sp>
      <p:sp>
        <p:nvSpPr>
          <p:cNvPr id="4" name="Foliennummernplatzhalter 3">
            <a:extLst>
              <a:ext uri="{FF2B5EF4-FFF2-40B4-BE49-F238E27FC236}">
                <a16:creationId xmlns:a16="http://schemas.microsoft.com/office/drawing/2014/main" id="{5DC516BF-C995-4C15-B38E-5F4B775E169F}"/>
              </a:ext>
            </a:extLst>
          </p:cNvPr>
          <p:cNvSpPr>
            <a:spLocks noGrp="1"/>
          </p:cNvSpPr>
          <p:nvPr>
            <p:ph type="sldNum" sz="quarter" idx="16"/>
          </p:nvPr>
        </p:nvSpPr>
        <p:spPr/>
        <p:txBody>
          <a:bodyPr/>
          <a:lstStyle/>
          <a:p>
            <a:r>
              <a:rPr lang="en-US"/>
              <a:t>Page </a:t>
            </a:r>
            <a:fld id="{A52F4D17-1AD6-42D9-B93A-EB002C62F438}" type="slidenum">
              <a:rPr lang="en-US" smtClean="0"/>
              <a:pPr/>
              <a:t>29</a:t>
            </a:fld>
            <a:endParaRPr lang="en-US" noProof="0" dirty="0"/>
          </a:p>
        </p:txBody>
      </p:sp>
      <p:sp>
        <p:nvSpPr>
          <p:cNvPr id="15" name="Titel 18">
            <a:extLst>
              <a:ext uri="{FF2B5EF4-FFF2-40B4-BE49-F238E27FC236}">
                <a16:creationId xmlns:a16="http://schemas.microsoft.com/office/drawing/2014/main" id="{A4DF1333-6348-41D5-A739-7D306A4246C2}"/>
              </a:ext>
            </a:extLst>
          </p:cNvPr>
          <p:cNvSpPr txBox="1">
            <a:spLocks/>
          </p:cNvSpPr>
          <p:nvPr/>
        </p:nvSpPr>
        <p:spPr>
          <a:xfrm>
            <a:off x="450771" y="226023"/>
            <a:ext cx="7416824" cy="605369"/>
          </a:xfrm>
          <a:prstGeom prst="rect">
            <a:avLst/>
          </a:prstGeom>
        </p:spPr>
        <p:txBody>
          <a:bodyPr vert="horz" lIns="0" tIns="0" rIns="0" bIns="0" rtlCol="0" anchor="t" anchorCtr="0">
            <a:noAutofit/>
          </a:bodyPr>
          <a:lstStyle>
            <a:lvl1pPr algn="l" defTabSz="914377" rtl="0" eaLnBrk="1" latinLnBrk="0" hangingPunct="1">
              <a:lnSpc>
                <a:spcPct val="114000"/>
              </a:lnSpc>
              <a:spcBef>
                <a:spcPct val="0"/>
              </a:spcBef>
              <a:buNone/>
              <a:defRPr sz="3200" b="1" kern="1200" cap="none" spc="0" baseline="0">
                <a:solidFill>
                  <a:schemeClr val="accent1"/>
                </a:solidFill>
                <a:latin typeface="+mj-lt"/>
                <a:ea typeface="+mj-ea"/>
                <a:cs typeface="+mj-cs"/>
              </a:defRPr>
            </a:lvl1pPr>
          </a:lstStyle>
          <a:p>
            <a:r>
              <a:rPr lang="de-DE" smtClean="0">
                <a:solidFill>
                  <a:schemeClr val="accent1">
                    <a:lumMod val="75000"/>
                  </a:schemeClr>
                </a:solidFill>
              </a:rPr>
              <a:t>DFT: S implantation in selenides</a:t>
            </a:r>
            <a:endParaRPr lang="en-GB" baseline="-25000" dirty="0">
              <a:solidFill>
                <a:schemeClr val="accent1">
                  <a:lumMod val="75000"/>
                </a:schemeClr>
              </a:solidFill>
            </a:endParaRPr>
          </a:p>
        </p:txBody>
      </p:sp>
      <p:pic>
        <p:nvPicPr>
          <p:cNvPr id="16" name="Grafik 3">
            <a:extLst>
              <a:ext uri="{FF2B5EF4-FFF2-40B4-BE49-F238E27FC236}">
                <a16:creationId xmlns:a16="http://schemas.microsoft.com/office/drawing/2014/main" id="{3FC79EB2-7748-EF75-5756-D38D760DE415}"/>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931079" y="1308023"/>
            <a:ext cx="2160240" cy="1212298"/>
          </a:xfrm>
          <a:prstGeom prst="rect">
            <a:avLst/>
          </a:prstGeom>
        </p:spPr>
      </p:pic>
      <p:sp>
        <p:nvSpPr>
          <p:cNvPr id="17" name="Titel 18">
            <a:extLst>
              <a:ext uri="{FF2B5EF4-FFF2-40B4-BE49-F238E27FC236}">
                <a16:creationId xmlns:a16="http://schemas.microsoft.com/office/drawing/2014/main" id="{A4DF1333-6348-41D5-A739-7D306A4246C2}"/>
              </a:ext>
            </a:extLst>
          </p:cNvPr>
          <p:cNvSpPr txBox="1">
            <a:spLocks/>
          </p:cNvSpPr>
          <p:nvPr/>
        </p:nvSpPr>
        <p:spPr>
          <a:xfrm>
            <a:off x="2219111" y="1011412"/>
            <a:ext cx="2580745" cy="360040"/>
          </a:xfrm>
          <a:prstGeom prst="rect">
            <a:avLst/>
          </a:prstGeom>
        </p:spPr>
        <p:txBody>
          <a:bodyPr vert="horz" lIns="0" tIns="0" rIns="0" bIns="0" rtlCol="0" anchor="t" anchorCtr="0">
            <a:noAutofit/>
          </a:bodyPr>
          <a:lstStyle>
            <a:lvl1pPr algn="l" defTabSz="914377" rtl="0" eaLnBrk="1" latinLnBrk="0" hangingPunct="1">
              <a:lnSpc>
                <a:spcPct val="114000"/>
              </a:lnSpc>
              <a:spcBef>
                <a:spcPct val="0"/>
              </a:spcBef>
              <a:buNone/>
              <a:defRPr sz="3200" b="1" kern="1200" cap="all" spc="0" baseline="0">
                <a:solidFill>
                  <a:schemeClr val="tx2"/>
                </a:solidFill>
                <a:latin typeface="+mj-lt"/>
                <a:ea typeface="+mj-ea"/>
                <a:cs typeface="+mj-cs"/>
              </a:defRPr>
            </a:lvl1pPr>
          </a:lstStyle>
          <a:p>
            <a:r>
              <a:rPr lang="de-DE" sz="1800" cap="none" dirty="0" smtClean="0">
                <a:solidFill>
                  <a:schemeClr val="accent1">
                    <a:lumMod val="75000"/>
                  </a:schemeClr>
                </a:solidFill>
              </a:rPr>
              <a:t>MoSe</a:t>
            </a:r>
            <a:r>
              <a:rPr lang="de-DE" sz="1800" cap="none" baseline="-25000" dirty="0" smtClean="0">
                <a:solidFill>
                  <a:schemeClr val="accent1">
                    <a:lumMod val="75000"/>
                  </a:schemeClr>
                </a:solidFill>
              </a:rPr>
              <a:t>2</a:t>
            </a:r>
            <a:r>
              <a:rPr lang="de-DE" sz="1800" cap="none" dirty="0" smtClean="0">
                <a:solidFill>
                  <a:schemeClr val="accent1">
                    <a:lumMod val="75000"/>
                  </a:schemeClr>
                </a:solidFill>
              </a:rPr>
              <a:t> +S</a:t>
            </a:r>
            <a:endParaRPr lang="en-GB" sz="1800" cap="none" baseline="-25000" dirty="0">
              <a:solidFill>
                <a:schemeClr val="accent1">
                  <a:lumMod val="75000"/>
                </a:schemeClr>
              </a:solidFill>
            </a:endParaRPr>
          </a:p>
        </p:txBody>
      </p:sp>
      <p:sp>
        <p:nvSpPr>
          <p:cNvPr id="18" name="Titel 18">
            <a:extLst>
              <a:ext uri="{FF2B5EF4-FFF2-40B4-BE49-F238E27FC236}">
                <a16:creationId xmlns:a16="http://schemas.microsoft.com/office/drawing/2014/main" id="{A4DF1333-6348-41D5-A739-7D306A4246C2}"/>
              </a:ext>
            </a:extLst>
          </p:cNvPr>
          <p:cNvSpPr txBox="1">
            <a:spLocks/>
          </p:cNvSpPr>
          <p:nvPr/>
        </p:nvSpPr>
        <p:spPr>
          <a:xfrm>
            <a:off x="2219111" y="2675132"/>
            <a:ext cx="1872208" cy="360040"/>
          </a:xfrm>
          <a:prstGeom prst="rect">
            <a:avLst/>
          </a:prstGeom>
        </p:spPr>
        <p:txBody>
          <a:bodyPr vert="horz" lIns="0" tIns="0" rIns="0" bIns="0" rtlCol="0" anchor="t" anchorCtr="0">
            <a:noAutofit/>
          </a:bodyPr>
          <a:lstStyle>
            <a:lvl1pPr algn="l" defTabSz="914377" rtl="0" eaLnBrk="1" latinLnBrk="0" hangingPunct="1">
              <a:lnSpc>
                <a:spcPct val="114000"/>
              </a:lnSpc>
              <a:spcBef>
                <a:spcPct val="0"/>
              </a:spcBef>
              <a:buNone/>
              <a:defRPr sz="3200" b="1" kern="1200" cap="all" spc="0" baseline="0">
                <a:solidFill>
                  <a:schemeClr val="tx2"/>
                </a:solidFill>
                <a:latin typeface="+mj-lt"/>
                <a:ea typeface="+mj-ea"/>
                <a:cs typeface="+mj-cs"/>
              </a:defRPr>
            </a:lvl1pPr>
          </a:lstStyle>
          <a:p>
            <a:r>
              <a:rPr lang="de-DE" sz="1800" cap="none" dirty="0" smtClean="0">
                <a:solidFill>
                  <a:schemeClr val="accent1">
                    <a:lumMod val="75000"/>
                  </a:schemeClr>
                </a:solidFill>
              </a:rPr>
              <a:t>MoSe</a:t>
            </a:r>
            <a:r>
              <a:rPr lang="de-DE" sz="1800" cap="none" baseline="-25000" dirty="0" smtClean="0">
                <a:solidFill>
                  <a:schemeClr val="accent1">
                    <a:lumMod val="75000"/>
                  </a:schemeClr>
                </a:solidFill>
              </a:rPr>
              <a:t>2-0.33</a:t>
            </a:r>
            <a:r>
              <a:rPr lang="de-DE" sz="1800" cap="none" dirty="0" smtClean="0">
                <a:solidFill>
                  <a:schemeClr val="accent1">
                    <a:lumMod val="75000"/>
                  </a:schemeClr>
                </a:solidFill>
              </a:rPr>
              <a:t>S</a:t>
            </a:r>
            <a:r>
              <a:rPr lang="de-DE" sz="1800" cap="none" baseline="-25000" dirty="0" smtClean="0">
                <a:solidFill>
                  <a:schemeClr val="accent1">
                    <a:lumMod val="75000"/>
                  </a:schemeClr>
                </a:solidFill>
              </a:rPr>
              <a:t>0.33</a:t>
            </a:r>
            <a:endParaRPr lang="en-GB" sz="1800" cap="none" baseline="-25000" dirty="0">
              <a:solidFill>
                <a:schemeClr val="accent1">
                  <a:lumMod val="75000"/>
                </a:schemeClr>
              </a:solidFill>
            </a:endParaRPr>
          </a:p>
        </p:txBody>
      </p:sp>
      <p:grpSp>
        <p:nvGrpSpPr>
          <p:cNvPr id="19" name="Group 18"/>
          <p:cNvGrpSpPr/>
          <p:nvPr/>
        </p:nvGrpSpPr>
        <p:grpSpPr>
          <a:xfrm>
            <a:off x="571140" y="3035172"/>
            <a:ext cx="4216564" cy="3121029"/>
            <a:chOff x="111955" y="2972267"/>
            <a:chExt cx="4216564" cy="3121029"/>
          </a:xfrm>
        </p:grpSpPr>
        <p:pic>
          <p:nvPicPr>
            <p:cNvPr id="20" name="Grafik 8">
              <a:extLst>
                <a:ext uri="{FF2B5EF4-FFF2-40B4-BE49-F238E27FC236}">
                  <a16:creationId xmlns:a16="http://schemas.microsoft.com/office/drawing/2014/main" id="{9EEF2F08-19C8-BDAD-4736-075D2B24898E}"/>
                </a:ext>
              </a:extLst>
            </p:cNvPr>
            <p:cNvPicPr>
              <a:picLocks noChangeAspect="1"/>
            </p:cNvPicPr>
            <p:nvPr/>
          </p:nvPicPr>
          <p:blipFill>
            <a:blip r:embed="rId5"/>
            <a:stretch>
              <a:fillRect/>
            </a:stretch>
          </p:blipFill>
          <p:spPr>
            <a:xfrm>
              <a:off x="360000" y="2996952"/>
              <a:ext cx="3968519" cy="3024336"/>
            </a:xfrm>
            <a:prstGeom prst="rect">
              <a:avLst/>
            </a:prstGeom>
          </p:spPr>
        </p:pic>
        <p:grpSp>
          <p:nvGrpSpPr>
            <p:cNvPr id="21" name="Group 20"/>
            <p:cNvGrpSpPr/>
            <p:nvPr/>
          </p:nvGrpSpPr>
          <p:grpSpPr>
            <a:xfrm>
              <a:off x="111955" y="2972267"/>
              <a:ext cx="4111837" cy="3121029"/>
              <a:chOff x="6039258" y="1580351"/>
              <a:chExt cx="4111837" cy="3121029"/>
            </a:xfrm>
          </p:grpSpPr>
          <p:sp>
            <p:nvSpPr>
              <p:cNvPr id="23" name="TextBox 22"/>
              <p:cNvSpPr txBox="1"/>
              <p:nvPr/>
            </p:nvSpPr>
            <p:spPr>
              <a:xfrm>
                <a:off x="7926224" y="4437112"/>
                <a:ext cx="208647" cy="264268"/>
              </a:xfrm>
              <a:prstGeom prst="rect">
                <a:avLst/>
              </a:prstGeom>
              <a:solidFill>
                <a:schemeClr val="bg1"/>
              </a:solidFill>
            </p:spPr>
            <p:txBody>
              <a:bodyPr wrap="none" lIns="0" tIns="0" rIns="0" bIns="0" rtlCol="0">
                <a:spAutoFit/>
              </a:bodyPr>
              <a:lstStyle/>
              <a:p>
                <a:pPr algn="l">
                  <a:lnSpc>
                    <a:spcPct val="95000"/>
                  </a:lnSpc>
                </a:pPr>
                <a:r>
                  <a:rPr lang="en-US" sz="1400" dirty="0" smtClean="0"/>
                  <a:t>M</a:t>
                </a:r>
              </a:p>
            </p:txBody>
          </p:sp>
          <p:sp>
            <p:nvSpPr>
              <p:cNvPr id="24" name="TextBox 23"/>
              <p:cNvSpPr txBox="1"/>
              <p:nvPr/>
            </p:nvSpPr>
            <p:spPr>
              <a:xfrm>
                <a:off x="8614680" y="4437112"/>
                <a:ext cx="168263" cy="264268"/>
              </a:xfrm>
              <a:prstGeom prst="rect">
                <a:avLst/>
              </a:prstGeom>
              <a:solidFill>
                <a:schemeClr val="bg1"/>
              </a:solidFill>
            </p:spPr>
            <p:txBody>
              <a:bodyPr wrap="none" lIns="0" tIns="0" rIns="0" bIns="0" rtlCol="0">
                <a:spAutoFit/>
              </a:bodyPr>
              <a:lstStyle/>
              <a:p>
                <a:pPr algn="l">
                  <a:lnSpc>
                    <a:spcPct val="95000"/>
                  </a:lnSpc>
                </a:pPr>
                <a:r>
                  <a:rPr lang="en-US" sz="1400" dirty="0" smtClean="0"/>
                  <a:t>K</a:t>
                </a:r>
              </a:p>
            </p:txBody>
          </p:sp>
          <p:sp>
            <p:nvSpPr>
              <p:cNvPr id="25" name="TextBox 24"/>
              <p:cNvSpPr txBox="1"/>
              <p:nvPr/>
            </p:nvSpPr>
            <p:spPr>
              <a:xfrm>
                <a:off x="9998538" y="4437112"/>
                <a:ext cx="152557" cy="264268"/>
              </a:xfrm>
              <a:prstGeom prst="rect">
                <a:avLst/>
              </a:prstGeom>
              <a:solidFill>
                <a:schemeClr val="bg1"/>
              </a:solidFill>
            </p:spPr>
            <p:txBody>
              <a:bodyPr wrap="none" lIns="0" tIns="0" rIns="0" bIns="0" rtlCol="0">
                <a:spAutoFit/>
              </a:bodyPr>
              <a:lstStyle/>
              <a:p>
                <a:pPr algn="l">
                  <a:lnSpc>
                    <a:spcPct val="95000"/>
                  </a:lnSpc>
                </a:pPr>
                <a:r>
                  <a:rPr lang="en-US" sz="1400" dirty="0" smtClean="0">
                    <a:latin typeface="Symbol" panose="05050102010706020507" pitchFamily="18" charset="2"/>
                  </a:rPr>
                  <a:t>G</a:t>
                </a:r>
                <a:endParaRPr lang="en-US" sz="1400" dirty="0" smtClean="0">
                  <a:latin typeface="Bahnschrift Light" panose="020B0502040204020203" pitchFamily="34" charset="0"/>
                </a:endParaRPr>
              </a:p>
            </p:txBody>
          </p:sp>
          <p:sp>
            <p:nvSpPr>
              <p:cNvPr id="26" name="TextBox 25"/>
              <p:cNvSpPr txBox="1"/>
              <p:nvPr/>
            </p:nvSpPr>
            <p:spPr>
              <a:xfrm>
                <a:off x="6039258" y="2556394"/>
                <a:ext cx="430887" cy="1025652"/>
              </a:xfrm>
              <a:prstGeom prst="rect">
                <a:avLst/>
              </a:prstGeom>
              <a:solidFill>
                <a:schemeClr val="bg1"/>
              </a:solidFill>
            </p:spPr>
            <p:txBody>
              <a:bodyPr vert="vert270" wrap="none" bIns="108000" rtlCol="0">
                <a:spAutoFit/>
              </a:bodyPr>
              <a:lstStyle/>
              <a:p>
                <a:pPr algn="l"/>
                <a:r>
                  <a:rPr lang="en-US" sz="1600" dirty="0" smtClean="0"/>
                  <a:t>E-E</a:t>
                </a:r>
                <a:r>
                  <a:rPr lang="en-US" sz="1600" baseline="-25000" dirty="0" smtClean="0"/>
                  <a:t>F</a:t>
                </a:r>
                <a:r>
                  <a:rPr lang="en-US" sz="1600" dirty="0" smtClean="0"/>
                  <a:t> (eV)</a:t>
                </a:r>
              </a:p>
            </p:txBody>
          </p:sp>
          <p:sp>
            <p:nvSpPr>
              <p:cNvPr id="27" name="TextBox 26"/>
              <p:cNvSpPr txBox="1"/>
              <p:nvPr/>
            </p:nvSpPr>
            <p:spPr>
              <a:xfrm>
                <a:off x="6458942" y="1580351"/>
                <a:ext cx="307777" cy="2977738"/>
              </a:xfrm>
              <a:prstGeom prst="rect">
                <a:avLst/>
              </a:prstGeom>
              <a:solidFill>
                <a:schemeClr val="bg1"/>
              </a:solidFill>
            </p:spPr>
            <p:txBody>
              <a:bodyPr wrap="none" lIns="0" tIns="0" rIns="0" bIns="0" rtlCol="0">
                <a:spAutoFit/>
              </a:bodyPr>
              <a:lstStyle/>
              <a:p>
                <a:pPr algn="l">
                  <a:spcAft>
                    <a:spcPts val="5400"/>
                  </a:spcAft>
                </a:pPr>
                <a:r>
                  <a:rPr lang="en-US" sz="1400" dirty="0" smtClean="0"/>
                  <a:t> 2.0</a:t>
                </a:r>
              </a:p>
              <a:p>
                <a:pPr algn="l">
                  <a:spcAft>
                    <a:spcPts val="5400"/>
                  </a:spcAft>
                </a:pPr>
                <a:r>
                  <a:rPr lang="en-US" sz="1400" dirty="0" smtClean="0"/>
                  <a:t> 1.0</a:t>
                </a:r>
              </a:p>
              <a:p>
                <a:pPr algn="l">
                  <a:spcAft>
                    <a:spcPts val="5400"/>
                  </a:spcAft>
                </a:pPr>
                <a:r>
                  <a:rPr lang="en-US" sz="1400" dirty="0" smtClean="0"/>
                  <a:t> 0.0</a:t>
                </a:r>
                <a:endParaRPr lang="en-US" sz="1400" dirty="0"/>
              </a:p>
              <a:p>
                <a:pPr algn="l">
                  <a:spcAft>
                    <a:spcPts val="5400"/>
                  </a:spcAft>
                </a:pPr>
                <a:r>
                  <a:rPr lang="en-US" sz="1400" dirty="0" smtClean="0"/>
                  <a:t>-1.0</a:t>
                </a:r>
              </a:p>
            </p:txBody>
          </p:sp>
          <p:sp>
            <p:nvSpPr>
              <p:cNvPr id="22" name="TextBox 21"/>
              <p:cNvSpPr txBox="1"/>
              <p:nvPr/>
            </p:nvSpPr>
            <p:spPr>
              <a:xfrm>
                <a:off x="6744073" y="4437112"/>
                <a:ext cx="152557" cy="264268"/>
              </a:xfrm>
              <a:prstGeom prst="rect">
                <a:avLst/>
              </a:prstGeom>
              <a:solidFill>
                <a:schemeClr val="bg1"/>
              </a:solidFill>
            </p:spPr>
            <p:txBody>
              <a:bodyPr wrap="none" lIns="0" tIns="0" rIns="0" bIns="0" rtlCol="0">
                <a:spAutoFit/>
              </a:bodyPr>
              <a:lstStyle/>
              <a:p>
                <a:pPr algn="l">
                  <a:lnSpc>
                    <a:spcPct val="95000"/>
                  </a:lnSpc>
                </a:pPr>
                <a:r>
                  <a:rPr lang="en-US" sz="1400" dirty="0" smtClean="0">
                    <a:latin typeface="Symbol" panose="05050102010706020507" pitchFamily="18" charset="2"/>
                  </a:rPr>
                  <a:t>G</a:t>
                </a:r>
                <a:endParaRPr lang="en-US" sz="1400" dirty="0" smtClean="0">
                  <a:latin typeface="Bahnschrift Light" panose="020B0502040204020203" pitchFamily="34" charset="0"/>
                </a:endParaRPr>
              </a:p>
            </p:txBody>
          </p:sp>
        </p:grpSp>
      </p:grpSp>
      <p:graphicFrame>
        <p:nvGraphicFramePr>
          <p:cNvPr id="51" name="Object 50"/>
          <p:cNvGraphicFramePr>
            <a:graphicFrameLocks noChangeAspect="1"/>
          </p:cNvGraphicFramePr>
          <p:nvPr>
            <p:extLst>
              <p:ext uri="{D42A27DB-BD31-4B8C-83A1-F6EECF244321}">
                <p14:modId xmlns:p14="http://schemas.microsoft.com/office/powerpoint/2010/main" val="2841085526"/>
              </p:ext>
            </p:extLst>
          </p:nvPr>
        </p:nvGraphicFramePr>
        <p:xfrm>
          <a:off x="6240016" y="1308023"/>
          <a:ext cx="5127707" cy="3621317"/>
        </p:xfrm>
        <a:graphic>
          <a:graphicData uri="http://schemas.openxmlformats.org/presentationml/2006/ole">
            <mc:AlternateContent xmlns:mc="http://schemas.openxmlformats.org/markup-compatibility/2006">
              <mc:Choice xmlns:v="urn:schemas-microsoft-com:vml" Requires="v">
                <p:oleObj spid="_x0000_s92205" name="Graph" r:id="rId6" imgW="2448000" imgH="1728000" progId="Origin95.Graph">
                  <p:embed/>
                </p:oleObj>
              </mc:Choice>
              <mc:Fallback>
                <p:oleObj name="Graph" r:id="rId6" imgW="2448000" imgH="1728000" progId="Origin95.Graph">
                  <p:embed/>
                  <p:pic>
                    <p:nvPicPr>
                      <p:cNvPr id="17" name="Object 16"/>
                      <p:cNvPicPr/>
                      <p:nvPr/>
                    </p:nvPicPr>
                    <p:blipFill>
                      <a:blip r:embed="rId7"/>
                      <a:stretch>
                        <a:fillRect/>
                      </a:stretch>
                    </p:blipFill>
                    <p:spPr>
                      <a:xfrm>
                        <a:off x="6240016" y="1308023"/>
                        <a:ext cx="5127707" cy="3621317"/>
                      </a:xfrm>
                      <a:prstGeom prst="rect">
                        <a:avLst/>
                      </a:prstGeom>
                    </p:spPr>
                  </p:pic>
                </p:oleObj>
              </mc:Fallback>
            </mc:AlternateContent>
          </a:graphicData>
        </a:graphic>
      </p:graphicFrame>
      <p:grpSp>
        <p:nvGrpSpPr>
          <p:cNvPr id="6" name="Group 5"/>
          <p:cNvGrpSpPr/>
          <p:nvPr/>
        </p:nvGrpSpPr>
        <p:grpSpPr>
          <a:xfrm>
            <a:off x="590124" y="2420888"/>
            <a:ext cx="4111837" cy="3816424"/>
            <a:chOff x="4144403" y="1685017"/>
            <a:chExt cx="4111837" cy="3816424"/>
          </a:xfrm>
        </p:grpSpPr>
        <p:pic>
          <p:nvPicPr>
            <p:cNvPr id="2" name="Picture 1"/>
            <p:cNvPicPr>
              <a:picLocks noChangeAspect="1"/>
            </p:cNvPicPr>
            <p:nvPr/>
          </p:nvPicPr>
          <p:blipFill rotWithShape="1">
            <a:blip r:embed="rId8"/>
            <a:srcRect t="7205" r="10904"/>
            <a:stretch/>
          </p:blipFill>
          <p:spPr>
            <a:xfrm>
              <a:off x="4193967" y="2420888"/>
              <a:ext cx="3968648" cy="3080553"/>
            </a:xfrm>
            <a:prstGeom prst="rect">
              <a:avLst/>
            </a:prstGeom>
          </p:spPr>
        </p:pic>
        <p:grpSp>
          <p:nvGrpSpPr>
            <p:cNvPr id="5" name="Group 4"/>
            <p:cNvGrpSpPr/>
            <p:nvPr/>
          </p:nvGrpSpPr>
          <p:grpSpPr>
            <a:xfrm>
              <a:off x="4144403" y="1685017"/>
              <a:ext cx="4111837" cy="3744416"/>
              <a:chOff x="3863752" y="1685017"/>
              <a:chExt cx="4111837" cy="3744416"/>
            </a:xfrm>
          </p:grpSpPr>
          <p:sp>
            <p:nvSpPr>
              <p:cNvPr id="53" name="TextBox 52"/>
              <p:cNvSpPr txBox="1"/>
              <p:nvPr/>
            </p:nvSpPr>
            <p:spPr>
              <a:xfrm>
                <a:off x="5750718" y="5165165"/>
                <a:ext cx="208647" cy="264268"/>
              </a:xfrm>
              <a:prstGeom prst="rect">
                <a:avLst/>
              </a:prstGeom>
              <a:solidFill>
                <a:schemeClr val="bg1"/>
              </a:solidFill>
            </p:spPr>
            <p:txBody>
              <a:bodyPr wrap="none" lIns="0" tIns="0" rIns="0" bIns="0" rtlCol="0">
                <a:spAutoFit/>
              </a:bodyPr>
              <a:lstStyle/>
              <a:p>
                <a:pPr algn="l">
                  <a:lnSpc>
                    <a:spcPct val="95000"/>
                  </a:lnSpc>
                </a:pPr>
                <a:r>
                  <a:rPr lang="en-US" sz="1400" dirty="0" smtClean="0"/>
                  <a:t>M</a:t>
                </a:r>
              </a:p>
            </p:txBody>
          </p:sp>
          <p:sp>
            <p:nvSpPr>
              <p:cNvPr id="54" name="TextBox 53"/>
              <p:cNvSpPr txBox="1"/>
              <p:nvPr/>
            </p:nvSpPr>
            <p:spPr>
              <a:xfrm>
                <a:off x="6439174" y="5165165"/>
                <a:ext cx="168263" cy="264268"/>
              </a:xfrm>
              <a:prstGeom prst="rect">
                <a:avLst/>
              </a:prstGeom>
              <a:solidFill>
                <a:schemeClr val="bg1"/>
              </a:solidFill>
            </p:spPr>
            <p:txBody>
              <a:bodyPr wrap="none" lIns="0" tIns="0" rIns="0" bIns="0" rtlCol="0">
                <a:spAutoFit/>
              </a:bodyPr>
              <a:lstStyle/>
              <a:p>
                <a:pPr algn="l">
                  <a:lnSpc>
                    <a:spcPct val="95000"/>
                  </a:lnSpc>
                </a:pPr>
                <a:r>
                  <a:rPr lang="en-US" sz="1400" dirty="0" smtClean="0"/>
                  <a:t>K</a:t>
                </a:r>
              </a:p>
            </p:txBody>
          </p:sp>
          <p:sp>
            <p:nvSpPr>
              <p:cNvPr id="55" name="TextBox 54"/>
              <p:cNvSpPr txBox="1"/>
              <p:nvPr/>
            </p:nvSpPr>
            <p:spPr>
              <a:xfrm>
                <a:off x="7823032" y="5165165"/>
                <a:ext cx="152557" cy="264268"/>
              </a:xfrm>
              <a:prstGeom prst="rect">
                <a:avLst/>
              </a:prstGeom>
              <a:solidFill>
                <a:schemeClr val="bg1"/>
              </a:solidFill>
            </p:spPr>
            <p:txBody>
              <a:bodyPr wrap="none" lIns="0" tIns="0" rIns="0" bIns="0" rtlCol="0">
                <a:spAutoFit/>
              </a:bodyPr>
              <a:lstStyle/>
              <a:p>
                <a:pPr algn="l">
                  <a:lnSpc>
                    <a:spcPct val="95000"/>
                  </a:lnSpc>
                </a:pPr>
                <a:r>
                  <a:rPr lang="en-US" sz="1400" dirty="0" smtClean="0">
                    <a:latin typeface="Symbol" panose="05050102010706020507" pitchFamily="18" charset="2"/>
                  </a:rPr>
                  <a:t>G</a:t>
                </a:r>
                <a:endParaRPr lang="en-US" sz="1400" dirty="0" smtClean="0">
                  <a:latin typeface="Bahnschrift Light" panose="020B0502040204020203" pitchFamily="34" charset="0"/>
                </a:endParaRPr>
              </a:p>
            </p:txBody>
          </p:sp>
          <p:sp>
            <p:nvSpPr>
              <p:cNvPr id="56" name="TextBox 55"/>
              <p:cNvSpPr txBox="1"/>
              <p:nvPr/>
            </p:nvSpPr>
            <p:spPr>
              <a:xfrm>
                <a:off x="3863752" y="3252915"/>
                <a:ext cx="430887" cy="1025652"/>
              </a:xfrm>
              <a:prstGeom prst="rect">
                <a:avLst/>
              </a:prstGeom>
              <a:solidFill>
                <a:schemeClr val="bg1"/>
              </a:solidFill>
            </p:spPr>
            <p:txBody>
              <a:bodyPr vert="vert270" wrap="none" bIns="108000" rtlCol="0">
                <a:spAutoFit/>
              </a:bodyPr>
              <a:lstStyle/>
              <a:p>
                <a:pPr algn="l"/>
                <a:r>
                  <a:rPr lang="en-US" sz="1600" dirty="0" smtClean="0"/>
                  <a:t>E-E</a:t>
                </a:r>
                <a:r>
                  <a:rPr lang="en-US" sz="1600" baseline="-25000" dirty="0" smtClean="0"/>
                  <a:t>F</a:t>
                </a:r>
                <a:r>
                  <a:rPr lang="en-US" sz="1600" dirty="0" smtClean="0"/>
                  <a:t> (eV)</a:t>
                </a:r>
              </a:p>
            </p:txBody>
          </p:sp>
          <p:sp>
            <p:nvSpPr>
              <p:cNvPr id="57" name="TextBox 56"/>
              <p:cNvSpPr txBox="1"/>
              <p:nvPr/>
            </p:nvSpPr>
            <p:spPr>
              <a:xfrm>
                <a:off x="4295800" y="1685017"/>
                <a:ext cx="248466" cy="3600986"/>
              </a:xfrm>
              <a:prstGeom prst="rect">
                <a:avLst/>
              </a:prstGeom>
              <a:solidFill>
                <a:schemeClr val="bg1"/>
              </a:solidFill>
            </p:spPr>
            <p:txBody>
              <a:bodyPr wrap="none" lIns="0" tIns="0" rIns="0" bIns="0" rtlCol="0">
                <a:spAutoFit/>
              </a:bodyPr>
              <a:lstStyle/>
              <a:p>
                <a:pPr algn="l">
                  <a:spcAft>
                    <a:spcPts val="3600"/>
                  </a:spcAft>
                </a:pPr>
                <a:endParaRPr lang="en-US" sz="1400" dirty="0" smtClean="0"/>
              </a:p>
              <a:p>
                <a:pPr algn="l">
                  <a:spcAft>
                    <a:spcPts val="3600"/>
                  </a:spcAft>
                </a:pPr>
                <a:r>
                  <a:rPr lang="en-US" sz="1400" dirty="0" smtClean="0"/>
                  <a:t>1.8</a:t>
                </a:r>
              </a:p>
              <a:p>
                <a:pPr algn="l">
                  <a:spcAft>
                    <a:spcPts val="3600"/>
                  </a:spcAft>
                </a:pPr>
                <a:r>
                  <a:rPr lang="en-US" sz="1400" dirty="0" smtClean="0"/>
                  <a:t>1.7</a:t>
                </a:r>
              </a:p>
              <a:p>
                <a:pPr algn="l">
                  <a:spcAft>
                    <a:spcPts val="3600"/>
                  </a:spcAft>
                </a:pPr>
                <a:r>
                  <a:rPr lang="en-US" sz="1400" dirty="0" smtClean="0"/>
                  <a:t>1.6</a:t>
                </a:r>
                <a:endParaRPr lang="en-US" sz="1400" dirty="0"/>
              </a:p>
              <a:p>
                <a:pPr algn="l">
                  <a:spcAft>
                    <a:spcPts val="3600"/>
                  </a:spcAft>
                </a:pPr>
                <a:r>
                  <a:rPr lang="en-US" sz="1400" dirty="0" smtClean="0"/>
                  <a:t>1.5</a:t>
                </a:r>
              </a:p>
              <a:p>
                <a:pPr algn="l">
                  <a:spcAft>
                    <a:spcPts val="3600"/>
                  </a:spcAft>
                </a:pPr>
                <a:r>
                  <a:rPr lang="en-US" sz="1400" dirty="0" smtClean="0"/>
                  <a:t>1.4</a:t>
                </a:r>
              </a:p>
            </p:txBody>
          </p:sp>
          <p:sp>
            <p:nvSpPr>
              <p:cNvPr id="52" name="TextBox 51"/>
              <p:cNvSpPr txBox="1"/>
              <p:nvPr/>
            </p:nvSpPr>
            <p:spPr>
              <a:xfrm>
                <a:off x="4519205" y="5165165"/>
                <a:ext cx="152557" cy="264268"/>
              </a:xfrm>
              <a:prstGeom prst="rect">
                <a:avLst/>
              </a:prstGeom>
              <a:solidFill>
                <a:schemeClr val="bg1"/>
              </a:solidFill>
            </p:spPr>
            <p:txBody>
              <a:bodyPr wrap="none" lIns="0" tIns="0" rIns="0" bIns="0" rtlCol="0">
                <a:spAutoFit/>
              </a:bodyPr>
              <a:lstStyle/>
              <a:p>
                <a:pPr algn="l">
                  <a:lnSpc>
                    <a:spcPct val="95000"/>
                  </a:lnSpc>
                </a:pPr>
                <a:r>
                  <a:rPr lang="en-US" sz="1400" dirty="0" smtClean="0">
                    <a:latin typeface="Symbol" panose="05050102010706020507" pitchFamily="18" charset="2"/>
                  </a:rPr>
                  <a:t>G</a:t>
                </a:r>
                <a:endParaRPr lang="en-US" sz="1400" dirty="0" smtClean="0">
                  <a:latin typeface="Bahnschrift Light" panose="020B0502040204020203" pitchFamily="34" charset="0"/>
                </a:endParaRPr>
              </a:p>
            </p:txBody>
          </p:sp>
        </p:grpSp>
      </p:grpSp>
      <p:sp>
        <p:nvSpPr>
          <p:cNvPr id="28" name="TextBox 27"/>
          <p:cNvSpPr txBox="1"/>
          <p:nvPr/>
        </p:nvSpPr>
        <p:spPr>
          <a:xfrm>
            <a:off x="1415201" y="3438386"/>
            <a:ext cx="720069" cy="297004"/>
          </a:xfrm>
          <a:prstGeom prst="rect">
            <a:avLst/>
          </a:prstGeom>
          <a:noFill/>
        </p:spPr>
        <p:txBody>
          <a:bodyPr wrap="none" rtlCol="0">
            <a:spAutoFit/>
          </a:bodyPr>
          <a:lstStyle/>
          <a:p>
            <a:pPr algn="l">
              <a:lnSpc>
                <a:spcPct val="95000"/>
              </a:lnSpc>
            </a:pPr>
            <a:r>
              <a:rPr lang="en-US" sz="1400" dirty="0" smtClean="0">
                <a:solidFill>
                  <a:srgbClr val="00BFBF"/>
                </a:solidFill>
              </a:rPr>
              <a:t>MoSe</a:t>
            </a:r>
            <a:r>
              <a:rPr lang="en-US" sz="1400" baseline="-25000" dirty="0" smtClean="0">
                <a:solidFill>
                  <a:srgbClr val="00BFBF"/>
                </a:solidFill>
              </a:rPr>
              <a:t>2</a:t>
            </a:r>
            <a:endParaRPr lang="en-US" sz="1400" dirty="0" smtClean="0">
              <a:solidFill>
                <a:srgbClr val="00BFBF"/>
              </a:solidFill>
            </a:endParaRPr>
          </a:p>
        </p:txBody>
      </p:sp>
      <p:sp>
        <p:nvSpPr>
          <p:cNvPr id="29" name="TextBox 28"/>
          <p:cNvSpPr txBox="1"/>
          <p:nvPr/>
        </p:nvSpPr>
        <p:spPr>
          <a:xfrm>
            <a:off x="1399261" y="3681009"/>
            <a:ext cx="1351652" cy="307777"/>
          </a:xfrm>
          <a:prstGeom prst="rect">
            <a:avLst/>
          </a:prstGeom>
          <a:noFill/>
        </p:spPr>
        <p:txBody>
          <a:bodyPr wrap="none" rtlCol="0">
            <a:spAutoFit/>
          </a:bodyPr>
          <a:lstStyle/>
          <a:p>
            <a:r>
              <a:rPr lang="de-DE" sz="1400" dirty="0">
                <a:solidFill>
                  <a:srgbClr val="345B82"/>
                </a:solidFill>
              </a:rPr>
              <a:t>MoSe</a:t>
            </a:r>
            <a:r>
              <a:rPr lang="de-DE" sz="1400" baseline="-25000" dirty="0">
                <a:solidFill>
                  <a:srgbClr val="345B82"/>
                </a:solidFill>
              </a:rPr>
              <a:t>2-0.33</a:t>
            </a:r>
            <a:r>
              <a:rPr lang="de-DE" sz="1400" dirty="0">
                <a:solidFill>
                  <a:srgbClr val="345B82"/>
                </a:solidFill>
              </a:rPr>
              <a:t>S</a:t>
            </a:r>
            <a:r>
              <a:rPr lang="de-DE" sz="1400" baseline="-25000" dirty="0">
                <a:solidFill>
                  <a:srgbClr val="345B82"/>
                </a:solidFill>
              </a:rPr>
              <a:t>0.33</a:t>
            </a:r>
            <a:endParaRPr lang="en-GB" sz="1400" baseline="-25000" dirty="0">
              <a:solidFill>
                <a:srgbClr val="345B82"/>
              </a:solidFill>
            </a:endParaRPr>
          </a:p>
        </p:txBody>
      </p:sp>
    </p:spTree>
    <p:extLst>
      <p:ext uri="{BB962C8B-B14F-4D97-AF65-F5344CB8AC3E}">
        <p14:creationId xmlns:p14="http://schemas.microsoft.com/office/powerpoint/2010/main" val="32542746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Rectangle 96"/>
          <p:cNvSpPr/>
          <p:nvPr/>
        </p:nvSpPr>
        <p:spPr>
          <a:xfrm>
            <a:off x="4171012" y="1008897"/>
            <a:ext cx="2448272" cy="2482397"/>
          </a:xfrm>
          <a:prstGeom prst="rect">
            <a:avLst/>
          </a:prstGeom>
          <a:solidFill>
            <a:srgbClr val="8083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smtClean="0"/>
          </a:p>
        </p:txBody>
      </p:sp>
      <p:sp>
        <p:nvSpPr>
          <p:cNvPr id="3" name="Datumsplatzhalter 2">
            <a:extLst>
              <a:ext uri="{FF2B5EF4-FFF2-40B4-BE49-F238E27FC236}">
                <a16:creationId xmlns:a16="http://schemas.microsoft.com/office/drawing/2014/main" id="{E9BBE13A-652D-45D5-B3D8-82A75A19F727}"/>
              </a:ext>
            </a:extLst>
          </p:cNvPr>
          <p:cNvSpPr>
            <a:spLocks noGrp="1"/>
          </p:cNvSpPr>
          <p:nvPr>
            <p:ph type="dt" sz="half" idx="13"/>
          </p:nvPr>
        </p:nvSpPr>
        <p:spPr/>
        <p:txBody>
          <a:bodyPr/>
          <a:lstStyle/>
          <a:p>
            <a:fld id="{0507A9AB-594F-4FE6-B838-838B24645A32}" type="datetime3">
              <a:rPr lang="en-US" noProof="0" smtClean="0"/>
              <a:t>1 July 2022</a:t>
            </a:fld>
            <a:endParaRPr lang="en-US" noProof="0" dirty="0"/>
          </a:p>
        </p:txBody>
      </p:sp>
      <p:sp>
        <p:nvSpPr>
          <p:cNvPr id="4" name="Foliennummernplatzhalter 3">
            <a:extLst>
              <a:ext uri="{FF2B5EF4-FFF2-40B4-BE49-F238E27FC236}">
                <a16:creationId xmlns:a16="http://schemas.microsoft.com/office/drawing/2014/main" id="{5DC516BF-C995-4C15-B38E-5F4B775E169F}"/>
              </a:ext>
            </a:extLst>
          </p:cNvPr>
          <p:cNvSpPr>
            <a:spLocks noGrp="1"/>
          </p:cNvSpPr>
          <p:nvPr>
            <p:ph type="sldNum" sz="quarter" idx="16"/>
          </p:nvPr>
        </p:nvSpPr>
        <p:spPr/>
        <p:txBody>
          <a:bodyPr/>
          <a:lstStyle/>
          <a:p>
            <a:r>
              <a:rPr lang="en-US" dirty="0"/>
              <a:t>Page </a:t>
            </a:r>
            <a:fld id="{A52F4D17-1AD6-42D9-B93A-EB002C62F438}" type="slidenum">
              <a:rPr lang="en-US" smtClean="0"/>
              <a:pPr/>
              <a:t>3</a:t>
            </a:fld>
            <a:endParaRPr lang="en-US" noProof="0" dirty="0"/>
          </a:p>
        </p:txBody>
      </p:sp>
      <p:sp>
        <p:nvSpPr>
          <p:cNvPr id="12" name="Title 11"/>
          <p:cNvSpPr>
            <a:spLocks noGrp="1"/>
          </p:cNvSpPr>
          <p:nvPr>
            <p:ph type="title"/>
          </p:nvPr>
        </p:nvSpPr>
        <p:spPr>
          <a:xfrm>
            <a:off x="119336" y="-36"/>
            <a:ext cx="11449051" cy="587537"/>
          </a:xfrm>
        </p:spPr>
        <p:txBody>
          <a:bodyPr/>
          <a:lstStyle/>
          <a:p>
            <a:r>
              <a:rPr lang="en-US" dirty="0" smtClean="0"/>
              <a:t>Spin-valley-</a:t>
            </a:r>
            <a:r>
              <a:rPr lang="en-US" dirty="0" err="1" smtClean="0"/>
              <a:t>polarisation</a:t>
            </a:r>
            <a:r>
              <a:rPr lang="en-US" dirty="0" smtClean="0"/>
              <a:t> locking</a:t>
            </a:r>
            <a:endParaRPr lang="en-US" dirty="0"/>
          </a:p>
        </p:txBody>
      </p:sp>
      <p:sp>
        <p:nvSpPr>
          <p:cNvPr id="8" name="Date Placeholder 4"/>
          <p:cNvSpPr txBox="1">
            <a:spLocks/>
          </p:cNvSpPr>
          <p:nvPr/>
        </p:nvSpPr>
        <p:spPr>
          <a:xfrm>
            <a:off x="3776107" y="6381332"/>
            <a:ext cx="1600508" cy="221109"/>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GB" dirty="0"/>
          </a:p>
        </p:txBody>
      </p:sp>
      <p:grpSp>
        <p:nvGrpSpPr>
          <p:cNvPr id="32" name="Group 31"/>
          <p:cNvGrpSpPr/>
          <p:nvPr/>
        </p:nvGrpSpPr>
        <p:grpSpPr>
          <a:xfrm>
            <a:off x="623392" y="1012198"/>
            <a:ext cx="2448272" cy="3821770"/>
            <a:chOff x="263573" y="1196753"/>
            <a:chExt cx="2448272" cy="3821770"/>
          </a:xfrm>
        </p:grpSpPr>
        <p:grpSp>
          <p:nvGrpSpPr>
            <p:cNvPr id="33" name="Group 32"/>
            <p:cNvGrpSpPr/>
            <p:nvPr/>
          </p:nvGrpSpPr>
          <p:grpSpPr>
            <a:xfrm>
              <a:off x="263573" y="1196753"/>
              <a:ext cx="2448272" cy="3821770"/>
              <a:chOff x="47328" y="2173346"/>
              <a:chExt cx="2448272" cy="3821770"/>
            </a:xfrm>
          </p:grpSpPr>
          <p:sp>
            <p:nvSpPr>
              <p:cNvPr id="36" name="Rectangle 35"/>
              <p:cNvSpPr/>
              <p:nvPr/>
            </p:nvSpPr>
            <p:spPr>
              <a:xfrm>
                <a:off x="47328" y="2173346"/>
                <a:ext cx="2448272" cy="3821770"/>
              </a:xfrm>
              <a:prstGeom prst="rect">
                <a:avLst/>
              </a:prstGeom>
              <a:solidFill>
                <a:srgbClr val="8083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smtClean="0"/>
              </a:p>
            </p:txBody>
          </p:sp>
          <p:pic>
            <p:nvPicPr>
              <p:cNvPr id="37" name="Picture 36"/>
              <p:cNvPicPr>
                <a:picLocks noChangeAspect="1"/>
              </p:cNvPicPr>
              <p:nvPr/>
            </p:nvPicPr>
            <p:blipFill rotWithShape="1">
              <a:blip r:embed="rId5" cstate="print">
                <a:extLst>
                  <a:ext uri="{28A0092B-C50C-407E-A947-70E740481C1C}">
                    <a14:useLocalDpi xmlns:a14="http://schemas.microsoft.com/office/drawing/2010/main" val="0"/>
                  </a:ext>
                </a:extLst>
              </a:blip>
              <a:srcRect l="35274" t="17688" r="30863" b="21489"/>
              <a:stretch/>
            </p:blipFill>
            <p:spPr>
              <a:xfrm rot="5400000">
                <a:off x="443371" y="2645698"/>
                <a:ext cx="1728194" cy="1644164"/>
              </a:xfrm>
              <a:prstGeom prst="rect">
                <a:avLst/>
              </a:prstGeom>
            </p:spPr>
          </p:pic>
          <p:grpSp>
            <p:nvGrpSpPr>
              <p:cNvPr id="38" name="Group 37"/>
              <p:cNvGrpSpPr/>
              <p:nvPr/>
            </p:nvGrpSpPr>
            <p:grpSpPr>
              <a:xfrm>
                <a:off x="188103" y="2283118"/>
                <a:ext cx="2181514" cy="3562635"/>
                <a:chOff x="188103" y="2283118"/>
                <a:chExt cx="2181514" cy="3562635"/>
              </a:xfrm>
            </p:grpSpPr>
            <p:sp>
              <p:nvSpPr>
                <p:cNvPr id="39" name="TextBox 38"/>
                <p:cNvSpPr txBox="1"/>
                <p:nvPr/>
              </p:nvSpPr>
              <p:spPr>
                <a:xfrm>
                  <a:off x="188103" y="2283118"/>
                  <a:ext cx="952505" cy="297004"/>
                </a:xfrm>
                <a:prstGeom prst="rect">
                  <a:avLst/>
                </a:prstGeom>
                <a:noFill/>
              </p:spPr>
              <p:txBody>
                <a:bodyPr wrap="none" rtlCol="0">
                  <a:spAutoFit/>
                </a:bodyPr>
                <a:lstStyle/>
                <a:p>
                  <a:pPr algn="l">
                    <a:lnSpc>
                      <a:spcPct val="95000"/>
                    </a:lnSpc>
                  </a:pPr>
                  <a:r>
                    <a:rPr lang="en-US" sz="1400" i="1" dirty="0" smtClean="0">
                      <a:solidFill>
                        <a:schemeClr val="bg1"/>
                      </a:solidFill>
                    </a:rPr>
                    <a:t>Plan view</a:t>
                  </a:r>
                </a:p>
              </p:txBody>
            </p:sp>
            <p:sp>
              <p:nvSpPr>
                <p:cNvPr id="40" name="TextBox 39"/>
                <p:cNvSpPr txBox="1"/>
                <p:nvPr/>
              </p:nvSpPr>
              <p:spPr>
                <a:xfrm>
                  <a:off x="188103" y="4355438"/>
                  <a:ext cx="952505" cy="297004"/>
                </a:xfrm>
                <a:prstGeom prst="rect">
                  <a:avLst/>
                </a:prstGeom>
                <a:noFill/>
              </p:spPr>
              <p:txBody>
                <a:bodyPr wrap="none" rtlCol="0">
                  <a:spAutoFit/>
                </a:bodyPr>
                <a:lstStyle/>
                <a:p>
                  <a:pPr algn="l">
                    <a:lnSpc>
                      <a:spcPct val="95000"/>
                    </a:lnSpc>
                  </a:pPr>
                  <a:r>
                    <a:rPr lang="en-US" sz="1400" i="1" dirty="0" smtClean="0">
                      <a:solidFill>
                        <a:schemeClr val="bg1"/>
                      </a:solidFill>
                    </a:rPr>
                    <a:t>Side view</a:t>
                  </a:r>
                </a:p>
              </p:txBody>
            </p:sp>
            <p:grpSp>
              <p:nvGrpSpPr>
                <p:cNvPr id="41" name="Group 40"/>
                <p:cNvGrpSpPr/>
                <p:nvPr/>
              </p:nvGrpSpPr>
              <p:grpSpPr>
                <a:xfrm>
                  <a:off x="188103" y="4676003"/>
                  <a:ext cx="2181514" cy="1169750"/>
                  <a:chOff x="250791" y="4676003"/>
                  <a:chExt cx="2181514" cy="1169750"/>
                </a:xfrm>
              </p:grpSpPr>
              <p:pic>
                <p:nvPicPr>
                  <p:cNvPr id="42" name="Picture 41"/>
                  <p:cNvPicPr>
                    <a:picLocks noChangeAspect="1"/>
                  </p:cNvPicPr>
                  <p:nvPr/>
                </p:nvPicPr>
                <p:blipFill rotWithShape="1">
                  <a:blip r:embed="rId6" cstate="print">
                    <a:extLst>
                      <a:ext uri="{28A0092B-C50C-407E-A947-70E740481C1C}">
                        <a14:useLocalDpi xmlns:a14="http://schemas.microsoft.com/office/drawing/2010/main" val="0"/>
                      </a:ext>
                    </a:extLst>
                  </a:blip>
                  <a:srcRect l="39816" t="12095" r="49962" b="7204"/>
                  <a:stretch/>
                </p:blipFill>
                <p:spPr>
                  <a:xfrm rot="5400000">
                    <a:off x="1080709" y="3846085"/>
                    <a:ext cx="521678" cy="2181514"/>
                  </a:xfrm>
                  <a:prstGeom prst="rect">
                    <a:avLst/>
                  </a:prstGeom>
                </p:spPr>
              </p:pic>
              <p:grpSp>
                <p:nvGrpSpPr>
                  <p:cNvPr id="43" name="Group 42"/>
                  <p:cNvGrpSpPr/>
                  <p:nvPr/>
                </p:nvGrpSpPr>
                <p:grpSpPr>
                  <a:xfrm>
                    <a:off x="393377" y="5323102"/>
                    <a:ext cx="652743" cy="522651"/>
                    <a:chOff x="393377" y="5323102"/>
                    <a:chExt cx="652743" cy="522651"/>
                  </a:xfrm>
                </p:grpSpPr>
                <p:sp>
                  <p:nvSpPr>
                    <p:cNvPr id="44" name="TextBox 43"/>
                    <p:cNvSpPr txBox="1"/>
                    <p:nvPr/>
                  </p:nvSpPr>
                  <p:spPr>
                    <a:xfrm>
                      <a:off x="393377" y="5323102"/>
                      <a:ext cx="652743" cy="297004"/>
                    </a:xfrm>
                    <a:prstGeom prst="rect">
                      <a:avLst/>
                    </a:prstGeom>
                    <a:noFill/>
                  </p:spPr>
                  <p:txBody>
                    <a:bodyPr wrap="none" rtlCol="0">
                      <a:spAutoFit/>
                    </a:bodyPr>
                    <a:lstStyle/>
                    <a:p>
                      <a:pPr algn="l">
                        <a:lnSpc>
                          <a:spcPct val="95000"/>
                        </a:lnSpc>
                      </a:pPr>
                      <a:r>
                        <a:rPr lang="en-US" sz="1400" i="1" dirty="0" err="1" smtClean="0">
                          <a:solidFill>
                            <a:schemeClr val="bg1"/>
                          </a:solidFill>
                        </a:rPr>
                        <a:t>Mo,W</a:t>
                      </a:r>
                      <a:endParaRPr lang="en-US" sz="1400" i="1" dirty="0" smtClean="0">
                        <a:solidFill>
                          <a:schemeClr val="bg1"/>
                        </a:solidFill>
                      </a:endParaRPr>
                    </a:p>
                  </p:txBody>
                </p:sp>
                <p:sp>
                  <p:nvSpPr>
                    <p:cNvPr id="45" name="TextBox 44"/>
                    <p:cNvSpPr txBox="1"/>
                    <p:nvPr/>
                  </p:nvSpPr>
                  <p:spPr>
                    <a:xfrm>
                      <a:off x="393377" y="5548749"/>
                      <a:ext cx="574196" cy="297004"/>
                    </a:xfrm>
                    <a:prstGeom prst="rect">
                      <a:avLst/>
                    </a:prstGeom>
                    <a:noFill/>
                  </p:spPr>
                  <p:txBody>
                    <a:bodyPr wrap="none" rtlCol="0">
                      <a:spAutoFit/>
                    </a:bodyPr>
                    <a:lstStyle/>
                    <a:p>
                      <a:pPr algn="l">
                        <a:lnSpc>
                          <a:spcPct val="95000"/>
                        </a:lnSpc>
                      </a:pPr>
                      <a:r>
                        <a:rPr lang="en-US" sz="1400" i="1" dirty="0" err="1" smtClean="0">
                          <a:solidFill>
                            <a:schemeClr val="bg1"/>
                          </a:solidFill>
                        </a:rPr>
                        <a:t>Se,S</a:t>
                      </a:r>
                      <a:endParaRPr lang="en-US" sz="1400" i="1" dirty="0" smtClean="0">
                        <a:solidFill>
                          <a:schemeClr val="bg1"/>
                        </a:solidFill>
                      </a:endParaRPr>
                    </a:p>
                  </p:txBody>
                </p:sp>
              </p:grpSp>
            </p:grpSp>
          </p:grpSp>
        </p:grpSp>
        <p:pic>
          <p:nvPicPr>
            <p:cNvPr id="35" name="Picture 34"/>
            <p:cNvPicPr>
              <a:picLocks noChangeAspect="1"/>
            </p:cNvPicPr>
            <p:nvPr/>
          </p:nvPicPr>
          <p:blipFill rotWithShape="1">
            <a:blip r:embed="rId7" cstate="print">
              <a:extLst>
                <a:ext uri="{28A0092B-C50C-407E-A947-70E740481C1C}">
                  <a14:useLocalDpi xmlns:a14="http://schemas.microsoft.com/office/drawing/2010/main" val="0"/>
                </a:ext>
              </a:extLst>
            </a:blip>
            <a:srcRect l="22109" t="83803" r="34548" b="-2413"/>
            <a:stretch/>
          </p:blipFill>
          <p:spPr>
            <a:xfrm rot="5400000">
              <a:off x="286252" y="4555208"/>
              <a:ext cx="380208" cy="144016"/>
            </a:xfrm>
            <a:prstGeom prst="rect">
              <a:avLst/>
            </a:prstGeom>
          </p:spPr>
        </p:pic>
      </p:grpSp>
      <p:grpSp>
        <p:nvGrpSpPr>
          <p:cNvPr id="15" name="Group 14"/>
          <p:cNvGrpSpPr/>
          <p:nvPr/>
        </p:nvGrpSpPr>
        <p:grpSpPr>
          <a:xfrm>
            <a:off x="8176584" y="671587"/>
            <a:ext cx="3222220" cy="2939395"/>
            <a:chOff x="3689942" y="2337348"/>
            <a:chExt cx="3222220" cy="2939395"/>
          </a:xfrm>
        </p:grpSpPr>
        <p:pic>
          <p:nvPicPr>
            <p:cNvPr id="72"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701005" y="2814530"/>
              <a:ext cx="1985963" cy="24622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3"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689942" y="2814530"/>
              <a:ext cx="2035969" cy="24145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 name="TextBox 30"/>
            <p:cNvSpPr txBox="1"/>
            <p:nvPr/>
          </p:nvSpPr>
          <p:spPr>
            <a:xfrm>
              <a:off x="4343082" y="2337348"/>
              <a:ext cx="729687" cy="297004"/>
            </a:xfrm>
            <a:prstGeom prst="rect">
              <a:avLst/>
            </a:prstGeom>
            <a:noFill/>
          </p:spPr>
          <p:txBody>
            <a:bodyPr wrap="none" rtlCol="0">
              <a:spAutoFit/>
            </a:bodyPr>
            <a:lstStyle/>
            <a:p>
              <a:pPr>
                <a:lnSpc>
                  <a:spcPct val="95000"/>
                </a:lnSpc>
              </a:pPr>
              <a:r>
                <a:rPr lang="en-US" sz="1400" b="1" i="1" dirty="0" smtClean="0"/>
                <a:t>MoSe</a:t>
              </a:r>
              <a:r>
                <a:rPr lang="en-US" sz="1400" b="1" i="1" baseline="-25000" dirty="0" smtClean="0"/>
                <a:t>2</a:t>
              </a:r>
              <a:endParaRPr lang="en-GB" sz="1400" b="1" i="1" dirty="0" err="1" smtClean="0"/>
            </a:p>
          </p:txBody>
        </p:sp>
        <p:pic>
          <p:nvPicPr>
            <p:cNvPr id="81" name="Picture 80"/>
            <p:cNvPicPr>
              <a:picLocks noChangeAspect="1"/>
            </p:cNvPicPr>
            <p:nvPr>
              <p:custDataLst>
                <p:tags r:id="rId1"/>
              </p:custDataLst>
            </p:nvPr>
          </p:nvPicPr>
          <p:blipFill>
            <a:blip r:embed="rId10" cstate="print">
              <a:extLst>
                <a:ext uri="{28A0092B-C50C-407E-A947-70E740481C1C}">
                  <a14:useLocalDpi xmlns:a14="http://schemas.microsoft.com/office/drawing/2010/main" val="0"/>
                </a:ext>
              </a:extLst>
            </a:blip>
            <a:stretch>
              <a:fillRect/>
            </a:stretch>
          </p:blipFill>
          <p:spPr>
            <a:xfrm>
              <a:off x="5820390" y="3145558"/>
              <a:ext cx="241372" cy="176761"/>
            </a:xfrm>
            <a:prstGeom prst="rect">
              <a:avLst/>
            </a:prstGeom>
          </p:spPr>
        </p:pic>
        <p:pic>
          <p:nvPicPr>
            <p:cNvPr id="82" name="Picture 2 2"/>
            <p:cNvPicPr>
              <a:picLocks noChangeAspect="1"/>
            </p:cNvPicPr>
            <p:nvPr>
              <p:custDataLst>
                <p:tags r:id="rId2"/>
              </p:custDataLst>
            </p:nvPr>
          </p:nvPicPr>
          <p:blipFill>
            <a:blip r:embed="rId11" cstate="print">
              <a:extLst>
                <a:ext uri="{28A0092B-C50C-407E-A947-70E740481C1C}">
                  <a14:useLocalDpi xmlns:a14="http://schemas.microsoft.com/office/drawing/2010/main" val="0"/>
                </a:ext>
              </a:extLst>
            </a:blip>
            <a:stretch>
              <a:fillRect/>
            </a:stretch>
          </p:blipFill>
          <p:spPr>
            <a:xfrm>
              <a:off x="5749190" y="4694886"/>
              <a:ext cx="1162972" cy="204800"/>
            </a:xfrm>
            <a:prstGeom prst="rect">
              <a:avLst/>
            </a:prstGeom>
          </p:spPr>
        </p:pic>
      </p:grpSp>
      <p:grpSp>
        <p:nvGrpSpPr>
          <p:cNvPr id="11" name="Group 10"/>
          <p:cNvGrpSpPr/>
          <p:nvPr/>
        </p:nvGrpSpPr>
        <p:grpSpPr>
          <a:xfrm>
            <a:off x="4548329" y="1431392"/>
            <a:ext cx="1802061" cy="1704855"/>
            <a:chOff x="5014019" y="3901456"/>
            <a:chExt cx="1802061" cy="1704855"/>
          </a:xfrm>
          <a:noFill/>
        </p:grpSpPr>
        <p:sp>
          <p:nvSpPr>
            <p:cNvPr id="65" name="Hexagon 64"/>
            <p:cNvSpPr/>
            <p:nvPr/>
          </p:nvSpPr>
          <p:spPr>
            <a:xfrm>
              <a:off x="5156101" y="4127680"/>
              <a:ext cx="1424393" cy="1245968"/>
            </a:xfrm>
            <a:prstGeom prst="hexagon">
              <a:avLst>
                <a:gd name="adj" fmla="val 29682"/>
                <a:gd name="vf" fmla="val 115470"/>
              </a:avLst>
            </a:prstGeom>
            <a:grp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1400" dirty="0" err="1" smtClean="0">
                <a:solidFill>
                  <a:schemeClr val="bg1"/>
                </a:solidFill>
              </a:endParaRPr>
            </a:p>
          </p:txBody>
        </p:sp>
        <p:sp>
          <p:nvSpPr>
            <p:cNvPr id="71" name="TextBox 70"/>
            <p:cNvSpPr txBox="1"/>
            <p:nvPr/>
          </p:nvSpPr>
          <p:spPr>
            <a:xfrm>
              <a:off x="6214679" y="5401640"/>
              <a:ext cx="123338" cy="204671"/>
            </a:xfrm>
            <a:prstGeom prst="rect">
              <a:avLst/>
            </a:prstGeom>
            <a:grpFill/>
          </p:spPr>
          <p:txBody>
            <a:bodyPr wrap="none" lIns="0" tIns="0" rIns="0" bIns="0" rtlCol="0">
              <a:spAutoFit/>
            </a:bodyPr>
            <a:lstStyle/>
            <a:p>
              <a:pPr algn="l">
                <a:lnSpc>
                  <a:spcPct val="95000"/>
                </a:lnSpc>
              </a:pPr>
              <a:r>
                <a:rPr lang="en-US" sz="1400" dirty="0" smtClean="0">
                  <a:solidFill>
                    <a:schemeClr val="bg1"/>
                  </a:solidFill>
                </a:rPr>
                <a:t>K</a:t>
              </a:r>
            </a:p>
          </p:txBody>
        </p:sp>
        <p:sp>
          <p:nvSpPr>
            <p:cNvPr id="74" name="TextBox 73"/>
            <p:cNvSpPr txBox="1"/>
            <p:nvPr/>
          </p:nvSpPr>
          <p:spPr>
            <a:xfrm>
              <a:off x="6631896" y="4651182"/>
              <a:ext cx="184184" cy="204671"/>
            </a:xfrm>
            <a:prstGeom prst="rect">
              <a:avLst/>
            </a:prstGeom>
            <a:grpFill/>
          </p:spPr>
          <p:txBody>
            <a:bodyPr wrap="none" lIns="0" tIns="0" rIns="0" bIns="0" rtlCol="0">
              <a:spAutoFit/>
            </a:bodyPr>
            <a:lstStyle/>
            <a:p>
              <a:pPr algn="l">
                <a:lnSpc>
                  <a:spcPct val="95000"/>
                </a:lnSpc>
              </a:pPr>
              <a:r>
                <a:rPr lang="en-US" sz="1400" dirty="0" smtClean="0">
                  <a:solidFill>
                    <a:schemeClr val="bg1"/>
                  </a:solidFill>
                </a:rPr>
                <a:t>-K</a:t>
              </a:r>
            </a:p>
          </p:txBody>
        </p:sp>
        <p:sp>
          <p:nvSpPr>
            <p:cNvPr id="83" name="TextBox 82"/>
            <p:cNvSpPr txBox="1"/>
            <p:nvPr/>
          </p:nvSpPr>
          <p:spPr>
            <a:xfrm>
              <a:off x="5014019" y="4651182"/>
              <a:ext cx="123338" cy="204671"/>
            </a:xfrm>
            <a:prstGeom prst="rect">
              <a:avLst/>
            </a:prstGeom>
            <a:grpFill/>
          </p:spPr>
          <p:txBody>
            <a:bodyPr wrap="none" lIns="0" tIns="0" rIns="0" bIns="0" rtlCol="0">
              <a:spAutoFit/>
            </a:bodyPr>
            <a:lstStyle/>
            <a:p>
              <a:pPr algn="l">
                <a:lnSpc>
                  <a:spcPct val="95000"/>
                </a:lnSpc>
              </a:pPr>
              <a:r>
                <a:rPr lang="en-US" sz="1400" dirty="0" smtClean="0">
                  <a:solidFill>
                    <a:schemeClr val="bg1"/>
                  </a:solidFill>
                </a:rPr>
                <a:t>K</a:t>
              </a:r>
            </a:p>
          </p:txBody>
        </p:sp>
        <p:sp>
          <p:nvSpPr>
            <p:cNvPr id="84" name="TextBox 83"/>
            <p:cNvSpPr txBox="1"/>
            <p:nvPr/>
          </p:nvSpPr>
          <p:spPr>
            <a:xfrm>
              <a:off x="5372824" y="5401640"/>
              <a:ext cx="184184" cy="204671"/>
            </a:xfrm>
            <a:prstGeom prst="rect">
              <a:avLst/>
            </a:prstGeom>
            <a:grpFill/>
          </p:spPr>
          <p:txBody>
            <a:bodyPr wrap="none" lIns="0" tIns="0" rIns="0" bIns="0" rtlCol="0">
              <a:spAutoFit/>
            </a:bodyPr>
            <a:lstStyle/>
            <a:p>
              <a:pPr algn="l">
                <a:lnSpc>
                  <a:spcPct val="95000"/>
                </a:lnSpc>
              </a:pPr>
              <a:r>
                <a:rPr lang="en-US" sz="1400" dirty="0" smtClean="0">
                  <a:solidFill>
                    <a:schemeClr val="bg1"/>
                  </a:solidFill>
                </a:rPr>
                <a:t>-K</a:t>
              </a:r>
            </a:p>
          </p:txBody>
        </p:sp>
        <p:sp>
          <p:nvSpPr>
            <p:cNvPr id="85" name="TextBox 84"/>
            <p:cNvSpPr txBox="1"/>
            <p:nvPr/>
          </p:nvSpPr>
          <p:spPr>
            <a:xfrm>
              <a:off x="6214679" y="3923009"/>
              <a:ext cx="120226" cy="204671"/>
            </a:xfrm>
            <a:prstGeom prst="rect">
              <a:avLst/>
            </a:prstGeom>
            <a:grpFill/>
          </p:spPr>
          <p:txBody>
            <a:bodyPr wrap="none" lIns="0" tIns="0" rIns="0" bIns="0" rtlCol="0">
              <a:spAutoFit/>
            </a:bodyPr>
            <a:lstStyle/>
            <a:p>
              <a:pPr algn="l">
                <a:lnSpc>
                  <a:spcPct val="95000"/>
                </a:lnSpc>
              </a:pPr>
              <a:r>
                <a:rPr lang="en-US" sz="1400" dirty="0" smtClean="0">
                  <a:solidFill>
                    <a:schemeClr val="bg1"/>
                  </a:solidFill>
                </a:rPr>
                <a:t>K</a:t>
              </a:r>
              <a:endParaRPr lang="en-US" sz="1400" dirty="0" smtClean="0">
                <a:solidFill>
                  <a:schemeClr val="bg1"/>
                </a:solidFill>
              </a:endParaRPr>
            </a:p>
          </p:txBody>
        </p:sp>
        <p:sp>
          <p:nvSpPr>
            <p:cNvPr id="86" name="TextBox 85"/>
            <p:cNvSpPr txBox="1"/>
            <p:nvPr/>
          </p:nvSpPr>
          <p:spPr>
            <a:xfrm>
              <a:off x="5420882" y="3901456"/>
              <a:ext cx="179536" cy="204671"/>
            </a:xfrm>
            <a:prstGeom prst="rect">
              <a:avLst/>
            </a:prstGeom>
            <a:grpFill/>
          </p:spPr>
          <p:txBody>
            <a:bodyPr wrap="none" lIns="0" tIns="0" rIns="0" bIns="0" rtlCol="0">
              <a:spAutoFit/>
            </a:bodyPr>
            <a:lstStyle/>
            <a:p>
              <a:pPr algn="l">
                <a:lnSpc>
                  <a:spcPct val="95000"/>
                </a:lnSpc>
              </a:pPr>
              <a:r>
                <a:rPr lang="en-US" sz="1400" dirty="0" smtClean="0">
                  <a:solidFill>
                    <a:schemeClr val="bg1"/>
                  </a:solidFill>
                </a:rPr>
                <a:t>-K</a:t>
              </a:r>
              <a:endParaRPr lang="en-US" sz="1400" dirty="0" smtClean="0">
                <a:solidFill>
                  <a:schemeClr val="bg1"/>
                </a:solidFill>
              </a:endParaRPr>
            </a:p>
          </p:txBody>
        </p:sp>
      </p:grpSp>
      <p:sp>
        <p:nvSpPr>
          <p:cNvPr id="91" name="TextBox 90"/>
          <p:cNvSpPr txBox="1"/>
          <p:nvPr/>
        </p:nvSpPr>
        <p:spPr>
          <a:xfrm>
            <a:off x="3457022" y="4027994"/>
            <a:ext cx="4719562" cy="683264"/>
          </a:xfrm>
          <a:prstGeom prst="rect">
            <a:avLst/>
          </a:prstGeom>
          <a:noFill/>
        </p:spPr>
        <p:txBody>
          <a:bodyPr wrap="none" rtlCol="0">
            <a:spAutoFit/>
          </a:bodyPr>
          <a:lstStyle/>
          <a:p>
            <a:pPr marL="285750" indent="-285750" algn="l">
              <a:lnSpc>
                <a:spcPct val="120000"/>
              </a:lnSpc>
              <a:buFont typeface="Arial" panose="020B0604020202020204" pitchFamily="34" charset="0"/>
              <a:buChar char="•"/>
            </a:pPr>
            <a:r>
              <a:rPr lang="en-US" sz="1600" dirty="0" smtClean="0">
                <a:solidFill>
                  <a:schemeClr val="accent1">
                    <a:lumMod val="75000"/>
                  </a:schemeClr>
                </a:solidFill>
              </a:rPr>
              <a:t>Symmetry</a:t>
            </a:r>
            <a:r>
              <a:rPr lang="en-US" sz="1600" dirty="0" smtClean="0">
                <a:solidFill>
                  <a:schemeClr val="accent1">
                    <a:lumMod val="75000"/>
                  </a:schemeClr>
                </a:solidFill>
              </a:rPr>
              <a:t>: trigonal, lack of inversion </a:t>
            </a:r>
            <a:r>
              <a:rPr lang="en-US" sz="1600" dirty="0" smtClean="0">
                <a:solidFill>
                  <a:schemeClr val="accent1">
                    <a:lumMod val="75000"/>
                  </a:schemeClr>
                </a:solidFill>
              </a:rPr>
              <a:t>symmetry</a:t>
            </a:r>
            <a:endParaRPr lang="en-US" sz="1600" dirty="0" smtClean="0">
              <a:solidFill>
                <a:schemeClr val="accent1">
                  <a:lumMod val="75000"/>
                </a:schemeClr>
              </a:solidFill>
            </a:endParaRPr>
          </a:p>
          <a:p>
            <a:pPr marL="285750" indent="-285750">
              <a:lnSpc>
                <a:spcPct val="120000"/>
              </a:lnSpc>
              <a:buFont typeface="Arial" panose="020B0604020202020204" pitchFamily="34" charset="0"/>
              <a:buChar char="•"/>
            </a:pPr>
            <a:r>
              <a:rPr lang="en-US" sz="1600" dirty="0" smtClean="0">
                <a:solidFill>
                  <a:schemeClr val="accent1">
                    <a:lumMod val="75000"/>
                  </a:schemeClr>
                </a:solidFill>
              </a:rPr>
              <a:t>Spin-orbit </a:t>
            </a:r>
            <a:r>
              <a:rPr lang="en-US" sz="1600" dirty="0" smtClean="0">
                <a:solidFill>
                  <a:schemeClr val="accent1">
                    <a:lumMod val="75000"/>
                  </a:schemeClr>
                </a:solidFill>
              </a:rPr>
              <a:t>interactions</a:t>
            </a:r>
            <a:endParaRPr lang="en-US" sz="1600" b="1" dirty="0">
              <a:solidFill>
                <a:srgbClr val="0362A9"/>
              </a:solidFill>
            </a:endParaRPr>
          </a:p>
        </p:txBody>
      </p:sp>
      <p:sp>
        <p:nvSpPr>
          <p:cNvPr id="92" name="TextBox 91"/>
          <p:cNvSpPr txBox="1"/>
          <p:nvPr/>
        </p:nvSpPr>
        <p:spPr>
          <a:xfrm>
            <a:off x="10087435" y="4995294"/>
            <a:ext cx="1633781" cy="360612"/>
          </a:xfrm>
          <a:prstGeom prst="rect">
            <a:avLst/>
          </a:prstGeom>
          <a:noFill/>
        </p:spPr>
        <p:txBody>
          <a:bodyPr wrap="none" rtlCol="0">
            <a:spAutoFit/>
          </a:bodyPr>
          <a:lstStyle/>
          <a:p>
            <a:pPr algn="l">
              <a:lnSpc>
                <a:spcPct val="120000"/>
              </a:lnSpc>
            </a:pPr>
            <a:r>
              <a:rPr lang="en-US" sz="1600" dirty="0" smtClean="0">
                <a:solidFill>
                  <a:schemeClr val="accent1">
                    <a:lumMod val="75000"/>
                  </a:schemeClr>
                </a:solidFill>
              </a:rPr>
              <a:t>Optical readout </a:t>
            </a:r>
            <a:endParaRPr lang="en-US" sz="1600" dirty="0" smtClean="0">
              <a:solidFill>
                <a:schemeClr val="accent1">
                  <a:lumMod val="75000"/>
                </a:schemeClr>
              </a:solidFill>
            </a:endParaRPr>
          </a:p>
        </p:txBody>
      </p:sp>
      <p:sp>
        <p:nvSpPr>
          <p:cNvPr id="93" name="Rectangle 92"/>
          <p:cNvSpPr/>
          <p:nvPr/>
        </p:nvSpPr>
        <p:spPr>
          <a:xfrm>
            <a:off x="3431704" y="4833968"/>
            <a:ext cx="6096000" cy="683264"/>
          </a:xfrm>
          <a:prstGeom prst="rect">
            <a:avLst/>
          </a:prstGeom>
        </p:spPr>
        <p:txBody>
          <a:bodyPr>
            <a:spAutoFit/>
          </a:bodyPr>
          <a:lstStyle/>
          <a:p>
            <a:pPr marL="285750" indent="-285750">
              <a:lnSpc>
                <a:spcPct val="120000"/>
              </a:lnSpc>
              <a:buFont typeface="Arial" panose="020B0604020202020204" pitchFamily="34" charset="0"/>
              <a:buChar char="•"/>
            </a:pPr>
            <a:r>
              <a:rPr lang="en-US" sz="1600" dirty="0" smtClean="0">
                <a:solidFill>
                  <a:schemeClr val="accent1">
                    <a:lumMod val="75000"/>
                  </a:schemeClr>
                </a:solidFill>
              </a:rPr>
              <a:t>Direct </a:t>
            </a:r>
            <a:r>
              <a:rPr lang="en-US" sz="1600" dirty="0">
                <a:solidFill>
                  <a:schemeClr val="accent1">
                    <a:lumMod val="75000"/>
                  </a:schemeClr>
                </a:solidFill>
              </a:rPr>
              <a:t>bandgap </a:t>
            </a:r>
            <a:endParaRPr lang="en-US" sz="1600" dirty="0" smtClean="0">
              <a:solidFill>
                <a:schemeClr val="accent1">
                  <a:lumMod val="75000"/>
                </a:schemeClr>
              </a:solidFill>
            </a:endParaRPr>
          </a:p>
          <a:p>
            <a:pPr marL="285750" indent="-285750">
              <a:lnSpc>
                <a:spcPct val="120000"/>
              </a:lnSpc>
              <a:buFont typeface="Arial" panose="020B0604020202020204" pitchFamily="34" charset="0"/>
              <a:buChar char="•"/>
            </a:pPr>
            <a:r>
              <a:rPr lang="en-150" sz="1600" dirty="0" smtClean="0">
                <a:solidFill>
                  <a:schemeClr val="accent1">
                    <a:lumMod val="75000"/>
                  </a:schemeClr>
                </a:solidFill>
              </a:rPr>
              <a:t>Strong </a:t>
            </a:r>
            <a:r>
              <a:rPr lang="en-150" sz="1600" dirty="0">
                <a:solidFill>
                  <a:schemeClr val="accent1">
                    <a:lumMod val="75000"/>
                  </a:schemeClr>
                </a:solidFill>
              </a:rPr>
              <a:t>excitonic effects</a:t>
            </a:r>
            <a:endParaRPr lang="en-US" sz="1600" dirty="0">
              <a:solidFill>
                <a:schemeClr val="accent1">
                  <a:lumMod val="75000"/>
                </a:schemeClr>
              </a:solidFill>
            </a:endParaRPr>
          </a:p>
        </p:txBody>
      </p:sp>
      <p:sp>
        <p:nvSpPr>
          <p:cNvPr id="94" name="Right Arrow 93"/>
          <p:cNvSpPr/>
          <p:nvPr/>
        </p:nvSpPr>
        <p:spPr>
          <a:xfrm>
            <a:off x="8492963" y="4224464"/>
            <a:ext cx="1372596" cy="29032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sp>
        <p:nvSpPr>
          <p:cNvPr id="95" name="Rectangle 94"/>
          <p:cNvSpPr/>
          <p:nvPr/>
        </p:nvSpPr>
        <p:spPr>
          <a:xfrm>
            <a:off x="10087435" y="4189320"/>
            <a:ext cx="1686680" cy="360612"/>
          </a:xfrm>
          <a:prstGeom prst="rect">
            <a:avLst/>
          </a:prstGeom>
        </p:spPr>
        <p:txBody>
          <a:bodyPr wrap="none">
            <a:spAutoFit/>
          </a:bodyPr>
          <a:lstStyle/>
          <a:p>
            <a:pPr>
              <a:lnSpc>
                <a:spcPct val="120000"/>
              </a:lnSpc>
            </a:pPr>
            <a:r>
              <a:rPr lang="en-US" sz="1600" dirty="0">
                <a:solidFill>
                  <a:schemeClr val="accent1">
                    <a:lumMod val="75000"/>
                  </a:schemeClr>
                </a:solidFill>
              </a:rPr>
              <a:t>Spin-valley qubit</a:t>
            </a:r>
          </a:p>
        </p:txBody>
      </p:sp>
      <p:sp>
        <p:nvSpPr>
          <p:cNvPr id="96" name="Right Arrow 95"/>
          <p:cNvSpPr/>
          <p:nvPr/>
        </p:nvSpPr>
        <p:spPr>
          <a:xfrm>
            <a:off x="8492963" y="5030438"/>
            <a:ext cx="1372596" cy="29032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sp>
        <p:nvSpPr>
          <p:cNvPr id="98" name="TextBox 97"/>
          <p:cNvSpPr txBox="1"/>
          <p:nvPr/>
        </p:nvSpPr>
        <p:spPr>
          <a:xfrm>
            <a:off x="4279399" y="1124744"/>
            <a:ext cx="1548822" cy="297004"/>
          </a:xfrm>
          <a:prstGeom prst="rect">
            <a:avLst/>
          </a:prstGeom>
          <a:noFill/>
        </p:spPr>
        <p:txBody>
          <a:bodyPr wrap="none" rtlCol="0">
            <a:spAutoFit/>
          </a:bodyPr>
          <a:lstStyle/>
          <a:p>
            <a:pPr algn="l">
              <a:lnSpc>
                <a:spcPct val="95000"/>
              </a:lnSpc>
            </a:pPr>
            <a:r>
              <a:rPr lang="en-US" sz="1400" i="1" dirty="0" smtClean="0">
                <a:solidFill>
                  <a:schemeClr val="bg1"/>
                </a:solidFill>
              </a:rPr>
              <a:t>1</a:t>
            </a:r>
            <a:r>
              <a:rPr lang="en-US" sz="1400" i="1" baseline="30000" dirty="0" smtClean="0">
                <a:solidFill>
                  <a:schemeClr val="bg1"/>
                </a:solidFill>
              </a:rPr>
              <a:t>st</a:t>
            </a:r>
            <a:r>
              <a:rPr lang="en-US" sz="1400" i="1" dirty="0" smtClean="0">
                <a:solidFill>
                  <a:schemeClr val="bg1"/>
                </a:solidFill>
              </a:rPr>
              <a:t> Brillouin zone</a:t>
            </a:r>
            <a:endParaRPr lang="en-US" sz="1400" i="1" dirty="0" smtClean="0">
              <a:solidFill>
                <a:schemeClr val="bg1"/>
              </a:solidFill>
            </a:endParaRPr>
          </a:p>
        </p:txBody>
      </p:sp>
    </p:spTree>
    <p:extLst>
      <p:ext uri="{BB962C8B-B14F-4D97-AF65-F5344CB8AC3E}">
        <p14:creationId xmlns:p14="http://schemas.microsoft.com/office/powerpoint/2010/main" val="19677065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E9BBE13A-652D-45D5-B3D8-82A75A19F727}"/>
              </a:ext>
            </a:extLst>
          </p:cNvPr>
          <p:cNvSpPr>
            <a:spLocks noGrp="1"/>
          </p:cNvSpPr>
          <p:nvPr>
            <p:ph type="dt" sz="half" idx="13"/>
          </p:nvPr>
        </p:nvSpPr>
        <p:spPr/>
        <p:txBody>
          <a:bodyPr/>
          <a:lstStyle/>
          <a:p>
            <a:fld id="{5A155B29-1B1D-411A-873E-1FCD1F6F4DC8}" type="datetime3">
              <a:rPr lang="en-US" smtClean="0"/>
              <a:t>1 July 2022</a:t>
            </a:fld>
            <a:endParaRPr lang="en-US" dirty="0"/>
          </a:p>
        </p:txBody>
      </p:sp>
      <p:sp>
        <p:nvSpPr>
          <p:cNvPr id="4" name="Foliennummernplatzhalter 3">
            <a:extLst>
              <a:ext uri="{FF2B5EF4-FFF2-40B4-BE49-F238E27FC236}">
                <a16:creationId xmlns:a16="http://schemas.microsoft.com/office/drawing/2014/main" id="{5DC516BF-C995-4C15-B38E-5F4B775E169F}"/>
              </a:ext>
            </a:extLst>
          </p:cNvPr>
          <p:cNvSpPr>
            <a:spLocks noGrp="1"/>
          </p:cNvSpPr>
          <p:nvPr>
            <p:ph type="sldNum" sz="quarter" idx="16"/>
          </p:nvPr>
        </p:nvSpPr>
        <p:spPr/>
        <p:txBody>
          <a:bodyPr/>
          <a:lstStyle/>
          <a:p>
            <a:r>
              <a:rPr lang="en-US"/>
              <a:t>Page </a:t>
            </a:r>
            <a:fld id="{A52F4D17-1AD6-42D9-B93A-EB002C62F438}" type="slidenum">
              <a:rPr lang="en-US" smtClean="0"/>
              <a:pPr/>
              <a:t>30</a:t>
            </a:fld>
            <a:endParaRPr lang="en-US" noProof="0" dirty="0"/>
          </a:p>
        </p:txBody>
      </p:sp>
      <p:sp>
        <p:nvSpPr>
          <p:cNvPr id="51" name="Titel 18">
            <a:extLst>
              <a:ext uri="{FF2B5EF4-FFF2-40B4-BE49-F238E27FC236}">
                <a16:creationId xmlns:a16="http://schemas.microsoft.com/office/drawing/2014/main" id="{A4DF1333-6348-41D5-A739-7D306A4246C2}"/>
              </a:ext>
            </a:extLst>
          </p:cNvPr>
          <p:cNvSpPr>
            <a:spLocks noGrp="1"/>
          </p:cNvSpPr>
          <p:nvPr>
            <p:ph type="title"/>
          </p:nvPr>
        </p:nvSpPr>
        <p:spPr>
          <a:xfrm>
            <a:off x="47328" y="260648"/>
            <a:ext cx="11449050" cy="1124780"/>
          </a:xfrm>
        </p:spPr>
        <p:txBody>
          <a:bodyPr/>
          <a:lstStyle/>
          <a:p>
            <a:r>
              <a:rPr lang="de-DE" dirty="0" smtClean="0">
                <a:solidFill>
                  <a:schemeClr val="accent1">
                    <a:lumMod val="75000"/>
                  </a:schemeClr>
                </a:solidFill>
              </a:rPr>
              <a:t>DFT: strain vs implantation</a:t>
            </a:r>
            <a:endParaRPr lang="en-GB" cap="none" dirty="0">
              <a:solidFill>
                <a:schemeClr val="accent1">
                  <a:lumMod val="75000"/>
                </a:schemeClr>
              </a:solidFill>
            </a:endParaRPr>
          </a:p>
        </p:txBody>
      </p:sp>
      <p:grpSp>
        <p:nvGrpSpPr>
          <p:cNvPr id="52" name="Group 51"/>
          <p:cNvGrpSpPr/>
          <p:nvPr/>
        </p:nvGrpSpPr>
        <p:grpSpPr>
          <a:xfrm>
            <a:off x="192727" y="1124744"/>
            <a:ext cx="9839295" cy="3811864"/>
            <a:chOff x="-70887" y="1397105"/>
            <a:chExt cx="9839295" cy="3811864"/>
          </a:xfrm>
        </p:grpSpPr>
        <p:pic>
          <p:nvPicPr>
            <p:cNvPr id="53" name="Grafik 2">
              <a:extLst>
                <a:ext uri="{FF2B5EF4-FFF2-40B4-BE49-F238E27FC236}">
                  <a16:creationId xmlns:a16="http://schemas.microsoft.com/office/drawing/2014/main" id="{570C5955-9501-53CC-3FB6-5AFC4625E767}"/>
                </a:ext>
              </a:extLst>
            </p:cNvPr>
            <p:cNvPicPr>
              <a:picLocks noChangeAspect="1"/>
            </p:cNvPicPr>
            <p:nvPr/>
          </p:nvPicPr>
          <p:blipFill>
            <a:blip r:embed="rId3"/>
            <a:stretch>
              <a:fillRect/>
            </a:stretch>
          </p:blipFill>
          <p:spPr>
            <a:xfrm>
              <a:off x="0" y="1464039"/>
              <a:ext cx="9765252" cy="3477129"/>
            </a:xfrm>
            <a:prstGeom prst="rect">
              <a:avLst/>
            </a:prstGeom>
          </p:spPr>
        </p:pic>
        <p:sp>
          <p:nvSpPr>
            <p:cNvPr id="54" name="TextBox 53"/>
            <p:cNvSpPr txBox="1"/>
            <p:nvPr/>
          </p:nvSpPr>
          <p:spPr>
            <a:xfrm>
              <a:off x="-70887" y="2769729"/>
              <a:ext cx="430887" cy="972753"/>
            </a:xfrm>
            <a:prstGeom prst="rect">
              <a:avLst/>
            </a:prstGeom>
            <a:solidFill>
              <a:schemeClr val="bg1"/>
            </a:solidFill>
          </p:spPr>
          <p:txBody>
            <a:bodyPr vert="vert270" wrap="none" bIns="108000" rtlCol="0">
              <a:spAutoFit/>
            </a:bodyPr>
            <a:lstStyle/>
            <a:p>
              <a:pPr algn="l"/>
              <a:r>
                <a:rPr lang="en-US" sz="1600" dirty="0" smtClean="0">
                  <a:solidFill>
                    <a:schemeClr val="accent1">
                      <a:lumMod val="75000"/>
                    </a:schemeClr>
                  </a:solidFill>
                </a:rPr>
                <a:t>E</a:t>
              </a:r>
              <a:r>
                <a:rPr lang="en-US" sz="1600" baseline="-25000" dirty="0" smtClean="0">
                  <a:solidFill>
                    <a:schemeClr val="accent1">
                      <a:lumMod val="75000"/>
                    </a:schemeClr>
                  </a:solidFill>
                </a:rPr>
                <a:t>K/Q</a:t>
              </a:r>
              <a:r>
                <a:rPr lang="en-US" sz="1600" dirty="0" smtClean="0">
                  <a:solidFill>
                    <a:schemeClr val="accent1">
                      <a:lumMod val="75000"/>
                    </a:schemeClr>
                  </a:solidFill>
                </a:rPr>
                <a:t> (eV)</a:t>
              </a:r>
            </a:p>
          </p:txBody>
        </p:sp>
        <p:sp>
          <p:nvSpPr>
            <p:cNvPr id="55" name="TextBox 54"/>
            <p:cNvSpPr txBox="1"/>
            <p:nvPr/>
          </p:nvSpPr>
          <p:spPr>
            <a:xfrm>
              <a:off x="263352" y="1682597"/>
              <a:ext cx="249551" cy="3147015"/>
            </a:xfrm>
            <a:prstGeom prst="rect">
              <a:avLst/>
            </a:prstGeom>
            <a:solidFill>
              <a:schemeClr val="bg1"/>
            </a:solidFill>
          </p:spPr>
          <p:txBody>
            <a:bodyPr wrap="none" lIns="0" tIns="0" rIns="36000" bIns="0" rtlCol="0">
              <a:spAutoFit/>
            </a:bodyPr>
            <a:lstStyle/>
            <a:p>
              <a:pPr algn="l">
                <a:spcAft>
                  <a:spcPts val="100"/>
                </a:spcAft>
              </a:pPr>
              <a:r>
                <a:rPr lang="en-US" sz="1200" dirty="0" smtClean="0">
                  <a:solidFill>
                    <a:schemeClr val="accent1">
                      <a:lumMod val="75000"/>
                    </a:schemeClr>
                  </a:solidFill>
                </a:rPr>
                <a:t>2.2</a:t>
              </a:r>
            </a:p>
            <a:p>
              <a:pPr algn="l">
                <a:spcAft>
                  <a:spcPts val="100"/>
                </a:spcAft>
              </a:pPr>
              <a:endParaRPr lang="en-US" sz="1200" dirty="0">
                <a:solidFill>
                  <a:schemeClr val="accent1">
                    <a:lumMod val="75000"/>
                  </a:schemeClr>
                </a:solidFill>
              </a:endParaRPr>
            </a:p>
            <a:p>
              <a:pPr algn="l">
                <a:spcAft>
                  <a:spcPts val="100"/>
                </a:spcAft>
              </a:pPr>
              <a:r>
                <a:rPr lang="en-US" sz="1200" dirty="0" smtClean="0">
                  <a:solidFill>
                    <a:schemeClr val="accent1">
                      <a:lumMod val="75000"/>
                    </a:schemeClr>
                  </a:solidFill>
                </a:rPr>
                <a:t>2.1</a:t>
              </a:r>
            </a:p>
            <a:p>
              <a:pPr algn="l">
                <a:spcAft>
                  <a:spcPts val="100"/>
                </a:spcAft>
              </a:pPr>
              <a:endParaRPr lang="en-US" sz="1200" dirty="0">
                <a:solidFill>
                  <a:schemeClr val="accent1">
                    <a:lumMod val="75000"/>
                  </a:schemeClr>
                </a:solidFill>
              </a:endParaRPr>
            </a:p>
            <a:p>
              <a:pPr algn="l">
                <a:spcAft>
                  <a:spcPts val="100"/>
                </a:spcAft>
              </a:pPr>
              <a:r>
                <a:rPr lang="en-US" sz="1200" dirty="0" smtClean="0">
                  <a:solidFill>
                    <a:schemeClr val="accent1">
                      <a:lumMod val="75000"/>
                    </a:schemeClr>
                  </a:solidFill>
                </a:rPr>
                <a:t>2.0</a:t>
              </a:r>
            </a:p>
            <a:p>
              <a:pPr algn="l">
                <a:spcAft>
                  <a:spcPts val="100"/>
                </a:spcAft>
              </a:pPr>
              <a:endParaRPr lang="en-US" sz="1200" dirty="0">
                <a:solidFill>
                  <a:schemeClr val="accent1">
                    <a:lumMod val="75000"/>
                  </a:schemeClr>
                </a:solidFill>
              </a:endParaRPr>
            </a:p>
            <a:p>
              <a:pPr algn="l">
                <a:spcAft>
                  <a:spcPts val="100"/>
                </a:spcAft>
              </a:pPr>
              <a:r>
                <a:rPr lang="en-US" sz="1200" dirty="0" smtClean="0">
                  <a:solidFill>
                    <a:schemeClr val="accent1">
                      <a:lumMod val="75000"/>
                    </a:schemeClr>
                  </a:solidFill>
                </a:rPr>
                <a:t>1.9</a:t>
              </a:r>
            </a:p>
            <a:p>
              <a:pPr algn="l">
                <a:spcAft>
                  <a:spcPts val="100"/>
                </a:spcAft>
              </a:pPr>
              <a:endParaRPr lang="en-US" sz="1200" dirty="0" smtClean="0">
                <a:solidFill>
                  <a:schemeClr val="accent1">
                    <a:lumMod val="75000"/>
                  </a:schemeClr>
                </a:solidFill>
              </a:endParaRPr>
            </a:p>
            <a:p>
              <a:pPr algn="l">
                <a:spcAft>
                  <a:spcPts val="100"/>
                </a:spcAft>
              </a:pPr>
              <a:r>
                <a:rPr lang="en-US" sz="1200" dirty="0" smtClean="0">
                  <a:solidFill>
                    <a:schemeClr val="accent1">
                      <a:lumMod val="75000"/>
                    </a:schemeClr>
                  </a:solidFill>
                </a:rPr>
                <a:t>1.8</a:t>
              </a:r>
            </a:p>
            <a:p>
              <a:pPr algn="l">
                <a:spcAft>
                  <a:spcPts val="100"/>
                </a:spcAft>
              </a:pPr>
              <a:endParaRPr lang="en-US" sz="1200" dirty="0">
                <a:solidFill>
                  <a:schemeClr val="accent1">
                    <a:lumMod val="75000"/>
                  </a:schemeClr>
                </a:solidFill>
              </a:endParaRPr>
            </a:p>
            <a:p>
              <a:pPr algn="l">
                <a:spcAft>
                  <a:spcPts val="100"/>
                </a:spcAft>
              </a:pPr>
              <a:r>
                <a:rPr lang="en-US" sz="1200" dirty="0" smtClean="0">
                  <a:solidFill>
                    <a:schemeClr val="accent1">
                      <a:lumMod val="75000"/>
                    </a:schemeClr>
                  </a:solidFill>
                </a:rPr>
                <a:t>1.7</a:t>
              </a:r>
            </a:p>
            <a:p>
              <a:pPr algn="l">
                <a:spcAft>
                  <a:spcPts val="100"/>
                </a:spcAft>
              </a:pPr>
              <a:endParaRPr lang="en-US" sz="1200" dirty="0" smtClean="0">
                <a:solidFill>
                  <a:schemeClr val="accent1">
                    <a:lumMod val="75000"/>
                  </a:schemeClr>
                </a:solidFill>
              </a:endParaRPr>
            </a:p>
            <a:p>
              <a:pPr algn="l">
                <a:spcAft>
                  <a:spcPts val="100"/>
                </a:spcAft>
              </a:pPr>
              <a:r>
                <a:rPr lang="en-US" sz="1200" dirty="0" smtClean="0">
                  <a:solidFill>
                    <a:schemeClr val="accent1">
                      <a:lumMod val="75000"/>
                    </a:schemeClr>
                  </a:solidFill>
                </a:rPr>
                <a:t>1.6</a:t>
              </a:r>
            </a:p>
            <a:p>
              <a:pPr algn="l">
                <a:spcAft>
                  <a:spcPts val="100"/>
                </a:spcAft>
              </a:pPr>
              <a:endParaRPr lang="en-US" sz="1200" dirty="0" smtClean="0">
                <a:solidFill>
                  <a:schemeClr val="accent1">
                    <a:lumMod val="75000"/>
                  </a:schemeClr>
                </a:solidFill>
              </a:endParaRPr>
            </a:p>
            <a:p>
              <a:pPr algn="l">
                <a:spcAft>
                  <a:spcPts val="100"/>
                </a:spcAft>
              </a:pPr>
              <a:r>
                <a:rPr lang="en-US" sz="1200" dirty="0" smtClean="0">
                  <a:solidFill>
                    <a:schemeClr val="accent1">
                      <a:lumMod val="75000"/>
                    </a:schemeClr>
                  </a:solidFill>
                </a:rPr>
                <a:t>1.5</a:t>
              </a:r>
            </a:p>
            <a:p>
              <a:pPr algn="l">
                <a:spcAft>
                  <a:spcPts val="2300"/>
                </a:spcAft>
              </a:pPr>
              <a:endParaRPr lang="en-US" sz="1200" dirty="0" smtClean="0">
                <a:solidFill>
                  <a:schemeClr val="accent1">
                    <a:lumMod val="75000"/>
                  </a:schemeClr>
                </a:solidFill>
              </a:endParaRPr>
            </a:p>
          </p:txBody>
        </p:sp>
        <p:sp>
          <p:nvSpPr>
            <p:cNvPr id="56" name="TextBox 55"/>
            <p:cNvSpPr txBox="1"/>
            <p:nvPr/>
          </p:nvSpPr>
          <p:spPr>
            <a:xfrm>
              <a:off x="1775519" y="1397105"/>
              <a:ext cx="2031325" cy="355482"/>
            </a:xfrm>
            <a:prstGeom prst="rect">
              <a:avLst/>
            </a:prstGeom>
            <a:solidFill>
              <a:schemeClr val="bg1"/>
            </a:solidFill>
          </p:spPr>
          <p:txBody>
            <a:bodyPr wrap="none" rtlCol="0">
              <a:spAutoFit/>
            </a:bodyPr>
            <a:lstStyle/>
            <a:p>
              <a:pPr algn="l">
                <a:lnSpc>
                  <a:spcPct val="95000"/>
                </a:lnSpc>
              </a:pPr>
              <a:r>
                <a:rPr lang="en-US" dirty="0" smtClean="0">
                  <a:solidFill>
                    <a:schemeClr val="accent1">
                      <a:lumMod val="75000"/>
                    </a:schemeClr>
                  </a:solidFill>
                </a:rPr>
                <a:t>Strained MoS</a:t>
              </a:r>
              <a:r>
                <a:rPr lang="en-US" baseline="-25000" dirty="0" smtClean="0">
                  <a:solidFill>
                    <a:schemeClr val="accent1">
                      <a:lumMod val="75000"/>
                    </a:schemeClr>
                  </a:solidFill>
                </a:rPr>
                <a:t>2 </a:t>
              </a:r>
              <a:r>
                <a:rPr lang="en-US" dirty="0" smtClean="0">
                  <a:solidFill>
                    <a:schemeClr val="accent1">
                      <a:lumMod val="75000"/>
                    </a:schemeClr>
                  </a:solidFill>
                </a:rPr>
                <a:t>ML</a:t>
              </a:r>
            </a:p>
          </p:txBody>
        </p:sp>
        <p:sp>
          <p:nvSpPr>
            <p:cNvPr id="57" name="TextBox 56"/>
            <p:cNvSpPr txBox="1"/>
            <p:nvPr/>
          </p:nvSpPr>
          <p:spPr>
            <a:xfrm>
              <a:off x="450000" y="4581128"/>
              <a:ext cx="4456112" cy="184666"/>
            </a:xfrm>
            <a:prstGeom prst="rect">
              <a:avLst/>
            </a:prstGeom>
            <a:solidFill>
              <a:schemeClr val="bg1"/>
            </a:solidFill>
          </p:spPr>
          <p:txBody>
            <a:bodyPr wrap="square" lIns="0" tIns="0" rIns="36000" bIns="0" rtlCol="0">
              <a:spAutoFit/>
            </a:bodyPr>
            <a:lstStyle/>
            <a:p>
              <a:pPr algn="l">
                <a:spcAft>
                  <a:spcPts val="100"/>
                </a:spcAft>
              </a:pPr>
              <a:r>
                <a:rPr lang="en-US" sz="1200" dirty="0" smtClean="0">
                  <a:solidFill>
                    <a:schemeClr val="accent1">
                      <a:lumMod val="75000"/>
                    </a:schemeClr>
                  </a:solidFill>
                </a:rPr>
                <a:t>-4           -3           -2           -1            0            1            2            3</a:t>
              </a:r>
            </a:p>
          </p:txBody>
        </p:sp>
        <p:sp>
          <p:nvSpPr>
            <p:cNvPr id="58" name="TextBox 57"/>
            <p:cNvSpPr txBox="1"/>
            <p:nvPr/>
          </p:nvSpPr>
          <p:spPr>
            <a:xfrm rot="5400000">
              <a:off x="2408731" y="4129200"/>
              <a:ext cx="430887" cy="1697310"/>
            </a:xfrm>
            <a:prstGeom prst="rect">
              <a:avLst/>
            </a:prstGeom>
            <a:solidFill>
              <a:schemeClr val="bg1"/>
            </a:solidFill>
          </p:spPr>
          <p:txBody>
            <a:bodyPr vert="vert270" wrap="none" bIns="108000" rtlCol="0">
              <a:spAutoFit/>
            </a:bodyPr>
            <a:lstStyle/>
            <a:p>
              <a:pPr algn="l"/>
              <a:r>
                <a:rPr lang="en-US" sz="1600" dirty="0" smtClean="0">
                  <a:solidFill>
                    <a:schemeClr val="accent1">
                      <a:lumMod val="75000"/>
                    </a:schemeClr>
                  </a:solidFill>
                </a:rPr>
                <a:t>Lattice strain (%)</a:t>
              </a:r>
            </a:p>
          </p:txBody>
        </p:sp>
        <p:sp>
          <p:nvSpPr>
            <p:cNvPr id="59" name="TextBox 58"/>
            <p:cNvSpPr txBox="1"/>
            <p:nvPr/>
          </p:nvSpPr>
          <p:spPr>
            <a:xfrm>
              <a:off x="4791817" y="2702266"/>
              <a:ext cx="246221" cy="1107676"/>
            </a:xfrm>
            <a:prstGeom prst="rect">
              <a:avLst/>
            </a:prstGeom>
            <a:solidFill>
              <a:schemeClr val="bg1"/>
            </a:solidFill>
          </p:spPr>
          <p:txBody>
            <a:bodyPr vert="vert270" wrap="none" lIns="0" tIns="0" rIns="0" bIns="0" rtlCol="0">
              <a:spAutoFit/>
            </a:bodyPr>
            <a:lstStyle/>
            <a:p>
              <a:pPr algn="l"/>
              <a:r>
                <a:rPr lang="en-US" sz="1600" dirty="0">
                  <a:solidFill>
                    <a:schemeClr val="accent1">
                      <a:lumMod val="75000"/>
                    </a:schemeClr>
                  </a:solidFill>
                </a:rPr>
                <a:t>z</a:t>
              </a:r>
              <a:r>
                <a:rPr lang="en-US" sz="1600" dirty="0" smtClean="0">
                  <a:solidFill>
                    <a:schemeClr val="accent1">
                      <a:lumMod val="75000"/>
                    </a:schemeClr>
                  </a:solidFill>
                </a:rPr>
                <a:t>-parameter</a:t>
              </a:r>
            </a:p>
          </p:txBody>
        </p:sp>
        <p:sp>
          <p:nvSpPr>
            <p:cNvPr id="60" name="TextBox 59"/>
            <p:cNvSpPr txBox="1"/>
            <p:nvPr/>
          </p:nvSpPr>
          <p:spPr>
            <a:xfrm>
              <a:off x="5054419" y="1734542"/>
              <a:ext cx="419470" cy="2929007"/>
            </a:xfrm>
            <a:prstGeom prst="rect">
              <a:avLst/>
            </a:prstGeom>
            <a:solidFill>
              <a:schemeClr val="bg1"/>
            </a:solidFill>
          </p:spPr>
          <p:txBody>
            <a:bodyPr wrap="none" lIns="0" tIns="0" rIns="36000" bIns="0" rtlCol="0">
              <a:spAutoFit/>
            </a:bodyPr>
            <a:lstStyle/>
            <a:p>
              <a:pPr algn="l">
                <a:spcAft>
                  <a:spcPts val="700"/>
                </a:spcAft>
              </a:pPr>
              <a:r>
                <a:rPr lang="en-US" sz="1200" dirty="0" smtClean="0">
                  <a:solidFill>
                    <a:schemeClr val="accent1">
                      <a:lumMod val="75000"/>
                    </a:schemeClr>
                  </a:solidFill>
                </a:rPr>
                <a:t>0.131</a:t>
              </a:r>
            </a:p>
            <a:p>
              <a:pPr algn="l">
                <a:spcAft>
                  <a:spcPts val="700"/>
                </a:spcAft>
              </a:pPr>
              <a:endParaRPr lang="en-US" sz="1200" dirty="0" smtClean="0">
                <a:solidFill>
                  <a:schemeClr val="accent1">
                    <a:lumMod val="75000"/>
                  </a:schemeClr>
                </a:solidFill>
              </a:endParaRPr>
            </a:p>
            <a:p>
              <a:pPr algn="l">
                <a:spcAft>
                  <a:spcPts val="700"/>
                </a:spcAft>
              </a:pPr>
              <a:r>
                <a:rPr lang="en-US" sz="1200" dirty="0" smtClean="0">
                  <a:solidFill>
                    <a:schemeClr val="accent1">
                      <a:lumMod val="75000"/>
                    </a:schemeClr>
                  </a:solidFill>
                </a:rPr>
                <a:t>0.130</a:t>
              </a:r>
            </a:p>
            <a:p>
              <a:pPr algn="l">
                <a:spcAft>
                  <a:spcPts val="700"/>
                </a:spcAft>
              </a:pPr>
              <a:endParaRPr lang="en-US" sz="1200" dirty="0">
                <a:solidFill>
                  <a:schemeClr val="accent1">
                    <a:lumMod val="75000"/>
                  </a:schemeClr>
                </a:solidFill>
              </a:endParaRPr>
            </a:p>
            <a:p>
              <a:pPr algn="l">
                <a:spcAft>
                  <a:spcPts val="700"/>
                </a:spcAft>
              </a:pPr>
              <a:r>
                <a:rPr lang="en-US" sz="1200" dirty="0" smtClean="0">
                  <a:solidFill>
                    <a:schemeClr val="accent1">
                      <a:lumMod val="75000"/>
                    </a:schemeClr>
                  </a:solidFill>
                </a:rPr>
                <a:t>0.129</a:t>
              </a:r>
            </a:p>
            <a:p>
              <a:pPr algn="l">
                <a:spcAft>
                  <a:spcPts val="700"/>
                </a:spcAft>
              </a:pPr>
              <a:endParaRPr lang="en-US" sz="1200" dirty="0">
                <a:solidFill>
                  <a:schemeClr val="accent1">
                    <a:lumMod val="75000"/>
                  </a:schemeClr>
                </a:solidFill>
              </a:endParaRPr>
            </a:p>
            <a:p>
              <a:pPr algn="l">
                <a:spcAft>
                  <a:spcPts val="700"/>
                </a:spcAft>
              </a:pPr>
              <a:r>
                <a:rPr lang="en-US" sz="1200" dirty="0" smtClean="0">
                  <a:solidFill>
                    <a:schemeClr val="accent1">
                      <a:lumMod val="75000"/>
                    </a:schemeClr>
                  </a:solidFill>
                </a:rPr>
                <a:t>0.128</a:t>
              </a:r>
            </a:p>
            <a:p>
              <a:pPr algn="l">
                <a:spcAft>
                  <a:spcPts val="700"/>
                </a:spcAft>
              </a:pPr>
              <a:endParaRPr lang="en-US" sz="1200" dirty="0" smtClean="0">
                <a:solidFill>
                  <a:schemeClr val="accent1">
                    <a:lumMod val="75000"/>
                  </a:schemeClr>
                </a:solidFill>
              </a:endParaRPr>
            </a:p>
            <a:p>
              <a:pPr algn="l">
                <a:spcAft>
                  <a:spcPts val="700"/>
                </a:spcAft>
              </a:pPr>
              <a:r>
                <a:rPr lang="en-US" sz="1200" dirty="0" smtClean="0">
                  <a:solidFill>
                    <a:schemeClr val="accent1">
                      <a:lumMod val="75000"/>
                    </a:schemeClr>
                  </a:solidFill>
                </a:rPr>
                <a:t>0.127</a:t>
              </a:r>
            </a:p>
            <a:p>
              <a:pPr algn="l">
                <a:spcAft>
                  <a:spcPts val="700"/>
                </a:spcAft>
              </a:pPr>
              <a:endParaRPr lang="en-US" sz="1200" dirty="0">
                <a:solidFill>
                  <a:schemeClr val="accent1">
                    <a:lumMod val="75000"/>
                  </a:schemeClr>
                </a:solidFill>
              </a:endParaRPr>
            </a:p>
            <a:p>
              <a:pPr algn="l">
                <a:spcAft>
                  <a:spcPts val="700"/>
                </a:spcAft>
              </a:pPr>
              <a:r>
                <a:rPr lang="en-US" sz="1200" dirty="0" smtClean="0">
                  <a:solidFill>
                    <a:schemeClr val="accent1">
                      <a:lumMod val="75000"/>
                    </a:schemeClr>
                  </a:solidFill>
                </a:rPr>
                <a:t>0.126</a:t>
              </a:r>
            </a:p>
          </p:txBody>
        </p:sp>
        <p:sp>
          <p:nvSpPr>
            <p:cNvPr id="61" name="TextBox 60"/>
            <p:cNvSpPr txBox="1"/>
            <p:nvPr/>
          </p:nvSpPr>
          <p:spPr>
            <a:xfrm>
              <a:off x="6637815" y="1412776"/>
              <a:ext cx="2031325" cy="355482"/>
            </a:xfrm>
            <a:prstGeom prst="rect">
              <a:avLst/>
            </a:prstGeom>
            <a:solidFill>
              <a:schemeClr val="bg1"/>
            </a:solidFill>
          </p:spPr>
          <p:txBody>
            <a:bodyPr wrap="none" rtlCol="0">
              <a:spAutoFit/>
            </a:bodyPr>
            <a:lstStyle/>
            <a:p>
              <a:pPr algn="l">
                <a:lnSpc>
                  <a:spcPct val="95000"/>
                </a:lnSpc>
              </a:pPr>
              <a:r>
                <a:rPr lang="en-US" dirty="0" smtClean="0">
                  <a:solidFill>
                    <a:schemeClr val="accent1">
                      <a:lumMod val="75000"/>
                    </a:schemeClr>
                  </a:solidFill>
                </a:rPr>
                <a:t>Strained MoS</a:t>
              </a:r>
              <a:r>
                <a:rPr lang="en-US" baseline="-25000" dirty="0" smtClean="0">
                  <a:solidFill>
                    <a:schemeClr val="accent1">
                      <a:lumMod val="75000"/>
                    </a:schemeClr>
                  </a:solidFill>
                </a:rPr>
                <a:t>2 </a:t>
              </a:r>
              <a:r>
                <a:rPr lang="en-US" dirty="0" smtClean="0">
                  <a:solidFill>
                    <a:schemeClr val="accent1">
                      <a:lumMod val="75000"/>
                    </a:schemeClr>
                  </a:solidFill>
                </a:rPr>
                <a:t>ML</a:t>
              </a:r>
            </a:p>
          </p:txBody>
        </p:sp>
        <p:sp>
          <p:nvSpPr>
            <p:cNvPr id="62" name="TextBox 61"/>
            <p:cNvSpPr txBox="1"/>
            <p:nvPr/>
          </p:nvSpPr>
          <p:spPr>
            <a:xfrm>
              <a:off x="5312296" y="4596799"/>
              <a:ext cx="4456112" cy="184666"/>
            </a:xfrm>
            <a:prstGeom prst="rect">
              <a:avLst/>
            </a:prstGeom>
            <a:solidFill>
              <a:schemeClr val="bg1"/>
            </a:solidFill>
          </p:spPr>
          <p:txBody>
            <a:bodyPr wrap="square" lIns="0" tIns="0" rIns="36000" bIns="0" rtlCol="0">
              <a:spAutoFit/>
            </a:bodyPr>
            <a:lstStyle/>
            <a:p>
              <a:pPr algn="l">
                <a:spcAft>
                  <a:spcPts val="100"/>
                </a:spcAft>
              </a:pPr>
              <a:r>
                <a:rPr lang="en-US" sz="1200" dirty="0" smtClean="0">
                  <a:solidFill>
                    <a:schemeClr val="accent1">
                      <a:lumMod val="75000"/>
                    </a:schemeClr>
                  </a:solidFill>
                </a:rPr>
                <a:t>-4           -3           -2           -1            0            1            2            3</a:t>
              </a:r>
            </a:p>
          </p:txBody>
        </p:sp>
        <p:sp>
          <p:nvSpPr>
            <p:cNvPr id="63" name="TextBox 62"/>
            <p:cNvSpPr txBox="1"/>
            <p:nvPr/>
          </p:nvSpPr>
          <p:spPr>
            <a:xfrm rot="5400000">
              <a:off x="7271027" y="4144871"/>
              <a:ext cx="430887" cy="1697310"/>
            </a:xfrm>
            <a:prstGeom prst="rect">
              <a:avLst/>
            </a:prstGeom>
            <a:solidFill>
              <a:schemeClr val="bg1"/>
            </a:solidFill>
          </p:spPr>
          <p:txBody>
            <a:bodyPr vert="vert270" wrap="none" bIns="108000" rtlCol="0">
              <a:spAutoFit/>
            </a:bodyPr>
            <a:lstStyle/>
            <a:p>
              <a:pPr algn="l"/>
              <a:r>
                <a:rPr lang="en-US" sz="1600" dirty="0" smtClean="0">
                  <a:solidFill>
                    <a:schemeClr val="accent1">
                      <a:lumMod val="75000"/>
                    </a:schemeClr>
                  </a:solidFill>
                </a:rPr>
                <a:t>Lattice strain (%)</a:t>
              </a:r>
            </a:p>
          </p:txBody>
        </p:sp>
        <p:sp>
          <p:nvSpPr>
            <p:cNvPr id="64" name="TextBox 63"/>
            <p:cNvSpPr txBox="1"/>
            <p:nvPr/>
          </p:nvSpPr>
          <p:spPr>
            <a:xfrm>
              <a:off x="3894728" y="2258765"/>
              <a:ext cx="344966" cy="326243"/>
            </a:xfrm>
            <a:prstGeom prst="rect">
              <a:avLst/>
            </a:prstGeom>
            <a:noFill/>
          </p:spPr>
          <p:txBody>
            <a:bodyPr wrap="none" rtlCol="0">
              <a:spAutoFit/>
            </a:bodyPr>
            <a:lstStyle/>
            <a:p>
              <a:pPr algn="l">
                <a:lnSpc>
                  <a:spcPct val="95000"/>
                </a:lnSpc>
              </a:pPr>
              <a:r>
                <a:rPr lang="en-US" sz="1600" dirty="0" smtClean="0">
                  <a:solidFill>
                    <a:schemeClr val="accent1">
                      <a:lumMod val="75000"/>
                    </a:schemeClr>
                  </a:solidFill>
                </a:rPr>
                <a:t>Q</a:t>
              </a:r>
            </a:p>
          </p:txBody>
        </p:sp>
        <p:sp>
          <p:nvSpPr>
            <p:cNvPr id="65" name="TextBox 64"/>
            <p:cNvSpPr txBox="1"/>
            <p:nvPr/>
          </p:nvSpPr>
          <p:spPr>
            <a:xfrm>
              <a:off x="4134520" y="4025168"/>
              <a:ext cx="320922" cy="326243"/>
            </a:xfrm>
            <a:prstGeom prst="rect">
              <a:avLst/>
            </a:prstGeom>
            <a:noFill/>
          </p:spPr>
          <p:txBody>
            <a:bodyPr wrap="none" rtlCol="0">
              <a:spAutoFit/>
            </a:bodyPr>
            <a:lstStyle/>
            <a:p>
              <a:pPr algn="l">
                <a:lnSpc>
                  <a:spcPct val="95000"/>
                </a:lnSpc>
              </a:pPr>
              <a:r>
                <a:rPr lang="en-US" sz="1600" dirty="0">
                  <a:solidFill>
                    <a:schemeClr val="accent1">
                      <a:lumMod val="75000"/>
                    </a:schemeClr>
                  </a:solidFill>
                </a:rPr>
                <a:t>K</a:t>
              </a:r>
              <a:endParaRPr lang="en-US" sz="1600" dirty="0" smtClean="0">
                <a:solidFill>
                  <a:schemeClr val="accent1">
                    <a:lumMod val="75000"/>
                  </a:schemeClr>
                </a:solidFill>
              </a:endParaRPr>
            </a:p>
          </p:txBody>
        </p:sp>
        <p:sp>
          <p:nvSpPr>
            <p:cNvPr id="66" name="Rectangle 65"/>
            <p:cNvSpPr/>
            <p:nvPr/>
          </p:nvSpPr>
          <p:spPr>
            <a:xfrm>
              <a:off x="3890493" y="1844824"/>
              <a:ext cx="801449" cy="267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solidFill>
                  <a:schemeClr val="accent1">
                    <a:lumMod val="75000"/>
                  </a:schemeClr>
                </a:solidFill>
              </a:endParaRPr>
            </a:p>
          </p:txBody>
        </p:sp>
      </p:grpSp>
      <p:sp>
        <p:nvSpPr>
          <p:cNvPr id="67" name="Rectangle 66"/>
          <p:cNvSpPr/>
          <p:nvPr/>
        </p:nvSpPr>
        <p:spPr>
          <a:xfrm>
            <a:off x="9358897" y="1556792"/>
            <a:ext cx="405025" cy="1687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solidFill>
                <a:schemeClr val="accent1">
                  <a:lumMod val="75000"/>
                </a:schemeClr>
              </a:solidFill>
            </a:endParaRPr>
          </a:p>
        </p:txBody>
      </p:sp>
      <p:grpSp>
        <p:nvGrpSpPr>
          <p:cNvPr id="68" name="Group 67"/>
          <p:cNvGrpSpPr>
            <a:grpSpLocks noChangeAspect="1"/>
          </p:cNvGrpSpPr>
          <p:nvPr/>
        </p:nvGrpSpPr>
        <p:grpSpPr>
          <a:xfrm>
            <a:off x="7295715" y="1584813"/>
            <a:ext cx="2513160" cy="1260000"/>
            <a:chOff x="8244483" y="4557251"/>
            <a:chExt cx="2923262" cy="1465609"/>
          </a:xfrm>
        </p:grpSpPr>
        <p:grpSp>
          <p:nvGrpSpPr>
            <p:cNvPr id="69" name="Group 68"/>
            <p:cNvGrpSpPr/>
            <p:nvPr/>
          </p:nvGrpSpPr>
          <p:grpSpPr>
            <a:xfrm>
              <a:off x="8244483" y="4557251"/>
              <a:ext cx="2923262" cy="1465609"/>
              <a:chOff x="9025882" y="2276874"/>
              <a:chExt cx="2923262" cy="1465609"/>
            </a:xfrm>
          </p:grpSpPr>
          <p:pic>
            <p:nvPicPr>
              <p:cNvPr id="72" name="Picture 71"/>
              <p:cNvPicPr>
                <a:picLocks noChangeAspect="1"/>
              </p:cNvPicPr>
              <p:nvPr/>
            </p:nvPicPr>
            <p:blipFill rotWithShape="1">
              <a:blip r:embed="rId4" cstate="print">
                <a:extLst>
                  <a:ext uri="{28A0092B-C50C-407E-A947-70E740481C1C}">
                    <a14:useLocalDpi xmlns:a14="http://schemas.microsoft.com/office/drawing/2010/main" val="0"/>
                  </a:ext>
                </a:extLst>
              </a:blip>
              <a:srcRect l="40447" t="27760" r="38708" b="36065"/>
              <a:stretch/>
            </p:blipFill>
            <p:spPr>
              <a:xfrm rot="5400000">
                <a:off x="10079533" y="2336106"/>
                <a:ext cx="1465609" cy="1347146"/>
              </a:xfrm>
              <a:prstGeom prst="rect">
                <a:avLst/>
              </a:prstGeom>
            </p:spPr>
          </p:pic>
          <p:cxnSp>
            <p:nvCxnSpPr>
              <p:cNvPr id="73" name="Straight Arrow Connector 72"/>
              <p:cNvCxnSpPr/>
              <p:nvPr/>
            </p:nvCxnSpPr>
            <p:spPr>
              <a:xfrm flipH="1" flipV="1">
                <a:off x="10056440" y="3117600"/>
                <a:ext cx="0" cy="194400"/>
              </a:xfrm>
              <a:prstGeom prst="straightConnector1">
                <a:avLst/>
              </a:prstGeom>
              <a:ln w="12700">
                <a:solidFill>
                  <a:schemeClr val="accent1"/>
                </a:solidFill>
                <a:headEnd type="stealth" w="sm" len="sm"/>
                <a:tailEnd type="stealth" w="sm" len="sm"/>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H="1">
                <a:off x="9984432" y="3124800"/>
                <a:ext cx="36000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H="1">
                <a:off x="9988597" y="3310820"/>
                <a:ext cx="16200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9025882" y="3036135"/>
                <a:ext cx="1035217" cy="345470"/>
              </a:xfrm>
              <a:prstGeom prst="rect">
                <a:avLst/>
              </a:prstGeom>
              <a:noFill/>
            </p:spPr>
            <p:txBody>
              <a:bodyPr wrap="none" rtlCol="0">
                <a:spAutoFit/>
              </a:bodyPr>
              <a:lstStyle/>
              <a:p>
                <a:pPr algn="l">
                  <a:lnSpc>
                    <a:spcPct val="95000"/>
                  </a:lnSpc>
                </a:pPr>
                <a:r>
                  <a:rPr lang="en-US" sz="1400" dirty="0" smtClean="0">
                    <a:solidFill>
                      <a:schemeClr val="accent1">
                        <a:lumMod val="75000"/>
                      </a:schemeClr>
                    </a:solidFill>
                  </a:rPr>
                  <a:t>(0.25-z)c</a:t>
                </a:r>
              </a:p>
            </p:txBody>
          </p:sp>
          <p:cxnSp>
            <p:nvCxnSpPr>
              <p:cNvPr id="77" name="Straight Arrow Connector 76"/>
              <p:cNvCxnSpPr/>
              <p:nvPr/>
            </p:nvCxnSpPr>
            <p:spPr>
              <a:xfrm>
                <a:off x="11630729" y="2579623"/>
                <a:ext cx="0" cy="730800"/>
              </a:xfrm>
              <a:prstGeom prst="straightConnector1">
                <a:avLst/>
              </a:prstGeom>
              <a:ln w="12700">
                <a:solidFill>
                  <a:schemeClr val="accent1"/>
                </a:solidFill>
                <a:headEnd type="stealth" w="med" len="med"/>
                <a:tailEnd type="stealth" w="med" len="med"/>
              </a:ln>
            </p:spPr>
            <p:style>
              <a:lnRef idx="1">
                <a:schemeClr val="accent1"/>
              </a:lnRef>
              <a:fillRef idx="0">
                <a:schemeClr val="accent1"/>
              </a:fillRef>
              <a:effectRef idx="0">
                <a:schemeClr val="accent1"/>
              </a:effectRef>
              <a:fontRef idx="minor">
                <a:schemeClr val="tx1"/>
              </a:fontRef>
            </p:style>
          </p:cxnSp>
          <p:sp>
            <p:nvSpPr>
              <p:cNvPr id="78" name="Rectangle 77"/>
              <p:cNvSpPr/>
              <p:nvPr/>
            </p:nvSpPr>
            <p:spPr>
              <a:xfrm>
                <a:off x="11629927" y="2769294"/>
                <a:ext cx="319217" cy="345470"/>
              </a:xfrm>
              <a:prstGeom prst="rect">
                <a:avLst/>
              </a:prstGeom>
            </p:spPr>
            <p:txBody>
              <a:bodyPr wrap="none">
                <a:spAutoFit/>
              </a:bodyPr>
              <a:lstStyle/>
              <a:p>
                <a:pPr>
                  <a:lnSpc>
                    <a:spcPct val="95000"/>
                  </a:lnSpc>
                </a:pPr>
                <a:r>
                  <a:rPr lang="en-US" sz="1400" dirty="0">
                    <a:solidFill>
                      <a:schemeClr val="accent1">
                        <a:lumMod val="75000"/>
                      </a:schemeClr>
                    </a:solidFill>
                  </a:rPr>
                  <a:t>c</a:t>
                </a:r>
              </a:p>
            </p:txBody>
          </p:sp>
        </p:grpSp>
        <p:cxnSp>
          <p:nvCxnSpPr>
            <p:cNvPr id="70" name="Straight Connector 69"/>
            <p:cNvCxnSpPr/>
            <p:nvPr/>
          </p:nvCxnSpPr>
          <p:spPr>
            <a:xfrm flipH="1">
              <a:off x="10632504" y="5589240"/>
              <a:ext cx="36000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a:off x="10548000" y="4860000"/>
              <a:ext cx="43200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33" name="Picture 32"/>
          <p:cNvPicPr>
            <a:picLocks noChangeAspect="1"/>
          </p:cNvPicPr>
          <p:nvPr/>
        </p:nvPicPr>
        <p:blipFill rotWithShape="1">
          <a:blip r:embed="rId5"/>
          <a:srcRect l="33754" r="9542"/>
          <a:stretch/>
        </p:blipFill>
        <p:spPr>
          <a:xfrm>
            <a:off x="1987015" y="4933081"/>
            <a:ext cx="2135560" cy="1016933"/>
          </a:xfrm>
          <a:prstGeom prst="rect">
            <a:avLst/>
          </a:prstGeom>
        </p:spPr>
      </p:pic>
    </p:spTree>
    <p:extLst>
      <p:ext uri="{BB962C8B-B14F-4D97-AF65-F5344CB8AC3E}">
        <p14:creationId xmlns:p14="http://schemas.microsoft.com/office/powerpoint/2010/main" val="71577465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E9BBE13A-652D-45D5-B3D8-82A75A19F727}"/>
              </a:ext>
            </a:extLst>
          </p:cNvPr>
          <p:cNvSpPr>
            <a:spLocks noGrp="1"/>
          </p:cNvSpPr>
          <p:nvPr>
            <p:ph type="dt" sz="half" idx="13"/>
          </p:nvPr>
        </p:nvSpPr>
        <p:spPr/>
        <p:txBody>
          <a:bodyPr/>
          <a:lstStyle/>
          <a:p>
            <a:fld id="{84CDABE0-E164-41F1-9482-E9C212E9BC2E}" type="datetime3">
              <a:rPr lang="en-US" smtClean="0"/>
              <a:t>1 July 2022</a:t>
            </a:fld>
            <a:endParaRPr lang="en-US" dirty="0"/>
          </a:p>
        </p:txBody>
      </p:sp>
      <p:sp>
        <p:nvSpPr>
          <p:cNvPr id="4" name="Foliennummernplatzhalter 3">
            <a:extLst>
              <a:ext uri="{FF2B5EF4-FFF2-40B4-BE49-F238E27FC236}">
                <a16:creationId xmlns:a16="http://schemas.microsoft.com/office/drawing/2014/main" id="{5DC516BF-C995-4C15-B38E-5F4B775E169F}"/>
              </a:ext>
            </a:extLst>
          </p:cNvPr>
          <p:cNvSpPr>
            <a:spLocks noGrp="1"/>
          </p:cNvSpPr>
          <p:nvPr>
            <p:ph type="sldNum" sz="quarter" idx="16"/>
          </p:nvPr>
        </p:nvSpPr>
        <p:spPr/>
        <p:txBody>
          <a:bodyPr/>
          <a:lstStyle/>
          <a:p>
            <a:r>
              <a:rPr lang="en-US"/>
              <a:t>Page </a:t>
            </a:r>
            <a:fld id="{A52F4D17-1AD6-42D9-B93A-EB002C62F438}" type="slidenum">
              <a:rPr lang="en-US" smtClean="0"/>
              <a:pPr/>
              <a:t>31</a:t>
            </a:fld>
            <a:endParaRPr lang="en-US" noProof="0" dirty="0"/>
          </a:p>
        </p:txBody>
      </p:sp>
      <p:sp>
        <p:nvSpPr>
          <p:cNvPr id="15" name="Titel 18">
            <a:extLst>
              <a:ext uri="{FF2B5EF4-FFF2-40B4-BE49-F238E27FC236}">
                <a16:creationId xmlns:a16="http://schemas.microsoft.com/office/drawing/2014/main" id="{A4DF1333-6348-41D5-A739-7D306A4246C2}"/>
              </a:ext>
            </a:extLst>
          </p:cNvPr>
          <p:cNvSpPr txBox="1">
            <a:spLocks/>
          </p:cNvSpPr>
          <p:nvPr/>
        </p:nvSpPr>
        <p:spPr>
          <a:xfrm>
            <a:off x="450771" y="226023"/>
            <a:ext cx="7416824" cy="605369"/>
          </a:xfrm>
          <a:prstGeom prst="rect">
            <a:avLst/>
          </a:prstGeom>
        </p:spPr>
        <p:txBody>
          <a:bodyPr vert="horz" lIns="0" tIns="0" rIns="0" bIns="0" rtlCol="0" anchor="t" anchorCtr="0">
            <a:noAutofit/>
          </a:bodyPr>
          <a:lstStyle>
            <a:lvl1pPr algn="l" defTabSz="914377" rtl="0" eaLnBrk="1" latinLnBrk="0" hangingPunct="1">
              <a:lnSpc>
                <a:spcPct val="114000"/>
              </a:lnSpc>
              <a:spcBef>
                <a:spcPct val="0"/>
              </a:spcBef>
              <a:buNone/>
              <a:defRPr sz="3200" b="1" kern="1200" cap="none" spc="0" baseline="0">
                <a:solidFill>
                  <a:schemeClr val="accent1"/>
                </a:solidFill>
                <a:latin typeface="+mj-lt"/>
                <a:ea typeface="+mj-ea"/>
                <a:cs typeface="+mj-cs"/>
              </a:defRPr>
            </a:lvl1pPr>
          </a:lstStyle>
          <a:p>
            <a:r>
              <a:rPr lang="de-DE" smtClean="0">
                <a:solidFill>
                  <a:schemeClr val="accent1">
                    <a:lumMod val="75000"/>
                  </a:schemeClr>
                </a:solidFill>
              </a:rPr>
              <a:t>DFT: S implantation in selenides</a:t>
            </a:r>
            <a:endParaRPr lang="en-GB" baseline="-25000" dirty="0">
              <a:solidFill>
                <a:schemeClr val="accent1">
                  <a:lumMod val="75000"/>
                </a:schemeClr>
              </a:solidFill>
            </a:endParaRPr>
          </a:p>
        </p:txBody>
      </p:sp>
      <p:pic>
        <p:nvPicPr>
          <p:cNvPr id="16" name="Grafik 3">
            <a:extLst>
              <a:ext uri="{FF2B5EF4-FFF2-40B4-BE49-F238E27FC236}">
                <a16:creationId xmlns:a16="http://schemas.microsoft.com/office/drawing/2014/main" id="{3FC79EB2-7748-EF75-5756-D38D760DE415}"/>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532299" y="1308023"/>
            <a:ext cx="2160240" cy="1212298"/>
          </a:xfrm>
          <a:prstGeom prst="rect">
            <a:avLst/>
          </a:prstGeom>
        </p:spPr>
      </p:pic>
      <p:sp>
        <p:nvSpPr>
          <p:cNvPr id="17" name="Titel 18">
            <a:extLst>
              <a:ext uri="{FF2B5EF4-FFF2-40B4-BE49-F238E27FC236}">
                <a16:creationId xmlns:a16="http://schemas.microsoft.com/office/drawing/2014/main" id="{A4DF1333-6348-41D5-A739-7D306A4246C2}"/>
              </a:ext>
            </a:extLst>
          </p:cNvPr>
          <p:cNvSpPr txBox="1">
            <a:spLocks/>
          </p:cNvSpPr>
          <p:nvPr/>
        </p:nvSpPr>
        <p:spPr>
          <a:xfrm>
            <a:off x="1820331" y="1011412"/>
            <a:ext cx="2580745" cy="360040"/>
          </a:xfrm>
          <a:prstGeom prst="rect">
            <a:avLst/>
          </a:prstGeom>
        </p:spPr>
        <p:txBody>
          <a:bodyPr vert="horz" lIns="0" tIns="0" rIns="0" bIns="0" rtlCol="0" anchor="t" anchorCtr="0">
            <a:noAutofit/>
          </a:bodyPr>
          <a:lstStyle>
            <a:lvl1pPr algn="l" defTabSz="914377" rtl="0" eaLnBrk="1" latinLnBrk="0" hangingPunct="1">
              <a:lnSpc>
                <a:spcPct val="114000"/>
              </a:lnSpc>
              <a:spcBef>
                <a:spcPct val="0"/>
              </a:spcBef>
              <a:buNone/>
              <a:defRPr sz="3200" b="1" kern="1200" cap="all" spc="0" baseline="0">
                <a:solidFill>
                  <a:schemeClr val="tx2"/>
                </a:solidFill>
                <a:latin typeface="+mj-lt"/>
                <a:ea typeface="+mj-ea"/>
                <a:cs typeface="+mj-cs"/>
              </a:defRPr>
            </a:lvl1pPr>
          </a:lstStyle>
          <a:p>
            <a:r>
              <a:rPr lang="de-DE" sz="1800" cap="none" dirty="0" smtClean="0">
                <a:solidFill>
                  <a:schemeClr val="accent1">
                    <a:lumMod val="75000"/>
                  </a:schemeClr>
                </a:solidFill>
              </a:rPr>
              <a:t>MoSe</a:t>
            </a:r>
            <a:r>
              <a:rPr lang="de-DE" sz="1800" cap="none" baseline="-25000" dirty="0" smtClean="0">
                <a:solidFill>
                  <a:schemeClr val="accent1">
                    <a:lumMod val="75000"/>
                  </a:schemeClr>
                </a:solidFill>
              </a:rPr>
              <a:t>2 </a:t>
            </a:r>
            <a:r>
              <a:rPr lang="de-DE" sz="1800" cap="none" dirty="0" smtClean="0">
                <a:solidFill>
                  <a:schemeClr val="accent1">
                    <a:lumMod val="75000"/>
                  </a:schemeClr>
                </a:solidFill>
              </a:rPr>
              <a:t>/WSe</a:t>
            </a:r>
            <a:r>
              <a:rPr lang="de-DE" sz="1800" cap="none" baseline="-25000" dirty="0" smtClean="0">
                <a:solidFill>
                  <a:schemeClr val="accent1">
                    <a:lumMod val="75000"/>
                  </a:schemeClr>
                </a:solidFill>
              </a:rPr>
              <a:t>2</a:t>
            </a:r>
            <a:r>
              <a:rPr lang="de-DE" sz="1800" cap="none" dirty="0" smtClean="0">
                <a:solidFill>
                  <a:schemeClr val="accent1">
                    <a:lumMod val="75000"/>
                  </a:schemeClr>
                </a:solidFill>
              </a:rPr>
              <a:t> +S</a:t>
            </a:r>
            <a:endParaRPr lang="en-GB" sz="1800" cap="none" baseline="-25000" dirty="0">
              <a:solidFill>
                <a:schemeClr val="accent1">
                  <a:lumMod val="75000"/>
                </a:schemeClr>
              </a:solidFill>
            </a:endParaRPr>
          </a:p>
        </p:txBody>
      </p:sp>
      <p:sp>
        <p:nvSpPr>
          <p:cNvPr id="18" name="Titel 18">
            <a:extLst>
              <a:ext uri="{FF2B5EF4-FFF2-40B4-BE49-F238E27FC236}">
                <a16:creationId xmlns:a16="http://schemas.microsoft.com/office/drawing/2014/main" id="{A4DF1333-6348-41D5-A739-7D306A4246C2}"/>
              </a:ext>
            </a:extLst>
          </p:cNvPr>
          <p:cNvSpPr txBox="1">
            <a:spLocks/>
          </p:cNvSpPr>
          <p:nvPr/>
        </p:nvSpPr>
        <p:spPr>
          <a:xfrm>
            <a:off x="1820331" y="2675132"/>
            <a:ext cx="1872208" cy="360040"/>
          </a:xfrm>
          <a:prstGeom prst="rect">
            <a:avLst/>
          </a:prstGeom>
        </p:spPr>
        <p:txBody>
          <a:bodyPr vert="horz" lIns="0" tIns="0" rIns="0" bIns="0" rtlCol="0" anchor="t" anchorCtr="0">
            <a:noAutofit/>
          </a:bodyPr>
          <a:lstStyle>
            <a:lvl1pPr algn="l" defTabSz="914377" rtl="0" eaLnBrk="1" latinLnBrk="0" hangingPunct="1">
              <a:lnSpc>
                <a:spcPct val="114000"/>
              </a:lnSpc>
              <a:spcBef>
                <a:spcPct val="0"/>
              </a:spcBef>
              <a:buNone/>
              <a:defRPr sz="3200" b="1" kern="1200" cap="all" spc="0" baseline="0">
                <a:solidFill>
                  <a:schemeClr val="tx2"/>
                </a:solidFill>
                <a:latin typeface="+mj-lt"/>
                <a:ea typeface="+mj-ea"/>
                <a:cs typeface="+mj-cs"/>
              </a:defRPr>
            </a:lvl1pPr>
          </a:lstStyle>
          <a:p>
            <a:r>
              <a:rPr lang="de-DE" sz="1800" cap="none" dirty="0" smtClean="0">
                <a:solidFill>
                  <a:schemeClr val="accent1">
                    <a:lumMod val="75000"/>
                  </a:schemeClr>
                </a:solidFill>
              </a:rPr>
              <a:t>MoSe</a:t>
            </a:r>
            <a:r>
              <a:rPr lang="de-DE" sz="1800" cap="none" baseline="-25000" dirty="0" smtClean="0">
                <a:solidFill>
                  <a:schemeClr val="accent1">
                    <a:lumMod val="75000"/>
                  </a:schemeClr>
                </a:solidFill>
              </a:rPr>
              <a:t>2-0.33</a:t>
            </a:r>
            <a:r>
              <a:rPr lang="de-DE" sz="1800" cap="none" dirty="0" smtClean="0">
                <a:solidFill>
                  <a:schemeClr val="accent1">
                    <a:lumMod val="75000"/>
                  </a:schemeClr>
                </a:solidFill>
              </a:rPr>
              <a:t>S</a:t>
            </a:r>
            <a:r>
              <a:rPr lang="de-DE" sz="1800" cap="none" baseline="-25000" dirty="0" smtClean="0">
                <a:solidFill>
                  <a:schemeClr val="accent1">
                    <a:lumMod val="75000"/>
                  </a:schemeClr>
                </a:solidFill>
              </a:rPr>
              <a:t>0.33</a:t>
            </a:r>
            <a:endParaRPr lang="en-GB" sz="1800" cap="none" baseline="-25000" dirty="0">
              <a:solidFill>
                <a:schemeClr val="accent1">
                  <a:lumMod val="75000"/>
                </a:schemeClr>
              </a:solidFill>
            </a:endParaRPr>
          </a:p>
        </p:txBody>
      </p:sp>
      <p:grpSp>
        <p:nvGrpSpPr>
          <p:cNvPr id="19" name="Group 18"/>
          <p:cNvGrpSpPr/>
          <p:nvPr/>
        </p:nvGrpSpPr>
        <p:grpSpPr>
          <a:xfrm>
            <a:off x="172360" y="3035172"/>
            <a:ext cx="4216564" cy="3121029"/>
            <a:chOff x="111955" y="2972267"/>
            <a:chExt cx="4216564" cy="3121029"/>
          </a:xfrm>
        </p:grpSpPr>
        <p:pic>
          <p:nvPicPr>
            <p:cNvPr id="20" name="Grafik 8">
              <a:extLst>
                <a:ext uri="{FF2B5EF4-FFF2-40B4-BE49-F238E27FC236}">
                  <a16:creationId xmlns:a16="http://schemas.microsoft.com/office/drawing/2014/main" id="{9EEF2F08-19C8-BDAD-4736-075D2B24898E}"/>
                </a:ext>
              </a:extLst>
            </p:cNvPr>
            <p:cNvPicPr>
              <a:picLocks noChangeAspect="1"/>
            </p:cNvPicPr>
            <p:nvPr/>
          </p:nvPicPr>
          <p:blipFill>
            <a:blip r:embed="rId4"/>
            <a:stretch>
              <a:fillRect/>
            </a:stretch>
          </p:blipFill>
          <p:spPr>
            <a:xfrm>
              <a:off x="360000" y="2996952"/>
              <a:ext cx="3968519" cy="3024336"/>
            </a:xfrm>
            <a:prstGeom prst="rect">
              <a:avLst/>
            </a:prstGeom>
          </p:spPr>
        </p:pic>
        <p:grpSp>
          <p:nvGrpSpPr>
            <p:cNvPr id="21" name="Group 20"/>
            <p:cNvGrpSpPr/>
            <p:nvPr/>
          </p:nvGrpSpPr>
          <p:grpSpPr>
            <a:xfrm>
              <a:off x="111955" y="2972267"/>
              <a:ext cx="4111837" cy="3121029"/>
              <a:chOff x="6039258" y="1580351"/>
              <a:chExt cx="4111837" cy="3121029"/>
            </a:xfrm>
          </p:grpSpPr>
          <p:sp>
            <p:nvSpPr>
              <p:cNvPr id="22" name="TextBox 21"/>
              <p:cNvSpPr txBox="1"/>
              <p:nvPr/>
            </p:nvSpPr>
            <p:spPr>
              <a:xfrm>
                <a:off x="6744073" y="4437112"/>
                <a:ext cx="152557" cy="264268"/>
              </a:xfrm>
              <a:prstGeom prst="rect">
                <a:avLst/>
              </a:prstGeom>
              <a:solidFill>
                <a:schemeClr val="bg1"/>
              </a:solidFill>
            </p:spPr>
            <p:txBody>
              <a:bodyPr wrap="none" lIns="0" tIns="0" rIns="0" bIns="0" rtlCol="0">
                <a:spAutoFit/>
              </a:bodyPr>
              <a:lstStyle/>
              <a:p>
                <a:pPr algn="l">
                  <a:lnSpc>
                    <a:spcPct val="95000"/>
                  </a:lnSpc>
                </a:pPr>
                <a:r>
                  <a:rPr lang="en-US" sz="1400" dirty="0" smtClean="0">
                    <a:latin typeface="Symbol" panose="05050102010706020507" pitchFamily="18" charset="2"/>
                  </a:rPr>
                  <a:t>G</a:t>
                </a:r>
                <a:endParaRPr lang="en-US" sz="1400" dirty="0" smtClean="0">
                  <a:latin typeface="Bahnschrift Light" panose="020B0502040204020203" pitchFamily="34" charset="0"/>
                </a:endParaRPr>
              </a:p>
            </p:txBody>
          </p:sp>
          <p:sp>
            <p:nvSpPr>
              <p:cNvPr id="23" name="TextBox 22"/>
              <p:cNvSpPr txBox="1"/>
              <p:nvPr/>
            </p:nvSpPr>
            <p:spPr>
              <a:xfrm>
                <a:off x="7926224" y="4437112"/>
                <a:ext cx="208647" cy="264268"/>
              </a:xfrm>
              <a:prstGeom prst="rect">
                <a:avLst/>
              </a:prstGeom>
              <a:solidFill>
                <a:schemeClr val="bg1"/>
              </a:solidFill>
            </p:spPr>
            <p:txBody>
              <a:bodyPr wrap="none" lIns="0" tIns="0" rIns="0" bIns="0" rtlCol="0">
                <a:spAutoFit/>
              </a:bodyPr>
              <a:lstStyle/>
              <a:p>
                <a:pPr algn="l">
                  <a:lnSpc>
                    <a:spcPct val="95000"/>
                  </a:lnSpc>
                </a:pPr>
                <a:r>
                  <a:rPr lang="en-US" sz="1400" dirty="0" smtClean="0"/>
                  <a:t>M</a:t>
                </a:r>
              </a:p>
            </p:txBody>
          </p:sp>
          <p:sp>
            <p:nvSpPr>
              <p:cNvPr id="24" name="TextBox 23"/>
              <p:cNvSpPr txBox="1"/>
              <p:nvPr/>
            </p:nvSpPr>
            <p:spPr>
              <a:xfrm>
                <a:off x="8614680" y="4437112"/>
                <a:ext cx="168263" cy="264268"/>
              </a:xfrm>
              <a:prstGeom prst="rect">
                <a:avLst/>
              </a:prstGeom>
              <a:solidFill>
                <a:schemeClr val="bg1"/>
              </a:solidFill>
            </p:spPr>
            <p:txBody>
              <a:bodyPr wrap="none" lIns="0" tIns="0" rIns="0" bIns="0" rtlCol="0">
                <a:spAutoFit/>
              </a:bodyPr>
              <a:lstStyle/>
              <a:p>
                <a:pPr algn="l">
                  <a:lnSpc>
                    <a:spcPct val="95000"/>
                  </a:lnSpc>
                </a:pPr>
                <a:r>
                  <a:rPr lang="en-US" sz="1400" dirty="0" smtClean="0"/>
                  <a:t>K</a:t>
                </a:r>
              </a:p>
            </p:txBody>
          </p:sp>
          <p:sp>
            <p:nvSpPr>
              <p:cNvPr id="25" name="TextBox 24"/>
              <p:cNvSpPr txBox="1"/>
              <p:nvPr/>
            </p:nvSpPr>
            <p:spPr>
              <a:xfrm>
                <a:off x="9998538" y="4437112"/>
                <a:ext cx="152557" cy="264268"/>
              </a:xfrm>
              <a:prstGeom prst="rect">
                <a:avLst/>
              </a:prstGeom>
              <a:solidFill>
                <a:schemeClr val="bg1"/>
              </a:solidFill>
            </p:spPr>
            <p:txBody>
              <a:bodyPr wrap="none" lIns="0" tIns="0" rIns="0" bIns="0" rtlCol="0">
                <a:spAutoFit/>
              </a:bodyPr>
              <a:lstStyle/>
              <a:p>
                <a:pPr algn="l">
                  <a:lnSpc>
                    <a:spcPct val="95000"/>
                  </a:lnSpc>
                </a:pPr>
                <a:r>
                  <a:rPr lang="en-US" sz="1400" dirty="0" smtClean="0">
                    <a:latin typeface="Symbol" panose="05050102010706020507" pitchFamily="18" charset="2"/>
                  </a:rPr>
                  <a:t>G</a:t>
                </a:r>
                <a:endParaRPr lang="en-US" sz="1400" dirty="0" smtClean="0">
                  <a:latin typeface="Bahnschrift Light" panose="020B0502040204020203" pitchFamily="34" charset="0"/>
                </a:endParaRPr>
              </a:p>
            </p:txBody>
          </p:sp>
          <p:sp>
            <p:nvSpPr>
              <p:cNvPr id="26" name="TextBox 25"/>
              <p:cNvSpPr txBox="1"/>
              <p:nvPr/>
            </p:nvSpPr>
            <p:spPr>
              <a:xfrm>
                <a:off x="6039258" y="2556394"/>
                <a:ext cx="430887" cy="1025652"/>
              </a:xfrm>
              <a:prstGeom prst="rect">
                <a:avLst/>
              </a:prstGeom>
              <a:solidFill>
                <a:schemeClr val="bg1"/>
              </a:solidFill>
            </p:spPr>
            <p:txBody>
              <a:bodyPr vert="vert270" wrap="none" bIns="108000" rtlCol="0">
                <a:spAutoFit/>
              </a:bodyPr>
              <a:lstStyle/>
              <a:p>
                <a:pPr algn="l"/>
                <a:r>
                  <a:rPr lang="en-US" sz="1600" dirty="0" smtClean="0"/>
                  <a:t>E-E</a:t>
                </a:r>
                <a:r>
                  <a:rPr lang="en-US" sz="1600" baseline="-25000" dirty="0" smtClean="0"/>
                  <a:t>F</a:t>
                </a:r>
                <a:r>
                  <a:rPr lang="en-US" sz="1600" dirty="0" smtClean="0"/>
                  <a:t> (eV)</a:t>
                </a:r>
              </a:p>
            </p:txBody>
          </p:sp>
          <p:sp>
            <p:nvSpPr>
              <p:cNvPr id="27" name="TextBox 26"/>
              <p:cNvSpPr txBox="1"/>
              <p:nvPr/>
            </p:nvSpPr>
            <p:spPr>
              <a:xfrm>
                <a:off x="6458942" y="1580351"/>
                <a:ext cx="307777" cy="2977738"/>
              </a:xfrm>
              <a:prstGeom prst="rect">
                <a:avLst/>
              </a:prstGeom>
              <a:solidFill>
                <a:schemeClr val="bg1"/>
              </a:solidFill>
            </p:spPr>
            <p:txBody>
              <a:bodyPr wrap="none" lIns="0" tIns="0" rIns="0" bIns="0" rtlCol="0">
                <a:spAutoFit/>
              </a:bodyPr>
              <a:lstStyle/>
              <a:p>
                <a:pPr algn="l">
                  <a:spcAft>
                    <a:spcPts val="5400"/>
                  </a:spcAft>
                </a:pPr>
                <a:r>
                  <a:rPr lang="en-US" sz="1400" dirty="0" smtClean="0"/>
                  <a:t> 2.0</a:t>
                </a:r>
              </a:p>
              <a:p>
                <a:pPr algn="l">
                  <a:spcAft>
                    <a:spcPts val="5400"/>
                  </a:spcAft>
                </a:pPr>
                <a:r>
                  <a:rPr lang="en-US" sz="1400" dirty="0" smtClean="0"/>
                  <a:t> 1.0</a:t>
                </a:r>
              </a:p>
              <a:p>
                <a:pPr algn="l">
                  <a:spcAft>
                    <a:spcPts val="5400"/>
                  </a:spcAft>
                </a:pPr>
                <a:r>
                  <a:rPr lang="en-US" sz="1400" dirty="0" smtClean="0"/>
                  <a:t> 0.0</a:t>
                </a:r>
                <a:endParaRPr lang="en-US" sz="1400" dirty="0"/>
              </a:p>
              <a:p>
                <a:pPr algn="l">
                  <a:spcAft>
                    <a:spcPts val="5400"/>
                  </a:spcAft>
                </a:pPr>
                <a:r>
                  <a:rPr lang="en-US" sz="1400" dirty="0" smtClean="0"/>
                  <a:t>-1.0</a:t>
                </a:r>
              </a:p>
            </p:txBody>
          </p:sp>
        </p:grpSp>
      </p:grpSp>
      <p:grpSp>
        <p:nvGrpSpPr>
          <p:cNvPr id="28" name="Group 27"/>
          <p:cNvGrpSpPr/>
          <p:nvPr/>
        </p:nvGrpSpPr>
        <p:grpSpPr>
          <a:xfrm>
            <a:off x="6736691" y="1628800"/>
            <a:ext cx="4519636" cy="3384376"/>
            <a:chOff x="6736691" y="1628800"/>
            <a:chExt cx="4519636" cy="3384376"/>
          </a:xfrm>
        </p:grpSpPr>
        <p:pic>
          <p:nvPicPr>
            <p:cNvPr id="29" name="Picture 28"/>
            <p:cNvPicPr>
              <a:picLocks noChangeAspect="1"/>
            </p:cNvPicPr>
            <p:nvPr/>
          </p:nvPicPr>
          <p:blipFill>
            <a:blip r:embed="rId5"/>
            <a:stretch>
              <a:fillRect/>
            </a:stretch>
          </p:blipFill>
          <p:spPr>
            <a:xfrm>
              <a:off x="6816080" y="1628800"/>
              <a:ext cx="4440247" cy="3384376"/>
            </a:xfrm>
            <a:prstGeom prst="rect">
              <a:avLst/>
            </a:prstGeom>
          </p:spPr>
        </p:pic>
        <p:grpSp>
          <p:nvGrpSpPr>
            <p:cNvPr id="30" name="Group 29"/>
            <p:cNvGrpSpPr/>
            <p:nvPr/>
          </p:nvGrpSpPr>
          <p:grpSpPr>
            <a:xfrm>
              <a:off x="6736691" y="1828657"/>
              <a:ext cx="4111837" cy="3088747"/>
              <a:chOff x="6736691" y="1828657"/>
              <a:chExt cx="4111837" cy="3088747"/>
            </a:xfrm>
          </p:grpSpPr>
          <p:sp>
            <p:nvSpPr>
              <p:cNvPr id="31" name="TextBox 30"/>
              <p:cNvSpPr txBox="1"/>
              <p:nvPr/>
            </p:nvSpPr>
            <p:spPr>
              <a:xfrm>
                <a:off x="6736691" y="2804700"/>
                <a:ext cx="430887" cy="1025652"/>
              </a:xfrm>
              <a:prstGeom prst="rect">
                <a:avLst/>
              </a:prstGeom>
              <a:solidFill>
                <a:schemeClr val="bg1"/>
              </a:solidFill>
            </p:spPr>
            <p:txBody>
              <a:bodyPr vert="vert270" wrap="none" bIns="108000" rtlCol="0">
                <a:spAutoFit/>
              </a:bodyPr>
              <a:lstStyle/>
              <a:p>
                <a:pPr algn="l"/>
                <a:r>
                  <a:rPr lang="en-US" sz="1600" dirty="0" smtClean="0"/>
                  <a:t>E-E</a:t>
                </a:r>
                <a:r>
                  <a:rPr lang="en-US" sz="1600" baseline="-25000" dirty="0" smtClean="0"/>
                  <a:t>F</a:t>
                </a:r>
                <a:r>
                  <a:rPr lang="en-US" sz="1600" dirty="0" smtClean="0"/>
                  <a:t> (eV)</a:t>
                </a:r>
              </a:p>
            </p:txBody>
          </p:sp>
          <p:sp>
            <p:nvSpPr>
              <p:cNvPr id="32" name="TextBox 31"/>
              <p:cNvSpPr txBox="1"/>
              <p:nvPr/>
            </p:nvSpPr>
            <p:spPr>
              <a:xfrm>
                <a:off x="7156375" y="1828657"/>
                <a:ext cx="307777" cy="2977738"/>
              </a:xfrm>
              <a:prstGeom prst="rect">
                <a:avLst/>
              </a:prstGeom>
              <a:solidFill>
                <a:schemeClr val="bg1"/>
              </a:solidFill>
            </p:spPr>
            <p:txBody>
              <a:bodyPr wrap="none" lIns="0" tIns="0" rIns="0" bIns="0" rtlCol="0">
                <a:spAutoFit/>
              </a:bodyPr>
              <a:lstStyle/>
              <a:p>
                <a:pPr algn="l">
                  <a:spcAft>
                    <a:spcPts val="5400"/>
                  </a:spcAft>
                </a:pPr>
                <a:r>
                  <a:rPr lang="en-US" sz="1400" dirty="0" smtClean="0"/>
                  <a:t> 2.0</a:t>
                </a:r>
              </a:p>
              <a:p>
                <a:pPr algn="l">
                  <a:spcAft>
                    <a:spcPts val="5400"/>
                  </a:spcAft>
                </a:pPr>
                <a:r>
                  <a:rPr lang="en-US" sz="1400" dirty="0" smtClean="0"/>
                  <a:t> 1.0</a:t>
                </a:r>
              </a:p>
              <a:p>
                <a:pPr algn="l">
                  <a:spcAft>
                    <a:spcPts val="5400"/>
                  </a:spcAft>
                </a:pPr>
                <a:r>
                  <a:rPr lang="en-US" sz="1400" dirty="0" smtClean="0"/>
                  <a:t> 0.0</a:t>
                </a:r>
                <a:endParaRPr lang="en-US" sz="1400" dirty="0"/>
              </a:p>
              <a:p>
                <a:pPr algn="l">
                  <a:spcAft>
                    <a:spcPts val="5400"/>
                  </a:spcAft>
                </a:pPr>
                <a:r>
                  <a:rPr lang="en-US" sz="1400" dirty="0" smtClean="0"/>
                  <a:t>-1.0</a:t>
                </a:r>
              </a:p>
            </p:txBody>
          </p:sp>
          <p:grpSp>
            <p:nvGrpSpPr>
              <p:cNvPr id="33" name="Group 32"/>
              <p:cNvGrpSpPr/>
              <p:nvPr/>
            </p:nvGrpSpPr>
            <p:grpSpPr>
              <a:xfrm>
                <a:off x="7441506" y="4653136"/>
                <a:ext cx="3407022" cy="264268"/>
                <a:chOff x="7441506" y="4653136"/>
                <a:chExt cx="3407022" cy="264268"/>
              </a:xfrm>
            </p:grpSpPr>
            <p:sp>
              <p:nvSpPr>
                <p:cNvPr id="34" name="TextBox 33"/>
                <p:cNvSpPr txBox="1"/>
                <p:nvPr/>
              </p:nvSpPr>
              <p:spPr>
                <a:xfrm>
                  <a:off x="7441506" y="4653136"/>
                  <a:ext cx="152557" cy="264268"/>
                </a:xfrm>
                <a:prstGeom prst="rect">
                  <a:avLst/>
                </a:prstGeom>
                <a:solidFill>
                  <a:schemeClr val="bg1"/>
                </a:solidFill>
              </p:spPr>
              <p:txBody>
                <a:bodyPr wrap="none" lIns="0" tIns="0" rIns="0" bIns="0" rtlCol="0">
                  <a:spAutoFit/>
                </a:bodyPr>
                <a:lstStyle/>
                <a:p>
                  <a:pPr algn="l">
                    <a:lnSpc>
                      <a:spcPct val="95000"/>
                    </a:lnSpc>
                  </a:pPr>
                  <a:r>
                    <a:rPr lang="en-US" sz="1400" dirty="0" smtClean="0">
                      <a:latin typeface="Symbol" panose="05050102010706020507" pitchFamily="18" charset="2"/>
                    </a:rPr>
                    <a:t>G</a:t>
                  </a:r>
                  <a:endParaRPr lang="en-US" sz="1400" dirty="0" smtClean="0">
                    <a:latin typeface="Bahnschrift Light" panose="020B0502040204020203" pitchFamily="34" charset="0"/>
                  </a:endParaRPr>
                </a:p>
              </p:txBody>
            </p:sp>
            <p:sp>
              <p:nvSpPr>
                <p:cNvPr id="35" name="TextBox 34"/>
                <p:cNvSpPr txBox="1"/>
                <p:nvPr/>
              </p:nvSpPr>
              <p:spPr>
                <a:xfrm>
                  <a:off x="9055705" y="4653136"/>
                  <a:ext cx="208647" cy="264268"/>
                </a:xfrm>
                <a:prstGeom prst="rect">
                  <a:avLst/>
                </a:prstGeom>
                <a:solidFill>
                  <a:schemeClr val="bg1"/>
                </a:solidFill>
              </p:spPr>
              <p:txBody>
                <a:bodyPr wrap="none" lIns="0" tIns="0" rIns="0" bIns="0" rtlCol="0">
                  <a:spAutoFit/>
                </a:bodyPr>
                <a:lstStyle/>
                <a:p>
                  <a:pPr algn="l">
                    <a:lnSpc>
                      <a:spcPct val="95000"/>
                    </a:lnSpc>
                  </a:pPr>
                  <a:r>
                    <a:rPr lang="en-US" sz="1400" dirty="0" smtClean="0"/>
                    <a:t>M</a:t>
                  </a:r>
                </a:p>
              </p:txBody>
            </p:sp>
            <p:sp>
              <p:nvSpPr>
                <p:cNvPr id="36" name="TextBox 35"/>
                <p:cNvSpPr txBox="1"/>
                <p:nvPr/>
              </p:nvSpPr>
              <p:spPr>
                <a:xfrm>
                  <a:off x="9595874" y="4653136"/>
                  <a:ext cx="179536" cy="204671"/>
                </a:xfrm>
                <a:prstGeom prst="rect">
                  <a:avLst/>
                </a:prstGeom>
                <a:solidFill>
                  <a:schemeClr val="bg1"/>
                </a:solidFill>
              </p:spPr>
              <p:txBody>
                <a:bodyPr wrap="none" lIns="0" tIns="0" rIns="0" bIns="0" rtlCol="0">
                  <a:spAutoFit/>
                </a:bodyPr>
                <a:lstStyle/>
                <a:p>
                  <a:pPr algn="l">
                    <a:lnSpc>
                      <a:spcPct val="95000"/>
                    </a:lnSpc>
                  </a:pPr>
                  <a:r>
                    <a:rPr lang="en-US" sz="1400" dirty="0" smtClean="0"/>
                    <a:t>-K</a:t>
                  </a:r>
                </a:p>
              </p:txBody>
            </p:sp>
            <p:sp>
              <p:nvSpPr>
                <p:cNvPr id="37" name="TextBox 36"/>
                <p:cNvSpPr txBox="1"/>
                <p:nvPr/>
              </p:nvSpPr>
              <p:spPr>
                <a:xfrm>
                  <a:off x="10695971" y="4653136"/>
                  <a:ext cx="152557" cy="264268"/>
                </a:xfrm>
                <a:prstGeom prst="rect">
                  <a:avLst/>
                </a:prstGeom>
                <a:solidFill>
                  <a:schemeClr val="bg1"/>
                </a:solidFill>
              </p:spPr>
              <p:txBody>
                <a:bodyPr wrap="none" lIns="0" tIns="0" rIns="0" bIns="0" rtlCol="0">
                  <a:spAutoFit/>
                </a:bodyPr>
                <a:lstStyle/>
                <a:p>
                  <a:pPr algn="l">
                    <a:lnSpc>
                      <a:spcPct val="95000"/>
                    </a:lnSpc>
                  </a:pPr>
                  <a:r>
                    <a:rPr lang="en-US" sz="1400" dirty="0" smtClean="0">
                      <a:latin typeface="Symbol" panose="05050102010706020507" pitchFamily="18" charset="2"/>
                    </a:rPr>
                    <a:t>G</a:t>
                  </a:r>
                  <a:endParaRPr lang="en-US" sz="1400" dirty="0" smtClean="0">
                    <a:latin typeface="Bahnschrift Light" panose="020B0502040204020203" pitchFamily="34" charset="0"/>
                  </a:endParaRPr>
                </a:p>
              </p:txBody>
            </p:sp>
            <p:sp>
              <p:nvSpPr>
                <p:cNvPr id="38" name="TextBox 37"/>
                <p:cNvSpPr txBox="1"/>
                <p:nvPr/>
              </p:nvSpPr>
              <p:spPr>
                <a:xfrm>
                  <a:off x="8544272" y="4653136"/>
                  <a:ext cx="120226" cy="204671"/>
                </a:xfrm>
                <a:prstGeom prst="rect">
                  <a:avLst/>
                </a:prstGeom>
                <a:solidFill>
                  <a:schemeClr val="bg1"/>
                </a:solidFill>
              </p:spPr>
              <p:txBody>
                <a:bodyPr wrap="none" lIns="0" tIns="0" rIns="0" bIns="0" rtlCol="0">
                  <a:spAutoFit/>
                </a:bodyPr>
                <a:lstStyle/>
                <a:p>
                  <a:pPr algn="l">
                    <a:lnSpc>
                      <a:spcPct val="95000"/>
                    </a:lnSpc>
                  </a:pPr>
                  <a:r>
                    <a:rPr lang="en-US" sz="1400" dirty="0" smtClean="0"/>
                    <a:t>K</a:t>
                  </a:r>
                </a:p>
              </p:txBody>
            </p:sp>
          </p:grpSp>
        </p:grpSp>
      </p:grpSp>
      <p:grpSp>
        <p:nvGrpSpPr>
          <p:cNvPr id="39" name="Group 38"/>
          <p:cNvGrpSpPr/>
          <p:nvPr/>
        </p:nvGrpSpPr>
        <p:grpSpPr>
          <a:xfrm>
            <a:off x="6816080" y="1772816"/>
            <a:ext cx="4111837" cy="3245057"/>
            <a:chOff x="4720467" y="4826399"/>
            <a:chExt cx="4111837" cy="3245057"/>
          </a:xfrm>
        </p:grpSpPr>
        <p:pic>
          <p:nvPicPr>
            <p:cNvPr id="40" name="Picture 39"/>
            <p:cNvPicPr>
              <a:picLocks/>
            </p:cNvPicPr>
            <p:nvPr/>
          </p:nvPicPr>
          <p:blipFill rotWithShape="1">
            <a:blip r:embed="rId6"/>
            <a:srcRect t="6349" r="10198"/>
            <a:stretch/>
          </p:blipFill>
          <p:spPr>
            <a:xfrm>
              <a:off x="4787534" y="4896256"/>
              <a:ext cx="3995499" cy="3175200"/>
            </a:xfrm>
            <a:prstGeom prst="rect">
              <a:avLst/>
            </a:prstGeom>
          </p:spPr>
        </p:pic>
        <p:grpSp>
          <p:nvGrpSpPr>
            <p:cNvPr id="41" name="Group 40"/>
            <p:cNvGrpSpPr/>
            <p:nvPr/>
          </p:nvGrpSpPr>
          <p:grpSpPr>
            <a:xfrm>
              <a:off x="4720467" y="4826399"/>
              <a:ext cx="4111837" cy="3158604"/>
              <a:chOff x="4720467" y="4826399"/>
              <a:chExt cx="4111837" cy="3158604"/>
            </a:xfrm>
          </p:grpSpPr>
          <p:sp>
            <p:nvSpPr>
              <p:cNvPr id="42" name="TextBox 41"/>
              <p:cNvSpPr txBox="1"/>
              <p:nvPr/>
            </p:nvSpPr>
            <p:spPr>
              <a:xfrm>
                <a:off x="4720467" y="5872299"/>
                <a:ext cx="430887" cy="1025652"/>
              </a:xfrm>
              <a:prstGeom prst="rect">
                <a:avLst/>
              </a:prstGeom>
              <a:solidFill>
                <a:schemeClr val="bg1"/>
              </a:solidFill>
            </p:spPr>
            <p:txBody>
              <a:bodyPr vert="vert270" wrap="none" bIns="108000" rtlCol="0">
                <a:spAutoFit/>
              </a:bodyPr>
              <a:lstStyle/>
              <a:p>
                <a:pPr algn="l"/>
                <a:r>
                  <a:rPr lang="en-US" sz="1600" dirty="0" smtClean="0"/>
                  <a:t>E-E</a:t>
                </a:r>
                <a:r>
                  <a:rPr lang="en-US" sz="1600" baseline="-25000" dirty="0" smtClean="0"/>
                  <a:t>F</a:t>
                </a:r>
                <a:r>
                  <a:rPr lang="en-US" sz="1600" dirty="0" smtClean="0"/>
                  <a:t> (eV)</a:t>
                </a:r>
              </a:p>
            </p:txBody>
          </p:sp>
          <p:sp>
            <p:nvSpPr>
              <p:cNvPr id="43" name="TextBox 42"/>
              <p:cNvSpPr txBox="1"/>
              <p:nvPr/>
            </p:nvSpPr>
            <p:spPr>
              <a:xfrm>
                <a:off x="5159896" y="4826399"/>
                <a:ext cx="248466" cy="3026470"/>
              </a:xfrm>
              <a:prstGeom prst="rect">
                <a:avLst/>
              </a:prstGeom>
              <a:solidFill>
                <a:schemeClr val="bg1"/>
              </a:solidFill>
            </p:spPr>
            <p:txBody>
              <a:bodyPr wrap="none" lIns="0" tIns="0" rIns="0" bIns="0" rtlCol="0">
                <a:spAutoFit/>
              </a:bodyPr>
              <a:lstStyle/>
              <a:p>
                <a:pPr algn="l">
                  <a:spcAft>
                    <a:spcPts val="3700"/>
                  </a:spcAft>
                </a:pPr>
                <a:r>
                  <a:rPr lang="en-US" sz="1400" dirty="0" smtClean="0"/>
                  <a:t>1.6</a:t>
                </a:r>
              </a:p>
              <a:p>
                <a:pPr algn="l">
                  <a:spcAft>
                    <a:spcPts val="3700"/>
                  </a:spcAft>
                </a:pPr>
                <a:r>
                  <a:rPr lang="en-US" sz="1400" dirty="0" smtClean="0"/>
                  <a:t>1.5</a:t>
                </a:r>
              </a:p>
              <a:p>
                <a:pPr algn="l">
                  <a:spcAft>
                    <a:spcPts val="3700"/>
                  </a:spcAft>
                </a:pPr>
                <a:r>
                  <a:rPr lang="en-US" sz="1400" dirty="0" smtClean="0"/>
                  <a:t>1.4</a:t>
                </a:r>
                <a:endParaRPr lang="en-US" sz="1400" dirty="0"/>
              </a:p>
              <a:p>
                <a:pPr algn="l">
                  <a:spcAft>
                    <a:spcPts val="3700"/>
                  </a:spcAft>
                </a:pPr>
                <a:r>
                  <a:rPr lang="en-US" sz="1400" dirty="0" smtClean="0"/>
                  <a:t>1.3</a:t>
                </a:r>
              </a:p>
              <a:p>
                <a:pPr algn="l">
                  <a:spcAft>
                    <a:spcPts val="3700"/>
                  </a:spcAft>
                </a:pPr>
                <a:r>
                  <a:rPr lang="en-US" sz="1400" dirty="0" smtClean="0"/>
                  <a:t>1.2</a:t>
                </a:r>
              </a:p>
            </p:txBody>
          </p:sp>
          <p:grpSp>
            <p:nvGrpSpPr>
              <p:cNvPr id="44" name="Group 43"/>
              <p:cNvGrpSpPr/>
              <p:nvPr/>
            </p:nvGrpSpPr>
            <p:grpSpPr>
              <a:xfrm>
                <a:off x="5425282" y="7720735"/>
                <a:ext cx="3407022" cy="264268"/>
                <a:chOff x="7441506" y="4653136"/>
                <a:chExt cx="3407022" cy="264268"/>
              </a:xfrm>
            </p:grpSpPr>
            <p:sp>
              <p:nvSpPr>
                <p:cNvPr id="45" name="TextBox 44"/>
                <p:cNvSpPr txBox="1"/>
                <p:nvPr/>
              </p:nvSpPr>
              <p:spPr>
                <a:xfrm>
                  <a:off x="7441506" y="4653136"/>
                  <a:ext cx="152557" cy="264268"/>
                </a:xfrm>
                <a:prstGeom prst="rect">
                  <a:avLst/>
                </a:prstGeom>
                <a:solidFill>
                  <a:schemeClr val="bg1"/>
                </a:solidFill>
              </p:spPr>
              <p:txBody>
                <a:bodyPr wrap="none" lIns="0" tIns="0" rIns="0" bIns="0" rtlCol="0">
                  <a:spAutoFit/>
                </a:bodyPr>
                <a:lstStyle/>
                <a:p>
                  <a:pPr algn="l">
                    <a:lnSpc>
                      <a:spcPct val="95000"/>
                    </a:lnSpc>
                  </a:pPr>
                  <a:r>
                    <a:rPr lang="en-US" sz="1400" dirty="0" smtClean="0">
                      <a:latin typeface="Symbol" panose="05050102010706020507" pitchFamily="18" charset="2"/>
                    </a:rPr>
                    <a:t>G</a:t>
                  </a:r>
                  <a:endParaRPr lang="en-US" sz="1400" dirty="0" smtClean="0">
                    <a:latin typeface="Bahnschrift Light" panose="020B0502040204020203" pitchFamily="34" charset="0"/>
                  </a:endParaRPr>
                </a:p>
              </p:txBody>
            </p:sp>
            <p:sp>
              <p:nvSpPr>
                <p:cNvPr id="46" name="TextBox 45"/>
                <p:cNvSpPr txBox="1"/>
                <p:nvPr/>
              </p:nvSpPr>
              <p:spPr>
                <a:xfrm>
                  <a:off x="9055705" y="4653136"/>
                  <a:ext cx="208647" cy="264268"/>
                </a:xfrm>
                <a:prstGeom prst="rect">
                  <a:avLst/>
                </a:prstGeom>
                <a:solidFill>
                  <a:schemeClr val="bg1"/>
                </a:solidFill>
              </p:spPr>
              <p:txBody>
                <a:bodyPr wrap="none" lIns="0" tIns="0" rIns="0" bIns="0" rtlCol="0">
                  <a:spAutoFit/>
                </a:bodyPr>
                <a:lstStyle/>
                <a:p>
                  <a:pPr algn="l">
                    <a:lnSpc>
                      <a:spcPct val="95000"/>
                    </a:lnSpc>
                  </a:pPr>
                  <a:r>
                    <a:rPr lang="en-US" sz="1400" dirty="0" smtClean="0"/>
                    <a:t>M</a:t>
                  </a:r>
                </a:p>
              </p:txBody>
            </p:sp>
            <p:sp>
              <p:nvSpPr>
                <p:cNvPr id="47" name="TextBox 46"/>
                <p:cNvSpPr txBox="1"/>
                <p:nvPr/>
              </p:nvSpPr>
              <p:spPr>
                <a:xfrm>
                  <a:off x="9595874" y="4653136"/>
                  <a:ext cx="179536" cy="204671"/>
                </a:xfrm>
                <a:prstGeom prst="rect">
                  <a:avLst/>
                </a:prstGeom>
                <a:solidFill>
                  <a:schemeClr val="bg1"/>
                </a:solidFill>
              </p:spPr>
              <p:txBody>
                <a:bodyPr wrap="none" lIns="0" tIns="0" rIns="0" bIns="0" rtlCol="0">
                  <a:spAutoFit/>
                </a:bodyPr>
                <a:lstStyle/>
                <a:p>
                  <a:pPr algn="l">
                    <a:lnSpc>
                      <a:spcPct val="95000"/>
                    </a:lnSpc>
                  </a:pPr>
                  <a:r>
                    <a:rPr lang="en-US" sz="1400" dirty="0" smtClean="0"/>
                    <a:t>-K</a:t>
                  </a:r>
                </a:p>
              </p:txBody>
            </p:sp>
            <p:sp>
              <p:nvSpPr>
                <p:cNvPr id="48" name="TextBox 47"/>
                <p:cNvSpPr txBox="1"/>
                <p:nvPr/>
              </p:nvSpPr>
              <p:spPr>
                <a:xfrm>
                  <a:off x="10695971" y="4653136"/>
                  <a:ext cx="152557" cy="264268"/>
                </a:xfrm>
                <a:prstGeom prst="rect">
                  <a:avLst/>
                </a:prstGeom>
                <a:solidFill>
                  <a:schemeClr val="bg1"/>
                </a:solidFill>
              </p:spPr>
              <p:txBody>
                <a:bodyPr wrap="none" lIns="0" tIns="0" rIns="0" bIns="0" rtlCol="0">
                  <a:spAutoFit/>
                </a:bodyPr>
                <a:lstStyle/>
                <a:p>
                  <a:pPr algn="l">
                    <a:lnSpc>
                      <a:spcPct val="95000"/>
                    </a:lnSpc>
                  </a:pPr>
                  <a:r>
                    <a:rPr lang="en-US" sz="1400" dirty="0" smtClean="0">
                      <a:latin typeface="Symbol" panose="05050102010706020507" pitchFamily="18" charset="2"/>
                    </a:rPr>
                    <a:t>G</a:t>
                  </a:r>
                  <a:endParaRPr lang="en-US" sz="1400" dirty="0" smtClean="0">
                    <a:latin typeface="Bahnschrift Light" panose="020B0502040204020203" pitchFamily="34" charset="0"/>
                  </a:endParaRPr>
                </a:p>
              </p:txBody>
            </p:sp>
            <p:sp>
              <p:nvSpPr>
                <p:cNvPr id="49" name="TextBox 48"/>
                <p:cNvSpPr txBox="1"/>
                <p:nvPr/>
              </p:nvSpPr>
              <p:spPr>
                <a:xfrm>
                  <a:off x="8472264" y="4653136"/>
                  <a:ext cx="120226" cy="204671"/>
                </a:xfrm>
                <a:prstGeom prst="rect">
                  <a:avLst/>
                </a:prstGeom>
                <a:solidFill>
                  <a:schemeClr val="bg1"/>
                </a:solidFill>
              </p:spPr>
              <p:txBody>
                <a:bodyPr wrap="none" lIns="0" tIns="0" rIns="0" bIns="0" rtlCol="0">
                  <a:spAutoFit/>
                </a:bodyPr>
                <a:lstStyle/>
                <a:p>
                  <a:pPr algn="l">
                    <a:lnSpc>
                      <a:spcPct val="95000"/>
                    </a:lnSpc>
                  </a:pPr>
                  <a:r>
                    <a:rPr lang="en-US" sz="1400" dirty="0" smtClean="0"/>
                    <a:t>K</a:t>
                  </a:r>
                </a:p>
              </p:txBody>
            </p:sp>
          </p:grpSp>
        </p:grpSp>
      </p:grpSp>
      <p:sp>
        <p:nvSpPr>
          <p:cNvPr id="50" name="Titel 18">
            <a:extLst>
              <a:ext uri="{FF2B5EF4-FFF2-40B4-BE49-F238E27FC236}">
                <a16:creationId xmlns:a16="http://schemas.microsoft.com/office/drawing/2014/main" id="{A4DF1333-6348-41D5-A739-7D306A4246C2}"/>
              </a:ext>
            </a:extLst>
          </p:cNvPr>
          <p:cNvSpPr txBox="1">
            <a:spLocks/>
          </p:cNvSpPr>
          <p:nvPr/>
        </p:nvSpPr>
        <p:spPr>
          <a:xfrm>
            <a:off x="8495074" y="1523332"/>
            <a:ext cx="1872208" cy="360040"/>
          </a:xfrm>
          <a:prstGeom prst="rect">
            <a:avLst/>
          </a:prstGeom>
        </p:spPr>
        <p:txBody>
          <a:bodyPr vert="horz" lIns="0" tIns="0" rIns="0" bIns="0" rtlCol="0" anchor="t" anchorCtr="0">
            <a:noAutofit/>
          </a:bodyPr>
          <a:lstStyle>
            <a:lvl1pPr algn="l" defTabSz="914377" rtl="0" eaLnBrk="1" latinLnBrk="0" hangingPunct="1">
              <a:lnSpc>
                <a:spcPct val="114000"/>
              </a:lnSpc>
              <a:spcBef>
                <a:spcPct val="0"/>
              </a:spcBef>
              <a:buNone/>
              <a:defRPr sz="3200" b="1" kern="1200" cap="all" spc="0" baseline="0">
                <a:solidFill>
                  <a:schemeClr val="tx2"/>
                </a:solidFill>
                <a:latin typeface="+mj-lt"/>
                <a:ea typeface="+mj-ea"/>
                <a:cs typeface="+mj-cs"/>
              </a:defRPr>
            </a:lvl1pPr>
          </a:lstStyle>
          <a:p>
            <a:r>
              <a:rPr lang="de-DE" sz="1800" cap="none" dirty="0" smtClean="0">
                <a:solidFill>
                  <a:schemeClr val="accent1">
                    <a:lumMod val="75000"/>
                  </a:schemeClr>
                </a:solidFill>
              </a:rPr>
              <a:t>WSe</a:t>
            </a:r>
            <a:r>
              <a:rPr lang="de-DE" sz="1800" cap="none" baseline="-25000" dirty="0" smtClean="0">
                <a:solidFill>
                  <a:schemeClr val="accent1">
                    <a:lumMod val="75000"/>
                  </a:schemeClr>
                </a:solidFill>
              </a:rPr>
              <a:t>2-0.33</a:t>
            </a:r>
            <a:r>
              <a:rPr lang="de-DE" sz="1800" cap="none" dirty="0" smtClean="0">
                <a:solidFill>
                  <a:schemeClr val="accent1">
                    <a:lumMod val="75000"/>
                  </a:schemeClr>
                </a:solidFill>
              </a:rPr>
              <a:t>S</a:t>
            </a:r>
            <a:r>
              <a:rPr lang="de-DE" sz="1800" cap="none" baseline="-25000" dirty="0" smtClean="0">
                <a:solidFill>
                  <a:schemeClr val="accent1">
                    <a:lumMod val="75000"/>
                  </a:schemeClr>
                </a:solidFill>
              </a:rPr>
              <a:t>0.33</a:t>
            </a:r>
            <a:endParaRPr lang="en-GB" sz="1800" cap="none" baseline="-25000" dirty="0">
              <a:solidFill>
                <a:schemeClr val="accent1">
                  <a:lumMod val="75000"/>
                </a:schemeClr>
              </a:solidFill>
            </a:endParaRPr>
          </a:p>
        </p:txBody>
      </p:sp>
      <p:grpSp>
        <p:nvGrpSpPr>
          <p:cNvPr id="51" name="Group 50"/>
          <p:cNvGrpSpPr/>
          <p:nvPr/>
        </p:nvGrpSpPr>
        <p:grpSpPr>
          <a:xfrm>
            <a:off x="183963" y="2420888"/>
            <a:ext cx="4111837" cy="3816424"/>
            <a:chOff x="4144403" y="1685017"/>
            <a:chExt cx="4111837" cy="3816424"/>
          </a:xfrm>
        </p:grpSpPr>
        <p:pic>
          <p:nvPicPr>
            <p:cNvPr id="52" name="Picture 51"/>
            <p:cNvPicPr>
              <a:picLocks noChangeAspect="1"/>
            </p:cNvPicPr>
            <p:nvPr/>
          </p:nvPicPr>
          <p:blipFill rotWithShape="1">
            <a:blip r:embed="rId7"/>
            <a:srcRect t="7205" r="10904"/>
            <a:stretch/>
          </p:blipFill>
          <p:spPr>
            <a:xfrm>
              <a:off x="4193967" y="2420888"/>
              <a:ext cx="3968648" cy="3080553"/>
            </a:xfrm>
            <a:prstGeom prst="rect">
              <a:avLst/>
            </a:prstGeom>
          </p:spPr>
        </p:pic>
        <p:grpSp>
          <p:nvGrpSpPr>
            <p:cNvPr id="53" name="Group 52"/>
            <p:cNvGrpSpPr/>
            <p:nvPr/>
          </p:nvGrpSpPr>
          <p:grpSpPr>
            <a:xfrm>
              <a:off x="4144403" y="1685017"/>
              <a:ext cx="4111837" cy="3712884"/>
              <a:chOff x="3863752" y="1685017"/>
              <a:chExt cx="4111837" cy="3712884"/>
            </a:xfrm>
          </p:grpSpPr>
          <p:sp>
            <p:nvSpPr>
              <p:cNvPr id="54" name="TextBox 53"/>
              <p:cNvSpPr txBox="1"/>
              <p:nvPr/>
            </p:nvSpPr>
            <p:spPr>
              <a:xfrm>
                <a:off x="4519205" y="5133633"/>
                <a:ext cx="152557" cy="264268"/>
              </a:xfrm>
              <a:prstGeom prst="rect">
                <a:avLst/>
              </a:prstGeom>
              <a:solidFill>
                <a:schemeClr val="bg1"/>
              </a:solidFill>
            </p:spPr>
            <p:txBody>
              <a:bodyPr wrap="none" lIns="0" tIns="0" rIns="0" bIns="0" rtlCol="0">
                <a:spAutoFit/>
              </a:bodyPr>
              <a:lstStyle/>
              <a:p>
                <a:pPr algn="l">
                  <a:lnSpc>
                    <a:spcPct val="95000"/>
                  </a:lnSpc>
                </a:pPr>
                <a:r>
                  <a:rPr lang="en-US" sz="1400" dirty="0" smtClean="0">
                    <a:latin typeface="Symbol" panose="05050102010706020507" pitchFamily="18" charset="2"/>
                  </a:rPr>
                  <a:t>G</a:t>
                </a:r>
                <a:endParaRPr lang="en-US" sz="1400" dirty="0" smtClean="0">
                  <a:latin typeface="Bahnschrift Light" panose="020B0502040204020203" pitchFamily="34" charset="0"/>
                </a:endParaRPr>
              </a:p>
            </p:txBody>
          </p:sp>
          <p:sp>
            <p:nvSpPr>
              <p:cNvPr id="55" name="TextBox 54"/>
              <p:cNvSpPr txBox="1"/>
              <p:nvPr/>
            </p:nvSpPr>
            <p:spPr>
              <a:xfrm>
                <a:off x="5750718" y="5133633"/>
                <a:ext cx="208647" cy="264268"/>
              </a:xfrm>
              <a:prstGeom prst="rect">
                <a:avLst/>
              </a:prstGeom>
              <a:solidFill>
                <a:schemeClr val="bg1"/>
              </a:solidFill>
            </p:spPr>
            <p:txBody>
              <a:bodyPr wrap="none" lIns="0" tIns="0" rIns="0" bIns="0" rtlCol="0">
                <a:spAutoFit/>
              </a:bodyPr>
              <a:lstStyle/>
              <a:p>
                <a:pPr algn="l">
                  <a:lnSpc>
                    <a:spcPct val="95000"/>
                  </a:lnSpc>
                </a:pPr>
                <a:r>
                  <a:rPr lang="en-US" sz="1400" dirty="0" smtClean="0"/>
                  <a:t>M</a:t>
                </a:r>
              </a:p>
            </p:txBody>
          </p:sp>
          <p:sp>
            <p:nvSpPr>
              <p:cNvPr id="56" name="TextBox 55"/>
              <p:cNvSpPr txBox="1"/>
              <p:nvPr/>
            </p:nvSpPr>
            <p:spPr>
              <a:xfrm>
                <a:off x="6439174" y="5133633"/>
                <a:ext cx="168263" cy="264268"/>
              </a:xfrm>
              <a:prstGeom prst="rect">
                <a:avLst/>
              </a:prstGeom>
              <a:solidFill>
                <a:schemeClr val="bg1"/>
              </a:solidFill>
            </p:spPr>
            <p:txBody>
              <a:bodyPr wrap="none" lIns="0" tIns="0" rIns="0" bIns="0" rtlCol="0">
                <a:spAutoFit/>
              </a:bodyPr>
              <a:lstStyle/>
              <a:p>
                <a:pPr algn="l">
                  <a:lnSpc>
                    <a:spcPct val="95000"/>
                  </a:lnSpc>
                </a:pPr>
                <a:r>
                  <a:rPr lang="en-US" sz="1400" dirty="0" smtClean="0"/>
                  <a:t>K</a:t>
                </a:r>
              </a:p>
            </p:txBody>
          </p:sp>
          <p:sp>
            <p:nvSpPr>
              <p:cNvPr id="57" name="TextBox 56"/>
              <p:cNvSpPr txBox="1"/>
              <p:nvPr/>
            </p:nvSpPr>
            <p:spPr>
              <a:xfrm>
                <a:off x="7823032" y="5133633"/>
                <a:ext cx="152557" cy="264268"/>
              </a:xfrm>
              <a:prstGeom prst="rect">
                <a:avLst/>
              </a:prstGeom>
              <a:solidFill>
                <a:schemeClr val="bg1"/>
              </a:solidFill>
            </p:spPr>
            <p:txBody>
              <a:bodyPr wrap="none" lIns="0" tIns="0" rIns="0" bIns="0" rtlCol="0">
                <a:spAutoFit/>
              </a:bodyPr>
              <a:lstStyle/>
              <a:p>
                <a:pPr algn="l">
                  <a:lnSpc>
                    <a:spcPct val="95000"/>
                  </a:lnSpc>
                </a:pPr>
                <a:r>
                  <a:rPr lang="en-US" sz="1400" dirty="0" smtClean="0">
                    <a:latin typeface="Symbol" panose="05050102010706020507" pitchFamily="18" charset="2"/>
                  </a:rPr>
                  <a:t>G</a:t>
                </a:r>
                <a:endParaRPr lang="en-US" sz="1400" dirty="0" smtClean="0">
                  <a:latin typeface="Bahnschrift Light" panose="020B0502040204020203" pitchFamily="34" charset="0"/>
                </a:endParaRPr>
              </a:p>
            </p:txBody>
          </p:sp>
          <p:sp>
            <p:nvSpPr>
              <p:cNvPr id="58" name="TextBox 57"/>
              <p:cNvSpPr txBox="1"/>
              <p:nvPr/>
            </p:nvSpPr>
            <p:spPr>
              <a:xfrm>
                <a:off x="3863752" y="3252915"/>
                <a:ext cx="430887" cy="1025652"/>
              </a:xfrm>
              <a:prstGeom prst="rect">
                <a:avLst/>
              </a:prstGeom>
              <a:solidFill>
                <a:schemeClr val="bg1"/>
              </a:solidFill>
            </p:spPr>
            <p:txBody>
              <a:bodyPr vert="vert270" wrap="none" bIns="108000" rtlCol="0">
                <a:spAutoFit/>
              </a:bodyPr>
              <a:lstStyle/>
              <a:p>
                <a:pPr algn="l"/>
                <a:r>
                  <a:rPr lang="en-US" sz="1600" dirty="0" smtClean="0"/>
                  <a:t>E-E</a:t>
                </a:r>
                <a:r>
                  <a:rPr lang="en-US" sz="1600" baseline="-25000" dirty="0" smtClean="0"/>
                  <a:t>F</a:t>
                </a:r>
                <a:r>
                  <a:rPr lang="en-US" sz="1600" dirty="0" smtClean="0"/>
                  <a:t> (eV)</a:t>
                </a:r>
              </a:p>
            </p:txBody>
          </p:sp>
          <p:sp>
            <p:nvSpPr>
              <p:cNvPr id="59" name="TextBox 58"/>
              <p:cNvSpPr txBox="1"/>
              <p:nvPr/>
            </p:nvSpPr>
            <p:spPr>
              <a:xfrm>
                <a:off x="4295800" y="1685017"/>
                <a:ext cx="248466" cy="3600986"/>
              </a:xfrm>
              <a:prstGeom prst="rect">
                <a:avLst/>
              </a:prstGeom>
              <a:solidFill>
                <a:schemeClr val="bg1"/>
              </a:solidFill>
            </p:spPr>
            <p:txBody>
              <a:bodyPr wrap="none" lIns="0" tIns="0" rIns="0" bIns="0" rtlCol="0">
                <a:spAutoFit/>
              </a:bodyPr>
              <a:lstStyle/>
              <a:p>
                <a:pPr algn="l">
                  <a:spcAft>
                    <a:spcPts val="3600"/>
                  </a:spcAft>
                </a:pPr>
                <a:endParaRPr lang="en-US" sz="1400" dirty="0" smtClean="0"/>
              </a:p>
              <a:p>
                <a:pPr algn="l">
                  <a:spcAft>
                    <a:spcPts val="3600"/>
                  </a:spcAft>
                </a:pPr>
                <a:r>
                  <a:rPr lang="en-US" sz="1400" dirty="0" smtClean="0"/>
                  <a:t>1.8</a:t>
                </a:r>
              </a:p>
              <a:p>
                <a:pPr algn="l">
                  <a:spcAft>
                    <a:spcPts val="3600"/>
                  </a:spcAft>
                </a:pPr>
                <a:r>
                  <a:rPr lang="en-US" sz="1400" dirty="0" smtClean="0"/>
                  <a:t>1.7</a:t>
                </a:r>
              </a:p>
              <a:p>
                <a:pPr algn="l">
                  <a:spcAft>
                    <a:spcPts val="3600"/>
                  </a:spcAft>
                </a:pPr>
                <a:r>
                  <a:rPr lang="en-US" sz="1400" dirty="0" smtClean="0"/>
                  <a:t>1.6</a:t>
                </a:r>
                <a:endParaRPr lang="en-US" sz="1400" dirty="0"/>
              </a:p>
              <a:p>
                <a:pPr algn="l">
                  <a:spcAft>
                    <a:spcPts val="3600"/>
                  </a:spcAft>
                </a:pPr>
                <a:r>
                  <a:rPr lang="en-US" sz="1400" dirty="0" smtClean="0"/>
                  <a:t>1.5</a:t>
                </a:r>
              </a:p>
              <a:p>
                <a:pPr algn="l">
                  <a:spcAft>
                    <a:spcPts val="3600"/>
                  </a:spcAft>
                </a:pPr>
                <a:r>
                  <a:rPr lang="en-US" sz="1400" dirty="0" smtClean="0"/>
                  <a:t>1.4</a:t>
                </a:r>
              </a:p>
            </p:txBody>
          </p:sp>
        </p:grpSp>
      </p:grpSp>
    </p:spTree>
    <p:extLst>
      <p:ext uri="{BB962C8B-B14F-4D97-AF65-F5344CB8AC3E}">
        <p14:creationId xmlns:p14="http://schemas.microsoft.com/office/powerpoint/2010/main" val="31827890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50" grpId="0"/>
    </p:bld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E9BBE13A-652D-45D5-B3D8-82A75A19F727}"/>
              </a:ext>
            </a:extLst>
          </p:cNvPr>
          <p:cNvSpPr>
            <a:spLocks noGrp="1"/>
          </p:cNvSpPr>
          <p:nvPr>
            <p:ph type="dt" sz="half" idx="13"/>
          </p:nvPr>
        </p:nvSpPr>
        <p:spPr/>
        <p:txBody>
          <a:bodyPr/>
          <a:lstStyle/>
          <a:p>
            <a:fld id="{00D2FE2D-5D22-4B75-8868-90C2F7F8C04E}" type="datetime3">
              <a:rPr lang="en-US" smtClean="0"/>
              <a:t>1 July 2022</a:t>
            </a:fld>
            <a:endParaRPr lang="en-US" dirty="0"/>
          </a:p>
        </p:txBody>
      </p:sp>
      <p:sp>
        <p:nvSpPr>
          <p:cNvPr id="4" name="Foliennummernplatzhalter 3">
            <a:extLst>
              <a:ext uri="{FF2B5EF4-FFF2-40B4-BE49-F238E27FC236}">
                <a16:creationId xmlns:a16="http://schemas.microsoft.com/office/drawing/2014/main" id="{5DC516BF-C995-4C15-B38E-5F4B775E169F}"/>
              </a:ext>
            </a:extLst>
          </p:cNvPr>
          <p:cNvSpPr>
            <a:spLocks noGrp="1"/>
          </p:cNvSpPr>
          <p:nvPr>
            <p:ph type="sldNum" sz="quarter" idx="16"/>
          </p:nvPr>
        </p:nvSpPr>
        <p:spPr/>
        <p:txBody>
          <a:bodyPr/>
          <a:lstStyle/>
          <a:p>
            <a:r>
              <a:rPr lang="en-US"/>
              <a:t>Page </a:t>
            </a:r>
            <a:fld id="{A52F4D17-1AD6-42D9-B93A-EB002C62F438}" type="slidenum">
              <a:rPr lang="en-US" smtClean="0"/>
              <a:pPr/>
              <a:t>32</a:t>
            </a:fld>
            <a:endParaRPr lang="en-US" noProof="0" dirty="0"/>
          </a:p>
        </p:txBody>
      </p:sp>
      <p:graphicFrame>
        <p:nvGraphicFramePr>
          <p:cNvPr id="5" name="Object 4"/>
          <p:cNvGraphicFramePr>
            <a:graphicFrameLocks noChangeAspect="1"/>
          </p:cNvGraphicFramePr>
          <p:nvPr>
            <p:extLst>
              <p:ext uri="{D42A27DB-BD31-4B8C-83A1-F6EECF244321}">
                <p14:modId xmlns:p14="http://schemas.microsoft.com/office/powerpoint/2010/main" val="2046429899"/>
              </p:ext>
            </p:extLst>
          </p:nvPr>
        </p:nvGraphicFramePr>
        <p:xfrm>
          <a:off x="72829" y="1375919"/>
          <a:ext cx="5544616" cy="4242642"/>
        </p:xfrm>
        <a:graphic>
          <a:graphicData uri="http://schemas.openxmlformats.org/presentationml/2006/ole">
            <mc:AlternateContent xmlns:mc="http://schemas.openxmlformats.org/markup-compatibility/2006">
              <mc:Choice xmlns:v="urn:schemas-microsoft-com:vml" Requires="v">
                <p:oleObj spid="_x0000_s91216" name="Graph" r:id="rId4" imgW="3920760" imgH="3000960" progId="Origin95.Graph">
                  <p:embed/>
                </p:oleObj>
              </mc:Choice>
              <mc:Fallback>
                <p:oleObj name="Graph" r:id="rId4" imgW="3920760" imgH="3000960" progId="Origin95.Graph">
                  <p:embed/>
                  <p:pic>
                    <p:nvPicPr>
                      <p:cNvPr id="5" name="Object 4"/>
                      <p:cNvPicPr/>
                      <p:nvPr/>
                    </p:nvPicPr>
                    <p:blipFill>
                      <a:blip r:embed="rId5"/>
                      <a:stretch>
                        <a:fillRect/>
                      </a:stretch>
                    </p:blipFill>
                    <p:spPr>
                      <a:xfrm>
                        <a:off x="72829" y="1375919"/>
                        <a:ext cx="5544616" cy="4242642"/>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621956840"/>
              </p:ext>
            </p:extLst>
          </p:nvPr>
        </p:nvGraphicFramePr>
        <p:xfrm>
          <a:off x="5622370" y="1264147"/>
          <a:ext cx="5934687" cy="4541117"/>
        </p:xfrm>
        <a:graphic>
          <a:graphicData uri="http://schemas.openxmlformats.org/presentationml/2006/ole">
            <mc:AlternateContent xmlns:mc="http://schemas.openxmlformats.org/markup-compatibility/2006">
              <mc:Choice xmlns:v="urn:schemas-microsoft-com:vml" Requires="v">
                <p:oleObj spid="_x0000_s91217" name="Graph" r:id="rId6" imgW="3920760" imgH="3000960" progId="Origin95.Graph">
                  <p:embed/>
                </p:oleObj>
              </mc:Choice>
              <mc:Fallback>
                <p:oleObj name="Graph" r:id="rId6" imgW="3920760" imgH="3000960" progId="Origin95.Graph">
                  <p:embed/>
                  <p:pic>
                    <p:nvPicPr>
                      <p:cNvPr id="6" name="Object 5"/>
                      <p:cNvPicPr/>
                      <p:nvPr/>
                    </p:nvPicPr>
                    <p:blipFill>
                      <a:blip r:embed="rId7"/>
                      <a:stretch>
                        <a:fillRect/>
                      </a:stretch>
                    </p:blipFill>
                    <p:spPr>
                      <a:xfrm>
                        <a:off x="5622370" y="1264147"/>
                        <a:ext cx="5934687" cy="4541117"/>
                      </a:xfrm>
                      <a:prstGeom prst="rect">
                        <a:avLst/>
                      </a:prstGeom>
                    </p:spPr>
                  </p:pic>
                </p:oleObj>
              </mc:Fallback>
            </mc:AlternateContent>
          </a:graphicData>
        </a:graphic>
      </p:graphicFrame>
      <p:sp>
        <p:nvSpPr>
          <p:cNvPr id="7" name="TextBox 6"/>
          <p:cNvSpPr txBox="1"/>
          <p:nvPr/>
        </p:nvSpPr>
        <p:spPr>
          <a:xfrm>
            <a:off x="1175860" y="2819882"/>
            <a:ext cx="1209964" cy="523220"/>
          </a:xfrm>
          <a:prstGeom prst="rect">
            <a:avLst/>
          </a:prstGeom>
          <a:noFill/>
        </p:spPr>
        <p:txBody>
          <a:bodyPr wrap="square" rtlCol="0">
            <a:spAutoFit/>
          </a:bodyPr>
          <a:lstStyle/>
          <a:p>
            <a:r>
              <a:rPr lang="en-US" sz="1400" dirty="0"/>
              <a:t>Splitting of A’ mode</a:t>
            </a:r>
          </a:p>
        </p:txBody>
      </p:sp>
      <p:cxnSp>
        <p:nvCxnSpPr>
          <p:cNvPr id="8" name="Straight Arrow Connector 7"/>
          <p:cNvCxnSpPr/>
          <p:nvPr/>
        </p:nvCxnSpPr>
        <p:spPr>
          <a:xfrm>
            <a:off x="1555025" y="3365088"/>
            <a:ext cx="293324" cy="10585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841352" y="3212976"/>
            <a:ext cx="1159125" cy="8445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575720" y="3212976"/>
            <a:ext cx="1993465" cy="738664"/>
          </a:xfrm>
          <a:prstGeom prst="rect">
            <a:avLst/>
          </a:prstGeom>
          <a:noFill/>
        </p:spPr>
        <p:txBody>
          <a:bodyPr wrap="square" rtlCol="0">
            <a:spAutoFit/>
          </a:bodyPr>
          <a:lstStyle/>
          <a:p>
            <a:r>
              <a:rPr lang="en-US" sz="1400" dirty="0"/>
              <a:t>Unassigned Raman modes, from presence of </a:t>
            </a:r>
            <a:r>
              <a:rPr lang="en-US" sz="1400" dirty="0" smtClean="0"/>
              <a:t>disorder (implants)</a:t>
            </a:r>
            <a:endParaRPr lang="en-US" sz="1400" dirty="0"/>
          </a:p>
        </p:txBody>
      </p:sp>
      <p:sp>
        <p:nvSpPr>
          <p:cNvPr id="11" name="TextBox 10"/>
          <p:cNvSpPr txBox="1"/>
          <p:nvPr/>
        </p:nvSpPr>
        <p:spPr>
          <a:xfrm>
            <a:off x="8040216" y="1775020"/>
            <a:ext cx="1209964" cy="400110"/>
          </a:xfrm>
          <a:prstGeom prst="rect">
            <a:avLst/>
          </a:prstGeom>
          <a:noFill/>
        </p:spPr>
        <p:txBody>
          <a:bodyPr wrap="square" rtlCol="0">
            <a:spAutoFit/>
          </a:bodyPr>
          <a:lstStyle/>
          <a:p>
            <a:r>
              <a:rPr lang="en-US" sz="2000" dirty="0"/>
              <a:t>X</a:t>
            </a:r>
            <a:r>
              <a:rPr lang="en-US" sz="2000" baseline="30000" dirty="0"/>
              <a:t>0</a:t>
            </a:r>
            <a:endParaRPr lang="en-US" sz="2000" dirty="0"/>
          </a:p>
        </p:txBody>
      </p:sp>
      <p:sp>
        <p:nvSpPr>
          <p:cNvPr id="12" name="TextBox 11"/>
          <p:cNvSpPr txBox="1"/>
          <p:nvPr/>
        </p:nvSpPr>
        <p:spPr>
          <a:xfrm>
            <a:off x="9194696" y="2545336"/>
            <a:ext cx="1209964" cy="400110"/>
          </a:xfrm>
          <a:prstGeom prst="rect">
            <a:avLst/>
          </a:prstGeom>
          <a:noFill/>
        </p:spPr>
        <p:txBody>
          <a:bodyPr wrap="square" rtlCol="0">
            <a:spAutoFit/>
          </a:bodyPr>
          <a:lstStyle/>
          <a:p>
            <a:r>
              <a:rPr lang="en-US" sz="2000" dirty="0"/>
              <a:t>X</a:t>
            </a:r>
            <a:r>
              <a:rPr lang="en-US" sz="2000" baseline="-25000" dirty="0"/>
              <a:t>D</a:t>
            </a:r>
            <a:endParaRPr lang="en-US" sz="2000" dirty="0"/>
          </a:p>
        </p:txBody>
      </p:sp>
      <p:sp>
        <p:nvSpPr>
          <p:cNvPr id="13" name="TextBox 12"/>
          <p:cNvSpPr txBox="1"/>
          <p:nvPr/>
        </p:nvSpPr>
        <p:spPr>
          <a:xfrm>
            <a:off x="1145110" y="1342103"/>
            <a:ext cx="2983199" cy="307777"/>
          </a:xfrm>
          <a:prstGeom prst="rect">
            <a:avLst/>
          </a:prstGeom>
          <a:noFill/>
        </p:spPr>
        <p:txBody>
          <a:bodyPr wrap="square" rtlCol="0">
            <a:spAutoFit/>
          </a:bodyPr>
          <a:lstStyle/>
          <a:p>
            <a:r>
              <a:rPr lang="en-US" sz="1400" dirty="0"/>
              <a:t>S</a:t>
            </a:r>
            <a:r>
              <a:rPr lang="en-US" sz="1400" baseline="30000" dirty="0"/>
              <a:t>+</a:t>
            </a:r>
            <a:r>
              <a:rPr lang="en-US" sz="1400" dirty="0"/>
              <a:t> @ 20 eV, 2.5 x 10</a:t>
            </a:r>
            <a:r>
              <a:rPr lang="en-US" sz="1400" baseline="30000" dirty="0"/>
              <a:t>14</a:t>
            </a:r>
            <a:r>
              <a:rPr lang="en-US" sz="1400" dirty="0"/>
              <a:t> cm</a:t>
            </a:r>
            <a:r>
              <a:rPr lang="en-US" sz="1400" baseline="30000" dirty="0"/>
              <a:t>-2</a:t>
            </a:r>
            <a:endParaRPr lang="en-US" sz="1400" dirty="0"/>
          </a:p>
        </p:txBody>
      </p:sp>
      <p:sp>
        <p:nvSpPr>
          <p:cNvPr id="14" name="Title 1"/>
          <p:cNvSpPr>
            <a:spLocks noGrp="1"/>
          </p:cNvSpPr>
          <p:nvPr>
            <p:ph type="title"/>
          </p:nvPr>
        </p:nvSpPr>
        <p:spPr>
          <a:xfrm>
            <a:off x="371476" y="239661"/>
            <a:ext cx="11449051" cy="635217"/>
          </a:xfrm>
        </p:spPr>
        <p:txBody>
          <a:bodyPr/>
          <a:lstStyle/>
          <a:p>
            <a:r>
              <a:rPr lang="en-US" cap="none" dirty="0"/>
              <a:t>MoSe</a:t>
            </a:r>
            <a:r>
              <a:rPr lang="en-US" cap="none" baseline="-25000" dirty="0"/>
              <a:t>2</a:t>
            </a:r>
            <a:r>
              <a:rPr lang="en-US" cap="none" dirty="0"/>
              <a:t>+S</a:t>
            </a:r>
            <a:endParaRPr lang="en-US" dirty="0"/>
          </a:p>
        </p:txBody>
      </p:sp>
    </p:spTree>
    <p:extLst>
      <p:ext uri="{BB962C8B-B14F-4D97-AF65-F5344CB8AC3E}">
        <p14:creationId xmlns:p14="http://schemas.microsoft.com/office/powerpoint/2010/main" val="91794346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E9BBE13A-652D-45D5-B3D8-82A75A19F727}"/>
              </a:ext>
            </a:extLst>
          </p:cNvPr>
          <p:cNvSpPr>
            <a:spLocks noGrp="1"/>
          </p:cNvSpPr>
          <p:nvPr>
            <p:ph type="dt" sz="half" idx="13"/>
          </p:nvPr>
        </p:nvSpPr>
        <p:spPr/>
        <p:txBody>
          <a:bodyPr/>
          <a:lstStyle/>
          <a:p>
            <a:fld id="{0A6E7AB6-91A5-4F06-921A-CC1D56D61700}" type="datetime3">
              <a:rPr lang="en-US" smtClean="0"/>
              <a:t>1 July 2022</a:t>
            </a:fld>
            <a:endParaRPr lang="en-US" dirty="0"/>
          </a:p>
        </p:txBody>
      </p:sp>
      <p:sp>
        <p:nvSpPr>
          <p:cNvPr id="4" name="Foliennummernplatzhalter 3">
            <a:extLst>
              <a:ext uri="{FF2B5EF4-FFF2-40B4-BE49-F238E27FC236}">
                <a16:creationId xmlns:a16="http://schemas.microsoft.com/office/drawing/2014/main" id="{5DC516BF-C995-4C15-B38E-5F4B775E169F}"/>
              </a:ext>
            </a:extLst>
          </p:cNvPr>
          <p:cNvSpPr>
            <a:spLocks noGrp="1"/>
          </p:cNvSpPr>
          <p:nvPr>
            <p:ph type="sldNum" sz="quarter" idx="16"/>
          </p:nvPr>
        </p:nvSpPr>
        <p:spPr/>
        <p:txBody>
          <a:bodyPr/>
          <a:lstStyle/>
          <a:p>
            <a:r>
              <a:rPr lang="en-US"/>
              <a:t>Page </a:t>
            </a:r>
            <a:fld id="{A52F4D17-1AD6-42D9-B93A-EB002C62F438}" type="slidenum">
              <a:rPr lang="en-US" smtClean="0"/>
              <a:pPr/>
              <a:t>33</a:t>
            </a:fld>
            <a:endParaRPr lang="en-US" noProof="0" dirty="0"/>
          </a:p>
        </p:txBody>
      </p:sp>
      <p:sp>
        <p:nvSpPr>
          <p:cNvPr id="14" name="Title 1"/>
          <p:cNvSpPr>
            <a:spLocks noGrp="1"/>
          </p:cNvSpPr>
          <p:nvPr>
            <p:ph type="title"/>
          </p:nvPr>
        </p:nvSpPr>
        <p:spPr>
          <a:xfrm>
            <a:off x="371476" y="239661"/>
            <a:ext cx="11449051" cy="635217"/>
          </a:xfrm>
        </p:spPr>
        <p:txBody>
          <a:bodyPr/>
          <a:lstStyle/>
          <a:p>
            <a:r>
              <a:rPr lang="en-US" cap="none" dirty="0" smtClean="0"/>
              <a:t>MoSe</a:t>
            </a:r>
            <a:r>
              <a:rPr lang="en-US" cap="none" baseline="-25000" dirty="0" smtClean="0"/>
              <a:t>2</a:t>
            </a:r>
            <a:r>
              <a:rPr lang="en-US" cap="none" dirty="0" smtClean="0"/>
              <a:t>+S </a:t>
            </a:r>
            <a:endParaRPr lang="en-US" dirty="0"/>
          </a:p>
        </p:txBody>
      </p:sp>
      <p:sp>
        <p:nvSpPr>
          <p:cNvPr id="18" name="Content Placeholder 2"/>
          <p:cNvSpPr>
            <a:spLocks noGrp="1"/>
          </p:cNvSpPr>
          <p:nvPr>
            <p:ph idx="1"/>
          </p:nvPr>
        </p:nvSpPr>
        <p:spPr>
          <a:xfrm>
            <a:off x="7032104" y="1268760"/>
            <a:ext cx="3600400" cy="792088"/>
          </a:xfrm>
        </p:spPr>
        <p:txBody>
          <a:bodyPr/>
          <a:lstStyle/>
          <a:p>
            <a:r>
              <a:rPr lang="en-US" dirty="0" smtClean="0">
                <a:solidFill>
                  <a:schemeClr val="accent1">
                    <a:lumMod val="75000"/>
                  </a:schemeClr>
                </a:solidFill>
              </a:rPr>
              <a:t>PL visible at cryogenic T</a:t>
            </a:r>
            <a:endParaRPr lang="en-US" dirty="0">
              <a:solidFill>
                <a:schemeClr val="accent1">
                  <a:lumMod val="75000"/>
                </a:schemeClr>
              </a:solidFill>
            </a:endParaRPr>
          </a:p>
          <a:p>
            <a:r>
              <a:rPr lang="en-US" dirty="0" smtClean="0">
                <a:solidFill>
                  <a:schemeClr val="accent1">
                    <a:lumMod val="75000"/>
                  </a:schemeClr>
                </a:solidFill>
              </a:rPr>
              <a:t>Defects dominate</a:t>
            </a:r>
          </a:p>
        </p:txBody>
      </p:sp>
      <p:graphicFrame>
        <p:nvGraphicFramePr>
          <p:cNvPr id="7" name="Object 6"/>
          <p:cNvGraphicFramePr>
            <a:graphicFrameLocks noChangeAspect="1"/>
          </p:cNvGraphicFramePr>
          <p:nvPr>
            <p:extLst>
              <p:ext uri="{D42A27DB-BD31-4B8C-83A1-F6EECF244321}">
                <p14:modId xmlns:p14="http://schemas.microsoft.com/office/powerpoint/2010/main" val="3448737367"/>
              </p:ext>
            </p:extLst>
          </p:nvPr>
        </p:nvGraphicFramePr>
        <p:xfrm>
          <a:off x="968294" y="1052736"/>
          <a:ext cx="6321630" cy="4464496"/>
        </p:xfrm>
        <a:graphic>
          <a:graphicData uri="http://schemas.openxmlformats.org/presentationml/2006/ole">
            <mc:AlternateContent xmlns:mc="http://schemas.openxmlformats.org/markup-compatibility/2006">
              <mc:Choice xmlns:v="urn:schemas-microsoft-com:vml" Requires="v">
                <p:oleObj spid="_x0000_s89139" name="Graph" r:id="rId4" imgW="2448000" imgH="1728000" progId="Origin95.Graph">
                  <p:embed/>
                </p:oleObj>
              </mc:Choice>
              <mc:Fallback>
                <p:oleObj name="Graph" r:id="rId4" imgW="2448000" imgH="1728000" progId="Origin95.Graph">
                  <p:embed/>
                  <p:pic>
                    <p:nvPicPr>
                      <p:cNvPr id="51" name="Object 50"/>
                      <p:cNvPicPr/>
                      <p:nvPr/>
                    </p:nvPicPr>
                    <p:blipFill>
                      <a:blip r:embed="rId5"/>
                      <a:stretch>
                        <a:fillRect/>
                      </a:stretch>
                    </p:blipFill>
                    <p:spPr>
                      <a:xfrm>
                        <a:off x="968294" y="1052736"/>
                        <a:ext cx="6321630" cy="4464496"/>
                      </a:xfrm>
                      <a:prstGeom prst="rect">
                        <a:avLst/>
                      </a:prstGeom>
                    </p:spPr>
                  </p:pic>
                </p:oleObj>
              </mc:Fallback>
            </mc:AlternateContent>
          </a:graphicData>
        </a:graphic>
      </p:graphicFrame>
    </p:spTree>
    <p:extLst>
      <p:ext uri="{BB962C8B-B14F-4D97-AF65-F5344CB8AC3E}">
        <p14:creationId xmlns:p14="http://schemas.microsoft.com/office/powerpoint/2010/main" val="298208416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MoSe</a:t>
            </a:r>
            <a:r>
              <a:rPr lang="en-US" cap="none" baseline="-25000" dirty="0"/>
              <a:t>2</a:t>
            </a:r>
            <a:r>
              <a:rPr lang="en-US" cap="none" dirty="0"/>
              <a:t>+S</a:t>
            </a:r>
            <a:endParaRPr lang="en-US" dirty="0"/>
          </a:p>
        </p:txBody>
      </p:sp>
      <p:pic>
        <p:nvPicPr>
          <p:cNvPr id="12" name="Content Placeholder 11" descr="Diagram&#10;&#10;Description automatically generated">
            <a:extLst>
              <a:ext uri="{FF2B5EF4-FFF2-40B4-BE49-F238E27FC236}">
                <a16:creationId xmlns:a16="http://schemas.microsoft.com/office/drawing/2014/main" id="{9AD3E936-5F1D-834B-A66B-A0FA8379B855}"/>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7562968" y="35446"/>
            <a:ext cx="2790825" cy="1638300"/>
          </a:xfrm>
        </p:spPr>
      </p:pic>
      <p:graphicFrame>
        <p:nvGraphicFramePr>
          <p:cNvPr id="5" name="Object 4"/>
          <p:cNvGraphicFramePr>
            <a:graphicFrameLocks noChangeAspect="1"/>
          </p:cNvGraphicFramePr>
          <p:nvPr>
            <p:extLst/>
          </p:nvPr>
        </p:nvGraphicFramePr>
        <p:xfrm>
          <a:off x="-327399" y="1493015"/>
          <a:ext cx="6523741" cy="4607232"/>
        </p:xfrm>
        <a:graphic>
          <a:graphicData uri="http://schemas.openxmlformats.org/presentationml/2006/ole">
            <mc:AlternateContent xmlns:mc="http://schemas.openxmlformats.org/markup-compatibility/2006">
              <mc:Choice xmlns:v="urn:schemas-microsoft-com:vml" Requires="v">
                <p:oleObj spid="_x0000_s90208" name="Graph" r:id="rId5" imgW="2448000" imgH="1728000" progId="Origin95.Graph">
                  <p:embed/>
                </p:oleObj>
              </mc:Choice>
              <mc:Fallback>
                <p:oleObj name="Graph" r:id="rId5" imgW="2448000" imgH="1728000" progId="Origin95.Graph">
                  <p:embed/>
                  <p:pic>
                    <p:nvPicPr>
                      <p:cNvPr id="5" name="Object 4"/>
                      <p:cNvPicPr/>
                      <p:nvPr/>
                    </p:nvPicPr>
                    <p:blipFill>
                      <a:blip r:embed="rId6"/>
                      <a:stretch>
                        <a:fillRect/>
                      </a:stretch>
                    </p:blipFill>
                    <p:spPr>
                      <a:xfrm>
                        <a:off x="-327399" y="1493015"/>
                        <a:ext cx="6523741" cy="4607232"/>
                      </a:xfrm>
                      <a:prstGeom prst="rect">
                        <a:avLst/>
                      </a:prstGeom>
                    </p:spPr>
                  </p:pic>
                </p:oleObj>
              </mc:Fallback>
            </mc:AlternateContent>
          </a:graphicData>
        </a:graphic>
      </p:graphicFrame>
      <p:sp>
        <p:nvSpPr>
          <p:cNvPr id="6" name="TextBox 5"/>
          <p:cNvSpPr txBox="1"/>
          <p:nvPr/>
        </p:nvSpPr>
        <p:spPr>
          <a:xfrm>
            <a:off x="1241386" y="4905164"/>
            <a:ext cx="1368152" cy="355482"/>
          </a:xfrm>
          <a:prstGeom prst="rect">
            <a:avLst/>
          </a:prstGeom>
          <a:noFill/>
        </p:spPr>
        <p:txBody>
          <a:bodyPr wrap="square" rtlCol="0">
            <a:spAutoFit/>
          </a:bodyPr>
          <a:lstStyle/>
          <a:p>
            <a:pPr algn="l">
              <a:lnSpc>
                <a:spcPct val="95000"/>
              </a:lnSpc>
            </a:pPr>
            <a:r>
              <a:rPr lang="en-US" dirty="0"/>
              <a:t>T = 7.7 K</a:t>
            </a:r>
          </a:p>
        </p:txBody>
      </p:sp>
      <p:graphicFrame>
        <p:nvGraphicFramePr>
          <p:cNvPr id="7" name="Object 6"/>
          <p:cNvGraphicFramePr>
            <a:graphicFrameLocks noChangeAspect="1"/>
          </p:cNvGraphicFramePr>
          <p:nvPr>
            <p:extLst/>
          </p:nvPr>
        </p:nvGraphicFramePr>
        <p:xfrm>
          <a:off x="5633874" y="1404544"/>
          <a:ext cx="6649014" cy="4695703"/>
        </p:xfrm>
        <a:graphic>
          <a:graphicData uri="http://schemas.openxmlformats.org/presentationml/2006/ole">
            <mc:AlternateContent xmlns:mc="http://schemas.openxmlformats.org/markup-compatibility/2006">
              <mc:Choice xmlns:v="urn:schemas-microsoft-com:vml" Requires="v">
                <p:oleObj spid="_x0000_s90209" name="Graph" r:id="rId7" imgW="2448000" imgH="1728000" progId="Origin95.Graph">
                  <p:embed/>
                </p:oleObj>
              </mc:Choice>
              <mc:Fallback>
                <p:oleObj name="Graph" r:id="rId7" imgW="2448000" imgH="1728000" progId="Origin95.Graph">
                  <p:embed/>
                  <p:pic>
                    <p:nvPicPr>
                      <p:cNvPr id="7" name="Object 6"/>
                      <p:cNvPicPr/>
                      <p:nvPr/>
                    </p:nvPicPr>
                    <p:blipFill>
                      <a:blip r:embed="rId8"/>
                      <a:stretch>
                        <a:fillRect/>
                      </a:stretch>
                    </p:blipFill>
                    <p:spPr>
                      <a:xfrm>
                        <a:off x="5633874" y="1404544"/>
                        <a:ext cx="6649014" cy="4695703"/>
                      </a:xfrm>
                      <a:prstGeom prst="rect">
                        <a:avLst/>
                      </a:prstGeom>
                    </p:spPr>
                  </p:pic>
                </p:oleObj>
              </mc:Fallback>
            </mc:AlternateContent>
          </a:graphicData>
        </a:graphic>
      </p:graphicFrame>
      <p:sp>
        <p:nvSpPr>
          <p:cNvPr id="8" name="TextBox 7"/>
          <p:cNvSpPr txBox="1"/>
          <p:nvPr/>
        </p:nvSpPr>
        <p:spPr>
          <a:xfrm>
            <a:off x="10242386" y="4905164"/>
            <a:ext cx="1368152" cy="355482"/>
          </a:xfrm>
          <a:prstGeom prst="rect">
            <a:avLst/>
          </a:prstGeom>
          <a:noFill/>
        </p:spPr>
        <p:txBody>
          <a:bodyPr wrap="square" rtlCol="0">
            <a:spAutoFit/>
          </a:bodyPr>
          <a:lstStyle/>
          <a:p>
            <a:pPr algn="l">
              <a:lnSpc>
                <a:spcPct val="95000"/>
              </a:lnSpc>
            </a:pPr>
            <a:r>
              <a:rPr lang="en-US" dirty="0"/>
              <a:t>T = 7.7 K</a:t>
            </a:r>
          </a:p>
        </p:txBody>
      </p:sp>
      <p:sp>
        <p:nvSpPr>
          <p:cNvPr id="4" name="TextBox 3">
            <a:extLst>
              <a:ext uri="{FF2B5EF4-FFF2-40B4-BE49-F238E27FC236}">
                <a16:creationId xmlns:a16="http://schemas.microsoft.com/office/drawing/2014/main" id="{B0547B91-852F-AE6C-1712-9142EBB0AF17}"/>
              </a:ext>
            </a:extLst>
          </p:cNvPr>
          <p:cNvSpPr txBox="1"/>
          <p:nvPr/>
        </p:nvSpPr>
        <p:spPr>
          <a:xfrm>
            <a:off x="8500598" y="3207401"/>
            <a:ext cx="360040" cy="443198"/>
          </a:xfrm>
          <a:prstGeom prst="rect">
            <a:avLst/>
          </a:prstGeom>
          <a:noFill/>
        </p:spPr>
        <p:txBody>
          <a:bodyPr wrap="square" rtlCol="0">
            <a:spAutoFit/>
          </a:bodyPr>
          <a:lstStyle/>
          <a:p>
            <a:pPr algn="l">
              <a:lnSpc>
                <a:spcPct val="95000"/>
              </a:lnSpc>
            </a:pPr>
            <a:r>
              <a:rPr lang="en-US" sz="2400" dirty="0"/>
              <a:t>A</a:t>
            </a:r>
          </a:p>
        </p:txBody>
      </p:sp>
      <p:sp>
        <p:nvSpPr>
          <p:cNvPr id="10" name="TextBox 9">
            <a:extLst>
              <a:ext uri="{FF2B5EF4-FFF2-40B4-BE49-F238E27FC236}">
                <a16:creationId xmlns:a16="http://schemas.microsoft.com/office/drawing/2014/main" id="{8D59082B-7BBB-E943-C9EF-D4679A1C1F75}"/>
              </a:ext>
            </a:extLst>
          </p:cNvPr>
          <p:cNvSpPr txBox="1"/>
          <p:nvPr/>
        </p:nvSpPr>
        <p:spPr>
          <a:xfrm>
            <a:off x="9696400" y="4221088"/>
            <a:ext cx="864096" cy="443198"/>
          </a:xfrm>
          <a:prstGeom prst="rect">
            <a:avLst/>
          </a:prstGeom>
          <a:noFill/>
        </p:spPr>
        <p:txBody>
          <a:bodyPr wrap="square" rtlCol="0">
            <a:spAutoFit/>
          </a:bodyPr>
          <a:lstStyle/>
          <a:p>
            <a:pPr algn="l">
              <a:lnSpc>
                <a:spcPct val="95000"/>
              </a:lnSpc>
            </a:pPr>
            <a:r>
              <a:rPr lang="en-US" sz="2400" dirty="0"/>
              <a:t>B (?)</a:t>
            </a:r>
          </a:p>
        </p:txBody>
      </p:sp>
      <p:sp>
        <p:nvSpPr>
          <p:cNvPr id="19" name="TextBox 18">
            <a:extLst>
              <a:ext uri="{FF2B5EF4-FFF2-40B4-BE49-F238E27FC236}">
                <a16:creationId xmlns:a16="http://schemas.microsoft.com/office/drawing/2014/main" id="{2F693BD8-AD83-AAF4-CC81-9CE8FFB1915B}"/>
              </a:ext>
            </a:extLst>
          </p:cNvPr>
          <p:cNvSpPr txBox="1"/>
          <p:nvPr/>
        </p:nvSpPr>
        <p:spPr>
          <a:xfrm>
            <a:off x="4013693" y="109766"/>
            <a:ext cx="3240360" cy="267766"/>
          </a:xfrm>
          <a:prstGeom prst="rect">
            <a:avLst/>
          </a:prstGeom>
          <a:noFill/>
        </p:spPr>
        <p:txBody>
          <a:bodyPr wrap="square" rtlCol="0">
            <a:spAutoFit/>
          </a:bodyPr>
          <a:lstStyle/>
          <a:p>
            <a:pPr>
              <a:lnSpc>
                <a:spcPct val="95000"/>
              </a:lnSpc>
            </a:pPr>
            <a:r>
              <a:rPr lang="en-US" sz="1200" dirty="0"/>
              <a:t>M. Selig et al. PR Res. 1, 022007(R) (2019)</a:t>
            </a:r>
          </a:p>
        </p:txBody>
      </p:sp>
    </p:spTree>
    <p:extLst>
      <p:ext uri="{BB962C8B-B14F-4D97-AF65-F5344CB8AC3E}">
        <p14:creationId xmlns:p14="http://schemas.microsoft.com/office/powerpoint/2010/main" val="13338856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4" grpId="0"/>
      <p:bldP spid="10" grpId="0"/>
      <p:bldP spid="19" grpId="0"/>
    </p:bld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E9BBE13A-652D-45D5-B3D8-82A75A19F727}"/>
              </a:ext>
            </a:extLst>
          </p:cNvPr>
          <p:cNvSpPr>
            <a:spLocks noGrp="1"/>
          </p:cNvSpPr>
          <p:nvPr>
            <p:ph type="dt" sz="half" idx="13"/>
          </p:nvPr>
        </p:nvSpPr>
        <p:spPr/>
        <p:txBody>
          <a:bodyPr/>
          <a:lstStyle/>
          <a:p>
            <a:fld id="{5C042382-6F7E-4AE9-A397-8E8ACDD998DD}" type="datetime3">
              <a:rPr lang="en-US" smtClean="0"/>
              <a:t>1 July 2022</a:t>
            </a:fld>
            <a:endParaRPr lang="en-US" dirty="0"/>
          </a:p>
        </p:txBody>
      </p:sp>
      <p:sp>
        <p:nvSpPr>
          <p:cNvPr id="4" name="Foliennummernplatzhalter 3">
            <a:extLst>
              <a:ext uri="{FF2B5EF4-FFF2-40B4-BE49-F238E27FC236}">
                <a16:creationId xmlns:a16="http://schemas.microsoft.com/office/drawing/2014/main" id="{5DC516BF-C995-4C15-B38E-5F4B775E169F}"/>
              </a:ext>
            </a:extLst>
          </p:cNvPr>
          <p:cNvSpPr>
            <a:spLocks noGrp="1"/>
          </p:cNvSpPr>
          <p:nvPr>
            <p:ph type="sldNum" sz="quarter" idx="16"/>
          </p:nvPr>
        </p:nvSpPr>
        <p:spPr/>
        <p:txBody>
          <a:bodyPr/>
          <a:lstStyle/>
          <a:p>
            <a:r>
              <a:rPr lang="en-US"/>
              <a:t>Page </a:t>
            </a:r>
            <a:fld id="{A52F4D17-1AD6-42D9-B93A-EB002C62F438}" type="slidenum">
              <a:rPr lang="en-US" smtClean="0"/>
              <a:pPr/>
              <a:t>35</a:t>
            </a:fld>
            <a:endParaRPr lang="en-US" noProof="0" dirty="0"/>
          </a:p>
        </p:txBody>
      </p:sp>
      <p:pic>
        <p:nvPicPr>
          <p:cNvPr id="51" name="Picture 50"/>
          <p:cNvPicPr>
            <a:picLocks noChangeAspect="1"/>
          </p:cNvPicPr>
          <p:nvPr/>
        </p:nvPicPr>
        <p:blipFill>
          <a:blip r:embed="rId3"/>
          <a:srcRect t="8535"/>
          <a:stretch/>
        </p:blipFill>
        <p:spPr bwMode="auto">
          <a:xfrm>
            <a:off x="551315" y="2822876"/>
            <a:ext cx="3276906" cy="2781743"/>
          </a:xfrm>
          <a:prstGeom prst="rect">
            <a:avLst/>
          </a:prstGeom>
        </p:spPr>
      </p:pic>
      <p:pic>
        <p:nvPicPr>
          <p:cNvPr id="52" name="Picture 51"/>
          <p:cNvPicPr>
            <a:picLocks noChangeAspect="1"/>
          </p:cNvPicPr>
          <p:nvPr/>
        </p:nvPicPr>
        <p:blipFill>
          <a:blip r:embed="rId4"/>
          <a:stretch/>
        </p:blipFill>
        <p:spPr bwMode="auto">
          <a:xfrm>
            <a:off x="3955265" y="1538376"/>
            <a:ext cx="2648176" cy="1445170"/>
          </a:xfrm>
          <a:prstGeom prst="rect">
            <a:avLst/>
          </a:prstGeom>
        </p:spPr>
      </p:pic>
      <p:sp>
        <p:nvSpPr>
          <p:cNvPr id="53" name="TextBox 52"/>
          <p:cNvSpPr txBox="1"/>
          <p:nvPr/>
        </p:nvSpPr>
        <p:spPr bwMode="auto">
          <a:xfrm>
            <a:off x="586619" y="2199025"/>
            <a:ext cx="3369068" cy="523220"/>
          </a:xfrm>
          <a:prstGeom prst="rect">
            <a:avLst/>
          </a:prstGeom>
          <a:noFill/>
        </p:spPr>
        <p:txBody>
          <a:bodyPr wrap="square" rtlCol="0">
            <a:spAutoFit/>
          </a:bodyPr>
          <a:lstStyle/>
          <a:p>
            <a:pPr>
              <a:defRPr/>
            </a:pPr>
            <a:r>
              <a:rPr lang="en-US" sz="1400"/>
              <a:t>Outcome probability from DFT simulation by A.V. Krasheninnikov</a:t>
            </a:r>
            <a:endParaRPr/>
          </a:p>
        </p:txBody>
      </p:sp>
      <p:sp>
        <p:nvSpPr>
          <p:cNvPr id="54" name="Rectangle 53"/>
          <p:cNvSpPr/>
          <p:nvPr/>
        </p:nvSpPr>
        <p:spPr bwMode="auto">
          <a:xfrm>
            <a:off x="551737" y="5265261"/>
            <a:ext cx="3084178" cy="325060"/>
          </a:xfrm>
          <a:prstGeom prst="rect">
            <a:avLst/>
          </a:prstGeom>
          <a:noFill/>
          <a:ln w="38100"/>
        </p:spPr>
        <p:style>
          <a:lnRef idx="2">
            <a:schemeClr val="accent6"/>
          </a:lnRef>
          <a:fillRef idx="1">
            <a:schemeClr val="lt1"/>
          </a:fillRef>
          <a:effectRef idx="0">
            <a:schemeClr val="accent6"/>
          </a:effectRef>
          <a:fontRef idx="minor">
            <a:schemeClr val="dk1"/>
          </a:fontRef>
        </p:style>
        <p:txBody>
          <a:bodyPr rtlCol="0" anchor="ctr"/>
          <a:lstStyle/>
          <a:p>
            <a:pPr algn="ctr">
              <a:lnSpc>
                <a:spcPct val="95000"/>
              </a:lnSpc>
              <a:defRPr/>
            </a:pPr>
            <a:endParaRPr lang="en-US" sz="2400"/>
          </a:p>
        </p:txBody>
      </p:sp>
    </p:spTree>
    <p:extLst>
      <p:ext uri="{BB962C8B-B14F-4D97-AF65-F5344CB8AC3E}">
        <p14:creationId xmlns:p14="http://schemas.microsoft.com/office/powerpoint/2010/main" val="41737518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E9BBE13A-652D-45D5-B3D8-82A75A19F727}"/>
              </a:ext>
            </a:extLst>
          </p:cNvPr>
          <p:cNvSpPr>
            <a:spLocks noGrp="1"/>
          </p:cNvSpPr>
          <p:nvPr>
            <p:ph type="dt" sz="half" idx="13"/>
          </p:nvPr>
        </p:nvSpPr>
        <p:spPr/>
        <p:txBody>
          <a:bodyPr/>
          <a:lstStyle/>
          <a:p>
            <a:fld id="{5EFE6002-2454-4EBB-A792-7C05A94E73BB}" type="datetime3">
              <a:rPr lang="en-US" smtClean="0"/>
              <a:t>1 July 2022</a:t>
            </a:fld>
            <a:endParaRPr lang="en-US" dirty="0"/>
          </a:p>
        </p:txBody>
      </p:sp>
      <p:sp>
        <p:nvSpPr>
          <p:cNvPr id="4" name="Foliennummernplatzhalter 3">
            <a:extLst>
              <a:ext uri="{FF2B5EF4-FFF2-40B4-BE49-F238E27FC236}">
                <a16:creationId xmlns:a16="http://schemas.microsoft.com/office/drawing/2014/main" id="{5DC516BF-C995-4C15-B38E-5F4B775E169F}"/>
              </a:ext>
            </a:extLst>
          </p:cNvPr>
          <p:cNvSpPr>
            <a:spLocks noGrp="1"/>
          </p:cNvSpPr>
          <p:nvPr>
            <p:ph type="sldNum" sz="quarter" idx="16"/>
          </p:nvPr>
        </p:nvSpPr>
        <p:spPr/>
        <p:txBody>
          <a:bodyPr/>
          <a:lstStyle/>
          <a:p>
            <a:r>
              <a:rPr lang="en-US"/>
              <a:t>Page </a:t>
            </a:r>
            <a:fld id="{A52F4D17-1AD6-42D9-B93A-EB002C62F438}" type="slidenum">
              <a:rPr lang="en-US" smtClean="0"/>
              <a:pPr/>
              <a:t>36</a:t>
            </a:fld>
            <a:endParaRPr lang="en-US" noProof="0" dirty="0"/>
          </a:p>
        </p:txBody>
      </p:sp>
      <p:sp>
        <p:nvSpPr>
          <p:cNvPr id="5" name="Title 1"/>
          <p:cNvSpPr>
            <a:spLocks noGrp="1"/>
          </p:cNvSpPr>
          <p:nvPr>
            <p:ph type="title"/>
          </p:nvPr>
        </p:nvSpPr>
        <p:spPr bwMode="auto">
          <a:xfrm>
            <a:off x="371476" y="239661"/>
            <a:ext cx="11449051" cy="635217"/>
          </a:xfrm>
        </p:spPr>
        <p:txBody>
          <a:bodyPr/>
          <a:lstStyle/>
          <a:p>
            <a:pPr>
              <a:defRPr/>
            </a:pPr>
            <a:r>
              <a:rPr lang="en-US" cap="none" dirty="0">
                <a:latin typeface="Arial"/>
                <a:cs typeface="Arial"/>
              </a:rPr>
              <a:t>Sample</a:t>
            </a:r>
            <a:endParaRPr dirty="0"/>
          </a:p>
        </p:txBody>
      </p:sp>
      <p:grpSp>
        <p:nvGrpSpPr>
          <p:cNvPr id="6" name="Group 5"/>
          <p:cNvGrpSpPr/>
          <p:nvPr/>
        </p:nvGrpSpPr>
        <p:grpSpPr bwMode="auto">
          <a:xfrm>
            <a:off x="6378888" y="4170382"/>
            <a:ext cx="3862872" cy="1346882"/>
            <a:chOff x="1" y="4843049"/>
            <a:chExt cx="3862872" cy="1346882"/>
          </a:xfrm>
        </p:grpSpPr>
        <p:sp>
          <p:nvSpPr>
            <p:cNvPr id="7" name="Rectangle 6"/>
            <p:cNvSpPr/>
            <p:nvPr/>
          </p:nvSpPr>
          <p:spPr bwMode="auto">
            <a:xfrm>
              <a:off x="385493" y="4843049"/>
              <a:ext cx="1689369" cy="91905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a:defRPr sz="1800">
                  <a:solidFill>
                    <a:schemeClr val="lt1"/>
                  </a:solidFill>
                  <a:latin typeface="+mn-lt"/>
                  <a:ea typeface="+mn-ea"/>
                  <a:cs typeface="+mn-cs"/>
                </a:defRPr>
              </a:lvl1pPr>
              <a:lvl2pPr marL="457200" algn="l" defTabSz="914400">
                <a:defRPr sz="1800">
                  <a:solidFill>
                    <a:schemeClr val="lt1"/>
                  </a:solidFill>
                  <a:latin typeface="+mn-lt"/>
                  <a:ea typeface="+mn-ea"/>
                  <a:cs typeface="+mn-cs"/>
                </a:defRPr>
              </a:lvl2pPr>
              <a:lvl3pPr marL="914400" algn="l" defTabSz="914400">
                <a:defRPr sz="1800">
                  <a:solidFill>
                    <a:schemeClr val="lt1"/>
                  </a:solidFill>
                  <a:latin typeface="+mn-lt"/>
                  <a:ea typeface="+mn-ea"/>
                  <a:cs typeface="+mn-cs"/>
                </a:defRPr>
              </a:lvl3pPr>
              <a:lvl4pPr marL="1371600" algn="l" defTabSz="914400">
                <a:defRPr sz="1800">
                  <a:solidFill>
                    <a:schemeClr val="lt1"/>
                  </a:solidFill>
                  <a:latin typeface="+mn-lt"/>
                  <a:ea typeface="+mn-ea"/>
                  <a:cs typeface="+mn-cs"/>
                </a:defRPr>
              </a:lvl4pPr>
              <a:lvl5pPr marL="1828800" algn="l" defTabSz="914400">
                <a:defRPr sz="1800">
                  <a:solidFill>
                    <a:schemeClr val="lt1"/>
                  </a:solidFill>
                  <a:latin typeface="+mn-lt"/>
                  <a:ea typeface="+mn-ea"/>
                  <a:cs typeface="+mn-cs"/>
                </a:defRPr>
              </a:lvl5pPr>
              <a:lvl6pPr marL="2286000" algn="l" defTabSz="914400">
                <a:defRPr sz="1800">
                  <a:solidFill>
                    <a:schemeClr val="lt1"/>
                  </a:solidFill>
                  <a:latin typeface="+mn-lt"/>
                  <a:ea typeface="+mn-ea"/>
                  <a:cs typeface="+mn-cs"/>
                </a:defRPr>
              </a:lvl6pPr>
              <a:lvl7pPr marL="2743200" algn="l" defTabSz="914400">
                <a:defRPr sz="1800">
                  <a:solidFill>
                    <a:schemeClr val="lt1"/>
                  </a:solidFill>
                  <a:latin typeface="+mn-lt"/>
                  <a:ea typeface="+mn-ea"/>
                  <a:cs typeface="+mn-cs"/>
                </a:defRPr>
              </a:lvl7pPr>
              <a:lvl8pPr marL="3200400" algn="l" defTabSz="914400">
                <a:defRPr sz="1800">
                  <a:solidFill>
                    <a:schemeClr val="lt1"/>
                  </a:solidFill>
                  <a:latin typeface="+mn-lt"/>
                  <a:ea typeface="+mn-ea"/>
                  <a:cs typeface="+mn-cs"/>
                </a:defRPr>
              </a:lvl8pPr>
              <a:lvl9pPr marL="3657600" algn="l" defTabSz="914400">
                <a:defRPr sz="1800">
                  <a:solidFill>
                    <a:schemeClr val="lt1"/>
                  </a:solidFill>
                  <a:latin typeface="+mn-lt"/>
                  <a:ea typeface="+mn-ea"/>
                  <a:cs typeface="+mn-cs"/>
                </a:defRPr>
              </a:lvl9pPr>
            </a:lstStyle>
            <a:p>
              <a:pPr>
                <a:defRPr/>
              </a:pPr>
              <a:r>
                <a:rPr lang="en-US"/>
                <a:t>top hBN</a:t>
              </a:r>
            </a:p>
            <a:p>
              <a:pPr>
                <a:defRPr/>
              </a:pPr>
              <a:endParaRPr lang="en-US"/>
            </a:p>
            <a:p>
              <a:pPr>
                <a:defRPr/>
              </a:pPr>
              <a:endParaRPr lang="en-US"/>
            </a:p>
          </p:txBody>
        </p:sp>
        <p:sp>
          <p:nvSpPr>
            <p:cNvPr id="8" name="Rectangle 7"/>
            <p:cNvSpPr/>
            <p:nvPr/>
          </p:nvSpPr>
          <p:spPr bwMode="auto">
            <a:xfrm>
              <a:off x="1515343" y="5057942"/>
              <a:ext cx="1674461" cy="111067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a:defRPr sz="1800">
                  <a:solidFill>
                    <a:schemeClr val="lt1"/>
                  </a:solidFill>
                  <a:latin typeface="+mn-lt"/>
                  <a:ea typeface="+mn-ea"/>
                  <a:cs typeface="+mn-cs"/>
                </a:defRPr>
              </a:lvl1pPr>
              <a:lvl2pPr marL="457200" algn="l" defTabSz="914400">
                <a:defRPr sz="1800">
                  <a:solidFill>
                    <a:schemeClr val="lt1"/>
                  </a:solidFill>
                  <a:latin typeface="+mn-lt"/>
                  <a:ea typeface="+mn-ea"/>
                  <a:cs typeface="+mn-cs"/>
                </a:defRPr>
              </a:lvl2pPr>
              <a:lvl3pPr marL="914400" algn="l" defTabSz="914400">
                <a:defRPr sz="1800">
                  <a:solidFill>
                    <a:schemeClr val="lt1"/>
                  </a:solidFill>
                  <a:latin typeface="+mn-lt"/>
                  <a:ea typeface="+mn-ea"/>
                  <a:cs typeface="+mn-cs"/>
                </a:defRPr>
              </a:lvl3pPr>
              <a:lvl4pPr marL="1371600" algn="l" defTabSz="914400">
                <a:defRPr sz="1800">
                  <a:solidFill>
                    <a:schemeClr val="lt1"/>
                  </a:solidFill>
                  <a:latin typeface="+mn-lt"/>
                  <a:ea typeface="+mn-ea"/>
                  <a:cs typeface="+mn-cs"/>
                </a:defRPr>
              </a:lvl4pPr>
              <a:lvl5pPr marL="1828800" algn="l" defTabSz="914400">
                <a:defRPr sz="1800">
                  <a:solidFill>
                    <a:schemeClr val="lt1"/>
                  </a:solidFill>
                  <a:latin typeface="+mn-lt"/>
                  <a:ea typeface="+mn-ea"/>
                  <a:cs typeface="+mn-cs"/>
                </a:defRPr>
              </a:lvl5pPr>
              <a:lvl6pPr marL="2286000" algn="l" defTabSz="914400">
                <a:defRPr sz="1800">
                  <a:solidFill>
                    <a:schemeClr val="lt1"/>
                  </a:solidFill>
                  <a:latin typeface="+mn-lt"/>
                  <a:ea typeface="+mn-ea"/>
                  <a:cs typeface="+mn-cs"/>
                </a:defRPr>
              </a:lvl6pPr>
              <a:lvl7pPr marL="2743200" algn="l" defTabSz="914400">
                <a:defRPr sz="1800">
                  <a:solidFill>
                    <a:schemeClr val="lt1"/>
                  </a:solidFill>
                  <a:latin typeface="+mn-lt"/>
                  <a:ea typeface="+mn-ea"/>
                  <a:cs typeface="+mn-cs"/>
                </a:defRPr>
              </a:lvl7pPr>
              <a:lvl8pPr marL="3200400" algn="l" defTabSz="914400">
                <a:defRPr sz="1800">
                  <a:solidFill>
                    <a:schemeClr val="lt1"/>
                  </a:solidFill>
                  <a:latin typeface="+mn-lt"/>
                  <a:ea typeface="+mn-ea"/>
                  <a:cs typeface="+mn-cs"/>
                </a:defRPr>
              </a:lvl8pPr>
              <a:lvl9pPr marL="3657600" algn="l" defTabSz="914400">
                <a:defRPr sz="1800">
                  <a:solidFill>
                    <a:schemeClr val="lt1"/>
                  </a:solidFill>
                  <a:latin typeface="+mn-lt"/>
                  <a:ea typeface="+mn-ea"/>
                  <a:cs typeface="+mn-cs"/>
                </a:defRPr>
              </a:lvl9pPr>
            </a:lstStyle>
            <a:p>
              <a:pPr algn="r">
                <a:defRPr/>
              </a:pPr>
              <a:r>
                <a:rPr lang="en-US" sz="1200"/>
                <a:t>MoSe</a:t>
              </a:r>
              <a:r>
                <a:rPr lang="en-US" sz="1200" baseline="-25000"/>
                <a:t>2</a:t>
              </a:r>
              <a:endParaRPr lang="en-US" sz="1200"/>
            </a:p>
          </p:txBody>
        </p:sp>
        <p:sp>
          <p:nvSpPr>
            <p:cNvPr id="9" name="Rectangle 8"/>
            <p:cNvSpPr/>
            <p:nvPr/>
          </p:nvSpPr>
          <p:spPr bwMode="auto">
            <a:xfrm>
              <a:off x="1750590" y="5731149"/>
              <a:ext cx="570398" cy="445813"/>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a:defRPr sz="1800">
                  <a:solidFill>
                    <a:schemeClr val="lt1"/>
                  </a:solidFill>
                  <a:latin typeface="+mn-lt"/>
                  <a:ea typeface="+mn-ea"/>
                  <a:cs typeface="+mn-cs"/>
                </a:defRPr>
              </a:lvl1pPr>
              <a:lvl2pPr marL="457200" algn="l" defTabSz="914400">
                <a:defRPr sz="1800">
                  <a:solidFill>
                    <a:schemeClr val="lt1"/>
                  </a:solidFill>
                  <a:latin typeface="+mn-lt"/>
                  <a:ea typeface="+mn-ea"/>
                  <a:cs typeface="+mn-cs"/>
                </a:defRPr>
              </a:lvl2pPr>
              <a:lvl3pPr marL="914400" algn="l" defTabSz="914400">
                <a:defRPr sz="1800">
                  <a:solidFill>
                    <a:schemeClr val="lt1"/>
                  </a:solidFill>
                  <a:latin typeface="+mn-lt"/>
                  <a:ea typeface="+mn-ea"/>
                  <a:cs typeface="+mn-cs"/>
                </a:defRPr>
              </a:lvl3pPr>
              <a:lvl4pPr marL="1371600" algn="l" defTabSz="914400">
                <a:defRPr sz="1800">
                  <a:solidFill>
                    <a:schemeClr val="lt1"/>
                  </a:solidFill>
                  <a:latin typeface="+mn-lt"/>
                  <a:ea typeface="+mn-ea"/>
                  <a:cs typeface="+mn-cs"/>
                </a:defRPr>
              </a:lvl4pPr>
              <a:lvl5pPr marL="1828800" algn="l" defTabSz="914400">
                <a:defRPr sz="1800">
                  <a:solidFill>
                    <a:schemeClr val="lt1"/>
                  </a:solidFill>
                  <a:latin typeface="+mn-lt"/>
                  <a:ea typeface="+mn-ea"/>
                  <a:cs typeface="+mn-cs"/>
                </a:defRPr>
              </a:lvl5pPr>
              <a:lvl6pPr marL="2286000" algn="l" defTabSz="914400">
                <a:defRPr sz="1800">
                  <a:solidFill>
                    <a:schemeClr val="lt1"/>
                  </a:solidFill>
                  <a:latin typeface="+mn-lt"/>
                  <a:ea typeface="+mn-ea"/>
                  <a:cs typeface="+mn-cs"/>
                </a:defRPr>
              </a:lvl6pPr>
              <a:lvl7pPr marL="2743200" algn="l" defTabSz="914400">
                <a:defRPr sz="1800">
                  <a:solidFill>
                    <a:schemeClr val="lt1"/>
                  </a:solidFill>
                  <a:latin typeface="+mn-lt"/>
                  <a:ea typeface="+mn-ea"/>
                  <a:cs typeface="+mn-cs"/>
                </a:defRPr>
              </a:lvl7pPr>
              <a:lvl8pPr marL="3200400" algn="l" defTabSz="914400">
                <a:defRPr sz="1800">
                  <a:solidFill>
                    <a:schemeClr val="lt1"/>
                  </a:solidFill>
                  <a:latin typeface="+mn-lt"/>
                  <a:ea typeface="+mn-ea"/>
                  <a:cs typeface="+mn-cs"/>
                </a:defRPr>
              </a:lvl8pPr>
              <a:lvl9pPr marL="3657600" algn="l" defTabSz="914400">
                <a:defRPr sz="1800">
                  <a:solidFill>
                    <a:schemeClr val="lt1"/>
                  </a:solidFill>
                  <a:latin typeface="+mn-lt"/>
                  <a:ea typeface="+mn-ea"/>
                  <a:cs typeface="+mn-cs"/>
                </a:defRPr>
              </a:lvl9pPr>
            </a:lstStyle>
            <a:p>
              <a:pPr algn="ctr">
                <a:defRPr/>
              </a:pPr>
              <a:endParaRPr lang="en-US"/>
            </a:p>
          </p:txBody>
        </p:sp>
        <p:sp>
          <p:nvSpPr>
            <p:cNvPr id="10" name="Rectangle 9"/>
            <p:cNvSpPr/>
            <p:nvPr/>
          </p:nvSpPr>
          <p:spPr bwMode="auto">
            <a:xfrm>
              <a:off x="317241" y="5762108"/>
              <a:ext cx="1525847" cy="41485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a:defRPr sz="1800">
                  <a:solidFill>
                    <a:schemeClr val="lt1"/>
                  </a:solidFill>
                  <a:latin typeface="+mn-lt"/>
                  <a:ea typeface="+mn-ea"/>
                  <a:cs typeface="+mn-cs"/>
                </a:defRPr>
              </a:lvl1pPr>
              <a:lvl2pPr marL="457200" algn="l" defTabSz="914400">
                <a:defRPr sz="1800">
                  <a:solidFill>
                    <a:schemeClr val="lt1"/>
                  </a:solidFill>
                  <a:latin typeface="+mn-lt"/>
                  <a:ea typeface="+mn-ea"/>
                  <a:cs typeface="+mn-cs"/>
                </a:defRPr>
              </a:lvl2pPr>
              <a:lvl3pPr marL="914400" algn="l" defTabSz="914400">
                <a:defRPr sz="1800">
                  <a:solidFill>
                    <a:schemeClr val="lt1"/>
                  </a:solidFill>
                  <a:latin typeface="+mn-lt"/>
                  <a:ea typeface="+mn-ea"/>
                  <a:cs typeface="+mn-cs"/>
                </a:defRPr>
              </a:lvl3pPr>
              <a:lvl4pPr marL="1371600" algn="l" defTabSz="914400">
                <a:defRPr sz="1800">
                  <a:solidFill>
                    <a:schemeClr val="lt1"/>
                  </a:solidFill>
                  <a:latin typeface="+mn-lt"/>
                  <a:ea typeface="+mn-ea"/>
                  <a:cs typeface="+mn-cs"/>
                </a:defRPr>
              </a:lvl4pPr>
              <a:lvl5pPr marL="1828800" algn="l" defTabSz="914400">
                <a:defRPr sz="1800">
                  <a:solidFill>
                    <a:schemeClr val="lt1"/>
                  </a:solidFill>
                  <a:latin typeface="+mn-lt"/>
                  <a:ea typeface="+mn-ea"/>
                  <a:cs typeface="+mn-cs"/>
                </a:defRPr>
              </a:lvl5pPr>
              <a:lvl6pPr marL="2286000" algn="l" defTabSz="914400">
                <a:defRPr sz="1800">
                  <a:solidFill>
                    <a:schemeClr val="lt1"/>
                  </a:solidFill>
                  <a:latin typeface="+mn-lt"/>
                  <a:ea typeface="+mn-ea"/>
                  <a:cs typeface="+mn-cs"/>
                </a:defRPr>
              </a:lvl6pPr>
              <a:lvl7pPr marL="2743200" algn="l" defTabSz="914400">
                <a:defRPr sz="1800">
                  <a:solidFill>
                    <a:schemeClr val="lt1"/>
                  </a:solidFill>
                  <a:latin typeface="+mn-lt"/>
                  <a:ea typeface="+mn-ea"/>
                  <a:cs typeface="+mn-cs"/>
                </a:defRPr>
              </a:lvl7pPr>
              <a:lvl8pPr marL="3200400" algn="l" defTabSz="914400">
                <a:defRPr sz="1800">
                  <a:solidFill>
                    <a:schemeClr val="lt1"/>
                  </a:solidFill>
                  <a:latin typeface="+mn-lt"/>
                  <a:ea typeface="+mn-ea"/>
                  <a:cs typeface="+mn-cs"/>
                </a:defRPr>
              </a:lvl8pPr>
              <a:lvl9pPr marL="3657600" algn="l" defTabSz="914400">
                <a:defRPr sz="1800">
                  <a:solidFill>
                    <a:schemeClr val="lt1"/>
                  </a:solidFill>
                  <a:latin typeface="+mn-lt"/>
                  <a:ea typeface="+mn-ea"/>
                  <a:cs typeface="+mn-cs"/>
                </a:defRPr>
              </a:lvl9pPr>
            </a:lstStyle>
            <a:p>
              <a:pPr algn="ctr">
                <a:defRPr/>
              </a:pPr>
              <a:r>
                <a:rPr lang="en-US"/>
                <a:t>        Gr back</a:t>
              </a:r>
              <a:endParaRPr/>
            </a:p>
          </p:txBody>
        </p:sp>
        <p:sp>
          <p:nvSpPr>
            <p:cNvPr id="11" name="Rectangle 10"/>
            <p:cNvSpPr/>
            <p:nvPr/>
          </p:nvSpPr>
          <p:spPr bwMode="auto">
            <a:xfrm>
              <a:off x="1" y="5897044"/>
              <a:ext cx="838200" cy="279918"/>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a:defRPr sz="1800">
                  <a:solidFill>
                    <a:schemeClr val="lt1"/>
                  </a:solidFill>
                  <a:latin typeface="+mn-lt"/>
                  <a:ea typeface="+mn-ea"/>
                  <a:cs typeface="+mn-cs"/>
                </a:defRPr>
              </a:lvl1pPr>
              <a:lvl2pPr marL="457200" algn="l" defTabSz="914400">
                <a:defRPr sz="1800">
                  <a:solidFill>
                    <a:schemeClr val="lt1"/>
                  </a:solidFill>
                  <a:latin typeface="+mn-lt"/>
                  <a:ea typeface="+mn-ea"/>
                  <a:cs typeface="+mn-cs"/>
                </a:defRPr>
              </a:lvl2pPr>
              <a:lvl3pPr marL="914400" algn="l" defTabSz="914400">
                <a:defRPr sz="1800">
                  <a:solidFill>
                    <a:schemeClr val="lt1"/>
                  </a:solidFill>
                  <a:latin typeface="+mn-lt"/>
                  <a:ea typeface="+mn-ea"/>
                  <a:cs typeface="+mn-cs"/>
                </a:defRPr>
              </a:lvl3pPr>
              <a:lvl4pPr marL="1371600" algn="l" defTabSz="914400">
                <a:defRPr sz="1800">
                  <a:solidFill>
                    <a:schemeClr val="lt1"/>
                  </a:solidFill>
                  <a:latin typeface="+mn-lt"/>
                  <a:ea typeface="+mn-ea"/>
                  <a:cs typeface="+mn-cs"/>
                </a:defRPr>
              </a:lvl4pPr>
              <a:lvl5pPr marL="1828800" algn="l" defTabSz="914400">
                <a:defRPr sz="1800">
                  <a:solidFill>
                    <a:schemeClr val="lt1"/>
                  </a:solidFill>
                  <a:latin typeface="+mn-lt"/>
                  <a:ea typeface="+mn-ea"/>
                  <a:cs typeface="+mn-cs"/>
                </a:defRPr>
              </a:lvl5pPr>
              <a:lvl6pPr marL="2286000" algn="l" defTabSz="914400">
                <a:defRPr sz="1800">
                  <a:solidFill>
                    <a:schemeClr val="lt1"/>
                  </a:solidFill>
                  <a:latin typeface="+mn-lt"/>
                  <a:ea typeface="+mn-ea"/>
                  <a:cs typeface="+mn-cs"/>
                </a:defRPr>
              </a:lvl6pPr>
              <a:lvl7pPr marL="2743200" algn="l" defTabSz="914400">
                <a:defRPr sz="1800">
                  <a:solidFill>
                    <a:schemeClr val="lt1"/>
                  </a:solidFill>
                  <a:latin typeface="+mn-lt"/>
                  <a:ea typeface="+mn-ea"/>
                  <a:cs typeface="+mn-cs"/>
                </a:defRPr>
              </a:lvl7pPr>
              <a:lvl8pPr marL="3200400" algn="l" defTabSz="914400">
                <a:defRPr sz="1800">
                  <a:solidFill>
                    <a:schemeClr val="lt1"/>
                  </a:solidFill>
                  <a:latin typeface="+mn-lt"/>
                  <a:ea typeface="+mn-ea"/>
                  <a:cs typeface="+mn-cs"/>
                </a:defRPr>
              </a:lvl8pPr>
              <a:lvl9pPr marL="3657600" algn="l" defTabSz="914400">
                <a:defRPr sz="1800">
                  <a:solidFill>
                    <a:schemeClr val="lt1"/>
                  </a:solidFill>
                  <a:latin typeface="+mn-lt"/>
                  <a:ea typeface="+mn-ea"/>
                  <a:cs typeface="+mn-cs"/>
                </a:defRPr>
              </a:lvl9pPr>
            </a:lstStyle>
            <a:p>
              <a:pPr algn="ctr">
                <a:defRPr/>
              </a:pPr>
              <a:r>
                <a:rPr lang="en-US">
                  <a:solidFill>
                    <a:schemeClr val="tx1"/>
                  </a:solidFill>
                </a:rPr>
                <a:t>Au</a:t>
              </a:r>
              <a:endParaRPr/>
            </a:p>
          </p:txBody>
        </p:sp>
        <p:sp>
          <p:nvSpPr>
            <p:cNvPr id="12" name="Rectangle 11"/>
            <p:cNvSpPr/>
            <p:nvPr/>
          </p:nvSpPr>
          <p:spPr bwMode="auto">
            <a:xfrm>
              <a:off x="838200" y="5465584"/>
              <a:ext cx="1482788" cy="305853"/>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a:defRPr sz="1800">
                  <a:solidFill>
                    <a:schemeClr val="lt1"/>
                  </a:solidFill>
                  <a:latin typeface="+mn-lt"/>
                  <a:ea typeface="+mn-ea"/>
                  <a:cs typeface="+mn-cs"/>
                </a:defRPr>
              </a:lvl1pPr>
              <a:lvl2pPr marL="457200" algn="l" defTabSz="914400">
                <a:defRPr sz="1800">
                  <a:solidFill>
                    <a:schemeClr val="lt1"/>
                  </a:solidFill>
                  <a:latin typeface="+mn-lt"/>
                  <a:ea typeface="+mn-ea"/>
                  <a:cs typeface="+mn-cs"/>
                </a:defRPr>
              </a:lvl2pPr>
              <a:lvl3pPr marL="914400" algn="l" defTabSz="914400">
                <a:defRPr sz="1800">
                  <a:solidFill>
                    <a:schemeClr val="lt1"/>
                  </a:solidFill>
                  <a:latin typeface="+mn-lt"/>
                  <a:ea typeface="+mn-ea"/>
                  <a:cs typeface="+mn-cs"/>
                </a:defRPr>
              </a:lvl3pPr>
              <a:lvl4pPr marL="1371600" algn="l" defTabSz="914400">
                <a:defRPr sz="1800">
                  <a:solidFill>
                    <a:schemeClr val="lt1"/>
                  </a:solidFill>
                  <a:latin typeface="+mn-lt"/>
                  <a:ea typeface="+mn-ea"/>
                  <a:cs typeface="+mn-cs"/>
                </a:defRPr>
              </a:lvl4pPr>
              <a:lvl5pPr marL="1828800" algn="l" defTabSz="914400">
                <a:defRPr sz="1800">
                  <a:solidFill>
                    <a:schemeClr val="lt1"/>
                  </a:solidFill>
                  <a:latin typeface="+mn-lt"/>
                  <a:ea typeface="+mn-ea"/>
                  <a:cs typeface="+mn-cs"/>
                </a:defRPr>
              </a:lvl5pPr>
              <a:lvl6pPr marL="2286000" algn="l" defTabSz="914400">
                <a:defRPr sz="1800">
                  <a:solidFill>
                    <a:schemeClr val="lt1"/>
                  </a:solidFill>
                  <a:latin typeface="+mn-lt"/>
                  <a:ea typeface="+mn-ea"/>
                  <a:cs typeface="+mn-cs"/>
                </a:defRPr>
              </a:lvl6pPr>
              <a:lvl7pPr marL="2743200" algn="l" defTabSz="914400">
                <a:defRPr sz="1800">
                  <a:solidFill>
                    <a:schemeClr val="lt1"/>
                  </a:solidFill>
                  <a:latin typeface="+mn-lt"/>
                  <a:ea typeface="+mn-ea"/>
                  <a:cs typeface="+mn-cs"/>
                </a:defRPr>
              </a:lvl7pPr>
              <a:lvl8pPr marL="3200400" algn="l" defTabSz="914400">
                <a:defRPr sz="1800">
                  <a:solidFill>
                    <a:schemeClr val="lt1"/>
                  </a:solidFill>
                  <a:latin typeface="+mn-lt"/>
                  <a:ea typeface="+mn-ea"/>
                  <a:cs typeface="+mn-cs"/>
                </a:defRPr>
              </a:lvl8pPr>
              <a:lvl9pPr marL="3657600" algn="l" defTabSz="914400">
                <a:defRPr sz="1800">
                  <a:solidFill>
                    <a:schemeClr val="lt1"/>
                  </a:solidFill>
                  <a:latin typeface="+mn-lt"/>
                  <a:ea typeface="+mn-ea"/>
                  <a:cs typeface="+mn-cs"/>
                </a:defRPr>
              </a:lvl9pPr>
            </a:lstStyle>
            <a:p>
              <a:pPr algn="ctr">
                <a:defRPr/>
              </a:pPr>
              <a:r>
                <a:rPr lang="en-US">
                  <a:solidFill>
                    <a:schemeClr val="tx1"/>
                  </a:solidFill>
                </a:rPr>
                <a:t>bottom hBN</a:t>
              </a:r>
            </a:p>
          </p:txBody>
        </p:sp>
        <p:sp>
          <p:nvSpPr>
            <p:cNvPr id="13" name="Rectangle 12"/>
            <p:cNvSpPr/>
            <p:nvPr/>
          </p:nvSpPr>
          <p:spPr bwMode="auto">
            <a:xfrm>
              <a:off x="1003332" y="5309376"/>
              <a:ext cx="839756" cy="15620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a:defRPr sz="1800">
                  <a:solidFill>
                    <a:schemeClr val="lt1"/>
                  </a:solidFill>
                  <a:latin typeface="+mn-lt"/>
                  <a:ea typeface="+mn-ea"/>
                  <a:cs typeface="+mn-cs"/>
                </a:defRPr>
              </a:lvl1pPr>
              <a:lvl2pPr marL="457200" algn="l" defTabSz="914400">
                <a:defRPr sz="1800">
                  <a:solidFill>
                    <a:schemeClr val="lt1"/>
                  </a:solidFill>
                  <a:latin typeface="+mn-lt"/>
                  <a:ea typeface="+mn-ea"/>
                  <a:cs typeface="+mn-cs"/>
                </a:defRPr>
              </a:lvl2pPr>
              <a:lvl3pPr marL="914400" algn="l" defTabSz="914400">
                <a:defRPr sz="1800">
                  <a:solidFill>
                    <a:schemeClr val="lt1"/>
                  </a:solidFill>
                  <a:latin typeface="+mn-lt"/>
                  <a:ea typeface="+mn-ea"/>
                  <a:cs typeface="+mn-cs"/>
                </a:defRPr>
              </a:lvl3pPr>
              <a:lvl4pPr marL="1371600" algn="l" defTabSz="914400">
                <a:defRPr sz="1800">
                  <a:solidFill>
                    <a:schemeClr val="lt1"/>
                  </a:solidFill>
                  <a:latin typeface="+mn-lt"/>
                  <a:ea typeface="+mn-ea"/>
                  <a:cs typeface="+mn-cs"/>
                </a:defRPr>
              </a:lvl4pPr>
              <a:lvl5pPr marL="1828800" algn="l" defTabSz="914400">
                <a:defRPr sz="1800">
                  <a:solidFill>
                    <a:schemeClr val="lt1"/>
                  </a:solidFill>
                  <a:latin typeface="+mn-lt"/>
                  <a:ea typeface="+mn-ea"/>
                  <a:cs typeface="+mn-cs"/>
                </a:defRPr>
              </a:lvl5pPr>
              <a:lvl6pPr marL="2286000" algn="l" defTabSz="914400">
                <a:defRPr sz="1800">
                  <a:solidFill>
                    <a:schemeClr val="lt1"/>
                  </a:solidFill>
                  <a:latin typeface="+mn-lt"/>
                  <a:ea typeface="+mn-ea"/>
                  <a:cs typeface="+mn-cs"/>
                </a:defRPr>
              </a:lvl6pPr>
              <a:lvl7pPr marL="2743200" algn="l" defTabSz="914400">
                <a:defRPr sz="1800">
                  <a:solidFill>
                    <a:schemeClr val="lt1"/>
                  </a:solidFill>
                  <a:latin typeface="+mn-lt"/>
                  <a:ea typeface="+mn-ea"/>
                  <a:cs typeface="+mn-cs"/>
                </a:defRPr>
              </a:lvl7pPr>
              <a:lvl8pPr marL="3200400" algn="l" defTabSz="914400">
                <a:defRPr sz="1800">
                  <a:solidFill>
                    <a:schemeClr val="lt1"/>
                  </a:solidFill>
                  <a:latin typeface="+mn-lt"/>
                  <a:ea typeface="+mn-ea"/>
                  <a:cs typeface="+mn-cs"/>
                </a:defRPr>
              </a:lvl8pPr>
              <a:lvl9pPr marL="3657600" algn="l" defTabSz="914400">
                <a:defRPr sz="1800">
                  <a:solidFill>
                    <a:schemeClr val="lt1"/>
                  </a:solidFill>
                  <a:latin typeface="+mn-lt"/>
                  <a:ea typeface="+mn-ea"/>
                  <a:cs typeface="+mn-cs"/>
                </a:defRPr>
              </a:lvl9pPr>
            </a:lstStyle>
            <a:p>
              <a:pPr>
                <a:defRPr/>
              </a:pPr>
              <a:r>
                <a:rPr lang="en-US" sz="1100"/>
                <a:t>ML</a:t>
              </a:r>
              <a:endParaRPr/>
            </a:p>
          </p:txBody>
        </p:sp>
        <p:sp>
          <p:nvSpPr>
            <p:cNvPr id="14" name="Rectangle 13"/>
            <p:cNvSpPr/>
            <p:nvPr/>
          </p:nvSpPr>
          <p:spPr bwMode="auto">
            <a:xfrm>
              <a:off x="2819011" y="5910013"/>
              <a:ext cx="1043862" cy="279918"/>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a:defRPr sz="1800">
                  <a:solidFill>
                    <a:schemeClr val="lt1"/>
                  </a:solidFill>
                  <a:latin typeface="+mn-lt"/>
                  <a:ea typeface="+mn-ea"/>
                  <a:cs typeface="+mn-cs"/>
                </a:defRPr>
              </a:lvl1pPr>
              <a:lvl2pPr marL="457200" algn="l" defTabSz="914400">
                <a:defRPr sz="1800">
                  <a:solidFill>
                    <a:schemeClr val="lt1"/>
                  </a:solidFill>
                  <a:latin typeface="+mn-lt"/>
                  <a:ea typeface="+mn-ea"/>
                  <a:cs typeface="+mn-cs"/>
                </a:defRPr>
              </a:lvl2pPr>
              <a:lvl3pPr marL="914400" algn="l" defTabSz="914400">
                <a:defRPr sz="1800">
                  <a:solidFill>
                    <a:schemeClr val="lt1"/>
                  </a:solidFill>
                  <a:latin typeface="+mn-lt"/>
                  <a:ea typeface="+mn-ea"/>
                  <a:cs typeface="+mn-cs"/>
                </a:defRPr>
              </a:lvl3pPr>
              <a:lvl4pPr marL="1371600" algn="l" defTabSz="914400">
                <a:defRPr sz="1800">
                  <a:solidFill>
                    <a:schemeClr val="lt1"/>
                  </a:solidFill>
                  <a:latin typeface="+mn-lt"/>
                  <a:ea typeface="+mn-ea"/>
                  <a:cs typeface="+mn-cs"/>
                </a:defRPr>
              </a:lvl4pPr>
              <a:lvl5pPr marL="1828800" algn="l" defTabSz="914400">
                <a:defRPr sz="1800">
                  <a:solidFill>
                    <a:schemeClr val="lt1"/>
                  </a:solidFill>
                  <a:latin typeface="+mn-lt"/>
                  <a:ea typeface="+mn-ea"/>
                  <a:cs typeface="+mn-cs"/>
                </a:defRPr>
              </a:lvl5pPr>
              <a:lvl6pPr marL="2286000" algn="l" defTabSz="914400">
                <a:defRPr sz="1800">
                  <a:solidFill>
                    <a:schemeClr val="lt1"/>
                  </a:solidFill>
                  <a:latin typeface="+mn-lt"/>
                  <a:ea typeface="+mn-ea"/>
                  <a:cs typeface="+mn-cs"/>
                </a:defRPr>
              </a:lvl6pPr>
              <a:lvl7pPr marL="2743200" algn="l" defTabSz="914400">
                <a:defRPr sz="1800">
                  <a:solidFill>
                    <a:schemeClr val="lt1"/>
                  </a:solidFill>
                  <a:latin typeface="+mn-lt"/>
                  <a:ea typeface="+mn-ea"/>
                  <a:cs typeface="+mn-cs"/>
                </a:defRPr>
              </a:lvl7pPr>
              <a:lvl8pPr marL="3200400" algn="l" defTabSz="914400">
                <a:defRPr sz="1800">
                  <a:solidFill>
                    <a:schemeClr val="lt1"/>
                  </a:solidFill>
                  <a:latin typeface="+mn-lt"/>
                  <a:ea typeface="+mn-ea"/>
                  <a:cs typeface="+mn-cs"/>
                </a:defRPr>
              </a:lvl8pPr>
              <a:lvl9pPr marL="3657600" algn="l" defTabSz="914400">
                <a:defRPr sz="1800">
                  <a:solidFill>
                    <a:schemeClr val="lt1"/>
                  </a:solidFill>
                  <a:latin typeface="+mn-lt"/>
                  <a:ea typeface="+mn-ea"/>
                  <a:cs typeface="+mn-cs"/>
                </a:defRPr>
              </a:lvl9pPr>
            </a:lstStyle>
            <a:p>
              <a:pPr algn="ctr">
                <a:defRPr/>
              </a:pPr>
              <a:r>
                <a:rPr lang="en-US" dirty="0">
                  <a:solidFill>
                    <a:schemeClr val="tx1"/>
                  </a:solidFill>
                </a:rPr>
                <a:t>Au</a:t>
              </a:r>
              <a:endParaRPr dirty="0"/>
            </a:p>
          </p:txBody>
        </p:sp>
      </p:grpSp>
      <p:grpSp>
        <p:nvGrpSpPr>
          <p:cNvPr id="15" name="Group 14"/>
          <p:cNvGrpSpPr/>
          <p:nvPr/>
        </p:nvGrpSpPr>
        <p:grpSpPr bwMode="auto">
          <a:xfrm>
            <a:off x="5789938" y="121537"/>
            <a:ext cx="5571137" cy="3629037"/>
            <a:chOff x="5455388" y="1576826"/>
            <a:chExt cx="6354784" cy="4152450"/>
          </a:xfrm>
        </p:grpSpPr>
        <p:grpSp>
          <p:nvGrpSpPr>
            <p:cNvPr id="16" name="Group 32"/>
            <p:cNvGrpSpPr/>
            <p:nvPr/>
          </p:nvGrpSpPr>
          <p:grpSpPr bwMode="auto">
            <a:xfrm>
              <a:off x="5455388" y="1605745"/>
              <a:ext cx="6354784" cy="4123531"/>
              <a:chOff x="4972050" y="1123950"/>
              <a:chExt cx="7443390" cy="5324475"/>
            </a:xfrm>
          </p:grpSpPr>
          <p:pic>
            <p:nvPicPr>
              <p:cNvPr id="20" name="Picture 13"/>
              <p:cNvPicPr>
                <a:picLocks noChangeAspect="1"/>
              </p:cNvPicPr>
              <p:nvPr/>
            </p:nvPicPr>
            <p:blipFill>
              <a:blip r:embed="rId3"/>
              <a:stretch/>
            </p:blipFill>
            <p:spPr bwMode="auto">
              <a:xfrm>
                <a:off x="4988665" y="1123950"/>
                <a:ext cx="7053369" cy="5310770"/>
              </a:xfrm>
              <a:prstGeom prst="rect">
                <a:avLst/>
              </a:prstGeom>
            </p:spPr>
          </p:pic>
          <p:sp>
            <p:nvSpPr>
              <p:cNvPr id="21" name="Freeform 17"/>
              <p:cNvSpPr/>
              <p:nvPr/>
            </p:nvSpPr>
            <p:spPr bwMode="auto">
              <a:xfrm>
                <a:off x="4972050" y="2695575"/>
                <a:ext cx="6343650" cy="3752850"/>
              </a:xfrm>
              <a:custGeom>
                <a:avLst/>
                <a:gdLst>
                  <a:gd name="connsiteX0" fmla="*/ 5114925 w 6343650"/>
                  <a:gd name="connsiteY0" fmla="*/ 3743325 h 3752850"/>
                  <a:gd name="connsiteX1" fmla="*/ 5153025 w 6343650"/>
                  <a:gd name="connsiteY1" fmla="*/ 3581400 h 3752850"/>
                  <a:gd name="connsiteX2" fmla="*/ 6153150 w 6343650"/>
                  <a:gd name="connsiteY2" fmla="*/ 3181350 h 3752850"/>
                  <a:gd name="connsiteX3" fmla="*/ 6343650 w 6343650"/>
                  <a:gd name="connsiteY3" fmla="*/ 2667000 h 3752850"/>
                  <a:gd name="connsiteX4" fmla="*/ 6134100 w 6343650"/>
                  <a:gd name="connsiteY4" fmla="*/ 1647825 h 3752850"/>
                  <a:gd name="connsiteX5" fmla="*/ 6238875 w 6343650"/>
                  <a:gd name="connsiteY5" fmla="*/ 1162050 h 3752850"/>
                  <a:gd name="connsiteX6" fmla="*/ 2619375 w 6343650"/>
                  <a:gd name="connsiteY6" fmla="*/ 38100 h 3752850"/>
                  <a:gd name="connsiteX7" fmla="*/ 1247775 w 6343650"/>
                  <a:gd name="connsiteY7" fmla="*/ 0 h 3752850"/>
                  <a:gd name="connsiteX8" fmla="*/ 38100 w 6343650"/>
                  <a:gd name="connsiteY8" fmla="*/ 1057275 h 3752850"/>
                  <a:gd name="connsiteX9" fmla="*/ 0 w 6343650"/>
                  <a:gd name="connsiteY9" fmla="*/ 3752850 h 375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43650" h="3752850" extrusionOk="0">
                    <a:moveTo>
                      <a:pt x="5114925" y="3743325"/>
                    </a:moveTo>
                    <a:lnTo>
                      <a:pt x="5153025" y="3581400"/>
                    </a:lnTo>
                    <a:lnTo>
                      <a:pt x="6153150" y="3181350"/>
                    </a:lnTo>
                    <a:lnTo>
                      <a:pt x="6343650" y="2667000"/>
                    </a:lnTo>
                    <a:lnTo>
                      <a:pt x="6134100" y="1647825"/>
                    </a:lnTo>
                    <a:lnTo>
                      <a:pt x="6238875" y="1162050"/>
                    </a:lnTo>
                    <a:lnTo>
                      <a:pt x="2619375" y="38100"/>
                    </a:lnTo>
                    <a:lnTo>
                      <a:pt x="1247775" y="0"/>
                    </a:lnTo>
                    <a:lnTo>
                      <a:pt x="38100" y="1057275"/>
                    </a:lnTo>
                    <a:lnTo>
                      <a:pt x="0" y="3752850"/>
                    </a:lnTo>
                  </a:path>
                </a:pathLst>
              </a:custGeom>
              <a:noFill/>
              <a:ln w="381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schemeClr val="accent1">
                      <a:lumMod val="75000"/>
                    </a:schemeClr>
                  </a:solidFill>
                </a:endParaRPr>
              </a:p>
            </p:txBody>
          </p:sp>
          <p:sp>
            <p:nvSpPr>
              <p:cNvPr id="22" name="Freeform 19"/>
              <p:cNvSpPr/>
              <p:nvPr/>
            </p:nvSpPr>
            <p:spPr bwMode="auto">
              <a:xfrm>
                <a:off x="7248525" y="3543300"/>
                <a:ext cx="3438525" cy="2076450"/>
              </a:xfrm>
              <a:custGeom>
                <a:avLst/>
                <a:gdLst>
                  <a:gd name="connsiteX0" fmla="*/ 0 w 3438525"/>
                  <a:gd name="connsiteY0" fmla="*/ 2076450 h 2076450"/>
                  <a:gd name="connsiteX1" fmla="*/ 457200 w 3438525"/>
                  <a:gd name="connsiteY1" fmla="*/ 1466850 h 2076450"/>
                  <a:gd name="connsiteX2" fmla="*/ 1114425 w 3438525"/>
                  <a:gd name="connsiteY2" fmla="*/ 552450 h 2076450"/>
                  <a:gd name="connsiteX3" fmla="*/ 962025 w 3438525"/>
                  <a:gd name="connsiteY3" fmla="*/ 0 h 2076450"/>
                  <a:gd name="connsiteX4" fmla="*/ 3438525 w 3438525"/>
                  <a:gd name="connsiteY4" fmla="*/ 438150 h 2076450"/>
                  <a:gd name="connsiteX5" fmla="*/ 3124200 w 3438525"/>
                  <a:gd name="connsiteY5" fmla="*/ 781050 h 2076450"/>
                  <a:gd name="connsiteX6" fmla="*/ 2590800 w 3438525"/>
                  <a:gd name="connsiteY6" fmla="*/ 1085850 h 2076450"/>
                  <a:gd name="connsiteX7" fmla="*/ 0 w 3438525"/>
                  <a:gd name="connsiteY7" fmla="*/ 2076450 h 2076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38525" h="2076450" extrusionOk="0">
                    <a:moveTo>
                      <a:pt x="0" y="2076450"/>
                    </a:moveTo>
                    <a:lnTo>
                      <a:pt x="457200" y="1466850"/>
                    </a:lnTo>
                    <a:lnTo>
                      <a:pt x="1114425" y="552450"/>
                    </a:lnTo>
                    <a:lnTo>
                      <a:pt x="962025" y="0"/>
                    </a:lnTo>
                    <a:lnTo>
                      <a:pt x="3438525" y="438150"/>
                    </a:lnTo>
                    <a:lnTo>
                      <a:pt x="3124200" y="781050"/>
                    </a:lnTo>
                    <a:lnTo>
                      <a:pt x="2590800" y="1085850"/>
                    </a:lnTo>
                    <a:lnTo>
                      <a:pt x="0" y="2076450"/>
                    </a:lnTo>
                    <a:close/>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schemeClr val="accent1">
                      <a:lumMod val="75000"/>
                    </a:schemeClr>
                  </a:solidFill>
                </a:endParaRPr>
              </a:p>
            </p:txBody>
          </p:sp>
          <p:sp>
            <p:nvSpPr>
              <p:cNvPr id="23" name="Freeform 20"/>
              <p:cNvSpPr/>
              <p:nvPr/>
            </p:nvSpPr>
            <p:spPr bwMode="auto">
              <a:xfrm>
                <a:off x="6648450" y="1123950"/>
                <a:ext cx="2905125" cy="3609975"/>
              </a:xfrm>
              <a:custGeom>
                <a:avLst/>
                <a:gdLst>
                  <a:gd name="connsiteX0" fmla="*/ 0 w 2905125"/>
                  <a:gd name="connsiteY0" fmla="*/ 2066925 h 3609975"/>
                  <a:gd name="connsiteX1" fmla="*/ 104775 w 2905125"/>
                  <a:gd name="connsiteY1" fmla="*/ 1762125 h 3609975"/>
                  <a:gd name="connsiteX2" fmla="*/ 762000 w 2905125"/>
                  <a:gd name="connsiteY2" fmla="*/ 904875 h 3609975"/>
                  <a:gd name="connsiteX3" fmla="*/ 847725 w 2905125"/>
                  <a:gd name="connsiteY3" fmla="*/ 752475 h 3609975"/>
                  <a:gd name="connsiteX4" fmla="*/ 1543050 w 2905125"/>
                  <a:gd name="connsiteY4" fmla="*/ 0 h 3609975"/>
                  <a:gd name="connsiteX5" fmla="*/ 2590800 w 2905125"/>
                  <a:gd name="connsiteY5" fmla="*/ 19050 h 3609975"/>
                  <a:gd name="connsiteX6" fmla="*/ 2790825 w 2905125"/>
                  <a:gd name="connsiteY6" fmla="*/ 895350 h 3609975"/>
                  <a:gd name="connsiteX7" fmla="*/ 2857500 w 2905125"/>
                  <a:gd name="connsiteY7" fmla="*/ 1047750 h 3609975"/>
                  <a:gd name="connsiteX8" fmla="*/ 2895600 w 2905125"/>
                  <a:gd name="connsiteY8" fmla="*/ 1895475 h 3609975"/>
                  <a:gd name="connsiteX9" fmla="*/ 2838450 w 2905125"/>
                  <a:gd name="connsiteY9" fmla="*/ 2171700 h 3609975"/>
                  <a:gd name="connsiteX10" fmla="*/ 2905125 w 2905125"/>
                  <a:gd name="connsiteY10" fmla="*/ 3209925 h 3609975"/>
                  <a:gd name="connsiteX11" fmla="*/ 2524125 w 2905125"/>
                  <a:gd name="connsiteY11" fmla="*/ 3609975 h 3609975"/>
                  <a:gd name="connsiteX12" fmla="*/ 1905000 w 2905125"/>
                  <a:gd name="connsiteY12" fmla="*/ 3476625 h 3609975"/>
                  <a:gd name="connsiteX13" fmla="*/ 1752600 w 2905125"/>
                  <a:gd name="connsiteY13" fmla="*/ 2857500 h 3609975"/>
                  <a:gd name="connsiteX14" fmla="*/ 1238250 w 2905125"/>
                  <a:gd name="connsiteY14" fmla="*/ 2638425 h 3609975"/>
                  <a:gd name="connsiteX15" fmla="*/ 1076325 w 2905125"/>
                  <a:gd name="connsiteY15" fmla="*/ 2428875 h 3609975"/>
                  <a:gd name="connsiteX16" fmla="*/ 0 w 2905125"/>
                  <a:gd name="connsiteY16" fmla="*/ 2066925 h 3609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05125" h="3609975" extrusionOk="0">
                    <a:moveTo>
                      <a:pt x="0" y="2066925"/>
                    </a:moveTo>
                    <a:lnTo>
                      <a:pt x="104775" y="1762125"/>
                    </a:lnTo>
                    <a:lnTo>
                      <a:pt x="762000" y="904875"/>
                    </a:lnTo>
                    <a:lnTo>
                      <a:pt x="847725" y="752475"/>
                    </a:lnTo>
                    <a:lnTo>
                      <a:pt x="1543050" y="0"/>
                    </a:lnTo>
                    <a:lnTo>
                      <a:pt x="2590800" y="19050"/>
                    </a:lnTo>
                    <a:lnTo>
                      <a:pt x="2790825" y="895350"/>
                    </a:lnTo>
                    <a:lnTo>
                      <a:pt x="2857500" y="1047750"/>
                    </a:lnTo>
                    <a:lnTo>
                      <a:pt x="2895600" y="1895475"/>
                    </a:lnTo>
                    <a:lnTo>
                      <a:pt x="2838450" y="2171700"/>
                    </a:lnTo>
                    <a:lnTo>
                      <a:pt x="2905125" y="3209925"/>
                    </a:lnTo>
                    <a:lnTo>
                      <a:pt x="2524125" y="3609975"/>
                    </a:lnTo>
                    <a:lnTo>
                      <a:pt x="1905000" y="3476625"/>
                    </a:lnTo>
                    <a:lnTo>
                      <a:pt x="1752600" y="2857500"/>
                    </a:lnTo>
                    <a:lnTo>
                      <a:pt x="1238250" y="2638425"/>
                    </a:lnTo>
                    <a:lnTo>
                      <a:pt x="1076325" y="2428875"/>
                    </a:lnTo>
                    <a:lnTo>
                      <a:pt x="0" y="2066925"/>
                    </a:lnTo>
                    <a:close/>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schemeClr val="accent1">
                      <a:lumMod val="75000"/>
                    </a:schemeClr>
                  </a:solidFill>
                </a:endParaRPr>
              </a:p>
            </p:txBody>
          </p:sp>
          <p:cxnSp>
            <p:nvCxnSpPr>
              <p:cNvPr id="24" name="Straight Connector 22"/>
              <p:cNvCxnSpPr>
                <a:cxnSpLocks/>
                <a:stCxn id="23" idx="13"/>
                <a:endCxn id="23" idx="10"/>
              </p:cNvCxnSpPr>
              <p:nvPr/>
            </p:nvCxnSpPr>
            <p:spPr bwMode="auto">
              <a:xfrm>
                <a:off x="8401050" y="3981450"/>
                <a:ext cx="1152525" cy="35242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Freeform 24"/>
              <p:cNvSpPr/>
              <p:nvPr/>
            </p:nvSpPr>
            <p:spPr bwMode="auto">
              <a:xfrm>
                <a:off x="5962650" y="2667000"/>
                <a:ext cx="5105400" cy="3629025"/>
              </a:xfrm>
              <a:custGeom>
                <a:avLst/>
                <a:gdLst>
                  <a:gd name="connsiteX0" fmla="*/ 3467100 w 5105400"/>
                  <a:gd name="connsiteY0" fmla="*/ 3629025 h 3629025"/>
                  <a:gd name="connsiteX1" fmla="*/ 3276600 w 5105400"/>
                  <a:gd name="connsiteY1" fmla="*/ 3419475 h 3629025"/>
                  <a:gd name="connsiteX2" fmla="*/ 4295775 w 5105400"/>
                  <a:gd name="connsiteY2" fmla="*/ 2105025 h 3629025"/>
                  <a:gd name="connsiteX3" fmla="*/ 4124325 w 5105400"/>
                  <a:gd name="connsiteY3" fmla="*/ 1790700 h 3629025"/>
                  <a:gd name="connsiteX4" fmla="*/ 4029075 w 5105400"/>
                  <a:gd name="connsiteY4" fmla="*/ 1790700 h 3629025"/>
                  <a:gd name="connsiteX5" fmla="*/ 4000500 w 5105400"/>
                  <a:gd name="connsiteY5" fmla="*/ 1752600 h 3629025"/>
                  <a:gd name="connsiteX6" fmla="*/ 3962400 w 5105400"/>
                  <a:gd name="connsiteY6" fmla="*/ 1781175 h 3629025"/>
                  <a:gd name="connsiteX7" fmla="*/ 3800475 w 5105400"/>
                  <a:gd name="connsiteY7" fmla="*/ 1590675 h 3629025"/>
                  <a:gd name="connsiteX8" fmla="*/ 3800475 w 5105400"/>
                  <a:gd name="connsiteY8" fmla="*/ 1400175 h 3629025"/>
                  <a:gd name="connsiteX9" fmla="*/ 4257675 w 5105400"/>
                  <a:gd name="connsiteY9" fmla="*/ 1047750 h 3629025"/>
                  <a:gd name="connsiteX10" fmla="*/ 4324350 w 5105400"/>
                  <a:gd name="connsiteY10" fmla="*/ 1047750 h 3629025"/>
                  <a:gd name="connsiteX11" fmla="*/ 4524375 w 5105400"/>
                  <a:gd name="connsiteY11" fmla="*/ 838200 h 3629025"/>
                  <a:gd name="connsiteX12" fmla="*/ 5048250 w 5105400"/>
                  <a:gd name="connsiteY12" fmla="*/ 828675 h 3629025"/>
                  <a:gd name="connsiteX13" fmla="*/ 5105400 w 5105400"/>
                  <a:gd name="connsiteY13" fmla="*/ 457200 h 3629025"/>
                  <a:gd name="connsiteX14" fmla="*/ 4953000 w 5105400"/>
                  <a:gd name="connsiteY14" fmla="*/ 400050 h 3629025"/>
                  <a:gd name="connsiteX15" fmla="*/ 4057650 w 5105400"/>
                  <a:gd name="connsiteY15" fmla="*/ 485775 h 3629025"/>
                  <a:gd name="connsiteX16" fmla="*/ 3581400 w 5105400"/>
                  <a:gd name="connsiteY16" fmla="*/ 104775 h 3629025"/>
                  <a:gd name="connsiteX17" fmla="*/ 895350 w 5105400"/>
                  <a:gd name="connsiteY17" fmla="*/ 0 h 3629025"/>
                  <a:gd name="connsiteX18" fmla="*/ 0 w 5105400"/>
                  <a:gd name="connsiteY18" fmla="*/ 561975 h 3629025"/>
                  <a:gd name="connsiteX19" fmla="*/ 704850 w 5105400"/>
                  <a:gd name="connsiteY19" fmla="*/ 1028700 h 3629025"/>
                  <a:gd name="connsiteX20" fmla="*/ 1104900 w 5105400"/>
                  <a:gd name="connsiteY20" fmla="*/ 1724025 h 3629025"/>
                  <a:gd name="connsiteX21" fmla="*/ 1562100 w 5105400"/>
                  <a:gd name="connsiteY21" fmla="*/ 2238375 h 3629025"/>
                  <a:gd name="connsiteX22" fmla="*/ 2009775 w 5105400"/>
                  <a:gd name="connsiteY22" fmla="*/ 2962275 h 3629025"/>
                  <a:gd name="connsiteX23" fmla="*/ 2171700 w 5105400"/>
                  <a:gd name="connsiteY23" fmla="*/ 3057525 h 3629025"/>
                  <a:gd name="connsiteX24" fmla="*/ 2295525 w 5105400"/>
                  <a:gd name="connsiteY24" fmla="*/ 3286125 h 3629025"/>
                  <a:gd name="connsiteX25" fmla="*/ 3467100 w 5105400"/>
                  <a:gd name="connsiteY25" fmla="*/ 3629025 h 3629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05400" h="3629025" extrusionOk="0">
                    <a:moveTo>
                      <a:pt x="3467100" y="3629025"/>
                    </a:moveTo>
                    <a:lnTo>
                      <a:pt x="3276600" y="3419475"/>
                    </a:lnTo>
                    <a:lnTo>
                      <a:pt x="4295775" y="2105025"/>
                    </a:lnTo>
                    <a:lnTo>
                      <a:pt x="4124325" y="1790700"/>
                    </a:lnTo>
                    <a:lnTo>
                      <a:pt x="4029075" y="1790700"/>
                    </a:lnTo>
                    <a:lnTo>
                      <a:pt x="4000500" y="1752600"/>
                    </a:lnTo>
                    <a:lnTo>
                      <a:pt x="3962400" y="1781175"/>
                    </a:lnTo>
                    <a:lnTo>
                      <a:pt x="3800475" y="1590675"/>
                    </a:lnTo>
                    <a:lnTo>
                      <a:pt x="3800475" y="1400175"/>
                    </a:lnTo>
                    <a:lnTo>
                      <a:pt x="4257675" y="1047750"/>
                    </a:lnTo>
                    <a:lnTo>
                      <a:pt x="4324350" y="1047750"/>
                    </a:lnTo>
                    <a:lnTo>
                      <a:pt x="4524375" y="838200"/>
                    </a:lnTo>
                    <a:lnTo>
                      <a:pt x="5048250" y="828675"/>
                    </a:lnTo>
                    <a:lnTo>
                      <a:pt x="5105400" y="457200"/>
                    </a:lnTo>
                    <a:lnTo>
                      <a:pt x="4953000" y="400050"/>
                    </a:lnTo>
                    <a:lnTo>
                      <a:pt x="4057650" y="485775"/>
                    </a:lnTo>
                    <a:lnTo>
                      <a:pt x="3581400" y="104775"/>
                    </a:lnTo>
                    <a:lnTo>
                      <a:pt x="895350" y="0"/>
                    </a:lnTo>
                    <a:lnTo>
                      <a:pt x="0" y="561975"/>
                    </a:lnTo>
                    <a:lnTo>
                      <a:pt x="704850" y="1028700"/>
                    </a:lnTo>
                    <a:lnTo>
                      <a:pt x="1104900" y="1724025"/>
                    </a:lnTo>
                    <a:lnTo>
                      <a:pt x="1562100" y="2238375"/>
                    </a:lnTo>
                    <a:lnTo>
                      <a:pt x="2009775" y="2962275"/>
                    </a:lnTo>
                    <a:lnTo>
                      <a:pt x="2171700" y="3057525"/>
                    </a:lnTo>
                    <a:lnTo>
                      <a:pt x="2295525" y="3286125"/>
                    </a:lnTo>
                    <a:lnTo>
                      <a:pt x="3467100" y="3629025"/>
                    </a:lnTo>
                    <a:close/>
                  </a:path>
                </a:pathLst>
              </a:custGeom>
              <a:no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schemeClr val="accent1">
                      <a:lumMod val="75000"/>
                    </a:schemeClr>
                  </a:solidFill>
                </a:endParaRPr>
              </a:p>
            </p:txBody>
          </p:sp>
          <p:sp>
            <p:nvSpPr>
              <p:cNvPr id="26" name="TextBox 25"/>
              <p:cNvSpPr/>
              <p:nvPr/>
            </p:nvSpPr>
            <p:spPr bwMode="auto">
              <a:xfrm>
                <a:off x="8434387" y="1678146"/>
                <a:ext cx="1085851" cy="500206"/>
              </a:xfrm>
              <a:prstGeom prst="rect">
                <a:avLst/>
              </a:prstGeom>
              <a:noFill/>
            </p:spPr>
            <p:txBody>
              <a:bodyPr wrap="square" rtlCol="0">
                <a:spAutoFit/>
              </a:bodyPr>
              <a:lstStyle/>
              <a:p>
                <a:pPr>
                  <a:defRPr/>
                </a:pPr>
                <a:r>
                  <a:rPr lang="en-US" sz="1600">
                    <a:solidFill>
                      <a:schemeClr val="accent1">
                        <a:lumMod val="75000"/>
                      </a:schemeClr>
                    </a:solidFill>
                  </a:rPr>
                  <a:t>MoSe</a:t>
                </a:r>
                <a:r>
                  <a:rPr lang="en-US" sz="1600" baseline="-25000">
                    <a:solidFill>
                      <a:schemeClr val="accent1">
                        <a:lumMod val="75000"/>
                      </a:schemeClr>
                    </a:solidFill>
                  </a:rPr>
                  <a:t>2</a:t>
                </a:r>
                <a:endParaRPr lang="en-US" sz="1600">
                  <a:solidFill>
                    <a:schemeClr val="accent1">
                      <a:lumMod val="75000"/>
                    </a:schemeClr>
                  </a:solidFill>
                </a:endParaRPr>
              </a:p>
            </p:txBody>
          </p:sp>
          <p:sp>
            <p:nvSpPr>
              <p:cNvPr id="27" name="TextBox 26"/>
              <p:cNvSpPr/>
              <p:nvPr/>
            </p:nvSpPr>
            <p:spPr bwMode="auto">
              <a:xfrm>
                <a:off x="8767763" y="4283310"/>
                <a:ext cx="1085851" cy="500206"/>
              </a:xfrm>
              <a:prstGeom prst="rect">
                <a:avLst/>
              </a:prstGeom>
              <a:noFill/>
            </p:spPr>
            <p:txBody>
              <a:bodyPr wrap="square" rtlCol="0">
                <a:spAutoFit/>
              </a:bodyPr>
              <a:lstStyle/>
              <a:p>
                <a:pPr>
                  <a:defRPr/>
                </a:pPr>
                <a:r>
                  <a:rPr lang="en-US" sz="1600">
                    <a:solidFill>
                      <a:schemeClr val="accent1">
                        <a:lumMod val="75000"/>
                      </a:schemeClr>
                    </a:solidFill>
                  </a:rPr>
                  <a:t>ML</a:t>
                </a:r>
                <a:endParaRPr>
                  <a:solidFill>
                    <a:schemeClr val="accent1">
                      <a:lumMod val="75000"/>
                    </a:schemeClr>
                  </a:solidFill>
                </a:endParaRPr>
              </a:p>
            </p:txBody>
          </p:sp>
          <p:sp>
            <p:nvSpPr>
              <p:cNvPr id="28" name="TextBox 27"/>
              <p:cNvSpPr/>
              <p:nvPr/>
            </p:nvSpPr>
            <p:spPr bwMode="auto">
              <a:xfrm>
                <a:off x="9830367" y="5333382"/>
                <a:ext cx="1109097" cy="863991"/>
              </a:xfrm>
              <a:prstGeom prst="rect">
                <a:avLst/>
              </a:prstGeom>
              <a:noFill/>
            </p:spPr>
            <p:txBody>
              <a:bodyPr wrap="square" rtlCol="0">
                <a:spAutoFit/>
              </a:bodyPr>
              <a:lstStyle/>
              <a:p>
                <a:pPr>
                  <a:defRPr/>
                </a:pPr>
                <a:r>
                  <a:rPr lang="en-US" sz="1600">
                    <a:solidFill>
                      <a:schemeClr val="accent1">
                        <a:lumMod val="75000"/>
                      </a:schemeClr>
                    </a:solidFill>
                  </a:rPr>
                  <a:t>Bottom hBN</a:t>
                </a:r>
              </a:p>
            </p:txBody>
          </p:sp>
          <p:sp>
            <p:nvSpPr>
              <p:cNvPr id="29" name="TextBox 28"/>
              <p:cNvSpPr/>
              <p:nvPr/>
            </p:nvSpPr>
            <p:spPr bwMode="auto">
              <a:xfrm>
                <a:off x="7058025" y="3687021"/>
                <a:ext cx="1085851" cy="863991"/>
              </a:xfrm>
              <a:prstGeom prst="rect">
                <a:avLst/>
              </a:prstGeom>
              <a:noFill/>
            </p:spPr>
            <p:txBody>
              <a:bodyPr wrap="square" rtlCol="0">
                <a:spAutoFit/>
              </a:bodyPr>
              <a:lstStyle/>
              <a:p>
                <a:pPr>
                  <a:defRPr/>
                </a:pPr>
                <a:r>
                  <a:rPr lang="en-US" sz="1600">
                    <a:solidFill>
                      <a:schemeClr val="accent1">
                        <a:lumMod val="75000"/>
                      </a:schemeClr>
                    </a:solidFill>
                  </a:rPr>
                  <a:t>Top hBN</a:t>
                </a:r>
              </a:p>
            </p:txBody>
          </p:sp>
          <p:sp>
            <p:nvSpPr>
              <p:cNvPr id="30" name="TextBox 29"/>
              <p:cNvSpPr/>
              <p:nvPr/>
            </p:nvSpPr>
            <p:spPr bwMode="auto">
              <a:xfrm>
                <a:off x="7952484" y="4387332"/>
                <a:ext cx="1085851" cy="863991"/>
              </a:xfrm>
              <a:prstGeom prst="rect">
                <a:avLst/>
              </a:prstGeom>
              <a:noFill/>
            </p:spPr>
            <p:txBody>
              <a:bodyPr wrap="square" rtlCol="0">
                <a:spAutoFit/>
              </a:bodyPr>
              <a:lstStyle/>
              <a:p>
                <a:pPr>
                  <a:defRPr/>
                </a:pPr>
                <a:r>
                  <a:rPr lang="en-US" sz="1600">
                    <a:solidFill>
                      <a:schemeClr val="accent1">
                        <a:lumMod val="75000"/>
                      </a:schemeClr>
                    </a:solidFill>
                  </a:rPr>
                  <a:t>Gr back</a:t>
                </a:r>
                <a:endParaRPr>
                  <a:solidFill>
                    <a:schemeClr val="accent1">
                      <a:lumMod val="75000"/>
                    </a:schemeClr>
                  </a:solidFill>
                </a:endParaRPr>
              </a:p>
            </p:txBody>
          </p:sp>
          <p:sp>
            <p:nvSpPr>
              <p:cNvPr id="31" name="TextBox 30"/>
              <p:cNvSpPr/>
              <p:nvPr/>
            </p:nvSpPr>
            <p:spPr bwMode="auto">
              <a:xfrm>
                <a:off x="9980927" y="1681687"/>
                <a:ext cx="1085851" cy="500206"/>
              </a:xfrm>
              <a:prstGeom prst="rect">
                <a:avLst/>
              </a:prstGeom>
              <a:noFill/>
            </p:spPr>
            <p:txBody>
              <a:bodyPr wrap="square" rtlCol="0">
                <a:spAutoFit/>
              </a:bodyPr>
              <a:lstStyle/>
              <a:p>
                <a:pPr>
                  <a:defRPr/>
                </a:pPr>
                <a:r>
                  <a:rPr lang="en-US" sz="1600">
                    <a:solidFill>
                      <a:schemeClr val="accent1">
                        <a:lumMod val="75000"/>
                      </a:schemeClr>
                    </a:solidFill>
                  </a:rPr>
                  <a:t>Au</a:t>
                </a:r>
                <a:endParaRPr>
                  <a:solidFill>
                    <a:schemeClr val="accent1">
                      <a:lumMod val="75000"/>
                    </a:schemeClr>
                  </a:solidFill>
                </a:endParaRPr>
              </a:p>
            </p:txBody>
          </p:sp>
          <p:sp>
            <p:nvSpPr>
              <p:cNvPr id="32" name="TextBox 31"/>
              <p:cNvSpPr/>
              <p:nvPr/>
            </p:nvSpPr>
            <p:spPr bwMode="auto">
              <a:xfrm>
                <a:off x="11329590" y="4804248"/>
                <a:ext cx="1085851" cy="500206"/>
              </a:xfrm>
              <a:prstGeom prst="rect">
                <a:avLst/>
              </a:prstGeom>
              <a:noFill/>
            </p:spPr>
            <p:txBody>
              <a:bodyPr wrap="square" rtlCol="0">
                <a:spAutoFit/>
              </a:bodyPr>
              <a:lstStyle/>
              <a:p>
                <a:pPr>
                  <a:defRPr/>
                </a:pPr>
                <a:r>
                  <a:rPr lang="en-US" sz="1600">
                    <a:solidFill>
                      <a:schemeClr val="accent1">
                        <a:lumMod val="75000"/>
                      </a:schemeClr>
                    </a:solidFill>
                  </a:rPr>
                  <a:t>Au</a:t>
                </a:r>
                <a:endParaRPr>
                  <a:solidFill>
                    <a:schemeClr val="accent1">
                      <a:lumMod val="75000"/>
                    </a:schemeClr>
                  </a:solidFill>
                </a:endParaRPr>
              </a:p>
            </p:txBody>
          </p:sp>
        </p:grpSp>
        <p:sp>
          <p:nvSpPr>
            <p:cNvPr id="17" name="TextBox 16"/>
            <p:cNvSpPr txBox="1"/>
            <p:nvPr/>
          </p:nvSpPr>
          <p:spPr bwMode="auto">
            <a:xfrm>
              <a:off x="5461761" y="1576826"/>
              <a:ext cx="3282658" cy="387383"/>
            </a:xfrm>
            <a:prstGeom prst="rect">
              <a:avLst/>
            </a:prstGeom>
            <a:solidFill>
              <a:schemeClr val="bg1"/>
            </a:solidFill>
          </p:spPr>
          <p:txBody>
            <a:bodyPr wrap="square" rtlCol="0">
              <a:spAutoFit/>
            </a:bodyPr>
            <a:lstStyle/>
            <a:p>
              <a:pPr>
                <a:defRPr/>
              </a:pPr>
              <a:r>
                <a:rPr lang="en-US" sz="1600">
                  <a:solidFill>
                    <a:schemeClr val="accent1">
                      <a:lumMod val="75000"/>
                    </a:schemeClr>
                  </a:solidFill>
                </a:rPr>
                <a:t>Gr/hBN/MoSe</a:t>
              </a:r>
              <a:r>
                <a:rPr lang="en-US" sz="1600" baseline="-25000">
                  <a:solidFill>
                    <a:schemeClr val="accent1">
                      <a:lumMod val="75000"/>
                    </a:schemeClr>
                  </a:solidFill>
                </a:rPr>
                <a:t>2</a:t>
              </a:r>
              <a:r>
                <a:rPr lang="en-US" sz="1600">
                  <a:solidFill>
                    <a:schemeClr val="accent1">
                      <a:lumMod val="75000"/>
                    </a:schemeClr>
                  </a:solidFill>
                </a:rPr>
                <a:t>/hBN</a:t>
              </a:r>
              <a:r>
                <a:rPr lang="en-US" sz="1600" baseline="-25000">
                  <a:solidFill>
                    <a:schemeClr val="accent1">
                      <a:lumMod val="75000"/>
                    </a:schemeClr>
                  </a:solidFill>
                </a:rPr>
                <a:t> </a:t>
              </a:r>
              <a:r>
                <a:rPr lang="en-US" sz="1600">
                  <a:solidFill>
                    <a:schemeClr val="accent1">
                      <a:lumMod val="75000"/>
                    </a:schemeClr>
                  </a:solidFill>
                </a:rPr>
                <a:t>on SiO</a:t>
              </a:r>
              <a:r>
                <a:rPr lang="en-US" sz="1600" baseline="-25000">
                  <a:solidFill>
                    <a:schemeClr val="accent1">
                      <a:lumMod val="75000"/>
                    </a:schemeClr>
                  </a:solidFill>
                </a:rPr>
                <a:t>2</a:t>
              </a:r>
              <a:endParaRPr lang="en-US" sz="1600">
                <a:solidFill>
                  <a:schemeClr val="accent1">
                    <a:lumMod val="75000"/>
                  </a:schemeClr>
                </a:solidFill>
              </a:endParaRPr>
            </a:p>
          </p:txBody>
        </p:sp>
        <p:sp>
          <p:nvSpPr>
            <p:cNvPr id="18" name="Rectangle 17"/>
            <p:cNvSpPr/>
            <p:nvPr/>
          </p:nvSpPr>
          <p:spPr bwMode="auto">
            <a:xfrm>
              <a:off x="5555496" y="5534183"/>
              <a:ext cx="1245587" cy="134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solidFill>
                  <a:schemeClr val="accent1">
                    <a:lumMod val="75000"/>
                  </a:schemeClr>
                </a:solidFill>
              </a:endParaRPr>
            </a:p>
          </p:txBody>
        </p:sp>
        <p:sp>
          <p:nvSpPr>
            <p:cNvPr id="19" name="TextBox 18"/>
            <p:cNvSpPr txBox="1"/>
            <p:nvPr/>
          </p:nvSpPr>
          <p:spPr bwMode="auto">
            <a:xfrm>
              <a:off x="5696986" y="5195286"/>
              <a:ext cx="1152128" cy="440209"/>
            </a:xfrm>
            <a:prstGeom prst="rect">
              <a:avLst/>
            </a:prstGeom>
            <a:noFill/>
          </p:spPr>
          <p:txBody>
            <a:bodyPr wrap="square" rtlCol="0">
              <a:spAutoFit/>
            </a:bodyPr>
            <a:lstStyle/>
            <a:p>
              <a:pPr algn="l">
                <a:lnSpc>
                  <a:spcPct val="95000"/>
                </a:lnSpc>
                <a:defRPr/>
              </a:pPr>
              <a:r>
                <a:rPr lang="en-US" sz="2000">
                  <a:solidFill>
                    <a:schemeClr val="accent1">
                      <a:lumMod val="75000"/>
                    </a:schemeClr>
                  </a:solidFill>
                </a:rPr>
                <a:t>20 </a:t>
              </a:r>
              <a:r>
                <a:rPr lang="el-GR" sz="2000">
                  <a:solidFill>
                    <a:schemeClr val="accent1">
                      <a:lumMod val="75000"/>
                    </a:schemeClr>
                  </a:solidFill>
                  <a:latin typeface="Calibri"/>
                  <a:cs typeface="Calibri"/>
                </a:rPr>
                <a:t>μ</a:t>
              </a:r>
              <a:r>
                <a:rPr lang="en-US" sz="2000">
                  <a:solidFill>
                    <a:schemeClr val="accent1">
                      <a:lumMod val="75000"/>
                    </a:schemeClr>
                  </a:solidFill>
                  <a:latin typeface="Calibri"/>
                  <a:cs typeface="Calibri"/>
                </a:rPr>
                <a:t>m</a:t>
              </a:r>
              <a:endParaRPr lang="en-US" sz="2000">
                <a:solidFill>
                  <a:schemeClr val="accent1">
                    <a:lumMod val="75000"/>
                  </a:schemeClr>
                </a:solidFill>
              </a:endParaRPr>
            </a:p>
          </p:txBody>
        </p:sp>
      </p:grpSp>
      <p:grpSp>
        <p:nvGrpSpPr>
          <p:cNvPr id="33" name="Group 32"/>
          <p:cNvGrpSpPr/>
          <p:nvPr/>
        </p:nvGrpSpPr>
        <p:grpSpPr bwMode="auto">
          <a:xfrm>
            <a:off x="951143" y="2852023"/>
            <a:ext cx="4197562" cy="2628257"/>
            <a:chOff x="3957533" y="3288515"/>
            <a:chExt cx="4197562" cy="2628257"/>
          </a:xfrm>
        </p:grpSpPr>
        <p:grpSp>
          <p:nvGrpSpPr>
            <p:cNvPr id="34" name="Group 33"/>
            <p:cNvGrpSpPr/>
            <p:nvPr/>
          </p:nvGrpSpPr>
          <p:grpSpPr bwMode="auto">
            <a:xfrm>
              <a:off x="3957533" y="4784783"/>
              <a:ext cx="3862872" cy="1131989"/>
              <a:chOff x="1" y="5057942"/>
              <a:chExt cx="3862872" cy="1131989"/>
            </a:xfrm>
          </p:grpSpPr>
          <p:sp>
            <p:nvSpPr>
              <p:cNvPr id="37" name="Rectangle 36"/>
              <p:cNvSpPr/>
              <p:nvPr/>
            </p:nvSpPr>
            <p:spPr bwMode="auto">
              <a:xfrm>
                <a:off x="1515343" y="5057942"/>
                <a:ext cx="1674461" cy="111067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a:defRPr sz="1800">
                    <a:solidFill>
                      <a:schemeClr val="lt1"/>
                    </a:solidFill>
                    <a:latin typeface="+mn-lt"/>
                    <a:ea typeface="+mn-ea"/>
                    <a:cs typeface="+mn-cs"/>
                  </a:defRPr>
                </a:lvl1pPr>
                <a:lvl2pPr marL="457200" algn="l" defTabSz="914400">
                  <a:defRPr sz="1800">
                    <a:solidFill>
                      <a:schemeClr val="lt1"/>
                    </a:solidFill>
                    <a:latin typeface="+mn-lt"/>
                    <a:ea typeface="+mn-ea"/>
                    <a:cs typeface="+mn-cs"/>
                  </a:defRPr>
                </a:lvl2pPr>
                <a:lvl3pPr marL="914400" algn="l" defTabSz="914400">
                  <a:defRPr sz="1800">
                    <a:solidFill>
                      <a:schemeClr val="lt1"/>
                    </a:solidFill>
                    <a:latin typeface="+mn-lt"/>
                    <a:ea typeface="+mn-ea"/>
                    <a:cs typeface="+mn-cs"/>
                  </a:defRPr>
                </a:lvl3pPr>
                <a:lvl4pPr marL="1371600" algn="l" defTabSz="914400">
                  <a:defRPr sz="1800">
                    <a:solidFill>
                      <a:schemeClr val="lt1"/>
                    </a:solidFill>
                    <a:latin typeface="+mn-lt"/>
                    <a:ea typeface="+mn-ea"/>
                    <a:cs typeface="+mn-cs"/>
                  </a:defRPr>
                </a:lvl4pPr>
                <a:lvl5pPr marL="1828800" algn="l" defTabSz="914400">
                  <a:defRPr sz="1800">
                    <a:solidFill>
                      <a:schemeClr val="lt1"/>
                    </a:solidFill>
                    <a:latin typeface="+mn-lt"/>
                    <a:ea typeface="+mn-ea"/>
                    <a:cs typeface="+mn-cs"/>
                  </a:defRPr>
                </a:lvl5pPr>
                <a:lvl6pPr marL="2286000" algn="l" defTabSz="914400">
                  <a:defRPr sz="1800">
                    <a:solidFill>
                      <a:schemeClr val="lt1"/>
                    </a:solidFill>
                    <a:latin typeface="+mn-lt"/>
                    <a:ea typeface="+mn-ea"/>
                    <a:cs typeface="+mn-cs"/>
                  </a:defRPr>
                </a:lvl6pPr>
                <a:lvl7pPr marL="2743200" algn="l" defTabSz="914400">
                  <a:defRPr sz="1800">
                    <a:solidFill>
                      <a:schemeClr val="lt1"/>
                    </a:solidFill>
                    <a:latin typeface="+mn-lt"/>
                    <a:ea typeface="+mn-ea"/>
                    <a:cs typeface="+mn-cs"/>
                  </a:defRPr>
                </a:lvl7pPr>
                <a:lvl8pPr marL="3200400" algn="l" defTabSz="914400">
                  <a:defRPr sz="1800">
                    <a:solidFill>
                      <a:schemeClr val="lt1"/>
                    </a:solidFill>
                    <a:latin typeface="+mn-lt"/>
                    <a:ea typeface="+mn-ea"/>
                    <a:cs typeface="+mn-cs"/>
                  </a:defRPr>
                </a:lvl8pPr>
                <a:lvl9pPr marL="3657600" algn="l" defTabSz="914400">
                  <a:defRPr sz="1800">
                    <a:solidFill>
                      <a:schemeClr val="lt1"/>
                    </a:solidFill>
                    <a:latin typeface="+mn-lt"/>
                    <a:ea typeface="+mn-ea"/>
                    <a:cs typeface="+mn-cs"/>
                  </a:defRPr>
                </a:lvl9pPr>
              </a:lstStyle>
              <a:p>
                <a:pPr algn="r">
                  <a:defRPr/>
                </a:pPr>
                <a:r>
                  <a:rPr lang="en-US" sz="1200">
                    <a:solidFill>
                      <a:schemeClr val="accent1">
                        <a:lumMod val="75000"/>
                      </a:schemeClr>
                    </a:solidFill>
                  </a:rPr>
                  <a:t>MoSe</a:t>
                </a:r>
                <a:r>
                  <a:rPr lang="en-US" sz="1200" baseline="-25000">
                    <a:solidFill>
                      <a:schemeClr val="accent1">
                        <a:lumMod val="75000"/>
                      </a:schemeClr>
                    </a:solidFill>
                  </a:rPr>
                  <a:t>2</a:t>
                </a:r>
                <a:endParaRPr lang="en-US" sz="1200">
                  <a:solidFill>
                    <a:schemeClr val="accent1">
                      <a:lumMod val="75000"/>
                    </a:schemeClr>
                  </a:solidFill>
                </a:endParaRPr>
              </a:p>
            </p:txBody>
          </p:sp>
          <p:sp>
            <p:nvSpPr>
              <p:cNvPr id="38" name="Rectangle 37"/>
              <p:cNvSpPr/>
              <p:nvPr/>
            </p:nvSpPr>
            <p:spPr bwMode="auto">
              <a:xfrm>
                <a:off x="1750590" y="5731149"/>
                <a:ext cx="570398" cy="445813"/>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a:defRPr sz="1800">
                    <a:solidFill>
                      <a:schemeClr val="lt1"/>
                    </a:solidFill>
                    <a:latin typeface="+mn-lt"/>
                    <a:ea typeface="+mn-ea"/>
                    <a:cs typeface="+mn-cs"/>
                  </a:defRPr>
                </a:lvl1pPr>
                <a:lvl2pPr marL="457200" algn="l" defTabSz="914400">
                  <a:defRPr sz="1800">
                    <a:solidFill>
                      <a:schemeClr val="lt1"/>
                    </a:solidFill>
                    <a:latin typeface="+mn-lt"/>
                    <a:ea typeface="+mn-ea"/>
                    <a:cs typeface="+mn-cs"/>
                  </a:defRPr>
                </a:lvl2pPr>
                <a:lvl3pPr marL="914400" algn="l" defTabSz="914400">
                  <a:defRPr sz="1800">
                    <a:solidFill>
                      <a:schemeClr val="lt1"/>
                    </a:solidFill>
                    <a:latin typeface="+mn-lt"/>
                    <a:ea typeface="+mn-ea"/>
                    <a:cs typeface="+mn-cs"/>
                  </a:defRPr>
                </a:lvl3pPr>
                <a:lvl4pPr marL="1371600" algn="l" defTabSz="914400">
                  <a:defRPr sz="1800">
                    <a:solidFill>
                      <a:schemeClr val="lt1"/>
                    </a:solidFill>
                    <a:latin typeface="+mn-lt"/>
                    <a:ea typeface="+mn-ea"/>
                    <a:cs typeface="+mn-cs"/>
                  </a:defRPr>
                </a:lvl4pPr>
                <a:lvl5pPr marL="1828800" algn="l" defTabSz="914400">
                  <a:defRPr sz="1800">
                    <a:solidFill>
                      <a:schemeClr val="lt1"/>
                    </a:solidFill>
                    <a:latin typeface="+mn-lt"/>
                    <a:ea typeface="+mn-ea"/>
                    <a:cs typeface="+mn-cs"/>
                  </a:defRPr>
                </a:lvl5pPr>
                <a:lvl6pPr marL="2286000" algn="l" defTabSz="914400">
                  <a:defRPr sz="1800">
                    <a:solidFill>
                      <a:schemeClr val="lt1"/>
                    </a:solidFill>
                    <a:latin typeface="+mn-lt"/>
                    <a:ea typeface="+mn-ea"/>
                    <a:cs typeface="+mn-cs"/>
                  </a:defRPr>
                </a:lvl6pPr>
                <a:lvl7pPr marL="2743200" algn="l" defTabSz="914400">
                  <a:defRPr sz="1800">
                    <a:solidFill>
                      <a:schemeClr val="lt1"/>
                    </a:solidFill>
                    <a:latin typeface="+mn-lt"/>
                    <a:ea typeface="+mn-ea"/>
                    <a:cs typeface="+mn-cs"/>
                  </a:defRPr>
                </a:lvl7pPr>
                <a:lvl8pPr marL="3200400" algn="l" defTabSz="914400">
                  <a:defRPr sz="1800">
                    <a:solidFill>
                      <a:schemeClr val="lt1"/>
                    </a:solidFill>
                    <a:latin typeface="+mn-lt"/>
                    <a:ea typeface="+mn-ea"/>
                    <a:cs typeface="+mn-cs"/>
                  </a:defRPr>
                </a:lvl8pPr>
                <a:lvl9pPr marL="3657600" algn="l" defTabSz="914400">
                  <a:defRPr sz="1800">
                    <a:solidFill>
                      <a:schemeClr val="lt1"/>
                    </a:solidFill>
                    <a:latin typeface="+mn-lt"/>
                    <a:ea typeface="+mn-ea"/>
                    <a:cs typeface="+mn-cs"/>
                  </a:defRPr>
                </a:lvl9pPr>
              </a:lstStyle>
              <a:p>
                <a:pPr algn="ctr">
                  <a:defRPr/>
                </a:pPr>
                <a:endParaRPr lang="en-US">
                  <a:solidFill>
                    <a:schemeClr val="accent1">
                      <a:lumMod val="75000"/>
                    </a:schemeClr>
                  </a:solidFill>
                </a:endParaRPr>
              </a:p>
            </p:txBody>
          </p:sp>
          <p:sp>
            <p:nvSpPr>
              <p:cNvPr id="39" name="Rectangle 38"/>
              <p:cNvSpPr/>
              <p:nvPr/>
            </p:nvSpPr>
            <p:spPr bwMode="auto">
              <a:xfrm>
                <a:off x="317241" y="5762108"/>
                <a:ext cx="1525847" cy="41485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a:defRPr sz="1800">
                    <a:solidFill>
                      <a:schemeClr val="lt1"/>
                    </a:solidFill>
                    <a:latin typeface="+mn-lt"/>
                    <a:ea typeface="+mn-ea"/>
                    <a:cs typeface="+mn-cs"/>
                  </a:defRPr>
                </a:lvl1pPr>
                <a:lvl2pPr marL="457200" algn="l" defTabSz="914400">
                  <a:defRPr sz="1800">
                    <a:solidFill>
                      <a:schemeClr val="lt1"/>
                    </a:solidFill>
                    <a:latin typeface="+mn-lt"/>
                    <a:ea typeface="+mn-ea"/>
                    <a:cs typeface="+mn-cs"/>
                  </a:defRPr>
                </a:lvl2pPr>
                <a:lvl3pPr marL="914400" algn="l" defTabSz="914400">
                  <a:defRPr sz="1800">
                    <a:solidFill>
                      <a:schemeClr val="lt1"/>
                    </a:solidFill>
                    <a:latin typeface="+mn-lt"/>
                    <a:ea typeface="+mn-ea"/>
                    <a:cs typeface="+mn-cs"/>
                  </a:defRPr>
                </a:lvl3pPr>
                <a:lvl4pPr marL="1371600" algn="l" defTabSz="914400">
                  <a:defRPr sz="1800">
                    <a:solidFill>
                      <a:schemeClr val="lt1"/>
                    </a:solidFill>
                    <a:latin typeface="+mn-lt"/>
                    <a:ea typeface="+mn-ea"/>
                    <a:cs typeface="+mn-cs"/>
                  </a:defRPr>
                </a:lvl4pPr>
                <a:lvl5pPr marL="1828800" algn="l" defTabSz="914400">
                  <a:defRPr sz="1800">
                    <a:solidFill>
                      <a:schemeClr val="lt1"/>
                    </a:solidFill>
                    <a:latin typeface="+mn-lt"/>
                    <a:ea typeface="+mn-ea"/>
                    <a:cs typeface="+mn-cs"/>
                  </a:defRPr>
                </a:lvl5pPr>
                <a:lvl6pPr marL="2286000" algn="l" defTabSz="914400">
                  <a:defRPr sz="1800">
                    <a:solidFill>
                      <a:schemeClr val="lt1"/>
                    </a:solidFill>
                    <a:latin typeface="+mn-lt"/>
                    <a:ea typeface="+mn-ea"/>
                    <a:cs typeface="+mn-cs"/>
                  </a:defRPr>
                </a:lvl6pPr>
                <a:lvl7pPr marL="2743200" algn="l" defTabSz="914400">
                  <a:defRPr sz="1800">
                    <a:solidFill>
                      <a:schemeClr val="lt1"/>
                    </a:solidFill>
                    <a:latin typeface="+mn-lt"/>
                    <a:ea typeface="+mn-ea"/>
                    <a:cs typeface="+mn-cs"/>
                  </a:defRPr>
                </a:lvl7pPr>
                <a:lvl8pPr marL="3200400" algn="l" defTabSz="914400">
                  <a:defRPr sz="1800">
                    <a:solidFill>
                      <a:schemeClr val="lt1"/>
                    </a:solidFill>
                    <a:latin typeface="+mn-lt"/>
                    <a:ea typeface="+mn-ea"/>
                    <a:cs typeface="+mn-cs"/>
                  </a:defRPr>
                </a:lvl8pPr>
                <a:lvl9pPr marL="3657600" algn="l" defTabSz="914400">
                  <a:defRPr sz="1800">
                    <a:solidFill>
                      <a:schemeClr val="lt1"/>
                    </a:solidFill>
                    <a:latin typeface="+mn-lt"/>
                    <a:ea typeface="+mn-ea"/>
                    <a:cs typeface="+mn-cs"/>
                  </a:defRPr>
                </a:lvl9pPr>
              </a:lstStyle>
              <a:p>
                <a:pPr algn="ctr">
                  <a:defRPr/>
                </a:pPr>
                <a:r>
                  <a:rPr lang="en-US">
                    <a:solidFill>
                      <a:schemeClr val="accent1">
                        <a:lumMod val="75000"/>
                      </a:schemeClr>
                    </a:solidFill>
                  </a:rPr>
                  <a:t>        Gr back</a:t>
                </a:r>
                <a:endParaRPr>
                  <a:solidFill>
                    <a:schemeClr val="accent1">
                      <a:lumMod val="75000"/>
                    </a:schemeClr>
                  </a:solidFill>
                </a:endParaRPr>
              </a:p>
            </p:txBody>
          </p:sp>
          <p:sp>
            <p:nvSpPr>
              <p:cNvPr id="40" name="Rectangle 39"/>
              <p:cNvSpPr/>
              <p:nvPr/>
            </p:nvSpPr>
            <p:spPr bwMode="auto">
              <a:xfrm>
                <a:off x="1" y="5897044"/>
                <a:ext cx="838200" cy="279918"/>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a:defRPr sz="1800">
                    <a:solidFill>
                      <a:schemeClr val="lt1"/>
                    </a:solidFill>
                    <a:latin typeface="+mn-lt"/>
                    <a:ea typeface="+mn-ea"/>
                    <a:cs typeface="+mn-cs"/>
                  </a:defRPr>
                </a:lvl1pPr>
                <a:lvl2pPr marL="457200" algn="l" defTabSz="914400">
                  <a:defRPr sz="1800">
                    <a:solidFill>
                      <a:schemeClr val="lt1"/>
                    </a:solidFill>
                    <a:latin typeface="+mn-lt"/>
                    <a:ea typeface="+mn-ea"/>
                    <a:cs typeface="+mn-cs"/>
                  </a:defRPr>
                </a:lvl2pPr>
                <a:lvl3pPr marL="914400" algn="l" defTabSz="914400">
                  <a:defRPr sz="1800">
                    <a:solidFill>
                      <a:schemeClr val="lt1"/>
                    </a:solidFill>
                    <a:latin typeface="+mn-lt"/>
                    <a:ea typeface="+mn-ea"/>
                    <a:cs typeface="+mn-cs"/>
                  </a:defRPr>
                </a:lvl3pPr>
                <a:lvl4pPr marL="1371600" algn="l" defTabSz="914400">
                  <a:defRPr sz="1800">
                    <a:solidFill>
                      <a:schemeClr val="lt1"/>
                    </a:solidFill>
                    <a:latin typeface="+mn-lt"/>
                    <a:ea typeface="+mn-ea"/>
                    <a:cs typeface="+mn-cs"/>
                  </a:defRPr>
                </a:lvl4pPr>
                <a:lvl5pPr marL="1828800" algn="l" defTabSz="914400">
                  <a:defRPr sz="1800">
                    <a:solidFill>
                      <a:schemeClr val="lt1"/>
                    </a:solidFill>
                    <a:latin typeface="+mn-lt"/>
                    <a:ea typeface="+mn-ea"/>
                    <a:cs typeface="+mn-cs"/>
                  </a:defRPr>
                </a:lvl5pPr>
                <a:lvl6pPr marL="2286000" algn="l" defTabSz="914400">
                  <a:defRPr sz="1800">
                    <a:solidFill>
                      <a:schemeClr val="lt1"/>
                    </a:solidFill>
                    <a:latin typeface="+mn-lt"/>
                    <a:ea typeface="+mn-ea"/>
                    <a:cs typeface="+mn-cs"/>
                  </a:defRPr>
                </a:lvl6pPr>
                <a:lvl7pPr marL="2743200" algn="l" defTabSz="914400">
                  <a:defRPr sz="1800">
                    <a:solidFill>
                      <a:schemeClr val="lt1"/>
                    </a:solidFill>
                    <a:latin typeface="+mn-lt"/>
                    <a:ea typeface="+mn-ea"/>
                    <a:cs typeface="+mn-cs"/>
                  </a:defRPr>
                </a:lvl7pPr>
                <a:lvl8pPr marL="3200400" algn="l" defTabSz="914400">
                  <a:defRPr sz="1800">
                    <a:solidFill>
                      <a:schemeClr val="lt1"/>
                    </a:solidFill>
                    <a:latin typeface="+mn-lt"/>
                    <a:ea typeface="+mn-ea"/>
                    <a:cs typeface="+mn-cs"/>
                  </a:defRPr>
                </a:lvl8pPr>
                <a:lvl9pPr marL="3657600" algn="l" defTabSz="914400">
                  <a:defRPr sz="1800">
                    <a:solidFill>
                      <a:schemeClr val="lt1"/>
                    </a:solidFill>
                    <a:latin typeface="+mn-lt"/>
                    <a:ea typeface="+mn-ea"/>
                    <a:cs typeface="+mn-cs"/>
                  </a:defRPr>
                </a:lvl9pPr>
              </a:lstStyle>
              <a:p>
                <a:pPr algn="ctr">
                  <a:defRPr/>
                </a:pPr>
                <a:r>
                  <a:rPr lang="en-US">
                    <a:solidFill>
                      <a:schemeClr val="accent1">
                        <a:lumMod val="75000"/>
                      </a:schemeClr>
                    </a:solidFill>
                  </a:rPr>
                  <a:t>Au</a:t>
                </a:r>
                <a:endParaRPr>
                  <a:solidFill>
                    <a:schemeClr val="accent1">
                      <a:lumMod val="75000"/>
                    </a:schemeClr>
                  </a:solidFill>
                </a:endParaRPr>
              </a:p>
            </p:txBody>
          </p:sp>
          <p:sp>
            <p:nvSpPr>
              <p:cNvPr id="41" name="Rectangle 40"/>
              <p:cNvSpPr/>
              <p:nvPr/>
            </p:nvSpPr>
            <p:spPr bwMode="auto">
              <a:xfrm>
                <a:off x="838200" y="5465584"/>
                <a:ext cx="1482788" cy="305853"/>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a:defRPr sz="1800">
                    <a:solidFill>
                      <a:schemeClr val="lt1"/>
                    </a:solidFill>
                    <a:latin typeface="+mn-lt"/>
                    <a:ea typeface="+mn-ea"/>
                    <a:cs typeface="+mn-cs"/>
                  </a:defRPr>
                </a:lvl1pPr>
                <a:lvl2pPr marL="457200" algn="l" defTabSz="914400">
                  <a:defRPr sz="1800">
                    <a:solidFill>
                      <a:schemeClr val="lt1"/>
                    </a:solidFill>
                    <a:latin typeface="+mn-lt"/>
                    <a:ea typeface="+mn-ea"/>
                    <a:cs typeface="+mn-cs"/>
                  </a:defRPr>
                </a:lvl2pPr>
                <a:lvl3pPr marL="914400" algn="l" defTabSz="914400">
                  <a:defRPr sz="1800">
                    <a:solidFill>
                      <a:schemeClr val="lt1"/>
                    </a:solidFill>
                    <a:latin typeface="+mn-lt"/>
                    <a:ea typeface="+mn-ea"/>
                    <a:cs typeface="+mn-cs"/>
                  </a:defRPr>
                </a:lvl3pPr>
                <a:lvl4pPr marL="1371600" algn="l" defTabSz="914400">
                  <a:defRPr sz="1800">
                    <a:solidFill>
                      <a:schemeClr val="lt1"/>
                    </a:solidFill>
                    <a:latin typeface="+mn-lt"/>
                    <a:ea typeface="+mn-ea"/>
                    <a:cs typeface="+mn-cs"/>
                  </a:defRPr>
                </a:lvl4pPr>
                <a:lvl5pPr marL="1828800" algn="l" defTabSz="914400">
                  <a:defRPr sz="1800">
                    <a:solidFill>
                      <a:schemeClr val="lt1"/>
                    </a:solidFill>
                    <a:latin typeface="+mn-lt"/>
                    <a:ea typeface="+mn-ea"/>
                    <a:cs typeface="+mn-cs"/>
                  </a:defRPr>
                </a:lvl5pPr>
                <a:lvl6pPr marL="2286000" algn="l" defTabSz="914400">
                  <a:defRPr sz="1800">
                    <a:solidFill>
                      <a:schemeClr val="lt1"/>
                    </a:solidFill>
                    <a:latin typeface="+mn-lt"/>
                    <a:ea typeface="+mn-ea"/>
                    <a:cs typeface="+mn-cs"/>
                  </a:defRPr>
                </a:lvl6pPr>
                <a:lvl7pPr marL="2743200" algn="l" defTabSz="914400">
                  <a:defRPr sz="1800">
                    <a:solidFill>
                      <a:schemeClr val="lt1"/>
                    </a:solidFill>
                    <a:latin typeface="+mn-lt"/>
                    <a:ea typeface="+mn-ea"/>
                    <a:cs typeface="+mn-cs"/>
                  </a:defRPr>
                </a:lvl7pPr>
                <a:lvl8pPr marL="3200400" algn="l" defTabSz="914400">
                  <a:defRPr sz="1800">
                    <a:solidFill>
                      <a:schemeClr val="lt1"/>
                    </a:solidFill>
                    <a:latin typeface="+mn-lt"/>
                    <a:ea typeface="+mn-ea"/>
                    <a:cs typeface="+mn-cs"/>
                  </a:defRPr>
                </a:lvl8pPr>
                <a:lvl9pPr marL="3657600" algn="l" defTabSz="914400">
                  <a:defRPr sz="1800">
                    <a:solidFill>
                      <a:schemeClr val="lt1"/>
                    </a:solidFill>
                    <a:latin typeface="+mn-lt"/>
                    <a:ea typeface="+mn-ea"/>
                    <a:cs typeface="+mn-cs"/>
                  </a:defRPr>
                </a:lvl9pPr>
              </a:lstStyle>
              <a:p>
                <a:pPr algn="ctr">
                  <a:defRPr/>
                </a:pPr>
                <a:r>
                  <a:rPr lang="en-US">
                    <a:solidFill>
                      <a:schemeClr val="accent1">
                        <a:lumMod val="75000"/>
                      </a:schemeClr>
                    </a:solidFill>
                  </a:rPr>
                  <a:t>bottom hBN</a:t>
                </a:r>
                <a:endParaRPr>
                  <a:solidFill>
                    <a:schemeClr val="accent1">
                      <a:lumMod val="75000"/>
                    </a:schemeClr>
                  </a:solidFill>
                </a:endParaRPr>
              </a:p>
            </p:txBody>
          </p:sp>
          <p:sp>
            <p:nvSpPr>
              <p:cNvPr id="42" name="Rectangle 41"/>
              <p:cNvSpPr/>
              <p:nvPr/>
            </p:nvSpPr>
            <p:spPr bwMode="auto">
              <a:xfrm>
                <a:off x="1003332" y="5309376"/>
                <a:ext cx="839756" cy="15620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a:defRPr sz="1800">
                    <a:solidFill>
                      <a:schemeClr val="lt1"/>
                    </a:solidFill>
                    <a:latin typeface="+mn-lt"/>
                    <a:ea typeface="+mn-ea"/>
                    <a:cs typeface="+mn-cs"/>
                  </a:defRPr>
                </a:lvl1pPr>
                <a:lvl2pPr marL="457200" algn="l" defTabSz="914400">
                  <a:defRPr sz="1800">
                    <a:solidFill>
                      <a:schemeClr val="lt1"/>
                    </a:solidFill>
                    <a:latin typeface="+mn-lt"/>
                    <a:ea typeface="+mn-ea"/>
                    <a:cs typeface="+mn-cs"/>
                  </a:defRPr>
                </a:lvl2pPr>
                <a:lvl3pPr marL="914400" algn="l" defTabSz="914400">
                  <a:defRPr sz="1800">
                    <a:solidFill>
                      <a:schemeClr val="lt1"/>
                    </a:solidFill>
                    <a:latin typeface="+mn-lt"/>
                    <a:ea typeface="+mn-ea"/>
                    <a:cs typeface="+mn-cs"/>
                  </a:defRPr>
                </a:lvl3pPr>
                <a:lvl4pPr marL="1371600" algn="l" defTabSz="914400">
                  <a:defRPr sz="1800">
                    <a:solidFill>
                      <a:schemeClr val="lt1"/>
                    </a:solidFill>
                    <a:latin typeface="+mn-lt"/>
                    <a:ea typeface="+mn-ea"/>
                    <a:cs typeface="+mn-cs"/>
                  </a:defRPr>
                </a:lvl4pPr>
                <a:lvl5pPr marL="1828800" algn="l" defTabSz="914400">
                  <a:defRPr sz="1800">
                    <a:solidFill>
                      <a:schemeClr val="lt1"/>
                    </a:solidFill>
                    <a:latin typeface="+mn-lt"/>
                    <a:ea typeface="+mn-ea"/>
                    <a:cs typeface="+mn-cs"/>
                  </a:defRPr>
                </a:lvl5pPr>
                <a:lvl6pPr marL="2286000" algn="l" defTabSz="914400">
                  <a:defRPr sz="1800">
                    <a:solidFill>
                      <a:schemeClr val="lt1"/>
                    </a:solidFill>
                    <a:latin typeface="+mn-lt"/>
                    <a:ea typeface="+mn-ea"/>
                    <a:cs typeface="+mn-cs"/>
                  </a:defRPr>
                </a:lvl6pPr>
                <a:lvl7pPr marL="2743200" algn="l" defTabSz="914400">
                  <a:defRPr sz="1800">
                    <a:solidFill>
                      <a:schemeClr val="lt1"/>
                    </a:solidFill>
                    <a:latin typeface="+mn-lt"/>
                    <a:ea typeface="+mn-ea"/>
                    <a:cs typeface="+mn-cs"/>
                  </a:defRPr>
                </a:lvl7pPr>
                <a:lvl8pPr marL="3200400" algn="l" defTabSz="914400">
                  <a:defRPr sz="1800">
                    <a:solidFill>
                      <a:schemeClr val="lt1"/>
                    </a:solidFill>
                    <a:latin typeface="+mn-lt"/>
                    <a:ea typeface="+mn-ea"/>
                    <a:cs typeface="+mn-cs"/>
                  </a:defRPr>
                </a:lvl8pPr>
                <a:lvl9pPr marL="3657600" algn="l" defTabSz="914400">
                  <a:defRPr sz="1800">
                    <a:solidFill>
                      <a:schemeClr val="lt1"/>
                    </a:solidFill>
                    <a:latin typeface="+mn-lt"/>
                    <a:ea typeface="+mn-ea"/>
                    <a:cs typeface="+mn-cs"/>
                  </a:defRPr>
                </a:lvl9pPr>
              </a:lstStyle>
              <a:p>
                <a:pPr>
                  <a:defRPr/>
                </a:pPr>
                <a:r>
                  <a:rPr lang="en-US" sz="1100">
                    <a:solidFill>
                      <a:schemeClr val="accent1">
                        <a:lumMod val="75000"/>
                      </a:schemeClr>
                    </a:solidFill>
                  </a:rPr>
                  <a:t>ML</a:t>
                </a:r>
                <a:endParaRPr>
                  <a:solidFill>
                    <a:schemeClr val="accent1">
                      <a:lumMod val="75000"/>
                    </a:schemeClr>
                  </a:solidFill>
                </a:endParaRPr>
              </a:p>
            </p:txBody>
          </p:sp>
          <p:sp>
            <p:nvSpPr>
              <p:cNvPr id="43" name="Rectangle 42"/>
              <p:cNvSpPr/>
              <p:nvPr/>
            </p:nvSpPr>
            <p:spPr bwMode="auto">
              <a:xfrm>
                <a:off x="2819011" y="5910013"/>
                <a:ext cx="1043862" cy="279918"/>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a:defRPr sz="1800">
                    <a:solidFill>
                      <a:schemeClr val="lt1"/>
                    </a:solidFill>
                    <a:latin typeface="+mn-lt"/>
                    <a:ea typeface="+mn-ea"/>
                    <a:cs typeface="+mn-cs"/>
                  </a:defRPr>
                </a:lvl1pPr>
                <a:lvl2pPr marL="457200" algn="l" defTabSz="914400">
                  <a:defRPr sz="1800">
                    <a:solidFill>
                      <a:schemeClr val="lt1"/>
                    </a:solidFill>
                    <a:latin typeface="+mn-lt"/>
                    <a:ea typeface="+mn-ea"/>
                    <a:cs typeface="+mn-cs"/>
                  </a:defRPr>
                </a:lvl2pPr>
                <a:lvl3pPr marL="914400" algn="l" defTabSz="914400">
                  <a:defRPr sz="1800">
                    <a:solidFill>
                      <a:schemeClr val="lt1"/>
                    </a:solidFill>
                    <a:latin typeface="+mn-lt"/>
                    <a:ea typeface="+mn-ea"/>
                    <a:cs typeface="+mn-cs"/>
                  </a:defRPr>
                </a:lvl3pPr>
                <a:lvl4pPr marL="1371600" algn="l" defTabSz="914400">
                  <a:defRPr sz="1800">
                    <a:solidFill>
                      <a:schemeClr val="lt1"/>
                    </a:solidFill>
                    <a:latin typeface="+mn-lt"/>
                    <a:ea typeface="+mn-ea"/>
                    <a:cs typeface="+mn-cs"/>
                  </a:defRPr>
                </a:lvl4pPr>
                <a:lvl5pPr marL="1828800" algn="l" defTabSz="914400">
                  <a:defRPr sz="1800">
                    <a:solidFill>
                      <a:schemeClr val="lt1"/>
                    </a:solidFill>
                    <a:latin typeface="+mn-lt"/>
                    <a:ea typeface="+mn-ea"/>
                    <a:cs typeface="+mn-cs"/>
                  </a:defRPr>
                </a:lvl5pPr>
                <a:lvl6pPr marL="2286000" algn="l" defTabSz="914400">
                  <a:defRPr sz="1800">
                    <a:solidFill>
                      <a:schemeClr val="lt1"/>
                    </a:solidFill>
                    <a:latin typeface="+mn-lt"/>
                    <a:ea typeface="+mn-ea"/>
                    <a:cs typeface="+mn-cs"/>
                  </a:defRPr>
                </a:lvl6pPr>
                <a:lvl7pPr marL="2743200" algn="l" defTabSz="914400">
                  <a:defRPr sz="1800">
                    <a:solidFill>
                      <a:schemeClr val="lt1"/>
                    </a:solidFill>
                    <a:latin typeface="+mn-lt"/>
                    <a:ea typeface="+mn-ea"/>
                    <a:cs typeface="+mn-cs"/>
                  </a:defRPr>
                </a:lvl7pPr>
                <a:lvl8pPr marL="3200400" algn="l" defTabSz="914400">
                  <a:defRPr sz="1800">
                    <a:solidFill>
                      <a:schemeClr val="lt1"/>
                    </a:solidFill>
                    <a:latin typeface="+mn-lt"/>
                    <a:ea typeface="+mn-ea"/>
                    <a:cs typeface="+mn-cs"/>
                  </a:defRPr>
                </a:lvl8pPr>
                <a:lvl9pPr marL="3657600" algn="l" defTabSz="914400">
                  <a:defRPr sz="1800">
                    <a:solidFill>
                      <a:schemeClr val="lt1"/>
                    </a:solidFill>
                    <a:latin typeface="+mn-lt"/>
                    <a:ea typeface="+mn-ea"/>
                    <a:cs typeface="+mn-cs"/>
                  </a:defRPr>
                </a:lvl9pPr>
              </a:lstStyle>
              <a:p>
                <a:pPr algn="ctr">
                  <a:defRPr/>
                </a:pPr>
                <a:r>
                  <a:rPr lang="en-US">
                    <a:solidFill>
                      <a:schemeClr val="accent1">
                        <a:lumMod val="75000"/>
                      </a:schemeClr>
                    </a:solidFill>
                  </a:rPr>
                  <a:t>Au</a:t>
                </a:r>
                <a:endParaRPr>
                  <a:solidFill>
                    <a:schemeClr val="accent1">
                      <a:lumMod val="75000"/>
                    </a:schemeClr>
                  </a:solidFill>
                </a:endParaRPr>
              </a:p>
            </p:txBody>
          </p:sp>
        </p:grpSp>
        <p:sp>
          <p:nvSpPr>
            <p:cNvPr id="35" name="Down Arrow 34"/>
            <p:cNvSpPr/>
            <p:nvPr/>
          </p:nvSpPr>
          <p:spPr bwMode="auto">
            <a:xfrm>
              <a:off x="4952222" y="4316687"/>
              <a:ext cx="364164" cy="619991"/>
            </a:xfrm>
            <a:prstGeom prst="downArrow">
              <a:avLst>
                <a:gd name="adj1" fmla="val 50000"/>
                <a:gd name="adj2" fmla="val 50000"/>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solidFill>
                  <a:schemeClr val="accent1">
                    <a:lumMod val="75000"/>
                  </a:schemeClr>
                </a:solidFill>
              </a:endParaRPr>
            </a:p>
          </p:txBody>
        </p:sp>
        <p:sp>
          <p:nvSpPr>
            <p:cNvPr id="36" name="TextBox 35"/>
            <p:cNvSpPr txBox="1"/>
            <p:nvPr/>
          </p:nvSpPr>
          <p:spPr bwMode="auto">
            <a:xfrm>
              <a:off x="4332308" y="3288515"/>
              <a:ext cx="3822787" cy="1015663"/>
            </a:xfrm>
            <a:prstGeom prst="rect">
              <a:avLst/>
            </a:prstGeom>
            <a:noFill/>
          </p:spPr>
          <p:txBody>
            <a:bodyPr wrap="square" rtlCol="0">
              <a:spAutoFit/>
            </a:bodyPr>
            <a:lstStyle/>
            <a:p>
              <a:pPr>
                <a:defRPr/>
              </a:pPr>
              <a:r>
                <a:rPr lang="en-US" sz="2000">
                  <a:solidFill>
                    <a:schemeClr val="accent1">
                      <a:lumMod val="75000"/>
                    </a:schemeClr>
                  </a:solidFill>
                </a:rPr>
                <a:t>Cr</a:t>
              </a:r>
              <a:r>
                <a:rPr lang="en-US" sz="2000" baseline="30000">
                  <a:solidFill>
                    <a:schemeClr val="accent1">
                      <a:lumMod val="75000"/>
                    </a:schemeClr>
                  </a:solidFill>
                </a:rPr>
                <a:t>+</a:t>
              </a:r>
              <a:r>
                <a:rPr lang="en-US" sz="2000">
                  <a:solidFill>
                    <a:schemeClr val="accent1">
                      <a:lumMod val="75000"/>
                    </a:schemeClr>
                  </a:solidFill>
                </a:rPr>
                <a:t>: 25 eV</a:t>
              </a:r>
              <a:endParaRPr>
                <a:solidFill>
                  <a:schemeClr val="accent1">
                    <a:lumMod val="75000"/>
                  </a:schemeClr>
                </a:solidFill>
              </a:endParaRPr>
            </a:p>
            <a:p>
              <a:pPr>
                <a:defRPr/>
              </a:pPr>
              <a:r>
                <a:rPr lang="en-US" sz="2000">
                  <a:solidFill>
                    <a:schemeClr val="accent1">
                      <a:lumMod val="75000"/>
                    </a:schemeClr>
                  </a:solidFill>
                </a:rPr>
                <a:t>3x10</a:t>
              </a:r>
              <a:r>
                <a:rPr lang="en-US" sz="2000" baseline="30000">
                  <a:solidFill>
                    <a:schemeClr val="accent1">
                      <a:lumMod val="75000"/>
                    </a:schemeClr>
                  </a:solidFill>
                </a:rPr>
                <a:t>12</a:t>
              </a:r>
              <a:r>
                <a:rPr lang="en-US" sz="2000">
                  <a:solidFill>
                    <a:schemeClr val="accent1">
                      <a:lumMod val="75000"/>
                    </a:schemeClr>
                  </a:solidFill>
                </a:rPr>
                <a:t> cm</a:t>
              </a:r>
              <a:r>
                <a:rPr lang="en-US" sz="2000" baseline="30000">
                  <a:solidFill>
                    <a:schemeClr val="accent1">
                      <a:lumMod val="75000"/>
                    </a:schemeClr>
                  </a:solidFill>
                </a:rPr>
                <a:t>-2</a:t>
              </a:r>
              <a:r>
                <a:rPr lang="en-US" sz="2000">
                  <a:solidFill>
                    <a:schemeClr val="accent1">
                      <a:lumMod val="75000"/>
                    </a:schemeClr>
                  </a:solidFill>
                </a:rPr>
                <a:t> ~0.26% Cr/Mo</a:t>
              </a:r>
              <a:endParaRPr>
                <a:solidFill>
                  <a:schemeClr val="accent1">
                    <a:lumMod val="75000"/>
                  </a:schemeClr>
                </a:solidFill>
              </a:endParaRPr>
            </a:p>
            <a:p>
              <a:pPr>
                <a:defRPr/>
              </a:pPr>
              <a:r>
                <a:rPr lang="en-US" sz="2000">
                  <a:solidFill>
                    <a:schemeClr val="accent1">
                      <a:lumMod val="75000"/>
                    </a:schemeClr>
                  </a:solidFill>
                </a:rPr>
                <a:t>220</a:t>
              </a:r>
              <a:r>
                <a:rPr lang="en-US" sz="2000" baseline="30000">
                  <a:solidFill>
                    <a:schemeClr val="accent1">
                      <a:lumMod val="75000"/>
                    </a:schemeClr>
                  </a:solidFill>
                </a:rPr>
                <a:t>o</a:t>
              </a:r>
              <a:r>
                <a:rPr lang="en-US" sz="2000">
                  <a:solidFill>
                    <a:schemeClr val="accent1">
                      <a:lumMod val="75000"/>
                    </a:schemeClr>
                  </a:solidFill>
                </a:rPr>
                <a:t>C</a:t>
              </a:r>
              <a:endParaRPr>
                <a:solidFill>
                  <a:schemeClr val="accent1">
                    <a:lumMod val="75000"/>
                  </a:schemeClr>
                </a:solidFill>
              </a:endParaRPr>
            </a:p>
          </p:txBody>
        </p:sp>
      </p:grpSp>
      <p:cxnSp>
        <p:nvCxnSpPr>
          <p:cNvPr id="44" name="Straight Arrow Connector 43"/>
          <p:cNvCxnSpPr>
            <a:cxnSpLocks/>
          </p:cNvCxnSpPr>
          <p:nvPr/>
        </p:nvCxnSpPr>
        <p:spPr bwMode="auto">
          <a:xfrm>
            <a:off x="4922160" y="4819065"/>
            <a:ext cx="812723" cy="0"/>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5130518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E9BBE13A-652D-45D5-B3D8-82A75A19F727}"/>
              </a:ext>
            </a:extLst>
          </p:cNvPr>
          <p:cNvSpPr>
            <a:spLocks noGrp="1"/>
          </p:cNvSpPr>
          <p:nvPr>
            <p:ph type="dt" sz="half" idx="13"/>
          </p:nvPr>
        </p:nvSpPr>
        <p:spPr/>
        <p:txBody>
          <a:bodyPr/>
          <a:lstStyle/>
          <a:p>
            <a:fld id="{B07AF81A-2FC8-42C8-8574-1A81944F51F5}" type="datetime3">
              <a:rPr lang="en-US" smtClean="0"/>
              <a:t>1 July 2022</a:t>
            </a:fld>
            <a:endParaRPr lang="en-US" dirty="0"/>
          </a:p>
        </p:txBody>
      </p:sp>
      <p:sp>
        <p:nvSpPr>
          <p:cNvPr id="4" name="Foliennummernplatzhalter 3">
            <a:extLst>
              <a:ext uri="{FF2B5EF4-FFF2-40B4-BE49-F238E27FC236}">
                <a16:creationId xmlns:a16="http://schemas.microsoft.com/office/drawing/2014/main" id="{5DC516BF-C995-4C15-B38E-5F4B775E169F}"/>
              </a:ext>
            </a:extLst>
          </p:cNvPr>
          <p:cNvSpPr>
            <a:spLocks noGrp="1"/>
          </p:cNvSpPr>
          <p:nvPr>
            <p:ph type="sldNum" sz="quarter" idx="16"/>
          </p:nvPr>
        </p:nvSpPr>
        <p:spPr/>
        <p:txBody>
          <a:bodyPr/>
          <a:lstStyle/>
          <a:p>
            <a:r>
              <a:rPr lang="en-US"/>
              <a:t>Page </a:t>
            </a:r>
            <a:fld id="{A52F4D17-1AD6-42D9-B93A-EB002C62F438}" type="slidenum">
              <a:rPr lang="en-US" smtClean="0"/>
              <a:pPr/>
              <a:t>37</a:t>
            </a:fld>
            <a:endParaRPr lang="en-US" noProof="0" dirty="0"/>
          </a:p>
        </p:txBody>
      </p:sp>
      <p:sp>
        <p:nvSpPr>
          <p:cNvPr id="5" name="Title 1"/>
          <p:cNvSpPr>
            <a:spLocks noGrp="1"/>
          </p:cNvSpPr>
          <p:nvPr>
            <p:ph type="title"/>
          </p:nvPr>
        </p:nvSpPr>
        <p:spPr bwMode="auto">
          <a:xfrm>
            <a:off x="371476" y="239661"/>
            <a:ext cx="11449051" cy="635217"/>
          </a:xfrm>
        </p:spPr>
        <p:txBody>
          <a:bodyPr/>
          <a:lstStyle/>
          <a:p>
            <a:pPr>
              <a:defRPr/>
            </a:pPr>
            <a:r>
              <a:rPr lang="en-US" cap="none"/>
              <a:t>Sample preparation</a:t>
            </a:r>
            <a:endParaRPr/>
          </a:p>
        </p:txBody>
      </p:sp>
      <p:sp>
        <p:nvSpPr>
          <p:cNvPr id="6" name="Content Placeholder 2"/>
          <p:cNvSpPr>
            <a:spLocks noGrp="1"/>
          </p:cNvSpPr>
          <p:nvPr>
            <p:ph idx="1"/>
          </p:nvPr>
        </p:nvSpPr>
        <p:spPr bwMode="auto">
          <a:xfrm>
            <a:off x="371475" y="1448780"/>
            <a:ext cx="8028781" cy="3886377"/>
          </a:xfrm>
        </p:spPr>
        <p:txBody>
          <a:bodyPr/>
          <a:lstStyle/>
          <a:p>
            <a:pPr>
              <a:defRPr/>
            </a:pPr>
            <a:r>
              <a:rPr lang="en-US">
                <a:solidFill>
                  <a:schemeClr val="accent1">
                    <a:lumMod val="75000"/>
                  </a:schemeClr>
                </a:solidFill>
              </a:rPr>
              <a:t>Mechanical exfoliation &amp; stamping using PDMS</a:t>
            </a:r>
            <a:endParaRPr>
              <a:solidFill>
                <a:schemeClr val="accent1">
                  <a:lumMod val="75000"/>
                </a:schemeClr>
              </a:solidFill>
            </a:endParaRPr>
          </a:p>
          <a:p>
            <a:pPr>
              <a:defRPr/>
            </a:pPr>
            <a:r>
              <a:rPr lang="en-US">
                <a:solidFill>
                  <a:schemeClr val="accent1">
                    <a:lumMod val="75000"/>
                  </a:schemeClr>
                </a:solidFill>
              </a:rPr>
              <a:t>Au contact: defines potential on flake</a:t>
            </a:r>
            <a:endParaRPr>
              <a:solidFill>
                <a:schemeClr val="accent1">
                  <a:lumMod val="75000"/>
                </a:schemeClr>
              </a:solidFill>
            </a:endParaRPr>
          </a:p>
        </p:txBody>
      </p:sp>
      <p:pic>
        <p:nvPicPr>
          <p:cNvPr id="7" name="Picture 6"/>
          <p:cNvPicPr>
            <a:picLocks noChangeAspect="1"/>
          </p:cNvPicPr>
          <p:nvPr/>
        </p:nvPicPr>
        <p:blipFill>
          <a:blip r:embed="rId3"/>
          <a:stretch/>
        </p:blipFill>
        <p:spPr bwMode="auto">
          <a:xfrm>
            <a:off x="1631504" y="4432682"/>
            <a:ext cx="7848872" cy="1646681"/>
          </a:xfrm>
          <a:prstGeom prst="rect">
            <a:avLst/>
          </a:prstGeom>
        </p:spPr>
      </p:pic>
      <p:grpSp>
        <p:nvGrpSpPr>
          <p:cNvPr id="8" name="Group 7"/>
          <p:cNvGrpSpPr/>
          <p:nvPr/>
        </p:nvGrpSpPr>
        <p:grpSpPr bwMode="auto">
          <a:xfrm>
            <a:off x="8533353" y="2205476"/>
            <a:ext cx="2531197" cy="1972895"/>
            <a:chOff x="7968208" y="836712"/>
            <a:chExt cx="3474786" cy="2630126"/>
          </a:xfrm>
        </p:grpSpPr>
        <p:pic>
          <p:nvPicPr>
            <p:cNvPr id="9" name="Picture 8"/>
            <p:cNvPicPr>
              <a:picLocks noChangeAspect="1"/>
            </p:cNvPicPr>
            <p:nvPr/>
          </p:nvPicPr>
          <p:blipFill>
            <a:blip r:embed="rId4"/>
            <a:stretch/>
          </p:blipFill>
          <p:spPr bwMode="auto">
            <a:xfrm>
              <a:off x="7968208" y="836712"/>
              <a:ext cx="2600111" cy="2566597"/>
            </a:xfrm>
            <a:prstGeom prst="rect">
              <a:avLst/>
            </a:prstGeom>
          </p:spPr>
        </p:pic>
        <p:sp>
          <p:nvSpPr>
            <p:cNvPr id="10" name="TextBox 9"/>
            <p:cNvSpPr txBox="1"/>
            <p:nvPr/>
          </p:nvSpPr>
          <p:spPr bwMode="auto">
            <a:xfrm>
              <a:off x="9003792" y="2974470"/>
              <a:ext cx="2439202" cy="492368"/>
            </a:xfrm>
            <a:prstGeom prst="rect">
              <a:avLst/>
            </a:prstGeom>
            <a:solidFill>
              <a:schemeClr val="bg1"/>
            </a:solidFill>
          </p:spPr>
          <p:txBody>
            <a:bodyPr wrap="square" rtlCol="0">
              <a:spAutoFit/>
            </a:bodyPr>
            <a:lstStyle/>
            <a:p>
              <a:pPr>
                <a:defRPr/>
              </a:pPr>
              <a:r>
                <a:rPr lang="en-US" dirty="0">
                  <a:solidFill>
                    <a:schemeClr val="accent1">
                      <a:lumMod val="75000"/>
                    </a:schemeClr>
                  </a:solidFill>
                </a:rPr>
                <a:t>MoS</a:t>
              </a:r>
              <a:r>
                <a:rPr lang="en-US" baseline="-25000" dirty="0">
                  <a:solidFill>
                    <a:schemeClr val="accent1">
                      <a:lumMod val="75000"/>
                    </a:schemeClr>
                  </a:solidFill>
                </a:rPr>
                <a:t>2 </a:t>
              </a:r>
              <a:r>
                <a:rPr lang="en-US" dirty="0">
                  <a:solidFill>
                    <a:schemeClr val="accent1">
                      <a:lumMod val="75000"/>
                    </a:schemeClr>
                  </a:solidFill>
                </a:rPr>
                <a:t>on SiO</a:t>
              </a:r>
              <a:r>
                <a:rPr lang="en-US" baseline="-25000" dirty="0">
                  <a:solidFill>
                    <a:schemeClr val="accent1">
                      <a:lumMod val="75000"/>
                    </a:schemeClr>
                  </a:solidFill>
                </a:rPr>
                <a:t>2</a:t>
              </a:r>
              <a:endParaRPr lang="en-US" dirty="0">
                <a:solidFill>
                  <a:schemeClr val="accent1">
                    <a:lumMod val="75000"/>
                  </a:schemeClr>
                </a:solidFill>
              </a:endParaRPr>
            </a:p>
          </p:txBody>
        </p:sp>
      </p:grpSp>
      <p:grpSp>
        <p:nvGrpSpPr>
          <p:cNvPr id="11" name="Group 10"/>
          <p:cNvGrpSpPr/>
          <p:nvPr/>
        </p:nvGrpSpPr>
        <p:grpSpPr bwMode="auto">
          <a:xfrm>
            <a:off x="2148903" y="2498721"/>
            <a:ext cx="4224732" cy="1726385"/>
            <a:chOff x="2711624" y="2440018"/>
            <a:chExt cx="4224732" cy="1726385"/>
          </a:xfrm>
        </p:grpSpPr>
        <p:pic>
          <p:nvPicPr>
            <p:cNvPr id="12" name="Picture 11"/>
            <p:cNvPicPr>
              <a:picLocks noChangeAspect="1"/>
            </p:cNvPicPr>
            <p:nvPr/>
          </p:nvPicPr>
          <p:blipFill>
            <a:blip r:embed="rId5"/>
            <a:stretch/>
          </p:blipFill>
          <p:spPr bwMode="auto">
            <a:xfrm>
              <a:off x="2711624" y="2440018"/>
              <a:ext cx="4224732" cy="1726385"/>
            </a:xfrm>
            <a:prstGeom prst="rect">
              <a:avLst/>
            </a:prstGeom>
          </p:spPr>
        </p:pic>
        <p:sp>
          <p:nvSpPr>
            <p:cNvPr id="13" name="TextBox 12"/>
            <p:cNvSpPr txBox="1"/>
            <p:nvPr/>
          </p:nvSpPr>
          <p:spPr bwMode="auto">
            <a:xfrm>
              <a:off x="4643438" y="3169327"/>
              <a:ext cx="1404045" cy="267766"/>
            </a:xfrm>
            <a:prstGeom prst="rect">
              <a:avLst/>
            </a:prstGeom>
            <a:noFill/>
          </p:spPr>
          <p:txBody>
            <a:bodyPr wrap="square" rtlCol="0">
              <a:spAutoFit/>
            </a:bodyPr>
            <a:lstStyle/>
            <a:p>
              <a:pPr algn="l">
                <a:lnSpc>
                  <a:spcPct val="95000"/>
                </a:lnSpc>
                <a:defRPr/>
              </a:pPr>
              <a:r>
                <a:rPr lang="en-US" sz="1200"/>
                <a:t>Exfoliation</a:t>
              </a:r>
              <a:endParaRPr/>
            </a:p>
          </p:txBody>
        </p:sp>
      </p:grpSp>
      <p:pic>
        <p:nvPicPr>
          <p:cNvPr id="14" name="Picture 13"/>
          <p:cNvPicPr>
            <a:picLocks noChangeAspect="1"/>
          </p:cNvPicPr>
          <p:nvPr/>
        </p:nvPicPr>
        <p:blipFill>
          <a:blip r:embed="rId6"/>
          <a:stretch/>
        </p:blipFill>
        <p:spPr bwMode="auto">
          <a:xfrm>
            <a:off x="7536160" y="698271"/>
            <a:ext cx="4123844" cy="1052474"/>
          </a:xfrm>
          <a:prstGeom prst="rect">
            <a:avLst/>
          </a:prstGeom>
        </p:spPr>
      </p:pic>
    </p:spTree>
    <p:extLst>
      <p:ext uri="{BB962C8B-B14F-4D97-AF65-F5344CB8AC3E}">
        <p14:creationId xmlns:p14="http://schemas.microsoft.com/office/powerpoint/2010/main" val="326823229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endParaRPr lang="en-US"/>
          </a:p>
        </p:txBody>
      </p:sp>
      <p:sp>
        <p:nvSpPr>
          <p:cNvPr id="3" name="Content Placeholder 2"/>
          <p:cNvSpPr>
            <a:spLocks noGrp="1"/>
          </p:cNvSpPr>
          <p:nvPr>
            <p:ph idx="4294967295"/>
          </p:nvPr>
        </p:nvSpPr>
        <p:spPr>
          <a:xfrm>
            <a:off x="0" y="1563688"/>
            <a:ext cx="11449050" cy="4213225"/>
          </a:xfrm>
        </p:spPr>
        <p:txBody>
          <a:bodyPr/>
          <a:lstStyle/>
          <a:p>
            <a:r>
              <a:rPr lang="en-US" dirty="0" smtClean="0"/>
              <a:t>A slide to say: while WSe2 shows SPE and coherence, it is not easy to interpret because of the role of defects. Show Sven’s data and </a:t>
            </a:r>
            <a:r>
              <a:rPr lang="en-US" dirty="0" err="1" smtClean="0"/>
              <a:t>Prokhor’s</a:t>
            </a:r>
            <a:r>
              <a:rPr lang="en-US" dirty="0" smtClean="0"/>
              <a:t> data. </a:t>
            </a:r>
          </a:p>
          <a:p>
            <a:endParaRPr lang="en-US" dirty="0"/>
          </a:p>
        </p:txBody>
      </p:sp>
      <p:sp>
        <p:nvSpPr>
          <p:cNvPr id="14" name="Date Placeholder 13"/>
          <p:cNvSpPr>
            <a:spLocks noGrp="1"/>
          </p:cNvSpPr>
          <p:nvPr>
            <p:ph type="dt" sz="half" idx="10"/>
          </p:nvPr>
        </p:nvSpPr>
        <p:spPr/>
        <p:txBody>
          <a:bodyPr/>
          <a:lstStyle/>
          <a:p>
            <a:fld id="{948B3E18-7AFF-4F80-A796-9807A62836F1}" type="datetime3">
              <a:rPr lang="en-US" smtClean="0"/>
              <a:t>1 July 2022</a:t>
            </a:fld>
            <a:endParaRPr lang="en-US" dirty="0"/>
          </a:p>
        </p:txBody>
      </p:sp>
      <p:sp>
        <p:nvSpPr>
          <p:cNvPr id="15" name="Slide Number Placeholder 14"/>
          <p:cNvSpPr>
            <a:spLocks noGrp="1"/>
          </p:cNvSpPr>
          <p:nvPr>
            <p:ph type="sldNum" sz="quarter" idx="11"/>
          </p:nvPr>
        </p:nvSpPr>
        <p:spPr/>
        <p:txBody>
          <a:bodyPr/>
          <a:lstStyle/>
          <a:p>
            <a:r>
              <a:rPr lang="en-US" smtClean="0"/>
              <a:t>Page </a:t>
            </a:r>
            <a:fld id="{A52F4D17-1AD6-42D9-B93A-EB002C62F438}" type="slidenum">
              <a:rPr lang="en-US" smtClean="0"/>
              <a:pPr/>
              <a:t>38</a:t>
            </a:fld>
            <a:endParaRPr lang="en-US" noProof="0" dirty="0"/>
          </a:p>
        </p:txBody>
      </p:sp>
    </p:spTree>
    <p:extLst>
      <p:ext uri="{BB962C8B-B14F-4D97-AF65-F5344CB8AC3E}">
        <p14:creationId xmlns:p14="http://schemas.microsoft.com/office/powerpoint/2010/main" val="198698548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13EA7832-C4C8-4300-BA6F-44880EC87BD3}"/>
              </a:ext>
            </a:extLst>
          </p:cNvPr>
          <p:cNvSpPr>
            <a:spLocks noGrp="1"/>
          </p:cNvSpPr>
          <p:nvPr>
            <p:ph type="title"/>
          </p:nvPr>
        </p:nvSpPr>
        <p:spPr/>
        <p:txBody>
          <a:bodyPr/>
          <a:lstStyle/>
          <a:p>
            <a:r>
              <a:rPr lang="en-GB" altLang="zh-TW" dirty="0" smtClean="0"/>
              <a:t>Gating of WS</a:t>
            </a:r>
            <a:r>
              <a:rPr lang="en-GB" altLang="zh-TW" cap="none" dirty="0" smtClean="0"/>
              <a:t>e</a:t>
            </a:r>
            <a:r>
              <a:rPr lang="en-GB" altLang="zh-TW" cap="none" baseline="-25000" dirty="0" smtClean="0"/>
              <a:t>2</a:t>
            </a:r>
            <a:r>
              <a:rPr lang="en-GB" altLang="zh-TW" cap="none" dirty="0" smtClean="0"/>
              <a:t> ML</a:t>
            </a:r>
            <a:endParaRPr lang="zh-TW" altLang="en-US" dirty="0"/>
          </a:p>
        </p:txBody>
      </p:sp>
      <p:sp>
        <p:nvSpPr>
          <p:cNvPr id="3" name="日期版面配置區 2">
            <a:extLst>
              <a:ext uri="{FF2B5EF4-FFF2-40B4-BE49-F238E27FC236}">
                <a16:creationId xmlns:a16="http://schemas.microsoft.com/office/drawing/2014/main" id="{7F86ABBA-3CBF-4666-B2C4-47E83031679E}"/>
              </a:ext>
            </a:extLst>
          </p:cNvPr>
          <p:cNvSpPr>
            <a:spLocks noGrp="1"/>
          </p:cNvSpPr>
          <p:nvPr>
            <p:ph type="dt" sz="half" idx="10"/>
          </p:nvPr>
        </p:nvSpPr>
        <p:spPr/>
        <p:txBody>
          <a:bodyPr/>
          <a:lstStyle/>
          <a:p>
            <a:fld id="{666DE4B8-3545-4DA5-AAA7-791EF638B164}" type="datetime3">
              <a:rPr lang="en-US" smtClean="0"/>
              <a:t>1 July 2022</a:t>
            </a:fld>
            <a:endParaRPr lang="en-US" dirty="0"/>
          </a:p>
        </p:txBody>
      </p:sp>
      <p:sp>
        <p:nvSpPr>
          <p:cNvPr id="9" name="投影片編號版面配置區 8">
            <a:extLst>
              <a:ext uri="{FF2B5EF4-FFF2-40B4-BE49-F238E27FC236}">
                <a16:creationId xmlns:a16="http://schemas.microsoft.com/office/drawing/2014/main" id="{72153F6E-F6B2-4523-AAE7-B54D42A7A440}"/>
              </a:ext>
            </a:extLst>
          </p:cNvPr>
          <p:cNvSpPr>
            <a:spLocks noGrp="1"/>
          </p:cNvSpPr>
          <p:nvPr>
            <p:ph type="sldNum" sz="quarter" idx="18"/>
          </p:nvPr>
        </p:nvSpPr>
        <p:spPr/>
        <p:txBody>
          <a:bodyPr/>
          <a:lstStyle/>
          <a:p>
            <a:r>
              <a:rPr lang="en-US" dirty="0"/>
              <a:t>Page </a:t>
            </a:r>
            <a:fld id="{A52F4D17-1AD6-42D9-B93A-EB002C62F438}" type="slidenum">
              <a:rPr lang="en-US" smtClean="0"/>
              <a:pPr/>
              <a:t>39</a:t>
            </a:fld>
            <a:endParaRPr lang="en-US" noProof="0" dirty="0"/>
          </a:p>
        </p:txBody>
      </p:sp>
      <p:grpSp>
        <p:nvGrpSpPr>
          <p:cNvPr id="12" name="Group 11"/>
          <p:cNvGrpSpPr/>
          <p:nvPr/>
        </p:nvGrpSpPr>
        <p:grpSpPr>
          <a:xfrm>
            <a:off x="8498968" y="2459730"/>
            <a:ext cx="3108694" cy="2015588"/>
            <a:chOff x="4478071" y="2298762"/>
            <a:chExt cx="3108694" cy="2015588"/>
          </a:xfrm>
        </p:grpSpPr>
        <p:pic>
          <p:nvPicPr>
            <p:cNvPr id="14" name="Grafik 5"/>
            <p:cNvPicPr>
              <a:picLocks noChangeAspect="1"/>
            </p:cNvPicPr>
            <p:nvPr/>
          </p:nvPicPr>
          <p:blipFill rotWithShape="1">
            <a:blip r:embed="rId7"/>
            <a:srcRect r="20729"/>
            <a:stretch/>
          </p:blipFill>
          <p:spPr>
            <a:xfrm>
              <a:off x="4478071" y="2326075"/>
              <a:ext cx="3096344" cy="1857227"/>
            </a:xfrm>
            <a:prstGeom prst="rect">
              <a:avLst/>
            </a:prstGeom>
          </p:spPr>
        </p:pic>
        <p:pic>
          <p:nvPicPr>
            <p:cNvPr id="20" name="Picture 19"/>
            <p:cNvPicPr>
              <a:picLocks noChangeAspect="1"/>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rot="16200000">
              <a:off x="4378266" y="3029458"/>
              <a:ext cx="609987" cy="231603"/>
            </a:xfrm>
            <a:prstGeom prst="rect">
              <a:avLst/>
            </a:prstGeom>
            <a:solidFill>
              <a:schemeClr val="bg1"/>
            </a:solidFill>
          </p:spPr>
        </p:pic>
        <p:sp>
          <p:nvSpPr>
            <p:cNvPr id="25" name="TextBox 24"/>
            <p:cNvSpPr txBox="1"/>
            <p:nvPr/>
          </p:nvSpPr>
          <p:spPr>
            <a:xfrm>
              <a:off x="6067538" y="3819695"/>
              <a:ext cx="532518" cy="250838"/>
            </a:xfrm>
            <a:prstGeom prst="rect">
              <a:avLst/>
            </a:prstGeom>
            <a:solidFill>
              <a:schemeClr val="bg1"/>
            </a:solidFill>
          </p:spPr>
          <p:txBody>
            <a:bodyPr wrap="none" tIns="0" rtlCol="0">
              <a:spAutoFit/>
            </a:bodyPr>
            <a:lstStyle/>
            <a:p>
              <a:pPr algn="l">
                <a:lnSpc>
                  <a:spcPct val="95000"/>
                </a:lnSpc>
              </a:pPr>
              <a:r>
                <a:rPr lang="en-US" sz="1400" b="1" dirty="0" smtClean="0"/>
                <a:t>1.65</a:t>
              </a:r>
            </a:p>
          </p:txBody>
        </p:sp>
        <p:sp>
          <p:nvSpPr>
            <p:cNvPr id="26" name="TextBox 25"/>
            <p:cNvSpPr txBox="1"/>
            <p:nvPr/>
          </p:nvSpPr>
          <p:spPr>
            <a:xfrm>
              <a:off x="7054247" y="3819695"/>
              <a:ext cx="532518" cy="250838"/>
            </a:xfrm>
            <a:prstGeom prst="rect">
              <a:avLst/>
            </a:prstGeom>
            <a:solidFill>
              <a:schemeClr val="bg1"/>
            </a:solidFill>
          </p:spPr>
          <p:txBody>
            <a:bodyPr wrap="none" tIns="0" rtlCol="0">
              <a:spAutoFit/>
            </a:bodyPr>
            <a:lstStyle/>
            <a:p>
              <a:pPr algn="l">
                <a:lnSpc>
                  <a:spcPct val="95000"/>
                </a:lnSpc>
              </a:pPr>
              <a:r>
                <a:rPr lang="en-US" sz="1400" b="1" dirty="0" smtClean="0"/>
                <a:t>1.75</a:t>
              </a:r>
            </a:p>
          </p:txBody>
        </p:sp>
        <p:sp>
          <p:nvSpPr>
            <p:cNvPr id="6" name="TextBox 5"/>
            <p:cNvSpPr txBox="1"/>
            <p:nvPr/>
          </p:nvSpPr>
          <p:spPr>
            <a:xfrm>
              <a:off x="4799856" y="2298762"/>
              <a:ext cx="291105" cy="250838"/>
            </a:xfrm>
            <a:prstGeom prst="rect">
              <a:avLst/>
            </a:prstGeom>
            <a:solidFill>
              <a:schemeClr val="bg1"/>
            </a:solidFill>
          </p:spPr>
          <p:txBody>
            <a:bodyPr wrap="none" rIns="0" bIns="0" rtlCol="0">
              <a:spAutoFit/>
            </a:bodyPr>
            <a:lstStyle/>
            <a:p>
              <a:pPr algn="l">
                <a:lnSpc>
                  <a:spcPct val="95000"/>
                </a:lnSpc>
              </a:pPr>
              <a:r>
                <a:rPr lang="en-US" sz="1400" b="1" dirty="0" smtClean="0"/>
                <a:t>50</a:t>
              </a:r>
            </a:p>
          </p:txBody>
        </p:sp>
        <p:sp>
          <p:nvSpPr>
            <p:cNvPr id="7" name="Rectangle 6"/>
            <p:cNvSpPr/>
            <p:nvPr/>
          </p:nvSpPr>
          <p:spPr>
            <a:xfrm>
              <a:off x="4799061" y="3717032"/>
              <a:ext cx="290456" cy="1709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sp>
          <p:nvSpPr>
            <p:cNvPr id="27" name="Rectangle 26"/>
            <p:cNvSpPr/>
            <p:nvPr/>
          </p:nvSpPr>
          <p:spPr>
            <a:xfrm>
              <a:off x="5098597" y="3808091"/>
              <a:ext cx="290456" cy="1709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sp>
          <p:nvSpPr>
            <p:cNvPr id="24" name="TextBox 23"/>
            <p:cNvSpPr txBox="1"/>
            <p:nvPr/>
          </p:nvSpPr>
          <p:spPr>
            <a:xfrm>
              <a:off x="5015880" y="3819695"/>
              <a:ext cx="440185" cy="250838"/>
            </a:xfrm>
            <a:prstGeom prst="rect">
              <a:avLst/>
            </a:prstGeom>
            <a:solidFill>
              <a:schemeClr val="bg1"/>
            </a:solidFill>
          </p:spPr>
          <p:txBody>
            <a:bodyPr wrap="none" lIns="0" tIns="0" rtlCol="0">
              <a:spAutoFit/>
            </a:bodyPr>
            <a:lstStyle/>
            <a:p>
              <a:pPr algn="l">
                <a:lnSpc>
                  <a:spcPct val="95000"/>
                </a:lnSpc>
              </a:pPr>
              <a:r>
                <a:rPr lang="en-US" sz="1400" b="1" dirty="0" smtClean="0"/>
                <a:t>1.55</a:t>
              </a:r>
            </a:p>
          </p:txBody>
        </p:sp>
        <p:sp>
          <p:nvSpPr>
            <p:cNvPr id="8" name="Rectangle 7"/>
            <p:cNvSpPr/>
            <p:nvPr/>
          </p:nvSpPr>
          <p:spPr>
            <a:xfrm>
              <a:off x="5951984" y="3979004"/>
              <a:ext cx="720080" cy="1700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sp>
          <p:nvSpPr>
            <p:cNvPr id="22" name="TextBox 21"/>
            <p:cNvSpPr txBox="1"/>
            <p:nvPr/>
          </p:nvSpPr>
          <p:spPr>
            <a:xfrm>
              <a:off x="4899242" y="2915972"/>
              <a:ext cx="191719" cy="250838"/>
            </a:xfrm>
            <a:prstGeom prst="rect">
              <a:avLst/>
            </a:prstGeom>
            <a:solidFill>
              <a:schemeClr val="bg1"/>
            </a:solidFill>
          </p:spPr>
          <p:txBody>
            <a:bodyPr wrap="none" rIns="0" bIns="0" rtlCol="0">
              <a:spAutoFit/>
            </a:bodyPr>
            <a:lstStyle/>
            <a:p>
              <a:pPr algn="l">
                <a:lnSpc>
                  <a:spcPct val="95000"/>
                </a:lnSpc>
              </a:pPr>
              <a:r>
                <a:rPr lang="en-US" sz="1400" b="1" dirty="0" smtClean="0"/>
                <a:t>0</a:t>
              </a:r>
            </a:p>
          </p:txBody>
        </p:sp>
        <p:sp>
          <p:nvSpPr>
            <p:cNvPr id="23" name="TextBox 22"/>
            <p:cNvSpPr txBox="1"/>
            <p:nvPr/>
          </p:nvSpPr>
          <p:spPr>
            <a:xfrm>
              <a:off x="4740544" y="3645024"/>
              <a:ext cx="350417" cy="250838"/>
            </a:xfrm>
            <a:prstGeom prst="rect">
              <a:avLst/>
            </a:prstGeom>
            <a:noFill/>
          </p:spPr>
          <p:txBody>
            <a:bodyPr wrap="none" rIns="0" bIns="0" rtlCol="0">
              <a:spAutoFit/>
            </a:bodyPr>
            <a:lstStyle/>
            <a:p>
              <a:pPr algn="l">
                <a:lnSpc>
                  <a:spcPct val="95000"/>
                </a:lnSpc>
              </a:pPr>
              <a:r>
                <a:rPr lang="en-US" sz="1400" b="1" dirty="0" smtClean="0"/>
                <a:t>-50</a:t>
              </a:r>
            </a:p>
          </p:txBody>
        </p:sp>
        <p:pic>
          <p:nvPicPr>
            <p:cNvPr id="16" name="Picture 15"/>
            <p:cNvPicPr>
              <a:picLocks noChangeAspect="1"/>
            </p:cNvPicPr>
            <p:nvPr>
              <p:custDataLst>
                <p:tags r:id="rId4"/>
              </p:custDataLst>
            </p:nvPr>
          </p:nvPicPr>
          <p:blipFill>
            <a:blip r:embed="rId9" cstate="print">
              <a:extLst>
                <a:ext uri="{28A0092B-C50C-407E-A947-70E740481C1C}">
                  <a14:useLocalDpi xmlns:a14="http://schemas.microsoft.com/office/drawing/2010/main" val="0"/>
                </a:ext>
              </a:extLst>
            </a:blip>
            <a:stretch>
              <a:fillRect/>
            </a:stretch>
          </p:blipFill>
          <p:spPr>
            <a:xfrm>
              <a:off x="6067538" y="4106879"/>
              <a:ext cx="693477" cy="207471"/>
            </a:xfrm>
            <a:prstGeom prst="rect">
              <a:avLst/>
            </a:prstGeom>
          </p:spPr>
        </p:pic>
      </p:grpSp>
      <p:grpSp>
        <p:nvGrpSpPr>
          <p:cNvPr id="11" name="Group 10"/>
          <p:cNvGrpSpPr/>
          <p:nvPr/>
        </p:nvGrpSpPr>
        <p:grpSpPr>
          <a:xfrm>
            <a:off x="184066" y="1448786"/>
            <a:ext cx="3260739" cy="3288596"/>
            <a:chOff x="7745519" y="1694854"/>
            <a:chExt cx="3260739" cy="3288596"/>
          </a:xfrm>
        </p:grpSpPr>
        <p:sp>
          <p:nvSpPr>
            <p:cNvPr id="64" name="Freeform 63"/>
            <p:cNvSpPr/>
            <p:nvPr/>
          </p:nvSpPr>
          <p:spPr>
            <a:xfrm rot="16200000" flipV="1">
              <a:off x="8367208" y="2669697"/>
              <a:ext cx="2016000" cy="77695"/>
            </a:xfrm>
            <a:custGeom>
              <a:avLst/>
              <a:gdLst>
                <a:gd name="connsiteX0" fmla="*/ 0 w 838200"/>
                <a:gd name="connsiteY0" fmla="*/ 0 h 152400"/>
                <a:gd name="connsiteX1" fmla="*/ 838200 w 838200"/>
                <a:gd name="connsiteY1" fmla="*/ 9525 h 152400"/>
                <a:gd name="connsiteX2" fmla="*/ 657225 w 838200"/>
                <a:gd name="connsiteY2" fmla="*/ 152400 h 152400"/>
                <a:gd name="connsiteX3" fmla="*/ 9525 w 838200"/>
                <a:gd name="connsiteY3" fmla="*/ 152400 h 152400"/>
                <a:gd name="connsiteX4" fmla="*/ 0 w 838200"/>
                <a:gd name="connsiteY4" fmla="*/ 0 h 152400"/>
                <a:gd name="connsiteX0" fmla="*/ 4762 w 828675"/>
                <a:gd name="connsiteY0" fmla="*/ 2381 h 142875"/>
                <a:gd name="connsiteX1" fmla="*/ 828675 w 828675"/>
                <a:gd name="connsiteY1" fmla="*/ 0 h 142875"/>
                <a:gd name="connsiteX2" fmla="*/ 647700 w 828675"/>
                <a:gd name="connsiteY2" fmla="*/ 142875 h 142875"/>
                <a:gd name="connsiteX3" fmla="*/ 0 w 828675"/>
                <a:gd name="connsiteY3" fmla="*/ 142875 h 142875"/>
                <a:gd name="connsiteX4" fmla="*/ 4762 w 828675"/>
                <a:gd name="connsiteY4" fmla="*/ 2381 h 142875"/>
                <a:gd name="connsiteX0" fmla="*/ 2381 w 828675"/>
                <a:gd name="connsiteY0" fmla="*/ 397 h 142875"/>
                <a:gd name="connsiteX1" fmla="*/ 828675 w 828675"/>
                <a:gd name="connsiteY1" fmla="*/ 0 h 142875"/>
                <a:gd name="connsiteX2" fmla="*/ 647700 w 828675"/>
                <a:gd name="connsiteY2" fmla="*/ 142875 h 142875"/>
                <a:gd name="connsiteX3" fmla="*/ 0 w 828675"/>
                <a:gd name="connsiteY3" fmla="*/ 142875 h 142875"/>
                <a:gd name="connsiteX4" fmla="*/ 2381 w 828675"/>
                <a:gd name="connsiteY4" fmla="*/ 397 h 142875"/>
                <a:gd name="connsiteX0" fmla="*/ 1 w 1135857"/>
                <a:gd name="connsiteY0" fmla="*/ 2381 h 142875"/>
                <a:gd name="connsiteX1" fmla="*/ 1135857 w 1135857"/>
                <a:gd name="connsiteY1" fmla="*/ 0 h 142875"/>
                <a:gd name="connsiteX2" fmla="*/ 954882 w 1135857"/>
                <a:gd name="connsiteY2" fmla="*/ 142875 h 142875"/>
                <a:gd name="connsiteX3" fmla="*/ 307182 w 1135857"/>
                <a:gd name="connsiteY3" fmla="*/ 142875 h 142875"/>
                <a:gd name="connsiteX4" fmla="*/ 1 w 1135857"/>
                <a:gd name="connsiteY4" fmla="*/ 2381 h 142875"/>
                <a:gd name="connsiteX0" fmla="*/ 105 w 1135961"/>
                <a:gd name="connsiteY0" fmla="*/ 2381 h 142875"/>
                <a:gd name="connsiteX1" fmla="*/ 1135961 w 1135961"/>
                <a:gd name="connsiteY1" fmla="*/ 0 h 142875"/>
                <a:gd name="connsiteX2" fmla="*/ 954986 w 1135961"/>
                <a:gd name="connsiteY2" fmla="*/ 142875 h 142875"/>
                <a:gd name="connsiteX3" fmla="*/ 2486 w 1135961"/>
                <a:gd name="connsiteY3" fmla="*/ 142875 h 142875"/>
                <a:gd name="connsiteX4" fmla="*/ 105 w 1135961"/>
                <a:gd name="connsiteY4" fmla="*/ 2381 h 142875"/>
                <a:gd name="connsiteX0" fmla="*/ 105 w 1135961"/>
                <a:gd name="connsiteY0" fmla="*/ 397 h 142875"/>
                <a:gd name="connsiteX1" fmla="*/ 1135961 w 1135961"/>
                <a:gd name="connsiteY1" fmla="*/ 0 h 142875"/>
                <a:gd name="connsiteX2" fmla="*/ 954986 w 1135961"/>
                <a:gd name="connsiteY2" fmla="*/ 142875 h 142875"/>
                <a:gd name="connsiteX3" fmla="*/ 2486 w 1135961"/>
                <a:gd name="connsiteY3" fmla="*/ 142875 h 142875"/>
                <a:gd name="connsiteX4" fmla="*/ 105 w 1135961"/>
                <a:gd name="connsiteY4" fmla="*/ 397 h 142875"/>
                <a:gd name="connsiteX0" fmla="*/ 105 w 1678886"/>
                <a:gd name="connsiteY0" fmla="*/ 397 h 142875"/>
                <a:gd name="connsiteX1" fmla="*/ 1135961 w 1678886"/>
                <a:gd name="connsiteY1" fmla="*/ 0 h 142875"/>
                <a:gd name="connsiteX2" fmla="*/ 1678886 w 1678886"/>
                <a:gd name="connsiteY2" fmla="*/ 142875 h 142875"/>
                <a:gd name="connsiteX3" fmla="*/ 2486 w 1678886"/>
                <a:gd name="connsiteY3" fmla="*/ 142875 h 142875"/>
                <a:gd name="connsiteX4" fmla="*/ 105 w 1678886"/>
                <a:gd name="connsiteY4" fmla="*/ 397 h 142875"/>
                <a:gd name="connsiteX0" fmla="*/ 105 w 1678886"/>
                <a:gd name="connsiteY0" fmla="*/ 397 h 142875"/>
                <a:gd name="connsiteX1" fmla="*/ 1674123 w 1678886"/>
                <a:gd name="connsiteY1" fmla="*/ 0 h 142875"/>
                <a:gd name="connsiteX2" fmla="*/ 1678886 w 1678886"/>
                <a:gd name="connsiteY2" fmla="*/ 142875 h 142875"/>
                <a:gd name="connsiteX3" fmla="*/ 2486 w 1678886"/>
                <a:gd name="connsiteY3" fmla="*/ 142875 h 142875"/>
                <a:gd name="connsiteX4" fmla="*/ 105 w 1678886"/>
                <a:gd name="connsiteY4" fmla="*/ 397 h 142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8886" h="142875">
                  <a:moveTo>
                    <a:pt x="105" y="397"/>
                  </a:moveTo>
                  <a:lnTo>
                    <a:pt x="1674123" y="0"/>
                  </a:lnTo>
                  <a:lnTo>
                    <a:pt x="1678886" y="142875"/>
                  </a:lnTo>
                  <a:lnTo>
                    <a:pt x="2486" y="142875"/>
                  </a:lnTo>
                  <a:cubicBezTo>
                    <a:pt x="3280" y="95382"/>
                    <a:pt x="-689" y="47890"/>
                    <a:pt x="105" y="397"/>
                  </a:cubicBezTo>
                  <a:close/>
                </a:path>
              </a:pathLst>
            </a:custGeom>
            <a:gradFill>
              <a:gsLst>
                <a:gs pos="0">
                  <a:srgbClr val="FFC1C1"/>
                </a:gs>
                <a:gs pos="50000">
                  <a:srgbClr val="FF0000"/>
                </a:gs>
                <a:gs pos="100000">
                  <a:srgbClr val="FFCCFF"/>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nvGrpSpPr>
            <p:cNvPr id="56" name="Group 55"/>
            <p:cNvGrpSpPr/>
            <p:nvPr/>
          </p:nvGrpSpPr>
          <p:grpSpPr>
            <a:xfrm>
              <a:off x="7745519" y="3853242"/>
              <a:ext cx="3260739" cy="1130208"/>
              <a:chOff x="7947713" y="1444016"/>
              <a:chExt cx="3260739" cy="1130208"/>
            </a:xfrm>
          </p:grpSpPr>
          <p:cxnSp>
            <p:nvCxnSpPr>
              <p:cNvPr id="30" name="Straight Connector 29"/>
              <p:cNvCxnSpPr/>
              <p:nvPr/>
            </p:nvCxnSpPr>
            <p:spPr>
              <a:xfrm flipV="1">
                <a:off x="10169004" y="1577053"/>
                <a:ext cx="0" cy="53553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flipV="1">
                <a:off x="10170000" y="1577053"/>
                <a:ext cx="180000" cy="0"/>
              </a:xfrm>
              <a:prstGeom prst="line">
                <a:avLst/>
              </a:prstGeom>
              <a:ln w="12700">
                <a:solidFill>
                  <a:schemeClr val="tx1"/>
                </a:solidFill>
                <a:round/>
                <a:headEnd type="oval" w="sm" len="sm"/>
                <a:tailEnd type="none" w="sm" len="sm"/>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V="1">
                <a:off x="10704512" y="1584132"/>
                <a:ext cx="0" cy="80986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8904312" y="2007065"/>
                <a:ext cx="1442966" cy="139219"/>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6" name="Rectangle 35"/>
              <p:cNvSpPr/>
              <p:nvPr/>
            </p:nvSpPr>
            <p:spPr>
              <a:xfrm>
                <a:off x="8520769" y="2218970"/>
                <a:ext cx="2160240" cy="350059"/>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7" name="Rectangle 36"/>
              <p:cNvSpPr/>
              <p:nvPr/>
            </p:nvSpPr>
            <p:spPr>
              <a:xfrm>
                <a:off x="9984432" y="1884698"/>
                <a:ext cx="369143" cy="12514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8" name="TextBox 37"/>
              <p:cNvSpPr txBox="1"/>
              <p:nvPr/>
            </p:nvSpPr>
            <p:spPr>
              <a:xfrm>
                <a:off x="9739926" y="1609055"/>
                <a:ext cx="383438" cy="307777"/>
              </a:xfrm>
              <a:prstGeom prst="rect">
                <a:avLst/>
              </a:prstGeom>
              <a:noFill/>
            </p:spPr>
            <p:txBody>
              <a:bodyPr wrap="none" rtlCol="0">
                <a:spAutoFit/>
              </a:bodyPr>
              <a:lstStyle/>
              <a:p>
                <a:r>
                  <a:rPr lang="de-DE" sz="1400" dirty="0" smtClean="0">
                    <a:solidFill>
                      <a:srgbClr val="FF0000"/>
                    </a:solidFill>
                  </a:rPr>
                  <a:t>Gr</a:t>
                </a:r>
                <a:endParaRPr lang="en-US" sz="1400" dirty="0">
                  <a:solidFill>
                    <a:srgbClr val="FF0000"/>
                  </a:solidFill>
                </a:endParaRPr>
              </a:p>
            </p:txBody>
          </p:sp>
          <p:sp>
            <p:nvSpPr>
              <p:cNvPr id="40" name="TextBox 39"/>
              <p:cNvSpPr txBox="1"/>
              <p:nvPr/>
            </p:nvSpPr>
            <p:spPr>
              <a:xfrm>
                <a:off x="7947713" y="1694093"/>
                <a:ext cx="1276311" cy="307777"/>
              </a:xfrm>
              <a:prstGeom prst="rect">
                <a:avLst/>
              </a:prstGeom>
              <a:noFill/>
            </p:spPr>
            <p:txBody>
              <a:bodyPr wrap="none" rtlCol="0">
                <a:spAutoFit/>
              </a:bodyPr>
              <a:lstStyle/>
              <a:p>
                <a:r>
                  <a:rPr lang="en-US" sz="1400" dirty="0" smtClean="0">
                    <a:solidFill>
                      <a:schemeClr val="accent1">
                        <a:lumMod val="40000"/>
                        <a:lumOff val="60000"/>
                      </a:schemeClr>
                    </a:solidFill>
                  </a:rPr>
                  <a:t>WSe</a:t>
                </a:r>
                <a:r>
                  <a:rPr lang="en-US" sz="1400" baseline="-25000" dirty="0" smtClean="0">
                    <a:solidFill>
                      <a:schemeClr val="accent1">
                        <a:lumMod val="40000"/>
                        <a:lumOff val="60000"/>
                      </a:schemeClr>
                    </a:solidFill>
                  </a:rPr>
                  <a:t>2</a:t>
                </a:r>
                <a:r>
                  <a:rPr lang="en-US" sz="1400" dirty="0" smtClean="0">
                    <a:solidFill>
                      <a:schemeClr val="accent1">
                        <a:lumMod val="40000"/>
                        <a:lumOff val="60000"/>
                      </a:schemeClr>
                    </a:solidFill>
                  </a:rPr>
                  <a:t>/ MoSe</a:t>
                </a:r>
                <a:r>
                  <a:rPr lang="en-US" sz="1400" baseline="-25000" dirty="0" smtClean="0">
                    <a:solidFill>
                      <a:schemeClr val="accent1">
                        <a:lumMod val="40000"/>
                        <a:lumOff val="60000"/>
                      </a:schemeClr>
                    </a:solidFill>
                  </a:rPr>
                  <a:t>2</a:t>
                </a:r>
                <a:endParaRPr lang="en-US" sz="1400" dirty="0">
                  <a:solidFill>
                    <a:schemeClr val="accent1">
                      <a:lumMod val="40000"/>
                      <a:lumOff val="60000"/>
                    </a:schemeClr>
                  </a:solidFill>
                </a:endParaRPr>
              </a:p>
            </p:txBody>
          </p:sp>
          <p:sp>
            <p:nvSpPr>
              <p:cNvPr id="43" name="TextBox 42"/>
              <p:cNvSpPr txBox="1"/>
              <p:nvPr/>
            </p:nvSpPr>
            <p:spPr>
              <a:xfrm>
                <a:off x="10656698" y="1958703"/>
                <a:ext cx="551754" cy="307777"/>
              </a:xfrm>
              <a:prstGeom prst="rect">
                <a:avLst/>
              </a:prstGeom>
              <a:noFill/>
            </p:spPr>
            <p:txBody>
              <a:bodyPr wrap="none" rtlCol="0">
                <a:spAutoFit/>
              </a:bodyPr>
              <a:lstStyle/>
              <a:p>
                <a:r>
                  <a:rPr lang="en-US" sz="1400" dirty="0" smtClean="0">
                    <a:solidFill>
                      <a:schemeClr val="tx2">
                        <a:lumMod val="75000"/>
                      </a:schemeClr>
                    </a:solidFill>
                  </a:rPr>
                  <a:t>SiO</a:t>
                </a:r>
                <a:r>
                  <a:rPr lang="en-US" sz="1400" baseline="-25000" dirty="0" smtClean="0">
                    <a:solidFill>
                      <a:schemeClr val="tx2">
                        <a:lumMod val="75000"/>
                      </a:schemeClr>
                    </a:solidFill>
                  </a:rPr>
                  <a:t>2</a:t>
                </a:r>
                <a:endParaRPr lang="en-US" sz="1400" dirty="0">
                  <a:solidFill>
                    <a:schemeClr val="tx2">
                      <a:lumMod val="75000"/>
                    </a:schemeClr>
                  </a:solidFill>
                </a:endParaRPr>
              </a:p>
            </p:txBody>
          </p:sp>
          <p:sp>
            <p:nvSpPr>
              <p:cNvPr id="44" name="Rectangle 43"/>
              <p:cNvSpPr/>
              <p:nvPr/>
            </p:nvSpPr>
            <p:spPr>
              <a:xfrm>
                <a:off x="8520769" y="2028117"/>
                <a:ext cx="2160240" cy="191278"/>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46" name="Straight Connector 45"/>
              <p:cNvCxnSpPr/>
              <p:nvPr/>
            </p:nvCxnSpPr>
            <p:spPr>
              <a:xfrm flipH="1" flipV="1">
                <a:off x="10526400" y="1577053"/>
                <a:ext cx="180000" cy="0"/>
              </a:xfrm>
              <a:prstGeom prst="line">
                <a:avLst/>
              </a:prstGeom>
              <a:ln w="12700">
                <a:solidFill>
                  <a:schemeClr val="tx1"/>
                </a:solidFill>
                <a:round/>
                <a:headEnd type="none"/>
                <a:tailEnd type="oval" w="sm" len="sm"/>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10272464" y="1444016"/>
                <a:ext cx="372218" cy="297004"/>
              </a:xfrm>
              <a:prstGeom prst="rect">
                <a:avLst/>
              </a:prstGeom>
              <a:noFill/>
            </p:spPr>
            <p:txBody>
              <a:bodyPr wrap="none" rtlCol="0">
                <a:spAutoFit/>
              </a:bodyPr>
              <a:lstStyle/>
              <a:p>
                <a:pPr algn="l">
                  <a:lnSpc>
                    <a:spcPct val="95000"/>
                  </a:lnSpc>
                </a:pPr>
                <a:r>
                  <a:rPr lang="en-US" sz="1400" dirty="0" smtClean="0"/>
                  <a:t>V</a:t>
                </a:r>
                <a:r>
                  <a:rPr lang="en-US" sz="1400" baseline="-25000" dirty="0" smtClean="0"/>
                  <a:t>g</a:t>
                </a:r>
                <a:endParaRPr lang="en-US" sz="1400" dirty="0" smtClean="0"/>
              </a:p>
            </p:txBody>
          </p:sp>
          <p:cxnSp>
            <p:nvCxnSpPr>
              <p:cNvPr id="54" name="Straight Connector 53"/>
              <p:cNvCxnSpPr>
                <a:endCxn id="36" idx="3"/>
              </p:cNvCxnSpPr>
              <p:nvPr/>
            </p:nvCxnSpPr>
            <p:spPr>
              <a:xfrm flipH="1">
                <a:off x="10681009" y="2393999"/>
                <a:ext cx="23503" cy="1"/>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10681009" y="2266447"/>
                <a:ext cx="503664" cy="307777"/>
              </a:xfrm>
              <a:prstGeom prst="rect">
                <a:avLst/>
              </a:prstGeom>
              <a:noFill/>
            </p:spPr>
            <p:txBody>
              <a:bodyPr wrap="none" rtlCol="0">
                <a:spAutoFit/>
              </a:bodyPr>
              <a:lstStyle/>
              <a:p>
                <a:r>
                  <a:rPr lang="en-US" sz="1400" dirty="0">
                    <a:solidFill>
                      <a:schemeClr val="bg2">
                        <a:lumMod val="50000"/>
                      </a:schemeClr>
                    </a:solidFill>
                  </a:rPr>
                  <a:t>p</a:t>
                </a:r>
                <a:r>
                  <a:rPr lang="en-US" sz="1400" dirty="0" smtClean="0">
                    <a:solidFill>
                      <a:schemeClr val="bg2">
                        <a:lumMod val="50000"/>
                      </a:schemeClr>
                    </a:solidFill>
                  </a:rPr>
                  <a:t>-Si</a:t>
                </a:r>
                <a:endParaRPr lang="en-US" sz="1400" dirty="0">
                  <a:solidFill>
                    <a:schemeClr val="bg2">
                      <a:lumMod val="50000"/>
                    </a:schemeClr>
                  </a:solidFill>
                </a:endParaRPr>
              </a:p>
            </p:txBody>
          </p:sp>
        </p:grpSp>
        <p:grpSp>
          <p:nvGrpSpPr>
            <p:cNvPr id="10" name="Group 9"/>
            <p:cNvGrpSpPr/>
            <p:nvPr/>
          </p:nvGrpSpPr>
          <p:grpSpPr>
            <a:xfrm rot="16200000">
              <a:off x="7970968" y="2928591"/>
              <a:ext cx="2718839" cy="251365"/>
              <a:chOff x="9264111" y="2299797"/>
              <a:chExt cx="2718839" cy="251365"/>
            </a:xfrm>
          </p:grpSpPr>
          <p:sp>
            <p:nvSpPr>
              <p:cNvPr id="41" name="Freeform 40"/>
              <p:cNvSpPr/>
              <p:nvPr/>
            </p:nvSpPr>
            <p:spPr>
              <a:xfrm flipV="1">
                <a:off x="9979534" y="2344472"/>
                <a:ext cx="2003416" cy="91821"/>
              </a:xfrm>
              <a:custGeom>
                <a:avLst/>
                <a:gdLst>
                  <a:gd name="connsiteX0" fmla="*/ 0 w 838200"/>
                  <a:gd name="connsiteY0" fmla="*/ 0 h 152400"/>
                  <a:gd name="connsiteX1" fmla="*/ 838200 w 838200"/>
                  <a:gd name="connsiteY1" fmla="*/ 9525 h 152400"/>
                  <a:gd name="connsiteX2" fmla="*/ 657225 w 838200"/>
                  <a:gd name="connsiteY2" fmla="*/ 152400 h 152400"/>
                  <a:gd name="connsiteX3" fmla="*/ 9525 w 838200"/>
                  <a:gd name="connsiteY3" fmla="*/ 152400 h 152400"/>
                  <a:gd name="connsiteX4" fmla="*/ 0 w 838200"/>
                  <a:gd name="connsiteY4" fmla="*/ 0 h 152400"/>
                  <a:gd name="connsiteX0" fmla="*/ 4762 w 828675"/>
                  <a:gd name="connsiteY0" fmla="*/ 2381 h 142875"/>
                  <a:gd name="connsiteX1" fmla="*/ 828675 w 828675"/>
                  <a:gd name="connsiteY1" fmla="*/ 0 h 142875"/>
                  <a:gd name="connsiteX2" fmla="*/ 647700 w 828675"/>
                  <a:gd name="connsiteY2" fmla="*/ 142875 h 142875"/>
                  <a:gd name="connsiteX3" fmla="*/ 0 w 828675"/>
                  <a:gd name="connsiteY3" fmla="*/ 142875 h 142875"/>
                  <a:gd name="connsiteX4" fmla="*/ 4762 w 828675"/>
                  <a:gd name="connsiteY4" fmla="*/ 2381 h 142875"/>
                  <a:gd name="connsiteX0" fmla="*/ 2381 w 828675"/>
                  <a:gd name="connsiteY0" fmla="*/ 397 h 142875"/>
                  <a:gd name="connsiteX1" fmla="*/ 828675 w 828675"/>
                  <a:gd name="connsiteY1" fmla="*/ 0 h 142875"/>
                  <a:gd name="connsiteX2" fmla="*/ 647700 w 828675"/>
                  <a:gd name="connsiteY2" fmla="*/ 142875 h 142875"/>
                  <a:gd name="connsiteX3" fmla="*/ 0 w 828675"/>
                  <a:gd name="connsiteY3" fmla="*/ 142875 h 142875"/>
                  <a:gd name="connsiteX4" fmla="*/ 2381 w 828675"/>
                  <a:gd name="connsiteY4" fmla="*/ 397 h 142875"/>
                  <a:gd name="connsiteX0" fmla="*/ 1 w 1135857"/>
                  <a:gd name="connsiteY0" fmla="*/ 2381 h 142875"/>
                  <a:gd name="connsiteX1" fmla="*/ 1135857 w 1135857"/>
                  <a:gd name="connsiteY1" fmla="*/ 0 h 142875"/>
                  <a:gd name="connsiteX2" fmla="*/ 954882 w 1135857"/>
                  <a:gd name="connsiteY2" fmla="*/ 142875 h 142875"/>
                  <a:gd name="connsiteX3" fmla="*/ 307182 w 1135857"/>
                  <a:gd name="connsiteY3" fmla="*/ 142875 h 142875"/>
                  <a:gd name="connsiteX4" fmla="*/ 1 w 1135857"/>
                  <a:gd name="connsiteY4" fmla="*/ 2381 h 142875"/>
                  <a:gd name="connsiteX0" fmla="*/ 105 w 1135961"/>
                  <a:gd name="connsiteY0" fmla="*/ 2381 h 142875"/>
                  <a:gd name="connsiteX1" fmla="*/ 1135961 w 1135961"/>
                  <a:gd name="connsiteY1" fmla="*/ 0 h 142875"/>
                  <a:gd name="connsiteX2" fmla="*/ 954986 w 1135961"/>
                  <a:gd name="connsiteY2" fmla="*/ 142875 h 142875"/>
                  <a:gd name="connsiteX3" fmla="*/ 2486 w 1135961"/>
                  <a:gd name="connsiteY3" fmla="*/ 142875 h 142875"/>
                  <a:gd name="connsiteX4" fmla="*/ 105 w 1135961"/>
                  <a:gd name="connsiteY4" fmla="*/ 2381 h 142875"/>
                  <a:gd name="connsiteX0" fmla="*/ 105 w 1135961"/>
                  <a:gd name="connsiteY0" fmla="*/ 397 h 142875"/>
                  <a:gd name="connsiteX1" fmla="*/ 1135961 w 1135961"/>
                  <a:gd name="connsiteY1" fmla="*/ 0 h 142875"/>
                  <a:gd name="connsiteX2" fmla="*/ 954986 w 1135961"/>
                  <a:gd name="connsiteY2" fmla="*/ 142875 h 142875"/>
                  <a:gd name="connsiteX3" fmla="*/ 2486 w 1135961"/>
                  <a:gd name="connsiteY3" fmla="*/ 142875 h 142875"/>
                  <a:gd name="connsiteX4" fmla="*/ 105 w 1135961"/>
                  <a:gd name="connsiteY4" fmla="*/ 397 h 142875"/>
                  <a:gd name="connsiteX0" fmla="*/ 105 w 1678886"/>
                  <a:gd name="connsiteY0" fmla="*/ 397 h 142875"/>
                  <a:gd name="connsiteX1" fmla="*/ 1135961 w 1678886"/>
                  <a:gd name="connsiteY1" fmla="*/ 0 h 142875"/>
                  <a:gd name="connsiteX2" fmla="*/ 1678886 w 1678886"/>
                  <a:gd name="connsiteY2" fmla="*/ 142875 h 142875"/>
                  <a:gd name="connsiteX3" fmla="*/ 2486 w 1678886"/>
                  <a:gd name="connsiteY3" fmla="*/ 142875 h 142875"/>
                  <a:gd name="connsiteX4" fmla="*/ 105 w 1678886"/>
                  <a:gd name="connsiteY4" fmla="*/ 397 h 142875"/>
                  <a:gd name="connsiteX0" fmla="*/ 105 w 1678886"/>
                  <a:gd name="connsiteY0" fmla="*/ 397 h 142875"/>
                  <a:gd name="connsiteX1" fmla="*/ 1674123 w 1678886"/>
                  <a:gd name="connsiteY1" fmla="*/ 0 h 142875"/>
                  <a:gd name="connsiteX2" fmla="*/ 1678886 w 1678886"/>
                  <a:gd name="connsiteY2" fmla="*/ 142875 h 142875"/>
                  <a:gd name="connsiteX3" fmla="*/ 2486 w 1678886"/>
                  <a:gd name="connsiteY3" fmla="*/ 142875 h 142875"/>
                  <a:gd name="connsiteX4" fmla="*/ 105 w 1678886"/>
                  <a:gd name="connsiteY4" fmla="*/ 397 h 142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8886" h="142875">
                    <a:moveTo>
                      <a:pt x="105" y="397"/>
                    </a:moveTo>
                    <a:lnTo>
                      <a:pt x="1674123" y="0"/>
                    </a:lnTo>
                    <a:lnTo>
                      <a:pt x="1678886" y="142875"/>
                    </a:lnTo>
                    <a:lnTo>
                      <a:pt x="2486" y="142875"/>
                    </a:lnTo>
                    <a:cubicBezTo>
                      <a:pt x="3280" y="95382"/>
                      <a:pt x="-689" y="47890"/>
                      <a:pt x="105" y="397"/>
                    </a:cubicBezTo>
                    <a:close/>
                  </a:path>
                </a:pathLst>
              </a:custGeom>
              <a:gradFill>
                <a:gsLst>
                  <a:gs pos="0">
                    <a:srgbClr val="CCECFF"/>
                  </a:gs>
                  <a:gs pos="50000">
                    <a:srgbClr val="0066FF"/>
                  </a:gs>
                  <a:gs pos="100000">
                    <a:srgbClr val="CCECFF"/>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42" name="Isosceles Triangle 41"/>
              <p:cNvSpPr/>
              <p:nvPr/>
            </p:nvSpPr>
            <p:spPr>
              <a:xfrm rot="16200000" flipH="1">
                <a:off x="9284803" y="2362637"/>
                <a:ext cx="84300" cy="125684"/>
              </a:xfrm>
              <a:prstGeom prst="triangle">
                <a:avLst/>
              </a:prstGeom>
              <a:gradFill flip="none" rotWithShape="1">
                <a:gsLst>
                  <a:gs pos="0">
                    <a:srgbClr val="0066FF"/>
                  </a:gs>
                  <a:gs pos="50000">
                    <a:srgbClr val="FF00FF"/>
                  </a:gs>
                  <a:gs pos="100000">
                    <a:srgbClr val="FF0000"/>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45" name="Freeform 44"/>
              <p:cNvSpPr>
                <a:spLocks noChangeAspect="1"/>
              </p:cNvSpPr>
              <p:nvPr/>
            </p:nvSpPr>
            <p:spPr>
              <a:xfrm>
                <a:off x="9391439" y="2299797"/>
                <a:ext cx="571988" cy="251365"/>
              </a:xfrm>
              <a:custGeom>
                <a:avLst/>
                <a:gdLst>
                  <a:gd name="connsiteX0" fmla="*/ 7144 w 1238250"/>
                  <a:gd name="connsiteY0" fmla="*/ 338138 h 545307"/>
                  <a:gd name="connsiteX1" fmla="*/ 247650 w 1238250"/>
                  <a:gd name="connsiteY1" fmla="*/ 545307 h 545307"/>
                  <a:gd name="connsiteX2" fmla="*/ 1238250 w 1238250"/>
                  <a:gd name="connsiteY2" fmla="*/ 542925 h 545307"/>
                  <a:gd name="connsiteX3" fmla="*/ 1231106 w 1238250"/>
                  <a:gd name="connsiteY3" fmla="*/ 9525 h 545307"/>
                  <a:gd name="connsiteX4" fmla="*/ 245269 w 1238250"/>
                  <a:gd name="connsiteY4" fmla="*/ 0 h 545307"/>
                  <a:gd name="connsiteX5" fmla="*/ 0 w 1238250"/>
                  <a:gd name="connsiteY5" fmla="*/ 195263 h 545307"/>
                  <a:gd name="connsiteX6" fmla="*/ 7144 w 1238250"/>
                  <a:gd name="connsiteY6" fmla="*/ 338138 h 545307"/>
                  <a:gd name="connsiteX0" fmla="*/ 0 w 1240631"/>
                  <a:gd name="connsiteY0" fmla="*/ 335756 h 545307"/>
                  <a:gd name="connsiteX1" fmla="*/ 250031 w 1240631"/>
                  <a:gd name="connsiteY1" fmla="*/ 545307 h 545307"/>
                  <a:gd name="connsiteX2" fmla="*/ 1240631 w 1240631"/>
                  <a:gd name="connsiteY2" fmla="*/ 542925 h 545307"/>
                  <a:gd name="connsiteX3" fmla="*/ 1233487 w 1240631"/>
                  <a:gd name="connsiteY3" fmla="*/ 9525 h 545307"/>
                  <a:gd name="connsiteX4" fmla="*/ 247650 w 1240631"/>
                  <a:gd name="connsiteY4" fmla="*/ 0 h 545307"/>
                  <a:gd name="connsiteX5" fmla="*/ 2381 w 1240631"/>
                  <a:gd name="connsiteY5" fmla="*/ 195263 h 545307"/>
                  <a:gd name="connsiteX6" fmla="*/ 0 w 1240631"/>
                  <a:gd name="connsiteY6" fmla="*/ 335756 h 545307"/>
                  <a:gd name="connsiteX0" fmla="*/ 0 w 1240631"/>
                  <a:gd name="connsiteY0" fmla="*/ 335756 h 545307"/>
                  <a:gd name="connsiteX1" fmla="*/ 250031 w 1240631"/>
                  <a:gd name="connsiteY1" fmla="*/ 545307 h 545307"/>
                  <a:gd name="connsiteX2" fmla="*/ 1240631 w 1240631"/>
                  <a:gd name="connsiteY2" fmla="*/ 542925 h 545307"/>
                  <a:gd name="connsiteX3" fmla="*/ 1235868 w 1240631"/>
                  <a:gd name="connsiteY3" fmla="*/ 2381 h 545307"/>
                  <a:gd name="connsiteX4" fmla="*/ 247650 w 1240631"/>
                  <a:gd name="connsiteY4" fmla="*/ 0 h 545307"/>
                  <a:gd name="connsiteX5" fmla="*/ 2381 w 1240631"/>
                  <a:gd name="connsiteY5" fmla="*/ 195263 h 545307"/>
                  <a:gd name="connsiteX6" fmla="*/ 0 w 1240631"/>
                  <a:gd name="connsiteY6" fmla="*/ 335756 h 545307"/>
                  <a:gd name="connsiteX0" fmla="*/ 0 w 1240631"/>
                  <a:gd name="connsiteY0" fmla="*/ 335756 h 545307"/>
                  <a:gd name="connsiteX1" fmla="*/ 250031 w 1240631"/>
                  <a:gd name="connsiteY1" fmla="*/ 545307 h 545307"/>
                  <a:gd name="connsiteX2" fmla="*/ 1240631 w 1240631"/>
                  <a:gd name="connsiteY2" fmla="*/ 542925 h 545307"/>
                  <a:gd name="connsiteX3" fmla="*/ 1238250 w 1240631"/>
                  <a:gd name="connsiteY3" fmla="*/ 0 h 545307"/>
                  <a:gd name="connsiteX4" fmla="*/ 247650 w 1240631"/>
                  <a:gd name="connsiteY4" fmla="*/ 0 h 545307"/>
                  <a:gd name="connsiteX5" fmla="*/ 2381 w 1240631"/>
                  <a:gd name="connsiteY5" fmla="*/ 195263 h 545307"/>
                  <a:gd name="connsiteX6" fmla="*/ 0 w 1240631"/>
                  <a:gd name="connsiteY6" fmla="*/ 335756 h 545307"/>
                  <a:gd name="connsiteX0" fmla="*/ 0 w 1240631"/>
                  <a:gd name="connsiteY0" fmla="*/ 350043 h 545307"/>
                  <a:gd name="connsiteX1" fmla="*/ 250031 w 1240631"/>
                  <a:gd name="connsiteY1" fmla="*/ 545307 h 545307"/>
                  <a:gd name="connsiteX2" fmla="*/ 1240631 w 1240631"/>
                  <a:gd name="connsiteY2" fmla="*/ 542925 h 545307"/>
                  <a:gd name="connsiteX3" fmla="*/ 1238250 w 1240631"/>
                  <a:gd name="connsiteY3" fmla="*/ 0 h 545307"/>
                  <a:gd name="connsiteX4" fmla="*/ 247650 w 1240631"/>
                  <a:gd name="connsiteY4" fmla="*/ 0 h 545307"/>
                  <a:gd name="connsiteX5" fmla="*/ 2381 w 1240631"/>
                  <a:gd name="connsiteY5" fmla="*/ 195263 h 545307"/>
                  <a:gd name="connsiteX6" fmla="*/ 0 w 1240631"/>
                  <a:gd name="connsiteY6" fmla="*/ 350043 h 545307"/>
                  <a:gd name="connsiteX0" fmla="*/ 230 w 1240861"/>
                  <a:gd name="connsiteY0" fmla="*/ 350043 h 545307"/>
                  <a:gd name="connsiteX1" fmla="*/ 250261 w 1240861"/>
                  <a:gd name="connsiteY1" fmla="*/ 545307 h 545307"/>
                  <a:gd name="connsiteX2" fmla="*/ 1240861 w 1240861"/>
                  <a:gd name="connsiteY2" fmla="*/ 542925 h 545307"/>
                  <a:gd name="connsiteX3" fmla="*/ 1238480 w 1240861"/>
                  <a:gd name="connsiteY3" fmla="*/ 0 h 545307"/>
                  <a:gd name="connsiteX4" fmla="*/ 247880 w 1240861"/>
                  <a:gd name="connsiteY4" fmla="*/ 0 h 545307"/>
                  <a:gd name="connsiteX5" fmla="*/ 229 w 1240861"/>
                  <a:gd name="connsiteY5" fmla="*/ 192882 h 545307"/>
                  <a:gd name="connsiteX6" fmla="*/ 230 w 1240861"/>
                  <a:gd name="connsiteY6" fmla="*/ 350043 h 545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0861" h="545307">
                    <a:moveTo>
                      <a:pt x="230" y="350043"/>
                    </a:moveTo>
                    <a:lnTo>
                      <a:pt x="250261" y="545307"/>
                    </a:lnTo>
                    <a:lnTo>
                      <a:pt x="1240861" y="542925"/>
                    </a:lnTo>
                    <a:cubicBezTo>
                      <a:pt x="1238480" y="365125"/>
                      <a:pt x="1240861" y="177800"/>
                      <a:pt x="1238480" y="0"/>
                    </a:cubicBezTo>
                    <a:lnTo>
                      <a:pt x="247880" y="0"/>
                    </a:lnTo>
                    <a:lnTo>
                      <a:pt x="229" y="192882"/>
                    </a:lnTo>
                    <a:cubicBezTo>
                      <a:pt x="-565" y="239713"/>
                      <a:pt x="1024" y="303212"/>
                      <a:pt x="230" y="350043"/>
                    </a:cubicBezTo>
                    <a:close/>
                  </a:path>
                </a:pathLst>
              </a:cu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sp>
          <p:nvSpPr>
            <p:cNvPr id="65" name="TextBox 64"/>
            <p:cNvSpPr txBox="1"/>
            <p:nvPr/>
          </p:nvSpPr>
          <p:spPr>
            <a:xfrm>
              <a:off x="8936250" y="2276872"/>
              <a:ext cx="400110" cy="869790"/>
            </a:xfrm>
            <a:prstGeom prst="rect">
              <a:avLst/>
            </a:prstGeom>
            <a:noFill/>
          </p:spPr>
          <p:txBody>
            <a:bodyPr vert="vert270" wrap="none" rtlCol="0">
              <a:spAutoFit/>
            </a:bodyPr>
            <a:lstStyle/>
            <a:p>
              <a:r>
                <a:rPr lang="en-US" sz="1400" dirty="0" smtClean="0">
                  <a:solidFill>
                    <a:schemeClr val="accent1">
                      <a:lumMod val="60000"/>
                      <a:lumOff val="40000"/>
                    </a:schemeClr>
                  </a:solidFill>
                </a:rPr>
                <a:t>Excitation</a:t>
              </a:r>
              <a:endParaRPr lang="en-US" sz="1400" dirty="0">
                <a:solidFill>
                  <a:schemeClr val="accent1">
                    <a:lumMod val="60000"/>
                    <a:lumOff val="40000"/>
                  </a:schemeClr>
                </a:solidFill>
              </a:endParaRPr>
            </a:p>
          </p:txBody>
        </p:sp>
        <p:sp>
          <p:nvSpPr>
            <p:cNvPr id="66" name="TextBox 65"/>
            <p:cNvSpPr txBox="1"/>
            <p:nvPr/>
          </p:nvSpPr>
          <p:spPr>
            <a:xfrm>
              <a:off x="9330387" y="2073453"/>
              <a:ext cx="400110" cy="1405193"/>
            </a:xfrm>
            <a:prstGeom prst="rect">
              <a:avLst/>
            </a:prstGeom>
            <a:noFill/>
          </p:spPr>
          <p:txBody>
            <a:bodyPr vert="vert" wrap="none" rtlCol="0">
              <a:spAutoFit/>
            </a:bodyPr>
            <a:lstStyle/>
            <a:p>
              <a:r>
                <a:rPr lang="en-US" sz="1400" dirty="0" smtClean="0">
                  <a:solidFill>
                    <a:srgbClr val="FF0000"/>
                  </a:solidFill>
                </a:rPr>
                <a:t>Measured signal</a:t>
              </a:r>
              <a:endParaRPr lang="en-US" sz="1400" dirty="0">
                <a:solidFill>
                  <a:srgbClr val="FF0000"/>
                </a:solidFill>
              </a:endParaRPr>
            </a:p>
          </p:txBody>
        </p:sp>
      </p:grpSp>
      <p:sp>
        <p:nvSpPr>
          <p:cNvPr id="13" name="TextBox 12"/>
          <p:cNvSpPr txBox="1"/>
          <p:nvPr/>
        </p:nvSpPr>
        <p:spPr>
          <a:xfrm>
            <a:off x="11232754" y="2585149"/>
            <a:ext cx="328616" cy="204671"/>
          </a:xfrm>
          <a:prstGeom prst="rect">
            <a:avLst/>
          </a:prstGeom>
          <a:solidFill>
            <a:srgbClr val="00008F"/>
          </a:solidFill>
        </p:spPr>
        <p:txBody>
          <a:bodyPr wrap="none" lIns="0" tIns="0" rIns="0" bIns="0" rtlCol="0">
            <a:spAutoFit/>
          </a:bodyPr>
          <a:lstStyle/>
          <a:p>
            <a:pPr algn="l">
              <a:lnSpc>
                <a:spcPct val="95000"/>
              </a:lnSpc>
            </a:pPr>
            <a:r>
              <a:rPr lang="en-US" sz="1400" dirty="0" smtClean="0">
                <a:solidFill>
                  <a:schemeClr val="bg1"/>
                </a:solidFill>
                <a:latin typeface="+mj-lt"/>
                <a:cs typeface="Calibri" panose="020F0502020204030204" pitchFamily="34" charset="0"/>
              </a:rPr>
              <a:t>60K</a:t>
            </a:r>
          </a:p>
        </p:txBody>
      </p:sp>
      <p:grpSp>
        <p:nvGrpSpPr>
          <p:cNvPr id="28" name="Group 27"/>
          <p:cNvGrpSpPr/>
          <p:nvPr/>
        </p:nvGrpSpPr>
        <p:grpSpPr>
          <a:xfrm>
            <a:off x="3798104" y="1772816"/>
            <a:ext cx="3594040" cy="3403736"/>
            <a:chOff x="4754552" y="1765338"/>
            <a:chExt cx="3594040" cy="3403736"/>
          </a:xfrm>
        </p:grpSpPr>
        <p:sp>
          <p:nvSpPr>
            <p:cNvPr id="18" name="Rectangle 17"/>
            <p:cNvSpPr/>
            <p:nvPr/>
          </p:nvSpPr>
          <p:spPr>
            <a:xfrm>
              <a:off x="5104355" y="3330856"/>
              <a:ext cx="272260" cy="3913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grpSp>
          <p:nvGrpSpPr>
            <p:cNvPr id="50" name="Group 49"/>
            <p:cNvGrpSpPr/>
            <p:nvPr/>
          </p:nvGrpSpPr>
          <p:grpSpPr>
            <a:xfrm>
              <a:off x="4754552" y="1765338"/>
              <a:ext cx="3564284" cy="3403736"/>
              <a:chOff x="521413" y="1655124"/>
              <a:chExt cx="3564284" cy="3403736"/>
            </a:xfrm>
          </p:grpSpPr>
          <p:pic>
            <p:nvPicPr>
              <p:cNvPr id="4" name="Grafik 3"/>
              <p:cNvPicPr>
                <a:picLocks noChangeAspect="1"/>
              </p:cNvPicPr>
              <p:nvPr/>
            </p:nvPicPr>
            <p:blipFill rotWithShape="1">
              <a:blip r:embed="rId10"/>
              <a:srcRect l="8197" r="16777" b="10998"/>
              <a:stretch/>
            </p:blipFill>
            <p:spPr>
              <a:xfrm>
                <a:off x="809445" y="1655124"/>
                <a:ext cx="3276252" cy="3131036"/>
              </a:xfrm>
              <a:prstGeom prst="rect">
                <a:avLst/>
              </a:prstGeom>
            </p:spPr>
          </p:pic>
          <p:pic>
            <p:nvPicPr>
              <p:cNvPr id="15" name="Picture 14"/>
              <p:cNvPicPr>
                <a:picLocks noChangeAspect="1"/>
              </p:cNvPicPr>
              <p:nvPr>
                <p:custDataLst>
                  <p:tags r:id="rId1"/>
                </p:custDataLst>
              </p:nvPr>
            </p:nvPicPr>
            <p:blipFill>
              <a:blip r:embed="rId9" cstate="print">
                <a:extLst>
                  <a:ext uri="{28A0092B-C50C-407E-A947-70E740481C1C}">
                    <a14:useLocalDpi xmlns:a14="http://schemas.microsoft.com/office/drawing/2010/main" val="0"/>
                  </a:ext>
                </a:extLst>
              </a:blip>
              <a:stretch>
                <a:fillRect/>
              </a:stretch>
            </p:blipFill>
            <p:spPr>
              <a:xfrm>
                <a:off x="2180711" y="4851389"/>
                <a:ext cx="693477" cy="207471"/>
              </a:xfrm>
              <a:prstGeom prst="rect">
                <a:avLst/>
              </a:prstGeom>
            </p:spPr>
          </p:pic>
          <p:pic>
            <p:nvPicPr>
              <p:cNvPr id="17" name="Picture 16"/>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rot="16200000">
                <a:off x="332221" y="3080213"/>
                <a:ext cx="609987" cy="231603"/>
              </a:xfrm>
              <a:prstGeom prst="rect">
                <a:avLst/>
              </a:prstGeom>
              <a:solidFill>
                <a:schemeClr val="bg1"/>
              </a:solidFill>
            </p:spPr>
          </p:pic>
        </p:grpSp>
        <p:sp>
          <p:nvSpPr>
            <p:cNvPr id="5" name="Rectangle 4"/>
            <p:cNvSpPr/>
            <p:nvPr/>
          </p:nvSpPr>
          <p:spPr>
            <a:xfrm>
              <a:off x="8138928" y="1932201"/>
              <a:ext cx="209664" cy="27684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sp>
          <p:nvSpPr>
            <p:cNvPr id="51" name="Rectangle 50"/>
            <p:cNvSpPr/>
            <p:nvPr/>
          </p:nvSpPr>
          <p:spPr>
            <a:xfrm>
              <a:off x="5042584" y="3064414"/>
              <a:ext cx="182426"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sp>
          <p:nvSpPr>
            <p:cNvPr id="67" name="TextBox 66"/>
            <p:cNvSpPr txBox="1"/>
            <p:nvPr/>
          </p:nvSpPr>
          <p:spPr>
            <a:xfrm>
              <a:off x="7680176" y="1986587"/>
              <a:ext cx="418384" cy="204671"/>
            </a:xfrm>
            <a:prstGeom prst="rect">
              <a:avLst/>
            </a:prstGeom>
            <a:solidFill>
              <a:srgbClr val="00008F"/>
            </a:solidFill>
          </p:spPr>
          <p:txBody>
            <a:bodyPr wrap="none" lIns="0" tIns="0" rIns="0" bIns="0" rtlCol="0">
              <a:spAutoFit/>
            </a:bodyPr>
            <a:lstStyle/>
            <a:p>
              <a:pPr algn="l">
                <a:lnSpc>
                  <a:spcPct val="95000"/>
                </a:lnSpc>
              </a:pPr>
              <a:r>
                <a:rPr lang="en-US" sz="1400" dirty="0" smtClean="0">
                  <a:solidFill>
                    <a:schemeClr val="bg1"/>
                  </a:solidFill>
                  <a:latin typeface="+mj-lt"/>
                  <a:cs typeface="Calibri" panose="020F0502020204030204" pitchFamily="34" charset="0"/>
                </a:rPr>
                <a:t> 12K </a:t>
              </a:r>
            </a:p>
          </p:txBody>
        </p:sp>
      </p:grpSp>
      <p:sp>
        <p:nvSpPr>
          <p:cNvPr id="70" name="TextBox 69"/>
          <p:cNvSpPr txBox="1"/>
          <p:nvPr/>
        </p:nvSpPr>
        <p:spPr>
          <a:xfrm>
            <a:off x="738725" y="5301208"/>
            <a:ext cx="1672253" cy="646331"/>
          </a:xfrm>
          <a:prstGeom prst="rect">
            <a:avLst/>
          </a:prstGeom>
          <a:noFill/>
        </p:spPr>
        <p:txBody>
          <a:bodyPr wrap="none" rtlCol="0">
            <a:spAutoFit/>
          </a:bodyPr>
          <a:lstStyle/>
          <a:p>
            <a:r>
              <a:rPr lang="en-US" sz="1200" b="1" dirty="0" smtClean="0"/>
              <a:t>Excitation at </a:t>
            </a:r>
            <a:r>
              <a:rPr lang="en-US" sz="1200" b="1" dirty="0"/>
              <a:t>660 </a:t>
            </a:r>
            <a:r>
              <a:rPr lang="en-US" sz="1200" b="1" dirty="0" smtClean="0"/>
              <a:t>nm</a:t>
            </a:r>
          </a:p>
          <a:p>
            <a:r>
              <a:rPr lang="en-US" sz="1200" b="1" dirty="0" smtClean="0"/>
              <a:t>Laser power: 10</a:t>
            </a:r>
            <a:r>
              <a:rPr lang="en-US" sz="1200" b="1" dirty="0">
                <a:latin typeface="Symbol" panose="05050102010706020507" pitchFamily="18" charset="2"/>
              </a:rPr>
              <a:t>m</a:t>
            </a:r>
            <a:r>
              <a:rPr lang="en-US" sz="1200" b="1" dirty="0" smtClean="0"/>
              <a:t>W</a:t>
            </a:r>
          </a:p>
          <a:p>
            <a:r>
              <a:rPr lang="en-US" sz="1200" b="1" dirty="0" smtClean="0"/>
              <a:t>Spot size: 1.5</a:t>
            </a:r>
            <a:r>
              <a:rPr lang="en-US" sz="1200" b="1" dirty="0" smtClean="0">
                <a:latin typeface="Symbol" panose="05050102010706020507" pitchFamily="18" charset="2"/>
              </a:rPr>
              <a:t>m</a:t>
            </a:r>
            <a:r>
              <a:rPr lang="en-US" sz="1200" b="1" dirty="0" smtClean="0"/>
              <a:t>m</a:t>
            </a:r>
            <a:endParaRPr lang="en-US" sz="1200" b="1" dirty="0"/>
          </a:p>
        </p:txBody>
      </p:sp>
      <p:sp>
        <p:nvSpPr>
          <p:cNvPr id="19" name="TextBox 18"/>
          <p:cNvSpPr txBox="1"/>
          <p:nvPr/>
        </p:nvSpPr>
        <p:spPr>
          <a:xfrm>
            <a:off x="7149748" y="2096962"/>
            <a:ext cx="389337" cy="2460196"/>
          </a:xfrm>
          <a:prstGeom prst="rect">
            <a:avLst/>
          </a:prstGeom>
          <a:noFill/>
        </p:spPr>
        <p:txBody>
          <a:bodyPr vert="vert" wrap="square" rtlCol="0">
            <a:spAutoFit/>
          </a:bodyPr>
          <a:lstStyle/>
          <a:p>
            <a:pPr algn="l">
              <a:lnSpc>
                <a:spcPct val="95000"/>
              </a:lnSpc>
            </a:pPr>
            <a:r>
              <a:rPr lang="en-US" sz="1400" dirty="0" smtClean="0"/>
              <a:t>Electron       /     Hole doping</a:t>
            </a:r>
          </a:p>
        </p:txBody>
      </p:sp>
    </p:spTree>
    <p:extLst>
      <p:ext uri="{BB962C8B-B14F-4D97-AF65-F5344CB8AC3E}">
        <p14:creationId xmlns:p14="http://schemas.microsoft.com/office/powerpoint/2010/main" val="4246072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E9BBE13A-652D-45D5-B3D8-82A75A19F727}"/>
              </a:ext>
            </a:extLst>
          </p:cNvPr>
          <p:cNvSpPr>
            <a:spLocks noGrp="1"/>
          </p:cNvSpPr>
          <p:nvPr>
            <p:ph type="dt" sz="half" idx="13"/>
          </p:nvPr>
        </p:nvSpPr>
        <p:spPr/>
        <p:txBody>
          <a:bodyPr/>
          <a:lstStyle/>
          <a:p>
            <a:fld id="{D05AF8D4-3A0A-45DC-A984-E72CD03E4DC5}" type="datetime3">
              <a:rPr lang="en-US" smtClean="0"/>
              <a:t>1 July 2022</a:t>
            </a:fld>
            <a:endParaRPr lang="en-US" dirty="0"/>
          </a:p>
        </p:txBody>
      </p:sp>
      <p:sp>
        <p:nvSpPr>
          <p:cNvPr id="4" name="Foliennummernplatzhalter 3">
            <a:extLst>
              <a:ext uri="{FF2B5EF4-FFF2-40B4-BE49-F238E27FC236}">
                <a16:creationId xmlns:a16="http://schemas.microsoft.com/office/drawing/2014/main" id="{5DC516BF-C995-4C15-B38E-5F4B775E169F}"/>
              </a:ext>
            </a:extLst>
          </p:cNvPr>
          <p:cNvSpPr>
            <a:spLocks noGrp="1"/>
          </p:cNvSpPr>
          <p:nvPr>
            <p:ph type="sldNum" sz="quarter" idx="16"/>
          </p:nvPr>
        </p:nvSpPr>
        <p:spPr/>
        <p:txBody>
          <a:bodyPr/>
          <a:lstStyle/>
          <a:p>
            <a:r>
              <a:rPr lang="en-US"/>
              <a:t>Page </a:t>
            </a:r>
            <a:fld id="{A52F4D17-1AD6-42D9-B93A-EB002C62F438}" type="slidenum">
              <a:rPr lang="en-US" smtClean="0"/>
              <a:pPr/>
              <a:t>4</a:t>
            </a:fld>
            <a:endParaRPr lang="en-US" noProof="0" dirty="0"/>
          </a:p>
        </p:txBody>
      </p:sp>
      <p:sp>
        <p:nvSpPr>
          <p:cNvPr id="42" name="Title 1"/>
          <p:cNvSpPr>
            <a:spLocks noGrp="1"/>
          </p:cNvSpPr>
          <p:nvPr>
            <p:ph type="title"/>
          </p:nvPr>
        </p:nvSpPr>
        <p:spPr bwMode="auto">
          <a:xfrm>
            <a:off x="371476" y="239661"/>
            <a:ext cx="11449051" cy="635217"/>
          </a:xfrm>
        </p:spPr>
        <p:txBody>
          <a:bodyPr/>
          <a:lstStyle/>
          <a:p>
            <a:pPr>
              <a:defRPr/>
            </a:pPr>
            <a:r>
              <a:rPr lang="en-US" cap="none" dirty="0" err="1" smtClean="0"/>
              <a:t>Localisation</a:t>
            </a:r>
            <a:r>
              <a:rPr lang="en-US" cap="none" dirty="0" smtClean="0"/>
              <a:t> of </a:t>
            </a:r>
            <a:r>
              <a:rPr lang="en-US" cap="none" dirty="0" err="1" smtClean="0"/>
              <a:t>excitons</a:t>
            </a:r>
            <a:endParaRPr dirty="0"/>
          </a:p>
        </p:txBody>
      </p:sp>
      <p:grpSp>
        <p:nvGrpSpPr>
          <p:cNvPr id="43" name="Group 42"/>
          <p:cNvGrpSpPr/>
          <p:nvPr/>
        </p:nvGrpSpPr>
        <p:grpSpPr bwMode="auto">
          <a:xfrm>
            <a:off x="1356320" y="1921575"/>
            <a:ext cx="3354993" cy="1003369"/>
            <a:chOff x="6046965" y="-330761"/>
            <a:chExt cx="4247000" cy="1360473"/>
          </a:xfrm>
        </p:grpSpPr>
        <p:pic>
          <p:nvPicPr>
            <p:cNvPr id="44" name="Picture 43"/>
            <p:cNvPicPr>
              <a:picLocks noChangeAspect="1"/>
            </p:cNvPicPr>
            <p:nvPr/>
          </p:nvPicPr>
          <p:blipFill rotWithShape="1">
            <a:blip r:embed="rId3"/>
            <a:srcRect l="12437" t="10821" b="68381"/>
            <a:stretch/>
          </p:blipFill>
          <p:spPr bwMode="auto">
            <a:xfrm>
              <a:off x="6563637" y="-330761"/>
              <a:ext cx="2685982" cy="903457"/>
            </a:xfrm>
            <a:prstGeom prst="rect">
              <a:avLst/>
            </a:prstGeom>
          </p:spPr>
        </p:pic>
        <p:sp>
          <p:nvSpPr>
            <p:cNvPr id="47" name="TextBox 46"/>
            <p:cNvSpPr txBox="1"/>
            <p:nvPr/>
          </p:nvSpPr>
          <p:spPr bwMode="auto">
            <a:xfrm>
              <a:off x="6046965" y="686470"/>
              <a:ext cx="4247000" cy="343242"/>
            </a:xfrm>
            <a:prstGeom prst="rect">
              <a:avLst/>
            </a:prstGeom>
            <a:noFill/>
          </p:spPr>
          <p:txBody>
            <a:bodyPr wrap="square" rtlCol="0">
              <a:spAutoFit/>
            </a:bodyPr>
            <a:lstStyle/>
            <a:p>
              <a:pPr>
                <a:lnSpc>
                  <a:spcPct val="95000"/>
                </a:lnSpc>
                <a:defRPr/>
              </a:pPr>
              <a:r>
                <a:rPr lang="en-US" sz="1100" i="1" dirty="0" err="1"/>
                <a:t>Brammy</a:t>
              </a:r>
              <a:r>
                <a:rPr lang="en-US" sz="1100" i="1" dirty="0"/>
                <a:t> et al. </a:t>
              </a:r>
              <a:r>
                <a:rPr lang="fr-FR" sz="1100" i="1" dirty="0"/>
                <a:t>Nat. Commun. 8, 15053 (2017)</a:t>
              </a:r>
              <a:endParaRPr lang="en-US" sz="1100" i="1" dirty="0"/>
            </a:p>
          </p:txBody>
        </p:sp>
      </p:grpSp>
      <p:pic>
        <p:nvPicPr>
          <p:cNvPr id="48" name="Picture 47"/>
          <p:cNvPicPr>
            <a:picLocks noChangeAspect="1"/>
          </p:cNvPicPr>
          <p:nvPr/>
        </p:nvPicPr>
        <p:blipFill rotWithShape="1">
          <a:blip r:embed="rId4"/>
          <a:srcRect l="1230" r="1030" b="1822"/>
          <a:stretch/>
        </p:blipFill>
        <p:spPr bwMode="auto">
          <a:xfrm>
            <a:off x="1415480" y="3127488"/>
            <a:ext cx="3888432" cy="2101712"/>
          </a:xfrm>
          <a:prstGeom prst="rect">
            <a:avLst/>
          </a:prstGeom>
        </p:spPr>
      </p:pic>
      <p:sp>
        <p:nvSpPr>
          <p:cNvPr id="49" name="Rectangle 48"/>
          <p:cNvSpPr/>
          <p:nvPr/>
        </p:nvSpPr>
        <p:spPr bwMode="auto">
          <a:xfrm>
            <a:off x="1375952" y="5039598"/>
            <a:ext cx="2271776" cy="261610"/>
          </a:xfrm>
          <a:prstGeom prst="rect">
            <a:avLst/>
          </a:prstGeom>
        </p:spPr>
        <p:txBody>
          <a:bodyPr wrap="none">
            <a:spAutoFit/>
          </a:bodyPr>
          <a:lstStyle/>
          <a:p>
            <a:r>
              <a:rPr lang="it-IT" sz="1100" i="1" dirty="0" smtClean="0">
                <a:solidFill>
                  <a:srgbClr val="000000"/>
                </a:solidFill>
                <a:latin typeface="Roboto"/>
              </a:rPr>
              <a:t>L. Yu, Nano </a:t>
            </a:r>
            <a:r>
              <a:rPr lang="it-IT" sz="1100" i="1" dirty="0">
                <a:solidFill>
                  <a:srgbClr val="000000"/>
                </a:solidFill>
                <a:latin typeface="Roboto"/>
              </a:rPr>
              <a:t>Lett. </a:t>
            </a:r>
            <a:r>
              <a:rPr lang="it-IT" sz="1100" i="1" dirty="0" smtClean="0">
                <a:solidFill>
                  <a:srgbClr val="000000"/>
                </a:solidFill>
                <a:latin typeface="Roboto"/>
              </a:rPr>
              <a:t>21</a:t>
            </a:r>
            <a:r>
              <a:rPr lang="it-IT" sz="1100" i="1" dirty="0">
                <a:solidFill>
                  <a:srgbClr val="000000"/>
                </a:solidFill>
                <a:latin typeface="Roboto"/>
              </a:rPr>
              <a:t>, </a:t>
            </a:r>
            <a:r>
              <a:rPr lang="it-IT" sz="1100" i="1" dirty="0" smtClean="0">
                <a:solidFill>
                  <a:srgbClr val="000000"/>
                </a:solidFill>
                <a:latin typeface="Roboto"/>
              </a:rPr>
              <a:t>2376 (2021)</a:t>
            </a:r>
            <a:endParaRPr lang="en-US" sz="1100" i="1" dirty="0"/>
          </a:p>
        </p:txBody>
      </p:sp>
      <p:sp>
        <p:nvSpPr>
          <p:cNvPr id="2" name="TextBox 1"/>
          <p:cNvSpPr txBox="1"/>
          <p:nvPr/>
        </p:nvSpPr>
        <p:spPr>
          <a:xfrm>
            <a:off x="430636" y="1052736"/>
            <a:ext cx="2160976" cy="443198"/>
          </a:xfrm>
          <a:prstGeom prst="rect">
            <a:avLst/>
          </a:prstGeom>
          <a:noFill/>
        </p:spPr>
        <p:txBody>
          <a:bodyPr wrap="square" rtlCol="0">
            <a:spAutoFit/>
          </a:bodyPr>
          <a:lstStyle/>
          <a:p>
            <a:pPr algn="l">
              <a:lnSpc>
                <a:spcPct val="95000"/>
              </a:lnSpc>
            </a:pPr>
            <a:r>
              <a:rPr lang="pl-PL" sz="2400" dirty="0" smtClean="0">
                <a:solidFill>
                  <a:schemeClr val="accent1">
                    <a:lumMod val="50000"/>
                  </a:schemeClr>
                </a:solidFill>
              </a:rPr>
              <a:t>By strain:</a:t>
            </a:r>
            <a:endParaRPr lang="en-US" sz="2400" dirty="0" err="1" smtClean="0">
              <a:solidFill>
                <a:schemeClr val="accent1">
                  <a:lumMod val="50000"/>
                </a:schemeClr>
              </a:solidFill>
            </a:endParaRPr>
          </a:p>
        </p:txBody>
      </p:sp>
      <p:sp>
        <p:nvSpPr>
          <p:cNvPr id="11" name="TextBox 10"/>
          <p:cNvSpPr txBox="1"/>
          <p:nvPr/>
        </p:nvSpPr>
        <p:spPr>
          <a:xfrm>
            <a:off x="6509881" y="1052736"/>
            <a:ext cx="2160976" cy="443198"/>
          </a:xfrm>
          <a:prstGeom prst="rect">
            <a:avLst/>
          </a:prstGeom>
          <a:noFill/>
        </p:spPr>
        <p:txBody>
          <a:bodyPr wrap="square" rtlCol="0">
            <a:spAutoFit/>
          </a:bodyPr>
          <a:lstStyle/>
          <a:p>
            <a:pPr algn="l">
              <a:lnSpc>
                <a:spcPct val="95000"/>
              </a:lnSpc>
            </a:pPr>
            <a:r>
              <a:rPr lang="pl-PL" sz="2400" dirty="0" smtClean="0">
                <a:solidFill>
                  <a:schemeClr val="accent1">
                    <a:lumMod val="50000"/>
                  </a:schemeClr>
                </a:solidFill>
              </a:rPr>
              <a:t>On defects</a:t>
            </a:r>
            <a:r>
              <a:rPr lang="pl-PL" sz="2400" dirty="0" smtClean="0">
                <a:solidFill>
                  <a:schemeClr val="accent1">
                    <a:lumMod val="50000"/>
                  </a:schemeClr>
                </a:solidFill>
              </a:rPr>
              <a:t>:</a:t>
            </a:r>
            <a:endParaRPr lang="en-US" sz="2400" dirty="0" err="1" smtClean="0">
              <a:solidFill>
                <a:schemeClr val="accent1">
                  <a:lumMod val="50000"/>
                </a:schemeClr>
              </a:solidFill>
            </a:endParaRPr>
          </a:p>
        </p:txBody>
      </p:sp>
      <p:grpSp>
        <p:nvGrpSpPr>
          <p:cNvPr id="6" name="Group 5"/>
          <p:cNvGrpSpPr/>
          <p:nvPr/>
        </p:nvGrpSpPr>
        <p:grpSpPr>
          <a:xfrm>
            <a:off x="8021493" y="1628800"/>
            <a:ext cx="2735987" cy="1897671"/>
            <a:chOff x="8688605" y="1121780"/>
            <a:chExt cx="2735987" cy="1897671"/>
          </a:xfrm>
        </p:grpSpPr>
        <p:pic>
          <p:nvPicPr>
            <p:cNvPr id="18" name="Picture 17"/>
            <p:cNvPicPr>
              <a:picLocks noChangeAspect="1"/>
            </p:cNvPicPr>
            <p:nvPr/>
          </p:nvPicPr>
          <p:blipFill>
            <a:blip r:embed="rId5"/>
            <a:stretch/>
          </p:blipFill>
          <p:spPr bwMode="auto">
            <a:xfrm>
              <a:off x="8800099" y="1508607"/>
              <a:ext cx="2134755" cy="1510844"/>
            </a:xfrm>
            <a:prstGeom prst="rect">
              <a:avLst/>
            </a:prstGeom>
          </p:spPr>
        </p:pic>
        <p:sp>
          <p:nvSpPr>
            <p:cNvPr id="19" name="TextBox 18"/>
            <p:cNvSpPr txBox="1"/>
            <p:nvPr/>
          </p:nvSpPr>
          <p:spPr bwMode="auto">
            <a:xfrm>
              <a:off x="8688605" y="1121780"/>
              <a:ext cx="2735987" cy="253146"/>
            </a:xfrm>
            <a:prstGeom prst="rect">
              <a:avLst/>
            </a:prstGeom>
            <a:noFill/>
          </p:spPr>
          <p:txBody>
            <a:bodyPr wrap="square" rtlCol="0">
              <a:spAutoFit/>
            </a:bodyPr>
            <a:lstStyle/>
            <a:p>
              <a:pPr>
                <a:lnSpc>
                  <a:spcPct val="95000"/>
                </a:lnSpc>
                <a:defRPr/>
              </a:pPr>
              <a:r>
                <a:rPr lang="en-US" sz="1100" i="1" dirty="0"/>
                <a:t>Klein et al. </a:t>
              </a:r>
              <a:r>
                <a:rPr lang="fr-FR" sz="1100" i="1" dirty="0"/>
                <a:t>Nat Commun </a:t>
              </a:r>
              <a:r>
                <a:rPr lang="fr-FR" sz="1100" b="1" i="1" dirty="0"/>
                <a:t>10, </a:t>
              </a:r>
              <a:r>
                <a:rPr lang="fr-FR" sz="1100" i="1" dirty="0"/>
                <a:t>2755 (2019)</a:t>
              </a:r>
              <a:endParaRPr lang="en-US" sz="1100" i="1" dirty="0"/>
            </a:p>
          </p:txBody>
        </p:sp>
        <p:sp>
          <p:nvSpPr>
            <p:cNvPr id="17" name="Rectangle 16"/>
            <p:cNvSpPr/>
            <p:nvPr/>
          </p:nvSpPr>
          <p:spPr bwMode="auto">
            <a:xfrm>
              <a:off x="8688605" y="1438944"/>
              <a:ext cx="255504" cy="3932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grpSp>
      <p:sp>
        <p:nvSpPr>
          <p:cNvPr id="21" name="TextBox 20"/>
          <p:cNvSpPr txBox="1"/>
          <p:nvPr/>
        </p:nvSpPr>
        <p:spPr bwMode="auto">
          <a:xfrm>
            <a:off x="7788297" y="5598251"/>
            <a:ext cx="3492279" cy="253146"/>
          </a:xfrm>
          <a:prstGeom prst="rect">
            <a:avLst/>
          </a:prstGeom>
          <a:noFill/>
        </p:spPr>
        <p:txBody>
          <a:bodyPr wrap="square" rtlCol="0">
            <a:spAutoFit/>
          </a:bodyPr>
          <a:lstStyle/>
          <a:p>
            <a:pPr>
              <a:lnSpc>
                <a:spcPct val="95000"/>
              </a:lnSpc>
              <a:defRPr/>
            </a:pPr>
            <a:r>
              <a:rPr lang="en-US" sz="1100" i="1" dirty="0"/>
              <a:t>H</a:t>
            </a:r>
            <a:r>
              <a:rPr lang="de-DE" sz="1100" i="1" dirty="0"/>
              <a:t>ö</a:t>
            </a:r>
            <a:r>
              <a:rPr lang="en-US" sz="1100" i="1" dirty="0" err="1"/>
              <a:t>tger</a:t>
            </a:r>
            <a:r>
              <a:rPr lang="en-US" sz="1100" i="1" dirty="0"/>
              <a:t> et al., Nano Lett. 21, 1040–1046 (2021)</a:t>
            </a:r>
            <a:endParaRPr sz="1100" i="1" dirty="0"/>
          </a:p>
        </p:txBody>
      </p:sp>
      <p:grpSp>
        <p:nvGrpSpPr>
          <p:cNvPr id="5" name="Group 4"/>
          <p:cNvGrpSpPr/>
          <p:nvPr/>
        </p:nvGrpSpPr>
        <p:grpSpPr>
          <a:xfrm>
            <a:off x="7408282" y="3717032"/>
            <a:ext cx="3584163" cy="1671228"/>
            <a:chOff x="12558864" y="2536951"/>
            <a:chExt cx="5112568" cy="2572566"/>
          </a:xfrm>
        </p:grpSpPr>
        <p:pic>
          <p:nvPicPr>
            <p:cNvPr id="20" name="Picture 19"/>
            <p:cNvPicPr>
              <a:picLocks noChangeAspect="1"/>
            </p:cNvPicPr>
            <p:nvPr/>
          </p:nvPicPr>
          <p:blipFill>
            <a:blip r:embed="rId6"/>
            <a:stretch/>
          </p:blipFill>
          <p:spPr bwMode="auto">
            <a:xfrm>
              <a:off x="12558864" y="2536951"/>
              <a:ext cx="5112568" cy="2572566"/>
            </a:xfrm>
            <a:prstGeom prst="rect">
              <a:avLst/>
            </a:prstGeom>
          </p:spPr>
        </p:pic>
        <p:sp>
          <p:nvSpPr>
            <p:cNvPr id="15" name="Rectangle 14"/>
            <p:cNvSpPr/>
            <p:nvPr/>
          </p:nvSpPr>
          <p:spPr bwMode="auto">
            <a:xfrm>
              <a:off x="12674583" y="2636912"/>
              <a:ext cx="288032" cy="2924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sp>
          <p:nvSpPr>
            <p:cNvPr id="16" name="Rectangle 15"/>
            <p:cNvSpPr/>
            <p:nvPr/>
          </p:nvSpPr>
          <p:spPr bwMode="auto">
            <a:xfrm>
              <a:off x="15245386" y="2639182"/>
              <a:ext cx="283662" cy="290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defRPr/>
              </a:pPr>
              <a:endParaRPr lang="en-US" sz="2400"/>
            </a:p>
          </p:txBody>
        </p:sp>
      </p:grpSp>
    </p:spTree>
    <p:extLst>
      <p:ext uri="{BB962C8B-B14F-4D97-AF65-F5344CB8AC3E}">
        <p14:creationId xmlns:p14="http://schemas.microsoft.com/office/powerpoint/2010/main" val="14097252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r>
              <a:rPr lang="en-US" cap="none"/>
              <a:t>Vacancy formation</a:t>
            </a:r>
            <a:endParaRPr/>
          </a:p>
        </p:txBody>
      </p:sp>
      <p:sp>
        <p:nvSpPr>
          <p:cNvPr id="3" name="Content Placeholder 2"/>
          <p:cNvSpPr>
            <a:spLocks noGrp="1"/>
          </p:cNvSpPr>
          <p:nvPr>
            <p:ph idx="1"/>
          </p:nvPr>
        </p:nvSpPr>
        <p:spPr bwMode="auto">
          <a:xfrm>
            <a:off x="369491" y="1069452"/>
            <a:ext cx="11449049" cy="4214255"/>
          </a:xfrm>
        </p:spPr>
        <p:txBody>
          <a:bodyPr/>
          <a:lstStyle/>
          <a:p>
            <a:pPr>
              <a:defRPr/>
            </a:pPr>
            <a:r>
              <a:rPr lang="en-US"/>
              <a:t>Tried implanting Kr</a:t>
            </a:r>
            <a:r>
              <a:rPr lang="en-US" baseline="30000"/>
              <a:t>+ </a:t>
            </a:r>
            <a:r>
              <a:rPr lang="en-US"/>
              <a:t>(23 eV, 3e12/cm</a:t>
            </a:r>
            <a:r>
              <a:rPr lang="en-US" baseline="30000"/>
              <a:t>2</a:t>
            </a:r>
            <a:r>
              <a:rPr lang="en-US"/>
              <a:t>, 220</a:t>
            </a:r>
            <a:r>
              <a:rPr lang="en-US" baseline="30000"/>
              <a:t>o</a:t>
            </a:r>
            <a:r>
              <a:rPr lang="en-US"/>
              <a:t>C); no samples came back alive (PL quenched), suggesting high level of damage</a:t>
            </a:r>
            <a:endParaRPr/>
          </a:p>
          <a:p>
            <a:pPr>
              <a:defRPr/>
            </a:pPr>
            <a:r>
              <a:rPr lang="en-US"/>
              <a:t>Tried annealing</a:t>
            </a:r>
            <a:endParaRPr/>
          </a:p>
          <a:p>
            <a:pPr>
              <a:defRPr/>
            </a:pPr>
            <a:r>
              <a:rPr lang="en-US"/>
              <a:t>RT Raman &amp; PL can detect</a:t>
            </a:r>
            <a:endParaRPr/>
          </a:p>
        </p:txBody>
      </p:sp>
      <p:pic>
        <p:nvPicPr>
          <p:cNvPr id="4" name="Picture 3"/>
          <p:cNvPicPr>
            <a:picLocks noChangeAspect="1"/>
          </p:cNvPicPr>
          <p:nvPr/>
        </p:nvPicPr>
        <p:blipFill>
          <a:blip r:embed="rId2"/>
          <a:srcRect l="27446"/>
          <a:stretch/>
        </p:blipFill>
        <p:spPr bwMode="auto">
          <a:xfrm>
            <a:off x="5735960" y="1864381"/>
            <a:ext cx="5520060" cy="4661386"/>
          </a:xfrm>
          <a:prstGeom prst="rect">
            <a:avLst/>
          </a:prstGeom>
        </p:spPr>
      </p:pic>
      <p:sp>
        <p:nvSpPr>
          <p:cNvPr id="5" name="TextBox 4"/>
          <p:cNvSpPr txBox="1"/>
          <p:nvPr/>
        </p:nvSpPr>
        <p:spPr bwMode="auto">
          <a:xfrm>
            <a:off x="3287688" y="5443072"/>
            <a:ext cx="2664033" cy="830997"/>
          </a:xfrm>
          <a:prstGeom prst="rect">
            <a:avLst/>
          </a:prstGeom>
          <a:noFill/>
        </p:spPr>
        <p:txBody>
          <a:bodyPr wrap="square" rtlCol="0">
            <a:spAutoFit/>
          </a:bodyPr>
          <a:lstStyle/>
          <a:p>
            <a:pPr>
              <a:defRPr/>
            </a:pPr>
            <a:r>
              <a:rPr lang="it-IT" sz="1600"/>
              <a:t>M. Mahjouri-Samani et al. Nano Lett. 16, 5213−5220 (2016)</a:t>
            </a:r>
            <a:endParaRPr lang="en-US" sz="1600"/>
          </a:p>
        </p:txBody>
      </p:sp>
    </p:spTree>
    <p:extLst>
      <p:ext uri="{BB962C8B-B14F-4D97-AF65-F5344CB8AC3E}">
        <p14:creationId xmlns:p14="http://schemas.microsoft.com/office/powerpoint/2010/main" val="1959920099"/>
      </p:ext>
    </p:extLst>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13EA7832-C4C8-4300-BA6F-44880EC87BD3}"/>
              </a:ext>
            </a:extLst>
          </p:cNvPr>
          <p:cNvSpPr>
            <a:spLocks noGrp="1"/>
          </p:cNvSpPr>
          <p:nvPr>
            <p:ph type="title"/>
          </p:nvPr>
        </p:nvSpPr>
        <p:spPr/>
        <p:txBody>
          <a:bodyPr/>
          <a:lstStyle/>
          <a:p>
            <a:r>
              <a:rPr lang="en-GB" altLang="zh-TW" dirty="0"/>
              <a:t>Gated </a:t>
            </a:r>
            <a:r>
              <a:rPr lang="en-GB" altLang="zh-TW" dirty="0" smtClean="0"/>
              <a:t>WS</a:t>
            </a:r>
            <a:r>
              <a:rPr lang="en-GB" altLang="zh-TW" cap="none" dirty="0" smtClean="0"/>
              <a:t>e</a:t>
            </a:r>
            <a:r>
              <a:rPr lang="en-GB" altLang="zh-TW" cap="none" baseline="-25000" dirty="0" smtClean="0"/>
              <a:t>2</a:t>
            </a:r>
            <a:r>
              <a:rPr lang="en-GB" altLang="zh-TW" cap="none" dirty="0" smtClean="0"/>
              <a:t> ML</a:t>
            </a:r>
            <a:endParaRPr lang="zh-TW" altLang="en-US" dirty="0"/>
          </a:p>
        </p:txBody>
      </p:sp>
      <p:sp>
        <p:nvSpPr>
          <p:cNvPr id="3" name="日期版面配置區 2">
            <a:extLst>
              <a:ext uri="{FF2B5EF4-FFF2-40B4-BE49-F238E27FC236}">
                <a16:creationId xmlns:a16="http://schemas.microsoft.com/office/drawing/2014/main" id="{7F86ABBA-3CBF-4666-B2C4-47E83031679E}"/>
              </a:ext>
            </a:extLst>
          </p:cNvPr>
          <p:cNvSpPr>
            <a:spLocks noGrp="1"/>
          </p:cNvSpPr>
          <p:nvPr>
            <p:ph type="dt" sz="half" idx="10"/>
          </p:nvPr>
        </p:nvSpPr>
        <p:spPr/>
        <p:txBody>
          <a:bodyPr/>
          <a:lstStyle/>
          <a:p>
            <a:fld id="{D148C5CE-F044-497D-AFA3-B22AEEAE78DF}" type="datetime3">
              <a:rPr lang="en-US" smtClean="0"/>
              <a:t>1 July 2022</a:t>
            </a:fld>
            <a:endParaRPr lang="en-US" dirty="0"/>
          </a:p>
        </p:txBody>
      </p:sp>
      <p:sp>
        <p:nvSpPr>
          <p:cNvPr id="9" name="投影片編號版面配置區 8">
            <a:extLst>
              <a:ext uri="{FF2B5EF4-FFF2-40B4-BE49-F238E27FC236}">
                <a16:creationId xmlns:a16="http://schemas.microsoft.com/office/drawing/2014/main" id="{72153F6E-F6B2-4523-AAE7-B54D42A7A440}"/>
              </a:ext>
            </a:extLst>
          </p:cNvPr>
          <p:cNvSpPr>
            <a:spLocks noGrp="1"/>
          </p:cNvSpPr>
          <p:nvPr>
            <p:ph type="sldNum" sz="quarter" idx="18"/>
          </p:nvPr>
        </p:nvSpPr>
        <p:spPr/>
        <p:txBody>
          <a:bodyPr/>
          <a:lstStyle/>
          <a:p>
            <a:r>
              <a:rPr lang="en-US" dirty="0"/>
              <a:t>Page </a:t>
            </a:r>
            <a:fld id="{A52F4D17-1AD6-42D9-B93A-EB002C62F438}" type="slidenum">
              <a:rPr lang="en-US" smtClean="0"/>
              <a:pPr/>
              <a:t>41</a:t>
            </a:fld>
            <a:endParaRPr lang="en-US" noProof="0" dirty="0"/>
          </a:p>
        </p:txBody>
      </p:sp>
      <p:graphicFrame>
        <p:nvGraphicFramePr>
          <p:cNvPr id="10" name="物件 9">
            <a:extLst>
              <a:ext uri="{FF2B5EF4-FFF2-40B4-BE49-F238E27FC236}">
                <a16:creationId xmlns:a16="http://schemas.microsoft.com/office/drawing/2014/main" id="{97F28535-70BB-4702-9933-B5F7A158333F}"/>
              </a:ext>
            </a:extLst>
          </p:cNvPr>
          <p:cNvGraphicFramePr>
            <a:graphicFrameLocks noChangeAspect="1"/>
          </p:cNvGraphicFramePr>
          <p:nvPr>
            <p:extLst>
              <p:ext uri="{D42A27DB-BD31-4B8C-83A1-F6EECF244321}">
                <p14:modId xmlns:p14="http://schemas.microsoft.com/office/powerpoint/2010/main" val="1821815514"/>
              </p:ext>
            </p:extLst>
          </p:nvPr>
        </p:nvGraphicFramePr>
        <p:xfrm>
          <a:off x="5164395" y="3359150"/>
          <a:ext cx="3240087" cy="2303462"/>
        </p:xfrm>
        <a:graphic>
          <a:graphicData uri="http://schemas.openxmlformats.org/presentationml/2006/ole">
            <mc:AlternateContent xmlns:mc="http://schemas.openxmlformats.org/markup-compatibility/2006">
              <mc:Choice xmlns:v="urn:schemas-microsoft-com:vml" Requires="v">
                <p:oleObj spid="_x0000_s61034" name="Graph" r:id="rId6" imgW="3240000" imgH="2304000" progId="Origin50.Graph">
                  <p:embed/>
                </p:oleObj>
              </mc:Choice>
              <mc:Fallback>
                <p:oleObj name="Graph" r:id="rId6" imgW="3240000" imgH="2304000" progId="Origin50.Graph">
                  <p:embed/>
                  <p:pic>
                    <p:nvPicPr>
                      <p:cNvPr id="0" name=""/>
                      <p:cNvPicPr>
                        <a:picLocks noChangeAspect="1" noChangeArrowheads="1"/>
                      </p:cNvPicPr>
                      <p:nvPr/>
                    </p:nvPicPr>
                    <p:blipFill>
                      <a:blip r:embed="rId7"/>
                      <a:srcRect/>
                      <a:stretch>
                        <a:fillRect/>
                      </a:stretch>
                    </p:blipFill>
                    <p:spPr bwMode="auto">
                      <a:xfrm>
                        <a:off x="5164395" y="3359150"/>
                        <a:ext cx="3240087" cy="2303462"/>
                      </a:xfrm>
                      <a:prstGeom prst="rect">
                        <a:avLst/>
                      </a:prstGeom>
                      <a:noFill/>
                    </p:spPr>
                  </p:pic>
                </p:oleObj>
              </mc:Fallback>
            </mc:AlternateContent>
          </a:graphicData>
        </a:graphic>
      </p:graphicFrame>
      <p:graphicFrame>
        <p:nvGraphicFramePr>
          <p:cNvPr id="11" name="物件 10">
            <a:extLst>
              <a:ext uri="{FF2B5EF4-FFF2-40B4-BE49-F238E27FC236}">
                <a16:creationId xmlns:a16="http://schemas.microsoft.com/office/drawing/2014/main" id="{49649D55-661C-4BCA-AC0F-8FE86082B354}"/>
              </a:ext>
            </a:extLst>
          </p:cNvPr>
          <p:cNvGraphicFramePr>
            <a:graphicFrameLocks noChangeAspect="1"/>
          </p:cNvGraphicFramePr>
          <p:nvPr>
            <p:extLst>
              <p:ext uri="{D42A27DB-BD31-4B8C-83A1-F6EECF244321}">
                <p14:modId xmlns:p14="http://schemas.microsoft.com/office/powerpoint/2010/main" val="3691649649"/>
              </p:ext>
            </p:extLst>
          </p:nvPr>
        </p:nvGraphicFramePr>
        <p:xfrm>
          <a:off x="8501682" y="3359150"/>
          <a:ext cx="3282950" cy="2419350"/>
        </p:xfrm>
        <a:graphic>
          <a:graphicData uri="http://schemas.openxmlformats.org/presentationml/2006/ole">
            <mc:AlternateContent xmlns:mc="http://schemas.openxmlformats.org/markup-compatibility/2006">
              <mc:Choice xmlns:v="urn:schemas-microsoft-com:vml" Requires="v">
                <p:oleObj spid="_x0000_s61035" name="Graph" r:id="rId8" imgW="3283200" imgH="2419200" progId="Origin50.Graph">
                  <p:embed/>
                </p:oleObj>
              </mc:Choice>
              <mc:Fallback>
                <p:oleObj name="Graph" r:id="rId8" imgW="3283200" imgH="2419200" progId="Origin50.Graph">
                  <p:embed/>
                  <p:pic>
                    <p:nvPicPr>
                      <p:cNvPr id="0" name=""/>
                      <p:cNvPicPr>
                        <a:picLocks noChangeArrowheads="1"/>
                      </p:cNvPicPr>
                      <p:nvPr/>
                    </p:nvPicPr>
                    <p:blipFill>
                      <a:blip r:embed="rId9"/>
                      <a:srcRect l="-1674"/>
                      <a:stretch>
                        <a:fillRect/>
                      </a:stretch>
                    </p:blipFill>
                    <p:spPr bwMode="auto">
                      <a:xfrm>
                        <a:off x="8501682" y="3359150"/>
                        <a:ext cx="3282950" cy="2419350"/>
                      </a:xfrm>
                      <a:prstGeom prst="rect">
                        <a:avLst/>
                      </a:prstGeom>
                      <a:noFill/>
                    </p:spPr>
                  </p:pic>
                </p:oleObj>
              </mc:Fallback>
            </mc:AlternateContent>
          </a:graphicData>
        </a:graphic>
      </p:graphicFrame>
      <p:grpSp>
        <p:nvGrpSpPr>
          <p:cNvPr id="19" name="Group 18"/>
          <p:cNvGrpSpPr/>
          <p:nvPr/>
        </p:nvGrpSpPr>
        <p:grpSpPr>
          <a:xfrm>
            <a:off x="521413" y="1655124"/>
            <a:ext cx="3564284" cy="3403736"/>
            <a:chOff x="1271464" y="2132857"/>
            <a:chExt cx="3672408" cy="3757420"/>
          </a:xfrm>
        </p:grpSpPr>
        <p:pic>
          <p:nvPicPr>
            <p:cNvPr id="4" name="Grafik 3"/>
            <p:cNvPicPr>
              <a:picLocks noChangeAspect="1"/>
            </p:cNvPicPr>
            <p:nvPr/>
          </p:nvPicPr>
          <p:blipFill rotWithShape="1">
            <a:blip r:embed="rId10"/>
            <a:srcRect l="8002" r="16777" b="10998"/>
            <a:stretch/>
          </p:blipFill>
          <p:spPr>
            <a:xfrm>
              <a:off x="1559496" y="2132857"/>
              <a:ext cx="3384376" cy="3456384"/>
            </a:xfrm>
            <a:prstGeom prst="rect">
              <a:avLst/>
            </a:prstGeom>
          </p:spPr>
        </p:pic>
        <p:sp>
          <p:nvSpPr>
            <p:cNvPr id="5" name="Rectangle 4"/>
            <p:cNvSpPr/>
            <p:nvPr/>
          </p:nvSpPr>
          <p:spPr>
            <a:xfrm>
              <a:off x="4727848" y="2317059"/>
              <a:ext cx="216024" cy="30561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pic>
          <p:nvPicPr>
            <p:cNvPr id="15" name="Picture 14"/>
            <p:cNvPicPr>
              <a:picLocks noChangeAspect="1"/>
            </p:cNvPicPr>
            <p:nvPr>
              <p:custDataLst>
                <p:tags r:id="rId2"/>
              </p:custDataLst>
            </p:nvPr>
          </p:nvPicPr>
          <p:blipFill>
            <a:blip r:embed="rId11" cstate="print">
              <a:extLst>
                <a:ext uri="{28A0092B-C50C-407E-A947-70E740481C1C}">
                  <a14:useLocalDpi xmlns:a14="http://schemas.microsoft.com/office/drawing/2010/main" val="0"/>
                </a:ext>
              </a:extLst>
            </a:blip>
            <a:stretch>
              <a:fillRect/>
            </a:stretch>
          </p:blipFill>
          <p:spPr>
            <a:xfrm>
              <a:off x="2981097" y="5661248"/>
              <a:ext cx="714514" cy="229029"/>
            </a:xfrm>
            <a:prstGeom prst="rect">
              <a:avLst/>
            </a:prstGeom>
          </p:spPr>
        </p:pic>
        <p:sp>
          <p:nvSpPr>
            <p:cNvPr id="18" name="Rectangle 17"/>
            <p:cNvSpPr/>
            <p:nvPr/>
          </p:nvSpPr>
          <p:spPr>
            <a:xfrm>
              <a:off x="1440181" y="3861049"/>
              <a:ext cx="280519" cy="4320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pic>
          <p:nvPicPr>
            <p:cNvPr id="17" name="Picture 16"/>
            <p:cNvPicPr>
              <a:picLocks noChangeAspect="1"/>
            </p:cNvPicPr>
            <p:nvPr>
              <p:custDataLst>
                <p:tags r:id="rId3"/>
              </p:custDataLst>
            </p:nvPr>
          </p:nvPicPr>
          <p:blipFill>
            <a:blip r:embed="rId12" cstate="print">
              <a:extLst>
                <a:ext uri="{28A0092B-C50C-407E-A947-70E740481C1C}">
                  <a14:useLocalDpi xmlns:a14="http://schemas.microsoft.com/office/drawing/2010/main" val="0"/>
                </a:ext>
              </a:extLst>
            </a:blip>
            <a:stretch>
              <a:fillRect/>
            </a:stretch>
          </p:blipFill>
          <p:spPr>
            <a:xfrm rot="16200000">
              <a:off x="1054093" y="3765088"/>
              <a:ext cx="673371" cy="238629"/>
            </a:xfrm>
            <a:prstGeom prst="rect">
              <a:avLst/>
            </a:prstGeom>
          </p:spPr>
        </p:pic>
      </p:grpSp>
      <p:graphicFrame>
        <p:nvGraphicFramePr>
          <p:cNvPr id="16" name="Object 15"/>
          <p:cNvGraphicFramePr>
            <a:graphicFrameLocks noChangeAspect="1"/>
          </p:cNvGraphicFramePr>
          <p:nvPr>
            <p:extLst>
              <p:ext uri="{D42A27DB-BD31-4B8C-83A1-F6EECF244321}">
                <p14:modId xmlns:p14="http://schemas.microsoft.com/office/powerpoint/2010/main" val="159816007"/>
              </p:ext>
            </p:extLst>
          </p:nvPr>
        </p:nvGraphicFramePr>
        <p:xfrm>
          <a:off x="5123313" y="1081732"/>
          <a:ext cx="3168650" cy="2303463"/>
        </p:xfrm>
        <a:graphic>
          <a:graphicData uri="http://schemas.openxmlformats.org/presentationml/2006/ole">
            <mc:AlternateContent xmlns:mc="http://schemas.openxmlformats.org/markup-compatibility/2006">
              <mc:Choice xmlns:v="urn:schemas-microsoft-com:vml" Requires="v">
                <p:oleObj spid="_x0000_s61036" name="Graph" r:id="rId13" imgW="3168000" imgH="2304000" progId="Origin50.Graph">
                  <p:embed/>
                </p:oleObj>
              </mc:Choice>
              <mc:Fallback>
                <p:oleObj name="Graph" r:id="rId13" imgW="3168000" imgH="2304000" progId="Origin50.Graph">
                  <p:embed/>
                  <p:pic>
                    <p:nvPicPr>
                      <p:cNvPr id="0" name=""/>
                      <p:cNvPicPr>
                        <a:picLocks noChangeAspect="1" noChangeArrowheads="1"/>
                      </p:cNvPicPr>
                      <p:nvPr/>
                    </p:nvPicPr>
                    <p:blipFill>
                      <a:blip r:embed="rId14"/>
                      <a:srcRect/>
                      <a:stretch>
                        <a:fillRect/>
                      </a:stretch>
                    </p:blipFill>
                    <p:spPr bwMode="auto">
                      <a:xfrm>
                        <a:off x="5123313" y="1081732"/>
                        <a:ext cx="3168650" cy="2303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0" name="Object 19"/>
          <p:cNvGraphicFramePr>
            <a:graphicFrameLocks noChangeAspect="1"/>
          </p:cNvGraphicFramePr>
          <p:nvPr>
            <p:extLst>
              <p:ext uri="{D42A27DB-BD31-4B8C-83A1-F6EECF244321}">
                <p14:modId xmlns:p14="http://schemas.microsoft.com/office/powerpoint/2010/main" val="35903815"/>
              </p:ext>
            </p:extLst>
          </p:nvPr>
        </p:nvGraphicFramePr>
        <p:xfrm>
          <a:off x="8536382" y="1087816"/>
          <a:ext cx="3168650" cy="2159000"/>
        </p:xfrm>
        <a:graphic>
          <a:graphicData uri="http://schemas.openxmlformats.org/presentationml/2006/ole">
            <mc:AlternateContent xmlns:mc="http://schemas.openxmlformats.org/markup-compatibility/2006">
              <mc:Choice xmlns:v="urn:schemas-microsoft-com:vml" Requires="v">
                <p:oleObj spid="_x0000_s61037" name="Graph" r:id="rId15" imgW="3168000" imgH="2159640" progId="Origin50.Graph">
                  <p:embed/>
                </p:oleObj>
              </mc:Choice>
              <mc:Fallback>
                <p:oleObj name="Graph" r:id="rId15" imgW="3168000" imgH="2159640" progId="Origin50.Graph">
                  <p:embed/>
                  <p:pic>
                    <p:nvPicPr>
                      <p:cNvPr id="0" name=""/>
                      <p:cNvPicPr>
                        <a:picLocks noChangeAspect="1" noChangeArrowheads="1"/>
                      </p:cNvPicPr>
                      <p:nvPr/>
                    </p:nvPicPr>
                    <p:blipFill>
                      <a:blip r:embed="rId16"/>
                      <a:srcRect/>
                      <a:stretch>
                        <a:fillRect/>
                      </a:stretch>
                    </p:blipFill>
                    <p:spPr bwMode="auto">
                      <a:xfrm>
                        <a:off x="8536382" y="1087816"/>
                        <a:ext cx="3168650"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7" name="Straight Arrow Connector 6"/>
          <p:cNvCxnSpPr/>
          <p:nvPr/>
        </p:nvCxnSpPr>
        <p:spPr>
          <a:xfrm flipH="1">
            <a:off x="4055527" y="2311794"/>
            <a:ext cx="995831" cy="72008"/>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flipV="1">
            <a:off x="4231287" y="3642946"/>
            <a:ext cx="818992" cy="171416"/>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3773358" y="2108629"/>
            <a:ext cx="389337" cy="2460196"/>
          </a:xfrm>
          <a:prstGeom prst="rect">
            <a:avLst/>
          </a:prstGeom>
          <a:noFill/>
        </p:spPr>
        <p:txBody>
          <a:bodyPr vert="vert" wrap="square" rtlCol="0">
            <a:spAutoFit/>
          </a:bodyPr>
          <a:lstStyle/>
          <a:p>
            <a:pPr algn="l">
              <a:lnSpc>
                <a:spcPct val="95000"/>
              </a:lnSpc>
            </a:pPr>
            <a:r>
              <a:rPr lang="en-US" sz="1400" dirty="0" smtClean="0"/>
              <a:t>Electron       /     Hole doping</a:t>
            </a:r>
          </a:p>
        </p:txBody>
      </p:sp>
    </p:spTree>
    <p:extLst>
      <p:ext uri="{BB962C8B-B14F-4D97-AF65-F5344CB8AC3E}">
        <p14:creationId xmlns:p14="http://schemas.microsoft.com/office/powerpoint/2010/main" val="2376480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icture 46"/>
          <p:cNvPicPr>
            <a:picLocks/>
          </p:cNvPicPr>
          <p:nvPr/>
        </p:nvPicPr>
        <p:blipFill rotWithShape="1">
          <a:blip r:embed="rId4"/>
          <a:srcRect l="52265"/>
          <a:stretch/>
        </p:blipFill>
        <p:spPr>
          <a:xfrm>
            <a:off x="6312024" y="1590688"/>
            <a:ext cx="1208578" cy="1190240"/>
          </a:xfrm>
          <a:prstGeom prst="rect">
            <a:avLst/>
          </a:prstGeom>
        </p:spPr>
      </p:pic>
      <p:pic>
        <p:nvPicPr>
          <p:cNvPr id="48" name="Picture 47"/>
          <p:cNvPicPr>
            <a:picLocks/>
          </p:cNvPicPr>
          <p:nvPr/>
        </p:nvPicPr>
        <p:blipFill rotWithShape="1">
          <a:blip r:embed="rId4"/>
          <a:srcRect l="52265"/>
          <a:stretch/>
        </p:blipFill>
        <p:spPr>
          <a:xfrm>
            <a:off x="8055774" y="1662696"/>
            <a:ext cx="1208578" cy="1190240"/>
          </a:xfrm>
          <a:prstGeom prst="rect">
            <a:avLst/>
          </a:prstGeom>
        </p:spPr>
      </p:pic>
      <p:sp>
        <p:nvSpPr>
          <p:cNvPr id="2" name="Title 1"/>
          <p:cNvSpPr>
            <a:spLocks noGrp="1"/>
          </p:cNvSpPr>
          <p:nvPr>
            <p:ph type="title"/>
          </p:nvPr>
        </p:nvSpPr>
        <p:spPr/>
        <p:txBody>
          <a:bodyPr/>
          <a:lstStyle/>
          <a:p>
            <a:r>
              <a:rPr lang="en-US" dirty="0" smtClean="0"/>
              <a:t>Excitation Resonant with X</a:t>
            </a:r>
            <a:r>
              <a:rPr lang="en-US" baseline="-25000" dirty="0" smtClean="0"/>
              <a:t>0</a:t>
            </a:r>
            <a:endParaRPr lang="en-US" dirty="0"/>
          </a:p>
        </p:txBody>
      </p:sp>
      <p:sp>
        <p:nvSpPr>
          <p:cNvPr id="3" name="Date Placeholder 2"/>
          <p:cNvSpPr>
            <a:spLocks noGrp="1"/>
          </p:cNvSpPr>
          <p:nvPr>
            <p:ph type="dt" sz="half" idx="10"/>
          </p:nvPr>
        </p:nvSpPr>
        <p:spPr/>
        <p:txBody>
          <a:bodyPr/>
          <a:lstStyle/>
          <a:p>
            <a:fld id="{D14A1BCD-8138-4468-A251-F315D6C229E9}" type="datetime3">
              <a:rPr lang="en-US" noProof="0" smtClean="0"/>
              <a:t>1 July 2022</a:t>
            </a:fld>
            <a:endParaRPr lang="en-US" noProof="0" dirty="0"/>
          </a:p>
        </p:txBody>
      </p:sp>
      <p:sp>
        <p:nvSpPr>
          <p:cNvPr id="9" name="Slide Number Placeholder 8"/>
          <p:cNvSpPr>
            <a:spLocks noGrp="1"/>
          </p:cNvSpPr>
          <p:nvPr>
            <p:ph type="sldNum" sz="quarter" idx="18"/>
          </p:nvPr>
        </p:nvSpPr>
        <p:spPr/>
        <p:txBody>
          <a:bodyPr/>
          <a:lstStyle/>
          <a:p>
            <a:r>
              <a:rPr lang="en-US" smtClean="0"/>
              <a:t>Page </a:t>
            </a:r>
            <a:fld id="{A52F4D17-1AD6-42D9-B93A-EB002C62F438}" type="slidenum">
              <a:rPr lang="en-US" smtClean="0"/>
              <a:pPr/>
              <a:t>42</a:t>
            </a:fld>
            <a:endParaRPr lang="en-US" noProof="0" dirty="0"/>
          </a:p>
        </p:txBody>
      </p:sp>
      <p:sp>
        <p:nvSpPr>
          <p:cNvPr id="10" name="TextBox 168"/>
          <p:cNvSpPr txBox="1"/>
          <p:nvPr/>
        </p:nvSpPr>
        <p:spPr>
          <a:xfrm>
            <a:off x="1802607" y="4832021"/>
            <a:ext cx="875560" cy="369331"/>
          </a:xfrm>
          <a:prstGeom prst="rect">
            <a:avLst/>
          </a:prstGeom>
          <a:noFill/>
        </p:spPr>
        <p:txBody>
          <a:bodyPr wrap="none" rtlCol="0">
            <a:spAutoFit/>
          </a:bodyPr>
          <a:lstStyle/>
          <a:p>
            <a:r>
              <a:rPr lang="en-US" sz="1600" b="1" dirty="0" err="1">
                <a:latin typeface="Arial" panose="020B0604020202020204" pitchFamily="34" charset="0"/>
                <a:cs typeface="Arial" panose="020B0604020202020204" pitchFamily="34" charset="0"/>
              </a:rPr>
              <a:t>h</a:t>
            </a:r>
            <a:r>
              <a:rPr lang="en-US" b="1" dirty="0" err="1">
                <a:latin typeface="Symbol" panose="05050102010706020507" pitchFamily="18" charset="2"/>
              </a:rPr>
              <a:t>n</a:t>
            </a:r>
            <a:r>
              <a:rPr lang="en-US" sz="1600" b="1" dirty="0"/>
              <a:t> </a:t>
            </a:r>
            <a:r>
              <a:rPr lang="en-US" sz="1600" b="1" dirty="0">
                <a:latin typeface="Arial" panose="020B0604020202020204" pitchFamily="34" charset="0"/>
                <a:cs typeface="Arial" panose="020B0604020202020204" pitchFamily="34" charset="0"/>
              </a:rPr>
              <a:t>(eV)</a:t>
            </a:r>
          </a:p>
        </p:txBody>
      </p:sp>
      <p:sp>
        <p:nvSpPr>
          <p:cNvPr id="11" name="Textfeld 4"/>
          <p:cNvSpPr txBox="1"/>
          <p:nvPr/>
        </p:nvSpPr>
        <p:spPr>
          <a:xfrm>
            <a:off x="6167203" y="3892877"/>
            <a:ext cx="4959845" cy="1027974"/>
          </a:xfrm>
          <a:prstGeom prst="rect">
            <a:avLst/>
          </a:prstGeom>
          <a:noFill/>
        </p:spPr>
        <p:txBody>
          <a:bodyPr wrap="square" rtlCol="0">
            <a:spAutoFit/>
          </a:bodyPr>
          <a:lstStyle/>
          <a:p>
            <a:pPr marL="285750" indent="-285750">
              <a:lnSpc>
                <a:spcPct val="95000"/>
              </a:lnSpc>
              <a:buFont typeface="Arial" panose="020B0604020202020204" pitchFamily="34" charset="0"/>
              <a:buChar char="•"/>
            </a:pPr>
            <a:r>
              <a:rPr lang="en-GB" sz="1600" b="1" dirty="0">
                <a:solidFill>
                  <a:srgbClr val="0362A9"/>
                </a:solidFill>
              </a:rPr>
              <a:t>X</a:t>
            </a:r>
            <a:r>
              <a:rPr lang="en-GB" sz="1600" b="1" baseline="30000" dirty="0">
                <a:solidFill>
                  <a:srgbClr val="0362A9"/>
                </a:solidFill>
              </a:rPr>
              <a:t>+</a:t>
            </a:r>
            <a:r>
              <a:rPr lang="en-GB" sz="1600" b="1" dirty="0">
                <a:solidFill>
                  <a:srgbClr val="0362A9"/>
                </a:solidFill>
              </a:rPr>
              <a:t> and X</a:t>
            </a:r>
            <a:r>
              <a:rPr lang="en-GB" sz="1600" b="1" baseline="30000" dirty="0">
                <a:solidFill>
                  <a:srgbClr val="0362A9"/>
                </a:solidFill>
              </a:rPr>
              <a:t>-</a:t>
            </a:r>
            <a:r>
              <a:rPr lang="en-GB" sz="1600" b="1" dirty="0">
                <a:solidFill>
                  <a:srgbClr val="0362A9"/>
                </a:solidFill>
              </a:rPr>
              <a:t> different effective masses, holes are heavier </a:t>
            </a:r>
          </a:p>
          <a:p>
            <a:pPr marL="285750" indent="-285750">
              <a:lnSpc>
                <a:spcPct val="95000"/>
              </a:lnSpc>
              <a:buFont typeface="Arial" panose="020B0604020202020204" pitchFamily="34" charset="0"/>
              <a:buChar char="•"/>
            </a:pPr>
            <a:r>
              <a:rPr lang="en-GB" sz="1600" b="1" dirty="0" smtClean="0">
                <a:solidFill>
                  <a:srgbClr val="0362A9"/>
                </a:solidFill>
              </a:rPr>
              <a:t>Phonon resonance between X</a:t>
            </a:r>
            <a:r>
              <a:rPr lang="en-GB" sz="1600" b="1" baseline="-25000" dirty="0" smtClean="0">
                <a:solidFill>
                  <a:srgbClr val="0362A9"/>
                </a:solidFill>
              </a:rPr>
              <a:t>0</a:t>
            </a:r>
            <a:r>
              <a:rPr lang="en-GB" sz="1600" b="1" dirty="0" smtClean="0">
                <a:solidFill>
                  <a:srgbClr val="0362A9"/>
                </a:solidFill>
              </a:rPr>
              <a:t> and X</a:t>
            </a:r>
            <a:r>
              <a:rPr lang="en-GB" sz="1600" b="1" baseline="30000" dirty="0" smtClean="0">
                <a:solidFill>
                  <a:srgbClr val="0362A9"/>
                </a:solidFill>
              </a:rPr>
              <a:t>-</a:t>
            </a:r>
            <a:r>
              <a:rPr lang="en-GB" sz="1600" b="1" dirty="0" smtClean="0">
                <a:solidFill>
                  <a:srgbClr val="0362A9"/>
                </a:solidFill>
              </a:rPr>
              <a:t> energies.</a:t>
            </a:r>
          </a:p>
        </p:txBody>
      </p:sp>
      <p:grpSp>
        <p:nvGrpSpPr>
          <p:cNvPr id="12" name="Group 11"/>
          <p:cNvGrpSpPr/>
          <p:nvPr/>
        </p:nvGrpSpPr>
        <p:grpSpPr>
          <a:xfrm>
            <a:off x="833974" y="1249596"/>
            <a:ext cx="4715312" cy="3937907"/>
            <a:chOff x="1008932" y="1005627"/>
            <a:chExt cx="4715312" cy="3937907"/>
          </a:xfrm>
        </p:grpSpPr>
        <p:grpSp>
          <p:nvGrpSpPr>
            <p:cNvPr id="13" name="Group 12"/>
            <p:cNvGrpSpPr/>
            <p:nvPr/>
          </p:nvGrpSpPr>
          <p:grpSpPr>
            <a:xfrm>
              <a:off x="1008932" y="1005627"/>
              <a:ext cx="2511410" cy="3694150"/>
              <a:chOff x="1008932" y="1005627"/>
              <a:chExt cx="2511410" cy="3694150"/>
            </a:xfrm>
          </p:grpSpPr>
          <p:pic>
            <p:nvPicPr>
              <p:cNvPr id="28" name="Picture 1"/>
              <p:cNvPicPr>
                <a:picLocks noChangeAspect="1"/>
              </p:cNvPicPr>
              <p:nvPr/>
            </p:nvPicPr>
            <p:blipFill rotWithShape="1">
              <a:blip r:embed="rId5" cstate="print">
                <a:extLst>
                  <a:ext uri="{28A0092B-C50C-407E-A947-70E740481C1C}">
                    <a14:useLocalDpi xmlns:a14="http://schemas.microsoft.com/office/drawing/2010/main" val="0"/>
                  </a:ext>
                </a:extLst>
              </a:blip>
              <a:srcRect l="12531" t="7500" r="14338" b="13968"/>
              <a:stretch/>
            </p:blipFill>
            <p:spPr>
              <a:xfrm>
                <a:off x="1678353" y="1367247"/>
                <a:ext cx="1597504" cy="3126540"/>
              </a:xfrm>
              <a:prstGeom prst="rect">
                <a:avLst/>
              </a:prstGeom>
            </p:spPr>
          </p:pic>
          <p:grpSp>
            <p:nvGrpSpPr>
              <p:cNvPr id="29" name="Group 73"/>
              <p:cNvGrpSpPr/>
              <p:nvPr/>
            </p:nvGrpSpPr>
            <p:grpSpPr>
              <a:xfrm>
                <a:off x="1008932" y="1273495"/>
                <a:ext cx="708269" cy="3184886"/>
                <a:chOff x="813841" y="4604580"/>
                <a:chExt cx="436119" cy="1680603"/>
              </a:xfrm>
            </p:grpSpPr>
            <p:sp>
              <p:nvSpPr>
                <p:cNvPr id="41" name="TextBox 169"/>
                <p:cNvSpPr txBox="1"/>
                <p:nvPr/>
              </p:nvSpPr>
              <p:spPr>
                <a:xfrm rot="16200000">
                  <a:off x="729731" y="5350657"/>
                  <a:ext cx="376685" cy="208466"/>
                </a:xfrm>
                <a:prstGeom prst="rect">
                  <a:avLst/>
                </a:prstGeom>
                <a:noFill/>
              </p:spPr>
              <p:txBody>
                <a:bodyPr wrap="none" rtlCol="0">
                  <a:spAutoFit/>
                </a:bodyPr>
                <a:lstStyle/>
                <a:p>
                  <a:r>
                    <a:rPr lang="en-US" sz="1600" b="1" dirty="0" err="1">
                      <a:latin typeface="Calibri" panose="020F0502020204030204" pitchFamily="34" charset="0"/>
                      <a:cs typeface="Arial" panose="020B0604020202020204" pitchFamily="34" charset="0"/>
                    </a:rPr>
                    <a:t>V</a:t>
                  </a:r>
                  <a:r>
                    <a:rPr lang="en-US" sz="1600" b="1" baseline="-25000" dirty="0" err="1">
                      <a:latin typeface="Calibri" panose="020F0502020204030204" pitchFamily="34" charset="0"/>
                      <a:cs typeface="Arial" panose="020B0604020202020204" pitchFamily="34" charset="0"/>
                    </a:rPr>
                    <a:t>gc</a:t>
                  </a:r>
                  <a:r>
                    <a:rPr lang="en-US" sz="1600" b="1" dirty="0">
                      <a:latin typeface="Calibri" panose="020F0502020204030204" pitchFamily="34" charset="0"/>
                      <a:cs typeface="Arial" panose="020B0604020202020204" pitchFamily="34" charset="0"/>
                    </a:rPr>
                    <a:t> (V)</a:t>
                  </a:r>
                </a:p>
              </p:txBody>
            </p:sp>
            <p:sp>
              <p:nvSpPr>
                <p:cNvPr id="42" name="TextBox 170"/>
                <p:cNvSpPr txBox="1"/>
                <p:nvPr/>
              </p:nvSpPr>
              <p:spPr>
                <a:xfrm>
                  <a:off x="1013762" y="5364495"/>
                  <a:ext cx="169971" cy="162408"/>
                </a:xfrm>
                <a:prstGeom prst="rect">
                  <a:avLst/>
                </a:prstGeom>
                <a:noFill/>
              </p:spPr>
              <p:txBody>
                <a:bodyPr wrap="none" rtlCol="0">
                  <a:spAutoFit/>
                </a:bodyPr>
                <a:lstStyle/>
                <a:p>
                  <a:r>
                    <a:rPr lang="en-US" sz="1400" b="1" dirty="0">
                      <a:latin typeface="Calibri" panose="020F0502020204030204" pitchFamily="34" charset="0"/>
                      <a:cs typeface="Arial" panose="020B0604020202020204" pitchFamily="34" charset="0"/>
                    </a:rPr>
                    <a:t>0</a:t>
                  </a:r>
                </a:p>
              </p:txBody>
            </p:sp>
            <p:sp>
              <p:nvSpPr>
                <p:cNvPr id="43" name="TextBox 171"/>
                <p:cNvSpPr txBox="1"/>
                <p:nvPr/>
              </p:nvSpPr>
              <p:spPr>
                <a:xfrm>
                  <a:off x="985192" y="4985259"/>
                  <a:ext cx="226233" cy="162408"/>
                </a:xfrm>
                <a:prstGeom prst="rect">
                  <a:avLst/>
                </a:prstGeom>
                <a:noFill/>
              </p:spPr>
              <p:txBody>
                <a:bodyPr wrap="none" rtlCol="0">
                  <a:spAutoFit/>
                </a:bodyPr>
                <a:lstStyle/>
                <a:p>
                  <a:r>
                    <a:rPr lang="en-US" sz="1400" b="1" dirty="0">
                      <a:latin typeface="Calibri" panose="020F0502020204030204" pitchFamily="34" charset="0"/>
                      <a:cs typeface="Arial" panose="020B0604020202020204" pitchFamily="34" charset="0"/>
                    </a:rPr>
                    <a:t>50</a:t>
                  </a:r>
                </a:p>
              </p:txBody>
            </p:sp>
            <p:sp>
              <p:nvSpPr>
                <p:cNvPr id="44" name="TextBox 172"/>
                <p:cNvSpPr txBox="1"/>
                <p:nvPr/>
              </p:nvSpPr>
              <p:spPr>
                <a:xfrm>
                  <a:off x="960569" y="4604580"/>
                  <a:ext cx="282495" cy="162408"/>
                </a:xfrm>
                <a:prstGeom prst="rect">
                  <a:avLst/>
                </a:prstGeom>
                <a:noFill/>
              </p:spPr>
              <p:txBody>
                <a:bodyPr wrap="none" rtlCol="0">
                  <a:spAutoFit/>
                </a:bodyPr>
                <a:lstStyle/>
                <a:p>
                  <a:r>
                    <a:rPr lang="en-US" sz="1400" b="1" dirty="0">
                      <a:latin typeface="Calibri" panose="020F0502020204030204" pitchFamily="34" charset="0"/>
                      <a:cs typeface="Arial" panose="020B0604020202020204" pitchFamily="34" charset="0"/>
                    </a:rPr>
                    <a:t>100</a:t>
                  </a:r>
                </a:p>
              </p:txBody>
            </p:sp>
            <p:sp>
              <p:nvSpPr>
                <p:cNvPr id="45" name="TextBox 173"/>
                <p:cNvSpPr txBox="1"/>
                <p:nvPr/>
              </p:nvSpPr>
              <p:spPr>
                <a:xfrm>
                  <a:off x="971655" y="5743376"/>
                  <a:ext cx="259793" cy="162408"/>
                </a:xfrm>
                <a:prstGeom prst="rect">
                  <a:avLst/>
                </a:prstGeom>
                <a:noFill/>
              </p:spPr>
              <p:txBody>
                <a:bodyPr wrap="none" rtlCol="0">
                  <a:spAutoFit/>
                </a:bodyPr>
                <a:lstStyle/>
                <a:p>
                  <a:r>
                    <a:rPr lang="en-US" sz="1400" b="1" dirty="0">
                      <a:latin typeface="Calibri" panose="020F0502020204030204" pitchFamily="34" charset="0"/>
                      <a:cs typeface="Arial" panose="020B0604020202020204" pitchFamily="34" charset="0"/>
                    </a:rPr>
                    <a:t>-50</a:t>
                  </a:r>
                </a:p>
              </p:txBody>
            </p:sp>
            <p:sp>
              <p:nvSpPr>
                <p:cNvPr id="46" name="TextBox 174"/>
                <p:cNvSpPr txBox="1"/>
                <p:nvPr/>
              </p:nvSpPr>
              <p:spPr>
                <a:xfrm>
                  <a:off x="933905" y="6122775"/>
                  <a:ext cx="316055" cy="162408"/>
                </a:xfrm>
                <a:prstGeom prst="rect">
                  <a:avLst/>
                </a:prstGeom>
                <a:noFill/>
              </p:spPr>
              <p:txBody>
                <a:bodyPr wrap="none" rtlCol="0">
                  <a:spAutoFit/>
                </a:bodyPr>
                <a:lstStyle/>
                <a:p>
                  <a:r>
                    <a:rPr lang="en-US" sz="1400" b="1" dirty="0">
                      <a:latin typeface="Calibri" panose="020F0502020204030204" pitchFamily="34" charset="0"/>
                      <a:cs typeface="Arial" panose="020B0604020202020204" pitchFamily="34" charset="0"/>
                    </a:rPr>
                    <a:t>-100</a:t>
                  </a:r>
                </a:p>
              </p:txBody>
            </p:sp>
          </p:grpSp>
          <p:pic>
            <p:nvPicPr>
              <p:cNvPr id="30" name="Picture 118"/>
              <p:cNvPicPr>
                <a:picLocks noChangeAspect="1"/>
              </p:cNvPicPr>
              <p:nvPr/>
            </p:nvPicPr>
            <p:blipFill rotWithShape="1">
              <a:blip r:embed="rId6" cstate="print">
                <a:extLst>
                  <a:ext uri="{28A0092B-C50C-407E-A947-70E740481C1C}">
                    <a14:useLocalDpi xmlns:a14="http://schemas.microsoft.com/office/drawing/2010/main" val="0"/>
                  </a:ext>
                </a:extLst>
              </a:blip>
              <a:srcRect l="86169" t="8084" r="11941" b="10963"/>
              <a:stretch/>
            </p:blipFill>
            <p:spPr>
              <a:xfrm flipH="1">
                <a:off x="2072823" y="3107796"/>
                <a:ext cx="28239" cy="1317890"/>
              </a:xfrm>
              <a:prstGeom prst="rect">
                <a:avLst/>
              </a:prstGeom>
            </p:spPr>
          </p:pic>
          <p:sp>
            <p:nvSpPr>
              <p:cNvPr id="31" name="TextBox 119"/>
              <p:cNvSpPr txBox="1"/>
              <p:nvPr/>
            </p:nvSpPr>
            <p:spPr>
              <a:xfrm>
                <a:off x="1676048" y="2938883"/>
                <a:ext cx="532518" cy="307777"/>
              </a:xfrm>
              <a:prstGeom prst="rect">
                <a:avLst/>
              </a:prstGeom>
              <a:noFill/>
            </p:spPr>
            <p:txBody>
              <a:bodyPr wrap="none" rtlCol="0">
                <a:spAutoFit/>
              </a:bodyPr>
              <a:lstStyle/>
              <a:p>
                <a:r>
                  <a:rPr lang="en-US" sz="1400" b="1" dirty="0">
                    <a:solidFill>
                      <a:schemeClr val="bg1"/>
                    </a:solidFill>
                    <a:latin typeface="Arial" panose="020B0604020202020204" pitchFamily="34" charset="0"/>
                    <a:cs typeface="Arial" panose="020B0604020202020204" pitchFamily="34" charset="0"/>
                  </a:rPr>
                  <a:t>Max</a:t>
                </a:r>
              </a:p>
            </p:txBody>
          </p:sp>
          <p:sp>
            <p:nvSpPr>
              <p:cNvPr id="32" name="TextBox 120"/>
              <p:cNvSpPr txBox="1"/>
              <p:nvPr/>
            </p:nvSpPr>
            <p:spPr>
              <a:xfrm>
                <a:off x="1676048" y="4107862"/>
                <a:ext cx="492443" cy="307777"/>
              </a:xfrm>
              <a:prstGeom prst="rect">
                <a:avLst/>
              </a:prstGeom>
              <a:noFill/>
            </p:spPr>
            <p:txBody>
              <a:bodyPr wrap="none" rtlCol="0">
                <a:spAutoFit/>
              </a:bodyPr>
              <a:lstStyle/>
              <a:p>
                <a:r>
                  <a:rPr lang="en-US" sz="1400" b="1" dirty="0">
                    <a:solidFill>
                      <a:schemeClr val="bg1"/>
                    </a:solidFill>
                    <a:latin typeface="Arial" panose="020B0604020202020204" pitchFamily="34" charset="0"/>
                    <a:cs typeface="Arial" panose="020B0604020202020204" pitchFamily="34" charset="0"/>
                  </a:rPr>
                  <a:t>Min</a:t>
                </a:r>
              </a:p>
            </p:txBody>
          </p:sp>
          <p:sp>
            <p:nvSpPr>
              <p:cNvPr id="33" name="TextBox 156"/>
              <p:cNvSpPr txBox="1"/>
              <p:nvPr/>
            </p:nvSpPr>
            <p:spPr>
              <a:xfrm>
                <a:off x="1635016" y="1005627"/>
                <a:ext cx="1013419" cy="276999"/>
              </a:xfrm>
              <a:prstGeom prst="rect">
                <a:avLst/>
              </a:prstGeom>
              <a:noFill/>
            </p:spPr>
            <p:txBody>
              <a:bodyPr wrap="none" rtlCol="0">
                <a:spAutoFit/>
              </a:bodyPr>
              <a:lstStyle/>
              <a:p>
                <a:r>
                  <a:rPr lang="en-US" sz="1200" b="1" dirty="0"/>
                  <a:t>EX: 710 nm</a:t>
                </a:r>
              </a:p>
            </p:txBody>
          </p:sp>
          <p:sp>
            <p:nvSpPr>
              <p:cNvPr id="34" name="TextBox 165 1"/>
              <p:cNvSpPr txBox="1"/>
              <p:nvPr/>
            </p:nvSpPr>
            <p:spPr>
              <a:xfrm>
                <a:off x="2987824" y="4392000"/>
                <a:ext cx="532518"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1.74</a:t>
                </a:r>
              </a:p>
            </p:txBody>
          </p:sp>
          <p:sp>
            <p:nvSpPr>
              <p:cNvPr id="35" name="TextBox 166 1"/>
              <p:cNvSpPr txBox="1"/>
              <p:nvPr/>
            </p:nvSpPr>
            <p:spPr>
              <a:xfrm>
                <a:off x="1431994" y="4392000"/>
                <a:ext cx="433132"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1.6</a:t>
                </a:r>
              </a:p>
            </p:txBody>
          </p:sp>
          <p:sp>
            <p:nvSpPr>
              <p:cNvPr id="36" name="TextBox 35">
                <a:extLst>
                  <a:ext uri="{FF2B5EF4-FFF2-40B4-BE49-F238E27FC236}">
                    <a16:creationId xmlns:a16="http://schemas.microsoft.com/office/drawing/2014/main" id="{C37005AD-52F6-427E-A4ED-6FE64CF744DC}"/>
                  </a:ext>
                </a:extLst>
              </p:cNvPr>
              <p:cNvSpPr txBox="1"/>
              <p:nvPr/>
            </p:nvSpPr>
            <p:spPr>
              <a:xfrm>
                <a:off x="2999739" y="1785271"/>
                <a:ext cx="287258" cy="230832"/>
              </a:xfrm>
              <a:prstGeom prst="rect">
                <a:avLst/>
              </a:prstGeom>
              <a:noFill/>
            </p:spPr>
            <p:txBody>
              <a:bodyPr wrap="none" rtlCol="0">
                <a:spAutoFit/>
              </a:bodyPr>
              <a:lstStyle/>
              <a:p>
                <a:r>
                  <a:rPr lang="en-US" altLang="zh-TW" sz="900" b="1" dirty="0">
                    <a:solidFill>
                      <a:schemeClr val="bg1"/>
                    </a:solidFill>
                  </a:rPr>
                  <a:t>X</a:t>
                </a:r>
                <a:r>
                  <a:rPr lang="en-US" altLang="zh-TW" sz="900" b="1" baseline="30000" dirty="0">
                    <a:solidFill>
                      <a:schemeClr val="bg1"/>
                    </a:solidFill>
                  </a:rPr>
                  <a:t>-</a:t>
                </a:r>
                <a:endParaRPr lang="zh-TW" altLang="en-US" sz="900" b="1" baseline="30000" dirty="0">
                  <a:solidFill>
                    <a:schemeClr val="bg1"/>
                  </a:solidFill>
                </a:endParaRPr>
              </a:p>
            </p:txBody>
          </p:sp>
          <p:sp>
            <p:nvSpPr>
              <p:cNvPr id="37" name="TextBox 36">
                <a:extLst>
                  <a:ext uri="{FF2B5EF4-FFF2-40B4-BE49-F238E27FC236}">
                    <a16:creationId xmlns:a16="http://schemas.microsoft.com/office/drawing/2014/main" id="{199B6D63-49CA-4EED-B81C-B24DF7984B33}"/>
                  </a:ext>
                </a:extLst>
              </p:cNvPr>
              <p:cNvSpPr txBox="1"/>
              <p:nvPr/>
            </p:nvSpPr>
            <p:spPr>
              <a:xfrm>
                <a:off x="1928835" y="2056188"/>
                <a:ext cx="333746" cy="230832"/>
              </a:xfrm>
              <a:prstGeom prst="rect">
                <a:avLst/>
              </a:prstGeom>
              <a:noFill/>
            </p:spPr>
            <p:txBody>
              <a:bodyPr wrap="none" rtlCol="0">
                <a:spAutoFit/>
              </a:bodyPr>
              <a:lstStyle/>
              <a:p>
                <a:r>
                  <a:rPr lang="en-US" altLang="zh-TW" sz="900" b="1" dirty="0">
                    <a:solidFill>
                      <a:schemeClr val="bg1"/>
                    </a:solidFill>
                  </a:rPr>
                  <a:t>X</a:t>
                </a:r>
                <a:r>
                  <a:rPr lang="en-US" altLang="zh-TW" sz="900" b="1" baseline="-25000" dirty="0">
                    <a:solidFill>
                      <a:schemeClr val="bg1"/>
                    </a:solidFill>
                  </a:rPr>
                  <a:t>g</a:t>
                </a:r>
                <a:r>
                  <a:rPr lang="en-US" altLang="zh-TW" sz="900" b="1" baseline="30000" dirty="0">
                    <a:solidFill>
                      <a:schemeClr val="bg1"/>
                    </a:solidFill>
                  </a:rPr>
                  <a:t>-</a:t>
                </a:r>
                <a:endParaRPr lang="zh-TW" altLang="en-US" sz="900" b="1" baseline="30000" dirty="0">
                  <a:solidFill>
                    <a:schemeClr val="bg1"/>
                  </a:solidFill>
                </a:endParaRPr>
              </a:p>
            </p:txBody>
          </p:sp>
          <p:sp>
            <p:nvSpPr>
              <p:cNvPr id="38" name="TextBox 37">
                <a:extLst>
                  <a:ext uri="{FF2B5EF4-FFF2-40B4-BE49-F238E27FC236}">
                    <a16:creationId xmlns:a16="http://schemas.microsoft.com/office/drawing/2014/main" id="{218D9689-0BF8-41EB-BAA9-D0C5988CD48D}"/>
                  </a:ext>
                </a:extLst>
              </p:cNvPr>
              <p:cNvSpPr txBox="1"/>
              <p:nvPr/>
            </p:nvSpPr>
            <p:spPr>
              <a:xfrm>
                <a:off x="2774849" y="2605629"/>
                <a:ext cx="216726" cy="230832"/>
              </a:xfrm>
              <a:prstGeom prst="rect">
                <a:avLst/>
              </a:prstGeom>
              <a:noFill/>
            </p:spPr>
            <p:txBody>
              <a:bodyPr wrap="none" rtlCol="0">
                <a:spAutoFit/>
              </a:bodyPr>
              <a:lstStyle/>
              <a:p>
                <a:r>
                  <a:rPr lang="en-US" altLang="zh-TW" sz="900" b="1" dirty="0">
                    <a:solidFill>
                      <a:schemeClr val="bg1"/>
                    </a:solidFill>
                  </a:rPr>
                  <a:t>I</a:t>
                </a:r>
                <a:endParaRPr lang="zh-TW" altLang="en-US" sz="900" b="1" dirty="0">
                  <a:solidFill>
                    <a:schemeClr val="bg1"/>
                  </a:solidFill>
                </a:endParaRPr>
              </a:p>
            </p:txBody>
          </p:sp>
          <p:sp>
            <p:nvSpPr>
              <p:cNvPr id="39" name="TextBox 38">
                <a:extLst>
                  <a:ext uri="{FF2B5EF4-FFF2-40B4-BE49-F238E27FC236}">
                    <a16:creationId xmlns:a16="http://schemas.microsoft.com/office/drawing/2014/main" id="{5FD366E0-2C93-4193-9AFD-5635A44C58AB}"/>
                  </a:ext>
                </a:extLst>
              </p:cNvPr>
              <p:cNvSpPr txBox="1"/>
              <p:nvPr/>
            </p:nvSpPr>
            <p:spPr>
              <a:xfrm>
                <a:off x="2748248" y="1349153"/>
                <a:ext cx="308098" cy="230832"/>
              </a:xfrm>
              <a:prstGeom prst="rect">
                <a:avLst/>
              </a:prstGeom>
              <a:noFill/>
            </p:spPr>
            <p:txBody>
              <a:bodyPr wrap="none" rtlCol="0">
                <a:spAutoFit/>
              </a:bodyPr>
              <a:lstStyle/>
              <a:p>
                <a:r>
                  <a:rPr lang="en-US" altLang="zh-TW" sz="900" b="1" dirty="0">
                    <a:solidFill>
                      <a:schemeClr val="bg1"/>
                    </a:solidFill>
                  </a:rPr>
                  <a:t>X</a:t>
                </a:r>
                <a:r>
                  <a:rPr lang="en-US" altLang="zh-TW" sz="900" b="1" baseline="30000" dirty="0">
                    <a:solidFill>
                      <a:schemeClr val="bg1"/>
                    </a:solidFill>
                  </a:rPr>
                  <a:t>-’</a:t>
                </a:r>
                <a:endParaRPr lang="zh-TW" altLang="en-US" sz="900" b="1" baseline="30000" dirty="0">
                  <a:solidFill>
                    <a:schemeClr val="bg1"/>
                  </a:solidFill>
                </a:endParaRPr>
              </a:p>
            </p:txBody>
          </p:sp>
          <p:sp>
            <p:nvSpPr>
              <p:cNvPr id="40" name="TextBox 39">
                <a:extLst>
                  <a:ext uri="{FF2B5EF4-FFF2-40B4-BE49-F238E27FC236}">
                    <a16:creationId xmlns:a16="http://schemas.microsoft.com/office/drawing/2014/main" id="{C37005AD-52F6-427E-A4ED-6FE64CF744DC}"/>
                  </a:ext>
                </a:extLst>
              </p:cNvPr>
              <p:cNvSpPr txBox="1"/>
              <p:nvPr/>
            </p:nvSpPr>
            <p:spPr>
              <a:xfrm>
                <a:off x="3009687" y="3135865"/>
                <a:ext cx="306494" cy="230832"/>
              </a:xfrm>
              <a:prstGeom prst="rect">
                <a:avLst/>
              </a:prstGeom>
              <a:noFill/>
            </p:spPr>
            <p:txBody>
              <a:bodyPr wrap="none" rtlCol="0">
                <a:spAutoFit/>
              </a:bodyPr>
              <a:lstStyle/>
              <a:p>
                <a:r>
                  <a:rPr lang="en-US" altLang="zh-TW" sz="900" b="1" dirty="0">
                    <a:solidFill>
                      <a:schemeClr val="bg1"/>
                    </a:solidFill>
                  </a:rPr>
                  <a:t>X</a:t>
                </a:r>
                <a:r>
                  <a:rPr lang="en-US" altLang="zh-TW" sz="900" b="1" baseline="30000" dirty="0">
                    <a:solidFill>
                      <a:schemeClr val="bg1"/>
                    </a:solidFill>
                  </a:rPr>
                  <a:t>+</a:t>
                </a:r>
                <a:endParaRPr lang="zh-TW" altLang="en-US" sz="900" b="1" baseline="30000" dirty="0">
                  <a:solidFill>
                    <a:schemeClr val="bg1"/>
                  </a:solidFill>
                </a:endParaRPr>
              </a:p>
            </p:txBody>
          </p:sp>
        </p:grpSp>
        <p:grpSp>
          <p:nvGrpSpPr>
            <p:cNvPr id="14" name="Group 13"/>
            <p:cNvGrpSpPr/>
            <p:nvPr/>
          </p:nvGrpSpPr>
          <p:grpSpPr>
            <a:xfrm>
              <a:off x="3635896" y="1005627"/>
              <a:ext cx="2088348" cy="3937907"/>
              <a:chOff x="3635896" y="1005627"/>
              <a:chExt cx="2088348" cy="3937907"/>
            </a:xfrm>
          </p:grpSpPr>
          <p:sp>
            <p:nvSpPr>
              <p:cNvPr id="15" name="TextBox 121"/>
              <p:cNvSpPr txBox="1"/>
              <p:nvPr/>
            </p:nvSpPr>
            <p:spPr>
              <a:xfrm>
                <a:off x="3795611" y="1325737"/>
                <a:ext cx="559769" cy="338554"/>
              </a:xfrm>
              <a:prstGeom prst="rect">
                <a:avLst/>
              </a:prstGeom>
              <a:noFill/>
            </p:spPr>
            <p:txBody>
              <a:bodyPr wrap="none" rtlCol="0">
                <a:spAutoFit/>
              </a:bodyPr>
              <a:lstStyle/>
              <a:p>
                <a:r>
                  <a:rPr lang="en-US" sz="1600" b="1" dirty="0">
                    <a:solidFill>
                      <a:schemeClr val="bg1"/>
                    </a:solidFill>
                  </a:rPr>
                  <a:t>12K</a:t>
                </a:r>
              </a:p>
            </p:txBody>
          </p:sp>
          <p:sp>
            <p:nvSpPr>
              <p:cNvPr id="16" name="TextBox 159"/>
              <p:cNvSpPr txBox="1"/>
              <p:nvPr/>
            </p:nvSpPr>
            <p:spPr>
              <a:xfrm>
                <a:off x="3912620" y="1823707"/>
                <a:ext cx="344966" cy="307777"/>
              </a:xfrm>
              <a:prstGeom prst="rect">
                <a:avLst/>
              </a:prstGeom>
              <a:noFill/>
            </p:spPr>
            <p:txBody>
              <a:bodyPr wrap="none" rtlCol="0">
                <a:spAutoFit/>
              </a:bodyPr>
              <a:lstStyle/>
              <a:p>
                <a:r>
                  <a:rPr lang="en-US" sz="1400" b="1" dirty="0">
                    <a:solidFill>
                      <a:schemeClr val="bg1"/>
                    </a:solidFill>
                    <a:latin typeface="Arial" panose="020B0604020202020204" pitchFamily="34" charset="0"/>
                    <a:cs typeface="Arial" panose="020B0604020202020204" pitchFamily="34" charset="0"/>
                  </a:rPr>
                  <a:t>X</a:t>
                </a:r>
                <a:r>
                  <a:rPr lang="en-US" sz="1400" b="1" baseline="30000" dirty="0">
                    <a:solidFill>
                      <a:schemeClr val="bg1"/>
                    </a:solidFill>
                    <a:latin typeface="Arial" panose="020B0604020202020204" pitchFamily="34" charset="0"/>
                    <a:cs typeface="Arial" panose="020B0604020202020204" pitchFamily="34" charset="0"/>
                  </a:rPr>
                  <a:t>-</a:t>
                </a:r>
              </a:p>
            </p:txBody>
          </p:sp>
          <p:sp>
            <p:nvSpPr>
              <p:cNvPr id="17" name="TextBox 160"/>
              <p:cNvSpPr txBox="1"/>
              <p:nvPr/>
            </p:nvSpPr>
            <p:spPr>
              <a:xfrm>
                <a:off x="3845221" y="3839744"/>
                <a:ext cx="375424" cy="307777"/>
              </a:xfrm>
              <a:prstGeom prst="rect">
                <a:avLst/>
              </a:prstGeom>
              <a:noFill/>
            </p:spPr>
            <p:txBody>
              <a:bodyPr wrap="none" rtlCol="0">
                <a:spAutoFit/>
              </a:bodyPr>
              <a:lstStyle/>
              <a:p>
                <a:r>
                  <a:rPr lang="en-US" sz="1400" b="1" dirty="0">
                    <a:solidFill>
                      <a:schemeClr val="bg1"/>
                    </a:solidFill>
                    <a:latin typeface="Arial" panose="020B0604020202020204" pitchFamily="34" charset="0"/>
                    <a:cs typeface="Arial" panose="020B0604020202020204" pitchFamily="34" charset="0"/>
                  </a:rPr>
                  <a:t>X</a:t>
                </a:r>
                <a:r>
                  <a:rPr lang="en-US" sz="1400" b="1" baseline="30000" dirty="0">
                    <a:solidFill>
                      <a:schemeClr val="bg1"/>
                    </a:solidFill>
                    <a:latin typeface="Arial" panose="020B0604020202020204" pitchFamily="34" charset="0"/>
                    <a:cs typeface="Arial" panose="020B0604020202020204" pitchFamily="34" charset="0"/>
                  </a:rPr>
                  <a:t>+</a:t>
                </a:r>
              </a:p>
            </p:txBody>
          </p:sp>
          <p:pic>
            <p:nvPicPr>
              <p:cNvPr id="18" name="Picture 17"/>
              <p:cNvPicPr>
                <a:picLocks noChangeAspect="1"/>
              </p:cNvPicPr>
              <p:nvPr/>
            </p:nvPicPr>
            <p:blipFill rotWithShape="1">
              <a:blip r:embed="rId7" cstate="print">
                <a:extLst>
                  <a:ext uri="{28A0092B-C50C-407E-A947-70E740481C1C}">
                    <a14:useLocalDpi xmlns:a14="http://schemas.microsoft.com/office/drawing/2010/main" val="0"/>
                  </a:ext>
                </a:extLst>
              </a:blip>
              <a:srcRect l="11107" r="44781" b="10861"/>
              <a:stretch/>
            </p:blipFill>
            <p:spPr>
              <a:xfrm flipV="1">
                <a:off x="3794050" y="1357323"/>
                <a:ext cx="1588939" cy="3365277"/>
              </a:xfrm>
              <a:prstGeom prst="rect">
                <a:avLst/>
              </a:prstGeom>
            </p:spPr>
          </p:pic>
          <p:sp>
            <p:nvSpPr>
              <p:cNvPr id="19" name="TextBox 18">
                <a:extLst>
                  <a:ext uri="{FF2B5EF4-FFF2-40B4-BE49-F238E27FC236}">
                    <a16:creationId xmlns:a16="http://schemas.microsoft.com/office/drawing/2014/main" id="{4364DF48-2384-4BE7-AD84-D5BF43A0E0E8}"/>
                  </a:ext>
                </a:extLst>
              </p:cNvPr>
              <p:cNvSpPr txBox="1"/>
              <p:nvPr/>
            </p:nvSpPr>
            <p:spPr>
              <a:xfrm>
                <a:off x="5331354" y="3726447"/>
                <a:ext cx="306494" cy="230832"/>
              </a:xfrm>
              <a:prstGeom prst="rect">
                <a:avLst/>
              </a:prstGeom>
              <a:noFill/>
            </p:spPr>
            <p:txBody>
              <a:bodyPr wrap="none" rtlCol="0">
                <a:spAutoFit/>
              </a:bodyPr>
              <a:lstStyle/>
              <a:p>
                <a:r>
                  <a:rPr lang="en-US" altLang="zh-TW" sz="900" b="1" dirty="0">
                    <a:solidFill>
                      <a:schemeClr val="bg1"/>
                    </a:solidFill>
                  </a:rPr>
                  <a:t>X</a:t>
                </a:r>
                <a:r>
                  <a:rPr lang="en-US" altLang="zh-TW" sz="900" b="1" baseline="30000" dirty="0">
                    <a:solidFill>
                      <a:schemeClr val="bg1"/>
                    </a:solidFill>
                  </a:rPr>
                  <a:t>+</a:t>
                </a:r>
                <a:endParaRPr lang="zh-TW" altLang="en-US" sz="900" b="1" baseline="30000" dirty="0">
                  <a:solidFill>
                    <a:schemeClr val="bg1"/>
                  </a:solidFill>
                </a:endParaRPr>
              </a:p>
            </p:txBody>
          </p:sp>
          <p:sp>
            <p:nvSpPr>
              <p:cNvPr id="20" name="TextBox 19">
                <a:extLst>
                  <a:ext uri="{FF2B5EF4-FFF2-40B4-BE49-F238E27FC236}">
                    <a16:creationId xmlns:a16="http://schemas.microsoft.com/office/drawing/2014/main" id="{C37005AD-52F6-427E-A4ED-6FE64CF744DC}"/>
                  </a:ext>
                </a:extLst>
              </p:cNvPr>
              <p:cNvSpPr txBox="1"/>
              <p:nvPr/>
            </p:nvSpPr>
            <p:spPr>
              <a:xfrm>
                <a:off x="5167793" y="1839626"/>
                <a:ext cx="287258" cy="230832"/>
              </a:xfrm>
              <a:prstGeom prst="rect">
                <a:avLst/>
              </a:prstGeom>
              <a:noFill/>
            </p:spPr>
            <p:txBody>
              <a:bodyPr wrap="none" rtlCol="0">
                <a:spAutoFit/>
              </a:bodyPr>
              <a:lstStyle/>
              <a:p>
                <a:r>
                  <a:rPr lang="en-US" altLang="zh-TW" sz="900" b="1" dirty="0">
                    <a:solidFill>
                      <a:schemeClr val="bg1"/>
                    </a:solidFill>
                  </a:rPr>
                  <a:t>X</a:t>
                </a:r>
                <a:r>
                  <a:rPr lang="en-US" altLang="zh-TW" sz="900" b="1" baseline="30000" dirty="0">
                    <a:solidFill>
                      <a:schemeClr val="bg1"/>
                    </a:solidFill>
                  </a:rPr>
                  <a:t>-</a:t>
                </a:r>
                <a:endParaRPr lang="zh-TW" altLang="en-US" sz="900" b="1" baseline="30000" dirty="0">
                  <a:solidFill>
                    <a:schemeClr val="bg1"/>
                  </a:solidFill>
                </a:endParaRPr>
              </a:p>
            </p:txBody>
          </p:sp>
          <p:sp>
            <p:nvSpPr>
              <p:cNvPr id="21" name="TextBox 20">
                <a:extLst>
                  <a:ext uri="{FF2B5EF4-FFF2-40B4-BE49-F238E27FC236}">
                    <a16:creationId xmlns:a16="http://schemas.microsoft.com/office/drawing/2014/main" id="{199B6D63-49CA-4EED-B81C-B24DF7984B33}"/>
                  </a:ext>
                </a:extLst>
              </p:cNvPr>
              <p:cNvSpPr txBox="1"/>
              <p:nvPr/>
            </p:nvSpPr>
            <p:spPr>
              <a:xfrm>
                <a:off x="4343344" y="2082875"/>
                <a:ext cx="333746" cy="230832"/>
              </a:xfrm>
              <a:prstGeom prst="rect">
                <a:avLst/>
              </a:prstGeom>
              <a:noFill/>
            </p:spPr>
            <p:txBody>
              <a:bodyPr wrap="none" rtlCol="0">
                <a:spAutoFit/>
              </a:bodyPr>
              <a:lstStyle/>
              <a:p>
                <a:r>
                  <a:rPr lang="en-US" altLang="zh-TW" sz="900" b="1" dirty="0">
                    <a:solidFill>
                      <a:schemeClr val="bg1"/>
                    </a:solidFill>
                  </a:rPr>
                  <a:t>X</a:t>
                </a:r>
                <a:r>
                  <a:rPr lang="en-US" altLang="zh-TW" sz="900" b="1" baseline="-25000" dirty="0">
                    <a:solidFill>
                      <a:schemeClr val="bg1"/>
                    </a:solidFill>
                  </a:rPr>
                  <a:t>g</a:t>
                </a:r>
                <a:r>
                  <a:rPr lang="en-US" altLang="zh-TW" sz="900" b="1" baseline="30000" dirty="0">
                    <a:solidFill>
                      <a:schemeClr val="bg1"/>
                    </a:solidFill>
                  </a:rPr>
                  <a:t>-</a:t>
                </a:r>
                <a:endParaRPr lang="zh-TW" altLang="en-US" sz="900" b="1" baseline="30000" dirty="0">
                  <a:solidFill>
                    <a:schemeClr val="bg1"/>
                  </a:solidFill>
                </a:endParaRPr>
              </a:p>
            </p:txBody>
          </p:sp>
          <p:sp>
            <p:nvSpPr>
              <p:cNvPr id="22" name="TextBox 21">
                <a:extLst>
                  <a:ext uri="{FF2B5EF4-FFF2-40B4-BE49-F238E27FC236}">
                    <a16:creationId xmlns:a16="http://schemas.microsoft.com/office/drawing/2014/main" id="{218D9689-0BF8-41EB-BAA9-D0C5988CD48D}"/>
                  </a:ext>
                </a:extLst>
              </p:cNvPr>
              <p:cNvSpPr txBox="1"/>
              <p:nvPr/>
            </p:nvSpPr>
            <p:spPr>
              <a:xfrm>
                <a:off x="4942904" y="2659984"/>
                <a:ext cx="216726" cy="230832"/>
              </a:xfrm>
              <a:prstGeom prst="rect">
                <a:avLst/>
              </a:prstGeom>
              <a:noFill/>
            </p:spPr>
            <p:txBody>
              <a:bodyPr wrap="none" rtlCol="0">
                <a:spAutoFit/>
              </a:bodyPr>
              <a:lstStyle/>
              <a:p>
                <a:r>
                  <a:rPr lang="en-US" altLang="zh-TW" sz="900" b="1" dirty="0">
                    <a:solidFill>
                      <a:schemeClr val="bg1"/>
                    </a:solidFill>
                  </a:rPr>
                  <a:t>I</a:t>
                </a:r>
                <a:endParaRPr lang="zh-TW" altLang="en-US" sz="900" b="1" dirty="0">
                  <a:solidFill>
                    <a:schemeClr val="bg1"/>
                  </a:solidFill>
                </a:endParaRPr>
              </a:p>
            </p:txBody>
          </p:sp>
          <p:sp>
            <p:nvSpPr>
              <p:cNvPr id="23" name="TextBox 22">
                <a:extLst>
                  <a:ext uri="{FF2B5EF4-FFF2-40B4-BE49-F238E27FC236}">
                    <a16:creationId xmlns:a16="http://schemas.microsoft.com/office/drawing/2014/main" id="{5FD366E0-2C93-4193-9AFD-5635A44C58AB}"/>
                  </a:ext>
                </a:extLst>
              </p:cNvPr>
              <p:cNvSpPr txBox="1"/>
              <p:nvPr/>
            </p:nvSpPr>
            <p:spPr>
              <a:xfrm>
                <a:off x="4992403" y="1405502"/>
                <a:ext cx="308098" cy="230832"/>
              </a:xfrm>
              <a:prstGeom prst="rect">
                <a:avLst/>
              </a:prstGeom>
              <a:noFill/>
            </p:spPr>
            <p:txBody>
              <a:bodyPr wrap="none" rtlCol="0">
                <a:spAutoFit/>
              </a:bodyPr>
              <a:lstStyle/>
              <a:p>
                <a:r>
                  <a:rPr lang="en-US" altLang="zh-TW" sz="900" b="1" dirty="0">
                    <a:solidFill>
                      <a:schemeClr val="bg1"/>
                    </a:solidFill>
                  </a:rPr>
                  <a:t>X</a:t>
                </a:r>
                <a:r>
                  <a:rPr lang="en-US" altLang="zh-TW" sz="900" b="1" baseline="30000" dirty="0">
                    <a:solidFill>
                      <a:schemeClr val="bg1"/>
                    </a:solidFill>
                  </a:rPr>
                  <a:t>-’</a:t>
                </a:r>
                <a:endParaRPr lang="zh-TW" altLang="en-US" sz="900" b="1" baseline="30000" dirty="0">
                  <a:solidFill>
                    <a:schemeClr val="bg1"/>
                  </a:solidFill>
                </a:endParaRPr>
              </a:p>
            </p:txBody>
          </p:sp>
          <p:sp>
            <p:nvSpPr>
              <p:cNvPr id="24" name="TextBox 23"/>
              <p:cNvSpPr txBox="1"/>
              <p:nvPr/>
            </p:nvSpPr>
            <p:spPr>
              <a:xfrm>
                <a:off x="3852541" y="1005627"/>
                <a:ext cx="1013419" cy="276999"/>
              </a:xfrm>
              <a:prstGeom prst="rect">
                <a:avLst/>
              </a:prstGeom>
              <a:noFill/>
            </p:spPr>
            <p:txBody>
              <a:bodyPr wrap="none" rtlCol="0">
                <a:spAutoFit/>
              </a:bodyPr>
              <a:lstStyle/>
              <a:p>
                <a:r>
                  <a:rPr lang="en-US" sz="1200" b="1" dirty="0"/>
                  <a:t>EX: 660 nm</a:t>
                </a:r>
              </a:p>
            </p:txBody>
          </p:sp>
          <p:sp>
            <p:nvSpPr>
              <p:cNvPr id="25" name="TextBox 24"/>
              <p:cNvSpPr txBox="1"/>
              <p:nvPr/>
            </p:nvSpPr>
            <p:spPr>
              <a:xfrm>
                <a:off x="4154421" y="4588052"/>
                <a:ext cx="934871" cy="355482"/>
              </a:xfrm>
              <a:prstGeom prst="rect">
                <a:avLst/>
              </a:prstGeom>
              <a:noFill/>
            </p:spPr>
            <p:txBody>
              <a:bodyPr wrap="none" rtlCol="0">
                <a:spAutoFit/>
              </a:bodyPr>
              <a:lstStyle/>
              <a:p>
                <a:pPr>
                  <a:lnSpc>
                    <a:spcPct val="95000"/>
                  </a:lnSpc>
                </a:pPr>
                <a:r>
                  <a:rPr lang="en-US" b="1" dirty="0" err="1">
                    <a:latin typeface="Calibri" panose="020F0502020204030204" pitchFamily="34" charset="0"/>
                  </a:rPr>
                  <a:t>h</a:t>
                </a:r>
                <a:r>
                  <a:rPr lang="en-US" b="1" dirty="0" err="1">
                    <a:latin typeface="Symbol" panose="05050102010706020507" pitchFamily="18" charset="2"/>
                  </a:rPr>
                  <a:t>n</a:t>
                </a:r>
                <a:r>
                  <a:rPr lang="en-US" b="1" dirty="0">
                    <a:latin typeface="Symbol" panose="05050102010706020507" pitchFamily="18" charset="2"/>
                  </a:rPr>
                  <a:t> </a:t>
                </a:r>
                <a:r>
                  <a:rPr lang="en-US" b="1" dirty="0">
                    <a:latin typeface="Calibri" panose="020F0502020204030204" pitchFamily="34" charset="0"/>
                  </a:rPr>
                  <a:t>(eV) </a:t>
                </a:r>
              </a:p>
            </p:txBody>
          </p:sp>
          <p:sp>
            <p:nvSpPr>
              <p:cNvPr id="26" name="TextBox 165 2"/>
              <p:cNvSpPr txBox="1"/>
              <p:nvPr/>
            </p:nvSpPr>
            <p:spPr>
              <a:xfrm>
                <a:off x="5191726" y="4391211"/>
                <a:ext cx="532518"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1.74</a:t>
                </a:r>
              </a:p>
            </p:txBody>
          </p:sp>
          <p:sp>
            <p:nvSpPr>
              <p:cNvPr id="27" name="TextBox 166 2"/>
              <p:cNvSpPr txBox="1"/>
              <p:nvPr/>
            </p:nvSpPr>
            <p:spPr>
              <a:xfrm>
                <a:off x="3635896" y="4391211"/>
                <a:ext cx="433132"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1.6</a:t>
                </a:r>
              </a:p>
            </p:txBody>
          </p:sp>
        </p:grpSp>
      </p:grpSp>
      <p:sp>
        <p:nvSpPr>
          <p:cNvPr id="4" name="Oval 3"/>
          <p:cNvSpPr/>
          <p:nvPr/>
        </p:nvSpPr>
        <p:spPr>
          <a:xfrm>
            <a:off x="6573599" y="1823954"/>
            <a:ext cx="171736" cy="929681"/>
          </a:xfrm>
          <a:prstGeom prst="ellipse">
            <a:avLst/>
          </a:prstGeom>
          <a:noFill/>
          <a:ln w="63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sp>
        <p:nvSpPr>
          <p:cNvPr id="50" name="Oval 49"/>
          <p:cNvSpPr/>
          <p:nvPr/>
        </p:nvSpPr>
        <p:spPr>
          <a:xfrm>
            <a:off x="8354476" y="1877266"/>
            <a:ext cx="704187" cy="934664"/>
          </a:xfrm>
          <a:custGeom>
            <a:avLst/>
            <a:gdLst>
              <a:gd name="connsiteX0" fmla="*/ 0 w 171736"/>
              <a:gd name="connsiteY0" fmla="*/ 464841 h 929681"/>
              <a:gd name="connsiteX1" fmla="*/ 85868 w 171736"/>
              <a:gd name="connsiteY1" fmla="*/ 0 h 929681"/>
              <a:gd name="connsiteX2" fmla="*/ 171736 w 171736"/>
              <a:gd name="connsiteY2" fmla="*/ 464841 h 929681"/>
              <a:gd name="connsiteX3" fmla="*/ 85868 w 171736"/>
              <a:gd name="connsiteY3" fmla="*/ 929682 h 929681"/>
              <a:gd name="connsiteX4" fmla="*/ 0 w 171736"/>
              <a:gd name="connsiteY4" fmla="*/ 464841 h 929681"/>
              <a:gd name="connsiteX0" fmla="*/ 0 w 179682"/>
              <a:gd name="connsiteY0" fmla="*/ 468242 h 933083"/>
              <a:gd name="connsiteX1" fmla="*/ 85868 w 179682"/>
              <a:gd name="connsiteY1" fmla="*/ 3401 h 933083"/>
              <a:gd name="connsiteX2" fmla="*/ 166166 w 179682"/>
              <a:gd name="connsiteY2" fmla="*/ 268254 h 933083"/>
              <a:gd name="connsiteX3" fmla="*/ 171736 w 179682"/>
              <a:gd name="connsiteY3" fmla="*/ 468242 h 933083"/>
              <a:gd name="connsiteX4" fmla="*/ 85868 w 179682"/>
              <a:gd name="connsiteY4" fmla="*/ 933083 h 933083"/>
              <a:gd name="connsiteX5" fmla="*/ 0 w 179682"/>
              <a:gd name="connsiteY5" fmla="*/ 468242 h 933083"/>
              <a:gd name="connsiteX0" fmla="*/ 3646 w 703136"/>
              <a:gd name="connsiteY0" fmla="*/ 467879 h 932720"/>
              <a:gd name="connsiteX1" fmla="*/ 89514 w 703136"/>
              <a:gd name="connsiteY1" fmla="*/ 3038 h 932720"/>
              <a:gd name="connsiteX2" fmla="*/ 702851 w 703136"/>
              <a:gd name="connsiteY2" fmla="*/ 276558 h 932720"/>
              <a:gd name="connsiteX3" fmla="*/ 175382 w 703136"/>
              <a:gd name="connsiteY3" fmla="*/ 467879 h 932720"/>
              <a:gd name="connsiteX4" fmla="*/ 89514 w 703136"/>
              <a:gd name="connsiteY4" fmla="*/ 932720 h 932720"/>
              <a:gd name="connsiteX5" fmla="*/ 3646 w 703136"/>
              <a:gd name="connsiteY5" fmla="*/ 467879 h 932720"/>
              <a:gd name="connsiteX0" fmla="*/ 3646 w 703733"/>
              <a:gd name="connsiteY0" fmla="*/ 467879 h 934664"/>
              <a:gd name="connsiteX1" fmla="*/ 89514 w 703733"/>
              <a:gd name="connsiteY1" fmla="*/ 3038 h 934664"/>
              <a:gd name="connsiteX2" fmla="*/ 702851 w 703733"/>
              <a:gd name="connsiteY2" fmla="*/ 276558 h 934664"/>
              <a:gd name="connsiteX3" fmla="*/ 539409 w 703733"/>
              <a:gd name="connsiteY3" fmla="*/ 619557 h 934664"/>
              <a:gd name="connsiteX4" fmla="*/ 89514 w 703733"/>
              <a:gd name="connsiteY4" fmla="*/ 932720 h 934664"/>
              <a:gd name="connsiteX5" fmla="*/ 3646 w 703733"/>
              <a:gd name="connsiteY5" fmla="*/ 467879 h 934664"/>
              <a:gd name="connsiteX0" fmla="*/ 3646 w 703733"/>
              <a:gd name="connsiteY0" fmla="*/ 467879 h 934664"/>
              <a:gd name="connsiteX1" fmla="*/ 89514 w 703733"/>
              <a:gd name="connsiteY1" fmla="*/ 3038 h 934664"/>
              <a:gd name="connsiteX2" fmla="*/ 702851 w 703733"/>
              <a:gd name="connsiteY2" fmla="*/ 276558 h 934664"/>
              <a:gd name="connsiteX3" fmla="*/ 539409 w 703733"/>
              <a:gd name="connsiteY3" fmla="*/ 619557 h 934664"/>
              <a:gd name="connsiteX4" fmla="*/ 89514 w 703733"/>
              <a:gd name="connsiteY4" fmla="*/ 932720 h 934664"/>
              <a:gd name="connsiteX5" fmla="*/ 3646 w 703733"/>
              <a:gd name="connsiteY5" fmla="*/ 467879 h 934664"/>
              <a:gd name="connsiteX0" fmla="*/ 3646 w 704187"/>
              <a:gd name="connsiteY0" fmla="*/ 467879 h 934664"/>
              <a:gd name="connsiteX1" fmla="*/ 89514 w 704187"/>
              <a:gd name="connsiteY1" fmla="*/ 3038 h 934664"/>
              <a:gd name="connsiteX2" fmla="*/ 702851 w 704187"/>
              <a:gd name="connsiteY2" fmla="*/ 276558 h 934664"/>
              <a:gd name="connsiteX3" fmla="*/ 539409 w 704187"/>
              <a:gd name="connsiteY3" fmla="*/ 619557 h 934664"/>
              <a:gd name="connsiteX4" fmla="*/ 89514 w 704187"/>
              <a:gd name="connsiteY4" fmla="*/ 932720 h 934664"/>
              <a:gd name="connsiteX5" fmla="*/ 3646 w 704187"/>
              <a:gd name="connsiteY5" fmla="*/ 467879 h 934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04187" h="934664">
                <a:moveTo>
                  <a:pt x="3646" y="467879"/>
                </a:moveTo>
                <a:cubicBezTo>
                  <a:pt x="3646" y="211154"/>
                  <a:pt x="-27020" y="34925"/>
                  <a:pt x="89514" y="3038"/>
                </a:cubicBezTo>
                <a:cubicBezTo>
                  <a:pt x="206048" y="-28849"/>
                  <a:pt x="688540" y="199085"/>
                  <a:pt x="702851" y="276558"/>
                </a:cubicBezTo>
                <a:cubicBezTo>
                  <a:pt x="717162" y="354031"/>
                  <a:pt x="613463" y="521753"/>
                  <a:pt x="539409" y="619557"/>
                </a:cubicBezTo>
                <a:cubicBezTo>
                  <a:pt x="452354" y="730362"/>
                  <a:pt x="178808" y="958000"/>
                  <a:pt x="89514" y="932720"/>
                </a:cubicBezTo>
                <a:cubicBezTo>
                  <a:pt x="220" y="907440"/>
                  <a:pt x="3646" y="724604"/>
                  <a:pt x="3646" y="467879"/>
                </a:cubicBezTo>
                <a:close/>
              </a:path>
            </a:pathLst>
          </a:custGeom>
          <a:noFill/>
          <a:ln w="63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pic>
        <p:nvPicPr>
          <p:cNvPr id="5" name="Picture 4"/>
          <p:cNvPicPr>
            <a:picLocks noChangeAspect="1"/>
          </p:cNvPicPr>
          <p:nvPr>
            <p:custDataLst>
              <p:tags r:id="rId1"/>
            </p:custDataLst>
          </p:nvPr>
        </p:nvPicPr>
        <p:blipFill>
          <a:blip r:embed="rId8" cstate="hqprint">
            <a:extLst>
              <a:ext uri="{28A0092B-C50C-407E-A947-70E740481C1C}">
                <a14:useLocalDpi xmlns:a14="http://schemas.microsoft.com/office/drawing/2010/main" val="0"/>
              </a:ext>
            </a:extLst>
          </a:blip>
          <a:stretch>
            <a:fillRect/>
          </a:stretch>
        </p:blipFill>
        <p:spPr>
          <a:xfrm>
            <a:off x="6538291" y="3137540"/>
            <a:ext cx="2457143" cy="242294"/>
          </a:xfrm>
          <a:prstGeom prst="rect">
            <a:avLst/>
          </a:prstGeom>
        </p:spPr>
      </p:pic>
    </p:spTree>
    <p:extLst>
      <p:ext uri="{BB962C8B-B14F-4D97-AF65-F5344CB8AC3E}">
        <p14:creationId xmlns:p14="http://schemas.microsoft.com/office/powerpoint/2010/main" val="71587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 grpId="0" animBg="1"/>
      <p:bldP spid="50"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E9BBE13A-652D-45D5-B3D8-82A75A19F727}"/>
              </a:ext>
            </a:extLst>
          </p:cNvPr>
          <p:cNvSpPr>
            <a:spLocks noGrp="1"/>
          </p:cNvSpPr>
          <p:nvPr>
            <p:ph type="dt" sz="half" idx="13"/>
          </p:nvPr>
        </p:nvSpPr>
        <p:spPr/>
        <p:txBody>
          <a:bodyPr/>
          <a:lstStyle/>
          <a:p>
            <a:fld id="{79EEA761-8DC1-4335-A65F-FEEC3F31424F}" type="datetime3">
              <a:rPr lang="en-US" smtClean="0"/>
              <a:t>1 July 2022</a:t>
            </a:fld>
            <a:endParaRPr lang="en-US" dirty="0"/>
          </a:p>
        </p:txBody>
      </p:sp>
      <p:sp>
        <p:nvSpPr>
          <p:cNvPr id="4" name="Foliennummernplatzhalter 3">
            <a:extLst>
              <a:ext uri="{FF2B5EF4-FFF2-40B4-BE49-F238E27FC236}">
                <a16:creationId xmlns:a16="http://schemas.microsoft.com/office/drawing/2014/main" id="{5DC516BF-C995-4C15-B38E-5F4B775E169F}"/>
              </a:ext>
            </a:extLst>
          </p:cNvPr>
          <p:cNvSpPr>
            <a:spLocks noGrp="1"/>
          </p:cNvSpPr>
          <p:nvPr>
            <p:ph type="sldNum" sz="quarter" idx="16"/>
          </p:nvPr>
        </p:nvSpPr>
        <p:spPr/>
        <p:txBody>
          <a:bodyPr/>
          <a:lstStyle/>
          <a:p>
            <a:r>
              <a:rPr lang="en-US"/>
              <a:t>Page </a:t>
            </a:r>
            <a:fld id="{A52F4D17-1AD6-42D9-B93A-EB002C62F438}" type="slidenum">
              <a:rPr lang="en-US" smtClean="0"/>
              <a:pPr/>
              <a:t>43</a:t>
            </a:fld>
            <a:endParaRPr lang="en-US" noProof="0" dirty="0"/>
          </a:p>
        </p:txBody>
      </p:sp>
      <p:sp>
        <p:nvSpPr>
          <p:cNvPr id="12" name="Title 11"/>
          <p:cNvSpPr>
            <a:spLocks noGrp="1"/>
          </p:cNvSpPr>
          <p:nvPr>
            <p:ph type="title"/>
          </p:nvPr>
        </p:nvSpPr>
        <p:spPr>
          <a:xfrm>
            <a:off x="49508" y="216150"/>
            <a:ext cx="11449051" cy="1124780"/>
          </a:xfrm>
        </p:spPr>
        <p:txBody>
          <a:bodyPr/>
          <a:lstStyle/>
          <a:p>
            <a:r>
              <a:rPr lang="en-US" dirty="0" err="1" smtClean="0"/>
              <a:t>EXTRiNSIC</a:t>
            </a:r>
            <a:r>
              <a:rPr lang="en-US" dirty="0" smtClean="0"/>
              <a:t> EFFECTS ON TMD</a:t>
            </a:r>
            <a:r>
              <a:rPr lang="en-US" cap="none" dirty="0" smtClean="0"/>
              <a:t>s </a:t>
            </a:r>
            <a:endParaRPr lang="en-US" dirty="0"/>
          </a:p>
        </p:txBody>
      </p:sp>
      <p:pic>
        <p:nvPicPr>
          <p:cNvPr id="522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6036" y="1346451"/>
            <a:ext cx="4648739" cy="2828828"/>
          </a:xfrm>
          <a:prstGeom prst="rect">
            <a:avLst/>
          </a:prstGeom>
          <a:solidFill>
            <a:schemeClr val="bg1"/>
          </a:solidFill>
          <a:ln>
            <a:noFill/>
          </a:ln>
          <a:extLst/>
        </p:spPr>
      </p:pic>
      <p:grpSp>
        <p:nvGrpSpPr>
          <p:cNvPr id="52229" name="Group 52228"/>
          <p:cNvGrpSpPr/>
          <p:nvPr/>
        </p:nvGrpSpPr>
        <p:grpSpPr>
          <a:xfrm>
            <a:off x="9261661" y="1412776"/>
            <a:ext cx="2793024" cy="2713976"/>
            <a:chOff x="371476" y="3717032"/>
            <a:chExt cx="2322400" cy="2417641"/>
          </a:xfrm>
        </p:grpSpPr>
        <p:pic>
          <p:nvPicPr>
            <p:cNvPr id="522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1476" y="3717032"/>
              <a:ext cx="2322400" cy="24176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2228" name="Rectangle 52227"/>
            <p:cNvSpPr/>
            <p:nvPr/>
          </p:nvSpPr>
          <p:spPr>
            <a:xfrm>
              <a:off x="983432" y="4293096"/>
              <a:ext cx="1368152" cy="13967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pic>
          <p:nvPicPr>
            <p:cNvPr id="52224" name="Picture 52223"/>
            <p:cNvPicPr>
              <a:picLocks noChangeAspect="1"/>
            </p:cNvPicPr>
            <p:nvPr/>
          </p:nvPicPr>
          <p:blipFill rotWithShape="1">
            <a:blip r:embed="rId5"/>
            <a:srcRect l="18016" t="11986" r="22007" b="17920"/>
            <a:stretch/>
          </p:blipFill>
          <p:spPr>
            <a:xfrm>
              <a:off x="911424" y="4221088"/>
              <a:ext cx="1512168" cy="1584176"/>
            </a:xfrm>
            <a:prstGeom prst="rect">
              <a:avLst/>
            </a:prstGeom>
          </p:spPr>
        </p:pic>
      </p:grpSp>
      <p:sp>
        <p:nvSpPr>
          <p:cNvPr id="5" name="TextBox 4"/>
          <p:cNvSpPr txBox="1"/>
          <p:nvPr/>
        </p:nvSpPr>
        <p:spPr>
          <a:xfrm>
            <a:off x="216949" y="5865591"/>
            <a:ext cx="3299301" cy="238527"/>
          </a:xfrm>
          <a:prstGeom prst="rect">
            <a:avLst/>
          </a:prstGeom>
          <a:noFill/>
        </p:spPr>
        <p:txBody>
          <a:bodyPr wrap="none" rtlCol="0">
            <a:spAutoFit/>
          </a:bodyPr>
          <a:lstStyle/>
          <a:p>
            <a:pPr algn="l">
              <a:lnSpc>
                <a:spcPct val="95000"/>
              </a:lnSpc>
            </a:pPr>
            <a:r>
              <a:rPr lang="en-US" sz="1000" i="1" dirty="0" smtClean="0"/>
              <a:t>S. </a:t>
            </a:r>
            <a:r>
              <a:rPr lang="en-US" sz="1000" i="1" dirty="0" err="1" smtClean="0"/>
              <a:t>Borghardt</a:t>
            </a:r>
            <a:r>
              <a:rPr lang="en-US" sz="1000" i="1" dirty="0" smtClean="0"/>
              <a:t> et al., Phys. Rev. Mater. 1, 054001 (2017)</a:t>
            </a:r>
          </a:p>
        </p:txBody>
      </p:sp>
      <p:sp>
        <p:nvSpPr>
          <p:cNvPr id="6" name="Rectangle 5"/>
          <p:cNvSpPr/>
          <p:nvPr/>
        </p:nvSpPr>
        <p:spPr>
          <a:xfrm>
            <a:off x="2567608" y="1751714"/>
            <a:ext cx="144016" cy="1463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sp>
        <p:nvSpPr>
          <p:cNvPr id="35" name="Rectangle 34"/>
          <p:cNvSpPr/>
          <p:nvPr/>
        </p:nvSpPr>
        <p:spPr>
          <a:xfrm>
            <a:off x="852159" y="1781788"/>
            <a:ext cx="144016" cy="1463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pic>
        <p:nvPicPr>
          <p:cNvPr id="38"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59101" y="4378847"/>
            <a:ext cx="3577590" cy="7124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45" name="Group 44"/>
          <p:cNvGrpSpPr/>
          <p:nvPr/>
        </p:nvGrpSpPr>
        <p:grpSpPr>
          <a:xfrm>
            <a:off x="-157" y="1328107"/>
            <a:ext cx="4363092" cy="874936"/>
            <a:chOff x="7947713" y="1694093"/>
            <a:chExt cx="4363092" cy="874936"/>
          </a:xfrm>
        </p:grpSpPr>
        <p:sp>
          <p:nvSpPr>
            <p:cNvPr id="55" name="Rectangle 54"/>
            <p:cNvSpPr/>
            <p:nvPr/>
          </p:nvSpPr>
          <p:spPr>
            <a:xfrm>
              <a:off x="8904312" y="2007065"/>
              <a:ext cx="1442966" cy="139219"/>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56" name="Rectangle 55"/>
            <p:cNvSpPr/>
            <p:nvPr/>
          </p:nvSpPr>
          <p:spPr>
            <a:xfrm>
              <a:off x="8520769" y="2218970"/>
              <a:ext cx="2160240" cy="350059"/>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59" name="TextBox 58"/>
            <p:cNvSpPr txBox="1"/>
            <p:nvPr/>
          </p:nvSpPr>
          <p:spPr>
            <a:xfrm>
              <a:off x="7947713" y="1694093"/>
              <a:ext cx="1276311" cy="307777"/>
            </a:xfrm>
            <a:prstGeom prst="rect">
              <a:avLst/>
            </a:prstGeom>
            <a:noFill/>
          </p:spPr>
          <p:txBody>
            <a:bodyPr wrap="none" rtlCol="0">
              <a:spAutoFit/>
            </a:bodyPr>
            <a:lstStyle/>
            <a:p>
              <a:r>
                <a:rPr lang="en-US" sz="1400" dirty="0" smtClean="0">
                  <a:solidFill>
                    <a:schemeClr val="accent1">
                      <a:lumMod val="40000"/>
                      <a:lumOff val="60000"/>
                    </a:schemeClr>
                  </a:solidFill>
                </a:rPr>
                <a:t>WSe</a:t>
              </a:r>
              <a:r>
                <a:rPr lang="en-US" sz="1400" baseline="-25000" dirty="0" smtClean="0">
                  <a:solidFill>
                    <a:schemeClr val="accent1">
                      <a:lumMod val="40000"/>
                      <a:lumOff val="60000"/>
                    </a:schemeClr>
                  </a:solidFill>
                </a:rPr>
                <a:t>2</a:t>
              </a:r>
              <a:r>
                <a:rPr lang="en-US" sz="1400" dirty="0" smtClean="0">
                  <a:solidFill>
                    <a:schemeClr val="accent1">
                      <a:lumMod val="40000"/>
                      <a:lumOff val="60000"/>
                    </a:schemeClr>
                  </a:solidFill>
                </a:rPr>
                <a:t>/ MoSe</a:t>
              </a:r>
              <a:r>
                <a:rPr lang="en-US" sz="1400" baseline="-25000" dirty="0" smtClean="0">
                  <a:solidFill>
                    <a:schemeClr val="accent1">
                      <a:lumMod val="40000"/>
                      <a:lumOff val="60000"/>
                    </a:schemeClr>
                  </a:solidFill>
                </a:rPr>
                <a:t>2</a:t>
              </a:r>
              <a:endParaRPr lang="en-US" sz="1400" dirty="0">
                <a:solidFill>
                  <a:schemeClr val="accent1">
                    <a:lumMod val="40000"/>
                    <a:lumOff val="60000"/>
                  </a:schemeClr>
                </a:solidFill>
              </a:endParaRPr>
            </a:p>
          </p:txBody>
        </p:sp>
        <p:sp>
          <p:nvSpPr>
            <p:cNvPr id="60" name="TextBox 59"/>
            <p:cNvSpPr txBox="1"/>
            <p:nvPr/>
          </p:nvSpPr>
          <p:spPr>
            <a:xfrm>
              <a:off x="10656698" y="1958703"/>
              <a:ext cx="1654107" cy="307777"/>
            </a:xfrm>
            <a:prstGeom prst="rect">
              <a:avLst/>
            </a:prstGeom>
            <a:noFill/>
          </p:spPr>
          <p:txBody>
            <a:bodyPr wrap="none" rtlCol="0">
              <a:spAutoFit/>
            </a:bodyPr>
            <a:lstStyle/>
            <a:p>
              <a:r>
                <a:rPr lang="en-US" sz="1400" dirty="0" smtClean="0">
                  <a:solidFill>
                    <a:schemeClr val="tx2">
                      <a:lumMod val="75000"/>
                    </a:schemeClr>
                  </a:solidFill>
                </a:rPr>
                <a:t>Various substrates</a:t>
              </a:r>
              <a:endParaRPr lang="en-US" sz="1400" dirty="0">
                <a:solidFill>
                  <a:schemeClr val="tx2">
                    <a:lumMod val="75000"/>
                  </a:schemeClr>
                </a:solidFill>
              </a:endParaRPr>
            </a:p>
          </p:txBody>
        </p:sp>
        <p:sp>
          <p:nvSpPr>
            <p:cNvPr id="61" name="Rectangle 60"/>
            <p:cNvSpPr/>
            <p:nvPr/>
          </p:nvSpPr>
          <p:spPr>
            <a:xfrm>
              <a:off x="8520769" y="2028117"/>
              <a:ext cx="2160240" cy="191278"/>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65" name="TextBox 64"/>
            <p:cNvSpPr txBox="1"/>
            <p:nvPr/>
          </p:nvSpPr>
          <p:spPr>
            <a:xfrm>
              <a:off x="10679195" y="2240110"/>
              <a:ext cx="344966" cy="307777"/>
            </a:xfrm>
            <a:prstGeom prst="rect">
              <a:avLst/>
            </a:prstGeom>
            <a:noFill/>
          </p:spPr>
          <p:txBody>
            <a:bodyPr wrap="none" rtlCol="0">
              <a:spAutoFit/>
            </a:bodyPr>
            <a:lstStyle/>
            <a:p>
              <a:r>
                <a:rPr lang="en-US" sz="1400" dirty="0" smtClean="0">
                  <a:solidFill>
                    <a:schemeClr val="bg2">
                      <a:lumMod val="50000"/>
                    </a:schemeClr>
                  </a:solidFill>
                </a:rPr>
                <a:t>Si</a:t>
              </a:r>
              <a:endParaRPr lang="en-US" sz="1400" dirty="0">
                <a:solidFill>
                  <a:schemeClr val="bg2">
                    <a:lumMod val="50000"/>
                  </a:schemeClr>
                </a:solidFill>
              </a:endParaRPr>
            </a:p>
          </p:txBody>
        </p:sp>
      </p:grpSp>
      <p:grpSp>
        <p:nvGrpSpPr>
          <p:cNvPr id="87" name="Group 86"/>
          <p:cNvGrpSpPr/>
          <p:nvPr/>
        </p:nvGrpSpPr>
        <p:grpSpPr>
          <a:xfrm>
            <a:off x="216949" y="2579514"/>
            <a:ext cx="3832014" cy="1032430"/>
            <a:chOff x="6560272" y="1541758"/>
            <a:chExt cx="3832014" cy="1032430"/>
          </a:xfrm>
        </p:grpSpPr>
        <p:sp>
          <p:nvSpPr>
            <p:cNvPr id="91" name="Rectangle 90"/>
            <p:cNvSpPr/>
            <p:nvPr/>
          </p:nvSpPr>
          <p:spPr>
            <a:xfrm>
              <a:off x="7955436" y="1938676"/>
              <a:ext cx="944405" cy="14855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92" name="Rectangle 91"/>
            <p:cNvSpPr/>
            <p:nvPr/>
          </p:nvSpPr>
          <p:spPr>
            <a:xfrm>
              <a:off x="8058971" y="2047833"/>
              <a:ext cx="792015" cy="6498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93" name="Rectangle 92"/>
            <p:cNvSpPr/>
            <p:nvPr/>
          </p:nvSpPr>
          <p:spPr>
            <a:xfrm>
              <a:off x="7456874" y="2089937"/>
              <a:ext cx="1280160" cy="13529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97" name="TextBox 96"/>
            <p:cNvSpPr txBox="1"/>
            <p:nvPr/>
          </p:nvSpPr>
          <p:spPr>
            <a:xfrm>
              <a:off x="8393110" y="1541758"/>
              <a:ext cx="1303562" cy="307777"/>
            </a:xfrm>
            <a:prstGeom prst="rect">
              <a:avLst/>
            </a:prstGeom>
            <a:noFill/>
          </p:spPr>
          <p:txBody>
            <a:bodyPr wrap="none" rtlCol="0">
              <a:spAutoFit/>
            </a:bodyPr>
            <a:lstStyle/>
            <a:p>
              <a:r>
                <a:rPr lang="de-DE" sz="1400" dirty="0" smtClean="0">
                  <a:solidFill>
                    <a:srgbClr val="00B050"/>
                  </a:solidFill>
                </a:rPr>
                <a:t>hBN (</a:t>
              </a:r>
              <a:r>
                <a:rPr lang="en-US" sz="1400" dirty="0" smtClean="0">
                  <a:solidFill>
                    <a:srgbClr val="00B050"/>
                  </a:solidFill>
                </a:rPr>
                <a:t>&lt; 10nm</a:t>
              </a:r>
              <a:r>
                <a:rPr lang="de-DE" sz="1400" dirty="0" smtClean="0">
                  <a:solidFill>
                    <a:srgbClr val="00B050"/>
                  </a:solidFill>
                </a:rPr>
                <a:t>)</a:t>
              </a:r>
              <a:endParaRPr lang="en-US" sz="1400" dirty="0">
                <a:solidFill>
                  <a:srgbClr val="00B050"/>
                </a:solidFill>
              </a:endParaRPr>
            </a:p>
          </p:txBody>
        </p:sp>
        <p:sp>
          <p:nvSpPr>
            <p:cNvPr id="98" name="TextBox 97"/>
            <p:cNvSpPr txBox="1"/>
            <p:nvPr/>
          </p:nvSpPr>
          <p:spPr>
            <a:xfrm>
              <a:off x="9115975" y="1854108"/>
              <a:ext cx="1276311" cy="307777"/>
            </a:xfrm>
            <a:prstGeom prst="rect">
              <a:avLst/>
            </a:prstGeom>
            <a:noFill/>
          </p:spPr>
          <p:txBody>
            <a:bodyPr wrap="none" rtlCol="0">
              <a:spAutoFit/>
            </a:bodyPr>
            <a:lstStyle/>
            <a:p>
              <a:r>
                <a:rPr lang="en-US" sz="1400" dirty="0" smtClean="0">
                  <a:solidFill>
                    <a:schemeClr val="accent1">
                      <a:lumMod val="40000"/>
                      <a:lumOff val="60000"/>
                    </a:schemeClr>
                  </a:solidFill>
                </a:rPr>
                <a:t>WSe</a:t>
              </a:r>
              <a:r>
                <a:rPr lang="en-US" sz="1400" baseline="-25000" dirty="0" smtClean="0">
                  <a:solidFill>
                    <a:schemeClr val="accent1">
                      <a:lumMod val="40000"/>
                      <a:lumOff val="60000"/>
                    </a:schemeClr>
                  </a:solidFill>
                </a:rPr>
                <a:t>2</a:t>
              </a:r>
              <a:r>
                <a:rPr lang="en-US" sz="1400" dirty="0" smtClean="0">
                  <a:solidFill>
                    <a:schemeClr val="accent1">
                      <a:lumMod val="40000"/>
                      <a:lumOff val="60000"/>
                    </a:schemeClr>
                  </a:solidFill>
                </a:rPr>
                <a:t>/ MoSe</a:t>
              </a:r>
              <a:r>
                <a:rPr lang="en-US" sz="1400" baseline="-25000" dirty="0" smtClean="0">
                  <a:solidFill>
                    <a:schemeClr val="accent1">
                      <a:lumMod val="40000"/>
                      <a:lumOff val="60000"/>
                    </a:schemeClr>
                  </a:solidFill>
                </a:rPr>
                <a:t>2</a:t>
              </a:r>
              <a:endParaRPr lang="en-US" sz="1400" dirty="0">
                <a:solidFill>
                  <a:schemeClr val="accent1">
                    <a:lumMod val="40000"/>
                    <a:lumOff val="60000"/>
                  </a:schemeClr>
                </a:solidFill>
              </a:endParaRPr>
            </a:p>
          </p:txBody>
        </p:sp>
        <p:sp>
          <p:nvSpPr>
            <p:cNvPr id="99" name="TextBox 98"/>
            <p:cNvSpPr txBox="1"/>
            <p:nvPr/>
          </p:nvSpPr>
          <p:spPr>
            <a:xfrm>
              <a:off x="6560272" y="1823643"/>
              <a:ext cx="1457450" cy="307777"/>
            </a:xfrm>
            <a:prstGeom prst="rect">
              <a:avLst/>
            </a:prstGeom>
            <a:noFill/>
          </p:spPr>
          <p:txBody>
            <a:bodyPr wrap="none" rtlCol="0">
              <a:spAutoFit/>
            </a:bodyPr>
            <a:lstStyle/>
            <a:p>
              <a:r>
                <a:rPr lang="en-US" sz="1400" dirty="0" err="1" smtClean="0">
                  <a:solidFill>
                    <a:srgbClr val="00B050"/>
                  </a:solidFill>
                </a:rPr>
                <a:t>hBN</a:t>
              </a:r>
              <a:r>
                <a:rPr lang="en-US" sz="1400" dirty="0" smtClean="0">
                  <a:solidFill>
                    <a:srgbClr val="00B050"/>
                  </a:solidFill>
                </a:rPr>
                <a:t> (10-30 nm)</a:t>
              </a:r>
              <a:endParaRPr lang="en-US" sz="1400" dirty="0">
                <a:solidFill>
                  <a:srgbClr val="00B050"/>
                </a:solidFill>
              </a:endParaRPr>
            </a:p>
          </p:txBody>
        </p:sp>
        <p:sp>
          <p:nvSpPr>
            <p:cNvPr id="101" name="TextBox 100"/>
            <p:cNvSpPr txBox="1"/>
            <p:nvPr/>
          </p:nvSpPr>
          <p:spPr>
            <a:xfrm>
              <a:off x="9191327" y="2266411"/>
              <a:ext cx="761747" cy="307777"/>
            </a:xfrm>
            <a:prstGeom prst="rect">
              <a:avLst/>
            </a:prstGeom>
            <a:noFill/>
          </p:spPr>
          <p:txBody>
            <a:bodyPr wrap="none" rtlCol="0">
              <a:spAutoFit/>
            </a:bodyPr>
            <a:lstStyle/>
            <a:p>
              <a:r>
                <a:rPr lang="en-US" sz="1400" dirty="0" smtClean="0">
                  <a:solidFill>
                    <a:schemeClr val="tx2">
                      <a:lumMod val="75000"/>
                    </a:schemeClr>
                  </a:solidFill>
                </a:rPr>
                <a:t>Si/SiO</a:t>
              </a:r>
              <a:r>
                <a:rPr lang="en-US" sz="1400" baseline="-25000" dirty="0" smtClean="0">
                  <a:solidFill>
                    <a:schemeClr val="tx2">
                      <a:lumMod val="75000"/>
                    </a:schemeClr>
                  </a:solidFill>
                </a:rPr>
                <a:t>2</a:t>
              </a:r>
              <a:endParaRPr lang="en-US" sz="1400" dirty="0">
                <a:solidFill>
                  <a:schemeClr val="tx2">
                    <a:lumMod val="75000"/>
                  </a:schemeClr>
                </a:solidFill>
              </a:endParaRPr>
            </a:p>
          </p:txBody>
        </p:sp>
        <p:sp>
          <p:nvSpPr>
            <p:cNvPr id="106" name="Rectangle 105"/>
            <p:cNvSpPr/>
            <p:nvPr/>
          </p:nvSpPr>
          <p:spPr>
            <a:xfrm>
              <a:off x="7619681" y="2089937"/>
              <a:ext cx="1280160" cy="13529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02" name="Rectangle 101"/>
            <p:cNvSpPr/>
            <p:nvPr/>
          </p:nvSpPr>
          <p:spPr>
            <a:xfrm>
              <a:off x="7041459" y="2214283"/>
              <a:ext cx="2160240" cy="191278"/>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sp>
        <p:nvSpPr>
          <p:cNvPr id="108" name="Textfeld 4"/>
          <p:cNvSpPr txBox="1"/>
          <p:nvPr/>
        </p:nvSpPr>
        <p:spPr>
          <a:xfrm>
            <a:off x="328647" y="4257422"/>
            <a:ext cx="3715089" cy="794064"/>
          </a:xfrm>
          <a:prstGeom prst="rect">
            <a:avLst/>
          </a:prstGeom>
          <a:noFill/>
        </p:spPr>
        <p:txBody>
          <a:bodyPr wrap="square" rtlCol="0">
            <a:spAutoFit/>
          </a:bodyPr>
          <a:lstStyle/>
          <a:p>
            <a:pPr marL="285750" indent="-285750">
              <a:lnSpc>
                <a:spcPct val="95000"/>
              </a:lnSpc>
              <a:buFont typeface="Arial" panose="020B0604020202020204" pitchFamily="34" charset="0"/>
              <a:buChar char="•"/>
            </a:pPr>
            <a:r>
              <a:rPr lang="en-GB" sz="1600" b="1" dirty="0" smtClean="0">
                <a:solidFill>
                  <a:srgbClr val="0362A9"/>
                </a:solidFill>
              </a:rPr>
              <a:t>Dielectrics renormalize energies</a:t>
            </a:r>
            <a:endParaRPr lang="en-GB" sz="1600" b="1" dirty="0">
              <a:solidFill>
                <a:srgbClr val="0362A9"/>
              </a:solidFill>
            </a:endParaRPr>
          </a:p>
          <a:p>
            <a:pPr marL="285750" indent="-285750">
              <a:lnSpc>
                <a:spcPct val="95000"/>
              </a:lnSpc>
              <a:buFont typeface="Arial" panose="020B0604020202020204" pitchFamily="34" charset="0"/>
              <a:buChar char="•"/>
            </a:pPr>
            <a:r>
              <a:rPr lang="en-GB" sz="1600" b="1" dirty="0" smtClean="0">
                <a:solidFill>
                  <a:srgbClr val="0362A9"/>
                </a:solidFill>
              </a:rPr>
              <a:t>Hydrophobic surfaces needed for good contact</a:t>
            </a:r>
          </a:p>
        </p:txBody>
      </p:sp>
    </p:spTree>
    <p:extLst>
      <p:ext uri="{BB962C8B-B14F-4D97-AF65-F5344CB8AC3E}">
        <p14:creationId xmlns:p14="http://schemas.microsoft.com/office/powerpoint/2010/main" val="3894556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2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2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E9BBE13A-652D-45D5-B3D8-82A75A19F727}"/>
              </a:ext>
            </a:extLst>
          </p:cNvPr>
          <p:cNvSpPr>
            <a:spLocks noGrp="1"/>
          </p:cNvSpPr>
          <p:nvPr>
            <p:ph type="dt" sz="half" idx="13"/>
          </p:nvPr>
        </p:nvSpPr>
        <p:spPr/>
        <p:txBody>
          <a:bodyPr/>
          <a:lstStyle/>
          <a:p>
            <a:fld id="{807D763B-E55E-410A-8543-6FD3942CD047}" type="datetime3">
              <a:rPr lang="en-US" smtClean="0"/>
              <a:t>1 July 2022</a:t>
            </a:fld>
            <a:endParaRPr lang="en-US" dirty="0"/>
          </a:p>
        </p:txBody>
      </p:sp>
      <p:sp>
        <p:nvSpPr>
          <p:cNvPr id="4" name="Foliennummernplatzhalter 3">
            <a:extLst>
              <a:ext uri="{FF2B5EF4-FFF2-40B4-BE49-F238E27FC236}">
                <a16:creationId xmlns:a16="http://schemas.microsoft.com/office/drawing/2014/main" id="{5DC516BF-C995-4C15-B38E-5F4B775E169F}"/>
              </a:ext>
            </a:extLst>
          </p:cNvPr>
          <p:cNvSpPr>
            <a:spLocks noGrp="1"/>
          </p:cNvSpPr>
          <p:nvPr>
            <p:ph type="sldNum" sz="quarter" idx="16"/>
          </p:nvPr>
        </p:nvSpPr>
        <p:spPr/>
        <p:txBody>
          <a:bodyPr/>
          <a:lstStyle/>
          <a:p>
            <a:r>
              <a:rPr lang="en-US" dirty="0"/>
              <a:t>Page </a:t>
            </a:r>
            <a:fld id="{A52F4D17-1AD6-42D9-B93A-EB002C62F438}" type="slidenum">
              <a:rPr lang="en-US" smtClean="0"/>
              <a:pPr/>
              <a:t>44</a:t>
            </a:fld>
            <a:endParaRPr lang="en-US" noProof="0" dirty="0"/>
          </a:p>
        </p:txBody>
      </p:sp>
      <p:sp>
        <p:nvSpPr>
          <p:cNvPr id="12" name="Title 11"/>
          <p:cNvSpPr>
            <a:spLocks noGrp="1"/>
          </p:cNvSpPr>
          <p:nvPr>
            <p:ph type="title"/>
          </p:nvPr>
        </p:nvSpPr>
        <p:spPr>
          <a:xfrm>
            <a:off x="49508" y="216150"/>
            <a:ext cx="11449051" cy="1124780"/>
          </a:xfrm>
        </p:spPr>
        <p:txBody>
          <a:bodyPr/>
          <a:lstStyle/>
          <a:p>
            <a:r>
              <a:rPr lang="en-US" dirty="0" smtClean="0"/>
              <a:t>Device - </a:t>
            </a:r>
            <a:r>
              <a:rPr lang="en-US" dirty="0" err="1" smtClean="0"/>
              <a:t>GatED</a:t>
            </a:r>
            <a:r>
              <a:rPr lang="en-US" dirty="0" smtClean="0"/>
              <a:t> </a:t>
            </a:r>
            <a:r>
              <a:rPr lang="en-US" cap="none" dirty="0" err="1" smtClean="0"/>
              <a:t>hBN</a:t>
            </a:r>
            <a:r>
              <a:rPr lang="en-US" cap="none" dirty="0" smtClean="0"/>
              <a:t>/MoSe</a:t>
            </a:r>
            <a:r>
              <a:rPr lang="en-US" cap="none" baseline="-25000" dirty="0" smtClean="0"/>
              <a:t>2</a:t>
            </a:r>
            <a:r>
              <a:rPr lang="en-US" cap="none" dirty="0" smtClean="0"/>
              <a:t>/</a:t>
            </a:r>
            <a:r>
              <a:rPr lang="en-US" cap="none" dirty="0" err="1" smtClean="0"/>
              <a:t>hBN</a:t>
            </a:r>
            <a:endParaRPr lang="en-US" dirty="0"/>
          </a:p>
        </p:txBody>
      </p:sp>
      <p:graphicFrame>
        <p:nvGraphicFramePr>
          <p:cNvPr id="43" name="Object 42"/>
          <p:cNvGraphicFramePr>
            <a:graphicFrameLocks noChangeAspect="1"/>
          </p:cNvGraphicFramePr>
          <p:nvPr>
            <p:extLst>
              <p:ext uri="{D42A27DB-BD31-4B8C-83A1-F6EECF244321}">
                <p14:modId xmlns:p14="http://schemas.microsoft.com/office/powerpoint/2010/main" val="58531472"/>
              </p:ext>
            </p:extLst>
          </p:nvPr>
        </p:nvGraphicFramePr>
        <p:xfrm>
          <a:off x="8832664" y="998872"/>
          <a:ext cx="3240000" cy="2376000"/>
        </p:xfrm>
        <a:graphic>
          <a:graphicData uri="http://schemas.openxmlformats.org/presentationml/2006/ole">
            <mc:AlternateContent xmlns:mc="http://schemas.openxmlformats.org/markup-compatibility/2006">
              <mc:Choice xmlns:v="urn:schemas-microsoft-com:vml" Requires="v">
                <p:oleObj spid="_x0000_s63782" name="Graph" r:id="rId4" imgW="3240000" imgH="2376000" progId="Origin50.Graph">
                  <p:embed/>
                </p:oleObj>
              </mc:Choice>
              <mc:Fallback>
                <p:oleObj name="Graph" r:id="rId4" imgW="3240000" imgH="2376000" progId="Origin50.Graph">
                  <p:embed/>
                  <p:pic>
                    <p:nvPicPr>
                      <p:cNvPr id="0" name=""/>
                      <p:cNvPicPr/>
                      <p:nvPr/>
                    </p:nvPicPr>
                    <p:blipFill>
                      <a:blip r:embed="rId5"/>
                      <a:stretch>
                        <a:fillRect/>
                      </a:stretch>
                    </p:blipFill>
                    <p:spPr>
                      <a:xfrm>
                        <a:off x="8832664" y="998872"/>
                        <a:ext cx="3240000" cy="2376000"/>
                      </a:xfrm>
                      <a:prstGeom prst="rect">
                        <a:avLst/>
                      </a:prstGeom>
                    </p:spPr>
                  </p:pic>
                </p:oleObj>
              </mc:Fallback>
            </mc:AlternateContent>
          </a:graphicData>
        </a:graphic>
      </p:graphicFrame>
      <p:graphicFrame>
        <p:nvGraphicFramePr>
          <p:cNvPr id="44" name="Object 43"/>
          <p:cNvGraphicFramePr>
            <a:graphicFrameLocks noChangeAspect="1"/>
          </p:cNvGraphicFramePr>
          <p:nvPr>
            <p:extLst>
              <p:ext uri="{D42A27DB-BD31-4B8C-83A1-F6EECF244321}">
                <p14:modId xmlns:p14="http://schemas.microsoft.com/office/powerpoint/2010/main" val="984896310"/>
              </p:ext>
            </p:extLst>
          </p:nvPr>
        </p:nvGraphicFramePr>
        <p:xfrm>
          <a:off x="8904312" y="3501008"/>
          <a:ext cx="3241675" cy="2376487"/>
        </p:xfrm>
        <a:graphic>
          <a:graphicData uri="http://schemas.openxmlformats.org/presentationml/2006/ole">
            <mc:AlternateContent xmlns:mc="http://schemas.openxmlformats.org/markup-compatibility/2006">
              <mc:Choice xmlns:v="urn:schemas-microsoft-com:vml" Requires="v">
                <p:oleObj spid="_x0000_s63783" name="Graph" r:id="rId6" imgW="3240000" imgH="2376000" progId="Origin50.Graph">
                  <p:embed/>
                </p:oleObj>
              </mc:Choice>
              <mc:Fallback>
                <p:oleObj name="Graph" r:id="rId6" imgW="3240000" imgH="2376000" progId="Origin50.Graph">
                  <p:embed/>
                  <p:pic>
                    <p:nvPicPr>
                      <p:cNvPr id="0" name=""/>
                      <p:cNvPicPr/>
                      <p:nvPr/>
                    </p:nvPicPr>
                    <p:blipFill>
                      <a:blip r:embed="rId7"/>
                      <a:stretch>
                        <a:fillRect/>
                      </a:stretch>
                    </p:blipFill>
                    <p:spPr>
                      <a:xfrm>
                        <a:off x="8904312" y="3501008"/>
                        <a:ext cx="3241675" cy="2376487"/>
                      </a:xfrm>
                      <a:prstGeom prst="rect">
                        <a:avLst/>
                      </a:prstGeom>
                    </p:spPr>
                  </p:pic>
                </p:oleObj>
              </mc:Fallback>
            </mc:AlternateContent>
          </a:graphicData>
        </a:graphic>
      </p:graphicFrame>
      <p:grpSp>
        <p:nvGrpSpPr>
          <p:cNvPr id="2" name="Group 1"/>
          <p:cNvGrpSpPr/>
          <p:nvPr/>
        </p:nvGrpSpPr>
        <p:grpSpPr>
          <a:xfrm>
            <a:off x="288478" y="1588380"/>
            <a:ext cx="4357501" cy="1089404"/>
            <a:chOff x="6058979" y="1484784"/>
            <a:chExt cx="4357501" cy="1089404"/>
          </a:xfrm>
        </p:grpSpPr>
        <p:cxnSp>
          <p:nvCxnSpPr>
            <p:cNvPr id="52225" name="Straight Connector 52224"/>
            <p:cNvCxnSpPr/>
            <p:nvPr/>
          </p:nvCxnSpPr>
          <p:spPr>
            <a:xfrm flipV="1">
              <a:off x="7641446" y="1617821"/>
              <a:ext cx="0" cy="53553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flipV="1">
              <a:off x="7641446" y="1617821"/>
              <a:ext cx="578456" cy="7078"/>
            </a:xfrm>
            <a:prstGeom prst="line">
              <a:avLst/>
            </a:prstGeom>
            <a:ln w="12700">
              <a:solidFill>
                <a:schemeClr val="tx1"/>
              </a:solidFill>
              <a:round/>
              <a:headEnd type="oval" w="sm" len="sm"/>
              <a:tailEnd type="none" w="sm" len="sm"/>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9033434" y="1624899"/>
              <a:ext cx="0" cy="62073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7955436" y="1938676"/>
              <a:ext cx="944405" cy="14855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0" name="Rectangle 19"/>
            <p:cNvSpPr/>
            <p:nvPr/>
          </p:nvSpPr>
          <p:spPr>
            <a:xfrm>
              <a:off x="8058971" y="2047833"/>
              <a:ext cx="792015" cy="6498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9" name="Rectangle 18"/>
            <p:cNvSpPr/>
            <p:nvPr/>
          </p:nvSpPr>
          <p:spPr>
            <a:xfrm>
              <a:off x="7456874" y="2089937"/>
              <a:ext cx="1280160" cy="13529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8" name="Rectangle 17"/>
            <p:cNvSpPr/>
            <p:nvPr/>
          </p:nvSpPr>
          <p:spPr>
            <a:xfrm>
              <a:off x="7456874" y="2221685"/>
              <a:ext cx="1744825" cy="11060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 name="Rectangle 22"/>
            <p:cNvSpPr/>
            <p:nvPr/>
          </p:nvSpPr>
          <p:spPr>
            <a:xfrm>
              <a:off x="7456874" y="1885591"/>
              <a:ext cx="369143" cy="12514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4" name="TextBox 23"/>
            <p:cNvSpPr txBox="1"/>
            <p:nvPr/>
          </p:nvSpPr>
          <p:spPr>
            <a:xfrm>
              <a:off x="7090249" y="1751715"/>
              <a:ext cx="383438" cy="307777"/>
            </a:xfrm>
            <a:prstGeom prst="rect">
              <a:avLst/>
            </a:prstGeom>
            <a:noFill/>
          </p:spPr>
          <p:txBody>
            <a:bodyPr wrap="none" rtlCol="0">
              <a:spAutoFit/>
            </a:bodyPr>
            <a:lstStyle/>
            <a:p>
              <a:r>
                <a:rPr lang="de-DE" sz="1400" dirty="0" smtClean="0">
                  <a:solidFill>
                    <a:srgbClr val="FF0000"/>
                  </a:solidFill>
                </a:rPr>
                <a:t>Gr</a:t>
              </a:r>
              <a:endParaRPr lang="en-US" sz="1400" dirty="0">
                <a:solidFill>
                  <a:srgbClr val="FF0000"/>
                </a:solidFill>
              </a:endParaRPr>
            </a:p>
          </p:txBody>
        </p:sp>
        <p:sp>
          <p:nvSpPr>
            <p:cNvPr id="25" name="TextBox 24"/>
            <p:cNvSpPr txBox="1"/>
            <p:nvPr/>
          </p:nvSpPr>
          <p:spPr>
            <a:xfrm>
              <a:off x="9112918" y="1577813"/>
              <a:ext cx="1303562" cy="307777"/>
            </a:xfrm>
            <a:prstGeom prst="rect">
              <a:avLst/>
            </a:prstGeom>
            <a:noFill/>
          </p:spPr>
          <p:txBody>
            <a:bodyPr wrap="none" rtlCol="0">
              <a:spAutoFit/>
            </a:bodyPr>
            <a:lstStyle/>
            <a:p>
              <a:r>
                <a:rPr lang="de-DE" sz="1400" dirty="0" smtClean="0">
                  <a:solidFill>
                    <a:srgbClr val="00B050"/>
                  </a:solidFill>
                </a:rPr>
                <a:t>hBN (</a:t>
              </a:r>
              <a:r>
                <a:rPr lang="en-US" sz="1400" dirty="0" smtClean="0">
                  <a:solidFill>
                    <a:srgbClr val="00B050"/>
                  </a:solidFill>
                </a:rPr>
                <a:t>&lt; 10nm</a:t>
              </a:r>
              <a:r>
                <a:rPr lang="de-DE" sz="1400" dirty="0" smtClean="0">
                  <a:solidFill>
                    <a:srgbClr val="00B050"/>
                  </a:solidFill>
                </a:rPr>
                <a:t>)</a:t>
              </a:r>
              <a:endParaRPr lang="en-US" sz="1400" dirty="0">
                <a:solidFill>
                  <a:srgbClr val="00B050"/>
                </a:solidFill>
              </a:endParaRPr>
            </a:p>
          </p:txBody>
        </p:sp>
        <p:sp>
          <p:nvSpPr>
            <p:cNvPr id="26" name="TextBox 25"/>
            <p:cNvSpPr txBox="1"/>
            <p:nvPr/>
          </p:nvSpPr>
          <p:spPr>
            <a:xfrm>
              <a:off x="9115975" y="1854108"/>
              <a:ext cx="1276311" cy="307777"/>
            </a:xfrm>
            <a:prstGeom prst="rect">
              <a:avLst/>
            </a:prstGeom>
            <a:noFill/>
          </p:spPr>
          <p:txBody>
            <a:bodyPr wrap="none" rtlCol="0">
              <a:spAutoFit/>
            </a:bodyPr>
            <a:lstStyle/>
            <a:p>
              <a:r>
                <a:rPr lang="en-US" sz="1400" dirty="0" smtClean="0">
                  <a:solidFill>
                    <a:schemeClr val="accent1">
                      <a:lumMod val="40000"/>
                      <a:lumOff val="60000"/>
                    </a:schemeClr>
                  </a:solidFill>
                </a:rPr>
                <a:t>WSe</a:t>
              </a:r>
              <a:r>
                <a:rPr lang="en-US" sz="1400" baseline="-25000" dirty="0" smtClean="0">
                  <a:solidFill>
                    <a:schemeClr val="accent1">
                      <a:lumMod val="40000"/>
                      <a:lumOff val="60000"/>
                    </a:schemeClr>
                  </a:solidFill>
                </a:rPr>
                <a:t>2</a:t>
              </a:r>
              <a:r>
                <a:rPr lang="en-US" sz="1400" dirty="0" smtClean="0">
                  <a:solidFill>
                    <a:schemeClr val="accent1">
                      <a:lumMod val="40000"/>
                      <a:lumOff val="60000"/>
                    </a:schemeClr>
                  </a:solidFill>
                </a:rPr>
                <a:t>/ MoSe</a:t>
              </a:r>
              <a:r>
                <a:rPr lang="en-US" sz="1400" baseline="-25000" dirty="0" smtClean="0">
                  <a:solidFill>
                    <a:schemeClr val="accent1">
                      <a:lumMod val="40000"/>
                      <a:lumOff val="60000"/>
                    </a:schemeClr>
                  </a:solidFill>
                </a:rPr>
                <a:t>2</a:t>
              </a:r>
              <a:endParaRPr lang="en-US" sz="1400" dirty="0">
                <a:solidFill>
                  <a:schemeClr val="accent1">
                    <a:lumMod val="40000"/>
                    <a:lumOff val="60000"/>
                  </a:schemeClr>
                </a:solidFill>
              </a:endParaRPr>
            </a:p>
          </p:txBody>
        </p:sp>
        <p:sp>
          <p:nvSpPr>
            <p:cNvPr id="13" name="TextBox 12"/>
            <p:cNvSpPr txBox="1"/>
            <p:nvPr/>
          </p:nvSpPr>
          <p:spPr>
            <a:xfrm>
              <a:off x="6058979" y="1955283"/>
              <a:ext cx="1457450" cy="307777"/>
            </a:xfrm>
            <a:prstGeom prst="rect">
              <a:avLst/>
            </a:prstGeom>
            <a:noFill/>
          </p:spPr>
          <p:txBody>
            <a:bodyPr wrap="none" rtlCol="0">
              <a:spAutoFit/>
            </a:bodyPr>
            <a:lstStyle/>
            <a:p>
              <a:r>
                <a:rPr lang="en-US" sz="1400" dirty="0" err="1" smtClean="0">
                  <a:solidFill>
                    <a:srgbClr val="00B050"/>
                  </a:solidFill>
                </a:rPr>
                <a:t>hBN</a:t>
              </a:r>
              <a:r>
                <a:rPr lang="en-US" sz="1400" dirty="0" smtClean="0">
                  <a:solidFill>
                    <a:srgbClr val="00B050"/>
                  </a:solidFill>
                </a:rPr>
                <a:t> (10-30 nm)</a:t>
              </a:r>
              <a:endParaRPr lang="en-US" sz="1400" dirty="0">
                <a:solidFill>
                  <a:srgbClr val="00B050"/>
                </a:solidFill>
              </a:endParaRPr>
            </a:p>
          </p:txBody>
        </p:sp>
        <p:sp>
          <p:nvSpPr>
            <p:cNvPr id="14" name="TextBox 13"/>
            <p:cNvSpPr txBox="1"/>
            <p:nvPr/>
          </p:nvSpPr>
          <p:spPr>
            <a:xfrm>
              <a:off x="9146599" y="2024516"/>
              <a:ext cx="1152880" cy="307777"/>
            </a:xfrm>
            <a:prstGeom prst="rect">
              <a:avLst/>
            </a:prstGeom>
            <a:noFill/>
          </p:spPr>
          <p:txBody>
            <a:bodyPr wrap="none" rtlCol="0">
              <a:spAutoFit/>
            </a:bodyPr>
            <a:lstStyle/>
            <a:p>
              <a:r>
                <a:rPr lang="en-US" sz="1400" dirty="0" smtClean="0">
                  <a:solidFill>
                    <a:srgbClr val="FF0000"/>
                  </a:solidFill>
                </a:rPr>
                <a:t>Gr (~10 nm)</a:t>
              </a:r>
              <a:endParaRPr lang="en-US" sz="1400" dirty="0">
                <a:solidFill>
                  <a:srgbClr val="FF0000"/>
                </a:solidFill>
              </a:endParaRPr>
            </a:p>
          </p:txBody>
        </p:sp>
        <p:sp>
          <p:nvSpPr>
            <p:cNvPr id="15" name="TextBox 14"/>
            <p:cNvSpPr txBox="1"/>
            <p:nvPr/>
          </p:nvSpPr>
          <p:spPr>
            <a:xfrm>
              <a:off x="9191327" y="2266411"/>
              <a:ext cx="761747" cy="307777"/>
            </a:xfrm>
            <a:prstGeom prst="rect">
              <a:avLst/>
            </a:prstGeom>
            <a:noFill/>
          </p:spPr>
          <p:txBody>
            <a:bodyPr wrap="none" rtlCol="0">
              <a:spAutoFit/>
            </a:bodyPr>
            <a:lstStyle/>
            <a:p>
              <a:r>
                <a:rPr lang="en-US" sz="1400" dirty="0" smtClean="0">
                  <a:solidFill>
                    <a:schemeClr val="tx2">
                      <a:lumMod val="75000"/>
                    </a:schemeClr>
                  </a:solidFill>
                </a:rPr>
                <a:t>Si/SiO</a:t>
              </a:r>
              <a:r>
                <a:rPr lang="en-US" sz="1400" baseline="-25000" dirty="0" smtClean="0">
                  <a:solidFill>
                    <a:schemeClr val="tx2">
                      <a:lumMod val="75000"/>
                    </a:schemeClr>
                  </a:solidFill>
                </a:rPr>
                <a:t>2</a:t>
              </a:r>
              <a:endParaRPr lang="en-US" sz="1400" dirty="0">
                <a:solidFill>
                  <a:schemeClr val="tx2">
                    <a:lumMod val="75000"/>
                  </a:schemeClr>
                </a:solidFill>
              </a:endParaRPr>
            </a:p>
          </p:txBody>
        </p:sp>
        <p:sp>
          <p:nvSpPr>
            <p:cNvPr id="17" name="Rectangle 16"/>
            <p:cNvSpPr/>
            <p:nvPr/>
          </p:nvSpPr>
          <p:spPr>
            <a:xfrm>
              <a:off x="7041459" y="2304436"/>
              <a:ext cx="2160240" cy="191278"/>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4" name="Rectangle 33"/>
            <p:cNvSpPr/>
            <p:nvPr/>
          </p:nvSpPr>
          <p:spPr>
            <a:xfrm>
              <a:off x="7456874" y="1989267"/>
              <a:ext cx="792015" cy="10259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52230" name="Straight Connector 52229"/>
            <p:cNvCxnSpPr/>
            <p:nvPr/>
          </p:nvCxnSpPr>
          <p:spPr>
            <a:xfrm flipH="1" flipV="1">
              <a:off x="8454978" y="1617821"/>
              <a:ext cx="578456" cy="7078"/>
            </a:xfrm>
            <a:prstGeom prst="line">
              <a:avLst/>
            </a:prstGeom>
            <a:ln w="12700">
              <a:solidFill>
                <a:schemeClr val="tx1"/>
              </a:solidFill>
              <a:round/>
              <a:headEnd type="none"/>
              <a:tailEnd type="oval" w="sm" len="sm"/>
            </a:ln>
          </p:spPr>
          <p:style>
            <a:lnRef idx="1">
              <a:schemeClr val="accent1"/>
            </a:lnRef>
            <a:fillRef idx="0">
              <a:schemeClr val="accent1"/>
            </a:fillRef>
            <a:effectRef idx="0">
              <a:schemeClr val="accent1"/>
            </a:effectRef>
            <a:fontRef idx="minor">
              <a:schemeClr val="tx1"/>
            </a:fontRef>
          </p:style>
        </p:cxnSp>
        <p:sp>
          <p:nvSpPr>
            <p:cNvPr id="52231" name="TextBox 52230"/>
            <p:cNvSpPr txBox="1"/>
            <p:nvPr/>
          </p:nvSpPr>
          <p:spPr>
            <a:xfrm>
              <a:off x="8179581" y="1484784"/>
              <a:ext cx="372218" cy="297004"/>
            </a:xfrm>
            <a:prstGeom prst="rect">
              <a:avLst/>
            </a:prstGeom>
            <a:noFill/>
          </p:spPr>
          <p:txBody>
            <a:bodyPr wrap="none" rtlCol="0">
              <a:spAutoFit/>
            </a:bodyPr>
            <a:lstStyle/>
            <a:p>
              <a:pPr algn="l">
                <a:lnSpc>
                  <a:spcPct val="95000"/>
                </a:lnSpc>
              </a:pPr>
              <a:r>
                <a:rPr lang="en-US" sz="1400" dirty="0" smtClean="0"/>
                <a:t>V</a:t>
              </a:r>
              <a:r>
                <a:rPr lang="en-US" sz="1400" baseline="-25000" dirty="0" smtClean="0"/>
                <a:t>g</a:t>
              </a:r>
              <a:endParaRPr lang="en-US" sz="1400" dirty="0" smtClean="0"/>
            </a:p>
          </p:txBody>
        </p:sp>
        <p:sp>
          <p:nvSpPr>
            <p:cNvPr id="31" name="Rectangle 30"/>
            <p:cNvSpPr/>
            <p:nvPr/>
          </p:nvSpPr>
          <p:spPr>
            <a:xfrm>
              <a:off x="7619681" y="2089937"/>
              <a:ext cx="1280160" cy="13529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27" name="Straight Connector 26"/>
            <p:cNvCxnSpPr/>
            <p:nvPr/>
          </p:nvCxnSpPr>
          <p:spPr>
            <a:xfrm flipH="1">
              <a:off x="8846762" y="2094124"/>
              <a:ext cx="54864"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6" name="Rectangle 5"/>
          <p:cNvSpPr/>
          <p:nvPr/>
        </p:nvSpPr>
        <p:spPr>
          <a:xfrm>
            <a:off x="2567608" y="1751714"/>
            <a:ext cx="144016" cy="1463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sp>
        <p:nvSpPr>
          <p:cNvPr id="35" name="Rectangle 34"/>
          <p:cNvSpPr/>
          <p:nvPr/>
        </p:nvSpPr>
        <p:spPr>
          <a:xfrm>
            <a:off x="852159" y="1781788"/>
            <a:ext cx="144016" cy="1463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cxnSp>
        <p:nvCxnSpPr>
          <p:cNvPr id="8" name="Straight Arrow Connector 7"/>
          <p:cNvCxnSpPr/>
          <p:nvPr/>
        </p:nvCxnSpPr>
        <p:spPr>
          <a:xfrm flipH="1" flipV="1">
            <a:off x="10206749" y="2182356"/>
            <a:ext cx="0" cy="616304"/>
          </a:xfrm>
          <a:prstGeom prst="straightConnector1">
            <a:avLst/>
          </a:prstGeom>
          <a:ln w="12700">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9571296" y="2175519"/>
            <a:ext cx="611065" cy="443198"/>
          </a:xfrm>
          <a:prstGeom prst="rect">
            <a:avLst/>
          </a:prstGeom>
          <a:noFill/>
        </p:spPr>
        <p:txBody>
          <a:bodyPr wrap="none" rtlCol="0">
            <a:spAutoFit/>
          </a:bodyPr>
          <a:lstStyle/>
          <a:p>
            <a:pPr algn="l">
              <a:lnSpc>
                <a:spcPct val="95000"/>
              </a:lnSpc>
            </a:pPr>
            <a:r>
              <a:rPr lang="en-US" sz="1200" dirty="0" smtClean="0"/>
              <a:t>Laser </a:t>
            </a:r>
          </a:p>
          <a:p>
            <a:pPr algn="l">
              <a:lnSpc>
                <a:spcPct val="95000"/>
              </a:lnSpc>
            </a:pPr>
            <a:r>
              <a:rPr lang="en-US" sz="1200" dirty="0" smtClean="0"/>
              <a:t>power</a:t>
            </a:r>
          </a:p>
        </p:txBody>
      </p:sp>
      <p:grpSp>
        <p:nvGrpSpPr>
          <p:cNvPr id="9" name="Group 8"/>
          <p:cNvGrpSpPr/>
          <p:nvPr/>
        </p:nvGrpSpPr>
        <p:grpSpPr>
          <a:xfrm>
            <a:off x="993263" y="3575511"/>
            <a:ext cx="2803135" cy="2020197"/>
            <a:chOff x="1026276" y="3227170"/>
            <a:chExt cx="2803135" cy="2020197"/>
          </a:xfrm>
        </p:grpSpPr>
        <p:grpSp>
          <p:nvGrpSpPr>
            <p:cNvPr id="48" name="Group 47"/>
            <p:cNvGrpSpPr>
              <a:grpSpLocks noChangeAspect="1"/>
            </p:cNvGrpSpPr>
            <p:nvPr/>
          </p:nvGrpSpPr>
          <p:grpSpPr>
            <a:xfrm>
              <a:off x="1026276" y="3227170"/>
              <a:ext cx="2803135" cy="2020197"/>
              <a:chOff x="269230" y="708467"/>
              <a:chExt cx="4004479" cy="2885997"/>
            </a:xfrm>
          </p:grpSpPr>
          <p:grpSp>
            <p:nvGrpSpPr>
              <p:cNvPr id="49" name="Group 48"/>
              <p:cNvGrpSpPr/>
              <p:nvPr/>
            </p:nvGrpSpPr>
            <p:grpSpPr>
              <a:xfrm>
                <a:off x="269230" y="708467"/>
                <a:ext cx="4004479" cy="2885997"/>
                <a:chOff x="269230" y="2105325"/>
                <a:chExt cx="4004479" cy="2885997"/>
              </a:xfrm>
            </p:grpSpPr>
            <p:pic>
              <p:nvPicPr>
                <p:cNvPr id="52" name="Picture 51"/>
                <p:cNvPicPr>
                  <a:picLocks noChangeAspect="1"/>
                </p:cNvPicPr>
                <p:nvPr/>
              </p:nvPicPr>
              <p:blipFill rotWithShape="1">
                <a:blip r:embed="rId8" cstate="print">
                  <a:extLst>
                    <a:ext uri="{28A0092B-C50C-407E-A947-70E740481C1C}">
                      <a14:useLocalDpi xmlns:a14="http://schemas.microsoft.com/office/drawing/2010/main" val="0"/>
                    </a:ext>
                  </a:extLst>
                </a:blip>
                <a:srcRect l="29825" r="18246"/>
                <a:stretch/>
              </p:blipFill>
              <p:spPr>
                <a:xfrm rot="16200000">
                  <a:off x="890539" y="1487408"/>
                  <a:ext cx="2761861" cy="4004479"/>
                </a:xfrm>
                <a:prstGeom prst="rect">
                  <a:avLst/>
                </a:prstGeom>
              </p:spPr>
            </p:pic>
            <p:sp>
              <p:nvSpPr>
                <p:cNvPr id="53" name="Freeform 52"/>
                <p:cNvSpPr/>
                <p:nvPr/>
              </p:nvSpPr>
              <p:spPr>
                <a:xfrm>
                  <a:off x="280012" y="2105325"/>
                  <a:ext cx="2146042" cy="1785540"/>
                </a:xfrm>
                <a:custGeom>
                  <a:avLst/>
                  <a:gdLst>
                    <a:gd name="connsiteX0" fmla="*/ 2146041 w 2146041"/>
                    <a:gd name="connsiteY0" fmla="*/ 0 h 2771192"/>
                    <a:gd name="connsiteX1" fmla="*/ 2146041 w 2146041"/>
                    <a:gd name="connsiteY1" fmla="*/ 653143 h 2771192"/>
                    <a:gd name="connsiteX2" fmla="*/ 1856792 w 2146041"/>
                    <a:gd name="connsiteY2" fmla="*/ 2771192 h 2771192"/>
                    <a:gd name="connsiteX3" fmla="*/ 0 w 2146041"/>
                    <a:gd name="connsiteY3" fmla="*/ 1810139 h 2771192"/>
                    <a:gd name="connsiteX4" fmla="*/ 0 w 2146041"/>
                    <a:gd name="connsiteY4" fmla="*/ 27992 h 2771192"/>
                    <a:gd name="connsiteX5" fmla="*/ 2146041 w 2146041"/>
                    <a:gd name="connsiteY5" fmla="*/ 0 h 2771192"/>
                    <a:gd name="connsiteX0" fmla="*/ 2146041 w 2146041"/>
                    <a:gd name="connsiteY0" fmla="*/ 0 h 2771192"/>
                    <a:gd name="connsiteX1" fmla="*/ 2136805 w 2146041"/>
                    <a:gd name="connsiteY1" fmla="*/ 985652 h 2771192"/>
                    <a:gd name="connsiteX2" fmla="*/ 1856792 w 2146041"/>
                    <a:gd name="connsiteY2" fmla="*/ 2771192 h 2771192"/>
                    <a:gd name="connsiteX3" fmla="*/ 0 w 2146041"/>
                    <a:gd name="connsiteY3" fmla="*/ 1810139 h 2771192"/>
                    <a:gd name="connsiteX4" fmla="*/ 0 w 2146041"/>
                    <a:gd name="connsiteY4" fmla="*/ 27992 h 2771192"/>
                    <a:gd name="connsiteX5" fmla="*/ 2146041 w 2146041"/>
                    <a:gd name="connsiteY5" fmla="*/ 0 h 2771192"/>
                    <a:gd name="connsiteX0" fmla="*/ 2146041 w 2146041"/>
                    <a:gd name="connsiteY0" fmla="*/ 0 h 2771192"/>
                    <a:gd name="connsiteX1" fmla="*/ 2136805 w 2146041"/>
                    <a:gd name="connsiteY1" fmla="*/ 985652 h 2771192"/>
                    <a:gd name="connsiteX2" fmla="*/ 1856792 w 2146041"/>
                    <a:gd name="connsiteY2" fmla="*/ 2771192 h 2771192"/>
                    <a:gd name="connsiteX3" fmla="*/ 0 w 2146041"/>
                    <a:gd name="connsiteY3" fmla="*/ 1810139 h 2771192"/>
                    <a:gd name="connsiteX4" fmla="*/ 0 w 2146041"/>
                    <a:gd name="connsiteY4" fmla="*/ 1016283 h 2771192"/>
                    <a:gd name="connsiteX5" fmla="*/ 2146041 w 2146041"/>
                    <a:gd name="connsiteY5" fmla="*/ 0 h 2771192"/>
                    <a:gd name="connsiteX0" fmla="*/ 0 w 2136805"/>
                    <a:gd name="connsiteY0" fmla="*/ 30631 h 1785540"/>
                    <a:gd name="connsiteX1" fmla="*/ 2136805 w 2136805"/>
                    <a:gd name="connsiteY1" fmla="*/ 0 h 1785540"/>
                    <a:gd name="connsiteX2" fmla="*/ 1856792 w 2136805"/>
                    <a:gd name="connsiteY2" fmla="*/ 1785540 h 1785540"/>
                    <a:gd name="connsiteX3" fmla="*/ 0 w 2136805"/>
                    <a:gd name="connsiteY3" fmla="*/ 824487 h 1785540"/>
                    <a:gd name="connsiteX4" fmla="*/ 0 w 2136805"/>
                    <a:gd name="connsiteY4" fmla="*/ 30631 h 1785540"/>
                    <a:gd name="connsiteX0" fmla="*/ 0 w 2146042"/>
                    <a:gd name="connsiteY0" fmla="*/ 2922 h 1785540"/>
                    <a:gd name="connsiteX1" fmla="*/ 2146042 w 2146042"/>
                    <a:gd name="connsiteY1" fmla="*/ 0 h 1785540"/>
                    <a:gd name="connsiteX2" fmla="*/ 1866029 w 2146042"/>
                    <a:gd name="connsiteY2" fmla="*/ 1785540 h 1785540"/>
                    <a:gd name="connsiteX3" fmla="*/ 9237 w 2146042"/>
                    <a:gd name="connsiteY3" fmla="*/ 824487 h 1785540"/>
                    <a:gd name="connsiteX4" fmla="*/ 0 w 2146042"/>
                    <a:gd name="connsiteY4" fmla="*/ 2922 h 1785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6042" h="1785540">
                      <a:moveTo>
                        <a:pt x="0" y="2922"/>
                      </a:moveTo>
                      <a:lnTo>
                        <a:pt x="2146042" y="0"/>
                      </a:lnTo>
                      <a:lnTo>
                        <a:pt x="1866029" y="1785540"/>
                      </a:lnTo>
                      <a:lnTo>
                        <a:pt x="9237" y="824487"/>
                      </a:lnTo>
                      <a:lnTo>
                        <a:pt x="0" y="2922"/>
                      </a:lnTo>
                      <a:close/>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400"/>
                </a:p>
              </p:txBody>
            </p:sp>
            <p:sp>
              <p:nvSpPr>
                <p:cNvPr id="54" name="Freeform 53"/>
                <p:cNvSpPr/>
                <p:nvPr/>
              </p:nvSpPr>
              <p:spPr>
                <a:xfrm>
                  <a:off x="2329920" y="3396342"/>
                  <a:ext cx="1392994" cy="1490164"/>
                </a:xfrm>
                <a:custGeom>
                  <a:avLst/>
                  <a:gdLst>
                    <a:gd name="connsiteX0" fmla="*/ 0 w 1735494"/>
                    <a:gd name="connsiteY0" fmla="*/ 3051110 h 3107094"/>
                    <a:gd name="connsiteX1" fmla="*/ 447870 w 1735494"/>
                    <a:gd name="connsiteY1" fmla="*/ 335902 h 3107094"/>
                    <a:gd name="connsiteX2" fmla="*/ 410547 w 1735494"/>
                    <a:gd name="connsiteY2" fmla="*/ 195943 h 3107094"/>
                    <a:gd name="connsiteX3" fmla="*/ 1399592 w 1735494"/>
                    <a:gd name="connsiteY3" fmla="*/ 0 h 3107094"/>
                    <a:gd name="connsiteX4" fmla="*/ 1576874 w 1735494"/>
                    <a:gd name="connsiteY4" fmla="*/ 326571 h 3107094"/>
                    <a:gd name="connsiteX5" fmla="*/ 1660849 w 1735494"/>
                    <a:gd name="connsiteY5" fmla="*/ 849086 h 3107094"/>
                    <a:gd name="connsiteX6" fmla="*/ 1586204 w 1735494"/>
                    <a:gd name="connsiteY6" fmla="*/ 1903445 h 3107094"/>
                    <a:gd name="connsiteX7" fmla="*/ 1735494 w 1735494"/>
                    <a:gd name="connsiteY7" fmla="*/ 2090057 h 3107094"/>
                    <a:gd name="connsiteX8" fmla="*/ 1455576 w 1735494"/>
                    <a:gd name="connsiteY8" fmla="*/ 3107094 h 3107094"/>
                    <a:gd name="connsiteX9" fmla="*/ 0 w 1735494"/>
                    <a:gd name="connsiteY9" fmla="*/ 3051110 h 3107094"/>
                    <a:gd name="connsiteX0" fmla="*/ 0 w 1735494"/>
                    <a:gd name="connsiteY0" fmla="*/ 3051110 h 3107094"/>
                    <a:gd name="connsiteX1" fmla="*/ 447870 w 1735494"/>
                    <a:gd name="connsiteY1" fmla="*/ 335902 h 3107094"/>
                    <a:gd name="connsiteX2" fmla="*/ 410547 w 1735494"/>
                    <a:gd name="connsiteY2" fmla="*/ 195943 h 3107094"/>
                    <a:gd name="connsiteX3" fmla="*/ 1399592 w 1735494"/>
                    <a:gd name="connsiteY3" fmla="*/ 0 h 3107094"/>
                    <a:gd name="connsiteX4" fmla="*/ 1576874 w 1735494"/>
                    <a:gd name="connsiteY4" fmla="*/ 326571 h 3107094"/>
                    <a:gd name="connsiteX5" fmla="*/ 1660849 w 1735494"/>
                    <a:gd name="connsiteY5" fmla="*/ 849086 h 3107094"/>
                    <a:gd name="connsiteX6" fmla="*/ 1549259 w 1735494"/>
                    <a:gd name="connsiteY6" fmla="*/ 1487808 h 3107094"/>
                    <a:gd name="connsiteX7" fmla="*/ 1735494 w 1735494"/>
                    <a:gd name="connsiteY7" fmla="*/ 2090057 h 3107094"/>
                    <a:gd name="connsiteX8" fmla="*/ 1455576 w 1735494"/>
                    <a:gd name="connsiteY8" fmla="*/ 3107094 h 3107094"/>
                    <a:gd name="connsiteX9" fmla="*/ 0 w 1735494"/>
                    <a:gd name="connsiteY9" fmla="*/ 3051110 h 3107094"/>
                    <a:gd name="connsiteX0" fmla="*/ 0 w 1467639"/>
                    <a:gd name="connsiteY0" fmla="*/ 1490164 h 3107094"/>
                    <a:gd name="connsiteX1" fmla="*/ 180015 w 1467639"/>
                    <a:gd name="connsiteY1" fmla="*/ 335902 h 3107094"/>
                    <a:gd name="connsiteX2" fmla="*/ 142692 w 1467639"/>
                    <a:gd name="connsiteY2" fmla="*/ 195943 h 3107094"/>
                    <a:gd name="connsiteX3" fmla="*/ 1131737 w 1467639"/>
                    <a:gd name="connsiteY3" fmla="*/ 0 h 3107094"/>
                    <a:gd name="connsiteX4" fmla="*/ 1309019 w 1467639"/>
                    <a:gd name="connsiteY4" fmla="*/ 326571 h 3107094"/>
                    <a:gd name="connsiteX5" fmla="*/ 1392994 w 1467639"/>
                    <a:gd name="connsiteY5" fmla="*/ 849086 h 3107094"/>
                    <a:gd name="connsiteX6" fmla="*/ 1281404 w 1467639"/>
                    <a:gd name="connsiteY6" fmla="*/ 1487808 h 3107094"/>
                    <a:gd name="connsiteX7" fmla="*/ 1467639 w 1467639"/>
                    <a:gd name="connsiteY7" fmla="*/ 2090057 h 3107094"/>
                    <a:gd name="connsiteX8" fmla="*/ 1187721 w 1467639"/>
                    <a:gd name="connsiteY8" fmla="*/ 3107094 h 3107094"/>
                    <a:gd name="connsiteX9" fmla="*/ 0 w 1467639"/>
                    <a:gd name="connsiteY9" fmla="*/ 1490164 h 3107094"/>
                    <a:gd name="connsiteX0" fmla="*/ 0 w 1467639"/>
                    <a:gd name="connsiteY0" fmla="*/ 1490164 h 2090057"/>
                    <a:gd name="connsiteX1" fmla="*/ 180015 w 1467639"/>
                    <a:gd name="connsiteY1" fmla="*/ 335902 h 2090057"/>
                    <a:gd name="connsiteX2" fmla="*/ 142692 w 1467639"/>
                    <a:gd name="connsiteY2" fmla="*/ 195943 h 2090057"/>
                    <a:gd name="connsiteX3" fmla="*/ 1131737 w 1467639"/>
                    <a:gd name="connsiteY3" fmla="*/ 0 h 2090057"/>
                    <a:gd name="connsiteX4" fmla="*/ 1309019 w 1467639"/>
                    <a:gd name="connsiteY4" fmla="*/ 326571 h 2090057"/>
                    <a:gd name="connsiteX5" fmla="*/ 1392994 w 1467639"/>
                    <a:gd name="connsiteY5" fmla="*/ 849086 h 2090057"/>
                    <a:gd name="connsiteX6" fmla="*/ 1281404 w 1467639"/>
                    <a:gd name="connsiteY6" fmla="*/ 1487808 h 2090057"/>
                    <a:gd name="connsiteX7" fmla="*/ 1467639 w 1467639"/>
                    <a:gd name="connsiteY7" fmla="*/ 2090057 h 2090057"/>
                    <a:gd name="connsiteX8" fmla="*/ 0 w 1467639"/>
                    <a:gd name="connsiteY8" fmla="*/ 1490164 h 2090057"/>
                    <a:gd name="connsiteX0" fmla="*/ 0 w 1392994"/>
                    <a:gd name="connsiteY0" fmla="*/ 1490164 h 1490164"/>
                    <a:gd name="connsiteX1" fmla="*/ 180015 w 1392994"/>
                    <a:gd name="connsiteY1" fmla="*/ 335902 h 1490164"/>
                    <a:gd name="connsiteX2" fmla="*/ 142692 w 1392994"/>
                    <a:gd name="connsiteY2" fmla="*/ 195943 h 1490164"/>
                    <a:gd name="connsiteX3" fmla="*/ 1131737 w 1392994"/>
                    <a:gd name="connsiteY3" fmla="*/ 0 h 1490164"/>
                    <a:gd name="connsiteX4" fmla="*/ 1309019 w 1392994"/>
                    <a:gd name="connsiteY4" fmla="*/ 326571 h 1490164"/>
                    <a:gd name="connsiteX5" fmla="*/ 1392994 w 1392994"/>
                    <a:gd name="connsiteY5" fmla="*/ 849086 h 1490164"/>
                    <a:gd name="connsiteX6" fmla="*/ 1281404 w 1392994"/>
                    <a:gd name="connsiteY6" fmla="*/ 1487808 h 1490164"/>
                    <a:gd name="connsiteX7" fmla="*/ 0 w 1392994"/>
                    <a:gd name="connsiteY7" fmla="*/ 1490164 h 1490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92994" h="1490164">
                      <a:moveTo>
                        <a:pt x="0" y="1490164"/>
                      </a:moveTo>
                      <a:lnTo>
                        <a:pt x="180015" y="335902"/>
                      </a:lnTo>
                      <a:lnTo>
                        <a:pt x="142692" y="195943"/>
                      </a:lnTo>
                      <a:lnTo>
                        <a:pt x="1131737" y="0"/>
                      </a:lnTo>
                      <a:lnTo>
                        <a:pt x="1309019" y="326571"/>
                      </a:lnTo>
                      <a:lnTo>
                        <a:pt x="1392994" y="849086"/>
                      </a:lnTo>
                      <a:lnTo>
                        <a:pt x="1281404" y="1487808"/>
                      </a:lnTo>
                      <a:lnTo>
                        <a:pt x="0" y="1490164"/>
                      </a:lnTo>
                      <a:close/>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400"/>
                </a:p>
              </p:txBody>
            </p:sp>
            <p:sp>
              <p:nvSpPr>
                <p:cNvPr id="55" name="Freeform 54"/>
                <p:cNvSpPr/>
                <p:nvPr/>
              </p:nvSpPr>
              <p:spPr>
                <a:xfrm>
                  <a:off x="765110" y="2500604"/>
                  <a:ext cx="2733870" cy="2369976"/>
                </a:xfrm>
                <a:custGeom>
                  <a:avLst/>
                  <a:gdLst>
                    <a:gd name="connsiteX0" fmla="*/ 0 w 2733870"/>
                    <a:gd name="connsiteY0" fmla="*/ 541176 h 2369976"/>
                    <a:gd name="connsiteX1" fmla="*/ 2733870 w 2733870"/>
                    <a:gd name="connsiteY1" fmla="*/ 0 h 2369976"/>
                    <a:gd name="connsiteX2" fmla="*/ 2481943 w 2733870"/>
                    <a:gd name="connsiteY2" fmla="*/ 1884784 h 2369976"/>
                    <a:gd name="connsiteX3" fmla="*/ 1791478 w 2733870"/>
                    <a:gd name="connsiteY3" fmla="*/ 2006082 h 2369976"/>
                    <a:gd name="connsiteX4" fmla="*/ 1539551 w 2733870"/>
                    <a:gd name="connsiteY4" fmla="*/ 2136710 h 2369976"/>
                    <a:gd name="connsiteX5" fmla="*/ 970384 w 2733870"/>
                    <a:gd name="connsiteY5" fmla="*/ 2369976 h 2369976"/>
                    <a:gd name="connsiteX6" fmla="*/ 1045029 w 2733870"/>
                    <a:gd name="connsiteY6" fmla="*/ 2006082 h 2369976"/>
                    <a:gd name="connsiteX7" fmla="*/ 905070 w 2733870"/>
                    <a:gd name="connsiteY7" fmla="*/ 2043404 h 2369976"/>
                    <a:gd name="connsiteX8" fmla="*/ 429208 w 2733870"/>
                    <a:gd name="connsiteY8" fmla="*/ 2015412 h 2369976"/>
                    <a:gd name="connsiteX9" fmla="*/ 0 w 2733870"/>
                    <a:gd name="connsiteY9" fmla="*/ 1194318 h 2369976"/>
                    <a:gd name="connsiteX10" fmla="*/ 0 w 2733870"/>
                    <a:gd name="connsiteY10" fmla="*/ 541176 h 2369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33870" h="2369976">
                      <a:moveTo>
                        <a:pt x="0" y="541176"/>
                      </a:moveTo>
                      <a:lnTo>
                        <a:pt x="2733870" y="0"/>
                      </a:lnTo>
                      <a:lnTo>
                        <a:pt x="2481943" y="1884784"/>
                      </a:lnTo>
                      <a:lnTo>
                        <a:pt x="1791478" y="2006082"/>
                      </a:lnTo>
                      <a:lnTo>
                        <a:pt x="1539551" y="2136710"/>
                      </a:lnTo>
                      <a:lnTo>
                        <a:pt x="970384" y="2369976"/>
                      </a:lnTo>
                      <a:lnTo>
                        <a:pt x="1045029" y="2006082"/>
                      </a:lnTo>
                      <a:lnTo>
                        <a:pt x="905070" y="2043404"/>
                      </a:lnTo>
                      <a:lnTo>
                        <a:pt x="429208" y="2015412"/>
                      </a:lnTo>
                      <a:lnTo>
                        <a:pt x="0" y="1194318"/>
                      </a:lnTo>
                      <a:lnTo>
                        <a:pt x="0" y="541176"/>
                      </a:lnTo>
                      <a:close/>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400"/>
                </a:p>
              </p:txBody>
            </p:sp>
            <p:sp>
              <p:nvSpPr>
                <p:cNvPr id="56" name="Freeform 55"/>
                <p:cNvSpPr/>
                <p:nvPr/>
              </p:nvSpPr>
              <p:spPr>
                <a:xfrm>
                  <a:off x="1651518" y="3163078"/>
                  <a:ext cx="699796" cy="419877"/>
                </a:xfrm>
                <a:custGeom>
                  <a:avLst/>
                  <a:gdLst>
                    <a:gd name="connsiteX0" fmla="*/ 111968 w 699796"/>
                    <a:gd name="connsiteY0" fmla="*/ 121298 h 419877"/>
                    <a:gd name="connsiteX1" fmla="*/ 494523 w 699796"/>
                    <a:gd name="connsiteY1" fmla="*/ 0 h 419877"/>
                    <a:gd name="connsiteX2" fmla="*/ 699796 w 699796"/>
                    <a:gd name="connsiteY2" fmla="*/ 261257 h 419877"/>
                    <a:gd name="connsiteX3" fmla="*/ 37323 w 699796"/>
                    <a:gd name="connsiteY3" fmla="*/ 419877 h 419877"/>
                    <a:gd name="connsiteX4" fmla="*/ 0 w 699796"/>
                    <a:gd name="connsiteY4" fmla="*/ 121298 h 419877"/>
                    <a:gd name="connsiteX5" fmla="*/ 111968 w 699796"/>
                    <a:gd name="connsiteY5" fmla="*/ 121298 h 419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9796" h="419877">
                      <a:moveTo>
                        <a:pt x="111968" y="121298"/>
                      </a:moveTo>
                      <a:lnTo>
                        <a:pt x="494523" y="0"/>
                      </a:lnTo>
                      <a:lnTo>
                        <a:pt x="699796" y="261257"/>
                      </a:lnTo>
                      <a:lnTo>
                        <a:pt x="37323" y="419877"/>
                      </a:lnTo>
                      <a:lnTo>
                        <a:pt x="0" y="121298"/>
                      </a:lnTo>
                      <a:lnTo>
                        <a:pt x="111968" y="121298"/>
                      </a:lnTo>
                      <a:close/>
                    </a:path>
                  </a:pathLst>
                </a:cu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400"/>
                </a:p>
              </p:txBody>
            </p:sp>
            <p:sp>
              <p:nvSpPr>
                <p:cNvPr id="59" name="TextBox 35"/>
                <p:cNvSpPr txBox="1"/>
                <p:nvPr/>
              </p:nvSpPr>
              <p:spPr>
                <a:xfrm>
                  <a:off x="3293706" y="2108718"/>
                  <a:ext cx="763030" cy="439681"/>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DE" sz="1400" dirty="0" smtClean="0">
                      <a:solidFill>
                        <a:srgbClr val="00B050"/>
                      </a:solidFill>
                    </a:rPr>
                    <a:t>hBN</a:t>
                  </a:r>
                  <a:endParaRPr lang="en-US" sz="1400" dirty="0">
                    <a:solidFill>
                      <a:srgbClr val="00B050"/>
                    </a:solidFill>
                  </a:endParaRPr>
                </a:p>
              </p:txBody>
            </p:sp>
            <p:sp>
              <p:nvSpPr>
                <p:cNvPr id="60" name="TextBox 36"/>
                <p:cNvSpPr txBox="1"/>
                <p:nvPr/>
              </p:nvSpPr>
              <p:spPr>
                <a:xfrm>
                  <a:off x="1316213" y="2320602"/>
                  <a:ext cx="547769" cy="439681"/>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DE" sz="1400" dirty="0" smtClean="0">
                      <a:solidFill>
                        <a:srgbClr val="FF0000"/>
                      </a:solidFill>
                    </a:rPr>
                    <a:t>Gr</a:t>
                  </a:r>
                  <a:endParaRPr lang="en-US" sz="1400" dirty="0">
                    <a:solidFill>
                      <a:srgbClr val="FF0000"/>
                    </a:solidFill>
                  </a:endParaRPr>
                </a:p>
              </p:txBody>
            </p:sp>
            <p:sp>
              <p:nvSpPr>
                <p:cNvPr id="61" name="TextBox 41"/>
                <p:cNvSpPr txBox="1"/>
                <p:nvPr/>
              </p:nvSpPr>
              <p:spPr>
                <a:xfrm>
                  <a:off x="2674822" y="4551641"/>
                  <a:ext cx="547769" cy="439681"/>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DE" sz="1400" dirty="0" smtClean="0">
                      <a:solidFill>
                        <a:srgbClr val="FF0000"/>
                      </a:solidFill>
                    </a:rPr>
                    <a:t>Gr</a:t>
                  </a:r>
                  <a:endParaRPr lang="en-US" sz="1400" dirty="0">
                    <a:solidFill>
                      <a:srgbClr val="FF0000"/>
                    </a:solidFill>
                  </a:endParaRPr>
                </a:p>
              </p:txBody>
            </p:sp>
            <p:sp>
              <p:nvSpPr>
                <p:cNvPr id="65" name="TextBox 42"/>
                <p:cNvSpPr txBox="1"/>
                <p:nvPr/>
              </p:nvSpPr>
              <p:spPr>
                <a:xfrm>
                  <a:off x="954054" y="2919708"/>
                  <a:ext cx="1490884" cy="439681"/>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DE" sz="1400" dirty="0" smtClean="0">
                      <a:solidFill>
                        <a:srgbClr val="FFC000"/>
                      </a:solidFill>
                    </a:rPr>
                    <a:t>ML MoSe2</a:t>
                  </a:r>
                  <a:endParaRPr lang="en-US" sz="1400" dirty="0">
                    <a:solidFill>
                      <a:srgbClr val="FFC000"/>
                    </a:solidFill>
                  </a:endParaRPr>
                </a:p>
              </p:txBody>
            </p:sp>
          </p:grpSp>
          <p:sp>
            <p:nvSpPr>
              <p:cNvPr id="50" name="Freeform 49"/>
              <p:cNvSpPr/>
              <p:nvPr/>
            </p:nvSpPr>
            <p:spPr>
              <a:xfrm>
                <a:off x="1605775" y="2071172"/>
                <a:ext cx="189571" cy="189571"/>
              </a:xfrm>
              <a:custGeom>
                <a:avLst/>
                <a:gdLst>
                  <a:gd name="connsiteX0" fmla="*/ 0 w 189571"/>
                  <a:gd name="connsiteY0" fmla="*/ 22302 h 189571"/>
                  <a:gd name="connsiteX1" fmla="*/ 133815 w 189571"/>
                  <a:gd name="connsiteY1" fmla="*/ 0 h 189571"/>
                  <a:gd name="connsiteX2" fmla="*/ 189571 w 189571"/>
                  <a:gd name="connsiteY2" fmla="*/ 133815 h 189571"/>
                  <a:gd name="connsiteX3" fmla="*/ 22302 w 189571"/>
                  <a:gd name="connsiteY3" fmla="*/ 189571 h 189571"/>
                  <a:gd name="connsiteX4" fmla="*/ 0 w 189571"/>
                  <a:gd name="connsiteY4" fmla="*/ 22302 h 1895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9571" h="189571">
                    <a:moveTo>
                      <a:pt x="0" y="22302"/>
                    </a:moveTo>
                    <a:lnTo>
                      <a:pt x="133815" y="0"/>
                    </a:lnTo>
                    <a:lnTo>
                      <a:pt x="189571" y="133815"/>
                    </a:lnTo>
                    <a:lnTo>
                      <a:pt x="22302" y="189571"/>
                    </a:lnTo>
                    <a:lnTo>
                      <a:pt x="0" y="22302"/>
                    </a:lnTo>
                    <a:close/>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400"/>
              </a:p>
            </p:txBody>
          </p:sp>
          <p:sp>
            <p:nvSpPr>
              <p:cNvPr id="51" name="Freeform 50"/>
              <p:cNvSpPr/>
              <p:nvPr/>
            </p:nvSpPr>
            <p:spPr>
              <a:xfrm>
                <a:off x="1706137" y="1881601"/>
                <a:ext cx="468351" cy="1605775"/>
              </a:xfrm>
              <a:custGeom>
                <a:avLst/>
                <a:gdLst>
                  <a:gd name="connsiteX0" fmla="*/ 100361 w 468351"/>
                  <a:gd name="connsiteY0" fmla="*/ 1215482 h 1605775"/>
                  <a:gd name="connsiteX1" fmla="*/ 223024 w 468351"/>
                  <a:gd name="connsiteY1" fmla="*/ 825190 h 1605775"/>
                  <a:gd name="connsiteX2" fmla="*/ 234175 w 468351"/>
                  <a:gd name="connsiteY2" fmla="*/ 189570 h 1605775"/>
                  <a:gd name="connsiteX3" fmla="*/ 144965 w 468351"/>
                  <a:gd name="connsiteY3" fmla="*/ 144965 h 1605775"/>
                  <a:gd name="connsiteX4" fmla="*/ 133814 w 468351"/>
                  <a:gd name="connsiteY4" fmla="*/ 133814 h 1605775"/>
                  <a:gd name="connsiteX5" fmla="*/ 0 w 468351"/>
                  <a:gd name="connsiteY5" fmla="*/ 133814 h 1605775"/>
                  <a:gd name="connsiteX6" fmla="*/ 11151 w 468351"/>
                  <a:gd name="connsiteY6" fmla="*/ 33453 h 1605775"/>
                  <a:gd name="connsiteX7" fmla="*/ 267629 w 468351"/>
                  <a:gd name="connsiteY7" fmla="*/ 0 h 1605775"/>
                  <a:gd name="connsiteX8" fmla="*/ 468351 w 468351"/>
                  <a:gd name="connsiteY8" fmla="*/ 825190 h 1605775"/>
                  <a:gd name="connsiteX9" fmla="*/ 446048 w 468351"/>
                  <a:gd name="connsiteY9" fmla="*/ 1471961 h 1605775"/>
                  <a:gd name="connsiteX10" fmla="*/ 55756 w 468351"/>
                  <a:gd name="connsiteY10" fmla="*/ 1605775 h 1605775"/>
                  <a:gd name="connsiteX11" fmla="*/ 100361 w 468351"/>
                  <a:gd name="connsiteY11" fmla="*/ 1215482 h 160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68351" h="1605775">
                    <a:moveTo>
                      <a:pt x="100361" y="1215482"/>
                    </a:moveTo>
                    <a:lnTo>
                      <a:pt x="223024" y="825190"/>
                    </a:lnTo>
                    <a:lnTo>
                      <a:pt x="234175" y="189570"/>
                    </a:lnTo>
                    <a:lnTo>
                      <a:pt x="144965" y="144965"/>
                    </a:lnTo>
                    <a:lnTo>
                      <a:pt x="133814" y="133814"/>
                    </a:lnTo>
                    <a:lnTo>
                      <a:pt x="0" y="133814"/>
                    </a:lnTo>
                    <a:lnTo>
                      <a:pt x="11151" y="33453"/>
                    </a:lnTo>
                    <a:lnTo>
                      <a:pt x="267629" y="0"/>
                    </a:lnTo>
                    <a:lnTo>
                      <a:pt x="468351" y="825190"/>
                    </a:lnTo>
                    <a:lnTo>
                      <a:pt x="446048" y="1471961"/>
                    </a:lnTo>
                    <a:lnTo>
                      <a:pt x="55756" y="1605775"/>
                    </a:lnTo>
                    <a:lnTo>
                      <a:pt x="100361" y="1215482"/>
                    </a:lnTo>
                    <a:close/>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400"/>
              </a:p>
            </p:txBody>
          </p:sp>
        </p:grpSp>
        <p:sp>
          <p:nvSpPr>
            <p:cNvPr id="47" name="TextBox 46"/>
            <p:cNvSpPr txBox="1"/>
            <p:nvPr/>
          </p:nvSpPr>
          <p:spPr>
            <a:xfrm>
              <a:off x="1076984" y="4777820"/>
              <a:ext cx="1435509" cy="326243"/>
            </a:xfrm>
            <a:prstGeom prst="rect">
              <a:avLst/>
            </a:prstGeom>
            <a:noFill/>
          </p:spPr>
          <p:txBody>
            <a:bodyPr wrap="square" rtlCol="0">
              <a:spAutoFit/>
            </a:bodyPr>
            <a:lstStyle/>
            <a:p>
              <a:pPr algn="l">
                <a:lnSpc>
                  <a:spcPct val="95000"/>
                </a:lnSpc>
              </a:pPr>
              <a:r>
                <a:rPr lang="en-US" sz="1600" b="1" dirty="0" smtClean="0"/>
                <a:t>20 </a:t>
              </a:r>
              <a:r>
                <a:rPr lang="en-US" sz="1600" b="1" dirty="0" smtClean="0">
                  <a:latin typeface="Symbol" panose="05050102010706020507" pitchFamily="18" charset="2"/>
                </a:rPr>
                <a:t>m</a:t>
              </a:r>
              <a:r>
                <a:rPr lang="en-US" sz="1600" b="1" dirty="0" smtClean="0"/>
                <a:t>m</a:t>
              </a:r>
            </a:p>
          </p:txBody>
        </p:sp>
        <p:cxnSp>
          <p:nvCxnSpPr>
            <p:cNvPr id="7" name="Straight Connector 6"/>
            <p:cNvCxnSpPr>
              <a:endCxn id="47" idx="2"/>
            </p:cNvCxnSpPr>
            <p:nvPr/>
          </p:nvCxnSpPr>
          <p:spPr>
            <a:xfrm>
              <a:off x="1131629" y="5104063"/>
              <a:ext cx="663110" cy="0"/>
            </a:xfrm>
            <a:prstGeom prst="line">
              <a:avLst/>
            </a:prstGeom>
            <a:ln w="349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2" name="Group 71"/>
          <p:cNvGrpSpPr/>
          <p:nvPr/>
        </p:nvGrpSpPr>
        <p:grpSpPr>
          <a:xfrm>
            <a:off x="3979429" y="3172048"/>
            <a:ext cx="4888585" cy="3096344"/>
            <a:chOff x="151274" y="1916832"/>
            <a:chExt cx="4888585" cy="3096344"/>
          </a:xfrm>
        </p:grpSpPr>
        <p:grpSp>
          <p:nvGrpSpPr>
            <p:cNvPr id="73" name="Group 72"/>
            <p:cNvGrpSpPr>
              <a:grpSpLocks/>
            </p:cNvGrpSpPr>
            <p:nvPr/>
          </p:nvGrpSpPr>
          <p:grpSpPr>
            <a:xfrm>
              <a:off x="151274" y="1916832"/>
              <a:ext cx="4888585" cy="3096344"/>
              <a:chOff x="630936" y="1340768"/>
              <a:chExt cx="4888585" cy="4204114"/>
            </a:xfrm>
          </p:grpSpPr>
          <p:pic>
            <p:nvPicPr>
              <p:cNvPr id="77" name="Picture 76"/>
              <p:cNvPicPr>
                <a:picLocks noChangeAspect="1"/>
              </p:cNvPicPr>
              <p:nvPr/>
            </p:nvPicPr>
            <p:blipFill rotWithShape="1">
              <a:blip r:embed="rId9">
                <a:extLst>
                  <a:ext uri="{28A0092B-C50C-407E-A947-70E740481C1C}">
                    <a14:useLocalDpi xmlns:a14="http://schemas.microsoft.com/office/drawing/2010/main" val="0"/>
                  </a:ext>
                </a:extLst>
              </a:blip>
              <a:srcRect l="12427" t="7057" r="15316" b="16014"/>
              <a:stretch/>
            </p:blipFill>
            <p:spPr>
              <a:xfrm flipH="1">
                <a:off x="1415480" y="1340768"/>
                <a:ext cx="3792030" cy="3528392"/>
              </a:xfrm>
              <a:prstGeom prst="rect">
                <a:avLst/>
              </a:prstGeom>
            </p:spPr>
          </p:pic>
          <p:sp>
            <p:nvSpPr>
              <p:cNvPr id="78" name="TextBox 77"/>
              <p:cNvSpPr txBox="1"/>
              <p:nvPr/>
            </p:nvSpPr>
            <p:spPr>
              <a:xfrm>
                <a:off x="630936" y="2216482"/>
                <a:ext cx="369332" cy="1644567"/>
              </a:xfrm>
              <a:prstGeom prst="rect">
                <a:avLst/>
              </a:prstGeom>
              <a:noFill/>
            </p:spPr>
            <p:txBody>
              <a:bodyPr vert="vert270" wrap="none" rtlCol="0">
                <a:spAutoFit/>
              </a:bodyPr>
              <a:lstStyle/>
              <a:p>
                <a:r>
                  <a:rPr lang="en-US" sz="1200" dirty="0" smtClean="0"/>
                  <a:t>Gate voltage (V)</a:t>
                </a:r>
                <a:endParaRPr lang="en-US" sz="1200" dirty="0"/>
              </a:p>
            </p:txBody>
          </p:sp>
          <p:sp>
            <p:nvSpPr>
              <p:cNvPr id="79" name="TextBox 78"/>
              <p:cNvSpPr txBox="1"/>
              <p:nvPr/>
            </p:nvSpPr>
            <p:spPr>
              <a:xfrm>
                <a:off x="3484155" y="1484784"/>
                <a:ext cx="320922" cy="376100"/>
              </a:xfrm>
              <a:prstGeom prst="rect">
                <a:avLst/>
              </a:prstGeom>
              <a:noFill/>
            </p:spPr>
            <p:txBody>
              <a:bodyPr wrap="none" rtlCol="0">
                <a:spAutoFit/>
              </a:bodyPr>
              <a:lstStyle/>
              <a:p>
                <a:r>
                  <a:rPr lang="en-US" sz="1200" b="1" dirty="0" smtClean="0">
                    <a:solidFill>
                      <a:schemeClr val="bg1"/>
                    </a:solidFill>
                  </a:rPr>
                  <a:t>X</a:t>
                </a:r>
                <a:r>
                  <a:rPr lang="en-US" sz="1200" b="1" baseline="30000" dirty="0" smtClean="0">
                    <a:solidFill>
                      <a:schemeClr val="bg1"/>
                    </a:solidFill>
                  </a:rPr>
                  <a:t>-</a:t>
                </a:r>
                <a:endParaRPr lang="en-US" sz="1200" b="1" baseline="30000" dirty="0">
                  <a:solidFill>
                    <a:schemeClr val="bg1"/>
                  </a:solidFill>
                </a:endParaRPr>
              </a:p>
            </p:txBody>
          </p:sp>
          <p:sp>
            <p:nvSpPr>
              <p:cNvPr id="80" name="TextBox 79"/>
              <p:cNvSpPr txBox="1"/>
              <p:nvPr/>
            </p:nvSpPr>
            <p:spPr>
              <a:xfrm>
                <a:off x="2927648" y="4332973"/>
                <a:ext cx="346570" cy="376100"/>
              </a:xfrm>
              <a:prstGeom prst="rect">
                <a:avLst/>
              </a:prstGeom>
              <a:noFill/>
            </p:spPr>
            <p:txBody>
              <a:bodyPr wrap="none" rtlCol="0">
                <a:spAutoFit/>
              </a:bodyPr>
              <a:lstStyle/>
              <a:p>
                <a:r>
                  <a:rPr lang="en-US" sz="1200" b="1" dirty="0" smtClean="0">
                    <a:solidFill>
                      <a:schemeClr val="bg1"/>
                    </a:solidFill>
                  </a:rPr>
                  <a:t>X</a:t>
                </a:r>
                <a:r>
                  <a:rPr lang="en-US" sz="1200" b="1" baseline="30000" dirty="0" smtClean="0">
                    <a:solidFill>
                      <a:schemeClr val="bg1"/>
                    </a:solidFill>
                  </a:rPr>
                  <a:t>+</a:t>
                </a:r>
                <a:endParaRPr lang="en-US" sz="1200" b="1" baseline="30000" dirty="0">
                  <a:solidFill>
                    <a:schemeClr val="bg1"/>
                  </a:solidFill>
                </a:endParaRPr>
              </a:p>
            </p:txBody>
          </p:sp>
          <p:sp>
            <p:nvSpPr>
              <p:cNvPr id="81" name="TextBox 80"/>
              <p:cNvSpPr txBox="1"/>
              <p:nvPr/>
            </p:nvSpPr>
            <p:spPr>
              <a:xfrm>
                <a:off x="4248385" y="3311164"/>
                <a:ext cx="344966" cy="376100"/>
              </a:xfrm>
              <a:prstGeom prst="rect">
                <a:avLst/>
              </a:prstGeom>
              <a:noFill/>
            </p:spPr>
            <p:txBody>
              <a:bodyPr wrap="none" rtlCol="0">
                <a:spAutoFit/>
              </a:bodyPr>
              <a:lstStyle/>
              <a:p>
                <a:r>
                  <a:rPr lang="en-US" sz="1200" b="1" dirty="0">
                    <a:solidFill>
                      <a:schemeClr val="bg1"/>
                    </a:solidFill>
                  </a:rPr>
                  <a:t>X</a:t>
                </a:r>
                <a:r>
                  <a:rPr lang="en-US" sz="1200" b="1" baseline="-25000" dirty="0" smtClean="0">
                    <a:solidFill>
                      <a:schemeClr val="bg1"/>
                    </a:solidFill>
                  </a:rPr>
                  <a:t>0</a:t>
                </a:r>
                <a:endParaRPr lang="en-US" sz="1200" b="1" baseline="-25000" dirty="0">
                  <a:solidFill>
                    <a:schemeClr val="bg1"/>
                  </a:solidFill>
                </a:endParaRPr>
              </a:p>
            </p:txBody>
          </p:sp>
          <p:sp>
            <p:nvSpPr>
              <p:cNvPr id="82" name="TextBox 81"/>
              <p:cNvSpPr txBox="1"/>
              <p:nvPr/>
            </p:nvSpPr>
            <p:spPr>
              <a:xfrm>
                <a:off x="1175062" y="4869160"/>
                <a:ext cx="4344459" cy="363564"/>
              </a:xfrm>
              <a:prstGeom prst="rect">
                <a:avLst/>
              </a:prstGeom>
              <a:noFill/>
            </p:spPr>
            <p:txBody>
              <a:bodyPr wrap="none" rtlCol="0">
                <a:spAutoFit/>
              </a:bodyPr>
              <a:lstStyle/>
              <a:p>
                <a:pPr algn="l">
                  <a:lnSpc>
                    <a:spcPct val="95000"/>
                  </a:lnSpc>
                </a:pPr>
                <a:r>
                  <a:rPr lang="en-US" sz="1200" dirty="0" smtClean="0"/>
                  <a:t>1.550         1.575         1.660        1.625         1.650        1.675</a:t>
                </a:r>
              </a:p>
            </p:txBody>
          </p:sp>
          <p:sp>
            <p:nvSpPr>
              <p:cNvPr id="83" name="TextBox 82"/>
              <p:cNvSpPr txBox="1"/>
              <p:nvPr/>
            </p:nvSpPr>
            <p:spPr>
              <a:xfrm>
                <a:off x="1007897" y="1431410"/>
                <a:ext cx="449162" cy="3329181"/>
              </a:xfrm>
              <a:prstGeom prst="rect">
                <a:avLst/>
              </a:prstGeom>
              <a:noFill/>
            </p:spPr>
            <p:txBody>
              <a:bodyPr wrap="none" rtlCol="0">
                <a:spAutoFit/>
              </a:bodyPr>
              <a:lstStyle/>
              <a:p>
                <a:pPr algn="r">
                  <a:spcAft>
                    <a:spcPts val="2800"/>
                  </a:spcAft>
                </a:pPr>
                <a:r>
                  <a:rPr lang="en-US" sz="1200" dirty="0" smtClean="0"/>
                  <a:t> 4.0</a:t>
                </a:r>
              </a:p>
              <a:p>
                <a:pPr algn="r">
                  <a:spcAft>
                    <a:spcPts val="2800"/>
                  </a:spcAft>
                </a:pPr>
                <a:r>
                  <a:rPr lang="en-US" sz="1200" dirty="0" smtClean="0"/>
                  <a:t> 2.0</a:t>
                </a:r>
              </a:p>
              <a:p>
                <a:pPr algn="r">
                  <a:spcAft>
                    <a:spcPts val="2800"/>
                  </a:spcAft>
                </a:pPr>
                <a:r>
                  <a:rPr lang="en-US" sz="1200" dirty="0" smtClean="0"/>
                  <a:t> 0.0</a:t>
                </a:r>
              </a:p>
              <a:p>
                <a:pPr algn="r">
                  <a:spcAft>
                    <a:spcPts val="2800"/>
                  </a:spcAft>
                </a:pPr>
                <a:r>
                  <a:rPr lang="en-US" sz="1200" dirty="0" smtClean="0"/>
                  <a:t>-2.0</a:t>
                </a:r>
              </a:p>
              <a:p>
                <a:pPr algn="r">
                  <a:spcAft>
                    <a:spcPts val="2800"/>
                  </a:spcAft>
                </a:pPr>
                <a:r>
                  <a:rPr lang="en-US" sz="1200" dirty="0" smtClean="0"/>
                  <a:t>-4.0</a:t>
                </a:r>
              </a:p>
            </p:txBody>
          </p:sp>
          <p:sp>
            <p:nvSpPr>
              <p:cNvPr id="84" name="TextBox 83"/>
              <p:cNvSpPr txBox="1"/>
              <p:nvPr/>
            </p:nvSpPr>
            <p:spPr>
              <a:xfrm>
                <a:off x="2699302" y="5168782"/>
                <a:ext cx="1003801" cy="376100"/>
              </a:xfrm>
              <a:prstGeom prst="rect">
                <a:avLst/>
              </a:prstGeom>
              <a:noFill/>
            </p:spPr>
            <p:txBody>
              <a:bodyPr vert="horz" wrap="none" rtlCol="0">
                <a:spAutoFit/>
              </a:bodyPr>
              <a:lstStyle/>
              <a:p>
                <a:r>
                  <a:rPr lang="en-US" sz="1200" dirty="0" smtClean="0"/>
                  <a:t>Energy (eV)</a:t>
                </a:r>
                <a:endParaRPr lang="en-US" sz="1200" dirty="0"/>
              </a:p>
            </p:txBody>
          </p:sp>
        </p:grpSp>
        <p:pic>
          <p:nvPicPr>
            <p:cNvPr id="74" name="Picture 73"/>
            <p:cNvPicPr>
              <a:picLocks/>
            </p:cNvPicPr>
            <p:nvPr/>
          </p:nvPicPr>
          <p:blipFill rotWithShape="1">
            <a:blip r:embed="rId9">
              <a:extLst>
                <a:ext uri="{28A0092B-C50C-407E-A947-70E740481C1C}">
                  <a14:useLocalDpi xmlns:a14="http://schemas.microsoft.com/office/drawing/2010/main" val="0"/>
                </a:ext>
              </a:extLst>
            </a:blip>
            <a:srcRect l="86840" t="9692" r="11698" b="17616"/>
            <a:stretch/>
          </p:blipFill>
          <p:spPr>
            <a:xfrm rot="10800000" flipV="1">
              <a:off x="1415481" y="2121823"/>
              <a:ext cx="72009" cy="1591025"/>
            </a:xfrm>
            <a:prstGeom prst="rect">
              <a:avLst/>
            </a:prstGeom>
          </p:spPr>
        </p:pic>
        <p:sp>
          <p:nvSpPr>
            <p:cNvPr id="75" name="TextBox 74"/>
            <p:cNvSpPr txBox="1">
              <a:spLocks/>
            </p:cNvSpPr>
            <p:nvPr/>
          </p:nvSpPr>
          <p:spPr>
            <a:xfrm>
              <a:off x="938813" y="3561983"/>
              <a:ext cx="431528" cy="276999"/>
            </a:xfrm>
            <a:prstGeom prst="rect">
              <a:avLst/>
            </a:prstGeom>
            <a:noFill/>
          </p:spPr>
          <p:txBody>
            <a:bodyPr wrap="none" rtlCol="0">
              <a:spAutoFit/>
            </a:bodyPr>
            <a:lstStyle/>
            <a:p>
              <a:r>
                <a:rPr lang="en-US" sz="1200" dirty="0" smtClean="0">
                  <a:solidFill>
                    <a:schemeClr val="bg1"/>
                  </a:solidFill>
                </a:rPr>
                <a:t>Min</a:t>
              </a:r>
              <a:endParaRPr lang="en-US" sz="1200" baseline="-25000" dirty="0">
                <a:solidFill>
                  <a:schemeClr val="bg1"/>
                </a:solidFill>
              </a:endParaRPr>
            </a:p>
          </p:txBody>
        </p:sp>
        <p:sp>
          <p:nvSpPr>
            <p:cNvPr id="76" name="TextBox 75"/>
            <p:cNvSpPr txBox="1">
              <a:spLocks/>
            </p:cNvSpPr>
            <p:nvPr/>
          </p:nvSpPr>
          <p:spPr>
            <a:xfrm>
              <a:off x="938813" y="1988840"/>
              <a:ext cx="474810" cy="276999"/>
            </a:xfrm>
            <a:prstGeom prst="rect">
              <a:avLst/>
            </a:prstGeom>
            <a:noFill/>
          </p:spPr>
          <p:txBody>
            <a:bodyPr wrap="none" rtlCol="0">
              <a:spAutoFit/>
            </a:bodyPr>
            <a:lstStyle/>
            <a:p>
              <a:r>
                <a:rPr lang="en-US" sz="1200" dirty="0" smtClean="0">
                  <a:solidFill>
                    <a:schemeClr val="bg1"/>
                  </a:solidFill>
                </a:rPr>
                <a:t>Max</a:t>
              </a:r>
              <a:endParaRPr lang="en-US" sz="1200" baseline="-25000" dirty="0">
                <a:solidFill>
                  <a:schemeClr val="bg1"/>
                </a:solidFill>
              </a:endParaRPr>
            </a:p>
          </p:txBody>
        </p:sp>
      </p:grpSp>
    </p:spTree>
    <p:extLst>
      <p:ext uri="{BB962C8B-B14F-4D97-AF65-F5344CB8AC3E}">
        <p14:creationId xmlns:p14="http://schemas.microsoft.com/office/powerpoint/2010/main" val="1388299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ct 12"/>
          <p:cNvGraphicFramePr>
            <a:graphicFrameLocks noChangeAspect="1"/>
          </p:cNvGraphicFramePr>
          <p:nvPr>
            <p:extLst>
              <p:ext uri="{D42A27DB-BD31-4B8C-83A1-F6EECF244321}">
                <p14:modId xmlns:p14="http://schemas.microsoft.com/office/powerpoint/2010/main" val="2235676010"/>
              </p:ext>
            </p:extLst>
          </p:nvPr>
        </p:nvGraphicFramePr>
        <p:xfrm>
          <a:off x="4834444" y="4077072"/>
          <a:ext cx="2807640" cy="2304000"/>
        </p:xfrm>
        <a:graphic>
          <a:graphicData uri="http://schemas.openxmlformats.org/presentationml/2006/ole">
            <mc:AlternateContent xmlns:mc="http://schemas.openxmlformats.org/markup-compatibility/2006">
              <mc:Choice xmlns:v="urn:schemas-microsoft-com:vml" Requires="v">
                <p:oleObj spid="_x0000_s28589" name="Graph" r:id="rId4" imgW="2807640" imgH="2304000" progId="Origin50.Graph">
                  <p:embed/>
                </p:oleObj>
              </mc:Choice>
              <mc:Fallback>
                <p:oleObj name="Graph" r:id="rId4" imgW="2807640" imgH="2304000" progId="Origin50.Graph">
                  <p:embed/>
                  <p:pic>
                    <p:nvPicPr>
                      <p:cNvPr id="0" name=""/>
                      <p:cNvPicPr/>
                      <p:nvPr/>
                    </p:nvPicPr>
                    <p:blipFill>
                      <a:blip r:embed="rId5"/>
                      <a:stretch>
                        <a:fillRect/>
                      </a:stretch>
                    </p:blipFill>
                    <p:spPr>
                      <a:xfrm>
                        <a:off x="4834444" y="4077072"/>
                        <a:ext cx="2807640" cy="2304000"/>
                      </a:xfrm>
                      <a:prstGeom prst="rect">
                        <a:avLst/>
                      </a:prstGeom>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2129583172"/>
              </p:ext>
            </p:extLst>
          </p:nvPr>
        </p:nvGraphicFramePr>
        <p:xfrm>
          <a:off x="4979126" y="692696"/>
          <a:ext cx="2735640" cy="2376000"/>
        </p:xfrm>
        <a:graphic>
          <a:graphicData uri="http://schemas.openxmlformats.org/presentationml/2006/ole">
            <mc:AlternateContent xmlns:mc="http://schemas.openxmlformats.org/markup-compatibility/2006">
              <mc:Choice xmlns:v="urn:schemas-microsoft-com:vml" Requires="v">
                <p:oleObj spid="_x0000_s28590" name="Graph" r:id="rId6" imgW="2735640" imgH="2376000" progId="Origin50.Graph">
                  <p:embed/>
                </p:oleObj>
              </mc:Choice>
              <mc:Fallback>
                <p:oleObj name="Graph" r:id="rId6" imgW="2735640" imgH="2376000" progId="Origin50.Graph">
                  <p:embed/>
                  <p:pic>
                    <p:nvPicPr>
                      <p:cNvPr id="0" name=""/>
                      <p:cNvPicPr/>
                      <p:nvPr/>
                    </p:nvPicPr>
                    <p:blipFill>
                      <a:blip r:embed="rId7"/>
                      <a:stretch>
                        <a:fillRect/>
                      </a:stretch>
                    </p:blipFill>
                    <p:spPr>
                      <a:xfrm>
                        <a:off x="4979126" y="692696"/>
                        <a:ext cx="2735640" cy="2376000"/>
                      </a:xfrm>
                      <a:prstGeom prst="rect">
                        <a:avLst/>
                      </a:prstGeom>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3180878193"/>
              </p:ext>
            </p:extLst>
          </p:nvPr>
        </p:nvGraphicFramePr>
        <p:xfrm>
          <a:off x="9161463" y="2616200"/>
          <a:ext cx="2844800" cy="2470150"/>
        </p:xfrm>
        <a:graphic>
          <a:graphicData uri="http://schemas.openxmlformats.org/presentationml/2006/ole">
            <mc:AlternateContent xmlns:mc="http://schemas.openxmlformats.org/markup-compatibility/2006">
              <mc:Choice xmlns:v="urn:schemas-microsoft-com:vml" Requires="v">
                <p:oleObj spid="_x0000_s28591" name="Graph" r:id="rId8" imgW="2735640" imgH="2376000" progId="Origin50.Graph">
                  <p:embed/>
                </p:oleObj>
              </mc:Choice>
              <mc:Fallback>
                <p:oleObj name="Graph" r:id="rId8" imgW="2735640" imgH="2376000" progId="Origin50.Graph">
                  <p:embed/>
                  <p:pic>
                    <p:nvPicPr>
                      <p:cNvPr id="0" name=""/>
                      <p:cNvPicPr/>
                      <p:nvPr/>
                    </p:nvPicPr>
                    <p:blipFill>
                      <a:blip r:embed="rId9"/>
                      <a:stretch>
                        <a:fillRect/>
                      </a:stretch>
                    </p:blipFill>
                    <p:spPr>
                      <a:xfrm>
                        <a:off x="9161463" y="2616200"/>
                        <a:ext cx="2844800" cy="2470150"/>
                      </a:xfrm>
                      <a:prstGeom prst="rect">
                        <a:avLst/>
                      </a:prstGeom>
                    </p:spPr>
                  </p:pic>
                </p:oleObj>
              </mc:Fallback>
            </mc:AlternateContent>
          </a:graphicData>
        </a:graphic>
      </p:graphicFrame>
      <p:grpSp>
        <p:nvGrpSpPr>
          <p:cNvPr id="14" name="Group 13"/>
          <p:cNvGrpSpPr/>
          <p:nvPr/>
        </p:nvGrpSpPr>
        <p:grpSpPr>
          <a:xfrm>
            <a:off x="-33972" y="3212976"/>
            <a:ext cx="4781344" cy="3096344"/>
            <a:chOff x="258515" y="1916832"/>
            <a:chExt cx="4781344" cy="3096344"/>
          </a:xfrm>
        </p:grpSpPr>
        <p:grpSp>
          <p:nvGrpSpPr>
            <p:cNvPr id="11" name="Group 10"/>
            <p:cNvGrpSpPr>
              <a:grpSpLocks/>
            </p:cNvGrpSpPr>
            <p:nvPr/>
          </p:nvGrpSpPr>
          <p:grpSpPr>
            <a:xfrm>
              <a:off x="258515" y="1916832"/>
              <a:ext cx="4781344" cy="3096344"/>
              <a:chOff x="738177" y="1340768"/>
              <a:chExt cx="4781344" cy="4204114"/>
            </a:xfrm>
          </p:grpSpPr>
          <p:pic>
            <p:nvPicPr>
              <p:cNvPr id="2" name="Picture 1"/>
              <p:cNvPicPr>
                <a:picLocks noChangeAspect="1"/>
              </p:cNvPicPr>
              <p:nvPr/>
            </p:nvPicPr>
            <p:blipFill rotWithShape="1">
              <a:blip r:embed="rId10">
                <a:extLst>
                  <a:ext uri="{28A0092B-C50C-407E-A947-70E740481C1C}">
                    <a14:useLocalDpi xmlns:a14="http://schemas.microsoft.com/office/drawing/2010/main" val="0"/>
                  </a:ext>
                </a:extLst>
              </a:blip>
              <a:srcRect l="12427" t="7057" r="15316" b="16014"/>
              <a:stretch/>
            </p:blipFill>
            <p:spPr>
              <a:xfrm flipH="1">
                <a:off x="1415480" y="1340768"/>
                <a:ext cx="3792030" cy="3528392"/>
              </a:xfrm>
              <a:prstGeom prst="rect">
                <a:avLst/>
              </a:prstGeom>
            </p:spPr>
          </p:pic>
          <p:sp>
            <p:nvSpPr>
              <p:cNvPr id="12" name="TextBox 11"/>
              <p:cNvSpPr txBox="1"/>
              <p:nvPr/>
            </p:nvSpPr>
            <p:spPr>
              <a:xfrm>
                <a:off x="738177" y="2335994"/>
                <a:ext cx="369332" cy="1644567"/>
              </a:xfrm>
              <a:prstGeom prst="rect">
                <a:avLst/>
              </a:prstGeom>
              <a:noFill/>
            </p:spPr>
            <p:txBody>
              <a:bodyPr vert="vert270" wrap="none" rtlCol="0">
                <a:spAutoFit/>
              </a:bodyPr>
              <a:lstStyle/>
              <a:p>
                <a:r>
                  <a:rPr lang="en-US" sz="1200" dirty="0" smtClean="0"/>
                  <a:t>Gate voltage (V)</a:t>
                </a:r>
                <a:endParaRPr lang="en-US" sz="1200" dirty="0"/>
              </a:p>
            </p:txBody>
          </p:sp>
          <p:sp>
            <p:nvSpPr>
              <p:cNvPr id="19" name="TextBox 18"/>
              <p:cNvSpPr txBox="1"/>
              <p:nvPr/>
            </p:nvSpPr>
            <p:spPr>
              <a:xfrm>
                <a:off x="3484155" y="1484784"/>
                <a:ext cx="320922" cy="376100"/>
              </a:xfrm>
              <a:prstGeom prst="rect">
                <a:avLst/>
              </a:prstGeom>
              <a:noFill/>
            </p:spPr>
            <p:txBody>
              <a:bodyPr wrap="none" rtlCol="0">
                <a:spAutoFit/>
              </a:bodyPr>
              <a:lstStyle/>
              <a:p>
                <a:r>
                  <a:rPr lang="en-US" sz="1200" b="1" dirty="0" smtClean="0">
                    <a:solidFill>
                      <a:schemeClr val="bg1"/>
                    </a:solidFill>
                  </a:rPr>
                  <a:t>X</a:t>
                </a:r>
                <a:r>
                  <a:rPr lang="en-US" sz="1200" b="1" baseline="30000" dirty="0" smtClean="0">
                    <a:solidFill>
                      <a:schemeClr val="bg1"/>
                    </a:solidFill>
                  </a:rPr>
                  <a:t>-</a:t>
                </a:r>
                <a:endParaRPr lang="en-US" sz="1200" b="1" baseline="30000" dirty="0">
                  <a:solidFill>
                    <a:schemeClr val="bg1"/>
                  </a:solidFill>
                </a:endParaRPr>
              </a:p>
            </p:txBody>
          </p:sp>
          <p:sp>
            <p:nvSpPr>
              <p:cNvPr id="20" name="TextBox 19"/>
              <p:cNvSpPr txBox="1"/>
              <p:nvPr/>
            </p:nvSpPr>
            <p:spPr>
              <a:xfrm>
                <a:off x="2927648" y="4332973"/>
                <a:ext cx="346570" cy="376100"/>
              </a:xfrm>
              <a:prstGeom prst="rect">
                <a:avLst/>
              </a:prstGeom>
              <a:noFill/>
            </p:spPr>
            <p:txBody>
              <a:bodyPr wrap="none" rtlCol="0">
                <a:spAutoFit/>
              </a:bodyPr>
              <a:lstStyle/>
              <a:p>
                <a:r>
                  <a:rPr lang="en-US" sz="1200" b="1" dirty="0" smtClean="0">
                    <a:solidFill>
                      <a:schemeClr val="bg1"/>
                    </a:solidFill>
                  </a:rPr>
                  <a:t>X</a:t>
                </a:r>
                <a:r>
                  <a:rPr lang="en-US" sz="1200" b="1" baseline="30000" dirty="0" smtClean="0">
                    <a:solidFill>
                      <a:schemeClr val="bg1"/>
                    </a:solidFill>
                  </a:rPr>
                  <a:t>+</a:t>
                </a:r>
                <a:endParaRPr lang="en-US" sz="1200" b="1" baseline="30000" dirty="0">
                  <a:solidFill>
                    <a:schemeClr val="bg1"/>
                  </a:solidFill>
                </a:endParaRPr>
              </a:p>
            </p:txBody>
          </p:sp>
          <p:sp>
            <p:nvSpPr>
              <p:cNvPr id="21" name="TextBox 20"/>
              <p:cNvSpPr txBox="1"/>
              <p:nvPr/>
            </p:nvSpPr>
            <p:spPr>
              <a:xfrm>
                <a:off x="4248385" y="3311164"/>
                <a:ext cx="344966" cy="376100"/>
              </a:xfrm>
              <a:prstGeom prst="rect">
                <a:avLst/>
              </a:prstGeom>
              <a:noFill/>
            </p:spPr>
            <p:txBody>
              <a:bodyPr wrap="none" rtlCol="0">
                <a:spAutoFit/>
              </a:bodyPr>
              <a:lstStyle/>
              <a:p>
                <a:r>
                  <a:rPr lang="en-US" sz="1200" b="1" dirty="0">
                    <a:solidFill>
                      <a:schemeClr val="bg1"/>
                    </a:solidFill>
                  </a:rPr>
                  <a:t>X</a:t>
                </a:r>
                <a:r>
                  <a:rPr lang="en-US" sz="1200" b="1" baseline="-25000" dirty="0" smtClean="0">
                    <a:solidFill>
                      <a:schemeClr val="bg1"/>
                    </a:solidFill>
                  </a:rPr>
                  <a:t>0</a:t>
                </a:r>
                <a:endParaRPr lang="en-US" sz="1200" b="1" baseline="-25000" dirty="0">
                  <a:solidFill>
                    <a:schemeClr val="bg1"/>
                  </a:solidFill>
                </a:endParaRPr>
              </a:p>
            </p:txBody>
          </p:sp>
          <p:sp>
            <p:nvSpPr>
              <p:cNvPr id="5" name="TextBox 4"/>
              <p:cNvSpPr txBox="1"/>
              <p:nvPr/>
            </p:nvSpPr>
            <p:spPr>
              <a:xfrm>
                <a:off x="1175062" y="4869160"/>
                <a:ext cx="4344459" cy="363564"/>
              </a:xfrm>
              <a:prstGeom prst="rect">
                <a:avLst/>
              </a:prstGeom>
              <a:noFill/>
            </p:spPr>
            <p:txBody>
              <a:bodyPr wrap="none" rtlCol="0">
                <a:spAutoFit/>
              </a:bodyPr>
              <a:lstStyle/>
              <a:p>
                <a:pPr algn="l">
                  <a:lnSpc>
                    <a:spcPct val="95000"/>
                  </a:lnSpc>
                </a:pPr>
                <a:r>
                  <a:rPr lang="en-US" sz="1200" dirty="0" smtClean="0"/>
                  <a:t>1.550         1.575         1.660        1.625         1.650        1.675</a:t>
                </a:r>
              </a:p>
            </p:txBody>
          </p:sp>
          <p:sp>
            <p:nvSpPr>
              <p:cNvPr id="10" name="TextBox 9"/>
              <p:cNvSpPr txBox="1"/>
              <p:nvPr/>
            </p:nvSpPr>
            <p:spPr>
              <a:xfrm>
                <a:off x="1007897" y="1431410"/>
                <a:ext cx="449162" cy="3329181"/>
              </a:xfrm>
              <a:prstGeom prst="rect">
                <a:avLst/>
              </a:prstGeom>
              <a:noFill/>
            </p:spPr>
            <p:txBody>
              <a:bodyPr wrap="none" rtlCol="0">
                <a:spAutoFit/>
              </a:bodyPr>
              <a:lstStyle/>
              <a:p>
                <a:pPr algn="r">
                  <a:spcAft>
                    <a:spcPts val="2800"/>
                  </a:spcAft>
                </a:pPr>
                <a:r>
                  <a:rPr lang="en-US" sz="1200" dirty="0" smtClean="0"/>
                  <a:t> 4.0</a:t>
                </a:r>
              </a:p>
              <a:p>
                <a:pPr algn="r">
                  <a:spcAft>
                    <a:spcPts val="2800"/>
                  </a:spcAft>
                </a:pPr>
                <a:r>
                  <a:rPr lang="en-US" sz="1200" dirty="0" smtClean="0"/>
                  <a:t> 2.0</a:t>
                </a:r>
              </a:p>
              <a:p>
                <a:pPr algn="r">
                  <a:spcAft>
                    <a:spcPts val="2800"/>
                  </a:spcAft>
                </a:pPr>
                <a:r>
                  <a:rPr lang="en-US" sz="1200" dirty="0" smtClean="0"/>
                  <a:t> 0.0</a:t>
                </a:r>
              </a:p>
              <a:p>
                <a:pPr algn="r">
                  <a:spcAft>
                    <a:spcPts val="2800"/>
                  </a:spcAft>
                </a:pPr>
                <a:r>
                  <a:rPr lang="en-US" sz="1200" dirty="0" smtClean="0"/>
                  <a:t>-2.0</a:t>
                </a:r>
              </a:p>
              <a:p>
                <a:pPr algn="r">
                  <a:spcAft>
                    <a:spcPts val="2800"/>
                  </a:spcAft>
                </a:pPr>
                <a:r>
                  <a:rPr lang="en-US" sz="1200" dirty="0" smtClean="0"/>
                  <a:t>-4.0</a:t>
                </a:r>
              </a:p>
            </p:txBody>
          </p:sp>
          <p:sp>
            <p:nvSpPr>
              <p:cNvPr id="27" name="TextBox 26"/>
              <p:cNvSpPr txBox="1"/>
              <p:nvPr/>
            </p:nvSpPr>
            <p:spPr>
              <a:xfrm>
                <a:off x="2699302" y="5168782"/>
                <a:ext cx="1003801" cy="376100"/>
              </a:xfrm>
              <a:prstGeom prst="rect">
                <a:avLst/>
              </a:prstGeom>
              <a:noFill/>
            </p:spPr>
            <p:txBody>
              <a:bodyPr vert="horz" wrap="none" rtlCol="0">
                <a:spAutoFit/>
              </a:bodyPr>
              <a:lstStyle/>
              <a:p>
                <a:r>
                  <a:rPr lang="en-US" sz="1200" dirty="0" smtClean="0"/>
                  <a:t>Energy (eV)</a:t>
                </a:r>
                <a:endParaRPr lang="en-US" sz="1200" dirty="0"/>
              </a:p>
            </p:txBody>
          </p:sp>
        </p:grpSp>
        <p:pic>
          <p:nvPicPr>
            <p:cNvPr id="26" name="Picture 25"/>
            <p:cNvPicPr>
              <a:picLocks/>
            </p:cNvPicPr>
            <p:nvPr/>
          </p:nvPicPr>
          <p:blipFill rotWithShape="1">
            <a:blip r:embed="rId10">
              <a:extLst>
                <a:ext uri="{28A0092B-C50C-407E-A947-70E740481C1C}">
                  <a14:useLocalDpi xmlns:a14="http://schemas.microsoft.com/office/drawing/2010/main" val="0"/>
                </a:ext>
              </a:extLst>
            </a:blip>
            <a:srcRect l="86840" t="9692" r="11698" b="17616"/>
            <a:stretch/>
          </p:blipFill>
          <p:spPr>
            <a:xfrm rot="10800000" flipV="1">
              <a:off x="1415481" y="2121823"/>
              <a:ext cx="72009" cy="1591025"/>
            </a:xfrm>
            <a:prstGeom prst="rect">
              <a:avLst/>
            </a:prstGeom>
          </p:spPr>
        </p:pic>
        <p:sp>
          <p:nvSpPr>
            <p:cNvPr id="28" name="TextBox 27"/>
            <p:cNvSpPr txBox="1">
              <a:spLocks/>
            </p:cNvSpPr>
            <p:nvPr/>
          </p:nvSpPr>
          <p:spPr>
            <a:xfrm>
              <a:off x="938813" y="3561983"/>
              <a:ext cx="431528" cy="276999"/>
            </a:xfrm>
            <a:prstGeom prst="rect">
              <a:avLst/>
            </a:prstGeom>
            <a:noFill/>
          </p:spPr>
          <p:txBody>
            <a:bodyPr wrap="none" rtlCol="0">
              <a:spAutoFit/>
            </a:bodyPr>
            <a:lstStyle/>
            <a:p>
              <a:r>
                <a:rPr lang="en-US" sz="1200" dirty="0" smtClean="0">
                  <a:solidFill>
                    <a:schemeClr val="bg1"/>
                  </a:solidFill>
                </a:rPr>
                <a:t>Min</a:t>
              </a:r>
              <a:endParaRPr lang="en-US" sz="1200" baseline="-25000" dirty="0">
                <a:solidFill>
                  <a:schemeClr val="bg1"/>
                </a:solidFill>
              </a:endParaRPr>
            </a:p>
          </p:txBody>
        </p:sp>
        <p:sp>
          <p:nvSpPr>
            <p:cNvPr id="38" name="TextBox 37"/>
            <p:cNvSpPr txBox="1">
              <a:spLocks/>
            </p:cNvSpPr>
            <p:nvPr/>
          </p:nvSpPr>
          <p:spPr>
            <a:xfrm>
              <a:off x="938813" y="1988840"/>
              <a:ext cx="474810" cy="276999"/>
            </a:xfrm>
            <a:prstGeom prst="rect">
              <a:avLst/>
            </a:prstGeom>
            <a:noFill/>
          </p:spPr>
          <p:txBody>
            <a:bodyPr wrap="none" rtlCol="0">
              <a:spAutoFit/>
            </a:bodyPr>
            <a:lstStyle/>
            <a:p>
              <a:r>
                <a:rPr lang="en-US" sz="1200" dirty="0" smtClean="0">
                  <a:solidFill>
                    <a:schemeClr val="bg1"/>
                  </a:solidFill>
                </a:rPr>
                <a:t>Max</a:t>
              </a:r>
              <a:endParaRPr lang="en-US" sz="1200" baseline="-25000" dirty="0">
                <a:solidFill>
                  <a:schemeClr val="bg1"/>
                </a:solidFill>
              </a:endParaRPr>
            </a:p>
          </p:txBody>
        </p:sp>
      </p:grpSp>
      <p:pic>
        <p:nvPicPr>
          <p:cNvPr id="15" name="Picture 14"/>
          <p:cNvPicPr>
            <a:picLocks noChangeAspect="1"/>
          </p:cNvPicPr>
          <p:nvPr/>
        </p:nvPicPr>
        <p:blipFill>
          <a:blip r:embed="rId11"/>
          <a:stretch>
            <a:fillRect/>
          </a:stretch>
        </p:blipFill>
        <p:spPr>
          <a:xfrm>
            <a:off x="7883033" y="844737"/>
            <a:ext cx="1243114" cy="1455162"/>
          </a:xfrm>
          <a:prstGeom prst="rect">
            <a:avLst/>
          </a:prstGeom>
        </p:spPr>
      </p:pic>
      <p:pic>
        <p:nvPicPr>
          <p:cNvPr id="39" name="Picture 38"/>
          <p:cNvPicPr>
            <a:picLocks noChangeAspect="1"/>
          </p:cNvPicPr>
          <p:nvPr/>
        </p:nvPicPr>
        <p:blipFill>
          <a:blip r:embed="rId12"/>
          <a:stretch>
            <a:fillRect/>
          </a:stretch>
        </p:blipFill>
        <p:spPr>
          <a:xfrm>
            <a:off x="7968208" y="4653136"/>
            <a:ext cx="1223177" cy="1454930"/>
          </a:xfrm>
          <a:prstGeom prst="rect">
            <a:avLst/>
          </a:prstGeom>
        </p:spPr>
      </p:pic>
      <p:pic>
        <p:nvPicPr>
          <p:cNvPr id="40" name="Picture 39"/>
          <p:cNvPicPr>
            <a:picLocks noChangeAspect="1"/>
          </p:cNvPicPr>
          <p:nvPr/>
        </p:nvPicPr>
        <p:blipFill>
          <a:blip r:embed="rId13"/>
          <a:stretch>
            <a:fillRect/>
          </a:stretch>
        </p:blipFill>
        <p:spPr>
          <a:xfrm>
            <a:off x="7896136" y="2796478"/>
            <a:ext cx="1243339" cy="1416466"/>
          </a:xfrm>
          <a:prstGeom prst="rect">
            <a:avLst/>
          </a:prstGeom>
        </p:spPr>
      </p:pic>
      <p:sp>
        <p:nvSpPr>
          <p:cNvPr id="41" name="Title 11"/>
          <p:cNvSpPr txBox="1">
            <a:spLocks/>
          </p:cNvSpPr>
          <p:nvPr/>
        </p:nvSpPr>
        <p:spPr>
          <a:xfrm>
            <a:off x="151274" y="26694"/>
            <a:ext cx="11449051" cy="1124780"/>
          </a:xfrm>
          <a:prstGeom prst="rect">
            <a:avLst/>
          </a:prstGeom>
        </p:spPr>
        <p:txBody>
          <a:bodyPr/>
          <a:lstStyle>
            <a:lvl1pPr algn="l" defTabSz="914377" rtl="0" eaLnBrk="1" latinLnBrk="0" hangingPunct="1">
              <a:lnSpc>
                <a:spcPct val="114000"/>
              </a:lnSpc>
              <a:spcBef>
                <a:spcPct val="0"/>
              </a:spcBef>
              <a:buNone/>
              <a:defRPr sz="3200" b="1" kern="1200" cap="all" spc="100" baseline="0">
                <a:solidFill>
                  <a:schemeClr val="accent1"/>
                </a:solidFill>
                <a:latin typeface="+mj-lt"/>
                <a:ea typeface="+mj-ea"/>
                <a:cs typeface="+mj-cs"/>
              </a:defRPr>
            </a:lvl1pPr>
          </a:lstStyle>
          <a:p>
            <a:r>
              <a:rPr lang="en-US" dirty="0"/>
              <a:t>Device - </a:t>
            </a:r>
            <a:r>
              <a:rPr lang="en-US" dirty="0" err="1"/>
              <a:t>GatED</a:t>
            </a:r>
            <a:r>
              <a:rPr lang="en-US" dirty="0"/>
              <a:t> </a:t>
            </a:r>
            <a:r>
              <a:rPr lang="en-US" cap="none" dirty="0" err="1"/>
              <a:t>hBN</a:t>
            </a:r>
            <a:r>
              <a:rPr lang="en-US" cap="none" dirty="0"/>
              <a:t>/MoSe</a:t>
            </a:r>
            <a:r>
              <a:rPr lang="en-US" cap="none" baseline="-25000" dirty="0"/>
              <a:t>2</a:t>
            </a:r>
            <a:r>
              <a:rPr lang="en-US" cap="none" dirty="0"/>
              <a:t>/</a:t>
            </a:r>
            <a:r>
              <a:rPr lang="en-US" cap="none" dirty="0" err="1"/>
              <a:t>hBN</a:t>
            </a:r>
            <a:endParaRPr lang="en-US" baseline="-25000" dirty="0">
              <a:latin typeface="Arial" panose="020B0604020202020204" pitchFamily="34" charset="0"/>
              <a:cs typeface="Arial" panose="020B0604020202020204" pitchFamily="34" charset="0"/>
            </a:endParaRPr>
          </a:p>
        </p:txBody>
      </p:sp>
      <p:grpSp>
        <p:nvGrpSpPr>
          <p:cNvPr id="22" name="Group 21"/>
          <p:cNvGrpSpPr>
            <a:grpSpLocks noChangeAspect="1"/>
          </p:cNvGrpSpPr>
          <p:nvPr/>
        </p:nvGrpSpPr>
        <p:grpSpPr>
          <a:xfrm>
            <a:off x="1027485" y="850874"/>
            <a:ext cx="2803135" cy="2020197"/>
            <a:chOff x="269230" y="708467"/>
            <a:chExt cx="4004479" cy="2885997"/>
          </a:xfrm>
        </p:grpSpPr>
        <p:grpSp>
          <p:nvGrpSpPr>
            <p:cNvPr id="23" name="Group 22"/>
            <p:cNvGrpSpPr/>
            <p:nvPr/>
          </p:nvGrpSpPr>
          <p:grpSpPr>
            <a:xfrm>
              <a:off x="269230" y="708467"/>
              <a:ext cx="4004479" cy="2885997"/>
              <a:chOff x="269230" y="2105325"/>
              <a:chExt cx="4004479" cy="2885997"/>
            </a:xfrm>
          </p:grpSpPr>
          <p:pic>
            <p:nvPicPr>
              <p:cNvPr id="29" name="Picture 28"/>
              <p:cNvPicPr>
                <a:picLocks noChangeAspect="1"/>
              </p:cNvPicPr>
              <p:nvPr/>
            </p:nvPicPr>
            <p:blipFill rotWithShape="1">
              <a:blip r:embed="rId14" cstate="print">
                <a:extLst>
                  <a:ext uri="{28A0092B-C50C-407E-A947-70E740481C1C}">
                    <a14:useLocalDpi xmlns:a14="http://schemas.microsoft.com/office/drawing/2010/main" val="0"/>
                  </a:ext>
                </a:extLst>
              </a:blip>
              <a:srcRect l="29825" r="18246"/>
              <a:stretch/>
            </p:blipFill>
            <p:spPr>
              <a:xfrm rot="16200000">
                <a:off x="890539" y="1487408"/>
                <a:ext cx="2761861" cy="4004479"/>
              </a:xfrm>
              <a:prstGeom prst="rect">
                <a:avLst/>
              </a:prstGeom>
            </p:spPr>
          </p:pic>
          <p:sp>
            <p:nvSpPr>
              <p:cNvPr id="30" name="Freeform 29"/>
              <p:cNvSpPr/>
              <p:nvPr/>
            </p:nvSpPr>
            <p:spPr>
              <a:xfrm>
                <a:off x="280012" y="2105325"/>
                <a:ext cx="2146042" cy="1785540"/>
              </a:xfrm>
              <a:custGeom>
                <a:avLst/>
                <a:gdLst>
                  <a:gd name="connsiteX0" fmla="*/ 2146041 w 2146041"/>
                  <a:gd name="connsiteY0" fmla="*/ 0 h 2771192"/>
                  <a:gd name="connsiteX1" fmla="*/ 2146041 w 2146041"/>
                  <a:gd name="connsiteY1" fmla="*/ 653143 h 2771192"/>
                  <a:gd name="connsiteX2" fmla="*/ 1856792 w 2146041"/>
                  <a:gd name="connsiteY2" fmla="*/ 2771192 h 2771192"/>
                  <a:gd name="connsiteX3" fmla="*/ 0 w 2146041"/>
                  <a:gd name="connsiteY3" fmla="*/ 1810139 h 2771192"/>
                  <a:gd name="connsiteX4" fmla="*/ 0 w 2146041"/>
                  <a:gd name="connsiteY4" fmla="*/ 27992 h 2771192"/>
                  <a:gd name="connsiteX5" fmla="*/ 2146041 w 2146041"/>
                  <a:gd name="connsiteY5" fmla="*/ 0 h 2771192"/>
                  <a:gd name="connsiteX0" fmla="*/ 2146041 w 2146041"/>
                  <a:gd name="connsiteY0" fmla="*/ 0 h 2771192"/>
                  <a:gd name="connsiteX1" fmla="*/ 2136805 w 2146041"/>
                  <a:gd name="connsiteY1" fmla="*/ 985652 h 2771192"/>
                  <a:gd name="connsiteX2" fmla="*/ 1856792 w 2146041"/>
                  <a:gd name="connsiteY2" fmla="*/ 2771192 h 2771192"/>
                  <a:gd name="connsiteX3" fmla="*/ 0 w 2146041"/>
                  <a:gd name="connsiteY3" fmla="*/ 1810139 h 2771192"/>
                  <a:gd name="connsiteX4" fmla="*/ 0 w 2146041"/>
                  <a:gd name="connsiteY4" fmla="*/ 27992 h 2771192"/>
                  <a:gd name="connsiteX5" fmla="*/ 2146041 w 2146041"/>
                  <a:gd name="connsiteY5" fmla="*/ 0 h 2771192"/>
                  <a:gd name="connsiteX0" fmla="*/ 2146041 w 2146041"/>
                  <a:gd name="connsiteY0" fmla="*/ 0 h 2771192"/>
                  <a:gd name="connsiteX1" fmla="*/ 2136805 w 2146041"/>
                  <a:gd name="connsiteY1" fmla="*/ 985652 h 2771192"/>
                  <a:gd name="connsiteX2" fmla="*/ 1856792 w 2146041"/>
                  <a:gd name="connsiteY2" fmla="*/ 2771192 h 2771192"/>
                  <a:gd name="connsiteX3" fmla="*/ 0 w 2146041"/>
                  <a:gd name="connsiteY3" fmla="*/ 1810139 h 2771192"/>
                  <a:gd name="connsiteX4" fmla="*/ 0 w 2146041"/>
                  <a:gd name="connsiteY4" fmla="*/ 1016283 h 2771192"/>
                  <a:gd name="connsiteX5" fmla="*/ 2146041 w 2146041"/>
                  <a:gd name="connsiteY5" fmla="*/ 0 h 2771192"/>
                  <a:gd name="connsiteX0" fmla="*/ 0 w 2136805"/>
                  <a:gd name="connsiteY0" fmla="*/ 30631 h 1785540"/>
                  <a:gd name="connsiteX1" fmla="*/ 2136805 w 2136805"/>
                  <a:gd name="connsiteY1" fmla="*/ 0 h 1785540"/>
                  <a:gd name="connsiteX2" fmla="*/ 1856792 w 2136805"/>
                  <a:gd name="connsiteY2" fmla="*/ 1785540 h 1785540"/>
                  <a:gd name="connsiteX3" fmla="*/ 0 w 2136805"/>
                  <a:gd name="connsiteY3" fmla="*/ 824487 h 1785540"/>
                  <a:gd name="connsiteX4" fmla="*/ 0 w 2136805"/>
                  <a:gd name="connsiteY4" fmla="*/ 30631 h 1785540"/>
                  <a:gd name="connsiteX0" fmla="*/ 0 w 2146042"/>
                  <a:gd name="connsiteY0" fmla="*/ 2922 h 1785540"/>
                  <a:gd name="connsiteX1" fmla="*/ 2146042 w 2146042"/>
                  <a:gd name="connsiteY1" fmla="*/ 0 h 1785540"/>
                  <a:gd name="connsiteX2" fmla="*/ 1866029 w 2146042"/>
                  <a:gd name="connsiteY2" fmla="*/ 1785540 h 1785540"/>
                  <a:gd name="connsiteX3" fmla="*/ 9237 w 2146042"/>
                  <a:gd name="connsiteY3" fmla="*/ 824487 h 1785540"/>
                  <a:gd name="connsiteX4" fmla="*/ 0 w 2146042"/>
                  <a:gd name="connsiteY4" fmla="*/ 2922 h 1785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6042" h="1785540">
                    <a:moveTo>
                      <a:pt x="0" y="2922"/>
                    </a:moveTo>
                    <a:lnTo>
                      <a:pt x="2146042" y="0"/>
                    </a:lnTo>
                    <a:lnTo>
                      <a:pt x="1866029" y="1785540"/>
                    </a:lnTo>
                    <a:lnTo>
                      <a:pt x="9237" y="824487"/>
                    </a:lnTo>
                    <a:lnTo>
                      <a:pt x="0" y="2922"/>
                    </a:lnTo>
                    <a:close/>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400"/>
              </a:p>
            </p:txBody>
          </p:sp>
          <p:sp>
            <p:nvSpPr>
              <p:cNvPr id="31" name="Freeform 30"/>
              <p:cNvSpPr/>
              <p:nvPr/>
            </p:nvSpPr>
            <p:spPr>
              <a:xfrm>
                <a:off x="2329920" y="3396342"/>
                <a:ext cx="1392994" cy="1490164"/>
              </a:xfrm>
              <a:custGeom>
                <a:avLst/>
                <a:gdLst>
                  <a:gd name="connsiteX0" fmla="*/ 0 w 1735494"/>
                  <a:gd name="connsiteY0" fmla="*/ 3051110 h 3107094"/>
                  <a:gd name="connsiteX1" fmla="*/ 447870 w 1735494"/>
                  <a:gd name="connsiteY1" fmla="*/ 335902 h 3107094"/>
                  <a:gd name="connsiteX2" fmla="*/ 410547 w 1735494"/>
                  <a:gd name="connsiteY2" fmla="*/ 195943 h 3107094"/>
                  <a:gd name="connsiteX3" fmla="*/ 1399592 w 1735494"/>
                  <a:gd name="connsiteY3" fmla="*/ 0 h 3107094"/>
                  <a:gd name="connsiteX4" fmla="*/ 1576874 w 1735494"/>
                  <a:gd name="connsiteY4" fmla="*/ 326571 h 3107094"/>
                  <a:gd name="connsiteX5" fmla="*/ 1660849 w 1735494"/>
                  <a:gd name="connsiteY5" fmla="*/ 849086 h 3107094"/>
                  <a:gd name="connsiteX6" fmla="*/ 1586204 w 1735494"/>
                  <a:gd name="connsiteY6" fmla="*/ 1903445 h 3107094"/>
                  <a:gd name="connsiteX7" fmla="*/ 1735494 w 1735494"/>
                  <a:gd name="connsiteY7" fmla="*/ 2090057 h 3107094"/>
                  <a:gd name="connsiteX8" fmla="*/ 1455576 w 1735494"/>
                  <a:gd name="connsiteY8" fmla="*/ 3107094 h 3107094"/>
                  <a:gd name="connsiteX9" fmla="*/ 0 w 1735494"/>
                  <a:gd name="connsiteY9" fmla="*/ 3051110 h 3107094"/>
                  <a:gd name="connsiteX0" fmla="*/ 0 w 1735494"/>
                  <a:gd name="connsiteY0" fmla="*/ 3051110 h 3107094"/>
                  <a:gd name="connsiteX1" fmla="*/ 447870 w 1735494"/>
                  <a:gd name="connsiteY1" fmla="*/ 335902 h 3107094"/>
                  <a:gd name="connsiteX2" fmla="*/ 410547 w 1735494"/>
                  <a:gd name="connsiteY2" fmla="*/ 195943 h 3107094"/>
                  <a:gd name="connsiteX3" fmla="*/ 1399592 w 1735494"/>
                  <a:gd name="connsiteY3" fmla="*/ 0 h 3107094"/>
                  <a:gd name="connsiteX4" fmla="*/ 1576874 w 1735494"/>
                  <a:gd name="connsiteY4" fmla="*/ 326571 h 3107094"/>
                  <a:gd name="connsiteX5" fmla="*/ 1660849 w 1735494"/>
                  <a:gd name="connsiteY5" fmla="*/ 849086 h 3107094"/>
                  <a:gd name="connsiteX6" fmla="*/ 1549259 w 1735494"/>
                  <a:gd name="connsiteY6" fmla="*/ 1487808 h 3107094"/>
                  <a:gd name="connsiteX7" fmla="*/ 1735494 w 1735494"/>
                  <a:gd name="connsiteY7" fmla="*/ 2090057 h 3107094"/>
                  <a:gd name="connsiteX8" fmla="*/ 1455576 w 1735494"/>
                  <a:gd name="connsiteY8" fmla="*/ 3107094 h 3107094"/>
                  <a:gd name="connsiteX9" fmla="*/ 0 w 1735494"/>
                  <a:gd name="connsiteY9" fmla="*/ 3051110 h 3107094"/>
                  <a:gd name="connsiteX0" fmla="*/ 0 w 1467639"/>
                  <a:gd name="connsiteY0" fmla="*/ 1490164 h 3107094"/>
                  <a:gd name="connsiteX1" fmla="*/ 180015 w 1467639"/>
                  <a:gd name="connsiteY1" fmla="*/ 335902 h 3107094"/>
                  <a:gd name="connsiteX2" fmla="*/ 142692 w 1467639"/>
                  <a:gd name="connsiteY2" fmla="*/ 195943 h 3107094"/>
                  <a:gd name="connsiteX3" fmla="*/ 1131737 w 1467639"/>
                  <a:gd name="connsiteY3" fmla="*/ 0 h 3107094"/>
                  <a:gd name="connsiteX4" fmla="*/ 1309019 w 1467639"/>
                  <a:gd name="connsiteY4" fmla="*/ 326571 h 3107094"/>
                  <a:gd name="connsiteX5" fmla="*/ 1392994 w 1467639"/>
                  <a:gd name="connsiteY5" fmla="*/ 849086 h 3107094"/>
                  <a:gd name="connsiteX6" fmla="*/ 1281404 w 1467639"/>
                  <a:gd name="connsiteY6" fmla="*/ 1487808 h 3107094"/>
                  <a:gd name="connsiteX7" fmla="*/ 1467639 w 1467639"/>
                  <a:gd name="connsiteY7" fmla="*/ 2090057 h 3107094"/>
                  <a:gd name="connsiteX8" fmla="*/ 1187721 w 1467639"/>
                  <a:gd name="connsiteY8" fmla="*/ 3107094 h 3107094"/>
                  <a:gd name="connsiteX9" fmla="*/ 0 w 1467639"/>
                  <a:gd name="connsiteY9" fmla="*/ 1490164 h 3107094"/>
                  <a:gd name="connsiteX0" fmla="*/ 0 w 1467639"/>
                  <a:gd name="connsiteY0" fmla="*/ 1490164 h 2090057"/>
                  <a:gd name="connsiteX1" fmla="*/ 180015 w 1467639"/>
                  <a:gd name="connsiteY1" fmla="*/ 335902 h 2090057"/>
                  <a:gd name="connsiteX2" fmla="*/ 142692 w 1467639"/>
                  <a:gd name="connsiteY2" fmla="*/ 195943 h 2090057"/>
                  <a:gd name="connsiteX3" fmla="*/ 1131737 w 1467639"/>
                  <a:gd name="connsiteY3" fmla="*/ 0 h 2090057"/>
                  <a:gd name="connsiteX4" fmla="*/ 1309019 w 1467639"/>
                  <a:gd name="connsiteY4" fmla="*/ 326571 h 2090057"/>
                  <a:gd name="connsiteX5" fmla="*/ 1392994 w 1467639"/>
                  <a:gd name="connsiteY5" fmla="*/ 849086 h 2090057"/>
                  <a:gd name="connsiteX6" fmla="*/ 1281404 w 1467639"/>
                  <a:gd name="connsiteY6" fmla="*/ 1487808 h 2090057"/>
                  <a:gd name="connsiteX7" fmla="*/ 1467639 w 1467639"/>
                  <a:gd name="connsiteY7" fmla="*/ 2090057 h 2090057"/>
                  <a:gd name="connsiteX8" fmla="*/ 0 w 1467639"/>
                  <a:gd name="connsiteY8" fmla="*/ 1490164 h 2090057"/>
                  <a:gd name="connsiteX0" fmla="*/ 0 w 1392994"/>
                  <a:gd name="connsiteY0" fmla="*/ 1490164 h 1490164"/>
                  <a:gd name="connsiteX1" fmla="*/ 180015 w 1392994"/>
                  <a:gd name="connsiteY1" fmla="*/ 335902 h 1490164"/>
                  <a:gd name="connsiteX2" fmla="*/ 142692 w 1392994"/>
                  <a:gd name="connsiteY2" fmla="*/ 195943 h 1490164"/>
                  <a:gd name="connsiteX3" fmla="*/ 1131737 w 1392994"/>
                  <a:gd name="connsiteY3" fmla="*/ 0 h 1490164"/>
                  <a:gd name="connsiteX4" fmla="*/ 1309019 w 1392994"/>
                  <a:gd name="connsiteY4" fmla="*/ 326571 h 1490164"/>
                  <a:gd name="connsiteX5" fmla="*/ 1392994 w 1392994"/>
                  <a:gd name="connsiteY5" fmla="*/ 849086 h 1490164"/>
                  <a:gd name="connsiteX6" fmla="*/ 1281404 w 1392994"/>
                  <a:gd name="connsiteY6" fmla="*/ 1487808 h 1490164"/>
                  <a:gd name="connsiteX7" fmla="*/ 0 w 1392994"/>
                  <a:gd name="connsiteY7" fmla="*/ 1490164 h 1490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92994" h="1490164">
                    <a:moveTo>
                      <a:pt x="0" y="1490164"/>
                    </a:moveTo>
                    <a:lnTo>
                      <a:pt x="180015" y="335902"/>
                    </a:lnTo>
                    <a:lnTo>
                      <a:pt x="142692" y="195943"/>
                    </a:lnTo>
                    <a:lnTo>
                      <a:pt x="1131737" y="0"/>
                    </a:lnTo>
                    <a:lnTo>
                      <a:pt x="1309019" y="326571"/>
                    </a:lnTo>
                    <a:lnTo>
                      <a:pt x="1392994" y="849086"/>
                    </a:lnTo>
                    <a:lnTo>
                      <a:pt x="1281404" y="1487808"/>
                    </a:lnTo>
                    <a:lnTo>
                      <a:pt x="0" y="1490164"/>
                    </a:lnTo>
                    <a:close/>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400"/>
              </a:p>
            </p:txBody>
          </p:sp>
          <p:sp>
            <p:nvSpPr>
              <p:cNvPr id="32" name="Freeform 31"/>
              <p:cNvSpPr/>
              <p:nvPr/>
            </p:nvSpPr>
            <p:spPr>
              <a:xfrm>
                <a:off x="765110" y="2500604"/>
                <a:ext cx="2733870" cy="2369976"/>
              </a:xfrm>
              <a:custGeom>
                <a:avLst/>
                <a:gdLst>
                  <a:gd name="connsiteX0" fmla="*/ 0 w 2733870"/>
                  <a:gd name="connsiteY0" fmla="*/ 541176 h 2369976"/>
                  <a:gd name="connsiteX1" fmla="*/ 2733870 w 2733870"/>
                  <a:gd name="connsiteY1" fmla="*/ 0 h 2369976"/>
                  <a:gd name="connsiteX2" fmla="*/ 2481943 w 2733870"/>
                  <a:gd name="connsiteY2" fmla="*/ 1884784 h 2369976"/>
                  <a:gd name="connsiteX3" fmla="*/ 1791478 w 2733870"/>
                  <a:gd name="connsiteY3" fmla="*/ 2006082 h 2369976"/>
                  <a:gd name="connsiteX4" fmla="*/ 1539551 w 2733870"/>
                  <a:gd name="connsiteY4" fmla="*/ 2136710 h 2369976"/>
                  <a:gd name="connsiteX5" fmla="*/ 970384 w 2733870"/>
                  <a:gd name="connsiteY5" fmla="*/ 2369976 h 2369976"/>
                  <a:gd name="connsiteX6" fmla="*/ 1045029 w 2733870"/>
                  <a:gd name="connsiteY6" fmla="*/ 2006082 h 2369976"/>
                  <a:gd name="connsiteX7" fmla="*/ 905070 w 2733870"/>
                  <a:gd name="connsiteY7" fmla="*/ 2043404 h 2369976"/>
                  <a:gd name="connsiteX8" fmla="*/ 429208 w 2733870"/>
                  <a:gd name="connsiteY8" fmla="*/ 2015412 h 2369976"/>
                  <a:gd name="connsiteX9" fmla="*/ 0 w 2733870"/>
                  <a:gd name="connsiteY9" fmla="*/ 1194318 h 2369976"/>
                  <a:gd name="connsiteX10" fmla="*/ 0 w 2733870"/>
                  <a:gd name="connsiteY10" fmla="*/ 541176 h 2369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33870" h="2369976">
                    <a:moveTo>
                      <a:pt x="0" y="541176"/>
                    </a:moveTo>
                    <a:lnTo>
                      <a:pt x="2733870" y="0"/>
                    </a:lnTo>
                    <a:lnTo>
                      <a:pt x="2481943" y="1884784"/>
                    </a:lnTo>
                    <a:lnTo>
                      <a:pt x="1791478" y="2006082"/>
                    </a:lnTo>
                    <a:lnTo>
                      <a:pt x="1539551" y="2136710"/>
                    </a:lnTo>
                    <a:lnTo>
                      <a:pt x="970384" y="2369976"/>
                    </a:lnTo>
                    <a:lnTo>
                      <a:pt x="1045029" y="2006082"/>
                    </a:lnTo>
                    <a:lnTo>
                      <a:pt x="905070" y="2043404"/>
                    </a:lnTo>
                    <a:lnTo>
                      <a:pt x="429208" y="2015412"/>
                    </a:lnTo>
                    <a:lnTo>
                      <a:pt x="0" y="1194318"/>
                    </a:lnTo>
                    <a:lnTo>
                      <a:pt x="0" y="541176"/>
                    </a:lnTo>
                    <a:close/>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400"/>
              </a:p>
            </p:txBody>
          </p:sp>
          <p:sp>
            <p:nvSpPr>
              <p:cNvPr id="33" name="Freeform 32"/>
              <p:cNvSpPr/>
              <p:nvPr/>
            </p:nvSpPr>
            <p:spPr>
              <a:xfrm>
                <a:off x="1651518" y="3163078"/>
                <a:ext cx="699796" cy="419877"/>
              </a:xfrm>
              <a:custGeom>
                <a:avLst/>
                <a:gdLst>
                  <a:gd name="connsiteX0" fmla="*/ 111968 w 699796"/>
                  <a:gd name="connsiteY0" fmla="*/ 121298 h 419877"/>
                  <a:gd name="connsiteX1" fmla="*/ 494523 w 699796"/>
                  <a:gd name="connsiteY1" fmla="*/ 0 h 419877"/>
                  <a:gd name="connsiteX2" fmla="*/ 699796 w 699796"/>
                  <a:gd name="connsiteY2" fmla="*/ 261257 h 419877"/>
                  <a:gd name="connsiteX3" fmla="*/ 37323 w 699796"/>
                  <a:gd name="connsiteY3" fmla="*/ 419877 h 419877"/>
                  <a:gd name="connsiteX4" fmla="*/ 0 w 699796"/>
                  <a:gd name="connsiteY4" fmla="*/ 121298 h 419877"/>
                  <a:gd name="connsiteX5" fmla="*/ 111968 w 699796"/>
                  <a:gd name="connsiteY5" fmla="*/ 121298 h 419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9796" h="419877">
                    <a:moveTo>
                      <a:pt x="111968" y="121298"/>
                    </a:moveTo>
                    <a:lnTo>
                      <a:pt x="494523" y="0"/>
                    </a:lnTo>
                    <a:lnTo>
                      <a:pt x="699796" y="261257"/>
                    </a:lnTo>
                    <a:lnTo>
                      <a:pt x="37323" y="419877"/>
                    </a:lnTo>
                    <a:lnTo>
                      <a:pt x="0" y="121298"/>
                    </a:lnTo>
                    <a:lnTo>
                      <a:pt x="111968" y="121298"/>
                    </a:lnTo>
                    <a:close/>
                  </a:path>
                </a:pathLst>
              </a:cu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400"/>
              </a:p>
            </p:txBody>
          </p:sp>
          <p:sp>
            <p:nvSpPr>
              <p:cNvPr id="34" name="TextBox 35"/>
              <p:cNvSpPr txBox="1"/>
              <p:nvPr/>
            </p:nvSpPr>
            <p:spPr>
              <a:xfrm>
                <a:off x="3293706" y="2108718"/>
                <a:ext cx="763030" cy="439681"/>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DE" sz="1400" dirty="0" smtClean="0">
                    <a:solidFill>
                      <a:srgbClr val="00B050"/>
                    </a:solidFill>
                  </a:rPr>
                  <a:t>hBN</a:t>
                </a:r>
                <a:endParaRPr lang="en-US" sz="1400" dirty="0">
                  <a:solidFill>
                    <a:srgbClr val="00B050"/>
                  </a:solidFill>
                </a:endParaRPr>
              </a:p>
            </p:txBody>
          </p:sp>
          <p:sp>
            <p:nvSpPr>
              <p:cNvPr id="35" name="TextBox 36"/>
              <p:cNvSpPr txBox="1"/>
              <p:nvPr/>
            </p:nvSpPr>
            <p:spPr>
              <a:xfrm>
                <a:off x="1316213" y="2320602"/>
                <a:ext cx="547769" cy="439681"/>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DE" sz="1400" dirty="0" smtClean="0">
                    <a:solidFill>
                      <a:srgbClr val="FF0000"/>
                    </a:solidFill>
                  </a:rPr>
                  <a:t>Gr</a:t>
                </a:r>
                <a:endParaRPr lang="en-US" sz="1400" dirty="0">
                  <a:solidFill>
                    <a:srgbClr val="FF0000"/>
                  </a:solidFill>
                </a:endParaRPr>
              </a:p>
            </p:txBody>
          </p:sp>
          <p:sp>
            <p:nvSpPr>
              <p:cNvPr id="36" name="TextBox 41"/>
              <p:cNvSpPr txBox="1"/>
              <p:nvPr/>
            </p:nvSpPr>
            <p:spPr>
              <a:xfrm>
                <a:off x="2674822" y="4551641"/>
                <a:ext cx="547769" cy="439681"/>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DE" sz="1400" dirty="0" smtClean="0">
                    <a:solidFill>
                      <a:srgbClr val="FF0000"/>
                    </a:solidFill>
                  </a:rPr>
                  <a:t>Gr</a:t>
                </a:r>
                <a:endParaRPr lang="en-US" sz="1400" dirty="0">
                  <a:solidFill>
                    <a:srgbClr val="FF0000"/>
                  </a:solidFill>
                </a:endParaRPr>
              </a:p>
            </p:txBody>
          </p:sp>
          <p:sp>
            <p:nvSpPr>
              <p:cNvPr id="37" name="TextBox 42"/>
              <p:cNvSpPr txBox="1"/>
              <p:nvPr/>
            </p:nvSpPr>
            <p:spPr>
              <a:xfrm>
                <a:off x="954054" y="2919708"/>
                <a:ext cx="1490884" cy="439681"/>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DE" sz="1400" dirty="0" smtClean="0">
                    <a:solidFill>
                      <a:srgbClr val="FFC000"/>
                    </a:solidFill>
                  </a:rPr>
                  <a:t>ML MoSe2</a:t>
                </a:r>
                <a:endParaRPr lang="en-US" sz="1400" dirty="0">
                  <a:solidFill>
                    <a:srgbClr val="FFC000"/>
                  </a:solidFill>
                </a:endParaRPr>
              </a:p>
            </p:txBody>
          </p:sp>
        </p:grpSp>
        <p:sp>
          <p:nvSpPr>
            <p:cNvPr id="24" name="Freeform 23"/>
            <p:cNvSpPr/>
            <p:nvPr/>
          </p:nvSpPr>
          <p:spPr>
            <a:xfrm>
              <a:off x="1605775" y="2071172"/>
              <a:ext cx="189571" cy="189571"/>
            </a:xfrm>
            <a:custGeom>
              <a:avLst/>
              <a:gdLst>
                <a:gd name="connsiteX0" fmla="*/ 0 w 189571"/>
                <a:gd name="connsiteY0" fmla="*/ 22302 h 189571"/>
                <a:gd name="connsiteX1" fmla="*/ 133815 w 189571"/>
                <a:gd name="connsiteY1" fmla="*/ 0 h 189571"/>
                <a:gd name="connsiteX2" fmla="*/ 189571 w 189571"/>
                <a:gd name="connsiteY2" fmla="*/ 133815 h 189571"/>
                <a:gd name="connsiteX3" fmla="*/ 22302 w 189571"/>
                <a:gd name="connsiteY3" fmla="*/ 189571 h 189571"/>
                <a:gd name="connsiteX4" fmla="*/ 0 w 189571"/>
                <a:gd name="connsiteY4" fmla="*/ 22302 h 1895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9571" h="189571">
                  <a:moveTo>
                    <a:pt x="0" y="22302"/>
                  </a:moveTo>
                  <a:lnTo>
                    <a:pt x="133815" y="0"/>
                  </a:lnTo>
                  <a:lnTo>
                    <a:pt x="189571" y="133815"/>
                  </a:lnTo>
                  <a:lnTo>
                    <a:pt x="22302" y="189571"/>
                  </a:lnTo>
                  <a:lnTo>
                    <a:pt x="0" y="22302"/>
                  </a:lnTo>
                  <a:close/>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400"/>
            </a:p>
          </p:txBody>
        </p:sp>
        <p:sp>
          <p:nvSpPr>
            <p:cNvPr id="25" name="Freeform 24"/>
            <p:cNvSpPr/>
            <p:nvPr/>
          </p:nvSpPr>
          <p:spPr>
            <a:xfrm>
              <a:off x="1706137" y="1881601"/>
              <a:ext cx="468351" cy="1605775"/>
            </a:xfrm>
            <a:custGeom>
              <a:avLst/>
              <a:gdLst>
                <a:gd name="connsiteX0" fmla="*/ 100361 w 468351"/>
                <a:gd name="connsiteY0" fmla="*/ 1215482 h 1605775"/>
                <a:gd name="connsiteX1" fmla="*/ 223024 w 468351"/>
                <a:gd name="connsiteY1" fmla="*/ 825190 h 1605775"/>
                <a:gd name="connsiteX2" fmla="*/ 234175 w 468351"/>
                <a:gd name="connsiteY2" fmla="*/ 189570 h 1605775"/>
                <a:gd name="connsiteX3" fmla="*/ 144965 w 468351"/>
                <a:gd name="connsiteY3" fmla="*/ 144965 h 1605775"/>
                <a:gd name="connsiteX4" fmla="*/ 133814 w 468351"/>
                <a:gd name="connsiteY4" fmla="*/ 133814 h 1605775"/>
                <a:gd name="connsiteX5" fmla="*/ 0 w 468351"/>
                <a:gd name="connsiteY5" fmla="*/ 133814 h 1605775"/>
                <a:gd name="connsiteX6" fmla="*/ 11151 w 468351"/>
                <a:gd name="connsiteY6" fmla="*/ 33453 h 1605775"/>
                <a:gd name="connsiteX7" fmla="*/ 267629 w 468351"/>
                <a:gd name="connsiteY7" fmla="*/ 0 h 1605775"/>
                <a:gd name="connsiteX8" fmla="*/ 468351 w 468351"/>
                <a:gd name="connsiteY8" fmla="*/ 825190 h 1605775"/>
                <a:gd name="connsiteX9" fmla="*/ 446048 w 468351"/>
                <a:gd name="connsiteY9" fmla="*/ 1471961 h 1605775"/>
                <a:gd name="connsiteX10" fmla="*/ 55756 w 468351"/>
                <a:gd name="connsiteY10" fmla="*/ 1605775 h 1605775"/>
                <a:gd name="connsiteX11" fmla="*/ 100361 w 468351"/>
                <a:gd name="connsiteY11" fmla="*/ 1215482 h 160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68351" h="1605775">
                  <a:moveTo>
                    <a:pt x="100361" y="1215482"/>
                  </a:moveTo>
                  <a:lnTo>
                    <a:pt x="223024" y="825190"/>
                  </a:lnTo>
                  <a:lnTo>
                    <a:pt x="234175" y="189570"/>
                  </a:lnTo>
                  <a:lnTo>
                    <a:pt x="144965" y="144965"/>
                  </a:lnTo>
                  <a:lnTo>
                    <a:pt x="133814" y="133814"/>
                  </a:lnTo>
                  <a:lnTo>
                    <a:pt x="0" y="133814"/>
                  </a:lnTo>
                  <a:lnTo>
                    <a:pt x="11151" y="33453"/>
                  </a:lnTo>
                  <a:lnTo>
                    <a:pt x="267629" y="0"/>
                  </a:lnTo>
                  <a:lnTo>
                    <a:pt x="468351" y="825190"/>
                  </a:lnTo>
                  <a:lnTo>
                    <a:pt x="446048" y="1471961"/>
                  </a:lnTo>
                  <a:lnTo>
                    <a:pt x="55756" y="1605775"/>
                  </a:lnTo>
                  <a:lnTo>
                    <a:pt x="100361" y="1215482"/>
                  </a:lnTo>
                  <a:close/>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400"/>
            </a:p>
          </p:txBody>
        </p:sp>
      </p:grpSp>
      <p:sp>
        <p:nvSpPr>
          <p:cNvPr id="4" name="Date Placeholder 3"/>
          <p:cNvSpPr>
            <a:spLocks noGrp="1"/>
          </p:cNvSpPr>
          <p:nvPr>
            <p:ph type="dt" sz="half" idx="10"/>
          </p:nvPr>
        </p:nvSpPr>
        <p:spPr/>
        <p:txBody>
          <a:bodyPr/>
          <a:lstStyle/>
          <a:p>
            <a:fld id="{4038B0C9-1145-42D6-AC1E-B68E4E79524F}" type="datetime3">
              <a:rPr lang="en-US" noProof="0" smtClean="0"/>
              <a:t>1 July 2022</a:t>
            </a:fld>
            <a:endParaRPr lang="en-US" noProof="0" dirty="0"/>
          </a:p>
        </p:txBody>
      </p:sp>
      <p:sp>
        <p:nvSpPr>
          <p:cNvPr id="6" name="Slide Number Placeholder 5"/>
          <p:cNvSpPr>
            <a:spLocks noGrp="1"/>
          </p:cNvSpPr>
          <p:nvPr>
            <p:ph type="sldNum" sz="quarter" idx="11"/>
          </p:nvPr>
        </p:nvSpPr>
        <p:spPr/>
        <p:txBody>
          <a:bodyPr/>
          <a:lstStyle/>
          <a:p>
            <a:r>
              <a:rPr lang="en-US" smtClean="0"/>
              <a:t>Page </a:t>
            </a:r>
            <a:fld id="{A52F4D17-1AD6-42D9-B93A-EB002C62F438}" type="slidenum">
              <a:rPr lang="en-US" smtClean="0"/>
              <a:pPr/>
              <a:t>45</a:t>
            </a:fld>
            <a:endParaRPr lang="en-US" noProof="0" dirty="0"/>
          </a:p>
        </p:txBody>
      </p:sp>
    </p:spTree>
    <p:extLst>
      <p:ext uri="{BB962C8B-B14F-4D97-AF65-F5344CB8AC3E}">
        <p14:creationId xmlns:p14="http://schemas.microsoft.com/office/powerpoint/2010/main" val="35799584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E9BBE13A-652D-45D5-B3D8-82A75A19F727}"/>
              </a:ext>
            </a:extLst>
          </p:cNvPr>
          <p:cNvSpPr>
            <a:spLocks noGrp="1"/>
          </p:cNvSpPr>
          <p:nvPr>
            <p:ph type="dt" sz="half" idx="13"/>
          </p:nvPr>
        </p:nvSpPr>
        <p:spPr/>
        <p:txBody>
          <a:bodyPr/>
          <a:lstStyle/>
          <a:p>
            <a:fld id="{F8EA4C78-15D2-4FCA-89D7-F599B91427DF}" type="datetime3">
              <a:rPr lang="en-US" smtClean="0"/>
              <a:t>1 July 2022</a:t>
            </a:fld>
            <a:endParaRPr lang="en-US" dirty="0"/>
          </a:p>
        </p:txBody>
      </p:sp>
      <p:sp>
        <p:nvSpPr>
          <p:cNvPr id="4" name="Foliennummernplatzhalter 3">
            <a:extLst>
              <a:ext uri="{FF2B5EF4-FFF2-40B4-BE49-F238E27FC236}">
                <a16:creationId xmlns:a16="http://schemas.microsoft.com/office/drawing/2014/main" id="{5DC516BF-C995-4C15-B38E-5F4B775E169F}"/>
              </a:ext>
            </a:extLst>
          </p:cNvPr>
          <p:cNvSpPr>
            <a:spLocks noGrp="1"/>
          </p:cNvSpPr>
          <p:nvPr>
            <p:ph type="sldNum" sz="quarter" idx="16"/>
          </p:nvPr>
        </p:nvSpPr>
        <p:spPr/>
        <p:txBody>
          <a:bodyPr/>
          <a:lstStyle/>
          <a:p>
            <a:r>
              <a:rPr lang="en-US"/>
              <a:t>Page </a:t>
            </a:r>
            <a:fld id="{A52F4D17-1AD6-42D9-B93A-EB002C62F438}" type="slidenum">
              <a:rPr lang="en-US" smtClean="0"/>
              <a:pPr/>
              <a:t>46</a:t>
            </a:fld>
            <a:endParaRPr lang="en-US" noProof="0" dirty="0"/>
          </a:p>
        </p:txBody>
      </p:sp>
      <p:sp>
        <p:nvSpPr>
          <p:cNvPr id="12" name="Title 11"/>
          <p:cNvSpPr>
            <a:spLocks noGrp="1"/>
          </p:cNvSpPr>
          <p:nvPr>
            <p:ph type="title"/>
          </p:nvPr>
        </p:nvSpPr>
        <p:spPr>
          <a:xfrm>
            <a:off x="30016" y="94782"/>
            <a:ext cx="11449051" cy="1124780"/>
          </a:xfrm>
        </p:spPr>
        <p:txBody>
          <a:bodyPr/>
          <a:lstStyle/>
          <a:p>
            <a:r>
              <a:rPr lang="en-GB" altLang="zh-TW" dirty="0"/>
              <a:t>Gated </a:t>
            </a:r>
            <a:r>
              <a:rPr lang="en-GB" altLang="zh-TW" cap="none" dirty="0" err="1" smtClean="0"/>
              <a:t>hBN</a:t>
            </a:r>
            <a:r>
              <a:rPr lang="en-GB" altLang="zh-TW" cap="none" dirty="0" smtClean="0"/>
              <a:t>/</a:t>
            </a:r>
            <a:r>
              <a:rPr lang="en-GB" altLang="zh-TW" dirty="0" smtClean="0"/>
              <a:t>WS</a:t>
            </a:r>
            <a:r>
              <a:rPr lang="en-GB" altLang="zh-TW" cap="none" dirty="0" smtClean="0"/>
              <a:t>e</a:t>
            </a:r>
            <a:r>
              <a:rPr lang="en-GB" altLang="zh-TW" cap="none" baseline="-25000" dirty="0" smtClean="0"/>
              <a:t>2</a:t>
            </a:r>
            <a:r>
              <a:rPr lang="en-GB" altLang="zh-TW" cap="none" dirty="0" smtClean="0"/>
              <a:t>/</a:t>
            </a:r>
            <a:r>
              <a:rPr lang="en-GB" altLang="zh-TW" cap="none" dirty="0" err="1" smtClean="0"/>
              <a:t>hBN</a:t>
            </a:r>
            <a:r>
              <a:rPr lang="en-GB" altLang="zh-TW" cap="none" dirty="0" smtClean="0"/>
              <a:t> </a:t>
            </a:r>
            <a:r>
              <a:rPr lang="en-GB" altLang="zh-TW" cap="none" dirty="0"/>
              <a:t>ML</a:t>
            </a:r>
            <a:endParaRPr lang="en-US" dirty="0"/>
          </a:p>
        </p:txBody>
      </p:sp>
      <p:sp>
        <p:nvSpPr>
          <p:cNvPr id="11" name="TextBox 10"/>
          <p:cNvSpPr txBox="1"/>
          <p:nvPr/>
        </p:nvSpPr>
        <p:spPr>
          <a:xfrm>
            <a:off x="755203" y="4509120"/>
            <a:ext cx="3935693" cy="267766"/>
          </a:xfrm>
          <a:prstGeom prst="rect">
            <a:avLst/>
          </a:prstGeom>
          <a:noFill/>
        </p:spPr>
        <p:txBody>
          <a:bodyPr wrap="none" rtlCol="0">
            <a:spAutoFit/>
          </a:bodyPr>
          <a:lstStyle/>
          <a:p>
            <a:pPr algn="l">
              <a:lnSpc>
                <a:spcPct val="95000"/>
              </a:lnSpc>
            </a:pPr>
            <a:r>
              <a:rPr lang="en-US" sz="1200" spc="20" dirty="0" smtClean="0"/>
              <a:t>1.60    1.62    1.64    1.66    1.68    1.70    1.72    1.74</a:t>
            </a:r>
          </a:p>
        </p:txBody>
      </p:sp>
      <p:grpSp>
        <p:nvGrpSpPr>
          <p:cNvPr id="5" name="Group 4"/>
          <p:cNvGrpSpPr/>
          <p:nvPr/>
        </p:nvGrpSpPr>
        <p:grpSpPr>
          <a:xfrm>
            <a:off x="118872" y="1417320"/>
            <a:ext cx="4261180" cy="3744416"/>
            <a:chOff x="134160" y="1556792"/>
            <a:chExt cx="4261180" cy="3744416"/>
          </a:xfrm>
        </p:grpSpPr>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3432" y="1628800"/>
              <a:ext cx="3411908" cy="3024336"/>
            </a:xfrm>
            <a:prstGeom prst="rect">
              <a:avLst/>
            </a:prstGeom>
          </p:spPr>
        </p:pic>
        <p:sp>
          <p:nvSpPr>
            <p:cNvPr id="8" name="TextBox 7"/>
            <p:cNvSpPr txBox="1"/>
            <p:nvPr/>
          </p:nvSpPr>
          <p:spPr>
            <a:xfrm>
              <a:off x="534270" y="1556792"/>
              <a:ext cx="449162" cy="3231654"/>
            </a:xfrm>
            <a:prstGeom prst="rect">
              <a:avLst/>
            </a:prstGeom>
            <a:noFill/>
          </p:spPr>
          <p:txBody>
            <a:bodyPr wrap="none" rtlCol="0">
              <a:spAutoFit/>
            </a:bodyPr>
            <a:lstStyle/>
            <a:p>
              <a:pPr algn="r">
                <a:spcAft>
                  <a:spcPts val="2400"/>
                </a:spcAft>
              </a:pPr>
              <a:r>
                <a:rPr lang="en-US" sz="1200" dirty="0" smtClean="0"/>
                <a:t> 2.0</a:t>
              </a:r>
            </a:p>
            <a:p>
              <a:pPr algn="r">
                <a:spcAft>
                  <a:spcPts val="2400"/>
                </a:spcAft>
              </a:pPr>
              <a:r>
                <a:rPr lang="en-US" sz="1200" dirty="0" smtClean="0"/>
                <a:t>1.5</a:t>
              </a:r>
            </a:p>
            <a:p>
              <a:pPr algn="r">
                <a:spcAft>
                  <a:spcPts val="2400"/>
                </a:spcAft>
              </a:pPr>
              <a:r>
                <a:rPr lang="en-US" sz="1200" dirty="0" smtClean="0"/>
                <a:t>1.0</a:t>
              </a:r>
            </a:p>
            <a:p>
              <a:pPr algn="r">
                <a:spcAft>
                  <a:spcPts val="2400"/>
                </a:spcAft>
              </a:pPr>
              <a:r>
                <a:rPr lang="en-US" sz="1200" dirty="0" smtClean="0"/>
                <a:t> 0.5</a:t>
              </a:r>
            </a:p>
            <a:p>
              <a:pPr algn="r">
                <a:spcAft>
                  <a:spcPts val="2400"/>
                </a:spcAft>
              </a:pPr>
              <a:r>
                <a:rPr lang="en-US" sz="1200" dirty="0" smtClean="0"/>
                <a:t> 0.0</a:t>
              </a:r>
            </a:p>
            <a:p>
              <a:pPr algn="r">
                <a:spcAft>
                  <a:spcPts val="2400"/>
                </a:spcAft>
              </a:pPr>
              <a:r>
                <a:rPr lang="en-US" sz="1200" dirty="0" smtClean="0"/>
                <a:t>-0.5</a:t>
              </a:r>
            </a:p>
            <a:p>
              <a:pPr algn="r">
                <a:spcAft>
                  <a:spcPts val="2400"/>
                </a:spcAft>
              </a:pPr>
              <a:r>
                <a:rPr lang="en-US" sz="1200" dirty="0" smtClean="0"/>
                <a:t>-1.0</a:t>
              </a:r>
            </a:p>
          </p:txBody>
        </p:sp>
        <p:sp>
          <p:nvSpPr>
            <p:cNvPr id="9" name="TextBox 8"/>
            <p:cNvSpPr txBox="1"/>
            <p:nvPr/>
          </p:nvSpPr>
          <p:spPr>
            <a:xfrm>
              <a:off x="134160" y="2474831"/>
              <a:ext cx="400110" cy="1395575"/>
            </a:xfrm>
            <a:prstGeom prst="rect">
              <a:avLst/>
            </a:prstGeom>
            <a:noFill/>
          </p:spPr>
          <p:txBody>
            <a:bodyPr vert="vert270" wrap="none" rtlCol="0">
              <a:spAutoFit/>
            </a:bodyPr>
            <a:lstStyle/>
            <a:p>
              <a:r>
                <a:rPr lang="en-US" sz="1400" dirty="0" smtClean="0"/>
                <a:t>Gate voltage (V)</a:t>
              </a:r>
              <a:endParaRPr lang="en-US" sz="1400" dirty="0"/>
            </a:p>
          </p:txBody>
        </p:sp>
        <p:sp>
          <p:nvSpPr>
            <p:cNvPr id="13" name="TextBox 12"/>
            <p:cNvSpPr txBox="1"/>
            <p:nvPr/>
          </p:nvSpPr>
          <p:spPr>
            <a:xfrm>
              <a:off x="2135560" y="4993431"/>
              <a:ext cx="1140056" cy="307777"/>
            </a:xfrm>
            <a:prstGeom prst="rect">
              <a:avLst/>
            </a:prstGeom>
            <a:noFill/>
          </p:spPr>
          <p:txBody>
            <a:bodyPr vert="horz" wrap="none" rtlCol="0">
              <a:spAutoFit/>
            </a:bodyPr>
            <a:lstStyle/>
            <a:p>
              <a:r>
                <a:rPr lang="en-US" sz="1400" dirty="0" smtClean="0"/>
                <a:t>Energy (eV)</a:t>
              </a:r>
              <a:endParaRPr lang="en-US" sz="1400" dirty="0"/>
            </a:p>
          </p:txBody>
        </p:sp>
        <p:sp>
          <p:nvSpPr>
            <p:cNvPr id="14" name="TextBox 13"/>
            <p:cNvSpPr txBox="1"/>
            <p:nvPr/>
          </p:nvSpPr>
          <p:spPr>
            <a:xfrm>
              <a:off x="3275616" y="1728585"/>
              <a:ext cx="320922" cy="276999"/>
            </a:xfrm>
            <a:prstGeom prst="rect">
              <a:avLst/>
            </a:prstGeom>
            <a:noFill/>
          </p:spPr>
          <p:txBody>
            <a:bodyPr wrap="none" rtlCol="0">
              <a:spAutoFit/>
            </a:bodyPr>
            <a:lstStyle/>
            <a:p>
              <a:r>
                <a:rPr lang="en-US" sz="1200" b="1" dirty="0" smtClean="0">
                  <a:solidFill>
                    <a:schemeClr val="bg1"/>
                  </a:solidFill>
                </a:rPr>
                <a:t>X</a:t>
              </a:r>
              <a:r>
                <a:rPr lang="en-US" sz="1200" b="1" baseline="30000" dirty="0" smtClean="0">
                  <a:solidFill>
                    <a:schemeClr val="bg1"/>
                  </a:solidFill>
                </a:rPr>
                <a:t>-</a:t>
              </a:r>
              <a:endParaRPr lang="en-US" sz="1200" b="1" baseline="30000" dirty="0">
                <a:solidFill>
                  <a:schemeClr val="bg1"/>
                </a:solidFill>
              </a:endParaRPr>
            </a:p>
          </p:txBody>
        </p:sp>
        <p:sp>
          <p:nvSpPr>
            <p:cNvPr id="16" name="TextBox 15"/>
            <p:cNvSpPr txBox="1"/>
            <p:nvPr/>
          </p:nvSpPr>
          <p:spPr>
            <a:xfrm>
              <a:off x="3878826" y="2466839"/>
              <a:ext cx="287258" cy="276999"/>
            </a:xfrm>
            <a:prstGeom prst="rect">
              <a:avLst/>
            </a:prstGeom>
            <a:noFill/>
          </p:spPr>
          <p:txBody>
            <a:bodyPr wrap="none" rtlCol="0">
              <a:spAutoFit/>
            </a:bodyPr>
            <a:lstStyle/>
            <a:p>
              <a:r>
                <a:rPr lang="en-US" sz="1200" b="1" dirty="0" smtClean="0">
                  <a:solidFill>
                    <a:schemeClr val="bg1"/>
                  </a:solidFill>
                </a:rPr>
                <a:t>X</a:t>
              </a:r>
              <a:endParaRPr lang="en-US" sz="1200" b="1" baseline="-25000" dirty="0">
                <a:solidFill>
                  <a:schemeClr val="bg1"/>
                </a:solidFill>
              </a:endParaRPr>
            </a:p>
          </p:txBody>
        </p:sp>
      </p:grpSp>
      <p:grpSp>
        <p:nvGrpSpPr>
          <p:cNvPr id="38" name="Group 37"/>
          <p:cNvGrpSpPr/>
          <p:nvPr/>
        </p:nvGrpSpPr>
        <p:grpSpPr>
          <a:xfrm>
            <a:off x="5305425" y="4187825"/>
            <a:ext cx="2735263" cy="2376488"/>
            <a:chOff x="5089401" y="4187825"/>
            <a:chExt cx="2735263" cy="2376488"/>
          </a:xfrm>
        </p:grpSpPr>
        <p:graphicFrame>
          <p:nvGraphicFramePr>
            <p:cNvPr id="2" name="Object 1"/>
            <p:cNvGraphicFramePr>
              <a:graphicFrameLocks noChangeAspect="1"/>
            </p:cNvGraphicFramePr>
            <p:nvPr>
              <p:extLst>
                <p:ext uri="{D42A27DB-BD31-4B8C-83A1-F6EECF244321}">
                  <p14:modId xmlns:p14="http://schemas.microsoft.com/office/powerpoint/2010/main" val="3158423658"/>
                </p:ext>
              </p:extLst>
            </p:nvPr>
          </p:nvGraphicFramePr>
          <p:xfrm>
            <a:off x="5089401" y="4187825"/>
            <a:ext cx="2735263" cy="2376488"/>
          </p:xfrm>
          <a:graphic>
            <a:graphicData uri="http://schemas.openxmlformats.org/presentationml/2006/ole">
              <mc:AlternateContent xmlns:mc="http://schemas.openxmlformats.org/markup-compatibility/2006">
                <mc:Choice xmlns:v="urn:schemas-microsoft-com:vml" Requires="v">
                  <p:oleObj spid="_x0000_s48035" name="Graph" r:id="rId5" imgW="2735640" imgH="2376000" progId="Origin50.Graph">
                    <p:embed/>
                  </p:oleObj>
                </mc:Choice>
                <mc:Fallback>
                  <p:oleObj name="Graph" r:id="rId5" imgW="2735640" imgH="2376000" progId="Origin50.Graph">
                    <p:embed/>
                    <p:pic>
                      <p:nvPicPr>
                        <p:cNvPr id="0" name=""/>
                        <p:cNvPicPr/>
                        <p:nvPr/>
                      </p:nvPicPr>
                      <p:blipFill>
                        <a:blip r:embed="rId6"/>
                        <a:stretch>
                          <a:fillRect/>
                        </a:stretch>
                      </p:blipFill>
                      <p:spPr>
                        <a:xfrm>
                          <a:off x="5089401" y="4187825"/>
                          <a:ext cx="2735263" cy="2376488"/>
                        </a:xfrm>
                        <a:prstGeom prst="rect">
                          <a:avLst/>
                        </a:prstGeom>
                      </p:spPr>
                    </p:pic>
                  </p:oleObj>
                </mc:Fallback>
              </mc:AlternateContent>
            </a:graphicData>
          </a:graphic>
        </p:graphicFrame>
        <p:grpSp>
          <p:nvGrpSpPr>
            <p:cNvPr id="43" name="Group 42"/>
            <p:cNvGrpSpPr/>
            <p:nvPr/>
          </p:nvGrpSpPr>
          <p:grpSpPr>
            <a:xfrm>
              <a:off x="6400912" y="4362036"/>
              <a:ext cx="1135248" cy="1412169"/>
              <a:chOff x="6400912" y="4362036"/>
              <a:chExt cx="1135248" cy="1412169"/>
            </a:xfrm>
          </p:grpSpPr>
          <p:sp>
            <p:nvSpPr>
              <p:cNvPr id="23" name="TextBox 22"/>
              <p:cNvSpPr txBox="1"/>
              <p:nvPr/>
            </p:nvSpPr>
            <p:spPr>
              <a:xfrm>
                <a:off x="7248902" y="4362036"/>
                <a:ext cx="287258" cy="276999"/>
              </a:xfrm>
              <a:prstGeom prst="rect">
                <a:avLst/>
              </a:prstGeom>
              <a:noFill/>
            </p:spPr>
            <p:txBody>
              <a:bodyPr wrap="none" rtlCol="0">
                <a:spAutoFit/>
              </a:bodyPr>
              <a:lstStyle/>
              <a:p>
                <a:r>
                  <a:rPr lang="en-US" sz="1200" b="1" dirty="0" smtClean="0"/>
                  <a:t>X</a:t>
                </a:r>
                <a:endParaRPr lang="en-US" sz="1200" b="1" baseline="-25000" dirty="0"/>
              </a:p>
            </p:txBody>
          </p:sp>
          <p:sp>
            <p:nvSpPr>
              <p:cNvPr id="26" name="TextBox 25"/>
              <p:cNvSpPr txBox="1"/>
              <p:nvPr/>
            </p:nvSpPr>
            <p:spPr>
              <a:xfrm>
                <a:off x="6932223" y="5469324"/>
                <a:ext cx="389850" cy="276999"/>
              </a:xfrm>
              <a:prstGeom prst="rect">
                <a:avLst/>
              </a:prstGeom>
              <a:noFill/>
            </p:spPr>
            <p:txBody>
              <a:bodyPr wrap="none" rtlCol="0">
                <a:spAutoFit/>
              </a:bodyPr>
              <a:lstStyle/>
              <a:p>
                <a:r>
                  <a:rPr lang="en-US" sz="1200" b="1" dirty="0" smtClean="0"/>
                  <a:t>XX</a:t>
                </a:r>
                <a:endParaRPr lang="en-US" sz="1200" b="1" baseline="-25000" dirty="0"/>
              </a:p>
            </p:txBody>
          </p:sp>
          <p:sp>
            <p:nvSpPr>
              <p:cNvPr id="27" name="TextBox 26"/>
              <p:cNvSpPr txBox="1"/>
              <p:nvPr/>
            </p:nvSpPr>
            <p:spPr>
              <a:xfrm>
                <a:off x="6611988" y="5497206"/>
                <a:ext cx="360996" cy="276999"/>
              </a:xfrm>
              <a:prstGeom prst="rect">
                <a:avLst/>
              </a:prstGeom>
              <a:noFill/>
            </p:spPr>
            <p:txBody>
              <a:bodyPr wrap="none" rtlCol="0">
                <a:spAutoFit/>
              </a:bodyPr>
              <a:lstStyle/>
              <a:p>
                <a:r>
                  <a:rPr lang="en-US" sz="1200" b="1" dirty="0" smtClean="0"/>
                  <a:t>X</a:t>
                </a:r>
                <a:r>
                  <a:rPr lang="en-US" sz="1200" b="1" baseline="-25000" dirty="0" smtClean="0"/>
                  <a:t>D</a:t>
                </a:r>
                <a:endParaRPr lang="en-US" sz="1200" b="1" baseline="-25000" dirty="0"/>
              </a:p>
            </p:txBody>
          </p:sp>
          <p:sp>
            <p:nvSpPr>
              <p:cNvPr id="28" name="TextBox 27"/>
              <p:cNvSpPr txBox="1"/>
              <p:nvPr/>
            </p:nvSpPr>
            <p:spPr>
              <a:xfrm>
                <a:off x="6738443" y="5309936"/>
                <a:ext cx="409086" cy="276999"/>
              </a:xfrm>
              <a:prstGeom prst="rect">
                <a:avLst/>
              </a:prstGeom>
              <a:noFill/>
            </p:spPr>
            <p:txBody>
              <a:bodyPr wrap="none" rtlCol="0">
                <a:spAutoFit/>
              </a:bodyPr>
              <a:lstStyle/>
              <a:p>
                <a:r>
                  <a:rPr lang="en-US" sz="1200" b="1" dirty="0" smtClean="0"/>
                  <a:t>X</a:t>
                </a:r>
                <a:r>
                  <a:rPr lang="en-US" sz="1200" b="1" baseline="30000" dirty="0" smtClean="0"/>
                  <a:t>+/-</a:t>
                </a:r>
                <a:endParaRPr lang="en-US" sz="1200" b="1" baseline="30000" dirty="0"/>
              </a:p>
            </p:txBody>
          </p:sp>
          <p:sp>
            <p:nvSpPr>
              <p:cNvPr id="24" name="TextBox 23"/>
              <p:cNvSpPr txBox="1"/>
              <p:nvPr/>
            </p:nvSpPr>
            <p:spPr>
              <a:xfrm>
                <a:off x="6400912" y="5039213"/>
                <a:ext cx="559184" cy="276999"/>
              </a:xfrm>
              <a:prstGeom prst="rect">
                <a:avLst/>
              </a:prstGeom>
              <a:noFill/>
            </p:spPr>
            <p:txBody>
              <a:bodyPr wrap="square" rtlCol="0">
                <a:spAutoFit/>
              </a:bodyPr>
              <a:lstStyle/>
              <a:p>
                <a:r>
                  <a:rPr lang="en-US" sz="1200" b="1" dirty="0" smtClean="0"/>
                  <a:t>X</a:t>
                </a:r>
                <a:r>
                  <a:rPr lang="en-US" sz="1200" b="1" baseline="-25000" dirty="0" smtClean="0"/>
                  <a:t>D</a:t>
                </a:r>
                <a:r>
                  <a:rPr lang="en-US" sz="1200" b="1" baseline="30000" dirty="0" smtClean="0"/>
                  <a:t>+/-</a:t>
                </a:r>
                <a:endParaRPr lang="en-US" sz="1200" b="1" baseline="-25000" dirty="0"/>
              </a:p>
            </p:txBody>
          </p:sp>
        </p:grpSp>
      </p:grpSp>
      <p:pic>
        <p:nvPicPr>
          <p:cNvPr id="31" name="Picture 30"/>
          <p:cNvPicPr>
            <a:picLocks/>
          </p:cNvPicPr>
          <p:nvPr/>
        </p:nvPicPr>
        <p:blipFill>
          <a:blip r:embed="rId7"/>
          <a:stretch>
            <a:fillRect/>
          </a:stretch>
        </p:blipFill>
        <p:spPr>
          <a:xfrm>
            <a:off x="8149950" y="1437503"/>
            <a:ext cx="2531869" cy="1190240"/>
          </a:xfrm>
          <a:prstGeom prst="rect">
            <a:avLst/>
          </a:prstGeom>
        </p:spPr>
      </p:pic>
      <p:sp>
        <p:nvSpPr>
          <p:cNvPr id="32" name="Rectangle 31"/>
          <p:cNvSpPr/>
          <p:nvPr/>
        </p:nvSpPr>
        <p:spPr>
          <a:xfrm>
            <a:off x="8090918" y="1435428"/>
            <a:ext cx="1188243" cy="119231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sp>
        <p:nvSpPr>
          <p:cNvPr id="33" name="Rectangle 32"/>
          <p:cNvSpPr/>
          <p:nvPr/>
        </p:nvSpPr>
        <p:spPr>
          <a:xfrm>
            <a:off x="9481987" y="1435428"/>
            <a:ext cx="1188243" cy="119231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grpSp>
        <p:nvGrpSpPr>
          <p:cNvPr id="42" name="Group 41"/>
          <p:cNvGrpSpPr/>
          <p:nvPr/>
        </p:nvGrpSpPr>
        <p:grpSpPr>
          <a:xfrm>
            <a:off x="10956429" y="3861048"/>
            <a:ext cx="1188243" cy="1192315"/>
            <a:chOff x="8083658" y="4881449"/>
            <a:chExt cx="1188243" cy="1192315"/>
          </a:xfrm>
        </p:grpSpPr>
        <p:pic>
          <p:nvPicPr>
            <p:cNvPr id="7" name="Picture 6"/>
            <p:cNvPicPr>
              <a:picLocks/>
            </p:cNvPicPr>
            <p:nvPr/>
          </p:nvPicPr>
          <p:blipFill>
            <a:blip r:embed="rId8"/>
            <a:stretch>
              <a:fillRect/>
            </a:stretch>
          </p:blipFill>
          <p:spPr>
            <a:xfrm>
              <a:off x="8116510" y="4898056"/>
              <a:ext cx="1122539" cy="1159100"/>
            </a:xfrm>
            <a:prstGeom prst="rect">
              <a:avLst/>
            </a:prstGeom>
          </p:spPr>
        </p:pic>
        <p:sp>
          <p:nvSpPr>
            <p:cNvPr id="34" name="Rectangle 33"/>
            <p:cNvSpPr/>
            <p:nvPr/>
          </p:nvSpPr>
          <p:spPr>
            <a:xfrm>
              <a:off x="8083658" y="4881449"/>
              <a:ext cx="1188243" cy="119231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grpSp>
      <p:grpSp>
        <p:nvGrpSpPr>
          <p:cNvPr id="18" name="Group 17"/>
          <p:cNvGrpSpPr/>
          <p:nvPr/>
        </p:nvGrpSpPr>
        <p:grpSpPr>
          <a:xfrm>
            <a:off x="8905923" y="3861048"/>
            <a:ext cx="1188243" cy="1192315"/>
            <a:chOff x="7796035" y="4185069"/>
            <a:chExt cx="1188243" cy="1192315"/>
          </a:xfrm>
        </p:grpSpPr>
        <p:pic>
          <p:nvPicPr>
            <p:cNvPr id="17" name="Picture 16"/>
            <p:cNvPicPr>
              <a:picLocks/>
            </p:cNvPicPr>
            <p:nvPr/>
          </p:nvPicPr>
          <p:blipFill>
            <a:blip r:embed="rId9"/>
            <a:stretch>
              <a:fillRect/>
            </a:stretch>
          </p:blipFill>
          <p:spPr>
            <a:xfrm>
              <a:off x="7844095" y="4216670"/>
              <a:ext cx="1092122" cy="1129113"/>
            </a:xfrm>
            <a:prstGeom prst="rect">
              <a:avLst/>
            </a:prstGeom>
          </p:spPr>
        </p:pic>
        <p:sp>
          <p:nvSpPr>
            <p:cNvPr id="35" name="Rectangle 34"/>
            <p:cNvSpPr/>
            <p:nvPr/>
          </p:nvSpPr>
          <p:spPr>
            <a:xfrm>
              <a:off x="7796035" y="4185069"/>
              <a:ext cx="1188243" cy="119231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grpSp>
      <p:grpSp>
        <p:nvGrpSpPr>
          <p:cNvPr id="20" name="Group 19"/>
          <p:cNvGrpSpPr/>
          <p:nvPr/>
        </p:nvGrpSpPr>
        <p:grpSpPr>
          <a:xfrm>
            <a:off x="10956429" y="1444597"/>
            <a:ext cx="1188243" cy="1192315"/>
            <a:chOff x="7697788" y="5183792"/>
            <a:chExt cx="1188243" cy="1192315"/>
          </a:xfrm>
        </p:grpSpPr>
        <p:pic>
          <p:nvPicPr>
            <p:cNvPr id="19" name="Picture 18"/>
            <p:cNvPicPr>
              <a:picLocks/>
            </p:cNvPicPr>
            <p:nvPr/>
          </p:nvPicPr>
          <p:blipFill>
            <a:blip r:embed="rId10"/>
            <a:stretch>
              <a:fillRect/>
            </a:stretch>
          </p:blipFill>
          <p:spPr>
            <a:xfrm>
              <a:off x="7751642" y="5205013"/>
              <a:ext cx="1080535" cy="1149873"/>
            </a:xfrm>
            <a:prstGeom prst="rect">
              <a:avLst/>
            </a:prstGeom>
          </p:spPr>
        </p:pic>
        <p:sp>
          <p:nvSpPr>
            <p:cNvPr id="36" name="Rectangle 35"/>
            <p:cNvSpPr/>
            <p:nvPr/>
          </p:nvSpPr>
          <p:spPr>
            <a:xfrm>
              <a:off x="7697788" y="5183792"/>
              <a:ext cx="1188243" cy="119231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grpSp>
      <p:cxnSp>
        <p:nvCxnSpPr>
          <p:cNvPr id="25" name="Straight Arrow Connector 24"/>
          <p:cNvCxnSpPr/>
          <p:nvPr/>
        </p:nvCxnSpPr>
        <p:spPr>
          <a:xfrm flipH="1">
            <a:off x="4395340" y="2852936"/>
            <a:ext cx="432048" cy="0"/>
          </a:xfrm>
          <a:prstGeom prst="straightConnector1">
            <a:avLst/>
          </a:prstGeom>
          <a:ln w="22225">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a:off x="4395340" y="2780928"/>
            <a:ext cx="432048" cy="0"/>
          </a:xfrm>
          <a:prstGeom prst="straightConnector1">
            <a:avLst/>
          </a:prstGeom>
          <a:ln w="22225">
            <a:solidFill>
              <a:srgbClr val="0000FF"/>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H="1">
            <a:off x="4395340" y="2206776"/>
            <a:ext cx="432048" cy="0"/>
          </a:xfrm>
          <a:prstGeom prst="straightConnector1">
            <a:avLst/>
          </a:prstGeom>
          <a:ln w="22225">
            <a:solidFill>
              <a:schemeClr val="accent5">
                <a:lumMod val="50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9302078" y="3464892"/>
            <a:ext cx="1654620" cy="326243"/>
          </a:xfrm>
          <a:prstGeom prst="rect">
            <a:avLst/>
          </a:prstGeom>
          <a:noFill/>
        </p:spPr>
        <p:txBody>
          <a:bodyPr wrap="none" rtlCol="0">
            <a:spAutoFit/>
          </a:bodyPr>
          <a:lstStyle/>
          <a:p>
            <a:pPr algn="l">
              <a:lnSpc>
                <a:spcPct val="95000"/>
              </a:lnSpc>
            </a:pPr>
            <a:r>
              <a:rPr lang="en-US" sz="1600" i="1" dirty="0" smtClean="0"/>
              <a:t>Neutral excitons</a:t>
            </a:r>
          </a:p>
        </p:txBody>
      </p:sp>
      <p:sp>
        <p:nvSpPr>
          <p:cNvPr id="44" name="TextBox 43"/>
          <p:cNvSpPr txBox="1"/>
          <p:nvPr/>
        </p:nvSpPr>
        <p:spPr>
          <a:xfrm>
            <a:off x="9454478" y="1014525"/>
            <a:ext cx="1552028" cy="326243"/>
          </a:xfrm>
          <a:prstGeom prst="rect">
            <a:avLst/>
          </a:prstGeom>
          <a:noFill/>
        </p:spPr>
        <p:txBody>
          <a:bodyPr wrap="none" rtlCol="0">
            <a:spAutoFit/>
          </a:bodyPr>
          <a:lstStyle/>
          <a:p>
            <a:pPr algn="l">
              <a:lnSpc>
                <a:spcPct val="95000"/>
              </a:lnSpc>
            </a:pPr>
            <a:r>
              <a:rPr lang="en-US" sz="1600" i="1" dirty="0" smtClean="0"/>
              <a:t>Negative </a:t>
            </a:r>
            <a:r>
              <a:rPr lang="en-US" sz="1600" i="1" dirty="0" err="1" smtClean="0"/>
              <a:t>trions</a:t>
            </a:r>
            <a:endParaRPr lang="en-US" sz="1600" i="1" dirty="0" smtClean="0"/>
          </a:p>
        </p:txBody>
      </p:sp>
      <p:grpSp>
        <p:nvGrpSpPr>
          <p:cNvPr id="30" name="Group 29"/>
          <p:cNvGrpSpPr/>
          <p:nvPr/>
        </p:nvGrpSpPr>
        <p:grpSpPr>
          <a:xfrm>
            <a:off x="5199830" y="331788"/>
            <a:ext cx="2879725" cy="2376487"/>
            <a:chOff x="5018088" y="331788"/>
            <a:chExt cx="2879725" cy="2376487"/>
          </a:xfrm>
        </p:grpSpPr>
        <p:graphicFrame>
          <p:nvGraphicFramePr>
            <p:cNvPr id="22" name="Object 21"/>
            <p:cNvGraphicFramePr>
              <a:graphicFrameLocks noChangeAspect="1"/>
            </p:cNvGraphicFramePr>
            <p:nvPr>
              <p:extLst>
                <p:ext uri="{D42A27DB-BD31-4B8C-83A1-F6EECF244321}">
                  <p14:modId xmlns:p14="http://schemas.microsoft.com/office/powerpoint/2010/main" val="2338248632"/>
                </p:ext>
              </p:extLst>
            </p:nvPr>
          </p:nvGraphicFramePr>
          <p:xfrm>
            <a:off x="5018088" y="331788"/>
            <a:ext cx="2879725" cy="2376487"/>
          </p:xfrm>
          <a:graphic>
            <a:graphicData uri="http://schemas.openxmlformats.org/presentationml/2006/ole">
              <mc:AlternateContent xmlns:mc="http://schemas.openxmlformats.org/markup-compatibility/2006">
                <mc:Choice xmlns:v="urn:schemas-microsoft-com:vml" Requires="v">
                  <p:oleObj spid="_x0000_s48036" name="Graph" r:id="rId11" imgW="2879640" imgH="2376000" progId="Origin50.Graph">
                    <p:embed/>
                  </p:oleObj>
                </mc:Choice>
                <mc:Fallback>
                  <p:oleObj name="Graph" r:id="rId11" imgW="2879640" imgH="2376000" progId="Origin50.Graph">
                    <p:embed/>
                    <p:pic>
                      <p:nvPicPr>
                        <p:cNvPr id="0" name="Object 18"/>
                        <p:cNvPicPr>
                          <a:picLocks noChangeAspect="1" noChangeArrowheads="1"/>
                        </p:cNvPicPr>
                        <p:nvPr/>
                      </p:nvPicPr>
                      <p:blipFill>
                        <a:blip r:embed="rId12"/>
                        <a:srcRect/>
                        <a:stretch>
                          <a:fillRect/>
                        </a:stretch>
                      </p:blipFill>
                      <p:spPr bwMode="auto">
                        <a:xfrm>
                          <a:off x="5018088" y="331788"/>
                          <a:ext cx="2879725" cy="237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5" name="TextBox 44"/>
            <p:cNvSpPr txBox="1"/>
            <p:nvPr/>
          </p:nvSpPr>
          <p:spPr>
            <a:xfrm>
              <a:off x="6927980" y="496124"/>
              <a:ext cx="320922" cy="276999"/>
            </a:xfrm>
            <a:prstGeom prst="rect">
              <a:avLst/>
            </a:prstGeom>
            <a:noFill/>
          </p:spPr>
          <p:txBody>
            <a:bodyPr wrap="none" rtlCol="0">
              <a:spAutoFit/>
            </a:bodyPr>
            <a:lstStyle/>
            <a:p>
              <a:r>
                <a:rPr lang="en-US" sz="1200" b="1" dirty="0" smtClean="0"/>
                <a:t>X</a:t>
              </a:r>
              <a:r>
                <a:rPr lang="en-US" sz="1200" b="1" baseline="30000" dirty="0" smtClean="0"/>
                <a:t>-</a:t>
              </a:r>
              <a:endParaRPr lang="en-US" sz="1200" b="1" baseline="30000" dirty="0"/>
            </a:p>
          </p:txBody>
        </p:sp>
        <p:sp>
          <p:nvSpPr>
            <p:cNvPr id="46" name="TextBox 45"/>
            <p:cNvSpPr txBox="1"/>
            <p:nvPr/>
          </p:nvSpPr>
          <p:spPr>
            <a:xfrm>
              <a:off x="6384032" y="1513126"/>
              <a:ext cx="559184" cy="276999"/>
            </a:xfrm>
            <a:prstGeom prst="rect">
              <a:avLst/>
            </a:prstGeom>
            <a:noFill/>
          </p:spPr>
          <p:txBody>
            <a:bodyPr wrap="square" rtlCol="0">
              <a:spAutoFit/>
            </a:bodyPr>
            <a:lstStyle/>
            <a:p>
              <a:r>
                <a:rPr lang="en-US" sz="1200" b="1" dirty="0" smtClean="0"/>
                <a:t>X</a:t>
              </a:r>
              <a:r>
                <a:rPr lang="en-US" sz="1200" b="1" baseline="-25000" dirty="0" smtClean="0"/>
                <a:t>D</a:t>
              </a:r>
              <a:r>
                <a:rPr lang="en-US" sz="1200" b="1" baseline="30000" dirty="0" smtClean="0"/>
                <a:t>-</a:t>
              </a:r>
              <a:endParaRPr lang="en-US" sz="1200" b="1" baseline="-25000" dirty="0"/>
            </a:p>
          </p:txBody>
        </p:sp>
      </p:grpSp>
      <p:grpSp>
        <p:nvGrpSpPr>
          <p:cNvPr id="37" name="Group 36"/>
          <p:cNvGrpSpPr/>
          <p:nvPr/>
        </p:nvGrpSpPr>
        <p:grpSpPr>
          <a:xfrm>
            <a:off x="5268913" y="2276475"/>
            <a:ext cx="2735262" cy="2376488"/>
            <a:chOff x="5087171" y="2276475"/>
            <a:chExt cx="2735262" cy="2376488"/>
          </a:xfrm>
        </p:grpSpPr>
        <p:graphicFrame>
          <p:nvGraphicFramePr>
            <p:cNvPr id="21" name="Object 20"/>
            <p:cNvGraphicFramePr>
              <a:graphicFrameLocks noChangeAspect="1"/>
            </p:cNvGraphicFramePr>
            <p:nvPr>
              <p:extLst>
                <p:ext uri="{D42A27DB-BD31-4B8C-83A1-F6EECF244321}">
                  <p14:modId xmlns:p14="http://schemas.microsoft.com/office/powerpoint/2010/main" val="3142760832"/>
                </p:ext>
              </p:extLst>
            </p:nvPr>
          </p:nvGraphicFramePr>
          <p:xfrm>
            <a:off x="5087171" y="2276475"/>
            <a:ext cx="2735262" cy="2376488"/>
          </p:xfrm>
          <a:graphic>
            <a:graphicData uri="http://schemas.openxmlformats.org/presentationml/2006/ole">
              <mc:AlternateContent xmlns:mc="http://schemas.openxmlformats.org/markup-compatibility/2006">
                <mc:Choice xmlns:v="urn:schemas-microsoft-com:vml" Requires="v">
                  <p:oleObj spid="_x0000_s48037" name="Graph" r:id="rId13" imgW="2735640" imgH="2376000" progId="Origin50.Graph">
                    <p:embed/>
                  </p:oleObj>
                </mc:Choice>
                <mc:Fallback>
                  <p:oleObj name="Graph" r:id="rId13" imgW="2735640" imgH="2376000" progId="Origin50.Graph">
                    <p:embed/>
                    <p:pic>
                      <p:nvPicPr>
                        <p:cNvPr id="0" name="Object 18"/>
                        <p:cNvPicPr>
                          <a:picLocks noChangeAspect="1" noChangeArrowheads="1"/>
                        </p:cNvPicPr>
                        <p:nvPr/>
                      </p:nvPicPr>
                      <p:blipFill>
                        <a:blip r:embed="rId14"/>
                        <a:srcRect/>
                        <a:stretch>
                          <a:fillRect/>
                        </a:stretch>
                      </p:blipFill>
                      <p:spPr bwMode="auto">
                        <a:xfrm>
                          <a:off x="5087171" y="2276475"/>
                          <a:ext cx="2735262" cy="2376488"/>
                        </a:xfrm>
                        <a:prstGeom prst="rect">
                          <a:avLst/>
                        </a:prstGeom>
                        <a:noFill/>
                        <a:ln>
                          <a:noFill/>
                        </a:ln>
                        <a:extLst/>
                      </p:spPr>
                    </p:pic>
                  </p:oleObj>
                </mc:Fallback>
              </mc:AlternateContent>
            </a:graphicData>
          </a:graphic>
        </p:graphicFrame>
        <p:sp>
          <p:nvSpPr>
            <p:cNvPr id="47" name="TextBox 46"/>
            <p:cNvSpPr txBox="1"/>
            <p:nvPr/>
          </p:nvSpPr>
          <p:spPr>
            <a:xfrm>
              <a:off x="6468747" y="3194053"/>
              <a:ext cx="423514" cy="276999"/>
            </a:xfrm>
            <a:prstGeom prst="rect">
              <a:avLst/>
            </a:prstGeom>
            <a:noFill/>
          </p:spPr>
          <p:txBody>
            <a:bodyPr wrap="none" rtlCol="0">
              <a:spAutoFit/>
            </a:bodyPr>
            <a:lstStyle/>
            <a:p>
              <a:r>
                <a:rPr lang="en-US" sz="1200" b="1" dirty="0" smtClean="0"/>
                <a:t>XX</a:t>
              </a:r>
              <a:r>
                <a:rPr lang="en-US" sz="1200" b="1" baseline="30000" dirty="0" smtClean="0"/>
                <a:t>-</a:t>
              </a:r>
              <a:endParaRPr lang="en-US" sz="1200" b="1" baseline="-25000" dirty="0"/>
            </a:p>
          </p:txBody>
        </p:sp>
      </p:grpSp>
      <p:sp>
        <p:nvSpPr>
          <p:cNvPr id="48" name="TextBox 47"/>
          <p:cNvSpPr txBox="1"/>
          <p:nvPr/>
        </p:nvSpPr>
        <p:spPr>
          <a:xfrm>
            <a:off x="730449" y="4887943"/>
            <a:ext cx="3635913" cy="1261884"/>
          </a:xfrm>
          <a:prstGeom prst="rect">
            <a:avLst/>
          </a:prstGeom>
          <a:noFill/>
        </p:spPr>
        <p:txBody>
          <a:bodyPr wrap="square" rtlCol="0">
            <a:spAutoFit/>
          </a:bodyPr>
          <a:lstStyle/>
          <a:p>
            <a:pPr algn="l">
              <a:lnSpc>
                <a:spcPct val="95000"/>
              </a:lnSpc>
            </a:pPr>
            <a:endParaRPr lang="en-US" sz="1600" i="1" dirty="0">
              <a:solidFill>
                <a:srgbClr val="0362A9"/>
              </a:solidFill>
            </a:endParaRPr>
          </a:p>
          <a:p>
            <a:pPr>
              <a:lnSpc>
                <a:spcPct val="95000"/>
              </a:lnSpc>
              <a:tabLst>
                <a:tab pos="288925" algn="l"/>
              </a:tabLst>
            </a:pPr>
            <a:r>
              <a:rPr lang="en-US" sz="1600" i="1" dirty="0" smtClean="0">
                <a:solidFill>
                  <a:srgbClr val="0362A9"/>
                </a:solidFill>
              </a:rPr>
              <a:t>Phonon assisted </a:t>
            </a:r>
            <a:r>
              <a:rPr lang="en-US" sz="1600" i="1" dirty="0" err="1" smtClean="0">
                <a:solidFill>
                  <a:srgbClr val="0362A9"/>
                </a:solidFill>
              </a:rPr>
              <a:t>trion</a:t>
            </a:r>
            <a:r>
              <a:rPr lang="en-US" sz="1600" i="1" dirty="0" smtClean="0">
                <a:solidFill>
                  <a:srgbClr val="0362A9"/>
                </a:solidFill>
              </a:rPr>
              <a:t> formation:</a:t>
            </a:r>
          </a:p>
          <a:p>
            <a:pPr>
              <a:lnSpc>
                <a:spcPct val="95000"/>
              </a:lnSpc>
              <a:tabLst>
                <a:tab pos="288925" algn="l"/>
              </a:tabLst>
            </a:pPr>
            <a:endParaRPr lang="en-US" sz="1600" i="1" dirty="0" smtClean="0">
              <a:solidFill>
                <a:srgbClr val="0362A9"/>
              </a:solidFill>
            </a:endParaRPr>
          </a:p>
          <a:p>
            <a:pPr>
              <a:lnSpc>
                <a:spcPct val="95000"/>
              </a:lnSpc>
              <a:tabLst>
                <a:tab pos="288925" algn="l"/>
              </a:tabLst>
            </a:pPr>
            <a:r>
              <a:rPr lang="en-US" sz="1600" i="1" dirty="0" smtClean="0">
                <a:solidFill>
                  <a:srgbClr val="0362A9"/>
                </a:solidFill>
              </a:rPr>
              <a:t>E</a:t>
            </a:r>
            <a:r>
              <a:rPr lang="en-US" sz="1600" i="1" baseline="-25000" dirty="0" smtClean="0">
                <a:solidFill>
                  <a:srgbClr val="0362A9"/>
                </a:solidFill>
              </a:rPr>
              <a:t>x </a:t>
            </a:r>
            <a:r>
              <a:rPr lang="en-US" sz="1600" i="1" dirty="0">
                <a:solidFill>
                  <a:srgbClr val="0362A9"/>
                </a:solidFill>
              </a:rPr>
              <a:t>– E</a:t>
            </a:r>
            <a:r>
              <a:rPr lang="en-US" sz="1600" i="1" baseline="-25000" dirty="0">
                <a:solidFill>
                  <a:srgbClr val="0362A9"/>
                </a:solidFill>
              </a:rPr>
              <a:t>x-</a:t>
            </a:r>
            <a:r>
              <a:rPr lang="en-US" sz="1600" i="1" dirty="0">
                <a:solidFill>
                  <a:srgbClr val="0362A9"/>
                </a:solidFill>
              </a:rPr>
              <a:t> = </a:t>
            </a:r>
            <a:r>
              <a:rPr lang="en-US" sz="1600" i="1" dirty="0" smtClean="0">
                <a:solidFill>
                  <a:srgbClr val="0362A9"/>
                </a:solidFill>
              </a:rPr>
              <a:t>30 - 36 </a:t>
            </a:r>
            <a:r>
              <a:rPr lang="en-US" sz="1600" i="1" dirty="0" err="1" smtClean="0">
                <a:solidFill>
                  <a:srgbClr val="0362A9"/>
                </a:solidFill>
              </a:rPr>
              <a:t>meV</a:t>
            </a:r>
            <a:endParaRPr lang="en-US" sz="1600" i="1" dirty="0" smtClean="0">
              <a:solidFill>
                <a:srgbClr val="0362A9"/>
              </a:solidFill>
            </a:endParaRPr>
          </a:p>
          <a:p>
            <a:pPr>
              <a:lnSpc>
                <a:spcPct val="95000"/>
              </a:lnSpc>
              <a:tabLst>
                <a:tab pos="288925" algn="l"/>
              </a:tabLst>
            </a:pPr>
            <a:r>
              <a:rPr lang="en-US" sz="1600" i="1" dirty="0" smtClean="0">
                <a:solidFill>
                  <a:srgbClr val="0362A9"/>
                </a:solidFill>
              </a:rPr>
              <a:t>E</a:t>
            </a:r>
            <a:r>
              <a:rPr lang="en-US" sz="1600" i="1" baseline="-25000" dirty="0" smtClean="0">
                <a:solidFill>
                  <a:srgbClr val="0362A9"/>
                </a:solidFill>
              </a:rPr>
              <a:t>A</a:t>
            </a:r>
            <a:r>
              <a:rPr lang="en-US" sz="1600" i="1" baseline="-25000" dirty="0">
                <a:solidFill>
                  <a:srgbClr val="0362A9"/>
                </a:solidFill>
              </a:rPr>
              <a:t>’</a:t>
            </a:r>
            <a:r>
              <a:rPr lang="en-US" sz="1600" i="1" dirty="0">
                <a:solidFill>
                  <a:srgbClr val="0362A9"/>
                </a:solidFill>
              </a:rPr>
              <a:t>  = 32 </a:t>
            </a:r>
            <a:r>
              <a:rPr lang="en-US" sz="1600" i="1" dirty="0" err="1" smtClean="0">
                <a:solidFill>
                  <a:srgbClr val="0362A9"/>
                </a:solidFill>
              </a:rPr>
              <a:t>meV</a:t>
            </a:r>
            <a:endParaRPr lang="en-US" sz="1600" i="1" dirty="0">
              <a:solidFill>
                <a:srgbClr val="0362A9"/>
              </a:solidFill>
            </a:endParaRPr>
          </a:p>
        </p:txBody>
      </p:sp>
    </p:spTree>
    <p:extLst>
      <p:ext uri="{BB962C8B-B14F-4D97-AF65-F5344CB8AC3E}">
        <p14:creationId xmlns:p14="http://schemas.microsoft.com/office/powerpoint/2010/main" val="3459376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29" grpId="0"/>
      <p:bldP spid="4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E9BBE13A-652D-45D5-B3D8-82A75A19F727}"/>
              </a:ext>
            </a:extLst>
          </p:cNvPr>
          <p:cNvSpPr>
            <a:spLocks noGrp="1"/>
          </p:cNvSpPr>
          <p:nvPr>
            <p:ph type="dt" sz="half" idx="13"/>
          </p:nvPr>
        </p:nvSpPr>
        <p:spPr/>
        <p:txBody>
          <a:bodyPr/>
          <a:lstStyle/>
          <a:p>
            <a:fld id="{2A850C0A-3C44-4327-92A5-7F38717DC578}" type="datetime3">
              <a:rPr lang="en-US" smtClean="0"/>
              <a:t>1 July 2022</a:t>
            </a:fld>
            <a:endParaRPr lang="en-US" dirty="0"/>
          </a:p>
        </p:txBody>
      </p:sp>
      <p:sp>
        <p:nvSpPr>
          <p:cNvPr id="4" name="Foliennummernplatzhalter 3">
            <a:extLst>
              <a:ext uri="{FF2B5EF4-FFF2-40B4-BE49-F238E27FC236}">
                <a16:creationId xmlns:a16="http://schemas.microsoft.com/office/drawing/2014/main" id="{5DC516BF-C995-4C15-B38E-5F4B775E169F}"/>
              </a:ext>
            </a:extLst>
          </p:cNvPr>
          <p:cNvSpPr>
            <a:spLocks noGrp="1"/>
          </p:cNvSpPr>
          <p:nvPr>
            <p:ph type="sldNum" sz="quarter" idx="16"/>
          </p:nvPr>
        </p:nvSpPr>
        <p:spPr/>
        <p:txBody>
          <a:bodyPr/>
          <a:lstStyle/>
          <a:p>
            <a:r>
              <a:rPr lang="en-US"/>
              <a:t>Page </a:t>
            </a:r>
            <a:fld id="{A52F4D17-1AD6-42D9-B93A-EB002C62F438}" type="slidenum">
              <a:rPr lang="en-US" smtClean="0"/>
              <a:pPr/>
              <a:t>47</a:t>
            </a:fld>
            <a:endParaRPr lang="en-US" noProof="0" dirty="0"/>
          </a:p>
        </p:txBody>
      </p:sp>
      <p:sp>
        <p:nvSpPr>
          <p:cNvPr id="12" name="Title 11"/>
          <p:cNvSpPr>
            <a:spLocks noGrp="1"/>
          </p:cNvSpPr>
          <p:nvPr>
            <p:ph type="title"/>
          </p:nvPr>
        </p:nvSpPr>
        <p:spPr>
          <a:xfrm>
            <a:off x="0" y="42201"/>
            <a:ext cx="11449051" cy="1124780"/>
          </a:xfrm>
        </p:spPr>
        <p:txBody>
          <a:bodyPr/>
          <a:lstStyle/>
          <a:p>
            <a:r>
              <a:rPr lang="en-GB" altLang="zh-TW" dirty="0"/>
              <a:t>Gated </a:t>
            </a:r>
            <a:r>
              <a:rPr lang="en-GB" altLang="zh-TW" cap="none" dirty="0" err="1"/>
              <a:t>hBN</a:t>
            </a:r>
            <a:r>
              <a:rPr lang="en-GB" altLang="zh-TW" cap="none" dirty="0"/>
              <a:t>/</a:t>
            </a:r>
            <a:r>
              <a:rPr lang="en-GB" altLang="zh-TW" dirty="0"/>
              <a:t>WS</a:t>
            </a:r>
            <a:r>
              <a:rPr lang="en-GB" altLang="zh-TW" cap="none" dirty="0"/>
              <a:t>e</a:t>
            </a:r>
            <a:r>
              <a:rPr lang="en-GB" altLang="zh-TW" cap="none" baseline="-25000" dirty="0"/>
              <a:t>2</a:t>
            </a:r>
            <a:r>
              <a:rPr lang="en-GB" altLang="zh-TW" cap="none" dirty="0"/>
              <a:t>/</a:t>
            </a:r>
            <a:r>
              <a:rPr lang="en-GB" altLang="zh-TW" cap="none" dirty="0" err="1"/>
              <a:t>hBN</a:t>
            </a:r>
            <a:r>
              <a:rPr lang="en-GB" altLang="zh-TW" cap="none" dirty="0"/>
              <a:t> ML</a:t>
            </a:r>
            <a:endParaRPr lang="en-US" dirty="0"/>
          </a:p>
        </p:txBody>
      </p:sp>
      <p:sp>
        <p:nvSpPr>
          <p:cNvPr id="13" name="TextBox 12"/>
          <p:cNvSpPr txBox="1"/>
          <p:nvPr/>
        </p:nvSpPr>
        <p:spPr>
          <a:xfrm>
            <a:off x="2135560" y="4581128"/>
            <a:ext cx="1140056" cy="307777"/>
          </a:xfrm>
          <a:prstGeom prst="rect">
            <a:avLst/>
          </a:prstGeom>
          <a:noFill/>
        </p:spPr>
        <p:txBody>
          <a:bodyPr vert="horz" wrap="none" rtlCol="0">
            <a:spAutoFit/>
          </a:bodyPr>
          <a:lstStyle/>
          <a:p>
            <a:r>
              <a:rPr lang="en-US" sz="1400" dirty="0" smtClean="0"/>
              <a:t>Energy (eV)</a:t>
            </a:r>
            <a:endParaRPr lang="en-US" sz="1400" dirty="0"/>
          </a:p>
        </p:txBody>
      </p:sp>
      <p:grpSp>
        <p:nvGrpSpPr>
          <p:cNvPr id="32" name="Group 31"/>
          <p:cNvGrpSpPr/>
          <p:nvPr/>
        </p:nvGrpSpPr>
        <p:grpSpPr>
          <a:xfrm>
            <a:off x="118872" y="1196752"/>
            <a:ext cx="4556736" cy="3364110"/>
            <a:chOff x="134160" y="1556792"/>
            <a:chExt cx="4556736" cy="3364110"/>
          </a:xfrm>
        </p:grpSpPr>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0384" y="1660450"/>
              <a:ext cx="3411908" cy="3024336"/>
            </a:xfrm>
            <a:prstGeom prst="rect">
              <a:avLst/>
            </a:prstGeom>
          </p:spPr>
        </p:pic>
        <p:sp>
          <p:nvSpPr>
            <p:cNvPr id="8" name="TextBox 7"/>
            <p:cNvSpPr txBox="1"/>
            <p:nvPr/>
          </p:nvSpPr>
          <p:spPr>
            <a:xfrm>
              <a:off x="534270" y="1556792"/>
              <a:ext cx="449162" cy="3231654"/>
            </a:xfrm>
            <a:prstGeom prst="rect">
              <a:avLst/>
            </a:prstGeom>
            <a:noFill/>
          </p:spPr>
          <p:txBody>
            <a:bodyPr wrap="none" rtlCol="0">
              <a:spAutoFit/>
            </a:bodyPr>
            <a:lstStyle/>
            <a:p>
              <a:pPr algn="r">
                <a:spcAft>
                  <a:spcPts val="2400"/>
                </a:spcAft>
              </a:pPr>
              <a:r>
                <a:rPr lang="en-US" sz="1200" dirty="0" smtClean="0"/>
                <a:t> 2.0</a:t>
              </a:r>
            </a:p>
            <a:p>
              <a:pPr algn="r">
                <a:spcAft>
                  <a:spcPts val="2400"/>
                </a:spcAft>
              </a:pPr>
              <a:r>
                <a:rPr lang="en-US" sz="1200" dirty="0" smtClean="0"/>
                <a:t>1.5</a:t>
              </a:r>
            </a:p>
            <a:p>
              <a:pPr algn="r">
                <a:spcAft>
                  <a:spcPts val="2400"/>
                </a:spcAft>
              </a:pPr>
              <a:r>
                <a:rPr lang="en-US" sz="1200" dirty="0" smtClean="0"/>
                <a:t>1.0</a:t>
              </a:r>
            </a:p>
            <a:p>
              <a:pPr algn="r">
                <a:spcAft>
                  <a:spcPts val="2400"/>
                </a:spcAft>
              </a:pPr>
              <a:r>
                <a:rPr lang="en-US" sz="1200" dirty="0" smtClean="0"/>
                <a:t> 0.5</a:t>
              </a:r>
            </a:p>
            <a:p>
              <a:pPr algn="r">
                <a:spcAft>
                  <a:spcPts val="2400"/>
                </a:spcAft>
              </a:pPr>
              <a:r>
                <a:rPr lang="en-US" sz="1200" dirty="0" smtClean="0"/>
                <a:t> 0.0</a:t>
              </a:r>
            </a:p>
            <a:p>
              <a:pPr algn="r">
                <a:spcAft>
                  <a:spcPts val="2400"/>
                </a:spcAft>
              </a:pPr>
              <a:r>
                <a:rPr lang="en-US" sz="1200" dirty="0" smtClean="0"/>
                <a:t>-0.5</a:t>
              </a:r>
            </a:p>
            <a:p>
              <a:pPr algn="r">
                <a:spcAft>
                  <a:spcPts val="2400"/>
                </a:spcAft>
              </a:pPr>
              <a:r>
                <a:rPr lang="en-US" sz="1200" dirty="0" smtClean="0"/>
                <a:t>-1.0</a:t>
              </a:r>
            </a:p>
          </p:txBody>
        </p:sp>
        <p:sp>
          <p:nvSpPr>
            <p:cNvPr id="9" name="TextBox 8"/>
            <p:cNvSpPr txBox="1"/>
            <p:nvPr/>
          </p:nvSpPr>
          <p:spPr>
            <a:xfrm>
              <a:off x="134160" y="2474831"/>
              <a:ext cx="400110" cy="1395575"/>
            </a:xfrm>
            <a:prstGeom prst="rect">
              <a:avLst/>
            </a:prstGeom>
            <a:noFill/>
          </p:spPr>
          <p:txBody>
            <a:bodyPr vert="vert270" wrap="none" rtlCol="0">
              <a:spAutoFit/>
            </a:bodyPr>
            <a:lstStyle/>
            <a:p>
              <a:r>
                <a:rPr lang="en-US" sz="1400" dirty="0" smtClean="0"/>
                <a:t>Gate voltage (V)</a:t>
              </a:r>
              <a:endParaRPr lang="en-US" sz="1400" dirty="0"/>
            </a:p>
          </p:txBody>
        </p:sp>
        <p:sp>
          <p:nvSpPr>
            <p:cNvPr id="11" name="TextBox 10"/>
            <p:cNvSpPr txBox="1"/>
            <p:nvPr/>
          </p:nvSpPr>
          <p:spPr>
            <a:xfrm>
              <a:off x="755203" y="4653136"/>
              <a:ext cx="3935693" cy="267766"/>
            </a:xfrm>
            <a:prstGeom prst="rect">
              <a:avLst/>
            </a:prstGeom>
            <a:noFill/>
          </p:spPr>
          <p:txBody>
            <a:bodyPr wrap="none" rtlCol="0">
              <a:spAutoFit/>
            </a:bodyPr>
            <a:lstStyle/>
            <a:p>
              <a:pPr algn="l">
                <a:lnSpc>
                  <a:spcPct val="95000"/>
                </a:lnSpc>
              </a:pPr>
              <a:r>
                <a:rPr lang="en-US" sz="1200" spc="20" dirty="0" smtClean="0"/>
                <a:t>1.60    1.62    1.64    1.66    1.68    1.70    1.72    1.74</a:t>
              </a:r>
            </a:p>
          </p:txBody>
        </p:sp>
        <p:sp>
          <p:nvSpPr>
            <p:cNvPr id="14" name="TextBox 13"/>
            <p:cNvSpPr txBox="1"/>
            <p:nvPr/>
          </p:nvSpPr>
          <p:spPr>
            <a:xfrm>
              <a:off x="3275616" y="1728585"/>
              <a:ext cx="320922" cy="276999"/>
            </a:xfrm>
            <a:prstGeom prst="rect">
              <a:avLst/>
            </a:prstGeom>
            <a:noFill/>
          </p:spPr>
          <p:txBody>
            <a:bodyPr wrap="none" rtlCol="0">
              <a:spAutoFit/>
            </a:bodyPr>
            <a:lstStyle/>
            <a:p>
              <a:r>
                <a:rPr lang="en-US" sz="1200" b="1" dirty="0" smtClean="0">
                  <a:solidFill>
                    <a:schemeClr val="bg1"/>
                  </a:solidFill>
                </a:rPr>
                <a:t>X</a:t>
              </a:r>
              <a:r>
                <a:rPr lang="en-US" sz="1200" b="1" baseline="30000" dirty="0" smtClean="0">
                  <a:solidFill>
                    <a:schemeClr val="bg1"/>
                  </a:solidFill>
                </a:rPr>
                <a:t>-</a:t>
              </a:r>
              <a:endParaRPr lang="en-US" sz="1200" b="1" baseline="30000" dirty="0">
                <a:solidFill>
                  <a:schemeClr val="bg1"/>
                </a:solidFill>
              </a:endParaRPr>
            </a:p>
          </p:txBody>
        </p:sp>
        <p:sp>
          <p:nvSpPr>
            <p:cNvPr id="15" name="TextBox 14"/>
            <p:cNvSpPr txBox="1"/>
            <p:nvPr/>
          </p:nvSpPr>
          <p:spPr>
            <a:xfrm>
              <a:off x="2929046" y="3911282"/>
              <a:ext cx="346570" cy="276999"/>
            </a:xfrm>
            <a:prstGeom prst="rect">
              <a:avLst/>
            </a:prstGeom>
            <a:noFill/>
          </p:spPr>
          <p:txBody>
            <a:bodyPr wrap="none" rtlCol="0">
              <a:spAutoFit/>
            </a:bodyPr>
            <a:lstStyle/>
            <a:p>
              <a:r>
                <a:rPr lang="en-US" sz="1200" b="1" dirty="0" smtClean="0">
                  <a:solidFill>
                    <a:schemeClr val="bg1"/>
                  </a:solidFill>
                </a:rPr>
                <a:t>X</a:t>
              </a:r>
              <a:r>
                <a:rPr lang="en-US" sz="1200" b="1" baseline="30000" dirty="0" smtClean="0">
                  <a:solidFill>
                    <a:schemeClr val="bg1"/>
                  </a:solidFill>
                </a:rPr>
                <a:t>+</a:t>
              </a:r>
              <a:endParaRPr lang="en-US" sz="1200" b="1" baseline="30000" dirty="0">
                <a:solidFill>
                  <a:schemeClr val="bg1"/>
                </a:solidFill>
              </a:endParaRPr>
            </a:p>
          </p:txBody>
        </p:sp>
        <p:sp>
          <p:nvSpPr>
            <p:cNvPr id="16" name="TextBox 15"/>
            <p:cNvSpPr txBox="1"/>
            <p:nvPr/>
          </p:nvSpPr>
          <p:spPr>
            <a:xfrm>
              <a:off x="3878826" y="2466839"/>
              <a:ext cx="287258" cy="276999"/>
            </a:xfrm>
            <a:prstGeom prst="rect">
              <a:avLst/>
            </a:prstGeom>
            <a:noFill/>
          </p:spPr>
          <p:txBody>
            <a:bodyPr wrap="none" rtlCol="0">
              <a:spAutoFit/>
            </a:bodyPr>
            <a:lstStyle/>
            <a:p>
              <a:r>
                <a:rPr lang="en-US" sz="1200" b="1" dirty="0" smtClean="0">
                  <a:solidFill>
                    <a:schemeClr val="bg1"/>
                  </a:solidFill>
                </a:rPr>
                <a:t>X</a:t>
              </a:r>
              <a:endParaRPr lang="en-US" sz="1200" b="1" baseline="-25000" dirty="0">
                <a:solidFill>
                  <a:schemeClr val="bg1"/>
                </a:solidFill>
              </a:endParaRPr>
            </a:p>
          </p:txBody>
        </p:sp>
        <p:sp>
          <p:nvSpPr>
            <p:cNvPr id="7" name="Rectangle 6"/>
            <p:cNvSpPr/>
            <p:nvPr/>
          </p:nvSpPr>
          <p:spPr>
            <a:xfrm>
              <a:off x="2855640" y="2743838"/>
              <a:ext cx="73406" cy="732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grpSp>
      <p:graphicFrame>
        <p:nvGraphicFramePr>
          <p:cNvPr id="23" name="Object 22"/>
          <p:cNvGraphicFramePr>
            <a:graphicFrameLocks noChangeAspect="1"/>
          </p:cNvGraphicFramePr>
          <p:nvPr>
            <p:extLst>
              <p:ext uri="{D42A27DB-BD31-4B8C-83A1-F6EECF244321}">
                <p14:modId xmlns:p14="http://schemas.microsoft.com/office/powerpoint/2010/main" val="310481008"/>
              </p:ext>
            </p:extLst>
          </p:nvPr>
        </p:nvGraphicFramePr>
        <p:xfrm>
          <a:off x="5375920" y="2204640"/>
          <a:ext cx="2879725" cy="2376488"/>
        </p:xfrm>
        <a:graphic>
          <a:graphicData uri="http://schemas.openxmlformats.org/presentationml/2006/ole">
            <mc:AlternateContent xmlns:mc="http://schemas.openxmlformats.org/markup-compatibility/2006">
              <mc:Choice xmlns:v="urn:schemas-microsoft-com:vml" Requires="v">
                <p:oleObj spid="_x0000_s49013" name="Graph" r:id="rId5" imgW="2879640" imgH="2376000" progId="Origin50.Graph">
                  <p:embed/>
                </p:oleObj>
              </mc:Choice>
              <mc:Fallback>
                <p:oleObj name="Graph" r:id="rId5" imgW="2879640" imgH="2376000" progId="Origin50.Graph">
                  <p:embed/>
                  <p:pic>
                    <p:nvPicPr>
                      <p:cNvPr id="0" name=""/>
                      <p:cNvPicPr/>
                      <p:nvPr/>
                    </p:nvPicPr>
                    <p:blipFill>
                      <a:blip r:embed="rId6"/>
                      <a:stretch>
                        <a:fillRect/>
                      </a:stretch>
                    </p:blipFill>
                    <p:spPr>
                      <a:xfrm>
                        <a:off x="5375920" y="2204640"/>
                        <a:ext cx="2879725" cy="2376488"/>
                      </a:xfrm>
                      <a:prstGeom prst="rect">
                        <a:avLst/>
                      </a:prstGeom>
                    </p:spPr>
                  </p:pic>
                </p:oleObj>
              </mc:Fallback>
            </mc:AlternateContent>
          </a:graphicData>
        </a:graphic>
      </p:graphicFrame>
      <p:cxnSp>
        <p:nvCxnSpPr>
          <p:cNvPr id="24" name="Straight Arrow Connector 23"/>
          <p:cNvCxnSpPr/>
          <p:nvPr/>
        </p:nvCxnSpPr>
        <p:spPr>
          <a:xfrm flipH="1">
            <a:off x="4439816" y="2570994"/>
            <a:ext cx="432048" cy="0"/>
          </a:xfrm>
          <a:prstGeom prst="straightConnector1">
            <a:avLst/>
          </a:prstGeom>
          <a:ln w="22225">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4439816" y="2832670"/>
            <a:ext cx="432048" cy="0"/>
          </a:xfrm>
          <a:prstGeom prst="straightConnector1">
            <a:avLst/>
          </a:prstGeom>
          <a:ln w="22225">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a:off x="4439816" y="4272830"/>
            <a:ext cx="432048" cy="0"/>
          </a:xfrm>
          <a:prstGeom prst="straightConnector1">
            <a:avLst/>
          </a:prstGeom>
          <a:ln w="22225">
            <a:solidFill>
              <a:srgbClr val="008000"/>
            </a:solidFill>
            <a:tailEnd type="stealth" w="lg" len="lg"/>
          </a:ln>
        </p:spPr>
        <p:style>
          <a:lnRef idx="1">
            <a:schemeClr val="accent1"/>
          </a:lnRef>
          <a:fillRef idx="0">
            <a:schemeClr val="accent1"/>
          </a:fillRef>
          <a:effectRef idx="0">
            <a:schemeClr val="accent1"/>
          </a:effectRef>
          <a:fontRef idx="minor">
            <a:schemeClr val="tx1"/>
          </a:fontRef>
        </p:style>
      </p:cxnSp>
      <p:pic>
        <p:nvPicPr>
          <p:cNvPr id="21" name="Picture 20"/>
          <p:cNvPicPr>
            <a:picLocks/>
          </p:cNvPicPr>
          <p:nvPr/>
        </p:nvPicPr>
        <p:blipFill>
          <a:blip r:embed="rId7"/>
          <a:stretch>
            <a:fillRect/>
          </a:stretch>
        </p:blipFill>
        <p:spPr>
          <a:xfrm>
            <a:off x="10245619" y="2080223"/>
            <a:ext cx="1097916" cy="1172940"/>
          </a:xfrm>
          <a:prstGeom prst="rect">
            <a:avLst/>
          </a:prstGeom>
        </p:spPr>
      </p:pic>
      <p:sp>
        <p:nvSpPr>
          <p:cNvPr id="22" name="Rectangle 21"/>
          <p:cNvSpPr/>
          <p:nvPr/>
        </p:nvSpPr>
        <p:spPr>
          <a:xfrm>
            <a:off x="10200456" y="2060848"/>
            <a:ext cx="1188243" cy="119231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grpSp>
        <p:nvGrpSpPr>
          <p:cNvPr id="30" name="Group 29"/>
          <p:cNvGrpSpPr/>
          <p:nvPr/>
        </p:nvGrpSpPr>
        <p:grpSpPr>
          <a:xfrm>
            <a:off x="8375509" y="4900981"/>
            <a:ext cx="1188243" cy="1192315"/>
            <a:chOff x="8346547" y="4339864"/>
            <a:chExt cx="1188243" cy="1192315"/>
          </a:xfrm>
        </p:grpSpPr>
        <p:pic>
          <p:nvPicPr>
            <p:cNvPr id="19" name="Picture 18"/>
            <p:cNvPicPr>
              <a:picLocks/>
            </p:cNvPicPr>
            <p:nvPr/>
          </p:nvPicPr>
          <p:blipFill>
            <a:blip r:embed="rId8"/>
            <a:stretch>
              <a:fillRect/>
            </a:stretch>
          </p:blipFill>
          <p:spPr>
            <a:xfrm>
              <a:off x="8396929" y="4380051"/>
              <a:ext cx="1092122" cy="1137187"/>
            </a:xfrm>
            <a:prstGeom prst="rect">
              <a:avLst/>
            </a:prstGeom>
          </p:spPr>
        </p:pic>
        <p:sp>
          <p:nvSpPr>
            <p:cNvPr id="29" name="Rectangle 28"/>
            <p:cNvSpPr/>
            <p:nvPr/>
          </p:nvSpPr>
          <p:spPr>
            <a:xfrm>
              <a:off x="8346547" y="4339864"/>
              <a:ext cx="1188243" cy="119231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grpSp>
      <p:grpSp>
        <p:nvGrpSpPr>
          <p:cNvPr id="33" name="Group 32"/>
          <p:cNvGrpSpPr/>
          <p:nvPr/>
        </p:nvGrpSpPr>
        <p:grpSpPr>
          <a:xfrm>
            <a:off x="10200456" y="851264"/>
            <a:ext cx="1188243" cy="1192315"/>
            <a:chOff x="8083658" y="4881449"/>
            <a:chExt cx="1188243" cy="1192315"/>
          </a:xfrm>
        </p:grpSpPr>
        <p:pic>
          <p:nvPicPr>
            <p:cNvPr id="34" name="Picture 33"/>
            <p:cNvPicPr>
              <a:picLocks/>
            </p:cNvPicPr>
            <p:nvPr/>
          </p:nvPicPr>
          <p:blipFill>
            <a:blip r:embed="rId9"/>
            <a:stretch>
              <a:fillRect/>
            </a:stretch>
          </p:blipFill>
          <p:spPr>
            <a:xfrm>
              <a:off x="8116510" y="4898056"/>
              <a:ext cx="1122539" cy="1159100"/>
            </a:xfrm>
            <a:prstGeom prst="rect">
              <a:avLst/>
            </a:prstGeom>
          </p:spPr>
        </p:pic>
        <p:sp>
          <p:nvSpPr>
            <p:cNvPr id="35" name="Rectangle 34"/>
            <p:cNvSpPr/>
            <p:nvPr/>
          </p:nvSpPr>
          <p:spPr>
            <a:xfrm>
              <a:off x="8083658" y="4881449"/>
              <a:ext cx="1188243" cy="119231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grpSp>
      <p:grpSp>
        <p:nvGrpSpPr>
          <p:cNvPr id="36" name="Group 35"/>
          <p:cNvGrpSpPr/>
          <p:nvPr/>
        </p:nvGrpSpPr>
        <p:grpSpPr>
          <a:xfrm>
            <a:off x="8375509" y="2452709"/>
            <a:ext cx="1188243" cy="1192315"/>
            <a:chOff x="7796035" y="4185069"/>
            <a:chExt cx="1188243" cy="1192315"/>
          </a:xfrm>
        </p:grpSpPr>
        <p:pic>
          <p:nvPicPr>
            <p:cNvPr id="37" name="Picture 36"/>
            <p:cNvPicPr>
              <a:picLocks/>
            </p:cNvPicPr>
            <p:nvPr/>
          </p:nvPicPr>
          <p:blipFill>
            <a:blip r:embed="rId10"/>
            <a:stretch>
              <a:fillRect/>
            </a:stretch>
          </p:blipFill>
          <p:spPr>
            <a:xfrm>
              <a:off x="7844095" y="4216670"/>
              <a:ext cx="1092122" cy="1129113"/>
            </a:xfrm>
            <a:prstGeom prst="rect">
              <a:avLst/>
            </a:prstGeom>
          </p:spPr>
        </p:pic>
        <p:sp>
          <p:nvSpPr>
            <p:cNvPr id="38" name="Rectangle 37"/>
            <p:cNvSpPr/>
            <p:nvPr/>
          </p:nvSpPr>
          <p:spPr>
            <a:xfrm>
              <a:off x="7796035" y="4185069"/>
              <a:ext cx="1188243" cy="119231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grpSp>
      <p:sp>
        <p:nvSpPr>
          <p:cNvPr id="41" name="TextBox 40"/>
          <p:cNvSpPr txBox="1"/>
          <p:nvPr/>
        </p:nvSpPr>
        <p:spPr>
          <a:xfrm>
            <a:off x="10167465" y="3445567"/>
            <a:ext cx="1460656" cy="326243"/>
          </a:xfrm>
          <a:prstGeom prst="rect">
            <a:avLst/>
          </a:prstGeom>
          <a:noFill/>
        </p:spPr>
        <p:txBody>
          <a:bodyPr wrap="none" rtlCol="0">
            <a:spAutoFit/>
          </a:bodyPr>
          <a:lstStyle/>
          <a:p>
            <a:pPr algn="l">
              <a:lnSpc>
                <a:spcPct val="95000"/>
              </a:lnSpc>
            </a:pPr>
            <a:r>
              <a:rPr lang="en-US" sz="1600" i="1" dirty="0" smtClean="0"/>
              <a:t>Positive </a:t>
            </a:r>
            <a:r>
              <a:rPr lang="en-US" sz="1600" i="1" dirty="0" err="1" smtClean="0"/>
              <a:t>trions</a:t>
            </a:r>
            <a:endParaRPr lang="en-US" sz="1600" i="1" dirty="0" smtClean="0"/>
          </a:p>
        </p:txBody>
      </p:sp>
      <p:grpSp>
        <p:nvGrpSpPr>
          <p:cNvPr id="53" name="Group 52"/>
          <p:cNvGrpSpPr/>
          <p:nvPr/>
        </p:nvGrpSpPr>
        <p:grpSpPr>
          <a:xfrm>
            <a:off x="5376515" y="188640"/>
            <a:ext cx="2879725" cy="2376487"/>
            <a:chOff x="5376515" y="188640"/>
            <a:chExt cx="2879725" cy="2376487"/>
          </a:xfrm>
        </p:grpSpPr>
        <p:graphicFrame>
          <p:nvGraphicFramePr>
            <p:cNvPr id="2" name="Object 1"/>
            <p:cNvGraphicFramePr>
              <a:graphicFrameLocks noChangeAspect="1"/>
            </p:cNvGraphicFramePr>
            <p:nvPr>
              <p:extLst>
                <p:ext uri="{D42A27DB-BD31-4B8C-83A1-F6EECF244321}">
                  <p14:modId xmlns:p14="http://schemas.microsoft.com/office/powerpoint/2010/main" val="3264366303"/>
                </p:ext>
              </p:extLst>
            </p:nvPr>
          </p:nvGraphicFramePr>
          <p:xfrm>
            <a:off x="5376515" y="188640"/>
            <a:ext cx="2879725" cy="2376487"/>
          </p:xfrm>
          <a:graphic>
            <a:graphicData uri="http://schemas.openxmlformats.org/presentationml/2006/ole">
              <mc:AlternateContent xmlns:mc="http://schemas.openxmlformats.org/markup-compatibility/2006">
                <mc:Choice xmlns:v="urn:schemas-microsoft-com:vml" Requires="v">
                  <p:oleObj spid="_x0000_s49014" name="Graph" r:id="rId11" imgW="2879640" imgH="2376000" progId="Origin50.Graph">
                    <p:embed/>
                  </p:oleObj>
                </mc:Choice>
                <mc:Fallback>
                  <p:oleObj name="Graph" r:id="rId11" imgW="2879640" imgH="2376000" progId="Origin50.Graph">
                    <p:embed/>
                    <p:pic>
                      <p:nvPicPr>
                        <p:cNvPr id="0" name=""/>
                        <p:cNvPicPr/>
                        <p:nvPr/>
                      </p:nvPicPr>
                      <p:blipFill>
                        <a:blip r:embed="rId12"/>
                        <a:stretch>
                          <a:fillRect/>
                        </a:stretch>
                      </p:blipFill>
                      <p:spPr>
                        <a:xfrm>
                          <a:off x="5376515" y="188640"/>
                          <a:ext cx="2879725" cy="2376487"/>
                        </a:xfrm>
                        <a:prstGeom prst="rect">
                          <a:avLst/>
                        </a:prstGeom>
                      </p:spPr>
                    </p:pic>
                  </p:oleObj>
                </mc:Fallback>
              </mc:AlternateContent>
            </a:graphicData>
          </a:graphic>
        </p:graphicFrame>
        <p:grpSp>
          <p:nvGrpSpPr>
            <p:cNvPr id="42" name="Group 41"/>
            <p:cNvGrpSpPr/>
            <p:nvPr/>
          </p:nvGrpSpPr>
          <p:grpSpPr>
            <a:xfrm>
              <a:off x="6738928" y="1215745"/>
              <a:ext cx="1053242" cy="694852"/>
              <a:chOff x="6397751" y="5079353"/>
              <a:chExt cx="1053242" cy="694852"/>
            </a:xfrm>
          </p:grpSpPr>
          <p:sp>
            <p:nvSpPr>
              <p:cNvPr id="43" name="TextBox 42"/>
              <p:cNvSpPr txBox="1"/>
              <p:nvPr/>
            </p:nvSpPr>
            <p:spPr>
              <a:xfrm>
                <a:off x="7163735" y="5079353"/>
                <a:ext cx="287258" cy="276999"/>
              </a:xfrm>
              <a:prstGeom prst="rect">
                <a:avLst/>
              </a:prstGeom>
              <a:noFill/>
            </p:spPr>
            <p:txBody>
              <a:bodyPr wrap="none" rtlCol="0">
                <a:spAutoFit/>
              </a:bodyPr>
              <a:lstStyle/>
              <a:p>
                <a:r>
                  <a:rPr lang="en-US" sz="1200" b="1" dirty="0" smtClean="0"/>
                  <a:t>X</a:t>
                </a:r>
                <a:endParaRPr lang="en-US" sz="1200" b="1" baseline="-25000" dirty="0"/>
              </a:p>
            </p:txBody>
          </p:sp>
          <p:sp>
            <p:nvSpPr>
              <p:cNvPr id="45" name="TextBox 44"/>
              <p:cNvSpPr txBox="1"/>
              <p:nvPr/>
            </p:nvSpPr>
            <p:spPr>
              <a:xfrm>
                <a:off x="6611988" y="5497206"/>
                <a:ext cx="360996" cy="276999"/>
              </a:xfrm>
              <a:prstGeom prst="rect">
                <a:avLst/>
              </a:prstGeom>
              <a:noFill/>
            </p:spPr>
            <p:txBody>
              <a:bodyPr wrap="none" rtlCol="0">
                <a:spAutoFit/>
              </a:bodyPr>
              <a:lstStyle/>
              <a:p>
                <a:r>
                  <a:rPr lang="en-US" sz="1200" b="1" dirty="0" smtClean="0"/>
                  <a:t>X</a:t>
                </a:r>
                <a:r>
                  <a:rPr lang="en-US" sz="1200" b="1" baseline="-25000" dirty="0" smtClean="0"/>
                  <a:t>D</a:t>
                </a:r>
                <a:endParaRPr lang="en-US" sz="1200" b="1" baseline="-25000" dirty="0"/>
              </a:p>
            </p:txBody>
          </p:sp>
          <p:sp>
            <p:nvSpPr>
              <p:cNvPr id="46" name="TextBox 45"/>
              <p:cNvSpPr txBox="1"/>
              <p:nvPr/>
            </p:nvSpPr>
            <p:spPr>
              <a:xfrm>
                <a:off x="6738443" y="5309936"/>
                <a:ext cx="409086" cy="276999"/>
              </a:xfrm>
              <a:prstGeom prst="rect">
                <a:avLst/>
              </a:prstGeom>
              <a:noFill/>
            </p:spPr>
            <p:txBody>
              <a:bodyPr wrap="none" rtlCol="0">
                <a:spAutoFit/>
              </a:bodyPr>
              <a:lstStyle/>
              <a:p>
                <a:r>
                  <a:rPr lang="en-US" sz="1200" b="1" dirty="0" smtClean="0"/>
                  <a:t>X</a:t>
                </a:r>
                <a:r>
                  <a:rPr lang="en-US" sz="1200" b="1" baseline="30000" dirty="0" smtClean="0"/>
                  <a:t>+/-</a:t>
                </a:r>
                <a:endParaRPr lang="en-US" sz="1200" b="1" baseline="30000" dirty="0"/>
              </a:p>
            </p:txBody>
          </p:sp>
          <p:sp>
            <p:nvSpPr>
              <p:cNvPr id="47" name="TextBox 46"/>
              <p:cNvSpPr txBox="1"/>
              <p:nvPr/>
            </p:nvSpPr>
            <p:spPr>
              <a:xfrm>
                <a:off x="6397751" y="5328995"/>
                <a:ext cx="559184" cy="276999"/>
              </a:xfrm>
              <a:prstGeom prst="rect">
                <a:avLst/>
              </a:prstGeom>
              <a:noFill/>
            </p:spPr>
            <p:txBody>
              <a:bodyPr wrap="square" rtlCol="0">
                <a:spAutoFit/>
              </a:bodyPr>
              <a:lstStyle/>
              <a:p>
                <a:r>
                  <a:rPr lang="en-US" sz="1200" b="1" dirty="0" smtClean="0"/>
                  <a:t>X</a:t>
                </a:r>
                <a:r>
                  <a:rPr lang="en-US" sz="1200" b="1" baseline="-25000" dirty="0" smtClean="0"/>
                  <a:t>D</a:t>
                </a:r>
                <a:r>
                  <a:rPr lang="en-US" sz="1200" b="1" baseline="30000" dirty="0" smtClean="0"/>
                  <a:t>+/-</a:t>
                </a:r>
                <a:endParaRPr lang="en-US" sz="1200" b="1" baseline="-25000" dirty="0"/>
              </a:p>
            </p:txBody>
          </p:sp>
        </p:grpSp>
      </p:grpSp>
      <p:sp>
        <p:nvSpPr>
          <p:cNvPr id="49" name="TextBox 48"/>
          <p:cNvSpPr txBox="1"/>
          <p:nvPr/>
        </p:nvSpPr>
        <p:spPr>
          <a:xfrm>
            <a:off x="6800028" y="3427436"/>
            <a:ext cx="559184" cy="276999"/>
          </a:xfrm>
          <a:prstGeom prst="rect">
            <a:avLst/>
          </a:prstGeom>
          <a:noFill/>
        </p:spPr>
        <p:txBody>
          <a:bodyPr wrap="square" rtlCol="0">
            <a:spAutoFit/>
          </a:bodyPr>
          <a:lstStyle/>
          <a:p>
            <a:r>
              <a:rPr lang="en-US" sz="1200" b="1" dirty="0" smtClean="0"/>
              <a:t>X</a:t>
            </a:r>
            <a:r>
              <a:rPr lang="en-US" sz="1200" b="1" baseline="-25000" dirty="0" smtClean="0"/>
              <a:t>D</a:t>
            </a:r>
            <a:r>
              <a:rPr lang="en-US" sz="1200" b="1" baseline="30000" dirty="0" smtClean="0"/>
              <a:t>+</a:t>
            </a:r>
            <a:endParaRPr lang="en-US" sz="1200" b="1" baseline="-25000" dirty="0"/>
          </a:p>
        </p:txBody>
      </p:sp>
      <p:sp>
        <p:nvSpPr>
          <p:cNvPr id="50" name="TextBox 49"/>
          <p:cNvSpPr txBox="1"/>
          <p:nvPr/>
        </p:nvSpPr>
        <p:spPr>
          <a:xfrm>
            <a:off x="7500798" y="2920627"/>
            <a:ext cx="559184" cy="276999"/>
          </a:xfrm>
          <a:prstGeom prst="rect">
            <a:avLst/>
          </a:prstGeom>
          <a:noFill/>
        </p:spPr>
        <p:txBody>
          <a:bodyPr wrap="square" rtlCol="0">
            <a:spAutoFit/>
          </a:bodyPr>
          <a:lstStyle/>
          <a:p>
            <a:r>
              <a:rPr lang="en-US" sz="1200" b="1" dirty="0" smtClean="0"/>
              <a:t>X</a:t>
            </a:r>
            <a:endParaRPr lang="en-US" sz="1200" b="1" baseline="-25000" dirty="0"/>
          </a:p>
        </p:txBody>
      </p:sp>
      <p:grpSp>
        <p:nvGrpSpPr>
          <p:cNvPr id="52" name="Group 51"/>
          <p:cNvGrpSpPr/>
          <p:nvPr/>
        </p:nvGrpSpPr>
        <p:grpSpPr>
          <a:xfrm>
            <a:off x="5375920" y="4220864"/>
            <a:ext cx="2879725" cy="2376488"/>
            <a:chOff x="5375920" y="4220864"/>
            <a:chExt cx="2879725" cy="2376488"/>
          </a:xfrm>
        </p:grpSpPr>
        <p:graphicFrame>
          <p:nvGraphicFramePr>
            <p:cNvPr id="5" name="Object 4"/>
            <p:cNvGraphicFramePr>
              <a:graphicFrameLocks noChangeAspect="1"/>
            </p:cNvGraphicFramePr>
            <p:nvPr>
              <p:extLst>
                <p:ext uri="{D42A27DB-BD31-4B8C-83A1-F6EECF244321}">
                  <p14:modId xmlns:p14="http://schemas.microsoft.com/office/powerpoint/2010/main" val="3986403012"/>
                </p:ext>
              </p:extLst>
            </p:nvPr>
          </p:nvGraphicFramePr>
          <p:xfrm>
            <a:off x="5375920" y="4220864"/>
            <a:ext cx="2879725" cy="2376488"/>
          </p:xfrm>
          <a:graphic>
            <a:graphicData uri="http://schemas.openxmlformats.org/presentationml/2006/ole">
              <mc:AlternateContent xmlns:mc="http://schemas.openxmlformats.org/markup-compatibility/2006">
                <mc:Choice xmlns:v="urn:schemas-microsoft-com:vml" Requires="v">
                  <p:oleObj spid="_x0000_s49015" name="Graph" r:id="rId13" imgW="2879640" imgH="2376000" progId="Origin50.Graph">
                    <p:embed/>
                  </p:oleObj>
                </mc:Choice>
                <mc:Fallback>
                  <p:oleObj name="Graph" r:id="rId13" imgW="2879640" imgH="2376000" progId="Origin50.Graph">
                    <p:embed/>
                    <p:pic>
                      <p:nvPicPr>
                        <p:cNvPr id="0" name=""/>
                        <p:cNvPicPr/>
                        <p:nvPr/>
                      </p:nvPicPr>
                      <p:blipFill>
                        <a:blip r:embed="rId14"/>
                        <a:stretch>
                          <a:fillRect/>
                        </a:stretch>
                      </p:blipFill>
                      <p:spPr>
                        <a:xfrm>
                          <a:off x="5375920" y="4220864"/>
                          <a:ext cx="2879725" cy="2376488"/>
                        </a:xfrm>
                        <a:prstGeom prst="rect">
                          <a:avLst/>
                        </a:prstGeom>
                      </p:spPr>
                    </p:pic>
                  </p:oleObj>
                </mc:Fallback>
              </mc:AlternateContent>
            </a:graphicData>
          </a:graphic>
        </p:graphicFrame>
        <p:sp>
          <p:nvSpPr>
            <p:cNvPr id="51" name="TextBox 50"/>
            <p:cNvSpPr txBox="1"/>
            <p:nvPr/>
          </p:nvSpPr>
          <p:spPr>
            <a:xfrm>
              <a:off x="7541957" y="5330429"/>
              <a:ext cx="559184" cy="276999"/>
            </a:xfrm>
            <a:prstGeom prst="rect">
              <a:avLst/>
            </a:prstGeom>
            <a:noFill/>
          </p:spPr>
          <p:txBody>
            <a:bodyPr wrap="square" rtlCol="0">
              <a:spAutoFit/>
            </a:bodyPr>
            <a:lstStyle/>
            <a:p>
              <a:r>
                <a:rPr lang="en-US" sz="1200" b="1" dirty="0" smtClean="0"/>
                <a:t>X</a:t>
              </a:r>
              <a:endParaRPr lang="en-US" sz="1200" b="1" baseline="-25000" dirty="0"/>
            </a:p>
          </p:txBody>
        </p:sp>
      </p:grpSp>
      <p:sp>
        <p:nvSpPr>
          <p:cNvPr id="44" name="TextBox 43"/>
          <p:cNvSpPr txBox="1"/>
          <p:nvPr/>
        </p:nvSpPr>
        <p:spPr>
          <a:xfrm>
            <a:off x="803903" y="4941168"/>
            <a:ext cx="3635913" cy="1261884"/>
          </a:xfrm>
          <a:prstGeom prst="rect">
            <a:avLst/>
          </a:prstGeom>
          <a:noFill/>
        </p:spPr>
        <p:txBody>
          <a:bodyPr wrap="square" rtlCol="0">
            <a:spAutoFit/>
          </a:bodyPr>
          <a:lstStyle/>
          <a:p>
            <a:pPr algn="l">
              <a:lnSpc>
                <a:spcPct val="95000"/>
              </a:lnSpc>
            </a:pPr>
            <a:endParaRPr lang="en-US" sz="1600" i="1" dirty="0">
              <a:solidFill>
                <a:srgbClr val="0362A9"/>
              </a:solidFill>
            </a:endParaRPr>
          </a:p>
          <a:p>
            <a:pPr>
              <a:lnSpc>
                <a:spcPct val="95000"/>
              </a:lnSpc>
              <a:tabLst>
                <a:tab pos="288925" algn="l"/>
              </a:tabLst>
            </a:pPr>
            <a:r>
              <a:rPr lang="en-US" sz="1600" i="1" dirty="0" smtClean="0">
                <a:solidFill>
                  <a:srgbClr val="0362A9"/>
                </a:solidFill>
              </a:rPr>
              <a:t>Phonon blockade of </a:t>
            </a:r>
            <a:r>
              <a:rPr lang="en-US" sz="1600" i="1" dirty="0" err="1" smtClean="0">
                <a:solidFill>
                  <a:srgbClr val="0362A9"/>
                </a:solidFill>
              </a:rPr>
              <a:t>trion</a:t>
            </a:r>
            <a:r>
              <a:rPr lang="en-US" sz="1600" i="1" dirty="0" smtClean="0">
                <a:solidFill>
                  <a:srgbClr val="0362A9"/>
                </a:solidFill>
              </a:rPr>
              <a:t> formation:</a:t>
            </a:r>
          </a:p>
          <a:p>
            <a:pPr>
              <a:lnSpc>
                <a:spcPct val="95000"/>
              </a:lnSpc>
              <a:tabLst>
                <a:tab pos="288925" algn="l"/>
              </a:tabLst>
            </a:pPr>
            <a:endParaRPr lang="en-US" sz="1600" i="1" dirty="0" smtClean="0">
              <a:solidFill>
                <a:srgbClr val="0362A9"/>
              </a:solidFill>
            </a:endParaRPr>
          </a:p>
          <a:p>
            <a:pPr>
              <a:lnSpc>
                <a:spcPct val="95000"/>
              </a:lnSpc>
              <a:tabLst>
                <a:tab pos="288925" algn="l"/>
              </a:tabLst>
            </a:pPr>
            <a:r>
              <a:rPr lang="en-US" sz="1600" i="1" dirty="0" smtClean="0">
                <a:solidFill>
                  <a:srgbClr val="0362A9"/>
                </a:solidFill>
              </a:rPr>
              <a:t>E</a:t>
            </a:r>
            <a:r>
              <a:rPr lang="en-US" sz="1600" i="1" baseline="-25000" dirty="0" smtClean="0">
                <a:solidFill>
                  <a:srgbClr val="0362A9"/>
                </a:solidFill>
              </a:rPr>
              <a:t>x </a:t>
            </a:r>
            <a:r>
              <a:rPr lang="en-US" sz="1600" i="1" dirty="0">
                <a:solidFill>
                  <a:srgbClr val="0362A9"/>
                </a:solidFill>
              </a:rPr>
              <a:t>– E</a:t>
            </a:r>
            <a:r>
              <a:rPr lang="en-US" sz="1600" i="1" baseline="-25000" dirty="0">
                <a:solidFill>
                  <a:srgbClr val="0362A9"/>
                </a:solidFill>
              </a:rPr>
              <a:t>x-</a:t>
            </a:r>
            <a:r>
              <a:rPr lang="en-US" sz="1600" i="1" dirty="0">
                <a:solidFill>
                  <a:srgbClr val="0362A9"/>
                </a:solidFill>
              </a:rPr>
              <a:t> = </a:t>
            </a:r>
            <a:r>
              <a:rPr lang="en-US" sz="1600" i="1" dirty="0" smtClean="0">
                <a:solidFill>
                  <a:srgbClr val="0362A9"/>
                </a:solidFill>
              </a:rPr>
              <a:t>21 </a:t>
            </a:r>
            <a:r>
              <a:rPr lang="en-US" sz="1600" i="1" dirty="0" err="1" smtClean="0">
                <a:solidFill>
                  <a:srgbClr val="0362A9"/>
                </a:solidFill>
              </a:rPr>
              <a:t>meV</a:t>
            </a:r>
            <a:endParaRPr lang="en-US" sz="1600" i="1" dirty="0" smtClean="0">
              <a:solidFill>
                <a:srgbClr val="0362A9"/>
              </a:solidFill>
            </a:endParaRPr>
          </a:p>
          <a:p>
            <a:pPr>
              <a:lnSpc>
                <a:spcPct val="95000"/>
              </a:lnSpc>
              <a:tabLst>
                <a:tab pos="288925" algn="l"/>
              </a:tabLst>
            </a:pPr>
            <a:r>
              <a:rPr lang="en-US" sz="1600" i="1" dirty="0" smtClean="0">
                <a:solidFill>
                  <a:srgbClr val="0362A9"/>
                </a:solidFill>
              </a:rPr>
              <a:t>E</a:t>
            </a:r>
            <a:r>
              <a:rPr lang="en-US" sz="1600" i="1" baseline="-25000" dirty="0" smtClean="0">
                <a:solidFill>
                  <a:srgbClr val="0362A9"/>
                </a:solidFill>
              </a:rPr>
              <a:t>A</a:t>
            </a:r>
            <a:r>
              <a:rPr lang="en-US" sz="1600" i="1" baseline="-25000" dirty="0">
                <a:solidFill>
                  <a:srgbClr val="0362A9"/>
                </a:solidFill>
              </a:rPr>
              <a:t>’</a:t>
            </a:r>
            <a:r>
              <a:rPr lang="en-US" sz="1600" i="1" dirty="0">
                <a:solidFill>
                  <a:srgbClr val="0362A9"/>
                </a:solidFill>
              </a:rPr>
              <a:t>  = 32 </a:t>
            </a:r>
            <a:r>
              <a:rPr lang="en-US" sz="1600" i="1" dirty="0" err="1" smtClean="0">
                <a:solidFill>
                  <a:srgbClr val="0362A9"/>
                </a:solidFill>
              </a:rPr>
              <a:t>meV</a:t>
            </a:r>
            <a:endParaRPr lang="en-US" sz="1600" i="1" dirty="0">
              <a:solidFill>
                <a:srgbClr val="0362A9"/>
              </a:solidFill>
            </a:endParaRPr>
          </a:p>
        </p:txBody>
      </p:sp>
    </p:spTree>
    <p:extLst>
      <p:ext uri="{BB962C8B-B14F-4D97-AF65-F5344CB8AC3E}">
        <p14:creationId xmlns:p14="http://schemas.microsoft.com/office/powerpoint/2010/main" val="2656434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41" grpId="0"/>
      <p:bldP spid="49" grpId="0"/>
      <p:bldP spid="50"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E9BBE13A-652D-45D5-B3D8-82A75A19F727}"/>
              </a:ext>
            </a:extLst>
          </p:cNvPr>
          <p:cNvSpPr>
            <a:spLocks noGrp="1"/>
          </p:cNvSpPr>
          <p:nvPr>
            <p:ph type="dt" sz="half" idx="13"/>
          </p:nvPr>
        </p:nvSpPr>
        <p:spPr/>
        <p:txBody>
          <a:bodyPr/>
          <a:lstStyle/>
          <a:p>
            <a:fld id="{C9FAD268-978F-4ABB-B0DE-1DC903A2A80A}" type="datetime3">
              <a:rPr lang="en-US" smtClean="0"/>
              <a:t>1 July 2022</a:t>
            </a:fld>
            <a:endParaRPr lang="en-US" dirty="0"/>
          </a:p>
        </p:txBody>
      </p:sp>
      <p:sp>
        <p:nvSpPr>
          <p:cNvPr id="4" name="Foliennummernplatzhalter 3">
            <a:extLst>
              <a:ext uri="{FF2B5EF4-FFF2-40B4-BE49-F238E27FC236}">
                <a16:creationId xmlns:a16="http://schemas.microsoft.com/office/drawing/2014/main" id="{5DC516BF-C995-4C15-B38E-5F4B775E169F}"/>
              </a:ext>
            </a:extLst>
          </p:cNvPr>
          <p:cNvSpPr>
            <a:spLocks noGrp="1"/>
          </p:cNvSpPr>
          <p:nvPr>
            <p:ph type="sldNum" sz="quarter" idx="16"/>
          </p:nvPr>
        </p:nvSpPr>
        <p:spPr/>
        <p:txBody>
          <a:bodyPr/>
          <a:lstStyle/>
          <a:p>
            <a:r>
              <a:rPr lang="en-US"/>
              <a:t>Page </a:t>
            </a:r>
            <a:fld id="{A52F4D17-1AD6-42D9-B93A-EB002C62F438}" type="slidenum">
              <a:rPr lang="en-US" smtClean="0"/>
              <a:pPr/>
              <a:t>48</a:t>
            </a:fld>
            <a:endParaRPr lang="en-US" noProof="0" dirty="0"/>
          </a:p>
        </p:txBody>
      </p:sp>
      <p:sp>
        <p:nvSpPr>
          <p:cNvPr id="12" name="Title 11"/>
          <p:cNvSpPr>
            <a:spLocks noGrp="1"/>
          </p:cNvSpPr>
          <p:nvPr>
            <p:ph type="title"/>
          </p:nvPr>
        </p:nvSpPr>
        <p:spPr/>
        <p:txBody>
          <a:bodyPr/>
          <a:lstStyle/>
          <a:p>
            <a:r>
              <a:rPr lang="en-GB" altLang="zh-TW" dirty="0" smtClean="0"/>
              <a:t>Excitons in p-doped </a:t>
            </a:r>
            <a:r>
              <a:rPr lang="en-GB" altLang="zh-TW" cap="none" dirty="0" err="1" smtClean="0"/>
              <a:t>hBN</a:t>
            </a:r>
            <a:r>
              <a:rPr lang="en-GB" altLang="zh-TW" cap="none" dirty="0" smtClean="0"/>
              <a:t>/</a:t>
            </a:r>
            <a:r>
              <a:rPr lang="en-GB" altLang="zh-TW" dirty="0" smtClean="0"/>
              <a:t>WS</a:t>
            </a:r>
            <a:r>
              <a:rPr lang="en-GB" altLang="zh-TW" cap="none" dirty="0" smtClean="0"/>
              <a:t>e</a:t>
            </a:r>
            <a:r>
              <a:rPr lang="en-GB" altLang="zh-TW" cap="none" baseline="-25000" dirty="0" smtClean="0"/>
              <a:t>2</a:t>
            </a:r>
            <a:r>
              <a:rPr lang="en-GB" altLang="zh-TW" cap="none" dirty="0" smtClean="0"/>
              <a:t>/</a:t>
            </a:r>
            <a:r>
              <a:rPr lang="en-GB" altLang="zh-TW" cap="none" dirty="0" err="1" smtClean="0"/>
              <a:t>hBN</a:t>
            </a:r>
            <a:r>
              <a:rPr lang="en-GB" altLang="zh-TW" cap="none" dirty="0" smtClean="0"/>
              <a:t> </a:t>
            </a:r>
            <a:r>
              <a:rPr lang="en-GB" altLang="zh-TW" cap="none" dirty="0"/>
              <a:t>ML</a:t>
            </a:r>
            <a:endParaRPr lang="en-US" dirty="0"/>
          </a:p>
        </p:txBody>
      </p:sp>
      <p:sp>
        <p:nvSpPr>
          <p:cNvPr id="10" name="AutoShape 2" descr="data:image/png;base64,iVBORw0KGgoAAAANSUhEUgAABD8AAAYBCAYAAAC6JjC6AAAgAElEQVR4XuydB3RURRuGPwgQCIQqLRTpvUqHSO+9FxEQFARFQPqvICBIt4BSVbrSe5EaQUFBQHpv0kHpoYb2n3fwxk3YTXY3u5tb3jknJ7B779z5npns3vvOV+I8f/78ubCRAAmQAAmQAAmQAAmQAAmQAAmQAAmQgEkJxKH4YdKZpVkkQAIkQAIkQAIkQAIkQAIkQAIkQAKKAMUPLgQSIAESIAESIAESIAESIAESIAESIAFTE6D4YerppXEkQAIkQAIkQAIkQAIkQAIkQAIkQAIUP7gGSIAESIAESIAESIAESIAESIAESIAETE2A4oepp5fGkQAJkAAJkAAJkAAJkAAJkAAJkAAJUPzgGiABEiABEiABEiABEiABEiABEiABEjA1AYofpp5eGkcCJEACJEACJEACJEACJEACJEACJEDxg2uABEiABEiABEiABEiABEiABEiABEjA1AQofph6emkcCZAACZAACZAACZAACZAACZAACZAAxQ+uARIgARIgARIgARIgARIgARIgARIgAVMToPhh6umlcSRAAiRAAiRAAiRAAiRAAiRAAiRAAhQ/uAZIgARIgARIgARIgARIgARIgARIgARMTYDih6mnl8aRAAmQAAmQAAmQAAmQAAmQAAmQAAlQ/OAaIAESIAESIAESIAESIAESIAESIAESMDUBih+mnl4aRwIkQAIkQAIkQAIkQAIkQAIkQAIkQPGDa4AESIAESIAESIAESIAESIAESIAESMDUBCh+mHp6aRwJkAAJkAAJkAAJkAAJkAAJkAAJkADFD64BEiABEiABEiABEiABEiABEiABEiABUxOg+GHq6aVxJEACJEACJEACJEACJEACJEACJEACFD+4BkiABEiABEiABEiABEiABEiABEiABExNgOKHqaeXxpEACZAACZAACZAACZAACZAACZAACVD84BogARIgARIgARIgARIgARIgARIgARIwNQGKH6aeXhpHAiRAAiRAAiRAAiRAAiRAAiRAAiRA8YNrgARIgARIgARIgARIgARIgARIgARIwNQEKH6YenppHAmQAAmQAAmQAAmQAAmQAAmQAAmQAMUPrgESIAESIAESIAESIAESIAESIAESIAFTE6D4YerppXEkQAIkQAIkQAIkQAIkQAIkQAIkQAIUP7gGSIAESIAESIAESIAESIAESIAESIAETE2A4oepp5fGkQAJkAAJkAAJkAAJkAAJkAAJkAAJUPzgGiABEiABEiABEiABEiABEiABEiABEjA1AYofpp5eGkcCJEACJEACJEACJEACJEACJEACJEDxg2uABEiABEiABEiABEiABEiABEiABEjA1AQofph6emkcCZAACZAACZAACZAACZAACZAACZAAxQ+uARIgARIgARIgARIgARIgARIgARIgAVMToPhh6umlcSRAAiRAAiRAAiRAAiRAAiRAAiRAAhQ/uAZIgARIgARIgARIgARIgARIgARIgARMTYDih6mnl8aRAAmQAAmQAAmQAAmQAAmQAAmQAAlQ/OAaIAESIAESIAESIAESIAESIAESIAESMDUBih+mnl4aRwIkQAIkQAIkQAIkQAIkQAIkQAIkQPGDa4AESIAESIAESIAESIAESIAESIAESMDUBCh+mHp6aRwJkAAJkAAJkAAJkAAJkAAJkAAJkADFD64BEiABEiABEiABEiABEiABEiABEiABUxOg+GHq6aVxJEACJEACJEACJEACJEACJEACJEACFD+4BkiABEiABEiABEiABEiABEiABEiABExNgOKHqaeXxpEACZAACZAACZAACZAACZAACZAACVD84BogARIgARIgARIgARIgARIgARIgARIwNQGKH6aeXhpHAiRAAiRAAiRAAiRAAiRAAiRAAiRA8YNrgARIgARIgARIgARIgARIgARIgARIwNQEKH6YenppHAmQAAmQAAmQAAmQAAmQAAmQAAmQAMUPrgESIAESIAESIAESIAESIAESIAESIAFTE6D4YerppXEkQAIkQAIkQAIkQAIkQAIkQAIkQAIUP7gGSIAESIAESIAESIAESIAESIAESIAETE2A4oepp5fGkQAJkAAJkAAJkAAJkAAJkAAJWJnAs2fPJDQ0VAIDAyVu3LiWRUHxw7JTT8NJgARIgARIgARIgARIgARIgATMSuDGjRvy3XffSfr06SVdunQye/ZsyZQpk/Tq1UtSpkxpVrMd2kXxw3JTToNJgARIgARIgARIgARIgARIgATMTODp06cyZMgQJXK8++67kihRIjl27Ji0aNFCqlatKp999pn4+/ubGcFLtlH8sNR001gSIAESIAESIAESIAESIAESIAGzE3j48KHy8Fi9erUsW7ZMihQpItevX5fWrVsr03/44QdJlSqV2TFEsI/ih6Wmm8aSAAmQAAmQAAmQAAmQAAmQAAlYgcCDBw8EIkiyZMlUrg/N86Ny5coycuRISZAggRUwhNtI8cNS001jSYAESIAESIAESIAESIAESIAErEbg+fPnKv/HzJkz5fvvv5fcuXNbDYFQ/LDclNNgEiABEiABEiABEiABEiABEiABKxC4ffu2rF27Vnbu3CkXL16UMWPGSMaMGa1g+ks2Uvyw5LTTaBIgARIgARIgARIgARIgARIgAasQgOfH3LlzZezYsTJhwgQpU6aMVUwPt5Pih+WmnAaTAAmQAAmQAAmQAAmQAAmQAAlYjUBoaKi8//77cvr0aZkzZ45kyZLFUggoflhqumksCZAACZAACZAACZAACZAACZCA2Qkg2emGDRskZ86ckidPHokTJ46g/O3AgQNlxIgRMm/ePFX21kqN4oeVZpu2kgAJkAAJkAAJkAAJkAAJkAAJmJ7Atm3bJDg4WBo0aCDTp0+XFClSqMovKH87ceJEWb58udSvX9/0HGwNpPhhqemmsSRAAiRAAiRAAiRAAiRAAiRAAmYncOjQIenXr5/0799fypUrpzw/bt68KW+//bbyAPn2228lTZo0ZscQwT6KH5aabhpLAiRAAiRAAiRAAiRAAiRAAiRgdgJIcLpu3TrZuHGjtG3bVtKmTSuTJk2S3bt3q4ovCIWxWqP4YbUZp70kQAIkQAIkQAIkQAIkQAIkQAKWIBAWFiaHDx+WW7duSfr06SV79uwSL148S9ge2UiKH5acdhpNAiRAAiRAAiRAAiRAAiRAAiRAAtYhQPHDOnNNS0mABEiABEiABEiABEiABEiABEjAkgQoflhy2mk0CZAACZAACZAACZAACZAACZAACViHAMUP68w1LSUBEiABEiABEiABEiABEiABEiABSxKg+GHJaafRJEACJEACJEACJEACJEACJEACJGAdAhQ/rDPXtJQESIAESIAESIAESIAESIAESIAELEmA4oclp51GkwAJkAAJkAAJkAAJkAAJkAAJkIB1CFD8sM5c01ISIAESIAESIAESIAESIAESIAESsCQBih+WnHYaTQIkQAIkQAIkQAIkQAIkQAIkQALWIUDxwzpzTUtJgARIgARIgARIgARIgARIgARIwJIEKH5YctppNAmQAAmQAAmQAAmQAAmQAAmQAAlYhwDFD+vMNS0lARIgARIgARIgARIgARIgARIgAUsSoPhhyWmn0SRAAiRAAiRAAiRAAiRAAiRAAiRgHQIUP6wz17SUBEiABEiABEiABEiABEiABEiABCxJgOKHJaedRpMACZAACZAACZAACZAACZAACZCAdQhQ/LDOXNNSEiABEiABEiABEiABEiABEiABErAkAYoflpx2Gk0CJEACJEACJEACJEACJEACJEAC1iFA8cM6c01LSYAESIAESIAESIAESIAESIAESMCSBCh+WHLaaTQJkAAJkAAJkAAJkAAJkAAJkAAJWIcAxQ/rzDUtJQESIAESIAESIAESIAESIAESIAFLEqD4Yclpp9EkQAIkQAIkQAIkQAIkQAIkQAIkYB0CFD+sM9e0lARIgARIgARIgARIgARIgARIgAQsSYDihyWnnUaTAAmQAAmQAAmQAAmQAAmQAAmQgHUIUPywzlzTUhIgARIgARIgARIgARIgARIgARKwJAGKH5acdhpNAiRAAiRAAiRAAiRAAiRAAiRAAtYhQPHDOnNNS0mABEiABEiABEiABEiABEiABEjAkgQoflhy2mk0CZAACZAACZAACZAACZAACZAACViHAMUP68w1LSUBEiABEohlAmFhYRIaGipx48aVwMBAiRcvXiyPiJcnARIgARIgARIgAWsQoPhhjXmmlSRAAiRAArFM4NixY7JmzRpp3Lix7Ny5U+bMmSNjxoyRnDlzxvLIeHkSIAEzEtixY4f0799fWrRoIZ07dzajibSJBEiABFwiQPHDJVw8mARIgARIgATcIzB06FB5+PChDBo0SHWAh5IUKVLIwIED3euQZ5EACZBANARKly4tEEEWLFggzZo1Iy8SIAESsDQBih+Wnn4aTwIkQAIk4CsC169fl0ePHkn69OnlwYMH0r17d8mbN698+OGHEidOHF8Ng9chARKwEIHz589L+/btZdOmTRRALDTvNJUESMA+AYofXBkkQAIkQAKWJvD8+XM5c+aMDB48WLp27SolS5aMwOPGjRsyZcoUSZAggdy+fVuyZs0qb7zxhvj7+7vNLSQkRKZNmyajRo2SDBkyuN0PTyQBEiCB6Ajcv39f3nnnHZk7dy4FkOhg8X0SIAFTE6D4YerppXEkQAIkQAJREdi/f79s3rxZhaP069dPtm7dKuXKlQs/5ebNm9KlSxfp0KGDVK9eXZ48eSIjR45UwkfPnj3Fz89PnQ+3cketePHiUqVKFfU2hJYtW7bIL7/8Ih988IEKe2EjARIgAV8QwGfc6NGjZfv27VKqVClfXJLXIAESIAFdEaD4oavp4GBIgARIgARig8C2bdskODj4JfFjw4YNMnz4cPnhhx8kKChIDQ3H9urVS+2iwgvE2QbhY9WqVUpAqVevnpw6dUp++uknFf7CsBdnKfI4EiCBmBDAZxYEXiRcZiMBEiABqxGg+GG1Gae9JEACJEACLxFwJH4gSSneg/iRKlUqdR6qtqB6Aiq1VKtWzWma8+bNk06dOqlSt1rDA0jr1q2d7oMHkgAJkIC7BPbu3StFixaVESNGqITLbCRAAiRgNQIUP6w247SXBEiABEjAKfEDSUmRjPTp06cybtw4CQgIiCB+9OnTh8IF1xIJkIAhCCDvR9WqVeXOnTsyf/58yZ8/vyHGzUGSAAmQgCcJUPzwJE32RQIkQAIkYEgC9jw/NPEDBn355ZeSKFEiih+GnF0OmgSsTQCfb8j1gVA7Ch/WXgu0ngSsToDih9VXAO0nARIgAYsQwI4nqrmg5Oz06dMlTZo04ZZT/LDIIqCZJGAhAgixGzZsmBI+mjVrppI1Z8uWzUIEaCoJkAAJRCRA8YMrggRIgARIwBIE4Mnx+eefy927dwUhK1oODxhvT/wICwtTcfHHjx+X2bNnh1dm0XJ+MOzFEsuGRpKAIQmgChUqSh08eFCJHqj0wkYCJEACVidA8cPqK4D2kwAJkAAJ2BU/gGXKlCmydOnSCAlPUSayZcuWsnjxYilWrBjpkQAJkICuCEDk7d27t1SsWFEGDRqkfrORAAmQAAmIUPzgKiABEiABErA8AUfVXg4dOqQqtEyaNEkKFSqkOKHyy/Lly5UwkiJFCsuzIwASIAH9EFi4cKE0b95cBg8erIQPNhIgARIggf8IUPzgaiABEiABErAsgRMnTsiSJUtU+VrkAWnfvr3kzp1bGjduLDlz5pTnz5+rBIFbtmyRgQMHyrVr12TIkCEyfPhwdRwbCZAACeiFwJo1a6ROnToUPvQyIRwHCZCA7ghQ/NDdlHBAJEACJEACeiOAZKkHDhyQlClTSvbs2SVBggR6GyLHQwIkYHECHTt2lJMnT8rPP/9scRI0nwRIgATsE6D4wZVBAiRAAiRAAiRAAiRAAgYngDwfSNC8YsUKg1vC4ZMACZCAdwhQ/PAOV/ZKAiRAAiRAAiRAAiRAAj4jsHbtWqlVq5b07NlTVbZiIwESIAESiEiA4gdXBAmQAAmQAAmQAAmQAAmYgMD48eOle/fu0rBhQ5XwtEiRIiawiiaQAAmQgGcIUPzwDEf2QgIkQAIkQAIkQAIkQAKxTgACyGeffSZhYWFKAOnRo0esj4kDIAESIAE9EKD4oYdZ4BicJhAUFOT0sTyQBEiABIxOYMGCBRIcHGx0Mzh+EiABHxM4evSoEkDmzJkjrVq1kpEjR0rmzJl9PIrYudyDBw/k/v37EhAQIIkSJYqdQfCqJEACuiRA8UOX08JBOSIQJ04ciRs3rvj7+xNSLBJ48uSJPH78WOLHjy/x4sWLxZHw0g8fPlQQEiZMSBixTAA33J78fEJ/v/76K8WPWJ5XXp4EjEzg+++/lwEDBkjSpEmVANKoUSMjmxPl2FGafNmyZfK///1PlS9HOfKpU6dK+fLlBfct8IhBGfMsWbKYlgENIwESiJoAxQ+uEEMRgPiRJEkSCQ0Nldu3b8uzZ88MNX6zDHby5Mny0UcfyfDhw6Vz585mMcuQdmTNmlWN+8yZM4Ycv7cHnSJFCm9fIrx/fD5VrFjRI2UmcfOOBxWKHz6bPl6IBExL4NChQ0oAgTAAb7JmzZqZ0tZt27bJvHnz1P1J2rRpJSQkRGbNmiXjxo2T8+fPy/bt2wXlgPFZ7Ww7ceKEzJgxQ+rVqyebNm2S119/XYkpbCRAAsYkQPHDmPNm2VFHFj86deokyZIlsyyP2DL83r17cufOHbWTlDhx4tgaBq8rIlevXlUccKPHFpHAuXPnBNUPfNUofviKNK9DAiTgDoHmzZvLwoULZfXq1VK7dm13utDtOfCCHDNmjHTo0EEyZMigxglPEAgX+fLlk61btyqvD2wYPH36VA4cOCC3bt0K//7MmzevnD17NnwjAcdlzJhRhgwZIkWLFlUeMwglGjt2rKqkw3tP3S4FDowEoiRA8YMLxFAE7Ikf8+fPN5QNHCwJkIBvCNSsWZPih29Q8yokQAIGIPDPP/+oh3/kAPn2228NMOKYD3H37t3K4yV58uQq8aufn1+4MIIwmJ9++kmmTZsmyCl35MgRWbRokRJQ8H9s8rzzzjuCjbZq1aqpUJouXbrI119/Lfnz54/54NgDCZCAzwlQ/PA5cl4wJgQofsSEHs8lAWsRoPhhrfmmtSRAAlETgKcDkp7iYR4eDFZoECzeeustFfpSsmTJCCZfvHhR2rRpo8KAihcvLjt27JC33347PEnqzZs31fsoHayJH++++67KHVKoUCEr4KONJGA6AhQ/TDel5jaI4oe555fWkYAnCVD88CRN9kUCJGB0AlrYC7wd8PlohQbxA+EwjkJVfvjhB+XNgZwoEDlsE+qjVHD//v2V8FGrVi0V9oIKOugrTZo0VsBHG0nAdAQofphuSs1tEMUPc88vrSMBTxKg+OFJmuyLBEjAqASskvDU3vzs379fJSr98MMPX3obOUGQFBXiBzw8kChVC4vRDt65c6fKG9K3b1+VLwV5QOApEvk4o64NjpsErEaA4ofVZtzg9lL8MPgEcvgk4EMCvhY/UFmmSJEirPbiwznmpUiABKImYKVSt/ZIwLMjXrx40qJFiwhvQ/hYt26dSnoaGBgoAwcOlB9//FHy5MnzUjfwAEGVQXiFoOIgGwmQgHEJUPww7txZcuRx48ZVDxd//vmnKnWLuFUmPLXkUqDRJBAtAV+LH9EOyIUDWOrWBVg8lARIwC4BeDPMmTNHJThF6Wzk+7BSg2iBai0QPmxzdED4WLVqlTx79kyVsH306JHyDEEFF4S1QCxhIwESMCcBih/mnFfTWmU18ePJkydqtwENOxP8Qjbt0qZhXiBA8cMLUNklCZBArBPQ7g3ix49v1xMBZVyrVq0qePgfNGiQqnJixYbqNvDoGDZsmLzyyiuqxO3vv/8u8Aa5fPmyfPPNNyqMBfdZI0aMUOEtED8giOB4NhIgAfMRoPhhvjk1tUVWEj+uXr0qgwcPlo4dO6o5nThxovpSTps2rannWDPuiy++kNq1a9t1QTU7gAcPHsjo0aPlvffek9SpU5vdXK/ZR/HDa2jZMQmQQCwR2L59u3pof//991Vp1sWLF6tKJUjYCTEE+T0KFCggDRs2VMIHvGWt2q5fv64YlStXThA2zUYCJEACFD+4BgxFwEriB+J0sTPx8ccfqy/toUOHquziKLNmhUbxg+JHTNc5xY+YEuT5JEACeiKA5J0I94X4AcEDng1vvPGGNG3aVN0bQPioW7eulChRQhYsWKCnoXMsJEACJKALAhQ/dDENHISzBIwqfmjJsmztDAgIULXkI7+H0JYECRJI7969pVSpUtK2bVt1Gtw0f/31V/nyyy/Da9A7y83Xx7lqb9KkSV/alTGq+IFY4jt37gjckrWGdYtYYohYkd9DOBPm27aZwfNjypQpavcRO26utpica3stih+ukufxJEACeiWA7wWtYol2H4Ayrq1bt5Zx48apz1p4g+zYsUN27dqlVzM4LhIgARKIVQIUP2IVPy/uKgGjih/Xrl2TPXv2yPTp02Xu3LlK2Ojatau8+uqrgvAWxKNu2LBB7dxUqlRJcuTIoY4pW7ZsBPFj8+bN6iYHwomem6v2FixY8KWycUYVPxBTjHhr3IAihjh58uQqXAnx1xC21q9fL7169VKuyLhphcAVObbY6OIHksehLGDz5s1dFj9icm7kvwk9ih+T902Wtwq8JQn9Ekb5J8yEp3r+hOPYSMD3BE6ePCktW7aUbt26hd8XrFixQm2IYHMkKChI3TccP35c8DobCZAACZDAywQofnBVGIqAUcUPDfKJEydULXlkHccNS+LEiQWeAnBhxWsVKlRQhz58+FA9IBvV88NVe3H8pk2bIuxWIa45V65ckjJlStUdBB/c+BklBwZEEAg4mGdk269cubKy48yZM4KQJjzcYv7RcOzSpUvl1KlT6v+PHz9WSdngugzvIDQIJLBfO0evf7jInr9w4UK1Q4nf9jw/4BVz4cIFVWIQQp9WOtCZc12xW2/iR4d1HWTnlZ0SlCRIJlaZKNmTZ3doDsUPV2aax5KA+QngO7F69ery008/qc9V3DtAWMdnqeYJsnbtWqlVq5bKF4Z8H2wkQAIkQAIRCVD84IrwGIHz58+rpJzp0qVTuSrw5VynTh2BYOFMgzDQs2dP9SWOByJ7zejiB2xavny5EkA+//xzeeedd+SXX35RpXs/+OCDCNVc8ID8119/qTJtCJfA7wwZMqhzPJq46/51kTuXRNIVdGaaXD7GWXsjd2xUzw9bO27evKm8eeAJM3v2bOUFMnz4cHnzzTclb968Dlka2fMDyeXgoYRkrfg8gJ1I0qvZixv4SZMmSf/+/ZWw9eOPPyph6+233xZ8BkR1rquLr0SFEhLwXoAUTF1QBpYaKGkTez5ZcGhYqAQmCIx2aBA9IH5orUvhLvJekfcofkRLjgeQAAmAwLlz55THx6effirly5dXiTzbt2+vyrhq4TA4DvcKED8ogHDdkAAJkMDLBCh+cFV4hAAe0hHGgQc7eDDcu3dPeS5UrFhR7VZH1/CwBzd55LSYP3++5M6dO1bEj2aTf5PDl/8tLZswnmz/X5Xohu7y+9j1xo4M3FTHjx8veBjs06ePpEiRIkJfCIdB9va33npLiR14eMb/IYB4tK3uJXLnokireR7tVuvMWXtjQ/wYs3OMzDo8S5rmaiodC3ZUO/KebkhQh78BeCEgvCdVqlRSv379KC/jK/HjypBP5cG+fZL+0yGSsEABj5m+bds2CQ4Olq1bt0bw/MDnBMQ7fE6ULFlSXe/27dtK+ENlH3BydK47g8tTNo/Efze++MXxk7b520rPYj3d6cbhOVsubBGsodczvC5di3aVxPFfePI4arWX1JbzoefV2/Przpd8qfI5PJaeHx6dKnZGAoYnAE8PhE3CSxBegRA/EN6CcNrIHnbYPMFnLe7BcL+B30Zr+F5A9Rrt+/Lw4cMqwSu8X8qUKWM0czheEiABnRCg+KGTifDkMHbv3q0qg2C31R0PAXy5YHehQYMGTg8LCQrx0DJhwgRBAkc0PNyjBBu+hCM/2Nt2jC90uMfjBzu/nhA/vtp4XL7aeMLh+POlT2r3vb+u35P7YU/Ve/H94krONEkc9nH48h2773UIziqf1HX8UIOTrly5om5MEJsLe4sWLWq3L4QB4OEQDVyRM8Ju2z5RZG1/x/PlyKvj8X2R6y9CLSR5ZpGEyRz3ceWA/feKtBZpOCnKteKsvbaduOL5UXZuWcEOvL2WJ2Ueu68/fvZYTt3613YRSZ84vSTzt2//0RtHHdq3sN5CcXQNnIT1jb8FePtA4IObssN5/Pcqrogft5culUv9/+dwfAkdeJg8vnRJnmJtofzf8+eSME+eF/+20x4eOWL39cCqVSXjhG9ees+RgIHPiVmzZilvD+S70Ro+ryASfffdd3Lw4EG7wkmUC8zBm4WDC8uzjs/C34WHRsMcDSVlwpRy8NpBSZ8kvVTOVFlKpCvhTvdSdWFVuXr/qjp3Wo1p0fYzdtdYmXlopjp+XZN1UYptFD/cmhKeRAKWIQDhY9SoUS99nmoAII5gUyokJERGjhwp/fr1MxSbZcuWqRAffJ+gig2ShuNeEptF8CxkIwESIAF3CFD8cIeazs/BFwW8BNytCoIHkWzZsqlkjM40exnIcR7GAZfMRYsWKW8QRw1f0Mj3gId7jNnT4kfTYhmdMUMds/nY33Ltbpj6d6IEflKnYHqnz120+4I61hnxQz0sTZumXP1xUwIvmegeiKMciK34ATHC2XZmi8jtF+NWwkeeus6eKbL3hxfHOiF+uGMv1g9yfjiT48NW/GiQwznR7uGTh7Lx7EZ5Js+UQFEsbTHJGOj8WgV9ypoAACAASURBVFl+crkyPzrxA8fAiwd/T3fv3lW7dFGFvOB45ABBOBS8I6LL8WErfiRr1Mjp+YP4cX/HDiV4xE+fXgJKlXL6XFwTzVXxA58tmFeIQfCA0Rpe//nnn9VNPPKe2PMacXpwNgci7OVhh4dS7dVq8lqa1wQi1qbzm+Ru2N3wo4aVGybOrhnbMcCDA54cWvu8wudSPUv1KIfZfm17uXTvkly6e0n6lugrbfK1cXg8xQ93ZpznkIA5CeA+C5tJ+O4oVqyYqib28ccfq+8KCOr+/v52DUf+MIjuX3/9tTRr1kzdb+D+zmitR48eKtk7KsMhlNaInixGY87xkoBZCVD8MOHMIr8AEmDZq6DhjLkQIxCDb7szG9V5169fVw92pUuXVu6VmreJM+7rCI9Bss927dopAWTMmDEeET+csdPeMZ1mRSwPN7VtcXe7ivI8eLhglxsunUiGOXPmzPBkp165oL1OHXlyeCH3hy7stcNg1elVsuTEEqmdtbZ6QHbk+RGTOcHNKdY45hpeD7hxHT16dLSiRkyu6dS5z57JtYkT1aEJsmSRpHVdEL6iuYDt3/5rr70mY8eOVTt12MlDvo958+aF5/WB8IQYdezsRfb8sD3XVixxyj4RKVu5rIS2C5XfWv0WIS9HzcU15eLdi6qbydUmS7kg18vx4twmK5rI8ZvHJbl/cllUb1G0OUUKziwoyPURcj5E4kgcJZw5ahQ/nJ1lHkcC5iegVXqBkIFcahCKtYpizmwQ4HiEzeLeDhtM+fPnNww0eMnCgxg5TODpsmbNGoofhpk9DpQE9EeA4of+5sRwI9LED8ScDhw4MHz80YkfWrhLmjRp1BcZdoOdET9wntZwTeQVMFKD4IOcB8jlgQSYSIgZFhamHvyQLNZszWr2Rp6/LVu2yN69e5X7MUK7OnXqpBKBQjB0JyzNCOvj6NGjqswthI4CBQrI5MmTVV6Pv//+W637jz76SMVto128eFG9Bi8o5PxwdC5YIUkwGjyltCo4UfGA50e8zvHk91a/Rzhs4t6JAs8deGFsaLpB0iV27++uxuIayosD7UA7B2Fh/14ZXifNVjZT4TE4Z8C2AVGGvlD8MMJK5xhJwHcEkEAbeS8QDpszZ06XQ5shMCM5KpoRBBCEYHfv3l3mzp0bnrwV3yfYTKDnh+/WHa9EAmYjQPHDbDPqoj3ID4IfPKjgQdyd5q74oYW7dO7cWYV8OCt+QCCAYAB3zn379qldAKM0CDfY9UYog5bECyIRHoSxu4EKGDEKf9EZCKvZGxk/wl3gqqsltLVN7IsbOkfhL9jlW7lypUrqBo8qo7VHjx6pHbqzZ8+qfDb4m23atKkyA+IGxD8Il3C/XrBggSoDDJdsrH1H5965c0cJSGi4+YX7c3StQLkCUmJgCZlec/pLh2pihLthL9r5b+Z9U+YcmRNtzo/Zh2fL6J2jlRcKGkK1ogp9ofgR3ezyfRIgAVcJ7Ny5U4VTwoMEn9F6aKjwBe+/yA1jxeaJbdUabbMI4aNsJEACJOAOAYof7lAzyTnYPUCsPb5E4I5epEgRtyxDQk48uMODAzuzCRMmVP1E5fmBh0Ac26hRo3BvhyVLlqi4VLg3ItcDHm4i74wbvdQtStrioRaxuprIAYEAVV/gNYP8KNqOuFuTobOTrGavLX7tIb5evXoREtqi4glK3WbPnl2td3sP8VooCMQBJB82akOOE7QkSV5OHIz3Hj9+7DCRb1TnOssjT5k80n5ce+lX0n6iP3hu5E6RW8ZXHu9sl+HHjfpjlCw7tUx5lWjhLFGVrh2wdYDsvLpTeXugdQvpJpfvXXYY+kLxw+Up4QkkQAJOEEA1PYRfIhQmthtCdyDww5PDnjcH7hFtc8Zhs27VqlUqxJqNBEiABNwhQPHDHWomOgdJs/CQFl1SxahMRk4DPLjfuHEjQpJVuFXioT5yZQf0pVUxwW+tmVn8QDlbhDzMmDFDMmXKJJ988ok0btxYmY58GCNGjFAiFG5KmjRpInhgNuKOvzaXVrPX9u8DD+3I4QKRa926dSrXBf4+4P2A8Cb8PXz11VfKawneDvB6gBgSWSCAMIm8O0YWP2L7ozJ7qewyePpgh4lFIWDAayNyThBnxg3hpETaEjIseJggkSmaPQ8TrS/b4/Eawm6iCn3Ru/gBcRvVI1DCGflsXG1I6PvGG284nVjb1f55PAmQwMsE4GEBTwp4HiLMMLYbxoME/fB2ZCMBEiABXxCg+OELyha4BpKVIuM4kncGBQWp6hn4/61bt8IzkaMsG+rT40HQXrZxZ8Ne4KECjwJ4nCB/AkQWNhIwOgF4QyEEBOsaHhEbNmxQD4cUP9yfWYgf85bPc1iC1t3QF+28cZXGSeXMlQU5RCbtm+Qw7wfKMEcOc9FeQ9iMPc8UI4gfvqwq5v4q4JkkQAIgoAkftmEksU0GY4Ln8Z49e2J7KLw+CZCARQhQ/LDIREdlJkSHLFmyqBh8dxs8SFCm9v79+ypB1a5du1RlCyQwTZs2reoWyQ8nTJigBBLbEJsrV66oPBh42MMXYJs2baR8+fIqo3nkZvSwF3f58jxzE8DfD9x4M2fOLB07dlThXrgpNHrYS2zPGsSPvb/ujVDpJfKY3Al9sQ15QX87r+yUDus6OMz7EXIuRLr/3P2lssgIfTl281h4KIzt2PQufsCLCYKdvfBEZ+YdHlJ+fn5OJa51pj8eQwIkYJ8A7sdQ6QWeiHoSPjRBBp6QSObKRgIkQAK+IEDxwxeUdXANTWBAiIttQ7JSeGTgQUvLAh6T4aKaw7Fjx1RoR8aMGT2evJPiR0xmh+fqlYCWNBhVUCD8oTHsJeazlbN0Tjmx/USUHdkmIg1MEOjURSOHsOCkqPJ+OPIM0UJfUPI2T8o8Ea6td/HDKVA8iARIIFYJfPHFF+r+DvdkI0eOlLoeLGnuCcPguYvwG9yjahtlnuiXfZAACZCAIwIUPyyyNiBIdOvWTXl3+Pv7h1uNsmkoHYbcA/D+0Huj+KH3GeL43CGAjPaoZIKqS7Vq1VJhY/T8cIdkxHNQ7eXgtoNRdoSysxAznK36EjnkRes8qrwfUb1XZm4ZaZi94UuhL2YRP7SEzshphHw3+fLli/nEsgcSIIEoCSCnDkKP169fr0qJ498ISdZbQwLwrFmzKq8UMyV71xtnjocESOA/AhQ/LLIaUHITN55dunQJr8YC03FjirAXlKPMnz+/7mlQ/ND9FHGAbhJA4ltUQEKOD3hQDRs2TIoXL65EEO6IuQe1WPlisvuX3dGe3HRlUwlKHORU1ZfIIS9a51Hl/YjKKyRyFRitP7OIH7AH3oUhISGqylXq1KmjnQ8eQAIk4D4B5GCrWrWq2tBCOCXEDz03JAPv3bu3+mEjARIgAW8ToPjhbcIG6H/v3r2q4gi8P/TeKH7ofYY4vpgSePjwoQoXQ04FlI3Gmmdzj0DpSqVl+8/boz3ZldAXeyEvuICW12NajWkREqw68hTRBuUoH4iZxI9oJ4AHkAAJeITAwYMHVbU4CB9TpkyRXLlyeaRfb3aCUBx81y1atMibl2HfJEACJKAIUPyw+EJAokUkIE2ZMqXUr19f9zQofuh+ijhAEtANgQpVK8iWjVuiHY+zoS9RCRn2Krrgws4IKwh9qZKpiiqbqzWziR9nz55VJdVfeeWVaOeDB5AACbhHAOWnV69eLRBBjNLgEYawuEuXLhllyBwnCZCAgQlQ/DDw5LkydOT8QELTffv2vXQaXv/6668N4Y5M8cOVWeexJGBtAlWqVZFNGzY5BcGZ0BdHIS/aBez14SisxXZQ9ZbWk7/u/CVNczWV9vnbS+akmcVM4ge8mCZPnqyqfGkJfZ2aFB5EAiTgEgGURw8MDFReH0ZpWtLTU6dOqQpnbCRAAiTgTQIUP7xJV0d9Q/xAOTHcUGP3TWtwr3e3VGFsmEfxIzao85okYEwCNWvWlLVr1zo1eGc8NByFvGgXgDiy/NRy+a3Vb+HXjO6c86HnpfaS2ur4+HHjS+/iveWNvG8YUvyISmSHffAybN26tVPzwYNIgARcJzBv3jxp1aqVLFiwwBChzLBw//79UrhwYfn555+lYsWKrhvNM0iABEjABQIUP1yAZeRDUeL29OnTKv7Tz8/PsKZEFj9Kly5tWFs4cBIgAe8QQAgKWoGcBZwWP6ILfYkudweuFzl/h6NQGFur7z2+J/D8uPbgmjyX59K3RF9pk6+NYcUPeyI7qorB67B9+/YRxHfvzD57JQFrE0DpWHhTGEUAefDggQQEBFD8sPaypfUk4DMCFD98hpoX8gQBW/HDE/2xDxIgAfMRiM7bwpHFjkJfPtvxmSw5sUSePX8m65usl9QB9iuWRBY7HCUzjXz9mYdmKuHk0I1D8mrgqzKj5gwZPmi4jBw5Un799VcJDg42xCRFJbJv3LhR4sSJI1WqVDGELRwkCRiZQIMGDVSVpR49eqiKL8mTJ/epOZs3bw6/HnLKpUqVSuWWS5Qo0UvjQNJ9VByk54dPp4gXIwHLEqD4Ydmpf2H47t271U/z5s19/uXoDnqKH+5Q4zkkYC0CUZWWjYpE542dZdvFbVInWx15PePrEhAvQODxMe3ANHn49KE69Zsq30iFjBUcdmMroERV/tZeB5p3SeXMlSVgfYDhxI+o2OJ7BjH9+K5hIwES8D4BeH4gpxty7YwYMUIQBujttmbNGnn//fflr7/+snupJEmSqNLt+EmQIIE6BtUGM2bMKNu3R1+Zy9vjZ/8kQALmJ0Dxw/xz7NDCZ8+eydChQ1WW7WXLlqkvSL03ih96nyGOjwRil8DOKzulw7oOErnkrDOjKju3rGghM7bHJ46fWBCegja52mQpF1TOYXe2eT/ar22vjptec7ozl1fHLD+5XAZsGyC5ruWSJb2XGMrzIzQ0VIW3oIqYbbt3757MnTtXunXrJiVLlnSaBQ8kARKIGYGdO3cKqqls2LBBhg0bpv7tzdaxY0c5d+6cDB8+XIoVK6YuBSEEoW+HDh2Sy5cvy7Vr1+T69esqBBuiB457++23vTks9k0CJEAC4QQoflh8MeAmFa7KtklQ9YyE4oeeZ4djI4HYJ6CJB+uarJOgJEEuDajO0jpy7s45dc4HRT+Qutnqqj7WnFkjG85ukMyBmaVjoY6SJH4Sh/3ahrpAhHkz75vyXpH3XBoHKsQgcerx3sdl09JNhgl7QcLTNm3aCHZ348ePH24z3N2xA123bl1Bkm02EiAB3xL45ptvZPTo0YI8afAI8VarVKmSSlqKUBs2EiABEtAjAYofepwVH40J6vuZM2dUEtRkyZL56KoxuwzFj5jx49kkYHYCroaa2PLYfH6zXAi9IKkSpZLgDMESmCDQZVxa3o8G2RsoAWNcpXGCMBZXW7mp5eTInCOyYvgKw4gfZ8+elalTp8qAAQPsxva7yoDHkwAJeI4AvLKqVq0qECi8JYCg7yxZsiiPYjYSIAES0CMBih96nBUfjSksLExu376t3JHLly/PsBcfcedlSIAEvEegW0g3FbriSqiJp0eDvB+oHoNxoOytOyJK7wG9Zdov0wwlfniaI/sjARLwLIElS5ZIkyZNlBdInz59PNu5iBJW0JC8lI0ESIAE9EiA4oceZ8VLY4LQsXTpUrl69Wr4FRCjjQRVX3/9tZQr5ziO3UtDcrlben64jIwnkIClCDRb2Uxyp8gtw4KHxZrdyPsx58gcSZ8kvaoO40773//+J2O+GSObf9psGM8Pd+zkOSRAAr4l4E2BAl5fEydOlBs3bvjWKF6NBEiABJwkQPHDSVBGPwx11Pv16yf4nTBhQrl165YUKFBAhb2UKFFC2rdvLxAW9N4ofuh9hjg+EohdAu5WevHkqOsvqy9nbp9RHh9Tqk2Rgq8UdLl7iB9GK3Vrz8jnz5/L+PHjlRv8jz/+KPny5XOZBU8gARLwDIGPPvpIVX5BAlSEwHi6YTOtTp06KulppkyZPN09+yMBEiCBGBOg+BFjhMboYP/+/bJ+/XpV8x1xn0hM98YbbwhuTBctWqRuSPPnz697Yyh+6H6KOEASiDUCWqlYdyq9eGrQWrUZrb8uhbu4nPAU55pF/IAtK1askJCQEFVpInXq1J5CzX5IgARcIIAwl7Fjx8rgwYO9lpAUHsbJkyeX5cuXS/369V0YHQ8lARIgAd8QoPjhG86xfpVt27apcJfGjRsLktLNmDFD+vfvL/7+/qr82PHjx6VRo0axPs7oBkDxIzpCfJ8ErEtAq7TiTqUXT1JrsaqFHL5+WHW5utFqyZw0s8vdm0n8cNl4nkACJOBRAkOGDFGihzeFD23AOXLkUHlFRo0a5VEb2BkJkAAJeIIAxQ9PUDRAHxA8Jk+eLEhyii+lhQsXqrCX5s2bC0qgwevDCCo9xQ8DLDYOkQRiiUBMKr14csjwQBny+xCZXHWyJPN3r5KWWcSPAwcOyKxZs1RCbYjviRIl8iRq9kUCJBANAXj5IrG9L4QPDAV/53///bds3bqVc0MCJEACuiNA8UN3U+KdASG8BW6IM2fOlL59+yq3ROT52LFjh/L4mDJliiHckSl+eGd9sFcSMAIBiBuzDs+SfKnySdt8baVipooRhq2HSi/agFDtJShJkNtYzSJ+AMCTJ0+U+J43b16pUqWK20x4IgmQQPQE4NmLv7VSpUrJxYsXJWPGjCrk+csvv5RVq1ZJ+vTppVixYtF35OYRmpcJ7jvZSIAESEBvBCh+6G1GfDgeeIGg2ktAQIBhduMofvhwgfBSJKAzAnWW1JFzoeckftz40iRXE/m41McRRqiHSi+eQmZU8ePXX3+V999/X+DxYdvq1q0r48aNk2zZsnkKEfshARKwQ+DNN9+UlStXKg+Mdu3aqfKzKD27ZcsWlXwYHiAffPCB19hBfMHmGsUPryFmxyRAAjEgQPEjBvD0euq1a9fkwoULUrBgQfHz83N5mEeOHFGCyKuvvuryud4+geKHtwmzfxLQL4Fem3vJ+rMvSsc2ydlEBpcdHGGweqj04il6RhQ/Ll++LL169ZKuXbvKnTt35Pz58+oBDL83btwoXbp0kcSJE3sKEfshARJwQGDPnj2qRHahQoVk+/btKuwsXbp0Ksw5e/bsLnPT/p7v3bsnuXPnlmTJHIfzbd68WQkuFD9cxswTSIAEfECA4ocPIPv6EkhuOnv2bOXi6E589dChQ9XuXOvWrX099GivR/EjWkQ8gARMS+C7A9/JuD/HSapEqeT6g+syrNwwaZCjgbJXD5VePAneiOIHHrJQPr1Vq1Zy9OhR+eWXX6RTp04KC76XHj16JJUrV/YkJvZFAiTggAAEC02kQNnZP//8U1555RWXeCGEBV4ku3fvjnAeQmcggkBcwY8mqPzzzz8yceJE+euvv9RnARsJkAAJ6I0AxQ+9zYgHxoMvKQgYadOmlThx4rjcI7682rZtKw0avHio0FOj+KGn2eBYSMC3BLRqLgvrLZQ5h+fI8lPLwwUQvVR68RQRI4of+O45deqUSp6NkMpPP/1UlbfFjvMff/yhHoiQZJuNBEjANwTwN1m8eHFZsGCBNGvWzOWLQjx57bXXIpTG3b9/v+AHoW3Hjh0TlLe1bcgnUq9ePa+V03XZCJ5AAiRAAjYEKH5wORiKAMUPQ00XB0sCHiUQuZrLgK0DwgWQi3cvyqR9k+RAu4i5Jjw6AB92ZkTx4+bNmyrfB5IqTp06VZVXR7hLixYtZP78+TJw4EApWbKkDynyUiRgLQL4m4PIiAp/+H3ixAklVMA7I2fOnJIlSxYV0ozf2CCLqmnhK9EJJwh3gwgSFBSkkqkGBgZaCzqtJQESMBQBih+Gmi4OluIH1wAJWJcAxI6jN4/KonqLFITQsFBpv669nLtzThL6JZSABAGytvFaUwAyovgB8NevX1cPQiifHi9ePJk0aZJs2LBBatWqpXKB4DU2EiABzxGAt+7ChQvVDwQLraVIkUJ5XUHkgEBx5cqVCF4aqLzUsmVLFaZmLxePJn4gWWrFihEra3lu9OyJBEiABHxLgOKHb3nzajEkQPEjhgB5OgkYmED7te0lMEGgjK88PtwKCCBVFlaRB08eqNem1ZgmJdKVMLCVL4ZuVPHD8OBpAAkYhADECU30QDnpNm3aSNOmTZX3BUSPJEmSvGTJrVu3lBBy+vRplRsOHllZs2ZVAgh+ChQoEH4OxQ+DLAQOkwRIwCUCFD9cwsWDY5sAxY/YngFenwRij4Cjai41FteQS3cvSby48aRprqYvlcCNvRG7f2W9ix9mTqzt/qzxTBLwDYGOHTvKd999J3nz5hWUtoXwgaSmrrZdu3YpEQQ/CFtDGdxBgwapbpC0GP3T88NVqjyeBEhAzwQofuh5dji2lwhQ/OCiIAFrEoC4AZHDtsKLRgK5QOYenSvZkmeTqdWmir+fv+EhGUH8GDt2rCpfmyBBApd5//jjj1KhQgVdVhVz2RieQAI+InDkyBGVNPjgwYPy2WefSe/evd36+4s8XJSjhvAxbdo0FeKydOlSSZgwoaoYSPHDR5PLy5AACfiEAMUPn2DmRTxFgOKHp0iyHxIwFoGdV3ZKh3UdTBPWEh19vYsfYWFhqqJLTFpAQIBb5dhjck2eSwJGJQDBsHXr1mr43377rbzzzjseNwWVAj/55BPV7/jx46Vbt25y+PBh5QHCRgIkQAJmIEDxwwyzaCEbKH5YaLJpKgnYEJh9eLaM3jnaNNVcoptcvYsf0Y2f75MACXiOwIQJE1TC4DRp0ghCznLkyOG5ziP19Pvvv0uNGjWUuImStStWrPDatdgxCZAACfiaAMUPXxOPpes9evRIJbjKlSuX+Pn5xdIoYn5Zih8xZ8geSMCIBEb9MUpCzofIuibrjDh8l8dM8cNlZDyBBExJ4MCBA6pUbXBwsPz6668+s7Fs2bICIQQlc1Eel40ESIAEzECA4ocZZtEJG1B+EK6MAwcOVFnAjdoofhh15jhuEogZAVR6QZtec3rMOjLI2RQ/DDJRHCYJeJHA7du3JUuWLIIQsYsXL3rxSva7jh8/vhQuXFiQGJWNBEiABMxAgOKHGWbRCRsgfnTu3FlQ971YsWKqpFnSpEmdOFNfh1D80Nd8cDQk4CsCZeeWlQbZG0i/kv18dclYvQ7Fj1jFz4uTgC4IIMcHcn2cPHlSsmfP7vMxbd++XcqUKSMfffSRSrDKRgIkQAJGJ0Dxw+gz6OT4bcNe7t27J8uXL5djx45Jhw4dVI33OHHiONlT7B5G8SN2+fPqJBBbBFDmtm+JvtImX5vYGoJPr+uM+AF39O+//14J2UhKWKpUKWnXrh2TiPp0pngxEvAOAe0zYMmSJdKoUSPvXMSJXlHVqU+fPqocLsrqspEACZCAkQlQ/DDy7MVw7Chthi80iCE9evRQZQfjxYsXw169ezrFD+/yZe8koEcCVqv0gjmITvw4ceKEzJgxQ+3IJk6cWK5evSrvvvuuZMqUSUaPHk0BRI8LmWMiAScJwNOjYMGC0r9/fxk0aJCTZ3nvsLp168qdO3fkl19+8d5F2DMJkAAJ+IAAxQ8fQNbDJe7evStbtmyRKlWqqB3CcePGqTru+EJ77733VB6QhQsXqqRatWrVEogMemwUP/Q4KxwTCXiXwPKTy2XAtgHyW6vfJDBBoHcvppPeoxM/vvzyS9m5c6eMGDEiPBnhlClTZMiQIbJy5UoV3shGAiRgTAJayVkkOy1QoECsGzF//nxp2bKl/PTTT1KzZs1YHw8HQAIkQALuEqD44S45g52HnB9vv/22qviCpFndu3eXtm3bqptmLeTl+fPnEhISIg8fPpQ6dero0kKKH7qcFg6KBKIk8M/9f+TwjcMSL248KZy6sCSJn8QlYhP3TpRJ+yZZpswt4EQnfsycOVPGjBkjc+bMkSJFiiieP/zwg3JL37p1q5QrV84lxp44+ObNm2o8HTt2lIQJE3qiS/ZBApYj8PTpU7URhep82KTyRsOGGMKh/f39JUkS5z6PS5QoIfny5RN89rCRAAmQgFEJUPww6sy5OG5N/Khfv740bdrUbrJT7DAgudWDBw+kW7duLl7BN4dT/PANZ16FBDxJoGtIV9lyfovqskOBDvJhsQ9d6t5qlV6cET8iA4R4jYSEq1atkrlz56pcTr5u2vcMhHZ4EOo9jNLXfHg9EnCGgCZieiPHBj4n4MVx9uxZeeutt2T69OmSOXNmlQQ/utxv48ePV6HS+/fvl9y5cztjCo8hARIgAd0RoPihuynxzoCc2ZH77rvvZN26dTJs2DDdfrFR/PDO+mCvJOBNAhUXVJTrD66rS7yS6BX5pMwnUilTJacv2WxlM8mdIrcMCx7m9DlGOHDz5s1SqVLUHH799VcJDg6O1pwjR45ImzZtpGfPnk49yETboRsHQPwYPny4QGT/+eefJU+ePFK7dm1DVhZzw3yeQgIeIYBwZIQnHzp0yOO5ey5fvqxyvH366afqPg+J75E36Ouvv5agoKAox4/7SJS9hbiphzwkHoHNTkiABCxHgOKHRab82bNnKrEp3Buh7sPdcc+ePfL48WPlxpgqVSpDkKD4YYhp4iBJIAKBaouqyZV7VyR+3PiSJEESufnwpgQlCZKsybLKk2dPJFXCVFI7W22pkLGCXXKo9NKlcBd5r8h7piIL8QO5mOy1jRs3qvAVZ8QPfLb36tVL4JaOai968biAGLJgwQK5f/++NGnSJEKYpakmksaQgAcJoKQtcvbgbyeqhvu627dvC35rDX/7qP4EDw/b93DvFBgYKLt27ZLBgweryi2pU6cW/I2inO7AgQOdCpVr0KCBJE+enKEvHpxvdkUCJOBbAhQ/fMs71q6GL7iJEydK7969I+wk4KYZbo+lS5eW4sWLx9r4nL0wxQ9nSfE4EtAHAS1fx6Ayg+T1jK9L2oC0guoteH3X1V3hg3Qkbhy9cVTg+TGuA/zWdgAAIABJREFU0jipnLmyPozywSiiy/mhDQGf4XhwgXcIymFG57rug6GHX+Lvv/9WLvYTJkxQr1WvXl15paAkr16TavuSD69FApEJaJtU/fr1k5EjR0YJSNvE2rRpk4waNUrKli0rn3zyifr7evLkicoBBA+PevXqqc8GiKMIWYH48eOPP0YQP+D9Ub58+WgnpFOnTgIvM4iybCRAAiRgRAIUP4w4a26M2ZH4ga6QvfvGjRtK/dd7o/ih9xni+EjgPwKacPFm3jelX8l+L6HpsrGLbL24Vb3e/bXu8k7Bd146Ritzu7DeQsmTMo9l8DojfuDh55tvvpGiRYuq8BkIH8uXL5eMGTPGSrUXfM989dVXqooYEp8iMSJKqGul1P38/JQr/+LFi1WVMew8s1mTAB7OkV9M80aNigKOxVpHSWezt4MHD6oSt1OnTlWJg51p4Ni3b18lSCDfT968edVpf/zxh3oNCe41bzDkdYvs+YEkyQMGDHDK8wPiyvfff68S57NFT4DrPHpGPIIEfE2A4oevifvwenB5RDUAfJmiPvulS5ckU6ZMEXbcEPaCrN8zZsxQ4S96bxQ/9D5DHB8J/EcAHht3wu7IonqL7JaoXXNmjcw8NFMOXz8sg8sOliY5m7yEz4qVXgAhOvEDN9Wff/65oDIEdny1hoSneGiKjYSEmgs9SvAi/wgSZyPxamRvlDNnzqicIB06dOCfi4EIhIWFqVCKv/76S4XKZsuWza3Rw7sB9yYQ7CCORdcgfMBzFaEgzngnRNefnt9fsWKFILTEmXA3WzswJxAxEDKD/B0QRMaOHau8fdOmTRt+KHJ+dO3aVXmE5M+fX44ePSoff/yxIJlphgwZokUzefJk6dKli1oHCK8xY+M6N+Os0iYS+I8AxQ8LrAZ8CX755ZeCG1J8aSVIkCCC1Tlz5nTqS08PqCh+6GEWOAYSiJ7AqD9GyZwjc2RajWlSIl0JhyeEhoVK9cXVpWH2hna9QwZsHSBHbx5VAoqVWnTix7x58wQu6KGhoRGw1KhRQ7m7x0YeJ4gf2BnG2OF9Yq9NmjRJ8IPvIvywGYcAHnjhKYo5xoM1Etu62pCLAt5KWJ/OVBjR+keyTYRmIKEv7lmM3P755x+5evWq+kFoGDamLly4oH6wGbV27VrBMa+88opLZq5fv15V80MYHO6VICxFDmfWqr0goSo+PxD2DMGkZcuWToWirVy5Us07+oXAir9ziCbp06dXIgt+0qRJo/KCGLVxnRt15jhuEnCOAMUP5zgZ/ijclOKGGF92CRMmNKw9FD8MO3UcuIUIaKEqziYphcCx8+pOWddk3UuUrFjmFhCiEz/0uJywQ3/69GnJlSuXIMTFXsP7eOgrUqSIxytZ6JGJ2ca0bds25VkE8a1QoUIum4ecEwiNgtdSihQpXDofD/cbNmxQFen8/f1dOjc2DoatSGoMLyd4O8HrAmKHvaYJBxASIDDhni1lypQuDRveYMgTAvEDnjKdO3d2mAMIm2JIRAyOCD1ytq1evVqFtUH8gAfPlStXBMJU5IZ7NdgCuwoUKKCEmNdff10JLUZoXOdGmCWOkQTcI0Dxwz1upjoLX4K4UY3sEaJHIyl+6HFWOCYSeEFgy4UtsufvPbLw2EJJ5p9M1jRe4xSakHMh0v3n7na9RMxa6SU6MEYUP7Brjeo11apVU98neLjCw9KpU6dUpZeGDRtS8Ihu4nX+/pQpUwSViL777jtJliyZS6NFiNaQIUPUWkC5VFfbtWvX5P3331eeJwjZ0FvbvXu3IKcGQlZCQkKU9wZajhw5lJdEunTpwr0jNLEDv/G6JgRB+EB5aOTrQIJSVxty6jRr1kwJkJgr25AXV/uydzzyfbzzzjsqlBrVY9A0LxYIIdq/bX/v3bs3XPTJkiWLVKxYUeUXKVmypFsCmifsiK4PrvPoCPF9EjAuAYofxp07j4181qxZSo3Hl5HeG8UPvc8Qx2cVApfuXlLlarWG8JUmK5vI5buX1UtVMleRryp95TSOMnPLSJVMVWRY8LAIfZadW1aGlRsmDXI0cLovMxxoRPEjqsTa2P1GiI47oRJmmE9f24C8BdiZxwMqkl1CmEKOLwgW7lbawUbJhx9+qDwShg4dqvrBQzA2T5zxHoDnAxLdQgCx9RpBKIZtP/BgwFqBl2qiRInC0UE8gVcDxJN3333X10hfuh5CieEhAMEDvxG2gqSsqJ6n/eABH2EgzjaEo0DYQTUWhAW50jA/w4cPVyEoo0ePVmFlKIHtydLX6B9eJbDVlQYBdMeOHYoVfsAODWIIchaBE367I/i4Mg5njvXWOtdKE2vrGn+jWOf4G7XdfNTbOneGGY8hASMRoPhhpNlyYay46cFNyvnz51Uy01u3bkmLFi1k3759dnvZunUrxQ8X+PJQErAygbG7xqpEpQHxAlT52ZO3Tgoqu9g2JC9FElNnG0JfQs6HyG+tfgs/RQufiS5viLPXMNJxRhE/tBt6/Ib7O3II4AHXNrwSD7PI8/Haa69R/PDBIoSQgKSX2PVfs2aNCjtAKWTcF8Az57PPPnOrcgpyU6AqHO4tkKwUc4qEtnhQHzRokApliqrBMwLHYY3YVvpBqdbjx4/L77//rh6GAwICVGgFcoNAALBNiorw3d9++02FzcRWCO+CBQtUVZVly5ZJnjx5VAgIHtq1n5iIDfCWgoCChKQQepxtEJAQigRBCnk/vvjiC5XrDVWXKlf2XIlwJDE+cOCACuWJSUOFwV27dikRRPvB+oJ3GOa8efPmMek+Rud6Y51jfjAXaCj/jXLE8PbB3yXWMvLZaFV6cIwe1nmMIPJkEtAxAYofOp6cmAwNyjE+aHEzih2Sc+fOqThb3FBHLheHD1lkUafnR0yI81wSsA6BaouqyZV7V8INrpSpkkpqeubOGXn05JFkTZZVCqcuHGWi08i0tLK44yqNU4IK2uzDs2X0ztFyoN0B68D911KjiB/I84GHGLj5wyX+7NmzducK4QrI1WDkRIhGWYQImUD1D4RTIO+Dlp9Dq8YDccodDxzs2ONcVAaBUNG2bVtBSAP6x8M6qslpuSTwEB7ZywSVTBYtWiQTJkwID5nA+hk3bpxKuAlvEnhJwDMEAgLuTSAw2IbY/PLLL8qrYfbs2S7nDInJ/OEeCoIHfo4cOSJvvPGGEoKqVq0ak27tnouErrgfw8aVsw1jAluUvEUeD4Tc4N4P3gXgh7XgiQZRAveQELA83TDfENIg2BUuXFiJIPjJnDmzpy8VZX/OrHN0ALa417b1TsLr9tY57sW//fZbtQmJsCFwxG9UwsK6x/vI16J5gMTWOvcpaF6MBGKJAMWPWALv68tGlYgON6v4MnM1s7ivbcD1GPYSG9R5TRKISKDPlj6y9q+16sWPS30sLfO09AiiGotrSIm0JcJDX1AxZtmpZfJ7q9890r+ROjGK+GHLFF4FixcvllGjRjG3RywuNu07HQLBnj17wsUGbUcbD114cLdteODE65g7lCm215AHYcSIEWp3HuVRbb03cDxyXcCDAxWHli9frvJWoCqMdhwebnEMPBK0B0bt3gQP7Lju4MGDVc4YNFxv6dKlEaoXIbwED4u+qmiEhKUQdyB64B4J3CB8wOPDW61OnTpKvAA/Zxo8e8EEHjm2VZYgSsILBGPWBCVn+ovqGHi3wCsHHjzeanjwx/ziByFVEEAgjiFXiC9adOscQhj+XrDG4cEBFrblvO2tc4S3IOwLv5HvBuHmCP3SQlzgCWP7d+Hrde4LrrwGCeiFAMUPvcyEj8eBGw64LmKXJl++fLFSFtEdkyl+uEON55CAZwloZWwHlRkk1V6tppKbeqJp/SL0JTBBoFi10gtYGlH8cKbaiyfWCfuIngDCJ7p3767yY0CowMMZwk7q1asnM2fODBcYtJ7woAz3+3bt2knNmjVfusDDhw9V/gjkDYF7Psqx4oEauS3QcC+BMrR4oEOuCZQLhZgCoUQTWuw9FGoXwgMvQioQEoDkoNhV79+/vyDJqa2niK8eCuHZAMED1WXKly+vbMBPZM/Z6GfC9SPg8dG+fXvFGEKSo4YEo3iIhsfH0aNH1fzgB/lXkOMFuTnwgwdreBwg/KVJkyZuJ7fH3ECEOHjwoE8SzqIylOYNAvsgikEIARtvtejWue11IThBvHBG/NDOw3xhXUGYhJim/Z3A2wf9aVWyfLXOvcWR/ZKAnglQ/NDz7HhwbMeOHVPur3B1xQ/iQU+ePKl2WrC7gJsjT2cF9+Dww7ui+OENquyTBFwjAA+N3Clyy/jK4107MZqjtdAXLcEprlM5U2XpV7KfR69jhM6MKH5ExRWu5KlSpRLc5LN5nwC8P+ChYOtJgZ1l7FjjAQxJMV1ptnkQIKBA+IB3Ajw7/vzzT7WJAvEL39EIXcF7uD6EkMaNG6tLQUiYOnWq3UoxGJutl4o2/g4dOkSoDAORBPlM3Kk244y9WKcIz0KVIs3LA9VXfNmQmwV5WvCwD156afD4QD4W5DzxZYMQhnAYCCGoNIR7WFT8Qbi2p5sz61yrzONI/HC0zjVBD7lqNKEDgiQEKYQMVqlSJdwcb69zT3NjfyRgJAIUP4w0WzEYK8qfQQDBTYj2YYsvEsSVQmHGzgBuaPTeKH7ofYY4PrMT0JKQ2ubm8KTNTVc2laDEQUpYQZnbviX6Spt89t3wPXldvfVlBPEDSfxQxQFeBnhYw0MbkmojwWnkhodJeAEYIbeU3taCO+PBwxM8L+AVAG+MixcvCoSErl27uvVdr+VBwEMoBCw8fGL+EWqBMAH81rwi8DruL7CxguSqWknU/fv3q40WHB8U9F+lKM1LBeExWhUZiBsIo4LQoT1sggOEG+QZsc2P4A6fyOdgBx9jhfBRpkwZJe74KszC3viRuwMPxLh381S+jphwQvgPktxC+EAp3dhq8FpCfpm///5brcE+ffp4dCiurHNH4oejda4JgghFQj4WfE7CawTJoiFSIvRLa95a5x6Fxc5IwKAEKH4YdOJcHTYEDjTceOJDFTcfuImBSyzEENzAxmZ2bWftofjhLCkeRwLeIYCqLJvOb/JaHg4tySnEle4/dxcrVnrBzBlB/EBVkU6dOqmyl3DlxkMsvAnhdh8/fvwICxA7+XiYo/jhnb/LyL3CkwIPigh1gOg0bdo0FTJQvXr1CPkJnB0N5g5hGJrHxcqVK1XOA1Q6gdcHQkPQ8CCHHBlI4AixxTYZJEJYIMigiontrr3m5ZE0aVLp2LGj8hpBmAOOQ1ldrWn5EVAKNnLOEmftsHcc7ILogfskiDMQPrTwg5j0G5NzUQEF5V9R8QbJgmO7Yd4gDCDkJbYbqhhCAMFarFWrlhJBtPCrmI7N2XWO6zgSPxytc9xrY91i/cITG0mDkeAU4Wn2Sjp7ep3HlA3PJwGzEKD4YZaZjMYOeH2gxjrc6xATCvdUfKlCaUZMKNzt8EGr90bxQ+8zxPGZnUDZuWWlQfYGXgtFuXT3kqiwmpS55diNY7KuyToJSvLfLrHZ+Wr2GUH8wFixA4sdTIRRIBEg3PQHDBjwUsJTeAKgjCnFD++vYNt8H/369VP5H+B9EZMSrPYqW6BfNIhdaFgHyGWQI0cONc94uMOagOiCBo8QiDLwEMHOt9Zs831kyJAhQp+2tBCSAA8TeH2gxG5MG6rfwNsDY8LDM0QPiEN6afDUXb9+vRKZbEMifD0+/E1jvuCd4M1Ep67aBcEVIsiZM2eUAIJysTFtzqxz7RqOxA9H61zL94HfED3wE7lSDPr29DqPKROeTwJmI0Dxw2wz6sAe3JRA0UapLQgIKC2H1+BSiuzseB1ZvPXeKH7ofYY4PjMTWH5yuQzYNkAW1lsoeVJ6r9oBQl8gfKBZscwt7DaK+GHm9W5U2+zl+/C2LfDKQC4xhGtoDYLLTz/9FEHwQgne4cOHK08L5AZBi5zvw9FYIaDhwRCJVWPqmYEHZwgfCCvBmCF8IBeDnhoSmlaoUEElmUXyz9houD8sWLCg8iDCXOqtXb16VQkg2iYeRBDNC8lbY4VnB/LTQBSChxu83+DJpIV34bqR17m9fB++WOfeYsB+ScDIBCh+GHn2LDh2ih8WnHSarBsC3UK6ybGbL7wxvNm6h3SXkPMhkjJhSlVKt3oW/ezGetNu276NKH7goUBzi8fuP/6PB2LklILbfIMGDdwKufAVczNcBw+Dc+bMUQ+D2KlHWIDeytgjLAahLXD9h0cqhBB4fCC8o3DhwnaFDTxMoswuHnRjkpwd1Tzee+89QTWX1157TYkeSOSp14ZQE+QgQUlV/NvXDZV9sKYgviRPntzXl3f6eshtg7WBzx94p+jBQ0Vb5yhtGxISojziUMb4zTffVBWT7DVPrXOnwfFAErAgAYofFpz0yCYbyR2Z4gcXLAnEDoHQsFBByIsvEpDWWlJLLoReUIY2yNFAUP3Fas2I4gceklCWFBU+sFvdtm1bVaoTSTaxSwrX/SJFilhtKn1qL0rOIuxFa9iNhnu9nhq8TnHfAU8LVDRBmAAawnKQ9wNleW0bhJJRo0ap0IuYVAu6fPmyykmzadMm6dGjhxI+cD29NzxEI3Togw8+kPHjPVthKyrb8Xc8efJkxQueH3pvEFkhgMCzGWIrPJpjs2nrHH9/+BzU1jnCzbVQMW+s89i0mdcmASMQoPhhhFny0BgPHDgg69atU3XJtQZXPCQug9upEWKx48eLKwULFVGl9dhIgAR8R0BLROqLHBw9N/eUDWc3KOO6v9Zd3in4ju8M1cmVjCh+YGcaeSCqVq2qyppiJ1+rNoIKCCdOnFB5p9hIwNcEjhw5opK6wzMA5XmR+8xIDXlO8JmAEAskrPd2Q2JOJMU3IisIZf3791deTyjtzEYCJEACtgQoflhkPWDHA66eyMoeeacDN6y9e/c2hPgR6B9Xyhd6VVbvPBNx5v6YKlK4lYh/oEVmlGaSgG8JNFvZTJLETyLTa073+oXXnFkjMw/NlNSJUku7/O2kRDr95yPyNBSjix8Q1PHggQcolDBFUstbt25J/fr1PY2K/ZFAlAR+++03adSokUrOiwohCEMwYlu1apUqUwxxEaFNMQn/cWQ/xCGIRBCLjOLxYc8WJPSHpwzKPGPTTw/lgo245jhmEjAjAYofZpxVOzah2gu+1OztuiGTeMaMGSOUntMlloOLJUWJZtKmcAIZP2KASKJUIukKijy8LbKgjUjRNiL1xuly6BwUCeiBwN3Hd2XfP/vkybMnki9lPkkdkNqpYR29cVQgfiD8BGEovmgIs7l496JXE6v6wg53r2FE8QMiO9zk4eKNndeKFSuq2Hsk4IQYgph3bzywucuY55mfAAQ45FnApg8q0RhdfNu3b5/Url1bhQxNmjTJo9VpIAyh1HDZsmVV6erMmTMbeoEgrwvKLadKlUp5ohUtWtTQ9nDwJEACniFA8cMzHHXfC25KFy9erGKxI2dJx40pSs/pLSnaS1DHF5EU/fbLW0Xiy5c1/O0zL9VZpNLHIgmTvXj/xAaRnNV0Pz8cIAn4gsCXu7+UaQenqUs1zNFQhpYb6tRlR/0xSpadWibrm6yXwAT0rnIKWgwPMqL4AZORsG/p0qXqgQO77fD40JKgIudH8eLFY0iGp5OAcwTgdYTwDTzEI+Fk9uzZnTtR50eh4g1yWqD6Cja0tB93crtcvHhR3RviB3+ruEdEslyztM2bN0vNmjXl0aNHyhMNoTBsJEAC1iZA8cMi849ESxs3blQZ1pFxH2IHGl7HTh1cA3Wd8+PoKjVe/wL1pUKRbLJ+zlciqXKInPlFZOMnIs+eiTx7LPLs33wmRVqLFHlDZOMQkTLvi+RvZJGZppkk4JhAj597yKZzm9QByf2Ty/y68yUoSVC0yGosriEl0paQYcHWSzwaLRwvHWBU8cMRDsOI7F6aT3brWwJIvItEu6ges3fvXt9e3AdXQ0Lhr776ShYuXCg7d+4UVFeCCILKNdmyZZOgIMef66jccvTo0XDR4/bt2yrxLJKqtm/f3gej9+0lzp8/rxItIyHqtGnTTGmjb4nyaiRgbAIUP4w9f06PHmEvLVq0ELhM2mtbt27Vt/jx76CjrfZy65zI9gkie38QeXjnxVkBr4h02iyS3MaF8/wfIplKOs2PB5KAGQjAg2POkTni7+evKio8fPJQhbH0K9FPEGbiF9dP0gakDTd155WdMnX/VNl+ebt8UPQD6VSokxkwGMIGM4kfz549U7vJcDvXtchuiJXBQUZH4LPPPlMhVlZJeAmPBogg+Ll3757CkyZNGsmSJYvydsmdO7fK4XHy5ElVsvbmzZvqGIQCQfBo2bKlClEze4MHEISQ4cOHq+SxbCRAAtYkQPHDIvMO8QO7BPjA17w+NNNRcq5YsWKGuCmNVvzQjHr+TGRkZpFH/wogeD1P3X9/6ogsekukdFeRHFUssgJoJgmIwIMjKHGQSloKsQMVXGYfmS1hT8PUTwK/BPJW/rckRcIU6v2fz/8sR64fUeisWnUlttaNEcUPlHZEbo+hQ4dKaGjoS+iMIrLH1pzzujEngOpCzZo1kz59+sjo0aNj3qGBekDIGbxAIHBE/oE3SOSfUqVKGT6vh6vTExwcLNu2bVNVDuElw0YCJGA9AhQ/LDLniHfEl2GuXLmMm/NDRJwWP+D5obX7N0Qu7xW5elDk7xcPcqqlziPy/h8WWQE00+oElp9cLgO2DZBpNaZFqJ4CkaPO0jpy8+GL3UDbhmor/zz4R71E8cO3K8iI4gd2lqdOnapK3CZJkiQCMCOJ7L6daV7NUwRQShn3OG+99ZYg2SUbCdgjgAT/yHVy4cIFyZAhAyGRAAlYjADFD4tNONwdDx8+rKq7pEyZUmXhz5Mnj8SLF88QJJwWPxxZg7CYycEiD2+9OALVYlrO/S8kJvSKSGA6Q7DgIEnAFQK2Xh+Rzxuzc4zMOjxLvfxuoXela9Gu6t8Ie1l9erX6d51sdSxZctYVxp481ojiR1RVxZjzw5Org31FJoBwj+TJk8trr70mO3bsICAScEjg7t27EhgYqPKiQARhIwESsBYBih8WmW8kNp0/f74MHjxYVXVB9uuPP/5Ydu3aJatXr1YuopHDYfSIJsbix3abLOZ/bRM5uUHkyUMRJEitOVJkwycir/cUSf6qHs3nmEjALQIh50Kk+8/dX/L60Dq7dPeSEjrixY0nwRmCJZn/v9WS3LoaT/IEASOKH3gARflNVKLAg6htM0xJdU9MHvvwOQHkrPjzzz/l2rVr4k7VE58PmBeMVQK7d+9Wlafatm0rM2fOjNWx8OIkQAK+JUDxw7e8Y+1qZ86cEdRw79+/v6BMGhJkffjhh2o8KEuIxFcoQ6j3FmPxI7KBD2+LQBBBklRUigm79yIvSMsfIx65Y5JIqS56x8PxkYBdAh3WdZCLdy/KuibrSMggBIwofiDPx6ZNm9R3StWqVSVTpkyK9tOnTwVlRzt06GCI3FIGWSIc5r8E+vXrp/J7HDhwQAoUKEAuJOAUAa0UMvIU9ejRw6lzeBAJkIDxCVD8MP4cOmUBEjxdvXpVGjduLHBNthU/8B4SZbVu3dqpvmLzII+LH5oxCIf5tpLIvRf5DSRJGpEc1USyvC6S4TWRaTVEao4QKfxGbJrPa5OAywTg0QHxY1i5YaqyC5sxCBhR/MB3S5s2bVS+j/jx40cAjbCX77//nuKHMZafYUY5fvx46d69uyDRKUq9spGAKwQGDRokn376qRJsGzZs6MqpPJYESMCgBCh+GHTiXB32oUOHZN26ddKtWzc5depUuPiB7PzYMalQoUKMb0pRQgzlDNOlSyeXL19W/dWpU0clKXXUILrghhieJ8hFguzj7dq1k0SJEtk9xWviBxKk7v3xRQgMvEGQEySev8it8/+Nwz+pSI+DIokiunO7Ohc83nwEei/cJ3cePA43bGrb4urfnWbtimCs7etbT15T76Hk7KEhNaI93rYjrZ/Dl2yqGYlIvqCk6rDtp6+HHz52fw8Jffq38vqYtvVMhPF0CM5qvskwiUVGFD8gcCDhKcqMRv4MR8JTlN5kqVuTLFAdmKFVdkFp248++kgHI+IQjEgApX5XrFghv/32mxQpUsSIJnDMJEACLhCg+OECLCMfCpED+T5u376tEoKh5nuNGjVk2bJl6uFr1KhRDgUHZ+yGiNG1a1dVP71QoUKq1nyvXr1U7Xh8sdhryMw+Y8YMddOCfCPwTHn33XeVqzQEGXsCiNfED0dGnt4iMqvef+9CEAnuKVL6PZGEyUR2Txcp1t4ZRDzGBAS+2ng8ghU9quZSoscHc/fIluP/SJw4Is+fi+B1tJX7Lsnpa3fVv+PGiSMlsqRU/z52NVRu3Q9Tx/rFjfj6zXth6pgEfnHlvUo51L9/2HFW/gl9pP6d2D+e9KqeS/KnTyqDVhySo1delBRNlyyhbP9fFdlx+rr0WbRfzt24L34BpyXg1anSPld/KZe2ZvjrOD5nmiSyoWcFt2Zl/aGrEc6rnj9tlP1cuPkgwvsZU9gXN90ajElPMqL4YdKpoFk6JIAHVeQua9SoEXM26HB+jDSkK1euSO3atdU9J3LgRc5XZCRbOFYSIIHoCVD8iJ6RaY548OCB2pVDfCN26FDtpXPnzkqkwL9j0qZMmaJqp0+YMEFl0VYPbD/8IIsXL1aeHSlSpHipe4wDNelHjBghr776IsEo+hkyZIiqwV6sWLGXzvG5+HHlwH9jCL0ssut7kWM/vRA+SnUW2T1DpNYokfyNI471/A6RTKVigpTnukHg01WHI3hgQISI6kEbx9t6Q+wfXF2SJowv8OTQPDMwjPUflpc7D57Ix0sPKJFDa+g78oM93iuVLZU65DhEjnth8lxeiBzF/xU/1Ov3X4gcEEVsX9fED9vjj1y+E8EuZ9DE8bsniTLNkjjx7si9k/1eOsU/XlzpVyuPVM+VOGYPAAAgAElEQVSXTi7cvB/h/dL/jr/0iE1y5fZD9V7udIGyrgc4PJaKYzfLjX9FmhJZUsjCzmXVMY48XfIPWif3Hj1Rx1TPl1Y0zxVn7LDqMUYVP+ABOHToUPXZDw+Q9u3bq++FkiVLqjwgENvZSCAmBO7fvy/BwcEqselPP/1k9/4iJv3zXOsR+OWXX6RWrVrSokULmTZtmvUA0GISsBABih8WmmzNVFR+QakveFtEFZLiLBqIKlryVAgamscGxBDc+MI1Fd4gkRsybI8ZM0bmzJkT7moIweTNN9+UrVu32nWP9rn4YQ8C8oNsHv4iTAbNP1Ck1hiRLMH/lcyd3VCk8XciiV9xFiOPs0PANnwDb2dMEaDEjDsP/wsx0U6DaDFg2UH5ccc55YHx9Nlz+aZVUcmWOoks+vOCzN/5bwjTc5Gv3ygq+y/cltX7L8nJv+8qcUJrePA/9c9duRb6KMLr9iaoSbGMygMDgoitKPLXyDrqcIgBtiLK4U9rhr9u259tOMy2U/+FrGjhMC2nbpcDF2+rU5L4x5MdH1URhLz0XLA33PMjZeIEMrH1a+qY7msmyL3EKyRO3EcS915xmVJzrHq9778eIfg3PEg0QSJRAj95EPZUHZM+WUJpUSKzEkRW7LskYU+eObU2MS9/33kkYU9fHJ80UXzJlz6pmivb8JwUiRNIuzJZJH9QUuk+b09438E5XqEoYkPaiOIHSqn37dtX6tevL6lTp1Zu5D179hR4HiI3A7wN8+fP79R64kEk4IgANkjgybp+/XqpVq0aQZGARwjA4xjJc1EZsXnz5h7pk52QAAnojwDFD/3NiVdG9OjRIzl9+rTkypVL/Pz8BDsncO+7ceOGlChRQokP7goh169fV8lSS5cuLUgepe3sQfzA7owjISOyoRBlELu7atUqmTt3rmTN+nI+Al2IHxj434dFJpZ+ea6SZxYJSCVyaY9IoZYijad6ZT7N1umi3RcimISHZuSvQJjJVxtPhL+3tV9lJX5Efr158Uxy8NLtCA/ZzjCCYHDzfpjEkTjy7Plz6VIxu8AjYumeS3Lu+r1w8QOvV8iVWiZtPmVX5HDmWt44xl4YDq5TbX4DufLwtLpkjiTFZGmTGerfkcUkcAb7UWuPyqNIIkfe9EmVCPTk6XMlJqUISCBvls4sEIfe++HPcM+PrK8klgZFglT/E38+FUH8QB9lsqVUrz9+9kIUSR6QQDTvFo0J+i+cMbkse7+cNzAZsk8jih/bt2+XkydPKgHbyIm1DblgLDLoPXv2qPsKVA76+uuvLWI1zfQVAawtbA7CEwS56NhIgATMR4Dih/nm1K5FECiQjLR3794RcmlAcECW62TJkrld6lYTP5DIbuDAgeHXd1X8QB4SVArATmGrVq3sukdD/EBCVeQGcdQgwHi9/bU14iXuXn1RKebyXpEDi0SevghpkBxVRaoOFkn3r+fLb+NFynbz+vBi+wIIJblw6788Dwh1wEMzXrf12kDIBUQOvI4QFK1VzZtW7j56Iocv31bhJtE1eDGUzZ5KhWTsOHMj/PCvWxWV1IH+8uWG47Lr7E3lDYI27a0SUjlPGnVN20Sln9TLFx72YhvOMrVtMfW6p3JXoAJLyPkQOX3rtBROXVjeK/JedCY6fP/GwxviF8dP4saJK3OOzJFlJ5fJpbuXwo/vUKCDfFjsRVlrR63aF1vkxN8vcpPY5gJB+I9tG9ussPqvo5wfpYZvUvOGVjBDMpnX6YVAaDu3+P8ndfMpllW/2CKPnjxVuU/Q4C3StFhGOXH1riSK/1+iZCuGyRhV/EBZdXx+RxY/lixZIvHixVNeIWwk4C4BrC3cW+BHK6Xsbl88jwQiE0Di0wYNGigPkJEjRxIQCZCACQlQ/DDhpNozyZH48ezZM5k9e7YkTJhQxTq60zwhfmgJUuGFgmovuEm21yB+QLBx1OAK6xPxw9EAtowSufmXSNg9kRunRP45KvL08YuSufkaimwcJNJ85osyuiZumpihJQBtWiyT8tjYc+6m8pxAngt4WhTMmEx5AUQWFdIk9ZesrySRsMfPZM/5m+GkulXOKSgetP30Ddlx5nq4x4bmEeIIKR6+L9z4L6/F2OaFlZgRW+27A9/JuD/HqfHnSJFDltRf4tZQZh6aKZP2TZJ7j++Jv5+/PHr6SCplqiRNczUVv7h+qk+IK0niJ4my/8ieNxAgfNFsc4TcvP9YMqcKkPWHrkjowyfhyWORJHZh5zJqOK4mWvWFDd66hhHFD4S9IIE1PsMhqK9du1aVIf3jjz/kq6/+z951gEdVdNFDC6EjndB7703pTUCKdJAmXQEVbL+gFAVRREEpSpMiRQEBpQhI771I7733ElogJPzfmeUlm80m23ff29z7ffsFkvdm7pyZ3X1z5t5zR2HkyJHIkiWLpyCTdv0cgTlz5ihijREfFFgXEwQ8gUDXrl2V7se6deuUaL+YICAI+BcCQn7413xGGQ1D96irwQdQppLEZFS5njBhgtOnKKwg061bN2TIkEE93JJIodkb+UHigxEjDDekcntsgni6SXtxZN2wjC41QrSyuSkyA+/tNImmavb4tildxmDGTTM3q5oVz5Ya5249wuqj13HvcXRdDsvhkfwolyONSq8w18xY1rtKRESI+T11imSKSHsxJ0xsCZvqDVaN/ND8KpepHBrnbYzGeRqDkRxh4WFInzS9Tbc7Lu+IvTf2RlzHcrZByU0pKEY1RuKU+2Z1tDQcRg6Zp+2QoNEiUYw61tj8NiL5wfHs3btXlVTn5z+/E6gJFRQUpMS2q1at6o9TJWPyAgKayGm6dOmU1oeYIOApBBi1xufRUqVKyVrzFMjSriDgQwSE/PAh+N7qmpES1NBYs2YNhgwZEkFOaP2zOgtV0521sLAwRV5QP8Rc8JSiURS5++OPPyKquVj2QS2Sn3/+WX3J1KhRQxEfixYtQtasWfVR7cVZUCzvu34YGG86vVaWKAlQ6UOgZDuTSOqyT4H6JlFKPRpJDvOKINyIUi9iwobTGLf+dBSXUwQmVCKj+y/ei/g90x+0tBfzFAiN5LDUomBUBtNh/NVG7RmFKYemoEzGMsiTKg/239qP43eOI2XilHj6/KmK4GD0xpevxZ7C1W5ZOxy4eUDB9Hn5z9G2UFu/gIzVYTTjOquUNy0OXwnGqiOmErusF/JmySCMfquUX4zX2iCMSn5wLCQ89u/fj8OHDyNPnjyqvLrkz/vtUvXKwETk1CswSycvEdDET3mgx1RsMUFAEPAfBIT88J+5jHUkjALZsGGDUka3JDr4oEoRVFcIEBIrFCtl5Rae8mnipffu3VO/T5w4MZhLSX0REiW5c+dWFQD4xULypGJFU6lMGqNUunfvjgIFCkQbkyEjPzgKc40Q6oPsmwWcWmMaX/56wIl/gYY/AWW7+nRFWpIchTOnQp0iGTFp4xl8u+xoRCoCdTRuPngazdfhzYujdblsVsu/xlQWNrZStD4Fw4Od111QF0HJgjCt3rSIXqgD8vH6j3HvaSRpdLCjWallC3/WXliLPuv6oHWB1vig1AdIldgsksiDvvuy6Zz9lkZ0nzQgAeb3qOi3JJmRyQ9frhHp2/8QEJFT/5tTI4yI0R/Hjh1T4qeFCxc2gsvioyAgCNiBgJAfdoDk75fMmDFDnc5RsNRZI5HBqA+GpjLHe/fu3WC7LGWbMWNG1ez48ePxyy+/RJS2Zf7uO++8gwcPHkTpluUQWfI2bdroaSCGJT+sARtyH9g+Dtj4AxD+HIifCGg7J6oeyNHFQCHvCQSS/KDIpabJkT9jClwLDokiCsqhVM2fHtXzp8fNh08xY9v5iNFN6VhWRXiIxYzAolOLMGDLAEytOxVMdzG3cfvGKQ0PWsL4CTG7wWwUTFMwWmMUNG2xpAUKvFIgCoHi77hrmh8X7z7GuPWnEBr2AnO6v+qXBIgRyQ9qfpAAJ3nN9EdG9nHjygowFy9eVOmRLIErJgg4goCInDqCllzrLgQ08VNWM+TnmpggIAj4BwJCfvjHPNocBSMxmE4yefJkhIZGajHw3wxP5oe8K+SH5sCNGzeUyj9V2Jm6EpNwqU2HY7jAr8gPjpF6IEx5oShqeChU2QumwVT/AijYAJhWD+iyEkicwlnI7L6PGhofzt2H3eciq6WQ/KhfLBOu3g/B3F0XI9rS0ljsblwujEDAWtSH9seHoQ+x/+Z+nLt/DmP/G6squJAksSRAWi5piUsPL2Fl85VIEeD5taHH6aM2SOtJ23H53hNVPcZbIq3ewsKI5EdMwtrEjBogly5dclpY21u4Sz/6QoCn7tWqVRORU31NS5zxRhM/Xb9+vVqHYoKAIGB8BIT8MP4c2jWC8+fPq3STFi1aRMu9Xrp0KZo0aeIW8sMuZ1y4yO/ID0ssjv1jigZhmkyiQCA0BKjQA3jje6dQs6yOwUaYxsLfD1x0SLX5NDQMGVIG4sT1BwhMlAAhoWERfU3qUFZdb1mNhRfExXQVpybB7CamtnRZ0QWja4xGzew1Y23u2J1j6Lyis6oIY06ADN85XJW0tRY54qp/RrtfI0COXg1G4oTxkSB+PNQvltkvhFCNQn5o0R0hISEqio9EesuWLaOkUZJkp/h2586dnS6pbrS1Kf66B4EPP/xQralDhw4hadKk7mlUWhEE7ESA6eKs+MLqQqwyJCYICALGR0DID+PPoV0jYDQGcxdZv9zStm/frlJM8uXLZ1dbvrzI78kPDdxzm4CZTUwRIbTSHYE6QyMrxJzdAOSyfQpBkuOdmbsjpox6HJlTJcHBy/ex5qhJPJKWNnkAPn+jEIoGpURyixKwQnK4b8WT+Lj88DJYlcUeMydARlQbgVtPbqH/5v5oX6g9+pbva08TceIaTQuE6VqNSmT2CyFUo5AfLJfOdBeWs6VI4NmzZ9V3CT+rza1Zs2bo1KmT0n8SEwTsQYBaZdRaaNu2Lb777jt7bpFrBAG3I1CrVi0cOXJECTinSZPG7e1Lg4KAIOBdBIT88C7ePuuND6c8eevZs2e0h08hP3w2LTF3/G8/09+ePgAu7QRuHjcRH6/2Mr1mtwY6LQXiJYjV+Z/XnsKIlcejXUOy4/bDZxG/1yI8dIiE37ikRX0MrTRUlbW110iAdFjeASHPQ9QtGZNlxOoWq+29PU5cR/Ijfjwg/AWQKEF8vFcjLz6srX8yN7bJMQr5YT6Go0ePYtq0aWBljiRJksSJtSeD9BwCfGYhYbZnzx5VMUhMEPAFAhMnTkSPHj3An9SpExMEBAFjIyDkh7Hnz27vKUi6Y8cOrF27Fk2bNkXmzJnVvTy1oxApmW13aH7Y7ZCTF8aZyA9LfO5dANZ/C+z7w1QmN/QJUO0zoMYAdSUjPIJDIrVcqNtx4PJ9HLkSHKUljeTg9VO3nI34W5dKuVR6i5jnEHA06sPck7f+eQuHbx+O+FVsVWA8NwL9tvzODFN005PQcFy48xjnbz9CUOpAZEmdFDnSRobKj2hZQr+DsPDMiOQHv08ePXqE5MmTq7Ll5sbUy2TJkiFdunSGmQNx1LcIMFKV62jhwoW+dUR6j9MI8PCwaNGiKFKkCFauXBmnsZDBCwL+gICQH/4wi3aMgWkvrVu3VuKm1mzz5s1CftiBo88vuX0KGP8a8Pxlmdnmk4FirRT5YZ7eQj8LZU6JCrnSoGiWyBKoKQMTCcnhg0l0NupDc3XpmaXot8kUDfTla1+iRf4WPhiFcbrcfuY2Rqw8ocR7uQdnOkzTUlkMpQViRPIjphVCUmTcuHEoVaqUIb5njLPS/dfTgwcPonjx4qryG9NexAQBXyLw0UcfYdSoUdi6dStee+01X7oifQsCgoCLCAj54SKARrmdpQYZssdwZEvRMHeUuvUWDnE28uMlwFfmfQrcPg08ewgEX8az0OcIyFURXzzthPVnH6FVgvX4M6w6elbPg771opdI9dY8ST+RCDwKfYQBmwdg+7Xt2NZmm9PQHLx1EEkTJkWe1HmcbiMu3chIqOJfRZ7Slc2ZBvN7GOeh1Yjkh1by/Ouvv45Wwpxrzygke1x6n+h1rHxWmT17thI6dXfVOL2OWfzSLwLbtm1DxYoVQRLkxx9/1K+j4pkgIAjYREDID5sQ+ccFsYUjP3nyBAkSJIiizq/XUcd18oMn2m9N2h4xPfUD9mB4/HFYF14a/3v2DtYl/ghtng3EBy3q+F3pT72uydj8mn54OqYemoo7IXdQOG1hzG0414jDMKTPluQHBzGoUWEwxcsIZkTygyT7pEmT8N5776nUF3PjCX6ZMmUk8sMIi08HPjLqg1XohgwZogNvxAVBAHjjjTeU6ClfKVLEzRLzsg4EAX9AQMgPf5hFF8cggqcuAujF25fsv4oPZu+N6LFKvvQYVDkZbq8ZhRzXVyNzvNu4lb0+TlX/Ba/mTutFz+J2Vw+ePQBTW649uobKWSrjlcBXsPbiWozYNQL3nt6LAEe0Ony3Tj6Ztx8L9lxSpKARtD+MSH4wvZIn9c2bN4820aL54bu1b7SeWdqWeh9MfaHWgqfs3r17OHfuXMSLpZoDAgLUK1GiRLH+O2XKlChYsCD4UyxuIEAx5y5dumDq1KmqbLeYICAIGBMBIT+MOW82vX7x4gVOnz6Nx48fq4cHitBR74NhyZa2dOlSdcIigqc2YfXZBcFPQjF1yzmMWn0iig/cxHEzh6v7gYlVIv+WtzbQcBSQOrvpd/t+B0q285n//t7x/BPzMXjbYAQmDESKgBS4+fimGjL/TWKEv6+atSpGVhvp71Doenzz91zCp/P2I3XSRKiWP72qDJMySSIMalhYd34bkfzg9wwFtLt164bUqVNHwXTRokXImjWriv4QEwRiQ4AVXvjs8ueff7oM1JUrV1QZZpIcJODMyQ6SH65aUFAQChQooIgQvrR/58iRw9Wm5X6dIcDPNz5Ps/wyn5vFBAFBwJgICPlhzHmz6XVwcLAqyXXp0iWVN8sHiQ4dOqhQZJ5omBsfCKZMmSLkh01UvXcB01umbjZVY7nx4CnO33mMu4+eoX7RzIrsSJo4ssStivDYPs7kHMuhnttsevHfJDyqfgrMaAx88B+QIOrce29E+uzpysMrmHhgooraaJi7IXqV7OWUo6zksuf6HoS/CFf3f1buM9TKXgupEqfCkdtHcDfkLkqkL6HK1Ir5FoG1x26gy2+7wFok8ePHQ8eKOYX8cNOU8OR8zZo1+Pvvv1G7dm1ky5ZNtRwWFoY//vhDnZoagWR3ExzSjJMIcN0MHDjQ6bKiu3btwj///KNee/dGRkpS7yxXrlzImTOn+mn5b6YyPHv2DKGhoeqn+cvyd9evXwdLOx87diziJ1OINWOpZ3NS5M0331SCv2LGRoDEHNfV1atXoz1LG3tk4r0gEHcQEPLDj+f6xo0bKtKDZW0vXLigcrEHDBgAfimbG3Ox+TBghIdSf9P8YCla85KzhTOnVOTGgr2XMHjJkYhpyp0+OX5uUwqFg+wMsQ25byJEtv8ChLwsd1v+HaD+iKgr/tIuIGs5P34XxD60RacWYcAWU7ngbCmyYVmzZU5hYd7O24Xfxv/K/c+pduQmzyNgqQVSv1hmjGtX2vMdO9iDESM/mPbiDyS7g1Mll7sRgS1btqBy5coggVG2bFm7WiYxwZN4liFdtWoVqD1DK1myJJo2bYo6deoooiNjRs+Sz4wq0cgQc2Lk1q1bpu+YbNlUOk/9+vVRo0YNBAYG2jU+uUg/CIwdOxa9e/cW8Wb9TIl4Igg4jICQHw5DJjf4EgF/JD/qj9mEBPHjISz8hQrHv/c4NBrEEektjoJvmQ4TVBogCVLyZenAWc2A9n852qrfXD9k2xDMOzFPjSdTskxY1WKVU2NruaQlgp8FY2zNscj/Sn6n2pCbvIOANSFUp99fHnTZiOQHowj9gWT34LRK0zYQ+OGHH1Q1DZ6s2zKSHbNmzVKEx7Vr19TlNWvWRN26ddGsWTPkzZvXVhNe+fuZM2eUj6tXr1YvptswCoXRILVq1VJESJ48UsXLK5PhYicaOTd69GhFgogJAoKA8RAQ8sN4cxanPfYn8oM6HsP/PY7fd5yPmNMKudKibpGMYEz+yJWR+h6D3yziXPWWf/uZ2n7+FLh5HLi2H3j6AAhMZYr4OLUaaD4ZKNYqzq0rLVqjeLriuPb4Gp6HP8eG1hscxkFrZ2rdqSiXKe5G0TgMnA5u4Htw8D9HlBDqh7Xz48Pa+XTglckFI5IfsYFnpKpiulkEcdARRmow3SQ2TYWTJ09i5MiRmDhxIl555RVFIDDNqkGDBkpXRu/Gks8bNmxQKWLr1q1T7latWlURN127djXEGPSOsSf9S5MmDRo2bIgZM2Z4shtpWxAQBDyEgJAfHgJWmvUMAkYlP5jecuTqy/QTALvP3cGyQ9fAzZe5UXixS2UPl+K8dsCUErN/DkCNioBkQK8dkeKodOjBVSBFZs9MogdbpdDo4O2Dsf/GftTLVQ/9K/S32ptGWDTO0xhDKw9Vmh/U7RhaaSga521st4cUM627oC4KvFIA0+pNs/s+uVBfCGiVYMrmTIO3ypl0KmhKTNhH5m/kBzcKPN02Qnqlj6ZcugVUasq7775rtcQt03hJevD18OFDfPDBB+r0PUuWLIbFjoKsJEL4WrJkiUpVpmAwSZDcuXMbdlz+7DiJNkYmseStmCAgCBgPASE/jDdncdpjI5MfTG8xtwq502JkyxLI+kpUDRavTPD6YcCeaUDoE+BpMPDihUkctfrnJhJkSW+g0RivuOLOTjZc2oD317yvmmSllRXNV6if5qYRHwXSFMC0utMi/t7538648uiKusdeG7dvHMbvH6/uCUoeZO9tcp0OEZi5/TwGLjwU4RlJSF9WgTEC+cHqBx999BEuXryI3377TYXzt27dWlUWs2Y88RbyQ4eLXycusSpLhQoVVNQHdTHMjZVfRowYobRASA6Q+ChevLhOPHePGyRCfv31V5U6RpF6jQRhFRkx/SDQt29ffP/99yrVytM6MvoZtXgiCPgPAkJ++M9cxomRGJX8GLvmJEauikxj6fhaTgxuXEQfc2YpjpqzCnBuE9BhIZCnZlQfN40AqnyqD7+teDHn+Bx8s/2bKH+pmb0m6uWsh2N3juHgrYM4ePMgcqTKEYX44A2ORn+wUkyLJS1QM1tNFT0iZmwEzLVAWAmmccksGPVWSZ8NygjkB6u4UHPh7t276rSewtqjRo1SKTvJkiWLgh2FtVnmVsgPny0p3XdMvY/PPvtMkWipUqWK8FfbbFLHg6RH9erVdT8WVxw0J0GIBUkQvooVK+ZKs3KvmxBYvHixEq7lz0aNGrmpVWlGEBAEvIWAkB/eQlr6cQsCeiE/Lt19ApajNTeGyDO9ZeURk/Aa7ejVYBy+Egxeb25eSW9xFHGNBNkw3JQOkzglUKo9kKk4kKko8Owx8Ft9oPe+qCkyjvbjoeuZgtJ8cXM8CH2AshnL4tXMr+L+0/tYdHoRSFRoFpAgAOtbrY8WEcK/OxL9MWDzAKy5uAYrm6+02paHhinNeggBSyHUgITx8W3TYj5LfTEC+WE5FU+fPgXFHfPnz48ECSLLcfM6iqGSEEmXLp2HZlCaNToC3EiSQDOPHOrevTsmT54MEiOffqpf4t0T2JuTIKzeRwKkR48eKFGihCe6kzbtRIDVe9KnT4/+/ftj6FA5+LATNrlMENANAkJ+6GYqxBF7ENAT+VF5+NoIl1uWyao2SSQ6hvxzBPHimTJJaExvaVoqC3KmTRpliK/mTmvPkL17zZZRwKpBkX0mCgRCQ8x8iAfkrQ20X+Bdv+zojZodR+8cVREdBdNEDROefWw2vt3xrWqF1VgWvGndf3ujP7TrepboiV4le9nhnVyidwRIfpC8pD1+GoZxG05h97m76n1NsjJlkkReHYIRyQ+vAiSd+R0CFC9l2tSECRNU9EenTp2waNEiTJ8+HW+//bbfjdfeAZmTIBSD/eabb/DOO+/Ye7tc5wEEmIrE0sWs4iMmCAgCxkJAyA9jzZfT3lIcjIJar7/+OgICAlQ+KfNqT58+jRw5cqBJkyZIksQH2hMOjkgv5Mexq8GoNzqqhoe1oXDjxDKahrZ7F4Cdk4CtZhoghZsAb441VY2hhT4GEkUld7w55uE7h2PW0VkYXWM0mOZizYbtHIb1F9dj4KsDUTlL5RjdsxX98cfRPzDl0BSnq8N4ExfpyzUEpm4+q8jMxAnjI2PKQPWzSv70XtECEfLDtbmTu42FwL59+1CqVClVQaNixYro0KEDWNVl5syZqFevnrEG4yFvGVXFtKAFCxagS5cumDJliod6kmZtIUBB2vnz5+P+/fu2LpW/CwKCgM4QEPJDZxPiKXdu376NcePGqbBRS5KDpdYePHigas7r3fRAfvB0uM/c/3Dy+sMIuDSSg38zFzZl6UyW0DS8ndscOYR9vwN8URi1yXiAGiGrBgKvf+2TYWoCpu6Kwogt+mPqoan4ac9PapyZk2XGyhYrfTJm6dR7CKw7dgOdf9ulOmREV+dK3hFCtZf8YAlZboYOHjyIwYMHIzAwMEZwQkJCIvQ4qlWrpq4jKc4TTGp2iAkCvkJA01HYsWOHSiU4deqUIj6oEyMWFQFGfgwYMABFihTB6tWrkSlTJoHIywhQ8JRaNCQ/UqZM6eXepTtBQBBwBQEhP1xBT+f3hoeHqw9m/qQg3bRp09CrV68oD8csqzZ+/HiULl1ayA8r82mp1cGT4KlbziJTqkB0r5Ib2V6JjHaoUyRjNG0PNumTai6eXpssl7uwJ3DtIFCgAXB8KdBzK5CxaNSez6wDcteI7s2NI0CGwi55ufnyZuy5vgeTD05GjWw1MKam+6rTWEZ/UE+EkSXs61nYM+V30bRFMbvhbJfGIDfrHwF+BpinuPG9P7VjORQO8uwDry3yg9F7f/31l/qM5waIVQd++umnWDJfYOAAACAASURBVCP4SJSQAGdJTVZoqVWrlvpOIPGdMGFC/U+GeOi3CLBaUOfOnVWlE6Z0xPVUF1sTzchdbr5ZbpURCM2bN7d1i/zdjQgw6oYaLGfPnkXOnDnd2LI0JQgIAp5GQMgPTyPsw/YpPrd7926sXbtWhUdScM6avffee+qkJXXq1D701r6uvR35YbnxoZddKuUCIzq8rQFgH0Jevoolc/mipc5hKpWbs7IpKuTRTWBuO6CLRXTE86fAX92AVjOddnb/zf1ov6y9uj8wYSDWtlzrVtHRSQcmYex/Y5EyICUyJ8+M43eOq74a52mMgIQBWHt+LVoVaCV6H07PoHFu5GdA1+mmyI+HIc9x/0koHj59jlZls4FaP8kSR5IG7iREbJEfGoIkNFhulmYP+cFyoSQ80qbVoeaQcZaFeOpmBEaOHKmIubp16yJevHhYvny5m3vwv+aoBcI0GFZSGjZsGPr16+d/g9TpiBYuXIimTZtiz5496vBQTBAQBIyDgJAfxpkrlzxlaDNDo4cPH24IbY+YBusp8oMbnM7TdkZ0Wyr7K6iQKw12nL2DP3dfjPh9oxKZMbaNfNFFALJ1LLCyf/TpohZIYGrg3nkgXx2g0oeR12hpM+3mm/5mbo9vA0lj35QxLWXsvrH47/p/EXeS/EifNL1L7xHzm5neMua/MQgLD0M8xEO7Qu3QoXAHBCUPclsf0pAxEQh+Eqqiv0atPhllAFqKGz9LLt19HOVvzogbC/lhzPUhXjuHwBdffKGeTxipSuJDdD7sx3HQoEH4+uuvVZpQ+/amQwExzyKwceNGMHWQgqe1a9f2bGfSuiAgCLgVASE/3AqnfhvzlxKEniQ/zEPbtZnkqe6jp89Vrj9Po3rXzOsfGh7uWKrPHgKP70RtKfgKcOc0cHIFcHhh7L0kCACqfAKUbBdZOnfZp0D9ERH3PQx9iF8P/IpLDy+hUJpC2HplK0h+ZEiaAeEvwvE07CnaF2rv9giMP4//ia+3f42E8ROifKbymPj6RHcgJm34EQLmWiAcFtPbCgelQtbUSRQ5opmzuj+eIj+4SUqRIoUiwan1lCFDBlVJwx2C15bC2ubTPXHiRBQtWhSVKlXyo1UgQ3EXAizhytQXVnthyouYYwj873//A6O6/vzzT7Rs2dKxm+VqhxE4cOCAKjk8Z84ctWbFBAFBwDgICPlhnLnyiKc8ZaEQKlXWjfBQ6ir5wXKWwU+eR8Fyx5nbmLDxdISAKYmOmgUzYPCbJv2K+XsiIz/4f78QMHXzaiIhUS5TuchW/7USfvtqL2DxB8DD60B4GPD4ZiR5kqk4nmUsiCtH/kbOLmuBzKYKOXOOz8E3279R0Rcv8EJFXvQq0QuN8zZ28wiiNsfxXH98HQHxA1AifQlkTJbRo/1J48ZDwDIlLk/6ZEiXIhD8PDE3RpF906So1TS5U/t3oEYNK5o4Zg1s2rQJlSvHXJ3IkbQXCp4yNaZZs2YoUKAASIozbD4oKAiffPKJy7ofFNZm6P1XX32FLFmyqFG8ePECW7duBdMrf/nlF0N8zxhvNRrf44YNG6oKdLbWu/FH6rkRvP/+++o9JgSI5zDWWr5w4YKqlMjn5549e3q+Q+lBEBAE3IaAkB9ug1LfDVHYlA+9PPXjaZ+lbd682RAPpfaSHyQ5KE5qbiQt+PviX0VqUCRPnFDl75fM/gqu338SsUGplDedV8pZ6nvV2Pbu9L3T+HDdhzgXfA5lM5bFtHrTbN9kfkXIfeDYPzi2Ywy+iH8fJwMSIVfYC+RKVxS7Hl0AhUbN7WDHg1Hbv34ousiqYx7I1YKAUwiQ/Fh5+FqUe7tUzqVEj82jyFge9+nzcGRMmRjXg59GXD+oYWHkfn5eVVuxZhQx5eeyrc2gI+SHtX6oF8DqEfPmzVPVI1wxkh/t2rVTZA1JkLCwMEyePFmlMyRPnhy//vqrIb5nXMFA7nUOAR7AsNztpUuXIogz51qK23exBC7F7YUA8ew6CA4ORqpUqZReXv/+VlJ/Pdu9tC4ICAIuICDkhwvgGelWlo2jijpP3/gQam58+GU5OX+K/NBIjvjxTBEDhTOnRIrARHge/gK7z0WmarByw6jWJeFMTr6R5t9Tvo7bNw7j94+PaL5SlkpoXaC1IkKO3TmmUlSqZK2CYumKxerCrHnNMPxxpIZCztBQVA5PhALpi+PfsPs4+uA8Wpd6F71Kvh/Zzu1TwOovgda/R287Ju2QFy9M9UrFBAEPIUDyY7tZ9MeTZ2FIEpAA8/dcivJ7kh8kS2IyT6S9XL9+HWfOnEHJkiUj0ly03HV3EOCMJOF3zdWrV3Hs2DHs3LkT7HP06NHqlDRBggQICAjwEPLSrJEQYMQTKw6ReGPaAMstkzxjFaMOHTqoSkYk0AYOHGikYenC17feegtbtmxRZJIIG7tvSkgQt2rVCosWLVIVsl555RWQbKJY799//w2mHnHtfvnll+7rVFoSBAQBtyMg5IfbIdVng8ePH8ehQ4eslkNjFZhkyZIhXbp0+nTezCvLyA+SHCsPX4/id6okifDPgStYtO9KxO/TJAtAvowpEPaS/FAaHoiHTpVySoSHC7NOcqPLii6qhVSJUyFZomS48jASd/4+b+q8mNtwLgKo8RGD/bDrB8w4MkP9NUvyLFhY6F0EnlgB7Psj8o5U2UzpMJleEilHFgM3DgN1hgIVe0de9/QBsGZwFO0Q9Ufqk+yYANT4woURy62CgHMIHLkSjPpjNinujRxcgUwpMe/dV2OsGuUJ8oORf3yAnzt3LgoVKqQGwn+zWgzL35IEd4cx1WX27NnYtWsXhgwZojRGtm/frjZi+fLlc0cX0oYfIJArVy5Vhe7HH3/EgAED1MEMv+Pv3LmjdCso4CnmOAIkHStUqKBw1SpBOd6K3GENAY0AYaUX6n5UqVJFlbplqh9fQnzIuhEE9I+AkB/6nyO3ePjo0SOMHz9e1SW3LGlLFjtr1qxue/B1i8MxNGKN/DBPY0mUID5Cw8KROXUgrt4LiWiFJ6w8aSVZYlmlgb8XcxwBpqTUXVBX6XD0LdcX2VNmR8akGVXEx7RD07Ds7LKIRuc1moeCaQpa7YTXk0Ah6UHx0hIZSiBnypymazeOANYOibwvqDRw5xQQEhy9rZxVTMTIjSPAmfVAg5FAetMGTxmJj6OLgd77gDS5HR+w3CEIuIAAyY+VR0xpMkeuBmPD8ZvIkyE5RrQoAWslct1BfixevFidSPL0PHfu3EpTgdagQQP1k2kpgwcPVhvQsWPHImXKlA6N8NatW4pUt2ZMteTpPb9zeKrP759atWoZIsLQIRDkYpcQYEoUIzwoKM7IIL6YssGTdTHnEaCIMTfnjP4Qcy8C69evV1pNmTJlUjpJTNWSNCP3YiytCQKeREDID0+i68O2rT2U8nc83WNZLj6Mag+/f/zxhwrdM2Lay7FrD1Bv1MYIpHOkTYbhzYupzYSlsCmrMYi5DwESFkfvHMWCRguilYClBkjfjX1x5PYR1SGJj6l1pyJFQIooDpgTKNPqTov690c3gJsnojucszKw8KXA2LNHwJM7AKNKnocAV/4D+LvYjBEkNfoDBRsALMlL2zUFKNfVfeBIS4KADQRIhrSetA3hL4CBDQujeJaXaxFQn1+2yI9nz56p8uUnT55UJAONQqaMrGjevLlKLyHhQAHEWbNmqVQXEhITJkxQmgoVK1ZUZRpJiHz33XcqLcVRY2g9N6msepAoUaIYb6ewNv1kiqURvmccxUGudw0BbiS5oeThBsk6IT5cw5N3axt0Vs4hESLmXgT27NmDsmXLqkaF+HAvttKaIOBpBIT88DTCPmrf3odSusdTvylTpuj+oZTpLfVKZEW+EuXx1fjZ2HP+rsqjN7cWZbJiREtTpRAxzyGgaX2MrjEaNbPXjLWjtRfWov+W/siaPGsUAoTEBwkUlrEl8RFTZIhDo5jVDLh3HggLBeLFB4q1BHJVBdYOBW6dBMJDAZboZbUZEh8FG5quPbUS+PAQkNixk2+HfJOLBQELBIKfhKLxL1tw9lYkYadpgdgiP5wFkykp1OEgGZE9e3ZFhHPT6YxR14OE+qeffqpO7mOzGTNmIE+ePLr/nnEGB7nHNQS4HosXL4727dsrUfakSZO61qDcrRBo0aIF7t69izVr1ggibkbg/v37iqDm5+m3336r9D/EBAFBwBgICPlhjHly2EtHHkp5GsecRb2fyOXstxQXR7VG8mK18Uqt7kgRmBDtX82BAhlTIGlAwgiM6hSRsqQOLxgHbtB0Ppii0rd8X7vuZGpL5xWdFQFCwoSpMgO2DMCiU4sUIRKlTK5dLbp40bUDwL7fgf9mAk8fmhrLUAioOcgUEUJ7dAvYPxuo+IGLncntgkDMCGhaINoVdYtkwg8timPYkEEqIsNWtRdfYstIEoqcUjPKlrEqjQie2kLJ///OKCWK67JUKMV3T58+DVbOMDem4VIPRCPnmKYVW7ln/0fNuREuW7ZMpbitXLkSr7/+unONyF1qvTJCjmv23Llzas2SsDM36hkxtZARdCSUuV4ZiScmCAgC+kNAyA/9zYlHPCI7/fDhQ/WQ6uwpn0ccc6BRc/KjUvtPMOedmMUCHWhWLrUTgYO3DmL5meVYcGoBsqXIhvmN5tt5p+kyEiCd/u2Ep2FP8Tz8ufrd0EpD0ThvY4facevFC3tEFVVl44wIoX4Iy/Be2AZ8chxIlt6t3UpjgoCGgCX5of0+y/Wt2Prbt7omPyxnkafMjAJhWg0FLKWyi6xzIsCNIgVwmWJLEVyekpPc0F7cNPLfXD9nz56NeJEc4f9p3MS3bdtWvcTsR4DvxU8++QQff/yx/TfJlQoBrle+SHwEBgYqcsNy3fI6bZ1qa5f/DwkJQbly5dR6bdOmDTJmlEM5WVaCgF4QEPJDLzPhYT+Y/zlmzBhVclDT+9C6ZLk5hppSjZ+luvhBTREnvZk5+dH9s8GS3uKhCZp+eDqYqsJ0lo5FOqpeWMGFkRtXH15V4e2b39ocTb/DHncohDrmvzER5MeyZssUkeITI7lhaawec2QRcGgB8PCG6a+sMNPxn0h9EJ84K536KwIkP8xL4957EoqHIc8x/fc/cGbuN4YiP1hVjCXVmzRpok4+zVNhJPLDX1dwzOOi2CbTnbiBJAFCLQ+WYeUzhr12+PBhzJ8/X1Up4r+LFSumNpTvv/++qg4jFjsCrEZCHaCpU6cKVHYgwHQWaiVxzR48eFBVzeF65StDhgx2tADcvHlTrVe++OxN4oNrtmPHjkofSUwQEAR8i4CQH77F32u9U5yJOd6lSpXC1atX1ZchTwQomkeldZ7E9OzZE0OHDkWnTp2UOJ7ejPoerSrkRp4SFTBs0mxQ3yMumlYWtm2htvi8/OduheDmk5uo/1d9hDwPQYJ4CRD2Isxq+86mquy/uR/tl7VHwvgJI6JHYiuB69bBOdLY9EbA9cNA6CMg9AmQPANQewhQ8uWpI6vJ5K7uSItyrSDgEAKe0vxwyAkHLybBwY0DyQ+ekpqbUdIrHRyyXB4DAj///LMq+8mDFG3zyI2kK6ZtKPlTK+VK4V6xmBHghvvo0aNg+Vux2BFghMegQYOwd+9etWZJ1LkqvkvyQ1u37H3YsGHo2lXE1WUtCgK+REDID1+i78W+mZfNcGSK0zGf9saNG5g2bRoKFiyIdu3a4YsvvkDVqlVBkoSnNXr9cLYsdetFCHXRFSMwWF5WM2dJiJgGc/reaTRZ1CTizx0Ld0TSREmVJsd3O7/Dibsn1L/Zr7NGzRC+qmStgmLpijnbjPfuoz7Iv/2Ac5uBTMWBbOWBaweBrqu854P0FOcQMCL5ce3aNXViSq0BEutJkkRW2DKKsHacW2geGDA3jnPmzEGjRo3w448/Im/evG7thevrvffeA6NWSbL06NHDbe2TwHv8+LESXTVfv27rwMsNcTP/ww8/gOMSixkB7fO2UKFC+Omnn1C3buRzljtw4+Ej1ywrbHG9kiQWEwQEAd8gIOSHb3D3eq988Jw4cSL69++vdD94EsCHE6qBd+jQQZVDpOApryNBwpBSPVpcJz+uP76OuvPrRkRk/NHgD7cSCKP2jMKUQ1OQM2VOVM1aFf8r978oy4CkhdfFSfWyEM9tAv5+B7h/2eRR9X5A9S/04p344WcIGJH8YNoL9QVInptXPwgLC1OkiFFKqvvZUvLacK5cuaIiMi5duqRSaL///nuP9X3nzh1V0pkn6+7YTFIXbeHChaqCB9dxgQIFVAoXD4Uo7Mu0YQpYUhzeSPbrr7/inXfeUeQHdSvEoiPA1CCKmnJ+WT7ck8a54JywTC71b8QEAUHA+wgI+eF9zH3SI7/Md+/eraI8aA8ePFCRH/xiZ5qLRn7wOp6qfPTRRz7x01ancZ380CqtMCUlZeKU2Nh6oy3I7P47BUlbLmkJR6q42N24v1y44gtg28+Ro8lRGajxuUkglXZiBZDfvSdG/gKdjMMxBIxIflDXgSQHUygtN1qLFi1SUYdlypRxDAi52hAIkPCgnliqVKlUaVVvzTPJNkaXvPHGG+rZxVnbsmWLOhBiFCw1GtauXav0SqiTxggTaqJ1797dZklnZ/t3532snkOfOScrVqzAf//9h+rVq6NatWpqjvg+TJw4sTu7NGxbmi4RDwdJTHjDuM403RuSbmKCgCDgXQSE/PAu3j7rjSrqffv2VfmL1PuggBjDOvllyLzGyZMnKyJk+fLlCA0NdTnP0VMDjevkR5cVXXD54WX0KtFLlYqd12geCqYp6DLcD549ANsOfhasqrikCEjhcpt+18DVfZFlcTm4U6tM5XIpjEryI00u4Mp/QI8t0Yd+/xKQKm5q1PjdOvDSgIxIfliDhqKB3ERSR4onq/6QSuClJWCobtKnT4906dKpqFJvG0u5Mk2BqQTOpMCwMgdTQxiZRC00Gjelv/32GwoXLhwRFcBKH84aNW8yZcqEWrVqOduEzfuoWaFVKIntYs5Vy5Yt1YukSFy1zp07qzn2FQFB4oWpYYsXL46rUyDjFgR8goCQHz6B3TedUstj4MCB2LBhgyI8qPdx5MgRJYLKvzEMjw8RDO/UHgB842nMvcZl8mPRqUWK8BhdY7RKPak4u6JdURrU8VhxbgWqZ6uOwmkLWwV3+M7hmHV0ltvIFL2tG4/6QwJk7ddA8BVTN7mqAhV6ApmKAamzAwfmmPRC3jSLGPGoQ9K4PyDgL+QH54JpAxMmTADz6T25+fOHeTfiGJjiMmLECFWqNnXq1D4ZAvunH+vWrXPbhp4aaEyF4Zg+/PBDJEiQANRPYyQFCRP1cZ8rF3LkyKFIH0Y+0YoWLaqIIHMj+cFqIa+//rrb8SHhQeKHqRusgMOoAj7PUXRYe7H8qvbi8x79YYQIyQ9G/1IYNS7Z3Llz1XOwO9eLo/gxGpvlcPnM/cEHHzh6u1wvCAgCTiIg5IeTwPnbbRRjYlgnH0yDgoJ0O7y4Sn4wMqPFkhYIShaEafWmqfnpvbY3jt89jhXNV8Q6Xw3+boALwRfUNbw2KHnU+WVZ2z7r+qBniZ7oVbKXbude14799Y6J5KDFi8djQ9O/A1MBz58Cz0OAhj8BZc1U3u9fBC7tBoo0jT40VprJWETXQxbnPIuAUcmPTZs2KWE/RnyYW8OGDVUKgWUVGM+iKK17GgFG9XDj/Pfff6sqP760t99+W/nBzX2ePHlcdoVpwCQGuG7Lly8f0R4JEOqnUXdk7NixSkeN2iPsl1iY691oN3mK/GDEymeffabSfhjZS72dRIkS2Rw7CUmmX/DFiBGmfDD1Iy4Y54mHfl999ZWqSORLIynMNEE9vH98iYP0LQh4EwEhP7yJtk77osgpv7wtTyr06K7eyI9zwecUIeHpcq3j9o3D+P3jo0RmaJEgsaW+aBoh2lyWzlAazfI3Q81sNVVqy6i9o/Dn8T9R4JUCEaSKHudd1z6x8oul3TphIjx2TQYu74n8K8kQpsjwdXYDcPM40Pu/qHdv/hG4uh9oOT3q74Mvm6JLspbTNRzinHsQMCL5wTLq1GCgYLamO8BUF+oPrF69Wj3k87tGzD8Q2LFjBypXrqzmmxUyfG337t1TqbyMsPjnn39c1rUg+UFyYeTIkUrLxNwOHDigIgcYccLnEvZNAXmW9qUxCoYRGQ8fPlT/P3TokPrJqBBa/vz50bhxY3Wvs8ZUH0brEntGpjhrH3/8sWqDvlmSls62qdf7WMmnfv36SruFUR96sG7duqlUdH5GMmJHTBAQBDyLgJAfnsXXp61T3Zsq+wyDJMtPkdPw8PBoPvFEguJkrPaid9MT+UGNDJILeVPnxZBKQ9xadcV8HljellEfJCyGVh4a8SdGg9iT+lJmVhk8C3uG9EnSqwet649MobkpA1Li8fPHCH8RjuXNlkeLCNH7WtC9fyRATq02uUki5PZp4O5ZIOS+qVSuuTE9JnUOU5TIJSrAvwCKtTJFhSjCpDKw9BMg+BLQZm7Uex/fNpEiTLMR8xsEjEh+MHrw7NmzKuz+2LFj2LhxY4SIIAUleWJes2ZNv5mjuD4QbvZPnz6tNpG+SnexnANuIJlawkozTINxxUhwULzVmgA8n63YByM/+LNt27axEhnujvwg3vfv31cpONTTcdVIFlF/gmKvLFntr/bdd9+pij6+THexxPbmzZtqzZIQ+/PPP/0VehmXIKAbBIT80M1UuNcRnroxjJFq37Nnz1Z161u3bo39+/db7Yi5okJ+2D8HlhEVHQp1wGflP7O/AQeuHLB5ANZcXIOVzVdGEyJl6svVR1dVRIg10/zsWrQrPixjOhliVZdJByZh1flVEbdMrTs17pawdWAu3Hbpbw0Als6lJQgAKvQA7pw2pcE8NJFTMRqjRgo2NJEdfK0ZAjAqpM3LtJsoNzL9Jp7b3JaGvIeAEckPaiRwM8zwe5LtQ4YMUekBFHrcuXMnzp07h1atWnkPROnJYwiwTCdTQRgVwcgBPRnXGNca15wrRsKCkRx8drI0HiTNmjVLESyMDmHKTWzmTvKDkQsUp798+bJb05QZvcKUnU8//VSNyR+tePHiKsKFUTmesGfPnqnPPh40MVrI3sgeVixi1NypU6fckrLlibFJm4KAvyAg5Ie/zKTFOKhezS9+kh6sYc4HAeZzDh48WFV5MTfm7DI/VsgPxxZDjT9r4NaTW+qmpImSolORTko3w1128NZB/H3qb8w7Pi9GPQ4t9cWalgf90KrDWNMF6fhvR+y9vleRHiQ/xHyMwPmtpsgQc3t8BwgqCSz7H3DjiOkv8RMC4c+jO1u0BVC2i4kQYbTIjgkAo0Jq9PfxwKR7ZxAwIvnBUH/qffAUedKkSUoAkifx3DxSYJCC2+baCc7gIvfoAwESHnx2YJpE5syZ9eHUSy/mzZunSDZXTve5ieXzEtcuN8zmxkhaHipRH42bVVbrmDp1qoqaiMncRX4MHTpUvY88pVdBgdemTZsqgeJ3331XV/PqqjMkPNq1aweW3SZB625jmhRJDBJiFJf9999/8fXXX9uV6seUwWLFiinhU1/rkLgbF0+1pxFNLNvMCHcxQcBeBIT8sBcpg1/HU4pHjx6pDwitrrk2JKbHUMU8ICBA96NMmj0pCmYpiL3b9vrUVy3lpHym8mhdsDU2XtyIRacXqbKzXYt1xa3Ht5AzVU5UzlLZKT+ZptJmaRucuHtC3b+lzRaVpmJpmh+flfsMHQp3iPJnLepjaKWhaJy3sVU/eA3JDzEdI2BNU4TuhtwDln0K3LBSWjJDEeDWcRNJ0mmZKW1GM2qN0HJV0/GgxTUjkh+ctdu3b4ObgCJFiqhTc1ahWLVqlRJkpDaEpokgM2xcBEhqlShRQpVKZdqHHo2n+6+++iomT57slHtMRSDJQLLBXA+NxMfMmTNRoEABvPbaa+B13bt3R7169VSZXcvnK61zan7w4MkVwV9NqJMleadMmeLUuOy5iWk+o0aNUjolfB/7i1F0+datW0rc393GNCiSZVwXJFj4XE0cmzdvbneFHxIfJOw0fRh3++hP7XEOe/fuDUagpUmTBr/88ktEhBZJWa5b0U/xpxl371iE/HAvnrptjSdyDGVkCdsBAwYYguiwBPOHXT9gxpEZwFNgWO1haJi7oc/w1gRIzSMuSCSwFC01OjSb23BujOVlY3P+8O3DeOuftyIuiY3AiCn1JbaoD58BJx27DwFrpMiVvcCzR8DuKcCtk5F9mQutHpoHBKQA3l4U1ZeTK03/z1fHfT5KS04jYFTyw+kBy42GQYAbY27sqONSsWJFj/rNk3SmeRQsWNChfijgSfJCExx16OaXJB7L1zIiloQG9WrWrl2LadOmqc3W8OHDVVoDiSCe9FMfhJtfatqkSJHC0e7sur5Pnz4qXYM6H1mzZrXrHmcuYuoa8eazor9EITC1m1HQXLvEMTZj5DRTx0l0aaalsXAtWP6N883DxQ4dOqjKO1WrVlW3MeqDxnVoj23dulWtN2+8r+zxR6/XsDrlN998o1IqGbVOsojvPabgsdIRo6w4x4wIsddIYrLkMEs/M5qL6V8kd2MiM+1tV67TJwJCfuhzXtzuFU/iGIbMUnRUZzd/Qxsl8qPY9JeCjuFAuSDfpWow2qLugrrRBEg5aRsvbcR7a96LmD9WgWH0B6MrSI7wVTpjaQysMBAZk1kPkWXpWZIoj0MfI+xFGHKlyoUxNccgZ8qcVteFtdQX6nq0XNISsZEmbl9k0qA+ELiwHTjzUsWe4qr3WOb4hemnOWGSrgCQLt9L7ZDiJu2QwBRA15cirdpoKNaaMFAfY4tDXvgb+cFQc27YKK4tZmwEuIkMDAxUET2eNmfJD/rF5xxqYzAqw9IuXLigqsJwHK6YJg5KXRtXLCQkBDdu3ED27NmtNsM0CpZnpZabLT0OTeCeDaVMmVIRQPwdN+n2RviyStOJb1fMbgAAIABJREFUEyf8JgqhX79+qmQxqxty3mMzRnEwnYvVjIYNG6bEfLnZrl27topcY4Ud6nNQaJZRHhUqVFBrjf/+4osvopAfbIsEkr2baAqf8jOSwqyWxmd1ity6utbYDnFwlFC0hhlLPJMw8KaRwCLJaJ6OxjkhQcny04UKFXI4vZKRVHyfMDqRbXB+GfUV0/vRm+OVvtyPgJAf7sdUly3yw47hxyQ/LMMuyZLmzJlT95ofw3YOw6z/ZiF+YHz0LdcX7Qu3dwrrdRfX4XzweaQKSIU6OesgWSLHSi9ai/owd0SrApMmMA0qBVXCiXsncPzO8Si+vlXwLfQu1TuagOn3u77HzCMzUSBNAYypMQaXH162mZZiLfUlNpFUp0CTm/wDgbGlgdunTGNJFAikzRe98gx/V6zFy5K8lYFVA4Gk6YBKFqdlJFYYUSLmEQSMQH7wBO6vv/6yOX5uALhRZrSAJ3LtbTogF7gVAZJYJBRspZRoOfnmnTP1I0mSJLD8GzeV3KhbbhJdIT+4SeTGkyWWza1Xr17qeYhkADc5zkY3UFeE+iI0nhI7W6lDO7WmUCZ9ZdlaVv4wN0YPcEPMqA+tXG5Mk8qTcGq8sVINS/+y+hJJHkar8N8kNmwJcWraHxwTx2Z0Y1lipg2xCpW9xs8trj9GEVHcVqtUxYpW3CzzM1or3c3oamuRH1zPjFCwl/xg2VuuA2okmRvXCKsKUcfP1bVG8oyRKlpamDOpTVz3jHKhniDXKokCV9YJD2dJ7DlrJHO45vnZQj0ibV74e84Xje8BEoj87GHxBxKCJLaYqsQ54k/q3DB1k0QWI7pq1arlrEtyn44REPJDx5PjTtd4OsFwyWXLlqk3Pj8gNOOHAz/IjSB4mqZKGmTplgV9SvdBt2LdYoVo2dllqqJJpmSZVJQGoy92X9+Nn/b8hAM3D6h7Ha1yElvUh7kzjLyg5kdgAtOp0qPQR6i3oB7uPb0Xxeea2WviadhTbLm8BakTp1Z/p2hqr5K9HJp+89QXpt0wMsWZdhzqVC72DwSYJvNzWeD5E+D5MyA81FRylxaQHHj20PTvhqOAvLUBluWlrfgCSBkEvPa+f+Cgs1EYgfxgeDYFTrmZ0kKM+aDJkzPzCA+GEfNUjaHIfOAWMy4CWkUQVvKxFc5PfQVu1pkqQoFQpt7yZDVHjhwqXYQbJpJi3HDUqFFDCT5Sf8zcXCE/qEtSp06dKJES/B1PiDW9gN9++80p8VCN+NDK6XJD6cymlJtaipd26tRJHULx3yRt+vbtq0gQzSgUzN9TXNUeY5lpbqS5ieaGj0YRfPrNjSZxsWUkqjg33Pwb3RidwY3uihUrHBoKSQ1iwLVMrRe28e2336J9+/YqwkAzTfODc0hNFpIUmuaHPVhr7TBVZsmSJVEqFWlrhGuNorp8H7m61ugTo1loXCOOECCaoDDT0egTI2pIlrlClOXKlUt9HpB0cMY0woIECr+PzG337t2qGhP1iUhmkPgZMWKESqfje4MkCElQRpKYkx/8HSNxxPwPASE//G9OrY6IaS98I3ft2lXlspl/YJMU4Ye1EcgPnlYUG1gMmYpngrUKJuaDZ/oJ01BogQkDEcLwfQtzNC3EVtRHbMtp+dnlSg+EUR25U+XGmgtr8OeJP3Hu/rmI29oWaovPy3/u8Ko0T32hjzGVxnW4Ybkh7iLAUryL3gPuRq7PCDCCSgPUF2E6TKsZQH6zsPLt40ykSOEmcRc7N4zcCOQHQ/Ep0MfvFRo3CiTSeXqtnbzx93y45IaLD5vcHIgZFwFNdJMn4fZuVBghxFNxbi64kebaoK7Czz//rH7H6ATNGK3AzYpmFDbkyTJ1NmjckPMUP3369DZBrFu3rorumD9/vrqWp+/8P1NhtOcdbWPJU2N7T55J+I0bNy7KZk/bEPLUmdoD9hjfE9xs8SdFU2msjqRtuMyr1TBVo23btkqzwh7TiElubHmiTWNEAX2ngCujSGylwDDCJF++fPj777/t6VLX15A0aNy4scLaUaOeC9cco51I0KVNm9ZqBBufs5kmw4gIEr6bNm3CoEGDHNKA0fQqSLbQSAoytYQbdxKHNG2tMYKJQp/2mLbWzKsEHT58WImEck/AtBHzQ9GY2mQqENcn16v5Oiepxvfuhg0bbEYmWWub70OOk2veGSP5wfceSVmSq+bG7x9Gd/Ggl3/ne4KfXeYpLfxc4vuB7w/qfxBrXqu9d5zxSe7RLwJCfuh3btzqGU9ZSHLwodQyx9VIudgkP0o0LIHnzZ/b1LOo/1d9XHxwUeHYIHcDFElbRFVjWXdhHRaeXghGcTDtZWQ1+x5U7I36cGTiWNWl+eLmOBds2mDOqj8LJdKXcKQJ00PNsweoOLsi2hdqj1lHZ0nUh8MIyg3REDi6BLhvev8oC74CJE4OvHgB7PkNeHA16i2ZigPpCwBHFgHJMwA9t0VNi1n/HZC5GFCggYBtBwJGID8sh8GHf4aVc5NhaXv27FEPn5ancnZAIZfoCAEtHYKkBE/T7TU+Z5AA4YaJEQmMTNi7d68q7RlbBSBXIj942ssNHiNe2Q83jYxA4UbW3OgP07cYhWJLk4YlbUn2URyRbZob0xIYscHoAlun/Xw/cBNJLQpuls2NJVJZHYlGIoin4txwc4NmHg0SG/bWyA+tAgkjgRmNY34QZq0tpqhdvHhRRe8Y2bRoJab9WGJtz7hI1JGU0NJaGDER05o111uhIK6t9CLL/kkuMDqO2h4kKjjnTMlgVIS5kQxh9BLJZh5exmbaWuNnr2WqGgkaRkOQSLFFrHFsXLOMQOL7yNxI1lBPkJEUln+zB2NeQ6KHxIOjkSi898qVK/j111/V+8+ajg+/m0j0kEglpiz+YG4k8hnRw6gaRkiRTCEmjoim2jtOuc73CAj54fs58LoHWq6tlnvrdQdc6JBfJBSZSt8/PbIkz6LSVqyZRlQ8ef4ErQq0shpNoUVLWCsTa61NV6I+YhvywVsHsenSJpWW40rZ2db/tMaR20dUV4ubLFZCqWKCgNsRsCRF7pwBGFX1+DbAMrpPX6bJsGNqgpAU4c9j/wApMgOfRNW/cbt/ftKgEckPkhvcYHKDZrk54Gl7aGioaH4YfH1qlV64OdCiMewZknb6yk0kiQOSJwyZt7UBd4X8YPvcHDIiiWZ+em7uM8kAillmzpw5VhFX6gRw88cXx2HNuAFk6g5PwGMztkEyglVIrJkWkcK/sYTuhAkTVAQGddvsMWvkBzfUJHqyZctmV+QH38fTp09XAp4s68tIEBIx1I2zJ0rAHj+9cY0WrbRgwQKnyVceIDJagOl7JI7MU17cOQamDJLoYplWEl+MsIgpWoX+kLDji+lcMRnX2tWrV1VUkTWxVI2041yTMIzJSAxQK4drVkulMr9WIwb5s3PnzjG2w/cb082spSCx0hAjlEhYcs3Za1zv9IvkhzW7dOmSIouY8kb/GAlkaRpxxX2GNf0he32R6/SPgJAf+p8jt3nIL1p+gZJB5gcswz95gkF1antCSN3miAsNaeTHl39+qSqizGs0T0VzWJpGVMT0d+16CoMuOr0oxnbM26WORrmM5TC0clQG3oXhuO3W64+vK02R5+Gm0mwL3lyA/K9EFUxzW2fSkCBg9eliF7D5JyAsFHgaDIQ+BnJXBy7vMYmqUiCVRiKkZDugZFsTMbJhOJC1LJBHhMXMYTUi+cEHS5bH5OkaQ/SZ3sAHSj6U8ruHp/6WJ27yZjIWAszv56aYzxC2iAvLkXHTw803q4iYa1HEhoCr5AdPuhmSz4oUFPuMybSIFvO0AMtrmzZtqiJJuGkjCWDNqMnByCdiFJNWBrUgSCIxGiY2AWDqSpBkcZb84AbUHGeW6uUGkCk+9qQ5cwzcpDL0n6lLGonEcVMjgmWOGXWgdx0fklY8NHOEPDKfW+p5MEWLZVRnzJihooNIGJin9rnrXUyMSSoyxYZrw1Ks17wf6isxWoJEREypSRqJZmvsJNWIE9NOrKUm2vP+oG9sh0QEo5esRVExQoNRTUwlslYlRiM/GKVjbxoa++V7jeScNY0OkvKMfG/UqJFa/9TXiY3kcddcSjv6RUDID/3OjVs901Sr+WFJtpgPpyz1xi9fPsTwg8YTH+RuHQSgQgj5JcZw2ddmv4Za2WpFIyM0wU+mgPQtH5UFptARw9i0U0lGiHRe0VlpcVBDJEVAimguj9g9AgtPLcT9p/fxfdXv8UYuUziqnkwbs+aTLdJHT76LL36OwOk1wEFTzr1Ko7l/CWC0CC19QeDWcSBDYVOajLldPwxkLOLn4MQ8PCOSHxwNw5apL0VxQM3KlSunTvv1vkmKs4vNgYFrm3ueSttKEbHWrHY6TM0JrpPYUl54PzdSfF5x5oCGGxyWLLU3bYPEHVMazLU2tDFoES/2pLSQ5OMpuTUdEU17gYKLHH9Mpuk6UESSG1yO39G0F4picjPIQy4KcJK4okgtT9TtqT7CzTereXCjyk05CRASV9qLpObly5eV+CdJEPqpR9MIBc4LdSEcNUbxMHqEOhCcF27KqfnCZ+mYcKTmB4VLibUjn3tMUWHUB32muKotY6oH/bG2NqihwTmxtdbYx65du5T2DlNDGNlibkwbYjskF8w/1635xrXBZ3SOgQQII8w1Y+Rfw4YNVflkkin8XjA3Z9NeuLa5romDpUYH1yyjSLg+eeBLMpHvS5IhrFplaYyMJ/bcMwUFBdmCX/5uUASE/DDoxDnqtlYGirmD5iQHcxn5MMJ63/acBDjar7uvNyc/YkpD6bOuD3Ze24mVzVdGIzP4oUvxM4bDajiQOGi+pDkKpSkULY2Gf2uyqAmYPkNzVCDV3eOPrb0fdv2A1edXo3aO2uhRoodVIseb/khfgkCMCDAKhGkw64cB9y6YLkuaBsj/RmSJ3WWfANkrApU/ipNAGpX84GSFh4erjRJDrfk5y4dmI4XJx8kFZ+egtRQCZyo7cE0wEoMn6BRMZZi9udipnS7YfRkFT7n5ckSwk6fSJPC4caMwKE0jIihmSY0Oe4xREdzI/vPPPxGn0UxP4OaPpNHWrVtjbIb38JTaHGNG2XTs2NGmLoPWqHnaC1Md+J50VIOC71tGAdAfa3bjxg31/MgX57Z58+Zqk0lhY70Z55KRP0x9csSY7kLSSEvRYgQ1dUOolUFti5jSX/hszagLpgg5EmWgkSvmUTa2/GWEDyN0zNeLJmbK9I3Y1pp52yT+SABakiVaZSOmoyRPntyWOwoXRv4xwsKcSGEKD9//JIX4PjA3YsWxO6P3wTnhGPlZopGp1PBge3zvs4IOSUASGiRvKWpK4opr1XL+SH4w2ozvN4oRi/knAkJ++Oe8RhtVbEJ0ZHwZamYpAqZHaMzJD2slXXdd24UuK7ogNh0PRruQlWdIp1ZWb+2FtSBpkixRMhRLVwxlMpXBmvNrwJK15vZdle+UeKqYICAIuIjA+S3Atl9MaTIPr5k0Q2iMDNEsfgKgyypTWoxmV/4DgkylG/3ZjEx++PO8xPWxUetDqxYSU369NYwYdUlBQW6IeKLNjQU3GtwMWdMhcAfO1EGoWbOmQ6VatU1jnjx5lL889edmiSH6jlai4MkyiR6mSNC4aebpN/UHYjNuNplWwgoVmvE0ndUp7C11a03zw1FMSRxxvhjlEJtRB0MjQZg6wdQCEgZ6MpYKZsWcmIgca74yjY9R0SSizDUuGA3DaBeuEZIpJBisGTfdrDziCPnB/ubMmWN3tJLWr0aAMKqBkVKMUmHEhq21Zum31g6ryJDE4poliWAtGiq2+eWa4ftGSyPT0m9iEmhlGhmJF61ymC/XDqNDuKaF/PDlLHi2byE/PIuvblrnCRzZWH4pWYaZ8suUDx/8ctC7mZMf9JWaHWsvrsXWNqZTFOpyMHVlfqOXYfZWBhQcHKxCUhkix9A8zarNrYY7IXci/s+StI3zNEbSRElx6NYhFHilgEp5SZU4ld5hEv8EAeMiwEiQiVWAJyaRQmXUBqFOSMEGwPLPgCJNgeKtjTtGOzwX8sMOkOQSnyBAsUDm9nOjZY/xFJwbOkYBaRoX3Jzz9JUaIIymsJX+Yk8/ltfwuYZt21shRbufBAj9oigrQ+Uty3o64gsrbGiRJ9QMYVUZW8Z0BUs9BG7ESDAwhYcRGbHZ0aNH1Qk6U2x4ms/NuxbFYqtv7e+axgM3sbHpTpi3x+gSRsdwE8uTfZ7w68WYAnTkyBGl2WLLuPFlVBL9Z5oTq34wrYLriYQdUyaYBkWih+2SYCMZwsM0Rl9QWJYkFyN9GAHhCPnBeWZEjSPRStp4zEVy7V1r1rBghDjJKxKWTNnhnFrT57CFI0kTkicki5i2Ra0bfq9ZM/puTvbZatudfyfJRS0Xfk4x1YUEDTVXhPxwJ8r6akvID33Nh9u8YdkppniYG7/IGfZlnt7CMmb8oO3Tp49HHj7cNqCXDVmSH4zMaLmkpUpHufzwMsbvH69SV2xVTSGzy2gYfthq0R89V/fElstb8AIv8G3lb9EoTyN3uy/tCQKCgC0EmA6j2bPHwOXdJsFURopoxlK6n56y1ZKh/y7kh6Gnz6+d50EJUyi4ubPHqNHFjSQ3VRrJwY0GdWC4qWQqqq3SsPb0Y3kN9RhsCT3G1i7LNjPtw1rpTEf8odArzZUIF00Lggc3P/zwQ6zdc/PODZ1mJHACAgIccVlVRWGf1PvgXDti2qk/UwqYjmCPdoUj7TtzLbU+WKmEWnfO6MfY6lOrZsToHJJlXHvOpL0wPYPkVkxiubb8YMoWn/NdWWvsg6kkTJdnSryrZo3Mc7VNd96/Zs0alYZHwodRPIzYYZSQkB/uRFlfbQn5oa/5cJs3PFXhCQvDPhl2GZsxh48VYDxVusttg7IQPNXabbqoKW48voFn4c9QJkMZDCs7TDH8rCrAsFNrJ0r8QueDGE+uNFGjZWeXYdX5VcieIju6F++O5Ils5za6c2zSliAgCMSCACNCJtcCHl43XRRUGnhnvd9CJuSH306t4Qemrc2dO3dGEy00HxwPXHj6Sz0CllcdNGhQRKlRakTwRJmaABQppF4EIxQcEYeMDUi2y5x+hv47unnX6wRxM8bIEUZ/WBNrdJffTIPmppdEC+fIGWPEBKMPuBGnToyvny+JG9cY0zkYyeFuYzoYI5lYPZGlgWmOpr0wBZ3EojVNDHf7K+1FIsDod5KkrOjD6DQhP/x/dQj54adzzBMLfoDyy8seVW+jwGAZ+UG/2y5ti4O3DuJF+AuUOFYCdQrXUQ9YZJsZvsZTknz58kUZIr+oGKbIyA93PWwZBUPxUxAwJAI7JwLhYSbXT602vVgtpvlkU1rMs0dAQDJDDs2a00J++M1U+t1AWEGlePHiSgRS07PQ2yC5ASVBwBQFfzEt+oOkDp9tPGVaKV4eEhUrVszpbphiTNKD5U25sTdPM3a6URduJLHAza2j2i32dMkUEepsUK+FornOCJ4yRYRRyaygI+Y9BDh31Foh4UeBWpIfPDyl5o+j6WLe81p6cgUBIT9cQU/H9zIEj2GPRihf6wiM1siPegvqqZSXgKcBCPs9DJWKVgJLmvHLh1/irJnODzMtvYX9sTQWU31q166tSnuJCQKCgMEQOLcJWNgDCAkGqn8BBF8GCr8JZNW/dpE9SAv5YQ9Kco2vEOApN1MamF6rt+eMHTt2qEONpUuX6rLyiCtzxihdpgppQpKutGXtXk3rY8KECW4L++dccE74TOZL08oVOyreaa/PjGbisyc1PphOzrki4cP0F+rkxGbcgDPdhQKzvtK+sHec/nod9018UbuGqW7cb4j5JwJCfvjnvPrtqKyRHyx5O+PIDOR/JT/a5m2LalmrqVBLhrtS7ItfuMyfNC+1yHxGEiNVqlRRoYpigoAgYEAEWDKXBMixpSbn870OtFtgwIFEd1nID7+YRr8dBIkFiloyvYQbNj0ZBU6XL1+udL380ViFg+NjhICWtuuOcfKZiSU+7dEVcbQ/RiDzoInCt74ylq1lKriW/uIpP0JCQlS6NcVR7d1EMzWMlVaoj2NeWcZTPkq7gkBcRkDIj7g8+wYcuzXyQxsGSQ6eLrBGN0Vd+QVHgSumuAj5YcDJFpcFAXsRYHWYq/tNV2cpA1T51FQZhrZ3BlCiDZAgdu0je7vy1nVCfngLaenHWQR4eECBQBIhejESHkx5oegkT9791Sgiyqoi1P9gGVxXjSVgqbnCCAVNoNXVNs3vpw5d5cqVMXPmTJVy7Cuj8CnFLemPZTq0r3xivw0aNFAVYlauXOlLN6RvQSBOICDkR5yYZv8ZZGzkB0uYsewYH3io+UFjugtPRyhCRXKENddpWtoLv+y10nv+g5KMRBCIQwiwOsy+P4DQx8CD68DdM0DoEyAwFVCsFbDvd6D028Ab30cF5cE1IEUm3QIl5Idup0Yce4kAy0N27NgR3FAy3F8PRkLmzJkzKjKCuiT+bHXr1lWbZR7uOFrO1xwXzh/bYNoF9Vw8Zd99950qdUrtktKlS3uqm1jbZXlaVlQhYaQXooGlhJlm5GtiyCcTIp0KAj5AQMgPH4AuXTqPQGzkB+vaM82FddYpXPTgwQO89957SJo0qYoCYQ6mluLCcmAMMWQuZpkyZZx3SO4UBAQB/SFAPRCSHgfnA2HPTP4VbQEUbR4ZEbKkD1ChB5ChkP78B9QmgZuFTZs2qRNTMUFAjwj07t0bY8eOxaRJk1S0hS+Nhx6s2sDUirii5UVBdwplMgWJRFSLFi3sngKWGJ4+fToY9fHOO++o6neeNuqsMS3533//ReLEiT3dndX2KRbbrVs3tV65bn1prIDEQzoe0PH5VUwQEAQ8j4CQH57HWHpwIwKxkR8kNPr166fK2jEHmWGNJEAWLVqkCA4+pOXNm1d5QxVzfuEwLUbUnN04QdKUIKAXBK7uAyaaSg4qS5AQCHtu+nf2isCFrUDu6sDbi6N6vO0XEykSP4FPRyLkh0/hl84dQKBixYrYtm0bWN0jRYoUDtzpvkupU8HoE08JgbrPU/e3xIo2TPdlRAWJUpIgFSpUUM87llpnjIrhXJH02Lx5s7qOkQe8xxumVaxhuVmWnfWVadEWs2fPxltvveUTN1avXq2iUEjaLVjgH1pVPgFSOhUEHERAyA8HAZPLfYtAbOSH5hnFTCk4xYcwik5ZM55wUF2boqf+VArYt7MjvQsCOkeAESFMk9k7E3j20ORsQFIgqAyQs7JJL2RBN6Di+0DVz6IO5sp/QFCp6AN8dANIlsHtAxfyw+2QSoMeRCAgIECJb547d86DvVhvmlEELC/q6RKwXh+Ygx0yioEvEgyaZc+eXZXv5LyYzw033Twkatu2rYO9uH65VnWFB1O+TDsuV64cdu/e7bMqNHz2ZCngI0eOuA6qtCAICAJ2IyDkh91QyYV6QMAe8sOWn0x/YYQINxd6Eryy5bf8XRAQBNyAwMF5wOG/gbBQ4PFt0ytVFuDcZrPG4wGl2puEUkmK0P5oBbw+BEhfMKoTSz8Cag8BErv3xFvIDzfMtTThNQQYTclKGnny5MHOnTtViXlvGMUrO3TooMrWr1q1yhtd6r4PCtBeuHBBvS5duqTKEVNjI1euXMiaNSuyZcuGWrVq+XQcLAGbIUMGLFu2zKd+aIdfu3btUmVpvWHUp6O+Cs3X5X+9MV7pQxDQGwJCfuhtRsSfWBHgF1Xy5MlVOoszxi+an3/+GWnTpkWbNm0k6sMZEAFoJzeuCq052b3cZoYASxPS7t69K7i4gsCVvcCk6pEtJAiI1AuhLsiNo0DavECjMZHX3D4JUDukyidArS/V50n16tWxbt06VzxR9wr54TKE0oCXEWCVEApJsqToihUrUKdOHY96QHHzgQMHqsOMYcOGebQvozbOSJB3330XFKclSaQX0/yaN2+eQzolnvCf0SdLlixRadA9evTwRBcRbVKbjmk27vqe8Kiz0rgg4KcICPnhpxPrr8NylfygwBe1QSh0FVNKjL9i585xCfnhTjRda0vID9fwi7g75H70hi5sA5jusmW0qZqMNYsXj8d3wHu7EC9DQbc91Ar54aZ5lWa8jgC/XydPnqwEHCnk6G4jyfLJJ5+AWhe+1Gxw97jc3R6JhVatWkU0q7coA0ZasGQvtS98bRTtpS5c165dFZGWPn16t7ukiZvGRV0at4MpDQoCLiAg5IcL4Mmt3kfAVfLD+x77Z49CfuhnXoX88PBcbP4JeHg9aicFGwBnNwIH5pp+nzAQeCUn4rWbJ+SHh6dDmjcGAt9//z369u2L+vXrqxL01Jdw1ZjGoREeTF9lNAO1K8SiI6ARHxQypbip9tPXOhvmnmrRH5xTRuL62hYuXKjWac6cOVVlQP7bVRKElW1+++03/PXXXyrFhyTL+++/7+uhSv+CQJxGQMiPOD39xhu8kB/6mDMhP/QxD/RCyA/9zIWkvehnLsQT3yPATe2vv/6K9evXqw0lw/0//vhjhzeUK1euVO2wjC03kyRTGBlVqpQVAWLfD9vnHjDagxoWffr0UWlINWrUUKl4jHplSdsPP/wQX375pc/9pAOM/kiWLBk2bNigC38ogErijuQR/eJa++CDD5RmiiNGnZVx48Yp0oNpYExzYfqRryrLOOK7XCsI+DsCQn74+wz72fiE/NDHhAr5oY95EPJDP/NAT4T80Nd8iDf6QGDr1q34/fff1YaSG3BqgWTMmDHaixXYuFHki6kt/MlN5MmTJ1GkSBG1EW3fvr0SVRWLGQFizIgFVr5jNZcECRKAKb806qX5qhyxNY+16A9GR3ir3K49a+f06dOgmC7XLAVKSV5YrtlMmTKpprS1qq1d/iThxzngmmUUCctBiwkCgoA+EBDyQx/zIF7YiYCQH3YC5eHLhPzwMMAONC+RHw6A5eFLhfzwMMDSvOERYPQGT/nPnj2LM2fOqJ8kPczymdxbAAAgAElEQVSNm0pGimivRo0ayebRwZk/ePAgevXqpcrbMtXF0cgFB7tz6XJGfyRKlAjbtm1zqR1P3UzybvHixWqtauv29u3bUbqjdon5mq1atSqaNm3qKZekXUFAEHABASE/XABPbvU+AkJ+eB9zaz0K+aGPeaAXQn7oZy6E/NDPXIgnxkGA+h1vvPEGypcvD1YQCwwMNI7zOvR07dq1SrjzypUrqtwtIxb0bFr0B1ObunXrpmdXI3wLDg6OKBfMEsskP8QEAUHAGAgI+WGMeRIvXyKg1WQXQAQBQUAQiAsI6KEUZFzAWcboWwS4eWR6wC+//OJbRwze+/Lly9GkSRMVKeOOktvegoPRH6zAt337dm916XI/5cqVQ44cOSJSilxuUBoQBAQBryAg5IdXYJZO3IUAyY80adIgS5Ys7mpS2nECAYYpM2Q5d+7cShRMzHcIcB5onAsx3yLAUHOesmbIkMEtjrA9IT/cAqU0onMEqOPByA+WrhVzHoGPPvoIjESgVoqRbODAgRg6dCj27Nmj6xQdc0wLFSqEatWqYcKECUaCWnwVBOI8AkJ+xPklYCwASH68+uqrus0NNRaazntLMS9NQZ5CYGK+Q4DzQDPSKZ/v0PJsz/x8+uqrr9xSSYFlF5kzzhxz5pKLCQL+jECFChVUCt+///7rz8P0+NgocEpB04kTJ3q8L3d2QB0YPkt89913qkSyESxbtmxKpJWkjZggIAgYBwEhP4wzV+Lpy2oKQn74fikI+eH7OdA8EPJDP3Mh5Id+5kI8MRYCDRo0wK1bt7Bjxw5jOa4zb+fMmYM2bdpg+vTpePvtt3XmXezuFCxYUEX1rlmzxhB+k6wbNGgQGG0jJggIAsZBQMgP48yVeCrkh27WgJAfupkKFYFDk8gP38+JkB++nwPxwJgIcKPOah8sayvmGgKDBw9WEWjuikJzzRv77/7ggw/w888/4+LFi8iaNav9N/rgyhcvXiAgIAAUae3UqZMPPJAuBQFBwFkEhPxwFjm5zycISNqLT2CP1qmQH/qYB3oh5Id+5kLID/3MhXhiLAR4ej5z5kwV/SHmOgIjR45Ev379ULlyZZWGZ4T0VIq11q9fH+PGjUPPnj1dB8GDLTx48AApU6YE0xMbN27swZ6kaUFAEHA3AkJ+uBtRac+jCAj54VF47W5cyA+7ofL4hUJ+eBxiuzsQ8sNuqORCQSAKAkOGDFGRCs+ePVNVP8RcR4Df0yRAmEpkFC2NzJkzg1VUFi9e7DoAHmzh2rVroK/UKqlataoHe5KmBQFBwN0ICPnhbkSlPY8iIOSHR+G1u3EhP+yGyuMXCvnhcYjt7kDID7uhkgsFgSgIjB07Fr1798aNGzeQPn16QcdNCDBCoX///iC+LVu2VCSIniuDdejQQVW4evjwoa5JsNOnTyNv3rzYv38/ihcv7qbZkmYEAUHAGwgI+eENlKUPtyGQJEkSlCxZUqq9uA1R5xoi+cETD5Z5M0I4rXOjNMZdzO+mMbRZzLcIuHMupNqLb+dSevcuAkx5oe7H8ePHkT9/fu927ubeqAcRHByM8PBwVXlFD5Esf/zxBwYMGICkSZNi7ty5KFKkiJtH7Z7mtM+9BQsWoFmzZu5p1AOtkPTgs+iFCxfAqi9igoAgYBwEhPwwzlyJp4AqhUdxqZ9++knwEAQEAUHAbxEQ8sNvp1YGZgWBf/75B40aNcL27dvBsrdGtUePHqnoitGjR4NRF4y2YNRFxowZcfnyZfz+++/o06cPEidO7PUhHj58GK1bt1b96pkA4SHXW2+9hWnTpnkdI3s73Lp1KypVqqTmOHny5PbeJtcJAoKADhAQ8kMHkyAu2I+AkB/2YyVXCgKCgHEREPLDuHMnnjuOwH///YfSpUtj9uzZauNrRAsLC8OoUaOUEGb79u3VEHhQkyxZMrCSCaNbGHFRtmxZnw1v165dKF++PD777DMMHz7cZ37E1jEJGpa71bP4LUksirIywkdMEBAEjIWAkB/Gmq84762QH3F+CQgAgkCcQEDIjzgxzTJIMwR44k/dD71uym1N1qlTp/DXX3/h448/jkh14eZ4zJgxaN68uaoMwr+5EvXBTXemTJlQq1YtW+7E+PcCBQqgTJkyYCqMHo3lbkkW6bnkLdfpwYMHpcS8HheQ+CQI2EBAyA9ZIoZCQMgPQ02XOCsICAJOIiDkh5PAyW2GRaBmzZpIlCgRVqxYYdgxWHN80qRJuHTpktLIcoW0YNskPzJkyIDXX3/dKYyoS8SqOnqOsFm1ahXq1Kmjoj+4JvRor776qiojPGLECD26Jz4JAoJALAgI+SHLw20IkKVnfXaeSly9elXlQzZo0ADx48e32kdISAg+//xzFRLKhwIaRTQpHvXuu+9avUfID7dNlzQkCAgCOkaA5Ef7z9vj0PJDyJkzp449FdcEAfcgQEFOEgWs+OJPRsKCAp5TpkxRumWumCvkh0Z8kPzQs0A2RURz5MiB8ePHo0ePHq7A5ZF7nzx5ooRjGTnTpk0bj/QhjQoCgoDnEBDyw3PYxqmWz507h/fffx/ffvutKvtF0a9PPvlEVQKJKX+XXyCffvoplixZosIbeSLSq1cvvPnmmzGqowv5EaeWlQxWEDAsAt/s+AZJEybFO8XfQbJEyRwex9uz38bSX5diz9Q9Qn44jJ7cYEQEFi9ejMaNG4PpI3ny5DHiEKz6TMKChM5HH30U8fenT5+COic8BKLlypVLbfiPHj2K69evq98VLVoUCRIkUJtsln6lHTp0KOJv/Acr4xCzmA6ZeM3u3btVpRdG1Oid+NAAYgoUNTV+/PFH3a2DzZs3o0qVKirthXMkJggIAsZCQMgPY82Xbr2dOHEitmzZgl9++UWVdqPZOu0g+cGQQRIeadOmtWtsQn7YBZNcJAgIAj5EoOafNXHzyU3lwS+1fkHVrFUd8mbAlgFYdGoRTvY7iWPbjgn54RB6crFREeAhSPbs2ZVuRtOmTY06jGh+//rrryhWrBiYKmFuJED69++PO3fuqIowjIJlGfl9+/ahY8eOVqNEHI38YDQuI2wZUcsqNA0bNjQEriwjmzVrVrAKkN6MoraDBg0SsVO9TYz4IwjYiYCQH3YCJZfFjABJDO1Eg8rmZOxpJEM6d+6M+fPnq2gQSxPyQ1aVICAI+BsCS88sRb9N/aIMq1ymcqiZvSZO3T2F8w/Oo3i64uhevDuSJ4paIvHBswfos64Pdl3bhWZJmmFI6yE4e/askB/+tkhkPDEiUKhQIRUtque0DEemj885jLbo3r078ubNG+3WAwcOqPHyIIjRG/fu3UOLFi1ijH61l/y4efMm+vXrh6lTp6JTp0745ptvEBQU5IjrPr2WFV8YGXPixAmf+mGtc1byYdnidevW6c43cUgQEARsIyDkh22M5AobCNy+fRvt2rVTpxp8YIkXL14E+UFBKIYIUv/DGvnx9ddfq0gREiasl04hr7fffjuCQLG8RyI/ZDkKAoKAHhEgcTF+/3jMPDITqROnRmh4KAqmKYjymcpj7cW1OH7neBS3WxVohTdyvYGyGcti+uHpWHthLS48uIBbT25haKWheHHohTr9FvJDj7MtPnkKAW7UWSGF0R/+YOfPn1flb4cMGRIRFWs+LpbH/f7771XkB3+2bds21hQWe8iPw4cPq2ey+/fvq2cyYmo0Y2QFnw/Dw8Mjnin1MoZ8+fIpPTvOq5ggIAgYDwEhP4w3Z7rzWCM/SHAMHDgwwj9GfsRGfjDXlZEizZo1A0uvMQSUted5OkG9kIQJE0YbK4kS5ljWq1cvRhz85cRIdxMtDgkCgkAUBOYcm4NtV7ehUJpC+PvU37jy8Ap6luiJXiV7RUOKxEbzxc0R8tyU429uCeIlQPiLcLzAC3Qs0hGflv1UlcUU8kMWXFxDYPTo0eDrzJkzfjH0jRs3gi+mt2gHQ+YD4+Z+1qxZ+N///ocffvhBHf7EZtT8oNhm7ty5rV5G4oNRE+nTpwfTkakJYkQjycMIi2PHjqnnQ73YyZMnFaZMZerWrZte3BI/BAFBwAEEhPxwACy51DoCzpIf1lrjFx7DM+fNm4ciRYpEu4TkR+rUqa2Gj/JiCqwK+SErVRAQBDyNwKPQR2iyqAmuPbqmusqRMgdGVBuhoj1iMpIlmy5vQt7UedGmYBtcfHARu6/vxrh94yJu+bnWz6iWtZqQH56eQGlflwiQKGD1N38RPY2NrHj+/LkqOcsDH46Xgq9MU8mYMaPTc9O3b18sXbo0QhjV6YZ8fOOuXbtQvnx5hUmjRo187E1k95wvRuds374dFSpU0I1f4oggIAjYj4CQH/ZjJVfGgABDK8mAM2Vl5MiRCAwMVFfaivygojlPdyhspemEaA8+MaXKSNqLLENBQBDQAwLH7hxDyyUtI1wZWW0k6uSs45Rrg7cNxvwT89X9/cr1Q/qk6YX8cApJucnoCLCqCUs7s8qHrSgII4+VxMfMmTNVVMNrr70GanRQF4RRrSzvai1KxJ7xcmPOQyJGfRjZmPqUKlUqpYXCSGC92AcffKAIK6YzUaBWTBAQBIyHgJAfxpsz3XnMnFWmu1Cx3FzwdO7cuRgzZowq08YSbpbGfE5GePA6ipzR+G+Kp7L8bZkyZaLdI+SH7qZfHBIE4hwC1PfosqILSIAkSZgE5TOXx8AKA5ExmfMntpYgStpLnFtWMuCXCHTp0kXpVSxYsMDvMGF679q1azFt2jSkSZMGw4cP/z971wEeVdFFT3ooCU0gtNB7VbqAFOlI7ygdkeIviEhRFAuKYAFUiggICNJFqjRpgvQSEAi9BQgtgSRASELyf2fWFzabbMpmN9m3ufdzv8juvJk7Z2b3vXfeveeqm3w+DGLqCwVQP/30UzRq1CiORgjJEoqhauSQOWCWLl2K7t27Y/ny5ejc+Tk5q0cgGRHDqA97IXIePXqEMmXKoEmTJipCR0wQEAT0iYCQH/pcN7vz+q+//lLpKsxd5QkrJiZG/Zsna/718PBQ4YurV69WRAnzVRmaSaNwFI0kCk/6ZNQp/uXt7S3kh92ttDgkCDguArcf3YbfXT9FYlTOXTnBiWrER0BYAL6o84Wq4mILE/LDFqhKn3pAgHufFU/OnDkDikuKASQ/WDmP5AgfHLm4uJiFhdVj+CBJ7wRIw4YN1RztpaqKpkPC69h27drJthQEBAGdIiDkh04Xzt7c5omZUR+PHz/GsGHDcPjwYSxcuFAJeGn5qzNnzsT06dMVQcJUFx4za9YsFChQAC+//DK2bt2qCBHWok8oUoRzlsgPe1t58UcQcBwE3tv1HrZc2aImNK/ZPLBErWbngs8psdLP938OEh+/NPslUX2P1KIi5EdqEZTj9YoAH4TwCftbb72FkSNH6nUaVvebqcS8RkqK/ODAbdu2VQ+chg8frnTQqJWmN3vttddw69YtHDlyxC5c79Kliyq/SxHWxMgnu3BWnBAEBAGzCAj5IZvDqgjcuXMHZ8+eRaFChVCwYEGzteq1QRkhwnBPKmj7+vqq41jr3pwJ+WHV5ZLOBAFBwAiBigsqxsGD5AcFTG+E3VClaJ2dnOHp6okFzRfYlPigE0J+yNbMyAhQ5+HgwYP4+++/MywMrASzZs0aJYbKB0aM5qC2WnLID4LGyA9WfuGxEydOTLRKnj2CTLLh6NGjav7pbdSnY3r222+/rbTtxAQBQUC/CAj5od+1y5CeC/mRIZddJi0I2BwBprM0WN4AEc8iUCBrAdTKVwtXQ67CP9gfYRFhseOPqzUOXUt3tbk/Qn7YHGIZwI4R2LlzJ5j2QPKjbt26duyp7Vxj2dpx48bhxx9/VBGyTLvge8klP+gZq6aQSCKOEyZMUCV39WJ9+/ZVkS58qJbexsjmESNGqBQcVhUUEwQEAf0iIOSHftcuQ3ou5EeGXHaZtCBgcwQmHZyERWcWYVrDaahboC7cXdxjxzROh1nUcpFZPRBrOinkhzXRlL70iABLnbLsLdNnM6Ix3YPkx/z581X6sCXkB3GLjIxU/UyePFmJoDIiRA/GKIs5c+YgPDw83d3lPnzy5ImKRhITBAQBfSMg5Ie+1y/DeS/kR4ZbcpmwIGBzBA4FHlLVWwZXHowhVYbEG+9ayDXsubEHvt6+ihhJCxPyIy1QljHsGQFGOLAcLIVPM6LGAnXRfv75Z6Wl1qxZM0UCsQQsSQxLhGBZXY+pJHohQEaPHq3mSvKDovnpZfv27VO6dJ999pkS7BcTBAQBfSMg5Iedrx8FrngCYO13Nze3FHu7e/dusO7766+/nuJj7fEAIT/scVXEJ0FAvwgw3aXTuk7wcvfCytYr7WYiQn7YzVKII+mEgJ+fn9KrYMnbDh06pJMX6T8stT9IAFAPzdXVNUkttcQ81ggQkgosrWvPRrKBYq1Me8mdO3e6uTpmzBhVkvj48eOoXDnhKmDp5pwMLAgIAilGQMiPFEOWtgeQ/OCTD+YbZsqUKcWD88kJy8oK+ZFi6OQAQUAQyAAIaOkuK1qvsLmIaUrgFPIjJWhJW0dFoGnTpsiXLx8WLFjgqFNM83nZWwlZcwBQWJTVfih4Wrx48TTHSRuQQqcU49+yxVAJTEwQEAT0jYCQH3a+fhERESrP0NvbG05OTin2NiwsTIWLWkKcpHiwNDhAIj/SAGQZQhDIIAgkle6SnjAI+ZGe6MvY9oIANR/efPNNEZq00oJokR8zZ87EoEGDrNSrbbqZNWsWBg8erErdvvTSS7YZJIlef/jhB7zzzjsq/WjAgAHp4oMMKggIAtZFQMgP6+Jpk95YOpZhn0x/yYh5r8agCvlhky0mnQoCGQoBanhsu7YNC04tQK5MufB7m9/tbv5CftjdkohD6YRA48aNkSVLFlX2VcxyBPSm+bFw4UL07t073Yiv4OBg1KxZE76+vti2bZvlwMuRgoAgYFcICPlhV8uRsDMkP/r3749Ro0Yp7Q939+dVCHTgvlVdFPLDqnBKZ4JAhkRg/D/j8ft5A+ExvOpw9K/Q3+5wEPLD7pZEHEonBNauXYu2bduqFOA33ngjnbzQ77B6rfbCh36dOnXCsWPHlPZLWpumOULSrU2bNmk9vIwnCAgCNkJAyA8bAWvNbkl+UPODuh3r169XKTD8/8KFC1uUCmNN39K6LyE/0hpxGU8QcDwE6iypg5CIEDWxCXUmoG2JtnY3SSE/7G5JxKF0RIDC7bwW+ueff9K18kc6QmDR0Nu3b8cnn3yCixcv4sMPP8SQIfGrWVnUcRoctGnTJrRo0QKXLl1C0aJF02DE50NwTEZ9NGnSBL/99luaji2DCQKCgG0REPLDtvhapffQ0FDcunULpUqVUv2x1NnGjRtVvXH+MDdo0MBhND2SAsyU/AgJj0RA0JM4h5XL751UN/K5ICAIZGAE6i+rj6DwIBTIWgCzmsxCEe8idoeGkB92tyTiUDoicODAAdSqVQsTJ04Eq2+IJY4Arxu/+OILVaWE0TIkQNJTNNSS9aLAKEv8BgUFgdd+aWnvvvsupk6div379ysSREwQEAQcBwEhP3S8ljExMbh69SqWLl2qZtGtWzeHjwZJiPyo9MlzBe5OVQvim85SikzH21pcFwRsisCM4zMw028mPnv5M7Qo1gKeLp42Hc/SzoX8sBQ5Oc5RERg+fLh6Cr9v3z7d3cin5ZoEBASgdevWqjQrCZAPPvggLYe32lis8NOnTx88e/ZMlflNKzt8+LAi2t5++21FgIgJAoKAYyEg5IcDrCdJEH9/f4wYMULVf6c2SL169RxgZvGnkBj5wWI4HV8S8sMhF14mJQhYAQH/IH90XtcZb5R9A6NrjLZCj7brQsgP22ErPesTgcuXL6ubUupATJ8+XZ+TsLHXrBBIfZRDhw7hp59+QseOHW08ou26/+qrr1Skz8OHD203SAI9k3D5888/VdRHWqfbpOlEZTBBIIMiIOSHjheeJXB37tyJGTNmKC0QaoBQGJXq2FSndkRLKvKjWpGcWDmotiNOXeYkCAgCqUSg3+Z+uBF2Aytbr4SXu1cqe7Pt4UJ+2BZf6V2fCHz55ZdKu2LHjh0q5VcsLgJff/01+Nq8eTNefPFFXcMzbNgwrF69GteuXUuzeWzduhVNmzbVdcRMmoElAwkCOkVAyA8dLFxgYCBOnjyp9D20VBeqns+dO1elvbz22mtKxCojaH+Ykh/+gaFoPnU36pfKjcCQcJwNDMXGd+pBdD90sLHFRUEgDRH49fSvmHxoMqY1nIZGvo3ScGTLhhLywzLc5CjHRuDRo0cq+qNYsWJS+jaBpW7YsKG6Fhw/frzuN0LXrl1x+vRpdf2bVsaqLowwYtQHyyuLCQKCgOMhIOSHDtaUCuc//PADqlWrBpb+Mo7y6Nmzp8PrfBgvkSn50W32fpy6+RB7RxtuZrrO3o/Q8EhFgHhnctPB6oqLgoAgkFoENl7eiK1Xt6Jk9pIYUiV+NYObYTfRaV0nVMtbDd83+j61w6XJ8UJ+pAnMMogOEeDDn169euHjjz/Gp59+qsMZ2M5lVgb85ptvlCh+5cr61j975ZVX1AO/v//+23aAGfVMwojlbaWkcprALYMIAumGgJAf6QZ98gcm+UEGnKW32rdvjzfffBM1atSAu7t78jtxkJbG5Mf+S/dB8oMCpxQ6pZ2+GYKus/ehdvEXMLtn1VTPOiD4CfovOBTbT4sKPhje2FB1R0wQEATsA4Ghfw3F7oDdypkeZXtgbI2xsY6dCz6HLw98ibPBZ7Gl4xa7T3fRHBfywz72lnhhnwho1ThWrFihNEDEDAhQ/42pz7xepOZHhw4ddAtNyZIlUbduXfzyyy82n8PKlSvRuXNnjB49GtQaERMEBAHHRUDIDx2sLckPsvkfffQRChQooAOPbeeiMfnR8vu/8fBJZGzUhzbqyiMBGLnCD8Mbl0w1UUHyo+6k7aprZycnvPNqiVT3aTt0pGdBIGMi0OaPNrj88HKcyVf3qa7+fSjQQF6SECExohcT8kMvKyV+pgcCkZGRKhX4ypUrSt+idOnS6eGGXY557949pf+2du1a/Pjjjxg6dKhd+pmUU1mzZlXpO++//35STVP1Oa+xWVK3YsWKWLduXar6koMFAUHA/hEQ8sP+10gx+BT34skso5tGftR54z1FcCwdWAu1iuWKB8u41f9i0YGrKiKkYI5M6nNLIjaMyQ/2wbE4ppggIAjYDwINlzdEUHgQ3qr0Fkh6kPDg6/Dtw8pJZydn9VlCKTH2M4u4ngj5Ya8rI37ZCwIHDhxQ4pRMj5Cb1vir8tZbb2H27Nn45JNPdKcBEhISgmzZsmHDhg1o2bKlTbccywKfOnUKmzZtQqlSEtlrU7Clc0HADhAQ8sMOFsFSF6Kjo1UJME9PT7i5ueHp06cOL9BE8uP1PgOwO3sTlM3njWVmiIiQ8EhU+mSL4cbH2QnNy/tgxusvge+PXO4XC3nBnJnx8WvlzC7BOr+b+N+SY8ji7go4AY+eRikChCk1oili6c6V4wQB6yGw5sIajNs7DvOazVPEh7Hx/c1XNiM8Khzf1v8WTYs0ff7x+a1AySbWc8TKPQn5YWVApTuHRGDWrFkYPHgwxowZo8qiisVF4I033lAPz27cuKEraBiNUaZMGSU+WqRIEZv5PnbsWJXm8vvvv6u0cjFBQBBwfASE/NDpGlOJ+p133lG13Fn6bcSIEUoMNTQ0VEWIuLq66nRmibtN8qPmgM/g71IMe0Y3io3qMD3KmPww/szL000JotJcXZzQq3YRs+RHyJNIMLWGx/w5rJ46hik1n647hSwerhjXshyK5X6uBm7NCjPUM6F+iWYkWjRdE4dcWJmUIGABAqERoWi2qhlK5yiNX5rHzwu/FnINe27sgU8WH0WMxClvO/Nl4JX3gfL2ecEr5IcFG0IOyZAIDBw4ED///DMWL16MHj30k9pm7cUKDw9XZWFZBVD7+++//yoCwcfHR1XJ8fX1VenTBQsWVC9vb29ru2GV/nbu3KkqGYaFhVmlv4Q6+e233/D6668rkVOmlYsJAoJAxkBAyA8drvOtW7fUjzUJD0Z/UNWb4l9UxZ4/fz7Kly+vBFEdzQYuPIwNG/+EW5GXUDJPVmwdUd/sFE3Jj5YV86Fa4Ry4G/YUM3dejD2O7zMiJCFjWg3JDtPSuSQl3ll6DBfuPD8pW6ovwr5IdBhbv7pF1XsUc9XMWNTV0dZV5iMIWIrAjOMzMNNvJla0XoEyOcskv5sj84F17wDZCgLvnk7ecdHPAGeX5LW1QishP6wAonSRIRB48OCB0v9gdAP1P6jdkJFs6dKlWLBggUrbMDVGTfDF9GkSIqZGMf0uXbrYnTDqyJEjsXv3bhw8eNAmS8nyudT5YMoU8RMTBASBjIOAkB86XOu9e/ciICBAVYBhaKBGfnAq/IwCYGSzHc2KjNkAxEQDTs5oWyU/pnV70ewUSX6EPImK8zm1P/h+7YnbgRjgSeQzRMfExKkWox2w5VQgBv56REWFkIwwNf9bIWg+7Xn5tfqlc+OLdhXNRqKQ5Hh3+fHYbrpWK6T6Xe93C28vORr7fuFcWfAsOhrUGjG2CgWyoe/LRVCAczCZV9PyeR1tqWU+gkCSCGjlaxsVaoQJdSck2T62AX9DJhUGwh8a3mo6AXj5naSP3z4BaDQu6XZWaiHkh5WAlG4yBALbt29X+h+vvvqqIkAc3ah3smzZMvW6efMmChUqpKJ+CxcurMgO7WWMw7Nnz1QUCF8kQ44fP45Fixap6IoqVaqoa0oSIcWKFUt3+MqWLasiVWxV6YXEh0aWZfRCAum+2OKAIJDGCAj5kcaAW2O4I0eO4OjRoxgwYADOnTsXJ/Jjzpw56qTHpyCOZor8AKU3YtCxaiFFWqTGmNby6frTWHUkIA4BwvfrTt6RqKaIqRCq5gdL7O67eC/WrddrFkabyvmw1u8WFh+4mqS7JD+qFclBeWReaUcAACAASURBVBEVdaJZjizuCH4Ugcwernj89DmpIxEhSUIqDRwUgXF7xuGv63+lvHztoTnAji+AyMdA5BOg7rtA7beBLLnNI3X3LDC9uqFdsy/TBFEhP9IEZhnEgRD49ttvwYiB7t27gykNjmis5DJo0CCV5pw5c2a0adNGPexiioilxnLBS5YswerVq1WfQ4YMwddff21pd6k+juKjFSpUwIwZM5Sei7WNBA/nzEgZkiBigoAgkLEQEPJDh+v95MkTVYucTD3Lu+3Zswd9+vRRqtjMk5w2bRqojeFoVn78ZvWEguKu7aoWTjX5oeHz3go/RYB0qloInaoWwLdbzuHUzYfY8m59s5EcJD8YHaLZgyeRyJ7JDb/uv4rL9x4lCX39Urnxom92+GTLhDGrTsS21yJNjPU+jDv7cfsFbPz3VuxbQn4kCbU0cEAE/IP80XldZwyuPDjlFVx2TgT4GrQHWNodyF4E6GMgVs3ait7AqdWGj98+DLxg+4oAQn444MaVKdkcgS+++ALjxo1Dr169VCqII5mfnx9YwcXf3x8TJkxQqSr58+e32hRJOqxcuVJVh2EUDQmC9NAEmTp1qkrlvn37NvLkyWO1+bEjjfhYvnw5OnfubNW+pTNBQBDQBwJCfuhjneJ5GRgYiA8//BDz5s2L/YzM/3fffYeSJUvqdFZJu62Vup0yZUrSjVPQYvDio/jz5HNSoV7J3Pi1f8p1U0haUCTVyQmIiYESKeXL29MNw5Yei/Woew1flfaSEMmRmHCqqRZItSI5sXJQbbMz3XLqtkr10Yx+SJpMCjaGNLU/BP75AaPu7YFf5AOsbL3yuYhpyE3AO4kbgQfXgKkVgFqDgeaTgP0zgE1jgOH/Atl9E57rhW3Akq7As0ioL3b5DkCn+OKq1gZKyA9rIyr9ZRQEGLUwatQoFR1LIVRHMKY3t2rVSumZMBWkatWqNpvW3LlzVcRFzpw5sWbNGtSsWdNmYyXUcePGjZVof0IaJqlxRIiP1KAnxwoCjoOAkB86XksKnFLoi8rezFnMlSsXnJ2ddTyjpF23FflhnMbC+5u+dYomWgLXnKckM6ZuOxf7MYmM4Y2t95SY5IemB7L00HUcvhKkyBVzKUAkPwb+ejjWn9k9q1lEfpiKsrJDlvw1ZxzX2Lwzuar28/ZcjiPwSmysWSUn6R0kLfSMwIyDX2PJqfnIExWFHvW/RMdSHZ9PZ+3/gHLtgBKvmp/i0h7Ald3A8FOAZzaD7sfU8kCZ14B2sxI+7srfwPxWQJlWgP8GoNtvhvY2NiE/bAywdO/QCGjRA7yJZ/qEnu3TTz9V0RgkPxixwNQUW9uJEyfQrl07pQ9CsoXRxWlhFGWlbglJK5JX1jIhPqyFpPQjCOgfASE/9L+GcWZAlp7ly2z5VCA9IUsL8oPzY1QGU1Ds3bSUnX4ka1rH93fyJn/MMKpuUyqvF1jhxsvTFQeMqsww5YcRIaZCq5w/hWKpP8LqN5otHVgrUfKDJMdn659X0RjZrDSinsXg2LVg7Dp3F85OQHQM4lXSsXe8xb/0RaDZghdxE1HwiIlB+9AwfOhV3uBQzqLA0YVAgZeAN3cm7KRGYjT/Cqg15HkbLQ3GXPTHrLpAeLCBMCFRkpw0GSvAJOSHFUCULjI0AiQ9hg4dimHDhoFkiB6tefPmSsA1vUgcamJs2bIF33//Pf73v//ZHEJGnZD0IAlCEVdrmBAf1kBR+hAEHAcBIT90upbMhVy/fj0ofmVs+/fvV4JfderU0enMEnfbluSHsYaHRoDoAUSNABnRpBQalzVUfjlx4yH+OHYjXhldkh/nbofGm1bryvnxRk1fRUwYkyVdqxfCs+gY/HPxPm4+eF6BhkQLCRdzxhSfNcdvJgnfR6+VRf+66a8sn6Sj0sB2COyaBBSsBhQ3H7HByi5z1ryBOyHXcNjTA4+cnTHy8TP0zlHZEL1xbT8Q/Z8QcIVOQKfn6YCxjjPdhdEeg/bGnUti0R/HFwN/DDZoghSpB2j/TixNxkpICflhJSClmwyNACMIBg4ciPfffx+TJ0/WFRZaxMfbb7+NH374Id18HzFiBJhqTKH9F180X2XPGg5269YNjx8/xtq1a63RnWh8WAVF6UQQcCwEhPzQ4XreunUL/fr1U6GBRYs+vwFlGbOtW7cqISwhP3S4sKlwufvP+7Hv4v04PbAsbpvK+UFxVWMrl88bs3ZdjENyJDY0+6GY66mbIXGaMY2lbokXQEJFs+PXg7HW72a8CBItUoQRId9uOYtoABFR0YpYaVreB990qgTvTG6pQEAO1SUCwZeBaVWAvOWBwf/ETuFayDXsubEH2Tyy4didY1h2dhmyRkejbbQn8lTtj6yZXkDRbEVR3ac6cHIlcPEv4FkEcG0f8DAAKFLXkMZCHQ9qgZz+w6DtoZEYpmBtGg3snwmMuW4gSGiKFKkA+FQE+mw0ei+JNBkrLYSQH1YCUrqxWwSio6Px8OFDUMOMN7yVK1dWWg/WNgqfMm2DOmm8PtKDMdqDUR/EhCVp09tq1KiBQ4cO2USEVJsbS89S0+Szzz4DCZ/Umr1FfLBYQUhICC5cuIASJUogb17DwyoxQUAQSFsEhPxIW7ytMtrZs2dx+PBhVd7M1CTtxSoQ664TU20PRmxM6ljJ7DzY/t3lzy+opnSporQ3WI535s6LsYKtmkaIcdlddnrxbpgiOW4EP48G0QarWSwX6pmQIprmh6lDJEOmbDsHF2cnVC6YHbm9PFQTRpWIFojutmHiDofdAbIaKfdTP2P9cCDsP32YgtWBxp+oCIsP9nyAdRfXxfY3+MFD9PRtCq8W3z4nJ8yN5r8e+GOQKoqNBh8At44DZ9YCxRoA3ZYkfJQmhNpgLMAXTSNETKM8+P7x3wwiqRpRYoOlEvLDBqBKl3aFQFRUlLqhZkQGH+R89dVXcHd3t4mPLH3LayZWESEBkha6GZZOhDfI5cuXB2+WAwIC4OnpaWlXVjuOD91YWaZFixag+KotbMyYMapE8cGDB+Hj42PxEKyG88EHH6jSvfZU1YUR27///js+//xzrFu3zmHT0y1eODlQEEgjBIT8SCOgrTkMBU63bdumoj+cqM5pZDxZuri42OwCwprzsKQvW6W9WOKLPR1jSn5YWgKXJEdA8OPYqZXLly1RgdTRq05g2aHrse2TSodJCDOKxPadfwi3Q8JjSZeN79QT8sOeNpg1fCHR4VMJcPUEdn4JkHBwy4RzuYsjX2QEvB5cxxGXGKzOVwxrYCgXTfnmVmGP8GWBpuYFSRPyjVEbJEBIsKiOXIB3/MxXdGEbrT1JjQdXAWp9GJMh2jgJESXWwMekDyE/bACqdGl3CDB1t2fPnkpck2VcbWm8GeYNNquYkAB59dVExJFt6UgSfdtbxILmLkvf0jfqqPz4449WRejff/9VVWU++ugjtUaW2qJFizB27FhFbpFMa9++vaVd2eS4xYsXY86cOeBfa5Yptomz0qkg4KAICPmhw4VllReexDNlygSKURlXeFm4cCGKFy8uaS86XNfUuEzyw5i0YAoJq8DY2lIqhGrOH1OB1NrFX8CwV0uYFVVlRR3jMsEfty6vhFlNq9IUzJFZvS+WhgjcO2coOeue9fmgx34F1gw1lIplDWimpdQagq9Dz2Dh6YVwd3FHFrcsCA4PRv4YZ5R+EobjHh7wjYrCgGzl0aDrassmMK0iEHzVcGyrb4Hqb5rvRyM1SjUDIh4DD64Ag/5JOLpjaXcg8KQh+sNGJuSHjYCVbu0KAVYV6dWrFyh0mRZC7RTS5M31kiVLVHoFb7btyebPn4++ffviu+++U1Eq9mYUj6X4qbUrwJD42rlzp4oE8vb2TvG0mTZF0oO+de/eXREfvr5mypenuHfrHMDUdO638PBwm0Y5Wcdb6UUQcFwEhPzQ4dqS/GDYIfNX/fyeV+DQprJnzx4hP3S4rnp02VxJ25TOxZT8yOPtgTshT1UazN3Qp7Hd/dj9RfXejF0XsfvcXSY2qKoxTJOpXTwXVh+7gY0nb8W23zO6kZAfKV2M5La/sgfwzgfkLB73iJV9AK/8QOmWAFNQ+CKxoFm5tkCXXxEaEYqXl7wc+3Z2j+z49OVP0ci3EfBtaSD0v3Ws8RbQ8uvkevW83aE5wP0LQNRTwNWQToVXPwbcEikT+fsA4MRyQ9vEStpqlWPazQSqxE8/TLmz8Y8Q8sMaKEof9o6A6ZNwRq/y5jBbtmxxHuxYex7ffvutIkGaNGmiokBeeuklaw9hUX9MK2E6EPXb7NFIHlWqVAm1a9fGn3/+aRUX//77b7zyyiuqIg/JlZTarl27FPFB4oSkx3vvvZfSLuK1N96HjLBmKhKNxIxpxHVyBzONctI0b5jWxIeZYoKAIJA2CAj5kTY4W3UUpr2QPe7UqZMSh9JYcv5YT58+Ha+99pqQH1ZFXDpLDwQYVUI9kIR0RZLrT4uK+dC4TB4cuByEy/fCYg+b26c6vD3d4kWKUGeE7zu0Uf+CVrZN6qY5rzmQrSBQ5x0gPAQgIXD/InDyP/KAvXt6A3nKG9pR1NTVE0+fPcX6yLv49tZORYAw6iPiWQTG1x6PTqU6GcgSU8uaF6AmiK1tVX/g5ArAyRl47yzAcc3ZrDqAZ3aDiKoNTMgPG4AqXdoVAsZPwr/88ktVwY43mdRs4FN7a4heJjZhRhqQAKGOGgkQpnOkp/3zzz/q2o1RMExrtlcbMmQIZs6cib179+Lll58T2Jb627VrV5w7d05pfbi5pez8+8033yjig1FDJD4aNGhgqRuxx928eRPz5s1TvtCvAgUKKK0TRik9ePBAkSuWCPMaRzlR04RRPtS6oVbf119/bXeRKqkGUjoQBOwUASE/7HRhEnOLJ2peHLRt2zZeM5a6zZUrF0qWLKnDmSXtsmh+JI2RI7VgessP2y+oKbEyzA//RX4wvWX27ksq8iMGwJZ368Pb0xVjfj8ZJ/LDJ5snAh+Gq+O1tvz/wQ1KILeXOw5fCY7T/sQnTR2f/Pjhvyec/ztq+VY5MAv4c1T846mtEf3M8L5vbaDfZvW/M47PwLpL6xAVHaWIjqDwILQt3hZDqgxBWGQY3JzdkD9rfni4/BehYblnlh958ygw2+jCuVo/4LWp5vvTyt4mFiFiuTcQ8iMV4MmhukAgODhY6X1Ql4FPv0l4FClSBOPGjcMbb7yhojI0YzQEr3t4bePhYb3fidDQUEWAzJgxAz169FAkiHEVvbQEcvjw4SqaghG9thY55cMyCs2SyMidO25FuKTmzOjievXqqSgNRmukxlauXInOnTunOI3m0qVLivSgoCnnQOLDy+t55bnU+MS08jx58uDixYuKoPj1118VAcJrb1YNot6JJSlay5YtU3ofJPoYrTJ48GCVfnXq1CmwrDH9J/nHvc49njWrUepoaiYkxwoCgkAcBIT80OGG4AUDS7fxh9P0IkDIDx0uqLhsFgGSHwFGFWWGNy6VaBoL02eMjWV0aWN/P4m9F+4hmnoTidi8PtXRqIxRRRJHWxuWe90/wzArpqV0X5ryGT55AHxTwlBalparJND5F0P0RwIWmr8yWq1upfQ8aHky58H0V6ejTM4yKR/blkdQJJXGeTBiRbPEKrp8VRDIlAPouwnwLmBV74T8sCqc0pkdIsAn4YxgrVChAkaNGoVatWqZ9XLLli1KB4M3oim9WU/O1PmknyQIBeOpucHIC5YjTSu7f/++wmHQoEEYP368zYdNDflB5xhhfOTIEVColA/cLLENGzagY8eOag9QqDQ5dvr0aVDbjtfAjBwi6WHtKBlGe3BOX3zxhSKhWJ2F+0Lbr9Q7YYSOsTEShu2WLl2qUnhMTYtyYso650s9lyxZssQ2I+Exa9YslVLEfaeRcCNGjFBjiwkCgoD1EBDyw3pYpllP/JE8cOAAtm/frp6Y5MuXT43N/EH+AFPB3PSHOc2cs/FAEvlhY4AdtPvP1p9WER7PI0VeUREeQxYfjRP5welTIDVXVg+4uzjBxZn1RoDZvarqPyKEaSkLmOoSA7hnAZ6GAnnKAR1mG6qwxEQbVp8pH+aMBMG85tgTfgszilZEjqz50apwE7T0baKEQa+FXMP6S+tVKks0onHq3ilsv7Y9Tm8jq41E7/K9HWOnrX4L8FsCVOpmwNGKJuSHFcGUruwSAT4JnzJlCgYOHAhWEmHFl/79+8dLKThz5oyKMLhz5w5mz55tE/KDADHigjegfDrPm16SIHy9+OKLNsePkSdMp6APpUqVSnQ86r5pEQJaQwrfUydF06fgdaJmjCgwLSGcWvJDKx3MVGtGXqTUmHLUoUMH5VdgYGCShzPFhoQHXxpBxX1TuXLlJI+1pMHdu3dVJBAjPVgimbZ27VqMHDkSjFYhSWFs/Ix7mKRGQvoxWpRTlSpVlJYN9zQjQLQo7UePHinSq2HDhmjVqpUieHgOYAoUr3vFBAFBwHoICPlhPSzTrCeG3jFHMiGxUzohgqdpthQykM4RMI0UyZnFHUsOXceBS/fjzIwRIaXyeoGRKCdv/BchAGDz8PhPeOwSksATwPxWBuKjz0YD2UEyhOVdH1xXlVdUCVoKg7K8a0LGPv4YoqqgNC1aArfCDRjl8MyBEtkNT0jPBZ9DyNMQxKhkJKhUFqa35MuSD48iH8HZyRklc5REdZ800O9Ii4WYXR+45WcgjvpvAwrVsNqoQn5YDUrpyA4RMK18wahVPuXmk3PeHD59+hRly5YFbxqZelC3bl1Q34EpB7aI/DCG6OTJk4oA4YtVRDQShKketjLqm1DPbd26dUkOQezoIx+CTZw4EdmzZ1dRCo0bN1bEEaNkSKTwRps37iwh+8ILL8TpN7XkBzvjuCQISNykxChMSqKL2hoUO+XamjPiQcJj1apVag5aVE6ZMraNHGRUC4k4khAkOiIiIlRkEPcj96Bx1EZy5m6s98F9zZShYsWK4f3331fX7Ix60lKdbty4gdGjR6uoGOJkqcBqcvySNoJARkRAyA8drvqFCxfw008/qRxB1jI3Nr2Vug0KClJzIfv/8OFDlWvLk6m5nF6J/NDhhtWhy4wI+fPfQPAJm6lp1Vr5/pWvSCiYt4ELD2PL6duqQWZ3F5z+rLlFaJhW1WlaPhEhTtMREiI+tDaM5GAazM6JhncY9dFxHlChw/NeDs8FIsKA3d8o8mR7y88w0u9HREZHqjZV81aFk4qpAfyD/JWGB61F0RaY/Mpki+ari4MOzwMubIvrKvU/rGRCflgJSOnGLhHQnoR36dJFlbr966+/VKg/0x8oAFm/fn2ULl0aP//8sxKxJCHy8ccfpwn5oQFGjRE+eScJQqFLalPw5pvil6kxRgiwL2PjTS41T1iqNblGEoSpQIyeIW6NGjVSh16+fFn5TU0M7SadballQR0LWmRkJPbt24fq1avHVhohudCtW7dk39iTFKDPFKo1Nt64T5o0KcFpHDt2DFxzXsd+8sknZlN8tCiPHTt2KB0YjYAqVKhQcuFJVTteSzO9hdWI8ufPr1JeGOEybdq0VOl9MGKGlV1IdrFiTtOmTfH777+Dei+MaGFEyPnz59V34M0331TElZAfqVpKOVgQiIeAkB863BRMb2GIHMWQTH8UyebzB9Q0xNEep8mLH+qWMF+TJwCGaTJ/k8SHuTxHIT/scSUdz6eRK/zw9/l7sRNjid3gxxGYuu08/ANDY7VDvDO5oWm5vKoc79Oo/9JGAHz8WjmcuRWC77efx7X7j1UchKebC/w/T5z8YGSJsVHjhNZt9n4cvnQHPk5BiPQqhAMfvJo06Oc2AbeOA/umx434SOjI5b2A03/E/YTRIXnKAGfWGcrF5i2PyWVexq9XN6F4tuIolr0YvN290apYq9hIjkOBhzDp0CQ4wxlDXxyK+gXrJ+2ntEgQASE/ZGM4MgIUeezdu7d6+EHxSEY98LxPIXde3/DGjzfrJD1IflDgklEOvEbgzXBaXuNwbI0EYepN+fLlVZUTvpimULhw4RQtFa/beFNvXJmEqTUUfyUGKTFeR7311ltgGVXqoTAag+kUFIxlhIE5s0bkB3U/WPqWxIBmxIPRHMZpN/yMD7pYXphkDUsZm0Yocz8wFYbpLXyxX+KsRXqkZeqHFuVBfxhlzbUhtuZSWpJaL16zk7hjFBH3L6vIMF3o9u3bqlojcWQkC6OdtOiP3bt3x0ZCpaX2TFJzkc8FAUdAQMgPO19FMsCHDx9W4W+WnOwpKEXhpsSExNILAtax50laY9bpB096DNekAnZCiutCfqTXasm4RICkyJ4LBlIkIioaDcvkwZZTgQgNf55fbYyUq7MTomOgIkhIgPSrWxTDXy0JkiYJGSNF/vK/AwacuDg7oWrhHAgIfqxEX4e7rkI+p/sYj8HYNqJ+osKvqu8p5YGQAMAjK9DnT0OqS0J2dS9weTduRj1CftcswINrhgiQJ0F4ePVv7HF5hofOzgjwyo1f3Z9hcOXBqkqLmG0REPLDtvhK7+mLQEIPcXjTSeKD2hUkPcLCwtQNIY2pEkx7oSYHK2/w6XlaW0BAgCJBeOPOaxUSCDTeHJMIYXUavkwjck39ZNQuoz8oFqoZr20oukodt5QayQdGbDRv3hwVK1ZU13xt2iReytwa5AcjIRjJwKgY2qZNm1RUDEkdkjuaMXqHxAdTtkmOULeF1VQ2b94MXgcSSwqZ0pjSxPQiPhAj8WHJdW9K8TNtb6z3wQgd4z1pad+mDyY13RbOj3uZaV98EMi0L0bU8N9cU1azqVHDeumUlvovxwkCjoSAkB92vpo8KZBxZlijJSd7qk8zr1ATbLKn6dI3zo/kh6YWrumZsOa5cZk74wsEClARDzFBwF4Q6PHzfuy7dF+RFrTZPauiXP5sSiOEli/8Iv4Kyo3Tt0IU8fFGTV/Uyf4A2YL8cLNwO5TL742VRwLw066LeBJpKBXL9JoaRXOhfD5vHDy3BlU9ZiNvVBR2POiNRxH5Ue7FOsidLQbZgpbAIzIYMUXHol8FF8B/Aw4dnAa/6Eeqn8q+9VG9Q+JK+tOOTsOck3OQ1S0rBlYaiIq5KyLzvQvYtf87zHA1XOB3CHuMjk2+Q6VS8Uts28s6OJIfQn440mrKXFKDAKNCKDLJVIiPPvpI3UCbalikpn9LjuUNvxapQDKEN6uaUXCe1y/0kTfzvL7JmTOnEq7kXz7t5xxovP5htCvbHj161CJxVd5Isx9GjrBqDvU/qP2RmFmD/CAZRc0KkgV8kMXrMhJXLOPK9A0SGiQ3iA0jlUkSkdggMcKUGxojlfkedT9YJYWpO+ld3cRU78OS/ZHSY0iwMCqGWPDBHyNEWP1nwIABVi3tnFK/pL0g4IgICPlh56vKyA/mA6bGmDtrb5EfPPEyhJB5qMyh1J6UaOQHT6gJETZULefTjaFDh5qFxDiUNDW4ybGCQHIRYEQINUI0O/VpM/W/uwJ2YcE/X+BueBBaVOqHNoX74r0VfkpQ9Ru3Waju7I9GkdPwjOEhLAPr5YE7oU9R1OkW7rgXgupn/0xM2f89Vns74YGLC6o+iUSN8Ed4CncsiKmPqJyH1LGe92uin/NmZImOhl8mL2zJ7AbWbWkW6YaRTaYhT2GDWN/p+6dx98ldlMtZDp6unth+fTu+P/o97jy+k+h025Voh8/rfJ5cSKRdKhEQ8iOVAMrhgkAaIqCRIbzxJyly/Phxs6OTBCEpEhoaqoQ0qZFB0oIpLExbscSYQsFrJkbLUKsisZQX9s9rL6ZWMKogpeKdmn9MS2LFlpYtW4IlXBmto6IckygpTxKE5A+JDv5NKlLGEjwsPYYpTqyayHVk9RUSMrzuTAszruJDQoyEkZggIAhYHwEhP6yPqfSYDAQ08oNNjaNakkN+8ORuzhIT0EqGW9JEELAqAjP++Rwzzy9XfRaOdsJ6p0Kqysp3UZ0xwnWFen9KVCc0KJUbpWq1QHDumsh67Ce43zmBoEJNUfDQBJWGMqFQSSxzjVDt88c4o8yTMGzPnBl5wjPjjufjeD4/CysPlyxnAKdoRD58CW7ZjqrKK9TooCgpLbtHdjx4aghXzuKWRVVjob1R9g008m0EL3cvVaaWpWs9XDww7KVhaFCogVXxkc7MIyDkh+wOQUC/CFBQlDoc9+/fj/PX+L3t27crEoI6H6khP9gHK5BQS4JCndRQmTx5ssWkRnJR136jWBWF6UAcn6VbSexQJLRcuXJKt4ORL8YvtrNXM061IplD4iOpKBp7nYv4JQgIAgkjIOSH7Ix0QcBS8kM0P9JluWTQ5CDw5AFwZi3wUi+DbsbOiRh/YzN+z5pFHV0qIhKrcjcAshfGhb9XIP+zAPV+NJyQFYbUEmXU22DpVFqRurhZayA6HP1K/bN49uJY3HKx4bMH1/D1wv5Y4n0bkU4xaHvvBeR5YQD+fOCL84/2ws2bInTRQNBr+F9LV9wM/xdbrm7BkyjDWCQ8hlYZqsRKSYpQrNTV2RV1C9RFNo9syZmxtLEhAkJ+2BBc6VoQSGcEKFLKtN9ly5YhX758ihxgtEjlypVT7BmjFHgsK4hQS2TgwIGq/CwjQWxZKYRpGtRoI8HDSj18kMXIFUawiAkCgoAgYK8ICPlhryvj4H5patrnzp1TmiaakndSkR9Cfjj4xtDz9DaOBE4uB0o2B04sxU+5XsA/7i5wyeoDN7fMCHtwGWPK9kXFemOVvoexdapaUEWEYOtHwI2jho/ylEPogK3ot7kfAsICsKXjFhWNYWynb4Yg6OlduDq5wds9u9IOoTWbuhtnA0PV//Pil+G0/CwQmxHptRlwDkeW8EbY/9Y0PSPu0L4L+eHQyyuTy8AIaIKnJD4YGUGjDgjL1SYlVGoKG9NdmDrMVGFeH/HBEqNIWHGFwvHm0l9YanbdunWq3KqladH/+9//lA5LSEiIcosRLCRATAVPM/BSy9QFAUHADhEQ8sMOEMZA2wAAIABJREFUFyWjuMQSd8wZNRY81RSuV61alWAtdSE/Msru0Nk8D/0MbHjP4LSnN8aVrIo1YZdUCsnoGqPV23039cXZ4LOY12weyuQsE3+CN44A1w/EeX/xlQ34MSYIvzT7JeFjzMA0b8/lOJ9QZHXFkQClNeLk8ghweoYcHi/gw5ZlUTafN95dHjc/ffPwV3S2AI7nrpAfjremMiNBgAiwWg2vf1jiVDOKWzIahIRCco2VcCZNmoTWrVvHEUq9cuWKKnVbvHhx/PDDD4pYMTUS4iRhKIjfq1ev5A4Zp127du1AEsW4ag01PCgAy7QfMUFAEBAE7BEBIT/scVUyiE+s687wTIpLsbQXjUTImjVr1IVBQnXdhfzIIJvDnqcZGmhIb6kx0BCtsfMrw18ja1WwAAY2+AptSzyvjBIaEYpO6zqpFBMSIKZRHKZTnnRwEhadWYQJdSbE6Sc10Lz67S5cvGteM4d9v5DVA2NblFGldN9Zehy3Q8LVkKV9vJAUKfLZekO5Qs0+fq1catzN0McK+ZGhl18m78AIkHSgmGacc0arVihTpowqCZuUUZeCEReM3GC5WJacZRUcHx8fJaDK8rNTp06Fn58fWKqVwqIkQ0wFNFlxr3DhwhaTH9WqVUPevHmxYcOGOC6TADEudZvUfORzQUAQEATSEgEhP9ISbRkrDgJ88sCwT+ar8sRNITBeFLBkWunSpRNES8gP2UTpjUDourdxy38NSuUqD1z7B8heCBurtMP394+oKioRzyLMEhYUG+27uS9q+NTAtIbxU07CIsPgd9cPewL2KOJjcOXBGFJliNWm3HnWP3H6mtL1RQQEP8aQxUcR9MggqGrOSIpM7/EiahbLBdPIkn51i6rDXvxsK0LCI+EEoFqRnFg6sJbVfM9oHQn5kdFWXOabkREggXHnzh1V0tdWxpSY5cuX4+HDhyoyg2Voe/ToYTH5QeKjY8eOSl9ETBAQBAQBvSAg5IdeVsqB/WS+6MmTJ5EzZ04Vpunu7m52tkJ+OPBG0MHU1u+ZgInnlyDE2RmtH4ejULHG8Hd3x4m7J3DvyT01gxyeObC7626zs1lzYQ3G7R2nqqe8UvAVlMpRKrbt5/s/x/KzhuowL2R6ATu67EgTVKgRYmwr3qqN07dC8NavRxSZgRj1X6y5uzojIsogypojszvyZfcE9UeMzcPVGaNblEGnlwpCsSFG5u1pv2r/aQJ4MgYR8iMZIEkTQcBBEPj555+VaOiJEyeQLZv1BaejoqJUtImvry/efPNNpQWVmrSXbdu2oUmTJipyd9CgQQ6yCjINQUAQyAgICPmREVbZgeYo5IcDLabeprJ/Jvr5TcFJD3eEOxnu5ktHRMCr0MsIiQjBueBz6r0OJTvg05c/TXR2vf/sjaN3DMKmlXNXhruLuypBy9QYzZges7f73nRFaeDCw3HGZ4TH/kv3MWPnxVjyI5O7C1pWzIdCOTJhwT9XEfzYEEFCUoT/T72RxxFRiHpmoE+alsuL2b2qpeu89DC4kB96WCXxURCwDgLU78iSJYvS6Bg8eLB1OjXqhRVZWP3lgw8+wCuvGDSdUpP2wvK28+fPx6NHj+Dp6Wl1f6VDQUAQEARshYCQH7ZC1ob9sowYVcHJ3vOkw5PmsWPHlPDU9evXMWDAAFVn3RFNyA9HXFU7ndOzSMBvCVCuLfDHYMB/PSaUeBHLngXBzdkNLYu1VOktNJIWLBUb+ChQlYr19fZNdFKs4HI48DBi/ounqJa3mhI0dXZyxu6A3WD6S+PCjfFhzQ/tEpxaE/9C4EODFkj1IjmwYtDL6v9VlIiRhTyJUikyv+y9HBs50qhMHszrU90u52VPTgn5YU+rIb4IArZHgKVqqdPBSi3WNpIU7L9Lly5o0aKFqgBmaeQHq/SxJG/79u2VvoiYICAICAJ6QkDIDz2t1n++ksFnjuXIkSORKVOmODNg3fiAgAB07dpVhzNL2mUhP5LGSFpYCYGtHwOH5wBOLmDSR2iTT9Hs3FwU9iqMD2p9AF8vX2TzsCw8ef2l9ZiwfwIeRT5Cr3K98H71963kdNp0Y5riopXYNTd6+Y8340nkM0THxMDVxRmL+tdArWK50sZZnY4i5IdOF07cFgQsRIBVUurVq4f169ejVatWFvZi/rDz588rQVVWd6G+CNNsKFpKEoT6Hck1tv/kk0/w559/onnz5sk9TNoJAoKAIGAXCAj5YRfLkLQTWnRHeHg4QkNDsXbtWqXibayPQQErKoD37dsXr776atKd6rCFkB86XDQ9usySs3ObGDz3LgD024xhx77FwcCDWNV6FfJnzZ/qWTFa5NajW3E0P1LdqZ12oFWBCQqLwO7zd5W46vDGpTC8cUk79Tj93RLyI/3XQDwQBNIaAZIf1OVg5TtbGa8jXV1dVWUYRg87Ozsneygey6gPLy8vHD4cNy0y2Z1IQ0FAEBAE0hEBIT/SEfyUDB0dHQ2muxw8eBCTJ0/G5cuXUbJkyXgnrQ4dOqBPnz7w8PBISfe6aSvkh26WSr+OBp4A5jYFIh/HzuFQ22/R78T3GFV9FHqW66nfudmJ55+tO415ey8js4cLSuf1goerC7w9XWO1QJhWo1mlAtkypEaIkB92slnFDUEgDRH47rvv8N5772HNmjVo06ZNGo6cvKE0/yZNmoRRo0Yl7yBpJQgIAoKAHSEg5IcdLYY5V5ibyYooTHFhpMeZM2fwyy+/qFBF07QXHUwnVS4K+ZEq+ORgcwhc3g0UfQXYPxPYNFqVr0W3JYBPJaXn0WxVM5TOURq/NP9FMLQSAhRO7T57f6wWSI4s7ooIoR26EoRn0TGqIkGTsnmE/ChSxEqoSzeCgCBgzwhQm6Nx48ZKw42laKtUqWI37u7evRv169dHy5YtQXLWzU2qdtnN4ogjgoAgkGwEhPxINlTp15A6HlTpfuuttzB27FiwZNndu3dVjmZKwhXTbwbWG1nID+thmSF7iokB/qvUEjv/sxuBvdOAzLmUqCmq9ACaTwI8DXoew3YMs2q6S4bE3cykqQXyKCJKLUn2zO4o9R/5cfg/8oOH5c+eCZuG1VNVYzKSSeRHRlptmasg8ByBAwcOKJKhSJEi8Pf3twtoHj9+jGLFiqkyvCRBUqIRYhcTECcEAUFAEPgPASE/dLAVVqxYAR8fHyVMxUiPxARPGSpZsGBBVK1aVQczS7mLQn6kHLMMecS5TUApEyG2x0HAgVlAww+eQ8IUl9+6ACE3AbdMQKvvgCqvq88jnkXgjwt/4PP9n0u6i402Ufnxm2N7rlMiF2b3NJTA7TzrH/X3XlgELt97BAqqLn2zVoYiQIT8sNGmk24FAR0gMG/ePLCcbJ06dUAh1PS2Zs2aYcuWLTh16hTKlSuX3u7I+IKAICAIWIyAkB8WQ5d2B1JUavr06Xj33XdRoEABpf3BtJchQ4bEqa9OXZCZM2cqsVOeMB3RhPxwxFW18pwu7QS2fQwM3B234z9HGciPV0YBd04DV/4Gwh8+b+OVDxhxBnByxsl7JzFq9ygEhAYgd6bc2N5lu5WdlO6SiwDTY95ceFilwJAASaqyTHL7tfd2Qn7Y+wqJf4KAbREYMWIEpkyZguHDh6u/6WXvv/8+vvnmG1WCt27duunlhowrCAgCgoBVEBDywyow2rYTan7s2LFDlRZLTv13PiUQ8sO2ayK92zEC06sBd88BuYoDXvmBB1eBB9ewJ1MmXHFzQ7XwcJTJWRooUBVw9YRfFi/cjo5A5SwF4PHsGdZny4ZFpxfhRtiN2Eme7H3Sjifs+K4FBD9RBMiZWyGxk+1UtSC+6VzZYScv5IfDLq1MTBBINgJNmzZV2h+DBw/GjBkzkn2ctRpqER8aCWOtfqUfQUAQEATSCwEhP9IL+VSMm1jay8KFC1G8eHEhP1KBrxxqXwgw/STw36XwrdwrvmMPrwPZChnef3ANWNgGCLpk+LezK1CwGlCsIU6fWYmumSPU2xUjn+GNQk1w1acMroVcw/pL69X7Hq4eeBr1VP1/vqz5EPI0BI8iH6FTqU4YX3u8fYGSAb0JeRKJSp9uUTOnRkjHl4T8yIDbQKYsCGQ4BChuz4dfrVq1wvLly5E5c2abY3DixAm0a9dOVRZkpDGrCIoJAoKAIOAICAj5ocNVZHoLFcGzZs2qQsGN7cmTJ3BxcVFVYRzRJO3FQVb16ALgpd7xJxN0EchZPPZ9/yB/fLB9OM4/uoG2JdpiQp0Jz495dBfYNh5oNhHYNAY4vtig21GxM+Bb+3m7Kq9jxvEZmOk3M1Hw3JzdFMnRyLcRvNy9FPERFB6EQl7/kSsOAr2ep1FkzAa4ODupSjCOIoR6+mYIThtFtHB9GNUikR963qniuyBgXQQ2btyoyI+KFSsqMsKWum5z585VkSY5c+ZUJXdr1qxp3clIb4KAICAIpCMCQn6kI/i2GHrx4sVKIVzSXmyBrvSZWgTuPr6Lr3aNwpY7hxOOqPh9ANBhTuwwiw5MxiT/X2P/PfmFOmiRpTCQvTDgvw7w3wC4ZwGcXYBaQ4FaQ2KrtBj7uubCGozbO0691aV0F3xU6yP1/39e/lMRI8FPg9GiaAt8WPPD1E5RjrchAiNX+Kner9x/DL/rwSiZ10uJpBbMkcmGo9q2a5IfLb//O3aQ3rWLoGVFH/y9Zw/GDO2HCyePqN90MUFAEMjYCPj5+amqf6wAM3HiRPTo0UNVX7GWnTt3DkuWLFFRJky3odi+t7e3tbqXfgQBQUAQsAsEhPywi2VI3ImnT59i2rRpuHXrFhj+eO/ePVXy9sGDB/EOvHr1KsjaC/mhg4XNgC7uCtiFt/96O3bm2wu2R26XTECResCxRYDfb0ClrobqK4EnsNg9Bl/lyqHal4qIwENnZ+SIjsabDx7iGZxw38UFBV0zo0GvbUB2X7OIdl7XGQ8jHuLHRj+iVI5SGRB5x5sySYOus/fpXgjVlPwwXqmgzdNxYvUMIT8cb/vKjAQBixDg9d+gQYOwatUq+Pr6KgKEL0aEWGrbtm1TpMdvv/0GZ2dnJab/9ddfW9qdHCcICAKCgF0jIOSHXS+PwTmSH5999hkCAwOV4vadO3cUM9+rVy9V+tbYNmzYoPI0hfzQwcJmNBfDH2Ln8k74X0wgnAFkiY7G9MA7ePGpQWcjjhWpi3Xe2XDg1n5kzVkCBV+ogGpZffEk5Aa+j7mPmv7bMD1HdnVIdjhjY4Vh8KraL0FEfz39KyYfmox5zeahuk/1jIa6Q89XE0L1vxUCd1dnuLo4o0UFH10JoQ5YcBjbztyOXSdGfrSo6IPAE3+jffv2KudeIj8cehvL5ASBFCNw4MABLFu2TL1u3rwZS4KULFlS/V4klvrMtOkrV66AfZD0IPlRpUoVdO3aFV26dEGxYsVS7I8cIAgIAoKAXhAQ8kMvK2XkZ0hICHbt2gWqcJue4Pbv349cuXKBJ0BHNNH80NmqHvwJqPGWoazsH4OxJDoYS7y9kCVbIXg8eYhsj+6jUZPv0PbgIuDuWcPk3LPieJEa6HnnL7Qt3hYT6hrpfPw3/SlHpmDev/NiwdjWeRvyZs4bD5zQiFA0W9UM1fJWw/eNvtcZeOJuchAwFkKlHkj7FwskSn6EhEei//xDsV1XLJgdH79WLjlDWb0N03hWHgnA4AbFUb9U7tj+axXLJZofVkdbOhQEHBOBpUuXYsGCBdi0aZOaoJubGwoVKqRehQsXVmQGyQ7jl4aERnh06NDBMcGRWQkCgoAgYIKAkB8OtiVE8NTBFlQv0/n7G6DeyLjeXtgKrOgN+L4MnN+CQ/nLop/HYwyuPBhDqgwBiYkP93yIHdd3qH/zfZqmz2GO+GAbVmmZ++9cbLmyBWGRYXij7BsYXWN0PLQmHZyERWcWYXPHzcifNb9e0BQ/U4gAhVA1q14kJ1YMMhK8NemL5EelTwxVY5ydnNC8gg9mvP4S+H5A0JM4rcvlt02+Owmbbj/vB1NeWK6XAqemJoKnKdwE0lwQyOAIhIeH49q1a2D6s/ZX+39Gg/DFVJkCBQqgYMGC6iWaHhl808j0BYEMiICQHw626FLq1sEWVA/TuXkMmNsEePcUwFKxLDnLSI+Ds4HH9wEXN4S+Og6dbm1SVVRWtl4ZZ1YaQVEyR0lkds0Mv7t+KJ2zdLx25qAYt2cc1lxcoyrBsCKMZqwUQ60PjWzRA5Tio2UIdJu9Xx148W4Y7oY+NUsosM2hy0Ho/NO+OAN5Z3JDtcI5sd3/efpJv7pFVUQIU2tWHrkep/3wxuZ1Y9je1CjISqKj7/xDiI6JQfDjCLg4OeGL9hUTJD54vJAflu0FOUoQEAQEAUFAEBAEBAFzCAj5ocO9ERMTo8qPzZkzB5GRkbEz4P9TDXzt2rWi+aHDddWty3MbA9cPAi7uwLOIBKexuHYvfBW4Cytar0CZnGXitfnm8DdYcGqBet/ZyRnr2q+Dr5d5AVPTDhIiQPpt7ocbYTcUiULSRSxjIPDeCj+sOhKAj1uXQ786ReNMesupQLy34gTCnkYhVxZ3uLo44SXfHPDx9sSeC/dw7nZobPusHq6oUCAb3Fyd8fe5u7Hvt6yYT0WKkOTQqs/ww1rFcoKkCN+vO2l7bPvOVQuibH5vXLzzCIsPXI19f+ArxfBBy7JmF0XIj4yxX2WWgoAgIAgIAoKAIJB2CAj5kXZYW20khjF+9NFH6NSpU7yQRRE8tRrM0lFyENjxBbBr0vOWTH0pUgdw8Yh9jxEYkw9NQrWa76r0loQsXhWYztuRO/NzDYTkuKIRIONrj8eTqCdK5NQ0GiQ5/Ugb/SOgESBtq+TH5+0qqAnN3HkJM3deQM1iufBzz6pgtIexGafD8P0XfbPD3dUFT6OicfxacKKgOAEokCMTCubIjP2X7icLQEaVMLrEnAn5kSwYpZEgIAgIAoKAICAICALJRkDIj2RDZT8Nz549q+q8t237PMRf804ET+1nnRzek+OLlYgpchYDmn+lhEqVFakbO3XqenRa1ynBdBdjfO4+vosfjv2AgLAAlMtVDiOrmeiHJBPM/pv742DgQdWa0R7/dP8nmUdKM0dD4J2lx7D2+M0402IkCCNCEjKSHysPB8RtX7dovEgORn5UK5wDAcGPMW/vFdWe5Ef+HJlAodJsnq7qfScng6aIJsDKtJfP1p+O7b9pubxCfjjappP5CAKCgCAgCAgCgoBdIyDkh10vT8LOBQcHK2XvwYMHw8Pj+RN2thbyQ4cLqieXbx0H8lUBNOLDpyLQZyPgmS3OLChI+supX7DynEHfw1y6i7WnPvXoVMw9OTe225O9T1p7COlPJwiYRnJUK5ITKxMRQjU3LaaxUKDU2CiEyvc7znxOrnWvUSg27SUlGiHmxpXID51sNHFTEBAEBAFBQBAQBHSDgJAfOliqiIgIhIY+z0Wny2fOnMGOHTvQvn175MuXT80iOjoaM2fOxKuvviqaHzpYV126uKQrULaNIeKjSg+g3awEpzHx4EQsO7sMz6Kfqc9XtVmFUjnMi0RaCwuSLq1Wt1Ld9SjbA2NrjLVW19KPzhDQyA9GXzAKI6kSuPY2PSE/7G1FxB9BQBAQBAQBQUAQ0DsCQn7oYAX37t2LunWfpxIk5fKePXuE/EgKJPk85Qjs+xHY/IHhOCPiY8OlDVh1fhUaFmqoys7+ceEP3AwzpBu4OLkgp2dObO/yXAAy5QOn7IiHTx9iz409aFXMQIKIZUwESH5M3XY+zuSps6EXE/JDLyslfgoCgoAgIAgIAoKAXhAQ8kMHK3XixAmsWrVKiZy6urom6rGUutXBgtqJi6yuQqHR+gXro3f53nG9Or8FKNn0+XsHfgI2jQJiYgAPL2DsDfXZyXsn0WNDjzjHkgRpUbQFLj+8jMO3D2NMjTFpEvVhJ7CKG4KAVRAQ8sMqMEongoAgIAgIAoKAICAIxCIg5IcONkNUVBSePn2KLFmyJOntkydP4OLiAnd39yTb6rFBjhw50KdPH0yZMkWP7tuNz48iH6H5quZ48PQBsntkx6aOm5DF7b/99SwSmNcU6PkH4L8B2Pkl8OAa4J4ZyJQL8PQGKnQC6r2H7499j59P/Bw7L/ZTIGsBu5mnOCII6BUBIT/0unLityAgCAgCgoAgIAjYKwJCftjryiTi17179/Dvv/+qFiVKlAD//d133yEoKAgDBgxQVWCcmOTugCbkh3UW9XrodbT8vWVsZ6+XfV1FaChbNww48gvg6glEhRuqtzQYCxSpF2fwRWcWYdLBScjhmQPB4cFKX4M6G2KCgCCQegSE/Eg9htKDICAICAKCgCAgCAgCxggI+aHD/XD79m1Mnz5dVXuJjIxEr1690KxZM7z99tuYPXu2EjytUqWKDmeWtMtCfiSNUXJa+Af5o/O6zqppyewlcf7BeeR388K3D56gwp2Lhi5IoPXfChSsEa/LcXvHYc2FNWhbvC0m1J2QnCGljSAgCKQAASE/UgCWNBUEBAFBQBAQBAQBQSAZCAj5kQyQ7K0Jy9mGhYWhcePG2Lp1K4YOHYqVK1eiUqVKoD7I+fPn0bFjR3tz2yr+CPlhFRjRb3M/1L58CG8GXgVyFMWhJ7cwKVcO9HwYiq3ZsmOXuws6uftgfNZyQOtpalBqhGy9uhW3Ht3Cncd3MKHOBLQt0dY6DkkvgoAgEAcBIT9kQwgCgoAgIAgIAoKAIGBdBIT8sC6eadKbMflB7YuNGzfit99+Q+7cubF79248ePAAbdq0SRNf0noQIT8sRDzsNpA1rzp4+7XtmLDtbWy9fgMuFDB1cjaktVTujqkXf8e8U/MQw/cBFMtWDLky5UJkdCRO3D2B6JhoOMEJUxtORSPfRhY6I4cJAoJAUggI+ZEUQvK5ICAICAKCgCAgCAgCKUNAyI+U4WUXrW/duoVZs2apVJcxY8agQYMGGD9+PK5evaqEQMeNG4e8eQ03uo5mQn5YuKLrhwOvTUXo3TPotLEHPgq8ibouXoBPJQMp4uKuIjw0LRBXZ1e4O7srDY+LDy4qTY8T9wzkRybXTEoglSVsxQQBQcA2CAj5YRtcpVdBQBAQBAQBQUAQyLgICPmh07W/cuUKVq9ejVy5cqF9+/Yq4kMTQaXmR7Vq1XQ6s8TdFvLDgmW9tg+Y1wwo3x4zbu7AzOzZsKJUX5SpPSJeZxHPIvDn5T9xI+wGCnsXRqtirWLbaGkvzYo0Q89yPS1wRA4RBASB5CIg5EdykZJ2goAgIAgIAoKAICAIJA8BIT+Sh5O0shMEhPywYCHmNgGuH8BTJyc0LFYCjXxfxYT6ky3oSA4RBASBtEJAyI+0QlrGEQQEAUFAEBAEBIGMgoCQHxllpR1knkJ+pHAh93wHbPsk9qCvfPJjaL9D8HL3SmFH0lwQEATSEgEhP9ISbRlLEBAEBAFBQBAQBDICAkJ+ZIRVdqA5CvmRgsUMPAH80gInc/hgVYna2HVtO96pOBDtqw9PQSfSVBAQBNIDASE/0gN1GVMQEAQEAUFAEBAEHBkBIT8ceXUdcG5CfiSxqKG3AK98AImP+a0Qkd0XnfLmwOWQq6CI6YEeB+BOcVMxQUAQsGsEhPyw6+UR5wQBQUAQEAQEAUFAhwgI+aHDRbNXl69fv44ZM2bAx8cHrEhTp04dtGrVCs7Ozgm6HB4ejrFjxyJLliyoX7++arNr1y4UKlQIb731VoLHCPmRxOqvewco2RT4YzBCcxTCjxWb4rfzq2IPWtd+HYp4F7HXLWQ3fkVHRyM0NBReXl5m968tnH306BE8PDzg6upqi+6lTx0hIOSHjhZLXBUEBAFBQBAQBAQBXSAg5Iculsn+nWT1mbfffhtffvklKlWqBN7Evffee6oMb7du3RKcwJMnTzBy5EisW7cOJE5YpWbIkCFo06aN2Zs/IT/M74WL/y7F5m3vo/aTcOzPXRi/ZnZDaGQYXsj0Au49uYfqPtUxr9k8+99M/3kYFhaGp0+fJuovSQJvb284OTlZbV5RUVH46aefkDNnTrV3LembfZA8IYmiWebMmZEpU6bYfxvPjwQhiRZ/f3+sXLkS77//viIFxSxDICYmBiEhIeA6aGa6VyIiItQamVsfy0a23lFCflgPS+lJEBAEBAFBQBAQBAQBIiDkhw73QXBwMBYtWoQ333wTnp6edjED3izu3bsX06dPVzdxtMWLF2PVqlWYO3cuSFqYGsmPb775RhEeLNmbHBPyI2GUwp+Fo/XC6gg0CrJpW7wthlQZgvxZ8+NQ4CFFfujFePN66tQp/P3332p/kCRjFJFm9+7dw5w5c1SU0LRp00BiwVq2Zs0anD17FiNGjIgl4YKCghQh4u7ujocPH6Jo0aLo0aOHitJIyHhTffToUbX3f/31V7XPO3XqhMKFC8c29/Pzw6RJk3D//n0MGzYM9erVU98djn/hwgUMHz4cLi4u1ppWivohcTB79mx1DLFPzOgric+XX345Hh7ZsmXDG2+8oQikBQsWKEKCUWHE8Z133lHrp1lKI8cS8+nZs2c4efIk/vrrL+V/z549FcZVqlSJxZR7iGtKv0jUNm/ePM76pAgwGzQW8sMGoEqXgoAgIAgIAoKAIJChERDyQ4fLz5ul/v37q1eLFi3SPUSeJMa7776rkJwyZUrs022SIX379lVPshkNYmpCflhv8/278R10v7sjtsM5eV9FzeZTrTdAOvW0bNkytbcYHVS1atU4Xpw4cQILFy7EhAkTrEYC3rhxA2PGjMHnn3+OIkUM6UEkGwcPHox+/fqhadOmKprgq6++Ujf6JEgSIyh4892+fXvMnDkTr7/+ejwUf/zxR9SoUUO9NCNBwBv2gQMHolq1ammKPH9bfv/9d5A8mD9/viKcPvroo0R9OHLkiCJic+fOHacdyYxx48ahXbt2mDhxoiKLypYtq/D79ttvsXr1akUMlSxZEpZEjiUHGBItvXr1QvHixeP8NmnH0nf+Tv2KNfRyAAAgAElEQVTvf/+zKMInOT5Y2kbID0uRk+MEAUFAEBAEBAFBQBBIGAEhP3S4M3iDwvQSpofs2LEDZcqUQcuWLVX4f3oY/eGNXa1atTB+/PjYmwjeVNStWxd79uxR+h8JkR+8yeTTbqYD8Gl5njx51M2KcXqA8XES+RF/hW9e/gvD/vofLrq5IBJAp1KdMPyl4cjmkS09toPVxuQNOG+89+3bp6KI8ufPH6dvRmds3LgxlnizxsCM1Lh69araxxqpsXXrVvV9M/aBe5vRAkuWLFFRIOaMxAlJSkZAkOgwTmXhZ4yUIrljmuLCsTg/Yz+sMb/k9qF9p/m9TYr8WLt2rfq+NmnSJLb7M2fOKNJz1KhR+Pfff9UcP/jgAxVdQSNxxUgYkkr8zJLIseTMhRFEJGQZJbRixQqUL18+9jB+RlKKekPG7yen37RoI+RHWqAsYwgCgoAgIAgIAoJARkJAyA8HWG3eqCxfvhyPHz9Gx44dVei2JToFlkJh7kYpKfKDgqe8MenQoQNKly6t9B14s8SbXN5YJiT6KORH3FXyDzyMfn/2QYyTM35pPg9lfNI2UsDSPZOc40gOMF2hVKlSKtKCqRJMhdm/f78iFAIDA5VWTPXq1knnoU4N0zcYoWB8I0+CjnuZhISWnkViomvXrvj666/jtE1oXiRUSCDwZtY4woNRIdeuXVPRUaZGcuDDDz9UpIAp6ZMc7FLbJiXkR0BAgCIwSfDQiOMPP/yg5pU3b16cPn1aEZpcM5IdNA0//l4xysWSyDFtjiQxmJZ06dIlFCtWTGm1GP/+cc907twZAwYMUONonzEqhIQUSRl71FcR8iO1u1iOFwQEAUFAEBAEBAFBIC4CQn44wI64c+cOmB7Ap8g0huZ3794dNWvWtKhSBTUNePPFJ+9JWYUKFdTNBCM/TJ8SJ0V+JNQ3bzC/+OKLeE9ptba8yaJQpDn75JNP1NNyR7dD+76GV9GG6LepH/JHRWFC/UkoU7K1Q01biw4gEcbqP0wHIdnA6IGEIolSO3lGfAwdOlTpczCaiqaldPG7YKwtot28U5g0oXQWY1+0tozU0iI5SPQxFaR3794JRo6QfKBWBtszoioxS44wLI+nqCoJCnPVl4zHSAn5YXwciQimy5CAbdSokVm3+dvAlD22ZeSFJZFj7Jykx8cff4zKlSur9CKm0VDLw5jQ0Nbw4sWLKk0qX758yi+m99BIvtqjCfmRtqtCcWKe+4xFihPygPpCbm5u8QSNNdFiY9KefZ0/fx5Mr7p9+7YiP1966SU1BiMiGzZsqEhdezHNX/qmXUtkz54dhw8fxiuvvJJoih9/h0h8MoWtXLlysdpf9jI38UMQyEgI8BzOByx8yMj01eTq6mUkjGSuGRcBIT90uPb8UZs6dSpee+01JXxKwT7eQFAgkX8Zrs+nnRQbpVikaS5+UlNOqFKFuWN4IciqCXyqypQV5vJrIqxJkR+8GOTTWooQamkuu3fvVnMwlypD8oOEixY+n5Bfjk5+9NvcTwmYusTEoERUtIr48CqY+A1yUmtuj5+T0KOWBAkPRgYdO3YMGzZsUCKimnAoSQS+zxM8jZEG1JVg2gX3F4375YUXXkhyirxBYbTFvHnzYqMtzOnZpIT80CKaSOZoqTM8nsKmJHYS0gxhFBcFOhs3bqwiTMwZbzj4G8CbtuQYvzckCpIyS8kPzotRHyR2NOFj07F4g8QIDN5ATp48Wa2dJeQpCSkef+7cudiUIhIfffr0Uf2zepRmJDoYZbJlyxYVqcN15bHUVdHIkKQwSevPhfxIW8S13xKmcXH/8jzCamU07jUSAL/88osi1ki0UbD4wIEDKnKJr7Zt26rvlrbvWbmJpdxJGnBPkkS4fPmy+v0iQcKHFt99953ZFM/kzp7kCrWHGEVZokSJ5B4Wrx3P+/SHN0kkXvm7tHnzZvXd4u+tsZ5XQoPwN5dpiCQg+dvN32w9GK9fPv30U7WWXF9jEWY9+K9nH48fP672Gh86aFGBep6PvfjO3wRGsfL3hymffOhhfG1uL34m5odevpd68VMPa56WPgr5kZZoW2ks7cbk0KFDKi2AVROoO2Ca6sILLWqCUKjRlqZpM/AprPEFEi+Avv/+e/z2228JVlFgOgHz8NmON6y0xAQu+XmGS3s59ivwYs/Y5dsdsBtD/xoa++/+Rdtg+Ctf2HJ506XvhPQ+uO9nzJihbjRIlpEg0Ig27jFeuPMvozZ4UUVSkIKbyX3iQbKOe9I4vcUa5AcB1IRPGenASAP6xj1vnAZjDLQ2LivAJBVZYosFsoT80PQ1eBPJi66EjG2IL0lOpjIxRcXStLmbN28qbFhlhjd/NBIpTDGiiKqxD5rwKZ9Ik/RghZpdu3apC+60TBFMyVoJ+ZEStKzXViPtSSqafvdInh08eFD9rtDMtSWRyqguEiWMwjTeY4xgo8Auf8OSIhSSmhV/J5gqyqpYqSUcOBdWeCLZoRE4/L7y5onzSY6v7IM3sqn1Jal5W/o50whJhhtHDvJcQ9KD5DQJr+SeLyz1IbHj6MOmTZvUmjqSEWNWNiMBbUyK8eEXz7kkExkZqXezl/Xjd5XppnxIynMff2sKFCigK3jNfS953p81a5Y6v5vTBkzLidrT70dazlvvYwn5ocMV5M0CQ7355S9YsGCCM6CQH1+8uE8LRp03d0xX4QUjNQp40cR/P3jwQP1lZQw+UWOFB96cMDefT/FpWglT/ojwCQzTD/j0OCEBV0clPxIsRRsVDvzwEtB7AxARiu0HvsP3dw/COSYa593dFHYnG88HCsStgqLDLR3PZU3vg08ctScWvNDniY+VO/g501NIhHBPaBVYqKHBiymmN1C7IyUn/ITID7L6rP7C6AI+0dRKNqck8oOTMxY+5R7nyZspMwmVgGZ7PZIfGsHAKLCEolX4m0CBWEalGaelMGrFksgxbQ14s2WausLfm6xZs8buK2PhU+ojbd++XaUTmSOf7OE7JORH+qxCYuTH3bt3FQHLm1NeeCfUlt91pukxoohEW0LlsHm+pCBwaiI/uKf58IAvPulNLeFAUpKRHsbl6rkCvKEjOUDR56RuNuyZ/NAi8Lp06WKTtElr7FZGqPH3MSmRaWuMlZZ98DvBKMfRo0frJiLIEnzsZf14DcTKdckhLC2ZZ3oeQ/KZ12L8bU3q9yg9/ZSx7RsBIT/se30S9I4ncTLmFII0V2aTnzPs3zilxJZT5c0nf2i1cH2GCPMGlCkLTEWgkYzhhRUJEvrFY3gTyBtUPr1lVQ0SInwirKU1mPrsiOSHlsZSxLsIpjaciuLZixumvXksZpxZhNqRwPys7tieOTM+fxiOfDlL4kjmrBiS80VDuwYJP2W35Xrbum9TvQ/T8Zgywr3Gp6qacb/zpoN/+QSzYsWKKXKTY/Kmhk8Hjfcf/03SzjgihKKr3bp1U6llpiV4zQ3K7we/DxT+JPmXkNCpdqz2PWrdunWiT8RIHJBIYCRDUsY0ExIuTCtLyiyJ/ODTYfrLmzFTTRbeqDEKjSlKDMflDSF/o/geUwJ4sZ/SyDGmuDDyjb8dxjcL1C1gBAhT8oxN849PGRkGzBQnexQ61XwW8iOpXWqbzxMiNJiqQn0OnqsYMcSILHPkB0l+psAkFDmieWyNp5dMMyGJwigN/raklvyg34MGDVLnZKbUatpATK37559/VBqZdr3BczeFjvlwg1GnfFDB6BZj8oNY8VqF30PTmxRzIsWa7gpx4rz4PTbuw/RzU1F03mTziTfH5oMh7XMex98lpsOZ/j4l1id/X/nbymsYpvUmpc+i6S9pvz30n/PQ/DDnH+fL9SSRy32WEPlBIp66RTQ+AEjKF22vaXMgGefj4xNP80nzmX7yHEHinevFNdLSKbU50AdW5eN8tDXnONwP9I1RTbwu1cSv+RnXj9d+jHo03aMci+c6U7LaeH8xlcuYyDY+hjhrPiZXz4p9Uyyd1wksZ889zPN9QgL7Cf3CEC/uCY7HyFMex9RyS9fPeD7sj/jStPmYwyixXz9z5Ic5XI2/A8Saa0IzXmNz4xn3yageSwiJhL5nCX0vuW78DhObhIgdHsM2fBDDayymGmpRd8Z7l/uZOLO98feTc2Q7Ekf0iSlwbJdYEYmE/EzuWImtYWLfKXPHJfX7aZszpj57FfJDh+vGi3je8PCEwi+4sTGffunSpWBKDG+yqlWrlqZh3cxj5hNZ/mgYX3yYg5knWJ6E+OTK19dXHZeYIKOjkR+M+CD5oZmXuxfK5CyDCs5ZsO/KFvj/J4ZXM+IZ6tcZi57lnqfA6HDrJttlEg2MWGKYuangJ0un8ikkI0KM9Rq4l0i4kcDgZwxZ1058/IyECaOK+J3ghT5TJTRijo7xhoTkCSOVKlWqFOsrn8RRG4LfN+19+sf+SIyYi94wnaxWdYQXFEmVyOUTZpIjjBJJLrmSbHCT0TAx8sM0gkvrjhe2JIQS0uvhDSO1VEhWaBeZvFgkFlyn5ESOmbqtRZJwXK4DL+xp3DP035gY4/taNR9ehJO0slehU22eQn4kY6PaoIkp+cEbuv+zdy9gu5Zj3sCv+YiMVJOhiDQ02muvor1orygJERmJSRqbwjSOmIxQJJ9qREkmPm1I+xSRiXaUmvTZTxH10YQ0aIzv+N1rzuVed/fued7ned7nedd1Hcc61lrve9/X5rw293X+r//5vwBlQLuqjkUdUMLxwMxs0q1SZWM3nMxhwq6MZeEpQmvMHaBq2bH0O8w4Y8hBQ5/EMReOY20DkAI7iBYTaC07NN/4xjeKdcn6bG1Srs0+jSKgsHXL7Upu4eKkY6haVwGjUptIsVBd68QFF1zwoDwAMpwydfKcgxRADec4BKmFrJjXV155ZaGtwi5C4Kw1fkYDDXNHyGHoQwFh2QsbLGyob3xDOD7eMQaEbRBUb9JV8ayTf8+xufBL4X2AMvs1bNam+gFyXeke3x6sRY7wRhttVIAcGDnWLXYHqLzzne8sWI9bbrllY9dGG9hGGy6//PLij8Mlzrp+0B59C4C2bnJ8OfbGLzBDX4RdAAXWcXYBeIXz6Xl2BqzLS90cPADSjO2bb765GIdCUoUVAaa8b72++OKLizoIhwnAxxjyrcW4FBbpPSCH/aw2scXRRx9d9CH7ABr1rdAvNm77HttrYgwYj+ogxMg4IWYuD31nT20Oy1vbhZUDpNRHGfqZTgnQRHvMlZ122mmo/hOC1dQeBwPGPCd4q622KnSIXMlunjUdeoZukX6zhzBH7anZqs2uGLPsABikc+SdU045pdhPhe5R3UCzFhizxqK9mL4UvkSrzGEmewKLMMfMG+uL8eL2NzYEejXNM35AeV5ilGN9+JmkbcZF6CzxIewL6cSZ8+xqnbDPs+eIsWs+WZvU0+/tHeLAi+/CDgAWwAkAWxvbGHrV9aM8T9rKaluT2+ZUG0hnf6vPzJ/QizOejR0XYGDY1jER+3wfFtozGfyYwR61iFnYDG6bAcilSRZhI5BPg9yHQGzyrAiP9emKhQZ+aPNmn9ws/fYPiwQ7d/2rXdPd99+dnvDDf02f+/OHLzbJQSttlF63xyf6mGimn7FJPf/884tNkQ8RZ9kGKJKPlQ80Z6R8banf+7hB7G2qbFhscokNSk4CbM5samx6fCBs9m0kIkWoya677roE24KjYlMsfxs0G1WbUB/aQeZW0K6dWsStL02dhYWirj5ifcRaR9XpIaBqM2TTyVYEQm0wIjytyuCKsjlNNjRVp8+mRD8SFKymeLYPc6yujd6zWbEmchhs6IFYNt51J1CcE/Uv3/oyKtuNOp8Mfozaov3yC0CDw2jc28Rbd4zvUYEf/WpS/1SEu2AicEzUqwp+mA9YlNbBQQTP4/AEOAtUkbC4zDFtt76ayxxRoCVHXDgDsBHbjqPLUQvWi7paK+1XODkhctwmUlwFlCIP8yHACfmZ75x29aiGSXrH98G3wzrKWWwTYC8zVjAX6JwAYDiA7MyenGxOZayDdb3DMcbecALLobaOW78dBLFbhHHW1a8JcPYd1EaOZIg463NABkewib3mGYBJrHXxfeP4sZ1DggceeGAxiFGnb1UXxlRlFYQweRxUeIcD6hCufFhQHaPsF2UCRHxb3RRk7+rbGiGJTuA5zb7LwPV4xzc9+oe4sDb55rfdjga4V0/AIHDJ/hkYIn/Orn87ODTe7TV96+lmsJU+A5q4WCDKAG7dcccdRf8M23+cfGO12h7hWQB8ZRu/+tE3ucxAbVpHqn3Ux67BtlUXdgYGAXbK+69yeQ469TMQwXog6Xvgl3EHDLGfA1IA0xw6Acz0r/4OPaG2eVYdf00abBFqqN5xqGFvYJ9o/gFA2JBdHHxU15EI1VU/c8JeEXBXDXNssnfTPGkrq+0b0GdONb1vLhg71gs36km+X8aSftLWYQD3uXyzpvHdDH5MY6901MkH1oIodt1mPzYnPtI+sBw6DosJyYmpnoDOYJMXV3mhgR8n3nhiOummk9KeT9kz7bnGnmmzVTZL6cZ/Selzr0kHrr1Zuu63d6fVV1g9Hb9dKRxmljtwTHX3kbXhdjrj9MoGwebLJhYYUr3JpWnzyDkWshUb5nJ1nf7Z3NsMDEI7LucBmbfpKjNO6kziJCJuRZmVD5X6OrFw4jns6cKgzLGwXdxQxbZttFtrJweOIzftds3gx5gWi45sq8430NJ64NvaB/xwyuakvwoCVm+mUo043R9kvkS4C4DPKWAd+DEKy2FzsEUICHO0OSr+T6+kzI6L8jyP+VH+fdkR46R0iRQ35QFEDT2ScDT1SYjScowkh0ChNRZaP+UQpTpGTtl5iX2U9tV9B9psW3Xmy8921a/JefYt0G4OeTB9OegOtnzj6pgoAcIYH9oQwuBOsNkGSI1tgTlTFhpVltDEYHX0AT8APcpjY98AIVIcaKf9Ef7YNEar9lJ+OPnl0FNt4Jz7njvoqwJbof/ETtWQy3IfBPsS42KvvfYqmEtYAsE29nv7Ze0HNAEAffeFSsbhon03oMXBClZUaNMN23+AgKb2AIzs5SU2pHUxDPjRx64OTWl1ddkw7AkUfs5znlMcVAHUJCwIAFGAUMHOdBCLpQQsicsNArBsm2d9wQ91wYJzcFZmyrKVusSlC8ZR2zqiv/WtOQFsA9gALrv2Ck3zpGvNalpL+syppnfr5kJcIKA+cfvPKL4Rs5xHBj9msPcgxJBxJy4WTgitkwlon42AEwcfAI6IzQqkeqGkhQR+3HbPbekF578g7b/2/umIpx+xqIt+dFVKH98tpQ1fnNJeJxdX2haASE61FrDpMsadOqKe2kRwJJzIBE3d6aeEbRGCvE3ifj7IgEU0zkFYHaPsHgAAEAdd3MYsp6XTAhn8mJ9+rwtlsblG5Y/QqrKzX2Y6+Hnc7MRx4QhUE2YS2re8OBplfYSuFkcoA2cs6gKw5VxwjrEW+sTp15WDJg7UrTrTTsqBORHqx5Fo0hfpcpYdxnCw2kSKu/LgZFfBD04WZhnn3t6HY4/h5bmyI6+vusAP7BQOEIbHoMKj4czTIdLHkfrUr8l55rBhHQIqyiEdHPaqXkGUF3lxBOMmrPgdQMR4FppUtYU+FtoxCPjhG8zWDgaMd99fJ8x+Nij4oa36v+rg+7kwEGPPfPGdD7aIdvUFP+JZAAabCqNwG6LQDQyaYGd6TgiH2wrL16HrX4wqf4QpSfYegJBh+w/ToE975gJ+9LErho09k7XEAUZXUh/sgjIoF+8EG93/tc9ehj8ChImDH0BJ1zzrC340gWt+rm/1N8CryoipW0eMCSHNxluID+uftnCTYdasNvv2mVNN7zfNBW03bq2/1TWhLUSzaxzM6u8z+DGDPWdw33TTTQXYIUHb0cx8aNBAA7nN4Md0dy7g41e//1U6e4+z06NuuzClx66zCPhYcbWUDv7X6a78jNUO4yK0QCD5TpcwAIJSWm6OD9lFF11UUDUHOZEdhUlskp2wig2vXpE5ivxzHrNjgQx+zE9ftd32Uq1R3bOhLeP0ru7Wsthwiw0f9DaGELTzd6RRgR8cBayHOGmO/O03AMgcQf8GDFeZH8JfOAcAiOpVt2WHg226RIqHcSTiRJ8WRNDeo1zAjXWVQGuAH07shT4IbbLWlssEKqGGA57LzI8mIeXymGi6patP/TAWHV7ZxwFd9IcxImShLmQkbF7nlDWFB4TWDFFYp9tV5ofvIuZGX/ADC0NYEx2uCBUJ58t4EXKFrWK8RBuEIcSV9WxXdvzlATQpM1oi7IkNy8yPYcAPAB/wLMJh1RsbQXsjlAV4qU7GMcYMRoGEASLsyfMBlADbjCshXcb2MP03CfCjj10xP2Ke9zn4MWeEVWB+lNk2GGNSCPI6iMI4wL4VehK3tMQtb23zrAv8oMdhfpizgBSgRTnsyXgGuJSZH+VbcKrgx+mnn16EW2GnhEi7MB7jrknrR1uHWbOavm7BMOqaU0170zrwI24tFKKVmR+LLJ/Bj/nZX82p1GB+WKCJADmZAYY4DbIABOKew17mZOaxvnzGrWek91733nTqTqemzVbeJKUTNkjpgd+mtNxjU3r5RSktu8JYy1/aMvdBcUIj2dzHiY7TgGry0bNJ8hGxAeqrAj8Km9okijO1wZpkuaOoe85jtBbI4Mdo7dk3t7mCH8qxdjj9JvKJoVmey5wl3+l11llnCb0FDpTk+UFuTKg79WwSJW6zgXychnMEyzoS9heYHtZMGglO92kBcJTQwTnaHBon5E5z28APziQ9kTaR4mEcCfnFCa9T6wj7IIiIBYJNhwXhwMj+yLrP8af14JlqmZxvv3eoBICQOHFi58MZrrNl3NJF5LTM/OhTP/s3IcuE34EfwSjA9mDzffbZZ7GIN0ec4w28AVjVJX1J84AuRoQaCB0h4gnccRqPPRLXMUeYpZ8F+MFh1Z/swK5xZbsyPQOAAWYJD8CsNB4iHMK4wUhWR8CF8cIOxoDb07TV+2XwgyPrAA9gJaRC4qz6mflU1vwYBvwwxgE/ABtz0th1Cq5Pw2mONmJolYXJOcpCzfRNhHwZNxxrcxc4Nkz/YUmMm/nRx660IjA/HL70YX4YLw6PaHtgqrKn8FOgorEMQOHAs6H+NCeNY8yDONjpmmfVeRlAGKDG+DPWaLVg5cnb3i40LcwR89tcL2t+tIEfwM4AP41lfS4PAMikwI8IB+qaU0DbuhTgh/DL0PwQKmmeAq7NoZwy+DGTY8ACYGPs42Wgo1iKuUMpRXn1USDOlQVPp7N777zvzrTP+fukTVfeNJ2wwwkpXXZkSlefkNL/emhKB12Z0ip/umlkOlswu7UqX+vX96rA2W1trvksWyCDH5PtvRD7RXumV0ATgEPE0a+KKNp827hzJuNZz9lYRjhKiHy6YYLon5ASG2+nsG4D4YTZVAM6bNQ5HhLnI3QE2iwQdeAA0GmwuXWiLVyjSZS4C/zg4HMmgDYcZu3jMB5xxBGLQ/CcHnJ0hdjYd6BMCznkKBD4A+AKJVAPwqb+b0MP8AEIOPlvEinmmHfloS/c0sHpdCMHQEO7MfWERHCUOU2cLSfBQA+Otxss0PSxAL2nnwAKHHRAQ9Sbs0/ombA2EImjxknmQOqjJoFR/RECoyEUHePBWOAgttWPc6Vd6qgvjRXOivHh5DxuFvGckAuaBBgsTSluOON8hi6K/gRG0K2iF8dR5UTJi93ZAjMywA8OLgDFmAAQWJMwI4Bc+tLPvCPUGmjHkTd/gB0YDeYEZzSAFSEPbICBQ0zYODB/ADzADX0pb2Hd2ARYI0IW3PAjTIcAaWiCeEf/GYfo/FgZ/g/sahKlNZYxAdTbmDV3zL3qIYd6GSdlYXLjWx0BP2wIJPKcfwdTYtD+c3jZ1R43vgjHYQfz3Dyiq1MXEuuE33PqZc5hQQGRzBngRpNd6ZyxjbXHGOdTsGPXHsm4BgbRZ6HpgYnhRhrjH+hmDgEkjCd2BlBgFpmj+pOD3zTPhFFV56U2G8PWU3mYk8L6MYzMP6CWss15fcG+ACuHX1gd5bWobh3hT7GxvM0tttQ2dW3S/aiuH/rGmthVVpN9w7/rmlNNN/4E+GHuGK/munluHTMe2m7TnOwXd35Ly8yP+bX/nEr3Qa7eIx+n1j5SJrDrjbrEeuZUiQm/PAuaH++65l3pwh9cmDZeeeP0D5v/Q1r5kSsvYSVX2377nm+ny/a+LD3q+19M6f+Urq/d9xMprbPXhK2ai8sWyBaYNgtk8GPaemS4+vhO25ByxgEgnO5p3IBytoEunHuOhKtOOXrqXMdCAxZxcJt0J7qs1VekuCuf8u/r9kTV99VbEmbSlaKOdED6PN+VX5/6cWCBBUCC6jgJm9f9rqnsCJVqakO5H50Wl0/GI89yve05OZNlbZmuMuRjb8oB5lD3YTbNdXzV2SNCMvzOfMT6qasLRxn4FzfORP3ZAXPFu9pc1w+j7r+uMTXo78dh1z7juq2eg86zeL5u7VGX8i2Yg9gnQsmsa8PmMUh5bc/2mVN175fDXgCMc1mjR9WWacwngx/T2CsddfIREfpiQ9JEeZzBZvWq8rSDH3f8+o6067m7Lm4LsdL4c8H3L0iX/OiS9JsHfpOO3OLI9MI/PjKlc16Z0jKPSGnz16S0whMWvbfhS3rZIj80OQvYMNi0dZ2EjLJGNsDiOnP4yyitOjt5ZfBjdvoq1zRbYCFYoCoIuRDa1KcNWB0YMsKVhB3RzROK0sTy6ZNnfiZbYD4sMIj473zUb1rKzODHtPTEAPVAx0N9Q50VaxjXmA2Qxcw+Ou3gxzfv/mY64JIDilMO6YmPemICiFTTW1faJL34hnNTWn2rlPb7VNb4qBmREaLSNlgBA8PebtB3EqAYo0+jdw6zGYoTL6cVkar1dlrkNCmSEyknr6iT7pwfpty+7Vvoz1Vtq71lNfpq/zhtHeRkdVz2y+DHuCyb880WyAGGOQQAACAASURBVBYoWwCT48YbbyzCV4QqCfcQmmKdXBqSw0ThEUI+6CNst912tVc5Lw22yG2cXQvwDYn1C8US6iIMrHxl9Oy2bPQ1z+DH6G069hwNcNd7iqWsKv6KPxPDuVCvyJxm8MPVtUJaHvWwR6U9n7JnEe6y8+o7p0cu88h0w103pNd84eD0n3/4bTE+Tv3pXWmztZ5fXGeb04MtwCEVN+zaPQu52OdyHK/YX6rV4rht2IAF40hiSlGBxebHFW1ADPHRYmhRZtEjbZyq12BGfWwsxa+KldYO8dyE0YCXEbepPWKR0W3FTu+8887FRwvo4tYmca1NMZ7jaHfkiXopjpfYoQ0xCnxXwlhxpTD6NBDBBlqbg17MpmLjxZGj14tJ3n777ReH54lv5vgThgQSeUascAgPdpVf/T3bXnfddcU4ES9MGJGmAe0BSf+I0RUPbe0UT4zuPOmbfqr1zuDHoD2dn88WyBYYxgJ1APCw4UzDlD8N7wjJocNj79wkJjkN9cx1yBZoskCE/MTvm8K6sgWz4OlMjgEfKkre6E0cwnLMItEiYj/lq6dmspENlZ5W8COAj8cv9/h02k6npUf95Bsp/dW2S7TiojOek67+1XfTs39zf9r2Oe/P4S09BiZ1ePTT888/vxjX5cSRJRbmesNxsJ+AHEcddVQh6kdAWDL3AAFuDwjFeCJ9hLkIDBPeakpOl4jEARDqrrikrE+oj7p46PTYkAFM3KRAHGyS6corryxAG6r3rrPTF11X4IWwH2EtInrEw4C0rjl81rOeVZyqAXL8n2I+UTZtc7sNEIR9XYMo3prInQT8OPLII4s/wwIg8iECZyxVr+bzO+wQQoP7779/IZg2DSmDH9PQC7kO2QLZAtkC2QLZAtkCC8kCmfkxg70ZMV2ut61LTjEz+DG6jiVgetEPLkobrbxRrYDpg4CPhz0qpdN2Tmnvj6V0/y9S+vpJKX37vJR+t0horUjP/VBKGy+6Pz6negs4kRdqIuwEqEe5u5zMAxQ/Du04EuaJ8sX/us5NAgRQznd1GxVzKe6K58Rz+psSxx7ogbFC4ZwqeiS/c0MDdfzyz/1e27W1rDw/jvY25Vl3lWbds/rL9YsYG3F9IpbaueeeW9jFLQIAIwBI+a55zBpUa0rzQAjgD6AjrtvDPtF2bJi5rGuuqaR4DmSp2tLv1HO+GDZ19szgxyRHeS4rWyBbIFsgWyBbIFtgabBABj9msJc5QijcnAa08rID5W56J6pzcRKm2STzwfzY/MzN0/0P3F+YZZsnbJPW+8v1ChHTc797brri9ivS7//w+/Sk5Z+UztjljCLkJX3zkymd99qUll0xpd/em9Kyy6f0hM0W3eKyUilsYNVNFomd5lRrgbjv3FV2xxxzTCE2CpAQ2uUKL4wA1y5iZowjYQrQ3SACFyEnmBliocsAI6ohAMaVYuVn6+qk/q5Nw4bwTjA8sEI4/0CVqr4HhovrBoXFVAGgcbS7mmdf8CO0iISoYLhUU/Rn+SrFAHcwQTBLtM+1g5g8wlMwabBsXBPpau+ucD7giT6TMGzKArXAGeDLZZddVojblRkerlskdIedMi0pgx/T0hO5HtkC2QLZAtkC2QLZAgvFAhn8mMGeFBPvLnROYVUHgAPCeYp49hlsXmuVJw1+YHW84pJXpPseWMTaePQjHp1+8Z+/eFAdj37m0WnPNfZM6Z7vp/ThzVP6w+8XPbPlISlte0QWNB1iIHL6CTbRwOBQCwHhJM+VAdCnKpxoDjddjrIjDwgQHuH+92AmBPgh37pwlnJ58SwHXchOMEqwDqQ65ghmiXAMbAV30zelOmHVpmcHEYrtC34ApbAq9BHxViAH1o5779mRNgqtE2tW2U7y174AlIT0HXDAAQUAcuihhxZgBsCoq+2XXnppoSUC4HBlHZ0WIUNbbrnlYjMAr3bZZZeifACaBJRRZ8Ky1pdpSRn8mP+eMF+tO3Rq1llnnXkVgOxTl6pIdIj32jOYf5H8PDQdqnHiIQaMcfXd7363mJeSuU2n5/rrr0/bbLPNSDWI4lpHf0ttsepxzWU8q76AzXL75DFX4eK5tj/aBKSXhPL1Sb49v/zlL4sxB6Ct28vFWn/PPfcUz66//voj7Y8+9czPjM4C5qC529bnoyst59RmAfNWuO61115b7Fs233zzqbyaPPfi3CyQwY+52W/e3iYq+OlPf7oQPuUgouCjknMSuk5H563SIyh4kuBHhLM88N8PpA0es0Fa99HrpoOedlAhYOpWl0O/eGi693f3Fq365K6fTBv85JaULjiMMERKT3lWSiv9j3bAzseMoOVLXxaYALQgOKa0JnyQLrzwwkK7Ya4K1hxuAqVNJ/02lNgZQlkivEUP1AEBg4Af8gB07L333gUDQd7eFyairABDyr0doMGOO+6YXvjCFzYOBJtsawJHpysBIKwVfezYF/wIEEOfAReAsDYQhx9+eBHSY/Ov79TxzDPPLFgdEdqExRbgh4092wAjaI4873nPK5TLn/zkJzc2CxtOOBJgKvpUfS6//PKCURNsGkAH0GO55ZYrwpk4TgARYTdAmmlKGfyY/95wmODGpTPOOKOX5s04a9ynLkLKLrnkkgIo3WuvvQrQmFaQtQFogZmGoQZQBmAY//IlUBxiy9YmIIcQNsKPgEnrBXDRXLJmdIG8g9rBmmV9NxcBli9/+cuXmLfl/GL9JKIMJN1ggw2S/RCxSoxYbRWuuOqqq6aNNtpoKOFiAMtc269NV199dbEmYeKqk2QttPawOeeqmgg007jC9hMeWcfiLd/OAiiK/ujKe9B+yc9PxgLmIO2wtj6fTE3GXwpwzwHFNddckzAuida3pUmO6QjdtU8gem79JDrfdvAyfovlEsZhgQx+jMOqY86Ts4QCbhNDANDHnoNhA8CJsomfizDgmKs/p+wnBX4E8PHH9MdCwHStldZ6UL0v/uHF6c7rTkxrPu1laasbP5vSbRektNZui25wWfZP4UhzavBS+nKd3gcGBDFMm+O4ZUXYCO0bJ/2SG1k42ZyAu+66q/jZeuut96DTM47xYx/72CWAjbKpQ8fDhrW8+RwF+BHCp06SzVe3uWA7uGUkwmDKdQlwZeutty4c/EmnvuAHsGq//fYrwI0AacKOQoVs7AA59Dz0ieu6OQfCW770pS8V4McznvGMwslkE9ofwC4MDiwQTBkhfXVJSBCHArgSIIkbXpSlPmusscbi1zyjX4ELRHSPP/74gnEzLUKnUdEMfkx6pNeX51YnY5Hj3yX4O+4a96lLdX2JW4uCzQZkqGooyZfAsc2+NQgIQcRZm+O6U6CkAxbCzKMGP8JuynXrknBGoWlV/SNrofUCAEK/JwAF78c66fRc++ZyY8eo2h91AsREXT//+c+nz372s8X/mwBdwtHWR4LbbSHMwCy3akV/9Ml73GN0acwfSxXoaB/elZqeDS0/37FRhq0PUreuuo/i9/Z2QA/1AtLGPKWnJmyfb1O+xGGSYzpCdx3G2BvYh2D4zvfNb6Owe85jSQtk8GMGR4TNh+snnUw7sSyLPn7lK19JNj9tJ8Qz2OTFVZ4E+NEH+Cgq9KOvpvTxXVN66MMX/dnubSlt8dpZNu/U1D30IZwyHnfccYXzayPpA0nLwe+xAQAhdG8wCZzU+dvH6sYbbyxOMjm/dZvgYcEPH2InoZgJcRowKPOjLHwqfMaJj7ycNNSlWQE/6vRQAvwAxsYGHa2Uc0NkVF/GbTn6DvUXIASQiBAUm3s6IByF0H6p2okTAECyeSqHrpTp/fFOWfjU6bGxYMM1bRucDH5Mx3LEKRF+5Zan+QY/+tSlSdsGE4Fzph3BOgsLW4fM0ViDzAlMj2BHxXMcFo4LgKLsoIyqp6whQEv7GIBpWRdJGTST1F3dymyKUYMfo2p/HfjRx1ZN4HvdulcGP/rknZ8ZvQWAcSGQ3pV707PjAj8GqVtX3cf5eyxRDDvf/3GsLX3qPq4+6FN2fmayFsjgx2TtPZLSbBCcajutrN548YUvfCGJA83gx+CmPvb6Y9N53zsv/eaB36RlHrJMOn3n02sZH0XOv/1lSh/eLKVfL4rnTS8+K6Wn7jR4ofmNWgtU9T6qD6EiYhE4/ZPQlDnGt99+e0HtxhJwcubETQKWhHPt/7fcckvxcwwEiX6O62w5yxLNCg63kLLnPve5i4uPenEA4nQmgBrhFn1vngFg7rHHHkVIB/AGK6IqdBqFRtiL58t1qdpE2+VDILQrCftwRXCfOPS+zI84NXnta1+7mKESm3gsF/3DvhhqTpP9Oxg+wVrj8GOBVE+WrWvnnHNO44lzUx0xguib+BMpTsCxTjhYNECmSeg06pnBj65RPL7fGyPWAOMGs7IO/ODY+v6av9aZENcNrQe1M86NQcBDk45Fm0ivPPrUpWqJK664olhbaOCEjhDQz9ro4MQ11CHOrB2u6RauFsAhkPfggw8uwMTdd9998boInDRvzJfQG+uq/yC9ZG+DucFmGFtlXSSgMdaWMJdg5I2L+TFI+3173HB17733Fgwza2ukKvhR1mUKbZV4NrRM4nsGmK0yD6u2LDM/HBDQp5FPWbdFCGeMxQceeKD4btaNRXWzd6QnB2jGLA4moj4GsshLmIK54WCiylQst0EdPLfMMssstklTGeX3ll9++QIEL7cj2h2aNuovGSehXRNzpU7wWrn6R9uwQ/1fOXFhQLkPAZzhfJfnXrTH/C6XiWVqr7D99tsvwUSqG/dtz5Yd74033rjoJ4B8eTzJs62fqmU2ldfVT37PjsaTvVH5YoXq+tY0pppsznblMRlrrL2Tcsrf/q75Ujfvqu/Efq7OllV7VcGPclv1Q+gKGTsx9pvmf7UeoUsU9WhrW9Oa2besrjazP1aLMGvh37HvHWStnvVnM/gxgz2I2eHkhSCjj0EwP3ycOD9OMef7hGpcZh0n82Pzf9k83f9fi0ThDlzvwPR3m5SuUP3dr1J6+PKLmvWzb6V0+nNT+s97UlrhCSmt8MSUHrFiSi/6P+Nq9lKXL2dWGEiZYRFGAFwY/xghZY0MgCDatr9RtonANaUu5kc45TZ48ozEST/kkEMKpkb83AeTjgS2gvj6Piny4Zxw6tuuyEWBFsomThYVc9KpCVgAbKiTUBT182G2/tAL8LfNAYcrxFoJJgppAY5cfPHFxSlz1XZOz9Da2VJYUiROjxQipVUbRN8Dq4QGKdvGDRtIeeW8vBvOIR0VeU+T0Gm0LYMfkx7pi0BU4x04CfDANDM+MCzNVd9Vz5xyyimJNgOdHk4VNgVn1boABOS0i1UPnR7OJCo18TyMTRtgm982kd4+dWmyUF3oi1AL5dLBKYe+mINCXrQlNvQAXaE+bOH6bWDHDjvskDhl4Rh21X+Y3gvwgxYGTSIAbayN2mSt3HfffQsR6nEyP/q0X/uIPOtnezFgAYCdY26d4tRVwQ9jRogeHRBroDaExpEwH1dtc0SML7of7N837MU3pZq3b+Wpp55aaMOxp5vRsO3sEX2/AOoS0OPtb397ASwBzZzAq6vbxziY5gDn1NpOqwSAZm2tntALQRUqhb0DDDDe7E+t+0CHpjJ8J9Tdumy8OdQA5rCTfxsD2ofF4GfGB4YnhpBwUAxPAHmd4LU2A/e0G9ANXNMWNmBbbfHNwSK1nxBq5JABQCh/+wzApnz8POqqvg4siHp733fQgYt612nNsGfbs+F4E3TXNsC8NUNewBVzs62fqocnbeUJc2vqJ2BVCIDrX2Gn9lLAUGO6z5iydjXZnI2VjfEZN7xhffiZZN9nDhmLQOPqmO6ad/wgY9Q48e1vsmV1fbJuC721pzE+tBkYA4SlvbPddtsVwJ+5aX33/7b531YP3wMAijLY2/i11rXN9WHLKo8f65HxbH/LNr4F/jiYosG2NKUMfsxob9sY++DGpt0kdSotFMDHok47YEabukS1xwl+7HTOTunO++4syjtpx5PSVqtu9aeyL31rSju+M6Wrjk3pynentMr6Ke11Ukqr1GsQLARbz0cbnFTY9NkY2gxwKGwqI9l4+BBxrquUaJtIHyXUbgt8OMF17egCP7wTTlA11EK9bAoJchIXjrhsbKtB5p2NnI1z+XSzrq7mtRM+z07yFicfW6Ek/rYpPfDAAwtqPF0PpwVCV4AeHDqxuzaIQAh2AULYvLCdTaFTZRsnTqWNtT5y+mBzZ8O40047FbbTh9Y2m04bPuuaTa0Nq5timtgx7OZmCvWweXYCa6NpA8thq6YQPt1tt90aAZX5GP/lMjP4MfkesNH1B3gagJmxCAixUQd+YJ3ZXHsmvr/ABGOaJpE1gXPBSbcB53BJEW7FMY6Q1TaRXutgV12aLFQNfXGFNGeVkCjHFMstQl+qIS+RZ4iqc8rNf8nmnCPMDn1EhuMmmb43rwT4Yf1gT85PnARzlpy+cmLZbZzgh7Z2td+apB8B8REuZE0DGll3rJN1YS/V02VtPuKIIxbbVdkxfqz5fcEPjmodbT/CEY1ZdrPGcvCA6r6TnC+hBgC+EIfmOBsrvrG+P073revWaO8Z5/qnLjzBeg3oBnr4BhC2JOzNGW4qA7hmnrGnecZhkzjF5pG5Js9gZDqRJ26rbr6Jvj1Nc0k9fa859KH95JtrHJmrvk1AjQDW2YvDD0jhqPv2At1i/ocei7r65ge7sToe6+Zm27PRd/JUZ8wq9TQ/fTM5y239VMdebCuvrp8AL1hPbBIHT+zh/9ai0NzqGlP2AYC8Opuzk/d938OmbaHD1THdZ9512bLpsKNu/gTb11wwpwHF9hgOV7rmf1M9+G7sSXQ6mL2rrbZaI3NoVG22pzWuY88ZdgfsNR0sTf4rPJkSM/gxGTuPpRQ0dxsxyDX6OhQfyjmIAzaWio0x03GBH3Q+XnD+C9JznvSc9LJ1X1bc7rI43X1rSidukdJyK6d0310pbfGaRfoeWdR0jD09eNYcdWg7x5yzYoPm4zIs+MFZ8ZGy+eY8lJOTDSwFtNgqLbRvzW3k1Jcj0TZnnXzYiFfBnr7lTPq5oMzaQAt3qW404mYGm26/j3CBcj0jpMCz1rQyBburPdhwNuuAkzY6p42JsVKm9HblPcnfZ/BjktZOBRhnM0tkE4gWc7K8UbcO2LRzuMqgaDgZQDzztG4THWwyIB3hUJvfJpFep4uc6ra6dLE7y6EvnElgK4fEST7A0Qbe6TcHuxzyUmd16xw7CMPgMHKSOdNtIsOYGpxdNrFP4cg6nGk7YQzwgyOr/mwJfOG0qqfbXTi+g4IfHH7rAvB0GIp3U/s5Edge5VuzOMscJn1sbdOGsuBpeWxwOnxjfAs48xHO0Vd7oCp42gR+AKndWhTOa/k9QDB7Ept+wxveUHS/cJLoa8CO8RJsCOxG15g3fbOqjq38MKjayjAO694LsCPmmzlUtaf82wSvhagC/nyvtQM7CygDuAkAwGGLvpCExmDF2D94lq3M2dC/ibnuYEabRg1+AAzihjnOKuDD34DALhtW525b3ers7X3zi93Zx/dXmBubl0N9vds2puSBIVtnc2XMBfzQ113zTqgiEKnJlk1iyHXzp2kuzqUe1oYQne6jCzSXsmL8WIt8uxxCGdMYSpK5gb0Y2nqT/erOX2kZ/Jg/24+lZBMJYlznUIylwAlnOi7wA/Dxq9//Kl2696UPbtHHnp3SHdcs+vk+H0tpvRdMuNW5uC4LYIzYjNtIOh30YeFc+MhwcKsJddNGs+36VBtmdHYbr/m4ZUWd6Xdok83hQr7Cuqt/l8bfZ/Bjsr3O6eEcYQOVtSTKG/VYC6qnvOFkCEtzaiye2ua7enODTacbjDjM1qgmkV7AIeeqrS5d4Ec59IUTh8nidLh864t2cuzKIS+sLhzHyXj5liQ/dxrsFF3dnUg31d8G2+k1ZxuNPYAl1++2raVl8CPYWej/Tv0BCvqnyaFru+1F+fRLsDICYGgbXX3br77Vm2X0Md0ifQxYbQM/gL+cSN+ostbBqMGP8im7dpfBD4doxqpnquGXwlbiynIAlnaFsKd2lbWUwp5sgg0Z15n7ebSnqQzf7DpnPPqUM8v55rApF1Aj9ClSl+A1Jx74Y/xiogBvMJhc/4ydVb4lLPIM3ZQqwDRu8KO8ZpTBD2tCWz9VtUG0owv8qPaTdwAfgEbXzAOBjAGsgDILqa6vqnYy5+psbt2aC/ihnK55p+zq+lu25aDgByAHc8lBTHnMjaIefcCPUbRZva29vlEBckZbzOOyjslkv7zzU1oGP+bH7mMrNeh8o7wqa2yVHSLjcYAfZ9x6Rnrvde9Np+50atpslUXo/+J08eEpXXNySv9rmZT+fKWUVtsypX0/MUTN8yvjsIAPtXhmtNg4dfWxRqH1wfKhxQJxejXMbR4oruKU0ZInfX008MUJqw/1Qg5lG8e4WAh5ZvBjsr3Yh/nBabKucKDLJ2VBhRfu0MT8CNBBuBhQ1rrlZDKo39Fap+6cNTH2c2F+ROgLB8RpPScvNJLixJu+A3C1etNUU1hg+bYZjmNT/W2mOWtYFkCXsA8gpE3fqAx+sAdAQPgPZ5cD5jrqYcAP9Ub3xuiJE8+20dWn/fQBOITlq7QjpARAME3Mjzbww1gDtLFxGfRzem8sCjM1PrCLtQ8AAuDTvio4xqb6kLNWBoUCzGsqw3yqc6hjTtJawLQK5kf12vc2wWsgIDALu8nBoD2D77k8MUOFpYX+SowJc1VyiDgo+KEu9gp1e/Dq2C0/Wwd4lR12tm/rpzpQr628un6KNcPhUGhhRb0cBGFtOTAy99vGlP4G8tbZvI7lUw17wWYX6sFZr9pFvbrmXTA/moCkQcGPOsHrUdWjD/gxirKMjxDkr4rKqgOmz0KOGqiu9xn8mOz+aiSlWQSh8D4+6N2R/JvglJi9DH6kdPuvbk9f/clX0yqPXKUANR71sEc9yP6//v2vE62PTVfeNJ2wwwlL/p62hz8bvjilvU4eSd/lTGbPAoSwUGCh5UTbJpU4LZyG0MuYVLm5nOmwQAY/Jt8PHFlhFmjGwRjjGNGbibAB316gJGc6bpNyosyxdviAoRUbdpo2ofmBncZ5IawodrxLpJfGRVdduiwUoS/CXdQvbmiJMASHCXWCv8FKsUku6+xoJ7CGIySMxMlwl8iw/Yr8hL0QhnSi3pQ4ZByvEJMGIhDqVEbUf1DwQ7gAardwPM59Vag5bFKuU5/2W5vpYmDCYKZIwhj9DFAzqOaHUKe4fYuGTJxcRwhEnc36hr20OarAIONMv5bHvb5mKywmc0FIGOfIzzBoACB14IeDB/UqMz+MgbYygPsRSlHW/DAHOJ7qZU8b+gjAjzLzo20u6RvjmIh2zFf9i/EibwwloCAQEGhnnAjPAgw6POkCP6qaDQ5igCpllkD0XduzXeCH0M8uG1bHSFt5df0UN9cBSyP0L4BS44H+F6FMmjRdbCIinnU2rwM/AjQEWugrZRLXZcc6zY+ueddly0HAD20FeFvzy30KnBlFPfqAH6MqC1OPXl55rcGoM8/M6bq1sOsbM6u/z+DHDPYcZ8xH3IYAVamcoK2opRn8SOkdX3tHuuLfr0j/8bv/SMdte1x6zuqLNijl9PovvT5d+7Nr02V7X7YIHPn2+SmtvUdKn3tNSjf+SwY+ZnB+5CpnCywEC2TwY/K9yPFx0s1RFwrCEcc8EDctPMHPnILrGxoaxBg5GL67b3zjG4tbKKTYfDsl5QhzXEKMHPMhdCfaRHr71EU4S1ty6m2DzsErCyKG/ogwnjotIc4h54gDQkuMU26T7OdOzSMEr0tkGHsAoMSpIphcJ5Cp/oCU008/vbB1nPiGDgmn1HW76s/OnGSONRYIYAA4wiHnnOkTp/b6RVnaSfgYy0b+HOY6oeaqDfu2n2NEm8V+S18LBXIrjjphTQCWhGsAmezXhPD4vxtY/N94IhgdYTKYMW70kI+2xu1Awp/KSRs9I3+2FQ4kbz8r580uxDoBd+wvHzos/h/vsYlxIC/OrbzUAUCGfWTcOuk3johHK4PGiTZWT4rVWX8D3QB9nNeou/HcVIa+0q/y1KfmjHlFB8Ved8sttyzAwhBrjL4P8W22aRqLwDvtoOnB3toFwDQnHGYAsZShTcrBOsC4wlIBZpZtZb5dcsklxfijo2Oc7b333oXziFmlzQAwAGfTWPd+9VmHluwWfWe8A+3YGhCmT6w/2t1mw7q1oK489a3rpxAcZ3frGaDSWgiEdLhKJ4jukZuj2saU+QD8qLM5LTUAUbwPRLGeWF+Mf+PMGgCwpUWBvVEe0/qgbd4Zq31sWQ0jDl2XKMs6D/yypgA+ACDGhP4OWYG51oPArDlnPMUaQdeoLoRprmUZP8BKYx+IFuGH7A7QKl8sMPkv7+RLzODH5G0+5xJtrEwEiu3VZCJBNReqPsAgYS/rn77oqtM/S3+WNl1l0/TB7T+4BPvjup9dlw689MB0+GaHp5eu89KU/vu/Uvrfm6b0sOUWXWfrNpcNXzLn/soZZAtkC2QLDGqBDH4MarHRPc+5RI8PloLQAP8uaxxw7NHyARnVeOnyySNxRY5D9f1ybdtEevvUpanlnBkn98J1qs4YZ1KqY7Nx4LSJ4+g09vvf/34RvkIHpE7noa7+nF2gkQ03ZwgI4bTdKf+0p2Hb39bHXW1mL2MOE4MYtH+z/yT128p1iPECxNHnxjBAIrQwutrT9Pu6MjxbDnvBNDG/ukSr68qojsUI32HXpvkqHyfw2jpsH5qn1ok+dR7k2bo2NtmwyeaDlhdrm3FY54h39X1fm1fziXb17YPo677Pd9V72N9Psh6jKGuu/TusnabpvQx+TFNv9KwLxN4pBpS0qmOQwY8/GXHXc3dNd/z6jvSIhz4i/ed//WcBfAA59l97//TT3/w0HfLFQ9LyD1s+nb3H2YteuvjNKV3zz4v+/dwPpbTxAT17JD+20C3gg2MToawXRgAAIABJREFUOsmNqI2U+V3nbCx0e+f2pYJdgHrtpGzSejPZ/nOzQF/ByrmVMr1vY1wINXG6HomDUtVWmN4W5JpN2gJNt49Muh65vGyBbIGFb4EMfsxgH0NHKVajrtkch4gZNI8QEHro0h72EqyOV6z3ivTaDV+b7vnPe9KJN56Yzvv+eelhD3lY+v0fFglaHf3Mo9Oea+yZ0g2npXT+6/80GrZ7a0r+5DRvFgA4oH62pUmoVDuxRBVEjS3Hv/c1jNNXd8Kbt5Gq9Y7T3fg9cSqnraihb37zm4cqt2/9FvpzVdtqb/n0sto/TvL7nN6N224Z/Bi3hceTv7DUiy66qKASCxkQ3lC+CnU8peZcswVm1wL0cGh9CIegCyPUSihOTtkC2QLZAuOwQAY/xmHVMecZp0riBOsSFfKlHfxourr2zvvuLAROpYf82UPSQU87KL32Z7en9PUTU1pl/ZR2+IdFYS/S8o9LaaWnjLk3c/Z1FuCQijO96qqrCidCDG057pmaOMFfiu3iU/tcXziMpcWeEi0k7hb0cCCGOGqhZ6jBqMBiiuuu1FWmU1DXxomD1g5xwQQU6QOEwJT2EHXD6BJrKxaUwwR0QVsX/zofYlQAVTHQBA4JoKG9dyWMFdcOo44DEQAN2hw0an0rztQzBOjQu212Qy+hnD8qstNj8ewEAIdJbHvdddcV40S51c21/rFmit0XMohRN+ztQMPUr+mdDH6M0pqTy8uYtSZEsjY1xf9Prla5pGyB6bVA9aBjrqE109vSXLNsgWyBabBABj+moRcGrANniKP0jne840FOX77qNqXzvndeOvJfj6y/ujal9L7r3pc+cesn0soPXzH98y//Kz3lp/+2iOWRmR4DjsTxP+40iCAfITz3k5cTR9Z4P/roo3tdXzhobYEcRx11VCHaFfo6HHdAwN13313MPwwODCwnVu6BdxVcUyI+SFwOgFC+aiyev+GGG4q4Z6rbISSHMQIwIdRGgX2S6corryxAGwJx6OrVKznr6kI8jkAhUUfXfhJrc0uAKzEx0tiPWBpxQmADJg1gia4Au1aZNYTLtB2jLQS6hrUBoThjqY56jx1ChG7//fcvROWmIWXwYxp6IdchWyBbIFsgWyBbIFtgIVkggx8z2JtOY52uEiKqqm07dXJCPEltgkmasEvwNK6uXfMv1kyn7XxafdXuuCZ954zd0mr/ndKyD102pf0+ldLqW0+yGbmsHhaIGwmEnVDfpzJeThhQ6OVxd3mPLAd6BPNEqAu18QgtiysiXW8YVxDG1YucdE5/U+L4Az0wVtwoQVE+kt9x8Kmpl3/u99qureWrKgdqyBwfVj7wogv8iDj/H//4x+m9731voVciBIBaOrtgslBUd4uD32NXeAcYIgnhK7NbUKGVi5Wh7XMFP2hnEFt09WHVln6nnvPFsKnrogx+zHHg5tezBbIFsgWyBbIFsgWyBSoWyODHjA4J4IdTUVe4iSnmiHGqXBW2UG960VVd4Addj5NuOimdtcdZaa2V1qrv3ePXS+ne2xf97oWfTGnt587oKFjY1Y4755/61KemY445pgD0ABJEfV2Fhy3g2kLMjHEkTAG6G//4j/+42CnHzBCCUQ4ti3vaXRVWfrauTupvjmJDlK+YxApxnRpQpcp+wHBxNzu2VxUAGke7q3n2BT8AHa7ke/WrX10wXOoS8Adg5Wq3NpaM9Y09XPUIkKB70gf8wODQZxKGTRkEBrRg62CduOqtzPBw/eRqq622xHWgk7BtWxkZ/JjvHsjlZwtkC2QLZAtkC2QLLDQLZPBjBnuUs/XWt761uJfZLQCcQHHxHAYnqu5zXqi3A7SBH/Q89jl/n7TDE3dIR2919IN79re/TOmjz0rp599J6S/+KqWV/+fkfb8zZ3AULPwqc/oBezQwONRCQDAB6GGMW9OGEy18gw5F2ZEHBAiP+MxnPpPWWmsRuBbgh3/XhbOUeyqe5aAL2QlGCdaBVMccwSwRjoGt4I77plQnrNr07CBCsX3BD6AUVoU+ouPhek2sHesRO7pGUF/6nXYAeTBpxHcDs8qaIJgxrtZkH1ofXeCHtl966aXp4x//eAFwKEs4jZChLbfccrEZgFe77LJL0U/KlIBs6qwM68u0pAx+TEtP5HpkCywMC9DWsE+kZbXOOussvsp5YbQut2IhWsC3HZv0+uuvLw42nva0pxX7B1pKl19+eXEYNcx1vOO0lf2ja5XNM4csXeK9gz4/zrovLXln8GMGe5o2ABFCp8ff+c53lqD+f+UrX0lOkYcVB5x2c7SBH0d+9ch0xR1XpMv2vqy41rZIP/xKSn+1TUo/+1ZKn35xSr+9N6W9Tk5prd2nvalLff2EWQiR4JiuueaahX7EhRdemDAy5np7AoeeQCkdirrkw2V+CWWJ8BbP1QEBg4Af8gB07L333gUDQd7eB1oqK8CQcp2IJxJI3XHHHVvnNRAUG6zrhhx5Cy/BQOljx77gh+eANPoMuADcuPbaawtgVkgPMAN7I8ROd9hhh6Kufo/RAhgBygh3IQ5LRNZmpw/4ISxI3oCp6FP1sTnCIAk2DaAD6GGzJJwJ8AIQsY4CaaYpZfBjmnpjNHUxD4w7Yr91Ar+jKWXJXOajzHG0g4MA2HTTHaYWseucBrOAtRXz7owzzugMYxws5/l/ej7G+XyUOQ5LT+vcsqc58sgjC/CAFpp9gp/ZA9orOHDxb0Ll05SIrNOpw9h1kNN1WFf3/LT2yTTZeS51yeDHXKw3T+/arN91113FKXFV9+ALX/hCuueee5Yq8OOiH16UPnXbp9KNd9+Y9nzKnkuyPj6+W0qrrJfSjWemtOJqKe11UkqrPG2eei4X29cCdXofGBAnnnhicZoft6wsu+yyydWkgyaOMWe8DGyU8wgdD5of5Q/XKMCPED518gb0IGD85S9/ubhlpKrho04Brmy99da9Qj8GtUXX833BD2DVfvvtVwAwAb6GHZ3OuLUnWDQ238GyKOePLQKsOOCAAwpwKm626mJ+CAniVNoIPfnJTy6a5IYXGyf1WWONNRY30zP6FbhARPf4448v1tJpETqNimbwo2tkzt7vP//5zxcaN8ZfjFNrHdAOIArkHXWqK3PUZUwiP3YCegBPseDG6fCMu08mYS9r4nrrrfcgx8v+8W//9m8XHPiR59bwo2qSc6tvLYXRvvzlLy+YvnEwEu8So7cGOAi2fxjnWtC3vtXniL8LAyaa3wV+eDf2OvYxnp/GPhnWFtP4XgY/prFXOurEeXJTAlo+GmOIPrpaEtIoJGYcm6hpMFUd8+NVl70qff2nXy+qd/Qzj057rrHnoqre9OmUPnvQon+vtdsixseyK0xDM3IdOiwQeh+YCccdd1xxmwsQQJgELQe/P/bYYwsgZJhQhWHBDxss7AasjQhBGZT5URY+FT7jthh5EQCtS7MCftTpoQT4IQzPmkXTRCqHBwVjhI6K/nWis8022xTP/eAHPyiYGk59hEBhavh9NdFaASCdfPLJS4wHwFj1nbLwqSt4lW/NJNA6TSmDH9PUG+Ori7XM5v6II45YsN/t8VlvPDnPep8Eo27fffddasCPupEw6/04ntE9/bkav3wZ33+HFXV7PPppgAXf/GkEP5oO0JqsXwU/pr+XZruGGfyY0f6zMQZ+xKKwwgorFCciHEI3GtSdIM9oU5eodhX8oPOx9+f3Tvc9cF/x3JFbHJleuOYLU6Lv8f61Uvr9bxa9v+NRKW31hoVggqWiDVW9j2qjzzvvvCQcxFjvk2yCiGwCC6Vbbrml+NvJmERU1XW2wSKhS+F0jMP93Of+SRA36uUEMtD8AGqEW/S9ecaJxR577FHccGLu+tBXhU6jXRH24vlyXartvv3224t8XMPblYR9uCJ47bXX7nq0NtSn7qUQPMXwCHHS2ABguRCtdapBm6N8WuPfmB1ookDbcthOX/CjiZ1C+wNYUgZMQs/l6quvLuKFaYA0hT91GmeMD2TwY4zGbckaOIk9aexhZ9DWGvR7CrC0mTW3MZgw1cqaPAA5YrzGOuo8rZqm25SE4GGHrbzyykVeMZbd+uZ3kvweeOCBYk0UC1/Wz6GV5KQ0yoym+5lY+nvvvbdgPS2//PKd7dQGz7ON+vi/9+Rdrot5p23lupRN3iZM7LlymzH02Kra3vKcjueFDbJRrOPaiCaPKQuAVXeAeh2AGvWbS5/0GbE0N2699dYi9K4qymzc6ENALNuFTY2jKsOx3H+YbaF7wE6o9r5FdZT7MvNj1VVXbeyncv7W5RhT5TrqF9/K6thqskOeW+0jxP7EXNffDnyMU479QplbfeaHZ2J/ZC9hT1O3/hp37373uwvgmF9QthG7WWM8E/pmxl48Y66YZ1Kfda9uzSzPifLvlSmZPw5XquzhJhtUwY+69a7cJnNOWZ6rOxRqWmOb1nBjbmlKGfyY4d7m7HAC6X9wYjhHRBgH3ajNtwl8TM8555x08803FzG9Fv2mVAY/brvntnTgpQemB/77gbTBYzZIf/0Xf12InW624lNT+vDmKf36zpTWf0FKq26yKLsNX5zSsivOd3Nz+T0swJkVBlJmWMRrgAssAowQjgktEJttyYbcXBDbbMMrATiqglNdzI8Iu7FRJrYaycb1kEMOKZga8XMfLewE4RObbrppj9alQnROPpweY7/tilz0SXoU5oYwjUmnJmABsKFOBMjUz8feRmXFFVdcvGHBsgixVmKoRMvc3uI0x+YhWDA33XRT+tCHPlRsRMqpb9iLvtYfwCrAizWQ0/f+97+/CLfhQJUTTRHAEx2VppOlSdu5Wl4GPybfA0CPt7/97WmDDTYoxofwLPHYWBm33XZbAd4RKjZWaduccsopBf2aPhCKtpvWzBfjy1zgHNqgC+My3oUiCHG5+OKLizXEN08/A2blwxkFRFh3rBGe9W+gp7l0+umnF/NHOdbBU089tbjxjX6PW68401hM5oL9gLqXywzA1p7B3LXGWlMALzbLtIXK102Xe8D81m5lAAyJ+XGwlSdcjV0AOaFNBDjSdjc2sQ+HvkuY2F7Aum5Tb96aw2zghJfzLyQOUy6Aonjeeu15Gj/+AFo5BcIK2YJNL7nkkmKut2kEyGcufdI1YoERdIzoO9EZwlgTmkeUWZsBwwFKb7TRRgUgf+WVV6arrrqqsH0cdtE6YGsHYL6Bxg+wxHfIdeLeYQ9hor6H8V1UP+CH9bppzHjG+HjXu95VMCsBSuxvDO66665JaLU+sc773gFyrNsf/OAHGwF8eea51Ty3zAtj2hjwvQTSWQ+23XbbAqBfCHOra26Ufx9sUNpIbbe8ATD4C8agtTDWBkAnJqi1xNzHNMWYN/fNwe22267QDLJ+Y47YYxnT1ixz0tyTlz2aZ81RIGrdnPCdkOIWOeuztUreDnS0ZZiwFwBzeb0rt8l3xXof3wVrvD++FW1rrHea1vA+dRykD6f92Qx+THsPLeD6WbiIP0JjbVh8oLtuywjwY7u/3S4d+a9HpjVXWjOdttNpfxI4xfig83Hvj7Kw6QyOHaCFDwbngOMLObe5i8QB8PHiWMRVsTa5Nn8cXX8DAG+88cbCUfDRqqNEdoEfyvOME4i4ZjfqoF7CN7AVOCER00nnYhDg0di3gS3f+lLXZdgmPsie7VINH2WX22DbQPibM3fggQcWp6d0PZyuumbYJppzY6PmgwyEYBcgBAeS7YAjHEUnMLHJk6+NO9CDgwnMKl/RzREDCmFn2ADYEPo4+7tJ2d2mPzaMTkLdNGOzvvHGGz/ILCF8uttuuy2+9WWUthtFXhn8GIUV++fB8eUsc0pDJBd4ANSw1mAHASQI9HIIASLWG5vo7bffvpj7NsDWBmsHsMMprvkiDxvpOmpzHbhonpxwwgkFw0KdIiTLumhTbaPrqugINQsnwXtADZv5CBeslik81rrKUeZYxC1MwMyPfOQjDwIgw4KYXTb2BKhDQ8faBQwxN4FDwiw4EcARKULMlBUC7U3CxDblrqAG5mgjwNLaAwDg2JirVb0KtgMgxxoaIYI2+eyjP7BhOUj2G2wphK6LJj+XPmkacWFndrTmAQ84U8ZbiC9H/TlqYQN2pR0AyACYAZ3Y0poZoZL2UNplvTPe6kIQo15dYwbgZL3mWMWNWN5xexZb6xen2cIU2UmoorkDwGn6/uW51T639B+QzvyKcFqXF/jGmi8LaW71WZH7gh/lvOq0bOybrHfhVwRz13pungAJAUz8Cs/YN8ZctEfwHQAIm7ttc8I67XsQhzrqFX1m39YHWKj7NjS1yd4oAODQFrEm2IO2ib/7dvk+Na3hffpmoTyTwY+F0pMz3I6+mgkn3nhi+sBnPpBWfsLK6ZeP/GUhbnrE049YBHxc/aGUHrdBSpe+bRHw8fKLsrDpDI+JQavuVJKjjQ3lg2czbMPoJLUu9QE/bNw56D6KVMbLSXliTjnpQmaGoQw65fFh5iS1gSYcHU5XgD2D2mbSz7ON002Oo3CXunhdGwunNcAczlMbDX3Q+qMOCwGoo4qX87JJAOIM03eD1mmY5zP4MYzVhn+HE8fReMYznpHe8IZFIZI2vRw9wByGgwSgBQRiTNg4A/rM3/JVzrGBrtamL/gRdeGAlkPp4n2OqN/FKf7ZZ59dgIxSdcNfLdOmWZvK7/SxWrDVrHvWVk4agDPCIeraFgw6wORHP/rRQny4SZjYOge81A5tqGOglJ0Ba7LQRGuH54MxCgR3cs5xB5Zi/u21115Ff+nHPgLZdeBH3z5ps6XvhT/aBmTgLHFyIwww9kIA/7BB1a7s5PsGeCvf1uV5zh07YwVhDAAoqo5X15jxDpYeoA2IJHHuOOcBwFTHWNf4yXOr3ULmCdCSBpi5RfMKaB9MyIU0t7rGit+HeHoX88OaCxi2/vYBP9p0NRx0Wf/NLaCiAx9zFLMD26lpTmA8EbG2n/NvDCxpUA2PQcAP62l8YyK0GKCt/m3i78K1rY9Na3ifvlkoz2TwY6H05Ay3oy/48ZILX5K+9fNvFS3datWt0kk7nrSo1b/8cUofWCelhzwspWWW7QQ+bOIsmKN0uGbY/Aum6hH64G8nmOuvv35j22wOfaTixoW6B+P0lYPeRr0cpwHpdwBgOF5lZsQ4y8x5T4cFMvgx2X6IzSeHuhqG5ntRZhxhpzlpxy4DgEgAPUwogFoTg7Ev+NEU7hU/VzbnfpgNP/YDx7lJY6TN6k6ogSYYFa6cFe4Sp51Nm32OsivKlcnJbxImBpbawGN4AGfqUrm9sS4DNQKsincizh+rgkOpTNduA62wLZr0leL9OvCjb5+02Y/TonwMOsDMl770pYLhVgU/gPZhg6pd2ZMdqrdc+Ln82Bn43AZ+VG97KYMZGInYO+Wbs6JNoe3heQ47sKoP2zHPre61zD7YPPEHa1GyjwGELKS51W2JVDjnwrKAlk1AKOADu+3ggw8umFx910IMPCwzDOFyCnAXk8+eC5CBsYflZ641zQmHPYDB6ro/TvCjzGapgh9d4u/a2bSG9+mbhfJMBj8WSk/OcDv6gh+vveK16aofX1W09C1Pf0t6ydovWdTqM/dN6TuXpPt+/8d07/bvTT9dcdPi9Kjp9gaOr8mPnt+1CZphsy51VQdWQO1R+3wUQ/thLoZAKaQBgNJowzrJpD1olz7sC1nEeJI2naWyMvgx2d4K5xvzo+x8C6uz0Y4TPeAq0ANjKEIuAJMhpCufMvPDPPaNw5DgjKMmx3WGWlh2tDn0Ttc5xnQhdthhh8WME88GlZouRDA/2hxZZVY34W6souVQZX7UiQOXewAFn2OG/o254KTTushZAM7WbfbDJt7FSBDSgnJdBV6UbVPOkWHLssNTtn/ZwVlttdUWs2LKYFPYG6NCn8XNUb776u7ZCC1oGmFz6ZOmPOOKcyFBweJTjhAYugNsxZZ+1wZ+ACVQ6ctXeEe4E6exyvzAIBD6QwOkj5NI70MdMT/KrBH1k4Q36h+pCaSq2iDPrQcLb5dthGEgtMv4tCcluuuEniCxvYxQqeq6Matzq8+qHmFSGBfmRx2DF5vIfg/waUz2BT8OPfTQIqSw7kZMwB9w2HoGYKCJFKySpjmhH+wRJ8n8aAM/2sTfrUF0hZrW8D59s1CeyeDHQunJGW5HX/Djoh9elA7934emdR+7bjrviPMWtfiG01K64O9S+l8PSd/+9fLp1Fsekm7+7zU67/4mFCseW4xlk8DbDJt0qay60z0fBQi8DxwnIja+czGIjYe8fGTp0kwqcU6AL6GXMalycznTYYEMfky2HziQNCc45qjD1hEJy8HpGgDSBld4HXCCk+7fNpQ2zJyW2IBzQEP8GCjge+NWAt+cqhPDSbdeKVfoBgq1/zud5IiGELD6yZdTWtb8GBT8sKY4qcRYUY7NvW+wNgBcnHTWJe2goUTYOZwRG22hhmXwg8hpaH4IEcLmALaIse8SJiYyCAgAKgXYzD5CEInGVh0caz79J/oYcXOV0A/5cPSBRcIJMEG00Rouny7wYy590jRq6ZegzgOAfJciJEgfAxEwU4A/XeAHzQ8n0mL35Sf57vkZNhA7l/UGhP2wKbYQMKjLSQQ2ha6NE3C2c7oNQBECIMyTTaW+zI88t9rnlvVF3xsHEb6mn7B4yuDHrMwtAKt1THva2LVtK7y1wpgFUhjrEV7nHePRnowYadhL2Iq10NqB1RG6XjRqAhw1LzA/HCpVmR/yDYDSuwDuddddt6hiWeupbk6EKHZ5HSLEH2v9s5/97M6P2SBhL23gR9saa71gi6Y1vLOSC+iBDH4soM6cz6agw9p0+KB3pertG33BD/miXRIKI7i2xnL3pw9s8J10128flg67ac103389pFB2hghXKaHVOkHabchs9vre0NHVrvz7+bOATbb4UB8m9HT972SMsxBOTNTOh1NMOG2ISbM55s9CueRZs0AGPybfY9YGJ+scVbH3bqjwPQF2AEYAkr4d1hfgB8DABh9Fm2MoXIbTYoPpHRv26667rgAZrDkYH0546YT49nDC5cfhBaxikwhXcOLu9NezNtHyp7tgg688DAEsDCET6iScQ7gIZon/27yrv7yEfVTLxMTguHJk6TrQedhpp51aQQGbcw6a59WdXYA6HGV1j807Z4cTTreCwww0YpfQ2mgTJmZ/gtacJ+/ZG3D2OSxuYREGEO3l6NgHqIO+idBE+xAshwCJgB3a5hSZrUMnpG10DdsnbXlyoIBlgBz9zRHjxKgnB2/33XcvdJA4vHSSjBH9o5+j//bee++in71L8NQ4YW99jCVknAArjB00fcC9myt8A+XXZ8y87GUvKw6EjDOaIoRMATQcQawoTqFvq7TzzjsXDl6fkMw8t7ZoHB7AD3OGo27smivWIf82NmZtbmEmWevsyTbccMOhF3JzxpwHDAJsjUEAhfGH+VYGMT0bt82Z876fdDusm8a0MGg3PgE+rCfGsvmENRIpbp8zb8pC034PNK6bEwFARsgZtojvhjlpvsVtV+ZtUwoNj/I8B96W1zshldbp8vqu/dpkzTDPCU5rk/rXib8D6NvW8KE7agZfzODHDHbaNFbZhy3unO6qn9OHMoo7DPix4Vp/lU7Z5Nb0qIf+IR1201PT9+5bJDJkI2BD0QV+eNYzPioWicz+6Oq16fy9MeckzUfCBtemUriTkzsfOBsHjgcBqwiDMlZ9QOIWldz309m3S3utMvgxfyMgvmeYGOVvVd8aOT13IMCJIVrYpYtg083hthGvlhd1WWaZZRpvOupbr+pzIQ7sUKFLAyvCT9ikrm3lk0tCqESH2/JtEyYetM1h77KNIkxDm30nqvuOLpuNq0/US31CP6OrHm2/7+o/v5eabsjqKtveTEhSn/HRlVf8Ps+tB1sqQrXMrdhHlwW7F9rc6jtW4jlzxr5eGJADTmBe03pVHrPGrgPZPmtwuSzvNK37bXOiPLatRfoS4FAGWAZt+1yer66xXWv4XMqatXcz+DFrPbYA6zsI+HHAZiumJ2z9kvSup95Ue6uLUzfxqBBni4/FqGmTwfmFFKMQV2/zWIBmzk0qWcA4gco3iWllY2ULzLcFMvgx3z2Qyx/EAoMK/A2Sd342W2BptkCeW0tz7+e2j8MCGfwYh1VzngNZYBDw498OWSE9caVHpOX//KG1t7pwamkkiGdGE4Oeo95iBZSptyqIaoiajPnRFQM8UIPyw1NnAYh36LygYYqvRzHN4MfUdVWu0P9YIIMfeSjMigXQrC+66KKCpu97K8SifA3rrLQj1zNbYNoskOfWtPVIrs9CsEAGPxZCL85oG1DZxCyLd6OyLAEoxI9WY/GKX379xJQuecui1u5/bkpr7PiglgM/xNyJtwtBIzG2AXJEfJ4X77///vT6178+7bjjjkXcak4L1wJU8In1ifck1ifkyc8y+LFw+3zWW5bBj1nvwaWn/g4wfE8jDRpisvRYKrc0W2AwC+S5NZi98tPZAn0skMGPPlbKz8y/Be7/RUof3CCl3/1qUV02emlKe364Fvyoqt8HyCH8heBYxN8F42TrrbdeLJY2/w3NNRiHBQgFAj8ogRPny+DHOKyc8xylBTL4MUpr5ryyBbIFsgWyBbIFsgWyBVLK4EceBbNhgXtvL+pJSA2ldvH98iuutkT9665xC5DjZz/7WTrttNMKJXUpgx+z0fWjqCXtF9eQAcKEQL3vfe8rBAYpevdRqh9FHXIe2QKDWCCDH4NYKz+bLZAtkC2QLZAtkC2QLdBtgQx+dNsoPzFFFgBcuM/eVYJ1qQ78oLiMDfKXf/mXSzA/ghGyxx57FNdm5bTwLRBq125hoBbedcPBwrdIbuG0WiCDH9PaM7le2QLZAtkC2QLZAtkCs2qBDH7Mas8tpfXuA34QOiVo6d5rya0uBx10UDruuOPSM5/5zMWWc2+3Z9/xjnekTTbZZCm1aG52tkC2wDRaIIMxdGCcAAAgAElEQVQf09gruU6zZoG4BhfzU1p77bVnrQm5vjNggRhn/m5LD3/4w4e+ejjyjStV85iev4FBs9CV3z/60Y+K63cdrnYlbHOMY++ss846xU2Ug6ZRrGfD1H3Qek778xn8mPYeyvVbwgJ9wI+zzz67CG3ZeeedizvqP/KRjxQq9FtuuWX6sz/7s8X5AUUIXp500km9Fq7cFdkC2QLZApOyQAY/JmXpXM5CtsDvfve7dPXVV6f3vOc9xeHH4pDZSqM5BA5CrrnmmiI89olPfOLYzTIfZY69UUtpAcbZN7/5zfT5z38+vfvd7y5uEdxuu+0WW+Pb3/52Ma4222yz4iBu2WWXHdpS2Mxf//rXFx/oNY3poQtYwC/a73/4wx9On/zkJ5Ob/4ZNP//5z9P555+f/v7v/z6dddZZSxysNuXp5h7+yRlnnFEc0K655poDF993PWvLeJi6D1zRKX8hgx9T3kG5ektaoAv8iKf/+Mc/FggrlNR1t8Icqumf//mf029+85v0d3/3d0uAItnm2QLZAtkC822BDH7Mdw8sHeX/4Q9/KIABN6wNsxmfBSvZDwA2HvKQhzSCH+zAOXUownF99KMfPdKmyfeSSy5Jhx9++OJ8x13mSBuQM+tlAaHXW221VeFcv+QlL1ninf/7f/9v+tCHPlSAI8Oc+pczC806t9dl8KNX1xQPAac++9nPFjZ78pOf3P/Fmif1p5sigSllVnlbprfddlt63eteV9w8OOx6O4q+x3x/8YtfnI466qjedZ+Tsabs5Qx+TFmH5Oq0W6Av+NFlx7vvvju95S1vSW9961uz4GWXsfLvswWyBSZugQx+TNzkS2WB//Ef/5He+MY3piOOOGLozfgsGA7LU5ovR/Hcc88trlefr/JnoY8WQh3bwA9MZKyPgw8+eM7g2igc4IVg7/lswzDgh3cOPfTQdMIJJwy93o6i73/xi18U4Jz1qC9wM5+2HnXZGfwYtUVzfmO1wCMe8YiCqva1r31t6HKcAkFdney86EUvyqyPISx55ZVXpi9/+ctp2223XYLaOURW+ZU5WsCJpuS0Mqf5tcAo+yKDH5Pvy/vuuy+hFf/5n/95UThnxQltCCMLU/j+979f/O4pT3nK4mvTy+9hF6Cle2f55Zdf/H2xYSWyLebfdeuekXdcve67dM8996Qf/OAHxYnkSiuttPhd5f7kJz8pYsyFY3j3SU96UvH7pvciNlxdlfPAAw8U5Wub76ikrWjgrgAfhIYdmgORt/oss8wyS2gZqOv3vve99LjHPS6tssoqS7Av1Y1ewU9/+tO0+uqrF2GqZXYmW3ESsDadbIeNqm3SP9Ff2lT9fVnQOsAPBx7qK5VZoXXvsnv0JRv6t+fKYyJGKRDp1ltvLer7hCc8YQkxbSEPRNe33377JcCPtvr2tUFdv3bNnHL/GaPGr5+Vx6M8uuaDd3784x+ne++9N62xxhq1WhblZ2gjlOfEMGNevZRnnri2Xh7y1JdSuTwn6zHWoz3GpGeFnRgfj3nMY7rMNdDv68CPj370o2nrrbcunN0vfOELaf311y/mhNQ2bqLgmEva+9jHPraYD2UHuGlMd1V8FOuWMsr1066qkHzXfG9aK/SldeKuu+4q1gn9bt2Tf9ua2NTuYIRXx/oweSmjCfxo69My+GGtKK9f1Xo3jeUm8KNt7MfciLXPsy996Usz+NE1SfLvswWmwQI2e1tsscWcwA8xdyhfr3rVq/JtH0N2KvDDRu5LX/pSBj+GtOGoXtMPkr7IaX4tYH1CIx0FEJXBj8n2pU2h03khIAD2tdZaK33lK18pnJYjjzyycFqABAAuTvc73/nO9KY3vSmtt956RTiDPgdaPPvZzy5uDzvnnHMSivPRRx9dOPeXXXZZkfeKK66YNt1008JR5rR98IMfLDbAb3/724ur3J/3vOcVMeHist/2trcVzuXHPvaxIjzTu+j03/jGN9L73//+wgFqeu+HP/xhOvXUU9MFF1yQXvCCFxRaAwAbjtKrX/3qtOuuu6abb745GWdnnnlmUX+bcQ4qB6Mt3XTTTcUBwnXXXVd8BwA6F110UQGgcFKcbgvpoLV1+eWXF3+OOeaYwtEU9451udtuuxXXjlu35MOeABRXkms7kXLOjhNSm3Tf/VtuuaWxTbvvvnsB7uywww5J21HRTz755MIpl4AfX/ziF9OznvWsIj+AxL/8y78UMfv6mjOtTZ6JdgD4tYWzyX76Vd5CZv1hJ+3Uhw5Tnv/85yffRv3lOnXXqGuLw5p3vetd6WlPe1pBNed4E2QHaJXL5BzHtezD2EC/ur2uK7Gj+l9xxRXFAYZDIHUyPv1bO4QEN80Hp8XXXnttAZzpS0CdMQRYe+UrX7l4X2Wcmi+vec1rClF5duVovv71ry8c5kHHvKvpAQnG8S677FIIR5oXxrTTa+Wxs3kJdLMW67O99torfeYznynAq/33378YV8a7tldDU7ps1/X7KvjhhP2f/umfivFcDnPoGjfKMb+NP/U2l4Ry6yPtMle1nR2NpT333LMYe1dddVURWmPNaUvynOu6JX/1MQ9ibpx++unpsMMOW8yobpvv3m9aKwAm+tuYtiapq3nlj7nRtCaWwa5q+71n3KvzxRdfXIwZYMQwedWBH336VHlurLQ2GIvGhHUKYPo3f/M3xVoqNY1l3wffH31fDnlqe15+vj+f+tSnir4BNFtnaZZYAzPzo2tW599nC8yzBUYBfsxzExZE8Rn8mJ5uzODH9PRFBj+mpy+GqUlci27jzaGl00DFn/PLSbJp5jxLNo2ces6rfufQcQI5X04mARr0HThanJFHPvKRxSnbV7/61eLdO++8s3Ccn/70pxeO8ne+850iL8/ZpNsg2+Cqg9P9N7/5zUU5gPsTTzyxCFWRb9N76ll1xEL7Qh4huqguyh+E+aH9wKDnPOc5BegBtCEUSmScwwwk+sQnPlE4oHFKCTwAwoh3BzawDZYM/YNLL720eJ5gJHCHSHk4b37mWW3mMDS1CYgTbYh4djYM5xb4cfvttxf9GswedWVzYBNHQt4YGmVbeA+QVc2boyLe3ykvMIUDyKZsrN+MBe9qY1DM6wRXq2Wed955Q9ug3K9d4x+wpw3lm/EAGvvuu29hf33bNB8wRLzLqTd+JU64vgWq7bfffgWwwy7AEH3AYTNm2QJowuEbdMzLF9hivAaoZdwAQ4wNB1qccGVKbAtUA6ABOzh+QDRJ+++4446xgR/KA5xef/31heOuvWXwo2vccFABPcBLjirGB5FTIAdQE8hnnGFPxe+BrcA1cyXa2TYOgIXDrlvyt/4ADYEU4bQDFdQHyOBnbfMdUNO0VgBKOezHHntsAcypq3Lkp8/r1kTrRBv4UQdYfOADHxhZXl19ai0Itogxuc022xTd4z1jFqBnXsXhbN1YZi8geBn8EMbfNPY9r4+ENQJ5YgwaK+a6uZjBj67VMv8+W2CeLZDBj3nugP8pPoMf09EPapHBj+npiwx+TE9fDFOTJjqxjTwmgc1jiORhK2CEfPrTn158ClsVHwQQHHDAAcUJm5NvzjCn0IY7NulAEM7hM57xjPSGN7yhqDZHEVDCoeNccmhshDmWWCNOCTk9be85Def8uc4d2xHrQKrWYVjwow4oCGcZ+KOcuNECSwUIBCzA0AAmYMiUU7wLbMISiVCXAA6wRGz4m9r03e9+t+gjjnm8w/kugx9V24cDgJ3Dvk3gR1fexo0EzNJOABgQJPq5L/jx+Mc/vgBfhrVBtX1tc6Ct/6J87ameMMvTfOCAYnuUWUL6HFjHaefwG8PlsRf1GXbMc4APOeSQQjvFnOCAA97MpQDjON+ANonThzkA4FIf7A/vcTo33njjgnk16lQHzgHFMHKC2QMYBXK2jRtrgPFr3gaIVq5rrFVlkG1QDYqm9W6Qdcu8MUYiRR2ATgAbIFrbfG9aK4ABmBGYdZg71k/rIVAIY6luTSzf5tjUr1UbjTIvZXatBXV9FKC0cW3uACHZrW4sA7aM+fK8bBv7wF4Cr9bXMvA76FgZ9TyZ7/yy5sd890AufyALZPBjIHON7eEMfozNtANnnMGPgU02thcy+DE2004k43AGABEve9nLFpfJ+RAC4fS2TCe3EQ89jTonMRwhDqDbVOTDoXQqHBv12IRyeoUblJOTU06SzTBGgBCREM0UNsIBaHpvueWWa3Tmy07yXMAP9HsOcOgmhJPPUQkgJ9rDybFJx/7AfqmeNjYBBOU8OVROv+vYGeU29QU/wvbs6NS4Cfxoy5vjgvUC4NEm/ew0VR0GBT+ADsCaKkNkGBt0TZi6tsb4p7Pg5hvglXFdNx+8b+yUb8Uxvo1RYyLAkTpG0bBjXl2E45hPWAHsDggESmJYYGaVAcqwgTlq3l144YXFn9CMw3CJ0/cue/X9fZ3mB8aRdUM9jF+hU1gsbeMGuGlcmud1Irl1wMWgDm0T+DHIuoWRVg4dijpgaGAo7LPPPq3zvWmtAExhBgGsrL3WwAMPPLAAFjG36tZE46OqN1Ltt6qNzN9R5tW1FjT1kbljbJo7xmfXWC5/b8zDpueF0QEAabGUQfdBx0rf8T8rz2XwY1Z6KtezsEAGP6ZjIGTwYzr6QS0y+DE9fZHBj+npi2FqEs4Aunp5Q98EEDidtdlGwa4DP1yr6GaHMvNDvcrOjBAXJ7wczPLPhd7I/6yzzirYH2uvvXbBJuBcAgFQ/2kmNL3HQejjzJfbxvl2skgzoYs+Lm8b9rIDHPbTxvJGW739js6Jk2K6AGXmBx0ITi3ARL0jJEc+EcKC9RLMj1GBH1gKnDPU+jbmRxv4AYwC6GCPBHgV7BqaLdoOiCqDGmxGGwXIUe4jjjxmwyhs0DX+68aG0BW0e6K62DfB/KjOBwADgAfrKcJPqqfXHFbjqMr8MKaxYzCSBh3z7MreKP4hLIzOr75ADGEDoeUQ7Te2aGUIp/IeMBHzAlhFT6c81rps1uf3bbe9eB9rBpsBMNA2btSZXgq2Q5n5EeuCb011zRnUoW0CP/qsW8AZALHwGyyzSGU2FSYcxkvdfFe2vmtaK4QlmQcBTtGp0X/WFe2sWxOxJmI8NvVV1UbqNqq8+qwFxn/1elzzzNqPYaYN2to0lrWrysgy5pqeN/59JzLzY8kRkcGPPqtZfmZqLJDBj+noigx+TEc/ZPBjevohwNkseDpdfTJIbSIGnrNXZn64bcDpGUeZE+s7xDnhQBEidKLLEXGLRGh+cOb9DHtDrLpT9PJtQMH84DQSonNCzjGKWyCcbDvxdzuFn3FKveNnTlXlJfSm6T3ClX3AD06Gqxflo44o0nQAuijk3uOUlZkfbM3pJSIq7h9gIwEZCIlqA0eJTdjJ3zbytAOAIdoqREGcOsdJYgdMGUyC0PwYFvzg+AiN0U/sztHgLLM79kofe1VZJeymLU6oaZlE+A7HDQtEPD6RQjZdbbXVCicnGAeer9P8GIUNusZ9hA+VNT/0kbHAHoCZpvlAaJSeCnAHPV8CEPmZcAWsBqCVOUNUVJ7GE4fXXODE2kMMOuYBJmx3/PHHLx4fgCTMCmVg79CZoQsClHTqDdhyQOBvto/wL+03doEfnE1/0yQRVjaX1AZ+AFuMf+FyN954Y+e4AfBgm5kPwDLJvMMcodcwKvBj2HWLbgWhTfMXU6M6p4B++qRpvgN+m9YKjCJAinVOXxo7wFFhhBhkdWsiUHhQ8MMaNqq8+qwFxhfwg9YRwKJu7vh2NI1la4l1pNz3Xc+zM6CpvCbTUgoQphqCOJfxPyvvZvBjVnoq17OwgA+oOEKbhpzmzwJObmxobSScYOQ0fxbQD1Js6uavJrlkG1Mx8F23ZfS1lPyc/HO6cxqvBVD9Q3zP7QI2hJy4ACOcysUNETbYqMnYCLQD4gSVIwAc4RDKy6adI+a75f9OyiXCoDaenHmJk+Y0HSUe1d2Vt3QRsEY4bSj9HEtlcbKNL6fGgIOm9ziyYu2dvKOLo8+jkfs/gT3lAHg46TbSrtHkBG211VadAnjo2doiXh5rxems/CUOkBAdgE6wZ6xRQCL6BNqmTerOTm6OoaNCyNG7hEsJkXLuON/K4pS6gce/u9pEB4K+A8fWLRjyAUJwbt0mw9bmk7nFrk5F9THbc6zDXhxt4Tlle9Xlre3yYDt9xPkFgLABSj+n3HhRJ9R09gIUYEVoe7lMoA7xzrnaQL/GuG2aNeppDBnnAAu2pgkAINhyyy2L60Xb5gPHlOApkET/GZdYAPKM0AOCoubMU5/61EKHgz1pt7DjMGPeN87NMfJye4o5ws4cReMX4KL+5oc2mI/rrrtu0Q+AN3tH41C4mnnj33Q4iPaaa4AGc3qY5NpY7BIhFEKGQq8i8uKAWsvtXQE2GBzWhrZxA/DwDiYGMNM6A3hiY+PSGBdOYzyzsflBDNX/jfmYk03tmeu6hUGjPI60OtFYueGGG4o+wMaR2ua73zetFQFKAjuMGYAHwNkcARw0rYltoG1o94SNjCH5jiIv9sYg6erTAHvNT8/7G3ikjZhjceV301jGllJ/Yyz6no30Zd3YD3AywtHMH31ivhovm2++eTE3usbKMHNimt/J4Mc0906u24Ms0HUalU2WLZAtkC2wkCyQwY/p6k1OjjAXTktsVMv0cSdsnF+gQlfoSLVlHELvYmDEu+XQGg4qlkmIgcb7de8NYjWgA8dCvoPWuakczp0wCoCDE+BqYrOm9sS77OtEeZTf/bBVU70GsVv5We3RV/qnSXcgwnvKY6fLfuOwgTLLjBMOGJv3qVe1vjEf2trd9swgYz5CPswPY6vJNtW+iLAr75lfw7Z12LHR9l6fcTPOMRsMglGsW21zqs98L79vrkSqrqd91sS+fTXKvKLMPn3q2T5zp29efcouzzW2ZldhYNXvSV/bzfJzGfyY5d5bCutuE2SyhmDVUmiCqWiyEw70VScuTjhymj8LhHCgzWxO82sBJ5NOJZ0qzjU52RHf7AQMUyCn6bVAU+z89NY412xpt0BdiM/SbpOlrf153Vraejy3NyyQwY88FsZmAZQ49E1UW4ssqhXK2vrrr7+4TD8TXwp5hOSjG6Pjxp3h1coBP5wiQSxzmj8LiLl1YsA5O+yww+avIrnkxbdPoLLnNL8WsD5tt912hSjlXJPYcKKDV111VRGKkNN0WsC3CJ1fbDrqOW0HIRri9XPKFphGC3z7298u9DaE3NArIUpJ7DanpccCed1aevo6t/TBFsjgRx4VY7GAuDaiXTaBBK9C1I0YoBNNp9WcNfFn4pHFpaFk2ewDPggb1W0eM/gxlu4aONMMfgxssrG9EFdvZvBjbCbunXEGP3qbasE8GFRiVHpJyMOoQzUWjLFyQ6bCAuj2Dqci1YVSTUVFcyXGZoG8bo3NtDnjGbBABj9moJPmWkUiPwTE5pIAGESq+qZ///d/LwSkiLoR+AJkEKcigEaEDMhBFZ5gFvGnxz/+8UXWqJjEzYilYYFUUwY/+vbAeJ/L4Md47TtI7hn8GMRa4302gx/jtW/OPVsgWyBbIFsgWyBbIFtgLhbI4MdcrDcj7wIUzjjjjCJEYRgxM1dBUfMO5fY+zaYUHur01L6FtcQVcRSs1YXiu7oBP1xrJcUd3O973/sKFfIMfvSx9uSfyeDH5G3eVGIGP6anLzL4MT19kWuSLZAtkC2QLZAtkC2QLfAgX/KP4hFyWtAWwPxwlZOrmIZR9XUdEnBiEOZHnUED2HANG1aI0BbhMa5Xo4xfBj/e/OY314ItmfkxHUM1gx/T0Q9qkcGP6emLDH5MT1/kmmQLZAtkC2QLZAtkC2QLZPBjKR0DxI1++tOfFoJs85FCzwMIQ+BUTDTBTKnMSAmApA38EEKz9dZb1zaD2CCmSU7jtUAGP8Zr30Fyz+DHINYa77MZ/BivfXPu2QLZAtkC2QLZAtkC2QJzsUAOe5mL9WboXaACAVLK3oCHSacvfvGLRfmAjic96UnF7S/DgB/udXfV7aabbprBj0l3Yi4vWyBbYGIWyLe9TMzUYy+IGKrbzO69997ibzee5dtgljS7PQEhzh/96EeF3tc03T4yjrqNI8+xD+T/KSDG889+9rPiJ2uvvfakih6onJ/85CfpsssuSwRdd9lll2LvmFO9BYSlX3HFFem3v/1t2m233RaHove1l7n7m9/8ppi/66yzTmHzcSUBC7/61a+KGyQXwno66fk06fLGNQ7mkm8GP+ZivRl6F/hBs2O99dYrrpLFnBhG/2OYJhM2/eQnP1mImz7mMY8psvj973+f3vKWtxTX4NIjidPrLuYH8MMNMt/4xjeGqUp+J1sgWyBbYCYskMGP6e+mG2+8Me2///7FFe5uLmtKbtYI1qMQz2H0t/qWNS1WO+mkk9KHP/zh4tvvm92ViKQ7JPn7v//7dNZZZxU3wk1L6lu3Qfqob57TYoNyPYznq6++Or3nPe8p+ukf/uEfpq6a9OTe/e53J+vokUceWdwo6N/zmQYZH5Osp9D4Qw45pLDPRz/60bTCCiuk4447Li277LK9q+H65IsuuqjYz7tGec011+z97qAPCpdnywiZH2Y9bStz0v006fk06fIG7d9JPJ/Bj0lYeQrKACqcc845STiJf1ugMEAAIpgY6NrjSLfccktxcwugAxLsOk6boVe96lXp9NNPT5/97GeXEDz9+te/nvbbb7+irptsssmDqpTBj3H0Us4zWyBbYNoskMGPaeuRB9fnBz/4QSII/rznPS8997nPXfyA0E4HDVUH3rNOo4fZrA9a1nxb7/Of/3zxfecYE0zvk+LwA2jSBn402bdPGcM+06duTX3UVGafPIet77jfc/r+jne8o2AwTRv4EYdr9rjqxjF/3OMeNzCbYVgbcs4BQ3T2yiDAoONj2PIHfc96dOuttybhzMLjHYyuuuqqjdl861vfSpdcckk6/PDDl3gG4AQIHjf4EYV+4hOfKEC4YdbTNhvNRz8FG57dJzGfJl3eoGNy3M9n8GPcFp7i/FHUvvKVr6QvfOELxc0q9DJGyQbxwfFxdDK23HLLFZaw8fPHovlv//Zv6aCDDkpOiJ72tKcVv3fzy3nnnVfoggQbpGzCDH5M8YDKVcsWyBYYmQUy+DEyU040I6dqvm/77rvvSMGPuka0lTXRRo+osD5gwHy1uU/dBjXDOPIctA5zeR6YJ03CWRuknvPt2Dnke+Mb35iOOOKIsTIgBrFJ27ODgrLnnntusX+v9vukwQ/+wlVXXTVy8GNUdh0kn0mP2UmXN4gtJvFsBj8mYeUpLwOCj4L56U9/uqgp5sVc2SD/7//9v/TqV7+6OPmpJswPjBPlQoiFxVhEf/7znxdgifCYJspcBj+mfDDl6mULZAuMxAIZ/BiJGceaiQ3k/fffnx7+8IcXAL9YaiEb9KzqQjfCyUApdzotYUQ+9KEP7aznoGWJwf/e975XUNjR15URYaedhQ3wgJh75ThZX2WVVZJvdMTkEzrXvvItc+oFwIgb3rBDHXQ85SlPKcJgX/jCFxbhMhtvvPEStlWlLvsOUO2BHy0DFXV1k2G1j6IQ9aaP4VR99dVXL9rLTn3y7KooG//4xz8u9GRopWA7BJPX777//e8X+gjE7o2Fcp30XYzBBx54oLC3ful7CBbgh7WKqL6kDG2rprpx0tU2drvjjjuK9q211lpppZVW6sVSrnPszDd1NA/CRuWxqM2hhdDXJtGmlVdeOT32sY8txrmx7UDv4x//+IMYEH3GB5bUiiuuuLid5Xf0TfRZk52bbFquq3laXnMGAT8camJ3bL/99q3gBwZDzPPqeCqPWXv9vuNN28p9BoSpAz/YzNxiI/WI9Ue5MU6NAXnVrVF1a23fuVJd+2io3HzzzcW8b2PTNIERxq05LFkjB72xs+n9DH7kq2671t8F//sAP4TCfOxjHyuAkBNOOCG97nWvm0jbfZgtDj5sXZM7gx8T6ZJcSLZAtkBfC/zr8Sk987C+T/d+bpLgxw033FCEb9jEDxMCCex2hfmee+7Zu33T9iDwHeMQXf1v/uZvCg0PGhQAeQcCTnFtqN/2trelxz/+8YU2xQ9/+MN01FFHFfT2oNdfeeWV6bWvfW068cQTCyFINg1BSDa+9tpr02abbVaEyXhfmf44cGhKnIiLL764V1mcRIcKNvlYl5xiN6Btu+22tdfHKxNN/6tf/Wpx8HDXXXelY445pgBK/E0PwN/qTLT8tNNOK2zxohe9qPi/d7X38ssvL/541hgKW6q3EBZtOPbYYwtnw+EHAAhoxHbo6/4PHAB+7LzzzoWzu9VWWxW6DRtttFHhcN12222pzb59xtQwbT3wwAMLIce2unEyqn2kPvZTwn6JSO60007pS1/6UrruuuvSO9/5znT77be35tk1F2mfGZ/GqjBh/a4er3/964ux9b73va8IdeZcKo/Q7sEHH1w4vkCnU089NV1wwQXpBS94QdG/9l/WHQdXe+yxR6c5jWdz5FnPelZ66UtfWoSXOI03N/SfxMnSt3XjpA2Ms6aYU+pibtiTAmjMvzbhUuPeHDM25U/jjtPJHuoBIBImgfksvNr4chGAMdnXJtEmZRn79rDWDfX1u8997nPpzDPPLOadspUJcKgbH+aXeScU/K//+q/TpZdeWtT1DW94QwHG+P/RRx9drCHmgTXWHOD0f+hDH6plSJc7TjvVjQ1jzRFyfthhh6XVVlstffOb3yzGAXsbR0984hMbBWytkV/72tcKe2Frsy1gVb3MZcyPV7ziFa3jyZj1/pve9KYCMLV+qpfQwbbxTtzUeDOuzCXirELqgQoR9mJtOeWUU4qDVKxya59xY2xuscUWRf9al7xrPbSGqT/7+Pfzn//8YoxV+6nvuFDe29/+9mKebbnllsV4sPatscYaxZjU1ibwogpG8Mv0PRDNHAeimMPsZpxYh7WbkK/5pn/Nf/Pjla98ZZpjU7cAACAASURBVKHhcs0119S+r24Z/MjgR+cCv1AfMPgtojZpPoAmj0ljoZgr82McNlv9LRemO45/YVpu/R3Tqw5/Rzr2BRuMo5icZ7ZAtkC2QD8L3P+LlI5fL6Wd/imlTV7R752eT00S/LBpBX4PGzttU+rEkgMxywld3TeQIDj2BqeG87XjjjsWP+fAcaA4ixyaug0kW3LagQl1mh8croiJ53BwIIAtHOu21LcsJ5TqzLmx4ZeEtzpB7+ofJ6nax3GzB+AEvP/97y/ACY6KWH9OF4fPMzbm8buoHyearaohHRwOoAnn2GmvOnHwME45B1K8wxZCh+hJyP8zn/nMYmH0NvsOMvYGaSunrE/dqn1k/DhE4rBFezjbnBrt8ry2trW3qU3Ch+3V2Fq/co6EWri14yMf+UjRdxxqt50YB+zm/+wdYcZhyzIbl6NlXPYRvDTvATghPKmu7Ap4sJ5w/PV32zhpah/9NyKlnFn2CfsDdIRpDzpXPF9lOLAV27FjzI0um3DyiYLaM6sbxoe6AiWACBxzbVbPqvZFdXxYb8xV4CrHW+LAc2bddmR+ALOsRYDBKA8IaN2wd485XmcP7h3nn4bFe9/73gKgkIwNeQECAESDMD/CZnVCt122Mx+MQWCHcSt5h1NvjFhj6hK7mT9A55hHoTmDURXfLSHzxrLxH2HzwB3vsBXQwLpjvdU3QBsJMCFM0XvGXNta2zZXHB5j/On/Rz/60Q9auwYZs3FJBWAGuCjJF8BsfgEwtQsQqP+slUCzs88+uxgv2CLGdNP7DpI9NymNkUHW5kk8m8NeJmHlKSjDRKLEbEPkJKLM8th9992LzcyoNT9G3ew/gR/PSq86/J0Z/Bi1gXN+2QLZAoNZ4KI3p3TtP6f0yMekdNgtKS3ziMHeb3m6D/jBSXGK5/TKKaQQAydvg17p6KQMtXzYK1id+KJkt7EXRmaYMWZkQ20jDbiwkb3zzjvTAQccUFzdKBSDjW2aDz300GKz2ReQiCrbpDrplZe+qnO+mprXtywADQcWYMBB2mabbYoQkj5X3Ns8OwG1qebMcUpOPvnkwqHgcBprHAbADyaGDbg2xa0QgBKnnxxn+4wIYeEosRvHPxzCOCW2WQ9nvM7BteG3XwmHYlTgR9+2DlK3ah+FAw/wqnPY+7S3aTywo5Plsv3Kz2INGK9YH07/CUNydpwYByhX1weDOMJ1z3LMOZLYCkIjusZJ040i5qKwBA67+gutAiT50wXiNZ1q9wU/rKFlu5bfAzIBS4yLcDqrfdQX/KC3Z305//zzlxD49z5nHcAIXNFvmNFRXl+tGOsXWwEb5BEp3je//W6QPu8CP9psZ10FLgBfgKQSYAYA1AbkYCZiIgHurGfl9TQEpIFGxhrQCPssGBZRX6wrNqjTJTFPyu9aQ6vAQJ+5Yn0Txh9rlb8BZf4G3AwCfgCmfCd8h0IwGmPMzUUBGBOVxhrCgLEmW58xhJ7+9KcXwFbb+0CPDH6McTORs54OC1jsIK0RYuLkBSXWn2lkedRZLTM/pmMs5VpkC2QLpJR+dnNKJ5eu4xT68ux3jsw0XeCHU0ObPBsYlGoJBd2GGr02Tvn6VsgJmvDDrlPVvvnN6nPYDU5inYxyuNgRAODk1EYbiBAncX0BibrNOqd0HOCHstTrwgsvLP6gqUtONcuOQ13/2PRzqFHMASBOMTkVd999dxG6YSNuvHEAOVVCLZxOl1NoKpT1Ozjbxhcnh5Oxww47FGNXiA27Rsx/nVM3LvCjb1sDSOxTt+p4AHrss88+tSwgNuuTZ9M8YjfOcdPNGhw62hPmNLsbx/aAflYGP6q3cwziCNc9G20CvAUrpW2cNIU6CJPS9xgW2AIcQHXlXI8b/GizCQaGtmF4NAm99gU/mp7zc6EhAEyhSFUntS/4Ec8JfSrbLH4OSNJHg/R5F/jRZjusIEyEskMf47uqDVQe903zqFxvejXaWGWkRH2NQWAPQLJax5i31ijgIECuDvzomiuhh+LWnOg3bBNrJLB8EPBD2wApvj3lyx8wNkInylgUbhrMIWCHegcbpO194T0Z/JjVXUqud28LBIVq3XXXLWLhNt98814ia70LmMCDbzrrpvSBl2yRlttgp7TXa96WTj/w6RMoNReRLZAtkC1QY4F7b0/pm2ek9OX3pPSar6X08EctemjF1UZiri7wwyYu4n5DPJIz6WSIY4l2O0jyjXBai64dYMog7y+UZ50yi5e2gUTD5jjaiKKH23hyvoKe3QV+YFzQucCs1B99Tp6b7Ni3LKfSNAc4jNrAicTIwOzpE8ogPMWmmCOh/kQDASGo4gADJ9VRF3Uth0o5rfc7YEYV/MAEERbgZJKTseGGGxZx8WWQrg8YUGZ+VO076Bjs09bIs0/dqn0UJ9ZOZMugYojdYp+U2THKqoI9TW1y6iv+v8r8AEwBFDjPtAo4mpynqL8wCGMZmHD99dc/yBEcxBGuexZ4CPAx7rU5GAdN46QJ/FBvAGScapeBQqwBc5ATWJfmyvxoc3L1nbnAqS0zPzBt2N5aXAY1MBGwGvSVVHY4jT9AinCNcviKkCgn92XmRzk8oS/4Ec4xsNH3JFKZnTNX5oe20t0AOtSxKspjhN4HjYrQAYr6xHxo0sPow/xgf+s2+5fXuQgt3HXXXRuZH0IF9Sm9E9/OJuZHF/ihnvqUzpOD5mc84xkFU65OALg6bqtjtgkYM8YAzP6UmYrWEfajnRLrSF3oVbyfwY+s+THo93Imn7dYQk/F3HYhkNPcQIvIX2yya3r54e9Kx2XNj2nuqly3bIGFb4HPHZzSj65K6bB/G3lbu8CPYCiI88fg40SKZ+b4cnwGUdBXed8IYojoszb2wh9mhRU4auNzvGyGUZadjGLTsDH2g9DRcNjqnKxwLJywr7feesXJnRNWm/JRgx91ZQEtOFhOpcvaDhypPuBHOExsyglzi41NP20HYJvxITlVpE3AQQ1BV2MS+0h7sWbKjr3xxQEGpABU6m4V6QMwNNlXn2ifZE70Gf992xrzowuoqI6H0CowN81Jf3OsCFUCBjgwXXk2je24UY9wozAs7VceRog8OdubbrppIbrpd8awkAMaIIBTgBxbdjl0bXPLeNZnTpz1KXfCnOHchp5E1zip24+GfgmnOPREAlTRHkyk/8/emYDdVLV9/JZ5JhXJrFTIkJREGqWoFBpowJuKJo36entLI0qlCSkKhQolkqRCKkMyhEShCBkiFUn4rt86rcd+tjPsM+9znntd13Olc/Ze617/NZx1/9c9oMyGygoYivxg/i1btiynTmI9tG3b1hC+zpgfkTDB7YB1TZwKFH8Key9kFuQg/2ZMsMrBioCshwShpV9O8sPG/GAusN8wTjZODHuHM+ZHLOSHjfkB6cCcw2ot2BhFQ3hhYUFfCJbKHmMtyohrE4n8gKBg/UNcsZcy/7EsgyhDaQ83nrwHqeB8j/2HNWzdCCGRiIfBuNjMKsx35gx7Gb9r1n3FGfODPYvxYs5C4oQimiPNC+q2ehZ9C2fNEon84CID4h0ikblp5wZENmsXdygKKYf5raa/kMuWmI/0PrKp5UeiTw5an+8QwASSTYJ0Z5lcID+qnNhC5Jy7ZPGDLaVU0YKZ3B2VXRFQBDIZgcHNRMpUFrlidEy9IOB0qIJSicJKgEkCaLoLh0aUPQ6DxG0iawY3vRDcsaQ0xfeaWysO4fxeYG6OfBxK/R4PKibww7yEEkPmA/DFWpLfTiwpiOSPPzWFeASQJBAC3KxDkhDrAOUC024sHbj1w4qG7CXc/nNLj8LDbS83vVOmTDFjzHO8yxgGu/2Mpi3iLCALh2MOyfxmIif/DqVcOKGwt4k2SwzKKe+jfDqDJvIcygY381Zx5Bna4ZYehYTDOId3rE3r169v5iqWB7YQxwDCDbICSxGUSvsOcxqrFUz/CVoIZljdoHS58aUNlEbaQaEP5QriHnKvfYUsiCQbhAPrxT0fGDuUO0gPyIdFixYZqwsUOeSM1F8UtlCFILYodpzrsIYgpgKxDbDshQSFOABbFB0UfRQlbnwhTIhBgFLOnCSbDW4cjIFzjmJSH84KjBgHBQsWNAosY4DSjzUJ68S+F26eMP6hCpgzX5CBuUOgRxQ6ZERBhYQMRnC51wrEAgGKwRGiBusAyDnmEbfrkEIojpCbEHLM6UiYYM2BSxjWNyieKMtkA7IWY8xFFEvGGFKI/Zs+BNsvcDEjRg+kIq4Z7AmMDesCiwSUdvYI9hgwZqxxZ7Pzhj2DsQtVWEM8yxoCB/Z5LBQgLpCP9YVc7EsEXWWOhguiSjvIyBrEygxXQIg2CAQU/0jYsZ/QNsQ6ll8QM+yxtBsp2wv7MePG7xHYEzgYkpX5y9pnz2Pe417DfgpRA1asASzNKBAU4MC8YJ/kGdYJMiEPln/ucWL9eJkXEB78boCBLfSTuYB8oQhZ95xlnCHR+N2xmboICo0LI6QfFm+2ML4QQ7YdJ4bElwr2PnPI2UfbHkR3Xika8DSvjHSQfrLI+UHnkMvkZzOAtbc/FH6EhoNc3QYnyY6WD8oDbWpL12aBWygtioAioAikHIHepUTO+L/AXwwFZQllNVwJRX7wDodubjM5vPFvfLu5LYw24Gmo9m0adH4nKPgW5wVrEKf7BodJG3wRXL2YMIMVB1pKKg6Uzras7DYILretKGBe5UZmtxk6/4/yHuzwTv0oaSjBofrKAZ04NNwOozBZWbBe4PYWyxFnQEYvSykUvii0WDx4IXqi7asXuUI9w/pE0YrmNthre2ABqWFjAdj3vIyN1zbCPQf5AWEabg7EIgtzGSKBgtVCpNS/XvrirJP5Sv2sFS+WQu76w/XbtgOZ6aXuZM4P5PYyRl7ws8+wJ6BDRLu32PfpL5Yw7jkbSQY712mX9cS+5J4bdq6xz7i/c1qnQNDFsj8GkxHyiN9eiGBiQtm5CtmEVQnkBy5GsRRnn4Pt42AJqRTKbSjS+7HIlOnvKPmR6SMYo/wsFsyqYd4x28MHF/aQzYzbHW5YrDlfjE0k5TUWPgxuo55D5NsNO2RWr7OS0o5WqggoAopAWARwd3mttUjn90WqNU84WJHcXtirCeDGLRg3hpjD4lsOeQ0h4iW7RzRC85vx6aefmttibgjzmjVINFjps7kRsCmEucm3ljP2CUzNOX9w8xoNQRMMY9YEwQa5gUc50qIIKAKKgBOBYK45iUAICxQsTNh/rGsg9drAypCxWHNo8QcCSn74YxxSLgVmb5ibYeKMGSFpcO3NC6aLmFthxum3YsmPviMny/Uj58uY65tIkxrRBfbzW59UHkVAEchABGYPFJlyr0jvwM1koksk8gOzVW7c2betdQLkBCbAuBbEessUrB8QH1ipQK5gKYj1B37i3OJrUQS8IIAbA/743IBimYE1CCbpmMtjmh1vmmRu2jE3x5Q/UlYbL/LqM4qAIpBdCJCNBVcz4pQQg4f0ubgwJaKw/+Bygy6FWxWuJVhDkSaceEmQu+HcvBIhg9bhHQElP7xjlVVPwn7iP8kNHn6QTvIDH0j8EP1MfkDcnNbvE0N8aODTrJqa2hlFIDMQGHOlCBlfbvw8KfKGIz9sQECiyTtTGNpbJnyoI6WDdAuNWTQKqXWZsS4vI0eONP7BxLAgDgMxHdTqIylDnvWVMsfIOkN8BFwkcINBIUiUO4PNNJOI+rJ+MLSDikAeQwD3D37jbEmGCxruQD/88IPRr/gthQRRKzT/TTQlP/w3JimRCMuOxx9/3ASUYkOw5AfBi/DB5eDt1Wc2JQL/24i1/ID8GDBthQyYtlIDn6ZyALQtRUARCCAwoK5ItWYibQcnBREvlh9kPcBd0WZMwOyfgKcEXYMAiaZAgk+cONFEmCdwotPKg8BwWHnkhXgf0WCmzyoCioAioAgoAopAZiGg5EdmjVdCpcVEC/KDKNIU2EmitROZnAjWfrw9cZIf67btkmb9PtHApwmdFVqZIqAIRETgr99E+lYWadVXpEmPiI/H8kAk8gOigxSNpLYjXSPWIKT4I6vAxRdfHPX+bdOMko2CGzGsPDp37izNmzf3FLAvlj7qO4qAIqAIKAKKgCKgCKQSASU/Uom2D9vCF40UTlhSEHEdHzhMUf1IfACfk/zg/7uN+EoDn/pwXqlIikBWI5DkYKdgF4n84BlcU3BRJL0nJrZY63nJLBBsbCA/SK+IKyQuj6QN1KIIKAKKgCKgCCgCikA2IaDkRzaNZoL6gm83B+lEBQJKkFimGjf5MXXpxqCBT3f8tUfW/borV9O1K5ZKpChalyKgCORVBKb3EeEvScFOvZIfiYTfur0Qsd6v5Hci+xtPXVu3bpWPP/7YWNu0bt1aypXzHnSbuBS4mhL3gqwAifqdtekd+S+lWLFiIYkwm/bSPoulD/FiSB3pLPzexprKMh589V1FQBFQBBQBRSBZCCj5kSxkM6RedwAgxH7jjTdM6sTTTjvNd71wkx8IGCzwKeRHvd5Tc+Tv2qy6cY/RoggoAopA3AgQ7BTXl86T464qVAVeLD8S2bg74Kmt2yrVRYoUMUEqnUFRE9l+ptS1cuVKk0qV8XnllVcMOfDUU08J+HgpXC6Q4YTYWm+//XbCfmcZlwULFgjBzO+66y7jskR2FRvA1inb+PHjpV27diaOC+kXcZXCjWrZsmXy7LPP5qSePeqoo6Rhw4ZSuHBhL13TZxQBRUARUAQUAd8joOSH74coOQJy+/Too4+aoKfBCgHvMoH8cJMcLWodLg2rlJXVW/6QCQvXm67lE5HzTzhSBnY6MTlgaq2KgCKQtxAg3keDjiKt+iWt36kmP4J1hPSkt956q8ybN8/8Vtxxxx0ybtw4k8KPIKgFChRIWv/9WvEzzzxjSIIBAwaYlPC4GUESBCvE0JoyZYoJSussNr7Kiy++mPDfWcgPxmrt2rUyevTogwLf8ttPmkcIEGJ7kYLRFr4jdTJWKVyCRGPR4tfxUrkUAUVAEVAEFAEnAkp+5NH5wOFr1KhRgolzqVIH3EHwIR88eLDUq1cv4YeyREDttvxwkx+2jVrlS8qKX37P1SRpcbH+UPeXRIyE1qEI5FEESG9Lppe2g0QadEoaCOkmP1DsH374YUN4YP1hM4LxG0FgVbLJnHzyyUnrv18rfuSRR4SsaJAgkeKrQDAsXbo0F8FAv5JNfkBWzZw5U5o1a2bIDKcbE/JMnTpVPvzwQ/Mbr+SHX2eayqUIKAKKgCKQDASU/EgGqhlQJ4evJUuWGNNXd+H2h9SJhQoV8l1PQpEf+fJh4ZFPmh9zmAzverJAigybtTpH/mUbdsjS9Tvk522544CoO4zvhlgFUgT8jcDySSJjOorcOEukQr2kyZpu8gMLgnXr1pngp/xeWPKDDvMd1gGdOiWP/EkasB4q/u233+T777+X8uXLS4UKFXJZuHglP7799lu56aab5MwzzwxLfpx44okm1gauJSVKlMglnQ1ou2rVKqlRo4YceuihEeOx2LEhHsmYMWNkxIgRJiMQhfqGDh1q3FwgPZT88DAZ9BFFQBFQBBSBrEJAyY+sGk7vnYHgGDhwoFx11VXmgOcsZH+pVKmSifvhtxKM/Hh44rJcYvbvUD+o2Dt27ZFBM36QQdN/MN/nPySfXNu0msYC8dsgqzyKgJ8RSEGwU7qfbvJj/vz5JgvYddddJytWrMhl+UGsi2rVqsm5557r55GKWjbiXvTr10+qVq0qF110kaxevVqGDx8uPXv2lCpVqpiYGsOGDZPNmzdL9+7dpXLlyiZLmrts2bJFvvzyS+NeghVlx44dTUwQGz/DWn60atXKZFfDQqNPnz7mewgTLDXI4vPAAw8YouKSSy6RkSNHCvXed999QeN4WBks+dGgQQPp0KGDcW8lgw8Fax7cli677DK55pprlPyIeoboC4qAIqAIKAKZjoCSH5k+gnHIz60eB6ljjjkml5UHft4ETMuEmB/Rdt+6yWApsn+/SPNjDpeR/8l7ptvR4qbPKwKKwL8IvHZB4B9JDHbqB/IDgrxXr16CEk0KXeJAEUTz/fffl+nTp5vAmGXLls2aaYFVxHPPPSdYWTzxxBM5QT4/+OADefnll+Wll16Sww8/XLxafpARBssYt3UFgFnyA6sa4oFgaYmFxltvvWVIDlxRkQHSyQYthfgAf9xYzj777JC4W/Kjffv2pm4CoVoXHQKtYl1Ss2bNoLJpzI+smc7aEUVAEVAEFIEQCCj5kUenxrZt28zN1fr166VJkyY5gc0IZPfee+/JoEGDspb8sJYiX/ywVdZv3yWTb22ucUDy6DrQbisCUSNAsNMmPUTO+L+oX43mhXRbfiDrxo0bTVYSrB1sadOmjTz99NOGNM+mwm8hZAUWHxAMtliigvgnfJdI8uPJJ5/MsZ4hwCjEB/+FsECWpk2bmpgrFNxYcFUBd+ZGqOJ0SSIdL30h8OnRRx9tftfJ7kIMl2DETDjyA3KI7HBkj8ECU4sioAgoAoqAIpCJCCj5kYmjlgCZOdDNmTPHpLpzBkOjag5fmDRno+WHEzrcYC4fMlt+3r5LxnRrogRIAuaVVqEIZDUCGxeLDG4mcsUokePaJLWrfiA/6CBK7/bt24UUrWQ1IQNINiq/luS4++67c8UysZ/fcsstJsNNIskPZ7YXJ/mBlQdWIbjAWJcVO9mCxQZxTkQn+cElBzLjVtOyZUsh+wwuOKGsUsKRH8RBIRg6OBQrViypc18rVwQUAUVAEVAEkoWAkh/JQtbn9XKQnTZtmnTt2vUg8iOTAp7GC7MSIPEiqO8rAnkIgYVviLzbXaTnEpEyVZLacb+QH8E6iWskJEg2WX8QD4M4GGeddVYuy4rly5ebGBnEzojH8sN5qRAs24uT/IBw4mICyw9nNhYsNrAACUc+uIPR4vIyceJEUxdESPXq1WMiP5CZLD8PPvigiV+iRRFQBBQBRUARyEQElPzIxFFLgMx79+6V119/3RxeTz311FwECL7H+ARnu+WHhXHdtl1y3oCZUrpoQeneoqYULZTffNW+UaUEIK1VKAKKQNYgMKWXCATIveuS3iU/kB9///23LFu2zFh+OAtxP9q2bevL34hYB8bG/CDI6/PPP2/ibvAZwV2J+xFtzA8yuNx2220mUCoExpAhQ+T00083AU4jkR9kdcFV5c033zTtknGGQoparDauvPLKkN2E/CCT2w033GCeIbUtgU+JAQJxQXyRaC0/cMPB1emff/4xfeH9hx56yARz7dKli6lTiyKgCCgCioAikAkIKPmRCaOUBBkJ6nbvvffK3LlzTfo8ArlRuFlauXKlcX3JK+QH/f50+Sbp8tq8HKQ1BW4SJp1WqQhkOgIpCnYKTOkmP3CZwMUB8sP+PmTCb0Q8Uwwln/gmZHWBMOB3kqw3KPxkRSMgKaliwQZ3FFxJiJkVqkyZMsVkj8GK4+effzaBxBctWmRS0NIOhAQxVGiXumkXtxQIBSw0aAsrGz4j+wtxSW688UYpWrToQU0Sj4PMNFh52DTE3bp1M0Fp+a2nHQKlQlxBkIwaNcq0QcYe+gqhAbkyfvx4gfTC2oV2uCghc82kSZNM/VjHrF271sh4yimnGEKlUKFC8cCu7yoCioAioAgoAilDQMmPlEHtr4a4eerdu7c5yLgPUn6+1XOnuk0Uqlh/NOv3SU51l51UWZ5oXy9R1Ws9ioAikA0I9C4VCHSa5GCnfiA/+I0gOwgWBO4YH362DkzENMPCgeDfBQsWNNlR4ikQCaTQLV26dEyxUqwsuJoEIz3ikU3fVQQUAUVAEVAE8hoCSn7ktRH/t787duyQGTNmyHnnnXfQrY2f/blTRX4UKnCIvNvjNA2CmkfXh3ZbETgIARvstPP7ItWaJx2gdFt+fP/998YyEKsDLYqAIqAIKAKKgCKgCGQDAkp+ZMMoRugDN08EMcWH2Z3ZxUv3MafFp9cPt07JJD/Wbdtp4Nj8+9/Sf+p38uPWP6V/h/oa+8PLJNFnFIFsR2B6HxH+7l0rUqR00nubbvIDi4OXX35ZmjdvLnXr1s3VXz9nBEv6wGgDioAioAgoAoqAIpCxCCj5kbFD511w/HtHjhwpRH2PhcAgtV+NGjVypf/z3npin0wW+eGWkiwwd769SD5a9oucUqOcnFe7fM4jxAPRoggoAnkMgecbivzzl8jt36ak4+kmP+gkgTOJUwGBjguILWQLIx6FH+NCpWRwtBFFQBFQBBQBRUARyEgElPzIyGGLTmjIj169ekmrVq1yHWC91jJz5kxj+typUyevryTtuVSRH7YDD09cKsM+X5PTn57nHCM9z6mVtP5pxYqAIuBDBH76UmTYeYH0tqS5TUFJN/lB6tcePXpI7dq15aSTTjKBMynEryDwJZlMlPxIwUTQJhQBRUARUAQUAUUgYQgo+ZEwKLWiVCCQavLDGQg1Xz6R285W8iMV46xtKAK+QgDiAwKE0mWySNVmSRcv3eQHAU+x/GjXrt1BfZ0wYYJUqlRJGjVqlHQctAFFQBFQBBQBRUARUAQShYCSH4lCUutJCQLpJD/oYItah8vwrienpK/aiCKgCPgAgYVviEy5V+TvP0QqnihSoIgIQU+TXNJNfmD5MW7cOOnevbuJ+eQsuL0UL15cDjvssCSjoNUrAoqAIqAIKAKKgCKQOASU/EgcllpTChBIB/lB/A/KUx+tkI+//UUm39pcs8CkYKy1CUXAFwgsnyQypqNI20EiDVLn+pdu8mP//v0ybdo02bx5s1x88cWG7KDw+eDBg6VevXrq9uKLCapCKAKKgCKgCCgCioBXBJT88IqUPucLBFJNfjg7DQly/nOfST4RQ4CUKnogAKAvwFEhFAFFILEI/PWbyODTArE+Ok9ObN0Raks3+YHby+WXXy6LFi0KKumsWbOU/EjpjNDGFAFFQBFQBBQBRSBeBJT8iBdBfT+lCKST/KCjy9bvRUSOHAAAIABJREFUkAue+8ykvyUNrhZFQBHIYgRsetsbZ4lUqJfSjvqB/BgwYIAgh7X6sACQ6pZ4HxrwNKVTQhtTBBQBRUARUAQUgTgRUPIjTgD19dQikG7yg94Om7VaHp60zJAfkCBaFAFFIAsR2P5TwOrjuNYibQenvIPpJj92794tq1atklq1amnMj5SPvjaoCCgCioAioAgoAslAQMmPZKCqdSYNAT+QH3TuqqFzZP6P26R7i5pSsUxR01+IECxDyBDjLC3rlE8aHlqxIqAIJAkB4nysmSnSc6lIkdJJaiR0takkP1auXClfffWVyexSqFChqPv6/vvvS7ly5aRJkyZRv6svKAKKgCKgCCgCioAikCoElPxIFdLaTkIQ8Av5sXzDDmn17Gc5ferQqJIhP9Zs3Sm9xi3O+bznOZoaNyEDr5UoAqlCYP9+kR9nibzWWqRVX5EmPVLVcq52Ukl+fP755zJy5Eh55plnpGjRAJkbTXnkkUekRo0a0qlT6gLCRiOfPqsIKAKKgCKgCCgCigAIKPmh8+AgBPDnrlatmi/9uf1CfmDd0azfJxFnT/czakqvVsdFfE4fUAQUAZ8g8OnjIgtfFylaVuTGz9MmVCrJDyw/xo8fH1dfW7RooZYfcSGoLysCioAioAgoAopAshFQ8iPZCPu4/m+++UY+/PBD2bt3b46Uf//9t0ycONHcAPoxmJ1fyQ+sPqzlx70Oy49SRQvImG6nampcH68DFU0RyEHgt3UiA+qK7N8n0vl9kWrN0wZOKsmPtHVSG1YEFAFFQBFQBBQBRSCFCCj5kUKw/dTUhg0bpEePHlK7dm0pVapULtFmz54td911l5IfYQYMyw/iezgLsT34bNmGwOfrt++SV79YI3v37ZcH2tTW4Kh+WgAqiyIQDIEJN4ssGBH4BquPCiekDSclP9IGvTasCCgCioAioAgoAlmKgJIfWTqwkbr13XffyZIlS0yAO3eZMGGCVKpUyaQy9Fvxi+WHV1x27Noj3UbOlzmrtkqdiqXklBrlzKuVyhSVrs2qe61Gn1MEFIFkI7DiQ5EJPUT+3CxS7FCRKk1FrhiV7FZD1q/kR9qg14YVAUVAEVAEFAFFIEsRUPIjSwc2Urew/Bg3bpx07949o9IYZhr5Ycfhv+98I2/M+Unyich+EWMJouRHpFmq3ysCKUZgeh8R/nrntupKsRSmOSU/0oG6tqkIKAKKgCKgCCgC2YyAkh/ZPLph+rZ//36ZNm2abN68WS6++GIpXry4eZrPBw8eLPXq1VO3lwTODdxhLnjuQHaYe847VnqceXQCW9CqFAFFIG4EBjcTKVJKpPPkuKuKtwIlP+JFUN9XBBQBRUARUAQUAUUgNwJKfuSRGUEqw2bNmnnu7axZs5T88IxW5Afd5EeF0kVkas/TpVTRgpFf1icUAUUg+Qj89ZtI38ppTW/r7KSSH8kfcm1BEVAEFAFFQBFQBPIWAkp+5JHxnj9/vgwdOlTuv/9+KVy4cNhek+qWeB+a7SVxk2PHX3tyKvtuw+/S5bV5UqVcMRnTrYkSIImDWWtSBGJHYPkkkTEdRW6cJVKhXuz1JOhNJT8SBKRWowgoAoqAIqAIKAKKwL8IKPmRR6bC77//LsT5qFWrVsQe//jjj8YN5rDDDov4bKofyNSYH26csAS5fMiXUvlQJUBSPYe0PUUgKAJTeoksfEPk3nW+AMjP5IeffyN8MXgqhCKgCCgCioAioAj4EgElP3w5LCpUKASyhfygf9YVBheYa5pUlSIF85tuayBUnf+KQBoQIN5HmcoiV4xOQ+MHN+lX8mPfvn0ycOBAadiwoS+tA30xeCqEIqAIKAKKgCKgCPgSASU/fDksyRdq27Zt8vrrr0u3bt2kSJEisnv3blmwYIF8//33snbtWrnuuuvk8MMPj1sQAqiuXr1aevfuLTfffLOcfPLJOXX+9ddfJqMBViYtWrQwn8+YMUMqV64sN9xwQ9C2s4n8oIPPfbxSnv5oRU5fNQtM3FNOK1AEokdg+08iA+qKtB0k0qBT9O8n4Y10kx///POPPPPMM/LII48IloPu4te4UEkYCq1SEVAEFAFFQBFQBLIEASU/smQgo+3G1q1bze3dXXfdJUWLFs31OsFR161bJ5dffnm01eZ6fvHixTJ9+nSB5OjVq5e4D8u7du0y7U+cONEQLmeffbb06NFDLrroIilQoECeID/cgVCV/IhryunLikBsCODu8m53kZ5LRMpUia2OBL+VbvIDInzIkCFy0003SYkSJXL1zs9xoRI8DFqdIqAIKAKKgCKgCGQRAkp+ZNFgRuqKte6AjOAm77333pMOHTpIoUKFcl7ds2ePDB8+XLp06WLIiEQUm2kmGPnRv39/Q3iUK1fOU1PZZvnhJj/qVy4jE246zRMW+pAioAgkCIF3bxRZ85lIz6UJqjD+atJNfnz33XeyZMkSadeu3UGd0Zgf8Y+v1qAIKAKKgCKgCCgCqUdAyY/UY562FvHVxt1l7ty58sQTTxh3lGOOOUYgFJzl0ksvlc6dO0fMCuO1I0p+hEYK8sOWad/+Ylxg2jeqJP071PcKrz6nCCgC8SKAy0u1ZiJtB8dbU8LeTzf58eeff8qgQYOMC2SZMmVy9WvChAlSqVIlkxVMiyKgCCgCioAioAgoApmCgJIfmTJSCZbz22+/lVdffVUeeuihg9xeEtyUhCM/8CcvWbKkkQFrlCOOOEKuueaakDJlm+WHG+ths1bLw5OWSc9zjpGe50TOzJPosdL6FIE8h8DGxSIEO/VRvA/GINXkx5YtW4ylh7PwGW6J55xzjonFRNm7d6+MGjVKunbtqgFP89xi0Q4rAoqAIqAIKAKZjYCSH5k9fjFLjxUIN3v4cufLly/mery8GIr8wP2GgHpYmhx77LEm6Oo999wjFStWlDvvvDNo3A/ID4KohioEVn3wwQe9iOXbZ+58e5GMm7/OWH9gBaJFEVAEkojA7IEiU+4VuXetSJHSSWwouqpTTX6wTxNvqX79+lKwYMGwwuL2MnToUCU/ohtSfVoRUAQUAUVAEVAE0oyAkh9pHgA/Nj9ixAipWbNmwg62ociPYH0nkN5jjz0mb7/9ttSpU+egRyA/KlSoEDIbDC9kOvlBH64ZNldmrtic038lQvy4UlSmrEBgzJUiZHu58XNfdSfV5Mfy5cuNlQdBqCMR4uzT1apVS9hvhK+AV2EUAUVAEVAEFAFFIGsRUPIja4c2d8fmz58v9913X8TeYhGycuVK6devX9zZXmxjociPX375RVatWiUNGjTIcXOZOXOmSXsbKo1itru9WMxmr9oqVwyZreRHxBmrDygCcSLQt7JIg44irfrFWVFiX081+ZFY6bU2RUARUAQUAUVAEVAE/IeAkh/+G5OkSDR79mxjUUHawiJFipg2+Az/7dNOO5BdhAj/pDjkOW72ElFCkR/E+8DC480335Tjjz/eNMW/b7/9dnMDGSyYXl4jPw7Jl0/27d8vLWtXkCHXaHDBRMxHrUMRyEHAxvu4YpTIcW18BUy6yQ/cECGna9WqJfnz55edO3fK+++/L7/++qs0btzYkNbuYNm+AlCFUQQUAUVAEVAEFAFFwIWAkh95ZEps3LhRvvnmGzn33HNNjzds2GCIB9LMFihQIAcF4mlg0tywYcOgbiexwBWK/OAgTWndurX5L0QMAVjxJ3/++eelVKlSBzWXl8iPsfPXmf7PW7NNftz6p2aBiWXy6TuKQDgEpvcR4c9n8T4QOd3kx9atW2XgwIHGDYaA1LbwG/HOO+9I6dKlE5YOXSepIqAIKAKKgCKgCCgCqUBAyY9UoOzDNrDwwMf74osvPki6hQsXGteXDh06xCU5dYwfP15oi8wyXbp0MYFNCXBKit1//vlHBg8eLEcddZQ0bdpUPvroI3Oz2LdvX6latWrQtvMK+eHuPETIXW8vkiY1ysmQqxtJqaLhAxLGNXD6siKQVxB47YJATztP9l2P/Up+4Bo5cuRIY0F4+eWX+w43FUgRUAQUAUVAEVAEFIFQCCj5kUfnxvr162XQoEFy7733SvHixXNQsJYf5cuXz7ESSSZEtEfsD4iSKlWqmHSK4Uyp8yr5wRhAgDwwYYns3b9fqpQtJocckk+6Na+hGWGSOUG17uxGoHcpkTP+L/Dns5IO8uOPP/6Q4cOHy5QpU2TSpEkhEbngggsMcW3T3/oMOhVHEVAEFAFFQBFQBBSBoAgo+ZFHJwYuJk8//bRxf+natasceeSRsmvXLhk3bpwQHPXZZ5+VsmXL+g6dvEx+MBhvzlsrvcYtzhkXzQLjuymqAmUKAl+/JvLerSKd3xep1tx3UqeD/LAgQEqPHj1aPv74Y3n44Ydz4kTZ70uWLCmFChXyHWYqkCKgCCgCioAioAgoAuEQUPIjD88PyI4BAwZI//79TRA7yjXXXCOPPvqob2/08jr54c4Cc8e5teTWs4/Jw7NYu64IxIjAs/VE/twkct/GGCtI7mvpJD/oGVYgM2bMMBaASnQkd6y1dkVAEVAEFAFFQBFIDQJKfqQGZ1+3AglCJH8CnxJkNF++fL6VV8mPrfLge0tl37798tOvO43ry7gbm0rtigcHh/XtIKpgikC6Efh2osibnUSKHirSa026pQnafrrJj3Cg8JtBBhglRXw5dVQoRUARUAQUAUVAEQiBgJIfOjUOQoAUuOXKlTNBSf1W8jr54RyPHbv2yOVDZsvP23fJmG5NlADx22RVefyLwAsniWxZEZCv7WCRBh19J6tfyQ9cYoj3Ua9evVxp0n0HoAqkCCgCioAioAgoAoqACwElP/LIlODA+sMPPxgLj7p168qff/4pixYtMhlX3IWMK23btvXlwVbJj9yjpQRIHlnA2s3EIfDlCyKLRgfIjyY3iRQoLHL6XSKH+CuDUqrJD5uS3CvQr7/+unTq1Mnr4/qcIqAIKAKKgCKgCCgCaUdAyY+0D0FqBNixY4dcf/31sm7dOhPIDhLk6quvlhIlSkjBgrkP/T/++KMMHTpUyY/UDE3crUCAXPDcLFm3bWdOXRoINW5YtYJsReCv30T6VhZp0l2kVT/f9tIr+bFmzRp55ZVXjMvi7t27pXnz5tKiRYuo3RcJdM2+f//990vhwoUNLmPHjjXBsE877bQcnEhdPnPmTOnRo4dpU4sioAgoAoqAIqAIKAKZgoCSH5kyUgmQc9OmTcbSg8PsTz/9JEOGDDEH3aJFi+aq/Y033pBq1aop+ZEAzFNVxbsLfpaeby5U8iNVgGs7mYvA9D4i/PVcIlKmim/74YX8+PLLL01mrr59+0rVqlWNO8p7770nw4YNM/t8NOX333832b9q1aplXoMEnzZtmskG5o4DRRsVKlSQk08+OZom9FlFQBFQBBQBRUARUATSioCSH2mFXxuPFgF1ewmO2NSlv8j1I78SQtXuF5HLG1eWfu3qRQuvPq8IZD8CWH0c1zoQ68PHJRL5sXnzZrnhhhvkqquukksvvdT0hNS0kBZXXnnlQaR2tF3FwmPJkiXSrl27g15duHChrFy5Ujp06BBttfq8IqAIKAKKgCKgCCgCaUNAyY+0QZ/ehrdu3SpPPvmkcMAuXbp0eoWJonUlP0KTH2O/Xmu+XPLzDlm/fZc8cGFt6Xpa9SjQ1UcVgSxHYOEbIu92F+n8vki15r7ubCTyA+sLLPfeeustOe644xLely1btpi058hRvnz5nPqxHnz66aeNZaDTHSbhAmiFioAioAgoAoqAIqAIJBgBJT8SDGimVAf5wY0hptJXXHGFnHLKKXHfFKai70p+eEP5zrcXybj566R9o0pC/A8tioAiICID6gZcXTpP9j0ckciPPn36GEsPrDwgJPbs2SPbtm2Tm266SQ499NC4+0eQbOJDjRw5Ujp27CiVK1c2gbIhWyDM+/XrlxG/GXEDoRUoAoqAIqAIKAKKQNYgoORH1gxldB3hkDx8+HDp1q2b4Os9YcIE+fXXX+XCCy+U2rVrCySDH4uSH95HZdis1fLwpGVStVxxaVC5tBTMf4i0rF1BWtY5cIvrvTZ9UhHIcATWfCbyGu4ug0Qa+CNLyfTp0+XMM88MC+xnn30mzZo1y/XMrl275Pbbb5eXXnrJkBM268ozzzxjsno98cQTUrx48bgHbN++fUL2L6wEkQOy/LbbbjPBsxNRf9wCagWKgCKgCCgCioAioAhEgYCSH1GAle2Pbty4UR577DGZMWOGDBgwQM466yzfdVnJj+iGpPd7S+W1L9ZIvnwi+/eLDLn6JCU/ooNQn84WBCA+tq8R6bnUNz2C/GC/DVYINjpr1ixDOrjJj7/++kvuvPNOmTNnjowZM0aOPvpoUwXpas8//3z54IMPkuqSAvmSP39+KVSokG+wVEEUAUVAEVAEFAFFQBGIhICSH5EQytLvsfx4/fXXjevL7NmzTeaXxYsXGxNq3GD8av2h5Ed0E9IGQrVvNa1ZTp5oX18qlc2d4Se6WvVpRSDDENj+U8DlpVVfkSY9MkL4SG4vjzzyiCE7yM5Vrly5HPIDooS93VqDJKOzI0aMkJo1ayaVYEmG3FqnIqAIKAKKgCKgCORtBJT8yKPjT8wPDscffvihnHfeeXL33XdL06ZNfe/DreRHdBPWTX4ULZhfdu3ZK5AgNQ4vIYUKBNybmlQvpxYh0UGrT2cSAu/eKLJ8UsDqo0hmBHiORH4Q8PSBBx6QN998U4499thc5AdujBdddFFUI0Q8D1xp1q5dK6+99pps375dLr/8clm0aFHQerBK0YCnUUGsDysCioAioAgoAopAmhFQ8iPNA5Cu5iE/Hn/8ceO//dtvv8k777xjIvpffPHF5r/58JPwYVHyI75B2bFrjwz7fLW8NGOVIUHUHSY+PPXtDEDgi+dEpt4v0qS7SKt+GSBwQMRI5MeaNWukc+fOxlXRkhDjx4+XF154wcQBOeqoo6Lq6969e43FCFaBpND96aefjPsjcrjje2Bt0qhRIyU/okJYH/YTAn/88Ydx20qU6xbrZ/78+cYaq2jRosaqlv+6PytRokTKYSB2D7HdSpYsGTGeG6my6QMkaIsWLaRJkyYpl3f37t0yd+5c+eqrr3KwTAduyeh4ouddMmTMlDqDrblMniesvdWrV3uCv0iRItKwYUNZtWqVfPHFF0J2NlLeH3PMMZ7ez+sPKfmRR2cAPy4smlq1ahnfbSL7r1y50hx0//77b3nooYfkxBNP9B06Sn4kZkhGz/1J/m/8NzmV9bn0BLny5CqJqVxrUQT8gsDff4j0qyay92+RnksCmV4ypEQiP+jGzJkzZeDAgfLggw8a0oIMLLyXCIXF/RvhhI1DGoTIYYcdliFoqpiZggDnD5QaiINklaVLl0qHDh1MljvIwkQE7+UMtWPHDhNIfvLkycYdjaxL7s+si1qy+has3qFDh8p1110nr7zyivznP//JeSQY1sTz4SxIUONbbrklqe5zoTCArGE/e/HFF41i53TtSyVuiW4rGfMu0TKGq485DnnDevFDUoRga86uL7/J6mWcCGBODK9bb71VGjdubF657777hPhfw4YNM59x6cEzS5YsMZcVhQsXNiQhGdnefvttvZDwArSIKPnhEahse8xmeyHGB+kSWVgw7Zdccol06dLFt6lvlfxIzEx0u8MUK5RfhnVuLE1qBGIHaFEEsgKBUZeJrJgS6Mr100Uq+o/QDYWzF/KDd3FXWbZsmRQsWNDEakrUTTaHXIKxnnvuuQmrMyvmlHYiqQhA6GF1kMyYNVi+csFTr149c97hAihRBUUdyyunwh7ss0S156UelKOnnnrKBEk+6aSTcl4JhbV1i7766quTOg6RZE83bpHki/b7ZM67aGWJ5fmdO3eaTGKQYukg8ULJHGye+FXWcLg/+uijJvub052U2F7jxo3L5d7Kb/79999v0toT7Py7774zLqqQheqK6m1mK/nhDaese8oZ8+Pss8+Wrl27miwBZcuW9XVflfxIzPCs27Yrp6KNv/0l945fLN9v+kMeuLC2dD2temIa0VoUgXQh8NdvIhNvE1k6XiRffpEChUWqNRPpNDZdEkXdrlfyI+qKPb7AbwS3xPzx21CgQAGPb+pjikDsCHD7iel6MsmP2KWL/KYfyY9QUofCWsmPyOOcF59Yv369/O9//zMEiN/JD7/KGmreYO329NNPy2WXXWZSytsSjPzgu+eff15atmxp4n0p+RH9alTyI3rMsuINftz++9//yh133GF8xPwa48MNtpIfyZl+xAJ5aNIyGTd/nRxesrBUK1dM8h9yiCFCWtYpn5xGtVZFIJEIrPhQpNZ5IhsXi7zbI/DfM/4v8JeBxQ/kBwFVr7nmGmN6jhlx27ZtpVq1ar4weU72kGL5woG0VKlSUf0+WlNsLHCCuW5g0k+cLXy2Q7l20PaePXtM27gf8ZzzNxp3BW7/SpcunZKx+Oeff3JiRsRLgoWr69tvvzWWGOHcLSx+mN4nysrJPZfCjb2VP1T7mUJ+hMM6EeRHrOvHORbhLD8irYFI4xRu/4g033ENIt14qPVn9wDagMhjDRcrViwpW5bFgXgu0azNYH0IhxnfYT306aefhnVDYtxtvxPZ4XD1uueJF1m97MNu+UO9E2kuesGB+fTyyy+bWEHOS+hQ5AcBzytXrmzifkRLfiRCXi998vMzSn74eXSSKFs4f+4kNht31Up+xA1h2ApuG7NAJixcn/PMkKtPUvIjuZBr7YlCYPBpIsUOFVk1Q6RMZZErRotUqJeo2lNeT7rJDw56KNgc3lG8OVAuWLBA3nrrLUOYt2vXzle3f4kaoIULF8pzzz1nbtW43cQ14MILL5QKFSpI7969hUw6BIStWLGifP/99/LDDz8IN+hHHnmkUQxGjRol1157rYmbgLsB7hWHH364IY8mTpxoYm3hSvT++++bf3O45XsK75BpBxNmFCtS0JNthzgSyPLrr78aBaRSpUrm0EsshwsuuMCQUu4LDAiWPn36CIfkKlWqGEIBefk3PuO4vNKn6dOnm9tD+xlBz21dKEjIwMG8TZs2JjscWYB69uxp4lkgF3/0m2C7yH/88ccbzCAHyCJn42lEqousRbjffvnll3LqqadK9erVzbsEZUdm5h8+7fi6E68DXObNmye9evUySsBHH30kzz77rGmbm2meJ+jv8uXLhRg1Fmdwefjhh40peatWreSZZ57JIaFCjf3JJ59s6sOdhUKwX/7t7iPfRSI/WFPc8DIWlPr168s999xjCDHIxg0bNhh3HMzamQO2cGYjvg+uaGBJqmksssaOHSsbN24044EFr52nmP1TN+NJUGRwGTRokLGoiYS1JT+Y9+wDzDc3jqHWG3OAWATItnnzZjNH77333ohxiJjbBFiG0MI1h3Em6PKKFStyKduR1oCdZ+DIOlu3bp1s2rRJevToYebP4MGDzXxGpm+++cbMNwhe1iyfM99pg2xZrIkaNWpIt27dDLFAf8AQ1wJcpfg368i5ZmbPnm3WCThDnhKHibgM7B3MS+e8QwmNtEaddTM/cW3ANWLx4sVGTuLWEAeC8Sdbl7uw77A+R48ebTI7Ej8C2Zs3b25c3hlj9pBwcxssSZDAGgOjs846y4wTGSLBjoJsxM9p3769IXuYl8znYAE4wZ11R71gQ2Bdxgclnnd4nzaIfQFJBylAME/kZn2BORjYfcq55sA0nKxe9mH6Y+cjpBIkNEGAIf7r1q1r9jr2fMbX634c6+9TKPLDWZ8lP7jQJmBqqD040tqJVcZMfE/Jj0wctTwss5IfyR38sfPXyV1vH0htWat8Sbnh9BrSrlGl5DastSsC8SAw4wmRTx8N1NCos8i5j2RMSttQ3U43+eEkyDlQzpkzR1599VVzAMY09+abbzb+xtlUOGijQEJYQH4QrJLAj9w6ohxwCMbsm4M9Sh3fo+j17dvXKCAcPvkcMoGDMfWghKJ8oqCiYBFXC+xQplF6idXC9xzKiclA4Drrt41yQDBbFCQsRXgeRZT/oggQQBG3JJQOZywH55igGHTv3t0oG/QNhYGDO7JBLNAmih3PoVxD3mB2jRJJO5A8tj1kJGgmig6KHMq/PXjTPko9GKGYXXHFFcY0G7faaOuCNHG6vViTcIgmJ1kxdepUo8yihJKlzirt9BE5IT8wf6cublSdwT5RKn7++eec+iKNPUQV44cSi4JH3DTqQ3FDSQumiFnXADchAo70AzKM78CYgpIKtoxLqICSKF7IAAl53HHHGQUSBRRyy6a3huhACb/rrrtMPcEsOey4ubFGjmhwdM419glIBUgC5gKkHvLyb9YJymOwwvMQihAmBGYFSztnIFNs/BSIo3BroEGDBkYZJQYSc4+5CMmIsowCDalo5ybKM+uVOAuQRKwN5ER5tHMMbMmohWIOCcHn1MecY+8jTh7vQVgy/5kTzAWIK5t+nDXKnsAax4LLPe/AI9QaZZ8ZMWKEIVbZX5jD7AeQOs55zZ5BCWZJBgF74403GmIRUs25NiFOIDEgI7zMbWSHBHAHoGXtsMdAKp5++ulGFvoMCcReE8ydnt8XxpLCXgIJQkFOZGLNYnEIuWn3VL5nzTJXmLesPYufO85OKFkhQsPtw8iBbMwN5KAeCvs+84E5wN7LHEW2aPfjaH8voyE/wu3BkdZOqN+PaOXNlOeV/MiUkVI5DQJKfiR3IkB+PPnhd6YRUuGWKlJQ1m3bKWWLF5Jtf/6d0/iY65tocNTkDoXW7hWBr4aKTLpDRPYH3mh8nUjrp72+7dvn0k1+oAChGJcpU8YoaRycIQLOOOOMpGbiSNeAoLhxwEU54CBNJhsICpQ3CjePkAQcRnkG5drezHOwhNDge6wPrIk7RBGKKoQCFjQQDty4ojxbEoI08ygTEAngjbsLCg4KMf/mpr9Zs2ZGEYA4mTRpUo6CQfpSgt5hBRLs1tcqBtyFKT/XAAAgAElEQVQ+W2XZfoYsKFeMKwWlhrqwCkBx4//pM5YuzuxBVnl68sknpXXr1jnkBy609hbYrVhHW5dbIbf1sSZQYG2xCiBWSOBvlXbkBUMwtp9BKDG+tjiVUJSZSGOPFQLvoOwyhhAyvMNtqpOQiWT5YQkRm/kD5RucqQ/LB/6N1UuogvKGsosckC+W/CDYMUokChtkEIphnTp1TDWxkh9ecHTKSR8gSCGpIACY08wX5jufhwrGiHILWWHnnq3TjSWWCuHWAIQGVlAQDZY8g7RiDkNeYMVh5xKKuiWLaM+OB+SNncd2jLF2gOCcMmWKfPDBB2ZNQ7bZ+QdhQ3uQHwSJRZGEwELphzhl7UICMs9CkR/B1ihrzLke2QdmzZplcIQcsmveOf/c8wYMnfUEWw/WAi3S3A5GKFiSFwsa9jlrxca4gyNji6VUsML+CE5Y5DBXIR0goCCc+N2hf2AGoQX5S7FjgsxY6UBwBVtzocgPG3Q21D7M+gyGkRvHSHMx1H4c7e9bNORHuD04VfJG2790Pa/kR7qQ13ZjQkDJj5hgi+ul2au2yn3vLJFVmwO+nBQlP+KCNIUvQwjkS2F7MTS1aLRIpZNEynnMT//TbJEqTUQIavpud5Hlk0SqNRc5678ihUoeEKDCCTEI459X/EB+cGPI7SCuDpjScuN4xBFH+AekBEpiD7zcTodTJoIpL7gwYOmAcoUJuS0optzkY7nBd9z4Y4bPoR83BxQu/t/epHJbz80x7hwQEJALuJjg1kEd3KJyC23HAHIGZQjlgpv/YMV9aOeZYJ+5yQ8wwKXFrZBa5RHCAeU/mAWB+7N46kJeXHdQXq3iZ/vpHjOsbFBCnUSHF/LDvhdp7HEBoW9YVvDOZ599ZsYiFvLD3nxjPYTlDq4ZEG2Md7jsM1b5Y27xHnMGcpJ5BsGA0ohrBMqXdTmKlfzwgmOwOUefwAaXFQgBrBeYc8HID6vEY9ngtihwK7WR1gCuH1hHuOeJU8ZQ8RGY56xh5jRr1RasO1CIsQRAAUderOBwu2IO8J4l61jf7777rkk3TjuQkljJQRojGyUU+eEkKIKtUUvOQK6yD7N/QLrgIsZYh4rbh9LL3oALD0SnJc8gWiHabPEyt4MRCpbwYT7TVyzZKHyOSx1uLKHID0vcYfFDH7DYgezFigSyEZIP1zQnaWkxdGZAiYb84P1I+7Als7G4oc+sR9Y4cxoyB1Ir0lwMtR9H+5MVDfnhJI3de3Cq5I22f+l6XsmPdCGv7caEgJIfMcEW90vWHQY1GnW6dsVS0r99ffPfPFl2/hqIL+G1/PiFSNWmXp9OzHNzBovs3Cpy5n+91bdtTeC5ssFNkw+qZOM3IqUqihTzmB554SiRI+uJlK+bu6rnGgbIjLaDvMn5+iUih9YQWfxWYDaecZ9Ikx7e3s2gp9JNfnB4xVQdf3cO/RwIOfyhaBH/IdssQBJBfqCguw/qdsqBHwqUdYPhhjTYoR0LFG7OUbo4aGOGjfKIaT2KlpuMiDSlYyU/OCwHay8W8iPWusCCgnUMimk6yY9ffvnFKJFYWNhYJqEUWa+pbp2KKfF0IBiJLxKp2PcYWxRMlGGUTAgpCBwUR1w9bPFCflissRwJRhiFIpGcsqJUMmcgZVAWsYCAAAmXhjNa8iPcGgCPeMmPcMQJpBeuRFgVobCzR0K2uVMC0yfWCYq8tXwAE8ioWMkPyAkse6iXPYY5AAnD2rLWFsHmDbJAdKCwQyogD6QpFi6WHPM6t53kB2SODZqKhQfuH+FI42CyWfcvrGkgWiGOrMWSJZSD7aluQiAS+WFlxS2I/dfLPgwZDG5YnUAsYZnDb7K1ggu1p0Vau9F+n0jyI5bfj2jlzZTnlfzIlJFSOQ0CUZMf34wVOaG9ohcnApAfWIBQ1m/fJSs2/SFbft8tzY85XE6tcagUKZjffAcZ0qSGB2V48RiRelfEKVWSX9+7RwSrhBMDAb1yyppZIssmiFzwpDcBpvcR+fFzkWsneXs+2qf2/SOyY71ImSoH3tz+k8gLjUT+2S1y6wKRQ2tGrnX89YFnLh0S+VmeePtakVJHiZz3eO7nscgociBQn/ly/16RZ+qKlK4kclrPQCYWyJOfvxL5fWPg/QufFWnUJXzbC0aKTLgp8EzV00QueSl3v71JnhFPpZv8cMb8QHFHycJvngM9JtwcwE888cSMwNKLkDZeAf7r1u3FvocyifJA8Ltgyksotxfet+9yuMdVxkleYMmBYs9/v/76a+MigOsJLjcU4oRwu8tcwPTebfLPMyggmN8TADNYiZX8QLni5jWY2wtuDCiAKH5eLD9irQtlk1tXrBkIckqbwdxemI8oNLigxGL5QRsog6HGHiURxdPpEuV0eyF2AYQVJIRXtxfGysYNwcqHNpzWGuHmrL0xh+iAjMFaiCC98+fPN1YLZMxxus54IT8s1lhnxEp+YH3idjtxur2geJ5wwgkmKKstoeKf8D2kH64U1iIkmOm+cw1goUYAT6wonDFjnGsklOVHMLcX6oYoIA4ILm3ges4555i5hkLsdHth/TGPcI2BILHxN5hTWPMwPoxzrOQHcVGIyYN7F4WzsJdsTwSqnTx5srE+YU+nH84MVsHc/ULNbSf5Qf8YH8gm1obb7QUZIVXAxO5nwea0xR35GCdcNyB87Z6KC2EwtxfIQrtPRyI/rKzE+oD8CbcPE2iXMcYNC4IL90OIJ/Z+Z3apSHMx1H7s5bfI+UyiyI9UyRtt/9L1vJIf6ULeJ+06UzdhrsbmaNlgn4iYS4yoyY9n64mcerPIyf8qdra21TNFqgcCMyWlfNZfpPldSanaD5WSGnfY56tlwLSVucTx5A6zdq7IO91Eblkoki9JLhn79oocEiBkYi4fPSCyYITIXd+L/P1nQFmnTL1fZP3XIjfOipxNZNtqkWfrB947r4/Iqf8q7jELFeTFjx8W+X19wPphzecBN5A1nx14sMQRIleNDy/r7BdFpvybErbZHSLNbj9AYKybG7DusAQK5Mb0viK8Qzmpq0jd9iK4mUB6fHhfwCKEdQdRhCwL3xCBkHGWyqeI/DxfBPLGFvpAalrq2f27SOF/3Vhoc/ZAkRn9RPbvCzx98g3eCahE4p2iutJNfqAAoYhj9YG1Bz7ZHHRRbrLV9YXbPhQcbmkJeErBhJ+DMO4mKOHEyoCUcN9yQgoRAA8/dBtHw/kudaJgWr946/aAMoZihJUNSi1Kvm0bZRHFGgKErAn828pg01riQoPS4Ixf4JyisZIfNkAept8QA7RnA55yUwthw42zF/LDa13WhB4FlqCGYEJgSSwIUIBswFN7RiHgKYQIShj4RKO0u5XQcGNvg+CiFNqYLpa4YC3gHkawUsiLaMgPxglljPHFjN/phhBum2EciGuB0gl5BvljY7HgJsCttA0gST3ByI9QWHOzHQ2OTjnBkLgUrAUb+BJXHixSsKjAmgm3MBsM1L5LUFOsB5hn3PRTmDPgCXnoDngaag1APrFG7LpDyac41whkAO4ZNmuLlcGmR3UGS+U7cMW1iP5gfeSMq0B/2A8hWygQpLgeQQzbPQDSApnYN8haFCv5AdECHsTIsPi5iYxgcwb5mSvEKbH7NnODGEQUa3njZW5D3BLslfFAX2APgOiBHHIGiqZe8GRfY06HCnTLc3YfBDc7l20/mEcQTZDuWEVRCHhKTBDi3TAelGBrLpSsjFW4fZj3wJk1hNyML3oHf850wnZPC7cfY72C5SR1QFqFc2cLNnaWhIK8CmfxF80eHO3vR4qOOylvRsmPlEPunwad/sWkhmJT5weYIGpsLNHkDE9Vr66uX0i+L1RHvpy3IHeTKz4UqXXegc9QtN6/Q2Tl1IAS3PQ2kaPPOaCgvdY6oIgee8A/O2F9+H2DyIATAjfodQ74VJr6UZorRnFbivzHBA7hucrm5SKHH5cwkT1XRN9KHpnz+JCZq+Txyd/m/P9B5Mfff4gUCvzIHniphcj6BSKn3iJy3mOem47qwU8eFTnr/oNf+XaiyPEXhv8cRXvuEJFPAlG+Q5aSFURumhc6qwhz8KXTRXb9GqiCeXjdJyIVG4av95clIuu+CmQtcZYVUwIWHpANFOrHsunj3rmfq9hApGCJAAGxc4vIunkBIqFBpwCxwNyhMK+Wvx8gFZxkia3tuDaBWBrL3hUpWlakeouDiRV3Tw6rJbJlhcghBUUKFhXZvePfvhcQyXdIAIPSVURunpf7TUtuYCUD8dGqnwg4YN3Bd1N6Bf4LYQnRUjxwMy5lq4uUDwT1y7biB/KDmzLM8CE9OAiGykCRLdijVHKDiYLCoZVbdDIWoFRxA2hvoukvh3pICmsGbVNK2qwqKBoo52CHYo6Cx28s/u/gyg0xB1GUX+omvgfKI7+/uCyQgQIzcIr9PcayoX///iboH9YX3FJSMLt3/14TaBHyAPm59UM5QWaUB4KfBvuM9iB/UFaRx7bHoZ9bUPqDogPhwO09mS9QLMnQgAKOUkmGFRRe52fUhzzIHqou+mHdJohPAKGAJQGuJpAdKGkoXiiBtINSh3J03333mawnnGeIDQK5hNUD+JCKk2CKzs/4nECv/HEzjdKNMkUAy1Bjj4UT9XODz1igCKOQQP6g4DFWWBpAXjmxpd/EdHF+hsLmDCALnih4kDsQTV4LijfnNm6xuVm3N+VYBzmJMOYdiiUYWAITuVBeUajcWJP5wwuOzGGrQFuZkYHAoDbODfEl6D/KGX/Ep8CVIFhWEkgJCALIP+REEeZd1hxz1+IWaQ2wfpABpZq1RywRCBTW8yeffGLOuODBPLd7m5MIYI6BAeMMcQF+EJ8QBijhKNqQTqxB+gnRAvHFHICww/0INwvmFOsaiy+sc7AmoC/OeUdfWT+R1ih9b9y4sSHeIFdtNibaZ18meKszJa5zDrFuIJVwWWS+Ii9zmYCf9IO5GGlu0xcsglgvkC/8G1IcEsaSXMiCawj9hPihT+yPXt242Ddx7XNaidg9lb2E+UYBT/YxCAUIFsYz2PoKJWukfZj1wx9BaiEl2ecgLXiPucV+ZN3eIs1FLLHYF5hL7P1eyQ/aYg9lrOgfa4e5wm8HBBrr11qhxLIHe/n98LoPZepzSn5k6sjFKTc/0myYLEisP/ghh+1ks2ED4sfHy6YVpxhRv772jpLy8aZDpfPrP+Z+FxN/iIySFQO3zJjVhyrcYhMLoXRlke5f5FZeNywOxCXwWlDQnDEMUNDeaC+ydk5A+Wv9jEi1ZgdM80d1ELn0Fe9pOF8+U6Tz+yIFi+WWCJeDDsMPlpK4DcFiNqAoO90i7JsovtHES5h4q8iFz+W0a2OB3FTgXXnxn7bS/Yya0quVg5SZ+l+Rlo8FFFcU7Y/uF/lzywG5a7cVOblbQMmmzH0pcKPvtfzwsUjNs3M/bdOe3rowEBvClq+Hi8weJNJjdu7nccH58sWA+wZxKbCcQF5nwSWj3NEikCqUv3aIbPlOJH8hkbMfFGnSPfA5pA7kBu188nAgJsVZD4gUKi4y6xmRX1cFFHv7fLB+jrwk4A7S/lWRAoEI56a8d5PIH5tEjmstQtBPtyUFxMN1Hx88tyyxYCw18gWsKfIXFtm3J1AHJM5J/zlABEJwrf5MZNUnB6xdrAxYd1Q5NfBXovwB2ex6++K5AEFDObK+SIteIpAoXgvyvHtjwGKEkr+gCO5HrKG2g7PWxSUYPOkmP9wxP7wOYTY8Zy0i6YsX03Jnn8O9y+8rB1prRg1hwQGeP5QrFBUUQ5RIlDe3qbVth+ewCsEkPJgimegxSGR7XuqysQScN622T5jpo4Q4b68T2d9w4xfsO2esjFjkgPyAiEJBChW0Mli9yMI8QXG37/H/4BLNxVU4rGPpD++4x5h5b+d2uD461wfrjjWAu1eweRBpHkX6Plzfws2xYN+xFm02EuRlTbrXeaxY8p5N9cw+Yd1C+Jw5AKFDZh1IVJvdx7lPYI3GWR4XNkteU491J+K8D+nmdW7b5yDP3ORXsP3NS7+RJ5zVeaz7cShZw+3DjCMkNNZ+EJKQubZAouFihmWaM212PHPNCz6JfibT5E10/6lPyY9koJoBdbK4YdXxn4VVtOQHovMdbLnTZ9IXXfrsKZGPHzogCjfEFeqJ7Pg5oFTagoJW4yyR6s1zWSkYxRRLBG70cWOwBeWMvwYdRUZfGVBM3S4xwZRs3n+zk8i5j4gcUkCEW2tuyZ112zYgHiBbiP2AotnmmciQYn0w+S6REy7LbQUAsQIO1EFdzvLODYE4CO5CVgx3QEmsAZ6pLXL7sgPuBfY9Yis0vDp3Ld+8JTLuOpHOkwPKqIiJA1Jy0zypPbWj3FlhuIxfdYj071Bf2jeqJLLwdZF3ewRkXDI2QCgcdkwAa7D44RMRcN2zK0B+QF599mRAHjfZEwwt3DFwsfjPtIASj8L83WSRb987+GksCLCA2Pt3wFqA2BO28Pk/fwX+r0ipgIUEf8ytcIU2sUiA1EF+MKEuCAsIFEgKFHYb/8JaMECwgEGja0U2LRc57bYD5BBBSjcsDN9u4RIix18kUvRQEQgPawXhnM/BajDEXDsR3I4okDmQOpZ4cr+zf7/IgLoiv60NfAPJB1kYqoCDm3REzlgsM7CYsThkSera8IN68LfpJj+ilVefVwQUgcgIoORx2481UK1atYw1ATfpbsU1ck36RF5BwLoo8ZvgzpgD4YU1Asq4+zvcLviOFMpuVyMb5BQrN/d3eQXXUP3E5QVCJljwaqxQsJ4LFdg6r2OXKf1X8iNTRirBcmKORYA1zLqIxu20/MCMElM6TH19UyA4nmsQCOBoFLE6AQVw9x8icwYdiBtAEM1wARuxdLBl17aAwrz9R5Hf1gUsNVDEy1QNEAU2hgHPDz1H5JyHAmb4tsx8MkCkcAP+xy8BxRmZGl4TcDmgcAuOkr5pWSA7hY1vcEKHgMWAtcbAKuHEgFmfIQk+f1Zk1lPYAYcfgqrNRMpWDdRToLDItN4iF78QkMEWMo282kqky5SA0o/SbtoYELBQwR2IOA//Ehry62qR4a1Frp8ZuHm3cRvmvRIgD2yx5BMKL5YQJY6QH/ZXlMJ/rJNK+TbnlhtiiawcwaxPsNSZ/rjI9n+V7GPOE2nnso5ZNEqkfscDdSL/q+cHXCPIukL2FQqkCTLiYkGp829mkO+nBYgJCt8d1SiAF1hYCwqsM+7+wRvx4uwdRAckiJXfWPw8HSBQghX6CxmFOxCkS40zRb7/KPAkJBpyFSgacBGBWCtWVoS4HhSIFf5a9YlMzrjbhpQbeIrI3zsD3xQqJtJjTsAqJVhxW784xz34G4n5FEuc9S4CiBgkTkuTxLTk61qU/PD18KhwikBMCNhUo7g24SqE1QcuPtFYa8TUsL6UsQhYdzDcvLDYttldsGwg/g5uH7iUubO+oMDjToJlCrE5bKwcCDhc4ohv8uijj6bEeiyTwOdCGHc63IWIN2StlVatWmU+h1AKlrY5k/qY12VV8iOPzgDMnjCHa9CggWF9CUaFXx/+Y0T1x7eQ4E2+Kf8qYvhSEi2cHwFT3Kb/VmCIi2gKCvzQliJ7/lUMnYoeN+tbfwjc4GMNECw+AsoZBII7y4WtBzIDooH6iYkAWYI5Pwpy/StEyLRxQf+A5QLKMQWXDeJ64FqBxQptLH1XZNk7gaCPKPkohCj8NhhnNH0O9izyo1wjX7HDAjEjKCjklnji/7FqAIufvhRZNf1ATXUukambykiJX+ZK00OW5ny+7twhUum0MNldvnwhYMXhLNYiBwIG5R/3H6wLwB/CwRbIhvP7Bax9gpErv/4gsmPDwb2FNNqw6ODPo3HTsG/j3vPF84H/w6Lilq/DjwQBcS2hgRvW6XcHyKdI1ibxjq++nzEIKPmRMUOlgioCnhFAkSWeAO4KpAclfomfg8x77pg+mFQEmDcQZ1xUbtq0ycR8wMWJOBDEUnEGuHUKAkECyYG1Ee5iKPK4FKG8N2zYMOvjOMU6KLgtEbcE7HBjgjBCV4KwLFfOQ0bDWBvW91KCgJIfKYHZn40QsZ5AW5hx2dKmTRt5+umnjUmmH0vU2V68dgKXFVtQ8lH+q54qsu3HQKwGa7FxZAORY88PkA3EDeGm3hIeV4zy2lrA8gIrFFxDrMUAb1u3iyY3RRffgJgVxJjAUgRihEwaKNNYnJCW1RZcCLCGINsNQSwpWB9goQLZApnhfL7prSL1LgutlNvYDM6eVzhBOr4yR5asOxA3Y1jnk+Sk46oHx+fPTSKbVxz4DuyRg79gpA7EVplqIodWP2Bhw9vRxC7xPlKRn9z6fYDYcpdQlh88R8Bd5hR/kE3nPiRy1EmR29In8gwCSn7kmaHWjioCioAioAgoAopAihBQ8iNFQPu1GdhkcqPDKBPYB0bTzxH9k0Z+hBogp5uMfSaRSjZxDYhvYAsxGBp1Sdx0CWYZE8w6wraYoP4Om7VaHp60LKcfF5xwpFzS8ChZ+cvvsmrLgXgrXU+rLrUrBtLRBS24FeFeZMvV7xwc4DRxaGlNioBvEFDywzdDoYIoAoqAIqAIKAKKQJYgoORHlgxkIrtBKi9ifvjRpy3l5EcigQ1Wl9N9w35/bGuRfPmS3XJS63eTH8UK5Zedf+/NaTP/Iflk7779MvnW5qHJD7dFiH3bxiZJag+0ckUgvQgo+ZFe/LV1RUARUAQUAUVAEcg+BJT8yL4x9dwjcpnj00YaLVtI4zVx4kQTJEnJD89Q6oMuBCA/nAXrjlJFCsqzH6+UD5duzPmqeOECcn7dCgIZsnDt9pzPn7msQXiLEEVcEchyBPxCfpBpAL9n4hMQcwkrweOOO04DNGb5/NPuKQKKgCKgCCgC2YiAkh/ZOKoe+rRhwwbp0aOH1K5dW0qVyu12MHv2bBMZWskPD0DqI1Eh4LYIOfv48rJ84w75eduuXPW8fcOp0rj6oVHVrQ8rAtmEQLrJD5thoHfv3nLYYYdJq1atTIyor776ygTGvvvuuzVQYzZNOO2LIqAIKAKKgCKQBxBQ8iMPDHKwLpLKacmSJdKuXbuDvp4wYYK55SOKtN9K1rm9+A3gNMnz+ORvZcjMVblab1mnguST/bJq859yyCEBN6Ch1zaWSmWLyoBpK2TZ+h05zz9wYR3zuRZFIFsQSDf5sXr1aiHtOen+1q9fn5MOHXzfeecdQ5oT+T5bCtH8yXq2YMECE/+K30YyKmRzIRPEnDlzZNq0aVK+fHkT/+voo4+WzZs3y08//WSsQm+66SapXLlyNsMQtm+ck2bOnGkyZVx66aW+DQYfzwCREpUMgCVKlDDZQLDuYk5s2bJFWrRoIU2aNImn+oS/y1h8/vnn5gybV9aqBdE9VgkHN0MqZL+eO3euIePJxnLVVVeZ+eu12L0PS/eff/7Z7PU1atSQa6+9VgoWLCgvvPCC9OzZM6FZL1lPU6dOlbVr16ZsXeWF/cvrmDufU/IjFtSy4B0sP8aNGyfdu3eX/Pnz5+oRP3ykXuO2z29FyQ+/jUhi5MEiZPTcn0xlu//ZJydWKSvzfvz1IIuQhlXKSuECh5jn5qzeKgI9sn+/zOp1Vljyw+2G0/6kSsYNR4si4FcE0k1+oFz88ssvRuGDLCfF4u23327g4rs1a9ZIp06d/Apf1HJxGMbFp0+fPvLHH38Y108O1V4L7//55585CqTzPfYo6uR31S8BxVGi6CO/9/369TOyceC/5ZZb5KmnnjKWnxdccIE88cQT8p///McrDEGf82P/vXaIcSMtLcrVBx98kHaL2EhYQmJwpvNK3EFwPfTQQzJgwABDakJoUseiRYuka9euxtorUes83BrxOh48x9yFoHvggQdMX72u1US1H42siXw22Fglsv5Mqsvu1y+++KJJHU2sQq8paH/99Vf53//+Z/b7xx9/3MQ4pPD/1AdhABEcTZ1esCOswA8//CA33HCD+UvUugrXtt/2Ly84peIZJT9SgbIP2+AHFGafH5CLL744x3yZzwcPHiz16tVL+498MNiU/PDhZEqiSP99Z4mMnvuj7NsfaKTBv+THum07Zf22XfLvx/Jq58Zy5nFHhJSEzDNOAmRx75ZKfiRx3LTq+BFIN/mxdOlSExPq1ltvNQc2S36geKAQcyPsR9fIeJF/5JFHzE2gV4XKtsdv6cCBA+Wee+45iDTZuXOnwQxiwesBPd5+RHr/+++/lyuuuMKktj/99EDGMaxeLr/8cnn11Vfl1FNPld9++82cDbwq0qHa9GP/I+Hj/B7yD1xQjNI95yNhOWLECKlZs2ZUcr733nuG+EAh5PabsnXrVqOcXX311QlT0sKtkWjGwz4b7VpNdPuxyBzvO8HGKt46M/l9CIqRI0d6Jiog9CEeSpcuLc8///xBbv87duww+zTPJZr8SNa6ijR+ftq/Ismaqu+V/EgV0j5rxy4G2P1gBfPfdP/IB5NLyQ+fTaQki4N7y5vz1uaQHGNvbJrj9jJg2spcrT9wYW0hda677Ni1R659dZ4s+Glbzlef9zpLjlI3mSSPnlYfDwLpJj8gOYj3gQJ84oknyrfffivnnXeevPvuu8Y0HmuBaCwj4sEile9Gq1BZ2RYvXmxIA24S3bjgNoRiCQHiF/KDMwDE1nPPPSfHHnus6UayDsl+7H80cypZuEQjg302HJZYBjDPWrduHff5LRnkR7g1EgsW0a7VRLcfi8z6TmIRiIb84HKX/Y7frjFjxuSQvm6JPv74Y+nfv7+8/vrrCd+vk7GuIiHqp/0rkqyp+l7Jj1Qh7bN2WAyYOXLA5mbHWdhMiPeh5IfPBk3FCYoA5MZDk5bJuPnrpObhJaRz02pStFB+2fX3Xlm95U8Z+/U64RlnqVimiDx9WQNpUqOcoqoI+BKBdJMfgIL5+5AhQ3LcI8j2cuONN8qdd95pMr9kYwmlUEEGEWsgmCUE7i5YfKB8ui1GeA83kk8//SC1QnsAACAASURBVDTsTSLmyZRo/Na94I+pNfJx0+l0uYmW/EBx4FYUK5BQpBfz5a+//srVltf+h+tLsHqdz4Md2BOHBmIu0SUW5SHW8cScH8KxSJEiB+EcCcsZM2aYmAWc4eI9vyVaSQu3Rux4eZljzrGNhvzw0r7d81gzscylcGOX6DkZT33h9rJI9dp3S5YsGTTjV6S67RjbvY7YHcWKFcvVbDRrJxryAxe/jh07mrHFWiSUaz/P4VKFVZyTrI7U90jY8X24dWXnTyKs7ZyyxLJ/eelLJj+j5Ecmj14csrPhrFq1SmrVqqUxP+LAUV/1DwJTl26Um0ctkL/37sslVLtGlaRNvYpSvmRh8zkBVJ/7ZKWs+OV36XRKVel0SpWc5ysdWlTdYfwzpHlaEj+QH06lxBmzItq4Apk0kG6FigMvB2UKlwL8m8OpzXazfPlyefTRR02wVA7Vp5xyivlNJWBq3bp1jSXIRx99ZEiBs846y5AHTZs2lWuuucbUuXDhQhNro3379sLv8tixY83B+4gjjpCHH37YxOYiDkPz5s2NLzrZ2HBNpe5wBb92SBeClzds2FCGDh1qYni0bdvW9GHKlCkyffp0U2/ZsmVNVZAbuDqdccYZcvjhh5tgp7QDcTNq1CijWK9cudIEGSROBM9QCOBHPxs0aGACps6fP9+kQz7ppJNMDJVw/Q/Xh1D1XnjhhYbkQBZuZ88//3zjwksfCdBrA3QOHz5c+EP+8ePHm+ePP/54E8DUOYaR5qdVHi666CKj8DEPiANStWpV6datWy6SItR4HnPMMWGbQSkk+CLnsnPPPddkVOLfzEdwJk5bqLl05ZVXyksvvSRvvfWWfPbZZyZOD+/wR+Y+XFqYM8xB8Pnmm2/kyy+/NHOwYsWK0rdvX4OR0+LXKmmcEZkf9BnLCYgBAkFCfjKuzz77rMGT9YDVCXWzdzk/C7dG6Ct99zLHuLEHR/6QhRTcKM6RXNQitW/nMJZZZ555phlXrLiaNWtm1iVjHq5EGjvILNYBLitVqlQxbhW4nfFvLBAYP9zPIxF34E09zrGKZo5bMpu5BO7r1q2TTZs2mcyPxM2wdUMogBmuj/Xr15f77rtP9uzZY4hw9hXWAXLjIsX8B59I+yT4sXexv+BOBVnJeBYuXNiQDBCqkdYObXNpyx7K3sJ+SGDmFStWeHJRYU7ironbS7g5Q19w9cR9jL5Z3Fg/bdq0MX0gJohdB84xYD+if86xsp+BQTDyg/befvtt058OHTqYeDvz5s2TXr16mWDTznXGHOV5Av0yRhA1rGn2N+YTexyf2X2DNqPZvyLthdnyvZIf2TKSCeyHBjxNIJhaVUoRuGfsYnn7q9xuMidVCxzs3eXhictk2Oerc32ssUBSOlzaWBgE/ER+uMWMJa5Apgy2m/xAkUfpxwUIRYigeAQA5RCN2wgKC4djGww22KGaOgkS6/Yhx5WIoOOQHDbuBgo8h2uUWZRO/gsZwqEf9xTqQsnEFSlUsbfcEB9YpEDGoMggN0QLikOw28Bgn2FNQNBL5KJ9G3SR2BOPPfaYUQJQJnC1uO6664yShHyYjqMgQYaE6n+4OWF980PVy0GfQz+kB8oTij4KAP9G2bBBDG2f6DPfQVChOBPvBJ9/LxmLbB2QQfSRMUcBefDBBw1hhEKC8uZlPEP1mXMX8+ySSy6Rm2++2dTP2JF5ApxREinhsGSOobAHc1u2fUa5Zzwh7FBsr7/+eqM8umOaWCUN0gOiCyUQJZ8MUAR+ZV6COfhzm878ZdydCh7WJ/azcGsk0hxDwYWoQY6WLVvmtMFYkKUoEvnBC+HaR2FEiXeuQ8b1tttuMyQB5EQ4YsLr2LH+We/ISzBZ6gRHCE/21COPPDLiNhlu3Yab49ZqCMLIxrqAYKNvL7/8shl/XKpQ3LGIgDiFAKJAoLFvkAHMYg2B0rlzZ0OcQNxE2ifZJ9gv77///hw3O/Yk9hXmNwG0w+2FyM8+A9Fp1yBjyhph/LzE5+AZAhezbvmLRDbZeUMbkIR2L7XrALKGtQ+RChFx2WWXGcLCBjK1YwUxaD9zkx/sp+xLkC3OeUxWGAjLQYMGmTlu30Nm1iDkhx0v5CTeFMQuGWWI08M6sb9JXveviJMvix5Q8iOLBjNSV9goWGiY1VrzLcys3EXdXiIhqd/7FQF3YNNIWWB6vPG1TP5mQ053NBaIX0c278mVbvKDAx5pzzloodDawr+5meIWM17Tej+Oqpv8sLfvKCtYSdi4CtxC2sNqLOSHJRG4gceqwlpRoKSi6KEUoHjye8zBlme4kfZSIB5QoidNmpRDquCyg/KOFQiHYi/kByQKijiKLzf81jydm0jIIGTCWoE58uabbxqlxgZTR2GFYEAxiIX8QNkKVy9uIShnKA0oVLQDdhBUfG7npu3nHXfckWNtE0wpCYdrKLNxbpK5CYYMwNoE5TzSeIZqB+WG95lj9MEqxlhtOBW7WMkP2wcUfG7unSVY/0KZ57uVPPuck+gI9lmoNRJpjmGl9Nprr5mbcLerQjRuL6HaZ76ifGOVQP3WCgp8ICZGjx5tiAnItnjHjnHE2gELHSyjKHz25JNP5qyfSOs73LoNN8dR1LH6oq9WEWdvY4+HvMCKw44bsZ2s4ow8kBRYJEA2Wos1uw9iDYHlEFYkjEeofZLnUMohaCCVwBlrQixOsDSDjAu3dpAf0sbuMxanaNxe+M2ir/QNmb0EcoZQxJIKnJwpny2ZyNhB0AbbU7yQH/YZfu8hoGyxxAYWhOzBdmyQwRI39jOIcLCH5LbzHHLEEo9e9q9s/C0Pt5aU/Ii002TJ97DYMPxsUGzm3Nqw0DTgaZYMsHbDIDB7FelvD5RKZYuFTYHrJktKFiko/2lWXbqeVk1KFdVUuDqt0odAuskPbjM5PKGIcVvuLNwYcpDOxgNTMIWKSwIOkCi7/HbiWoBbSjzkBxYkKAO4unBjyA0/hc9xR8Haw5If0WQzoA7M11HcuJVFTgoXHlgEUCdm917ID5sRBsUIlxlbuPVFGeEQTgBBbm3D3bxGS37YA3ykepGHsw3jgfUC2KGoOmNeeFVKwq30UMqD/RyLDW7BvYxnuHZQxDmjQS7hKoHSyf8nkvwIlrEmGvLDKly1a9c2CiSkGsp0rORHpDnGTTpuF1jyuC08EkF+gDOWBMR2cNdvLQW8JADwMnbBiI5Ekh9OCwP3vPfSl1CEF4QDRKYzGxDzeO7cuQY3LIkgI8Ptk3xPsGx+15ANEpZ9D70Eoi/c2mEOsK6D7QfRkB9Yp+AyB1nhJHPdaxLXLqyRsKLC+gK3FjfpYvGFnAAXr/uMG2NLyLjnmH3Oznt+d6JZZ17ID+f+5SS70nfqSV3LSn6kDuu0tsTGzEbFAuJmgU2EwxE3De5gQ342adZsL2mdRlnXuDP97fZde2TN1j/lvYXrpVih/LLz7705/VV3mKwbet93KN3kBwcjbnm5KXMXbkk59EaKY+B7kIMI6FaocL+ALEDZs3E+3M+4b5VxUeCm0/62OpV/YiXYAJ7couKaEs5sP5rDve0O5AeHdfeB3dndaMgP5oC9RXTW4ZWkCNZ/3ERCmZ17qZczDf3DQgT8uFEO5r7hVSmJh/zgIolAwChwkcYzVDtYQKBEWnciLIGCjX04LN1uL8xBrHb4C0XgIE8s5AfxEHCNQO5olDLaY7zsGuGGG8U61BxzK4HOYLvxkB+2fcjHUOPmhTCgP17HLtPJj3AkkJd9EqxY28w3yAVr3YbVBy4todZOuP0gmv3RXgKj/3AJXL36wdkBkRESFWs7LGlwNwy2lyaK/LDEUjrJD/Yvzht5qSj5kZdG29FXGFo2bFxg3AcQPwezU/Ijj07YFHZ72fodcu2rc2Xz77uV/Egh7tpUbgTSTX5wAOTGCz9sG2/ASphXyA/MiFH6MXG2JvdOtxd8wHG74IbQGfMDc27iT3CgpzgVVpQ3LhjwPcdf3G3qzfMoErSN7300h3s7PsHcXqzigbKJ4uqF/AjlkkBduLVguo5rSrCbUWcfgvUfa4lwqZJRkMPVi0WE24zf6fYCiXDCCScYCwoO9+FuxSPtPZHMxnFNwXQ/mNuLezxDteV28+E5Lqiom/8SDJH4E7hN2Pgxdi5ZLN3kB8FyCViLO1KiyA/r9oLrAjFkYnV7sWuEdRDMtcrOMQhE5g/7EVYrZBmhQH6B98aNG2OK+WHbx+qDer7++uugbi/EXAhHIiKL17EjqKXbxSVVlh/W6oH2rduLe08IZfkRzO2Fd7EmIw4IpAVucOH2yQULFpgAtcQPseueGDkEDWWtEx8o1F7IuZ/9Fxc78CL+hi3spbjfeYn5wTs2IxJEo40d4l6TXBQjG+uKvZSYNsHcXrCKxPoNPL2SrG6MLbbUE8zthZhEyIqbZTQkoxfLD+u2xx7jJfZRpH0yk75X8iOTRitFsvr5YKvkR4omQR5v5q63F8k7C36Wffv2y34Rse4w1coVk2KFDkR+b1mnfB5HSrufLATSTX5wsJ0zZ47JakH8CBuMD+IchYDDUra7vTC2kBoQHtZM2gY8xZ2E234yL/AM1hYcmFHQfv75ZyFgHQH+KChPmE9zQMe9BWUWJQDFAR95ZyBHcMeVBD9zTJ6jPdzTng14WqZMmZxglXyOOwWXG8R8sEosY+mOj+F0jUBZwOycTA/16tUz/eEGFf973GpsgD0UYWcwUGcfQvUfU/hQhSCG3MiHqheMIZ2QzwaLhXDCDJ1bVBQY66qTKPKDMUMBcQY8JZCjDXrI+Ecaz1D9RcFHGbHxX7BIgFxDqQJLMKR9zOSDzSWwtC4kzMVzzjnHKJWMNUFng423lSWc5QcYE+vBGfAUtzfmMIEYbSwZrMCsdRDYQ0xBnDothkKtkUhzDKWZeDUQbVj4UCA9mG/RWNqEat8GqsXVjIxMdo5j8QV5hAUAZGS8Y8f8TBf5YYOD2rVrXRmde4INXosLl5MgCRYsFSwgO9AXILDAKNw+Sfwh3OyZD3YfoT3mOPsfe1a4tUOsKSzlmIvWGpF32HshYr2SH5Bmw4YNMyQigV4JXO0skLYEIGWtYX1l91J+/9zrwBn418boYE5a7Ox+FC7bi8XWBjwldhGF3w8IEfZ/1la0JGMw8iPS/pWss4wf61Xyw4+jkgSZOKBwcxCpsHnhl4cZYiIOtmw0HPBghWH3Tz755FwiwGbyI0rgIW5oMEODZXXfNNqXlPyINIL6fSIQgPywZfvOPVKscH7jDuMua/q2TkRzWocicBAC6SY/rEKUaXGhYp1K3ARjaUDmBX6z+B3q0qWLOXRyO4kSjpI9efJkcyhGISVbBooCv5XgxW8cB3isEgiESfR9Cgdqbsp5DiWVm3irsBM7g4M4yipKAZleiNSPm41bHt7HX91L4be1f//+RiHhhtL+/kMo0AZWAQQGpY8QBhT7GcENScfLOQAFF4LHZqiA9OFgjsJj3Z5QrFFqkJv3UKjq1Klj+gRREK7/4foSrl4sO4g5AX4otcSoAXfGgb9TTz3VyIBijbIDWUeMAZQClBLnZ/Q/XPBD6sMMnvqwlmUcICMgPlAocGWyJdR4us8+7n5D9qBAEpOFG2dSEUNe4RrATTcEJH/hsESRYpyQF/KBVMFkMXGPN7IwfvQF5ZVbd/BAqWTMmWPMe8iAxo0bm8CU1Me48zxjTQpOWyBtwAflkHgJ06ZNM+OCGxLzi7VDW6HWiE11G2qO8T1WAcxnCAlc7riJhxThc7tWI7nhhVujyIsbDxgz51l7xKVgPYc6j9r+Rxo7MpRwvmUcsCSgTshNCDyCn9rPwN4ZVNM9R4KNFc+w3rzMcQg11gz/Zfxx/4A4YI6wz9t5wFqBFECeChUqGDEgTyDdSGXMeEJc0G8IUBR2ZAu3T4IrijxrhT2TOQ3G7HPMLfaJSGuH/QCihP2JtYjFAmueesE0En4WTzvfcLfBYov5g0URwVexnmJN237zjt1LeYaxZB3wGwE5YZ+zbnhcFkDoEEwWayJ+LyDOwIzApBAhEJzoOuzLrHW+B1sIFPYoSCX2LWLdEBgXbCE9ne+xz2JJFOoz9g76BWHE3PO6f3n5bcmGZ5T8yIZR9NAHFjQ3ABzWbGC1UK9xiOAHN17ygwVM4Db8Trk5cvu0cYPGzQCbFocmfrjZmPmhCcW0K/nhYbD1kaQgsG7bLrl+xFeybMOOnPqV/EgK1FqpiPHBZT8kmCO3r6ku3CJnYlyoZOCEtQsHSErp0qWF3yGUPIpTabZZ1CA43C4dtg5+f1EEnYWDMzeyPMMBm1v2RBWUFogC3AfCuZlEai8YBtH0IVz/w7UdCRt3/3iez8LFFInU13Dfe8Ezksyh6g/2HnOKP6eVTCQsISu4KbdzNZ7+8i5zHQsPzmbuuWvrts8wd5nDPE/BwsDpWu1ljTjXmVN222/WH/VyKx9tP8O1H+u4IaPXsYt3LBLxvpc5HKqdcHMh3D7JvEAXYF2G2+sijYHze+Y3RA71xrJvIi8WRFhdUCDPIL7CxSKKtJdabFkr7Ln8bgTb84Ph62WdxTv+8Yx9vG376X0lP/w0GkmUBcYUBhJSIVLBfAxz23jJD9tOqNzzsNWPP/54Lh8+nr3zzjtDBiNS8iPS6On3yUQAi5Cx89flNLH4wZaaFSaZgOfhutNNfmRqXKg8PGW064qAIqAIKAKKgCIQAQElP3SKJB2BUORHsPR31tQav0iCe7mLkh9JHy5tIAwCU5f+Yr5du22n9P/wO6l+eHEZ062JEiA6axKOQLrJj3Ad8nNcqIQPhFaoCCgCioAioAgoAlmDgJIfWTOU/u1IMPLDpq5yBkiiB8EiJjt7BvlB8C6Cr4Uq+PBpUQSSjQBZYS547jNpWaeCDLm6UbKb0/rzGAKpJj8wJ8b8F7NegvxhUo4fOGbi7kLAQ/y0E2UdmMeGVrurCCgCioAioAgoAmlCQMmPNAGfl5oNR36AA0GurC+yF/KDQ3qoQmBVghBpUQRSgQAuMLjCtG9USfp3qJ+KJrWNPIJAqskP/LCvv/56E0Bu9OjRhgQhOCY+/u44UYmKC5VHhlK7qQgoAoqAIqAIKAI+QUDJD58MRDaLkWjyQy0/snm2ZF7fBkxbIQOmrZTLG1eWxtUCUf8hQ7QoAvEgkGryA1k3bdpkLD1I60cWACzs7r///oMCZSY6LlQ8OOm7ioAioAgoAoqAIqAIeEVAyQ+vSOlzMSMQjPwgqjFp0UiFNnLkSClbtqyp34vlR4MGDUwKKS2KgF8QaPHkdPlx65854mgWGL+MTObKkQ7ywytauC2Sni9celCvdelzioAioAgoAoqAIqAIpAoBJT9ShXQebidUwFPSKJKnm1tE8rZTCKRHru5x48aZfPfuogFP8/BE8nHXcX0ZN3+dWIesrs2qy6k1ysmXq7bmkvqBNrV93AsVzU8I+JX8wO1w+PDhJi2gxvzw04xRWRQBRUARUAQUAUUgEgJKfkRCKA9+jz938eLF5bDDDktI70ORH0uXLjU+5oMGDZJ69eqZtiBCJkyYIBAj1hrEKYSSHwkZEq0kwQi4U+CWLFJAfv/rHymQ/xDZu2+f5JN8UrjAIfLtI60CJJ+LFGlSI0D+aVEELAKpJj/sPu11BGbNmqXkh1ew9DlFQBFQBBQBRUAR8AUCSn74Yhj8I8S+fftk4MCB0rBhw7gPtitXrpTx48cbV5ZXX31VunTpIscee6xceuml5taQG8Q333xTZsyYIf/73/9ky5Yt8tBDD8njjz9ungtWlPzwz1xRSQ4gYFPg2k9a1ilvCI5eYxfLj7/uzHmwVNGCUvvIUrL5993yw+Y/zOfFCxeQpQ+dp3AqArkQSDX5MX/+fEM+9+rVSwoUKBB2NHgOyzy1/PDfpCVmC25JBKrNly9fygX85ptvZMSIEebyolKlStKxY8eI8ynlQv7bYLpl5aIJ0nHt2rXSokULadKkScxQ7N69WyAkFyxYIEcddZS0a9cuqW5pqZxnicQpZoDz0Iu///57yExfwWAgO9jmzZvliy++MOd4e8bPQ5DF1NVo5jW6GeNSsmRJQQ+yhXX43nvvybx588x6b9OmjTRu3DgmefLSS0p+5KXRdvSVBUOWlUceecQsKHdJ5a0eWQY4hBx66KFSs2bNsD/YSn7k0Qmbod2+fsRXMnXZL0Z6LD86nVJVlm7YIXMclh8FDskn/drVk3Nrl5dlG3bk6qlahGTowCdA7FSTH/wObNiwQWrVqhVR+kRbB0ZsUB/whACp47lAGDBggHEpPfvssz29l6iHuPC4+eabpW/fvjJ27Fj58MMPZcyYMSY9vd+KH2SFpEIOLGBvueUW6dSpU8wwoRxt27ZN+vTp8//snQnYTdX3xxcyJvOcmTJHhko/ERUqGqk0K82TlEbRpHnSXEpzREKJDEkpJamUKBEhU4okQ6b/89na93/e45x7zh3fe9937efx4N4z7P3dw93ru9f6Ltm0aVOOLHpxP9TnxlSOM/TgeL7NAEgVkolTsrGI5Xn0ESnEc4uYDFvX7777Ti644AIzHrt27SqVKlUyB5VXXHGFWV8uu+wyM8YmT55sxtmLL74ozZs3l6+++sqQnaNGjVJiPATYsYxrMO7Tp4+88MILcuGFF0aezvrKOouGIv3SqFEjefjhh83hsupy+XeCkh8hBmhevGTRokVGyZ/FjIXYWTL5VE/Jj7w4GvNum1as35KjcdXLFjf/d5IiBQsUkF3/pW+utF9RWfv3NnON0yPEL0ym57MzZePWHZF3TOrbPu+Cmc9alm7yI5/Bm2ebyykgxAfelHXr1k1rOwlXxZPhqaeekqJFixqjtVSpUrnigRLU8Eyp6x9//GGMTNJKJ0J+2PZyoPXbb7+llPzgXakaZ5988onxhHFjkWycgsZHKr7HOwLP6htuuGGvDFqpeF+8z2QOf/TRR3LrrbdG5q4Ni3z99ddz9A1GOTbE6aefHklYwPxXr8Bw6Icd1xBLkBrXXXedtG7d2jycAwtsOLC+5JJLDCEF4QFxiPcdh8naD979oORHuPGZ564iFGXevHnGNdJdMvlUL5vJjwlLJsjMlTOlafmmcmydY6V00dJ5blxpg8IhMOzTJTku7Nykikz+YbU8OnWh0QqxBc8PCBPID0uklC1RRK46qr5s3LJDRn61XFZu2EOwlCpWWEZcfJg0rlZK3p6zIsfzNfVuuH7JpKuU/Mik3tC6hEEgXYZ3mLoEXZMpdQ1r/AS1J93kR9j6xHodpBTGdF4kP/CoIASc0G6nZ0usGKX6+ilTphji8oQTToi8yo/8IEnBkiVLpFevXkp+xNExicx/v3vxnIL8Pv7445X88OkTJT/iGKx54RZc7xAaxY2qTJkyOZqE4Cixul7ZVnK77dlKfqzZvEa6vdNNtu3cJrtlt9x3xH1yfN3jcxvOlL5//h/zZfry6dKldhepV6ZeSt+Vzof//e/fsuqfVXJg2eDwgFjr5fQIKVKooBxcq6ysWL9ZfnN5kNjnFtmnoPy7Y1eO16ArgifJpv9IlCqli8kXN0d3f+/y2Cc5nqEeJLH2XPKvV/Ij+ZiGeSLuwoRiUjDC0FIoUaJEjls5YWODGY9XA/faZ3vVB7d/fp9Lly6dI7Y7TN1TcY3FgxNFt5eo+33xEgqE4dp49iC9mWS1Md66BvVPrG2Jx/iJNoaitSvafXy3fft2M6YZ8xjn6daMWbBggdGG8woBihWnWPuBcRVm7geNP/veYsWKmVN4CloMzGk8Plg3CBXxIj/s+7k+N8kRLxvAj/z45ZdfZMaMGXLeeefFTH7E00d++Np+sd+TtCFVqdiD1nC/dd2ucYQ/sc7xJ9Zx7Xy2373oKNIfePF7eX6whnnVJWhs56XvlfzIS70ZQ1sY+B9++KFxjz366KOlRo0a5m4W5jfffNPE+2Wiu1RukB9Pf/u0jFs8TlpVbiWXHnSp1CxVMwakRTCWH5nziLy98O3IfR1rdJTB7QbLfkX2i+lZ2XLxp799KpdNvcxUt/p+1WXMiWOkWKFi2VJ933rivXPPrHvkr21/yXlNzpPrW1+f1Db5eWyc8fwXkQwx5fctInNuO8a81xn2smvXbunfpYF88cuf8sasX2Xbf6RIoYIF5LzDa0uPltX3yjJDSt75KzdK75dny5qNW80zG1TZT9JFfjC3Xp3/qtQtXVcuPuhiObLGkUnFM5sfpuRH+nuPU0zipzl15rfw/vvvN+EbjzzyiDFGvv32W3n88celc+fOJj07Lvrdu3c3At133nmnSdGOzsYRRxxhPCt53rPPPisIAnLvk08+KT169DDGJZoYAwcONOLflD///NO4NXPwgOA47uTHHXecnHTSScaFmfTCuKIjIo5OBLHdvJ9Nfv/+/c3fnNii+cB1VreLz4YMGWKufeCBBwTjAEHMH3/8UfDyxFiuWLGiqQOnvUOHDpU1a9ZI48aNDRZ8165dO1MHtERq1aq1V8f89ddf8tBDD8nUqVONkXfooYdKlSpVpFq1aqbeW7duNTHpaHt9/vnncu6555rNOZ8TfsvfCPXxvg0bNkjfvn2NBlhQ3XkmeNSsWdNg4m6P1wiKt67oafj1DyQB2NEW+pETc2LxCTu66KKLogq+WgOGcYRRRP979Q1tYQzRPwhKYlhj3HDi3rFjxwhR4UV+RBt74Pbyyy+bsAUIN9owd+5c02+Mca/iNc64PswY9ZvVaEoMGzbMjI+2bdtKnTp1zJi+5pprTP+GxSnefvCb+9dee60JVSFUnIK2BSQG44j5i04S2QoZi2PHjjV9jU4GGN59990mHIGDRP7NnIRcYn7Qf3heH3PMMYZ0Yc6y92Ze0CeEOaCvgQHPnCbMCBwghqgL/2aM0f/MtenTp5t1yH524oknJpW88iM/nP2JRznjiHAZvEG81ii7zsQ6V1i3GF9e+LJe8/1rr71mqgPe/Nu5NtJfieIYtIZ7jW3WAZ5B7QAAIABJREFUQ9Z9fgMIV8HuQhOJw2dsrDDjmnWT/QBrOPfRXj6DRJs2bZrpd+YL44r3jRw50hBSrBOs3/y5/vrrDXbR6pL+X9zce6OSH7mHfa6+mUWKGFNOcgoXLpyjLmwg2HhlC/mBATX+l/HSrEIzOa7ucdKheoekYtv2zbayafue07qbD7lZzmx0ZtTnL924VOaunSuVSlSSb3//Vl6b/5rx9qhdqrb8uvFXKV+svHBNtZLV5MY2N0qnmp2SWt9MeNibC96Ue7+8N1KV0SeMTomnRLrbOuCzATJu0Tjz2hL7lJBZZ81KSxViDWPBk+On1XuEjIsVLiRbt+80/y5cqIBs37nb/BtNEYiRjVu252hD6eKFZe6gzmlpV7cx3cycKFSgkPRs0FNuPfTWtLw3G16i5Ed6ewnj9uqrr5YBAwZEso2Rjp3fwsGDB8vSpUvNoQAGCeQH3iEIVXIKyEab7Ca47GMQQRKwIcUQxf0Y4gQxOgiS9u336PLwXIx97sHAwaDC8OVvDCPejbAdm1U2zdaw4N+QMRhRuNGfccYZ8sQTT0TETe11zrh7u8HGSEcwD/Jj5cqVZhN99tlnm/dggEHskPWHe8kqQN0gaTCO2Su4Mw24e8jL8LZ1xEDHKMIIxIBk/0FmIQgS22bqQP0wMiBqMF6i1Z33Y5hiZJFlgmfSNxisQSWWuoITdfXrnxYtWhhiBIPPnupjFJ9//vly+eWXC4aoXwnTN9yL8UkdGDc2Gx7aHhjXkF9ki6G424U3hd/Yo7+5HpFKu9+j3oMGDTKGoh/5wXu8xlnYMeqHhb2f9viFvUQbwxjA8fRD0NzHi4N+fe+99wzhxJilQFgwViFovvzyS2OcW6LUznHupS2QMnZcuj0/OKlnbti+tYKymzdvNmsPBCzvpR+5l3UIHJifrEe8Hy0IjFuuY05ApHgRlUHzwu/7WMiPaGtUvH0EORUNX9YtiKPbb7/dEMz0Kesa84J13XoxxYtjtHlEP7D+exVIvYULF5rfAYrt2y5duuQgP6KNa+7z8vLw8/ywfeVOXBFUl3jHRjbep+RHNvZaEuoMwQHzykbP7V7H4lC7du2sIT+Oe+c4Wf73coMKZMLZjc9OAkJ7HvHjnz/K6eNPl12794QWDOk4JCpZsXXnVjll3CmR+nDPifVOlMtbXG7IDlt47v1f3i9frfnKfL5y00rpXLuz3ND6Bqm8b+Wk1T/ZD5q9era0qRKcRuva6dfK1F+nmtdX2beKTOkxJdlVyZXnvbHgDbnvy/si76bv6Fv6OJOKl0AqmiL93/5O/vqP7LDZZw6rW04enPSTFPyPCFn111ZBg+ShHgcJITSpLJdPvVxm/DbDvAIvGrxptOxBQMmP9I4ENssYz2zcMSbYzEJskL4RTw421RjyEB0VKlQwJ414HVA4YfMzPOxmlxNtDBLrZcGz8IDA4MHb4eSTT5bx48dHyBErZocXCEaTNQz79etn7qN4GYvRyA9SqWLYstG2G2eMXjbmXsaZ3ybar2e8CAVbH4gft4YAuOFi70zxasmSBx980MSs23p61b1ly5bGeIcssvWH2LGGRrQRFEtdOa2N1j8QLj179jSn/7ZvbNw9Xi2c9Pq54Edrn7tvaCfGPQY1xb6D0AP2cxBiznbxToxjv7HHKTICloS7MC4w6vk3xjjePtFCL6KRH0Fj1K9fwpAf0cYwhGE8/RBt7uPJZclIng15x7gFe0hO/s2pO8Y5fY8HFJ4fYI8HBwQGZJ8f+cFJPRmSWD/w0LIhdnjXsOZYEoN9OZ5onOo3bNjQQMhn9C8EJd4nFOYsIpgYupYkS8ZKGgv5Ea3/4+2jIHyZA4x9iCHWazs38MRykk3x4Ei2qmjziDXcTyaAfuD9/CEFLf1MWloy6EBOhZn/9F+yyI9odUnGOMmWZyj5kS09leJ6sgDDLqcr3jbe5niFvXR+u7PRYKCgo4GeRjIKBMUFky6QkkVKSqkipeSnP3+SyadOlqolq/o+nnt6vtcz8v2lzS+VK1pc4Xv9E988Ic9/97z5vkihInJvu3sNCRJPWbxhsUxaOsmEDjQu3zieR0S955wJ5xhPlpaVW8orXV/xvRZS5/UFr8vd/7vbXIO3xLAuw0KRJkmvdJIfSN/+vuV3ObfxucazZ/TC0YbAghCqtm81Wbt5rbSo1MIQIplYnB4hB1QqKVP67e0lhZfJ9aPmGuHUERcdllIC5OYZN5sxu33Xdrnq4KtM6IuWPQhkMvmRyQR5vOMHrwPc1sEdIwzS4bTTTjPeHXzH6S2HAn7x+rwXXCBH+NuemlvDilAXnmc9LfkcV3U8RUgZyekhXgJsiimQK5zcsanG1T0a0eE8KY9Gflhjmue7yQ9L0uDhYj0/cLVHnHH48OHGwAsq0QgFdwYIcOQk122k2foTEgCJ4a6nV935LJnkh7uueEFE6x/6DA8cd4YdvAEYB5zqW8LCjWGY9nFYhXcGRrWb2AFzwq0sjs4+gHiB0Is29iA7OBnHIMNYhnAi7MiGQvv1eTTyw2s8enlzuJ8dhvyINobBIJ5+iDb3Cb+igCEeSnh84Y21du1aQ36CFeQIe2hILggMCvUk5AnCj321H/lBCAt1JkSKMDdb8MDBq4Sxx3esKRCCzvni9VkmkB/R+j/ePgrCF9wIG2MMER4C6UToB3PTTX7EiiPPCJpHfuQHGX4gRQnpYixBpkFO4QHoRUL7rW/JID+C6hK0vuel75X8yEu9GWNbWMxh/VkIWDCYmJdeeqlxn7MLfoyPTPnlXuRHh7c6yD4F95GKxSvKD3/8YIzuE+sndhI/bdk0Y7Rzsv9Sl5eMbkeX0V3khjY3yDmNz4nazo4jO8q6LeukaYWmMqjtIGlYbg9L71X+2f6P4Pr/59Y/jXdJ51qd5eEjH44Lx+PHHC/LNi4z9046dVIOT5O4Hui46avVX0nvSb0jnzzY/kHpWqfrXo8lJATcLmt+WYQAALf9S+5vCJBsLoRXPTP3mb2IHMbKwJkDjQ4IpXnF5vL6ca9nZFPR93AWCA7K5KWTZeKSiebfZCKqXuQwOf35z01ozGmta0iZ/zxA0AhJVrFzCq+ZacunSYOyDeTxTo8n6/FZ/5xMID+IKyY0A8PYFsTScP9mQ5mJoZGJdjxGCr+HnH7bEz28FjBkEiE/CJnwI04wcDAKop3Wppr8ADdOqgnVID6c02VOO4nhR3ckjPhlLOSHX5szlfyI1j/WoHO7mYcZi2HID2sgEz4TD/kRbexRR+b04sWLTegGY56DMDReqlb1P+hJB/lBvSh4UYTBKZF+4D1ecx+ig/ArCh5AEJHoanzzzTcm3OqQQw6JdDMkCp4GrJsQqRChhG8RfuEmP8AYcorwM8gPr751jp+8Rn7EM1ei4YtOEX2DVpHVQPJaj+LB0ZIfQfPIb75Dyqxevdp4DkIkf/DBB8ajByIkzLjmuYmQH4wzK7AarS5h1qu8co2SH3mlJ2Nsh3XZ45QHZhrxJJhsXO1YvHGvswt+jI9O6eVu8sMa2xjWkAwY6HhojOo+Kirp4FVJiAOEOn/b9JsRYWxQroEhPqwoae8PehvtD57tV5wG3Y2H3BgKi1d+eEU+XvGxyQTz3e/fmbAaCJxYxFAJR8FLxZZUeFq0er2V/LvzX6PPsHP3TkNunN3o7Eg9bV9gzN7dbo/XB8V+Hk+fhAIwDRcRltTjvR7SqUanHG2zr3aGw4QJ82Gc0Ger/1kt7fZvFxHRhUBhDOJt1LhcY6lYYo8QYaqLM0wJzx48kDZsLCnHP/GpOfWmOD1FJv+wJkeVOjeJPVTLjguIurGLxhpiaWavmTGN+1TjkpvPz23yg5NHPBHYTOJO7yy4IGMg5yXyg80lsfK0y7r7E+fNyS6hBpzc8X8b9mLxWLZsmQmRQQ/Dy/PDL+yF+9mwc2qMOKI7rILvMZgwjurVq5dyzw/eh8GLhwfifGySccGPJetELOQHhiTeDF5hL8TsE4aBt01Y4yCVnh9eYS/O/sG4cIdb8D3eO+iAcHJvM3+415Qw7bOhEfSHV9gLhrgdl2HCXuzYw+sDPRcOvQjlomCkkQWQ9Sfa/E4H+cEJPrg5hSGjeX54hVSE6Ydocx9dFBs+YnUk+D/7Y8LR7D4Zjwv201arhN9N1gOMfEhPilPzg5A6PEfQ3PEKe+F699oSq8dCboW9RPP8iLePouGLvYKHmjMs0Rn2gscO5B7isvGQH35hL8413M4f9/yG7MC+snOJNQEPIcZHLJ5tiZAfeIaxpn/99ddR65Kb+510v1vJj3QjniHv4weZOEEWY2eoCxOSTR6nPpm4sXWTH3gVEG7wUteXDLIYlRAgGKuWEAkL+R2f3xHJyNK6cmtzCu0kIJzGmlO/w/n8MNdEqw/33zf7Pqlesrrc9b+7QhM4TiFOnk962Yc6PBS26YHX2XahqYJXDV4QhLaAw1E1j5Kv13wti/9aLE3LN430hfOhbYe3laNqHOVJHAS+PAMugFha8OcCE/bkR0qBCSQWKX7ByIb9eFV/xI8jZPCswearRuUbCdl/KPPWzZNPVuxJO9uhRgd5stOTKW098+TpuU9HRFydL4NM/HlFCdleeInIrsKy7feuUmWfVtK4WmmZuWidbNq2w1zepnZZGXXp4ebfG7fmFE8tVcxfM4QQopKFS5rxQj3CelalFJAMenhukx8YN2QsIfzAXTI5HXq8XcjmEiOQDamNn8dNmI0zHhDLly83aTg5CUbjwYz3jRuN2CgkEQQI5AEnes6wF66DNHGKpfIZm2AMK6vIz3tIO8+77G8yhxEY9RxQpMPzg9AOSC+EFW0dIHXCpozE8MZgc2oXkLmEcB+b3cD2j039iXcBbuG8zwqeTpw40YSZoI8ShhzgmfGQH7HW1a9/CFeAlJg/f74ZD5YsxBiDKMRryM9zJmz7rCgm2V7wOKAgeIqnDp4FeA9QvARP/cYe9aavIN7smCZcgLEIAYKQq19JBflhQ8TIfIOQK57JGJ7ofITByYppxtoPQXMf49UWPGPABoOSuWsLxjm6K87+h7x5//33TZ/YrC2sBYRV0XeEuxFyRN8iZsv9du1xry3xGO2QH5AA9DFzijkInvEU1iLGCH3iFqO1zwuzRsXbR9HwveWWWwx+tq2QhJaowmuDdR1xWuydeHEMWsPxCvQqvI/x6FzX+Z2gfyG9woxrnhuN/IBEtlpDXGs9xfCuI5sn5Bu/IbNmzYpal3jGRbbeo+RHtvZcgvVmIeHUybl4OxdxJ4Od4KuSeruT/HB6fThFOC0BgifHWY3OMhoYhCIElWavNItc4gzbsB/y3MOHH268Hfy8OpwGXdD7/L5HNwQCZ9uObUYLoceBPUz4jF+xxAd1BgcMST4LMsBjqZ+bZOJe6jnws4GGFKCwuRt7wlipW6buXo+2ISPJDscJ24Y1/6yRO7+403jW9GrYKyZNDsJarvnomtDhVBEPmCgESK/3exmiI1ohNfC006bF5QmBV8nP63+W0kVLG88S/qZAzjz1zVNCuFXxwsWNlxReJu33b2+0bCAjIN7QNeEZHy3/KFLFff5pK50qXiEr1m+RWb/8Efkc4dQODSpJ46ql5JWZS2X95j2uyofVLS8jLj7Ms4lWG8cZonb1tKvlp/U/mZAtLbFrfhCygNAcG514N7hO3DGC2eBjCLtPrdEg4MTT77QrG/uPzSWx2IR8YlDaNK14vhD2QUE4EkMGY5bTfEKCOE088MADjX4FBwocLNjsGegn2EL8PieUbEYxcLgXY8K6zeNxiVgiG3g8HyCeKMSacy3GBwcTuEpDJiDsycmx8zPcsukzPsONHoMYzQm0OyBl8Org2YcffriMGjUqx2dkSmBPwCaa/sbjg362bvlknbBire7+5RTbq/1cR31eeuklQxzRVk66yRxDsW2GYDn22GONMQh+eH2QvhPiIEzdne2BoLDGAM9Idl29+sdqOpDWmJAHyAiIM+YkxJifF23Y9tE3PAMDjr7l/xQwZw/H+IS0cPcBmJNK2W/sNWvWzBiNiOuSMhVhTsI1KLTBTwOOehP64Rxn3BNmjEKm+pFpkF+ErvBsDFbqTSgDmIYZB+DC2I21H4LmvpO4Ynyi4QLZ5QwLYk/N2oBQLHMW45txj4Fr01lDDvB/yKgVK1aY9M4QWTbVrc3kgsHOXGCu8A4IB9YAPJC4lz6HPEH81Osz+pC+B2vWG4RTGTt4B9m6hFmjmde8m3kKkUMdEO2EnGLOsr7YOQbJE7b/mUOx9lEQvoxJvPQYt+hpTJgwwaxXEMyMa8L3IAXixZG1PGgN98IU8oM1sFOnTsY7DM8X6sa8wxslzLhmTDEvWMObNGlixgVtom/sus7vEM+nfyGYGEuMN9YGiHt+s3iGX1381vYw4yQbr1HyIxt7LQl1ZgLCNrOxdZ9IsKFiYWMyZVpxkh9eBrmtL0TFUaOOkq07tpo0s88c/YwxAv2KNVj5HuPvyaOelHpl6u11eTQDzcugixc/t3AqKUDPaLjnZMdZLKngF2oSjQB5cPaDJrwH8c7+bfoHYuMVSuPEjQf4kRv0R+fRndPi/UHYCMSXDSdBkPSleS9FPCqq71ddJp6yR98iqNgwJvQorHdR0D18T3rjB2Y/sBcBRb/e9tlthjiqULyCCR86o8EZETKGuvf/uH8ktTKeNRAEfhl2ICggu3gOWYL+V+1/xvtpyDdD5K0f3zJVbV+9vWzZscX8m2sJ66IULlhY+jTrYzRs/LxZ7v/8OXl94R7vk0MrHykvdH3C/Puwez+U1X9tNf+uULKoVNyvqCxYlVNPpF7FkjLm8sM9BVMHfDpAPlz+oXze6/MInHkhPCrM2Ah7TSyeH5x6c1qLwFuyVP7ZkE+dOtUYcRjS1oDjczauGPCZ6B0YFl/3dYR5EL6A0c+pHP/nd9BtAPL5X3/t0fcpXbq08JsUtoBdtGfzHPoSQzbWkJOwdfC7DkMdd3WyWeAibQtGHMYeRBekhF/4RiLvz602x1PnoLqiUwGZgKaDJXnieY/fPfGOP6+xx2e0hzGPJw46cLF4+iSzXc5nUSfmotf8C/vOWPoh7Nzn3ZAfEA4Y2c69s9UnYT2g//kbDyD3/hrDlO8RwHWHlMXbt2ExybTrYumjMPh64efUjUlG+8Os4c73WL0N6pbKdcGrbZBXhLbZ36ncrEsysE/mM5T8SCaaWfQsfuQQcSOW2LK4TEw2z7DGsNqZyARa8qPPsD6e4pPOLmg3ol1EhLJttbby/DF7sqq4i1Or4twm5xr9BU7dvYr1AvDSr/Ay6OIdEmhroDGx5K8lkUdAZEByYAhbo9d4eLg0NuwNTgPc3sd3GMfvLn43R8rW0SeMlgPLHuhZ3WgkE8b00O+HmnChIBIlHu8PNFaGfjdUft34q5x8wMnSofre2UmclZ77+1w5e8KeVMeQCwjPuktYTY73f3lfRi0cJQvXL4xLQJbxMG7xOLmw6YUm+87cdXPl1R9eNaFC0QgNW18IEvoX74zTGpwmjco1MmmDnSTedR9fZ8RKKZbAoH+dhUxFtm/JimTJj6NrHS2PHrknFtmvWA0SSLJlfy+T0d1Hm/qTEcZZerSqbv578J1TTCpdNggohZAqt3PjyrJwzd9Sosg+5poSxf6VHwvfZMat24Mq28Oj4p3vXveFJT/AmlN8/mDAJov8sC7M6FF4lXgE65KJjz4ruQgwbjgd9hJl5XObsjEWDZDk1lCfpgikHwH2yng0cKKOhxdhR5C+nMBrUQQUgexEQMmP7Oy3pNQaVzbc4RC8gvig4Ib3yCOPxOQal5TKhHyIIT8ObSHFri7mKz5pH4WxjZBi4UKFjScApAFGp1Ovw0+kM1p1vAw06yHgJ4gZsnk5Lvt+3fcyY8UMkzWGEAkMacgGjFxr4BKu8NTRT/k+3hrgXAAZQNYVCAKKOZHYo2VpvBpaVW6113P8QoviaY/VdfAKKfJ73mcrP5NLp1xqvqbdCGJGK8/OfVae+nYPHmQAuqjZRabf+YNXBSTNh8s+lCEdhxhhWb9iSS6+r7pvVZncYw/BEGs5Zdwp8vOGnyO3ETKFUGwsYraWNLIPwXOF8BTIEWcpWqioXND0AtPHpNyduHSiISEuOeiSSGYeSDNInR27d5hQl7Bpla3nDgRMtKw9d46fH6nSpq07pGTRfWTUnOXy99Y9+iCUevW/lrWFRxpCad6vhXK04Zt/XjbjnO9iwSjWfsmG68OSH8QicxLJKSmGazLJj8cee8wIH7rd9nHlJbVfXvL8yIYxkco6EvKC5wfu4YSgWI8WPH9Ix2vdtlNZB322IpBpCNg0w4QFEXLGWktIjl9IUKbVX+ujCCgCeyOg5Ec+HxXWhYsFHrdW4vdiceNNN3zUrdmlzWTXobtiOo3HmL31s1ulgBQwbv71StczJ/rPffecr+eEX9sgFEjN6TTE0+Wy/9icx+TFeS9GqhZEJLizwBC+gQcJZMCiDYtk+I/DDQ61S9U2Rq3b4Izm9RFP31vswhq3I34aIYO/2CMMSkEE9qT6e+Lv3cX2QZFCRUxWGj9syNpjtSV8wz2+vF/I4IL/QtliZeWT0/eIkMZanFlUwpA3fs+/atpVMn35dPM1pM7xdY43JB7pkSHJICcgVaKFdsVad/f1lhAKSveMtwipm6kfhAylwYCJsm3HLvPvfevfL7u3l5Xa26+Xn9dsku0793yOh0i/biUF3Zx+Bw+UY2p0i1Shetni5t8QQYjF1ilTR3o36W30fLK5TJ8+3YQfehVCTvCuwBuPmF+vgqs6ApzEurMpd2cDSAQbTjx/+eUXc9qZHzQ/EsEqr9xLuAHjDWE8dBn4f61atYw2CRojWhSB/IYAe+SZM2fKtGnTBE0d9HYyMRNifusXba8ikAgCSn4kgl4W30v8GRtnYlLxAGCjS7o04sMQeEMkLdMKRtX+zfaXOv3rSPeG3eWeI+6JqYoYiLd+emsOEcfDqh4mQzsPjek5Vo/D6T2AwYah/Hb3t2N6VjwX8y576v/9ed8HPqL7mO6ydONSqVu6row7adxe11uBVbROnARIMr0+7EsXrV8kJ797slQuUdmQUOc12SPc5lVsvYoULGK8LwhhWbN5jWcqYCv6SihF31Z992hglPBOv4oHyqnvnSqHVDnEeIC4C+89d+K5RhODkJHu9brHJJDqfN6EJRNk4pKJJnQF0gaCIp7CcwbNHGQ0bJwiofE8K5F7rCeRX9riNxe8Kfd+ea95hZN8ajLoPxHT4oulYNVnpHOla2Tj7y1k6vw11vlI9ilUUFrXKiurSg6WPzYWkk1LLzLPgRR5/tzW5t/HvH2MSQ9csEBBQ3x49V8i7Uv3vZAfHTvuyfTjV/zIDxvugjjekUce6alin4z2ZBtBnow26zMUAUVAEVAEFAFFIG8ioORH3uzXwFZ55TXnJggRFKpJLda69R6DI1MKqWhHfj9SChYtKNe0vMaINcZTDn3jUNm8Y7O5ldStZzfeoxERS8EjAi8K0uHacI50GaU2HCasIb14w2KZtHRSVMPbEjqEgliDMtleH+DrDGMpvk9x+eDUD6RcsXJ7QU99SC+L98BLXV6KeKSgY0JqVsqxtY+VP7b+YYgg+iDII8H5EquH4g5/gSDjvSs2rTDvJd1rphSIH7RobOaW3KgX+KBFAykEAeIsdh7Yz4w2SPe3c3gTQZ7MXjM7ktEFUuSf/1Lm1ipXQqqUKS7fbBgnRSuPl38W3Si7tpeVamWKS58j6sjWorPk2R/uk92Cp8ieeC08mGyWo+V/L5ca+9XIDVhS8s6gsBcb7mJdsL1S+CVasWwMjUy0zXq/IqAIKAKKgCKgCORdBJT8yLt9G7VlfuQHN5EPnE2vXy7v3IIskop2l0ibam2iag9Eq6PVUEAEcnC7wXEZuPd/eb+8vuB1E/pitEUWj5XJp07Oap0CZ4rWCsUqmPAarwwvifS/k/zgOQdXOliuOviqHNlM/IgP+16M7EunXppDDPbhDg+H1q+wz3GHv2Qy8ZEI5sm+14ZSda7V2Xjh1C9TX15b8JowfvCWIT0zoTk7du0w8wEPH7RO8Nw5YewJOTxCJv+wJkf1OjepbEJ4SCm9fX072bamm9EN+bf0WClS7lPZuaWG7PyngezaXE9a198tfxYZb4ivSiUqGZ0T/v6w54fJbnKuPC8a+UE4AqLUJ598ciTVIFm6nnjiCXnxxRdNqIpXpoFYGuIUxSbNH4rxkOOE6WSyKHYsbdRrFYFEESCDAiKYpJ8sW7Zsoo/T+xUBRUARUARSjICSHykGOJMeT3o+YsLnzZtn0u2tXLlSatSokUPjg7AX0iMhgkr4SyYVm5pVtoiMPWOsZyrasPX9ffPv5gQdfYh4itPb4/7Z9weKr8bzjty4x5m6NhGNCr+6k72FjCezVs0yYSlkQAFLSJAm5ZvI4r8Wyzdrv5FapWrl8PhwP+/jFR/LlR9eaT5G/PPzM/8/ZWpY3Gz4S+vKrU1GlsGzBmekx0fY9qTzurMmnCXf/f5d5JUli5SUcxqdY4gOQnMKFSxk/oYYRMDUkiLccPFBFxvCK1o5dvhF8vv2+XJwyd6yYMsY+WvHMulc7RwZ/eH/K+y3qV1ORl3a1pAuA2cONPonFKf3UjoxSfa7opEfNqUff9uSbPIjW9OhJ7sf9Hn/jwAaMGR+Ic2nlj0IQEQ+9NBDcvnll2dkuLD2kyKgCCgCikBOBJT8yIcjgh9rsgLMnj1bLrvsMiNs5iyk9MpUcbMSNUtIwwoN5euvv871nus+trus2rRKtu3cZkIAMilEIl5w3AKpyfb88KoXxuvDcx6W9VvXm6/RoBl7wlipW6aubzMgr4Z8M0Q2bN0gPRv0DEyB6/egR+c8KsPmDYt8nY72xts3mXRfxAtLRMg+M7LbSF+vJ3c4DKEq0TLG0M5zJp4j36791jQZgvLZo5813kFWO2Tbjp2yY+du6XtQ4FkzAAAgAElEQVT0gdL36AOMHso7P78TgQgChJA2Z2anTMIvTF2Cwl7cz0h22Mtnn30ma9euNd4l7sJ3S5cuzTjvwDC46jXxI0D64wkTJsi1114b/0Py2J1KfuSxDtXmKAKKQJ5HQMmPPN/F3g0k7IXN8sUXXyzFihXLGhRMqtsWLTKC/Dh61NFGgJPyVre3pHH5zPKUibdT7al+ndJ15N2T3o33MTHdR/rVm2bcZO4hQ8j7p7zvK1ga04MDLnankQ0jIJvM92frs0gZjAYPGiSDDh8k3er+f2YWrzYhgooYKmVQ20HS48AeUZtuyRWyM+EV9Mqxr+x1/XWj5sroOSukR6vqcnWXsiaV8QFlDzAaMOjCbPp3kzQo10AgyrrW6So3H3JzVsEdlvxYvXq1jBgxQqZMmWJEq8855xxp3769EKqSSFmyZIm8/fbbxtB1pnVEAHXYsGHSsGHDPJnqFs9HDgTchwKJYOl3L6FFX375pXz11VdSvHhxEzqBCHmyC9nc6E9nKVOmjDRr1kx27Nhhxg3hG7ZUrlxZGjVqtFc1Mpn8QAOHrBzr1q2TU045RTjEiVa4Di9YZ2EvdPDBB5vx/v3338uGDRsiX1u83JmPEiE/6BeyOrnrjEfX33//bdJXZ1L2PdpKYawmWvz6i/HIe6wYf6Lvya376T9IYsYYh4mnnnpqWtaU3Gpvou9lLfzkk0/k3XffNeGVzDP2+qyJpNseNWqU+S1Klr2yc+dOmTNnjumjVK69TlxoIxncWG8Z34ms93llniQ6buK9X8mPeJHLw/fxw8PCk47NX6wwZgr54faQCEo5G2s7c/t62gf5UaF4hbRUhUw+ZEUh5KVDjQ5yXJ3j0vLe+X/Ml9PHn27ehUGOYa4lHAKks0Xfwy+rjvspjCl0OUjHGyTaakPcEFa9+dCbfcmVt+eskOtHzZWm+5eW01vXkOJFCpnXdmlWWhC1JZW1DYd55uhnUpoKOBxq4a8KS36Ef2JsV7I5fOyxx4yHBxv3qlWryooVK4zmB5pQ999/f55L+UioT8+ePeXQQw81KYSTmdIS0ghihWdag9aGLz333HNC5h8OJFKRaY3fdEJdn3nmGbnjjjukd+/ecu+99wqZgqgXqW3xAu3UqZMJ3yDlvRcJk8nkB9hiWFxwwQXGUPrf//4XdcD/+++/Qigw+jXXXXedHH744UYzp169esb78Oeff5arr75aypUrJzfddJNJ+YuOzvr1683zLTFCqPDnn38ubdq0iZAC7J169OhhwoqjFfoFL1b6A6F5W2d0e/r06SMvvPBCxoQYrVq1Ss4991zTnFdffdWsB4kUr/5izWF8su6MGTNGjjrqqEResde99DnvSAZ543y4O3si32Gccsh41113mX/jbZ3s9yYVnFx8GCQgxAZz74YbbpCKFSua2vB7M2TIEIEoI81wMjG0WcxeeeUV482WqrXXPU5YPwiTgwCJ952pnie5OBTS9molP9IGdfa8iB82FqGgzUNutChTyA/aTlYQDLr9S+4vTx31VEIaJLmBpb5zDwJ4DCzbuMwYxjVL1VRYMgSBhesXmhTHaM9EK5YAsdfgCfJQz+bmv5dMuURmrpxp/s08vet/d+UQ182QpnpWI7fJDyrFSdXrr79utKIwfDEEyS6Dsci/81rBWMH4Ouigg4xB6j7lT6S9mzdvlgceeECuuuqqvQgONsGvvfZa3JvhsPXiBPWSSy4xel8Y29a7A+OC3/0BAwbkIHzwfpg0aZIxGCmQXgsXLjTZ4Gyxp9qZYNgxRk8//XR56qmnQu9fICAwuN577z3BEOrQoYNpGh5V9NeNN94oeMLY4tbbwWPm6aefNuPFCp6yT8Frw+kx5ddHXnXGEwhBY+ZZpmTdsyLLtIN6JaO/vdrOyT/Ex2233SZ16/qHvoYd887r8CxYvnx50sP1mFeMAcaRGxfIj99++y2phns8bc/Ue1h7mDsQXay97jkDdngzIuKdTPLD4pGutdeJfzLemcp5kqljJZn1UvIjmWhm8LNwI4NZZeFHzJRTCzYJc+fO9aw1JyhKfgR36IwVM6RN1TbG/V+LIqAI5A4CtW96P/LixlVLyYiLD5NSxQvLhCUTZMqvU4zgKl5Fq/9ZbURZ8dRa9c+qUORK7rRIJBPID2fb+Q0pWrRoKIMutzDL5PdCOGDQYVC7vTuSsRkO23bcvMnkRlgUdaHcc889xgXbHerCSTnu+7YgeEp4FQSKLRgriWYWClv3oOviIT94Jl4eGFh4vOCFQ//gBdKyZcsIGeL37kTCXnhmvHUOwiIbvk932+lbPJqSncnwu+++M2Qi80jJj/AjD3L91ltvNaFfb731ljRo0MDzZjyh0ChU8iM8tnpldASU/MgnI4STG07wcLli47Js2TLjWsgG2+3ay0asVatWSn7kk7GhzVQEsh0BJ/lBWyA+bujSQFrWzJl6cvra1+WZuc8YEdV/d/4rZYqWMd4gR9Y4MuMgyDTywwkQvxG1a9fOyN+IjOvI/1zgOcknU4qXq3Os5AchA5R49EHYCzzyyCPGHZ/TagqeCr169TLhHtFKMsJerOcEsfvJ8B5w1jcRYxrdHDTQMMbQ/cDr5Zprrgkk+zKV/CDUwuqGuE/Trcu/HUMYoSVKlEj71Im1v2yb2LN6hWXTF3jikJbbrZViPQzwvPIjP6Jh5gcOpDAeH8wrL+M8Vs+PeOe2JSrxOGKO0efOfue51DFVRGU82KG50b17dznhhBOiEhtcx6EtZK1zzaC/aXcibYq29sbTpjCTKNb1Pswz9ZrYEFDyIza88szV/NhxioMrmdu1l/g7flwqVEiP3kMsoGZS2Ess9dZrFQFFIHUIfPHLH5GH//73v/L6rF9lluMzvrThMGSf6Tamm9ErofRq2EtuOfSW1FUuzienm/zgN4H4amL7cT9GhJE6OEUfbVP4jeA0LhO9A+OE2+g/3HnnnTJ69Gjp2rWr2Yzjzs5p7gcffCCdO3eWY445xoR+YFxhLKMF4QwB8Xo3ePIMPCYwzNDVwHBDY8JqKLAZZnOPYYYwac2aNc3zISROPPHECCnx7bffGi0S9CToLwRpBw4cGCju6a6XDX/BCwQPUPRbwhARiZAfGNyElrDvAMf333/f/Bvj0Mb4E3bCH0giUjfjkYE3CuEK7En69+8fOazBMKH9aNB069bN6AOsWbPGHPI49TPCjgcb/sL76X9CZ2y9oj0j2eQHpAvzjjaj0YKhzthhbvIZBiBtJ9zoxx9/FOaiE0Pq8/zzz5txilHJOCJ85KKLLjLG8BdffGFCmXguxjB9j0cXhJjfGGCsPf744wZXxibjlWehG4P7PZ8xdhctWuQ7dsP0F+3kmfS/0/vYtom5xNihr8lEhT4N44LxDFasR+xn+bdz7uBVgEgz2ixt27aVOnXqmPsgt6h7EGZ+/Q/+d999t6krBjhaQbwfjSTqSaFvOGwkrIM1xm/tiHduQ76wJjRt2tSESH344Ydy3333RfBgDjEnjj32WIMT67Zz3QoaW1zLXAQnnhXreIs2dwi1O++888y6i1ecX6F/6PP69eubtRAPduZBx44djRYP47Jdu3ZmXQQPOy5ZZ+l7iHo7fu1n1svEi4iw44H1mrWF+cLvYN++fU24Z9A6df755xvMEZRmbLjXLt6JZxnedzyPsDrWQ7zPaFMQCe01T4Lq5Fw7w66Jefk6JT/ycu8GtI0fIxYKqyjOKQELGyr+YWJVcwM6JT9yA3V9pyKQfQhM+3GtXPDy7EjFm9coI0+d2VKqly0uAz4bIKRYtiUTU+PmBvnBJhStAwTZMC5uv/12Y6C7jSI2aieddFKeIj/sWPA6qeUzDCo2mBg1GI1s1jHGwgqj8gzIBj/PDwRHIVwQ7GTzi4s+xr0Vl+TkmmvoI7L5UDBk2JhzrdWbCDtTp02bZkJdSGWMIRFG3DUR8oO9BYYO77vyyiuNAc+JeeHChWXw4MHGAKdYbwAMOQxyjErCCs444wxjMGBEWu8VMmnwGddAroDXaaedlsNwDosH14ExRjPGEpg6tT78nkNdZsyYYQzfMASS+zle3g9oz0BOYAxZLwX7GWMDIVTID0Kp+J5+vPDCCw2meBhBoFkvBMYoxhhEAeMGEVe0Xazxh8gv44g+CKq/l6HIZ0FjN5b+cuNh2zR//vxIX7P+0E9Dhw415B1t5bNnn33WGMhkUGIeQShazRT7XIxAp+dHEGaQj0Hkl0397Of5EbR2JDK3Me7R4bHkgRXD7NKlixHhhbyA9GAuQeZBZPBvjHPGOSXa2OJ7PMQgISHEGZMQwbQ5UexYEyFvWVctERw0XyFgIPKc6yBizhBZrM3Wg411k3Y6w2m80sG7x7QlQatVq2bWJ8gs1hbmHASVXSujrVMQUZAthNHZ66gvZCSFdzLfICbRl6KgbcI8ZR6z1gUVr3UjzNoZ9Nz88r2SH/mlp13ttBOcjRvxdmwomOAswiyOLGxhNkPphk/Jj3Qjru9TBLITgY1bt8tBt0/eq/KdGlaWmb8ukH32WyiyvYIcXG+7LNo+2qTG3b9EPdm84285sFQr6VT1DDmzZctca3y6yQ93Q9lQcqrOJtrtYs7pMboIQelEcw28BF7sR35w6v7mm29GvAGikRlerw8iPziBHzlypDl8sBtkhGbZvGPQ4Y3DybWzDpACGA0Yr4Sqhi02XTEGEC7lGI1hwl4wkthg47USa7FiskcccYQ5obUED+KWTkLIbuD79esXMYjchqvNykOIitOQjTWMwt2GyZMnm1NzBEd5NsKeqT4IipX8wNNo0KBBBj9rtOLxgPFrccHgtcakJeo4xUa8FeMKQgBjEcKMcAhSBLMHDBL49SM/oo1dSJZY+suNBwYnRCvGou1rPIbGjRtnvKLwasH7ZOLEiYashbCypBAZc+w9fuRHEGaMh2iZD9lLB5Ef0dYOUignMrdZHyBd+APZwXhFH4NMTmRIwSti8eLFETFj1gzmn9M7yo4jr7GF7g1rF2PDthXiLcx4C8KOOjPPISkshtHWFdYtxgG/PwhEOwlfyMrhw4cbsth6J9n10+nl4fWZU2wagppU2Ywvp1efJWC5H4+NaOsUZKDVRfIiMr3mEW1jHJB5i/oEed5HIz+irZ2xrtt59XolP/Jqzwa0i4nMRoofPNhf5w88ZAg/rMlOM5YMqJX8SAaK+gxFIO8jAPnx9lcrIg3dun2nFCtcSIZ++ous2rDVfI7CQc3y+8rxzcvI3I3vyXf/jBKR3ea7g/ftLa/26JdrQOU2+cFmjFNjfhvYSOeX4kd+uL02kk1+RNuogz8nroQf4NmAtwQFDS9S5HJ6Ggv5we8/G3Ay92B04O3jzP6Sqr5mTOG+jts2IQAYnvzfi/xwntC7DVeux9vBLcyeCPnBySvGGoYDnk94Ejizv6QKk1jJD0t0UB83+YEhzKmxO1MKnhCQlbfccosJ4WJt4b1omzCe0DoJk73Jj/wIMjJj6S83Hn73uvsDwxzDERF/MiuBRbQxZO8PwgwSDH0avxKG/Ii2drCnTWRu49UB2UVYD33Ivv2KK64wXj42fAIiG+8kPERYMyAIwNWGLbrHkdfY4jM3+ZEodpBWEFiQeZbQ88LZEnSQdpAKjGW3l417nPh5eQSRHzyXee8WYLXjkpAm5pcXmeb1WVjyg3ZTZ8Ys4YFB63k08sNv3EN6kWIXItQWft+bN29uIgDyU1HyIz/1tqOtLMZLly71FH6K9l1uw5UI+aHZCnK79/T9ikDuI+D0CIH8qFy6mPyzbYf8vXWHlKj9lBQqvtxUssj2BnLf4U9Jo6qlZMX6zTkqfljd8ub/T3/7tLyx4A2pVrKaPNjhQaldao8bcTJKbpMfhCmceeaZ0qJFC+NKH80ASEZ7M+UZ6SA/MFIwJAgzwEAJ2qhb8oOT3EQzHmAI4YJN6AkHH3j3EI6C8KBbUDCZfcLvL4Ykhimnt7jgexnTYYyKWIzpMG3AfR9dluOOO854RVhxTFzfOVGOpv2BoYT3CkYnuhexllSQH0HZ+hh7vJe+t15DYcK3MpX8wLPi+uuvNwY02hYY+O6wIfe4QiiTQt9BGAVh5tevbvKD8C2MSysg60WSOj+z5EcicxuBUwhMSE28HyC48BBDXwgjnr5l3WBsQ4C400EnSn7Eix1aKHgosR4yDv1C99CSGT9+vFmnIIq8sEoW+YFeCJjlFvmB1wgeaEFaUvGQHxBNePtBPNvCeGX8E6KTn4qSH/mptx1tJSaUH3UYTGd4CydLMKOI7mSimF0i5AfxwcQEq/BPPh302mxFQEQgPy5+dU4Ei8bVSsnAbo3N5y0ffkz22fdnKVB4vexT8kfZ/lcr2WfDSbJp856TdsoF7eqY63/f/Lt0GtUp8vmFTS+Uvq36Jg3jTCA/2HDiOm71GGzj8mPYSzI9PyA9rNgf/w4iP/zCXugPRD5xSQ9yk+ZaPC8whHALt1oGNm4fQgKhzDDx5vEMct5L3LzTqGAPgvHJ3/w+E7PP3gTjLNqpPZ4MhEJYDRZbHwQo8WSw4pdh64mLO4YYhBBkFDhhROIZwx4Jb5BoISEYs5Rooo1+dUkm+eEVwsF76WNwRWwTrCEKrL4HRA9CjmgU+KUatXWPl/yIpb/ceNiMIOxLnSFOkA6Et+AFhQF99NFHG3KN/nOGvdSrV894CkAQOMcVhAl9SthJz549jfeEU3fCYkZYTbS+d5MfeCkQOm7DHoLID7+wl7Bzm3HKfLb7deqNBxNjGELTHTLkDHuBiESUEwzBNppXEfUJE/biHG9B2Nl5hvcZoR5oiXgV1gh0fY488kgTGvL11197hr0w7+36ErSm+gmeIhgL6e8V9oLnBAQbWIUhaWlLWM8PG/bC74zVeYq2fsVDfiQ7xXPY9TUTr1PyIxN7JQ11sgJUTHQmRI0aNYyYEZsJToNSeQKUSPMSIT94LwsaLDI/9kHxrYnUU+9VBBSB7EIA8uOLxX9GKj173SQZsfRB2bdATVnzU2/ZvbO4+a79ARXltA4b5Im5DwuZY5ylTZU2ckXTAVK5RNUcnyOyGmvJbfKDzRgnw2yyiHF2iiGysczUdOix4uy+PlWeH2zK0dYAO4wNa4TiURNmo46Riogjm39rJGDoYLQSo27FC6O1n/4cNWqU+X13pjbl1BiSiz1AqsJfwNWpfcBBC4KCjC/aAD4Y5ZAQQeSH1SyDlLNiqYxXcORkOJaTaHClbmRTcXp44KmCUcYpbFD4S6aQH17ioIwHDF4IS8YJJ8uQNFZokbAJ+oFxhREdrcRLfsTSX26jzt6Lx5IVt6WOhE7xHUYs48Wpc2DJFggTCnOjcePGZmxACEBMcAIOqYg3BJ5tTkFVJ2aIawZl38BbgHFEhiDCpxgzCMtSgsgPiJlE5jZ9Qt3pPxu+jvEMXoQ1kQWFeW9FkiFmCN1gjoAT3k4Qp/GQH0HjLQx2rANoxkyYMMFz7QEbvFgI2eI3yIrDEuqHZwuFtuJ1hdCoJSoZHxColgyx6w1YuEVQnZofNnVx1apVDSEGplbwFF0Z6wmWKPnB2IS4QkiWYgVPe/fuHUp/ScmPxH7plfxIDL+svtumHnvsscdMrCQpoxDBIv4zE8VOATtR8oNFkg0WbbQq4FndiVp5RUARSBkCs1fPlqumXS2bNheSXf9Wkl07SknBIn9IoeJLpVyhRlJFOsvuQn9JiQIVpXCxdTJvyygjnLp7x35SoNAW2fFPPTm7/nVya5e2Mn/lRnnsm4dl1ZZFsn/xBnJEpTPkrDYH+tY9t8kPu7kiht6rxGJgpqyDkvhgTmwxcvEOxJuCU2AMAzSwiMHm5JwTQU6JEYjkOvsZG9Yg8Veeye8rp6sQHhhtiAlihJGxhYMIyA0MVDbCiJ/az/DGwA0a8UcMBU65MV65DyLkkEMOiYoE+hW0AeKDAvmPYV+yZEkjeInhT+YMQp0QTcRA5J1BbYoFfrI0YJhAmuG+jms+p964uxNeQhYYhCUxWtAvIIwELw7EFTHYnJ9hvGHMQOJgnNBXECu49NPGJk2amHu5zk+sEjKAtMZcT1pYMi1gYOH+TUgEBiSkDKln6SueBS70A+9GQ8F6U2BE4lURq+cHdSDjg7NtxN8zJjD4aAfaJrj5Y3jxGWlaOYFGdJa6Oz8DVw51INmoN+KmkBtgT7YXwjHQgyDMgPaCO2MeYgAPAT8jHzzAijHJXhESgbmAblzYsUs2waD+op28BzzwTGIMQrxyL94M4A4ehGxDkmFcQyQydiEBeD4He8wT9nqkzAVPjFgMfIxe8Majh2swmNnrQqL4YRZmL8xaidcQ8xcNG9KjEsJB34RdO+Kd27QbzCACWJvw/oFIQNwWghPceDYEDfOb+lFf/pD2FwFi+jBobDnHG/OW/mfeMe4TwY41xNoiPId5xlpAoV7oTrFuOjUpaA+EFdchcMsYhugBf+ulCIlBViMILsYS/UA4FN5BrNf8AQuvdZb1AN0f3kkYFWQWcx2vD9YH1tMw65Rz7WLdY94yRzmEJZsadWT95vcAYs/2YZDIsnPdsPPEEoJh1s5oAr6xrOnZfK2SH9nce/mw7omSH0DGjwULPwuZen/kw0GkTVYEYkDgk6Vz5cqPz5Hd/wmhFi9YWurtc7p89+OBRiukAMIhIrJ/meJStazIst3vyOZiH+d4Q+Hd5WW/wuXlzx0LI593r3Kz3NPlzIwmPzCK2TSzwbWFUzA2qRjfmRgaGUPXpv1SXO+Jt8Zgg3iIp4A/hh3PYnMetFGO5x2puser7hg+/IlXUwbDFfd9sGB/gKHMs4LStsbbRgwWDEuM8q5duxryCFIHr4lYyY946xDmPggLsMAYtGONMQMBAja5NYYS6S97L0a9u3+92su4YCwwLmzhGWDgNXe8nhEGa65hDCc69uKZ27SFNYC+dfe3s81gYXHjPU7NobBtjHZdItjZ54IhhATkFmskpJyfDkgYrOw1PNeSJ2DEv8MQANHGWzIwC9OGZLxHn7E3Akp+5NNRAQPK6QLMuXvTwYkHcZKZuLENQ37YBXTDhg3mlIRYQeeJBi6gsL+4r3HyoUURUAQUgWgItH+rvazfut5c8mD7B6Vrna7y46qN0nXIDPMZ/Ee1ssWletkSUqNcYZn4541SsOga813xrW2lZOEKsnbLcimw73ciBXbtuWd3EWleroP0aXKJbNtaRhb/PVfq7dfcfNe5SWWTkYFTO06YcV1Od+GUlZSSBx544F4kMSeInIiG0ZlId731fYpAKhEgQ8XTTz+dI0NNImEvqayrPlsRUAQUAUVAyQ8dA/8hgAgPrq+ovkMQ2MKmFrdINt7ZSH4ghETsI3GtuJnh5ggjjduc9fKg7bhO4vkRpKisA0YRUAQUgcGzBsvEJROlRaUWMuiwQVKxREVZsX6LtLt/WgScvkcfIH2PPtB8/sjHH8nvO+bLfoWqyYH7tTafE/Zy4msPyD4lf5Ld20tLkcKFZFeJr6VAwa2ye2cxKVBoq+z6t5x0Ln+LnNGitYwd+lCukh+cJHLKzakx5DFkCGnytm/fbk7kiFXXogjkNwTwHB07dqwRb7UeUUp+5LdRoO1VBBSBbEZAPT+yufcSqDsEAPGgpNCDACFujjhmYiCJNybGNtvID+pNLCrtQrwJd8DrrrvOqC2jYo8HCAX3P8gQ4qYRytKiCCgCikCqEYD8QFTVWQrts03u+OQJ+XXn+Byf79xcV3Zs3CIrnv1UJr82OVc8P1g3OeF2ZoagkhAiiGJCHKtuUqpHjT4/0xD46quvjEAoWiUcHKExQbgLYRiZFPaSabhpfRQBRUARyBQElPzIlJ5Icz3sqR5eEcR1UzjNIL6bUz1i4jLRpTla2AteHmw+EKKzSuZesNp0XQg9aeqnNA88fZ0ioAjkQABSpMd7p0mhYr/J7h0lpd6+h0upkv/I4l9/lJ9Gfy/j7hyXUeQHlUd8EVE4XT91MOc3BIjTZ680bdo0IyKKACgaOGTMY/+EwKIWRUARUAQUgcxFQMmPzO2blNbMkh/8TVw5CsFkfUFdOyitV0orFvDwaOQHSt8oVjvTWCn5kZu9pe9WBBSBIAQgP35Ys1zWbfst1zU/EOMkBd+8efOMIOLKlSuNUecUDCTsBZHHl19+2RDlWhSB/IgAJAjzAO0bvEzdwpr5ERNtsyKgCCgC2YCAkh/Z0EspqCMuzYR+ECrCBhadjOnTp5u0aGx2Se2WzDR3yWpCNPIDITJctN2eH1YN26ri27AX0tadcMIJyaqaPkcRUAQUgaQhkJuCp3jHPfroozJ79myjn+RWxue3gTR+WhQBRUARUAQUAUVAEcgmBJT8yKbeSmJdrejncccdJxdffHEkN/bHH39s8lAj6pVtmh8QN5dccol06NBBrr76auPBwiYejxDaWLVqVYMg15HjG8IHUVQtioAioAhkGgK5SX6ABb8R/A6wdsabhjTTMNX6KAKKgCKgCCgCikD+RkDJj3za/2xsn3jiCSPcRe5vW3DlHDx4sHTs2DHryA/asHz5cpPFhfSMbdq0kU8//VS6dOmSI6sLqW5RZ3/mmWcyUtcknw5JbbYioAg4EMht8kM7I7sQIMU7ZL/NzpNNtafer776qqxevdpkE7rgggukbt26oZuwYMECI9i+bt06OeWUUzLSazV0Y6JcSJjy33//bTTZnKFofreAx+TJk82+iEOh/J7dzj1HyG44depUM27ShQ+hUnjSub3pkjE+MuUZ+WU+BuHNukZBDDndJZt/D9KBlZIf6UA5A9/hTmPorCI/CMSxZpvgqbMN/MCwiWKTYMNd7PfPPfecyVhw7bXXZrS+SQYOG62SIqAIpAkBJT/SBLTrNdF+G3OnRjnfyoaatO1O44mMI3gyots1ZswYOeqoozKhqqHqQN0feeQR2bBhg/Ts2VPOPPNMk7WN8e9VvNrP7z1ZWLh31KhRGXlwEwqM/y7yaiNfkWGmT5g1T2IAACAASURBVJ8+Js0uWe2CCoL2ixcvNh6x/MlLAsV+GPlh4jVHeMbcuXMN2XbrrbcmDR+/NeSHH34wY/zQQw+VJ5980uyz01UYC2CQTEPcqXvjJOPy2nyMp49WrVol5557rrkVYtd6nvthFs87YhnryXx+XniWkh95oRfjbAOnAXhAjB49WgYMGGBCQZ566ik55JBDTBrYTBQ+jab5EQaGtWvXyk033WQ2VpmoaRKmDXqNIqAI5H0ElPzInT4mLJIUv3hFJtNQSFZr2EjXq1dvLwMfzSuIDzKexeI1kax6xfscRHUxym+55Raz70BoF9z9Tsb92v/TTz+Z1PXsYTIxZDcWfPzaCMHz8MMPy3XXXRc6zTRevuALoZSXyA8/jKLh7DVHUoGP3xrCuyApyUbIfhsSM13lk08+MR5AyRwD6OcRVn7VVVdJ+fLlczQlL83HePoIYo25SmG+2t+SaJjF8x6/e7L19yCZGER7lpIf6UI6w96zfv16s7lD8LNixYrGZbRfv36Cq9Tjjz9uQkWaNGmSYbUWQ8jg1ovrZ6wFxhW2nUW6V69eGUnuxNqm3LqeE0Z+xAkx6tu3b25VQ98rImXLljU4MKe15C4C9EWLFi3ko48+SrgiSn4kDGFcDyAs8qWXXpJ77rkn48gPTm4hN44//visN/Bt58RiJEVrfyzPiWtgpOmmZPdxKoz7NEHh+5pkYpQKfDJxDcHjmb1zMskPiEvWIwgQJT/CzYpomIV7gl6VDASU/EgGiln4jC+++EIWLVokZ599trBpmDBhggkDoXz22WeydOnSpC6SyYIoEfKDLDAw8hdddNFeoTDJql9+eQ7kB+OFjBBKfuRuryv5kbv4O9/O+nTkkUcq+ZE5XRJTTQiH5FAA44q1zcvzAxId7wQ8E2L1DMEdnnTCCMhGu5dTQ7KUlS5dOoe2Q7yC5BxqWK0IdxhoLADZ51B/e2odRruA9uB2X6pUqb0OHWIhLaK1P5bn0OZkYeKFX9h+9ro33j72e2c04z4aBnacU0eM5m3btuXQh/MbN/aZhHR4jQ1bT7/vw4zHeDHyenayyY8wa0iYNoa9hnnFO71CvO0z0ODA0wQPDT/yI9Z+oZ/xbIDoRxg7UfLDtsO95tEGvrPrF/VkDXOuY/HOZcJz7PgOi7fXdTyH3wyv9c15fRBm9tpo62Ui9bT3Bs3RZLwj05+h5Eem91CK6gf5sWTJEuMB4SY/3nnnHbOwZGIa2ETIjxRBmS8fq+RH5nS7kh+Z0xdKfmROX8Rakx9//FHuvvtuI5LNJpa4fAz8U089VY455hjBGGSj/+abb5qMaD///LPRmcADjs3q7bffLuPGjTPaCtWqVTOHC+gtcOJKvPd7770nv/zyi3nW+++/b/5N2Cmel7bglo7HCd5D9evXlzlz5kjDhg2la9eu8vzzz8vIkSNlxowZRtST+/hDevcvv/xS7r33XlM/6m/DPqgX90GkdOvWTSZNmmS0NSCsy5UrJ6+88or5w3387tOmRo0aCS7yGKf9+/c3f7NZ5jr2BdQFnQSwCtKRoD2cCiOgXqtWLeNR065dO+nRo4d51pQpU8xn1AvSkPZYvJ39h34XOPq1H4PJkh9oN7C38WoHz7SY/Pnnn2aPM2LECBMm5HcoAll15513mvDgmjVrGq8byACE4ulvMsvRPuY+YySon19++WV59tlnTZ8Qgvv999/L559/boxSXOLRLPHq42XLlplwXfoGsXZrxNI3HOxMnz7dYEd98TzA0AVPL+M+CAP2h/QJ78Cou//++01GQLRZ/Eg7+0y0DhjjK1asEMKML7/88sgYom3z5s0zuheMIVJp33jjjVKjRg0zFoYMGWLax5ihXaTTZl6iQ8dcKVOmTNRxQNiXF7ZoLzAn77vvvr3miMUHkXx+S8kACH4Y3HaeOOvGnMDbgX6z/WE/i7aGEE5uxxFzCHKVwzjm+wcffCCdO3c2uDEuGc+MS8aHU6T222+/NWFdjDfqyLWsUxxWMp/tAaZz7rz11lsybNgwM8batm0rderUMf1xzTXXmPEMztH6xWsdpY+pN7gwjjt16mSIrsMPPzyicxF2PtIGSJTq1avLwQcfbHRtyEJ50kknmfmAt3bTpk1NmNeHH35o+pDxzxoXNI79fgPAkeeyDkHqMX8GDhxo8ODZs2bNMtiybtNneNWyrjAXWJfpb67lOXjK03eQP4zd7t27S/Pmzc3nrG1cBznEeArCLGi9DLte0y/Rfg/85misv5nZfL2SH9ncewnUnclMjC2bOBZaFl8WQzZRGLYsRvzwZFpR8iMzekTJj8zoB2qh5Efm9IWSH5nTF/HUhM20NSDcnh+cNrMBZnPeoEEDsxGG+GCDToY0jHmMIjbSXIN3yOuvv2426xR+a08++WS58sorjcGBh0nhwoXNvRiWa9asMWQCxjWilhj8PI8NP4YQm268MiEPnASHbafb84G28A6MPv6GyME4RyyTTTsGJkaQvQ/jAuMW4gfD6owzzjAZ4RBPxRhm4+00fmkjHiB+J8kQKRAKGA/t27c31QQT9hkYeTb0NBaPjTDtj9YOe/IKOWL7F0Pg/PPPN0b6iSee6DtsIF8wKMCBzCAUcMJ7lr0UeGGkB/WzvY/rMWIZUxBJGEyklSYE2a+P3UQG/Tl8+HBjZEGqsGejbzEcGUsY5+57gjCgryB00IFjnFMQ6qS/Gate5Id95vz5882YYQxB8NHHQ4cONUYmYwcy0DmvyEQDWYHBWbly5UhdWUcZp7THasKAsxV5jTYO7Nj1wnbhwoV76cJYfCA9mM/MYztPJk6caMgWSCSICgR1wYd5SbH3Yojbz6KtIdwDifPbb7/lwMFmH2RsMTdsWA9j0wqjQnCAAaHGXOPEhXpR/IgpO8cw2p3z1YoNB/WL36Sg3vRFNM+PaPPReslAfNg1irFGP9Nu6kWfWWztmktYPqQPdkqscxkvmMsuuyzHusTYhuyjr9lP2bWYukNA0afMB/DnM8Ynz0EolzED+cHaxvzFC+S1114zzwEX/u3Exw+zWNfLaLjSX+51NWiOopeUn4qSH/mpt11t/frrr82PHItXpUqVzARno8RJkd2sZBo8Sn5kRo8o+ZEZ/aDkR+b0AzVR8iOz+iPW2vgZLmzSIS0wjDidtunhOWHD4wNvEDwb2NhifGG4cahgixU6POKII4whyDhho81Jtd0Ys9nnPk5qMToxwEjDyYk/hjJERRjj3wp+ci0eIngnOE+PrXH44IMPGqLFbpLR/LLZCdzGEuQH3z300EPG84NTXjbrED8Y7e5C3TGUuc8aAvYa2o3BjmAlp6LJJj+itcNm28CgsW21hiYn2BBVfmE8XoYMp7k8C0OIdtKvGEPR+tlpmEAMuT1so/Wxm8hgbNAOhGIhUXg/RjpkGafwGPTue4IwwBMD4xPjCqIKIw6DDlIGIsxLpNMSLvS5Na7xbGLsQShB5GFcQcY4jSxrwOOxwvyydWW8YuTTHi+CIcw88MLWa6z5hb3gxXHaaacZzxTa5FWPZJIfeA2wjlhPMLeR7G5zEMninJN+5If9PKhfEiE/os1HiF0I4fHjx0dsDsJbrrjiCuMFgj0CWcafNm3amPUXbyHsFcYkHkSxzGVLnuAF48SaNZF5BAnCnKFYcoO6sCZUqVIlUkfmPYQM9zHvyYwJuYD3HIV1l7qGJT/iWS+j4epFfgTN0WwSyY71d93reiU/koFiFj/DpvriBxEF+ZYtWxrWPlOLkh+Z0TNKfmRGPyj5kTn9oORHZvVFPLXxMygIYYGAYIOIS7YtnMyyqcQjgO+8TnXttWxwCQWAMCE0gd9c/s8GGTIFjxNOd71OUe0zwhh9lvzAYOAk2ZIp9hnW4MHgZAPvZRi5P4P8gRiA+KFw0o1XB4a7l4YI7cN7BVdwtwcN7eME1XqvJJv8cJ5uu9sBFvSjOyMOHq/UFQIBbxav4mXIcB0kDgYY4S4YTtH62eoiRGtzLOSHvRYPIz8PHLdxH4QBXix4AmMQU0+MUEgATrUJrfDDxtmn7mvIPAEJ4vZYsnWrXbu2GSeQabTD6UkRL/nhlfUnFvLDvrdx48Zm7GOUh6lbECnh5/nh9qBwkx+WtGIO4vlh5xihLKwd0bIz+pEfYfvFz6MkjOdHtPnIugkZitcVhAYFEoFxwlxirjK3CNth7EG+QUZwOEsIXKxzGY93sh4R6sKYxvOOwueEjRH6YskPPoe843pCWPDoshi7x60fPmHJj3jWy2i4epEf7nU3nt/HvHSPkh95qTfzQVuU/MiMTlbyIzP6QcmPzOkHJT8yqy/iqY3bcCEcBY8ATqjZaGPAWRdsr+f7kR+QBxjWNkSG013nxjhe8oO6WfE/t2GHYYGhmwzyg7Zi1BMHj9bB2LFjzYknoTM2FMGJhzUycGdPJfnh1f4w5IdX2FDQeIlGfuC1QAhHs2bNovZzPOSHs41uIiMR8iMIA+YCY4pwL3sibkMw3FgFGVaWcEkV+RFtHjjrGg/5waEg4RXM4XjID7uGWG+xeMkPhD6Zb7TBhsOhTcE8d+oGeY1jN/mB5wIFzzPWtaB+CUN+QE4wZriWfXoYUtVvjXK2gXavXr3aeFngMQYxh9fGunXrPOsebR5HW5e87rPeH4RkQdLwNyVZ5IfFjPGL50ks66WSH0ErdvTvlfxIDD+9O80IsKiy2UNwTEvuIQBzbn/o+HHXknsIcGpAcbrZ515t8vebEZNM5vrE8xA/RANAS+oRcJMfuFbjysyptlfYCzUi9IDQALIt+JEf7pAW7rNhL/yNCCQbbU7w3WQF8eeEGuBa7fYKQIQTMUDCZNyGHS7laAF4hb0QekNYAcZcGCPFnQEOIgSDF6PJKyuOdS8ntNYr7AWNB9vORDw/vNofzSjwCvmgLzhtRjsA7x2vsA6u8SI/bMgMrvh4gFAfZ+iSVz9zas+7CP/w8k6I1sdu8gONEfr42GOPjYS9uNvDGkI/c4LN30EY8DvCmERI1xq9jE3EPzkBtzogztmIMC9Cj4RSOT1QmE8Qhxh3hCgw5rzCXjjRhxyEXAtDMMQyD5z1jIX8sGEvhP5A8MUb9mLXEDRYKPGSH4QzPf3002YdohQsWHCvbFB+K6R7jhNiwzhHQDZMv/h5lTg9PxgrzAE8JPh3mHXFK+yFNthxg0cWoXFWwJl5ihcO6w+hJe6wl6C57Bf2wn3Oddb+nzC/Sy+91OjVgDfkE21zh7uxNtvi/D0I8vywmPH7wrNjWS9jJT+C5igkX34qSn7kp97OA2214o55oCnaBEVAEVAEAhHAnV7Jj0CYknYBp5EYeximCBNyoo82FifgxP+jiXXQQQeZ9yFyh8AjbtsYEug9cErpJgQwEpwx/ZDHCPxhIGBQQgQgUkkoCYYWISMYHGz2+Z6NPqEBNvyGOqLzwHsIPUEM1W3YWTFBMhbgOu4n5BjGSMHYpN1WzJK20x5ELWmbl06GFRbElZxsEBYvspBA2BCzjgFm3087g7TGwrQ/mlHgJfpHvThVRp8E/P0MPQwZjHtOn8kkQ6GNkAq0BXFPhEuD+hlSAdICt3ubtcI5eKO10U1+WMFKhDkhmaxIvbM9llCw5EcQBow1BCHxLrDjHMOb8cr4xhh1Fyuua+eDDZ0mxIvvCBXDe8IKa6JfQ2FuQYhgNB9wwAGhCYZoGFnSwgvbaOQHa6x7njC+7Ym/1aKgntb7C+OceWvxsrj4rSF8Hy/5AYlEeAtkjCWgmNNB6VV5p/V4gKCChIFkZc1A1yVMv/gtrqxbCNYyNwghsaQZoWNh1hW7Rtm104bQ2XED5ojoWiFa6sFYYZxBSlB3p8humLnsFirlHvc6S70sOUzYl72HtcsKNbMmkj4YYhvBU/fvgZ/gqR9mEKKMo7DrZazkR9AczcTsnkn7Ufd4kJIfqURXn60IKAKKgCKgCCgCWYMAm3ZOV1HyR5ODFLEYuzbVLYQD3xGjjvHGqR1eH2zKccemYECyIbZCo4iDYiATT87JKK7bbPgJJ0DUD9E//mC4YVhxL4KVGAFNmjQxRIclQ3g/dcToIjUiBjspdxG5JDae0Bxc2REzxfDl9JL64R1Afdlks7FHwA/jjndwH6fvGOQY0Hi7OD+DQOHEFQMRIxpjigwj4IQx6FfQQ8FAoW24jKNBgjEBfngMQjjYevN+sqhQd+rmVTBSvNpPpoYw7UDnBMIAg43wHYgmDHv6x6Zk9WuLJT/IIoIBRCEFLF40nEBjuIXpZ4giPETAD+OJFKiMIevN6tdG+o17GGOMCe6hPTYzCSEQtIHQKoxyNDogS+w9pDilrow/SCc/DPDSQFcBl3yy4DA+6Te0LxhzfuQQhipjBGKPuqFfwyk445MTbowv3okRzziDoIFQRGOEdM6MBTQoaJ+tK3OANKzOz6g/xrXfOPDD1jnWnHMEjDA4EdTES4M2Mk+4nrlIGl5bILbwvoAk4fQfQWLGOBlJ6EvGE/3otYbwHHAkGxReBoQ5QArxDAhu+hcvHsYS4rJcZz/j2XglofcBCYm4MnjybkhRxF1pk1/fMEYwuplrkAbchyEPCRXUL9EWbtoBGYNnBn0CKQOBGXZdYfyCOWsU85LxiRcchXWGOtOfkKfggtfShAkTDAlNqI+te6xzmfYzd1lXIfhYP1hzGeOse2DPNeAN9vQ7BDjrLXOCupBtBuFUyCzGOP3Dc/Dsgtyl3uiSMC9pC4Q2a6UfZrQ5aL0MiyvhM7zf/XsQNEez5kc6CRVV8iMJIOojFAFFQBFQBBQBRSBvIIABykaRDb073p0YdGeoGe7QYQoGCCeW3A8ZgbHMe/jjFNn0us79fAwGMmgQohDm/RgJGMXoDvjF70drg9UI4F3gwt9hTpx5Zpj2hMHPeU2s7fd6Pm2iLZAwYcJorQs7p+accjv70fn8sP0c1OZY2xhre3i/1z20CwKEceIer0F15vugsRZPPf3eGytGQfUPUzd7DfOXecwYorjnQ7Q1JKge7u+thw/PhES1ocb01bRp00waVohUSLFohb6hb+3647w2TNu9nm3XQ+ZEmHnkVz+vcWO1XHhHtLkaT92TtS7F83sQDbNk1StoHCTyexDr+M3E65X8yMRe0TopAoqAIqAIKAKKgCKgCGQEAn6CpxlROa1EnkbAhq2QgcfqX9gGE6KBFwdeJ+7v8jQo2jhFIAEElPxIADy9VRFQBBQBRUARUAQUAUUg7yLASS2u+ePHjzchGLiVa1EE0oWADVshTIgQF5vdhXGJ3gvhFYzPoKwv6aqvvkcRyHQElPzI9B7S+ikCioAioAgoAoqAIqAIpB0BQisIdbGhTlQAbRKr55L2CukL8yUCECAI5aJ5sXbtWiMyTPgLOkJt27aNhMLkS3C00YpAjAgo+REjYHp5ZiKAKj9CThTEo7SkDgEEnEh7hwjeqlWrjGgUAnpWqdv9ZkS7EKxCTAqxODaTY8eONWJtVjU9dbXNu08mHhbhtblz55pYftxfyZhgFfrzbstzp2WcsiGyhxgagoysOYMHDzYCZ36FtJeMccToEPVD0BLxNITI1HjKnX7UtyoCioAioAgoAopA/kVAyY/82/d5ouWoq6O2jBAUpAfK6eQO15IaBD799FNDWpAGEmVuTiAgNFDqx/D2KvTREUccYVT1Ob3AcMRoJ1NAGLG+1LQku5+KIQ7+KIcz3hFMJKsCfYDiOIa2luQiQFYCMg9Mnz7dZMRAeZ2sFZwK+xEgZDdAJZ71iQwLEFNkC0ApXosioAgoAoqAIqAIKAKKQHoRUPIjvXjr21KEAAY2adEwLpT8SBHIIiaFHem9IEHw/KCQXm/cuHHmM1LUuQt9g1cOhiPp87QkjsA333xjvGkgkUj7RrFzgNRsDzzwQOIv0SdEEMDDiTSfuBdDdlBIIwqpV79+fRkzZownkQf5QUpHCA8tioAioAgoAoqAIqAIKAK5i4CSH7mLv749SQgo+ZEkIKM8xhp7XDJjxowIkWFPtxGCwxtByY/U9wWYX3bZZfLMM89Ewr1s/5D+Eu8EYoK1JAeBDz74QE455RQ5//zzcxAZeDwtXbo0BxnofKOSH8nBX5+iCCgCioAioAgoAopAMhBQ8iMZKOozch0BJT9S3wUWY3LJk1vehqx4GeLO2nAfoTLVqlUTDPMVK1aYlGyolhOuoSV2BPC2eemll2T06NFy3HHHmQf4kVOxP13vcCNgxzhhRaQVtAXyA8+OmTNnygEHHLAXcNz3/PPPG6KwUqVKsmjRIuOtA5GiRRFQBBQBRUARUAQUAUUgvQgo+ZFevPVtKUJAyY8UAet4rB/GQeQHgqfnnnuu8VJo2rSp8P/27dsbEUiMSdX9iL3vID9efvlleeedd6Rr165KfsQOYUx3+I3xIPKDEBkIquHDhxuiD8KqX79+JnTm+OOPj6kOerEiAAI7d+6UOXPmyGeffSbFixc3oYglS5ZUcBQBRUARUAQUAUUgBAJKfoQASS9JDwLkMEfLIKiw0TvttNOkVKlSkUuV/AhCbe/vly9fLu+++65s37498Ga8CwoUKOCpqxJEfng9HKPx22+/NfosLVq0CHy/XpATASU/0jsi4iU/3LW061SjRo1k6tSpGpqU3m7ME29DNHrjxo3yyiuvmLSXb7zxhpQvXz5PtE0boQgoAoqAIqAIpBoBJT9SjbA+PzQCuO3/8ccfgdeTUhWxTWfIhJIfgbDtdQGpUhFyJBNFUGFzTSpVRGXLlCljND/4mxJEfkBqQbSgB2L77JJLLpHXXnsth+dCUB30+/9HYMCAAXLPPfeYkIo+ffqYLzTsJXUjBE+N8847z4S8PPbYY5EXRfP8YH6RFrdGjRrSoUMHc8+6deuMcCqZX5y6OamruT45ryIA6cEaquRHXu1hbZcioAgoAopAKhBQ8iMVqOoz046Akh+ph/zff/+VI488Uv76668chlvfvn1l2LBhgigk5IizWIOclKyIcBL2QunSpYvJGuN1T+pbkv1vwKg+88wzTdgQmXQohBMddthhJiPJ2LFjs7+RGdQCm12nV69eEcHTDRs2mGwvCMtC8LlDD6xIKmltp0yZIpC2to+qV6/ueU8GNVmrkuEIKPmR4R2k1VMEFAFFQBHISASU/MjIbtFKxYqAkh+xIhbf9Q899JDxOCBc5eCDD5Zdu3ZJ586dDSHCZ4Qi4ZXw1ltvyQsvvGBOvM855xxDdhCbTlm7dq0RPEUAkntU9DT2vrAYYljb1KsY26effro8+eSTBnMtyUMA4u/oo482XlI2k87ChQsN+XHhhReaOcEa1LNnT2nevLkMHTpUfv/9d9MP6HzUqlXLVIaU0GeccYYMHDhQbr755uRVUJ+UdAQ2bdpk9DVY0wj5cxe+p+SW3kY08oPxiqceAtPxairZ8BrIPbRFvNpPyCT4bNu2zVzjhVPSO0YfqAgoAoqAIqAIJICAkh8JgKe35j4CeBRce+21Jt3k7NmzzUa0TZs2xgPh9ttvz/0K5rEa4MpP+AobawQ3ITmee+45Y9RZrw5Ox8eMGWNi0jHGMdT5rFu3bnLMMccYo+/XX38119SrVy+PIZS+5kB2YHjfcccdhmSiX/ibsIx4DZ701T773jRv3jwj0ovHDZorvXv3Nt4ceOFA4M2aNctk3mnYsKFMmjTJrEX00V133WUyG2EoXnHFFdKpUyd54oknlPTL0CGAFhEeVZC6hPt98skn0r17dznkkENMjfkecouMPYQvQUKwvnXs2NGE90GE0e/cz3qH9xskxIgRI+TGG280pNiyZcukQoUK5jOy/+CxBYHMOEEgt2bNmkYQlzFUokQJs75effXV5h2WYPAiP3jXww8/LHgWQU6/+OKLZkwee+yxJjyRMco1hI3yrvXr18utt95qSJ769etL//79TZjWRx99JKQuJ9QLUu+rr74y60zFihXN/1n7WdtpF6F3c+fONeu9ao9k6KDWaikCioAioAhEEFDyQweDIqAIxIzA/PnzzQaZU+7WrVsHGnKcmH/55ZdG0JbTcogSNdBjhn2vGyCj3nvvPdm8ebMxqjFctKQOAcYxQqWQreh9QN4FjWM8BN5//32hrzBC8XjSkpkILFiwQC644AJj6ENeICx68cUXC32IvgbrHgQGpEKDBg1MI3777TdBwwjiwGq7QHiR3QpCAAIEcuG2224zXlr33XefIUsogwcPNsQBXnIQCRTI5Hvvvdfca59HOmU852655RbjOURxkx8Q0jfccIMhPvgbYuaHH34wBCneYKzTHBZQV/4N6bJlyxbjqcez+QxihRAuCBHbRuoOHqwxtIE6QADivUdBN2rQoEGmzkp+ZOa41lopAoqAIqAI/D8CSn7oaFAEFAFFQBFQBBSBfI0AoSIY9xANEB14ZkB2kU6aAnEFwQGpgHeFDdezxMYvv/xivCAIA4H8wGME7wm8JSh8Nm3aNENaVKtWzZPA8CI1+Iy6QVZAzti6uckPQghPPvlkGT9+vEklTvn777+NtxFeIHhIUizBw+eEtFSpUiVyPQTKlVdeaTyahgwZYrxOKGjW4ElJCBef48UE4UE7+DeECUK+XuEx+XpQaeMVAUVAEVAEMg4BJT8yrku0QoqAIqAIKAKKgCKQTgTINHbWWWdJ7dq15dFHH93LkCdUD4+Hrl27GpLEWSA2CFchDBCPEP7/2Wef5cjE4vWZV+iKn5bHq6++aggQPL1atWq1l+cHnhd4jRCSZb2LIG8+/fRTcz2ZimwhjAY9GsJ7CG2xoTSLFi0yniV169Y14TK24N1BuA/vIIyREBzCTGkr4TmIXqvXWTpHq75LEVAEFAFFIF4ElPyIFzm9TxFQBBQBRUARUATyBAJB5IclBtB9yS3yA6+MyZMnG40QN0kCMQH5YgmYaJ1ivT8qV65sCBP+pkRro/N5eKIsXrzYhDISHlO0aFGBnEFLRIsioAgoAoqAIpDJCCj5kcm9o3VTBBQBgs9e0wAAIABJREFURUARUAQUgZQj4BVaYl+KQCkGPp4XhIJ4hb2gZ2RDUpLt+WFDa/C2sCRDmLAX6o+ux8qVKyPi0uh+kLWLFNmPPPKI0ax54IEHjKeLX9gLzwEDQn0I7eFewoIoq1evlj59+hgha6sDkvLO0hcoAoqAIqAIKAJxIqDkR5zA6W2KgCKgCCgCioAikHcQIFSFLD4IhCJ4SkH0lOw8hJOgB4IYKNleGjVqZL5H8PT88883wqJWjDRR8uPBBx+U4cOHR96BpwZhKv369TNiqYSp+AmelilTxgiUottBQa8DAuSEE04w5AZaHYT3oANiPUAIibHPRb8DUVdIjoMOOigHBojBkiUGbRGLD0KoCKxCgLRo0cKE+1xzzTWGKCIDlRZFQBFQBBQBRSCTEFDyI5N6Q+uiCCgCioAioAgoArmCwO7du+Xzzz83mh0XXXSR0b4gbTEZW1q2bCl8T5arYcOGGa0MCllZSHt70kknGT0MRE7R5ViyZInRCOnZs6fMnDnTpET2+mzOnDkmwwzEiQ1ngfwgra3NCnP//fcbIoFn7dq1y+iLjBw5UhA5dd5LGlu8OvAU4XrSM1MgK/AYoQ5odyBaCsmDKCv6HaTohcDh+YceeqhpI7onPBv9EEJtyAhDJhmIEYRUqRvZvsaOHWveAfkD4ULbySiDV4klg3KlM/WlioAioAgoAoqABwJKfuiwUAQUAUVAEVAEFAFF4D8EIBj++usv8z9S0LrTGQd9nwiQ1qODtLiFCxc2ZMd+++0X8eQI82w8PfDIIEQn3gwsXm2E/OHZNkRm27Ztpm5kjdGiCCgCioAioAhkAwJKfmRDL2kdFQFFQBFQBBQBRSDPI+CX7SXPN1wbqAgoAoqAIqAIpAEBJT/SALK+QhFQBBQBRUARUAQUgWgI4G1B2Mr48eNN+AxhJloUAUVAEVAEFAFFIHkIKPmRPCz1SYqAIqAIKAKKgCKgCMSMwKZNm4RQFxtuwwM6dOhgdEC0KAKKgCKgCCgCikByEFDyIzk46lMUAUVAEVAEFAFFQBFQBBQBRUARUAQUAUUgQxFQ8iNDO0arpQgoAopAEAJbt26VVatWyY4dO6R8+fJSrly5oFtyfM9pM/dTqlatKiVLlozpfr1YEVAEFAFFQBFQBBQBRUARyBYElPzIlp7SeioCikDaECBl5MqVK+XLL7+UY4891hADmVg++OADueqqq0xKStzja9eubYgQW9yEyJo1a2Tjxo3ma9JSkrJy2rRp8txzz8k111wjl156aSY2U+ukCCgCioAioAgoAoqAIqAIJIyAkh8JQ6gPUAQUgbyGwMyZM+W+++6TqVOnyjvvvCNdu3bNyCZCfgwaNEgmTpwopJ0cNWqUDBkyRH755Rfp3r273HTTTXL44YdH6s73/fv3Fzw+IE0uvvhiQ+wcddRR0rNnTyU/MrKXtVKKgCKgCCgCioAioAgoAslAQMmPZKCoz1AEFIGEEXj77bflpZdekvfffz/hZyXjAc8++6z069cvB/mRaXV0kh825IVsETfccIMhMp5++um9oDjttNOMN0vv3r0j3yn5kYwRo89QBBQBRUARUAQUAUVAEchkBJT8yOTe0bopAvkIAQz2OXPmyIcffpgRrfYiPzKtjl7kx5IlS6Rdu3ZSokQJ+eyzz6RSpUoRPPnuoosuMmk0nZ8r+ZERQ04roQgoAoqAIqAIKAJ5HIEtW7bIvHnz5J9//pF69eqZtOYFChTI463OnOYp+ZE5faE1UQSyGgGrJ4HOBOW9994zC3rHjh2lYMGCguE9adIkadq0qbRu3VqKFSsWaS/eHuecc44cfPDBnuQHYRoff/yxuZ70j8kS5ly+fLl5boMGDaRZs2Y56uQmP4LquHbtWhN+UqFCBc867tq1S3777TdBpJRQE1JaglGbNm2kVatWpm2xttOL/OA5559/vrz22mvywgsv5PDwwCtkwYIF8uKLL+YYa0p+ZPXU08orAoqAIqAIKAKKQBYg8Pvvv8uNN94o1157rRx44IHy2GOPSY0aNaRXr15KgKSp/5T8SBPQ+hpFIK8igIDmqaeeaoQ2BwwYIFdffbUUKVJE+vTpI0888YQhBPr27Ws8De68804TioFR/uqrr8oxxxwjCxcuNIY6PwCQJZdccokhNwjP4O977rlHhg4dakQ5EejkWbfffrvxYHCXf//91zz7rrvuknXr1smVV14pd9xxhyxevFhOOOEEQy7cfffdRt+iR48eUrduXaOL8fnnn8sjjzxi/lAnipP84Dq/OpYqVcqEx8yfP1+eeuop+eijj+SWW26RwYMHR+r466+/yoknnigHHXSQnHLKKXL55ZcbwgMiCPIFEuPxxx8P3U7bbj/yg895DyQTuiX0B/0EBvRB+/btlfzIqxNS25XrCEAwQgaHKWXKlDEbYLzevvrqKylevLicffbZSSN4g+rAmoqHGKeQ+++/v1nLWS/yauF3ilNXfluScdKa7OelE3cIefp/v/32MwcU2Vgyafwmcyzkhb7JxvHkrPP3339v9qlly5Y1e9MzzzzTCMXbwr6OQz1nYT3nII2x8M0335jDLlsqV64sjRo1kjfeeMOs9+jKsdZ+9913RruNvXGmiutne1+666/kR17rUW2PIpBmBPAmYOEePXq0EQaF8IBQePfdd42QJj8OZCKB/JgxY4bwo37EEUdI6dKlZfr06Wbx//nnn40wJ+SAM+wFI57NOATG9ddfb1oGcTBlypS9QjqczUY75IorrjA/XJAcvJMfLv4NKcDfiIJ+8sknAnlBgTCB8OD9DRs2zEF+0C6/Om7YsMG0B8+PL774QmrVqiWdO3c27f7000/NjxmeGHiOIKR6wAEHGIJn7Nix5vo6deoY8iOedvqRHxAdEBz8OJPNBY8arqVvxowZs5dxo54faZ40+ro8i8DOnTvltttuk0WLFhkCuHnz5rJ+/XqzbpFFCq+rmjVrGtL3+eefN2THww8/LBC3ELysiWyOrQddqoFik/7HH3+Y9Y9/P/roo6ZOebHQN/yWQLSzDrLuJVISfd7u3bsNIb/vvvvmCvnAWGSMcmBw4YUXRqBgLNK2bBgHjFlO0gcOHCiFChXKtfGb6Fhwj0O/vklkvOq94RFgv8fhGQQFWm94LY8YMULq168feQgkKnutZ555xqwr6Kjde++9Zq/L3J41a5Zcdtll0qlTJ7P+V6lSxcwpfh/s3zzsp59+krPOOkuefPJJs1fWknoElPxIPcb6BkUgTyOAJwabeJsVBQIB7w90JSAZKGz6Kdu3b5dly5YZMoACGYJQpx+xwAkopArPtFlL3nrrLfMDY8kVL3AJZ+H6li1bmk0uzDpuhmQ7wQuEHyPCZyAgbLHeEnhx4B3iDnvxqyP3s4EldrNw4cImRS7PgPW3ZEeXLl3k66+/jvyfH8Lhw4dHiIl42+lHflAnK3wKafTAAw8YLxQwcQqd2rYr+ZGnp6g2Lo0IsCGGDMaYJJyOwme4OC9dujQHsbFq1SrjiYV3G6eLkB54mKWT/LDQQH4QlpeXyQ/ayu8GvwkYIHj0JVoSed7mzZvN2kzmrXSRXc724mkE8XbdddcZL0FbOBTgNxSDLFtKJozfRMaCG2e/vsmW/sj2ekJE4xGHN2/RokXNGs5BmZe3GOQbB1rs/Th4w7uDggcgB3B4RENwOn8L8LJjDaJAfpx++unmXf/73/+yHbqsqL+SH1nRTVpJRSBzEYBYwLiH8GCD361bN3MSQ/gHxAZeF8OGDTPMOPoWN998swldwWMiiPzAKP/2229l5MiR5rTUFlwP8ahw6oa4EYJgQVMDTw4Ye7Q4IAIsycH3zmwo9nPCbV5++eWYyA88UWD4cY3kB+2VV14x4T6W/LB6IZBEeGRAvCByBWGE50u87YxGfjiFTzGoIGQwqvA0cRclPzJ3fmnNsgsB3PDxLGA9xLvNueF1kx+4RGN8kpkJ41fJj+zq60Rri7HE7wUESG6QH371x/AjLEjJj0R7WO/PVgT+j737gLqlqNIG3OoYxmUeEwZERVQwYADEjGMiKaCIGTBgQEVRzAERTBgRMWHOGRQBkWAcRUBFRTGADmIcA445/etfT83sO03b6aTvnu9+u9a66957Tp/uqrd2Vdd+6927JiXTECXGy4477ljGs4LUtrEVZEiSH8tjDUl+LE9fZE0SgVWJAAcfoUHebbeIY/+whz1sXTjJ0UcfXVhtzkC8FDjbP/vZz4oEHDlylatc5UJhL5QRQmAQK4iIUJUEQIgTxEcf+WH3yovo/ve/fwlBkTeE449M8Xw7XaSMUY499tgSemIXbIzyI+pIpuh+Tlixoyh22ndUJv5vd09IDKXHNa5xjUL6yP+hXhE/6vpp2tlHfmjXLrvsUgggig95BZqJTqPtSX6syqGXlV5CBIS4vOtd7ypKq5ifupQfqo8YpkTbZJNNJiY/KM6USRJAqwvSBTFTz/MwyWJfqAGSx27mvPODCLmgopOHoh5f39dWv4ncFd4nflf/7RKaSQkxQnzZJOhT+kzTx832ToKP3WrqQGqUeZMfi7SbSexXSIJwBba7EqE9ffhP0jfRr2xcwvRFjD/PmCc+87BfdYo2m1Pn1Wd9dZvEntRP2JOccX4Xm2rm12YSU9jaCBSiVVd+2IwT9hLJ77vmrHngEHNs8x2wjPPkouqU5MeikM37JgJrBAEOOMLAhM+5t4NF8RGFysNOkvCVHXbYoSL1RhR4iT30oQ8teSlIv31GCkip4eQXLw1qDwlIOfEkgV4mpNkWZZ63+eabd6Jsgr/rXe9apIteLOH4e3kIx0GsSDbqmT5zjWd35fyQQLWtjnbv9tlnn+rVr351WTB67p3vfOcSyuNFCB85Q5AvFCEklFQrdYdFssFp2jlEfgTxJByH+qSZ6DTJjzUySLOZ6xWBPvKjXjFOMBLUPIKwNf9RrZkLEaYhuUbgWiibx/7yl7+UmHQ5D+QT6iqIaTuRW265ZYlbl3BPbqOdd9653NdcJSQREcqxsjD2bPmbIg6d80pFplik+zcH7IADDih/+12EJKq7dsh90tcO87oTwczHwiO32WabEh7kHUJJ2NdWJAkc4gQxc7cYfTH4bfJxCj31QzjIx+Qac7I/PkOym7ft1CLP621rw7Xtfj7zLvB7ZD/MvGPOPvvs8q6L3Cr6wrWIKOQXRxxJ7Z2o9LV7bJ378CHht2mhnvDyThVSioyTAHzbbbctmwUwkCCcLehLxUaHY9/1N7vzTrdZQd4faqc6XkN2w+7g4X0mX5Z3IVtos0H3ZcsveclLir37w3YkHHe8e1/YFsdTPwvJ3XPPPUtfCy/hjMJ/yHblbJCTRzhbc1y22UIf/sZhl+229Y12w9GmivWCPjnzzDOr0047rYT0Oi1kUhybNt2Hjzlskj7qst9IfG89aK6RL0175D8Tamws63vqOQQoLKzhkMO+M9cJZ9Zu5IU+oeiNU1PkOLO2khRf4tG2om7WY/K/ISHMu+ZY8xBSTMiwRPH6z3wUz2iz7fr9I/xFfW34sdE2osZaTIgUW2Wz5uJDDz20jEPhj21F39jIkqvO+HAP/zaf2DxUQrFsTjFvS9hqLJtT2DtiHuFKoSwPnDWxNbn19TySP6/Xl+yED0/yY0LA8vJEIBG4MAJeVBZvXsRRTKQWT+Id5fmwcPdCstjy0vOCEfIi5tpk7CVIbeHfu+66a1kkeslbAFtU2EVFPFgwWCBRlkhgOlTEXwr3QALUHX/PF6PpJYj08JLwAvLy8LKTAM7C1WLPQk/yVInh2upoQUIxcv7555cXESWM+vsbGYT8oYbRRtdEsTPJ8fCsads5RH5E4lMLiDj1pQ2zVH4MWVJ+nwhMj8Ak5IfwOYtic5x5FHFswW8uRZramXdN/dQmi1gqNte2LZ6dPGO+o4Qzj5mT7TpGSCAyxNxl8c2xtriOxK0cW04aJ9gcaRHNsUC8WEzLbWJ+o+yLBTRnYqgdCA6ScPlRPA+JzAH3Wcztrulr6wknnFASx8YOaiSdFIbZFTvfFl8fn1ED2r01X3KoqfMkie5LjNp2PwlktQUe5nfkR719kVwU5hylpvJjTB+PqTMyow+fqKfNhlB5xH0RWnXlB+eLXXLA1Ne7TUEmeI/ut99+nUlbx9rNGBtEWHDmEBaIEkU72LXTNPrID5sdz3rWs4rTh8AIe6HOdDqbjYku2/U8bbTR493tOhswiBRJzpWmLfThby0wSd+EskDOsnobjQGkgbGr/coYHNtmszH4jLn3GPs1VyHOkBz6wn2N4y222KL0ETLKZ4rPzUPajaywlkR+cNpjvnKdeQ5BY06pb8DV22q8IYvCBnxnQ838yObNZYHhNDmQkC/mMOtYa8jI9VGvA1LF/I3EQSxrFyKma3PKb60pzb3uKxGrdScC0sZW2K7rYt5C5MDRmtUa1ljWbsSH38HxrLPOKvO3+b2e82f6N93q+WWSH6unr7KmicDSIcC5ttDEyHv5htTYLpdJ2kstkooiSewU9eXqwORjz+1iNGXLXmwWKW3fdQETmeAtCtqO8sOQe6li32PhMARyVx197l5NVYcdXIs0BI4diqiHhYb8Ij73gooySTuHyA/3RMJYzOujrpLkx1Cv5/eJwPQITEJ+2C2U44gqQ+Fk2RXkSCEpOGF28zhdseNnwcshtKBvk01b3HLC3cOczJFFhtop5uBboHM0qADq920657HTiJixYxsEibm97pCpc1871IETgtAOBUZgpM3uxfkZaity2rX+yCflncEpsrscDmmz1/rID0R5KC+6SIAx9wtSgWPDEUOCxGdImSBr2siPcMiH+jjq11dn/d2HzyTkh3ZzligOvK84a+rKefXvtlxSgdVYuxmyQceIsgl9THUkj1eUoTAFDienkY1Q5njnKzZXkHlBYnTZruciISlcFPZrUyTGlM/ayI8u/CkdJumbuLcNJKqCKEGq2YDRPmUIx7b8MmPxGbp39NGQ/baRR+reNk7qc2AkkY76WtsgGRBXyFxrUmvPthJzDMffRluEJcY8xk7lZXPPIXtqu795lXJK2CPCDynVDHuJ30VokTUqWxwK5YELGzTvIp6DGBdaXSdPw06QK/e6173WVRM2cDnmmGPWkSxCBdkwFQiV3VoqSX6spd7OtiYCc0YgkmpaDDVPEcF+Y84tLpY9/nrOsFzodl46sLBIqjP7ER5jp4MEc5oyhvwYc98kP8aglNckAtMhMAn5EURHLPLrC39OvV16oS6IU7t+CgUGOb6d1Cb5MfbZbY5422dCBC2wESXIaAo+9WqSH33t0LZwpDmilB+Icbv3FIMW4nIjDbVVOA15N4fDTq95zGLePNsl4+4jP+pqh3mQH3WiYyz5oS+H2q2P2+rX/MxGQh8+k5If7M6uMQcToSaXlVAh6kYOZV8ZYzdDNuj+drCFQDQVHkPOKqIM0UdtSuofxYYF5YqQF9+1Odptn40hP/rwF0Y7Sd8Ik6CgDbIw6h99WMdkCMc28mMsPkP3trkzxn67kjsHqWETybPi+GLzDHK3rmxje0KtqIQRw1RblLx+21aoJ6jKhCEHARnXeRZVcpBZQ/bUdn8ktHZJYG0Ok9eufvrLdG+P//sVwoRiyJrafGkO9f828qN5cgz7praRX858rSBe2JP5RIjiWipJfqyl3s62JgILQMCOItmdHSgsNzYZE8/pF0YSR9Qu4NGr4pYWfc985jOLAgZJJA+Jl6KFj51XL24nv0xTkvyYBrX8TSKwsgiMJSCGHK8gP0iXxx5JO/bZQ04Nh4kqzSJZrqXI89HmJAy1A/lhXvSe4LBHCM6pp55anFCKliABhtrqPuZTjoek0uZEu/hdoSrLSn4gbyIZLfXJULvHkB+svA+fMeQHkl6JxLbe62xAzgvHucuPsvXWW/cOqLF2M2SD8yA/EAhNx7de+TG26/ox5McQ/pP0DaccebNo8mMIn6E+CvJjyH77TraCrfAi6gwkJhUZxUvkHqoTV8YKJQQVGTWtMLku4jMInrY2zkp+IASpLahvEFHqIkxFaLN5bkjZMfRGQgoJY4kQLXNkG4Zdx+aaV9lQXak09MwN+fskPzbk3s22JQIrhIDwEYnD/CEltPDk0LeFmqxQlZbuMcJivBDFLNu9kCdFCM8sxUKf4oZ6xMLIzukkxQ4CJ0q/eXHbsciSCCQC80VgLAEx5Hh1hb2oLQfTLmk9FCBaYYyLjW8ufOu/GXJqJB/kNCIZIuSgHvZCESAfARXHUDuQH3bF5UwIqb53Rf30ga7wj3pbzV/UH5Hfw06mhKd2SLsc3GUlPzhH8rpQCXKWmmEDzT4eQ34gg/rwGUN+UPiwq8A48rzoQ+FSdrjb8hqE7SFPxtrNkA3K9cDO1MHONptU4gQNJFgXKdgV1uH3NiG8k91vjO2OJT/68DeWJ+mbUEoJo2oLe7Hm4hxH8uJmLpmu/DLRT2PxGeqjrrCXpv12kR/6Eumx/fbbl7wyCCL90naqVOShQQgJ3RB+ZS3UVaKNwkzawl6QeTG3TaL8UA9KKP2JWFHiNCcbg0JprM9mKc3QRfei5BD24u9Imk+NzT6ayo+2sBf38G4SOjXtBtwsbVqfv03yY32in89OBBKBRCARSAQSgQ0agYitFibQd6zpGMdLMkE5N+oJHy20DzvssLL4t+vYLAhXUnTJ7RCkHKTmb4acGg4DRxcpETkTwhGmSEGcSn7pmjHtsOB2rSSSEeIjPFK8fezcDrWVg+eUD1hEaCUCwS5skCpNLJaJ/EBGyQsALyFMnBh5oTgwQ308hvxw3z582siPUNzYsZYEUv4Cjnp91134ATsSJsDm+koQf2PsZsgGqY9CcUFxGkkakR7qM6Q2sPkg6SNnNHJ3sBVJbYUDIEDG2O5Y8qMPf8+apG/CmY6Ep0E4SXiKEGH3cdrTGBzb+mwMPmPuPTRuzVHqS6HVnA/ZifA910hoihT1p3n0ddQ/SCGka+T+6LPHSOoq1JhqSRGeLVzG/BgkhXYixer5Ybru654UvJ4fuWRcG3YpxGnW8JdmrpUIQTMPmPvNJeYOoT1CIpsnXiF+EIdBTsV8iUA2Ruv5QTbol/H/Ni7Jj7XQy9nGRCARSAQSgUQgEVhRBCQ1tDBGeggBdMqKXTnOpATETl9RqMI4mU5ssUPH8eVUWpRLfhqfWZhzQuUoIAUXQseJ8ztJlfvCDyShtgPvOqGIFr12SdXDDrVTPDjdYuIltZQoWYLH+IzCjLMsvwMnQV6NY489toSoWHw7UUDbSMvHtEOCUo4FR1RyUgtw7eL0UKHF0b59beU4ccCp6NSZI6ROHNxIBlvvcP0hXEOOEPcPRwcWPrN7znFwOot8AvXPJJRs7j633Y+DLj8Dx04SUJJ8eHOO6p+RxHNIkD9UFRSTSKDIC9XXbsdcjqkz1YWTztrwkVOFQ6ZO7IDiRBuRMBwpOCG01EOYS13dwSaoDOyed+VXaOLeZzccLwTdGBs0dqhiHEeqXvDWRkSCz9kvW2079jmOco3TlJB2yANt144xY7A+LoWyehbc1KNpWzDusk/P7fquq28QA8gyxCE7pcIyvwirlSCZs60/x+A4KT7Ih0nu3WW/Quao0OpzC/uPuZDdmHuQWY6YpTpiGwhk/R3hdmFfSAAhxDvttFPvqUxxfdiAsW0MKuqjX5EtwkqG6hf3Mg5hbWwrbByhS6FkTje/IVkQEuY7hKI5p+9I8q4XFAyElsvPod5Uv4gMRCSFjGSm5ic2ZVyzS+8Dtq0+isTUxg07Mi9RiyiI8bWWly/JjxVdCuXDEoFEIBFIBBKBRCARmA2BOC0gZOFjFq/T/KZZS8+TbE+JMJVmXoihlsWxnXazLeid1KC4t6MiJTG0qA8Je1e9hVtqt99xjtwnFvpDdViW7wNPpEOz7rP21yz4RP6Rth135AdCDgnWlV9hEXZTv2fgRhVALYRIQi7WQ6e6+rjNhhdhD334z9I3xtsi7X1e+Exjv5Q9lDiINSRkFCoMx2kjEOKoaN8hP6gcEAJtx3yvbxuYp1214WkO9SdOrhnzPGMbyTPmlJkx91uN1yT5sRp7LeucCCQCiUAikAgkAonAKkQgQiskMYxcEtEMTqwdXg5O87tV2NQNosocTEoTO9abbbZZ2c3WN335FTaIhmcjVhwBiTk58205e6g1qOGc1kJZ4dhXChNhNtQLWRKBsQgk+TEWqbwuEUgEEoFEIBFIBBKBRGAmBOxgCq0g2RfiEiEqdpyPO+64EupDnt0WujLTg/PHUyEQR4Q6zU1oENWHkJgxaqOpHpg/WrMIyGEhjEcoi5wuoSw699xzy+fsTliZ0B9H20pQSvUhRCZLIjAWgSQ/xiKV1yUCiUAikAgkAolAIpAIzIwAAoRTLUeHnCji1YWtiGnfdttt14XCzPygvMHMCOgreRiEJEkqKt9E3wkvMz8wb7CmEZCEVt4geVycgkR5JB8O4k1ulR/96EclZ4jP5dBoS/K8pgHMxg8ikOTHIER5QSKQCCQCiUAikAgkAolAIpAIJAKJQCKQCKxmBJL8WM29l3VPBBKBRCARSAQSgUQgEUgEEoFEIBFIBBKBQQSS/BiEKC9IBBKBRCARSAQSgUQgEUgEEoFEIBFIBBKB1YxAkh+rufey7olAIpAIJAKJQCKQCCQCiUAikAgkAolAIjCIQJIfgxDlBYlAIpAIJAKJQCKQCCQCiUAikAgkAolAIrCaEUjyYzX3XtY9EUgEEoFEIBFIBBKB9YyAY2p/97vfVZe97GWri170olPVxu+/8IUvVN/85jera17zmtV97nOfcgpMV3FazIknnlj98pe/rO50pztVt7nNbaZ67lr7Edzg7NSMeeP2+9//vvRZX7+tNbz//ve/V3/605+qy1zmMuuObp0HBu6pOBFlEeUf//hHdcYZZxRb8YwHP/jBpQ3Kop89z/YM1dWpMV/+8per00/bM+rPAAAgAElEQVQ//Z/a2VWPb3/72+UEJHPPbrvtVt3gBjeYZ5V77zWJPa3Peq4YIFM8KMmPKUDLnyQCiUAikAgkAolAIpAI/A8Cb37zm6tHPOIR1ZFHHlk9/OEPnwoWi/r/+q//qp773OdWF7vYxapXvvKVvY4dp+bMM8+sHvawh1XPetazqgc96EFTPXcZfqQt2rwSpIFnOUZUPx1wwAFzw+2ss86qdt9992qbbbapDj/88DwOt6oqBMLzn//86lWvelX10Y9+tBzXOo/y05/+tHroQx9abvWOd7yj2mijjcq/HUuMgHIU8bQkZNTPvRw7+/a3v70cSf3ud7+7HDXb9ex5tGve9xhTV8Ttb37zm+q1r31tITSinVGXtrEJY2TJAx/4wOqDH/xgdbvb3W7eVW+9X589LVM9VwSMGR6S5McM4OVPE4FEIBFIBBKBRCARWOsIcARe/vKXV09+8pOrW9/61jPB8YIXvKD68Y9/PEh+eMivfvWr4rw/5CEPmZsTP1Plp/wxB/b617/+ijlRi8DNPTn6N7vZzaq99967kDlZqupjH/tYIT6e85znVNe73vXmAglH13hTjLlQf/zxj3+sXvrSl1aPf/zjC1Exj4IMeOc737mOFOh69jyeNe97TFLXZjujLl1j8zvf+U61xx57FNJkpcgPdeqyp2Wr57z7cp73S/JjnmjmvRKBRCARSAQSgUQgEUgEpkZgrZEfdnM5xjvuuOOKOVGLID+m7vD84dwQ+MlPflJsCQGyKPJjbpVdshu1kR99Y3N9kR9tsK2Wei5Llyf5sSw9kfVIBBKBRCARSAQSgfWOgPAL+SdIx/vCEEifLTovd7nLtcbyD31vV/Kvf/1r5+9XCoihes5aj8BTPpB/+Zd/GbzdMpMfs2Dlt3/7299Kf8szYLf+Ihe5SPWZz3ym2nPPPcvOetcOMjv5wx/+UF3+8pdvDWeYtF7LTH4YF3/+858729pnQLPi5PeRu0Y4BHut2+yktjxo7HO8QN2oQU455ZR/Ct2Ixwy1r606XYqIWas+1Fez3n/S37e1s29sLhP5sVrqOWmfLOr6JD8WhWzeNxFIBBKBRCARSARWDQKcB/Ju5Va3ulX5NwJEXgR/R/na175WHXbYYdXd7373srv62c9+ttp5552rrbfeulwy9L1Ek3Zmt9tuu+o617lO9da3vrW6/e1vX933vvctDu6LXvSiIm3eeOONi3z9+9//fvn3+973vuoBD3hAdfWrX7369Kc/Xd3whjdc99m9733v4ki/7W1vq17/+tdXp556arkPB+OmN71p9ZGPfKSEo+yzzz7rJPLf+973qne9613V9ttvX3JtyNvx9Kc/fV3i0E996lPVq1/96tI+9YWPRKRnn312JWkmkuIqV7lK9Y1vfKN6xjOeUa573etety78hBP7xje+sfr1r39d3ete9yp1Jft/5CMfuc6hhMVLXvKSkjDQn69//eslH8WlL33picJeNttss+qKV7xi6Tf30O4nPvGJJf/BK17xioKhcvOb37x66lOfWv32t78tuUXkBBCm8exnP7s4211lCKs+I/db/UIi7xkwkatEfpQPfehD1Qc+8IHqc5/7XEmcCE9/nvKUp5RrYcehvda1rlXd4ha3KH20ww47VLvsskvp7zH1kruBQ8yeqUsQC/rv4x//eLEvYUMk88cdd1x53pWudKWSR+Vud7tbeZ46XvKSl6z23Xff8llbgedBBx1UffjDH67uec97lr5jUy984Qur448/vowVv3V/7WILdVtzT7bg+i233LLadNNNS7LNG93oRtUd73jHYmvuLWfGHe5wh5IU90tf+lKx9Zvc5CYz42TcyVPiXsbJSSedVL34xS8u9oyQGmPLbbgYQ8Yh/D//+c+Xe8mh4Y/PjEt9eOMb37iMn7b5pnlfxJn5x7xhXuC0s3fYeZ7+vctd7lKI29ve9rYlN8hQ+/rst04KSHjafDZyaGjOivnJc4Zsuq0u5piXvexl1c9+9rMyf5mzhPhw+s1LxvV+++1XcD355JPL/CGnjTw0dZxCDaMO8rDASH+zp/POO6/67ne/W/BEUL7hDW/oHZtBfsg39IMf/GCiPvSsQw89tMxLwsP0l74/4YQTSrvYv/eOthh/MN51112ra1zjGheyJ++cRdZz1by8J6xokh8TApaXJwKJQCKQCCQCicCGhwBnyw78gQceWIgISfAsoJ2I8YQnPKE4m7LncwzlNuDQSQiIUOBkcy4tzvu+dzoA55+jyKlT3MPCnXOI3PAcC/DHPOYxxYl0P59Z5Hqua8X5WxC77ogjjqje8573FCJF4fyrv7rHdZ7B0bWoR2RYcHM+OajIAQ43R8y/ESKbbLJJuVcoBDyfs478IK3nMDv9IZKbNpUEsQvNKYjEpYiGvfbaq3rsYx9bcYY4fRyzwDKeJ3Hq1a52tYnID6SH+8CEs6+unHmYXfnKVy734uzDiwOhcD4RVfDsSw7JsRyDVduI4IjqA4kRQ9UBh+c973nFieGMOU0D+RXOcdyHw4qoQXz4W59x5mDOUUfajKkXogGJgYDRf4rEjmyEAxaJYvUV+5Ov41GPelS5Th3YKpvlkA2VNtWOz5AIHFM2HhJ9OERi1J///OflmcgZ/U8hI3wDCaH+nq0vEVacVsSf+7rGv2fF6f3vf39xfN1PicSS97jHPUoCVwRUny334dKmEIjPON7GnHFp3N7//vevXvOa14xKjNqmVIAJe2om7exr31C+irbndH3WNmdx3iMp65BN9+ULivmY3Rs/5iR2jVwz3pFqiAPzABuKE1iadTXnsTUEiuvcB7nFhsxJdey6xqb+nrUPkVieqc5IZoQNe9c2dTCfm8sOOeSQQo4gsurPrecaWWQ9h8b8avw+yY/V2GtZ50QgEUgEEoFEIBGYKwLnnntucaiQDXaXw0mzS8h55nxyjjgpiA5ONScfaaDstNNOZeHd9b2dOyoHO9Z+T6kQhWP33ve+tzgJsZvrWqoAu9+KBbH7cyY4AIpFrx15zg0nsGtx7HNqEoQFUsCxsHZEzznnnKJ6sOsYpInPwyEKUsP14XDEZ64JZ7FJfsTJH5zzOJUi8EQIWNBz/k877bR1WAYW8wh7oU653/3uVz3taU8rzn3U5+CDDy4KC3XhRPv3da973V47cu0YrNpuEuQHZx5+iBf/tmON8LCL3eW4cITYzDHHHLOOKBOSob+pQBByQ/WK0y4QeHaoOXpKW9hLOPx2wTmV7BNu6sqpjd/2gdVFflA1IOiQbErTSUeCcGDDjjl9jjG2Q44QYJ9tRJ97zQMnzzXG/dlqq60KicY2r3rVqxZi0yk2XbZMIdIXHtdHfuy///7rxkdcN/YEnknJj672BWna1a+TkB9tcxaCLfp1qK+e9KQn9Y5FbXDyTJAp7NQcdNRRRxXlHYLKfEz1FQl3m/X3GwRTfc6M+bWe2DXm1zZisj7PztKH5mR25cSYLbbYYp0tIyrNTXEKDVxCfdhmT2PIj1nqOdcX7RLcLMmPJeiErEIikAgkAolAIpAIrH8ExPlbXHLW7MgJR+AAWXT7P0eaKqLtGNZwKLu+Fxpgp9Fuf/P3FuiIidj99/+60xCL8+Znk5AfQQjY2Q8ngyJEG+16W2hzKuq5J/qIjj7yg2PBaW2ecPHlL3+5tJ8zjWRqw2oe5EfUe/PNNy/hC5xpu6zay9H+xS9+8U9O0pD1DWHV9XtkF6KCM42gom7gnF372tcuP+lyXJBDSDFKGTaoINvYCKULJY/SV6+4NzVP/Sjgrpwf+gdpxEG020yxgTjhmI0pXeRHU41QJz/seLPHH/7wh525KrqcU5/PAydqAE7oW97ylhL2I7wGyUSdhYDss2Wk0qUudalOePrIjzrRsUjyo699Q6TWJOTH0Jw1tq+6wKyrYxCy7ketQZ3DhpAgVDT1I4Xr9e+ztbZ2jiEVZunDuoqOKg4hi3CUH4lCT3gctSFFYpRpyY9Z6jlm7K+ma5L8WE29lXVNBBKBRCARSAQSgYUgQHrPoeQwR56PujM3K/mBXHAkqzCG9Ul+CG3g6CEoEAHqQm6OAGke3Tgr+dEM5YiO6yOK5kl+OD5WyALn1K6z/hVG8dWvfrXE6Eeelj6DQpyMwarvHkJnqGyQC4gFOTRi97rpYFGLUB6EI9ncoY7njKnXpOSHsITHPe5x1UYbbVRIFzvhdozVd0xZX+QHjGbBSdsQn8LWONhUWMIpqFWEqiE/umx5CJf1RX4gcYRzRGLdrvbViYK2tsyb/OjrqyEs6/ZJjaOvEAVvetObClFoTD360Y8uqrwo8yQ/Ymwan21k1aQEVqitEH9INKoWRI5QOeoPKj3hOaHq06Yx5Me86znUL6vt+yQ/VluPZX0TgUQgEUgEEoFEYK4IcE6bIS31sBeqAYtOCQXtxEXYS1SCPJ8sWThH1/d2JMX3f+UrX2kNe7HLHg7cIpQf6n6f+9yn+uhHP1rUF5Jmqm8oAuphL4geiVIvfvGLl+/bVB6Thr3AinKBNF3uCUlSQ9bNgVE49EJ7OKFt6ppmp3cpGELlIp9H5CWJnAEcCX1Vl5L3GZO8IGOwkoi2WTifyJe6Q6ZtFEDaD8Mm+SGxp8Sb559//j+Fvbi/e9oxFgIzVC95EKhO6nk83IMSQB4Su811RYjvhA3YdWYrt7zlLUfln4h2T0N+hBJKTpAmgYGQFL7Ame06daQtlGJSnCSeFEoW4V7sNBRDwg+aYS91W5bEN0Is2uxofZEfSA9kANUARYRwurb2Reha1xiYJ/kx1FfIyqGCPKTQEZ4kF40krGxYUmX/boZo1euPEGrL/+OZsEJ29eX8iLFpDpkH+eG5MDFHsTHJghHR5gfkrD5sko9jyI9F1HOoX1bT90l+rKbeyromAolAIpAIJAKJwNwR4FByhhEekXwunGUhB5xXCTIpBTiSFBMSnirCDsSQ2yl3Uknf9xxfi3OJG4UVxO8pEji8FrocqXmQH04M4RSQtdsx1T5kBseWQy+WXT6HSLzK6eXw2uGmUHCqCKdzGvIjEp7CAzaIHwXBIgyE0yLpptACuR4i0WEQA23qmLZOD/JDW6hZ6glPP/GJT5TdYMlTo3CcOBacA07tmBLkxBBW9d3ZuC+70qdyd4S9IJaQaerhZBOON2UBCf9d73rX4pxx5KgvXHeFK1xhXTJX90ViuS/SYKgPJeyEg5AbWESeGadICLOqJzyNOkeeEIRU5P4Yg5NrpiU/hC5QRXECIwklG3KyiH4SHtXmnHpmJNGcBSfj3niPpLnhDBvbxj4Cq8+W+0JHVpL8QB45Acf8Yazrc/MAe1f/tvZR+vSVeZIfQ33F7odK4CnvjXmYqguBY/5iI001V7P+kWjZfCHxctiQ+RGJXSc/usamBLzzIj8oi9g+ew81WCT31Zfmjnpps6eVqOdQv6ym75P8WE29lXVNBBKBRCARSAQSgYUgwCmXi4EDhhAgQZagkQPmKEW75DLuf/GLXyxOHgferu8nP/nJcoqFXXLKhb7vVRzxwJmyqOWY2/G2kJcDQzJM+Rnc046gzzh/P/7xj0vugbbP7OoiXBAX8knE4ph8Wr4GsfEW0xw0zrTdT06InW114XQ7+pTSwG/92XbbbUvSV/WwGyopqNNBtF9yvvpnHHBOl8/khuBUqwuH0uLdMZUwpTbgeCCJKC8CK0dYIn8480cffXRx0mBImaBdcWpDF/mBSLILLDElJYTjIvUlhyjyasRvqU7Iy+GPXBhTxmBFpm6XtlmQFJKuUmkIN2JH+kuBCbKG04PwgLv6O/I1jgOWbBc+sIS/ZKQKZ8lpEUN9qF5OskEwySVACcNRQjyxJXV2X+oAu+aKflEfqpFQzQzhBHt2LBkvtYYkt8gzSUudsgN3/Wl327NdF59FH1Pr6DMkETtD8rAn9ssprP+GgoGtR5kVJ0ok9URIqiOsjH99Zw7Qj3223IUPOxRmRanA0UZyKdrmMyEncqx4Pue9/pkx1JZIlUoNmWE+cKQ1W4jTTWCvj+GDFEDImcs49H7T1b62+tefE/OOOpkn6s/Wr8br0Jyl7fqyr6+Mh6ESp6QgOUK1pH7mOOEvcWR1H05sDRGkr9kYNZx2sTNzbtS1a2xq6yx9WG9jjDekaCQlZn9IKzZXT0jbZk/GwUrUc6hfVtP3SX6spt7KuiYCiUAikAgkAonAwhAQFy8xqWIRzXG0iFbqjkjbdfVKDX1vwWtX2XV22Mcs+sc2ur4ziJCxqJbor8s5r3+vXvU8AWOf2Xcd/Dj/8kaEg92GFawpRJANSKDAf2wdhp7jPhzukJkPJXpsPhcuk2JVx1O7OG76u82pRSB0tbv57HrdxtYr8GEL+oKdUwc0+0SdKT445kMn4Yztm7HXzToupsVJvxiDxmOfrY6xsbFtXdR1MffU+zZyQAy1b1F1artvX18N1cNvKeRiHHH+9WGciDL0e9/Xbc1c4/dwapuP+8bmmGcNXcOuEJwxR+sn84WxOck8teh6DrVjtXyf5Mdq6amsZyKQCCQCiUAikAgkAgMItMmi1ypoHBo7tNQjm222WdkZtis+9vSStYIbNQjFDQUT9QB1CjVOXy6LtYJNtjMRSAQ2LASS/Niw+jNbkwgkAolAIpAIJAJrGAFhBUIZ7N47KWAtF+E8ZPlCTigZqD7kcJin0mZDwFeYi5AjYRfCPWAl4WKWRCARSAQ2NASS/NjQejTbkwgkAolAIpAIJAJrEgHJLSMvBACc8NCVO2AtAETajgyS4FMSVfkVJpHGrwWMtFEeBrlc5GWRdNJJP5PI7dcKTtnORCARWP0IJPmx+vswW5AIJAKJQCKQCCQCiUAikAgkAolAIpAIJAI9CCT5keaRCCQCiUAikAgkAolAIpAIJAKJQCKQCCQCGzQCSX5s0N2bjUsEEoFEIBFIBBKBRCARSAQSgUQgEQgEzjjjjHK8rSOIs6wtBJL8WFv9na1NBBKBRCARSAQSgUQgEUgEEoE1iEA6/f/T6V/4wheqH/7wh9WDHvSgNWgFa7vJSX6s7f7P1icCiUAikAgkAolAIpAIJAKJwBpAIJ3+JD/WgJn3NjHJj7VuAdn+RCARSAQSgUQgEZgagb/85S/V5z//+eqrX/1qdc1rXnNFT1dxlOuJJ55Y/fKXv6x222236gY3uMFU7fj2t79d/fznP7/Qbx0He/Ob37y67GUvO9U980fzQ0A/c1p/9KMfVXe6052q29zmNvO7eVVVXXb097//vfrTn/5UXeYyl1nq01/UUfnXf/3XTlzYuJN/xo6VSa+fpUP06xve8IZSf+Pt4Q9/+IVOJfrHP/5RfeMb36guuOCCCz3mute9bnWd61yntKl+ypOLbnKTm1RXvvKV/6lay0h+jLXvZcbhd7/7XRmj+mGl3wOz2N5a/G2SH2ux17PNiUAikAgkAolAIjAXBP7f//t/1W9+85vqRS96UfX73/++euUrX9nrhM3lof97E07fV77ylWrvvfeu3vrWt1a3u93tprq9ev/3f/939bznPa868sgjq49+9KPFyeaIIUFWU4HJxS52seoSl7jEilabHfzhD3+YmSj461//WnHy6o68Nn3ve9+r9tlnn+rxj3/83KX6bXakDs9//vOrV73qVcUe/v3f/31F8Rz7sJ/+9KfVQx/60HL5O97xjmqjjTZq/SkbR1I+7GEPK8f61sdKm824/vTTT68e+MAH/tP1Y+s25jrHCz/2sY+tHvnIRxZy60lPelJ1wgknXIjgcmSz8fmTn/ykOuCAAypHWr/xjW+sHvzgBxc7UX9tNwc997nPrXbcccfqile8YusYWEbyQ/2/9a1vFdJH+7pCUabF4eIXv3jpe+RXFPk+kElIoiibb755tf3220815yEKf/WrX1UveMELKv9eyffAGDvLa/4PgSQ/0hoSgUQgEUgEEoFEIBGYEQGL3h//+Mcrvuj9zne+U+2xxx7Va1/72qnJj2i6NnCeOArTEikzwjjzzzmB17/+9Ve8/pzYI444onrqU586E/n12c9+tjjBTQeQY+WzhzzkIXMnP4DeZkcf+9jHCvHxnOc8p7re9a43c98s4gYc55e//OXl1k9+8pN7se8aK102M8+x1dX2T33qU9ULX/jC6t3vfnd11atetRBoSMeLXvSirT9BXrADBMdLX/rSohBBCvi93zzgAQ9Yp9Lx+aKd/nn16aT2PQkO6shO/vjHP66r7mmnnVbGGcVclEte8pKFvJylrK/3wCx1Xmu/TfJjrfV4tjcRSAQSgUQgEUgE5o7A+lr0ztNBW+3kB7UCR51juNLkzde//vWivuHI9oVfDBme8AcO2DKQH0N1XW3ft42VPpuZ59jqwgpp8c53vrOQF//2b/82CKn6vuIVrygKg9e//vWF7Dj77LOrd73rXdUzn/nMC4XLrKTTP1jxgQsmJT8mxaH5+EUpYNbXe2BW/NfS75P8WEu9nW1NBBKBRCARSAQSgYUg0LfoJaFXZtlV7LrHPB20RZIfpODi4u1Ut4WkCBv57W9/2/n9mE77zGc+U+25557FkZyG/IAxp+pyl7tca46LaMOlLnWpElqjaIvdeooPv51F7i7PhBCmttCWSZ3DqOvY0KV52lG9r4TxwOfyl798p5phTN/O45q2NvbZzLwwoTqAQ5tdTUp+wIHK6FGPelQJg3nNa15TffjDHy52f+Mb33gQplmd/qExMliBjgsmte/1jUPXfDYJ+RFznvlkFsK0DdKuey/TeJzWVmb9XZIfsyKYv08EEoFEIBFIBBKBVY8Ax1MugB/84Aclzl9MONn4ueeeWxLYicnvy3/Rtuj92te+Vh1++OHVfe9730pi1A996EMlrIS82u7t97///YKbxKKcZ86/7+UxuNnNblY9+9nPLvVpu0ckN52Xg6YeTfLjvPPOK0qG448/vrr73e9e3e1ud6t+/etfF0f2fe97X/X0pz99MPkmx09+Am3ye7j+4he/KHkOECGcCLhLFLj77rtXZ555ZkWS/rSnPa269rWvXQkLePWrX10JByHzd73+sNstUaI6X+EKVygJIz/wgQ9Un/vc54qU/SpXuUr585SnPKWEbtgl//Of/1zqLHnkF7/4xZIrgtOoH+yci/fnWL75zW++UNs88+1vf3vp/3ve856ljgcffHBxQG91q1uVfwsv4Nxus802hRi5z33uU9o7trz//e+v3vKWt5R6bbvttpVklvDZb7/9qo033rjkE6AG2XnnnSuOzbWuda0LYaCtSuCtn+51r3uVfhKyMmS/TTuCuxwSp5xyyrowKBj447OPfOQjJQ8Jh1vfqKt8Df5WPF84inre4ha3KJjusMMO1S677NJKLLG1Qw89tPQF/O5yl7uUe8l/IVxh0003Lfc/+eSTyzjSF7DwHIobGNXVE/rMdciNnXbaqdidpL762fVbb711r82w8cDkWc96VhmHXW3t6mNhFWx2u+22K4lJPff2t799mQ8QZa973euq4447rjxHe+XpiP4espsI+3Ddi1/84ur+97//0E/K99OSH/q6b4xMYhvmVTZE8UKlZVwayx//+Mcnzmmz0jgMzWfmI7YsR475vG2u1H5t9W4xR8jh4t9+axz7nbEn7IxdI0ONC/82nql97n3ve68bR8aA3DyITnMQTDbZZJOSz8Q4NTeyt0nG4yhjWqUXJfmxSjsuq50IJAKJQCKQCCQC80HAbhgyQj6FN73pTcXZ56hwdiw699prr/I9h6mrNMkPZMpjHvOY6qCDDqrueMc7lp9xAD/5yU+WxSiHnUqA0+xzjo/CKbB45aRzOPru4TeLJD+irdrGUePgWKxHqABCAzETDm8TGw6oBbdkhnaoLcwt9C3e4cwJhOs555xzIcUEhxdZ4ZlXu9rV1jn+F7nIRUpCVuSHXW9kgKSPEiWGY8e5bMtZIiyFg8gR5cwiLJBO+vYZz3hGIT3UhfPBYfBvzh4n4ktf+lJpu89ih1af2bFVBw6RRJXKLMqP6Mu2pI9BfvRhEHhz1KMe+kgbkU0cpq7SZkd9n9361rcueOjTwFYfc/pCCYP4QOohM84666zST+zFb9sKgtD1yA6E16UvfenqpJNOKol4ERsIBI7jIYccUsiC2972tuU2TfVEhEQg1MLu/A4Zcr/73e9C9mGsddlMtL+vrV14GrsIp/r4l7QUuWEMRW6OaZQfnqmvkR7IlQh/YRtDZRryw/xoPuobI547Fi8OvPHztre9rYxlRTJS8wECrCvhaVvbpsUB2UKJVk94OoTd0Hwm99KYudKzka677rpr9bjHPa70JbuXmJVtI8fDrs3/xrJEvfrXu4MdR3JfY8Z8RoHm2YrQP+Pe74w9v0MmTzoeh/BYrd8n+bFaey7rnQgkAolAIpAIJAJzQSB2hDmJnNjNNtusLCgtGi1UKUHs8sepEm0PrZMfFqJOyrCL/573vKc41Aon0T0s/CkGmk4jB43D76SVG93oRqPusVLkh939elu0lyPVl6uA8sVOvwV9ODR2OI8++ujiiP/tb38ryVqRD/6OEsQG9QTnIBx/R7xyhPVLfCa8xWJfGePIckYpIqJwlBFdCBhKG0SOfuGIxQk6yA/99rKXvawoP/Qv55aTjkBZSfKjDwMEA/UMRzVsNYgqu+uc5a5TcCYlP/bff/91z2iSNggLjt0xxxyzjvjjaO67775FBRJEUds4stut/tRAW2yxRSE/3IujTNHjZCXJfd0jSLcmgRA4GMN1R7qtjWNspq+tbW0IgobdUDcEselazut73/ve4ryGWmWSnB/xPEQKh/bUU08tfRpk7dCEOI3TP2aMeG7g24dXnM5jjos51m+nCXvxu2lxGMKp7fuh+YzCyrw4NFdqq/fDHe5whzLPBKlBoVafT/37JS95SVG0eR8oPkMQUYrd8IY3bJ0Hm9fMMh6nwWnZf5Pkx7L3UNYvEUgEEoFEIBFIBFYEgVi8WxMxr5oAACAASURBVFxGyMIZZ5xR5PUcDY5uvVAlRJx9nfzgaFKR2JWz02xHT+G4ffrTny6hLcgPO+Sce7vndnDJlzl5nAeO9Zh7rBT50SQ6xpAfFuGUGV2nx3B0kSDN78MRorqwewkLTmyd6JiW/Og6FYcTJWTmu9/9buknzmnkDtFPiANqBEU97OojUYRfrCT50YcBh4i6pXk6y5e//OWSTJOzSa3SViYlP+rqlCb5QbLPyac2cYKJYndbP7N7Mv6uUlf0ICPJ+ZEZJP3GiJAjqio751Ga5EeX3U1LfvS1ta0dwhYe8YhHFMybSqBm3aZRfiBXhEghfxztC4v66S+Lmiz7xohntimXmp8F2URVVSempiE/VhqHofkMBm3zYttn6i4US3gZe2Hj/t8kP+pERxv5Ee8QduA5lB5szlwWisJZxuOibGl93jfJj/WJfj47EUgEEoFEIBFIBJYGAQtRKgSybDkGYrHJ+ZH7gkKkXkimOR2x6I2jboP8IDMeCoMQYkFxYKeb440IETrAAUd+DN1jNZMf4awvivzQD8gJf7pw4oSoh3AMfSXEQT80jw92HXJKvpCjjjqq7OhzxoVyNMkPsnXPFrYxSWk6isINFDv7bWRP87MuPMfUYd7kh7rE7vSY58c1VAZ2xX/4wx8WsubYY48teVQcY4sYlCNDbha73osgP9psZlLyo2/szoP8oEwS+gAfzq7QMuoquXXG5v6YpE/GjpGVJj+mxUFODmSm8YMYGHuM87zID4SFvkPq6jfKwDYSrKngaCM/fIZQMj7YARUJtYj3GJWYoo3TjsdJ7GS1XJvkx2rpqaxnIpAIJAKJQCKQCCwMgZCqc3ypA+w0Rw4CO559uS2a5EdX2IvrECgclitf+cqlLSEDl+SSQoQShEw+nMBm6EzzHstMfoRqphnHjyyww8/RFKYhlKUt7AUJxElAOkyj/HAKBoKKo9yFU5uUvR72wkFRTzYQO9VshWOCtEGYKPWcH07EQGoJlZqkNJ1H8nm2Qu0xhvxoC3vxfKoLeUA4eXFKTbNe8yQ/2mT2nhf9fv3rX78XFr9HKrENYUYIKUoKKis5VyijIi9COIT10BFKF+FWkaMmHiZJLiWW0LI4DagZ9tJmM5OSHzF2v/KVr7SGvXh+EEOTKj8QK5Q9EvlSRsV8wNZ+9rOfledFMuRJbK/v2jFj5KY3vWlRMBjHfXixQ/lOnGpUHx/yiQgvpPYZk/NjVhzY+xOe8ITqsMMOuxCR1ofD0HzGrscoP7xL5C6qk4OUUsJe/C1XDeUhQnxI+WEuQnogBK9xjWuUZMjeXfXwtlnH47zsaFnuk+THsvRE1iMRSAQSgUQgEUgE1hsCkZOAUxXJFp0UceCBB1ZHHHHE4DGSbQlPJamzi+2klHBCLbblLgjHxeKVA23nzoI4kne6nrx/6B5dUn6JFeVOEFM+tnQddTtmQd/2DM6uRH6Ig0g86ToKG985/cPCPRKeRg4HCU8RIkJPOHJjHH/3lZzWzredzrve9a4FV6EpVDxtjq/fhPOrryMxLeJCvhHkBkf66le/ekmCW28DYkLyVthwNDxTfyHOKIC0gXOl7YiRSKob+V/a8ArFgDArjqHQAHW3gzsGg7aEjJ6DzJF/QqhOV1LMeZIfkfBUUl/2H6ckRb/Xc6604fDLX/6yqJ60JxI7cgqFi0nuKQdIvTQJhLA7YzkSSAZh5b51pVGfzYxRMnSNrUh4rM6SsypsQcgPQg6Bg4hSd4qWej6drntG/wpxaOYfcgqOEDPYUCR1JSEeOxfUrxszRoxlZYj8iGS0TnTSp5EPJeo/JuHpPHCYhvwYms/Y9Zi5spkXJEh2dfJ+QIogt8xDQ+QHPNmY9wnC76IXvWj5Uz/ietbxOI3NLPNvkvxY5t7JuiUCiUAikAgkAonAiiAQjo6cBBaRVBgSzXHeI9lcW0Xs8tthJkOPY3LtanLa7ZiSIHPEHV3rpBdESPPUGDv2nCI7wnU5v+f13YNDK0RH/D+VhF1tTrvncJ6dxjFGBs+Jt6tpsS2ngvqrL6ftxBNPLMcyRtvsxjuZoa29bfgglUjMLfA5Z8IZyM454nbxORQcWkoQ9eeoIyKe+cxnFty1UW4QzqHjX5E5TvmwK1r/TN4D+SwQHvpSHzpq1HPgYUdfUkhtg7+6XOYylyl5V9QPzggMCSHF3ruHPxQ5nsehdCoI5xlJ4V5UOvUjh/0fWeX3jlelVHCtvkCeIERCit6GVYQX6NNHP/rRpU7sQqjNWAw41PD0G0SaHXXJWeNo4bbnttmRcCuYsS15WcKOEBh1e3NaB7tp2qBxIUEs50yf2c1W4Nd3ZLRrghCkuomkmMYIh1DbnPqiIJTU0TiV+NO9KUT0CbvTZ56FKEBWUXVFItUYKxzFLpsZ29auJLL6D7mHkJAfyDwh4Wuc3BF1tzPvM+E9xm/zfjHHsCFJZLfaaqsS1hAkkP5FFvpOu41RYzdsfNYJdMwYkZzWuB1jG/oX0atPkbQIKHMKHMwJ7MV4Nj7rZVYczDv6FAEoJE1ODCqM5pzbh1fXfIb4MA7GzJXuj/zyrtFO/YooVB/qDSoOKhrzVtgGwhypytbjM2PSfAI7do+kNf7Zg3qaO+L4aeq5acfjrPazbL9P8mPZeiTrkwgkAolAIpAIJAIrjkA934dFJKdN/o0xx0f2VdZC345vyJHbHD/fcTAs9tueN+YeKw7YhA9EcnBmOR1xXGz9FhxZC3a79U2nZ8JHVZwkJ8lc/vKXL7ugY0qzfjD3mbq6l+Je6ujvNtuwI+17JEyzjcgLCTAj3KKvTp4r1Ka+ezumDYvCc9Jn168f6veue7MHYzBwHBojXfeJ58My+q+tf6axmTG4bAhjN9rZN0ammSdjzJsTjHsOP9J51vHf1i+IGSFBCADzAgJB+BDVzSTkRxcWY2yhfk2bXZg//OlKStz2DKocijQkWxwb7DpED+UZFVldTTjteJy0fct8fZIfy9w7WbdEIBFIBBKBRCARWDgCbfk+Fv7QfMCaQYB9CYfhiIRqYc00PhuaCKxnBOL0HWqwyCcyTdjLem5G6+Op1RAmcdx3/SIqHGqRtu+WsS0rVackP1YK6XxOIpAIJAKJQCKQCCwlAvIpkA07ypZ8fJpdzKVsWFZqKRCQ/4E0PcIdlqJSWYlEYI0gEPlyhH5FvpkNhfzQDiGC8jtJDBzvrnPPPbd8LvRljNpsjZhCaWaSH2upt7OtiUAikAgkAolAInAhBJyQIMeCnBSKhJROI2gLzUjoEoFJERCu8bnPfa44JvNMQjlpPfL6RGCtImBulztGPg3JhxEEcgsJC5F0dZqwl2XCUlil/CDf+ta3yntLe7VJHiihdlkujECSH0tkERGH1Vcl8Ypi1cTNxkItrm+LkzUgHLX11a9+tSRbusMd7lBJYuUz8arzPg5rFjgtEEjT/N1XuuKFZ3n22N+KT1RHCdskXoujCsf+Pq9bDAJsho3Lyr/llluWpGFj47wXU6O8ayIwGwKRO4BjrkicOM8ivl2OCXPZ5ptvXnILTFoiZlkiNfOiow67jtGc9N55fSKQCCQCiUAiMC8EJP6l6pMI1vr9TW96U/XpT3+6JLQWClM/Onlez8z7LCcCSX4sUb/IMI6UkBlewVLGglS28Pe+970la7js5o4Bs2h1HJ/FsXguC9hYICNGZFKWpZ3sSXZpCbucIU0KJbO3TNHTSqFkET/66KNLduKf/vSnhVmUUAcxM21RZw6spGBi2ExSd77zncvtJL06/fTTS3Z17ZG5WxZtmaz33Xff6jGPecy0j53od3CXyVnfyBg+LX4TPTQv7kUgjk0zNmTwl1WfbfZl1F9GSBFrjgSUsZ6dX/va1154NdfHMxfVqJWYD1YSL0kTzdOSmJln5h2zS4Z/7LHHlgRwjtWbZufL2IN7HAvrxIRUSyzKwvO+iUAikAgkArMiEIl0JVadNLnorM/O3y8HAkl+LEc/rKsF9QdJFmLD2d91uRIVB6fbUWoWql3XIhEOPPDAct48ORfFR704as0xUscdd9xUzru6yZaMLd14440LIYP4kGXYsWKzLn7jPHHn20dioqi/utvdf/azn11IHGdlO+qrfma8NjtDvUlMOEbPEWlIn1nqiD1+4AMfWDBe6+RHF9YrOayQhvoDYebYMEemOR5xtbH4HEmkBykm4i/G/rzstq1Pup65kv03r2d1zQfzun+QsG19NOsz9APS2xGHdRIi5nhz67zJD3U21yKPpyU/ot3mYUnVkvyY1RLy94lAIpAIJAKJQCKwSASS/FgkulPcu4/8cLt3vOMd1fWvf/3idHdda9fbudnOgrYT3iykzggUyd2mcd7tRt797ncvu9SImqE6TwpDH/mBeDjiiCMK8dJGYCB+fOf89mbbkCZ2OWclaCJxEmdkGvwmxWNZr+/DeiXrLNnTHnvsUTLpb4j9MS+7Xck+yWdNhgAC+clPfnL1tKc9LcmPyaDLqxOBRCARSARWEQI2dJD9Ni3vdKc7VW1Hf6+i5mRVVyECSX4sWae1EQl2NE855ZSirjj77LNL+IrY6rZr4zgn8dwc/a6cFLPs2Ivzdn/kg0krlB/Xu971qkMOOWTmHfc28uPNb35ztd122xV1ibO65S5R5D6JXCfyPghFQcg0Q1KEBvlcWE7b7iTp2/nnn19dcMEFxfloEisRf++Z/v2Qhzyk7MQOOdv138mxAjefCWe6xCUucSHrQ0pJVuR8cwRX/fvIB6OtPieJr9+j77dxjrq+cm8KIsXvfVb/Xh2bpxywKWqKjTbaqLr61a9ecmn0YR2N6vqdzxV10X9KPFdd7CC7RtiHdjoWsO/khT7yI+pA/aTu8ZIdwrNvWhiylTFTiuerN3tUL/YWOW/qfTNkt37jGqFnxp8wtMCq3q/6Gpauj373nLZnRv3b6jjUtq7++/Of/7xurDq/Xl0U7W/mZjG/yCFh3tOmK13pShfq/zr+4nbDdup9yrai9PWX8ci21UO92Idkl12lDa8xOPfhhkR83eteV73tbW/7JwVGXflBsdaHW9t4G+qvuvLD3KouXTmVusaSZ7QpP4b6cahu+X0ikAgkAonAyiJg3j755JPLGnSTTTZZ2MOtQ/koFOh77rlntdNOO82kyF5YRWe4MX/CCU+Sjq42JfIMzV4VP03yY8m6qY3QqId61Kvbdm04gvId9EmQLdiVpgM+KRycATlI5BJ5xStese78+sMPP7yExhx11FElAeUkpUl+NMN93Msi3aQp9IRUHBEhzEfyIkdZUYfIf8LpleDV7rk6KfKDWOA70pAjKM8K0uYpT3lKcfDdEyMtnEaBv3wrT3ziE4ujJkmSvB/CkobIj29+85sl9Oikk04qDLcTBDhZWG//3m233co9kTXnnHNOtc8++1Tf/e53izMhtGfbbbctbVUHv+HcyhiPJOH0ibUXt9/3W2SRvAH6equttipt+8EPflCUEvJjYOF9JkcMMuKFL3xheQmxL78jyYep/DH+vPjFLy45Z9qwhnnf7zhviCztlc8FwQFPiibY+w5JpZ3CnvQNu+oKUxLy8vnPf36dCgkpqF9hCi/ESbT37W9/e+lDoVp9ePZl4++ylbve9a7Vpz71qfJMDrXQiE033bQcMca5lqNGfhpOObthD0LY9IlwHS9/7WejFh7CEGQl77Pb733ve6WvHvnIR5bExTJ969f999+/OPFd/c4e/YENgqH+TMQfsqCrjn32bu5p6z/tk8cENhZW+v3+979/ddppp5XcLGxdmJKC9Hjuc59b+tD4szhia/L86Bf4U5wZw0Kc4GQue/SjH136tD4fuF9Xf+2yyy5FGcce9YtFilAjY7QZalefu5p4WRyOwblr/jO25E8yT5pH1QEJgdTRPzHHIx7kbbr3ve9dxp2TI17zmtdUV7ziFXvHWx+Ro07m2r333rvafffdy9xgwYtkMS/svPPOpdqI1a6xFAmzm+THUD9O8j5Yjdeas81LcljpT++oWd+1zXe/ORPxaTPE8amIwpUs2mh+kovL/Bzz27zrYI733jEPeF8uU5L2Wdtq/jEGrRNmtZNF29ysbc3f/8/GmTndOmAZj9L2fnbqleIdrY7W1T//+c8v1H3xfooPjVFrjyjW3WMTdHu/WAd413umkPxZTkSKzVn3mCbpvT7SFvOp5N2Ri9AGThTrq/AffBbvceuIKELvbT5bH1iHWAsui8Iljt3eEOfUsfNMkh9jkVqh62KxK7SEU8M4LfA5ys2Y71nIj3k0xyKcU2MgIVuoIWLSUv9PfOIT5RipoQV4sy5BfnC4TTCcSpMRh2woHj5+a+FZd9QCK8+qk0K/+MUvCs4cZMqacAgOOuigshPL2SFF59TFs6lvhNXYrR0iP9zvs5/9bAkx0o8cGMWi0T3e+MY3Vne84x2L5N0LxAuA44+MQYIgKBA0Jlf9r11wQFj4zP2QNn2/9TzOyYc//OF1O8uRt4SzE3iop/6K+H/PgUEQE4EhJwlWXVgP/U5OCy84JIeXHTvidCInLOQPOOCA8tIdCnEKu2kqP7z8DjvssNJ3QpyCcUeWIVo4/tQEbXgim7oWJUO2grwwFjjmHHgkFWz1vYWtwkHnyIctI0ZgsNdee5VQtGYOhi67pbbioPoth0Dx0kaoeOEiQLy4u/pdnYQKhb3X8z4M1bFr7tDWrv5D+CEttJdNU1roJ7855phjit1TwOgvdo+QMZeY/2DDVhAk5hi2h6CwGDFuhKEZR5KXuS7yY/T1F/tANCDDIjEu+//Rj37US3604dU3vuo498257OHQQw/tVH5Q9rDdq171qkX9J8cNglfdh8Zb33ObRLM+0U/GHuLT2BkaS+b3OvnBye/rR7tgG3qxKWCMIv6QofPMhRIJni20kVZswbhAWi2qtDkUoYIyn5rDmznK5lUXcyDnAUmHVB7zzp3Xsye9D0w4c2OdW3O2+cv48e9Z7GSRNjcpDst+/awO8lD72Kz3b53wNG7Nra961avKZuEyzoOITOswG1yxlteWM888sxCsHHrf2VBsKpO9n6z52bJNqEnz6iEZkJzW1fe4xz3KvDbJEa2xaWMNdre73a2spZAw1g+TqC6QPzCw+eb5caKZ+c06yXvaXGTjIcgV13hHW4tbfyA6bF4hO3xnPeM9ab22DMU7iS+hT9fqwQ1JfiyDJdbq0EZocJTtFDcXN23XhjMVjld9Amqysx7bZHCngcPLntPB+bDonYW1Defi9re/fZl8ODkmRROqBd68yQ/EivwlHGNOvcJp5lhSVXhJ2Z2J0wx8P2mOibakgu5pIuWoepkodrC9MCldkC2csfqCsiupoN+N+S2lQJApkbfE7rq2Np06E7f6mbw9l/OqUGFYdHOMzjjjjEo/1YmmaFff79hhW44ONu6Fh4jaYYcdCnngJTu0Q9LsD8QQu3EfdhklrkNs+W7SJI19thKOqBcdlZBdeUQKYi12QMJZh1H0Q3O8jSU/1IVahAKJAiIKe1EXKgLKAW1s63djKRQO9Wf6DUKhr45dc8RQ/7XhHUQYlZj+Vqfb3va2hbxRYIaksttrJ8a/P/ShD1U3u9nN/qkazeSgff1lMXL88ccX9QebQ0De8pa3LGqqodI2nsfg3HffIfIDWecZ5oe6vcNhaJzG2G17fig/6pjW+4kDP+lYit909eMinfShvlvp7yedY8bUL+Y3JCrFmfeF9/w8lSXNelAEerdb1DcdEraLvFwU+THNO3cMjou4Zixh33z2PO1knvdaBEbLcM8+e55H/eq5+er3c5KhNaX32EortYba5f0pXx5C1fuwXmK9aCOOQrh5qiPiwTucMnGs4qOrPu5FLWGN5J1ss8PG0lBBWlC/Wqt7j0dOOoSNTYihdaT7WytZG9mAbM5nsVFgDVxfV0a9hGsjgm2WNn0gIfXma2R4bIQNtWfR30/qxyy6Pit9/yQ/Vhrxgee1ERqkraTR2Mx6abs2kpnGaTGc2HqxO2D3xGQgXGL77befGIE26Z7JnjNGvlY/eWXim/+vFLtOfrgHRwabbHc4SttJCJMqP0xwJN3IhubLSDsRA55Z35GZdNJoc5ai7vpWf9jhpvYgoycfluOFUqNJftg9sGNdn8hN2GN+Wz+NIV5mXU4wUobTw7EORzRwR2x4uYhlbJIfcd++39nZp3JAEES4g3sjDhB9bEj7zzrrrLJI8KLpkws2+yP+T0FSD2GIzy3gvVAtEtvw7LLZPlup51+hfuDgISLrpy1xCu0YNO2p/ryx5EeXs+xztsCp99JvLoSH+p2yYKiOXfgM9V/bojz6BAFh4YQU48yHmiWeZecmSJ2uk0ma88FQf+l7O1X+fPGLXyyPCiVW37zVRX4Mja++ew6RH/XTXur2bvwMjdO+Rd9QW84777zSJ2PGUrQ/ftPWj95PQvssUqOYY2fZ8Z7mHbNSv1mEIzrp+2cebUW4mIsRIEl+dCOKzPU+j9DRsdjP007mea+x9V9t1/XZ86xtCZXujjvuuNQqpWY7rb2oUigvmuQGssghCvwKGytNNbdQXZtaVBZjSIYxGHufRy4sG0pbbLFF588i7yDFSGzmubipiux7LrIEcWIMW483yY9QfFubNNfgfAUKSWR028ZMqH5sLoXCfAwGi7xmfbxHFtmeSe+d5MekiC34+jZCo+uRXdfGDqzdGKqGZjGoOdjN0JAxTYtBjOyo5/OIe7YdTzvmvvVr+k57qV83RH5gjbHRwmfk+Ai21kKbjNZEjmxAADWP/Q01hfCFRSg/IjGtnBek9yZE9VBHL4/YTXM0r7psttlmxZFV6uFPpHbySYz57ZBzVneE5MWo4xUKIg4u3P2/Tn4E1mR0Uc+6Q1P/HfJDeI2XRV3JQ2rodCI7B65HgFBp2GmQP6OrNCfxwOQud7nLhdRS8fI6+OCD1yk/mnj22Sp8umzF72LnlWIHIUUZY6c+ThfSj09/+tPLi7Wu/GhiWg9BaYa9hN0iUBAGiKII21AH4xLhUld+TNLvlGBDdexa3Az1X9uiHEZyS7BzSgFknL/rNo6wpQAhiSUrbSo/fIccQzrVw176+stuubmKMscujYWPHR07NFRNQ2qJ5vGwY0imPtuqkx+IR0SPtir1Nvl/3d6Nu6FxOgv5QeVlfhkzlsLOEBx9/WguXg2FNFipJ8+dtN6LcESHFq3mDHNNW/LqSevvegt7Y8J83KbumFT5oW5spC3Z8dg5vn5dJBWvJ3Kepp1j7xnPM0eY32Pu1yY759ZIk5J5k9pJn2323WsWm/Zbbeuyq3naXWBsbm5TNE1jQ9G/Q/Y8ZDsR7qX/20I7qBZsBBoXk4RozcuOu+yzr13WIDZN2HObMi8IHRumzc0HaiekifeVUJBZCzsSCvuWt7ylhIlQJw8pMkNBipSob3jFGkAob32d1FZHqhz9KWTf75pzXSjurFmb49v16iD3WNf71gYun6xL9dtWpyFbmwXroffILPdeDb9N8mPJemke5EfEjn7kIx8pE0hdhmaS42ggBOrkh1g/CxySd/LzrhJx+hLamezIw2Li5HCJH8PQziLvm4X8qOfjsPOtrXb6TWriLSktTFwmInWnULBgIavj9HGiQsJn0uWokrGJZwwcJbGLsI2mGqcNt5CW13N+YMoRABxVLxwklQmf3DBeNBxdTiBGHkGi/kqddY5jh/t+yzka45w1d4G9xOWQqLfdBK/uMOXgR+6TOtYSWQ79jvJD6EFd+aGOnPqQKFIpeA4CZBLyI3J+wI+6xIvTZ0gUJBfMOZhtePZNB7G47bIVL0WJ6+xSkDgizexCsBU5e7wUA2N1iXHmJYTEMPb0Z92xjhwMTbulgnJv9hd4cejhpS/qOT8mIT+0YaiOseBvYjXUf77X1sj5YZwJ+dJP0SewM078P1ReFi5swa6KNssPY+zA03yJXKImMJ7rREFffzk5CjFqfMVOjXabw9YH+VHPt2NRTRptpw2x00d+WFwPjdOu/tJ/Q8oPdUFS9o2lZs4Pv+nrR2NhmcvXvva1MufZ4YOdRbA6sxk5YezqC5kyZxt/3oUcebJr75D6Irs+73ISEGwUYYp8Vt49iHAkO9KWLUp03dx5Dby8tygLKGckDoa9ZKrqoW7GgnraYXQdZZ78SsaCeZSaUK4Bp6WZq8w33pHmjLaiTtrruWwRCcYZRVAixZTYXTX3yM2FOIcFzKi5whmAk7EllFGuKmpL4Y2SDw/tFrct1I19Si31clIETJB13pXmPOPbvOndj7S2e22smHdgb3whbL3PEHIcF3i5p7pSsGoHRSiSVHG9NcI973nPkgcBkW5Oso7wb2sq75ttttmm2E70zZC9sxOKKX3DHrrsqc82A8M28sPvvG/ZAqIXgczmxiSP9VtzAHun+jFXIaxtVChDdkfqbz3ILiIBeJeNRJ+yOzaNjJa7yXoVEdJnQ4h//YOks/a1PrFmU1+/pV7zjuyyZ7baN0asa4WZCotWN4pB/4a3cYh8996iupSQ2vzhc3+sla3jYKF+9bV3nx0LdzT2KBK0w/hmv5SA1rrUFvF8n3fZZ18Sb30Y4crso0u5re7WNfW6W6uyK2uZSYietvGgb8wlbMUm2iSnv8DGuqC5oTvWlzBfeLY5AcZt5Ad1CVI/couEAi7mdWuuvvyG+svcBK++9SxsrPv6bC3moiF7j/AbdTbmzX9wNa4ksbUBtOx5lIbmzmm/T/JjWuQW8DsLEQt9E7eXuJ1dL4m2LOomXrum9WtNPqR2CsbQS11IB/aUHExODswtBtP9LTpiwvK5l7+FkAVJXzHY3dfL0EvfROHF78XhOV7C5GqcHINr7GkvdhZc7yVhQKqfhaRJrcnautbiyXXYZsoJjrhJQ928FCywOFAmdIXjLhklaR7Vh4nIZKU9nCALRnkaLPS96EI142XFKfJbL18vN/hb4HA8A/MuzOAjjtILUz0twrzMPNPz/J8TaOHI1rmnuwAAIABJREFU0TFJmow56pxR7XK6S2ThtvDiUFu4WNQO/VYCKBOfyZtNwdLiXZtg5P7CChAorvPiYTPaxynnyMTLE4YWIl7KFlFtWOuDrt9RfXjJeAEgQCyi4yQEL3EknP6xow1nfQK7rsVx5LNA8ulnCzLjha37DFHl9xYpxgvM2YtErm14Dg3rLluhmOAwIf/0M4LNy9zCmEJGm9QDpuzJ9+ppYY4s4sw7scfCO/oACaKPu+zWwh6B49nGoT4V5mYcW5R4MQ71O0fEGKo/04u5q459L/eh/vM958vLlz0ZQ2zd3BFEh5e0cW0uZKvGm/lKm2BloY38o4SSo8dix5zDeWubDzgSbWMbXsauMB/2LHGZ3/t3XY3UtAf1qveRECF1GMJ56LQPtmLsS9DG8eGESUZsQW+csln2rd1wC3t3X/N13zjtsmn30R/R9+Yx47PeFg6uZ3eNJfU1TmEX84vfIBf7+nFonK2v783VzQTX5mLjmPPkXaSwZe84Y8x4D8Ka0xbJeuO6OvkYmwdxWliEpRpvnEyL76ETCtqIAPMgB907OOL12ZT7qV+Qr5wzTq+dWnauHcaH+bavuK7NIQjyw7vRnObdYa72HHYUybKDiDTfIHwQA8IavQ/Deep7frPNkZ8AfnG/ILjhyIGhDnB/hFJsGLBJ82TkLfDuNYeaC8yjyBnv4djZ1Z/mbvMCW9ff9dPH3A/ZZz7rSk49xpbH2NMktlm3uUjCXbcN9UYW6ae+3Xq/1acwsh5iU4hm6684iWuM3XnnD9lIKDKsdWLTwhzFdr1bvTf0dZ8NhZ1wxvUTIsr703rGPSPJaJ89d40Rzi5Fh00xaxf1VR9rDaqJSKrZFXrNDqaxYw5shKsaW2wX+RFKBOsIdu7d1GefQ2t671unpXWRGKHuroe2W6/xM+KEuTG23rxG26zHEEbe88jbSRKUxhzUpmYfQ35EyAqyihK8yzZifEtBEMpac06cLIkY7iv6Sx2Rb0MqFP7LGFsbY++RIBvZXd8MND9b+08TATBNPy/bb5L8WLYemXN9kCCcJI4VWagFz6RZmNuqZNBjDi263HfzzTdfaMK1SWHpknf2SQtNbnaR2uSzdSmhlx2mvEuS2axrfXeVk6dP2iS/FmvuW88fMbbds/x26BkhvdPuNgl4F9ZDv2s+tx6+YFE6DQ7Ne0a/ddV9qO1d3/fZyph7BjYcnTHy9CG7nRde9bpPWseh/osdSdnStaevT+rjrW2+YnN22sZK3Zv9FaFGHBdjrmtMjunLeV0TWeXtrE8zR0863iat9zRjaagfJ63DIq+PxS3HvK7+CWIDgYr4Ml7Zst3Gevx726K5bRee048IRfpZcLs/MsK/OeBDpe10K84X54dDWndmOXLIaySEjZRmQuShZ8X3Q+QHEhwJFkq+Zg4bobicxlAoum/sNiPg2xII1uvWbLN3KryaYX/h6JpjkHlIDBs79aPUkT1CdhHliA4bSDZCELH6hXonVC3R9+Y29edkUpTYgDBOrX/MvZQks5IfffYUYbtjbTPID3VEXMhpVLdVOGkjEqSeMLuOuTUFrFzLrhCaxjO8FHjo97F2N2QjSCsbXmw5NluMOX1MlaGvhmwo7IQzHn3YlgNsyJ7rScMDE046LKmmENFB8lHp1UMkJiE/xtpxkB+c5iDy4jNkhX7SD9rcZZ99Yx1GbaHI9d9Eu2yQIoNDRUPNM00ST0onpIf50D1shA0Rv11t6ArlH0N+UNYYu6F46bMN3xkLEXprbCCyEeZDx9hGf+mrIZXMWFsbY+/xvqHGbsuBZ5N6qD5j3xOr6bokP1ZTb2VdVyUCbdLyVdmQrHQiMAMCk8a1z/Co/GkiMDECdtvsfnJsm8fKh2op4t27iI6mOqLN5uMUAs4D1QNZfzjgfSFK0aAmERD5o+xMN2PRm07BpPk5xpIfzWOam+QHyTwihoKC2krhSNt15Hxzfoacs/oJYdppl7uZfyCwoYgKxz12/TmO6oGwoMBDuCBBkFkUAe7l2uZJHJSosEWQIKmoNhUOA9UDp4njMyv50WY78RmydxLbDPIDaUOqz+bs8iKcFSotxxNTAXWRH+Gs2Q1vy2Eyqd0N2chQLroxNtRGdExDfnSdXoSgFjLAYdZ+jqX/T0t+jLXjJtGhD5ufhQq4yz6HxtcQ+RF5NdiT0DxttvmAmJq02JBFoiCRbJxOS3rEc+Nkt0nDXtQDMRqh8e43pAqiTvEcinYqDnOAMTJUor+oRc1lQ2WMrY2x965xlTk/IJwlEUgEFoIA2ahFlR1DOxpiZe2gZEkE1goCFt6nnnpqWUBzEOyS2OWZVNq6VvDKdq4fBOKYeIv5RZIfWkcJYcEt9E5ontwEkUNhqPXNRWvEogsHWAnyQ8hjJL2O5NxDji3H1Xuw66SmSdvcdb8m+RGn38nTRNXBgeOwCaNAxnB8ODPeyUF+9MnALZeF4pG+I044yUJsKEKa5If5DfkwJsHvEJmmjxEzY22zSX602cYQ5kPkx6R2N2QjY8iPIRsa4ww2Hdw2e24jP9iS3XNKH2s5IaBtZGJT+RGKSARZc+yOteMx5Id29dnnEPnRdgJf/TdBDss3JoRJbg5hP8vwHo/cd0IRmwlPhZBKJ9CWn898SV1kfEShwKIyQhYKra2HtWuzMSg8X39SaI493XIS5cdYWxtj70l+tFt+Kj+G3gD5fSIwAwJ2bDh/UeYRyjFDdfKnicCKIxDhGP5W7PJMctLDilc4H7gmEQhHmbPaFvaCpAj5/5CzGsnwutROcTSjMFThk1QIkZxuCPymAxUnsMlV1Rb2wiEI0mEeyg8L/jja3r+bKg/1HxP24jqEgVh4+W2GnLO68iNOtGsLe7GbXD/1QWiHnDUcGbu0Qjc5SJwW/+bIIXFCHl4Pe1EnChXOkF1iUv1wrjia2oks4UQp9ZOXvPspeupHb3a1cciehOdxTsfa5lDYi3oIW6Y06tqMidPJbOCE3Uf94UAxI6/GWLsbIj/i5C/X1R3YsBF52pphL00bGuMM+k0d7zZ7biM/qLTk26gTeAg0YS/+llOBgy2HF4c7SDR5leSkMtabY3esHY8hP5AuMOqyz75QSrnMhnJ+RB3YtTAvSqgxCXOH5rN5fB/5T6gqItwp5iF5LoT+jQkpHDpwIogtcxHCGvkzNkRVHeXPQZx1qa0Ci7G2Zl5qHkXfHAOUa8LJIj9VPKN+OESGvczDCvMeiUAikAgkAolAIpAIrDIE2k7O4UhKeml33+5703mqEx1jwl4CEk65RJucI/krxpZY3DqBI5KbRlJLYQyReK/t9KdIoNt2ZG3f8zl8ZOp+J3SCs+cEC075GPIjEp46kUnehIiPb8bbd9Wh6TS2neTUPNErkjPHb+UW4VSoM2UPYgIeobhpS7ipPtQidpbJ8ylGImmg7+wSS8rJmZZfw06+vhBHz27sOAsnGCpD5Acbm8Q2mwlP60lL1aWZ5LGrfnFSHdwiATy7goEQJoQQ8mjI7sbYSCSxjfvH8aZhI0KTOJt9NjSW/Oiz564x0szzE+FrnmksuqcxAXvzBFtwQhliDNEmkfi0djyW/KAw7rPPrn6O/DtUDl0hGUEMGPvIISTL0ClNfXZvDMvHQ3mhT+N0nOZvkC1sH7HUduyx6xHAFFjs0d/UKJGvRx1jzmHPkkAjOOMghPrzhsiP6D+/QajUT9IcGuPmEfYLP4n8+8pYW0NCDpEfMa5gEol5g7gVwpQJT4d6Lr9PBBKBRCARSAQSgbKIlejM8cSzLABXA5R2d50oUz+WejXUe5o6WhQ6eYVSQLZ9xY6ZhbndM/k5JI7U93bd7JYKp3CikyR48ZkFaZwCFJ/ZlazvlPqcjJ7KRFjGmMIJFyqjfpxBp89wtCTSljDSveyOx8kkHH6Or+TAcfpT1Kd+OtzQs6kEOA1+gzywi+2EGPJvp4bYwfYcOHH+JD+Nz9RPvg3hIpIxcko4HnbKFQvwvmSBzTaTo8vpwSlyP2pKR9kiGrSN6iNOj3L/cFKRHLErrm6cEGRG/VhhjgKSR1gLssuOuBwhHH34ckrs6qsz9Y6Tsigyol/NC/4PC7kgnFDS5yBx1sbYE9uJU7i6bFM4RrOPw+bUXcJRzrjTb/QZMmMo1Mp4kCxVu6lmHPvrtxzROCFoyO4msRFOuNPr9JmTMSgZOHiebYe9z4bUC1ESY4OdSMSJ5Kp/xnb0XZs9940RdiCRql17c4NTgzjtSEynDhl3/iCWEB5swZzhhDL1dzJKjF2hE8YFsiHa1GXH7F+4BTuhXjB2hI06Wa7+mTFpPPTZZ984V+cIt2h7p7EFJIIxVidYhuaOtu89R/ir5yCGqH4kP5VTR86leoEjMlF+jbaE+3FtnMTnCHDzEFtASFESmQ8V8zYllndaENnxezj7HhktVMnc3pwjQyHDthDXk7z79SGypy1/ThOjMbaGCBpr78YTUsg8SxmDtHWyGxtysmXMqV3k0jR9vOy/ybCXZe+hrF8iUEPASwODO5RZOkFLBBKBxSGQ5MfisF2GO0eolrosKkSLE8EJ52RPsojuwydODFL/sSchjcV7XqcJIRg46kI4xkrG++o45n6uEeIRi3sOKoegK9QoTk/zrg2Hy2eKsD1OetdJXYs+4Wha25zFNoaeOcu92/p2qE+Hvh9j09PYc1s79bc/SMF6iRPJxs4fs7ZprH12YSM8AikgTK7r+GMqDWMmyIQxOLddY95DVlIMxRgUdkZFhPRCLBhf+ghBaX5EIA3Nk65HHDiiGqEsnG6ea2X9TNmFiJxk7goViiOYx6r8JrG1sf0QNubdEPMYu52kLWOftezXJfmxxD0Uk7PdAWUSidW8mzWmLs38FhHbb5FhsRPF57Ewi8EY30VODJNMyE0lpCLlNfFhK+cZnxYTjOcp9cVOE8Nm7oJIZFZvWyyOxr7wJu0nu2V2GA844IDeGPFmXwy1bdJ6rNbro7/ttsjWLnnXmBMWVmt751nvkHHHDtXYHAV9dWiOKddarJA86yt9VM8VMg+Hbh7PXAbyw2IXPnZH7Qi2xe4351f4xhzb/K5r7ltLyo95jpfmvbwH7dRRCWy22WZlUe9dZuctSyKQCCQC6xMB85NTXCgvqMoWWagxKJDucY97XOgxfB2hIRR2FApUR8KgKFoijG2R9VrUvRHd1FNUTXHa1aKelfcdh0CSH+NwWi9XmYzIackV4yzv9VKR/5WODtUFI0oKSHZK7kdehuk0oZH8GfyIDFJxscoW4TJIk0WSG/qcJBELKSbXBEzOCgfxdeIMkSDNTPyzYIKRJXGVzI4E2UJUzGebDDkSB5m0SSbFACvf+ta3yvF32qlupJbkxovKgi3Jm5MJJJzqctz1BaeoXi/1XZ8E2iz9NK/f6m8yXbggr7okiK6xA7HvvvuW3YhlLpxgclQnqpBhX/va1557dcXKimF+xjOeURZIJNP+PWsxto09O0HmOXJeu0GOokRIihU/6KCDyilJJMWSFpo3ZinzeOYykB+//OUvi0zXvEW+2kYKm1/PPPPMIhu202YRSbKNKDGH6EPXsHMS+Lb5IcmPWazt/34bpyU84AEPKO82Nu+kkXnuTM6npnmXRCARWIsIWDfKXyLEpEv9MQ9cHLOMsG/LfeG9by2D+HAKixCryKs0j2ev9D20R8gJ32KaY4FXur5r5XlJfix5T0ecHSd3nk7/NM0eUxdyM4wtRzsSD3lWZA7n6HBoxEhGkXXYZIgsiaPzSOCQJeHcm0CQKpGsbJr69/2GMyMJ0jnnnFMc4ibzre3iEakuqAXqTvNQkqR51xUTLrHWPvvsU8ilrjJLvWSmFvvMOVomSZw4bZnTZ1X/ILiQeV3kB3kn++Nwjz3KTD8gVzjxSDwxuCtRPBPpQSlljMRCYV59GGOXGsMcZIGEHJzngiSScn3uc5+7UCIxhKPPkI3zdhIneaaEcwhYYWcK5RAVmlwGUcTAi6kfkubO0ybGZOn3POSVfAfkxOY5WCKBLHLFPtdJD045sjqKWGhKBcS1gjT0m9W8EzfPPhh7L+8Qc87JJ59cFvXirOehnhr7/LwuEUgEEoEhBCQXdYKPo7jn/c4devaG9r05Xy4a/oUNhsRzeXo4yY/l6YvOmnDClPVNfqjDUF3i2D27jPXjpSLpGFa5eea25GibbLLJuuRbnsExqZMfnk0ybCG+CBxMThIdSeym1Ikb/0fqcJg5PLLdr0/yQ30QSOrM2e1Sf8xCfnA6KW3gsCzkR9gQp2FW8gN+nOoxyacmmSIkUqNgksxrpciPrvrNqw/DjiiaFjH2ov6UStQ24nQlVPNcSgVE36wxxl0YTfvMZVB+aFOcAqBf+saERZi513UIXLtpku8piIw+wiaVH5PMAHltIpAIJAKrFwHvCglIkd0S3GaZHgHrQRu+lO5JfEyP4yJ+meTHIlCd8Z71PBQk3naSm+SHuHVhFpxyE5Ss07GAjVhuYReUEpJzKW15KDzLLqadbvcx4dUXwmPq0myunUM75rI3R3KfiHnDKDs5IIgNdeXoSGYUMjsOqTAYu/yk2FEf7ZXM6A53uMO6R4p5J9+2Ey3Du3wi0xTOjEzMQlqe9KQnFeKmHostU7Od73AYFkl+mDCF0nA27RC2TZp2+cndYVRX0dTb3kZ+1BOXsS2nADSTz8EZBuyljRwYsplIFqfeksXpHzYIT1m0FZ9HrhS4Rh93tV29SfvVq0viP2QLkQfFzrUM8H3kR30MqWtzHGiDNtXzJCBnJAtj97KMN8mPLtzG9Inn+f0FF1xQxioywP9hpx+1XYmcGEN9OMkY6SM/fGfssBX2Wk8oGPOOOvk30rAvW7s6IUZls+ekG8tOs+hTN03Sjq5rp3nmNORH37iu2xv7jP5sm7MjoaL2+LeTJ4bID9fG0afUbRRd5mLx1UPheZOSH+rkGZ5HMVI/TUM9zA/yx2ijEC22Qf68koqZedhN3iMRSAQSgUQgEUgEVh8CSX4sWZ+JCxa/74g0R2odddRRZZdfzHvsuiIAyJURBpKnkVUhFxzDxeEUQoIw4Rw59snO3mmnnVbJFYF0iCMLkR7i629+85sXssJOvzjyZz7zmUWOO6YubfC1hb589KMfLYvsE088sTChEfrCiVBfIRyx+PXcvfbaq7DPdjMlRcKcIiaCCOAsONaP0sQxdO7rj4RC08ixg/yAlbAduUY42upE6u78dLvS0QeLID+0RS4K4QRII7g4Rk1yqPoRiTC346s+lB916f0Q+SFhqmPfjjnmmHJEoxwKdto5Q8KO2AvFwOGHH15uJd8FZ4yNcGKHbIYj6f7yQojZtMusjggB4SM+Q154DsdH0j+KGoRWX9uFWsBDXx9xxBFFpo8A8PeQLahz2L2j5ZBzyC1qozZyB4lx3HHHVQceeGAJX9HnkZvGuFIHY8iRcvJgyO8idh+2xqvj57QZGRBxrX24Gbt9fWLscyiRhPqKbVIssE/9hvjTX+T0SBdkWFsf+q3+0QZEJ0zU3e+e8IQnVNttt125X51M45jGvYwrx79pk7bpO/OFsYuUoSzgiLNHeSbUybzjvsY+clH9+vLOaKcxDHP9DNdFO8XTPHMS8mNoXMPYHH7wwQcXbPSJ2GD2jqDT74hh83ko6uT7QQ7pA3k/zKdj1FDGkZwTSDN2ilwdKpOQH4hO85WEzBRj8rUIE4zcFnAzp7FdhL18T0gYz1gWhdkQHvl9IpAIJAKJQCKQCKxeBJL8WKK+E7/NAeVwxXn0dsfFu2+88cbFIbB76BpOeqgqLN6pACSxQ4BYFCNQLEQlurPzZuHM0eP0IjmoJIQ0COPgpCA7ODJIBwtTRMNQXbqga4a+cKYsbt2bM2RhH6EvzZCXuCcsOMUcZcmPFM46R4DTa7HPoY7kpLE7zZl3dGB9p77vBJd4XpAfnAo4CbGBE0ypLJzVLtkqbJRFkB/6lvNoFxSxow2eR43TDAEKu5BjYI899mjtiq6wF/H/HHeOBzuLXC4wrz+32U792mcz8rwgjvSz+0Y+AnkGoo6wtLOvXWyYg2d3n4M71Pao9+c///kLOXp9tsBZt7vNBv0tRCjaSx3RFfbSpnZgI9rhT9yL/bFhtsJBVRfOX135MYSb/DJDfSIci226t2PWFM9GaHB6/V5MaTw36t/Vh8YhJ1SdjXv5bLSJU9wsbVggUtkPUjAUW0hN90BaIOuMIYlRkR7IM+NYJvkhJ1e+H2OdaoCyqS3kpT6+53Fk5phn1nFBPiISYD9EzowZ14Ex4hihISO8XEjsF54IJX0snEq/harINcLAKI7GkB9URog5RKOcPoiQofp7rr4YQyqzP6S8+T3q7P8Uc94pxhu1GXLEc80R2sduhuxiiV7VWZVEIBFIBBKBRCARWKUIJPmxRB0ntMKOOWcq1BlNx4NDIVu/3T7KkCicLotIu3mcZ84yaXHduQvHUxw9KTkH1ekKCBNFSAKCheMiRGGoLn3Q1UNf7GQKM+C8nX/++WVBz+G1y2zRXg95absn5YWdUYoUC331tVNNBaKdcb46gsUOtJ1teFiwUxfYSd5yyy17M+sH+cEp5whxCmCH8OBscFARRpOSH5w04RbIpTEhOfpb4TBryyGHHLKOuKo7B2EXFBNBlHU5rVQC8IgElZyZvffeu6gyOCRK3V78v62dEmj22QyHFaHht66LfARURYg0JQgEpFzTWRtqexv5Ydc8Ekm12QJ1DDKR80U9FKVtfNTx6yM/EBByJihwRXwEvm3kxxBuxsFQn3BaH/e4xxXbNH44lgiFsImx5Ic61+07Tp0QoqCf2koTi8AcMWhsRahL9DelFhto1mnMVOtZVG3ULIg2yiM5VOqhX8hezjtnHPnnOnU3p0xTxjxzmvs27alvXAfGdaKzPlaQuhKVwj5OKhoaT2111ifmZvOw94FEufM8AYqdqiO7NG9L8MkWPMd492z2SwUm/NF7iPpkiICZFf/8fSKQCCQCiUAikAgkAhBI8mOJ7MAiHnlR3zVuOh5tzlU4YRxlxInTMNqcu1hMW3xSX9jB5jiGgiSgoJQIIqWvLn3Q1UNfOGp2Mjla9VNfEC1CeOohL+4JAw5U/TQJJMKRRx5ZkpJSf8hEjfwJ4ibqwknybE4T8gLpIXyG40gp0pWEsk5+RGJN97Rwp5ZxP3WflPwQ126HVX3tUPcVbbQ7jsThKHDakUOcyqZCYVbyo64SUKcx5EfYT5fNIKE4w+pGefTZz362yN7tZEfYjnvoC30YBJ/nj2l7G/kRDneXLSALkTJNtcgs5EeduBlDfgzhJg9GG1HQrCNbQljZVWcnnMZQAUxCftTtW2iPcBVjsO14Z33TnIMC8+bx2/W+0O+SE7u/8TxGNcAGkFRIQuog44DdU5ggIaMgb9xfPyBgtJ1CxP8nPQZ37DNneU2Mse0+sk27qKoQlgjY+lzQRyY260w9BFMJZBGrlFahxpjXqSOID3OW48MRnt4llHihTIGFMCrKoVNOOaUQcd4D5tVlTginXexMaJuQL3NzkH6z2Eb+NhFIBBKBRCARSARWFoEkP1YW796njVF+xM6ZxWM91wMJPAegT/mBBJA/gDNO8WHx6+/6CQ527ihA5M+YRfkRoS+cNbt71BjhXIUc3m6t3UxJTesFCUQeH6qE+M7ik0PI4YtTZ+qOgIU1J8KCWx4Fi1Q7kJxwsur66TPNjqiTH77TF+rGCZN/RR27Qgm6wkvcx32RLnFMb58BhPRe7H8QUuEAU71oX5yLHmEv+rPrKNa+sJdJyA8x+dQjCKk+m+G8UBVR3AgTgj/Cq05iwYNqh8NdJ6LGtN1utXAdRIZjRT3rYQ97WK8tSBwLn3kqP8aSHxxzJCKnlbqpa6whxYbID6Epn/jEJ8p9hO5wxoRAUDaFcqQv7CX6MFRC5hEOp98grajJukrTMbejj8BSb2FSobyKMCc7+qH8YL911VGf/QsjMV9EEs4IA0Q6Ij45/gpC1vwUCogumxoztY995ph7dV0zxraRwzCrn6gzT+VH5IyhFIsEssYE0ouNsos29QXCBOFs3pEvp6/EnI8giJCqaIPxjgCjBDEOqE3MZwgQRJb+jXCuWbCex2+9A9k4UjIwgR9yjz3797xPiZpHvSe9h3Glz9ZnuFEb1pO2I69PBBKBRCARSAQmQSDJj0nQWvC1sdjn+MZi1G4vB0XODwsv8nQ7amT3cilYnEUWf4oPSgjOkWstPCPnRyT14wQhSThmyACOhP+HY2FX2SKPnNxz+urSdcRqwBShL8Jd6keyRhiAXAGxSK5Dq+7ahXyI3cBQfnCq3YsDLM8JVUHItsm4JW+ksoi6WcTa6bToF5LRFXoSR91yKP02lCt21yMnyqTkhx12O62wRzBFYk5tJeVvLjr1Rah3qCIivICTaafxF7/4xboQF7bCqaawqIc/1XGclvzgzLpv5MRAVklOCMM+m9lll11KnyAbJDnUd/WTXNRNjgKOM0zryo8xbdfOyG/A1kNRI39Fly0YI8gBeSPCniJHjj7uUgsM7cRHyE5T+YFoQ+5oDxwl+vV/jmbXWBNiNUR+nHfeeYWMlJuDg6x4ts/byI9mXpPowwj9kYfCjryx2EcKek5Xzg99iNiL+pg7jE1ELKUPLIzlMcoPSgTXIgDqSThPP/30QkCaD9kkm9JuuWLq5EddTTQ0zmKMTPLMWab+MbZtnu0jPyKvi/mpPufJs0LBx44jFKtZV7Zw/PHHF1upq+zMT8aNnCyRk6OtnfrTCUP6ti88JXKbIFfi2iC62QYlENJWst14d3nXmK8RIMtCfvTlIRlSjM1iJyv9W+PT+7QrbHIl6pM5X1YC5XxGIpAIJAKJQB2BJD+WzB4sRsS8W8haDNoJtXC1S8PZ5bDIIcERcOoCh9D3EjrKqB8OtUWaHTuqBYsbu8YcT6qCIDo4gcgHi1KhME6k4AzFfcbUpe/oSs6l5Jd2cikAothtQgaNAEyPAAAgAElEQVQgYOJElXo3qCPSx9GYCAuKEace2CV0Oo0dRAt66heOWyzekB9O4hA3ryAPnMbhdAzOQxvxAVc4cVKRNeqr/bC3uydZLMxhZAEvd4nCWZHMUYnP3Ytzrg+00ckmQmYc2ysRKJKKk6ZwHJvJJS0EOeieqR4cYm3QTv3MiQ4HQVv1MTk5HJtFf1P6qC8nT/+Gw6697Ipqwm6upLf+z3lxnboiWoT6qAfVBwIL7n02E84+oqZeKHz0G0URx1Xb4WAHOOTjY9pO5UBB5OQVeWTYMcd4yBbYNYUCAtEpM1Q9cshICAwDDmGMCfU2vowLeQoQdPrfzjfcnMoSaiDOozAzDijcjE8kC5v2t36kVIF7H24Iu6E+cQ/kh9wP6mucsgtji8pJ4tHoU2Qp8oGNtPVh9I02wrJOTDbtqImFeUkYkUSrTrZhX2yeU8vmkHpCzfybQ21MUQshXdqUAwg2zrW6m5/83h/zimdTJfijDzn5wl/sFjfJj7qayDiDkfu1HTk8zTNnCXMYsm3kl/kNScTe2Bf1FAzD3jyfosYc6Dr9ChP257ptttmmEApNjH2nn+BgDkGuGneKOc148j27oiIz3zZPljJmhScOkR/GoXshpfShECQhLpQvkpzKyQJ7BLx5hXpL/Y0tNrUseT8iF4r3cJOg3pDID5sextn6JD/6sF6ypVlWJxFIBBKBRGADQSDJjyXsyDjJQNUsIDnA1AhNosEOJ6fDNc3441ikSc7I8UIkdBEVvvcMzmtzsTe2Lm0w+i0H005u877k1ErbSQ52Ge0ma7NQB843oofz2yQwOEJBlNTbx+HgvHJK3cuCHAnSlfNjmcxAvyIK9GtXHLyFK1VLG3k0r7aEXbTVo81mJOHlbLG5yL2AIJCzAdlgxxoh0FfGtJ1TrDTtucsW4nl+xwlTB+MGQdVUpswDuxgzxmTT7vvGWt+zIxzNGGXvxsGYuvf1IVKOaqoZdjYJBoH52PpMcu+uaznTiCDKH/OHHWxEjjwydUKR006FsCxjfoxtj8GnbkPmdXO3nB3zykHh/tQgCA/3F6pCpTVEfkTd+8ahec2cZhx2vbvGYLCoa8ypCEVzQ1toyyTkR988MI/6x3zG5s2z5po6geT7rjlOuBeylupmkeRH2GqbfQ5hXZ+32+b7eWCY90gEEoFEIBFYewgk+bGB9vkki7QNDYIIH6LmiCKHSBxdu9rbS5VBISLcoblLuz7bRmUj30qTkLG7J/EllUob2bU+67yWni3EgFJK+BIVjFAJfTWvZJcrhWXkXEBiCc+TT0LIVRyZrB4cKyFCFEZDhNtK1Xs1PCfCC6mJkB3G89iwl9XQvr46hjJSSCVCgZoGAU91EyFF3qvChygZkZBsi8LJfBw5uCKXCYWOXDpIJOFb1JoIKvMk9ZkxiHywQeDf7kMFJBl5nwrG/YSbUUJ5PtXXmWeeWRSG8iv5HuGM7PcuRAzW60cFRFFEmbjtttuWjQVzwH777VdCZW0UIBQdR0yhKXmtd039M+FM2kGJhGSEHVLSCVTyUynetwrFkX97hnv6ewzWX/va14pKkBIKuUMdRkG4TO+81W7zWf9EIBFIBNYiAkl+bGC9bpHgJAi7VnYaxYiTOVvEZln9CFhYWxBa5FooL4tUHLIW2hwmu+0W8HYiJT/knAp9ECa0TPVd/dYwWQuEoQnpQgjY+RUC1EwqPNkd1+/VdrbNd3Li1BU2xghHCdFWP954/dZ2dTw98rt4Zwh/U8aGvayOFvbXsiuvU/wqQg0RDQiRCOE0tiI31Gc+85mSSyVOYopEsJQuwo68i2EaJ5IJvTMvUvOxW2RT18lLlDNCiuphjJ5t3kVGUNwhOszF8k0JVRSa5t8IkU022aQ0JRLRIiOayo9IXGzsRDL0thOeIneXsEthhZSWiueb9xE/SG/kReQYQlAKUdPePqzNT/CRCybGMDwpCOEkPCxLIpAIJAKJQCIwDQJJfkyD2hL/JiTH/lbI0e0OdSX6XOKmZNVaELA4tjh16scyHg3J8ZSLwM4eabvFtrCnZazrWjQw+TCcgGP3tH4Kz4aERZz61AwD2JDauKi2hKOOOJI7Rlkryg9tHUN+UEDUk/giRORnQmgIS0Mumu8iIa/7UkrEsc9ynLhWvhU5TyLxc9cx9vW+DvLD3IrwkOvLvxEu8gtRliAhzjnnnBIaRmVBeYeA8HnkfeojP9qIjr7PnAIWR8BHXYWuwgWxQ2kWJJF3Q4QTdWEdNkiZUsdZOxBySJCuJN+LGhd530QgEUgEEoENB4EkPzacvsyWJAKJQCKQCCQCMyGAXLXjLnkqZ/7FL35xUdY4gnxDDzkYQ34E0RHkYZ38oHCQNNaJNhLURqHOEMZBneG7NqJjDPnhfhLVUk845Uo+G/0kIbWcWFGQnJLoSmatTggs918E+UHV15Y3xAYMkgVZRPWiPo50HiI/4tQgqi7JlOWdUXwu0bHQlyQ/Zhri+eNEIBFIBNY0Akl+rOnuz8YnAolAIpAIJAL/jIDTqxROLCXDWlBvNckPISrUFkKrlDrR0Ud+CPuLkJE225qF/HA/fUPd4TQdSojIzeLUKjk9hOAgGYQgIkDiOOQu8iP6mnJkUuVHG/khobl8Jptvvvm6PB/NPGRdWCM93JNisC3pbI7VRCARSAQSgURgFgSS/JgFvfxtIpAIJAKJwDoEJBrliK0FRzm7fcNDoOmQyysjZ8ajHvWoUeRHV9iLH0uUKleFvBzTkh/qJ7+G3D1xxLnjgx1zLCmpMBfJf+UWqR8BH2EvFBg3velNS7JWhEjk/KDOkNwVOTIr+YFIQfwIU4kk4/WwF6fpIG6E6US4DJIjsNYWyWGbYS8wRKqoZ9vx7hueNWaLEoFEIBFIBBaBQJIfi0B1Pd7TwuWkk04qu1XksBtqXP88ILbDZIEVyR/FXk+SkNNijbPnKF47XHG86zzqtpL3iDwxFtGK409nLXHMoxhvC20LbovWtVY4KyToq91GxrZDokN5aeJUh6H+buYo6roeodJ1VPfQM5b9+8DgggsumHqsLPO8z3bMlXFk+bI7rkJTvBOchvTjH/+4OuGEE0qYiTKk/PC+lX9DonGnsERCYXOAo5gf+9jHFgJkFvJj//33r3bdddeSQFpBaCAUkAbeR0gFdYhEocgbJ9Y4xYZSRDiO8BPqip133rkQO5KhbrrppuXEGkcny/cixCnUK36HVJGEND6LxKh77bXXhcJegkBCeETek0h46rmIG6fEID66sIa/fCFIkGinU54kz95tt91KiI97H3fcceUUMXXPkggkAolAIpAIjEEgyY8xKK2SaxxxJ9maHaAjjzyyJDq1S2Q3an0Vcc4PfvCDy2LKwmlZigWaBeNNbnKTyqJKMjhHDU6yiLJAO/bYY8vuFqmx+OvVWJBA//Ef/1ES8Nn5s7i1e2fh6eQg2NTjyce00cJX38fid63Kl//zP/+zkAGr3UYmacfRRx9dju+Uh2CI8GJ7X/3qV8vRnxwhSRydQhPFGGN/W2211Xqfy8bY/TTXwMBRqE6xEF7RNVa6xuT6mPcnmR/Yzsknn1xOQPngBz+4Lu/ENFitxG/kqfAe5Xyff/751U477VQIC8k3P/7xj1eOAXbayu67717mTeM7Ptt7773LO4Rzrx/dg8OPQPEedIoLosGpJTYpfM+ZR7JIfhqfyRsSR+fW2xwnuCEonPblaNmjjjqqXPLwhz+8nH4kR0vkF4G9NmiTP462dVqMNYF3lnceMsL1wlTi2GtKkCOOOKKc3KKvTzzxxHKNEBptROoY547MdeyvU1zUWdiNIi+J8a9OSBjvSSfPIC/UGWHiXdOGdZDvnued5Dhrz4MZImTrrbcu7ZRAFs7m1g09F81K2H0+IxFIBBKBtYJAkh8bUE9bbDnJ4VWvelUlwZokdde85jVXpIWc3f/P3n3A2nZU9+M/UuIIoVBEh8Q0I0Nsqg02IAwYTExvAdMS0wm9BAMBHEJPQnFwCMQJzVTTDbjggAnFCIeAbYyFSQhNBkNimSYlCAlF+uuzf6z3H4/37D37nH3uPfe+2dLTe+/eXWbWrLVmre8qw1ARYUpBgOj6LlJ1//vff0vGUvORc845pwNkTjzxxM4oQy/ZG6VTcaTwnnHGGR1gkl6a33nPTgY/zCeidfgF+GE9OZ3mzSFdNoNIoz0OwlaBH45fPOGEEzoAMD3+tIYn1nVPH49s4jjH5u8EHw6SfgJDQJ8o9zHHHLN40pOe1PUcqLnQSMSaY5g3T+QgiZrHUZ4179uJ9+Q9EfI5lGSyT+9zQvv08Vx0KY2lxNdxuohsiug7MddY1vEegDiAAUiwrB6JjB7jm+vEtfQkI1keQAAZh3p15CCJjJA4Brp0AhK9L0vUO/JSNaAHGvi53/u368pXvnJVhmTf/NPeIjHeIVpHBqF39Y1xHWvf3tko0CjQKNAosLsp0MCPXbS+Y8bzOqcqrVVESbrvTsiAmApaSB3+xje+cbkmdlPfs841WOXdOfixyrvSZ6V36/K/VeCH9GyRQCdTLOu0zDX3eE8fj2ziOMfmzYGV/i96Oybj1t39gLOx7A/fHQI/OGfR52BZEG5sbpvw+2X1d99z26WPS3y908CPTeCHNoZGgUaBRoFGgUaBRoH5KdDAj/lpuvIbGa4yOEThdTyvbR6YG8Fp5CWiJmk0RwTHJVIr+hI9K0R4SjX2+jdIab/2ta/dpfOKOIk+qbuVRZFnQHCqRaDy9xmbHhMyLhz9d9WrXnVPNKkv4rRM5Ccdq0hoSscpoIXUe9kdhx9++CD4Yb3QIqJtKSOgr/Rjdf0cx1rHXHQPL+h3sN9++10mwpfSVoQyInNplDGiasZivdXex1qn0cIc/OjjnZhP0FUKN7rm2TK+EXQAGk0BP9K1N2e8Zl56huAhY9csD8/uv//+XUQ1LvykjtzP+sCWZdegRqDRj4Pn2/ggpW3Oa2PjHFrzGEtKYz/Ta0NqPh7Rt2Ydc03BjyFeNx4ZQ8oclHJc73rXGyVhH/ihdO+www7r5OXTn/50xwN0Dv5z0Ve//vWvO/0yReZSubFO+CuNnke0OeQE+HLBBRcsbnjDG66cSeed1l/jRu+jD25wgxt0uin0N6AnIuRptLskk7neH9LHowtReUPfWIb4OgU/DjrooN49ofLT7bZGgUaBRoFGgUaBRoFGgaUp0MCPpUk3/4PRIEx0Ux2wM+0dY/fa1752sKY16ubV32pCpreGHg3e52fqrYESjG2N0BjXN7rRjToH8ZJLLulSzaVIa8am6af0cynmt7nNbTqnnzMVXeY5Cu7jfHpGiYTfqTtWEy3SyzHyfo6xhmRqc5XDRKM0NeqvfvWrF0984hO7eanlVTOtkRsnIMbIMVHrr1zG7zlS/nAWhi7Oo7G5L5595zvf2dUg+x4wA23N33g5jObKuc6vSy+9tGuKqnu+umO13oCGuJ/TpgZa/bexepeSC03kNJNznXvuud3zSgEABuhhXEqBhhqsqo/n6CsfUGvNyTn22GO7um1rbg7myVnTJ0HN9Ve+8pWuFtu91pJTjGZqydVlqxM3fs/5Nz4DXuTgh3Il5Q3BOxzQ4AF8hQfUgfujxlzpkOam8V3Ndn3zpJNO6viuJvNDXTx+NUc0V0tvfYBqvgcMIQuaaQKPXv7yl3cOsZp1YxN1NmYXGeAQqy/nQC6zBueff373PrKDXx/96Ed3MuW76GJsmgcaMz6xTpxZmRGaCUbNfgp+AAKGxjm05uZl3V/3utd14IbyELKMb8mXEiP/Bxgtw29jGo0Dq1afDOlfgCeUGAFoNVtM5UcDTvegUV/vgvxbOfjheTRH0zTLBD+j96mnnrqUzFkvQAr+B7gqywEuAgb1pwGmvOQlL+n4ipzRWco09HHQMFI/AjQG2OJ1egAvyIgBjpL9EtgD8JCRRDfQj8ro6Hd/6HzvwxslnZfLJLnSLyXV+76NN/r0cUlv4mlzQ29jDHn2N13tb2MiC0rhZPeZq4aeoR/G+DrAj3ve857FPWaM/9rvGwUaBRoFGgUaBRoFGgVWpUADP1al4IzPy/jgNDFSGdicWpHsq13tap1hPJY+3pf+3JfhkN8Xhqmj7/S08B2OlAZsSgg4CaKwHI63vOUtXfRVQ7MHPOABneHN0e3rXo80uVNtjox/jjrH28VYFyV2CgAAxPeN8SMf+cieTJLoLM/JMs7ShWacT44CRyMcMiCMsQMCOOpTMj/6jv6L7+dOm+9rFGq81hBIBOQBdmj+5vIMB5pTDwzpu0SblRFpWBdrwKEFgqib59DHtzi7fibrwM8ADdbKc4AozevQjRPPWXNxso466qjOgdFErq/sJaeRNTZmvGHc8QzHCCiEdzhBwUMxPhHhMfBDBtDRRx/dOdec+r71Nn60BJJwqI3P/zXtA0zlx1RGdg2Ab5k1QCegG5AIP97jHvfoaHfyySd3jQHRDdAEPERHmRcuDikaaBgIKMjpWBpnzZoDlDif1gIoYG3JTDTrXWWuY6os9AT5ipMk4hSHe93rXh2PBZgnG+NZz3pW16xwSF5zOQKWyPbQABQ4AFzJS2xWlTn6C6jB4UdHfSoAAMAO+gwA5ecAiVQPWl/30StARqCFnwG+9Fmy5pFN10dLTV3xLvAKAIlG3qWPSoAfYzqvRp/7dkkfD62xLC06C4htD6IzjzvuuD3yLptHFhcg0jrX8rVvju0xITtjPNh+3yjQKNAo0CjQKNAo0CiwCgUa+LEK9dbwLMfIxcgWRebwhkM7ViqxKvghqh4OHuOZ8+xvmQFAGQ5mCYSpBT9EXUXQdc0/+OCD91DQ85zFMLx9R9QxHP0AIIwjb4iYLgNHxu+BDYCjuML4Bjr43Zzgh8wPWQpxrGG6DhwsTjJHAkjgAswAgMx3KCou9d0fYBAQhbPF2Q3HzLv61pyT8pCHPKRzskpzjeMMAU4iu/gNvaLhqXfnGQuygCI9P04Q4hzhU1F+2Qec8HCMS+PrExsADkDMGKxfrLfsGLRySbU3bnIgu0cjVfeLRovOl0AFPLfKGjjxIJxeQB0gJ2jh76BhlLrE2I888shufFOcxLE1BwDJyoryssg8Cv5bZa5j6qyvb0MAXPrhxAlT3hNrAcgYktf4Zh+gwRGXPQX8QHdZL0CnfM45n9XIXKm/BtrKPAsZ87d5+TsyOswVIIYPnHQBkCKfeHXo8pwMMSdMOTaU/gOORdlYjc5bJ/gRQB8QB7BNVwKfgHv2BdlzwNPQc1P4OnintMfs5l4uY3LVft8o0CjQKNAo0CjQKLB1FGjgx9bRevRLHAlHi3IoOXOcSb00OFNjkfOSo1ljLPc5NSn4ocZeZF+GR5Su5JOpBT9K9/k5oEe2Cecgd05qwY+Yi9KI1OmKn4uyysCYE/zIT3tJxy6aKsUecCFVPr36uvSnvwf+oIn0duCCY/1EhsfAj5hrZGP0zTWcU1kZwANgxhD4wcFHTw6bTIP0Aohwujl2HM/0NIfaJo6cWyCMccmcAfJwvmTrxDGGgA/yoP8CQERWj7X0syHwA72WXQPz5NyijRIeoIuyKQBeKSMofo5W5iBLKuWREkjjW2Nrbr3M3fvudre7dTSLcgqg0KpzHVJSpaaV1vi0007rgMvg8VXBD+O46KKLuswKcoKG4ZyP6bQamTNmgJZMk7T0LPr7yORQwmbd8V9kpBkXECZOfVLCJhNGeU4piyulKRrScQAW2VeOOiXjQJ0anTc29wDIl8n8QA/6Xfma+cmAIZeyiQCAdBh6xHGoy4Af6Wkv6R7TwI9R86Dd0CjQKNAo0CjQKNAoMAMFGvgxAxHnekVEBl/5ylfuKQkJg/hFL3pRlwEy1O9i1cyPkmHKuZXSzglIMz9E4qXq662QGtscZVkNely4UqeaI8kpVy6QZj1IL1eSkmZ+XHzxxXtAn1rwI8onOIbq7+NyTKcyD7RdNfPDXAESHO4xZ0SvCSUBMj9SUKDvyL+Uj2IenkU/Dlo4C6Kxntfws2/NHeMrYu6+0lwBWtZUb5iazI/rX//6ezJpUiAujlDUN8G3ls38MB+ZKub0gx/8oMtAEVUPp4hjBhTR8yHKDdIyDKVMnE9OmssY0f773/9+t1bLrEGsR5R2HHrooV0WDlBSzwZAyNOf/vSO/2UpRDZMlOzoL1GT+RHjxLNKf4bWHOCjNEPvCUDIrW99665cI8q78OMqc50KfoTDDLRJMz+i7AUf1hxx3dfwNB0L3QAUnUvmyI0rB3PJDh2lobNsjjve8Y5dtkPe1DcAMSCUdQeGjV16GwEnIjMKLyvHwqt04brAj1Qfj2UPxrwAnRqTKqUDhNAV1jqd5xj4EXztXWMAewM/xrin/b5RoFGgUaBRoFGgUWAOCjTwYw4qzvQOqeyR/aBZZZQmcK44XCJwQynkJUeYga5Xg3eGI6fuPZzYGsOUU8uZ9h7OpEt0XjSWQezfmv6ZA2dAXwQ1/8CRFPyInh/SqKNHACdDRgbnJu35sQz4ET0/GN5vfOMbuxp8P+OYASCW6fkRjhwAgLOkvwMHBj3HwA8AEechHHNAkmgqR1+afOnIUJFupRp6d/hWOJnmZQyixuhqza1f9PyIDAr3pXNVmpP2/Igmje5JsyZKZS/GKVqtN4tsDM63S4mNd1lLYBOnEQAR83Q/ICfKl0qiIlPAvRxlzSY9b+0iKh/9cDSojGh9lHjoo4Bempxqyhg9RvxevxoZGMusQTpWgAsAUnNVDTGj/w4QzzfJBdq5jMcYAXp9PT/yXigxTmUzY2sOUCG35sMxzU85AcgMzRUPA2pcesqMOcMpDUJPKA0BsLjIqD4tMnCULcUFAMJzAKu0vK20/kPgh1OS8JZGuPhwVZkDsBmXK8/88G7ZVfqq4MFSdlboUWV2MoKAYWMX8BJI6NvejefpO/pzbvCjpI+HGiwbf4Cu/o1/NRm2f8jCkSGWzjNfhxJf0181e8wY/drvGwUaBRoFGgUaBRoFGgVWpUADP1al4IzPcxg4jpwaDgXjEgDCweJAABecOpBfouZSqTlojHKNRDlRDGrOEKeSE8jIdgqA6J6+E6LMHE3Ol2iyPhH3ve99u7Ru79O4UZYGJ4bRKw1a0z717gx3UXWRb2nQAAzOOOfX+J0Y46QNY2I0S1/nIMm+kFbNAfBO89LYUD09x5KTr7ZcDwNz8X3zcI+sEFFY7wAGpceJpjQxfvMxfqUY5iqiCzSQ6cBRBmD4hrRzEf2h93m37yud0HOEwyerhdPPUYr3KAvSkDQdOxpzlH1b1o4oPWDiwAMP7Nao5IxYNxkZwCV0lbniuwAcDqC19K5oDGvdAGPKD9wrw8VpOy58hA4AJ2sAzHGyhTF5h2+l64QPDjjggK7nS8yNA4T38CJnL0A44IcGiJryWleONQfb6TN4RbRbPw90VhoQY8p5mOMEMLMO6QUgAjbgJbxr3Jx2TikASLaUEzqcZAOA8X8gCPnBn074kRVCtqauQToO60AONKg85JBD9vwKuGVcSi3wJdpaA2OUlZHzGoAAP6NbPk5AxtiaeycdodQiLrQnO77p30NzpU/IrAtoM9SgM18jDixA0Rqigb/9X2+TODUonjE/vKkkSeZB6XJkr54S1pKeUN4FBI1LM1F6B9AIPEDPVWROJgf9Asx1OX1EQ9YorfI964Lv4yK3ZBD/pmARmdGQGIAy1ozau4wf2Eh20YzepTf93+/GdJ5TddAoZNJ46JI+vd+nj9PMs9J6RH8pfXxiXt5vPdMG0jlf0w9o2MfXTqxC77E9JtZgxi21vapRoFGgUaBRoFGgUaBR4DIUaODHBjIEYEHGBAdPhHCOK32ndwMZ0sh67TdkFnCg9tlnny4qmF4MZ0Y3UKImomxMnMWx3he1Y8vvGxrrMu8EMgEKgDt5GnzN+5ZZV99E7xKNIttHI0Hz7VuXNELLYeWwLzsH8/S8spm+b/k9hxYg4RvWt4bXNMAFGpiHubqAWBxjAIpsE+8b+7bnYt375GeZNfBOvG1egL6+tY9x+V2tXJXGWVpz9NBjAhAAhItxADsAnLJx0ia/y861hpdjjUs6ipNPVqJkq+ad67hnCg2ArTIxAHtKrgKYBJ4CnoENaQkPEAXNUzBsaA5R6uYeMp1n7cw9/6n6OL6fl+T5Pxmu0elj8jf3HDf1fXrH6MVTcwlMyEYC0DvlCJ2BgPn+WvOuvfke+pS8o9tYhtN20Mn4BAScFMVGErCIJug146H/gcTr4hEyjgfZCzkPRiP+Wh1QM5913FPDA2RTs3RAN9B+DHQFcKOJclxBlpqj29cxt938TjQ+88wzq9dkjBb4VeaiLGC2qOBb3nNv7B3t97ubAg382N3r22a3yylQ01B0SnPX7SKXUgp9K3JnWSSZwy+DQFbR3nxFqYXMj9zhBjbY6GW3LAPMzUnXaJCpVGXMsJzzu6u+S4aS7BnNTtPyjig5U9YEUHCCjewmpVxpA9BVv9+e3x0UCH7BT7LRZK2RXRlysuNk0uAfWYIyEDmUMuaATOT4c5/73GWaWu8Oqqx3FtETiuzKIARebtol+wmQT3/LLgOcpr2i0vEC04HHKZATAPu6eCTAUqDu6aefvocH81K4msbO20H7Wh4A3GvMziGWVZj3YsuBXo60nlbAb+XZNaeXbcf8d/I30VgWo+zaOL0v5jMVfLd+cQqhjGfZ44JFaQ/AnUyrNvZ5KNDAj3no2N7SKLClFBAFcjKQ/g82Dj0KpPRH48sYjCiHXh+MbP1kNKAcKkPY0kkkH5O9IM1eTw/HbHIINIRU3mHjGioR2q4xb8d3lRsoV2GIoRU+kDGjBAv9hhoib8V4GdDGp4Gl8rhNjMCW6GDsSpgY/oxc0XgZGrKP9LxAc46LsiFypbQrjn3dCtq2b+wMCtDHZFGJYfR0itOPlOKlp3VxLJ0I9epXv7orDW0n4Cy/xrIqAB8A4E2L8kb/No6207o44J+OfagAACAASURBVErlSpkU9kNN4/Vvyu9ZN4/k78e7y/aJWn41l3uylgdKJ5fplSTDIwc4ahvuLzfq9hQKTF2TEtX04bJ+erQdccQRXTY6GSqVyTfq750UaODH3rnubdY7nAIRBfK3S7S/r5SFkcVBjmtdJUZzkJPzKTKqZ4lURY119TmYq/RrjjFuwjuk9moCypFSeqQMRq+PTQAa9KNguDvFZKeum0iTPhXKFpQ5AUHIloshpWmpjJZ2QskmSMPmjYGjKwNBqVTwTQn8UILKsdSzBz+t27HdPGrtHSOa6jzLeBQBB4ptN/ixG1eo5GjLqpFt08CPrV/1qWtSGmHpPVs/o/bFTaZAAz82eXXa2BoFGgUaBRoFGgUaBXYMBZS4yBYCAMbx1yXww6Q0gnXMNbB3KvgB3Hatqz+I99f0bFpmcQLABzBuYlQ2ykBkaNTQd6jX1BTwI07sQvf0WPmg8bp5ZOr7a9d+1Z5ptd+pua/PQZbNp+yir7RlyvoF34RcCj7p71RzDclb8Nd2ysuQvok+YHqemTPQbkpAZuqarAP8oKfxaW3ftpo1rblnXXp2k2Suhg5beU8DP7aS2u1bjQKNAo0CjQKNAo0CexUFhsCPlBAcT8dmc8CcMKU3iF4RSsiUA4Yz8bWvfa0rL3MyF0dDxpVTsUo9djSo1ldJWYB3er+eJKX363EAwHGktUwufUqUfEWzR2M84YQTusbsfn7BBRcszj777O4EOSe3ObXqs5/9bAfmyORzCpfeJ1LRXXotKGtUk3/++ed3TUCVbnIcNb02NqADUIiz5/hwzbOdOPa85z2vK/MzZ9llTgTzTfPzTf0clJfoXeGPnzmNy5z02VDa4J3e42+X9dFUW7aXk8705nBKmFPrNE6UyVMqKfSsslK00MTUs05LctKYjDy0AWIYszIo/YSUqKJVfsVJbebAAXMSHTo4Bc1pba518UgfuAL0UXoqCwWvRMnWFNrGKXCyOJ3Wh5cc2f7ABz6w1znGz0p+Pv/5z3frst9++3V8aL31tUJT/To0b9cPDF/gLbxprCkPmBPQwLPeZ31kTVpn/B39JZQGAyHxsBPwrBHeeNazntXNO8APZcNAO3OxVhp16ruGV1zKUq2/zBHglRMClSLrQTHULJY8G7vyXhlgeNS39PYyfifvuZyO6N8p/06V7ZznlHSio5P8lGSRJfIn+1EmjP8P6RtyRR84NU2mG1kg03jk1FNP3SOD6I0uTjkLWY2fGVMOfoytSd8G4t3W1BooS7UuTnQ766yzulPi9ALSs4vusVZ0mNPllDo5zezwww/v5Nw7yD79SseM8bvTBc3F6ZlkN9cvpc1uTM/2PWe9lUoOzWeqzO1Vm/FvJtvAj71x1ducGwUaBRoFGgUaBRoFtoQCU8APzTA5yxw8YAcHhPPGCddsUoTaPQzgO9/5zt34OZQMfvfqHVK6OK9j7xctBGgAPThtHAjggX8z8GWouJRmOLqbw+C0Kcerc0L1xtHLhKOjv5SyHs6EC+CgUTDHKs1qAG5wRDS2dvqNXhdxJLuo+Wc+85muj4rxc06AJHpYAUcACX3OU/oz/ZGMH6AQ43ZMN2fIuzieTjoxNqWhQXNOHQDAz/oaSVtXY+Ug+htQ4X1vfetbO4eRQ8URmpI5ELxi/KXMj7E1XJVHONhpb5q+bJBwVodoG1kswIKgDyBMPxzgnWdLF57jlH/wgx/sSjuj8SrgLk7dAhJwYo855phufXIHOppfcnatt/W3PuTJ0fQBlKW8gkdLZS/k0dpqfh29JZzMZD4yvpS6HXvssXt6/Zgr2cSrJfDDWpH1l73sZR34obSSDMkGsA5OG3McOlpwxqPxuZNnfC8A0RrZLtE6mjSji/EaA1kHYpLDkr4hN8AfTUWjcax1IqsADkAOkAitgZtB11inlNZ9mR99940p7KHyGQAxIBMIadz6A5FtWXqpPjV/wBfAMXqXDfE7AAUtAHJxn/elp8Pl467Vs6X50lF98zE3sraMzI3Rdjf9voEfu2k121wGKcCosKHolQDZ38TGn20Jp1Mg72uS9z+JdNHojyISU5PGPH0km/+EDVfkYCfJgHU777zzumMeb33rW3fR0K080Sb4R9TRJXrcrkaBKRSYAn6IFofD5xucGtkQIqEyHzhJItTve9/79kScOfQyCTguosOly7uG3s9w5ggBKwAUHDnOu/dzvNKTGIaM/HD2jzzyyMscvx3POHlBpDiucCRlOGgoLEMFACND5MADD+zADxkewAjHk3IA89OWhpwnR1hHpkXuUPWBDU5IE/lNneM+mrrPeETN0yNQA2Cxbve5z31mBz/WzSNTwI8h2sa6yQAIoC6av8oCSY9mz+krq4JTDRgALgT4ITMHqKRUClgGBMAjKYCBNzjjwAfZRcC5FNCY6mgHP1tjjj3AIX7mO5xoPKk5O0CH4wyEZJs4VhfIBhjrc4A9i1/QnE1qvwH8uPCWzAyOOjrIWgigQnQ/BcdqZHtIZ/mGcQB3oldRnKBT0jfoDyTRow1dgID+LcuG/AB8hoCOrQQ/0EdGEb0ZWVwBogLQ0D8FjoELJ510Ugc6y/6JefTxO3BI1oyrFuis1bNDujyfj3tXkbkpe9pOv7eBHzt9Bdv4qylgM5V6aiPMjzirfkm7cW0UkHpImUPPGTqMCobjmKMrcmLzsq5O38hPvmFscSYYjCIoDIq91YG99NJLF6eccsqOkYGI3DEspQAzMHJHY20M+ZsX4x/8JYIdhu66vzn3+0WhRSif9rSndVG8rbi245tbMa9lvjEF/AigI06KScGPa13rWp2DpTRANFXDYxf5cESuSOAY+DH0/vimd4p+Shd3JK/3cwKMJSK8Q40FSw4AUEP5Tg4qxP2ySjh0vsdZxbNSykVrObKitBxfafX0Pn0eV61Dmztj4eABhCPzwzg1G+X8pMde52tvrFLiAVMp7eIbwBzOba1D5P01mR/r5pEp4EefAxs/E/3nRDrmGe+6OPfWH5/K4ihd4eSzBWSJ0MH2LnoFCCdDaAwAw694KOe3Wl6JseVAR+rkxp4Qp4UB9rwfuENGZXEo1em7cr4vZYcIAHinTBeZGOQSPXPwo1a2+8YC/Lj44osv884AdIb0DbBDBorSNTLAZlPyte+++3af2STwI+drgSDHkctQybOsct6pnccUWa/RsyX5KPXmGZI5mXnKupToxaWsx8/p1r3pauDH3rTaa5wrxPiMM87o0q2mXDZGKWPpWetTni/dK5IkjdZGlG4orRP0HNQdfscyvMDwFPFjcAIwpMs+97nP7eo2pVaPXe73vOh8RFDSZwBfooaiiflxwGPvXvb3UfPLAE4N42XfN9dzfTKwqWON6J8NnbGsFlkK9LrWsKQ3wiGR7syZ2WmX1GnGreh5moq7Lv2LPqVv7jTazTHeucEPKc19JRFjY02BlD5wxc84cZx5DqdviGQDQGRqREQ9dWrSn8X3Sw6A99LnY+CHqL4MF/sCUNvx0zK+7An0+Cc/+cmuD0Qf4NA3xiEH3ZjV3gNZlE/QL75tvqW+FDFPesmc1gl+0HWclWiaObaGAZCtwiNzgh999Bnj0/i9KDaAxJyBe8oQAHz2VECZrAhlCXHle9sq4IcsSRderAE/Ygxk3ThkP0QmFlmK/jLp3GvAD/1J0EDGS/Sp6QMqxvhizAYZAj/GeClOSJOdac54Nsr0akGDGkAqXZMSD5Vs/D6wIMCdvvmtG/yo1bOleQ6BHyWZk4kkUwfoE5e1opMFHfemq4Efe9Nqr3Gu0vREZqY4BtBkYAl0fG7wgxK2gYsSNfBjjQvf8+pleIETJoU4Im9eS7lr6mQzHapjjyH4LgP25JNP7tJM08vP1PvmP18nZWysjHWZKGOGxzrHkb+7zzjYSWNdJ61KemOngx99NFun/l3nGu3Ed88FfpTKXtCEkyS1fqics8ZBElnn9OtTEKUCadmLyLPGfgzoHBCJtSmBH1GGIEW+r+yFfgZ2KCvg+Cp3ULagaSEQRpRW1p49Xfp5CoLWOE/G1+eMcdRkeAjEiLIDGoYaVKbOudKMvrIXZULmiYZTosF55geHxd4WafVjazgHj8wFfvSl4KOdOQKaNTMduqLUBdDB+ZdhEP1ZbnzjG3ens6SZOTkP0Od4WXZONIz1vehDoWwjz2QKoEyWBXny+xrwwz0yVwFowTuyk2RBGHOfDRB9H9yXB20AOwATNmxaFpOWvbCflaeZ2xhfjNkgfeBHqewl9I2sD2Cko7pD7whAkVOBR7SbE/xI12QO8CPmd+655/aWveCPADZr51Er67V6tgRKlMCPVWVuJ+6vy4y5gR/LUG1Nz0RtuddLQZJuLa01+hNACtX5iahR/FLpotkRJSpljUEi3cyz6tpExOOoLYrcz6U59R3lNPR+YzI+nbJ1MrfhxDsobunUGp/Vgh8MDKUnaj5LJSjp92zotX0aKF/vVbeYR8fSzfGggw7qUgj7ekCM0WKIBUrPxtF+sb42Dt/vM7TSudu0YjNlNMSYRSSsJ16JowLjmDXP+7mIkW7zjAdR6zkujvKFF17YvQ9ijp/iWoYXSmm+wBDGjSZcskHGrrwmOAxjMiCjRGaIhoG1VyqPeJ2xxiDRd4JRYj2V6pAJ0cJUHsmcjZNhkEcF4/tkVSaDMdngxsp7asedy2ouO7mBODZWdGBgSYPff//999QDp+Ohf0K3kFPz8n9OknVYVp6GMrWCfte+9rU7+gUfjslIiY5DeiMFPxh15uaiY/J1W2VdV3l2SEenNLE+Nfo3IpjmSNZLOsZ30SPXo/k3g+6+jdbklV4CbM7J+1PkZKvujT4Hl1xyyWUaSebfr3Fg8gaJse4cLCV90ZC0b241749+FyLX0aeB8y3aLmODQ+m0DjItcJE6kPFNzVKBAsDotNcCXaJ8LBqeRjRcw1NAARAiTqxRoqfExzMRRY4mf7I6ZTGl1yrgh/fiRyVhoUfSfbXEJ9HQkw6XVejZaHgqO8V7NYwNhwhN+k55yd8vo8Q6Cwaw69CH4++qWcNVeWQu8CPoo0RFNk3Q1qkc9MNQQ0hzjZ4MAIAIakQ/FYAYOg0BYNGQ1j3AvNiL0BBvpRlIkQXglBVAkwi5vVOfj1rwAwjABg57hRwAKMxd34i+K+wc2SEanrrstRq0RiNUTvrxxx/f2YrR8FSGj+853Ya9W8MXJT5GZ2Okl3ObeYiX6AHjIosxdvapOQNA2ErRz8f/QxeEPhk67cVYh9akNJfQA/Rh6C/30iH6faSNfP08mgPLKNJAOegv2wYYCmTlO80NftTq2RJoVZrPqjK3VXvidn+ngR/bvQLJ99WxUoBq5wAJFLV0T84TA59wqs2iaGxOjANHx3G+RMcpQJsMhQLJpMwYMIwKYAl02GYjmh5HqgWqCFQpvZ+BEu9jHEg/NyYOD2XGGLKxUPg29ytc4QpdveNQajqFI41RLSi0XDTHHKMXg/pORhWDglNJaVH8IkGps50vHyPTeNDRZbyei5q2UGA2Tg6rpkw2UOMF4ACTxmgxxDJDzzq60HFqmn+JZt3udrfrIh+cKZutTdeF1ugpgsCo0uXbutloGA16V1hnkTAgBMfcBgRMsYYcTnV9NmHIuw3cJo+2DE+8AOU3Zz1QGFX4zTg0rCpdsQGrj2RkWz98p86UwYofNcaaygt9zcSMobbpXIw3DCW8Eo3y/A4/4CebWe258wws8iNzw7xe97rXdRFJtbZoq/8E+lo3IKONFv3JI/4HOH3sYx/r+Jb8cR4Bhu5lkFkH9MT/Z555ZvdHZ/U4Mq9vDYxDrTPjRMq38XgfWfRdsmGOZHtIdlIngWE3NFYghvUVDQPA6WCOvxhdIYcMc3ytOaL1B1aZM+DH/Bh9Q7qlxG9KXvCtdaDbfJccc5TJgLmTC3IlsifC5lvGU5KRvtRj3x/TGwF+ACfIjb4F+B8/MFI58Muuq++XniVLADdOEGPHt3SmdywnGjMoOZhku6SjrRWa0CPRg2BI/3I2vR+/qVcHduNvzgJ+sS72GDS2vn161N7A+Uu/aZ6epdPVhWuGyXC33+Grmkj7Bm3XVUOhd+zBQA/yQEfIeKCTGdbo4Ip0ZCe2iNxxeuhYjq9+RfEz6cnWQNQQ/Y844ohu3/Uc54Ne6rumvJ+c0UW+YW+0ZmwMesMf+k+DSf0X6CMAte/qrQBYM2fH89IJMjk0pEzTqvE68IJTBDyha9GIDsNLqT6n6zhTkQ0ic8S+6Pn06Nn0m2QzSiXtlzEO36KHOV7pz8gEEBsowcnBh+ZsfN5DBof0sj3f/gAsoZfJGp1EPtlXSmrQyV5gD2CH2f9LxxKbPzoD6/EB2juiVVCL3K2LR8gs2zDlN7TxfT/78pe/3OkAOkcZVC1t8R762O9kwzh5xeVdQ7Zc8IH9W/BCI07ZBVHimpfw9fEA+aLbgSe+ZY1lDxh/2Aj4wjwFGu2leJfOxP/2U/ujHjCxfubghCHPpz9jv3H62at0MlvKviRjZah8it1i32ST0e3sM2uMTwTozMveZn/nzPMJ8COdbD+kT+zTtXyR6weARzjSfkfv0CVpA9+SvqErZLaisfIj42H3uMJWj/IOtib6CN7aq8yDvLmPLOO9XC5La1Lax/t0j3VRks8uIZdxMk3oXmM1PzYZnuKHWDf7PPnjx5x22mlV/J7qF34SXtGXqC9wi4/H9Cz7M98XyZPxDc0ndNKyMle1ue3wmxr4sWELaEOheCgGisSGQwkyeinsqB1kmFKwnALGA6OKg8K5gzYDFCgaikfnaQrZJm4DiHRnRq33Rmpd6f0MEhsVJQXskE1AKDmtzvT2bT+f2gyw5Nyq87XB2vDCmON02IgAAGM9IIYahoXjZ8OIo9cofps7QAmQYKMs0WKobIKiGXs25hyIdyDu1ozyhfjbADl16B0gAOeA8Qzt53RzCiHYDDTfZZDaOGzIgWyn8+Kcxfg4G1FKgo80k0MLcx+6AoW3URmrseM/vGXjtpH1RUjGRKz0zFTwI4AOhgbDEzBhjAxojlZ0hB8bTxhXjBC0ZnyTIf8HELlssuSUk4iXgq8ABZFe2xeJ8ayfW8uIZga/AsNizUtjDNkls0FzG7qN0FowVMdkpy9CWhorYxA/MugZQ9bE/xmInK7ItokIb0R8jQFdamRiaD3yscaxlAwoshYAK0fbWoi04seSjAyBX0N6I35nvr5DDoFMDCm6Fm1WWdexZ9MIM2OT0c0ZAlqaEyd5SEczIvFH2rOkJF9S+Oknuj3KzZy2Q0eYK6dtTI8GGJR+k26jw+0noXs514z26Kg/Jpvt9/8/BSLLTyYNx7vGkZxCv8jcicxE3/MzxngtiDz0vcgWGzp9yz10SDgA5koWOBNzjMH4gBNsJ0f1AqTist8BXTjc9pO+0zrS+eX0mkLrvnsj8xCYviwwuG4emTLHZenTt+Z4AN9M4fn4fhxbzGHvo6372LhTZco4PWet6LqpcplmBucZhX2/q+l/MWV9xu7t46VUJ0SWeSljKs0EpFPY9Glm+9D3l12TsTmlv98uWVmnnl1W5qbQbafe28CPDVs5BqkMhDRVPtLGoM1SsFyULAOfIQogYIRHdoCMAOUIjINSrTqQBSIpeiO7AHhRen84gaXyg2UcXnMoGd8cmECi0+hO31FcfctXA37kTmqkeXIuh2gRzm/fd8fWybN9pRxprSVQg1PNmeMMuzh6HPlwsvpqM93HkRBBC/DD36Il/o6MDpEzCD1AAJAjomijzlOIS2KBti4GKfAMoBYAg01/GV6YE/wI4MLGCuAhJ4CGvD58SOwD5NFgj4wFP6UgjzlD4BlgvinywrHzJ1I7+wCFSH9ntFlHxpfruOOO6+gJVIqflcaYn0QgCiDyTw/UyI5IT16rXwI/GF3GbG3N07F9HNo48tK8gZF+lta24yc8WyMTQ2uRgx/xProuPSYx7gMS+l1JRsYMrHhnnvrbxwPp2ABB9PYy61rLE5F+LKIkmi6qFA6g/QKvlnR03z7Qp39jLBw+UakodcmPLi2BfWm6fP7NAAxF+NL6+w3bgttw9jIKkB0ZSH0NZP3c75dpLruXkbFNt1GgUaBRYMdQoIEfG7ZUDFKpwiJ7kWoZhibjWkpaenG+RIGlBorY2ayj8ShDXlZGHvFLgQfGsmgHZ6j0/jhLutS7YBmHdwj84LigQ16b5+fmhzZDnYlrwI+0I3zaOEgmxBAthvqOjK2TZ/vArdRRk5IrnZnjDnRKr0DU3Q98iPPm457otyGTQzmNdQeORc2i+yJzwL/xmdRJqe01vTA4/DKROOqyfKSKKq+w/mEcLsMLcdyYaHrq/C+T+WFeaePT6Gqdy82Q2JsnngAQyowSVZftYF2iORo6ukcJU6Sqkh8p4EPgR9CHAxtAZoyl1IsnH2tkWwAdzCs97q9GdvoaFZbAD86wNZb6C8ygb2SnRJ2/6CQnmcwpT5FSDICQHZFmCJR0y1gfnxz86Ku7RZ/4OfDJ+Eoysir4kWZOpGOTzWDdl1nXKTwBrDZHgBcAJC5ZMPRiSUfXgh8l+U3HaH2BXn0A2hD4AfQA2OQnfWzYFtyGs5dRQKNYmR/4WdlK9J+RxRZ9AJSptKtRoFGgUaBRYHdQoIEfG7aOHD6Ge+r4R+MvmRlpQ9FIs1PqIOor+stxAxAwUEX9Get94IfosbpGxrTsCinTpffrR6DONo8qiqpz2DhTadmLsWu6NnaCS+rcqm1UF6qGXM0g50pqvdpoV5SHAHbMS1pg6crBD/WFSmmMsZTyH0a77wzRIo6b6/v22Dp5dgz8MFYGmMyPlH5piiP+cOXNZc8555wuk0PNomwO66luMW8m6B48wSGVZSADqOaKTv3SgwNMCOBGvTbacWan8kLavTyNsHHkgDOcujQDaGyscTwq8EgEW4p9DbiTvhf/Sd1nAAMXlc2kDWOBUxz8k046qavjTjt8y9jxPTImw8g8jAOIiOZo5UrnOiWlPDJtOJEMdtH5yNwxrjHZGcv8iLHiEU61Gu0ok0qbiQFnZZgBiDRCVTePRjKK9IVx1cjE0Hrm8hrAj8ZkaRZWdO/Hm5H50ScjU8CPVG/0gQd58+S+rJGadS2BtfmznDSgB90XZVPRNwCvDenoPhC8T/8qX+Lw0VUpEBnlTMoOzXNMj1r/nGb0k/rr/OSFrU7fHtMf7fd7HwXwqv49wH361P/tObIw52oUvvdRtc24UaBRoFFgMynQwI8NWxeRUw5lmvnBCOZkcaKktUfWgzp8TpconJ+ps5cG7WeigwCQAD8YzNHzQ/o6A1YUl3PDAR56v6Zqor4ijZpjRjmNZ2UNeLeeCJoNcsjVimvMlDYv6yNzetyY7BNNzIxbczhGOCcxOkiLvvuZqO5Yz4+8c7UIvgahxjRmtCttGKJFeqZ8PqexdfLsGPgB0ApnPbrHi64Dhji4nEwRdlee+eHdoqt6AgClSrWX0S1cCUE47zVigP/wkP4o1jZS5DlKskCsmzEuwwsAGe/Wa0CJTjQvjdKaoea5+djj+DJyxIHD61PrwznRaM2RBx6lNbjR84bTFh3Y4yhIa4IOnETOKnlBNzKmWz3akHG15MCTaPDreQ3B8P9Ybbn5RvkS+dbrJcAdIN+Y7PTJgDHlY9Uczh9ldMFr0ZOI7lHGoCEYGgMcND/Ls1dqZGIK+BE9PwATQBd9avwMIBqnKwBvSjIy9K0hvTEGfgAqlZwtu65jz+o7I8NGU0mAh38Dguhg4BxwYkhH0385CF7Sv9ZYbykASzh++WkcY3q0D/xAQ7otPXmBrFpHZTC1PXlqdFW7p1GgUaBRoFGgUaBRoFGgjwIN/NggvtBRWLYDR1D2AWc9OhJzgEVfORz6e+jmy3mVvcEx/upXv9o5PTIoOKeiFlI1OWqMXs6CiDwwgVHLSeFcc5BdQ+9X7y+qywHiEIpsizqLhkdHaN2UlQUYN6AiPeu8RGKlA54RqZehAMCRFu1imGt4yqkQwTcn0V5zqmlyxZl00guacAh1y3a8XnSh9x0d1I3BuzX0Q9c4N75E67HGY0N05NwCJ2TQcBqtrcaq/g+QiGPwOL9AJGuokam14xjI5BA1NQeXE2tE/tOjAc3Z++LyDusPpErHbn7oXtPILd7FwcIzgAB0BbYAQJRbSffnPMvUWYYX0C06+wMI8LO+LzInZLJMvZSBySJCr2WcKr0t8LJ+K3EddthhXamQJpMihGgBHNCYWHYUsMN64ln8FtF240czJwv5HScbzQBPUSKDX40X+FZzRflSrG8K7gzJjuaoymQAJmQAaIUPZQrhk3Ss+E0WFoBHg2O6Al0BL+YGDAVGyjrwnvQCgskgcNTdmG4pzVcjwnSscaKEJmnGT2bpA2skq4DMyNah30oyMkbbPr3BQY8eRN6PbvQgfZ3SEeC17LqWeEJWFtCMTFsjWXXkHehhvuaP1uiP//p0NGCZvOvTYvzWzAkHvtmnfwGw1l35mPsAL+aKB6xn2lG/pEfpJafh5N9MT36wFznhjH53QsdUgHJsLdvvGwUaBRoFGgUaBRoFGgVyCjTwY4fxRF8H8Cg/4ZAwVNOIfxqxjCOpont739THOowzXn2nrxO2SLiskrxT9RiJvdPVV/8/9L2x98ZcpnbtjveO0WLo+6s8G++d0uEaeKKHBGdatkI4EhxDoATwQ3Q+rrRJ5hgd89/XjGtZXpA1IarsJAslFTVAV9/4gQOcZxkqU9/BkQa6ABWNwcUhlFkAoOFIAh2iO7jfy0Doc97iHqnUOXAWHdxrO573rQOgLJpS5r+fKjulsQ6NU9kcxxi9AkhF+ziSUXZLlKjNIRPpHON9y9KvxPer6o1V1nWVZ2M+U9e9pH9jLDKfSvw9VXekui3fq5Z9V3uuUaBRoFGgUaBRoFGgUaCWAg38qKXUDr2vdNrLDp1OG3aBAkqfRGY1O9WDIq7opyF9nXMre0F5UtoksxH1shRQaSRFKwAAIABJREFUpiLzIz1K1R0yrfTskJEU5Sp7O+2cMKSMIS8tkkEhS0b/kWUyd/Z2urb5Nwo0CjQKNAo0CjQKNAo0CsxPgQZ+zE/TjXmjkgTlKerfpWkrJ5C2XNNTYGMm0QZSRQHAhlT1008/vesbYb2tvwj8RRdd1GV+KNN4+tOfvnAqzF3veteF4znbdXkKyF5SDiATSY8FpShKhPS2ULYiu2ZqNslupbNSKKUW+oIoXZDdokGqRrXKhpQ2tHKG3br6bV6NAo0CjQKNAo0CjQKNAjuLAg382FnrNWm0kb4tfdlVe5TmpI+0mzeKAspN9DZR/68RIhAkyg70DLjwwgu7ngFxGsdGDX7DBuMUIz08gCGyFxwfXCox2bChb+lwAG96EOk1oiTOSU+rlCxt6eDbxxoFBigAQNbbCKAne05vla3UATI3XWO9prZrEY1PPxwnSJF9vazyI9pjbMqr0G4K/ZTQ6TOkBxQaAKPHjsfeLlrsbd+1NoJrei9FoGDT1kbQgvzqWadHVfSom3OtluHrOb+/jndNket1fH/snTKalSdb292mF5yQp8F4zrP8OPuR8uL8BMcLLrig08N6erG99A9sAbphLmrgx5iUtd83CjQKNAo0CjQKNArsdRQQQJDdpHmvjMn0eOq5iAE85EABq1OjNo519h2G7dTjuucaX+k9HJDjjjtu4UQujXcZ3LK90iOo49k4Jv3QQw/tThIy15or+s445U4DXQ1/G3BfQ7n132Nt9BrTGwsAsolrw4kX8NHk+XnPe96eBuNzUWdZvp7r++t4zxS5Xsf3a94Z/cn0rpPtvIm8VzOPvnsigOn0Nn+iKb5ec070dLIdfo5LbzsZ3U6A0xj9n//5n7uG7w4faFeZAg38aNzRKNAo0CjQKNAo0CjQKFCggGOznWK2DvBD41f9hZQrpo49x02pnUs/p03L/tADiWHuSPojjjiiO43IGPsyO37yk5905bdKLZ2oNrX0lnPz7ne/e1c5ObtF2DZ9bfAePgXMhSM5F+1X5eu5xjHne6bI9ZzfXeZdm857y8zJM308K/vNfmAvUGYcF2BYBow+fvqv2TfmblC+7Dw2+bkGfmzy6rSxNQqMUICiGzrxoxGwUaBRoFGgUWA1CqwT/OBsOLYYALKTshqcyuVIY0a3XkjrvHark7NOmm3Vuzd9bdYJfmwVjbfyO1sp16vOa9N5b9n5TeHZde5Ny45/JzzXwI+dsEp7yRg58tJ/v//973cnllzjGtfYS2a+/DRFIxmfmtluwqkakaYsFVrPjFvc4haTo3zLU6M9uQkUIMPqweOSyp8ef533IhKt2LRa8U2g404Zw94g83MYmORCSnkalSMLonmf/exnJ2c12C+lSK8zyjd07PNWOklTnZx102bqcdiRpi9Qkeq6qe8Z0gmlI6un6pE4Khtf0eOyeYaaVk9dm6Hx1NDD2v7qV7+6zJ4y9M4hR3LoKPqpdJvrfjKtz5jeDjV9G+bm9VXkei4erKXlEO/NTZcYU+x3V7jCFS6TjVfDu7Xzmgv8CF5K7a/aMez2+xr4sdtXeML8HEvJkXZCiFNhtvrSnOpf/uVfFi9+8YsXH/rQh9YeTZpzfpoTSedV0+z0iylN3VYdh3S4k046afHKV75y9tRoRoY0O01UpYzuu+++XaOpY445pvtzn/vcp6v79X2GBP5RgygV74pXvOJa0sRXpde6n//a177WNeZzLO5TnvKUdX9uLe+3lhyyT3/60x2oBmRzYpBmuWOX04T+9V//tZNjae4veMELFne84x27lEyXpl0f/OAHuxN1Hv3oRy8e/OAH79ijgxkX0vm//OUvL97xjnd08rEJ11byIAeJDtotMk+X40287o9jm/UNCH2mB4jjrs8444zFzW52sw604KS8/OUvX3zkIx/Z87PI4rAWTj9y8pGffeELX1jc737363jFe8gYPXu3u92t2zfIiowKz+ApR5OnNe3GJ0vk8MMPX9zgBjfo7rnTne60eMhDHtKNQx28P+T3ox/9aKePHc3tu3pt6H0w1nOD4/BP//RP3bjue9/7dnXkAO1nP/vZ3elXxuy7fu7ksGte85pdM9h73OMel2N/IHjQ5p73vGe3J6Q0RBfPaZrMSFev7mSytDml+Z944oldadD3vve9jibue8QjHtGdMhXO+aq0ecxjHtPZP0B7zTxzeo3RxeTd85a3vKVrOn7AAQd0NEIfa6R3i+Por3Wta3X0Nef73//+3Vw0in3iE5/YHake/FVDG/zle/QocAWt0AV/oEctr+ITNMZ71sH4zj///I6XhjKSfO+Nb3xjZwvgDfvFaaed1pWZGIO18d4TTjih4ydrq0Hj2WefvTj66KO7PcDPh/gNXfEMG1WWkXn6d77+sW8pkTIe72VXnnLKKR3vRNlL3Pe+972v+76502F0ufWroX8fX9sPHP/+iU98ouNR3/z2t79d5Fdrx2ZCJ3oGP7AhBQDR0hHypWuI14EnIXN3v/vdF4cddljXtNm+bB1ufvOb9762T649+5nPfGbx8Y9/vOtBcb3rXa+bE5uQzvf/IR5UDjdGk+tc5zpdT5+b3vSmvXJdokEf+LGqDkj1o/Ugr4AoYKDyEg3d0Y9uNX86uyTLdLC5B7itKbw+Mbe61a26csESuJWDH+RFLyU6HN/jY/yn386ZZ57ZgWX4Bh3Z5UB2oLrmp7e5zW0W+oXc+973XjzwgQ9sp+/9hpka+LEJluqGjIHCPvnkk7sU3FLH9nUPdRXUed1jG3r/dtZ+Qpxf+tKXLm53u9t1huCcF0PAJsrxlY3jsgEw5BiJYUwAQNx37LHHdobSHJHSOeexle/67ne/283/QQ96UGfYbvdlg7ZZT0lNZ+g4Ovn444/vNn2ABqOA41IDgNiMNeFyCgRDNM/iYpAyiBnCAYpsN52W+T4jgxPIcAV6bkrZwjp5sMRPu0HmOUEcMk4Qx9NFt2s0x6mLnh+cJ/dwJlJgAg3ox/gZuXECSryPI0CXipCSC93582dSPsyNe+PjINO1d77znbtbvVPmHwCBM8jZjH1UbbimpGQYjz784Q/vHFUOUemi85///Od3To2/OZrmq9EeJwfwAhSYulf38YefMeY52MZPntgfmr2mjVHRAZCM/uhpjvhQg79oBjsHbehJoBMnIuaH1vR4DV0AZJ4XIODUcppinPSdrA+ZFOYBxAl+Ml/Ay1Of+tQ9e3gNbfAacJlzw3F0Aao5qfS1E05qeNV6CnJoWhv7hDHRaZy3MfDjVa96Vee0ArtjDOajMSOecwX/cfQB44I1nEAgiTmM8RtaAVU475o5OgUIL6Br9EAwBrTwM6czub70pS91wOBrX/vaPfbK5z//+W4MQTd8R0b13zEXe1IN/b2/j69r+BXAIUiCxng/em34mXVwlfr81PI63tOsmQOPP4yVfB100EFF+e+T65BL8oZmdA77T5PNH/7wh6M86GMlmqA7/YX/gAHue/Ob37wATAF3h6516kegPh4BbqCbK3QTXqQXZX/Qr0OyHOvKBgJIsBdcQ7ZPX+ZHKRsk5z+2F70N+Aj9DXAhi3Rq2i9kGZtntzzTwI/dspK7ZB5TDapdMu2Vp8EIevvb394ZXmNRvSkfo3AZy5Qow87VB35Eh/Cjjjqq27B2gyM0hU6beq8N3NpZl1rwQ2aGrBX3M6JdDH9RKEcn+3soDTpoITLCAAao5s6Wn3HIhpywTaXp3jyuIX7a6TIfDtBXvvKVywF2Jcc9BTrCEYqfcXwZy5y+AAAB1eTCJVLP2K8FP0SCOWYAlwBOghc5ObLvAAEizrGP/tmf/VkH5rjiZ2OnXhi/sQFA0+yLcF45kaLqU/fqEg1FMzk6siNyGobTzcmRjSNjTLZNOFPG8oEPfKDTS3PQBsASOi93NmroInsnovUBbMR+KZOETo0TQjg/sTbhXMpU4FCGwzVEG/uxb3HCOFUcMVe8CwAqIk3P9vFY+rMAPxxXzBkHRPg3kECgY6jZbl/0PQAXGXHB+zmYFLxbQ1f8Jjj3yU9+sgv0ACLDqQRMCsLE6UgAH05r7FH5OgYwT/aA+2HXyHrw7nC60aeGN0vgxxC/AiJyvog9Fl2GGiujbS2vTwESYj1Kcm2edAAQVGZQahfU8GBJhoEfQJUAztCF/UGuA9Ar7bkp782tH4NvyCw9nuscY6uRZfYU/jzyyCMHM3nSOa4CfsjSEXg79dRT9wDkYdPJAhnKJtqbbJsGfmzYakubg9xLaZIWi2k5kxQ2w5Oipmj8nPLuq/dlYEFjpakS0HzjomQpOApMhMPvo/bRs4y2tGwjjl5Cqv3222/P7zzjGzZZm5H/G08oxiHSinxJnXOvTdtcGD+p4oVOQ+JLPQHSeUD5ly01Mb+gp7n7t7q+2ppL80zfEWtifDF+62ZNXVPr76yJFENoOyOvj74MAUabTTE2kTlY2zqJnHBSo0N/H/jhW4wH6cJ4KgwCRhnauProWeKtmrGXnp1C99I7om9FGEaM0nT86XqL5uFlfGP+eKePb9chR74lzZO8cwoYAGH0+Z3yMZvdlDKykpNkTUWcIqI5tkZhjEr9Fi2ODA+6TFqxzJApx3cOyUHU2wafWYt99tlnT3093SSFla6S1ZbSaWwefp/zgxRiUXvZUOSyxN9D7y7p6Tn0USoD+DPX78aFRlP6rYzxU63Mj+1PNeuxjnvC4JTWnDsfy4Afxsjo7XtfOv5a8MMeydEDCOTj4wSIGIeD3SfDteCHd8vEyJ2PeF55C2dgLvBjCEBKwY8AOsIhMuf4mT1nbtrkDkgNXaSyc+ZE9UNPctrpO+AUfYGusiHyDFuZDObLcWcTjQEWdJIMAaVE4ZwFX3lWCVas4di7fBeo9sxnPnMB/ENjgIMyp7FSvlLfBT8HtCk5Ofjgg4v8UkPXmB+9BlBRjmOPNb8A80p2Sb6O9mr0tw8oBYjLfiWzSaaL39XQzLMl8GOIX1PHGQAj84N9iIfvcIc7DAYY4r4aPbBMP5Yh8CM/8UoGZy0PpvLaJ8Pxs2XBj7n1Y4BkbBRrHEedn3XWWV32i/2/Rpa9Z+ppQ6uAH/gXGC6LTHmdy55rb5Bphb/Ys3Ghm5+zb/emq4EfG7TalA6h4qxc9apX7dLKzj333G4zhcBD5CllilIaps1NDZn0QZu/y/0cYHVfhBaS7V5IoIgABQQZjHQugqLmkeIhMNBq6Dq0k8GsXlUKoTEQGCmg3q3EQkYAMORe97pXt9kbt7q0oQizd1IYDG/GGvDEvKD1FEQoXhs6Z07UwRghltBgjh1BVuN66aWXdinE3iHjQfrkgQce2EWHKCu104wRDpv56mNi/CIaxmkTsalG0zngiXmhlzQ29PBnLPUOXSkWBg7jxmbunWhnbdRbG7+SFHWNlCfaUZ5jl43aJmqDB1IZPwf7yU9+8mXqBSNqIKVUze46r5KRkRv0jLkSPYd4i3IeuoaelbZcQ/exd4jOkgU8gw9FgNS+4hc1lrJslPioWxa1wMPkhPECiCJ34SSsQ47QRw208QC98CgZwNt4XiRPyj1+swlKI8WHQEp/D12xvnROpNaHkZc7KmPrRBeJpAFfyKYLXzC01UPXZJB4ZkwOGMNSOhnuZIBTf/rpp3e6xpyl/trg6UGRSLoj6DQ0B4CzulryTD8B87zb2oqym4N116vIt0RMg3fCgCb7fg/s0R8B3ygH6tPTjHG85jvL6iNjjghp8CAj1X6Cp/FDSbcO0WKMn+jcIZkf259qeWFdum0TwA+gHF0eTSZT50XjYHucdOZ1gh/2W7y8k8APRv7ctMkdkFq6sDdkvLGTyBnbyZ4c9fbhMAVQVeLnMedbqSknnl0xB/hhHAHQk2O2KF0XZUWlcQ6BHzJpPvWpT3UZRCWnupau9CKa2mvZnOafOpVTwY8+uuU2TA0wtyz4AUwWFEAX68cuB+ygR2RB9dHcvGt5fd3gRwBJNTy4bvBjHfrR+ivHsR/bn+yffIfIiKuR5SnNS2O9VwU/+vS3dwNM2QERiPUzMk6PhA+5rv11097bwI8NWhEGDeeFo0vQODecFmnrHCh1cZHaBa2LFGTOP2caOKEemPOuvstFeDnMDHRNcxj8lBCwIxSXjZphnm9O/m9zIfCRnu5Zzp8xeRfHXP2lyyYJDBkCPwgdZ01EIRSITU30OgU/GAtRr+a9AI1I9ZWOS4CldAaAcN5553X3o5e033hWCimlCPwg5DZOCK6NHYhwyCGHdGPPIyVoD9HmzNaCCfkmGICEiAKwhoEGrPJe40xTiktsSIlZ0zAgrKf/p/W1no00U3OknNd51YIfaeQpp+cQb6W13n3zGHvWegPihug+9g6GCbDN3yIz0j3VbPojVZnM4Nc+Pol1l40UEdK55QhdAAj6EuAtPBrySyaj8WCeWlvDF6VnhiLUpfcyohn95I7c41N6TgpogCE1Y6qRA5lH6AH0AHQwJNGBbvzWt761p4cA4MP64ZGxshsGqXr00Jl0lVIC8hd6L49UxRyjmZ2ICoMVX9PhY3o6Ik1D8jNGs5wH3R/8MaRbx947xE9jOvSSSy4Z3J+mZAGNjXOZ38d+aq3S7KbQrQCrFHQYc06tu9IGoFHe9+aiiy7q9i73pO8BetjvBCT8O3VeBEQ40gIcfWUvemcEYLFK5geet0f1lb3onUCW07269qjbZbJnajM/yOLctMkdkFq6WD9BEEC8/UP2YJp925cqj18BrIIuQFM2yhh/yQ5ht3l/X9kLmyj4buxd8Q5BlejPhN/ZP2MBraGyF/oiwJMS+FFDV4EH++4RRxyxp6QlLXthd9J5xqrxfJQuoWvs0bFnl8pe3FuSy+DDEh3zjIgaRz/se2voyk9FK+mwKM+r0QPrBj+CljU8WEOT8FmWKXuZWz/S++QK0CaoEdngaYZ5jSzzz7Yy86Ov7AVdyQeZISvtWiwa+LFBXBCbAPBCBFBjGlEeQEifMWvoDH6GktRCad2Mf1E/EXeXNG8bgYZHkXFRSlvPNydZD+4FFEQDVJFVkUtNezT6IfwMJY48h2OoNtR4QnEDMzwnsqy8RalIaqCnDlyqwCkeitEGHbWxngtDJerqRF+h6lJNGQkaYzFugSYMToaiqESkeuUp/cugtSXwA2AVaXNTU4UpXFky6GqjUYLCaUP/HGTyDVceBZqbxWvBj7REIqfnEG+ljmXf2MeeBTqg0RDda98RAEaMIwBD77ehxbxkFOT9MeLZdciR8dicIfkAL7xhbDIR0q722w1+hHEE9KRHOP6AWADClEanNXLQly4bBrIsMN90GQMZ0bh1DCikMyMyGXXajOuxGmUND/EHwx/ASrcrj8EnAdL06ekARVfVR0PgR0m31jRrHQM/hmS+Zt5z66qp7wseUtcejeHCCcwzLsi13jXR3BRoIuggHT9+5n34BfAVDVTxAUBOBk6kTmvi6BmlWt4rwm3fyp0XQIp9SyaT/hIu7yPznG08znFeBfyIhnnAKOCNQEs0PMWzxpeWqMo4SzPESjRfJ/hBNuemTV+vCEGVMbqgD+DdOsVpDmkpcWSaOkEIH4TtA2AHaAtusPnGAAvyGo07AeCR0ccRz5uNjvEq5xXv0E/Bp/jYfAEgQ6f/hVPL1srHgPejCa/Aj95TcWJL8EkNv7FtgbZpD5sA1ukzl6AX+rFRzTcCY7LuZBnnDU+B2gJoUSacy2UN/X132cwPexM7AiAeJR+lUvZcpmp53f4j8zL0UY0+DN2RynUJAPa+Wh5cN/hBHmrpUqMf+Sr0rLJFARzglD9p+XONLAu28HUCfKtZg6mZH0C76F8T8hRgUOgg+y+7YBOa8NfQYN33NPBj3RSe8H4KhkIXcXE0EmCBkU5Bygjxd+6MhTHKGGfUy9JIwYr4PCHlnEltKjVTyh1zSp1iY5ilJRqhAAiZ78pKEGVlHKZdx0tTJ4C6dvujbMBlE2JA9YEDqQHoXk5F2oQoBT/Ulsp0ccyc+2zc5iztWwMgm6BxUpJAo7jyDWxO8CNds6ngB+CDsSBrx/pxGBnYuQERm7C/NwX8SKMhOT3HeGvofPuxZ/tkZSpvxzs4zdGUDm3JEdAND4s0ygTAb4zPOAUldzzHxrusHAHzyAa+ZjADKAGDDM44hWcZ8IPj7ihOeiLNelom8wPN0sankW6poeKUq0YOzDUa1kXacKw7uuTfrOl3wfEld57nbFp7ugWwGkBvH+gSoI96eQ4kw4Txw3GKxm99ejqcpFX10RD4kUbqp0YGx8CPIZmvmfcUnljHvfZge5JSJ4ACg9p+zFH1c0Ys+SLr+ECWJmMSgO90JNktACxgO56RkeA56xkyqixPRlKcuOA9HCB7GsCDIySYIPNHkMDeKs3dXua7MopEJDmqSrr051Ba5Zt42r7K0FWaJ7OJw2kPIofpz5RElfpkcTbRAD+KfNrjZSXI+rCfcjKB1PE+Zaul1GkArTGyFcyVPhXckUEqaOO96PrQhz60A/fdFz+jf9APzQCI5kiO8RnaxM98G83mok1KLzaFjBf2grKQIbrgSf25zBEIRUewPTi6xqjUjW4in+wq+7r9XBYA4BAgRtdxWMdogw/xF1vROoQ9g9ZoFA6bMY3xqjHYw3wbWCGQhZ9dfje0H5NrfE/nAU7wMFCHvrSmnsWT+FnQxrgBwmwx/YhcY/wWpc6+RfdyTK01wML8jZeeBSQBLtnOZEpAAE/hE2sR66gs1HNxepCsXDxuTHi+hv54U+lSytfmS/Zq+FWA0r7A9lW2iifMibPNpkiPcO7TdUO8zn4JmQtZol/0cRm6+uTaOjrWG01ceMs6R+ZyHBtc4kEgmqDjGE1SucZ7+ISO6hszOQz9uC4d4NuOPw4fgjyTUTJib4gjcYdkmXzX6slYF98gJ+gtgwzPKv8XiPEzGbP4VKAX4Jjqy1jjkCdy4nk9ylz2kSFZXseeuqnvbODHBq0MZWVTgJ6HQqEEKfOIZufgh2ZaUhVtlMAPhkr07IipURT+QDGhkHlKb9QYSw2n0MM47kNqvdN3RDYoMwZdNGCFpDP2h6KpNitK0nM2IA6cDBINGxl0DIV0DL6XGuilVM9IbWRUAYkiw0TmizQvvUEoDxsBhZKn3a/qbAT4kBr/tQ5IiQVjDhRXNFhKUXlGFIeXwRvIvGao6+7mXJv5MeYI5Q3Bgrco5zFja+jZGvBjiLd9O94h3TaABOML41fjWaVa5JGDkUbN83VfhxwZC55gsEYjvRRgYlhxtEUTbZyMNM4Ww52BPRTlz7vox7qofcVracZVjfqMpmh4VcZWRE9rnnVPrRwwVMhxGuWi72z4QKwUFJRJQo9FQ9vSWIydvqKTASEioHrSpFkrpQZtkX1GH5IFkWARXfeX9LRxxEkPQ/IzRrta3bMK+JHz05gOrZn32Ly26vf4A1AH6OdQcezohLxZddxnXJwm9+TNkf0uva+v4XX8Pm3SOzTXaGA7tTH3VPpF49y8dGPqe7by/q2gTYkuHBdOkV5fMnHikhWk9Jb+i9Lb2E+mNh7uo+UYf+U8mPMqGy7swGiunze+H1vDOeg+xm/RDDoFrjnX7EKymtq86Ipv3UuW+2Srhm5j817m93E6HlAnzYI0Hpkqsqvt72OloXPQfJnxL8uDc31r7D1z0MV+BcTjl8Sxyb4ry0JjYAGiaC8wpyyPzW3K78fkacq7dtu9DfzYoBVlPEbXckYyZwbCCAAJ8IPhJHrAQbNJcXQpd2g4xZmnZVKuHB5RIo6AaFSa0suZFtni2EDJU+BBtEDUE3LIATQm4AWwAvILNVdOE4qBIU0xDIEf5gSs4YikR1tBNGvAj4jESSNOz3KH2jMqpPlFBD5q3/QX8TvRANEXzVSlsqcOzJjhXsMmpbKXZTM/orGV9GvjR/9IHTdfKH04sgwAkQ4KOdLa0Fp2AjpD0eO0lpq5DN0zB/gxxFtpl+q+cYw9y2jLs6TyzI+xd4hIoWfUGsc4bCaMWDTWM6YvTTV3PNchRxwsMssYjHRHQEfU5IvEAQIZAZFqzBgXbaRThpz+ABvojijXij4ZQEsRqSlXvM+7yHjtUbmp4wDAGJMD8u0b6bGZ5g8cAnxKhY6mXuSHfIhyDl34hp6jV+nePiewBH7EaTfkGLAdhmxfmneqp0X+V9VH6wI/0tT1nJ/Gxlwz7yl81e5tFNg0CtAzkVGQlwD7ud8PHWO6afNp41kPBcK26+unQk/aoznWtcfTr2eUe/db+Qj25b5MagERwYl1Z1nv3Suw3tk38GO99J30dsaj6KX0aFE1aZ3S4aTScXY4DZocASKAD5x/zpd0v+hdESdAeE6E0v2M7qjjjI1Z2pTNWX0kFFNTHhkfhJoDJVNCWptIRpzGEim8nCpZG0AMEWb3ihYDUTgJUnFLF4eDUpdmyMmF1kO4/duGEClixnDf+963ywxBB827IuVYJoe0OJFVjh3HX1olZzCtTfU+YzNO0flIRQcQRAp8mpLr/uhfEml+0ol9YyhFmANqjObhHYAGY5eWxxFTMmQ+sgWMM2hcSukL2nHczJNza27WWFkUJ0+EUaqxlDygBvrbMJ04E/WjMhOM5dBDD+3WcNmjgGM8xi4LhUMoLU9aLR5Raxv0mUJPUfU+3op08CHhKfGlxlRR5zpG96F3kK1oXCdFPVK6rYk6f/NNL+CizCoygg/Qx/fxOv4pzXVZOfJt4BfZl2It7VcaOaBFBhejCehHvpTC+T5e5vzjxbEr0qTpHieU0A34jA5aJm0S35LxFAQYG8MUObDukQYPKFFCF+myDBhrgl7kW0ooeaEXxnoUARHQWP1zXHrJeJZMorW0ZamnUeoQ4Gs0PkX79Khf7ynpaRkq+M77ltVHZDDnQfsBfRS6p6RbY+yltaGPc34CJkeK9diY44Stvv1pu097qeXHdl+jQIkCoTcFkWR3RTYCeY8+LXRqu/ZuCsSph8rKBTejTFMAU+a2vUzQcujZwQHUAAAgAElEQVTUl72bguufPTvXoQ72f4GX2J9kk/s5e7uBU+tfh3V9oYEf66LsEu8FcETKPYc+TTtMI3nKSyKlr2S8u78v/daw8pTeGqOTQZ2m/UbauHTDND147F2UvrF5zhy8py8NuIZ8NfPIUyIBIDI+lnHgasa0jntqUqJlhOj9kDtZ6xjP3O/MeWvK+1d5Nr4z5R3Ky4BAym4CcIxGusrAlKHg59I1lxylwIBsLJf0/JL8+a4raqxraIzvAESyPhzZyOkfk+8hp9m7vGdZ2auRg6F5AUHoHLpnDPTwHuuqh4gxA1RSR0b2j1KYsRIzwKjMl2X0dM0abdc9y/BTOtah/Wm75tS+2ygwBwXwtuPs9WoRcPB/YJ8AVJo+P8e32jt2LgXYwoBxp5PJ1MQrbFM9ZvLSyp07y509crYVu07PJ3s4m0BwMS913tmz3DtH38CPHbLupdNedsjw2zDXSAG8ARATbWpI9BoJvVjsKZfKSzeUnHCUNaIdynxa7+ja2+ekQJzeIfITR2LH+5XQ6AEi7TWtNZ/z++1djQKNAo0CjQKNAo0CjQKNAvNSoIEf89JzLW8TrdSwUP8GpRN6ESjvmKuHw1oG3V66ZRRQbiRFT+OsZaPqWzbYHf4h6ctKdaRB6n0hGqAUSFmE7ADRvWWzI3Y4aXbl8JXK6C+kfM6ai/zI/NGUDh+I6LarUaBRoFGgUaBRoFGgUaBRYGdQoIEfO2CdIl1b2rer9izwHTC1NsQVKaDZIkcM8KF/RLvWTwHpqvpGaP6oFMzRdI5PbsDT+mm/HV+gf51G9f3vf787MWDVEqDtmEP7ZqNAo0CjQKNAo0CjQKNAo8Bi0cCPxgWNAo0CjQKNAo0CjQKNAo0CjQKNAo0CjQKNAo0Cu5oCDfzY1cvbJtco0CjQKNAo0CjQKNAo0CjQKNAo0CjQKNAo0CjQwI/GA40CjQKNAo0CjQKNAo0CIxRwyo1TGVY9NnwTCK2c6xOf+ER33L35OP7Y0fW1l/43jrD+6le/2vU++uM//uNJp0nVfmdT7kMvzcWdmLVJfZ2Uvr7hDW/ojtx2vPp2XXrTGYseWE61cRz8VsqJtXHVnOS1HTRaVd6M+Zvf/ObiS1/6UncC24Mf/ODF2NHkU+fp9Jkzzzyze/9d7nKXxe1vf/upr9hz/1Rdud38MzTRqXNZmmi/edAJceecc04nT7lu3VQ9tOqct/r5Bn5sNcXb9y5HAZuW5q1buVG2ZWgUaBRoFNhNFGAUcUhb75/VVlVvLUei507uN77xjcVDH/rQxaGHHto1wd3pdH7/+9/fHePoNKOnPOUp3dHNr3/967ujoPNLnyMOgDnH6UZx9LSTjz73uc8t3vve9y6ufvWrr0b8DX2aM6LhPJDh5JNP7o663IQrxvXWt7518bGPfexyp1Jt5RjpHw3BX/KSl3T23N/+7d/ODkT08aE5/vjHP14cffTR3XTf9a53La573etu5dSrvrWqvPkIGQQ2PvKRj1x86EMfmv10P7b4+eefv3jc4x63cJz7ox71qKq55Tctoyvxz09+8pPFK17xioV/j/HP2DHyfQNf5pll5rIU0ZKH8Lljdt/5znd2RyGHbt1UPbTqfLfj+QZ+bAfVN/SbYcz8/Oc/X/ziF79Y3OIWt9iSE2UuvvjixZve9KbuFJuxY0JDKVCO6eV8dMZq7cVJOPvsszsk/a53vWvXxHCTojm183Dfds3FRmkz1gjyRje60eIa17jGlGG3exsFqikQTZ8dL+viqLXrshSgB9785jcvDj744MWd73znLSPPdu0b65ogBw4dn//851/GeWOYc4BvectbLh772Mduyd64rjmKsj7taU/rnKc//dM/7fQ4h7UUNf/lL3+5eM1rXrN4xjOecTmAg2H+7ne/e1eDH9ZBlgzgw/HWN77xjde1NJPeG06/aD2nkcO63XaMcbDpxpzXSRP9zc0lPmSLAO5cz33uc2cHXZYZa/rMnPLmZL+HPexhnc1Mfue+6Dmgh9PrlgU/VtGVtfzzhS98YfGDH/xg0hiXeWaVuay6Nn26dRP10Krz3I7nG/ixHVTf0G8ynqHKIjlXvOIV17J5labuuyeddNLila985eDGBfm84IILFuedd1630R9xxBGLRz/60YvrXe96vQ7RP/zDP3SbxHve857ueGCXjZJhe/Ob37xDmN/xjncsoPI3uclNJq9M3/snv2SFB+acy9RhSJF00ox1WEcUYup4ptz/ta99rUvT5gCIem7FtR3fnHte2zUHxqNjZxm4DD4OyKZfokyc5S9/+cudjtl3333XPuSf/exnixe96EXd6U+rpET/1V/9VefocfIBTd/73vcuo29/9atfLU499dROF5vbJZdcsi37xjoI+vWvf72b06tf/eqNc6Lmmu9UB+dHP/pRJ3MAkDy7Y28BP+ai/Zzv+cxnPtOlxgvkuIBQ2x2EqHVel6HDEB8u876temZOedsJ4McqdK3lH36KgOcUgGaZZ1aZy6rPNt26KgXLzzfwY3203bFvrlU+c04QCPHSl760qzl+wAMeMPrq2ADUlQ45Qn0oqVo6Tu+JJ564uOY1r9mlTB5wwAF70nn7Ps4gPuOMMzrQJL22G4VdZi6jxO25oTT/dW/Ey4y15pnvfve7XaTsQQ960OL+979/9whg7W/+5m+6WuWb3vSmNa+ZdE/fNye9YANu3s45APqe85zndPXkOwH8wE+caLLzl3/5l1tWEvCpT31q8elPf7oDkmXELXMBP6T2H3LIId3jffoWWE6GRAjJy3bsG8vMbegZ5S50vLVbR+S69G2ZF66+7EW/c6T2la985S7LT3ZGTXQ/sqWudKUrXe4Y7inOmPcAHT/72c/2ZndMNdCBguh8latcZXDPTWnlGQCoucg0cqz4skeLD9HaN4NuSnxqS3GH5hTvU04ku8ZV+94hXsWjwKj73e9+CzLPflpHSc4QH/WNbw49QNcDWFMeGePDIVp5nzUiQzWys4xe2Sp5m2pzTZW3KbphGTrlz+RrXcM/MrYB8zLRasGPZZ6pmd+YPql5R+meqbq19ltTeaL2vTvpvgZ+7KTV2qKx1iifdQxFBOPtb3/74u/+7u9G66lrwY++cfoO8OMDH/hAtZP70Y9+dKH2b9OcrmXmsszaleY/dSNe5ttb9YyouZTZF7zgBdV8sVVja9/5fxlbOwn82K4106yOflN7f+CBB04eBjpzqp761Kd24LCrpG/f9ra3dRl1Sm22a9+YPMHCA//+7//eAUZf/OIXOydJbw/OKjAUCPTyl7988ZGPfGRxz3veswNGlMfIDgGK/+Ef/uHiHve4x+KnP/1p57DJJKRH3HPRRRd10Xg/018jbSIok0r/kIc85CEdsPHhD3+4WzdZO//5n//ZAfRS3L1TQ0v1+OrAh3prWD/3ch41MdXXQynrs5/97MXVrna1LlvH+GXtAa2ULN7xjnfc0zMhJY/AgDkC07zvbne7W+e4p/cz0I2TIyJD6PrXv34310c84hFdICOcTbQBovz+7//+4ja3uc0C79z73vdePPCBDyw6pEAS9JGledvb3nYh0+Gv//qvFzIulUAA6YAyaA3ow4vmZf3ocvONa4jW7gm6mbO1/OEPf9hlNJEDTSbjW/gjyg2G5gScsFZAGjxj7fCXMqNah22It2VBsJXYJGwTdHzCE57QAa0Bsgw9b01jTtYQ/3vPrW51qy57DOCGj8xRgMCaKvd54hOfuAd4UnYgYIBf/QH0XnjhhXsyh1MZUVrsO+gRshQ/C372PvxmHWXiCu64x9obax8fkg90ADTjvbT3jPfRZYcffvjiBje4QXfPne50p07ejMP6+IOH2DhkTqab8gjg1/Oe97xRW3Sr5S10sYxb8lYa7zLyhl8C/Nh///27Brp0u3XlMIcOGeIde481THUlwFbJOjrL8D7yyCO7xqr49LDDDuvkGoiHz+wjdCbwXfl96NPQnex2foJspzvc4Q6d/rJWyuatf9819Iz7AYcf//jHO9mURf7tb3978Z3vfGfxute9rpOBfC6eoU/e8pa3dI1nzQPf0Xl4Tb8O/Co4akx0o3eWdGMt+JHSPfTQFB5elifm2mM36T0N/Nik1fjNWCLKQTmLBBEaUQ+GLAPE5ec2f1eKZnPgbD6io4yMiI5EXbb7RU+8h7GlvCWv8w0jlqFiLPHMspGWILExqNlnXNzwhjfsFGs0T3OPzZzyedWrXtXVVQ9dNeBH2h/EnCPaUgIMzJXCc+2333577ocYU+iUWgp+9L0/XztKMKVf+vu+KARlb7017LrOda4zGhkrzUUUgvHG6GVEpBFFSHWsvbHhhb7oYNC/NH+/T8GPgw46qOPJvv4raEXxyhxgQDFKxyIwyzyT80xKB5tk0JzBko4VPRjUjPgSKBZroy+NtSnJFqPRu3PZyr8ZYy2NscT/eEhNtfEopaAbGHbWMeYkyujnrr4I6xhta+nWNwcOVapT8BueNg7jQrdwqvvmODS/AD9e+MIXDs5viP+nqPxcb5bWtu+d+bPmnfIA/rCGpTXqe6d50VH0CuMUTfOL00VP4Qn6dOqF/p///Oc7JyHWsaRvlSJxXDg+tftGujY5r0wd69z3B8DmvX2ZH30Aj5/RHYxQTnPQX6klR51B7LKvcYA1p7Ru9KqSO45g9GgBCAArOHPeq7FhONr2TY4to7oEfkQZJANeBgujnKz7JmOdI8hRmBrdNRZ7TV9TUz8zD/TSKJFel14OyInmk5FRwyaJcXG0H//4x3fgBue276KLv/Wtb+3Zd6PhH+cJXdgMgASZmzE3/IVO6GscdM0Qrd1j/2PvsJ3e+MY3dvvEaaed1q0dB4eDnQP9Y3MyDjxx3HHH7ZEj60sHzgF+cIQ4iWjI7vM3nT+l4WfQDzhn/sAB1zHHHNOtC+c65AD/PeYxj+nAIKAWoECTUaV9wD8XvgLA2CPjOfznHroi5Z+cp/77v/+701f3uc99unfQtfQYxzjKksf4MO09Y3yAmlS+6E1OMjm1tng11hUPWitrz9l/+MMf3vHCUHPb7ZC3mvGO8WZJ3mIN8SfQw7rZt0KHfPKTn9wjUyXeAVKwAXNdqbT9yU9+cgdcsO9TGgOa4xStkj7Ff9FoOmgAnKqVpaFnQmfTWWQUn4T+to/mc6ELAa7ujSxhNhn+NSYn5bhqdOPQHtaX+dEXcFw3T8y9z27C+xr4sQmrkIxB+iLlcOyxx3bIJmG0kXPKoKJ+pr+CJp0cHxuzzQ56evzxx3dGESRS93WC+drXvrYzTPVncB8jTZ8MmzknlCFF8dhsIkWaoDvCTgmKb9oAGQj+UATLXL5PKdrYGC4QYEfs2ZjCwA7DE8hgfENXDfghAmrMIhOUNmOJEYQ2NmZ0BXKIMvgZGlP2nEjjYgCgHZoHIMMYZbyIXDE00vfbUDgNjAiKPKWfviMUow0DTRmjHNWoK4+GXZQw4wIq7g/jueQo9s3FuPRDsc7oDWR43/ve1znijCPfEeFAE/MWVRHlwD8MjRSMQn80LM0fv8Q6iGx5F4cJTxkHwIhxAfQQzRRRUmbCQPFe0aXSiQmlZ2w4IlToiZ8ZJwwccmA98TEDTTTk3HPP7daTYW4jZ0hz7GzAkSYsqmscoqG65aOV9wAPgSX4nSGBXv4d8sCoFQXBH472I7N6IDgNwrrjKw66NRfRAK7gQRGGtFSrNEYGWl/0Dr3JNRDgqle9ardBewea6y1hnAwV+oHxRsZENMi09XGNrUct3QIIdD/5IC9AO3NEJ5HID37wg52c6K8CiENbhkHJYCnNj1HqMm+AAf5igJPbs846q+ODOOaRkd3H/0cddVTH+2ghcm3dGcgiaGSBzDO4rZtv+L93jq1tSU8B+hhrItF4j0PKsRX9xZ9Dc+h7JwCJPmdc0ZnGpyk1fs6BaUaTaHXp9I6pOrxG39bsGyVeoRfGwNCpY17m/mXBDzqU7ghdjRbW3TpY9zCEwzkju3QT3Zo+xyHgUOJfso0fyYx3+HcOSuVzZJTb/8l8mmESjgb+sQfPDX7QO2Q9dIx5+1YAyRxYa0xHBtATTSDJAbkugR/2an/oVXxOp13rWtfq9HFpHjIG6F1joAeHaE2f0rX0FT0Wuon8oiM9w1bKnY6xOYlKW0vRY/sjm4C+se/bC1e57GPGyh4J5wuN9Pqxt3Hua66gH5ssXYM44YINEaeohIPIPvJte461yPuMlADCHDzLgQy6kl0UPGMfYwMBeKwhW6EW/GD3GKO9wPjSI4DZbLIP2A8i8bGuaBdzrXWut0PeasY7xpsleUvBj7zhKbvLHsoGIyMl3gm+y/kg1wnxfN7Dy3N9+jTln9r1SWVg7BnfpScDnE6fTecSdgidke6vIR/0hmwRIJo5j+nGITmdCn4M8fAqPFGjS3baPQ382KAVi87dnDfKRcqgzY1DF2AA4ZSyR3nZEBj/nAmGI2XFICCQNg732AQILkEN5UUY73Wve3UzB2xAwDnGvuM97pfmFZtQ3zimkA2KKu2LYRRRHxsnRyA2IO+LCAGnmgMydNUY457vQ0nzbAn3oDe6BMpP6dh4bcg2e7/va7TY9/4S/TjEEQ2h3J/5zGfuoXGkDkfUJoxwBp+1KV35XJy8Yh2BKlGvz5FDfynGeCaMTpFpgBmeEvnhSPVdpU0qpS/+jLU1B4Ywo8MGICIneheoPeADj+PPvqhK1DIPPRORDc62zZgDAQwEnOFhKDx5QDtrZw2lQZuLjWmfffa5XAlFvjkHT4rC2tDMIwBCQAbAJSKL1gHww2HxveBlshMbZF62MTZGtMsv/MMJ4gCbZ3oyBVCOkc9JBg6JLhuHZzgd1kPGytB6kNEpdJMWDnwCdgSfogXHHN04bkCicMTGuq0PzS+MDnoS7TlAdBod6XQO3xjjfw5Y8ClgEdgH/LCukS7OGSILIT81a1srn8EDQ3MovYs+RmvOjbkal/+LiuaZcuhsnXPDf4re7jMch3osje0bQ7wCeN6E4ymXBT/GHDu0TA1ZfEfOgKIcCvrIJYJvTwcWk3N7BAeTgwu0IEtDjXPJD2A2z17L98u5wY8U6Ii5pj+z39OVgH1y65IZIXUbMG1/6rvoNw44AJItY78AqgNQ6L/SPMJmIcf2B7ppiNb0CIA2LWnJx5Pv9WNzkgVDx9hjXeyH0JWrZtEKJqEDmQmQHO/Yl57+9KfvsfnG5L1EP/zDVshPthEUE2ATUDA/Gbx5htQy4IfgDHuA/h46MrkW/EBfdpCx5uPz/nSt+5ziMUc56Lod8lYz3jHeLMmbeZV4In4uywpfsyOHToXJ+YDz7buxX+Fheze7DGAbV98a5z+rXZ++PayULdLHt+mY4gQj+5hxAzTzMvh8D+yzKft+VpLTqeBHOrecRqvwxJge2Ym/b+DHBq0ap8WGYxNIkVUGe6Qv9znbMQWGm4vzKMoK+Q7nR6Sw79lAK0UkAvEkwP7PgZIOOtVQykkKfZcWCVAZi0j4tmust8YQ+MGoYuiIFNSAH4wyc+X0xBF2DE7ZNxS1qMFU8KOPfuk6pqCFqB5DxoZt/pxYl2i3dRyK3ubgh7kAH4ABaZZOimqLQE3pnVADfjB0Y21ThW0d0E6kHSrtAkRYX1kTfSBXpFOOPSPzhQHGeAYAAgUjesx48w2ZU30lVH39I/o2pRgL5z6NlgRfcfL9zjpowJV+L99M82+OjbFPNTEgbLy+CcySbSSVPObdt4EHYCoC6f6h9cD/U+gm9ZpsM7oBdS5AEX0F7NIPARBmzBwWpVF9oE7MdWh+Qb8U0M3lu4b/fQMwIPpH1vAQPgVc0Xei7ox7/3bVrG1pG8nls2YOpXcBKxmcdDnwT2YHnpSqnh956Lt4YciRmLL11YDNY/vGEK8EeDVlTOu4Nwc/gGL0FefMtYxjFyUqfeAH2R1qrBqlmJxO+5PxDJU1MHDplXWCH+QPnaLxao2BXxpXzRpGuSw9RmbpFPsbIGQM/FAaRp9xhIdonTvEfePqAz/6aJ0+G+WFkVkIjKR7hgIaNTSRweZKncYIauhzkWYcDb1vDPwogUHx3HaCH318GJlVAS72rfmc4Md2yFst+DHGmyW+GAM/BPHYpPagKeAHnQHoYE/bX+kztjpwM80AXgb8iPL8oUbCOd3yZ2rBDyAIP01G2E4DP5bliRqdtNPuaeDHBq0YRQBRpSREcEXvOFeinHFsIQGG7EvzjhRTU7DJSnvnMDOERegY8RRZGFcl4ITQq29lUHB+ciWwKvgB9OCYDkVVYhnmAD+kvJorh6sG/PBN6cQnnHDCZdIjbaAcIJkTU8GP9Jz7PvqlTpGsi6ixDIAg6AEQGepQnjtXpciInys1ssYyAjhNpSZ3uUjUgB/pmfOpkS/LQ1YIcCc11HyjrzeIn8ea1TxzyimndNEE0c6os/QOBqa5lvp31IIfpQhD/Ny3GbJ9vVfGwI+xMfapJnLOEZKObT2jCa/1DPAs5b2UnuTBhj20HpzQKXSLtM4UOIxxkx3gKt3iTxzHKPMmUt/zOQ7NTyQ8B+1y+a7hf84UeeMQyYQRgZIZIxrIWAaqOT47rpq1nQp+pCfWDAHa6Xs5N3Q6Rwq4RH7wnp9tCvgxpPfGeGWOEzBW3c5z8EO/Go5mBB/mAj9KZS/Gr/cBXpcNo6Qpji7VLwvPAozz9Y55B3jYV/ZiD5bdlAZW8tT2Ev1SuQJ6AGDIiH/XgB99Kde+hd4AZg5V3wXsUJoQ8w0biZ7geJRskwB8ZX3IMuwrewlay5ygA6JMJi3JS8eXy+nYnKyXTIZ4nzGjFTtolZOEALWcbvRXmplewF88Y/3jFLNlwI++shfvQX/ZwvQXPpRtEkGysEPR2tzTOdY4tKUsCvJgjcjBGB/mZWXK7PrKXujMsA1qwIQSDbdD3mrGO8abJXkzz5JMRea4klz7zphfkOtKz59++umLJz3pSV2woWTb1vBKTgO+Eh4p6cXUDorsiPyZWvCD/cAHA4j3lb0oO49SsBrdOCSfc2Z+rMITq+6rm/h8Az82aFUgkaKzohXQexuM6Eba3IzQS4WVUp4exxmblXrycDJDmNW223hFsDg+qaPqm5BX30szP8ac9ylki/rbaAgXz+bIa5QKhHM+9I2hSCSFQbH2NSnzztyZKaWhoZf35OCH+0U8KNo+x6UGPErHwLiLrILUYECPNMLWR498LpxQG3s0CEsNEjxijSPzQ5+PmmZROfgxNv9UYZsDAxvQkqLkNpA0oprODWBS8wyjCE/hF44CgzxAQl229aDIMz9iTfsc6ZQPGFqAAA6xzdopB2mWShgC5C0yP/IThMbAj7Ex9qVGm69yDD0jons6gNS6amzbt4GH/AH3rMMQbZV6TaEb/lNCFz11UtmOpmFSvUV2GDzAWY14S9lMQ/OjD8fAjxr+1/yXgS5DhRFofRnCjHrOhPr39JSUTQA/otGj/jLmKHoWusdeoNcE4DrKshh2APK++uUpujvurc38GNo3hnjFdzYB/DAOjiUAzD5pPsqM7LmuucAPe3pkrqUNIzmX1lNWl3IJ2YLRTFKvCCVbABA9avqutBzQvl5qVhg6HSAafQ6G+IJ80B90pBIdTjY9IXOqxsCPcQXoE7pNNpA9ruSoe7cmpNF40RjpebqFAxLzUHIY8w2ARINF49R8c4jW7CX3oK33RsNT30rHl+/1Y3OyxoDe9H3kEhCMj/SyoBv1GjGXmhNajAmw473KdPOeWQH60MlpmWZpbaM8KEqt4744VjZtABvflslr3DLP7Hl0TDTQDIAuz7iwDo7hjUy0aNCKp+NnsmWj5DJKsEMerBGba4wP04an0eRWCZn92xUl2E4PEmhC8xowoUS/7ZC3mvGO8eYQMNYnU9HwFO+GTJV4J2iV60q8KRtdT7AofesLgNWAH/gHrwAsAdOyNtk/aZ+jfM2GngnfIwftSnMRLFUuKzDNFnPZK8gRYEhmiKtGNw7p3TnBj1V4YhmbYdOfaeDHBq0QI4BAUUxqVfuQUU6XjVJKeZr5YVOgWKLpWKRAQidlgahTs0EBBBh30fPDBkGJMGRCYGucd46bzSyvCe0jZ3TEpuiM0d+MeUaBUolwNGyEUOU48mpoaUrGOAVkQ4bulsCJ3JmJLuMiY8AAJQQ2SY6aGmXOUhyjZb4RuUb/OcAPIFafMrVZaJonu6BkGPX1/KCAAV5hNOdKOegM/KgxfON+IE3N/FOFLTVV9A5/2jRF2l0cCptsnISQrrWNaOwZ/C1LCjgB8PBvfRSi47+N2aYoG4TjYk3xod9zdhnhuSOd9mFh1ONvz+JTEaQwYvs6n9c4yHm2ydgY+3ogkE00DOMQDfEHACTADzwZPT/CETB+9AfqDNFWM+QpdOsz/nwTiKv/ir/xTJQeoZPMkhL4MTS/GvBDpHWM//FaREH0UBANBwzSf+p46ccAEdxbs7YlXVUqe5ma+RGGGx1uvPg5ykjIEoeErgqgnIPodA9yAVTAJxxI66A8q9bRinnNAX4M8QonPwXzt3NbjuxK5VCAOsfF6rMBmAOm2i/oTQAFsFD2GeAMkKDhMafQfX0/A0R6L15jqFsjTiy5szb6YNHb0auCnqMjNcjUkNnFuB7qGaGhMbmTeWWfxx/Ggm/oDk6mUilyCOyzBxt3AMd9tDdne6A9lW60VkrYOB3GTJ7Mi5Nqv2GHxM9irjEue7+9FpDnYn+U5mMvkTnKeTVGcip6LKMD4BeOmn0GsAtIAPy7j05M+6OUaB29fWJPAdLaV+iSACic0uO9eo/InjMnPViG5iQTlz4DzJgjGUZ39hta4wX2hvUMR3yI7zlmgAa0TfVc7KkcUzxirwVQ0YPoZpx9F50RcxJks1eaV7zPfgXwkmlmjPYrvEPPAF3sg7L58Jo9iO6RcQIw8XPyQNeYK/5hk7Ft8Y1xskkFGPANm8197Fv7BRmwnnQc+5B80Hl9fEiO8Ai6oDla2x+9z/aD87wAACAASURBVJrba+gXABcZ1mDXN+l4NPMN64oG+u/QzbK90p+xoUvg7FbJm2zJKeOVtWZtpsgbPiFTACNlrN5BpmKPsTZkaoh3PJPrSrwoSAWg1KCc7LKxvYcdyi4DbtFJY/oUT7F18Dn+lelknfFgqYG+eeHXvmfihCTfdtFh+A9fleaCl2Te4pHIEjVnz6IXm3mKbszlU2A4eDrVo+7L9ZCf1fLwsjyxnfvxur7dwI91UXaJ9xJODhdFm14UN2Ukas0YAHzYQG0OoZSjMRgFQ9Ewugm1zUhPBE4cJRinvNjMGAyUI+OK0BLYUFo2apsXBRA1tjYNm4Nvij5ysAh4KQqVziE1EigWxoRIJUMi+hVIf6XANOssGcKhFGxyFA/FmXaPB8q4bIQMfGN0H2OL0+sCXjBObYBOujEfaa9xEgXFavNm3NqoXWjASLWxMu6ARQzj9P1+Z+P37iH62XSl2ccYGBzGYa04ppGNAfxgaFinkvHSNxcRbTRkqKIxWoTxKKsisiTC8E0NnhLb9s0/NQjRl5PAcPQ9qX9h/PgOfrHR+RlesNY2rfyY5fg+B7rvGUYpGqGdzZM8MHJsnjZmBjJ5saYMJWsqk8pGLt1YVF/Ux7sZoiLoZAFfky+AiI2NHDFa0dCc8JA5eT/6MlzDEGCQ2KhiPRmbmrWmfGA81jz/ZmmMpQgGY1pEk4zjTbTW28W40mbF1gIfGRuDUoZKGLUl2sZ6yAKbQjeZUXG0qhMOAC0MVnqHESrKg4+VkaG7f5fkuzQ/ci6qx0CxZvjNuppfyDcao735lvg/nCzySR+YM6OXY06nAl7T8qyateUIB21T+cHvqXziMTxYM4dcDu0NHAbZAOqmObbKnzh5spg4LmhN50UfJ2sQusSaMhrpGWtbm2VhDoBZwCI6W1POMp1EFgHDqYE4tm+UeMWesAmnvaT6x/7J0S/pqCW2+N5HrC1dJhsujhxPs/7wJh2UHtde8+04VrnvOPua5/N74uhmjnV6dPrUd00ZV2TqRb+bPFKcpt7TgdasVE4ZDlBO63z8U8YXz/Y9E5mt9J5x+XuohHUqHbfqfvMYomvwRcwPv9JJ+RHrfceGW9/g+ZhPnzykc53Kh2Pvm4uOy/DN0LenzrP0rlXGNbb2tbQzBoAloJENGKcKskXsh+y4ZZpee28fDw2Na5lnSu9LeTrn91rabMd9q/DEdox3Hd9s4Mc6qLrkOyGejG3NI6PZXjTiE12RYkXAlhXsNEtBJMkGlW88Sw69+rEQuj5DDnrJQaxJ16z+4MQbGfJ9G7fX2Ahs7OtUcnNteMYbc5lrjVedv41uqkOxzDP5kk+hQxhKnMPc6YmxrGr897Fk7RjTsh1gZS5HkbVFhxjv0FjHaFs7ptQBSA2RcOA4kNYdb4/Jztj8pojz2PjRz9jCECPbHKdVT2KYMsap99boB8AiEE/WR94TYOr31nX/nAbousbY3rv5FBjrO7D5M2gjbBTY/RRwmIPA5hve8IbLBT4EgPyO7bIp2X+7f0XaDBv4sUE8EOnWDNc0CiYDQJ2cXg6i0stetY31ln3/Ks8FMiwzZahp0SrfaM82Cux2Cgw17drtc2/z+38UEEUDgNSk0jeaNQrsZApEnwip57K4Nil7aCfTtY29UWBOCgi06Gcn4CBrOspTIrgrY1p26rqz7OacU3vXzqZAAz82aP2UrkhJVtetHIQiUBerAZqSilVSg5V1qJWVcq7URdp4ehTqdpNByQdwhsG+yZHX7aZT+36jQB8FGBFKwRgYASQqi0t7VzTK7X4K6AUARNfvYBWgfPdTqs1wp1MgSrJiHrLKohRrp8+tjb9RYLdRQNYikEOGt0xQQCWZFexUUh8ZmLtt3m0+m0mBBn5s2LrEufDq1pVfaAKkc/aqgECUm8R056oDnoN8+pNo7An4GGpYNMe32jsaBXYjBaIcwt8uhsRYiclupMPePCfgub5EGtYONa/cm2nU5t4o0CjQKNAo0CjQKLB3U6CBH3v3+rfZNwo0CjQKNAo0CjQKNAo0CjQKNAo0CjQKNArsego08GPXL3GbYKNAo0CjQKNAo0CjQKNAo0CjQKNAo0CjQKPA3k2BBn7s3evfZt8o0CjQKNAo0CjQKNAo0CjQKNAo0CjQKNAosOsp0MCPDVpifTmcQa9p3QEHHLDnuNu+IartP++88xb/9m//trj1rW+9OPTQQ1vDoA1ay904lCn8uRvnP8ec4ijdn/70p4tf/OIXi1vc4haL3/qt3yq+WiPTs88+e/HNb35zcde73nVxs5vdbCNPNIieIz//+c+r5jWVluj2wx/+cPHFL35x8bOf/azTd1vZJM0xz9aLbnZ87DWucY3LTSFo8F//9V/d7/7gD/5g6jQ36v6aOceA173+G0WYNphGgUaBRoFGgUaBRoEdS4EGfmzQ0jmR5cMf/vDi3e9+9+IDH/hAd+b11772ta6D+dOe9rTFU57ylG60//d//7c47rjjOifgkEMO6RrcOS3l9re//eTZ9L1/8kvaAxtJgbnXto8/N3LiGzwosmtdjj/++IWmw05nKR3vBmx6/vOfv7j5zW++cFTcO97xjsX73//+xU1ucpONmyGQ5qtf/eriH//xH0fnNXXwcUweYOXP//zPu8df/OIXL251q1stHv/4x0993VL3X3rppYtTTjml++6HPvSh3uO40eBLX/pS13RUB/u/+Iu/6L7liPI3velNi/e85z0dUL0JF2DjZS97WXdCEL7ad999LzesmjnHQ+tc/02g19gY/ud//mfxO7/zO92fvsvpBhp7O73t937v9xZ/9Ed/VLzX8+gpsEGm6IdNP8Vk3ePFi5/61KcWP/jBDxZ3uctdlrJ1xtZwK36PTgBcgasaPtiKMa36jTHeH3s/u+LMM89cWOMHP/jBe5o1A1TJzZWudKUusJfetywP7CQ+sv+75jj+VfDE3pTT2N7qO7/7u7+7kUGVMd7Z6t9P1eNzj29Onph7bDvtfQ382LAVYyABOgL8+O53v7t4xStesXjQgx60uP/979+N1ibwyEc+sjvS8OCDD158+9vf7iLCQ8dacroY5YwuoEpcfe/fMJJszHBKNJxjgKu8eyvXNufPOea+7Ds42oABjuZWXXN9813veldnjAyBH+ecc06nC0488cTFNa95zcWPf/zjLiNsE46EK9GBrrr44osH5zV1rdDhuc99bueky7pwqsmxxx67uN3tbrd4whOesOd1pTH96Ec/WpxwwgmLF77whSsZkr5L7770pS8t8hzj5DnPeU7n2AT48YlPfGJx8sknd/+/8Y1vPHX6a7mfzkDPr3/9693x6le/+tV7v9M35yFdtY71XwsBZnzpN77xjcVDH/rQLhvp7//+73tPLONkoOVLXvKSLtMrlXtZTRxIJ52FbEcmDZ7+3Oc+t3jve99bXKNVpwIIs6a1TtZ2jNcYv/Od73SBHn8e9ahHrTrtbXneugpasd2s+RgfbMsgJ3y0hvfHXkdnnnvuuYvHPvaxnU6K/fxtb3tbp9/f+ta3diC3+84///zF4x73uA6EXoYH1sVHU2VojCb2+qOPPrq7ja1w3eted+yRwd/jNaAb2gV4T+YB4G94wxu6/enud7/7St/IH56bJrMObsmXDenxJV95ucf69Kub5uaJuca7U9/TwI8NW7ka5/I//uM/Fg972MO6aGKt42fD5UC84AUvuAz4sWHT3+jhrJOGq7x7lWenEryGP6e+c5n7RdBkRRx11FHVMrDMd9Jn5vwmZ+ass84aBAk2hdY53YbosA7nFx28d8gBHBqTCLpsute85jXVDl4fr/zkJz/pDG4gRknv9oEfq/Lddj7fN+chfbOO9d/O+dd8G404Ebe85S07B26ojK2PPr/85S873nzGM55xOYADz+PddYIfX/jCF7qMilpncrvGG7z4J3/yJ9VjrVm/7bhnKh9sxxhrvjmF94fe12fTynp6/etf39mtt73tbbvH5+CBOd6Rz2WqDI3R1j5i7i7zrwUmp9J4ncD83DQZo9lW/n6d+1xJv66DJ7aSZpv2rQZ+bNiK5A4PhicMsjqkprlK4AfEUC8B2RwijFe72tW6VDaOgdRrEeTIKIlp5++PiJPfSzf81a9+1T0vRZ8Czn//27/925ehIGRUbb4UdRkmqdKGPstSucpVrrK4whWusPCsiPYcV+m76fykJEcaZaQnD403d3xLNHRfifY5vX7961936xn09OzQ+vi9MYp66Qez//77d/SLa8ra1tK5NBfPz+mQ66GAH0Q1rnOd61RnNKCp6IUIe16CMLbe//u//7u48MILO1nab7/9elPPvYOMobNxBd+Xvhl0HZsP/g9Z+uhHPzoZ/MAH+Ddk07/32WefPXrBz2MM1772tbuxh3yuKtcxxyHauyeMAoabyE+MdYqeyPk0BT/oNHKAFqETh8ak/wY+sZZ9WTZDvB6yFzT3TY7XFPAjerx4lj6ld9DFO9HEz/zbHPx7FTrVyvf/x96dwHtbjfvjv4/hxzE0HUI0kDljQqWiaJZCkbFCSVJJhTjGSpSpCJXIUEQKTaSSSOQU4ugU5WQs8+xwnPN7vdf/d+3/eu7u6TvtZ+/9rPv12q9nP999f+97rc+61rWu67Ou61ru69LjuZzV+9ynq4aMv/6LDiKr0m30f+21114hwq6bjGaRSWQKAVKPwJkP8kN0CX04lPxYXu2dhdM6ypyZ5r2jysE0370QnzV0Q28aMjCNZ9QxHHUOLY8xGIrxtNq2GDAZt6+zJD+69Ou47S3fuzkChfxYYFKRO5frrLNOde6556Ywa+kqDCQpL8LX7DQx6hVMlPvOqRZS63cpMnaL5PeJ9ECGnHnmmdUpp5ySQpyFZAsf5xzVny8n+aSTTqrOOuusFMortJyTKGT8iU98YnLct9hii+r6669PkSfCyaMGgdDFww8/vDrooIOSQ6vdUnV22mmn6rTTTktGrtxlxIh2yNusG1zaTGlK0RHyqM7JhRdemPq76667pv5Q4oceemi1xhprpM85q03v3W677arzzz8/PWuVVVZJuwcc35VWWinVXPCcpu/BD2kUl/DAq666qhFDRjvCqQl7bYRTG57Cd7Wx69nIgaOOOqo6+OCDkxP+hje8IY353nvvndrY9t362GqLwplHH310qjnB0N5xxx3TTsr++++fZMWz11tvvda+CMvO5RP+nHj4ItssCIpQGq/99tuv2nzzzZPcuC+/gsGG6z777JPyff0ceeSR1Y033lidfPLJSQaMPRkiowceeGC15ZZbVrvvvnsi9YSC++5xxx2XCkty9rVBXnjbeJ9zzjmJRNprr72qa665JrVX+sRGG22UmsfR42xccMEFKayWoyo8ebfddmt9p3d39Qe5Rz68S2ra9ttvn55/6qmnVuZ3W9qLHF199HdzxRy0o3z88cdXl19+ecKW869PCM211lor9Zs8mnPkDo4HHHBAyqGeZF7nYxftqmMfxT31U6QFvRHtMJZ+tM3Vpifq88698T59MSYIAk6z+QsDOrGtTfe4xz1SW6QiuMgT0pGO9Jyuees+smScYCgd4YQTTkh1P8jI0MiPXJ+RYzro4osvTrt65GsaOJlH1oQjjjgizR/ziNz599prr03/eg8chJXTobAjS+ZqEOKImq4+qynVpauC/OoafzpXOLu1i05WB4U8qGE1jd3NBbac36w5daOZziELF110UWN0xzTID/rJJgYCsJ4yZ+6IVhF1MoT8mHZ7EWEI6aa21cHrclqDzLNGtdVdmW/ZQHa7YtMqf/+ocuC70UcbR0PnSuBbJ1a7cA9y1ne8EyFbJ2X7sAzSN/ofpH/b94Y65qMQF0Hi1vs+yjP6+hlr1JA51CUPQ94z6T1DMY739MnbpHolZMR8HSrPfW0aF6NR2zIN8qMJvz792tW/NnkfF5Ol/r1CfiywEW6K/KjnkNeVGOOXM8uhi5xjRjdH0Xfl8jGiONFNkR/152vDJptskgxTBhHFgGRAoMT3IxfcO9xz0003VXvuuWdyeKIIoedwqI855pjkwHEioihrV0icsGrP2HTTTVP77fQiCp7whCekz/WXwYicYey0vVeky+qrr54cJM4BDLCqvs+Z5AQ3tdf3mnIsmzAcgn0bnjDUD8ZM2/jAW/84JbDzLP9X+FKYtWuUseWY6Lc8Ut83tiJajDfio0+O6vIZ/eeQc2pWXXXVRKTII5WWgmiqX9oL48hljVQBDprxjQUAUcH5VxuDU6feQhjvgalxzR1R7Wkab6QMUg55iBjkeCG+zBkkHgMJxkgi7RO1hHhCuJHxfffdN2EPp/o7u/qjzXBAAPkXgRHzSVRCV82PpigbZN5WW22VSA9OvIKVW2+9dXLMkZzGL2r/cLZ9jnjgDI8zr5vUYxsO4fyefvrpN9MTiEypel16om3e1dNeAj9YRl2NtjaFbGlbjnXfvDUnkQRkOmokXX311SnNynwZSn54b5PRyXiaNk6ISPoEyY1oMv5IhZhn6ntItUJcIU7r8uX/Q/rcpm+GjL8xQNQjc7WBDkRgmhtDDeBZLdmIHeSweakt2267bSL7kVV0kvmGKEbEIY0QZCKBYGost9lmm2VkTCoJQhL56Af+yPcodGwTAGFlTiMnbCpwBDbeeOO5fP/QLcgJhCaSk+5/xjOekcjrnKSv4wLbkFVzxe/596wtiHmkOALYhoj1VB+9p37JOZ9WexGPZBVBSTebZzYCbJS09anJaTUuIvKQu+wBNSGsReTY2k+2jB89YM03porKG2MkuhoINgqQ7MbaGCPs8+hKOJANsgsD+tXGjXlkbtv44NwbP6Q/QoneVbwT7sYQ7gjH6FvuPPXJAX2HdKXfbQCcffbZ6XfPyCNnbWpYy7yHrMFYHRonVOkrW6oLd/1nP6qjhaRF0iNO2/QdEpp9V5f9yy67rPrc5z6X7MKoDwSzLoKzriPhbRzYid4fxFxdBrzn2GOPTTrF+CqIDRPErr6y78wXGyPsJiRO/RmjjG29rt6QOWRc+uQhn2tkic2MqDYPI+WN3vGDKKXrEds2HWBk3tKp/nWZF+Sc7Nu0FI3NhmLTR10VesfmjuflNk181+aLTVfjTJ7oINhOqlfIs3dap2ws6YcUJz5GWyT40DlQ11l5H+FoDVenxjxn65mffW3p0+PwoBfPO++8tMHlPeQs5kZ8FlF9nud+xc9tHKtp5h5zzng0rQdspyaZ0F+6jbxbQ4y1OUGn8LfM+1HkZlZr60J8biE/FtiojEN+cOgtDowmO+QuE4FjwOiyiIziIGsDJpvyDAfbQktJhaNYX0DCKWNwc2JdFmikhQWVYhD9wRncbLPNqvXXX7/RMfY9io6hQSEzivSPklTs0ftFkFh0GBqMUM5g03sZPgiDJpa2q73xvSanvU4gDcG+Dc+8MGTb+ETFc8a4HTJEACMmLww2ythayDiijF3PYQRyOslNjGmXHDU55BYTxp0xQ7QxmhBWdvLrl7FTxNPiYFw4mS6GEYUdZJCFmuwgU5xoFIZLPK/PAW8qumlHy48FT/vIFsMBfowGubXaFzJeb3vTO/v6I9KJAcEAI/dxDdk5aMK66bOQQYaeMY0rDEqLsL+NM6+b1GMf9uPqibZ511TzA36uccmPrnnLUGY4G9s4lce7huycNdX8aCM/po0T59g8RCRwjI27yDwGL6eJEcTRDJ2eyxLHl+MwpM995EdXv+gGawB55Owy+DjAXU78fC7RQbzDCGGvXfSE9UvhRU4xJ5GhTo9aX131+QwDBQvdZ31y0a++I0otJ+J811g01fXwmYgl93PUtQeZaW3uK4ToOxzliM5EfHsGfR81FEI2OU5DIj+ir5O01zpGRo17EMLWEMQ3WyHaVh/3us0Rp94FSR7kGRJbnznNsOYoIjfYH5yMKBzImYsi8tYBTjuCvK2gdNQV0q6cZEYgIa3gZ32uE4jWImsZjJEmTfLShSvCnv1jPUXCc07hJuURgc8hR3BYa8isuR76zWfmm4st0YU7HG0GhE6NgpjI9a7acrnsszvZZSIqgzQ2tuaQtrYRnE06sonsqn/GqTdmfhT/j40xujDmmPG2gYGsimhXY5XXjomxNf/z9d9csYHTFJVYX2eb5lATodwkD006rinqK3AyR9hM2oaYsEmDBGJ/xbxACPrMPWxqOgN5nxMdddzdJ9qRfanvosSRN0hJMsyXmFSvIGREccbGQsgZvRryXMdjyBxoWydiLjienn2pby7rnTnf1ZYbbrhhkB6PDRnPy/V4XbeHXSsC2FqAtDPfrItxkl/fepDXgIoTAeuba9aqiPBm2w6Rm/lcZxfCuwr5sRBGIWvDOORHCDan0m5DfkVe/CgOcpODVTfu6ouQ59vlotDqJxrYVafgGGJ+7DS5sJW5Q5i3OxQ6xtwOvH4waBgdFg8KPSJaut7LKNF27w9j1nv62tsUOtuE4RDsh+DZNj6cEUac3QmLDxwYifluzChjq+/GiKJlPFPWgeW4fcmNQkYmhlp0SVP0TMgNQyWIuhh3hIi2hCOEEefMeaZ/cwepzwGvj7d3cEgsrtJNGIUYf7tW8GPwIvzsArZFYzS9s68/SDY7kvVokUnID3jYNYldkjYHJj5n5JOZIXI4JCS4D/uceBpVTzTNu1mQH12yzqDgZNRlYdrkx7RxiqgnxA0nx444R0m0DUMv0k1idzCXB7vkTfLf1Oc+8qOrX4xETrij2c0/jhHjD2k3amj9rJZu819kVZALcNNGkY+IWI4Vh9rOWhQ3zeczGUZ6iEBgqDK642qa933GrvUtHPdYu5qiOOt4KGYYaa1IgHACGN1BdMyC/OhrL0OfMym1Ntb/IJGRczmBm/eprkui7RwyO6NxRT+RzuZxnI6H+KEHg/ywmcKeMF7WU8SE6Meuiz4XGWNuudfaxwnlXIsm1HYyESS+Z8W8tBnE5rHGjSIHUVRUJOzOO+88R4A5oSMcrbpObop468OdA0X2/djAMh/JMN0QKYtN2NTJD6QC5xxONi+keyCF2GttxYDHIT8e97jHJSKQXcRJd8XpM/RdnJYS+CNmRLKQtTr54bvwIR/mmnmOpIMFu1o/2q62ORRjMEQemp7dRX6wnaJ/9fcHBvUTcZowrn8Wzr4oa9+P6Dz2ok0xdtskegWm5iTZyjcWzKuwa5pkbcgcaBuf0BtIvFy39LWF7kYATaLH67oduYuYyFNNpXzDHYFlbe5bD3Lyw7zn81lPI6oeDuE/WScQLTHOXXIzq/V0oT63kB8LbGTGIT+kGVhwKKdg7XUL00/hC7PNDVbGmF1WbLmrKe0lP27XPX3kh3YLKWVs5bsEdtrtstt9tHtvcofBgLXPjYR8KEIxuZ8TbYGLMM9wVH3e9V7PC/LD7zk2Q75XF40mDDkM+tWF/RCns+nZxoVxhsGPlJJQYggGzi+iCaMfxnDf2OpT7BDbURSCF4v7EDlq6ksYDtrrWaI57FQ1XW1pCJwif7MzZME1/mTU7iBjun6yUW7siSISrm5nR2hhPSpAO8LgJaPa6R1hXCDVvA/GMMh3fvJ2MeAi7SXeyaCO99WPLdQfYe4RejutyA/vy3cXom/CrjkCcUWaxmGHHTYX+THqvG4awz7su5zfcebdqORHLg90Xxg8xkd9CbukDKE2nUlfiZoYEgVRx2eUyI9p45TPQ8Y9HEQqIEI4vJyAfF5OI/Ij1zfmbt86IfqEYyFcO8KfYc0gjNpRy3tJzndSGZRCkRGnUgjIEhIkCONoa95vO5jwb6rpM4rT69lNRFMX+dQkj1LjpINoF6M736GeBflRJ2bq7YUnp5W+5li7kHQIYs4VsrbpqpMfnDA7+XViOe4L/NkA1n56kvOB8JdGYmfULjDSgs43tkEMtslgfR2h3+1kW0s5MKIspD/ltkbYT3ma26hyYK6wlziJojc5uP4f60A4vBxKkR/1CE/rXR/unC+kgUgW4fLICuuFdasrMivvi7Xf/LAOkS1klmgDmyGe2XaNSn6oe2YTzfzMowXIt37UjxVHuLINOPTW+ibyI6K+pP3YKLP5IoWpzZaJvrTNoSDdhshDEy5d5EfXHPY9mzv1eTGE/Ii1PVLe28bLOjeOXolUYnaryL+4zCvzkYy2HQffNwfa2tq2odPXFhFcUmMm0eM5kRG2CPujKcovX0u6Iuty8oNNY02tlzOIsY5akU0yOo7uX95r8zTfX8iPaaI5hWeNQ35EqJoJwKiwY+kS/mni2zUX1ikc0T0WKLsGmHnkyDTIjwhlRUhYQDG7DBpOqRxU/1qQ8pBru9dt5If21895t/BT6p5v1y2cZMZ903vtLjkdxS6cK4/86Gqv70XIZj6kTRjCFCvehf0Q8qPp2Zh9P3ZRou2RrmNsGXEMSIbP0LHVnwgzJCt2QhA4riFy1EZ+hOFg103YpDD6tivCHkX1RKFMDocUJoYvuYnwZ4aXhQLBo712MF15/QXGCgLDdzlgTeMNK+HnsdsYu0GcYXLJOOKUMfY4YnlYOFZdSgwHKGo+5O+0M8CoauoPp5MhqN35vHC/Bb8txUYfm7AmJxbUPPLDuCHD9CUPc9UPZGRe82Ma5Ecb9hb3Pud33HmX9zlCTPM53ScPUV/F/OHs2EUlp23zVq414ycf0yuvvHLuiHEORtM1LfJjHJy0J5wzv4tcUGzRmHPMOHr5vKzLV4Ro9/W5bS2hj/vG39+tT+aF+61P5i0CZKGQH0G8W1NEbdFNohejfg5cFZxui+iYhPzgIOYk8CTkh3GywWHtQPrS0XWnr24AxwlNXUVDc4N+nPZycMy7usHeZz7VnZhwdPvID2uCXX1yBk+1DMxftTo4B5wb84Od1HdFSi69yung6EfESDhTCJlJyY8cV/JkvYi0AJsedcfYRpeNEuMZYfScU1hHhOAQ3D2HriTz9KN0L2sNIqTtaiJy4sQ0az07DqkV9eianjMq+SFtV30DIpKy3wAAIABJREFUm2J2syMytE0m8nd2RTdqK8ffHBcBYle9y5bx3LY5FLv5Q+ShCZOFSn5Mole6MOmae3Ry3xxo+34f+dE0Pp5VJ1HzlK2h5OWk5EeTfs3Jj7Y5XciPPk1eVYX86Mdo3u7goAmL5OjZUTYpLUKMVmF3QvLs5rkHOy8EksOGEEBoUNyeYfdB6DNHlJFm0trNRHJwwuwG2sFW9Md38ucz8jh70QYhU/JA/Z/x5NnY9lgUg9mPwkgWXmFrFifOmNBQCx9j1y4PZ13khvf6vYlkCMBFKNhRQZB4DsNelAWjRb/jUnCo6b2iMRgoyAkXBl54bORpt32Pk9y009GEoSgXznob9hx6Oz5deCI4ghXOx0f7GVd2czjfxoaTjuyQK8jogquFYcjYctzDqPUcpFHdIerqi93DXD7tsOShdjCw28HYbgtvDZKFjDGuIvyanOuLEEAGjDQfzrvwS21E1MFjhx12SDsx8p1FhHgfGeRQGV9hik3jDSNED5mCFWfZzjsjlgx6pr4Ixcemm1PmDWIDscSAFLFUf6c5yCBu6g/5tnhFkTkOtVBdO5aKUjGWzXO7YkFYhkzXdYFdZzJCjhjyohYQQ+anS9voBA46h02ItZ0r88JxotLN+uSwbV7XHaEmHGBvrk2iJ5rmnXYbz+gzmeOkxxhHQdomeTA2LrJFjwhNt+uCODWeXbJOn0YhNN81hoxh7TEWZDWwjzET3p3rU++nZ8lv6GvjZrd42jhFG8I5ixO1zENtgkFep6AuXwgS5MOQPretJUPGn1FGRo2FtQym1gsyu1DqfsASZsZM+L81J46CFcXldzKRtzc3hq1vdGu9fkBboePcQKZzOF70kd/HJT+awtfztBfFIe2Ec3atibGTzLEhM301HmJncpz2NqVfwJzDrI3a1nTVnZiIdrDeNKW9cNgjdD9IQUSHdBc6HWFMR9pptgHQ5+RGm+K99LY2c76lowZpRk83pb2Q+0iD6nOeclzJYh4qrx0IbRtY/hUZqniie6QUuMhg/QSdPtzZBNaoGHv60ZpJbutkTj4+9ainiCoOZ1H0BJ0L7zZ7b1TyQ3vYA2wIhL+5aiOlKe1FW/XF2m+s6camyA/3RVSsDTDrHjnpsmWayI+YQ8bEeAyRh2mSH8ZRjQ76OCfpmwp213GPaBVkacydHD+bmuZKnhYzil4JTOppL95BZ/Fz2Ln1q54u0jQH9LWJtG0jP9rSXqItsZkzjh6P4qb1FJa2SA21QMgZQr1vPcjJj6ih1ZT2wv6gG8l6ify4+Qwr5EfjMrt4P4zjjpqOQxv1OKdxUYgjnOKIsUgd0Cah5AyuIUfb1VMh/J+DITS1qShZ/b1D2z/K97ow7MJ+SFvanh3He3Hwmo7N8+xRx9YzKX/Pa3I6xumLxZYBkhNTXf0e0q8+3EY9Pi4/xq9tdzPaRcbyGiS5k+v3+lj09UdbkVZRNFH0SdPz+/rc9fcYty5ZmeT5+XdHxb7+3lHm3dA2t7Wp6xi4LlnP/wZT+mu+j9McFaf67r3/k7Whp6kM6fOo+ibGT6Qhw9c8sJNtjVgoR5PmMhbGImKV4W3t4nCp9YGcqOu4ujMbUTV5FJkddaSZVL48RQ7ZK3IN0UHGOLQiNtpOARuS9tKU4x1OkbQUVxABCDmksl10u95IsJzUrs+9SdsbUU0isETpRa0XUVlkPYqQ1t9bd2Lqp4JFyoqoSEa/cYqNDvIqPQIBiDRAjER6E+LWDmr9JI82nRM1rpCa8ay4tymqEcmO7LN5hax1NZEfbbgaLw51RPvF+40xQsH3ODgiDG0SBMFQr6HVhzvdhpjNxwSGyM4gVZowqZMfNtzyKF+bTMhAz206Rcgzh5Ifccqg5yP/I9LO2mtOGUPEk35EFKTnG2uELyITkd1GfkRUrHkbNX761h7OcdscGioPTe8YN/IjimDCIlKCyL/naWdXwdMolmpTiJMdtVQCP5iT4bx2xKh6BSaiKm2kRSQ4GTNeNoya6quQsb45QGc2rXH1kylzrPvaQo7q0cBtejwIyUhpiWho61x8JnrYGNAFEf1Ij5nHoozo5D79mpMfTRGixroe9VvIj5vPsEJ+9Gm28veCQEGgEQHGqJ0XKQSMmqF50wXOgkBBoCCwkBEIBxPJEdFpdtkYuNJf4ihUZFtEvNi9E8XH0RXBpyaBdE/pFnYC7c4xpn0ugtIOKufc9zitdtwRHpxXUTGICBFi3itCjHHMkRYtE5/Vo+8CUwa1djK6OfycGjn1nAzRPaI+peHZaWRsi6TitLpHe7tqX0yjvRxQ2GiXHUrRCy6OQVPhW04DsgEBIELDd0TH2C1FHNl9FtnISePQyNV3skt+cdIcMckx0O/Y+bXL30a4tMko/DnbIg3z9KeoYyMSIWpFkA9jZzeeIxTyIsqgTw44m/rO2RRB65mibhFHIkIUKY32ixDlUIqk4gAbS86UlLI4FrkLd3IgOlDtKJFYoigU/uWoNh1B2iT73oPkEPFoHmif/oq2aTvGGClB/mCGlDKO5JP8G29RvyIxkYbal99nznB6FaD1fA6l9pMJ0aOcTM4vDDnW5KRJjvKNDHJCRoxvXw0Y8mHM2+ZQnzw0beIhq/XTPJe6ZE7olwhsBGHef+QEQjb/TBQ2/WXem0t0EuLA96NQL4xzPI0bXSKa0Xf137thRmZhItLJZs2keiUwiROsRIQjLI1xkJX1eTdkDjSdLliXLdHS+hmRtn1t8fdR9LgIOrqE/kaeKTYuEor+RqLonwgc5J1IV9FLxpSMi6axEdmkX5HRTTLheTGnbSSI2IEl3YIA1k/RqkPlZiFuRMzKTijkx6yQLc8tCCxxBIQSM5jtCgltldIRTP4S73rpXkGgILDEEeBAcq7DIEQocAyGOEQBTT2KjMMd0V+549MXNTYu1BHpFqe+eQ5nBsmSv3/U6KJptdd7tUeI+dDIpCYsmvpZv68p2tF4wGbUk4b6ZCHw0YYhUa51ealH7kWkledGRK02+HGvE2f8Hik4nudeabeOnUWU5CfZNOEeUVm+Jwokl5mh8hdF9iPVOm/v0GdM674hMtH0Lo6+3f1RCbGuOTSuPEyKRYwzmTHfjWtTVPioc2oaemVUTLrmgD5NcvW1ZVQ9ri0wp+vNq5iz0camvuTtH0e/TkuXToLjYvpuIT8W02iVthYEFhgCdhLtZmKgI89xgTWxNKcgUBAoCBQECgJLEoFIu5D2Uq/VgtyJo8676rgsSWAGdgohYLdcnTo2jBQEUQgKHperIFAQWJoIFPJjaY5r6VVBoCBQECgIFAQKAgWBgsASRiDSLqT7SHGJFBW7x2o3SJ+QYtSUurKEYRncNUVvpYpI25X+IupDWshCKsA8uDPlxoJAQWAQAoX8GARTuakgUBAoCBQECgIFgYJAQaAgsLAQQIA4qUONDnUGpGpJW1EnRETD0GKuC6tX89Ma6UJIIqfxOI1k6623LnjND/TlLQWB5YZAIT+WG/TlxQWBgkBBoCBQECgIFAQKAgWBgkBBoCBQECgIzAcChfyYD5Sn/A7hjFhqhZkw1Y9+9KMbj35tem0U0nHW+e9+97vqwQ9+cO855lNufnlcQaAgUBAoCBQECgIFgYJAQaAgUBAoCBQE5hWBQn7MK9yTvyzO4VbkyjF8L3zhC9MReo5CGnKpVv+Nb3wjHdmnwrrjpiapsj7kndO6R4Vpx6g5gstxZWuuuea0Ht36nOXxzll06j3veU/KaXV8HMKsXAWBgkBBoCBQECgIFAQKAgWBgkBBYEVCoJAfi2y05XU6G/5Nb3pTyuf8/ve/n86zb8rpRJS8+c1vTsWc7ne/+y3T0ze+8Y3VT37yk0VFfugP0uPb3/52OsM6Thfx//POO6865JBDpj6abe+c+otm/MDPfOYz1RlnnJHOF7/Xve4147eVxxcECgIFgYJAQaAgUBAoCBQECgIFgYWFQCE/FtZ49LbmP/7jP6qnP/3paRe/7+gy0SEve9nLqpe//OVLgvxoA+dTn/pU9d3vfjc59uUqCBQECgIFgYJAQaAgUBAoCBQECgIFgYJAHYFCfixAmVB9+sc//nGlLse9733vdPxWXEPJD+ktUh0++MEPVh//+MdbyY+3vvWtldQO1x3veMfqVre61TKI+NsPfvCD9Nm6666bqoj3XeN8p/5M9UhEtdzlLnepVl999fTeqFeSt/V73/te9eIXv7jafPPNG8kP33F02c9+9rMU8bDKKqvMHWH2l7/8pfrzn/+comakAHmna+WVV56rodL0zmhrUxu7sPnjH/+Y+uT5t73tbRPWolfivfD/61//Whk77WlKR8plQzRP/R59IiPecde73jX9XSX43//+95Xvekc+htEHZ9q7/xa3uEXqgnvhduONN1brrLNOksW11177ZvLRJwvl7wWBgkBBYCkicNVVV1Uf+tCHqlVXXbW6xz3ukSIy6+snfewaNbXUunbppZdWv/zlL6unPOUp1X3uc5+lCOGi69N3vvOd6ktf+lL1hz/8YUGOi3Z95StfqbTz7ne/e4r6HWKzjTIQ48r0KO9YSPeag5///OerH/3oR9VjH/vYQSnm7EZjwd4Km2q++jREL81XW0Z5j6h2sjsKzqM8fyncu6LNvVmOWSE/ZonuGM++7LLLEmnxile8olpttdWqU045JTnCz3/+81Oaype//OVU9+KlL31pKlb60Ic+NCnY/JKqQQGeeeaZ6ftSRCyE97znPZMD65L2omDqIx/5yOpJT3pSdf3116c6IH7cw2H+3Oc+l8gT7+OUO0P+oIMOSkenNV1d32G8nX766SnNZo011qhOPPHE9IgXvOAFaXFmOIposWggZCwc++yzT3Lape687nWvS4vIu971rurCCy9MhA7i4Ktf/Wp1+OGHVw95yEPSM5AKD3/4wxOhce2111ZHHHFEteeeeybjUX/088ADD0zv8f/DDjusesADHpC+s+OOO1Zf/OIXq0suuaQ69thjk1F73XXXLfNOhAMF1NZGZFX9gov26tOzn/3sRCQYEwvpJptskgxoY/6EJzwhYYCkkdakkC18IqXpiiuuSH01BsgKmBi7Jz/5yZUx/+hHP1pdcMEF1ate9aqEqWfstttuifgyrnB0pJuIoeiD78H5C1/4Qvo58sgjEzZvectbUj0ZMiOl6P3vf3/6iVSjMUS7fKUgUBAoCCwJBKwt++67b9KXn/zkJ9Na8rGPfSxtVsSFcH/uc5+b/kvH09lDL0S52lzWtE984hO9UZ5Dn1vumwwB48L+sI7HWjrZE6f7bZsWv/jFL6rXvOY1qZD9tGu6TSLT0+3p/D0tNvPYQ36e9axnzb3c39hQdXKTrcR2Y+ey3efrGqKX5qstXe9pwo1Nqv177bVX9ZKXvGQZnBdCm5d3G1bEuTdLzAv5MUt0R3z2D3/4w6QwOeyKmbrszFME2223XbXrrrumXf2haS+c4aOOOqo18gMZEVEhFkyGlvd7vvdQ8hzmxz/+8aktnsdBRkDc/va3v1nvhnzn4osvTs75CSecUK200kppcUBGIHCQBP5/1llnpb+L+EAGISVOOumkavvtt0/MsEiPaPevfvWr1E4OfZ72IuXHQgUzO2cuhoF33+lOd0rvpICRSJRKvO/qq69OOBx33HFzDH/+zvve9769bawDYwy15YADDph7pt0jDLe2e+fTnva0hPW2226bvo6kecYznpEWTmNifJA4yI5YTLULIYWgQnYdeuihaYyQHSJM9H333XdPRnpdbtzne2GUW3hggQy7853vnHY6jj766EQmiY5BhpDDQn6MOKnL7QWBgsCSQwCZTP9KP0VO05/Ws3/6p3+a62sQzD6Qfjpq9Mcoa/2SA3gBd2gxjMusarpNKtMLeFg7mxZ25nOe85xlnPLcjssfgLi0QWbeb7DBBvPW7SF6ad4a0/GiNtzacF4IbV7ebVhR596scC/kx6yQHeO5FBdnVLRGRGh4jIVMUU/EgFSEaZEfWFbGG+KhrnS0xd8w2FEg8/LLL69e/epX32yHK7o65DsICIuC3RMFW/fff/+U2uJCWFhcRHHos52L+jWU/Dj//PNT1MNnP/vZ9J64OP2IDRgjVzj8ImzifU2GTf5O3+lrY73NdgZEz5x22mmJWNlss82q9ddfPxnLrqZ3+g4yxxgZd1E6W221VdptQlC4RKUgVd7xjnfMRZbEeNbbkL8DvggkIdr6jeBwve1tb0tRKcgVO1sPetCDqp122inhJ3JmvsM3x5hC5SsFgYJAQWDmCMzKucwbvhic7JkDvQBfsBjGZT7kcwEOzcya1OaUs3mlpefRIDNrxIAHL5Zxb8OtkB8DBrncMhUECvkxFRin8xCKi6PNQc932H1+0UUXJYddFMG0yI/8tJe60vFOURrvfe97U/pHXBzgptog/j70OxzsvffeO/VRREFEkXDmkQMiPNqKlw4lP9qiXnwudQQRoYYJ8kNKULyvj/y49a1v3dvGJmnA2p599tnpR6qO6/jjj09ESJsxBU/3G3ffERmSk1HxHoQSEkTNjrYw1/wdTgeyWCM1RMDkF0IEKXPNNdckjMgA4uV5z3tewq0p4mc60l+eUhAoCBQEFg4CUhxcec2taN18OBmjOtnWgagzUK89Mi1UuzBpW/ekzOZ1tKIGldTMUaNh6u+wrorgrEfdjNpfzwjspH3Crw3DUcelqy1RU8y62labQx/rGPb1r00+p4l9XxuG/h32f/rTn1rtyqHP6ZLNUca36X1NTrm6PHvssce8pWgMkYNx9dJ86I7AtQu3UcmPUdsd99vwi83VfN7FfPT3UXXTkLk1qv4cKvvj3jdJf8d950L5XiE/FspIVFVybNV+yHOHTShRA04zmSTyQ6qHiAf1IkzqupKsK5028sAi3GYYDPmO/siRFtmgn9JVOOAUEWJHiocogzzywwT1XrVP+sgPbVCg0/2IlE9/+tPLFKgSWYN1ziM/RiE/EAx9bayLlLol0nakrTByFDQVZaGorSgYhZ7qhJbFWt0XqTHGXQEzKTH1PGP3+ZHjqzBXHvkBawum8UZmxDtEnSB9XDlZEvcLSYQ1Ysbl3dru3g033HABzZjSlIJAQaAgMF0EvvnNb6Y0SOmS1iVrihRERbXpcumA0j85bOoyWROsqxz8uOj4Y445Jh3NvtZaa81taJx88smVH5sZTikT2afmFJ1rbTj44IPnCOZwsqVqSoNsu4+OR6Rb8574xCem+iM2GKRZimoUBfnOd74zvcNmAwfAmifd0tpjndEW7dQen1l/pT/G1YWJVB9rhz6deuqp1dZbb53wgd2mm26a6lDtsMMO6Sc2cURlepf0APZN1KhyJLt2SLGUuul3dgL8pb9GWpF1UV+MiShZOKuftfPOOyf7JMf5Ix/5SCL74aAOljbEZ8ZQGq8oR+kJ2qqOCzus7TS9GBcpqN5lE0Ekq3ZYJ623UkptHBkT+EpLtYGhBoy+s3/UcrG27rLLLtW3vvWtSmStk/nWXHPNBLtU12gHLP1ex8F9sLAxwm7yI0r43//939MaHut7jA+7p449+ZFqrbaX6NItt9yy+vWvf53kGfbab91vkmn9h+nQcSNHbBTjpp3eYw5J+SarYZeE3LEJpfZK0ZZ+TZ5gJh0avsbNM42hsddG9iV7CBZd40u+Yi52yYi21O1jaddsOmOqBp7aaOavSGZtfuUrX5nmmzEjezfccMMgjL1ryFwie/nlnU16SX09fWyTQ5/PWnfk7ezCzVwPnOkKdr9C0qGncp0UOo/8wIKcilA3/5pISzoPDv62zTbbpPmm3l/UcPF3cqPmnyLB8CSf9JB3qa/Hl3A/TMmOgyD4Emo5tem10KFtMiqSfMj8YeNPup7ASpS4zWtkMV+Kr2QO0f/6kq9h011VF97TCvmxgMbEAqBGg9oNFiGX6AyfSUUYteYH5bvffvullAhM5hlnnJGUMwOij/xwyoeJbkGhvH2H4cdpVyDTpK1ffd+hCCgJiodSYfxQViIKFP90UWIWNcaDienSD8afRbtOfqhHoU8Up+iNiKaQSqP9FnJkRbTfe032vObHKOSHehp9bazjQqGLdNE+KScu/WCI5OQHJRg1P7Dj0msY1cbdIn7IIYckRcsYocQpbAuegqeID6ksiJLIMWWkUdjyTinrnGDJa68wql2UPSNORI4Fh1HqPZQ/vODPCGLokCX9iZSoBTSNSlMKAgWBgsBYCNDLHFAbEXR9rMHWEsRErFNDd1gRJx/+8IeXieYM55metp4yROleel6h7aixNeQ+utm6wCD3Lyc5amcxuCOyMpwK66A1wpr305/+dC5c38aIdcA6Yt1hf4QjOgQTJIY1jkNojcv7w7lFbnAUETmBbaSDWsPZAGqnwOtFL3pRctpFG2ovo5xjEvWpwm7gFAdBzzZhB1jvEQS+F7W0jGekJQSmxtJnbCMbAxH5GW1C4PSRH9bbsC2sxYqYawfMESCBAUdfvzlbCtSz5fSP85RvPqizxfbhMLNf/E3kp88U0o0ITLZRrPGwQKhYq8NmNNbaFc/Qlljvu7An097NSYRjpN6qiZbXeWuS6SHjxr6VTgsnzw/585mNKlfbbjsZQGhw3sxLbTVm7icvuSzoIwLQd2DaNb5DZKSJ/PBZXZZyhdMWwTAE4yFzqS1KqEkvtcmheW5uzFJ3NCnhIbg16SlyYu5E6jyfIOYPGeUn8U2QpPULWUau6duQMXLCLyJ7SFsEqrlFN9KdUr7pfURWzAV6yPfMc4QZopRcd+k1Ee1dMiqyfsj80adx1xOkYByEQEZc5g/cYGjdEOGY16waawFdRF8q5McCGyzKGAtv4eVYSj3YYost0u6AyY41Z2AgJRRFpRCawnJ1ywRlwFgEMXp2Riy+lIBJrMaGic+hxfpzxp16ovgm9tMOUJxKYvFlvCi8KnKg7bIYN30Hc0mx2O3QJoaaexkg2Gfvo7ww6O7hYDNiGHeUi6Kddk+QG9rOMGJ8YPe13c4HZY4siugW9VEYBZ5pd8Z9FD0jDbMb9VUoH3gqZsrYCHy1CRFQf2dXG5vSQiyElDbCiHKWOkSB+t1CHouB8XafHRCkhv7bfYxaG3aCKCw7THYbnP6y3nrrzRk9iCWKjExQ8HaSkF92AXO5UU2bQYoYofTDMLRIapPoEoYDsoMRaMeMLEWdEAaS51H+D3vYwxbYDCrNKQgUBAoCoyMQRZ8ZgkjpqIUUhi8j1lqArJgG+YFQjtNgmhyC+KzrPsSENaIe4RgOj4Ln0kjDGbPWW58ZufGZ9TwiLQOD2BAYionaWnlx9XohcuS9NRyZLgpFVILL2mJXNeqcMe6t5ewe6Zlh8MezrdGIEs4MUilPybVmWc+s6zZDujDNyQ9rph+1tLTPummtzuuu5dLUlvZik0bkTURnxn0c83ynPj7nVNmQiCvIAHYHrNhAngUfNlz8HbFhzQ6iRnthIbo3rlw+7aAPwd539MFYxI51Uyp2G/nRNW7sHLLKBnViYZw41xSB2jRz81ptMS7Rf3Zp3mayb16xsWz6dI3vEBmZNvnRh3E9grqtqH8TTk16qU0OZ6072jTwEPKjSU/FoQai4PlDNgFDf4aO5ksgJOrkEH3hXna1yA9/538gXukQf3PaIoKAbmRr2+TceOON52oG5rUXI0KiT6+Zl/yeLhnlm/TpvSDiu8iPrnWiSYa6DsQYffVcfN8o5McCHTO5YX//+98nzoMckofWB0G0Jc/bncV38mdGbp4aG23kTn5/5I02tZEBR8kJ95rmmfdD2xjpJIxpecWMkbyduTGFnOob98j9bKq9Ejl8CJMhedBxf44zLOPSXobqqPmPffJR/l4QKAgUBBYSAsh+mwGM43rNKYZvfjraNMiPcMBhMNQJq9/HsbOZEaefBZ5xH0daX5qM36bP6uTHUEykcIqq5DCI/IjviTpEzsTpYwh+Gyhx2Xm0yyrq0d+aDPL8s0g7tSlRr2/lPsR/ONdDMOXkcKJseNh0EHWD5BdR0rYL2kZ+xOc2DTj1bfchNexORzsDixgPEa/RN+Pxta99LUXLsmGMc8hN0/1N5IcNIVFFfdg3ER2jkB/1kwXrYxlOK/JL5EekOdvIgVfXrnOT0xcF8u1q27Bjw7h8Ln1BpAgSrGt8h8jItMmPel2/OsZSr7rmUpfO7CI/bFjl0Uyz1h2TkB/56Y11PWUOkOd65LHIKHoBgRHEdbQBSYEUIXsuz4/TE80vpFykPrW1uwnbPr1G9rSzS0aD/OibP9rVRX50rSdB0ogcD6Lb+F9yySWJJMxJ5IW0Js+yLYX8mCW65dkFgQEITLOA2oDXlVsKAgWBgkBBoIZAGLIc08VCfiANOAOzIj+GYsLJRHQwooV4M6htDjD+RUN2PScfhj7yI05bUwtgGuSHd9sAECUqYkDkSETBRvpRfaL0kR+iOUR1tN0Xzlsf+SGiQxSrSB3psJx6ER9x3Oqo5EeTXOd9mzX5AWcpQXAxvzj5HE8ynNeXaVJMXeRHkyzkz+ga32mSH7FpZIOtK+2lj/xAeHXNpWmRH7PWHUPJjybchpAf9fnTt6DZhFT3QgT5mWeemaKlyKMIs0nJj7a5FQRdn4z26b0hkR99ZDq5I1eiGhGNIrXoqRW1jl8hP/pmTPl7QWCGCNghO+ecc1K6iZA86Tdt4bYzbEZ5dEGgIFAQWKERiN0xkW5NaS9XXnnlXHrBQon84EA2FfbmyFtLOM4c5nEjP4ZiolaIdUxKpV3OODUsdvPbwsMJnGKQSBORjH1OgPRbqaxSPpvSXqRkBhE0xLFFdiBuYkccYWOHmKPUduJcX9qLeliIk7b7IgLC2DSlvfgugkMESR6Kn6e9OKkOXtKwOFj1QucwQuggiNrSXurYz5r8EGWjtowUHJfo1KHRxE3kR1vai2erPyd9TVpV1/gOkRHPayIz6t+VzuKdZGkS8kPqe9dcmhb5MWvdMZQfNsoxAAAgAElEQVT8aMKti/xoSnvxLnNXaQARTnGSS7SB4y99PlK8zW8yhUARdSSNHsEYaS9Nz2vS+X16TfS1OiP1tJdcRqWr9em9SckP/bWm6aPUfzph2pHwi814KOTHYhux0t4lhUCk5ESnSorJkhre0pmCQEFgESHQVAi6XnRcdxjCnPa8fkVTN8cNU/asIY5ZUyHsKHgatZvsqo9LfmjHEEyQLWpxqE8RxdAVMM1TVj1HgUUOexT+VktKkVfkfxT+6wv/VgxcdIm0BvXQXJ6TFzPn/NRrZLjPqQZSgSLE3fg4GSWKe7tHzRDPCye9Pq4xLqIyohh8FDxVXyuKzEYxzfrJMVGwMQqeRp0wxTkRIt7POUGM5Hn8wvoVYYSPKwrC1wudIz3UBcl3m4dgP2vyw3hwNBWmDWeuTpK1qYqoz2a8pDbERRY4rnnBV/g6GUO6Fae3a3yHyEgb+RG7+k4mURiTTCHn7KRPQn4MmUttODXppTY5nA/d0dTOIbh1kR8xf4wr3YFgcMFNbQ/pLPUUKnJA7+T3I13U+KOzFPSlLxGq6h3Vn+f/OaGYp4H3zS3zsUtGzeNZkx+IQvrSu+gQxKOfptT5RbRcT9TUQn5MBF/5ckGgIFAQKAgUBAoCSwGBOGZSDQg77y41NThSjEZ1F6JguF1GURcMdUVF80sotxohCncK7beTzyF18oTdaM+3w69WAWObU55/hgRXwLrvPo68mlyiBhmydvY40drGkVYjg0OgzoSikIp1iwhRyE9h8bbPVlllldQ3hQAV24y2NGHCiEbiS3GRQ45sQR54r6NJkQEcwsA2TnJBkmirOh1y0TmPTumwI81ZgDniCYbxmVx/z1InxE6mk860z5go1u57SBeX94kCcYKZAusK1ooYsauOHFFcnFOgWGwUlber7O9ImrZUDOSHCAbFxpE7xt97EB8IEbVDOFXG3wkSe+yxx82K08PLKS6cbzLAceNEOelPGD4Hz3HLnCL4aac+w9VYqA0Gb7vGdpWNP/IHMaA/HEOfG0Pv55RHQXQY5diTG3KgaG3ItIKSl156aSouH58ZJ7VHcpn2fO8ZMm4KyiILOaGiW2GgTxwyRWHzo4xjLpHtvvnmGUL4Rckg1bTFyTcOBICfcWgb3yEyoiAw2czninmAtDLu6twooq8dxsCYGnf3kxG4Sasw3/owNlZIq765VNe1bTi5r0sOpYHMUnfQP/UrMK/jJh1liJ6Cvflr/viOeSyqSAFTJGrToQPID8SQcaCLETDGCMHp0ATRak7Boqs9g55HNopko8uDfNMXeol8RbpIl17zbFebjD7wgQ8cpPfoeXWVxl1PfN8pQtYgYwI/eKnpR2bzI9aXwjo+pA+F/BiCUrmnIFAQKAgUBAoCBYEVAoEoBK2zQ0PzlzcwEUU4q+jBNky8F1nA2eQMx+lkHHgOIAfUiQcIDte0sI1i7hHCLYqg6QpckCKwUWgzCnw7HcL3PIMjUI9W6RvTSTHnWHW9t+nvHDMFHQPnHNModG5XX+H0uuxOC/s+XOp/R94I/ycTolmCoNIe5NSrX/3qVCcGWTDO1SYLQ8e3S0b62tNVgL7vu/W/jzqXRn1+2/2TyvE47ZgGbn3zJ9oVdUXMD/Ot7UCAoc9r6m/f3Bqqr8bBsu87yB9RLwjjiGzxHdGLToQUvYREWpGuQn6sSKNd+loQKAgUBAoCBYGCQEFgSggoZmr38B3veMdcOkM8Wu0Ff7PrGqkOU3ptecwiQiBSHRRYzE8c0QVEDRnhfNX/toi6OJWmlrk0FRjLQ2oIKG6LeGyqYyS6UIRdW42jpQpmIT+W6siWfhUECgIFgYJAQaAgUBCYIQKMaqksIhKkfUTYuVBy6QJSMA477LByXPoMx2ChPzpSHaT2SHGJlCK75WotCOeXftF36stC7+ek7StzaVIEy/ebEJCqJ6VOOtUGG2wwVxNFKqDPkY8rGvFYyI8yVwoCBYGCQEGgIFAQKAgUBMZCgBOL5FDPRFi5goNSLhjUanHkKRpjvaB8adEjgACJ0+1uuummypGw0l8e8YhHVBtttNFcKsyi7+iEHShzaUIAy9cbEVAvSD0celrBVuS0aDy1p/IiwisKfIX8WFFGuvSzIFAQKAgUBAoCBYGCQEGgIFAQKAgUBAoCKygChfxYQQe+dLsgUBAoCBQECgIFgYJAQaAgUBAoCBQECgIrCgKF/FhRRrr0syBQECgIFAQKAgWBgkBBoCBQECgIFAQKAisoAoX8WEEHvnS7IFAQKAgUBAoCBYGCQEGgIFAQKAgUBAoCKwoChfxYUUa69LMgUBAoCBQECgIFgYJAQaAgUBAoCBQECgIrKAKF/FhBB750uyBQECgIFAQKAgWB8RC46qqrqg996EPVqquuWt3jHveonvnMZ1a3utWtxnvYIvrWH//4x3RSh58h1z/+8Y/q3/7t36qvfOUr6ZSBZz/72dUd7nCH3q/+6U9/qs4+++zKMY3wdUrBOuusU+22226Dvt/7ggV4w6jYzroL3/nOd6ovfelL6QSfpzzlKdV97nOfWb9y8POdHEOmfvSjH1WPfexjqw033LDxu0Pv63sxDLwPJne/+92rpz71qa1zwEkaX//616tvfOMbI8l8UxvGnT99/Rn17/p05ZVXVn/9618HffWe97xntdpqqw3GbNBDx7jpL3/5S/oW3TMf10IZr/no62J+RyE/FvPolbYXBAoCBYGCQEGgIDCvCFx77bXVvvvuWx155JHVJz/5yXSE4Mc+9rHq3ve+98zb4chQTvLtb3/7mR0h67hN5AOSwrG1cX33u9+tdtlll+rRj3509a53vSu1oe/SXscsnnzyydU555xTffSjH+09WvHGG2+s9t9//+pJT3pS9YxnPKP67W9/W+2xxx7J8Rry/b42Nf39b3/7W8VxmbWTNE1sx+nnKN8hZxdeeGEirM4999x0dPFCuTi1CLHnP//51cEHH1w961nPamza0Pv6+vXf//3f1S9+8YvqNa95TXXLW96yevvb394qK8b4d7/7XfW+972v+uIXvziRzI4zf/r6Ms7ff/rTnyY52GSTTaodd9wxEZHIIJ89/elPr17/+tdX+n3ZZZdVb3nLW9L89fmvfvWr6o1vfGMFvy7MxmlT33d+9rOfVc997nPTbYjqu93tbn1fmfjvXeM1H7p74g6sIA8o5McKMtClmwWBgkBBoCBQECgITI4Ap4bh/+53v7u6zW1uU3GwVlpppWWIgsnf0vyEP//5z8m5eMlLXtJLIozbBk7ecccdVx1yyCHLOHgcGU7OQx7ykERGcAKHXkiLD3/4w4McwY9//OPViSeeWJ1yyinVne985znnxf9nRX6IcBBF0OZED+1n332zwLbvnZP8XeQNJ5asLyTyQ5/Io/F6znOe0zluQ+8bghNH/ic/+ckgR34Ume979zSf1feupr+Tg/e///1p/gdBGLIhCuZf//Vf5752wQUXpKiXl7/85emzUTAbp21t36GX3/rWt6Y/v+xlL5s5sZm3o2m85kN3TxO/pfysQn4s5dEtfSsIFAQKAgWBgkBBYKoILC9jXifswHI0ECD/8i//MtV+xcO+/e1vVx/4wAeqI444YmoOwyjOm3svueSSZRzMUb4/DigILZEusyY/ZoHtOP0d+p1CfiyL1Chzf5oyO81nDR37/D5yi/B90YteNPdxG/nx/e9/vzrrrLOqAw44YLmSH+P0c1rfaRqv+dDd02r/Un9OIT+W+giX/hUECgIFgYJAQaAgMBICQv5dTfUpRnGARnrp/7vZjqU0jHo0idBxO5kXXXRRZwREV9v72iPdRcSHFJBRwtQj1P+2t71tI2EyivM2K/IDfmo3SNfJa5Z873vfS5EsomkmJT+MnfSclVde+WZpSeNia8wmGdN8zD3n73//e5ItdRzs4uepTXX5mE/yowu7JrkdGtHRdV+kKZCHISlPo8z9UWRe/9rmvb91PYuuIFtNMudvZP6Od7xjSktRl2ic2kTq9vz4xz9OKS9xtZEfv/nNb1LU1gte8IIUGTcKZqOOR7RlVLnu04OT/r0+XkN0d58OHbVNXXIx6rOW2v2F/FhqI1r6UxAoCBQECgIFgYLAWAh885vfrE444YRU4FFaByNW3YnNN9881a44+uijqy984QvJ2VD74q53vWt10EEHJcejfn3wgx+s3vve91Zf+9rXqje96U2J0Hjwgx9cfepTn6o22GCDaq+99lrG4ZJ2IaLDu9Zee+0UfSHHfuedd071BkRinH/++cm53mKLLZIDv/HGG8/ltWu7Whzu59iqR6JGgUKVam74QZx4v7olD3jAA1JBS2SAugnef9hhh1Vf/vKXk3OsfzAQ1v6oRz2qesMb3lCdfvrp1TbbbDNHjHBWPvvZz1bXXXddteWWW6YipX7n8ETKSp/zFripkwBfxSIVqpRmcetb3zr9+frrr09OeqS95P35yEc+kkgL2MBZH+OzcCqPP/74Sg0AbeTE3XTTTdU+++yTdqhPOumk6qtf/Wq10UYbVQo1wkPNAs7dO9/5zoQRfETcKHT7yle+cpnPvMP4vOc970lthpnfyQ1nUbuvvvrqkbH13D551N/PfOYz1VprrZXIG7vufleDJn+/8SaPUljIKjy+9a1vJZnoiiAKB1f9FU7zIx7xiFQHhHzuueee6X1IMthydBUfhavvkT1ySFb322+/9Pemqw873yFnxlXq1Pbbb5/mABkhezlpNep9nHRFdOEjVUNaR8it+fDmN785zR8/oh/UGbnd7W43iBgkqzDXPvLbNC761jXvg6hoIj9+/etfJzJUQeCHP/zhKS1lu+22q3baaadKigVd8KAHPSjpGqkoahSFjI6lHGtfaiM/6s+mC2644Ybq8Y9/fKqFQv7I5yte8Yq5QrUxbl3j0dTmNrmmw+kAOhTu8INl33yhz9Vpud/97rfMHDJG9O95551X3f/+9597XujE+CzmUj5e9H6X7u7ToTDra3foGRh1yUUX0TkNmVgszyjkx2IZqdLOgkBBoCBQECgIFARmhoCwbnnqnAjGr0t+/wtf+MLk/HLsXKPsZHKYkBEKM8o7Z4AjUThECAZkhx1nRjxnkjG92Wabpfe4jxPOYefIMly9WzvrtS9ELwhJz7+vH4qxSulwKk04K5yht73tben92rfrrrtWxx57bHJO7D6/9KUvTe9vivyo950Dynl88pOfnIrA2uEUOYK0OPzww+cc3lF2wZvubfoMofC0pz0tjVlEbEQfowhm7LhyWvVRnxE08OQgIQPq38kFjGPuJB9jEnUNIpIA0RGfwcpzkV0K3yJwnve85yXnF96uUbEdKo+wMfba4J3kxJgjv+JEIrKnH1G3A1nx2te+NjlVQ8iPF7/4xWkn37Nh6rvkk/ze4ha3SGNux19tEFEGLn2HN9nocrqGYMdZJs+e6bQV16WXXprm1lFHHTU3/kPvu/jii6tXvepVc3NdpBPiA2lAbjnrimX6bKuttkrvM+4wuMtd7jKY/OgaFwU4h877uvxHFBHiA/YINwWJ6Rmkxw9+8IPqmmuumZPP6N/WW289tdoto5AfSBdEG12mLeYNGYzCyX3j0UScIcD65LpNlzSNi7Gmb0NP+67aRwgZZB+Swj2Kuub6t0knN723TXePokP75KlPLkIXzWwRXSQPLuTHIhmo0syCQEGgIFAQKAgUBGaDQDimnAi7qdI3XGGoi2awW86ZG4X8aEsbsFsfp2iI3uBwMartbCMq4uLEnnrqqcmJtYPZZECHYyN6IS8SitjgwHEa7dhHWw488MC5aJG64z+qgx5FUDfddNPkiIbjfcYZZyzjIMyC/GgiLeqfiZywEw7fIEiM5ac//ekUlXGve92rk/xoIjqaPjOeTkR53etel5xj+f3ex1mO946CrfFHQg2RR9iKUDjttNPSrrTLZ0gBxWM5bhw66S5IizXWWCP9zuEUWdSV7tEmv6JhnvjEJ86dAiOygOOtDaKEOGFIDaRJLs9Ns7cPuzi1A/mIsAgipZ7OMvQ+bUPUISJF9ojkcIkcMn7mIJLl8ssvT7/f6U53mmv2KHO/b1zue9/7Dp739fkDb6SSyKUgS6W3wFsUiDGGv59HPvKRqa/6s/rqqyd5mMY1CvlBXnLdlOsxurZrPIJ8qLc5yI8uuW4jP5rmC2IDYaigswv5CE9zKMjwJv07Kfkxig7tmufa2CcXQWxPY/wX8zMK+bGYR6+0vSBQECgIFAQKAgWBiRGw+2ZnXEpHfnKBBzNupXuEETyKA9TmPEbUgloTdus5yXbg69EWjHckiVQUu/ZNhrYddydeSDEQCRGpIj4Xwi39ICc/8qNBJyU/4GNHVCoJ51GIth1o/893R5cX+VHHr0lQuiI/hpIfnovckOIknUQEAXnJsR6F/JCWM1Qec6IjnLT6Z4g1qSccYPdIHVGQcs011+ycO23yG5+L+uFQkTXkhzQLBIsaEaKR/H3I1YUdJxRJk6cyeWad/Bh6n1Qd0U6IL2kicSFPkGUiiQ499NB0nGt9Po4y9/vGRYrF0Hlfnz8idhCjUowQGi4ROfSEua5/0kqkdK222mopqosjjyiZVurDKORHPVot12Nkp2s89NVYNV19ct1GfgQx2DZf5pP8GEWH9rW7Sy4e+tCHptQ+pFFcSDGfR7TWkLm6FO4p5MdSGMXSh4JAQaAgUBAoCBQExkYgHCLRAPNJfki/2HvvvRN5IYR9FPKDUxNFIkV4NH0/B2RIpETdQRduzliO3fG682cX3W58pAuolzA0baVtsIZ+f0h/xiE/5Oi71FQZSn7Y2Vb7heO/7bbbJjKgfgzrKNhKt+IQDpHHPic7HDz9kg4hJUc0kLEVUST9ou3qIz+kDamB4vJMBIVnigBRN0cNlb6rD7uhpMbQ+7rmek6qzJr8QFoMnfdN5AdyLY9KqOOsgObPf/7zlNomeky9ClEUiJBpXNMmP5pkfUg7u+R6oZIfobtFXdGdQ3XoEPKjTS4UhTU/EdRx0QH0DCJuRboK+bEijXbpa0GgIFAQKAgUBAoCN0MgQuE5+U1pL1deeeVcCPwou79tzqMoCYVEpYc87nGPS7nkV1xxRWPai3z5POokdlEZzhxNkSFqL9TTXnTyxhtvTKkTQveHkAV1B53BrECquieuet/l7J944onLOGF2pPXLv9/5zndSnv8nPvGJ1Ld6rZImUZwm+SECYYcddlimLoR36qfUlHXXXfdmuHDGYSbSZgj5EfUhnvCEJ8ylZeRpL94hqgc5lddT6cKW4yoVYIg89pEf0qXINJItUjg4xaIOEBdRB6RpLPrSXoxzONOKeiLzpGMgjkSawLHrGoKdsdJOUVIhh54Z9Vh23333RDTF+/vua0t78UztgTk5r9cwiZoPsBtyElLfuKgNM3TeD0l7yeUawWXcY2xFhSh4qg91cnfc5WBa5Edb2kuMh7SppsgEctEn1wuV/AjdLTIKaThUh/aRH01pL3V9N+54L6XvFfJjKY1m6UtBoCBQECgIFAQKAmMhEEX3FMJ0EorLDjznSki/HbIgADhJeb2AtheGgyAqgIMm5JzzxQmWnoK0cLpIFCyVouJ0DFcURpVKoE4HRxIJoqgmo973EQyezfGTPpMXaOTwHHPMMWkH3i72EPLDe4VOa4/ilfr/+c9/PjmyTeQHJzHP55d6owCjd3m39mofAmUo+YHQsUPdlzbTVFfDe5BKkSLBQdIeWEbBU/1APvmbU0wibQhJwrn2XY7phhtumI4JlS7gtI9wGjmW6ogoPuizploqcQ9nxQV/jugo2A6Vxz4nmxNMfpASUbzTbjNcECAPe9jDWudLk/xGwdPf/va3c/LrAVF7hiN35plnptoffdcQ7LRfeoOUnSje67lOnUH8RcFT71fIt+8+34Wt9BZ1fKLGQ8iIVBIFco27vkSRyCCM+iKsos994yIiZ+i8rzvxUdhylVVWSXM+ToUJuSa3+pD/zbzSR6Sa6BcFlsmx//eRVE3jGMWcRa90ESpD6mT0jUdT3Rjzt0+up01+BLEbuinSvcynPn3VprvJ71Ad2kd+9MkFfVeuqirkR5GCgkBBoCBQECgIFARWeATiuEV58lGrwAkFyIM4PtL/FcVDNsTpGeon9JEfjo1VsJFDzYBGgnA+hT/Hpd6AnUxOqqKZ3qV4IVIjTjsQyeFEAo60HVMOVBQ89H0F8UQgcOic9MLZ5YQ6iYRjpG926tUGcWoGsiD/DHGgbxwi71W7Q2FLtSGi79ogzQYpxMnigKgzADOh9Rwyu5mKLiIUOMvSIOxKeiYSCQ71SyREHd9ddtkl1dFwpKlaIjBnwPu+8eJQcIJhqZCp6JlzzjknOXMIK/1EyNj19i9n+Yc//GHa4ef82YGN5zgpRHQEHJ3Gg5RycUyc+qCGghB7Rx27x2kaogz0W1oB5weZxQn3d46m41nl1PuulCDO/lBsyYDvd8kjosY4B7ZkFWGV402e1KwxViIztAc54YJROM5NMqy9+r7eeutVd7jDHZLcwRzxgdTK5df3kT4IA5ERgV+XYiEbyMY+7BQa9lwyQP4570570W9jqNiucUAIDrlP22AbJ+RIQUHykQ9EF5kQSeXoZbIgckeRXISCz8mhsXdvkxwPGZeYB13znp4wdk3zx5Gm2kfe9F+UlQsZYYx8D5FqDsHNvED4kEMRUchY4x/E6pAFgPx7rvnjGSK66CB6wxiRv8AEWYTENHdDX2qLcct1KByRjV3j0dQ25If+NMk1DIwX3OgP/zdmxq5vvuRzyDzRPv2j5+k+dXzooPXXXz/NI/V5zBG6zfHlav40jVeb7nbiT5cOlUYnVaWv3SFPXXLRNdeHjP9SuaeQH0tlJEs/CgIFgYJAQaAgUBCYGAEpB5EXvfLKK6ejPMe98rQBxrIdQmH1bSdscLo4zdog1LvJWI32cfQ4pPk15PtD+sIp5VQgWLpOA/Gspnf6vp84NWfIO8e9hxMEVwQRbI1dEzZxXxv+UT+lCXdOHzyMh7/73cXhiwKScY92xLhoFwxyGRoFW++YVB6Nj74ZRzvDSCB9kJoyytWHX5AfnN5Rd5iHYhf3GUM4t4310Pv6sI2/Gz9jDT+ni0yqF+q4TzJvm8ZFnR6yqv1kNZfJUcZ8vu/tG4+6rpuGXI/ax7yN5hF5gHebvs6f36a7Z6FDh8zXUfu+VO4v5MdSGcnSj4JAQaAgUBAoCBQEFhQCbTUTFlQjS2MKAmMiwLEWMeEUCdERUp1ET3QVUR3zVeVrBYGCQEFgKggU8mMqMJaHFAQKAgWBgkBBoCBQEFgWASHeQtKlgQhfLldBYCkhIPVBSoD6MKJdRH1INZrWcapLCavSl4JAQWBhIFDIj4UxDqUVBYGCQEGgIFAQKAgsIQTU2Yg8fN1SuJGjOGq6wRKCpHRliSEghefcc8+tnIakcOrWW289V59miXW1dKcgUBBYIggU8mOJDGTpRkGgIFAQKAgUBAoCBYGCQEGgIFAQKAgUBAoCzQgU8qNIRkGgIFAQKAgUBAoCBYGCQEGgIFAQKAgUBAoCSxqBQn4s6eEtnSsIFAQKAgWBgkBBoCBQECgIFAQKAgWBgkBBoJAfRQYKAgWBgkBBoCBQECgIFAQKAgWBgkBBoCBQEFjSCBTyY0kPb+lcQaAgUBAoCBQECgIFgYJAQaAgUBAoCBQECgKF/CgyUBAoCBQECgIFgYJAQWAeEPjHP/5ROR70K1/5SvXP//zP1bOf/ex0ROiKdP3lL39J3dX/+br+53/+p/rDH/5Q3fGOd6xucYtbzNdrl8R7rrrqqupDH/pQteqqq1b3uMc9qmc+85nVrW51q0F9gzlZd+rR3e9+90V92tHykNtBIM/gpknG7b/+67+qr3/969U3vvGNqeq4//zP/6y+8IUvVL/85S+rxz72sdWGG244g57f/JHzrTu61ginK5FDa0Y5Tnr84S/kx/jYlW8WBAoCBYGCQEGgIFAQGIzA//7v/1a///3vq5NPPrk655xzqo9+9KPVv/zLvwz+/mK/8Wc/+1n13Oc+N3WDQ323u91tXrr0/ve/v3rBC15QnXjiidXzn//8eXnnUnjJtddeW+27777VkUceWX3yk5+sPve5z1Uf+9jHqnvf+943697f/va3iuOWk1qctV/96lfVG9/4xsrvb3/72+eV9JrWGLTJrfn8xz/+sbr97W+/pEg1Y/WLX/yies1rXlPd8pa3HGnckAW/+c1vqne/+93VpZdeOjUdx+n/1re+VT3vec+rXvWqV1XPetazRh5ez9CfUY4bn2/d0bZGmFuvf/3rq3e84x3VGWecUT3+8Y8fuf/lC/8fAoX8KJJQECgIFAQKAgWBgkBBYB4RQHp8+MMfnppjMI9Nn+hVnI+3vvWt6Rkve9nL5s0Rtgvtvd65wQYbTNSHFenL73vf+1LkBkf2Nre5Tdp1XmmllRp3nb/0pS9VP/rRjxqdUuTHT37yk5Gc6IWEc5vc/vnPf67e8pa3VC95yUuWJIk5ybjNQsch0pAez3nOc8YiPxCu6667bvWYxzxmsHgtL93RhN9nPvOZRHz867/+a3Wve91rcB/KjcsiUMiPIhEFgYJAQaAgUBAoCBQE5hGBWTgG89j88qoVBIFRnF9EiXD8ph35UZ6zmKD96U9/mhxRBMhSjOCaZNxmoeMmIT9EThir7bfffiTyY3nJ4yzwW159WWjvLeTHQhuR0p6CQEGgIFAQKAgUBJYrAkLZXZPU44jw5XiOXPjb3e526bmzMmztUEs/aNud925h6b/73e+q2972tq2RF/rPWeh6znIdoOzlQ/ozrbZOgkuXTA3pg+///e9/T2NClqSX5Hn/xv1Pf/pTtfLKK4+UgtHVrqHO7/e+971qjz32SBEQk5IfMW+kJoxSF2Yac5acDB1jqSGiiS666KLOCK4hc3IS+fT8v/71ryOP+5B3Dh3/pmd16fiC0LkAACAASURBVLihGNefOwn5cfHFF1e77bZbGqtRIj+6cIp5K+1plFSaIdjPao0YV08MafNiuaeQH4tlpEo7CwIFgYJAQaAgUBCYKQLf/OY3qxNOOKF6ylOeknLDGaDPeMYzqs033zyF9B9xxBHVeeedV93//vdPf1P48Q1veEN1+umnz31mB/iyyy5L9RE4gkiEN7/5zSlt4G1ve1ty6HLDlsPq8+9///upbw996EOrQw45JBEUcu7VG3jIQx5SvfrVr04OTtOlbXaftXPttdeuPvCBD1SbbLJJtfPOO88Vp+SsqdvwxS9+MRWe9Pxvf/vbyWG9853vnB6r/8ccc0y11VZbpZ1sqQw77LBDdde73nVQ3/Xlda97XfXpT3+6euELX1itscYaqV8/+MEPqmOPPbb6xCc+kdq21lprzeH3pje9qRLO7TNtcb/f1ZaA/Y477jjn5P/6179OOe8KlyIBpGSss8461YMe9KDqU5/6VCX6oI6Rgp2vfOUrU1/e8573pDE5//zzq3e+853pM7jBRkHOq6++ulJYkdMXmPTh0tZfbdF/mL7rXe9KY4G0MAbG9T73uU/F0f/sZz9bXXfdddWWW25ZnX322en3/P3qbnzwgx+snv70p6e+HX/88an2gboxxggmnHDFSB/+8IdXahRst9121U477dRZFLFL1tWlOfroo1OBSWP66Ec/OsnAQQcddDN8P/7xj1cnnXRS9dWvfrXaaKONqnve856pBsb++++fxtGlPzfccEOqU0Du9MP4vuIVr5grXAkLRMIpp5ySnFT9lnKgzkE+FnX5b8PXu4331772tYSR+jLmqnoUakaYl2qXHHzwwamdbbJvPpoTudxyIOkCcoR42GKLLZLzu/HGG8/VtOmbk8bPjz6TXf19wAMekGQSftrl37ZLTQ7948jTVX7P58uoMq699BS59EM3/Pu//3sibPtqtcS8hIG0MgVujfc111yzDDGkjx/5yEeqbbfdNtUUIau5DJDz9773vQlTn5u75EqdIDLhPXnaCx1LryAFpbP4Tshc4OZv5uJpp51WXXLJJUm3kyc/5FlxVjooSCw64Lvf/W7Sw0960pOS3s11h+fSF3SZfu6yyy5pPl5++eXVy1/+8mrNNddMfY+1gi41t7W9Se7bxrdOfhjPaOeXv/zlNO6jyNC4emKmC+5yenghP5YT8OW1BYGCQEGgIFAQKAgsHAQ40oxXBvn97ne/1DB1CjjxHBEnDHDQOGPIjbxYKefO933mNJH99tsvGc3xHMa05x5++OE3Iz84sJ7LweAIewan2cUg55RxJNtOKeFQ7Lnnnsmx22yzzdL3OK++w+jmELlOPfXU5MBxMDj6nstB1j/kgN17xQT1j8HuGXvttVfaCVefZJVVVuntu75EeDknX589h8OjaCZipmlH02cvetGLEgbaIKKBw+IZURgVccBp5WDB2yWMHTnkexzAtlMQmnaM4zPvUggVJtIYOFdO4YnCqH24IGG0o6m/akLoVz42MOG06R9sOHVPfvKTU2FRThXi69a3vnWSFXKhTokTVmK3Wn9f+9rXJkdI9I77ER/+hQFZ03aES1t9kyGyHqTFkFod//Ef/5HIGfOkLfKDc85ZI5MhI/qinZx8O/PGN+ZfFHiEISyQh/XL2HTh64SaG2+8Mck4LDjHIiXMTWPsM+PfN8ae0yS3+bzP016GzEnvDdy0AwFKlpAOu+66a3Lqu4paknlkGbIAicOJN3fM7xj3oTKuvQiGmPtw9l1Fgu9yl7t0kh9IDPgiNNyvXzAmj54behJhBH/36yvyAenjd/oBiemK/iNyycNhhx2WiAi6qE5+/PjHP04Ehp9HPOIRnWQfmUcIB3GQy1LM+zvd6U6JSKQnXdpL/+WEC7nUZoRuTgp9/vOfT2NBzmEW86dP7ttWwCZ5C3lRgyf0wRAZQmCOoycWzuo83ZYU8mO6eJanFQQKAgWBgkBBoCCwyBBgrL/0pS9NziPjl1PpCifNbrwdd85Jk8NTJz8U5OOAICA4TgxoJx9wZiKipF7wlNNqF5Gxb3fSu0U5+N1uetPFOeYYImM8z7vi4lwjPJAHLs7NE57whORQcFA4IXbf7VY/+MEPTg48x8NzOAEccc6JSxtEufT1PRxA93kWUqEeidFGfth1tjsrqsblvqOOOqoSWYBECkeO0a+tTfe0iV0X+eHITGQCTOrv4LANxaXe33De7VyLZojoBfcZC04+h4/Duemmm6bIkCB9FDXUf6QA8sPutTYixfyOKODIkSnEyVlnnTVHfDmm9MUvfnGKAiHT9WtUWZ8W+WH3PMchlyXzDflDxkTkRHqY3W6RNb6HOMuvIfhyiF1BbsAFeSaKJYjCoWM8lPwYOidFKITjeuCBB85FjPQRSYGBaKlzzz034cPZDgceAREEVMhzl4wHjiIXYu7HO4akvZBjRE3M0/huHS/vQSogDZBPZNtcIPc+rzvzCEORF/mVz+PHPe5xiUBEvCAu+64u8iOeu/XWW99sztR1R4wPwhjhF1fgL6qOLLvg1yX3XXViRiU/umToggsuGFlP9OG5mP9eyI/FPHql7QWBgkBBoCBQECgITIyAVAe769tss82cY507ANJawrjvIwBWW2216swzz0zRFAxlTujTnva0tHPpb+G018kPkQ1250QD2A2/6aabEvlwwAEHJMKk6ZJCwNlhRNdD0xnPdrftdLo4y3ZYm3bmw8DnjHeFuPf1PSc/2pzmNvIjJzoCo/wzu5ecCukL2hFHcApl54DlxE8dqy7yIydT6uTHKLjU+yu9AglmXI2/aA6Xz6UeSX3hnHOW7WBz9I0nEsz/Y8ccsSWSiHOKBFKwkUwIrxf9wQHcZ599qtVXXz09H2llzD1bGlH9GlXWp0V+RGRULiPxGUxEOzjBQspOXCJDRCjpZ/10i6H4xrOkYhkPKSyibaJeytAxHkp+DJ2T5K6J6BhKfugXIktaj7QLETJ0VB5900QYjiLjfeRHEGk//OEPb1b3pK1mBf1mzkqJMYbI2bwOR1N0Q4xhtB1Zi1RE6rRFBdXlfgj50XSKTF13IJ2k4tUjSJrkaKi+bNLto5If+bjXZWgcPTHxorqAH1DIjwU8OKVpBYGCQEGgIFAQKAjMHgF1JjhfjNqIKoi3MmBHIT/CueMYMELt0nPOOaMR4t/mGNih47CKyLjyyitTDYBHPepRrQCEAyjtYamTH0DgwIiEEJ3DeRUtgmTiBHVdy5P8aBqbaCtCRyROpHaIDmmSDdEJdsylNpAlKSCcRikOHN76rnsXFqPK+jjkh/a6oghknxMY5EfT/GvrS5fsN30noj9ESSCMIjVhWuQHYjOKj4rs6ZuTk5IfIgqke4gIknICj/oxsAuJ/EDykVM6kK4SGYcAET3RlMaRf1YnP9SWeeITn5iiPkQ8SO3Li/82jX+d/FBXRKSRn65CqvW/6YO1YrGRH6PqidmvusvvDYX8WH7YlzcXBAoCBYGCQEGgILAAEIioAuH2TWkviIgICe9z5HTnuOOOS45JnFbB8bJbb9fZ7n0b+cGBUa/BPcLCpS10FT2MkPUrrriiMe1FvjmjV1qByBZOUqS9aKcogeuvvz45aj7Xznrou+J9oioUGe3r+ywjPzhPxkYfpH84aUGbhpyyMC75EXUKhuBSJwna0jLgrg6FyBUkl9SgnLzgmEt78a9xlRogXUMqkuvnP/95ivZB+nDg6mkv7uGEC8NXBLJ+jSrr45AfHHP9i1SGPrlpS3vR9lz+8r4MwTcwg7cCrnvvvXeq16B+jkK35ufQMe6L/PAshJRoK8/um5Pm+LiRHzCpp7HlaS/G3VxEyCBEuqKbIuKM7kE4mFOuqG9E3tqiwdpqFfk+LKQrRQRT1BgSqRHRZ3naCwJQRIfImTohUic/ENTS9aT1SblRcBdR3HXVyQ+EtkLJeUrdkMiPSE9EOjWlvUhtDB3bJ/fTTHvpivxoSnvp0xMLYFmeWRMK+TEzaMuDCwIFgYJAQaAgUBBYLAhEwUWnvYQhzfHbfffdEyFht88VzmkY9UFYMN595uJkMdCd0uJSX0NKi/oOcdJJPe0lcLKzz7llnKu10XdF0UdpFE6dcAktF0HCuLcz6uL0qRHgvZEjz/mQVqFgqvoRjiu1M6vgaTyHcyGtAgHS1/co3qqfbU7TuGkvnF19lJqjUCsH1g9nze5t1zUu+eGZnKYuXKIQbFN/64U0PQ/hhAQztsYirwkQjiin2D3SlKR+qAUTY0LOyBIZcSqH36MNgYMUGgRIvWZCYDRU1uOUlrwORxPOEYXhZCC78dqtCGdE5AxxArVJwWG1dWLekONc/urv7sOXrCB7OKocbilo8R3zIyIG+sa4reAp0kqRSzItrcn8QHoiFBVi7ZqTyKFxyY+mWiGigswLqWIufVc/p4/8CBlHsCHiolhqkGxdkUu+G8VSFQcVueOCOeIWSRN6MsgH4xz1VqT1qZEhikL7pTwhVKSJxUk2+ZjTo0hcutUzIu0GEYqg6SKKI+JJCojaR+43P8hpPJeur6cF1nVHHHEcBU/jnQqekjOkj3npGiL3bXprmmkvUfB0VD3Rt/Ys1r8X8mOxjlxpd0GgIFAQKAgUBAoCU0Mgjtq0i6gmgMvpFJzUcLZ9ZhfZLhvDef3110/1PdTnEO3htAXGswgFu66MaVEKnvPABz4wGfcMfoU97ca5H6mSp21wnOwceob6FkMuu6ruFwUgnN/7OHqeH6dkcKw5N2oEIDM40RyOqEWi//LoGezIEDUWnEridA79HNJ3TgtHxo6vC3acdv2zw47Q0XdtsMvKkfFO7wk8fAfp1IQRgobTr2Al55HjpcAnR7btaFD3KKioTeutt17amefQIYJ8ppisoot2kh1fmX9GDjg3bbgY29jhrvc3xs3YSM/hcHHq9RUm0pm0DTklJcq7HKPMQUGAebb6HpxGfeSoO/WCvLkQcsgOJ2CIakAO6YfjN13wbSOF+mSdbJAhJ9iQxzhtRnuarkhpEMmC+NNnY6Ld8HSKUTwHkWMc82cjlzihTjeKE3/UMOFQGq9wJpve3Yav+WYue497EDjeg2xSQ8XRruan9jjKt22MEYh1uQ3iiS5Q1FhkhegVUQTh2PfNSSe1IKm0UbSAuYOUpB/yz5AD9egmDjiSloMsysTYex+yCIbkxLwNYm2ojJMj44bEVCPFUbdwMf6waxsHx8MiPGFpjolcUrfG3AgdJ6rDiU9Rw0XtGfcgcvxIZfFdsmK+ep85Yvyd4oSkJV85NnBHNpm3dLRxaZNRmJEt73Kv8afnHKecP9epXnQyHdOkO4wHvJFeom2MGxIZqXPooYcmwglxNFTu65jmejJfI8h+tBPJFGT8UBlSdHtUPTFk7VmM9xTyYzGOWmlzQaAgUBAoCBQECgIzQcAuotBrl5NKmo6Yze8ReeAEDikIfne/34XBc0YiPaMvOiE6w0lk9HJu+/LYcwA4oEPex7jmlCJFOBX1q6//XX0f2sdxBg4JIAoAyZOf7mB3mTMr6iCOpx3n+X3f6cOl6/tdY9P0N46aH2Nkd5ss2b1FYLWl+rgPaSF1K9KtZtmnpmdHzYsh0ThtbRsH56GyPws8or0iP+rzaVrtamt301wmA4iYtqOxuzCIvviuk63IHN3Wpgfb9I/7yWroxFwv1OUURiHjo+i7vrFs+zsSYGif+t7Rp0v7vr88/j6Onlge7ZzlOwv5MUt0y7MLAgWBgkBBoCBQECgIdCDASbB7Zwfwvve9b9rRtaNpF7Rc/z8CwtURAvWCtO6wGyxapOlvBcOCQEGgIFAQKAgEAoX8KLJQECgIFAQKAgWBgkBBYDkhEEePSmsQ/i7qQ+rALKMollNXJ3qtcHVh5WoLqEsQu8TXXXdd+ly4fhTYnOhF5csFgYJAQaAgsGQRKOTHkh3a0rGCQEGgIFAQKAgUBBY6AsK+1UC48MILUy0KOeRdhfsWen9m2T5pPWpmqEUgtUPUjDoLSKOukxNm2aby7IJAQaAgUBBYPAgU8mPxjFVpaUGgIFAQKAgUBAoCBYGCQEGgIFAQKAgUBAoCYyBQyI8xQCtfKQgUBAoCBYGCQEGgIFAQKAgUBAoCBYGCQEFg8SBQyI/FM1alpQWBgkBBoCBQECgIFAQKAgWBgkBBoCBQECgIjIFAIT/GAK18pSBQECgIFAQKArNEQG2Dq666Kh2TqqbB6quvPsvXlWcXBAoCBYGCQEGgIFAQWPIIFPJjyQ9x6WBBoCBQECgILCYErr322urwww+vDjvssGrllVdOx3c++clPrh772Mcupm6sMG394x//WP2f//N/0k/T9Yc//KH6yle+Un3nO9+p7n73u1dPfepTW+/1fUU8v/71r1ff+MY3UlHPZz/72dUd7nCHFQbPUTu6FPH605/+VJ199tmVE24UwVXgdZ111ql22223JSkLo86RUWVked2PvNa3O97xjtUtbnGLmTZj2vPAsdJ/+ctfkrzFyUqjdkCbvvzlL1dXXnnlzXSfZ7vouPz60Y9+VL3vfe9Ln8Pt+c9//kQFoPv086h9ms/7yc63vvWtdMR3XLe97W2rhz/84dXPf/7z6vrrr1+mOXe5y12qBzzgAWkNgflf//rX9Hcnhz30oQ9NeJarqgr5UaRg3hH4xz/+Uf3bv/1bMgZXJMNOf9/xjndUxx9/fLXqqqvOC+6OUPReiwnHacMNN5yX9+YvWapGzbwDOYMXko8vfOEL1S9/+cvqKU95SnWf+9wnvWUaRs8Mmjv4kfNpcHY1Cr5142SVVVapHvzgByeMc+PEcxgu97///RPx4bSPl770penx559/fnXKKadU73rXu8YyApenHljMhucQgfvud79b7bLLLtWjH/3o1vEx1r/4xS+q17zmNdUtb3nL6u1vf/ucwe+kFxgZ73COyO/vfve75AB88YtfrD760Y8uyZNM/va3v1Xsgbrz04X7ioDXjTfeWO2///7Vk570pMrxx7/97W+rPfbYIzky05YFDiiZbCPuhsyBadxjjvzqV7+q3vjGNybdmM+RaTx/eT3j/e9/f/WCF7ygOvHEE5MTP61r1vPAvHz961+fbNYzzjgjnaY0zkWX/eY3v6ne9KY3JT0X4/qzn/2seu5zn5se+aEPfai6293uln6nJ/fZZ59qzz33THarNfDzn/98r+3apkuG6Odx+jVf3zEXzP+3vvWt1ZFHHlkdddRRSRfwIRAcP/7xjxNG11xzTfWe97wnrUPIKribT8bP39gU97rXvcrx6f9v4Ar5MV8SvBzes1AWtXrXKW0h3SeffHJ1zjnn3GwxX6jtnmQIYyGxAJ555pnVox71qMbHNS1oQ9/bhJvP7CLvtdde1Ute8pLqWc961tDHTe2+pWrUTA2gAQ+aRC66Hk8+rrjiirSYfuADH6ge85jHJGekzehZLHNzUoNzWv30HLqOUQJTODMCpbAY06997WvVi170omqLLbZIBt9d73rX9PmLX/ziauutt56brwhMztDHPvax6t73vvcAiVn2Fu2wc8z4Pvjgg+dNDyx2w3MI0AxMY/uQhzwkjS9Hsu3i2P3kJz9ZxrH785//XL3lLW9J+rl+VCtH98Mf/vDUHd4h/ZqPe770pS8lB2eUdWlFwOvjH/94cpYRnne+853nHET/nzb5wfFcd911k+5fCFfTHFkI7Rq3DaK3OK4ve9nLqg022GDcx9zse/MxDz7zmc8k4kPkIcd5kqs+rtYkuLhgEwQoov+II45Icm6dFAE1JGqmTZeMop8n6d+sv8sG2HbbbatDDjmketWrXrVMJA6SfO+9904k0ZZbbrlMU0499dRqrbXWWjDze9Y4DX1+IT+GIrUI71toi1odwjbDbqG3exxRCJbbLrtFoK684pldC1rfe9two/wZl895znNGMjL73jfq35eaUTNq/ye5fxK56HuvsOqnP/3p1bvf/e65BbLN6Fksc3NSg3Pa/bSb9cIXvrD66U9/mkgmYamu733ve2nX69WvfvVcREfTfGX4IEQ4Rep/jHMtDz2wVAzPcfBu+k6TDiQTnAsEyIpGfjDa7VKOQn6sCHixjS655JJlSLJZEGGIbrK3/fbbLxjnqNgJw7TNYpsHQ8d1XDkfR5cMQ3ph3CU6lw3vQojf6U53mmtYbPa88pWvTP5FEPAiQ975zndWz3ve85a5f2H0aPm2opAfyxf/mb19IS5qQ8iPxdDucQbtggsuSOknX/3qVxuVVzyza0Hrem8XbsvD6Rlq+I+D5Yr4nXHlYghWTeRH0/eW6tys93VW/TT/OXkcDY6uyw6Xeg5BhvhsKZEfQ+RvRbqn7gCIirP7edFFFzXu6I/iCAj7jtoCQp7lePtZ3pc+apc89TDKpVgg/kTKjBKROE284AIzO8vq6sy6HkPTOEgDcNXruYxKfrQ9J94ZYyC1Kk9vufjii1MNEe8bNfKj7ZlD5c3OvzSeOvZDnWTvmbQNXW0N2RB1kM+jPqyH9n+S+xbjPBg6rl06L8a7Pibj6JJJ8I/vdsmCv/3973+vVlpppZSeIrJl3Lop3iciVOoK2+Hcc8+dm6/0l81UdVXgAr811lgjNVHKrbpBNk7ydy9vvTcN7Cd9RiE/JkVwHr4f+b+Mhzw31uRiqJtc9Uk1ZFFrUyTT7JIFzkRramOTkhvS7q5+N7W9Db/56L/2GCMKa4cddkhhaa973esacyj7FrSucenCbVTyY1JcFqJRszwNmUjzYnSOktueG65dDlLffG2T//jeUPJjyNzsa8s0/x79qhv0k75jVv2kB972trelnZnjjjsuNZPDJac/19+ifKS4PO5xj1sm7UW4q7D3tddee6wudumBWWE5VkOX05ecrHP00UenInLmqRBjY0Ee6ETF4oyLdM0LL7ywut3tbpd24uzQn3766dU222yzzE69dI43v/nNqY6On29/+9sp9cj35L3L40Z+CfPmBEp9oiM23njjuVx4a+QHP/jBRBAwZIUvS30iMzvuuGOSG8avWjAPetCDUlg9ol1uuFSrNof2hhtuSO8+77zzqq222iqFSv/6179Ojqjnv/zlL0+59+6zw+izV7ziFSnvXv/9IGw+8pGPJBnVB+lc+Wcwcx/HETaK9ingKwLKZyeddFLaDNhoo42qe97zninyCb762HSJnpwGXp6tr3SqQqIKB9o53W677aqddtopRWJF/z71qU+ltFHkpLB6bZQ25t+2C2bW+E9/+tOprxyR73//+9UPfvCDVMPF/7/5zW+mMdt5552TY/TJT34y1YMR5k8GFbtVp8f43frWt55zZIx3nvbS9pyo3WQtVmMMdsZYfYCbbrop1VMwdqeddlqSX/WepNf4Oeigg5IctF3G1c6z6xGPeET6fQgu8Tzzwjg+7GEPSyl86r+pc8Q+0j/6EYZqTKh7EzIZ8uc5fW3wPfIogpE8mT/GoGn+eB4cRT5uvvnmaZ6SD7UTfvjDH1arrbZaqqnQh3UTXnSK3XiyYz7GXLEb7zN2ob4ognz11VenMdf/SHVanvNAlHLMaY41WaSL3vve9yZ9ZTz0zxxWuwOJ1uXc5+SHde+YY45JUZDGhEwjAGHEsWeT0IfqWtAJ8CDHxkUdHPpIGg45pnvbdAnZecMb3rCMfqbXxtV9MR5dskBfwEk0rfdrN91Hp9Qj+0Zd6iL1hX4hk/CWWmp8rFUHHnjgMqkvn/3sZ9N6E/VauvTeJMTMqP1YCPcX8mMhjELWBsKpQA0GD2FA2FX4ZthYiC2eFi8LF+PMRLZwx8KAaXRP16IWC2KTIunaKbIgMd4tIi7GIIPcQmPhtsDKexbCLc+dYreYMNYpuU022SQt9vGOnPzQ1752Uypt/Q4Ih+DHwGxTpLPYKbNrT9ELL6WoGFgKYL32ta+d2wkbYtg1ieqQ8Q6nh3HByWHwNS2048rFfBo1Qw3LWRgy+snIH2q4ID04AxxWhgH5lY6hPgCsYwFm+JkLZC8W6vgMadNm8HN+4n6L26abbppOk7jsssuSgbLeeutVFr/rrrsuGb52APxeN67q5EfuyFhU1adpm5schhNOOCHN/dvc5japqK7aFZ5JJzDsGTH77bdf+nvTRX9EPxhCIiMYQhZtDoTv0iOxODMWP/GJT6S+KjTJsLj88suTw7bmmmsmg6xucPY5e/QnQ75PB026XET6C73OOOIcNxFiHCNhrnSEfjPiObV0ahuOedtC9jgm8GSsMqzJQ77T3odln7zDzbpk3Mh3brzn41onBibFcVbfV5hPXRTrWGBvfUUSqMHAmGVkmsN0eDiZ9V1NWHAI3IdccNHDvqOobV7M0XfJQ1MtB5+pCeN+octkgYxylqNIoFQoBe2sL66o2aNmTN9uvndzOBjmdEREPVlnEShIFpcdR/MsMLB+PO1pT0tzLlJWQo9ETRl6yHPZDCHjsLSJ4zv1+4eO6aR4IYvYLdZB/4pGsS4bd/MOgRRt87v2s084xbvuumt17LHH9hZ/DByNkz6zhwJT8mNM6bzNNtssdds9n/vc59LYcviaNobqn9nt7noOGxLBg3DTZn2wBhhTOpv+IXfssnBuh4wBssJ6xgFjz8Wcofvp6i4nSiFXhBCdZC6wX8gt3Rb1jNpk0hoTBZ+HtmHI/EFwiL4z380B9hr59Nkzn/nMBIl7+sasDbsm0jk+g5U5hfzI3zukMOp8zoM8JTbmgTVZxAFCky+grtxQ8iP0wRA5j01B5G9eLHX33XdPtgY7qE+XNEWdjKv7uuYdO99zyU3oXnJLthBJk5IfkfoCPzqDruDr8RHpMTZ++BZ0EF8SQa+Y7BC9N2T+L5V7CvmxgEaSo0CZcM5NIJeFweQx6aMiN8OeEW1RxogyPv1ucTUJXG2L2hBF0gUJo1pbLJYx+dzPyfNOxjAlhZHNF3eLPwbX4hI7nU2Kr63dnEDP7ur3EPwYXrDqUqTTFgkOBOfLghaGgjDg3qqF5wAAIABJREFUvMJ1vLNrQetqV5cRM2ShnVQu5tOo6TIsyecsDZlwYhhHfYaLHWPz2TxRpyGcEsYvZ8I85xxxEnLHp0kGuuSCwYxosNB5j3vpDQstI9URqfvuu2/aYWLs20n0/nCimyI/mj5rkzHzznPJNiMpjlKz+8Hg9v4huwr6wUDgMMWRrgwt43nooYcmxyOiJ+yi5g6kiCqED0eOc9kW5TDEsB7HIRhFZ4ga0Ce4IDOadpHNJyQyOdMfu8EwHlrvgyNB7owBw9p16aWXJmdFtXjPHRXLJnn3XFEsdsbDMOPsxyk1/j403HkUDGd5L7lSiDv0MxzNpyhUbe2w5h5wwAFz5HXex5jXCLl6bnabEd5FfiDIGLgIURddYQyj/ot/tdnPIx/5yESiercogr4oIe2xA50X1vQZGc3Dp+trdZOz0UR+IIDILvILLkgh+o+z1OewtI1xn9PXhxdH29w766yz5sgH67HQcFEgZDfaZic1TqQYtb3aSX8FYaQ/sQbYLc8xd5/3kDUkbJ9T6MQoa0fXc9iLNlro+iCokN8IZQ6jnfNxdF0Q6Mg4hHusxzae+k5oQV7AI2TXei3CgH1Ev9OFbTKZz5GhbYBjnzzUMbAxEfpLf2I+943ZOOSHSKogWWPN4jQHkdml5+ZzHuTkR8wD9r0ojKFXk+7rk3M2TBTNZv/HXAyZQ+ojaelkZF5bMe82vTuq7uubd+wPfhhSz7iK8vI7WxDJOE7kb45v/eAEp8YhNvlbomkQHyIKrV18JusUQpIuGKL3ho7lUrivkB8LaBSblF/d0CH8oigY/1Ekz8LJqI3TGrrIjyGKpO/Is/oOiAXMpOewPPCBD0yLLYeO4Zcf6cq5UXnYxIxQt3ol+7bFeEi/h+A3jf6PIjIUEDwwweG4WFDr4WnzQX50LbST4jLfRk2TYdkk99M2ZHLyowtPLDvCgSMiUkQUgwsRZscs0heGEh19hg4HtJ4SEcUmGaj0Q+waq96eky2Tkh/6ZWFF7nHSRIroPznnUAw91rnJEArS024LXaFPjBwEsH/jil2zpz71qQn3LvKjyeDJDetxHIKhOoGuFKLLQLJ7ibCpp73EsyIVxb8IpT69HN+L4sr0cV5YuY5JjPtQLJvkff31158rsBZzDdmSG++LjfzI1zd9Rshx2oXBc4qQIEi9/OjHvI+ce86mjYi6MzgO+ZETHU3khw0BjgG5EqKvXeadqII+0nGo/hmH/KADOCb0n4tTx0jnMNGLo5IJQ9bIur3UhJfxZIvYNUYQuRDDNnQQDyKjhpA7fXO+aawRxHZiEcYiZyKlxeeONEZiDyE/ODp9zxGdg2TtiuoYV9fRSTCiS8m71BlYdpEfoR9EUTRFOXWNb5OcDmnDEHkI24ec2pwTscaJlI5lvnMm+7A2ZuOQHznRMW3yo09vjDIPmsiP/LO+ueDv45IfiDLEWP3EGalhyBFrnIjDcciPOuncJGe57hsy75AdCAcENJtflBOiXFTqNK4gMdiRnk1viLpxmX+RVm9e5ikvQ8Z7Gu1bLM8o5McCGqlwmIQomYTYOsJsYcmjLDRZJIXPhbtaOBEKedGqtkVtiCIRHdF1RTsZgHYuMf52GDn0mFgLB6VUXwi1L1+MR4n8iPZ09XsIftPo/ygiQykzRI1pFHszXvIaOWkxzkMMu673Don86FpoJ8FleRg1bQ7VrA0ZY9BkpNQ/kxpmwba7JjUkd0zli1qI/G2o89FHfrQdh8nZlueNdGHUwcf/p01+REST9Dw7Hhx7hIXIk6FXkz7wXbqNcydlwzGhdi3rBn3gHw5nOKD1E46G4D2uQzCknxxr/XQsHcNafYn89Jchz+i7J9of9Rji/jr5IZVmFCz7DPUh5IeUTbt0+SWyJS/42te/Wf89X0ekVRkz5JNUAU4zeTR+ebX9aZEfyAs4RnG8Ic4bPDiCZElbbTBI00GG5gRNE25D5oPvjUN++B79wz6QioY0oqfYDIjSOsGA6HT1kXx5m8fBi+613nWdnDRr8kPKTRdR0LcjHk5Y13Pq9lbT+Nd1Hfutr1CuqDQEkY2uqH8yhOCcpp0wtA1D5o+5QyaNeaTgOIKcnIisDsKqb8za9FJX2kufTu3SdfM5DxYC+dFF4vXpkqGk81Dyo08W6DIb1Agavpso26ZI73HWstjcsCapC4Z4ixQb7xPtJSVIlAp/K4qfDtF747RnsX6nkB8LbOQsRs68lqtp10bInp05O1BhTFi07bRbPOWkIkDqR1W2LWqKA3HKRsnxbIJIOJXIE7n33h87YV0LxTjkRyzGiIOh/e7CL5z8Sfs/VGzg5FJQLK4IsVX4Kw8t9veuBa3rnV1GzBBnfRJclodR02ZszdqQMQZD8Azyg3PZFcI61PnoM3SayI+oAh5pNgy5JqN63MiPuqFskedwW+RFgJB5hQyHXl3kB6JQagsysUl/zZL8GOIQDOkj4laosL4gaaKwqjxdxvekIbHRhqHkR9ucb8Oyz1AfQn6oG6Hf+YUws4O1kC6yLJJCGolohTiOVdSC3+X/51EVuT7imDalgSECpCogKdpqfpAB8wdp6PchzhuyQyRlGMCiGERceF9f+PxQ/TMO+UEO7fJHyoX2eI61V/+lOuS7taIIrPND6pTEju04eDWFf5M98iuCbN11151Z5Edb2ov3c+j1H6nWR360hd/nz6Er6ZZIc4v5lfezbjewD83HtvQ6Th2ZQrJFSlee9kLuOX0iKJou4y6tsU485X3vk0lO39A2DJk/IqdETtLLLvM3P4Fm6Ji16a/5ID9mPQ+WJ/nRFJUMa3oOkW4Tib3VpUumRX70zTtRHzaCc3KcvrchzI/r021D1sA89UUqDdkNIj42ocxr72RvxKbrEL035P1L5Z5CfiygkWQcID0UMsXWNYU72zWu53HmaS8cHXlgFqC8kFUsahSG3aw8f66uSGKydEET7KPQQKGbFg7h7TExr7jiisa0F+kxsfANifyIdluw+/pt0fbMLvyGKNIh/R8iNkJbsa0M2boTaAeRgpR/m+dN5gt/fUEbhfzIjZghzvqkuMy3UdNGfszakBlKfrSlvfg+o99cYcT1GXpRIKtLLtpIg3oqkneTO2kv/lUwlJEa+bJ9Bk6foew5Ujjk09u9jVzTIXPFPU39CMNaCCmn0C4y/SW6pCntxU63MFj3cbqmEfnR5xAM6R/dbjw4qQix0Ln0vbQ4BZiROtO4YhwcI6q4YFzmhvQ7u0KwiTk/FMtpkB/TInimgVPXM4IQVAPCuImG5HAhs8mh1K78qusjc0XEn/oGNihcYQTXdw2th9KfyL+11Nx04oZ3DnHe3KOoJWIlCnZrI7ItHLq2vg7VP/W5GWlmDOz/y95dQNuSVHcD74UEAhlcZnB3Hdwlgw8W3N3dYXB3gg3uDsEZJDgMboO7heAZLARCICTf+tWX/Va/nu6u6j597j33vuq13po75/Tprtq1a+///teuXUFukI1tZ5FxRAb0OoptagOCQ9FN72UjzU8BOj31O6d/xELPUJtXlVcU/otAJmQmOw7O4I9XzfwYIrr0SUacehntYrhwmWKJCGPEqPGTudPO0OuOQe45MqqQEfSgPQbtfgZJD6ccdNBBiZTSf+PQdwXByS7Hds4IuGx7gWnUf2vX/Gk/x/YxYy7zh+4gELt9z+mkVH7PL2lDyfyhy56nJl2QPnSifUJhTtZRa69PZusiP7ZyHrSxQRQ7HjtNqk8OU7a9IBCiJk7Uo2sX7vV8cY/t9cjp2Jo0ZEuWIj/gsTFdkOVrXsBAUehaTGYe0ncnHLGLdE0MZjvynMsc9nz9am9tjZqMFoAtFrVJyBK7N6ctO/U3lfzYoJFjzO35ZEgF+hho/9pnWkcAYvUsKoUH6LCiIu3JBBTAA9Ndp+bZ3QrgXUOS2yfs/vYkA/Da1amjGrK+OOnBxQFLlURQ2B6jfX3BzpAztjKAzBnrt+r2njkmvxJDijhiUI0B8DiXDGGcgT/ZO92ihkFYIWraJziMObQxVR0DMSXkR4lcxvRiK0GN/ZN9K6jks24g4x0l8nQfXXUaAh1wekTMA0DUfnMESJARAXIDSHKYbeA7phd9QNm7OMZ2fYsoTArYA9qeKciKFdgc+ZEDyt1iXN0AMWdqA6hayY5tEGwJsMxmIFa8g/2Kgqcxrzh6QTxZOIFjrOZHbp/vWD9tJwBk2LYpwIUuyJIz16P+SzsgVix0qe0vUcgUYRSnR3hXFFqNleCY86Wy3JfIj5grdDiCeytn5Gn7SxwF6th1K9lO9eCjFORDLgk8FUhU7JPfA5oR3QC8z5FQyCm66nfAMPkiPARgaqkgA5wA4r2CZYGxbV+yquIzPt74Iej4WsQgUkvBVrZn6MhMRIzgwlYyZJn2+K2iuPrS95mtbNrhneqfsB90ynxQgNKCh/fyl/AAkkcGCr9tDrNtdJxP1W8YwjMU5xU0W9ghq7FjZOnxqvJCriBHjY25Yh4jgl3aSeaCC5k/yFS1OdSxgbPanyF6+rbokG3YZM80bgKVNqmjr3ABwoFv8E732EoS+tQeA9swjJWxNVYICs8bek7YXlmmxoA+S4GXicPewzeISDYA4cEnwDuyUX03duqdgJMPNsYwqDGnZ3yKQrb0f2yFW/CMSNRfxzqTtZPJYEO2P6eT5g37PtYGxDg7XjJ/ZHcJWPlpBYIRPOQKR1o5jyOlc7Lu829wEZ031/TRGJgXtj37zKIY/SMH/qH9mUUzWWZD17rngZPpzE06TwZBzrM1+mQc6Jk+jbWzbSNDp/1GFiBbRrfNO/2Nz8K+sTPmmXmKILZ9jt4h8skWjmIvhmyJz7v2WXykyG5Oz9r2sG37xuadhWd217yDV8wH2/1c2m1eeS+y18ELcxc84FwyhPG6cw2+Mb/4j9jyEjo0ZvfWcdJlDvNt5/eV/NhO6fe8G/jAEO6///4JRJjgJhJQYH+lizOLugFSG+3h57z8k4mB9bOCNOTUGPcxQ1IqEo5YuzDA3TRJ7ROkYEABQQbIKloc18eAdkEcozLkjDnvkn4fccQRo/JjKHP9Z+gAXsYqiJpSmURAgxDSP2ADGHBahTF1WfliEAE/4+R7wFXqd59DC5JrrA1DcuPA7O0vcbT0bRW92ApQA/QJiPWnD1jGatA6gIz3AX6l8qRrVsHimEorY4J0TiuOyDTe5rV+CXjohboIUhnNFavHYwFSFyhzhLGFgO2gv/aEAhYCd6udUvo5RXNTLZoAOAH0gTPzsw16PLMEKCNf6b4+54KYrj4H+eEIvThiU4AAHAIi4Zxj/gIAAhNEInLBHHMiRh/gFIABlznAA9ABpEO2UwALqPnHvuXqI5nr3undLoDdKiOwCBQC3YJpdhwIt3IFEIV+TLE77XvZS+PARgusBQJ8C1Ap6CFTOhFzfkiWpfreBu90TIAGtNK5LjEQdnBu37bqd/QsTljzTvpPrlP0OorWWsSwkmz1TWp0O63es+M+/mAskOjre2zL8gxYwf7yqc+YK1MyQtR6J1JPXaHoQ9Tw0HftChl0SXTP0If2Ik+uPavIq/3saL+2b3VWksDMolBk+M4NPkqek+snW9Snl0PjEPL3fehyac0Wvylpc6kOzG2D3wVRbG7zlXECmv4h9mzt5i8RF0u1O9evKd/vhnkwpb90bMzGzbElU97fvrdPh30WNZvYev5iSrHy0rbQW3jblp+u3fJ+ZDQsNLRwm7MHpe3YyfdV8mODRg9jZ1UYqI7jCTUPUy+FHDCODIuu8rYnXRtcjDm1nCHJiYbhNcEBrb6sgFUc3FC7x/oN3JfKT99W7X9OPnO/X8WhTQUxfW1cRS6rjHm0ZS6w2lQg09efttzb33OUQGhfMDBHL/rGA9DzLxe4D+nvmI4hP6x8TjkCL94TmWBWLARQuaBgFT0tmZtD/RTgIdesYG91wFTS7vY9ISPBHWDfDk777tvKwHlqX+r9VQJVAlUCS0ogatT11WOAbS3uwdxL1GpYst31WVUCVQKrSaCSH6vJb9Ff26IiKOkrUmYVVsprroDZog3aYQ+r8tthA7ZwcyuQWVigBY+zCiObRcaZ1H6pzzJbZJRMvYZql0x9zrrvl2HnpC0ZevWqEqgSqBKoEtiZEojtEjIHbXGJbWKId1tTZO/aHjW0fWxn9rq2ukqgSqCSHxukA0C11G2FcBRJi2wKKUw+x0JXBnp4wKr8NkiZt6EpFchsvdBtEbO9Qb0QGWCyPmxFKakb1G4tsAlkHnbYYWlLk603m3ghp2V92Dc8VuRuE9te21QlUCVQJVAlsLcE4AbbDtUuseVUHRcZcLaLIvVjK0yVW5VAlcDukUAlPzZsLO0BVaRJYTQp1faMqadhP36c/LBhTd6o5lT5bdRwbHljKpDZWpEjA6yQqbWjkrmiw1PBou0ltrrYkhHXZS5zmeypD1vb0///NgUBZRhFAdvtaEN9Z5VAlUCVQJVAlUCVQJVAlcA8CVTyY57c6q+qBKoEqgSqBKoEqgSqBKoEqgSqBKoEqgSqBKoEdogEKvmxQwaqNrNKoEqgSqBKoEqgSqBKoEqgSqBKoEqgSqBKoEpgngQq+TFPbvVXVQJVAlUCVQJVAlUCVQJVAlUCVQJVAlUCVQJVAjtEApX82CEDVZtZJVAlUCVQJVAlUCVQJVAlUCVQJVAlUCVQJVAlME8ClfyYJ7f6qyqBKoEqgSqBKoEqgSqBjZKAAsJOrPBvieuvf/1r41Snj3/846kIu6Osney05OXIbM//6le/2pzylKdMJ0gt1f4l21n6LKdX6dN+++3XHO1oRyv92eL3rVuuTkl5//vf3xx55JHNP/zDPzRnPvOZUx8Uwv7P//zPpCftk7989opXvCKdCvaXv/ylufWtb92c4QxnmN1vz3PRy02/yOTtb39789nPfjbp9sEHH9xc6EIX2vRmz27fds+Bpe3gbEEs9MOdpOsLdXmtj6nkx1rFWx8eEuAkgRunJWzqSQ47fbTaQGS7Zbzdjm/VsdwKWX7jG99ofvGLX+zV1GMc4xjNec973gSa13HtZECw1W3f6vetY7zrM6dLgO36wx/+cJTAbfqThn/x5z//uUEqzA3ahn7/ta99rbne9a7XXOQiF2me/exnN8c97nFXbrYTtJyi9vKXvzwdB/rqV7968ZPnBIb/9m//1jzsYQ9rjn70ozf/+I//WCwb7TNX9XU7iYa2oF/84hc3t73tbZsXvehFzW1uc5uVx6DkAX16S66/+tWvmkc/+tGJkJgi15J3Csi+8IUvNLe61a2al770pc0lLnGJpNePfOQjm6c//enNW97ylnRSocvnT3va05rf/va3SUdvfOMbNze72c2aBz3oQaOvGhrfn/3sZ83Nb37z9FuEygEHHFDS5G2753Wve106yfGBD3xgc6c73ak5+9nP3jz1qU9tjn3sY29bm9b54qE5sKrtK2nzOuxgyXvXdc9O0/V1yWHJ51byY0lpbuCzOCdgYitXUfqMm3Z85zvfaW5/+9s3d7vb3Zqb3OQmGyitZZu0FUa+3WIy/tKXvpRWUx784AcvJuM5wcB2gL8lR29dsmy3EWAXVDz84Q9PIBlQRFohPpAgc+Q+JoNVAcFW63O7L0NtX1fgs6qsltTF+qytlYAg/DnPeU5z//vfvzgAn9rCj370o2khYK4fHPq9QFfg6ShmASnfv9SF9HjlK1+5FvIj2ihI/8lPfjIpSP/jH//YPOlJT0q44sQnPvFS3V3pOZ/73OdSYHuf+9ynueAFL7jSs0p/PKa3c+Ra+t5vfetbzQ1ucIPm0EMPTeSHS4YDf/bQhz50T2bHT3/606TvhxxySHPQQQcl34f8y2HTofHlo8nYRc5zicTSfq5ynwycu9zlLkk+d7jDHRJZZ25ucptX6a/fDs2BVW1fSbvWaQdL3r/0PTtJ15fu+7qeV8mPdUl2Q56LET/jGc+4xyltRbPGgBnnh+2fC/q2ov1LvWMrjHy3rYz+0jKeEwxsB/hbatziOeuQZV8bAVMrnh/72Mf2mqdz5D4mg1UBwXboc3ss+oK6dQU+q8pqaV2sz9s6CXz5y19Oq9iPe9zj1hacPP/5z0+ZJXP94Kq/nyPNTSU/BNWCbATIppAfc+S76m/G9HaryY++vvSRJCV93g3ju1VYokSe233Pdtiu7e5zff/mSaCSH5s3Jou1SJohUHC1q11tS8mPIeO2rzmA7TDy65DxVgQDiyn9gg9ahyynkB+bJvft0OfccO4GYJzrY/1+6yRgu4uMD75zaItAbAOxYj1n5dZ2N1kZYxmQVvr+9Kc/Ncc//vGPspWj5PdzJTbWt+0kP4baZSuH1f8PfehDoxkpVtpdS9cqmSvnkt/pW9QNkQk4duX0dir5MUVepaTG2H2rjm+JPKfcI8uRTPvm39BzZGr+7ne/S9uvutksc7CEMWCHjne84+1VN2VKP8bunaJfJc/p63f3dyW2a0yOS/V9qmzdr0aNsfiv//qvZPfbtWxK21XiO8Zs/9B7xuYrXQ47QrZsSc6elPZnJ99XyY+dPHpNk9LnhgzkRz7ykeYWt7hFAgWRjtjt7pgBjO/sSYz02VyK4phxm+oASgxF3/DNafeQGuScYLyra/hLjPxSDqX9nKkyzql/DlTlfj+kb1N0auo72vfnxm9s/iwty6F+9GV+5OQecyMAPYd8nOMcZxVRjf62RJ+XAFNT+lUa+KxNKAUPngNk4rGr6K5n5Ozg2HhNGYeuGHJ9XuXZBSKffcs3v/nN5jGPeUzKwAJy1c3g9xTfvMIVrtBotyD7Na95TfKrtnHKcJORpM8yRd7znvc0V7ziFdP9v/71r1PwZK+/ff4XvehFm9e//vXNS17ykuaTn/xkc7GLXaw5/elPn4Kle9zjHs1pTnOaVPfiuc99bvLX3u3vG93oRs01r3nNBLbHfu9dj3rUo5o3velNzZWvfOVE3nz3u99N/7Vn/FjHOlbaVnfnO9+5EYjKNmM3Ln/5yyci5hOf+ERv30560pMmmbbJD/ZJ/QbPd6lThDQS/Hmu99l685CHPCTJoO+y7eeJT3xiKpLpH7L361//erJjQTyNyZz+kvn73ve+RBTpB3xy8YtffE8tiC9+8Yup9sl1r3vd1Nc3vvGNqX0nO9nJ9shKTYpLXepSqdjqpz71qeZ5z3teKvCqxonxfvOb35zGWo0G2W/G65a3vGXzqle9qjn3uc+d9MVn97vf/dJ/v/KVr6Q6Fu41frJ7tPEZz3hG+kyGirYr7Ern1JfiA0LOdOkFL3hB0p9rXOMaSX8UBb3d7W7XG7Tk9JbsPf9HP/pRqr9hjLp6GeMzJK8oZNo3jl1SQ18f//jHJ9lFNqPPZFOpeXHZy1429dW8sv1laE6Nja9tNs985jPTM80buimg815bbnxGp+mnv8nQPNp///2bD3/4w81Zz3rWPZ/F3NI3MkemnepUp2rOf/7zN7bvXvWqV22uda1rDQa72vlP//RPSX/UMrH1WFHTBzzgAc2pT33qpA/0+YMf/GB6rznf1tGuTOka3brKVa6S7IE2hP1wL70c083QwyFDOKZf/Dy5mr/iCvNGgeMnP/nJzeGHH57IQ/JSayWe41727sc//nHzy1/+MtmX73//+0eZAznbl5Mj/S2xsfS7aweDpKbf+sdGyxIzH69+9as3F77whXvFZSxe9rKXpW1d5ox5aXzJ/x3veEeyFZ/+9KeT3vHX7AF7YaubLf7x3jE7FvOePdS/853vfM2ZznSmZIPOdrazpbY+61nP2kvXI8NtbL6y0Wzfuc51rtSeD3zgA80TnvCEPf5ltqPcJT+s5McGDeQUozZmIDGUVmnf8IY3JIOlCrcJ5t9973vfNInHDGAYWM4EiDLZgUJ7FcfSdHPGLYJJxgYDycH0Of8SQ9E3bIwnGfa1G7h5xCMe0bztbW9LAIBB4IRUKeeoADdGJ66cExwz/IcddtggwAUUAhhw2PqvvgDwaC+sy75q1wUucIH0dxtY5dQ1ZHyWs5ylOeEJT5ieAVQyzPe85z2bE53oRHsBMY5SdlAbsMVnJaCqrz194G9sbMZ0yrYtY4ak0HZF0t773vcmUAMkc8TAVIA7W7wABU56DMTkAIZ+dckPwI0TMr/iPYDVqleX/MjJHUDXFnIDUAQQAhvByNBKdB8gAKxKwERuXo/ZEsC2FPQP9cu8FTC0gzpF84YCH+Px7ne/OwFZOqMGDnAGRAp+yMr+a5/1XX2yMn9ywLoNooeAzKUvfemkq/rSF3SxSznbk9Pd3FzLBVdz9Iscc4G7e+Y+e9U5Vvp7srnXve6Vbu9mflhMUEuJHgliorCjrVePfexjk14ZWwEvP0S/IvtSgBAFSCNYZGe7ts873/nOdyZQDQB/5jOfSfoLgEftiLHfa3d3lV/Qz7+5zCPtdCFhkAXaIAjI9a2b+cFPa68gwHenOMUp0nPNeaAcoTNUgJQOC6AQR8B92FtFQk9+8pPvkX2pzBVT7xZiFcgpLCkQMu9cxo7thI/4R/9FhijOaUzJjj888MADE0Ek6CF3thUhxpfe8IY3TPhBECWYjvu8B1nR5zvanyGx1HhCfkQdDAGmwqhB6P7gBz/YIwO6g2wRVLIxfdeY3oZO5PSyRF597+7L6Cj9bJXx1Za+bCSfGXe6ae6Qt3Gma3RSfRAY0X1q+yAzT3va06ZMD/MELvVf5CNsZlzM3b7aLVHE9Xvf+95e9gJGMYfJnD6XLqTwM/ALW0rnYHbBtL8RIqc73enSEIzpJowSRWa741WiX+b1a1/72vRO+BPph7wyx4JYiecgK73P3GC3EEwvfOEL07zp6/OQ7SqVY6ku99lB+k0fwuaoOYOggC31kz1oXwhVugJzxuKxuahGGyyAgGAPEER0JPTKcxFvZMLewmQ5PYdnxFey9NlAGJMdQlgg7viCrq7n5isd/Pa3v52e4wp/daUrXWlLdwKU+t6tvq+0uoWOAAAgAElEQVSSH1st8cz7SoxaqYFkrC55yUsepZZAzgAy1sBbO5gCGqzW5/YojwGzMIZjzp94coYiwFtXlID1WLsDiGLgrRgw6i5G4q53veueauU5J4gkEViPGf4xOQTgOclJTpKeoy0uTs/qgVVFAR+j+pvf/CYZVit2d7/73bOpdiFjpAcjz8lzZsCWgBAI4FA5V0YdKAzjGL9l6OOzHKgaUueu48uNzdi0EABYeeEEtNf4GC8rixGoIAwQJdqNWBsDMX5XAjC6fbCygTz0j3znpD329bMv82NI7vSBHlhRBdZdAJr5KQDLpeH3pT+vErDlbAmwXjLvS/o11Pa+wEfwAIjZXgBUuOiNAMUKKjCRu/reNwSskSpx4oATfHJAZijoMqar6u7YXANK2Zyh4Mr8mqtfucC9ZIxzY7Lu74fmXdgc9hSZF1lWggK2OgIoOoNI8P+xouezto6O+Qar1uy0Z/LD4SsA4vC9U8kPMtNOgZ8V6nOe85wpC4J/F1QD6exprm99gWYUBrY4YpGFj0Uk+NviQt8VINyig6CDH4yrPefY8ZJ2deXbBvoybNpjIVhBurCXbHg3AG63N+R873vfe08mSXwmuA670hfkjX0mA0gAxX90fW7Ik3+Kk0wCtwjGrNz2Zd/m/HROL09wghMkvJCTV994lhId3fumzKk+G68tQ+SHBQGLf1bO4z79Y6f5f5dnIsGR++yuQPPa1752Y/EqyLIoVCoLJLBGn47I9GFb44p5K7uFDpeSH8YaHkSm8PEWviLAjtN0vGNMN/tI1WhXqX6FX6cPbBH7gXyL06OQmzAZzBF2SbaHhSo+X6bSFPIj+pOTo37kdDmyItq2BJEFG5Jl2Bx9RCy52KvuVpAgPxAR5ity19/iE3EVrDW0lYsdR2iy5eKFnB1DIMPooYswuyOkZbsgW8m9resl8zWy/vhlRyrrH5sr6w3Zt69flfzYMA0oMWqlBnKI/MgZQA5AwP2UpzwlZX5wtlZqrHDJUBi7SsiPMedf6hD72gD0Awxj7e4LaKz0ApeMJkMh/XfMCV7ucpfLGv4SOWBguw6VA9FGDLVslQA+VoNLjqkbcrLIgetf//opFZOz6iM61k1+5MZmSK9ifJBVnBCnxJn4HIjF2KssD8Rb8ciBGMFdCcBoy1J2iYAV4LVit+Q1lfxQMNgqlGBG361c0Fl9z53uMEQgzA3YcrYEWAcg6dzYvBcY5/o1hfyIAAuZGDqirYCLwKWEuBoiP/qAtbTgAC5WCUuATHvVMfRpCd0ds4MAkNTsoeCKfWD75+hXLnAvGeMl59WcZw0FkYAkEArUS4OPy0qgQMBKoO/6AvEp5IfnaoNUahmXfC69agc0c8iPOCpRKj2fg7iPuSDQKulbX6AZWSVWO+m9tHcBhSzDIVsUdtUqdtenteecU19K2tUn89A17eP3jnnMY6Yh87ltD7I9gvwYOsGmT859n00lP9qLC12fa6z1uX1KinZbAIBPZOf0HY1aQn50CYS23GTosL85eS1Jfqwyp6IdQ+RH2x4H+dH9rEt+mMN8vCBfgOgSINu6Q1es5ncvNk+w3y1W3tVx83hKIXrzSda2lXs6i1hvb18v1c1ue6fol/fCO9oiSywyu0Kegvtuv9vvm0J+lMoR4VBiY4MkiZOjQv59NmfMT/Cl8CLSAEEmM4Nts53JNUR+BN62+CLTfcyOwbSyyH74wx+O1i1q63rJfJWVzM8bOxmw8CGyD7FXgn/m+M+d9JtKfmzYaE0xajkDOUR+5AygyW31xgqXi7O2WiqlM1copyToH3P+pQ6xb9gQJ4KtsXb3BTRYVqsC2G2rRP6NOUGGJGf4S+QwdOqNFS+/F5Ay2pwgZ7wK+RGO6BznOEeSUQSkY2MRQHwoDXxs6nQdX8nYjD3PeMTqOiJIOqnAVlohQi5WMQ844IAUiJSAmNz8iT7Yx2kFRPAe6e1Lmo0p5Addfetb35r209IRK1LAvfRNepm7SgmE0oAtZ0uAdWMP+I3pWkm/StseMhAwkA3yQz0AOiODysp3yTVEfowBa4DDfJkCZNonVCyhu2NzzXabseDK1jt1K+bq11jgXjLGJeOyznu6QaQsQ2SrlVxyE+hEVlxfO0qAedc3yOR0WWRg82WWAcSICgFIN2ga+30X9Lf3nPMfViJlR7IhMRfC5+b6NlTwFGEnMJSZd8QRR6SMyqE99No3lfzItastczYwas4g221hGPObY0VcS7HYOsiPsaCyT++G9DYylHJ6GcFUTl59756b+VGqd33jGwUnlyY/+LMgsUvsTPi/pcgPNtIzEYn0FgmNAOkeJVyqm0PkR4l+IX7gK22xoCiTMoJmcs9h4BLyI2yfxSv2NSfHrSY/yE8bEcTwBCzBJ0SWZ478IDOLDWO+I+buFMxQOl/FEj//+c9TxoutTHy7+GZoW1SJzu+Weyr5sWEjWWLUSg1kl/wA4pAXAYDHDKB3CDLVbwCUrI4whFYFx64xYFaSbVDqEIfakGv3GPkh3RGAkxo85gRLDH+JHPrIDynzgCSSIvZX9rV5qP9DmR/xuVoV0t5LAtI+8iOCgVxxzb525MZmTK8iwwCxJRAhH3tgpZZzLkC9TAjOWQA5Nn6l8yf6oDDhwQcfnFZBpEC3QcAS5qOE/OjKncOkY1ZvI4U7agqMtamUQMiRHznQ0m5DybyP+8f6lWt7BD4BjCOLDCFmNY8NM35D2+a6ctsu8mMJ3R2aa2rh9IHMbt/n6FdJ4B42ZY7uLjHXcs/oBpGyqmQyAPp9qcueJzVZBtZ+++1XtCrZ9Q3kJkvCaqKAXRFIpCFb1t72wnYjygBawVBkg8TvY1/6kL8IG4oo1c+YC0PZlt2+DREFsTXTyqj0bORfpMf3yTuyRfzu0EMPTXJzxSIEsC7wG9r2MiZzc19gYrzgle42Dr/lY8nbdptNIz/6Mum0WSBqq5rsor6MmiG9ja05OfJjKI2+K68lyY9SvWu3PcbX1mB/L0l+9GXdhb0yD82/7hXjhazs2/YiyDSXYemSzI++7STtbS8WwyzGyHpt2wDtymWEuadUv8xFWNjFf1oQNVfDxijGKaPBQkB7Kzw9DFmVkB9hu+gfHJeTI5uY0+WhbS+yINTJ6G61a9vv9vjqC6x8xzvecc/WPLZJlrjFAbIYIj8spNryhNSxaJbzHTJFkdJd4m3IVpXMV22wGBNjxoZY+DS2YwR+zkfulu8r+bFhI1lCfpQaSGxlu+YH0kOhLpOgm/rcdrAmOIMQRs1k4WSQJbnsgyFgZwKWBEGlDrFv2JA92NOxdvcBw9jXCVQIIKW6dbe9tJ2g4kQ5w18ihy75IaDs7ktsb3tRC8CYDhVq1MbcthcEAQKrZCyiz+3MjwgGAlQNTZ9uO0rGZmwqhl4AzlFsFFhRbEsany1EsdqYAzHGu7tftQ9gSJWmS8ZEdXbMufdJI4x6MUuYjxLyI+SuDoztElaHY1WXQwdOpE5GHZChduUIhDZwGKtT0AUt7W0UXbBuvuQyP+hLrl+5tneBsXYIXAVBgIgihlNWPOaQH+TPRk4BMu3MjyV0F8ktq6nPDgp8BYZD46UYtqypqfrFX+QCd/bVytPUZy8xx6Y8A3lqTgH70qbVhJL6jGi0LUjF/6gbQM5sAnINAVICzGNLBh/CjiJx1aDxewFNu8ZE1DsSZLikbSN++Y7u74Fs1xD5EaSDLX9AeXsulPRtjChAwAoKYAz753NXbDkA+qOQZAQW7eyDknYJGBSX1D42O/QXWdAucBh2iZ3URrJElFgJ7RZLHQom173tpa+QpLbwT3CJDNyhlPUhvQ2dGNv2wgZ1C0L2yatvXKdmfpB/1NRYZXxt/1mS/IhabxFYRpazIFIgHMVs2zKI8YqCp0H6sRkCefrlpJzAQ+qsRS2XIQwLs5NLyIgP47/gb/Ygtt3NIT9K9cv71ZzQBxcSAJFobqlFRB7waNg/W45dbVn1YdEh28cGeEdOjqW63GcH6b9tKDB+FFnu2u/2mARBLBaI+5FP+s3WqeURus+n8bfmJj2Cmdki2INO5PTcwQtsOmzu2Z5jrNq2qq/g6Zh901/bG6P2n77RR31GxvDF+mILIFy5r12V/NiwES8hPyKjI2cggU2rfJyi1SSgnAHn9LsFO9sOFrhSsTmqOPtOsKOaM2A1dtztkHEDzEoD7pyh6FZljiEkF8B0rN3abz810KVSu0sBVOAW2JUKnHOCyIec4R+TQxQbVWyuy5ozmgiPKKoXq2q2vWCgVdLvK7wVMggZc6ACnHbBU+MXzisIH445WOAA2moitJnhMVA1NH36yI/c2OSmYmTcGDtOwgqDQE72B/AbepEbP0CvBGDE6TJkAYjE6poVSXOJU4uxknliW0VJIc1uP/vID/f0yZ2+0ANtigCMPtFHTi53+kyOQBgiP3KgpV38twvWY9VrbNsLfcn1q6/tQ4FP7IuPWgdWl6P2R07P4vu55If6SDkgMxR0LaG77Bpg02cHgVmfD42XoDDm/xT9Cr81FribnwLvubpbOm6r3qcvwCFgqcixrC9kZ5xCFqdIsMmCHDaIfgmiFa4TdAtyLDCoxWO7XnwGfLMR9NbKKp23mCHbT0YSv8vOAc1si++AVXbf9j42XcZC3++1D+nmfVYMBVl8TPg5ckGuab/TY9qFRsf6pjgeUkMBSb8nF7giyBbP1T8r3HCFleLc5X2CKen0+s7uKJZIL31OfiErfe+TeRy/qq9IffbFvEdARuBIfmr0wD/02UkvAhkYJ2QVY+P39vS7+EqBHKIbSWT7nFpPAtGhz9SFEETwLcaHPthiRz8QOnyEzxSCdR9CXZZp+zMZDXAbfybrlp9j39mUdsHJPvn26a05V6qX5Dkkr6FtTAgZetyWib7SF5/ZskRXjG/7PjjL5wLpOeNL90In4Tn2ls7QHWMcesqeITDbutv+TFYzPUMuGHu+ik7GMa+21ro8f2jLN1xgvOAReoKogmFtIVRw1dixezHO8CPb0Hd8cGxZjDpCjkFmg4ytf7JQ6ZTn53RTn4aK4w7pF51jG+gl/YQXERuKnprbFpmQrvTUHJZJgFSl4xYekeAIOm2OPscc0B6EQJ/tgqVyckSOlugyUghR1LWDdI1+8OvaKIuKrhgPCyPdS3uQ3bCybF/2l764zEv6EH7Pseh0ml6SGfICJoutyGP2NfRAnRC+kX0ie/aH7NgydocOh64jSHLzlR8xR2z5pW+yft71rnelPsHM7C299s/Y9tUSytnxnfx9JT82aPRKHa4ipGocjBlIxy4xNECDCWql2/GLcVZ8GJo+B+u5DAQnbmIIfBgygHDsvHeijC0FXWDnPYoalTh/hjDnEPuGDfmRa7fvPRvTzIABPogGKcQKmcaqSs4JMohDht8K9Jgc+kBAAFRgwiq+tjF6jBVDhQFmfIHZSGPrk4EgEpOrurNsAeMOoHsuwxqFmvwWoWW1HaCWdYLpN/b2mAIE2iBNfigYGJo6bWcfjg8gJq85OhXvMVaAMkPdPmoSwOsSQmPjx1lry9j8UWzW6mgbYJA7hh8wIFcOCKgGDOiUdMrc/GjLzHyXPsqxKW5I5gA6UBhHKHaDMAGXolWcKl1QhAyIB+a1aWhVkC50AyMrSMZ8lYCtDVr6bEnpvAeoAix0+0XGyIK+oG4s8Al7xAbKaMht2Yux6ZMV8ACM5IB1BIVDQAY4ir70BV3asKruAk6C56G5Nmb7ZY3M0S+rVLnAXZYD2zRVd7fDResPGw8Qdk9QQn5KO3fRq6HjXHPtjtoUiJN2YMUWezcyhP11WXHUlva7hn4/9l79Yv+GtqXM7RtdFnCaY1OK6cX79EuQJfhzokJXrrl2xfcwT8gs5MAXI5Dc05V1boy28/s+Pci1Z0xvc7/dTnmtMr6l/Zpyn7llztnemztBLZ47Z7yG2tR9Px32WWzpnNKXoXuXau8cWY3ZrqXaNdTvnK6150HInF1iN9mPNqHUznpCoOR0JvfuObZq6DdR5sA7u/4k+siPWZSEM0v1fAnd24RnVPJjE0ZhZhtKDSQw3wcovLbP0MR+foDEpAlgMgXUzAFmXTHkDEX3/pJ2x2quADruHwOwOcNe8j0jNAV09fW7XRSvVF1KnEjcA3xro/F2AaLt8V4VVJWMTa5fjDxdBtwjCCB/K2VD2Uhj41M6f3LtWuf3XbnTDfrEUW0HoF8XaFmlX7nAR8aH1duhozfXNX5zgEy7LXN1l6135ex3n31YZRyG/EkE7r7fTt1d1zjvi88VCCADkb1nOctZEvGFHC4tJrwvyqz2uUqgSmB3SWCo5sdO6aX2O1DBQt6+dlXyY18b8X28v1OKh+7joqrdrxLYkRJQNFn6vHRWmSFSVWUM5Y4B3pGdrY2uEtgGCUjHt81AOngcL24LT+40uG1oan1llUCVQJXAWiRgW6MtbBZYnM61ky4La7I+ZAArhbCvXZX82NdGfB/ubxRpiirzMj7qVSVQJbC7JGCbi/2stizZNiY4W7JA7e6SVu1NlcB0CchqAvzVy1LjQa2DsRNepr+h/qJKoEqgSmBzJWDbctSE0Ur11obqrGxiL5RBEAtFba9NbOM621TJj3VKtz57YySgWJJaG9J141L4akqNho3pTG1IlUCVwKAE1MxQl0WhQAWeHQ04ZcteFW2VQJVAlUCVQJVAlUCVQJXA7pRAJT9257jWXlUJVAlUCVQJVAlUCVQJVAlUCVQJVAlUCVQJVAn8nwQq+VFVoUqgSqBKoEqgSqBKoEqgSqBKoEqgSqBKoEqgSmBXS6CSH7t6eGvnqgSqBKoEqgSqBKoEqgSqBKoEqgSqBKoEqgSqBCr5UXWgSqBKoEqgSqBKoEqgSqBKoEqgSqBKoEqgSqBKYFdLoJIfu3p4a+eqBKoEqgSqBKoEqgS2WgJOF3vFK17RKLb9l7/8pbn1rW/dnOEMZ9jqZqz0vt///vfNxz/+8XSqwSlPecq1n2bgFJlvfvObzZvf/ObmOMc5TpLbWc5ylubggw/e8mN0FUf/zGc+03zuc59r/vZv/7a56U1v2vzd3/1dsTy/8pWvpPE/4QlPmE7EcTRw7ihgRwi///3vb4488sgmCrL3fVbciIk30lmX/g5d3/jGN9JJP+02jr1m6v0Tm7zI7Uvq+V//+tfm85//fJo3fXrjlI3nP//56bv99tuvuc1tbrMjTkoq0Y1FBmNDHvKd73ynednLXtbQX7p+zWtes7nzne88OjfW3fR9bQzWKc9KfqxTuhOfvaST2EqHObGbi9/e7utlLnOZ5qIXvehK73D+NSMD6OyEUyJKHXfpfTnhrQoKc89f8vul+rxkm7b7WcbvYx/7WHPEEUdsSUCzRH/bbTYvpwYiQ22YE6As0Z+hZ/zHf/xH8zd/8zfpX712rgQEQE972tOa3/72t831rne9FPje7GY3ax70oAdtbKf+53/+p/nDH/6wl9/jC3/1q181j370oxt/O0Z6LDBepXOIj9e//vXppKZnPvOZyTZ98pOfbO5yl7s0T37yk9OR1XH1tbXkuynt8w5HQR566KEp2H/1q1/dnPjEJy56hMDprne9a/OEJzyheeMb39j88z//czpt7kxnOtPo7+GOL3zhC82tbnWr5qUvfWlziUtcImGR7mdFjZh4089+9rPm5je/efoV0uaAAw7ofQIbxX8g84yVNsalrUc/+tH3sl/uRyCZA937Jzax+Pa+doz9eEk9p8f//u//3rz85S9PR6239cYJZALo293udg0S5F73ulfz3ve+d2XMWiyYmTeW6sbMx2/cz9jvZz3rWc2NbnSj5qQnPWlz+OGHN7/4xS8SIZkjMNfVmX1tDNYlx3huJT/WLeEJz1/SSWyVw5zQvbXdqq9f+tKXkjN+8IMf3NzkJjeZ/S5G75GPfGTz9Kc/vXnLW96yF+Ca/dA1/5Dj5lQf9rCHJeAxBFBL78s1dxVQ+Oc//7kh43UA6O0G7zm5bcr3MX6Pf/zjGzZnnQHNUn2ONj/lKU9JpM2UQGSoDXMDlKX61H3O1772tRQoX+QiF2me/exn71kNHAv0VmnL1ABhyrvW1eYpbdjOe3/6058mP3TIIYc0Bx10UAqG2LxNJrX4kOc85znN/e9//6PYZ+THT37yk7XaCkQDguj617/+niAc+fGkJz2peehDH9oceOCBe4Z0rK1j383RCbbmla985SSbY2Xfyj/i5FjHOlYiMI53vOMVLaZ861vfam5wgxuk3wax0PfZnL6M/UYbn/rUp6Zb7nOf+4z66KH2IE3OeMYz7kWIeN5WtL/dt6F25GS2pJ736c373ve+5nGPe1zSpZOd7GSJbJT9cbSjHS3XtG39fopubGtDF3o5AosuWEi94hWvuNBTV3vMvjYGq0kr/+tKfuRltKV3LOkklnzWlgphxsusTgGbwNMq5IdXv/3tb0/EB8C1k9KUSx136X25YZgDCj/60Y+mFY9Vx6ivbdsN3nPy2rTvl9KDrezXHJ0bat8qAco6+syGIV7Pc57zpJVfRKZr6WAu2j43QCjp+7raXPLuTbhnJ/reL3/5yynbQHDWJae3wlaED+d329kEfeM51tax7+boxhybs4q8tov8mCKbvjZa1DB2V7va1baV/BhrR66Pq4xb99l9ejNHl3Jtrt+vRwLigBe84AXNi170omb//fdfz0vqU7dNApX82DbR9794SdC05LM2TExHac6S5Mem93WofaWOu/S+nBzmOHIBp20L6yA/thu85+S1ad8vpQdb2a85OrfqfNnK/k0N9Oa2bZUAoeSdSwegJe/cpHtW8b1W+GTIlWYKLNFvK9AyPuhFXybYVFsho8w1pUZGKfkx1tZcP7QptiXIwinJQJxjc6bKqz2GO5X8+MhHPtLc4ha3SFkNXfJqlfnQ1W9ZZb/73e+aYx/72L3jN9aO3FyZMm65dmwS+WE+mttbaVNyst7072Wiqcdi+5fss+Me97hb1mTjpd6R8bLll51axxb8nA5vWYe34UWV/NgGoY+9cqqTsJVBXQOpc929aGPPGvtdfMe5xOpjabruEpMJ8ANijn/84xenA84hP+YAtDnqMkcmMQYMbqnsSx332H1TZDIVFKppY0X7bne72yD5EbKa0m9jkgO9pbKJ8Z0ihzk6MfSbuf0fet5YP4ZkMkf3+t4/ZmPmymyqzo21YUwnVm37qr8P+eT0OidHtjT8A93iI/wrCRAE4X/6058m2eGSuRjBZwTHwJ3ilptwkdE73/nO5iUveUnzxz/+8ShNOtvZztY85jGPSf526JLaLoNCnYfLXvayac/4pS51qeYDH/hA87a3va25wx3u0JziFKdovvvd7zbf+973UvFD/y8jDsi+3OUu15z2tKdNz7jkJS/ZXPe61032zTY1q5GnOc1pkg31e3+rJWFvutXJD3/4w81Zz3rWPZ8p0pcDzQqM6pM6DsC2bVf8/nWuc53mCle4QuqmufKjH/0obQMVePLN3vvABz5wr3oFX/ziF9OWLW02rupd2I555jOfeXR4yey1r31t88EPfrA597nPnep90N1vf/vbafvIq171quQzxtp66lOferQf9O5DH/pQ85rXvCYF6ba9qUUh28oYuX7961+nLa987gUveMFU6FW/taNkqx3Z2JqnaKkxI0vjoj9veMMb0vujL/psTNufacOq5If2qpFCP4zj5S9/+RS4qS1Bp9Udud/97pdkbXzYg6tf/eqp73SOTrX7ypa5j81QePbHP/5xqn+gH+6/8IUvnHRY/9RGUBeBPP27733vm3Ql+mRb8g9+8IPm7Gc/eyMLVLu0pSSwNH7veMc7mu9///tJL81Tf9NN7xIs5tqRszElep5rR7yj7auQgM997nObd7/73UkWxkQh3Hvc4x5J3kOXuiH+0RFFgOlsW3a3vOUt0ziYM+ZvV57u9/1VrnKVlEH44he/eK85K/uPXVKUWYD9qEc9qjnBCU6Qto//8pe/TLp797vfPelKWzfozFx7xM7JLnvPe97TsKfk5Hne/aY3vWmvz+a+I2fzcnpAVrI+1BNks5/xjGc0N7zhDXM/6/3efCzpr3pCUWTVtjfzRhts6X/hC1+4Z76152dOP9pzK2wb38XOs6unO93pmnOd61xJt8wd79xXrkp+bNhIlzoJwNTEAE45JEBLcbV73vOezYlOdKLUqz4nGr8zEa5xjWskAGNrhwJMLpOJIbryla+cJh1QBKzlVupzDgEoCOMGQAGDgMWnPvWp5nnPe16agNpkz6nK6Oc///mTob7qVa/aXOta18oCuCA/VIbnVC5wgQs0Vh8BqLZM9HEMoLUBCWdiBWMrDQygYX+xSx/83QcQOJAnPvGJCVT6p69f//rXUxDRXrkrvS8HWlcFhQrZCSjs4b7YxS7WnP70p0/9Cuev34qh0Ql1D+jeZz/72eYBD3hAA9SOXZsA3nM6kgMpuf7TSw4YYBQguR+g1ncOOgBgyMl4cpiAKAAMYAiQBFYBDLrBf073ACXgjS6wMWrsAKHmKXBsb7vihAI2tqnPxqiF8IhHPGI0CBwba/1QiExqtTac/OQnTyDYdrd238bsnKCkL0AB1AU9Y3ZV9Xf2it0V+CmYSqcVChRQ+Xyo72OF0tr2ke01h41rLigdkpU+CkLZVUEcgKv4Itlp81igAvgB6mwf3fE33YlAum0jjQcdVK/kvOc9bwqYAdahQJq956v4EyuRbBi9URy0ZBV+ne6aDxOAKy55xzveMfWdP7r3ve+9BxRqa0k2w9i2AHPFnFEHRGBiXPgpPpiPvPSlL5266Xv20Rwjf/OWvO90pzsl/TD/fAa0CuDdq1YDPXOf+h0CfURK7jJfFF90DWV+0AN2Tnsic0gRvqhPg9zWtnYf9NN4ayO/PHb1LWDQRYUy2c/AIGNtHftO8C6o0yYEUdT3Qgg89rGPTfKGdQSKt73tbZNsPU9GjKCkhPyI/vURqyiGgQUAACAASURBVOaJeiZ8WvQl9ESQ0v1slZofiCft1jd+Ay5gAx7+8IenftAJ+q7fAvGLX/ziqeldcjkK9/LLbIegye/osL4ERvJbwRTb3/4s5BH9ZIvMdc+BWQSUntsuZjukI+whG3vta187FZPlr/TxmMc8ZuqHuZlrR24eGLecnpe2Y6nMjzHZse+KAyMp4j7zD7ZnU/goc4jMEUSCXH+zOwJfVxDsyCNz36InOVzoQhdKcyHqkQz1Z449okNsFn/QnlfeS4/an63L5g3pAjmao2wFolD2B5tvPo6R3mO6VdJfeJj9Zu8ic4p9NWf5VORI3xiUzC32QH/gGzJ22aLm+cacr9spBzzk5nDp95X8KJXUFt1XosjhkK0WMf4U1+SyN03QEylaXQDGWQBzmPcAOJQfsFCBWiAB3LSBKKDAGObIj1KHAARZCbK6AoCYiCahv/UF8RF9AqgZHuCK0ywBTggDRhUADJkI2LyX8S8BaGMrL2POewkD44g0Dl6AaPUsUu+cYoOBB8gAMcGWfkYxJsARYDOGMbal9+VkQm+WAIV9QM+YBsCyCtoG3laqBJrAiH6NXZsA3ueClNL+R3BAB8x15EcUVnT6ibkS4I/zDpDvM8UKjSGQTZdcXYBeontsh0BMBo/nBXgCuARvANWYjRFAR+DUFwTmAjXOH9BF2qqNEX1jw/QfmM7ZOW3o63+pXQ3QjmwBKBAUAn/BKNs5ZF/jvWN63B2TnF4PPQvZaLWabY05xl5c6UpXSsBqLFAxBxFK5h7w57hPfUP8hB0OvTvJSU6SxtuqoAvYlj3RF0izZWzYQx7ykGTvXWw8PTWm201+6JOVZXrEfxhncgQ+S7PvYjyGsi6Nr+eav7HKFkGoQADZ3SYJ+C2EDOIxVvwQRsgrq6Yuc8LYmk8xJ4wvIlL7Q9ar2k/EKzIlsiTagYrVYm1ABLbv0Ve+yhjzzSU+vF23q48QmUN+CPAEzMY1yABtQeTxtdosW0Mg3pXZ1GyzPtviszGiY2nyw/tkCZmPFhXOec5zJvIDcWAeI8XjJBtzNTIvun2NIszdQvJ9+l1CfiAS40SZITwwpCNRE8nCGWwUxJ/6bO1geawdowr4fz5xTM8FoKXtWJr86JMd4iH8cHeu8LPsMlzF5hpj85Hs4iShkIdMHs+xMMXGW7gIGcc9Q/2Za4/6iI4h8mPuO3Lj3f0eASqrDokXBCh/qO8lpzXlfHuX2Gn3N8gPJBSfI77zN9JWe/jHMfJjbG6FbvD9gQk8S4ZYqY+YKstNv7+SHxs2QuEQxhTZBOK8pGO1j3UNUE6hrYx2HVQ4Mg4xHFAEIlYsOUbAz6qo1UeATwBt9QC4zwEX4CfnmIZWpMIxH3bYYXtWvqRrA3CyQAJMjznGvoKn7dUWgVEJQBsjP9ZtYCKNU7BBljE+nBEjbEz0QVYEoCz4iKsdOE29bwy0ItSWAIVDYCc+dwykdL+4IsCymgy4bjp4H5u7YyCltP/hwMx5zhH46zq1CAxi1Rpx6Qo9ol8yE6y8dQPtnO5xvrFaaiVQQCNQY1c4aH2UfSRzZ8jGWOWO1YduEFhiivucf6yqfPrTn05zApArbUP7BIupdjVW2KLdOfsafc8BpHabViE/2Av/rOAJ+tgMJwwgmMYCBEETwlhQiHSMeQgMBgkeeodM6drmoTbHaR7AtSwFumNblmNErfzGFssSPdiKexAPrgguprxzjPzonpoi64dsBVbdrAv6jtiM1fQ+wNr32TrIjzHgbnUYaWEBQEaA1XiXMbcVx4LHdpIftoDw/7JcZZPGZfGHf2NPraD/8Ic/PEqGx04lP9rEOHLYghMbZfXaApnsSgsfFluGAtyu/sV9c8mPPpKn/VlujrH1tt0grcwb/fH/S5IfY3oeRx2XtGNp8iMnu6Gt3wJ625GQ4eYjIlXbunVZbAFDeFjYQHZ1MxWH+tMNoEvt0RTyY+47cvrU/R7pb4uKzBjZyS79QRi2Sd2pz3V/SX8R4BYI+GqktThO5npkP4+RH2P6EeSv+iXaEadC0ovAcXP6tJN/U8mPDRu9ktUBAEmGRpexi98KFrF7XQflfgCge4qJlT1G3STjIK2MuBhHq7lS6ErOtp7rELxLWhewKQMFQHdZwQX6gCZs7Ng1ZPjj83Oc4xwplQ25kwNoY+THVhgYK6faYAUC8cRAkYlx9/8CECvsXaDcDmZL70N6jYFWMuMslwCFQ+SHYMuqeDddNsaur69dXcgFiTnHswR4L5m72t3V1dL+x5i22fsu+SEDS9ok8jIY/pAVGdhTG3ajLzV7TPdiZZ69EOBwmlKmZebIJrG6mLMxQFWk1c45OnMoEPG5uWnlPgKdITs31Ia5djXkW9r3MTu2VOaHVGcElK1mtgchFxDJtlQgzXKro+YTMkmARO/0rW37xmosDc1F/uGtb31rg+Q0V5Da9Oj2t7/9nq2am+KOow/mUmxDmdK2KeRHkEKyHjeF/LCFgG+IWiyl9rOvD6Vy69OpksyPdlu7uhffIQJgH36maxe1L363hJ+LQKdr30r9wxj+aG+Fyck1iGp9YvPe9a53pRokUusFcwhO2xramUFd+7oK+UF/osZQad/H+iSA04/YpiQDqc8fdG1bux05meX0HE4ubcd2kx/sLbstc5pdQTojQLrHKIdM1P2w3c/iAb+htkj72hfIj6j50s4Oa58KN3fbSyn54T7blWTrwFkwFhsGgyMu5pIfnmtemPsyNWEA2TR8cXsBPTc/dtP3lfzYsNEscRKIAkZtLvnRtyczxMBgyjKwLxxQtZJqlSBS6ofEtYpDCPKjr0+lw5MjP5w9D/RYYcsBtLnkxxIGhuNB9CBroljRHFJjKvkxJJMlQWFXtxl5l7RVwHRJ8mM7wHvJ3O0jPyJozvW/hPyIwL8P5OfIj5zuBfnRXkVAVrIRMqLIfKgv3XncR7yUzPUx8kPmia1SCKA+fcq1Ya5d7ZIfY/Y118cc+dHV67HnIbIAWhk2tk4oMGf1ChEyFiAgXdU/sRouOBKcd7PqppAf3TazKeaKbKHYDhF1I3Ly2arvtU+2mYy32F4y5d1TyI8IUtUa6dv2glwMX79VmR8yctQHiKyXXFA4tO2FzNgVK43tLMU+Wc4lP9pt7ZIf8Z3smb5tL9qhIKH224qEPCVjKedxCTzMm3Z2QU4X+uxbqX9YivzQRhm1sJtMOIS4ABgGEtiy52G3oz9d+yoAU3Mtar3EfZFRG7WBAvu0a34g2tWkQK6U9n1MrmyEMWrjXoEp/OC/shHVo7FqPtSOknHLZX6UtsN2I/O5rTdzsohKZdedPzKajJ0thZGx1972Ak8olKpeCJ8u44HfRJIhvmOr+JBu+HwVe5SzKZFls8o7cuPdhwnY48isjdo5thPmYqDcu3L9RTQjJhBQYSv5b/MVSWHRay75Ia7zbP6cbYMNEDlTt3Pm+riTvq/kx4aNVomh49CsSPVte5G2ZuIydiXbXnRfhoV96iYaIBCG0oQx2YD5viJobdGt4hDCSdt209724nNgxqoN8mLsGgLj4aSlWUv97Nv20gVoc8mPVQ0MMgBBw0HFlpb2the1UPRHAbnYrxtMdKT+G0NjJZPB/bn7YntMd9tLyMRztGUJUNjVbUEWUAx4Amf0tm/bi2DNis9YBe8h0LuV4L1k7pJrV1dju0Su/0hJc3Ms8yOIiXCk3W0vRxxxxB7dagN045DTPasRcfqDwAgpKsvswAMP3FOwrm/rR9vGSDv3riXJj9B9oFWgQk7dbS8lbZhrV8MulfZ9zI7lyI9uUDr0LGSHGhGR2szG23ZDVsa5S35EoCIgsiXyoIMO2jPn2tte2GGgVDZJ3zbDsNntmh/RZr5JEU7EShBp0u5lHNpyUFKbYqvctWws28O6ZETp+8MW6FdkjnRtdLvGSdRdsj1ENpUr9p8LIAWpUbh4XSngyD/tkF0gawGRKAXblQPudMJvbdds16Kid2Rgm24UWBySYV9x0yG/PtbWoe+QbTIZjWvURiFjBBcS98gjj0y6L2Mq6vOwp3QZLppKfvhNewW5b/sYO8qGxgkwZLMk+aFPMjuNQ6weR901NX1grvbVDa6iDhICM4qKBi703DbRG8Q7+bMfcIisYXWDSn1jzja263FEYOrZdAwpwrbQXUF8Xzty87dEz91T0g5j20d+TN1CUSq77lwJG0/vwwaFvhk3xJYtYGy6wNicEBy3639EAWVyWzrzI4irmFdR3w4p0yWM5tg8eFo9LtgWSUcPcxf5yIiKeQuLw2XiGzXWwi6zCZ4fhWRzz/V9rr8wGztvTkYtP7KA4xEg5zvf+WaTH+IIvoUNRojB9f71nRJa0pfdcE8lPzZsFEsMXVRnlgbFUQ8V9+w60SgEaF9+VO7WfRPcXjPZBk6IaH/HyNsHx+CPsYSlDgEb3reKEn2KFaTYZmNvJwfMiY5dYfgx/l2ZaD/DY/96CUCbS36samAigPecML7hEGx7wQg78szRclLYrYJEAcJgiNsZHLHvO3dfTiaKLi0BCiO927F6SAmAj0PSB843Cp5G8TXgm+MB2nJHJdKN7QbvJXNXO7sgJeZlrv99Rav6PotTDczlSF0FCNtFQSOgidRs/8+h53Qvglp75ekE59neM5qzMXGqlAApiLophS5jFUhw3+2bvcqKseoDfRqyc9qASOumuJba1b5VT/Ir6XvuCL4+UmhMr4dsIjnpfxR/dp95JNizAj4UqJAdArJd2yhWfwFQFwDlVK3uKRzttvS1GVnChiFfIvgU8AJ32jl25ONWuuk4JcE7S+q0dNvGlyqOJ3UccWtLGEIjMm/cjwwAcNspx1Zq6S3wG8XHbQ1CKLDB7CXiG0nnM88wfxU/7ftM5qY5Ibi2dzx3RbaLZ6uj4BQ5dVn4a+S3BRJjjlhUp0WB1fjMe9hofZBOLfg1xtqrn3zW2NWVme1Qgg2+WwBpu4b6MjI4nErQ19awB0PfxVG3cVIOn8rHeGb4F3ObLuqjbXyyCsjC3CEXQfVYmjiiT5ZEWzYISPKPbQiODaXzaizJ9rHSjtiysqweDyIydIcc+PTuZ8a0ZNXWO2O7bCwgIGmRBMiPKDBN572DLln1R2wIuMhF7TVEN0zG5sOEtk9EIVVt1B7BlHeRvwDLSXNsLR2A49p9MrYCzfZnuT6pP8cu2QatTon5BC/yP1azzRv/2OG+doxt3eaLSvWcHo+1A77Rhva81Dd61P6MTuf6TP9LZNeWJ/kgmukwLG9OsscyIrXB+PhnTqolQcctOvI99NKcZqcVQOcL2AFBeFs32AGkwir2CMkiuxm2t4DCXjleF0FurrEpq7wjCHw2lT1uL6wN2SIYgP0yL4wPPYK1tS8uOBZ+pX/sR+m2kVx/zX+YzXyDY9RZJBOX+Wixuzs/zcMS/aBnarqY0zJ92BvzybtkmpceN53zITvp+0p+bNBolRo6iszJKkwq+MDWmoSMlmCRcveBCb8Dbjk921pMNuDTJLDywUgygAgEk80kVxUaWM4FnznHpI1WZPtAQQyB7/VJGxlvaYwx8XM1RwSBmE3F/ciG8yUTcgC228eljgG0ttys/sTZ3ltlYLzfSqixwdYDRva2WtlgDAWwjqXjFMiK4bLqxjAKdnzOMXEciIWS+0pA66qg0DgG+OOIOFfjoP3IDsQPvbQ6Bkwh5ATxhxxySHHa+XaC99K52wdSADnOaKz/9MJqNICmEJf5QQ+CTIzPPIs8kWSAZRSzA8gFS+YFINMF6PTFHMrpXmQSBKh2YkU3HTTGss/GcLaRRj4UBI6ZZEE9gASkCKpktgB4gktgL+zEWBu0fShACRs0ZFeNsyCBXSQzADICMu0ee2+Qen39awdNQJIgw1yPIwzZ4HZQ2t2P3X0mOWlnyEXAw5ZY+WZPhgIEzwHA/F7Awxabp0gTOsUGyf4B/NrBPTuprXH1zUXBJiApa0TfBCzGAelecpz5Vrpq42FOTiHmlmgf3STrSEvO+b0l3tl+Br0wR82ruX3fqj6MtXXsO7JVLNPFfsVRniGHdvt9L8NA3YilVknZCDZYNoXVXm1RILbkCOU5443YMI9jPPWf/Zx6tGW0mxzIbEhPzB1kXZ9s57S//Zs+3TLW/kWWY9y/Ke1Ytc+r/j7Gja7RATL0mb9zZPyq7879vj0X6RW9WXKueT8Sx8ISXFl6he6MzXl4DPbuFo4de8dYf/mbGBfzk91ZamuKhVA4CREUGSzaKTtNdh/CbtVtPaWy3ZT7KvmxKSMxsx1dw1b6GA6R8+KAw+lGDYZwbP7rVIhSAznFMY21c26f4pl9feu+bx0AbSkD0wfOYmzaqz1xX4wTg9kHOkrvy8lkKVBofIccXMnYjenOTgLvff1Ytf/tZ+ZAft/7S3WPLlhxs7IdVdG7z1uyL3Pn79w2bIUNKrXV7puq11Hkz3h27Xz7vUMBQp/cBGwCjG6wONSPbpu1RbuA7u0M8KfIvd5bJVAlUCVQJbBzJSBbwtae3GlTU3oI/9geiDSI7Kkpv9/qe2X+8Md9xZ4tYsgg7Ptuq9u5le+r5MdWSru+a1dLoBqYXT28+3znbJWQXWTlX3aClEyZO5t2ROk+P1BVAFUCVQJVAlUCVQL7uARsZ5JprBi6hd6lLlvFbf2TjVm6OLzUu+c8RyamLGolAWwzjzbbeudzOG5KBsucNmzabyr5sWkjUtuzYyVQDcyOHbra8AIJ2P9qe5WVAlsoZH3ktl8UPLbeUiVQJVAlUCVQJVAlUCWwqATUr1Fk3VbPpS4ZjIcffngiEca2si71vqWeI9tSjRYLWLIvbatRZByOi5N1lnrXTnhOJT92wijVNu4YCVQDs2OGqjZ0ogTUw1BjRJ0gRcock7cTVj0mdrPeXiVQJVAlUCVQJVAlUCVQJbBLJVDJj106sLVbVQJVAlUCVQJVAlUCVQJVAlUCVQJVAlUCVQJVAv9fApX8qJpQJVAlUCVQJVAlUCVQJbCDJKBYrRN5HJfqlDbH4tarSqBKoEqgSqBKoEpgXAKV/KgaUiVQJVAlUCVQJVAlUCWwgyTg2GV7uP1z9LWT2U5zmtM0jrRvnwq2g7pUm1olUCVQJVAlUCWwdglU8mPtIq4vqBKoEqgSqBKoEqgSqBJYVgKvfvWrU/E9xYgVsatXlUCVQJVAlUCVQJXAuAQq+VE1pEqgSqBKoEqgSqBKoEpgB0ngz3/+czq6EOlxrnOdq1Fs+6IXvWhznvOcZ22FiH//+983X/rSl5r//u//LpKUdimQ7FjII488svmHf/iH5sxnPvPgb52k4B377bdfc7SjHa3oHfWmMgnYJiUjaLuygv7zP/8zNXRTSDqnXXzsYx9rjjjiiOaUpzzlXhlTubb67Wc+85nmc5/7XOrPTW960+bv/u7vygZih9xljpODfpUWNv+Xf/mX5v3vf/9ec928f+9739v867/+a3OZy1wm2aglr9xYLfmueFYcdVti01Z5/7plt0rbdvpvK/mx4SO4VZNsCTFst3Ndog8lz9iUfk4BigDlxz/+8earX/3qURx9SZ/b93CKb3/725vPfvazCUgdfPDBzYUudKGpjym+f9PmwG4GPpui22PK8ZWvfKV5xSte0ZzwhCdsTnWqUzU3vvGNm2Mc4xjF+rSbx69YCAvdOBZALPSK+pgBCQDGN7vZzZrTn/70zROf+MTmJz/5SfOYxzymedaznpXmxjquL3/5y82tb33r5iY3uUlz5StfuTnZyU7WvP71r2/ucpe7NI985CObO93pTg0bItiRjfLiF7+4Oe95z5uCRPPUaVGXuMQlBpvm/tve9rbNi170ouY2t7nNOrqwq5+JEPvrX/96FILha1/7WnO9612vuchFLtI8+9nP3vIjOn/2s581N7/5zZPs2e4DDjhg28cBfvrNb37TPP7xj086G9lTJW2N3x566KGJ2JOBtZuOC6VD5vPTn/705i1veUs6DrXkQkSoQXSrW92qeelLX5rmOp383ve+19zhDndI/9iOpa6SsVr1Xfp09KMffS/SkL6U2rRV3r9O2a3Srt3w20p+bPgommTYaYAjBxy2syvb7Vy3qu+b1M8hoMgx/+EPf9iLsUdY/OpXv0qF8fy9Spr06173urTP3KojsHv2s5+9eepTn9oc+9jHXnkYttPRlDZ+twKfTdLtobH4zne+09z1rndtnvCEJzRvfOMbkx7SxzOd6Uy9P+mbCz773e9+1zz/+c9vPvzhD+8I4NrXj1J9Xed9QwGEd25qm9cpj618NiLiPve5T/OCF7wgESAf/ehHUwHUV77ylWsjPxDoH/rQh5oHP/jBe1aDfXbJS16yedWrXrVXYMM/WTW+wQ1u0HzrW99K/xUsjpEfAgq+RL8ueMELbqU4d8W76IAV9m6AyfcLZmUFCUwFc1t58evG1WVsNyX7Q3tgIsRhYKIpbUV6mG+7jfwgFwtciI+HPvShzRnOcIZidemb6/SPTiJrlyQ/poxVcQc6NyLrznjGMx7FbpXatLnvjd+tS3artmun/76SHztgBLdqkq0iiu12rqu0fcpvN6mfQ0BRmvFznvOc5v73v/9RQEbX0U/pu3tlkFjlA2Cx+Mg5QGopMLPdjmaKPHYb8Nkk3R4aB4SFYEsQdaxjHSul5Sr0OJSWOzYXdtL4jfVjis6u694+u7LpbV6XLLbque16H4hnwdtvf/vb5uEPf/jagtv3ve99ac5d4xrX2NPNIfLjU5/6VPODH/ygudGNblRMfmyV7Hbre9hHhNOSAeZulVX0axVMtJN8yFaN41aSH+vukwwY5M/Vrna1Sn6sW9hb/PxKfmyxwOe8bieQH3P6VX+zHglYEZRy+LjHPW5x8mOdLPQmOJopI1KBzxRpLXPvVKA6Nhd20viN9WMZya72lL5x2fQ2r9bj7f112MqTnvSkzb3uda9G+vftbne7BNRtbTzooIOa0572tIs38m1ve1vaanaBC1wgS358//vfT8VYb3GLW6xMfshWRLwjeSJrYUrtivj9cY973N6aF//7v/+baqa4kAe2cx3nOMfZ00ck/1/+8pdEtPoO2V9aB2HxQRh4oO2hsjrudre7TSY/9C/6vlXtjfesW7a5sZ/qU9ryWcWHjMncdoeofSODzrbOKVs7223MjS0y809/+lNz/OMfv7jOjmeyQX0LD7uJ/PjIRz6S7Jdx7masTY3LQg/VM5oyljnMnRvfrZ7PO+V9lfzYASM1dZJFlyK9e8jhb3rXOQDbN0qNxVQjHoAHmGoXq8o5y02WG3nJ+OCY+ra2rOLo9TtniFeRzZKOJnRnikOf2vYx4JN7/yo6lnOiuXmQA/pT5TB2/9Q57FljznyK/ubmwlTgugTImGNzcv1oBxHrCmByvqQ7LqVtXlLXlniWfjpC9iUveUnzxz/+8SiPPNvZzpbqavBJ23mpVXDLW94y2XqgXJaNv89xjnM0pzvd6dLRt1sVnA9lfrTlExjGdhnZILZK2qIBm9zvfvdL/1XL50EPelD6/LnPfW4K4Nm6l7/85SlYUGNEsVXyL60d4Pe2JbgQNv5uv9PnMlRsn/M+flP9FFllT3va05of//jHzcte9rK0ZYcvscVIG7TpsMMOS/+1DSi2/MiMUUOi/Zl74r43v/nNja177f4bR78/97nPnbY4t9vXft4DHvCA1K7zne98zQc/+MEUeNpCcqITnSjVXaGzn/zkJ5uLXexiaRuU59zjHvdI7X7Uox7VvOlNb0oybOOCL37xi80LX/jCVIgWDmITZepc7nKXS9tnLKC85z3vaa54xSs2V7jCFZpf//rX6Xm2Gtr2WlK8Eln0zGc+My3IOIo5toiQw5Bsx+pneB79QKyxyfvvv39z3/vetznLWc6SalSQDTyHCFTMdGzsfde2XYrs9rXVffru+Ug3W7KQjD/60Y+ab3/725O2vZC5uivmqL7Yvvmwhz0sFQJmN32nULB3fOADH0hbPPWXPQrdGtOFmHdj73FPjC99sm3085//fMO+Xf3qV09FS+NddDICf2NGV69ylaskm2NrW1cPSsgPGb7vfve7k0zpr2399MvzyIOeyzD22dA1pFe5+Rb2Zsx+IzplUb3hDW9IemZ+IJr9o2vmQIlN8w54jN3QVxlz5o5tRMjqEhJkCHMPzd2LX/ziSV/gae+2Zcd4kevPf/7zPfI2bx7xiEckvVKXie3Vr33lquTHho00Z01JKa5CkpzvL37xi2RwooAQh/G85z0vsbUMD9DA6SkohaXkwNUHYZwVueKsFadkME996lM3pQ619D7757vOlWGc4jhNZKnsnK4VQ4ZCca4f/vCHabJa3Rq6vMtkZ6A5cH9z4Ne85jX3AEBGgJMnSwAR2GHI7FVmiDk1Fb/HgNIS/ezrg/dbUePI9VVhOAXjvvvd76bVJ/247GUvm5w0Z8uYXeta10pOug0Uv/nNbyZgyFkBRuRHHte5znX2OJF4hgJW+jMFyNAzwAm4OOtZz5oA1vnPf/4EZu0PBQqAMOA7AER8xtCGjnj3pS51qaSfgCdnr81LOBp6Y2+x1Ult40yvetWrJnm1HToARl7qXDD8hxxyyKgjKgU+Y+8XjIQjtFLLsZvfv/zlL5s73/nOac6OzWvzfcyJlsyDIaDPCaoX0AbIiAsAyNgCrVYU6aS/OfDuHFtlDpsXY0DcquxTnvKUNIYAIt0O0NvnsEvmAh1gS/WLDo/1awisjrmPJWxOST9yIHfI5pSAT/Z4zJfEs9sBhIr/OTu0YW43NQcx9drXvjYV7LvjHe+YbCdbcu9733sPKATKS051sCVR4FJ60WUBdmndJG2lX+0MBNjBv9JnlLYtd98U8kNAh1Tgn/j5G97whqlAaxRU7AJ99kow4zextZJN18eSrR0COpiIfRNsIo0UUnXqxN3vfve0Tch/H/KQhySf5uITvEPw7HP+OII/dtu2InZRgG5+Xv/610/YKtoTQZEgq/tZVLAX9QAAIABJREFUX/8FuvwlHYjf8pWxteinP/1peg7cwkYjNYyzdsj2EKTBMn3vbY9dl6A0btqtr9F3tS8QS9pORkEOwFTGgc+KrCOymFI8tU026wPiZky2Ob1z2grMCz9d+MIXTrfDd+RivPVlbOyDHOwj1LvEON9KLoJIBXnDlyMcEQKlNT+MlzppxvfSl750ajP5w6PGEe5DptA9VxQevdKVrpR0sFQXcu/h2/XHdg79Eex7J5sVNbS6JEacLkUW5iOdQ+b5W3wC97lKyA/3xZY42Ura4uLbyQYxMFTHq6sXfYsY0YacvcnpWNi2NgEUvyl5h3nKh+hru6AuwhPmg+1zVx/5UTJ3jY15AFcjtaI4LLwTtkX8wMYidPa107Uq+ZHTvC38nqFjSASFAAGAAOQgQzjY9gQM4ACcWk0BNgVxHLtJprpym+FnVAVWnNjJT37yYiNaamzDSbYLR5U6TgSHo8I4Lc413ukzztE1VlNCP63W6R+DySlikgU2jB8ZAheAEILFqh1HQ67uAWZ9ZpVgrrPkQFcBCNosQOd4OEVOQGFHBcqC+AG0OHpOijz6jCJAHPcPZX6s0s4hFlq76C7yI4AUp/TkJz95r8/I3SoHssl95KY/Bx54YKrlgIya62hitRnxAZQIXgBZcwJIowuhWyc5yUmSU0IoupCIApu+qxT45N5vhcU7v/71r++Z3/QWiYCYE/wMzWv6TL5jTjQ3DwD/IaD/2Mc+NunUEBAE2DxfOwC/mD9RuX/VOVzizIdszJCJzs0F+pnrVw5EDp2qsaTNGevH3Pa1wae5YmUrwCd/AoxaSaVzOV/SNy452W+hWy1+Fdvwjne8I9kLK3LmInvGL03ZYlH8wl1y4xTyA5EUp370Bet95If7EZ+yFoyDYDNWK3MitPWGTWO3EO4RuCOp2TOEsiKMfIMsCfPZIoQTPASb5obAkA6c4hSnSH9bmOKn2MsxoqOP/OjrPxsUwV+ffx3yufCMVXo+FjkyhfwgNzghCL4gzEI+5IZoh0HJT5D0mte8JgW8Md+Ne2nQ7zd95MeYbHNjG/XHBN1R5waOYhPhuNzYB6YsIT8QFDB5G990+5Q77SWIDAuVbVmyM3TcOywu0Ev/nKDHDlm4dKqSbWwluoBQVNx27D2+c6JS9Ie/srBgcc3vkVNdEkP74SX+ACnoHm1HKsbCLJmUkh8hD/GOvpt78Jr5ZU6UZq6NkR85e5PTsRJMOvaOKCIPX4bdiznG9sjqyfmW7piHb83NXXhP/MT28WlBfgSJ6r1iASTnOc95zpwodt33lfzYoCGNiQJ8tlc1+oxJ3wpB2/BIYRJMxRVBnywAQXWJEdWG0vuGApMSx9k1MFOBs5Vpq5hYzjaxg9HWh77n9Rm1VZxlST/HVE0WhvZKh+XIGUbj5PNwDCpvAyNDq2Sen5Pdqu0c0oc+omPoM8VYOf/unvRVHY1Vi2tf+9opHTlWVQIgyQIB9qL9VlLGsonaY1UKfHLvR1QiuBANMb/pnKwfKwBSIYfmdYkTlZ48Ng84wyGgT6c40yEgKBU8VhAC9LWJrVXmcKkzDyDeJVhXIT/G+oVIzYHIdu2DdjuWtDlDc7oETA+1T1v7VnCRa1aM7nnPeyYgzofkfMluIT+6eoTgc0VgukFQYQ+QHmqTlT1ByVZcU8iPPkKg/VnXvyCUBQjPeMYzUlcQElaF9a8kZdxvbGViVwXwSBNp7IJJAaag/61vfWvScffwExaabn/726csTKuiCGMBKLLeSrm5IYO2jbdy/SolSaaQH0h5wY3tMmRk7pqv7ba0x79t22Ub+i1CKbIM4l73yQCMwNj/d4mOvs9yutYNUnOyzT3P93yzhQMZWzL3LKogcmWl5sa+lPyQfQsrIPi7ZM+UrZPhf23XoGPHPOYxUxt97tQxi0L6IFC2hYn+8cu2f8AzyIAh/NXWBdk8gt2h9/jeokVff9oyH9puLwvTHJKhou2e1a6JUUp+eBeyiiyM4+Uvf/lZwfgY+ZGblzkdK8GkY+8wh5BJ3RNz9BtZJtbLZep1x1xmZcnchV+8NzK0zDfkvkxRZNUJTnCCtBhMtxFZ+9pVyY8NGnGTWLZDd+V7jPzoHh2HCBBIdZ8REwhLzukDAX1HT3UdquCx5D4sYl/gVOI4I7ADcGR+BBFg76qJWcIACxA+/elPpy0++sbohFGKIIGxj8wPcrIth9MMR7mKsyzpZ07V2qvpVqawslhxqa6yeqzCSpc74IAD0qPmZn6sAmSWID+GjoZb1dFIRSZD6YTArUvaobkgCJTuN7VmSQSeJcAn935gpm9+lwCOUic6Ng+s7owBfe0YIj+6GTxdYmuVOVzqzCNTaEnyY6xfdAhZNAZWh8iFJW3OEPlRAqbHyA/jjbADlBFbUseltiNg/V3qS/oyhobabKwFae0LYe2dm3RF+4HMIFKntC8KFpb+RiA/dmpR6XO24751kh/6w27xh7Zdsl/8B59Ib3OXbRDsvtXO2OvfZ+OMN5xl1VkgZt7Elg5jabVbwOI7GYKR8VZKapTeN4f8kKElo9DcapMf2u2KleV2v9lQQRmsuF3kh7aNyTY3tr6PrRMIMcFzELeI/NKxz2V+LE1+yEzty8qN/iLr1GaQVQGfWtSwWIQIyZEfdMF4Wkgbes8YphnDIuYhHGJeaL9sKQRI9wjrKeRHZDjDtHCbuS2TYigLt08ntpL8sCgZxWdL5nTgtr5s5hL97sP5FiVK5y7/zv6REYJNfIVkswguFpTpI/N4X7wq+bFBo74E+TE02aaSH+FQGacx8iPuw17OJT8Ye2CGMYl9h4gMwWSkWY4NkxUde9ZkTNiTKSjotlmqLOLAffa/WdFltK3EB7myirNcgvxoB5AydQA2eynJQO0Wq/pSc6O9JeQHJ8JgR+X6Vdu5leTHVEdDX+h/NzW1rTvrJj/G3j80v6eQH2NOtGQeeNcY0J9Lfqwyh6c48772DdmGbgDenQu5bKUgP3Jgdej9S9mcoX4gZZAzc9un3VEDQd0BIAl5GCtBpb6khPwI2QP0Asz25d1W1Dfp4otk3kl15y+mXkh4QUvpxcYDoXOODLdgYbskffBfftB2iK261kl+eDbiOTLlBGDmLTs4FkBGYA1P0DlBla2O7W0vtrTY6mobIlwQsrdtQnYHTGKlVP0Xv3UJSgWWMkVkoZQEQH5Xet8U8iO2HMRKf/cd/AESIOqVtG0ne02/4QLESXfbC7mEzFbFDKGH7SA13jsm2xL9bW+dUOgRUYm4Rarkxh6hJRjMkR8WLegaXdAH25/iQoIhJkq2/wxl6nkW7Gms1NmT/RFjZvFGVg+9158h/NLWBTi3L2Ox/R5ji+juYqVoB33vkhgyBrqZq+1tLxYdZSFZvOwSImO4C2FlrgnIbX+OzOaS8XfPVpIfMqL4KwsxJXO6L2NXm40r4k62b5xeNdTfvmy40rkbW10QHeIJWWxRAsC71VtpL/6Wynw33FfJjw0axaj7EIWlomlRVCuKeradaTfzIyYbANS37YVhkWplJaWP1Og61BJjGyswc8kP4M1WCBPapfBO6SkdmEt76Rztp1+IgdjiA6QoDiq9zB5Hk5zh4vg53zbQXNVZLgEQggUHYrVb+iPmFgDn1G3ViMJe5FRCfti/zLlE6vaq7dxK8mOqo+nbdkJOgkc6QaZTyQ+goxT45N6vuF57j3bM73b7hlJNc07UagRHNjYPOFkBWR/Q5xCHMityJIHfrTKHQ+9LgfjczI/uXMj1a2jbSxtERlDU50YA4yVsjvoC7To+0Q/2LQdyx9oXbY7UcXbUCpytY65SX8Lmdm1/l7Dpyn6D3G5vU2S9qHkgSBiq67IpfTBOMiIEwUNbQZAIiHM+ZentMAI2p4HEiSd9cikJFPp8mnYbh6iB5h5BvVpJdG5sv3zooKBTVin7EmQfYlPgbYskokpgqb6WK07OQXCw/eaD/rkEeEgTc08NpzbWCIKGvxXIteUxt/9tmbADxs8YR1CssC7CUvZUZILxMfy997NhcSJLd44iIWEm20Yi84ptFTzDdFaXXatihtCHLvlhhX9MtqXzK3AzfBTZOiVj70QedjVHfsCPiGz2kfyjSCW/5fcwaAn5oT+INTUY2O3QKWPJ/9quQ9+Rcb6PucyP2GrS3q6e04Xce9RaQZwb5yjg2m6HYLmLRYLkpDeRDRe6jow0DorLu6aQHxGgq7sXW7xLx9596yQ/YmHGwhpsxR7YcmdelczpKHjarvOmzeIs21BkLOUy2/swa+nchV9ts0Yu2TYv/ou6cra86deULJsp47Lp91byY4NGiMHmWCkjhfXfWOlgqNqrvn2EiK7EZIsidbGXS8FThAhD6kitmFA5I1p6XzjJvoKnuW0WAAQnApxFsczSNOAwQO2iQ+EMpbS7GHLbRxhZhZTCqTC2AZ5WdZZLAgRbIxSj4pjIxv9bGVTQtQ3EhwJ5Bo3zQ4wZD2OP8V0CyMQ7pYNHASfPBYClFcdKAgKHLjPS7dWFsZWSVR1NFBy1l7ENHrTN+HJasa0LwCs5LUDfSoFP7v1WmcgEkGmD+Xb7cvN6yIkCI8Dq2DygO/Z69gF98rLiNDfzY5U5TMalzlz7gM0IZnLme2wu5MgPtigHIqPCfV87BCVL2ZyhfqzSvmhzpI6zh5HOP8WXDNn+Mdnnxm07v49TDbShpCDddrbVuyMwYtOk/vddVq0FxLZORlC7SruRWYJriyjICKdVKNAo8KZH3uH0Eheigo1TxwD4tsffyWoCp/ZntnZ6ppV0Bfj4PWScMYBTYCABPhsmEIRjcpcAQxYHX8pGvutd70q+VLDpfYJvOm91n/ys6lt8skoqmBbs2vorK8f9SCZXFMWNrQBOQGPb1XByWpD3IJvdRx4C7Vz/2zKx7QZJpXAnX8pXaaPshiiMjvRyMkbUH4m2yP5B7Fipl83lc31S4N3KPr+trwiTaJf3uNwnCPcOdUGMBd1hI/h8GaiKwXpWfIZ0HxsL88lChq11MnqNo7FFuozJNje28X2Q54LTtk/Pjb0AHX5s90W7kGHttiIH9I9v5ifJgH4KJp3WRn8QGnS+5Ohf46LWlPYi3MwdRIiFLT6JrMxj7zHGdAmxSW8Df+V0gWzG3uN7/YEFvJtemaP6pV3GiR7RWWSPvjlx0Fz0XLbdNiv9J0P/bFNXVJhchua1xYDQ6zg1KxaYLHiWbGWLce/TK2NlK06JvUFQ5oqNiqcQHvpnTjgeGGFhzErfgXyF3W3b0z8YFKa0zSdXa8N97J152Jad343N3fbJLeIhW/zFFBZDYr6wfXHqS+lc2033VfJjw0aTM8DSCdA5KcDCZHbcIMMEOFjBUCTRpOB4GE1GO4yJQM9kE5C4P1KNHecZKbylRrTkPkCo61wxwKpHlzhO6VeCGSs8imBqPwMrsODc20fWdoeLceJEOQ1yY2j8FiBkHAAWAMb/kydAIuOD4SYfRh3RxLFMcZYBIqb0swSsARQAi1RUwVekSgpc2wU620YxgGIY80jZ5pA5J0cm+/2qQKZriAXzHHScT68COEbceBl3QNXKEh0FeATubaAhtbOd7r6Eo6GLTgYgN04W6eXyfqtk4dCBcFWu2yB9zBSUAh/BwND7zWnzG4AAaM1ZKd2CeQ4VgAZ8cvO6z4kiSnPzQPBjv2cf0Ad4gLg2QDa2HDxHL6uFPgHGCDXgMD4jQ4HP3DlM7gDQmDO34ho2JkB3V3/6xq9vLggWBFkl/QJmcyBySG8Q0KvaHEFKpNcL+NpzOlZr57Yv2h02BhCM7Ln4LudL2ra/Gwz1yX7TansMjZ1+ha/YMIhwlObw0YL5mB/24u+WK+pWAPNsp/9OrY0i01MqvisySuO5bLLtlTABjOBeZIXP28cJCxjY7PaCSVvG5gkbxQ7DZ96noGXJsci5sWovcrDJ5DB25LK26FP0I/f8PvnkfrPq91NkW/Iu40Mm3cynsbHPBb5979Xu0BO6RCemyDqe2X5Oe5xiq692943zVF0Yek+uHWMyD12P7Om+Y7dLxqzdBhkfMNmmbsHgD2TLlGak9/U/6kCVHpdeIsOSuese84MtiiyToflS8s7dck8lPzZ0JMPAMIzh+O3LnLIneGyylRrR0vvmijGO9xX4tgsdmbCCQQE1w5g7iqmvr8AImQlCZCU4Dti2l7giOMeGxlFpSzvLqXLhSBhazG6wt3QBEJ/irMmT85yqM1Pb274/HK1301uXNgwBxrHAY1VH03XQq/SrDyjkgE/u/bnvx9o7Nq/H5oFnDgH9VeSz1BzWhhJnPrWtS8yFHIjstglRuLTNGevH1PZ125uzMXOB2xKynzre+9L9tnPG8eHIR35iJ2Sr7EtjtGpfp27VXPV99febK4HdoguyfC2GWUCzkCijyqJfrv7F5o5MbdlOk0AlP3baiC3U3lIjWnrf3GbFPtUoINZ+DnaSQZQqFgWg5rzHtguryn0F0nzu+1zxtDnvrb+pEtgXJLAVc3inybHanJ02YjuvvbYlOAYTySb7k87JGiutP7DzerxvthiRKnPR1hTbWXI1AvZNKe0bvd4tugBvy163Pca2HlkfOyUrcN/QtN3fy0p+7P4x7u1hqREtvW+uGGOfqj3/trjE6S5WgJ1uIr3eNoKSU1+G2oBZBhDt8XQaTGRU2HtnG0Dsr5zbh/q7KoF9WQJbMYd3mnyrzdlpI7bz2quWlr33UZRVkVaBRCXyd95YDrXYVtz26UgyDttbnHdPT2tPchLYTbpge7Ct/DC4uhNOiamkXk4D6vdLSqCSH0tKc4c8q9SIlt63arcFT2pwAG5Ws2zvsC9O0S9FlJaoRiyt+/DDD0+FnDzf/6svotiTQmP1qhKoEpgvga2Yw/Nbtz2/rDZne+S+r7yVf3YCnBMu7L9XjNEJJOry1KtKoEqgSqBKoEqgSqBfApX8qJpRJVAlUCVQJVAlUCVQJbCDJIBcUxhbUW+XwrfqZuVOENhBXaxNrRKoEqgSqBKoElhcApX8WFyk9YFVAlUCVQJVAlUCVQJVAuuXgALZriVOFll/a+sbqgSqBKoEqgSqBLZXApX82F7517dXCVQJVAnsMxKwPcbxy05gskLt9KUpJ1jtM4KqHa0SqBKoEqgSqBKoEqgSqBJYXAKV/FhcpPWBVQJVAlUCVQJ9Enjd617XOOZOAWLFlJ/+9Kc3j33sY5uTn/zkVWBVAlUCVQJVAlUCVQJVAlUCVQJrlUAlP9Yq3vrwKoEqgSqBKgESOPLII5vb3va2zUMf+tBUzPivf/1r+vuMZzxjOs66XlUCmyaB3//+941TVb761a+mwtjXuc51UsHspS/1O1y7NQvqv//7v1ORcVtzdsupDlulG0vrWjzvv/7rv5rPfOYzzec+97mkd9t5ioy2fOxjH2uOOOKIpCPb2Zal5b2pemK7HFu2hD3bzvntsIT3v//9CV8o9nzmM585DeF2tmmODukHX/Ov//qvzWUuc5nmohe96JzH1N8USqCSH4WCqrc1DQfFOf3pT38qEsfpT3/65kQnOtGWgMdug77xjW80n/jEJ45iEIsavg/fxGE4MvGzn/1scooHH3xwc6ELXWiSRLbKiO8059YW4qa2neN9/vOfn8Dwfvvtl0iJbgFFpMVXvvKV5re//e1eemG+O0EJCBEsti/bW3760582d7/73dPzz3rWs6avH/3oRzc///nPU+HGYx/72KN6tqkymzQ5dvjNjiAH5ulGHBk+tUubGgz09YPOxZHoRz/60ddyjOzPfvaz5uY3v3l6/Ste8YrmgAMOmCrSjb6fvXASjSyvt7zlLc3f//3fb3R7SxtHN371q18lG+bvTT5i2HZDwS5bHvPWXP7d736X7PGHP/zh5tWvfnVz4hOfuLT7i96nLb/5zW+apzzlKQljbmdbFu3Y/wXh67YhU9v8ta99rbne9a7XXOQiF0mnRa1SJHm75zdS9Qtf+EJzq1vdqnnpS1/aXOISl0gLKzvN5uiHbNjb3/72zd3udrfmJje5ydRhrfdPkEAlPyYIa1+/VfCCkb/kJS/ZXPOa12xOd7rTJWLDZze4wQ2SseHEHMH3pCc9qbnHPe6RPt8OgMDRW0m49a1vnc4TZxDrlZeAbQn//M//3DzwgQ9s7nSnOzVnP/vZRwPTP//5z8nRtFcst8KIr+rc6Okf/vCHbVmJHGs72QmylliNyY/23ncAaHe+852b293udmn14V73ulfz3ve+9ygrEID0v//7vycyw/aVd77znc0LXvCCZAfogT4I4h7/+Mc3D3vYw5qrXe1qzQlPeMJEqN3lLndpXv/61+9FfvzkJz/JBg6rjvdUWdT7+yXw4he/OGXvvOhFL5qdrbMVhMLS4yfALdHTOe+NU1v89j73uc+uzP5AqCM+ZHqd4QxnmCOmjf3NOnVjqU7/8Y9/TJhMUNUlOBANr3zlKzeCcNiktiwl+3jOJukJTA6vn+c850mkAcyxyrXd8/tb3/pWijUOPfTQPVh/u9s0R57GBelxs5vdrJIfcwQ44TeV/JggrH39VgYG+GU0I9gNoyMdGLCJ6wMf+EBKp3zAAx6QPtoOw99nEPf1MRzrvxVZwSmi6A53uENaKeIUx1KxP/rRj6ZAuctSb4URX8W5CfSf85znNPe///23JdgYajvSwDaQ7SDr3ve+9zWPe9zjEgg+2clOlsih3Ao/8tPYIziAaytIyBHPsMJ4oxvdaE+au3vnkh/0dpXxrvN+GQmw6bJ0BOkXvOAFV3rodviEuQ3eSW2d28f6u3kS2Am6gaiGz9joSn7MG+dVf7UT9GTVPm7X73cL1t8K3LxdY7Rp763kx6aNyAa358tf/nLK9JARENcQ+aGo4WGHHdbc8573rOTHBo9pu2lzDK+UWXt0t4P8WEWsdFmKpGB/U/bZRw0MRMJ2kB9zVt20+WlPe1oiN5/3vOclsuOb3/xm86pXvao55JBD9kqn9bmVR2m27W0v0p2f8IQnbEu2yyo6VH+7mgR2UjAw1tZNPGo2tjTYSraUfZvSz3W8v0/bZBHFNqxjHOMYqynkzF9P1eMpcuw2SaYlUvr4xz9+8bYzMkJYfuhDH+rN7phq9+e0od0PmU6ecbzjHe8o9V+mtMUzYuzpm/Fv68Cq7cypQ2RAytIsmWNT9STev5U6Hn3ybrjOVvfjHOc4e0RBd//yl7+ksfOdfudq+GxF+9dFfoy1Pb5jYyNzpjRjd0h352DwVexJTsd38/eV/NjQ0aXQAos+B9HX5CGwsaQD+PznP5+OqbTlJUd+CGhe85rXpBTpYx3rWJMyP6Y6laEhHDOIObmsAt5y7Q+jaZW8z1jmHJD+zjV40a++d081vOqqSJns25849Vk5mS05TYFHGR/m19g+7bkybrd1Clj4yEc+0tziFrdIAHVd5MdSwLPdR1k0MoWsLj7rWc9q3vSmN6V+2DLVvmyVsZ/V1ppLX/rSCQDbXmUbnUJlc68cCB56bm4exu9ytphM1UEaCkjGZD63z3N+l2vnnGe2fzN1Ds8NBlZtZ+73Mtme+MQnpsJ5/iFKv/71r6cgoG0vvvjFLzYvfOELk+4Cv+Yt8u9yl7tcyoZ7xCMe0bztbW9LNS7UvFETRz0c27/Yn/Od73wpgHjmM5+ZiNjTnOY06RkCOFvGZDr5jH21mOBv2xK9gw+OoOPXv/51qqchSwtesEBhS6p3vvnNb041Hehm36Xmw6Me9ag0Z7XzUpe6VKrXY+sqMtMz9BNhed3rXje1941vfGPazhaFBXPvv+ENb5j6KPi2FZVte/nLX57++Uwb7XVnL2QS8k23vOUtE4F67nOfO/3GZ7bYRW0CumyrnXdf4xrXSHKxncaWvTkkiBpG6k2oPySgu8pVrtLYKsImsxPnPe950zZebf7gBz+YdOGOd7xjc4UrXCFhmx/96EdJfuRJ1trDtrWLFg7JUZZdbgz0E4FxqlOdqjn/+c+fMnCvetWrNte61rVGg0/1ZBD8svrYqMtf/vIJc1z84hffU2eGzr3sZS9LevaDH/xgVM/mtCH0zpyQeWJ+qA1F59l+ehVjpi18iAUA9eKcAmZbpW0Afkfn+W/6SDdln8kyRp4/97nPTbo1JiuFMc2tIIIQ8upfGN9Tn/rUaZun33u3LdPGl6zpPBwrc/Gggw5Kv4dv+Tm6KyNORvRJT3rS1N1SGzJmi8Z0nK81ru95z3uaK17xiqmd2h26J+OaX6aXJznJSfbSx/acv/KVr7zHppnztjxbyIKN2EB9trgB99MRW0u8w9z70pe+lOaDehsh05jf+hXtp3dqx3m2OmEWRMk3ZwPa8z1ns7tYn7532zTlfWOy1xbPorPkRw6PecxjEgbK1enI6W7g5qtf/eqphID5TkfV0WNnQr+0Ycj/mNvmAtulHzKJ2TM6zL6Fbu+///7JR7Fz9P9BD3rQoJ/IyX8nfl/Jjw0bNYaU06esjBfD23WiObAB7DBeqziqUrEMZX50f18CEIDnnFMZC2RMbhOeoWWsf/GLXyRZRhEkv82BCEDHcxQAs5WHowB+AQPGZshxWuUGgMfa79n21rqcduHvLqgbc0BAWQ6IjslH7RPAVqErBhsI5yQ5feAPsAfsrMoD6m2A1H2uug0veclLmk9+8pPNxS52sXS/vgCIQHqpEZ875nOdG1DCUXHSAgUFv4ybsQYgwqn0gX0gtTQoMY9LwcKFL3zhFKC84Q1vaA4//PAUTHFy/gkcBFiCHxcnJXCilwIQ4Na+3Yc85CGjjmsMeLIVnOW73/3uxnwGkNXoiLEssQWx/cW9gKh2912CG6BRH+ii3+lHruBa33jngMTYXMjNw9ADQRtwKVVc24ES4xUAFwAVxJ7pTGdqkMNnO9vZ0j1Aeg7s58DYWABItwSnn/70p5NOIoAEigJJAQGSKVYj+ZEIDOi6v9sBNNk+4xnPSP0TnLBTTjbpgi42AkByn2cE0CuZw0scFB/PAAAgAElEQVQEAyV6uOo95q3iowIZ4+5iy5D4ArEgP+gt28k/RxaTmiAAMNCuWn9kcrGpfFCQgQKsu971rnv5pb4Vb5/JsvROgRidYif4pyiMiox48IMfnAJaPtZlewO74HfGu+SEFc81D5Eo+uNZnkOHtEFwjrB06bNAxm+QACXv//a3v32UPfmBHeirAIs95mvZDoGtuQegx33agOiITAaBeoyH/poviNX24swUfbBgo8Aze/rwhz88yVtfBZhq3Aj6BAp0gz4E+UNW5oP5zIfEuGtTFJO0UDAmR/Z2aAyMB3spEPJfYypg11bPL9l+po10tq+QaImexYLB3DaYV4ipth4hw/kYMovtkdri6HPkkXFwmVfGVn/pBuxBn2KbddSDutKVrpRscU5WiAO2CykAI5ubLjjbd9riGUHI6zsdN7fNYRjT/8fcj/fTDW1HOJTYkDHdLNXxId2De/lhfXFpF8wXeuyzNvmMoFCMHI4Ie0bH9JGcfX7jG994z6IM3TZH+B6+sUs+CLrJ8BSnOMUeneUnvB+GjS2yYzYACVZaHLlvoXPssz6bE+/LyZ4fMNfZrPCx5CQDJEd+jOku4i5wM9tDVvxw6KuaanEqXon/gQWQG3AlXBKFtcUy7KiLLxdz3Pe+9y3OJJtiUzf53kp+bNDoxEoosGpiCX4osL8ZM6s5JWDHxAHM5jqqKSKZQn7kAELOqWCh+65IvRdMMWBAFEMLJF7/+tffs9qUc+AIide+9rXJGQouGB6G2uoKxwf4jzlORmTMKWqflQIGyWpHgC1AmePBig85IM7rhz/8YRZAjcnne9/73l4rl0C4AMq4MOhTszVi7IH9oW0vOSM+d8z1c65z45gV83R1Mz9KQGoOLAKyaiJMAQvawqFZCWuvnvicLmvnO97xjgReAQoXoo1+ApBjJ29MAZ5zC98BDMAWUBPbX4bSYSNTQ5unpG93xzsHJIbsGJJibB5qNz0QcEYQHFkrskDISB/YBCuUAiGpwECiVUjA3ZiVgP25AaC+CRTZEYCIvlmJ0k7ghg00FsAZ3bF6alyQNI631Dc2LgKnUtDVZyNyc3iJYGCKT5p7bwQxSGFjLDiKqx0o+Iz9EIS2TymKoPf73/9+Whk1Bn3ZLYhLOiNoCPszRH5YfQ3w6r3ue/KTn7ynaHCMB+AcwWD3nhJ5+I0aSIhJq/KukAeC2+ex6kjvBHcAP0zC9ufeP2ar733ve+/JQoj7EAXml6urc3FShWA1TskJ2QviVtlCZzze9a537SGXIvh761vfmkhPhAtMZvU6Ut2NcZC6IaM22XCCE5wg2ZExOcIefWOg/2zKta997bSNOAioqM8lCyR82dg458iPnJ6t0ga2EH6Bj8wr/jEuhA/MhcyLzKeuD/J78kP0+k5bjJN/TqJj98xZixMWCXKyCn1ClnRl10dctcecfiEuvRNhHFtCEMhwnfaxqzkbktsmU6rjQ7qHcG1jhT770iU/ZNfwB/CEMeLrnJhobiMy+DiEB/zhb3YfXtGX7vyGZZBHMt/a2U9BbrJhfGf8rs8G9OHKIR2fSn6MvS8ne/rF58oUk/mBeIaxIoNibB7CLEO6y+6GbpJZELBdGx/4Ned/xBcwKF+vvUF+nOMc50jYQLthf/HHOc95zhI3savuqeTHBg0nwyvwFqRiWq2GBsCN7IUSsLOKo5oqjinkxxhAwJqOOZU2KOu2MYwV4qEdhHcNYk4uVv+BKWmNniUIQkQJZmRBAChDjhOxkmu/8eVwGCPpxeFoZaMwiBzrkAO67GUvmzIWcgCqb/xCDsgbaYtxBZGj39q+DvJjzIiXyCyA+Fi/2hW+S5zpEPlRAvYDpI6BRW0WjE4BC2Pkh+9Cx+kAUKGtVmn9Letm6FoVeJbaA0E3whVA5VTbK92lz8jd10d+jAGJoecJTsfmIVAhkGR7IwhG7gh6XGSOSLAyEyfXkLOUaoG+OWZsSsD+mL6OBYDaMbStz3YJq0QyeQBX/+9v4BzJGfNeAB72sgR09QWiuTm8VDCQ040lvg8ZCOi7pGg7UPjlL3+ZQCXg2y7yrQ3us4Uk9KKP/IhgTsAUfm2I/GgTHZ7fJTZC/o7H9a44jlcGmcC9HWiOyajv/cAzf2TBxSLCMY95zPQIn8uMlCliRZHvyL1/LDhpBzl9hHrXL5GtDIDuyTFIPYQS3507NntIFhGcWUThu6xsC2xkCAqUkSBIrfaKdB+x0P4MyZuTY/iVPvJZG5AEsloE+C72CEnud8jO3JUjP3J6tkob+si+aC+9Y6uC8B+q+eFzemIBAEmC+JJ5KoXfWNiOghhCfOVklcM5cKJgEemI8LLKL+PD38gVumeLlW1HcQksLUTwgbKAczYkR36U6nhO96K4bY78MF/oNoxoDiLVzHkZhGTMl1mYQ+rIDEFcIABlDff5IvaT3Nonu7XviwMS+ub72KLakJ5PJT/GbE5O9vrNvyO/XHyshQ7ZFLktd+KJId0Vb/TFd93PbIEp8T8WOiILUIaYMTR/6Cl8hpSFndm1XOZtzr7sxO8r+bGBoyaQAF6k9gEaWPGoA1ACdlZxVFPFMYX86KZdtg23fo45FX0aOiKv60CjD12DmJPLgQcemJhsWTZD6WtDjjPnFKP99vFpFyIIU2ycARrOYswBMYwlAKpv/AQ/UoG7GQVdsK89U47ZKsn8aK8Ido14qczmOLwx5zZEfpSA/QCpObA4FSzo41Dmh+8EIFZf2AaOTADWXYHsk9MSwDNnEwRzgCgHKgiSVdE+/SX3+9Lvu/M5ByTGnjs2D2Me9AFYzwz9kYnVl0Y+Real4K/P7gyRH7arAK7q8cTKpjYjpqQ+6x+A154jJaBL37vtyM3hpYKBUh1Z5b5S8kMaPl/Fpq5CfljJR6wDqXPJj7AbyFZZKPwEYlYQ015xzclljPyQQTpWG4ndyr1/HeRH15/l+ljyfRtf2R6KDFFLxdZDQTUsptZHNytoDNsE+ZGT41DgDzuYr91AsqQ/cU8bawlm2YMoVtmXKdT9bJU2hF/t6/8U8gMZHEevs9/qFxgfmSO2JiESEWA5WeXIj8jItfUKsWTcI0AMe9c399v2cSnyI6fjS5EfQcbQC3NVVgfyFN6JrVuyHS3MkrHvZGLH9rs+rN03Dt14odT/5XR9HeTHmOxhHouWtoIijZCWsiliW0oOe/TpLhKvxA+P6WCXfEfk0WHzDGFtixnSGvlERy3WxNaonIx32/eV/NigETWhGAzGBtiQgta3VzYHNlZxVFPFsTT5MeRUxto1hfwYc4wRfK5Cfoy1Xw0ShkjaWRRz6lsZ7HNAUVApB6D65BRM9rrJD87RZeV/VSP+/9i776hbiip/+L0Mo+MMiBhRcYyYs2JOKKhgVsxKMICYQBGzYsKEWREdc1ZUFBQjCopZAcWcxxwwO/6ho+tdn17vfn51m+6u6hOe5zz3Vq911733nD7dVbt27fDdoUr4cFaDugt+UOKybgAMAKYcjUuMReOfYiz0gR/GlHawD0XGYTrttNPWolFjtFqE4ZlbCwaoEjMR10jFlOYs9X+o90fumX3f9633kBE8Viuc24fzgh9TaF5q/M0CfjBqokeHml5ptHpJGV8X5CzZr2Pgx7KdgVn4ZepvAmBEHxExTq8rMjUYrPQynpPtIOW9r+zF3oyMoT75HiUL9ko4FrOCH8ZmDNZVOrqxGXfpqQNBo773D2XC+Y09ZPwiyyXvn1VW9/FcX1q6+2RDKFEQJImSlKk84H6OHTBXSYWIbpxmJrLr35zwtKQv54AOlb2kdASmDIEffRmrfkuPyeLS0DB3pWPk6HJagdT+XaLP5hlD8JHGmH1lL1LvA9jpo0HsP/aZcXPiZH9EU/AouXSfDN1u2UuXVjnwI3gA4CUTGKDvma6hTDffcSTJBLTOyZBc5kcpj+d4rzTzg85T9kZPxNiUfspy4NTLGEhBP7JQ5iD9Yh36sqxlJ/SVvSjVpIvooFL9l+PvRYIfOdqbu7VOe17hW/b1GEhsDoC6Id4FpJfo4eDBEv0TpS6ADn6H7B29lJT+kpMCJGOZwzm6b+bvK/ixQqsX/SU4DrGx0rIXAgoabaONGTvzKKqp5FgU+DFU9hJKRfpuGKPdMUKi9eWIhmPxfURAo9lfji4cTQIbbaPspWtU6cvRlx2RU4qi4pRImkqflr2I6jOanSrQp4AIVU5vt+yla0D1rV8Icwqnr+yFo2i+kOx5Mj9kszA608ZNY5kfOZqNrbl5zmpQd8EPta2yKCjzvtrsPiN1LPODcuMQTDEWvKOb+SF93n6PBmQRkfJ//FSSrjiv4ZmTB8ZEaeNZCjZopV6fkcDYjcaAuWflvu+ud86Q6HseQKpb0tLdh96jJIHx1+39wOjBl0pe+tJ6OYUuznOJsV9q/E0BP4xdZOfYY49tad8t5UvLXjhODGTR4G7vhjFDDEjo/tweXpQzkOONRX1vD0qht77RDyUM/RQUjT4nHKRoZNptzGhMnBMZN56neadLPT4jFI+ot3bNCn7gXZE8e48OlGXgD12ZS8FOacapFDnvZjJ1e9+EPmRAK/+S9l7y/llltfd1eT8aEtKV0ePLfXSrjDuAhYis8lJ8CqiaAobEWKX+A6fYJmQGHYFO0fA46FfigOboaP2G1iB6lQWIEutqn9Nl0bxwbA8AF5TqWV/lS7IZyGxzKwE/5h1D9NLCKxpqu6I/ER2nB0OcmES3ku3dfcVRA+jiU2tPVwct0M7z3MOWGqOVjEF2niaqQxm+QDTvso8iuyHoa+/LaAPuR1NW78aLSpOMrUSGjK1XCY8D4Ep4b0i+pMAs34K9gs9jTuiElgAO9icAKJpAu993bCZNZrv7O/gFcKTMwzpFw1MlmPhPf5xS/ZeT74sEP3K0ByKQ+6nsYfvqq4WmY8CzvTbEu2np+ZjdjBal+ifKnvke7AG2fpT2KdsUKB/qpZij+Wb/voIfK7SC4fxg7GhsReEyZKGKnHxNmmygMWOnRFFJnWIkMJimGgcpyQKcYWR0U4DT+0qEdE6pDNUvR2dpmxhw5G+bHp2MKzIecnSRqq+5LOHM6dHwtGtUOapwSHGOjT+aJzJWo1FWOLPKXigeadDS0vsUEEVv/GkTxq4hGs5nl6VDmEfD06jvk0IKEKHcOUlhZJpfNJIb2x4R4Xa6BWdXxowUbunWJQh2CPExQ2KsZn0eg5rQZ5BxQDgtaMEhKTFSc8Yi8IMxN8VYQItIZzQ2fWcYHAxbNI1LVJLBARgpPR52iuGpWVva3LDEQGPgdPmFg6eWGw2is/u8ora73jlDou99AXyN7UONZDk4DGnOTxh8qYFLDpAt0lytB0PUPgun0HtEiHPGfqnxNwZ+cGIY8XEMJFCMg4PuTr0CeKYN3gIs5mS4yA29G2YBP0r28CKcgXl5p/T39AaAWTM7WXqAIdFLc/A52Ygv7El8IkNABN0FDLMnA4TwGb3nPkAKXuFUkf8y/xzdqS+Qvay/AJAET3mHdzlRBWBP5nsuOeW++ExWFVmrKSEeBK5wIPWokF1i/LnjIgG/xi1zy9iiSTNdGJegjFIaMoljZFz2RIAAufcDIgD3aCVDKLLBOO8+Y5Ar06Jv2TtDn0nBFzVGb/PkzHs2unLUzJvzSb85etS9HOtutkGOFyIDyPzCOUZzDhunJ44NBoqRlaLiQTulMuiR0hO/0K9DdORM5dZAYAJPklvmpXm6C7+UgFxAWY0sOVUADwC6Ml86u5TP5h2D+QsK0AlxYgaACX+HA0amK+lk6+AxY+VkAkzQ1lzdY8/EZ4I7mtSyIzjUY+PEF8GL+A74iB8DmAzeiKABRzYNhPk+TreKU5jYb+wH+s46l8qQXFCADhnicfu7hPdSfhTtR2t7kDzDo/iC7vYZGxMIDhSSRYYn8SafA4DhnQAhJ84p9XDZeylNY3+TH7EOACQBRTSyT9ic6A0sKJEB/J8xQAHgma4pWQKoxiOzyBzvs/5DtMfH5LoSefuPHayHBj8qt6ZjvMs+V6JuXWVj2OcymZzSmH5G/pFxJfrHGtH3TqUDwMswi4CFfVgCnObk5Wb9voIfK7RymFLDpjhSVWMbxisD2R9HiqqtlSGQM3ZyioogpNgJr0DdS0khekqwiIJ6js1JmRIamoEx1EIITDEQwqAcUipj4yOYGfuUI2EOiVUyZGw6GROIxsfYGzMiGD6EBEOUIQXhJjw0fvK8McWZU4qEtDRCNAduUdiUNYeJQiGMABF9CohBzbnJGaJDNApFKuqLFkArYI3mXBwfhiMBHkJWbSDFOSbMo0wLTYA3xsbgZpBOFeJT1zxVeFMNanxACVNWjAF7zPHIEWkaM1JLjEXraH9MNRY4z+hgr1tvx4MCKFPj1rgZY4xIoEPpNWZ44qtwwMKx0uBvyOgIh0mdNcBOerjoUKQG4yUGju/QAB8xVBmH0sZnufrWWxbWmBE89J7cPmT8MTo4oIwcayBFlJNgX3AaXDLLAJWMdPcz5MgaTmLs1TFjv9T4S53C1AHkDAM2rBUjniPMQfNuUTlyBE9x2Bhd5COjDi8AchhP5I45RTPqMaOLsSeCTEaYp/XEI4AWz1q2MzAL38z6G+UjerfIoqDT6GZARfd0orjPe/pOLoroKj6IssApJxzlxi9gwjn0/ADr/YZuBuYCpkvq0HPvIevxTJTVhExar/cPjS9OjuI8d2WL7+hW4EOk/+fmGd/TlwCWcLrsI7bBvI0Bh+g4ZVxsEhlVudKJ7jODV+3XWeWwZ6LNrGMonf/YfVEOaj70S9/azzvO+H3KA0P0HNr7pTIkt/ZjPJ77ben3xoqueKq7z61F9IghB+2DKaV18/BL6fiXdV8f7UOO0w34L3TE0Ol26dhKebd0Pjn94znusW7pkef+b9+UAKelY9ls91XwYwVXrCssUuEjqjDF2NmMgqdkQw8tW8yXcA7hJHrQNRRydJlH4YyNv++7EKYE0ZACSudbakD00WieeY3R3Linplqnz5tnzWfdwgxayquPP+ah8bzGAnChz9EyT+BHdKMvUbaL4ptZabzM381jSIztwzTKlOPLHJ/kvp+HPmkmDEBmzCHp2/fux/tjxyRPGV+OVotyBqaMaaPv7ev5scgxyRIjx/qyLkU9AWRjGZnzjmWj3z82ftlZotcA+ak9UOalS/19pUClQKVApcDqUqCCH6u7Nr0jW2VjY5ORsg63UmDlKSDKIqNABs4uu+zSRvGlLm+L57Kv/GKt8wCHTntZ52HU1w1QIMoxo/lhlEsskmB4QPaetHSlNQGIOs7Z5xz/aAy5yPfGszb6/UNzAjoqEdLTJnq3LGP+9ZmVApUClQKVApuPAhX82GRrtqrGxiYjYx1upcCmoECc6a7WVo2yrA8lRttyuuKmWLh1GKQsQHXB+sCoqa7X6lBAuadyQOBlXGk56CJHKk1dSZY6fhmO3qkMlbyYWu4xy7g2+v19YwY4oYdytKkZcrPQoP6mUqBSoFKgUmDzUKCCH5tnrdZGuorGxiYkYx1ypcDKU0AEk5OrgagmXvq1zFt3vvKTrgPMUkC/kGh66GZNdnON4bIPrTdUClQKVApUClQKVApUCmzlFKjgx1a+wHV6lQKVApUClQKVApUClQKVApUClQKVApUClQLbOgUq+LGtc0Cdf6VApUClQKVApUClQKVApUClQKVApUClQKXAVk6BCn5s5Qtcp1cpUClQKVApUClQKVApUClQKVApUClQKVApsK1ToIIf2zoH1PlXCqw4BRxp6pST+973vs35zne+FR9tHV6lQKVApUClQKVApUClwGpQwOlPP/7xj5vddtttNQa0YqPQV+2CF7xge6pevbYNClTwY9tY5zrLSoFNSwFHRh555JHNQQcdtC6nF2xaQtWBVwpUCqwEBZy4csoppzSnnXZac7GLXWxTN6N14tTHP/7x5swzz2xudrObNde//vUn05gMdzmNZsr1rW99q2347N3LOi1nynjqveUUWATflL9t+p326Be/+MXmy1/+csuXgiv/+Z//Of1BI7/4v//7vwbve+5GnTpkD73lLW9pj76OZun/+7//27zzne9svva1rzXnPOc5m4tc5CLN/e53v+a4445rdt111+ZSl7pU89WvfrUx/vS68IUv3FzxilfsnbE9mjbhHiLLuc997uaa17xmc65znav517/+1fzlL39ptttuu+ZsZzvbQmkfD7POP/nJT5rLXvayg2uAHkcccUTLA0PzW8rg6kM3jAIV/Ngw0p/1xQTHpz71qVYYbG2KfhWUwAot9UxD+elPf9q86lWvahU1ZfGABzxgppM/8NdnPvOZVlEt0zCndBj/MjfS6ypXuUpzgQtcoGEc/ehHP1r7yvGtV7/61du5pdciwI/NzH/rYSCk9F6G0WoN3/SmNzWOAP3HP/7R7L///s2lL33pmfbBon40q0O2qPdv9uekfBL6qu+zzT7PWcZvzzpu9dnPfnbz17/+tXnRi1402fGf5b3L+I19whGyZ5/4xCc297nPfSa95pe//GVz//vfv/0NGbDTTjsV/x7tOKf3vve9m2OOOaa50Y1uVPzbeuPGUmBevln26GOPvuIVr2gBtre+9a0LDa7885//bJ72tKc1L37xi5tjjz22PXp6vS8y6LDDDmse9ahHrTn1HP3HPvax7THQ97rXvVpA4Pe//327t9HgQx/6UHO9612v9UO+8IUvtPv+5je/efOc5zyn2XHHHQcBor///e/Nn/70p+aVr3xl89SnPrV5yUtesoWs+MEPftC84Q1vaL73ve81b3vb29pMC8e0P/CBD2xe85rXtPbsMq7vfOc7LbADgAL0dK9HPOIRzV577dVmxjz3uc9tnv70p7djq9fWTYEKfqzQ+lL0jrSEPhJAW4uiXwUlsELLPNNQfvvb37aZDw960IMaIMghhxzSfPSjH81G4Sgk9E8jboCA3/3ud80znvGMFtlflmHOuKAMRR4oX0DH6173umb33Xdv/u3f/q1xZDNl49hOY7nBDW7Q7LDDDg0QZJHgx7z857hZe1PUZFnRiTGmGDIQ+tZ2Jubq/GjRRiv6v/CFL2z++Mc/NnvvvXfryDBGHv/4xy9iuDM9Y8gh2+i1nmkyPT9aj3ngk1NPPbXZb7/9mte//vWtvur7bFFz2ozPIdd+/vOfL03GrhdN6Augh307FfzAEy94wQvaoT760Y+eDAJxXu5xj3s0nNStxSZar3Xb6PfMwzfrNXYO/5vf/OaFgx/GL5MC8PHkJz95Q8B+c5P1AAA5+9nP3pLUmMwX4HDe8553jcycf74Hmyz2Wew92V6ldqJ3eo5sk66sYPMBWR72sIc1l7/85Vtgk2wgF65znessZckF+h7+8Ic3t7rVrbYAt9jUwCHz2n777Rs68+ijj27tT4DMRmXqLIUI9aFnoUAFP1aMKbZWRb/RSmDFlnnycD72sY+1aXkUy4UudKEGel+SKiiTCFjSZ7Cup2H+jne8o3nwgx/cKj6KjoIBvHCKRRmkU8clCiHKx1l2yRT43Oc+11z3utddM5yBJ3e7292anXfeuYiW8/Df3/72t+Z5z3teq0DPf/7zF71vkTcNGQhjazvv+xdptP7iF79o+U/aLQOEAQSMs4YbdQ05ZBu91ouix3rNo09fba06bJa1WU8ZO8v4Sn+zSHlQ+s64r/LTVIqtzv0byTelVFgm+FE6hmXcx7F/yEMe0jzmMY9prn3ta6+9gkySfQFMTLNsBSmANLIglgV+GIT+bVe96lWzgbtF0eTtb397c4lLXGIL4FRWskyWu9/97luUuXzjG99oaYA2UzLUFjXW+pz1o0AFP9aP1kVvqoq+iEzb3E2zKmhlMtL9Nhr84GyKPhx//PHNG9/4xhbsOPnkk9vIMVAhzfaIjBF/u5TNHHXUUW2EORqeysCguLtZIstgDM47hQgA2QjwY2hOY2s7Lx0WabRuJpm2qms9dT3Xax5bM/gh28s1Tx+AVQI/ZIoBzUV7+zLYzJcDJArajXouUh5M5eWp8gOoHn0ElqUfpvIG/UePpbQXaQYEA4Gn9kLp0jA3nkXRBA8Fbeln9B2j8aL5JjfPsB30lSil6ZhtldszU3l53vuDZ2Rx5OSSjAc2i1KTtFE8u0E5jsyMbgNUvxFci8afi8r8+Pa3v91mnniuUhr8OCWLa8q8uzT+7ne/2wIZAfR4lmCc6573vOcWsg5vP/ShD20z3GQo12vrpUAFP1Zsbacq+kUMf8zoWcTzF/WMWRRbvDtnaIRxoLRhKCKNTrIQGIeQY8o1NRJzijlHBwYSZdtnfM4Cfig3ARgAF+YFP3L0y83N96INlIrmWocffnhb/632VBOtsWsRPT9Kxtd3D76QlvnJT35yNC123rX37imGZW5tZ51v/G4Wo3XIUMzJtHlpN+/vY86la52j7SLGM4/Rvah5mGdO5m6N4Mfpp5/eRif1MWGwk71q429xi1u0WXQy8D784Q83e+yxR2sgy1Tj1DKoH/e4x20R0UzBD2nWMt2+//3vtyykvxFAWGngU57ylEYp1tWudrXmSU960hbp6MFv5OX73//+tgRP7b3yMaWPnnee85ynueMd79jW5nunVPfLXOYy7Xg4SWTYxS9+8bbRoDK6Pffcs7nTne7U6i9ymSN029vetjFG33fn0ZUHH/nIR5qXvexlrT6M94iudi968qUvfWlbFuX76KsAAPeHXH3ve9/bjkGjQdlsdLBodTRnDB6TNah0cug+euLVr351CzLc7na3a4xR9uDBBx/c0kv2pD4E3sEptE/0vOKY6VVjzsZinMbjM7RM6//HeAMt6UlzEm2+9a1v3TaKxUM3uclNmhNPPLG5/e1v3/5xj74H++yzT/su2X0cUraHPjEyFY2D7ra+/o2/8KF1DrvDeF7+8pe3WZBo/e53v7vlpXBeczRJ1yHKFNDJGIwxPgOaeY9+XcoTzEXkXJGg0gIAACAASURBVH+HMSc2+GaXXXZpHXAZCJpskm+xLniVPYC3DzjggOaiF71oO2c9Ijjq/l9Cd4EVp5rYk0pp/bu7fvaqHhzobB76nnk/Bznt+eG+oT1jH5bwbkpHzY/RKceD6XitHTn061//urnSla7U8jNevPGNb9zaTubxX//1X4PqCO3sHeuU2rRhh/kbP93hDndo18Ue6YKeiwI/jJecSHnljDPOaEtf7Ud8FDbqvPPO6We2k70nE7ULkNm/9qFmrBtZlpubQ/1+fgpU8GN+Gi70CSFsCCSIOqGkDwghp98DpaBGjaFkg4qg6wXhd5QeBQjN1cTH92NXzuiZYqCMvadPCUx5NiOFUj/ppJParvmMRQqUYUAphqKmvBgyUtcYloQbw2PI0KBIPFv9owut/btrfKET9FzdMSOXgaUBnDnIBMgZIDkGYVAzxhjX1pmhSMExaETiKAY9YKyxtWVEPPKRj2wNoqFLJ2/9NZSL6KWhe7d5pb8LI1kjLjTtM+DDmOsz1GZpChXlL8ZOOZeg//OCH7Pyn6gcR8fvGdRoz4jQKCwa+I2tfSmPjxmWgLCugTC0tvppoO+szlXKSyVGa9w/Zigy/vEzw41jhmfsYQbqmEGL9hqPvec972kbxXEeGKqf//zn27pcRvis+67PIWOM59Y6t4+HxkMOlzq99vs8RvcYz3KawrHCx/jokpe85JpzGp+pxbbvS5yJHPjBwSC/Pv3pT7dOO+Dz0EMPbThDjHe6jXPO+ZEKvdGXyCdAFgCADi49OzhlHPIozyM7zcsex8uRMk4vcxLDce9mfqAr/Y229BXHzkVH4R/yeayvkNMpgBb2+U1vetM2k0P9PNBEHygXHcjZkK0GvAKwAD6i7p9+1FzQOP2O0x/AjP0JAMCvHF/84eqCHz/72c/adfSH3szVx/eB98E7eMT7yDp6XTQWsBINIkvui8xC9Ix5orW+BuhKv1qTmIfx+g74EWV55inDELji5ApAPYAr6FrCG0CMAw88sNW9aJvOR3mnPUYnA3KCx6InlVK1Zz3rWa3dhl5KFvCKhpPGS1+yg6JpLCfOPeQkXnB5JlnrXtkPaJGjCX6R/o/vwwENmuN5n5EVAAI85YoxA3hKwA88wqlk08a6sGmME8/F/jE/cyDH8B/HHa/l9iSgCpB05zvfud0P7Dpz1+AyaIrH7WMgX/R0CL5h4wX4YU+N7Rn8WsKT6NQnH8d4UK8MexONgIZf+cpX1spTYv3ZomTmWNlzOPHs31izVLbSo+ZILscFMCSvrnGNa6x9Ng/4oekp3pDdCwzs69nTlSvzzjunP+h+ugafONWm70Jn+5YetofqtXVSoIIfK7auIWykXoWAJsgJEgqBEmccEVxq+tK6PUKRAWFj54wRxn6J0VMq5HNkHDOSx4wfwpDg5ECZH2OFMcMApMg4hmG8OEGEwHKvy/wI+TFDg0NFaRKIwAY0pXwYuQAkwlKPClG2UPIMXOvBkfjNb34zaoCk6YZ9NKJ0gVqpAWOdGcGM6ujGPUvmR9eA6b6/xIBXmpIz1HJrn37PsIhmrVH+kvv9vODHkBFSytvoxPDtdoPPGZ/WvuQdOcOyLwtjaG3nda5iLeKdOaN1iqGYGj8ljoSxMESAuhxlzqi1YMyJ2IwZ/rl959l9e2porXM8muMFjXw5MiKAjPsYH6cXLcgqsmZRRvfYPDhPnE18Fw4+Wjz/+c9f+6zEmcjtq3S9w2kPsMBvRTQBTmSpqONGX+QM2cRhSA3fcMxEkgHfdCz6iljGqQXG3kfzvrIX4AOg8pnPfGabXeL5+Nu/gdRjF5CaXcBBRzegLGfP58FXGiwaI/BAhJ498IEPfGDNQY7UblkgdBx9Kcou4wRAwPCnC6OJrfGkMgiIaV/Sv/RxyTUGfmiGHWByn1yLz8bus4fQT/ZAehRvgA94Wy+DmId70I+dFJ9d61rXatfQ+gcvmB95U8obQK10H8Wz2Q6eE2AVEEAWiowdF4CdDYKfBEDQS+PJd73rXc0VrnCF9p50jzq2E5gASEl50HzREi/gjRKajNE8BT/IL3/03jL+L33pS22JxFj2wVAGYR/ggvbGnzbiLKW7DCT0AJLj3QCL7IXQ22gCVEvlXp8eyO0ZMqKEJ4fk4xgPBp/EvD0jGo3icUGxyCIZ23fxe/QYalAMGHX6GsAO6CRbRsaQAOCiyl7Yr2xk9q1xdIGyLn/MO++cLKKHyFrAddrsNf0dfgEKlTZ4zb2zfr+aFKjgx4qty1CKOEMLMhunwBDQnHTKEYJJqdqsQJMSw5/BVWL0lAr5HBnHwI8xo0ZKImWuUSInnFKD4It8icBzzkKAikJElMZ4SgwNdKB0RVcoijB0RbPR0/uAH5QrY0kUxb+BAjIqgFFjBkjaaKpLI46qqASAhsLp1mUCfTgqkS48tSN5CfgxZsBDvRnWOUMtt/bp96Ko1oiRw6hjROfKXqwJZSRyVlrH2x3TrPw35NRE5Cu39iX7hzE2ZlhOAT+Mdx7nKuhWarROMRTDGS41aDlwDBHR2HAKjK+U9jm+XBT4UTqeblTb/meEAVqvfOUrZx3VKUb3GPjRBTq6jhVAxPrnnIkh475vr4UstqZkpug23gH0cs5X4QL4ALlvc5vbnCVaip6ykMJxGgI6uiBpH/gRIJe5y77gHMi2UAYQJzKM0SPNAKCn8BAQH11lPAK29t1337bOHUDvftmhHFWXYAoHim6SPekyFjJWdF8AgN7BJ+GshDyQnUPmAQ8iol6ydmPgRzjYKT9N/Yz8BKx1HdvgRdlmwIcuGOGdfZ91wY9S3pClgKbsE5kf8Ts2BCBCVp7MFsd8Kz2KS0Alslh9l9uj1lJmCl6StRFHeFo7GbIAY7q9hCYl4AebC0ArowVQCVhja8o4GQu0DemR+Fw5R5Rl9O2VUrpHthr6A5KAgfSg/6MlkIn8dKJJN4jR5c2SPVNCsyH5WMKDoVOMNwKcSqGAxezCHEg6Bn7gGfySZpjRReQxW5udC9hMxz/vaS/2peyzHPgx77zHZFE8m/wLkLPvfvyAxl2bvETO1Xs2DwUq+LFiazUEfsTnshQI8chQkP5NWEmPE330/ZQrZ/SUCvncO8eczzFDJ9DuvmOzco5aqaEBATc+xoLUU0Yg4yKQX+CECJlIByUrgsRQlXqYM0DGwI+I4imd6aLMBLAUyED5l5X50Wesx2d4rMRQy619fE/pUN5ROy89OD39pfQ5s9w3K/95V5+jgzYla1+yf3KG5VTwY17nKnUIukdbdo1WEfKcc9Wl/RSDto/vS2mf45NFgR+l4+kCABxX2WzAX2DAIo3uecEPtGMQDzkT0fh3bF9105w5+LILnOQkcp066bm1Wo/vQ18oD+qmii8S/DAXjkY4yaeddlqbyTGUht2de4CbMgdkPXIg6UflAzJKBEhkDnJK8RTHowsKxDOtse+AMHSQLEwASPdo2dj3AH9BGM4Rvo3MxNz6LBv8GJrnosCPUt4QqAB0CGTITJNtQO8BDmTVjD0npWEp+MGhHIpQl9KkREcZW2QKAHE5h/reAKWjPKmPB3Lghz4QkWXVB36U0h0d2BJROmQvpDw3FfwY2zMpKFAK0qWysAT88A5ZwUBMpWUCRcBo+zJ69YztuQA/0hLduB+/AN4i6y8+RztyQzBKpgZwJHhjXvBDprmr20+vjz/mmfcYTSJDXPlyXylQ/LZmfuSk+dbxfQU/Vmwdc+AH4ReNeChWRo8ojQyQkrTZqUZPqWLMkXFW53MR4EefMRvjlXrNCGVARpO1PiVMeEsNljaH7pwVKZQU05gBMkaXcJr6fr8M8KOrgHLRywA/xuiXW/f0e8358IFsEopWir9UyzTCOOV5U+6dlf+8I6WTqFd07hclya196f4ZMyxLwI/u2s7jXJlzqdHKkCo1FMMALDVoGWdj4EeO9jn+yIEfsdbdxsbd547t4+69KQDAyYzyBPflHNUpRncfz8Y8co4VugNqxpyJWcAP0W17Rlq69G3ZcxzEXIlmbh0X9X2AUxylvrIXIIVooPLKnOwM+vTpEuON4AVac4oFNKJPSG4+MU4gZzQbtd/pI5F4GZABpPRlZnk+GcYZUALDmZLFEenxadkLOS3bQ6TY95wGDhXn1/tkAgBucteywQ/zlLXTV/aC3wSIjL/U8exmfpTyhl4hJ5xwQnusu/WRNZk2MB/KRkU/Wa5AE70ccnt0qOzFc9g0Moj0JSuhSYmO6h4XCtCRsQE8G3MkcxmEnG0ZzKFnZYamYE4p3WXaKJdJQT6gvLIXf2uuKThobdA2eu14L/sZiBMZIbk9Y8+V0CyV17OAH8Ylw0OAk31ALpVmvo71/CCTgBnd00yC55UxhY+xKPBjSD708cc88x6TQwLEmg3j2yiz67t/qFFsTsbV7zcXBSr4sWLrlSt7IcwDadf5XORF2jBEVXZCSdqsKUffjJzRIzsB4JJDuHNknNX5jCixJlVR9uJdlK/5SxHV0Z1h041S5wwNxqZUYcZeGLVp2Qvn/Jvf/GZLK1kKjF6XOkl115pwSbHslj6kBkj8po8+kYanIVRf2Yt05lDmi8j8kNmCPyL1MGfAD5W9dA213Nr7XvrmkUce2ToNUd4TJ5YwRKLxWcmzZrlnVv4LoyyyYRgflLOsnL6Sp+7alxhJOcOyBPzoru08zpU5lBqtUwzFMABLDVp7p4/vh8pMSvdd8E8O/Ii1lk03ZnROGU8AACLoHEpAYOyHKbTMyeN0b3fnkXOsOOQyAcacCWUWjGcyuJslMKTDoh+NbDb9JoD1yn1W6YoeR05ZCKeeQyYCy0mTCdeVCSnQUVL2EvMFotMjymnQYsoV4Lg1Mi5ABpkk4q0hcPBU9OTRcyYaTnoPvcXZMfYAoqJpJoBOmYh1AvaLEsfpMhxd94WjxCnjrOaAm2WDHzFPpT6yLIYaa84KfqBZCW+wJdhU+ndEmZFASXosqeewHfSPURrjkoELTFKeZO1K9ij9qVzXumrMGnaRRpn4CS+wYXI0iYg4XgwALHggMm6Nhy2U8hA9aNxk2NAV9MZj3XUR+Iiy13DW2VbdTJYSund78ET2I1mEHuwoIB9QyjgEdFzRgwzwFOBHbs84jKBEr3t+nyws5UG0oS8AxHGcMGBs6DTC7hoMNe5EK0BAt+Q4GjvjXRlg6fjnzfzI8Udqu5fMWwBFrzxriv9K/B4yzz4ZyyIP+9/eiRJ6ss7hCYBN2YqzNPqfItvrvetDgQp+rA+di98SwlJGAUUkKhYNTzn50bXcA8PoZgC9733vK06b9dvIqKBYxowe924k+GGOBI5UXgBBNFhjZChHIQAJJREOBmq3udOYoRGGg3dE87FwGhkuAA/ZCgx8AFMYGJG1wFhg2IwZINEtf4gBolGiGt04c51BIRsF4i+1OI5blCKfNjfLMVVEpKHd0pQJfRGjaAiXAz8YxiWGWm4cYUzgo+A1v2HwMDgoPmi8dOFQ8rlnTv1+HvCD4cShMFYOK+Vsf+KL3NqXGEk5w7IPiMitLfrM41yVGq1TDEVGaKx/iUFrDt2oXKx7zvDP7TvP6XPIhtY61/W9dDwBAOD1cFxjTlNomQM/xubBCPT7AFbDUbAmaU+LtB9QnzNhD3AaSsEP84ySDcBJ9P6YupeXeX+cbiWjIUpI9U3gTDK09ecggzW2tP/pHaUmn/3sZ9umgfEZmgAP0s8cOx6NBM3BvQB9WSYc1CmX39IRfgusCluA45z2vfJM5VWAZ/fIggBcuaJsj+yNfhOCDUqdyC1/gHR6YQm6oInAix4TAHTrr4QJXehC5aDdS0YacEdm6he+8IX2ne6V9YQP02fS7Zzu9DPRbk2Bc/cBa5wmZJ4cRMGS0N2yPpwyxF7QN8H6iaijhSwWcxj6DGhkjUWKlQPEWPp4Q5kAR4lzrXSWk0SXey8a4ne6N3gsTnJhaxgr8Aof0NNObAGG0i94j2OKhvEZEM6zrJvGqHqiAVL8jp0SmT+x9kM0CT1s3zt5CViisa+AjCwJtgdwDe/IqmGj4Hf72PdAnDFnkB5h22iSan3wirmiCSBt5513boNJIeeNx3zNIeyU3J5Ed6USbCVlxtZGSY61owMFV9hv/mi0CsAxB8Arvsbv3o/WQdexPYPGJbwrMxHv411gi2ezqUp40Bxk8OA7awDAtjcBVZ4DYMs54QAONh49kwbhfMZ+sDfRWS8177J3AJ1kl//LpmFn6w2ol5B1Qd++fW7drIG9hDb6zshAo+/tNfuzC9q437PtPWuB/93n9MPcvM2NrY83w0bOyU88jnZj4IdgL59CRlIECdGKrGX3LztIl5tD/X5xFKjgx+JouZAnMTg0+CMMRAtsQJsW8MHY6HbFF5kh3EqiL+kAGdo5o8cYGMQlhscYGk3REaSpEjCWEgVCGMbRaIwnkRFCyLyh+IyoeDbDTPNAAo6xE4qdwdJnaDBEjU3/DkKUoKbQKRWOGoEvswawJD3Yv33m/y6/4aznDJAcY/g9I5ZyZmAxtkVG44i7MB7D8KGs+pRJ9z1Rz40+gBzvIcTNpcSAZ6wDS8boNza3MGqcNMAYpAwZQgxOF4dBqr/vGWeULuOqZG45mqbfz8t/lF8oQ04wZyOc+LG1F9kq4XFGyJBhad/3GQhAGHKhu7ZpBHYe56rEaA0ajxmKOsn37c+cI2GP2wep80gWpobXrPtuyCEjDxh9Q2ud47nS8XAc7EOZXd2660UY3fbPGM+S/Xpv2NuMco68+zni9jy5ykjPORMctXRtOcWpwR+OcrqfgSicQ30jxnoF5Gi97O9lNDCEXU4FGDt+dtax2J/RuHxq6Q/Zzpm032NsHG+O0pAu9r191Zc+3/3O832WK/made7L/N3YPBfx3iHe8F5gAOABYBLrIngVZRUCGAF0LYrHrBWQxfPo0b4AQglN4h4BHTyC/+kZdqiTYzzXO9gP3WyWErqSu7P+1vNz9OqjA9r7k4LX6X32Nplkfn20K6Fbydyn3gMYAFA7EUoQLK6Q08AMoN5YxoN7ZY2Q42k/IeXbACE0oe+8C68q/S45LGHqXKbcv4h5D72P3lP+JKNv6KQXYI/Tmtj/G02LKXSr906nQAU/ptNs3X5RIniBAJxMqXizXJvJ6JlHeY4pzr7voocC5R9GIOFJUfalHpYYIGPrM+/vx54dPSqGDKMSvskZHiXP2Mz3xPzDGEznMu/azWNYjq3tPM5VOr/SfVcir7o8MC9fzUv7Pp4cW+scD5eMx/PJEk7FkNM7Cy2HaDvGsxwDcsHFMUllW6kzkaNJ+j35CfQR2dzWjEtzB4YC2XbZZZdGaQ1Ab9VKf6asZ733/1FAKj5QM47lTmkTvcVE3buAZ6VhpUCXAgIbEXTqllz6PE6Iy/UAEVSRxSPoVFIastErsah5zzKPyMoUmBk6HniW59bfrCYFKvixmusyOCoGqrRB6aiicxDKSJfcZFOpw60UqBRYIAWqc7VAYtZHLYwCTsmSpSD1X3aMEiHlD9vaFf2rZBDKepH1ISNvWaV+2xp9N3q+gEQZprJrZOlGFh65LNVezwyR/JzDutHzqO/feAoAy2R+yIZVwhVZRE6GixJppTu5C8iuvEgmUvTxyP1mI79f1LxnmQO9pMReedq2BszPQq/N/psKfmyyFVTrJo1Y80CRQ1kf0o2nps1usmnX4VYKVApkKFCdq8oiq0YBWUPKXNSqMyz1bZL1EWWJqzbeZY5HZFGpn94KyoPo7Vyj0GWOpz578RSQ1QXkkOEjUMUuk2Ivw0cp6zLKpxY/i/rEVaCA7D/lwsq9lbL5v5NY9OmI3ncl44x+HgA5WQ2rfi1q3lPmqdxU6bleIzUzawrlNu+9FfzYZGsnuqD5p2P3rnGNa7R9FNRf1qtSoFJg26ZAda627fVf1dlrYKd3iwi4fkwlzWhXdS51XJUClQKVApuNAoKkmr3e/OY332xDX5fxAqU13/WnXtsGBSr4sW2sc51lpUClQKVApUClQKVApUClQKVApUClQKVApcA2S4EKfmyzS18nXilQKVApUClQKVApUClQKVApUClQKVApUCmwbVCggh/bxjrXWVYKVApUClQKVApUClQKVApUClQKVApUClQKbLMUqODHNrv0deKVApUClQKbkwKOB3ZUqJOuamf2zbmGddSVApUClQKVApUClQKVAutNgQp+rDfF6/uWToEf/vCHzY9//ONmt912W/q7VvkFGgx+/OMfb25605s222233SoPtY6tUmASBXSEP/LII5uDDjqoPfK7XpUClQKVApUClQKVApUClQKVAjkKVPAjR6H6/aaigLO63/KWtzRPeMIT1o4RBAKccMIJzcknn9yc5zznaY+be+ADH9h84xvfaM5xjnO0HbCdniOanF477LBDc9WrXrU5+9nPPkgDR9s5iuwjH/lIc8ELXrBxZNbNbnaz5iY3ucm6Hj/sPHen/phPevXRY9YFdZTqj370o7P8/CpXuUpzgQtcYNbH1t+tEAUcz/iZz3ym+frXv94ep+dYbcfsLeo688wz22en17nPfe72GEi8e8YZZzR//OMf174e2oOrCn44jcvYHEM+7/HjZIv1AFyu6hGZy+aXRfHdej+H3HXEZMnVx+N01qc+9anm+OOPby572cs2P/nJT9pjKu9xj3s0l7jEJbKP7crqK17xioPHXDolii60N1324dWvfvUtAHP6xVg+97nPNZe73OWa73znO61uJB9S8LFv3sbt/XF1x0Z32Dfpvh+aYPdZ6X1o1qfHh551qUtdqj06NL3Q+Z3vfGfzhz/8odXn3/ve95o73/nObQCh5FS9qet+pStdqT0atzt3PIFmntf33U477dR+l7v61jJ+889//vMs8rb7vMtc5jLtscypLLPnv/rVr7Zrll7p2gg+Odb6z3/+c/OPf/yjpZ/jft/whjc0D3nIQ5rtt99+i9/+7ne/a973vve1R7uis/eh+y1vecvm/e9/f8uTt7nNbXrXN97bt/7xHR7/2te+1rzjHe9on/23v/2tueMd79iePOX5QPTQc7mx440SO2jKHs7t167eHFvX7hoO7YsS+7aPvzaDXsrti/T7zaTD2Bauf//3f58yxXpvDwUq+LEVssXf//73hmLbyA1CQDKYFuEElC4RpXTYYYc1j3rUo9aMLQra+d2uRz/60a0SDcfp5S9/efPCF76wude97tX86U9/amSMPOABD2gV86te9armohe9aPvvISfGs1/0ohe1WSbPec5zWmPRkY7Pe97zmte//vXNla985dKhz3Qfhc4gdYTZta997Xb8jNjHPe5xzUUucpG1Z1Lu3//+95uDDz54FMjJDQLd/vrXvzavfOUrm6c+9anNS17ykuY+97lPO+9FOsi5cSzi+43gzxg3OgLUSmm2rLH2PRdPM0Sf8YxntMYt/l6kHCGb7DWGrv14wxvesHnZy17WMLLtM87GIx7xiGbHHXds+Zhz0rcHVxH8IHOf9rSnNS9+8YubY489tjXc57le+9rXtiDta17zmlYubfTVp1eWzS8bPedZ3o8PnvzkJ7cy1/oBEugmDhZw3LoCML773e82r371q9v9le6zn//85+3e4Cw++MEPXnO6yfaHPexhzYMe9KD2yOAxQCxk9XOf+9xW/x1yyCGtjuqTOb/85S+b+9///m2WIL4F3pPpAaR7L91hLMAO76V7BBOe+MQnNs961rPa39i/9APH8KEPfWjjeE160PzZAXGxCwQo6BFjMk+yCL1S/XuhC12o/YnvOK72FbqZD8C0e/3iF79oy+BufOMbrzm2gFyfAY3sTc/6/Oc/3+roRz7yka3+indwjN/61re2z7/CFa7Qfs5xpOdOPfXU9nOA8NA1y7qzP4ADnF/0tT5he1gDjpl5HXDAAe1r4zvzByx0dXGMzXdAnJe+9KXNe9/73ub617/+WYZtDd0XzxcYOuqoo5rznve87b34MGynZz7zmWvHgNrzxiXos//++7fBI+tIZltnoMzjH//45tnPfvaaHfaVr3yl5UHvQOMAzIxB4OgpT3lKK/f33nvvlt+tk7UDoHzxi19sHvOYx6zZaYCXe9/73md5r9/YZ+b7ute9rh371a52tXZMeBWtrCVAxHs//OEPt8/FL7H/SsZuDjk7aOoetl8BMvjhiCOOaPe4Mf3Hf/xHuxZkL2Du6U9/enPpS1+6BZDQsBvs6uNNdMnZt1N8hlXTS1Nk9EbYPFPG5168ib+sfSrjQ067501velMDAK3X7BSo4MfstFvZX4oY/fSnP11T7Bsx0N/+9retIgVGLNJ5GpsLpUpBeGdka1C6FBwjLI3yUJIMCuh/GECcvvh3qqCH3slYY4RSWCIbrve85z0tAMIY6EaVFr0OjAPABwMkABrnlYuupIqT4kMTBiljYN4LbRiUDNig17zPXO/fbwR/xhwpLs4+o7/kWtZYx54L/GDALRr8iPky9vAk8O6Nb3xj6zy5OEwck8c+9rFbRKo5jcccc8xaFJTDIAp93eted02+cBzudre7rRnpJbRd9D3HHXdc60Byfhmp81xf/vKXWwOeI3yd61xnnkct5LdjemXZ/LKQCazTQ/A2cJgjf/nLX759q884f4DyVLcwaDk0HB69a2SL0EuAc85617nBExy/ww8/vHUGc9lFdBMnlXP99re/vZHt0L3wLL1FLp1yyilbyCXO4H777dfOBZDTfR9gnX7Vfyf2MOOd3MC3H/3oR5vdd9/9LO888cQTW7CDwx/PzOlfoAoAhCPeV8YpG4Vjhm5hc/gM8AG0sSfj8n60JGeMF23obDqtqyMBIEAe4wU+cJ77rnnWfWzuY9+N6eJYBxk6fWsQc4jny4LoyvsIHpHTaBv87LdBW8BK/I4TDbTeeeedW35PL7xy9NFHtzTmuAfd3Qfk2GOPPc5CVvxDpgMuwtboe2/6Q2CO9wBg8AH7B+/e7373a+5w69pHVgAAIABJREFUhzus3er9wCE8bvxsxtKxe8gQ7efZw/YrvetvNDHndM95p3UqtR1Suozx0RSfYdX00hSxvpE2T+k4gWBsoIc//OFbZNWRL2kgd738qtJxb7b7Kvix2VasYLwUNLR7Ix1TkRqAA6NuPTYpMAMazhCTBREXZSFy6m+ZHOnVpVPO+OqSnhIWraBAU6OgYIkWcguHg+GRGjbmIDrIOE7HxHBhADPKx8p4Sga2NYAf682fQdeIDu61117FBsyyxjr23PVwZmV5MEhlKdmLDGJZINe61rXWHKmgW0Sv/O1SogZc5ZhFw1NRkjRiXcLL9Z5yCozplfXgl/KRbuydouKcdLohouhD4Ac+ZtAeeOCBjTT0yBoEoPcB1RxxoCFAYwjMSGfPqVO2QO4DI7oZRLIwIvuE/kzBjxgzPdenP72H3o1n0jGxF8kWTuttb3vbdk5pyQgZ6DOOaJodmdO/aKXPD3BISUr38k4BAfOIawj8AGR84AMfaDNa4p4999yzzXjr04+yD+50pzs1hx56aOvU94FOs647ubcM8AMNZLmYq2DF0DUGfvhNRJxlw1i3LrCUgh/xLCUrka0S7wVKAKA8w5wBgcalbHYIZMef7Jlb3epWxeCHMdAN1spYY32f//znnwUESnUgp5PNXDJ2c+qzg4K32b6z7GF0EEgja+1F2UipHFgW+LEKPsN6SO2NtnlK5tjdJyW/qfdMp0AFP6bTbOm/gJ5HrTdjX/QnjQBJiSJk+9LBI1IDNVwm+BGpj1Kzuqm0FBYDzRjHIsfm4UpTYoO4vhPdNUcGHyU2FuVi9FCqsh7S0x8+9rGPtRGFPhRd1oR62kgJzRlf3YWfB/wIZ0766qzgkLRS8wa+RJRZijI6ML5TOhD6oleRNjsPEy8b/GB0M3Q5Dn2p3b63R8ZKksbmV8qfQ88oWbsh/pV+u88++7SGU0n0pnSsU2mSe+4UZzbSp8mBqbzMuBP9xZv6fuj5IR09l867iLKXMfkzz/7o++2YTA9ZShaE41VSErWe48/plfXil0WvyzKeBxAQ3Za6HuUZQ+CH90vR15ybfpPVAaQH2Adw0h2jcgYZh6LbXQeze284U0o88Uv3ufQFUNyYOaIp+CFr8va3v337rqGSGe+jh/TYSrM8wmnVg8N4UyBeBodsL5H5FBTp07/dU50ALLe4xS16s6qM92c/+1mbzZkDP8z3bW97W5sRwFFWKiszIc0MSGnpfkCteY0BQbOsu0j+IsGPlA5KYT/5yU+Ols3lwI8A7NlWyhV33XXXljR9GRjsVhmmMvXwWlp+y45T4oLX2Xx4E91zGaTuUwJVmvnRBT84k36rV02aEWsOyn7o5Fvf+tatnVk69iHww16aZw8bHxCOjSGzS8mYgED0SFkG+JGT7aUyMuyAsOnRU4nQoq+wv/p8j3nsvik6bN45DdlrkWllz5Zkn887jhJbdt53rOrvK/ixQitDsTJSIOHSnKVmMjqk/HGUREopCtEU6VsMAWl64bwzMhhS0sFvcIMbtCmuBARngqJS7yi9TXYEBJ6jwQBJPwMWMGZi8wEIGEiEMAPHBUhwybDwb+/wTH+7X1oqI4rAvt71rtca9NJOI0Ph9NNPb+cpMkRAQsjVfFJO5kjJSlVl/IlKqfFkLI2d6sCpN8eukYZODET1zLe73e1aQw5tKeWuYz0F/JAirGb0pJNOapubAhoINDRl8KVGJEMAGCEqjSYACwaPdVafauxDhu4Ye0o/REMGh4gYowLwwYi1/umFDow3GSF99b9TtkEf+GF9/ME35mQdNWzDWyl/jL1HqZZMoWtc4xptkz9GnGgTA5xj4HvzY/wqKRJdUa+LBvYOvpXCrS4c+Cfi5d8cbIYEoxiPDPEnAx19GMF4hhPiGT/4wQ/aNVJjKf2XQYmXP/jBD7b/pjQjEjnEvwxBfP6ud72rbep2l7vcpf2NPyJUfetfspfGaDIEIJQ815yUkOlbIW3Y+NAxlTeMHevNiQDomDuelHbeF5ntW/sof8E7Gtq94hWvKPrtPODHkPxhYOd4iNyw5/FKylf4M5Wdsf/HZDrZaN7RzI+cw5t4T7QvZHOa8o2Gxq/MAA+RrfYj/rYvYg+RTUBffEr+9K1f6Z4f0yvRfHO9+KV0zKt23xj4EWOlF8gz6z8WNIj79BAZ6n8RzwxnKvqFpM6r/cuGsMeVS3bBj5DzynLSkpEubeM+shvPxkUP0PvdnjU+d+Hf9OrTv0AH73/Sk54006lOQ5kf8d5Yl4i0DwHScR9ZB+Qp1aEl624siwQ/0Nd7S4NfOfDD+GKNU8BtqPwkAG02Dp7CXxq7psC4LAt2Kd7ollp1+SsaB0e5Ua7spQt+AG+UkQjIsdXISn1KlJ52QeaSscf4+uygefdw7NdddtmlzeySEUa2yiKjY7rgh7nRD2wl+0S50dDVx2Mlsj19XuozpHpJhhFgC88Zk15DgE107wZEPIO9qsTVd/wZ/ACE4vzzNfAG3fiJT3yiBVDQgX5T+qphut4w9OWXvvSltnTNvMd8F3KIbh/zS0p0WJe2bCRyr1TfjtlrbHTPMg+gL3sef+qLxh8S5GTz0rkBjEyxu5flh6yari0dTwU/Sim1DvcRRJqghaERDfSg0mrbOR42CIHCuaDk/BsgQtG4QjEAI7rKz2+h0tLq4h0hECn9+CyQcl3YGVc2nMv7CR6ODieR0xlpr+p9Q0CHwvebrhEHZZaWSlBHnwwGGMFpcxNAxhhGiJRLKbsE1xD4wYjjcHEE+ow0ThkBqRY/LvQElBCopTXHXRYIWnPYYrwcy7vf/e5rgFXUCxNi5uYyRvOKOtN5msJyhMyNQSb7gzFhTt0rIjLKLQjSea6hzI+gB3AJXwJ6ZJwAnEQvxhpARp2s8YnGyfpBJwAgg8Qai6SmfCNqQ0ly8KL+3djwF9pGLxSGLeAhmkSN8WdEudyPL73D/sIrLrwvLVYqLkXNoDrnOc/ZNv0zRqnlY/wbxlHO4Osa5317CV+X0KRvrcdo4H68yrihXNE36IJvAZcArWh4GLXgIa8YMuhRcjqCd5EJ1o8MG6upT+cxK/gxJn+8G4g5xENkDH6LxsnuEzXmEEV/n65MGJPp5BX6pgYiWsoWILtDNgMtQ5bjH/s9rb9XI85hJvOj70LJ+k2RAWN6Zb35Zcq4V+XeEie4FGwIGcIuyEUHw5kiizU1BYpH6aO9rNcHeUnGdsEPPCQokYvMx7i7oI0MD/uaYxIZJ8BABj752W3YF/xOhzL87Q+OknKg3DyH1jkHfsQ7OWLdDJWuvFHuQkbk6NH3u26vl+54u3NPnXJZY5xAgYAuHYL2gE7BLg4OncmWWgb4kQJhQyAEvUg+sdlkQrgEfoB19KXGqDFftqaAQDSYLdmvU8EPz8R3yl7YIWjkMg6gGsc6HPSSsccY++ygefdw7FfgemRnCrKwR9hVXfAj7EvBPXoIyDR0DQFsOdk+xKuhl/gAbH+0jAwvYCseYAf0ZYOG3wDkJ4/Y4O4HIoSsYEfQuexBti09KRCV+hTsXoAcWwU4Nua7yHKIPjR94PI8OrPkt6X2mmeR8X0yz2cCzul3JXb3sv2Qkn27avdU8GOFVoTytSn94ZyLCEI2RSTV7QIhbH5ChvMRdbU+D+d7TJD1AR1jnzGuuk2rItLNsYSih1NEoYRAGXKswjmSmUJQR3TYPBhmBBjDguNLIIq8+zcnS0RsKKU+3mc8QwqfY2qMEHK1vjIEXGn5wZTMD7/tAz+6n/XR1zsp4jFjq4QtQ1Er3TE/z3TJMuGAp7XLJTQqeWfQrK/hacxdKqv1TGnUB8al7+NQU3pBE/Oh0CHrwBpzEl0g+NNyHsaoCAlgIxBxUYfUoOrSu8Txx5PdFHFrSRnjM8Afhe39QDXvsCc5xmP8uyjwA30YFiU06VvXEhrI2kn3aaqUOegcGDJKRlmkt4paAEZTQCDHVwwY4JKsEeUvAS6M/Y4skUEje6K01CYnfxhfstmsZR8PWfu0jttaSpNO93Ef+DEk06OWXhRM1guHh4HE6BP96oIfsWb2dRrxDxlMNsuU4+haq7H1G8ui66N7zkDOvW+R/JLjp1X8vgT8iHKWXEZHyBAyaKw8Bh3CmZJJh385xrE3ZTCRWWyNcNpSUDbKWboZHV36xm+7J8rEfjPGyDghV+lfAF63t0af/gXskSfkw1SeTfVPt+FpzCHKWeyVsYyONENkrDymS5uSdfebRWV+0AvoTR5vFPgRNADasFfxGZAN79EZsjd9x6nFy7Ip0z5tuf07C/gRz7QejhY2FsFDvXOMh82S8uPY2EPf9IEf8+7hFPww5ihJYduwNU444YSFNzzNyfYS8AMQApwRHGCfKbGTTSbgNdRjzlzNJ4JS9K+AV8gK4Kk10pdHBi47UGZZGrwLsMP+xluxj/p8l3ltnjH5k9N/gLZSe21W8GPM7l6mH5Lbr6v6fQU/VmhlZGbIrlC6YrMQHIxrGRKRnSASzeiXIUJxExypA79I8CONOKZkgqB6D4OBoW48AJoc+BGGBhRSdoSIucvnFKQoE8cRigz0gSLLBCD8xtL5xhx7z0O7bgmAiJL5pU3OlgF+RO2zKFc0U0MnNEsbxE1lw0jlNC8KRwmPLJAoZ4pIQar0Gaci1Glq8tT3loAfKdBRolhzBmJ0a6d8uoh912jvA5ZmAT+GTjphXKor5+QblwiH/wcSD4wY499FgR9TaDIr+NGNPqRK2Z6V0SMiYw/FxaHHhxynktNO0JljQ3EDAUS50tNfZuHPod+UyJ8AP7rgZB9flYAfYzKd7DR34JELgC2TR98B+7oLfkQ9OaCkm+FmbTgYAcT0GVBjRlWOzrl9nHvfovglN85V/T4n44w7emxo7iibsO9EE/dFH6ux42uDDqkzFU07Ac30qmCDTLbIdupmfggQKBWkL4YagXoPp0z0XGS2GyzhZMqUE/FXNuvdSkaib0S6Xn36t5vhJUOD7h47vSR9Zi7zI04nQaehk2k8LzInAfJTnPWSdff8RYEfnkUuyTQJ8AO/OPEl7b/RR/e+017iPnYmXkmzXvpACPqRfdc9ithnQAbBC7aJTA+2LroLbkUWcN/+TQFh308FP9ir7MBuJqI1pXc41uQ7G61k7NGAtA/8mHcPd8EP841SHDKfnQ3ILOkX1qXlsjI/rDnAgpywNnp3se/18uLHDF1pVjCZwGaw1gIa5IhnAvL5QSGLuhmz3ZKtaFrb57uUgB9jNk8O/Bj7LX0O7CuxYWcFP8bs7mX5Iauqb0vGVcGPEiqt4z0ENQVPMIhoSwMTqZEGyrBlPBCQUFYACBQ0LbvoGqmUu0tUcWrmR58AUZ6gn4L0uujz0W0U1BUylI4aNorFM2WxjNU0B+rOWAMQ+P3YudbxPrVxkXEQS9ZNE4zPo1SGQxFp/MsAP8IYEc0WrQXEiCpTFKV1w33sZ9wUhGemxxdG+Yj099QQXc/Mj0WDH+G09vHNIsCP4M/IXhhqfEWByEyIsg6ZS31piGP82wU/7ItuQ+N0vWfZS31R3C4PDT03pUEJ+ME5GusHMCY6ZS6JKgNPyLOIcsn44lCV9g0pFc9jfJQ+owRAi32dy/xw35BMZ9RFRhqHjrHHOeAkOEGjC37E0dp9NF9v8CPVK+ZYCn7Mwy+l67yK95U4wZEKLpo5dJJLZHzZcyUZCN00etFRlxIVmUIyBF19MiPKVuzHIaA+5sU56QMFYk4cTUAf/paB0tfjqET/ApdjXCXrnAM/PCN6k9ClQye5xHP0Jctl2/TJ79Kyl1iL1NEao0ufA56+Pz1NaMh5y/X8iBOGgBR9WW7d017Sk1bSsURJMJ4k+wDdyqJk9gzR3e+9k+4Phz/kIJ3RZ0daK33jZA8DYfxfhkEXmPNsATzAnV4SwKHSsad7JgWE5t3DfeCHPRbHwgMGBFeWCX50ZXt3n/WVY7rHONEan0QWZdjWfXs1dcj18ODzAHz1s6L/2fzWRvl9ZNQsEvzos/uWBX4ITg75Pl3Zm+pS4BG6xoEPY2UvObvb3Bbth5TI4FW9p4IfK7QyDB7pbSHYOAcMBgaPpo+OWpM6FYh+WvbCIYPuiwgDRGIjEO7SzjxzXvCDUGR0eS8jhlBKy14IaGmOSlTS2jopcAwMyCfDp1v2Ygk47dB5SisEns8BQX4HLBgS+GM9PwgL7+/rik/IeH6kkJcYXym7lJS9GJvna+rEiOQIEfAlpzmMsaZ3y5ShXLpOonnpI5Iq+4hcSZUe6mhfuhWGDK6+6HAuYhzvpPRF/LulQNHsDMB36qmn9pa9iGDG70oc167jH/wZPDIEfnRLc4w9yl78bXz2BofY3ujj3y74IVqv8e3QUclDY429VEKTvnUtocGYITBUxuBdSpVEk4ci1zEezpt7OWRAQXslmryRM91U5FL+HLpvqOwl5A85ad1KeMhvSjI/xmQ6QDuN0Jq/dzPw7IduFCuMRQBVX9mLRsshl3NgxNQSgu4+TvUKWuTetwh+mXf9N/L3JeCH8dkTjORuk9sYe5RK2V/Ro2ZsXl1nilMCfGdP2HcBnPeBH/hR7wj3iz73RedlvnFcAJhDfX6MwV6WWYLnHU/dd+X0r/F4Fgew1PkrAT84rGQ/J5/jJbrevdCNPrW/0tNkcjxVuu6LzPxIxwQoUgrHVhgqD8yBHxGht26pTO7LwPAsdiB5wN7p2kts18j+iZ4WQG90vdjFLnYWcloTGUX77rvvWo+YkIN9pxd5gEwXeiWOYDZOvT5kFnR1EhkucxZ/21OlY/eeITtonj3cB354VxwLbLyl/cK6xCzN/OjK9qHnRHDUc7ugkTWVsU1+DNk2nmtfyXRXeifrkd2KR9io/q0fEdsg5AxAq6/sBZgmMKW03e9LMj/67L5lgR/6FvF9Suy1VJfas5F15d+zgh/L8kNy8m+Vv6/gxwqtDsZWj2iTRJkGxlfqIpUMqJCmCEbEgjCUJcEAobhtfMYNhQ6VliYHnQ8HWPQiorWRCkvIxGfRGJXCSetGQ5FzIqLOP5Bu7wVaOP2BkUDREICcVqntUkoh1j7TL8QcNelyAXkISeP3XGmy8R0HgELi7DkFZOhiCFLS3e73aErx6Yvi9JG4olkmQCmMmZzx1X13t7mp77uACFoxPKSUehcE2B9KOC3FEc0g/N3DKB2qk4wxoLsMHLRkUMbFMNAThqGSng8vmuheBmrU1059Z7xjGeCHdEd8y2Cx1hRe8IVTAfAeHkXLmK81RAPgQRhlpY7rEH8GkAYU60aVunWdERGz5vjXXuOccAaG+DeiVt4vvd07KHp7dOga20slNJn6XPfnnFnOM1mkdp9xHbxmTew3fQvS3izdMZAD3mG/p+Ad/iU/yItllL+MyR98Zp+W8lAJ+JGT6WiXHmXI8BQRRRvyumvIRZNZTlrIM/KVrLZ3lCKVrp+1QmugdjTRHuKVyJrp0yul75uHX1ZITc80lNC9v/nNb0abd5J5ZALdzilIdVYcgyjDIm14OzSgyBIhi6LMJLImAAgyjKIUYChbLLLdOF/dZsThvLIX8HCcxtEdTzguAP+xPlc5/avZulIJOn7MoUrfHwEiumUsQ40Mt3/wd7fnUMgM8sF+yR3Dnb6/dN2XAX4EcIBvxuYe71ZanPZvMg/ZQey2OO1Pj5i4hsAPMkvT9S4dyXQ8DdgL3eD0C3YjuYsf0+fjX6AEe6nbpJ3sZeMAUkLXGpdgiaasSqwCTDFOY2IjRGN090Z/FN+zizjDU8Y+ZAfNuofZioKd+lf0NYANUOVDH/rQGvgXtrjP0HXMjhjisZxs7+7nbuaH/1tDPBZ2AJnAbmfnx4lgfXIqeIh/Yy2B5J5D/vF9Qm6F7IuGp8EneAog4l5+zZDvEu8esqVKddiQrC2xl6LZes6GJSM1ccVfWgOQu04ERJtZwY9SP2Qm5bZJf1TBjxVaOIwtEsy540AxGqTrcTBE+wjGqKdX9qDXAOHhjy7ulI0NYvNQGgSS+zmIISwY11BaRgSjVw2re5TQhMNMyFJS0FTlEwzqqBeVdgrRZSiIBBkf54XzR0EywkVljIkTz+E2TsfMhiHnfaJJnD/C0kkvFJjMFXNlMMQZ51LBXd43ZnSotSSApKRG1N3v0FSndGADp59SlgpKuDDWGDP+z3EFZkS/FenAxkMR9WVpcFCsFVAF3dznUqZEiPtMXbLPNXLk0KMhUIOjb47WJUqHjJ/iNc/SiLfnUPTqK4Fbsn6MR0NODZ+iT4xx9dFn6jutPVqKrOjRAqjxXkYh/vF58I0xMT7CiMdLPhuipzGiP8WHF5Qwed6Vr3zllk/MBd8wfIFj1o5zTGniMVlD1hAvqTP3mXFxDDU/jc/wsjH38SeDjBJVZubye2OJ8iT0tjb4SP2ztYboc0REudTRM8rG+DcMI+9HP8Yf0GuMt3N7aYgmudNWhmhg/hwsjpJ9QBZpXqZWOz7D3wwtYCdnDb0BoIwREV6GSN+Fh+wbacaiNOQFQ9XeII/QnyxRBsLBwS8cknlKxLrjGJI/SvlKeCjlK/Ip9j9AiNy1BwCqeE0z4iGZbs+QWUBtzhkj1P6N0gT/thb2AJqiBWMIzb0DD7rsA2PCT5zr0vUjJwHk+Dh3fCdHoU+v4PXS983CLyuknmcaCn4H+lgXWY3kFEcOLYC2ZEb3IiPsNeuKF/A+PuLckIN0Vjeq3n2G93qffeZITxl/SkLp6jgxi0wm09wTMj1sgFTnA56BdIIsdBadLbKuRw8dqbZ/7Kj2CJqQRyngEmO27+0RzSfxtRIHuiLNVGAL0bnXuta1tmjC3Lco8TxjpOPML2SJHgL2Sp98Ios5a/axOZHt5B57CQBAn5cCH6Xr3p27NPewPcg9cpgstMfsNfJSuQdbi+yJdSMf8FNc7mXboSk+6pYDuy/ezT7BK3RqSnfOmuATgJ0dCIRwCQyQc4AlMspY0JRexKvsTrYe8IXMkl2EHmwz698FrugBOszRpbImzQ+IQW8LeEXQKF1r8kgGMceXHGTvGK9MO3uGzIyLnmPv+ox97Hn2AX5ix+jvZO7hxOfGPmYHBV9N3cOeyY4gY83ZfqVTZT/EFSd2sH8i88lnyoboBNkzfXwN1Bmzb+mUMZ8hpTt50dVLjg0mk/Au/iSb8Bx9itapHdrdrxFAAnJEoJWtxuEH8KdyhRxhtwvk4VP8R7ayH4BFaBj6t8938e55bZ4ufe2FUv3nt2M2bNhreF82kjXGr/aLfUVG2hP2NHuBTzHF7i7xQ2ZScpv0RxX8WKGFi/p/pRGUl82QCj9DJQAoJGAI44ASSGvCYjo+87xuhkEoPc+nyH3v3y6GwZigimcbH0fbRThRin11ghSAZ9vA3ZRL4xZ5jDIQY0nnIqpEMJaWiHAcKGnOadpMDfDiGcbpHpk13kkQUXgl852HRTjDomKUe5rWyTBjUDFwIj1zlveYC6ONU8pYo3D6wBrKJKLqy57zLPOI3/TxRdfo6fLNrO8b48+hZ/aNz3P8sV9jL+b4l0HCEYr9k5vD1L2Ue158PwsNus/ukwel79+o+3J8tqhxjcn0kJnkJznp73lk8Kxj1q+Bw1dSSjCmV0rfvxn5pXRui7zP3hTplE3GQSHbx7KpFvnuvmfhV/oTECOYYjxppH7s/TIIAP9xJPSyxzrP88NOIJ81wQQelYIe87x3a/gtm41tA9wTbQ7+HbNNUpuVc4q/Su73u3SPDK0V2WpNZSCkPNy9f56xD63dqu3hMR6bVbaT5/QcG38W28x7yYawW9HMWgzJFms45B+V7KFF2Dwl75liQw7ZVOR+1wec5d3L9kNmGdNG/6aCHxu9AvX9C6OAjBU1ddLKcmUjC3tp5kHS7IbSTkW5ZCbM2jCydA4Uv6wgWTWl6cKlz673VQpUCmxeCgCBlCYCYTeDY7p5KV1HXilQKVApUClQKbD+FFgFP2T9Zz3+xgp+rNqK1PHMTAHRdkCCtFGpk6twiWRIy5N2aUyRdSES5nNpxCUR11nnEk0UpXTKNFnlrI9Z51h/VylQKTAbBaSKS+2XYl1lw2w0rL+qFKgUqBSoFKgUWFUKbLQfsop0qeDHKq5KHdPMFFAvpxZZg6ChBmwzP3zGH0oF1ItCyrDUQCl9MjDUJU49dWHqENQ8qxuO3iJTf1/vrxSoFNg6KSBd+dOf/nQLypaWL2ydlKizqhSoFKgUqBSoFNh6KbCRfsgqUrWCH6u4KnVMc1FAEyLNMzVi2pYvdZga3GqAOnTM3bZMnzr3SoFKgUqBSoFKgUqBSoFKgUqBSoFthwIV/Nh21rrOtFKgUqBSoFKgUqBSoFKgUqBSoFKgUqBSoFJgm6RABT+2yWWvk94aKeCoNEf5XvrSl94ap1fnVClQKVApUClQKVApUClQKVApUClQKTAzBSr4MTPp6g8rBVaLAi960YuaPffcs57oslrLUkdTKVApUClQKVApUClQKVApsI4U0OfijDPOaPS30mfvQhe60Dq+vb5qlSlQwY8VWx3Hojr32tnOm637/iqO3ZiOO+645ktf+lJ7jvjtbne75rrXvW7xqmtO+sUvfrH58pe/3PbNuO9977uQc7djAP/85z9b4exs+/S61KUu1R49eeaZZzZf//rXt/juKle5SnOBC1zgLHOYBfzw/I9+9KPNT3/60+ZmN7tZc/3rX799LmXhLPXtttuuOdvZzlZMr0Xe+D//8z+N88m7Y1vkO7b1Z/31r39t94U/YxdesBZ48WIXu1hz17veNfubZdJ21cazqLmuwr5b1FzqcyoFKgUqBSoFKgU2ggLf+973mmc961nNM5/5zOa85z1vexLkne9859bOrVelQAU/VogHOMJPe9rTmhe/+MXNscce254GMuViODvudSOAk7GxA3POfvazb4iz9I53vKM9acVRsw95yEOaK17xis0LXvCC5tznPvdZSNtHP5/96U9/al71qlc1J510UvO0he3SAAAgAElEQVTWt751oSe0OIoWOv2LX/yiPZHlgx/8YPPqV7+6BVmALWj3pje9qXFO91Oe8pRmr732as53vvP10nIW8OPvf/9784Mf/KA54IAD2j/3uc99WroooXngAx/YvOY1r2ke8IAHTGHDhd1r7k7I8X60ibEt7AXb+IO+8Y1vNHvvvXdzvetdr3n5y1++duJH3z4AIjou+RnPeEbj33htI5voGsNvf/vbdk+QLRs9nkWx0irsu3nnspF6aN6xD/1+lcG2VR7bItZDAOKUU05pTjvttCLgdTMDiJt57OlaLypwEUdxC9Lc5S53aS53ucstgqXaZ7BZnYYH1O8Gttgero3UcSUTzY1zluDdMmnenZPAFtsanQXa2Hrdk8fw0o9+9KMtfrrDDjs0V73qVVtbhFzQ3D8upzxe4QpXaIEPzzrkkEParz72sY81b3vb27awdfpovLXswRL+2ZbvqeDHiq2+LAXAB5Ryau8GzsBRRx3VHHbYYRsitIfGznm/zGUu09zoRjdaV2ozCh/60Ie27+XYi3JzlIYU2hj9gB5vfvObFw5+pAShhDn4AI7nPe95reAGjni37It73etea9lAlN573vOe5uc///naIz7/+c83u+yyS7Pjjju2n5nrrW9961ZJjF2cWu+93/3utwYwyHQBEj360Y9uj8LcqKtvbBs1lq3tvWgLbL3a1a7W7Lfffi2/uMb2AfADz60K2LBq45mXR1Zl380zj43WQ/OM3W/XC/wj2+kkcr40uw5YzWlLddh6AZN9755C61l/bz3+8Ic/tAEA9MrJnnkAxFnWZAoNcvcOjX1W2uXet6zvZwlc9AXJrDeZeO9737s55phjFmpDRuDpjW98Y3PCCSes2Xa//OUvm/vf//4tadiuO+2007LINNdzS8YZe+cVr3hF89nPfvYs9ut60zydMD1x0EEHNQ960IPa7F4ghSzkyD6Oe41RgPCVr3xla6+wVcgCJSzW8Atf+EIb2Nxtt93a513kIhdpP2f7s38jaMa+fuQjH9kIiF72spcdpP088mOuBa0/XlcKVPBjXcm93Jd97Wtfa17/+tc3RxxxxIaAH32zY6gBcjj06w1+THWcx+i3HuAHWr3whS9so+tHH310C3Y4svctb3lL84QnPGELRDwUN8M3Lgj67rvvvgVoBk3PlTRMpdNyuXjLp6/y2NaTDuv5rrF9sGpgw6qNZz3XaVXftYp6aAqt1gv8+9vf/taC3A9/+MOLswkdXc5R6MuCW/ZeGHt3CX3n/X3p/OYBEGdZk5K5l94zNPZ5aVf6/kXeN1V3DwXJvvOd7zT3uMc9Gg78MmzIrm3H2Rb4cQn+rGr2x5RxDtmvG0VztJWJwVcxNkCGrPWxMmtyWRBTljQ/Rxa3S6aKeTzpSU9as5H7eA/4ARB55zvfOdoXbx75scj9U5+1XApU8GO59F23pxMcMj440GOREUi6S2nMrJdn/OMf/2i23377Rlod5TDUn+Tkk09u9tlnn1bALUNxcf6jN8U5znGOLaY0Rfnm6DcV/JiVzqmAf9nLXtZmd6BfCPqxNZul7MXzptBpCs8EQAN8mdWAGBtbyfOtgz2BV6f20BlbwyiHUj41NDfRuuBN9+PPlEfHeDe+8/zIyMiBWFPWZuje3D4odUDGxhJzE/Ged05D49lI3jD3HN/leGMRa+kZQQc8NFXmD/2W0S3NWB11N2Mhxz/pmOaRC4uiT99z1gv8Y8QLDABAzn/+8xdNCcBtHTcC/Bh7d8ng5/39ImRPbpyzrEnumYv4fl7aLWIMU58xxa4YC5KtN/gxdZ6b4f4++3UjaY5mU21qv+lmR/sMgKJMPLWR5wE/NsN61jHOT4EKfsxPw4U9ARIqneuTn/xkW+MKLJCS54/P3vve9zaa+NjkIgGcB70QRII09fEbTp4afsaupoQyAVynn356W+t2t7vdrQUs3v3ud7f18hBX71SycolLXKKNQn3/+99v/y09TPbBHe94x9Zx9O43vOENLQrP8NWb4qtf/Wo7vlNPPXWLse+6665tLd+73vWu5tOf/nRbr3nBC16w/XPPe96z+e///u/2Pa6rX/3qLXCjt4YxSeeTig/J9Z6+iwHu/YxwTUz19dA09OCDD27LPjQRBQZ84hOfaFFeDURveMMbrqUzps+UXZGjH0Ft7uij/rCPPmN0nlKrGgLe857znOe09Cq5FgV+oN3jH//4lsekGjK08eZLXvKS9jPGOgdW40u0U5PJMLW24dzgV/WVgBt8A02Xshj39M2Hs+V3yotkCllbzz7++ONbuofBH/eNPR+/v/SlL2322GOP1rEw7tvf/vYtLzz96U9vQSU9dW5yk5u0TTyVDMm20Ux2aK9YQ+82nh/+8Ift3tKjxb/T+XMA7TXPUjJ04okntuuIlvZ08O7vf//75g53uEO7z5S4Sf902U9Aktvc5jbt/sKbaT+WLu1EPd7//ve3DjfelyIsfdT+Os95ztPu35vf/ObtGH/yk5+0JWgiIK973etaOngP3kHr3D6IZ6Cd/Wp/Gr+eOt101e448Yy1dV372tdu/x0yrFvn28cf5Nxzn/vctu7bH06qnjDmGIDvRvKGMeN1mVq3ve1t2/IhKbQpbcZ4g+yeZ9/hK3L117/+dXOlK12plYn2241vfOM2MqaXlCbKQ/I091t0Dh6mX/w71Q85OVqyNiVybpn35MCbKQ74GMjnO9Fl8q60j5QIp5TvVBamtJgythJwMH127t3uDUC4D9Qs+X0OFJ0yv1l4pHRNZg1spGOaAn6W0G6W+cZvckDtrM+eAn6MBcmmgh9oax/3gbN9c5nFCS+hydRxlDxz1nv65rhImg+Ni05Ch77g0yx0T7Ojlfi7uiXhPpPBpcSF3ZOWvfAz2I1DenBW+vb9bp59NW/gLRegXiXeXCTNpzyrgh9TqLUO9/YJ+viMI6UsgiBh+HOKZQdwRAiZaOzTzfygPNXEcfpuetObtrNglDOOARQaaBJE7vHb/fffvwU7fAckYTi7RwogxyoyOIAUT33qU1vQg4PZN3aOPOM7wJwgIePLuziS3n3Ri160/YoxyPkkuIbqoM2VEPMbfzPEPU9zTr+NfhlTlO8Y/YwrRx91oSV0LmEhRhhn2Tyi/KUka2FR4Icx9tEuPjMWtAZ+iJRRLpD3aIxKqT7xiU9seQzYEM1wKSRNqM51rnP1koET7TdAJs92qVMF2D3/+c9fU2K55wMj8DCwBfihXvTBD35wCw5wuPEy3ga0cQiNkWEtCiuLY2yveBZAR9fwhz3sYS0IhAfPec5zrs1NWuV3v/vd9nmumL/6U8AkpweAFvvUPtp3333belXNuoAf9nlklKCJDJCxhq9OJLrTne7UAhH2OOPP+ICIIRc4p/ZyzNPYug5Fbh+4n9NrjMCfiB6ZQ9o0tW+BNZdDu8MPP7xdU3X8eEb39Uc84hGjmTlABXXYsabBo5ryolnQciN5g9MH6AB6WD/AA8DavwEil7zkJduU2yHeIFdn3XfkH7APjaWHSx8O+W0/yRYYSiku/S3wE9hHJqmZxnP2medHX6Ax/smtzZBcKJGZi7gnB97EfgEgjoF/OZDPXhGtBCgDeNWqy4IZAue9F98AKz/3uc81N7jBDVowH7/Rk4D40rHNAkDl3m2++jEAkTVQBtg6Xe2xj31ss/POO2fHnqNXrG0J+DErcG8MuTUZA8VLglTWayr4OUR7OuoDH/hAG1ii1/Q5OPTQQ9ueX3SaoI89T9YO9fzKAbWzBDxygYvuPpVBPBQkMx8ARtiVbAp6sxv8C+BcMIFuvfjFL95c85rXbG2JPffcs9WLY/ZT6oSjGTmqrMK+CmCydH3Nb+o4yBP2jWAFW5Y8MCcBDDYTWSvIaU3Z4wIjAjne0x1nvB8PkCnksn3pHfSO+fAfFkXzIbkrUMF+vcUtbtECDcbJD6D32QxsiA996EPt2povmyyVZWPyPLKj+RYCsQIifdm37BGNcvko1l+AVyDKuIZ0zazyIw3qDQXe7FH7UaBKMIv/Ys0dOGA9/H/ewNtYgJqPNpU3F6FXV/UZFfxYsZUZAz8e9ahHrWUuxH1xCsaQ0RmOF6MJ4hmbFHjCmaAgRGEJRUJEpoZOyeHwE8oUMAEG/KCsCBMb1b8ZtIQa4TMF/PD8OG1CtFlmiLES2v7NuBu6CD33ECJptDkAIWOWObBo8GOMPhQUxyxH5xJ242AzHDVyosDS+sax3wMKOPKlKdTxrDGHK22CGveheSiU+IzjxqkOp5uC5iyJFrsYUgT/EOoezbs4woycMFa6Y8s9n5Eigo0XGGKOBGbYckJd+MbY8LvIQTqekr3CgbXOMkYo8gAJNSkOQ8l+4Yz741hl7+MMyLJiqHIQOMnRVC0ABI4QUAUgcOSRR7YZGdafQmMEyZAaumRhAAIYhtbGs4AfPrfHGRfGyPBJT5GaBfyQRZPKEs+wJ3MR7MiQ4TCjX8ybQh4r1Yt1QcNY0z6HSOTZnId4b9m8cY1rXKPdq4yZqD/Gh/jE5/bIGG+QsWN7cWzf9cn/IeC5y0Olv2U8MljtY4BTAJ/4LoC5IT2U27frFY3Lyd9FgH+lIF/pvokxd3V+dy4lwOSsANTQuyMSi+fTPcxxA5JxcvDK2Nin0Kuk2fKsAGIASH2yrCSwURKkmgX8HKNdgN4BRpuDzC9ADj0Qzc+7vCLymwNq/aY04FEauBiz6fqCZO4voWtkbAE+IiDGvqRLOcFjTdv7MhD6PlvmOGRjGzc9H3YTR90aGgvdALgUPAIWAErDRk8b8QcwIPOQXGafRLCQHZHq6DH9UDLXobX0HlmsabCVTQvcEDCJxv2zZH7EOwFBAm7spQh2dsdjH9DDdBMZxKZCYzby2DWP/CAnxgJv7C92MhCLXYYuAiOCndZ+nsAb/hgLUAugmf8seySnNzfj9xX8WLFVGwM/0uM+S8EP0VUOLOF697vfvY1Qu3zu6FbR7wA/AugI4UA4pZ8pDRCh5YS4B8CgzER0J1VSaWOqMQEbAp8AoKB+85vftE6qZ0afg77lYWRR9t3GRUET5T4EzKLBjzH6cGxL6JxjNwJMhA/yL5tEpDw9/SX3+1m+nwp+BNCRGkfxGSRbRpIyDlGXuIAbUG1ZQn2nGAWfUARphkN3bLnnA400hwVSjDnUfYq3dK9Yo5/97GctoANcYGT5fxgWDBCGpXVkfAIblJnIyAAuok/3NCdGLNAK7wMAGUAudGVIKI/p9rTprnWaqQVQ4HiI+jAOACcyEGSYpN3rZwE/us7BFCcOQGGfAlAoe5FLe2dsrYIH+tY0HT/HaIz31oM3rAl5Zl4ibXhKtk30PBrjDYbq2F4c23cBEP34xz9ey/wAVnCC3v72t4+CyVN+y5AGyoruWz8yONVLQ+BBbt8OyYVZ5Nk8vykBP3LgXynIN2XfpPp16NhvzxsbG+N3DBwcA6CGHPD4XLmWKGxcAYzRxd455sBPode84McYgGjsfWtSAoqzoWKOY0GqWcDPMdoFqMipiog2p5kM4hgOXeaUA2pT/T5Gt9LAxdi+LHHEx+hqzuYrGyaym+O0P1kgkf3YN4ap4MeyxkFesxtkUV35yldusxTMSWadoA1dwrY2l8h26Y6dQy0bvGsb981xXpr30TIAGr5CZNnGfewTuog+jKyaWU5QDBuZrQg4HcuOjlI8f5c0/095fmrgD6DIrssF3sgY98iejrL+EhmTC7zhibEAteDorHtkHp26qr+t4MeKrcyiwA9pXaK/AAabGNqXcwZz4AdS2eCiPJw1gtZ74jiwkswPY0obPxLwaphFDpzXLXKtX8jYxVAm3JcJfgT9InOhCwQZX/pZgB85OufYjVCECst+AABJ44T2629S2vsj947u98sAP/SZiLKPkvFMBT+Gnj/mKKfjGAM/xtaQsWltooRHJlXfsyjbX/3qV62So/A//OEPt9kS0jCtY7cMLB0b5Q68kIL5vve9rzUiGLZRVjREz8ikApxwPvR9YCAYo2wTUXvRlzQFOAd+dPdBn3NQ6sSJxNjrxsWBo6xLUtmngh8bxRvWjUwC5JK1oo0AkO5JBUO8ASSbFfzAEyJuwC3p4rL3ZCh5dy7tu/S3HGvPFo0UWWSMd4/I7oIHwT/4Ed9PlQslsmOR95SAHyXgXwnIV7pvYn4lmR9jY7NeswDTY8ALh82aduVZd89Ku8eLQ8BNKb3mBT/GAMQh8KMUFO9bn+5ns4CfuXUXMBLh5jTLQO0DuYf2yBhQmzqCY3Qr1d3zgh9jwT82Ieda6ShbzCXjE18CpuidoWsq+LGscaQlxOS4IAidzmmn/wHOMgsExOJKx85WBYwAwLtZmLOCH2Nz7aNnZKAK5HT9DWOQrRGyYtbMDzaV3x544IHtfNlZpdnRJbpiVh1canv22TylMiYXeBsLUM+zR0rottnuqeDHiq3YosAP6fWUotS3vnIM0+aMcLCVBuSce0gtR5zAcb+L0PF8UR/KsQT80GBRI8jILom6f//nDKWo9tDSAEz0Hukre5FizjhnlM+T+RH0U5vnytFnqOylS+cxdkMLgAEHA8obvzUGtOYEDzVOlYUAAedYcs5F+UqvRYIfQ+ntxsIAVn5BmXcvtbzSITX0C5q7h7ForRkD1jT3fDwELGIkdEsk0vf3Kd4h9D1dQyAdxD4F3hhdSkr8LdMCcCG7JXrjRA8XiksEp1v2EoYaGlhn40ybuxorg2EMvPSMoA3AU1NTUSR7RSRINEzPkS6wmAM/uvtgVvCjLyqSlr1IxwSqRoPmlD8iQywiX8E/6Em2oRnaDJW9BO8tmzdk/wAa8F+sX1r2AjCTAaEPSx9vDGWrdUvLzKfvMyC0ckHyFS0Yw6WnLOV+iyeVad3qVrdaK0tLy17wG4MXcJj2ngr+YfT2ZR3k5EKpDFvUfUPgTYDgJfxfCvKlz5Ih5t1jJ6d1nWB7yhUnJuXGFuDHLADU0LvJvT4wNwd+pGOfQq/1BD9iTQRs8H4usFECflivqeBnbt0j84Lto3REaZP0+bE+F6VAbYnsWQb4kQbJSug6FBArkQuLBj/6AnMl40gz8NhwJ5xwQtsjTDRf9ofgBdA5LdtYJPgxleZ9cwonvm+vLAL8ANYpp6FL2MjRtFUPFABRqb4bW4+NBD8WEXgbClDjoVl5s4R/N9s9FfxYsRWbFfwwDQqA0yc1jpGg7laZSrcOLZwtjZ04Y4RIzrkHfkj3kzaliaSLMc9pAYCod+8be6Q7GxvDmZMihR9YEJcMEs8AjBhP7or6Tun7HDyZJNHwlILghIp2hxDjPEd/hbFnD9HPb3L0oZBK6Dz0/ug0b07dsZbUN8YYpdvnnOTuGBYJfng2haTEQLYKR89FaXHCRWYAIN0raseVVEUTXvfE3LsNT8ee7wQQIIoIfPBq9/2cPZkY3QhJbg0BKmlqeTjmeN9+olwoMHzPMY9SFe8zBuAhENEY0UO6souTDLUHXulZkn7nfRpNcm5yR8OGgQGgkSnCQeV42g/AsS7t+6IQY/sg52AN9ZsJp9I6R01zAJ8ideii2fFQejIDW+mQeUX9doCvqcGQ471l8gaZG85HpF4DoKX+A69ky5m/effxBoNuVsMLD9k3HCGOT/Bdaapv7rd9Kf3Rb8DedNEjQJ0h/smtTZ9cyOmCRX/fBT+mgn/o3U19HgL50r3EaCcjRHWHDPiuE0guCF4EkJbbm0NlL2g4Bkz7fujdO+ywQwvmCjj0lb3IZuLIRQZURJJj7HoiTaHXeoIfsSbkJ8eq288LXdIAUomTLguQLTUF/MytezSPJ2OUeLChlE2MXUpQc0CtRqnKpAG5Y5kfpYGLsfF0SzDSIFkJXfvKXrzPfqYDgbND1yLBj3nGYXx+T2/bU3p+0XXRyws/ssHTZp3p2IF1fYcIeG6fvTMvzfvoGQCO0x/7yl6U4kbgaGrmBz5n09k/AFxX2M2LzI6eVQdHH51c4K3P5lpE4A3N2ZHspL4AdfSUS0vDSvfIovXsKjyvgh+rsAr//xg4PyLLegXY3FHmIKrvM4aEvh1OwmBUp58xsCkhBrSGO6KQjoCNs68pOw07ARAcUie9cAwjNd7/CV6/pTwZGfoTxGdADwpJHaUIvR4CUvJdhLWjTLtj16uCcCKQKTDKVhdoPQzS/gXGzUDiFKb9CMaWRnRdAyPGJjQc0OM5jDBdlaWAS4Xj4IqGiihTKGNHzhpjl376mSgdyNHHWqmLHaLzUCkP41r/EmURhBJjUCZN1Ouahzn5Du3NQcMrBpnO5OlFmUwFP7p0iugRBYV2jCjv4mACloKe7tN0S6pt+hnjXYSdIxsnB3FurY/njNEfkMC5leqpPAOAoE4RD1L83lnyfEqSoUrJ4DVZGNYPD+iGj95Ki/BLnF6EV+MaW0P0YoBIpTUW68YBAOBpAmzdgIL2inWyXuYjigOwAUIwyAARylrsHdktngsY8m7j5kQrV+Mo42N8WXJcsjlJ8bWX0pN2OJYpsBB8hw4MeICb7Bp7p28f+L11djpT0M3crE9KS6DT0DjJNz1NzBk4gCboATQiT7w/nILu3o81tefND8gi8wuYYa2to3cDVcd4b5m8AZTVuCx62zg6mBxGT3+c0kF2o2EfbziqO2TWLPsu1pFDbL94f5SbMA7HjpmWdYMHhn5r/YFyZAxHkLFmngA99LZ+gGjv6OMfeihOGpkqF9ZbRc8D/kXqeQnIR8aSA2jKyQRAyfobytqLqKoop+w4egm/R9PvHPhhz8wKQA29m3NG1kTD0+hFQN7TW5wu8mDo9/iGXCqhV0mJHF6Z1Xnx26E1IfPSRobheKUBpBIn3VqTWVPAz9y6G0uUPNJxY6dZxF4Kxxc/DAG1enZxonLgx5TAxdBeHguSldA1AmJ0cUpbtjN9K+C2HuDHPOMwPmWx9D67OcrJ42Q6sqLbx6ULIMSpaGRxAATGZI8BONNgz7w0H6JnNAfWT5Cec9ET9LasRPYTPWMsshHS5uljsh6vsjfxd2TiuT+CIGi3iPKXeeSHfTUWeAv+jGzVFOieN/BGHwh+sMv6AtTksGD1LHtkvXXweryvgh/rQeV1fAehyUlmQHUjSIxPQiia/+QaKKbD9ttIyyVMOaqlUUXPiXOn+85eZ1gE4l1ypGs6LmPibE5J8R5bjjH6lS7jPHQufYf7rKPmgwwf602gUmhTMz+mvHPKvdFsym/61n3oWRB0PGxNRTnUkXIOumBP7vm578fmMraGfd/hG3+sQ6SPer95mEN37N4d80y/j3Rwxzz7rb9lh5TuC2Oz1zghcVS0PcLYyGWNpPRYxD7oo2/fmnTT98fWJX4fdCGLnDrV5a/c2ue+n5U3/K4rk1LZSW6SuznemLLP3MvoFVV3chYDMy6OE2CZE8MZ7WskPeW3fTxL/uL79GjyMf6Zh/ZT6TLL/fOCf4znEpAPWAXkBfihH7AyHNG+cUepgiCDTCngE4eCnCgFJnPg4BC9ht5NzgSYC2gTnBF95KhoPB0nx439PgeKyiixJiUgawrmzwIgkidDazIGisvMKwlS2T9A21LwU1CL7gPKdNc9gCZrRq5weAW80tO8htazBKh1IpegQUnAwxhLAhd9etAYh4Jk3l9CV3Si94DjwBiBEiWoLmBCn61rLQQp0iCf5wCsfca28luZFzKXljWOrp3NfiNT49Q79h1QFPjh1JewHWLs6Tg5uI7sBgBxgu0BpWnmBEwB4EWgbhE0H7Ip7BWgKLDGSSsCTrKSvJ8t06W78h6073uevSVgAPhwka3AHLxkzWWSAuaB/YKHwGFzLAkWdffHvPLDnhwKvAmORQaO9woyAynSEyvnCbwJ4AFfhgLU9kAEjUv3yCz6c7P8poIfm2WltqJxUtQUCeEkEk9wMQBzqZpbEQnmnkqk+0FxZTdwACHiJWnBc7+8PqBSoFJgpSjAOYqMly7o7fM4ZaKvpGKe364UERY4mHnBv1KQL+7rA3eHpgNsALAKPkwJYKTPmxWAGnt3HzDWncPQ70vptcAlHnzU2JrMG9goBcb7BjdGezaVkgLZiFPKx8aA2lLAPR1raeBiiPhjQbLStV90QKz0vX28PktgDg05pyGr8SOwirNfuiYpnwoM4I8hmbEImvfRaN69MivdV+F3s8pXY5818CaIVhqgXpU9spFrVcGPjaT+NvpuCK00deUzohSyPkSyZjXktkUyOuJLKYS0wfRo4qllL9si7eqcKwW2NgrIIpD5IUquDDCyMJRURfqxSGDfNc9vtzY61vlUCmwWCuiPxXGVoSFiLG1epkK9KgUqBSoFKgXGKVDBj8oh604ByKZeAZpZ6iUhVTZN4Vz3AW3CF0pvU78nJTVSIWfp+bEJp16HXClQKdBDAdEc4Kc0aOnD/k82SK3Va2Tsmue3dTEqBSoF1pcC0VxRqZGjbTWXlPWhZ1O9KgUqBSoFKgUq+FF5oFJgq6OAs9zVoh5xxBFrx5dqjHXaaaetTM+PrY7odUKVApUClQKVApUCK0ABzeP1QVHSoMeB05bqVSlQKVApUCmQp0DN/MjTqN5RKbCSFNAoTp2v44wZQhqOqTEFiKRNlFZy8HVQlQKVApUClQKVApUClQKVApUClQKVAutIgQp+rCOx66sqBZZBAc2wNDvSpE/flNo7ZRlUrs+sFKgUqBSoFKgUqBSoFKgUqBSoFNjMFKjgx2ZevTr2SoFKgUqBSoENpYB+GY5VBEJe5jKXafsYlXbl39CB15dXClQKVApUClQKVAps9RRw2o+TNe973/tOOhFqayVMBT+21pWt86oUqBSoFKgUWCoFnKby2Mc+tjnkkEPaY7tf/OIXNzvvvHN7klUFQJZK+vrwSoFKgUqBSoFKgUqBAgoI0hx55JHNQQcd1Jz//Ocv+MXWfUsFP7bC9XWU7Mc//vHmzDPPbO5yl7s0l7vc5Tb1LP/yl780X/3qV9uyjvS68IUv3KUF+DwAACAASURBVFzxildc2tw0EvviF7/YfPnLX27PXIeYOmu9XvNRwDoed9xxjaP6nEpxu9vdrrnuda8730NHfm0dTznllLYZrFMv7nrXu7bv3ZauzczL9r/TjWRXLGv9yMwf/ehHW7DEDjvs0Fz1qldt5Q7eETmJK2SPE5YcO/2c5zyn5amvfe1rzVOf+tTmqKOOanbaaadRFvvXv/7VmNt22223djTtZuJJx2ya87a2lzbTGtWxVgpUClQKbO0UqFkN+RWu4MeWNKrgR55nNt0dmPzUU09t9ttvv+b1r399c6Mb3WhtDo5I++c//9k685vl4nxwEhzhuP/++zc3v/nNW2djxx13XBgY4fhdxrwjd892trO1pOGc/OlPf2qconLSSSc1HJ2KmM7PNe94xzuaj3zkI83jHve45iEPeUgLYL3gBS9ozn3uc8//8J4nWMc//OEPzbOf/ex2jV/0ohet8b/vlCsAtbbmSP1m4eW+9bD/f/e73zXPeMYzWiAiXb9FMQyZ+ec//7ltIPy0pz2tlZ345UIXulBDNpA9eHW33XZrIyeOlCRDn/zkJ6/9bSzf+c53mvvc5z7Ny1/+8mzT4de+9rXtiU0aFT/gAQ+YPBVjPvvZz74h4MM3vvGNZu+9926ud73rtXONo8q3lf3UXaxSIGhVQMhvfetb7XHzuQDJ0H32If7bKLm5SECUPQTABLCuZ5ADmPupT32qtW1WPUgFHEYfjdVvdrObZWXbZGGW/GAsWIHnXJvNfs3tldL9GGRaz/WYspb4g71sfYD69Frohr7nkD/2QXqxA695zWu2vevOOOOM5o9//OPa1xGQoPfSazM49rOumf3QDb6Y+1WucpXmAhe4QNMN3KDb1a9+9Zb+m41GU3ht3nsr+DEvBVf094zwe9zjHs0rXvGKLcAPypaAYqBvtivm5CSTRTtATkl53vOe1zz84Q8/C8AB9Hjzm99cwY8FMAxD76EPfWjLkwcccEALRlBk62HMcJ5//vOfb8E7yhZE6Q877LB1GcMCSDjXI1adl8fWo2/95iJGz4+9H1/+4he/aIHjyCxjnL7pTW9qnvSkJ60Zcwwu5S6yUYAgAX70yd2+ccooA/o9+tGPbq5znetMnorx6DGSgtuTHzLjD4BRQKKrXe1qLVAUxui2tp+QbwoQtCogJLkrG04w4Zhjjhnkob77gAXWXonXscce29zylreckYtm/9kiAVHgJuDzjW98Y3PCCSesm55H20984hNtRumHPvShhe3jeQNcfb8n6773ve81D37wg1sbaZn241Cw4pe//GVz//vfv2Uasi+XWTc7dy3ul6V7ZWw/bvR6lFKD7BcYeNCDHtT6GHTjRz/60VGgzNwEGN/3vve1evCGN7xh87KXvazVa4JReM5phgKdgmX/9V//1Wy//fZnCVRtBvDDGL/5zW+2gNBjHvOY4j0UOoMN8qhHParNUH3d617X7L777m3gg+x67nOf23zwgx9sA0Q3uMENGiCRz8n2AI/+8Y9/NJ/73OfaLOuwt/3+bne7W1uqu61dFfzYSld8CPyAyorWLFN5LYukywQ/ODscGABIN7tj1R3GZdF7Gc/lNOG9+93vfuvOg33OszIFTq7jgdcDgFkGTac8c9V5eWw91gP8QEsRTjy61157tfLAhT84KWmZ3bzgx5R1697LqCavjHEjwI+hsW9r+wkdZgGCVmEfDtkI3bXtu0/ZIuADD1760peeh5Xn+u0iZcJGrEnpGkwh0rwBrqHfr7fu7q4teQssdnGUN4u+Lt0rUwOW670eOR782Mc+1upJ+0jGpIza0pJOaysAdfzxx7cgpOwi169+9atWB+urpdR06NoM4EfoinnsX1nTAMgnPvGJ7R6Q5QEIfuELX9hmYQbdvCtAE3+7lAYJ9AlWnO9852s/k+VujbbFEyIr+JHb0Sv8fZSD9DFvnyCFHGL8MeSeELFJznve8xbVoUfUROQv7YcRn0MWF6WklgV+oCOl+slPfrI36jPVKILiuxbZHyTWWgrhomvsoe+hqFIhOOs8Quj2jXXZCntszF1jypwpXI7kUCZRzEUqZikfz0JPv4n+D965rCOL15OXgw6lsiS3HlMcnXnkD35gTHgfYyGMhG4TU+8QASf70syPfffdty0Fufa1r7007XHyySc3++yzTyuvhsCPqfTvG2zIHfwf2R1D8ie3fksjxoo+eAwImroPlzHFUse79L5ljDH3zCkyIfesjViTZdB23gDX0O+Xrbu767PItc2t/Sp8PzVgud7rkaPRvPtHloegmJJSPCgIKQvkWte61hZOvXH8/ve/35RZDfOuWR9IxBbQ5oBfNwZibBaAKMdni/q+gh+LouScz1HXpd7805/+dFsKQAAceuihaycISI/kTB9++OHNZS972ebVr351C1JoFql/gtSmgw8+uE0Pc3UF6Tvf+c42VUrak7SoS13qUm369iMf+cjmEpe4RCNlzfsZ0oxc/2bs3/GOd1xLMbN5HJX061//urnSla7UvveCF7xgc+Mb37hNQ5QG61lAhLe97W2tcU6gSe/mJLh3nqsP/IA2v+QlL2lrZyHEjHVp6N/+9rfbWjgKdOy9Uimh1Z6Dnmr6GffS7yLFklB/wxve0AoXKWfmCIHt0uf0009vnR5pZNbz3e9+d/OUpzxltOGs9+otEMCLcUujVrP3hCc8oSWXkhsXZ8q/rZu0OX//5Cc/acf/4Q9/uNljjz3aVDiKgcNpjFIFlQnFZYxKoW5xi1u0zRndCzH+8Y9/3PKOVMVZ5uH5aC/NTg2nfgCa1GpqCrWXVqd+E8iAly9/+cu3PJjSucsbeEo6sDEamxRt89MrAW3Pda5ztSU0PjNmvKl2Gv9aM+tjntHLIzWm8MYzn/nMNvVbGiUa+J1mqJ7HsRWF+OEPf9j+X0qhf3f5aV56chjxjPpNpQ8nnnhi288m9mLffkFHXbtFRQAyt73tbRtlW5SgNcA79rUIClqf5zznaQ488MB2HvPysojO05/+9OY973lPm+5+k5vcpF3vz3/+883RRx/dzsN6ARMd+ap213rtueeezZ3udKfBvir4fmw90AHt8bv3SpXt43Hrtgj5E+UvskCUsUgr7QO/8IXIHr5GZ70Dnv/857frF9GVoTV8/OMf38ot94oGlcgy6awMw3e9612trsDv5Js/9AWajNHfnsIXaPTe9763lc+yWYwjlSv4yH2Mqdvc5jbtXrY+SoLonOAB35n70H66wx3u0Hz3u98t0muay24tVw4ImtdR6NJpFpC21PEuvW+etRsKouSeOdVBHgPHx9Zk7He+k1JOj9D75ERp/6hF07YkwDVG07HfT3Xc5gGgQ953y1Rz/FDy/axBnZJnz3PP1IDllPWItTA+fgQ+pa+mXnwAoHpf6ckiZFqa2cB2YOuwZbpO/bKzGvCIIEjfPKfSLL1/ypoNvScFifiDdHouM8azKvixJUUr+DEPJy/ht04X4XRj6F133fX/Y+8+oC0pqvbht4HXjGJAwSyiCIIIihkTigFEVBDBhAETRlQUs4KKETEg5oBiABUjZgyAAUREMYERE6KYs6/f+tX33/ftaTtUn3DvuXeq15o1M+f06a56qmrX3s8Old6AbHCCgIlOueWt3nTTTdPfDDaCTdE8hhgCgBLbJkjjs7Z8MwosRZ4Bg1zRDsYmo59R5h2HH354Uu4Zz6JNKOGMUPcQqD6jkAvJYvAwcCPnkXF2yCGHJIN10qsr8iMECoUDDsgPaSwMCqHqOcUEKVEMnbaipj5T7BBGMPGe6HvknlIa3MMo2HHHHVMXYYAgcm+fIRRtVbyI0SgNw4W4YFgikYw9UkXhTv0R3iYXsm7YM6IYLIzcCItH7kRBQgQHPMwl99Qx2nvvvdM73TNJP8JbfvbZZ68TRSHn05zSNmGLY4U/sgmJYa4z9FwMC3OMIcZwM26Ef8w591CafG+uRyhgWxgtssfVjPxgzMF99913r/bff/9EKmjDBhtssDSPZ4EnfBiHETkQ62XnnXfuTWeIeaDmgvE0D/QfCWYNkBPWHNJRUc048WlWc9mcRuwhPK1z2OqDf8MJ8RHyCZlnzpqHfbUtIo2kbTxCGR6a4wigWcmfyMc3B0KuNmWXuWjN805FLSLzNGRAn6xrWwu5ssycRzoj7+qRH2F09+EfctRYiHCh4CFC99prr+RpQy4hs8gS3wfpY36JAImUyTHryX6C/Ar5FPsa4tb8DdJ+0r1hFr+bhFTkqbTnIQOHiKAgVrU1l4Qc6lcuSUt+2autD+TVOeeck/SKo446ap2i6Dn31Qn7mH85xF04IXKcKHL7c64cQtRzcsjxNuOtzxHACKH7IEfJWw4pJKE5nlsYPdYikpCBx8FB7ui/2gnWnucFYWm8gigNp0l8NuTgGsJz6Pchm3bdddcUUk/GtDmZZkVA1+WL8Hz6J92I88lYwQsGyGefcU6dddZZM3VOBWbIAlGA1o/5qyYFp4M1xQkRzhlOS7qavZcTwp6g3cjmuqzOWWezGg+ynB5q3tAvEPn08LpsH5obanjYAzmTzE3jYP+hk3qmfZmjynzmQKTvhmN16Nn17yOywXwnT9kaOU7TWRn21rT1ZGw5QOx5dQfiGDkX64DDUnoq5yq9klNt2ro5QRKZ93SxnNTXWWE0ZjwX+d5CfizY6ERByGtc4xpJKURuUBwZ14wxSi/l+rjjjlvHox/KK6+jhTaW/LCBEF4ENyM1DGOGE6HZZpg0FXCKN0PRpiQaI5hlAsNzRYPkKjVtwzJEfthowhCMjZpQCMOyb6iHyA8bBm/rFltskR5j84W1DQpZxMgUVaOPIayNCSKLAO0LgY+2MnjDGI+2RrQB0oWXPUgN3t26wa79vLf19zf71Byv5piKeJm0HzE2vNmUwbhiHlH8zY2x5EcbiYMQ4bUW6cQLATPrpH5iTPwOfpRSBt4YYy3y+GFugw/CS557EGSzwJOyZhz9UYjK2hEtI8JiaK34jQJ9QcCZZ+a64mGI0zpOkbKg7bOYy55DGWyuaZEryIIPf/jDSwRAyDSenOb8bio+XWRUkB99c5xhPiv5Q3ERKUcRQvgi8JppL9H28KpRaMm83PSoPvJjSJZ1kR85+MdaVTwtotuaxDiF2XcijCihZAPFMJT6GI+6Z7aPvIq9wTqkRFO+tVVRNvNlUa5JScUxsiX2jyFCPQeTHJI2iGlEOnLLGJizDLc999xzySjLvU+72vSLHOIu14kSJ64NYQD3IUI0lxxvkh99Dg0GrXdzGoThwdFA/2CQjyU/RDDStewz5IjnWBvWCnmCZDBWSP4gH9ucWX0OriEs6+Pa5iDLGV/PmBUB3RbV00ZQzYrQz8GH3kGXDV0wirAyZhFYLnsU+SkSzzxurpVJ1tmk40GecZIp1M0x4eKMoCtwRubsVeQ+Iq7u2DM3kRucaLEvziLyQ/usO89kAzHs+2p9xJjNwrCnSyI6kB6IIXq88fZveoD2uHLXAYICzghSDlmXE7bok2yHaeou2k+joGy9RkrfHDbvEPWinHPGPWc9rOZ7CvmxgKNnwQjhP/rooxOLzbuK8JAmwOAx2RndIczqmxYjkwE0lvzwDALEkY68F5Rc7wihGx5p3u6I/ECY8Nxpp7Yx5HgPFUAT5h6XDYIHhVIwTXG0IfKjTnTMmvwIoiMwr5MfDFUeQN4BCoroAJeNxxG5POQ55EdXEVBeFn23qRoXAsw7m+RHM3KlSX7EqQSIKZuW1AEKlzQoglTq1KT9MBekSDU90TEONg7t1f6xBZ8YSSIHKByMevNfxId/U/4poAy0Jsml/zyysVbGGigUdR5S5B2s4Of/QX7MAk/r24bL0OY94nWnCIscGAqdrnvrGcvWF0XF5mY8kSAMnfppDPV5O81c7lJ0tIHCouq7OeqizJsX1gAlsevKifzom+PW26zkD2z1UboQLHn36qe/zGLb6CM/hmRZF/mRg3+O0US5kn5FVri0hwIcHmqfjV1PFElKuNQ4hDGlUn2URTu1YRJScSwWQyRkfW/vm2s5JG3IKRFRdYW7qSPk3lfXN+qnycV87iPucpwoY9bWEOmPjMwlx+syTXpZnyMA4cIgku6CqBCJ698Mfx7xXOOiK+3FXi9CJ06ByVmz9XEZc5pEHe8+8iRnfGfpABtDfsyC0M+Zd6FvcEbRSYL8kAaOqEISmxuiTbfaaqv0yFmssz7yo2+92RPpdKL8kBUiMqR0MMLpBc0jY5sY0IGQJMgcEQz1CGb7PN2f8yWicWZxKqJoWHuPdPl6Yc++8ZkF+cHGsceLXo5T3egByAqfB8mZsw5iXpgH+hC63FjnX1efOR3INe3jkM0liXLm+PpyTyE/FnCkI9SfsimELLzcBBXlljE3C/ID0+kisG22mGobuZAvQrNppDKsKKvus+AoB7z8kcsf5AcjOCfaYiz0y0V+MEIJ08jdzTUYhYFOcgRvn0AUmsxgtLlGnY82paAtcqX5GRLFBg1H44NUQHaZU1ju2Cgn6Yf5yPCcB/kR3lj1JGBB0BP80rv65txY8oM3WmgihTlSayJdCz5Ng39WeHoO49pGRpmQuiKiYugIyVA0GY9qrPi91DPEKYwoJYx36VRxzWou95EfbfIpZ603DaP6eISxnUN+TCt/eLV4uUSRIO2iuKhw7/DE5vRn6J5Zkh/mraihIGmb+8OQgdNm9FB8RZhJB0GkUWz1P9IIhwz+5viFQkiZZCDCVfTDEMk3hOOsv5+EVBzComkMD63DXPJD34dIWu+S7tiUzU2jLPe+IfKjj7jLcaKMGc+hfY+hl0uO12Uaj/2QIwDZwasuUs94ibgVjTjm2Mgu8iM+F+1rr1sk8qNvfGfpABtDfszTOVWfj81IVKSANAbOPQYy0gwhGPpJ21qZZJ31kR9940E2kN0ics0h0ZccdE4MyUk1DAeZSKambtvsxywiPxj1iA9RiaIOpeLnRDbMMqrB/s/BKB2Z7kmP0rcm+dGHezgnIiUt5tAsyA/OJE5nKUjSkeh4uSTRGNm61u8t5McCjnAoCMJUFYTkBY76HwxWm3lb2gulEnmBtMiJ/EB4IFRs1kKcd9pppyWWsp72Ir+R8JPWIcKDEcpga4Z4d7H+IFaoEGvMOJv0Wi7yg6JK4FE8/HtIUe1Ke9FP5AWM6wZos/9dAhE5haSgjDM8PKOe9qKmApZaFMeQEmj8hPNJVWDUuSh49ZM4Yt4103dy+hFeQ/OvLe2FIU9AM6bGRn54f0RDmaeM/QiVjzlnLralvZx22mlL2A0ZKBRlRKNaIepTqJ1RNyIRCtJe/G1tbrvttumeafAUVcJrEhurjc3mT2nJIRDhImpEygyyNI6x5qH376ZxOau53KXotKVdGD/EBplClnRdTfKjPh455EdX2ssY+QN3Y29MkCiuOA2KB0wKFZJvFtcsyQ8RTuSyyKRm2lET/xxDivImyi8iBeBizBnQoQSPWU9hpPutZ1DCRTOGd3QWeM7qGZOQikNYNImgoXWYS37kkLS5xlbufdOQH3475EQZM45D+15Eg7URok1yvI38GHIE2KPtwVKTyWLjHGmIOf0YIj/spWG4+nfdCM5Zx3UH15j2xHvqv2+Lpm1+NksH2KzJj6GxzMHHPfY4ThjzRWQv/Ut0r6hrZDldV9pGXLMgGScdj2iDvVU7EM6Rhh214Pr63ecQmzX5EUa9qHGRKlF8V1QVnSun9kfuGLbdZ4+j78HFPqUNCBDrri3CbaXID5ExxpLeyTnHDkAS1QmaaXBYX35byI8FHekoEKcORF1IRUE7BqBwed6+KHgqRDKERNumGoKMB5OBh5VkuCMlLPB6Dni8H6PuItQZfLx3DKqovozMqB99SLjKS2UkKMbowqTKNRYKz0Bxisl55523lFeXOwTzJD8IPXn9BIi0FTiKcNHeHEWVoBYKKRrGqSthNMkNpuRHvmBbX5ESCC1RNfWw5DAGkRJRQyWiIKQUYHwV0uJlGFICkR+MT/cKfwzl2jjWK1pP2o8wEKPgqagMF0GNEKEQKroZypL+Rr2BnPGPaCjzralcRo6xiAfpMC4eBHjyUoex2qZMiXrRZ5ub32gvb14znFpKk03GHDSm5ouxophOgycj88wzz0zzJtaU/lkzQar04RNrgjFJTpivSBMkTr1ocjxjVnPZs0WnRApQPD/kU4SNR5+QPOZz5EV39alrPNyfM8eH5E9f4WHv8HtpGSIc6tXwReZIESO3ZpX+Mg35EUYGvJDWlDXY2hfM0z78c4wm85IMjxoRsEGWU7KMA5k/Zj3FeAdJymCI2h8563+57xlLKg6RH00iL2cd5vQ5h6Q1F0SG1YvNenbUkYiTpdqK0rbd57M2/SLHOPZbsqPPiZLT77hnSCYEIZpDjuekvXgvh4aoD7n89ci6kBH2hJwChF04xlqT9oJs5zjIWbP154WxHA6use1p+33O+M7SATYr8mNa51RzPkYEG51ORC59IQ4DkNa97777pvkdV3OtTLLOJh0PY8bhRZeN6DP6jgglbR4iWcMh5ijVtrQXsiMcRNNGfnDoIo7oPaIB2TUiYa0xOg37ZChNZ4zsaN4rekcUOydH6OH1tBdEgxPJ2Ae+7yM/Ql81F9hacXXp+rnt5pAQEWNthC6TSxKR/yFP+tKPc9uy2u8r5MeCjmBsIhTbZmEc3nMLgCEoRYXBZrExMlWbFoqn2A6PsI1TmBtW2qIlqHxHoFjsFgFvBcOR8KKQEni+Y4AxrlWtRrT4P4OVACJI5T8yqBmXBAZmNiocx8kojHTtE3bL+GW8eydBksvmUiq0mSBieGgPQkENAUa9ehMMMRuO6BfRMgyY+meiOHjCuy4KDSOWQKMw2RSc4IAgUikb24/c8F5GsvoT8Zn+y7uEmdxTY4b48TtESETttL27OVZyBD3POLp8b6NixIsAUuASzjYuODB4eNKEXpoDSAWKrpxOBe3iM0LYxoxEYdQopskY1WabuDD/ONZ4kn5oq+chkMwJc854MSaRXdKktNP4xbgwgLQ1TiLpW4qxCTO66jmUfhNzznw3zi6C3ljZzMw1/2/i4b3BoBtbXnMKJwJFW2225phnSkVhRDCKeCJ412E/LZ7WHK+99DZYMA6NMQIxx9MRpIw5FnLCvLS2rGmRPS7G1yzmMmWviaU1I+Q7rpBPxsx6RJq6hJH3nUMfyjvlpz4eNnlzJmeOU3TJrC750zXHGPWeT264rDlEIZkBO+MMTzJPlA0C2TrNmbtt76yvBdEP5CPPJAI7R5aRUfpo/prjwl9F/sC3D38yCRFV3xsUY0OW1T9DoohAkp5i3Mhta9fY+C7mALlpT0A0klld6ykwMF/tJdbZUFrXSm7NY0nFsUTQrMiPHJJWDSG6gX0+TlyLSB5jG+kwcdLC0H2xTifxiPot2TTkRMkd+yHyg36QS443jbc+RwDvNJlgHwhnR3hhkaSiAnOumGeMU/K7XvBUDa44ZapZgN6zrVl6XT20vsvBVT/uvq9dfb/PIT88e1oCOto3K/KDLjepU6cNq6iDYWzCmIxUObXHENL1Uw2b5MeYdTbteBizIA/CGckAR5BzuIhwHLqi8K/oFnqKiy1AjxdtGKSE9YMQrBfdH3p2fO8dxtuaqus9kxT2zH1n875IVTF/47S2WGNkJNLKuheBPUR+RFFbKXH10x7jBLlJCp6GY4ncrZ8mV5fl9uwDDjigU8+CsSsnqnhSHFfL7wr5scAjZbITol0GAyFqwx1zwoDu+p0cceRJ/dlCHJ3M4J1BFHg+RZtHH/t88MEHJ4EXF+HMGCUQ4nQa38U53P5dT61YYLiX2owk6iNK+voQJz/ofxPfSfvehuXYcNYQxiI0bFaxOXs2gazAE8M+wtCn6UfbPJq07/XfmbeIt3qkUf37SeccTMx787yem9+GgXv9MUcUbJwWz6jVoO3NtZeLWRMXbWJkRvRN7nOa900zB0LOTCKfusZjTD8mnQtj3rEI9yJmeKHbZOyk+4N+hXyRGmde+rseIdbX977xMy95CxGKQ1E4K4nvGFJxDBEkxXQMCTmEQQ5Jy0A3how1+z2ySkSAkG5kH5kfDhL9HroPSYewRZYhzJGAY5wQQZj1OVGG+s0hMpYQ7SLHzVf9GePQ4AFGUMNVigNHhNoKLo6KIZI3+scw5pk3BnQORDIHFeIDIRJ1GSIk317NcHWKGW88ohyO3hnF1tscXLl7Qbyn6SBT9yfXyeRdkxDQgQmZ1iTYkcMK8RsjdcqQdhw9UnTn6ZzqmocMYXUXpL3SfcNZGU6R+F3duRVrhaMgdz12OSxzxwNJb76YRwhqjhvYcmJErb6hteZ7DjFpxfrn9BXPEG3KSYGwa64fRdcRc126Wh0fvyWHkPbayFmGSLcHiRLj6NNfJJZn6lMumZfTt7gninzH4QwcHRxi1qg/DgZw+p/5luOgMHbmB4cWx6poTU5Jzil6JsfQkFNW28g6ODhBTy0S2QCIKE5el2ci3HzP5kCOIKna8C/kx//NiEJ+jFkd6/G9NtTY0JrF23zu+0mKfa7HkC5r18OD0BaSS+hj8SlQueGxy9r4BXxZwXMBB6U0aSER4P1i0FAcKZa8fIyXRb9mQSrOgsgbwqmPpEXo1q8gxCjJQWw1SV/359431Lbm98iaMU6Usc/vu39SQrQNX59FUXT7J9KomQI8tu05ZGXcw3nB6aUgZZuzpsvBldumaX/vPZPindvGSe6bltCPd+qbcUdYRcHmIWdlW3tz19mk46GdHCx0dtEa0zjlZoXdJOO2nL9prsP6Wp+kOHc4A61X67Zrzc6jj+QSwkQEOAcJ0s7fJfKjqgr5MY8ZtwafyVtDacEqSrWhOLmE0EU4nLD9ci0mAuHREdInxSVCC22GQu15VKRS5aRaLGYPl7dVBc/lxbu8bXUiQPGT5iJsX6SUvHHerkjrW529Kq2eFIHiRJkUufK7lRFx7wAAIABJREFUgkBBoCCQjwAyTnSaSCPpWBwQor6lOhXyo5Af+TOp3Jk8HVhEYYfC2fxf7Qg5r/LGy7XYCDDYhfIJlT333HPTGGKi1bUQ0lfPU13snixG6wqeizEOpRWLjYB6JOrt8EJJkegr/rzYPSmtmxaB4kSZFsHy+4JAQaAgMIyANDUpdfWi9CXt5f9wK5Efw3Oo3FEQKAgUBAoCBYGCQEGgIDAlAsWJMiWA5ecFgYJAQWAAAaSHOkTqjkTh+0J+FPKjLJyCQEGgIFAQKAgUBAoCBYGCQEGgIFAQKAisGQROOeWUVOzWQQZOwnTogXQX9V9K2ktJe1kzE710pCBQEOhHQIV8xXkVdi1XQaAgUBAoCBQECgIFgYJAQWCtISAtW+SHE6Ie+chHpnIFr33taysnjjkd5trXvvZa6/Ko/pS0l1FwlZsLAgWB1YqA48rUO3n84x+/WrtQ2l0QKAgUBAoCBYGCQEGgIFAQGEQACaLYqSOonfzjdK84sGLwx2v4hkJ+rOHBLV0rCBQE/g+BQn6U2VAQKAgUBAoCBYGCQEGgIFAQWH8RKOTHgo39v/71r3SKSv388AVr4qpuzh//+MfqxBNPrL75zW+mE2ruec97plNPlvNahDYsZ3/b3mWeq0b91a9+NeG/yy67VDe+8Y1bm+WEGueU16/LXOYy1dZbb115zmmnnZYY7biueMUrVte73vX+61nTkh/LuTbNkRNOOKE688wz09FkKzFP5z1HnP7xxS9+MY3fSq3FsX10NLSxudSlLjUT7wmPjPk/Txl03nnnVZ/4xCcqp67c+ta3rm5605uO7Xa5vyBQECgIFAQKAgWBgsCaQKCQHws0jArSPOc5z6kOO+yw6v3vf391+9vffoFat/qawlBx1nWdSGLA/uY3v6lUPfbvl7/85akA0HJei9CG5exv27ve9a53VR//+MerpzzlKdUjHvGIRFa89KUvTSF5zQsZ+Ic//KE64ogj0vrYd999U87ixhtvXAnpk8voGbe73e1SbuOVrnSlNOZnnHFGeod15frtb39bfe9731vH+Auje2gOLPfaNEd++ctfVgcddFB18YtffEXmad8cMSYXutCFpjLarc/zzz8/jSUSYOxarIdzLlcYp+JhD3nIQ1IF9XrtmH/84x9png3Nozqm3/rWt6o99tijuslNblK96lWvSmGp87i07eyzz64e9rCHpT/77LPPPF6zJp9ZiOo1OaylUwWBgkBBoCCwHiNQyI8FG3zecMSHarzXuta1Fqx1q6s5v/71r9M51yoeN40S5MfPfvaz0QbXLBFYhDbMsj+5z2JQPOpRj6pucYtbJGOM4cuQHjIcjaf7f/7zn1dvfvObl6I7vv3tb1dve9vbqqc//enrGJCMPu+KS8HTT37yk+kZcV34wheuNtxww+oCF7jAYPNXYm0u6hyB92abbZbGcNpr0j7+5S9/qV70ohdVj370o6vLXe5y0zYj6/cqqCPpDjjggOpGN7rR0m8+//nPp8iKMcQCEhaZt8022yRCzxqY1+Vd2na/+91vVBvn1Z7V8lwkJLnzzGc+M43PWIJutfSztLMgUBAoCBQECgLrCwKF/FhfRno97Oc3vvGNZCQ///nPL+THAo3/NIaYlCVG3F3vetdk+LqM733ve9/WVJd6t6dNe1kJCCclBubZ1jgyzRisJPmBBEMSmwfLRX504XrkkUemaKMx5Mc8x6j57GnW3HK2c1HftYjrcFGxKu0qCBQECgIFgYLAIiNQyI9FHp0J28ZbxeMtjHpsLnn8Vk47r3jzGnq2UHQpCi7GgLx+Yfv1i6c/vm8+33f//Oc/kzfeb0UD5Hjlm8+R7iLig6HW5q0bq8z2tXlomLowG9OGIdyH2tD3vQgJeDXHPD6/9KUvPbq+gZSG3//+961zcBpDzHi+7GUvS2lLonpcUh7uc5/7DM6TeZEfEWECP/22btrWTtsYDI3rmDkyzRwY89vPfe5z1QMe8IDqHe94x1zJjz5sfCcCw9HF2tFFfkyzbnMxEXkkckMEyizIjxwZ2tW2rrnYt+b61mouBs37og/2n6GIrknfsZy/W8R1uJz9L+8qCBQECgIFgYLAWkGgkB8LNJJC8uW/U+gVAuRVfetb35r++Ox973tf9f3vfz95uIVZIzee9KQnLYX6y8N/3eteV/3iF7+o7nCHO1TnnHNOde6556Y6CCeddNLSsxkL3/nOdyo55ze4wQ1SXQGEg9+qi3C3u92tUpNB2s1DH/rQZMgxNt7+9rcntLbffvv07+b7v/SlL6UaCwwARuqhhx5aXeQiF0nGKgX461//esptv9e97pWIjWOOOSaFE2+++eapX295y1uqe9/73hVjW1tOP/301PexXl19O/jggxOGSBQ59UKWFY2Ei4sy+5Of/CTVVWGke6c+q0FRLwjY1+ahqdM3HrDLacMQ7tpuzkjJUBiTAXbWWWelf+sPUmC33XZbIgb059WvfnV129vethIZY7zh86Mf/ai67GUvm46B9RnD8ipXuUp1wxvesFLn4C53uUt197vffZBg0N73vve9qaCsegbGUFHTAw88MJ0vrg4HMsrZ49e97nWra17zmtXNb37z6v73v/8QnEvfR/qLKBDzxTzLMbCmIT/a1ibCyHy+/vWvn1IgPv3pT1cvfOELU22SoYiIoXGNzpojX/nKV6rtttsuncvOUDWvpQ1tu+22aQ4/+9nPro477riUzrPpppum8Vfj4SUveUmKfDI3GKHvfve7q2tc4xrV4Ycfnj6Pz9RIee5zn1sde+yxad6I6EBcIi099zGPeUyaL9oswuE973lP9YUvfKG6xz3uUV3hCldIf574xCemNTTJ1TQsh7Ah30T7GBOFbtV60Zf6POpbt+SM8+791no3J08++eQ0B5E6XWSr+5761Kcm2WuMyTmYvulNb0q/v9nNbpbms7X92Mc+NmHZdVm3gfmd7nSnJYJ2SIZ2PW9oLraRH31rFXnx4he/OM0lshPG+qVwqnQjc9HeYx2T4/aI3XffPWFor3rnO9+ZsCTXpQpJ7yEPu+aqeWXuLurVRX7kkDwIOPthbnpdHYMh8m7o2UPE7JCzY1HHo7SrIFAQKAgUBAoCkyJQyI9JkZvT7xhoDDoGahhQ8RkDC5FAiWK47rXXXtUrX/nKZMCHJ9TpED5zz0c+8pFk/L7+9a9PzxQmTmG//OUvn4xbBpCL4cKIc6JGREkwMB74wAcm4oTxfOqppyZllvKKvFCoUME/pwcwjn73u9+lv9VdYNS6kCsM50MOOSQZ14pSUvh33HHH9L3vkCWMMcrl3nvvvdRn73/Ws56VDPux5IdnU7QZ8q6uyA8GDHIFIRKh/N4bxQd5dLvaTFnfaKONOmdBznjo81AbhnAPQw2hpa36+qAHPSgZcNrIMFGfYZNNNkljID0Ervoc88FnsHcxrkXMID78zfAxjsYaLvU6B83OR1QGw7uOOYOJsamvTmKZJvIj3sno0m4Gl7SHnGKR3mstMZInuZprk+GrgKrUC1cURd15550HyY/ccTVHGJPIRsVZXdb+fvvtl9YwGRFz11hbUyKvjjrqqETEXP3qV0/jT25ob6xN84VxW//MfLHerAnrOt4FZwQpeeNCOt3ylrdcImgnwbL+m6ZhOQYbbWlGfuSs25CfSJ2nPe1piSxFBMO1L9Ksbe7GvEAGjI38qPcdGdMnQ/sIvqG52Gx3zlp1ohIZgOx4xStekcgwBB/5AXNzi/FPviNHrCtRQfA0D821WBOe4T4kifXSNVennUuz+L3aLQhVpLw/5op9tV54WL+7SB5koAsBZ2+74x3vmPYwpNmuu+6acAniy959q1vdKpHFiC9yEpk6RLojlazxO9/5zqkmCbzrxP0QGRbEfJezYxY4lmcUBAoCBYGCQEFgEREo5MeCjUof+fGEJzxhyUPeVLgpSzzzFMxQwBV45LlFXojiCAWYcRbEgO7HqQOUp/DAh0FFIWdEiSKhqDOsKWvxPeWJoes+xfQYx7yeiAFeKREnt7nNbZJxwTvKIxjKIaXS+xjFFDnRJxRrHkD/pkgzsnK8+s1hzCE/KKP19uhfGFMUf97KrjZTNkXAdF054+F9fW2gMBvDPtwDG8YIhZ1XfosttkjNahq4TaO1DSPGDULhwx/+8BJJFQVKRYHU502z7zEneceRbXEFySLyZv/995+a/GB48LabMwxlBkNO2su0S72N/DD3/XFML8NOlItTaBiGfVfuuLZ5nBmS1li9AKP7rCenkDQjMNqIjq7PkCx1MoHnmFxAKPgOcTpv8mMMNk3yI4ztoXUbY8kIFemWe82b/OiSoYzkvoKoyI++udhsd+5aFTVk/EVzbbXVVon8IB9Ez4j8QYIj6kMuWN/WQZAlcBWhgzQna62LvrmaOw7zug+pYE8i+5EWLtg54QdxG6TuEMljDtsr4zkIScSaPdE6sj8iG0U+Ot0NIQIXxBCZ3ke6I3qNCdIDqWk/FRXq32Si6K4+MkykH+K0z9kxL3zLcwsCBYGCQEGgILDSCBTyY6VHoPH+PvKj7llskh8MFh7aSJdp61aXx52ixKvbPGFGuD0DnCfPEaSiAryXwc4AE/rO0KMQ+v4DH/hACgt3D0N5zz33XPKkUuqluvhsgw02SM2jOJ9wwglJAUR28HoyHimCQu8f97jHpVSJSa4c8qNpONXJD3UkhtrcR37kjEf9fRHd0vZZH+518qPpyW8auEFyMUxEfgi9p9QL12e88Hjz/FPKRfwYW5coFvNKf6XVdF0MJURbcw7GvKOUmyvmzjQnTzDy9e3hD394arcjYeunv0wyX3J+01ybjA9GCCJGyhADVTqKyKacOjU549oVbu/z448/fh2Dsuv0omnID7iIHNHPD33oQ2kOzJv88M5cbJprmEzJWbdtcjZnDsyT/OiToeZX3zU0F5vtzl2r8LRW7S0iARnq5Ij6NiKupLUhxkQFSpGxjyDapcnFJZoOGUy2+G5R62cEcWYPCqIv+lBvs7nZR/KInBJtSU7Fc8hQBIULaYQgsi7VLQpSyHc55J10N/JOhF2ccOVdIjJ9LhqsjwxDwEhJ7HN2jK0VlrN2yj0FgYJAQaAgUBBYBAQK+bEIo1Brw0qSH33Eya9+9atk+G655ZZLdUbalFikgz7wjEV0hKgP9QikUvQdFcjLTKFDuviteiGRsjF2mJrkh2eJToniq0PEQ5AfQ23uatesyI9c3HMMXEo7g8X4ILp4cb/85S8noySicfyb4lxPh8jFPki0eZIfPKi89YwPZEoU3xROrm+TRAnl9q9tbcIU+cL4OProo5cICURI35U7rn3kh6gudV3UX+gzKHPmhra6rxn5EeQHvKUvqYfTJD+sqzFFXpu4NNs+BpsgP5AD1ry28NwPrdt5kh/kmCvHgMyVoZGK1zen+uZik/zIXav6IHpByhwS/KMf/WiqEeSoX9EfH/vYx1LqBcI6yA8EaKSCtbV3UcmPJklblyX1NiMZ+0ge9Y2kiQXZ2yWT2tZbLnkHV7KQA0Lqnd/ZK6MIcR8ZJjowx9mRKxfLfQWBgkBBoCBQEFhNCBTyY8FGa1LyQ/g/A5D3v553ziCQdrDZZpt1phu0pb2AhbdKaCxDQthy3ZNVT3uRF37aaaelvGj1Q0LZ4xEUvYHwYKQ1Q9G9g6Ej6oMizZMvrN7FoBSVIJJkqHhk2xA2yQ/eLp43JIxriPzoSnuJNgtBj7a2vT9nPIbawLvKiOjDHVkkiiPHwKUQ8zQyZF0InuZJLm1pL+6tz6OuJRPzSOpSW9oLQoABJVVqksgP6S6MQIUkGVgxR4VwS/dSJDfqUrS1UXFQ5I65IJUramjkioDm2kR2aEvMT+vFc7Wzz/hjHOeOa1/ai/eFUTwv8iPWOW94EJFN8kOhVHUKop5ILp5xX73t1tUYbIL8IHO0T4QCEqxL1sS6nSf5ITLOe3LkVr3vIqKszzYZqnZEH75Dc7FJfuSuVRFMZIKaP6IFFGeV2kg2K7wNd+mYyGV1JtoiIoyztSfVg0xbK+RHF8nTR6LU10Yf+dFH3pEvyCtr395qPBAgzVphXWTYeeedl+Rkn7Nj7Bou9xcECgIFgYJAQWC1IFDIjwUbqUnJD8YpEoI3KAqe6pp8a9/Ja2f8KmwpfLlOkLQV5/RbRrcibAwKCi5DKHK5o+Cp1AikhRoRQqAZLttss01C1fu0ieeQYlzPgQ7DlVIvRNpz5ZJHnjVDwG8p2cJ8hfj7vxQZ4b05F0MXASMnnbeO51pqTQ75IQ3Fb7vaLHSZZ6/ryhmPIfJDlIq0jj7cFd1zTw75gQRzr3oRYUjx2NdPIYgjgoP8iSNb6/Ooq88xj6LgaRQhhTtChHGqgGAYB+bimFNeRHmoPcC4rR+fHEQZpX4o/YXR8KlPfWqdmgQ5c8k9zbUJc4Sf+R046aM1GART27ODmMsZV3NEdI5aHk5liXWpfoAaLwqTMoa0AQ5tkVXGTspcRPNIP7OW4NlWBJUhzbB1WQPSSKz/qKsSHn7ra6eddkrvJF9EoEyyTuvGsHfmznltV+/FOEilk66FOEDYDq1bJ0JJwcs5mac+hm1pL+GtRz4jV9VdgEX91KiuOdYkP8jSLhnad3rM0Fxstjt3rWq3dWUO+E0QYFGvAv7kdlzmlMgHRGTsA7EnSaULudI1V3PX4jzui3URdUwQNa7m+upKe3EvkofcQ8bW6+REe+skUBv50ZX24vccBUg19bea9b3qaS/2TmsU/m3ErL2rmfYS+7G1IzWpr77MPLAvzywIFAQKAgWBgsByIVDIj+VCOuM9iAYREmoI8CqFF5vx4jOecwo7j7UohvpniklS3nie/Y2wEKpM2XJcLWIinu05jCbPD4OKQUaRdZwjLx/iQvE3CitlTttEcfhOTQPhz1IlkBdOSaAAU4yFnyNXFC2V+yxNJo5IlffNYGMwUcyc9ILs2HrrrZPCrLAmA8vz1A9xeR/DUog/Bdwfnn758UMXY5URyhCiMO6yyy7J+yjHWv0Cih4DnCKoMKsTCOKzfffdNxnqXW3eYYcdhl6f+tM2HgxF45fTBkZLH+68fRRdWPLQ6ivlFtkjvDk+M9aKciKZGCYKDxpz/UPiSCWJI3FFZjgmlSKOaHISgQv2YeR3dT7mEaLFXKWUM4iEgSvEak4hKIyBY0FFrcAf1l2XU4tghfhwwYOB7DhWURz6JMf+xz/+ceojI1R/m8+MKAbztq9wa1s72tamE45EPTjpQh94060LcznSiLr6NLSerCGGC4JBoUVrGWHJADJ+xtlJJf5v3cHTZeytqbrhjdBSG4BBboxhycAThWOeI1LcHwSa51qHLuvVHNC/GHtGMMLD+rK2nY4RR2KPWafGjoxorruhOR/Y6DsiD07kAUIvTpLqW7fmk3EzD/XfWiYvzae+qz53Ff/0G3IX8YKIIV+RF94tRbDvBKJ63/UDCWhskFh9MrSrfcauay6ap/U1ZzzV6GDgkvldazXexfiPWj3mjGgQcx3R5Pf14r5xCkqcOoUcR37CCpkwNFcHheqcbxBJpG4PsjFOtgpytR6NMUTyIEXNLdEZQejXSSD7UGDRdlpRH3lHtisErg0x3+0n5qJoDmmjZJ013kbMmqP20PrJcGANZ4e1jMD2t/VtDy1kyJwnXnl8QaAgUBAoCCwbAoX8WDaol+9FDFDeH97xsTUQhOQz2oUxN40BHi9FMl2RLhH57Qwj+fbeR8lzL2W3aSxTjpvf+0yb/Zahhrzx22bOvHcz/Chjuf1iqOkP4yj3N82RamvzmNGcZjy8pw/3nLoCnhFHW8IjwtTj2Y6NZRyrs8Koi2uadvfNozHYTXsv7EROIHCMP8JQClcYDdM8P2pdeEfXmul7/phxbbt3TNtjDhv/8Ghrc32dhSda5AKDvmsNx3sZ8FLWmqlTk6zTZl9ysYn7tLcpr6Zdt2PwdW/UHGmTeznP0pccGdr2rGnmYs5adQ8ZEjJUW8lqmLcV9512vubgNY97zBkpU8hfBJYIQIQeosDnyHKkBiJR1F0byYN0jeeI7EEiiKZAUCN7r3Od6/wX6YfAU+Q7rj7yDu5I9Sgii/RF7iMj/VHAmoMEydlFzA45O6RtIls5H+wXhfyYx2wrzywIFAQKAgWBlUCgkB8rgXp550QIUOwUeJMKU65xCERoflsNFco0RZ+im1OnYNybV+7uiFBgiFDgRVApvls/XWHlWrd4b+4qeDq2pWWdjkWs3L9oCAR5oy6StEAyso3oGyJ5hr7v6/cQedckp+tOBA4EjochYjaH+Fq0sSntKQgUBAoCBYGCwDQIFPJjGvTKb5cNAYasqA/1QfpqbSxbg1bZi6JInlBpKS6RlkE5dmKDFBnezqF0jdXUbYUnn//856doD2lYjvfkDY26NaupL/Nuq3lg/NXuQQ4J8Z/kKut0EtTKbwoCBYGCQEGgIFAQKAgUBJYDgUJ+LAfK5R1TI6CugOiFKKI39QPXwwcgQIRIq0tx7rnnprQi6U3bb799CpX277V0qZchHFx+u7QIhSQnqfexljBp64v0FakukdLmHjWBcgp2Np9X1ulany2lfwWBgkBBoCBQECgIFARWLwKF/Fi9Y1daXhAoCPQggPwQiYD0iNOJ1ItR/0OhWIVEy1UQKAgUBAoCBYGCQEGgIFAQKAisHwgU8mP9GOfSy4LAeoeA2hMve9nLUoFC6S5O63CCgyKGTlNoK9S43oFUOlwQKAgUBAoCBYGCQEGgIFAQWE8QKOTHejLQpZsFgfURgThBw8lHQydUrI/4lD4XBAoCBYGCQEGgIFAQKAgUBNYXBAr5sb6MdOlnQaAgUBAoCBQECgIFgYJAQaAgUBAoCBQE1lMECvmxng586fb6g4BCp5/5zGeqzTbbrJyUU1XVSSedlAqfbr755uvPJCg9LQgUBAoCBYGCQEGgIFAQKAis5wgU8mM9ngB//etfU+8vdrGLVf/+97+rU089tTrxxBPT/+973/tWl7zkJXvRqf9+PYZxobuO+HjXu96V2rjXXnst1bn40Y9+VL397W+v/vCHP1T//Oc/qx133LG6xS1uUb3lLW+pHvGIR6T7Tj/99FQwtH4pEnq9612vt8/SS7785S9XH//4xxPJ8Nvf/jadHnKrW91qWets/OMf/0jz2nyuX3/+85/TEbjm+FBfFnpwS+MKAgWBgkBBoCBQECgIFAQKAgWBbAQK+ZEN1eq8savOwS9+8Yvq/ve/f+rU2972tupKV7pSMoTf+ta3pqNQ3/GOd6TCkF1X8/ebbLLJ0q1IkQtd6ELpKNXluroM3eV6v/cgGhwbeolLXKK64AUvuJyv7nzXKaecksb0hS98YWqX69vf/nb11Kc+tXIaShj/iK/HP/7xldoYxv7Sl7509cc//jGRGIqD3uY2t0nPuOxlL9tLiiFLXv7yl1fIFfdf6lKXqo455pjqRS96UfXmN7+52mqrreaOi8KmSJyb3/zmifxQ7FTRU8f5RpFT7Tv00EOr5z73uYmgKVdBoCBQECgIFAQKAgWBgkBBoCCwthEo5MfaHt/q17/+dfWa17ymevKTn7yOBxxB8dKXvjT1/oADDlj6juErImCI/Oj6fZApUixEEizX9fnPf7766U9/Wu2zzz7L9cr/es9f/vKXZOQ/+tGP7iWOlquBxsi477HHHimyw4UkespTnlJd9apXTWRH/TruuOOq1772tdVRRx211H4npjgW9qY3vWkiNZpRFM2+nHXWWSnCxCkr8c5jjz02ESDIkKtf/epz7b75/upXvzr1DYHj+s1vflM97nGPS/0O8gVRpa8XvvCFq4c85CHLGpEyVwDKwwsCBYGCQEGgIFAQKAgUBAoCBYFWBAr5scYnxje+8Y3kcRfmP2S4giKX/OiCjaf9Gc94RnXXu951WcmPI488MkUkrCT58fOf/zz1HQHSFzWzXFPuK1/5SnXYYYdVRxxxxDpEAIx233336mEPe9g6TWlr/1jyw/2PecxjqsMPP7y67nWvu1xdXXqPtK2PfOQj1fOe97wUfRSX/1/rWtdaZ35861vfSuOFLKlHLi17o8sLCwIFgRVH4O9//3t12mmnVX/7299627LRRhslEhVx2rxEWn7iE59Ix2ojgVd7VNkvf/nL6r3vfW+1xRZbVDvttFMhiVd8lpYGFAQKAgWBgsC0CBTyY1oEF/j3ahvw/CMkcrz2syA/Pve5z1UPeMADEokyJvJDRII0C2kSFEiKZV25FMVAKeXNb6aUSOOQ1iDiYp7kh3b9/ve/ry560Yv+F5Ek3UMkzWc/+9neqBlpMa62eipDGIyZaiIbDjnkkEQASHGJC8aPetSjUh2ON7zhDSndKS7Kvzodt7vd7Zbat5zkhzZLvdLmoXozXVh86UtfSulc5vud73znNFesA5EgIjx22GGH/8Lifve7X3WHO9xhDLzl3oJAQWCNIRDkh+gxslPKn/pHe+6551JP7TVHH3109ZOf/KR6whOekAjki1zkIkvfR+SbNMKDDz44yd5FSYGcZLikRh500EHVDW5wg+rd7373ihDak7S7/KYgUBAoCBQECgJdCBTyY4HmhtoM/jCgpR4w5D/5yU+m2gz1z+r3ve9970teJrUbpH6o6/CkJz0ppYBQvr74xS9WG264YXWTm9wkGZX3vOc9UzoCz7yIkKtd7WrrGOs5kR+UxObvvUP0xXve857qC1/4QnWPe9wjeb38eeITn7gUedCEm2H6qle9qrr+9a9f3ehGN6o+/elPp/QI0QrIE4po/Fv7/fs+97lPtdtuuyUvFIXsTW96U3XyySenmg7XvOY1EwaPfexj06tEvBx//PHJc6VvCBV1HqRixGfa8OxnP7uS9kGZ3XTTTStK7Nlnn536JCpA3Ygf/OAHyUgWWeDfogn0T/0T7zFWCBrkgXonak5EXZWvf/3rqZ/3ute9KvhJA3nmM5+6HQYDAAAgAElEQVSZThwZwmCSKRokh/fd7W53W+cRCqDut99+6eQXRT9vf/vbV1tuuWVrZNAY8kPtGFifcMIJqbgpDynS6owzzkgeVXMxCDGfv/71r69+9atfpXdHcdRb3vKWqQaNiJVJUmTOP//8NIa8lY985COT8fGBD3wgzRWf1wk1ZMtznvOcZLzUCaJJ8C6/KQgUBNYGAtLk7L1kErnelA3kt7Q+pMD++++fIv0iqtJ+Rc5wAkirk3K4mq/YK+5yl7tUr3zlK1d9JMtqHovS9oJAQaAgUBCYDQKF/JgNjjN7yne+853kaTrwwAOXohjCAEVqRGRDfIYwoIghH6S4CLWlpDBoGZhR16Et8qON6MghP6KzbfdKO2DA1g3dPnCQF9/73vdS+oFLlAqDdOedd06GsnYjGyiS1772tSupHApwKmip7642fOKdYeCKCKjXMUFcaGt8Fuk6SIk3vvGNKQIBAYWIcYlmkSpC2RXlIaJmgw02SB7C8Pw1nxlt4C3kQUS6RB0M76BcI1eESfdhMMnkooTvvffeidRpRuBov/cj1X784x+nx4u4QRbol6KmcY0hP+pjIZUk3htzOkgsY4I84x11n3fDAfbGVdSHzyb1mIpq0beXvOQlqRv+ra6N8Wpe3mvdiNoR0VOugkBBYP1GYIj8gM65555bPfShD60++MEPpgi6Bz/4wUugieCz99qTo8DyakU0ovGQO8tZwHy14lXaXRAoCBQECgKLj0AhPxZsjPqIjjbyQ+htRBc0f7tayA8Ehz83vvGNk2f+q1/9arXxxhsnzz/l8mMf+1gy4h2zqi4FAkgKQ5MIquNTH9Y2UqLrM4YwZTaKZXoOZRghI5pBJAWFltH8/ve/v5dQ8dsgc0SmvPOd71zynHmPcUNCiDLpw2CSKZpTe4OSLrpFpIZIGFE3TU/mLMiPeEYQIm3zcixp1ocJokvRXkVaEYHmk1QfkVCXucxl1vkp8kukUm5a2CRjUX5TECgIrB4EcsiPINXtC+pbkTci3Vzkm+LXCNw6YRBpje7xHRIa4dokeaVGii7xufua6Z+ejXCvpwbGb5zWVa/tFama/vabaE/8HeSGtniP39uzggiO32tLG5kTffV9W0pq/F6f43ttdbx62/2rZ5aUlhYECgIFgYLAakWgkB8LNnJjyY82QiQ+Ww3khwgFp3BIXRFxIGKFoSpCIrxm+iH/+vTTT09KpWiRvn43h3QM+fGzn/2s1RCmJJ5zzjkptUXdD8Uy/b8vmkQ7pGGoKUGZFdET0Qc+RzpIfZF6NITB2GnaRX7oh7Y0oxx8JnybEi8CY5tttkmvnAf5EYSQ42Yj8gPJJcRcPr3UpUkvJIoooVe84hVpPokC0S8nHpkHirHWvbHGzzvrxsuk7y6/KwgUBFY/Ajnkh16SHdIGkfRS66RRIlhFDIqokzLipCzEgnul/iFKEAXSA5Gu7hXR6JIaKToQMaBe0XnnnZf2RQSLyENELnlJJovSi9Pa6u+sp+l87WtfSxF2u+yyS3X5y18+/Q7J63napY1kIlJfH6QgeqYIR6k+IvOQ4cjkJsEj1VZb9cW+pgaKfVm6a9RBkRrKOfOZz3ymus51rpMiVD/60Y+mOlMiHX1ONjfTMlf/DCo9KAgUBAoCBYFFRqCQHws2OvMkP3h+1KTg3QnlrXms7azTXryvWby0CTnvkKryoiEYohRDURKIEHVM1Ax51rOelRRCpIGID4RCV+QHD5srvFvTkh9qcjztaU9LxIs0F3U+2nCqv4fhHUVaRXhc5SpX6Y0u6MNgkilqHlFcKcyU8rgo9ogAmDZP/4n0FAoy7OdFfngu5fmBD3xgaof2hUJ+97vffeJQ8TjGV9oVJTyuKEZ7yimn/FdUT4n8mGR2ld8UBNYuAmPJD9EZUhdFmrnULEJWBPmBKFeMW9pfnICFQLenOIIb+SE1Ui0rdZhEFYpyRCZIYyXLkCAiJYJwCfIjSGx7DyI9yA97FvnvhJbYJ+N4b3uTCEYyFxkfKafaLsoSCRN1TiJ9ku4QBDHZbf9VpytSbv1WSir57Tvtsf8GlieddFIiUNRy0rfYa5zApfZYRM2s3VlVelYQKAgUBAoCi4JAIT8WZST+XzvmSX4IN1UgNY44XY6aH9IpKEldx54iO0Q+RH0Ihqo6GxQ1CiTigAJHUeSxr6e9bLbZZulIWcQBT1ZEgyBMFEeNZ05LfihUKhWmXu0+0l78/c1vfjMVQj300EOX6oggFijBPIO8W820F8PN06adokm6MKgrpmOmalfND8qouh4wUdi1fpl7FGX9DUV+HpEfYSCI8DA3jF8zXHtMX+PeiHRS6yRqq8R3IkIo3s2UJuOnj+ZcyWmfBPXym4LA2kJgWvIjCIogP0RQ7LrrrimaTrqmWlVXvvKVkyPCPmFfQ0SQyfYQ8tklak1qpd9JCXXlkh/IFe9SbNp+f9vb3nadPdi+I9pQ8XTFwe94xzumounag0SOlJrAggMD+SFtkAPAvtQsBhv3IjZEwmy77bbrkB/2egSIK/YV5A1HBxKkXAWBgkBBoCBQEFgOBAr5sRwoj3hHW00LhIVTWuIEmLryMJT+odgjr5JwWSkdPFRC/0ORmnXkRxz1571IC1EEwlojtLcJBWXuzDPPTMpf5DYjDRQcRSggNep1TcK79OIXvzg9iqfMaSG8TRRMil6EEocB36zPIXpEgTqRHJG2EjncIlCa9R8opQiVqNkhRYSCSoETVowUEcEgdUPKhWfyqHmvz3/4wx+mIq36SMl0IXn8llePYd6FAe+d7ymolFUeu5wrTnuhbMIwrlBQKcOKgNbzyc0NHkYeyvDEjSU/msVN63O1XgQVNk7JUQg22tDMkTeXFBXkTYQDhb3vikKq+g6reK7PjQlyhEEQaS9R5FYkTxQG9pmUGR5QOHTN25wxKPcUBAoCqw+BXPIjIjyax8A2yY9IKRSZEZfoC+kq5Bt5Zf9S2DsIky7UcskPv1dQ234YRa19Zh9C9JJ5Ijwe/vCHp5TSuKTIiOZwCpmrSX4gK8hK8ltUIbnc3Fu8N/pRj/yoR8fEvkJGu7fI2dW3TkqLCwIFgYLAakWgkB8LNnIMNca0fFgGtrxZubtyZRl/jHZGoqNvGarSE+Tc8iQhSeqfIUwY3hQUSo8aFZQbERMiMhxLS/GheImyUFPDZwpful/IbRAIdZh4hpq/Z1RSmBj1yAPKDaPVkbsUvLqRXX8WZc6zHA/rWEAhwvrqtBsGuONQ3SN6gmFKYUOM6D+lk5ErnxlmlCjKnHuEGTvy1iXCAkmEhNluu+2SV0q1fukf+gk/p9MgN1wICSRF9F2YLwJm++23TzhJy+EBU6xU9IQcaX+8B0kh4oSSKNolIhC0iVcPIcSTR0H0jh122CH1rwsDSqpjdimxlFJjknsZh0jZCYOfMgojXj5KuTkiAkNet6gIOGs3EgieUpGEJcMaLjAI712zHZR3/XD/vvvum57tgpdoEp8htHxuXojqMad5GynoiD/9i9QiHlORKOY8/IfID+/SXzjzXIoAQUKZTyJhzIl6qg/vqLkZY+b3MFFc1/xCDIYRkIt5ua8gUBBY3QjkkB+RYkfGkiH+jv2mSX5AQ3SbfcQ+o9aHek9knuPVb33rWydSVq2lWZIf3mufI9u991Of+lSqO4K8iEg3e6nvpaVokyN6EewRIdckP6S/kJe+74r8KOTH6p7/pfUFgYJAQWCtI1DIjwUd4aiiTtmQEsBQY8jVK7znNh0hwbvEIG/Wech9xtj7ciu6R00QyqE2NqvYe29Uya9/J2qjWSk/amw0K+SH8glDl+8VlfPutnvb+hpV8bUzfgPXqNgfv4nq9m1j1fYMv8vBYCz+7hclgzCpR3Iw7hWn42lDJjntRQQGMkcEzXKkfjACkFE8n9Je4hKRI70JmaXGSw7Z0YWLZ4mmcelXW045YkcEkQicknM+yQwrvykIrD0EcsiPOFaevEeC148Tb5If5DDCHaka8hW5jPDwO06OSHsh/6KQKGTtGYqDqhmFXIk6IPWaH/WTZ4KQIP/U7TjooINSSqUrUkqD6EbYqDMiPSXepe3SAyMaoy3txe9EDWpnPS0zolY5XNrSXkrkx9pbK6VHBYGCQEFgNSJQyI/VOGqlzQWBDAQQHU9/+tOrO93pTksFTDN+NvdbKPAiK9qOl/W57+d99CyDwTsU34uCgHPveHlBQaAgsPAI9JEfCAQyCkmBtEYA7Lbbbv91gpRaTxHFIW2RjBHZod6HC1Evmk3Uh2i3KCLqmfXaUlJWpZeIhkPQIi5EDIrWdDILB4B0VkSKCLsgP6IPioTXT7hCbngGsgUxwpni2RwLrqiNJCpS1GGT/NCGaCsngNSfTTbZJJE06pNIY5TqKbpEtGdJe1n46V4aWBAoCBQE1jsECvmx3g156fD6hADlWWQDpXhRohsiDUktEsq54xJdUlPkxUcK1DzHCS6iYqT5LAou8+xveXZBoCDQj4BoCVEYouGkgCo4KgXQMbBBWEjn3HrrrVNKp3TJjTfeeOmhiAtEgvQ/6SU3vOENU0qMNEdRGI549SyRbWojxfcRjSkVEKGBxFC/SuSbCEopoFe96lXTe5AvIk0Qt9IPyS6pK9ohmk4tEVEh/iAiNtxww/S7rbbaKhERoiuRHtqApNBnEYDSGkVTIlKktYgGkXbombBwSbElL9XZIqvVRkIEqR/lWF41mqQoSo9EpkjZ9XvpNLCURoqMhwNyRCqoSyolWQyPchUECgIFgYJAQWDeCBTyY94Il+cXBFYYAXnc6saoedFVe2W5m8jzKfddzRmh4P7PMODVVL9mnhdFnJGh5kjXKUTzfH95dkGgILD+ICA1xh+yF3khIi/qg3ShIC3T/VGrqe2++pHubff7nmwVlYFE8c4gmj2v/hu1khAWk+wP+uS59WevP6NbeloQKAgUBAoCqw2BQn6sthEr7S0IjESA8suLxytYjhSsUnE/ntTwpo6Es9xeECgIFAQKAgWBgkBBoCBQECgIrEIECvmxCgetNLkgUBAoCBQECgIFgYJAQaAgUBAoCBQECgIFgXwECvmRj1W5syBQECgIFAQKAgWBgkBBoCBQECgIFAQKAgWBVYhAIT9W4aCVJhcECgIFgYJAQaAgUBAoCBQECgIFgYJAQaAgkI9AIT/ysSp3FgQKAgWBgkBBoCBQECgIFAQKAgWBgkBBoCCwChEo5McqHLTS5IJAQaAgUBAoCBQECgIFgYJAQaAgUBAoCBQE8hEo5Ec+VuXOgkBBoCBQECgIFAQKAgWBgkBBoCBQECgIFARWIQKF/FiFg1aaXBAYQuAPf/hDdcYZZ1T/+7//W133utetNt5446GflO8LAgWBgkBBoCBQECgIFAQKAgWBgsCaRaCQH2t2aEvH1lcEvv/971eHHHJIdfDBB1eXvvSlq2c84xnV7rvvXt361rdeXyEp/S4IFAQKAgWBgkBBoCBQECgIFATWcwQK+bGeT4DS/bWFwH/+859EfFziEpeoHv/4x6fOffKTn6ze+c53Vq961avS5+UqCBQECgIFgYJAQaAgUBAoCBQECgLrGwKF/FiDI/7HP/6xOv3006t//etfWb27/vWvX/35z3+uTjzxxOqnP/1pihC46U1vmvXbctNkCPz1r3+t3va2t1W//OUvq3/+85/Vgx70oOpa17rWOg/78Y9/XP3whz9c57PLXOYy1dZbb53G9rTTTqv+9re/LX1/xStesbrKVa5SPepRj6p23nnnap999knfGdfHPvax1bve9a7q2te+dmeDPVO7LnnJS1YXuMAFJutY+dWyI3DeeedVn/jEJ1Zs7Zqns5Idf//736svfvGLaW5f+cpXru55z3tW//M//7PsmJYXtiPwpz/9KY3HWhwTc68pU+soXOhCF6o233zzipwdIx/HYmb/tp6++c1vljUwsBBXWvb1NW/suBeZUxBoIkAmfeUrX6lOOeWU6mIXu1h13/veN+ln5SoIFASmQ6CQH9Pht5C//sY3vpGMacbvne50p1Tv4d3vfncyip/znOdUj3jEIyobM4Pp5S9/efXGN76x2m677SrpEvvtt1/16Ec/eslwXsgOrvJG/fvf/65e9rKXVb/73e+qPfbYo9p7772r+93vftVTn/rUdXqGiFC744gjjkjjtu+++1YveMEL0niK8Pjyl7+cxvJ2t7td9chHPrK60pWuVNksjbvn1ckPY28OqP/RdmmTdxx22GHV+9///ur2t7/9Kke5ShiZ56JdLnjBC86tP/N6j/FncA0Zmv/4xz+qs88+u3rYwx6W/sS4z63DjQdr56xkhxo1559/fprnxo58ovSVa10EcufGJLiZT+RBE/dvfetbSV7d5CY3WZNRZObe73//++rMM89MsvZud7tbdeCBBy7JDvvqs571rOrmN7959eQnP7m67GUvOwjvJJghoX/zm99Uz3ve8xLJPbQGusZrsHHLfMM85uxKy74uCLvG3RzjaCoOhmWefMv8ulmNc+yHr371q6uTTjqpesc73lFd7nKXm0lvVovcmElnGw+Z1fgMtW2lMJ6HrB3q62r7vpAfq23EMtrLa/TZz362etrTnrbkofLZLW95y+qoo45axzhCfNiI733veyeFq2k4Z7yu3DISgZ///OcJ54MOOqjaaaedEsHB0Ogycn/9618no9bv3vzmN1fXu9710hu//e1vp+iRpz/96UvpLG1jaOyHyA/P++AHP5iIDzVCmlEoI7u4ELf/5S9/qV70ohclMm9WCkNbx+b1HmO72WabVbe4xS0G8VzptTvr9zP8fvaznw0afoPArNEbxsyNsRB8/vOfT1FETRLNGCNIt9lmm0QOIObW4vXd73437YeijsjC+vXpT3861U963OMel4iQIQymwSx3DXSN16KNzbzm7Kxlzyxw6xp3e/lrXvOaRJ4VUncWSC/mM2Y9zkiPt7/97TMlP1aL3JjHCM96fLrauFIYz0vWzmMsVuqZhfxYKeTn+F41HjB/PFdxdZEfX/rSl1JqxX3uc59CfsxxTOqPDuUam59j2Pqt8WOM3PWud00Gvev5z39+CoMMMsRnDHEpLre5zW3WifygbKn7cfWrX32Zernyr0EWMV7gNU/yYx7v4XnXduOdM0dW2gCY9ftzDb+Vn2XL34Kxc2NsC4888shEiC93BNHYds7r/j7yI/ZK6Yez9MK29SV3DayG8ZrnnJ217JnXvPJc0UMcGPbuQn7ME+mVffasx3ke5MdqkBvzGsVZj09XO1cC43nK2nmNx0o8t5AfK4H6nN953HHHpdoP22+//SD58YMf/KD6whe+UD3gAQ8YTX4IyZWffKlLXaq68IUvnN0r4eyuaXMXZ/WcCHe+6EUvOjOFpA+bSciPSJWhEPMcuaRyIK2a+ecKm8qF5pn0nYgOHkskwEUucpHscYobhe7FOMPKWA+Ndw6msxo/z1E3ZcMNN0xpP5RKeL30pS9NEVB9Rorfutdvx+TxBzbGOec9baD3vftzn/tcWpPaPi35EWMh/WcohWb05Ph/P5jEAOkb/y7DT4qRSCn9GGM8xHrswmBSWdaG19Dcn/ZdY+dGs42IcbWCnATVTAcTTSaqY5LUx1mt50nn4Kx+10d+UJrvda97VXe+850nlqdd7WyOSw75Mc14jcFr2rGdds72ycpJZM+kcqSJ2dBar98v3YUTwn7Tl8o0LdbxzrZ9MWeP65MPOXNm3tjSR2DZJr9y2lffuyfRX/2+bz/JGeexGE1CfvStmWnkxpg53zYeQ3vxrPSVeA+9PiL06A054zNtH/V7Goz75vFQ23Jk7azW0Jj1tmj3FvJj0UZkTu3pivyovy6UiF133bWywBAo3/nOdyoFDSliV7jCFdLtNsfXve511W9/+9sUXaKQpjSJhz70ob1G8de//vWUK055ZKQec8wx1TOf+cxUw0KOPyP9ale7WlK8zzrrrPRvz2bg77bbbkvGaddzFKN7y1veUr32ta9Nyv1TnvKU6owzzqhOPvnk6v73v38yJtUTUNcCYcPghcs1rnGNStHX973vfdVtb3vb6oQTTkh9k9Otdsod7nCHVBdFe5EHUkh81nYFNt6/yy67VB//+MdTbQ9h0p4nKofnx+eiM2AqvLrrefV3RPqLNgvLPvTQQ1sNwF/96lcpFYbnVnG+l7zkJUnp6qr34R3aZQyQBQpOMrhtEsYLNje60Y0SgfLCF74w1SDpMshtOHCCoX7JoWcwGNOYP8bv9a9/fXWPe9wjbUo2dmMMe+H2vGLHH398dcc73jHhYiwoOuaCMY1ivOpMGG9Y+N6cVOgXyaON+mQc1ESx6cnVNw9cfisFjBEDV+Nbf/Zb3/rWyh94mBfuF2EjjJEB/aQnPSkZ4dra9562OdL3biQOb8F73vOeRErCCG7+PPGJT0z9bLvaDABj8d73vjcVTlSrATZf/epXUx0Daw6JZqM0Z6XXwMLYKcIbc18dmWc/+9kpougGN7hBqkvT1oZc2aHtfeMfynnT8KMsGgvRS9YxDBWBk4YR86pvPf7iF79Ic+mcc86pzj333FQjxzgOrdeceRAnKA3N/T65qW+veMUr0vwyfz1Lwde6/BVt0Dc3pKz1yT6EaKxd686/67JVTaA3velNSV7e7GY3q655zWsmjESSGfPnPve51bHHHpvqSNWNt1mt5zltfaMf20V+MJSsHTJKzSb7TV1ukmPGS70Ha8U+QT40MYu5fPTRR6fC1J/61KeSHLzVrW6VZKz9175qDfzkJz9J9ZfI0aYM7Bsve2fb5Xm58jXW6tCeTbZqi3308MMPT/tbfEYvmGbO0gP65LQ2jiE/+uSI9Uk34BDyb/uGfVsIObmIbFUMnuwwXl37nL431wodytHz9lZ6h7o5nlHf+2e1jrr2RbKsLwLSPtgnH/rmuhRe/ZlERhtDe3yfXmYOhUODXnrDG94w7dl3uctdqrvf/e5pjIb265DTQ3I49KDmetZHl/QTF+eif4c+4G/rv2+cc/axwMI8onfZv63b733ve1nRZkO6zSRyQ3+1/UMf+lBaH/bSj3zkI+nfddugT9gG7l17cZ++ctWrXjXJ2qE9ki7gOeYCB529it5jTKSOG7Oh8enrIzmcY6vQ37r20i7Z7NkhN8h8+4GxF51vX99qq6168c/RHc0tzrq2NZRDjI7eTBf4B4X8WODBmWXTxpAfFsEb3vCGpHxHfQrpFQ9+8IOTYLF4hP+GAkyYPfCBD0xKAZKi7cKCKs5pce+4447pFpsXEsDGttFGGyXB7h7PRTpoh+8oGTa3TTbZJLGpQ89hbO+1117JmFb3hLCjjDKakAI2FQLbJbVA+73T5i0a5Uc/+lEyCnhACUwXIkDbETxdJ6YQ7kiGTTfdNP3teTYMWFJsGDU2yEkiPwLTz3zmMynVRd55PK8N72CH/Y3oyfH4N9tlk7ThRt57FEWlsLeRH/pKoaf8IiXMH/2mnMCR4WweMiCMfZAxajv4HqFAuXQZH4qYTcxGG6F8xooyDtsDDjggFYuNtvhOtIvNiZLnGd7XjPzAeiM6KHuMGBsmgsO/KdqUeFfgQQHxHaU15tYrX/nKpaKwXe9pG5fcd8d6DSJqSBY0DYCIFFIItW6oKnJsI4UtYky/kRs26y222CKtBQQRsirS5hjkNmDkS1fh2Hh/n+zQhzHjX6/5gaSxlmPexFxEyjjauS2iKWSVApbGy/hR2Kxt5Jv+jVmvffNgaO6b20NycwyG6je1zY0u2aeQNeNC/40/GeYUAXLWWtW3+pzX3ra0lyYpNWY8+9bzIh3BHev+Ote5TjKuXIxwpAZS6CEPecg6xU5jj7z85S+fxpj8c5Ex5mUTM6Tdwx/+8KQcq59SlymM4jhNZ0gG1veSrvHqkhs5z87Za+3LZGO9mDZ5++IXv3idz/rkWdecpVPYM4bk9BjyI0eOuAdxhchBgGgfuUN3sFcMrfUoXN4cd/pBHD/fjPyY1TrK2Re75oQ2DcmHvrlujxgro7WFI8zv+vQy+wq9gdEWupX1SCelD5BfOft1jv7a10fGKD3SnsmJx5mmDfSWxzzmMUln7RvnofnHoUIX4oggZ+J5+ozUGEq1y9UvAqsxcgOBp+90z/333z/ZAtq1wQYbdO7BMdeG9mJYkiND+krOHmke0hs9L6JDrV8RIPa0vvHJ7WOOrTIJxvBi83AK26/pyOQIHZxOm4N/l6yNiJe+NTSkZ66l7wv5sZZGs6cvY8gPnvVImQhhw8C0AKOKOcUuvOhhmPKyiwxoGtphqPAo8tyGp5ZS4RkEE0aWQBHNEIaY7tQVKQo7T+/Qc0LoICvqdU+afWk+P4zxaK+NTtsQM/pt40K8dDGkMOapl3ZUPyo4lDsKoRoOk5IflC4KMwP91FNPTUZMW9rLpFO6jfygEPlz4xvfODHpIgdEDbTVDuGdMJ6KuEaxXYqriA1RF1tuuWVS/ihojASbkSvmDy+C6A1GKoHP6K7PlzrJQPFHfmC7zVWEk38bI4ahTa+LlPA+BoqNNorFRji7z4NMCTye8IQnLM31tg1tDPmR++5pyY9oJ0VcZExcodjxOFJgbPYIJEYwJS7ID2OFXLOWGa2UO56HrivWVp/sCKUjd/yD/EDgaav5x/Nz8YtfPDWDJ4gS2lXLJog35EgY8uaY9Ymk1dcx67VvHgzNfXNd9E2f3BRZoJ19GAaB1EV+dMk+vxNZ97GPfSxhhviKuUDJDnyGFLa6QeeZs1rP86zJM1YedkV+mIfmmj0ODkhde0HMfaRwGLf1dzaN4CY50LYv+f2QDITZ0Hj1kR998lWUUc5e20Z0jCU/uuZsrqzMJT8o/zlyJMgNhCkCRBSjfc2acQ2t9Ug3ziU/xsrFaffFrjmRIx+65noutm3vztHLotDwhz/84SXnGXmJpBIFYt3l7Nc5+mvI4bb1HJEO9kue+dBdeNSD0OoyrsSFhAgAACAASURBVHMwEgVm3jVP5stNe8ldM5PIjSjiq9/IinBOijgcImWG9mK6Gz1lSF/J0TOQH9ariGeRH3QYxFFEr/aRH7l9HLJV2BKTYBw2iajcpl6T27Yu3TFnDY3dK1fz/YX8WM2jN6LtY8iPIDo8vrkxEcqiKpongvAiUsYYvWHURvOw445exfDvueeeiSl2+ZxigeUM8qPpMaorUozunOd0kQux+YggoZgwwmxY0guC5Ig264+2+pz3J8cA9CyMc3PjairTk5IfDHR48Bra7KUn1E9/GTEdWm9ttgtxwVhDuEiDEIpH2RC500YADc2xMLRtSM1TFIyH8PDAro1QaH5mk+NtQcjYbBBLwpSFSIbx0Bb5EZ3nZTH2olvMRV7Meo2Nts1rWvIj993Tkh8UWQZ+Mzog1rPoFvOVYhDRTzxoMBX2SVkxtxhBCvOab33e+TYFtvnZ2PEP8sPfZI4Q+vDEwxF5oZ0ifdpOJzKWoqS6omfGrte6l6w5D4bmfo7cJJ+QEH3yN5f86CqmTPFzRLZQYMqgdvX1qyko6gad9CHE2azW87Tya1a/76v5EXsIDKWUIQSHjO+mEUwJFVmFFBb5EesCmYuMiytHBk6qYA89W4RXzl47S/Kja84Oyekh/ANP0Tu5ciSiEUTKMUKkfsY1tNbr41ePXusyusbKxeaeNnZf7FsnQ/KhC+sx2Dbfn6OXkfE84qKL6YEu0QRkO93ResrZr8fIYfO/LfoNCepdSCgylA6hTUPkxxBGnDjINpHHTTIhl/zI1S8mlRuIQamjHA/SNJBJ/j9Efgztxbn6CryH9kjzCUHNUeKyn4rY5gjlQOkjP9yf08ccuTcpxn1jndO2Lt0xZw3Nag9dDc8p5MdqGKUZtDFnw84xYGLzyA3HD5LDRiLcqq/Q15BACfJj6Dl95AIcKJkiDxjwIk2wzfVIDW2ub8g2XLmdPL99BUMJF/jMg/ygAIpk4bliuEZRI/nhPPRjij92Tac23Gz0SBbEi5QWtTgog4iQ5jU0x2LzZ5TPgvzwfmGeIjiQVYgq4xMpUnWlEHlj0wucjBFj33wUMosA4XmoK+A5ylSTZKm/p40gsnnlvLu5gYmq6is021RKu9Zpk/yARxhj1h8yUpoRQlJ0iLnG0ynCqO/KkR1jx79JfrTNm742DSlcY9frLMiPPrmZg2Eb+VGfG32yj7IudYmSLawa4dc82rw5560vV0Tz1Q35IKVmuZ5nsNVN/Yg+8iPWu/URx8YPGd9tEQD2IBGFIgnJLYYcorlOMA4RFG2RH83x6gJj6NlBfgzttUN7dkRT9smzrjmbKyuH8A8M+uRPEyfv1jfjZN/3dxT5HtrncskPe5W1KwILKTPLddS3L3bNiRz5MER+jJXR0ZYhvaxLVtf7krNf5+ivffNJPTVEi8hI+4H1OhThkzPO+hFG+TTkR+6aGZLzbXOETsy5GammIrhzSZmhvThXX8khP4LAEI2j5t8HPvCBpL/Tk0W3NsmPGB8Rpbl9zJF7k2Cs7V2Y5ratS9aGY7lpn0y9Ya7SBxTyY5UO3Nhm52zYOcp3W9igtlDe1AHhgY3KytHGrrQX39tM3C9fekigdKW9NJ/Tp0whPSj+0iSG6mGoh0BgMgK32267VoO/Pg6MSJ7QtrQXYYKMDsbG2MgPGxpDXaGkqKkSOZRC+qWKUJ6mvZrtQnZ4Z6SBeCdGXXua5IV3hwcLvpH2Up8bwoYVT7TJtKW9nHbaaWmTMheGlPN4higY97uQNEL4kVnaXH8GIx8pImdSP4Ws19Mh6mkvNtitt946eTYQIkOe8a73tBFSbeGfbe9G6NRTG0TF8D52Fa1tKmyxTs25trQX5FWMUaS6IDoodaJpeKCkVlnPat8oftl35ciOIBRzx38o7UV7EDOMSHVtmpf2Iwdt+nUPHuWHwUHJHLNe++bB0Nxn5BiHetpLU24qjDzk1fKbpnJTnxtdsqUtVL+e9qLgLWOaTKzPeQYR+RwyoK7oRzpS7ngOeaynlV+z+n0f+SEiQJ67qCjh3tbRkPHdNI4URfzoRz9aqcPieYzqttOmhmRgG/nRHK8uTIae3ZX2MnbP7iI/cuZsrqwUSdok8bqMt7a0lzY5wrnwta99LaVwGif7VuyxQ2s9dKAho9hpHHQM0WnaNYt1lLMvtmGTKx+Q+21Yd6V0DMnoMFSH9LK2kH2/DVlOfuWQHzn6a8jhZuQHQoneY78OPaWe9kIuxL5dr+3SHOdm+mZgZM2pDyfyki5MR42L7sLpNBRhkbtmmrpNjtygg2pf3XgWjUMO+luaOMdJW325ob3Y/igtdEhfQWgM7ZH2GXt77PlBZHI8cHa52sZHrZXcPor664tSb0t7ycFY27rIj9y2iYRu0x1F6KjXUk8da66hWe2hq+E5hfxYDaM0gzYKU3N6Rnir2h6ZY8C0FS7yLBuCkHnhZW0eb8XT5EnKI9aOUPwZWUJ9GV5D5AeBkvMcyqWUleapJDYqHjvvYvzybvnTdVRvGIW+b6bFdClXNkBpNYwcm1wUPJVrb4PAlscmre9R/LVviClihC0iJuoduD+Mfac4zCL9pWk4GQ/FIo1ZeL1swqJQKGvNK4ps6ivlQMHT5tywATC6FZx0eoqLkau4HVY+FMwh5RwOPHKEecwnpAX8ESDbbrtt2qTVRdEPCjL8eb5txDYHuAb+lFAklw1SFEmkV+SQH13vaaZ/6WsYrkPvZnDCgseLAm7TFrbZVWy3aYDFOo0CYuFRFsZNwTCOTqsI5RMRZH6FQRd1aqQ0aMPQEck5ssO7ouBbzvg3C54qeIfokyrgMg/lR4vMQoA0ryhAHPcxMF1koe8YrmPWax/5MTT3EUgKsNWLrzbXRo5i5zfhwW6bG12yL9Z2vW6JeU4OUuJcQX5R+pFGlEH7hTkXkXFNg27MeK4F8iMi7qTYRcFp6YFINDIsp0istWW9qb0SIfzWV/Po9yEZiPyIlNKu8eraV3KenbPXWkvWRRhEQQ7BqW4kTTJnc2Ul8juH/Aj5MyRH9FvOvULpZAYnADkj/dOeNbTWQwdqrhXvt2Y9X4Qh+UYeI5tntY5y9sW2OZErHxQB7prr+jCEbdu7c/SyKNYYpFzoIyHL7Y055EeO/kqfautjRAxob9SeioKn1jFHjNNuGNZ949yHkXerV0F/DEeXvnsmgmqI/MhdMxFFPUZuNGsQxVqHO13WeqdftTl9hvZi+hYCbEhfydEzYEBPiCLn5hy9UzFffUDOdI1Pbh/pi0Pkx6SyuYvoym1bRGQ29QN2CX2nbw312SFr7btCfqy1Ea31B+NMeaVUW/xOVlG4ksBj0DOuHGXpQlzIu8Mu8/KKVFCkktFd/4znnGHGqBRSxmCl/CkoFMdHdkGKlZZmwphjwGgPw5W3WTv9H8OPJEGIWMSKn8Zn2ksJ73rODjvskAQcrxIygMHhM56VUCxPOumkZBzrt35otwJXQhkjjDHaj7hgdDpiUD9zLlgrtARfERCUGxExDE7vhLNcb4oU40shyfo41N+hL7wAxsClnoVNUF+MrQ2YEckTFePqWWHU5rQ37qm3y6brOTwgsFTzBCvPa8JjafPuOl7Uhsg7ICfefEBIMLJ4z3iN4qg3/TeXXOqkGG+GmDoC5pt+w40S4t3Gzak/8Vmc2GHs/NtpPsIbXcaKciSqiMeO1xoRgTxDdkROaNSLgB9W3CbujxMd5PJT5mKckGnIHJte/TOEiU2u7T1t+Oe8W4g1ssbciygVx2t2HSVtDpvvXeuUh1/7GV365Mg+J7vUL2PkCExjx5gITx5yqV40uK1PY2QHEoaC2DX+5ov5UB9r65gB7ndxEhTlzdqytvvmu/khWsm8dC+PECUSlpS0ofVqDVKwc+ZBEJ1dc58C2CU3ydJc+Wsut80N8rNL9lH6yQrKM6OdAm/+I4bgav1QuI09JZaMosy7h2zUtxgX64qCztgXzdU3nrnr2RhPIrfGyLihe2O/RI7CQC0BnsyIZFQnhfwht/wxf/rkuee1YWY/gbVaAeSoMfAchQSNDRIqRwbGumgbr676PAjz3Gcbj769Fp7khKLR1qd9g9wmDxHc2kfu27PNv7FzNkdWeidyoin7mkRSfU/vkiPuYTTZbxkI1goMECGcJmQmvcjcR7Z27XOMq7Zxt/+T5xwHdBx7zi677JIIleXcF9vWQY58sBakvXbpLtGHsTJae3L0spDVZJdxEGngQtaSfbly2u/75HCffmad0sPoGHQJ+pA1zPgnQ8lE+sbQOPdhhMDmcKL30EM4JMwVRrF5E3rwNPqFPWSM3PAuegbynFwk/8wF64RjUJQKXcGfrmtoL479sUtfydUz6Hl0cA4uc4M8oh9Zd7HHdI3PUB/p9KJmcmwVJ3eNwbi+X4Seay4h2sfg3yVr6cR9aygIxaF9cq18X8iPtTKSK9APYYAEWpvXqqs5NkjKXqScTLrgJnkORhgbjGGOqATtZAzxviCF6iSHdxDsSIqhsP9mfwlyhhxPzCzqcazA8KZ8ZONjrMaO89DciKN49Ysx0HWEat88ihoelGTGbduRvvEeZEJTIW6OkfGOZ44987zvPW19yH23DVEl9EkwivcOjYX7tB+OMIq++7+1Peka7Zuzk47/pL8bWo9D349Zf0N4D32f+65J5kbbu8kpynB9DcLD+u+Kimu2cdJxye3rWrkPrshjpDxiNzCnsEZYu6OHeenGXGPHa8yzh/ba+F4fIv3MftEmjyeZs7myckyfZjVfJ1nLcIKPNdfUDaZtV30P69sXu7DKlQ+zlO1j9bJZyepJxi72SgZwXXdpq7UzzTjX15y9n34zRh7nrpmxcqNNFuinP22Rrjm6T/OeScelru/4N9lqnfm7La2wa3xm0cd6n8Zi3Le2xrStT9bOag2NkbmLdm8hPxZtREp75oaAMDACr61eBW+GSBNRBELTeTl4OEUT8Hw265jMrZHlwQWBgkBBoCCwJhGQ/mE/Oeyww/6rfk8UUxTe3FXbZ02CUjq1XiOQo5e16WzrNWil8wWBgsBUCBTyYyr4yo9XEwJC3YT8Czl2wkd4uJ3d7nNKqfB/BUuRIUIaRX1EbYrV1NfS1oJAQaAgUBBYLAQiJFm0jfz4SE/h2ZX6iXhXa2K1RgsuFtqlNasBgRy9LAour4b+lDYWBAoCi49AIT8Wf4xKC2eIgJQb+XqUTAompZOXDcmhgJycODm/6piodeDUj7EpEDNsbnlUQaAgUBAoCKwhBKQ22H/UKBCWbX8R2s7Au+ENbzg6BXANQVO6sp4iMKSXraewlG4XBAoCc0KgkB9zArY8tiBQECgIFAQKAgWBgkBBoCBQECgIFAQKAgWBxUCgkB+LMQ6lFQWBgkBBoCBQECgIFAQKAgWBgkBBoCBQECgIzAmBQn7MCdjy2IJAQaAgUBAoCBQECgIFgYJAQaAgUBAoCBQEFgOBQn4sxjiUVhQECgIFgYJAQaAgUBAoCBQECgIFgYJAQaAgMCcECvkxJ2DLYwsCBYGCQEGgIFAQKAgUBAoCBYGCQEGgIFAQWAwECvmxGOOwLK349re/XZ100knVeeedV93jHveoNt9889Hv/fGPf1ydeOKJ1U9/+tPq1re+dXXTm9509DNm9YO//vWv6VHlWMBZITrb58xivvW1yEk9X/ziF6vTTjutuvKVr1zd8573rP7zn//812f/8z//M9uODTxtkdZIW1Ph5kjnU045Ja2d+973vtUlL3nJZcVoNb+sbd4t9xwbi58jVslL4zyr06ucVGIv+OY3v7m0/hYdh7G4zet+4/HBD36w+upXv1rBbJdddqlufOMbz+t1M3nuWLkxZn+e91ya9140E4AHHrIa5c40uMx7H/33v/9dnXHGGdXvfve7dZp5mctcJp3yd6ELXSidxnT66adX1qvrohe9aDqR6SIXucg0XRv12zHraNSDR97chVfbY655zWtWV7/61dNXf/rTn5KMW+17w69+9as0Jy5/+cuPRO7/bl8Lcmjizi/YDwv5sWADMs/mEEKMxQc96EHpONehs9P/8Y9/VARenVwgiL///e9X++23X/XoRz+62meffebZ5M5n/+IXv6juf//7p+/f9ra3VZtsssmKtKO8tBuBsfNtLJaOjDz//POrF7zgBWmDffnLX56UkuZny02OLcoagScyCDaXuMQllo7QhNvvf//76sgjj6xOOOGE6h3veEc65nlRrzY5tJJtbZt3Mcfa8F7Jtno3Gf6c5zynOuyww6r3v//96VjvWVwMAkeCP/OZz0xKofW33GttFv1YiWe8613vSkeuP+UpT6ke8YhHVNe73vWql7zkJcnIqq/VlWhb1zvHyI2x+7N+/+Y3v6me97znJQymmUvkr/lYN7bIQGTv3nvvnaX7LBLu0ZY+ubMc7fX+P//5zzMlUKPdK6FrktWO2EWy0GfNF3vipptuWm244YaJJDYXjzrqqCQ7n/jEJ1Y777xz2isveMELLgfk1dh11GzULMcs8DrrrLOqBz/4wQkjeG288cbptdbdZz7zmeplL3tZ9YQnPCHp59/61reqPfbYo7rJTW5SvepVr0qybTVe9rmHPexhycE2jc2zFuTQahy/tjYX8mOtjGRmP7773e9W9773vatXv/rVg+TH5z//+RTh0VzslBSf3e9+95tKEGQ2ufU2gvalL31p+u6AAw4oSvc0YM7xt2Pm26TNoDD/7Gc/W0dhbvts0udP8rtFWCPa/Ze//KV60YtelIjKJsGB9Hj729++8ORHlxyaZFxm+Zu2OdaH9yzfPfZZogwQH894xjOqa13rWmN/3nv/Sq+1mXZmGR7Gm/yoRz0q7b8UagoxY51x0bVWl6FZ2a/IkRuT7s+zmEucIZttttl/6TfLsRdlgzjFjbPAaJLXMwBf85rXVE9+8pNnrm+tpK4ZezVMmo6A3/72t9Xhhx+e9NxJIqUnwbn+m0nXUTxjHmPWh5f3fuITn0iRpU9/+tMToYl432abbap99903ybnVdnEeIHTMe0TYNOSHvq8VObTaxrHZ3kJ+rPYRHNn+MQsPqytMehHJj5HdLrevEAJj5tukTSzkRzdyP//5z5PBy6hareRHlxyadL7M6ndt864P71m9d9Ges1LG2KLhkNueLmJ0tcydHPIjF4vmfdPOJYYKeXfXu961kB+TDkLH777xjW9Ub37zm6vnP//5Myc/VlLX7DLmEQeveMUrqoc+9KFLKRwzhnTuj5vHmA2RH+TY61//+urAAw9MaUKr/RIxxkn02c9+NvWpkB+rfUT///YX8mNBx5E3yEYe4XezamauMSo3DVPbltoy1qsd4XLCChctLBqz/re//a269KUvPTqUUaimMNCu3w49W0glL6ANIhjxeqhuH27xnXmBoJIPfPGLX3zUNIn2X+pSl6oufOELZ/127LzMnW99Lx/CcS2QH/NYI+aX6Cibdltqy1gjZmi+D02gCJs33+tyoG9O9cmheF+sozHzeKit8b22xRobMtSG8Pb7Lgz62tO1TqcdD+8ckkE5OHUZrPOY0zntWYR7+mRW2/6ZM3f0q28+Lle/x8qNtnZ14TMt+fG5z32uesADHpDkXTOtd+xeNIv1NemY9Mm0LoziN1ILZl1fgZ7D800n7UtJMq5wG6O3zlLXnGQvaDPm1XdAfIjQUk9s3tckuA21KXfMhp7T/L4NL/rnySefXN385jdPc0Ra35577jkqzWVIzxvbzvr9k65lKdSine54xzsmEuxJT3pSNvnhnfR7eol9n47tz1g5FDrDLNd1V9umwXi1/baQHws2YuppCK26853vnPKp3/jGN6a84Cgs+ta3vrXyh0Hzvve9L9XfkC8sbNDisDgjr85GcMwxx1QUAgXVzjnnnIpQ93wMflfNj3e/+93Vm970piTMbnazm1WKF3nmYx/72OpqV7taCmXDfu66665pUV/lKlepvvOd76TcSRvzFa5whYQq5Vc73/nOdyaFRFuxqMLgCDoehOOPPz4Jljvc4Q6VEENEAsFZ73NziAhaoYj6oD0UHUJF7Qfh3T5D2shN9G/Pu8997lPttttuS8X+pPN4/7bbbltd+9rXrk499dRqiy22SH2C72tf+9pEimiHoliwkMOoHwQio1K/Fb8yRne5y12qu9/97un5xu2II45I+CI1/Lv+fuPiHdp8pzvdKRXUOvjgg1MINFz7cIPtl770pZQv7l4bzaGHHppqXQjN6yKXvv71r6dUp9ve9rYVbwCs5WH+6Ec/SqSJIrjHHntsqgdwq1vdKhUx9B44XP/6109j1zcvw5Aamm+f/OQnk1JhvpqrvHTwfepTn7rOZ543hGPMiyHywzygsMmfhZNCvY985CPTJqRegfl0u9vdrnrMYx7zX4XMhFAfd9xxyei47GUvm3LGhXV6JtzMqdvc5jZp3v/kJz9J4dbmjPWykmtEX81veJvH+kchppxErRzr5i1veUtaKz/84Q8714q50jff20So38iTtvFThBXGvMY1rpHmErnF03fuuef2zqkhOUSGvO51r0tz+W53u1ta51I6KCltZJ55ljsPKOS8VwpDW8OwsoatnygYWp93iub14W1Nf+hDH6p+8IMfJFn3kY98JP27Li/h2LdOzb/HP/7xqb9jxsMcIBvJYjWfyKUhGdS1LZKb5I0QcH/IkjPPPDOthTCKhuTXgm25rc1hOLzhDW9ItXHUk5LOJM/fPItCfm0/HJJZMQflxl/3utdNe+uWW26Z5GvfWjUv5Mzf6173SvKKnCW7jIE13LdftRW41Q41Rn75y1+mPYO+oY90BXPjBje4Qdrv7VPaanwf/vCHp7k7JDco1s39OaLO+vZd7Qw5ah+CfY4+YBz++c9/Jpnynve8p/rCF76Q1q290h+1GjwnjI6nPe1pSd516U1964sH+GMf+1hag9aj+mkwoQMYE/sLg9lnbVd9LcKR3qQuArwPOuig1I8hmdbc74yXdrm233779O+6LmisjYc9gb5gDily/eIXvzhhxXliH4t9odlubaSfkB1kOb2BTFT/IPppXEUXko/WB93slre8ZXpXn2NlSMbn6ppj94J6H5vGvP3SnPEHnmOuWItf/vKXk8y1FhRPtefd6EY3SrVF6jpaH27GalI911wfGrMx/erDy9puS6+xfp/73OcmvZKe29wfjj766FRD5VOf+lSaT/TOT3/600kHJe/o8nQWc4TuEFjEZ1e60pWWnt+lt47dK+v9tI/R/7baaqukxygXkEN+2DvIarqOMdenF77whUs2Qa4csq7VZqSLq5vCTlAgW/SJtlm/9FDY0e+sebopOc6m0Vaym1yyBnffffe0HvvaNumcWI2/K+THAo0aQclwIkgYsjZuQtO/GZ4EgCsWj4XlOxsSJXSvvfaqXvnKVybhEXlqFo7P3GPBWAgY2VCCu7of72hb7LFZUFYoiJhxoW6MPZuqYkguihRFg2JA0YvCexbnIYcckhQFGzlygJJlI42wVRv1UIGkNg+UzxSQI2gpJtpIKdLvKIyKAEI0CI19yEMekhQORjghxYAiOAJPm7k+2EgoKPpI+CA+eEIIHsqLPmuvMfFuxg2F1LPkP2qLjdH3SAX9rZMVMOIR9/w+3GzIxkQ+JUxd3u/3MG0jPxAcxuVZz3pWwrg+Vox5l9/BiULNaPVsYwMXQnxoXo6Zb+a39+64447p+a6YUwyz+GwIx5i7Q+SHvjEYjBfiCglkM3MZE2vDxtB1CobxQ2yZG9psc9t///1THitj1EVBNL+03fsWZY3ABvHQFfkxtFbCe9Q335syBNbWDCXF+11wsaaNaRQjRHjlyrqmHApPOSMmlCrPf+ADH5iILcp82xXzwHeU9ajaj+zVXuvPiVjWeMgt96opQ2ZoB/LM1TXv2vBGDCNOzTNzR/vNxw022GBJFuasU2Sz340Zj/qeEbWehmRQG3YMdAYS8hphHeuWDL3iFa+4NA45cn+Btt3/akrMecS5elJRzBWJH/tDV/tzZFZX5GTXWkXEWacMCfLHZW4iwMnsjTbaqHO/Ymx1yTWy0L5Fjtkb3Oe5HBL2dYSBvdp4G+OoeZCzx2pjc3/O2Xen0Qe809pjdLfpNzl6U468I3MQoSJjyQSX3xkfxKs9v++K/depEUhMRIHL3k6HGJJpTbnDcUO2PPvZz07GTYwrOYXQN650P8YmnQM5gvhBxMCr7jDrajdyIfa6ZuQHuaDf9fmpkCjyjL4Bq74TpqbVNSfdC6KvdfKDDmUMEMVknL6OLdJJdzQO1hb5wfCEBycDXcO+Q0fIxW1SPbdvzKaRv4EXwt8+L7oBgWH/bIsKas5XDlBEqj2X7KnbLoi1OBmGPmW+Ij9C14UFo7/+WZfe6jeT7JWBjXbZJ83t733ve9nkh7a5P/TYsHsQPfTbHDkU+vTZZ5+9DqbIDXYFm8mpRPpHRnMoIqjZMGQ5nJCQ1r05jRzh+Bpq2zTzYrX9tpAfCzRiJryN0IRn3BK6IUjrkRqxeKKicl25DSMhqiwTTvUctdyQq5wNSTRKKE1N4zUMRII/FqZ22nBt0hRJi5NgFAXg/xEx0mew1Yera1PgmeQBEskRSlhdYNrcKHchQAkIwpvnHoEE9+i/DZ23Ly7ChQHz4Q9/eEkRjQJ2okAoCBhr3iH9ZBSEskOBNBYEKiOC5w0jTtjbCIOxZRx14Ubo8RAhUSgXFF9RCQw2pFdbQammQti1KcJTiF+MTfQ5Z16OmW9tREfbZ0M4RvtyyA/3GjsKibmxww47JIXVZs1TB8euiwfD2FEYzXeeIWPkc8aC3yomSbGJkzSiPyu9RobIj6G1kjPfm7i1jWVTacmZU21yLd4V8w0pFx7LIE6ND09LV+g3GWTt8Krw6iBEKFmIEwqFNWwdMUwiZzmeLVqDZ9ZYjyE/ovAb7xbFOEhZ8yaIqZx1Osl41HGskx9dMgjJ27xCgeN5YjzVj/urZEuLhwAAIABJREFU44Cc6ZNfTdmyQNtvaoq9gIfxAx/4QBoXJz+EAkmhrROnbW3PkVljyI/AXeRhfY+kFxg/8od3umu/GsKX/PvoRz+65BjwPEq7/pORDHEOmMc97nFLewtchuRG7Lv1gso5++40+oB35pAffXpTzvqKMeFYCvlPHiH9kFRDR0nH+DOGglDQ9lyZ1pQ7EUHGwUK+hKzi9a4bo0ESmEt0E3IQUZxj3HfpDLE26DTGur6PMkoRLoxYRGLXNa2umYtb1/tjPDgwePfpV6L0FPQn6+39Q2Naf3aXjk02cELRDRmijNIc3CbVc+dNfsQaZ3SLIKITkwtNB1xzvjZ1gTZ9oU1v7/usTW/NWctdcwJZxWlsfZjTfXO0+Qx2hXXnj+PL6fL2TafisHly7Le4h4PInIwrbAlRV/ZZc4oOFLpM9JlTT/RbOPvIGet8qG1D+8Va+r6QHws4mhYeYULZMnltHvUc1raF2PzM/QRt0wMyS/Kj7qVvCjDhWIgEYehSQuLinRXSJiTQd23G2bTkR5MZrgtbmzBBwMva5g2PdnbhpN02dUIxjviiVMCZEordd9l4hD4KVUNqEDpBTDG6GWdIIRccsctIFu3qw01oPcWXUNRGhItIHh4+YbhtVygH3scTE8a8lCZYxMY+lMvdNy/HzLdc8mMIx+hrLvkRHjGRLEgMHjNeVV6zoasePUSpREJRfnlxGIthPMeRyzl9XI41MkR+9K0VnpPc+V7HL4hPWHh/eM7JtDAW4v5JZJ3fWk/WSfP0ElE6wnCRvl3F1uL4QKH+5r+0jTBcEKCikpCS4bmpzzMhvEGajiE/PIOhIPWQ0WENWpf+H3IoZ51OMh7e3ZRnfTKoLUw95rPow6Z3r46DCJk++UVhY5zVLwQxYnERrpgbQtWDQAtyWxvJ3aGrT/b77Rjyg8xihCHoyHmRQi6fO6ZapF6d/Mg5xa3e/rrXFVFrfiHieWCtDSRIndT12zbva9dnQX4wkHL23Wn0AW3LIT/qUWRNvSl3fZEzxoM841W1H4i0QKYOXV3jnyvT2uQO0lFfOJLoG2Qt/aS5Vs0b0SrkLs87ci/n6jKkQ5cgc5vv6tIJmu/LIT/6dM1c3Lr6GeNBLgXBSD6ar/Q60V4iFOKyFk877bTkBImLzKQHiCjt0h2RK+aMiCFEFVIlB7cu8mNo714u8kMfojYGYnGI/GCg05MDV1GR9lxRMgz2uCaRM/Wi7rlruTkv7NMcZKIrozTAGPJDNCtCwvqik3OIcbCJ2qNr59hvSA3Rq037rbkPwz0i7jlvRG3TI8xDuin7o67jDrUtRxaslXsK+bFAI2nREeQ8JDYS3v0It6orNTmLZ4wx2gZB8x1Scly8qWMMOwu4aUTU3zeNsjPJpjAL8sMY1cPumvhRQISwMrAZWCGg6kcDG2tGtHxcCiYlkbCiQDEehnCzsRkjRlt4/7rShChGnu3+SO+JnNSItgmltu3o05x5OWa+5cwf7cnB0X255Id7YSWFDKFog7PZyrsfuuqGKfZdnr7nwE8+Jm+OaIIgknL6GOTH0FhPs0bqv7URmzeUE+3MUS4oEEPzvQ07RghlRvSEd/EIMRyjdlHOnPLcLjkkYsI6GUrfa2ubd5Ovxkz6mfUXhkvfmMByDPlRx5tBgpCJlD/zpim/ctbppOPRppB3yaBIW6xjN5b86JrTPJ1kVv1CRkpBXIRL+4S7M2YjYjKwY2x01XKItufIrBzyI+YOA0uEB0W8r9BkrlOjiXGdqCTHkCEUZ/VuEL7kpBD1eqRPjtxo7icrRX7Ar1locIj8yJF3ddw4QuybDL9Io+uby0Pkx5BMa+530okYk/akSGFp2xO1iaOGLkBXEHk6lJIS/Wga0voJW0QAvaZtfk5KfozVNYP8GMKta0yaNT/CgGY0wuc617nOUnqZZ4i0tfcjfuKCh/1IHYoh8sMzralc3CbRczkuusZsbGH8Jm5teNlL6rpFU8dHiof8ch/dQESFSCk6mXkZtdLit5PImSb5kbOWm/1DxlhHCK8gm+nq1jgiA9kcY901p+zl6imRp6KfpBIi1vw+x37rmtPNfZg9Ji2R05R+IYoPcQ1f0R90HDZIpA1pb1/bFmEPXq42FPJjuZDOeI+ICLUFhMOF4lVPe6E480gRus3iO80FFXUKopZGvD7Y5yjI2dWs5vModTy4mNAcw64r7cX7eFcJPkrWNIbdpJsCIQyXJoFBidBHil7XBtYWSqdPBDqjmLCkrO60005JGDH86mkvCmISroR9jLGNQ19s3mqLELzNtJfALYowIVeCYbdJC0sWrl0XcjG2UYyK19WlcF/bCTVdkR8581J/GE058y1n/pgjQzja6OShjyE/Il9b6pKNQ050ztnzMZ8pe1HU1FwQGonRF8IsTDyunD4uxxqpry/zhTEj0sW/c5SLofkOi+ZljiI9bLo8izZba72ehpIzp9pkXcgh6SmMtXraSyj3xlhUWd+4BpklYsraDcMlxoSC2Jb2wuMXaR9DkR91vCl49VQ7bWVcInH8LYpI8WX39K3TScbDu5ryDDlFYWqTQW1GdlfNHGNN+aLo+V1X2ktT7mdshytyS1vkgEgdxN1QvY9cmYXYgHudDNfZtrUqepOx2kx7cX/OfpUDornJSylEWwRiHG8vEtG/m6kcOXLDe5v7Sc6+O40+4J3N8UNWItfsizlGx5j1JR3I2AhB32677ZZSHocw7yI/2tI32mRaXe6QcRwa9MSQS/W0FzUBpFEj7axVc9glKo/OkBsp1DSkEQD6L3rB+v/a177WmvZCz+xzFNVlU5BSY3XNXNy6xqWL/Ig6KYgKmEf9lKHx7dIdyRFzhcxXJD0Xt0n13K4xizo1Q/0Yi1fX/c19kg3CSLf32lfoum2nA00qZ6IdY9byEBYhV5BeQ0fdIjs4WSNqhG4sitB8slZz5FDMaQ7UtrQXJErYF5HOTR8SscppHmnadJA6KTvUtiEc1tL3hfxYoNGMBcYzFoXNbDAEJsMYofH/sfcf0LZ0VZ3/XY3Q2tDkrNCAgOScEVCQKLkbkZwzSpacc85IHCBBaJGcJScbBJrYKEFAiUqTtIWmpWnf8anxzudfT1Fp71PnnH3v/dUYd/Bw9t5Va33XXDOtuVbVFpK55AfFx/DJSNfhohVkc7rmsuRVbuvtJ5SlSe8gLyu3SwI7WPXDwYH2TVbZYH8v3V6cnW2NgrJeDATrtZ+TgpI8UAmgtHssSVQHogm+GK8qEWfYMOdkGZvuvuJKRFk5dCmj5szWQbT+xuA7JBUPn41xk3EW8FGixVRyw1hrz9DeWskXJZwqEyo5MmRwBMay0/3tQEvkUumvwG2JvFUZucRFVQUVI45210BMcTRODMwmyY/ar62tta99qQqolSy/JTu4Ck6s4juEqrvfeVfmCMdT27RdYk6gLXFmS8gS52JO3rvn4RRHjJXjGx/JXMk2/7qvol0iU3Sd0m1zta+HGHjJCVtWuvOoe0jZ1D7tCuadpcQZrbNaSm9xLKx+13YMK1fKSo27OVjBandFy9/GeJv73bON6vkcIXrH7zhVguypebrNeHQDjAp28KeXx3TQ0HkpfqN8l/zj75L0oEO7K79L9P7SOXfQ36ttL/SpgLEO6eScz533MbSXu6/7zQlnURlrpd7dN2yMyY5knjL57kGzS+3VEn7VblsoVQTQDXQw34NN6CZ13W+J3qjvdSsJl9jdvfgDnlmVWyqkLEBIuNBRfJclQccm86tkhV7rb+eb4l4HftMn3UCqzuSY02lde+c5bDudW2er1fZOulPg7vBO3zEvnW0moHLRn3wNNsHWs7kLUwst5gG95/BFCYE6kJfO5we46oBPiSc2fCoRvVdfcym3sf6NJT+6/cCO3I+9IbF775Izdtb4skO1jYYNljBz/sJSbtv6udo0NmZ8VWebeMtfvVxhbvzr8yleQ/fo+2dstJjEuTO1dZzfKNHavfjUEmKVPCubaSy6CbUxv3WTuTzX902SH8bLHO7GB9poTljYWKKHSqbrwNM6l8ecM3/drw6gNoZ8JL+plzrUIbB8Pwt9dc21bY7D0fR5kh87NJq1D7vOxFAhYE+4yeKfMxrsKTX5rdRw2O0h9LYVjkr3bxImlAVFK9DlZHG+baOpw3H81veGHN0qS7dSwIBqk9JK2zTsRxMk2y7g8D6HN7ln929Wl01YhrfevELRmbwCRg6D7ztYinPHEZS5dHCnN7PU3+yPrEleQ6Us0oqObQu2b5j4fs+QOwFfJpSzKJHBSPte/U3gIoEjucHBU+Ks/RQtthwmWWn3Fxh5PudPm0s5K4FTMlqvjbNq69IOl6CJksHed7Cj+LCwL5SDIOhwKr3fMP6eRTHqa70qcoibVUMBiP/lPFlZV22h5LVetdsX6XKMBDsOXGL4tIkj7kBXckRpdrkz8lWKvkQuldlVSe0SeSOLDqmSyDGenDJtIp+Ykx9Z6imO5FHCqNtuiSeJvSkZEpAI4DY9yZ1Meiansfv2IkmP7sF1SucPe46UDAjeBNPGU1Cj3VYpJTOXzpUpeR97jaF5LChWBszxFfhIeuHHoXFZDZnSdWRKmzk6fT1Et5Bjxp1OkpQQVHjO0kP86AQyoDy0W9Zf848+rfNgzDH6xBxTgef/D8nYEG+JbO0SBCiZdU9lsBKogiZzmIMiSBPAjM3TelX3puNBHvHTH/egAz2bUzqmg4bMIi50LN1nHFVeeQ00R8/f6WBzV6A5pvf7unyHzO9xTcGLfqCn6SOvC1TFNHfeB/03p/vZXMzKVkqwsHu4jMmOhpknto6xT5Le5i7bxTbRgVP2ao5xBRXuVcG4ucGB1h9Vgq4q95/TG3wKfkvXPtfbYsbsriCZvt/GH+j2zxiY0/wlc9WrRFWzaDMbv8Rv0s8x+97Vd7V9Dp+hrWJD3Ltzkd2tba70pGtKp3nekN4RjKri0Aa6hv8iIS+pyt9Q0aMyg4/G1zGuknmCT7ZM1aLkMr3UD0C7fcCUj8K3Mr7Xuta1jksOk0/3osckUrRTMs1357YCreFrsjGb2oLyI/mQdT4DHabikAy7zFPnKDg7ge00P8hTjdfQGFdwa/uB8eVvYi4JIqnaPZttipvv79XPHRszPicdzpZpW3f785i+6POSyOGD8uvZxr5uN49KXuk2MYjvmy/8PufSeC7f2LxwWC+fubbG8ju9+IE9YbfoBu22MMHO8J3ZnjG/VT82tZX9vpfOYwPMHzqlP2f7v+GzGjf2g25XxWFOWtDkey7VQ/x2Mm2Rjd2QNBL7SVrVyxw8u/RQba0lN54p+eb33VezT7VtiQzM2ZIj6fMkP3ZwtBhAgqz0WtnS1H66Jc2v+0k4WIEVhAgqhl6L2r+f39rb2V21XfLM7neUQtf+yKHtFpveb63v40rxVln+1Pvoh57ZH6fudxgKnLsZbWOKOwfNVWPhf4fK/oa4+ZvxMHZL2l6vzPLMbvmb+1DojIsAbMlBbUvlcqm8FSPcyRderi6LKY64bXMxQFash6oWpu5HXhhDgXc9W1/r1a3btKV+s59zpO7NWZlybufaPyXv3d9aJZHc4wxLzNZlW4CVQo52BQubyNSYHhqSkbm++NycEPiNve1g2zEZ4z2kb7TBP2NjBW6Tebp0PIZY1L76OR009NvqX+ktTqrXhfd1+7b8lozdQX1nk/M+qk170VlTc3Wv9mqKWV+Pzc2NvfDfz35Uu+jpIZncpN1z80s/2E5JjCXnRm3y7E112tBc656dscmzp75LLsb8x72O6xq+5qbc1uLSvU9324uFhq4vP/S8vXKb68PUmM39du3PjbEkgESrRFP5UdpYVccWI+rg+GLjcz6ii/z1t9HOtXNuLs/9fpPP65whc7IfA2xynyl70r8PuefrV0zn2ewyf69bAbt227bpz678JsmPXRmJtCME9oFAlZRateyXbFKOsv8C0SXlnPvQvAO5JQOk4kjllNVqK2IqecrAHkgjjqGHKLXlrAwddGyFTTXW1CHIxxCq47qaeXr4oy4RporozGc+83HbAFRUSuLt+it6D5/esdEC22qsNteWKFsn2dAl50YdG4TSy20PHz4WyJk/5otqmv75dHVwr4rEobPrjgU+6ePBEUjy4+BY50khcOAEqqRUuZwtLlXaJjPsJGilyUp8j+aSN6+0VcZqr7JMuKoPZYRTZ0Ic+EAdRQ/k/CnNVNrqbIji/NWvfrX9O+fnaE62bTOUmafbUFv3N7Wvu870sSffFiryqpw/+mJd3kfi3WypsW1JElcpu6qPXXlN85HI82hssy2ftoOrCrJdLtf/R6C2pamGsS2jqi4lnm3FlVh06P+SqvRwDYG9EEjyYy/08tsQOAIICKycH8NZ++53v9ue8WI7jvMHVEPM7ck9Aro42UQGV6LHmzq8UcMe56O9z4c9ZrZk2WfPmeHIcG6s5ggWuq+jO+x27tLzj/V5ethjYWumwJaOVEbsXBTnGgwdIn3Ybc3zD4eAMwTs/Xe+kG2TzodIUuxwxmIXn+r8nToDTvvojrFz9Xax/QfRJgtv/AJnX6jKNX9smbQg4pyYbbczH0Tb84yjh0CSH0fPWKYnIRACIRACIRACIRACIRACIRACIRACAwSS/IhYhEAIhEAIhEAIhEAIhEAIhEAIhEAIHNUEkvw4qoc3nQuBEAiBEAiBEAiBEAiBEAiBEAiBEEjyIzIQAiEQAiEQAiEQAiEQAiEQAiEQAiFwVBNI8uOoHt50LgRCIARCIARCIARCIARCIARCIARCIMmPyMC+EXCSs9cHOv36137t11Y/9dqrCL1W7Hvf+17zn//zf27Oec5z7ltfdvnG3mbyv//3/25f47rk5HmnbRubk570pAd2srbnvf/9729P+c4J6MulKTK+nNWx9M1N5/wmbJboB2+Potu/8Y1vNL/1W7/VXPrSl97kEfnuAgL/8i//0r6Zy7+l+vPnP/9549XexsZblm52s5u1duFYuMyJN73pTc3HP/7xlpk39VziEpc4orvelYEjsSP0w/Of//xWFvkbt73tbY97venS/uy3H7m0HWt9b4l+XetZQ/fhK7qOttfJHmS/9tP+7ufY597/H4EkPyIN+0aAgvBKuIc+9KHNL/3SLzVPe9rTtla4FJt7cGrq4hh84hOfaG5yk5u0r5/zqqz9uBirH//4x4uTC/vRhrF7cnYf8YhHNE9/+tOb17/+9e2rROsaYuYz75+/3e1u17zoRS9qnZGDuMjCP/zDPzQPfOADmxOf+MR7koVqr9dR6v/RYsQj4wchiUf+M6bm/Bq9W6IfyKpEJv3xR3/0R81Nb3rTNR6de/z/CXz+859vfu/3fq+51KUu1Tz72c9uX829RH96XbLXTL/0pS9tX23+p3/6p6u8Wtp92duTnOQkB5Yw31QY/ut//a/t67Xvf//7N3e+852b85znPM1TnvKU5ld+5Vc2vdWBfn/MjvVlAPsj6eL73eUud2luf/vbt0nSe97zns073/nOyUTpEAu+w/e///3mUY96VOO/9+JH7gK/Mf16EP7Md77zneYWt7hFi+FlL3tZc8YznnEXkOy5DQfZr/22v3uGkRssIpDkxyJM+dJeCDBa3/rWt/ZktCjqs5/97L+Q4PjiF7/Y/P7v/37znOc8Z9+SH4z4H//xHzf3ve99dzLQttol8fGQhzyk+fVf//XjhmqMmYQRp/De9753c/GLX3wvQ7vxb9eQhXroBz/4wdapOloCr8j4xuJ0zP5gbM6vAWSpfhCQmHs3v/nNj5o5uAa/Ne6BraT2BS94webWt751m/h3LdWfkh4vf/nLV0t+/OQnP2me+MQnNn/4h3+4SjJlDUbde6gOuOtd79r6AHe84x3bRA1mR0JifMyOjcnA2uz2637vete7msc+9rGtDJ7udKdrF5Dmqk2nbPpS2d+v/qx13zH9ehD+jKQ138/F/zsS5scS7gfdr/20v0v6m+/snUCSH3tnmDvMENir0ZJpFdhf85rXPJTkx2c/+9nmJS95SWvIjxRjMcXsMAV2r7LQbbtyWiXdR0PyIzJ+mFKZZ29DIMmPbajt7TdL9efayY9vf/vbrQ2WADn1qU+9t07sw6+PZFk8muxYd2i3kcEpFktlfx/E60BuebTKwYHAy0NCYEMCSX5sCOygvq68z2qGUsfuVo8lz1c+J8t+8pOffLBEVZb0pz/96ejn9WzlorXi1G1Dldb625JkwF6N1gc+8IHmlre8ZbuC0N/asmnlR/XNCsQJT3jCWZw4qvgQnG5TbrmXcew3zmrWz372s+ZkJztZ83/+z/9p2Y+d8THFbKrTtvj80z/901ZyNwtzg5XLutfYeDkLw4qolci1kh9zcj33+ZL+j33nSJbxsT6RV9faZw64r/loHiw542bpuNT40nndNk/pjPpN9dO8tK1ryTWnh31Ol6/dz/7c2sbGuMdUwLlfzJZwPejvzNkUY1hnLNGv7E7Znjlb2+/LUls6FXhuOi+10Wrx+973vq0rSdaas2Ms55If+z2XpmRuap7vxY5tOo5TenqpX9G/xxTXTZMfcyyWyr427sVW7+W3XT7lS/Gj5/zkub7Xfdca8zFZmLNJ+yFD3XsuYb+NLpnitolffVC2ZZs+HlTbjpbnJPmxYyNJ+bzgBS9o7GG7ylWu0nzzm99svvvd77Z7J51r8bznPa9NXNjX+rnPfa75yEc+0u7hkxz44Q9/2DopZzrTmZqLXOQi7dkOv/u7v9tc73rXa4ME2zee+9zntgkEDr7/vvGNb9xc97rXbT/n5NgrzDG7+tWv3nzmM59pHv3oR7dlpAJMiokD9MpXvrJ93pe//OX2zA3luac97WlbkrYhPOEJT2gPH/VP1YS94d1zHgQunu1gtkc+8pHNmc985sFRYJBlw1/96lc3H/rQh9pDTT3Hv/vc5z5t8qaSHw960IOar33ta+0+X+WDHHp70WufbHH9wQ9+0FznOtdp7A+2RcR+1LEkyBe+8IW2/x/+8IfbAMT+a9z+y3/5L825znWu5uEPf3jzxje+seXzq7/6q83f/u3fNl/5ylfaNivzVHbsutjFLtb+d7dNEgyPe9zj2gPaHAAqiPd7/61t3XHB+U/+5E/a7T36TD6MjbH65Cc/2d7HuGjnJS95yUlmX//615sHPOABLSNjUIkDY0++HE5rr7n7Ozjufve7Xzs+Slif8YxntL+z+uf7DrHFyOGHHJOSgakp5Xsf+9jHmote9KLNOc5xjoaDoN1Kli984Qsf99Op8Xrta1/bvPjFL25l/zKXuUxztrOdrWWr3RwuHI3Tla50pfbv9hkr2/Y8MvHe9763ec1rXtOO+/Wvf/12/kzJ9ZTcSwAuHcchLrsq4+aIuSUpYyxsObvGNa7RcnP2wKlOdarmNre5TXOGM5yhnQf4XuhCF2plyzx84Qtf2M5X42BMyPMVr3jFyWQFGZ/Sb8b1Fa94RdsOuox+owfrsE3zwT9j+brXva7VT1P6QBv/8R//sTnvec/bnhVAfi93ucu1e6GdoWMOm2tjOuOjH/1o+ztziE6j95zN8NSnPnXS2aUjVZGRdzJJD5773Odurn3ta7d8fG6O4XWWs5ylrTrTrhvc4AatzJqL3TlPn2/a9zEb89WvfnVQP9QcoMdU4LFB5v2b3/zm4yUg5/TstswOwkzTjaXTnZ10/vOfv9UtDtSmCyXBh3QUFg7XJAs/+tGPmnvc4x7t/JA4d16H+9he+J73vKd5/OMf3+pdtmTM1roXu0jPscPdpPtS/TkUeH76059u20OOJOnMZedxTR0Uzg8hq2ROP+lUOu+yl71s6zdUO/G6/OUv39oPY2we67c5uMacnWLJNmNEr7PLxkz76PW5uTSlc8gcXTCmT251q1u1fbvABS7Q2rC+zzHnb/3Zn/3ZoB27+93v3tr5MRkwjmP6tXTLO97xjuaqV71q60PSX+7Hr+jqyym/Yq66Z4pr+Xdvf/vbWxtCZk55ylM2+sW/GbqmWNRvyL45Stb4T0N9WuKjjumSqd+yec985jNbv1z/zCGHCT/pSU9qfVPJcvOBzPGNzC0HvPMVtZUfzMdzn77/taTva4y5Oa8P7Amm3fOA5mzSGLMxGXrWs57V6ho6zLPYDIzEAXzmu93tbsfzB5aMGwbaT67JJ1+UzeR3jPVrSudtK/97tb9TtmxOX079tnTZX/3VX7X+gUQx3cQXYn/ucIc7zCbhDsLO7sozkvzYlZFomlZpSl5IFlAejPpb3/rWNnBg7AS/lOiNbnSjVnEI+AXnJj8HXKAq8cFJE3Q4MMuBdJQQ4ecguB/HhNMtCBXAmDQ+57RwyLrOuwBD5tr9BUKe6W+cjDr4R+DzmMc8pjVMlL9kCAXlsiLjcM3Tn/70xzlxlLD7vPvd724TKYKPqcvJ9Zx/DsZY5Yf2azdmxQhDhrK4CsrKkWTEOC+SSozWVCbcQV2ufuVHbVVg6DBx0BxniIPLYZYg4kwzlBJTxsKbESj+WrFmgBzO5t7Gwt8lT9yT48VpsDfToa7Vd21/2MMe1io4RmCo+mWKWX+VTD+wk7jp9lHSgKxw1o1f/U4bHZYq+aEcmmxwBJYcnsqB4UwKovzeZbwoZrKvj0vGq/rcP2yRbJF/MilZw9gKOvDCWjDJ0JJXThkneU6uzYspuRfwzo3j3MFiuyrjDCcZloAUoNfBYhw5CRIXJwQjCUkJKXqodITPnfcjQWisyP/UNabfzFVOo4CCrEpUaJv/NufOetaztrctuZjSB8afsyTp4KwgVWA15+hCTpqVOnNhTGdc4QpXaOfxgx/84FYXuuhb/SZbYyt9ki1YcAbpRckv2wnIqOBE2yRkBT6e4aJXBA4CGbbA/Bua80v6vsTGDK2ia5u+4VPz1pu26DYBAB0wN2+3ZXaQJrp0ukBakCB55qIL/+AP/qD9Gx0lyUPPSHqXvTV29CKHW/LqLW8g5l1VAAAgAElEQVR5S/OlL32pHV9X2curXe1qrX2esrW+P7TSvUR/+m0/+WFlmZ3pypXxlLAh++zM1OW5dNTQAap+L4kiYWgu+K4+S34ItteYswLEMZbGY0hmBRJL5tKYzmGTPJPfNaRP9I8ekQCuuYdv6cU5f6urr8YODe7LgDFYol/9jt0mY/RGyTX9zR8kf3N+xZg8LOW6aeXHmE2vdsz1SfJpzpaz1WPX3G8l/V71qle1Nof/QjcIhI1JLbTRAb5DT5SupA8sQNL7bNiQrE71fa0xr4XA/rjM2SSxwtAlGTonQ3QDP5Uclu033/iLDr8Xy7jm2EvK848rtmATzU8VEsaC/tpE55m35GnKr57Sh9va36l7SlYs0Zdz/hObzBc3NhZLsOKviY3YpbkqpIO0t4f5rCQ/DpN+79mlJDnPtSJv0suUCtBVKgwZWbfhPFvF5nCV01yHgKkCEcCrMpCNF8wIZitw5YR7ngBG8uLJT35yu+JE2TN0tWrO+TOZKqj0XMrf/Sggyt4Kmf8+zWlOc1zvNilXHBqOJYHhve51r+NOse4bkjo1nWKpk67LGaDAJSvGthZxcseSH+WgUuacXisRdRk3/aawrYjV86zCdBMMFLYV4wouy3EVUHD4BOuUmCBJAM/Z9t+MhYQQRbbX5Ef9nmHm6NVV8mH1wtiX0bbSri2CsPobB7Sc/Dknun/4LfkS3NUbgbBTxTE1XoJSbR1yGsm536pkOd/5znfc3CCfqhEkogS9Na5Tcm1cGYwxuZe8M0Zz41gB8hibXZVxq/scBHLMoFbyQ8ISF/OGk82xoZ8wNY7dtyyU7BtXFQeM8Ng1pt/cg0MpQSfhwJEz7xj6Cki7wcSUPhia033+czpDAIKHoIjscr44YhICEq61XbDfT4EHmTK3yQRnWRJY4pg8CyDp4XLo6vecSE61hKiVtCnna6rvS2xM3zmvMTfGkoCVuO1/b7+YHbSJHrJXVm/ZSclm+lvFHV3CNndf81uBNP1NHnzXP69cpUPYRxVFxXTI1lrMKNvS15VDbevrTzahGwic4hSnaIMGiUn6qir0tJU9lARRnTint8eSH57lQPDShXWfNees+TLGkv7ty2IluDeZS93ERfWh5tnQnJJMEtC6hgLaOX+rq6+WJD98f6l+JSeS0t3x7iaw6M85v2JIHjbhuh/Jj6k+WaSbsuV9+ez2T2XRkt9Wgtdc4vfyfy2gVWKhFgCvfOUrH6crJf8kjy20mGebJD/KVi2xqXNjXtU8/XGZskmSE2NvGarkx5RvOiQDFeRLyLJz9NUUe4kTi7/0VcUWxsHih4sepls30Xl8FosmU22f0ofb2t+pey7Vl5u2y/fpIgkn8d9+vRXzoO30Xp+X5MdeCa74e5OXgA5VOPSNcf/tJrKrHGSKmHPloiDci8KV+XNRpsqibGvgNHEqyvAyABIBkhsuk8TKiZWMv/u7v2uztAIcW2nq4sRxqAUDMrlWYPsVEgeR/Og6D/3khz5qe/9tKCpfGAQO/djr8JYkP8beZGNLh7Yw2FgrjzQ2/eRHJToqQCYH3b9x4Kwyc5x9x6qx0uraLrTX5AfFKLnWl7sy0jWm+iBJ1k10rJH8KEdfqS4HRX/nxktQPpb86FajqBgQUArMrPAL2Mk+w6syx1aKKbm+053u1M6PMbk373zWHzN9GvrbmLpYkvw4DBnvrxgaG1sdzHlJB4FVJZJUO0mUSJz2E2F0gBLYCvrHOMyd4WMVwzyyIiuJJRnQPQtoaAWt/7dagafTqvLDHFDeL8GgbH5OZ9B15FXC0P0lmG94wxu2q1G2PAxdpUs8d2gFvR9gd1do+rZhyvmakpMlNqbvnJdscha75+v0v7cfzFY0r4tvNWSvBH0SCIIdOorjzSnvy3ONi4Qx3SEJa4semZAUs73P4gRdOmZraxvmWOXHkL3x3dKflYytt72c4AQnaN/IoyqOjJ7oRCdqWZg/SvNVbew1+TH1Zpk15qwAcoxlNwlfbx7a61zq+1tTc8p3x84cmfK3/G5JtUONt+3PS/XrUKVO/29zfsXQhNmE634kP/oJuG6fyPOULS9bPdSvOT+g+1vPkfQi1+a2Bam6xnRl95mbJD9q8WGJTV0y5uWX1HxVGSuhNmaT5pTmnAyNyQC7bT7zJSwabhtbdNvXfdYSnSfxMeVXT/V9W/s7x9Pnc/py03b5vu3pdD/9aDFW4qou9kbCnX98LF1JfuzQaC9xTMeCA8qZIzYVXAjClaZbtbdvnhLvv6qQk6c6wXkib3jDG9pMq4DRqh8FJUgeWuHvB8pdx33t5IeJW4fGLQl2yimfSiqNiUE/+aFs0vPrUMOxvikllHCyQl4lkUPfXRo0y5Zb9ZawsVKnHfWe9iXJjy6zsaDlsJMfVlGtkNiOQNaWJAHLKcXHpRKhG9xKbL3tbW9r99hb6VL9IftN/iWSyukZk+u5z0tulo7jmJz1kx+7JOOqysiyPgqWlFELmAR4EmNWu2zHmGK11+QHvWQeW6WSPFRxUSXp3UTwEn1gDFS0SYzRh7bzCGwl0+p8pKU6g37wTJVYtYKujUOrZXPJD/qYc2LrYj+BfCQlP+b07CbMDsM8TyU/VFbSUarKhuxtN/nBTkqA2+dv1VJirRIUEiFjtra2D26a/Cj9qUx9KBAYkqulfLuBlUSOMawDt8cCnLXn7BTLvk3b61xaI/mxxN/q66uuHdOGrgxIgoz5YH39ujQQnvIrhmRjE657TX4MsViS/Biz5VOyvtTOu4dFRT4xPa9yq7Yi+myt5Ef1nW1de8y747LX5Ic+T8nQVPJDtYfthKrEt40t5pIfczpvU/nv64VtfI8xOVyqL/eS/OCzqfqXxKxLLIG/7XvH0pXkxw6NtqDPAT61h7qaxtGwmu3QwbHkx9C2F7+v31rtUeLaLcfrbntxb1lmir1W90xGyosz62wRgWa//N8zKGhKlMGtLQWVRawVMw7gNm9L6RqUcqqtINtvK3hdEuwMlWOXEbN9wsr9WJl6P/mhlNmqX5W7DjmoFCrHt1um1932Yo+4RIYgci5oVuJuC4FVxNpKhKUSbKvOqjCWJD+6zMbK1SXFhra9cNQlESTF9qPyo8q2yR6HwipEf9tLf7w4K93KD46mMaySPvNBEOE+Vk0Ey5jZp8tpV8ZM6Y+Vu5Zc+44VijG5t92BrM+N46bbXnZJxqtEX6JDMs9qSZ2ZYe54645qiWJJFwxte/nUpz71C1vi+up3TL8NbdfobnshQw73YtT7FUFDOkLiUJvpEUGVNncTtnM6w2qVSjvJk/qdaiIVWdiMjTcdOFQxIFnq4kzZUjG07UWpbiW3t115WmJj+vqBjuTgG+fSe9pqNd5KtCQSvbBfzA7aRA/p9NpCSsfQUVY89X1o24utWHSp1Uf6u3QS/abag0103hA9N2Rry04uTX709afE25IScFzJnT51t6kO8e4G0+Td/FE5199i0z0oc805K3E0xpKtHTrHSkJz27m01+TH0PaHvr+FFd0zZce6MuC7AsYl+nUu+VH3mPIrhuSgFhaWcN1r8qNv0+f6NLbtpWx52eqhfs35AfVbc1fy0+UcL/q+GwBXpYbFle4WQXO/fE2HIvcXHfs2qvrugOW1xnxs28uUTZrSDXzjOd90SAbKF1bJTI/YBju07aXGjT5zFEBtk+nqKvOs64NVRcvYVr/Seao+LIRtKv/7mfxYqi+nkhRj/pOKRYmP17/+9W0FYq6mSfJjh6SgDlFT9lQHnmoewfWZ7SdVvlRvbanm1ytZa9JX6Wz9ljPOyHb3rqoisNIp2eLi4NnL2H02JeyQVIanDjO0b/+CF7xg+5tqq+02DmpV1mtPu2DTVYF6NwMrOSCZQvk5UFOZ7tRVWXnVLZI3lDUWVriWJD+GDvnzPMETJ9bWnqlXZnouxcvIWX2RrRYAjiV2KmFCydf5KHXgqW0vFK5DP5UbzgXNHD5j5jyXOkSWsyuBIphnHIcU3hSzvqNYfOrA01q11k9OPAPljQBDW1y22fZi2xUZKSVeB546+0SF0ZLx4kBYJZcsFJApyScPtf/eFgyfu1dVyNTBfGQOz7qs2tu2NSbX2jf1eR22Nbd96UiUcW2ufd5Wu8p41tkGEkvmRx0kVweX2aNbh0WaMwJkyag64GyMxZh+qxU1968zjSQhGXRJUbqstuMtSX6QBUkd+/ZLV0pi1dk/czJon7HfCrxKF0oGmJeCrrG3Gqg4IZdYmL/1li0JE/ekO9xXZY0AuXSsyhuJGrqAQ7pt8mOJjRk7EJm+7h6O6VDQeuNB98DT7oHdXT27LbODNtFsXV9H6SudzwbQUWVvBUCVHK0DT1WW4UR/YkEeSsboIjbTNin6ZszWksOx5Mec/sSrH3SwX90DA32HjJfc1YHBY6wl3ehN97WQUok/Aac+2QrU38q15px17zGW3fOoJKTqXK865HVuLo3pHCyW+Be+158zQ2eF9P2tSiZP2bG+DCzVr3OJAsmPOb9iTBaWcjVmAszuuSNTc7mqSsZs+lyfBPdztnzqYN8lv/UdZzTxi1yCf36x+WBFvQ6PpwP6h7qXr1mLSLVFy32m+r7WmI8lP+Zs0phuYEvmZKj8W8nL8gfIj777bVXNzLE39yXfJZ7LD+7GHmMHno7pPL4C33zKr56S1W3t79Q9l+rLqYW0apdFGTaZf8FWiTXobT7c2BkuB21nD/t5SX4c9gj0ni8BYXXI/lyOpdUh2U0BOgfMirC99hSB15r6jrcTuChVZXj1Ki6vnXNRNC4BCWVkAviOTCMFIhC354uzzRlzkKbfUMiexbkQ/NbrqOrNJAJ5Dp421OcMgTZw1ilbK2MUl79zTLRbYCArznDMlUiXk+aZJrZkjddy4eGkeskd+y5lM+1p8yYCQVH3bwIk/eW82c4j8BCoUPrdw6rGRMFzMaBIvXrYqwgp23L6/I5jTylX8M3QWRXwLMGarRcOmuNsYi1Ak6DQB1UK7u0eAkWHn9bfKGdjTi4YCr+1Hcnl3l41bCVCf5V7Ci6dCcKxHWJm9cGYckgcBmrsunysTuEouGWQnG1gW4D+OBfB76yYW910gJfy7+7frAaWPA7xFChzEmrV08qjIED/u69CZVinxqtKBPVdMoksk7lS7D7Xf4miWoGxMs0o9BNuS+TaHBmSe8GPxMvcOBqX7sGIfTZj43WYMl7OirZy3J2JIWll5aVWyshnvd3A94oleSQLLpUOZNvctRo+dkmyjum3Oo/IOJMhK2zmornpn1cek2cyu0Qf0CGCJIkEq9fuR/aNk1Umc3VKBm1Lkui1BUBix75v/VQZU1tnxvop2JI0oS/MITpM2yV2OSv6SDdia664r2DZHJFkMhf7c96zlupCtmXMxmA6pB8qsDeHHPBKdznclZ7Cjz4w3niOzdu9MDtIMy3IMt8l8OlYOpOjrPKxq6PK3kqaWellC31XYCSxy9aSZ3ZVBRp27IBEqi1bnjNka+kUY+6NX/QjOSVj7jmnP61oembXhpTuIVcSzORMwo5uIYP8iLlLO4y7KhYJDw6415VXO/W73pzA/rjWnLMWTPgSQywlwktm2SYVlXjzSebm0pTO8dmSOdX1OZydYi4IPAR8U/6WpBldKrHUt2Pm25AM0Adkc0y/OheEPXaWQo0JFuYqeaq/1RsEx/yKStaNycUUVzqsL4O2nfIzxg6WL9sxxEIbl/SJb2kBZMxWT73SuWu7huy85JZEDn+HzpbsULHg0FO62hucJG3oQEEmOylJyb/kg7CfzoNynyH96jdDfefPzNnUpWPO13PeGd2gbXx8CXhc5mzSkBywj3TZlAxV8oPeJHMuOsgcIZclZ0t8MDEEncn3V3FKf5nrFgVK3vr9GtN5qkTn2j4m+3u1v2NzYIm+tHV76m0tlfww3yTp+Zxk1Zy0MDN2Htmc/j8aP0/yY0dHlWKhNPvl2EuaO/VbTgRlxYmuINVzODQCMJcAxXf8LwXfr4pQfll7xpR/9wOa+rx+b1Jzyvrf5Vjo39LTh205GbrPEib1naH+L/k9NpjgtPRVUUOc+vtY557NKNT+ahwFLt0V6rnfb8psWz5z7eh/PidDS8cLG0EVJn2HTV8kvWq8PBNDcj9U6TPXprnPN2Uw9P1Nx2voHtuO4ZSMD7HDkh4ZcpT3i1Vft3Xnx1T1VpeTpKdAVvUZx6kuyV6JMgGJALa2wg3x1D9yR7YkkP3/IRkckwntnvrd3OdryNo2NqZY0NvGnh3guPcTnvvBbI0+L7lHrbYLakpfD9m5utcYxzq3h2z0bW7dd87WjrV32/m1F7mqZw6N9xTXNebsFMu5Md1Ln+fuPff5lL/V9Zum7NjQM7Yd/7rXXv0K99kvrpuyWJvPXtku9V2G2j3V97Xata1N6v9uiQxVBZoFInpjzk7O9XHu86G+DcnpkrbPze39+nwv+rJbkSI5vW0MuV9926X7JvmxS6NxDLWF8rF6YRVqbtvLMYQlXQ2BENhnAlbYanWwn8j093qt5tIk5z43N7c/YAJ7PaD7gJubx4VACITAThLY9NyXnezEEdSosTM/jqAuHFhTk/w4MNR5UJeAbQ+2b9iqMHbYaIiFQAiEwNoElPCr/LD1zHaFWoG1Fa7OB1CSm+vYI1BnotTB3So+coVACIRACGxGQJWGLfDekGXbknP/cu0vAdvbbCny5jm+Ta5xAkl+RDoOhYC9efbt2VufKwRCIAQOkoAg90Mf+lC799keXP9fBZozEOzhz3XsEXA4t7MXbC2sy1k1c2cFHHuk0uMQCIEQGCdg+66tLt1XqtYZFOG2PwScUVTnPHqCsxXnztnZn5YcGXdN8uPIGKe0MgRCIARCIARCIARCIARCIARCIARCYEsCSX5sCS4/C4EQCIEQCIEQCIEQCIEQCIEQCIEQODIIJPlxZIxTWhkCIRACIRACIRACIRACIRACIRACIbAlgSQ/tgSXn4VACIRACIRACIRACIRACIRACIRACBwZBJL8ODLGabKV//f//t/2wL7/+B//Y/Pv/t2/m/zu3//93zd/+Zd/2XzjG99o1jqAyAFxH/vYx5pPfOITjddD3uxmN2vbkms5ASdj/6//9b+ak570pMe9fWL5r/f3m2TrZS97WeNAwJ/97GfNbW5zm/aw2iXXfsjbkueu/R0MXMfC60/X7OsmummtMVuz/Wu1ael9DoNXtY0e/9SnPtX89Kc/XdTcs53tbM2pTnWq1p44aM1BsUfbAWt08i72bxO9qg+f+cxnGrJV16/8yq80F7nIRVqd/rWvfe14433605++Oc95ztMe/NqVhxOe8ITNhS50odZG/fjHP25fCf3Zz362OdGJTtSc4QxnaG5+85s3b3rTm5pLXvKSzQUveMFFMrTNl/S922Zt1eah69/+7d+az3/+8833vve99mN9OP/5z99429yPfvSjX/iJz05zmtNs06zj/WaX5Ma4G5ePf/zj7eHO17rWtZpLXOISo338+c9/3vz3//7fW7kvf87/9v+2az7e3/zN3zTedmGsd+2g4iGmu8aPQOya7cTtc5/73HFz9Zd/+ZebC1/4wsfzw4y7N7jVdYpTnKK5wAUucES8RZIue/e7372TMrtnJbjjN0jyY8cHaK55lMMjHvGI5ulPf3rz+te/vvmd3/md435CkXmNLINXl799+ctfbu5whzu0r5m96U1vOveI433OmXCS80lOcpLjgnSBu1Odn//85zfvf//7G+/2PvWpT73Rfff7y0Pt3u9nDt3/X//1Xxtj1g+ivZrqdre7XfOiF72oue1tb3sYTRt8prY+9alPbY2P13/e5CY3aZ3cBzzgAb/w/f2Qt10A8Z3vfKe5xS1u0TZFEuiMZzxj+9+7IlNrMhrr6zbPmNJN29xvyW/22n66TGC3JJG8pD2bfGdTXb7JvZd899vf/nabuL7c5S7XXPe6123OetaztgGQv3ktMDuDz0c/+tHmiU98YnP3u9+9/fv3v//95lGPelQbXD/taU87qhKE+lSvQGZLd6V/dO1f//Vft7bCa5un7Lg+0N9PecpTmsc//vHNk570pObWt751c8pTnrJNcHzzm99s7nnPezZf+tKXmuc+97nNpS51qVb+jbWx5Vv47DGPeUyb9Pab+93vfs1lL3vZ5sY3vnG74PKDH/ygedCDHtTa/re//e3Nb/7mby4Rua2+o+98kCc84Qltn7Rdv7p+Tt249IEAg39kwUfffvKTnzQCD36Q3/FdTne607WJnaH7TDV0SGdgvva82NbeeIPRX/zFXzT3v//9mzvf+c5tYgs3CbChy3P++Z//uXnpS1/avO1tb2vHVJKz/7fD9PGGfA0yYQGOj/Lnf/7n+yqDmwruENPD4jcmR3u1nZsyWfL94kYH3+lOd2re8573NC9/+ctbfVcLvcbdW9se9rCHNfe9733bOX6yk51sdiF4yfPrO9vOvblnkONPfvKTrT5+yUteslMyO9f2I/3zJD+O9BFsmjarz7A/5CEPOd6KvEDt7Gc/+y9MKEaZ8hDEbpr84DRwfCVO+sqbkaSYdjH5MdXugxSBD37wg23VTZ87o80hufe9791c/OIXP8gmTT5LQKStD3zgA5srX/nKrQMkcTPkIO6HvO0CCAbK2LiMTyWudkWm1mQ01tdtnzGmm7a939zv9tp+TtYf//Eft07UYVT5bKrL53hs8vkXv/jFRhJWkqP67m8SHCo62Je6OKF0liDYJfnxrW99a2eSA5v0e8l3d7F/m9pxiaxrXOMarWxLVHSrRAX/got3vvOdzVWucpXjIXnVq17VvjaxEhpklJ2XqD/5yU9+3HdVU0iUSUrsZ/KjHigpL+iRxNBGlUj9S1tf+9rXtknrD3/4w8drV/Hzm734LFM6Y0252cbeqEC5613v2vb7jne8Y5s0ksRbotuG/Lld8fHGfI3SV895znMORAaX6I7ud3aB35gc7dV2bspik++bq4997GPbRK0xNt8l8erS9ic/+cnNXe5yl31ZeN1m7i3t367L7NJ+HGnfS/LjSBuxhe21ishZveY1r7lq8kMw7L4SIEdS8mOq3QuRrvI1TqaVp02TTqs8fIubLFXM+yVvWzT5wH6yKzJ1YB0+Bh6kjN8KDEdrSYBwEEim5taaz9d3AbLV4brGkh9/+7d/27zlLW9p7nGPe7RfXTPIW7NPa91rF/u3afLDdgALHi7Ji+72jqo8VNGnrwJklyqPZzzjGe1Wx/q+z1WPCjBVStR1UHJaz1OFc6Yznald8ZWU7ldMquB6wQte0M5jMr1fyY8pnbGm3GxjbzaVke582dXkx5ScLfVX1tILm95nF5If28jRpv1c+/vk2KLE7/7u77bz3Pa7Zz3rWW2Fh2u/kx/7yWzXZXbtsdyV+yX5sSsjsXI7PvCBDzS3vOUt2xWN/irMtgZRKacV8Pe9732DKyWbKnZbQDgoVo9OcIITTBKo8jdfkjzglJ34xCc+7je19UYpZz9omWv3muitrDDOQ2V39iYqb9t0u1H1zVajTUtyl/QNnzpvxJ7o7rVUMa8pb1PtGesP7iUbS/o8dZ+x8ev+ZqlMMcrkfO0yTG2pOUEmDiJQx9iZL/pi/nlmrR7rY8kQeSVHfVnqM99vud5UDugiq+LGf2x7w1rMp1j22z01tzbt49T37em3smbLS11jyY8f/vCHzStf+cp2q5592JsEeWsxXLPvc/ea6t9aukcbNtF9m9px3G1dsXDR3ZpC7lWCSA5IZrDjv/qrv9oicbbGW9/61rZ6oOa6BL7qoFe84hXNla50peOhkzyzfeSc5zzncX/fr/E2R69whSs0z372s9uKhn4lirM+VIWQVRUp+5H8mNMZm8yL/fBh5mRkyj5tmvzYRHbn5tvU51P6cKm/UvffrzaP6YQxH3lq7DdlVX0a8heX+i1Dz9xPX2auj5X8uNe97tVWuUviSmyyP/TSVPJjr/pnL8yqX1NxwaYyexi+39z4HImfJ/mxI6MmmJDZpNhNZNtVlKi+5jWvaQ8ls+fS6ouDxR7+8Ie3e1ZlPy996Us3z3zmM9uEBOPusDHOyatf/ermQx/6UHvw02lPe9r2333uc5820VAG8drXvna7r9fqyRe+8IXWUWCsfbd/2Q9oNfRd73pXeyAep0fQZd9vnYdAsf/Jn/xJG9xzmpTK2m9qXzCHupwn+4MlUTzXoWtWnWR0r3e96w3u07PH3J5V1RICE2W1HG5lr5Idb37zm5uvfvWrbbkuR81/Vz+m2q1Nj3vc49ptQ/riADf73PG0+lt/O9e5ztX263nPe17bd3tnHcL0kY98pO27JJOVUM6gMVMGq0++Z3xc7v3iF7+4/c1lLnOZtkSXcbJv3nkpVtxsibHnuqpCKF17Vx0m6LwNh9Y5tEyp+ZnPfObm61//ejsm73jHO5qrXvWqbf+xNca4d58/ZswYEH1yCBrG9oZbzSVvxhoHf//t3/7tVi6Uv3fLogXDa8kbudcefbjOda7T9sEe89vf/vajgfSnP/3p1vm9wQ1u0Abk5stDH/rQVvawVBbtfs7peOQjH9k6whx9cnSOc5yj3S/vu+5j3HFU0WQszA9zrOTB98i4QH9uLtjaJMi44hWv2JzlLGdpOTpLQTs5zCV37mm+kJ+x+dIfO8bcfBd8kj2rsLYgCEgwnJIJskM+yY6V3K6c4NfvKxbuT/5tfyBbxogs2hNu/uHvoEDbtWyHsP8eezpKP0s3VRJ2Tq7JndVmY4Ch7ztMc05HjbVfO/3Tjte97nVtf5TMur85SAaM16Mf/ehWh0ruOPfA6nfJ+xRzemLpeE6xtPe3y2tKl9OXL3zhCxv6jS60z1nJL0eK/GNBR9/tbndrP9/2Gkt+9O9H35IpZ07RZ0M6aIrhkM3Zts17/R1ZYGME8P5Z2Xe+hmR7NylGZxgDNpas0A1snTnvHuz0G9/4xpaJ+UHnq76gwyXZHFpwPXMAACAASURBVNxX15zuK3YqNlRz0tnsNdu3STK9tr5om7My2GRJAnJvvgouultf3F+/u2eJkWHBh//VX7r6Yhe7WGszultp9nu8jYV5oP1/8Ad/0LzhDW9o/Z8KDthg7XYI5n4kP+ijKZ2hHUvnxbY+TPleQzLPR8Hove99b8OHIX/lr03Zp0paL01+lOwO+RG2wtmOwIeVLOcfkTN+Lr3OvvKB6GftJGu2X/W3XunfEl+j9BUbzwft63n63jU334Z40m81p20hkiBkt7/yla+0PpD/P+aPVDKwz9QcmRp7enypH+P59IPLfPTfZd/875QvzLYP2X732k9fZqmuruSHGEbMQn/y9fl7/I6h5MdSP+nc5z53q7vJPR/RNrn625SvJ36o79Mzl7/85VtfXbwiVqDz6cipuED/N0l+TPXJHDOGxpl/y9ek95zxJBa0aKzNUzpj6XgcDd9L8mPHRpFzTsFKXpiAdQgRB4eT4eK0m2AUgYqJocnDyRFs9Vc7/L6SHxwVqyUCizrbwWSZOnCTMXfvoT2y/qa8lMGVqHF/RoGCqoMia6VE4oMC4zRyXjxTENU/70KwyoF/8IMf3Bpwl+9zbKxiffe7320DwOtf//qtA8Sguq8T6H1ejv9Uu7VNIkWCop6hL5RG92+c4Bvd6Eatc8u4cnwY71vd6lZt8kJQ6T4ceePovyk+CZWukhs6oK6/QlMHjTKsXYebY0qxMoh1wr2++f8cCE5DlYWSHUzL4HdFnbHAicGscaBYyQMDLuj0u6WKea/yVtl1Dkv1V/uxFdR1V6OrHyppyBsDZAXQRS4ka8idA/2cAs5RIVeSQfpNlsi5v5FR9yGvkgeSH841cRCebD0Hwn2GHMExmWLwJGy67XJPTp7xqUMCl8yXIfXEcSR/+kpe66BMTmXJ/JhMkEfJCW1w+b5ERnfVtNtXMqCk3CFylbwwLkrNBeoOEnQYYp0HUW252tWu1n6/Lz9L5XovOmporKodxty8lOCo+ax8lvNCNgSErn7lxxLmc+NJjqZYSjRtoss5xuYuHdndgiBRpX904tzbv+bM3ybJjzkdtIThXHv2+3Nzl3NYuqDspRVG+rbkgr6TSKw56HsCPbqGfpeMKj0sqJP8rD3qdDhbVQfcLdF9kpSeZWzZa5egnoPLTi3dRllbXwSi7kcm+RpsFFss4auv5rf2O+xUoqMOeS7+/A+yx6muSwKd3qmkzn6PdyU/yLoxs6ig3fpBRwli2Afs9iP5od9TOsPnS2yzJNZefZixeTFU+bGJfeqf4dbXrUv8CAEk/84bgIwPnUT2LNqU3WG7zDmy160aGurXlK+xRM8vmW9jPGtO82n1gV0vm6oPc/5In9/SsV/ix6jcI0fiB3qBXcCdLuJDly2Y8+G7Y76JrMz5/nvR3d3kB91VVdQWjPh6FmH6Z37M6R+LFmSOLuvGM0N8pph5vgUHupI/5rv8IckPPufSuGDJOTVL+uQ8FD6OcWRzLCaZM+zSUCywl3E5kn+b5MeOjR5lKNAQjFFclfw473nP2wakJiwnk0I73/nOd7ygujt5lgSjqhLKGJWRFLB0D7br45lTnFbMKnHjt/0kgpVhTrn94hWw1qFcqkAq+KjnUuCcL0GL4JGzJijl+AlYVCpQYLKuFH4lXJTGzSm0esZQomPob2VYBbWViHIPBpEjK1EhsKZgBFba0z3BuX6/JPlR35VUkZWvq5JUVqQ50OVgSYipBKgV1Klx8hvyYcXSymRVp/h7BYQcaiuMayY/puRNQkt1C2NRmelyNKwo9U/zryBbJU2339rv9xwTqx+uSm4o3TZ/VE+V7HHMyLvf1T54zpHklQsjKwJLkx9VWs6gVuKkxo6RZJgk26qKZG6+9Oef5KFx1ybVEbX1i4Hj9GCh0sT4D8mEQKxb1j63ulfJD6tudIVkmf9mhCVXVU0JQvzz+kTtsrKt9F07+vKzVK5LH22jo6aSH1a2S77683EskFnK3HOnxhMPyY8xlpy6TZIfZIM+ZSfoXKve2mosyDpduddrk+THlA7inC6R2722dy+/L51CfvtnYnS3L3gGOyXI7r41o/SVykPVUYLyoW0PKmMEeZJdxsr3p3SfSrwKYroHlc5taRhiUX0UdKqU8EpIyT/JWgsp2sWm0lF0Iz0ocKozQLr3tAJrtVHVmWDQSqzAFTt6Ysl4Cx5VKJgTql0tiixN2FXyQwUfH8BcKP3nrXN0F51kXh5m8mPONhvHvfowY3Lfl5FN7dNc8mOpH2GsvDmmFsHYZ3a3qnUsepA1sj4ka93+LUl+TOn5TX2NIR+Yv9BdMFjqj/Rt09Kxn/NjfF4Vz2IH/nDpI5Wv3WT+nA9fY66Sy+LIfvkym+jqfvKDHPOlVAnpD70l4K8DT5fa7KWJjjlmqvZL91S/No0L5pIfS/tUyT2+MZ+Qb4hLEh/Hl7gkPzaZgQfw3f6qPcWjLM5qvEDaO6xNEs5XCfOmDvNQomOt5Ee/WqKfRLBaLAg0GQVILpNVhYpgVYVL96LkGEhJAP2UILnhDW/YrsxTzi7fsVfdJOdYMm7+/34lP8aUFEfOSpiVcEkbhl4basV8k+SHoFK1w9g+ZSt1ZdCWKvAuV79VKdKtbPF5P9hZM/nRTaz15U07VNX031j0sY99rA0SOP3dV/NVUszqN3lQ6ePyd46vTHwlP/xdkkcSTVmg1ZFysKsdXZ5D03xp8qMf2HTP4ug74UuTbt32KLPFyXYgJd91SZLSEeaXz5bKxFzyA3s6SAAkKLSyISnGSbX1yqqGhJUtXeajhKTAW3IJ4778LJVrq2hWs6dkZkwdTyU/uonHpcmPpcyXjOcUy+78W5rIrtU9q0ySU1b/JPvI+BrXJsmPfkVgVwa1c4ncrtHmbe8xpQu6SQzVhhYorn71q//CQoHvqTgovTqU/GCvBLvsFYeZTEzpPtuX/LPC3K3w2Cb5gU0tQHCMzWX6kj11sQv+bvHAHOxvefEdOpe+7Z7TpU/uK7FIDumBufF2H6zoi6oIrQWQufOCqq10IJ3ETtg2q9JRnywQmQNVtbdN8kNSRkK0ttIMydWSyo+peVGHxu/VhxmT+b6MbGqf5pIfS/2IbpWdhDY7parA9kK+LB9PsrC7vWqsT0uSH1N6flNfo9+OoTm91B8Zsk1Lxr7aMObH1OcSknS2hJv5yx/lZ2+T/DAHu0natX2ZTfR0P/nht1V1JD6SbLbFuZIfS232Uj9pLvkx9ZbLpXHBXPJjaZ/KD1aF6Nl8szrDic791Kc+1W6brMs4q2DvHl69ydgcqd9N8mMHR44TIQlAUXJMlMoL5qz2C9LsPayy9aUOM2GvQwjXSn4IdiigOvhwifPP6DE+/aB7bhg8h1K34lyr+hwdl8C4Sv5VPswFqtu0e4yzvzNe+qM9jIwqFQkQFRtdhdYPtqysuVQj9J2UMtD7lfwYG4e1kh+byttYf8fkopwNK4Vjh1N2f1vVH0rXJd9qy9BayY+SKf0WAAy1a83kh8TYphVaQwZ8SfIDR7KqskmQYf7ZTlareLUCzMG1GqOcWVDHke0nP5bK9S4kP/TReKq2EsjNMV+i/+ZYLklkd+eW+xkPgbHxUAGiWmnotZ9zOnbo87WTH3MMt2njWr9ZmvywvWVMHjZJfqh+tCVDwsr9hrao6lsFe2slP6qalLPrLCdJ4krQVxLBdkMLLZIG5TgX56q4qC2i9XdzVnUm3UoHShBNjTcbJJFUb1aSDLLIgYlqjrmr245aFfUbTr9VcM93bVv5MfY61W67+smP0hlVkbckuKoDZ/fiw4yx6vsVU3ZzyD7NJT+W+hE1PrZPqXJiK8ifM3PYY6yt4nffQDTWp37yo6sPhxaY+n/b1Nfot2Mq+THnj/Tt7dKxrzaM+TE+tzVG3KBKvLY4DLW1K5NDvnCNueSmBaP98mXm5nf386Hkh8/r/CELY3SGyksJxUoUzNmbJfPTc5Yy674Bc9O4YGnyY65P2mtB2U4BMYntQLXVWtU8OyIJWhedxf6oiD6WriQ/dnC0yzmR6KDIrLpaseYkWdX1xpCuc7vEYbbCYnWQw7JW8kPSg9GywuK/lzj/Q9teDAEnQpCh9HVO6TEAVp4x4TApP+wmUxhTK1f+1wFEkkeUYq3AbNNubRqrgrDibtVJiWCtzHW3vXBqlBdTOBIitSohO6/Ek+PZd1KqNNMq2tC2F4FllUAvVeBdrsaBczi07cV2Hc/Vl20rPzaVt6FS1FLiSmLJfbccdqzMtJwA3y1HilPAAHCulEYy6gwDORDUq1wgU/1Sd0lGK4f1BoS+I9jlXjIlWHBvh1cObXuxIlmyumS+9NXTWOmj73Xbu1Qm5pIfnHil/V3HVKm7FSGBimfawtM9zNQWJYZfcqYvP0vlWqnuYVd+cBSUYhvToRL+PvO58cRpiuXQGSme0Xf2u3PL5+YH58Z2QonUsW0K25i6tZIfY9te+gy3aeNavxk7Q6UqNci9gFuyjzzU3KiKtKratLJWumQo+KhtnnQU5/Tv/u7vfmHbS1f3qaAig+y+wL4uVVd0uETF0jM//La79cXWNSXbpSurkojMmeO2ePa3IeiT1fv+oZSVCLC9iwzOzRn9dpiic5YszLCHftPdNjs1tv0kjCQgO+/cEvcpH2mb5AdZ0E/BXz/J021TP/lROqPGaYkeJgN79WHGOA2dJabqaKl9mkt+LPUjtM/4WIW2Fck2KwcwkltbiP23MyOWbHma0odLkh+b+hp9tkNzeqk/0re3S8eeXp/zY/rbd7vbXpzPY/HCnB3yW7o+fI255OcmsjJX9b0XPT2W/HDPqoZxmG9Ve6/tJy1l1k1+bBoXzCU/lvaJvZJAdkk2ipXm7r2XsTlSf5vkxw6OXPeVdIJ4gW6VDSq1lW3vnuA/FKBW5tN3r3zlK7dOGyMjO7qX5IfAzYGblIzSVwkGB69yAOecf05ElbeWYq3yVkkMjkT3LA1Do60CL4rdgVkuTh9lTjHbutHdU1sOLCaSI9qrfcrtx9rt2RISFZTWPVSZdJMqTne3xUIA2319cBlj36+zJARNKnWs5llNU56r/JAzxTnjHMnAGg+OZN9JqX17deBpbXFyWJ7EhKRTHQy2xMEaCqIxpBwF/8ahDjz1GkTjqoqmZAvL6tvQlNmrvFV/vVWh+/52cq8snLPUd4z6B5VWwKCtVr8lD8lbJXKUVNdvrJBUNtz4CSw4Ihxxl3JB7VBGOXbg6dhcEIxy5FRr1asg3c8zJSDtR663Q2zjMJAzhy0q9aw50W/vUplYkvzQXoF1sZHMIzuCI46kMTMXay6TTe0RgPR101K53ouO2nbbi3GnL8kIZ8EKv/kmkFvCfE7/SX5MsXRQ5Ka6vB/Mdt94wfl1Loz5TGctWU3vz+1K4tJbe600WsLwsM0xXWAbhmC0Dt+uZF93BbQOnrNyXQeZkheJCOdzWElzmYfKsd2vVtacu0OmyJizu+Z0nz387LdtZ3WQs3u7T53mv0nyw2/ZPPNZ+7rniLABnuVsmu5bX7rj4jcWYroVdD6vA19tm8Fuk/Fmc7WDT+H3c28oKh9JH2pbSiUBbaWQgK57bJr8qK229D8b3a986cvomM6o8Z/b9oLnXn2YueSHJFmddVQHhS+xT3PJj/Ln5vwI7Svdxg6ztXxGOoWvxGZMbS/q9m/K11iS/Jibb0O+Rj2/nwjtbgVZ4o/0bdPSsZdwnfJjVL/YPlQ6X2K2Epn8Tj60t535zpwP3x3zTWRliS9jLqgO43NaZFt6WRilL+mIqqqq35busNDZ3eq+RP/UQmn9rpjxcbr3mmJGdlW6dr+vbUvjAt/tV4mPcVnSJ99xED15cVlwcf5HX18vZX+0fi/Jjx0dWQGzclBOk1WZyvoJQroJAoGhLJ+MunIoTpc9rxQ8J4YxUJVghYVSdziZRIDJamWEApIx9UrV7t9kgmXj+5fsM+Ul+Ge8JDQuetGLtk6Ct2xYCeCsCT45Q1Zx6m/aJtC3qmslvl7HRGm5ONj9vb6CIM6o8jyOJUdEwkNFjH4xhAIKpbvarOReYsUqg+/i5d9QuyuYx9ZBpYIDDO0hrFeiCorth9YOK67OXfE3hprjiZHfW+2uMxccWuvMEez9cwo9ZxIvStR4MUa+LyCm2N0Xf4fYuq/ECT4SNj6XdBGIUGwPfOAD2zcBccr9Rns5fhwcJaUOg3UAXf1Ne4dOUK9xUNngFXScXb+hNDnqXdmSgOOoj5XHrSFvEgL6a6+1AEKSS1nj1GFNGFrtk+CTCCCDHGLyYU7g4DuCQBw4mQIP84E84cVZZhw4IuaIKhP3sUoiWWHcybEghozWifRTMuWZjA7ZUwZOZjl95obD/TaZL/05WK87q7cqcW6MHbkxlktkoisnAhntInPktttX9xTgWa2WLLI3VIDtMkbkGR9JHveUDHGwneSMxN2QbpLknJJrcreNjlLFMzRWtqAJ9sgDOTaXvDGD0939m/6Tf0kbPLDwBgvB7RRzjv+S8SQL2jfGkm7eRJd3dSV7wVaQiUqUcgoFkpxeDu3cWxRKzoqjqh6ywTbQ8/jYl0+317020UH0q7YMye3Stu23uTbOdAH7RDdbybOyKMHn73QsPVJ9IT91voo5jg27VOdh0Cn6LBlgvpAvukiy3VvDKqFbc2JM9xlL42t+sb/sHj3PtgrA2PExmz3EjE0xt7Wvm8gvp11QOhb4+w37SE7oWvqzVqUl+Tny+jU1Z7rjLbCjswRabNvcwXz0g7fekEuVovousJesrzdsmedsh++Y+7YPGzc2ohYl6HPjJ6lFJ+DI5koy4dpdSZ6SOza+rzMkzJfoYW1y7dWHGWqf/pdfwddjz+ho7Kfsk7ErPVq+W9c2jPlzY35EN0iVNOc7VbLOvQRlbIzXYy+5xnwNNnupni/fahNfg66rQFc7zXXy3z0wfswfkdjuM+VL0S9TY88v4wct8WO0qQ5H5tuyw+aExaB6K6G5PuS36MOYn7OmL8NXtfCnArcSxFNjTsfwR+gi+o49JjtinO6liswCDL3dPUdnzt5gQReLqcQxfBtb8VTD8QHEHubLWNxD53d9bXyrbUviAgfTWuDu+yEqfYauKZ0qRim9SHeZV+w1H4Av6g18Fl43sRNL5uOR+p0kP3Z05DgEJo/guhwk/99qxpLDwKpbyjAFWwxL94CyvXRb22zhsEozlCBZem8OXx2q1s2gd3/vWbLaPrea7P8zsl0GFEL/MwbSv+4hmVPtrnv4TR38I0jx32OKqN/Pfn/cs3smSn3f3/Sp348xbgyAthj7vfAeu/+ScVg6pmvI26b9HRr/pe3ty1rthVw6X5bI1JDMbtO+/m/q2f6+tL2bPrcrw/SPIKw7J2q/tbZsKqObjvOmbd/2+3SAvtAdfb20F+ZzLOfaOzW3JD845/3Kubl7Hsbne2F4UO2tNrKZHEiyP2RH5/pSJfKczzrjaWquzs2J+tzqJ3uwrR0W/KlklOjtyzh74MwMCfahN29IalpYMD8EBYJsnCSch94wNMXIZxJ+2ApqJGXYuDrM/KDGe6/PmdIZS+69hg+z5Dnd76xlN7t+zZw/R7bIVPlUuLEpcwmvob4dhq+xhPGmXJeO/ZJnD8217tlydY9NffhN+7SkrQf1nTkd3f2cb0MXDfnnmzIbmxdjccEmPOb6tMm9jtXvJvlxrI58+h0CIRACIXBEEpCcUe2jqsxKl9U9K/mqUHLtDoGh8wF2p3WH2xKBr8oxla1W0AUd5FjlzDZbtA63N3l6CIRACITAkUIgyY8jZaTSzhAIgRAIgRBomnY7ilJ0+6CtlKv6ULq/5MDAADwYAvUqRltEjNPSsv6Dad3hP0XFhy2lEnl1KRnvHxR9+C1NC0IgBEIgBI4mAkl+HE2jmb6EQAiEQAgc9QSsmjvI1JtF7Ce3n3fukMijHsoOdVAySnCvpL+u7lkpO9TUNCUEQiAEQiAEjikCSX4cU8OdzoZACIRACIRACIRACIRACIRACITAsUcgyY9jb8zT4xAIgRAIgRAIgRAIgRAIgRAIgRA4pggk+XFMDXc6GwIhcJgEvILZKy69ZSFXCIRACIRACIRACIRACITAwRFI8uPgWOdJIRACxziBpz3tac3v/u7vNuc617mOcRLpfgiEQAiEQAiEQAiEQAgcLIEkPw6Wd54WAscUga9+9avN+973vua2t73tMdXvsc4m+RExCIEQCIEQCIEQCIEQCIHDIZDkx+FwP5Sn/r//9//a18qd9KQnbU5wghPsuQ3/8i//0vz7f//v23+5hgnsGiNviXjTm97UfPzjH2/H7VrXulZziUtc4hca//d///fN1772teP9/RSnOEVzgQtcoHEPb5n46U9/etznpz/96ZvznOc8v3CfL37xi83b3va25p73vOdOiYj+/eVf/mXzjW98o/mt3/qt5tKXvvRo+37+8583n/vc55of/ehHx/vO2c52tuYsZzlL873vfa/5H//jfxzvs/Of//zNaU5zml+459GU/NiE4WEN/t/8zd80/+2//bd2jA76bRt0LRkjG7/2a7/Wvpr2sHTlfnDYpf4dpHztmk4/yL4fS8/ypp4Pf/jDra3zOumb3exm7f+OXV5t7PoP/+E/HJGY9PdjH/tY84lPfKLtQ7e/bL7+6f9ar9Ne2x8FvTtmh61zj0ghWLHRY/7Bfoy7Zq+tl/l9XinPhvfnwxqYDlO/7Ic/sAaTg7xHkh8HSfuQn+W8gdvd7nbNi170oj2vxH/+859vfu/3fq+51KUu1Tz72c9uTnKSkxxy73bv8bvIyOsX/+Iv/qK5//3v39z5znduExZPecpTml/5lV85HkCOzj//8z83z33uc5tHPOIRza1vfevmcY97XHO6052u+bd/+7fmr/7qr9rfX+lKV2rucpe7NGc4wxkGHcNdTX7o31//9V+38+CP/uiPmpve9KajAqS/WHz7299uv/vWt761ecELXtA6h4yie73sZS9r+Tz0oQ9trnnNazanPOUpG8bzta99bfOtb33ruHt/9KMfbX7jN36jOdWpTtX+7Zd+6Zfa15RKKu3y9a//+q9tf7qOvX5/+ctfbu5whzs0f/iHfzjJ8CD6pj14dhMMHCLO/E1ucpPmz//8z5vf/M3fPIimtM8QMHz/+99vHvWoR7X/LfF1WIERDgK529zmNqtx0Kf/+T//ZyvzuB9m/w5qUMd0Oof+xz/+8arB4UH1Kc8ZJmBMf/jDHzZPfvKT2wTIn/7pnzanPvWpB7/8ne98p7nFLW7RfsYWnPGMZzzisFZ/n/Oc57QJ4+ovvc8HePrTn968/vWvb37nd35no74N2Q43WNMfrQZVH9hiOu9Y0EkbDcYBfnnMx9rLuI/p2f3wtcvve+lLX9ou4E3N/22wHqZ+2Q9/YBsGh/mbJD8Ok/4BP1sQINC9973v3Vz84hff09M59QziBS94wTYw5vzmOj6BXWNkpfaud71rGwDe8Y53bJ0D4zYVkAlufFfg/5KXvOS46g6ZY07egx/84MnE164mP4yU8ZH0uPnNb744cLcK4DcSHE984hPbvjOSDKNqqhvf+MbHrYyV8RQk1vX85z+/ucpVrnK8A09VYh1WRcDSOfvBD36wrZLpJ4m2Ybj0mZt+jzye/exn/4UEBxn8/d///YZTf5DJj2q/5IcE2GE74vvFYVf6t6m8bPP9MZ1OT/7xH/9xc9/73vfQElzb9Ce/mSdAt7/85S+fDH4EenwrF//qsJKc872Z/8ZQf1WLSnw85CEP2fiw7jHbsaY/2u/VsaST5kf08L4x5B/sZdzH9Ox++tpL5v9eCC+5/37ol/3yB/bC4iB/m+THQdLOs0LgEAlsG6j2A35deOxjH9tWPvS3utgeorLEapHrBz/4QfOlL33peNtKqhz1sB3EbXjo11Of+tR2Nf95z3tem+z4whe+0LziFa9oHvjAB85WQB2p214kbZQ872ryw7hwzCWl+gmOwzbyu+KI7xeHXenfIarW5rOf/WybHKYXD1uvHSaHo/HZS4KTo6nfa/d3zHbsJ7PopP2ku/ze2/hYU3c/DD279nzo92+/7z/Gc7/8geXScbjfTPLjcPmPPl2poDLak5/85KuczzHVTSvTqgJsfagKjlqJrtVrvxf82Kd24hOfeJaaTKU+nOxkJ1ttj2j/oWsxqv5bgT/hCU8427epL+i3szCWjJvKi+Lav6fPfvazn7X8MOdQL9lrq5Tun/7pn9ogvF9NsK0h6gb8Vjdd/SqHar8xIUt1OfD0Xe96V1s9UhfGm8gFFtqwyW+WDOK2PLrVMM961rParS23vOUtB8886bdjv5If+znfVPmo7hra2rIpw9InZHPTIHGqjx/4wAfaMeBI7DX5sZZeqbHfxBGv+UsXb8pnTub3y9kZ699exnquLwfx+VK9w06r+KCjpqp7pvT9Jv3Z1jZM2ab9lLulfZvjM2db17Tj3TYfZHCytu7ZZlw37e/UPJmyHUvlYux7U/plE527STv2084uaccuPH+pf6s/m/oHNYeH/NelenYJx6HvjOmfTefDps/f7/uPtWe//IFN+39Y30/y47DIjzzXSrnyyTOd6UzNRS5ykXZfpFdjXu9612u3Gdh/5u0Zr3vd69r99lbelRVSFre61a3aFWjnB9jf7W/OKPC/VuQf8IAHtN91joMVXIrG/QSjV7/61ZvPfOYzzaMf/eg2UPW58wms4vtvjt0TnvCE5pd/+Zebhz/84W3Jv6DP77oOn9J4n13xildsD4O0Gna5y12uucENbtAmc+zFVEL5n/7Tf2qDqb/9279t/9tZFFbRr3vd684G+VOM3v3udzfPeMYz2n5qhz6qNLA67wAmRvG0pz1tS58hcXaD+13nOtdp2/Drv/7rze1vf/t2m4d+vvGNb2x5/Oqv/mrb1q985SuNlQx7eo3Dq171qvbMBs+VOLr85S/fvOc972n3xTpUYIkw3wAAIABJREFUdIjRpz/96facFEwkNl7zmte0++bPec5ztmP6J3/yJ22ZvgSK9hkX4zS231hf9NOZBg5XdBaL33j+/e53v+bMZz5zO/7G6b3vfW/7mlWHdV72spc9bp/y3DSogF8ViLaRhSXB2V62vWBBnq9xjWu0ZwuYC84qqcNJJVWWjjVHyXgpX1YdwICThze/+c1bnVdR1TC4Pf7xj29udKMbzSFsP187+TE138xrcjOlM0o/jDX+z/7sz5oXv/jFzUc+8pHmMpe5TCs39Mnd7373dt6Wc3Pta1+74WjTW0Nzrfi/8pWvbJMUxlb5q61zNR/H2jDVR/c1H1/96lc3H/rQh9pDTd3Pv/vc5z7tHCoj/6AHPag9xLerM7v9n9MrdBcZ4qzoo33GF7rQhdqKn6mkKZ3z9a9/vdUJEpPaRNd0ZVk/yKJkoW1RzpXx36Wv/G4T3Ukf0CuSQg41/uY3v9n84z/+Yzuf6ORtt/8YC3OfrvLPSpyzcyTEyw7sZawXTaJ9/hL9/MxnPrO56lWv2upctoR805uPfOQjj6fT6RA2k72VnHUGFjvgcFvj6HK/F77wha1s+oz8sHVspLOElo7rtrbBmKlIufCFL9yc4xznaA/xO/e5z932ybWm3PWHhtxP2VF2dcoeut9U+y0IlB2n08k6n8Xh1Pe4xz3as5XmdOCU3+T5xkuSm91wP4d7m5+2SxpDCQvyYl7Rib5PHywdV8+Y0j1Dix70QckivcLvYPv5bCoSz3e+802Oa42T5zrLQzLaVmj3MGaqNeuMA3a2dB85L90xZ5+nbIf29/1R/u3b3/72lgXOzicyh9h9uozvadvula985VYPT9mSbvKD30Y3OZfFPRxw7pwydoHfxQdzdtnd7na39vOha86vnRoLh58PzQtz8h3veEerZ/RTv4dsQ82B/fSr+Zzkxhxil/iLbL5zbNhrB4aLG4w9Hea/+/76Eh9rKA4p/5Vv5rrYxS7W+mnd+IW9HdOzl7zkJX9BL/MXVegaexc7LUFN7ow5WbBl37ZtPsGYP17zv7a9iWGW3tdYLrm20S/s0pxe6/o2++UPLOnfrn4nyY8dGpnKbAogTFRKhoPtUEaTk3EqR95/m4QcLg6o4IuSZYQdPlnfo5QF9q5+FpahNIHcpwJZhsaqo4QLY0A5cPpc2uLzxzzmMe33+9l1xlDiwDOvcIUrtL/h3AmUKPc6D8Fkd1gmg8TAMe4CGAZu7rCwJYyqn+7rcFfJD8kMSRxbNfCkDCSZKL5y2ilEjhDDKAlTpfTapd/6IngQ7FKud7rTndrAkBKtMeAkcYDrLTh9RlZC9L3LyL05bMbO9x3OWA6GNj3sYQ9rnY+x5EdVZkjMdBNR73znO1uDxlBx2DbNwvenhsQJfte//vWPO+9ibvpsm/zgUDLCZcQEsxJ+ZNUYnPWsZz2eTE+NtS8KNnFm5MmDy6FuElBPetKTFp/5Uf0lP+SAQ1LbX5ZU5nim+TSVyJpjWp8vnW9TOoO8zh1gV78fOhh2yVzTXkG45IMx0P86RO8nP/lJq0/GnM6lfZSMkmTtOufFaUn/l+iV0iHe4kN3CHZc5HSs/T43p81BupYeLL1ibtdh0YJoTqa59Qd/8AetfmIDTnSiEx2PzxLdWfpAIGN82QiOKT12wxvecJDREpkzFpxhCSsOe9kUh2jTL6V7th3rJW3Y7+/Qz2xS9ZHOd6CvVUEOsIOM+zpd8F1vs+pXfpBLCeiSe+13/ouEuvkkEHPNjavnOktiU9sg4eVZAnfjpJrQ9jAJejqRfK0ld2NjM2VHzf8xe8gnYAem2k+XmyeSKOUzkXV2X1KlzmXai99kbOgovNj6GkO+Al+iEt9DK7hz42oRZYnuGWOLkWBOAoNeJZvGl32ZG9da0LC4QDYqkYSjud494LG/SrzUPi+xHd0zt/hj/ERtkCx04cN2kAOJ6yX6pT9HJTjc0wG2zn5S5eviD9CP9O6Y/V5qg8bG4qIXveio2lpiG5Y+f4msTenP8mEl9PCWbJA0oP/Il4QfX0cC1VuB6En86vzApT7WkB8qIUteJUr5ZMbJ3KIfxSElm2N6tuxs92wteoA+5hPQv3SoS+KMXma3sZ3SP37Tn9d1X0ljn9E9dV86R7yzyds096Jflvg2++UP7Lct3u/7J/mx34Q3uD+HhBJ+y1veclzyoA6pVAVi4pew3+te9zpu1b7+ZhLX9oIhBTOU/ODMOs1cBYeAnTLgkFjBYJQoNpOZEuAACt4ESxIzXQMjYcJBkFApJ7G6ziiokJDYqJURq4dWa61AlfMnCLVaUMmWIXRLGFU/VQhIHFCc9TdJBc5BnQ5NAdYp7eWkyX4LbPHQR0aBM9XN5FJY3fb2719t7zJyP061jLpVi1rxdn9tECAJ7Dmo2k2p+m/GXmA3VmlR428lRVVGXRWsWYUUUO0l+UHhS/RoH0O1NODfNvlhLASXEjp1qCpODGN35XrJWNdJ/Awpo15Ozl54CIoENd56Y1y7h8FuMOW3/qrxWDrfpnTG3JtuNHCJAzs11ziv5M9qqEqd2jZnRZGzYy6oEutfm/RxSfJjSGdW/zfRKyq9Nnl1Mx2geqA75/1NmyvAqAPbrOCS8UoIO2SwG4T47zndWbqNrHfPaNlLmWslq1ST0e/d1zh3dZzqn23GeuuJsOIPBXRsAz1TfZSEknR1CcbI8NLkRyVF2MruG7XKzqjsUdkn+JobV/ND8mNT2yC5xnaVXTWnVCla3Re0s3Vs0hpyNzUUQ3a0ZGrMHgpYfDbVfsGGcVGh2X1deQVybLTEz178pqGkBo640f8lK2PJj7n5ukT3jLH1TFtR+zp0iT7BV3K073MN9aOvO5ba5yW2o5v8GEoMS4iYgyp5yOsS/TK07QVnATW/U7UAuyQ4Vk1SgfFebNDYWMzNiynboAJmqZ2f0yFTfnXXzncXTKvtqrVV5bDXEt3lW0qasTGb+FhDfldVOUqo0EUlB6phKqE8lWQeSn74W3dRUtxi3vKz+YJijyl/3PxQhTI0H8rGShDRP9orQeS/Vcducu1Fvyzx7fbDH9ikf7v63SQ/dmhkrO5LFKg88EpRF+dL5tIktE1kyJgM/W1J8oPyF+QLSFwSAyo3VIpw2N7whje0pYnuL/li1VAWuF7T2TUwHEeK0IpDf/XL5FYxUKuy/cTBJsmPJYyGEhH9vzH4nL/+6eUy2vogcJDQGds7ypAaj1oNsnJrVY6DWisWfYXMcDP0ViGwtOrmkuV+//vf367gcG5lugUZjBXHjdG3dWXsYphUqvRXvavPqiSMiaTWpm83qWcyIsZNtYvA7x/+4R8WBfzaQH5ssdnmkmSwnUEZLk4SaNpRlTFLxroCY4mbbjC4bfKjEkHKMq3cWbHovv1lm35u+hvlm0vn21KdMdaGJQ5sJRXdoz8mSk/NNVvKVJTVxWESvJjTPutfm/RxSfKjm+jp92kTvbLJ24FKB3QTHWN/I1e2p0gK6Tunxf/vJz/6SeK+Pu3r2+K6l+RHX5d0E7FdHWnlbWqsBS51GHK1izPdPzh50/mwxven+ti9/9LkR9kECwvsTP8etkRW4LnEJlpY2MQ2VLDwd3/3d5NvKllL7qbGYMiO0udT9lBymb6faj+7pqKqH8CXrEv8Y79UBw7ZhKHgpHwWOsUK8FiQtGRcl+ieMbZjbfP9qXGVgGbHh9guSX5Ue+bs8xLb0den/SSF8aUfJCyW2pIxeZP8UCFtcckijkov9nvs2sQGTY3F2P37SfC+bZBsXWrn52SNH+iVzfzQutxfdYdKmDn7QJ9I9tlSzZc058qmbuJjjfldEufaIBnk/vw+cdBekh+18CLBrApMMkW1ioUQz5jzx8fmdVUSkX8J5u9+97vHJeg2ffPlXvTLEr22H/7AGvb2sO+R5Mdhj0Dn+YwghTJV/bBE2LsBSNewDCkdBpJCsBdPssMqBiXBSLgoPM9UfVCZ0CrV7hqYCuxt2dnv5MccoyUBcSU/hsrkpxzd+gwXiQ4rBipusJGoUkkiKK5rKaPuMyWSVDxIxLivkvqp7UBjfVkr+UHBWw0QuDCgdbikPeNkZcnZH5tOM3KpX2SNPKlAkgDpv7J0yVhvYpiXtFMiyBYCCbJa1bU6YxV36dkfS54z9Z0KHJbMt6U6Y+x5/d+TT5eKlyX8y2GVoOsHgWv1sZ/8oI84dv4t6f8S3bttsmzOwZVsrdLu2gakKmxsJflISH6MjbUAnv7oXoIRycPDvtZKftDX5M/qKH0wxIJMbJr8wGcT27Ak+bGm3E2N31TyY0iHle8xFqDXs8bm7UElP9h+20tVnWw7X5fonjG2Y4HT3LjuNfmx1D4vsR395EdteaAXLDBZECQH/KqltmRs0Yo/ZRGEP6UCZG6lfhM7ux/JD9sn8Fli5+eSH7aI6buETl10FR3V3So/9Ep4CQlnaEka2SaFS3chbRMfa8iO2p5nrM973vMed07hXJK59GxVko6Nuaoh1cPOxONDSoSoApka2+58GxvX7gKopFIl6Da1Y1PJjzn9ssS3SfJjeESS/NhUUvfx+0Plj+UEcKTOfvazL3Lk/WZJ5QeFJfNfq+EMmokiISBIsc2BwqvgVpZcFYKzKWp/ae2xqy0dn/zkJwe3vSg122SVawzzEkZLArKhbS+eKYGhzNJKdH9rTzfIdwDT2972trYSRhZ47A0mS7a9eC7lr+pDVlp1RZWVq7CQ+VeBM3ZIYfWFYRra9kLRC9QluTat/CATEhC2K3Hii5Ey7v0M+FUEOOTXM0o+u9teBIkO9lU94/OpyoPaR+yNJd23ztjzrFrH3u3+K1zH5I/BNDfMizp3pPbVGyvJQwdBDl1W9G0XYuCrsmhbdVIl40vm2xIDOdWO/u85QuYG5kvm2ti2F89Ufi+BWHuwu+3YpI/95IfAkvNMTy3p/yZ6ZT8qP/rbE3Dg9Nv24n+d3+G8EA7cXPJD0tTcqTNGiimdpeKsDq7bRPbG9sxX+T/Zl6Qc2/YyN9abtGW/vlvnGLBz/a09XTmdc8ptD+Vwq3aUMOacD2174TB3t0xMjSv96x6b2oaxygg6yxxWudjdVrIXuds0+TG27aXsofbhM1TZUe23Ck2HD217sX2MTaTbl+iAMb9pqiyd3qmFiW2TH0t0z6bJjzl9YrGLnPNhtLvOLfAc/bGNpltx1q8KWGqfBdp8kqoQGLIdQ/pUksIhwbYDq660Hdy11JaMBcLlC7gfn1Ul1dRK/SY2aD+SH6c4xSnarRlL7Pxc8mPptpd+8oPuMw4Omq1tw91tL+ISiVY+6hIfqx+bDG037G57cVaLxUBbv7tnfpSeLZ9ubMxrS44D2/mLdDKfY4n+4YePjWsl6XCVmKsE3ab2aS/6ZYle2w9/YNM+7uL3k/zYoVGpg69K4dUbBARNlIvtKEuEfZPkh9XqOhTP7xgnBxtJcjAMAr065EuwSBFRxpyxvrKpwzxt33B6tkvVgIyuQESpWZ12P+fAjw3LEkZLArI68NSbCrr9F2BbnbT9x6Wv5dh3kx++JzC3B7K2KMlEex1w9xpi1D1Qz3e1RULJlgBbkBjmOlBQkI+5BIjT+oeu6ksdeFqVJ1akOH+cGQF5ceEs1jknc+JvlVbApcKj+4rjSso4BXw/zruoYNbz6/BcAYUyZsk5Ch0vxmku+VEHPtlKJJCs/b11gOvSA0+LM2esz2/pYbAMnXLOsVdimi+MKIfA4a5Tb0JZOt+W6owxWagVEpU+HA2rRw49s9q5ZK65r3FUxk7flD7RV3PPNr+xPddL+1grglZROWn40pfauaT/S/TKNskyfV9S+dE/F6SSDdpON0gcS7iZA3O6k62gM+ijOky2EtsCjW61m7cN+C6dLVicusxJ++MFy3XIXemB7srktmM9p4sO4nN95MALHksH9+V0yMkmd2RV4GBBgO5lP+twRoFcbe3x+dBhmXPJD/ZzU9vgDC9jrpKzDrUse2PVW3Khe+bAXuRubHz6CbKuHe0fMNu1h9pnQWCq/fQj+aWTVV3ymerAU2cU0Pe+s0QHTCU/jI1zy/pjSFa6B7nXWyHqQOslAekS3TPGdihRUTpnblwlSC3e4FYLG9rC/gh4p5IfS+0z38j4TdmOoeRHJSkkxftVr0v0y1ggXAEvHabS2VaauWupDRobi6n7L7ENS5+/RNam2jKWHK+50z0zqwJq88IlHuA3L/Gx+smPqlAzNnUmWCUWyI+Er0NKyeWYni2Z7x54Wn2tA0pVahv3qmr3+Zz+scA1ldSSpKNXLbZ0t7tvYldr3LbRL0v02ib+wNxcOJo+T/Jjx0bT6rwDSCkCzqgVPxcD4Y0gEiEqMqzmW8VTysYhHvubPWvuI2vKgZbR9xo0q1IcBmd++Mz9KRyBrMyocz04uv6Xo2ZlwAqMVWvBBUWv9N8KjEDQd5TOWRGwQsVJs5fbb5wXIuDnyAic9MNqh79RGBSWEsT6mzK87uFl/SGaYuT1mc7A0E8HD+m78yYE8N2/2ecpEWMl3ioIhSi44SwKxhw0W8bM87WTM1ztolA4DQJZzhUHmfJ3WJNEgWSPvo8xcggajgJBPNxbJYMA0bM5VPZiMtAu7Zt6nab26IuMPLmQnOEkeA2ng530y9gWA6vIXok7VqUgAWYvM24uyTDGR3JHxp2R4tDb136JS1yidW6M29j9Np1mdR5NnQnhOc4/oOz9k8XHGrslYy3jz/CpknGAr2DZ4b1kjjNOTshEP3ml3fprLBk0hxHrr1WOWo3CVpLJZ8YOV8k/c6x/v7nkhzkoweBZVU49xW5qvgl+jeMSnSGpZCVs6KoSZ6vEHBHPlNA0b5bONQk5Dky94YlTo38YzcnMXB8rYHJvssGp92pCCcylOlP/jfOY7qVX9L/0rAPTqlx4bHwkBsimecSZl3QkG+SOXqi/CaBcnEv6mhwaf0lwzhXdq9TYKupS3UkO6SE6g34WCCn5NZ/pfzpCnwWIdL9/3eqEMTlwACVGxl+AZ8VdAtnf9U9fJJy2HetN9cTa3yfr+iIoIT8qADGnL3/jN35jVKeTO3aTTaOnvHJVoFyvfyQ3dbYAXcKekFPJ7SU2ka7hYG9jGwQ1FjHYGLaQPiAD7A89uKbc9cfDHJiyo75vfg/ZwwpMp9rvYODyBwTK5gm9Ym7RyXySpTqw60uV32TMyLg9/WwShs4Ck7Sl481n1U7Ghg/jTARzyVwgR0vn65RPM2T3yyZ19YhKvNo+xiZNjSt58g9bCzz6QSZUmpFfY0aWaxtn6T5JEn/77d/+7dZ3nLLPgk2s+J1928FPKX+k/NGuDaokBZvUPaScvNScGrIlfNryu7r6tWtjBO58Ab/vblHe1s7ya/vP7I7F0H03sQ3avt9+tTlCho0JHW7ulf8iWcrX47uwKcZGe/i89Dw/lS9sO8mcjzUUhxh3lS18TH6uxS4VSfxqiX/3F19gOqRnnYc35msXe34fm6XqsV8BM6Z/LDbWvB6LTcgY+WQ7yV5ddMZSu4rrpvpFwoU9X+rbSWov8QfGfMC17ewu3C/Jj10YhYE2CGY5Rlbb9+NMBY+svfv2FXKq/C8FxqFg0O1b9mxKzv/nXEwF4NUNxmnT32wzDGsxwkH/hyo3htrluZIUDAQnp15rxUhUuajtK11l2L/PECN/c2/MOVoUFuabKKRN+7IN94P8TX+Mu4yWvFq239biY14ZbwGlxMhQ0mONfpo3HGLGlyPI6RFwjFV+1DMlFQSXY1udum07yPlGJyzVA0P88Kg9x96etPSVcEv7KCjgjG5y734719Irm8rPUB/pFP/IzjZX9cWYlZ53r65NMR4qcgTvS2xNjWHZC7pqiPm2Y71NP9f+zTZtN07sSJ+vtm1zv/4c34ttmJo/+yF3m47H3Pye+9zz9nveLmnDpv3eT92zdFy736M3+R1L9fxS++x7S+9ZTPzGAtWY/7PtnJL8YIdVBm5yHcT4T7XnsJ8/5FuKUei7rh3f1scaGs/u+WLFZkrPjvFzb3aKnzfkN27LVvKjDujt33dTu7ptGzaR4SX+wCb3O5K/m+THkTx6afuhEBC8yiJ7tVU/i1wHN1k5nNtjeSiNz0MPjEBtk7GCbxVZgCj7PlSa2Q90lM+rphl6BeyBdSAPOiYIWE1TwWY1KVcIhEAIHE0EJCRVA6kWtaCgmqAqn4+mfqYv+09AYlC1hWoclYAqYixQqV7qX7Gr+z8ee3lCkh97oZffHpMEBLX16lj78Kt0kmJUwqwM3Pu/l6yiHpMAj5FOe5We1XRVQJUIm9v2Ao19qLZGKDveprrlGMGbbq5AgC5T9eH8nDrAd4Xb5hYhEAIhsBME2GFbKywoWPlX9WHbX2zrTgzPEdWIen25bemOHlD1YStwvyI+dnX3hzXJj90fo7RwBwkoo5PkkAW2ssCQKhmVBXbGydJy/h3sWpq0EgGHwjmMz1aoquCYS36QK6vwDpRcuh95pebmNscgAWejOGemDqE9BhGkyyEQAkcxAYGos428Xck5Dle72tXaLa+5QmBTAramWJhywL1DviXRhvy02NVNyR7895P8OHjmeWIIhMAxQMBrpG0leOxjH3vcqfLePsAJmzvz4xjAky6GQAiEQAiEQAiEQAiEwIESSPLjQHHnYSEQAscSAW8AcsK4115aDXAaukPCJESm3mh0LDFKX0MgBEIgBEIgBEIgBELgIAgk+XEQlPOMEAiBY5qAk8aV2irBtT90yVuTjmlg6Xw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3vIDwAAAP/UlEQVQ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no/68dO6YBAABAGObfNSY4dtQAIeVDHAECBAgQIECAAAECBAgQINAScH609tCGAAECBAgQIECAAAECBAgQOAs4P86g4ggQIECAAAECBAgQIECAAIGWgPOjtYc2BAgQIECAAAECBAgQIECAwFnA+XEGFUeAAAECBAgQIECAAAECBAi0BJwfrT20IUCAAAECBAgQIECAAAECBM4Czo8zqDgCBAgQIECAAAECBAgQIECgJeD8aO2hDQECBAgQIECAAAECBAgQIHAWcH6cQcURIECAAAECBAgQIECAAAECLQHnR2sPbQgQIECAAAECBAgQIECAAIGzgPPjDCqOAAECBAgQIECAAAECBAgQaAk4P1p7aEOAAAECBAgQIECAAAECBAicBZwfZ1BxBAgQIECAAAECBAgQIECAQEvA+dHaQxsCBAgQIECAAAECBAgQIEDgLOD8OIOKI0CAAAECBAgQIECAAAECBFoCzo/WHtoQIECAAAECBAgQIECAAAECZwHnxxlUHAECBAgQIECAAAECBAgQINAScH609tCGAAECBAgQIECAAAECBAgQOAs4P86g4ggQIECAAAECBAgQIECAAIGWgPOjtYc2BAgQIECAAAECBAgQIECAwFnA+XEGFUeAAAECBAgQIECAAAECBAi0BJwfrT20IUCAAAECBAgQIECAAAECBM4Czo8zqDgCBAgQIECAAAECBAgQIECgJeD8aO2hDQECBAgQIECAAAECBAgQIHAWcH6cQcURIECAAAECBAgQIECAAAECLQHnR2sPbQgQIECAAAECBAgQIECAAIGzgPPjDCqOAAECBAgQIECAAAECBAgQaAk4P1p7aEOAAAECBAgQIECAAAECBAicBZwfZ1BxBAgQIECAAAECBAgQIECAQEvA+dHaQxsCBAgQIECAAAECBAgQIEDgLOD8OIOKI0CAAAECBAgQIECAAAECBFoCzo/WHtoQIECAAAECBAgQIECAAAECZwHnxxlUHAECBAgQIECAAAECBAgQINAScH609tCGAAECBAgQIECAAAECBAgQOAs4P86g4ggQIECAAAECBAgQIECAAIGWgPOjtYc2BAgQIECAAAECBAgQIECAwFnA+XEGFUeAAAECBAgQIECAAAECBAi0BJwfrT20IUCAAAECBAgQIECAAAECBM4Czo8zqDgCBAgQIECAAAECBAgQIECgJeD8aO2hDQECBAgQIECAAAECBAgQIHAWcH6cQcURIECAAAECBAgQIECAAAECLQHnR2sPbQgQIECAAAECBAgQIECAAIGzgPPjDCqOAAECBAgQIECAAAECBAgQaAk4P1p7aEOAAAECBAgQIECAAAECBAicBZwfZ1BxBAgQIECAAAECBAgQIECAQEvA+dHaQxsCBAgQIECAAAECBAgQIEDgLOD8OIOKI0CAAAECBAgQIECAAAECBFoCzo/WHtoQIECAAAECBAgQIECAAAECZwHnxxlUHAECBAgQIECAAAECBAgQINAScH609tCGAAECBAgQIECAAAECBAgQOAs4P86g4ggQIECAAAECBAgQIECAAIGWgPOjtYc2BAgQIECAAAECBAgQIECAwFnA+XEGFUeAAAECBAgQIECAAAECBAi0BJwfrT20IUCAAAECBAgQIECAAAECBM4Czo8zqDgCBAgQIECAAAECBAgQIECgJeD8aO2hDQECBAgQIECAAAECBAgQIHAWcH6cQcURIECAAAECBAgQIECAAAECLQHnR2sPbQgQIECAAAECBAgQIECAAIGzgPPjDCqOAAECBAgQIECAAAECBAgQaAk4P1p7aEOAAAECBAgQIECAAAECBAicBZwfZ1BxBAgQIECAAAECBAgQIECAQEvA+dHaQxsCBAgQIECAAAECBAgQIEDgLOD8OIOKI0CAAAECBAgQIECAAAECBFoCzo/WHtoQIECAAAECBAgQIECAAAECZwHnxxlUHAECBAgQIECAAAECBAgQINAScH609tCGAAECBAgQIECAAAECBAgQOAs4P86g4ggQIECAAAECBAgQIECAAIGWgPOjtYc2BAgQIECAAAECBAgQIECAwFnA+XEGFUeAAAECBAgQIECAAAECBAi0BJwfrT20IUCAAAECBAgQIECAAAECBM4Czo8zqDgCBAgQIECAAAECBAgQIECgJeD8aO2hDQECBAgQIECAAAECBAgQIHAWcH6cQcURIECAAAECBAgQIECAAAECLQHnR2sPbQgQIECAAAECBAgQIECAAIGzgPPjDCqOAAECBAgQIECAAAECBAgQaAk4P1p7aEOAAAECBAgQIECAAAECBAicBZwfZ1BxBAgQIECAAAECBAgQIECAQEvA+dHaQxsCBAgQIECAAAECBAgQIEDgLOD8OIOKI0CAAAECBAgQIECAAAECBFoCzo/WHtoQIECAAAECBAgQIECAAAECZwHnxxlUHAECBAgQIECAAAECBAgQINAScH609tCGAAECBAgQIECAAAECBAgQOAs4P86g4ggQIECAAAECBAgQIECAAIGWgPOjtYc2BAgQIECAAAECBAgQIECAwFnA+XEGFUeAAAECBAgQIECAAAECBAi0BJwfrT20IUCAAAECBAgQIECAAAECBM4Czo8zqDgCBAgQIECAAAECBAgQIECgJeD8aO2hDQECBAgQIECAAAECBAgQIHAWcH6cQcURIECAAAECBAgQIECAAAECLQHnR2sPbQgQIECAAAECBAgQIECAAIGzgPPjDCqOAAECBAgQIECAAAECBAgQaAk4P1p7aEOAAAECBAgQIECAAAECBAicBQagReE2+Z0Nd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nvGrpSpPr>
          <p:cNvPr id="19" name="Group 18"/>
          <p:cNvGrpSpPr/>
          <p:nvPr/>
        </p:nvGrpSpPr>
        <p:grpSpPr>
          <a:xfrm>
            <a:off x="4494534" y="835833"/>
            <a:ext cx="4497095" cy="3714483"/>
            <a:chOff x="455525" y="1406933"/>
            <a:chExt cx="4497095" cy="3714483"/>
          </a:xfrm>
        </p:grpSpPr>
        <p:grpSp>
          <p:nvGrpSpPr>
            <p:cNvPr id="2" name="Group 1"/>
            <p:cNvGrpSpPr/>
            <p:nvPr/>
          </p:nvGrpSpPr>
          <p:grpSpPr>
            <a:xfrm>
              <a:off x="455525" y="1406933"/>
              <a:ext cx="4497095" cy="3714483"/>
              <a:chOff x="193801" y="1556792"/>
              <a:chExt cx="4497095" cy="3714483"/>
            </a:xfrm>
          </p:grpSpPr>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0384" y="1660450"/>
                <a:ext cx="3411908" cy="3024336"/>
              </a:xfrm>
              <a:prstGeom prst="rect">
                <a:avLst/>
              </a:prstGeom>
            </p:spPr>
          </p:pic>
          <p:sp>
            <p:nvSpPr>
              <p:cNvPr id="8" name="TextBox 7"/>
              <p:cNvSpPr txBox="1"/>
              <p:nvPr/>
            </p:nvSpPr>
            <p:spPr>
              <a:xfrm>
                <a:off x="534270" y="1556792"/>
                <a:ext cx="449162" cy="3231654"/>
              </a:xfrm>
              <a:prstGeom prst="rect">
                <a:avLst/>
              </a:prstGeom>
              <a:noFill/>
            </p:spPr>
            <p:txBody>
              <a:bodyPr wrap="none" rtlCol="0">
                <a:spAutoFit/>
              </a:bodyPr>
              <a:lstStyle/>
              <a:p>
                <a:pPr algn="r">
                  <a:spcAft>
                    <a:spcPts val="2400"/>
                  </a:spcAft>
                </a:pPr>
                <a:r>
                  <a:rPr lang="en-US" sz="1200" dirty="0" smtClean="0"/>
                  <a:t> </a:t>
                </a:r>
              </a:p>
              <a:p>
                <a:pPr algn="r">
                  <a:spcAft>
                    <a:spcPts val="2400"/>
                  </a:spcAft>
                </a:pPr>
                <a:endParaRPr lang="en-US" sz="1200" dirty="0" smtClean="0"/>
              </a:p>
              <a:p>
                <a:pPr algn="r">
                  <a:spcAft>
                    <a:spcPts val="2400"/>
                  </a:spcAft>
                </a:pPr>
                <a:r>
                  <a:rPr lang="en-US" sz="1200" dirty="0" smtClean="0"/>
                  <a:t>1.0</a:t>
                </a:r>
              </a:p>
              <a:p>
                <a:pPr algn="r">
                  <a:spcAft>
                    <a:spcPts val="2400"/>
                  </a:spcAft>
                </a:pPr>
                <a:r>
                  <a:rPr lang="en-US" sz="1200" dirty="0" smtClean="0"/>
                  <a:t> 0.5</a:t>
                </a:r>
              </a:p>
              <a:p>
                <a:pPr algn="r">
                  <a:spcAft>
                    <a:spcPts val="2400"/>
                  </a:spcAft>
                </a:pPr>
                <a:r>
                  <a:rPr lang="en-US" sz="1200" dirty="0" smtClean="0"/>
                  <a:t> 0.0</a:t>
                </a:r>
              </a:p>
              <a:p>
                <a:pPr algn="r">
                  <a:spcAft>
                    <a:spcPts val="2400"/>
                  </a:spcAft>
                </a:pPr>
                <a:r>
                  <a:rPr lang="en-US" sz="1200" dirty="0" smtClean="0"/>
                  <a:t>-0.5</a:t>
                </a:r>
              </a:p>
              <a:p>
                <a:pPr algn="r">
                  <a:spcAft>
                    <a:spcPts val="2400"/>
                  </a:spcAft>
                </a:pPr>
                <a:r>
                  <a:rPr lang="en-US" sz="1200" dirty="0" smtClean="0"/>
                  <a:t>-1.0</a:t>
                </a:r>
              </a:p>
            </p:txBody>
          </p:sp>
          <p:sp>
            <p:nvSpPr>
              <p:cNvPr id="9" name="TextBox 8"/>
              <p:cNvSpPr txBox="1"/>
              <p:nvPr/>
            </p:nvSpPr>
            <p:spPr>
              <a:xfrm>
                <a:off x="193801" y="2947274"/>
                <a:ext cx="400110" cy="1395575"/>
              </a:xfrm>
              <a:prstGeom prst="rect">
                <a:avLst/>
              </a:prstGeom>
              <a:noFill/>
            </p:spPr>
            <p:txBody>
              <a:bodyPr vert="vert270" wrap="none" rtlCol="0">
                <a:spAutoFit/>
              </a:bodyPr>
              <a:lstStyle/>
              <a:p>
                <a:r>
                  <a:rPr lang="en-US" sz="1400" dirty="0" smtClean="0"/>
                  <a:t>Gate voltage (V)</a:t>
                </a:r>
                <a:endParaRPr lang="en-US" sz="1400" dirty="0"/>
              </a:p>
            </p:txBody>
          </p:sp>
          <p:sp>
            <p:nvSpPr>
              <p:cNvPr id="11" name="TextBox 10"/>
              <p:cNvSpPr txBox="1"/>
              <p:nvPr/>
            </p:nvSpPr>
            <p:spPr>
              <a:xfrm>
                <a:off x="755203" y="4653136"/>
                <a:ext cx="3935693" cy="267766"/>
              </a:xfrm>
              <a:prstGeom prst="rect">
                <a:avLst/>
              </a:prstGeom>
              <a:noFill/>
            </p:spPr>
            <p:txBody>
              <a:bodyPr wrap="none" rtlCol="0">
                <a:spAutoFit/>
              </a:bodyPr>
              <a:lstStyle/>
              <a:p>
                <a:pPr algn="l">
                  <a:lnSpc>
                    <a:spcPct val="95000"/>
                  </a:lnSpc>
                </a:pPr>
                <a:r>
                  <a:rPr lang="en-US" sz="1200" spc="20" dirty="0" smtClean="0"/>
                  <a:t>1.60    1.62    1.64    1.66    1.68    1.70    1.72    1.74</a:t>
                </a:r>
              </a:p>
            </p:txBody>
          </p:sp>
          <p:sp>
            <p:nvSpPr>
              <p:cNvPr id="13" name="TextBox 12"/>
              <p:cNvSpPr txBox="1"/>
              <p:nvPr/>
            </p:nvSpPr>
            <p:spPr>
              <a:xfrm>
                <a:off x="2135560" y="4963498"/>
                <a:ext cx="1140056" cy="307777"/>
              </a:xfrm>
              <a:prstGeom prst="rect">
                <a:avLst/>
              </a:prstGeom>
              <a:noFill/>
            </p:spPr>
            <p:txBody>
              <a:bodyPr vert="horz" wrap="none" rtlCol="0">
                <a:spAutoFit/>
              </a:bodyPr>
              <a:lstStyle/>
              <a:p>
                <a:r>
                  <a:rPr lang="en-US" sz="1400" dirty="0" smtClean="0"/>
                  <a:t>Energy (eV)</a:t>
                </a:r>
                <a:endParaRPr lang="en-US" sz="1400" dirty="0"/>
              </a:p>
            </p:txBody>
          </p:sp>
          <p:sp>
            <p:nvSpPr>
              <p:cNvPr id="14" name="TextBox 13"/>
              <p:cNvSpPr txBox="1"/>
              <p:nvPr/>
            </p:nvSpPr>
            <p:spPr>
              <a:xfrm>
                <a:off x="3275616" y="1728585"/>
                <a:ext cx="320922" cy="276999"/>
              </a:xfrm>
              <a:prstGeom prst="rect">
                <a:avLst/>
              </a:prstGeom>
              <a:noFill/>
            </p:spPr>
            <p:txBody>
              <a:bodyPr wrap="none" rtlCol="0">
                <a:spAutoFit/>
              </a:bodyPr>
              <a:lstStyle/>
              <a:p>
                <a:r>
                  <a:rPr lang="en-US" sz="1200" b="1" dirty="0" smtClean="0">
                    <a:solidFill>
                      <a:schemeClr val="bg1"/>
                    </a:solidFill>
                  </a:rPr>
                  <a:t>X</a:t>
                </a:r>
                <a:r>
                  <a:rPr lang="en-US" sz="1200" b="1" baseline="30000" dirty="0" smtClean="0">
                    <a:solidFill>
                      <a:schemeClr val="bg1"/>
                    </a:solidFill>
                  </a:rPr>
                  <a:t>-</a:t>
                </a:r>
                <a:endParaRPr lang="en-US" sz="1200" b="1" baseline="30000" dirty="0">
                  <a:solidFill>
                    <a:schemeClr val="bg1"/>
                  </a:solidFill>
                </a:endParaRPr>
              </a:p>
            </p:txBody>
          </p:sp>
          <p:sp>
            <p:nvSpPr>
              <p:cNvPr id="15" name="TextBox 14"/>
              <p:cNvSpPr txBox="1"/>
              <p:nvPr/>
            </p:nvSpPr>
            <p:spPr>
              <a:xfrm>
                <a:off x="2929046" y="3911282"/>
                <a:ext cx="346570" cy="276999"/>
              </a:xfrm>
              <a:prstGeom prst="rect">
                <a:avLst/>
              </a:prstGeom>
              <a:noFill/>
            </p:spPr>
            <p:txBody>
              <a:bodyPr wrap="none" rtlCol="0">
                <a:spAutoFit/>
              </a:bodyPr>
              <a:lstStyle/>
              <a:p>
                <a:r>
                  <a:rPr lang="en-US" sz="1200" b="1" dirty="0" smtClean="0">
                    <a:solidFill>
                      <a:schemeClr val="bg1"/>
                    </a:solidFill>
                  </a:rPr>
                  <a:t>X</a:t>
                </a:r>
                <a:r>
                  <a:rPr lang="en-US" sz="1200" b="1" baseline="30000" dirty="0" smtClean="0">
                    <a:solidFill>
                      <a:schemeClr val="bg1"/>
                    </a:solidFill>
                  </a:rPr>
                  <a:t>+</a:t>
                </a:r>
                <a:endParaRPr lang="en-US" sz="1200" b="1" baseline="30000" dirty="0">
                  <a:solidFill>
                    <a:schemeClr val="bg1"/>
                  </a:solidFill>
                </a:endParaRPr>
              </a:p>
            </p:txBody>
          </p:sp>
          <p:sp>
            <p:nvSpPr>
              <p:cNvPr id="16" name="TextBox 15"/>
              <p:cNvSpPr txBox="1"/>
              <p:nvPr/>
            </p:nvSpPr>
            <p:spPr>
              <a:xfrm>
                <a:off x="3962842" y="2786771"/>
                <a:ext cx="287258" cy="276999"/>
              </a:xfrm>
              <a:prstGeom prst="rect">
                <a:avLst/>
              </a:prstGeom>
              <a:noFill/>
            </p:spPr>
            <p:txBody>
              <a:bodyPr wrap="none" rtlCol="0">
                <a:spAutoFit/>
              </a:bodyPr>
              <a:lstStyle/>
              <a:p>
                <a:r>
                  <a:rPr lang="en-US" sz="1200" b="1" dirty="0" smtClean="0">
                    <a:solidFill>
                      <a:schemeClr val="bg1"/>
                    </a:solidFill>
                  </a:rPr>
                  <a:t>X</a:t>
                </a:r>
                <a:endParaRPr lang="en-US" sz="1200" b="1" baseline="-25000" dirty="0">
                  <a:solidFill>
                    <a:schemeClr val="bg1"/>
                  </a:solidFill>
                </a:endParaRPr>
              </a:p>
            </p:txBody>
          </p:sp>
          <p:sp>
            <p:nvSpPr>
              <p:cNvPr id="7" name="Rectangle 6"/>
              <p:cNvSpPr/>
              <p:nvPr/>
            </p:nvSpPr>
            <p:spPr>
              <a:xfrm>
                <a:off x="2855640" y="2743838"/>
                <a:ext cx="73406" cy="732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grpSp>
        <p:sp>
          <p:nvSpPr>
            <p:cNvPr id="17" name="Rectangle 16"/>
            <p:cNvSpPr/>
            <p:nvPr/>
          </p:nvSpPr>
          <p:spPr>
            <a:xfrm>
              <a:off x="1159242" y="1448781"/>
              <a:ext cx="3568605" cy="10127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sp>
          <p:nvSpPr>
            <p:cNvPr id="21" name="TextBox 20"/>
            <p:cNvSpPr txBox="1"/>
            <p:nvPr/>
          </p:nvSpPr>
          <p:spPr>
            <a:xfrm>
              <a:off x="2842873" y="3049132"/>
              <a:ext cx="409086" cy="276999"/>
            </a:xfrm>
            <a:prstGeom prst="rect">
              <a:avLst/>
            </a:prstGeom>
            <a:noFill/>
          </p:spPr>
          <p:txBody>
            <a:bodyPr wrap="none" rtlCol="0">
              <a:spAutoFit/>
            </a:bodyPr>
            <a:lstStyle/>
            <a:p>
              <a:r>
                <a:rPr lang="en-US" sz="1200" b="1" dirty="0" err="1" smtClean="0">
                  <a:solidFill>
                    <a:schemeClr val="bg1"/>
                  </a:solidFill>
                </a:rPr>
                <a:t>X</a:t>
              </a:r>
              <a:r>
                <a:rPr lang="en-US" sz="1200" b="1" baseline="-25000" dirty="0" err="1" smtClean="0">
                  <a:solidFill>
                    <a:schemeClr val="bg1"/>
                  </a:solidFill>
                </a:rPr>
                <a:t>d</a:t>
              </a:r>
              <a:r>
                <a:rPr lang="en-US" sz="1200" b="1" baseline="30000" dirty="0" smtClean="0">
                  <a:solidFill>
                    <a:schemeClr val="bg1"/>
                  </a:solidFill>
                </a:rPr>
                <a:t>+</a:t>
              </a:r>
              <a:endParaRPr lang="en-US" sz="1200" b="1" baseline="-25000" dirty="0">
                <a:solidFill>
                  <a:schemeClr val="bg1"/>
                </a:solidFill>
              </a:endParaRPr>
            </a:p>
          </p:txBody>
        </p:sp>
      </p:grpSp>
      <p:grpSp>
        <p:nvGrpSpPr>
          <p:cNvPr id="32" name="Group 31"/>
          <p:cNvGrpSpPr/>
          <p:nvPr/>
        </p:nvGrpSpPr>
        <p:grpSpPr>
          <a:xfrm>
            <a:off x="1142376" y="1491187"/>
            <a:ext cx="3240000" cy="4464000"/>
            <a:chOff x="4827122" y="1342608"/>
            <a:chExt cx="3240000" cy="4464000"/>
          </a:xfrm>
        </p:grpSpPr>
        <p:graphicFrame>
          <p:nvGraphicFramePr>
            <p:cNvPr id="23" name="Object 22"/>
            <p:cNvGraphicFramePr>
              <a:graphicFrameLocks noChangeAspect="1"/>
            </p:cNvGraphicFramePr>
            <p:nvPr>
              <p:extLst>
                <p:ext uri="{D42A27DB-BD31-4B8C-83A1-F6EECF244321}">
                  <p14:modId xmlns:p14="http://schemas.microsoft.com/office/powerpoint/2010/main" val="2114534733"/>
                </p:ext>
              </p:extLst>
            </p:nvPr>
          </p:nvGraphicFramePr>
          <p:xfrm>
            <a:off x="4827122" y="1342608"/>
            <a:ext cx="3240000" cy="4464000"/>
          </p:xfrm>
          <a:graphic>
            <a:graphicData uri="http://schemas.openxmlformats.org/presentationml/2006/ole">
              <mc:AlternateContent xmlns:mc="http://schemas.openxmlformats.org/markup-compatibility/2006">
                <mc:Choice xmlns:v="urn:schemas-microsoft-com:vml" Requires="v">
                  <p:oleObj spid="_x0000_s58548" name="Graph" r:id="rId5" imgW="3240000" imgH="4464000" progId="Origin95.Graph">
                    <p:embed/>
                  </p:oleObj>
                </mc:Choice>
                <mc:Fallback>
                  <p:oleObj name="Graph" r:id="rId5" imgW="3240000" imgH="4464000" progId="Origin95.Graph">
                    <p:embed/>
                    <p:pic>
                      <p:nvPicPr>
                        <p:cNvPr id="0" name="Object 6"/>
                        <p:cNvPicPr>
                          <a:picLocks noChangeAspect="1" noChangeArrowheads="1"/>
                        </p:cNvPicPr>
                        <p:nvPr/>
                      </p:nvPicPr>
                      <p:blipFill>
                        <a:blip r:embed="rId6"/>
                        <a:srcRect/>
                        <a:stretch>
                          <a:fillRect/>
                        </a:stretch>
                      </p:blipFill>
                      <p:spPr bwMode="auto">
                        <a:xfrm>
                          <a:off x="4827122" y="1342608"/>
                          <a:ext cx="3240000" cy="4464000"/>
                        </a:xfrm>
                        <a:prstGeom prst="rect">
                          <a:avLst/>
                        </a:prstGeom>
                        <a:noFill/>
                        <a:ln>
                          <a:noFill/>
                        </a:ln>
                      </p:spPr>
                    </p:pic>
                  </p:oleObj>
                </mc:Fallback>
              </mc:AlternateContent>
            </a:graphicData>
          </a:graphic>
        </p:graphicFrame>
        <p:sp>
          <p:nvSpPr>
            <p:cNvPr id="20" name="TextBox 19"/>
            <p:cNvSpPr txBox="1"/>
            <p:nvPr/>
          </p:nvSpPr>
          <p:spPr>
            <a:xfrm>
              <a:off x="7392144" y="1752271"/>
              <a:ext cx="287258" cy="267766"/>
            </a:xfrm>
            <a:prstGeom prst="rect">
              <a:avLst/>
            </a:prstGeom>
            <a:noFill/>
          </p:spPr>
          <p:txBody>
            <a:bodyPr wrap="none" rtlCol="0">
              <a:spAutoFit/>
            </a:bodyPr>
            <a:lstStyle/>
            <a:p>
              <a:pPr algn="l">
                <a:lnSpc>
                  <a:spcPct val="95000"/>
                </a:lnSpc>
              </a:pPr>
              <a:r>
                <a:rPr lang="en-US" sz="1200" dirty="0" smtClean="0"/>
                <a:t>X</a:t>
              </a:r>
            </a:p>
          </p:txBody>
        </p:sp>
        <p:sp>
          <p:nvSpPr>
            <p:cNvPr id="29" name="TextBox 28"/>
            <p:cNvSpPr txBox="1"/>
            <p:nvPr/>
          </p:nvSpPr>
          <p:spPr>
            <a:xfrm>
              <a:off x="5953688" y="1842272"/>
              <a:ext cx="346570" cy="267766"/>
            </a:xfrm>
            <a:prstGeom prst="rect">
              <a:avLst/>
            </a:prstGeom>
            <a:noFill/>
          </p:spPr>
          <p:txBody>
            <a:bodyPr wrap="none" rtlCol="0">
              <a:spAutoFit/>
            </a:bodyPr>
            <a:lstStyle/>
            <a:p>
              <a:pPr>
                <a:lnSpc>
                  <a:spcPct val="95000"/>
                </a:lnSpc>
              </a:pPr>
              <a:r>
                <a:rPr lang="en-US" sz="1200" dirty="0">
                  <a:solidFill>
                    <a:srgbClr val="FF0000"/>
                  </a:solidFill>
                </a:rPr>
                <a:t>X</a:t>
              </a:r>
              <a:r>
                <a:rPr lang="en-US" sz="1200" baseline="30000" dirty="0">
                  <a:solidFill>
                    <a:srgbClr val="FF0000"/>
                  </a:solidFill>
                </a:rPr>
                <a:t>+</a:t>
              </a:r>
              <a:endParaRPr lang="en-US" sz="1200" dirty="0">
                <a:solidFill>
                  <a:srgbClr val="FF0000"/>
                </a:solidFill>
              </a:endParaRPr>
            </a:p>
          </p:txBody>
        </p:sp>
        <p:sp>
          <p:nvSpPr>
            <p:cNvPr id="30" name="TextBox 29"/>
            <p:cNvSpPr txBox="1"/>
            <p:nvPr/>
          </p:nvSpPr>
          <p:spPr>
            <a:xfrm>
              <a:off x="5516991" y="2368333"/>
              <a:ext cx="404278" cy="267766"/>
            </a:xfrm>
            <a:prstGeom prst="rect">
              <a:avLst/>
            </a:prstGeom>
            <a:noFill/>
          </p:spPr>
          <p:txBody>
            <a:bodyPr wrap="none" rtlCol="0">
              <a:spAutoFit/>
            </a:bodyPr>
            <a:lstStyle/>
            <a:p>
              <a:pPr>
                <a:lnSpc>
                  <a:spcPct val="95000"/>
                </a:lnSpc>
              </a:pPr>
              <a:r>
                <a:rPr lang="en-US" sz="1200" dirty="0" err="1" smtClean="0">
                  <a:solidFill>
                    <a:srgbClr val="0025FF"/>
                  </a:solidFill>
                </a:rPr>
                <a:t>X</a:t>
              </a:r>
              <a:r>
                <a:rPr lang="en-US" sz="1200" baseline="-25000" dirty="0" err="1" smtClean="0">
                  <a:solidFill>
                    <a:srgbClr val="0025FF"/>
                  </a:solidFill>
                </a:rPr>
                <a:t>d</a:t>
              </a:r>
              <a:r>
                <a:rPr lang="en-US" sz="1200" baseline="30000" dirty="0" smtClean="0">
                  <a:solidFill>
                    <a:srgbClr val="0025FF"/>
                  </a:solidFill>
                </a:rPr>
                <a:t>+</a:t>
              </a:r>
              <a:endParaRPr lang="en-US" sz="1200" dirty="0">
                <a:solidFill>
                  <a:srgbClr val="0025FF"/>
                </a:solidFill>
              </a:endParaRPr>
            </a:p>
          </p:txBody>
        </p:sp>
      </p:grpSp>
      <p:grpSp>
        <p:nvGrpSpPr>
          <p:cNvPr id="36" name="Group 35"/>
          <p:cNvGrpSpPr/>
          <p:nvPr/>
        </p:nvGrpSpPr>
        <p:grpSpPr>
          <a:xfrm>
            <a:off x="9546023" y="945601"/>
            <a:ext cx="1378938" cy="3020644"/>
            <a:chOff x="8347217" y="1876247"/>
            <a:chExt cx="1378938" cy="3020644"/>
          </a:xfrm>
        </p:grpSpPr>
        <p:pic>
          <p:nvPicPr>
            <p:cNvPr id="24"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76823" y="1913703"/>
              <a:ext cx="1349332" cy="2983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Rectangle 32"/>
            <p:cNvSpPr/>
            <p:nvPr/>
          </p:nvSpPr>
          <p:spPr>
            <a:xfrm>
              <a:off x="8376823" y="1876247"/>
              <a:ext cx="229564" cy="2538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sp>
          <p:nvSpPr>
            <p:cNvPr id="34" name="Rectangle 33"/>
            <p:cNvSpPr/>
            <p:nvPr/>
          </p:nvSpPr>
          <p:spPr>
            <a:xfrm>
              <a:off x="8393772" y="2996952"/>
              <a:ext cx="229564" cy="1451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sp>
          <p:nvSpPr>
            <p:cNvPr id="35" name="Rectangle 34"/>
            <p:cNvSpPr/>
            <p:nvPr/>
          </p:nvSpPr>
          <p:spPr>
            <a:xfrm>
              <a:off x="8347217" y="4004035"/>
              <a:ext cx="229564" cy="1529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grpSp>
      <p:cxnSp>
        <p:nvCxnSpPr>
          <p:cNvPr id="40" name="Straight Connector 39"/>
          <p:cNvCxnSpPr>
            <a:endCxn id="6" idx="3"/>
          </p:cNvCxnSpPr>
          <p:nvPr/>
        </p:nvCxnSpPr>
        <p:spPr>
          <a:xfrm flipH="1">
            <a:off x="8733025" y="1601251"/>
            <a:ext cx="751986" cy="850408"/>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8760296" y="3073389"/>
            <a:ext cx="751986" cy="31516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V="1">
            <a:off x="8769828" y="2591795"/>
            <a:ext cx="567182" cy="10510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1832245" y="4804947"/>
            <a:ext cx="2207656" cy="246221"/>
          </a:xfrm>
          <a:prstGeom prst="rect">
            <a:avLst/>
          </a:prstGeom>
        </p:spPr>
        <p:txBody>
          <a:bodyPr wrap="none">
            <a:spAutoFit/>
          </a:bodyPr>
          <a:lstStyle/>
          <a:p>
            <a:r>
              <a:rPr lang="en-US" sz="1000" i="1" dirty="0" err="1"/>
              <a:t>S.Borghardt</a:t>
            </a:r>
            <a:r>
              <a:rPr lang="en-US" sz="1000" i="1" dirty="0"/>
              <a:t> et al. </a:t>
            </a:r>
            <a:r>
              <a:rPr lang="en-US" sz="1000" i="1" dirty="0" smtClean="0"/>
              <a:t>arXiv:1911.01092</a:t>
            </a:r>
            <a:endParaRPr lang="en-US" sz="1000" dirty="0"/>
          </a:p>
        </p:txBody>
      </p:sp>
    </p:spTree>
    <p:extLst>
      <p:ext uri="{BB962C8B-B14F-4D97-AF65-F5344CB8AC3E}">
        <p14:creationId xmlns:p14="http://schemas.microsoft.com/office/powerpoint/2010/main" val="1948337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E9BBE13A-652D-45D5-B3D8-82A75A19F727}"/>
              </a:ext>
            </a:extLst>
          </p:cNvPr>
          <p:cNvSpPr>
            <a:spLocks noGrp="1"/>
          </p:cNvSpPr>
          <p:nvPr>
            <p:ph type="dt" sz="half" idx="13"/>
          </p:nvPr>
        </p:nvSpPr>
        <p:spPr/>
        <p:txBody>
          <a:bodyPr/>
          <a:lstStyle/>
          <a:p>
            <a:fld id="{18130751-A97F-4246-AF5E-218481EB1430}" type="datetime3">
              <a:rPr lang="en-US" smtClean="0"/>
              <a:t>1 July 2022</a:t>
            </a:fld>
            <a:endParaRPr lang="en-US" dirty="0"/>
          </a:p>
        </p:txBody>
      </p:sp>
      <p:sp>
        <p:nvSpPr>
          <p:cNvPr id="4" name="Foliennummernplatzhalter 3">
            <a:extLst>
              <a:ext uri="{FF2B5EF4-FFF2-40B4-BE49-F238E27FC236}">
                <a16:creationId xmlns:a16="http://schemas.microsoft.com/office/drawing/2014/main" id="{5DC516BF-C995-4C15-B38E-5F4B775E169F}"/>
              </a:ext>
            </a:extLst>
          </p:cNvPr>
          <p:cNvSpPr>
            <a:spLocks noGrp="1"/>
          </p:cNvSpPr>
          <p:nvPr>
            <p:ph type="sldNum" sz="quarter" idx="16"/>
          </p:nvPr>
        </p:nvSpPr>
        <p:spPr/>
        <p:txBody>
          <a:bodyPr/>
          <a:lstStyle/>
          <a:p>
            <a:r>
              <a:rPr lang="en-US"/>
              <a:t>Page </a:t>
            </a:r>
            <a:fld id="{A52F4D17-1AD6-42D9-B93A-EB002C62F438}" type="slidenum">
              <a:rPr lang="en-US" smtClean="0"/>
              <a:pPr/>
              <a:t>49</a:t>
            </a:fld>
            <a:endParaRPr lang="en-US" noProof="0" dirty="0"/>
          </a:p>
        </p:txBody>
      </p:sp>
      <p:sp>
        <p:nvSpPr>
          <p:cNvPr id="12" name="Title 11"/>
          <p:cNvSpPr>
            <a:spLocks noGrp="1"/>
          </p:cNvSpPr>
          <p:nvPr>
            <p:ph type="title"/>
          </p:nvPr>
        </p:nvSpPr>
        <p:spPr>
          <a:xfrm>
            <a:off x="263352" y="116632"/>
            <a:ext cx="11449051" cy="1124780"/>
          </a:xfrm>
        </p:spPr>
        <p:txBody>
          <a:bodyPr/>
          <a:lstStyle/>
          <a:p>
            <a:r>
              <a:rPr lang="en-GB" dirty="0" smtClean="0"/>
              <a:t>Qualitative rate equation For P-doped WS</a:t>
            </a:r>
            <a:r>
              <a:rPr lang="en-GB" cap="none" dirty="0" smtClean="0"/>
              <a:t>e</a:t>
            </a:r>
            <a:r>
              <a:rPr lang="en-GB" cap="none" baseline="-25000" dirty="0" smtClean="0"/>
              <a:t>2</a:t>
            </a:r>
            <a:endParaRPr lang="en-US" dirty="0"/>
          </a:p>
        </p:txBody>
      </p:sp>
      <p:sp>
        <p:nvSpPr>
          <p:cNvPr id="10" name="AutoShape 2" descr="data:image/png;base64,iVBORw0KGgoAAAANSUhEUgAABD8AAAYBCAYAAAC6JjC6AAAgAElEQVR4XuydB3RURRuGPwgQCIQqLRTpvUqHSO+9FxEQFARFQPqvICBIt4BSVbrSe5EaQUFBQHpv0kHpoYb2n3fwxk3YTXY3u5tb3jknJ7B779z5npns3vvOV+I8f/78ubCRAAmQAAmQAAmQAAmQAAmQAAmQAAmQgEkJxKH4YdKZpVkkQAIkQAIkQAIkQAIkQAIkQAIkQAKKAMUPLgQSIAESIAESIAESIAESIAESIAESIAFTE6D4YerppXEkQAIkQAIkQAIkQAIkQAIkQAIkQAIUP7gGSIAESIAESIAESIAESIAESIAESIAETE2A4oepp5fGkQAJkAAJkAAJkAAJkAAJkAAJkAAJUPzgGiABEiABEiABEiABEiABEiABEiABEjA1AYofpp5eGkcCJEACJEACJEACJEACJEACJEACJEDxg2uABEiABEiABEiABEiABEiABEiABEjA1AQofph6emkcCZAACZAACZAACZAACZAACZAACZAAxQ+uARIgARIgARIgARIgARIgARIgARIgAVMToPhh6umlcSRAAiRAAiRAAiRAAiRAAiRAAiRAAhQ/uAZIgARIgARIgARIgARIgARIgARIgARMTYDih6mnl8aRAAmQAAmQAAmQAAmQAAmQAAmQAAlQ/OAaIAESIAESIAESIAESIAESIAESIAESMDUBih+mnl4aRwIkQAIkQAIkQAIkQAIkQAIkQAIkQPGDa4AESIAESIAESIAESIAESIAESIAESMDUBCh+mHp6aRwJkAAJkAAJkAAJkAAJkAAJkAAJkADFD64BEiABEiABEiABEiABEiABEiABEiABUxOg+GHq6aVxJEACJEACJEACJEACJEACJEACJEACFD+4BkiABEiABEiABEiABEiABEiABEiABExNgOKHqaeXxpEACZAACZAACZAACZAACZAACZAACVD84BogARIgARIgARIgARIgARIgARIgARIwNQGKH6aeXhpHAiRAAiRAAiRAAiRAAiRAAiRAAiRA8YNrgARIgARIgARIgARIgARIgARIgARIwNQEKH6YenppHAmQAAmQAAmQAAmQAAmQAAmQAAmQAMUPrgESIAESIAESIAESIAESIAESIAESIAFTE6D4YerppXEkQAIkQAIkQAIkQAIkQAIkQAIkQAIUP7gGSIAESIAESIAESIAESIAESIAESIAETE2A4oepp5fGkQAJkAAJkAAJkAAJkAAJkAAJkAAJUPzgGiABEiABEiABEiABEiABEiABEiABEjA1AYofpp5eGkcCJEACJEACJEACJEACJEACJEACJEDxg2uABEiABEiABEiABEiABEiABEiABEjA1AQofph6emkcCZAACZAACZAACZAACZAACZAACZAAxQ+uARIgARIgARIgARIgARIgARIgARIgAVMToPhh6umlcSRAAiRAAiRAAiRAAiRAAiRAAiRAAhQ/uAZIgARIgARIgARIgARIgARIgARIgARMTYDih6mnl8aRAAmQAAmQAAmQAAmQAAmQAAmQAAlQ/OAaIAESIAESIAESIAESIAESIAESIAESMDUBih+mnl4aRwIkQAIkQAIkQAIkQAIkQAIkQAIkQPGDa4AESIAESIAESIAESIAESIAESIAESMDUBCh+mHp6aRwJkAAJkAAJkAAJkAAJkAAJkAAJkADFD64BEiABEiABEiABEiABEiABEiABEiABUxOg+GHq6aVxJEACJEACJEACJEACJEACJEACJEACFD+4BkiABEiABEiABEiABEiABEiABEiABExNgOKHqaeXxpEACZAACZAACZAACZAACZAACZAACVD84BogARIgARIgARIgARIgARIgARIgARIwNQGKH6aeXhpHAiRAAiRAAiRAAiRAAiRAAiRAAiRA8YNrgARIgARIgARIgARIgARIgARIgARIwNQEKH6YenppHAmQAAmQAAmQAAmQAAmQAAmQAAmQAMUPrgESIAESIAESIAESIAESIAESIAESIAFTE6D4YerppXEkQAIkQAIkQAIkQAIkQAIkQAIkQAIUP7gGSIAESIAESIAESIAESIAESIAESIAETE2A4oepp5fGkQAJkAAJkAAJkAAJkAAJkAAJWJnAs2fPJDQ0VAIDAyVu3LiWRUHxw7JTT8NJgARIgARIgARIgARIgARIgATMSuDGjRvy3XffSfr06SVdunQye/ZsyZQpk/Tq1UtSpkxpVrMd2kXxw3JTToNJgARIgARIgARIgARIgARIgATMTODp06cyZMgQJXK8++67kihRIjl27Ji0aNFCqlatKp999pn4+/ubGcFLtlH8sNR001gSIAESIAESIAESIAESIAESIAGzE3j48KHy8Fi9erUsW7ZMihQpItevX5fWrVsr03/44QdJlSqV2TFEsI/ih6Wmm8aSAAmQAAmQAAmQAAmQAAmQAAlYgcCDBw8EIkiyZMlUrg/N86Ny5coycuRISZAggRUwhNtI8cNS001jSYAESIAESIAESIAESIAESIAErEbg+fPnKv/HzJkz5fvvv5fcuXNbDYFQ/LDclNNgEiABEiABEiABEiABEiABEiABKxC4ffu2rF27Vnbu3CkXL16UMWPGSMaMGa1g+ks2Uvyw5LTTaBIgARIgARIgARIgARIgARIgAasQgOfH3LlzZezYsTJhwgQpU6aMVUwPt5Pih+WmnAaTAAmQAAmQAAmQAAmQAAmQAAlYjUBoaKi8//77cvr0aZkzZ45kyZLFUggoflhqumksCZAACZAACZAACZAACZAACZCA2Qkg2emGDRskZ86ckidPHokTJ46g/O3AgQNlxIgRMm/ePFX21kqN4oeVZpu2kgAJkAAJkAAJkAAJkAAJkAAJmJ7Atm3bJDg4WBo0aCDTp0+XFClSqMovKH87ceJEWb58udSvX9/0HGwNpPhhqemmsSRAAiRAAiRAAiRAAiRAAiRAAmYncOjQIenXr5/0799fypUrpzw/bt68KW+//bbyAPn2228lTZo0ZscQwT6KH5aabhpLAiRAAiRAAiRAAiRAAiRAAiRgdgJIcLpu3TrZuHGjtG3bVtKmTSuTJk2S3bt3q4ovCIWxWqP4YbUZp70kQAIkQAIkQAIkQAIkQAIkQAKWIBAWFiaHDx+WW7duSfr06SV79uwSL148S9ge2UiKH5acdhpNAiRAAiRAAiRAAiRAAiRAAiRAAtYhQPHDOnNNS0mABEiABEiABEiABEiABEiABEjAkgQoflhy2mk0CZAACZAACZAACZAACZAACZAACViHAMUP68w1LSUBEiABEiABEiABEiABEiABEiABSxKg+GHJaafRJEACJEACJEACJEACJEACJEACJGAdAhQ/rDPXtJQESIAESIAESIAESIAESIAESIAELEmA4oclp51GkwAJkAAJkAAJkAAJkAAJkAAJkIB1CFD8sM5c01ISIAESIAESIAESIAESIAESIAESsCQBih+WnHYaTQIkQAIkQAIkQAIkQAIkQAIkQALWIUDxwzpzTUtJgARIgARIgARIgARIgARIgARIwJIEKH5YctppNAmQAAmQAAmQAAmQAAmQAAmQAAlYhwDFD+vMNS0lARIgARIgARIgARIgARIgARIgAUsSoPhhyWmn0SRAAiRAAiRAAiRAAiRAAiRAAiRgHQIUP6wz17SUBEiABEiABEiABEiABEiABEiABCxJgOKHJaedRpMACZAACZAACZAACZAACZAACZCAdQhQ/LDOXNNSEiABEiABEiABEiABEiABEiABErAkAYoflpx2Gk0CJEACJEACJEACJEACJEACJEAC1iFA8cM6c01LSYAESIAESIAESIAESIAESIAESMCSBCh+WHLaaTQJkAAJkAAJkAAJkAAJkAAJkAAJWIcAxQ/rzDUtJQESIAESIAESIAESIAESIAESIAFLEqD4Yclpp9EkQAIkQAIkQAIkQAIkQAIkQAIkYB0CFD+sM9e0lARIgARIgARIgARIgARIgARIgAQsSYDihyWnnUaTAAmQAAmQAAmQAAmQAAmQAAmQgHUIUPywzlzTUhIgARIgARIgARIgARIgARIgARKwJAGKH5acdhpNAiRAAiRAAiRAAiRAAiRAAiRAAtYhQPHDOnNNS0mABEiABEiABEiABEiABEiABEjAkgQoflhy2mk0CZAACZAACZAACZAACZAACZAACViHAMUP68w1LSUBEiABEohlAmFhYRIaGipx48aVwMBAiRcvXiyPiJcnARIgARIgARIgAWsQoPhhjXmmlSRAAiRAArFM4NixY7JmzRpp3Lix7Ny5U+bMmSNjxoyRnDlzxvLIeHkSIAEzEtixY4f0799fWrRoIZ07dzajibSJBEiABFwiQPHDJVw8mARIgARIgATcIzB06FB5+PChDBo0SHWAh5IUKVLIwIED3euQZ5EACZBANARKly4tEEEWLFggzZo1Iy8SIAESsDQBih+Wnn4aTwIkQAIk4CsC169fl0ePHkn69OnlwYMH0r17d8mbN698+OGHEidOHF8Ng9chARKwEIHz589L+/btZdOmTRRALDTvNJUESMA+AYofXBkkQAIkQAKWJvD8+XM5c+aMDB48WLp27SolS5aMwOPGjRsyZcoUSZAggdy+fVuyZs0qb7zxhvj7+7vNLSQkRKZNmyajRo2SDBkyuN0PTyQBEiCB6Ajcv39f3nnnHZk7dy4FkOhg8X0SIAFTE6D4YerppXEkQAIkQAJREdi/f79s3rxZhaP069dPtm7dKuXKlQs/5ebNm9KlSxfp0KGDVK9eXZ48eSIjR45UwkfPnj3Fz89PnQ+3cketePHiUqVKFfU2hJYtW7bIL7/8Ih988IEKe2EjARIgAV8QwGfc6NGjZfv27VKqVClfXJLXIAESIAFdEaD4oavp4GBIgARIgARig8C2bdskODj4JfFjw4YNMnz4cPnhhx8kKChIDQ3H9urVS+2iwgvE2QbhY9WqVUpAqVevnpw6dUp++uknFf7CsBdnKfI4EiCBmBDAZxYEXiRcZiMBEiABqxGg+GG1Gae9JEACJEACLxFwJH4gSSneg/iRKlUqdR6qtqB6Aiq1VKtWzWma8+bNk06dOqlSt1rDA0jr1q2d7oMHkgAJkIC7BPbu3StFixaVESNGqITLbCRAAiRgNQIUP6w247SXBEiABEjAKfEDSUmRjPTp06cybtw4CQgIiCB+9OnTh8IF1xIJkIAhCCDvR9WqVeXOnTsyf/58yZ8/vyHGzUGSAAmQgCcJUPzwJE32RQIkQAIkYEgC9jw/NPEDBn355ZeSKFEiih+GnF0OmgSsTQCfb8j1gVA7Ch/WXgu0ngSsToDih9VXAO0nARIgAYsQwI4nqrmg5Oz06dMlTZo04ZZT/LDIIqCZJGAhAgixGzZsmBI+mjVrppI1Z8uWzUIEaCoJkAAJRCRA8YMrggRIgARIwBIE4Mnx+eefy927dwUhK1oODxhvT/wICwtTcfHHjx+X2bNnh1dm0XJ+MOzFEsuGRpKAIQmgChUqSh08eFCJHqj0wkYCJEACVidA8cPqK4D2kwAJkAAJ2BU/gGXKlCmydOnSCAlPUSayZcuWsnjxYilWrBjpkQAJkICuCEDk7d27t1SsWFEGDRqkfrORAAmQAAmIUPzgKiABEiABErA8AUfVXg4dOqQqtEyaNEkKFSqkOKHyy/Lly5UwkiJFCsuzIwASIAH9EFi4cKE0b95cBg8erIQPNhIgARIggf8IUPzgaiABEiABErAsgRMnTsiSJUtU+VrkAWnfvr3kzp1bGjduLDlz5pTnz5+rBIFbtmyRgQMHyrVr12TIkCEyfPhwdRwbCZAACeiFwJo1a6ROnToUPvQyIRwHCZCA7ghQ/NDdlHBAJEACJEACeiOAZKkHDhyQlClTSvbs2SVBggR6GyLHQwIkYHECHTt2lJMnT8rPP/9scRI0nwRIgATsE6D4wZVBAiRAAiRAAiRAAiRAAgYngDwfSNC8YsUKg1vC4ZMACZCAdwhQ/PAOV/ZKAiRAAiRAAiRAAiRAAj4jsHbtWqlVq5b07NlTVbZiIwESIAESiEiA4gdXBAmQAAmQAAmQAAmQAAmYgMD48eOle/fu0rBhQ5XwtEiRIiawiiaQAAmQgGcIUPzwDEf2QgIkQAIkQAIkQAIkQAKxTgACyGeffSZhYWFKAOnRo0esj4kDIAESIAE9EKD4oYdZ4BicJhAUFOT0sTyQBEiABIxOYMGCBRIcHGx0Mzh+EiABHxM4evSoEkDmzJkjrVq1kpEjR0rmzJl9PIrYudyDBw/k/v37EhAQIIkSJYqdQfCqJEACuiRA8UOX08JBOSIQJ04ciRs3rvj7+xNSLBJ48uSJPH78WOLHjy/x4sWLxZHw0g8fPlQQEiZMSBixTAA33J78fEJ/v/76K8WPWJ5XXp4EjEzg+++/lwEDBkjSpEmVANKoUSMjmxPl2FGafNmyZfK///1PlS9HOfKpU6dK+fLlBfct8IhBGfMsWbKYlgENIwESiJoAxQ+uEEMRgPiRJEkSCQ0Nldu3b8uzZ88MNX6zDHby5Mny0UcfyfDhw6Vz585mMcuQdmTNmlWN+8yZM4Ycv7cHnSJFCm9fIrx/fD5VrFjRI2UmcfOOBxWKHz6bPl6IBExL4NChQ0oAgTAAb7JmzZqZ0tZt27bJvHnz1P1J2rRpJSQkRGbNmiXjxo2T8+fPy/bt2wXlgPFZ7Ww7ceKEzJgxQ+rVqyebNm2S119/XYkpbCRAAsYkQPHDmPNm2VFHFj86deokyZIlsyyP2DL83r17cufOHbWTlDhx4tgaBq8rIlevXlUccKPHFpHAuXPnBNUPfNUofviKNK9DAiTgDoHmzZvLwoULZfXq1VK7dm13utDtOfCCHDNmjHTo0EEyZMigxglPEAgX+fLlk61btyqvD2wYPH36VA4cOCC3bt0K//7MmzevnD17NnwjAcdlzJhRhgwZIkWLFlUeMwglGjt2rKqkw3tP3S4FDowEoiRA8YMLxFAE7Ikf8+fPN5QNHCwJkIBvCNSsWZPih29Q8yokQAIGIPDPP/+oh3/kAPn2228NMOKYD3H37t3K4yV58uQq8aufn1+4MIIwmJ9++kmmTZsmyCl35MgRWbRokRJQ8H9s8rzzzjuCjbZq1aqpUJouXbrI119/Lfnz54/54NgDCZCAzwlQ/PA5cl4wJgQofsSEHs8lAWsRoPhhrfmmtSRAAlETgKcDkp7iYR4eDFZoECzeeustFfpSsmTJCCZfvHhR2rRpo8KAihcvLjt27JC33347PEnqzZs31fsoHayJH++++67KHVKoUCEr4KONJGA6AhQ/TDel5jaI4oe555fWkYAnCVD88CRN9kUCJGB0AlrYC7wd8PlohQbxA+EwjkJVfvjhB+XNgZwoEDlsE+qjVHD//v2V8FGrVi0V9oIKOugrTZo0VsBHG0nAdAQofphuSs1tEMUPc88vrSMBTxKg+OFJmuyLBEjAqASskvDU3vzs379fJSr98MMPX3obOUGQFBXiBzw8kChVC4vRDt65c6fKG9K3b1+VLwV5QOApEvk4o64NjpsErEaA4ofVZtzg9lL8MPgEcvgk4EMCvhY/UFmmSJEirPbiwznmpUiABKImYKVSt/ZIwLMjXrx40qJFiwhvQ/hYt26dSnoaGBgoAwcOlB9//FHy5MnzUjfwAEGVQXiFoOIgGwmQgHEJUPww7txZcuRx48ZVDxd//vmnKnWLuFUmPLXkUqDRJBAtAV+LH9EOyIUDWOrWBVg8lARIwC4BeDPMmTNHJThF6Wzk+7BSg2iBai0QPmxzdED4WLVqlTx79kyVsH306JHyDEEFF4S1QCxhIwESMCcBih/mnFfTWmU18ePJkydqtwENOxP8Qjbt0qZhXiBA8cMLUNklCZBArBPQ7g3ix49v1xMBZVyrVq0qePgfNGiQqnJixYbqNvDoGDZsmLzyyiuqxO3vv/8u8Aa5fPmyfPPNNyqMBfdZI0aMUOEtED8giOB4NhIgAfMRoPhhvjk1tUVWEj+uXr0qgwcPlo4dO6o5nThxovpSTps2rannWDPuiy++kNq1a9t1QTU7gAcPHsjo0aPlvffek9SpU5vdXK/ZR/HDa2jZMQmQQCwR2L59u3pof//991Vp1sWLF6tKJUjYCTEE+T0KFCggDRs2VMIHvGWt2q5fv64YlStXThA2zUYCJEACFD+4BgxFwEriB+J0sTPx8ccfqy/toUOHquziKLNmhUbxg+JHTNc5xY+YEuT5JEACeiKA5J0I94X4AcEDng1vvPGGNG3aVN0bQPioW7eulChRQhYsWKCnoXMsJEACJKALAhQ/dDENHISzBIwqfmjJsmztDAgIULXkI7+H0JYECRJI7969pVSpUtK2bVt1Gtw0f/31V/nyyy/Da9A7y83Xx7lqb9KkSV/alTGq+IFY4jt37gjckrWGdYtYYohYkd9DOBPm27aZwfNjypQpavcRO26utpica3stih+ukufxJEACeiWA7wWtYol2H4Ayrq1bt5Zx48apz1p4g+zYsUN27dqlVzM4LhIgARKIVQIUP2IVPy/uKgGjih/Xrl2TPXv2yPTp02Xu3LlK2Ojatau8+uqrgvAWxKNu2LBB7dxUqlRJcuTIoY4pW7ZsBPFj8+bN6iYHwomem6v2FixY8KWycUYVPxBTjHhr3IAihjh58uQqXAnx1xC21q9fL7169VKuyLhphcAVObbY6OIHksehLGDz5s1dFj9icm7kvwk9ih+T902Wtwq8JQn9Ekb5J8yEp3r+hOPYSMD3BE6ePCktW7aUbt26hd8XrFixQm2IYHMkKChI3TccP35c8DobCZAACZDAywQofnBVGIqAUcUPDfKJEydULXlkHccNS+LEiQWeAnBhxWsVKlRQhz58+FA9IBvV88NVe3H8pk2bIuxWIa45V65ckjJlStUdBB/c+BklBwZEEAg4mGdk269cubKy48yZM4KQJjzcYv7RcOzSpUvl1KlT6v+PHz9WSdngugzvIDQIJLBfO0evf7jInr9w4UK1Q4nf9jw/4BVz4cIFVWIQQp9WOtCZc12xW2/iR4d1HWTnlZ0SlCRIJlaZKNmTZ3doDsUPV2aax5KA+QngO7F69ery008/qc9V3DtAWMdnqeYJsnbtWqlVq5bKF4Z8H2wkQAIkQAIRCVD84IrwGIHz58+rpJzp0qVTuSrw5VynTh2BYOFMgzDQs2dP9SWOByJ7zejiB2xavny5EkA+//xzeeedd+SXX35RpXs/+OCDCNVc8ID8119/qTJtCJfA7wwZMqhzPJq46/51kTuXRNIVdGaaXD7GWXsjd2xUzw9bO27evKm8eeAJM3v2bOUFMnz4cHnzzTclb968Dlka2fMDyeXgoYRkrfg8gJ1I0qvZixv4SZMmSf/+/ZWw9eOPPyph6+233xZ8BkR1rquLr0SFEhLwXoAUTF1QBpYaKGkTez5ZcGhYqAQmCIx2aBA9IH5orUvhLvJekfcofkRLjgeQAAmAwLlz55THx6effirly5dXiTzbt2+vyrhq4TA4DvcKED8ogHDdkAAJkMDLBCh+cFV4hAAe0hHGgQc7eDDcu3dPeS5UrFhR7VZH1/CwBzd55LSYP3++5M6dO1bEj2aTf5PDl/8tLZswnmz/X5Xohu7y+9j1xo4M3FTHjx8veBjs06ePpEiRIkJfCIdB9va33npLiR14eMb/IYB4tK3uJXLnokireR7tVuvMWXtjQ/wYs3OMzDo8S5rmaiodC3ZUO/KebkhQh78BeCEgvCdVqlRSv379KC/jK/HjypBP5cG+fZL+0yGSsEABj5m+bds2CQ4Olq1bt0bw/MDnBMQ7fE6ULFlSXe/27dtK+ENlH3BydK47g8tTNo/Efze++MXxk7b520rPYj3d6cbhOVsubBGsodczvC5di3aVxPFfePI4arWX1JbzoefV2/Przpd8qfI5PJaeHx6dKnZGAoYnAE8PhE3CSxBegRA/EN6CcNrIHnbYPMFnLe7BcL+B30Zr+F5A9Rrt+/Lw4cMqwSu8X8qUKWM0czheEiABnRCg+KGTifDkMHbv3q0qg2C31R0PAXy5YHehQYMGTg8LCQrx0DJhwgRBAkc0PNyjBBu+hCM/2Nt2jC90uMfjBzu/nhA/vtp4XL7aeMLh+POlT2r3vb+u35P7YU/Ve/H94krONEkc9nH48h2773UIziqf1HX8UIOTrly5om5MEJsLe4sWLWq3L4QB4OEQDVyRM8Ju2z5RZG1/x/PlyKvj8X2R6y9CLSR5ZpGEyRz3ceWA/feKtBZpOCnKteKsvbaduOL5UXZuWcEOvL2WJ2Ueu68/fvZYTt3613YRSZ84vSTzt2//0RtHHdq3sN5CcXQNnIT1jb8FePtA4IObssN5/Pcqrogft5culUv9/+dwfAkdeJg8vnRJnmJtofzf8+eSME+eF/+20x4eOWL39cCqVSXjhG9ees+RgIHPiVmzZilvD+S70Ro+ryASfffdd3Lw4EG7wkmUC8zBm4WDC8uzjs/C34WHRsMcDSVlwpRy8NpBSZ8kvVTOVFlKpCvhTvdSdWFVuXr/qjp3Wo1p0fYzdtdYmXlopjp+XZN1UYptFD/cmhKeRAKWIQDhY9SoUS99nmoAII5gUyokJERGjhwp/fr1MxSbZcuWqRAffJ+gig2ShuNeEptF8CxkIwESIAF3CFD8cIeazs/BFwW8BNytCoIHkWzZsqlkjM40exnIcR7GAZfMRYsWKW8QRw1f0Mj3gId7jNnT4kfTYhmdMUMds/nY33Ltbpj6d6IEflKnYHqnz120+4I61hnxQz0sTZumXP1xUwIvmegeiKMciK34ATHC2XZmi8jtF+NWwkeeus6eKbL3hxfHOiF+uGMv1g9yfjiT48NW/GiQwznR7uGTh7Lx7EZ5Js+UQFEsbTHJGOj8WgV9ypoAACAASURBVFl+crkyPzrxA8fAiwd/T3fv3lW7dFGFvOB45ABBOBS8I6LL8WErfiRr1Mjp+YP4cX/HDiV4xE+fXgJKlXL6XFwTzVXxA58tmFeIQfCA0Rpe//nnn9VNPPKe2PMacXpwNgci7OVhh4dS7dVq8lqa1wQi1qbzm+Ru2N3wo4aVGybOrhnbMcCDA54cWvu8wudSPUv1KIfZfm17uXTvkly6e0n6lugrbfK1cXg8xQ93ZpznkIA5CeA+C5tJ+O4oVqyYqib28ccfq+8KCOr+/v52DUf+MIjuX3/9tTRr1kzdb+D+zmitR48eKtk7KsMhlNaInixGY87xkoBZCVD8MOHMIr8AEmDZq6DhjLkQIxCDb7szG9V5169fVw92pUuXVu6VmreJM+7rCI9Bss927dopAWTMmDEeET+csdPeMZ1mRSwPN7VtcXe7ivI8eLhglxsunUiGOXPmzPBkp165oL1OHXlyeCH3hy7stcNg1elVsuTEEqmdtbZ6QHbk+RGTOcHNKdY45hpeD7hxHT16dLSiRkyu6dS5z57JtYkT1aEJsmSRpHVdEL6iuYDt3/5rr70mY8eOVTt12MlDvo958+aF5/WB8IQYdezsRfb8sD3XVixxyj4RKVu5rIS2C5XfWv0WIS9HzcU15eLdi6qbydUmS7kg18vx4twmK5rI8ZvHJbl/cllUb1G0OUUKziwoyPURcj5E4kgcJZw5ahQ/nJ1lHkcC5iegVXqBkIFcahCKtYpizmwQ4HiEzeLeDhtM+fPnNww0eMnCgxg5TODpsmbNGoofhpk9DpQE9EeA4of+5sRwI9LED8ScDhw4MHz80YkfWrhLmjRp1BcZdoOdET9wntZwTeQVMFKD4IOcB8jlgQSYSIgZFhamHvyQLNZszWr2Rp6/LVu2yN69e5X7MUK7OnXqpBKBQjB0JyzNCOvj6NGjqswthI4CBQrI5MmTVV6Pv//+W637jz76SMVto128eFG9Bi8o5PxwdC5YIUkwGjyltCo4UfGA50e8zvHk91a/Rzhs4t6JAs8deGFsaLpB0iV27++uxuIayosD7UA7B2Fh/14ZXifNVjZT4TE4Z8C2AVGGvlD8MMJK5xhJwHcEkEAbeS8QDpszZ06XQ5shMCM5KpoRBBCEYHfv3l3mzp0bnrwV3yfYTKDnh+/WHa9EAmYjQPHDbDPqoj3ID4IfPKjgQdyd5q74oYW7dO7cWYV8OCt+QCCAYAB3zn379qldAKM0CDfY9UYog5bECyIRHoSxu4EKGDEKf9EZCKvZGxk/wl3gqqsltLVN7IsbOkfhL9jlW7lypUrqBo8qo7VHjx6pHbqzZ8+qfDb4m23atKkyA+IGxD8Il3C/XrBggSoDDJdsrH1H5965c0cJSGi4+YX7c3StQLkCUmJgCZlec/pLh2pihLthL9r5b+Z9U+YcmRNtzo/Zh2fL6J2jlRcKGkK1ogp9ofgR3ezyfRIgAVcJ7Ny5U4VTwoMEn9F6aKjwBe+/yA1jxeaJbdUabbMI4aNsJEACJOAOAYof7lAzyTnYPUCsPb5E4I5epEgRtyxDQk48uMODAzuzCRMmVP1E5fmBh0Ac26hRo3BvhyVLlqi4VLg3ItcDHm4i74wbvdQtStrioRaxuprIAYEAVV/gNYP8KNqOuFuTobOTrGavLX7tIb5evXoREtqi4glK3WbPnl2td3sP8VooCMQBJB82akOOE7QkSV5OHIz3Hj9+7DCRb1TnOssjT5k80n5ce+lX0n6iP3hu5E6RW8ZXHu9sl+HHjfpjlCw7tUx5lWjhLFGVrh2wdYDsvLpTeXugdQvpJpfvXXYY+kLxw+Up4QkkQAJOEEA1PYRfIhQmthtCdyDww5PDnjcH7hFtc8Zhs27VqlUqxJqNBEiABNwhQPHDHWomOgdJs/CQFl1SxahMRk4DPLjfuHEjQpJVuFXioT5yZQf0pVUxwW+tmVn8QDlbhDzMmDFDMmXKJJ988ok0btxYmY58GCNGjFAiFG5KmjRpInhgNuKOvzaXVrPX9u8DD+3I4QKRa926dSrXBf4+4P2A8Cb8PXz11VfKawneDvB6gBgSWSCAMIm8O0YWP2L7ozJ7qewyePpgh4lFIWDAayNyThBnxg3hpETaEjIseJggkSmaPQ8TrS/b4/Eawm6iCn3Ru/gBcRvVI1DCGflsXG1I6PvGG284nVjb1f55PAmQwMsE4GEBTwp4HiLMMLYbxoME/fB2ZCMBEiABXxCg+OELyha4BpKVIuM4kncGBQWp6hn4/61bt8IzkaMsG+rT40HQXrZxZ8Ne4KECjwJ4nCB/AkQWNhIwOgF4QyEEBOsaHhEbNmxQD4cUP9yfWYgf85bPc1iC1t3QF+28cZXGSeXMlQU5RCbtm+Qw7wfKMEcOc9FeQ9iMPc8UI4gfvqwq5v4q4JkkQAIgoAkftmEksU0GY4Ln8Z49e2J7KLw+CZCARQhQ/LDIREdlJkSHLFmyqBh8dxs8SFCm9v79+ypB1a5du1RlCyQwTZs2reoWyQ8nTJigBBLbEJsrV66oPBh42MMXYJs2baR8+fIqo3nkZvSwF3f58jxzE8DfD9x4M2fOLB07dlThXrgpNHrYS2zPGsSPvb/ujVDpJfKY3Al9sQ15QX87r+yUDus6OMz7EXIuRLr/3P2lssgIfTl281h4KIzt2PQufsCLCYKdvfBEZ+YdHlJ+fn5OJa51pj8eQwIkYJ8A7sdQ6QWeiHoSPjRBBp6QSObKRgIkQAK+IEDxwxeUdXANTWBAiIttQ7JSeGTgQUvLAh6T4aKaw7Fjx1RoR8aMGT2evJPiR0xmh+fqlYCWNBhVUCD8oTHsJeazlbN0Tjmx/USUHdkmIg1MEOjURSOHsOCkqPJ+OPIM0UJfUPI2T8o8Ea6td/HDKVA8iARIIFYJfPHFF+r+DvdkI0eOlLoeLGnuCcPguYvwG9yjahtlnuiXfZAACZCAIwIUPyyyNiBIdOvWTXl3+Pv7h1uNsmkoHYbcA/D+0Huj+KH3GeL43CGAjPaoZIKqS7Vq1VJhY/T8cIdkxHNQ7eXgtoNRdoSysxAznK36EjnkRes8qrwfUb1XZm4ZaZi94UuhL2YRP7SEzshphHw3+fLli/nEsgcSIIEoCSCnDkKP169fr0qJ498ISdZbQwLwrFmzKq8UMyV71xtnjocESOA/AhQ/LLIaUHITN55dunQJr8YC03FjirAXlKPMnz+/7mlQ/ND9FHGAbhJA4ltUQEKOD3hQDRs2TIoXL65EEO6IuQe1WPlisvuX3dGe3HRlUwlKHORU1ZfIIS9a51Hl/YjKKyRyFRitP7OIH7AH3oUhISGqylXq1KmjnQ8eQAIk4D4B5GCrWrWq2tBCOCXEDz03JAPv3bu3+mEjARIgAW8ToPjhbcIG6H/v3r2q4gi8P/TeKH7ofYY4vpgSePjwoQoXQ04FlI3Gmmdzj0DpSqVl+8/boz3ZldAXeyEvuICW12NajWkREqw68hTRBuUoH4iZxI9oJ4AHkAAJeITAwYMHVbU4CB9TpkyRXLlyeaRfb3aCUBx81y1atMibl2HfJEACJKAIUPyw+EJAokUkIE2ZMqXUr19f9zQofuh+ijhAEtANgQpVK8iWjVuiHY+zoS9RCRn2Krrgws4IKwh9qZKpiiqbqzWziR9nz55VJdVfeeWVaOeDB5AACbhHAOWnV69eLRBBjNLgEYawuEuXLhllyBwnCZCAgQlQ/DDw5LkydOT8QELTffv2vXQaXv/6668N4Y5M8cOVWeexJGBtAlWqVZFNGzY5BcGZ0BdHIS/aBez14SisxXZQ9ZbWk7/u/CVNczWV9vnbS+akmcVM4ge8mCZPnqyqfGkJfZ2aFB5EAiTgEgGURw8MDFReH0ZpWtLTU6dOqQpnbCRAAiTgTQIUP7xJV0d9Q/xAOTHcUGP3TWtwr3e3VGFsmEfxIzao85okYEwCNWvWlLVr1zo1eGc8NByFvGgXgDiy/NRy+a3Vb+HXjO6c86HnpfaS2ur4+HHjS+/iveWNvG8YUvyISmSHffAybN26tVPzwYNIgARcJzBv3jxp1aqVLFiwwBChzLBw//79UrhwYfn555+lYsWKrhvNM0iABEjABQIUP1yAZeRDUeL29OnTKv7Tz8/PsKZEFj9Kly5tWFs4cBIgAe8QQAgKWoGcBZwWP6ILfYkudweuFzl/h6NQGFur7z2+J/D8uPbgmjyX59K3RF9pk6+NYcUPeyI7qorB67B9+/YRxHfvzD57JQFrE0DpWHhTGEUAefDggQQEBFD8sPaypfUk4DMCFD98hpoX8gQBW/HDE/2xDxIgAfMRiM7bwpHFjkJfPtvxmSw5sUSePX8m65usl9QB9iuWRBY7HCUzjXz9mYdmKuHk0I1D8mrgqzKj5gwZPmi4jBw5Un799VcJDg42xCRFJbJv3LhR4sSJI1WqVDGELRwkCRiZQIMGDVSVpR49eqiKL8mTJ/epOZs3bw6/HnLKpUqVSuWWS5Qo0UvjQNJ9VByk54dPp4gXIwHLEqD4Ydmpf2H47t271U/z5s19/uXoDnqKH+5Q4zkkYC0CUZWWjYpE542dZdvFbVInWx15PePrEhAvQODxMe3ANHn49KE69Zsq30iFjBUcdmMroERV/tZeB5p3SeXMlSVgfYDhxI+o2OJ7BjH9+K5hIwES8D4BeH4gpxty7YwYMUIQBujttmbNGnn//fflr7/+snupJEmSqNLt+EmQIIE6BtUGM2bMKNu3R1+Zy9vjZ/8kQALmJ0Dxw/xz7NDCZ8+eydChQ1WW7WXLlqkvSL03ih96nyGOjwRil8DOKzulw7oOErnkrDOjKju3rGghM7bHJ46fWBCegja52mQpF1TOYXe2eT/ar22vjptec7ozl1fHLD+5XAZsGyC5ruWSJb2XGMrzIzQ0VIW3oIqYbbt3757MnTtXunXrJiVLlnSaBQ8kARKIGYGdO3cKqqls2LBBhg0bpv7tzdaxY0c5d+6cDB8+XIoVK6YuBSEEoW+HDh2Sy5cvy7Vr1+T69esqBBuiB457++23vTks9k0CJEAC4QQoflh8MeAmFa7KtklQ9YyE4oeeZ4djI4HYJ6CJB+uarJOgJEEuDajO0jpy7s45dc4HRT+Qutnqqj7WnFkjG85ukMyBmaVjoY6SJH4Sh/3ahrpAhHkz75vyXpH3XBoHKsQgcerx3sdl09JNhgl7QcLTNm3aCHZ348ePH24z3N2xA123bl1Bkm02EiAB3xL45ptvZPTo0YI8afAI8VarVKmSSlqKUBs2EiABEtAjAYofepwVH40J6vuZM2dUEtRkyZL56KoxuwzFj5jx49kkYHYCroaa2PLYfH6zXAi9IKkSpZLgDMESmCDQZVxa3o8G2RsoAWNcpXGCMBZXW7mp5eTInCOyYvgKw4gfZ8+elalTp8qAAQPsxva7yoDHkwAJeI4AvLKqVq0qECi8JYCg7yxZsiiPYjYSIAES0CMBih96nBUfjSksLExu376t3JHLly/PsBcfcedlSIAEvEegW0g3FbriSqiJp0eDvB+oHoNxoOytOyJK7wG9Zdov0wwlfniaI/sjARLwLIElS5ZIkyZNlBdInz59PNu5iBJW0JC8lI0ESIAE9EiA4oceZ8VLY4LQsXTpUrl69Wr4FRCjjQRVX3/9tZQr5ziO3UtDcrlben64jIwnkIClCDRb2Uxyp8gtw4KHxZrdyPsx58gcSZ8kvaoO40773//+J2O+GSObf9psGM8Pd+zkOSRAAr4l4E2BAl5fEydOlBs3bvjWKF6NBEiABJwkQPHDSVBGPwx11Pv16yf4nTBhQrl165YUKFBAhb2UKFFC2rdvLxAW9N4ofuh9hjg+EohdAu5WevHkqOsvqy9nbp9RHh9Tqk2Rgq8UdLl7iB9GK3Vrz8jnz5/L+PHjlRv8jz/+KPny5XOZBU8gARLwDIGPPvpIVX5BAlSEwHi6YTOtTp06KulppkyZPN09+yMBEiCBGBOg+BFjhMboYP/+/bJ+/XpV8x1xn0hM98YbbwhuTBctWqRuSPPnz697Yyh+6H6KOEASiDUCWqlYdyq9eGrQWrUZrb8uhbu4nPAU55pF/IAtK1askJCQEFVpInXq1J5CzX5IgARcIIAwl7Fjx8rgwYO9lpAUHsbJkyeX5cuXS/369V0YHQ8lARIgAd8QoPjhG86xfpVt27apcJfGjRsLktLNmDFD+vfvL/7+/qr82PHjx6VRo0axPs7oBkDxIzpCfJ8ErEtAq7TiTqUXT1JrsaqFHL5+WHW5utFqyZw0s8vdm0n8cNl4nkACJOBRAkOGDFGihzeFD23AOXLkUHlFRo0a5VEb2BkJkAAJeIIAxQ9PUDRAHxA8Jk+eLEhyii+lhQsXqrCX5s2bC0qgwevDCCo9xQ8DLDYOkQRiiUBMKr14csjwQBny+xCZXHWyJPN3r5KWWcSPAwcOyKxZs1RCbYjviRIl8iRq9kUCJBANAXj5IrG9L4QPDAV/53///bds3bqVc0MCJEACuiNA8UN3U+KdASG8BW6IM2fOlL59+yq3ROT52LFjh/L4mDJliiHckSl+eGd9sFcSMAIBiBuzDs+SfKnySdt8baVipooRhq2HSi/agFDtJShJkNtYzSJ+AMCTJ0+U+J43b16pUqWK20x4IgmQQPQE4NmLv7VSpUrJxYsXJWPGjCrk+csvv5RVq1ZJ+vTppVixYtF35OYRmpcJ7jvZSIAESEBvBCh+6G1GfDgeeIGg2ktAQIBhduMofvhwgfBSJKAzAnWW1JFzoeckftz40iRXE/m41McRRqiHSi+eQmZU8ePXX3+V999/X+DxYdvq1q0r48aNk2zZsnkKEfshARKwQ+DNN9+UlStXKg+Mdu3aqfKzKD27ZcsWlXwYHiAffPCB19hBfMHmGsUPryFmxyRAAjEgQPEjBvD0euq1a9fkwoULUrBgQfHz83N5mEeOHFGCyKuvvuryud4+geKHtwmzfxLQL4Fem3vJ+rMvSsc2ydlEBpcdHGGweqj04il6RhQ/Ll++LL169ZKuXbvKnTt35Pz58+oBDL83btwoXbp0kcSJE3sKEfshARJwQGDPnj2qRHahQoVk+/btKuwsXbp0Ksw5e/bsLnPT/p7v3bsnuXPnlmTJHIfzbd68WQkuFD9cxswTSIAEfECA4ocPIPv6EkhuOnv2bOXi6E589dChQ9XuXOvWrX099GivR/EjWkQ8gARMS+C7A9/JuD/HSapEqeT6g+syrNwwaZCjgbJXD5VePAneiOIHHrJQPr1Vq1Zy9OhR+eWXX6RTp04KC76XHj16JJUrV/YkJvZFAiTggAAEC02kQNnZP//8U1555RWXeCGEBV4ku3fvjnAeQmcggkBcwY8mqPzzzz8yceJE+euvv9RnARsJkAAJ6I0AxQ+9zYgHxoMvKQgYadOmlThx4rjcI7682rZtKw0avHio0FOj+KGn2eBYSMC3BLRqLgvrLZQ5h+fI8lPLwwUQvVR68RQRI4of+O45deqUSp6NkMpPP/1UlbfFjvMff/yhHoiQZJuNBEjANwTwN1m8eHFZsGCBNGvWzOWLQjx57bXXIpTG3b9/v+AHoW3Hjh0TlLe1bcgnUq9ePa+V03XZCJ5AAiRAAjYEKH5wORiKAMUPQ00XB0sCHiUQuZrLgK0DwgWQi3cvyqR9k+RAu4i5Jjw6AB92ZkTx4+bNmyrfB5IqTp06VZVXR7hLixYtZP78+TJw4EApWbKkDynyUiRgLQL4m4PIiAp/+H3ixAklVMA7I2fOnJIlSxYV0ozf2CCLqmnhK9EJJwh3gwgSFBSkkqkGBgZaCzqtJQESMBQBih+Gmi4OluIH1wAJWJcAxI6jN4/KonqLFITQsFBpv669nLtzThL6JZSABAGytvFaUwAyovgB8NevX1cPQiifHi9ePJk0aZJs2LBBatWqpXKB4DU2EiABzxGAt+7ChQvVDwQLraVIkUJ5XUHkgEBx5cqVCF4aqLzUsmVLFaZmLxePJn4gWWrFihEra3lu9OyJBEiABHxLgOKHb3nzajEkQPEjhgB5OgkYmED7te0lMEGgjK88PtwKCCBVFlaRB08eqNem1ZgmJdKVMLCVL4ZuVPHD8OBpAAkYhADECU30QDnpNm3aSNOmTZX3BUSPJEmSvGTJrVu3lBBy+vRplRsOHllZs2ZVAgh+ChQoEH4OxQ+DLAQOkwRIwCUCFD9cwsWDY5sAxY/YngFenwRij4Cjai41FteQS3cvSby48aRprqYvlcCNvRG7f2W9ix9mTqzt/qzxTBLwDYGOHTvKd999J3nz5hWUtoXwgaSmrrZdu3YpEQQ/CFtDGdxBgwapbpC0GP3T88NVqjyeBEhAzwQofuh5dji2lwhQ/OCiIAFrEoC4AZHDtsKLRgK5QOYenSvZkmeTqdWmir+fv+EhGUH8GDt2rCpfmyBBApd5//jjj1KhQgVdVhVz2RieQAI+InDkyBGVNPjgwYPy2WefSe/evd36+4s8XJSjhvAxbdo0FeKydOlSSZgwoaoYSPHDR5PLy5AACfiEAMUPn2DmRTxFgOKHp0iyHxIwFoGdV3ZKh3UdTBPWEh19vYsfYWFhqqJLTFpAQIBb5dhjck2eSwJGJQDBsHXr1mr43377rbzzzjseNwWVAj/55BPV7/jx46Vbt25y+PBh5QHCRgIkQAJmIEDxwwyzaCEbKH5YaLJpKgnYEJh9eLaM3jnaNNVcoptcvYsf0Y2f75MACXiOwIQJE1TC4DRp0ghCznLkyOG5ziP19Pvvv0uNGjWUuImStStWrPDatdgxCZAACfiaAMUPXxOPpes9evRIJbjKlSuX+Pn5xdIoYn5Zih8xZ8geSMCIBEb9MUpCzofIuibrjDh8l8dM8cNlZDyBBExJ4MCBA6pUbXBwsPz6668+s7Fs2bICIQQlc1Eel40ESIAEzECA4ocZZtEJG1B+EK6MAwcOVFnAjdoofhh15jhuEogZAVR6QZtec3rMOjLI2RQ/DDJRHCYJeJHA7du3JUuWLIIQsYsXL3rxSva7jh8/vhQuXFiQGJWNBEiABMxAgOKHGWbRCRsgfnTu3FlQ971YsWKqpFnSpEmdOFNfh1D80Nd8cDQk4CsCZeeWlQbZG0i/kv18dclYvQ7Fj1jFz4uTgC4IIMcHcn2cPHlSsmfP7vMxbd++XcqUKSMfffSRSrDKRgIkQAJGJ0Dxw+gz6OT4bcNe7t27J8uXL5djx45Jhw4dVI33OHHiONlT7B5G8SN2+fPqJBBbBFDmtm+JvtImX5vYGoJPr+uM+AF39O+//14J2UhKWKpUKWnXrh2TiPp0pngxEvAOAe0zYMmSJdKoUSPvXMSJXlHVqU+fPqocLsrqspEACZCAkQlQ/DDy7MVw7Chthi80iCE9evRQZQfjxYsXw169ezrFD+/yZe8koEcCVqv0gjmITvw4ceKEzJgxQ+3IJk6cWK5evSrvvvuuZMqUSUaPHk0BRI8LmWMiAScJwNOjYMGC0r9/fxk0aJCTZ3nvsLp168qdO3fkl19+8d5F2DMJkAAJ+IAAxQ8fQNbDJe7evStbtmyRKlWqqB3CcePGqTru+EJ77733VB6QhQsXqqRatWrVEogMemwUP/Q4KxwTCXiXwPKTy2XAtgHyW6vfJDBBoHcvppPeoxM/vvzyS9m5c6eMGDEiPBnhlClTZMiQIbJy5UoV3shGAiRgTAJayVkkOy1QoECsGzF//nxp2bKl/PTTT1KzZs1YHw8HQAIkQALuEqD44S45g52HnB9vv/22qviCpFndu3eXtm3bqptmLeTl+fPnEhISIg8fPpQ6dero0kKKH7qcFg6KBKIk8M/9f+TwjcMSL248KZy6sCSJn8QlYhP3TpRJ+yZZpswt4EQnfsycOVPGjBkjc+bMkSJFiiieP/zwg3JL37p1q5QrV84lxp44+ObNm2o8HTt2lIQJE3qiS/ZBApYj8PTpU7URhep82KTyRsOGGMKh/f39JUkS5z6PS5QoIfny5RN89rCRAAmQgFEJUPww6sy5OG5N/Khfv740bdrUbrJT7DAgudWDBw+kW7duLl7BN4dT/PANZ16FBDxJoGtIV9lyfovqskOBDvJhsQ9d6t5qlV6cET8iA4R4jYSEq1atkrlz56pcTr5u2vcMhHZ4EOo9jNLXfHg9EnCGgCZieiPHBj4n4MVx9uxZeeutt2T69OmSOXNmlQQ/utxv48ePV6HS+/fvl9y5cztjCo8hARIgAd0RoPihuynxzoCc2ZH77rvvZN26dTJs2DDdfrFR/PDO+mCvJOBNAhUXVJTrD66rS7yS6BX5pMwnUilTJacv2WxlM8mdIrcMCx7m9DlGOHDz5s1SqVLUHH799VcJDg6O1pwjR45ImzZtpGfPnk49yETboRsHQPwYPny4QGT/+eefJU+ePFK7dm1DVhZzw3yeQgIeIYBwZIQnHzp0yOO5ey5fvqxyvH366afqPg+J75E36Ouvv5agoKAox4/7SJS9hbiphzwkHoHNTkiABCxHgOKHRab82bNnKrEp3Buh7sPdcc+ePfL48WPlxpgqVSpDkKD4YYhp4iBJIAKBaouqyZV7VyR+3PiSJEESufnwpgQlCZKsybLKk2dPJFXCVFI7W22pkLGCXXKo9NKlcBd5r8h7piIL8QO5mOy1jRs3qvAVZ8QPfLb36tVL4JaOai968biAGLJgwQK5f/++NGnSJEKYpakmksaQgAcJoKQtcvbgbyeqhvu627dvC35rDX/7qP4EDw/b93DvFBgYKLt27ZLBgweryi2pU6cW/I2inO7AgQOdCpVr0KCBJE+enKEvHpxvdkUCJOBbAhQ/fMs71q6GL7iJEydK7969I+wk4KYZbo+lS5eW4sWLx9r4nL0wxQ9nSfE4EtAHAS1fx6Ayg+T1jK9L2oC0guoteH3X1V3hg3Qkbhy9cVTg+TGuA/zWdgAAIABJREFU0jipnLmyPozywSiiy/mhDQGf4XhwgXcIymFG57rug6GHX+Lvv/9WLvYTJkxQr1WvXl15paAkr16TavuSD69FApEJaJtU/fr1k5EjR0YJSNvE2rRpk4waNUrKli0rn3zyifr7evLkicoBBA+PevXqqc8GiKMIWYH48eOPP0YQP+D9Ub58+WgnpFOnTgIvM4iybCRAAiRgRAIUP4w4a26M2ZH4ga6QvfvGjRtK/dd7o/ih9xni+EjgPwKacPFm3jelX8l+L6HpsrGLbL24Vb3e/bXu8k7Bd146Ritzu7DeQsmTMo9l8DojfuDh55tvvpGiRYuq8BkIH8uXL5eMGTPGSrUXfM989dVXqooYEp8iMSJKqGul1P38/JQr/+LFi1WVMew8s1mTAB7OkV9M80aNigKOxVpHSWezt4MHD6oSt1OnTlWJg51p4Ni3b18lSCDfT968edVpf/zxh3oNCe41bzDkdYvs+YEkyQMGDHDK8wPiyvfff68S57NFT4DrPHpGPIIEfE2A4oevifvwenB5RDUAfJmiPvulS5ckU6ZMEXbcEPaCrN8zZsxQ4S96bxQ/9D5DHB8J/EcAHht3wu7IonqL7JaoXXNmjcw8NFMOXz8sg8sOliY5m7yEz4qVXgAhOvEDN9Wff/65oDIEdny1hoSneGiKjYSEmgs9SvAi/wgSZyPxamRvlDNnzqicIB06dOCfi4EIhIWFqVCKv/76S4XKZsuWza3Rw7sB9yYQ7CCORdcgfMBzFaEgzngnRNefnt9fsWKFILTEmXA3WzswJxAxEDKD/B0QRMaOHau8fdOmTRt+KHJ+dO3aVXmE5M+fX44ePSoff/yxIJlphgwZokUzefJk6dKli1oHCK8xY+M6N+Os0iYS+I8AxQ8LrAZ8CX755ZeCG1J8aSVIkCCC1Tlz5nTqS08PqCh+6GEWOAYSiJ7AqD9GyZwjc2RajWlSIl0JhyeEhoVK9cXVpWH2hna9QwZsHSBHbx5VAoqVWnTix7x58wQu6KGhoRGw1KhRQ7m7x0YeJ4gf2BnG2OF9Yq9NmjRJ8IPvIvywGYcAHnjhKYo5xoM1Etu62pCLAt5KWJ/OVBjR+keyTYRmIKEv7lmM3P755x+5evWq+kFoGDamLly4oH6wGbV27VrBMa+88opLZq5fv15V80MYHO6VICxFDmfWqr0goSo+PxD2DMGkZcuWToWirVy5Us07+oXAir9ziCbp06dXIgt+0qRJo/KCGLVxnRt15jhuEnCOAMUP5zgZ/ijclOKGGF92CRMmNKw9FD8MO3UcuIUIaKEqziYphcCx8+pOWddk3UuUrFjmFhCiEz/0uJywQ3/69GnJlSuXIMTFXsP7eOgrUqSIxytZ6JGJ2ca0bds25VkE8a1QoUIum4ecEwiNgtdSihQpXDofD/cbNmxQFen8/f1dOjc2DoatSGoMLyd4O8HrAmKHvaYJBxASIDDhni1lypQuDRveYMgTAvEDnjKdO3d2mAMIm2JIRAyOCD1ytq1evVqFtUH8gAfPlStXBMJU5IZ7NdgCuwoUKKCEmNdff10JLUZoXOdGmCWOkQTcI0Dxwz1upjoLX4K4UY3sEaJHIyl+6HFWOCYSeEFgy4UtsufvPbLw2EJJ5p9M1jRe4xSakHMh0v3n7na9RMxa6SU6MEYUP7Brjeo11apVU98neLjCw9KpU6dUpZeGDRtS8Ihu4nX+/pQpUwSViL777jtJliyZS6NFiNaQIUPUWkC5VFfbtWvX5P3331eeJwjZ0FvbvXu3IKcGQlZCQkKU9wZajhw5lJdEunTpwr0jNLEDv/G6JgRB+EB5aOTrQIJSVxty6jRr1kwJkJgr25AXV/uydzzyfbzzzjsqlBrVY9A0LxYIIdq/bX/v3bs3XPTJkiWLVKxYUeUXKVmypFsCmifsiK4PrvPoCPF9EjAuAYofxp07j4181qxZSo3Hl5HeG8UPvc8Qx2cVApfuXlLlarWG8JUmK5vI5buX1UtVMleRryp95TSOMnPLSJVMVWRY8LAIfZadW1aGlRsmDXI0cLovMxxoRPEjqsTa2P1GiI47oRJmmE9f24C8BdiZxwMqkl1CmEKOLwgW7lbawUbJhx9+qDwShg4dqvrBQzA2T5zxHoDnAxLdQgCx9RpBKIZtP/BgwFqBl2qiRInC0UE8gVcDxJN3333X10hfuh5CieEhAMEDvxG2gqSsqJ6n/eABH2EgzjaEo0DYQTUWhAW50jA/w4cPVyEoo0ePVmFlKIHtydLX6B9eJbDVlQYBdMeOHYoVfsAODWIIchaBE367I/i4Mg5njvXWOtdKE2vrGn+jWOf4G7XdfNTbOneGGY8hASMRoPhhpNlyYay46cFNyvnz51Uy01u3bkmLFi1k3759dnvZunUrxQ8X+PJQErAygbG7xqpEpQHxAlT52ZO3Tgoqu9g2JC9FElNnG0JfQs6HyG+tfgs/RQufiS5viLPXMNJxRhE/tBt6/Ib7O3II4AHXNrwSD7PI8/Haa69R/PDBIoSQgKSX2PVfs2aNCjtAKWTcF8Az57PPPnOrcgpyU6AqHO4tkKwUc4qEtnhQHzRokApliqrBMwLHYY3YVvpBqdbjx4/L77//rh6GAwICVGgFcoNAALBNiorw3d9++02FzcRWCO+CBQtUVZVly5ZJnjx5VAgIHtq1n5iIDfCWgoCChKQQepxtEJAQigRBCnk/vvjiC5XrDVWXKlf2XIlwJDE+cOCACuWJSUOFwV27dikRRPvB+oJ3GOa8efPmMek+Rud6Y51jfjAXaCj/jXLE8PbB3yXWMvLZaFV6cIwe1nmMIPJkEtAxAYofOp6cmAwNyjE+aHEzih2Sc+fOqThb3FBHLheHD1lkUafnR0yI81wSsA6BaouqyZV7V8INrpSpkkpqeubOGXn05JFkTZZVCqcuHGWi08i0tLK44yqNU4IK2uzDs2X0ztFyoN0B68D911KjiB/I84GHGLj5wyX+7NmzducK4QrI1WDkRIhGWYQImUD1D4RTIO+Dlp9Dq8YDccodDxzs2ONcVAaBUNG2bVtBSAP6x8M6qslpuSTwEB7ZywSVTBYtWiQTJkwID5nA+hk3bpxKuAlvEnhJwDMEAgLuTSAw2IbY/PLLL8qrYfbs2S7nDInJ/OEeCoIHfo4cOSJvvPGGEoKqVq0ak27tnouErrgfw8aVsw1jAluUvEUeD4Tc4N4P3gXgh7XgiQZRAveQELA83TDfENIg2BUuXFiJIPjJnDmzpy8VZX/OrHN0ALa417b1TsLr9tY57sW//fZbtQmJsCFwxG9UwsK6x/vI16J5gMTWOvcpaF6MBGKJAMWPWALv68tGlYgON6v4MnM1s7ivbcD1GPYSG9R5TRKISKDPlj6y9q+16sWPS30sLfO09AiiGotrSIm0JcJDX1AxZtmpZfJ7q9890r+ROjGK+GHLFF4FixcvllGjRjG3RywuNu07HQLBnj17wsUGbUcbD114cLdteODE65g7lCm215AHYcSIEWp3HuVRbb03cDxyXcCDAxWHli9frvJWoCqMdhwebnEMPBK0B0bt3gQP7Lju4MGDVc4YNFxv6dKlEaoXIbwED4u+qmiEhKUQdyB64B4J3CB8wOPDW61OnTpKvAA/Zxo8e8EEHjm2VZYgSsILBGPWBCVn+ovqGHi3wCsHHjzeanjwx/ziByFVEEAgjiFXiC9adOscQhj+XrDG4cEBFrblvO2tc4S3IOwLv5HvBuHmCP3SQlzgCWP7d+Hrde4LrrwGCeiFAMUPvcyEj8eBGw64LmKXJl++fLFSFtEdkyl+uEON55CAZwloZWwHlRkk1V6tppKbeqJp/SL0JTBBoFi10gtYGlH8cKbaiyfWCfuIngDCJ7p3767yY0CowMMZwk7q1asnM2fODBcYtJ7woAz3+3bt2knNmjVfusDDhw9V/gjkDYF7Psqx4oEauS3QcC+BMrR4oEOuCZQLhZgCoUQTWuw9FGoXwgMvQioQEoDkoNhV79+/vyDJqa2niK8eCuHZAMED1WXKly+vbMBPZM/Z6GfC9SPg8dG+fXvFGEKSo4YEo3iIhsfH0aNH1fzgB/lXkOMFuTnwgwdreBwg/KVJkyZuJ7fH3ECEOHjwoE8SzqIylOYNAvsgikEIARtvtejWue11IThBvHBG/NDOw3xhXUGYhJim/Z3A2wf9aVWyfLXOvcWR/ZKAnglQ/NDz7HhwbMeOHVPur3B1xQ/iQU+ePKl2WrC7gJsjT2cF9+Dww7ui+OENquyTBFwjAA+N3Clyy/jK4107MZqjtdAXLcEprlM5U2XpV7KfR69jhM6MKH5ExRWu5KlSpRLc5LN5nwC8P+ChYOtJgZ1l7FjjAQxJMV1ptnkQIKBA+IB3Ajw7/vzzT7WJAvEL39EIXcF7uD6EkMaNG6tLQUiYOnWq3UoxGJutl4o2/g4dOkSoDAORBPlM3Kk244y9WKcIz0KVIs3LA9VXfNmQmwV5WvCwD156afD4QD4W5DzxZYMQhnAYCCGoNIR7WFT8Qbi2p5sz61yrzONI/HC0zjVBD7lqNKEDgiQEKYQMVqlSJdwcb69zT3NjfyRgJAIUP4w0WzEYK8qfQQDBTYj2YYsvEsSVQmHGzgBuaPTeKH7ofYY4PrMT0JKQ2ubm8KTNTVc2laDEQUpYQZnbviX6Spt89t3wPXldvfVlBPEDSfxQxQFeBnhYw0MbkmojwWnkhodJeAEYIbeU3taCO+PBwxM8L+AVAG+MixcvCoSErl27uvVdr+VBwEMoBCw8fGL+EWqBMAH81rwi8DruL7CxguSqWknU/fv3q40WHB8U9F+lKM1LBeExWhUZiBsIo4LQoT1sggOEG+QZsc2P4A6fyOdgBx9jhfBRpkwZJe74KszC3viRuwMPxLh381S+jphwQvgPktxC+EAp3dhq8FpCfpm///5brcE+ffp4dCiurHNH4oejda4JgghFQj4WfE7CawTJoiFSIvRLa95a5x6Fxc5IwKAEKH4YdOJcHTYEDjTceOJDFTcfuImBSyzEENzAxmZ2bWftofjhLCkeRwLeIYCqLJvOb/JaHg4tySnEle4/dxcrVnrBzBlB/EBVkU6dOqmyl3DlxkMsvAnhdh8/fvwICxA7+XiYo/jhnb/LyL3CkwIPigh1gOg0bdo0FTJQvXr1CPkJnB0N5g5hGJrHxcqVK1XOA1Q6gdcHQkPQ8CCHHBlI4AixxTYZJEJYIMigiontrr3m5ZE0aVLp2LGj8hpBmAOOQ1ldrWn5EVAKNnLOEmftsHcc7ILogfskiDMQPrTwg5j0G5NzUQEF5V9R8QbJgmO7Yd4gDCDkJbYbqhhCAMFarFWrlhJBtPCrmI7N2XWO6zgSPxytc9xrY91i/cITG0mDkeAU4Wn2Sjp7ep3HlA3PJwGzEKD4YZaZjMYOeH2gxjrc6xATCvdUfKlCaUZMKNzt8EGr90bxQ+8zxPGZnUDZuWWlQfYGXgtFuXT3kqiwmpS55diNY7KuyToJSvLfLrHZ+Wr2GUH8wFixA4sdTIRRIBEg3PQHDBjwUsJTeAKgjCnFD++vYNt8H/369VP5H+B9EZMSrPYqW6BfNIhdaFgHyGWQI0cONc94uMOagOiCBo8QiDLwEMHOt9Zs831kyJAhQp+2tBCSAA8TeH2gxG5MG6rfwNsDY8LDM0QPiEN6afDUXb9+vRKZbEMifD0+/E1jvuCd4M1Ep67aBcEVIsiZM2eUAIJysTFtzqxz7RqOxA9H61zL94HfED3wE7lSDPr29DqPKROeTwJmI0Dxw2wz6sAe3JRA0UapLQgIKC2H1+BSiuzseB1ZvPXeKH7ofYY4PjMTWH5yuQzYNkAW1lsoeVJ6r9oBQl8gfKBZscwt7DaK+GHm9W5U2+zl+/C2LfDKQC4xhGtoDYLLTz/9FEHwQgne4cOHK08L5AZBi5zvw9FYIaDhwRCJVWPqmYEHZwgfCCvBmCF8IBeDnhoSmlaoUEElmUXyz9houD8sWLCg8iDCXOqtXb16VQkg2iYeRBDNC8lbY4VnB/LTQBSChxu83+DJpIV34bqR17m9fB++WOfeYsB+ScDIBCh+GHn2LDh2ih8WnHSarBsC3UK6ybGbL7wxvNm6h3SXkPMhkjJhSlVKt3oW/ezGetNu276NKH7goUBzi8fuP/6PB2LklILbfIMGDdwKufAVczNcBw+Dc+bMUQ+D2KlHWIDeytgjLAahLXD9h0cqhBB4fCC8o3DhwnaFDTxMoswuHnRjkpwd1Tzee+89QTWX1157TYkeSOSp14ZQE+QgQUlV/NvXDZV9sKYgviRPntzXl3f6eshtg7WBzx94p+jBQ0Vb5yhtGxISojziUMb4zTffVBWT7DVPrXOnwfFAErAgAYofFpz0yCYbyR2Z4gcXLAnEDoHQsFBByIsvEpDWWlJLLoReUIY2yNFAUP3Fas2I4gceklCWFBU+sFvdtm1bVaoTSTaxSwrX/SJFilhtKn1qL0rOIuxFa9iNhnu9nhq8TnHfAU8LVDRBmAAawnKQ9wNleW0bhJJRo0ap0IuYVAu6fPmyykmzadMm6dGjhxI+cD29NzxEI3Togw8+kPHjPVthKyrb8Xc8efJkxQueH3pvEFkhgMCzGWIrPJpjs2nrHH9/+BzU1jnCzbVQMW+s89i0mdcmASMQoPhhhFny0BgPHDgg69atU3XJtQZXPCQug9upEWKx48eLKwULFVGl9dhIgAR8R0BLROqLHBw9N/eUDWc3KOO6v9Zd3in4ju8M1cmVjCh+YGcaeSCqVq2qyppiJ1+rNoIKCCdOnFB5p9hIwNcEjhw5opK6wzMA5XmR+8xIDXlO8JmAEAskrPd2Q2JOJMU3IisIZf3791deTyjtzEYCJEACtgQoflhkPWDHA66eyMoeeacDN6y9e/c2hPgR6B9Xyhd6VVbvPBNx5v6YKlK4lYh/oEVmlGaSgG8JNFvZTJLETyLTa073+oXXnFkjMw/NlNSJUku7/O2kRDr95yPyNBSjix8Q1PHggQcolDBFUstbt25J/fr1PY2K/ZFAlAR+++03adSokUrOiwohCEMwYlu1apUqUwxxEaFNMQn/cWQ/xCGIRBCLjOLxYc8WJPSHpwzKPGPTTw/lgo245jhmEjAjAYofZpxVOzah2gu+1OztuiGTeMaMGSOUntMlloOLJUWJZtKmcAIZP2KASKJUIukKijy8LbKgjUjRNiL1xuly6BwUCeiBwN3Hd2XfP/vkybMnki9lPkkdkNqpYR29cVQgfiD8BGEovmgIs7l496JXE6v6wg53r2FE8QMiO9zk4eKNndeKFSuq2Hsk4IQYgph3bzywucuY55mfAAQ45FnApg8q0RhdfNu3b5/Url1bhQxNmjTJo9VpIAyh1HDZsmVV6erMmTMbeoEgrwvKLadKlUp5ohUtWtTQ9nDwJEACniFA8cMzHHXfC25KFy9erGKxI2dJx40pSs/pLSnaS1DHF5EU/fbLW0Xiy5c1/O0zL9VZpNLHIgmTvXj/xAaRnNV0Pz8cIAn4gsCXu7+UaQenqUs1zNFQhpYb6tRlR/0xSpadWibrm6yXwAT0rnIKWgwPMqL4AZORsG/p0qXqgQO77fD40JKgIudH8eLFY0iGp5OAcwTgdYTwDTzEI+Fk9uzZnTtR50eh4g1yWqD6Cja0tB93crtcvHhR3RviB3+ruEdEslyztM2bN0vNmjXl0aNHyhMNoTBsJEAC1iZA8cMi849ESxs3blQZ1pFxH2IHGl7HTh1cA3Wd8+PoKjVe/wL1pUKRbLJ+zlciqXKInPlFZOMnIs+eiTx7LPLs33wmRVqLFHlDZOMQkTLvi+RvZJGZppkk4JhAj597yKZzm9QByf2Ty/y68yUoSVC0yGosriEl0paQYcHWSzwaLRwvHWBU8cMRDsOI7F6aT3brWwJIvItEu6ges3fvXt9e3AdXQ0Lhr776ShYuXCg7d+4UVFeCCILKNdmyZZOgIMef66jccvTo0XDR4/bt2yrxLJKqtm/f3gej9+0lzp8/rxItIyHqtGnTTGmjb4nyaiRgbAIUP4w9f06PHmEvLVq0ELhM2mtbt27Vt/jx76CjrfZy65zI9gkie38QeXjnxVkBr4h02iyS3MaF8/wfIplKOs2PB5KAGQjAg2POkTni7+evKio8fPJQhbH0K9FPEGbiF9dP0gakDTd155WdMnX/VNl+ebt8UPQD6VSokxkwGMIGM4kfz549U7vJcDvXtchuiJXBQUZH4LPPPlMhVlZJeAmPBogg+Ll3757CkyZNGsmSJYvydsmdO7fK4XHy5ElVsvbmzZvqGIQCQfBo2bKlClEze4MHEISQ4cOHq+SxbCRAAtYkQPHDIvMO8QO7BPjA17w+NNNRcq5YsWKGuCmNVvzQjHr+TGRkZpFH/wogeD1P3X9/6ogsekukdFeRHFUssgJoJgmIwIMjKHGQSloKsQMVXGYfmS1hT8PUTwK/BPJW/rckRcIU6v2fz/8sR64fUeisWnUlttaNEcUPlHZEbo+hQ4dKaGjoS+iMIrLH1pzzujEngOpCzZo1kz59+sjo0aNj3qGBekDIGbxAIHBE/oE3SOSfUqVKGT6vh6vTExwcLNu2bVNVDuElw0YCJGA9AhQ/LDLniHfEl2GuXLmMm/NDRJwWP+D5obX7N0Qu7xW5elDk7xcPcqqlziPy/h8WWQE00+oElp9cLgO2DZBpNaZFqJ4CkaPO0jpy8+GL3UDbhmor/zz4R71E8cO3K8iI4gd2lqdOnapK3CZJkiQCMCOJ7L6daV7NUwRQShn3OG+99ZYg2SUbCdgjgAT/yHVy4cIFyZAhAyGRAAlYjADFD4tNONwdDx8+rKq7pEyZUmXhz5Mnj8SLF88QJJwWPxxZg7CYycEiD2+9OALVYlrO/S8kJvSKSGA6Q7DgIEnAFQK2Xh+Rzxuzc4zMOjxLvfxuoXela9Gu6t8Ie1l9erX6d51sdSxZctYVxp481ojiR1RVxZjzw5Org31FJoBwj+TJk8trr70mO3bsICAScEjg7t27EhgYqPKiQARhIwESsBYBih8WmW8kNp0/f74MHjxYVXVB9uuPP/5Ydu3aJatXr1YuopHDYfSIJsbix3abLOZ/bRM5uUHkyUMRJEitOVJkwycir/cUSf6qHs3nmEjALQIh50Kk+8/dX/L60Dq7dPeSEjrixY0nwRmCJZn/v9WS3LoaT/IEASOKH3gARflNVKLAg6htM0xJdU9MHvvwOQHkrPjzzz/l2rVr4k7VE58PmBeMVQK7d+9Wlafatm0rM2fOjNWx8OIkQAK+JUDxw7e8Y+1qZ86cEdRw79+/v6BMGhJkffjhh2o8KEuIxFcoQ6j3FmPxI7KBD2+LQBBBklRUigm79yIvSMsfIx65Y5JIqS56x8PxkYBdAh3WdZCLdy/KuibrSMggBIwofiDPx6ZNm9R3StWqVSVTpkyK9tOnTwVlRzt06GCI3FIGWSIc5r8E+vXrp/J7HDhwQAoUKEAuJOAUAa0UMvIU9ejRw6lzeBAJkIDxCVD8MP4cOmUBEjxdvXpVGjduLHBNthU/8B4SZbVu3dqpvmLzII+LH5oxCIf5tpLIvRf5DSRJGpEc1USyvC6S4TWRaTVEao4QKfxGbJrPa5OAywTg0QHxY1i5YaqyC5sxCBhR/MB3S5s2bVS+j/jx40cAjbCX77//nuKHMZafYUY5fvx46d69uyDRKUq9spGAKwQGDRokn376qRJsGzZs6MqpPJYESMCgBCh+GHTiXB32oUOHZN26ddKtWzc5depUuPiB7PzYMalQoUKMb0pRQgzlDNOlSyeXL19W/dWpU0clKXXUILrghhieJ8hFguzj7dq1k0SJEtk9xWviBxKk7v3xRQgMvEGQEySev8it8/+Nwz+pSI+DIokiunO7Ohc83nwEei/cJ3cePA43bGrb4urfnWbtimCs7etbT15T76Hk7KEhNaI93rYjrZ/Dl2yqGYlIvqCk6rDtp6+HHz52fw8Jffq38vqYtvVMhPF0CM5qvskwiUVGFD8gcCDhKcqMRv4MR8JTlN5kqVuTLFAdmKFVdkFp248++kgHI+IQjEgApX5XrFghv/32mxQpUsSIJnDMJEACLhCg+OECLCMfCpED+T5u376tEoKh5nuNGjVk2bJl6uFr1KhRDgUHZ+yGiNG1a1dVP71QoUKq1nyvXr1U7Xh8sdhryMw+Y8YMddOCfCPwTHn33XeVqzQEGXsCiNfED0dGnt4iMqvef+9CEAnuKVL6PZGEyUR2Txcp1t4ZRDzGBAS+2ng8ghU9quZSoscHc/fIluP/SJw4Is+fi+B1tJX7Lsnpa3fVv+PGiSMlsqRU/z52NVRu3Q9Tx/rFjfj6zXth6pgEfnHlvUo51L9/2HFW/gl9pP6d2D+e9KqeS/KnTyqDVhySo1delBRNlyyhbP9fFdlx+rr0WbRfzt24L34BpyXg1anSPld/KZe2ZvjrOD5nmiSyoWcFt2Zl/aGrEc6rnj9tlP1cuPkgwvsZU9gXN90ajElPMqL4YdKpoFk6JIAHVeQua9SoEXM26HB+jDSkK1euSO3atdU9J3LgRc5XZCRbOFYSIIHoCVD8iJ6RaY548OCB2pVDfCN26FDtpXPnzkqkwL9j0qZMmaJqp0+YMEFl0VYPbD/8IIsXL1aeHSlSpHipe4wDNelHjBghr776IsEo+hkyZIiqwV6sWLGXzvG5+HHlwH9jCL0ssut7kWM/vRA+SnUW2T1DpNYokfyNI471/A6RTKVigpTnukHg01WHI3hgQISI6kEbx9t6Q+wfXF2SJowv8OTQPDMwjPUflpc7D57Ix0sPKJFDa+g78oM93iuVLZU65DhEjnth8lxeiBzF/xU/1Ov3X4gcEEVsX9fED9vjj1y+E8EuZ9DE8bsniTLNkjjx7si9k/1eOsU/XlzpVyuPVM+VOGYPAAAgAElEQVSXTi7cvB/h/dL/jr/0iE1y5fZD9V7udIGyrgc4PJaKYzfLjX9FmhJZUsjCzmXVMY48XfIPWif3Hj1Rx1TPl1Y0zxVn7LDqMUYVP+ABOHToUPXZDw+Q9u3bq++FkiVLqjwgENvZSCAmBO7fvy/BwcEqselPP/1k9/4iJv3zXOsR+OWXX6RWrVrSokULmTZtmvUA0GISsBABih8WmmzNVFR+QakveFtEFZLiLBqIKlryVAgamscGxBDc+MI1Fd4gkRsybI8ZM0bmzJkT7moIweTNN9+UrVu32nWP9rn4YQ8C8oNsHv4iTAbNP1Ck1hiRLMH/lcyd3VCk8XciiV9xFiOPs0PANnwDb2dMEaDEjDsP/wsx0U6DaDFg2UH5ccc55YHx9Nlz+aZVUcmWOoks+vOCzN/5bwjTc5Gv3ygq+y/cltX7L8nJv+8qcUJrePA/9c9duRb6KMLr9iaoSbGMygMDgoitKPLXyDrqcIgBtiLK4U9rhr9u259tOMy2U/+FrGjhMC2nbpcDF2+rU5L4x5MdH1URhLz0XLA33PMjZeIEMrH1a+qY7msmyL3EKyRO3EcS915xmVJzrHq9778eIfg3PEg0QSJRAj95EPZUHZM+WUJpUSKzEkRW7LskYU+eObU2MS9/33kkYU9fHJ80UXzJlz6pmivb8JwUiRNIuzJZJH9QUuk+b09438E5XqEoYkPaiOIHSqn37dtX6tevL6lTp1Zu5D179hR4HiI3A7wN8+fP79R64kEk4IgANkjgybp+/XqpVq0aQZGARwjA4xjJc1EZsXnz5h7pk52QAAnojwDFD/3NiVdG9OjRIzl9+rTkypVL/Pz8BDsncO+7ceOGlChRQokP7goh169fV8lSS5cuLUgepe3sQfzA7owjISOyoRBlELu7atUqmTt3rmTN+nI+Al2IHxj434dFJpZ+ea6SZxYJSCVyaY9IoZYijad6ZT7N1umi3RcimISHZuSvQJjJVxtPhL+3tV9lJX5Efr158Uxy8NLtCA/ZzjCCYHDzfpjEkTjy7Plz6VIxu8AjYumeS3Lu+r1w8QOvV8iVWiZtPmVX5HDmWt44xl4YDq5TbX4DufLwtLpkjiTFZGmTGerfkcUkcAb7UWuPyqNIIkfe9EmVCPTk6XMlJqUISCBvls4sEIfe++HPcM+PrK8klgZFglT/E38+FUH8QB9lsqVUrz9+9kIUSR6QQDTvFo0J+i+cMbkse7+cNzAZsk8jih/bt2+XkydPKgHbyIm1DblgLDLoPXv2qPsKVA76+uuvLWI1zfQVAawtbA7CEwS56NhIgATMR4Dih/nm1K5FECiQjLR3794RcmlAcECW62TJkrld6lYTP5DIbuDAgeHXd1X8QB4SVArATmGrVq3sukdD/EBCVeQGcdQgwHi9/bU14iXuXn1RKebyXpEDi0SevghpkBxVRaoOFkn3r+fLb+NFynbz+vBi+wIIJblw6788Dwh1wEMzXrf12kDIBUQOvI4QFK1VzZtW7j56Iocv31bhJtE1eDGUzZ5KhWTsOHMj/PCvWxWV1IH+8uWG47Lr7E3lDYI27a0SUjlPGnVN20Sln9TLFx72YhvOMrVtMfW6p3JXoAJLyPkQOX3rtBROXVjeK/JedCY6fP/GwxviF8dP4saJK3OOzJFlJ5fJpbuXwo/vUKCDfFjsRVlrR63aF1vkxN8vcpPY5gJB+I9tG9ussPqvo5wfpYZvUvOGVjBDMpnX6YVAaDu3+P8ndfMpllW/2CKPnjxVuU/Q4C3StFhGOXH1riSK/1+iZCuGyRhV/EBZdXx+RxY/lixZIvHixVNeIWwk4C4BrC3cW+BHK6Xsbl88jwQiE0Di0wYNGigPkJEjRxIQCZCACQlQ/DDhpNozyZH48ezZM5k9e7YkTJhQxTq60zwhfmgJUuGFgmovuEm21yB+QLBx1OAK6xPxw9EAtowSufmXSNg9kRunRP45KvL08YuSufkaimwcJNJ85osyuiZumpihJQBtWiyT8tjYc+6m8pxAngt4WhTMmEx5AUQWFdIk9ZesrySRsMfPZM/5m+GkulXOKSgetP30Ddlx5nq4x4bmEeIIKR6+L9z4L6/F2OaFlZgRW+27A9/JuD/HqfHnSJFDltRf4tZQZh6aKZP2TZJ7j++Jv5+/PHr6SCplqiRNczUVv7h+qk+IK0niJ4my/8ieNxAgfNFsc4TcvP9YMqcKkPWHrkjowyfhyWORJHZh5zJqOK4mWvWFDd66hhHFD4S9IIE1PsMhqK9du1aVIf3jjz/kq6/+z951gEdVdNFDC6EjndB7703pTUCKdJAmXQEVbL+gFAVRREEpSpMiRQEBpQhI771I7733ElogJPzfmeUlm80m23ff29z7ffsFkvdm7pyZ3X1z5t5zR2HkyJHIkiWLpyCTdv0cgTlz5ihijREfFFgXEwQ8gUDXrl2V7se6deuUaL+YICAI+BcCQn7413xGGQ1D96irwQdQppLEZFS5njBhgtOnKKwg061bN2TIkEE93JJIodkb+UHigxEjDDekcntsgni6SXtxZN2wjC41QrSyuSkyA+/tNImmavb4tildxmDGTTM3q5oVz5Ya5249wuqj13HvcXRdDsvhkfwolyONSq8w18xY1rtKRESI+T11imSKSHsxJ0xsCZvqDVaN/ND8KpepHBrnbYzGeRqDkRxh4WFInzS9Tbc7Lu+IvTf2RlzHcrZByU0pKEY1RuKU+2Z1tDQcRg6Zp+2QoNEiUYw61tj8NiL5wfHs3btXlVTn5z+/E6gJFRQUpMS2q1at6o9TJWPyAgKayGm6dOmU1oeYIOApBBi1xufRUqVKyVrzFMjSriDgQwSE/PAh+N7qmpES1NBYs2YNhgwZEkFOaP2zOgtV0521sLAwRV5QP8Rc8JSiURS5++OPPyKquVj2QS2Sn3/+WX3J1KhRQxEfixYtQtasWfVR7cVZUCzvu34YGG86vVaWKAlQ6UOgZDuTSOqyT4H6JlFKPRpJDvOKINyIUi9iwobTGLf+dBSXUwQmVCKj+y/ei/g90x+0tBfzFAiN5LDUomBUBtNh/NVG7RmFKYemoEzGMsiTKg/239qP43eOI2XilHj6/KmK4GD0xpevxZ7C1W5ZOxy4eUDB9Hn5z9G2UFu/gIzVYTTjOquUNy0OXwnGqiOmErusF/JmySCMfquUX4zX2iCMSn5wLCQ89u/fj8OHDyNPnjyqvLrkz/vtUvXKwETk1CswSycvEdDET3mgx1RsMUFAEPAfBIT88J+5jHUkjALZsGGDUka3JDr4oEoRVFcIEBIrFCtl5Rae8mnipffu3VO/T5w4MZhLSX0REiW5c+dWFQD4xULypGJFU6lMGqNUunfvjgIFCkQbkyEjPzgKc40Q6oPsmwWcWmMaX/56wIl/gYY/AWW7+nRFWpIchTOnQp0iGTFp4xl8u+xoRCoCdTRuPngazdfhzYujdblsVsu/xlQWNrZStD4Fw4Od111QF0HJgjCt3rSIXqgD8vH6j3HvaSRpdLCjWallC3/WXliLPuv6oHWB1vig1AdIldgsksiDvvuy6Zz9lkZ0nzQgAeb3qOi3JJmRyQ9frhHp2/8QEJFT/5tTI4yI0R/Hjh1T4qeFCxc2gsvioyAgCNiBgJAfdoDk75fMmDFDnc5RsNRZI5HBqA+GpjLHe/fu3WC7LGWbMWNG1ez48ePxyy+/RJS2Zf7uO++8gwcPHkTpluUQWfI2bdroaSCGJT+sARtyH9g+Dtj4AxD+HIifCGg7J6oeyNHFQCHvCQSS/KDIpabJkT9jClwLDokiCsqhVM2fHtXzp8fNh08xY9v5iNFN6VhWRXiIxYzAolOLMGDLAEytOxVMdzG3cfvGKQ0PWsL4CTG7wWwUTFMwWmMUNG2xpAUKvFIgCoHi77hrmh8X7z7GuPWnEBr2AnO6v+qXBIgRyQ9qfpAAJ3nN9EdG9nHjygowFy9eVOmRLIErJgg4goCInDqCllzrLgQ08VNWM+TnmpggIAj4BwJCfvjHPNocBSMxmE4yefJkhIZGajHw3wxP5oe8K+SH5sCNGzeUyj9V2Jm6EpNwqU2HY7jAr8gPjpF6IEx5oShqeChU2QumwVT/AijYAJhWD+iyEkicwlnI7L6PGhofzt2H3eciq6WQ/KhfLBOu3g/B3F0XI9rS0ljsblwujEDAWtSH9seHoQ+x/+Z+nLt/DmP/G6squJAksSRAWi5piUsPL2Fl85VIEeD5taHH6aM2SOtJ23H53hNVPcZbIq3ewsKI5EdMwtrEjBogly5dclpY21u4Sz/6QoCn7tWqVRORU31NS5zxRhM/Xb9+vVqHYoKAIGB8BIT8MP4c2jWC8+fPq3STFi1aRMu9Xrp0KZo0aeIW8sMuZ1y4yO/ID0ssjv1jigZhmkyiQCA0BKjQA3jje6dQs6yOwUaYxsLfD1x0SLX5NDQMGVIG4sT1BwhMlAAhoWERfU3qUFZdb1mNhRfExXQVpybB7CamtnRZ0QWja4xGzew1Y23u2J1j6Lyis6oIY06ADN85XJW0tRY54qp/RrtfI0COXg1G4oTxkSB+PNQvltkvhFCNQn5o0R0hISEqio9EesuWLaOkUZJkp/h2586dnS6pbrS1Kf66B4EPP/xQralDhw4hadKk7mlUWhEE7ESA6eKs+MLqQqwyJCYICALGR0DID+PPoV0jYDQGcxdZv9zStm/frlJM8uXLZ1dbvrzI78kPDdxzm4CZTUwRIbTSHYE6QyMrxJzdAOSyfQpBkuOdmbsjpox6HJlTJcHBy/ex5qhJPJKWNnkAPn+jEIoGpURyixKwQnK4b8WT+Lj88DJYlcUeMydARlQbgVtPbqH/5v5oX6g9+pbva08TceIaTQuE6VqNSmT2CyFUo5AfLJfOdBeWs6VI4NmzZ9V3CT+rza1Zs2bo1KmT0n8SEwTsQYBaZdRaaNu2Lb777jt7bpFrBAG3I1CrVi0cOXJECTinSZPG7e1Lg4KAIOBdBIT88C7ePuuND6c8eevZs2e0h08hP3w2LTF3/G8/09+ePgAu7QRuHjcRH6/2Mr1mtwY6LQXiJYjV+Z/XnsKIlcejXUOy4/bDZxG/1yI8dIiE37ikRX0MrTRUlbW110iAdFjeASHPQ9QtGZNlxOoWq+29PU5cR/Ijfjwg/AWQKEF8vFcjLz6srX8yN7bJMQr5YT6Go0ePYtq0aWBljiRJksSJtSeD9BwCfGYhYbZnzx5VMUhMEPAFAhMnTkSPHj3An9SpExMEBAFjIyDkh7Hnz27vKUi6Y8cOrF27Fk2bNkXmzJnVvTy1oxApmW13aH7Y7ZCTF8aZyA9LfO5dANZ/C+z7w1QmN/QJUO0zoMYAdSUjPIJDIrVcqNtx4PJ9HLkSHKUljeTg9VO3nI34W5dKuVR6i5jnEHA06sPck7f+eQuHbx+O+FVsVWA8NwL9tvzODFN005PQcFy48xjnbz9CUOpAZEmdFDnSRobKj2hZQr+DsPDMiOQHv08ePXqE5MmTq7Ll5sbUy2TJkiFdunSGmQNx1LcIMFKV62jhwoW+dUR6j9MI8PCwaNGiKFKkCFauXBmnsZDBCwL+gICQH/4wi3aMgWkvrVu3VuKm1mzz5s1CftiBo88vuX0KGP8a8Pxlmdnmk4FirRT5YZ7eQj8LZU6JCrnSoGiWyBKoKQMTCcnhg0l0NupDc3XpmaXot8kUDfTla1+iRf4WPhiFcbrcfuY2Rqw8ocR7uQdnOkzTUlkMpQViRPIjphVCUmTcuHEoVaqUIb5njLPS/dfTgwcPonjx4qryG9NexAQBXyLw0UcfYdSoUdi6dStee+01X7oifQsCgoCLCAj54SKARrmdpQYZssdwZEvRMHeUuvUWDnE28uMlwFfmfQrcPg08ewgEX8az0OcIyFURXzzthPVnH6FVgvX4M6w6elbPg771opdI9dY8ST+RCDwKfYQBmwdg+7Xt2NZmm9PQHLx1EEkTJkWe1HmcbiMu3chIqOJfRZ7Slc2ZBvN7GOeh1Yjkh1by/Ouvv45Wwpxrzygke1x6n+h1rHxWmT17thI6dXfVOL2OWfzSLwLbtm1DxYoVQRLkxx9/1K+j4pkgIAjYREDID5sQ+ccFsYUjP3nyBAkSJIiizq/XUcd18oMn2m9N2h4xPfUD9mB4/HFYF14a/3v2DtYl/ghtng3EBy3q+F3pT72uydj8mn54OqYemoo7IXdQOG1hzG0414jDMKTPluQHBzGoUWEwxcsIZkTygyT7pEmT8N5776nUF3PjCX6ZMmUk8sMIi08HPjLqg1XohgwZogNvxAVBAHjjjTeU6ClfKVLEzRLzsg4EAX9AQMgPf5hFF8cggqcuAujF25fsv4oPZu+N6LFKvvQYVDkZbq8ZhRzXVyNzvNu4lb0+TlX/Ba/mTutFz+J2Vw+ePQBTW649uobKWSrjlcBXsPbiWozYNQL3nt6LAEe0Ony3Tj6Ztx8L9lxSpKARtD+MSH4wvZIn9c2bN4820aL54bu1b7SeWdqWeh9MfaHWgqfs3r17OHfuXMSLpZoDAgLUK1GiRLH+O2XKlChYsCD4UyxuIEAx5y5dumDq1KmqbLeYICAIGBMBIT+MOW82vX7x4gVOnz6Nx48fq4cHitBR74NhyZa2dOlSdcIigqc2YfXZBcFPQjF1yzmMWn0iig/cxHEzh6v7gYlVIv+WtzbQcBSQOrvpd/t+B0q285n//t7x/BPzMXjbYAQmDESKgBS4+fimGjL/TWKEv6+atSpGVhvp71Doenzz91zCp/P2I3XSRKiWP72qDJMySSIMalhYd34bkfzg9wwFtLt164bUqVNHwXTRokXImjWriv4QEwRiQ4AVXvjs8ueff7oM1JUrV1QZZpIcJODMyQ6SH65aUFAQChQooIgQvrR/58iRw9Wm5X6dIcDPNz5Ps/wyn5vFBAFBwJgICPlhzHmz6XVwcLAqyXXp0iWVN8sHiQ4dOqhQZJ5omBsfCKZMmSLkh01UvXcB01umbjZVY7nx4CnO33mMu4+eoX7RzIrsSJo4ssStivDYPs7kHMuhnttsevHfJDyqfgrMaAx88B+QIOrce29E+uzpysMrmHhgooraaJi7IXqV7OWUo6zksuf6HoS/CFf3f1buM9TKXgupEqfCkdtHcDfkLkqkL6HK1Ir5FoG1x26gy2+7wFok8ePHQ8eKOYX8cNOU8OR8zZo1+Pvvv1G7dm1ky5ZNtRwWFoY//vhDnZoagWR3ExzSjJMIcN0MHDjQ6bKiu3btwj///KNee/dGRkpS7yxXrlzImTOn+mn5b6YyPHv2DKGhoeqn+cvyd9evXwdLOx87diziJ1OINWOpZ3NS5M0331SCv2LGRoDEHNfV1atXoz1LG3tk4r0gEHcQEPLDj+f6xo0bKtKDZW0vXLigcrEHDBgAfimbG3Ox+TBghIdSf9P8YCla85KzhTOnVOTGgr2XMHjJkYhpyp0+OX5uUwqFg+wMsQ25byJEtv8ChLwsd1v+HaD+iKgr/tIuIGs5P34XxD60RacWYcAWU7ngbCmyYVmzZU5hYd7O24Xfxv/K/c+pduQmzyNgqQVSv1hmjGtX2vMdO9iDESM/mPbiDyS7g1Mll7sRgS1btqBy5coggVG2bFm7WiYxwZN4liFdtWoVqD1DK1myJJo2bYo6deoooiNjRs+Sz4wq0cgQc2Lk1q1bpu+YbNlUOk/9+vVRo0YNBAYG2jU+uUg/CIwdOxa9e/cW8Wb9TIl4Igg4jICQHw5DJjf4EgF/JD/qj9mEBPHjISz8hQrHv/c4NBrEEektjoJvmQ4TVBogCVLyZenAWc2A9n852qrfXD9k2xDMOzFPjSdTskxY1WKVU2NruaQlgp8FY2zNscj/Sn6n2pCbvIOANSFUp99fHnTZiOQHowj9gWT34LRK0zYQ+OGHH1Q1DZ6s2zKSHbNmzVKEx7Vr19TlNWvWRN26ddGsWTPkzZvXVhNe+fuZM2eUj6tXr1YvptswCoXRILVq1VJESJ48UsXLK5PhYicaOTd69GhFgogJAoKA8RAQ8sN4cxanPfYn8oM6HsP/PY7fd5yPmNMKudKibpGMYEz+yJWR+h6D3yziXPWWf/uZ2n7+FLh5HLi2H3j6AAhMZYr4OLUaaD4ZKNYqzq0rLVqjeLriuPb4Gp6HP8eG1hscxkFrZ2rdqSiXKe5G0TgMnA5u4Htw8D9HlBDqh7Xz48Pa+XTglckFI5IfsYFnpKpiulkEcdARRmow3SQ2TYWTJ09i5MiRmDhxIl555RVFIDDNqkGDBkpXRu/Gks8bNmxQKWLr1q1T7latWlURN127djXEGPSOsSf9S5MmDRo2bIgZM2Z4shtpWxAQBDyEgJAfHgJWmvUMAkYlP5jecuTqy/QTALvP3cGyQ9fAzZe5UXixS2UPl+K8dsCUErN/DkCNioBkQK8dkeKodOjBVSBFZs9MogdbpdDo4O2Dsf/GftTLVQ/9K/S32ptGWDTO0xhDKw9Vmh/U7RhaaSga521st4cUM627oC4KvFIA0+pNs/s+uVBfCGiVYMrmTIO3ypl0KmhKTNhH5m/kBzcKPN02Qnqlj6ZcugVUasq7775rtcQt03hJevD18OFDfPDBB+r0PUuWLIbFjoKsJEL4WrJkiUpVpmAwSZDcuXMbdlz+7DiJNkYmseStmCAgCBgPASE/jDdncdpjI5MfTG8xtwq502JkyxLI+kpUDRavTPD6YcCeaUDoE+BpMPDihUkctfrnJhJkSW+g0RivuOLOTjZc2oD317yvmmSllRXNV6if5qYRHwXSFMC0utMi/t7538648uiKusdeG7dvHMbvH6/uCUoeZO9tcp0OEZi5/TwGLjwU4RlJSF9WgTEC+cHqBx999BEuXryI3377TYXzt27dWlUWs2Y88RbyQ4eLXycusSpLhQoVVNQHdTHMjZVfRowYobRASA6Q+ChevLhOPHePGyRCfv31V5U6RpF6jQRhFRkx/SDQt29ffP/99yrVytM6MvoZtXgiCPgPAkJ++M9cxomRGJX8GLvmJEauikxj6fhaTgxuXEQfc2YpjpqzCnBuE9BhIZCnZlQfN40AqnyqD7+teDHn+Bx8s/2bKH+pmb0m6uWsh2N3juHgrYM4ePMgcqTKEYX44A2ORn+wUkyLJS1QM1tNFT0iZmwEzLVAWAmmccksGPVWSZ8NygjkB6u4UHPh7t276rSewtqjRo1SKTvJkiWLgh2FtVnmVsgPny0p3XdMvY/PPvtMkWipUqWK8FfbbFLHg6RH9erVdT8WVxw0J0GIBUkQvooVK+ZKs3KvmxBYvHixEq7lz0aNGrmpVWlGEBAEvIWAkB/eQlr6cQsCeiE/Lt19ApajNTeGyDO9ZeURk/Aa7ejVYBy+Egxeb25eSW9xFHGNBNkw3JQOkzglUKo9kKk4kKko8Owx8Ft9oPe+qCkyjvbjoeuZgtJ8cXM8CH2AshnL4tXMr+L+0/tYdHoRSFRoFpAgAOtbrY8WEcK/OxL9MWDzAKy5uAYrm6+02paHhinNeggBSyHUgITx8W3TYj5LfTEC+WE5FU+fPgXFHfPnz48ECSLLcfM6iqGSEEmXLp2HZlCaNToC3EiSQDOPHOrevTsmT54MEiOffqpf4t0T2JuTIKzeRwKkR48eKFGihCe6kzbtRIDVe9KnT4/+/ftj6FA5+LATNrlMENANAkJ+6GYqxBF7ENAT+VF5+NoIl1uWyao2SSQ6hvxzBPHimTJJaExvaVoqC3KmTRpliK/mTmvPkL17zZZRwKpBkX0mCgRCQ8x8iAfkrQ20X+Bdv+zojZodR+8cVREdBdNEDROefWw2vt3xrWqF1VgWvGndf3ujP7TrepboiV4le9nhnVyidwRIfpC8pD1+GoZxG05h97m76n1NsjJlkkReHYIRyQ+vAiSd+R0CFC9l2tSECRNU9EenTp2waNEiTJ8+HW+//bbfjdfeAZmTIBSD/eabb/DOO+/Ye7tc5wEEmIrE0sWs4iMmCAgCxkJAyA9jzZfT3lIcjIJar7/+OgICAlQ+KfNqT58+jRw5cqBJkyZIksQH2hMOjkgv5Mexq8GoNzqqhoe1oXDjxDKahrZ7F4Cdk4CtZhoghZsAb441VY2hhT4GEkUld7w55uE7h2PW0VkYXWM0mOZizYbtHIb1F9dj4KsDUTlL5RjdsxX98cfRPzDl0BSnq8N4ExfpyzUEpm4+q8jMxAnjI2PKQPWzSv70XtECEfLDtbmTu42FwL59+1CqVClVQaNixYro0KEDWNVl5syZqFevnrEG4yFvGVXFtKAFCxagS5cumDJliod6kmZtIUBB2vnz5+P+/fu2LpW/CwKCgM4QEPJDZxPiKXdu376NcePGqbBRS5KDpdYePHigas7r3fRAfvB0uM/c/3Dy+sMIuDSSg38zFzZl6UyW0DS8ndscOYR9vwN8URi1yXiAGiGrBgKvf+2TYWoCpu6Kwogt+mPqoan4ac9PapyZk2XGyhYrfTJm6dR7CKw7dgOdf9ulOmREV+dK3hFCtZf8YAlZboYOHjyIwYMHIzAwMEZwQkJCIvQ4qlWrpq4jKc4TTGp2iAkCvkJA01HYsWOHSiU4deqUIj6oEyMWFQFGfgwYMABFihTB6tWrkSlTJoHIywhQ8JRaNCQ/UqZM6eXepTtBQBBwBQEhP1xBT+f3hoeHqw9m/qQg3bRp09CrV68oD8csqzZ+/HiULl1ayA8r82mp1cGT4KlbziJTqkB0r5Ib2V6JjHaoUyRjNG0PNumTai6eXpssl7uwJ3DtIFCgAXB8KdBzK5CxaNSez6wDcteI7s2NI0CGwi55ufnyZuy5vgeTD05GjWw1MKam+6rTWEZ/UE+EkSXs61nYM+V30bRFMbvhbJfGIDfrHwF+BpinuPG9P7VjORQO8uwDry3yg9F7f/31l/qM5waIVQd++umnWDJfYOAAACAASURBVCP4SJSQAGdJTVZoqVWrlvpOIPGdMGFC/U+GeOi3CLBaUOfOnVWlE6Z0xPVUF1sTzchdbr5ZbpURCM2bN7d1i/zdjQgw6oYaLGfPnkXOnDnd2LI0JQgIAp5GQMgPTyPsw/YpPrd7926sXbtWhUdScM6avffee+qkJXXq1D701r6uvR35YbnxoZddKuUCIzq8rQFgH0Jevoolc/mipc5hKpWbs7IpKuTRTWBuO6CLRXTE86fAX92AVjOddnb/zf1ov6y9uj8wYSDWtlzrVtHRSQcmYex/Y5EyICUyJ8+M43eOq74a52mMgIQBWHt+LVoVaCV6H07PoHFu5GdA1+mmyI+HIc9x/0koHj59jlZls4FaP8kSR5IG7iREbJEfGoIkNFhulmYP+cFyoSQ80qbVoeaQcZaFeOpmBEaOHKmIubp16yJevHhYvny5m3vwv+aoBcI0GFZSGjZsGPr16+d/g9TpiBYuXIimTZtiz5496vBQTBAQBIyDgJAfxpkrlzxlaDNDo4cPH24IbY+YBusp8oMbnM7TdkZ0Wyr7K6iQKw12nL2DP3dfjPh9oxKZMbaNfNFFALJ1LLCyf/TpohZIYGrg3nkgXx2g0oeR12hpM+3mm/5mbo9vA0lj35QxLWXsvrH47/p/EXeS/EifNL1L7xHzm5neMua/MQgLD0M8xEO7Qu3QoXAHBCUPclsf0pAxEQh+Eqqiv0atPhllAFqKGz9LLt19HOVvzogbC/lhzPUhXjuHwBdffKGeTxipSuJDdD7sx3HQoEH4+uuvVZpQ+/amQwExzyKwceNGMHWQgqe1a9f2bGfSuiAgCLgVASE/3AqnfhvzlxKEniQ/zEPbtZnkqe6jp89Vrj9Po3rXzOsfGh7uWKrPHgKP70RtKfgKcOc0cHIFcHhh7L0kCACqfAKUbBdZOnfZp0D9ERH3PQx9iF8P/IpLDy+hUJpC2HplK0h+ZEiaAeEvwvE07CnaF2rv9giMP4//ia+3f42E8ROifKbymPj6RHcgJm34EQLmWiAcFtPbCgelQtbUSRQ5opmzuj+eIj+4SUqRIoUiwan1lCFDBlVJwx2C15bC2ubTPXHiRBQtWhSVKlXyo1UgQ3EXAizhytQXVnthyouYYwj873//A6O6/vzzT7Rs2dKxm+VqhxE4cOCAKjk8Z84ctWbFBAFBwDgICPlhnLnyiKc8ZaEQKlXWjfBQ6ir5wXKWwU+eR8Fyx5nbmLDxdISAKYmOmgUzYPCbJv2K+XsiIz/4f78QMHXzaiIhUS5TuchW/7USfvtqL2DxB8DD60B4GPD4ZiR5kqk4nmUsiCtH/kbOLmuBzKYKOXOOz8E3279R0Rcv8EJFXvQq0QuN8zZ28wiiNsfxXH98HQHxA1AifQlkTJbRo/1J48ZDwDIlLk/6ZEiXIhD8PDE3RpF906So1TS5U/t3oEYNK5o4Zg1s2rQJlSvHXJ3IkbQXCp4yNaZZs2YoUKAASIozbD4oKAiffPKJy7ofFNZm6P1XX32FLFmyqFG8ePECW7duBdMrf/nlF0N8zxhvNRrf44YNG6oKdLbWu/FH6rkRvP/+++o9JgSI5zDWWr5w4YKqlMjn5549e3q+Q+lBEBAE3IaAkB9ug1LfDVHYlA+9PPXjaZ+lbd682RAPpfaSHyQ5KE5qbiQt+PviX0VqUCRPnFDl75fM/gqu338SsUGplDedV8pZ6nvV2Pbu9L3T+HDdhzgXfA5lM5bFtHrTbN9kfkXIfeDYPzi2Ywy+iH8fJwMSIVfYC+RKVxS7Hl0AhUbN7WDHg1Hbv34ousiqYx7I1YKAUwiQ/Fh5+FqUe7tUzqVEj82jyFge9+nzcGRMmRjXg59GXD+oYWHkfn5eVVuxZhQx5eeyrc2gI+SHtX6oF8DqEfPmzVPVI1wxkh/t2rVTZA1JkLCwMEyePFmlMyRPnhy//vqrIb5nXMFA7nUOAR7AsNztpUuXIogz51qK23exBC7F7YUA8ew6CA4ORqpUqZReXv/+VlJ/Pdu9tC4ICAIuICDkhwvgGelWlo2jijpP3/gQam58+GU5OX+K/NBIjvjxTBEDhTOnRIrARHge/gK7z0WmarByw6jWJeFMTr6R5t9Tvo7bNw7j94+PaL5SlkpoXaC1IkKO3TmmUlSqZK2CYumKxerCrHnNMPxxpIZCztBQVA5PhALpi+PfsPs4+uA8Wpd6F71Kvh/Zzu1TwOovgda/R287Ju2QFy9M9UrFBAEPIUDyY7tZ9MeTZ2FIEpAA8/dcivJ7kh8kS2IyT6S9XL9+HWfOnEHJkiUj0ly03HV3EOCMJOF3zdWrV3Hs2DHs3LkT7HP06NHqlDRBggQICAjwEPLSrJEQYMQTKw6ReGPaAMstkzxjFaMOHTqoSkYk0AYOHGikYenC17feegtbtmxRZJIIG7tvSkgQt2rVCosWLVIVsl555RWQbKJY799//w2mHnHtfvnll+7rVFoSBAQBtyMg5IfbIdVng8ePH8ehQ4eslkNjFZhkyZIhXbp0+nTezCvLyA+SHCsPX4/id6okifDPgStYtO9KxO/TJAtAvowpEPaS/FAaHoiHTpVySoSHC7NOcqPLii6qhVSJUyFZomS48jASd/4+b+q8mNtwLgKo8RGD/bDrB8w4MkP9NUvyLFhY6F0EnlgB7Psj8o5U2UzpMJleEilHFgM3DgN1hgIVe0de9/QBsGZwFO0Q9Ufqk+yYANT4woURy62CgHMIHLkSjPpjNinujRxcgUwpMe/dV2OsGuUJ8oORf3yAnzt3LgoVKqQGwn+zWgzL35IEd4cx1WX27NnYtWsXhgwZojRGtm/frjZi+fLlc0cX0oYfIJArVy5Vhe7HH3/EgAED1MEMv+Pv3LmjdCso4CnmOAIkHStUqKBw1SpBOd6K3GENAY0AYaUX6n5UqVJFlbplqh9fQnzIuhEE9I+AkB/6nyO3ePjo0SOMHz9e1SW3LGlLFjtr1qxue/B1i8MxNGKN/DBPY0mUID5Cw8KROXUgrt4LiWiFJ6w8aSVZYlmlgb8XcxwBpqTUXVBX6XD0LdcX2VNmR8akGVXEx7RD07Ds7LKIRuc1moeCaQpa7YTXk0Ah6UHx0hIZSiBnypymazeOANYOibwvqDRw5xQQEhy9rZxVTMTIjSPAmfVAg5FAetMGTxmJj6OLgd77gDS5HR+w3CEIuIAAyY+VR0xpMkeuBmPD8ZvIkyE5RrQoAWslct1BfixevFidSPL0PHfu3EpTgdagQQP1k2kpgwcPVhvQsWPHImXKlA6N8NatW4pUt2ZMteTpPb9zeKrP759atWoZIsLQIRDkYpcQYEoUIzwoKM7IIL6YssGTdTHnEaCIMTfnjP4Qcy8C69evV1pNmTJlUjpJTNWSNCP3YiytCQKeREDID0+i68O2rT2U8nc83WNZLj6Mag+/f/zxhwrdM2Lay7FrD1Bv1MYIpHOkTYbhzYupzYSlsCmrMYi5DwESFkfvHMWCRguilYClBkjfjX1x5PYR1SGJj6l1pyJFQIooDpgTKNPqTov690c3gJsnojucszKw8KXA2LNHwJM7AKNKnocAV/4D+LvYjBEkNfoDBRsALMlL2zUFKNfVfeBIS4KADQRIhrSetA3hL4CBDQujeJaXaxFQn1+2yI9nz56p8uUnT55UJAONQqaMrGjevLlKLyHhQAHEWbNmqVQXEhITJkxQmgoVK1ZUZRpJiHz33XcqLcVRY2g9N6msepAoUaIYb6ewNv1kiqURvmccxUGudw0BbiS5oeThBsk6IT5cw5N3axt0Vs4hESLmXgT27NmDsmXLqkaF+HAvttKaIOBpBIT88DTCPmrf3odSusdTvylTpuj+oZTpLfVKZEW+EuXx1fjZ2HP+rsqjN7cWZbJiREtTpRAxzyGgaX2MrjEaNbPXjLWjtRfWov+W/siaPGsUAoTEBwkUlrEl8RFTZIhDo5jVDLh3HggLBeLFB4q1BHJVBdYOBW6dBMJDAZboZbUZEh8FG5quPbUS+PAQkNixk2+HfJOLBQELBIKfhKLxL1tw9lYkYadpgdgiP5wFkykp1OEgGZE9e3ZFhHPT6YxR14OE+qeffqpO7mOzGTNmIE+ePLr/nnEGB7nHNQS4HosXL4727dsrUfakSZO61qDcrRBo0aIF7t69izVr1ggibkbg/v37iqDm5+m3336r9D/EBAFBwBgICPlhjHly2EtHHkp5GsecRb2fyOXstxQXR7VG8mK18Uqt7kgRmBDtX82BAhlTIGlAwgiM6hSRsqQOLxgHbtB0Ppii0rd8X7vuZGpL5xWdFQFCwoSpMgO2DMCiU4sUIRKlTK5dLbp40bUDwL7fgf9mAk8fmhrLUAioOcgUEUJ7dAvYPxuo+IGLncntgkDMCGhaINoVdYtkwg8timPYkEEqIsNWtRdfYstIEoqcUjPKlrEqjQie2kLJ///OKCWK67JUKMV3T58+DVbOMDem4VIPRCPnmKYVW7ln/0fNuREuW7ZMpbitXLkSr7/+unONyF1qvTJCjmv23Llzas2SsDM36hkxtZARdCSUuV4ZiScmCAgC+kNAyA/9zYlHPCI7/fDhQ/WQ6uwpn0ccc6BRc/KjUvtPMOedmMUCHWhWLrUTgYO3DmL5meVYcGoBsqXIhvmN5tt5p+kyEiCd/u2Ep2FP8Tz8ufrd0EpD0ThvY4facevFC3tEFVVl44wIoX4Iy/Be2AZ8chxIlt6t3UpjgoCGgCX5of0+y/Wt2Prbt7omPyxnkafMjAJhWg0FLKWyi6xzIsCNIgVwmWJLEVyekpPc0F7cNPLfXD9nz56NeJEc4f9p3MS3bdtWvcTsR4DvxU8++QQff/yx/TfJlQoBrle+SHwEBgYqcsNy3fI6bZ1qa5f/DwkJQbly5dR6bdOmDTJmlEM5WVaCgF4QEPJDLzPhYT+Y/zlmzBhVclDT+9C6ZLk5hppSjZ+luvhBTREnvZk5+dH9s8GS3uKhCZp+eDqYqsJ0lo5FOqpeWMGFkRtXH15V4e2b39ocTb/DHncohDrmvzER5MeyZssUkeITI7lhaawec2QRcGgB8PCG6a+sMNPxn0h9EJ84K536KwIkP8xL4957EoqHIc8x/fc/cGbuN4YiP1hVjCXVmzRpok4+zVNhJPLDX1dwzOOi2CbTnbiBJAFCLQ+WYeUzhr12+PBhzJ8/X1Up4r+LFSumNpTvv/++qg4jFjsCrEZCHaCpU6cKVHYgwHQWaiVxzR48eFBVzeF65StDhgx2tADcvHlTrVe++OxN4oNrtmPHjkofSUwQEAR8i4CQH77F32u9U5yJOd6lSpXC1atX1ZchTwQomkeldZ7E9OzZE0OHDkWnTp2UOJ7ejPoerSrkRp4SFTBs0mxQ3yMumlYWtm2htvi8/OduheDmk5uo/1d9hDwPQYJ4CRD2Isxq+86mquy/uR/tl7VHwvgJI6JHYiuB69bBOdLY9EbA9cNA6CMg9AmQPANQewhQ8uWpI6vJ5K7uSItyrSDgEAKe0vxwyAkHLybBwY0DyQ+ekpqbUdIrHRyyXB4DAj///LMq+8mDFG3zyI2kK6ZtKPlTK+VK4V6xmBHghvvo0aNg+Vux2BFghMegQYOwd+9etWZJ1LkqvkvyQ1u37H3YsGHo2lXE1WUtCgK+REDID1+i78W+mZfNcGSK0zGf9saNG5g2bRoKFiyIdu3a4YsvvkDVqlVBkoSnNXr9cLYsdetFCHXRFSMwWF5WM2dJiJgGc/reaTRZ1CTizx0Ld0TSREmVJsd3O7/Dibsn1L/Zr7NGzRC+qmStgmLpijnbjPfuoz7Iv/2Ac5uBTMWBbOWBaweBrqu854P0FOcQMCL5ce3aNXViSq0BEutJkkRW2DKKsHacW2geGDA3jnPmzEGjRo3w448/Im/evG7thevrvffeA6NWSbL06NHDbe2TwHv8+LESXTVfv27rwMsNcTP/ww8/gOMSixkB7fO2UKFC+Omnn1C3buRzljtw4+Ej1ywrbHG9kiQWEwQEAd8gIOSHb3D3eq988Jw4cSL69++vdD94EsCHE6qBd+jQQZVDpOApryNBwpBSPVpcJz+uP76OuvPrRkRk/NHgD7cSCKP2jMKUQ1OQM2VOVM1aFf8r978oy4CkhdfFSfWyEM9tAv5+B7h/2eRR9X5A9S/04p344WcIGJH8YNoL9QVInptXPwgLC1OkiFFKqvvZUvLacK5cuaIiMi5duqRSaL///nuP9X3nzh1V0pkn6+7YTFIXbeHChaqCB9dxgQIFVAoXD4Uo7Mu0YQpYUhzeSPbrr7/inXfeUeQHdSvEoiPA1CCKmnJ+WT7ck8a54JywTC71b8QEAUHA+wgI+eF9zH3SI7/Md+/eraI8aA8ePFCRH/xiZ5qLRn7wOp6qfPTRRz7x01ancZ380CqtMCUlZeKU2Nh6oy3I7P47BUlbLmkJR6q42N24v1y44gtg28+Ro8lRGajxuUkglXZiBZDfvSdG/gKdjMMxBIxIflDXgSQHUygtN1qLFi1SUYdlypRxDAi52hAIkPCgnliqVKlUaVVvzTPJNkaXvPHGG+rZxVnbsmWLOhBiFCw1GtauXav0SqiTxggTaqJ1797dZklnZ/t3532snkOfOScrVqzAf//9h+rVq6NatWpqjvg+TJw4sTu7NGxbmi4RDwdJTHjDuM403RuSbmKCgCDgXQSE/PAu3j7rjSrqffv2VfmL1PuggBjDOvllyLzGyZMnKyJk+fLlCA0NdTnP0VMDjevkR5cVXXD54WX0KtFLlYqd12geCqYp6DLcD549ANsOfhasqrikCEjhcpt+18DVfZFlcTm4U6tM5XIpjEryI00u4Mp/QI8t0Yd+/xKQKm5q1PjdOvDSgIxIfliDhqKB3ERSR4onq/6QSuClJWCobtKnT4906dKpqFJvG0u5Mk2BqQTOpMCwMgdTQxiZRC00Gjelv/32GwoXLhwRFcBKH84aNW8yZcqEWrVqOduEzfuoWaFVKIntYs5Vy5Yt1YukSFy1zp07qzn2FQFB4oWpYYsXL46rUyDjFgR8goCQHz6B3TedUstj4MCB2LBhgyI8qPdx5MgRJYLKvzEMjw8RDO/UHgB842nMvcZl8mPRqUWK8BhdY7RKPak4u6JdURrU8VhxbgWqZ6uOwmkLWwV3+M7hmHV0ltvIFL2tG4/6QwJk7ddA8BVTN7mqAhV6ApmKAamzAwfmmPRC3jSLGPGoQ9K4PyDgL+QH54JpAxMmTADz6T25+fOHeTfiGJjiMmLECFWqNnXq1D4ZAvunH+vWrXPbhp4aaEyF4Zg+/PBDJEiQANRPYyQFCRP1cZ8rF3LkyKFIH0Y+0YoWLaqIIHMj+cFqIa+//rrb8SHhQeKHqRusgMOoAj7PUXRYe7H8qvbi8x79YYQIyQ9G/1IYNS7Z3Llz1XOwO9eLo/gxGpvlcPnM/cEHHzh6u1wvCAgCTiIg5IeTwPnbbRRjYlgnH0yDgoJ0O7y4Sn4wMqPFkhYIShaEafWmqfnpvbY3jt89jhXNV8Q6Xw3+boALwRfUNbw2KHnU+WVZ2z7r+qBniZ7oVbKXbude14799Y6J5KDFi8djQ9O/A1MBz58Cz0OAhj8BZc1U3u9fBC7tBoo0jT40VprJWETXQxbnPIuAUcmPTZs2KWE/RnyYW8OGDVUKgWUVGM+iKK17GgFG9XDj/Pfff6sqP760t99+W/nBzX2ePHlcdoVpwCQGuG7Lly8f0R4JEOqnUXdk7NixSkeN2iPsl1iY691oN3mK/GDEymeffabSfhjZS72dRIkS2Rw7CUmmX/DFiBGmfDD1Iy4Y54mHfl999ZWqSORLIynMNEE9vH98iYP0LQh4EwEhP7yJtk77osgpv7wtTyr06K7eyI9zwecUIeHpcq3j9o3D+P3jo0RmaJEgsaW+aBoh2lyWzlAazfI3Q81sNVVqy6i9o/Dn8T9R4JUCEaSKHudd1z6x8oul3TphIjx2TQYu74n8K8kQpsjwdXYDcPM40Pu/qHdv/hG4uh9oOT3q74Mvm6JLspbTNRzinHsQMCL5wTLq1GCgYLamO8BUF+oPrF69Wj3k87tGzD8Q2LFjBypXrqzmmxUyfG337t1TqbyMsPjnn39c1rUg+UFyYeTIkUrLxNwOHDigIgcYccLnEvZNAXmW9qUxCoYRGQ8fPlT/P3TokPrJqBBa/vz50bhxY3Wvs8ZUH0brEntGpjhrH3/8sWqDvlmSls62qdf7WMmnfv36SruFUR96sG7duqlUdH5GMmJHTBAQBDyLgJAfnsXXp61T3Zsq+wyDJMtPkdPw8PBoPvFEguJkrPaid9MT+UGNDJILeVPnxZBKQ9xadcV8HljellEfJCyGVh4a8SdGg9iT+lJmVhk8C3uG9EnSqwet649MobkpA1Li8fPHCH8RjuXNlkeLCNH7WtC9fyRATq02uUki5PZp4O5ZIOS+qVSuuTE9JnUOU5TIJSrAvwCKtTJFhSjCpDKw9BMg+BLQZm7Uex/fNpEiTLMR8xsEjEh+MHrw7NmzKuz+2LFj2LhxY4SIIAUleWJes2ZNv5mjuD4QbvZPnz6tNpG+SnexnANuIJlawkozTINxxUhwULzVmgA8n63YByM/+LNt27axEhnujvwg3vfv31cpONTTcdVIFlF/gmKvLFntr/bdd9+pij6+THexxPbmzZtqzZIQ+/PPP/0VehmXIKAbBIT80M1UuNcRnroxjJFq37Nnz1Z161u3bo39+/db7Yi5okJ+2D8HlhEVHQp1wGflP7O/AQeuHLB5ANZcXIOVzVdGEyJl6svVR1dVRIg10/zsWrQrPixjOhliVZdJByZh1flVEbdMrTs17pawdWAu3Hbpbw0Als6lJQgAKvQA7pw2pcE8NJFTMRqjRgo2NJEdfK0ZAjAqpM3LtJsoNzL9Jp7b3JaGvIeAEckPaiRwM8zwe5LtQ4YMUekBFHrcuXMnzp07h1atWnkPROnJYwiwTCdTQRgVwcgBPRnXGNca15wrRsKCkRx8drI0HiTNmjVLESyMDmHKTWzmTvKDkQsUp798+bJb05QZvcKUnU8//VSNyR+tePHiKsKFUTmesGfPnqnPPh40MVrI3sgeVixi1NypU6fckrLlibFJm4KAvyAg5Ie/zKTFOKhezS9+kh6sYc4HAeZzDh48WFV5MTfm7DI/VsgPxxZDjT9r4NaTW+qmpImSolORTko3w1128NZB/H3qb8w7Pi9GPQ4t9cWalgf90KrDWNMF6fhvR+y9vleRHiQ/xHyMwPmtpsgQc3t8BwgqCSz7H3DjiOkv8RMC4c+jO1u0BVC2i4kQYbTIjgkAo0Jq9PfxwKR7ZxAwIvnBUH/qffAUedKkSUoAkifx3DxSYJCC2+baCc7gIvfoAwESHnx2YJpE5syZ9eHUSy/mzZunSDZXTve5ieXzEtcuN8zmxkhaHipRH42bVVbrmDp1qoqaiMncRX4MHTpUvY88pVdBgdemTZsqgeJ3331XV/PqqjMkPNq1aweW3SZB625jmhRJDBJiFJf9999/8fXXX9uV6seUwWLFiinhU1/rkLgbF0+1pxFNLNvMCHcxQcBeBIT8sBcpg1/HU4pHjx6pDwitrrk2JKbHUMU8ICBA96NMmj0pCmYpiL3b9vrUVy3lpHym8mhdsDU2XtyIRacXqbKzXYt1xa3Ht5AzVU5UzlLZKT+ZptJmaRucuHtC3b+lzRaVpmJpmh+flfsMHQp3iPJnLepjaKWhaJy3sVU/eA3JDzEdI2BNU4TuhtwDln0K3LBSWjJDEeDWcRNJ0mmZKW1GM2qN0HJV0/GgxTUjkh+ctdu3b4ObgCJFiqhTc1ahWLVqlRJkpDaEpokgM2xcBEhqlShRQpVKZdqHHo2n+6+++iomT57slHtMRSDJQLLBXA+NxMfMmTNRoEABvPbaa+B13bt3R7169VSZXcvnK61zan7w4MkVwV9NqJMleadMmeLUuOy5iWk+o0aNUjolfB/7i1F0+datW0rc393GNCiSZVwXJFj4XE0cmzdvbneFHxIfJOw0fRh3++hP7XEOe/fuDUagpUmTBr/88ktEhBZJWa5b0U/xpxl371iE/HAvnrptjSdyDGVkCdsBAwYYguiwBPOHXT9gxpEZwFNgWO1haJi7oc/w1gRIzSMuSCSwFC01OjSb23BujOVlY3P+8O3DeOuftyIuiY3AiCn1JbaoD58BJx27DwFrpMiVvcCzR8DuKcCtk5F9mQutHpoHBKQA3l4U1ZeTK03/z1fHfT5KS04jYFTyw+kBy42GQYAbY27sqONSsWJFj/rNk3SmeRQsWNChfijgSfJCExx16OaXJB7L1zIiloQG9WrWrl2LadOmqc3W8OHDVVoDiSCe9FMfhJtfatqkSJHC0e7sur5Pnz4qXYM6H1mzZrXrHmcuYuoa8eazor9EITC1m1HQXLvEMTZj5DRTx0l0aaalsXAtWP6N883DxQ4dOqjKO1WrVlW3MeqDxnVoj23dulWtN2+8r+zxR6/XsDrlN998o1IqGbVOsojvPabgsdIRo6w4x4wIsddIYrLkMEs/M5qL6V8kd2MiM+1tV67TJwJCfuhzXtzuFU/iGIbMUnRUZzd/Qxsl8qPY9JeCjuFAuSDfpWow2qLugrrRBEg5aRsvbcR7a96LmD9WgWH0B6MrSI7wVTpjaQysMBAZk1kPkWXpWZIoj0MfI+xFGHKlyoUxNccgZ8qcVteFtdQX6nq0XNISsZEmbl9k0qA+ELiwHTjzUsWe4qr3WOb4hemnOWGSrgCQLt9L7ZDiJu2QwBRA15cirdpoKNaaMFAfY4tDXvgb+cFQc27YKK4tZmwEuIkMDAxUET2eNmfJD/rF5xxqYzAqw9IuXLigqsJwHK6YJg5KXRtXLCQkBDdu3ED27NmtNsM0CpZnpZabLT0OTeCeDaVMmVIRQPwdN+n2RviyStOJb1fMbgAAIABJREFUEyf8JgqhX79+qmQxqxty3mMzRnEwnYvVjIYNG6bEfLnZrl27topcY4Ud6nNQaJZRHhUqVFBrjf/+4osvopAfbIsEkr2baAqf8jOSwqyWxmd1ity6utbYDnFwlFC0hhlLPJMw8KaRwCLJaJ6OxjkhQcny04UKFXI4vZKRVHyfMDqRbXB+GfUV0/vRm+OVvtyPgJAf7sdUly3yw47hxyQ/LMMuyZLmzJlT95ofw3YOw6z/ZiF+YHz0LdcX7Qu3dwrrdRfX4XzweaQKSIU6OesgWSLHSi9ai/owd0SrApMmMA0qBVXCiXsncPzO8Si+vlXwLfQu1TuagOn3u77HzCMzUSBNAYypMQaXH162mZZiLfUlNpFUp0CTm/wDgbGlgdunTGNJFAikzRe98gx/V6zFy5K8lYFVA4Gk6YBKFqdlJFYYUSLmEQSMQH7wBO6vv/6yOX5uALhRZrSAJ3LtbTogF7gVAZJYJBRspZRoOfnmnTP1I0mSJLD8GzeV3KhbbhJdIT+4SeTGkyWWza1Xr17qeYhkADc5zkY3UFeE+iI0nhI7W6lDO7WmUCZ9ZdlaVv4wN0YPcEPMqA+tXG5Mk8qTcGq8sVINS/+y+hJJHkar8N8kNmwJcWraHxwTx2Z0Y1lipg2xCpW9xs8trj9GEVHcVqtUxYpW3CzzM1or3c3oamuRH1zPjFCwl/xg2VuuA2okmRvXCKsKUcfP1bVG8oyRKlpamDOpTVz3jHKhniDXKokCV9YJD2dJ7DlrJHO45vnZQj0ibV74e84Xje8BEoj87GHxBxKCJLaYqsQ54k/q3DB1k0QWI7pq1arlrEtyn44REPJDx5PjTtd4OsFwyWXLlqk3Pj8gNOOHAz/IjSB4mqZKGmTplgV9SvdBt2LdYoVo2dllqqJJpmSZVJQGoy92X9+Nn/b8hAM3D6h7Ha1yElvUh7kzjLyg5kdgAtOp0qPQR6i3oB7uPb0Xxeea2WviadhTbLm8BakTp1Z/p2hqr5K9HJp+89QXpt0wMsWZdhzqVC72DwSYJvNzWeD5E+D5MyA81FRylxaQHHj20PTvhqOAvLUBluWlrfgCSBkEvPa+f+Cgs1EYgfxgeDYFTrmZ0kKM+aDJkzPzCA+GEfNUjaHIfOAWMy4CWkUQVvKxFc5PfQVu1pkqQoFQpt7yZDVHjhwqXYQbJpJi3HDUqFFDCT5Sf8zcXCE/qEtSp06dKJES/B1PiDW9gN9++80p8VCN+NDK6XJD6cymlJtaipd26tRJHULx3yRt+vbtq0gQzSgUzN9TXNUeY5lpbqS5ieaGj0YRfPrNjSZxsWUkqjg33Pwb3RidwY3uihUrHBoKSQ1iwLVMrRe28e2336J9+/YqwkAzTfODc0hNFpIUmuaHPVhr7TBVZsmSJVEqFWlrhGuNorp8H7m61ugTo1loXCOOECCaoDDT0egTI2pIlrlClOXKlUt9HpB0cMY0woIECr+PzG337t2qGhP1iUhmkPgZMWKESqfje4MkCElQRpKYkx/8HSNxxPwPASE//G9OrY6IaS98I3ft2lXlspl/YJMU4Ye1EcgPnlYUG1gMmYpngrUKJuaDZ/oJ01BogQkDEcLwfQtzNC3EVtRHbMtp+dnlSg+EUR25U+XGmgtr8OeJP3Hu/rmI29oWaovPy3/u8Ko0T32hjzGVxnW4Ybkh7iLAUryL3gPuRq7PCDCCSgPUF2E6TKsZQH6zsPLt40ykSOEmcRc7N4zcCOQHQ/Ep0MfvFRo3CiTSeXqtnbzx93y45IaLD5vcHIgZFwFNdJMn4fZuVBghxFNxbi64kebaoK7Czz//rH7H6ATNGK3AzYpmFDbkyTJ1NmjckPMUP3369DZBrFu3rorumD9/vrqWp+/8P1NhtOcdbWPJU2N7T55J+I0bNy7KZk/bEPLUmdoD9hjfE9xs8SdFU2msjqRtuMyr1TBVo23btkqzwh7TiElubHmiTWNEAX2ngCujSGylwDDCJF++fPj777/t6VLX15A0aNy4scLaUaOeC9cco51I0KVNm9ZqBBufs5kmw4gIEr6bNm3CoEGDHNKA0fQqSLbQSAoytYQbdxKHNG2tMYKJQp/2mLbWzKsEHT58WImEck/AtBHzQ9GY2mQqENcn16v5Oiepxvfuhg0bbEYmWWub70OOk2veGSP5wfceSVmSq+bG7x9Gd/Ggl3/ne4KfXeYpLfxc4vuB7w/qfxBrXqu9d5zxSe7RLwJCfuh3btzqGU9ZSHLwodQyx9VIudgkP0o0LIHnzZ/b1LOo/1d9XHxwUeHYIHcDFElbRFVjWXdhHRaeXghGcTDtZWQ1+x5U7I36cGTiWNWl+eLmOBds2mDOqj8LJdKXcKQJ00PNsweoOLsi2hdqj1lHZ0nUh8MIyg3REDi6BLhvev8oC74CJE4OvHgB7PkNeHA16i2ZigPpCwBHFgHJMwA9t0VNi1n/HZC5GFCggYBtBwJGID8sh8GHf4aVc5NhaXv27FEPn5ancnZAIZfoCAEtHYKkBE/T7TU+Z5AA4YaJEQmMTNi7d68q7RlbBSBXIj942ssNHiNe2Q83jYxA4UbW3OgP07cYhWJLk4YlbUn2URyRbZob0xIYscHoAlun/Xw/cBNJLQpuls2NJVJZHYlGIoin4txwc4NmHg0SG/bWyA+tAgkjgRmNY34QZq0tpqhdvHhRRe8Y2bRoJab9WGJtz7hI1JGU0NJaGDER05o111uhIK6t9CLL/kkuMDqO2h4kKjjnTMlgVIS5kQxh9BLJZh5exmbaWuNnr2WqGgkaRkOQSLFFrHFsXLOMQOL7yNxI1lBPkJEUln+zB2NeQ6KHxIOjkSi898qVK/j111/V+8+ajg+/m0j0kEglpiz+YG4k8hnRw6gaRkiRTCEmjoim2jtOuc73CAj54fs58LoHWq6tlnvrdQdc6JBfJBSZSt8/PbIkz6LSVqyZRlQ8ef4ErQq0shpNoUVLWCsTa61NV6I+YhvywVsHsenSJpWW40rZ2db/tMaR20dUV4ubLFZCqWKCgNsRsCRF7pwBGFX1+DbAMrpPX6bJsGNqgpAU4c9j/wApMgOfRNW/cbt/ftKgEckPkhvcYHKDZrk54Gl7aGioaH4YfH1qlV64OdCiMewZknb6yk0kiQOSJwyZt7UBd4X8YPvcHDIiiWZ+em7uM8kAillmzpw5VhFX6gRw88cXx2HNuAFk6g5PwGMztkEyglVIrJkWkcK/sYTuhAkTVAQGddvsMWvkBzfUJHqyZctmV+QH38fTp09XAp4s68tIEBIx1I2zJ0rAHj+9cY0WrbRgwQKnyVceIDJagOl7JI7MU17cOQamDJLoYplWEl+MsIgpWoX+kLDji+lcMRnX2tWrV1VUkTWxVI2041yTMIzJSAxQK4drVkulMr9WIwb5s3PnzjG2w/cb082spSCx0hAjlEhYcs3Za1zv9IvkhzW7dOmSIouY8kb/GAlkaRpxxX2GNf0he32R6/SPgJAf+p8jt3nIL1p+gZJB5gcswz95gkF1antCSN3miAsNaeTHl39+qSqizGs0T0VzWJpGVMT0d+16CoMuOr0oxnbM26WORrmM5TC0clQG3oXhuO3W64+vK02R5+Gm0mwL3lyA/K9EFUxzW2fSkCBg9eliF7D5JyAsFHgaDIQ+BnJXBy7vMYmqUiCVRiKkZDugZFsTMbJhOJC1LJBHhMXMYTUi+cEHS5bH5OkaQ/SZ3sAHSj6U8ruHp/6WJ27yZjIWAszv56aYzxC2iAvLkXHTw803q4iYa1HEhoCr5AdPuhmSz4oUFPuMybSIFvO0AMtrmzZtqiJJuGkjCWDNqMnByCdiFJNWBrUgSCIxGiY2AWDqSpBkcZb84AbUHGeW6uUGkCk+9qQ5cwzcpDL0n6lLGonEcVMjgmWOGXWgdx0fklY8NHOEPDKfW+p5MEWLZVRnzJihooNIGJin9rnrXUyMSSoyxYZrw1Ks17wf6isxWoJEREypSRqJZmvsJNWIE9NOrKUm2vP+oG9sh0QEo5esRVExQoNRTUwlslYlRiM/GKVjbxoa++V7jeScNY0OkvKMfG/UqJFa/9TXiY3kcddcSjv6RUDID/3OjVs901Sr+WFJtpgPpyz1xi9fPsTwg8YTH+RuHQSgQgj5JcZw2ddmv4Za2WpFIyM0wU+mgPQtH5UFptARw9i0U0lGiHRe0VlpcVBDJEVAimguj9g9AgtPLcT9p/fxfdXv8UYuUziqnkwbs+aTLdJHT76LL36OwOk1wEFTzr1Ko7l/CWC0CC19QeDWcSBDYVOajLldPwxkLOLn4MQ8PCOSHxwNw5apL0VxQM3KlSunTvv1vkmKs4vNgYFrm3ueSttKEbHWrHY6TM0JrpPYUl54PzdSfF5x5oCGGxyWLLU3bYPEHVMazLU2tDFoES/2pLSQ5OMpuTUdEU17gYKLHH9Mpuk6UESSG1yO39G0F4picjPIQy4KcJK4okgtT9TtqT7CzTereXCjyk05CRASV9qLpObly5eV+CdJEPqpR9MIBc4LdSEcNUbxMHqEOhCcF27KqfnCZ+mYcKTmB4VLibUjn3tMUWHUB32muKotY6oH/bG2NqihwTmxtdbYx65du5T2DlNDGNlibkwbYjskF8w/1635xrXBZ3SOgQQII8w1Y+Rfw4YNVflkkin8XjA3Z9NeuLa5romDpUYH1yyjSLg+eeBLMpHvS5IhrFplaYyMJ/bcMwUFBdmCX/5uUASE/DDoxDnqtlYGirmD5iQHcxn5MMJ63/acBDjar7uvNyc/YkpD6bOuD3Ze24mVzVdGIzP4oUvxM4bDajiQOGi+pDkKpSkULY2Gf2uyqAmYPkNzVCDV3eOPrb0fdv2A1edXo3aO2uhRoodVIseb/khfgkCMCDAKhGkw64cB9y6YLkuaBsj/RmSJ3WWfANkrApU/ipNAGpX84GSFh4erjRJDrfk5y4dmI4XJx8kFZ+egtRQCZyo7cE0wEoMn6BRMZZi9udipnS7YfRkFT7n5ckSwk6fSJPC4caMwKE0jIihmSY0Oe4xREdzI/vPPPxGn0UxP4OaPpNHWrVtjbIb38JTaHGNG2XTs2NGmLoPWqHnaC1Md+J50VIOC71tGAdAfa3bjxg31/MgX57Z58+Zqk0lhY70Z55KRP0x9csSY7kLSSEvRYgQ1dUOolUFti5jSX/hszagLpgg5EmWgkSvmUTa2/GWEDyN0zNeLJmbK9I3Y1pp52yT+SABakiVaZSOmoyRPntyWOwoXRv4xwsKcSGEKD9//JIX4PjA3YsWxO6P3wTnhGPlZopGp1PBge3zvs4IOSUASGiRvKWpK4opr1XL+SH4w2ozvN4oRi/knAkJ++Oe8RhtVbEJ0ZHwZamYpAqZHaMzJD2slXXdd24UuK7ogNh0PRruQlWdIp1ZWb+2FtSBpkixRMhRLVwxlMpXBmvNrwJK15vZdle+UeKqYICAIuIjA+S3Atl9MaTIPr5k0Q2iMDNEsfgKgyypTWoxmV/4DgkylG/3ZjEx++PO8xPWxUetDqxYSU369NYwYdUlBQW6IeKLNjQU3GtwMWdMhcAfO1EGoWbOmQ6VatU1jnjx5lL889edmiSH6jlai4MkyiR6mSNC4aebpN/UHYjNuNplWwgoVmvE0ndUp7C11a03zw1FMSRxxvhjlEJtRB0MjQZg6wdQCEgZ6MpYKZsWcmIgca74yjY9R0SSizDUuGA3DaBeuEZIpJBisGTfdrDziCPnB/ubMmWN3tJLWr0aAMKqBkVKMUmHEhq21Zum31g6ryJDE4poliWAtGiq2+eWa4ftGSyPT0m9iEmhlGhmJF61ymC/XDqNDuKaF/PDlLHi2byE/PIuvblrnCRzZWH4pWYaZ8suUDx/8ctC7mZMf9JWaHWsvrsXWNqZTFOpyMHVlfqOXYfZWBhQcHKxCUhkix9A8zarNrYY7IXci/s+StI3zNEbSRElx6NYhFHilgEp5SZU4ld5hEv8EAeMiwEiQiVWAJyaRQmXUBqFOSMEGwPLPgCJNgeKtjTtGOzwX8sMOkOQSnyBAsUDm9nOjZY/xFJwbOkYBaRoX3Jzz9JUaIIymsJX+Yk8/ltfwuYZt21shRbufBAj9oigrQ+Uty3o64gsrbGiRJ9QMYVUZW8Z0BUs9BG7ESDAwhYcRGbHZ0aNH1Qk6U2x4ms/NuxbFYqtv7e+axgM3sbHpTpi3x+gSRsdwE8uTfZ7w68WYAnTkyBGl2WLLuPFlVBL9Z5oTq34wrYLriYQdUyaYBkWih+2SYCMZwsM0Rl9QWJYkFyN9GAHhCPnBeWZEjSPRStp4zEVy7V1r1rBghDjJKxKWTNnhnFrT57CFI0kTkicki5i2Ra0bfq9ZM/puTvbZatudfyfJRS0Xfk4x1YUEDTVXhPxwJ8r6akvID33Nh9u8YdkppniYG7/IGfZlnt7CMmb8oO3Tp49HHj7cNqCXDVmSH4zMaLmkpUpHufzwMsbvH69SV2xVTSGzy2gYfthq0R89V/fElstb8AIv8G3lb9EoTyN3uy/tCQKCgC0EmA6j2bPHwOXdJsFURopoxlK6n56y1ZKh/y7kh6Gnz6+d50EJUyi4ubPHqNHFjSQ3VRrJwY0GdWC4qWQqqq3SsPb0Y3kN9RhsCT3G1i7LNjPtw1rpTEf8odArzZUIF00Lggc3P/zwQ6zdc/PODZ1mJHACAgIccVlVRWGf1PvgXDti2qk/UwqYjmCPdoUj7TtzLbU+WKmEWnfO6MfY6lOrZsToHJJlXHvOpL0wPYPkVkxiubb8YMoWn/NdWWvsg6kkTJdnSryrZo3Mc7VNd96/Zs0alYZHwodRPIzYYZSQkB/uRFlfbQn5oa/5cJs3PFXhCQvDPhl2GZsxh48VYDxVusttg7IQPNXabbqoKW48voFn4c9QJkMZDCs7TDH8rCrAsFNrJ0r8QueDGE+uNFGjZWeXYdX5VcieIju6F++O5Ils5za6c2zSliAgCMSCACNCJtcCHl43XRRUGnhnvd9CJuSH306t4Qemrc2dO3dGEy00HxwPXHj6Sz0CllcdNGhQRKlRakTwRJmaABQppF4EIxQcEYeMDUi2y5x+hv47unnX6wRxM8bIEUZ/WBNrdJffTIPmppdEC+fIGWPEBKMPuBGnToyvny+JG9cY0zkYyeFuYzoYI5lYPZGlgWmOpr0wBZ3EojVNDHf7K+1FIsDod5KkrOjD6DQhP/x/dQj54adzzBMLfoDyy8seVW+jwGAZ+UG/2y5ti4O3DuJF+AuUOFYCdQrXUQ9YZJsZvsZTknz58kUZIr+oGKbIyA93PWwZBUPxUxAwJAI7JwLhYSbXT602vVgtpvlkU1rMs0dAQDJDDs2a00J++M1U+t1AWEGlePHiSgRS07PQ2yC5ASVBwBQFfzEt+oOkDp9tPGVaKV4eEhUrVszpbphiTNKD5U25sTdPM3a6URduJLHAza2j2i32dMkUEepsUK+FornOCJ4yRYRRyaygI+Y9BDh31Foh4UeBWpIfPDyl5o+j6WLe81p6cgUBIT9cQU/H9zIEj2GPRihf6wiM1siPegvqqZSXgKcBCPs9DJWKVgJLmvHLh1/irJnODzMtvYX9sTQWU31q166tSnuJCQKCgMEQOLcJWNgDCAkGqn8BBF8GCr8JZNW/dpE9SAv5YQ9Kco2vEOApN1MamF6rt+eMHTt2qEONpUuX6rLyiCtzxihdpgppQpKutGXtXk3rY8KECW4L++dccE74TOZL08oVOyreaa/PjGbisyc1PphOzrki4cP0F+rkxGbcgDPdhQKzvtK+sHec/nod9018UbuGqW7cb4j5JwJCfvjnvPrtqKyRHyx5O+PIDOR/JT/a5m2LalmrqVBLhrtS7ItfuMyfNC+1yHxGEiNVqlRRoYpigoAgYEAEWDKXBMixpSbn870OtFtgwIFEd1nID7+YRr8dBIkFiloyvYQbNj0ZBU6XL1+udL380ViFg+NjhICWtuuOcfKZiSU+7dEVcbQ/RiDzoInCt74ylq1lKriW/uIpP0JCQlS6NcVR7d1EMzWMlVaoj2NeWcZTPkq7gkBcRkDIj7g8+wYcuzXyQxsGSQ6eLrBGN0Vd+QVHgSumuAj5YcDJFpcFAXsRYHWYq/tNV2cpA1T51FQZhrZ3BlCiDZAgdu0je7vy1nVCfngLaenHWQR4eECBQBIhejESHkx5oegkT9791Sgiyqoi1P9gGVxXjSVgqbnCCAVNoNXVNs3vpw5d5cqVMXPmTJVy7Cuj8CnFLemPZTq0r3xivw0aNFAVYlauXOlLN6RvQSBOICDkR5yYZv8ZZGzkB0uYsewYH3io+UFjugtPRyhCRXKENddpWtoLv+y10nv+g5KMRBCIQwiwOsy+P4DQx8CD68DdM0DoEyAwFVCsFbDvd6D028Ab30cF5cE1IEUm3QIl5Idup0Yce4kAy0N27NgR3FAy3F8PRkLmzJkzKjKCuiT+bHXr1lWbZR7uOFrO1xwXzh/bYNoF9Vw8Zd99950qdUrtktKlS3uqm1jbZXlaVlQhYaQXooGlhJlm5GtiyCcTIp0KAj5AQMgPH4AuXTqPQGzkB+vaM82FddYpXPTgwQO89957SJo0qYoCYQ6mluLCcmAMMWQuZpkyZZx3SO4UBAQB/SFAPRCSHgfnA2HPTP4VbQEUbR4ZEbKkD1ChB5ChkP78B9QmgZuFTZs2qRNTMUFAjwj07t0bY8eOxaRJk1S0hS+Nhx6s2sDUirii5UVBdwplMgWJRFSLFi3sngKWGJ4+fToY9fHOO++o6neeNuqsMS3533//ReLEiT3dndX2KRbbrVs3tV65bn1prIDEQzoe0PH5VUwQEAQ8j4CQH57HWHpwIwKxkR8kNPr166fK2jEHmWGNJEAWLVqkCA4+pOXNm1d5QxVzfuEwLUbUnN04QdKUIKAXBK7uAyaaSg4qS5AQCHtu+nf2isCFrUDu6sDbi6N6vO0XEykSP4FPRyLkh0/hl84dQKBixYrYtm0bWN0jRYoUDtzpvkupU8HoE08JgbrPU/e3xIo2TPdlRAWJUpIgFSpUUM87llpnjIrhXJH02Lx5s7qOkQe8xxumVaxhuVmWnfWVadEWs2fPxltvveUTN1avXq2iUEjaLVjgH1pVPgFSOhUEHERAyA8HAZPLfYtAbOSH5hnFTCk4xYcwik5ZM55wUF2boqf+VArYt7MjvQsCOkeAESFMk9k7E3j20ORsQFIgqAyQs7JJL2RBN6Di+0DVz6IO5sp/QFCp6AN8dANIlsHtAxfyw+2QSoMeRCAgIECJb547d86DvVhvmlEELC/q6RKwXh+Ygx0yioEvEgyaZc+eXZXv5LyYzw033Twkatu2rYO9uH65VnWFB1O+TDsuV64cdu/e7bMqNHz2ZCngI0eOuA6qtCAICAJ2IyDkh91QyYV6QMAe8sOWn0x/YYQINxd6Eryy5bf8XRAQBNyAwMF5wOG/gbBQ4PFt0ytVFuDcZrPG4wGl2puEUkmK0P5oBbw+BEhfMKoTSz8Cag8BErv3xFvIDzfMtTThNQQYTclKGnny5MHOnTtViXlvGMUrO3TooMrWr1q1yhtd6r4PCtBeuHBBvS5duqTKEVNjI1euXMiaNSuyZcuGWrVq+XQcLAGbIUMGLFu2zKd+aIdfu3btUmVpvWHUp6O+Cs3X5X+9MV7pQxDQGwJCfuhtRsSfWBHgF1Xy5MlVOoszxi+an3/+GWnTpkWbNm0k6sMZEAFoJzeuCq052b3cZoYASxPS7t69K7i4gsCVvcCk6pEtJAiI1AuhLsiNo0DavECjMZHX3D4JUDukyidArS/V50n16tWxbt06VzxR9wr54TKE0oCXEWCVEApJsqToihUrUKdOHY96QHHzgQMHqsOMYcOGebQvozbOSJB3330XFKclSaQX0/yaN2+eQzolnvCf0SdLlixRadA9evTwRBcRbVKbjmk27vqe8Kiz0rgg4KcICPnhpxPrr8NylfygwBe1QSh0FVNKjL9i585xCfnhTjRda0vID9fwi7g75H70hi5sA5jusmW0qZqMNYsXj8d3wHu7EC9DQbc91Ar54aZ5lWa8jgC/XydPnqwEHCnk6G4jyfLJJ5+AWhe+1Gxw97jc3R6JhVatWkU0q7coA0ZasGQvtS98bRTtpS5c165dFZGWPn16t7ukiZvGRV0at4MpDQoCLiAg5IcL4Mmt3kfAVfLD+x77Z49CfuhnXoX88PBcbP4JeHg9aicFGwBnNwIH5pp+nzAQeCUn4rWbJ+SHh6dDmjcGAt9//z369u2L+vXrqxL01Jdw1ZjGoREeTF9lNAO1K8SiI6ARHxQypbip9tPXOhvmnmrRH5xTRuL62hYuXKjWac6cOVVlQP7bVRKElW1+++03/PXXXyrFhyTL+++/7+uhSv+CQJxGQMiPOD39xhu8kB/6mDMhP/QxD/RCyA/9zIWkvehnLsQT3yPATe2vv/6K9evXqw0lw/0//vhjhzeUK1euVO2wjC03kyRTGBlVqpQVAWLfD9vnHjDagxoWffr0UWlINWrUUKl4jHplSdsPP/wQX375pc/9pAOM/kiWLBk2bNigC38ogErijuQR/eJa++CDD5RmiiNGnZVx48Yp0oNpYExzYfqRryrLOOK7XCsI+DsCQn74+wz72fiE/NDHhAr5oY95EPJDP/NAT4T80Nd8iDf6QGDr1q34/fff1YaSG3BqgWTMmDHaixXYuFHki6kt/MlN5MmTJ1GkSBG1EW3fvr0SVRWLGQFizIgFVr5jNZcECRKAKb806qX5qhyxNY+16A9GR3ir3K49a+f06dOgmC7XLAVKSV5YrtlMmTKpprS1qq1d/iThxzngmmUUCctBiwkCgoA+EBDyQx/zIF7YiYCQH3YC5eHLhPzwMMAONC+RHw6A5eFLhfzwMMDSvOERYPQGT/nPnj2LM2fOqJ8kPczymdxbAAAgAElEQVSNm0pGimivRo0ayebRwZk/ePAgevXqpcrbMtXF0cgFB7tz6XJGfyRKlAjbtm1zqR1P3UzybvHixWqtauv29u3bUbqjdon5mq1atSqaNm3qKZekXUFAEHABASE/XABPbvU+AkJ+eB9zaz0K+aGPeaAXQn7oZy6E/NDPXIgnxkGA+h1vvPEGypcvD1YQCwwMNI7zOvR07dq1SrjzypUrqtwtIxb0bFr0B1ObunXrpmdXI3wLDg6OKBfMEsskP8QEAUHAGAgI+WGMeRIvXyKg1WQXQAQBQUAQiAsI6KEUZFzAWcboWwS4eWR6wC+//OJbRwze+/Lly9GkSRMVKeOOktvegoPRH6zAt337dm916XI/5cqVQ44cOSJSilxuUBoQBAQBryAg5IdXYJZO3IUAyY80adIgS5Ys7mpS2nECAYYpM2Q5d+7cShRMzHcIcB5onAsx3yLAUHOesmbIkMEtjrA9IT/cAqU0onMEqOPByA+WrhVzHoGPPvoIjESgVoqRbODAgRg6dCj27Nmj6xQdc0wLFSqEatWqYcKECUaCWnwVBOI8AkJ+xPklYCwASH68+uqrus0NNRaazntLMS9NQZ5CYGK+Q4DzQDPSKZ/v0PJsz/x8+uqrr9xSSYFlF5kzzhxz5pKLCQL+jECFChVUCt+///7rz8P0+NgocEpB04kTJ3q8L3d2QB0YPkt89913qkSyESxbtmxKpJWkjZggIAgYBwEhP4wzV+Lpy2oKQn74fikI+eH7OdA8EPJDP3Mh5Id+5kI8MRYCDRo0wK1bt7Bjxw5jOa4zb+fMmYM2bdpg+vTpePvtt3XmXezuFCxYUEX1rlmzxhB+k6wbNGgQGG0jJggIAsZBQMgP48yVeCrkh27WgJAfupkKFYFDk8gP38+JkB++nwPxwJgIcKPOah8sayvmGgKDBw9WEWjuikJzzRv77/7ggw/w888/4+LFi8iaNav9N/rgyhcvXiAgIAAUae3UqZMPPJAuBQFBwFkEhPxwFjm5zycISNqLT2CP1qmQH/qYB3oh5Id+5kLID/3MhXhiLAR4ej5z5kwV/SHmOgIjR45Ev379ULlyZZWGZ4T0VIq11q9fH+PGjUPPnj1dB8GDLTx48AApU6YE0xMbN27swZ6kaUFAEHA3AkJ+uBtRac+jCAj54VF47W5cyA+7ofL4hUJ+eBxiuzsQ8sNuqORCQSAKAkOGDFGRCs+ePVNVP8RcR4Df0yRAmEpkFC2NzJkzg1VUFi9e7DoAHmzh2rVroK/UKqlataoHe5KmBQFBwN0ICPnhbkSlPY8iIOSHR+G1u3EhP+yGyuMXCvnhcYjt7kDID7uhkgsFgSgIjB07Fr1798aNGzeQPn16QcdNCDBCoX///iC+LVu2VCSIniuDdejQQVW4evjwoa5JsNOnTyNv3rzYv38/ihcv7qbZkmYEAUHAGwgI+eENlKUPtyGQJEkSlCxZUqq9uA1R5xoi+cETD5Z5M0I4rXOjNMZdzO+mMbRZzLcIuHMupNqLb+dSevcuAkx5oe7H8ePHkT9/fu927ubeqAcRHByM8PBwVXlFD5Esf/zxBwYMGICkSZNi7ty5KFKkiJtH7Z7mtM+9BQsWoFmzZu5p1AOtkPTgs+iFCxfAqi9igoAgYBwEhPwwzlyJp4AqhUdxqZ9++knwEAQEAUHAbxEQ8sNvp1YGZgWBf/75B40aNcL27dvBsrdGtUePHqnoitGjR4NRF4y2YNRFxowZcfnyZfz+++/o06cPEidO7PUhHj58GK1bt1b96pkA4SHXW2+9hWnTpnkdI3s73Lp1KypVqqTmOHny5PbeJtcJAoKADhAQ8kMHkyAu2I+AkB/2YyVXCgKCgHEREPLDuHMnnjuOwH///YfSpUtj9uzZauNrRAsLC8OoUaOUEGb79u3VEHhQkyxZMrCSCaNbGHFRtmxZnw1v165dKF++PD777DMMHz7cZ37E1jEJGpa71bP4LUksirIywkdMEBAEjIWAkB/Gmq84762QH3F+CQgAgkCcQEDIjzgxzTJIMwR44k/dD71uym1N1qlTp/DXX3/h448/jkh14eZ4zJgxaN68uaoMwr+5EvXBTXemTJlQq1YtW+7E+PcCBQqgTJkyYCqMHo3lbkkW6bnkLdfpwYMHpcS8HheQ+CQI2EBAyA9ZIoZCQMgPQ02XOCsICAJOIiDkh5PAyW2GRaBmzZpIlCgRVqxYYdgxWHN80qRJuHTpktLIcoW0YNskPzJkyIDXX3/dKYyoS8SqOnqOsFm1ahXq1Kmjoj+4JvRor776qiojPGLECD26Jz4JAoJALAgI+SHLw20IkKVnfXaeSly9elXlQzZo0ADx48e32kdISAg+//xzFRLKhwIaRTQpHvXuu+9avUfID7dNlzQkCAgCOkaA5Ef7z9vj0PJDyJkzp449FdcEAfcgQEFOEgWs+OJPRsKCAp5TpkxRumWumCvkh0Z8kPzQs0A2RURz5MiB8ePHo0ePHq7A5ZF7nzx5ooRjGTnTpk0bj/QhjQoCgoDnEBDyw3PYxqmWz507h/fffx/ffvutKvtF0a9PPvlEVQKJKX+XXyCffvoplixZosIbeSLSq1cvvPnmmzGqowv5EaeWlQxWEDAsAt/s+AZJEybFO8XfQbJEyRwex9uz38bSX5diz9Q9Qn44jJ7cYEQEFi9ejMaNG4PpI3ny5DHiEKz6TMKChM5HH30U8fenT5+COic8BKLlypVLbfiPHj2K69evq98VLVoUCRIkUJtsln6lHTp0KOJv/Acr4xCzmA6ZeM3u3btVpRdG1Oid+NAAYgoUNTV+/PFH3a2DzZs3o0qVKirthXMkJggIAsZCQMgPY82Xbr2dOHEitmzZgl9++UWVdqPZOu0g+cGQQRIeadOmtWtsQn7YBZNcJAgIAj5EoOafNXHzyU3lwS+1fkHVrFUd8mbAlgFYdGoRTvY7iWPbjgn54RB6crFREeAhSPbs2ZVuRtOmTY06jGh+//rrryhWrBiYKmFuJED69++PO3fuqIowjIJlGfl9+/ahY8eOVqNEHI38YDQuI2wZUcsqNA0bNjQEriwjmzVrVrAKkN6MoraDBg0SsVO9TYz4IwjYiYCQH3YCJZfFjABJDO1Eg8rmZOxpJEM6d+6M+fPnq2gQSxPyQ1aVICAI+BsCS88sRb9N/aIMq1ymcqiZvSZO3T2F8w/Oo3i64uhevDuSJ4paIvHBswfos64Pdl3bhWZJmmFI6yE4e/askB/+tkhkPDEiUKhQIRUtque0DEemj885jLbo3r078ubNG+3WAwcOqPHyIIjRG/fu3UOLFi1ijH61l/y4efMm+vXrh6lTp6JTp0745ptvEBQU5IjrPr2WFV8YGXPixAmf+mGtc1byYdnidevW6c43cUgQEARsIyDkh22M5AobCNy+fRvt2rVTpxp8YIkXL14E+UFBKIYIUv/DGvnx9ddfq0gREiasl04hr7fffjuCQLG8RyI/ZDkKAoKAHhEgcTF+/3jMPDITqROnRmh4KAqmKYjymcpj7cW1OH7neBS3WxVohTdyvYGyGcti+uHpWHthLS48uIBbT25haKWheHHohTr9FvJDj7MtPnkKAW7UWSGF0R/+YOfPn1flb4cMGRIRFWs+LpbH/f7771XkB3+2bds21hQWe8iPw4cPq2ey+/fvq2cyYmo0Y2QFnw/Dw8Mjnin1MoZ8+fIpPTvOq5ggIAgYDwEhP4w3Z7rzWCM/SHAMHDgwwj9GfsRGfjDXlZEizZo1A0uvMQSUted5OkG9kIQJE0YbK4kS5ljWq1cvRhz85cRIdxMtDgkCgkAUBOYcm4NtV7ehUJpC+PvU37jy8Ap6luiJXiV7RUOKxEbzxc0R8tyU429uCeIlQPiLcLzAC3Qs0hGflv1UlcUU8kMWXFxDYPTo0eDrzJkzfjH0jRs3gi+mt2gHQ+YD4+Z+1qxZ+N///ocffvhBHf7EZtT8oNhm7ty5rV5G4oNRE+nTpwfTkakJYkQjycMIi2PHjqnnQ73YyZMnFaZMZerWrZte3BI/BAFBwAEEhPxwACy51DoCzpIf1lrjFx7DM+fNm4ciRYpEu4TkR+rUqa2Gj/JiCqwK+SErVRAQBDyNwKPQR2iyqAmuPbqmusqRMgdGVBuhoj1iMpIlmy5vQt7UedGmYBtcfHARu6/vxrh94yJu+bnWz6iWtZqQH56eQGlflwiQKGD1N38RPY2NrHj+/LkqOcsDH46Xgq9MU8mYMaPTc9O3b18sXbo0QhjV6YZ8fOOuXbtQvnx5hUmjRo187E1k95wvRuds374dFSpU0I1f4oggIAjYj4CQH/ZjJVfGgABDK8mAM2Vl5MiRCAwMVFfaivygojlPdyhspemEaA8+MaXKSNqLLENBQBDQAwLH7hxDyyUtI1wZWW0k6uSs45Rrg7cNxvwT89X9/cr1Q/qk6YX8cApJucnoCLCqCUs7s8qHrSgII4+VxMfMmTNVVMNrr70GanRQF4RRrSzvai1KxJ7xcmPOQyJGfRjZmPqUKlUqpYXCSGC92AcffKAIK6YzUaBWTBAQBIyHgJAfxpsz3XnMnFWmu1Cx3FzwdO7cuRgzZowq08YSbpbGfE5GePA6ipzR+G+Kp7L8bZkyZaLdI+SH7qZfHBIE4hwC1PfosqILSIAkSZgE5TOXx8AKA5ExmfMntpYgStpLnFtWMuCXCHTp0kXpVSxYsMDvMGF679q1azFt2jSkSZMGw4cP/z971wEeVdFFT3ooCU0gtNB7VbqAFOlI7ygdkeIviEhRFAuKYAFUiggICNJFqjRpgvQSEAi9BQgtgSRASELyf2fWFzabbMpmN9m3ufdzv8juvJk7Z2b3vXfeveeqm3w+DGLqCwVQP/30UzRq1CiORgjJEoqhauSQOWCWLl2K7t27Y/ny5ejc+Tk5q0cgGRHDqA97IXIePXqEMmXKoEmTJipCR0wQEAT0iYCQH/pcN7vz+q+//lLpKsxd5QkrJiZG/Zsna/718PBQ4YurV69WRAnzVRmaSaNwFI0kCk/6ZNQp/uXt7S3kh92ttDgkCDguArcf3YbfXT9FYlTOXTnBiWrER0BYAL6o84Wq4mILE/LDFqhKn3pAgHufFU/OnDkDikuKASQ/WDmP5AgfHLm4uJiFhdVj+CBJ7wRIw4YN1RztpaqKpkPC69h27drJthQEBAGdIiDkh04Xzt7c5omZUR+PHz/GsGHDcPjwYSxcuFAJeGn5qzNnzsT06dMVQcJUFx4za9YsFChQAC+//DK2bt2qCBHWok8oUoRzlsgPe1t58UcQcBwE3tv1HrZc2aImNK/ZPLBErWbngs8psdLP938OEh+/NPslUX2P1KIi5EdqEZTj9YoAH4TwCftbb72FkSNH6nUaVvebqcS8RkqK/ODAbdu2VQ+chg8frnTQqJWmN3vttddw69YtHDlyxC5c79Kliyq/SxHWxMgnu3BWnBAEBAGzCAj5IZvDqgjcuXMHZ8+eRaFChVCwYEGzteq1QRkhwnBPKmj7+vqq41jr3pwJ+WHV5ZLOBAFBwAiBigsqxsGD5AcFTG+E3VClaJ2dnOHp6okFzRfYlPigE0J+yNbMyAhQ5+HgwYP4+++/MywMrASzZs0aJYbKB0aM5qC2WnLID4LGyA9WfuGxEydOTLRKnj2CTLLh6NGjav7pbdSnY3r222+/rbTtxAQBQUC/CAj5od+1y5CeC/mRIZddJi0I2BwBprM0WN4AEc8iUCBrAdTKVwtXQ67CP9gfYRFhseOPqzUOXUt3tbk/Qn7YHGIZwI4R2LlzJ5j2QPKjbt26duyp7Vxj2dpx48bhxx9/VBGyTLvge8klP+gZq6aQSCKOEyZMUCV39WJ9+/ZVkS58qJbexsjmESNGqBQcVhUUEwQEAf0iIOSHftcuQ3ou5EeGXHaZtCBgcwQmHZyERWcWYVrDaahboC7cXdxjxzROh1nUcpFZPRBrOinkhzXRlL70iABLnbLsLdNnM6Ix3YPkx/z581X6sCXkB3GLjIxU/UyePFmJoDIiRA/GKIs5c+YgPDw83d3lPnzy5ImKRhITBAQBfSMg5Ie+1y/DeS/kR4ZbcpmwIGBzBA4FHlLVWwZXHowhVYbEG+9ayDXsubEHvt6+ihhJCxPyIy1QljHsGQFGOLAcLIVPM6LGAnXRfv75Z6Wl1qxZM0UCsQQsSQxLhGBZXY+pJHohQEaPHq3mSvKDovnpZfv27VO6dJ999pkS7BcTBAQBfSMg5Iedrx8FrngCYO13Nze3FHu7e/dusO7766+/nuJj7fEAIT/scVXEJ0FAvwgw3aXTuk7wcvfCytYr7WYiQn7YzVKII+mEgJ+fn9KrYMnbDh06pJMX6T8stT9IAFAPzdXVNUkttcQ81ggQkgosrWvPRrKBYq1Me8mdO3e6uTpmzBhVkvj48eOoXDnhKmDp5pwMLAgIAilGQMiPFEOWtgeQ/OCTD+YbZsqUKcWD88kJy8oK+ZFi6OQAQUAQyAAIaOkuK1qvsLmIaUrgFPIjJWhJW0dFoGnTpsiXLx8WLFjgqFNM83nZWwlZcwBQWJTVfih4Wrx48TTHSRuQQqcU49+yxVAJTEwQEAT0jYCQH3a+fhERESrP0NvbG05OTin2NiwsTIWLWkKcpHiwNDhAIj/SAGQZQhDIIAgkle6SnjAI+ZGe6MvY9oIANR/efPNNEZq00oJokR8zZ87EoEGDrNSrbbqZNWsWBg8erErdvvTSS7YZJIlef/jhB7zzzjsq/WjAgAHp4oMMKggIAtZFQMgP6+Jpk95YOpZhn0x/yYh5r8agCvlhky0mnQoCGQoBanhsu7YNC04tQK5MufB7m9/tbv5CftjdkohD6YRA48aNkSVLFlX2VcxyBPSm+bFw4UL07t073Yiv4OBg1KxZE76+vti2bZvlwMuRgoAgYFcICPlhV8uRsDMkP/r3749Ro0Yp7Q939+dVCHTgvlVdFPLDqnBKZ4JAhkRg/D/j8ft5A+ExvOpw9K/Q3+5wEPLD7pZEHEonBNauXYu2bduqFOA33ngjnbzQ77B6rfbCh36dOnXCsWPHlPZLWpumOULSrU2bNmk9vIwnCAgCNkJAyA8bAWvNbkl+UPODuh3r169XKTD8/8KFC1uUCmNN39K6LyE/0hpxGU8QcDwE6iypg5CIEDWxCXUmoG2JtnY3SSE/7G5JxKF0RIDC7bwW+ueff9K18kc6QmDR0Nu3b8cnn3yCixcv4sMPP8SQIfGrWVnUcRoctGnTJrRo0QKXLl1C0aJF02DE50NwTEZ9NGnSBL/99luaji2DCQKCgG0REPLDtvhapffQ0FDcunULpUqVUv2x1NnGjRtVvXH+MDdo0MBhND2SAsyU/AgJj0RA0JM4h5XL751UN/K5ICAIZGAE6i+rj6DwIBTIWgCzmsxCEe8idoeGkB92tyTiUDoicODAAdSqVQsTJ04Eq2+IJY4Arxu/+OILVaWE0TIkQNJTNNSS9aLAKEv8BgUFgdd+aWnvvvsupk6div379ysSREwQEAQcBwEhP3S8ljExMbh69SqWLl2qZtGtWzeHjwZJiPyo9MlzBe5OVQvim85SikzH21pcFwRsisCM4zMw028mPnv5M7Qo1gKeLp42Hc/SzoX8sBQ5Oc5RERg+fLh6Cr9v3z7d3cin5ZoEBASgdevWqjQrCZAPPvggLYe32lis8NOnTx88e/ZMlflNKzt8+LAi2t5++21FgIgJAoKAYyEg5IcDrCdJEH9/f4wYMULVf6c2SL169RxgZvGnkBj5wWI4HV8S8sMhF14mJQhYAQH/IH90XtcZb5R9A6NrjLZCj7brQsgP22ErPesTgcuXL6ubUupATJ8+XZ+TsLHXrBBIfZRDhw7hp59+QseOHW08ou26/+qrr1Skz8OHD203SAI9k3D5888/VdRHWqfbpOlEZTBBIIMiIOSHjheeJXB37tyJGTNmKC0QaoBQGJXq2FSndkRLKvKjWpGcWDmotiNOXeYkCAgCqUSg3+Z+uBF2Aytbr4SXu1cqe7Pt4UJ+2BZf6V2fCHz55ZdKu2LHjh0q5VcsLgJff/01+Nq8eTNefPFFXcMzbNgwrF69GteuXUuzeWzduhVNmzbVdcRMmoElAwkCOkVAyA8dLFxgYCBOnjyp9D20VBeqns+dO1elvbz22mtKxCojaH+Ykh/+gaFoPnU36pfKjcCQcJwNDMXGd+pBdD90sLHFRUEgDRH49fSvmHxoMqY1nIZGvo3ScGTLhhLywzLc5CjHRuDRo0cq+qNYsWJS+jaBpW7YsKG6Fhw/frzuN0LXrl1x+vRpdf2bVsaqLowwYtQHyyuLCQKCgOMhIOSHDtaUCuc//PADqlWrBpb+Mo7y6Nmzp8PrfBgvkSn50W32fpy6+RB7RxtuZrrO3o/Q8EhFgHhnctPB6oqLgoAgkFoENl7eiK1Xt6Jk9pIYUiV+NYObYTfRaV0nVMtbDd83+j61w6XJ8UJ+pAnMMogOEeDDn169euHjjz/Gp59+qsMZ2M5lVgb85ptvlCh+5cr61j975ZVX1AO/v//+23aAGfVMwojlbaWkcprALYMIAumGgJAf6QZ98gcm+UEGnKW32rdvjzfffBM1atSAu7t78jtxkJbG5Mf+S/dB8oMCpxQ6pZ2+GYKus/ehdvEXMLtn1VTPOiD4CfovOBTbT4sKPhje2FB1R0wQEATsA4Ghfw3F7oDdypkeZXtgbI2xsY6dCz6HLw98ibPBZ7Gl4xa7T3fRHBfywz72lnhhnwho1ThWrFihNEDEDAhQ/42pz7xepOZHhw4ddAtNyZIlUbduXfzyyy82n8PKlSvRuXNnjB49GtQaERMEBAHHRUDIDx2sLckPsvkfffQRChQooAOPbeeiMfnR8vu/8fBJZGzUhzbqyiMBGLnCD8Mbl0w1UUHyo+6k7aprZycnvPNqiVT3aTt0pGdBIGMi0OaPNrj88HKcyVf3qa7+fSjQQF6SECExohcT8kMvKyV+pgcCkZGRKhX4ypUrSt+idOnS6eGGXY557949pf+2du1a/Pjjjxg6dKhd+pmUU1mzZlXpO++//35STVP1Oa+xWVK3YsWKWLduXar6koMFAUHA/hEQ8sP+10gx+BT34skso5tGftR54z1FcCwdWAu1iuWKB8u41f9i0YGrKiKkYI5M6nNLIjaMyQ/2wbE4ppggIAjYDwINlzdEUHgQ3qr0Fkh6kPDg6/Dtw8pJZydn9VlCKTH2M4u4ngj5Ya8rI37ZCwIHDhxQ4pRMj5Cb1vir8tZbb2H27Nn45JNPdKcBEhISgmzZsmHDhg1o2bKlTbccywKfOnUKmzZtQqlSEtlrU7Clc0HADhAQ8sMOFsFSF6Kjo1UJME9PT7i5ueHp06cOL9BE8uP1PgOwO3sTlM3njWVmiIiQ8EhU+mSL4cbH2QnNy/tgxusvge+PXO4XC3nBnJnx8WvlzC7BOr+b+N+SY8ji7go4AY+eRikChCk1oili6c6V4wQB6yGw5sIajNs7DvOazVPEh7Hx/c1XNiM8Khzf1v8WTYs0ff7x+a1AySbWc8TKPQn5YWVApTuHRGDWrFkYPHgwxowZo8qiisVF4I033lAPz27cuKEraBiNUaZMGSU+WqRIEZv5PnbsWJXm8vvvv6u0cjFBQBBwfASE/NDpGlOJ+p133lG13Fn6bcSIEUoMNTQ0VEWIuLq66nRmibtN8qPmgM/g71IMe0Y3io3qMD3KmPww/szL000JotJcXZzQq3YRs+RHyJNIMLWGx/w5rJ46hik1n647hSwerhjXshyK5X6uBm7NCjPUM6F+iWYkWjRdE4dcWJmUIGABAqERoWi2qhlK5yiNX5rHzwu/FnINe27sgU8WH0WMxClvO/Nl4JX3gfL2ecEr5IcFG0IOyZAIDBw4ED///DMWL16MHj30k9pm7cUKDw9XZWFZBVD7+++//yoCwcfHR1XJ8fX1VenTBQsWVC9vb29ru2GV/nbu3KkqGYaFhVmlv4Q6+e233/D6668rkVOmlYsJAoJAxkBAyA8drvOtW7fUjzUJD0Z/UNWb4l9UxZ4/fz7Kly+vBFEdzQYuPIwNG/+EW5GXUDJPVmwdUd/sFE3Jj5YV86Fa4Ry4G/YUM3dejD2O7zMiJCFjWg3JDtPSuSQl3ll6DBfuPD8pW6ovwr5IdBhbv7pF1XsUc9XMWNTV0dZV5iMIWIrAjOMzMNNvJla0XoEyOcskv5sj84F17wDZCgLvnk7ecdHPAGeX5LW1QishP6wAonSRIRB48OCB0v9gdAP1P6jdkJFs6dKlWLBggUrbMDVGTfDF9GkSIqZGMf0uXbrYnTDqyJEjsXv3bhw8eNAmS8nyudT5YMoU8RMTBASBjIOAkB86XOu9e/ciICBAVYBhaKBGfnAq/IwCYGSzHc2KjNkAxEQDTs5oWyU/pnV70ewUSX6EPImK8zm1P/h+7YnbgRjgSeQzRMfExKkWox2w5VQgBv56REWFkIwwNf9bIWg+7Xn5tfqlc+OLdhXNRqKQ5Hh3+fHYbrpWK6T6Xe93C28vORr7fuFcWfAsOhrUGjG2CgWyoe/LRVCAczCZV9PyeR1tqWU+gkCSCGjlaxsVaoQJdSck2T62AX9DJhUGwh8a3mo6AXj5naSP3z4BaDQu6XZWaiHkh5WAlG4yBALbt29X+h+vvvqqIkAc3ah3smzZMvW6efMmChUqpKJ+CxcurMgO7WWMw7Nnz1QUCF8kQ44fP45Fixap6IoqVaqoa0oSIcWKFUt3+MqWLasiVWxV6YXEh0aWZfRCAum+2OKAIJDGCAj5kcaAW2O4I0eO4OjRoxgwYADOnTsXJ/Jjzpw56qTHpyCOZor8AKU3YtCxaiFFWqTGmNby6frTWHUkIA4BwvfrTt6RqKaIqRCq5gdL7O67eC/WrddrFkabyvmw1u8WFh+4mqS7JD+qFclBeWReaUcAACAASURBVBEVdaJZjizuCH4Ugcwernj89DmpIxEhSUIqDRwUgXF7xuGv63+lvHztoTnAji+AyMdA5BOg7rtA7beBLLnNI3X3LDC9uqFdsy/TBFEhP9IEZhnEgRD49ttvwYiB7t27gykNjmis5DJo0CCV5pw5c2a0adNGPexiioilxnLBS5YswerVq1WfQ4YMwddff21pd6k+juKjFSpUwIwZM5Sei7WNBA/nzEgZkiBigoAgkLEQEPJDh+v95MkTVYucTD3Lu+3Zswd9+vRRqtjMk5w2bRqojeFoVn78ZvWEguKu7aoWTjX5oeHz3go/RYB0qloInaoWwLdbzuHUzYfY8m59s5EcJD8YHaLZgyeRyJ7JDb/uv4rL9x4lCX39Urnxom92+GTLhDGrTsS21yJNjPU+jDv7cfsFbPz3VuxbQn4kCbU0cEAE/IP80XldZwyuPDjlFVx2TgT4GrQHWNodyF4E6GMgVs3ait7AqdWGj98+DLxg+4oAQn444MaVKdkcgS+++ALjxo1Dr169VCqII5mfnx9YwcXf3x8TJkxQqSr58+e32hRJOqxcuVJVh2EUDQmC9NAEmTp1qkrlvn37NvLkyWO1+bEjjfhYvnw5OnfubNW+pTNBQBDQBwJCfuhjneJ5GRgYiA8//BDz5s2L/YzM/3fffYeSJUvqdFZJu62Vup0yZUrSjVPQYvDio/jz5HNSoV7J3Pi1f8p1U0haUCTVyQmIiYESKeXL29MNw5Yei/Woew1flfaSEMmRmHCqqRZItSI5sXJQbbMz3XLqtkr10Yx+SJpMCjaGNLU/BP75AaPu7YFf5AOsbL3yuYhpyE3AO4kbgQfXgKkVgFqDgeaTgP0zgE1jgOH/Atl9E57rhW3Akq7As0ioL3b5DkCn+OKq1gZKyA9rIyr9ZRQEGLUwatQoFR1LIVRHMKY3t2rVSumZMBWkatWqNpvW3LlzVcRFzpw5sWbNGtSsWdNmYyXUcePGjZVof0IaJqlxRIiP1KAnxwoCjoOAkB86XksKnFLoi8rezFnMlSsXnJ2ddTyjpF23FflhnMbC+5u+dYomWgLXnKckM6ZuOxf7MYmM4Y2t95SY5IemB7L00HUcvhKkyBVzKUAkPwb+ejjWn9k9q1lEfpiKsrJDlvw1ZxzX2Lwzuar28/ZcjiPwSmysWSUn6R0kLfSMwIyDX2PJqfnIExWFHvW/RMdSHZ9PZ+3/gHLtgBKvmp/i0h7Ald3A8FOAZzaD7sfU8kCZ14B2sxI+7srfwPxWQJlWgP8GoNtvhvY2NiE/bAywdO/QCGjRA7yJZ/qEnu3TTz9V0RgkPxixwNQUW9uJEyfQrl07pQ9CsoXRxWlhFGWlbglJK5JX1jIhPqyFpPQjCOgfASE/9L+GcWZAlp7ly2z5VCA9IUsL8oPzY1QGU1Ds3bSUnX4ka1rH93fyJn/MMKpuUyqvF1jhxsvTFQeMqsww5YcRIaZCq5w/hWKpP8LqN5otHVgrUfKDJMdn659X0RjZrDSinsXg2LVg7Dp3F85OQHQM4lXSsXe8xb/0RaDZghdxE1HwiIlB+9AwfOhV3uBQzqLA0YVAgZeAN3cm7KRGYjT/Cqg15HkbLQ3GXPTHrLpAeLCBMCFRkpw0GSvAJOSHFUCULjI0AiQ9hg4dimHDhoFkiB6tefPmSsA1vUgcamJs2bIF33//Pf73v//ZHEJGnZD0IAlCEVdrmBAf1kBR+hAEHAcBIT90upbMhVy/fj0ofmVs+/fvV4JfderU0enMEnfbluSHsYaHRoDoAUSNABnRpBQalzVUfjlx4yH+OHYjXhldkh/nbofGm1bryvnxRk1fRUwYkyVdqxfCs+gY/HPxPm4+eF6BhkQLCRdzxhSfNcdvJgnfR6+VRf+66a8sn6Sj0sB2COyaBBSsBhQ3H7HByi5z1ryBOyHXcNjTA4+cnTHy8TP0zlHZEL1xbT8Q/Z8QcIVOQKfn6YCxjjPdhdEeg/bGnUti0R/HFwN/DDZoghSpB2j/TixNxkpICflhJSClmwyNACMIBg4ciPfffx+TJ0/WFRZaxMfbb7+NH374Id18HzFiBJhqTKH9F180X2XPGg5269YNjx8/xtq1a63RnWh8WAVF6UQQcCwEhPzQ4XreunUL/fr1U6GBRYs+vwFlGbOtW7cqISwhP3S4sKlwufvP+7Hv4v04PbAsbpvK+UFxVWMrl88bs3ZdjENyJDY0+6GY66mbIXGaMY2lbokXQEJFs+PXg7HW72a8CBItUoQRId9uOYtoABFR0YpYaVreB990qgTvTG6pQEAO1SUCwZeBaVWAvOWBwf/ETuFayDXsubEH2Tyy4didY1h2dhmyRkejbbQn8lTtj6yZXkDRbEVR3ac6cHIlcPEv4FkEcG0f8DAAKFLXkMZCHQ9qgZz+w6DtoZEYpmBtGg3snwmMuW4gSGiKFKkA+FQE+mw0ei+JNBkrLYSQH1YCUrqxWwSio6Px8OFDUMOMN7yVK1dWWg/WNgqfMm2DOmm8PtKDMdqDUR/EhCVp09tq1KiBQ4cO2USEVJsbS89S0+Szzz4DCZ/Umr1FfLBYQUhICC5cuIASJUogb17DwyoxQUAQSFsEhPxIW7ytMtrZs2dx+PBhVd7M1CTtxSoQ664TU20PRmxM6ljJ7DzY/t3lzy+opnSporQ3WI535s6LsYKtmkaIcdlddnrxbpgiOW4EP48G0QarWSwX6pmQIprmh6lDJEOmbDsHF2cnVC6YHbm9PFQTRpWIFojutmHiDofdAbIaKfdTP2P9cCDsP32YgtWBxp+oCIsP9nyAdRfXxfY3+MFD9PRtCq8W3z4nJ8yN5r8e+GOQKoqNBh8At44DZ9YCxRoA3ZYkfJQmhNpgLMAXTSNETKM8+P7x3wwiqRpRYoOlEvLDBqBKl3aFQFRUlLqhZkQGH+R89dVXcHd3t4mPLH3LayZWESEBkha6GZZOhDfI5cuXB2+WAwIC4OnpaWlXVjuOD91YWaZFixag+KotbMyYMapE8cGDB+Hj42PxEKyG88EHH6jSvfZU1YUR27///js+//xzrFu3zmHT0y1eODlQEEgjBIT8SCOgrTkMBU63bdumoj+cqM5pZDxZuri42OwCwprzsKQvW6W9WOKLPR1jSn5YWgKXJEdA8OPYqZXLly1RgdTRq05g2aHrse2TSodJCDOKxPadfwi3Q8JjSZeN79QT8sOeNpg1fCHR4VMJcPUEdn4JkHBwy4RzuYsjX2QEvB5cxxGXGKzOVwxrYCgXTfnmVmGP8GWBpuYFSRPyjVEbJEBIsKiOXIB3/MxXdGEbrT1JjQdXAWp9GJMh2jgJESXWwMekDyE/bACqdGl3CDB1t2fPnkpck2VcbWm8GeYNNquYkAB59dVExJFt6UgSfdtbxILmLkvf0jfqqPz4449WRejff/9VVWU++ugjtUaW2qJFizB27FhFbpFMa9++vaVd2eS4xYsXY86cOeBfa5Yptomz0qkg4KAICPmhw4VllReexDNlygSKURlXeFm4cCGKFy8uaS86XNfUuEzyw5i0YAoJq8DY2lIqhGrOH1OB1NrFX8CwV0uYFVVlRR3jMsEfty6vhFlNq9IUzJFZvS+WhgjcO2coOeue9fmgx34F1gw1lIplDWimpdQagq9Dz2Dh6YVwd3FHFrcsCA4PRv4YZ5R+EobjHh7wjYrCgGzl0aDrassmMK0iEHzVcGyrb4Hqb5rvRyM1SjUDIh4DD64Ag/5JOLpjaXcg8KQh+sNGJuSHjYCVbu0KAVYV6dWrFyh0mRZC7RTS5M31kiVLVHoFb7btyebPn4++ffviu+++U1Eq9mYUj6X4qbUrwJD42rlzp4oE8vb2TvG0mTZF0oO+de/eXREfvr5mypenuHfrHMDUdO638PBwm0Y5Wcdb6UUQcFwEhPzQ4dqS/GDYIfNX/fyeV+DQprJnzx4hP3S4rnp02VxJ25TOxZT8yOPtgTshT1UazN3Qp7Hd/dj9RfXejF0XsfvcXSY2qKoxTJOpXTwXVh+7gY0nb8W23zO6kZAfKV2M5La/sgfwzgfkLB73iJV9AK/8QOmWAFNQ+CKxoFm5tkCXXxEaEYqXl7wc+3Z2j+z49OVP0ci3EfBtaSD0v3Ws8RbQ8uvkevW83aE5wP0LQNRTwNWQToVXPwbcEikT+fsA4MRyQ9vEStpqlWPazQSqxE8/TLmz8Y8Q8sMaKEof9o6A6ZNwRq/y5jBbtmxxHuxYex7ffvutIkGaNGmiokBeeuklaw9hUX9MK2E6EPXb7NFIHlWqVAm1a9fGn3/+aRUX//77b7zyyiuqIg/JlZTarl27FPFB4oSkx3vvvZfSLuK1N96HjLBmKhKNxIxpxHVyBzONctI0b5jWxIeZYoKAIJA2CAj5kTY4W3UUpr2QPe7UqZMSh9JYcv5YT58+Ha+99pqQH1ZFXDpLDwQYVUI9kIR0RZLrT4uK+dC4TB4cuByEy/fCYg+b26c6vD3d4kWKUGeE7zu0Uf+CVrZN6qY5rzmQrSBQ5x0gPAQgIXD/InDyP/KAvXt6A3nKG9pR1NTVE0+fPcX6yLv49tZORYAw6iPiWQTG1x6PTqU6GcgSU8uaF6AmiK1tVX/g5ArAyRl47yzAcc3ZrDqAZ3aDiKoNTMgPG4AqXdoVAsZPwr/88ktVwY43mdRs4FN7a4heJjZhRhqQAKGOGgkQpnOkp/3zzz/q2o1RMExrtlcbMmQIZs6cib179+Lll58T2Jb627VrV5w7d05pfbi5pez8+8033yjig1FDJD4aNGhgqRuxx928eRPz5s1TvtCvAgUKKK0TRik9ePBAkSuWCPMaRzlR04RRPtS6oVbf119/bXeRKqkGUjoQBOwUASE/7HRhEnOLJ2peHLRt2zZeM5a6zZUrF0qWLKnDmSXtsmh+JI2RI7VgessP2y+oKbEyzA//RX4wvWX27ksq8iMGwJZ368Pb0xVjfj8ZJ/LDJ5snAh+Gq+O1tvz/wQ1KILeXOw5fCY7T/sQnTR2f/Pjhvyec/ztq+VY5MAv4c1T846mtEf3M8L5vbaDfZvW/M47PwLpL6xAVHaWIjqDwILQt3hZDqgxBWGQY3JzdkD9rfni4/BehYblnlh958ygw2+jCuVo/4LWp5vvTyt4mFiFiuTcQ8iMV4MmhukAgODhY6X1Ql4FPv0l4FClSBOPGjcMbb7yhojI0YzQEr3t4bePhYb3fidDQUEWAzJgxAz169FAkiHEVvbQEcvjw4SqaghG9thY55cMyCs2SyMidO25FuKTmzOjievXqqSgNRmukxlauXInOnTunOI3m0qVLivSgoCnnQOLDy+t55bnU+MS08jx58uDixYuKoPj1118VAcJrb1YNot6JJSlay5YtU3ofJPoYrTJ48GCVfnXq1CmwrDH9J/nHvc49njWrUepoaiYkxwoCgkAcBIT80OGG4AUDS7fxh9P0IkDIDx0uqLhsFgGSHwFGFWWGNy6VaBoL02eMjWV0aWN/P4m9F+4hmnoTidi8PtXRqIxRRRJHWxuWe90/wzArpqV0X5ryGT55AHxTwlBalparJND5F0P0RwIWmr8yWq1upfQ8aHky58H0V6ejTM4yKR/blkdQJJXGeTBiRbPEKrp8VRDIlAPouwnwLmBV74T8sCqc0pkdIsAn4YxgrVChAkaNGoVatWqZ9XLLli1KB4M3oim9WU/O1PmknyQIBeOpucHIC5YjTSu7f/++wmHQoEEYP368zYdNDflB5xhhfOTIEVColA/cLLENGzagY8eOag9QqDQ5dvr0aVDbjtfAjBwi6WHtKBlGe3BOX3zxhSKhWJ2F+0Lbr9Q7YYSOsTEShu2WLl2qUnhMTYtyYso650s9lyxZssQ2I+Exa9YslVLEfaeRcCNGjFBjiwkCgoD1EBDyw3pYpllP/JE8cOAAtm/frp6Y5MuXT43N/EH+AFPB3PSHOc2cs/FAEvlhY4AdtPvP1p9WER7PI0VeUREeQxYfjRP5welTIDVXVg+4uzjBxZn1RoDZvarqPyKEaSkLmOoSA7hnAZ6GAnnKAR1mG6qwxEQbVp8pH+aMBMG85tgTfgszilZEjqz50apwE7T0baKEQa+FXMP6S+tVKks0onHq3ilsv7Y9Tm8jq41E7/K9HWOnrX4L8FsCVOpmwNGKJuSHFcGUruwSAT4JnzJlCgYOHAhWEmHFl/79+8dLKThz5oyKMLhz5w5mz55tE/KDADHigjegfDrPm16SIHy9+OKLNsePkSdMp6APpUqVSnQ86r5pEQJaQwrfUydF06fgdaJmjCgwLSGcWvJDKx3MVGtGXqTUmHLUoUMH5VdgYGCShzPFhoQHXxpBxX1TuXLlJI+1pMHdu3dVJBAjPVgimbZ27VqMHDkSjFYhSWFs/Ix7mKRGQvoxWpRTlSpVlJYN9zQjQLQo7UePHinSq2HDhmjVqpUieHgOYAoUr3vFBAFBwHoICPlhPSzTrCeG3jFHMiGxUzohgqdpthQykM4RMI0UyZnFHUsOXceBS/fjzIwRIaXyeoGRKCdv/BchAGDz8PhPeOwSksATwPxWBuKjz0YD2UEyhOVdH1xXlVdUCVoKg7K8a0LGPv4YoqqgNC1aArfCDRjl8MyBEtkNT0jPBZ9DyNMQxKhkJKhUFqa35MuSD48iH8HZyRklc5REdZ800O9Ii4WYXR+45WcgjvpvAwrVsNqoQn5YDUrpyA4RMK18wahVPuXmk3PeHD59+hRly5YFbxqZelC3bl1Q34EpB7aI/DCG6OTJk4oA4YtVRDQShKketjLqm1DPbd26dUkOQezoIx+CTZw4EdmzZ1dRCo0bN1bEEaNkSKTwRps37iwh+8ILL8TpN7XkBzvjuCQISNykxChMSqKL2hoUO+XamjPiQcJj1apVag5aVE6ZMraNHGRUC4k4khAkOiIiIlRkEPcj96Bx1EZy5m6s98F9zZShYsWK4f3331fX7Ix60lKdbty4gdGjR6uoGOJkqcBqcvySNoJARkRAyA8drvqFCxfw008/qRxB1jI3Nr2Vug0KClJzIfv/8OFDlWvLk6m5nF6J/NDhhtWhy4wI+fPfQPAJm6lp1Vr5/pWvSCiYt4ELD2PL6duqQWZ3F5z+rLlFaJhW1WlaPhEhTtMREiI+tDaM5GAazM6JhncY9dFxHlChw/NeDs8FIsKA3d8o8mR7y88w0u9HREZHqjZV81aFk4qpAfyD/JWGB61F0RaY/Mpki+ari4MOzwMubIvrKvU/rGRCflgJSOnGLhHQnoR36dJFlbr966+/VKg/0x8oAFm/fn2ULl0aP//8sxKxJCHy8ccfpwn5oQFGjRE+eScJQqFLalPw5pvil6kxRgiwL2PjTS41T1iqNblGEoSpQIyeIW6NGjVSh16+fFn5TU0M7SadballQR0LWmRkJPbt24fq1avHVhohudCtW7dk39iTFKDPFKo1Nt64T5o0KcFpHDt2DFxzXsd+8sknZlN8tCiPHTt2KB0YjYAqVKhQcuFJVTteSzO9hdWI8ufPr1JeGOEybdq0VOl9MGKGlV1IdrFiTtOmTfH777+Dei+MaGFEyPnz59V34M0331TElZAfqVpKOVgQiIeAkB863BRMb2GIHMWQTH8UyebzB9Q0xNEep8mLH+qWMF+TJwCGaTJ/k8SHuTxHIT/scSUdz6eRK/zw9/l7sRNjid3gxxGYuu08/ANDY7VDvDO5oWm5vKoc79Oo/9JGAHz8WjmcuRWC77efx7X7j1UchKebC/w/T5z8YGSJsVHjhNZt9n4cvnQHPk5BiPQqhAMfvJo06Oc2AbeOA/umx434SOjI5b2A03/E/YTRIXnKAGfWGcrF5i2PyWVexq9XN6F4tuIolr0YvN290apYq9hIjkOBhzDp0CQ4wxlDXxyK+gXrJ+2ntEgQASE/ZGM4MgIUeezdu7d6+EHxSEY98LxPIXde3/DGjzfrJD1IflDgklEOvEbgzXBaXuNwbI0EYepN+fLlVZUTvpimULhw4RQtFa/beFNvXJmEqTUUfyUGKTFeR7311ltgGVXqoTAag+kUFIxlhIE5s0bkB3U/WPqWxIBmxIPRHMZpN/yMD7pYXphkDUsZm0Yocz8wFYbpLXyxX+KsRXqkZeqHFuVBfxhlzbUhtuZSWpJaL16zk7hjFBH3L6vIMF3o9u3bqlojcWQkC6OdtOiP3bt3x0ZCpaX2TFJzkc8FAUdAQMgPO19FMsCHDx9W4W+WnOwpKEXhpsSExNILAtax50laY9bpB096DNekAnZCiutCfqTXasm4RICkyJ4LBlIkIioaDcvkwZZTgQgNf55fbYyUq7MTomOgIkhIgPSrWxTDXy0JkiYJGSNF/vK/AwacuDg7oWrhHAgIfqxEX4e7rkI+p/sYj8HYNqJ+osKvqu8p5YGQAMAjK9DnT0OqS0J2dS9weTduRj1CftcswINrhgiQJ0F4ePVv7HF5hofOzgjwyo1f3Z9hcOXBqkqLmG0REPLDtvhK7+mLQEIPcXjTSeKD2hUkPcLCwtQNIY2pEkx7oSYHK2/w6XlaW0BAgCJBeOPOaxUSCDTeHJMIYXUavkwjck39ZNQuoz8oFqoZr20oukodt5QayQdGbDRv3hwVK1ZU13xt2iReytwa5AcjIRjJwKgY2qZNm1RUDEkdkjuaMXqHxAdTtkmOULeF1VQ2b94MXgcSSwqZ0pjSxPQiPhAj8WHJdW9K8TNtb6z3wQgd4z1pad+mDyY13RbOj3uZaV98EMi0L0bU8N9cU1azqVHDeumUlvovxwkCjoSAkB92vpo8KZBxZlijJSd7qk8zr1ATbLKn6dI3zo/kh6YWrumZsOa5cZk74wsEClARDzFBwF4Q6PHzfuy7dF+RFrTZPauiXP5sSiOEli/8Iv4Kyo3Tt0IU8fFGTV/Uyf4A2YL8cLNwO5TL742VRwLw066LeBJpKBXL9JoaRXOhfD5vHDy3BlU9ZiNvVBR2POiNRxH5Ue7FOsidLQbZgpbAIzIYMUXHol8FF8B/Aw4dnAa/6Eeqn8q+9VG9Q+JK+tOOTsOck3OQ1S0rBlYaiIq5KyLzvQvYtf87zHA1XOB3CHuMjk2+Q6VS8Uts28s6OJIfQn440mrKXFKDAKNCKDLJVIiPPvpI3UCbalikpn9LjuUNvxapQDKEN6uaUXCe1y/0kTfzvL7JmTOnEq7kXz7t5xxovP5htCvbHj161CJxVd5Isx9GjrBqDvU/qP2RmFmD/CAZRc0KkgV8kMXrMhJXLOPK9A0SGiQ3iA0jlUkSkdggMcKUGxojlfkedT9YJYWpO+ld3cRU78OS/ZHSY0iwMCqGWPDBHyNEWP1nwIABVi3tnFK/pL0g4IgICPlh56vKyA/mA6bGmDtrb5EfPPEyhJB5qMyh1J6UaOQHT6gJETZULefTjaFDh5qFxDiUNDW4ybGCQHIRYEQINUI0O/VpM/W/uwJ2YcE/X+BueBBaVOqHNoX74r0VfkpQ9Ru3Waju7I9GkdPwjOEhLAPr5YE7oU9R1OkW7rgXgupn/0xM2f89Vns74YGLC6o+iUSN8Ed4CncsiKmPqJyH1LGe92uin/NmZImOhl8mL2zJ7AbWbWkW6YaRTaYhT2GDWN/p+6dx98ldlMtZDp6unth+fTu+P/o97jy+k+h025Voh8/rfJ5cSKRdKhEQ8iOVAMrhgkAaIqCRIbzxJyly/Phxs6OTBCEpEhoaqoQ0qZFB0oIpLExbscSYQsFrJkbLUKsisZQX9s9rL6ZWMKogpeKdmn9MS2LFlpYtW4IlXBmto6IckygpTxKE5A+JDv5NKlLGEjwsPYYpTqyayHVk9RUSMrzuTAszruJDQoyEkZggIAhYHwEhP6yPqfSYDAQ08oNNjaNakkN+8ORuzhIT0EqGW9JEELAqAjP++Rwzzy9XfRaOdsJ6p0Kqysp3UZ0xwnWFen9KVCc0KJUbpWq1QHDumsh67Ce43zmBoEJNUfDQBJWGMqFQSSxzjVDt88c4o8yTMGzPnBl5wjPjjufjeD4/CysPlyxnAKdoRD58CW7ZjqrKK9TooCgpLbtHdjx4aghXzuKWRVVjob1R9g008m0EL3cvVaaWpWs9XDww7KVhaFCogVXxkc7MIyDkh+wOQUC/CFBQlDoc9+/fj/PX+L3t27crEoI6H6khP9gHK5BQS4JCndRQmTx5ssWkRnJR136jWBWF6UAcn6VbSexQJLRcuXJKt4ORL8YvtrNXM061IplD4iOpKBp7nYv4JQgIAgkjIOSH7Ix0QcBS8kM0P9JluWTQ5CDw5AFwZi3wUi+DbsbOiRh/YzN+z5pFHV0qIhKrcjcAshfGhb9XIP+zAPV+NJyQFYbUEmXU22DpVFqRurhZayA6HP1K/bN49uJY3HKx4bMH1/D1wv5Y4n0bkU4xaHvvBeR5YQD+fOCL84/2ws2bInTRQNBr+F9LV9wM/xdbrm7BkyjDWCQ8hlYZqsRKSYpQrNTV2RV1C9RFNo9syZmxtLEhAkJ+2BBc6VoQSGcEKFLKtN9ly5YhX758ihxgtEjlypVT7BmjFHgsK4hQS2TgwIGq/CwjQWxZKYRpGtRoI8HDSj18kMXIFUawiAkCgoAgYK8ICPlhryvj4H5patrnzp1TmiaakndSkR9Cfjj4xtDz9DaOBE4uB0o2B04sxU+5XsA/7i5wyeoDN7fMCHtwGWPK9kXFemOVvoexdapaUEWEYOtHwI2jho/ylEPogK3ot7kfAsICsKXjFhWNYWynb4Yg6OlduDq5wds9u9IOoTWbuhtnA0PV//Pil+G0/CwQmxHptRlwDkeW8EbY/9Y0PSPu0L4L+eHQyyuTy8AIaIKnJD4YGUGjDgjL1SYlVGoKG9NdmDrMVGFeH/HBEqNIWHGFwvHm0l9YanbdunWq3KqladH/+9//lA5LSEiIcosRLCRATAVPM/BSy9QFAUHADhEQ8sMOEMZA2wAAIABJREFUFyWjuMQSd8wZNRY81RSuV61alWAtdSE/Msru0Nk8D/0MbHjP4LSnN8aVrIo1YZdUCsnoGqPV23039cXZ4LOY12weyuQsE3+CN44A1w/EeX/xlQ34MSYIvzT7JeFjzMA0b8/lOJ9QZHXFkQClNeLk8ghweoYcHi/gw5ZlUTafN95dHjc/ffPwV3S2AI7nrpAfjremMiNBgAiwWg2vf1jiVDOKWzIahIRCco2VcCZNmoTWrVvHEUq9cuWKKnVbvHhx/PDDD4pYMTUS4iRhKIjfq1ev5A4Zp127du1AEsW4ag01PCgAy7QfMUFAEBAE7BEBIT/scVUyiE+s687wTIpLsbQXjUTImjVr1IVBQnXdhfzIIJvDnqcZGmhIb6kx0BCtsfMrw18ja1WwAAY2+AptSzyvjBIaEYpO6zqpFBMSIKZRHKZTnnRwEhadWYQJdSbE6Sc10Lz67S5cvGteM4d9v5DVA2NblFGldN9Zehy3Q8LVkKV9vJAUKfLZekO5Qs0+fq1catzN0McK+ZGhl18m78AIkHSgmGacc0arVihTpowqCZuUUZeCEReM3GC5WJacZRUcHx8fJaDK8rNTp06Fn58fWKqVwqIkQ0wFNFlxr3DhwhaTH9WqVUPevHmxYcOGOC6TADEudZvUfORzQUAQEATSEgEhP9ISbRkrDgJ88sCwT+ar8sRNITBeFLBkWunSpRNES8gP2UTpjUDourdxy38NSuUqD1z7B8heCBurtMP394+oKioRzyLMEhYUG+27uS9q+NTAtIbxU07CIsPgd9cPewL2KOJjcOXBGFJliNWm3HnWP3H6mtL1RQQEP8aQxUcR9MggqGrOSIpM7/EiahbLBdPIkn51i6rDXvxsK0LCI+EEoFqRnFg6sJbVfM9oHQn5kdFWXOabkREggXHnzh1V0tdWxpSY5cuX4+HDhyoyg2Voe/ToYTH5QeKjY8eOSl9ETBAQBAQBvSAg5IdeVsqB/WS+6MmTJ5EzZ04Vpunu7m52tkJ+OPBG0MHU1u+ZgInnlyDE2RmtH4ejULHG8Hd3x4m7J3DvyT01gxyeObC7626zs1lzYQ3G7R2nqqe8UvAVlMpRKrbt5/s/x/KzhuowL2R6ATu67EgTVKgRYmwr3qqN07dC8NavRxSZgRj1X6y5uzojIsogypojszvyZfcE9UeMzcPVGaNblEGnlwpCsSFG5u1pv2r/aQJ4MgYR8iMZIEkTQcBBEPj555+VaOiJEyeQLZv1BaejoqJUtImvry/efPNNpQWVmrSXbdu2oUmTJipyd9CgQQ6yCjINQUAQyAgICPmREVbZgeYo5IcDLabeprJ/Jvr5TcFJD3eEOxnu5ktHRMCr0MsIiQjBueBz6r0OJTvg05c/TXR2vf/sjaN3DMKmlXNXhruLuypBy9QYzZges7f73nRFaeDCw3HGZ4TH/kv3MWPnxVjyI5O7C1pWzIdCOTJhwT9XEfzYEEFCUoT/T72RxxFRiHpmoE+alsuL2b2qpeu89DC4kB96WCXxURCwDgLU78iSJYvS6Bg8eLB1OjXqhRVZWP3lgw8+wCuvGDSdUpP2wvK28+fPx6NHj+Dp6Wl1f6VDQUAQEARshYCQH7ZC1ob9sowYVcHJ3vOkw5PmsWPHlPDU9evXMWDAAFVn3RFNyA9HXFU7ndOzSMBvCVCuLfDHYMB/PSaUeBHLngXBzdkNLYu1VOktNJIWLBUb+ChQlYr19fZNdFKs4HI48DBi/ounqJa3mhI0dXZyxu6A3WD6S+PCjfFhzQ/tEpxaE/9C4EODFkj1IjmwYtDL6v9VlIiRhTyJUikyv+y9HBs50qhMHszrU90u52VPTgn5YU+rIb4IArZHgKVqqdPBSi3WNpIU7L9Lly5o0aKFqgBmaeQHq/SxJG/79u2VvoiYICAICAJ6QkDIDz2t1n++ksFnjuXIkSORKVOmODNg3fiAgAB07dpVhzNL2mUhP5LGSFpYCYGtHwOH5wBOLmDSR2iTT9Hs3FwU9iqMD2p9AF8vX2TzsCw8ef2l9ZiwfwIeRT5Cr3K98H71963kdNp0Y5riopXYNTd6+Y8340nkM0THxMDVxRmL+tdArWK50sZZnY4i5IdOF07cFgQsRIBVUurVq4f169ejVatWFvZi/rDz588rQVVWd6G+CNNsKFpKEoT6Hck1tv/kk0/w559/onnz5sk9TNoJAoKAIGAXCAj5YRfLkLQTWnRHeHg4QkNDsXbtWqXibayPQQErKoD37dsXr776atKd6rCFkB86XDQ9usySs3ObGDz3LgD024xhx77FwcCDWNV6FfJnzZ/qWTFa5NajW3E0P1LdqZ12oFWBCQqLwO7zd5W46vDGpTC8cUk79Tj93RLyI/3XQDwQBNIaAZIf1OVg5TtbGa8jXV1dVWUYRg87Ozsneygey6gPLy8vHD4cNy0y2Z1IQ0FAEBAE0hEBIT/SEfyUDB0dHQ2muxw8eBCTJ0/G5cuXUbJkyXgnrQ4dOqBPnz7w8PBISfe6aSvkh26WSr+OBp4A5jYFIh/HzuFQ22/R78T3GFV9FHqW66nfudmJ55+tO415ey8js4cLSuf1goerC7w9XWO1QJhWo1mlAtkypEaIkB92slnFDUEgDRH47rvv8N5772HNmjVo06ZNGo6cvKE0/yZNmoRRo0Yl7yBpJQgIAoKAHSEg5IcdLYY5V5ibyYooTHFhpMeZM2fwyy+/qFBF07QXHUwnVS4K+ZEq+ORgcwhc3g0UfQXYPxPYNFqVr0W3JYBPJaXn0WxVM5TOURq/NP9FMLQSAhRO7T57f6wWSI4s7ooIoR26EoRn0TGqIkGTsnmE/ChSxEqoSzeCgCBgzwhQm6Nx48ZKw42laKtUqWI37u7evRv169dHy5YtQXLWzU2qdtnN4ogjgoAgkGwEhPxINlTp15A6HlTpfuuttzB27FiwZNndu3dVjmZKwhXTbwbWG1nID+thmSF7iokB/qvUEjv/sxuBvdOAzLmUqCmq9ACaTwI8DXoew3YMs2q6S4bE3cykqQXyKCJKLUn2zO4o9R/5cfg/8oOH5c+eCZuG1VNVYzKSSeRHRlptmasg8ByBAwcOKJKhSJEi8Pf3twtoHj9+jGLFiqkyvCRBUqIRYhcTECcEAUFAEPgPASE/dLAVVqxYAR8fHyVMxUiPxARPGSpZsGBBVK1aVQczS7mLQn6kHLMMecS5TUApEyG2x0HAgVlAww+eQ8IUl9+6ACE3AbdMQKvvgCqvq88jnkXgjwt/4PP9n0u6i402Ufnxm2N7rlMiF2b3NJTA7TzrH/X3XlgELt97BAqqLn2zVoYiQIT8sNGmk24FAR0gMG/ePLCcbJ06dUAh1PS2Zs2aYcuWLTh16hTKlSuX3u7I+IKAICAIWIyAkB8WQ5d2B1JUavr06Xj33XdRoEABpf3BtJchQ4bEqa9OXZCZM2cqsVOeMB3RhPxwxFW18pwu7QS2fQwM3B234z9HGciPV0YBd04DV/4Gwh8+b+OVDxhxBnByxsl7JzFq9ygEhAYgd6bc2N5lu5WdlO6SiwDTY95ceFilwJAASaqyTHL7tfd2Qn7Y+wqJf4KAbREYMWIEpkyZguHDh6u/6WXvv/8+vvnmG1WCt27duunlhowrCAgCgoBVEBDywyow2rYTan7s2LFDlRZLTv13PiUQ8sO2ayK92zEC06sBd88BuYoDXvmBB1eBB9ewJ1MmXHFzQ7XwcJTJWRooUBVw9YRfFi/cjo5A5SwF4PHsGdZny4ZFpxfhRtiN2Eme7H3Sjifs+K4FBD9RBMiZWyGxk+1UtSC+6VzZYScv5IfDLq1MTBBINgJNmzZV2h+DBw/GjBkzkn2ctRpqER8aCWOtfqUfQUAQEATSCwEhP9IL+VSMm1jay8KFC1G8eHEhP1KBrxxqXwgw/STw36XwrdwrvmMPrwPZChnef3ANWNgGCLpk+LezK1CwGlCsIU6fWYmumSPU2xUjn+GNQk1w1acMroVcw/pL69X7Hq4eeBr1VP1/vqz5EPI0BI8iH6FTqU4YX3u8fYGSAb0JeRKJSp9uUTOnRkjHl4T8yIDbQKYsCGQ4BChuz4dfrVq1wvLly5E5c2abY3DixAm0a9dOVRZkpDGrCIoJAoKAIOAICAj5ocNVZHoLFcGzZs2qQsGN7cmTJ3BxcVFVYRzRJO3FQVb16ALgpd7xJxN0EchZPPZ9/yB/fLB9OM4/uoG2JdpiQp0Jz495dBfYNh5oNhHYNAY4vtig21GxM+Bb+3m7Kq9jxvEZmOk3M1Hw3JzdFMnRyLcRvNy9FPERFB6EQl7/kSsOAr2ep1FkzAa4ODupSjCOIoR6+mYIThtFtHB9GNUikR963qniuyBgXQQ2btyoyI+KFSsqMsKWum5z585VkSY5c+ZUJXdr1qxp3clIb4KAICAIpCMCQn6kI/i2GHrx4sVKIVzSXmyBrvSZWgTuPr6Lr3aNwpY7hxOOqPh9ANBhTuwwiw5MxiT/X2P/PfmFOmiRpTCQvTDgvw7w3wC4ZwGcXYBaQ4FaQ2KrtBj7uubCGozbO0691aV0F3xU6yP1/39e/lMRI8FPg9GiaAt8WPPD1E5RjrchAiNX+Kner9x/DL/rwSiZ10uJpBbMkcmGo9q2a5IfLb//O3aQ3rWLoGVFH/y9Zw/GDO2HCyePqN90MUFAEMjYCPj5+amqf6wAM3HiRPTo0UNVX7GWnTt3DkuWLFFRJky3odi+t7e3tbqXfgQBQUAQsAsEhPywi2VI3ImnT59i2rRpuHXrFhj+eO/ePVXy9sGDB/EOvHr1KsjaC/mhg4XNgC7uCtiFt/96O3bm2wu2R26XTECResCxRYDfb0ClrobqK4EnsNg9Bl/lyqHal4qIwENnZ+SIjsabDx7iGZxw38UFBV0zo0GvbUB2X7OIdl7XGQ8jHuLHRj+iVI5SGRB5x5sySYOus/fpXgjVlPwwXqmgzdNxYvUMIT8cb/vKjAQBixDg9d+gQYOwatUq+Pr6KgKEL0aEWGrbtm1TpMdvv/0GZ2dnJab/9ddfW9qdHCcICAKCgF0jIOSHXS+PwTmSH5999hkCAwOV4vadO3cUM9+rVy9V+tbYNmzYoPI0hfzQwcJmNBfDH2Ln8k74X0wgnAFkiY7G9MA7ePGpQWcjjhWpi3Xe2XDg1n5kzVkCBV+ogGpZffEk5Aa+j7mPmv7bMD1HdnVIdjhjY4Vh8KraL0FEfz39KyYfmox5zeahuk/1jIa6Q89XE0L1vxUCd1dnuLo4o0UFH10JoQ5YcBjbztyOXSdGfrSo6IPAE3+jffv2KudeIj8cehvL5ASBFCNw4MABLFu2TL1u3rwZS4KULFlS/V4klvrMtOkrV66AfZD0IPlRpUoVdO3aFV26dEGxYsVS7I8cIAgIAoKAXhAQ8kMvK2XkZ0hICHbt2gWqcJue4Pbv349cuXKBJ0BHNNH80NmqHvwJqPGWoazsH4OxJDoYS7y9kCVbIXg8eYhsj+6jUZPv0PbgIuDuWcPk3LPieJEa6HnnL7Qt3hYT6hrpfPw3/SlHpmDev/NiwdjWeRvyZs4bD5zQiFA0W9UM1fJWw/eNvtcZeOJuchAwFkKlHkj7FwskSn6EhEei//xDsV1XLJgdH79WLjlDWb0N03hWHgnA4AbFUb9U7tj+axXLJZofVkdbOhQEHBOBpUuXYsGCBdi0aZOaoJubGwoVKqRehQsXVmQGyQ7jl4aERnh06NDBMcGRWQkCgoAgYIKAkB8OtiVE8NTBFlQv0/n7G6DeyLjeXtgKrOgN+L4MnN+CQ/nLop/HYwyuPBhDqgwBiYkP93yIHdd3qH/zfZqmz2GO+GAbVmmZ++9cbLmyBWGRYXij7BsYXWN0PLQmHZyERWcWYXPHzcifNb9e0BQ/U4gAhVA1q14kJ1YMMhK8NemL5EelTwxVY5ydnNC8gg9mvP4S+H5A0JM4rcvlt02+Owmbbj/vB1NeWK6XAqemJoKnKdwE0lwQyOAIhIeH49q1a2D6s/ZX+39Gg/DFVJkCBQqgYMGC6iWaHhl808j0BYEMiICQHw626FLq1sEWVA/TuXkMmNsEePcUwFKxLDnLSI+Ds4HH9wEXN4S+Og6dbm1SVVRWtl4ZZ1YaQVEyR0lkds0Mv7t+KJ2zdLx25qAYt2cc1lxcoyrBsCKMZqwUQ60PjWzRA5Tio2UIdJu9Xx148W4Y7oY+NUsosM2hy0Ho/NO+OAN5Z3JDtcI5sd3/efpJv7pFVUQIU2tWHrkep/3wxuZ1Y9je1CjISqKj7/xDiI6JQfDjCLg4OeGL9hUTJD54vJAflu0FOUoQEAQEAUFAEBAEBAFzCAj5ocO9ERMTo8qPzZkzB5GRkbEz4P9TDXzt2rWi+aHDddWty3MbA9cPAi7uwLOIBKexuHYvfBW4Cytar0CZnGXitfnm8DdYcGqBet/ZyRnr2q+Dr5d5AVPTDhIiQPpt7ocbYTcUiULSRSxjIPDeCj+sOhKAj1uXQ786ReNMesupQLy34gTCnkYhVxZ3uLo44SXfHPDx9sSeC/dw7nZobPusHq6oUCAb3Fyd8fe5u7Hvt6yYT0WKkOTQqs/ww1rFcoKkCN+vO2l7bPvOVQuibH5vXLzzCIsPXI19f+ArxfBBy7JmF0XIj4yxX2WWgoAgIAgIAoKAIJB2CAj5kXZYW20khjF+9NFH6NSpU7yQRRE8tRrM0lFyENjxBbBr0vOWTH0pUgdw8Yh9jxEYkw9NQrWa76r0loQsXhWYztuRO/NzDYTkuKIRIONrj8eTqCdK5NQ0GiQ5/Ugb/SOgESBtq+TH5+0qqAnN3HkJM3deQM1iufBzz6pgtIexGafD8P0XfbPD3dUFT6OicfxacKKgOAEokCMTCubIjP2X7icLQEaVMLrEnAn5kSwYpZEgIAgIAoKAICAICALJRkDIj2RDZT8Nz549q+q8t237PMRf804ET+1nnRzek+OLlYgpchYDmn+lhEqVFakbO3XqenRa1ynBdBdjfO4+vosfjv2AgLAAlMtVDiOrmeiHJBPM/pv742DgQdWa0R7/dP8nmUdKM0dD4J2lx7D2+M0402IkCCNCEjKSHysPB8RtX7dovEgORn5UK5wDAcGPMW/vFdWe5Ef+HJlAodJsnq7qfScng6aIJsDKtJfP1p+O7b9pubxCfjjappP5CAKCgCAgCAgCgoBdIyDkh10vT8LOBQcHK2XvwYMHw8Pj+RN2thbyQ4cLqieXbx0H8lUBNOLDpyLQZyPgmS3OLChI+supX7DynEHfw1y6i7WnPvXoVMw9OTe225O9T1p7COlPJwiYRnJUK5ITKxMRQjU3LaaxUKDU2CiEyvc7znxOrnWvUSg27SUlGiHmxpXID51sNHFTEBAEBAFBQBAQBHSDgJAfOliqiIgIhIY+z0Wny2fOnMGOHTvQvn175MuXT80iOjoaM2fOxKuvviqaHzpYV126uKQrULaNIeKjSg+g3awEpzHx4EQsO7sMz6Kfqc9XtVmFUjnMi0RaCwuSLq1Wt1Ld9SjbA2NrjLVW19KPzhDQyA9GXzAKI6kSuPY2PSE/7G1FxB9BQBAQBAQBQUAQ0DsCQn7oYAX37t2LunWfpxIk5fKePXuE/EgKJPk85Qjs+xHY/IHhOCPiY8OlDVh1fhUaFmqoys7+ceEP3AwzpBu4OLkgp2dObO/yXAAy5QOn7IiHTx9iz409aFXMQIKIZUwESH5M3XY+zuSps6EXE/JDLyslfgoCgoAgIAgIAoKAXhAQ8kMHK3XixAmsWrVKiZy6urom6rGUutXBgtqJi6yuQqHR+gXro3f53nG9Or8FKNn0+XsHfgI2jQJiYgAPL2DsDfXZyXsn0WNDjzjHkgRpUbQFLj+8jMO3D2NMjTFpEvVhJ7CKG4KAVRAQ8sMqMEongoAgIAgIAoKAICAIxCIg5IcONkNUVBSePn2KLFmyJOntkydP4OLiAnd39yTb6rFBjhw50KdPH0yZMkWP7tuNz48iH6H5quZ48PQBsntkx6aOm5DF7b/99SwSmNcU6PkH4L8B2Pkl8OAa4J4ZyJQL8PQGKnQC6r2H7499j59P/Bw7L/ZTIGsBu5mnOCII6BUBIT/0unLityAgCAgCgoAgIAjYKwJCftjryiTi17179/Dvv/+qFiVKlAD//d133yEoKAgDBgxQVWCcmOTugCbkh3UW9XrodbT8vWVsZ6+XfV1FaChbNww48gvg6glEhRuqtzQYCxSpF2fwRWcWYdLBScjhmQPB4cFKX4M6G2KCgCCQegSE/Eg9htKDICAICAKCgCAgCAgCxggI+aHD/XD79m1Mnz5dVXuJjIxEr1690KxZM7z99tuYPXu2EjytUqWKDmeWtMtCfiSNUXJa+Af5o/O6zqppyewlcf7BeeR388K3D56gwp2Lhi5IoPXfChSsEa/LcXvHYc2FNWhbvC0m1J2QnCGljSAgCKQAASE/UgCWNBUEBAFBQBAQBAQBQSAZCAj5kQyQ7K0Jy9mGhYWhcePG2Lp1K4YOHYqVK1eiUqVKoD7I+fPn0bFjR3tz2yr+CPlhFRjRb3M/1L58CG8GXgVyFMWhJ7cwKVcO9HwYiq3ZsmOXuws6uftgfNZyQOtpalBqhGy9uhW3Ht3Cncd3MKHOBLQt0dY6DkkvgoAgEAcBIT9kQwgCgoAgIAgIAoKAIGBdBIT8sC6eadKbMflB7YuNGzfit99+Q+7cubF79248ePAAbdq0SRNf0noQIT8sRDzsNpA1rzp4+7XtmLDtbWy9fgMuFDB1cjaktVTujqkXf8e8U/MQw/cBFMtWDLky5UJkdCRO3D2B6JhoOMEJUxtORSPfRhY6I4cJAoJAUggI+ZEUQvK5ICAICAKCgCAgCAgCKUNAyI+U4WUXrW/duoVZs2apVJcxY8agQYMGGD9+PK5evaqEQMeNG4e8eQ03uo5mQn5YuKLrhwOvTUXo3TPotLEHPgq8ibouXoBPJQMp4uKuIjw0LRBXZ1e4O7srDY+LDy4qTY8T9wzkRybXTEoglSVsxQQBQcA2CAj5YRtcpVdBQBAQBAQBQUAQyLgICPmh07W/cuUKVq9ejVy5cqF9+/Yq4kMTQaXmR7Vq1XQ6s8TdFvLDgmW9tg+Y1wwo3x4zbu7AzOzZsKJUX5SpPSJeZxHPIvDn5T9xI+wGCnsXRqtirWLbaGkvzYo0Q89yPS1wRA4RBASB5CIg5EdykZJ2goAgIAgIAoKAICAIJA8BIT+Sh5O0shMEhPywYCHmNgGuH8BTJyc0LFYCjXxfxYT6ky3oSA4RBASBtEJAyI+0QlrGEQQEAUFAEBAEBIGMgoCQHxllpR1knkJ+pHAh93wHbPsk9qCvfPJjaL9D8HL3SmFH0lwQEATSEgEhP9ISbRlLEBAEBAFBQBAQBDICAkJ+ZIRVdqA5CvmRgsUMPAH80gInc/hgVYna2HVtO96pOBDtqw9PQSfSVBAQBNIDASE/0gN1GVMQEAQEAUFAEBAEHBkBIT8ceXUdcG5CfiSxqKG3AK98AImP+a0Qkd0XnfLmwOWQq6CI6YEeB+BOcVMxQUAQsGsEhPyw6+UR5wQBQUAQEAQEAUFAhwgI+aHDRbNXl69fv44ZM2bAx8cHrEhTp04dtGrVCs7Ozgm6HB4ejrFjxyJLliyoX7++arNr1y4UKlQIb731VoLHCPmRxOqvewco2RT4YzBCcxTCjxWb4rfzq2IPWtd+HYp4F7HXLWQ3fkVHRyM0NBReXl5m968tnH306BE8PDzg6upqi+6lTx0hIOSHjhZLXBUEBAFBQBAQBAQBXSAg5Iculsn+nWT1mbfffhtffvklKlWqBN7Evffee6oMb7du3RKcwJMnTzBy5EisW7cOJE5YpWbIkCFo06aN2Zs/IT/M74WL/y7F5m3vo/aTcOzPXRi/ZnZDaGQYXsj0Au49uYfqPtUxr9k8+99M/3kYFhaGp0+fJuovSQJvb284OTlZbV5RUVH46aefkDNnTrV3LembfZA8IYmiWebMmZEpU6bYfxvPjwQhiRZ/f3+sXLkS77//viIFxSxDICYmBiEhIeA6aGa6VyIiItQamVsfy0a23lFCflgPS+lJEBAEBAFBQBAQBAQBIiDkhw73QXBwMBYtWoQ333wTnp6edjED3izu3bsX06dPVzdxtMWLF2PVqlWYO3cuSFqYGsmPb775RhEeLNmbHBPyI2GUwp+Fo/XC6gg0CrJpW7wthlQZgvxZ8+NQ4CFFfujFePN66tQp/P3332p/kCRjFJFm9+7dw5w5c1SU0LRp00BiwVq2Zs0anD17FiNGjIgl4YKCghQh4u7ujocPH6Jo0aLo0aOHitJIyHhTffToUbX3f/31V7XPO3XqhMKFC8c29/Pzw6RJk3D//n0MGzYM9erVU98djn/hwgUMHz4cLi4u1ppWivohcTB79mx1DLFPzOgric+XX345Hh7ZsmXDG2+8oQikBQsWKEKCUWHE8Z133lHrp1lKI8cS8+nZs2c4efIk/vrrL+V/z549FcZVqlSJxZR7iGtKv0jUNm/ePM76pAgwGzQW8sMGoEqXgoAgIAgIAoKAIJChERDyQ4fLz5ul/v37q1eLFi3SPUSeJMa7776rkJwyZUrs022SIX379lVPshkNYmpCflhv8/278R10v7sjtsM5eV9FzeZTrTdAOvW0bNkytbcYHVS1atU4Xpw4cQILFy7EhAkTrEYC3rhxA2PGjMHnn3+OIkUM6UEkGwcPHox+/fqhadOmKprgq6++Ujf6JEgSIyh4892+fXvMnDkTr7/+ejwUf/zxR9SoUUO9NCNBwBv2gQMHolq1ammKPH9bfv/9d5A8mD9/viKcPvroo0R9OHLkiCJic+fOHacdyYxx48ahXbt2mDhxoiKLypYtq/D79ttvsXr1akUMlSxZEpZEjiUHGBItvXr1QvHixeP8NmnH0nf+Tv2KNfRyAAAgAElEQVTvf/+zKMInOT5Y2kbID0uRk+MEAUFAEBAEBAFBQBBIGAEhP3S4M3iDwvQSpofs2LEDZcqUQcuWLVX4f3oY/eGNXa1atTB+/PjYmwjeVNStWxd79uxR+h8JkR+8yeTTbqYD8Gl5njx51M2KcXqA8XES+RF/hW9e/gvD/vofLrq5IBJAp1KdMPyl4cjmkS09toPVxuQNOG+89+3bp6KI8ufPH6dvRmds3LgxlnizxsCM1Lh69araxxqpsXXrVvV9M/aBe5vRAkuWLFFRIOaMxAlJSkZAkOgwTmXhZ4yUIrljmuLCsTg/Yz+sMb/k9qF9p/m9TYr8WLt2rfq+NmnSJLb7M2fOKNJz1KhR+Pfff9UcP/jgAxVdQSNxxUgYkkr8zJLIseTMhRFEJGQZJbRixQqUL18+9jB+RlKKekPG7yen37RoI+RHWqAsYwgCgoAgIAgIAoJARkJAyA8HWG3eqCxfvhyPHz9Gx44dVei2JToFlkJh7kYpKfKDgqe8MenQoQNKly6t9B14s8SbXN5YJiT6KORH3FXyDzyMfn/2QYyTM35pPg9lfNI2UsDSPZOc40gOMF2hVKlSKtKCqRJMhdm/f78iFAIDA5VWTPXq1knnoU4N0zcYoWB8I0+CjnuZhISWnkViomvXrvj666/jtE1oXiRUSCDwZtY4woNRIdeuXVPRUaZGcuDDDz9UpIAp6ZMc7FLbJiXkR0BAgCIwSfDQiOMPP/yg5pU3b16cPn1aEZpcM5IdNA0//l4xysWSyDFtjiQxmJZ06dIlFCtWTGm1GP/+cc907twZAwYMUONonzEqhIQUSRl71FcR8iO1u1iOFwQEAUFAEBAEBAFBIC4CQn44wI64c+cOmB7Ap8g0huZ3794dNWvWtKhSBTUNePPFJ+9JWYUKFdTNBCM/TJ8SJ0V+JNQ3bzC/+OKLeE9ptba8yaJQpDn75JNP1NNyR7dD+76GV9GG6LepH/JHRWFC/UkoU7K1Q01biw4gEcbqP0wHIdnA6IGEIolSO3lGfAwdOlTpczCaiqaldPG7YKwtot28U5g0oXQWY1+0tozU0iI5SPQxFaR3794JRo6QfKBWBtszoioxS44wLI+nqCoJCnPVl4zHSAn5YXwciQimy5CAbdSokVm3+dvAlD22ZeSFJZFj7Jykx8cff4zKlSur9CKm0VDLw5jQ0Nbw4sWLKk0qX758yi+m99BIvtqjCfmRtqtCcWKe+4xFihPygPpCbm5u8QSNNdFiY9KefZ0/fx5Mr7p9+7YiP1966SU1BiMiGzZsqEhdezHNX/qmXUtkz54dhw8fxiuvvJJoih9/h0h8MoWtXLlysdpf9jI38UMQyEgI8BzOByx8yMj01eTq6mUkjGSuGRcBIT90uPb8UZs6dSpee+01JXxKwT7eQFAgkX8Zrs+nnRQbpVikaS5+UlNOqFKFuWN4IciqCXyqypQV5vJrIqxJkR+8GOTTWooQamkuu3fvVnMwlypD8oOEixY+n5Bfjk5+9NvcTwmYusTEoERUtIr48CqY+A1yUmtuj5+T0KOWBAkPRgYdO3YMGzZsUCKimnAoSQS+zxM8jZEG1JVg2gX3F4375YUXXkhyirxBYbTFvHnzYqMtzOnZpIT80CKaSOZoqTM8nsKmJHYS0gxhFBcFOhs3bqwiTMwZbzj4G8CbtuQYvzckCpIyS8kPzotRHyR2NOFj07F4g8QIDN5ATp48Wa2dJeQpCSkef+7cudiUIhIfffr0Uf2zepRmJDoYZbJlyxYVqcN15bHUVdHIkKQwSevPhfxIW8S13xKmcXH/8jzCamU07jUSAL/88osi1ki0UbD4wIEDKnKJr7Zt26rvlrbvWbmJpdxJGnBPkkS4fPmy+v0iQcKHFt99953ZFM/kzp7kCrWHGEVZokSJ5B4Wrx3P+/SHN0kkXvm7tHnzZvXd4u+tsZ5XQoPwN5dpiCQg+dvN32w9GK9fPv30U7WWXF9jEWY9+K9nH48fP672Gh86aFGBep6PvfjO3wRGsfL3hymffOhhfG1uL34m5odevpd68VMPa56WPgr5kZZoW2ks7cbk0KFDKi2AVROoO2Ca6sILLWqCUKjRlqZpM/AprPEFEi+Avv/+e/z2228JVlFgOgHz8NmON6y0xAQu+XmGS3s59ivwYs/Y5dsdsBtD/xoa++/+Rdtg+Ctf2HJ506XvhPQ+uO9nzJihbjRIlpEg0Ig27jFeuPMvozZ4UUVSkIKbyX3iQbKOe9I4vcUa5AcB1IRPGenASAP6xj1vnAZjDLQ2LivAJBVZYosFsoT80PQ1eBPJi66EjG2IL0lOpjIxRcXStLmbN28qbFhlhjd/NBIpTDGiiKqxD5rwKZ9Ik/RghZpdu3apC+60TBFMyVoJ+ZEStKzXViPtSSqafvdInh08eFD9rtDMtSWRyqguEiWMwjTeY4xgo8Auf8OSIhSSmhV/J5gqyqpYqSUcOBdWeCLZoRE4/L7y5onzSY6v7IM3sqn1Jal5W/o50whJhhtHDvJcQ9KD5DQJr+SeLyz1IbHj6MOmTZvUmjqSEWNWNiMBbUyK8eEXz7kkExkZqXezl/Xjd5XppnxIynMff2sKFCigK3jNfS953p81a5Y6v5vTBkzLidrT70dazlvvYwn5ocMV5M0CQ7355S9YsGCCM6CQH1+8uE8LRp03d0xX4QUjNQp40cR/P3jwQP1lZQw+UWOFB96cMDefT/FpWglT/ojwCQzTD/j0OCEBV0clPxIsRRsVDvzwEtB7AxARiu0HvsP3dw/COSYa593dFHYnG88HCsStgqLDLR3PZU3vg08ctScWvNDniY+VO/g501NIhHBPaBVYqKHBiymmN1C7IyUn/ITID7L6rP7C6AI+0dRKNqck8oOTMxY+5R7nyZspMwmVgGZ7PZIfGsHAKLCEolX4m0CBWEalGaelMGrFksgxbQ14s2WausLfm6xZs8buK2PhU+ojbd++XaUTmSOf7OE7JORH+qxCYuTH3bt3FQHLm1NeeCfUlt91pukxoohEW0LlsHm+pCBwaiI/uKf58IAvPulNLeFAUpKRHsbl6rkCvKEjOUDR56RuNuyZ/NAi8Lp06WKTtElr7FZGqPH3MSmRaWuMlZZ98DvBKMfRo0frJiLIEnzsZf14DcTKdckhLC2ZZ3oeQ/KZ12L8bU3q9yg9/ZSx7RsBIT/se30S9I4ncTLmFII0V2aTnzPs3zilxJZT5c0nf2i1cH2GCPMGlCkLTEWgkYzhhRUJEvrFY3gTyBtUPr1lVQ0SInwirKU1mPrsiOSHlsZSxLsIpjaciuLZixumvXksZpxZhNqRwPys7tieOTM+fxiOfDlL4kjmrBiS80VDuwYJP2W35Xrbum9TvQ/T8Zgywr3Gp6qacb/zpoN/+QSzYsWKKXKTY/Kmhk8Hjfcf/03SzjgihKKr3bp1U6llpiV4zQ3K7we/DxT+JPmXkNCpdqz2PWrdunWiT8RIHJBIYCRDUsY0ExIuTCtLyiyJ/ODTYfrLmzFTTRbeqDEKjSlKDMflDSF/o/geUwJ4sZ/SyDGmuDDyjb8dxjcL1C1gBAhT8oxN849PGRkGzBQnexQ61XwW8iOpXWqbzxMiNJiqQn0OnqsYMcSILHPkB0l+psAkFDmieWyNp5dMMyGJwigN/raklvyg34MGDVLnZKbUatpATK37559/VBqZdr3BczeFjvlwg1GnfFDB6BZj8oNY8VqF30PTmxRzIsWa7gpx4rz4PTbuw/RzU1F03mTziTfH5oMh7XMex98lpsOZ/j4l1id/X/nbymsYpvUmpc+i6S9pvz30n/PQ/DDnH+fL9SSRy32WEPlBIp66RTQ+AEjKF22vaXMgGefj4xNP80nzmX7yHEHinevFNdLSKbU50AdW5eN8tDXnONwP9I1RTbwu1cSv+RnXj9d+jHo03aMci+c6U7LaeH8xlcuYyDY+hjhrPiZXz4p9Uyyd1wksZ889zPN9QgL7Cf3CEC/uCY7HyFMex9RyS9fPeD7sj/jStPmYwyixXz9z5Ic5XI2/A8Saa0IzXmNz4xn3yageSwiJhL5nCX0vuW78DhObhIgdHsM2fBDDayymGmpRd8Z7l/uZOLO98feTc2Q7Ekf0iSlwbJdYEYmE/EzuWImtYWLfKXPHJfX7aZszpj57FfJDh+vGi3je8PCEwi+4sTGffunSpWBKDG+yqlWrlqZh3cxj5hNZ/mgYX3yYg5knWJ6E+OTK19dXHZeYIKOjkR+M+CD5oZmXuxfK5CyDCs5ZsO/KFvj/J4ZXM+IZ6tcZi57lnqfA6HDrJttlEg2MWGKYuangJ0un8ikkI0KM9Rq4l0i4kcDgZwxZ1058/IyECaOK+J3ghT5TJTRijo7xhoTkCSOVKlWqFOsrn8RRG4LfN+19+sf+SIyYi94wnaxWdYQXFEmVyOUTZpIjjBJJLrmSbHCT0TAx8sM0gkvrjhe2JIQS0uvhDSO1VEhWaBeZvFgkFlyn5ESOmbqtRZJwXK4DL+xp3DP035gY4/taNR9ehJO0slehU22eQn4kY6PaoIkp+cEbuv+zdy9gu5Zj3sCv+YiMVJOhiDQ02muvor1orygJERmJSRqbwjSOmIxQJJ9qREkmPm1I+xSRiXaUmvTZTxH10YQ0aIzv+N1rzuVed/fued7ned7nedd1Hcc61lrve9/X5rw293X+r//5vwBlQLuqjkUdUMLxwMxs0q1SZWM3nMxhwq6MZeEpQmvMHaBq2bH0O8w4Y8hBQ5/EMReOY20DkAI7iBYTaC07NN/4xjeKdcn6bG1Srs0+jSKgsHXL7Upu4eKkY6haVwGjUptIsVBd68QFF1zwoDwAMpwydfKcgxRADec4BKmFrJjXV155ZaGtwi5C4Kw1fkYDDXNHyGHoQwFh2QsbLGyob3xDOD7eMQaEbRBUb9JV8ayTf8+xufBL4X2AMvs1bNam+gFyXeke3x6sRY7wRhttVIAcGDnWLXYHqLzzne8sWI9bbrllY9dGG9hGGy6//PLij8Mlzrp+0B59C4C2bnJ8OfbGLzBDX4RdAAXWcXYBeIXz6Xl2BqzLS90cPADSjO2bb765GIdCUoUVAaa8b72++OKLizoIhwnAxxjyrcW4FBbpPSCH/aw2scXRRx9d9CH7ABr1rdAvNm77HttrYgwYj+ogxMg4IWYuD31nT20Oy1vbhZUDpNRHGfqZTgnQRHvMlZ122mmo/hOC1dQeBwPGPCd4q622KnSIXMlunjUdeoZukX6zhzBH7anZqs2uGLPsABikc+SdU045pdhPhe5R3UCzFhizxqK9mL4UvkSrzGEmewKLMMfMG+uL8eL2NzYEejXNM35AeV5ilGN9+JmkbcZF6CzxIewL6cSZ8+xqnbDPs+eIsWs+WZvU0+/tHeLAi+/CDgAWwAkAWxvbGHrV9aM8T9rKaluT2+ZUG0hnf6vPzJ/QizOejR0XYGDY1jER+3wfFtozGfyYwR61iFnYDG6bAcilSRZhI5BPg9yHQGzyrAiP9emKhQZ+aPNmn9ws/fYPiwQ7d/2rXdPd99+dnvDDf02f+/OHLzbJQSttlF63xyf6mGimn7FJPf/884tNkQ8RZ9kGKJKPlQ80Z6R8banf+7hB7G2qbFhscokNSk4CbM5samx6fCBs9m0kIkWoya677roE24KjYlMsfxs0G1WbUB/aQeZW0K6dWsStL02dhYWirj5ifcRaR9XpIaBqM2TTyVYEQm0wIjytyuCKsjlNNjRVp8+mRD8SFKymeLYPc6yujd6zWbEmchhs6IFYNt51J1CcE/Uv3/oyKtuNOp8Mfozaov3yC0CDw2jc28Rbd4zvUYEf/WpS/1SEu2AicEzUqwp+mA9YlNbBQQTP4/AEOAtUkbC4zDFtt76ayxxRoCVHXDgDsBHbjqPLUQvWi7paK+1XODkhctwmUlwFlCIP8yHACfmZ75x29aiGSXrH98G3wzrKWWwTYC8zVjAX6JwAYDiA7MyenGxOZayDdb3DMcbecALLobaOW78dBLFbhHHW1a8JcPYd1EaOZIg463NABkewib3mGYBJrHXxfeP4sZ1DggceeGAxiFGnb1UXxlRlFYQweRxUeIcD6hCufFhQHaPsF2UCRHxb3RRk7+rbGiGJTuA5zb7LwPV4xzc9+oe4sDb55rfdjga4V0/AIHDJ/hkYIn/Orn87ODTe7TV96+lmsJU+A5q4WCDKAG7dcccdRf8M23+cfGO12h7hWQB8ZRu/+tE3ucxAbVpHqn3Ux67BtlUXdgYGAXbK+69yeQ469TMQwXog6Xvgl3EHDLGfA1IA0xw6Acz0r/4OPaG2eVYdf00abBFqqN5xqGFvYJ9o/gFA2JBdHHxU15EI1VU/c8JeEXBXDXNssnfTPGkrq+0b0GdONb1vLhg71gs36km+X8aSftLWYQD3uXyzpvHdDH5MY6901MkH1oIodt1mPzYnPtI+sBw6DosJyYmpnoDOYJMXV3mhgR8n3nhiOummk9KeT9kz7bnGnmmzVTZL6cZ/Selzr0kHrr1Zuu63d6fVV1g9Hb9dKRxmljtwTHX3kbXhdjrj9MoGwebLJhYYUr3JpWnzyDkWshUb5nJ1nf7Z3NsMDEI7LucBmbfpKjNO6kziJCJuRZmVD5X6OrFw4jns6cKgzLGwXdxQxbZttFtrJweOIzftds3gx5gWi45sq8430NJ64NvaB/xwyuakvwoCVm+mUo043R9kvkS4C4DPKWAd+DEKy2FzsEUICHO0OSr+T6+kzI6L8jyP+VH+fdkR46R0iRQ35QFEDT2ScDT1SYjScowkh0ChNRZaP+UQpTpGTtl5iX2U9tV9B9psW3Xmy8921a/JefYt0G4OeTB9OegOtnzj6pgoAcIYH9oQwuBOsNkGSI1tgTlTFhpVltDEYHX0AT8APcpjY98AIVIcaKf9Ef7YNEar9lJ+OPnl0FNt4Jz7njvoqwJbof/ETtWQy3IfBPsS42KvvfYqmEtYAsE29nv7Ze0HNAEAffeFSsbhon03oMXBClZUaNMN23+AgKb2AIzs5SU2pHUxDPjRx64OTWl1ddkw7AkUfs5znlMcVAHUJCwIAFGAUMHOdBCLpQQsicsNArBsm2d9wQ91wYJzcFZmyrKVusSlC8ZR2zqiv/WtOQFsA9gALrv2Ck3zpGvNalpL+syppnfr5kJcIKA+cfvPKL4Rs5xHBj9msPcgxJBxJy4WTgitkwlon42AEwcfAI6IzQqkeqGkhQR+3HbPbekF578g7b/2/umIpx+xqIt+dFVKH98tpQ1fnNJeJxdX2haASE61FrDpMsadOqKe2kRwJJzIBE3d6aeEbRGCvE3ifj7IgEU0zkFYHaPsHgAAEAdd3MYsp6XTAhn8mJ9+rwtlsblG5Y/QqrKzX2Y6+Hnc7MRx4QhUE2YS2re8OBplfYSuFkcoA2cs6gKw5VxwjrEW+sTp15WDJg7UrTrTTsqBORHqx5Fo0hfpcpYdxnCw2kSKu/LgZFfBD04WZhnn3t6HY4/h5bmyI6+vusAP7BQOEIbHoMKj4czTIdLHkfrUr8l55rBhHQIqyiEdHPaqXkGUF3lxBOMmrPgdQMR4FppUtYU+FtoxCPjhG8zWDgaMd99fJ8x+Nij4oa36v+rg+7kwEGPPfPGdD7aIdvUFP+JZAAabCqNwG6LQDQyaYGd6TgiH2wrL16HrX4wqf4QpSfYegJBh+w/ToE975gJ+9LErho09k7XEAUZXUh/sgjIoF+8EG93/tc9ehj8ChImDH0BJ1zzrC340gWt+rm/1N8CryoipW0eMCSHNxluID+uftnCTYdasNvv2mVNN7zfNBW03bq2/1TWhLUSzaxzM6u8z+DGDPWdw33TTTQXYIUHb0cx8aNBAA7nN4Md0dy7g41e//1U6e4+z06NuuzClx66zCPhYcbWUDv7X6a78jNUO4yK0QCD5TpcwAIJSWm6OD9lFF11UUDUHOZEdhUlskp2wig2vXpE5ivxzHrNjgQx+zE9ftd32Uq1R3bOhLeP0ru7Wsthwiw0f9DaGELTzd6RRgR8cBayHOGmO/O03AMgcQf8GDFeZH8JfOAcAiOpVt2WHg226RIqHcSTiRJ8WRNDeo1zAjXWVQGuAH07shT4IbbLWlssEKqGGA57LzI8mIeXymGi6patP/TAWHV7ZxwFd9IcxImShLmQkbF7nlDWFB4TWDFFYp9tV5ofvIuZGX/ADC0NYEx2uCBUJ58t4EXKFrWK8RBuEIcSV9WxXdvzlATQpM1oi7IkNy8yPYcAPAB/wLMJh1RsbQXsjlAV4qU7GMcYMRoGEASLsyfMBlADbjCshXcb2MP03CfCjj10xP2Ke9zn4MWeEVWB+lNk2GGNSCPI6iMI4wL4VehK3tMQtb23zrAv8oMdhfpizgBSgRTnsyXgGuJSZH+VbcKrgx+mnn16EW2GnhEi7MB7jrknrR1uHWbOavm7BMOqaU0170zrwI24tFKKVmR+LLJ/Bj/nZX82p1GB+WKCJADmZAYY4DbIABOKew17mZOaxvnzGrWek91733nTqTqemzVbeJKUTNkjpgd+mtNxjU3r5RSktu8JYy1/aMvdBcUIj2dzHiY7TgGry0bNJ8hGxAeqrAj8Km9okijO1wZpkuaOoe85jtBbI4Mdo7dk3t7mCH8qxdjj9JvKJoVmey5wl3+l11llnCb0FDpTk+UFuTKg79WwSJW6zgXychnMEyzoS9heYHtZMGglO92kBcJTQwTnaHBon5E5z28APziQ9kTaR4mEcCfnFCa9T6wj7IIiIBYJNhwXhwMj+yLrP8af14JlqmZxvv3eoBICQOHFi58MZrrNl3NJF5LTM/OhTP/s3IcuE34EfwSjA9mDzffbZZ7GIN0ec4w28AVjVJX1J84AuRoQaCB0h4gnccRqPPRLXMUeYpZ8F+MFh1Z/swK5xZbsyPQOAAWYJD8CsNB4iHMK4wUhWR8CF8cIOxoDb07TV+2XwgyPrAA9gJaRC4qz6mflU1vwYBvwwxgE/ABtz0th1Cq5Pw2mONmJolYXJOcpCzfRNhHwZNxxrcxc4Nkz/YUmMm/nRx660IjA/HL70YX4YLw6PaHtgqrKn8FOgorEMQOHAs6H+NCeNY8yDONjpmmfVeRlAGKDG+DPWaLVg5cnb3i40LcwR89tcL2t+tIEfwM4AP41lfS4PAMikwI8IB+qaU0DbuhTgh/DL0PwQKmmeAq7NoZwy+DGTY8ACYGPs42Wgo1iKuUMpRXn1USDOlQVPp7N777zvzrTP+fukTVfeNJ2wwwkpXXZkSlefkNL/emhKB12Z0ip/umlkOlswu7UqX+vX96rA2W1trvksWyCDH5PtvRD7RXumV0ATgEPE0a+KKNp827hzJuNZz9lYRjhKiHy6YYLon5ASG2+nsG4D4YTZVAM6bNQ5HhLnI3QE2iwQdeAA0GmwuXWiLVyjSZS4C/zg4HMmgDYcZu3jMB5xxBGLQ/CcHnJ0hdjYd6BMCznkKBD4A+AKJVAPwqb+b0MP8AEIOPlvEinmmHfloS/c0sHpdCMHQEO7MfWERHCUOU2cLSfBQA+Otxss0PSxAL2nnwAKHHRAQ9Sbs0/ombA2EImjxknmQOqjJoFR/RECoyEUHePBWOAgttWPc6Vd6qgvjRXOivHh5DxuFvGckAuaBBgsTSluOON8hi6K/gRG0K2iF8dR5UTJi93ZAjMywA8OLgDFmAAQWJMwI4Bc+tLPvCPUGmjHkTd/gB0YDeYEZzSAFSEPbICBQ0zYODB/ADzADX0pb2Hd2ARYI0IW3PAjTIcAaWiCeEf/GYfo/FgZ/g/sahKlNZYxAdTbmDV3zL3qIYd6GSdlYXLjWx0BP2wIJPKcfwdTYtD+c3jZ1R43vgjHYQfz3Dyiq1MXEuuE33PqZc5hQQGRzBngRpNd6ZyxjbXHGOdTsGPXHsm4BgbRZ6HpgYnhRhrjH+hmDgEkjCd2BlBgFpmj+pOD3zTPhFFV56U2G8PWU3mYk8L6MYzMP6CWss15fcG+ACuHX1gd5bWobh3hT7GxvM0tttQ2dW3S/aiuH/rGmthVVpN9w7/rmlNNN/4E+GHuGK/munluHTMe2m7TnOwXd35Ly8yP+bX/nEr3Qa7eIx+n1j5SJrDrjbrEeuZUiQm/PAuaH++65l3pwh9cmDZeeeP0D5v/Q1r5kSsvYSVX2377nm+ny/a+LD3q+19M6f+Urq/d9xMprbPXhK2ai8sWyBaYNgtk8GPaemS4+vhO25ByxgEgnO5p3IBytoEunHuOhKtOOXrqXMdCAxZxcJt0J7qs1VekuCuf8u/r9kTV99VbEmbSlaKOdED6PN+VX5/6cWCBBUCC6jgJm9f9rqnsCJVqakO5H50Wl0/GI89yve05OZNlbZmuMuRjb8oB5lD3YTbNdXzV2SNCMvzOfMT6qasLRxn4FzfORP3ZAXPFu9pc1w+j7r+uMTXo78dh1z7juq2eg86zeL5u7VGX8i2Yg9gnQsmsa8PmMUh5bc/2mVN175fDXgCMc1mjR9WWacwngx/T2CsddfIREfpiQ9JEeZzBZvWq8rSDH3f8+o6067m7Lm4LsdL4c8H3L0iX/OiS9JsHfpOO3OLI9MI/PjKlc16Z0jKPSGnz16S0whMWvbfhS3rZIj80OQvYMNi0dZ2EjLJGNsDiOnP4yyitOjt5ZfBjdvoq1zRbYCFYoCoIuRDa1KcNWB0YMsKVhB3RzROK0sTy6ZNnfiZbYD4sMIj473zUb1rKzODHtPTEAPVAx0N9Q50VaxjXmA2Qxcw+Ou3gxzfv/mY64JIDilMO6YmPemICiFTTW1faJL34hnNTWn2rlPb7VNb4qBmREaLSNlgBA8PebtB3EqAYo0+jdw6zGYoTL6cVkar1dlrkNCmSEyknr6iT7pwfpty+7Vvoz1Vtq71lNfpq/zhtHeRkdVz2y+DHuCyb880WyAGGOQQAACAASURBVBYoWwCT48YbbyzCV4QqCfcQmmKdXBqSw0ThEUI+6CNst912tVc5Lw22yG2cXQvwDYn1C8US6iIMrHxl9Oy2bPQ1z+DH6G069hwNcNd7iqWsKv6KPxPDuVCvyJxm8MPVtUJaHvWwR6U9n7JnEe6y8+o7p0cu88h0w103pNd84eD0n3/4bTE+Tv3pXWmztZ5fXGeb04MtwCEVN+zaPQu52OdyHK/YX6rV4rht2IAF40hiSlGBxebHFW1ADPHRYmhRZtEjbZyq12BGfWwsxa+KldYO8dyE0YCXEbepPWKR0W3FTu+8887FRwvo4tYmca1NMZ7jaHfkiXopjpfYoQ0xCnxXwlhxpTD6NBDBBlqbg17MpmLjxZGj14tJ3n777ReH54lv5vgThgQSeUascAgPdpVf/T3bXnfddcU4ES9MGJGmAe0BSf+I0RUPbe0UT4zuPOmbfqr1zuDHoD2dn88WyBYYxgJ1APCw4UzDlD8N7wjJocNj79wkJjkN9cx1yBZoskCE/MTvm8K6sgWz4OlMjgEfKkre6E0cwnLMItEiYj/lq6dmspENlZ5W8COAj8cv9/h02k6npUf95Bsp/dW2S7TiojOek67+1XfTs39zf9r2Oe/P4S09BiZ1ePTT888/vxjX5cSRJRbmesNxsJ+AHEcddVQh6kdAWDL3AAFuDwjFeCJ9hLkIDBPeakpOl4jEARDqrrikrE+oj7p46PTYkAFM3KRAHGyS6corryxAG6r3rrPTF11X4IWwH2EtInrEw4C0rjl81rOeVZyqAXL8n2I+UTZtc7sNEIR9XYMo3prInQT8OPLII4s/wwIg8iECZyxVr+bzO+wQQoP7779/IZg2DSmDH9PQC7kO2QLZAtkC2QLZAtkCC8kCmfkxg70ZMV2ut61LTjEz+DG6jiVgetEPLkobrbxRrYDpg4CPhz0qpdN2Tmnvj6V0/y9S+vpJKX37vJR+t0horUjP/VBKGy+6Pz6negs4kRdqIuwEqEe5u5zMAxQ/Du04EuaJ8sX/us5NAgRQznd1GxVzKe6K58Rz+psSxx7ogbFC4ZwqeiS/c0MDdfzyz/1e27W1rDw/jvY25Vl3lWbds/rL9YsYG3F9IpbaueeeW9jFLQIAIwBI+a55zBpUa0rzQAjgD6AjrtvDPtF2bJi5rGuuqaR4DmSp2tLv1HO+GDZ19szgxyRHeS4rWyBbIFsgWyBbIFtgabBABj9msJc5QijcnAa08rID5W56J6pzcRKm2STzwfzY/MzN0/0P3F+YZZsnbJPW+8v1ChHTc797brri9ivS7//w+/Sk5Z+UztjljCLkJX3zkymd99qUll0xpd/em9Kyy6f0hM0W3eKyUilsYNVNFomd5lRrgbjv3FV2xxxzTCE2CpAQ2uUKL4wA1y5iZowjYQrQ3SACFyEnmBliocsAI6ohAMaVYuVn6+qk/q5Nw4bwTjA8sEI4/0CVqr4HhovrBoXFVAGgcbS7mmdf8CO0iISoYLhUU/Rn+SrFAHcwQTBLtM+1g5g8wlMwabBsXBPpau+ucD7giT6TMGzKArXAGeDLZZddVojblRkerlskdIedMi0pgx/T0hO5HtkC2QLZAtkC2QLZAgvFAhn8mMGeFBPvLnROYVUHgAPCeYp49hlsXmuVJw1+YHW84pJXpPseWMTaePQjHp1+8Z+/eFAdj37m0WnPNfZM6Z7vp/ThzVP6w+8XPbPlISlte0QWNB1iIHL6CTbRwOBQCwHhJM+VAdCnKpxoDjddjrIjDwgQHuH+92AmBPgh37pwlnJ58SwHXchOMEqwDqQ65ghmiXAMbAV30zelOmHVpmcHEYrtC34ApbAq9BHxViAH1o5779mRNgqtE2tW2U7y174AlIT0HXDAAQUAcuihhxZgBsCoq+2XXnppoSUC4HBlHZ0WIUNbbrnlYjMAr3bZZZeifACaBJRRZ8Ky1pdpSRn8mP+eMF+tO3Rq1llnnXkVgOxTl6pIdIj32jOYf5H8PDQdqnHiIQaMcfXd7363mJeSuU2n5/rrr0/bbLPNSDWI4lpHf0ttsepxzWU8q76AzXL75DFX4eK5tj/aBKSXhPL1Sb49v/zlL4sxB6Ct28vFWn/PPfcUz66//voj7Y8+9czPjM4C5qC529bnoyst59RmAfNWuO61115b7Fs233zzqbyaPPfi3CyQwY+52W/e3iYq+OlPf7oQPuUgouCjknMSuk5H563SIyh4kuBHhLM88N8PpA0es0Fa99HrpoOedlAhYOpWl0O/eGi693f3Fq365K6fTBv85JaULjiMMERKT3lWSiv9j3bAzseMoOVLXxaYALQgOKa0JnyQLrzwwkK7Ya4K1hxuAqVNJ/02lNgZQlkivEUP1AEBg4Af8gB07L333gUDQd7eFyairABDyr0doMGOO+6YXvjCFzYOBJtsawJHpysBIKwVfezYF/wIEEOfAReAsDYQhx9+eBHSY/Ov79TxzDPPLFgdEdqExRbgh4092wAjaI4873nPK5TLn/zkJzc2CxtOOBJgKvpUfS6//PKCURNsGkAH0GO55ZYrwpk4TgARYTdAmmlKGfyY/95wmODGpTPOOKOX5s04a9ynLkLKLrnkkgIo3WuvvQrQmFaQtQFogZmGoQZQBmAY//IlUBxiy9YmIIcQNsKPgEnrBXDRXLJmdIG8g9rBmmV9NxcBli9/+cuXmLfl/GL9JKIMJN1ggw2S/RCxSoxYbRWuuOqqq6aNNtpoKOFiAMtc269NV199dbEmYeKqk2QttPawOeeqmgg007jC9hMeWcfiLd/OAiiK/ujKe9B+yc9PxgLmIO2wtj6fTE3GXwpwzwHFNddckzAuida3pUmO6QjdtU8gem79JDrfdvAyfovlEsZhgQx+jMOqY86Ts4QCbhNDANDHnoNhA8CJsomfizDgmKs/p+wnBX4E8PHH9MdCwHStldZ6UL0v/uHF6c7rTkxrPu1laasbP5vSbRektNZui25wWfZP4UhzavBS+nKd3gcGBDFMm+O4ZUXYCO0bJ/2SG1k42ZyAu+66q/jZeuut96DTM47xYx/72CWAjbKpQ8fDhrW8+RwF+BHCp06SzVe3uWA7uGUkwmDKdQlwZeutty4c/EmnvuAHsGq//fYrwI0AacKOQoVs7AA59Dz0ieu6OQfCW770pS8V4McznvGMwslkE9ofwC4MDiwQTBkhfXVJSBCHArgSIIkbXpSlPmusscbi1zyjX4ELRHSPP/74gnEzLUKnUdEMfkx6pNeX51YnY5Hj3yX4O+4a96lLdX2JW4uCzQZkqGooyZfAsc2+NQgIQcRZm+O6U6CkAxbCzKMGP8JuynXrknBGoWlV/SNrofUCAEK/JwAF78c66fRc++ZyY8eo2h91AsREXT//+c+nz372s8X/mwBdwtHWR4LbbSHMwCy3akV/9Ml73GN0acwfSxXoaB/elZqeDS0/37FRhq0PUreuuo/i9/Z2QA/1AtLGPKWnJmyfb1O+xGGSYzpCdx3G2BvYh2D4zvfNb6Owe85jSQtk8GMGR4TNh+snnUw7sSyLPn7lK19JNj9tJ8Qz2OTFVZ4E+NEH+Cgq9KOvpvTxXVN66MMX/dnubSlt8dpZNu/U1D30IZwyHnfccYXzayPpA0nLwe+xAQAhdG8wCZzU+dvH6sYbbyxOMjm/dZvgYcEPH2InoZgJcRowKPOjLHwqfMaJj7ycNNSlWQE/6vRQAvwAxsYGHa2Uc0NkVF/GbTn6DvUXIASQiBAUm3s6IByF0H6p2okTAECyeSqHrpTp/fFOWfjU6bGxYMM1bRucDH5Mx3LEKRF+5Zan+QY/+tSlSdsGE4Fzph3BOgsLW4fM0ViDzAlMj2BHxXMcFo4LgKLsoIyqp6whQEv7GIBpWRdJGTST1F3dymyKUYMfo2p/HfjRx1ZN4HvdulcGP/rknZ8ZvQWAcSGQ3pV707PjAj8GqVtX3cf5eyxRDDvf/3GsLX3qPq4+6FN2fmayFsjgx2TtPZLSbBCcajutrN548YUvfCGJA83gx+CmPvb6Y9N53zsv/eaB36RlHrJMOn3n02sZH0XOv/1lSh/eLKVfL4rnTS8+K6Wn7jR4ofmNWgtU9T6qD6EiYhE4/ZPQlDnGt99+e0HtxhJwcubETQKWhHPt/7fcckvxcwwEiX6O62w5yxLNCg63kLLnPve5i4uPenEA4nQmgBrhFn1vngFg7rHHHkVIB/AGK6IqdBqFRtiL58t1qdpE2+VDILQrCftwRXCfOPS+zI84NXnta1+7mKESm3gsF/3DvhhqTpP9Oxg+wVrj8GOBVE+WrWvnnHNO44lzUx0xguib+BMpTsCxTjhYNECmSeg06pnBj65RPL7fGyPWAOMGs7IO/ODY+v6av9aZENcNrQe1M86NQcBDk45Fm0ivPPrUpWqJK664olhbaOCEjhDQz9ro4MQ11CHOrB2u6RauFsAhkPfggw8uwMTdd9998boInDRvzJfQG+uq/yC9ZG+DucFmGFtlXSSgMdaWMJdg5I2L+TFI+3173HB17733Fgwza2ukKvhR1mUKbZV4NrRM4nsGmK0yD6u2LDM/HBDQp5FPWbdFCGeMxQceeKD4btaNRXWzd6QnB2jGLA4moj4GsshLmIK54WCiylQst0EdPLfMMssstklTGeX3ll9++QIEL7cj2h2aNuovGSehXRNzpU7wWrn6R9uwQ/1fOXFhQLkPAZzhfJfnXrTH/C6XiWVqr7D99tsvwUSqG/dtz5Yd74033rjoJ4B8eTzJs62fqmU2ldfVT37PjsaTvVH5YoXq+tY0pppsznblMRlrrL2Tcsrf/q75Ujfvqu/Efq7OllV7VcGPclv1Q+gKGTsx9pvmf7UeoUsU9WhrW9Oa2besrjazP1aLMGvh37HvHWStnvVnM/gxgz2I2eHkhSCjj0EwP3ycOD9OMef7hGpcZh0n82Pzf9k83f9fi0ThDlzvwPR3m5SuUP3dr1J6+PKLmvWzb6V0+nNT+s97UlrhCSmt8MSUHrFiSi/6P+Nq9lKXL2dWGEiZYRFGAFwY/xghZY0MgCDatr9RtonANaUu5kc45TZ48ozEST/kkEMKpkb83AeTjgS2gvj6Piny4Zxw6tuuyEWBFsomThYVc9KpCVgAbKiTUBT182G2/tAL8LfNAYcrxFoJJgppAY5cfPHFxSlz1XZOz9Da2VJYUiROjxQipVUbRN8Dq4QGKdvGDRtIeeW8vBvOIR0VeU+T0Gm0LYMfkx7pi0BU4x04CfDANDM+MCzNVd9Vz5xyyimJNgOdHk4VNgVn1boABOS0i1UPnR7OJCo18TyMTRtgm982kd4+dWmyUF3oi1AL5dLBKYe+mINCXrQlNvQAXaE+bOH6bWDHDjvskDhl4Rh21X+Y3gvwgxYGTSIAbayN2mSt3HfffQsR6nEyP/q0X/uIPOtnezFgAYCdY26d4tRVwQ9jRogeHRBroDaExpEwH1dtc0SML7of7N837MU3pZq3b+Wpp55aaMOxp5vRsO3sEX2/AOoS0OPtb397ASwBzZzAq6vbxziY5gDn1NpOqwSAZm2tntALQRUqhb0DDDDe7E+t+0CHpjJ8J9Tdumy8OdQA5rCTfxsD2ofF4GfGB4YnhpBwUAxPAHmd4LU2A/e0G9ANXNMWNmBbbfHNwSK1nxBq5JABQCh/+wzApnz8POqqvg4siHp733fQgYt612nNsGfbs+F4E3TXNsC8NUNewBVzs62fqocnbeUJc2vqJ2BVCIDrX2Gn9lLAUGO6z5iydjXZnI2VjfEZN7xhffiZZN9nDhmLQOPqmO6ad/wgY9Q48e1vsmV1fbJuC721pzE+tBkYA4SlvbPddtsVwJ+5aX33/7b531YP3wMAijLY2/i11rXN9WHLKo8f65HxbH/LNr4F/jiYosG2NKUMfsxob9sY++DGpt0kdSotFMDHok47YEabukS1xwl+7HTOTunO++4syjtpx5PSVqtu9aeyL31rSju+M6Wrjk3pynentMr6Ke11Ukqr1GsQLARbz0cbnFTY9NkY2gxwKGwqI9l4+BBxrquUaJtIHyXUbgt8OMF17egCP7wTTlA11EK9bAoJchIXjrhsbKtB5p2NnI1z+XSzrq7mtRM+z07yFicfW6Ek/rYpPfDAAwtqPF0PpwVCV4AeHDqxuzaIQAh2AULYvLCdTaFTZRsnTqWNtT5y+mBzZ8O40047FbbTh9Y2m04bPuuaTa0Nq5timtgx7OZmCvWweXYCa6NpA8thq6YQPt1tt90aAZX5GP/lMjP4MfkesNH1B3gagJmxCAixUQd+YJ3ZXHsmvr/ABGOaJpE1gXPBSbcB53BJEW7FMY6Q1TaRXutgV12aLFQNfXGFNGeVkCjHFMstQl+qIS+RZ4iqc8rNf8nmnCPMDn1EhuMmmb43rwT4Yf1gT85PnARzlpy+cmLZbZzgh7Z2td+apB8B8REuZE0DGll3rJN1YS/V02VtPuKIIxbbVdkxfqz5fcEPjmodbT/CEY1ZdrPGcvCA6r6TnC+hBgC+EIfmOBsrvrG+P073revWaO8Z5/qnLjzBeg3oBnr4BhC2JOzNGW4qA7hmnrGnecZhkzjF5pG5Js9gZDqRJ26rbr6Jvj1Nc0k9fa859KH95JtrHJmrvk1AjQDW2YvDD0jhqPv2At1i/ocei7r65ge7sToe6+Zm27PRd/JUZ8wq9TQ/fTM5y239VMdebCuvrp8AL1hPbBIHT+zh/9ai0NzqGlP2AYC8Opuzk/d938OmbaHD1THdZ9512bLpsKNu/gTb11wwpwHF9hgOV7rmf1M9+G7sSXQ6mL2rrbZaI3NoVG22pzWuY88ZdgfsNR0sTf4rPJkSM/gxGTuPpRQ0dxsxyDX6OhQfyjmIAzaWio0x03GBH3Q+XnD+C9JznvSc9LJ1X1bc7rI43X1rSidukdJyK6d0310pbfGaRfoeWdR0jD09eNYcdWg7x5yzYoPm4zIs+MFZ8ZGy+eY8lJOTDSwFtNgqLbRvzW3k1Jcj0TZnnXzYiFfBnr7lTPq5oMzaQAt3qW404mYGm26/j3CBcj0jpMCz1rQyBburPdhwNuuAkzY6p42JsVKm9HblPcnfZ/BjktZOBRhnM0tkE4gWc7K8UbcO2LRzuMqgaDgZQDzztG4THWwyIB3hUJvfJpFep4uc6ra6dLE7y6EvnElgK4fEST7A0Qbe6TcHuxzyUmd16xw7CMPgMHKSOdNtIsOYGpxdNrFP4cg6nGk7YQzwgyOr/mwJfOG0qqfbXTi+g4IfHH7rAvB0GIp3U/s5Edge5VuzOMscJn1sbdOGsuBpeWxwOnxjfAs48xHO0Vd7oCp42gR+AKndWhTOa/k9QDB7Ept+wxveUHS/cJLoa8CO8RJsCOxG15g3fbOqjq38MKjayjAO694LsCPmmzlUtaf82wSvhagC/nyvtQM7CygDuAkAwGGLvpCExmDF2D94lq3M2dC/ibnuYEabRg1+AAzihjnOKuDD34DALhtW525b3ers7X3zi93Zx/dXmBubl0N9vds2puSBIVtnc2XMBfzQ113zTqgiEKnJlk1iyHXzp2kuzqUe1oYQne6jCzSXsmL8WIt8uxxCGdMYSpK5gb0Y2nqT/erOX2kZ/Jg/24+lZBMJYlznUIylwAlnOi7wA/Dxq9//Kl2696UPbtHHnp3SHdcs+vk+H0tpvRdMuNW5uC4LYIzYjNtIOh30YeFc+MhwcKsJddNGs+36VBtmdHYbr/m4ZUWd6Xdok83hQr7Cuqt/l8bfZ/Bjsr3O6eEcYQOVtSTKG/VYC6qnvOFkCEtzaiye2ua7enODTacbjDjM1qgmkV7AIeeqrS5d4Ec59IUTh8nidLh864t2cuzKIS+sLhzHyXj5liQ/dxrsFF3dnUg31d8G2+k1ZxuNPYAl1++2raVl8CPYWej/Tv0BCvqnyaFru+1F+fRLsDICYGgbXX3br77Vm2X0Md0ifQxYbQM/gL+cSN+ostbBqMGP8im7dpfBD4doxqpnquGXwlbiynIAlnaFsKd2lbWUwp5sgg0Z15n7ebSnqQzf7DpnPPqUM8v55rApF1Aj9ClSl+A1Jx74Y/xiogBvMJhc/4ydVb4lLPIM3ZQqwDRu8KO8ZpTBD2tCWz9VtUG0owv8qPaTdwAfgEbXzAOBjAGsgDILqa6vqnYy5+psbt2aC/ihnK55p+zq+lu25aDgByAHc8lBTHnMjaIefcCPUbRZva29vlEBckZbzOOyjslkv7zzU1oGP+bH7mMrNeh8o7wqa2yVHSLjcYAfZ9x6Rnrvde9Np+50atpslUXo/+J08eEpXXNySv9rmZT+fKWUVtsypX0/MUTN8yvjsIAPtXhmtNg4dfWxRqH1wfKhxQJxejXMbR4oruKU0ZInfX008MUJqw/1Qg5lG8e4WAh5ZvBjsr3Yh/nBabKucKDLJ2VBhRfu0MT8CNBBuBhQ1rrlZDKo39Fap+6cNTH2c2F+ROgLB8RpPScvNJLixJu+A3C1etNUU1hg+bYZjmNT/W2mOWtYFkCXsA8gpE3fqAx+sAdAQPgPZ5cD5jrqYcAP9Ub3xuiJE8+20dWn/fQBOITlq7QjpARAME3Mjzbww1gDtLFxGfRzem8sCjM1PrCLtQ8AAuDTvio4xqb6kLNWBoUCzGsqw3yqc6hjTtJawLQK5kf12vc2wWsgIDALu8nBoD2D77k8MUOFpYX+SowJc1VyiDgo+KEu9gp1e/Dq2C0/Wwd4lR12tm/rpzpQr628un6KNcPhUGhhRb0cBGFtOTAy99vGlP4G8tbZvI7lUw17wWYX6sFZr9pFvbrmXTA/moCkQcGPOsHrUdWjD/gxirKMjxDkr4rKqgOmz0KOGqiu9xn8mOz+aiSlWQSh8D4+6N2R/JvglJi9DH6kdPuvbk9f/clX0yqPXKUANR71sEc9yP6//v2vE62PTVfeNJ2wwwlL/p62hz8bvjilvU4eSd/lTGbPAoSwUGCh5UTbJpU4LZyG0MuYVLm5nOmwQAY/Jt8PHFlhFmjGwRjjGNGbibAB316gJGc6bpNyosyxdviAoRUbdpo2ofmBncZ5IawodrxLpJfGRVdduiwUoS/CXdQvbmiJMASHCXWCv8FKsUku6+xoJ7CGIySMxMlwl8iw/Yr8hL0QhnSi3pQ4ZByvEJMGIhDqVEbUf1DwQ7gAardwPM59Vag5bFKuU5/2W5vpYmDCYKZIwhj9DFAzqOaHUKe4fYuGTJxcRwhEnc36hr20OarAIONMv5bHvb5mKywmc0FIGOfIzzBoACB14IeDB/UqMz+MgbYygPsRSlHW/DAHOJ7qZU8b+gjAjzLzo20u6RvjmIh2zFf9i/EibwwloCAQEGhnnAjPAgw6POkCP6qaDQ5igCpllkD0XduzXeCH0M8uG1bHSFt5df0UN9cBSyP0L4BS44H+F6FMmjRdbCIinnU2rwM/AjQEWugrZRLXZcc6zY+ueddly0HAD20FeFvzy30KnBlFPfqAH6MqC1OPXl55rcGoM8/M6bq1sOsbM6u/z+DHDPYcZ8xH3IYAVamcoK2opRn8SOkdX3tHuuLfr0j/8bv/SMdte1x6zuqLNijl9PovvT5d+7Nr02V7X7YIHPn2+SmtvUdKn3tNSjf+SwY+ZnB+5CpnCywEC2TwY/K9yPFx0s1RFwrCEcc8EDctPMHPnILrGxoaxBg5GL67b3zjG4tbKKTYfDsl5QhzXEKMHPMhdCfaRHr71EU4S1ty6m2DzsErCyKG/ogwnjotIc4h54gDQkuMU26T7OdOzSMEr0tkGHsAoMSpIphcJ5Cp/oCU008/vbB1nPiGDgmn1HW76s/OnGSONRYIYAA4wiHnnOkTp/b6RVnaSfgYy0b+HOY6oeaqDfu2n2NEm8V+S18LBXIrjjphTQCWhGsAmezXhPD4vxtY/N94IhgdYTKYMW70kI+2xu1Awp/KSRs9I3+2FQ4kbz8r580uxDoBd+wvHzos/h/vsYlxIC/OrbzUAUCGfWTcOuk3johHK4PGiTZWT4rVWX8D3QB9nNeou/HcVIa+0q/y1KfmjHlFB8Ved8sttyzAwhBrjL4P8W22aRqLwDvtoOnB3toFwDQnHGYAsZShTcrBOsC4wlIBZpZtZb5dcsklxfijo2Oc7b333oXziFmlzQAwAGfTWPd+9VmHluwWfWe8A+3YGhCmT6w/2t1mw7q1oK489a3rpxAcZ3frGaDSWgiEdLhKJ4jukZuj2saU+QD8qLM5LTUAUbwPRLGeWF+Mf+PMGgCwpUWBvVEe0/qgbd4Zq31sWQ0jDl2XKMs6D/yypgA+ACDGhP4OWYG51oPArDlnPMUaQdeoLoRprmUZP8BKYx+IFuGH7A7QKl8sMPkv7+RLzODH5G0+5xJtrEwEiu3VZCJBNReqPsAgYS/rn77oqtM/S3+WNl1l0/TB7T+4BPvjup9dlw689MB0+GaHp5eu89KU/vu/Uvrfm6b0sOUWXWfrNpcNXzLn/soZZAtkC2QLDGqBDH4MarHRPc+5RI8PloLQAP8uaxxw7NHyARnVeOnyySNxRY5D9f1ybdtEevvUpanlnBkn98J1qs4YZ1KqY7Nx4LSJ4+g09vvf/34RvkIHpE7noa7+nF2gkQ03ZwgI4bTdKf+0p2Hb39bHXW1mL2MOE4MYtH+z/yT128p1iPECxNHnxjBAIrQwutrT9Pu6MjxbDnvBNDG/ukSr68qojsUI32HXpvkqHyfw2jpsH5qn1ok+dR7k2bo2NtmwyeaDlhdrm3FY54h39X1fm1fziXb17YPo677Pd9V72N9Psh6jKGuu/TusnabpvQx+TFNv9KwLxN4pBpS0qmOQwY8/GXHXc3dNd/z6jvSIhz4i/ed//WcBfAA59l97//TT3/w0HfLFQ9LyD1s+nb3H2YteuvjNKV3zz4v+/dwPpbTxAT17JD+20C3gg2MToawXRgAAIABJREFUOsmNqI2U+V3nbCx0e+f2pYJdgHrtpGzSejPZ/nOzQF/ByrmVMr1vY1wINXG6HomDUtVWmN4W5JpN2gJNt49Muh65vGyBbIGFb4EMfsxgH0NHKVajrtkch4gZNI8QEHro0h72EqyOV6z3ivTaDV+b7vnPe9KJN56Yzvv+eelhD3lY+v0fFglaHf3Mo9Oea+yZ0g2npXT+6/80GrZ7a0r+5DRvFgA4oH62pUmoVDuxRBVEjS3Hv/c1jNNXd8Kbt5Gq9Y7T3fg9cSqnraihb37zm4cqt2/9FvpzVdtqb/n0sto/TvL7nN6N224Z/Bi3hceTv7DUiy66qKASCxkQ3lC+CnU8peZcswVm1wL0cGh9CIegCyPUSihOTtkC2QLZAuOwQAY/xmHVMecZp0riBOsSFfKlHfxourr2zvvuLAROpYf82UPSQU87KL32Z7en9PUTU1pl/ZR2+IdFYS/S8o9LaaWnjLk3c/Z1FuCQijO96qqrCidCDG057pmaOMFfiu3iU/tcXziMpcWeEi0k7hb0cCCGOGqhZ6jBqMBiiuuu1FWmU1DXxomD1g5xwQQU6QOEwJT2EHXD6BJrKxaUwwR0QVsX/zofYlQAVTHQBA4JoKG9dyWMFdcOo44DEQAN2hw0an0rztQzBOjQu212Qy+hnD8qstNj8ewEAIdJbHvdddcV40S51c21/rFmit0XMohRN+ztQMPUr+mdDH6M0pqTy8uYtSZEsjY1xf9Prla5pGyB6bVA9aBjrqE109vSXLNsgWyBabBABj+moRcGrANniKP0jne840FOX77qNqXzvndeOvJfj6y/ujal9L7r3pc+cesn0soPXzH98y//Kz3lp/+2iOWRmR4DjsTxP+40iCAfITz3k5cTR9Z4P/roo3tdXzhobYEcRx11VCHaFfo6HHdAwN13313MPwwODCwnVu6BdxVcUyI+SFwOgFC+aiyev+GGG4q4Z6rbISSHMQIwIdRGgX2S6corryxAGwJx6OrVKznr6kI8jkAhUUfXfhJrc0uAKzEx0tiPWBpxQmADJg1gia4Au1aZNYTLtB2jLQS6hrUBoThjqY56jx1ChG7//fcvROWmIWXwYxp6IdchWyBbIFsgWyBbIFtgIVkggx8z2JtOY52uEiKqqm07dXJCPEltgkmasEvwNK6uXfMv1kyn7XxafdXuuCZ954zd0mr/ndKyD102pf0+ldLqW0+yGbmsHhaIGwmEnVDfpzJeThhQ6OVxd3mPLAd6BPNEqAu18QgtiysiXW8YVxDG1YucdE5/U+L4Az0wVtwoQVE+kt9x8Kmpl3/u99qureWrKgdqyBwfVj7wogv8iDj/H//4x+m9731voVciBIBaOrtgslBUd4uD32NXeAcYIgnhK7NbUKGVi5Wh7XMFP2hnEFt09WHVln6nnvPFsKnrogx+zHHg5tezBbIFsgWyBbIFsgWyBSoWyODHjA4J4IdTUVe4iSnmiHGqXBW2UG960VVd4Addj5NuOimdtcdZaa2V1qrv3ePXS+ne2xf97oWfTGnt587oKFjY1Y4755/61KemY445pgD0ABJEfV2Fhy3g2kLMjHEkTAG6G//4j/+42CnHzBCCUQ4ti3vaXRVWfrauTupvjmJDlK+YxApxnRpQpcp+wHBxNzu2VxUAGke7q3n2BT8AHa7ke/WrX10wXOoS8Adg5Wq3NpaM9Y09XPUIkKB70gf8wODQZxKGTRkEBrRg62CduOqtzPBw/eRqq622xHWgk7BtWxkZ/JjvHsjlZwtkC2QLZAtkC2QLLDQLZPBjBnuUs/XWt761uJfZLQCcQHHxHAYnqu5zXqi3A7SBH/Q89jl/n7TDE3dIR2919IN79re/TOmjz0rp599J6S/+KqWV/+fkfb8zZ3AULPwqc/oBezQwONRCQDAB6GGMW9OGEy18gw5F2ZEHBAiP+MxnPpPWWmsRuBbgh3/XhbOUeyqe5aAL2QlGCdaBVMccwSwRjoGt4I77plQnrNr07CBCsX3BD6AUVoU+ouPhek2sHesRO7pGUF/6nXYAeTBpxHcDs8qaIJgxrtZkH1ofXeCHtl966aXp4x//eAFwKEs4jZChLbfccrEZgFe77LJL0U/KlIBs6qwM68u0pAx+TEtP5HpkCywMC9DWsE+kZbXOOussvsp5YbQut2IhWsC3HZv0+uuvLw42nva0pxX7B1pKl19+eXEYNcx1vOO0lf2ja5XNM4csXeK9gz4/zrovLXln8GMGe5o2ABFCp8ff+c53lqD+f+UrX0lOkYcVB5x2c7SBH0d+9ch0xR1XpMv2vqy41rZIP/xKSn+1TUo/+1ZKn35xSr+9N6W9Tk5prd2nvalLff2EWQiR4JiuueaahX7EhRdemDAy5np7AoeeQCkdirrkw2V+CWWJ8BbP1QEBg4Af8gB07L333gUDQd7eB1oqK8CQcp2IJxJI3XHHHVvnNRAUG6zrhhx5Cy/BQOljx77gh+eANPoMuADcuPbaawtgVkgPMAN7I8ROd9hhh6Kufo/RAhgBygh3IQ5LRNZmpw/4ISxI3oCp6FP1sTnCIAk2DaAD6GGzJJwJ8AIQsY4CaaYpZfBjmnpjNHUxD4w7Yr91Ar+jKWXJXOajzHG0g4MA2HTTHaYWseucBrOAtRXz7owzzugMYxws5/l/ej7G+XyUOQ5LT+vcsqc58sgjC/CAFpp9gp/ZA9orOHDxb0Ll05SIrNOpw9h1kNN1WFf3/LT2yTTZeS51yeDHXKw3T+/arN91113FKXFV9+ALX/hCuueee5Yq8OOiH16UPnXbp9KNd9+Y9nzKnkuyPj6+W0qrrJfSjWemtOJqKe11UkqrPG2eei4X29cCdXofGBAnnnhicZoft6wsu+yyydWkgyaOMWe8DGyU8wgdD5of5Q/XKMCPED518gb0IGD85S9/ubhlpKrho04Brmy99da9Qj8GtUXX833BD2DVfvvtVwAwAb6GHZ3OuLUnWDQ238GyKOePLQKsOOCAAwpwKm626mJ+CAniVNoIPfnJTy6a5IYXGyf1WWONNRY30zP6FbhARPf4448v1tJpETqNimbwo2tkzt7vP//5zxcaN8ZfjFNrHdAOIArkHXWqK3PUZUwiP3YCegBPseDG6fCMu08mYS9r4nrrrfcgx8v+8W//9m8XHPiR59bwo2qSc6tvLYXRvvzlLy+YvnEwEu8So7cGOAi2fxjnWtC3vtXniL8LAyaa3wV+eDf2OvYxnp/GPhnWFtP4XgY/prFXOurEeXJTAlo+GmOIPrpaEtIoJGYcm6hpMFUd8+NVl70qff2nXy+qd/Qzj057rrHnoqre9OmUPnvQon+vtdsixseyK0xDM3IdOiwQeh+YCccdd1xxmwsQQJgELQe/P/bYYwsgZJhQhWHBDxss7AasjQhBGZT5URY+FT7jthh5EQCtS7MCftTpoQT4IQzPmkXTRCqHBwVjhI6K/nWis8022xTP/eAHPyiYGk59hEBhavh9NdFaASCdfPLJS4wHwFj1nbLwqSt4lW/NJNA6TSmDH9PUG+Ori7XM5v6II45YsN/t8VlvPDnPep8Eo27fffddasCPupEw6/04ntE9/bkav3wZ33+HFXV7PPppgAXf/GkEP5oO0JqsXwU/pr+XZruGGfyY0f6zMQZ+xKKwwgorFCciHEI3GtSdIM9oU5eodhX8oPOx9+f3Tvc9cF/x3JFbHJleuOYLU6Lv8f61Uvr9bxa9v+NRKW31hoVggqWiDVW9j2qjzzvvvCQcxFjvk2yCiGwCC6Vbbrml+NvJmERU1XW2wSKhS+F0jMP93Of+SRA36uUEMtD8AGqEW/S9ecaJxR577FHccGLu+tBXhU6jXRH24vlyXartvv3224t8XMPblYR9uCJ47bXX7nq0NtSn7qUQPMXwCHHS2ABguRCtdapBm6N8WuPfmB1ookDbcthOX/CjiZ1C+wNYUgZMQs/l6quvLuKFaYA0hT91GmeMD2TwY4zGbckaOIk9aexhZ9DWGvR7CrC0mTW3MZgw1cqaPAA5YrzGOuo8rZqm25SE4GGHrbzyykVeMZbd+uZ3kvweeOCBYk0UC1/Wz6GV5KQ0yoym+5lY+nvvvbdgPS2//PKd7dQGz7ON+vi/9+Rdrot5p23lupRN3iZM7LlymzH02Kra3vKcjueFDbJRrOPaiCaPKQuAVXeAeh2AGvWbS5/0GbE0N2699dYi9K4qymzc6ENALNuFTY2jKsOx3H+YbaF7wE6o9r5FdZT7MvNj1VVXbeyncv7W5RhT5TrqF9/K6thqskOeW+0jxP7EXNffDnyMU479QplbfeaHZ2J/ZC9hT1O3/hp37373uwvgmF9QthG7WWM8E/pmxl48Y66YZ1Kfda9uzSzPifLvlSmZPw5XquzhJhtUwY+69a7cJnNOWZ6rOxRqWmOb1nBjbmlKGfyY4d7m7HAC6X9wYjhHRBgH3ajNtwl8TM8555x08803FzG9Fv2mVAY/brvntnTgpQemB/77gbTBYzZIf/0Xf12InW624lNT+vDmKf36zpTWf0FKq26yKLsNX5zSsivOd3Nz+T0swJkVBlJmWMRrgAssAowQjgktEJttyYbcXBDbbMMrATiqglNdzI8Iu7FRJrYaycb1kEMOKZga8XMfLewE4RObbrppj9alQnROPpweY7/tilz0SXoU5oYwjUmnJmABsKFOBMjUz8feRmXFFVdcvGHBsgixVmKoRMvc3uI0x+YhWDA33XRT+tCHPlRsRMqpb9iLvtYfwCrAizWQ0/f+97+/CLfhQJUTTRHAEx2VppOlSdu5Wl4GPybfA0CPt7/97WmDDTYoxofwLPHYWBm33XZbAd4RKjZWaduccsopBf2aPhCKtpvWzBfjy1zgHNqgC+My3oUiCHG5+OKLizXEN08/A2blwxkFRFh3rBGe9W+gp7l0+umnF/NHOdbBU089tbjxjX6PW68401hM5oL9gLqXywzA1p7B3LXGWlMALzbLtIXK102Xe8D81m5lAAyJ+XGwlSdcjV0AOaFNBDjSdjc2sQ+HvkuY2F7Aum5Tb96aw2zghJfzLyQOUy6Aonjeeu15Gj/+AFo5BcIK2YJNL7nkkmKut2kEyGcufdI1YoERdIzoO9EZwlgTmkeUWZsBwwFKb7TRRgUgf+WVV6arrrqqsH0cdtE6YGsHYL6Bxg+wxHfIdeLeYQ9hor6H8V1UP+CH9bppzHjG+HjXu95VMCsBSuxvDO66665JaLU+sc773gFyrNsf/OAHGwF8eea51Ty3zAtj2hjwvQTSWQ+23XbbAqBfCHOra26Ufx9sUNpIbbe8ATD4C8agtTDWBkAnJqi1xNzHNMWYN/fNwe22267QDLJ+Y47YYxnT1ixz0tyTlz2aZ81RIGrdnPCdkOIWOeuztUreDnS0ZZiwFwBzeb0rt8l3xXof3wVrvD++FW1rrHea1vA+dRykD6f92Qx+THsPLeD6WbiIP0JjbVh8oLtuywjwY7u/3S4d+a9HpjVXWjOdttNpfxI4xfig83Hvj7Kw6QyOHaCFDwbngOMLObe5i8QB8PHiWMRVsTa5Nn8cXX8DAG+88cbCUfDRqqNEdoEfyvOME4i4ZjfqoF7CN7AVOCER00nnYhDg0di3gS3f+lLXZdgmPsie7VINH2WX22DbQPibM3fggQcWp6d0PZyuumbYJppzY6PmgwyEYBcgBAeS7YAjHEUnMLHJk6+NO9CDgwnMKl/RzREDCmFn2ADYEPo4+7tJ2d2mPzaMTkLdNGOzvvHGGz/ILCF8uttuuy2+9WWUthtFXhn8GIUV++fB8eUsc0pDJBd4ANSw1mAHASQI9HIIASLWG5vo7bffvpj7NsDWBmsHsMMprvkiDxvpOmpzHbhonpxwwgkFw0KdIiTLumhTbaPrqugINQsnwXtADZv5CBeslik81rrKUeZYxC1MwMyPfOQjDwIgw4KYXTb2BKhDQ8faBQwxN4FDwiw4EcARKULMlBUC7U3CxDblrqAG5mgjwNLaAwDg2JirVb0KtgMgxxoaIYI2+eyjP7BhOUj2G2wphK6LJj+XPmkacWFndrTmAQ84U8ZbiC9H/TlqYQN2pR0AyACYAZ3Y0poZoZL2UNplvTPe6kIQo15dYwbgZL3mWMWNWN5xexZb6xen2cIU2UmoorkDwGn6/uW51T639B+QzvyKcFqXF/jGmi8LaW71WZH7gh/lvOq0bOybrHfhVwRz13pungAJAUz8Cs/YN8ZctEfwHQAIm7ttc8I67XsQhzrqFX1m39YHWKj7NjS1yd4oAODQFrEm2IO2ib/7dvk+Na3hffpmoTyTwY+F0pMz3I6+mgkn3nhi+sBnPpBWfsLK6ZeP/GUhbnrE049YBHxc/aGUHrdBSpe+bRHw8fKLsrDpDI+JQavuVJKjjQ3lg2czbMPoJLUu9QE/bNw56D6KVMbLSXliTjnpQmaGoQw65fFh5iS1gSYcHU5XgD2D2mbSz7ON002Oo3CXunhdGwunNcAczlMbDX3Q+qMOCwGoo4qX87JJAOIM03eD1mmY5zP4MYzVhn+HE8fReMYznpHe8IZFIZI2vRw9wByGgwSgBQRiTNg4A/rM3/JVzrGBrtamL/gRdeGAlkPp4n2OqN/FKf7ZZ59dgIxSdcNfLdOmWZvK7/SxWrDVrHvWVk4agDPCIeraFgw6wORHP/rRQny4SZjYOge81A5tqGOglJ0Ba7LQRGuH54MxCgR3cs5xB5Zi/u21115Ff+nHPgLZdeBH3z5ps6XvhT/aBmTgLHFyIwww9kIA/7BB1a7s5PsGeCvf1uV5zh07YwVhDAAoqo5X15jxDpYeoA2IJHHuOOcBwFTHWNf4yXOr3ULmCdCSBpi5RfMKaB9MyIU0t7rGit+HeHoX88OaCxi2/vYBP9p0NRx0Wf/NLaCiAx9zFLMD26lpTmA8EbG2n/NvDCxpUA2PQcAP62l8YyK0GKCt/m3i78K1rY9Na3ifvlkoz2TwY6H05Ay3oy/48ZILX5K+9fNvFS3datWt0kk7nrSo1b/8cUofWCelhzwspWWW7QQ+bOIsmKN0uGbY/Aum6hH64G8nmOuvv35j22wOfaTixoW6B+P0lYPeRr0cpwHpdwBgOF5lZsQ4y8x5T4cFMvgx2X6IzSeHuhqG5ntRZhxhpzlpxy4DgEgAPUwogFoTg7Ev+NEU7hU/VzbnfpgNP/YDx7lJY6TN6k6ogSYYFa6cFe4Sp51Nm32OsivKlcnJbxImBpbawGN4AGfqUrm9sS4DNQKsincizh+rgkOpTNduA62wLZr0leL9OvCjb5+02Y/TonwMOsDMl770pYLhVgU/gPZhg6pd2ZMdqrdc+Ln82Bn43AZ+VG97KYMZGInYO+Wbs6JNoe3heQ47sKoP2zHPre61zD7YPPEHa1GyjwGELKS51W2JVDjnwrKAlk1AKOADu+3ggw8umFx910IMPCwzDOFyCnAXk8+eC5CBsYflZ641zQmHPYDB6ro/TvCjzGapgh9d4u/a2bSG9+mbhfJMBj8WSk/OcDv6gh+vveK16aofX1W09C1Pf0t6ydovWdTqM/dN6TuXpPt+/8d07/bvTT9dcdPi9Kjp9gaOr8mPnt+1CZphsy51VQdWQO1R+3wUQ/thLoZAKaQBgNJowzrJpD1olz7sC1nEeJI2naWyMvgx2d4K5xvzo+x8C6uz0Y4TPeAq0ANjKEIuAJMhpCufMvPDPPaNw5DgjKMmx3WGWlh2tDn0Ttc5xnQhdthhh8WME88GlZouRDA/2hxZZVY34W6souVQZX7UiQOXewAFn2OG/o254KTTushZAM7WbfbDJt7FSBDSgnJdBV6UbVPOkWHLssNTtn/ZwVlttdUWs2LKYFPYG6NCn8XNUb776u7ZCC1oGmFz6ZOmPOOKcyFBweJTjhAYugNsxZZ+1wZ+ACVQ6ctXeEe4E6exyvzAIBD6QwOkj5NI70MdMT/KrBH1k4Q36h+pCaSq2iDPrQcLb5dthGEgtMv4tCcluuuEniCxvYxQqeq6Matzq8+qHmFSGBfmRx2DF5vIfg/waUz2BT8OPfTQIqSw7kZMwB9w2HoGYKCJFKySpjmhH+wRJ8n8aAM/2sTfrUF0hZrW8D59s1CeyeDHQunJGW5HX/Djoh9elA7934emdR+7bjrviPMWtfiG01K64O9S+l8PSd/+9fLp1Fsekm7+7zU67/4mFCseW4xlk8DbDJt0qay60z0fBQi8DxwnIja+czGIjYe8fGTp0kwqcU6AL6GXMalycznTYYEMfky2HziQNCc45qjD1hEJy8HpGgDSBld4HXCCk+7fNpQ2zJyW2IBzQEP8GCjge+NWAt+cqhPDSbdeKVfoBgq1/zud5IiGELD6yZdTWtb8GBT8sKY4qcRYUY7NvW+wNgBcnHTWJe2goUTYOZwRG22hhmXwg8hpaH4IEcLmALaIse8SJiYyCAgAKgXYzD5CEInGVh0caz79J/oYcXOV0A/5cPSBRcIJMEG00Rouny7wYy590jRq6ZegzgOAfJciJEgfAxEwU4A/XeAHzQ8n0mL35Sf57vkZNhA7l/UGhP2wKbYQMKjLSQQ2ha6NE3C2c7oNQBECIMyTTaW+zI88t9rnlvVF3xsHEb6mn7B4yuDHrMwtAKt1THva2LVtK7y1wpgFUhjrEV7nHePRnowYadhL2Iq10NqB1RG6XjRqAhw1LzA/HCpVmR/yDYDSuwDuddddt6hiWeupbk6EKHZ5HSLEH2v9s5/97M6P2SBhL23gR9saa71gi6Y1vLOSC+iBDH4soM6cz6agw9p0+KB3pertG33BD/miXRIKI7i2xnL3pw9s8J10128flg67ac103389pFB2hghXKaHVOkHabchs9vre0NHVrvz7+bOATbb4UB8m9HT972SMsxBOTNTOh1NMOG2ISbM55s9CueRZs0AGPybfY9YGJ+scVbH3bqjwPQF2AEYAkr4d1hfgB8DABh9Fm2MoXIbTYoPpHRv26667rgAZrDkYH0546YT49nDC5cfhBaxikwhXcOLu9NezNtHyp7tgg688DAEsDCET6iScQ7gIZon/27yrv7yEfVTLxMTguHJk6TrQedhpp51aQQGbcw6a59WdXYA6HGV1j807Z4cTTreCwww0YpfQ2mgTJmZ/gtacJ+/ZG3D2OSxuYREGEO3l6NgHqIO+idBE+xAshwCJgB3a5hSZrUMnpG10DdsnbXlyoIBlgBz9zRHjxKgnB2/33XcvdJA4vHSSjBH9o5+j//bee++in71L8NQ4YW99jCVknAArjB00fcC9myt8A+XXZ8y87GUvKw6EjDOaIoRMATQcQawoTqFvq7TzzjsXDl6fkMw8t7ZoHB7AD3OGo27smivWIf82NmZtbmEmWevsyTbccMOhF3JzxpwHDAJsjUEAhfGH+VYGMT0bt82Z876fdDusm8a0MGg3PgE+rCfGsvmENRIpbp8zb8pC034PNK6bEwFARsgZtojvhjlpvsVtV+ZtUwoNj/I8B96W1zshldbp8vqu/dpkzTDPCU5rk/rXib8D6NvW8KE7agZfzODHDHbaNFbZhy3unO6qn9OHMoo7DPix4Vp/lU7Z5Nb0qIf+IR1201PT9+5bJDJkI2BD0QV+eNYzPioWicz+6Oq16fy9MeckzUfCBtemUriTkzsfOBsHjgcBqwiDMlZ9QOIWldz309m3S3utMvgxfyMgvmeYGOVvVd8aOT13IMCJIVrYpYtg083hthGvlhd1WWaZZRpvOupbr+pzIQ7sUKFLAyvCT9ikrm3lk0tCqESH2/JtEyYetM1h77KNIkxDm30nqvuOLpuNq0/US31CP6OrHm2/7+o/v5eabsjqKtveTEhSn/HRlVf8Ps+tB1sqQrXMrdhHlwW7F9rc6jtW4jlzxr5eGJADTmBe03pVHrPGrgPZPmtwuSzvNK37bXOiPLatRfoS4FAGWAZt+1yer66xXWv4XMqatXcz+DFrPbYA6zsI+HHAZiumJ2z9kvSup95Ue6uLUzfxqBBni4/FqGmTwfmFFKMQV2/zWIBmzk0qWcA4gco3iWllY2ULzLcFMvgx3z2Qyx/EAoMK/A2Sd342W2BptkCeW0tz7+e2j8MCGfwYh1VzngNZYBDw498OWSE9caVHpOX//KG1t7pwamkkiGdGE4Oeo95iBZSptyqIaoiajPnRFQM8UIPyw1NnAYh36LygYYqvRzHN4MfUdVWu0P9YIIMfeSjMigXQrC+66KKCpu97K8SifA3rrLQj1zNbYNoskOfWtPVIrs9CsEAGPxZCL85oG1DZxCyLd6OyLAEoxI9WY/GKX379xJQuecui1u5/bkpr7PiglgM/xNyJtwtBIzG2AXJEfJ4X77///vT6178+7bjjjkXcak4L1wJU8In1ifck1ifkyc8y+LFw+3zWW5bBj1nvwaWn/g4wfE8jDRpisvRYKrc0W2AwC+S5NZi98tPZAn0skMGPPlbKz8y/Be7/RUof3CCl3/1qUV02emlKe364Fvyoqt8HyCH8heBYxN8F42TrrbdeLJY2/w3NNRiHBQgFAj8ogRPny+DHOKyc8xylBTL4MUpr5ryyBbIFsgWyBbIFsgWyBVLK4EceBbNhgXtvL+pJSA2ldvH98iuutkT9665xC5DjZz/7WTrttNMKJXUpgx+z0fWjqCXtF9eQAcKEQL3vfe8rBAYpevdRqh9FHXIe2QKDWCCDH4NYKz+bLZAtkC2QLZAtkC2QLdBtgQx+dNsoPzFFFgBcuM/eVYJ1qQ78oLiMDfKXf/mXSzA/ghGyxx57FNdm5bTwLRBq125hoBbedcPBwrdIbuG0WiCDH9PaM7le2QLZAtkC2QLZAtkCs2qBDH7Mas8tpfXuA34QOiVo6d5rya0uBx10UDruuOPSM5/5zMWWc2+3Z9/xjnekTTbZZCm1aG52tkC2wDRaIIMxdGCcAAAgAElEQVQf09gruU6zZoG4BhfzU1p77bVnrQm5vjNggRhn/m5LD3/4w4e+ejjyjStV85iev4FBs9CV3z/60Y+K63cdrnYlbHOMY++ss846xU2Ug6ZRrGfD1H3Qek778xn8mPYeyvVbwgJ9wI+zzz67CG3ZeeedizvqP/KRjxQq9FtuuWX6sz/7s8X5AUUIXp500km9Fq7cFdkC2QLZApOyQAY/JmXpXM5CtsDvfve7dPXVV6f3vOc9xeHH4pDZSqM5BA5CrrnmmiI89olPfOLYzTIfZY69UUtpAcbZN7/5zfT5z38+vfvd7y5uEdxuu+0WW+Pb3/52Ma4222yz4iBu2WWXHdpS2Mxf//rXFx/oNY3poQtYwC/a73/4wx9On/zkJ5Ob/4ZNP//5z9P555+f/v7v/z6dddZZSxysNuXp5h7+yRlnnFEc0K655poDF993PWvLeJi6D1zRKX8hgx9T3kG5ektaoAv8iKf/+Mc/FggrlNR1t8Icqumf//mf029+85v0d3/3d0uAItnm2QLZAtkC822BDH7Mdw8sHeX/4Q9/KIABN6wNsxmfBSvZDwA2HvKQhzSCH+zAOXUownF99KMfPdKmyfeSSy5Jhx9++OJ8x13mSBuQM+tlAaHXW221VeFcv+QlL1ninf/7f/9v+tCHPlSAI8Oc+pczC806t9dl8KNX1xQPAac++9nPFjZ78pOf3P/Fmif1p5sigSllVnlbprfddlt63eteV9w8OOx6O4q+x3x/8YtfnI466qjedZ+Tsabs5Qx+TFmH5Oq0W6Av+NFlx7vvvju95S1vSW9961uz4GWXsfLvswWyBSZugQx+TNzkS2WB//Ef/5He+MY3piOOOGLozfgsGA7LU5ovR/Hcc88trlefr/JnoY8WQh3bwA9MZKyPgw8+eM7g2igc4IVg7/lswzDgh3cOPfTQdMIJJwy93o6i73/xi18U4Jz1qC9wM5+2HnXZGfwYtUVzfmO1wCMe8YiCqva1r31t6HKcAkFdney86EUvyqyPISx55ZVXpi9/+ctp2223XYLaOURW+ZU5WsCJpuS0Mqf5tcAo+yKDH5Pvy/vuuy+hFf/5n/95UThnxQltCCMLU/j+979f/O4pT3nK4mvTy+9hF6Cle2f55Zdf/H2xYSWyLebfdeuekXdcve67dM8996Qf/OAHxYnkSiuttPhd5f7kJz8pYsyFY3j3SU96UvH7pvciNlxdlfPAAw8U5Wub76ikrWjgrgAfhIYdmgORt/oss8wyS2gZqOv3vve99LjHPS6tssoqS7Av1Y1ewU9/+tO0+uqrF2GqZXYmW3ESsDadbIeNqm3SP9Ff2lT9fVnQOsAPBx7qK5VZoXXvsnv0JRv6t+fKYyJGKRDp1ltvLer7hCc8YQkxbSEPRNe33377JcCPtvr2tUFdv3bNnHL/GaPGr5+Vx6M8uuaDd3784x+ne++9N62xxhq1WhblZ2gjlOfEMGNevZRnnri2Xh7y1JdSuTwn6zHWoz3GpGeFnRgfj3nMY7rMNdDv68CPj370o2nrrbcunN0vfOELaf311y/mhNQ2bqLgmEva+9jHPraYD2UHuGlMd1V8FOuWMsr1066qkHzXfG9aK/SldeKuu+4q1gn9bt2Tf9ua2NTuYIRXx/oweSmjCfxo69My+GGtKK9f1Xo3jeUm8KNt7MfciLXPsy996Usz+NE1SfLvswWmwQI2e1tsscWcwA8xdyhfr3rVq/JtH0N2KvDDRu5LX/pSBj+GtOGoXtMPkr7IaX4tYH1CIx0FEJXBj8n2pU2h03khIAD2tdZaK33lK18pnJYjjzyycFqABAAuTvc73/nO9KY3vSmtt956RTiDPgdaPPvZzy5uDzvnnHMSivPRRx9dOPeXXXZZkfeKK66YNt1008JR5rR98IMfLDbAb3/724ur3J/3vOcVMeHist/2trcVzuXHPvaxIjzTu+j03/jGN9L73//+wgFqeu+HP/xhOvXUU9MFF1yQXvCCFxRaAwAbjtKrX/3qtOuuu6abb745GWdnnnlmUX+bcQ4qB6Mt3XTTTcUBwnXXXVd8BwA6F110UQGgcFKcbgvpoLV1+eWXF3+OOeaYwtEU9451udtuuxXXjlu35MOeABRXkms7kXLOjhNSm3Tf/VtuuaWxTbvvvnsB7uywww5J21HRTz755MIpl4AfX/ziF9OznvWsIj+AxL/8y78UMfv6mjOtTZ6JdgD4tYWzyX76Vd5CZv1hJ+3Uhw5Tnv/85yffRv3lOnXXqGuLw5p3vetd6WlPe1pBNed4E2QHaJXL5BzHtezD2EC/ur2uK7Gj+l9xxRXFAYZDIHUyPv1bO4QEN80Hp8XXXnttAZzpS0CdMQRYe+UrX7l4X2Wcmi+vec1rClF5duVovv71ry8c5kHHvKvpAQnG8S677FIIR5oXxrTTa+Wxs3kJdLMW67O99torfeYznynAq/33378YV8a7tldDU7ps1/X7KvjhhP2f/umfivFcDnPoGjfKMb+NP/U2l4Ry6yPtMle1nR2NpT333LMYe1dddVURWmPNaUvynOu6JX/1MQ9ibpx++unpsMMOW8yobpvv3m9aKwAm+tuYtiapq3nlj7nRtCaWwa5q+71n3KvzxRdfXIwZYMQwedWBH336VHlurLQ2GIvGhHUKYPo3f/M3xVoqNY1l3wffH31fDnlqe15+vj+f+tSnir4BNFtnaZZYAzPzo2tW599nC8yzBUYBfsxzExZE8Rn8mJ5uzODH9PRFBj+mpy+GqUlci27jzaGl00DFn/PLSbJp5jxLNo2ces6rfufQcQI5X04mARr0HThanJFHPvKRxSnbV7/61eLdO++8s3Ccn/70pxeO8ne+850iL8/ZpNsg2+Cqg9P9N7/5zUU5gPsTTzyxCFWRb9N76ll1xEL7Qh4huqguyh+E+aH9wKDnPOc5BegBtCEUSmScwwwk+sQnPlE4oHFKCTwAwoh3BzawDZYM/YNLL720eJ5gJHCHSHk4b37mWW3mMDS1CYgTbYh4djYM5xb4cfvttxf9GswedWVzYBNHQt4YGmVbeA+QVc2boyLe3ykvMIUDyKZsrN+MBe9qY1DM6wRXq2Wed955Q9ug3K9d4x+wpw3lm/EAGvvuu29hf33bNB8wRLzLqTd+JU64vgWq7bfffgWwwy7AEH3AYTNm2QJowuEbdMzLF9hivAaoZdwAQ4wNB1qccGVKbAtUA6ABOzh+QDRJ+++4446xgR/KA5xef/31heOuvWXwo2vccFABPcBLjirGB5FTIAdQE8hnnGFPxe+BrcA1cyXa2TYOgIXDrlvyt/4ADYEU4bQDFdQHyOBnbfMdUNO0VgBKOezHHntsAcypq3Lkp8/r1kTrRBv4UQdYfOADHxhZXl19ai0Itogxuc022xTd4z1jFqBnXsXhbN1YZi8geBn8EMbfNPY9r4+ENQJ5YgwaK+a6uZjBj67VMv8+W2CeLZDBj3nugP8pPoMf09EPapHBj+npiwx+TE9fDFOTJjqxjTwmgc1jiORhK2CEfPrTn158ClsVHwQQHHDAAcUJm5NvzjCn0IY7NulAEM7hM57xjPSGN7yhqDZHEVDCoeNccmhshDmWWCNOCTk9be85Def8uc4d2xHrQKrWYVjwow4oCGcZ+KOcuNECSwUIBCzA0AAmYMiUU7wLbMISiVCXAA6wRGz4m9r03e9+t+gjjnm8w/kugx9V24cDgJ3Dvk3gR1fexo0EzNJOABgQJPq5L/jx+Mc/vgBfhrVBtX1tc6Ct/6J87ameMMvTfOCAYnuUWUL6HFjHaefwG8PlsRf1GXbMc4APOeSQQjvFnOCAA97MpQDjON+ANonThzkA4FIf7A/vcTo33njjgnk16lQHzgHFMHKC2QMYBXK2jRtrgPFr3gaIVq5rrFVlkG1QDYqm9W6Qdcu8MUYiRR2ATgAbIFrbfG9aK4ABmBGYdZg71k/rIVAIY6luTSzf5tjUr1UbjTIvZXatBXV9FKC0cW3uACHZrW4sA7aM+fK8bBv7wF4Cr9bXMvA76FgZ9TyZ7/yy5sd890AufyALZPBjIHON7eEMfozNtANnnMGPgU02thcy+DE2004k43AGABEve9nLFpfJ+RAC4fS2TCe3EQ89jTonMRwhDqDbVOTDoXQqHBv12IRyeoUblJOTU06SzTBGgBCREM0UNsIBaHpvueWWa3Tmy07yXMAP9HsOcOgmhJPPUQkgJ9rDybFJx/7AfqmeNjYBBOU8OVROv+vYGeU29QU/wvbs6NS4Cfxoy5vjgvUC4NEm/ew0VR0GBT+ADsCaKkNkGBt0TZi6tsb4p7Pg5hvglXFdNx+8b+yUb8Uxvo1RYyLAkTpG0bBjXl2E45hPWAHsDggESmJYYGaVAcqwgTlq3l144YXFn9CMw3CJ0/cue/X9fZ3mB8aRdUM9jF+hU1gsbeMGuGlcmud1Irl1wMWgDm0T+DHIuoWRVg4dijpgaGAo7LPPPq3zvWmtAExhBgGsrL3WwAMPPLAAFjG36tZE46OqN1Ltt6qNzN9R5tW1FjT1kbljbJo7xmfXWC5/b8zDpueF0QEAabGUQfdBx0rf8T8rz2XwY1Z6KtezsEAGP6ZjIGTwYzr6QS0y+DE9fZHBj+npi2FqEs4Aunp5Q98EEDidtdlGwa4DP1yr6GaHMvNDvcrOjBAXJ7wczPLPhd7I/6yzzirYH2uvvXbBJuBcAgFQ/2kmNL3HQejjzJfbxvl2skgzoYs+Lm8b9rIDHPbTxvJGW739js6Jk2K6AGXmBx0ITi3ARL0jJEc+EcKC9RLMj1GBH1gKnDPU+jbmRxv4AYwC6GCPBHgV7BqaLdoOiCqDGmxGGwXIUe4jjjxmwyhs0DX+68aG0BW0e6K62DfB/KjOBwADgAfrKcJPqqfXHFbjqMr8MKaxYzCSBh3z7MreKP4hLIzOr75ADGEDoeUQ7Te2aGUIp/IeMBHzAlhFT6c81rps1uf3bbe9eB9rBpsBMNA2btSZXgq2Q5n5EeuCb011zRnUoW0CP/qsW8AZALHwGyyzSGU2FSYcxkvdfFe2vmtaK4QlmQcBTtGp0X/WFe2sWxOxJmI8NvVV1UbqNqq8+qwFxn/1elzzzNqPYaYN2to0lrWrysgy5pqeN/59JzLzY8kRkcGPPqtZfmZqLJDBj+noigx+TEc/ZPBjevohwNkseDpdfTJIbSIGnrNXZn64bcDpGUeZE+s7xDnhQBEidKLLEXGLRGh+cOb9DHtDrLpT9PJtQMH84DQSonNCzjGKWyCcbDvxdzuFn3FKveNnTlXlJfSm6T3ClX3AD06Gqxflo44o0nQAuijk3uOUlZkfbM3pJSIq7h9gIwEZCIlqA0eJTdjJ3zbytAOAIdoqREGcOsdJYgdMGUyC0PwYFvzg+AiN0U/sztHgLLM79kofe1VZJeymLU6oaZlE+A7HDQtEPD6RQjZdbbXVCicnGAeer9P8GIUNusZ9hA+VNT/0kbHAHoCZpvlAaJSeCnAHPV8CEPmZcAWsBqCVOUNUVJ7GE4fXXODE2kMMOuYBJmx3/PHHLx4fgCTMCmVg79CZoQsClHTqDdhyQOBvto/wL+03doEfnE1/0yQRVjaX1AZ+AFuMf+FyN954Y+e4AfBgm5kPwDLJvMMcodcwKvBj2HWLbgWhTfMXU6M6p4B++qRpvgN+m9YKjCJAinVOXxo7wFFhhBhkdWsiUHhQ8MMaNqq8+qwFxhfwg9YRwKJu7vh2NI1la4l1pNz3Xc+zM6CpvCbTUgoQphqCOJfxPyvvZvBjVnoq17OwgA+oOEKbhpzmzwJObmxobSScYOQ0fxbQD1Js6uavJrlkG1Mx8F23ZfS1lPyc/HO6cxqvBVD9Q3zP7QI2hJy4ACOcysUNETbYqMnYCLQD4gSVIwAc4RDKy6adI+a75f9OyiXCoDaenHmJk+Y0HSUe1d2Vt3QRsEY4bSj9HEtlcbKNL6fGgIOm9ziyYu2dvKOLo8+jkfs/gT3lAHg46TbSrtHkBG211VadAnjo2doiXh5rxems/CUOkBAdgE6wZ6xRQCL6BNqmTerOTm6OoaNCyNG7hEsJkXLuON/K4pS6gce/u9pEB4K+A8fWLRjyAUJwbt0mw9bmk7nFrk5F9THbc6zDXhxt4Tlle9Xlre3yYDt9xPkFgLABSj+n3HhRJ9R09gIUYEVoe7lMoA7xzrnaQL/GuG2aNeppDBnnAAu2pgkAINhyyy2L60Xb5gPHlOApkET/GZdYAPKM0AOCoubMU5/61EKHgz1pt7DjMGPeN87NMfJye4o5ws4cReMX4KL+5oc2mI/rrrtu0Q+AN3tH41C4mnnj33Q4iPaaa4AGc3qY5NpY7BIhFEKGQq8i8uKAWsvtXQE2GBzWhrZxA/DwDiYGMNM6A3hiY+PSGBdOYzyzsflBDNX/jfmYk03tmeu6hUGjPI60OtFYueGGG4o+wMaR2ua73zetFQFKAjuMGYAHwNkcARw0rYltoG1o94SNjCH5jiIv9sYg6erTAHvNT8/7G3ikjZhjceV301jGllJ/Yyz6no30Zd3YD3AywtHMH31ivhovm2++eTE3usbKMHNimt/J4Mc0906u24Ms0HUalU2WLZAtkC2wkCyQwY/p6k1OjjAXTktsVMv0cSdsnF+gQlfoSLVlHELvYmDEu+XQGg4qlkmIgcb7de8NYjWgA8dCvoPWuakczp0wCoCDE+BqYrOm9sS77OtEeZTf/bBVU70GsVv5We3RV/qnSXcgwnvKY6fLfuOwgTLLjBMOGJv3qVe1vjEf2trd9swgYz5CPswPY6vJNtW+iLAr75lfw7Z12LHR9l6fcTPOMRsMglGsW21zqs98L79vrkSqrqd91sS+fTXKvKLMPn3q2T5zp29efcouzzW2ZldhYNXvSV/bzfJzGfyY5d5bCutuE2SyhmDVUmiCqWiyEw70VScuTjhymj8LhHCgzWxO82sBJ5NOJZ0qzjU52RHf7AQMUyCn6bVAU+z89NY412xpt0BdiM/SbpOlrf153Vraejy3NyyQwY88FsZmAZQ49E1UW4ssqhXK2vrrr7+4TD8TXwp5hOSjG6Pjxp3h1coBP5wiQSxzmj8LiLl1YsA5O+yww+avIrnkxbdPoLLnNL8WsD5tt912hSjlXJPYcKKDV111VRGKkNN0WsC3CJ1fbDrqOW0HIRri9XPKFphGC3z7298u9DaE3NArIUpJ7DanpccCed1aevo6t/TBFsjgRx4VY7GAuDaiXTaBBK9C1I0YoBNNp9WcNfFn4pHFpaFk2ewDPggb1W0eM/gxlu4aONMMfgxssrG9EFdvZvBjbCbunXEGP3qbasE8GFRiVHpJyMOoQzUWjLFyQ6bCAuj2Dqci1YVSTUVFcyXGZoG8bo3NtDnjGbBABj9moJPmWkUiPwTE5pIAGESq+qZ///d/LwSkiLoR+AJkEKcigEaEDMhBFZ5gFvGnxz/+8UXWqJjEzYilYYFUUwY/+vbAeJ/L4Md47TtI7hn8GMRa4302gx/jtW/OPVsgWyBbIFsgWyBbIFtgLhbI4MdcrDcj7wIUzjjjjCJEYRgxM1dBUfMO5fY+zaYUHur01L6FtcQVcRSs1YXiu7oBP1xrJcUd3O973/sKFfIMfvSx9uSfyeDH5G3eVGIGP6anLzL4MT19kWuSLZAtkC2QLZAtkC2QLfAgX/KP4hFyWtAWwPxwlZOrmIZR9XUdEnBiEOZHnUED2HANG1aI0BbhMa5Xo4xfBj/e/OY314ItmfkxHUM1gx/T0Q9qkcGP6emLDH5MT1/kmmQLZAtkC2QLZAtkC2QLZPBjKR0DxI1++tOfFoJs85FCzwMIQ+BUTDTBTKnMSAmApA38EEKz9dZb1zaD2CCmSU7jtUAGP8Zr30Fyz+DHINYa77MZ/BivfXPu2QLZAtkC2QLZAtkC2QJzsUAOe5mL9WboXaACAVLK3oCHSacvfvGLRfmAjic96UnF7S/DgB/udXfV7aabbprBj0l3Yi4vWyBbYGIWyLe9TMzUYy+IGKrbzO69997ibzee5dtgljS7PQEhzh/96EeF3tc03T4yjrqNI8+xD+T/KSDG889+9rPiJ2uvvfakih6onJ/85CfpsssuSwRdd9lll2LvmFO9BYSlX3HFFem3v/1t2m233RaHove1l7n7m9/8ppi/66yzTmHzcSUBC7/61a+KGyQXwno66fk06fLGNQ7mkm8GP+ZivRl6F/hBs2O99dYrrpLFnBhG/2OYJhM2/eQnP1mImz7mMY8psvj973+f3vKWtxTX4NIjidPrLuYH8MMNMt/4xjeGqUp+J1sgWyBbYCYskMGP6e+mG2+8Me2///7FFe5uLmtKbtYI1qMQz2H0t/qWNS1WO+mkk9KHP/zh4tvvm92ViKQ7JPn7v//7dNZZZxU3wk1L6lu3Qfqob57TYoNyPYznq6++Or3nPe8p+ukf/uEfpq6a9OTe/e53J+vokUceWdwo6N/zmQYZH5Osp9D4Qw45pLDPRz/60bTCCiuk4447Li277LK9q+H65IsuuqjYz7tGec011+z97qAPCpdnywiZH2Y9bStz0v006fk06fIG7d9JPJ/Bj0lYeQrKACqcc845STiJf1ugMEAAIpgY6NrjSLfccktxcwugAxLsOk6boVe96lXp9NNPT5/97GeXEDz9+te/nvbbb7+irptsssmDqpTBj3H0Us4zWyBbYNoskMGPaeuRB9fnBz/4QSII/rznPS8997nPXfyA0E4HDVUH3rNOo4fZrA9a1nxb7/Of/3zxfecYE0zvk+LwA2jSBn402bdPGcM+06duTX3UVGafPIet77jfc/r+jne8o2AwTRv4EYdr9rjqxjF/3OMeNzCbYVgbcs4BQ3T2yiDAoONj2PIHfc96dOuttybhzMLjHYyuuuqqjdl861vfSpdcckk6/PDDl3gG4AQIHjf4EYV+4hOfKEC4YdbTNhvNRz8FG57dJzGfJl3eoGNy3M9n8GPcFp7i/FHUvvKVr6QvfOELxc0q9DJGyQbxwfFxdDK23HLLFZaw8fPHovlv//Zv6aCDDkpOiJ72tKcVv3fzy3nnnVfoggQbpGzCDH5M8YDKVcsWyBYYmQUy+DEyU040I6dqvm/77rvvSMGPuka0lTXRRo+osD5gwHy1uU/dBjXDOPIctA5zeR6YJ03CWRuknvPt2Dnke+Mb35iOOOKIsTIgBrFJ27ODgrLnnntusX+v9vukwQ/+wlVXXTVy8GNUdh0kn0mP2UmXN4gtJvFsBj8mYeUpLwOCj4L56U9/uqgp5sVc2SD/7//9v/TqV7+6OPmpJswPjBPlQoiFxVhEf/7znxdgifCYJspcBj+mfDDl6mULZAuMxAIZ/BiJGceaiQ3k/fffnx7+8IcXAL9YaiEb9KzqQjfCyUApdzotYUQ+9KEP7aznoGWJwf/e975XUNjR15URYaedhQ3wgJh75ThZX2WVVZJvdMTkEzrXvvItc+oFwIgb3rBDHXQ85SlPKcJgX/jCFxbhMhtvvPEStlWlLvsOUO2BHy0DFXV1k2G1j6IQ9aaP4VR99dVXL9rLTn3y7KooG//4xz8u9GRopWA7BJPX777//e8X+gjE7o2Fcp30XYzBBx54oLC3ful7CBbgh7WKqL6kDG2rprpx0tU2drvjjjuK9q211lpppZVW6sVSrnPszDd1NA/CRuWxqM2hhdDXJtGmlVdeOT32sY8txrmx7UDv4x//+IMYEH3GB5bUiiuuuLid5Xf0TfRZk52bbFquq3laXnMGAT8camJ3bL/99q3gBwZDzPPqeCqPWXv9vuNN28p9BoSpAz/YzNxiI/WI9Ue5MU6NAXnVrVF1a23fuVJd+2io3HzzzcW8b2PTNIERxq05LFkjB72xs+n9DH7kq2671t8F//sAP4TCfOxjHyuAkBNOOCG97nWvm0jbfZgtDj5sXZM7gx8T6ZJcSLZAtkBfC/zr8Sk987C+T/d+bpLgxw033FCEb9jEDxMCCex2hfmee+7Zu33T9iDwHeMQXf1v/uZvCg0PGhQAeQcCTnFtqN/2trelxz/+8YU2xQ9/+MN01FFHFfT2oNdfeeWV6bWvfW068cQTCyFINg1BSDa+9tpr02abbVaEyXhfmf44cGhKnIiLL764V1mcRIcKNvlYl5xiN6Btu+22tdfHKxNN/6tf/Wpx8HDXXXelY445pgBK/E0PwN/qTLT8tNNOK2zxohe9qPi/d7X38ssvL/541hgKW6q3EBZtOPbYYwtnw+EHAAhoxHbo6/4PHAB+7LzzzoWzu9VWWxW6DRtttFHhcN12222pzb59xtQwbT3wwAMLIce2unEyqn2kPvZTwn6JSO60007pS1/6UrruuuvSO9/5znT77be35tk1F2mfGZ/GqjBh/a4er3/964ux9b73va8IdeZcKo/Q7sEHH1w4vkCnU089NV1wwQXpBS94QdG/9l/WHQdXe+yxR6c5jWdz5FnPelZ66UtfWoSXOI03N/SfxMnSt3XjpA2Ms6aYU+pibtiTAmjMvzbhUuPeHDM25U/jjtPJHuoBIBImgfksvNr4chGAMdnXJtEmZRn79rDWDfX1u8997nPpzDPPLOadspUJcKgbH+aXeScU/K//+q/TpZdeWtT1DW94QwHG+P/RRx9drCHmgTXWHOD0f+hDH6plSJc7TjvVjQ1jzRFyfthhh6XVVlstffOb3yzGAXsbR0984hMbBWytkV/72tcKe2Frsy1gVb3MZcyPV7ziFa3jyZj1/pve9KYCMLV+qpfQwbbxTtzUeDOuzCXirELqgQoR9mJtOeWUU4qDVKxya59xY2xuscUWRf9al7xrPbSGqT/7+Pfzn//8YoxV+6nvuFDe29/+9mKebbnllsV4sPatscYaxZjU1ibwogpG8Mv0PRDNHAeimMPsZpxYh7WbkK/5pn/Nf/Pjla98ZZpjU7cAACAASURBVKHhcs0119S+r24Z/MjgR+cCv1AfMPgtojZpPoAmj0ljoZgr82McNlv9LRemO45/YVpu/R3Tqw5/Rzr2BRuMo5icZ7ZAtkC2QD8L3P+LlI5fL6Wd/imlTV7R752eT00S/LBpBX4PGzttU+rEkgMxywld3TeQIDj2BqeG87XjjjsWP+fAcaA4ixyaug0kW3LagQl1mh8croiJ53BwIIAtHOu21LcsJ5TqzLmx4ZeEtzpB7+ofJ6nax3GzB+AEvP/97y/ACY6KWH9OF4fPMzbm8buoHyearaohHRwOoAnn2GmvOnHwME45B1K8wxZCh+hJyP8zn/nMYmH0NvsOMvYGaSunrE/dqn1k/DhE4rBFezjbnBrt8ry2trW3qU3Ch+3V2Fq/co6EWri14yMf+UjRdxxqt50YB+zm/+wdYcZhyzIbl6NlXPYRvDTvATghPKmu7Ap4sJ5w/PV32zhpah/9NyKlnFn2CfsDdIRpDzpXPF9lOLAV27FjzI0um3DyiYLaM6sbxoe6AiWACBxzbVbPqvZFdXxYb8xV4CrHW+LAc2bddmR+ALOsRYDBKA8IaN2wd485XmcP7h3nn4bFe9/73gKgkIwNeQECAESDMD/CZnVCt122Mx+MQWCHcSt5h1NvjFhj6hK7mT9A55hHoTmDURXfLSHzxrLxH2HzwB3vsBXQwLpjvdU3QBsJMCFM0XvGXNta2zZXHB5j/On/Rz/60Q9auwYZs3FJBWAGuCjJF8BsfgEwtQsQqP+slUCzs88+uxgv2CLGdNP7DpI9NymNkUHW5kk8m8NeJmHlKSjDRKLEbEPkJKLM8th9992LzcyoNT9G3ew/gR/PSq86/J0Z/Bi1gXN+2QLZAoNZ4KI3p3TtP6f0yMekdNgtKS3ziMHeb3m6D/jBSXGK5/TKKaQQAydvg17p6KQMtXzYK1id+KJkt7EXRmaYMWZkQ20jDbiwkb3zzjvTAQccUFzdKBSDjW2aDz300GKz2ReQiCrbpDrplZe+qnO+mprXtywADQcWYMBB2mabbYoQkj5X3Ns8OwG1qebMcUpOPvnkwqHgcBprHAbADyaGDbg2xa0QgBKnnxxn+4wIYeEosRvHPxzCOCW2WQ9nvM7BteG3XwmHYlTgR9+2DlK3ah+FAw/wqnPY+7S3aTywo5Plsv3Kz2INGK9YH07/CUNydpwYByhX1weDOMJ1z3LMOZLYCkIjusZJ040i5qKwBA67+gutAiT50wXiNZ1q9wU/rKFlu5bfAzIBS4yLcDqrfdQX/KC3Z305//zzlxD49z5nHcAIXNFvmNFRXl+tGOsXWwEb5BEp3je//W6QPu8CP9psZ10FLgBfgKQSYAYA1AbkYCZiIgHurGfl9TQEpIFGxhrQCPssGBZRX6wrNqjTJTFPyu9aQ6vAQJ+5Yn0Txh9rlb8BZf4G3AwCfgCmfCd8h0IwGmPMzUUBGBOVxhrCgLEmW58xhJ7+9KcXwFbb+0CPDH6McTORs54OC1jsIK0RYuLkBSXWn2lkedRZLTM/pmMs5VpkC2QLpJR+dnNKJ5eu4xT68ux3jsw0XeCHU0ObPBsYlGoJBd2GGr02Tvn6VsgJmvDDrlPVvvnN6nPYDU5inYxyuNgRAODk1EYbiBAncX0BibrNOqd0HOCHstTrwgsvLP6gqUtONcuOQ13/2PRzqFHMASBOMTkVd999dxG6YSNuvHEAOVVCLZxOl1NoKpT1Ozjbxhcnh5Oxww47FGNXiA27Rsx/nVM3LvCjb1sDSOxTt+p4AHrss88+tSwgNuuTZ9M8YjfOcdPNGhw62hPmNLsbx/aAflYGP6q3cwziCNc9G20CvAUrpW2cNIU6CJPS9xgW2AIcQHXlXI8b/GizCQaGtmF4NAm99gU/mp7zc6EhAEyhSFUntS/4Ec8JfSrbLH4OSNJHg/R5F/jRZjusIEyEskMf47uqDVQe903zqFxvejXaWGWkRH2NQWAPQLJax5i31ijgIECuDvzomiuhh+LWnOg3bBNrJLB8EPBD2wApvj3lyx8wNkInylgUbhrMIWCHegcbpO194T0Z/JjVXUqud28LBIVq3XXXLWLhNt98814ia70LmMCDbzrrpvSBl2yRlttgp7TXa96WTj/w6RMoNReRLZAtkC1QY4F7b0/pm2ek9OX3pPSar6X08EctemjF1UZiri7wwyYu4n5DPJIz6WSIY4l2O0jyjXBai64dYMog7y+UZ50yi5e2gUTD5jjaiKKH23hyvoKe3QV+YFzQucCs1B99Tp6b7Ni3LKfSNAc4jNrAicTIwOzpE8ogPMWmmCOh/kQDASGo4gADJ9VRF3Uth0o5rfc7YEYV/MAEERbgZJKTseGGGxZx8WWQrg8YUGZ+VO076Bjs09bIs0/dqn0UJ9ZOZMugYojdYp+U2THKqoI9TW1y6iv+v8r8AEwBFDjPtAo4mpynqL8wCGMZmHD99dc/yBEcxBGuexZ4CPAx7rU5GAdN46QJ/FBvAGScapeBQqwBc5ATWJfmyvxoc3L1nbnAqS0zPzBt2N5aXAY1MBGwGvSVVHY4jT9AinCNcviKkCgn92XmRzk8oS/4Ec4xsNH3JFKZnTNX5oe20t0AOtSxKspjhN4HjYrQAYr6xHxo0sPow/xgf+s2+5fXuQgt3HXXXRuZH0IF9Sm9E9/OJuZHF/ihnvqUzpOD5mc84xkFU65OALg6bqtjtgkYM8YAzP6UmYrWEfajnRLrSF3oVbyfwY+s+THo93Imn7dYQk/F3HYhkNPcQIvIX2yya3r54e9Kx2XNj2nuqly3bIGFb4HPHZzSj65K6bB/G3lbu8CPYCiI88fg40SKZ+b4cnwGUdBXed8IYojoszb2wh9mhRU4auNzvGyGUZadjGLTsDH2g9DRcNjqnKxwLJywr7feesXJnRNWm/JRgx91ZQEtOFhOpcvaDhypPuBHOExsyglzi41NP20HYJvxITlVpE3AQQ1BV2MS+0h7sWbKjr3xxQEGpABU6m4V6QMwNNlXn2ifZE70Gf992xrzowuoqI6H0CowN81Jf3OsCFUCBjgwXXk2je24UY9wozAs7VceRog8OdubbrppIbrpd8awkAMaIIBTgBxbdjl0bXPLeNZnTpz1KXfCnOHchp5E1zip24+GfgmnOPREAlTRHkyk/8/emYDdVLV9/JZ5JhXJrFTIkJREGqWoFBpowJuKJo36entLI0qlCSkKhQolkqRCKkMyhEShCBkiFUn4rt86rcd+tjPsM+9znntd13Olc/Ze617/NZx1/9c9oMyGygoYivxg/i1btiynTmI9tG3b1hC+zpgfkTDB7YB1TZwKFH8Key9kFuQg/2ZMsMrBioCshwShpV9O8sPG/GAusN8wTjZODHuHM+ZHLOSHjfkB6cCcw2ot2BhFQ3hhYUFfCJbKHmMtyohrE4n8gKBg/UNcsZcy/7EsgyhDaQ83nrwHqeB8j/2HNWzdCCGRiIfBuNjMKsx35gx7Gb9r1n3FGfODPYvxYs5C4oQimiPNC+q2ehZ9C2fNEon84CID4h0ikblp5wZENmsXdygKKYf5raa/kMuWmI/0PrKp5UeiTw5an+8QwASSTYJ0Z5lcID+qnNhC5Jy7ZPGDLaVU0YKZ3B2VXRFQBDIZgcHNRMpUFrlidEy9IOB0qIJSicJKgEkCaLoLh0aUPQ6DxG0iawY3vRDcsaQ0xfeaWysO4fxeYG6OfBxK/R4PKibww7yEEkPmA/DFWpLfTiwpiOSPPzWFeASQJBAC3KxDkhDrAOUC024sHbj1w4qG7CXc/nNLj8LDbS83vVOmTDFjzHO8yxgGu/2Mpi3iLCALh2MOyfxmIif/DqVcOKGwt4k2SwzKKe+jfDqDJvIcygY381Zx5Bna4ZYehYTDOId3rE3r169v5iqWB7YQxwDCDbICSxGUSvsOcxqrFUz/CVoIZljdoHS58aUNlEbaQaEP5QriHnKvfYUsiCQbhAPrxT0fGDuUO0gPyIdFixYZqwsUOeSM1F8UtlCFILYodpzrsIYgpgKxDbDshQSFOABbFB0UfRQlbnwhTIhBgFLOnCSbDW4cjIFzjmJSH84KjBgHBQsWNAosY4DSjzUJ68S+F26eMP6hCpgzX5CBuUOgRxQ6ZERBhYQMRnC51wrEAgGKwRGiBusAyDnmEbfrkEIojpCbEHLM6UiYYM2BSxjWNyieKMtkA7IWY8xFFEvGGFKI/Zs+BNsvcDEjRg+kIq4Z7AmMDesCiwSUdvYI9hgwZqxxZ7Pzhj2DsQtVWEM8yxoCB/Z5LBQgLpCP9YVc7EsEXWWOhguiSjvIyBrEygxXQIg2CAQU/0jYsZ/QNsQ6ll8QM+yxtBsp2wv7MePG7xHYEzgYkpX5y9pnz2Pe417DfgpRA1asASzNKBAU4MC8YJ/kGdYJMiEPln/ucWL9eJkXEB78boCBLfSTuYB8oQhZ95xlnCHR+N2xmboICo0LI6QfFm+2ML4QQ7YdJ4bElwr2PnPI2UfbHkR3Xika8DSvjHSQfrLI+UHnkMvkZzOAtbc/FH6EhoNc3QYnyY6WD8oDbWpL12aBWygtioAioAikHIHepUTO+L/AXwwFZQllNVwJRX7wDodubjM5vPFvfLu5LYw24Gmo9m0adH4nKPgW5wVrEKf7BodJG3wRXL2YMIMVB1pKKg6Uzras7DYILretKGBe5UZmtxk6/4/yHuzwTv0oaSjBofrKAZ04NNwOozBZWbBe4PYWyxFnQEYvSykUvii0WDx4IXqi7asXuUI9w/pE0YrmNthre2ABqWFjAdj3vIyN1zbCPQf5AWEabg7EIgtzGSKBgtVCpNS/XvrirJP5Sv2sFS+WQu76w/XbtgOZ6aXuZM4P5PYyRl7ws8+wJ6BDRLu32PfpL5Yw7jkbSQY712mX9cS+5J4bdq6xz7i/c1qnQNDFsj8GkxHyiN9eiGBiQtm5CtmEVQnkBy5GsRRnn4Pt42AJqRTKbSjS+7HIlOnvKPmR6SMYo/wsFsyqYd4x28MHF/aQzYzbHW5YrDlfjE0k5TUWPgxuo55D5NsNO2RWr7OS0o5WqggoAopAWARwd3mttUjn90WqNU84WJHcXtirCeDGLRg3hpjD4lsOeQ0h4iW7RzRC85vx6aefmttibgjzmjVINFjps7kRsCmEucm3ljP2CUzNOX9w8xoNQRMMY9YEwQa5gUc50qIIKAKKgBOBYK45iUAICxQsTNh/rGsg9drAypCxWHNo8QcCSn74YxxSLgVmb5ibYeKMGSFpcO3NC6aLmFthxum3YsmPviMny/Uj58uY65tIkxrRBfbzW59UHkVAEchABGYPFJlyr0jvwM1koksk8gOzVW7c2betdQLkBCbAuBbEessUrB8QH1ipQK5gKYj1B37i3OJrUQS8IIAbA/743IBimYE1CCbpmMtjmh1vmmRu2jE3x5Q/UlYbL/LqM4qAIpBdCJCNBVcz4pQQg4f0ubgwJaKw/+Bygy6FWxWuJVhDkSaceEmQu+HcvBIhg9bhHQElP7xjlVVPwn7iP8kNHn6QTvIDH0j8EP1MfkDcnNbvE0N8aODTrJqa2hlFIDMQGHOlCBlfbvw8KfKGIz9sQECiyTtTGNpbJnyoI6WDdAuNWTQKqXWZsS4vI0eONP7BxLAgDgMxHdTqIylDnvWVMsfIOkN8BFwkcINBIUiUO4PNNJOI+rJ+MLSDikAeQwD3D37jbEmGCxruQD/88IPRr/gthQRRKzT/TTQlP/w3JimRCMuOxx9/3ASUYkOw5AfBi/DB5eDt1Wc2JQL/24i1/ID8GDBthQyYtlIDn6ZyALQtRUARCCAwoK5ItWYibQcnBREvlh9kPcBd0WZMwOyfgKcEXYMAiaZAgk+cONFEmCdwotPKg8BwWHnkhXgf0WCmzyoCioAioAgoAopAZiGg5EdmjVdCpcVEC/KDKNIU2EmitROZnAjWfrw9cZIf67btkmb9PtHApwmdFVqZIqAIRETgr99E+lYWadVXpEmPiI/H8kAk8gOigxSNpLYjXSPWIKT4I6vAxRdfHPX+bdOMko2CGzGsPDp37izNmzf3FLAvlj7qO4qAIqAIKAKKgCKgCKQSASU/Uom2D9vCF40UTlhSEHEdHzhMUf1IfACfk/zg/7uN+EoDn/pwXqlIikBWI5DkYKdgF4n84BlcU3BRJL0nJrZY63nJLBBsbCA/SK+IKyQuj6QN1KIIKAKKgCKgCCgCikA2IaDkRzaNZoL6gm83B+lEBQJKkFimGjf5MXXpxqCBT3f8tUfW/borV9O1K5ZKpChalyKgCORVBKb3EeEvScFOvZIfiYTfur0Qsd6v5Hci+xtPXVu3bpWPP/7YWNu0bt1aypXzHnSbuBS4mhL3gqwAifqdtekd+S+lWLFiIYkwm/bSPoulD/FiSB3pLPzexprKMh589V1FQBFQBBQBRSBZCCj5kSxkM6RedwAgxH7jjTdM6sTTTjvNd71wkx8IGCzwKeRHvd5Tc+Tv2qy6cY/RoggoAopA3AgQ7BTXl86T464qVAVeLD8S2bg74Kmt2yrVRYoUMUEqnUFRE9l+ptS1cuVKk0qV8XnllVcMOfDUU08J+HgpXC6Q4YTYWm+//XbCfmcZlwULFgjBzO+66y7jskR2FRvA1inb+PHjpV27diaOC+kXcZXCjWrZsmXy7LPP5qSePeqoo6Rhw4ZSuHBhL13TZxQBRUARUAQUAd8joOSH74coOQJy+/Too4+aoKfBCgHvMoH8cJMcLWodLg2rlJXVW/6QCQvXm67lE5HzTzhSBnY6MTlgaq2KgCKQtxAg3keDjiKt+iWt36kmP4J1hPSkt956q8ybN8/8Vtxxxx0ybtw4k8KPIKgFChRIWv/9WvEzzzxjSIIBAwaYlPC4GUESBCvE0JoyZYoJSussNr7Kiy++mPDfWcgPxmrt2rUyevTogwLf8ttPmkcIEGJ7kYLRFr4jdTJWKVyCRGPR4tfxUrkUAUVAEVAEFAEnAkp+5NH5wOFr1KhRgolzqVIH3EHwIR88eLDUq1cv4YeyREDttvxwkx+2jVrlS8qKX37P1SRpcbH+UPeXRIyE1qEI5FEESG9Lppe2g0QadEoaCOkmP1DsH374YUN4YP1hM4LxG0FgVbLJnHzyyUnrv18rfuSRR4SsaJAgkeKrQDAsXbo0F8FAv5JNfkBWzZw5U5o1a2bIDKcbE/JMnTpVPvzwQ/Mbr+SHX2eayqUIKAKKgCKQDASU/EgGqhlQJ4evJUuWGNNXd+H2h9SJhQoV8l1PQpEf+fJh4ZFPmh9zmAzverJAigybtTpH/mUbdsjS9Tvk522544CoO4zvhlgFUgT8jcDySSJjOorcOEukQr2kyZpu8gMLgnXr1pngp/xeWPKDDvMd1gGdOiWP/EkasB4q/u233+T777+X8uXLS4UKFXJZuHglP7799lu56aab5MwzzwxLfpx44okm1gauJSVKlMglnQ1ou2rVKqlRo4YceuihEeOx2LEhHsmYMWNkxIgRJiMQhfqGDh1q3FwgPZT88DAZ9BFFQBFQBBSBrEJAyY+sGk7vnYHgGDhwoFx11VXmgOcsZH+pVKmSifvhtxKM/Hh44rJcYvbvUD+o2Dt27ZFBM36QQdN/MN/nPySfXNu0msYC8dsgqzyKgJ8RSEGwU7qfbvJj/vz5JgvYddddJytWrMhl+UGsi2rVqsm5557r55GKWjbiXvTr10+qVq0qF110kaxevVqGDx8uPXv2lCpVqpiYGsOGDZPNmzdL9+7dpXLlyiZLmrts2bJFvvzyS+NeghVlx44dTUwQGz/DWn60atXKZFfDQqNPnz7mewgTLDXI4vPAAw8YouKSSy6RkSNHCvXed999QeN4WBks+dGgQQPp0KGDcW8lgw8Fax7cli677DK55pprlPyIeoboC4qAIqAIKAKZjoCSH5k+gnHIz60eB6ljjjkml5UHft4ETMuEmB/Rdt+6yWApsn+/SPNjDpeR/8l7ptvR4qbPKwKKwL8IvHZB4B9JDHbqB/IDgrxXr16CEk0KXeJAEUTz/fffl+nTp5vAmGXLls2aaYFVxHPPPSdYWTzxxBM5QT4/+OADefnll+Wll16Sww8/XLxafpARBssYt3UFgFnyA6sa4oFgaYmFxltvvWVIDlxRkQHSyQYthfgAf9xYzj777JC4W/Kjffv2pm4CoVoXHQKtYl1Ss2bNoLJpzI+smc7aEUVAEVAEFIEQCCj5kUenxrZt28zN1fr166VJkyY5gc0IZPfee+/JoEGDspb8sJYiX/ywVdZv3yWTb22ucUDy6DrQbisCUSNAsNMmPUTO+L+oX43mhXRbfiDrxo0bTVYSrB1sadOmjTz99NOGNM+mwm8hZAUWHxAMtliigvgnfJdI8uPJJ5/MsZ4hwCjEB/+FsECWpk2bmpgrFNxYcFUBd+ZGqOJ0SSIdL30h8OnRRx9tftfJ7kIMl2DETDjyA3KI7HBkj8ECU4sioAgoAoqAIpCJCCj5kYmjlgCZOdDNmTPHpLpzBkOjag5fmDRno+WHEzrcYC4fMlt+3r5LxnRrogRIAuaVVqEIZDUCGxeLDG4mcsUokePaJLWrfiA/6CBK7/bt24UUrWQ1IQNINiq/luS4++67c8UysZ/fcsstJsNNIskPZ7YXJ/mBlQdWIbjAWJcVO9mCxQZxTkQn+cElBzLjVtOyZUsh+wwuOKGsUsKRH8RBIRg6OBQrViypc18rVwQUAUVAEVAEkoWAkh/JQtbn9XKQnTZtmnTt2vUg8iOTAp7GC7MSIPEiqO8rAnkIgYVviLzbXaTnEpEyVZLacb+QH8E6iWskJEg2WX8QD4M4GGeddVYuy4rly5ebGBnEzojH8sN5qRAs24uT/IBw4mICyw9nNhYsNrAACUc+uIPR4vIyceJEUxdESPXq1WMiP5CZLD8PPvigiV+iRRFQBBQBRUARyEQElPzIxFFLgMx79+6V119/3RxeTz311FwECL7H+ARnu+WHhXHdtl1y3oCZUrpoQeneoqYULZTffNW+UaUEIK1VKAKKQNYgMKWXCATIveuS3iU/kB9///23LFu2zFh+OAtxP9q2bevL34hYB8bG/CDI6/PPP2/ibvAZwV2J+xFtzA8yuNx2220mUCoExpAhQ+T00083AU4jkR9kdcFV5c033zTtknGGQoparDauvPLKkN2E/CCT2w033GCeIbUtgU+JAQJxQXyRaC0/cMPB1emff/4xfeH9hx56yARz7dKli6lTiyKgCCgCioAikAkIKPmRCaOUBBkJ6nbvvffK3LlzTfo8ArlRuFlauXKlcX3JK+QH/f50+Sbp8tq8HKQ1BW4SJp1WqQhkOgIpCnYKTOkmP3CZwMUB8sP+PmTCb0Q8Uwwln/gmZHWBMOB3kqw3KPxkRSMgKaliwQZ3FFxJiJkVqkyZMsVkj8GK4+effzaBxBctWmRS0NIOhAQxVGiXumkXtxQIBSw0aAsrGz4j+wtxSW688UYpWrToQU0Sj4PMNFh52DTE3bp1M0Fp+a2nHQKlQlxBkIwaNcq0QcYe+gqhAbkyfvx4gfTC2oV2uCghc82kSZNM/VjHrF271sh4yimnGEKlUKFC8cCu7yoCioAioAgoAilDQMmPlEHtr4a4eerdu7c5yLgPUn6+1XOnuk0Uqlh/NOv3SU51l51UWZ5oXy9R1Ws9ioAikA0I9C4VCHSa5GCnfiA/+I0gOwgWBO4YH362DkzENMPCgeDfBQsWNNlR4ikQCaTQLV26dEyxUqwsuJoEIz3ikU3fVQQUAUVAEVAE8hoCSn7ktRH/t787duyQGTNmyHnnnXfQrY2f/blTRX4UKnCIvNvjNA2CmkfXh3ZbETgIARvstPP7ItWaJx2gdFt+fP/998YyEKsDLYqAIqAIKAKKgCKgCGQDAkp+ZMMoRugDN08EMcWH2Z3ZxUv3MafFp9cPt07JJD/Wbdtp4Nj8+9/Sf+p38uPWP6V/h/oa+8PLJNFnFIFsR2B6HxH+7l0rUqR00nubbvIDi4OXX35ZmjdvLnXr1s3VXz9nBEv6wGgDioAioAgoAoqAIpCxCCj5kbFD511w/HtHjhwpRH2PhcAgtV+NGjVypf/z3npin0wW+eGWkiwwd769SD5a9oucUqOcnFe7fM4jxAPRoggoAnkMgecbivzzl8jt36ak4+kmP+gkgTOJUwGBjguILWQLIx6FH+NCpWRwtBFFQBFQBBQBRUARyEgElPzIyGGLTmjIj169ekmrVq1yHWC91jJz5kxj+typUyevryTtuVSRH7YDD09cKsM+X5PTn57nHCM9z6mVtP5pxYqAIuBDBH76UmTYeYH0tqS5TUFJN/lB6tcePXpI7dq15aSTTjKBMynEryDwJZlMlPxIwUTQJhQBRUARUAQUAUUgYQgo+ZEwKLWiVCCQavLDGQg1Xz6R285W8iMV46xtKAK+QgDiAwKE0mWySNVmSRcv3eQHAU+x/GjXrt1BfZ0wYYJUqlRJGjVqlHQctAFFQBFQBBQBRUARUAQShYCSH4lCUutJCQLpJD/oYItah8vwrienpK/aiCKgCPgAgYVviEy5V+TvP0QqnihSoIgIQU+TXNJNfmD5MW7cOOnevbuJ+eQsuL0UL15cDjvssCSjoNUrAoqAIqAIKAKKgCKQOASU/EgcllpTChBIB/lB/A/KUx+tkI+//UUm39pcs8CkYKy1CUXAFwgsnyQypqNI20EiDVLn+pdu8mP//v0ybdo02bx5s1x88cWG7KDw+eDBg6VevXrq9uKLCapCKAKKgCKgCCgCioBXBJT88IqUPucLBFJNfjg7DQly/nOfST4RQ4CUKnogAKAvwFEhFAFFILEI/PWbyODTArE+Ok9ObN0Raks3+YHby+WXXy6LFi0KKumsWbOU/EjpjNDGFAFFQBFQBBQBRSBeBJT8iBdBfT+lCKST/KCjy9bvRUSOHAAAIABJREFUkAue+8ykvyUNrhZFQBHIYgRsetsbZ4lUqJfSjvqB/BgwYIAgh7X6sACQ6pZ4HxrwNKVTQhtTBBQBRUARUAQUgTgRUPIjTgD19dQikG7yg94Om7VaHp60zJAfkCBaFAFFIAsR2P5TwOrjuNYibQenvIPpJj92794tq1atklq1amnMj5SPvjaoCCgCioAioAgoAslAQMmPZKCqdSYNAT+QH3TuqqFzZP6P26R7i5pSsUxR01+IECxDyBDjLC3rlE8aHlqxIqAIJAkB4nysmSnSc6lIkdJJaiR0takkP1auXClfffWVyexSqFChqPv6/vvvS7ly5aRJkyZRv6svKAKKgCKgCCgCioAikCoElPxIFdLaTkIQ8Av5sXzDDmn17Gc5ferQqJIhP9Zs3Sm9xi3O+bznOZoaNyEDr5UoAqlCYP9+kR9nibzWWqRVX5EmPVLVcq52Ukl+fP755zJy5Eh55plnpGjRAJkbTXnkkUekRo0a0qlT6gLCRiOfPqsIKAKKgCKgCCgCigAIKPmh8+AgBPDnrlatmi/9uf1CfmDd0azfJxFnT/czakqvVsdFfE4fUAQUAZ8g8OnjIgtfFylaVuTGz9MmVCrJDyw/xo8fH1dfW7RooZYfcSGoLysCioAioAgoAopAshFQ8iPZCPu4/m+++UY+/PBD2bt3b46Uf//9t0ycONHcAPoxmJ1fyQ+sPqzlx70Oy49SRQvImG6nampcH68DFU0RyEHgt3UiA+qK7N8n0vl9kWrN0wZOKsmPtHVSG1YEFAFFQBFQBBQBRSCFCCj5kUKw/dTUhg0bpEePHlK7dm0pVapULtFmz54td911l5IfYQYMyw/iezgLsT34bNmGwOfrt++SV79YI3v37ZcH2tTW4Kh+WgAqiyIQDIEJN4ssGBH4BquPCiekDSclP9IGvTasCCgCioAioAgoAlmKgJIfWTqwkbr13XffyZIlS0yAO3eZMGGCVKpUyaQy9Fvxi+WHV1x27Noj3UbOlzmrtkqdiqXklBrlzKuVyhSVrs2qe61Gn1MEFIFkI7DiQ5EJPUT+3CxS7FCRKk1FrhiV7FZD1q/kR9qg14YVAUVAEVAEFAFFIEsRUPIjSwc2Urew/Bg3bpx07949o9IYZhr5Ycfhv+98I2/M+Unyich+EWMJouRHpFmq3ysCKUZgeh8R/nrntupKsRSmOSU/0oG6tqkIKAKKgCKgCCgC2YyAkh/ZPLph+rZ//36ZNm2abN68WS6++GIpXry4eZrPBw8eLPXq1VO3lwTODdxhLnjuQHaYe847VnqceXQCW9CqFAFFIG4EBjcTKVJKpPPkuKuKtwIlP+JFUN9XBBQBRUARUAQUAUUgNwJKfuSRGUEqw2bNmnnu7axZs5T88IxW5Afd5EeF0kVkas/TpVTRgpFf1icUAUUg+Qj89ZtI38ppTW/r7KSSH8kfcm1BEVAEFAFFQBFQBPIWAkp+5JHxnj9/vgwdOlTuv/9+KVy4cNhek+qWeB+a7SVxk2PHX3tyKvtuw+/S5bV5UqVcMRnTrYkSIImDWWtSBGJHYPkkkTEdRW6cJVKhXuz1JOhNJT8SBKRWowgoAoqAIqAIKAKKwL8IKPmRR6bC77//LsT5qFWrVsQe//jjj8YN5rDDDov4bKofyNSYH26csAS5fMiXUvlQJUBSPYe0PUUgKAJTeoksfEPk3nW+AMjP5IeffyN8MXgqhCKgCCgCioAioAj4EgElP3w5LCpUKASyhfygf9YVBheYa5pUlSIF85tuayBUnf+KQBoQIN5HmcoiV4xOQ+MHN+lX8mPfvn0ycOBAadiwoS+tA30xeCqEIqAIKAKKgCKgCPgSASU/fDksyRdq27Zt8vrrr0u3bt2kSJEisnv3blmwYIF8//33snbtWrnuuuvk8MMPj1sQAqiuXr1aevfuLTfffLOcfPLJOXX+9ddfJqMBViYtWrQwn8+YMUMqV64sN9xwQ9C2s4n8oIPPfbxSnv5oRU5fNQtM3FNOK1AEokdg+08iA+qKtB0k0qBT9O8n4Y10kx///POPPPPMM/LII48IloPu4te4UEkYCq1SEVAEFAFFQBFQBLIEASU/smQgo+3G1q1bze3dXXfdJUWLFs31OsFR161bJ5dffnm01eZ6fvHixTJ9+nSB5OjVq5e4D8u7du0y7U+cONEQLmeffbb06NFDLrroIilQoECeID/cgVCV/IhryunLikBsCODu8m53kZ5LRMpUia2OBL+VbvIDInzIkCFy0003SYkSJXL1zs9xoRI8DFqdIqAIKAKKgCKgCGQRAkp+ZNFgRuqKte6AjOAm77333pMOHTpIoUKFcl7ds2ePDB8+XLp06WLIiEQUm2kmGPnRv39/Q3iUK1fOU1PZZvnhJj/qVy4jE246zRMW+pAioAgkCIF3bxRZ85lIz6UJqjD+atJNfnz33XeyZMkSadeu3UGd0Zgf8Y+v1qAIKAKKgCKgCCgCqUdAyY/UY562FvHVxt1l7ty58sQTTxh3lGOOOUYgFJzl0ksvlc6dO0fMCuO1I0p+hEYK8sOWad/+Ylxg2jeqJP071PcKrz6nCCgC8SKAy0u1ZiJtB8dbU8LeTzf58eeff8qgQYOMC2SZMmVy9WvChAlSqVIlkxVMiyKgCCgCioAioAgoApmCgJIfmTJSCZbz22+/lVdffVUeeuihg9xeEtyUhCM/8CcvWbKkkQFrlCOOOEKuueaakDJlm+WHG+ths1bLw5OWSc9zjpGe50TOzJPosdL6FIE8h8DGxSIEO/VRvA/GINXkx5YtW4ylh7PwGW6J55xzjonFRNm7d6+MGjVKunbtqgFP89xi0Q4rAoqAIqAIKAKZjYCSH5k9fjFLjxUIN3v4cufLly/mery8GIr8wP2GgHpYmhx77LEm6Oo999wjFStWlDvvvDNo3A/ID4KohioEVn3wwQe9iOXbZ+58e5GMm7/OWH9gBaJFEVAEkojA7IEiU+4VuXetSJHSSWwouqpTTX6wTxNvqX79+lKwYMGwwuL2MnToUCU/ohtSfVoRUAQUAUVAEVAE0oyAkh9pHgA/Nj9ixAipWbNmwg62ociPYH0nkN5jjz0mb7/9ttSpU+egRyA/KlSoEDIbDC9kOvlBH64ZNldmrtic038lQvy4UlSmrEBgzJUiZHu58XNfdSfV5Mfy5cuNlQdBqCMR4uzT1apVS9hvhK+AV2EUAUVAEVAEFAFFIGsRUPIja4c2d8fmz58v9913X8TeYhGycuVK6devX9zZXmxjociPX375RVatWiUNGjTIcXOZOXOmSXsbKo1itru9WMxmr9oqVwyZreRHxBmrDygCcSLQt7JIg44irfrFWVFiX081+ZFY6bU2RUARUAQUAUVAEVAE/IeAkh/+G5OkSDR79mxjUUHawiJFipg2+Az/7dNOO5BdhAj/pDjkOW72ElFCkR/E+8DC480335Tjjz/eNMW/b7/9dnMDGSyYXl4jPw7Jl0/27d8vLWtXkCHXaHDBRMxHrUMRyEHAxvu4YpTIcW18BUy6yQ/cECGna9WqJfnz55edO3fK+++/L7/++qs0btzYkNbuYNm+AlCFUQQUAUVAEVAEFAFFwIWAkh95ZEps3LhRvvnmGzn33HNNjzds2GCIB9LMFihQIAcF4mlg0tywYcOgbiexwBWK/OAgTWndurX5L0QMAVjxJ3/++eelVKlSBzWXl8iPsfPXmf7PW7NNftz6p2aBiWXy6TuKQDgEpvcR4c9n8T4QOd3kx9atW2XgwIHGDYaA1LbwG/HOO+9I6dKlE5YOXSepIqAIKAKKgCKgCCgCqUBAyY9UoOzDNrDwwMf74osvPki6hQsXGteXDh06xCU5dYwfP15oi8wyXbp0MYFNCXBKit1//vlHBg8eLEcddZQ0bdpUPvroI3Oz2LdvX6latWrQtvMK+eHuPETIXW8vkiY1ysmQqxtJqaLhAxLGNXD6siKQVxB47YJATztP9l2P/Up+4Bo5cuRIY0F4+eWX+w43FUgRUAQUAUVAEVAEFIFQCCj5kUfnxvr162XQoEFy7733SvHixXNQsJYf5cuXz7ESSSZEtEfsD4iSKlWqmHSK4Uyp8yr5wRhAgDwwYYns3b9fqpQtJocckk+6Na+hGWGSOUG17uxGoHcpkTP+L/Dns5IO8uOPP/6Q4cOHy5QpU2TSpEkhEbngggsMcW3T3/oMOhVHEVAEFAFFQBFQBBSBoAgo+ZFHJwYuJk8//bRxf+natasceeSRsmvXLhk3bpwQHPXZZ5+VsmXL+g6dvEx+MBhvzlsrvcYtzhkXzQLjuymqAmUKAl+/JvLerSKd3xep1tx3UqeD/LAgQEqPHj1aPv74Y3n44Ydz4kTZ70uWLCmFChXyHWYqkCKgCCgCioAioAgoAuEQUPIjD88PyI4BAwZI//79TRA7yjXXXCOPPvqob2/08jr54c4Cc8e5teTWs4/Jw7NYu64IxIjAs/VE/twkct/GGCtI7mvpJD/oGVYgM2bMMBaASnQkd6y1dkVAEVAEFAFFQBFIDQJKfqQGZ1+3AglCJH8CnxJkNF++fL6VV8mPrfLge0tl37798tOvO43ry7gbm0rtigcHh/XtIKpgikC6Efh2osibnUSKHirSa026pQnafrrJj3Cg8JtBBhglRXw5dVQoRUARUAQUAUVAEQiBgJIfOjUOQoAUuOXKlTNBSf1W8jr54RyPHbv2yOVDZsvP23fJmG5NlADx22RVefyLwAsniWxZEZCv7WCRBh19J6tfyQ9cYoj3Ua9evVxp0n0HoAqkCCgCioAioAgoAoqACwElP/LIlODA+sMPPxgLj7p168qff/4pixYtMhlX3IWMK23btvXlwVbJj9yjpQRIHlnA2s3EIfDlCyKLRgfIjyY3iRQoLHL6XSKH+CuDUqrJD5uS3CvQr7/+unTq1Mnr4/qcIqAIKAKKgCKgCCgCaUdAyY+0D0FqBNixY4dcf/31sm7dOhPIDhLk6quvlhIlSkjBgrkP/T/++KMMHTpUyY/UDE3crUCAXPDcLFm3bWdOXRoINW5YtYJsReCv30T6VhZp0l2kVT/f9tIr+bFmzRp55ZVXjMvi7t27pXnz5tKiRYuo3RcJdM2+f//990vhwoUNLmPHjjXBsE877bQcnEhdPnPmTOnRo4dpU4sioAgoAoqAIqAIKAKZgoCSH5kyUgmQc9OmTcbSg8PsTz/9JEOGDDEH3aJFi+aq/Y033pBq1aop+ZEAzFNVxbsLfpaeby5U8iNVgGs7mYvA9D4i/PVcIlKmim/74YX8+PLLL01mrr59+0rVqlWNO8p7770nw4YNM/t8NOX333832b9q1aplXoMEnzZtmskG5o4DRRsVKlSQk08+OZom9FlFQBFQBBQBRUARUATSioCSH2mFXxuPFgF1ewmO2NSlv8j1I78SQtXuF5HLG1eWfu3qRQuvPq8IZD8CWH0c1zoQ68PHJRL5sXnzZrnhhhvkqquukksvvdT0hNS0kBZXXnnlQaR2tF3FwmPJkiXSrl27g15duHChrFy5Ujp06BBttfq8IqAIKAKKgCKgCCgCaUNAyY+0QZ/ehrdu3SpPPvmkcMAuXbp0eoWJonUlP0KTH2O/Xmu+XPLzDlm/fZc8cGFt6Xpa9SjQ1UcVgSxHYOEbIu92F+n8vki15r7ubCTyA+sLLPfeeustOe644xLely1btpi058hRvnz5nPqxHnz66aeNZaDTHSbhAmiFioAioAgoAoqAIqAIJBgBJT8SDGimVAf5wY0hptJXXHGFnHLKKXHfFKai70p+eEP5zrcXybj566R9o0pC/A8tioAiICID6gZcXTpP9j0ckciPPn36GEsPrDwgJPbs2SPbtm2Tm266SQ499NC4+0eQbOJDjRw5Ujp27CiVK1c2gbIhWyDM+/XrlxG/GXEDoRUoAoqAIqAIKAKKQNYgoORH1gxldB3hkDx8+HDp1q2b4Os9YcIE+fXXX+XCCy+U2rVrCySDH4uSH95HZdis1fLwpGVStVxxaVC5tBTMf4i0rF1BWtY5cIvrvTZ9UhHIcATWfCbyGu4ug0Qa+CNLyfTp0+XMM88MC+xnn30mzZo1y/XMrl275Pbbb5eXXnrJkBM268ozzzxjsno98cQTUrx48bgHbN++fUL2L6wEkQOy/LbbbjPBsxNRf9wCagWKgCKgCCgCioAioAhEgYCSH1GAle2Pbty4UR577DGZMWOGDBgwQM466yzfdVnJj+iGpPd7S+W1L9ZIvnwi+/eLDLn6JCU/ooNQn84WBCA+tq8R6bnUNz2C/GC/DVYINjpr1ixDOrjJj7/++kvuvPNOmTNnjowZM0aOPvpoUwXpas8//3z54IMPkuqSAvmSP39+KVSokG+wVEEUAUVAEVAEFAFFQBGIhICSH5EQytLvsfx4/fXXjevL7NmzTeaXxYsXGxNq3GD8av2h5Ed0E9IGQrVvNa1ZTp5oX18qlc2d4Se6WvVpRSDDENj+U8DlpVVfkSY9MkL4SG4vjzzyiCE7yM5Vrly5HPIDooS93VqDJKOzI0aMkJo1ayaVYEmG3FqnIqAIKAKKgCKgCORtBJT8yKPjT8wPDscffvihnHfeeXL33XdL06ZNfe/DreRHdBPWTX4ULZhfdu3ZK5AgNQ4vIYUKBNybmlQvpxYh0UGrT2cSAu/eKLJ8UsDqo0hmBHiORH4Q8PSBBx6QN998U4499thc5AdujBdddFFUI0Q8D1xp1q5dK6+99pps375dLr/8clm0aFHQerBK0YCnUUGsDysCioAioAgoAopAmhFQ8iPNA5Cu5iE/Hn/8ceO//dtvv8k777xjIvpffPHF5r/58JPwYVHyI75B2bFrjwz7fLW8NGOVIUHUHSY+PPXtDEDgi+dEpt4v0qS7SKt+GSBwQMRI5MeaNWukc+fOxlXRkhDjx4+XF154wcQBOeqoo6Lq6969e43FCFaBpND96aefjPsjcrjje2Bt0qhRIyU/okJYH/YTAn/88Ydx20qU6xbrZ/78+cYaq2jRosaqlv+6PytRokTKYSB2D7HdSpYsGTGeG6my6QMkaIsWLaRJkyYpl3f37t0yd+5c+eqrr3KwTAduyeh4ouddMmTMlDqDrblMniesvdWrV3uCv0iRItKwYUNZtWqVfPHFF0J2NlLeH3PMMZ7ez+sPKfmRR2cAPy4smlq1ahnfbSL7r1y50hx0//77b3nooYfkxBNP9B06Sn4kZkhGz/1J/m/8NzmV9bn0BLny5CqJqVxrUQT8gsDff4j0qyay92+RnksCmV4ypEQiP+jGzJkzZeDAgfLggw8a0oIMLLyXCIXF/RvhhI1DGoTIYYcdliFoqpiZggDnD5QaiINklaVLl0qHDh1MljvIwkQE7+UMtWPHDhNIfvLkycYdjaxL7s+si1qy+has3qFDh8p1110nr7zyivznP//JeSQY1sTz4SxIUONbbrklqe5zoTCArGE/e/HFF41i53TtSyVuiW4rGfMu0TKGq485DnnDevFDUoRga86uL7/J6mWcCGBODK9bb71VGjdubF657777hPhfw4YNM59x6cEzS5YsMZcVhQsXNiQhGdnefvttvZDwArSIKPnhEahse8xmeyHGB+kSWVgw7Zdccol06dLFt6lvlfxIzEx0u8MUK5RfhnVuLE1qBGIHaFEEsgKBUZeJrJgS6Mr100Uq+o/QDYWzF/KDd3FXWbZsmRQsWNDEakrUTTaHXIKxnnvuuQmrMyvmlHYiqQhA6GF1kMyYNVi+csFTr149c97hAihRBUUdyyunwh7ss0S156UelKOnnnrKBEk+6aSTcl4JhbV1i7766quTOg6RZE83bpHki/b7ZM67aGWJ5fmdO3eaTGKQYukg8ULJHGye+FXWcLg/+uijJvub052U2F7jxo3L5d7Kb/79999v0toT7Py7774zLqqQheqK6m1mK/nhDaese8oZ8+Pss8+Wrl27miwBZcuW9XVflfxIzPCs27Yrp6KNv/0l945fLN9v+kMeuLC2dD2temIa0VoUgXQh8NdvIhNvE1k6XiRffpEChUWqNRPpNDZdEkXdrlfyI+qKPb7AbwS3xPzx21CgQAGPb+pjikDsCHD7iel6MsmP2KWL/KYfyY9QUofCWsmPyOOcF59Yv369/O9//zMEiN/JD7/KGmreYO329NNPy2WXXWZSytsSjPzgu+eff15atmxp4n0p+RH9alTyI3rMsuINftz++9//yh133GF8xPwa48MNtpIfyZl+xAJ5aNIyGTd/nRxesrBUK1dM8h9yiCFCWtYpn5xGtVZFIJEIrPhQpNZ5IhsXi7zbI/DfM/4v8JeBxQ/kBwFVr7nmGmN6jhlx27ZtpVq1ar4weU72kGL5woG0VKlSUf0+WlNsLHCCuW5g0k+cLXy2Q7l20PaePXtM27gf8ZzzNxp3BW7/SpcunZKx+Oeff3JiRsRLgoWr69tvvzWWGOHcLSx+mN4nysrJPZfCjb2VP1T7mUJ+hMM6EeRHrOvHORbhLD8irYFI4xRu/4g033ENIt14qPVn9wDagMhjDRcrViwpW5bFgXgu0azNYH0IhxnfYT306aefhnVDYtxtvxPZ4XD1uueJF1m97MNu+UO9E2kuesGB+fTyyy+bWEHOS+hQ5AcBzytXrmzifkRLfiRCXi998vMzSn74eXSSKFs4f+4kNht31Up+xA1h2ApuG7NAJixcn/PMkKtPUvIjuZBr7YlCYPBpIsUOFVk1Q6RMZZErRotUqJeo2lNeT7rJDw56KNgc3lG8OVAuWLBA3nrrLUOYt2vXzle3f4kaoIULF8pzzz1nbtW43cQ14MILL5QKFSpI7969hUw6BIStWLGifP/99/LDDz8IN+hHHnmkUQxGjRol1157rYmbgLsB7hWHH364IY8mTpxoYm3hSvT++++bf3O45XsK75BpBxNmFCtS0JNthzgSyPLrr78aBaRSpUrm0EsshwsuuMCQUu4LDAiWPn36CIfkKlWqGEIBefk3PuO4vNKn6dOnm9tD+xlBz21dKEjIwMG8TZs2JjscWYB69uxp4lkgF3/0m2C7yH/88ccbzCAHyCJn42lEqousRbjffvnll3LqqadK9erVzbsEZUdm5h8+7fi6E68DXObNmye9evUySsBHH30kzz77rGmbm2meJ+jv8uXLhRg1Fmdwefjhh40peatWreSZZ57JIaFCjf3JJ59s6sOdhUKwX/7t7iPfRSI/WFPc8DIWlPr168s999xjCDHIxg0bNhh3HMzamQO2cGYjvg+uaGBJqmksssaOHSsbN24044EFr52nmP1TN+NJUGRwGTRokLGoiYS1JT+Y9+wDzDc3jqHWG3OAWATItnnzZjNH77333ohxiJjbBFiG0MI1h3Em6PKKFStyKduR1oCdZ+DIOlu3bp1s2rRJevToYebP4MGDzXxGpm+++cbMNwhe1iyfM99pg2xZrIkaNWpIt27dDLFAf8AQ1wJcpfg368i5ZmbPnm3WCThDnhKHibgM7B3MS+e8QwmNtEaddTM/cW3ANWLx4sVGTuLWEAeC8Sdbl7uw77A+R48ebTI7Ej8C2Zs3b25c3hlj9pBwcxssSZDAGgOjs846y4wTGSLBjoJsxM9p3769IXuYl8znYAE4wZ11R71gQ2Bdxgclnnd4nzaIfQFJBylAME/kZn2BORjYfcq55sA0nKxe9mH6Y+cjpBIkNEGAIf7r1q1r9jr2fMbX634c6+9TKPLDWZ8lP7jQJmBqqD040tqJVcZMfE/Jj0wctTwss5IfyR38sfPXyV1vH0htWat8Sbnh9BrSrlGl5DastSsC8SAw4wmRTx8N1NCos8i5j2RMSttQ3U43+eEkyDlQzpkzR1599VVzAMY09+abbzb+xtlUOGijQEJYQH4QrJLAj9w6ohxwCMbsm4M9Sh3fo+j17dvXKCAcPvkcMoGDMfWghKJ8oqCiYBFXC+xQplF6idXC9xzKiclA4Drrt41yQDBbFCQsRXgeRZT/oggQQBG3JJQOZywH55igGHTv3t0oG/QNhYGDO7JBLNAmih3PoVxD3mB2jRJJO5A8tj1kJGgmig6KHMq/PXjTPko9GKGYXXHFFcY0G7faaOuCNHG6vViTcIgmJ1kxdepUo8yihJKlzirt9BE5IT8wf6cublSdwT5RKn7++eec+iKNPUQV44cSi4JH3DTqQ3FDSQumiFnXADchAo70AzKM78CYgpIKtoxLqICSKF7IAAl53HHHGQUSBRRyy6a3huhACb/rrrtMPcEsOey4ubFGjmhwdM419glIBUgC5gKkHvLyb9YJymOwwvMQihAmBGYFSztnIFNs/BSIo3BroEGDBkYZJQYSc4+5CMmIsowCDalo5ybKM+uVOAuQRKwN5ER5tHMMbMmohWIOCcHn1MecY+8jTh7vQVgy/5kTzAWIK5t+nDXKnsAax4LLPe/AI9QaZZ8ZMWKEIVbZX5jD7AeQOs55zZ5BCWZJBgF74403GmIRUs25NiFOIDEgI7zMbWSHBHAHoGXtsMdAKp5++ulGFvoMCcReE8ydnt8XxpLCXgIJQkFOZGLNYnEIuWn3VL5nzTJXmLesPYufO85OKFkhQsPtw8iBbMwN5KAeCvs+84E5wN7LHEW2aPfjaH8voyE/wu3BkdZOqN+PaOXNlOeV/MiUkVI5DQJKfiR3IkB+PPnhd6YRUuGWKlJQ1m3bKWWLF5Jtf/6d0/iY65tocNTkDoXW7hWBr4aKTLpDRPYH3mh8nUjrp72+7dvn0k1+oAChGJcpU8YoaRycIQLOOOOMpGbiSNeAoLhxwEU54CBNJhsICpQ3CjePkAQcRnkG5drezHOwhNDge6wPrIk7RBGKKoQCFjQQDty4ojxbEoI08ygTEAngjbsLCg4KMf/mpr9Zs2ZGEYA4mTRpUo6CQfpSgt5hBRLs1tcqBtyFKT/XAAAgAElEQVQ+W2XZfoYsKFeMKwWlhrqwCkBx4//pM5YuzuxBVnl68sknpXXr1jnkBy609hbYrVhHW5dbIbf1sSZQYG2xCiBWSOBvlXbkBUMwtp9BKDG+tjiVUJSZSGOPFQLvoOwyhhAyvMNtqpOQiWT5YQkRm/kD5RucqQ/LB/6N1UuogvKGsosckC+W/CDYMUokChtkEIphnTp1TDWxkh9ecHTKSR8gSCGpIACY08wX5jufhwrGiHILWWHnnq3TjSWWCuHWAIQGVlAQDZY8g7RiDkNeYMVh5xKKuiWLaM+OB+SNncd2jLF2gOCcMmWKfPDBB2ZNQ7bZ+QdhQ3uQHwSJRZGEwELphzhl7UICMs9CkR/B1ihrzLke2QdmzZplcIQcsmveOf/c8wYMnfUEWw/WAi3S3A5GKFiSFwsa9jlrxca4gyNji6VUsML+CE5Y5DBXIR0goCCc+N2hf2AGoQX5S7FjgsxY6UBwBVtzocgPG3Q21D7M+gyGkRvHSHMx1H4c7e9bNORHuD04VfJG2790Pa/kR7qQ13ZjQkDJj5hgi+ul2au2yn3vLJFVmwO+nBQlP+KCNIUvQwjkS2F7MTS1aLRIpZNEynnMT//TbJEqTUQIavpud5Hlk0SqNRc5678ihUoeEKDCCTEI459X/EB+cGPI7SCuDpjScuN4xBFH+AekBEpiD7zcTodTJoIpL7gwYOmAcoUJuS0optzkY7nBd9z4Y4bPoR83BxQu/t/epHJbz80x7hwQEJALuJjg1kEd3KJyC23HAHIGZQjlgpv/YMV9aOeZYJ+5yQ8wwKXFrZBa5RHCAeU/mAWB+7N46kJeXHdQXq3iZ/vpHjOsbFBCnUSHF/LDvhdp7HEBoW9YVvDOZ599ZsYiFvLD3nxjPYTlDq4ZEG2Md7jsM1b5Y27xHnMGcpJ5BsGA0ohrBMqXdTmKlfzwgmOwOUefwAaXFQgBrBeYc8HID6vEY9ngtihwK7WR1gCuH1hHuOeJU8ZQ8RGY56xh5jRr1RasO1CIsQRAAUderOBwu2IO8J4l61jf7777rkk3TjuQkljJQRojGyUU+eEkKIKtUUvOQK6yD7N/QLrgIsZYh4rbh9LL3oALD0SnJc8gWiHabPEyt4MRCpbwYT7TVyzZKHyOSx1uLKHID0vcYfFDH7DYgezFigSyEZIP1zQnaWkxdGZAiYb84P1I+7Als7G4oc+sR9Y4cxoyB1Ir0lwMtR9H+5MVDfnhJI3de3Cq5I22f+l6XsmPdCGv7caEgJIfMcEW90vWHQY1GnW6dsVS0r99ffPfPFl2/hqIL+G1/PiFSNWmXp9OzHNzBovs3Cpy5n+91bdtTeC5ssFNkw+qZOM3IqUqihTzmB554SiRI+uJlK+bu6rnGgbIjLaDvMn5+iUih9YQWfxWYDaecZ9Ikx7e3s2gp9JNfnB4xVQdf3cO/RwIOfyhaBH/IdssQBJBfqCguw/qdsqBHwqUdYPhhjTYoR0LFG7OUbo4aGOGjfKIaT2KlpuMiDSlYyU/OCwHay8W8iPWusCCgnUMimk6yY9ffvnFKJFYWNhYJqEUWa+pbp2KKfF0IBiJLxKp2PcYWxRMlGGUTAgpCBwUR1w9bPFCflissRwJRhiFIpGcsqJUMmcgZVAWsYCAAAmXhjNa8iPcGgCPeMmPcMQJpBeuRFgVobCzR0K2uVMC0yfWCYq8tXwAE8ioWMkPyAkse6iXPYY5AAnD2rLWFsHmDbJAdKCwQyogD6QpFi6WHPM6t53kB2SODZqKhQfuH+FI42CyWfcvrGkgWiGOrMWSJZSD7aluQiAS+WFlxS2I/dfLPgwZDG5YnUAsYZnDb7K1ggu1p0Vau9F+n0jyI5bfj2jlzZTnlfzIlJFSOQ0CUZMf34wVOaG9ohcnApAfWIBQ1m/fJSs2/SFbft8tzY85XE6tcagUKZjffAcZ0qSGB2V48RiRelfEKVWSX9+7RwSrhBMDAb1yyppZIssmiFzwpDcBpvcR+fFzkWsneXs+2qf2/SOyY71ImSoH3tz+k8gLjUT+2S1y6wKRQ2tGrnX89YFnLh0S+VmeePtakVJHiZz3eO7nscgociBQn/ly/16RZ+qKlK4kclrPQCYWyJOfvxL5fWPg/QufFWnUJXzbC0aKTLgp8EzV00QueSl3v71JnhFPpZv8cMb8QHFHycJvngM9JtwcwE888cSMwNKLkDZeAf7r1u3FvocyifJA8Ltgyksotxfet+9yuMdVxkleYMmBYs9/v/76a+MigOsJLjcU4oRwu8tcwPTebfLPMyggmN8TADNYiZX8QLni5jWY2wtuDCiAKH5eLD9irQtlk1tXrBkIckqbwdxemI8oNLigxGL5QRsog6HGHiURxdPpEuV0eyF2AYQVJIRXtxfGysYNwcqHNpzWGuHmrL0xh+iAjMFaiCC98+fPN1YLZMxxus54IT8s1lhnxEp+YH3idjtxur2geJ5wwgkmKKstoeKf8D2kH64U1iIkmOm+cw1goUYAT6wonDFjnGsklOVHMLcX6oYoIA4ILm3ges4555i5hkLsdHth/TGPcI2BILHxN5hTWPMwPoxzrOQHcVGIyYN7F4WzsJdsTwSqnTx5srE+YU+nH84MVsHc/ULNbSf5Qf8YH8gm1obb7QUZIVXAxO5nwea0xR35GCdcNyB87Z6KC2EwtxfIQrtPRyI/rKzE+oD8CbcPE2iXMcYNC4IL90OIJ/Z+Z3apSHMx1H7s5bfI+UyiyI9UyRtt/9L1vJIf6ULeJ+06UzdhrsbmaNlgn4iYS4yoyY9n64mcerPIyf8qdra21TNFqgcCMyWlfNZfpPldSanaD5WSGnfY56tlwLSVucTx5A6zdq7IO91Eblkoki9JLhn79oocEiBkYi4fPSCyYITIXd+L/P1nQFmnTL1fZP3XIjfOipxNZNtqkWfrB947r4/Iqf8q7jELFeTFjx8W+X19wPphzecBN5A1nx14sMQRIleNDy/r7BdFpvybErbZHSLNbj9AYKybG7DusAQK5Mb0viK8Qzmpq0jd9iK4mUB6fHhfwCKEdQdRhCwL3xCBkHGWyqeI/DxfBPLGFvpAalrq2f27SOF/3Vhoc/ZAkRn9RPbvCzx98g3eCahE4p2iutJNfqAAoYhj9YG1Bz7ZHHRRbrLV9YXbPhQcbmkJeErBhJ+DMO4mKOHEyoCUcN9yQgoRAA8/dBtHw/kudaJgWr946/aAMoZihJUNSi1Kvm0bZRHFGgKErAn828pg01riQoPS4Ixf4JyisZIfNkAept8QA7RnA55yUwthw42zF/LDa13WhB4FlqCGYEJgSSwIUIBswFN7RiHgKYQIShj4RKO0u5XQcGNvg+CiFNqYLpa4YC3gHkawUsiLaMgPxglljPHFjN/phhBum2EciGuB0gl5BvljY7HgJsCttA0gST3ByI9QWHOzHQ2OTjnBkLgUrAUb+BJXHixSsKjAmgm3MBsM1L5LUFOsB5hn3PRTmDPgCXnoDngaag1APrFG7LpDyac41whkAO4ZNmuLlcGmR3UGS+U7cMW1iP5gfeSMq0B/2A8hWygQpLgeQQzbPQDSApnYN8haFCv5AdECHsTIsPi5iYxgcwb5mSvEKbH7NnODGEQUa3njZW5D3BLslfFAX2APgOiBHHIGiqZe8GRfY06HCnTLc3YfBDc7l20/mEcQTZDuWEVRCHhKTBDi3TAelGBrLpSsjFW4fZj3wJk1hNyML3oHf850wnZPC7cfY72C5SR1QFqFc2cLNnaWhIK8CmfxF80eHO3vR4qOOylvRsmPlEPunwad/sWkhmJT5weYIGpsLNHkDE9Vr66uX0i+L1RHvpy3IHeTKz4UqXXegc9QtN6/Q2Tl1IAS3PQ2kaPPOaCgvdY6oIgee8A/O2F9+H2DyIATAjfodQ74VJr6UZorRnFbivzHBA7hucrm5SKHH5cwkT1XRN9KHpnz+JCZq+Txyd/m/P9B5Mfff4gUCvzIHniphcj6BSKn3iJy3mOem47qwU8eFTnr/oNf+XaiyPEXhv8cRXvuEJFPAlG+Q5aSFURumhc6qwhz8KXTRXb9GqiCeXjdJyIVG4av95clIuu+CmQtcZYVUwIWHpANFOrHsunj3rmfq9hApGCJAAGxc4vIunkBIqFBpwCxwNyhMK+Wvx8gFZxkia3tuDaBWBrL3hUpWlakeouDiRV3Tw6rJbJlhcghBUUKFhXZvePfvhcQyXdIAIPSVURunpf7TUtuYCUD8dGqnwg4YN3Bd1N6Bf4LYQnRUjxwMy5lq4uUDwT1y7biB/KDmzLM8CE9OAiGykCRLdijVHKDiYLCoZVbdDIWoFRxA2hvoukvh3pICmsGbVNK2qwqKBoo52CHYo6Cx28s/u/gyg0xB1GUX+omvgfKI7+/uCyQgQIzcIr9PcayoX///iboH9YX3FJSMLt3/14TaBHyAPm59UM5QWaUB4KfBvuM9iB/UFaRx7bHoZ9bUPqDogPhwO09mS9QLMnQgAKOUkmGFRRe52fUhzzIHqou+mHdJohPAKGAJQGuJpAdKGkoXiiBtINSh3J03333mawnnGeIDQK5hNUD+JCKk2CKzs/4nECv/HEzjdKNMkUAy1Bjj4UT9XODz1igCKOQQP6g4DFWWBpAXjmxpd/EdHF+hsLmDCALnih4kDsQTV4LijfnNm6xuVm3N+VYBzmJMOYdiiUYWAITuVBeUajcWJP5wwuOzGGrQFuZkYHAoDbODfEl6D/KGX/Ep8CVIFhWEkgJCALIP+REEeZd1hxz1+IWaQ2wfpABpZq1RywRCBTW8yeffGLOuODBPLd7m5MIYI6BAeMMcQF+EJ8QBijhKNqQTqxB+gnRAvHFHICww/0INwvmFOsaiy+sc7AmoC/OeUdfWT+R1ih9b9y4sSHeIFdtNibaZ18meKszJa5zDrFuIJVwWWS+Ii9zmYCf9IO5GGlu0xcsglgvkC/8G1IcEsaSXMiCawj9hPihT+yPXt242Ddx7XNaidg9lb2E+UYBT/YxCAUIFsYz2PoKJWukfZj1wx9BaiEl2ecgLXiPucV+ZN3eIs1FLLHYF5hL7P1eyQ/aYg9lrOgfa4e5wm8HBBrr11qhxLIHe/n98LoPZepzSn5k6sjFKTc/0myYLEisP/ghh+1ks2ED4sfHy6YVpxhRv772jpLy8aZDpfPrP+Z+FxN/iIySFQO3zJjVhyrcYhMLoXRlke5f5FZeNywOxCXwWlDQnDEMUNDeaC+ydk5A+Wv9jEi1ZgdM80d1ELn0Fe9pOF8+U6Tz+yIFi+WWCJeDDsMPlpK4DcFiNqAoO90i7JsovtHES5h4q8iFz+W0a2OB3FTgXXnxn7bS/Yya0quVg5SZ+l+Rlo8FFFcU7Y/uF/lzywG5a7cVOblbQMmmzH0pcKPvtfzwsUjNs3M/bdOe3rowEBvClq+Hi8weJNJjdu7nccH58sWA+wZxKbCcQF5nwSWj3NEikCqUv3aIbPlOJH8hkbMfFGnSPfA5pA7kBu188nAgJsVZD4gUKi4y6xmRX1cFFHv7fLB+jrwk4A7S/lWRAoEI56a8d5PIH5tEjmstQtBPtyUFxMN1Hx88tyyxYCw18gWsKfIXFtm3J1AHJM5J/zlABEJwrf5MZNUnB6xdrAxYd1Q5NfBXovwB2ex6++K5AEFDObK+SIteIpAoXgvyvHtjwGKEkr+gCO5HrKG2g7PWxSUYPOkmP9wxP7wOYTY8Zy0i6YsX03Jnn8O9y+8rB1prRg1hwQGeP5QrFBUUQ5RIlDe3qbVth+ewCsEkPJgimegxSGR7XuqysQScN622T5jpo4Q4b68T2d9w4xfsO2esjFjkgPyAiEJBChW0Mli9yMI8QXG37/H/4BLNxVU4rGPpD++4x5h5b+d2uD461wfrjjWAu1eweRBpHkX6Plzfws2xYN+xFm02EuRlTbrXeaxY8p5N9cw+Yd1C+Jw5AKFDZh1IVJvdx7lPYI3GWR4XNkteU491J+K8D+nmdW7b5yDP3ORXsP3NS7+RJ5zVeaz7cShZw+3DjCMkNNZ+EJKQubZAouFihmWaM212PHPNCz6JfibT5E10/6lPyY9koJoBdbK4YdXxn4VVtOQHovMdbLnTZ9IXXfrsKZGPHzogCjfEFeqJ7Pg5oFTagoJW4yyR6s1zWSkYxRRLBG70cWOwBeWMvwYdRUZfGVBM3S4xwZRs3n+zk8i5j4gcUkCEW2tuyZ112zYgHiBbiP2AotnmmciQYn0w+S6REy7LbQUAsQIO1EFdzvLODYE4CO5CVgx3QEmsAZ6pLXL7sgPuBfY9Yis0vDp3Ld+8JTLuOpHOkwPKqIiJA1Jy0zypPbWj3FlhuIxfdYj071Bf2jeqJLLwdZF3ewRkXDI2QCgcdkwAa7D44RMRcN2zK0B+QF599mRAHjfZEwwt3DFwsfjPtIASj8L83WSRb987+GksCLCA2Pt3wFqA2BO28Pk/fwX+r0ipgIUEf8ytcIU2sUiA1EF+MKEuCAsIFEgKFHYb/8JaMECwgEGja0U2LRc57bYD5BBBSjcsDN9u4RIix18kUvRQEQgPawXhnM/BajDEXDsR3I4okDmQOpZ4cr+zf7/IgLoiv60NfAPJB1kYqoCDm3REzlgsM7CYsThkSera8IN68LfpJj+ilVefVwQUgcgIoORx2481UK1atYw1ATfpbsU1ck36RF5BwLoo8ZvgzpgD4YU1Asq4+zvcLviOFMpuVyMb5BQrN/d3eQXXUP3E5QVCJljwaqxQsJ4LFdg6r2OXKf1X8iNTRirBcmKORYA1zLqIxu20/MCMElM6TH19UyA4nmsQCOBoFLE6AQVw9x8icwYdiBtAEM1wARuxdLBl17aAwrz9R5Hf1gUsNVDEy1QNEAU2hgHPDz1H5JyHAmb4tsx8MkCkcAP+xy8BxRmZGl4TcDmgcAuOkr5pWSA7hY1vcEKHgMWAtcbAKuHEgFmfIQk+f1Zk1lPYAYcfgqrNRMpWDdRToLDItN4iF78QkMEWMo282kqky5SA0o/SbtoYELBQwR2IOA//Ehry62qR4a1Frp8ZuHm3cRvmvRIgD2yx5BMKL5YQJY6QH/ZXlMJ/rJNK+TbnlhtiiawcwaxPsNSZ/rjI9n+V7GPOE2nnso5ZNEqkfscDdSL/q+cHXCPIukL2FQqkCTLiYkGp829mkO+nBYgJCt8d1SiAF1hYCwqsM+7+wRvx4uwdRAckiJXfWPw8HSBQghX6CxmFOxCkS40zRb7/KPAkJBpyFSgacBGBWCtWVoS4HhSIFf5a9YlMzrjbhpQbeIrI3zsD3xQqJtJjTsAqJVhxW784xz34G4n5FEuc9S4CiBgkTkuTxLTk61qU/PD18KhwikBMCNhUo7g24SqE1QcuPtFYa8TUsL6UsQhYdzDcvLDYttldsGwg/g5uH7iUubO+oMDjToJlCrE5bKwcCDhc4ohv8uijj6bEeiyTwOdCGHc63IWIN2StlVatWmU+h1AKlrY5k/qY12VV8iOPzgDMnjCHa9CggWF9CUaFXx/+Y0T1x7eQ4E2+Kf8qYvhSEi2cHwFT3Kb/VmCIi2gKCvzQliJ7/lUMnYoeN+tbfwjc4GMNECw+AsoZBII7y4WtBzIDooH6iYkAWYI5Pwpy/StEyLRxQf+A5QLKMQWXDeJ64FqBxQptLH1XZNk7gaCPKPkohCj8NhhnNH0O9izyo1wjX7HDAjEjKCjklnji/7FqAIufvhRZNf1ATXUukambykiJX+ZK00OW5ny+7twhUum0MNldvnwhYMXhLNYiBwIG5R/3H6wLwB/CwRbIhvP7Bax9gpErv/4gsmPDwb2FNNqw6ODPo3HTsG/j3vPF84H/w6Lilq/DjwQBcS2hgRvW6XcHyKdI1ibxjq++nzEIKPmRMUOlgioCnhFAkSWeAO4KpAclfomfg8x77pg+mFQEmDcQZ1xUbtq0ycR8wMWJOBDEUnEGuHUKAkECyYG1Ee5iKPK4FKG8N2zYMOvjOMU6KLgtEbcE7HBjgjBCV4KwLFfOQ0bDWBvW91KCgJIfKYHZn40QsZ5AW5hx2dKmTRt5+umnjUmmH0vU2V68dgKXFVtQ8lH+q54qsu3HQKwGa7FxZAORY88PkA3EDeGm3hIeV4zy2lrA8gIrFFxDrMUAb1u3iyY3RRffgJgVxJjAUgRihEwaKNNYnJCW1RZcCLCGINsNQSwpWB9goQLZApnhfL7prSL1LgutlNvYDM6eVzhBOr4yR5asOxA3Y1jnk+Sk46oHx+fPTSKbVxz4DuyRg79gpA7EVplqIodWP2Bhw9vRxC7xPlKRn9z6fYDYcpdQlh88R8Bd5hR/kE3nPiRy1EmR29In8gwCSn7kmaHWjioCioAioAgoAopAihBQ8iNFQPu1GdhkcqPDKBPYB0bTzxH9k0Z+hBogp5uMfSaRSjZxDYhvYAsxGBp1Sdx0CWYZE8w6wraYoP4Om7VaHp60LKcfF5xwpFzS8ChZ+cvvsmrLgXgrXU+rLrUrBtLRBS24FeFeZMvV7xwc4DRxaGlNioBvEFDywzdDoYIoAoqAIqAIKAKKQJYgoORHlgxkIrtBKi9ifvjRpy3l5EcigQ1Wl9N9w35/bGuRfPmS3XJS63eTH8UK5Zedf+/NaTP/Iflk7779MvnW5qHJD7dFiH3bxiZJag+0ckUgvQgo+ZFe/LV1RUARUAQUAUVAEcg+BJT8yL4x9dwjcpnj00YaLVtI4zVx4kQTJEnJD89Q6oMuBCA/nAXrjlJFCsqzH6+UD5duzPmqeOECcn7dCgIZsnDt9pzPn7msQXiLEEVcEchyBPxCfpBpAL9n4hMQcwkrweOOO04DNGb5/NPuKQKKgCKgCCgC2YiAkh/ZOKoe+rRhwwbp0aOH1K5dW0qVyu12MHv2bBMZWskPD0DqI1Eh4LYIOfv48rJ84w75eduuXPW8fcOp0rj6oVHVrQ8rAtmEQLrJD5thoHfv3nLYYYdJq1atTIyor776ygTGvvvuuzVQYzZNOO2LIqAIKAKKgCKQBxBQ8iMPDHKwLpLKacmSJdKuXbuDvp4wYYK55SOKtN9K1rm9+A3gNMnz+ORvZcjMVblab1mnguST/bJq859yyCEBN6Ch1zaWSmWLyoBpK2TZ+h05zz9wYR3zuRZFIFsQSDf5sXr1aiHtOen+1q9fn5MOHXzfeecdQ5oT+T5bCtH8yXq2YMECE/+K30YyKmRzIRPEnDlzZNq0aVK+fHkT/+voo4+WzZs3y08//WSsQm+66SapXLlyNsMQtm+ck2bOnGkyZVx66aW+DQYfzwCREpUMgCVKlDDZQLDuYk5s2bJFWrRoIU2aNImn+oS/y1h8/vnn5gybV9aqBdE9VgkHN0MqZL+eO3euIePJxnLVVVeZ+eu12L0PS/eff/7Z7PU1atSQa6+9VgoWLCgvvPCC9OzZM6FZL1lPU6dOlbVr16ZsXeWF/cvrmDufU/IjFtSy4B0sP8aNGyfdu3eX/Pnz5+oRP3ykXuO2z29FyQ+/jUhi5MEiZPTcn0xlu//ZJydWKSvzfvz1IIuQhlXKSuECh5jn5qzeKgI9sn+/zOp1Vljyw+2G0/6kSsYNR4si4FcE0k1+oFz88ssvRuGDLCfF4u23327g4rs1a9ZIp06d/Apf1HJxGMbFp0+fPvLHH38Y108O1V4L7//55585CqTzPfYo6uR31S8BxVGi6CO/9/369TOyceC/5ZZb5KmnnjKWnxdccIE88cQT8p///McrDEGf82P/vXaIcSMtLcrVBx98kHaL2EhYQmJwpvNK3EFwPfTQQzJgwABDakJoUseiRYuka9euxtorUes83BrxOh48x9yFoHvggQdMX72u1US1H42siXw22Fglsv5Mqsvu1y+++KJJHU2sQq8paH/99Vf53//+Z/b7xx9/3MQ4pPD/1AdhABEcTZ1esCOswA8//CA33HCD+UvUugrXtt/2Ly84peIZJT9SgbIP2+AHFGafH5CLL744x3yZzwcPHiz16tVL+498MNiU/PDhZEqiSP99Z4mMnvuj7NsfaKTBv+THum07Zf22XfLvx/Jq58Zy5nFHhJSEzDNOAmRx75ZKfiRx3LTq+BFIN/mxdOlSExPq1ltvNQc2S36geKAQcyPsR9fIeJF/5JFHzE2gV4XKtsdv6cCBA+Wee+45iDTZuXOnwQxiwesBPd5+RHr/+++/lyuuuMKktj/99EDGMaxeLr/8cnn11Vfl1FNPld9++82cDbwq0qHa9GP/I+Hj/B7yD1xQjNI95yNhOWLECKlZs2ZUcr733nuG+EAh5PabsnXrVqOcXX311QlT0sKtkWjGwz4b7VpNdPuxyBzvO8HGKt46M/l9CIqRI0d6Jiog9CEeSpcuLc8///xBbv87duww+zTPJZr8SNa6ijR+ftq/Ismaqu+V/EgV0j5rxy4G2P1gBfPfdP/IB5NLyQ+fTaQki4N7y5vz1uaQHGNvbJrj9jJg2spcrT9wYW0hda677Ni1R659dZ4s+Glbzlef9zpLjlI3mSSPnlYfDwLpJj8gOYj3gQJ84oknyrfffivnnXeevPvuu8Y0HmuBaCwj4sEile9Gq1BZ2RYvXmxIA24S3bjgNoRiCQHiF/KDMwDE1nPPPSfHHnus6UayDsl+7H80cypZuEQjg302HJZYBjDPWrduHff5LRnkR7g1EgsW0a7VRLcfi8z6TmIRiIb84HKX/Y7frjFjxuSQvm6JPv74Y+nfv7+8/vrrCd+vk7GuIiHqp/0rkqyp+l7Jj1Qh7bN2WAyYOXLA5mbHWdhMiPeh5IfPBk3FCYoA5MZDk5bJuPnrpObhJaRz02pStFB+2fX3Xlm95U8Z+/U64RlnqVimiDx9WQNpUqOcoqoI+BKBdJMfgIL5+5AhQ3LcI8j2cuONN8qdd95pMr9kYwmlUEEGEWsgmCUE7i5YfKB8ui1GeA83kk8//SC1QnsAACAASURBVDTsTSLmyZRo/Na94I+pNfJx0+l0uYmW/EBx4FYUK5BQpBfz5a+//srVltf+h+tLsHqdz4Md2BOHBmIu0SUW5SHW8cScH8KxSJEiB+EcCcsZM2aYmAWc4eI9vyVaSQu3Rux4eZljzrGNhvzw0r7d81gzscylcGOX6DkZT33h9rJI9dp3S5YsGTTjV6S67RjbvY7YHcWKFcvVbDRrJxryAxe/jh07mrHFWiSUaz/P4VKFVZyTrI7U90jY8X24dWXnTyKs7ZyyxLJ/eelLJj+j5Ecmj14csrPhrFq1SmrVqqUxP+LAUV/1DwJTl26Um0ctkL/37sslVLtGlaRNvYpSvmRh8zkBVJ/7ZKWs+OV36XRKVel0SpWc5ysdWlTdYfwzpHlaEj+QH06lxBmzItq4Apk0kG6FigMvB2UKlwL8m8OpzXazfPlyefTRR02wVA7Vp5xyivlNJWBq3bp1jSXIRx99ZEiBs846y5AHTZs2lWuuucbUuXDhQhNro3379sLv8tixY83B+4gjjpCHH37YxOYiDkPz5s2NLzrZ2HBNpe5wBb92SBeClzds2FCGDh1qYni0bdvW9GHKlCkyffp0U2/ZsmVNVZAbuDqdccYZcvjhh5tgp7QDcTNq1CijWK9cudIEGSROBM9QCOBHPxs0aGACps6fP9+kQz7ppJNMDJVw/Q/Xh1D1XnjhhYbkQBZuZ88//3zjwksfCdBrA3QOHz5c+EP+8ePHm+ePP/54E8DUOYaR5qdVHi666CKj8DEPiANStWpV6datWy6SItR4HnPMMWGbQSkk+CLnsnPPPddkVOLfzEdwJk5bqLl05ZVXyksvvSRvvfWWfPbZZyZOD+/wR+Y+XFqYM8xB8Pnmm2/kyy+/NHOwYsWK0rdvX4OR0+LXKmmcEZkf9BnLCYgBAkFCfjKuzz77rMGT9YDVCXWzdzk/C7dG6Ct99zLHuLEHR/6QhRTcKM6RXNQitW/nMJZZZ555phlXrLiaNWtm1iVjHq5EGjvILNYBLitVqlQxbhW4nfFvLBAYP9zPIxF34E09zrGKZo5bMpu5BO7r1q2TTZs2mcyPxM2wdUMogBmuj/Xr15f77rtP9uzZY4hw9hXWAXLjIsX8B59I+yT4sXexv+BOBVnJeBYuXNiQDBCqkdYObXNpyx7K3sJ+SGDmFStWeHJRYU7ironbS7g5Q19w9cR9jL5Z3Fg/bdq0MX0gJohdB84xYD+if86xsp+BQTDyg/befvtt058OHTqYeDvz5s2TXr16mWDTznXGHOV5Av0yRhA1rGn2N+YTexyf2X2DNqPZvyLthdnyvZIf2TKSCeyHBjxNIJhaVUoRuGfsYnn7q9xuMidVCxzs3eXhictk2Oerc32ssUBSOlzaWBgE/ER+uMWMJa5Apgy2m/xAkUfpxwUIRYigeAQA5RCN2wgKC4djGww22KGaOgkS6/Yhx5WIoOOQHDbuBgo8h2uUWZRO/gsZwqEf9xTqQsnEFSlUsbfcEB9YpEDGoMggN0QLikOw28Bgn2FNQNBL5KJ9G3SR2BOPPfaYUQJQJnC1uO6664yShHyYjqMgQYaE6n+4OWF980PVy0GfQz+kB8oTij4KAP9G2bBBDG2f6DPfQVChOBPvBJ9/LxmLbB2QQfSRMUcBefDBBw1hhEKC8uZlPEP1mXMX8+ySSy6Rm2++2dTP2JF5ApxREinhsGSOobAHc1u2fUa5Zzwh7FBsr7/+eqM8umOaWCUN0gOiCyUQJZ8MUAR+ZV6COfhzm878ZdydCh7WJ/azcGsk0hxDwYWoQY6WLVvmtMFYkKUoEvnBC+HaR2FEiXeuQ8b1tttuMyQB5EQ4YsLr2LH+We/ISzBZ6gRHCE/21COPPDLiNhlu3Yab49ZqCMLIxrqAYKNvL7/8shl/XKpQ3LGIgDiFAKJAoLFvkAHMYg2B0rlzZ0OcQNxE2ifZJ9gv77///hw3O/Yk9hXmNwG0w+2FyM8+A9Fp1yBjyhph/LzE5+AZAhezbvmLRDbZeUMbkIR2L7XrALKGtQ+RChFx2WWXGcLCBjK1YwUxaD9zkx/sp+xLkC3OeUxWGAjLQYMGmTlu30Nm1iDkhx0v5CTeFMQuGWWI08M6sb9JXveviJMvix5Q8iOLBjNSV9goWGiY1VrzLcys3EXdXiIhqd/7FQF3YNNIWWB6vPG1TP5mQ053NBaIX0c278mVbvKDAx5pzzloodDawr+5meIWM17Tej+Oqpv8sLfvKCtYSdi4CtxC2sNqLOSHJRG4gceqwlpRoKSi6KEUoHjye8zBlme4kfZSIB5QoidNmpRDquCyg/KOFQiHYi/kByQKijiKLzf81jydm0jIIGTCWoE58uabbxqlxgZTR2GFYEAxiIX8QNkKVy9uIShnKA0oVLQDdhBUfG7npu3nHXfckWNtE0wpCYdrKLNxbpK5CYYMwNoE5TzSeIZqB+WG95lj9MEqxlhtOBW7WMkP2wcUfG7unSVY/0KZ57uVPPuck+gI9lmoNRJpjmGl9Nprr5mbcLerQjRuL6HaZ76ifGOVQP3WCgp8ICZGjx5tiAnItnjHjnHE2gELHSyjKHz25JNP5qyfSOs73LoNN8dR1LH6oq9WEWdvY4+HvMCKw44bsZ2s4ow8kBRYJEA2Wos1uw9iDYHlEFYkjEeofZLnUMohaCCVwBlrQixOsDSDjAu3dpAf0sbuMxanaNxe+M2ir/QNmb0EcoZQxJIKnJwpny2ZyNhB0AbbU7yQH/YZfu8hoGyxxAYWhOzBdmyQwRI39jOIcLCH5LbzHHLEEo9e9q9s/C0Pt5aU/Ii002TJ97DYMPxsUGzm3Nqw0DTgaZYMsHbDIDB7FelvD5RKZYuFTYHrJktKFiko/2lWXbqeVk1KFdVUuDqt0odAuskPbjM5PKGIcVvuLNwYcpDOxgNTMIWKSwIOkCi7/HbiWoBbSjzkBxYkKAO4unBjyA0/hc9xR8Haw5If0WQzoA7M11HcuJVFTgoXHlgEUCdm917ID5sRBsUIlxlbuPVFGeEQTgBBbm3D3bxGS37YA3ykepGHsw3jgfUC2KGoOmNeeFVKwq30UMqD/RyLDW7BvYxnuHZQxDmjQS7hKoHSyf8nkvwIlrEmGvLDKly1a9c2CiSkGsp0rORHpDnGTTpuF1jyuC08EkF+gDOWBMR2cNdvLQW8JADwMnbBiI5Ekh9OCwP3vPfSl1CEF4QDRKYzGxDzeO7cuQY3LIkgI8Ptk3xPsGx+15ANEpZ9D70Eoi/c2mEOsK6D7QfRkB9Yp+AyB1nhJHPdaxLXLqyRsKLC+gK3FjfpYvGFnAAXr/uMG2NLyLjnmH3Oznt+d6JZZ17ID+f+5SS70nfqSV3LSn6kDuu0tsTGzEbFAuJmgU2EwxE3De5gQ342adZsL2mdRlnXuDP97fZde2TN1j/lvYXrpVih/LLz7705/VV3mKwbet93KN3kBwcjbnm5KXMXbkk59EaKY+B7kIMI6FaocL+ALEDZs3E+3M+4b5VxUeCm0/62OpV/YiXYAJ7couKaEs5sP5rDve0O5AeHdfeB3dndaMgP5oC9RXTW4ZWkCNZ/3ERCmZ17qZczDf3DQgT8uFEO5r7hVSmJh/zgIolAwChwkcYzVDtYQKBEWnciLIGCjX04LN1uL8xBrHb4C0XgIE8s5AfxEHCNQO5olDLaY7zsGuGGG8U61BxzK4HOYLvxkB+2fcjHUOPmhTCgP17HLtPJj3AkkJd9EqxY28w3yAVr3YbVBy4todZOuP0gmv3RXgKj/3AJXL36wdkBkRESFWs7LGlwNwy2lyaK/LDEUjrJD/Yvzht5qSj5kZdG29FXGFo2bFxg3AcQPwezU/Ijj07YFHZ72fodcu2rc2Xz77uV/Egh7tpUbgTSTX5wAOTGCz9sG2/ASphXyA/MiFH6MXG2JvdOtxd8wHG74IbQGfMDc27iT3CgpzgVVpQ3LhjwPcdf3G3qzfMoErSN7300h3s7PsHcXqzigbKJ4uqF/AjlkkBduLVguo5rSrCbUWcfgvUfa4lwqZJRkMPVi0WE24zf6fYCiXDCCScYCwoO9+FuxSPtPZHMxnFNwXQ/mNuLezxDteV28+E5Lqiom/8SDJH4E7hN2Pgxdi5ZLN3kB8FyCViLO1KiyA/r9oLrAjFkYnV7sWuEdRDMtcrOMQhE5g/7EVYrZBmhQH6B98aNG2OK+WHbx+qDer7++uugbi/EXAhHIiKL17EjqKXbxSVVlh/W6oH2rduLe08IZfkRzO2Fd7EmIw4IpAVucOH2yQULFpgAtcQPseueGDkEDWWtEx8o1F7IuZ/9Fxc78CL+hi3spbjfeYn5wTs2IxJEo40d4l6TXBQjG+uKvZSYNsHcXrCKxPoNPL2SrG6MLbbUE8zthZhEyIqbZTQkoxfLD+u2xx7jJfZRpH0yk75X8iOTRitFsvr5YKvkR4omQR5v5q63F8k7C36Wffv2y34Rse4w1coVk2KFDkR+b1mnfB5HSrufLATSTX5wsJ0zZ47JakH8CBuMD+IchYDDUra7vTC2kBoQHtZM2gY8xZ2E234yL/AM1hYcmFHQfv75ZyFgHQH+KChPmE9zQMe9BWUWJQDFAR95ZyBHcMeVBD9zTJ6jPdzTng14WqZMmZxglXyOOwWXG8R8sEosY+mOj+F0jUBZwOycTA/16tUz/eEGFf973GpsgD0UYWcwUGcfQvUfU/hQhSCG3MiHqheMIZ2QzwaLhXDCDJ1bVBQY66qTKPKDMUMBcQY8JZCjDXrI+Ecaz1D9RcFHGbHxX7BIgFxDqQJLMKR9zOSDzSWwtC4kzMVzzjnHKJWMNUFng423lSWc5QcYE+vBGfAUtzfmMIEYbSwZrMCsdRDYQ0xBnDothkKtkUhzDKWZeDUQbVj4UCA9mG/RWNqEat8GqsXVjIxMdo5j8QV5hAUAZGS8Y8f8TBf5YYOD2rVrXRmde4INXosLl5MgCRYsFSwgO9AXILDAKNw+Sfwh3OyZD3YfoT3mOPsfe1a4tUOsKSzlmIvWGpF32HshYr2SH5Bmw4YNMyQigV4JXO0skLYEIGWtYX1l91J+/9zrwBn418boYE5a7Ox+FC7bi8XWBjwldhGF3w8IEfZ/1la0JGMw8iPS/pWss4wf61Xyw4+jkgSZOKBwcxCpsHnhl4cZYiIOtmw0HPBghWH3Tz755FwiwGbyI0rgIW5oMEODZXXfNNqXlPyINIL6fSIQgPywZfvOPVKscH7jDuMua/q2TkRzWocicBAC6SY/rEKUaXGhYp1K3ARjaUDmBX6z+B3q0qWLOXRyO4kSjpI9efJkcyhGISVbBooCv5XgxW8cB3isEgiESfR9Cgdqbsp5DiWVm3irsBM7g4M4yipKAZleiNSPm41bHt7HX91L4be1f//+RiHhhtL+/kMo0AZWAQQGpY8QBhT7GcENScfLOQAFF4LHZqiA9OFgjsJj3Z5QrFFqkJv3UKjq1Klj+gRREK7/4foSrl4sO4g5AX4otcSoAXfGgb9TTz3VyIBijbIDWUeMAZQClBLnZ/Q/XPBD6sMMnvqwlmUcICMgPlAocGWyJdR4us8+7n5D9qBAEpOFG2dSEUNe4RrATTcEJH/hsESRYpyQF/KBVMFkMXGPN7IwfvQF5ZVbd/BAqWTMmWPMe8iAxo0bm8CU1Me48zxjTQpOWyBtwAflkHgJ06ZNM+OCGxLzi7VDW6HWiE11G2qO8T1WAcxnCAlc7riJhxThc7tWI7nhhVujyIsbDxgz51l7xKVgPYc6j9r+Rxo7MpRwvmUcsCSgTshNCDyCn9rPwN4ZVNM9R4KNFc+w3rzMcQg11gz/Zfxx/4A4YI6wz9t5wFqBFECeChUqGDEgTyDdSGXMeEJc0G8IUBR2ZAu3T4IrijxrhT2TOQ3G7HPMLfaJSGuH/QCihP2JtYjFAmueesE0En4WTzvfcLfBYov5g0URwVexnmJN237zjt1LeYaxZB3wGwE5YZ+zbnhcFkDoEEwWayJ+LyDOwIzApBAhEJzoOuzLrHW+B1sIFPYoSCX2LWLdEBgXbCE9ne+xz2JJFOoz9g76BWHE3PO6f3n5bcmGZ5T8yIZR9NAHFjQ3ABzWbGC1UK9xiOAHN17ygwVM4Db8Trk5cvu0cYPGzQCbFocmfrjZmPmhCcW0K/nhYbD1kaQgsG7bLrl+xFeybMOOnPqV/EgK1FqpiPHBZT8kmCO3r6ku3CJnYlyoZOCEtQsHSErp0qWF3yGUPIpTabZZ1CA43C4dtg5+f1EEnYWDMzeyPMMBm1v2RBWUFogC3AfCuZlEai8YBtH0IVz/w7UdCRt3/3iez8LFFInU13Dfe8Ezksyh6g/2HnOKP6eVTCQsISu4KbdzNZ7+8i5zHQsPzmbuuWvrts8wd5nDPE/BwsDpWu1ljTjXmVN222/WH/VyKx9tP8O1H+u4IaPXsYt3LBLxvpc5HKqdcHMh3D7JvEAXYF2G2+sijYHze+Y3RA71xrJvIi8WRFhdUCDPIL7CxSKKtJdabFkr7Ln8bgTb84Ph62WdxTv+8Yx9vG376X0lP/w0GkmUBcYUBhJSIVLBfAxz23jJD9tOqNzzsNWPP/54Lh8+nr3zzjtDBiNS8iPS6On3yUQAi5Cx89flNLH4wZaaFSaZgOfhutNNfmRqXKg8PGW064qAIqAIKAKKgCIQAQElP3SKJB2BUORHsPR31tQav0iCe7mLkh9JHy5tIAwCU5f+Yr5du22n9P/wO6l+eHEZ062JEiA6axKOQLrJj3Ad8nNcqIQPhFaoCCgCioAioAgoAlmDgJIfWTOU/u1IMPLDpq5yBkiiB8EiJjt7BvlB8C6Cr4Uq+PBpUQSSjQBZYS547jNpWaeCDLm6UbKb0/rzGAKpJj8wJ8b8F7NegvxhUo4fOGbi7kLAQ/y0E2UdmMeGVrurCCgCioAioAgoAmlCQMmPNAGfl5oNR36AA0GurC+yF/KDQ3qoQmBVghBpUQRSgQAuMLjCtG9USfp3qJ+KJrWNPIJAqskP/LCvv/56E0Bu9OjRhgQhOCY+/u44UYmKC5VHhlK7qQgoAoqAIqAIKAI+QUDJD58MRDaLkWjyQy0/snm2ZF7fBkxbIQOmrZTLG1eWxtUCUf8hQ7QoAvEgkGryA1k3bdpkLD1I60cWACzs7r///oMCZSY6LlQ8OOm7ioAioAgoAoqAIqAIeEVAyQ+vSOlzMSMQjPwgqjFp0UiFNnLkSClbtqyp34vlR4MGDUwKKS2KgF8QaPHkdPlx65854mgWGL+MTObKkQ7ywytauC2Sni9celCvdelzioAioAgoAoqAIqAIpAoBJT9ShXQebidUwFPSKJKnm1tE8rZTCKRHru5x48aZfPfuogFP8/BE8nHXcX0ZN3+dWIesrs2qy6k1ysmXq7bmkvqBNrV93AsVzU8I+JX8wO1w+PDhJi2gxvzw04xRWRQBRUARUAQUAUUgEgJKfkRCKA9+jz938eLF5bDDDktI70ORH0uXLjU+5oMGDZJ69eqZtiBCJkyYIBAj1hrEKYSSHwkZEq0kwQi4U+CWLFJAfv/rHymQ/xDZu2+f5JN8UrjAIfLtI60CJJ+LFGlSI0D+aVEELAKpJj/sPu11BGbNmqXkh1ew9DlFQBFQBBQBRUAR8AUCSn74Yhj8I8S+fftk4MCB0rBhw7gPtitXrpTx48cbV5ZXX31VunTpIscee6xceuml5taQG8Q333xTZsyYIf/73/9ky5Yt8tBDD8njjz9ungtWlPzwz1xRSQ4gYFPg2k9a1ilvCI5eYxfLj7/uzHmwVNGCUvvIUrL5993yw+Y/zOfFCxeQpQ+dp3AqArkQSDX5MX/+fEM+9+rVSwoUKBB2NHgOyzy1/PDfpCVmC25JBKrNly9fygX85ptvZMSIEebyolKlStKxY8eI8ynlQv7bYLpl5aIJ0nHt2rXSokULadKkScxQ7N69WyAkFyxYIEcddZS0a9cuqW5pqZxnicQpZoDz0Iu///57yExfwWAgO9jmzZvliy++MOd4e8bPQ5DF1NVo5jW6GeNSsmRJQQ+yhXX43nvvybx588x6b9OmjTRu3DgmefLSS0p+5KXRdvSVBUOWlUceecQsKHdJ5a0eWQY4hBx66KFSs2bNsD/YSn7k0Qmbod2+fsRXMnXZL0Z6LD86nVJVlm7YIXMclh8FDskn/drVk3Nrl5dlG3bk6qlahGTowCdA7FSTH/wObNiwQWrVqhVR+kRbB0ZsUB/whACp47lAGDBggHEpPfvssz29l6iHuPC4+eabpW/fvjJ27Fj58MMPZcyYMSY9vd+KH2SFpEIOLGBvueUW6dSpU8wwoRxt27ZN+vTp8//snQnYTdX3xxcyJvOcmTJHhko/ERUqGqk0K82TlEbRpHnSXEpzREKJDEkpJamUKBEhU4okQ6b/89na93/e45x7zh3fe9937efx4N4z7P3dw93ru9f6Ltm0aVOOLHpxP9TnxlSOM/TgeL7NAEgVkolTsrGI5Xn0ESnEc4uYDFvX7777Ti644AIzHrt27SqVKlUyB5VXXHGFWV8uu+wyM8YmT55sxtmLL74ozZs3l6+++sqQnaNGjVJiPATYsYxrMO7Tp4+88MILcuGFF0aezvrKOouGIv3SqFEjefjhh83hsupy+XeCkh8hBmhevGTRokVGyZ/FjIXYWTL5VE/Jj7w4GvNum1as35KjcdXLFjf/d5IiBQsUkF3/pW+utF9RWfv3NnON0yPEL0ym57MzZePWHZF3TOrbPu+Cmc9alm7yI5/Bm2ebyykgxAfelHXr1k1rOwlXxZPhqaeekqJFixqjtVSpUrnigRLU8Eyp6x9//GGMTNJKJ0J+2PZyoPXbb7+llPzgXakaZ5988onxhHFjkWycgsZHKr7HOwLP6htuuGGvDFqpeF+8z2QOf/TRR3LrrbdG5q4Ni3z99ddz9A1GOTbE6aefHklYwPxXr8Bw6Icd1xBLkBrXXXedtG7d2jycAwtsOLC+5JJLDCEF4QFxiPcdh8naD979oORHuPGZ564iFGXevHnGNdJdMvlUL5vJjwlLJsjMlTOlafmmcmydY6V00dJ5blxpg8IhMOzTJTku7Nykikz+YbU8OnWh0QqxBc8PCBPID0uklC1RRK46qr5s3LJDRn61XFZu2EOwlCpWWEZcfJg0rlZK3p6zIsfzNfVuuH7JpKuU/Mik3tC6hEEgXYZ3mLoEXZMpdQ1r/AS1J93kR9j6xHodpBTGdF4kP/CoIASc0G6nZ0usGKX6+ilTphji8oQTToi8yo/8IEnBkiVLpFevXkp+xNExicx/v3vxnIL8Pv7445X88OkTJT/iGKx54RZc7xAaxY2qTJkyOZqE4Cixul7ZVnK77dlKfqzZvEa6vdNNtu3cJrtlt9x3xH1yfN3jcxvOlL5//h/zZfry6dKldhepV6ZeSt+Vzof//e/fsuqfVXJg2eDwgFjr5fQIKVKooBxcq6ysWL9ZfnN5kNjnFtmnoPy7Y1eO16ArgifJpv9IlCqli8kXN0d3f+/y2Cc5nqEeJLH2XPKvV/Ij+ZiGeSLuwoRiUjDC0FIoUaJEjls5YWODGY9XA/faZ3vVB7d/fp9Lly6dI7Y7TN1TcY3FgxNFt5eo+33xEgqE4dp49iC9mWS1Md66BvVPrG2Jx/iJNoaitSvafXy3fft2M6YZ8xjn6daMWbBggdGG8woBihWnWPuBcRVm7geNP/veYsWKmVN4CloMzGk8Plg3CBXxIj/s+7k+N8kRLxvAj/z45ZdfZMaMGXLeeefFTH7E00d++Np+sd+TtCFVqdiD1nC/dd2ucYQ/sc7xJ9Zx7Xy2373oKNIfePF7eX6whnnVJWhs56XvlfzIS70ZQ1sY+B9++KFxjz366KOlRo0a5m4W5jfffNPE+2Wiu1RukB9Pf/u0jFs8TlpVbiWXHnSp1CxVMwakRTCWH5nziLy98O3IfR1rdJTB7QbLfkX2i+lZ2XLxp799KpdNvcxUt/p+1WXMiWOkWKFi2VJ933rivXPPrHvkr21/yXlNzpPrW1+f1Db5eWyc8fwXkQwx5fctInNuO8a81xn2smvXbunfpYF88cuf8sasX2Xbf6RIoYIF5LzDa0uPltX3yjJDSt75KzdK75dny5qNW80zG1TZT9JFfjC3Xp3/qtQtXVcuPuhiObLGkUnFM5sfpuRH+nuPU0zipzl15rfw/vvvN+EbjzzyiDFGvv32W3n88celc+fOJj07Lvrdu3c3At133nmnSdGOzsYRRxxhPCt53rPPPisIAnLvk08+KT169DDGJZoYAwcONOLflD///NO4NXPwgOA47uTHHXecnHTSScaFmfTCuKIjIo5OBLHdvJ9Nfv/+/c3fnNii+cB1VreLz4YMGWKufeCBBwTjAEHMH3/8UfDyxFiuWLGiqQOnvUOHDpU1a9ZI48aNDRZ8165dO1MHtERq1aq1V8f89ddf8tBDD8nUqVONkXfooYdKlSpVpFq1aqbeW7duNTHpaHt9/vnncu6555rNOZ8TfsvfCPXxvg0bNkjfvn2NBlhQ3XkmeNSsWdNg4m6P1wiKt67oafj1DyQB2NEW+pETc2LxCTu66KKLogq+WgOGcYRRRP979Q1tYQzRPwhKYlhj3HDi3rFjxwhR4UV+RBt74Pbyyy+bsAUIN9owd+5c02+Mca/iNc64PswY9ZvVaEoMGzbMjI+2bdtKnTp1zJi+5pprTP+GxSnefvCb+9dee60JVSFUnIK2BSQG44j5i04S2QoZi2PHjjV9jU4GGN59990mHIGDRP7NnIRcYn7Qf3heH3PMMYZ0Yc6y92Ze0CeEOaCvgQHPnCbMCBwghqgL/2aM0f/MtenTp5t1yH524oknJpW88iM/nP2JRznjiHAZvEG81ii7zsQ6V1i3GF9e+LJe8/1rr71mqgPe/Nu5NtJfieIYtIZ7jW3WAZ5B7QAAIABJREFUQ9Z9fgMIV8HuQhOJw2dsrDDjmnWT/QBrOPfRXj6DRJs2bZrpd+YL44r3jRw50hBSrBOs3/y5/vrrDXbR6pL+X9zce6OSH7mHfa6+mUWKGFNOcgoXLpyjLmwg2HhlC/mBATX+l/HSrEIzOa7ucdKheoekYtv2zbayafue07qbD7lZzmx0ZtTnL924VOaunSuVSlSSb3//Vl6b/5rx9qhdqrb8uvFXKV+svHBNtZLV5MY2N0qnmp2SWt9MeNibC96Ue7+8N1KV0SeMTomnRLrbOuCzATJu0Tjz2hL7lJBZZ81KSxViDWPBk+On1XuEjIsVLiRbt+80/y5cqIBs37nb/BtNEYiRjVu252hD6eKFZe6gzmlpV7cx3cycKFSgkPRs0FNuPfTWtLw3G16i5Ed6ewnj9uqrr5YBAwZEso2Rjp3fwsGDB8vSpUvNoQAGCeQH3iEIVXIKyEab7Ca47GMQQRKwIcUQxf0Y4gQxOgiS9u336PLwXIx97sHAwaDC8OVvDCPejbAdm1U2zdaw4N+QMRhRuNGfccYZ8sQTT0TETe11zrh7u8HGSEcwD/Jj5cqVZhN99tlnm/dggEHskPWHe8kqQN0gaTCO2Su4Mw24e8jL8LZ1xEDHKMIIxIBk/0FmIQgS22bqQP0wMiBqMF6i1Z33Y5hiZJFlgmfSNxisQSWWuoITdfXrnxYtWhhiBIPPnupjFJ9//vly+eWXC4aoXwnTN9yL8UkdGDc2Gx7aHhjXkF9ki6G424U3hd/Yo7+5HpFKu9+j3oMGDTKGoh/5wXu8xlnYMeqHhb2f9viFvUQbwxjA8fRD0NzHi4N+fe+99wzhxJilQFgwViFovvzyS2OcW6LUznHupS2QMnZcuj0/OKlnbti+tYKymzdvNmsPBCzvpR+5l3UIHJifrEe8Hy0IjFuuY05ApHgRlUHzwu/7WMiPaGtUvH0EORUNX9YtiKPbb7/dEMz0Kesa84J13XoxxYtjtHlEP7D+exVIvYULF5rfAYrt2y5duuQgP6KNa+7z8vLw8/ywfeVOXBFUl3jHRjbep+RHNvZaEuoMwQHzykbP7V7H4lC7du2sIT+Oe+c4Wf73coMKZMLZjc9OAkJ7HvHjnz/K6eNPl12794QWDOk4JCpZsXXnVjll3CmR+nDPifVOlMtbXG7IDlt47v1f3i9frfnKfL5y00rpXLuz3ND6Bqm8b+Wk1T/ZD5q9era0qRKcRuva6dfK1F+nmtdX2beKTOkxJdlVyZXnvbHgDbnvy/si76bv6Fv6OJOKl0AqmiL93/5O/vqP7LDZZw6rW04enPSTFPyPCFn111ZBg+ShHgcJITSpLJdPvVxm/DbDvAIvGrxptOxBQMmP9I4ENssYz2zcMSbYzEJskL4RTw421RjyEB0VKlQwJ414HVA4YfMzPOxmlxNtDBLrZcGz8IDA4MHb4eSTT5bx48dHyBErZocXCEaTNQz79etn7qN4GYvRyA9SqWLYstG2G2eMXjbmXsaZ3ybar2e8CAVbH4gft4YAuOFi70zxasmSBx980MSs23p61b1ly5bGeIcssvWH2LGGRrQRFEtdOa2N1j8QLj179jSn/7ZvbNw9Xi2c9Pq54Edrn7tvaCfGPQY1xb6D0AP2cxBiznbxToxjv7HHKTICloS7MC4w6vk3xjjePtFCL6KRH0Fj1K9fwpAf0cYwhGE8/RBt7uPJZclIng15x7gFe0hO/s2pO8Y5fY8HFJ4fYI8HBwQGZJ8f+cFJPRmSWD/w0LIhdnjXsOZYEoN9OZ5onOo3bNjQQMhn9C8EJd4nFOYsIpgYupYkS8ZKGgv5Ea3/4+2jIHyZA4x9iCHWazs38MRykk3x4Ei2qmjziDXcTyaAfuD9/CEFLf1MWloy6EBOhZn/9F+yyI9odUnGOMmWZyj5kS09leJ6sgDDLqcr3jbe5niFvXR+u7PRYKCgo4GeRjIKBMUFky6QkkVKSqkipeSnP3+SyadOlqolq/o+nnt6vtcz8v2lzS+VK1pc4Xv9E988Ic9/97z5vkihInJvu3sNCRJPWbxhsUxaOsmEDjQu3zieR0S955wJ5xhPlpaVW8orXV/xvRZS5/UFr8vd/7vbXIO3xLAuw0KRJkmvdJIfSN/+vuV3ObfxucazZ/TC0YbAghCqtm81Wbt5rbSo1MIQIplYnB4hB1QqKVP67e0lhZfJ9aPmGuHUERcdllIC5OYZN5sxu33Xdrnq4KtM6IuWPQhkMvmRyQR5vOMHrwPc1sEdIwzS4bTTTjPeHXzH6S2HAn7x+rwXXCBH+NuemlvDilAXnmc9LfkcV3U8RUgZyekhXgJsiimQK5zcsanG1T0a0eE8KY9Gflhjmue7yQ9L0uDhYj0/cLVHnHH48OHGwAsq0QgFdwYIcOQk122k2foTEgCJ4a6nV935LJnkh7uueEFE6x/6DA8cd4YdvAEYB5zqW8LCjWGY9nFYhXcGRrWb2AFzwq0sjs4+gHiB0Is29iA7OBnHIMNYhnAi7MiGQvv1eTTyw2s8enlzuJ8dhvyINobBIJ5+iDb3Cb+igCEeSnh84Y21du1aQ36CFeQIe2hILggMCvUk5AnCj321H/lBCAt1JkSKMDdb8MDBq4Sxx3esKRCCzvni9VkmkB/R+j/ePgrCF9wIG2MMER4C6UToB3PTTX7EiiPPCJpHfuQHGX4gRQnpYixBpkFO4QHoRUL7rW/JID+C6hK0vuel75X8yEu9GWNbWMxh/VkIWDCYmJdeeqlxn7MLfoyPTPnlXuRHh7c6yD4F95GKxSvKD3/8YIzuE+sndhI/bdk0Y7Rzsv9Sl5eMbkeX0V3khjY3yDmNz4nazo4jO8q6LeukaYWmMqjtIGlYbg9L71X+2f6P4Pr/59Y/jXdJ51qd5eEjH44Lx+PHHC/LNi4z9046dVIOT5O4Hui46avVX0nvSb0jnzzY/kHpWqfrXo8lJATcLmt+WYQAALf9S+5vCJBsLoRXPTP3mb2IHMbKwJkDjQ4IpXnF5vL6ca9nZFPR93AWCA7K5KWTZeKSiebfZCKqXuQwOf35z01ozGmta0iZ/zxA0AhJVrFzCq+ZacunSYOyDeTxTo8n6/FZ/5xMID+IKyY0A8PYFsTScP9mQ5mJoZGJdjxGCr+HnH7bEz28FjBkEiE/CJnwI04wcDAKop3Wppr8ADdOqgnVID6c02VOO4nhR3ckjPhlLOSHX5szlfyI1j/WoHO7mYcZi2HID2sgEz4TD/kRbexRR+b04sWLTegGY56DMDReqlb1P+hJB/lBvSh4UYTBKZF+4D1ecx+ig/ArCh5AEJHoanzzzTcm3OqQQw6JdDMkCp4GrJsQqRChhG8RfuEmP8AYcorwM8gPr751jp+8Rn7EM1ei4YtOEX2DVpHVQPJaj+LB0ZIfQfPIb75Dyqxevdp4DkIkf/DBB8ajByIkzLjmuYmQH4wzK7AarS5h1qu8co2SH3mlJ2Nsh3XZ45QHZhrxJJhsXO1YvHGvswt+jI9O6eVu8sMa2xjWkAwY6HhojOo+Kirp4FVJiAOEOn/b9JsRYWxQroEhPqwoae8PehvtD57tV5wG3Y2H3BgKi1d+eEU+XvGxyQTz3e/fmbAaCJxYxFAJR8FLxZZUeFq0er2V/LvzX6PPsHP3TkNunN3o7Eg9bV9gzN7dbo/XB8V+Hk+fhAIwDRcRltTjvR7SqUanHG2zr3aGw4QJ82Gc0Ger/1kt7fZvFxHRhUBhDOJt1LhcY6lYYo8QYaqLM0wJzx48kDZsLCnHP/GpOfWmOD1FJv+wJkeVOjeJPVTLjguIurGLxhpiaWavmTGN+1TjkpvPz23yg5NHPBHYTOJO7yy4IGMg5yXyg80lsfK0y7r7E+fNyS6hBpzc8X8b9mLxWLZsmQmRQQ/Dy/PDL+yF+9mwc2qMOKI7rILvMZgwjurVq5dyzw/eh8GLhwfifGySccGPJetELOQHhiTeDF5hL8TsE4aBt01Y4yCVnh9eYS/O/sG4cIdb8D3eO+iAcHJvM3+415Qw7bOhEfSHV9gLhrgdl2HCXuzYw+sDPRcOvQjlomCkkQWQ9Sfa/E4H+cEJPrg5hSGjeX54hVSE6Ydocx9dFBs+YnUk+D/7Y8LR7D4Zjwv201arhN9N1gOMfEhPilPzg5A6PEfQ3PEKe+F699oSq8dCboW9RPP8iLePouGLvYKHmjMs0Rn2gscO5B7isvGQH35hL8413M4f9/yG7MC+snOJNQEPIcZHLJ5tiZAfeIaxpn/99ddR65Kb+510v1vJj3QjniHv4weZOEEWY2eoCxOSTR6nPpm4sXWTH3gVEG7wUteXDLIYlRAgGKuWEAkL+R2f3xHJyNK6cmtzCu0kIJzGmlO/w/n8MNdEqw/33zf7Pqlesrrc9b+7QhM4TiFOnk962Yc6PBS26YHX2XahqYJXDV4QhLaAw1E1j5Kv13wti/9aLE3LN430hfOhbYe3laNqHOVJHAS+PAMugFha8OcCE/bkR0qBCSQWKX7ByIb9eFV/xI8jZPCswearRuUbCdl/KPPWzZNPVuxJO9uhRgd5stOTKW098+TpuU9HRFydL4NM/HlFCdleeInIrsKy7feuUmWfVtK4WmmZuWidbNq2w1zepnZZGXXp4ebfG7fmFE8tVcxfM4QQopKFS5rxQj3CelalFJAMenhukx8YN2QsIfzAXTI5HXq8XcjmEiOQDamNn8dNmI0zHhDLly83aTg5CUbjwYz3jRuN2CgkEQQI5AEnes6wF66DNHGKpfIZm2AMK6vIz3tIO8+77G8yhxEY9RxQpMPzg9AOSC+EFW0dIHXCpozE8MZgc2oXkLmEcB+b3cD2j039iXcBbuG8zwqeTpw40YSZoI8ShhzgmfGQH7HW1a9/CFeAlJg/f74ZD5YsxBiDKMRryM9zJmz7rCgm2V7wOKAgeIqnDp4FeA9QvARP/cYe9aavIN7smCZcgLEIAYKQq19JBflhQ8TIfIOQK57JGJ7ofITByYppxtoPQXMf49UWPGPABoOSuWsLxjm6K87+h7x5//33TZ/YrC2sBYRV0XeEuxFyRN8iZsv9du1xry3xGO2QH5AA9DFzijkInvEU1iLGCH3iFqO1zwuzRsXbR9HwveWWWwx+tq2QhJaowmuDdR1xWuydeHEMWsPxCvQqvI/x6FzX+Z2gfyG9woxrnhuN/IBEtlpDXGs9xfCuI5sn5Bu/IbNmzYpal3jGRbbeo+RHtvZcgvVmIeHUybl4OxdxJ4Od4KuSeruT/HB6fThFOC0BgifHWY3OMhoYhCIElWavNItc4gzbsB/y3MOHH268Hfy8OpwGXdD7/L5HNwQCZ9uObUYLoceBPUz4jF+xxAd1BgcMST4LMsBjqZ+bZOJe6jnws4GGFKCwuRt7wlipW6buXo+2ISPJDscJ24Y1/6yRO7+403jW9GrYKyZNDsJarvnomtDhVBEPmCgESK/3exmiI1ohNfC006bF5QmBV8nP63+W0kVLG88S/qZAzjz1zVNCuFXxwsWNlxReJu33b2+0bCAjIN7QNeEZHy3/KFLFff5pK50qXiEr1m+RWb/8Efkc4dQODSpJ46ql5JWZS2X95j2uyofVLS8jLj7Ms4lWG8cZonb1tKvlp/U/mZAtLbFrfhCygNAcG514N7hO3DGC2eBjCLtPrdEg4MTT77QrG/uPzSWx2IR8YlDaNK14vhD2QUE4EkMGY5bTfEKCOE088MADjX4FBwocLNjsGegn2EL8PieUbEYxcLgXY8K6zeNxiVgiG3g8HyCeKMSacy3GBwcTuEpDJiDsycmx8zPcsukzPsONHoMYzQm0OyBl8Org2YcffriMGjUqx2dkSmBPwCaa/sbjg362bvlknbBire7+5RTbq/1cR31eeuklQxzRVk66yRxDsW2GYDn22GONMQh+eH2QvhPiIEzdne2BoLDGAM9Idl29+sdqOpDWmJAHyAiIM+YkxJifF23Y9tE3PAMDjr7l/xQwZw/H+IS0cPcBmJNK2W/sNWvWzBiNiOuSMhVhTsI1KLTBTwOOehP64Rxn3BNmjEKm+pFpkF+ErvBsDFbqTSgDmIYZB+DC2I21H4LmvpO4Ynyi4QLZ5QwLYk/N2oBQLHMW45txj4Fr01lDDvB/yKgVK1aY9M4QWTbVrc3kgsHOXGCu8A4IB9YAPJC4lz6HPEH81Osz+pC+B2vWG4RTGTt4B9m6hFmjmde8m3kKkUMdEO2EnGLOsr7YOQbJE7b/mUOx9lEQvoxJvPQYt+hpTJgwwaxXEMyMa8L3IAXixZG1PGgN98IU8oM1sFOnTsY7DM8X6sa8wxslzLhmTDEvWMObNGlixgVtom/sus7vEM+nfyGYGEuMN9YGiHt+s3iGX1381vYw4yQbr1HyIxt7LQl1ZgLCNrOxdZ9IsKFiYWMyZVpxkh9eBrmtL0TFUaOOkq07tpo0s88c/YwxAv2KNVj5HuPvyaOelHpl6u11eTQDzcugixc/t3AqKUDPaLjnZMdZLKngF2oSjQB5cPaDJrwH8c7+bfoHYuMVSuPEjQf4kRv0R+fRndPi/UHYCMSXDSdBkPSleS9FPCqq71ddJp6yR98iqNgwJvQorHdR0D18T3rjB2Y/sBcBRb/e9tlthjiqULyCCR86o8EZETKGuvf/uH8ktTKeNRAEfhl2ICggu3gOWYL+V+1/xvtpyDdD5K0f3zJVbV+9vWzZscX8m2sJ66IULlhY+jTrYzRs/LxZ7v/8OXl94R7vk0MrHykvdH3C/Puwez+U1X9tNf+uULKoVNyvqCxYlVNPpF7FkjLm8sM9BVMHfDpAPlz+oXze6/MInHkhPCrM2Ah7TSyeH5x6c1qLwFuyVP7ZkE+dOtUYcRjS1oDjczauGPCZ6B0YFl/3dYR5EL6A0c+pHP/nd9BtAPL5X3/t0fcpXbq08JsUtoBdtGfzHPoSQzbWkJOwdfC7DkMdd3WyWeAibQtGHMYeRBekhF/4RiLvz602x1PnoLqiUwGZgKaDJXnieY/fPfGOP6+xx2e0hzGPJw46cLF4+iSzXc5nUSfmotf8C/vOWPoh7Nzn3ZAfEA4Y2c69s9UnYT2g//kbDyD3/hrDlO8RwHWHlMXbt2ExybTrYumjMPh64efUjUlG+8Os4c73WL0N6pbKdcGrbZBXhLbZ36ncrEsysE/mM5T8SCaaWfQsfuQQcSOW2LK4TEw2z7DGsNqZyARa8qPPsD6e4pPOLmg3ol1EhLJttbby/DF7sqq4i1Or4twm5xr9BU7dvYr1AvDSr/Ay6OIdEmhroDGx5K8lkUdAZEByYAhbo9d4eLg0NuwNTgPc3sd3GMfvLn43R8rW0SeMlgPLHuhZ3WgkE8b00O+HmnChIBIlHu8PNFaGfjdUft34q5x8wMnSofre2UmclZ77+1w5e8KeVMeQCwjPuktYTY73f3lfRi0cJQvXL4xLQJbxMG7xOLmw6YUm+87cdXPl1R9eNaFC0QgNW18IEvoX74zTGpwmjco1MmmDnSTedR9fZ8RKKZbAoH+dhUxFtm/JimTJj6NrHS2PHrknFtmvWA0SSLJlfy+T0d1Hm/qTEcZZerSqbv578J1TTCpdNggohZAqt3PjyrJwzd9Sosg+5poSxf6VHwvfZMat24Mq28Oj4p3vXveFJT/AmlN8/mDAJov8sC7M6FF4lXgE65KJjz4ruQgwbjgd9hJl5XObsjEWDZDk1lCfpgikHwH2yng0cKKOhxdhR5C+nMBrUQQUgexEQMmP7Oy3pNQaVzbc4RC8gvig4Ib3yCOPxOQal5TKhHyIIT8ObSHFri7mKz5pH4WxjZBi4UKFjScApAFGp1Ovw0+kM1p1vAw06yHgJ4gZsnk5Lvt+3fcyY8UMkzWGEAkMacgGjFxr4BKu8NTRT/k+3hrgXAAZQNYVCAKKOZHYo2VpvBpaVW6113P8QoviaY/VdfAKKfJ73mcrP5NLp1xqvqbdCGJGK8/OfVae+nYPHmQAuqjZRabf+YNXBSTNh8s+lCEdhxhhWb9iSS6+r7pvVZncYw/BEGs5Zdwp8vOGnyO3ETKFUGwsYraWNLIPwXOF8BTIEWcpWqioXND0AtPHpNyduHSiISEuOeiSSGYeSDNInR27d5hQl7Bpla3nDgRMtKw9d46fH6nSpq07pGTRfWTUnOXy99Y9+iCUevW/lrWFRxpCad6vhXK04Zt/XjbjnO9iwSjWfsmG68OSH8QicxLJKSmGazLJj8cee8wIH7rd9nHlJbVfXvL8yIYxkco6EvKC5wfu4YSgWI8WPH9Ix2vdtlNZB322IpBpCNg0w4QFEXLGWktIjl9IUKbVX+ujCCgCeyOg5Ec+HxXWhYsFHrdW4vdiceNNN3zUrdmlzWTXobtiOo3HmL31s1ulgBQwbv71StczJ/rPffecr+eEX9sgFEjN6TTE0+Wy/9icx+TFeS9GqhZEJLizwBC+gQcJZMCiDYtk+I/DDQ61S9U2Rq3b4Izm9RFP31vswhq3I34aIYO/2CMMSkEE9qT6e+Lv3cX2QZFCRUxWGj9syNpjtSV8wz2+vF/I4IL/QtliZeWT0/eIkMZanFlUwpA3fs+/atpVMn35dPM1pM7xdY43JB7pkSHJICcgVaKFdsVad/f1lhAKSveMtwipm6kfhAylwYCJsm3HLvPvfevfL7u3l5Xa26+Xn9dsku0793yOh0i/biUF3Zx+Bw+UY2p0i1Shetni5t8QQYjF1ilTR3o36W30fLK5TJ8+3YQfehVCTvCuwBuPmF+vgqs6ApzEurMpd2cDSAQbTjx/+eUXc9qZHzQ/EsEqr9xLuAHjDWE8dBn4f61atYw2CRojWhSB/IYAe+SZM2fKtGnTBE0d9HYyMRNifusXba8ikAgCSn4kgl4W30v8GRtnYlLxAGCjS7o04sMQeEMkLdMKRtX+zfaXOv3rSPeG3eWeI+6JqYoYiLd+emsOEcfDqh4mQzsPjek5Vo/D6T2AwYah/Hb3t2N6VjwX8y576v/9ed8HPqL7mO6ydONSqVu6row7adxe11uBVbROnARIMr0+7EsXrV8kJ797slQuUdmQUOc12SPc5lVsvYoULGK8LwhhWbN5jWcqYCv6SihF31Z992hglPBOv4oHyqnvnSqHVDnEeIC4C+89d+K5RhODkJHu9brHJJDqfN6EJRNk4pKJJnQF0gaCIp7CcwbNHGQ0bJwiofE8K5F7rCeRX9riNxe8Kfd+ea95hZN8ajLoPxHT4oulYNVnpHOla2Tj7y1k6vw11vlI9ilUUFrXKiurSg6WPzYWkk1LLzLPgRR5/tzW5t/HvH2MSQ9csEBBQ3x49V8i7Uv3vZAfHTvuyfTjV/zIDxvugjjekUce6alin4z2ZBtBnow26zMUAUVAEVAEFAFFIG8ioORH3uzXwFZ55TXnJggRFKpJLda69R6DI1MKqWhHfj9SChYtKNe0vMaINcZTDn3jUNm8Y7O5ldStZzfeoxERS8EjAi8K0uHacI50GaU2HCasIb14w2KZtHRSVMPbEjqEgliDMtleH+DrDGMpvk9x+eDUD6RcsXJ7QU99SC+L98BLXV6KeKSgY0JqVsqxtY+VP7b+YYgg+iDII8H5EquH4g5/gSDjvSs2rTDvJd1rphSIH7RobOaW3KgX+KBFAykEAeIsdh7Yz4w2SPe3c3gTQZ7MXjM7ktEFUuSf/1Lm1ipXQqqUKS7fbBgnRSuPl38W3Si7tpeVamWKS58j6sjWorPk2R/uk92Cp8ieeC08mGyWo+V/L5ca+9XIDVhS8s6gsBcb7mJdsL1S+CVasWwMjUy0zXq/IqAIKAKKgCKgCORdBJT8yLt9G7VlfuQHN5EPnE2vXy7v3IIskop2l0ibam2iag9Eq6PVUEAEcnC7wXEZuPd/eb+8vuB1E/pitEUWj5XJp07Oap0CZ4rWCsUqmPAarwwvifS/k/zgOQdXOliuOviqHNlM/IgP+16M7EunXppDDPbhDg+H1q+wz3GHv2Qy8ZEI5sm+14ZSda7V2Xjh1C9TX15b8JowfvCWIT0zoTk7du0w8wEPH7RO8Nw5YewJOTxCJv+wJkf1OjepbEJ4SCm9fX072bamm9EN+bf0WClS7lPZuaWG7PyngezaXE9a198tfxYZb4ivSiUqGZ0T/v6w54fJbnKuPC8a+UE4AqLUJ598ciTVIFm6nnjiCXnxxRdNqIpXpoFYGuIUxSbNH4rxkOOE6WSyKHYsbdRrFYFEESCDAiKYpJ8sW7Zsoo/T+xUBRUARUARSjICSHykGOJMeT3o+YsLnzZtn0u2tXLlSatSokUPjg7AX0iMhgkr4SyYVm5pVtoiMPWOsZyrasPX9ffPv5gQdfYh4itPb4/7Z9weKr8bzjty4x5m6NhGNCr+6k72FjCezVs0yYSlkQAFLSJAm5ZvI4r8Wyzdrv5FapWrl8PhwP+/jFR/LlR9eaT5G/PPzM/8/ZWpY3Gz4S+vKrU1GlsGzBmekx0fY9qTzurMmnCXf/f5d5JUli5SUcxqdY4gOQnMKFSxk/oYYRMDUkiLccPFBFxvCK1o5dvhF8vv2+XJwyd6yYMsY+WvHMulc7RwZ/eH/K+y3qV1ORl3a1pAuA2cONPonFKf3UjoxSfa7opEfNqUff9uSbPIjW9OhJ7sf9Hn/jwAaMGR+Ic2nlj0IQEQ+9NBDcvnll2dkuLD2kyKgCCgCikBOBJT8yIcjgh9rsgLMnj1bLrvsMiNs5iyk9MpUcbMSNUtIwwoN5euvv871nus+trus2rRKtu3cZkIAMilEIl5w3AKpyfb88KoXxuvDcx6W9VvXm6/RoBl7wlipW6aubzMgr4Z8M0Q2bN0gPRv0DEyB6/egR+c8KsPmDYt8nY72xts3mXRfxAtLRMg+M7LbSF+vJ3c4DKEq0TLG0M5zJp4j36791jQZgvLZo5813kFWO2Tbjp2yY+du6XtQ4FkzAAAgAElEQVT0gdL36AOMHso7P78TgQgChJA2Z2anTMIvTF2Cwl7cz0h22Mtnn30ma9euNd4l7sJ3S5cuzTjvwDC46jXxI0D64wkTJsi1114b/0Py2J1KfuSxDtXmKAKKQJ5HQMmPPN/F3g0k7IXN8sUXXyzFihXLGhRMqtsWLTKC/Dh61NFGgJPyVre3pHH5zPKUibdT7al+ndJ15N2T3o33MTHdR/rVm2bcZO4hQ8j7p7zvK1ga04MDLnankQ0jIJvM92frs0gZjAYPGiSDDh8k3er+f2YWrzYhgooYKmVQ20HS48AeUZtuyRWyM+EV9Mqxr+x1/XWj5sroOSukR6vqcnWXsiaV8QFlDzAaMOjCbPp3kzQo10AgyrrW6So3H3JzVsEdlvxYvXq1jBgxQqZMmWJEq8855xxp3769EKqSSFmyZIm8/fbbxtB1pnVEAHXYsGHSsGHDPJnqFs9HDgTchwKJYOl3L6FFX375pXz11VdSvHhxEzqBCHmyC9nc6E9nKVOmjDRr1kx27Nhhxg3hG7ZUrlxZGjVqtFc1Mpn8QAOHrBzr1q2TU045RTjEiVa4Di9YZ2EvdPDBB5vx/v3338uGDRsiX1u83JmPEiE/6BeyOrnrjEfX33//bdJXZ1L2PdpKYawmWvz6i/HIe6wYf6Lvya376T9IYsYYh4mnnnpqWtaU3Gpvou9lLfzkk0/k3XffNeGVzDP2+qyJpNseNWqU+S1Klr2yc+dOmTNnjumjVK69TlxoIxncWG8Z34ms93llniQ6buK9X8mPeJHLw/fxw8PCk47NX6wwZgr54faQCEo5G2s7c/t62gf5UaF4hbRUhUw+ZEUh5KVDjQ5yXJ3j0vLe+X/Ml9PHn27ehUGOYa4lHAKks0Xfwy+rjvspjCl0OUjHGyTaakPcEFa9+dCbfcmVt+eskOtHzZWm+5eW01vXkOJFCpnXdmlWWhC1JZW1DYd55uhnUpoKOBxq4a8KS36Ef2JsV7I5fOyxx4yHBxv3qlWryooVK4zmB5pQ999/f55L+UioT8+ePeXQQw81KYSTmdIS0ghihWdag9aGLz333HNC5h8OJFKRaY3fdEJdn3nmGbnjjjukd+/ecu+99wqZgqgXqW3xAu3UqZMJ3yDlvRcJk8nkB9hiWFxwwQXGUPrf//4XdcD/+++/Qigw+jXXXXedHH744UYzp169esb78Oeff5arr75aypUrJzfddJNJ+YuOzvr1683zLTFCqPDnn38ubdq0iZAC7J169OhhwoqjFfoFL1b6A6F5W2d0e/r06SMvvPBCxoQYrVq1Ss4991zTnFdffdWsB4kUr/5izWF8su6MGTNGjjrqqEResde99DnvSAZ543y4O3si32Gccsh41113mX/jbZ3s9yYVnFx8GCQgxAZz74YbbpCKFSua2vB7M2TIEIEoI81wMjG0WcxeeeUV482WqrXXPU5YPwiTgwCJ952pnie5OBTS9molP9IGdfa8iB82FqGgzUNutChTyA/aTlYQDLr9S+4vTx31VEIaJLmBpb5zDwJ4DCzbuMwYxjVL1VRYMgSBhesXmhTHaM9EK5YAsdfgCfJQz+bmv5dMuURmrpxp/s08vet/d+UQ182QpnpWI7fJDyrFSdXrr79utKIwfDEEyS6Dsci/81rBWMH4Ouigg4xB6j7lT6S9mzdvlgceeECuuuqqvQgONsGvvfZa3JvhsPXiBPWSSy4xel8Y29a7A+OC3/0BAwbkIHzwfpg0aZIxGCmQXgsXLjTZ4Gyxp9qZYNgxRk8//XR56qmnQu9fICAwuN577z3BEOrQoYNpGh5V9NeNN94oeMLY4tbbwWPm6aefNuPFCp6yT8Frw+kx5ddHXnXGEwhBY+ZZpmTdsyLLtIN6JaO/vdrOyT/Ex2233SZ16/qHvoYd887r8CxYvnx50sP1mFeMAcaRGxfIj99++y2phns8bc/Ue1h7mDsQXay97jkDdngzIuKdTPLD4pGutdeJfzLemcp5kqljJZn1UvIjmWhm8LNwI4NZZeFHzJRTCzYJc+fO9aw1JyhKfgR36IwVM6RN1TbG/V+LIqAI5A4CtW96P/LixlVLyYiLD5NSxQvLhCUTZMqvU4zgKl5Fq/9ZbURZ8dRa9c+qUORK7rRIJBPID2fb+Q0pWrRoKIMutzDL5PdCOGDQYVC7vTuSsRkO23bcvMnkRlgUdaHcc889xgXbHerCSTnu+7YgeEp4FQSKLRgriWYWClv3oOviIT94Jl4eGFh4vOCFQ//gBdKyZcsIGeL37kTCXnhmvHUOwiIbvk932+lbPJqSncnwu+++M2Qi80jJj/AjD3L91ltvNaFfb731ljRo0MDzZjyh0ChU8iM8tnpldASU/MgnI4STG07wcLli47Js2TLjWsgG2+3ay0asVatWSn7kk7GhzVQEsh0BJ/lBWyA+bujSQFrWzJl6cvra1+WZuc8YEdV/d/4rZYqWMd4gR9Y4MuMgyDTywwkQvxG1a9fOyN+IjOvI/1zgOcknU4qXq3Os5AchA5R49EHYCzzyyCPGHZ/TagqeCr169TLhHtFKMsJerOcEsfvJ8B5w1jcRYxrdHDTQMMbQ/cDr5Zprrgkk+zKV/CDUwuqGuE/Trcu/HUMYoSVKlEj71Im1v2yb2LN6hWXTF3jikJbbrZViPQzwvPIjP6Jh5gcOpDAeH8wrL+M8Vs+PeOe2JSrxOGKO0efOfue51DFVRGU82KG50b17dznhhBOiEhtcx6EtZK1zzaC/aXcibYq29sbTpjCTKNb1Pswz9ZrYEFDyIza88szV/NhxioMrmdu1l/g7flwqVEiP3kMsoGZS2Ess9dZrFQFFIHUIfPHLH5GH//73v/L6rF9lluMzvrThMGSf6Tamm9ErofRq2EtuOfSW1FUuzienm/zgN4H4amL7cT9GhJE6OEUfbVP4jeA0LhO9A+OE2+g/3HnnnTJ69Gjp2rWr2Yzjzs5p7gcffCCdO3eWY445xoR+YFxhLKMF4QwB8Xo3ePIMPCYwzNDVwHBDY8JqKLAZZnOPYYYwac2aNc3zISROPPHECCnx7bffGi0S9CToLwRpBw4cGCju6a6XDX/BCwQPUPRbwhARiZAfGNyElrDvAMf333/f/Bvj0Mb4E3bCH0giUjfjkYE3CuEK7En69+8fOazBMKH9aNB069bN6AOsWbPGHPI49TPCjgcb/sL76X9CZ2y9oj0j2eQHpAvzjjaj0YKhzthhbvIZBiBtJ9zoxx9/FOaiE0Pq8/zzz5txilHJOCJ85KKLLjLG8BdffGFCmXguxjB9j0cXhJjfGGCsPf744wZXxibjlWehG4P7PZ8xdhctWuQ7dsP0F+3kmfS/0/vYtom5xNihr8lEhT4N44LxDFasR+xn+bdz7uBVgEgz2ixt27aVOnXqmPsgt6h7EGZ+/Q/+d999t6krBjhaQbwfjSTqSaFvOGwkrIM1xm/tiHduQ76wJjRt2tSESH344Ydy3333RfBgDjEnjj32WIMT67Zz3QoaW1zLXAQnnhXreIs2dwi1O++888y6i1ecX6F/6PP69eubtRAPduZBx44djRYP47Jdu3ZmXQQPOy5ZZ+l7iHo7fu1n1svEi4iw44H1mrWF+cLvYN++fU24Z9A6df755xvMEZRmbLjXLt6JZxnedzyPsDrWQ7zPaFMQCe01T4Lq5Fw7w66Jefk6JT/ycu8GtI0fIxYKqyjOKQELGyr+YWJVcwM6JT9yA3V9pyKQfQhM+3GtXPDy7EjFm9coI0+d2VKqly0uAz4bIKRYtiUTU+PmBvnBJhStAwTZMC5uv/12Y6C7jSI2aieddFKeIj/sWPA6qeUzDCo2mBg1GI1s1jHGwgqj8gzIBj/PDwRHIVwQ7GTzi4s+xr0Vl+TkmmvoI7L5UDBk2JhzrdWbCDtTp02bZkJdSGWMIRFG3DUR8oO9BYYO77vyyiuNAc+JeeHChWXw4MHGAKdYbwAMOQxyjErCCs444wxjMGBEWu8VMmnwGddAroDXaaedlsNwDosH14ExRjPGEpg6tT78nkNdZsyYYQzfMASS+zle3g9oz0BOYAxZLwX7GWMDIVTID0Kp+J5+vPDCCw2meBhBoFkvBMYoxhhEAeMGEVe0Xazxh8gv44g+CKq/l6HIZ0FjN5b+cuNh2zR//vxIX7P+0E9Dhw415B1t5bNnn33WGMhkUGIeQShazRT7XIxAp+dHEGaQj0Hkl0397Of5EbR2JDK3Me7R4bHkgRXD7NKlixHhhbyA9GAuQeZBZPBvjHPGOSXa2OJ7PMQgISHEGZMQwbQ5UexYEyFvWVctERw0XyFgIPKc6yBizhBZrM3Wg411k3Y6w2m80sG7x7QlQatVq2bWJ8gs1hbmHASVXSujrVMQUZAthNHZ66gvZCSFdzLfICbRl6KgbcI8ZR6z1gUVr3UjzNoZ9Nz88r2SH/mlp13ttBOcjRvxdmwomOAswiyOLGxhNkPphk/Jj3Qjru9TBLITgY1bt8tBt0/eq/KdGlaWmb8ukH32WyiyvYIcXG+7LNo+2qTG3b9EPdm84285sFQr6VT1DDmzZctca3y6yQ93Q9lQcqrOJtrtYs7pMboIQelEcw28BF7sR35w6v7mm29GvAGikRlerw8iPziBHzlypDl8sBtkhGbZvGPQ4Y3DybWzDpACGA0Yr4Sqhi02XTEGEC7lGI1hwl4wkthg47USa7FiskcccYQ5obUED+KWTkLIbuD79esXMYjchqvNykOIitOQjTWMwt2GyZMnm1NzBEd5NsKeqT4IipX8wNNo0KBBBj9rtOLxgPFrccHgtcakJeo4xUa8FeMKQgBjEcKMcAhSBLMHDBL49SM/oo1dSJZY+suNBwYnRCvGou1rPIbGjRtnvKLwasH7ZOLEiYashbCypBAZc+w9fuRHEGaMh2iZD9lLB5Ef0dYOUignMrdZHyBd+APZwXhFH4NMTmRIwSti8eLFETFj1gzmn9M7yo4jr7GF7g1rF2PDthXiLcx4C8KOOjPPISkshtHWFdYtxgG/PwhEOwlfyMrhw4cbsth6J9n10+nl4fWZU2wagppU2Ywvp1efJWC5H4+NaOsUZKDVRfIiMr3mEW1jHJB5i/oEed5HIz+irZ2xrtt59XolP/Jqzwa0i4nMRoofPNhf5w88ZAg/rMlOM5YMqJX8SAaK+gxFIO8jAPnx9lcrIg3dun2nFCtcSIZ++ous2rDVfI7CQc3y+8rxzcvI3I3vyXf/jBKR3ea7g/ftLa/26JdrQOU2+cFmjFNjfhvYSOeX4kd+uL02kk1+RNuogz8nroQf4NmAtwQFDS9S5HJ6Ggv5we8/G3Ay92B04O3jzP6Sqr5mTOG+jts2IQAYnvzfi/xwntC7DVeux9vBLcyeCPnBySvGGoYDnk94Ejizv6QKk1jJD0t0UB83+YEhzKmxO1MKnhCQlbfccosJ4WJt4b1omzCe0DoJk73Jj/wIMjJj6S83Hn73uvsDwxzDERF/MiuBRbQxZO8PwgwSDH0avxKG/Ii2drCnTWRu49UB2UVYD33Ivv2KK64wXj42fAIiG+8kPERYMyAIwNWGLbrHkdfY4jM3+ZEodpBWEFiQeZbQ88LZEnSQdpAKjGW3l417nPh5eQSRHzyXee8WYLXjkpAm5pcXmeb1WVjyg3ZTZ8Ys4YFB63k08sNv3EN6kWIXItQWft+bN29uIgDyU1HyIz/1tqOtLMZLly71FH6K9l1uw5UI+aHZCnK79/T9ikDuI+D0CIH8qFy6mPyzbYf8vXWHlKj9lBQqvtxUssj2BnLf4U9Jo6qlZMX6zTkqfljd8ub/T3/7tLyx4A2pVrKaPNjhQaldao8bcTJKbpMfhCmceeaZ0qJFC+NKH80ASEZ7M+UZ6SA/MFIwJAgzwEAJ2qhb8oOT3EQzHmAI4YJN6AkHH3j3EI6C8KBbUDCZfcLvL4Ykhimnt7jgexnTYYyKWIzpMG3AfR9dluOOO854RVhxTFzfOVGOpv2BoYT3CkYnuhexllSQH0HZ+hh7vJe+t15DYcK3MpX8wLPi+uuvNwY02hYY+O6wIfe4QiiTQt9BGAVh5tevbvKD8C2MSysg60WSOj+z5EcicxuBUwhMSE28HyC48BBDXwgjnr5l3WBsQ4C400EnSn7Eix1aKHgosR4yDv1C99CSGT9+vFmnIIq8sEoW+YFeCJjlFvmB1wgeaEFaUvGQHxBNePtBPNvCeGX8E6KTn4qSH/mptx1tJSaUH3UYTGd4CydLMKOI7mSimF0i5AfxwcQEq/BPPh302mxFQEQgPy5+dU4Ei8bVSsnAbo3N5y0ffkz22fdnKVB4vexT8kfZ/lcr2WfDSbJp856TdsoF7eqY63/f/Lt0GtUp8vmFTS+Uvq36Jg3jTCA/2HDiOm71GGzj8mPYSzI9PyA9rNgf/w4iP/zCXugPRD5xSQ9yk+ZaPC8whHALt1oGNm4fQgKhzDDx5vEMct5L3LzTqGAPgvHJ3/w+E7PP3gTjLNqpPZ4MhEJYDRZbHwQo8WSw4pdh64mLO4YYhBBkFDhhROIZwx4Jb5BoISEYs5Rooo1+dUkm+eEVwsF76WNwRWwTrCEKrL4HRA9CjmgU+KUatXWPl/yIpb/ceNiMIOxLnSFOkA6Et+AFhQF99NFHG3KN/nOGvdSrV894CkAQOMcVhAl9SthJz549jfeEU3fCYkZYTbS+d5MfeCkQOm7DHoLID7+wl7Bzm3HKfLb7deqNBxNjGELTHTLkDHuBiESUEwzBNppXEfUJE/biHG9B2Nl5hvcZoR5oiXgV1gh0fY488kgTGvL11197hr0w7+36ErSm+gmeIhgL6e8V9oLnBAQbWIUhaWlLWM8PG/bC74zVeYq2fsVDfiQ7xXPY9TUTr1PyIxN7JQ11sgJUTHQmRI0aNYyYEZsJToNSeQKUSPMSIT94LwsaLDI/9kHxrYnUU+9VBBSB7EIA8uOLxX9GKj173SQZsfRB2bdATVnzU2/ZvbO4+a79ARXltA4b5Im5DwuZY5ylTZU2ckXTAVK5RNUcnyOyGmvJbfKDzRgnw2yyiHF2iiGysczUdOix4uy+PlWeH2zK0dYAO4wNa4TiURNmo46Riogjm39rJGDoYLQSo27FC6O1n/4cNWqU+X13pjbl1BiSiz1AqsJfwNWpfcBBC4KCjC/aAD4Y5ZAQQeSH1SyDlLNiqYxXcORkOJaTaHClbmRTcXp44KmCUcYpbFD4S6aQH17ioIwHDF4IS8YJJ8uQNFZokbAJ+oFxhREdrcRLfsTSX26jzt6Lx5IVt6WOhE7xHUYs48Wpc2DJFggTCnOjcePGZmxACEBMcAIOqYg3BJ5tTkFVJ2aIawZl38BbgHFEhiDCpxgzCMtSgsgPiJlE5jZ9Qt3pPxu+jvEMXoQ1kQWFeW9FkiFmCN1gjoAT3k4Qp/GQH0HjLQx2rANoxkyYMMFz7QEbvFgI2eI3yIrDEuqHZwuFtuJ1hdCoJSoZHxColgyx6w1YuEVQnZofNnVx1apVDSEGplbwFF0Z6wmWKPnB2IS4QkiWYgVPe/fuHUp/ScmPxH7plfxIDL+svtumHnvsscdMrCQpoxDBIv4zE8VOATtR8oNFkg0WbbQq4FndiVp5RUARSBkCs1fPlqumXS2bNheSXf9Wkl07SknBIn9IoeJLpVyhRlJFOsvuQn9JiQIVpXCxdTJvyygjnLp7x35SoNAW2fFPPTm7/nVya5e2Mn/lRnnsm4dl1ZZFsn/xBnJEpTPkrDYH+tY9t8kPu7kiht6rxGJgpqyDkvhgTmwxcvEOxJuCU2AMAzSwiMHm5JwTQU6JEYjkOvsZG9Yg8Veeye8rp6sQHhhtiAlihJGxhYMIyA0MVDbCiJ/az/DGwA0a8UcMBU65MV65DyLkkEMOiYoE+hW0AeKDAvmPYV+yZEkjeInhT+YMQp0QTcRA5J1BbYoFfrI0YJhAmuG+jms+p964uxNeQhYYhCUxWtAvIIwELw7EFTHYnJ9hvGHMQOJgnNBXECu49NPGJk2amHu5zk+sEjKAtMZcT1pYMi1gYOH+TUgEBiSkDKln6SueBS70A+9GQ8F6U2BE4lURq+cHdSDjg7NtxN8zJjD4aAfaJrj5Y3jxGWlaOYFGdJa6Oz8DVw51INmoN+KmkBtgT7YXwjHQgyDMgPaCO2MeYgAPAT8jHzzAijHJXhESgbmAblzYsUs2waD+op28BzzwTGIMQrxyL94M4A4ehGxDkmFcQyQydiEBeD4He8wT9nqkzAVPjFgMfIxe8Majh2swmNnrQqL4YRZmL8xaidcQ8xcNG9KjEsJB34RdO+Kd27QbzCACWJvw/oFIQNwWghPceDYEDfOb+lFf/pD2FwFi+jBobDnHG/OW/mfeMe4TwY41xNoiPId5xlpAoV7oTrFuOjUpaA+EFdchcMsYhugBf+ulCIlBViMILsYS/UA4FN5BrNf8AQuvdZb1AN0f3kkYFWQWcx2vD9YH1tMw65Rz7WLdY94yRzmEJZsadWT95vcAYs/2YZDIsnPdsPPEEoJh1s5oAr6xrOnZfK2SH9nce/mw7omSH0DGjwULPwuZen/kw0GkTVYEYkDgk6Vz5cqPz5Hd/wmhFi9YWurtc7p89+OBRiukAMIhIrJ/meJStazIst3vyOZiH+d4Q+Hd5WW/wuXlzx0LI593r3Kz3NPlzIwmPzCK2TSzwbWFUzA2qRjfmRgaGUPXpv1SXO+Jt8Zgg3iIp4A/hh3PYnMetFGO5x2puser7hg+/IlXUwbDFfd9sGB/gKHMs4LStsbbRgwWDEuM8q5duxryCFIHr4lYyY946xDmPggLsMAYtGONMQMBAja5NYYS6S97L0a9u3+92su4YCwwLmzhGWDgNXe8nhEGa65hDCc69uKZ27SFNYC+dfe3s81gYXHjPU7NobBtjHZdItjZ54IhhATkFmskpJyfDkgYrOw1PNeSJ2DEv8MQANHGWzIwC9OGZLxHn7E3Akp+5NNRAQPK6QLMuXvTwYkHcZKZuLENQ37YBXTDhg3mlIRYQeeJBi6gsL+4r3HyoUURUAQUgWgItH+rvazfut5c8mD7B6Vrna7y46qN0nXIDPMZ/Ee1ssWletkSUqNcYZn4541SsOga813xrW2lZOEKsnbLcimw73ciBXbtuWd3EWleroP0aXKJbNtaRhb/PVfq7dfcfNe5SWWTkYFTO06YcV1Od+GUlZSSBx544F4kMSeInIiG0ZlId731fYpAKhEgQ8XTTz+dI0NNImEvqayrPlsRUAQUAUVAyQ8dA/8hgAgPrq+ovkMQ2MKmFrdINt7ZSH4ghETsI3GtuJnh5ggjjduc9fKg7bhO4vkRpKisA0YRUAQUgcGzBsvEJROlRaUWMuiwQVKxREVZsX6LtLt/WgScvkcfIH2PPtB8/sjHH8nvO+bLfoWqyYH7tTafE/Zy4msPyD4lf5Ld20tLkcKFZFeJr6VAwa2ye2cxKVBoq+z6t5x0Ln+LnNGitYwd+lCukh+cJHLKzakx5DFkCGnytm/fbk7kiFXXogjkNwTwHB07dqwRb7UeUUp+5LdRoO1VBBSBbEZAPT+yufcSqDsEAPGgpNCDACFujjhmYiCJNybGNtvID+pNLCrtQrwJd8DrrrvOqC2jYo8HCAX3P8gQ4qYRytKiCCgCikCqEYD8QFTVWQrts03u+OQJ+XXn+Byf79xcV3Zs3CIrnv1UJr82OVc8P1g3OeF2ZoagkhAiiGJCHKtuUqpHjT4/0xD46quvjEAoWiUcHKExQbgLYRiZFPaSabhpfRQBRUARyBQElPzIlJ5Icz3sqR5eEcR1UzjNIL6bUz1i4jLRpTla2AteHmw+EKKzSuZesNp0XQg9aeqnNA88fZ0ioAjkQABSpMd7p0mhYr/J7h0lpd6+h0upkv/I4l9/lJ9Gfy/j7hyXUeQHlUd8EVE4XT91MOc3BIjTZ680bdo0IyKKACgaOGTMY/+EwKIWRUARUAQUgcxFQMmPzO2blNbMkh/8TVw5CsFkfUFdOyitV0orFvDwaOQHSt8oVjvTWCn5kZu9pe9WBBSBIAQgP35Ys1zWbfst1zU/EOMkBd+8efOMIOLKlSuNUecUDCTsBZHHl19+2RDlWhSB/IgAJAjzAO0bvEzdwpr5ERNtsyKgCCgC2YCAkh/Z0EspqCMuzYR+ECrCBhadjOnTp5u0aGx2Se2WzDR3yWpCNPIDITJctN2eH1YN26ri27AX0tadcMIJyaqaPkcRUAQUgaQhkJuCp3jHPfroozJ79myjn+RWxue3gTR+WhQBRUARUAQUAUVAEcgmBJT8yKbeSmJdrejncccdJxdffHEkN/bHH39s8lAj6pVtmh8QN5dccol06NBBrr76auPBwiYejxDaWLVqVYMg15HjG8IHUVQtioAioAhkGgK5SX6ABb8R/A6wdsabhjTTMNX6KAKKgCKgCCgCikD+RkDJj3za/2xsn3jiCSPcRe5vW3DlHDx4sHTs2DHryA/asHz5cpPFhfSMbdq0kU8//VS6dOmSI6sLqW5RZ3/mmWcyUtcknw5JbbYioAg4EMht8kM7I7sQIMU7ZL/NzpNNtafer776qqxevdpkE7rgggukbt26oZuwYMECI9i+bt06OeWUUzLSazV0Y6JcSJjy33//bTTZnKFofreAx+TJk82+iEOh/J7dzj1HyG44depUM27ShQ+hUnjSub3pkjE+MuUZ+WU+BuHNukZBDDndJZt/D9KBlZIf6UA5A9/hTmPorCI/CMSxZpvgqbMN/MCwiWKTYMNd7PfPPfecyVhw7bXXZrS+SQYOG62SIqAIpAkBJT/SBLTrNdF+G3OnRjnfyoaatO1O44mMI3gyots1ZswYOeqoozKhqqHqQN0feeQR2bBhg/Ts2VPOPPNMk7WN8e9VvNrP7z1ZWLh31KhRGXlwEwqM/y7yaiNfkWGmT5g1T2IAACAASURBVJ8+Js0uWe2CCoL2ixcvNh6x/MlLAsV+GPlh4jVHeMbcuXMN2XbrrbcmDR+/NeSHH34wY/zQQw+VJ5980uyz01UYC2CQTEPcqXvjJOPy2nyMp49WrVol5557rrkVYtd6nvthFs87YhnryXx+XniWkh95oRfjbAOnAXhAjB49WgYMGGBCQZ566ik55JBDTBrYTBQ+jab5EQaGtWvXyk033WQ2VpmoaRKmDXqNIqAI5H0ElPzInT4mLJIUv3hFJtNQSFZr2EjXq1dvLwMfzSuIDzKexeI1kax6xfscRHUxym+55Raz70BoF9z9Tsb92v/TTz+Z1PXsYTIxZDcWfPzaCMHz8MMPy3XXXRc6zTRevuALoZSXyA8/jKLh7DVHUoGP3xrCuyApyUbIfhsSM13lk08+MR5AyRwD6OcRVn7VVVdJ+fLlczQlL83HePoIYo25SmG+2t+SaJjF8x6/e7L19yCZGER7lpIf6UI6w96zfv16s7lD8LNixYrGZbRfv36Cq9Tjjz9uQkWaNGmSYbUWQ8jg1ovrZ6wFxhW2nUW6V69eGUnuxNqm3LqeE0Z+xAkx6tu3b25VQ98rImXLljU4MKe15C4C9EWLFi3ko48+SrgiSn4kDGFcDyAs8qWXXpJ77rkn48gPTm4hN44//visN/Bt58RiJEVrfyzPiWtgpOmmZPdxKoz7NEHh+5pkYpQKfDJxDcHjmb1zMskPiEvWIwgQJT/CzYpomIV7gl6VDASU/EgGiln4jC+++EIWLVokZ599trBpmDBhggkDoXz22WeydOnSpC6SyYIoEfKDLDAw8hdddNFeoTDJql9+eQ7kB+OFjBBKfuRuryv5kbv4O9/O+nTkkUcq+ZE5XRJTTQiH5FAA44q1zcvzAxId7wQ8E2L1DMEdnnTCCMhGu5dTQ7KUlS5dOoe2Q7yC5BxqWK0IdxhoLADZ51B/e2odRruA9uB2X6pUqb0OHWIhLaK1P5bn0OZkYeKFX9h+9ro33j72e2c04z4aBnacU0eM5m3btuXQh/MbN/aZhHR4jQ1bT7/vw4zHeDHyenayyY8wa0iYNoa9hnnFO71CvO0z0ODA0wQPDT/yI9Z+oZ/xbIDoRxg7UfLDtsO95tEGvrPrF/VkDXOuY/HOZcJz7PgOi7fXdTyH3wyv9c15fRBm9tpo62Ui9bT3Bs3RZLwj05+h5Eem91CK6gf5sWTJEuMB4SY/3nnnHbOwZGIa2ETIjxRBmS8fq+RH5nS7kh+Z0xdKfmROX8Rakx9//FHuvvtuI5LNJpa4fAz8U089VY455hjBGGSj/+abb5qMaD///LPRmcADjs3q7bffLuPGjTPaCtWqVTOHC+gtcOJKvPd7770nv/zyi3nW+++/b/5N2Cmel7bglo7HCd5D9evXlzlz5kjDhg2la9eu8vzzz8vIkSNlxowZRtST+/hDevcvv/xS7r33XlM/6m/DPqgX90GkdOvWTSZNmmS0NSCsy5UrJ6+88or5w3387tOmRo0aCS7yGKf9+/c3f7NZ5jr2BdQFnQSwCtKRoD2cCiOgXqtWLeNR065dO+nRo4d51pQpU8xn1AvSkPZYvJ39h34XOPq1H4PJkh9oN7C38WoHz7SY/Pnnn2aPM2LECBMm5HcoAll15513mvDgmjVrGq8byACE4ulvMsvRPuY+YySon19++WV59tlnTZ8Qgvv999/L559/boxSXOLRLPHq42XLlplwXfoGsXZrxNI3HOxMnz7dYEd98TzA0AVPL+M+CAP2h/QJ78Cou//++01GQLRZ/Eg7+0y0DhjjK1asEMKML7/88sgYom3z5s0zuheMIVJp33jjjVKjRg0zFoYMGWLax5ihXaTTZl6iQ8dcKVOmTNRxQNiXF7ZoLzAn77vvvr3miMUHkXx+S8kACH4Y3HaeOOvGnMDbgX6z/WE/i7aGEE5uxxFzCHKVwzjm+wcffCCdO3c2uDEuGc+MS8aHU6T222+/NWFdjDfqyLWsUxxWMp/tAaZz7rz11lsybNgwM8batm0rderUMf1xzTXXmPEMztH6xWsdpY+pN7gwjjt16mSIrsMPPzyicxF2PtIGSJTq1avLwQcfbHRtyEJ50kknmfmAt3bTpk1NmNeHH35o+pDxzxoXNI79fgPAkeeyDkHqMX8GDhxo8ODZs2bNMtiybtNneNWyrjAXWJfpb67lOXjK03eQP4zd7t27S/Pmzc3nrG1cBznEeArCLGi9DLte0y/Rfg/85misv5nZfL2SH9ncewnUnclMjC2bOBZaFl8WQzZRGLYsRvzwZFpR8iMzekTJj8zoB2qh5Efm9IWSH5nTF/HUhM20NSDcnh+cNrMBZnPeoEEDsxGG+GCDToY0jHmMIjbSXIN3yOuvv2426xR+a08++WS58sorjcGBh0nhwoXNvRiWa9asMWQCxjWilhj8PI8NP4YQm268MiEPnASHbafb84G28A6MPv6GyME4RyyTTTsGJkaQvQ/jAuMW4gfD6owzzjAZ4RBPxRhm4+00fmkjHiB+J8kQKRAKGA/t27c31QQT9hkYeTb0NBaPjTDtj9YOe/IKOWL7F0Pg/PPPN0b6iSee6DtsIF8wKMCBzCAUcMJ7lr0UeGGkB/WzvY/rMWIZUxBJGEyklSYE2a+P3UQG/Tl8+HBjZEGqsGejbzEcGUsY5+57gjCgryB00IFjnFMQ6qS/Gate5Id95vz5882YYQxB8NHHQ4cONUYmYwcy0DmvyEQDWYHBWbly5UhdWUcZp7THasKAsxV5jTYO7Nj1wnbhwoV76cJYfCA9mM/MYztPJk6caMgWSCSICgR1wYd5SbH3Yojbz6KtIdwDifPbb7/lwMFmH2RsMTdsWA9j0wqjQnCAAaHGXOPEhXpR/IgpO8cw2p3z1YoNB/WL36Sg3vRFNM+PaPPReslAfNg1irFGP9Nu6kWfWWztmktYPqQPdkqscxkvmMsuuyzHusTYhuyjr9lP2bWYukNA0afMB/DnM8Ynz0EolzED+cHaxvzFC+S1114zzwEX/u3Exw+zWNfLaLjSX+51NWiOopeUn4qSH/mpt11t/frrr82PHItXpUqVzARno8RJkd2sZBo8Sn5kRo8o+ZEZ/aDkR+b0AzVR8iOz+iPW2vgZLmzSIS0wjDidtunhOWHD4wNvEDwb2NhifGG4cahgixU6POKII4whyDhho81Jtd0Ys9nnPk5qMToxwEjDyYk/hjJERRjj3wp+ci0eIngnOE+PrXH44IMPGqLFbpLR/LLZCdzGEuQH3z300EPG84NTXjbrED8Y7e5C3TGUuc8aAvYa2o3BjmAlp6LJJj+itcNm28CgsW21hiYn2BBVfmE8XoYMp7k8C0OIdtKvGEPR+tlpmEAMuT1so/Wxm8hgbNAOhGIhUXg/RjpkGafwGPTue4IwwBMD4xPjCqIKIw6DDlIGIsxLpNMSLvS5Na7xbGLsQShB5GFcQcY4jSxrwOOxwvyydWW8YuTTHi+CIcw88MLWa6z5hb3gxXHaaacZzxTa5FWPZJIfeA2wjlhPMLeR7G5zEMninJN+5If9PKhfEiE/os1HiF0I4fHjx0dsDsJbrrjiCuMFgj0CWcafNm3amPUXbyHsFcYkHkSxzGVLnuAF48SaNZF5BAnCnKFYcoO6sCZUqVIlUkfmPYQM9zHvyYwJuYD3HIV1l7qGJT/iWS+j4epFfgTN0WwSyY71d93reiU/koFiFj/DpvriBxEF+ZYtWxrWPlOLkh+Z0TNKfmRGPyj5kTn9oORHZvVFPLXxMygIYYGAYIOIS7YtnMyyqcQjgO+8TnXttWxwCQWAMCE0gd9c/s8GGTIFjxNOd71OUe0zwhh9lvzAYOAk2ZIp9hnW4MHgZAPvZRi5P4P8gRiA+KFw0o1XB4a7l4YI7cN7BVdwtwcN7eME1XqvJJv8cJ5uu9sBFvSjOyMOHq/UFQIBbxav4mXIcB0kDgYY4S4YTtH62eoiRGtzLOSHvRYPIz8PHLdxH4QBXix4AmMQU0+MUEgATrUJrfDDxtmn7mvIPAEJ4vZYsnWrXbu2GSeQabTD6UkRL/nhlfUnFvLDvrdx48Zm7GOUh6lbECnh5/nh9qBwkx+WtGIO4vlh5xihLKwd0bIz+pEfYfvFz6MkjOdHtPnIugkZitcVhAYFEoFxwlxirjK3CNth7EG+QUZwOEsIXKxzGY93sh4R6sKYxvOOwueEjRH6YskPPoe843pCWPDoshi7x60fPmHJj3jWy2i4epEf7nU3nt/HvHSPkh95qTfzQVuU/MiMTlbyIzP6QcmPzOkHJT8yqy/iqY3bcCEcBY8ATqjZaGPAWRdsr+f7kR+QBxjWNkSG013nxjhe8oO6WfE/t2GHYYGhmwzyg7Zi1BMHj9bB2LFjzYknoTM2FMGJhzUycGdPJfnh1f4w5IdX2FDQeIlGfuC1QAhHs2bNovZzPOSHs41uIiMR8iMIA+YCY4pwL3sibkMw3FgFGVaWcEkV+RFtHjjrGg/5waEg4RXM4XjID7uGWG+xeMkPhD6Zb7TBhsOhTcE8d+oGeY1jN/mB5wIFzzPWtaB+CUN+QE4wZriWfXoYUtVvjXK2gXavXr3aeFngMQYxh9fGunXrPOsebR5HW5e87rPeH4RkQdLwNyVZ5IfFjPGL50ks66WSH0ErdvTvlfxIDD+9O80IsKiy2UNwTEvuIQBzbn/o+HHXknsIcGpAcbrZ515t8vebEZNM5vrE8xA/RANAS+oRcJMfuFbjysyptlfYCzUi9IDQALIt+JEf7pAW7rNhL/yNCCQbbU7w3WQF8eeEGuBa7fYKQIQTMUDCZNyGHS7laAF4hb0QekNYAcZcGCPFnQEOIgSDF6PJKyuOdS8ntNYr7AWNB9vORDw/vNofzSjwCvmgLzhtRjsA7x2vsA6u8SI/bMgMrvh4gFAfZ+iSVz9zas+7CP/w8k6I1sdu8gONEfr42GOPjYS9uNvDGkI/c4LN30EY8DvCmERI1xq9jE3EPzkBtzogztmIMC9Cj4RSOT1QmE8Qhxh3hCgw5rzCXjjRhxyEXAtDMMQyD5z1jIX8sGEvhP5A8MUb9mLXEDRYKPGSH4QzPf3002YdohQsWHCvbFB+K6R7jhNiwzhHQDZMv/h5lTg9PxgrzAE8JPh3mHXFK+yFNthxg0cWoXFWwJl5ihcO6w+hJe6wl6C57Bf2wn3Oddb+nzC/Sy+91OjVgDfkE21zh7uxNtvi/D0I8vywmPH7wrNjWS9jJT+C5igkX34qSn7kp97OA2214o55oCnaBEVAEVAEAhHAnV7Jj0CYknYBp5EYeximCBNyoo82FifgxP+jiXXQQQeZ9yFyh8AjbtsYEug9cErpJgQwEpwx/ZDHCPxhIGBQQgQgUkkoCYYWISMYHGz2+Z6NPqEBNvyGOqLzwHsIPUEM1W3YWTFBMhbgOu4n5BjGSMHYpN1WzJK20x5ELWmbl06GFRbElZxsEBYvspBA2BCzjgFm3087g7TGwrQ/mlHgJfpHvThVRp8E/P0MPQwZjHtOn8kkQ6GNkAq0BXFPhEuD+hlSAdICt3ubtcI5eKO10U1+WMFKhDkhmaxIvbM9llCw5EcQBow1BCHxLrDjHMOb8cr4xhh1Fyuua+eDDZ0mxIvvCBXDe8IKa6JfQ2FuQYhgNB9wwAGhCYZoGFnSwgvbaOQHa6x7njC+7Ym/1aKgntb7C+OceWvxsrj4rSF8Hy/5AYlEeAtkjCWgmNNB6VV5p/V4gKCChIFkZc1A1yVMv/gtrqxbCNYyNwghsaQZoWNh1hW7Rtm104bQ2XED5ojoWiFa6sFYYZxBSlB3p8humLnsFirlHvc6S70sOUzYl72HtcsKNbMmkj4YYhvBU/fvgZ/gqR9mEKKMo7DrZazkR9AczcTsnkn7Ufd4kJIfqURXn60IKAKKgCKgCCgCWYMAm3ZOV1HyR5ODFLEYuzbVLYQD3xGjjvHGqR1eH2zKccemYECyIbZCo4iDYiATT87JKK7bbPgJJ0DUD9E//mC4YVhxL4KVGAFNmjQxRIclQ3g/dcToIjUiBjspdxG5JDae0Bxc2REzxfDl9JL64R1Afdlks7FHwA/jjndwH6fvGOQY0Hi7OD+DQOHEFQMRIxpjigwj4IQx6FfQQ8FAoW24jKNBgjEBfngMQjjYevN+sqhQd+rmVTBSvNpPpoYw7UDnBMIAg43wHYgmDHv6x6Zk9WuLJT/IIoIBRCEFLF40nEBjuIXpZ4giPETAD+OJFKiMIevN6tdG+o17GGOMCe6hPTYzCSEQtIHQKoxyNDogS+w9pDilrow/SCc/DPDSQFcBl3yy4DA+6Te0LxhzfuQQhipjBGKPuqFfwyk445MTbowv3okRzziDoIFQRGOEdM6MBTQoaJ+tK3OANKzOz6g/xrXfOPDD1jnWnHMEjDA4EdTES4M2Mk+4nrlIGl5bILbwvoAk4fQfQWLGOBlJ6EvGE/3otYbwHHAkGxReBoQ5QArxDAhu+hcvHsYS4rJcZz/j2XglofcBCYm4MnjybkhRxF1pk1/fMEYwuplrkAbchyEPCRXUL9EWbtoBGYNnBn0CKQOBGXZdYfyCOWsU85LxiRcchXWGOtOfkKfggtfShAkTDAlNqI+te6xzmfYzd1lXIfhYP1hzGeOse2DPNeAN9vQ7BDjrLXOCupBtBuFUyCzGOP3Dc/Dsgtyl3uiSMC9pC4Q2a6UfZrQ5aL0MiyvhM7zf/XsQNEez5kc6CRVV8iMJIOojFAFFQBFQBBQBRSBvIIABykaRDb073p0YdGeoGe7QYQoGCCeW3A8ZgbHMe/jjFNn0us79fAwGMmgQohDm/RgJGMXoDvjF70drg9UI4F3gwt9hTpx5Zpj2hMHPeU2s7fd6Pm2iLZAwYcJorQs7p+accjv70fn8sP0c1OZY2xhre3i/1z20CwKEceIer0F15vugsRZPPf3eGytGQfUPUzd7DfOXecwYorjnQ7Q1JKge7u+thw/PhES1ocb01bRp00waVohUSLFohb6hb+3647w2TNu9nm3XQ+ZEmHnkVz+vcWO1XHhHtLkaT92TtS7F83sQDbNk1StoHCTyexDr+M3E65X8yMRe0TopAoqAIqAIKAKKgCKgCGQEAn6CpxlROa1EnkbAhq2QgcfqX9gGE6KBFwdeJ+7v8jQo2jhFIAEElPxIADy9VRFQBBQBRUARUAQUAUUg7yLASS2u+ePHjzchGLiVa1EE0oWADVshTIgQF5vdhXGJ3gvhFYzPoKwv6aqvvkcRyHQElPzI9B7S+ikCioAioAgoAoqAIqAIpB0BQisIdbGhTlQAbRKr55L2CukL8yUCECAI5aJ5sXbtWiMyTPgLOkJt27aNhMLkS3C00YpAjAgo+REjYHp5ZiKAKj9CThTEo7SkDgEEnEh7hwjeqlWrjGgUAnpWqdv9ZkS7EKxCTAqxODaTY8eONWJtVjU9dbXNu08mHhbhtblz55pYftxfyZhgFfrzbstzp2WcsiGyhxgagoysOYMHDzYCZ36FtJeMccToEPVD0BLxNITI1HjKnX7UtyoCioAioAgoAopA/kVAyY/82/d5ouWoq6O2jBAUpAfK6eQO15IaBD799FNDWpAGEmVuTiAgNFDqx/D2KvTREUccYVT1Ob3AcMRoJ1NAGLG+1LQku5+KIQ7+KIcz3hFMJKsCfYDiOIa2luQiQFYCMg9Mnz7dZMRAeZ2sFZwK+xEgZDdAJZ71iQwLEFNkC0ApXosioAgoAoqAIqAIKAKKQHoRUPIjvXjr21KEAAY2adEwLpT8SBHIIiaFHem9IEHw/KCQXm/cuHHmM1LUuQt9g1cOhiPp87QkjsA333xjvGkgkUj7RrFzgNRsDzzwQOIv0SdEEMDDiTSfuBdDdlBIIwqpV79+fRkzZownkQf5QUpHCA8tioAioAgoAoqAIqAIKAK5i4CSH7mLv749SQgo+ZEkIKM8xhp7XDJjxowIkWFPtxGCwxtByY/U9wWYX3bZZfLMM89Ewr1s/5D+Eu8EYoK1JAeBDz74QE455RQ5//zzcxAZeDwtXbo0BxnofKOSH8nBX5+iCCgCioAioAgoAopAMhBQ8iMZKOozch0BJT9S3wUWY3LJk1vehqx4GeLO2nAfoTLVqlUTDPMVK1aYlGyolhOuoSV2BPC2eemll2T06NFy3HHHmQf4kVOxP13vcCNgxzhhRaQVtAXyA8+OmTNnygEHHLAXcNz3/PPPG6KwUqVKsmjRIuOtA5GiRRFQBBQBRUARUAQUAUUgvQgo+ZFevPVtKUJAyY8UAet4rB/GQeQHgqfnnnuu8VJo2rSp8P/27dsbEUiMSdX9iL3vID9efvlleeedd6Rr165KfsQOYUx3+I3xIPKDEBkIquHDhxuiD8KqX79+JnTm+OOPj6kOerEiAAI7d+6UOXPmyGeffSbFixc3oYglS5ZUcBQBRUARUAQUAUUgBAJKfoQASS9JDwLkMEfLIKiw0TvttNOkVKlSkUuV/AhCbe/vly9fLu+++65s37498Ga8CwoUKOCpqxJEfng9HKPx22+/NfosLVq0CHy/XpATASU/0jsi4iU/3LW061SjRo1k6tSpGpqU3m7ME29DNHrjxo3yyiuvmLSXb7zxhpQvXz5PtE0boQgoAoqAIqAIpBoBJT9SjbA+PzQCuO3/8ccfgdeTUhWxTWfIhJIfgbDtdQGpUhFyJBNFUGFzTSpVRGXLlCljND/4mxJEfkBqQbSgB2L77JJLLpHXXnsth+dCUB30+/9HYMCAAXLPPfeYkIo+ffqYLzTsJXUjBE+N8847z4S8PPbYY5EXRfP8YH6RFrdGjRrSoUMHc8+6deuMcCqZX5y6OamruT45ryIA6cEaquRHXu1hbZcioAgoAopAKhBQ8iMVqOoz046Akh+ph/zff/+VI488Uv76668chlvfvn1l2LBhgigk5IizWIOclKyIcBL2QunSpYvJGuN1T+pbkv1vwKg+88wzTdgQmXQohBMddthhJiPJ2LFjs7+RGdQCm12nV69eEcHTDRs2mGwvCMtC8LlDD6xIKmltp0yZIpC2to+qV6/ueU8GNVmrkuEIKPmR4R2k1VMEFAFFQBHISASU/MjIbtFKxYqAkh+xIhbf9Q899JDxOCBc5eCDD5Zdu3ZJ586dDSHCZ4Qi4ZXw1ltvyQsvvGBOvM855xxDdhCbTlm7dq0RPEUAkntU9DT2vrAYYljb1KsY26effro8+eSTBnMtyUMA4u/oo482XlI2k87ChQsN+XHhhReaOcEa1LNnT2nevLkMHTpUfv/9d9MP6HzUqlXLVIaU0GeccYYMHDhQbr755uRVUJ+UdAQ2bdpk9DVY0wj5cxe+p+SW3kY08oPxiqceAtPxairZ8BrIPbRFvNpPyCT4bNu2zVzjhVPSO0YfqAgoAoqAIqAIJICAkh8JgKe35j4CeBRce+21Jt3k7NmzzUa0TZs2xgPh9ttvz/0K5rEa4MpP+AobawQ3ITmee+45Y9RZrw5Ox8eMGWNi0jHGMdT5rFu3bnLMMccYo+/XX38119SrVy+PIZS+5kB2YHjfcccdhmSiX/ibsIx4DZ701T773jRv3jwj0ovHDZorvXv3Nt4ceOFA4M2aNctk3mnYsKFMmjTJrEX00V133WUyG2EoXnHFFdKpUyd54oknlPTL0CGAFhEeVZC6hPt98skn0r17dznkkENMjfkecouMPYQvQUKwvnXs2NGE90GE0e/cz3qH9xskxIgRI+TGG280pNiyZcukQoUK5jOy/+CxBYHMOEEgt2bNmkYQlzFUokQJs75effXV5h2WYPAiP3jXww8/LHgWQU6/+OKLZkwee+yxJjyRMco1hI3yrvXr18utt95qSJ769etL//79TZjWRx99JKQuJ9QLUu+rr74y60zFihXN/1n7WdtpF6F3c+fONeu9ao9k6KDWaikCioAioAhEEFDyQweDIqAIxIzA/PnzzQaZU+7WrVsHGnKcmH/55ZdG0JbTcogSNdBjhn2vGyCj3nvvPdm8ebMxqjFctKQOAcYxQqWQreh9QN4FjWM8BN5//32hrzBC8XjSkpkILFiwQC644AJj6ENeICx68cUXC32IvgbrHgQGpEKDBg1MI3777TdBwwjiwGq7QHiR3QpCAAIEcuG2224zXlr33XefIUsogwcPNsQBXnIQCRTI5Hvvvdfca59HOmU852655RbjOURxkx8Q0jfccIMhPvgbYuaHH34wBCneYKzTHBZQV/4N6bJlyxbjqcez+QxihRAuCBHbRuoOHqwxtIE6QADivUdBN2rQoEGmzkp+ZOa41lopAoqAIqAI/D8CSn7oaFAEFAFFQBFQBBSBfI0AoSIY9xANEB14ZkB2kU6aAnEFwQGpgHeFDdezxMYvv/xivCAIA4H8wGME7wm8JSh8Nm3aNENaVKtWzZPA8CI1+Iy6QVZAzti6uckPQghPPvlkGT9+vEklTvn777+NtxFeIHhIUizBw+eEtFSpUiVyPQTKlVdeaTyahgwZYrxOKGjW4ElJCBef48UE4UE7+DeECUK+XuEx+XpQaeMVAUVAEVAEMg4BJT8yrku0QoqAIqAIKAKKgCKQTgTINHbWWWdJ7dq15dFHH93LkCdUD4+Hrl27GpLEWSA2CFchDBCPEP7/2Wef5cjE4vWZV+iKn5bHq6++aggQPL1atWq1l+cHnhd4jRCSZb2LIG8+/fRTcz2ZimwhjAY9GsJ7CG2xoTSLFi0yniV169Y14TK24N1BuA/vIIyREBzCTGkr4TmIXqvXWTpHq75LEVAEFAFFIF4ElPyIFzm9TxFQBBQBRUARUATyBAJB5IclBtB9yS3yA6+MyZMnG40QN0kCMQH5YgmYaJ1ivT8qV65sCBP+pkRro/N5eKIsXrzYhDISHlO0aFGBnEFLRIsioAgoAoqAIpDJCCj5kcm9o3VTBBQBgs9e0wAAIABJREFURUARUAQUgZQj4BVaYl+KQCkGPp4XhIJ4hb2gZ2RDUpLt+WFDa/C2sCRDmLAX6o+ux8qVKyPi0uh+kLWLFNmPPPKI0ax54IEHjKeLX9gLzwEDQn0I7eFewoIoq1evlj59+hgha6sDkvLO0hcoAoqAIqAIKAJxIqDkR5zA6W2KgCKgCCgCioAikHcQIFSFLD4IhCJ4SkH0lOw8hJOgB4IYKNleGjVqZL5H8PT88883wqJWjDRR8uPBBx+U4cOHR96BpwZhKv369TNiqYSp+AmelilTxgiUottBQa8DAuSEE04w5AZaHYT3oANiPUAIibHPRb8DUVdIjoMOOigHBojBkiUGbRGLD0KoCKxCgLRo0cKE+1xzzTWGKCIDlRZFQBFQBBQBRSCTEFDyI5N6Q+uiCCgCioAioAgoArmCwO7du+Xzzz83mh0XXXSR0b4gbTEZW1q2bCl8T5arYcOGGa0MCllZSHt70kknGT0MRE7R5ViyZInRCOnZs6fMnDnTpET2+mzOnDkmwwzEiQ1ngfwgra3NCnP//fcbIoFn7dq1y+iLjBw5UhA5dd5LGlu8OvAU4XrSM1MgK/AYoQ5odyBaCsmDKCv6HaTohcDh+YceeqhpI7onPBv9EEJtyAhDJhmIEYRUqRvZvsaOHWveAfkD4ULbySiDV4klg3KlM/WlioAioAgoAoqABwJKfuiwUAQUAUVAEVAEFAFF4D8EIBj++usv8z9S0LrTGQd9nwiQ1qODtLiFCxc2ZMd+++0X8eQI82w8PfDIIEQn3gwsXm2E/OHZNkRm27Ztpm5kjdGiCCgCioAioAhkAwJKfmRDL2kdFQFFQBFQBBQBRSDPI+CX7SXPN1wbqAgoAoqAIqAIpAEBJT/SALK+QhFQBBQBRUARUAQUgWgI4G1B2Mr48eNN+AxhJloUAUVAEVAEFAFFIHkIKPmRPCz1SYqAIqAIKAKKgCKgCMSMwKZNm4RQFxtuwwM6dOhgdEC0KAKKgCKgCCgCikByEFDyIzk46lMUAUVAEVAEFAFFQBFQBBQBRUARUAQUAUUgQxFQ8iNDO0arpQgoAopAEAJbt26VVatWyY4dO6R8+fJSrly5oFtyfM9pM/dTqlatKiVLlozpfr1YEVAEFAFFQBFQBBQBRUARyBYElPzIlp7SeioCikDaECBl5MqVK+XLL7+UY4891hADmVg++OADueqqq0xKStzja9eubYgQW9yEyJo1a2Tjxo3ma9JSkrJy2rRp8txzz8k111wjl156aSY2U+ukCCgCioAioAgoAoqAIqAIJIyAkh8JQ6gPUAQUgbyGwMyZM+W+++6TqVOnyjvvvCNdu3bNyCZCfgwaNEgmTpwopJ0cNWqUDBkyRH755Rfp3r273HTTTXL44YdH6s73/fv3Fzw+IE0uvvhiQ+wcddRR0rNnTyU/MrKXtVKKgCKgCCgCioAioAgoAslAQMmPZKCoz1AEFIGEEXj77bflpZdekvfffz/hZyXjAc8++6z069cvB/mRaXV0kh825IVsETfccIMhMp5++um9oDjttNOMN0vv3r0j3yn5kYwRo89QBBQBRUARUAQUAUVAEchkBJT8yOTe0bopAvkIAQz2OXPmyIcffpgRrfYiPzKtjl7kx5IlS6Rdu3ZSokQJ+eyzz6RSpUoRPPnuoosuMmk0nZ8r+ZERQ04roQgoAoqAIqAIKAJ5HIEtW7bIvHnz5J9//pF69eqZtOYFChTI463OnOYp+ZE5faE1UQSyGgGrJ4HOBOW9994zC3rHjh2lYMGCguE9adIkadq0qbRu3VqKFSsWaS/eHuecc44cfPDBnuQHYRoff/yxuZ70j8kS5ly+fLl5boMGDaRZs2Y56uQmP4LquHbtWhN+UqFCBc867tq1S3777TdBpJRQE1JaglGbNm2kVatWpm2xttOL/OA5559/vrz22mvywgsv5PDwwCtkwYIF8uKLL+YYa0p+ZPXU08orAoqAIqAIKAKKQBYg8Pvvv8uNN94o1157rRx44IHy2GOPSY0aNaRXr15KgKSp/5T8SBPQ+hpFIK8igIDmqaeeaoQ2BwwYIFdffbUUKVJE+vTpI0888YQhBPr27Ws8De68804TioFR/uqrr8oxxxwjCxcuNIY6PwCQJZdccokhNwjP4O977rlHhg4dakQ5EejkWbfffrvxYHCXf//91zz7rrvuknXr1smVV14pd9xxhyxevFhOOOEEQy7cfffdRt+iR48eUrduXaOL8fnnn8sjjzxi/lAnipP84Dq/OpYqVcqEx8yfP1+eeuop+eijj+SWW26RwYMHR+r466+/yoknnigHHXSQnHLKKXL55ZcbwgMiCPIFEuPxxx8P3U7bbj/yg895DyQTuiX0B/0EBvRB+/btlfzIqxNS25XrCEAwQgaHKWXKlDEbYLzevvrqKylevLicffbZSSN4g+rAmoqHGKeQ+++/v1nLWS/yauF3ilNXfluScdKa7OelE3cIefp/v/32MwcU2Vgyafwmcyzkhb7JxvHkrPP3339v9qlly5Y1e9MzzzzTCMXbwr6OQz1nYT3nII2x8M0335jDLlsqV64sjRo1kjfeeMOs9+jKsdZ+9913RruNvXGmiutne1+666/kR17rUW2PIpBmBPAmYOEePXq0EQaF8IBQePfdd42QJj8OZCKB/JgxY4bwo37EEUdI6dKlZfr06Wbx//nnn40wJ+SAM+wFI57NOATG9ddfb1oGcTBlypS9QjqczUY75IorrjA/XJAcvJMfLv4NKcDfiIJ+8sknAnlBgTCB8OD9DRs2zEF+0C6/Om7YsMG0B8+PL774QmrVqiWdO3c27f7000/NjxmeGHiOIKR6wAEHGIJn7Nix5vo6deoY8iOedvqRHxAdEBz8OJPNBY8arqVvxowZs5dxo54faZ40+ro8i8DOnTvltttuk0WLFhkCuHnz5rJ+/XqzbpFFCq+rmjVrGtL3+eefN2THww8/LBC3ELysiWyOrQddqoFik/7HH3+Y9Y9/P/roo6ZOebHQN/yWQLSzDrLuJVISfd7u3bsNIb/vvvvmCvnAWGSMcmBw4YUXRqBgLNK2bBgHjFlO0gcOHCiFChXKtfGb6Fhwj0O/vklkvOq94RFgv8fhGQQFWm94LY8YMULq168feQgkKnutZ555xqwr6Kjde++9Zq/L3J41a5Zcdtll0qlTJ7P+V6lSxcwpfh/s3zzsp59+krPOOkuefPJJs1fWknoElPxIPcb6BkUgTyOAJwabeJsVBQIB7w90JSAZKGz6Kdu3b5dly5YZMoACGYJQpx+xwAkopArPtFlL3nrrLfMDY8kVL3AJZ+H6li1bmk0uzDpuhmQ7wQuEHyPCZyAgbLHeEnhx4B3iDnvxqyP3s4EldrNw4cImRS7PgPW3ZEeXLl3k66+/jvyfH8Lhw4dHiIl42+lHflAnK3wKafTAAw8YLxQwcQqd2rYr+ZGnp6g2Lo0IsCGGDMaYJJyOwme4OC9dujQHsbFq1SrjiYV3G6eLkB54mKWT/LDQQH4QlpeXyQ/ayu8GvwkYIHj0JVoSed7mzZvN2kzmrXSRXc724mkE8XbdddcZL0FbOBTgNxSDLFtKJozfRMaCG2e/vsmW/sj2ekJE4xGHN2/RokXNGs5BmZe3GOQbB1rs/Th4w7uDggcgB3B4RENwOn8L8LJjDaJAfpx++unmXf/73/+yHbqsqL+SH1nRTVpJRSBzEYBYwLiH8GCD361bN3MSQ/gHxAZeF8OGDTPMOPoWN998swldwWMiiPzAKP/2229l5MiR5rTUFlwP8ahw6oa4EYJgQVMDTw4Ye7Q4IAIsycH3zmwo9nPCbV5++eWYyA88UWD4cY3kB+2VV14x4T6W/LB6IZBEeGRAvCByBWGE50u87YxGfjiFTzGoIGQwqvA0cRclPzJ3fmnNsgsB3PDxLGA9xLvNueF1kx+4RGN8kpkJ41fJj+zq60Rri7HE7wUESG6QH371x/AjLEjJj0R7WO/PVgT+j737gLqlqNIG3OoYxmUeEwZERVQwYADEjGMiKaCIGTBgQEVRzAERTBgRMWHOGRQBkWAcRUBFRTGADmIcA445/etfT83sO03b6aTvnu9+u9a66957Tp/uqrd2Vdd+6927JiXTECXGy4477ljGs4LUtrEVZEiSH8tjDUl+LE9fZE0SgVWJAAcfoUHebbeIY/+whz1sXTjJ0UcfXVhtzkC8FDjbP/vZz4oEHDlylatc5UJhL5QRQmAQK4iIUJUEQIgTxEcf+WH3yovo/ve/fwlBkTeE449M8Xw7XaSMUY499tgSemIXbIzyI+pIpuh+Tlixoyh22ndUJv5vd09IDKXHNa5xjUL6yP+hXhE/6vpp2tlHfmjXLrvsUgggig95BZqJTqPtSX6syqGXlV5CBIS4vOtd7ypKq5ifupQfqo8YpkTbZJNNJiY/KM6USRJAqwvSBTFTz/MwyWJfqAGSx27mvPODCLmgopOHoh5f39dWv4ncFd4nflf/7RKaSQkxQnzZJOhT+kzTx832ToKP3WrqQGqUeZMfi7SbSexXSIJwBba7EqE9ffhP0jfRr2xcwvRFjD/PmCc+87BfdYo2m1Pn1Wd9dZvEntRP2JOccX4Xm2rm12YSU9jaCBSiVVd+2IwT9hLJ77vmrHngEHNs8x2wjPPkouqU5MeikM37JgJrBAEOOMLAhM+5t4NF8RGFysNOkvCVHXbYoSL1RhR4iT30oQ8teSlIv31GCkip4eQXLw1qDwlIOfEkgV4mpNkWZZ63+eabd6Jsgr/rXe9apIteLOH4e3kIx0GsSDbqmT5zjWd35fyQQLWtjnbv9tlnn+rVr351WTB67p3vfOcSyuNFCB85Q5AvFCEklFQrdYdFssFp2jlEfgTxJByH+qSZ6DTJjzUySLOZ6xWBPvKjXjFOMBLUPIKwNf9RrZkLEaYhuUbgWiibx/7yl7+UmHQ5D+QT6iqIaTuRW265ZYlbl3BPbqOdd9653NdcJSQREcqxsjD2bPmbIg6d80pFplik+zcH7IADDih/+12EJKq7dsh90tcO87oTwczHwiO32WabEh7kHUJJ2NdWJAkc4gQxc7cYfTH4bfJxCj31QzjIx+Qac7I/PkOym7ft1CLP621rw7Xtfj7zLvB7ZD/MvGPOPvvs8q6L3Cr6wrWIKOQXRxxJ7Z2o9LV7bJ378CHht2mhnvDyThVSioyTAHzbbbctmwUwkCCcLehLxUaHY9/1N7vzTrdZQd4faqc6XkN2w+7g4X0mX5Z3IVtos0H3ZcsveclLir37w3YkHHe8e1/YFsdTPwvJ3XPPPUtfCy/hjMJ/yHblbJCTRzhbc1y22UIf/sZhl+229Y12w9GmivWCPjnzzDOr0047rYT0Oi1kUhybNt2Hjzlskj7qst9IfG89aK6RL0175D8Tamws63vqOQQoLKzhkMO+M9cJZ9Zu5IU+oeiNU1PkOLO2khRf4tG2om7WY/K/ISHMu+ZY8xBSTMiwRPH6z3wUz2iz7fr9I/xFfW34sdE2osZaTIgUW2Wz5uJDDz20jEPhj21F39jIkqvO+HAP/zaf2DxUQrFsTjFvS9hqLJtT2DtiHuFKoSwPnDWxNbn19TySP6/Xl+yED0/yY0LA8vJEIBG4MAJeVBZvXsRRTKQWT+Id5fmwcPdCstjy0vOCEfIi5tpk7CVIbeHfu+66a1kkeslbAFtU2EVFPFgwWCBRlkhgOlTEXwr3QALUHX/PF6PpJYj08JLwAvLy8LKTAM7C1WLPQk/yVInh2upoQUIxcv7555cXESWM+vsbGYT8oYbRRtdEsTPJ8fCsads5RH5E4lMLiDj1pQ2zVH4MWVJ+nwhMj8Ak5IfwOYtic5x5FHFswW8uRZramXdN/dQmi1gqNte2LZ6dPGO+o4Qzj5mT7TpGSCAyxNxl8c2xtriOxK0cW04aJ9gcaRHNsUC8WEzLbWJ+o+yLBTRnYqgdCA6ScPlRPA+JzAH3Wcztrulr6wknnFASx8YOaiSdFIbZFTvfFl8fn1ED2r01X3KoqfMkie5LjNp2PwlktQUe5nfkR719kVwU5hylpvJjTB+PqTMyow+fqKfNhlB5xH0RWnXlB+eLXXLA1Ne7TUEmeI/ut99+nUlbx9rNGBtEWHDmEBaIEkU72LXTNPrID5sdz3rWs4rTh8AIe6HOdDqbjYku2/U8bbTR493tOhswiBRJzpWmLfThby0wSd+EskDOsnobjQGkgbGr/coYHNtmszH4jLn3GPs1VyHOkBz6wn2N4y222KL0ETLKZ4rPzUPajaywlkR+cNpjvnKdeQ5BY06pb8DV22q8IYvCBnxnQ838yObNZYHhNDmQkC/mMOtYa8jI9VGvA1LF/I3EQSxrFyKma3PKb60pzb3uKxGrdScC0sZW2K7rYt5C5MDRmtUa1ljWbsSH38HxrLPOKvO3+b2e82f6N93q+WWSH6unr7KmicDSIcC5ttDEyHv5htTYLpdJ2kstkooiSewU9eXqwORjz+1iNGXLXmwWKW3fdQETmeAtCtqO8sOQe6li32PhMARyVx197l5NVYcdXIs0BI4diqiHhYb8Ij73gooySTuHyA/3RMJYzOujrpLkx1Cv5/eJwPQITEJ+2C2U44gqQ+Fk2RXkSCEpOGF28zhdseNnwcshtKBvk01b3HLC3cOczJFFhtop5uBboHM0qADq920657HTiJixYxsEibm97pCpc1871IETgtAOBUZgpM3uxfkZaity2rX+yCflncEpsrscDmmz1/rID0R5KC+6SIAx9wtSgWPDEUOCxGdImSBr2siPcMiH+jjq11dn/d2HzyTkh3ZzligOvK84a+rKefXvtlxSgdVYuxmyQceIsgl9THUkj1eUoTAFDienkY1Q5njnKzZXkHlBYnTZruciISlcFPZrUyTGlM/ayI8u/CkdJumbuLcNJKqCKEGq2YDRPmUIx7b8MmPxGbp39NGQ/baRR+reNk7qc2AkkY76WtsgGRBXyFxrUmvPthJzDMffRluEJcY8xk7lZXPPIXtqu795lXJK2CPCDynVDHuJ30VokTUqWxwK5YELGzTvIp6DGBdaXSdPw06QK/e6173WVRM2cDnmmGPWkSxCBdkwFQiV3VoqSX6spd7OtiYCc0YgkmpaDDVPEcF+Y84tLpY9/nrOsFzodl46sLBIqjP7ER5jp4MEc5oyhvwYc98kP8aglNckAtMhMAn5EURHLPLrC39OvV16oS6IU7t+CgUGOb6d1Cb5MfbZbY5422dCBC2wESXIaAo+9WqSH33t0LZwpDmilB+Icbv3FIMW4nIjDbVVOA15N4fDTq95zGLePNsl4+4jP+pqh3mQH3WiYyz5oS+H2q2P2+rX/MxGQh8+k5If7M6uMQcToSaXlVAh6kYOZV8ZYzdDNuj+drCFQDQVHkPOKqIM0UdtSuofxYYF5YqQF9+1Odptn40hP/rwF0Y7Sd8Ik6CgDbIw6h99WMdkCMc28mMsPkP3trkzxn67kjsHqWETybPi+GLzDHK3rmxje0KtqIQRw1RblLx+21aoJ6jKhCEHARnXeRZVcpBZQ/bUdn8ktHZJYG0Ok9eufvrLdG+P//sVwoRiyJrafGkO9f828qN5cgz7praRX858rSBe2JP5RIjiWipJfqyl3s62JgILQMCOItmdHSgsNzYZE8/pF0YSR9Qu4NGr4pYWfc985jOLAgZJJA+Jl6KFj51XL24nv0xTkvyYBrX8TSKwsgiMJSCGHK8gP0iXxx5JO/bZQ04Nh4kqzSJZrqXI89HmJAy1A/lhXvSe4LBHCM6pp55anFCKliABhtrqPuZTjoek0uZEu/hdoSrLSn4gbyIZLfXJULvHkB+svA+fMeQHkl6JxLbe62xAzgvHucuPsvXWW/cOqLF2M2SD8yA/EAhNx7de+TG26/ox5McQ/pP0DaccebNo8mMIn6E+CvJjyH77TraCrfAi6gwkJhUZxUvkHqoTV8YKJQQVGTWtMLku4jMInrY2zkp+IASpLahvEFHqIkxFaLN5bkjZMfRGQgoJY4kQLXNkG4Zdx+aaV9lQXak09MwN+fskPzbk3s22JQIrhIDwEYnD/CEltPDk0LeFmqxQlZbuMcJivBDFLNu9kCdFCM8sxUKf4oZ6xMLIzukkxQ4CJ0q/eXHbsciSCCQC80VgLAEx5Hh1hb2oLQfTLmk9FCBaYYyLjW8ufOu/GXJqJB/kNCIZIuSgHvZCESAfARXHUDuQH3bF5UwIqb53Rf30ga7wj3pbzV/UH5Hfw06mhKd2SLsc3GUlPzhH8rpQCXKWmmEDzT4eQ34gg/rwGUN+UPiwq8A48rzoQ+FSdrjb8hqE7SFPxtrNkA3K9cDO1MHONptU4gQNJFgXKdgV1uH3NiG8k91vjO2OJT/68DeWJ+mbUEoJo2oLe7Hm4hxH8uJmLpmu/DLRT2PxGeqjrrCXpv12kR/6Eumx/fbbl7wyCCL90naqVOShQQgJ3RB+ZS3UVaKNwkzawl6QeTG3TaL8UA9KKP2JWFHiNCcbg0JprM9mKc3QRfei5BD24u9Imk+NzT6ayo+2sBf38G4SOjXtBtwsbVqfv03yY32in89OBBKBRCARSAQSgQ0agYitFibQd6zpGMdLMkE5N+oJHy20DzvssLL4t+vYLAhXUnTJ7RCkHKTmb4acGg4DRxcpETkTwhGmSEGcSn7pmjHtsOB2rSSSEeIjPFK8fezcDrWVg+eUD1hEaCUCwS5skCpNLJaJ/EBGyQsALyFMnBh5oTgwQ308hvxw3z582siPUNzYsZYEUv4Cjnp91134ATsSJsDm+koQf2PsZsgGqY9CcUFxGkkakR7qM6Q2sPkg6SNnNHJ3sBVJbYUDIEDG2O5Y8qMPf8+apG/CmY6Ep0E4SXiKEGH3cdrTGBzb+mwMPmPuPTRuzVHqS6HVnA/ZifA910hoihT1p3n0ddQ/SCGka+T+6LPHSOoq1JhqSRGeLVzG/BgkhXYixer5Ybru654UvJ4fuWRcG3YpxGnW8JdmrpUIQTMPmPvNJeYOoT1CIpsnXiF+EIdBTsV8iUA2Ruv5QTbol/H/Ni7Jj7XQy9nGRCARSAQSgUQgEVhRBCQ1tDBGeggBdMqKXTnOpATETl9RqMI4mU5ssUPH8eVUWpRLfhqfWZhzQuUoIAUXQseJ8ztJlfvCDyShtgPvOqGIFr12SdXDDrVTPDjdYuIltZQoWYLH+IzCjLMsvwMnQV6NY489toSoWHw7UUDbSMvHtEOCUo4FR1RyUgtw7eL0UKHF0b59beU4ccCp6NSZI6ROHNxIBlvvcP0hXEOOEPcPRwcWPrN7znFwOot8AvXPJJRs7j633Y+DLj8Dx04SUJJ8eHOO6p+RxHNIkD9UFRSTSKDIC9XXbsdcjqkz1YWTztrwkVOFQ6ZO7IDiRBuRMBwpOCG01EOYS13dwSaoDOyed+VXaOLeZzccLwTdGBs0dqhiHEeqXvDWRkSCz9kvW2079jmOco3TlJB2yANt144xY7A+LoWyehbc1KNpWzDusk/P7fquq28QA8gyxCE7pcIyvwirlSCZs60/x+A4KT7Ih0nu3WW/Quao0OpzC/uPuZDdmHuQWY6YpTpiGwhk/R3hdmFfSAAhxDvttFPvqUxxfdiAsW0MKuqjX5EtwkqG6hf3Mg5hbWwrbByhS6FkTje/IVkQEuY7hKI5p+9I8q4XFAyElsvPod5Uv4gMRCSFjGSm5ic2ZVyzS+8Dtq0+isTUxg07Mi9RiyiI8bWWly/JjxVdCuXDEoFEIBFIBBKBRCARmA2BOC0gZOFjFq/T/KZZS8+TbE+JMJVmXoihlsWxnXazLeid1KC4t6MiJTG0qA8Je1e9hVtqt99xjtwnFvpDdViW7wNPpEOz7rP21yz4RP6Rth135AdCDgnWlV9hEXZTv2fgRhVALYRIQi7WQ6e6+rjNhhdhD334z9I3xtsi7X1e+Exjv5Q9lDiINSRkFCoMx2kjEOKoaN8hP6gcEAJtx3yvbxuYp1214WkO9SdOrhnzPGMbyTPmlJkx91uN1yT5sRp7LeucCCQCiUAikAgkAonAKkQgQiskMYxcEtEMTqwdXg5O87tV2NQNosocTEoTO9abbbZZ2c3WN335FTaIhmcjVhwBiTk58205e6g1qOGc1kJZ4dhXChNhNtQLWRKBsQgk+TEWqbwuEUgEEoFEIBFIBBKBRGAmBOxgCq0g2RfiEiEqdpyPO+64EupDnt0WujLTg/PHUyEQR4Q6zU1oENWHkJgxaqOpHpg/WrMIyGEhjEcoi5wuoSw699xzy+fsTliZ0B9H20pQSvUhRCZLIjAWgSQ/xiKV1yUCiUAikAgkAolAIpAIzIwAAoRTLUeHnCji1YWtiGnfdttt14XCzPygvMHMCOgreRiEJEkqKt9E3wkvMz8wb7CmEZCEVt4geVycgkR5JB8O4k1ulR/96EclZ4jP5dBoS/K8pgHMxg8ikOTHIER5QSKQCCQCiUAikAgkAolAIpAIJAKJQCKQCKxmBJL8WM29l3VPBBKBRCARSAQSgUQgEUgEEoFEIBFIBBKBQQSS/BiEKC9IBBKBRCARSAQSgUQgEUgEEoFEIBFIBBKB1YxAkh+rufey7olAIpAIJAKJQCKQCCQCiUAikAgkAolAIjCIQJIfgxDlBYlAIpAIJAKJQCKQCCQCiUAikAgkAolAIrCaEUjyYzX3XtY9EUgEEoFEIBFIBBKB9YyAY2p/97vfVZe97GWri170olPVxu+/8IUvVN/85jera17zmtV97nOfcgpMV3FazIknnlj98pe/rO50pztVt7nNbaZ67lr7Edzg7NSMeeP2+9//vvRZX7+tNbz//ve/V3/605+qy1zmMuuObp0HBu6pOBFlEeUf//hHdcYZZxRb8YwHP/jBpQ3Kop89z/YM1dWpMV/+8per00/bM+rPAAAgAElEQVQ//Z/a2VWPb3/72+UEJHPPbrvtVt3gBjeYZ5V77zWJPa3Peq4YIFM8KMmPKUDLnyQCiUAikAgkAolAIpAI/A8Cb37zm6tHPOIR1ZFHHlk9/OEPnwoWi/r/+q//qp773OdWF7vYxapXvvKVvY4dp+bMM8+sHvawh1XPetazqgc96EFTPXcZfqQt2rwSpIFnOUZUPx1wwAFzw+2ss86qdt9992qbbbapDj/88DwOt6oqBMLzn//86lWvelX10Y9+tBzXOo/y05/+tHroQx9abvWOd7yj2mijjcq/HUuMgHIU8bQkZNTPvRw7+/a3v70cSf3ud7+7HDXb9ex5tGve9xhTV8Ttb37zm+q1r31tITSinVGXtrEJY2TJAx/4wOqDH/xgdbvb3W7eVW+9X589LVM9VwSMGR6S5McM4OVPE4FEIBFIBBKBRCARWOsIcARe/vKXV09+8pOrW9/61jPB8YIXvKD68Y9/PEh+eMivfvWr4rw/5CEPmZsTP1Plp/wxB/b617/+ijlRi8DNPTn6N7vZzaq99967kDlZqupjH/tYIT6e85znVNe73vXmAglH13hTjLlQf/zxj3+sXvrSl1aPf/zjC1Exj4IMeOc737mOFOh69jyeNe97TFLXZjujLl1j8zvf+U61xx57FNJkpcgPdeqyp2Wr57z7cp73S/JjnmjmvRKBRCARSAQSgUQgEUgEpkZgrZEfdnM5xjvuuOOKOVGLID+m7vD84dwQ+MlPflJsCQGyKPJjbpVdshu1kR99Y3N9kR9tsK2Wei5Llyf5sSw9kfVIBBKBRCARSAQSgfWOgPAL+SdIx/vCEEifLTovd7nLtcbyD31vV/Kvf/1r5+9XCoihes5aj8BTPpB/+Zd/GbzdMpMfs2Dlt3/7299Kf8szYLf+Ihe5SPWZz3ym2nPPPcvOetcOMjv5wx/+UF3+8pdvDWeYtF7LTH4YF3/+858729pnQLPi5PeRu0Y4BHut2+yktjxo7HO8QN2oQU455ZR/Ct2Ixwy1r606XYqIWas+1Fez3n/S37e1s29sLhP5sVrqOWmfLOr6JD8WhWzeNxFIBBKBRCARSARWDQKcB/Ju5Va3ulX5NwJEXgR/R/na175WHXbYYdXd7373srv62c9+ttp5552rrbfeulwy9L1Ek3Zmt9tuu+o617lO9da3vrW6/e1vX933vvctDu6LXvSiIm3eeOONi3z9+9//fvn3+973vuoBD3hAdfWrX7369Kc/Xd3whjdc99m9733v4ki/7W1vq17/+tdXp556arkPB+OmN71p9ZGPfKSEo+yzzz7rJPLf+973qne9613V9ttvX3JtyNvx9Kc/fV3i0E996lPVq1/96tI+9YWPRKRnn312JWkmkuIqV7lK9Y1vfKN6xjOeUa573etety78hBP7xje+sfr1r39d3ete9yp1Jft/5CMfuc6hhMVLXvKSkjDQn69//eslH8WlL33picJeNttss+qKV7xi6Tf30O4nPvGJJf/BK17xioKhcvOb37x66lOfWv32t78tuUXkBBCm8exnP7s4211lCKs+I/db/UIi7xkwkatEfpQPfehD1Qc+8IHqc5/7XEmcCE9/nvKUp5RrYcehvda1rlXd4ha3KH20ww47VLvsskvp7zH1kruBQ8yeqUsQC/rv4x//eLEvYUMk88cdd1x53pWudKWSR+Vud7tbeZ46XvKSl6z23Xff8llbgedBBx1UffjDH67uec97lr5jUy984Qur448/vowVv3V/7WILdVtzT7bg+i233LLadNNNS7LNG93oRtUd73jHYmvuLWfGHe5wh5IU90tf+lKx9Zvc5CYz42TcyVPiXsbJSSedVL34xS8u9oyQGmPLbbgYQ8Yh/D//+c+Xe8mh4Y/PjEt9eOMb37iMn7b5pnlfxJn5x7xhXuC0s3fYeZ7+vctd7lKI29ve9rYlN8hQ+/rst04KSHjafDZyaGjOivnJc4Zsuq0u5piXvexl1c9+9rMyf5mzhPhw+s1LxvV+++1XcD355JPL/CGnjTw0dZxCDaMO8rDASH+zp/POO6/67ne/W/BEUL7hDW/oHZtBfsg39IMf/GCiPvSsQw89tMxLwsP0l74/4YQTSrvYv/eOthh/MN51112ra1zjGheyJ++cRdZz1by8J6xokh8TApaXJwKJQCKQCCQCicCGhwBnyw78gQceWIgISfAsoJ2I8YQnPKE4m7LncwzlNuDQSQiIUOBkcy4tzvu+dzoA55+jyKlT3MPCnXOI3PAcC/DHPOYxxYl0P59Z5Hqua8X5WxC77ogjjqje8573FCJF4fyrv7rHdZ7B0bWoR2RYcHM+OajIAQ43R8y/ESKbbLJJuVcoBDyfs478IK3nMDv9IZKbNpUEsQvNKYjEpYiGvfbaq3rsYx9bcYY4fRyzwDKeJ3Hq1a52tYnID6SH+8CEs6+unHmYXfnKVy734uzDiwOhcD4RVfDsSw7JsRyDVduI4IjqA4kRQ9UBh+c973nFieGMOU0D+RXOcdyHw4qoQXz4W59x5mDOUUfajKkXogGJgYDRf4rEjmyEAxaJYvUV+5Ov41GPelS5Th3YKpvlkA2VNtWOz5AIHFM2HhJ9OERi1J///OflmcgZ/U8hI3wDCaH+nq0vEVacVsSf+7rGv2fF6f3vf39xfN1PicSS97jHPUoCVwRUny334dKmEIjPON7GnHFp3N7//vevXvOa14xKjNqmVIAJe2om7exr31C+irbndH3WNmdx3iMp65BN9+ULivmY3Rs/5iR2jVwz3pFqiAPzABuKE1iadTXnsTUEiuvcB7nFhsxJdey6xqb+nrUPkVieqc5IZoQNe9c2dTCfm8sOOeSQQo4gsurPrecaWWQ9h8b8avw+yY/V2GtZ50QgEUgEEoFEIBGYKwLnnntucaiQDXaXw0mzS8h55nxyjjgpiA5ONScfaaDstNNOZeHd9b2dOyoHO9Z+T6kQhWP33ve+tzgJsZvrWqoAu9+KBbH7cyY4AIpFrx15zg0nsGtx7HNqEoQFUsCxsHZEzznnnKJ6sOsYpInPwyEKUsP14XDEZ64JZ7FJfsTJH5zzOJUi8EQIWNBz/k877bR1WAYW8wh7oU653/3uVz3taU8rzn3U5+CDDy4KC3XhRPv3da973V47cu0YrNpuEuQHZx5+iBf/tmON8LCL3eW4cITYzDHHHLOOKBOSob+pQBByQ/WK0y4QeHaoOXpKW9hLOPx2wTmV7BNu6sqpjd/2gdVFflA1IOiQbErTSUeCcGDDjjl9jjG2Q44QYJ9tRJ97zQMnzzXG/dlqq60KicY2r3rVqxZi0yk2XbZMIdIXHtdHfuy///7rxkdcN/YEnknJj672BWna1a+TkB9tcxaCLfp1qK+e9KQn9Y5FbXDyTJAp7NQcdNRRRxXlHYLKfEz1FQl3m/X3GwRTfc6M+bWe2DXm1zZisj7PztKH5mR25cSYLbbYYp0tIyrNTXEKDVxCfdhmT2PIj1nqOdcX7RLcLMmPJeiErEIikAgkAolAIpAIrH8ExPlbXHLW7MgJR+AAWXT7P0eaKqLtGNZwKLu+Fxpgp9Fuf/P3FuiIidj99/+60xCL8+Znk5AfQQjY2Q8ngyJEG+16W2hzKuq5J/qIjj7yg2PBaW2ecPHlL3+5tJ8zjWRqw2oe5EfUe/PNNy/hC5xpu6zay9H+xS9+8U9O0pD1DWHV9XtkF6KCM42gom7gnF372tcuP+lyXJBDSDFKGTaoINvYCKULJY/SV6+4NzVP/Sjgrpwf+gdpxEG020yxgTjhmI0pXeRHU41QJz/seLPHH/7wh525KrqcU5/PAydqAE7oW97ylhL2I7wGyUSdhYDss2Wk0qUudalOePrIjzrRsUjyo699Q6TWJOTH0Jw1tq+6wKyrYxCy7ketQZ3DhpAgVDT1I4Xr9e+ztbZ2jiEVZunDuoqOKg4hi3CUH4lCT3gctSFFYpRpyY9Z6jlm7K+ma5L8WE29lXVNBBKBRCARSAQSgYUgQHrPoeQwR56PujM3K/mBXHAkqzCG9Ul+CG3g6CEoEAHqQm6OAGke3Tgr+dEM5YiO6yOK5kl+OD5WyALn1K6z/hVG8dWvfrXE6Eeelj6DQpyMwarvHkJnqGyQC4gFOTRi97rpYFGLUB6EI9ncoY7njKnXpOSHsITHPe5x1UYbbVRIFzvhdozVd0xZX+QHjGbBSdsQn8LWONhUWMIpqFWEqiE/umx5CJf1RX4gcYRzRGLdrvbViYK2tsyb/OjrqyEs6/ZJjaOvEAVvetObClFoTD360Y8uqrwo8yQ/Ymwan21k1aQEVqitEH9INKoWRI5QOeoPKj3hOaHq06Yx5Me86znUL6vt+yQ/VluPZX0TgUQgEUgEEoFEYK4IcE6bIS31sBeqAYtOCQXtxEXYS1SCPJ8sWThH1/d2JMX3f+UrX2kNe7HLHg7cIpQf6n6f+9yn+uhHP1rUF5Jmqm8oAuphL4geiVIvfvGLl+/bVB6Thr3AinKBNF3uCUlSQ9bNgVE49EJ7OKFt6ppmp3cpGELlIp9H5CWJnAEcCX1Vl5L3GZO8IGOwkoi2WTifyJe6Q6ZtFEDaD8Mm+SGxp8Sb559//j+Fvbi/e9oxFgIzVC95EKhO6nk83IMSQB4Su811RYjvhA3YdWYrt7zlLUfln4h2T0N+hBJKTpAmgYGQFL7Ame06daQtlGJSnCSeFEoW4V7sNBRDwg+aYS91W5bEN0Is2uxofZEfSA9kANUARYRwurb2Reha1xiYJ/kx1FfIyqGCPKTQEZ4kF40krGxYUmX/boZo1euPEGrL/+OZsEJ29eX8iLFpDpkH+eG5MDFHsTHJghHR5gfkrD5sko9jyI9F1HOoX1bT90l+rKbeyromAolAIpAIJAKJwNwR4FByhhEekXwunGUhB5xXCTIpBTiSFBMSnirCDsSQ2yl3Uknf9xxfi3OJG4UVxO8pEji8FrocqXmQH04M4RSQtdsx1T5kBseWQy+WXT6HSLzK6eXw2uGmUHCqCKdzGvIjEp7CAzaIHwXBIgyE0yLpptACuR4i0WEQA23qmLZOD/JDW6hZ6glPP/GJT5TdYMlTo3CcOBacA07tmBLkxBBW9d3ZuC+70qdyd4S9IJaQaerhZBOON2UBCf9d73rX4pxx5KgvXHeFK1xhXTJX90ViuS/SYKgPJeyEg5AbWESeGadICLOqJzyNOkeeEIRU5P4Yg5NrpiU/hC5QRXECIwklG3KyiH4SHtXmnHpmJNGcBSfj3niPpLnhDBvbxj4Cq8+W+0JHVpL8QB45Acf8Yazrc/MAe1f/tvZR+vSVeZIfQ33F7odK4CnvjXmYqguBY/5iI001V7P+kWjZfCHxctiQ+RGJXSc/usamBLzzIj8oi9g+ew81WCT31Zfmjnpps6eVqOdQv6ym75P8WE29lXVNBBKBRCARSAQSgYUgwCmXi4EDhhAgQZagkQPmKEW75DLuf/GLXyxOHgferu8nP/nJcoqFXXLKhb7vVRzxwJmyqOWY2/G2kJcDQzJM+Rnc046gzzh/P/7xj0vugbbP7OoiXBAX8knE4ph8Wr4GsfEW0xw0zrTdT06InW114XQ7+pTSwG/92XbbbUvSV/WwGyopqNNBtF9yvvpnHHBOl8/khuBUqwuH0uLdMZUwpTbgeCCJKC8CK0dYIn8480cffXRx0mBImaBdcWpDF/mBSLILLDElJYTjIvUlhyjyasRvqU7Iy+GPXBhTxmBFpm6XtlmQFJKuUmkIN2JH+kuBCbKG04PwgLv6O/I1jgOWbBc+sIS/ZKQKZ8lpEUN9qF5OskEwySVACcNRQjyxJXV2X+oAu+aKflEfqpFQzQzhBHt2LBkvtYYkt8gzSUudsgN3/Wl327NdF59FH1Pr6DMkETtD8rAn9ssprP+GgoGtR5kVJ0ok9URIqiOsjH99Zw7Qj3223IUPOxRmRanA0UZyKdrmMyEncqx4Pue9/pkx1JZIlUoNmWE+cKQ1W4jTTWCvj+GDFEDImcs49H7T1b62+tefE/OOOpkn6s/Wr8br0Jyl7fqyr6+Mh6ESp6QgOUK1pH7mOOEvcWR1H05sDRGkr9kYNZx2sTNzbtS1a2xq6yx9WG9jjDekaCQlZn9IKzZXT0jbZk/GwUrUc6hfVtP3SX6spt7KuiYCiUAikAgkAonAwhAQFy8xqWIRzXG0iFbqjkjbdfVKDX1vwWtX2XV22Mcs+sc2ur4ziJCxqJbor8s5r3+vXvU8AWOf2Xcd/Dj/8kaEg92GFawpRJANSKDAf2wdhp7jPhzukJkPJXpsPhcuk2JVx1O7OG76u82pRSB0tbv57HrdxtYr8GEL+oKdUwc0+0SdKT445kMn4Yztm7HXzToupsVJvxiDxmOfrY6xsbFtXdR1MffU+zZyQAy1b1F1artvX18N1cNvKeRiHHH+9WGciDL0e9/Xbc1c4/dwapuP+8bmmGcNXcOuEJwxR+sn84WxOck8teh6DrVjtXyf5Mdq6amsZyKQCCQCiUAikAgkAgMItMmi1ypoHBo7tNQjm222WdkZtis+9vSStYIbNQjFDQUT9QB1CjVOXy6LtYJNtjMRSAQ2LASS/Niw+jNbkwgkAolAIpAIJAJrGAFhBUIZ7N47KWAtF+E8ZPlCTigZqD7kcJin0mZDwFeYi5AjYRfCPWAl4WKWRCARSAQ2NASS/NjQejTbkwgkAolAIpAIJAJrEgHJLSMvBACc8NCVO2AtAETajgyS4FMSVfkVJpHGrwWMtFEeBrlc5GWRdNJJP5PI7dcKTtnORCARWP0IJPmx+vswW5AIJAKJQCKQCCQCiUAikAgkAolAIpAIJAI9CCT5keaRCCQCiUAikAgkAolAIpAIJAKJQCKQCCQCGzQCSX5s0N2bjUsEEoFEIBFIBBKBRCARSAQSgUQgEQgEzjjjjHK8rSOIs6wtBJL8WFv9na1NBBKBRCARSAQSgUQgEUgEEoE1iEA6/f/T6V/4wheqH/7wh9WDHvSgNWgFa7vJSX6s7f7P1icCiUAikAgkAolAIpAIJAKJwBpAIJ3+JD/WgJn3NjHJj7VuAdn+RCARSAQSgUQgEZgagb/85S/V5z//+eqrX/1qdc1rXnNFT1dxlOuJJ55Y/fKXv6x222236gY3uMFU7fj2t79d/fznP7/Qbx0He/Ob37y67GUvO9U980fzQ0A/c1p/9KMfVXe6052q29zmNvO7eVVVXXb097//vfrTn/5UXeYyl1nq01/UUfnXf/3XTlzYuJN/xo6VSa+fpUP06xve8IZSf+Pt4Q9/+IVOJfrHP/5RfeMb36guuOCCCz3mute9bnWd61yntKl+ypOLbnKTm1RXvvKV/6lay0h+jLXvZcbhd7/7XRmj+mGl3wOz2N5a/G2SH2ux17PNiUAikAgkAolAIjAXBP7f//t/1W9+85vqRS96UfX73/++euUrX9nrhM3lof97E07fV77ylWrvvfeu3vrWt1a3u93tprq9ev/3f/939bznPa868sgjq49+9KPFyeaIIUFWU4HJxS52seoSl7jEilabHfzhD3+YmSj461//WnHy6o68Nn3ve9+r9tlnn+rxj3/83KX6bXakDs9//vOrV73qVcUe/v3f/31F8Rz7sJ/+9KfVQx/60HL5O97xjmqjjTZq/SkbR1I+7GEPK8f61sdKm824/vTTT68e+MAH/tP1Y+s25jrHCz/2sY+tHvnIRxZy60lPelJ1wgknXIjgcmSz8fmTn/ykOuCAAypHWr/xjW+sHvzgBxc7UX9tNwc997nPrXbcccfqile8YusYWEbyQ/2/9a1vFdJH+7pCUabF4eIXv3jpe+RXFPk+kElIoiibb755tf3220815yEKf/WrX1UveMELKv9eyffAGDvLa/4PgSQ/0hoSgUQgEUgEEoFEIBGYEQGL3h//+Mcrvuj9zne+U+2xxx7Va1/72qnJj2i6NnCeOArTEikzwjjzzzmB17/+9Ve8/pzYI444onrqU586E/n12c9+tjjBTQeQY+WzhzzkIXMnP4DeZkcf+9jHCvHxnOc8p7re9a43c98s4gYc55e//OXl1k9+8pN7se8aK102M8+x1dX2T33qU9ULX/jC6t3vfnd11atetRBoSMeLXvSirT9BXrADBMdLX/rSohBBCvi93zzgAQ9Yp9Lx+aKd/nn16aT2PQkO6shO/vjHP66r7mmnnVbGGcVclEte8pKFvJylrK/3wCx1Xmu/TfJjrfV4tjcRSAQSgUQgEUgE5o7A+lr0ztNBW+3kB7UCR51juNLkzde//vWivuHI9oVfDBme8AcO2DKQH0N1XW3ft42VPpuZ59jqwgpp8c53vrOQF//2b/82CKn6vuIVrygKg9e//vWF7Dj77LOrd73rXdUzn/nMC4XLrKTTP1jxgQsmJT8mxaH5+EUpYNbXe2BW/NfS75P8WEu9nW1NBBKBRCARSAQSgYUg0LfoJaFXZtlV7LrHPB20RZIfpODi4u1Ut4WkCBv57W9/2/n9mE77zGc+U+25557FkZyG/IAxp+pyl7tca46LaMOlLnWpElqjaIvdeooPv51F7i7PhBCmttCWSZ3DqOvY0KV52lG9r4TxwOfyl798p5phTN/O45q2NvbZzLwwoTqAQ5tdTUp+wIHK6FGPelQJg3nNa15TffjDHy52f+Mb33gQplmd/qExMliBjgsmte/1jUPXfDYJ+RFznvlkFsK0DdKuey/TeJzWVmb9XZIfsyKYv08EEoFEIBFIBBKBVY8Ax1MugB/84Aclzl9MONn4ueeeWxLYicnvy3/Rtuj92te+Vh1++OHVfe9730pi1A996EMlrIS82u7t97///YKbxKKcZ86/7+UxuNnNblY9+9nPLvVpu0ckN52Xg6YeTfLjvPPOK0qG448/vrr73e9e3e1ud6t+/etfF0f2fe97X/X0pz99MPkmx09+Am3ye7j+4he/KHkOECGcCLhLFLj77rtXZ555ZkWS/rSnPa269rWvXQkLePWrX10JByHzd73+sNstUaI6X+EKVygJIz/wgQ9Un/vc54qU/SpXuUr585SnPKWEbtgl//Of/1zqLHnkF7/4xZIrgtOoH+yci/fnWL75zW++UNs88+1vf3vp/3ve856ljgcffHBxQG91q1uVfwsv4Nxus802hRi5z33uU9o7trz//e+v3vKWt5R6bbvttpVklvDZb7/9qo033rjkE6AG2XnnnSuOzbWuda0LYaCtSuCtn+51r3uVfhKyMmS/TTuCuxwSp5xyyrowKBj447OPfOQjJQ8Jh1vfqKt8Df5WPF84inre4ha3KJjusMMO1S677NJKLLG1Qw89tPQF/O5yl7uUe8l/IVxh0003Lfc/+eSTyzjSF7DwHIobGNXVE/rMdciNnXbaqdidpL762fVbb711r82w8cDkWc96VhmHXW3t6mNhFWx2u+22K4lJPff2t799mQ8QZa973euq4447rjxHe+XpiP4espsI+3Ddi1/84ur+97//0E/K99OSH/q6b4xMYhvmVTZE8UKlZVwayx//+Mcnzmmz0jgMzWfmI7YsR475vG2u1H5t9W4xR8jh4t9+axz7nbEn7IxdI0ONC/82nql97n3ve68bR8aA3DyITnMQTDbZZJOSz8Q4NTeyt0nG4yhjWqUXJfmxSjsuq50IJAKJQCKQCCQC80HAbhgyQj6FN73pTcXZ56hwdiw699prr/I9h6mrNMkPZMpjHvOY6qCDDqrueMc7lp9xAD/5yU+WxSiHnUqA0+xzjo/CKbB45aRzOPru4TeLJD+irdrGUePgWKxHqABCAzETDm8TGw6oBbdkhnaoLcwt9C3e4cwJhOs555xzIcUEhxdZ4ZlXu9rV1jn+F7nIRUpCVuSHXW9kgKSPEiWGY8e5bMtZIiyFg8gR5cwiLJBO+vYZz3hGIT3UhfPBYfBvzh4n4ktf+lJpu89ih1af2bFVBw6RRJXKLMqP6Mu2pI9BfvRhEHhz1KMe+kgbkU0cpq7SZkd9n9361rcueOjTwFYfc/pCCYP4QOohM84666zST+zFb9sKgtD1yA6E16UvfenqpJNOKol4ERsIBI7jIYccUsiC2972tuU2TfVEhEQg1MLu/A4Zcr/73e9C9mGsddlMtL+vrV14GrsIp/r4l7QUuWEMRW6OaZQfnqmvkR7IlQh/YRtDZRryw/xoPuobI547Fi8OvPHztre9rYxlRTJS8wECrCvhaVvbpsUB2UKJVk94OoTd0Hwm99KYudKzka677rpr9bjHPa70JbuXmJVtI8fDrs3/xrJEvfrXu4MdR3JfY8Z8RoHm2YrQP+Pe74w9v0MmTzoeh/BYrd8n+bFaey7rnQgkAolAIpAIJAJzQSB2hDmJnNjNNtusLCgtGi1UKUHs8sepEm0PrZMfFqJOyrCL/573vKc41Aon0T0s/CkGmk4jB43D76SVG93oRqPusVLkh939elu0lyPVl6uA8sVOvwV9ODR2OI8++ujiiP/tb38ryVqRD/6OEsQG9QTnIBx/R7xyhPVLfCa8xWJfGePIckYpIqJwlBFdCBhKG0SOfuGIxQk6yA/99rKXvawoP/Qv55aTjkBZSfKjDwMEA/UMRzVsNYgqu+uc5a5TcCYlP/bff/91z2iSNggLjt0xxxyzjvjjaO67775FBRJEUds4stut/tRAW2yxRSE/3IujTNHjZCXJfd0jSLcmgRA4GMN1R7qtjWNspq+tbW0IgobdUDcEselazut73/ve4ryGWmWSnB/xPEQKh/bUU08tfRpk7dCEOI3TP2aMeG7g24dXnM5jjos51m+nCXvxu2lxGMKp7fuh+YzCyrw4NFdqq/fDHe5whzLPBKlBoVafT/37JS95SVG0eR8oPkMQUYrd8IY3bJ0Hm9fMMh6nwWnZf5Pkx7L3UNYvEUgEEoFEIBFIBFYEgVi8WxMxr5oAACAASURBVFxGyMIZZ5xR5PUcDY5uvVAlRJx9nfzgaFKR2JWz02xHT+G4ffrTny6hLcgPO+Sce7vndnDJlzl5nAeO9Zh7rBT50SQ6xpAfFuGUGV2nx3B0kSDN78MRorqwewkLTmyd6JiW/Og6FYcTJWTmu9/9buknzmnkDtFPiANqBEU97OojUYRfrCT50YcBh4i6pXk6y5e//OWSTJOzSa3SViYlP+rqlCb5QbLPyac2cYKJYndbP7N7Mv6uUlf0ICPJ+ZEZJP3GiJAjqio751Ga5EeX3U1LfvS1ta0dwhYe8YhHFMybSqBm3aZRfiBXhEghfxztC4v66S+Lmiz7xohntimXmp8F2URVVSempiE/VhqHofkMBm3zYttn6i4US3gZe2Hj/t8kP+pERxv5Ee8QduA5lB5szlwWisJZxuOibGl93jfJj/WJfj47EUgEEoFEIBFIBJYGAQtRKgSybDkGYrHJ+ZH7gkKkXkimOR2x6I2jboP8IDMeCoMQYkFxYKeb440IETrAAUd+DN1jNZMf4awvivzQD8gJf7pw4oSoh3AMfSXEQT80jw92HXJKvpCjjjqq7OhzxoVyNMkPsnXPFrYxSWk6isINFDv7bWRP87MuPMfUYd7kh7rE7vSY58c1VAZ2xX/4wx8WsubYY48teVQcY4sYlCNDbha73osgP9psZlLyo2/szoP8oEwS+gAfzq7QMuoquXXG5v6YpE/GjpGVJj+mxUFODmSm8YMYGHuM87zID4SFvkPq6jfKwDYSrKngaCM/fIZQMj7YARUJtYj3GJWYoo3TjsdJ7GS1XJvkx2rpqaxnIpAIJAKJQCKQCCwMgZCqc3ypA+w0Rw4CO559uS2a5EdX2IvrECgclitf+cqlLSEDl+SSQoQShEw+nMBm6EzzHstMfoRqphnHjyyww8/RFKYhlKUt7AUJxElAOkyj/HAKBoKKo9yFU5uUvR72wkFRTzYQO9VshWOCtEGYKPWcH07EQGoJlZqkNJ1H8nm2Qu0xhvxoC3vxfKoLeUA4eXFKTbNe8yQ/2mT2nhf9fv3rX78XFr9HKrENYUYIKUoKKis5VyijIi9COIT10BFKF+FWkaMmHiZJLiWW0LI4DagZ9tJmM5OSHzF2v/KVr7SGvXh+EEOTKj8QK5Q9EvlSRsV8wNZ+9rOfledFMuRJbK/v2jFj5KY3vWlRMBjHfXixQ/lOnGpUHx/yiQgvpPYZk/NjVhzY+xOe8ITqsMMOuxCR1ofD0HzGrscoP7xL5C6qk4OUUsJe/C1XDeUhQnxI+WEuQnogBK9xjWuUZMjeXfXwtlnH47zsaFnuk+THsvRE1iMRSAQSgUQgEUgE1hsCkZOAUxXJFp0UceCBB1ZHHHHE4DGSbQlPJamzi+2klHBCLbblLgjHxeKVA23nzoI4kne6nrx/6B5dUn6JFeVOEFM+tnQddTtmQd/2DM6uRH6Ig0g86ToKG985/cPCPRKeRg4HCU8RIkJPOHJjHH/3lZzWzredzrve9a4FV6EpVDxtjq/fhPOrryMxLeJCvhHkBkf66le/ekmCW28DYkLyVthwNDxTfyHOKIC0gXOl7YiRSKob+V/a8ArFgDArjqHQAHW3gzsGg7aEjJ6DzJF/QqhOV1LMeZIfkfBUUl/2H6ckRb/Xc6604fDLX/6yqJ60JxI7cgqFi0nuKQdIvTQJhLA7YzkSSAZh5b51pVGfzYxRMnSNrUh4rM6SsypsQcgPQg6Bg4hSd4qWej6drntG/wpxaOYfcgqOEDPYUCR1JSEeOxfUrxszRoxlZYj8iGS0TnTSp5EPJeo/JuHpPHCYhvwYms/Y9Zi5spkXJEh2dfJ+QIogt8xDQ+QHPNmY9wnC76IXvWj5Uz/ietbxOI3NLPNvkvxY5t7JuiUCiUAikAgkAonAiiAQjo6cBBaRVBgSzXHeI9lcW0Xs8tthJkOPY3LtanLa7ZiSIHPEHV3rpBdESPPUGDv2nCI7wnU5v+f13YNDK0RH/D+VhF1tTrvncJ6dxjFGBs+Jt6tpsS2ngvqrL6ftxBNPLMcyRtvsxjuZoa29bfgglUjMLfA5Z8IZyM454nbxORQcWkoQ9eeoIyKe+cxnFty1UW4QzqHjX5E5TvmwK1r/TN4D+SwQHvpSHzpq1HPgYUdfUkhtg7+6XOYylyl5V9QPzggMCSHF3ruHPxQ5nsehdCoI5xlJ4V5UOvUjh/0fWeX3jlelVHCtvkCeIERCit6GVYQX6NNHP/rRpU7sQqjNWAw41PD0G0SaHXXJWeNo4bbnttmRcCuYsS15WcKOEBh1e3NaB7tp2qBxIUEs50yf2c1W4Nd3ZLRrghCkuomkmMYIh1DbnPqiIJTU0TiV+NO9KUT0CbvTZ56FKEBWUXVFItUYKxzFLpsZ29auJLL6D7mHkJAfyDwh4Wuc3BF1tzPvM+E9xm/zfjHHsCFJZLfaaqsS1hAkkP5FFvpOu41RYzdsfNYJdMwYkZzWuB1jG/oX0atPkbQIKHMKHMwJ7MV4Nj7rZVYczDv6FAEoJE1ODCqM5pzbh1fXfIb4MA7GzJXuj/zyrtFO/YooVB/qDSoOKhrzVtgGwhypytbjM2PSfAI7do+kNf7Zg3qaO+L4aeq5acfjrPazbL9P8mPZeiTrkwgkAolAIpAIJAIrjkA934dFJKdN/o0xx0f2VdZC345vyJHbHD/fcTAs9tueN+YeKw7YhA9EcnBmOR1xXGz9FhxZC3a79U2nZ8JHVZwkJ8lc/vKXL7ugY0qzfjD3mbq6l+Je6ujvNtuwI+17JEyzjcgLCTAj3KKvTp4r1Ka+ezumDYvCc9Jn168f6veue7MHYzBwHBojXfeJ58My+q+tf6axmTG4bAhjN9rZN0ammSdjzJsTjHsOP9J51vHf1i+IGSFBCADzAgJB+BDVzSTkRxcWY2yhfk2bXZg//OlKStz2DKocijQkWxwb7DpED+UZFVldTTjteJy0fct8fZIfy9w7WbdEIBFIBBKBRCARWDgCbfk+Fv7QfMCaQYB9CYfhiIRqYc00PhuaCKxnBOL0HWqwyCcyTdjLem5G6+Op1RAmcdx3/SIqHGqRtu+WsS0rVackP1YK6XxOIpAIJAKJQCKQCCwlAvIpkA07ypZ8fJpdzKVsWFZqKRCQ/4E0PcIdlqJSWYlEYI0gEPlyhH5FvpkNhfzQDiGC8jtJDBzvrnPPPbd8LvRljNpsjZhCaWaSH2upt7OtiUAikAgkAolAInAhBJyQIMeCnBSKhJROI2gLzUjoEoFJERCu8bnPfa44JvNMQjlpPfL6RGCtImBulztGPg3JhxEEcgsJC5F0dZqwl2XCUlil/CDf+ta3yntLe7VJHiihdlkujECSH0tkERGH1Vcl8Ypi1cTNxkItrm+LkzUgHLX11a9+tSRbusMd7lBJYuUz8arzPg5rFjgtEEjT/N1XuuKFZ3n22N+KT1RHCdskXoujCsf+Pq9bDAJsho3Lyr/llluWpGFj47wXU6O8ayIwGwKRO4BjrkicOM8ivl2OCXPZ5ptvXnILTFoiZlkiNfOiow67jtGc9N55fSKQCCQCiUAiMC8EJP6l6pMI1vr9TW96U/XpT3+6JLQWClM/Onlez8z7LCcCSX4sUb/IMI6UkBlewVLGglS28Pe+970la7js5o4Bs2h1HJ/FsXguC9hYICNGZFKWpZ3sSXZpCbucIU0KJbO3TNHTSqFkET/66KNLduKf/vSnhVmUUAcxM21RZw6spGBi2ExSd77zncvtJL06/fTTS3Z17ZG5WxZtmaz33Xff6jGPecy0j53od3CXyVnfyBg+LX4TPTQv7kUgjk0zNmTwl1WfbfZl1F9GSBFrjgSUsZ6dX/va1154NdfHMxfVqJWYD1YSL0kTzdOSmJln5h2zS4Z/7LHHlgRwjtWbZufL2IN7HAvrxIRUSyzKwvO+iUAikAgkArMiEIl0JVadNLnorM/O3y8HAkl+LEc/rKsF9QdJFmLD2d91uRIVB6fbUWoWql3XIhEOPPDAct48ORfFR704as0xUscdd9xUzru6yZaMLd14440LIYP4kGXYsWKzLn7jPHHn20dioqi/utvdf/azn11IHGdlO+qrfma8NjtDvUlMOEbPEWlIn1nqiD1+4AMfWDBe6+RHF9YrOayQhvoDYebYMEemOR5xtbH4HEmkBykm4i/G/rzstq1Pup65kv03r2d1zQfzun+QsG19NOsz9APS2xGHdRIi5nhz67zJD3U21yKPpyU/ot3mYUnVkvyY1RLy94lAIpAIJAKJQCKwSASS/FgkulPcu4/8cLt3vOMd1fWvf/3idHdda9fbudnOgrYT3iykzggUyd2mcd7tRt797ncvu9SImqE6TwpDH/mBeDjiiCMK8dJGYCB+fOf89mbbkCZ2OWclaCJxEmdkGvwmxWNZr+/DeiXrLNnTHnvsUTLpb4j9MS+7Xck+yWdNhgAC+clPfnL1tKc9LcmPyaDLqxOBRCARSARWEQI2dJD9Ni3vdKc7VW1Hf6+i5mRVVyECSX4sWae1EQl2NE855ZSirjj77LNL+IrY6rZr4zgn8dwc/a6cFLPs2Ivzdn/kg0krlB/Xu971qkMOOWTmHfc28uPNb35ztd122xV1ibO65S5R5D6JXCfyPghFQcg0Q1KEBvlcWE7b7iTp2/nnn19dcMEFxfloEisRf++Z/v2Qhzyk7MQOOdv138mxAjefCWe6xCUucSHrQ0pJVuR8cwRX/fvIB6OtPieJr9+j77dxjrq+cm8KIsXvfVb/Xh2bpxywKWqKjTbaqLr61a9ecmn0YR2N6vqdzxV10X9KPFdd7CC7RtiHdjoWsO/khT7yI+pA/aTu8ZIdwrNvWhiylTFTiuerN3tUL/YWOW/qfTNkt37jGqFnxp8wtMCq3q/6Gpauj373nLZnRv3b6jjUtq7++/Of/7xurDq/Xl0U7W/mZjG/yCFh3tOmK13pShfq/zr+4nbDdup9yrai9PWX8ci21UO92Idkl12lDa8xOPfhhkR83eteV73tbW/7JwVGXflBsdaHW9t4G+qvuvLD3KouXTmVusaSZ7QpP4b6cahu+X0ikAgkAonAyiJg3j755JPLGnSTTTZZ2MOtQ/koFOh77rlntdNOO82kyF5YRWe4MX/CCU+Sjq42JfIMzV4VP03yY8m6qY3QqId61Kvbdm04gvId9EmQLdiVpgM+KRycATlI5BJ5xStese78+sMPP7yExhx11FElAeUkpUl+NMN93Msi3aQp9IRUHBEhzEfyIkdZUYfIf8LpleDV7rk6KfKDWOA70pAjKM8K0uYpT3lKcfDdEyMtnEaBv3wrT3ziE4ujJkmSvB/CkobIj29+85sl9Oikk04qDLcTBDhZWG//3m233co9kTXnnHNOtc8++1Tf/e53izMhtGfbbbctbVUHv+HcyhiPJOH0ibUXt9/3W2SRvAH6equttipt+8EPflCUEvJjYOF9JkcMMuKFL3xheQmxL78jyYep/DH+vPjFLy45Z9qwhnnf7zhviCztlc8FwQFPiibY+w5JpZ3CnvQNu+oKUxLy8vnPf36dCgkpqF9hCi/ESbT37W9/e+lDoVp9ePZl4++ylbve9a7Vpz71qfJMDrXQiE033bQcMca5lqNGfhpOObthD0LY9IlwHS9/7WejFh7CEGQl77Pb733ve6WvHvnIR5bExTJ969f999+/OPFd/c4e/YENgqH+TMQfsqCrjn32bu5p6z/tk8cENhZW+v3+979/ddppp5XcLGxdmJKC9Hjuc59b+tD4szhia/L86Bf4U5wZw0Kc4GQue/SjH136tD4fuF9Xf+2yyy5FGcce9YtFilAjY7QZalefu5p4WRyOwblr/jO25E8yT5pH1QEJgdTRPzHHIx7kbbr3ve9dxp2TI17zmtdUV7ziFXvHWx+Ro07m2r333rvafffdy9xgwYtkMS/svPPOpdqI1a6xFAmzm+THUD9O8j5Yjdeas81LcljpT++oWd+1zXe/ORPxaTPE8amIwpUs2mh+kovL/Bzz27zrYI733jEPeF8uU5L2Wdtq/jEGrRNmtZNF29ysbc3f/8/GmTndOmAZj9L2fnbqleIdrY7W1T//+c8v1H3xfooPjVFrjyjW3WMTdHu/WAd413umkPxZTkSKzVn3mCbpvT7SFvOp5N2Ri9AGThTrq/AffBbvceuIKELvbT5bH1iHWAsui8Iljt3eEOfUsfNMkh9jkVqh62KxK7SEU8M4LfA5ys2Y71nIj3k0xyKcU2MgIVuoIWLSUv9PfOIT5RipoQV4sy5BfnC4TTCcSpMRh2woHj5+a+FZd9QCK8+qk0K/+MUvCs4cZMqacAgOOuigshPL2SFF59TFs6lvhNXYrR0iP9zvs5/9bAkx0o8cGMWi0T3e+MY3Vne84x2L5N0LxAuA44+MQYIgKBA0Jlf9r11wQFj4zP2QNn2/9TzOyYc//OF1O8uRt4SzE3iop/6K+H/PgUEQE4EhJwlWXVgP/U5OCy84JIeXHTvidCInLOQPOOCA8tIdCnEKu2kqP7z8DjvssNJ3QpyCcUeWIVo4/tQEbXgim7oWJUO2grwwFjjmHHgkFWz1vYWtwkHnyIctI0ZgsNdee5VQtGYOhi67pbbioPoth0Dx0kaoeOEiQLy4u/pdnYQKhb3X8z4M1bFr7tDWrv5D+CEttJdNU1roJ7855phjit1TwOgvdo+QMZeY/2DDVhAk5hi2h6CwGDFuhKEZR5KXuS7yY/T1F/tANCDDIjEu+//Rj37US3604dU3vuo498257OHQQw/tVH5Q9rDdq171qkX9J8cNglfdh8Zb33ObRLM+0U/GHuLT2BkaS+b3OvnBye/rR7tgG3qxKWCMIv6QofPMhRIJni20kVZswbhAWi2qtDkUoYIyn5rDmznK5lUXcyDnAUmHVB7zzp3Xsye9D0w4c2OdW3O2+cv48e9Z7GSRNjcpDst+/awO8lD72Kz3b53wNG7Nra961avKZuEyzoOITOswG1yxlteWM888sxCsHHrf2VBsKpO9n6z52bJNqEnz6iEZkJzW1fe4xz3KvDbJEa2xaWMNdre73a2spZAw1g+TqC6QPzCw+eb5caKZ+c06yXvaXGTjIcgV13hHW4tbfyA6bF4hO3xnPeM9ab22DMU7iS+hT9fqwQ1JfiyDJdbq0EZocJTtFDcXN23XhjMVjld9Amqysx7bZHCngcPLntPB+bDonYW1Defi9re/fZl8ODkmRROqBd68yQ/EivwlHGNOvcJp5lhSVXhJ2Z2J0wx8P2mOibakgu5pIuWoepkodrC9MCldkC2csfqCsiupoN+N+S2lQJApkbfE7rq2Np06E7f6mbw9l/OqUGFYdHOMzjjjjEo/1YmmaFff79hhW44ONu6Fh4jaYYcdCnngJTu0Q9LsD8QQu3EfdhklrkNs+W7SJI19thKOqBcdlZBdeUQKYi12QMJZh1H0Q3O8jSU/1IVahAKJAiIKe1EXKgLKAW1s63djKRQO9Wf6DUKhr45dc8RQ/7XhHUQYlZj+Vqfb3va2hbxRYIaksttrJ8a/P/ShD1U3u9nN/qkazeSgff1lMXL88ccX9QebQ0De8pa3LGqqodI2nsfg3HffIfIDWecZ5oe6vcNhaJzG2G17fig/6pjW+4kDP+lYit909eMinfShvlvp7yedY8bUL+Y3JCrFmfeF9/w8lSXNelAEerdb1DcdEraLvFwU+THNO3cMjou4Zixh33z2PO1knvdaBEbLcM8+e55H/eq5+er3c5KhNaX32EortYba5f0pXx5C1fuwXmK9aCOOQrh5qiPiwTucMnGs4qOrPu5FLWGN5J1ss8PG0lBBWlC/Wqt7j0dOOoSNTYihdaT7WytZG9mAbM5nsVFgDVxfV0a9hGsjgm2WNn0gIfXma2R4bIQNtWfR30/qxyy6Pit9/yQ/Vhrxgee1ERqkraTR2Mx6abs2kpnGaTGc2HqxO2D3xGQgXGL77befGIE26Z7JnjNGvlY/eWXim/+vFLtOfrgHRwabbHc4SttJCJMqP0xwJN3IhubLSDsRA55Z35GZdNJoc5ai7vpWf9jhpvYgoycfluOFUqNJftg9sGNdn8hN2GN+Wz+NIV5mXU4wUobTw7EORzRwR2x4uYhlbJIfcd++39nZp3JAEES4g3sjDhB9bEj7zzrrrLJI8KLpkws2+yP+T0FSD2GIzy3gvVAtEtvw7LLZPlup51+hfuDgISLrpy1xCu0YNO2p/ryx5EeXs+xztsCp99JvLoSH+p2yYKiOXfgM9V/bojz6BAFh4YQU48yHmiWeZecmSJ2uk0ma88FQf+l7O1X+fPGLXyyPCiVW37zVRX4Mja++ew6RH/XTXur2bvwMjdO+Rd9QW84777zSJ2PGUrQ/ftPWj95PQvssUqOYY2fZ8Z7mHbNSv1mEIzrp+2cebUW4mIsRIEl+dCOKzPU+j9DRsdjP007mea+x9V9t1/XZ86xtCZXujjvuuNQqpWY7rb2oUigvmuQGssghCvwKGytNNbdQXZtaVBZjSIYxGHufRy4sG0pbbLFF588i7yDFSGzmubipiux7LrIEcWIMW483yY9QfFubNNfgfAUKSWR028ZMqH5sLoXCfAwGi7xmfbxHFtmeSe+d5MekiC34+jZCo+uRXdfGDqzdGKqGZjGoOdjN0JAxTYtBjOyo5/OIe7YdTzvmvvVr+k57qV83RH5gjbHRwmfk+Ai21kKbjNZEjmxAADWP/Q01hfCFRSg/IjGtnBek9yZE9VBHL4/YTXM0r7psttlmxZFV6uFPpHbySYz57ZBzVneE5MWo4xUKIg4u3P2/Tn4E1mR0Uc+6Q1P/HfJDeI2XRV3JQ2rodCI7B65HgFBp2GmQP6OrNCfxwOQud7nLhdRS8fI6+OCD1yk/mnj22Sp8umzF72LnlWIHIUUZY6c+ThfSj09/+tPLi7Wu/GhiWg9BaYa9hN0iUBAGiKII21AH4xLhUld+TNLvlGBDdexa3Az1X9uiHEZyS7BzSgFknL/rNo6wpQAhiSUrbSo/fIccQzrVw176+stuubmKMscujYWPHR07NFRNQ2qJ5vGwY0imPtuqkx+IR0SPtir1Nvl/3d6Nu6FxOgv5QeVlfhkzlsLOEBx9/WguXg2FNFipJ8+dtN6LcESHFq3mDHNNW/LqSevvegt7Y8J83KbumFT5oW5spC3Z8dg5vn5dJBWvJ3Kepp1j7xnPM0eY32Pu1yY759ZIk5J5k9pJn2323WsWm/Zbbeuyq3naXWBsbm5TNE1jQ9G/Q/Y8ZDsR7qX/20I7qBZsBBoXk4RozcuOu+yzr13WIDZN2HObMi8IHRumzc0HaiekifeVUJBZCzsSCvuWt7ylhIlQJw8pMkNBipSob3jFGkAob32d1FZHqhz9KWTf75pzXSjurFmb49v16iD3WNf71gYun6xL9dtWpyFbmwXroffILPdeDb9N8mPJemke5EfEjn7kIx8pE0hdhmaS42ggBOrkh1g/CxySd/LzrhJx+hLamezIw2Li5HCJH8PQziLvm4X8qOfjsPOtrXb6TWriLSktTFwmInWnULBgIavj9HGiQsJn0uWokrGJZwwcJbGLsI2mGqcNt5CW13N+YMoRABxVLxwklQmf3DBeNBxdTiBGHkGi/kqddY5jh/t+yzka45w1d4G9xOWQqLfdBK/uMOXgR+6TOtYSWQ79jvJD6EFd+aGOnPqQKFIpeA4CZBLyI3J+wI+6xIvTZ0gUJBfMOZhtePZNB7G47bIVL0WJ6+xSkDgizexCsBU5e7wUA2N1iXHmJYTEMPb0Z92xjhwMTbulgnJv9hd4cejhpS/qOT8mIT+0YaiOseBvYjXUf77X1sj5YZwJ+dJP0SewM078P1ReFi5swa6KNssPY+zA03yJXKImMJ7rREFffzk5CjFqfMVOjXabw9YH+VHPt2NRTRptpw2x00d+WFwPjdOu/tJ/Q8oPdUFS9o2lZs4Pv+nrR2NhmcvXvva1MufZ4YOdRbA6sxk5YezqC5kyZxt/3oUcebJr75D6Irs+73ISEGwUYYp8Vt49iHAkO9KWLUp03dx5Dby8tygLKGckDoa9ZKrqoW7GgnraYXQdZZ78SsaCeZSaUK4Bp6WZq8w33pHmjLaiTtrruWwRCcYZRVAixZTYXTX3yM2FOIcFzKi5whmAk7EllFGuKmpL4Y2SDw/tFrct1I19Si31clIETJB13pXmPOPbvOndj7S2e22smHdgb3whbL3PEHIcF3i5p7pSsGoHRSiSVHG9NcI973nPkgcBkW5Oso7wb2sq75ttttmm2E70zZC9sxOKKX3DHrrsqc82A8M28sPvvG/ZAqIXgczmxiSP9VtzAHun+jFXIaxtVChDdkfqbz3ILiIBeJeNRJ+yOzaNjJa7yXoVEdJnQ4h//YOks/a1PrFmU1+/pV7zjuyyZ7baN0asa4WZCotWN4pB/4a3cYh8996iupSQ2vzhc3+sla3jYKF+9bV3nx0LdzT2KBK0w/hmv5SA1rrUFvF8n3fZZ18Sb30Y4crso0u5re7WNfW6W6uyK2uZSYietvGgb8wlbMUm2iSnv8DGuqC5oTvWlzBfeLY5AcZt5Ad1CVI/couEAi7mdWuuvvyG+svcBK++9SxsrPv6bC3moiF7j/AbdTbmzX9wNa4ksbUBtOx5lIbmzmm/T/JjWuQW8DsLEQt9E7eXuJ1dL4m2LOomXrum9WtNPqR2CsbQS11IB/aUHExODswtBtP9LTpiwvK5l7+FkAVJXzHY3dfL0EvfROHF78XhOV7C5GqcHINr7GkvdhZc7yVhQKqfhaRJrcnautbiyXXYZsoJjrhJQ928FCywOFAmdIXjLhklaR7Vh4nIZKU9nCALRnkaLPS96EI142XFKfJbL18vN/hb4HA8A/MuzOAjjtILUz0twrzMPNPz/J8TaOHI1rmnuwAAIABJREFU0TFJmow56pxR7XK6S2ThtvDiUFu4WNQO/VYCKBOfyZtNwdLiXZtg5P7CChAorvPiYTPaxynnyMTLE4YWIl7KFlFtWOuDrt9RfXjJeAEgQCyi4yQEL3EknP6xow1nfQK7rsVx5LNA8ulnCzLjha37DFHl9xYpxgvM2YtErm14Dg3rLluhmOAwIf/0M4LNy9zCmEJGm9QDpuzJ9+ppYY4s4sw7scfCO/oACaKPu+zWwh6B49nGoT4V5mYcW5R4MQ71O0fEGKo/04u5q459L/eh/vM958vLlz0ZQ2zd3BFEh5e0cW0uZKvGm/lKm2BloY38o4SSo8dix5zDeWubDzgSbWMbXsauMB/2LHGZ3/t3XY3UtAf1qveRECF1GMJ56LQPtmLsS9DG8eGESUZsQW+csln2rd1wC3t3X/N13zjtsmn30R/R9+Yx47PeFg6uZ3eNJfU1TmEX84vfIBf7+nFonK2v783VzQTX5mLjmPPkXaSwZe84Y8x4D8Ka0xbJeuO6OvkYmwdxWliEpRpvnEyL76ETCtqIAPMgB907OOL12ZT7qV+Qr5wzTq+dWnauHcaH+bavuK7NIQjyw7vRnObdYa72HHYUybKDiDTfIHwQA8IavQ/Deep7frPNkZ8AfnG/ILjhyIGhDnB/hFJsGLBJ82TkLfDuNYeaC8yjyBnv4djZ1Z/mbvMCW9ff9dPH3A/ZZz7rSk49xpbH2NMktlm3uUjCXbcN9UYW6ae+3Xq/1acwsh5iU4hm6684iWuM3XnnD9lIKDKsdWLTwhzFdr1bvTf0dZ8NhZ1wxvUTIsr703rGPSPJaJ89d40Rzi5Fh00xaxf1VR9rDaqJSKrZFXrNDqaxYw5shKsaW2wX+RFKBOsIdu7d1GefQ2t671unpXWRGKHuroe2W6/xM+KEuTG23rxG26zHEEbe88jbSRKUxhzUpmYfQ35EyAqyihK8yzZifEtBEMpac06cLIkY7iv6Sx2Rb0MqFP7LGFsbY++RIBvZXd8MND9b+08TATBNPy/bb5L8WLYemXN9kCCcJI4VWagFz6RZmNuqZNBjDi263HfzzTdfaMK1SWHpknf2SQtNbnaR2uSzdSmhlx2mvEuS2axrfXeVk6dP2iS/FmvuW88fMbbds/x26BkhvdPuNgl4F9ZDv2s+tx6+YFE6DQ7Ne0a/ddV9qO1d3/fZyph7BjYcnTHy9CG7nRde9bpPWseh/osdSdnStaevT+rjrW2+YnN22sZK3Zv9FaFGHBdjrmtMjunLeV0TWeXtrE8zR0863iat9zRjaagfJ63DIq+PxS3HvK7+CWIDgYr4Ml7Zst3Gevx726K5bRee048IRfpZcLs/MsK/OeBDpe10K84X54dDWndmOXLIaySEjZRmQuShZ8X3Q+QHEhwJFkq+Zg4bobicxlAoum/sNiPg2xII1uvWbLN3KryaYX/h6JpjkHlIDBs79aPUkT1CdhHliA4bSDZCELH6hXonVC3R9+Y29edkUpTYgDBOrX/MvZQks5IfffYUYbtjbTPID3VEXMhpVLdVOGkjEqSeMLuOuTUFrFzLrhCaxjO8FHjo97F2N2QjSCsbXmw5NluMOX1MlaGvhmwo7IQzHn3YlgNsyJ7rScMDE046LKmmENFB8lHp1UMkJiE/xtpxkB+c5iDy4jNkhX7SD9rcZZ99Yx1GbaHI9d9Eu2yQIoNDRUPNM00ST0onpIf50D1shA0Rv11t6ArlH0N+UNYYu6F46bMN3xkLEXprbCCyEeZDx9hGf+mrIZXMWFsbY+/xvqHGbsuBZ5N6qD5j3xOr6bokP1ZTb2VdVyUCbdLyVdmQrHQiMAMCk8a1z/Co/GkiMDECdtvsfnJsm8fKh2op4t27iI6mOqLN5uMUAs4D1QNZfzjgfSFK0aAmERD5o+xMN2PRm07BpPk5xpIfzWOam+QHyTwihoKC2krhSNt15Hxzfoacs/oJYdppl7uZfyCwoYgKxz12/TmO6oGwoMBDuCBBkFkUAe7l2uZJHJSosEWQIKmoNhUOA9UDp4njMyv50WY78RmydxLbDPIDaUOqz+bs8iKcFSotxxNTAXWRH+Gs2Q1vy2Eyqd0N2chQLroxNtRGdExDfnSdXoSgFjLAYdZ+jqX/T0t+jLXjJtGhD5ufhQq4yz6HxtcQ+RF5NdiT0DxttvmAmJq02JBFoiCRbJxOS3rEc+Nkt0nDXtQDMRqh8e43pAqiTvEcinYqDnOAMTJUor+oRc1lQ2WMrY2x965xlTk/IJwlEUgEFoIA2ahFlR1DOxpiZe2gZEkE1goCFt6nnnpqWUBzEOyS2OWZVNq6VvDKdq4fBOKYeIv5RZIfWkcJYcEt9E5ontwEkUNhqPXNRWvEogsHWAnyQ8hjJL2O5NxDji3H1Xuw66SmSdvcdb8m+RGn38nTRNXBgeOwCaNAxnB8ODPeyUF+9MnALZeF4pG+I044yUJsKEKa5If5DfkwJsHvEJmmjxEzY22zSX602cYQ5kPkx6R2N2QjY8iPIRsa4ww2Hdw2e24jP9iS3XNKH2s5IaBtZGJT+RGKSARZc+yOteMx5Id29dnnEPnRdgJf/TdBDss3JoRJbg5hP8vwHo/cd0IRmwlPhZBKJ9CWn898SV1kfEShwKIyQhYKra2HtWuzMSg8X39SaI493XIS5cdYWxtj70l+tFt+Kj+G3gD5fSIwAwJ2bDh/UeYRyjFDdfKnicCKIxDhGP5W7PJMctLDilc4H7gmEQhHmbPaFvaCpAj5/5CzGsnwutROcTSjMFThk1QIkZxuCPymAxUnsMlV1Rb2wiEI0mEeyg8L/jja3r+bKg/1HxP24jqEgVh4+W2GnLO68iNOtGsLe7GbXD/1QWiHnDUcGbu0Qjc5SJwW/+bIIXFCHl4Pe1EnChXOkF1iUv1wrjia2oks4UQp9ZOXvPspeupHb3a1cciehOdxTsfa5lDYi3oIW6Y06tqMidPJbOCE3Uf94UAxI6/GWLsbIj/i5C/X1R3YsBF52pphL00bGuMM+k0d7zZ7biM/qLTk26gTeAg0YS/+llOBgy2HF4c7SDR5leSkMtabY3esHY8hP5AuMOqyz75QSrnMhnJ+RB3YtTAvSqgxCXOH5rN5fB/5T6gqItwp5iF5LoT+jQkpHDpwIogtcxHCGvkzNkRVHeXPQZx1qa0Ci7G2Zl5qHkXfHAOUa8LJIj9VPKN+OESGvczDCvMeiUAikAgkAolAIpAIrDIE2k7O4UhKeml33+5703mqEx1jwl4CEk65RJucI/krxpZY3DqBI5KbRlJLYQyReK/t9KdIoNt2ZG3f8zl8ZOp+J3SCs+cEC075GPIjEp46kUnehIiPb8bbd9Wh6TS2neTUPNErkjPHb+UW4VSoM2UPYgIeobhpS7ipPtQidpbJ8ylGImmg7+wSS8rJmZZfw06+vhBHz27sOAsnGCpD5Acbm8Q2mwlP60lL1aWZ5LGrfnFSHdwiATy7goEQJoQQ8mjI7sbYSCSxjfvH8aZhI0KTOJt9NjSW/Oiz564x0szzE+FrnmksuqcxAXvzBFtwQhliDNEmkfi0djyW/KAw7rPPrn6O/DtUDl0hGUEMGPvIISTL0ClNfXZvDMvHQ3mhT+N0nOZvkC1sH7HUduyx6xHAFFjs0d/UKJGvRx1jzmHPkkAjOOMghPrzhsiP6D+/QajUT9IcGuPmEfYLP4n8+8pYW0NCDpEfMa5gEol5g7gVwpQJT4d6Lr9PBBKBRCARSAQSgbKIlejM8cSzLABXA5R2d50oUz+WejXUe5o6WhQ6eYVSQLZ9xY6ZhbndM/k5JI7U93bd7JYKp3CikyR48ZkFaZwCFJ/ZlazvlPqcjJ7KRFjGmMIJFyqjfpxBp89wtCTSljDSveyOx8kkHH6Or+TAcfpT1Kd+OtzQs6kEOA1+gzywi+2EGPJvp4bYwfYcOHH+JD+Nz9RPvg3hIpIxcko4HnbKFQvwvmSBzTaTo8vpwSlyP2pKR9kiGrSN6iNOj3L/cFKRHLErrm6cEGRG/VhhjgKSR1gLssuOuBwhHH34ckrs6qsz9Y6Tsigyol/NC/4PC7kgnFDS5yBx1sbYE9uJU7i6bFM4RrOPw+bUXcJRzrjTb/QZMmMo1Mp4kCxVu6lmHPvrtxzROCFoyO4msRFOuNPr9JmTMSgZOHiebYe9z4bUC1ESY4OdSMSJ5Kp/xnb0XZs9940RdiCRql17c4NTgzjtSEynDhl3/iCWEB5swZzhhDL1dzJKjF2hE8YFsiHa1GXH7F+4BTuhXjB2hI06Wa7+mTFpPPTZZ984V+cIt2h7p7EFJIIxVidYhuaOtu89R/ir5yCGqH4kP5VTR86leoEjMlF+jbaE+3FtnMTnCHDzEFtASFESmQ8V8zYllndaENnxezj7HhktVMnc3pwjQyHDthDXk7z79SGypy1/ThOjMbaGCBpr78YTUsg8SxmDtHWyGxtysmXMqV3k0jR9vOy/ybCXZe+hrF8iUEPASwODO5RZOkFLBBKBxSGQ5MfisF2GO0eolrosKkSLE8EJ52RPsojuwydODFL/sSchjcV7XqcJIRg46kI4xkrG++o45n6uEeIRi3sOKoegK9QoTk/zrg2Hy2eKsD1OetdJXYs+4Wha25zFNoaeOcu92/p2qE+Hvh9j09PYc1s79bc/SMF6iRPJxs4fs7ZprH12YSM8AikgTK7r+GMqDWMmyIQxOLddY95DVlIMxRgUdkZFhPRCLBhf+ghBaX5EIA3Nk65HHDiiGqEsnG6ea2X9TNmFiJxk7goViiOYx6r8JrG1sf0QNubdEPMYu52kLWOftezXJfmxxD0Uk7PdAWUSidW8mzWmLs38FhHbb5FhsRPF57Ewi8EY30VODJNMyE0lpCLlNfFhK+cZnxYTjOcp9cVOE8Nm7oJIZFZvWyyOxr7wJu0nu2V2GA844IDeGPFmXwy1bdJ6rNbro7/ttsjWLnnXmBMWVmt751nvkHHHDtXYHAV9dWiOKddarJA86yt9VM8VMg+Hbh7PXAbyw2IXPnZH7Qi2xe4351f4xhzb/K5r7ltLyo95jpfmvbwH7dRRCWy22WZlUe9dZuctSyKQCCQC6xMB85NTXCgvqMoWWagxKJDucY97XOgxfB2hIRR2FApUR8KgKFoijG2R9VrUvRHd1FNUTXHa1aKelfcdh0CSH+NwWi9XmYzIackV4yzv9VKR/5WODtUFI0oKSHZK7kdehuk0oZH8GfyIDFJxscoW4TJIk0WSG/qcJBELKSbXBEzOCgfxdeIMkSDNTPyzYIKRJXGVzI4E2UJUzGebDDkSB5m0SSbFACvf+ta3yvF32qlupJbkxovKgi3Jm5MJJJzqctz1BaeoXi/1XZ8E2iz9NK/f6m8yXbggr7okiK6xA7HvvvuW3YhlLpxgclQnqpBhX/va1557dcXKimF+xjOeURZIJNP+PWsxto09O0HmOXJeu0GOokRIihU/6KCDyilJJMWSFpo3ZinzeOYykB+//OUvi0zXvEW+2kYKm1/PPPPMIhu202YRSbKNKDGH6EPXsHMS+Lb5IcmPWazt/34bpyU84AEPKO82Nu+kkXnuTM6npnmXRCARWIsIWDfKXyLEpEv9MQ9cHLOMsG/LfeG9by2D+HAKixCryKs0j2ev9D20R8gJ32KaY4FXur5r5XlJfix5T0ecHSd3nk7/NM0eUxdyM4wtRzsSD3lWZA7n6HBoxEhGkXXYZIgsiaPzSOCQJeHcm0CQKpGsbJr69/2GMyMJ0jnnnFMc4ibzre3iEakuqAXqTvNQkqR51xUTLrHWPvvsU8ilrjJLvWSmFvvMOVomSZw4bZnTZ1X/ILiQeV3kB3kn++Nwjz3KTD8gVzjxSDwxuCtRPBPpQSlljMRCYV59GGOXGsMcZIGEHJzngiSScn3uc5+7UCIxhKPPkI3zdhIneaaEcwhYYWcK5RAVmlwGUcTAi6kfkubO0ybGZOn3POSVfAfkxOY5WCKBLHLFPtdJD045sjqKWGhKBcS1gjT0m9W8EzfPPhh7L+8Qc87JJ59cFvXirOehnhr7/LwuEUgEEoEhBCQXdYKPo7jn/c4devaG9r05Xy4a/oUNhsRzeXo4yY/l6YvOmnDClPVNfqjDUF3i2D27jPXjpSLpGFa5eea25GibbLLJuuRbnsExqZMfnk0ybCG+CBxMThIdSeym1Ikb/0fqcJg5PLLdr0/yQ30QSOrM2e1Sf8xCfnA6KW3gsCzkR9gQp2FW8gN+nOoxyacmmSIkUqNgksxrpciPrvrNqw/DjiiaFjH2ov6UStQ24nQlVPNcSgVE36wxxl0YTfvMZVB+aFOcAqBf+saERZi513UIXLtpku8piIw+wiaVH5PMAHltIpAIJAKrFwHvCglIkd0S3GaZHgHrQRu+lO5JfEyP4yJ+meTHIlCd8Z71PBQk3naSm+SHuHVhFpxyE5Ss07GAjVhuYReUEpJzKW15KDzLLqadbvcx4dUXwmPq0myunUM75rI3R3KfiHnDKDs5IIgNdeXoSGYUMjsOqTAYu/yk2FEf7ZXM6A53uMO6R4p5J9+2Ey3Du3wi0xTOjEzMQlqe9KQnFeKmHostU7Od73AYFkl+mDCF0nA27RC2TZp2+cndYVRX0dTb3kZ+1BOXsS2nADSTz8EZBuyljRwYsplIFqfeksXpHzYIT1m0FZ9HrhS4Rh93tV29SfvVq0viP2QLkQfFzrUM8H3kR30MqWtzHGiDNtXzJCBnJAtj97KMN8mPLtzG9Inn+f0FF1xQxioywP9hpx+1XYmcGEN9OMkY6SM/fGfssBX2Wk8oGPOOOvk30rAvW7s6IUZls+ekG8tOs+hTN03Sjq5rp3nmNORH37iu2xv7jP5sm7MjoaL2+LeTJ4bID9fG0afUbRRd5mLx1UPheZOSH+rkGZ5HMVI/TUM9zA/yx2ijEC22Qf68koqZedhN3iMRSAQSgUQgEUgEVh8CSX4sWZ+JCxa/74g0R2odddRRZZdfzHvsuiIAyJURBpKnkVUhFxzDxeEUQoIw4Rw59snO3mmnnVbJFYF0iCMLkR7i629+85sXssJOvzjyZz7zmUWOO6YubfC1hb589KMfLYvsE088sTChEfrCiVBfIRyx+PXcvfbaq7DPdjMlRcKcIiaCCOAsONaP0sQxdO7rj4RC08ixg/yAlbAduUY42upE6u78dLvS0QeLID+0RS4K4QRII7g4Rk1yqPoRiTC346s+lB916f0Q+SFhqmPfjjnmmHJEoxwKdto5Q8KO2AvFwOGHH15uJd8FZ4yNcGKHbIYj6f7yQojZtMusjggB4SM+Q154DsdH0j+KGoRWX9uFWsBDXx9xxBFFpo8A8PeQLahz2L2j5ZBzyC1qozZyB4lx3HHHVQceeGAJX9HnkZvGuFIHY8iRcvJgyO8idh+2xqvj57QZGRBxrX24Gbt9fWLscyiRhPqKbVIssE/9hvjTX+T0SBdkWFsf+q3+0QZEJ0zU3e+e8IQnVNttt125X51M45jGvYwrx79pk7bpO/OFsYuUoSzgiLNHeSbUybzjvsY+clH9+vLOaKcxDHP9DNdFO8XTPHMS8mNoXMPYHH7wwQcXbPSJ2GD2jqDT74hh83ko6uT7QQ7pA3k/zKdj1FDGkZwTSDN2ilwdKpOQH4hO85WEzBRj8rUIE4zcFnAzp7FdhL18T0gYz1gWhdkQHvl9IpAIJAKJQCKQCKxeBJL8WKK+E7/NAeVwxXn0dsfFu2+88cbFIbB76BpOeqgqLN6pACSxQ4BYFCNQLEQlurPzZuHM0eP0IjmoJIQ0COPgpCA7ODJIBwtTRMNQXbqga4a+cKYsbt2bM2RhH6EvzZCXuCcsOMUcZcmPFM46R4DTa7HPoY7kpLE7zZl3dGB9p77vBJd4XpAfnAo4CbGBE0ypLJzVLtkqbJRFkB/6lvNoFxSxow2eR43TDAEKu5BjYI899mjtiq6wF/H/HHeOBzuLXC4wrz+32U792mcz8rwgjvSz+0Y+AnkGoo6wtLOvXWyYg2d3n4M71Pao9+c///kLOXp9tsBZt7vNBv0tRCjaSx3RFfbSpnZgI9rhT9yL/bFhtsJBVRfOX135MYSb/DJDfSIci226t2PWFM9GaHB6/V5MaTw36t/Vh8YhJ1SdjXv5bLSJU9wsbVggUtkPUjAUW0hN90BaIOuMIYlRkR7IM+NYJvkhJ1e+H2OdaoCyqS3kpT6+53Fk5phn1nFBPiISYD9EzowZ14Ex4hihISO8XEjsF54IJX0snEq/harINcLAKI7GkB9URog5RKOcPoiQofp7rr4YQyqzP6S8+T3q7P8Uc94pxhu1GXLEc80R2sduhuxiiV7VWZVEIBFIBBKBRCARWKUIJPmxRB0ntMKOOWcq1BlNx4NDIVu/3T7KkCicLotIu3mcZ84yaXHduQvHUxw9KTkH1ekKCBNFSAKCheMiRGGoLn3Q1UNf7GQKM+C8nX/++WVBz+G1y2zRXg95absn5YWdUYoUC331tVNNBaKdcb46gsUOtJ1teFiwUxfYSd5yyy17M+sH+cEp5whxCmCH8OBscFARRpOSH5w04RbIpTEhOfpb4TBryyGHHLKOuKo7B2EXFBNBlHU5rVQC8IgElZyZvffeu6gyOCRK3V78v62dEmj22QyHFaHht66LfARURYg0JQgEpFzTWRtqexv5Ydc8Ekm12QJ1DDKR80U9FKVtfNTx6yM/EBByJihwRXwEvm3kxxBuxsFQn3BaH/e4xxXbNH44lgiFsImx5Ic61+07Tp0QoqCf2koTi8AcMWhsRahL9DelFhto1mnMVOtZVG3ULIg2yiM5VOqhX8hezjtnHPnnOnU3p0xTxjxzmvs27alvXAfGdaKzPlaQuhKVwj5OKhoaT2111ifmZvOw94FEufM8AYqdqiO7NG9L8MkWPMd492z2SwUm/NF7iPpkiICZFf/8fSKQCCQCiUAikAgkAhBI8mOJ7MAiHnlR3zVuOh5tzlU4YRxlxInTMNqcu1hMW3xSX9jB5jiGgiSgoJQIIqWvLn3Q1UNfOGp2Mjla9VNfEC1CeOohL+4JAw5U/TQJJMKRRx5ZkpJSf8hEjfwJ4ibqwknybE4T8gLpIXyG40gp0pWEsk5+RGJN97Rwp5ZxP3WflPwQ126HVX3tUPcVbbQ7jsThKHDakUOcyqZCYVbyo64SUKcx5EfYT5fNIKE4w+pGefTZz362yN7tZEfYjnvoC30YBJ/nj2l7G/kRDneXLSALkTJNtcgs5EeduBlDfgzhJg9GG1HQrCNbQljZVWcnnMZQAUxCftTtW2iPcBVjsO14Z33TnIMC8+bx2/W+0O+SE7u/8TxGNcAGkFRIQuog44DdU5ggIaMgb9xfPyBgtJ1CxP8nPQZ37DNneU2Mse0+sk27qKoQlgjY+lzQRyY260w9BFMJZBGrlFahxpjXqSOID3OW48MRnt4llHihTIGFMCrKoVNOOaUQcd4D5tVlTginXexMaJuQL3NzkH6z2Eb+NhFIBBKBRCARSARWFoEkP1YW796njVF+xM6ZxWM91wMJPAegT/mBBJA/gDNO8WHx6+/6CQ527ihA5M+YRfkRoS+cNbt71BjhXIUc3m6t3UxJTesFCUQeH6qE+M7ik0PI4YtTZ+qOgIU1J8KCWx4Fi1Q7kJxwsur66TPNjqiTH77TF+rGCZN/RR27Qgm6wkvcx32RLnFMb58BhPRe7H8QUuEAU71oX5yLHmEv+rPrKNa+sJdJyA8x+dQjCKk+m+G8UBVR3AgTgj/Cq05iwYNqh8NdJ6LGtN1utXAdRIZjRT3rYQ97WK8tSBwLn3kqP8aSHxxzJCKnlbqpa6whxYbID6Epn/jEJ8p9hO5wxoRAUDaFcqQv7CX6MFRC5hEOp98grajJukrTMbejj8BSb2FSobyKMCc7+qH8YL911VGf/QsjMV9EEs4IA0Q6Ij45/gpC1vwUCogumxoztY995ph7dV0zxraRwzCrn6gzT+VH5IyhFIsEssYE0ouNsos29QXCBOFs3pEvp6/EnI8giJCqaIPxjgCjBDEOqE3MZwgQRJb+jXCuWbCex2+9A9k4UjIwgR9yjz3797xPiZpHvSe9h3Glz9ZnuFEb1pO2I69PBBKBRCARSAQmQSDJj0nQWvC1sdjn+MZi1G4vB0XODwsv8nQ7amT3cilYnEUWf4oPSgjOkWstPCPnRyT14wQhSThmyACOhP+HY2FX2SKPnNxz+urSdcRqwBShL8Jd6keyRhiAXAGxSK5Dq+7ahXyI3cBQfnCq3YsDLM8JVUHItsm4JW+ksoi6WcTa6bToF5LRFXoSR91yKP02lCt21yMnyqTkhx12O62wRzBFYk5tJeVvLjr1Rah3qCIivICTaafxF7/4xboQF7bCqaawqIc/1XGclvzgzLpv5MRAVklOCMM+m9lll11KnyAbJDnUd/WTXNRNjgKOM0zryo8xbdfOyG/A1kNRI39Fly0YI8gBeSPCniJHjj7uUgsM7cRHyE5T+YFoQ+5oDxwl+vV/jmbXWBNiNUR+nHfeeYWMlJuDg6x4ts/byI9mXpPowwj9kYfCjryx2EcKek5Xzg99iNiL+pg7jE1ELKUPLIzlMcoPSgTXIgDqSThPP/30QkCaD9kkm9JuuWLq5EddTTQ0zmKMTPLMWab+MbZtnu0jPyKvi/mpPufJs0LBx44jFKtZV7Zw/PHHF1upq+zMT8aNnCyRk6OtnfrTCUP6ti88JXKbIFfi2iC62QYlENJWst14d3nXmK8RIMtCfvTlIRlSjM1iJyv9W+PT+7QrbHIl6pM5X1YC5XxGIpAIJAKJQB2BJD+WzB4sRsS8W8haDNoJtXC1S8PZ5bDIIcERcOoCh9D3EjrKqB8OtUWaHTuqBYsbu8YcT6qCIDo4gcgHi1KhME6k4AzFfcbUpe/oSs6l5Jd2cikAothtQgaNAEyPAAAgAElEQVQgYOJElXo3qCPSx9GYCAuKEace2CV0Oo0dRAt66heOWyzekB9O4hA3ryAPnMbhdAzOQxvxAVc4cVKRNeqr/bC3uydZLMxhZAEvd4nCWZHMUYnP3Ytzrg+00ckmQmYc2ysRKJKKk6ZwHJvJJS0EOeieqR4cYm3QTv3MiQ4HQVv1MTk5HJtFf1P6qC8nT/+Gw6697Ipqwm6upLf+z3lxnboiWoT6qAfVBwIL7n02E84+oqZeKHz0G0URx1Xb4WAHOOTjY9pO5UBB5OQVeWTYMcd4yBbYNYUCAtEpM1Q9cshICAwDDmGMCfU2vowLeQoQdPrfzjfcnMoSaiDOozAzDijcjE8kC5v2t36kVIF7H24Iu6E+cQ/kh9wP6mucsgtji8pJ4tHoU2Qp8oGNtPVh9I02wrJOTDbtqImFeUkYkUSrTrZhX2yeU8vmkHpCzfybQ21MUQshXdqUAwg2zrW6m5/83h/zimdTJfijDzn5wl/sFjfJj7qayDiDkfu1HTk8zTNnCXMYsm3kl/kNScTe2Bf1FAzD3jyfosYc6Dr9ChP257ptttmmEApNjH2nn+BgDkGuGneKOc148j27oiIz3zZPljJmhScOkR/GoXshpfShECQhLpQvkpzKyQJ7BLx5hXpL/Y0tNrUseT8iF4r3cJOg3pDID5sextn6JD/6sF6ypVlWJxFIBBKBRGADQSDJjyXsyDjJQNUsIDnA1AhNosEOJ6fDNc3441ikSc7I8UIkdBEVvvcMzmtzsTe2Lm0w+i0H005u877k1ErbSQ52Ge0ma7NQB843oofz2yQwOEJBlNTbx+HgvHJK3cuCHAnSlfNjmcxAvyIK9GtXHLyFK1VLG3k0r7aEXbTVo81mJOHlbLG5yL2AIJCzAdlgxxoh0FfGtJ1TrDTtucsW4nl+xwlTB+MGQdVUpswDuxgzxmTT7vvGWt+zIxzNGGXvxsGYuvf1IVKOaqoZdjYJBoH52PpMcu+uaznTiCDKH/OHHWxEjjwydUKR006FsCxjfoxtj8GnbkPmdXO3nB3zykHh/tQgCA/3F6pCpTVEfkTd+8ahec2cZhx2vbvGYLCoa8ypCEVzQ1toyyTkR988MI/6x3zG5s2z5po6geT7rjlOuBeylupmkeRH2GqbfQ5hXZ+32+b7eWCY90gEEoFEIBFYewgk+bGB9vkki7QNDYIIH6LmiCKHSBxdu9rbS5VBISLcoblLuz7bRmUj30qTkLG7J/EllUob2bU+67yWni3EgFJK+BIVjFAJfTWvZJcrhWXkXEBiCc+TT0LIVRyZrB4cKyFCFEZDhNtK1Xs1PCfCC6mJkB3G89iwl9XQvr46hjJSSCVCgZoGAU91EyFF3qvChygZkZBsi8LJfBw5uCKXCYWOXDpIJOFb1JoIKvMk9ZkxiHywQeDf7kMFJBl5nwrG/YSbUUJ5PtXXmWeeWRSG8iv5HuGM7PcuRAzW60cFRFFEmbjtttuWjQVzwH777VdCZW0UIBQdR0yhKXmtd039M+FM2kGJhGSEHVLSCVTyUynetwrFkX97hnv6ewzWX/va14pKkBIKuUMdRkG4TO+81W7zWf9EIBFIBNYiAkl+bGC9bpHgJAi7VnYaxYiTOVvEZln9CFhYWxBa5FooL4tUHLIW2hwmu+0W8HYiJT/knAp9ECa0TPVd/dYwWQuEoQnpQgjY+RUC1EwqPNkd1+/VdrbNd3Li1BU2xghHCdFWP954/dZ2dTw98rt4Zwh/U8aGvayOFvbXsiuvU/wqQg0RDQiRCOE0tiI31Gc+85mSSyVOYopEsJQuwo68i2EaJ5IJvTMvUvOxW2RT18lLlDNCiuphjJ5t3kVGUNwhOszF8k0JVRSa5t8IkU022aQ0JRLRIiOayo9IXGzsRDL0thOeIneXsEthhZSWiueb9xE/SG/kReQYQlAKUdPePqzNT/CRCybGMDwpCOEkPCxLIpAIJAKJQCIwDQJJfkyD2hL/JiTH/lbI0e0OdSX6XOKmZNVaELA4tjh16scyHg3J8ZSLwM4eabvFtrCnZazrWjQw+TCcgGP3tH4Kz4aERZz61AwD2JDauKi2hKOOOJI7Rlkryg9tHUN+UEDUk/giRORnQmgIS0Mumu8iIa/7UkrEsc9ynLhWvhU5TyLxc9cx9vW+DvLD3IrwkOvLvxEu8gtRliAhzjnnnBIaRmVBeYeA8HnkfeojP9qIjr7PnAIWR8BHXYWuwgWxQ2kWJJF3Q4QTdWEdNkiZUsdZOxBySJCuJN+LGhd530QgEUgEEoENB4EkPzacvsyWJAKJQCKQCCQCMyGAXLXjLnkqZ/7FL35xUdY4gnxDDzkYQ34E0RHkYZ38oHCQNNaJNhLURqHOEMZBneG7NqJjDPnhfhLVUk845Uo+G/0kIbWcWFGQnJLoSmatTggs918E+UHV15Y3xAYMkgVZRPWiPo50HiI/4tQgqi7JlOWdUXwu0bHQlyQ/Zhri+eNEIBFIBNY0Akl+rOnuz8YnAolAIpAIJAL/jIDTqxROLCXDWlBvNckPISrUFkKrlDrR0Ud+CPuLkJE225qF/HA/fUPd4TQdSojIzeLUKjk9hOAgGYQgIkDiOOQu8iP6mnJkUuVHG/khobl8Jptvvvm6PB/NPGRdWCM93JNisC3pbI7VRCARSAQSgURgFgSS/JgFvfxtIpAIJAKJwDoEJBrliK0FRzm7fcNDoOmQyysjZ8ajHvWoUeRHV9iLH0uUKleFvBzTkh/qJ7+G3D1xxLnjgx1zLCmpMBfJf+UWqR8BH2EvFBg3velNS7JWhEjk/KDOkNwVOTIr+YFIQfwIU4kk4/WwF6fpIG6E6US4DJIjsNYWyWGbYS8wRKqoZ9vx7hueNWaLEoFEIBFIBBaBQJIfi0B1Pd7TwuWkk04qu1XksBtqXP88ILbDZIEVyR/FXk+SkNNijbPnKF47XHG86zzqtpL3iDwxFtGK409nLXHMoxhvC20LbovWtVY4KyToq91GxrZDokN5aeJUh6H+buYo6roeodJ1VPfQM5b9+8DgggsumHqsLPO8z3bMlXFk+bI7rkJTvBOchvTjH/+4OuGEE0qYiTKk/PC+lX9DonGnsERCYXOAo5gf+9jHFgJkFvJj//33r3bdddeSQFpBaCAUkAbeR0gFdYhEocgbJ9Y4xYZSRDiO8BPqip133rkQO5KhbrrppuXEGkcny/cixCnUK36HVJGEND6LxKh77bXXhcJegkBCeETek0h46rmIG6fEID66sIa/fCFIkGinU54kz95tt91KiI97H3fcceUUMXXPkggkAolAIpAIjEEgyY8xKK2SaxxxJ9maHaAjjzyyJDq1S2Q3an0Vcc4PfvCDy2LKwmlZigWaBeNNbnKTyqJKMjhHDU6yiLJAO/bYY8vuFqmx+OvVWJBA//Ef/1ES8Nn5s7i1e2fh6eQg2NTjyce00cJX38fid63Kl//zP/+zkAGr3UYmacfRRx9dju+Uh2CI8GJ7X/3qV8vRnxwhSRydQhPFGGN/W2211Xqfy8bY/TTXwMBRqE6xEF7RNVa6xuT6mPcnmR/Yzsknn1xOQPngBz+4Lu/ENFitxG/kqfAe5Xyff/751U477VQIC8k3P/7xj1eOAXbayu67717mTeM7Ptt7773LO4Rzrx/dg8OPQPEedIoLosGpJTYpfM+ZR7JIfhqfyRsSR+fW2xwnuCEonPblaNmjjjqqXPLwhz+8nH4kR0vkF4G9NmiTP462dVqMNYF3lnceMsL1wlTi2GtKkCOOOKKc3KKvTzzxxHKNEBptROoY547MdeyvU1zUWdiNIi+J8a9OSBjvSSfPIC/UGWHiXdOGdZDvnued5Dhrz4MZImTrrbcu7ZRAFs7m1g09F81K2H0+IxFIBBKBtYJAkh8bUE9bbDnJ4VWvelUlwZokdde85jVXpIWc3f/P3n3A2nZU9+M/UuIIoVBEh8Q0I0Nsqg02IAwYTExvAdMS0wm9BAMBHEJPQnFwCMQJzVTTDbjggAnFCIeAbYyFSQhNBkNimSYlCAlF+uuzf6z3H4/37D37nH3uPfe+2dLTe+/eXWbWrLVmre8qw1ARYUpBgOj6LlJ1//vff0vGUvORc845pwNkTjzxxM4oQy/ZG6VTcaTwnnHGGR1gkl6a33nPTgY/zCeidfgF+GE9OZ3mzSFdNoNIoz0OwlaBH45fPOGEEzoAMD3+tIYn1nVPH49s4jjH5u8EHw6SfgJDQJ8o9zHHHLN40pOe1PUcqLnQSMSaY5g3T+QgiZrHUZ4179uJ9+Q9EfI5lGSyT+9zQvv08Vx0KY2lxNdxuohsiug7MddY1vEegDiAAUiwrB6JjB7jm+vEtfQkI1keQAAZh3p15CCJjJA4Brp0AhK9L0vUO/JSNaAHGvi53/u368pXvnJVhmTf/NPeIjHeIVpHBqF39Y1xHWvf3tko0CjQKNAosLsp0MCPXbS+Y8bzOqcqrVVESbrvTsiAmApaSB3+xje+cbkmdlPfs841WOXdOfixyrvSZ6V36/K/VeCH9GyRQCdTLOu0zDX3eE8fj2ziOMfmzYGV/i96Oybj1t39gLOx7A/fHQI/OGfR52BZEG5sbpvw+2X1d99z26WPS3y908CPTeCHNoZGgUaBRoFGgUaBRoH5KdDAj/lpuvIbGa4yOEThdTyvbR6YG8Fp5CWiJmk0RwTHJVIr+hI9K0R4SjX2+jdIab/2ta/dpfOKOIk+qbuVRZFnQHCqRaDy9xmbHhMyLhz9d9WrXnVPNKkv4rRM5Ccdq0hoSscpoIXUe9kdhx9++CD4Yb3QIqJtKSOgr/Rjdf0cx1rHXHQPL+h3sN9++10mwpfSVoQyInNplDGiasZivdXex1qn0cIc/OjjnZhP0FUKN7rm2TK+EXQAGk0BP9K1N2e8Zl56huAhY9csD8/uv//+XUQ1LvykjtzP+sCWZdegRqDRj4Pn2/ggpW3Oa2PjHFrzGEtKYz/Ta0NqPh7Rt2Ydc03BjyFeNx4ZQ8oclHJc73rXGyVhH/ihdO+www7r5OXTn/50xwN0Dv5z0Ve//vWvO/0yReZSubFO+CuNnke0OeQE+HLBBRcsbnjDG66cSeed1l/jRu+jD25wgxt0uin0N6AnIuRptLskk7neH9LHowtReUPfWIb4OgU/DjrooN49ofLT7bZGgUaBRoFGgUaBRoFGgaUp0MCPpUk3/4PRIEx0Ux2wM+0dY/fa1752sKY16ubV32pCpreGHg3e52fqrYESjG2N0BjXN7rRjToH8ZJLLulSzaVIa8am6af0cynmt7nNbTqnnzMVXeY5Cu7jfHpGiYTfqTtWEy3SyzHyfo6xhmRqc5XDRKM0NeqvfvWrF0984hO7eanlVTOtkRsnIMbIMVHrr1zG7zlS/nAWhi7Oo7G5L5595zvf2dUg+x4wA23N33g5jObKuc6vSy+9tGuKqnu+umO13oCGuJ/TpgZa/bexepeSC03kNJNznXvuud3zSgEABuhhXEqBhhqsqo/n6CsfUGvNyTn22GO7um1rbg7myVnTJ0HN9Ve+8pWuFtu91pJTjGZqydVlqxM3fs/5Nz4DXuTgh3Il5Q3BOxzQ4AF8hQfUgfujxlzpkOam8V3Ndn3zpJNO6viuJvNDXTx+NUc0V0tvfYBqvgcMIQuaaQKPXv7yl3cOsZp1YxN1NmYXGeAQqy/nQC6zBueff373PrKDXx/96Ed3MuW76GJsmgcaMz6xTpxZmRGaCUbNfgp+AAKGxjm05uZl3V/3utd14IbyELKMb8mXEiP/Bxgtw29jGo0Dq1afDOlfgCeUGAFoNVtM5UcDTvegUV/vgvxbOfjheTRH0zTLBD+j96mnnrqUzFkvQAr+B7gqywEuAgb1pwGmvOQlL+n4ipzRWco09HHQMFI/AjQG2OJ1egAvyIgBjpL9EtgD8JCRRDfQj8ro6Hd/6HzvwxslnZfLJLnSLyXV+76NN/r0cUlv4mlzQ29jDHn2N13tb2MiC0rhZPeZq4aeoR/G+DrAj3ve857FPWaM/9rvGwUaBRoFGgUaBRoFGgVWpUADP1al4IzPy/jgNDFSGdicWpHsq13tap1hPJY+3pf+3JfhkN8Xhqmj7/S08B2OlAZsSgg4CaKwHI63vOUtXfRVQ7MHPOABneHN0e3rXo80uVNtjox/jjrH28VYFyV2CgAAxPeN8SMf+cieTJLoLM/JMs7ShWacT44CRyMcMiCMsQMCOOpTMj/6jv6L7+dOm+9rFGq81hBIBOQBdmj+5vIMB5pTDwzpu0SblRFpWBdrwKEFgqib59DHtzi7fibrwM8ADdbKc4AozevQjRPPWXNxso466qjOgdFErq/sJaeRNTZmvGHc8QzHCCiEdzhBwUMxPhHhMfBDBtDRRx/dOdec+r71Nn60BJJwqI3P/zXtA0zlx1RGdg2Ab5k1QCegG5AIP97jHvfoaHfyySd3jQHRDdAEPERHmRcuDikaaBgIKMjpWBpnzZoDlDif1gIoYG3JTDTrXWWuY6os9AT5ipMk4hSHe93rXh2PBZgnG+NZz3pW16xwSF5zOQKWyPbQABQ4AFzJS2xWlTn6C6jB4UdHfSoAAMAO+gwA5ecAiVQPWl/30StARqCFnwG+9Fmy5pFN10dLTV3xLvAKAIlG3qWPSoAfYzqvRp/7dkkfD62xLC06C4htD6IzjzvuuD3yLptHFhcg0jrX8rVvju0xITtjPNh+3yjQKNAo0CjQKNAo0CiwCgUa+LEK9dbwLMfIxcgWRebwhkM7ViqxKvghqh4OHuOZ8+xvmQFAGQ5mCYSpBT9EXUXQdc0/+OCD91DQ85zFMLx9R9QxHP0AIIwjb4iYLgNHxu+BDYCjuML4Bjr43Zzgh8wPWQpxrGG6DhwsTjJHAkjgAswAgMx3KCou9d0fYBAQhbPF2Q3HzLv61pyT8pCHPKRzskpzjeMMAU4iu/gNvaLhqXfnGQuygCI9P04Q4hzhU1F+2Qec8HCMS+PrExsADkDMGKxfrLfsGLRySbU3bnIgu0cjVfeLRovOl0AFPLfKGjjxIJxeQB0gJ2jh76BhlLrE2I888shufFOcxLE1BwDJyoryssg8Cv5bZa5j6qyvb0MAXPrhxAlT3hNrAcgYktf4Zh+gwRGXPQX8QHdZL0CnfM45n9XIXKm/BtrKPAsZ87d5+TsyOswVIIYPnHQBkCKfeHXo8pwMMSdMOTaU/gOORdlYjc5bJ/gRQB8QB7BNVwKfgHv2BdlzwNPQc1P4OnintMfs5l4uY3LVft8o0CjQKNAo0CjQKLB1FGjgx9bRevRLHAlHi3IoOXOcSb00OFNjkfOSo1ljLPc5NSn4ocZeZF+GR5Su5JOpBT9K9/k5oEe2Cecgd05qwY+Yi9KI1OmKn4uyysCYE/zIT3tJxy6aKsUecCFVPr36uvSnvwf+oIn0duCCY/1EhsfAj5hrZGP0zTWcU1kZwANgxhD4wcFHTw6bTIP0Aohwujl2HM/0NIfaJo6cWyCMccmcAfJwvmTrxDGGgA/yoP8CQERWj7X0syHwA72WXQPz5NyijRIeoIuyKQBeKSMofo5W5iBLKuWREkjjW2Nrbr3M3fvudre7dTSLcgqg0KpzHVJSpaaV1vi0007rgMvg8VXBD+O46KKLuswKcoKG4ZyP6bQamTNmgJZMk7T0LPr7yORQwmbd8V9kpBkXECZOfVLCJhNGeU4piyulKRrScQAW2VeOOiXjQJ0anTc29wDIl8n8QA/6Xfma+cmAIZeyiQCAdBh6xHGoy4Af6Wkv6R7TwI9R86Dd0CjQKNAo0CjQKNAoMAMFGvgxAxHnekVEBl/5ylfuKQkJg/hFL3pRlwEy1O9i1cyPkmHKuZXSzglIMz9E4qXq662QGtscZVkNely4UqeaI8kpVy6QZj1IL1eSkmZ+XHzxxXtAn1rwI8onOIbq7+NyTKcyD7RdNfPDXAESHO4xZ0SvCSUBMj9SUKDvyL+Uj2IenkU/Dlo4C6Kxntfws2/NHeMrYu6+0lwBWtZUb5iazI/rX//6ezJpUiAujlDUN8G3ls38MB+ZKub0gx/8oMtAEVUPp4hjBhTR8yHKDdIyDKVMnE9OmssY0f773/9+t1bLrEGsR5R2HHrooV0WDlBSzwZAyNOf/vSO/2UpRDZMlOzoL1GT+RHjxLNKf4bWHOCjNEPvCUDIrW99665cI8q78OMqc50KfoTDDLRJMz+i7AUf1hxx3dfwNB0L3QAUnUvmyI0rB3PJDh2lobNsjjve8Y5dtkPe1DcAMSCUdQeGjV16GwEnIjMKLyvHwqt04brAj1Qfj2UPxrwAnRqTKqUDhNAV1jqd5xj4EXztXWMAewM/xrin/b5RoFGgUaBRoFGgUWAOCjTwYw4qzvQOqeyR/aBZZZQmcK44XCJwQynkJUeYga5Xg3eGI6fuPZzYGsOUU8uZ9h7OpEt0XjSWQezfmv6ZA2dAXwQ1/8CRFPyInh/SqKNHACdDRgbnJu35sQz4ET0/GN5vfOMbuxp8P+OYASCW6fkRjhwAgLOkvwMHBj3HwA8AEechHHNAkmgqR1+afOnIUJFupRp6d/hWOJnmZQyixuhqza1f9PyIDAr3pXNVmpP2/Igmje5JsyZKZS/GKVqtN4tsDM63S4mNd1lLYBOnEQAR83Q/ICfKl0qiIlPAvRxlzSY9b+0iKh/9cDSojGh9lHjoo4Bempxqyhg9RvxevxoZGMusQTpWgAsAUnNVDTGj/w4QzzfJBdq5jMcYAXp9PT/yXigxTmUzY2sOUCG35sMxzU85AcgMzRUPA2pcesqMOcMpDUJPKA0BsLjIqD4tMnCULcUFAMJzAKu0vK20/kPgh1OS8JZGuPhwVZkDsBmXK8/88G7ZVfqq4MFSdlboUWV2MoKAYWMX8BJI6NvejefpO/pzbvCjpI+HGiwbf4Cu/o1/NRm2f8jCkSGWzjNfhxJf0181e8wY/drvGwUaBRoFGgUaBRoFGgVWpUADP1al4IzPcxg4jpwaDgXjEgDCweJAABecOpBfouZSqTlojHKNRDlRDGrOEKeSE8jIdgqA6J6+E6LMHE3Ol2iyPhH3ve99u7Ru79O4UZYGJ4bRKw1a0z717gx3UXWRb2nQAAzOOOfX+J0Y46QNY2I0S1/nIMm+kFbNAfBO89LYUD09x5KTr7ZcDwNz8X3zcI+sEFFY7wAGpceJpjQxfvMxfqUY5iqiCzSQ6cBRBmD4hrRzEf2h93m37yud0HOEwyerhdPPUYr3KAvSkDQdOxpzlH1b1o4oPWDiwAMP7Nao5IxYNxkZwCV0lbniuwAcDqC19K5oDGvdAGPKD9wrw8VpOy58hA4AJ2sAzHGyhTF5h2+l64QPDjjggK7nS8yNA4T38CJnL0A44IcGiJryWleONQfb6TN4RbRbPw90VhoQY8p5mOMEMLMO6QUgAjbgJbxr3Jx2TikASLaUEzqcZAOA8X8gCPnBn074kRVCtqauQToO60AONKg85JBD9vwKuGVcSi3wJdpaA2OUlZHzGoAAP6NbPk5AxtiaeycdodQiLrQnO77p30NzpU/IrAtoM9SgM18jDixA0Rqigb/9X2+TODUonjE/vKkkSeZB6XJkr54S1pKeUN4FBI1LM1F6B9AIPEDPVWROJgf9Asx1OX1EQ9YorfI964Lv4yK3ZBD/pmARmdGQGIAy1ozau4wf2Eh20YzepTf93+/GdJ5TddAoZNJ46JI+vd+nj9PMs9J6RH8pfXxiXt5vPdMG0jlf0w9o2MfXTqxC77E9JtZgxi21vapRoFGgUaBRoFGgUaBR4DIUaODHBjIEYEHGBAdPhHCOK32ndwMZ0sh67TdkFnCg9tlnny4qmF4MZ0Y3UKImomxMnMWx3he1Y8vvGxrrMu8EMgEKgDt5GnzN+5ZZV99E7xKNIttHI0Hz7VuXNELLYeWwLzsH8/S8spm+b/k9hxYg4RvWt4bXNMAFGpiHubqAWBxjAIpsE+8b+7bnYt375GeZNfBOvG1egL6+tY9x+V2tXJXGWVpz9NBjAhAAhItxADsAnLJx0ia/y861hpdjjUs6ipNPVqJkq+ad67hnCg2ArTIxAHtKrgKYBJ4CnoENaQkPEAXNUzBsaA5R6uYeMp1n7cw9/6n6OL6fl+T5Pxmu0elj8jf3HDf1fXrH6MVTcwlMyEYC0DvlCJ2BgPn+WvOuvfke+pS8o9tYhtN20Mn4BAScFMVGErCIJug146H/gcTr4hEyjgfZCzkPRiP+Wh1QM5913FPDA2RTs3RAN9B+DHQFcKOJclxBlpqj29cxt938TjQ+88wzq9dkjBb4VeaiLGC2qOBb3nNv7B3t97ubAg382N3r22a3yylQ01B0SnPX7SKXUgp9K3JnWSSZwy+DQFbR3nxFqYXMj9zhBjbY6GW3LAPMzUnXaJCpVGXMsJzzu6u+S4aS7BnNTtPyjig5U9YEUHCCjewmpVxpA9BVv9+e3x0UCH7BT7LRZK2RXRlysuNk0uAfWYIyEDmUMuaATOT4c5/73GWaWu8Oqqx3FtETiuzKIARebtol+wmQT3/LLgOcpr2i0vEC04HHKZATAPu6eCTAUqDu6aefvocH81K4msbO20H7Wh4A3GvMziGWVZj3YsuBXo60nlbAb+XZNaeXbcf8d/I30VgWo+zaOL0v5jMVfLd+cQqhjGfZ44JFaQ/AnUyrNvZ5KNDAj3no2N7SKLClFBAFcjKQ/g82Dj0KpPRH48sYjCiHXh+MbP1kNKAcKkPY0kkkH5O9IM1eTw/HbHIINIRU3mHjGioR2q4xb8d3lRsoV2GIoRU+kDGjBAv9hhoib8V4GdDGp4Gl8rhNjMCW6GDsSpgY/oxc0XgZGrKP9LxAc46LsiFypbQrjn3dCtq2b+wMCtDHZFGJYfR0itOPlOKlp3VxLJ0I9epXv7orDW0n4Cy/xrIqAB8A4E2L8kb/No6207o44J+OfagAACAASURBVErlSpkU9kNN4/Vvyu9ZN4/k78e7y/aJWn41l3uylgdKJ5fplSTDIwc4ahvuLzfq9hQKTF2TEtX04bJ+erQdccQRXTY6GSqVyTfq750UaODH3rnubdY7nAIRBfK3S7S/r5SFkcVBjmtdJUZzkJPzKTKqZ4lURY119TmYq/RrjjFuwjuk9moCypFSeqQMRq+PTQAa9KNguDvFZKeum0iTPhXKFpQ5AUHIloshpWmpjJZ2QskmSMPmjYGjKwNBqVTwTQn8UILKsdSzBz+t27HdPGrtHSOa6jzLeBQBB4ptN/ixG1eo5GjLqpFt08CPrV/1qWtSGmHpPVs/o/bFTaZAAz82eXXa2BoFGgUaBRoFGgUaBXYMBZS4yBYCAMbx1yXww6Q0gnXMNbB3KvgB3Hatqz+I99f0bFpmcQLABzBuYlQ2ykBkaNTQd6jX1BTwI07sQvf0WPmg8bp5ZOr7a9d+1Z5ptd+pua/PQZbNp+yir7RlyvoF34RcCj7p71RzDclb8Nd2ysuQvok+YHqemTPQbkpAZuqarAP8oKfxaW3ftpo1rblnXXp2k2Suhg5beU8DP7aS2u1bjQKNAo0CjQKNAo0CexUFhsCPlBAcT8dmc8CcMKU3iF4RSsiUA4Yz8bWvfa0rL3MyF0dDxpVTsUo9djSo1ldJWYB3er+eJKX363EAwHGktUwufUqUfEWzR2M84YQTusbsfn7BBRcszj777O4EOSe3ObXqs5/9bAfmyORzCpfeJ1LRXXotKGtUk3/++ed3TUCVbnIcNb02NqADUIiz5/hwzbOdOPa85z2vK/MzZ9llTgTzTfPzTf0clJfoXeGPnzmNy5z02VDa4J3e42+X9dFUW7aXk8705nBKmFPrNE6UyVMqKfSsslK00MTUs05LctKYjDy0AWIYszIo/YSUqKJVfsVJbebAAXMSHTo4Bc1pba518UgfuAL0UXoqCwWvRMnWFNrGKXCyOJ3Wh5cc2f7ABz6w1znGz0p+Pv/5z3frst9++3V8aL31tUJT/To0b9cPDF/gLbxprCkPmBPQwLPeZ31kTVpn/B39JZQGAyHxsBPwrBHeeNazntXNO8APZcNAO3OxVhp16ruGV1zKUq2/zBHglRMClSLrQTHULJY8G7vyXhlgeNS39PYyfifvuZyO6N8p/06V7ZznlHSio5P8lGSRJfIn+1EmjP8P6RtyRR84NU2mG1kg03jk1FNP3SOD6I0uTjkLWY2fGVMOfoytSd8G4t3W1BooS7UuTnQ766yzulPi9ALSs4vusVZ0mNPllDo5zezwww/v5Nw7yD79SseM8bvTBc3F6ZlkN9cvpc1uTM/2PWe9lUoOzWeqzO1Vm/FvJtvAj71x1ducGwUaBRoFGgUaBRoFtoQCU8APzTA5yxw8YAcHhPPGCddsUoTaPQzgO9/5zt34OZQMfvfqHVK6OK9j7xctBGgAPThtHAjggX8z8GWouJRmOLqbw+C0Kcerc0L1xtHLhKOjv5SyHs6EC+CgUTDHKs1qAG5wRDS2dvqNXhdxJLuo+Wc+85muj4rxc06AJHpYAUcACX3OU/oz/ZGMH6AQ43ZMN2fIuzieTjoxNqWhQXNOHQDAz/oaSVtXY+Ug+htQ4X1vfetbO4eRQ8URmpI5ELxi/KXMj7E1XJVHONhpb5q+bJBwVodoG1kswIKgDyBMPxzgnWdLF57jlH/wgx/sSjuj8SrgLk7dAhJwYo855phufXIHOppfcnatt/W3PuTJ0fQBlKW8gkdLZS/k0dpqfh29JZzMZD4yvpS6HXvssXt6/Zgr2cSrJfDDWpH1l73sZR34obSSDMkGsA5OG3McOlpwxqPxuZNnfC8A0RrZLtE6mjSji/EaA1kHYpLDkr4hN8AfTUWjcax1IqsADkAOkAitgZtB11inlNZ9mR99940p7KHyGQAxIBMIadz6A5FtWXqpPjV/wBfAMXqXDfE7AAUtAHJxn/elp8Pl467Vs6X50lF98zE3sraMzI3Rdjf9voEfu2k121wGKcCosKHolQDZ38TGn20Jp1Mg72uS9z+JdNHojyISU5PGPH0km/+EDVfkYCfJgHU777zzumMeb33rW3fR0K080Sb4R9TRJXrcrkaBKRSYAn6IFofD5xucGtkQIqEyHzhJItTve9/79kScOfQyCTguosOly7uG3s9w5ggBKwAUHDnOu/dzvNKTGIaM/HD2jzzyyMscvx3POHlBpDiucCRlOGgoLEMFACND5MADD+zADxkewAjHk3IA89OWhpwnR1hHpkXuUPWBDU5IE/lNneM+mrrPeETN0yNQA2Cxbve5z31mBz/WzSNTwI8h2sa6yQAIoC6av8oCSY9mz+krq4JTDRgALgT4ITMHqKRUClgGBMAjKYCBNzjjwAfZRcC5FNCY6mgHP1tjjj3AIX7mO5xoPKk5O0CH4wyEZJs4VhfIBhjrc4A9i1/QnE1qvwH8uPCWzAyOOjrIWgigQnQ/BcdqZHtIZ/mGcQB3oldRnKBT0jfoDyTRow1dgID+LcuG/AB8hoCOrQQ/0EdGEb0ZWVwBogLQ0D8FjoELJ510Ugc6y/6JefTxO3BI1oyrFuis1bNDujyfj3tXkbkpe9pOv7eBHzt9Bdv4qylgM5V6aiPMjzirfkm7cW0UkHpImUPPGTqMCobjmKMrcmLzsq5O38hPvmFscSYYjCIoDIq91YG99NJLF6eccsqOkYGI3DEspQAzMHJHY20M+ZsX4x/8JYIdhu66vzn3+0WhRSif9rSndVG8rbi245tbMa9lvjEF/AigI06KScGPa13rWp2DpTRANFXDYxf5cESuSOAY+DH0/vimd4p+Shd3JK/3cwKMJSK8Q40FSw4AUEP5Tg4qxP2ySjh0vsdZxbNSykVrObKitBxfafX0Pn0eV61Dmztj4eABhCPzwzg1G+X8pMde52tvrFLiAVMp7eIbwBzOba1D5P01mR/r5pEp4EefAxs/E/3nRDrmGe+6OPfWH5/K4ihd4eSzBWSJ0MH2LnoFCCdDaAwAw694KOe3Wl6JseVAR+rkxp4Qp4UB9rwfuENGZXEo1em7cr4vZYcIAHinTBeZGOQSPXPwo1a2+8YC/Lj44osv884AdIb0DbBDBorSNTLAZlPyte+++3af2STwI+drgSDHkctQybOsct6pnccUWa/RsyX5KPXmGZI5mXnKupToxaWsx8/p1r3pauDH3rTaa5wrxPiMM87o0q2mXDZGKWPpWetTni/dK5IkjdZGlG4orRP0HNQdfscyvMDwFPFjcAIwpMs+97nP7eo2pVaPXe73vOh8RFDSZwBfooaiiflxwGPvXvb3UfPLAE4N42XfN9dzfTKwqWON6J8NnbGsFlkK9LrWsKQ3wiGR7syZ2WmX1GnGreh5moq7Lv2LPqVv7jTazTHeucEPKc19JRFjY02BlD5wxc84cZx5DqdviGQDQGRqREQ9dWrSn8X3Sw6A99LnY+CHqL4MF/sCUNvx0zK+7An0+Cc/+cmuD0Qf4NA3xiEH3ZjV3gNZlE/QL75tvqW+FDFPesmc1gl+0HWclWiaObaGAZCtwiNzgh999Bnj0/i9KDaAxJyBe8oQAHz2VECZrAhlCXHle9sq4IcsSRderAE/Ygxk3ThkP0QmFlmK/jLp3GvAD/1J0EDGS/Sp6QMqxvhizAYZAj/GeClOSJOdac54Nsr0akGDGkAqXZMSD5Vs/D6wIMCdvvmtG/yo1bOleQ6BHyWZk4kkUwfoE5e1opMFHfemq4Efe9Nqr3Gu0vREZqY4BtBkYAl0fG7wgxK2gYsSNfBjjQvf8+pleIETJoU4Im9eS7lr6mQzHapjjyH4LgP25JNP7tJM08vP1PvmP18nZWysjHWZKGOGxzrHkb+7zzjYSWNdJ61KemOngx99NFun/l3nGu3Ed88FfpTKXtCEkyS1fqics8ZBElnn9OtTEKUCadmLyLPGfgzoHBCJtSmBH1GGIEW+r+yFfgZ2KCvg+Cp3ULagaSEQRpRW1p49Xfp5CoLWOE/G1+eMcdRkeAjEiLIDGoYaVKbOudKMvrIXZULmiYZTosF55geHxd4WafVjazgHj8wFfvSl4KOdOQKaNTMduqLUBdDB+ZdhEP1ZbnzjG3ens6SZOTkP0Od4WXZONIz1vehDoWwjz2QKoEyWBXny+xrwwz0yVwFowTuyk2RBGHOfDRB9H9yXB20AOwATNmxaFpOWvbCflaeZ2xhfjNkgfeBHqewl9I2sD2Cko7pD7whAkVOBR7SbE/xI12QO8CPmd+655/aWveCPADZr51Er67V6tgRKlMCPVWVuJ+6vy4y5gR/LUG1Nz0RtuddLQZJuLa01+hNACtX5iahR/FLpotkRJSpljUEi3cyz6tpExOOoLYrcz6U59R3lNPR+YzI+nbJ1MrfhxDsobunUGp/Vgh8MDKUnaj5LJSjp92zotX0aKF/vVbeYR8fSzfGggw7qUgj7ekCM0WKIBUrPxtF+sb42Dt/vM7TSudu0YjNlNMSYRSSsJ16JowLjmDXP+7mIkW7zjAdR6zkujvKFF17YvQ9ijp/iWoYXSmm+wBDGjSZcskHGrrwmOAxjMiCjRGaIhoG1VyqPeJ2xxiDRd4JRYj2V6pAJ0cJUHsmcjZNhkEcF4/tkVSaDMdngxsp7asedy2ouO7mBODZWdGBgSYPff//999QDp+Ohf0K3kFPz8n9OknVYVp6GMrWCfte+9rU7+gUfjslIiY5DeiMFPxh15uaiY/J1W2VdV3l2SEenNLE+Nfo3IpjmSNZLOsZ30SPXo/k3g+6+jdbklV4CbM7J+1PkZKvujT4Hl1xyyWUaSebfr3Fg8gaJse4cLCV90ZC0b241749+FyLX0aeB8y3aLmODQ+m0DjItcJE6kPFNzVKBAsDotNcCXaJ8LBqeRjRcw1NAARAiTqxRoqfExzMRRY4mf7I6ZTGl1yrgh/fiRyVhoUfSfbXEJ9HQkw6XVejZaHgqO8V7NYwNhwhN+k55yd8vo8Q6Cwaw69CH4++qWcNVeWQu8CPoo0RFNk3Q1qkc9MNQQ0hzjZ4MAIAIakQ/FYAYOg0BYNGQ1j3AvNiL0BBvpRlIkQXglBVAkwi5vVOfj1rwAwjABg57hRwAKMxd34i+K+wc2SEanrrstRq0RiNUTvrxxx/f2YrR8FSGj+853Ya9W8MXJT5GZ2Okl3ObeYiX6AHjIosxdvapOQNA2ErRz8f/QxeEPhk67cVYh9akNJfQA/Rh6C/30iH6faSNfP08mgPLKNJAOegv2wYYCmTlO80NftTq2RJoVZrPqjK3VXvidn+ngR/bvQLJ99WxUoBq5wAJFLV0T84TA59wqs2iaGxOjANHx3G+RMcpQJsMhQLJpMwYMIwKYAl02GYjmh5HqgWqCFQpvZ+BEu9jHEg/NyYOD2XGGLKxUPg29ytc4QpdveNQajqFI41RLSi0XDTHHKMXg/pORhWDglNJaVH8IkGps50vHyPTeNDRZbyei5q2UGA2Tg6rpkw2UOMF4ACTxmgxxDJDzzq60HFqmn+JZt3udrfrIh+cKZutTdeF1ugpgsCo0uXbutloGA16V1hnkTAgBMfcBgRMsYYcTnV9NmHIuw3cJo+2DE+8AOU3Zz1QGFX4zTg0rCpdsQGrj2RkWz98p86UwYofNcaaygt9zcSMobbpXIw3DCW8Eo3y/A4/4CebWe258wws8iNzw7xe97rXdRFJtbZoq/8E+lo3IKONFv3JI/4HOH3sYx/r+Jb8cR4Bhu5lkFkH9MT/Z555ZvdHZ/U4Mq9vDYxDrTPjRMq38XgfWfRdsmGOZHtIdlIngWE3NFYghvUVDQPA6WCOvxhdIYcMc3ytOaL1B1aZM+DH/Bh9Q7qlxG9KXvCtdaDbfJccc5TJgLmTC3IlsifC5lvGU5KRvtRj3x/TGwF+ACfIjb4F+B8/MFI58Muuq++XniVLADdOEGPHt3SmdywnGjMoOZhku6SjrRWa0CPRg2BI/3I2vR+/qVcHduNvzgJ+sS72GDS2vn161N7A+Uu/aZ6epdPVhWuGyXC33+Grmkj7Bm3XVUOhd+zBQA/yQEfIeKCTGdbo4Ip0ZCe2iNxxeuhYjq9+RfEz6cnWQNQQ/Y844ohu3/Uc54Ne6rumvJ+c0UW+YW+0ZmwMesMf+k+DSf0X6CMAte/qrQBYM2fH89IJMjk0pEzTqvE68IJTBDyha9GIDsNLqT6n6zhTkQ0ic8S+6Pn06Nn0m2QzSiXtlzEO36KHOV7pz8gEEBsowcnBh+ZsfN5DBof0sj3f/gAsoZfJGp1EPtlXSmrQyV5gD2CH2f9LxxKbPzoD6/EB2juiVVCL3K2LR8gs2zDlN7TxfT/78pe/3OkAOkcZVC1t8R762O9kwzh5xeVdQ7Zc8IH9W/BCI07ZBVHimpfw9fEA+aLbgSe+ZY1lDxh/2Aj4wjwFGu2leJfOxP/2U/ujHjCxfubghCHPpz9jv3H62at0MlvKviRjZah8it1i32ST0e3sM2uMTwTozMveZn/nzPMJ8COdbD+kT+zTtXyR6weARzjSfkfv0CVpA9+SvqErZLaisfIj42H3uMJWj/IOtib6CN7aq8yDvLmPLOO9XC5La1Lax/t0j3VRks8uIZdxMk3oXmM1PzYZnuKHWDf7PPnjx5x22mlV/J7qF34SXtGXqC9wi4/H9Cz7M98XyZPxDc0ndNKyMle1ue3wmxr4sWELaEOheCgGisSGQwkyeinsqB1kmFKwnALGA6OKg8K5gzYDFCgaikfnaQrZJm4DiHRnRq33Rmpd6f0MEhsVJQXskE1AKDmtzvT2bT+f2gyw5Nyq87XB2vDCmON02IgAAGM9IIYahoXjZ8OIo9cofps7QAmQYKMs0WKobIKiGXs25hyIdyDu1ozyhfjbADl16B0gAOeA8Qzt53RzCiHYDDTfZZDaOGzIgWyn8+Kcxfg4G1FKgo80k0MLcx+6AoW3URmrseM/vGXjtpH1RUjGRKz0zFTwI4AOhgbDEzBhjAxojlZ0hB8bTxhXjBC0ZnyTIf8HELlssuSUk4iXgq8ABZFe2xeJ8ayfW8uIZga/AsNizUtjDNkls0FzG7qN0FowVMdkpy9CWhorYxA/MugZQ9bE/xmInK7ItokIb0R8jQFdamRiaD3yscaxlAwoshYAK0fbWoi04seSjAyBX0N6I35nvr5DDoFMDCm6Fm1WWdexZ9MIM2OT0c0ZAlqaEyd5SEczIvFH2rOkJF9S+Oknuj3KzZy2Q0eYK6dtTI8GGJR+k26jw+0noXs514z26Kg/Jpvt9/8/BSLLTyYNx7vGkZxCv8jcicxE3/MzxngtiDz0vcgWGzp9yz10SDgA5koWOBNzjMH4gBNsJ0f1AqTist8BXTjc9pO+0zrS+eX0mkLrvnsj8xCYviwwuG4emTLHZenTt+Z4AN9M4fn4fhxbzGHvo6372LhTZco4PWet6LqpcplmBucZhX2/q+l/MWV9xu7t46VUJ0SWeSljKs0EpFPY9Glm+9D3l12TsTmlv98uWVmnnl1W5qbQbafe28CPDVs5BqkMhDRVPtLGoM1SsFyULAOfIQogYIRHdoCMAOUIjINSrTqQBSIpeiO7AHhRen84gaXyg2UcXnMoGd8cmECi0+hO31FcfctXA37kTmqkeXIuh2gRzm/fd8fWybN9pRxprSVQg1PNmeMMuzh6HPlwsvpqM93HkRBBC/DD36Il/o6MDpEzCD1AAJAjomijzlOIS2KBti4GKfAMoBYAg01/GV6YE/wI4MLGCuAhJ4CGvD58SOwD5NFgj4wFP6UgjzlD4BlgvinywrHzJ1I7+wCFSH9ntFlHxpfruOOO6+gJVIqflcaYn0QgCiDyTw/UyI5IT16rXwI/GF3GbG3N07F9HNo48tK8gZF+lta24yc8WyMTQ2uRgx/xProuPSYx7gMS+l1JRsYMrHhnnvrbxwPp2ABB9PYy61rLE5F+LKIkmi6qFA6g/QKvlnR03z7Qp39jLBw+UakodcmPLi2BfWm6fP7NAAxF+NL6+w3bgttw9jIKkB0ZSH0NZP3c75dpLruXkbFNt1GgUaBRYMdQoIEfG7ZUDFKpwiJ7kWoZhibjWkpaenG+RIGlBorY2ayj8ShDXlZGHvFLgQfGsmgHZ6j0/jhLutS7YBmHdwj84LigQ16b5+fmhzZDnYlrwI+0I3zaOEgmxBAthvqOjK2TZ/vArdRRk5IrnZnjDnRKr0DU3Q98iPPm457otyGTQzmNdQeORc2i+yJzwL/xmdRJqe01vTA4/DKROOqyfKSKKq+w/mEcLsMLcdyYaHrq/C+T+WFeaePT6Gqdy82Q2JsnngAQyowSVZftYF2iORo6ukcJU6Sqkh8p4EPgR9CHAxtAZoyl1IsnH2tkWwAdzCs97q9GdvoaFZbAD86wNZb6C8ygb2SnRJ2/6CQnmcwpT5FSDICQHZFmCJR0y1gfnxz86Ku7RZ/4OfDJ+Eoysir4kWZOpGOTzWDdl1nXKTwBrDZHgBcAJC5ZMPRiSUfXgh8l+U3HaH2BXn0A2hD4AfQA2OQnfWzYFtyGs5dRQKNYmR/4WdlK9J+RxRZ9AJSptKtRoFGgUaBRYHdQoIEfG7aOHD6Ge+r4R+MvmRlpQ9FIs1PqIOor+stxAxAwUEX9Get94IfosbpGxrTsCinTpffrR6DONo8qiqpz2DhTadmLsWu6NnaCS+rcqm1UF6qGXM0g50pqvdpoV5SHAHbMS1pg6crBD/WFSmmMsZTyH0a77wzRIo6b6/v22Dp5dgz8MFYGmMyPlH5piiP+cOXNZc8555wuk0PNomwO66luMW8m6B48wSGVZSADqOaKTv3SgwNMCOBGvTbacWan8kLavTyNsHHkgDOcujQDaGyscTwq8EgEW4p9DbiTvhf/Sd1nAAMXlc2kDWOBUxz8k046qavjTjt8y9jxPTImw8g8jAOIiOZo5UrnOiWlPDJtOJEMdtH5yNwxrjHZGcv8iLHiEU61Gu0ok0qbiQFnZZgBiDRCVTePRjKK9IVx1cjE0Hrm8hrAj8ZkaRZWdO/Hm5H50ScjU8CPVG/0gQd58+S+rJGadS2BtfmznDSgB90XZVPRNwCvDenoPhC8T/8qX+Lw0VUpEBnlTMoOzXNMj1r/nGb0k/rr/OSFrU7fHtMf7fd7HwXwqv49wH361P/tObIw52oUvvdRtc24UaBRoFFgMynQwI8NWxeRUw5lmvnBCOZkcaKktUfWgzp8TpconJ+ps5cG7WeigwCQAD8YzNHzQ/o6A1YUl3PDAR56v6Zqor4ijZpjRjmNZ2UNeLeeCJoNcsjVimvMlDYv6yNzetyY7BNNzIxbczhGOCcxOkiLvvuZqO5Yz4+8c7UIvgahxjRmtCttGKJFeqZ8PqexdfLsGPgB0ApnPbrHi64Dhji4nEwRdlee+eHdoqt6AgClSrWX0S1cCUE47zVigP/wkP4o1jZS5DlKskCsmzEuwwsAGe/Wa0CJTjQvjdKaoea5+djj+DJyxIHD61PrwznRaM2RBx6lNbjR84bTFh3Y4yhIa4IOnETOKnlBNzKmWz3akHG15MCTaPDreQ3B8P9Ybbn5RvkS+dbrJcAdIN+Y7PTJgDHlY9Uczh9ldMFr0ZOI7lHGoCEYGgMcND/Ls1dqZGIK+BE9PwATQBd9avwMIBqnKwBvSjIy9K0hvTEGfgAqlZwtu65jz+o7I8NGU0mAh38Dguhg4BxwYkhH0385CF7Sv9ZYbykASzh++WkcY3q0D/xAQ7otPXmBrFpHZTC1PXlqdFW7p1GgUaBRoFGgUaBRoFGgjwIN/NggvtBRWLYDR1D2AWc9OhJzgEVfORz6e+jmy3mVvcEx/upXv9o5PTIoOKeiFlI1OWqMXs6CiDwwgVHLSeFcc5BdQ+9X7y+qywHiEIpsizqLhkdHaN2UlQUYN6AiPeu8RGKlA54RqZehAMCRFu1imGt4yqkQwTcn0V5zqmlyxZl00guacAh1y3a8XnSh9x0d1I3BuzX0Q9c4N75E67HGY0N05NwCJ2TQcBqtrcaq/g+QiGPwOL9AJGuokam14xjI5BA1NQeXE2tE/tOjAc3Z++LyDusPpErHbn7oXtPILd7FwcIzgAB0BbYAQJRbSffnPMvUWYYX0C06+wMI8LO+LzInZLJMvZSBySJCr2WcKr0t8LJ+K3EddthhXamQJpMihGgBHNCYWHYUsMN64ln8FtF240czJwv5HScbzQBPUSKDX40X+FZzRflSrG8K7gzJjuaoymQAJmQAaIUPZQrhk3Ss+E0WFoBHg2O6Al0BL+YGDAVGyjrwnvQCgskgcNTdmG4pzVcjwnSscaKEJmnGT2bpA2skq4DMyNah30oyMkbbPr3BQY8eRN6PbvQgfZ3SEeC17LqWeEJWFtCMTFsjWXXkHehhvuaP1uiP//p0NGCZvOvTYvzWzAkHvtmnfwGw1l35mPsAL+aKB6xn2lG/pEfpJafh5N9MT36wFznhjH53QsdUgHJsLdvvGwUaBRoFGgUaBRoFGgVyCjTwY4fxRF8H8Cg/4ZAwVNOIfxqxjCOpont739THOowzXn2nrxO2SLiskrxT9RiJvdPVV/8/9L2x98ZcpnbtjveO0WLo+6s8G++d0uEaeKKHBGdatkI4EhxDoATwQ3Q+rrRJ5hgd89/XjGtZXpA1IarsJAslFTVAV9/4gQOcZxkqU9/BkQa6ABWNwcUhlFkAoOFIAh2iO7jfy0Doc97iHqnUOXAWHdxrO573rQOgLJpS5r+fKjulsQ6NU9kcxxi9AkhF+ziSUXZLlKjNIRPpHON9y9KvxPer6o1V1nWVZ2M+U9e9pH9jLDKfSvw9VXekui3fq5Z9V3uuUaBRoFGgUaBRoFGgUaCWAg38qKXUDr2vdNrLDp1OG3aBAkqfRGY1O9WDIq7opyF9nXMre0F5UtoksxH1shRQaSRFKwAAIABJREFUpiLzIz1K1R0yrfTskJEU5Sp7O+2cMKSMIS8tkkEhS0b/kWUyd/Z2urb5Nwo0CjQKNAo0CjQKNAo0CsxPgQZ+zE/TjXmjkgTlKerfpWkrJ5C2XNNTYGMm0QZSRQHAhlT1008/vesbYb2tvwj8RRdd1GV+KNN4+tOfvnAqzF3veteF4znbdXkKyF5SDiATSY8FpShKhPS2ULYiu2ZqNslupbNSKKUW+oIoXZDdokGqRrXKhpQ2tHKG3br6bV6NAo0CjQKNAo0CjQKNAjuLAg382FnrNWm0kb4tfdlVe5TmpI+0mzeKAspN9DZR/68RIhAkyg70DLjwwgu7ngFxGsdGDX7DBuMUIz08gCGyFxwfXCox2bChb+lwAG96EOk1oiTOSU+rlCxt6eDbxxoFBigAQNbbCKAne05vla3UATI3XWO9prZrEY1PPxwnSJF9vazyI9pjbMqr0G4K/ZTQ6TOkBxQaAKPHjsfeLlrsbd+1NoJrei9FoGDT1kbQgvzqWadHVfSom3OtluHrOb+/jndNket1fH/snTKalSdb292mF5yQp8F4zrP8OPuR8uL8BMcLLrig08N6erG99A9sAbphLmrgx5iUtd83CjQKNAo0CjQKNArsdRQQQJDdpHmvjMn0eOq5iAE85EABq1OjNo519h2G7dTjuucaX+k9HJDjjjtu4UQujXcZ3LK90iOo49k4Jv3QQw/tThIy15or+s445U4DXQ1/G3BfQ7n132Nt9BrTGwsAsolrw4kX8NHk+XnPe96eBuNzUWdZvp7r++t4zxS5Xsf3a94Z/cn0rpPtvIm8VzOPvnsigOn0Nn+iKb5ec070dLIdfo5LbzsZ3U6A0xj9n//5n7uG7w4faFeZAg38aNzRKNAo0CjQKNAo0CjQKFCggGOznWK2DvBD41f9hZQrpo49x02pnUs/p03L/tADiWHuSPojjjiiO43IGPsyO37yk5905bdKLZ2oNrX0lnPz7ne/e1c5ObtF2DZ9bfAePgXMhSM5F+1X5eu5xjHne6bI9ZzfXeZdm857y8zJM308K/vNfmAvUGYcF2BYBow+fvqv2TfmblC+7Dw2+bkGfmzy6rSxNQqMUICiGzrxoxGwUaBRoFGgUWA1CqwT/OBsOLYYALKTshqcyuVIY0a3XkjrvHark7NOmm3Vuzd9bdYJfmwVjbfyO1sp16vOa9N5b9n5TeHZde5Ny45/JzzXwI+dsEp7yRg58tJ/v//973cnllzjGtfYS2a+/DRFIxmfmtluwqkakaYsFVrPjFvc4haTo3zLU6M9uQkUIMPqweOSyp8ef533IhKt2LRa8U2g404Zw94g83MYmORCSnkalSMLonmf/exnJ2c12C+lSK8zyjd07PNWOklTnZx102bqcdiRpi9Qkeq6qe8Z0gmlI6un6pE4Khtf0eOyeYaaVk9dm6Hx1NDD2v7qV7+6zJ4y9M4hR3LoKPqpdJvrfjKtz5jeDjV9G+bm9VXkei4erKXlEO/NTZcYU+x3V7jCFS6TjVfDu7Xzmgv8CF5K7a/aMez2+xr4sdtXeML8HEvJkXZCiFNhtvrSnOpf/uVfFi9+8YsXH/rQh9YeTZpzfpoTSedV0+z0iylN3VYdh3S4k046afHKV75y9tRoRoY0O01UpYzuu+++XaOpY445pvtzn/vcp6v79X2GBP5RgygV74pXvOJa0sRXpde6n//a177WNeZzLO5TnvKUdX9uLe+3lhyyT3/60x2oBmRzYpBmuWOX04T+9V//tZNjae4veMELFne84x27lEyXpl0f/OAHuxN1Hv3oRy8e/OAH79ijgxkX0vm//OUvL97xjnd08rEJ11byIAeJDtotMk+X40287o9jm/UNCH2mB4jjrs8444zFzW52sw604KS8/OUvX3zkIx/Z87PI4rAWTj9y8pGffeELX1jc737363jFe8gYPXu3u92t2zfIiowKz+ApR5OnNe3GJ0vk8MMPX9zgBjfo7rnTne60eMhDHtKNQx28P+T3ox/9aKePHc3tu3pt6H0w1nOD4/BP//RP3bjue9/7dnXkAO1nP/vZ3elXxuy7fu7ksGte85pdM9h73OMel2N/IHjQ5p73vGe3J6Q0RBfPaZrMSFev7mSytDml+Z944oldadD3vve9jibue8QjHtGdMhXO+aq0ecxjHtPZP0B7zTxzeo3RxeTd85a3vKVrOn7AAQd0NEIfa6R3i+Por3Wta3X0Nef73//+3Vw0in3iE5/YHake/FVDG/zle/QocAWt0AV/oEctr+ITNMZ71sH4zj///I6XhjKSfO+Nb3xjZwvgDfvFaaed1pWZGIO18d4TTjih4ydrq0Hj2WefvTj66KO7PcDPh/gNXfEMG1WWkXn6d77+sW8pkTIe72VXnnLKKR3vRNlL3Pe+972v+76502F0ufWroX8fX9sPHP/+iU98ouNR3/z2t79d5Fdrx2ZCJ3oGP7AhBQDR0hHypWuI14EnIXN3v/vdF4cddljXtNm+bB1ufvOb9762T649+5nPfGbx8Y9/vOtBcb3rXa+bE5uQzvf/IR5UDjdGk+tc5zpdT5+b3vSmvXJdokEf+LGqDkj1o/Ugr4AoYKDyEg3d0Y9uNX86uyTLdLC5B7itKbw+Mbe61a26csESuJWDH+RFLyU6HN/jY/yn386ZZ57ZgWX4Bh3Z5UB2oLrmp7e5zW0W+oXc+973XjzwgQ9sp+/9hpka+LEJluqGjIHCPvnkk7sU3FLH9nUPdRXUed1jG3r/dtZ+Qpxf+tKXLm53u9t1huCcF0PAJsrxlY3jsgEw5BiJYUwAQNx37LHHdobSHJHSOeexle/67ne/283/QQ96UGfYbvdlg7ZZT0lNZ+g4Ovn444/vNn2ABqOA41IDgNiMNeFyCgRDNM/iYpAyiBnCAYpsN52W+T4jgxPIcAV6bkrZwjp5sMRPu0HmOUEcMk4Qx9NFt2s0x6mLnh+cJ/dwJlJgAg3ox/gZuXECSryPI0CXipCSC93582dSPsyNe+PjINO1d77znbtbvVPmHwCBM8jZjH1UbbimpGQYjz784Q/vHFUOUemi85///Od3To2/OZrmq9EeJwfwAhSYulf38YefMeY52MZPntgfmr2mjVHRAZCM/uhpjvhQg79oBjsHbehJoBMnIuaH1vR4DV0AZJ4XIODUcppinPSdrA+ZFOYBxAl+Ml/Ay1Of+tQ9e3gNbfAacJlzw3F0Aao5qfS1E05qeNV6CnJoWhv7hDHRaZy3MfDjVa96Vee0ArtjDOajMSOecwX/cfQB44I1nEAgiTmM8RtaAVU475o5OgUIL6Br9EAwBrTwM6czub70pS91wOBrX/vaPfbK5z//+W4MQTd8R0b13zEXe1IN/b2/j69r+BXAIUiCxng/em34mXVwlfr81PI63tOsmQOPP4yVfB100EFF+e+T65BL8oZmdA77T5PNH/7wh6M86GMlmqA7/YX/gAHue/Ob37wATAF3h6516kegPh4BbqCbK3QTXqQXZX/Qr0OyHOvKBgJIsBdcQ7ZPX+ZHKRsk5z+2F70N+Aj9DXAhi3Rq2i9kGZtntzzTwI/dspK7ZB5TDapdMu2Vp8EIevvb394ZXmNRvSkfo3AZy5Qow87VB35Eh/Cjjjqq27B2gyM0hU6beq8N3NpZl1rwQ2aGrBX3M6JdDH9RKEcn+3soDTpoITLCAAao5s6Wn3HIhpywTaXp3jyuIX7a6TIfDtBXvvKVywF2Jcc9BTrCEYqfcXwZy5y+AAAB1eTCJVLP2K8FP0SCOWYAlwBOghc5ObLvAAEizrGP/tmf/VkH5rjiZ2OnXhi/sQFA0+yLcF45kaLqU/fqEg1FMzk6siNyGobTzcmRjSNjTLZNOFPG8oEPfKDTS3PQBsASOi93NmroInsnovUBbMR+KZOETo0TQjg/sTbhXMpU4FCGwzVEG/uxb3HCOFUcMVe8CwAqIk3P9vFY+rMAPxxXzBkHRPg3kECgY6jZbl/0PQAXGXHB+zmYFLxbQ1f8Jjj3yU9+sgv0ACLDqQRMCsLE6UgAH05r7FH5OgYwT/aA+2HXyHrw7nC60aeGN0vgxxC/AiJyvog9Fl2GGiujbS2vTwESYj1Kcm2edAAQVGZQahfU8GBJhoEfQJUAztCF/UGuA9Ar7bkp782tH4NvyCw9nuscY6uRZfYU/jzyyCMHM3nSOa4CfsjSEXg79dRT9wDkYdPJAhnKJtqbbJsGfmzYakubg9xLaZIWi2k5kxQ2w5Oipmj8nPLuq/dlYEFjpakS0HzjomQpOApMhMPvo/bRs4y2tGwjjl5Cqv3222/P7zzjGzZZm5H/G08oxiHSinxJnXOvTdtcGD+p4oVOQ+JLPQHSeUD5ly01Mb+gp7n7t7q+2ppL80zfEWtifDF+62ZNXVPr76yJFENoOyOvj74MAUabTTE2kTlY2zqJnHBSo0N/H/jhW4wH6cJ4KgwCRhnauProWeKtmrGXnp1C99I7om9FGEaM0nT86XqL5uFlfGP+eKePb9chR74lzZO8cwoYAGH0+Z3yMZvdlDKykpNkTUWcIqI5tkZhjEr9Fi2ODA+6TFqxzJApx3cOyUHU2wafWYt99tlnT3093SSFla6S1ZbSaWwefp/zgxRiUXvZUOSyxN9D7y7p6Tn0USoD+DPX78aFRlP6rYzxU63Mj+1PNeuxjnvC4JTWnDsfy4Afxsjo7XtfOv5a8MMeydEDCOTj4wSIGIeD3SfDteCHd8vEyJ2PeF55C2dgLvBjCEBKwY8AOsIhMuf4mT1nbtrkDkgNXaSyc+ZE9UNPctrpO+AUfYGusiHyDFuZDObLcWcTjQEWdJIMAaVE4ZwFX3lWCVas4di7fBeo9sxnPnMB/ENjgIMyp7FSvlLfBT8HtCk5Ofjgg4v8UkPXmB+9BlBRjmOPNb8A80p2Sb6O9mr0tw8oBYjLfiWzSaaL39XQzLMl8GOIX1PHGQAj84N9iIfvcIc7DAYY4r4aPbBMP5Yh8CM/8UoGZy0PpvLaJ8Pxs2XBj7n1Y4BkbBRrHEedn3XWWV32i/2/Rpa9Z+ppQ6uAH/gXGC6LTHmdy55rb5Bphb/Ys3Ghm5+zb/emq4EfG7TalA6h4qxc9apX7dLKzj333G4zhcBD5CllilIaps1NDZn0QZu/y/0cYHVfhBaS7V5IoIgABQQZjHQugqLmkeIhMNBq6Dq0k8GsXlUKoTEQGCmg3q3EQkYAMORe97pXt9kbt7q0oQizd1IYDG/GGvDEvKD1FEQoXhs6Z07UwRghltBgjh1BVuN66aWXdinE3iHjQfrkgQce2EWHKCu104wRDpv56mNi/CIaxmkTsalG0zngiXmhlzQ29PBnLPUOXSkWBg7jxmbunWhnbdRbG7+SFHWNlCfaUZ5jl43aJmqDB1IZPwf7yU9+8mXqBSNqIKVUze46r5KRkRv0jLkSPYd4i3IeuoaelbZcQ/exd4jOkgU8gw9FgNS+4hc1lrJslPioWxa1wMPkhPECiCJ34SSsQ47QRw208QC98CgZwNt4XiRPyj1+swlKI8WHQEp/D12xvnROpNaHkZc7KmPrRBeJpAFfyKYLXzC01UPXZJB4ZkwOGMNSOhnuZIBTf/rpp3e6xpyl/trg6UGRSLoj6DQ0B4CzulryTD8B87zb2oqym4N116vIt0RMg3fCgCb7fg/s0R8B3ygH6tPTjHG85jvL6iNjjghp8CAj1X6Cp/FDSbcO0WKMn+jcIZkf259qeWFdum0TwA+gHF0eTSZT50XjYHucdOZ1gh/2W7y8k8APRv7ctMkdkFq6sDdkvLGTyBnbyZ4c9fbhMAVQVeLnMedbqSknnl0xB/hhHAHQk2O2KF0XZUWlcQ6BHzJpPvWpT3UZRCWnupau9CKa2mvZnOafOpVTwY8+uuU2TA0wtyz4AUwWFEAX68cuB+ygR2RB9dHcvGt5fd3gRwBJNTy4bvBjHfrR+ivHsR/bn+yffIfIiKuR5SnNS2O9VwU/+vS3dwNM2QERiPUzMk6PhA+5rv11097bwI8NWhEGDeeFo0vQODecFmnrHCh1cZHaBa2LFGTOP2caOKEemPOuvstFeDnMDHRNcxj8lBCwIxSXjZphnm9O/m9zIfCRnu5Zzp8xeRfHXP2lyyYJDBkCPwgdZ01EIRSITU30OgU/GAtRr+a9AI1I9ZWOS4CldAaAcN5553X3o5e033hWCimlCPwg5DZOCK6NHYhwyCGHdGPPIyVoD9HmzNaCCfkmGICEiAKwhoEGrPJe40xTiktsSIlZ0zAgrKf/p/W1no00U3OknNd51YIfaeQpp+cQb6W13n3zGHvWegPihug+9g6GCbDN3yIz0j3VbPojVZnM4Nc+Pol1l40UEdK55QhdAAj6EuAtPBrySyaj8WCeWlvDF6VnhiLUpfcyohn95I7c41N6TgpogCE1Y6qRA5lH6AH0AHQwJNGBbvzWt761p4cA4MP64ZGxshsGqXr00Jl0lVIC8hd6L49UxRyjmZ2ICoMVX9PhY3o6Ik1D8jNGs5wH3R/8MaRbx947xE9jOvSSSy4Z3J+mZAGNjXOZ38d+aq3S7KbQrQCrFHQYc06tu9IGoFHe9+aiiy7q9i73pO8BetjvBCT8O3VeBEQ40gIcfWUvemcEYLFK5geet0f1lb3onUCW07269qjbZbJnajM/yOLctMkdkFq6WD9BEEC8/UP2YJp925cqj18BrIIuQFM2yhh/yQ5ht3l/X9kLmyj4buxd8Q5BlejPhN/ZP2MBraGyF/oiwJMS+FFDV4EH++4RRxyxp6QlLXthd9J5xqrxfJQuoWvs0bFnl8pe3FuSy+DDEh3zjIgaRz/se2voyk9FK+mwKM+r0QPrBj+CljU8WEOT8FmWKXuZWz/S++QK0CaoEdngaYZ5jSzzz7Yy86Ov7AVdyQeZISvtWiwa+LFBXBCbAPBCBFBjGlEeQEifMWvoDH6GktRCad2Mf1E/EXeXNG8bgYZHkXFRSlvPNydZD+4FFEQDVJFVkUtNezT6IfwMJY48h2OoNtR4QnEDMzwnsqy8RalIaqCnDlyqwCkeitEGHbWxngtDJerqRF+h6lJNGQkaYzFugSYMToaiqESkeuUp/cugtSXwA2AVaXNTU4UpXFky6GqjUYLCaUP/HGTyDVceBZqbxWvBj7REIqfnEG+ljmXf2MeeBTqg0RDda98RAEaMIwBD77ehxbxkFOT9MeLZdciR8dicIfkAL7xhbDIR0q722w1+hHEE9KRHOP6AWADClEanNXLQly4bBrIsMN90GQMZ0bh1DCikMyMyGXXajOuxGmUND/EHwx/ASrcrj8EnAdL06ekARVfVR0PgR0m31jRrHQM/hmS+Zt5z66qp7wseUtcejeHCCcwzLsi13jXR3BRoIuggHT9+5n34BfAVDVTxAUBOBk6kTmvi6BmlWt4rwm3fyp0XQIp9SyaT/hIu7yPznG08znFeBfyIhnnAKOCNQEs0PMWzxpeWqMo4SzPESjRfJ/hBNuemTV+vCEGVMbqgD+DdOsVpDmkpcWSaOkEIH4TtA2AHaAtusPnGAAvyGo07AeCR0ccRz5uNjvEq5xXv0E/Bp/jYfAEgQ6f/hVPL1srHgPejCa/Aj95TcWJL8EkNv7FtgbZpD5sA1ukzl6AX+rFRzTcCY7LuZBnnDU+B2gJoUSacy2UN/X132cwPexM7AiAeJR+lUvZcpmp53f4j8zL0UY0+DN2RynUJAPa+Wh5cN/hBHmrpUqMf+Sr0rLJFARzglD9p+XONLAu28HUCfKtZg6mZH0C76F8T8hRgUOgg+y+7YBOa8NfQYN33NPBj3RSe8H4KhkIXcXE0EmCBkU5Bygjxd+6MhTHKGGfUy9JIwYr4PCHlnEltKjVTyh1zSp1iY5ilJRqhAAiZ78pKEGVlHKZdx0tTJ4C6dvujbMBlE2JA9YEDqQHoXk5F2oQoBT/Ulsp0ccyc+2zc5iztWwMgm6BxUpJAo7jyDWxO8CNds6ngB+CDsSBrx/pxGBnYuQERm7C/NwX8SKMhOT3HeGvofPuxZ/tkZSpvxzs4zdGUDm3JEdAND4s0ygTAb4zPOAUldzzHxrusHAHzyAa+ZjADKAGDDM44hWcZ8IPj7ihOeiLNelom8wPN0sankW6poeKUq0YOzDUa1kXacKw7uuTfrOl3wfEld57nbFp7ugWwGkBvH+gSoI96eQ4kw4Txw3GKxm99ejqcpFX10RD4kUbqp0YGx8CPIZmvmfcUnljHvfZge5JSJ4ACg9p+zFH1c0Ys+SLr+ECWJmMSgO90JNktACxgO56RkeA56xkyqixPRlKcuOA9HCB7GsCDIySYIPNHkMDeKs3dXua7MopEJDmqSrr051Ba5Zt42r7K0FWaJ7OJw2kPIofpz5RElfpkcTbRAD+KfNrjZSXI+rCfcjKB1PE+Zaul1GkArTGyFcyVPhXckUEqaOO96PrQhz60A/fdFz+jf9APzQCI5kiO8RnaxM98G83mok1KLzaFjBf2grKQIbrgSf25zBEIRUewPTi6xqjUjW4in+wq+7r9XBYA4BAgRtdxWMdogw/xF1vROoQ9g9ZoFA6bMY3xqjHYw3wbWCGQhZ9dfje0H5NrfE/nAU7wMFCHvrSmnsWT+FnQxrgBwmwx/YhcY/wWpc6+RfdyTK01wML8jZeeBSQBLtnOZEpAAE/hE2sR66gs1HNxepCsXDxuTHi+hv54U+lSytfmS/Zq+FWA0r7A9lW2iifMibPNpkiPcO7TdUO8zn4JmQtZol/0cRm6+uTaOjrWG01ceMs6R+ZyHBtc4kEgmqDjGE1SucZ7+ISO6hszOQz9uC4d4NuOPw4fgjyTUTJib4gjcYdkmXzX6slYF98gJ+gtgwzPKv8XiPEzGbP4VKAX4Jjqy1jjkCdy4nk9ylz2kSFZXseeuqnvbODHBq0MZWVTgJ6HQqEEKfOIZufgh2ZaUhVtlMAPhkr07IipURT+QDGhkHlKb9QYSw2n0MM47kNqvdN3RDYoMwZdNGCFpDP2h6KpNitK0nM2IA6cDBINGxl0DIV0DL6XGuilVM9IbWRUAYkiw0TmizQvvUEoDxsBhZKn3a/qbAT4kBr/tQ5IiQVjDhRXNFhKUXlGFIeXwRvIvGao6+7mXJv5MeYI5Q3Bgrco5zFja+jZGvBjiLd9O94h3TaABOML41fjWaVa5JGDkUbN83VfhxwZC55gsEYjvRRgYlhxtEUTbZyMNM4Ww52BPRTlz7vox7qofcVracZVjfqMpmh4VcZWRE9rnnVPrRwwVMhxGuWi72z4QKwUFJRJQo9FQ9vSWIydvqKTASEioHrSpFkrpQZtkX1GH5IFkWARXfeX9LRxxEkPQ/IzRrta3bMK+JHz05gOrZn32Ly26vf4A1AH6OdQcezohLxZddxnXJwm9+TNkf0uva+v4XX8Pm3SOzTXaGA7tTH3VPpF49y8dGPqe7by/q2gTYkuHBdOkV5fMnHikhWk9Jb+i9Lb2E+mNh7uo+UYf+U8mPMqGy7swGiunze+H1vDOeg+xm/RDDoFrjnX7EKymtq86Ipv3UuW+2Srhm5j817m93E6HlAnzYI0Hpkqsqvt72OloXPQfJnxL8uDc31r7D1z0MV+BcTjl8Sxyb4ry0JjYAGiaC8wpyyPzW3K78fkacq7dtu9DfzYoBVlPEbXckYyZwbCCAAJ8IPhJHrAQbNJcXQpd2g4xZmnZVKuHB5RIo6AaFSa0suZFtni2EDJU+BBtEDUE3LIATQm4AWwAvILNVdOE4qBIU0xDIEf5gSs4YikR1tBNGvAj4jESSNOz3KH2jMqpPlFBD5q3/QX8TvRANEXzVSlsqcOzJjhXsMmpbKXZTM/orGV9GvjR/9IHTdfKH04sgwAkQ4KOdLa0Fp2AjpD0eO0lpq5DN0zB/gxxFtpl+q+cYw9y2jLs6TyzI+xd4hIoWfUGsc4bCaMWDTWM6YvTTV3PNchRxwsMssYjHRHQEfU5IvEAQIZAZFqzBgXbaRThpz+ABvojijXij4ZQEsRqSlXvM+7yHjtUbmp4wDAGJMD8u0b6bGZ5g8cAnxKhY6mXuSHfIhyDl34hp6jV+nePiewBH7EaTfkGLAdhmxfmneqp0X+V9VH6wI/0tT1nJ/Gxlwz7yl81e5tFNg0CtAzkVGQlwD7ud8PHWO6afNp41kPBcK26+unQk/aoznWtcfTr2eUe/db+Qj25b5MagERwYl1Z1nv3Suw3tk38GO99J30dsaj6KX0aFE1aZ3S4aTScXY4DZocASKAD5x/zpd0v+hdESdAeE6E0v2M7qjjjI1Z2pTNWX0kFFNTHhkfhJoDJVNCWptIRpzGEim8nCpZG0AMEWb3ihYDUTgJUnFLF4eDUpdmyMmF1kO4/duGEClixnDf+963ywxBB827IuVYJoe0OJFVjh3HX1olZzCtTfU+YzNO0flIRQcQRAp8mpLr/uhfEml+0ol9YyhFmANqjObhHYAGY5eWxxFTMmQ+sgWMM2hcSukL2nHczJNza27WWFkUJ0+EUaqxlDygBvrbMJ04E/WjMhOM5dBDD+3WcNmjgGM8xi4LhUMoLU9aLR5Raxv0mUJPUfU+3op08CHhKfGlxlRR5zpG96F3kK1oXCdFPVK6rYk6f/NNL+CizCoygg/Qx/fxOv4pzXVZOfJt4BfZl2It7VcaOaBFBhejCehHvpTC+T5e5vzjxbEr0qTpHieU0A34jA5aJm0S35LxFAQYG8MUObDukQYPKFFCF+myDBhrgl7kW0ooeaEXxnoUARHQWP1zXHrJeJZMorW0ZamnUeoQ4Gs0PkX79Khf7ynpaRkq+M77ltVHZDDnQfsBfRS6p6RbY+yltaGPc34CJkeK9diY44Stvv1pu097qeXHdl+jQIkCoTcFkWR3RTYCeY8+LXRqu/ZuCsSph8rKBTejTFMAU+a2vUzQcujZwQHUAAAgAElEQVTUl72bguufPTvXoQ72f4GX2J9kk/s5e7uBU+tfh3V9oYEf66LsEu8FcETKPYc+TTtMI3nKSyKlr2S8u78v/daw8pTeGqOTQZ2m/UbauHTDND147F2UvrF5zhy8py8NuIZ8NfPIUyIBIDI+lnHgasa0jntqUqJlhOj9kDtZ6xjP3O/MeWvK+1d5Nr4z5R3Ky4BAym4CcIxGusrAlKHg59I1lxylwIBsLJf0/JL8+a4raqxraIzvAESyPhzZyOkfk+8hp9m7vGdZ2auRg6F5AUHoHLpnDPTwHuuqh4gxA1RSR0b2j1KYsRIzwKjMl2X0dM0abdc9y/BTOtah/Wm75tS+2ygwBwXwtuPs9WoRcPB/YJ8AVJo+P8e32jt2LgXYwoBxp5PJ1MQrbFM9ZvLSyp07y509crYVu07PJ3s4m0BwMS913tmz3DtH38CPHbLupdNedsjw2zDXSAG8ARATbWpI9BoJvVjsKZfKSzeUnHCUNaIdynxa7+ja2+ekQJzeIfITR2LH+5XQ6AEi7TWtNZ/z++1djQKNAo0CjQKNAo0CjQKNAvNSoIEf89JzLW8TrdSwUP8GpRN6ESjvmKuHw1oG3V66ZRRQbiRFT+OsZaPqWzbYHf4h6ctKdaRB6n0hGqAUSFmE7ADRvWWzI3Y4aXbl8JXK6C+kfM6ai/zI/NGUDh+I6LarUaBRoFGgUaBRoFGgUaBRYGdQoIEfO2CdIl1b2rer9izwHTC1NsQVKaDZIkcM8KF/RLvWTwHpqvpGaP6oFMzRdI5PbsDT+mm/HV+gf51G9f3vf787MWDVEqDtmEP7ZqNAo0CjQKNAo0CjQKNAo8Bi0cCPxgWNAo0CjQKNAo0CjQKNAo0CjQKNAo0CjQKNAo0Cu5oCDfzY1cvbJtco0CjQKNAo0CjQKNAo0CjQKNAo0CjQKNAo0CjQwI/GA40CjQKNAo0CjQKNAo0CIxRwyo1TGVY9NnwTCK2c6xOf+ER33L35OP7Y0fW1l/43jrD+6le/2vU++uM//uNJp0nVfmdT7kMvzcWdmLVJfZ2Uvr7hDW/ojtx2vPp2XXrTGYseWE61cRz8VsqJtXHVnOS1HTRaVd6M+Zvf/ObiS1/6UncC24Mf/ODF2NHkU+fp9Jkzzzyze/9d7nKXxe1vf/upr9hz/1Rdud38MzTRqXNZmmi/edAJceecc04nT7lu3VQ9tOqct/r5Bn5sNcXb9y5HAZuW5q1buVG2ZWgUaBRoFNhNFGAUcUhb75/VVlVvLUei507uN77xjcVDH/rQxaGHHto1wd3pdH7/+9/fHePoNKOnPOUp3dHNr3/967ujoPNLnyMOgDnH6UZx9LSTjz73uc8t3vve9y6ufvWrr0b8DX2aM6LhPJDh5JNP7o663IQrxvXWt7518bGPfexyp1Jt5RjpHw3BX/KSl3T23N/+7d/ODkT08aE5/vjHP14cffTR3XTf9a53La573etu5dSrvrWqvPkIGQQ2PvKRj1x86EMfmv10P7b4+eefv3jc4x63cJz7ox71qKq55Tctoyvxz09+8pPFK17xioV/j/HP2DHyfQNf5pll5rIU0ZKH8Lljdt/5znd2RyGHbt1UPbTqfLfj+QZ+bAfVN/SbYcz8/Oc/X/ziF79Y3OIWt9iSE2UuvvjixZve9KbuFJuxY0JDKVCO6eV8dMZq7cVJOPvsszsk/a53vWvXxHCTojm183Dfds3FRmkz1gjyRje60eIa17jGlGG3exsFqikQTZ8dL+viqLXrshSgB9785jcvDj744MWd73znLSPPdu0b65ogBw4dn//851/GeWOYc4BvectbLh772Mduyd64rjmKsj7taU/rnKc//dM/7fQ4h7UUNf/lL3+5eM1rXrN4xjOecTmAg2H+7ne/e1eDH9ZBlgzgw/HWN77xjde1NJPeG06/aD2nkcO63XaMcbDpxpzXSRP9zc0lPmSLAO5cz33uc2cHXZYZa/rMnPLmZL+HPexhnc1Mfue+6Dmgh9PrlgU/VtGVtfzzhS98YfGDH/xg0hiXeWaVuay6Nn26dRP10Krz3I7nG/ixHVTf0G8ynqHKIjlXvOIV17J5labuuyeddNLila985eDGBfm84IILFuedd1630R9xxBGLRz/60YvrXe96vQ7RP/zDP3SbxHve857ueGCXjZJhe/Ob37xDmN/xjncsoPI3uclNJq9M3/snv2SFB+acy9RhSJF00ox1WEcUYup4ptz/ta99rUvT5gCIem7FtR3fnHte2zUHxqNjZxm4DD4OyKZfokyc5S9/+cudjtl3333XPuSf/exnixe96EXd6U+rpET/1V/9VefocfIBTd/73vcuo29/9atfLU499dROF5vbJZdcsi37xjoI+vWvf72b06tf/eqNc6Lmmu9UB+dHP/pRJ3MAkDy7Y28BP+ai/Zzv+cxnPtOlxgvkuIBQ2x2EqHVel6HDEB8u876temZOedsJ4McqdK3lH36KgOcUgGaZZ1aZy6rPNt26KgXLzzfwY3203bFvrlU+c04QCPHSl760qzl+wAMeMPrq2ADUlQ45Qn0oqVo6Tu+JJ564uOY1r9mlTB5wwAF70nn7Ps4gPuOMMzrQJL22G4VdZi6jxO25oTT/dW/Ey4y15pnvfve7XaTsQQ960OL+979/9whg7W/+5m+6WuWb3vSmNa+ZdE/fNye9YANu3s45APqe85zndPXkOwH8wE+caLLzl3/5l1tWEvCpT31q8elPf7oDkmXELXMBP6T2H3LIId3jffoWWE6GRAjJy3bsG8vMbegZ5S50vLVbR+S69G2ZF66+7EW/c6T2la985S7LT3ZGTXQ/sqWudKUrXe4Y7inOmPcAHT/72c/2ZndMNdCBguh8latcZXDPTWnlGQCoucg0cqz4skeLD9HaN4NuSnxqS3GH5hTvU04ku8ZV+94hXsWjwKj73e9+CzLPflpHSc4QH/WNbw49QNcDWFMeGePDIVp5nzUiQzWys4xe2Sp5m2pzTZW3KbphGTrlz+RrXcM/MrYB8zLRasGPZZ6pmd+YPql5R+meqbq19ltTeaL2vTvpvgZ+7KTV2qKx1iifdQxFBOPtb3/74u/+7u9G66lrwY++cfoO8OMDH/hAtZP70Y9+dKH2b9OcrmXmsszaleY/dSNe5ttb9YyouZTZF7zgBdV8sVVja9/5fxlbOwn82K4106yOflN7f+CBB04eBjpzqp761Kd24LCrpG/f9ra3dRl1Sm22a9+YPMHCA//+7//eAUZf/OIXOydJbw/OKjAUCPTyl7988ZGPfGRxz3veswNGlMfIDgGK/+Ef/uHiHve4x+KnP/1p57DJJKRH3HPRRRd10Xg/018jbSIok0r/kIc85CEdsPHhD3+4WzdZO//5n//ZAfRS3L1TQ0v1+OrAh3prWD/3ch41MdXXQynrs5/97MXVrna1LlvH+GXtAa2ULN7xjnfc0zMhJY/AgDkC07zvbne7W+e4p/cz0I2TIyJD6PrXv34310c84hFdICOcTbQBovz+7//+4ja3uc0C79z73vdePPCBDyw6pEAS9JGledvb3nYh0+Gv//qvFzIulUAA6YAyaA3ow4vmZf3ocvONa4jW7gm6mbO1/OEPf9hlNJEDTSbjW/gjyg2G5gScsFZAGjxj7fCXMqNah22It2VBsJXYJGwTdHzCE57QAa0Bsgw9b01jTtYQ/3vPrW51qy57DOCGj8xRgMCaKvd54hOfuAd4UnYgYIBf/QH0XnjhhXsyh1MZUVrsO+gRshQ/C372PvxmHWXiCu64x9obax8fkg90ADTjvbT3jPfRZYcffvjiBje4QXfPne50p07ejMP6+IOH2DhkTqab8gjg1/Oe97xRW3Sr5S10sYxb8lYa7zLyhl8C/Nh///27Brp0u3XlMIcOGeIde481THUlwFbJOjrL8D7yyCO7xqr49LDDDuvkGoiHz+wjdCbwXfl96NPQnex2foJspzvc4Q6d/rJWyuatf9819Iz7AYcf//jHO9mURf7tb3978Z3vfGfxute9rpOBfC6eoU/e8pa3dI1nzQPf0Xl4Tb8O/Co4akx0o3eWdGMt+JHSPfTQFB5elifm2mM36T0N/Nik1fjNWCLKQTmLBBEaUQ+GLAPE5ec2f1eKZnPgbD6io4yMiI5EXbb7RU+8h7GlvCWv8w0jlqFiLPHMspGWILExqNlnXNzwhjfsFGs0T3OPzZzyedWrXtXVVQ9dNeBH2h/EnCPaUgIMzJXCc+2333577ocYU+iUWgp+9L0/XztKMKVf+vu+KARlb7017LrOda4zGhkrzUUUgvHG6GVEpBFFSHWsvbHhhb7oYNC/NH+/T8GPgw46qOPJvv4raEXxyhxgQDFKxyIwyzyT80xKB5tk0JzBko4VPRjUjPgSKBZroy+NtSnJFqPRu3PZyr8ZYy2NscT/eEhNtfEopaAbGHbWMeYkyujnrr4I6xhta+nWNwcOVapT8BueNg7jQrdwqvvmODS/AD9e+MIXDs5viP+nqPxcb5bWtu+d+bPmnfIA/rCGpTXqe6d50VH0CuMUTfOL00VP4Qn6dOqF/p///Oc7JyHWsaRvlSJxXDg+tftGujY5r0wd69z3B8DmvX2ZH30Aj5/RHYxQTnPQX6klR51B7LKvcYA1p7Ru9KqSO45g9GgBCAArOHPeq7FhONr2TY4to7oEfkQZJANeBgujnKz7JmOdI8hRmBrdNRZ7TV9TUz8zD/TSKJFel14OyInmk5FRwyaJcXG0H//4x3fgBue276KLv/Wtb+3Zd6PhH+cJXdgMgASZmzE3/IVO6GscdM0Qrd1j/2PvsJ3e+MY3dvvEaaed1q0dB4eDnQP9Y3MyDjxx3HHH7ZEj60sHzgF+cIQ4iWjI7vM3nT+l4WfQDzhn/sAB1zHHHNOtC+c65AD/PeYxj+nAIKAWoECTUaV9wD8XvgLA2CPjOfznHroi5Z+cp/77v/+701f3uc99unfQtfQYxzjKksf4MO09Y3yAmlS+6E1OMjm1tng11hUPWitrz9l/+MMf3vHCUHPb7ZC3mvGO8WZJ3mIN8SfQw7rZt0KHfPKTn9wjUyXeAVKwAXNdqbT9yU9+cgdcsO9TGgOa4xStkj7Ff9FoOmgAnKqVpaFnQmfTWWQUn4T+to/mc6ELAa7ujSxhNhn+NSYn5bhqdOPQHtaX+dEXcFw3T8y9z27C+xr4sQmrkIxB+iLlcOyxx3bIJmG0kXPKoKJ+pr+CJp0cHxuzzQ56evzxx3dGESRS93WC+drXvrYzTPVncB8jTZ8MmzknlCFF8dhsIkWaoDvCTgmKb9oAGQj+UATLXL5PKdrYGC4QYEfs2ZjCwA7DE8hgfENXDfghAmrMIhOUNmOJEYQ2NmZ0BXKIMvgZGlP2nEjjYgCgHZoHIMMYZbyIXDE00vfbUDgNjAiKPKWfviMUow0DTRmjHNWoK4+GXZQw4wIq7g/jueQo9s3FuPRDsc7oDWR43/ve1znijCPfEeFAE/MWVRHlwD8MjRSMQn80LM0fv8Q6iGx5F4cJTxkHwIhxAfQQzRRRUmbCQPFe0aXSiQmlZ2w4IlToiZ8ZJwwccmA98TEDTTTk3HPP7daTYW4jZ0hz7GzAkSYsqmscoqG65aOV9wAPgSX4nSGBXv4d8sCoFQXBH472I7N6IDgNwrrjKw66NRfRAK7gQRGGtFSrNEYGWl/0Dr3JNRDgqle9ardBewea6y1hnAwV+oHxRsZENMi09XGNrUct3QIIdD/5IC9AO3NEJ5HID37wg52c6K8CiENbhkHJYCnNj1HqMm+AAf5igJPbs846q+ODOOaRkd3H/0cddVTH+2ghcm3dGcgiaGSBzDO4rZtv+L93jq1tSU8B+hhrItF4j0PKsRX9xZ9Dc+h7JwCJPmdc0ZnGpyk1fs6BaUaTaHXp9I6pOrxG39bsGyVeoRfGwNCpY17m/mXBDzqU7ghdjRbW3TpY9zCEwzkju3QT3Zo+xyHgUOJfso0fyYx3+HcOSuVzZJTb/8l8mmESjgb+sQfPDX7QO2Q9dIx5+1YAyRxYa0xHBtATTSDJAbkugR/2an/oVXxOp13rWtfq9HFpHjIG6F1joAeHaE2f0rX0FT0Wuon8oiM9w1bKnY6xOYlKW0vRY/sjm4C+se/bC1e57GPGyh4J5wuN9Pqxt3Hua66gH5ssXYM44YINEaeohIPIPvJte461yPuMlADCHDzLgQy6kl0UPGMfYwMBeKwhW6EW/GD3GKO9wPjSI4DZbLIP2A8i8bGuaBdzrXWut0PeasY7xpsleUvBj7zhKbvLHsoGIyMl3gm+y/kg1wnxfN7Dy3N9+jTln9r1SWVg7BnfpScDnE6fTecSdgidke6vIR/0hmwRIJo5j+nGITmdCn4M8fAqPFGjS3baPQ382KAVi87dnDfKRcqgzY1DF2AA4ZSyR3nZEBj/nAmGI2XFICCQNg732AQILkEN5UUY73Wve3UzB2xAwDnGvuM97pfmFZtQ3zimkA2KKu2LYRRRHxsnRyA2IO+LCAGnmgMydNUY457vQ0nzbAn3oDe6BMpP6dh4bcg2e7/va7TY9/4S/TjEEQ2h3J/5zGfuoXGkDkfUJoxwBp+1KV35XJy8Yh2BKlGvz5FDfynGeCaMTpFpgBmeEvnhSPVdpU0qpS/+jLU1B4Ywo8MGICIneheoPeADj+PPvqhK1DIPPRORDc62zZgDAQwEnOFhKDx5QDtrZw2lQZuLjWmfffa5XAlFvjkHT4rC2tDMIwBCQAbAJSKL1gHww2HxveBlshMbZF62MTZGtMsv/MMJ4gCbZ3oyBVCOkc9JBg6JLhuHZzgd1kPGytB6kNEpdJMWDnwCdgSfogXHHN04bkCicMTGuq0PzS+MDnoS7TlAdBod6XQO3xjjfw5Y8ClgEdgH/LCukS7OGSILIT81a1srn8EDQ3MovYs+RmvOjbkal/+LiuaZcuhsnXPDf4re7jMch3osje0bQ7wCeN6E4ymXBT/GHDu0TA1ZfEfOgKIcCvrIJYJvTwcWk3N7BAeTgwu0IEtDjXPJD2A2z17L98u5wY8U6Ii5pj+z39OVgH1y65IZIXUbMG1/6rvoNw44AJItY78AqgNQ6L/SPMJmIcf2B7ppiNb0CIA2LWnJx5Pv9WNzkgVDx9hjXeyH0JWrZtEKJqEDmQmQHO/Yl57+9KfvsfnG5L1EP/zDVshPthEUE2ATUDA/Gbx5htQy4IfgDHuA/h46MrkW/EBfdpCx5uPz/nSt+5ziMUc56Lod8lYz3jHeLMmbeZV4In4uywpfsyOHToXJ+YDz7buxX+Fheze7DGAbV98a5z+rXZ++PayULdLHt+mY4gQj+5hxAzTzMvh8D+yzKft+VpLTqeBHOrecRqvwxJge2Ym/b+DHBq0ap8WGYxNIkVUGe6Qv9znbMQWGm4vzKMoK+Q7nR6Sw79lAK0UkAvEkwP7PgZIOOtVQykkKfZcWCVAZi0j4tmust8YQ+MGoYuiIFNSAH4wyc+X0xBF2DE7ZNxS1qMFU8KOPfuk6pqCFqB5DxoZt/pxYl2i3dRyK3ubgh7kAH4ABaZZOimqLQE3pnVADfjB0Y21ThW0d0E6kHSrtAkRYX1kTfSBXpFOOPSPzhQHGeAYAAgUjesx48w2ZU30lVH39I/o2pRgL5z6NlgRfcfL9zjpowJV+L99M82+OjbFPNTEgbLy+CcySbSSVPObdt4EHYCoC6f6h9cD/U+gm9ZpsM7oBdS5AEX0F7NIPARBmzBwWpVF9oE7MdWh+Qb8U0M3lu4b/fQMwIPpH1vAQPgVc0Xei7ox7/3bVrG1pG8nls2YOpXcBKxmcdDnwT2YHnpSqnh956Lt4YciRmLL11YDNY/vGEK8EeDVlTOu4Nwc/gGL0FefMtYxjFyUqfeAH2R1qrBqlmJxO+5PxDJU1MHDplXWCH+QPnaLxao2BXxpXzRpGuSw9RmbpFPsbIGQM/FAaRp9xhIdonTvEfePqAz/6aJ0+G+WFkVkIjKR7hgIaNTSRweZKncYIauhzkWYcDb1vDPwogUHx3HaCH318GJlVAS72rfmc4Md2yFst+DHGmyW+GAM/BPHYpPagKeAHnQHoYE/bX+kztjpwM80AXgb8iPL8oUbCOd3yZ2rBDyAIP01G2E4DP5bliRqdtNPuaeDHBq0YRQBRpSREcEXvOFeinHFsIQGG7EvzjhRTU7DJSnvnMDOERegY8RRZGFcl4ITQq29lUHB+ciWwKvgB9OCYDkVVYhnmAD+kvJorh6sG/PBN6cQnnHDCZdIjbaAcIJkTU8GP9Jz7PvqlTpGsi6ixDIAg6AEQGepQnjtXpciInys1ssYyAjhNpSZ3uUjUgB/pmfOpkS/LQ1YIcCc11HyjrzeIn8ea1TxzyimndNEE0c6os/QOBqa5lvp31IIfpQhD/Ny3GbJ9vVfGwI+xMfapJnLOEZKObT2jCa/1DPAs5b2UnuTBhj20HpzQKXSLtM4UOIxxkx3gKt3iTxzHKPMmUt/zOQ7NTyQ8B+1y+a7hf84UeeMQyYQRgZIZIxrIWAaqOT47rpq1nQp+pCfWDAHa6Xs5N3Q6Rwq4RH7wnp9tCvgxpPfGeGWOEzBW3c5z8EO/Go5mBB/mAj9KZS/Gr/cBXpcNo6Qpji7VLwvPAozz9Y55B3jYV/ZiD5bdlAZW8tT2Ev1SuQJ6AGDIiH/XgB99Kde+hd4AZg5V3wXsUJoQ8w0biZ7geJRskwB8ZX3IMuwrewlay5ygA6JMJi3JS8eXy+nYnKyXTIZ4nzGjFTtolZOEALWcbvRXmplewF88Y/3jFLNlwI++shfvQX/ZwvQXPpRtEkGysEPR2tzTOdY4tKUsCvJgjcjBGB/mZWXK7PrKXujMsA1qwIQSDbdD3mrGO8abJXkzz5JMRea4klz7zphfkOtKz59++umLJz3pSV2woWTb1vBKTgO+Eh4p6cXUDorsiPyZWvCD/cAHA4j3lb0oO49SsBrdOCSfc2Z+rMITq+6rm/h8Az82aFUgkaKzohXQexuM6Eba3IzQS4WVUp4exxmblXrycDJDmNW223hFsDg+qaPqm5BX30szP8ac9ylki/rbaAgXz+bIa5QKhHM+9I2hSCSFQbH2NSnzztyZKaWhoZf35OCH+0U8KNo+x6UGPErHwLiLrILUYECPNMLWR498LpxQG3s0CEsNEjxijSPzQ5+PmmZROfgxNv9UYZsDAxvQkqLkNpA0oprODWBS8wyjCE/hF44CgzxAQl229aDIMz9iTfsc6ZQPGFqAAA6xzdopB2mWShgC5C0yP/IThMbAj7Ex9qVGm69yDD0jons6gNS6amzbt4GH/AH3rMMQbZV6TaEb/lNCFz11UtmOpmFSvUV2GDzAWY14S9lMQ/OjD8fAjxr+1/yXgS5DhRFofRnCjHrOhPr39JSUTQA/otGj/jLmKHoWusdeoNcE4DrKshh2APK++uUpujvurc38GNo3hnjFdzYB/DAOjiUAzD5pPsqM7LmuucAPe3pkrqUNIzmX1lNWl3IJ2YLRTFKvCCVbABA9avqutBzQvl5qVhg6HSAafQ6G+IJ80B90pBIdTjY9IXOqxsCPcQXoE7pNNpA9ruSoe7cmpNF40RjpebqFAxLzUHIY8w2ARINF49R8c4jW7CX3oK33RsNT30rHl+/1Y3OyxoDe9H3kEhCMj/SyoBv1GjGXmhNajAmw473KdPOeWQH60MlpmWZpbaM8KEqt4744VjZtABvflslr3DLP7Hl0TDTQDIAuz7iwDo7hjUy0aNCKp+NnsmWj5DJKsEMerBGba4wP04an0eRWCZn92xUl2E4PEmhC8xowoUS/7ZC3mvGO8eYQMNYnU9HwFO+GTJV4J2iV60q8KRtdT7AofesLgNWAH/gHrwAsAdOyNtk/aZ+jfM2GngnfIwftSnMRLFUuKzDNFnPZK8gRYEhmiKtGNw7p3TnBj1V4YhmbYdOfaeDHBq0QI4BAUUxqVfuQUU6XjVJKeZr5YVOgWKLpWKRAQidlgahTs0EBBBh30fPDBkGJMGRCYGucd46bzSyvCe0jZ3TEpuiM0d+MeUaBUolwNGyEUOU48mpoaUrGOAVkQ4bulsCJ3JmJLuMiY8AAJQQ2SY6aGmXOUhyjZb4RuUb/OcAPIFafMrVZaJonu6BkGPX1/KCAAV5hNOdKOegM/KgxfON+IE3N/FOFLTVV9A5/2jRF2l0cCptsnISQrrWNaOwZ/C1LCjgB8PBvfRSi47+N2aYoG4TjYk3xod9zdhnhuSOd9mFh1ONvz+JTEaQwYvs6n9c4yHm2ydgY+3ogkE00DOMQDfEHACTADzwZPT/CETB+9AfqDNFWM+QpdOsz/nwTiKv/ir/xTJQeoZPMkhL4MTS/GvBDpHWM//FaREH0UBANBwzSf+p46ccAEdxbs7YlXVUqe5ma+RGGGx1uvPg5ykjIEoeErgqgnIPodA9yAVTAJxxI66A8q9bRinnNAX4M8QonPwXzt3NbjuxK5VCAOsfF6rMBmAOm2i/oTQAFsFD2GeAMkKDhMafQfX0/A0R6L15jqFsjTiy5szb6YNHb0auCnqMjNcjUkNnFuB7qGaGhMbmTeWWfxx/Ggm/oDk6mUilyCOyzBxt3AMd9tDdne6A9lW60VkrYOB3GTJ7Mi5Nqv2GHxM9irjEue7+9FpDnYn+U5mMvkTnKeTVGcip6LKMD4BeOmn0GsAtIAPy7j05M+6OUaB29fWJPAdLaV+iSACic0uO9eo/InjMnPViG5iQTlz4DzJgjGUZ39hta4wX2hvUMR3yI7zlmgAa0TfVc7KkcUzxirwVQ0YPoZpx9F50RcxJks1eaV7zPfgXwkmlmjPYrvEPPAF3sg7L58Jo9iO6RcQIw8XPyQNeYK/5hk7Ft8Y1xskkFGPANm8197Fv7BRmwnnQc+5B80Hl9fEiO8Ai6oDla2x+9z/aD87wAACAASURBVJrba+gXABcZ1mDXN+l4NPMN64oG+u/QzbK90p+xoUvg7FbJm2zJKeOVtWZtpsgbPiFTACNlrN5BpmKPsTZkaoh3PJPrSrwoSAWg1KCc7LKxvYcdyi4DbtFJY/oUT7F18Dn+lelknfFgqYG+eeHXvmfihCTfdtFh+A9fleaCl2Te4pHIEjVnz6IXm3mKbszlU2A4eDrVo+7L9ZCf1fLwsjyxnfvxur7dwI91UXaJ9xJODhdFm14UN2Ukas0YAHzYQG0OoZSjMRgFQ9Ewugm1zUhPBE4cJRinvNjMGAyUI+OK0BLYUFo2apsXBRA1tjYNm4Nvij5ysAh4KQqVziE1EigWxoRIJUMi+hVIf6XANOssGcKhFGxyFA/FmXaPB8q4bIQMfGN0H2OL0+sCXjBObYBOujEfaa9xEgXFavNm3NqoXWjASLWxMu6ARQzj9P1+Z+P37iH62XSl2ccYGBzGYa04ppGNAfxgaFinkvHSNxcRbTRkqKIxWoTxKKsisiTC8E0NnhLb9s0/NQjRl5PAcPQ9qX9h/PgOfrHR+RlesNY2rfyY5fg+B7rvGUYpGqGdzZM8MHJsnjZmBjJ5saYMJWsqk8pGLt1YVF/Ux7sZoiLoZAFfky+AiI2NHDFa0dCc8JA5eT/6MlzDEGCQ2KhiPRmbmrWmfGA81jz/ZmmMpQgGY1pEk4zjTbTW28W40mbF1gIfGRuDUoZKGLUl2sZ6yAKbQjeZUXG0qhMOAC0MVnqHESrKg4+VkaG7f5fkuzQ/ci6qx0CxZvjNuppfyDcao735lvg/nCzySR+YM6OXY06nAl7T8qyateUIB21T+cHvqXziMTxYM4dcDu0NHAbZAOqmObbKnzh5spg4LmhN50UfJ2sQusSaMhrpGWtbm2VhDoBZwCI6W1POMp1EFgHDqYE4tm+UeMWesAmnvaT6x/7J0S/pqCW2+N5HrC1dJhsujhxPs/7wJh2UHtde8+04VrnvOPua5/N74uhmjnV6dPrUd00ZV2TqRb+bPFKcpt7TgdasVE4ZDlBO63z8U8YXz/Y9E5mt9J5x+XuohHUqHbfqfvMYomvwRcwPv9JJ+RHrfceGW9/g+ZhPnzykc53Kh2Pvm4uOy/DN0LenzrP0rlXGNbb2tbQzBoAloJENGKcKskXsh+y4ZZpee28fDw2Na5lnSu9LeTrn91rabMd9q/DEdox3Hd9s4Mc6qLrkOyGejG3NI6PZXjTiE12RYkXAlhXsNEtBJMkGlW88Sw69+rEQuj5DDnrJQaxJ16z+4MQbGfJ9G7fX2Ahs7OtUcnNteMYbc5lrjVedv41uqkOxzDP5kk+hQxhKnMPc6YmxrGr897Fk7RjTsh1gZS5HkbVFhxjv0FjHaFs7ptQBSA2RcOA4kNYdb4/Jztj8pojz2PjRz9jCECPbHKdVT2KYMsap99boB8AiEE/WR94TYOr31nX/nAbousbY3rv5FBjrO7D5M2gjbBTY/RRwmIPA5hve8IbLBT4EgPyO7bIp2X+7f0XaDBv4sUE8EOnWDNc0CiYDQJ2cXg6i0stetY31ln3/Ks8FMiwzZahp0SrfaM82Cux2Cgw17drtc2/z+38UEEUDgNSk0jeaNQrsZApEnwip57K4Nil7aCfTtY29UWBOCgi06Gcn4CBrOspTIrgrY1p26rqz7OacU3vXzqZAAz82aP2UrkhJVtetHIQiUBerAZqSilVSg5V1qJWVcq7URdp4ehTqdpNByQdwhsG+yZHX7aZT+36jQB8FGBFKwRgYASQqi0t7VzTK7X4K6AUARNfvYBWgfPdTqs1wp1MgSrJiHrLKohRrp8+tjb9RYLdRQNYikEOGt0xQQCWZFexUUh8ZmLtt3m0+m0mBBn5s2LrEufDq1pVfaAKkc/aqgECUm8R056oDnoN8+pNo7An4GGpYNMe32jsaBXYjBaIcwt8uhsRYiclupMPePCfgub5EGtYONa/cm2nU5t4o0CjQKNAo0CjQKLB3U6CBH3v3+rfZNwo0CjQKNAo0CjQKNAo0CjQKNAo0CjQKNArsego08GPXL3GbYKNAo0CjQKNAo0CjQKNAo0CjQKNAo0CjQKPA3k2BBn7s3evfZt8o0CjQKNAo0CjQKNAo0CjQKNAo0CjQKNAosOsp0MCPDVpifTmcQa9p3QEHHLDnuNu+IartP++88xb/9m//trj1rW+9OPTQQ1vDoA1ay904lCn8uRvnP8ec4ijdn/70p4tf/OIXi1vc4haL3/qt3yq+WiPTs88+e/HNb35zcde73nVxs5vdbCNPNIieIz//+c+r5jWVluj2wx/+cPHFL35x8bOf/azTd1vZJM0xz9aLbnZ87DWucY3LTSFo8F//9V/d7/7gD/5g6jQ36v6aOceA173+G0WYNphGgUaBRoFGgUaBRoEdS4EGfmzQ0jmR5cMf/vDi3e9+9+IDH/hAd+b11772ta6D+dOe9rTFU57ylG60//d//7c47rjjOifgkEMO6RrcOS3l9re//eTZ9L1/8kvaAxtJgbnXto8/N3LiGzwosmtdjj/++IWmw05nKR3vBmx6/vOfv7j5zW++cFTcO97xjsX73//+xU1ucpONmyGQ5qtf/eriH//xH0fnNXXwcUweYOXP//zPu8df/OIXL251q1stHv/4x0993VL3X3rppYtTTjml++6HPvSh3uO40eBLX/pS13RUB/u/+Iu/6L7liPI3velNi/e85z0dUL0JF2DjZS97WXdCEL7ad999LzesmjnHQ+tc/02g19gY/ud//mfxO7/zO92fvsvpBhp7O73t937v9xZ/9Ed/VLzX8+gpsEGm6IdNP8Vk3ePFi5/61KcWP/jBDxZ3uctdlrJ1xtZwK36PTgBcgasaPtiKMa36jTHeH3s/u+LMM89cWOMHP/jBe5o1A1TJzZWudKUusJfetywP7CQ+sv+75jj+VfDE3pTT2N7qO7/7u7+7kUGVMd7Z6t9P1eNzj29Onph7bDvtfQ382LAVYyABOgL8+O53v7t4xStesXjQgx60uP/979+N1ibwyEc+sjvS8OCDD158+9vf7iLCQ8dacroY5YwuoEpcfe/fMJJszHBKNJxjgKu8eyvXNufPOea+7Ds42oABjuZWXXN9813veldnjAyBH+ecc06nC0488cTFNa95zcWPf/zjLiNsE46EK9GBrrr44osH5zV1rdDhuc99bueky7pwqsmxxx67uN3tbrd4whOesOd1pTH96Ec/WpxwwgmLF77whSsZkr5L7770pS8t8hzj5DnPeU7n2AT48YlPfGJx8sknd/+/8Y1vPHX6a7mfzkDPr3/9693x6le/+tV7v9M35yFdtY71XwsBZnzpN77xjcVDH/rQLhvp7//+73tPLONkoOVLXvKSLtMrlXtZTRxIJ52FbEcmDZ7+3Oc+t3jve99bXKNVpwIIs6a1TtZ2jNcYv/Od73SBHn8e9ahHrTrtbXneugpasd2s+RgfbMsgJ3y0hvfHXkdnnnvuuYvHPvaxnU6K/fxtb3tbp9/f+ta3diC3+84///zF4x73uA6EXoYH1sVHU2VojCb2+qOPPrq7ja1w3eted+yRwd/jNaAb2gV4T+YB4G94wxu6/enud7/7St/IH56bJrMObsmXDenxJV95ucf69Kub5uaJuca7U9/TwI8NW7ka5/I//uM/Fg972MO6aGKt42fD5UC84AUvuAz4sWHT3+jhrJOGq7x7lWenEryGP6e+c5n7RdBkRRx11FHVMrDMd9Jn5vwmZ+ass84aBAk2hdY53YbosA7nFx28d8gBHBqTCLpsute85jXVDl4fr/zkJz/pDG4gRknv9oEfq/Lddj7fN+chfbOO9d/O+dd8G404Ebe85S07B26ojK2PPr/85S873nzGM55xOYADz+PddYIfX/jCF7qMilpncrvGG7z4J3/yJ9VjrVm/7bhnKh9sxxhrvjmF94fe12fTynp6/etf39mtt73tbbvH5+CBOd6Rz2WqDI3R1j5i7i7zrwUmp9J4ncD83DQZo9lW/n6d+1xJv66DJ7aSZpv2rQZ+bNiK5A4PhicMsjqkprlK4AfEUC8B2RwijFe72tW6VDaOgdRrEeTIKIlp5++PiJPfSzf81a9+1T0vRZ8Czn//27/925ehIGRUbb4UdRkmqdKGPstSucpVrrK4whWusPCsiPYcV+m76fykJEcaZaQnD403d3xLNHRfifY5vX7961936xn09OzQ+vi9MYp66Qez//77d/SLa8ra1tK5NBfPz+mQ66GAH0Q1rnOd61RnNKCp6IUIe16CMLbe//u//7u48MILO1nab7/9elPPvYOMobNxBd+Xvhl0HZsP/g9Z+uhHPzoZ/MAH+Ddk07/32WefPXrBz2MM1772tbuxh3yuKtcxxyHauyeMAoabyE+MdYqeyPk0BT/oNHKAFqETh8ak/wY+sZZ9WTZDvB6yFzT3TY7XFPAjerx4lj6ld9DFO9HEz/zbHPx7FTrVyvf/x96dwHtbjfvjv4/hxzE0HUI0kDljQqWiaJZCkbFCSVJJhTjGSpSpCJXIUEQKTaSSSOQU4ugU5WQs8+xwnPN7vdf/d+3/eu7u6TvtZ+/9rPv12q9nP999f+97rc+61rWu67Ou61ru69LjuZzV+9ynq4aMv/6LDiKr0m30f+21114hwq6bjGaRSWQKAVKPwJkP8kN0CX04lPxYXu2dhdM6ypyZ5r2jysE0370QnzV0Q28aMjCNZ9QxHHUOLY8xGIrxtNq2GDAZt6+zJD+69Ou47S3fuzkChfxYYFKRO5frrLNOde6556Ywa+kqDCQpL8LX7DQx6hVMlPvOqRZS63cpMnaL5PeJ9ECGnHnmmdUpp5ySQpyFZAsf5xzVny8n+aSTTqrOOuusFMortJyTKGT8iU98YnLct9hii+r6669PkSfCyaMGgdDFww8/vDrooIOSQ6vdUnV22mmn6rTTTktGrtxlxIh2yNusG1zaTGlK0RHyqM7JhRdemPq76667pv5Q4oceemi1xhprpM85q03v3W677arzzz8/PWuVVVZJuwcc35VWWinVXPCcpu/BD2kUl/DAq666qhFDRjvCqQl7bYRTG57Cd7Wx69nIgaOOOqo6+OCDkxP+hje8IY353nvvndrY9t362GqLwplHH310qjnB0N5xxx3TTsr++++fZMWz11tvvda+CMvO5RP+nHj4ItssCIpQGq/99tuv2nzzzZPcuC+/gsGG6z777JPyff0ceeSR1Y033lidfPLJSQaMPRkiowceeGC15ZZbVrvvvnsi9YSC++5xxx2XCkty9rVBXnjbeJ9zzjmJRNprr72qa665JrVX+sRGG22UmsfR42xccMEFKayWoyo8ebfddmt9p3d39Qe5Rz68S2ra9ttvn55/6qmnVuZ3W9qLHF199HdzxRy0o3z88cdXl19+ecKW869PCM211lor9Zs8mnPkDo4HHHBAyqGeZF7nYxftqmMfxT31U6QFvRHtMJZ+tM3Vpifq88698T59MSYIAk6z+QsDOrGtTfe4xz1SW6QiuMgT0pGO9Jyuees+smScYCgd4YQTTkh1P8jI0MiPXJ+RYzro4osvTrt65GsaOJlH1oQjjjgizR/ziNz599prr03/eg8chJXTobAjS+ZqEOKImq4+qynVpauC/OoafzpXOLu1i05WB4U8qGE1jd3NBbac36w5daOZziELF110UWN0xzTID/rJJgYCsJ4yZ+6IVhF1MoT8mHZ7EWEI6aa21cHrclqDzLNGtdVdmW/ZQHa7YtMqf/+ocuC70UcbR0PnSuBbJ1a7cA9y1ne8EyFbJ2X7sAzSN/ofpH/b94Y65qMQF0Hi1vs+yjP6+hlr1JA51CUPQ94z6T1DMY739MnbpHolZMR8HSrPfW0aF6NR2zIN8qMJvz792tW/NnkfF5Ol/r1CfiywEW6K/KjnkNeVGOOXM8uhi5xjRjdH0Xfl8jGiONFNkR/152vDJptskgxTBhHFgGRAoMT3IxfcO9xz0003VXvuuWdyeKIIoedwqI855pjkwHEioihrV0icsGrP2HTTTVP77fQiCp7whCekz/WXwYicYey0vVeky+qrr54cJM4BDLCqvs+Z5AQ3tdf3mnIsmzAcgn0bnjDUD8ZM2/jAW/84JbDzLP9X+FKYtWuUseWY6Lc8Ut83tiJajDfio0+O6vIZ/eeQc2pWXXXVRKTII5WWgmiqX9oL48hljVQBDprxjQUAUcH5VxuDU6feQhjvgalxzR1R7Wkab6QMUg55iBjkeCG+zBkkHgMJxkgi7RO1hHhCuJHxfffdN2EPp/o7u/qjzXBAAPkXgRHzSVRCV82PpigbZN5WW22VSA9OvIKVW2+9dXLMkZzGL2r/cLZ9jnjgDI8zr5vUYxsO4fyefvrpN9MTiEypel16om3e1dNeAj9YRl2NtjaFbGlbjnXfvDUnkQRkOmokXX311SnNynwZSn54b5PRyXiaNk6ISPoEyY1oMv5IhZhn6ntItUJcIU7r8uX/Q/rcpm+GjL8xQNQjc7WBDkRgmhtDDeBZLdmIHeSweakt2267bSL7kVV0kvmGKEbEIY0QZCKBYGost9lmm2VkTCoJQhL56Af+yPcodGwTAGFlTiMnbCpwBDbeeOO5fP/QLcgJhCaSk+5/xjOekcjrnKSv4wLbkFVzxe/596wtiHmkOALYhoj1VB+9p37JOZ9WexGPZBVBSTebZzYCbJS09anJaTUuIvKQu+wBNSGsReTY2k+2jB89YM03porKG2MkuhoINgqQ7MbaGCPs8+hKOJANsgsD+tXGjXlkbtv44NwbP6Q/QoneVbwT7sYQ7gjH6FvuPPXJAX2HdKXfbQCcffbZ6XfPyCNnbWpYy7yHrMFYHRonVOkrW6oLd/1nP6qjhaRF0iNO2/QdEpp9V5f9yy67rPrc5z6X7MKoDwSzLoKzriPhbRzYid4fxFxdBrzn2GOPTTrF+CqIDRPErr6y78wXGyPsJiRO/RmjjG29rt6QOWRc+uQhn2tkic2MqDYPI+WN3vGDKKXrEds2HWBk3tKp/nWZF+Sc7Nu0FI3NhmLTR10VesfmjuflNk181+aLTVfjTJ7oINhOqlfIs3dap2ws6YcUJz5GWyT40DlQ11l5H+FoDVenxjxn65mffW3p0+PwoBfPO++8tMHlPeQs5kZ8FlF9nud+xc9tHKtp5h5zzng0rQdspyaZ0F+6jbxbQ4y1OUGn8LfM+1HkZlZr60J8biE/FtiojEN+cOgtDowmO+QuE4FjwOiyiIziIGsDJpvyDAfbQktJhaNYX0DCKWNwc2JdFmikhQWVYhD9wRncbLPNqvXXX7/RMfY9io6hQSEzivSPklTs0ftFkFh0GBqMUM5g03sZPgiDJpa2q73xvSanvU4gDcG+Dc+8MGTb+ETFc8a4HTJEACMmLww2ythayDiijF3PYQRyOslNjGmXHDU55BYTxp0xQ7QxmhBWdvLrl7FTxNPiYFw4mS6GEYUdZJCFmuwgU5xoFIZLPK/PAW8qumlHy48FT/vIFsMBfowGubXaFzJeb3vTO/v6I9KJAcEAI/dxDdk5aMK66bOQQYaeMY0rDEqLsL+NM6+b1GMf9uPqibZ511TzA36uccmPrnnLUGY4G9s4lce7huycNdX8aCM/po0T59g8RCRwjI27yDwGL6eJEcTRDJ2eyxLHl+MwpM995EdXv+gGawB55Owy+DjAXU78fC7RQbzDCGGvXfSE9UvhRU4xJ5GhTo9aX131+QwDBQvdZ31y0a++I0otJ+J811g01fXwmYgl93PUtQeZaW3uK4ToOxzliM5EfHsGfR81FEI2OU5DIj+ir5O01zpGRo17EMLWEMQ3WyHaVh/3us0Rp94FSR7kGRJbnznNsOYoIjfYH5yMKBzImYsi8tYBTjuCvK2gdNQV0q6cZEYgIa3gZ32uE4jWImsZjJEmTfLShSvCnv1jPUXCc07hJuURgc8hR3BYa8isuR76zWfmm4st0YU7HG0GhE6NgpjI9a7acrnsszvZZSIqgzQ2tuaQtrYRnE06sonsqn/GqTdmfhT/j40xujDmmPG2gYGsimhXY5XXjomxNf/z9d9csYHTFJVYX2eb5lATodwkD006rinqK3AyR9hM2oaYsEmDBGJ/xbxACPrMPWxqOgN5nxMdddzdJ9qRfanvosSRN0hJMsyXmFSvIGREccbGQsgZvRryXMdjyBxoWydiLjienn2pby7rnTnf1ZYbbrhhkB6PDRnPy/V4XbeHXSsC2FqAtDPfrItxkl/fepDXgIoTAeuba9aqiPBm2w6Rm/lcZxfCuwr5sRBGIWvDOORHCDan0m5DfkVe/CgOcpODVTfu6ouQ59vlotDqJxrYVafgGGJ+7DS5sJW5Q5i3OxQ6xtwOvH4waBgdFg8KPSJaut7LKNF27w9j1nv62tsUOtuE4RDsh+DZNj6cEUac3QmLDxwYifluzChjq+/GiKJlPFPWgeW4fcmNQkYmhlp0SVP0TMgNQyWIuhh3hIi2hCOEEefMeaZ/cwepzwGvj7d3cEgsrtJNGIUYf7tW8GPwIvzsArZFYzS9s68/SDY7kvVokUnID3jYNYldkjYHJj5n5JOZIXI4JCS4D/uceBpVTzTNu1mQH12yzqDgZNRlYdrkx7RxiqgnxA0nx444R0m0DUMv0k1idzCXB7vkTfLf1Oc+8qOrX4xETrij2c0/jhHjD2k3amj9rJZu819kVZALcNNGkY+IWI4Vh9rOWhQ3zeczGUZ6iEBgqDK642qa933GrvUtHPdYu5qiOOt4KGYYaa1IgHACGN1BdMyC/OhrL0OfMym1Ntb/IJGRczmBm/eprkui7RwyO6NxRT+RzuZxnI6H+KEHg/ywmcKeMF7WU8SE6Meuiz4XGWNuudfaxwnlXIsm1HYyESS+Z8W8tBnE5rHGjSIHUVRUJOzOO+88R4A5oSMcrbpObop468OdA0X2/djAMh/JMN0QKYtN2NTJD6QC5xxONi+keyCF2GttxYDHIT8e97jHJSKQXcRJd8XpM/RdnJYS+CNmRLKQtTr54bvwIR/mmnmOpIMFu1o/2q62ORRjMEQemp7dRX6wnaJ/9fcHBvUTcZowrn8Wzr4oa9+P6Dz2ok0xdtskegWm5iTZyjcWzKuwa5pkbcgcaBuf0BtIvFy39LWF7kYATaLH67oduYuYyFNNpXzDHYFlbe5bD3Lyw7zn81lPI6oeDuE/WScQLTHOXXIzq/V0oT63kB8LbGTGIT+kGVhwKKdg7XUL00/hC7PNDVbGmF1WbLmrKe0lP27XPX3kh3YLKWVs5bsEdtrtstt9tHtvcofBgLXPjYR8KEIxuZ8TbYGLMM9wVH3e9V7PC/LD7zk2Q75XF40mDDkM+tWF/RCns+nZxoVxhsGPlJJQYggGzi+iCaMfxnDf2OpT7BDbURSCF4v7EDlq6ksYDtrrWaI57FQ1XW1pCJwif7MzZME1/mTU7iBjun6yUW7siSISrm5nR2hhPSpAO8LgJaPa6R1hXCDVvA/GMMh3fvJ2MeAi7SXeyaCO99WPLdQfYe4RejutyA/vy3cXom/CrjkCcUWaxmGHHTYX+THqvG4awz7su5zfcebdqORHLg90Xxg8xkd9CbukDKE2nUlfiZoYEgVRx2eUyI9p45TPQ8Y9HEQqIEI4vJyAfF5OI/Ij1zfmbt86IfqEYyFcO8KfYc0gjNpRy3tJzndSGZRCkRGnUgjIEhIkCONoa95vO5jwb6rpM4rT69lNRFMX+dQkj1LjpINoF6M736GeBflRJ2bq7YUnp5W+5li7kHQIYs4VsrbpqpMfnDA7+XViOe4L/NkA1n56kvOB8JdGYmfULjDSgs43tkEMtslgfR2h3+1kW0s5MKIspD/ltkbYT3ma26hyYK6wlziJojc5uP4f60A4vBxKkR/1CE/rXR/unC+kgUgW4fLICuuFdasrMivvi7Xf/LAOkS1klmgDmyGe2XaNSn6oe2YTzfzMowXIt37UjxVHuLINOPTW+ibyI6K+pP3YKLP5IoWpzZaJvrTNoSDdhshDEy5d5EfXHPY9mzv1eTGE/Ii1PVLe28bLOjeOXolUYnaryL+4zCvzkYy2HQffNwfa2tq2odPXFhFcUmMm0eM5kRG2CPujKcovX0u6Iuty8oNNY02tlzOIsY5akU0yOo7uX95r8zTfX8iPaaI5hWeNQ35EqJoJwKiwY+kS/mni2zUX1ikc0T0WKLsGmHnkyDTIjwhlRUhYQDG7DBpOqRxU/1qQ8pBru9dt5If21895t/BT6p5v1y2cZMZ903vtLjkdxS6cK4/86Gqv70XIZj6kTRjCFCvehf0Q8qPp2Zh9P3ZRou2RrmNsGXEMSIbP0LHVnwgzJCt2QhA4riFy1EZ+hOFg103YpDD6tivCHkX1RKFMDocUJoYvuYnwZ4aXhQLBo712MF15/QXGCgLDdzlgTeMNK+HnsdsYu0GcYXLJOOKUMfY4YnlYOFZdSgwHKGo+5O+0M8CoauoPp5MhqN35vHC/Bb8txUYfm7AmJxbUPPLDuCHD9CUPc9UPZGRe82Ma5Ecb9hb3Pud33HmX9zlCTPM53ScPUV/F/OHs2EUlp23zVq414ycf0yuvvHLuiHEORtM1LfJjHJy0J5wzv4tcUGzRmHPMOHr5vKzLV4Ro9/W5bS2hj/vG39+tT+aF+61P5i0CZKGQH0G8W1NEbdFNohejfg5cFZxui+iYhPzgIOYk8CTkh3GywWHtQPrS0XWnr24AxwlNXUVDc4N+nPZycMy7usHeZz7VnZhwdPvID2uCXX1yBk+1DMxftTo4B5wb84Od1HdFSi69yung6EfESDhTCJlJyY8cV/JkvYi0AJsedcfYRpeNEuMZYfScU1hHhOAQ3D2HriTz9KN0L2sNIqTtaiJy4sQ0az07DqkV9eianjMq+SFtV30DIpKy3wAAIABJREFUm2J2syMytE0m8nd2RTdqK8ffHBcBYle9y5bx3LY5FLv5Q+ShCZOFSn5Mole6MOmae3Ry3xxo+34f+dE0Pp5VJ1HzlK2h5OWk5EeTfs3Jj7Y5XciPPk1eVYX86Mdo3u7goAmL5OjZUTYpLUKMVmF3QvLs5rkHOy8EksOGEEBoUNyeYfdB6DNHlJFm0trNRHJwwuwG2sFW9Md38ucz8jh70QYhU/JA/Z/x5NnY9lgUg9mPwkgWXmFrFifOmNBQCx9j1y4PZ13khvf6vYlkCMBFKNhRQZB4DsNelAWjRb/jUnCo6b2iMRgoyAkXBl54bORpt32Pk9y009GEoSgXznob9hx6Oz5deCI4ghXOx0f7GVd2czjfxoaTjuyQK8jogquFYcjYctzDqPUcpFHdIerqi93DXD7tsOShdjCw28HYbgtvDZKFjDGuIvyanOuLEEAGjDQfzrvwS21E1MFjhx12SDsx8p1FhHgfGeRQGV9hik3jDSNED5mCFWfZzjsjlgx6pr4Ixcemm1PmDWIDscSAFLFUf6c5yCBu6g/5tnhFkTkOtVBdO5aKUjGWzXO7YkFYhkzXdYFdZzJCjhjyohYQQ+anS9voBA46h02ItZ0r88JxotLN+uSwbV7XHaEmHGBvrk2iJ5rmnXYbz+gzmeOkxxhHQdomeTA2LrJFjwhNt+uCODWeXbJOn0YhNN81hoxh7TEWZDWwjzET3p3rU++nZ8lv6GvjZrd42jhFG8I5ixO1zENtgkFep6AuXwgS5MOQPretJUPGn1FGRo2FtQym1gsyu1DqfsASZsZM+L81J46CFcXldzKRtzc3hq1vdGu9fkBboePcQKZzOF70kd/HJT+awtfztBfFIe2Ec3atibGTzLEhM301HmJncpz2NqVfwJzDrI3a1nTVnZiIdrDeNKW9cNgjdD9IQUSHdBc6HWFMR9pptgHQ5+RGm+K99LY2c76lowZpRk83pb2Q+0iD6nOeclzJYh4qrx0IbRtY/hUZqniie6QUuMhg/QSdPtzZBNaoGHv60ZpJbutkTj4+9ainiCoOZ1H0BJ0L7zZ7b1TyQ3vYA2wIhL+5aiOlKe1FW/XF2m+s6camyA/3RVSsDTDrHjnpsmWayI+YQ8bEeAyRh2mSH8ZRjQ76OCfpmwp213GPaBVkacydHD+bmuZKnhYzil4JTOppL95BZ/Fz2Ln1q54u0jQH9LWJtG0jP9rSXqItsZkzjh6P4qb1FJa2SA21QMgZQr1vPcjJj6ih1ZT2wv6gG8l6ify4+Qwr5EfjMrt4P4zjjpqOQxv1OKdxUYgjnOKIsUgd0Cah5AyuIUfb1VMh/J+DITS1qShZ/b1D2z/K97ow7MJ+SFvanh3He3Hwmo7N8+xRx9YzKX/Pa3I6xumLxZYBkhNTXf0e0q8+3EY9Pi4/xq9tdzPaRcbyGiS5k+v3+lj09UdbkVZRNFH0SdPz+/rc9fcYty5ZmeT5+XdHxb7+3lHm3dA2t7Wp6xi4LlnP/wZT+mu+j9McFaf67r3/k7Whp6kM6fOo+ibGT6Qhw9c8sJNtjVgoR5PmMhbGImKV4W3t4nCp9YGcqOu4ujMbUTV5FJkddaSZVL48RQ7ZK3IN0UHGOLQiNtpOARuS9tKU4x1OkbQUVxABCDmksl10u95IsJzUrs+9SdsbUU0isETpRa0XUVlkPYqQ1t9bd2Lqp4JFyoqoSEa/cYqNDvIqPQIBiDRAjER6E+LWDmr9JI82nRM1rpCa8ay4tymqEcmO7LN5hax1NZEfbbgaLw51RPvF+40xQsH3ODgiDG0SBMFQr6HVhzvdhpjNxwSGyM4gVZowqZMfNtzyKF+bTMhAz206Rcgzh5Ifccqg5yP/I9LO2mtOGUPEk35EFKTnG2uELyITkd1GfkRUrHkbNX761h7OcdscGioPTe8YN/IjimDCIlKCyL/naWdXwdMolmpTiJMdtVQCP5iT4bx2xKh6BSaiKm2kRSQ4GTNeNoya6quQsb45QGc2rXH1kylzrPvaQo7q0cBtejwIyUhpiWho61x8JnrYGNAFEf1Ij5nHoozo5D79mpMfTRGixroe9VvIj5vPsEJ+9Gm28veCQEGgEQHGqJ0XKQSMmqF50wXOgkBBoCCwkBEIBxPJEdFpdtkYuNJf4ihUZFtEvNi9E8XH0RXBpyaBdE/pFnYC7c4xpn0ugtIOKufc9zitdtwRHpxXUTGICBFi3itCjHHMkRYtE5/Vo+8CUwa1djK6OfycGjn1nAzRPaI+peHZaWRsi6TitLpHe7tqX0yjvRxQ2GiXHUrRCy6OQVPhW04DsgEBIELDd0TH2C1FHNl9FtnISePQyNV3skt+cdIcMckx0O/Y+bXL30a4tMko/DnbIg3z9KeoYyMSIWpFkA9jZzeeIxTyIsqgTw44m/rO2RRB65mibhFHIkIUKY32ixDlUIqk4gAbS86UlLI4FrkLd3IgOlDtKJFYoigU/uWoNh1B2iT73oPkEPFoHmif/oq2aTvGGClB/mCGlDKO5JP8G29RvyIxkYbal99nznB6FaD1fA6l9pMJ0aOcTM4vDDnW5KRJjvKNDHJCRoxvXw0Y8mHM2+ZQnzw0beIhq/XTPJe6ZE7olwhsBGHef+QEQjb/TBQ2/WXem0t0EuLA96NQL4xzPI0bXSKa0Xf137thRmZhItLJZs2keiUwiROsRIQjLI1xkJX1eTdkDjSdLliXLdHS+hmRtn1t8fdR9LgIOrqE/kaeKTYuEor+RqLonwgc5J1IV9FLxpSMi6axEdmkX5HRTTLheTGnbSSI2IEl3YIA1k/RqkPlZiFuRMzKTijkx6yQLc8tCCxxBIQSM5jtCgltldIRTP4S73rpXkGgILDEEeBAcq7DIEQocAyGOEQBTT2KjMMd0V+549MXNTYu1BHpFqe+eQ5nBsmSv3/U6KJptdd7tUeI+dDIpCYsmvpZv68p2tF4wGbUk4b6ZCHw0YYhUa51ealH7kWkledGRK02+HGvE2f8Hik4nudeabeOnUWU5CfZNOEeUVm+Jwokl5mh8hdF9iPVOm/v0GdM674hMtH0Lo6+3f1RCbGuOTSuPEyKRYwzmTHfjWtTVPioc2oaemVUTLrmgD5NcvW1ZVQ9ri0wp+vNq5iz0camvuTtH0e/TkuXToLjYvpuIT8W02iVthYEFhgCdhLtZmKgI89xgTWxNKcgUBAoCBQECgJLEoFIu5D2Uq/VgtyJo8676rgsSWAGdgohYLdcnTo2jBQEUQgKHperIFAQWJoIFPJjaY5r6VVBoCBQECgIFAQKAgWBgsASRiDSLqT7SHGJFBW7x2o3SJ+QYtSUurKEYRncNUVvpYpI25X+IupDWshCKsA8uDPlxoJAQWAQAoX8GARTuakgUBAoCBQECgIFgYJAQaAgsLAQQIA4qUONDnUGpGpJW1EnRETD0GKuC6tX89Ma6UJIIqfxOI1k6623LnjND/TlLQWB5YZAIT+WG/TlxQWBgkBBoCBQECgIFAQKAgWBgkBBoCBQECgIzAcChfyYD5Sn/A7hjFhqhZkw1Y9+9KMbj35tem0U0nHW+e9+97vqwQ9+cO855lNufnlcQaAgUBAoCBQECgIFgYJAQaAgUBAoCBQE5hWBQn7MK9yTvyzO4VbkyjF8L3zhC9MReo5CGnKpVv+Nb3wjHdmnwrrjpiapsj7kndO6R4Vpx6g5gstxZWuuuea0Ht36nOXxzll06j3veU/KaXV8HMKsXAWBgkBBoCBQECgIFAQKAgWBgkBBYEVCoJAfi2y05XU6G/5Nb3pTyuf8/ve/n86zb8rpRJS8+c1vTsWc7ne/+y3T0ze+8Y3VT37yk0VFfugP0uPb3/52OsM6Thfx//POO6865JBDpj6abe+c+otm/MDPfOYz1RlnnJHOF7/Xve4147eVxxcECgIFgYJAQaAgUBAoCBQECgIFgYWFQCE/FtZ49LbmP/7jP6qnP/3paRe/7+gy0SEve9nLqpe//OVLgvxoA+dTn/pU9d3vfjc59uUqCBQECgIFgYJAQaAgUBAoCBQECgIFgYJAHYFCfixAmVB9+sc//nGlLse9733vdPxWXEPJD+ktUh0++MEPVh//+MdbyY+3vvWtldQO1x3veMfqVre61TKI+NsPfvCD9Nm6666bqoj3XeN8p/5M9UhEtdzlLnepVl999fTeqFeSt/V73/te9eIXv7jafPPNG8kP33F02c9+9rMU8bDKKqvMHWH2l7/8pfrzn/+comakAHmna+WVV56rodL0zmhrUxu7sPnjH/+Y+uT5t73tbRPWolfivfD/61//Whk77WlKR8plQzRP/R59IiPecde73jX9XSX43//+95Xvekc+htEHZ9q7/xa3uEXqgnvhduONN1brrLNOksW11177ZvLRJwvl7wWBgkBBYCkicNVVV1Uf+tCHqlVXXbW6xz3ukSIy6+snfewaNbXUunbppZdWv/zlL6unPOUp1X3uc5+lCOGi69N3vvOd6ktf+lL1hz/8YUGOi3Z95StfqbTz7ne/e4r6HWKzjTIQ48r0KO9YSPeag5///OerH/3oR9VjH/vYQSnm7EZjwd4Km2q++jREL81XW0Z5j6h2sjsKzqM8fyncu6LNvVmOWSE/ZonuGM++7LLLEmnxile8olpttdWqU045JTnCz3/+81Oaype//OVU9+KlL31pKlb60Ic+NCnY/JKqQQGeeeaZ6ftSRCyE97znPZMD65L2omDqIx/5yOpJT3pSdf3116c6IH7cw2H+3Oc+l8gT7+OUO0P+oIMOSkenNV1d32G8nX766SnNZo011qhOPPHE9IgXvOAFaXFmOIposWggZCwc++yzT3Lape687nWvS4vIu971rurCCy9MhA7i4Ktf/Wp1+OGHVw95yEPSM5AKD3/4wxOhce2111ZHHHFEteeeeybjUX/088ADD0zv8f/DDjusesADHpC+s+OOO1Zf/OIXq0suuaQ69thjk1F73XXXLfNOhAMF1NZGZFX9gov26tOzn/3sRCQYEwvpJptskgxoY/6EJzwhYYCkkdakkC18IqXpiiuuSH01BsgKmBi7Jz/5yZUx/+hHP1pdcMEF1ate9aqEqWfstttuifgyrnB0pJuIoeiD78H5C1/4Qvo58sgjEzZvectbUj0ZMiOl6P3vf3/6iVSjMUS7fKUgUBAoCCwJBKwt++67b9KXn/zkJ9Na8rGPfSxtVsSFcH/uc5+b/kvH09lDL0S52lzWtE984hO9UZ5Dn1vumwwB48L+sI7HWjrZE6f7bZsWv/jFL6rXvOY1qZD9tGu6TSLT0+3p/D0tNvPYQ36e9axnzb3c39hQdXKTrcR2Y+ey3efrGqKX5qstXe9pwo1Nqv177bVX9ZKXvGQZnBdCm5d3G1bEuTdLzAv5MUt0R3z2D3/4w6QwOeyKmbrszFME2223XbXrrrumXf2haS+c4aOOOqo18gMZEVEhFkyGlvd7vvdQ8hzmxz/+8aktnsdBRkDc/va3v1nvhnzn4osvTs75CSecUK200kppcUBGIHCQBP5/1llnpb+L+EAGISVOOumkavvtt0/MsEiPaPevfvWr1E4OfZ72IuXHQgUzO2cuhoF33+lOd0rvpICRSJRKvO/qq69OOBx33HFzDH/+zvve9769bawDYwy15YADDph7pt0jDLe2e+fTnva0hPW2226bvo6kecYznpEWTmNifJA4yI5YTLULIYWgQnYdeuihaYyQHSJM9H333XdPRnpdbtzne2GUW3hggQy7853vnHY6jj766EQmiY5BhpDDQn6MOKnL7QWBgsCSQwCZTP9KP0VO05/Ws3/6p3+a62sQzD6Qfjpq9Mcoa/2SA3gBd2gxjMusarpNKtMLeFg7mxZ25nOe85xlnPLcjssfgLi0QWbeb7DBBvPW7SF6ad4a0/GiNtzacF4IbV7ebVhR596scC/kx6yQHeO5FBdnVLRGRGh4jIVMUU/EgFSEaZEfWFbGG+KhrnS0xd8w2FEg8/LLL69e/epX32yHK7o65DsICIuC3RMFW/fff/+U2uJCWFhcRHHos52L+jWU/Dj//PNT1MNnP/vZ9J64OP2IDRgjVzj8ImzifU2GTf5O3+lrY73NdgZEz5x22mmJWNlss82q9ddfPxnLrqZ3+g4yxxgZd1E6W221VdptQlC4RKUgVd7xjnfMRZbEeNbbkL8DvggkIdr6jeBwve1tb0tRKcgVO1sPetCDqp122inhJ3JmvsM3x5hC5SsFgYJAQWDmCMzKucwbvhic7JkDvQBfsBjGZT7kcwEOzcya1OaUs3mlpefRIDNrxIAHL5Zxb8OtkB8DBrncMhUECvkxFRin8xCKi6PNQc932H1+0UUXJYddFMG0yI/8tJe60vFOURrvfe97U/pHXBzgptog/j70OxzsvffeO/VRREFEkXDmkQMiPNqKlw4lP9qiXnwudQQRoYYJ8kNKULyvj/y49a1v3dvGJmnA2p599tnpR6qO6/jjj09ESJsxBU/3G3ffERmSk1HxHoQSEkTNjrYw1/wdTgeyWCM1RMDkF0IEKXPNNdckjMgA4uV5z3tewq0p4mc60l+eUhAoCBQEFg4CUhxcec2taN18OBmjOtnWgagzUK89Mi1UuzBpW/ekzOZ1tKIGldTMUaNh6u+wrorgrEfdjNpfzwjspH3Crw3DUcelqy1RU8y62labQx/rGPb1r00+p4l9XxuG/h32f/rTn1rtyqHP6ZLNUca36X1NTrm6PHvssce8pWgMkYNx9dJ86I7AtQu3UcmPUdsd99vwi83VfN7FfPT3UXXTkLk1qv4cKvvj3jdJf8d950L5XiE/FspIVFVybNV+yHOHTShRA04zmSTyQ6qHiAf1IkzqupKsK5028sAi3GYYDPmO/siRFtmgn9JVOOAUEWJHiocogzzywwT1XrVP+sgPbVCg0/2IlE9/+tPLFKgSWYN1ziM/RiE/EAx9bayLlLol0nakrTByFDQVZaGorSgYhZ7qhJbFWt0XqTHGXQEzKTH1PGP3+ZHjqzBXHvkBawum8UZmxDtEnSB9XDlZEvcLSYQ1Ysbl3dru3g033HABzZjSlIJAQaAgMF0EvvnNb6Y0SOmS1iVrihRERbXpcumA0j85bOoyWROsqxz8uOj4Y445Jh3NvtZaa81taJx88smVH5sZTikT2afmFJ1rbTj44IPnCOZwsqVqSoNsu4+OR6Rb8574xCem+iM2GKRZimoUBfnOd74zvcNmAwfAmifd0tpjndEW7dQen1l/pT/G1YWJVB9rhz6deuqp1dZbb53wgd2mm26a6lDtsMMO6Sc2cURlepf0APZN1KhyJLt2SLGUuul3dgL8pb9GWpF1UV+MiShZOKuftfPOOyf7JMf5Ix/5SCL74aAOljbEZ8ZQGq8oR+kJ2qqOCzus7TS9GBcpqN5lE0Ekq3ZYJ623UkptHBkT+EpLtYGhBoy+s3/UcrG27rLLLtW3vvWtSmStk/nWXHPNBLtU12gHLP1ex8F9sLAxwm7yI0r43//939MaHut7jA+7p449+ZFqrbaX6NItt9yy+vWvf53kGfbab91vkmn9h+nQcSNHbBTjpp3eYw5J+SarYZeE3LEJpfZK0ZZ+TZ5gJh0avsbNM42hsddG9iV7CBZd40u+Yi52yYi21O1jaddsOmOqBp7aaOavSGZtfuUrX5nmmzEjezfccMMgjL1ryFwie/nlnU16SX09fWyTQ5/PWnfk7ezCzVwPnOkKdr9C0qGncp0UOo/8wIKcilA3/5pISzoPDv62zTbbpPmm3l/UcPF3cqPmnyLB8CSf9JB3qa/Hl3A/TMmOgyD4Emo5tem10KFtMiqSfMj8YeNPup7ASpS4zWtkMV+Kr2QO0f/6kq9h011VF97TCvmxgMbEAqBGg9oNFiGX6AyfSUUYteYH5bvffvullAhM5hlnnJGUMwOij/xwyoeJbkGhvH2H4cdpVyDTpK1ffd+hCCgJiodSYfxQViIKFP90UWIWNcaDienSD8afRbtOfqhHoU8Up+iNiKaQSqP9FnJkRbTfe032vObHKOSHehp9bazjQqGLdNE+KScu/WCI5OQHJRg1P7Dj0msY1cbdIn7IIYckRcsYocQpbAuegqeID6ksiJLIMWWkUdjyTinrnGDJa68wql2UPSNORI4Fh1HqPZQ/vODPCGLokCX9iZSoBTSNSlMKAgWBgsBYCNDLHFAbEXR9rMHWEsRErFNDd1gRJx/+8IeXieYM55metp4yROleel6h7aixNeQ+utm6wCD3Lyc5amcxuCOyMpwK66A1wpr305/+dC5c38aIdcA6Yt1hf4QjOgQTJIY1jkNojcv7w7lFbnAUETmBbaSDWsPZAGqnwOtFL3pRctpFG2ovo5xjEvWpwm7gFAdBzzZhB1jvEQS+F7W0jGekJQSmxtJnbCMbAxH5GW1C4PSRH9bbsC2sxYqYawfMESCBAUdfvzlbCtSz5fSP85RvPqizxfbhMLNf/E3kp88U0o0ITLZRrPGwQKhYq8NmNNbaFc/Qlljvu7An097NSYRjpN6qiZbXeWuS6SHjxr6VTgsnzw/585mNKlfbbjsZQGhw3sxLbTVm7icvuSzoIwLQd2DaNb5DZKSJ/PBZXZZyhdMWwTAE4yFzqS1KqEkvtcmheW5uzFJ3NCnhIbg16SlyYu5E6jyfIOYPGeUn8U2QpPULWUau6duQMXLCLyJ7SFsEqrlFN9KdUr7pfURWzAV6yPfMc4QZopRcd+k1Ee1dMiqyfsj80adx1xOkYByEQEZc5g/cYGjdEOGY16waawFdRF8q5McCGyzKGAtv4eVYSj3YYost0u6AyY41Z2AgJRRFpRCawnJ1ywRlwFgEMXp2Riy+lIBJrMaGic+hxfpzxp16ovgm9tMOUJxKYvFlvCi8KnKg7bIYN30Hc0mx2O3QJoaaexkg2Gfvo7ww6O7hYDNiGHeUi6Kddk+QG9rOMGJ8YPe13c4HZY4siugW9VEYBZ5pd8Z9FD0jDbMb9VUoH3gqZsrYCHy1CRFQf2dXG5vSQiyElDbCiHKWOkSB+t1CHouB8XafHRCkhv7bfYxaG3aCKCw7THYbnP6y3nrrzRk9iCWKjExQ8HaSkF92AXO5UU2bQYoYofTDMLRIapPoEoYDsoMRaMeMLEWdEAaS51H+D3vYwxbYDCrNKQgUBAoCoyMQRZ8ZgkjpqIUUhi8j1lqArJgG+YFQjtNgmhyC+KzrPsSENaIe4RgOj4Ln0kjDGbPWW58ZufGZ9TwiLQOD2BAYionaWnlx9XohcuS9NRyZLgpFVILL2mJXNeqcMe6t5ewe6Zlh8MezrdGIEs4MUilPybVmWc+s6zZDujDNyQ9rph+1tLTPummtzuuu5dLUlvZik0bkTURnxn0c83ynPj7nVNmQiCvIAHYHrNhAngUfNlz8HbFhzQ6iRnthIbo3rlw+7aAPwd539MFYxI51Uyp2G/nRNW7sHLLKBnViYZw41xSB2jRz81ptMS7Rf3Zp3mayb16xsWz6dI3vEBmZNvnRh3E9grqtqH8TTk16qU0OZ6072jTwEPKjSU/FoQai4PlDNgFDf4aO5ksgJOrkEH3hXna1yA9/538gXukQf3PaIoKAbmRr2+TceOON52oG5rUXI0KiT6+Zl/yeLhnlm/TpvSDiu8iPrnWiSYa6DsQYffVcfN8o5McCHTO5YX//+98nzoMckofWB0G0Jc/bncV38mdGbp4aG23kTn5/5I02tZEBR8kJ95rmmfdD2xjpJIxpecWMkbyduTGFnOob98j9bKq9Ejl8CJMhedBxf44zLOPSXobqqPmPffJR/l4QKAgUBBYSAsh+mwGM43rNKYZvfjraNMiPcMBhMNQJq9/HsbOZEaefBZ5xH0daX5qM36bP6uTHUEykcIqq5DCI/IjviTpEzsTpYwh+Gyhx2Xm0yyrq0d+aDPL8s0g7tSlRr2/lPsR/ONdDMOXkcKJseNh0EHWD5BdR0rYL2kZ+xOc2DTj1bfchNexORzsDixgPEa/RN+Pxta99LUXLsmGMc8hN0/1N5IcNIVFFfdg3ER2jkB/1kwXrYxlOK/JL5EekOdvIgVfXrnOT0xcF8u1q27Bjw7h8Ln1BpAgSrGt8h8jItMmPel2/OsZSr7rmUpfO7CI/bFjl0Uyz1h2TkB/56Y11PWUOkOd65LHIKHoBgRHEdbQBSYEUIXsuz4/TE80vpFykPrW1uwnbPr1G9rSzS0aD/OibP9rVRX50rSdB0ogcD6Lb+F9yySWJJMxJ5IW0Js+yLYX8mCW65dkFgQEITLOA2oDXlVsKAgWBgkBBoIZAGLIc08VCfiANOAOzIj+GYsLJRHQwooV4M6htDjD+RUN2PScfhj7yI05bUwtgGuSHd9sAECUqYkDkSETBRvpRfaL0kR+iOUR1tN0Xzlsf+SGiQxSrSB3psJx6ER9x3Oqo5EeTXOd9mzX5AWcpQXAxvzj5HE8ynNeXaVJMXeRHkyzkz+ga32mSH7FpZIOtK+2lj/xAeHXNpWmRH7PWHUPJjybchpAf9fnTt6DZhFT3QgT5mWeemaKlyKMIs0nJj7a5FQRdn4z26b0hkR99ZDq5I1eiGhGNIrXoqRW1jl8hP/pmTPl7QWCGCNghO+ecc1K6iZA86Tdt4bYzbEZ5dEGgIFAQWKERiN0xkW5NaS9XXnnlXHrBQon84EA2FfbmyFtLOM4c5nEjP4ZiolaIdUxKpV3OODUsdvPbwsMJnGKQSBORjH1OgPRbqaxSPpvSXqRkBhE0xLFFdiBuYkccYWOHmKPUduJcX9qLeliIk7b7IgLC2DSlvfgugkMESR6Kn6e9OKkOXtKwOFj1QucwQuggiNrSXurYz5r8EGWjtowUHJfo1KHRxE3kR1vai2erPyd9TVpV1/gOkRHPayIz6t+VzuKdZGkS8kPqe9dcmhb5MWvdMZQfNsoxAAAgAElEQVT8aMKti/xoSnvxLnNXaQARTnGSS7SB4y99PlK8zW8yhUARdSSNHsEYaS9Nz2vS+X16TfS1OiP1tJdcRqWr9em9SckP/bWm6aPUfzph2pHwi814KOTHYhux0t4lhUCk5ESnSorJkhre0pmCQEFgESHQVAi6XnRcdxjCnPa8fkVTN8cNU/asIY5ZUyHsKHgatZvsqo9LfmjHEEyQLWpxqE8RxdAVMM1TVj1HgUUOexT+VktKkVfkfxT+6wv/VgxcdIm0BvXQXJ6TFzPn/NRrZLjPqQZSgSLE3fg4GSWKe7tHzRDPCye9Pq4xLqIyohh8FDxVXyuKzEYxzfrJMVGwMQqeRp0wxTkRIt7POUGM5Hn8wvoVYYSPKwrC1wudIz3UBcl3m4dgP2vyw3hwNBWmDWeuTpK1qYqoz2a8pDbERRY4rnnBV/g6GUO6Fae3a3yHyEgb+RG7+k4mURiTTCHn7KRPQn4MmUttODXppTY5nA/d0dTOIbh1kR8xf4wr3YFgcMFNbQ/pLPUUKnJA7+T3I13U+KOzFPSlLxGq6h3Vn+f/OaGYp4H3zS3zsUtGzeNZkx+IQvrSu+gQxKOfptT5RbRcT9TUQn5MBF/5ckGgIFAQKAgUBAoCSwGBOGZSDQg77y41NThSjEZ1F6JguF1GURcMdUVF80sotxohCncK7beTzyF18oTdaM+3w69WAWObU55/hgRXwLrvPo68mlyiBhmydvY40drGkVYjg0OgzoSikIp1iwhRyE9h8bbPVlllldQ3hQAV24y2NGHCiEbiS3GRQ45sQR54r6NJkQEcwsA2TnJBkmirOh1y0TmPTumwI81ZgDniCYbxmVx/z1InxE6mk860z5go1u57SBeX94kCcYKZAusK1ooYsauOHFFcnFOgWGwUlber7O9ImrZUDOSHCAbFxpE7xt97EB8IEbVDOFXG3wkSe+yxx82K08PLKS6cbzLAceNEOelPGD4Hz3HLnCL4aac+w9VYqA0Gb7vGdpWNP/IHMaA/HEOfG0Pv55RHQXQY5diTG3KgaG3ItIKSl156aSouH58ZJ7VHcpn2fO8ZMm4KyiILOaGiW2GgTxwyRWHzo4xjLpHtvvnmGUL4Rckg1bTFyTcOBICfcWgb3yEyoiAw2czninmAtDLu6twooq8dxsCYGnf3kxG4Sasw3/owNlZIq765VNe1bTi5r0sOpYHMUnfQP/UrMK/jJh1liJ6Cvflr/viOeSyqSAFTJGrToQPID8SQcaCLETDGCMHp0ATRak7Boqs9g55HNopko8uDfNMXeol8RbpIl17zbFebjD7wgQ8cpPfoeXWVxl1PfN8pQtYgYwI/eKnpR2bzI9aXwjo+pA+F/BiCUrmnIFAQKAgUBAoCBYEVAoEoBK2zQ0PzlzcwEUU4q+jBNky8F1nA2eQMx+lkHHgOIAfUiQcIDte0sI1i7hHCLYqg6QpckCKwUWgzCnw7HcL3PIMjUI9W6RvTSTHnWHW9t+nvHDMFHQPnHNModG5XX+H0uuxOC/s+XOp/R94I/ycTolmCoNIe5NSrX/3qVCcGWTDO1SYLQ8e3S0b62tNVgL7vu/W/jzqXRn1+2/2TyvE47ZgGbn3zJ9oVdUXMD/Ot7UCAoc9r6m/f3Bqqr8bBsu87yB9RLwjjiGzxHdGLToQUvYREWpGuQn6sSKNd+loQKAgUBAoCBYGCQEFgSggoZmr38B3veMdcOkM8Wu0Ff7PrGqkOU3ptecwiQiBSHRRYzE8c0QVEDRnhfNX/toi6OJWmlrk0FRjLQ2oIKG6LeGyqYyS6UIRdW42jpQpmIT+W6siWfhUECgIFgYJAQaAgUBCYIQKMaqksIhKkfUTYuVBy6QJSMA477LByXPoMx2ChPzpSHaT2SHGJlCK75WotCOeXftF36stC7+ek7StzaVIEy/ebEJCqJ6VOOtUGG2wwVxNFKqDPkY8rGvFYyI8yVwoCBYGCQEGgIFAQKAgUBMZCgBOL5FDPRFi5goNSLhjUanHkKRpjvaB8adEjgACJ0+1uuummypGw0l8e8YhHVBtttNFcKsyi7+iEHShzaUIAy9cbEVAvSD0celrBVuS0aDy1p/IiwisKfIX8WFFGuvSzIFAQKAgUBAoCBYGCQEGgIFAQKAgUBAoCKygChfxYQQe+dLsgUBAoCBQECgIFgYJAQaAgUBAoCBQECgIrCgKF/FhRRrr0syBQECgIFAQKAgWBgkBBoCBQECgIFAQKAisoAoX8WEEHvnS7IFAQKAgUBAoCBYGCQEGgIFAQKAgUBAoCKwoChfxYUUa69LMgUBAoCBQECgIFgYJAQaAgUBAoCBQECgIrKAKF/FhBB750uyBQECgIFAQKAgWB8RC46qqrqg996EPVqquuWt3jHveonvnMZ1a3utWtxnvYIvrWH//4x3RSh58h1z/+8Y/q3/7t36qvfOUr6ZSBZz/72dUd7nCH3q/+6U9/qs4+++zKMY3wdUrBOuusU+22226Dvt/7ggV4w6jYzroL3/nOd6ovfelL6QSfpzzlKdV97nOfWb9y8POdHEOmfvSjH1WPfexjqw033LDxu0Pv63sxDLwPJne/+92rpz71qa1zwEkaX//616tvfOMbI8l8UxvGnT99/Rn17/p05ZVXVn/9618HffWe97xntdpqqw3GbNBDx7jpL3/5S/oW3TMf10IZr/no62J+RyE/FvPolbYXBAoCBYGCQEGgIDCvCFx77bXVvvvuWx155JHVJz/5yXSE4Mc+9rHq3ve+98zb4chQTvLtb3/7mR0h67hN5AOSwrG1cX33u9+tdtlll+rRj3509a53vSu1oe/SXscsnnzyydU555xTffSjH+09WvHGG2+s9t9//+pJT3pS9YxnPKP67W9/W+2xxx7J8Rry/b42Nf39b3/7W8VxmbWTNE1sx+nnKN8hZxdeeGEirM4999x0dPFCuTi1CLHnP//51cEHH1w961nPamza0Pv6+vXf//3f1S9+8YvqNa95TXXLW96yevvb394qK8b4d7/7XfW+972v+uIXvziRzI4zf/r6Ms7ff/rTnyY52GSTTaodd9wxEZHIIJ89/elPr17/+tdX+n3ZZZdVb3nLW9L89fmvfvWr6o1vfGMFvy7MxmlT33d+9rOfVc997nPTbYjqu93tbn1fmfjvXeM1H7p74g6sIA8o5McKMtClmwWBgkBBoCBQECgITI4Ap4bh/+53v7u6zW1uU3GwVlpppWWIgsnf0vyEP//5z8m5eMlLXtJLIozbBk7ecccdVx1yyCHLOHgcGU7OQx7ykERGcAKHXkiLD3/4w4McwY9//OPViSeeWJ1yyinVne985znnxf9nRX6IcBBF0OZED+1n332zwLbvnZP8XeQNJ5asLyTyQ5/Io/F6znOe0zluQ+8bghNH/ic/+ckgR34Ume979zSf1feupr+Tg/e///1p/gdBGLIhCuZf//Vf5752wQUXpKiXl7/85emzUTAbp21t36GX3/rWt6Y/v+xlL5s5sZm3o2m85kN3TxO/pfysQn4s5dEtfSsIFAQKAgWBgkBBYKoILC9jXifswHI0ECD/8i//MtV+xcO+/e1vVx/4wAeqI444YmoOwyjOm3svueSSZRzMUb4/DigILZEusyY/ZoHtOP0d+p1CfiyL1Chzf5oyO81nDR37/D5yi/B90YteNPdxG/nx/e9/vzrrrLOqAw44YLmSH+P0c1rfaRqv+dDd02r/Un9OIT+W+giX/hUECgIFgYJAQaAgMBICQv5dTfUpRnGARnrp/7vZjqU0jHo0idBxO5kXXXRRZwREV9v72iPdRcSHFJBRwtQj1P+2t71tI2EyivM2K/IDfmo3SNfJa5Z873vfS5EsomkmJT+MnfSclVde+WZpSeNia8wmGdN8zD3n73//e5ItdRzs4uepTXX5mE/yowu7JrkdGtHRdV+kKZCHISlPo8z9UWRe/9rmvb91PYuuIFtNMudvZP6Od7xjSktRl2ic2kTq9vz4xz9OKS9xtZEfv/nNb1LU1gte8IIUGTcKZqOOR7RlVLnu04OT/r0+XkN0d58OHbVNXXIx6rOW2v2F/FhqI1r6UxAoCBQECgIFgYLAWAh885vfrE444YRU4FFaByNW3YnNN9881a44+uijqy984QvJ2VD74q53vWt10EEHJcejfn3wgx+s3vve91Zf+9rXqje96U2J0Hjwgx9cfepTn6o22GCDaq+99lrG4ZJ2IaLDu9Zee+0UfSHHfuedd071BkRinH/++cm53mKLLZIDv/HGG8/ltWu7Whzu59iqR6JGgUKVam74QZx4v7olD3jAA1JBS2SAugnef9hhh1Vf/vKXk3OsfzAQ1v6oRz2qesMb3lCdfvrp1TbbbDNHjHBWPvvZz1bXXXddteWWW6YipX7n8ETKSp/zFripkwBfxSIVqpRmcetb3zr9+frrr09OeqS95P35yEc+kkgL2MBZH+OzcCqPP/74Sg0AbeTE3XTTTdU+++yTdqhPOumk6qtf/Wq10UYbVQo1wkPNAs7dO9/5zoQRfETcKHT7yle+cpnPvMP4vOc970lthpnfyQ1nUbuvvvrqkbH13D551N/PfOYz1VprrZXIG7vufleDJn+/8SaPUljIKjy+9a1vJZnoiiAKB1f9FU7zIx7xiFQHhHzuueee6X1IMthydBUfhavvkT1ySFb322+/9Pemqw873yFnxlXq1Pbbb5/mABkhezlpNep9nHRFdOEjVUNaR8it+fDmN785zR8/oh/UGbnd7W43iBgkqzDXPvLbNC761jXvg6hoIj9+/etfJzJUQeCHP/zhKS1lu+22q3baaadKigVd8KAHPSjpGqkoahSFjI6lHGtfaiM/6s+mC2644Ybq8Y9/fKqFQv7I5yte8Yq5QrUxbl3j0dTmNrmmw+kAOhTu8INl33yhz9Vpud/97rfMHDJG9O95551X3f/+9597XujE+CzmUj5e9H6X7u7ToTDra3foGRh1yUUX0TkNmVgszyjkx2IZqdLOgkBBoCBQECgIFARmhoCwbnnqnAjGr0t+/wtf+MLk/HLsXKPsZHKYkBEKM8o7Z4AjUThECAZkhx1nRjxnkjG92Wabpfe4jxPOYefIMly9WzvrtS9ELwhJz7+vH4qxSulwKk04K5yht73tben92rfrrrtWxx57bHJO7D6/9KUvTe9vivyo950Dynl88pOfnIrA2uEUOYK0OPzww+cc3lF2wZvubfoMofC0pz0tjVlEbEQfowhm7LhyWvVRnxE08OQgIQPq38kFjGPuJB9jEnUNIpIA0RGfwcpzkV0K3yJwnve85yXnF96uUbEdKo+wMfba4J3kxJgjv+JEIrKnH1G3A1nx2te+NjlVQ8iPF7/4xWkn37Nh6rvkk/ze4ha3SGNux19tEFEGLn2HN9nocrqGYMdZJs+e6bQV16WXXprm1lFHHTU3/kPvu/jii6tXvepVc3NdpBPiA2lAbjnrimX6bKuttkrvM+4wuMtd7jKY/OgaFwU4h877uvxHFBHiA/YINwWJ6Rmkxw9+8IPqmmuumZPP6N/WW289tdoto5AfSBdEG12mLeYNGYzCyX3j0UScIcD65LpNlzSNi7Gmb0NP+67aRwgZZB+Swj2Kuub6t0knN723TXePokP75KlPLkIXzWwRXSQPLuTHIhmo0syCQEGgIFAQKAgUBGaDQDimnAi7qdI3XGGoi2awW86ZG4X8aEsbsFsfp2iI3uBwMartbCMq4uLEnnrqqcmJtYPZZECHYyN6IS8SitjgwHEa7dhHWw488MC5aJG64z+qgx5FUDfddNPkiIbjfcYZZyzjIMyC/GgiLeqfiZywEw7fIEiM5ac//ekUlXGve92rk/xoIjqaPjOeTkR53etel5xj+f3ex1mO946CrfFHQg2RR9iKUDjttNPSrrTLZ0gBxWM5bhw66S5IizXWWCP9zuEUWdSV7tEmv6JhnvjEJ86dAiOygOOtDaKEOGFIDaRJLs9Ns7cPuzi1A/mIsAgipZ7OMvQ+bUPUISJF9ojkcIkcMn7mIJLl8ssvT7/f6U53mmv2KHO/b1zue9/7Dp739fkDb6SSyKUgS6W3wFsUiDGGv59HPvKRqa/6s/rqqyd5mMY1CvlBXnLdlOsxurZrPIJ8qLc5yI8uuW4jP5rmC2IDYaigswv5CE9zKMjwJv07Kfkxig7tmufa2CcXQWxPY/wX8zMK+bGYR6+0vSBQECgIFAQKAgWBiRGw+2ZnXEpHfnKBBzNupXuEETyKA9TmPEbUgloTdus5yXbg69EWjHckiVQUu/ZNhrYddydeSDEQCRGpIj4Xwi39ICc/8qNBJyU/4GNHVCoJ51GIth1o/893R5cX+VHHr0lQuiI/hpIfnovckOIknUQEAXnJsR6F/JCWM1Qec6IjnLT6Z4g1qSccYPdIHVGQcs011+ycO23yG5+L+uFQkTXkhzQLBIsaEaKR/H3I1YUdJxRJk6cyeWad/Bh6n1Qd0U6IL2kicSFPkGUiiQ499NB0nGt9Po4y9/vGRYrF0Hlfnz8idhCjUowQGi4ROfSEua5/0kqkdK222mopqosjjyiZVurDKORHPVot12Nkp2s89NVYNV19ct1GfgQx2DZf5pP8GEWH9rW7Sy4e+tCHptQ+pFFcSDGfR7TWkLm6FO4p5MdSGMXSh4JAQaAgUBAoCBQExkYgHCLRAPNJfki/2HvvvRN5IYR9FPKDUxNFIkV4NH0/B2RIpETdQRduzliO3fG682cX3W58pAuolzA0baVtsIZ+f0h/xiE/5Oi71FQZSn7Y2Vb7heO/7bbbJjKgfgzrKNhKt+IQDpHHPic7HDz9kg4hJUc0kLEVUST9ou3qIz+kDamB4vJMBIVnigBRN0cNlb6rD7uhpMbQ+7rmek6qzJr8QFoMnfdN5AdyLY9KqOOsgObPf/7zlNomeky9ClEUiJBpXNMmP5pkfUg7u+R6oZIfobtFXdGdQ3XoEPKjTS4UhTU/EdRx0QH0DCJuRboK+bEijXbpa0GgIFAQKAgUBAoCN0MgQuE5+U1pL1deeeVcCPwou79tzqMoCYVEpYc87nGPS7nkV1xxRWPai3z5POokdlEZzhxNkSFqL9TTXnTyxhtvTKkTQveHkAV1B53BrECquieuet/l7J944onLOGF2pPXLv9/5zndSnv8nPvGJ1Ld6rZImUZwm+SECYYcddlimLoR36qfUlHXXXfdmuHDGYSbSZgj5EfUhnvCEJ8ylZeRpL94hqgc5lddT6cKW4yoVYIg89pEf0qXINJItUjg4xaIOEBdRB6RpLPrSXoxzONOKeiLzpGMgjkSawLHrGoKdsdJOUVIhh54Z9Vh23333RDTF+/vua0t78UztgTk5r9cwiZoPsBtyElLfuKgNM3TeD0l7yeUawWXcY2xFhSh4qg91cnfc5WBa5Edb2kuMh7SppsgEctEn1wuV/AjdLTIKaThUh/aRH01pL3V9N+54L6XvFfJjKY1m6UtBoCBQECgIFAQKAmMhEEX3FMJ0EorLDjznSki/HbIgADhJeb2AtheGgyAqgIMm5JzzxQmWnoK0cLpIFCyVouJ0DFcURpVKoE4HRxIJoqgmo973EQyezfGTPpMXaOTwHHPMMWkH3i72EPLDe4VOa4/ilfr/+c9/PjmyTeQHJzHP55d6owCjd3m39mofAmUo+YHQsUPdlzbTVFfDe5BKkSLBQdIeWEbBU/1APvmbU0wibQhJwrn2XY7phhtumI4JlS7gtI9wGjmW6ogoPuizploqcQ9nxQV/jugo2A6Vxz4nmxNMfpASUbzTbjNcECAPe9jDWudLk/xGwdPf/va3c/LrAVF7hiN35plnptoffdcQ7LRfeoOUnSje67lOnUH8RcFT71fIt+8+34Wt9BZ1fKLGQ8iIVBIFco27vkSRyCCM+iKsos994yIiZ+i8rzvxUdhylVVWSXM+ToUJuSa3+pD/zbzSR6Sa6BcFlsmx//eRVE3jGMWcRa90ESpD6mT0jUdT3Rjzt0+up01+BLEbuinSvcynPn3VprvJ71Ad2kd+9MkFfVeuqirkR5GCgkBBoCBQECgIFARWeATiuEV58lGrwAkFyIM4PtL/FcVDNsTpGeon9JEfjo1VsJFDzYBGgnA+hT/Hpd6AnUxOqqKZ3qV4IVIjTjsQyeFEAo60HVMOVBQ89H0F8UQgcOic9MLZ5YQ6iYRjpG926tUGcWoGsiD/DHGgbxwi71W7Q2FLtSGi79ogzQYpxMnigKgzADOh9Rwyu5mKLiIUOMvSIOxKeiYSCQ71SyREHd9ddtkl1dFwpKlaIjBnwPu+8eJQcIJhqZCp6JlzzjknOXMIK/1EyNj19i9n+Yc//GHa4ef82YGN5zgpRHQEHJ3Gg5RycUyc+qCGghB7Rx27x2kaogz0W1oB5weZxQn3d46m41nl1PuulCDO/lBsyYDvd8kjosY4B7ZkFWGV402e1KwxViIztAc54YJROM5NMqy9+r7eeutVd7jDHZLcwRzxgdTK5df3kT4IA5ERgV+XYiEbyMY+7BQa9lwyQP4570570W9jqNiucUAIDrlP22AbJ+RIQUHykQ9EF5kQSeXoZbIgckeRXISCz8mhsXdvkxwPGZeYB13znp4wdk3zx5Gm2kfe9F+UlQsZYYx8D5FqDsHNvED4kEMRUchY4x/E6pAFgPx7rvnjGSK66CB6wxiRv8AEWYTENHdDX2qLcct1KByRjV3j0dQ25If+NMk1DIwX3OgP/zdmxq5vvuRzyDzRPv2j5+k+dXzooPXXXz/NI/V5zBG6zfHlav40jVeb7nbiT5cOlUYnVaWv3SFPXXLRNdeHjP9SuaeQH0tlJEs/CgIFgYJAQaAgUBCYGAEpB5EXvfLKK6ejPMe98rQBxrIdQmH1bSdscLo4zdog1LvJWI32cfQ4pPk15PtD+sIp5VQgWLpOA/Gspnf6vp84NWfIO8e9hxMEVwQRbI1dEzZxXxv+UT+lCXdOHzyMh7/73cXhiwKScY92xLhoFwxyGRoFW++YVB6Nj74ZRzvDSCB9kJoyytWHX5AfnN5Rd5iHYhf3GUM4t4310Pv6sI2/Gz9jDT+ni0yqF+q4TzJvm8ZFnR6yqv1kNZfJUcZ8vu/tG4+6rpuGXI/ax7yN5hF5gHebvs6f36a7Z6FDh8zXUfu+VO4v5MdSGcnSj4JAQaAgUBAoCBQEFhQCbTUTFlQjS2MKAmMiwLEWMeEUCdERUp1ET3QVUR3zVeVrBYGCQEFgKggU8mMqMJaHFAQKAgWBgkBBoCBQEFgWASHeQtKlgQhfLldBYCkhIPVBSoD6MKJdRH1INZrWcapLCavSl4JAQWBhIFDIj4UxDqUVBYGCQEGgIFAQKAgsIQTU2Yg8fN1SuJGjOGq6wRKCpHRliSEghefcc8+tnIakcOrWW289V59miXW1dKcgUBBYIggU8mOJDGTpRkGgIFAQKAgUBAoCBYGCQEGgIFAQKAgUBAoCzQgU8qNIRkGgIFAQKAgUBAoCBYGCQEGgIFAQKAgUBAoCSxqBQn4s6eEtnSsIFAQKAgWBgkBBoCBQECgIFAQKAgWBgkBBoJAfRQYKAgWBgkBBoCBQECgIFAQKAgWBgkBBoCBQEFjSCBTyY0kPb+lcQaAgUBAoCBQECgIFgYJAQaAgUBAoCBQECgKF/CgyUBAoCBQECgIFgYJAQWAeEPjHP/5ROR70K1/5SvXP//zP1bOf/ex0ROiKdP3lL39J3dX/+br+53/+p/rDH/5Q3fGOd6xucYtbzNdrl8R7rrrqqupDH/pQteqqq1b3uMc9qmc+85nVrW51q0F9gzlZd+rR3e9+90V92tHykNtBIM/gpknG7b/+67+qr3/969U3vvGNqeq4//zP/6y+8IUvVL/85S+rxz72sdWGG244g57f/JHzrTu61ginK5FDa0Y5Tnr84S/kx/jYlW8WBAoCBYGCQEGgIFAQGIzA//7v/1a///3vq5NPPrk655xzqo9+9KPVv/zLvwz+/mK/8Wc/+1n13Oc+N3WDQ323u91tXrr0/ve/v3rBC15QnXjiidXzn//8eXnnUnjJtddeW+27777VkUceWX3yk5+sPve5z1Uf+9jHqnvf+943697f/va3iuOWk1qctV/96lfVG9/4xsrvb3/72+eV9JrWGLTJrfn8xz/+sbr97W+/pEg1Y/WLX/yies1rXlPd8pa3HGnckAW/+c1vqne/+93VpZdeOjUdx+n/1re+VT3vec+rXvWqV1XPetazRh5ez9CfUY4bn2/d0bZGmFuvf/3rq3e84x3VGWecUT3+8Y8fuf/lC/8fAoX8KJJQECgIFAQKAgWBgkBBYB4RQHp8+MMfnppjMI9Nn+hVnI+3vvWt6Rkve9nL5s0Rtgvtvd65wQYbTNSHFenL73vf+1LkBkf2Nre5Tdp1XmmllRp3nb/0pS9VP/rRjxqdUuTHT37yk5Gc6IWEc5vc/vnPf67e8pa3VC95yUuWJIk5ybjNQsch0pAez3nOc8YiPxCu6667bvWYxzxmsHgtL93RhN9nPvOZRHz867/+a3Wve91rcB/KjcsiUMiPIhEFgYJAQaAgUBAoCBQE5hGBWTgG89j88qoVBIFRnF9EiXD8ph35UZ6zmKD96U9/mhxRBMhSjOCaZNxmoeMmIT9EThir7bfffiTyY3nJ4yzwW159WWjvLeTHQhuR0p6CQEGgIFAQKAgUBJYrAkLZXZPU44jw5XiOXPjb3e526bmzMmztUEs/aNud925h6b/73e+q2972tq2RF/rPWeh6znIdoOzlQ/ozrbZOgkuXTA3pg+///e9/T2NClqSX5Hn/xv1Pf/pTtfLKK4+UgtHVrqHO7/e+971qjz32SBEQk5IfMW+kJoxSF2Yac5acDB1jqSGiiS666KLOCK4hc3IS+fT8v/71ryOP+5B3Dh3/pmd16fiC0LkAACAASURBVLihGNefOwn5cfHFF1e77bZbGqtRIj+6cIp5K+1plFSaIdjPao0YV08MafNiuaeQH4tlpEo7CwIFgYJAQaAgUBCYKQLf/OY3qxNOOKF6ylOeknLDGaDPeMYzqs033zyF9B9xxBHVeeedV93//vdPf1P48Q1veEN1+umnz31mB/iyyy5L9RE4gkiEN7/5zSlt4G1ve1ty6HLDlsPq8+9///upbw996EOrQw45JBEUcu7VG3jIQx5SvfrVr04OTtOlbXaftXPttdeuPvCBD1SbbLJJtfPOO88Vp+SsqdvwxS9+MRWe9Pxvf/vbyWG9853vnB6r/8ccc0y11VZbpZ1sqQw77LBDdde73nVQ3/Xlda97XfXpT3+6euELX1itscYaqV8/+MEPqmOPPbb6xCc+kdq21lprzeH3pje9qRLO7TNtcb/f1ZaA/Y477jjn5P/6179OOe8KlyIBpGSss8461YMe9KDqU5/6VCX6oI6Rgp2vfOUrU1/e8573pDE5//zzq3e+853pM7jBRkHOq6++ulJYkdMXmPTh0tZfbdF/mL7rXe9KY4G0MAbG9T73uU/F0f/sZz9bXXfdddWWW25ZnX322en3/P3qbnzwgx+snv70p6e+HX/88an2gboxxggmnHDFSB/+8IdXahRst9121U477dRZFLFL1tWlOfroo1OBSWP66Ec/OsnAQQcddDN8P/7xj1cnnXRS9dWvfrXaaKONqnve856pBsb++++fxtGlPzfccEOqU0Du9MP4vuIVr5grXAkLRMIpp5ySnFT9lnKgzkE+FnX5b8PXu4331772tYSR+jLmqnoUakaYl2qXHHzwwamdbbJvPpoTudxyIOkCcoR42GKLLZLzu/HGG8/VtOmbk8bPjz6TXf19wAMekGQSftrl37ZLTQ7948jTVX7P58uoMq699BS59EM3/Pu//3sibPtqtcS8hIG0MgVujfc111yzDDGkjx/5yEeqbbfdNtUUIau5DJDz9773vQlTn5u75EqdIDLhPXnaCx1LryAFpbP4Tshc4OZv5uJpp51WXXLJJUm3kyc/5FlxVjooSCw64Lvf/W7Sw0960pOS3s11h+fSF3SZfu6yyy5pPl5++eXVy1/+8mrNNddMfY+1gi41t7W9Se7bxrdOfhjPaOeXv/zlNO6jyNC4emKmC+5yenghP5YT8OW1BYGCQEGgIFAQKAgsHAQ40oxXBvn97ne/1DB1CjjxHBEnDHDQOGPIjbxYKefO933mNJH99tsvGc3xHMa05x5++OE3Iz84sJ7LweAIewan2cUg55RxJNtOKeFQ7Lnnnsmx22yzzdL3OK++w+jmELlOPfXU5MBxMDj6nstB1j/kgN17xQT1j8HuGXvttVfaCVefZJVVVuntu75EeDknX589h8OjaCZipmlH02cvetGLEgbaIKKBw+IZURgVccBp5WDB2yWMHTnkexzAtlMQmnaM4zPvUggVJtIYOFdO4YnCqH24IGG0o6m/akLoVz42MOG06R9sOHVPfvKTU2FRThXi69a3vnWSFXKhTokTVmK3Wn9f+9rXJkdI9I77ER/+hQFZ03aES1t9kyGyHqTFkFod//Ef/5HIGfOkLfKDc85ZI5MhI/qinZx8O/PGN+ZfFHiEISyQh/XL2HTh64SaG2+8Mck4LDjHIiXMTWPsM+PfN8ae0yS3+bzP016GzEnvDdy0AwFKlpAOu+66a3Lqu4paknlkGbIAicOJN3fM7xj3oTKuvQiGmPtw9l1Fgu9yl7t0kh9IDPgiNNyvXzAmj54behJhBH/36yvyAenjd/oBiemK/iNyycNhhx2WiAi6qE5+/PjHP04Ehp9HPOIRnWQfmUcIB3GQy1LM+zvd6U6JSKQnXdpL/+WEC7nUZoRuTgp9/vOfT2NBzmEW86dP7ttWwCZ5C3lRgyf0wRAZQmCOoycWzuo83ZYU8mO6eJanFQQKAgWBgkBBoCCwyBBgrL/0pS9NziPjl1PpCifNbrwdd85Jk8NTJz8U5OOAICA4TgxoJx9wZiKipF7wlNNqF5Gxb3fSu0U5+N1uetPFOeYYImM8z7vi4lwjPJAHLs7NE57whORQcFA4IXbf7VY/+MEPTg48x8NzOAEccc6JSxtEufT1PRxA93kWUqEeidFGfth1tjsrqsblvqOOOqoSWYBECkeO0a+tTfe0iV0X+eHITGQCTOrv4LANxaXe33De7VyLZojoBfcZC04+h4/Duemmm6bIkCB9FDXUf6QA8sPutTYixfyOKODIkSnEyVlnnTVHfDmm9MUvfnGKAiHT9WtUWZ8W+WH3PMchlyXzDflDxkTkRHqY3W6RNb6HOMuvIfhyiF1BbsAFeSaKJYjCoWM8lPwYOidFKITjeuCBB85FjPQRSYGBaKlzzz034cPZDgceAREEVMhzl4wHjiIXYu7HO4akvZBjRE3M0/huHS/vQSogDZBPZNtcIPc+rzvzCEORF/mVz+PHPe5xiUBEvCAu+64u8iOeu/XWW99sztR1R4wPwhjhF1fgL6qOLLvg1yX3XXViRiU/umToggsuGFlP9OG5mP9eyI/FPHql7QWBgkBBoCBQECgITIyAVAe769tss82cY507ANJawrjvIwBWW2216swzz0zRFAxlTujTnva0tHPpb+G018kPkQ1250QD2A2/6aabEvlwwAEHJMKk6ZJCwNlhRNdD0xnPdrftdLo4y3ZYm3bmw8DnjHeFuPf1PSc/2pzmNvIjJzoCo/wzu5ecCukL2hFHcApl54DlxE8dqy7yIydT6uTHKLjU+yu9AglmXI2/aA6Xz6UeSX3hnHOW7WBz9I0nEsz/Y8ccsSWSiHOKBFKwkUwIrxf9wQHcZ599qtVXXz09H2llzD1bGlH9GlXWp0V+RGRULiPxGUxEOzjBQspOXCJDRCjpZ/10i6H4xrOkYhkPKSyibaJeytAxHkp+DJ2T5K6J6BhKfugXIktaj7QLETJ0VB5900QYjiLjfeRHEGk//OEPb1b3pK1mBf1mzkqJMYbI2bwOR1N0Q4xhtB1Zi1RE6rRFBdXlfgj50XSKTF13IJ2k4tUjSJrkaKi+bNLto5If+bjXZWgcPTHxorqAH1DIjwU8OKVpBYGCQEGgIFAQKAjMHgF1JjhfjNqIKoi3MmBHIT/CueMYMELt0nPOOaMR4t/mGNih47CKyLjyyitTDYBHPepRrQCEAyjtYamTH0DgwIiEEJ3DeRUtgmTiBHVdy5P8aBqbaCtCRyROpHaIDmmSDdEJdsylNpAlKSCcRikOHN76rnsXFqPK+jjkh/a6oghknxMY5EfT/GvrS5fsN30noj9ESSCMIjVhWuQHYjOKj4rs6ZuTk5IfIgqke4gIknICj/oxsAuJ/EDykVM6kK4SGYcAET3RlMaRf1YnP9SWeeITn5iiPkQ8SO3Li/82jX+d/FBXRKSRn65CqvW/6YO1YrGRH6PqidmvusvvDYX8WH7YlzcXBAoCBYGCQEGgILAAEIioAuH2TWkviIgICe9z5HTnuOOOS45JnFbB8bJbb9fZ7n0b+cGBUa/BPcLCpS10FT2MkPUrrriiMe1FvjmjV1qByBZOUqS9aKcogeuvvz45aj7Xznrou+J9oioUGe3r+ywjPzhPxkYfpH84aUGbhpyyMC75EXUKhuBSJwna0jLgrg6FyBUkl9SgnLzgmEt78a9xlRogXUMqkuvnP/95ivZB+nDg6mkv7uGEC8NXBLJ+jSrr45AfHHP9i1SGPrlpS3vR9lz+8r4MwTcwg7cCrnvvvXeq16B+jkK35ufQMe6L/PAshJRoK8/um5Pm+LiRHzCpp7HlaS/G3VxEyCBEuqKbIuKM7kE4mFOuqG9E3tqiwdpqFfk+LKQrRQRT1BgSqRHRZ3naCwJQRIfImTohUic/ENTS9aT1SblRcBdR3HXVyQ+EtkLJeUrdkMiPSE9EOjWlvUhtDB3bJ/fTTHvpivxoSnvp0xMLYFmeWRMK+TEzaMuDCwIFgYJAQaAgUBBYLAhEwUWnvYQhzfHbfffdEyFht88VzmkY9UFYMN595uJkMdCd0uJSX0NKi/oOcdJJPe0lcLKzz7llnKu10XdF0UdpFE6dcAktF0HCuLcz6uL0qRHgvZEjz/mQVqFgqvoRjiu1M6vgaTyHcyGtAgHS1/co3qqfbU7TuGkvnF19lJqjUCsH1g9nze5t1zUu+eGZnKYuXKIQbFN/64U0PQ/hhAQztsYirwkQjiin2D3SlKR+qAUTY0LOyBIZcSqH36MNgYMUGgRIvWZCYDRU1uOUlrwORxPOEYXhZCC78dqtCGdE5AxxArVJwWG1dWLekONc/urv7sOXrCB7OKocbilo8R3zIyIG+sa4reAp0kqRSzItrcn8QHoiFBVi7ZqTyKFxyY+mWiGigswLqWIufVc/p4/8CBlHsCHiolhqkGxdkUu+G8VSFQcVueOCOeIWSRN6MsgH4xz1VqT1qZEhikL7pTwhVKSJxUk2+ZjTo0hcutUzIu0GEYqg6SKKI+JJCojaR+43P8hpPJeur6cF1nVHHHEcBU/jnQqekjOkj3npGiL3bXprmmkvUfB0VD3Rt/Ys1r8X8mOxjlxpd0GgIFAQKAgUBAoCU0Mgjtq0i6gmgMvpFJzUcLZ9ZhfZLhvDef3110/1PdTnEO3htAXGswgFu66MaVEKnvPABz4wGfcMfoU97ca5H6mSp21wnOwceob6FkMuu6ruFwUgnN/7OHqeH6dkcKw5N2oEIDM40RyOqEWi//LoGezIEDUWnEridA79HNJ3TgtHxo6vC3acdv2zw47Q0XdtsMvKkfFO7wk8fAfp1IQRgobTr2Al55HjpcAnR7btaFD3KKioTeutt17amefQIYJ8ppisoot2kh1fmX9GDjg3bbgY29jhrvc3xs3YSM/hcHHq9RUm0pm0DTklJcq7HKPMQUGAebb6HpxGfeSoO/WCvLkQcsgOJ2CIakAO6YfjN13wbSOF+mSdbJAhJ9iQxzhtRnuarkhpEMmC+NNnY6Ld8HSKUTwHkWMc82cjlzihTjeKE3/UMOFQGq9wJpve3Yav+WYue497EDjeg2xSQ8XRruan9jjKt22MEYh1uQ3iiS5Q1FhkhegVUQTh2PfNSSe1IKm0UbSAuYOUpB/yz5AD9egmDjiSloMsysTYex+yCIbkxLwNYm2ojJMj44bEVCPFUbdwMf6waxsHx8MiPGFpjolcUrfG3AgdJ6rDiU9Rw0XtGfcgcvxIZfFdsmK+ep85Yvyd4oSkJV85NnBHNpm3dLRxaZNRmJEt73Kv8afnHKecP9epXnQyHdOkO4wHvJFeom2MGxIZqXPooYcmwglxNFTu65jmejJfI8h+tBPJFGT8UBlSdHtUPTFk7VmM9xTyYzGOWmlzQaAgUBAoCBQECgIzQcAuotBrl5NKmo6Yze8ReeAEDikIfne/34XBc0YiPaMvOiE6w0lk9HJu+/LYcwA4oEPex7jmlCJFOBX1q6//XX0f2sdxBg4JIAoAyZOf7mB3mTMr6iCOpx3n+X3f6cOl6/tdY9P0N46aH2Nkd5ss2b1FYLWl+rgPaSF1K9KtZtmnpmdHzYsh0ThtbRsH56GyPws8or0iP+rzaVrtamt301wmA4iYtqOxuzCIvviuk63IHN3Wpgfb9I/7yWroxFwv1OUURiHjo+i7vrFs+zsSYGif+t7Rp0v7vr88/j6Onlge7ZzlOwv5MUt0y7MLAgWBgkBBoCBQECgIdCDASbB7Zwfwvve9b9rRtaNpF7Rc/z8CwtURAvWCtO6wGyxapOlvBcOCQEGgIFAQKAgEAoX8KLJQECgIFAQKAgWBgkBBYDkhEEePSmsQ/i7qQ+rALKMollNXJ3qtcHVh5WoLqEsQu8TXXXdd+ly4fhTYnOhF5csFgYJAQaAgsGQRKOTHkh3a0rGCQEGgIFAQKAgUBBY6AsK+1UC48MILUy0KOeRdhfsWen9m2T5pPWpmqEUgtUPUjDoLSKOukxNm2aby7IJAQaAgUBBYPAgU8mPxjFVpaUGgIFAQKAgUBAoCBYGCQEGgIFAQKAgUBAoCYyBQyI8xQCtfKQgUBAoCBYGCQEGgIFAQKAgUBAoCBYGCQEFg8SBQyI/FM1alpQWBgkBBoCBQECgIFAQKAgWBgkBBoCBQECgIjIFAIT/GAK18pSBQECgIFAQKArNEQG2Dq666Kh2TqqbB6quvPsvXlWcXBAoCBYGCQEGgIFAQWPIIFPJjyQ9x6WBBoCBQECgILCYErr322urwww+vDjvssGrllVdOx3c++clPrh772Mcupm6sMG394x//WP2f//N/0k/T9Yc//KH6yle+Un3nO9+p7n73u1dPfepTW+/1fUU8v/71r1ff+MY3UlHPZz/72dUd7nCHFQbPUTu6FPH605/+VJ199tmVE24UwVXgdZ111ql22223JSkLo86RUWVked2PvNa3O97xjtUtbnGLmTZj2vPAsdJ/+ctfkrzFyUqjdkCbvvzlL1dXXnnlzXSfZ7vouPz60Y9+VL3vfe9Ln8Pt+c9//kQFoPv086h9ms/7yc63vvWtdMR3XLe97W2rhz/84dXPf/7z6vrrr1+mOXe5y12qBzzgAWkNgflf//rX9Hcnhz30oQ9NeJarqgr5UaRg3hH4xz/+Uf3bv/1bMgZXJMNOf9/xjndUxx9/fLXqqqvOC+6OUPReiwnHacMNN5yX9+YvWapGzbwDOYMXko8vfOEL1S9/+cvqKU95SnWf+9wnvWUaRs8Mmjv4kfNpcHY1Cr5142SVVVapHvzgByeMc+PEcxgu97///RPx4bSPl770penx559/fnXKKadU73rXu8YyApenHljMhucQgfvud79b7bLLLtWjH/3o1vEx1r/4xS+q17zmNdUtb3nL6u1vf/ucwe+kFxgZ73COyO/vfve75AB88YtfrD760Y8uyZNM/va3v1Xsgbrz04X7ioDXjTfeWO2///7Vk570pMrxx7/97W+rPfbYIzky05YFDiiZbCPuhsyBadxjjvzqV7+q3vjGNybdmM+RaTx/eT3j/e9/f/WCF7ygOvHEE5MTP61r1vPAvHz961+fbNYzzjgjnaY0zkWX/eY3v6ne9KY3JT0X4/qzn/2seu5zn5se+aEPfai6293uln6nJ/fZZ59qzz33THarNfDzn/98r+3apkuG6Odx+jVf3zEXzP+3vvWt1ZFHHlkdddRRSRfwIRAcP/7xjxNG11xzTfWe97wnrUPIKribT8bP39gU97rXvcrx6f9v4Ar5MV8SvBzes1AWtXrXKW0h3SeffHJ1zjnn3GwxX6jtnmQIYyGxAJ555pnVox71qMbHNS1oQ9/bhJvP7CLvtdde1Ute8pLqWc961tDHTe2+pWrUTA2gAQ+aRC66Hk8+rrjiirSYfuADH6ge85jHJGekzehZLHNzUoNzWv30HLqOUQJTODMCpbAY06997WvVi170omqLLbZIBt9d73rX9PmLX/ziauutt56brwhMztDHPvax6t73vvcAiVn2Fu2wc8z4Pvjgg+dNDyx2w3MI0AxMY/uQhzwkjS9Hsu3i2P3kJz9ZxrH785//XL3lLW9J+rl+VCtH98Mf/vDUHd4h/ZqPe770pS8lB2eUdWlFwOvjH/94cpYRnne+853nHET/nzb5wfFcd911k+5fCFfTHFkI7Rq3DaK3OK4ve9nLqg022GDcx9zse/MxDz7zmc8k4kPkIcd5kqs+rtYkuLhgEwQoov+II45Icm6dFAE1JGqmTZeMop8n6d+sv8sG2HbbbatDDjmketWrXrVMJA6SfO+9904k0ZZbbrlMU0499dRqrbXWWjDze9Y4DX1+IT+GIrUI71toi1odwjbDbqG3exxRCJbbLrtFoK684pldC1rfe9two/wZl895znNGMjL73jfq35eaUTNq/ye5fxK56HuvsOqnP/3p1bvf/e65BbLN6Fksc3NSg3Pa/bSb9cIXvrD66U9/mkgmYamu733ve2nX69WvfvVcREfTfGX4IEQ4Rep/jHMtDz2wVAzPcfBu+k6TDiQTnAsEyIpGfjDa7VKOQn6sCHixjS655JJlSLJZEGGIbrK3/fbbLxjnqNgJw7TNYpsHQ8d1XDkfR5cMQ3ph3CU6lw3vQojf6U53mmtYbPa88pWvTP5FEPAiQ975zndWz3ve85a5f2H0aPm2opAfyxf/mb19IS5qQ8iPxdDucQbtggsuSOknX/3qVxuVVzyza0Hrem8XbsvD6Rlq+I+D5Yr4nXHlYghWTeRH0/eW6tys93VW/TT/OXkcDY6uyw6Xeg5BhvhsKZEfQ+RvRbqn7gCIirP7edFFFzXu6I/iCAj7jtoCQp7lePtZ3pc+apc89TDKpVgg/kTKjBKROE284AIzO8vq6sy6HkPTOEgDcNXruYxKfrQ9J94ZYyC1Kk9vufjii1MNEe8bNfKj7ZlD5c3OvzSeOvZDnWTvmbQNXW0N2RB1kM+jPqyH9n+S+xbjPBg6rl06L8a7Pibj6JJJ8I/vdsmCv/3973+vVlpppZSeIrJl3Lop3iciVOoK2+Hcc8+dm6/0l81UdVXgAr811lgjNVHKrbpBNk7ydy9vvTcN7Cd9RiE/JkVwHr4f+b+Mhzw31uRiqJtc9Uk1ZFFrUyTT7JIFzkRramOTkhvS7q5+N7W9Db/56L/2GCMKa4cddkhhaa973esacyj7FrSucenCbVTyY1JcFqJRszwNmUjzYnSOktueG65dDlLffG2T//jeUPJjyNzsa8s0/x79qhv0k75jVv2kB972trelnZnjjjsuNZPDJac/19+ifKS4PO5xj1sm7UW4q7D3tddee6wudumBWWE5VkOX05ecrHP00UenInLmqRBjY0Ee6ETF4oyLdM0LL7ywut3tbpd24uzQn3766dU222yzzE69dI43v/nNqY6On29/+9sp9cj35L3L40Z+CfPmBEp9oiM23njjuVx4a+QHP/jBRBAwZIUvS30iMzvuuGOSG8avWjAPetCDUlg9ol1uuFSrNof2hhtuSO8+77zzqq222iqFSv/6179Ojqjnv/zlL0+59+6zw+izV7ziFSnvXv/9IGw+8pGPJBnVB+lc+Wcwcx/HETaK9ingKwLKZyeddFLaDNhoo42qe97zninyCb762HSJnpwGXp6tr3SqQqIKB9o53W677aqddtopRWJF/z71qU+ltFHkpLB6bZQ25t+2C2bW+E9/+tOprxyR73//+9UPfvCDVMPF/7/5zW+mMdt5552TY/TJT34y1YMR5k8GFbtVp8f43frWt55zZIx3nvbS9pyo3WQtVmMMdsZYfYCbbrop1VMwdqeddlqSX/WepNf4Oeigg5IctF3G1c6z6xGPeET6fQgu8Tzzwjg+7GEPSyl86r+pc8Q+0j/6EYZqTKh7EzIZ8uc5fW3wPfIogpE8mT/GoGn+eB4cRT5uvvnmaZ6SD7UTfvjDH1arrbZaqqnQh3UTXnSK3XiyYz7GXLEb7zN2ob4ognz11VenMdf/SHVanvNAlHLMaY41WaSL3vve9yZ9ZTz0zxxWuwOJ1uXc5+SHde+YY45JUZDGhEwjAGHEsWeT0IfqWtAJ8CDHxkUdHPpIGg45pnvbdAnZecMb3rCMfqbXxtV9MR5dskBfwEk0rfdrN91Hp9Qj+0Zd6iL1hX4hk/CWWmp8rFUHHnjgMqkvn/3sZ9N6E/VauvTeJMTMqP1YCPcX8mMhjELWBsKpQA0GD2FA2FX4ZthYiC2eFi8LF+PMRLZwx8KAaXRP16IWC2KTIunaKbIgMd4tIi7GIIPcQmPhtsDKexbCLc+dYreYMNYpuU022SQt9vGOnPzQ1752Uypt/Q4Ih+DHwGxTpLPYKbNrT9ELL6WoGFgKYL32ta+d2wkbYtg1ieqQ8Q6nh3HByWHwNS2048rFfBo1Qw3LWRgy+snIH2q4ID04AxxWhgH5lY6hPgCsYwFm+JkLZC8W6vgMadNm8HN+4n6L26abbppOk7jsssuSgbLeeutVFr/rrrsuGb52APxeN67q5EfuyFhU1adpm5schhNOOCHN/dvc5japqK7aFZ5JJzDsGTH77bdf+nvTRX9EPxhCIiMYQhZtDoTv0iOxODMWP/GJT6S+KjTJsLj88suTw7bmmmsmg6xucPY5e/QnQ75PB026XET6C73OOOIcNxFiHCNhrnSEfjPiObV0ahuOedtC9jgm8GSsMqzJQ77T3odln7zDzbpk3Mh3brzn41onBibFcVbfV5hPXRTrWGBvfUUSqMHAmGVkmsN0eDiZ9V1NWHAI3IdccNHDvqOobV7M0XfJQ1MtB5+pCeN+octkgYxylqNIoFQoBe2sL66o2aNmTN9uvndzOBjmdEREPVlnEShIFpcdR/MsMLB+PO1pT0tzLlJWQo9ETRl6yHPZDCHjsLSJ4zv1+4eO6aR4IYvYLdZB/4pGsS4bd/MOgRRt87v2s084xbvuumt17LHH9hZ/DByNkz6zhwJT8mNM6bzNNtssdds9n/vc59LYcviaNobqn9nt7noOGxLBg3DTZn2wBhhTOpv+IXfssnBuh4wBssJ6xgFjz8Wcofvp6i4nSiFXhBCdZC6wX8gt3Rb1jNpk0hoTBZ+HtmHI/EFwiL4z380B9hr59Nkzn/nMBIl7+sasDbsm0jk+g5U5hfzI3zukMOp8zoM8JTbmgTVZxAFCky+grtxQ8iP0wRA5j01B5G9eLHX33XdPtgY7qE+XNEWdjKv7uuYdO99zyU3oXnJLthBJk5IfkfoCPzqDruDr8RHpMTZ++BZ0EF8SQa+Y7BC9N2T+L5V7CvmxgEaSo0CZcM5NIJeFweQx6aMiN8OeEW1RxogyPv1ucTUJXG2L2hBF0gUJo1pbLJYx+dzPyfNOxjAlhZHNF3eLPwbX4hI7nU2Kr63dnEDP7ur3EPwYXrDqUqTTFgkOBOfLghaGgjDg3qqF5wAAIABJREFUvMJ1vLNrQetqV5cRM2ShnVQu5tOo6TIsyecsDZlwYhhHfYaLHWPz2TxRpyGcEsYvZ8I85xxxEnLHp0kGuuSCwYxosNB5j3vpDQstI9URqfvuu2/aYWLs20n0/nCimyI/mj5rkzHzznPJNiMpjlKz+8Hg9v4huwr6wUDgMMWRrgwt43nooYcmxyOiJ+yi5g6kiCqED0eOc9kW5TDEsB7HIRhFZ4ga0Ce4IDOadpHNJyQyOdMfu8EwHlrvgyNB7owBw9p16aWXJmdFtXjPHRXLJnn3XFEsdsbDMOPsxyk1/j403HkUDGd5L7lSiDv0MxzNpyhUbe2w5h5wwAFz5HXex5jXCLl6bnabEd5FfiDIGLgIURddYQyj/ot/tdnPIx/5yESiercogr4oIe2xA50X1vQZGc3Dp+trdZOz0UR+IIDILvILLkgh+o+z1OewtI1xn9PXhxdH29w766yz5sgH67HQcFEgZDfaZic1TqQYtb3aSX8FYaQ/sQbYLc8xd5/3kDUkbJ9T6MQoa0fXc9iLNlro+iCokN8IZQ6jnfNxdF0Q6Mg4hHusxzae+k5oQV7AI2TXei3CgH1Ev9OFbTKZz5GhbYBjnzzUMbAxEfpLf2I+943ZOOSHSKogWWPN4jQHkdml5+ZzHuTkR8wD9r0ojKFXk+7rk3M2TBTNZv/HXAyZQ+ojaelkZF5bMe82vTuq7uubd+wPfhhSz7iK8vI7WxDJOE7kb45v/eAEp8YhNvlbomkQHyIKrV18JusUQpIuGKL3ho7lUrivkB8LaBSblF/d0CH8oigY/1Ekz8LJqI3TGrrIjyGKpO/Is/oOiAXMpOewPPCBD0yLLYeO4Zcf6cq5UXnYxIxQt3ol+7bFeEi/h+A3jf6PIjIUEDwwweG4WFDr4WnzQX50LbST4jLfRk2TYdkk99M2ZHLyowtPLDvCgSMiUkQUgwsRZscs0heGEh19hg4HtJ4SEcUmGaj0Q+waq96eky2Tkh/6ZWFF7nHSRIroPznnUAw91rnJEArS024LXaFPjBwEsH/jil2zpz71qQn3LvKjyeDJDetxHIKhOoGuFKLLQLJ7ibCpp73EsyIVxb8IpT69HN+L4sr0cV5YuY5JjPtQLJvkff31158rsBZzDdmSG++LjfzI1zd9Rshx2oXBc4qQIEi9/OjHvI+ce86mjYi6MzgO+ZETHU3khw0BjgG5EqKvXeadqII+0nGo/hmH/KADOCb0n4tTx0jnMNGLo5IJQ9bIur3UhJfxZIvYNUYQuRDDNnQQDyKjhpA7fXO+aawRxHZiEcYiZyKlxeeONEZiDyE/ODp9zxGdg2TtiuoYV9fRSTCiS8m71BlYdpEfoR9EUTRFOXWNb5OcDmnDEHkI24ec2pwTscaJlI5lvnMm+7A2ZuOQHznRMW3yo09vjDIPmsiP/LO+ueDv45IfiDLEWP3EGalhyBFrnIjDcciPOuncJGe57hsy75AdCAcENJtflBOiXFTqNK4gMdiRnk1viLpxmX+RVm9e5ikvQ8Z7Gu1bLM8o5McCGqlwmIQomYTYOsJsYcmjLDRZJIXPhbtaOBEKedGqtkVtiCIRHdF1RTsZgHYuMf52GDn0mFgLB6VUXwi1L1+MR4n8iPZ09XsIftPo/ygiQykzRI1pFHszXvIaOWkxzkMMu673Don86FpoJ8FleRg1bQ7VrA0ZY9BkpNQ/kxpmwba7JjUkd0zli1qI/G2o89FHfrQdh8nZlueNdGHUwcf/p01+REST9Dw7Hhx7hIXIk6FXkz7wXbqNcydlwzGhdi3rBn3gHw5nOKD1E46G4D2uQzCknxxr/XQsHcNafYn89Jchz+i7J9of9Rji/jr5IZVmFCz7DPUh5IeUTbt0+SWyJS/42te/Wf89X0ekVRkz5JNUAU4zeTR+ebX9aZEfyAs4RnG8Ic4bPDiCZElbbTBI00GG5gRNE25D5oPvjUN++B79wz6QioY0oqfYDIjSOsGA6HT1kXx5m8fBi+613nWdnDRr8kPKTRdR0LcjHk5Y13Pq9lbT+Nd1Hfutr1CuqDQEkY2uqH8yhOCcpp0wtA1D5o+5QyaNeaTgOIKcnIisDsKqb8za9FJX2kufTu3SdfM5DxYC+dFF4vXpkqGk81Dyo08W6DIb1Agavpso26ZI73HWstjcsCapC4Z4ixQb7xPtJSVIlAp/K4qfDtF747RnsX6nkB8LbOQsRs68lqtp10bInp05O1BhTFi07bRbPOWkIkDqR1W2LWqKA3HKRsnxbIJIOJXIE7n33h87YV0LxTjkRyzGiIOh/e7CL5z8Sfs/VGzg5FJQLK4IsVX4Kw8t9veuBa3rnV1GzBBnfRJclodR02ZszdqQMQZD8Azyg3PZFcI61PnoM3SayI+oAh5pNgy5JqN63MiPuqFskedwW+RFgJB5hQyHXl3kB6JQagsysUl/zZL8GOIQDOkj4laosL4gaaKwqjxdxvekIbHRhqHkR9ucb8Oyz1AfQn6oG6Hf+YUws4O1kC6yLJJCGolohTiOVdSC3+X/51EVuT7imDalgSECpCogKdpqfpAB8wdp6PchzhuyQyRlGMCiGERceF9f+PxQ/TMO+UEO7fJHyoX2eI61V/+lOuS7taIIrPND6pTEju04eDWFf5M98iuCbN11151Z5Edb2ov3c+j1H6nWR360hd/nz6Er6ZZIc4v5lfezbjewD83HtvQ6Th2ZQrJFSlee9kLuOX0iKJou4y6tsU485X3vk0lO39A2DJk/IqdETtLLLvM3P4Fm6Ji16a/5ID9mPQ+WJ/nRFJUMa3oOkW4Tib3VpUumRX70zTtRHzaCc3KcvrchzI/r021D1sA89UUqDdkNIj42ocxr72RvxKbrEL035P1L5Z5CfiygkWQcID0UMsXWNYU72zWu53HmaS8cHXlgFqC8kFUsahSG3aw8f66uSGKydEET7KPQQKGbFg7h7TExr7jiisa0F+kxsfANifyIdluw+/pt0fbMLvyGKNIh/R8iNkJbsa0M2boTaAeRgpR/m+dN5gt/fUEbhfzIjZghzvqkuMy3UdNGfszakBlKfrSlvfg+o99cYcT1GXpRIKtLLtpIg3oqkneTO2kv/lUwlJEa+bJ9Bk6foew5Ujjk09u9jVzTIXPFPU39CMNaCCmn0C4y/SW6pCntxU63MFj3cbqmEfnR5xAM6R/dbjw4qQix0Ln0vbQ4BZiROtO4YhwcI6q4YFzmhvQ7u0KwiTk/FMtpkB/TInimgVPXM4IQVAPCuImG5HAhs8mh1K78qusjc0XEn/oGNihcYQTXdw2th9KfyL+11Nx04oZ3DnHe3KOoJWIlCnZrI7ItHLq2vg7VP/W5GWlmDOz/y95dQNuSVHcD74UEAhlcZnB3Hdwlgw8W3N3dYXB3gg3uDsEZJDgMboO7heAZLARCICTf+tWX/Va/nu6u6j597j33vuq13po75/Tprtq1a+///teuXUFukI1tZ5FxRAb0OoptagOCQ9FN72UjzU8BOj31O6d/xELPUJtXlVcU/otAJmQmOw7O4I9XzfwYIrr0SUacehntYrhwmWKJCGPEqPGTudPO0OuOQe45MqqQEfSgPQbtfgZJD6ccdNBBiZTSf+PQdwXByS7Hds4IuGx7gWnUf2vX/Gk/x/YxYy7zh+4gELt9z+mkVH7PL2lDyfyhy56nJl2QPnSifUJhTtZRa69PZusiP7ZyHrSxQRQ7HjtNqk8OU7a9IBCiJk7Uo2sX7vV8cY/t9cjp2Jo0ZEuWIj/gsTFdkOVrXsBAUehaTGYe0ncnHLGLdE0MZjvynMsc9nz9am9tjZqMFoAtFrVJyBK7N6ctO/U3lfzYoJFjzO35ZEgF+hho/9pnWkcAYvUsKoUH6LCiIu3JBBTAA9Ndp+bZ3QrgXUOS2yfs/vYkA/Da1amjGrK+OOnBxQFLlURQ2B6jfX3BzpAztjKAzBnrt+r2njkmvxJDijhiUI0B8DiXDGGcgT/ZO92ihkFYIWraJziMObQxVR0DMSXkR4lcxvRiK0GN/ZN9K6jks24g4x0l8nQfXXUaAh1wekTMA0DUfnMESJARAXIDSHKYbeA7phd9QNm7OMZ2fYsoTArYA9qeKciKFdgc+ZEDyt1iXN0AMWdqA6hayY5tEGwJsMxmIFa8g/2Kgqcxrzh6QTxZOIFjrOZHbp/vWD9tJwBk2LYpwIUuyJIz16P+SzsgVix0qe0vUcgUYRSnR3hXFFqNleCY86Wy3JfIj5grdDiCeytn5Gn7SxwF6th1K9lO9eCjFORDLgk8FUhU7JPfA5oR3QC8z5FQyCm66nfAMPkiPARgaqkgA5wA4r2CZYGxbV+yquIzPt74Iej4WsQgUkvBVrZn6MhMRIzgwlYyZJn2+K2iuPrS95mtbNrhneqfsB90ynxQgNKCh/fyl/AAkkcGCr9tDrNtdJxP1W8YwjMU5xU0W9ghq7FjZOnxqvJCriBHjY25Yh4jgl3aSeaCC5k/yFS1OdSxgbPanyF6+rbokG3YZM80bgKVNqmjr3ABwoFv8E732EoS+tQeA9swjJWxNVYICs8bek7YXlmmxoA+S4GXicPewzeISDYA4cEnwDuyUX03duqdgJMPNsYwqDGnZ3yKQrb0f2yFW/CMSNRfxzqTtZPJYEO2P6eT5g37PtYGxDg7XjJ/ZHcJWPlpBYIRPOQKR1o5jyOlc7Lu829wEZ031/TRGJgXtj37zKIY/SMH/qH9mUUzWWZD17rngZPpzE06TwZBzrM1+mQc6Jk+jbWzbSNDp/1GFiBbRrfNO/2Nz8K+sTPmmXmKILZ9jt4h8skWjmIvhmyJz7v2WXykyG5Oz9r2sG37xuadhWd217yDV8wH2/1c2m1eeS+y18ELcxc84FwyhPG6cw2+Mb/4j9jyEjo0ZvfWcdJlDvNt5/eV/NhO6fe8G/jAEO6///4JRJjgJhJQYH+lizOLugFSG+3h57z8k4mB9bOCNOTUGPcxQ1IqEo5YuzDA3TRJ7ROkYEABQQbIKloc18eAdkEcozLkjDnvkn4fccQRo/JjKHP9Z+gAXsYqiJpSmURAgxDSP2ADGHBahTF1WfliEAE/4+R7wFXqd59DC5JrrA1DcuPA7O0vcbT0bRW92ApQA/QJiPWnD1jGatA6gIz3AX6l8qRrVsHimEorY4J0TiuOyDTe5rV+CXjohboIUhnNFavHYwFSFyhzhLGFgO2gv/aEAhYCd6udUvo5RXNTLZoAOAH0gTPzsw16PLMEKCNf6b4+54KYrj4H+eEIvThiU4AAHAIi4Zxj/gIAAhNEInLBHHMiRh/gFIABlznAA9ABpEO2UwALqPnHvuXqI5nr3undLoDdKiOwCBQC3YJpdhwIt3IFEIV+TLE77XvZS+PARgusBQJ8C1Ap6CFTOhFzfkiWpfreBu90TIAGtNK5LjEQdnBu37bqd/QsTljzTvpPrlP0OorWWsSwkmz1TWp0O63es+M+/mAskOjre2zL8gxYwf7yqc+YK1MyQtR6J1JPXaHoQ9Tw0HftChl0SXTP0If2Ik+uPavIq/3saL+2b3VWksDMolBk+M4NPkqek+snW9Snl0PjEPL3fehyac0Wvylpc6kOzG2D3wVRbG7zlXECmv4h9mzt5i8RF0u1O9evKd/vhnkwpb90bMzGzbElU97fvrdPh30WNZvYev5iSrHy0rbQW3jblp+u3fJ+ZDQsNLRwm7MHpe3YyfdV8mODRg9jZ1UYqI7jCTUPUy+FHDCODIuu8rYnXRtcjDm1nCHJiYbhNcEBrb6sgFUc3FC7x/oN3JfKT99W7X9OPnO/X8WhTQUxfW1cRS6rjHm0ZS6w2lQg09efttzb33OUQGhfMDBHL/rGA9DzLxe4D+nvmI4hP6x8TjkCL94TmWBWLARQuaBgFT0tmZtD/RTgIdesYG91wFTS7vY9ISPBHWDfDk777tvKwHlqX+r9VQJVAlUCS0ogatT11WOAbS3uwdxL1GpYst31WVUCVQKrSaCSH6vJb9Ff26IiKOkrUmYVVsprroDZog3aYQ+r8tthA7ZwcyuQWVigBY+zCiObRcaZ1H6pzzJbZJRMvYZql0x9zrrvl2HnpC0ZevWqEqgSqBKoEtiZEojtEjIHbXGJbWKId1tTZO/aHjW0fWxn9rq2ukqgSqCSHxukA0C11G2FcBRJi2wKKUw+x0JXBnp4wKr8NkiZt6EpFchsvdBtEbO9Qb0QGWCyPmxFKakb1G4tsAlkHnbYYWlLk603m3ghp2V92Dc8VuRuE9te21QlUCVQJVAlsLcE4AbbDtUuseVUHRcZcLaLIvVjK0yVW5VAlcDukUAlPzZsLO0BVaRJYTQp1faMqadhP36c/LBhTd6o5lT5bdRwbHljKpDZWpEjA6yQqbWjkrmiw1PBou0ltrrYkhHXZS5zmeypD1vb0///NgUBZRhFAdvtaEN9Z5VAlUCVQJVAlUCVQJVAlcA8CVTyY57c6q+qBKoEqgSqBKoEqgSqBKoEqgSqBKoEqgSqBKoEdogEKvmxQwaqNrNKoEqgSqBKoEqgSqBKoEqgSqBKoEqgSqBKoEpgngQq+TFPbvVXVQJVAlUCVQJVAlUCVQJVAlUCVQJVAlUCVQJVAjtEApX82CEDVZtZJVAlUCVQJVAlUCVQJVAlUCVQJVAlUCVQJVAlME8ClfyYJ7f6qyqBKoEqgSqBKoEqgSqBjZKAAsJOrPBvieuvf/1r41Snj3/846kIu6Osney05OXIbM//6le/2pzylKdMJ0gt1f4l21n6LKdX6dN+++3XHO1oRyv92eL3rVuuTkl5//vf3xx55JHNP/zDPzRnPvOZUx8Uwv7P//zPpCftk7989opXvCKdCvaXv/ylufWtb92c4QxnmN1vz3PRy02/yOTtb39789nPfjbp9sEHH9xc6EIX2vRmz27fds+Bpe3gbEEs9MOdpOsLdXmtj6nkx1rFWx8eEuAkgRunJWzqSQ47fbTaQGS7Zbzdjm/VsdwKWX7jG99ofvGLX+zV1GMc4xjNec973gSa13HtZECw1W3f6vetY7zrM6dLgO36wx/+cJTAbfqThn/x5z//uUEqzA3ahn7/ta99rbne9a7XXOQiF2me/exnN8c97nFXbrYTtJyi9vKXvzwdB/rqV7968ZPnBIb/9m//1jzsYQ9rjn70ozf/+I//WCwb7TNX9XU7iYa2oF/84hc3t73tbZsXvehFzW1uc5uVx6DkAX16S66/+tWvmkc/+tGJkJgi15J3Csi+8IUvNLe61a2al770pc0lLnGJpNePfOQjm6c//enNW97ylnRSocvnT3va05rf/va3SUdvfOMbNze72c2aBz3oQaOvGhrfn/3sZ83Nb37z9FuEygEHHFDS5G2753Wve106yfGBD3xgc6c73ak5+9nP3jz1qU9tjn3sY29bm9b54qE5sKrtK2nzOuxgyXvXdc9O0/V1yWHJ51byY0lpbuCzOCdgYitXUfqMm3Z85zvfaW5/+9s3d7vb3Zqb3OQmGyitZZu0FUa+3WIy/tKXvpRWUx784AcvJuM5wcB2gL8lR29dsmy3EWAXVDz84Q9PIBlQRFohPpAgc+Q+JoNVAcFW63O7L0NtX1fgs6qsltTF+qytlYAg/DnPeU5z//vfvzgAn9rCj370o2khYK4fHPq9QFfg6ShmASnfv9SF9HjlK1+5FvIj2ihI/8lPfjIpSP/jH//YPOlJT0q44sQnPvFS3V3pOZ/73OdSYHuf+9ynueAFL7jSs0p/PKa3c+Ra+t5vfetbzQ1ucIPm0EMPTeSHS4YDf/bQhz50T2bHT3/606TvhxxySHPQQQcl34f8y2HTofHlo8nYRc5zicTSfq5ynwycu9zlLkk+d7jDHRJZZ25ucptX6a/fDs2BVW1fSbvWaQdL3r/0PTtJ15fu+7qeV8mPdUl2Q56LET/jGc+4xyltRbPGgBnnh+2fC/q2ov1LvWMrjHy3rYz+0jKeEwxsB/hbatziOeuQZV8bAVMrnh/72Mf2mqdz5D4mg1UBwXboc3ss+oK6dQU+q8pqaV2sz9s6CXz5y19Oq9iPe9zj1hacPP/5z0+ZJXP94Kq/nyPNTSU/BNWCbATIppAfc+S76m/G9HaryY++vvSRJCV93g3ju1VYokSe233Pdtiu7e5zff/mSaCSH5s3Jou1SJohUHC1q11tS8mPIeO2rzmA7TDy65DxVgQDiyn9gg9ahyynkB+bJvft0OfccO4GYJzrY/1+6yRgu4uMD75zaItAbAOxYj1n5dZ2N1kZYxmQVvr+9Kc/Ncc//vGPspWj5PdzJTbWt+0kP4baZSuH1f8PfehDoxkpVtpdS9cqmSvnkt/pW9QNkQk4duX0dir5MUVepaTG2H2rjm+JPKfcI8uRTPvm39BzZGr+7ne/S9uvutksc7CEMWCHjne84+1VN2VKP8bunaJfJc/p63f3dyW2a0yOS/V9qmzdr0aNsfiv//qvZPfbtWxK21XiO8Zs/9B7xuYrXQ47QrZsSc6elPZnJ99XyY+dPHpNk9LnhgzkRz7ykeYWt7hFAgWRjtjt7pgBjO/sSYz02VyK4phxm+oASgxF3/DNafeQGuScYLyra/hLjPxSDqX9nKkyzql/DlTlfj+kb1N0auo72vfnxm9s/iwty6F+9GV+5OQecyMAPYd8nOMcZxVRjf62RJ+XAFNT+lUa+KxNKAUPngNk4rGr6K5n5Ozg2HhNGYeuGHJ9XuXZBSKffcs3v/nN5jGPeUzKwAJy1c3g9xTfvMIVrtBotyD7Na95TfKrtnHKcJORpM8yRd7znvc0V7ziFdP9v/71r1PwZK+/ff4XvehFm9e//vXNS17ykuaTn/xkc7GLXaw5/elPn4Kle9zjHs1pTnOaVPfiuc99bvLX3u3vG93oRs01r3nNBLbHfu9dj3rUo5o3velNzZWvfOVE3nz3u99N/7Vn/FjHOlbaVnfnO9+5EYjKNmM3Ln/5yyci5hOf+ERv30560pMmmbbJD/ZJ/QbPd6lThDQS/Hmu99l685CHPCTJoO+y7eeJT3xiKpLpH7L361//erJjQTyNyZz+kvn73ve+RBTpB3xy8YtffE8tiC9+8Yup9sl1r3vd1Nc3vvGNqX0nO9nJ9shKTYpLXepSqdjqpz71qeZ5z3teKvCqxonxfvOb35zGWo0G2W/G65a3vGXzqle9qjn3uc+d9MVn97vf/dJ/v/KVr6Q6Fu41frJ7tPEZz3hG+kyGirYr7Ern1JfiA0LOdOkFL3hB0p9rXOMaSX8UBb3d7W7XG7Tk9JbsPf9HP/pRqr9hjLp6GeMzJK8oZNo3jl1SQ18f//jHJ9lFNqPPZFOpeXHZy1429dW8sv1laE6Nja9tNs985jPTM80buimg815bbnxGp+mnv8nQPNp///2bD3/4w81Zz3rWPZ/F3NI3MkemnepUp2rOf/7zN7bvXvWqV22uda1rDQa72vlP//RPSX/UMrH1WFHTBzzgAc2pT33qpA/0+YMf/GB6rznf1tGuTOka3brKVa6S7IE2hP1wL70c083QwyFDOKZf/Dy5mr/iCvNGgeMnP/nJzeGHH57IQ/JSayWe41727sc//nHzy1/+MtmX73//+0eZAznbl5Mj/S2xsfS7aweDpKbf+sdGyxIzH69+9as3F77whXvFZSxe9rKXpW1d5ox5aXzJ/x3veEeyFZ/+9KeT3vHX7AF7YaubLf7x3jE7FvOePdS/853vfM2ZznSmZIPOdrazpbY+61nP2kvXI8NtbL6y0Wzfuc51rtSeD3zgA80TnvCEPf5ltqPcJT+s5McGDeQUozZmIDGUVmnf8IY3JIOlCrcJ5t9973vfNInHDGAYWM4EiDLZgUJ7FcfSdHPGLYJJxgYDycH0Of8SQ9E3bIwnGfa1G7h5xCMe0bztbW9LAIBB4IRUKeeoADdGJ66cExwz/IcddtggwAUUAhhw2PqvvgDwaC+sy75q1wUucIH0dxtY5dQ1ZHyWs5ylOeEJT5ieAVQyzPe85z2bE53oRHsBMY5SdlAbsMVnJaCqrz194G9sbMZ0yrYtY4ak0HZF0t773vcmUAMkc8TAVIA7W7wABU56DMTkAIZ+dckPwI0TMr/iPYDVqleX/MjJHUDXFnIDUAQQAhvByNBKdB8gAKxKwERuXo/ZEsC2FPQP9cu8FTC0gzpF84YCH+Px7ne/OwFZOqMGDnAGRAp+yMr+a5/1XX2yMn9ywLoNooeAzKUvfemkq/rSF3SxSznbk9Pd3FzLBVdz9Iscc4G7e+Y+e9U5Vvp7srnXve6Vbu9mflhMUEuJHgliorCjrVePfexjk14ZWwEvP0S/IvtSgBAFSCNYZGe7ts873/nOdyZQDQB/5jOfSfoLgEftiLHfa3d3lV/Qz7+5zCPtdCFhkAXaIAjI9a2b+cFPa68gwHenOMUp0nPNeaAcoTNUgJQOC6AQR8B92FtFQk9+8pPvkX2pzBVT7xZiFcgpLCkQMu9cxo7thI/4R/9FhijOaUzJjj888MADE0Ek6CF3thUhxpfe8IY3TPhBECWYjvu8B1nR5zvanyGx1HhCfkQdDAGmwqhB6P7gBz/YIwO6g2wRVLIxfdeY3oZO5PSyRF597+7L6Cj9bJXx1Za+bCSfGXe6ae6Qt3Gma3RSfRAY0X1q+yAzT3va06ZMD/MELvVf5CNsZlzM3b7aLVHE9Xvf+95e9gJGMYfJnD6XLqTwM/ALW0rnYHbBtL8RIqc73enSEIzpJowSRWa741WiX+b1a1/72vRO+BPph7wyx4JYiecgK73P3GC3EEwvfOEL07zp6/OQ7SqVY6ku99lB+k0fwuaoOYOggC31kz1oXwhVugJzxuKxuahGGyyAgGAPEER0JPTKcxFvZMLewmQ5PYdnxFey9NlAGJMdQlgg7viCrq7n5isd/Pa3v52e4wp/daUrXWlLdwKU+t6tvq+0uoWOAAAgAElEQVSSH1st8cz7SoxaqYFkrC55yUsepZZAzgAy1sBbO5gCGqzW5/YojwGzMIZjzp94coYiwFtXlID1WLsDiGLgrRgw6i5G4q53veueauU5J4gkEViPGf4xOQTgOclJTpKeoy0uTs/qgVVFAR+j+pvf/CYZVit2d7/73bOpdiFjpAcjz8lzZsCWgBAI4FA5V0YdKAzjGL9l6OOzHKgaUueu48uNzdi0EABYeeEEtNf4GC8rixGoIAwQJdqNWBsDMX5XAjC6fbCygTz0j3znpD329bMv82NI7vSBHlhRBdZdAJr5KQDLpeH3pT+vErDlbAmwXjLvS/o11Pa+wEfwAIjZXgBUuOiNAMUKKjCRu/reNwSskSpx4oATfHJAZijoMqar6u7YXANK2Zyh4Mr8mqtfucC9ZIxzY7Lu74fmXdgc9hSZF1lWggK2OgIoOoNI8P+xouezto6O+Qar1uy0Z/LD4SsA4vC9U8kPMtNOgZ8V6nOe85wpC4J/F1QD6exprm99gWYUBrY4YpGFj0Uk+NviQt8VINyig6CDH4yrPefY8ZJ2deXbBvoybNpjIVhBurCXbHg3AG63N+R873vfe08mSXwmuA670hfkjX0mA0gAxX90fW7Ik3+Kk0wCtwjGrNz2Zd/m/HROL09wghMkvJCTV994lhId3fumzKk+G68tQ+SHBQGLf1bO4z79Y6f5f5dnIsGR++yuQPPa1752Y/EqyLIoVCoLJLBGn47I9GFb44p5K7uFDpeSH8YaHkSm8PEWviLAjtN0vGNMN/tI1WhXqX6FX6cPbBH7gXyL06OQmzAZzBF2SbaHhSo+X6bSFPIj+pOTo37kdDmyItq2BJEFG5Jl2Bx9RCy52KvuVpAgPxAR5ity19/iE3EVrDW0lYsdR2iy5eKFnB1DIMPooYswuyOkZbsgW8m9resl8zWy/vhlRyrrH5sr6w3Zt69flfzYMA0oMWqlBnKI/MgZQA5AwP2UpzwlZX5wtlZqrHDJUBi7SsiPMedf6hD72gD0Awxj7e4LaKz0ApeMJkMh/XfMCV7ucpfLGv4SOWBguw6VA9FGDLVslQA+VoNLjqkbcrLIgetf//opFZOz6iM61k1+5MZmSK9ifJBVnBCnxJn4HIjF2KssD8Rb8ciBGMFdCcBoy1J2iYAV4LVit+Q1lfxQMNgqlGBG361c0Fl9z53uMEQgzA3YcrYEWAcg6dzYvBcY5/o1hfyIAAuZGDqirYCLwKWEuBoiP/qAtbTgAC5WCUuATHvVMfRpCd0ds4MAkNTsoeCKfWD75+hXLnAvGeMl59WcZw0FkYAkEArUS4OPy0qgQMBKoO/6AvEp5IfnaoNUahmXfC69agc0c8iPOCpRKj2fg7iPuSDQKulbX6AZWSVWO+m9tHcBhSzDIVsUdtUqdtenteecU19K2tUn89A17eP3jnnMY6Yh87ltD7I9gvwYOsGmT859n00lP9qLC12fa6z1uX1KinZbAIBPZOf0HY1aQn50CYS23GTosL85eS1Jfqwyp6IdQ+RH2x4H+dH9rEt+mMN8vCBfgOgSINu6Q1es5ncvNk+w3y1W3tVx83hKIXrzSda2lXs6i1hvb18v1c1ue6fol/fCO9oiSywyu0Kegvtuv9vvm0J+lMoR4VBiY4MkiZOjQv59NmfMT/Cl8CLSAEEmM4Nts53JNUR+BN62+CLTfcyOwbSyyH74wx+O1i1q63rJfJWVzM8bOxmw8CGyD7FXgn/m+M+d9JtKfmzYaE0xajkDOUR+5AygyW31xgqXi7O2WiqlM1copyToH3P+pQ6xb9gQJ4KtsXb3BTRYVqsC2G2rRP6NOUGGJGf4S+QwdOqNFS+/F5Ay2pwgZ7wK+RGO6BznOEeSUQSkY2MRQHwoDXxs6nQdX8nYjD3PeMTqOiJIOqnAVlohQi5WMQ844IAUiJSAmNz8iT7Yx2kFRPAe6e1Lmo0p5Addfetb35r209IRK1LAvfRNepm7SgmE0oAtZ0uAdWMP+I3pWkm/StseMhAwkA3yQz0AOiODysp3yTVEfowBa4DDfJkCZNonVCyhu2NzzXabseDK1jt1K+bq11jgXjLGJeOyznu6QaQsQ2SrlVxyE+hEVlxfO0qAedc3yOR0WWRg82WWAcSICgFIN2ga+30X9Lf3nPMfViJlR7IhMRfC5+b6NlTwFGEnMJSZd8QRR6SMyqE99No3lfzItastczYwas4g221hGPObY0VcS7HYOsiPsaCyT++G9DYylHJ6GcFUTl59756b+VGqd33jGwUnlyY/+LMgsUvsTPi/pcgPNtIzEYn0FgmNAOkeJVyqm0PkR4l+IX7gK22xoCiTMoJmcs9h4BLyI2yfxSv2NSfHrSY/yE8bEcTwBCzBJ0SWZ478IDOLDWO+I+buFMxQOl/FEj//+c9TxoutTHy7+GZoW1SJzu+Weyr5sWEjWWLUSg1kl/wA4pAXAYDHDKB3CDLVbwCUrI4whFYFx64xYFaSbVDqEIfakGv3GPkh3RGAkxo85gRLDH+JHPrIDynzgCSSIvZX9rV5qP9DmR/xuVoV0t5LAtI+8iOCgVxxzb525MZmTK8iwwCxJRAhH3tgpZZzLkC9TAjOWQA5Nn6l8yf6oDDhwQcfnFZBpEC3QcAS5qOE/OjKncOkY1ZvI4U7agqMtamUQMiRHznQ0m5DybyP+8f6lWt7BD4BjCOLDCFmNY8NM35D2+a6ctsu8mMJ3R2aa2rh9IHMbt/n6FdJ4B42ZY7uLjHXcs/oBpGyqmQyAPp9qcueJzVZBtZ+++1XtCrZ9Q3kJkvCaqKAXRFIpCFb1t72wnYjygBawVBkg8TvY1/6kL8IG4oo1c+YC0PZlt2+DREFsTXTyqj0bORfpMf3yTuyRfzu0EMPTXJzxSIEsC7wG9r2MiZzc19gYrzgle42Dr/lY8nbdptNIz/6Mum0WSBqq5rsor6MmiG9ja05OfJjKI2+K68lyY9SvWu3PcbX1mB/L0l+9GXdhb0yD82/7hXjhazs2/YiyDSXYemSzI++7STtbS8WwyzGyHpt2wDtymWEuadUv8xFWNjFf1oQNVfDxijGKaPBQkB7Kzw9DFmVkB9hu+gfHJeTI5uY0+WhbS+yINTJ6G61a9vv9vjqC6x8xzvecc/WPLZJlrjFAbIYIj8spNryhNSxaJbzHTJFkdJd4m3IVpXMV22wGBNjxoZY+DS2YwR+zkfulu8r+bFhI1lCfpQaSGxlu+YH0kOhLpOgm/rcdrAmOIMQRs1k4WSQJbnsgyFgZwKWBEGlDrFv2JA92NOxdvcBw9jXCVQIIKW6dbe9tJ2g4kQ5w18ihy75IaDs7ktsb3tRC8CYDhVq1MbcthcEAQKrZCyiz+3MjwgGAlQNTZ9uO0rGZmwqhl4AzlFsFFhRbEsany1EsdqYAzHGu7tftQ9gSJWmS8ZEdXbMufdJI4x6MUuYjxLyI+SuDoztElaHY1WXQwdOpE5GHZChduUIhDZwGKtT0AUt7W0UXbBuvuQyP+hLrl+5tneBsXYIXAVBgIgihlNWPOaQH+TPRk4BMu3MjyV0F8ktq6nPDgp8BYZD46UYtqypqfrFX+QCd/bVytPUZy8xx6Y8A3lqTgH70qbVhJL6jGi0LUjF/6gbQM5sAnINAVICzGNLBh/CjiJx1aDxewFNu8ZE1DsSZLikbSN++Y7u74Fs1xD5EaSDLX9AeXsulPRtjChAwAoKYAz753NXbDkA+qOQZAQW7eyDknYJGBSX1D42O/QXWdAucBh2iZ3URrJElFgJ7RZLHQom173tpa+QpLbwT3CJDNyhlPUhvQ2dGNv2wgZ1C0L2yatvXKdmfpB/1NRYZXxt/1mS/IhabxFYRpazIFIgHMVs2zKI8YqCp0H6sRkCefrlpJzAQ+qsRS2XIQwLs5NLyIgP47/gb/Ygtt3NIT9K9cv71ZzQBxcSAJFobqlFRB7waNg/W45dbVn1YdEh28cGeEdOjqW63GcH6b9tKDB+FFnu2u/2mARBLBaI+5FP+s3WqeURus+n8bfmJj2Cmdki2INO5PTcwQtsOmzu2Z5jrNq2qq/g6Zh901/bG6P2n77RR31GxvDF+mILIFy5r12V/NiwES8hPyKjI2cggU2rfJyi1SSgnAHn9LsFO9sOFrhSsTmqOPtOsKOaM2A1dtztkHEDzEoD7pyh6FZljiEkF8B0rN3abz810KVSu0sBVOAW2JUKnHOCyIec4R+TQxQbVWyuy5ozmgiPKKoXq2q2vWCgVdLvK7wVMggZc6ACnHbBU+MXzisIH445WOAA2moitJnhMVA1NH36yI/c2OSmYmTcGDtOwgqDQE72B/AbepEbP0CvBGDE6TJkAYjE6poVSXOJU4uxknliW0VJIc1uP/vID/f0yZ2+0ANtigCMPtFHTi53+kyOQBgiP3KgpV38twvWY9VrbNsLfcn1q6/tQ4FP7IuPWgdWl6P2R07P4vu55If6SDkgMxR0LaG77Bpg02cHgVmfD42XoDDm/xT9Cr81FribnwLvubpbOm6r3qcvwCFgqcixrC9kZ5xCFqdIsMmCHDaIfgmiFa4TdAtyLDCoxWO7XnwGfLMR9NbKKp23mCHbT0YSv8vOAc1si++AVXbf9j42XcZC3++1D+nmfVYMBVl8TPg5ckGuab/TY9qFRsf6pjgeUkMBSb8nF7giyBbP1T8r3HCFleLc5X2CKen0+s7uKJZIL31OfiErfe+TeRy/qq9IffbFvEdARuBIfmr0wD/02UkvAhkYJ2QVY+P39vS7+EqBHKIbSWT7nFpPAtGhz9SFEETwLcaHPthiRz8QOnyEzxSCdR9CXZZp+zMZDXAbfybrlp9j39mUdsHJPvn26a05V6qX5Dkkr6FtTAgZetyWib7SF5/ZskRXjG/7PjjL5wLpOeNL90In4Tn2ls7QHWMcesqeITDbutv+TFYzPUMuGHu+ik7GMa+21ro8f2jLN1xgvOAReoKogmFtIVRw1dixezHO8CPb0Hd8cGxZjDpCjkFmg4ytf7JQ6ZTn53RTn4aK4w7pF51jG+gl/YQXERuKnprbFpmQrvTUHJZJgFSl4xYekeAIOm2OPscc0B6EQJ/tgqVyckSOlugyUghR1LWDdI1+8OvaKIuKrhgPCyPdS3uQ3bCybF/2l764zEv6EH7Pseh0ml6SGfICJoutyGP2NfRAnRC+kX0ie/aH7NgydocOh64jSHLzlR8xR2z5pW+yft71rnelPsHM7C299s/Y9tUSytnxnfx9JT82aPRKHa4ipGocjBlIxy4xNECDCWql2/GLcVZ8GJo+B+u5DAQnbmIIfBgygHDsvHeijC0FXWDnPYoalTh/hjDnEPuGDfmRa7fvPRvTzIABPogGKcQKmcaqSs4JMohDht8K9Jgc+kBAAFRgwiq+tjF6jBVDhQFmfIHZSGPrk4EgEpOrurNsAeMOoHsuwxqFmvwWoWW1HaCWdYLpN/b2mAIE2iBNfigYGJo6bWcfjg8gJq85OhXvMVaAMkPdPmoSwOsSQmPjx1lry9j8UWzW6mgbYJA7hh8wIFcOCKgGDOiUdMrc/GjLzHyXPsqxKW5I5gA6UBhHKHaDMAGXolWcKl1QhAyIB+a1aWhVkC50AyMrSMZ8lYCtDVr6bEnpvAeoAix0+0XGyIK+oG4s8Al7xAbKaMht2Yux6ZMV8ACM5IB1BIVDQAY4ir70BV3asKruAk6C56G5Nmb7ZY3M0S+rVLnAXZYD2zRVd7fDResPGw8Qdk9QQn5KO3fRq6HjXHPtjtoUiJN2YMUWezcyhP11WXHUlva7hn4/9l79Yv+GtqXM7RtdFnCaY1OK6cX79EuQJfhzokJXrrl2xfcwT8gs5MAXI5Dc05V1boy28/s+Pci1Z0xvc7/dTnmtMr6l/Zpyn7llztnemztBLZ47Z7yG2tR9Px32WWzpnNKXoXuXau8cWY3ZrqXaNdTvnK6150HInF1iN9mPNqHUznpCoOR0JvfuObZq6DdR5sA7u/4k+siPWZSEM0v1fAnd24RnVPJjE0ZhZhtKDSQw3wcovLbP0MR+foDEpAlgMgXUzAFmXTHkDEX3/pJ2x2quADruHwOwOcNe8j0jNAV09fW7XRSvVF1KnEjcA3xro/F2AaLt8V4VVJWMTa5fjDxdBtwjCCB/K2VD2Uhj41M6f3LtWuf3XbnTDfrEUW0HoF8XaFmlX7nAR8aH1duhozfXNX5zgEy7LXN1l6135ex3n31YZRyG/EkE7r7fTt1d1zjvi88VCCADkb1nOctZEvGFHC4tJrwvyqz2uUqgSmB3SWCo5sdO6aX2O1DBQt6+dlXyY18b8X28v1OKh+7joqrdrxLYkRJQNFn6vHRWmSFSVWUM5Y4B3pGdrY2uEtgGCUjHt81AOngcL24LT+40uG1oan1llUCVQJXAWiRgW6MtbBZYnM61ky4La7I+ZAArhbCvXZX82NdGfB/ubxRpiirzMj7qVSVQJbC7JGCbi/2stizZNiY4W7JA7e6SVu1NlcB0CchqAvzVy1LjQa2DsRNepr+h/qJKoEqgSmBzJWDbctSE0Ur11obqrGxiL5RBEAtFba9NbOM621TJj3VKtz57YySgWJJaG9J141L4akqNho3pTG1IlUCVwKAE1MxQl0WhQAWeHQ04ZcteFW2VQJVAlUCVQJVAlUCVQJXA7pRAJT9257jWXlUJVAlUCVQJVAlUCVQJVAlUCVQJVAlUCVQJVAn8nwQq+VFVoUqgSqBKoEqgSqBKoEqgSqBKoEqgSqBKoEqgSmBXS6CSH7t6eGvnqgSqBKoEqgSqBKoEqgSqBKoEqgSqBKoEqgSqBCr5UXWgSqBKoEqgSqBKoEqgSqBKoEqgSqBKoEqgSqBKYFdLoJIfu3p4a+eqBKoEqgSqBKoEqgS2WgJOF3vFK17RKLb9l7/8pbn1rW/dnOEMZ9jqZqz0vt///vfNxz/+8XSqwSlPecq1n2bgFJlvfvObzZvf/ObmOMc5TpLbWc5ylubggw/e8mN0FUf/zGc+03zuc59r/vZv/7a56U1v2vzd3/1dsTy/8pWvpPE/4QlPmE7EcTRw7ihgRwi///3vb4488sgmCrL3fVbciIk30lmX/g5d3/jGN9JJP+02jr1m6v0Tm7zI7Uvq+V//+tfm85//fJo3fXrjlI3nP//56bv99tuvuc1tbrMjTkoq0Y1FBmNDHvKd73ynednLXtbQX7p+zWtes7nzne88OjfW3fR9bQzWKc9KfqxTuhOfvaST2EqHObGbi9/e7utlLnOZ5qIXvehK73D+NSMD6OyEUyJKHXfpfTnhrQoKc89f8vul+rxkm7b7WcbvYx/7WHPEEUdsSUCzRH/bbTYvpwYiQ22YE6As0Z+hZ/zHf/xH8zd/8zfpX712rgQEQE972tOa3/72t831rne9FPje7GY3ax70oAdtbKf+53/+p/nDH/6wl9/jC3/1q181j370oxt/O0Z6LDBepXOIj9e//vXppKZnPvOZyTZ98pOfbO5yl7s0T37yk9OR1XH1tbXkuynt8w5HQR566KEp2H/1q1/dnPjEJy56hMDprne9a/OEJzyheeMb39j88z//czpt7kxnOtPo7+GOL3zhC82tbnWr5qUvfWlziUtcImGR7mdFjZh4089+9rPm5je/efoV0uaAAw7ofQIbxX8g84yVNsalrUc/+tH3sl/uRyCZA937Jzax+Pa+doz9eEk9p8f//u//3rz85S9PR6239cYJZALo293udg0S5F73ulfz3ve+d2XMWiyYmTeW6sbMx2/cz9jvZz3rWc2NbnSj5qQnPWlz+OGHN7/4xS8SIZkjMNfVmX1tDNYlx3huJT/WLeEJz1/SSWyVw5zQvbXdqq9f+tKXkjN+8IMf3NzkJjeZ/S5G75GPfGTz9Kc/vXnLW96yF+Ca/dA1/5Dj5lQf9rCHJeAxBFBL78s1dxVQ+Oc//7kh43UA6O0G7zm5bcr3MX6Pf/zjGzZnnQHNUn2ONj/lKU9JpM2UQGSoDXMDlKX61H3O1772tRQoX+QiF2me/exn71kNHAv0VmnL1ABhyrvW1eYpbdjOe3/6058mP3TIIYc0Bx10UAqG2LxNJrX4kOc85znN/e9//6PYZ+THT37yk7XaCkQDguj617/+niAc+fGkJz2peehDH9oceOCBe4Z0rK1j383RCbbmla985SSbY2Xfyj/i5FjHOlYiMI53vOMVLaZ861vfam5wgxuk3wax0PfZnL6M/UYbn/rUp6Zb7nOf+4z66KH2IE3OeMYz7kWIeN5WtL/dt6F25GS2pJ736c373ve+5nGPe1zSpZOd7GSJbJT9cbSjHS3XtG39fopubGtDF3o5AosuWEi94hWvuNBTV3vMvjYGq0kr/+tKfuRltKV3LOkklnzWlgphxsusTgGbwNMq5IdXv/3tb0/EB8C1k9KUSx136X25YZgDCj/60Y+mFY9Vx6ivbdsN3nPy2rTvl9KDrezXHJ0bat8qAco6+syGIV7Pc57zpJVfRKZr6WAu2j43QCjp+7raXPLuTbhnJ/reL3/5yynbQHDWJae3wlaED+d329kEfeM51tax7+boxhybs4q8tov8mCKbvjZa1DB2V7va1baV/BhrR66Pq4xb99l9ejNHl3Jtrt+vRwLigBe84AXNi170omb//fdfz0vqU7dNApX82DbR9794SdC05LM2TExHac6S5Mem93WofaWOu/S+nBzmOHIBp20L6yA/thu85+S1ad8vpQdb2a85OrfqfNnK/k0N9Oa2bZUAoeSdSwegJe/cpHtW8b1W+GTIlWYKLNFvK9AyPuhFXybYVFsho8w1pUZGKfkx1tZcP7QptiXIwinJQJxjc6bKqz2GO5X8+MhHPtLc4ha3SFkNXfJqlfnQ1W9ZZb/73e+aYx/72L3jN9aO3FyZMm65dmwS+WE+mttbaVNyst7072Wiqcdi+5fss+Me97hb1mTjpd6R8bLll51axxb8nA5vWYe34UWV/NgGoY+9cqqTsJVBXQOpc929aGPPGvtdfMe5xOpjabruEpMJ8ANijn/84xenA84hP+YAtDnqMkcmMQYMbqnsSx332H1TZDIVFKppY0X7bne72yD5EbKa0m9jkgO9pbKJ8Z0ihzk6MfSbuf0fet5YP4ZkMkf3+t4/ZmPmymyqzo21YUwnVm37qr8P+eT0OidHtjT8A93iI/wrCRAE4X/6058m2eGSuRjBZwTHwJ3ilptwkdE73/nO5iUveUnzxz/+8ShNOtvZztY85jGPSf526JLaLoNCnYfLXvayac/4pS51qeYDH/hA87a3va25wx3u0JziFKdovvvd7zbf+973UvFD/y8jDsi+3OUu15z2tKdNz7jkJS/ZXPe61032zTY1q5GnOc1pkg31e3+rJWFvutXJD3/4w81Zz3rWPZ8p0pcDzQqM6pM6DsC2bVf8/nWuc53mCle4QuqmufKjH/0obQMVePLN3vvABz5wr3oFX/ziF9OWLW02rupd2I555jOfeXR4yey1r31t88EPfrA597nPnep90N1vf/vbafvIq171quQzxtp66lOferQf9O5DH/pQ85rXvCYF6ba9qUUh28oYuX7961+nLa987gUveMFU6FW/taNkqx3Z2JqnaKkxI0vjoj9veMMb0vujL/psTNufacOq5If2qpFCP4zj5S9/+RS4qS1Bp9Udud/97pdkbXzYg6tf/eqp73SOTrX7ypa5j81QePbHP/5xqn+gH+6/8IUvnHRY/9RGUBeBPP27733vm3Ql+mRb8g9+8IPm7Gc/eyMLVLu0pSSwNH7veMc7mu9///tJL81Tf9NN7xIs5tqRszElep5rR7yj7auQgM997nObd7/73UkWxkQh3Hvc4x5J3kOXuiH+0RFFgOlsW3a3vOUt0ziYM+ZvV57u9/1VrnKVlEH44he/eK85K/uPXVKUWYD9qEc9qjnBCU6Qto//8pe/TLp797vfPelKWzfozFx7xM7JLnvPe97TsKfk5Hne/aY3vWmvz+a+I2fzcnpAVrI+1BNks5/xjGc0N7zhDXM/6/3efCzpr3pCUWTVtjfzRhts6X/hC1+4Z76152dOP9pzK2wb38XOs6unO93pmnOd61xJt8wd79xXrkp+bNhIlzoJwNTEAE45JEBLcbV73vOezYlOdKLUqz4nGr8zEa5xjWskAGNrhwJMLpOJIbryla+cJh1QBKzlVupzDgEoCOMGQAGDgMWnPvWp5nnPe16agNpkz6nK6Oc///mTob7qVa/aXOta18oCuCA/VIbnVC5wgQs0Vh8BqLZM9HEMoLUBCWdiBWMrDQygYX+xSx/83QcQOJAnPvGJCVT6p69f//rXUxDRXrkrvS8HWlcFhQrZCSjs4b7YxS7WnP70p0/9Cuev34qh0Ql1D+jeZz/72eYBD3hAA9SOXZsA3nM6kgMpuf7TSw4YYBQguR+g1ncOOgBgyMl4cpiAKAAMYAiQBFYBDLrBf073ACXgjS6wMWrsAKHmKXBsb7vihAI2tqnPxqiF8IhHPGI0CBwba/1QiExqtTac/OQnTyDYdrd238bsnKCkL0AB1AU9Y3ZV9Xf2it0V+CmYSqcVChRQ+Xyo72OF0tr2ke01h41rLigdkpU+CkLZVUEcgKv4Itlp81igAvgB6mwf3fE33YlAum0jjQcdVK/kvOc9bwqYAdahQJq956v4EyuRbBi9URy0ZBV+ne6aDxOAKy55xzveMfWdP7r3ve+9BxRqa0k2w9i2AHPFnFEHRGBiXPgpPpiPvPSlL5266Xv20Rwjf/OWvO90pzsl/TD/fAa0CuDdq1YDPXOf+h0CfURK7jJfFF90DWV+0AN2Tnsic0gRvqhPg9zWtnYf9NN4ayO/PHb1LWDQRYUy2c/AIGNtHftO8C6o0yYEUdT3Qgg89rGPTfKGdQSKt73tbZNsPU9GjKCkhPyI/vURqyiGgQUAACAASURBVOaJeiZ8WvQl9ESQ0v1slZofiCft1jd+Ay5gAx7+8IenftAJ+q7fAvGLX/ziqeldcjkK9/LLbIegye/osL4ERvJbwRTb3/4s5BH9ZIvMdc+BWQSUntsuZjukI+whG3vta187FZPlr/TxmMc8ZuqHuZlrR24eGLecnpe2Y6nMjzHZse+KAyMp4j7zD7ZnU/goc4jMEUSCXH+zOwJfVxDsyCNz36InOVzoQhdKcyHqkQz1Z449okNsFn/QnlfeS4/an63L5g3pAjmao2wFolD2B5tvPo6R3mO6VdJfeJj9Zu8ic4p9NWf5VORI3xiUzC32QH/gGzJ22aLm+cacr9spBzzk5nDp95X8KJXUFt1XosjhkK0WMf4U1+SyN03QEylaXQDGWQBzmPcAOJQfsFCBWiAB3LSBKKDAGObIj1KHAARZCbK6AoCYiCahv/UF8RF9AqgZHuCK0ywBTggDRhUADJkI2LyX8S8BaGMrL2POewkD44g0Dl6AaPUsUu+cYoOBB8gAMcGWfkYxJsARYDOGMbal9+VkQm+WAIV9QM+YBsCyCtoG3laqBJrAiH6NXZsA3ueClNL+R3BAB8x15EcUVnT6ibkS4I/zDpDvM8UKjSGQTZdcXYBeontsh0BMBo/nBXgCuARvANWYjRFAR+DUFwTmAjXOH9BF2qqNEX1jw/QfmM7ZOW3o63+pXQ3QjmwBKBAUAn/BKNs5ZF/jvWN63B2TnF4PPQvZaLWabY05xl5c6UpXSsBqLFAxBxFK5h7w57hPfUP8hB0OvTvJSU6SxtuqoAvYlj3RF0izZWzYQx7ykGTvXWw8PTWm201+6JOVZXrEfxhncgQ+S7PvYjyGsi6Nr+eav7HKFkGoQADZ3SYJ+C2EDOIxVvwQRsgrq6Yuc8LYmk8xJ4wvIlL7Q9ar2k/EKzIlsiTagYrVYm1ABLbv0Ve+yhjzzSU+vF23q48QmUN+CPAEzMY1yABtQeTxtdosW0Mg3pXZ1GyzPtviszGiY2nyw/tkCZmPFhXOec5zJvIDcWAeI8XjJBtzNTIvun2NIszdQvJ9+l1CfiAS40SZITwwpCNRE8nCGWwUxJ/6bO1geawdowr4fz5xTM8FoKXtWJr86JMd4iH8cHeu8LPsMlzF5hpj85Hs4iShkIdMHs+xMMXGW7gIGcc9Q/2Za4/6iI4h8mPuO3Lj3f0eASqrDokXBCh/qO8lpzXlfHuX2Gn3N8gPJBSfI77zN9JWe/jHMfJjbG6FbvD9gQk8S4ZYqY+YKstNv7+SHxs2QuEQxhTZBOK8pGO1j3UNUE6hrYx2HVQ4Mg4xHFAEIlYsOUbAz6qo1UeATwBt9QC4zwEX4CfnmIZWpMIxH3bYYXtWvqRrA3CyQAJMjznGvoKn7dUWgVEJQBsjP9ZtYCKNU7BBljE+nBEjbEz0QVYEoCz4iKsdOE29bwy0ItSWAIVDYCc+dwykdL+4IsCymgy4bjp4H5u7YyCltP/hwMx5zhH46zq1CAxi1Rpx6Qo9ol8yE6y8dQPtnO5xvrFaaiVQQCNQY1c4aH2UfSRzZ8jGWOWO1YduEFhiivucf6yqfPrTn05zApArbUP7BIupdjVW2KLdOfsafc8BpHabViE/2Av/rOAJ+tgMJwwgmMYCBEETwlhQiHSMeQgMBgkeeodM6drmoTbHaR7AtSwFumNblmNErfzGFssSPdiKexAPrgguprxzjPzonpoi64dsBVbdrAv6jtiM1fQ+wNr32TrIjzHgbnUYaWEBQEaA1XiXMbcVx4LHdpIftoDw/7JcZZPGZfGHf2NPraD/8Ic/PEqGx04lP9rEOHLYghMbZfXaApnsSgsfFluGAtyu/sV9c8mPPpKn/VlujrH1tt0grcwb/fH/S5IfY3oeRx2XtGNp8iMnu6Gt3wJ625GQ4eYjIlXbunVZbAFDeFjYQHZ1MxWH+tMNoEvt0RTyY+47cvrU/R7pb4uKzBjZyS79QRi2Sd2pz3V/SX8R4BYI+GqktThO5npkP4+RH2P6EeSv+iXaEadC0ovAcXP6tJN/U8mPDRu9ktUBAEmGRpexi98KFrF7XQflfgCge4qJlT1G3STjIK2MuBhHq7lS6ErOtp7rELxLWhewKQMFQHdZwQX6gCZs7Ng1ZPjj83Oc4xwplQ25kwNoY+THVhgYK6faYAUC8cRAkYlx9/8CECvsXaDcDmZL70N6jYFWMuMslwCFQ+SHYMuqeDddNsaur69dXcgFiTnHswR4L5m72t3V1dL+x5i22fsu+SEDS9ok8jIY/pAVGdhTG3ajLzV7TPdiZZ69EOBwmlKmZebIJrG6mLMxQFWk1c45OnMoEPG5uWnlPgKdITs31Ia5djXkW9r3MTu2VOaHVGcElK1mtgchFxDJtlQgzXKro+YTMkmARO/0rW37xmosDc1F/uGtb31rg+Q0V5Da9Oj2t7/9nq2am+KOow/mUmxDmdK2KeRHkEKyHjeF/LCFgG+IWiyl9rOvD6Vy69OpksyPdlu7uhffIQJgH36maxe1L363hJ+LQKdr30r9wxj+aG+Fyck1iGp9YvPe9a53pRokUusFcwhO2xramUFd+7oK+UF/osZQad/H+iSA04/YpiQDqc8fdG1bux05meX0HE4ubcd2kx/sLbstc5pdQTojQLrHKIdM1P2w3c/iAb+htkj72hfIj6j50s4Oa58KN3fbSyn54T7blWTrwFkwFhsGgyMu5pIfnmtemPsyNWEA2TR8cXsBPTc/dtP3lfzYsNEscRKIAkZtLvnRtyczxMBgyjKwLxxQtZJqlSBS6ofEtYpDCPKjr0+lw5MjP5w9D/RYYcsBtLnkxxIGhuNB9CBroljRHFJjKvkxJJMlQWFXtxl5l7RVwHRJ8mM7wHvJ3O0jPyJozvW/hPyIwL8P5OfIj5zuBfnRXkVAVrIRMqLIfKgv3XncR7yUzPUx8kPmia1SCKA+fcq1Ya5d7ZIfY/Y118cc+dHV67HnIbIAWhk2tk4oMGf1ChEyFiAgXdU/sRouOBKcd7PqppAf3TazKeaKbKHYDhF1I3Ly2arvtU+2mYy32F4y5d1TyI8IUtUa6dv2glwMX79VmR8yctQHiKyXXFA4tO2FzNgVK43tLMU+Wc4lP9pt7ZIf8Z3smb5tL9qhIKH224qEPCVjKedxCTzMm3Z2QU4X+uxbqX9YivzQRhm1sJtMOIS4ABgGEtiy52G3oz9d+yoAU3Mtar3EfZFRG7WBAvu0a34g2tWkQK6U9n1MrmyEMWrjXoEp/OC/shHVo7FqPtSOknHLZX6UtsN2I/O5rTdzsohKZdedPzKajJ0thZGx1972Ak8olKpeCJ8u44HfRJIhvmOr+JBu+HwVe5SzKZFls8o7cuPdhwnY48isjdo5thPmYqDcu3L9RTQjJhBQYSv5b/MVSWHRay75Ia7zbP6cbYMNEDlTt3Pm+riTvq/kx4aNVomh49CsSPVte5G2ZuIydiXbXnRfhoV96iYaIBCG0oQx2YD5viJobdGt4hDCSdt209724nNgxqoN8mLsGgLj4aSlWUv97Nv20gVoc8mPVQ0MMgBBw0HFlpb2the1UPRHAbnYrxtMdKT+G0NjJZPB/bn7YntMd9tLyMRztGUJUNjVbUEWUAx4Amf0tm/bi2DNis9YBe8h0LuV4L1k7pJrV1dju0Su/0hJc3Ms8yOIiXCk3W0vRxxxxB7dagN045DTPasRcfqDwAgpKsvswAMP3FOwrm/rR9vGSDv3riXJj9B9oFWgQk7dbS8lbZhrV8MulfZ9zI7lyI9uUDr0LGSHGhGR2szG23ZDVsa5S35EoCIgsiXyoIMO2jPn2tte2GGgVDZJ3zbDsNntmh/RZr5JEU7EShBp0u5lHNpyUFKbYqvctWws28O6ZETp+8MW6FdkjnRtdLvGSdRdsj1ENpUr9p8LIAWpUbh4XSngyD/tkF0gawGRKAXblQPudMJvbdds16Kid2Rgm24UWBySYV9x0yG/PtbWoe+QbTIZjWvURiFjBBcS98gjj0y6L2Mq6vOwp3QZLppKfvhNewW5b/sYO8qGxgkwZLMk+aFPMjuNQ6weR901NX1grvbVDa6iDhICM4qKBi703DbRG8Q7+bMfcIisYXWDSn1jzja263FEYOrZdAwpwrbQXUF8Xzty87dEz91T0g5j20d+TN1CUSq77lwJG0/vwwaFvhk3xJYtYGy6wNicEBy3639EAWVyWzrzI4irmFdR3w4p0yWM5tg8eFo9LtgWSUcPcxf5yIiKeQuLw2XiGzXWwi6zCZ4fhWRzz/V9rr8wGztvTkYtP7KA4xEg5zvf+WaTH+IIvoUNRojB9f71nRJa0pfdcE8lPzZsFEsMXVRnlgbFUQ8V9+w60SgEaF9+VO7WfRPcXjPZBk6IaH/HyNsHx+CPsYSlDgEb3reKEn2KFaTYZmNvJwfMiY5dYfgx/l2ZaD/DY/96CUCbS36samAigPecML7hEGx7wQg78szRclLYrYJEAcJgiNsZHLHvO3dfTiaKLi0BCiO927F6SAmAj0PSB843Cp5G8TXgm+MB2nJHJdKN7QbvJXNXO7sgJeZlrv99Rav6PotTDczlSF0FCNtFQSOgidRs/8+h53Qvglp75ekE59neM5qzMXGqlAApiLophS5jFUhw3+2bvcqKseoDfRqyc9qASOumuJba1b5VT/Ir6XvuCL4+UmhMr4dsIjnpfxR/dp95JNizAj4UqJAdArJd2yhWfwFQFwDlVK3uKRzttvS1GVnChiFfIvgU8AJ32jl25ONWuuk4JcE7S+q0dNvGlyqOJ3UccWtLGEIjMm/cjwwAcNspx1Zq6S3wG8XHbQ1CKLDB7CXiG0nnM88wfxU/7ftM5qY5Ibi2dzx3RbaLZ6uj4BQ5dVn4a+S3BRJjjlhUp0WB1fjMe9hofZBOLfg1xtqrn3zW2NWVme1Qgg2+WwBpu4b6MjI4nErQ19awB0PfxVG3cVIOn8rHeGb4F3ObLuqjbXyyCsjC3CEXQfVYmjiiT5ZEWzYISPKPbQiODaXzaizJ9rHSjtiysqweDyIydIcc+PTuZ8a0ZNXWO2O7bCwgIGmRBMiPKDBN572DLln1R2wIuMhF7TVEN0zG5sOEtk9EIVVt1B7BlHeRvwDLSXNsLR2A49p9MrYCzfZnuT6pP8cu2QatTon5BC/yP1azzRv/2OG+doxt3eaLSvWcHo+1A77Rhva81Dd61P6MTuf6TP9LZNeWJ/kgmukwLG9OsscyIrXB+PhnTqolQcctOvI99NKcZqcVQOcL2AFBeFs32AGkwir2CMkiuxm2t4DCXjleF0FurrEpq7wjCHw2lT1uL6wN2SIYgP0yL4wPPYK1tS8uOBZ+pX/sR+m2kVx/zX+YzXyDY9RZJBOX+Wixuzs/zcMS/aBnarqY0zJ92BvzybtkmpceN53zITvp+0p+bNBolRo6iszJKkwq+MDWmoSMlmCRcveBCb8Dbjk921pMNuDTJLDywUgygAgEk80kVxUaWM4FnznHpI1WZPtAQQyB7/VJGxlvaYwx8XM1RwSBmE3F/ciG8yUTcgC228eljgG0ttys/sTZ3ltlYLzfSqixwdYDRva2WtlgDAWwjqXjFMiK4bLqxjAKdnzOMXEciIWS+0pA66qg0DgG+OOIOFfjoP3IDsQPvbQ6Bkwh5ATxhxxySHHa+XaC99K52wdSADnOaKz/9MJqNICmEJf5QQ+CTIzPPIs8kWSAZRSzA8gFS+YFINMF6PTFHMrpXmQSBKh2YkU3HTTGss/GcLaRRj4UBI6ZZEE9gASkCKpktgB4gktgL+zEWBu0fShACRs0ZFeNsyCBXSQzADICMu0ee2+Qen39awdNQJIgw1yPIwzZ4HZQ2t2P3X0mOWlnyEXAw5ZY+WZPhgIEzwHA/F7Awxabp0gTOsUGyf4B/NrBPTuprXH1zUXBJiApa0TfBCzGAelecpz5Vrpq42FOTiHmlmgf3STrSEvO+b0l3tl+Br0wR82ruX3fqj6MtXXsO7JVLNPFfsVRniGHdvt9L8NA3YilVknZCDZYNoXVXm1RILbkCOU5443YMI9jPPWf/Zx6tGW0mxzIbEhPzB1kXZ9s57S//Zs+3TLW/kWWY9y/Ke1Ytc+r/j7Gja7RATL0mb9zZPyq7879vj0X6RW9WXKueT8Sx8ISXFl6he6MzXl4DPbuFo4de8dYf/mbGBfzk91ZamuKhVA4CREUGSzaKTtNdh/CbtVtPaWy3ZT7KvmxKSMxsx1dw1b6GA6R8+KAw+lGDYZwbP7rVIhSAznFMY21c26f4pl9feu+bx0AbSkD0wfOYmzaqz1xX4wTg9kHOkrvy8lkKVBofIccXMnYjenOTgLvff1Ytf/tZ+ZAft/7S3WPLlhxs7IdVdG7z1uyL3Pn79w2bIUNKrXV7puq11Hkz3h27Xz7vUMBQp/cBGwCjG6wONSPbpu1RbuA7u0M8KfIvd5bJVAlUCVQJbBzJSBbwtae3GlTU3oI/9geiDSI7Kkpv9/qe2X+8Md9xZ4tYsgg7Ptuq9u5le+r5MdWSru+a1dLoBqYXT28+3znbJWQXWTlX3aClEyZO5t2ROk+P1BVAFUCVQJVAlUCVQL7uARsZ5JprBi6hd6lLlvFbf2TjVm6OLzUu+c8RyamLGolAWwzjzbbeudzOG5KBsucNmzabyr5sWkjUtuzYyVQDcyOHbra8AIJ2P9qe5WVAlsoZH3ktl8UPLbeUiVQJVAlUCVQJVAlUCWwqATUr1Fk3VbPpS4ZjIcffngiEca2si71vqWeI9tSjRYLWLIvbatRZByOi5N1lnrXTnhOJT92wijVNu4YCVQDs2OGqjZ0ogTUw1BjRJ0gRcock7cTVj0mdrPeXiVQJVAlUCVQJVAlUCVQJbBLJVDJj106sLVbVQJVAlUCVQJVAlUCVQJVAlUCVQJVAlUCVQJVAv9fApX8qJpQJVAlUCVQJVAlUCVQJbCDJKBYrRN5HJfqlDbH4tarSqBKoEqgSqBKoEpgXAKV/KgaUiVQJVAlUCVQJVAlUCWwgyTg2GV7uP1z9LWT2U5zmtM0jrRvnwq2g7pUm1olUCVQJVAlUCWwdglU8mPtIq4vqBKoEqgSqBKoEqgSqBJYVgKvfvWrU/E9xYgVsatXlUCVQJVAlUCVQJXAuAQq+VE1pEqgSqBKoEqgSqBKoEpgB0ngz3/+czq6EOlxrnOdq1Fs+6IXvWhznvOcZ22FiH//+983X/rSl5r//u//LpKUdimQ7FjII488svmHf/iH5sxnPvPgb52k4B377bdfc7SjHa3oHfWmMgnYJiUjaLuygv7zP/8zNXRTSDqnXXzsYx9rjjjiiOaUpzzlXhlTubb67Wc+85nmc5/7XOrPTW960+bv/u7vygZih9xljpODfpUWNv+Xf/mX5v3vf/9ec928f+9739v867/+a3OZy1wm2aglr9xYLfmueFYcdVti01Z5/7plt0rbdvpvK/mx4SO4VZNsCTFst3Ndog8lz9iUfk4BigDlxz/+8earX/3qURx9SZ/b93CKb3/725vPfvazCUgdfPDBzYUudKGpjym+f9PmwG4GPpui22PK8ZWvfKV5xSte0ZzwhCdsTnWqUzU3vvGNm2Mc4xjF+rSbx69YCAvdOBZALPSK+pgBCQDGN7vZzZrTn/70zROf+MTmJz/5SfOYxzymedaznpXmxjquL3/5y82tb33r5iY3uUlz5StfuTnZyU7WvP71r2/ucpe7NI985CObO93pTg0bItiRjfLiF7+4Oe95z5uCRPPUaVGXuMQlBpvm/tve9rbNi170ouY2t7nNOrqwq5+JEPvrX/96FILha1/7WnO9612vuchFLtI8+9nP3vIjOn/2s581N7/5zZPs2e4DDjhg28cBfvrNb37TPP7xj086G9lTJW2N3x566KGJ2JOBtZuOC6VD5vPTn/705i1veUs6DrXkQkSoQXSrW92qeelLX5rmOp383ve+19zhDndI/9iOpa6SsVr1Xfp09KMffS/SkL6U2rRV3r9O2a3Srt3w20p+bPgommTYaYAjBxy2syvb7Vy3qu+b1M8hoMgx/+EPf9iLsUdY/OpXv0qF8fy9Spr06173urTP3KojsHv2s5+9eepTn9oc+9jHXnkYttPRlDZ+twKfTdLtobH4zne+09z1rndtnvCEJzRvfOMbkx7SxzOd6Uy9P+mbCz773e9+1zz/+c9vPvzhD+8I4NrXj1J9Xed9QwGEd25qm9cpj618NiLiPve5T/OCF7wgESAf/ehHUwHUV77ylWsjPxDoH/rQh5oHP/jBe1aDfXbJS16yedWrXrVXYMM/WTW+wQ1u0HzrW99K/xUsjpEfAgq+RL8ueMELbqU4d8W76IAV9m6AyfcLZmUFCUwFc1t58evG1WVsNyX7Q3tgIsRhYKIpbUV6mG+7jfwgFwtciI+HPvShzRnOcIZidemb6/SPTiJrlyQ/poxVcQc6NyLrznjGMx7FbpXatLnvjd+tS3artmun/76SHztgBLdqkq0iiu12rqu0fcpvN6mfQ0BRmvFznvOc5v73v/9RQEbX0U/pu3tlkFjlA2Cx+Mg5QGopMLPdjmaKPHYb8Nkk3R4aB4SFYEsQdaxjHSul5Sr0OJSWOzYXdtL4jfVjis6u694+u7LpbV6XLLbque16H4hnwdtvf/vb5uEPf/jagtv3ve99ac5d4xrX2NPNIfLjU5/6VPODH/ygudGNblRMfmyV7Hbre9hHhNOSAeZulVX0axVMtJN8yFaN41aSH+vukwwY5M/Vrna1Sn6sW9hb/PxKfmyxwOe8bieQH3P6VX+zHglYEZRy+LjHPW5x8mOdLPQmOJopI1KBzxRpLXPvVKA6Nhd20viN9WMZya72lL5x2fQ2r9bj7f112MqTnvSkzb3uda9G+vftbne7BNRtbTzooIOa0572tIs38m1ve1vaanaBC1wgS358//vfT8VYb3GLW6xMfshWRLwjeSJrYUrtivj9cY973N6aF//7v/+baqa4kAe2cx3nOMfZ00ck/1/+8pdEtPoO2V9aB2HxQRh4oO2hsjrudre7TSY/9C/6vlXtjfesW7a5sZ/qU9ryWcWHjMncdoeofSODzrbOKVs7223MjS0y809/+lNz/OMfv7jOjmeyQX0LD7uJ/PjIRz6S7Jdx7masTY3LQg/VM5oyljnMnRvfrZ7PO+V9lfzYASM1dZJFlyK9e8jhb3rXOQDbN0qNxVQjHoAHmGoXq8o5y02WG3nJ+OCY+ra2rOLo9TtniFeRzZKOJnRnikOf2vYx4JN7/yo6lnOiuXmQA/pT5TB2/9Q57FljznyK/ubmwlTgugTImGNzcv1oBxHrCmByvqQ7LqVtXlLXlniWfjpC9iUveUnzxz/+8SiPPNvZzpbqavBJ23mpVXDLW94y2XqgXJaNv89xjnM0pzvd6dLRt1sVnA9lfrTlExjGdhnZILZK2qIBm9zvfvdL/1XL50EPelD6/LnPfW4K4Nm6l7/85SlYUGNEsVXyL60d4Pe2JbgQNv5uv9PnMlRsn/M+flP9FFllT3va05of//jHzcte9rK0ZYcvscVIG7TpsMMOS/+1DSi2/MiMUUOi/Zl74r43v/nNja177f4bR78/97nPnbY4t9vXft4DHvCA1K7zne98zQc/+MEUeNpCcqITnSjVXaGzn/zkJ5uLXexiaRuU59zjHvdI7X7Uox7VvOlNb0oybOOCL37xi80LX/jCVIgWDmITZepc7nKXS9tnLKC85z3vaa54xSs2V7jCFZpf//rX6Xm2Gtr2WlK8Eln0zGc+My3IOIo5toiQw5Bsx+pneB79QKyxyfvvv39z3/vetznLWc6SalSQDTyHCFTMdGzsfde2XYrs9rXVffru+Ug3W7KQjD/60Y+ab3/725O2vZC5uivmqL7Yvvmwhz0sFQJmN32nULB3fOADH0hbPPWXPQrdGtOFmHdj73FPjC99sm3085//fMO+Xf3qV09FS+NddDICf2NGV69ylaskm2NrW1cPSsgPGb7vfve7k0zpr2399MvzyIOeyzD22dA1pFe5+Rb2Zsx+IzplUb3hDW9IemZ+IJr9o2vmQIlN8w54jN3QVxlz5o5tRMjqEhJkCHMPzd2LX/ziSV/gae+2Zcd4kevPf/7zPfI2bx7xiEckvVKXie3Vr33lquTHho00Z01JKa5CkpzvL37xi2RwooAQh/G85z0vsbUMD9DA6SkohaXkwNUHYZwVueKsFadkME996lM3pQ619D7757vOlWGc4jhNZKnsnK4VQ4ZCca4f/vCHabJa3Rq6vMtkZ6A5cH9z4Ne85jX3AEBGgJMnSwAR2GHI7FVmiDk1Fb/HgNIS/ezrg/dbUePI9VVhOAXjvvvd76bVJ/247GUvm5w0Z8uYXeta10pOug0Uv/nNbyZgyFkBRuRHHte5znX2OJF4hgJW+jMFyNAzwAm4OOtZz5oA1vnPf/4EZu0PBQqAMOA7AER8xtCGjnj3pS51qaSfgCdnr81LOBp6Y2+x1Ult40yvetWrJnm1HToARl7qXDD8hxxyyKgjKgU+Y+8XjIQjtFLLsZvfv/zlL5s73/nOac6OzWvzfcyJlsyDIaDPCaoX0AbIiAsAyNgCrVYU6aS/OfDuHFtlDpsXY0DcquxTnvKUNIYAIt0O0NvnsEvmAh1gS/WLDo/1awisjrmPJWxOST9yIHfI5pSAT/Z4zJfEs9sBhIr/OTu0YW43NQcx9drXvjYV7LvjHe+YbCdbcu9733sPKATKS051sCVR4FJ60WUBdmndJG2lX+0MBNjBv9JnlLYtd98U8kNAh1Tgn/j5G97whqlAaxRU7AJ99kow4zextZJN18eSrR0COpiIfRNsIo0UUnXqxN3vfve0Tch/H/KQhySf5uITvEPw7HP+OII/dtu2InZRgG5+Xv/610/YKtoTQZEgq/tZVLAX9QAAIABJREFUX/8FuvwlHYjf8pWxteinP/1peg7cwkYjNYyzdsj2EKTBMn3vbY9dl6A0btqtr9F3tS8QS9pORkEOwFTGgc+KrCOymFI8tU026wPiZky2Ob1z2grMCz9d+MIXTrfDd+RivPVlbOyDHOwj1LvEON9KLoJIBXnDlyMcEQKlNT+MlzppxvfSl750ajP5w6PGEe5DptA9VxQevdKVrpR0sFQXcu/h2/XHdg79Eex7J5sVNbS6JEacLkUW5iOdQ+b5W3wC97lKyA/3xZY42Ura4uLbyQYxMFTHq6sXfYsY0YacvcnpWNi2NgEUvyl5h3nKh+hru6AuwhPmg+1zVx/5UTJ3jY15AFcjtaI4LLwTtkX8wMYidPa107Uq+ZHTvC38nqFjSASFAAGAAOQgQzjY9gQM4ACcWk0BNgVxHLtJprpym+FnVAVWnNjJT37yYiNaamzDSbYLR5U6TgSHo8I4Lc413ukzztE1VlNCP63W6R+DySlikgU2jB8ZAheAEILFqh1HQ67uAWZ9ZpVgrrPkQFcBCNosQOd4OEVOQGFHBcqC+AG0OHpOijz6jCJAHPcPZX6s0s4hFlq76C7yI4AUp/TkJz95r8/I3SoHssl95KY/Bx54YKrlgIya62hitRnxAZQIXgBZcwJIowuhWyc5yUmSU0IoupCIApu+qxT45N5vhcU7v/71r++Z3/QWiYCYE/wMzWv6TL5jTjQ3DwD/IaD/2Mc+NunUEBAE2DxfOwC/mD9RuX/VOVzizIdszJCJzs0F+pnrVw5EDp2qsaTNGevH3Pa1wae5YmUrwCd/AoxaSaVzOV/SNy452W+hWy1+Fdvwjne8I9kLK3LmInvGL03ZYlH8wl1y4xTyA5EUp370Bet95If7EZ+yFoyDYDNWK3MitPWGTWO3EO4RuCOp2TOEsiKMfIMsCfPZIoQTPASb5obAkA6c4hSnSH9bmOKn2MsxoqOP/OjrPxsUwV+ffx3yufCMVXo+FjkyhfwgNzghCL4gzEI+5IZoh0HJT5D0mte8JgW8Md+Ne2nQ7zd95MeYbHNjG/XHBN1R5waOYhPhuNzYB6YsIT8QFDB5G990+5Q77SWIDAuVbVmyM3TcOywu0Ev/nKDHDlm4dKqSbWwluoBQVNx27D2+c6JS9Ie/srBgcc3vkVNdEkP74SX+ACnoHm1HKsbCLJmUkh8hD/GOvpt78Jr5ZU6UZq6NkR85e5PTsRJMOvaOKCIPX4bdiznG9sjqyfmW7piHb83NXXhP/MT28WlBfgSJ6r1iASTnOc95zpwodt33lfzYoCGNiQJ8tlc1+oxJ3wpB2/BIYRJMxRVBnywAQXWJEdWG0vuGApMSx9k1MFOBs5Vpq5hYzjaxg9HWh77n9Rm1VZxlST/HVE0WhvZKh+XIGUbj5PNwDCpvAyNDq2Sen5Pdqu0c0oc+omPoM8VYOf/unvRVHY1Vi2tf+9opHTlWVQIgyQIB9qL9VlLGsonaY1UKfHLvR1QiuBANMb/pnKwfKwBSIYfmdYkTlZ48Ng84wyGgT6c40yEgKBU8VhAC9LWJrVXmcKkzDyDeJVhXIT/G+oVIzYHIdu2DdjuWtDlDc7oETA+1T1v7VnCRa1aM7nnPeyYgzofkfMluIT+6eoTgc0VgukFQYQ+QHmqTlT1ByVZcU8iPPkKg/VnXvyCUBQjPeMYzUlcQElaF9a8kZdxvbGViVwXwSBNp7IJJAaag/61vfWvScffwExaabn/726csTKuiCGMBKLLeSrm5IYO2jbdy/SolSaaQH0h5wY3tMmRk7pqv7ba0x79t22Ub+i1CKbIM4l73yQCMwNj/d4mOvs9yutYNUnOyzT3P93yzhQMZWzL3LKogcmWl5sa+lPyQfQsrIPi7ZM+UrZPhf23XoGPHPOYxUxt97tQxi0L6IFC2hYn+8cu2f8AzyIAh/NXWBdk8gt2h9/jeokVff9oyH9puLwvTHJKhou2e1a6JUUp+eBeyiiyM4+Uvf/lZwfgY+ZGblzkdK8GkY+8wh5BJ3RNz9BtZJtbLZep1x1xmZcnchV+8NzK0zDfkvkxRZNUJTnCCtBhMtxFZ+9pVyY8NGnGTWLZDd+V7jPzoHh2HCBBIdZ8REwhLzukDAX1HT3UdquCx5D4sYl/gVOI4I7ADcGR+BBFg76qJWcIACxA+/elPpy0++sbohFGKIIGxj8wPcrIth9MMR7mKsyzpZ07V2qvpVqawslhxqa6yeqzCSpc74IAD0qPmZn6sAmSWID+GjoZb1dFIRSZD6YTArUvaobkgCJTuN7VmSQSeJcAn935gpm9+lwCOUic6Ng+s7owBfe0YIj+6GTxdYmuVOVzqzCNTaEnyY6xfdAhZNAZWh8iFJW3OEPlRAqbHyA/jjbADlBFbUseltiNg/V3qS/oyhobabKwFae0LYe2dm3RF+4HMIFKntC8KFpb+RiA/dmpR6XO24751kh/6w27xh7Zdsl/8B59Ib3OXbRDsvtXO2OvfZ+OMN5xl1VkgZt7Elg5jabVbwOI7GYKR8VZKapTeN4f8kKElo9DcapMf2u2KleV2v9lQQRmsuF3kh7aNyTY3tr6PrRMIMcFzELeI/NKxz2V+LE1+yEzty8qN/iLr1GaQVQGfWtSwWIQIyZEfdMF4Wkgbes8YphnDIuYhHGJeaL9sKQRI9wjrKeRHZDjDtHCbuS2TYigLt08ntpL8sCgZxWdL5nTgtr5s5hL97sP5FiVK5y7/zv6REYJNfIVkswguFpTpI/N4X7wq+bFBo74E+TE02aaSH+FQGacx8iPuw17OJT8Ye2CGMYl9h4gMwWSkWY4NkxUde9ZkTNiTKSjotlmqLOLAffa/WdFltK3EB7myirNcgvxoB5AydQA2eynJQO0Wq/pSc6O9JeQHJ8JgR+X6Vdu5leTHVEdDX+h/NzW1rTvrJj/G3j80v6eQH2NOtGQeeNcY0J9Lfqwyh6c48772DdmGbgDenQu5bKUgP3Jgdej9S9mcoX4gZZAzc9un3VEDQd0BIAl5GCtBpb6khPwI2QP0Asz25d1W1Dfp4otk3kl15y+mXkh4QUvpxcYDoXOODLdgYbskffBfftB2iK261kl+eDbiOTLlBGDmLTs4FkBGYA1P0DlBla2O7W0vtrTY6mobIlwQsrdtQnYHTGKlVP0Xv3UJSgWWMkVkoZQEQH5Xet8U8iO2HMRKf/cd/AESIOqVtG0ne02/4QLESXfbC7mEzFbFDKGH7SA13jsm2xL9bW+dUOgRUYm4Rarkxh6hJRjMkR8WLegaXdAH25/iQoIhJkq2/wxl6nkW7Gms1NmT/RFjZvFGVg+9158h/NLWBTi3L2Ox/R5ji+juYqVoB33vkhgyBrqZq+1tLxYdZSFZvOwSImO4C2FlrgnIbX+OzOaS8XfPVpIfMqL4KwsxJXO6L2NXm40r4k62b5xeNdTfvmy40rkbW10QHeIJWWxRAsC71VtpL/6Wynw33FfJjw0axaj7EIWlomlRVCuKeradaTfzIyYbANS37YVhkWplJaWP1Og61BJjGyswc8kP4M1WCBPapfBO6SkdmEt76Rztp1+IgdjiA6QoDiq9zB5Hk5zh4vg53zbQXNVZLgEQggUHYrVb+iPmFgDn1G3ViMJe5FRCfti/zLlE6vaq7dxK8mOqo+nbdkJOgkc6QaZTyQ+goxT45N6vuF57j3bM73b7hlJNc07UagRHNjYPOFkBWR/Q5xCHMityJIHfrTKHQ+9LgfjczI/uXMj1a2jbSxtERlDU50YA4yVsjvoC7To+0Q/2LQdyx9oXbY7UcXbUCpytY65SX8Lmdm1/l7Dpyn6D3G5vU2S9qHkgSBiq67IpfTBOMiIEwUNbQZAIiHM+ZentMAI2p4HEiSd9cikJFPp8mnYbh6iB5h5BvVpJdG5sv3zooKBTVin7EmQfYlPgbYskokpgqb6WK07OQXCw/eaD/rkEeEgTc08NpzbWCIKGvxXIteUxt/9tmbADxs8YR1CssC7CUvZUZILxMfy997NhcSJLd44iIWEm20Yi84ptFTzDdFaXXatihtCHLvlhhX9MtqXzK3AzfBTZOiVj70QedjVHfsCPiGz2kfyjSCW/5fcwaAn5oT+INTUY2O3QKWPJ/9quQ9+Rcb6PucyP2GrS3q6e04Xce9RaQZwb5yjg2m6HYLmLRYLkpDeRDRe6jow0DorLu6aQHxGgq7sXW7xLx9596yQ/YmHGwhpsxR7YcmdelczpKHjarvOmzeIs21BkLOUy2/swa+nchV9ts0Yu2TYv/ou6cra86deULJsp47Lp91byY4NGiMHmWCkjhfXfWOlgqNqrvn2EiK7EZIsidbGXS8FThAhD6kitmFA5I1p6XzjJvoKnuW0WAAQnApxFsczSNOAwQO2iQ+EMpbS7GHLbRxhZhZTCqTC2AZ5WdZZLAgRbIxSj4pjIxv9bGVTQtQ3EhwJ5Bo3zQ4wZD2OP8V0CyMQ7pYNHASfPBYClFcdKAgKHLjPS7dWFsZWSVR1NFBy1l7ENHrTN+HJasa0LwCs5LUDfSoFP7v1WmcgEkGmD+Xb7cvN6yIkCI8Dq2DygO/Z69gF98rLiNDfzY5U5TMalzlz7gM0IZnLme2wu5MgPtigHIqPCfV87BCVL2ZyhfqzSvmhzpI6zh5HOP8WXDNn+Mdnnxm07v49TDbShpCDddrbVuyMwYtOk/vddVq0FxLZORlC7SruRWYJriyjICKdVKNAo8KZH3uH0Eheigo1TxwD4tsffyWoCp/ZntnZ6ppV0Bfj4PWScMYBTYCABPhsmEIRjcpcAQxYHX8pGvutd70q+VLDpfYJvOm91n/ys6lt8skoqmBbs2vorK8f9SCZXFMWNrQBOQGPb1XByWpD3IJvdRx4C7Vz/2zKx7QZJpXAnX8pXaaPshiiMjvRyMkbUH4m2yP5B7Fipl83lc31S4N3KPr+trwiTaJf3uNwnCPcOdUGMBd1hI/h8GaiKwXpWfIZ0HxsL88lChq11MnqNo7FFuozJNje28X2Q54LTtk/Pjb0AHX5s90W7kGHttiIH9I9v5ifJgH4KJp3WRn8QGnS+5Ohf46LWlPYi3MwdRIiFLT6JrMxj7zHGdAmxSW8Df+V0gWzG3uN7/YEFvJtemaP6pV3GiR7RWWSPvjlx0Fz0XLbdNiv9J0P/bFNXVJhchua1xYDQ6zg1KxaYLHiWbGWLce/TK2NlK06JvUFQ5oqNiqcQHvpnTjgeGGFhzErfgXyF3W3b0z8YFKa0zSdXa8N97J152Jad343N3fbJLeIhW/zFFBZDYr6wfXHqS+lc2033VfJjw0aTM8DSCdA5KcDCZHbcIMMEOFjBUCTRpOB4GE1GO4yJQM9kE5C4P1KNHecZKbylRrTkPkCo61wxwKpHlzhO6VeCGSs8imBqPwMrsODc20fWdoeLceJEOQ1yY2j8FiBkHAAWAMb/kydAIuOD4SYfRh3RxLFMcZYBIqb0swSsARQAi1RUwVekSgpc2wU620YxgGIY80jZ5pA5J0cm+/2qQKZriAXzHHScT68COEbceBl3QNXKEh0FeATubaAhtbOd7r6Eo6GLTgYgN04W6eXyfqtk4dCBcFWu2yB9zBSUAh/BwND7zWnzG4AAaM1ZKd2CeQ4VgAZ8cvO6z4kiSnPzQPBjv2cf0Ad4gLg2QDa2HDxHL6uFPgHGCDXgMD4jQ4HP3DlM7gDQmDO34ho2JkB3V3/6xq9vLggWBFkl/QJmcyBySG8Q0KvaHEFKpNcL+NpzOlZr57Yv2h02BhCM7Ln4LudL2ra/Gwz1yX7TansMjZ1+ha/YMIhwlObw0YL5mB/24u+WK+pWAPNsp/9OrY0i01MqvisySuO5bLLtlTABjOBeZIXP28cJCxjY7PaCSVvG5gkbxQ7DZ96noGXJsci5sWovcrDJ5DB25LK26FP0I/f8PvnkfrPq91NkW/Iu40Mm3cynsbHPBb5979Xu0BO6RCemyDqe2X5Oe5xiq692943zVF0Yek+uHWMyD12P7Om+Y7dLxqzdBhkfMNmmbsHgD2TLlGak9/U/6kCVHpdeIsOSuese84MtiiyToflS8s7dck8lPzZ0JMPAMIzh+O3LnLIneGyylRrR0vvmijGO9xX4tgsdmbCCQQE1w5g7iqmvr8AImQlCZCU4Dti2l7giOMeGxlFpSzvLqXLhSBhazG6wt3QBEJ/irMmT85yqM1Pb274/HK1301uXNgwBxrHAY1VH03XQq/SrDyjkgE/u/bnvx9o7Nq/H5oFnDgH9VeSz1BzWhhJnPrWtS8yFHIjstglRuLTNGevH1PZ125uzMXOB2xKynzre+9L9tnPG8eHIR35iJ2Sr7EtjtGpfp27VXPV99febK4HdoguyfC2GWUCzkCijyqJfrv7F5o5MbdlOk0AlP3baiC3U3lIjWnrf3GbFPtUoINZ+DnaSQZQqFgWg5rzHtguryn0F0nzu+1zxtDnvrb+pEtgXJLAVc3inybHanJ02YjuvvbYlOAYTySb7k87JGiutP7DzerxvthiRKnPR1hTbWXI1AvZNKe0bvd4tugBvy163Pca2HlkfOyUrcN/QtN3fy0p+7P4x7u1hqREtvW+uGGOfqj3/trjE6S5WgJ1uIr3eNoKSU1+G2oBZBhDt8XQaTGRU2HtnG0Dsr5zbh/q7KoF9WQJbMYd3mnyrzdlpI7bz2quWlr33UZRVkVaBRCXyd95YDrXYVtz26UgyDttbnHdPT2tPchLYTbpge7Ct/DC4uhNOiamkXk4D6vdLSqCSH0tKc4c8q9SIlt63arcFT2pwAG5Ws2zvsC9O0S9FlJaoRiyt+/DDD0+FnDzf/6svotiTQmP1qhKoEpgvga2Yw/Nbtz2/rDZne+S+r7yVf3YCnBMu7L9XjNEJJOry1KtKoEqgSqBKoEqgSqBfApX8qJpRJVAlUCVQJVAlUCVQJbCDJIBcUxhbUW+XwrfqZuVOENhBXaxNrRKoEqgSqBKoElhcApX8WFyk9YFVAlUCVQJVAlUCVQJVAuuXgALZriVOFll/a+sbqgSqBKoEqgSqBLZXApX82F7517dXCVQJVAnsMxKwPcbxy05gskLt9KUpJ1jtM4KqHa0SqBKoEqgSqBKoEqgSqBJYXAKV/FhcpPWBVQJVAlUCVQJ9Enjd617XOOZOAWLFlJ/+9Kc3j33sY5uTn/zkVWBVAlUCVQJVAlUCVQJVAlUCVQJrlUAlP9Yq3vrwKoEqgSqBKgESOPLII5vb3va2zUMf+tBUzPivf/1r+vuMZzxjOs66XlUCmyaB3//+941TVb761a+mwtjXuc51UsHspS/1O1y7NQvqv//7v1ORcVtzdsupDlulG0vrWjzvv/7rv5rPfOYzzec+97mkd9t5ioy2fOxjH2uOOOKIpCPb2Zal5b2pemK7HFu2hD3bzvntsIT3v//9CV8o9nzmM585DeF2tmmODukHX/Ov//qvzWUuc5nmohe96JzH1N8USqCSH4WCqrc1DQfFOf3pT38qEsfpT3/65kQnOtGWgMdug77xjW80n/jEJ45iEIsavg/fxGE4MvGzn/1scooHH3xwc6ELXWiSRLbKiO8059YW4qa2neN9/vOfn8Dwfvvtl0iJbgFFpMVXvvKV5re//e1eemG+O0EJCBEsti/bW3760582d7/73dPzz3rWs6avH/3oRzc///nPU+HGYx/72KN6tqkymzQ5dvjNjiAH5ulGHBk+tUubGgz09YPOxZHoRz/60ddyjOzPfvaz5uY3v3l6/Ste8YrmgAMOmCrSjb6fvXASjSyvt7zlLc3f//3fb3R7SxtHN371q18lG+bvTT5i2HZDwS5bHvPWXP7d736X7PGHP/zh5tWvfnVz4hOfuLT7i96nLb/5zW+apzzlKQljbmdbFu3Y/wXh67YhU9v8ta99rbne9a7XXOQiF0mnRa1SJHm75zdS9Qtf+EJzq1vdqnnpS1/aXOISl0gLKzvN5uiHbNjb3/72zd3udrfmJje5ydRhrfdPkEAlPyYIa1+/VfCCkb/kJS/ZXPOa12xOd7rTJWLDZze4wQ2SseHEHMH3pCc9qbnHPe6RPt8OgMDRW0m49a1vnc4TZxDrlZeAbQn//M//3DzwgQ9s7nSnOzVnP/vZRwPTP//5z8nRtFcst8KIr+rc6Okf/vCHbVmJHGs72QmylliNyY/23ncAaHe+852b293udmn14V73ulfz3ve+9ygrEID0v//7vycyw/aVd77znc0LXvCCZAfogT4I4h7/+Mc3D3vYw5qrXe1qzQlPeMJEqN3lLndpXv/61+9FfvzkJz/JBg6rjvdUWdT7+yXw4he/OGXvvOhFL5qdrbMVhMLS4yfALdHTOe+NU1v89j73uc+uzP5AqCM+ZHqd4QxnmCOmjf3NOnVjqU7/8Y9/TJhMUNUlOBANr3zlKzeCcNiktiwl+3jOJukJTA6vn+c850mkAcyxyrXd8/tb3/pWijUOPfTQPVh/u9s0R57GBelxs5vdrJIfcwQ44TeV/JggrH39VgYG+GU0I9gNoyMdGLCJ6wMf+EBKp3zAAx6QPtoOw99nEPf1MRzrvxVZwSmi6A53uENaKeIUx1KxP/rRj6ZAuctSb4URX8W5CfSf85znNPe///23JdgYajvSwDaQ7SDr3ve+9zWPe9zjEgg+2clOlsih3Ao/8tPYIziAaytIyBHPsMJ4oxvdaE+au3vnkh/0dpXxrvN+GQmw6bJ0BOkXvOAFV3rodviEuQ3eSW2d28f6u3kS2Am6gaiGz9joSn7MG+dVf7UT9GTVPm7X73cL1t8K3LxdY7Rp763kx6aNyAa358tf/nLK9JARENcQ+aGo4WGHHdbc8573rOTHBo9pu2lzDK+UWXt0t4P8WEWsdFmKpGB/U/bZRw0MRMJ2kB9zVt20+WlPe1oiN5/3vOclsuOb3/xm86pXvao55JBD9kqn9bmVR2m27W0v0p2f8IQnbEu2yyo6VH+7mgR2UjAw1tZNPGo2tjTYSraUfZvSz3W8v0/bZBHFNqxjHOMYqynkzF9P1eMpcuw2SaYlUvr4xz9+8bYzMkJYfuhDH+rN7phq9+e0od0PmU6ecbzjHe8o9V+mtMUzYuzpm/Fv68Cq7cypQ2RAytIsmWNT9STev5U6Hn3ybrjOVvfjHOc4e0RBd//yl7+ksfOdfudq+GxF+9dFfoy1Pb5jYyNzpjRjd0h352DwVexJTsd38/eV/NjQ0aXQAos+B9HX5CGwsaQD+PznP5+OqbTlJUd+CGhe85rXpBTpYx3rWJMyP6Y6laEhHDOIObmsAt5y7Q+jaZW8z1jmHJD+zjV40a++d081vOqqSJns25849Vk5mS05TYFHGR/m19g+7bkybrd1Clj4yEc+0tziFrdIAHVd5MdSwLPdR1k0MoWsLj7rWc9q3vSmN6V+2DLVvmyVsZ/V1ppLX/rSCQDbXmUbnUJlc68cCB56bm4exu9ytphM1UEaCkjGZD63z3N+l2vnnGe2fzN1Ds8NBlZtZ+73Mtme+MQnpsJ5/iFKv/71r6cgoG0vvvjFLzYvfOELk+4Cv+Yt8u9yl7tcyoZ7xCMe0bztbW9LNS7UvFETRz0c27/Yn/Od73wpgHjmM5+ZiNjTnOY06RkCOFvGZDr5jH21mOBv2xK9gw+OoOPXv/51qqchSwtesEBhS6p3vvnNb041Hehm36Xmw6Me9ag0Z7XzUpe6VKrXY+sqMtMz9BNhed3rXje1941vfGPazhaFBXPvv+ENb5j6KPi2FZVte/nLX57++Uwb7XVnL2QS8k23vOUtE4F67nOfO/3GZ7bYRW0CumyrnXdf4xrXSHKxncaWvTkkiBpG6k2oPySgu8pVrtLYKsImsxPnPe950zZebf7gBz+YdOGOd7xjc4UrXCFhmx/96EdJfuRJ1trDtrWLFg7JUZZdbgz0E4FxqlOdqjn/+c+fMnCvetWrNte61rVGg0/1ZBD8svrYqMtf/vIJc1z84hffU2eGzr3sZS9LevaDH/xgVM/mtCH0zpyQeWJ+qA1F59l+ehVjpi18iAUA9eKcAmZbpW0Afkfn+W/6SDdln8kyRp4/97nPTbo1JiuFMc2tIIIQ8upfGN9Tn/rUaZun33u3LdPGl6zpPBwrc/Gggw5Kv4dv+Tm6KyNORvRJT3rS1N1SGzJmi8Z0nK81ru95z3uaK17xiqmd2h26J+OaX6aXJznJSfbSx/acv/KVr7zHppnztjxbyIKN2EB9trgB99MRW0u8w9z70pe+lOaDehsh05jf+hXtp3dqx3m2OmEWRMk3ZwPa8z1ns7tYn7532zTlfWOy1xbPorPkRw6PecxjEgbK1enI6W7g5qtf/eqphID5TkfV0WNnQr+0Ycj/mNvmAtulHzKJ2TM6zL6Fbu+///7JR7Fz9P9BD3rQoJ/IyX8nfl/Jjw0bNYaU06esjBfD23WiObAB7DBeqziqUrEMZX50f18CEIDnnFMZC2RMbhOeoWWsf/GLXyRZRhEkv82BCEDHcxQAs5WHowB+AQPGZshxWuUGgMfa79n21rqcduHvLqgbc0BAWQ6IjslH7RPAVqErBhsI5yQ5feAPsAfsrMoD6m2A1H2uug0veclLmk9+8pPNxS52sXS/vgCIQHqpEZ875nOdG1DCUXHSAgUFv4ybsQYgwqn0gX0gtTQoMY9LwcKFL3zhFKC84Q1vaA4//PAUTHFy/gkcBFiCHxcnJXCilwIQ4Na+3Yc85CGjjmsMeLIVnOW73/3uxnwGkNXoiLEssQWx/cW9gKh2912CG6BRH+ii3+lHruBa33jngMTYXMjNw9ADQRtwKVVc24ES4xUAFwAVxJ7pTGdqkMNnO9vZ0j1Aeg7s58DYWABItwSnn/70p5NOIoAEigJJAQGSKVYj+ZEIDOi6v9sBNNk+4xnPSP0TnLBTTjbpgi42AkByn2cE0CuZw0scFB/PAAAgAElEQVQEAyV6uOo95q3iowIZ4+5iy5D4ArEgP+gt28k/RxaTmiAAMNCuWn9kcrGpfFCQgQKsu971rnv5pb4Vb5/JsvROgRidYif4pyiMiox48IMfnAJaPtZlewO74HfGu+SEFc81D5Eo+uNZnkOHtEFwjrB06bNAxm+QACXv//a3v32UPfmBHeirAIs95mvZDoGtuQegx33agOiITAaBeoyH/poviNX24swUfbBgo8Aze/rwhz88yVtfBZhq3Aj6BAp0gz4E+UNW5oP5zIfEuGtTFJO0UDAmR/Z2aAyMB3spEPJfYypg11bPL9l+po10tq+QaImexYLB3DaYV4ipth4hw/kYMovtkdri6HPkkXFwmVfGVn/pBuxBn2KbddSDutKVrpRscU5WiAO2CykAI5ubLjjbd9riGUHI6zsdN7fNYRjT/8fcj/fTDW1HOJTYkDHdLNXxId2De/lhfXFpF8wXeuyzNvmMoFCMHI4Ie0bH9JGcfX7jG994z6IM3TZH+B6+sUs+CLrJ8BSnOMUeneUnvB+GjS2yYzYACVZaHLlvoXPssz6bE+/LyZ4fMNfZrPCx5CQDJEd+jOku4i5wM9tDVvxw6KuaanEqXon/gQWQG3AlXBKFtcUy7KiLLxdz3Pe+9y3OJJtiUzf53kp+bNDoxEoosGpiCX4osL8ZM6s5JWDHxAHM5jqqKSKZQn7kAELOqWCh+65IvRdMMWBAFEMLJF7/+tffs9qUc+AIide+9rXJGQouGB6G2uoKxwf4jzlORmTMKWqflQIGyWpHgC1AmePBig85IM7rhz/8YRZAjcnne9/73l4rl0C4AMq4MOhTszVi7IH9oW0vOSM+d8z1c65z45gV83R1Mz9KQGoOLAKyaiJMAQvawqFZCWuvnvicLmvnO97xjgReAQoXoo1+ApBjJ29MAZ5zC98BDMAWUBPbX4bSYSNTQ5unpG93xzsHJIbsGJJibB5qNz0QcEYQHFkrskDISB/YBCuUAiGpwECiVUjA3ZiVgP25AaC+CRTZEYCIvlmJ0k7ghg00FsAZ3bF6alyQNI631Dc2LgKnUtDVZyNyc3iJYGCKT5p7bwQxSGFjLDiKqx0o+Iz9EIS2TymKoPf73/9+Whk1Bn3ZLYhLOiNoCPszRH5YfQ3w6r3ue/KTn7ynaHCMB+AcwWD3nhJ5+I0aSIhJq/KukAeC2+ex6kjvBHcAP0zC9ufeP2ar733ve+/JQoj7EAXml6urc3FShWA1TskJ2QviVtlCZzze9a537SGXIvh761vfmkhPhAtMZvU6Ut2NcZC6IaM22XCCE5wg2ZExOcIefWOg/2zKta997bSNOAioqM8lCyR82dg458iPnJ6t0ga2EH6Bj8wr/jEuhA/MhcyLzKeuD/J78kP0+k5bjJN/TqJj98xZixMWCXKyCn1ClnRl10dctcecfiEuvRNhHFtCEMhwnfaxqzkbktsmU6rjQ7qHcG1jhT770iU/ZNfwB/CEMeLrnJhobiMy+DiEB/zhb3YfXtGX7vyGZZBHMt/a2U9BbrJhfGf8rs8G9OHKIR2fSn6MvS8ne/rF58oUk/mBeIaxIoNibB7CLEO6y+6GbpJZELBdGx/4Ned/xBcwKF+vvUF+nOMc50jYQLthf/HHOc95zhI3savuqeTHBg0nwyvwFqRiWq2GBsCN7IUSsLOKo5oqjinkxxhAwJqOOZU2KOu2MYwV4qEdhHcNYk4uVv+BKWmNniUIQkQJZmRBAChDjhOxkmu/8eVwGCPpxeFoZaMwiBzrkAO67GUvmzIWcgCqb/xCDsgbaYtxBZGj39q+DvJjzIiXyCyA+Fi/2hW+S5zpEPlRAvYDpI6BRW0WjE4BC2Pkh+9Cx+kAUKGtVmn9Letm6FoVeJbaA0E3whVA5VTbK92lz8jd10d+jAGJoecJTsfmIVAhkGR7IwhG7gh6XGSOSLAyEyfXkLOUaoG+OWZsSsD+mL6OBYDaMbStz3YJq0QyeQBX/+9v4BzJGfNeAB72sgR09QWiuTm8VDCQ040lvg8ZCOi7pGg7UPjlL3+ZQCXg2y7yrQ3us4Uk9KKP/IhgTsAUfm2I/GgTHZ7fJTZC/o7H9a44jlcGmcC9HWiOyajv/cAzf2TBxSLCMY95zPQIn8uMlCliRZHvyL1/LDhpBzl9hHrXL5GtDIDuyTFIPYQS3507NntIFhGcWUThu6xsC2xkCAqUkSBIrfaKdB+x0P4MyZuTY/iVPvJZG5AEsloE+C72CEnud8jO3JUjP3J6tkob+si+aC+9Y6uC8B+q+eFzemIBAEmC+JJ5KoXfWNiOghhCfOVklcM5cKJgEemI8LLKL+PD38gVumeLlW1HcQksLUTwgbKAczYkR36U6nhO96K4bY78MF/oNoxoDiLVzHkZhGTMl1mYQ+rIDEFcIABlDff5IvaT3Nonu7XviwMS+ub72KLakJ5PJT/GbE5O9vrNvyO/XHyshQ7ZFLktd+KJId0Vb/TFd93PbIEp8T8WOiILUIaYMTR/6Cl8hpSFndm1XOZtzr7sxO8r+bGBoyaQAF6k9gEaWPGoA1ACdlZxVFPFMYX86KZdtg23fo45FX0aOiKv60CjD12DmJPLgQcemJhsWTZD6WtDjjPnFKP99vFpFyIIU2ycARrOYswBMYwlAKpv/AQ/UoG7GQVdsK89U47ZKsn8aK8Ido14qczmOLwx5zZEfpSA/QCpObA4FSzo41Dmh+8EIFZf2AaOTADWXYHsk9MSwDNnEwRzgCgHKgiSVdE+/SX3+9Lvu/M5ByTGnjs2D2Me9AFYzwz9kYnVl0Y+Real4K/P7gyRH7arAK7q8cTKpjYjpqQ+6x+A154jJaBL37vtyM3hpYKBUh1Z5b5S8kMaPl/Fpq5CfljJR6wDqXPJj7AbyFZZKPwEYlYQ015xzclljPyQQTpWG4ndyr1/HeRH15/l+ljyfRtf2R6KDFFLxdZDQTUsptZHNytoDNsE+ZGT41DgDzuYr91AsqQ/cU8bawlm2YMoVtmXKdT9bJU2hF/t6/8U8gMZHEevs9/qFxgfmSO2JiESEWA5WeXIj8jItfUKsWTcI0AMe9c399v2cSnyI6fjS5EfQcbQC3NVVgfyFN6JrVuyHS3MkrHvZGLH9rs+rN03Dt14odT/5XR9HeTHmOxhHouWtoIijZCWsiliW0oOe/TpLhKvxA+P6WCXfEfk0WHzDGFtixnSGvlERy3WxNaonIx32/eV/NigETWhGAzGBtiQgta3VzYHNlZxVFPFsTT5MeRUxto1hfwYc4wRfK5Cfoy1Xw0ShkjaWRRz6lsZ7HNAUVApB6D65BRM9rrJD87RZeV/VSP+/9i776hbiip/+L0Mo+MMiBhRcYyYs2JOKKhgVsxKMICYQBGzYsKEWREdc1ZUFBQjCopZAcWcxxwwO/6ho+tdn17vfn51m+6u6hOe5zz3Vq911733nD7dVbt27fDdoUr4cFaDugt+UOKybgAMAKYcjUuMReOfYiz0gR/GlHawD0XGYTrttNPWolFjtFqE4ZlbCwaoEjMR10jFlOYs9X+o90fumX3f9633kBE8Viuc24fzgh9TaF5q/M0CfjBqokeHml5ptHpJGV8X5CzZr2Pgx7KdgVn4ZepvAmBEHxExTq8rMjUYrPQynpPtIOW9r+zF3oyMoT75HiUL9ko4FrOCH8ZmDNZVOrqxGXfpqQNBo773D2XC+Y09ZPwiyyXvn1VW9/FcX1q6+2RDKFEQJImSlKk84H6OHTBXSYWIbpxmJrLr35zwtKQv54AOlb2kdASmDIEffRmrfkuPyeLS0DB3pWPk6HJagdT+XaLP5hlD8JHGmH1lL1LvA9jpo0HsP/aZcXPiZH9EU/AouXSfDN1u2UuXVjnwI3gA4CUTGKDvma6hTDffcSTJBLTOyZBc5kcpj+d4rzTzg85T9kZPxNiUfspy4NTLGEhBP7JQ5iD9Yh36sqxlJ/SVvSjVpIvooFL9l+PvRYIfOdqbu7VOe17hW/b1GEhsDoC6Id4FpJfo4eDBEv0TpS6ADn6H7B29lJT+kpMCJGOZwzm6b+bvK/ixQqsX/SU4DrGx0rIXAgoabaONGTvzKKqp5FgU+DFU9hJKRfpuGKPdMUKi9eWIhmPxfURAo9lfji4cTQIbbaPspWtU6cvRlx2RU4qi4pRImkqflr2I6jOanSrQp4AIVU5vt+yla0D1rV8Icwqnr+yFo2i+kOx5Mj9kszA608ZNY5kfOZqNrbl5zmpQd8EPta2yKCjzvtrsPiN1LPODcuMQTDEWvKOb+SF93n6PBmQRkfJ//FSSrjiv4ZmTB8ZEaeNZCjZopV6fkcDYjcaAuWflvu+ud86Q6HseQKpb0tLdh96jJIHx1+39wOjBl0pe+tJ6OYUuznOJsV9q/E0BP4xdZOfYY49tad8t5UvLXjhODGTR4G7vhjFDDEjo/tweXpQzkOONRX1vD0qht77RDyUM/RQUjT4nHKRoZNptzGhMnBMZN56neadLPT4jFI+ot3bNCn7gXZE8e48OlGXgD12ZS8FOacapFDnvZjJ1e9+EPmRAK/+S9l7y/llltfd1eT8aEtKV0ePLfXSrjDuAhYis8lJ8CqiaAobEWKX+A6fYJmQGHYFO0fA46FfigOboaP2G1iB6lQWIEutqn9Nl0bxwbA8AF5TqWV/lS7IZyGxzKwE/5h1D9NLCKxpqu6I/ER2nB0OcmES3ku3dfcVRA+jiU2tPVwct0M7z3MOWGqOVjEF2niaqQxm+QDTvso8iuyHoa+/LaAPuR1NW78aLSpOMrUSGjK1XCY8D4Ep4b0i+pMAs34K9gs9jTuiElgAO9icAKJpAu993bCZNZrv7O/gFcKTMwzpFw1MlmPhPf5xS/ZeT74sEP3K0ByKQ+6nsYfvqq4WmY8CzvTbEu2np+ZjdjBal+ifKnvke7AG2fpT2KdsUKB/qpZij+Wb/voIfK7SC4fxg7GhsReEyZKGKnHxNmmygMWOnRFFJnWIkMJimGgcpyQKcYWR0U4DT+0qEdE6pDNUvR2dpmxhw5G+bHp2MKzIecnSRqq+5LOHM6dHwtGtUOapwSHGOjT+aJzJWo1FWOLPKXigeadDS0vsUEEVv/GkTxq4hGs5nl6VDmEfD06jvk0IKEKHcOUlhZJpfNJIb2x4R4Xa6BWdXxowUbunWJQh2CPExQ2KsZn0eg5rQZ5BxQDgtaMEhKTFSc8Yi8IMxN8VYQItIZzQ2fWcYHAxbNI1LVJLBARgpPR52iuGpWVva3LDEQGPgdPmFg6eWGw2is/u8ora73jlDou99AXyN7UONZDk4DGnOTxh8qYFLDpAt0lytB0PUPgun0HtEiHPGfqnxNwZ+cGIY8XEMJFCMg4PuTr0CeKYN3gIs5mS4yA29G2YBP0r28CKcgXl5p/T39AaAWTM7WXqAIdFLc/A52Ygv7El8IkNABN0FDLMnA4TwGb3nPkAKXuFUkf8y/xzdqS+Qvay/AJAET3mHdzlRBWBP5nsuOeW++ExWFVmrKSEeBK5wIPWokF1i/LnjIgG/xi1zy9iiSTNdGJegjFIaMoljZFz2RIAAufcDIgD3aCVDKLLBOO8+Y5Ar06Jv2TtDn0nBFzVGb/PkzHs2unLUzJvzSb85etS9HOtutkGOFyIDyPzCOUZzDhunJ44NBoqRlaLiQTulMuiR0hO/0K9DdORM5dZAYAJPklvmpXm6C7+UgFxAWY0sOVUADwC6Ml86u5TP5h2D+QsK0AlxYgaACX+HA0amK+lk6+AxY+VkAkzQ1lzdY8/EZ4I7mtSyIzjUY+PEF8GL+A74iB8DmAzeiKABRzYNhPk+TreKU5jYb+wH+s46l8qQXFCADhnicfu7hPdSfhTtR2t7kDzDo/iC7vYZGxMIDhSSRYYn8SafA4DhnQAhJ84p9XDZeylNY3+TH7EOACQBRTSyT9ic6A0sKJEB/J8xQAHgma4pWQKoxiOzyBzvs/5DtMfH5LoSefuPHayHBj8qt6ZjvMs+V6JuXWVj2OcymZzSmH5G/pFxJfrHGtH3TqUDwMswi4CFfVgCnObk5Wb9voIfK7RymFLDpjhSVWMbxisD2R9HiqqtlSGQM3ZyioogpNgJr0DdS0khekqwiIJ6js1JmRIamoEx1EIITDEQwqAcUipj4yOYGfuUI2EOiVUyZGw6GROIxsfYGzMiGD6EBEOUIQXhJjw0fvK8McWZU4qEtDRCNAduUdiUNYeJQiGMABF9CohBzbnJGaJDNApFKuqLFkArYI3mXBwfhiMBHkJWbSDFOSbMo0wLTYA3xsbgZpBOFeJT1zxVeFMNanxACVNWjAF7zPHIEWkaM1JLjEXraH9MNRY4z+hgr1tvx4MCKFPj1rgZY4xIoEPpNWZ44qtwwMKx0uBvyOgIh0mdNcBOerjoUKQG4yUGju/QAB8xVBmH0sZnufrWWxbWmBE89J7cPmT8MTo4oIwcayBFlJNgX3AaXDLLAJWMdPcz5MgaTmLs1TFjv9T4S53C1AHkDAM2rBUjniPMQfNuUTlyBE9x2Bhd5COjDi8AchhP5I45RTPqMaOLsSeCTEaYp/XEI4AWz1q2MzAL38z6G+UjerfIoqDT6GZARfd0orjPe/pOLoroKj6IssApJxzlxi9gwjn0/ADr/YZuBuYCpkvq0HPvIevxTJTVhExar/cPjS9OjuI8d2WL7+hW4EOk/+fmGd/TlwCWcLrsI7bBvI0Bh+g4ZVxsEhlVudKJ7jODV+3XWeWwZ6LNrGMonf/YfVEOaj70S9/azzvO+H3KA0P0HNr7pTIkt/ZjPJ77ben3xoqueKq7z61F9IghB+2DKaV18/BL6fiXdV8f7UOO0w34L3TE0Ol26dhKebd0Pjn94znusW7pkef+b9+UAKelY9ls91XwYwVXrCssUuEjqjDF2NmMgqdkQw8tW8yXcA7hJHrQNRRydJlH4YyNv++7EKYE0ZACSudbakD00WieeY3R3Linplqnz5tnzWfdwgxayquPP+ah8bzGAnChz9EyT+BHdKMvUbaL4ptZabzM381jSIztwzTKlOPLHJ/kvp+HPmkmDEBmzCHp2/fux/tjxyRPGV+OVotyBqaMaaPv7ev5scgxyRIjx/qyLkU9AWRjGZnzjmWj3z82ftlZotcA+ak9UOalS/19pUClQKVApcDqUqCCH6u7Nr0jW2VjY5ORsg63UmDlKSDKIqNABs4uu+zSRvGlLm+L57Kv/GKt8wCHTntZ52HU1w1QIMoxo/lhlEsskmB4QPaetHSlNQGIOs7Z5xz/aAy5yPfGszb6/UNzAjoqEdLTJnq3LGP+9ZmVApUClQKVApuPAhX82GRrtqrGxiYjYx1upcCmoECc6a7WVo2yrA8lRttyuuKmWLh1GKQsQHXB+sCoqa7X6lBAuadyQOBlXGk56CJHKk1dSZY6fhmO3qkMlbyYWu4xy7g2+v19YwY4oYdytKkZcrPQoP6mUqBSoFKgUmDzUKCCH5tnrdZGuorGxiYkYx1ypcDKU0AEk5OrgagmXvq1zFt3vvKTrgPMUkC/kGh66GZNdnON4bIPrTdUClQKVApUClQKVApUCmzlFKjgx1a+wHV6lQKVApUClQKVApUClQKVApUClQKVApUClQLbOgUq+LGtc0Cdf6VApUClQKVApUClQKVApUClQKVApUClQKXAVk6BCn5s5Qtcp1cpUClQKVApUClQKVApUClQKVApUClQKVApsK1ToIIf2zoH1PlXCqw4BRxp6pST+973vs35zne+FR9tHV6lQKVApUClQKVApUClwGpQwOlPP/7xj5vddtttNQa0YqPQV+2CF7xge6pevbYNClTwY9tY5zrLSoFNSwFHRh555JHNQQcdtC6nF2xaQtWBVwpUCqwEBZy4csoppzSnnXZac7GLXWxTN6N14tTHP/7x5swzz2xudrObNde//vUn05gMdzmNZsr1rW99q2347N3LOi1nynjqveUUWATflL9t+p326Be/+MXmy1/+csuXgiv/+Z//Of1BI7/4v//7vwbve+5GnTpkD73lLW9pj76OZun/+7//27zzne9svva1rzXnPOc5m4tc5CLN/e53v+a4445rdt111+ZSl7pU89WvfrUx/vS68IUv3FzxilfsnbE9mjbhHiLLuc997uaa17xmc65znav517/+1fzlL39ptttuu+ZsZzvbQmkfD7POP/nJT5rLXvayg2uAHkcccUTLA0PzW8rg6kM3jAIV/Ngw0p/1xQTHpz71qVYYbG2KfhWUwAot9UxD+elPf9q86lWvahU1ZfGABzxgppM/8NdnPvOZVlEt0zCndBj/MjfS6ypXuUpzgQtcoGEc/ehHP1r7yvGtV7/61du5pdciwI/NzH/rYSCk9F6G0WoN3/SmNzWOAP3HP/7R7L///s2lL33pmfbBon40q0O2qPdv9uekfBL6qu+zzT7PWcZvzzpu9dnPfnbz17/+tXnRi1402fGf5b3L+I19whGyZ5/4xCc297nPfSa95pe//GVz//vfv/0NGbDTTjsV/x7tOKf3vve9m2OOOaa50Y1uVPzbeuPGUmBevln26GOPvuIVr2gBtre+9a0LDa7885//bJ72tKc1L37xi5tjjz22PXp6vS8y6LDDDmse9ahHrTn1HP3HPvax7THQ97rXvVpA4Pe//327t9HgQx/6UHO9612v9UO+8IUvtPv+5je/efOc5zyn2XHHHQcBor///e/Nn/70p+aVr3xl89SnPrV5yUtesoWs+MEPftC84Q1vaL73ve81b3vb29pMC8e0P/CBD2xe85rXtPbsMq7vfOc7LbADgAL0dK9HPOIRzV577dVmxjz3uc9tnv70p7djq9fWTYEKfqzQ+lL0jrSEPhJAW4uiXwUlsELLPNNQfvvb37aZDw960IMaIMghhxzSfPSjH81G4Sgk9E8jboCA3/3ud80znvGMFtlflmHOuKAMRR4oX0DH6173umb33Xdv/u3f/q1xZDNl49hOY7nBDW7Q7LDDDg0QZJHgx7z857hZe1PUZFnRiTGmGDIQ+tZ2Jubq/GjRRiv6v/CFL2z++Mc/NnvvvXfryDBGHv/4xy9iuDM9Y8gh2+i1nmkyPT9aj3ngk1NPPbXZb7/9mte//vWtvur7bFFz2ozPIdd+/vOfL03GrhdN6Augh307FfzAEy94wQvaoT760Y+eDAJxXu5xj3s0nNStxSZar3Xb6PfMwzfrNXYO/5vf/OaFgx/GL5MC8PHkJz95Q8B+c5P1AAA5+9nP3pLUmMwX4HDe8553jcycf74Hmyz2Wew92V6ldqJ3eo5sk66sYPMBWR72sIc1l7/85Vtgk2wgF65znessZckF+h7+8Ic3t7rVrbYAt9jUwCHz2n777Rs68+ijj27tT4DMRmXqLIUI9aFnoUAFP1aMKbZWRb/RSmDFlnnycD72sY+1aXkUy4UudKEGel+SKiiTCFjSZ7Cup2H+jne8o3nwgx/cKj6KjoIBvHCKRRmkU8clCiHKx1l2yRT43Oc+11z3utddM5yBJ3e7292anXfeuYiW8/Df3/72t+Z5z3teq0DPf/7zF71vkTcNGQhjazvv+xdptP7iF79o+U/aLQOEAQSMs4YbdQ05ZBu91ouix3rNo09fba06bJa1WU8ZO8v4Sn+zSHlQ+s64r/LTVIqtzv0byTelVFgm+FE6hmXcx7F/yEMe0jzmMY9prn3ta6+9gkySfQFMTLNsBSmANLIglgV+GIT+bVe96lWzgbtF0eTtb397c4lLXGIL4FRWskyWu9/97luUuXzjG99oaYA2UzLUFjXW+pz1o0AFP9aP1kVvqoq+iEzb3E2zKmhlMtL9Nhr84GyKPhx//PHNG9/4xhbsOPnkk9vIMVAhzfaIjBF/u5TNHHXUUW2EORqeysCguLtZIstgDM47hQgA2QjwY2hOY2s7Lx0WabRuJpm2qms9dT3Xax5bM/gh28s1Tx+AVQI/ZIoBzUV7+zLYzJcDJArajXouUh5M5eWp8gOoHn0ElqUfpvIG/UePpbQXaQYEA4Gn9kLp0jA3nkXRBA8Fbeln9B2j8aL5JjfPsB30lSil6ZhtldszU3l53vuDZ2Rx5OSSjAc2i1KTtFE8u0E5jsyMbgNUvxFci8afi8r8+Pa3v91mnniuUhr8OCWLa8q8uzT+7ne/2wIZAfR4lmCc6573vOcWsg5vP/ShD20z3GQo12vrpUAFP1Zsbacq+kUMf8zoWcTzF/WMWRRbvDtnaIRxoLRhKCKNTrIQGIeQY8o1NRJzijlHBwYSZdtnfM4Cfig3ARgAF+YFP3L0y83N96INlIrmWocffnhb/632VBOtsWsRPT9Kxtd3D76QlvnJT35yNC123rX37imGZW5tZ51v/G4Wo3XIUMzJtHlpN+/vY86la52j7SLGM4/Rvah5mGdO5m6N4Mfpp5/eRif1MWGwk71q429xi1u0WXQy8D784Q83e+yxR2sgy1Tj1DKoH/e4x20R0UzBD2nWMt2+//3vtyykvxFAWGngU57ylEYp1tWudrXmSU960hbp6MFv5OX73//+tgRP7b3yMaWPnnee85ynueMd79jW5nunVPfLXOYy7Xg4SWTYxS9+8bbRoDK6Pffcs7nTne7U6i9ymSN029vetjFG33fn0ZUHH/nIR5qXvexlrT6M94iudi968qUvfWlbFuX76KsAAPeHXH3ve9/bjkGjQdlsdLBodTRnDB6TNah0cug+euLVr351CzLc7na3a4xR9uDBBx/c0kv2pD4E3sEptE/0vOKY6VVjzsZinMbjM7RM6//HeAMt6UlzEm2+9a1v3TaKxUM3uclNmhNPPLG5/e1v3/5xj74H++yzT/su2X0cUraHPjEyFY2D7ra+/o2/8KF1DrvDeF7+8pe3WZBo/e53v7vlpXBeczRJ1yHKFNDJGIwxPgOaeY9+XcoTzEXkXJGg0gIAACAASURBVH+HMSc2+GaXXXZpHXAZCJpskm+xLniVPYC3DzjggOaiF71oO2c9Ijjq/l9Cd4EVp5rYk0pp/bu7fvaqHhzobB76nnk/Bznt+eG+oT1jH5bwbkpHzY/RKceD6XitHTn061//urnSla7U8jNevPGNb9zaTubxX//1X4PqCO3sHeuU2rRhh/kbP93hDndo18Ue6YKeiwI/jJecSHnljDPOaEtf7Ud8FDbqvPPO6We2k70nE7ULkNm/9qFmrBtZlpubQ/1+fgpU8GN+Gi70CSFsCCSIOqGkDwghp98DpaBGjaFkg4qg6wXhd5QeBQjN1cTH92NXzuiZYqCMvadPCUx5NiOFUj/ppJParvmMRQqUYUAphqKmvBgyUtcYloQbw2PI0KBIPFv9owut/btrfKET9FzdMSOXgaUBnDnIBMgZIDkGYVAzxhjX1pmhSMExaETiKAY9YKyxtWVEPPKRj2wNoqFLJ2/9NZSL6KWhe7d5pb8LI1kjLjTtM+DDmOsz1GZpChXlL8ZOOZeg//OCH7Pyn6gcR8fvGdRoz4jQKCwa+I2tfSmPjxmWgLCugTC0tvppoO+szlXKSyVGa9w/Zigy/vEzw41jhmfsYQbqmEGL9hqPvec972kbxXEeGKqf//zn27pcRvis+67PIWOM59Y6t4+HxkMOlzq99vs8RvcYz3KawrHCx/jokpe85JpzGp+pxbbvS5yJHPjBwSC/Pv3pT7dOO+Dz0EMPbThDjHe6jXPO+ZEKvdGXyCdAFgCADi49OzhlHPIozyM7zcsex8uRMk4vcxLDce9mfqAr/Y229BXHzkVH4R/yeayvkNMpgBb2+U1vetM2k0P9PNBEHygXHcjZkK0GvAKwAD6i7p9+1FzQOP2O0x/AjP0JAMCvHF/84eqCHz/72c/adfSH3szVx/eB98E7eMT7yDp6XTQWsBINIkvui8xC9Ix5orW+BuhKv1qTmIfx+g74EWV55inDELji5ApAPYAr6FrCG0CMAw88sNW9aJvOR3mnPUYnA3KCx6InlVK1Zz3rWa3dhl5KFvCKhpPGS1+yg6JpLCfOPeQkXnB5JlnrXtkPaJGjCX6R/o/vwwENmuN5n5EVAAI85YoxA3hKwA88wqlk08a6sGmME8/F/jE/cyDH8B/HHa/l9iSgCpB05zvfud0P7Dpz1+AyaIrH7WMgX/R0CL5h4wX4YU+N7Rn8WsKT6NQnH8d4UK8MexONgIZf+cpX1spTYv3ZomTmWNlzOPHs31izVLbSo+ZILscFMCSvrnGNa6x9Ng/4oekp3pDdCwzs69nTlSvzzjunP+h+ugafONWm70Jn+5YetofqtXVSoIIfK7auIWykXoWAJsgJEgqBEmccEVxq+tK6PUKRAWFj54wRxn6J0VMq5HNkHDOSx4wfwpDg5ECZH2OFMcMApMg4hmG8OEGEwHKvy/wI+TFDg0NFaRKIwAY0pXwYuQAkwlKPClG2UPIMXOvBkfjNb34zaoCk6YZ9NKJ0gVqpAWOdGcGM6ujGPUvmR9eA6b6/xIBXmpIz1HJrn37PsIhmrVH+kvv9vODHkBFSytvoxPDtdoPPGZ/WvuQdOcOyLwtjaG3nda5iLeKdOaN1iqGYGj8ljoSxMESAuhxlzqi1YMyJ2IwZ/rl959l9e2porXM8muMFjXw5MiKAjPsYH6cXLcgqsmZRRvfYPDhPnE18Fw4+Wjz/+c9f+6zEmcjtq3S9w2kPsMBvRTQBTmSpqONGX+QM2cRhSA3fcMxEkgHfdCz6iljGqQXG3kfzvrIX4AOg8pnPfGabXeL5+Nu/gdRjF5CaXcBBRzegLGfP58FXGiwaI/BAhJ498IEPfGDNQY7UblkgdBx9Kcou4wRAwPCnC6OJrfGkMgiIaV/Sv/RxyTUGfmiGHWByn1yLz8bus4fQT/ZAehRvgA94Wy+DmId70I+dFJ9d61rXatfQ+gcvmB95U8obQK10H8Wz2Q6eE2AVEEAWiowdF4CdDYKfBEDQS+PJd73rXc0VrnCF9p50jzq2E5gASEl50HzREi/gjRKajNE8BT/IL3/03jL+L33pS22JxFj2wVAGYR/ggvbGnzbiLKW7DCT0AJLj3QCL7IXQ22gCVEvlXp8eyO0ZMqKEJ4fk4xgPBp/EvD0jGo3icUGxyCIZ23fxe/QYalAMGHX6GsAO6CRbRsaQAOCiyl7Yr2xk9q1xdIGyLn/MO++cLKKHyFrAddrsNf0dfgEKlTZ4zb2zfr+aFKjgx4qty1CKOEMLMhunwBDQnHTKEYJJqdqsQJMSw5/BVWL0lAr5HBnHwI8xo0ZKImWuUSInnFKD4It8icBzzkKAikJElMZ4SgwNdKB0RVcoijB0RbPR0/uAH5QrY0kUxb+BAjIqgFFjBkjaaKpLI46qqASAhsLp1mUCfTgqkS48tSN5CfgxZsBDvRnWOUMtt/bp96Ko1oiRw6hjROfKXqwJZSRyVlrH2x3TrPw35NRE5Cu39iX7hzE2ZlhOAT+Mdx7nKuhWarROMRTDGS41aDlwDBHR2HAKjK+U9jm+XBT4UTqeblTb/meEAVqvfOUrZx3VKUb3GPjRBTq6jhVAxPrnnIkh475vr4UstqZkpug23gH0cs5X4QL4ALlvc5vbnCVaip6ykMJxGgI6uiBpH/gRIJe5y77gHMi2UAYQJzKM0SPNAKCn8BAQH11lPAK29t1337bOHUDvftmhHFWXYAoHim6SPekyFjJWdF8AgN7BJ+GshDyQnUPmAQ8iol6ydmPgRzjYKT9N/Yz8BKx1HdvgRdlmwIcuGOGdfZ91wY9S3pClgKbsE5kf8Ts2BCBCVp7MFsd8Kz2KS0Alslh9l9uj1lJmCl6StRFHeFo7GbIAY7q9hCYl4AebC0ArowVQCVhja8o4GQu0DemR+Fw5R5Rl9O2VUrpHthr6A5KAgfSg/6MlkIn8dKJJN4jR5c2SPVNCsyH5WMKDoVOMNwKcSqGAxezCHEg6Bn7gGfySZpjRReQxW5udC9hMxz/vaS/2peyzHPgx77zHZFE8m/wLkLPvfvyAxl2bvETO1Xs2DwUq+LFiazUEfsTnshQI8chQkP5NWEmPE330/ZQrZ/SUCvncO8eczzFDJ9DuvmOzco5aqaEBATc+xoLUU0Yg4yKQX+CECJlIByUrgsRQlXqYM0DGwI+I4imd6aLMBLAUyED5l5X50Wesx2d4rMRQy619fE/pUN5ROy89OD39pfQ5s9w3K/95V5+jgzYla1+yf3KG5VTwY17nKnUIukdbdo1WEfKcc9Wl/RSDto/vS2mf45NFgR+l4+kCABxX2WzAX2DAIo3uecEPtGMQDzkT0fh3bF9105w5+LILnOQkcp066bm1Wo/vQ18oD+qmii8S/DAXjkY4yaeddlqbyTGUht2de4CbMgdkPXIg6UflAzJKBEhkDnJK8RTHowsKxDOtse+AMHSQLEwASPdo2dj3AH9BGM4Rvo3MxNz6LBv8GJrnosCPUt4QqAB0CGTITJNtQO8BDmTVjD0npWEp+MGhHIpQl9KkREcZW2QKAHE5h/reAKWjPKmPB3Lghz4QkWXVB36U0h0d2BJROmQvpDw3FfwY2zMpKFAK0qWysAT88A5ZwUBMpWUCRcBo+zJ69YztuQA/0hLduB+/AN4i6y8+RztyQzBKpgZwJHhjXvBDprmr20+vjz/mmfcYTSJDXPlyXylQ/LZmfuSk+dbxfQU/Vmwdc+AH4ReNeChWRo8ojQyQkrTZqUZPqWLMkXFW53MR4EefMRvjlXrNCGVARpO1PiVMeEsNljaH7pwVKZQU05gBMkaXcJr6fr8M8KOrgHLRywA/xuiXW/f0e8358IFsEopWir9UyzTCOOV5U+6dlf+8I6WTqFd07hclya196f4ZMyxLwI/u2s7jXJlzqdHKkCo1FMMALDVoGWdj4EeO9jn+yIEfsdbdxsbd547t4+69KQDAyYzyBPflHNUpRncfz8Y8co4VugNqxpyJWcAP0W17Rlq69G3ZcxzEXIlmbh0X9X2AUxylvrIXIIVooPLKnOwM+vTpEuON4AVac4oFNKJPSG4+MU4gZzQbtd/pI5F4GZABpPRlZnk+GcYZUALDmZLFEenxadkLOS3bQ6TY95wGDhXn1/tkAgBucteywQ/zlLXTV/aC3wSIjL/U8exmfpTyhl4hJ5xwQnusu/WRNZk2MB/KRkU/Wa5AE70ccnt0qOzFc9g0Moj0JSuhSYmO6h4XCtCRsQE8G3MkcxmEnG0ZzKFnZYamYE4p3WXaKJdJQT6gvLIXf2uuKThobdA2eu14L/sZiBMZIbk9Y8+V0CyV17OAH8Ylw0OAk31ALpVmvo71/CCTgBnd00yC55UxhY+xKPBjSD708cc88x6TQwLEmg3j2yiz67t/qFFsTsbV7zcXBSr4sWLrlSt7IcwDadf5XORF2jBEVXZCSdqsKUffjJzRIzsB4JJDuHNknNX5jCixJlVR9uJdlK/5SxHV0Z1h041S5wwNxqZUYcZeGLVp2Qvn/Jvf/GZLK1kKjF6XOkl115pwSbHslj6kBkj8po8+kYanIVRf2Yt05lDmi8j8kNmCPyL1MGfAD5W9dA213Nr7XvrmkUce2ToNUd4TJ5YwRKLxWcmzZrlnVv4LoyyyYRgflLOsnL6Sp+7alxhJOcOyBPzoru08zpU5lBqtUwzFMABLDVp7p4/vh8pMSvdd8E8O/Ii1lk03ZnROGU8AACLoHEpAYOyHKbTMyeN0b3fnkXOsOOQyAcacCWUWjGcyuJslMKTDoh+NbDb9JoD1yn1W6YoeR05ZCKeeQyYCy0mTCdeVCSnQUVL2EvMFotMjymnQYsoV4Lg1Mi5ABpkk4q0hcPBU9OTRcyYaTnoPvcXZMfYAoqJpJoBOmYh1AvaLEsfpMhxd94WjxCnjrOaAm2WDHzFPpT6yLIYaa84KfqBZCW+wJdhU+ndEmZFASXosqeewHfSPURrjkoELTFKeZO1K9ij9qVzXumrMGnaRRpn4CS+wYXI0iYg4XgwALHggMm6Nhy2U8hA9aNxk2NAV9MZj3XUR+Iiy13DW2VbdTJYSund78ET2I1mEHuwoIB9QyjgEdFzRgwzwFOBHbs84jKBEr3t+nyws5UG0oS8AxHGcMGBs6DTC7hoMNe5EK0BAt+Q4GjvjXRlg6fjnzfzI8Udqu5fMWwBFrzxriv9K/B4yzz4ZyyIP+9/eiRJ6ss7hCYBN2YqzNPqfItvrvetDgQp+rA+di98SwlJGAUUkKhYNTzn50bXcA8PoZgC9733vK06b9dvIqKBYxowe924k+GGOBI5UXgBBNFhjZChHIQAJJREOBmq3udOYoRGGg3dE87FwGhkuAA/ZCgx8AFMYGJG1wFhg2IwZINEtf4gBolGiGt04c51BIRsF4i+1OI5blCKfNjfLMVVEpKHd0pQJfRGjaAiXAz8YxiWGWm4cYUzgo+A1v2HwMDgoPmi8dOFQ8rlnTv1+HvCD4cShMFYOK+Vsf+KL3NqXGEk5w7IPiMitLfrM41yVGq1TDEVGaKx/iUFrDt2oXKx7zvDP7TvP6XPIhtY61/W9dDwBAOD1cFxjTlNomQM/xubBCPT7AFbDUbAmaU+LtB9QnzNhD3AaSsEP84ySDcBJ9P6YupeXeX+cbiWjIUpI9U3gTDK09ecggzW2tP/pHaUmn/3sZ9umgfEZmgAP0s8cOx6NBM3BvQB9WSYc1CmX39IRfgusCluA45z2vfJM5VWAZ/fIggBcuaJsj+yNfhOCDUqdyC1/gHR6YQm6oInAix4TAHTrr4QJXehC5aDdS0YacEdm6he+8IX2ne6V9YQP02fS7Zzu9DPRbk2Bc/cBa5wmZJ4cRMGS0N2yPpwyxF7QN8H6iaijhSwWcxj6DGhkjUWKlQPEWPp4Q5kAR4lzrXSWk0SXey8a4ne6N3gsTnJhaxgr8Aof0NNObAGG0i94j2OKhvEZEM6zrJvGqHqiAVL8jp0SmT+x9kM0CT1s3zt5CViisa+AjCwJtgdwDe/IqmGj4Hf72PdAnDFnkB5h22iSan3wirmiCSBt5513boNJIeeNx3zNIeyU3J5Ed6USbCVlxtZGSY61owMFV9hv/mi0CsAxB8Arvsbv3o/WQdexPYPGJbwrMxHv411gi2ezqUp40Bxk8OA7awDAtjcBVZ4DYMs54QAONh49kwbhfMZ+sDfRWS8177J3AJ1kl//LpmFn6w2ol5B1Qd++fW7drIG9hDb6zshAo+/tNfuzC9q437PtPWuB/93n9MPcvM2NrY83w0bOyU88jnZj4IdgL59CRlIECdGKrGX3LztIl5tD/X5xFKjgx+JouZAnMTg0+CMMRAtsQJsW8MHY6HbFF5kh3EqiL+kAGdo5o8cYGMQlhscYGk3REaSpEjCWEgVCGMbRaIwnkRFCyLyh+IyoeDbDTPNAAo6xE4qdwdJnaDBEjU3/DkKUoKbQKRWOGoEvswawJD3Yv33m/y6/4aznDJAcY/g9I5ZyZmAxtkVG44i7MB7D8KGs+pRJ9z1Rz40+gBzvIcTNpcSAZ6wDS8boNza3MGqcNMAYpAwZQgxOF4dBqr/vGWeULuOqZG45mqbfz8t/lF8oQ04wZyOc+LG1F9kq4XFGyJBhad/3GQhAGHKhu7ZpBHYe56rEaA0ajxmKOsn37c+cI2GP2wep80gWpobXrPtuyCEjDxh9Q2ud47nS8XAc7EOZXd2660UY3fbPGM+S/Xpv2NuMco68+zni9jy5ykjPORMctXRtOcWpwR+OcrqfgSicQ30jxnoF5Gi97O9lNDCEXU4FGDt+dtax2J/RuHxq6Q/Zzpm032NsHG+O0pAu9r191Zc+3/3O832WK/made7L/N3YPBfx3iHe8F5gAOABYBLrIngVZRUCGAF0LYrHrBWQxfPo0b4AQglN4h4BHTyC/+kZdqiTYzzXO9gP3WyWErqSu7P+1vNz9OqjA9r7k4LX6X32Nplkfn20K6Fbydyn3gMYAFA7EUoQLK6Q08AMoN5YxoN7ZY2Q42k/IeXbACE0oe+8C68q/S45LGHqXKbcv4h5D72P3lP+JKNv6KQXYI/Tmtj/G02LKXSr906nQAU/ptNs3X5RIniBAJxMqXizXJvJ6JlHeY4pzr7voocC5R9GIOFJUfalHpYYIGPrM+/vx54dPSqGDKMSvskZHiXP2Mz3xPzDGEznMu/azWNYjq3tPM5VOr/SfVcir7o8MC9fzUv7Pp4cW+scD5eMx/PJEk7FkNM7Cy2HaDvGsxwDcsHFMUllW6kzkaNJ+j35CfQR2dzWjEtzB4YC2XbZZZdGaQ1Ab9VKf6asZ733/1FAKj5QM47lTmkTvcVE3buAZ6VhpUCXAgIbEXTqllz6PE6Iy/UAEVSRxSPoVFIastErsah5zzKPyMoUmBk6HniW59bfrCYFKvixmusyOCoGqrRB6aiicxDKSJfcZFOpw60UqBRYIAWqc7VAYtZHLYwCTsmSpSD1X3aMEiHlD9vaFf2rZBDKepH1ISNvWaV+2xp9N3q+gEQZprJrZOlGFh65LNVezwyR/JzDutHzqO/feAoAy2R+yIZVwhVZRE6GixJppTu5C8iuvEgmUvTxyP1mI79f1LxnmQO9pMReedq2BszPQq/N/psKfmyyFVTrJo1Y80CRQ1kf0o2nps1usmnX4VYKVApkKFCdq8oiq0YBWUPKXNSqMyz1bZL1EWWJqzbeZY5HZFGpn94KyoPo7Vyj0GWOpz578RSQ1QXkkOEjUMUuk2Ivw0cp6zLKpxY/i/rEVaCA7D/lwsq9lbL5v5NY9OmI3ncl44x+HgA5WQ2rfi1q3lPmqdxU6bleIzUzawrlNu+9FfzYZGsnuqD5p2P3rnGNa7R9FNRf1qtSoFJg26ZAda627fVf1dlrYKd3iwi4fkwlzWhXdS51XJUClQKVApuNAoKkmr3e/OY332xDX5fxAqU13/WnXtsGBSr4sW2sc51lpUClQKVApUClQKVApUClQKVApUClQKVApcA2S4EKfmyzS18nXilQKVApUClQKVApUClQKVApUClQKVApUCmwbVCggh/bxjrXWVYKVApUClQKVApUClQKVApUClQKVApUClQKbLMUqODHNrv0deKVApUClQKbkwKOB3ZUqJOuamf2zbmGddSVApUClQKVApUClQKVAutNgQp+rDfF6/uWToEf/vCHzY9//ONmt912W/q7VvkFGgx+/OMfb25605s222233SoPtY6tUmASBXSEP/LII5uDDjqoPfK7XpUClQKVApUClQKVApUClQKVAjkKVPAjR6H6/aaigLO63/KWtzRPeMIT1o4RBAKccMIJzcknn9yc5zznaY+be+ADH9h84xvfaM5xjnO0HbCdniOanF477LBDc9WrXrU5+9nPPkgDR9s5iuwjH/lIc8ELXrBxZNbNbnaz5iY3ucm6Hj/sPHen/phPevXRY9YFdZTqj370o7P8/CpXuUpzgQtcYNbH1t+tEAUcz/iZz3ym+frXv94ep+dYbcfsLeo688wz22en17nPfe72GEi8e8YZZzR//OMf174e2oOrCn44jcvYHEM+7/HjZIv1AFyu6hGZy+aXRfHdej+H3HXEZMnVx+N01qc+9anm+OOPby572cs2P/nJT9pjKu9xj3s0l7jEJbKP7crqK17xioPHXDolii60N1324dWvfvUtAHP6xVg+97nPNZe73OWa73znO61uJB9S8LFv3sbt/XF1x0Z32Dfpvh+aYPdZ6X1o1qfHh551qUtdqj06NL3Q+Z3vfGfzhz/8odXn3/ve95o73/nObQCh5FS9qet+pStdqT0atzt3PIFmntf33U477dR+l7v61jJ+889//vMs8rb7vMtc5jLtscypLLPnv/rVr7Zrll7p2gg+Odb6z3/+c/OPf/yjpZ/jft/whjc0D3nIQ5rtt99+i9/+7ne/a973vve1R7uis/eh+y1vecvm/e9/f8uTt7nNbXrXN97bt/7xHR7/2te+1rzjHe9on/23v/2tueMd79iePOX5QPTQc7mx440SO2jKHs7t167eHFvX7hoO7YsS+7aPvzaDXsrti/T7zaTD2Bauf//3f58yxXpvDwUq+LEVssXf//73hmLbyA1CQDKYFuEElC4RpXTYYYc1j3rUo9aMLQra+d2uRz/60a0SDcfp5S9/efPCF76wude97tX86U9/amSMPOABD2gV86te9armohe9aPvvISfGs1/0ohe1WSbPec5zWmPRkY7Pe97zmte//vXNla985dKhz3Qfhc4gdYTZta997Xb8jNjHPe5xzUUucpG1Z1Lu3//+95uDDz54FMjJDQLd/vrXvzavfOUrm6c+9anNS17ykuY+97lPO+9FOsi5cSzi+43gzxg3OgLUSmm2rLH2PRdPM0Sf8YxntMYt/l6kHCGb7DWGrv14wxvesHnZy17WMLLtM87GIx7xiGbHHXds+Zhz0rcHVxH8IHOf9rSnNS9+8YubY489tjXc57le+9rXtiDta17zmlYubfTVp1eWzS8bPedZ3o8PnvzkJ7cy1/oBEugmDhZw3LoCML773e82r371q9v9le6zn//85+3e4Cw++MEPXnO6yfaHPexhzYMe9KD2yOAxQCxk9XOf+9xW/x1yyCGtjuqTOb/85S+b+9///m2WIL4F3pPpAaR7L91hLMAO76V7BBOe+MQnNs961rPa39i/9APH8KEPfWjjeE160PzZAXGxCwQo6BFjMk+yCL1S/XuhC12o/YnvOK72FbqZD8C0e/3iF79oy+BufOMbrzm2gFyfAY3sTc/6/Oc/3+roRz7yka3+indwjN/61re2z7/CFa7Qfs5xpOdOPfXU9nOA8NA1y7qzP4ADnF/0tT5he1gDjpl5HXDAAe1r4zvzByx0dXGMzXdAnJe+9KXNe9/73ub617/+WYZtDd0XzxcYOuqoo5rznve87b34MGynZz7zmWvHgNrzxiXos//++7fBI+tIZltnoMzjH//45tnPfvaaHfaVr3yl5UHvQOMAzIxB4OgpT3lKK/f33nvvlt+tk7UDoHzxi19sHvOYx6zZaYCXe9/73md5r9/YZ+b7ute9rh371a52tXZMeBWtrCVAxHs//OEPt8/FL7H/SsZuDjk7aOoetl8BMvjhiCOOaPe4Mf3Hf/xHuxZkL2Du6U9/enPpS1+6BZDQsBvs6uNNdMnZt1N8hlXTS1Nk9EbYPFPG5168ib+sfSrjQ067501velMDAK3X7BSo4MfstFvZX4oY/fSnP11T7Bsx0N/+9retIgVGLNJ5GpsLpUpBeGdka1C6FBwjLI3yUJIMCuh/GECcvvh3qqCH3slYY4RSWCIbrve85z0tAMIY6EaVFr0OjAPABwMkABrnlYuupIqT4kMTBiljYN4LbRiUDNig17zPXO/fbwR/xhwpLs4+o7/kWtZYx54L/GDALRr8iPky9vAk8O6Nb3xj6zy5OEwck8c+9rFbRKo5jcccc8xaFJTDIAp93eted02+cBzudre7rRnpJbRd9D3HHXdc60Byfhmp81xf/vKXWwOeI3yd61xnnkct5LdjemXZ/LKQCazTQ/A2cJgjf/nLX759q884f4DyVLcwaDk0HB69a2SL0EuAc85617nBExy/ww8/vHUGc9lFdBMnlXP99re/vZHt0L3wLL1FLp1yyilbyCXO4H777dfOBZDTfR9gnX7Vfyf2MOOd3MC3H/3oR5vdd9/9LO888cQTW7CDwx/PzOlfoAoAhCPeV8YpG4Vjhm5hc/gM8AG0sSfj8n60JGeMF23obDqtqyMBIEAe4wU+cJ77rnnWfWzuY9+N6eJYBxk6fWsQc4jny4LoyvsIHpHTaBv87LdBW8BK/I4TDbTeeeedW35PL7xy9NFHtzTmuAfd3Qfk2GOPPc5CVvxDpgMuwtboe2/6Q2CO9wBg8AH7B+/e7373a+5w69pHVgAAIABJREFUhzus3er9wCE8bvxsxtKxe8gQ7efZw/YrvetvNDHndM95p3UqtR1Suozx0RSfYdX00hSxvpE2T+k4gWBsoIc//OFbZNWRL2kgd738qtJxb7b7Kvix2VasYLwUNLR7Ix1TkRqAA6NuPTYpMAMazhCTBREXZSFy6m+ZHOnVpVPO+OqSnhIWraBAU6OgYIkWcguHg+GRGjbmIDrIOE7HxHBhADPKx8p4Sga2NYAf682fQdeIDu61117FBsyyxjr23PVwZmV5MEhlKdmLDGJZINe61rXWHKmgW0Sv/O1SogZc5ZhFw1NRkjRiXcLL9Z5yCozplfXgl/KRbuydouKcdLohouhD4Ac+ZtAeeOCBjTT0yBoEoPcB1RxxoCFAYwjMSGfPqVO2QO4DI7oZRLIwIvuE/kzBjxgzPdenP72H3o1n0jGxF8kWTuttb3vbdk5pyQgZ6DOOaJodmdO/aKXPD3BISUr38k4BAfOIawj8AGR84AMfaDNa4p4999yzzXjr04+yD+50pzs1hx56aOvU94FOs647ubcM8AMNZLmYq2DF0DUGfvhNRJxlw1i3LrCUgh/xLCUrka0S7wVKAKA8w5wBgcalbHYIZMef7Jlb3epWxeCHMdAN1spYY32f//znnwUESnUgp5PNXDJ2c+qzg4K32b6z7GF0EEgja+1F2UipHFgW+LEKPsN6SO2NtnlK5tjdJyW/qfdMp0AFP6bTbOm/gJ5HrTdjX/QnjQBJiSJk+9LBI1IDNVwm+BGpj1Kzuqm0FBYDzRjHIsfm4UpTYoO4vhPdNUcGHyU2FuVi9FCqsh7S0x8+9rGPtRGFPhRd1oR62kgJzRlf3YWfB/wIZ0766qzgkLRS8wa+RJRZijI6ML5TOhD6oleRNjsPEy8b/GB0M3Q5Dn2p3b63R8ZKksbmV8qfQ88oWbsh/pV+u88++7SGU0n0pnSsU2mSe+4UZzbSp8mBqbzMuBP9xZv6fuj5IR09l867iLKXMfkzz/7o++2YTA9ZShaE41VSErWe48/plfXil0WvyzKeBxAQ3Za6HuUZQ+CH90vR15ybfpPVAaQH2Adw0h2jcgYZh6LbXQeze284U0o88Uv3ufQFUNyYOaIp+CFr8va3v337rqGSGe+jh/TYSrM8wmnVg8N4UyBeBodsL5H5FBTp07/dU50ALLe4xS16s6qM92c/+1mbzZkDP8z3bW97W5sRwFFWKiszIc0MSGnpfkCteY0BQbOsu0j+IsGPlA5KYT/5yU+Ols3lwI8A7NlWyhV33XXXljR9GRjsVhmmMvXwWlp+y45T4oLX2Xx4E91zGaTuUwJVmvnRBT84k36rV02aEWsOyn7o5Fvf+tatnVk69iHww16aZw8bHxCOjSGzS8mYgED0SFkG+JGT7aUyMuyAsOnRU4nQoq+wv/p8j3nsvik6bN45DdlrkWllz5Zkn887jhJbdt53rOrvK/ixQitDsTJSIOHSnKVmMjqk/HGUREopCtEU6VsMAWl64bwzMhhS0sFvcIMbtCmuBARngqJS7yi9TXYEBJ6jwQBJPwMWMGZi8wEIGEiEMAPHBUhwybDwb+/wTH+7X1oqI4rAvt71rtca9NJOI0Ph9NNPb+cpMkRAQsjVfFJO5kjJSlVl/IlKqfFkLI2d6sCpN8eukYZODET1zLe73e1aQw5tKeWuYz0F/JAirGb0pJNOapubAhoINDRl8KVGJEMAGCEqjSYACwaPdVafauxDhu4Ye0o/REMGh4gYowLwwYi1/umFDow3GSF99b9TtkEf+GF9/ME35mQdNWzDWyl/jL1HqZZMoWtc4xptkz9GnGgTA5xj4HvzY/wqKRJdUa+LBvYOvpXCrS4c+Cfi5d8cbIYEoxiPDPEnAx19GMF4hhPiGT/4wQ/aNVJjKf2XQYmXP/jBD7b/pjQjEjnEvwxBfP6ud72rbep2l7vcpf2NPyJUfetfspfGaDIEIJQ815yUkOlbIW3Y+NAxlTeMHevNiQDomDuelHbeF5ntW/sof8E7Gtq94hWvKPrtPODHkPxhYOd4iNyw5/FKylf4M5Wdsf/HZDrZaN7RzI+cw5t4T7QvZHOa8o2Gxq/MAA+RrfYj/rYvYg+RTUBffEr+9K1f6Z4f0yvRfHO9+KV0zKt23xj4EWOlF8gz6z8WNIj79BAZ6n8RzwxnKvqFpM6r/cuGsMeVS3bBj5DzynLSkpEubeM+shvPxkUP0PvdnjU+d+Hf9OrTv0AH73/Sk54006lOQ5kf8d5Yl4i0DwHScR9ZB+Qp1aEl624siwQ/0Nd7S4NfOfDD+GKNU8BtqPwkAG02Dp7CXxq7psC4LAt2Kd7ollp1+SsaB0e5Ua7spQt+AG+UkQjIsdXISn1KlJ52QeaSscf4+uygefdw7NdddtmlzeySEUa2yiKjY7rgh7nRD2wl+0S50dDVx2Mlsj19XuozpHpJhhFgC88Zk15DgE107wZEPIO9qsTVd/wZ/ACE4vzzNfAG3fiJT3yiBVDQgX5T+qphut4w9OWXvvSltnTNvMd8F3KIbh/zS0p0WJe2bCRyr1TfjtlrbHTPMg+gL3sef+qLxh8S5GTz0rkBjEyxu5flh6yari0dTwU/Sim1DvcRRJqghaERDfSg0mrbOR42CIHCuaDk/BsgQtG4QjEAI7rKz2+h0tLq4h0hECn9+CyQcl3YGVc2nMv7CR6ODieR0xlpr+p9Q0CHwvebrhEHZZaWSlBHnwwGGMFpcxNAxhhGiJRLKbsE1xD4wYjjcHEE+ow0ThkBqRY/LvQElBCopTXHXRYIWnPYYrwcy7vf/e5rgFXUCxNi5uYyRvOKOtN5msJyhMyNQSb7gzFhTt0rIjLKLQjSea6hzI+gB3AJXwJ6ZJwAnEQvxhpARp2s8YnGyfpBJwAgg8Qai6SmfCNqQ0ly8KL+3djwF9pGLxSGLeAhmkSN8WdEudyPL73D/sIrLrwvLVYqLkXNoDrnOc/ZNv0zRqnlY/wbxlHO4Osa5317CV+X0KRvrcdo4H68yrihXNE36IJvAZcArWh4GLXgIa8YMuhRcjqCd5EJ1o8MG6upT+cxK/gxJn+8G4g5xENkDH6LxsnuEzXmEEV/n65MGJPp5BX6pgYiWsoWILtDNgMtQ5bjH/s9rb9XI85hJvOj70LJ+k2RAWN6Zb35Zcq4V+XeEie4FGwIGcIuyEUHw5kiizU1BYpH6aO9rNcHeUnGdsEPPCQokYvMx7i7oI0MD/uaYxIZJ8BABj752W3YF/xOhzL87Q+OknKg3DyH1jkHfsQ7OWLdDJWuvFHuQkbk6NH3u26vl+54u3NPnXJZY5xAgYAuHYL2gE7BLg4OncmWWgb4kQJhQyAEvUg+sdlkQrgEfoB19KXGqDFftqaAQDSYLdmvU8EPz8R3yl7YIWjkMg6gGsc6HPSSsccY++ygefdw7FfgemRnCrKwR9hVXfAj7EvBPXoIyDR0DQFsOdk+xKuhl/gAbH+0jAwvYCseYAf0ZYOG3wDkJ4/Y4O4HIoSsYEfQuexBti09KRCV+hTsXoAcWwU4Nua7yHKIPjR94PI8OrPkt6X2mmeR8X0yz2cCzul3JXb3sv2Qkn27avdU8GOFVoTytSn94ZyLCEI2RSTV7QIhbH5ChvMRdbU+D+d7TJD1AR1jnzGuuk2rItLNsYSih1NEoYRAGXKswjmSmUJQR3TYPBhmBBjDguNLIIq8+zcnS0RsKKU+3mc8QwqfY2qMEHK1vjIEXGn5wZTMD7/tAz+6n/XR1zsp4jFjq4QtQ1Er3TE/z3TJMuGAp7XLJTQqeWfQrK/hacxdKqv1TGnUB8al7+NQU3pBE/Oh0CHrwBpzEl0g+NNyHsaoCAlgIxBxUYfUoOrSu8Txx5PdFHFrSRnjM8Afhe39QDXvsCc5xmP8uyjwA30YFiU06VvXEhrI2kn3aaqUOegcGDJKRlmkt4paAEZTQCDHVwwY4JKsEeUvAS6M/Y4skUEje6K01CYnfxhfstmsZR8PWfu0jttaSpNO93Ef+DEk06OWXhRM1guHh4HE6BP96oIfsWb2dRrxDxlMNsuU4+haq7H1G8ui66N7zkDOvW+R/JLjp1X8vgT8iHKWXEZHyBAyaKw8Bh3CmZJJh385xrE3ZTCRWWyNcNpSUDbKWboZHV36xm+7J8rEfjPGyDghV+lfAF63t0af/gXskSfkw1SeTfVPt+FpzCHKWeyVsYyONENkrDymS5uSdfebRWV+0AvoTR5vFPgRNADasFfxGZAN79EZsjd9x6nFy7Ip0z5tuf07C/gRz7QejhY2FsFDvXOMh82S8uPY2EPf9IEf8+7hFPww5ihJYduwNU444YSFNzzNyfYS8AMQApwRHGCfKbGTTSbgNdRjzlzNJ4JS9K+AV8gK4Kk10pdHBi47UGZZGrwLsMP+xluxj/p8l3ltnjH5k9N/gLZSe21W8GPM7l6mH5Lbr6v6fQU/VmhlZGbIrlC6YrMQHIxrGRKRnSASzeiXIUJxExypA79I8CONOKZkgqB6D4OBoW48AJoc+BGGBhRSdoSIucvnFKQoE8cRigz0gSLLBCD8xtL5xhx7z0O7bgmAiJL5pU3OlgF+RO2zKFc0U0MnNEsbxE1lw0jlNC8KRwmPLJAoZ4pIQar0Gaci1Glq8tT3loAfKdBRolhzBmJ0a6d8uoh912jvA5ZmAT+GTjphXKor5+QblwiH/wcSD4wY499FgR9TaDIr+NGNPqRK2Z6V0SMiYw/FxaHHhxynktNO0JljQ3EDAUS50tNfZuHPod+UyJ8AP7rgZB9flYAfYzKd7DR34JELgC2TR98B+7oLfkQ9OaCkm+FmbTgYAcT0GVBjRlWOzrl9nHvfovglN85V/T4n44w7emxo7iibsO9EE/dFH6ux42uDDqkzFU07Ac30qmCDTLbIdupmfggQKBWkL4YagXoPp0z0XGS2GyzhZMqUE/FXNuvdSkaib0S6Xn36t5vhJUOD7h47vSR9Zi7zI04nQaehk2k8LzInAfJTnPWSdff8RYEfnkUuyTQJ8AO/OPEl7b/RR/e+017iPnYmXkmzXvpACPqRfdc9ithnQAbBC7aJTA+2LroLbkUWcN/+TQFh308FP9ir7MBuJqI1pXc41uQ7G61k7NGAtA/8mHcPd8EP841SHDKfnQ3ILOkX1qXlsjI/rDnAgpywNnp3se/18uLHDF1pVjCZwGaw1gIa5IhnAvL5QSGLuhmz3ZKtaFrb57uUgB9jNk8O/Bj7LX0O7CuxYWcFP8bs7mX5Iauqb0vGVcGPEiqt4z0ENQVPMIhoSwMTqZEGyrBlPBCQUFYACBQ0LbvoGqmUu0tUcWrmR58AUZ6gn4L0uujz0W0U1BUylI4aNorFM2WxjNU0B+rOWAMQ+P3YudbxPrVxkXEQS9ZNE4zPo1SGQxFp/MsAP8IYEc0WrQXEiCpTFKV1w33sZ9wUhGemxxdG+Yj099QQXc/Mj0WDH+G09vHNIsCP4M/IXhhqfEWByEyIsg6ZS31piGP82wU/7ItuQ+N0vWfZS31R3C4PDT03pUEJ+ME5GusHMCY6ZS6JKgNPyLOIcsn44lCV9g0pFc9jfJQ+owRAi32dy/xw35BMZ9RFRhqHjrHHOeAkOEGjC37E0dp9NF9v8CPVK+ZYCn7Mwy+l67yK95U4wZEKLpo5dJJLZHzZcyUZCN00etFRlxIVmUIyBF19MiPKVuzHIaA+5sU56QMFYk4cTUAf/paB0tfjqET/ApdjXCXrnAM/PCN6k9ClQye5xHP0Jctl2/TJ79Kyl1iL1NEao0ufA56+Pz1NaMh5y/X8iBOGgBR9WW7d017Sk1bSsURJMJ4k+wDdyqJk9gzR3e+9k+4Phz/kIJ3RZ0daK33jZA8DYfxfhkEXmPNsATzAnV4SwKHSsad7JgWE5t3DfeCHPRbHwgMGBFeWCX50ZXt3n/WVY7rHONEan0QWZdjWfXs1dcj18ODzAHz1s6L/2fzWRvl9ZNQsEvzos/uWBX4ITg75Pl3Zm+pS4BG6xoEPY2UvObvb3Bbth5TI4FW9p4IfK7QyDB7pbSHYOAcMBgaPpo+OWpM6FYh+WvbCIYPuiwgDRGIjEO7SzjxzXvCDUGR0eS8jhlBKy14IaGmOSlTS2jopcAwMyCfDp1v2Ygk47dB5SisEns8BQX4HLBgS+GM9PwgL7+/rik/IeH6kkJcYXym7lJS9GJvna+rEiOQIEfAlpzmMsaZ3y5ShXLpOonnpI5Iq+4hcSZUe6mhfuhWGDK6+6HAuYhzvpPRF/LulQNHsDMB36qmn9pa9iGDG70oc167jH/wZPDIEfnRLc4w9yl78bXz2BofY3ujj3y74IVqv8e3QUclDY429VEKTvnUtocGYITBUxuBdSpVEk4ci1zEezpt7OWRAQXslmryRM91U5FL+HLpvqOwl5A85ad1KeMhvSjI/xmQ6QDuN0Jq/dzPw7IduFCuMRQBVX9mLRsshl3NgxNQSgu4+TvUKWuTetwh+mXf9N/L3JeCH8dkTjORuk9sYe5RK2V/Ro2ZsXl1nilMCfGdP2HcBnPeBH/hR7wj3iz73RedlvnFcAJhDfX6MwV6WWYLnHU/dd+X0r/F4Fgew1PkrAT84rGQ/J5/jJbrevdCNPrW/0tNkcjxVuu6LzPxIxwQoUgrHVhgqD8yBHxGht26pTO7LwPAsdiB5wN7p2kts18j+iZ4WQG90vdjFLnYWcloTGUX77rvvWo+YkIN9pxd5gEwXeiWOYDZOvT5kFnR1EhkucxZ/21OlY/eeITtonj3cB354VxwLbLyl/cK6xCzN/OjK9qHnRHDUc7ugkTWVsU1+DNk2nmtfyXRXeifrkd2KR9io/q0fEdsg5AxAq6/sBZgmMKW03e9LMj/67L5lgR/6FvF9Suy1VJfas5F15d+zgh/L8kNy8m+Vv6/gxwqtDsZWj2iTRJkGxlfqIpUMqJCmCEbEgjCUJcEAobhtfMYNhQ6VliYHnQ8HWPQiorWRCkvIxGfRGJXCSetGQ5FzIqLOP5Bu7wVaOP2BkUDREICcVqntUkoh1j7TL8QcNelyAXkISeP3XGmy8R0HgELi7DkFZOhiCFLS3e73aErx6Yvi9JG4olkmQCmMmZzx1X13t7mp77uACFoxPKSUehcE2B9KOC3FEc0g/N3DKB2qk4wxoLsMHLRkUMbFMNAThqGSng8vmuheBmrU1059Z7xjGeCHdEd8y2Cx1hRe8IVTAfAeHkXLmK81RAPgQRhlpY7rEH8GkAYU60aVunWdERGz5vjXXuOccAaG+DeiVt4vvd07KHp7dOga20slNJn6XPfnnFnOM1mkdp9xHbxmTew3fQvS3izdMZAD3mG/p+Ad/iU/yItllL+MyR98Zp+W8lAJ+JGT6WiXHmXI8BQRRRvyumvIRZNZTlrIM/KVrLZ3lCKVrp+1QmugdjTRHuKVyJrp0yul75uHX1ZITc80lNC9v/nNb0abd5J5ZALdzilIdVYcgyjDIm14OzSgyBIhi6LMJLImAAgyjKIUYChbLLLdOF/dZsThvLIX8HCcxtEdTzguAP+xPlc5/avZulIJOn7MoUrfHwEiumUsQ40Mt3/wd7fnUMgM8sF+yR3Dnb6/dN2XAX4EcIBvxuYe71ZanPZvMg/ZQey2OO1Pj5i4hsAPMkvT9S4dyXQ8DdgL3eD0C3YjuYsf0+fjX6AEe6nbpJ3sZeMAUkLXGpdgiaasSqwCTDFOY2IjRGN090Z/FN+zizjDU8Y+ZAfNuofZioKd+lf0NYANUOVDH/rQGvgXtrjP0HXMjhjisZxs7+7nbuaH/1tDPBZ2AJnAbmfnx4lgfXIqeIh/Yy2B5J5D/vF9Qm6F7IuGp8EneAog4l5+zZDvEu8esqVKddiQrC2xl6LZes6GJSM1ccVfWgOQu04ERJtZwY9SP2Qm5bZJf1TBjxVaOIwtEsy540AxGqTrcTBE+wjGqKdX9qDXAOHhjy7ulI0NYvNQGgSS+zmIISwY11BaRgSjVw2re5TQhMNMyFJS0FTlEwzqqBeVdgrRZSiIBBkf54XzR0EywkVljIkTz+E2TsfMhiHnfaJJnD/C0kkvFJjMFXNlMMQZ51LBXd43ZnSotSSApKRG1N3v0FSndGADp59SlgpKuDDWGDP+z3EFZkS/FenAxkMR9WVpcFCsFVAF3dznUqZEiPtMXbLPNXLk0KMhUIOjb47WJUqHjJ/iNc/SiLfnUPTqK4Fbsn6MR0NODZ+iT4xx9dFn6jutPVqKrOjRAqjxXkYh/vF58I0xMT7CiMdLPhuipzGiP8WHF5Qwed6Vr3zllk/MBd8wfIFj1o5zTGniMVlD1hAvqTP3mXFxDDU/jc/wsjH38SeDjBJVZubye2OJ8iT0tjb4SP2ztYboc0REudTRM8rG+DcMI+9HP8Yf0GuMt3N7aYgmudNWhmhg/hwsjpJ9QBZpXqZWOz7D3wwtYCdnDb0BoIwREV6GSN+Fh+wbacaiNOQFQ9XeII/QnyxRBsLBwS8cknlKxLrjGJI/SvlKeCjlK/Ip9j9AiNy1BwCqeE0z4iGZbs+QWUBtzhkj1P6N0gT/thb2AJqiBWMIzb0DD7rsA2PCT5zr0vUjJwHk+Dh3fCdHoU+v4PXS983CLyuknmcaCn4H+lgXWY3kFEcOLYC2ZEb3IiPsNeuKF/A+PuLckIN0Vjeq3n2G93qffeZITxl/SkLp6jgxi0wm09wTMj1sgFTnA56BdIIsdBadLbKuRw8dqbZ/7Kj2CJqQRyngEmO27+0RzSfxtRIHuiLNVGAL0bnXuta1tmjC3Lco8TxjpOPML2SJHgL2Sp98Ios5a/axOZHt5B57CQBAn5cCH6Xr3p27NPewPcg9cpgstMfsNfJSuQdbi+yJdSMf8FNc7mXboSk+6pYDuy/ezT7BK3RqSnfOmuATgJ0dCIRwCQyQc4AlMspY0JRexKvsTrYe8IXMkl2EHmwz698FrugBOszRpbImzQ+IQW8LeEXQKF1r8kgGMceXHGTvGK9MO3uGzIyLnmPv+ox97Hn2AX5ix+jvZO7hxOfGPmYHBV9N3cOeyY4gY83ZfqVTZT/EFSd2sH8i88lnyoboBNkzfXwN1Bmzb+mUMZ8hpTt50dVLjg0mk/Au/iSb8Bx9itapHdrdrxFAAnJEoJWtxuEH8KdyhRxhtwvk4VP8R7ayH4BFaBj6t8938e55bZ4ufe2FUv3nt2M2bNhreF82kjXGr/aLfUVG2hP2NHuBTzHF7i7xQ2ZScpv0RxX8WKGFi/p/pRGUl82QCj9DJQAoJGAI44ASSGvCYjo+87xuhkEoPc+nyH3v3y6GwZigimcbH0fbRThRin11ghSAZ9vA3ZRL4xZ5jDIQY0nnIqpEMJaWiHAcKGnOadpMDfDiGcbpHpk13kkQUXgl852HRTjDomKUe5rWyTBjUDFwIj1zlveYC6ONU8pYo3D6wBrKJKLqy57zLPOI3/TxRdfo6fLNrO8b48+hZ/aNz3P8sV9jL+b4l0HCEYr9k5vD1L2Ue158PwsNus/ukwel79+o+3J8tqhxjcn0kJnkJznp73lk8Kxj1q+Bw1dSSjCmV0rfvxn5pXRui7zP3hTplE3GQSHbx7KpFvnuvmfhV/oTECOYYjxppH7s/TIIAP9xJPSyxzrP88NOIJ81wQQelYIe87x3a/gtm41tA9wTbQ7+HbNNUpuVc4q/Su73u3SPDK0V2WpNZSCkPNy9f56xD63dqu3hMR6bVbaT5/QcG38W28x7yYawW9HMWgzJFms45B+V7KFF2Dwl75liQw7ZVOR+1wec5d3L9kNmGdNG/6aCHxu9AvX9C6OAjBU1ddLKcmUjC3tp5kHS7IbSTkW5ZCbM2jCydA4Uv6wgWTWl6cKlz673VQpUCmxeCgCBlCYCYTeDY7p5KV1HXilQKVApUClQKbD+FFgFP2T9Zz3+xgp+rNqK1PHMTAHRdkCCtFGpk6twiWRIy5N2aUyRdSES5nNpxCUR11nnEk0UpXTKNFnlrI9Z51h/VylQKTAbBaSKS+2XYl1lw2w0rL+qFKgUqBSoFKgUWFUKbLQfsop0qeDHKq5KHdPMFFAvpxZZg6ChBmwzP3zGH0oF1ItCyrDUQCl9MjDUJU49dWHqENQ8qxuO3iJTf1/vrxSoFNg6KSBd+dOf/nQLypaWL2ydlKizqhSoFKgUqBSoFNh6KbCRfsgqUrWCH6u4KnVMc1FAEyLNMzVi2pYvdZga3GqAOnTM3bZMnzr3SoFKgUqBSoFKgUqBSoFKgUqBSoFthwIV/Nh21rrOtFKgUqBSoFKgUqBSoFKgUqBSoFKgUqBSoFJgm6RABT+2yWWvk94aKeCoNEf5XvrSl94ap1fnVClQKVApUClQKVApUClQKVApUClQKTAzBSr4MTPp6g8rBVaLAi960YuaPffcs57oslrLUkdTKVApUClQKVApUClQKVApsI4U0OfijDPOaPS30mfvQhe60Dq+vb5qlSlQwY8VWx3Hojr32tnOm637/iqO3ZiOO+645ktf+lJ7jvjtbne75rrXvW7xqmtO+sUvfrH58pe/3PbNuO9977uQc7djAP/85z9b4exs+/S61KUu1R49eeaZZzZf//rXt/juKle5SnOBC1zgLHOYBfzw/I9+9KPNT3/60+ZmN7tZc/3rX799LmXhLPXtttuuOdvZzlZMr0Xe+D//8z+N88m7Y1vkO7b1Z/31r39t94U/YxdesBZ48WIXu1hz17veNfubZdJ21cazqLmuwr5b1FzqcyoFKgUqBSoFKgU2ggLf+973mmc961nNM5/5zOa85z1vexLkne9859bOrVelQAU/VogHOMJPe9rTmhe/+MXNscce254GMuViODvudSOAk7GxA3POfvazb4iz9I53vKM9acVRsw95yEOaK17xis0LXvCC5tznPvdZSNtHP5/96U9/al71qlc1J510UvO0he3SAAAgAElEQVTWt751oSe0OIoWOv2LX/yiPZHlgx/8YPPqV7+6BVmALWj3pje9qXFO91Oe8pRmr732as53vvP10nIW8OPvf/9784Mf/KA54IAD2j/3uc99WroooXngAx/YvOY1r2ke8IAHTGHDhd1r7k7I8X60ibEt7AXb+IO+8Y1vNHvvvXdzvetdr3n5y1++duJH3z4AIjou+RnPeEbj33htI5voGsNvf/vbdk+QLRs9nkWx0irsu3nnspF6aN6xD/1+lcG2VR7bItZDAOKUU05pTjvttCLgdTMDiJt57OlaLypwEUdxC9Lc5S53aS53ucstgqXaZ7BZnYYH1O8Gttgero3UcSUTzY1zluDdMmnenZPAFtsanQXa2Hrdk8fw0o9+9KMtfrrDDjs0V73qVVtbhFzQ3D8upzxe4QpXaIEPzzrkkEParz72sY81b3vb27awdfpovLXswRL+2ZbvqeDHiq2+LAXAB5Ryau8GzsBRRx3VHHbYYRsitIfGznm/zGUu09zoRjdaV2ozCh/60Ie27+XYi3JzlIYU2hj9gB5vfvObFw5+pAShhDn4AI7nPe95reAGjni37It73etea9lAlN573vOe5uc///naIz7/+c83u+yyS7Pjjju2n5nrrW9961ZJjF2cWu+93/3utwYwyHQBEj360Y9uj8LcqKtvbBs1lq3tvWgLbL3a1a7W7Lfffi2/uMb2AfADz60K2LBq45mXR1Zl380zj43WQ/OM3W/XC/wj2+kkcr40uw5YzWlLddh6AZN9755C61l/bz3+8Ic/tAEA9MrJnnkAxFnWZAoNcvcOjX1W2uXet6zvZwlc9AXJrDeZeO9737s55phjFmpDRuDpjW98Y3PCCSes2Xa//OUvm/vf//4tadiuO+2007LINNdzS8YZe+cVr3hF89nPfvYs9ut60zydMD1x0EEHNQ960IPa7F4ghSzkyD6Oe41RgPCVr3xla6+wVcgCJSzW8Atf+EIb2Nxtt93a513kIhdpP2f7s38jaMa+fuQjH9kIiF72spcdpP088mOuBa0/XlcKVPBjXcm93Jd97Wtfa17/+tc3RxxxxIaAH32zY6gBcjj06w1+THWcx+i3HuAHWr3whS9so+tHH310C3Y4svctb3lL84QnPGELRDwUN8M3Lgj67rvvvgVoBk3PlTRMpdNyuXjLp6/y2NaTDuv5rrF9sGpgw6qNZz3XaVXftYp6aAqt1gv8+9vf/taC3A9/+MOLswkdXc5R6MuCW/ZeGHt3CX3n/X3p/OYBEGdZk5K5l94zNPZ5aVf6/kXeN1V3DwXJvvOd7zT3uMc9Gg78MmzIrm3H2Rb4cQn+rGr2x5RxDtmvG0VztJWJwVcxNkCGrPWxMmtyWRBTljQ/Rxa3S6aKeTzpSU9as5H7eA/4ARB55zvfOdoXbx75scj9U5+1XApU8GO59F23pxMcMj440GOREUi6S2nMrJdn/OMf/2i23377Rlod5TDUn+Tkk09u9tlnn1bALUNxcf6jN8U5znGOLaY0Rfnm6DcV/JiVzqmAf9nLXtZmd6BfCPqxNZul7MXzptBpCs8EQAN8mdWAGBtbyfOtgz2BV6f20BlbwyiHUj41NDfRuuBN9+PPlEfHeDe+8/zIyMiBWFPWZuje3D4odUDGxhJzE/Ged05D49lI3jD3HN/leGMRa+kZQQc8NFXmD/2W0S3NWB11N2Mhxz/pmOaRC4uiT99z1gv8Y8QLDABAzn/+8xdNCcBtHTcC/Bh7d8ng5/39ImRPbpyzrEnumYv4fl7aLWIMU58xxa4YC5KtN/gxdZ6b4f4++3UjaY5mU21qv+lmR/sMgKJMPLWR5wE/NsN61jHOT4EKfsxPw4U9ARIqneuTn/xkW+MKLJCS54/P3vve9zaa+NjkIgGcB70QRII09fEbTp4afsaupoQyAVynn356W+t2t7vdrQUs3v3ud7f18hBX71SycolLXKKNQn3/+99v/y09TPbBHe94x9Zx9O43vOENLQrP8NWb4qtf/Wo7vlNPPXWLse+6665tLd+73vWu5tOf/nRbr3nBC16w/XPPe96z+e///u/2Pa6rX/3qLXCjt4YxSeeTig/J9Z6+iwHu/YxwTUz19dA09OCDD27LPjQRBQZ84hOfaFFeDURveMMbrqUzps+UXZGjH0Ft7uij/rCPPmN0nlKrGgLe857znOe09Cq5FgV+oN3jH//4lsekGjK08eZLXvKS9jPGOgdW40u0U5PJMLW24dzgV/WVgBt8A02Xshj39M2Hs+V3yotkCllbzz7++ONbuofBH/eNPR+/v/SlL2322GOP1rEw7tvf/vYtLzz96U9vQSU9dW5yk5u0TTyVDMm20Ux2aK9YQ+82nh/+8Ift3tKjxb/T+XMA7TXPUjJ04okntuuIlvZ08O7vf//75g53uEO7z5S4Sf902U9Aktvc5jbt/sKbaT+WLu1EPd7//ve3DjfelyIsfdT+Os95ztPu35vf/ObtGH/yk5+0JWgiIK973etaOngP3kHr3D6IZ6Cd/Wp/Gr+eOt101e448Yy1dV372tdu/x0yrFvn28cf5Nxzn/vctu7bH06qnjDmGIDvRvKGMeN1mVq3ve1t2/IhKbQpbcZ4g+yeZ9/hK3L117/+dXOlK12plYn2241vfOM2MqaXlCbKQ/I091t0Dh6mX/w71Q85OVqyNiVybpn35MCbKQ74GMjnO9Fl8q60j5QIp5TvVBamtJgythJwMH127t3uDUC4D9Qs+X0OFJ0yv1l4pHRNZg1spGOaAn6W0G6W+cZvckDtrM+eAn6MBcmmgh9oax/3gbN9c5nFCS+hydRxlDxz1nv65rhImg+Ni05Ch77g0yx0T7Ojlfi7uiXhPpPBpcSF3ZOWvfAz2I1DenBW+vb9bp59NW/gLRegXiXeXCTNpzyrgh9TqLUO9/YJ+viMI6UsgiBh+HOKZQdwRAiZaOzTzfygPNXEcfpuetObtrNglDOOARQaaBJE7vHb/fffvwU7fAckYTi7RwogxyoyOIAUT33qU1vQg4PZN3aOPOM7wJwgIePLuziS3n3Ri160/YoxyPkkuIbqoM2VEPMbfzPEPU9zTr+NfhlTlO8Y/YwrRx91oSV0LmEhRhhn2Tyi/KUka2FR4Icx9tEuPjMWtAZ+iJRRLpD3aIxKqT7xiU9seQzYEM1wKSRNqM51rnP1koET7TdAJs92qVMF2D3/+c9fU2K55wMj8DCwBfihXvTBD35wCw5wuPEy3ga0cQiNkWEtCiuLY2yveBZAR9fwhz3sYS0IhAfPec5zrs1NWuV3v/vd9nmumL/6U8AkpweAFvvUPtp3333belXNuoAf9nlklKCJDJCxhq9OJLrTne7UAhH2OOPP+ICIIRc4p/ZyzNPYug5Fbh+4n9NrjMCfiB6ZQ9o0tW+BNZdDu8MPP7xdU3X8eEb39Uc84hGjmTlABXXYsabBo5ryolnQciN5g9MH6AB6WD/AA8DavwEil7zkJduU2yHeIFdn3XfkH7APjaWHSx8O+W0/yRYYSiku/S3wE9hHJqmZxnP2medHX6Ax/smtzZBcKJGZi7gnB97EfgEgjoF/OZDPXhGtBCgDeNWqy4IZAue9F98AKz/3uc81N7jBDVowH7/Rk4D40rHNAkDl3m2++jEAkTVQBtg6Xe2xj31ss/POO2fHnqNXrG0J+DErcG8MuTUZA8VLglTWayr4OUR7OuoDH/hAG1ii1/Q5OPTQQ9ueX3SaoI89T9YO9fzKAbWzBDxygYvuPpVBPBQkMx8ARtiVbAp6sxv8C+BcMIFuvfjFL95c85rXbG2JPffcs9WLY/ZT6oSjGTmqrMK+CmCydH3Nb+o4yBP2jWAFW5Y8MCcBDDYTWSvIaU3Z4wIjAjne0x1nvB8PkCnksn3pHfSO+fAfFkXzIbkrUMF+vcUtbtECDcbJD6D32QxsiA996EPt2povmyyVZWPyPLKj+RYCsQIifdm37BGNcvko1l+AVyDKuIZ0zazyIw3qDQXe7FH7UaBKMIv/Ys0dOGA9/H/ewNtYgJqPNpU3F6FXV/UZFfxYsZUZAz8e9ahHrWUuxH1xCsaQ0RmOF6MJ4hmbFHjCmaAgRGEJRUJEpoZOyeHwE8oUMAEG/KCsCBMb1b8ZtIQa4TMF/PD8OG1CtFlmiLES2v7NuBu6CD33ECJptDkAIWOWObBo8GOMPhQUxyxH5xJ242AzHDVyosDS+sax3wMKOPKlKdTxrDGHK22CGveheSiU+IzjxqkOp5uC5iyJFrsYUgT/EOoezbs4woycMFa6Y8s9n5Eigo0XGGKOBGbYckJd+MbY8LvIQTqekr3CgbXOMkYo8gAJNSkOQ8l+4Yz741hl7+MMyLJiqHIQOMnRVC0ABI4QUAUgcOSRR7YZGdafQmMEyZAaumRhAAIYhtbGs4AfPrfHGRfGyPBJT5GaBfyQRZPKEs+wJ3MR7MiQ4TCjX8ybQh4r1Yt1QcNY0z6HSOTZnId4b9m8cY1rXKPdq4yZqD/Gh/jE5/bIGG+QsWN7cWzf9cn/IeC5y0Olv2U8MljtY4BTAJ/4LoC5IT2U27frFY3Lyd9FgH+lIF/pvokxd3V+dy4lwOSsANTQuyMSi+fTPcxxA5JxcvDK2Nin0Kuk2fKsAGIASH2yrCSwURKkmgX8HKNdgN4BRpuDzC9ADj0Qzc+7vCLymwNq/aY04FEauBiz6fqCZO4voWtkbAE+IiDGvqRLOcFjTdv7MhD6PlvmOGRjGzc9H3YTR90aGgvdALgUPAIWAErDRk8b8QcwIPOQXGafRLCQHZHq6DH9UDLXobX0HlmsabCVTQvcEDCJxv2zZH7EOwFBAm7spQh2dsdjH9DDdBMZxKZCYzby2DWP/CAnxgJv7C92MhCLXYYuAiOCndZ+nsAb/hgLUAugmf8seySnNzfj9xX8WLFVGwM/0uM+S8EP0VUOLOF697vfvY1Qu3zu6FbR7wA/AugI4UA4pZ8pDRCh5YS4B8CgzER0J1VSaWOqMQEbAp8AoKB+85vftE6qZ0afg77lYWRR9t3GRUET5T4EzKLBjzH6cGxL6JxjNwJMhA/yL5tEpDw9/SX3+1m+nwp+BNCRGkfxGSRbRpIyDlGXuIAbUG1ZQn2nGAWfUARphkN3bLnnA400hwVSjDnUfYq3dK9Yo5/97GctoANcYGT5fxgWDBCGpXVkfAIblJnIyAAuok/3NCdGLNAK7wMAGUAudGVIKI/p9rTprnWaqQVQ4HiI+jAOACcyEGSYpN3rZwE/us7BFCcOQGGfAlAoe5FLe2dsrYIH+tY0HT/HaIz31oM3rAl5Zl4ibXhKtk30PBrjDYbq2F4c23cBEP34xz9ey/wAVnCC3v72t4+CyVN+y5AGyoruWz8yONVLQ+BBbt8OyYVZ5Nk8vykBP3LgXynIN2XfpPp16NhvzxsbG+N3DBwcA6CGHPD4XLmWKGxcAYzRxd455sBPode84McYgGjsfWtSAoqzoWKOY0GqWcDPMdoFqMipiog2p5kM4hgOXeaUA2pT/T5Gt9LAxdi+LHHEx+hqzuYrGyaym+O0P1kgkf3YN4ap4MeyxkFesxtkUV35yldusxTMSWadoA1dwrY2l8h26Y6dQy0bvGsb981xXpr30TIAGr5CZNnGfewTuog+jKyaWU5QDBuZrQg4HcuOjlI8f5c0/095fmrgD6DIrssF3sgY98iejrL+EhmTC7zhibEAteDorHtkHp26qr+t4MeKrcyiwA9pXaK/AAabGNqXcwZz4AdS2eCiPJw1gtZ74jiwkswPY0obPxLwaphFDpzXLXKtX8jYxVAm3JcJfgT9InOhCwQZX/pZgB85OufYjVCECst+AABJ44T2629S2vsj947u98sAP/SZiLKPkvFMBT+Gnj/mKKfjGAM/xtaQsWltooRHJlXfsyjbX/3qV62So/A//OEPt9kS0jCtY7cMLB0b5Q68kIL5vve9rzUiGLZRVjREz8ikApxwPvR9YCAYo2wTUXvRlzQFOAd+dPdBn3NQ6sSJxNjrxsWBo6xLUtmngh8bxRvWjUwC5JK1oo0AkO5JBUO8ASSbFfzAEyJuwC3p4rL3ZCh5dy7tu/S3HGvPFo0UWWSMd4/I7oIHwT/4Ed9PlQslsmOR95SAHyXgXwnIV7pvYn4lmR9jY7NeswDTY8ALh82aduVZd89Ku8eLQ8BNKb3mBT/GAMQh8KMUFO9bn+5ns4CfuXUXMBLh5jTLQO0DuYf2yBhQmzqCY3Qr1d3zgh9jwT82Ieda6ShbzCXjE18CpuidoWsq+LGscaQlxOS4IAidzmmn/wHOMgsExOJKx85WBYwAwLtZmLOCH2Nz7aNnZKAK5HT9DWOQrRGyYtbMDzaV3x544IHtfNlZpdnRJbpiVh1canv22TylMiYXeBsLUM+zR0rottnuqeDHiq3YosAP6fWUotS3vnIM0+aMcLCVBuSce0gtR5zAcb+L0PF8UR/KsQT80GBRI8jILom6f//nDKWo9tDSAEz0Hukre5FizjhnlM+T+RH0U5vnytFnqOylS+cxdkMLgAEHA8obvzUGtOYEDzVOlYUAAedYcs5F+UqvRYIfQ+ntxsIAVn5BmXcvtbzSITX0C5q7h7ForRkD1jT3fDwELGIkdEsk0vf3Kd4h9D1dQyAdxD4F3hhdSkr8LdMCcCG7JXrjRA8XiksEp1v2EoYaGlhn40ybuxorg2EMvPSMoA3AU1NTUSR7RSRINEzPkS6wmAM/uvtgVvCjLyqSlr1IxwSqRoPmlD8iQywiX8E/6Em2oRnaDJW9BO8tmzdk/wAa8F+sX1r2AjCTAaEPSx9vDGWrdUvLzKfvMyC0ckHyFS0Yw6WnLOV+iyeVad3qVrdaK0tLy17wG4MXcJj2ngr+YfT2ZR3k5EKpDFvUfUPgTYDgJfxfCvKlz5Ih5t1jJ6d1nWB7yhUnJuXGFuDHLADU0LvJvT4wNwd+pGOfQq/1BD9iTQRs8H4usFECflivqeBnbt0j84Lto3REaZP0+bE+F6VAbYnsWQb4kQbJSug6FBArkQuLBj/6AnMl40gz8NhwJ5xwQtsjTDRf9ofgBdA5LdtYJPgxleZ9cwonvm+vLAL8ANYpp6FL2MjRtFUPFABRqb4bW4+NBD8WEXgbClDjoVl5s4R/N9s9FfxYsRWbFfwwDQqA0yc1jpGg7laZSrcOLZwtjZ04Y4RIzrkHfkj3kzaliaSLMc9pAYCod+8be6Q7GxvDmZMihR9YEJcMEs8AjBhP7or6Tun7HDyZJNHwlILghIp2hxDjPEd/hbFnD9HPb3L0oZBK6Dz0/ug0b07dsZbUN8YYpdvnnOTuGBYJfng2haTEQLYKR89FaXHCRWYAIN0raseVVEUTXvfE3LsNT8ee7wQQIIoIfPBq9/2cPZkY3QhJbg0BKmlqeTjmeN9+olwoMHzPMY9SFe8zBuAhENEY0UO6souTDLUHXulZkn7nfRpNcm5yR8OGgQGgkSnCQeV42g/AsS7t+6IQY/sg52AN9ZsJp9I6R01zAJ8ideii2fFQejIDW+mQeUX9doCvqcGQ471l8gaZG85HpF4DoKX+A69ky5m/effxBoNuVsMLD9k3HCGOT/Bdaapv7rd9Kf3Rb8DedNEjQJ0h/smtTZ9cyOmCRX/fBT+mgn/o3U19HgL50r3EaCcjRHWHDPiuE0guCF4EkJbbm0NlL2g4Bkz7fujdO+ywQwvmCjj0lb3IZuLIRQZURJJj7HoiTaHXeoIfsSbkJ8eq288LXdIAUomTLguQLTUF/MytezSPJ2OUeLChlE2MXUpQc0CtRqnKpAG5Y5kfpYGLsfF0SzDSIFkJXfvKXrzPfqYDgbND1yLBj3nGYXx+T2/bU3p+0XXRyws/ssHTZp3p2IF1fYcIeG6fvTMvzfvoGQCO0x/7yl6U4kbgaGrmBz5n09k/AFxX2M2LzI6eVQdHH51c4K3P5lpE4A3N2ZHspL4AdfSUS0vDSvfIovXsKjyvgh+rsAr//xg4PyLLegXY3FHmIKrvM4aEvh1OwmBUp58xsCkhBrSGO6KQjoCNs68pOw07ARAcUie9cAwjNd7/CV6/pTwZGfoTxGdADwpJHaUIvR4CUvJdhLWjTLtj16uCcCKQKTDKVhdoPQzS/gXGzUDiFKb9CMaWRnRdAyPGJjQc0OM5jDBdlaWAS4Xj4IqGiihTKGNHzhpjl376mSgdyNHHWqmLHaLzUCkP41r/EmURhBJjUCZN1Ouahzn5Du3NQcMrBpnO5OlFmUwFP7p0iugRBYV2jCjv4mACloKe7tN0S6pt+hnjXYSdIxsnB3FurY/njNEfkMC5leqpPAOAoE4RD1L83lnyfEqSoUrJ4DVZGNYPD+iGj95Ki/BLnF6EV+MaW0P0YoBIpTUW68YBAOBpAmzdgIL2inWyXuYjigOwAUIwyAARylrsHdktngsY8m7j5kQrV+Mo42N8WXJcsjlJ8bWX0pN2OJYpsBB8hw4MeICb7Bp7p28f+L11djpT0M3crE9KS6DT0DjJNz1NzBk4gCboATQiT7w/nILu3o81tefND8gi8wuYYa2to3cDVcd4b5m8AZTVuCx62zg6mBxGT3+c0kF2o2EfbziqO2TWLPsu1pFDbL94f5SbMA7HjpmWdYMHhn5r/YFyZAxHkLFmngA99LZ+gGjv6OMfeihOGpkqF9ZbRc8D/kXqeQnIR8aSA2jKyQRAyfobytqLqKoop+w4egm/R9PvHPhhz8wKQA29m3NG1kTD0+hFQN7TW5wu8mDo9/iGXCqhV0mJHF6Z1Xnx26E1IfPSRobheKUBpBIn3VqTWVPAz9y6G0uUPNJxY6dZxF4Kxxc/DAG1enZxonLgx5TAxdBeHguSldA1AmJ0cUpbtjN9K+C2HuDHPOMwPmWx9D67OcrJ42Q6sqLbx6ULIMSpaGRxAATGZI8BONNgz7w0H6JnNAfWT5Cec9ET9LasRPYTPWMsshHS5uljsh6vsjfxd2TiuT+CIGi3iPKXeeSHfTUWeAv+jGzVFOieN/BGHwh+sMv6AtTksGD1LHtkvXXweryvgh/rQeV1fAehyUlmQHUjSIxPQiia/+QaKKbD9ttIyyVMOaqlUUXPiXOn+85eZ1gE4l1ypGs6LmPibE5J8R5bjjH6lS7jPHQufYf7rKPmgwwf602gUmhTMz+mvHPKvdFsym/61n3oWRB0PGxNRTnUkXIOumBP7vm578fmMraGfd/hG3+sQ6SPer95mEN37N4d80y/j3Rwxzz7rb9lh5TuC2Oz1zghcVS0PcLYyGWNpPRYxD7oo2/fmnTT98fWJX4fdCGLnDrV5a/c2ue+n5U3/K4rk1LZSW6SuznemLLP3MvoFVV3chYDMy6OE2CZE8MZ7WskPeW3fTxL/uL79GjyMf6Zh/ZT6TLL/fOCf4znEpAPWAXkBfihH7AyHNG+cUepgiCDTCngE4eCnCgFJnPg4BC9ht5NzgSYC2gTnBF95KhoPB0nx439PgeKyiixJiUgawrmzwIgkidDazIGisvMKwlS2T9A21LwU1CL7gPKdNc9gCZrRq5weAW80tO8htazBKh1IpegQUnAwxhLAhd9etAYh4Jk3l9CV3Si94DjwBiBEiWoLmBCn61rLQQp0iCf5wCsfca28luZFzKXljWOrp3NfiNT49Q79h1QFPjh1JewHWLs6Tg5uI7sBgBxgu0BpWnmBEwB4EWgbhE0H7Ip7BWgKLDGSSsCTrKSvJ8t06W78h6073uevSVgAPhwka3AHLxkzWWSAuaB/YKHwGFzLAkWdffHvPLDnhwKvAmORQaO9woyAynSEyvnCbwJ4AFfhgLU9kAEjUv3yCz6c7P8poIfm2WltqJxUtQUCeEkEk9wMQBzqZpbEQnmnkqk+0FxZTdwACHiJWnBc7+8PqBSoFJgpSjAOYqMly7o7fM4ZaKvpGKe364UERY4mHnBv1KQL+7rA3eHpgNsALAKPkwJYKTPmxWAGnt3HzDWncPQ70vptcAlHnzU2JrMG9goBcb7BjdGezaVkgLZiFPKx8aA2lLAPR1raeBiiPhjQbLStV90QKz0vX28PktgDg05pyGr8SOwirNfuiYpnwoM4I8hmbEImvfRaN69MivdV+F3s8pXY5818CaIVhqgXpU9spFrVcGPjaT+NvpuCK00deUzohSyPkSyZjXktkUyOuJLKYS0wfRo4qllL9si7eqcKwW2NgrIIpD5IUquDDCyMJRURfqxSGDfNc9vtzY61vlUCmwWCuiPxXGVoSFiLG1epkK9KgUqBSoFKgXGKVDBj8oh604ByKZeAZpZ6iUhVTZN4Vz3AW3CF0pvU78nJTVSIWfp+bEJp16HXClQKdBDAdEc4Kc0aOnD/k82SK3Va2Tsmue3dTEqBSoF1pcC0VxRqZGjbTWXlPWhZ1O9KgUqBSoFKgUq+FF5oFJgq6OAs9zVoh5xxBFrx5dqjHXaaaetTM+PrY7odUKVApUClQKVApUCK0ABzeP1QVHSoMeB05bqVSlQKVApUCmQp0DN/MjTqN5RKbCSFNAoTp2v44wZQhqOqTEFiKRNlFZy8HVQlQKVApUClQKVApUClQKVApUClQKVAutIgQp+rCOx66sqBZZBAc2wNDvSpE/flNo7ZRlUrs+sFKgUqBSoFKgUqBSoFKgUqBSoFNjMFKjgx2ZevTr2SoFKgUqBSoENpYB+GY5VBEJe5jKXafsYlXbl39CB15dXClQKVApUClQKVAps9RRw2o+TNe973/tOOhFqayVMBT+21pWt86oUqBSoFKgUWCoFnKby2Mc+tjnkkEPaY7tf/OIXNzvvvHN7klUFQJZK+vrwSoFKgUqBSoFKgUqBAgoI0hx55JHNQQcd1Jz//Ocv+MXWfUsFP7bC9XWU7Mc//vHmzDPPbO5yl7s0l7vc5Tb1LP/yl780X/3qV9uyjvS68IUv3KUF+DwAACAASURBVFzxildc2tw0EvviF7/YfPnLX27PXIeYOmu9XvNRwDoed9xxjaP6nEpxu9vdrrnuda8730NHfm0dTznllLYZrFMv7nrXu7bv3ZauzczL9r/TjWRXLGv9yMwf/ehHW7DEDjvs0Fz1qldt5Q7eETmJK2SPE5YcO/2c5zyn5amvfe1rzVOf+tTmqKOOanbaaadRFvvXv/7VmNt22223djTtZuJJx2ya87a2lzbTGtWxVgpUClQKbO0UqFkN+RWu4MeWNKrgR55nNt0dmPzUU09t9ttvv+b1r399c6Mb3WhtDo5I++c//9k685vl4nxwEhzhuP/++zc3v/nNW2djxx13XBgY4fhdxrwjd892trO1pOGc/OlPf2qconLSSSc1HJ2KmM7PNe94xzuaj3zkI83jHve45iEPeUgLYL3gBS9ozn3uc8//8J4nWMc//OEPzbOf/ex2jV/0ohet8b/vlCsAtbbmSP1m4eW+9bD/f/e73zXPeMYzWiAiXb9FMQyZ+ec//7ltIPy0pz2tlZ345UIXulBDNpA9eHW33XZrIyeOlCRDn/zkJ6/9bSzf+c53mvvc5z7Ny1/+8mzT4de+9rXtiU0aFT/gAQ+YPBVjPvvZz74h4MM3vvGNZu+9926ud73rtXONo8q3lf3UXaxSIGhVQMhvfetb7XHzuQDJ0H32If7bKLm5SECUPQTABLCuZ5ADmPupT32qtW1WPUgFHEYfjdVvdrObZWXbZGGW/GAsWIHnXJvNfs3tldL9GGRaz/WYspb4g71sfYD69Frohr7nkD/2QXqxA695zWu2vevOOOOM5o9//OPa1xGQoPfSazM49rOumf3QDb6Y+1WucpXmAhe4QNMN3KDb1a9+9Zb+m41GU3ht3nsr+DEvBVf094zwe9zjHs0rXvGKLcAPypaAYqBvtivm5CSTRTtATkl53vOe1zz84Q8/C8AB9Hjzm99cwY8FMAxD76EPfWjLkwcccEALRlBk62HMcJ5//vOfb8E7yhZE6Q877LB1GcMCSDjXI1adl8fWo2/95iJGz4+9H1/+4he/aIHjyCxjnL7pTW9qnvSkJ60Zcwwu5S6yUYAgAX70yd2+ccooA/o9+tGPbq5znetMnorx6DGSgtuTHzLjD4BRQKKrXe1qLVAUxui2tp+QbwoQtCogJLkrG04w4Zhjjhnkob77gAXWXonXscce29zylreckYtm/9kiAVHgJuDzjW98Y3PCCSesm55H20984hNtRumHPvShhe3jeQNcfb8n6773ve81D37wg1sbaZn241Cw4pe//GVz//vfv2Uasi+XWTc7dy3ul6V7ZWw/bvR6lFKD7BcYeNCDHtT6GHTjRz/60VGgzNwEGN/3vve1evCGN7xh87KXvazVa4JReM5phgKdgmX/9V//1Wy//fZnCVRtBvDDGL/5zW+2gNBjHvOY4j0UOoMN8qhHParNUH3d617X7L777m3gg+x67nOf23zwgx9sA0Q3uMENGiCRz8n2AI/+8Y9/NJ/73OfaLOuwt/3+bne7W1uqu61dFfzYSld8CPyAyorWLFN5LYukywQ/ODscGABIN7tj1R3GZdF7Gc/lNOG9+93vfuvOg33OszIFTq7jgdcDgFkGTac8c9V5eWw91gP8QEsRTjy61157tfLAhT84KWmZ3bzgx5R1697LqCavjHEjwI+hsW9r+wkdZgGCVmEfDtkI3bXtu0/ZIuADD1760peeh5Xn+u0iZcJGrEnpGkwh0rwBrqHfr7fu7q4teQssdnGUN4u+Lt0rUwOW670eOR782Mc+1upJ+0jGpIza0pJOaysAdfzxx7cgpOwi169+9atWB+urpdR06NoM4EfoinnsX1nTAMgnPvGJ7R6Q5QEIfuELX9hmYQbdvCtAE3+7lAYJ9AlWnO9852s/k+VujbbFEyIr+JHb0Sv8fZSD9DFvnyCFHGL8MeSeELFJznve8xbVoUfUROQv7YcRn0MWF6WklgV+oCOl+slPfrI36jPVKILiuxbZHyTWWgrhomvsoe+hqFIhOOs8Quj2jXXZCntszF1jypwpXI7kUCZRzEUqZikfz0JPv4n+D965rCOL15OXgw6lsiS3HlMcnXnkD35gTHgfYyGMhG4TU+8QASf70syPfffdty0Fufa1r7007XHyySc3++yzTyuvhsCPqfTvG2zIHfwf2R1D8ie3fksjxoo+eAwImroPlzHFUse79L5ljDH3zCkyIfesjViTZdB23gDX0O+Xrbu767PItc2t/Sp8PzVgud7rkaPRvPtHloegmJJSPCgIKQvkWte61hZOvXH8/ve/35RZDfOuWR9IxBbQ5oBfNwZibBaAKMdni/q+gh+LouScz1HXpd7805/+dFsKQAAceuihaycISI/kTB9++OHNZS972ebVr351C1JoFql/gtSmgw8+uE0Pc3UF6Tvf+c42VUrak7SoS13qUm369iMf+cjmEpe4RCNlzfsZ0oxc/2bs3/GOd1xLMbN5HJX061//urnSla7UvveCF7xgc+Mb37hNQ5QG61lAhLe97W2tcU6gSe/mJLh3nqsP/IA2v+QlL2lrZyHEjHVp6N/+9rfbWjgKdOy9Uimh1Z6Dnmr6GffS7yLFklB/wxve0AoXKWfmCIHt0uf0009vnR5pZNbz3e9+d/OUpzxltOGs9+otEMCLcUujVrP3hCc8oSWXkhsXZ8q/rZu0OX//5Cc/acf/4Q9/uNljjz3aVDiKgcNpjFIFlQnFZYxKoW5xi1u0zRndCzH+8Y9/3PKOVMVZ5uH5aC/NTg2nfgCa1GpqCrWXVqd+E8iAly9/+cu3PJjSucsbeEo6sDEamxRt89MrAW3Pda5ztSU0PjNmvKl2Gv9aM+tjntHLIzWm8MYzn/nMNvVbGiUa+J1mqJ7HsRWF+OEPf9j+X0qhf3f5aV56chjxjPpNpQ8nnnhi288m9mLffkFHXbtFRQAyt73tbRtlW5SgNcA79rUIClqf5zznaQ488MB2HvPysojO05/+9OY973lPm+5+k5vcpF3vz3/+883RRx/dzsN6ARMd+ap213rtueeezZ3udKfBvir4fmw90AHt8bv3SpXt43Hrtgj5E+UvskCUsUgr7QO/8IXIHr5GZ70Dnv/857frF9GVoTV8/OMf38ot94oGlcgy6awMw3e9612trsDv5Js/9AWajNHfnsIXaPTe9763lc+yWYwjlSv4yH2Mqdvc5jbtXrY+SoLonOAB35n70H66wx3u0Hz3u98t0muay24tVw4ImtdR6NJpFpC21PEuvW+etRsKouSeOdVBHgPHx9Zk7He+k1JOj9D75ERp/6hF07YkwDVG07HfT3Xc5gGgQ953y1Rz/FDy/axBnZJnz3PP1IDllPWItTA+fgQ+pa+mXnwAoHpf6ckiZFqa2cB2YOuwZbpO/bKzGvCIIEjfPKfSLL1/ypoNvScFifiDdHouM8azKvixJUUr+DEPJy/ht04X4XRj6F133fX/Y+8+oC0pqvbht4HXjGJAwSyiCIIIihkTigFEVBDBhAETRlQUs4KKETEg5oBiABUjZgyAAUREMYERE6KYs6/f+tX33/ftaTtUn3DvuXeq15o1M+f06a56qmrX3s8Old6AbHCCgIlOueWt3nTTTdPfDDaCTdE8hhgCgBLbJkjjs7Z8MwosRZ4Bg1zRDsYmo59R5h2HH354Uu4Zz6JNKOGMUPcQqD6jkAvJYvAwcCPnkXF2yCGHJIN10qsr8iMECoUDDsgPaSwMCqHqOcUEKVEMnbaipj5T7BBGMPGe6HvknlIa3MMo2HHHHVMXYYAgcm+fIRRtVbyI0SgNw4W4YFgikYw9UkXhTv0R3iYXsm7YM6IYLIzcCItH7kRBQgQHPMwl99Qx2nvvvdM73TNJP8JbfvbZZ68TRSHn05zSNmGLY4U/sgmJYa4z9FwMC3OMIcZwM26Ef8w591CafG+uRyhgWxgtssfVjPxgzMF99913r/bff/9EKmjDBhtssDSPZ4EnfBiHETkQ62XnnXfuTWeIeaDmgvE0D/QfCWYNkBPWHNJRUc048WlWc9mcRuwhPK1z2OqDf8MJ8RHyCZlnzpqHfbUtIo2kbTxCGR6a4wigWcmfyMc3B0KuNmWXuWjN805FLSLzNGRAn6xrWwu5ssycRzoj7+qRH2F09+EfctRYiHCh4CFC99prr+RpQy4hs8gS3wfpY36JAImUyTHryX6C/Ar5FPsa4tb8DdJ+0r1hFr+bhFTkqbTnIQOHiKAgVrU1l4Qc6lcuSUt+2autD+TVOeeck/SKo446ap2i6Dn31Qn7mH85xF04IXKcKHL7c64cQtRzcsjxNuOtzxHACKH7IEfJWw4pJKE5nlsYPdYikpCBx8FB7ui/2gnWnucFYWm8gigNp0l8NuTgGsJz6Pchm3bdddcUUk/GtDmZZkVA1+WL8Hz6J92I88lYwQsGyGefcU6dddZZM3VOBWbIAlGA1o/5qyYFp4M1xQkRzhlOS7qavZcTwp6g3cjmuqzOWWezGg+ynB5q3tAvEPn08LpsH5obanjYAzmTzE3jYP+hk3qmfZmjynzmQKTvhmN16Nn17yOywXwnT9kaOU7TWRn21rT1ZGw5QOx5dQfiGDkX64DDUnoq5yq9klNt2ro5QRKZ93SxnNTXWWE0ZjwX+d5CfizY6ERByGtc4xpJKURuUBwZ14wxSi/l+rjjjlvHox/KK6+jhTaW/LCBEF4ENyM1DGOGE6HZZpg0FXCKN0PRpiQaI5hlAsNzRYPkKjVtwzJEfthowhCMjZpQCMOyb6iHyA8bBm/rFltskR5j84W1DQpZxMgUVaOPIayNCSKLAO0LgY+2MnjDGI+2RrQB0oWXPUgN3t26wa79vLf19zf71Byv5piKeJm0HzE2vNmUwbhiHlH8zY2x5EcbiYMQ4bUW6cQLATPrpH5iTPwOfpRSBt4YYy3y+GFugw/CS557EGSzwJOyZhz9UYjK2hEtI8JiaK34jQJ9QcCZZ+a64mGI0zpOkbKg7bOYy55DGWyuaZEryIIPf/jDSwRAyDSenOb8bio+XWRUkB99c5xhPiv5Q3ERKUcRQvgi8JppL9H28KpRaMm83PSoPvJjSJZ1kR85+MdaVTwtotuaxDiF2XcijCihZAPFMJT6GI+6Z7aPvIq9wTqkRFO+tVVRNvNlUa5JScUxsiX2jyFCPQeTHJI2iGlEOnLLGJizDLc999xzySjLvU+72vSLHOIu14kSJ64NYQD3IUI0lxxvkh99Dg0GrXdzGoThwdFA/2CQjyU/RDDStewz5IjnWBvWCnmCZDBWSP4gH9ucWX0OriEs6+Pa5iDLGV/PmBUB3RbV00ZQzYrQz8GH3kGXDV0wirAyZhFYLnsU+SkSzzxurpVJ1tmk40GecZIp1M0x4eKMoCtwRubsVeQ+Iq7u2DM3kRucaLEvziLyQ/usO89kAzHs+2p9xJjNwrCnSyI6kB6IIXq88fZveoD2uHLXAYICzghSDlmXE7bok2yHaeou2k+joGy9RkrfHDbvEPWinHPGPWc9rOZ7CvmxgKNnwQjhP/rooxOLzbuK8JAmwOAx2RndIczqmxYjkwE0lvzwDALEkY68F5Rc7wihGx5p3u6I/ECY8Nxpp7Yx5HgPFUAT5h6XDYIHhVIwTXG0IfKjTnTMmvwIoiMwr5MfDFUeQN4BCoroAJeNxxG5POQ55EdXEVBeFn23qRoXAsw7m+RHM3KlSX7EqQSIKZuW1AEKlzQoglTq1KT9MBekSDU90TEONg7t1f6xBZ8YSSIHKByMevNfxId/U/4poAy0Jsml/zyysVbGGigUdR5S5B2s4Of/QX7MAk/r24bL0OY94nWnCIscGAqdrnvrGcvWF0XF5mY8kSAMnfppDPV5O81c7lJ0tIHCouq7OeqizJsX1gAlsevKifzom+PW26zkD2z1UboQLHn36qe/zGLb6CM/hmRZF/mRg3+O0US5kn5FVri0hwIcHmqfjV1PFElKuNQ4hDGlUn2URTu1YRJScSwWQyRkfW/vm2s5JG3IKRFRdYW7qSPk3lfXN+qnycV87iPucpwoY9bWEOmPjMwlx+syTXpZnyMA4cIgku6CqBCJ698Mfx7xXOOiK+3FXi9CJ06ByVmz9XEZc5pEHe8+8iRnfGfpABtDfsyC0M+Zd6FvcEbRSYL8kAaOqEISmxuiTbfaaqv0yFmssz7yo2+92RPpdKL8kBUiMqR0MMLpBc0jY5sY0IGQJMgcEQz1CGb7PN2f8yWicWZxKqJoWHuPdPl6Yc++8ZkF+cHGsceLXo5T3egByAqfB8mZsw5iXpgH+hC63FjnX1efOR3INe3jkM0liXLm+PpyTyE/FnCkI9SfsimELLzcBBXlljE3C/ID0+kisG22mGobuZAvQrNppDKsKKvus+AoB7z8kcsf5AcjOCfaYiz0y0V+MEIJ08jdzTUYhYFOcgRvn0AUmsxgtLlGnY82paAtcqX5GRLFBg1H44NUQHaZU1ju2Cgn6Yf5yPCcB/kR3lj1JGBB0BP80rv65txY8oM3WmgihTlSayJdCz5Ng39WeHoO49pGRpmQuiKiYugIyVA0GY9qrPi91DPEKYwoJYx36VRxzWou95EfbfIpZ603DaP6eISxnUN+TCt/eLV4uUSRIO2iuKhw7/DE5vRn6J5Zkh/mraihIGmb+8OQgdNm9FB8RZhJB0GkUWz1P9IIhwz+5viFQkiZZCDCVfTDEMk3hOOsv5+EVBzComkMD63DXPJD34dIWu+S7tiUzU2jLPe+IfKjj7jLcaKMGc+hfY+hl0uO12Uaj/2QIwDZwasuUs94ibgVjTjm2Mgu8iM+F+1rr1sk8qNvfGfpABtDfszTOVWfj81IVKSANAbOPQYy0gwhGPpJ21qZZJ31kR9940E2kN0ics0h0ZccdE4MyUk1DAeZSKambtvsxywiPxj1iA9RiaIOpeLnRDbMMqrB/s/BKB2Z7kmP0rcm+dGHezgnIiUt5tAsyA/OJE5nKUjSkeh4uSTRGNm61u8t5McCjnAoCMJUFYTkBY76HwxWm3lb2gulEnmBtMiJ/EB4IFRs1kKcd9pppyWWsp72Ir+R8JPWIcKDEcpga4Z4d7H+IFaoEGvMOJv0Wi7yg6JK4FE8/HtIUe1Ke9FP5AWM6wZos/9dAhE5haSgjDM8PKOe9qKmApZaFMeQEmj8hPNJVWDUuSh49ZM4Yt4103dy+hFeQ/OvLe2FIU9AM6bGRn54f0RDmaeM/QiVjzlnLralvZx22mlL2A0ZKBRlRKNaIepTqJ1RNyIRCtJe/G1tbrvttumeafAUVcJrEhurjc3mT2nJIRDhImpEygyyNI6x5qH376ZxOau53KXotKVdGD/EBplClnRdTfKjPh455EdX2ssY+QN3Y29MkCiuOA2KB0wKFZJvFtcsyQ8RTuSyyKRm2lET/xxDivImyi8iBeBizBnQoQSPWU9hpPutZ1DCRTOGd3QWeM7qGZOQikNYNImgoXWYS37kkLS5xlbufdOQH3475EQZM45D+15Eg7URok1yvI38GHIE2KPtwVKTyWLjHGmIOf0YIj/spWG4+nfdCM5Zx3UH15j2xHvqv2+Lpm1+NksH2KzJj6GxzMHHPfY4ThjzRWQv/Ut0r6hrZDldV9pGXLMgGScdj2iDvVU7EM6Rhh214Pr63ecQmzX5EUa9qHGRKlF8V1QVnSun9kfuGLbdZ4+j78HFPqUNCBDrri3CbaXID5ExxpLeyTnHDkAS1QmaaXBYX35byI8FHekoEKcORF1IRUE7BqBwed6+KHgqRDKERNumGoKMB5OBh5VkuCMlLPB6Dni8H6PuItQZfLx3DKqovozMqB99SLjKS2UkKMbowqTKNRYKz0Bxisl55523lFeXOwTzJD8IPXn9BIi0FTiKcNHeHEWVoBYKKRrGqSthNMkNpuRHvmBbX5ESCC1RNfWw5DAGkRJRQyWiIKQUYHwV0uJlGFICkR+MT/cKfwzl2jjWK1pP2o8wEKPgqagMF0GNEKEQKroZypL+Rr2BnPGPaCjzralcRo6xiAfpMC4eBHjyUoex2qZMiXrRZ5ub32gvb14znFpKk03GHDSm5ouxophOgycj88wzz0zzJtaU/lkzQar04RNrgjFJTpivSBMkTr1ocjxjVnPZs0WnRApQPD/kU4SNR5+QPOZz5EV39alrPNyfM8eH5E9f4WHv8HtpGSIc6tXwReZIESO3ZpX+Mg35EUYGvJDWlDXY2hfM0z78c4wm85IMjxoRsEGWU7KMA5k/Zj3FeAdJymCI2h8563+57xlLKg6RH00iL2cd5vQ5h6Q1F0SG1YvNenbUkYiTpdqK0rbd57M2/SLHOPZbsqPPiZLT77hnSCYEIZpDjuekvXgvh4aoD7n89ci6kBH2hJwChF04xlqT9oJs5zjIWbP154WxHA6use1p+33O+M7SATYr8mNa51RzPkYEG51ORC59IQ4DkNa97777pvkdV3OtTLLOJh0PY8bhRZeN6DP6jgglbR4iWcMh5ijVtrQXsiMcRNNGfnDoIo7oPaIB2TUiYa0xOg37ZChNZ4zsaN4rekcUOydH6OH1tBdEgxPJ2Ae+7yM/Ql81F9hacXXp+rnt5pAQEWNthC6TSxKR/yFP+tKPc9uy2u8r5MeCjmBsIhTbZmEc3nMLgCEoRYXBZrExMlWbFoqn2A6PsI1TmBtW2qIlqHxHoFjsFgFvBcOR8KKQEni+Y4AxrlWtRrT4P4OVACJI5T8yqBmXBAZmNiocx8kojHTtE3bL+GW8eydBksvmUiq0mSBieGgPQkENAUa9ehMMMRuO6BfRMgyY+meiOHjCuy4KDSOWQKMw2RSc4IAgUikb24/c8F5GsvoT8Zn+y7uEmdxTY4b48TtESETttL27OVZyBD3POLp8b6NixIsAUuASzjYuODB4eNKEXpoDSAWKrpxOBe3iM0LYxoxEYdQopskY1WabuDD/ONZ4kn5oq+chkMwJc854MSaRXdKktNP4xbgwgLQ1TiLpW4qxCTO66jmUfhNzznw3zi6C3ljZzMw1/2/i4b3BoBtbXnMKJwJFW2225phnSkVhRDCKeCJ412E/LZ7WHK+99DZYMA6NMQIxx9MRpIw5FnLCvLS2rGmRPS7G1yzmMmWviaU1I+Q7rpBPxsx6RJq6hJH3nUMfyjvlpz4eNnlzJmeOU3TJrC750zXHGPWeT264rDlEIZkBO+MMTzJPlA0C2TrNmbtt76yvBdEP5CPPJAI7R5aRUfpo/prjwl9F/sC3D38yCRFV3xsUY0OW1T9DoohAkp5i3Mhta9fY+C7mALlpT0A0klld6ykwMF/tJdbZUFrXSm7NY0nFsUTQrMiPHJJWDSG6gX0+TlyLSB5jG+kwcdLC0H2xTifxiPot2TTkRMkd+yHyg36QS443jbc+RwDvNJlgHwhnR3hhkaSiAnOumGeMU/K7XvBUDa44ZapZgN6zrVl6XT20vsvBVT/uvq9dfb/PIT88e1oCOto3K/KDLjepU6cNq6iDYWzCmIxUObXHENL1Uw2b5MeYdTbteBizIA/CGckAR5BzuIhwHLqi8K/oFnqKiy1AjxdtGKSE9YMQrBfdH3p2fO8dxtuaqus9kxT2zH1n875IVTF/47S2WGNkJNLKuheBPUR+RFFbKXH10x7jBLlJCp6GY4ncrZ8mV5fl9uwDDjigU8+CsSsnqnhSHFfL7wr5scAjZbITol0GAyFqwx1zwoDu+p0cceRJ/dlCHJ3M4J1BFHg+RZtHH/t88MEHJ4EXF+HMGCUQ4nQa38U53P5dT61YYLiX2owk6iNK+voQJz/ofxPfSfvehuXYcNYQxiI0bFaxOXs2gazAE8M+wtCn6UfbPJq07/XfmbeIt3qkUf37SeccTMx787yem9+GgXv9MUcUbJwWz6jVoO3NtZeLWRMXbWJkRvRN7nOa900zB0LOTCKfusZjTD8mnQtj3rEI9yJmeKHbZOyk+4N+hXyRGmde+rseIdbX977xMy95CxGKQ1E4K4nvGFJxDBEkxXQMCTmEQQ5Jy0A3how1+z2ySkSAkG5kH5kfDhL9HroPSYewRZYhzJGAY5wQQZj1OVGG+s0hMpYQ7SLHzVf9GePQ4AFGUMNVigNHhNoKLo6KIZI3+scw5pk3BnQORDIHFeIDIRJ1GSIk317NcHWKGW88ohyO3hnF1tscXLl7Qbyn6SBT9yfXyeRdkxDQgQmZ1iTYkcMK8RsjdcqQdhw9UnTn6ZzqmocMYXUXpL3SfcNZGU6R+F3duRVrhaMgdz12OSxzxwNJb76YRwhqjhvYcmJErb6hteZ7DjFpxfrn9BXPEG3KSYGwa64fRdcRc126Wh0fvyWHkPbayFmGSLcHiRLj6NNfJJZn6lMumZfTt7gninzH4QwcHRxi1qg/DgZw+p/5luOgMHbmB4cWx6poTU5Jzil6JsfQkFNW28g6ODhBTy0S2QCIKE5el2ci3HzP5kCOIKna8C/kx//NiEJ+jFkd6/G9NtTY0JrF23zu+0mKfa7HkC5r18OD0BaSS+hj8SlQueGxy9r4BXxZwXMBB6U0aSER4P1i0FAcKZa8fIyXRb9mQSrOgsgbwqmPpEXo1q8gxCjJQWw1SV/359431Lbm98iaMU6Usc/vu39SQrQNX59FUXT7J9KomQI8tu05ZGXcw3nB6aUgZZuzpsvBldumaX/vPZPindvGSe6bltCPd+qbcUdYRcHmIWdlW3tz19mk46GdHCx0dtEa0zjlZoXdJOO2nL9prsP6Wp+kOHc4A61X67Zrzc6jj+QSwkQEOAcJ0s7fJfKjqgr5MY8ZtwafyVtDacEqSrWhOLmE0EU4nLD9ci0mAuHREdInxSVCC22GQu15VKRS5aRaLGYPl7dVBc/lxbu8bXUiQPGT5iJsX6SUvHHerkjrW529Kq2eFIHiRJkUufK7lRFx7wAAIABJREFUgkBBoCCQjwAyTnSaSCPpWBwQor6lOhXyo5Af+TOp3Jk8HVhEYYfC2fxf7Qg5r/LGy7XYCDDYhfIJlT333HPTGGKi1bUQ0lfPU13snixG6wqeizEOpRWLjYB6JOrt8EJJkegr/rzYPSmtmxaB4kSZFsHy+4JAQaAgMIyANDUpdfWi9CXt5f9wK5Efw3Oo3FEQKAgUBAoCBYGCQEGgIDAlAsWJMiWA5ecFgYJAQWAAAaSHOkTqjkTh+0J+FPKjLJyCQEGgIFAQKAgUBAoCBYGCQEGgIFAQKAisGQROOeWUVOzWQQZOwnTogXQX9V9K2ktJe1kzE710pCBQEOhHQIV8xXkVdi1XQaAgUBAoCBQECgIFgYJAQWCtISAtW+SHE6Ie+chHpnIFr33taysnjjkd5trXvvZa6/Ko/pS0l1FwlZsLAgWB1YqA48rUO3n84x+/WrtQ2l0QKAgUBAoCBYGCQEGgIFAQGEQACaLYqSOonfzjdK84sGLwx2v4hkJ+rOHBLV0rCBQE/g+BQn6U2VAQKAgUBAoCBYGCQEGgIFAQWH8RKOTHgo39v/71r3SKSv388AVr4qpuzh//+MfqxBNPrL75zW+mE2ruec97plNPlvNahDYsZ3/b3mWeq0b91a9+NeG/yy67VDe+8Y1bm+WEGueU16/LXOYy1dZbb115zmmnnZYY7biueMUrVte73vX+61nTkh/LuTbNkRNOOKE688wz09FkKzFP5z1HnP7xxS9+MY3fSq3FsX10NLSxudSlLjUT7wmPjPk/Txl03nnnVZ/4xCcqp67c+ta3rm5605uO7Xa5vyBQECgIFAQKAgWBgsCaQKCQHws0jArSPOc5z6kOO+yw6v3vf391+9vffoFat/qawlBx1nWdSGLA/uY3v6lUPfbvl7/85akA0HJei9CG5exv27ve9a53VR//+MerpzzlKdUjHvGIRFa89KUvTSF5zQsZ+Ic//KE64ogj0vrYd999U87ixhtvXAnpk8voGbe73e1SbuOVrnSlNOZnnHFGeod15frtb39bfe9731vH+Auje2gOLPfaNEd++ctfVgcddFB18YtffEXmad8cMSYXutCFpjLarc/zzz8/jSUSYOxarIdzLlcYp+JhD3nIQ1IF9XrtmH/84x9png3Nozqm3/rWt6o99tijuslNblK96lWvSmGp87i07eyzz64e9rCHpT/77LPPPF6zJp9ZiOo1OaylUwWBgkBBoCCwHiNQyI8FG3zecMSHarzXuta1Fqx1q6s5v/71r9M51yoeN40S5MfPfvaz0QbXLBFYhDbMsj+5z2JQPOpRj6pucYtbJGOM4cuQHjIcjaf7f/7zn1dvfvObl6I7vv3tb1dve9vbqqc//enrGJCMPu+KS8HTT37yk+kZcV34wheuNtxww+oCF7jAYPNXYm0u6hyB92abbZbGcNpr0j7+5S9/qV70ohdVj370o6vLXe5y0zYj6/cqqCPpDjjggOpGN7rR0m8+//nPp8iKMcQCEhaZt8022yRCzxqY1+Vd2na/+91vVBvn1Z7V8lwkJLnzzGc+M43PWIJutfSztLMgUBAoCBQECgLrCwKF/FhfRno97Oc3vvGNZCQ///nPL+THAo3/NIaYlCVG3F3vetdk+LqM733ve9/WVJd6t6dNe1kJCCclBubZ1jgyzRisJPmBBEMSmwfLRX504XrkkUemaKMx5Mc8x6j57GnW3HK2c1HftYjrcFGxKu0qCBQECgIFgYLAIiNQyI9FHp0J28ZbxeMtjHpsLnn8Vk47r3jzGnq2UHQpCi7GgLx+Yfv1i6c/vm8+33f//Oc/kzfeb0UD5Hjlm8+R7iLig6HW5q0bq8z2tXlomLowG9OGIdyH2tD3vQgJeDXHPD6/9KUvPbq+gZSG3//+961zcBpDzHi+7GUvS2lLonpcUh7uc5/7DM6TeZEfEWECP/22btrWTtsYDI3rmDkyzRwY89vPfe5z1QMe8IDqHe94x1zJjz5sfCcCw9HF2tFFfkyzbnMxEXkkckMEyizIjxwZ2tW2rrnYt+b61mouBs37og/2n6GIrknfsZy/W8R1uJz9L+8qCBQECgIFgYLAWkGgkB8LNJJC8uW/U+gVAuRVfetb35r++Ox973tf9f3vfz95uIVZIzee9KQnLYX6y8N/3eteV/3iF7+o7nCHO1TnnHNOde6556Y6CCeddNLSsxkL3/nOdyo55ze4wQ1SXQGEg9+qi3C3u92tUpNB2s1DH/rQZMgxNt7+9rcntLbffvv07+b7v/SlL6UaCwwARuqhhx5aXeQiF0nGKgX461//esptv9e97pWIjWOOOSaFE2+++eapX295y1uqe9/73hVjW1tOP/301PexXl19O/jggxOGSBQ59UKWFY2Ei4sy+5Of/CTVVWGke6c+q0FRLwjY1+ahqdM3HrDLacMQ7tpuzkjJUBiTAXbWWWelf+sPUmC33XZbIgb059WvfnV129vethIZY7zh86Mf/ai67GUvm46B9RnD8ipXuUp1wxvesFLn4C53uUt197vffZBg0N73vve9qaCsegbGUFHTAw88MJ0vrg4HMsrZ49e97nWra17zmtXNb37z6v73v/8QnEvfR/qLKBDzxTzLMbCmIT/a1ibCyHy+/vWvn1IgPv3pT1cvfOELU22SoYiIoXGNzpojX/nKV6rtttsuncvOUDWvpQ1tu+22aQ4/+9nPro477riUzrPpppum8Vfj4SUveUmKfDI3GKHvfve7q2tc4xrV4Ycfnj6Pz9RIee5zn1sde+yxad6I6EBcIi099zGPeUyaL9oswuE973lP9YUvfKG6xz3uUV3hCldIf574xCemNTTJ1TQsh7Ah30T7GBOFbtV60Zf6POpbt+SM8+791no3J08++eQ0B5E6XWSr+5761Kcm2WuMyTmYvulNb0q/v9nNbpbms7X92Mc+NmHZdVm3gfmd7nSnJYJ2SIZ2PW9oLraRH31rFXnx4he/OM0lshPG+qVwqnQjc9HeYx2T4/aI3XffPWFor3rnO9+ZsCTXpQpJ7yEPu+aqeWXuLurVRX7kkDwIOPthbnpdHYMh8m7o2UPE7JCzY1HHo7SrIFAQKAgUBAoCkyJQyI9JkZvT7xhoDDoGahhQ8RkDC5FAiWK47rXXXtUrX/nKZMCHJ9TpED5zz0c+8pFk/L7+9a9PzxQmTmG//OUvn4xbBpCL4cKIc6JGREkwMB74wAcm4oTxfOqppyZllvKKvFCoUME/pwcwjn73u9+lv9VdYNS6kCsM50MOOSQZ14pSUvh33HHH9L3vkCWMMcrl3nvvvdRn73/Ws56VDPux5IdnU7QZ8q6uyA8GDHIFIRKh/N4bxQd5dLvaTFnfaKONOmdBznjo81AbhnAPQw2hpa36+qAHPSgZcNrIMFGfYZNNNkljID0Ervoc88FnsHcxrkXMID78zfAxjsYaLvU6B83OR1QGw7uOOYOJsamvTmKZJvIj3sno0m4Gl7SHnGKR3mstMZInuZprk+GrgKrUC1cURd15550HyY/ccTVHGJPIRsVZXdb+fvvtl9YwGRFz11hbUyKvjjrqqETEXP3qV0/jT25ob6xN84VxW//MfLHerAnrOt4FZwQpeeNCOt3ylrdcImgnwbL+m6ZhOQYbbWlGfuSs25CfSJ2nPe1piSxFBMO1L9Ksbe7GvEAGjI38qPcdGdMnQ/sIvqG52Gx3zlp1ohIZgOx4xStekcgwBB/5AXNzi/FPviNHrCtRQfA0D821WBOe4T4kifXSNVennUuz+L3aLQhVpLw/5op9tV54WL+7SB5koAsBZ2+74x3vmPYwpNmuu+6acAniy959q1vdKpHFiC9yEpk6RLojlazxO9/5zqkmCbzrxP0QGRbEfJezYxY4lmcUBAoCBYGCQEFgEREo5MeCjUof+fGEJzxhyUPeVLgpSzzzFMxQwBV45LlFXojiCAWYcRbEgO7HqQOUp/DAh0FFIWdEiSKhqDOsKWvxPeWJoes+xfQYx7yeiAFeKREnt7nNbZJxwTvKIxjKIaXS+xjFFDnRJxRrHkD/pkgzsnK8+s1hzCE/KKP19uhfGFMUf97KrjZTNkXAdF054+F9fW2gMBvDPtwDG8YIhZ1XfosttkjNahq4TaO1DSPGDULhwx/+8BJJFQVKRYHU502z7zEneceRbXEFySLyZv/995+a/GB48LabMwxlBkNO2su0S72N/DD3/XFML8NOlItTaBiGfVfuuLZ5nBmS1li9AKP7rCenkDQjMNqIjq7PkCx1MoHnmFxAKPgOcTpv8mMMNk3yI4ztoXUbY8kIFemWe82b/OiSoYzkvoKoyI++udhsd+5aFTVk/EVzbbXVVon8IB9Ez4j8QYIj6kMuWN/WQZAlcBWhgzQna62LvrmaOw7zug+pYE8i+5EWLtg54QdxG6TuEMljDtsr4zkIScSaPdE6sj8iG0U+Ot0NIQIXxBCZ3ke6I3qNCdIDqWk/FRXq32Si6K4+MkykH+K0z9kxL3zLcwsCBYGCQEGgILDSCBTyY6VHoPH+PvKj7llskh8MFh7aSJdp61aXx52ixKvbPGFGuD0DnCfPEaSiAryXwc4AE/rO0KMQ+v4DH/hACgt3D0N5zz33XPKkUuqluvhsgw02SM2jOJ9wwglJAUR28HoyHimCQu8f97jHpVSJSa4c8qNpONXJD3UkhtrcR37kjEf9fRHd0vZZH+518qPpyW8auEFyMUxEfgi9p9QL12e88Hjz/FPKRfwYW5coFvNKf6XVdF0MJURbcw7GvKOUmyvmzjQnTzDy9e3hD394arcjYeunv0wyX3J+01ybjA9GCCJGyhADVTqKyKacOjU549oVbu/z448/fh2Dsuv0omnID7iIHNHPD33oQ2kOzJv88M5cbJprmEzJWbdtcjZnDsyT/OiToeZX3zU0F5vtzl2r8LRW7S0iARnq5Ij6NiKupLUhxkQFSpGxjyDapcnFJZoOGUy2+G5R62cEcWYPCqIv+lBvs7nZR/KInBJtSU7Fc8hQBIULaYQgsi7VLQpSyHc55J10N/JOhF2ccOVdIjJ9LhqsjwxDwEhJ7HN2jK0VlrN2yj0FgYJAQaAgUBBYBAQK+bEIo1Brw0qSH33Eya9+9atk+G655ZZLdUbalFikgz7wjEV0hKgP9QikUvQdFcjLTKFDuviteiGRsjF2mJrkh2eJToniq0PEQ5AfQ23uatesyI9c3HMMXEo7g8X4ILp4cb/85S8noySicfyb4lxPh8jFPki0eZIfPKi89YwPZEoU3xROrm+TRAnl9q9tbcIU+cL4OProo5cICURI35U7rn3kh6gudV3UX+gzKHPmhra6rxn5EeQHvKUvqYfTJD+sqzFFXpu4NNs+BpsgP5AD1ry28NwPrdt5kh/kmCvHgMyVoZGK1zen+uZik/zIXav6IHpByhwS/KMf/WiqEeSoX9EfH/vYx1LqBcI6yA8EaKSCtbV3UcmPJklblyX1NiMZ+0ge9Y2kiQXZ2yWT2tZbLnkHV7KQA0Lqnd/ZK6MIcR8ZJjowx9mRKxfLfQWBgkBBoCBQEFhNCBTyY8FGa1LyQ/g/A5D3v553ziCQdrDZZpt1phu0pb2AhbdKaCxDQthy3ZNVT3uRF37aaaelvGj1Q0LZ4xEUvYHwYKQ1Q9G9g6Ej6oMizZMvrN7FoBSVIJJkqHhk2xA2yQ/eLp43JIxriPzoSnuJNgtBj7a2vT9nPIbawLvKiOjDHVkkiiPHwKUQ8zQyZF0InuZJLm1pL+6tz6OuJRPzSOpSW9oLQoABJVVqksgP6S6MQIUkGVgxR4VwS/dSJDfqUrS1UXFQ5I65IJUramjkioDm2kR2aEvMT+vFc7Wzz/hjHOeOa1/ai/eFUTwv8iPWOW94EJFN8kOhVHUKop5ILp5xX73t1tUYbIL8IHO0T4QCEqxL1sS6nSf5ITLOe3LkVr3vIqKszzYZqnZEH75Dc7FJfuSuVRFMZIKaP6IFFGeV2kg2K7wNd+mYyGV1JtoiIoyztSfVg0xbK+RHF8nTR6LU10Yf+dFH3pEvyCtr395qPBAgzVphXWTYeeedl+Rkn7Nj7Bou9xcECgIFgYJAQWC1IFDIjwUbqUnJD8YpEoI3KAqe6pp8a9/Ja2f8KmwpfLlOkLQV5/RbRrcibAwKCi5DKHK5o+Cp1AikhRoRQqAZLttss01C1fu0ieeQYlzPgQ7DlVIvRNpz5ZJHnjVDwG8p2cJ8hfj7vxQZ4b05F0MXASMnnbeO51pqTQ75IQ3Fb7vaLHSZZ6/ryhmPIfJDlIq0jj7cFd1zTw75gQRzr3oRYUjx2NdPIYgjgoP8iSNb6/Ooq88xj6LgaRQhhTtChHGqgGAYB+bimFNeRHmoPcC4rR+fHEQZpX4o/YXR8KlPfWqdmgQ5c8k9zbUJc4Sf+R046aM1GART27ODmMsZV3NEdI5aHk5liXWpfoAaLwqTMoa0AQ5tkVXGTspcRPNIP7OW4NlWBJUhzbB1WQPSSKz/qKsSHn7ra6eddkrvJF9EoEyyTuvGsHfmznltV+/FOEilk66FOEDYDq1bJ0JJwcs5mac+hm1pL+GtRz4jV9VdgEX91KiuOdYkP8jSLhnad3rM0Fxstjt3rWq3dWUO+E0QYFGvAv7kdlzmlMgHRGTsA7EnSaULudI1V3PX4jzui3URdUwQNa7m+upKe3EvkofcQ8bW6+REe+skUBv50ZX24vccBUg19bea9b3qaS/2TmsU/m3ErL2rmfYS+7G1IzWpr77MPLAvzywIFAQKAgWBgsByIVDIj+VCOuM9iAYREmoI8CqFF5vx4jOecwo7j7UohvpniklS3nie/Y2wEKpM2XJcLWIinu05jCbPD4OKQUaRdZwjLx/iQvE3CitlTttEcfhOTQPhz1IlkBdOSaAAU4yFnyNXFC2V+yxNJo5IlffNYGMwUcyc9ILs2HrrrZPCrLAmA8vz1A9xeR/DUog/Bdwfnn758UMXY5URyhCiMO6yyy7J+yjHWv0Cih4DnCKoMKsTCOKzfffdNxnqXW3eYYcdhl6f+tM2HgxF45fTBkZLH+68fRRdWPLQ6ivlFtkjvDk+M9aKciKZGCYKDxpz/UPiSCWJI3FFZjgmlSKOaHISgQv2YeR3dT7mEaLFXKWUM4iEgSvEak4hKIyBY0FFrcAf1l2XU4tghfhwwYOB7DhWURz6JMf+xz/+ceojI1R/m8+MKAbztq9wa1s72tamE45EPTjpQh94060LcznSiLr6NLSerCGGC4JBoUVrGWHJADJ+xtlJJf5v3cHTZeytqbrhjdBSG4BBboxhycAThWOeI1LcHwSa51qHLuvVHNC/GHtGMMLD+rK2nY4RR2KPWafGjoxorruhOR/Y6DsiD07kAUIvTpLqW7fmk3EzD/XfWiYvzae+qz53Ff/0G3IX8YKIIV+RF94tRbDvBKJ63/UDCWhskFh9MrSrfcauay6ap/U1ZzzV6GDgkvldazXexfiPWj3mjGgQcx3R5Pf14r5xCkqcOoUcR37CCpkwNFcHheqcbxBJpG4PsjFOtgpytR6NMUTyIEXNLdEZQejXSSD7UGDRdlpRH3lHtisErg0x3+0n5qJoDmmjZJ013kbMmqP20PrJcGANZ4e1jMD2t/VtDy1kyJwnXnl8QaAgUBAoCCwbAoX8WDaol+9FDFDeH97xsTUQhOQz2oUxN40BHi9FMl2RLhH57Qwj+fbeR8lzL2W3aSxTjpvf+0yb/Zahhrzx22bOvHcz/Chjuf1iqOkP4yj3N82RamvzmNGcZjy8pw/3nLoCnhFHW8IjwtTj2Y6NZRyrs8Koi2uadvfNozHYTXsv7EROIHCMP8JQClcYDdM8P2pdeEfXmul7/phxbbt3TNtjDhv/8Ghrc32dhSda5AKDvmsNx3sZ8FLWmqlTk6zTZl9ysYn7tLcpr6Zdt2PwdW/UHGmTeznP0pccGdr2rGnmYs5adQ8ZEjJUW8lqmLcV9512vubgNY97zBkpU8hfBJYIQIQeosDnyHKkBiJR1F0byYN0jeeI7EEiiKZAUCN7r3Od6/wX6YfAU+Q7rj7yDu5I9Sgii/RF7iMj/VHAmoMEydlFzA45O6RtIls5H+wXhfyYx2wrzywIFAQKAgWBlUCgkB8rgXp550QIUOwUeJMKU65xCERoflsNFco0RZ+im1OnYNybV+7uiFBgiFDgRVApvls/XWHlWrd4b+4qeDq2pWWdjkWs3L9oCAR5oy6StEAyso3oGyJ5hr7v6/cQedckp+tOBA4EjochYjaH+Fq0sSntKQgUBAoCBYGCwDQIFPJjGvTKb5cNAYasqA/1QfpqbSxbg1bZi6JInlBpKS6RlkE5dmKDFBnezqF0jdXUbYUnn//856doD2lYjvfkDY26NaupL/Nuq3lg/NXuQQ4J8Z/kKut0EtTKbwoCBYGCQEGgIFAQKAgUBJYDgUJ+LAfK5R1TI6CugOiFKKI39QPXwwcgQIRIq0tx7rnnprQi6U3bb799CpX277V0qZchHFx+u7QIhSQnqfexljBp64v0FakukdLmHjWBcgp2Np9X1ulany2lfwWBgkBBoCBQECgIFARWLwKF/Fi9Y1daXhAoCPQggPwQiYD0iNOJ1ItR/0OhWIVEy1UQKAgUBAoCBYGCQEGgIFAQKAisHwgU8mP9GOfSy4LAeoeA2hMve9nLUoFC6S5O63CCgyKGTlNoK9S43oFUOlwQKAgUBAoCBYGCQEGgIFAQWE8QKOTHejLQpZsFgfURgThBw8lHQydUrI/4lD4XBAoCBYGCQEGgIFAQKAgUBNYXBAr5sb6MdOlnQaAgUBAoCBQECgIFgYJAQaAgUBAoCBQE1lMECvmxng586fb6g4BCp5/5zGeqzTbbrJyUU1XVSSedlAqfbr755uvPJCg9LQgUBAoCBYGCQEGgIFAQKAis5wgU8mM9ngB//etfU+8vdrGLVf/+97+rU089tTrxxBPT/+973/tWl7zkJXvRqf9+PYZxobuO+HjXu96V2rjXXnst1bn40Y9+VL397W+v/vCHP1T//Oc/qx133LG6xS1uUb3lLW+pHvGIR6T7Tj/99FQwtH4pEnq9612vt8/SS7785S9XH//4xxPJ8Nvf/jadHnKrW91qWets/OMf/0jz2nyuX3/+85/TEbjm+FBfFnpwS+MKAgWBgkBBoCBQECgIFAQKAgWBbAQK+ZEN1eq8savOwS9+8Yvq/ve/f+rU2972tupKV7pSMoTf+ta3pqNQ3/GOd6TCkF1X8/ebbLLJ0q1IkQtd6ELpKNXluroM3eV6v/cgGhwbeolLXKK64AUvuJyv7nzXKaecksb0hS98YWqX69vf/nb11Kc+tXIaShj/iK/HP/7xldoYxv7Sl7509cc//jGRGIqD3uY2t0nPuOxlL9tLiiFLXv7yl1fIFfdf6lKXqo455pjqRS96UfXmN7+52mqrreaOi8KmSJyb3/zmifxQ7FTRU8f5RpFT7Tv00EOr5z73uYmgKVdBoCBQECgIFAQKAgWBgkBBoCCwthEo5MfaHt/q17/+dfWa17ymevKTn7yOBxxB8dKXvjT1/oADDlj6juErImCI/Oj6fZApUixEEizX9fnPf7766U9/Wu2zzz7L9cr/es9f/vKXZOQ/+tGP7iWOlquBxsi477HHHimyw4UkespTnlJd9apXTWRH/TruuOOq1772tdVRRx211H4npjgW9qY3vWkiNZpRFM2+nHXWWSnCxCkr8c5jjz02ESDIkKtf/epz7b75/upXvzr1DYHj+s1vflM97nGPS/0O8gVRpa8XvvCFq4c85CHLGpEyVwDKwwsCBYGCQEGgIFAQKAgUBAoCBYFWBAr5scYnxje+8Y3kcRfmP2S4giKX/OiCjaf9Gc94RnXXu951WcmPI488MkUkrCT58fOf/zz1HQHSFzWzXFPuK1/5SnXYYYdVRxxxxDpEAIx233336mEPe9g6TWlr/1jyw/2PecxjqsMPP7y67nWvu1xdXXqPtK2PfOQj1fOe97wUfRSX/1/rWtdaZ35861vfSuOFLKlHLi17o8sLCwIFgRVH4O9//3t12mmnVX/7299627LRRhslEhVx2rxEWn7iE59Ix2ojgVd7VNkvf/nL6r3vfW+1xRZbVDvttFMhiVd8lpYGFAQKAgWBgsC0CBTyY1oEF/j3ahvw/CMkcrz2syA/Pve5z1UPeMADEokyJvJDRII0C2kSFEiKZV25FMVAKeXNb6aUSOOQ1iDiYp7kh3b9/ve/ry560Yv+F5Ek3UMkzWc/+9neqBlpMa62eipDGIyZaiIbDjnkkEQASHGJC8aPetSjUh2ON7zhDSndKS7Kvzodt7vd7Zbat5zkhzZLvdLmoXozXVh86UtfSulc5vud73znNFesA5EgIjx22GGH/8Lifve7X3WHO9xhDLzl3oJAQWCNIRDkh+gxslPKn/pHe+6551JP7TVHH3109ZOf/KR6whOekAjki1zkIkvfR+SbNMKDDz44yd5FSYGcZLikRh500EHVDW5wg+rd7373ihDak7S7/KYgUBAoCBQECgJdCBTyY4HmhtoM/jCgpR4w5D/5yU+m2gz1z+r3ve9970teJrUbpH6o6/CkJz0ppYBQvr74xS9WG264YXWTm9wkGZX3vOc9UzoCz7yIkKtd7WrrGOs5kR+UxObvvUP0xXve857qC1/4QnWPe9wjeb38eeITn7gUedCEm2H6qle9qrr+9a9f3ehGN6o+/elPp/QI0QrIE4po/Fv7/fs+97lPtdtuuyUvFIXsTW96U3XyySenmg7XvOY1EwaPfexj06tEvBx//PHJc6VvCBV1HqRixGfa8OxnP7uS9kGZ3XTTTStK7Nlnn536JCpA3Ygf/OAHyUgWWeDfogn0T/0T7zFWCBrkgXonak5EXZWvf/3rqZ/3ute9KvhJA3nmM5+6HQYDAAAgAElEQVSZThwZwmCSKRokh/fd7W53W+cRCqDut99+6eQXRT9vf/vbV1tuuWVrZNAY8kPtGFifcMIJqbgpDynS6owzzkgeVXMxCDGfv/71r69+9atfpXdHcdRb3vKWqQaNiJVJUmTOP//8NIa8lY985COT8fGBD3wgzRWf1wk1ZMtznvOcZLzUCaJJ8C6/KQgUBNYGAtLk7L1kErnelA3kt7Q+pMD++++fIv0iqtJ+Rc5wAkirk3K4mq/YK+5yl7tUr3zlK1d9JMtqHovS9oJAQaAgUBCYDQKF/JgNjjN7yne+853kaTrwwAOXohjCAEVqRGRDfIYwoIghH6S4CLWlpDBoGZhR16Et8qON6MghP6KzbfdKO2DA1g3dPnCQF9/73vdS+oFLlAqDdOedd06GsnYjGyiS1772tSupHApwKmip7642fOKdYeCKCKjXMUFcaGt8Fuk6SIk3vvGNKQIBAYWIcYlmkSpC2RXlIaJmgw02SB7C8Pw1nxlt4C3kQUS6RB0M76BcI1eESfdhMMnkooTvvffeidRpRuBov/cj1X784x+nx4u4QRbol6KmcY0hP+pjIZUk3htzOkgsY4I84x11n3fDAfbGVdSHzyb1mIpq0beXvOQlqRv+ra6N8Wpe3mvdiNoR0VOugkBBYP1GYIj8gM65555bPfShD60++MEPpgi6Bz/4wUugieCz99qTo8DyakU0ovGQO8tZwHy14lXaXRAoCBQECgKLj0AhPxZsjPqIjjbyQ+htRBc0f7tayA8Ehz83vvGNk2f+q1/9arXxxhsnzz/l8mMf+1gy4h2zqi4FAkgKQ5MIquNTH9Y2UqLrM4YwZTaKZXoOZRghI5pBJAWFltH8/ve/v5dQ8dsgc0SmvPOd71zynHmPcUNCiDLpw2CSKZpTe4OSLrpFpIZIGFE3TU/mLMiPeEYQIm3zcixp1ocJokvRXkVaEYHmk1QfkVCXucxl1vkp8kukUm5a2CRjUX5TECgIrB4EcsiPINXtC+pbkTci3Vzkm+LXCNw6YRBpje7xHRIa4dokeaVGii7xufua6Z+ejXCvpwbGb5zWVa/tFama/vabaE/8HeSGtniP39uzggiO32tLG5kTffV9W0pq/F6f43ttdbx62/2rZ5aUlhYECgIFgYLAakWgkB8LNnJjyY82QiQ+Ww3khwgFp3BIXRFxIGKFoSpCIrxm+iH/+vTTT09KpWiRvn43h3QM+fGzn/2s1RCmJJ5zzjkptUXdD8Uy/b8vmkQ7pGGoKUGZFdET0Qc+RzpIfZF6NITB2GnaRX7oh7Y0oxx8JnybEi8CY5tttkmvnAf5EYSQ42Yj8gPJJcRcPr3UpUkvJIoooVe84hVpPokC0S8nHpkHirHWvbHGzzvrxsuk7y6/KwgUBFY/Ajnkh16SHdIGkfRS66RRIlhFDIqokzLipCzEgnul/iFKEAXSA5Gu7hXR6JIaKToQMaBe0XnnnZf2RQSLyENELnlJJovSi9Pa6u+sp+l87WtfSxF2u+yyS3X5y18+/Q7J63napY1kIlJfH6QgeqYIR6k+IvOQ4cjkJsEj1VZb9cW+pgaKfVm6a9RBkRrKOfOZz3ymus51rpMiVD/60Y+mOlMiHX1ONjfTMlf/DCo9KAgUBAoCBYFFRqCQHws2OvMkP3h+1KTg3QnlrXms7azTXryvWby0CTnvkKryoiEYohRDURKIEHVM1Ax51rOelRRCpIGID4RCV+QHD5srvFvTkh9qcjztaU9LxIs0F3U+2nCqv4fhHUVaRXhc5SpX6Y0u6MNgkilqHlFcKcyU8rgo9ogAmDZP/4n0FAoy7OdFfngu5fmBD3xgaof2hUJ+97vffeJQ8TjGV9oVJTyuKEZ7yimn/FdUT4n8mGR2ld8UBNYuAmPJD9EZUhdFmrnULEJWBPmBKFeMW9pfnICFQLenOIIb+SE1Ui0rdZhEFYpyRCZIYyXLkCAiJYJwCfIjSGx7DyI9yA97FvnvhJbYJ+N4b3uTCEYyFxkfKafaLsoSCRN1TiJ9ku4QBDHZbf9VpytSbv1WSir57Tvtsf8GlieddFIiUNRy0rfYa5zApfZYRM2s3VlVelYQKAgUBAoCi4JAIT8WZST+XzvmSX4IN1UgNY44XY6aH9IpKEldx54iO0Q+RH0Ihqo6GxQ1CiTigAJHUeSxr6e9bLbZZulIWcQBT1ZEgyBMFEeNZ05LfihUKhWmXu0+0l78/c1vfjMVQj300EOX6oggFijBPIO8W820F8PN06adokm6MKgrpmOmalfND8qouh4wUdi1fpl7FGX9DUV+HpEfYSCI8DA3jF8zXHtMX+PeiHRS6yRqq8R3IkIo3s2UJuOnj+ZcyWmfBPXym4LA2kJgWvIjCIogP0RQ7LrrrimaTrqmWlVXvvKVkyPCPmFfQ0SQyfYQ8tklak1qpd9JCXXlkh/IFe9SbNp+f9vb3nadPdi+I9pQ8XTFwe94xzumounag0SOlJrAggMD+SFtkAPAvtQsBhv3IjZEwmy77bbrkB/2egSIK/YV5A1HBxKkXAWBgkBBoCBQEFgOBAr5sRwoj3hHW00LhIVTWuIEmLryMJT+odgjr5JwWSkdPFRC/0ORmnXkRxz1571IC1EEwlojtLcJBWXuzDPPTMpf5DYjDRQcRSggNep1TcK79OIXvzg9iqfMaSG8TRRMil6EEocB36zPIXpEgTqRHJG2EjncIlCa9R8opQiVqNkhRYSCSoETVowUEcEgdUPKhWfyqHmvz3/4wx+mIq36SMl0IXn8llePYd6FAe+d7ymolFUeu5wrTnuhbMIwrlBQKcOKgNbzyc0NHkYeyvDEjSU/msVN63O1XgQVNk7JUQg22tDMkTeXFBXkTYQDhb3vikKq+g6reK7PjQlyhEEQaS9R5FYkTxQG9pmUGR5QOHTN25wxKPcUBAoCqw+BXPIjIjyax8A2yY9IKRSZEZfoC+kq5Bt5Zf9S2DsIky7UcskPv1dQ234YRa19Zh9C9JJ5Ijwe/vCHp5TSuKTIiOZwCpmrSX4gK8hK8ltUIbnc3Fu8N/pRj/yoR8fEvkJGu7fI2dW3TkqLCwIFgYLAakWgkB8LNnIMNca0fFgGtrxZubtyZRl/jHZGoqNvGarSE+Tc8iQhSeqfIUwY3hQUSo8aFZQbERMiMhxLS/GheImyUFPDZwpful/IbRAIdZh4hpq/Z1RSmBj1yAPKDaPVkbsUvLqRXX8WZc6zHA/rWEAhwvrqtBsGuONQ3SN6gmFKYUOM6D+lk5ErnxlmlCjKnHuEGTvy1iXCAkmEhNluu+2SV0q1fukf+gk/p9MgN1wICSRF9F2YLwJm++23TzhJy+EBU6xU9IQcaX+8B0kh4oSSKNolIhC0iVcPIcSTR0H0jh122CH1rwsDSqpjdimxlFJjknsZh0jZCYOfMgojXj5KuTkiAkNet6gIOGs3EgieUpGEJcMaLjAI712zHZR3/XD/vvvum57tgpdoEp8htHxuXojqMad5GynoiD/9i9QiHlORKOY8/IfID+/SXzjzXIoAQUKZTyJhzIl6qg/vqLkZY+b3MFFc1/xCDIYRkIt5ua8gUBBY3QjkkB+RYkfGkiH+jv2mSX5AQ3SbfcQ+o9aHek9knuPVb33rWydSVq2lWZIf3mufI9u991Of+lSqO4K8iEg3e6nvpaVokyN6EewRIdckP6S/kJe+74r8KOTH6p7/pfUFgYJAQWCtI1DIjwUd4aiiTtmQEsBQY8jVK7znNh0hwbvEIG/Wech9xtj7ciu6R00QyqE2NqvYe29Uya9/J2qjWSk/amw0K+SH8glDl+8VlfPutnvb+hpV8bUzfgPXqNgfv4nq9m1j1fYMv8vBYCz+7hclgzCpR3Iw7hWn42lDJjntRQQGMkcEzXKkfjACkFE8n9Je4hKRI70JmaXGSw7Z0YWLZ4mmcelXW045YkcEkQicknM+yQwrvykIrD0EcsiPOFaevEeC148Tb5If5DDCHaka8hW5jPDwO06OSHsh/6KQKGTtGYqDqhmFXIk6IPWaH/WTZ4KQIP/U7TjooINSSqUrUkqD6EbYqDMiPSXepe3SAyMaoy3txe9EDWpnPS0zolY5XNrSXkrkx9pbK6VHBYGCQEFgNSJQyI/VOGqlzQWBDAQQHU9/+tOrO93pTksFTDN+NvdbKPAiK9qOl/W57+d99CyDwTsU34uCgHPveHlBQaAgsPAI9JEfCAQyCkmBtEYA7Lbbbv91gpRaTxHFIW2RjBHZod6HC1Evmk3Uh2i3KCLqmfXaUlJWpZeIhkPQIi5EDIrWdDILB4B0VkSKCLsgP6IPioTXT7hCbngGsgUxwpni2RwLrqiNJCpS1GGT/NCGaCsngNSfTTbZJJE06pNIY5TqKbpEtGdJe1n46V4aWBAoCBQE1jsECvmx3g156fD6hADlWWQDpXhRohsiDUktEsq54xJdUlPkxUcK1DzHCS6iYqT5LAou8+xveXZBoCDQj4BoCVEYouGkgCo4KgXQMbBBWEjn3HrrrVNKp3TJjTfeeOmhiAtEgvQ/6SU3vOENU0qMNEdRGI549SyRbWojxfcRjSkVEKGBxFC/SuSbCEopoFe96lXTe5AvIk0Qt9IPyS6pK9ohmk4tEVEh/iAiNtxww/S7rbbaKhERoiuRHtqApNBnEYDSGkVTIlKktYgGkXbombBwSbElL9XZIqvVRkIEqR/lWF41mqQoSo9EpkjZ9XvpNLCURoqMhwNyRCqoSyolWQyPchUECgIFgYJAQWDeCBTyY94Il+cXBFYYAXnc6saoedFVe2W5m8jzKfddzRmh4P7PMODVVL9mnhdFnJGh5kjXKUTzfH95dkGgILD+ICA1xh+yF3khIi/qg3ShIC3T/VGrqe2++pHubff7nmwVlYFE8c4gmj2v/hu1khAWk+wP+uS59WevP6NbeloQKAgUBAoCqw2BQn6sthEr7S0IjESA8suLxytYjhSsUnE/ntTwpo6Es9xeECgIFAQKAgWBgkBBoCBQECgIrEIECvmxCgetNLkgUBAoCBQECgIFgYJAQaAgUBAoCBQECgIFgXwECvmRj1W5syBQECgIFAQKAgWBgkBBoCBQECgIFAQKAgWBVYhAIT9W4aCVJhcECgIFgYJAQaAgUBAoCBQECgIFgYJAQaAgkI9AIT/ysSp3FgQKAgWBgkBBoCBQECgIFAQKAgWBgkBBoCCwChEo5McqHLTS5IJAQaAgUBAoCBQECgIFgYJAQaAgUBAoCBQE8hEo5Ec+VuXOgkBBoCBQECgIFAQKAgWBgkBBoCBQECgIFARWIQKF/FiFg1aaXBAYQuAPf/hDdcYZZ1T/+7//W133utetNt5446GflO8LAgWBgkBBoCBQECgIFAQKAgWBgsCaRaCQH2t2aEvH1lcEvv/971eHHHJIdfDBB1eXvvSlq2c84xnV7rvvXt361rdeXyEp/S4IFAQKAgWBgkBBoCBQECgIFATWcwQK+bGeT4DS/bWFwH/+859EfFziEpeoHv/4x6fOffKTn6ze+c53Vq961avS5+UqCBQECgIFgYJAQaAgUBAoCBQECgLrGwKF/FiDI/7HP/6xOv3006t//etfWb27/vWvX/35z3+uTjzxxOqnP/1pihC46U1vmvXbctNkCPz1r3+t3va2t1W//OUvq3/+85/Vgx70oOpa17rWOg/78Y9/XP3whz9c57PLXOYy1dZbb53G9rTTTqv+9re/LX1/xStesbrKVa5SPepRj6p23nnnap999knfGdfHPvax1bve9a7q2te+dmeDPVO7LnnJS1YXuMAFJutY+dWyI3DeeedVn/jEJ1Zs7Zqns5Idf//736svfvGLaW5f+cpXru55z3tW//M//7PsmJYXtiPwpz/9KY3HWhwTc68pU+soXOhCF6o233zzipwdIx/HYmb/tp6++c1vljUwsBBXWvb1NW/suBeZUxBoIkAmfeUrX6lOOeWU6mIXu1h13/veN+ln5SoIFASmQ6CQH9Pht5C//sY3vpGMacbvne50p1Tv4d3vfncyip/znOdUj3jEIyobM4Pp5S9/efXGN76x2m677SrpEvvtt1/16Ec/eslwXsgOrvJG/fvf/65e9rKXVb/73e+qPfbYo9p7772r+93vftVTn/rUdXqGiFC744gjjkjjtu+++1YveMEL0niK8Pjyl7+cxvJ2t7td9chHPrK60pWuVNksjbvn1ckPY28OqP/RdmmTdxx22GHV+9///ur2t7/9Kke5ShiZ56JdLnjBC86tP/N6j/FncA0Zmv/4xz+qs88+u3rYwx6W/sS4z63DjQdr56xkhxo1559/fprnxo58ovSVa10EcufGJLiZT+RBE/dvfetbSV7d5CY3WZNRZObe73//++rMM89MsvZud7tbdeCBBy7JDvvqs571rOrmN7959eQnP7m67GUvOwjvJJghoX/zm99Uz3ve8xLJPbQGusZrsHHLfMM85uxKy74uCLvG3RzjaCoOhmWefMv8ulmNc+yHr371q6uTTjqpesc73lFd7nKXm0lvVovcmElnGw+Z1fgMtW2lMJ6HrB3q62r7vpAfq23EMtrLa/TZz362etrTnrbkofLZLW95y+qoo45axzhCfNiI733veyeFq2k4Z7yu3DISgZ///OcJ54MOOqjaaaedEsHB0Ogycn/9618no9bv3vzmN1fXu9710hu//e1vp+iRpz/96UvpLG1jaOyHyA/P++AHP5iIDzVCmlEoI7u4ELf/5S9/qV70ohclMm9WCkNbx+b1HmO72WabVbe4xS0G8VzptTvr9zP8fvaznw0afoPArNEbxsyNsRB8/vOfT1FETRLNGCNIt9lmm0QOIObW4vXd73437YeijsjC+vXpT3861U963OMel4iQIQymwSx3DXSN16KNzbzm7Kxlzyxw6xp3e/lrXvOaRJ4VUncWSC/mM2Y9zkiPt7/97TMlP1aL3JjHCM96fLrauFIYz0vWzmMsVuqZhfxYKeTn+F41HjB/PFdxdZEfX/rSl1JqxX3uc59CfsxxTOqPDuUam59j2Pqt8WOM3PWud00Gvev5z39+CoMMMsRnDHEpLre5zW3WifygbKn7cfWrX32Zernyr0EWMV7gNU/yYx7v4XnXduOdM0dW2gCY9ftzDb+Vn2XL34Kxc2NsC4888shEiC93BNHYds7r/j7yI/ZK6Yez9MK29SV3DayG8ZrnnJ217JnXvPJc0UMcGPbuQn7ME+mVffasx3ke5MdqkBvzGsVZj09XO1cC43nK2nmNx0o8t5AfK4H6nN953HHHpdoP22+//SD58YMf/KD6whe+UD3gAQ8YTX4IyZWffKlLXaq68IUvnN0r4eyuaXMXZ/WcCHe+6EUvOjOFpA+bSciPSJWhEPMcuaRyIK2a+ecKm8qF5pn0nYgOHkskwEUucpHscYobhe7FOMPKWA+Ndw6msxo/z1E3ZcMNN0xpP5RKeL30pS9NEVB9Rorfutdvx+TxBzbGOec9baD3vftzn/tcWpPaPi35EWMh/WcohWb05Ph/P5jEAOkb/y7DT4qRSCn9GGM8xHrswmBSWdaG19Dcn/ZdY+dGs42IcbWCnATVTAcTTSaqY5LUx1mt50nn4Kx+10d+UJrvda97VXe+850nlqdd7WyOSw75Mc14jcFr2rGdds72ycpJZM+kcqSJ2dBar98v3YUTwn7Tl8o0LdbxzrZ9MWeP65MPOXNm3tjSR2DZJr9y2lffuyfRX/2+bz/JGeexGE1CfvStmWnkxpg53zYeQ3vxrPSVeA+9PiL06A054zNtH/V7Goz75vFQ23Jk7azW0Jj1tmj3FvJj0UZkTu3pivyovy6UiF133bWywBAo3/nOdyoFDSliV7jCFdLtNsfXve511W9/+9sUXaKQpjSJhz70ob1G8de//vWUK055ZKQec8wx1TOf+cxUw0KOPyP9ale7WlK8zzrrrPRvz2bg77bbbkvGaddzFKN7y1veUr32ta9Nyv1TnvKU6owzzqhOPvnk6v73v38yJtUTUNcCYcPghcs1rnGNStHX973vfdVtb3vb6oQTTkh9k9Otdsod7nCHVBdFe5EHUkh81nYFNt6/yy67VB//+MdTbQ9h0p4nKofnx+eiM2AqvLrrefV3RPqLNgvLPvTQQ1sNwF/96lcpFYbnVnG+l7zkJUnp6qr34R3aZQyQBQpOMrhtEsYLNje60Y0SgfLCF74w1SDpMshtOHCCoX7JoWcwGNOYP8bv9a9/fXWPe9wjbUo2dmMMe+H2vGLHH398dcc73jHhYiwoOuaCMY1ivOpMGG9Y+N6cVOgXyaON+mQc1ESx6cnVNw9cfisFjBEDV+Nbf/Zb3/rWyh94mBfuF2EjjJEB/aQnPSkZ4dra9562OdL3biQOb8F73vOeRErCCG7+PPGJT0z9bLvaDABj8d73vjcVTlSrATZf/epXUx0Daw6JZqM0Z6XXwMLYKcIbc18dmWc/+9kpougGN7hBqkvT1oZc2aHtfeMfynnT8KMsGgvRS9YxDBWBk4YR86pvPf7iF79Ic+mcc86pzj333FQjxzgOrdeceRAnKA3N/T65qW+veMUr0vwyfz1Lwde6/BVt0Dc3pKz1yT6EaKxd686/67JVTaA3velNSV7e7GY3q655zWsmjESSGfPnPve51bHHHpvqSNWNt1mt5zltfaMf20V+MJSsHTJKzSb7TV1ukmPGS70Ha8U+QT40MYu5fPTRR6fC1J/61KeSHLzVrW6VZKz9175qDfzkJz9J9ZfI0aYM7Bsve2fb5Xm58jXW6tCeTbZqi3308MMPT/tbfEYvmGbO0gP65LQ2jiE/+uSI9Uk34BDyb/uGfVsIObmIbFUMnuwwXl37nL431wodytHz9lZ6h7o5nlHf+2e1jrr2RbKsLwLSPtgnH/rmuhRe/ZlERhtDe3yfXmYOhUODXnrDG94w7dl3uctdqrvf/e5pjIb265DTQ3I49KDmetZHl/QTF+eif4c+4G/rv2+cc/axwMI8onfZv63b733ve1nRZkO6zSRyQ3+1/UMf+lBaH/bSj3zkI+nfddugT9gG7l17cZ++ctWrXjXJ2qE9ki7gOeYCB529it5jTKSOG7Oh8enrIzmcY6vQ37r20i7Z7NkhN8h8+4GxF51vX99qq6168c/RHc0tzrq2NZRDjI7eTBf4B4X8WODBmWXTxpAfFsEb3vCGpHxHfQrpFQ9+8IOTYLF4hP+GAkyYPfCBD0xKAZKi7cKCKs5pce+4447pFpsXEsDGttFGGyXB7h7PRTpoh+8oGTa3TTbZJLGpQ89hbO+1117JmFb3hLCjjDKakAI2FQLbJbVA+73T5i0a5Uc/+lEyCnhACUwXIkDbETxdJ6YQ7kiGTTfdNP3teTYMWFJsGDU2yEkiPwLTz3zmMynVRd55PK8N72CH/Y3oyfH4N9tlk7ThRt57FEWlsLeRH/pKoaf8IiXMH/2mnMCR4WweMiCMfZAxajv4HqFAuXQZH4qYTcxGG6F8xooyDtsDDjggFYuNtvhOtIvNiZLnGd7XjPzAeiM6KHuMGBsmgsO/KdqUeFfgQQHxHaU15tYrX/nKpaKwXe9pG5fcd8d6DSJqSBY0DYCIFFIItW6oKnJsI4UtYky/kRs26y222CKtBQQRsirS5hjkNmDkS1fh2Hh/n+zQhzHjX6/5gaSxlmPexFxEyjjauS2iKWSVApbGy/hR2Kxt5Jv+jVmvffNgaO6b20NycwyG6je1zY0u2aeQNeNC/40/GeYUAXLWWtW3+pzX3ra0lyYpNWY8+9bzIh3BHev+Ote5TjKuXIxwpAZS6CEPecg6xU5jj7z85S+fxpj8c5Ex5mUTM6Tdwx/+8KQcq59SlymM4jhNZ0gG1veSrvHqkhs5z87Za+3LZGO9mDZ5++IXv3idz/rkWdecpVPYM4bk9BjyI0eOuAdxhchBgGgfuUN3sFcMrfUoXN4cd/pBHD/fjPyY1TrK2Re75oQ2DcmHvrlujxgro7WFI8zv+vQy+wq9gdEWupX1SCelD5BfOft1jv7a10fGKD3SnsmJx5mmDfSWxzzmMUln7RvnofnHoUIX4oggZ+J5+ozUGEq1y9UvAqsxcgOBp+90z/333z/ZAtq1wQYbdO7BMdeG9mJYkiND+krOHmke0hs9L6JDrV8RIPa0vvHJ7WOOrTIJxvBi83AK26/pyOQIHZxOm4N/l6yNiJe+NTSkZ66l7wv5sZZGs6cvY8gPnvVImQhhw8C0AKOKOcUuvOhhmPKyiwxoGtphqPAo8tyGp5ZS4RkEE0aWQBHNEIaY7tQVKQo7T+/Qc0LoICvqdU+afWk+P4zxaK+NTtsQM/pt40K8dDGkMOapl3ZUPyo4lDsKoRoOk5IflC4KMwP91FNPTUZMW9rLpFO6jfygEPlz4xvfODHpIgdEDbTVDuGdMJ6KuEaxXYqriA1RF1tuuWVS/ihojASbkSvmDy+C6A1GKoHP6K7PlzrJQPFHfmC7zVWEk38bI4ahTa+LlPA+BoqNNorFRji7z4NMCTye8IQnLM31tg1tDPmR++5pyY9oJ0VcZExcodjxOFJgbPYIJEYwJS7ID2OFXLOWGa2UO56HrivWVp/sCKUjd/yD/EDgaav5x/Nz8YtfPDWDJ4gS2lXLJog35EgY8uaY9Ymk1dcx67VvHgzNfXNd9E2f3BRZoJ19GAaB1EV+dMk+vxNZ97GPfSxhhviKuUDJDnyGFLa6QeeZs1rP86zJM1YedkV+mIfmmj0ODkhde0HMfaRwGLf1dzaN4CY50LYv+f2QDITZ0Hj1kR998lWUUc5e20Z0jCU/uuZsrqzMJT8o/zlyJMgNhCkCRBSjfc2acQ2t9Ug3ziU/xsrFaffFrjmRIx+65noutm3vztHLotDwhz/84SXnGXmJpBIFYt3l7Nc5+mvI4bb1HJEO9kue+dBdeNSD0OoyrsSFhAgAACAASURBVHMwEgVm3jVP5stNe8ldM5PIjSjiq9/IinBOijgcImWG9mK6Gz1lSF/J0TOQH9ariGeRH3QYxFFEr/aRH7l9HLJV2BKTYBw2iajcpl6T27Yu3TFnDY3dK1fz/YX8WM2jN6LtY8iPIDo8vrkxEcqiKpongvAiUsYYvWHURvOw445exfDvueeeiSl2+ZxigeUM8qPpMaorUozunOd0kQux+YggoZgwwmxY0guC5Ig264+2+pz3J8cA9CyMc3PjairTk5IfDHR48Bra7KUn1E9/GTEdWm9ttgtxwVhDuEiDEIpH2RC500YADc2xMLRtSM1TFIyH8PDAro1QaH5mk+NtQcjYbBBLwpSFSIbx0Bb5EZ3nZTH2olvMRV7Meo2Nts1rWvIj993Tkh8UWQZ+Mzog1rPoFvOVYhDRTzxoMBX2SVkxtxhBCvOab33e+TYFtvnZ2PEP8sPfZI4Q+vDEwxF5oZ0ifdpOJzKWoqS6omfGrte6l6w5D4bmfo7cJJ+QEH3yN5f86CqmTPFzRLZQYMqgdvX1qyko6gad9CHE2azW87Tya1a/76v5EXsIDKWUIQSHjO+mEUwJFVmFFBb5EesCmYuMiytHBk6qYA89W4RXzl47S/Kja84Oyekh/ANP0Tu5ciSiEUTKMUKkfsY1tNbr41ePXusyusbKxeaeNnZf7FsnQ/KhC+sx2Dbfn6OXkfE84qKL6YEu0QRkO93ResrZr8fIYfO/LfoNCepdSCgylA6hTUPkxxBGnDjINpHHTTIhl/zI1S8mlRuIQamjHA/SNJBJ/j9Efgztxbn6CryH9kjzCUHNUeKyn4rY5gjlQOkjP9yf08ccuTcpxn1jndO2Lt0xZw3Nag9dDc8p5MdqGKUZtDFnw84xYGLzyA3HD5LDRiLcqq/Q15BACfJj6Dl95AIcKJkiDxjwIk2wzfVIDW2ub8g2XLmdPL99BUMJF/jMg/ygAIpk4bliuEZRI/nhPPRjij92Tac23Gz0SBbEi5QWtTgog4iQ5jU0x2LzZ5TPgvzwfmGeIjiQVYgq4xMpUnWlEHlj0wucjBFj33wUMosA4XmoK+A5ylSTZKm/p40gsnnlvLu5gYmq6is021RKu9Zpk/yARxhj1h8yUpoRQlJ0iLnG0ynCqO/KkR1jx79JfrTNm742DSlcY9frLMiPPrmZg2Eb+VGfG32yj7IudYmSLawa4dc82rw5560vV0Tz1Q35IKVmuZ5nsNVN/Yg+8iPWu/URx8YPGd9tEQD2IBGFIgnJLYYcorlOMA4RFG2RH83x6gJj6NlBfgzttUN7dkRT9smzrjmbKyuH8A8M+uRPEyfv1jfjZN/3dxT5HtrncskPe5W1KwILKTPLddS3L3bNiRz5MER+jJXR0ZYhvaxLVtf7krNf5+ivffNJPTVEi8hI+4H1OhThkzPO+hFG+TTkR+6aGZLzbXOETsy5GammIrhzSZmhvThXX8khP4LAEI2j5t8HPvCBpL/Tk0W3NsmPGB8Rpbl9zJF7k2Cs7V2Y5ratS9aGY7lpn0y9Ya7SBxTyY5UO3Nhm52zYOcp3W9igtlDe1AHhgY3KytHGrrQX39tM3C9fekigdKW9NJ/Tp0whPSj+0iSG6mGoh0BgMgK32267VoO/Pg6MSJ7QtrQXYYKMDsbG2MgPGxpDXaGkqKkSOZRC+qWKUJ6mvZrtQnZ4Z6SBeCdGXXua5IV3hwcLvpH2Up8bwoYVT7TJtKW9nHbaaWmTMheGlPN4higY97uQNEL4kVnaXH8GIx8pImdSP4Ws19Mh6mkvNtitt946eTYQIkOe8a73tBFSbeGfbe9G6NRTG0TF8D52Fa1tKmyxTs25trQX5FWMUaS6IDoodaJpeKCkVlnPat8oftl35ciOIBRzx38o7UV7EDOMSHVtmpf2Iwdt+nUPHuWHwUHJHLNe++bB0Nxn5BiHetpLU24qjDzk1fKbpnJTnxtdsqUtVL+e9qLgLWOaTKzPeQYR+RwyoK7oRzpS7ngOeaynlV+z+n0f+SEiQJ67qCjh3tbRkPHdNI4URfzoRz9aqcPieYzqttOmhmRgG/nRHK8uTIae3ZX2MnbP7iI/cuZsrqwUSdok8bqMt7a0lzY5wrnwta99LaVwGif7VuyxQ2s9dKAho9hpHHQM0WnaNYt1lLMvtmGTKx+Q+21Yd6V0DMnoMFSH9LK2kH2/DVlOfuWQHzn6a8jhZuQHQoneY78OPaWe9kIuxL5dr+3SHOdm+mZgZM2pDyfyki5MR42L7sLpNBRhkbtmmrpNjtygg2pf3XgWjUMO+luaOMdJW325ob3Y/igtdEhfQWgM7ZH2GXt77PlBZHI8cHa52sZHrZXcPor664tSb0t7ycFY27rIj9y2iYRu0x1F6KjXUk8da66hWe2hq+E5hfxYDaM0gzYKU3N6Rnir2h6ZY8C0FS7yLBuCkHnhZW0eb8XT5EnKI9aOUPwZWUJ9GV5D5AeBkvMcyqWUleapJDYqHjvvYvzybvnTdVRvGIW+b6bFdClXNkBpNYwcm1wUPJVrb4PAlscmre9R/LVviClihC0iJuoduD+Mfac4zCL9pWk4GQ/FIo1ZeL1swqJQKGvNK4ps6ivlQMHT5tywATC6FZx0eoqLkau4HVY+FMwh5RwOPHKEecwnpAX8ESDbbrtt2qTVRdEPCjL8eb5txDYHuAb+lFAklw1SFEmkV+SQH13vaaZ/6WsYrkPvZnDCgseLAm7TFrbZVWy3aYDFOo0CYuFRFsZNwTCOTqsI5RMRZH6FQRd1aqQ0aMPQEck5ssO7ouBbzvg3C54qeIfokyrgMg/lR4vMQoA0ryhAHPcxMF1koe8YrmPWax/5MTT3EUgKsNWLrzbXRo5i5zfhwW6bG12yL9Z2vW6JeU4OUuJcQX5R+pFGlEH7hTkXkXFNg27MeK4F8iMi7qTYRcFp6YFINDIsp0istWW9qb0SIfzWV/Po9yEZiPyIlNKu8eraV3KenbPXWkvWRRhEQQ7BqW4kTTJnc2Ul8juH/Aj5MyRH9FvOvULpZAYnADkj/dOeNbTWQwdqrhXvt2Y9X4Qh+UYeI5tntY5y9sW2OZErHxQB7prr+jCEbdu7c/SyKNYYpFzoIyHL7Y055EeO/kqfautjRAxob9SeioKn1jFHjNNuGNZ949yHkXerV0F/DEeXvnsmgmqI/MhdMxFFPUZuNGsQxVqHO13WeqdftTl9hvZi+hYCbEhfydEzYEBPiCLn5hy9UzFffUDOdI1Pbh/pi0Pkx6SyuYvoym1bRGQ29QN2CX2nbw312SFr7btCfqy1Ea31B+NMeaVUW/xOVlG4ksBj0DOuHGXpQlzIu8Mu8/KKVFCkktFd/4znnGHGqBRSxmCl/CkoFMdHdkGKlZZmwphjwGgPw5W3WTv9H8OPJEGIWMSKn8Zn2ksJ73rODjvskAQcrxIygMHhM56VUCxPOumkZBzrt35otwJXQhkjjDHaj7hgdDpiUD9zLlgrtARfERCUGxExDE7vhLNcb4oU40shyfo41N+hL7wAxsClnoVNUF+MrQ2YEckTFePqWWHU5rQ37qm3y6brOTwgsFTzBCvPa8JjafPuOl7Uhsg7ICfefEBIMLJ4z3iN4qg3/TeXXOqkGG+GmDoC5pt+w40S4t3Gzak/8Vmc2GHs/NtpPsIbXcaKciSqiMeO1xoRgTxDdkROaNSLgB9W3CbujxMd5PJT5mKckGnIHJte/TOEiU2u7T1t+Oe8W4g1ssbciygVx2t2HSVtDpvvXeuUh1/7GV365Mg+J7vUL2PkCExjx5gITx5yqV40uK1PY2QHEoaC2DX+5ov5UB9r65gB7ndxEhTlzdqytvvmu/khWsm8dC+PECUSlpS0ofVqDVKwc+ZBEJ1dc58C2CU3ydJc+Wsut80N8rNL9lH6yQrKM6OdAm/+I4bgav1QuI09JZaMosy7h2zUtxgX64qCztgXzdU3nrnr2RhPIrfGyLihe2O/RI7CQC0BnsyIZFQnhfwht/wxf/rkuee1YWY/gbVaAeSoMfAchQSNDRIqRwbGumgbr676PAjz3Gcbj769Fp7khKLR1qd9g9wmDxHc2kfu27PNv7FzNkdWeidyoin7mkRSfU/vkiPuYTTZbxkI1goMECGcJmQmvcjcR7Z27XOMq7Zxt/+T5xwHdBx7zi677JIIleXcF9vWQY58sBakvXbpLtGHsTJae3L0spDVZJdxEGngQtaSfbly2u/75HCffmad0sPoGHQJ+pA1zPgnQ8lE+sbQOPdhhMDmcKL30EM4JMwVRrF5E3rwNPqFPWSM3PAuegbynFwk/8wF64RjUJQKXcGfrmtoL479sUtfydUz6Hl0cA4uc4M8oh9Zd7HHdI3PUB/p9KJmcmwVJ3eNwbi+X4Seay4h2sfg3yVr6cR9aygIxaF9cq18X8iPtTKSK9APYYAEWpvXqqs5NkjKXqScTLrgJnkORhgbjGGOqATtZAzxviCF6iSHdxDsSIqhsP9mfwlyhhxPzCzqcazA8KZ8ZONjrMaO89DciKN49Ysx0HWEat88ihoelGTGbduRvvEeZEJTIW6OkfGOZ44987zvPW19yH23DVEl9EkwivcOjYX7tB+OMIq++7+1Peka7Zuzk47/pL8bWo9D349Zf0N4D32f+65J5kbbu8kpynB9DcLD+u+Kimu2cdJxye3rWrkPrshjpDxiNzCnsEZYu6OHeenGXGPHa8yzh/ba+F4fIv3MftEmjyeZs7myckyfZjVfJ1nLcIKPNdfUDaZtV30P69sXu7DKlQ+zlO1j9bJZyepJxi72SgZwXXdpq7UzzTjX15y9n34zRh7nrpmxcqNNFuinP22Rrjm6T/OeScelru/4N9lqnfm7La2wa3xm0cd6n8Zi3Le2xrStT9bOag2NkbmLdm8hPxZtREp75oaAMDACr61eBW+GSBNRBELTeTl4OEUT8Hw265jMrZHlwQWBgkBBoCCwJhGQ/mE/Oeyww/6rfk8UUxTe3FXbZ02CUjq1XiOQo5e16WzrNWil8wWBgsBUCBTyYyr4yo9XEwJC3YT8Czl2wkd4uJ3d7nNKqfB/BUuRIUIaRX1EbYrV1NfS1oJAQaAgUBBYLAQiJFm0jfz4SE/h2ZX6iXhXa2K1RgsuFtqlNasBgRy9LAour4b+lDYWBAoCi49AIT8Wf4xKC2eIgJQb+XqUTAompZOXDcmhgJycODm/6piodeDUj7EpEDNsbnlUQaAgUBAoCKwhBKQ22H/UKBCWbX8R2s7Au+ENbzg6BXANQVO6sp4iMKSXraewlG4XBAoCc0KgkB9zArY8tiBQECgIFAQKAgWBgkBBoCBQECgIFAQKAgWBxUCgkB+LMQ6lFQWBgkBBoCBQECgIFAQKAgWBgkBBoCBQECgIzAmBQn7MCdjy2IJAQaAgUBAoCBQECgIFgYJAQaAgUBAoCBQEFgOBQn4sxjiUVhQECgIFgYJAQaAgUBAoCBQECgIFgYJAQaAgMCcECvkxJ2DLYwsCBYGCQEGgIFAQKAgUBAoCBYGCQEGgIFAQWAwECvmxGOOwLK349re/XZ100knVeeedV93jHveoNt9889Hv/fGPf1ydeOKJ1U9/+tPq1re+dXXTm9509DNm9YO//vWv6VHlWMBZITrb58xivvW1yEk9X/ziF6vTTjutuvKVr1zd8573rP7zn//812f/8z//M9uODTxtkdZIW1Ph5kjnU045Ja2d+973vtUlL3nJZcVoNb+sbd4t9xwbi58jVslL4zyr06ucVGIv+OY3v7m0/hYdh7G4zet+4/HBD36w+upXv1rBbJdddqlufOMbz+t1M3nuWLkxZn+e91ya9140E4AHHrIa5c40uMx7H/33v/9dnXHGGdXvfve7dZp5mctcJp3yd6ELXSidxnT66adX1qvrohe9aDqR6SIXucg0XRv12zHraNSDR97chVfbY655zWtWV7/61dNXf/rTn5KMW+17w69+9as0Jy5/+cuPRO7/bl8Lcmjizi/YDwv5sWADMs/mEEKMxQc96EHpONehs9P/8Y9/VARenVwgiL///e9X++23X/XoRz+62meffebZ5M5n/+IXv6juf//7p+/f9ra3VZtsssmKtKO8tBuBsfNtLJaOjDz//POrF7zgBWmDffnLX56UkuZny02OLcoagScyCDaXuMQllo7QhNvvf//76sgjj6xOOOGE6h3veEc65nlRrzY5tJJtbZt3Mcfa8F7Jtno3Gf6c5zynOuyww6r3v//96VjvWVwMAkeCP/OZz0xKofW33GttFv1YiWe8613vSkeuP+UpT6ke8YhHVNe73vWql7zkJcnIqq/VlWhb1zvHyI2x+7N+/+Y3v6me97znJQymmUvkr/lYN7bIQGTv3nvvnaX7LBLu0ZY+ubMc7fX+P//5zzMlUKPdK6FrktWO2EWy0GfNF3vipptuWm244YaJJDYXjzrqqCQ7n/jEJ1Y777xz2isveMELLgfk1dh11GzULMcs8DrrrLOqBz/4wQkjeG288cbptdbdZz7zmeplL3tZ9YQnPCHp59/61reqPfbYo7rJTW5SvepVr0qybTVe9rmHPexhycE2jc2zFuTQahy/tjYX8mOtjGRmP7773e9W9773vatXv/rVg+TH5z//+RTh0VzslBSf3e9+95tKEGQ2ufU2gvalL31p+u6AAw4oSvc0YM7xt2Pm26TNoDD/7Gc/W0dhbvts0udP8rtFWCPa/Ze//KV60YtelIjKJsGB9Hj729++8ORHlxyaZFxm+Zu2OdaH9yzfPfZZogwQH894xjOqa13rWmN/3nv/Sq+1mXZmGR7Gm/yoRz0q7b8UagoxY51x0bVWl6FZ2a/IkRuT7s+zmEucIZttttl/6TfLsRdlgzjFjbPAaJLXMwBf85rXVE9+8pNnrm+tpK4ZezVMmo6A3/72t9Xhhx+e9NxJIqUnwbn+m0nXUTxjHmPWh5f3fuITn0iRpU9/+tMToYl432abbap99903ybnVdnEeIHTMe0TYNOSHvq8VObTaxrHZ3kJ+rPYRHNn+MQsPqytMehHJj5HdLrevEAJj5tukTSzkRzdyP//5z5PBy6hareRHlxyadL7M6ndt864P71m9d9Ges1LG2KLhkNueLmJ0tcydHPIjF4vmfdPOJYYKeXfXu961kB+TDkLH777xjW9Ub37zm6vnP//5Myc/VlLX7DLmEQeveMUrqoc+9KFLKRwzhnTuj5vHmA2RH+TY61//+urAAw9MaUKr/RIxxkn02c9+NvWpkB+rfUT///YX8mNBx5E3yEYe4XezamauMSo3DVPbltoy1qsd4XLCChctLBqz/re//a269KUvPTqUUaimMNCu3w49W0glL6ANIhjxeqhuH27xnXmBoJIPfPGLX3zUNIn2X+pSl6oufOELZ/127LzMnW99Lx/CcS2QH/NYI+aX6Cibdltqy1gjZmi+D02gCJs33+tyoG9O9cmheF+sozHzeKit8b22xRobMtSG8Pb7Lgz62tO1TqcdD+8ckkE5OHUZrPOY0zntWYR7+mRW2/6ZM3f0q28+Lle/x8qNtnZ14TMt+fG5z32uesADHpDkXTOtd+xeNIv1NemY9Mm0LoziN1ILZl1fgZ7D800n7UtJMq5wG6O3zlLXnGQvaDPm1XdAfIjQUk9s3tckuA21KXfMhp7T/L4NL/rnySefXN385jdPc0Ra35577jkqzWVIzxvbzvr9k65lKdSine54xzsmEuxJT3pSNvnhnfR7eol9n47tz1g5FDrDLNd1V9umwXi1/baQHws2YuppCK26853vnPKp3/jGN6a84Cgs+ta3vrXyh0Hzvve9L9XfkC8sbNDisDgjr85GcMwxx1QUAgXVzjnnnIpQ93wMflfNj3e/+93Vm970piTMbnazm1WKF3nmYx/72OpqV7taCmXDfu66665pUV/lKlepvvOd76TcSRvzFa5whYQq5Vc73/nOdyaFRFuxqMLgCDoehOOPPz4Jljvc4Q6VEENEAsFZ73NziAhaoYj6oD0UHUJF7Qfh3T5D2shN9G/Pu8997lPttttuS8X+pPN4/7bbbltd+9rXrk499dRqiy22SH2C72tf+9pEimiHoliwkMOoHwQio1K/Fb8yRne5y12qu9/97un5xu2II45I+CI1/Lv+fuPiHdp8pzvdKRXUOvjgg1MINFz7cIPtl770pZQv7l4bzaGHHppqXQjN6yKXvv71r6dUp9ve9rYVbwCs5WH+6Ec/SqSJIrjHHntsqgdwq1vdKhUx9B44XP/6109j1zcvw5Aamm+f/OQnk1JhvpqrvHTwfepTn7rOZ543hGPMiyHywzygsMmfhZNCvY985CPTJqRegfl0u9vdrnrMYx7zX4XMhFAfd9xxyei47GUvm3LGhXV6JtzMqdvc5jZp3v/kJz9J4dbmjPWykmtEX81veJvH+kchppxErRzr5i1veUtaKz/84Q8714q50jff20So38iTtvFThBXGvMY1rpHmErnF03fuuef2zqkhOUSGvO51r0tz+W53u1ta51I6KCltZJ55ljsPKOS8VwpDW8OwsoatnygYWp93iub14W1Nf+hDH6p+8IMfJFn3kY98JP27Li/h2LdOzb/HP/7xqb9jxsMcIBvJYjWfyKUhGdS1LZKb5I0QcH/IkjPPPDOthTCKhuTXgm25rc1hOLzhDW9ItXHUk5LOJM/fPItCfm0/HJJZMQflxl/3utdNe+uWW26Z5GvfWjUv5Mzf6173SvKKnCW7jIE13LdftRW41Q41Rn75y1+mPYO+oY90BXPjBje4Qdrv7VPaanwf/vCHp7k7JDco1s39OaLO+vZd7Qw5ah+CfY4+YBz++c9/Jpnynve8p/rCF76Q1q290h+1GjwnjI6nPe1pSd516U1964sH+GMf+1hag9aj+mkwoQMYE/sLg9lnbVd9LcKR3qQuArwPOuig1I8hmdbc74yXdrm233779O+6LmisjYc9gb5gDily/eIXvzhhxXliH4t9odlubaSfkB1kOb2BTFT/IPppXEUXko/WB93slre8ZXpXn2NlSMbn6ppj94J6H5vGvP3SnPEHnmOuWItf/vKXk8y1FhRPtefd6EY3SrVF6jpaH27GalI911wfGrMx/erDy9puS6+xfp/73OcmvZKe29wfjj766FRD5VOf+lSaT/TOT3/600kHJe/o8nQWc4TuEFjEZ1e60pWWnt+lt47dK+v9tI/R/7baaqukxygXkEN+2DvIarqOMdenF77whUs2Qa4csq7VZqSLq5vCTlAgW/SJtlm/9FDY0e+sebopOc6m0Vaym1yyBnffffe0HvvaNumcWI2/K+THAo0aQclwIkgYsjZuQtO/GZ4EgCsWj4XlOxsSJXSvvfaqXvnKVybhEXlqFo7P3GPBWAgY2VCCu7of72hb7LFZUFYoiJhxoW6MPZuqYkguihRFg2JA0YvCexbnIYcckhQFGzlygJJlI42wVRv1UIGkNg+UzxSQI2gpJtpIKdLvKIyKAEI0CI19yEMekhQORjghxYAiOAJPm7k+2EgoKPpI+CA+eEIIHsqLPmuvMfFuxg2F1LPkP2qLjdH3SAX9rZMVMOIR9/w+3GzIxkQ+JUxd3u/3MG0jPxAcxuVZz3pWwrg+Vox5l9/BiULNaPVsYwMXQnxoXo6Zb+a39+64447p+a6YUwyz+GwIx5i7Q+SHvjEYjBfiCglkM3MZE2vDxtB1CobxQ2yZG9psc9t///1THitj1EVBNL+03fsWZY3ABvHQFfkxtFbCe9Q335syBNbWDCXF+11wsaaNaRQjRHjlyrqmHApPOSMmlCrPf+ADH5iILcp82xXzwHeU9ajaj+zVXuvPiVjWeMgt96opQ2ZoB/LM1TXv2vBGDCNOzTNzR/vNxw022GBJFuasU2Sz340Zj/qeEbWehmRQG3YMdAYS8hphHeuWDL3iFa+4NA45cn+Btt3/akrMecS5elJRzBWJH/tDV/tzZFZX5GTXWkXEWacMCfLHZW4iwMnsjTbaqHO/Ymx1yTWy0L5Fjtkb3Oe5HBL2dYSBvdp4G+OoeZCzx2pjc3/O2Xen0Qe809pjdLfpNzl6U468I3MQoSJjyQSX3xkfxKs9v++K/depEUhMRIHL3k6HGJJpTbnDcUO2PPvZz07GTYwrOYXQN650P8YmnQM5gvhBxMCr7jDrajdyIfa6ZuQHuaDf9fmpkCjyjL4Bq74TpqbVNSfdC6KvdfKDDmUMEMVknL6OLdJJdzQO1hb5wfCEBycDXcO+Q0fIxW1SPbdvzKaRv4EXwt8+L7oBgWH/bIsKas5XDlBEqj2X7KnbLoi1OBmGPmW+Ij9C14UFo7/+WZfe6jeT7JWBjXbZJ83t733ve9nkh7a5P/TYsHsQPfTbHDkU+vTZZ5+9DqbIDXYFm8mpRPpHRnMoIqjZMGQ5nJCQ1r05jRzh+Bpq2zTzYrX9tpAfCzRiJryN0IRn3BK6IUjrkRqxeKKicl25DSMhqiwTTvUctdyQq5wNSTRKKE1N4zUMRII/FqZ22nBt0hRJi5NgFAXg/xEx0mew1Yera1PgmeQBEskRSlhdYNrcKHchQAkIwpvnHoEE9+i/DZ23Ly7ChQHz4Q9/eEkRjQJ2okAoCBhr3iH9ZBSEskOBNBYEKiOC5w0jTtjbCIOxZRx14Ubo8RAhUSgXFF9RCQw2pFdbQammQti1KcJTiF+MTfQ5Z16OmW9tREfbZ0M4RvtyyA/3GjsKibmxww47JIXVZs1TB8euiwfD2FEYzXeeIWPkc8aC3yomSbGJkzSiPyu9RobIj6G1kjPfm7i1jWVTacmZU21yLd4V8w0pFx7LIE6ND09LV+g3GWTt8Krw6iBEKFmIEwqFNWwdMUwiZzmeLVqDZ9ZYjyE/ovAb7xbFOEhZ8yaIqZx1Osl41HGskx9dMgjJ27xCgeN5YjzVj/urZEuLhwAAIABJREFU44Cc6ZNfTdmyQNtvaoq9gIfxAx/4QBoXJz+EAkmhrROnbW3PkVljyI/AXeRhfY+kFxg/8od3umu/GsKX/PvoRz+65BjwPEq7/pORDHEOmMc97nFLewtchuRG7Lv1gso5++40+oB35pAffXpTzvqKMeFYCvlPHiH9kFRDR0nH+DOGglDQ9lyZ1pQ7EUHGwUK+hKzi9a4bo0ESmEt0E3IQUZxj3HfpDLE26DTGur6PMkoRLoxYRGLXNa2umYtb1/tjPDgwePfpV6L0FPQn6+39Q2Naf3aXjk02cELRDRmijNIc3CbVc+dNfsQaZ3SLIKITkwtNB1xzvjZ1gTZ9oU1v7/usTW/NWctdcwJZxWlsfZjTfXO0+Qx2hXXnj+PL6fL2TafisHly7Le4h4PInIwrbAlRV/ZZc4oOFLpM9JlTT/RbOPvIGet8qG1D+8Va+r6QHws4mhYeYULZMnltHvUc1raF2PzM/QRt0wMyS/Kj7qVvCjDhWIgEYehSQuLinRXSJiTQd23G2bTkR5MZrgtbmzBBwMva5g2PdnbhpN02dUIxjviiVMCZEordd9l4hD4KVUNqEDpBTDG6GWdIIRccsctIFu3qw01oPcWXUNRGhItIHh4+YbhtVygH3scTE8a8lCZYxMY+lMvdNy/HzLdc8mMIx+hrLvkRHjGRLEgMHjNeVV6zoasePUSpREJRfnlxGIthPMeRyzl9XI41MkR+9K0VnpPc+V7HL4hPWHh/eM7JtDAW4v5JZJ3fWk/WSfP0ElE6wnCRvl3F1uL4QKH+5r+0jTBcEKCikpCS4bmpzzMhvEGajiE/PIOhIPWQ0WENWpf+H3IoZ51OMh7e3ZRnfTKoLUw95rPow6Z3r46DCJk++UVhY5zVLwQxYnERrpgbQtWDQAtyWxvJ3aGrT/b77Rjyg8xihCHoyHmRQi6fO6ZapF6d/Mg5xa3e/rrXFVFrfiHieWCtDSRIndT12zbva9dnQX4wkHL23Wn0AW3LIT/qUWRNvSl3fZEzxoM841W1H4i0QKYOXV3jnyvT2uQO0lFfOJLoG2Qt/aS5Vs0b0SrkLs87ci/n6jKkQ5cgc5vv6tIJmu/LIT/6dM1c3Lr6GeNBLgXBSD6ar/Q60V4iFOKyFk877bTkBImLzKQHiCjt0h2RK+aMiCFEFVIlB7cu8mNo714u8kMfojYGYnGI/GCg05MDV1GR9lxRMgz2uCaRM/Wi7rlruTkv7NMcZKIrozTAGPJDNCtCwvqik3OIcbCJ2qNr59hvSA3Rq037rbkPwz0i7jlvRG3TI8xDuin7o67jDrUtRxaslXsK+bFAI2nREeQ8JDYS3v0It6orNTmLZ4wx2gZB8x1Scly8qWMMOwu4aUTU3zeNsjPJpjAL8sMY1cPumvhRQISwMrAZWCGg6kcDG2tGtHxcCiYlkbCiQDEehnCzsRkjRlt4/7rShChGnu3+SO+JnNSItgmltu3o05x5OWa+5cwf7cnB0X255Id7YSWFDKFog7PZyrsfuuqGKfZdnr7nwE8+Jm+OaIIgknL6GOTH0FhPs0bqv7URmzeUE+3MUS4oEEPzvQ07RghlRvSEd/EIMRyjdlHOnPLcLjkkYsI6GUrfa2ubd5Ovxkz6mfUXhkvfmMByDPlRx5tBgpCJlD/zpim/ctbppOPRppB3yaBIW6xjN5b86JrTPJ1kVv1CRkpBXIRL+4S7M2YjYjKwY2x01XKItufIrBzyI+YOA0uEB0W8r9BkrlOjiXGdqCTHkCEUZ/VuEL7kpBD1eqRPjtxo7icrRX7Ar1locIj8yJF3ddw4QuybDL9Io+uby0Pkx5BMa+530okYk/akSGFp2xO1iaOGLkBXEHk6lJIS/Wga0voJW0QAvaZtfk5KfozVNYP8GMKta0yaNT/CgGY0wuc617nOUnqZZ4i0tfcjfuKCh/1IHYoh8sMzralc3CbRczkuusZsbGH8Jm5teNlL6rpFU8dHiof8ch/dQESFSCk6mXkZtdLit5PImSb5kbOWm/1DxlhHCK8gm+nq1jgiA9kcY901p+zl6imRp6KfpBIi1vw+x37rmtPNfZg9Ji2R05R+IYoPcQ1f0R90HDZIpA1pb1/bFmEPXq42FPJjuZDOeI+ICLUFhMOF4lVPe6E480gRus3iO80FFXUKopZGvD7Y5yjI2dWs5vModTy4mNAcw64r7cX7eFcJPkrWNIbdpJsCIQyXJoFBidBHil7XBtYWSqdPBDqjmLCkrO60005JGDH86mkvCmISroR9jLGNQ19s3mqLELzNtJfALYowIVeCYbdJC0sWrl0XcjG2UYyK19WlcF/bCTVdkR8581J/GE058y1n/pgjQzja6OShjyE/Il9b6pKNQ050ztnzMZ8pe1HU1FwQGonRF8IsTDyunD4uxxqpry/zhTEj0sW/c5SLofkOi+ZljiI9bLo8izZba72ehpIzp9pkXcgh6SmMtXraSyj3xlhUWd+4BpklYsraDcMlxoSC2Jb2wuMXaR9DkR91vCl49VQ7bWVcInH8LYpI8WX39K3TScbDu5ryDDlFYWqTQW1GdlfNHGNN+aLo+V1X2ktT7mdshytyS1vkgEgdxN1QvY9cmYXYgHudDNfZtrUqepOx2kx7cX/OfpUDornJSylEWwRiHG8vEtG/m6kcOXLDe5v7Sc6+O40+4J3N8UNWItfsizlGx5j1JR3I2AhB32677ZZSHocw7yI/2tI32mRaXe6QcRwa9MSQS/W0FzUBpFEj7axVc9glKo/OkBsp1DSkEQD6L3rB+v/a177WmvZCz+xzFNVlU5BSY3XNXNy6xqWL/Ig6KYgKmEf9lKHx7dIdyRFzhcxXJD0Xt0n13K4xizo1Q/0Yi1fX/c19kg3CSLf32lfoum2nA00qZ6IdY9byEBYhV5BeQ0fdIjs4WSNqhG4sitB8slZz5FDMaQ7UtrQXJErYF5HOTR8SscppHmnadJA6KTvUtiEc1tL3hfxYoNGMBcYzFoXNbDAEJsMYofH/sfcf0LZ0VZ3/XY3Q2tDkrNCAgOScEVCQKLkbkZwzSpacc85IHCBBaJGcJScbBJrYKEFAiUqTtIWmpWnf8anxzudfT1Fp71PnnH3v/dUYd/Bw9t5Va33XXDOtuVbVFpK55AfFx/DJSNfhohVkc7rmsuRVbuvtJ5SlSe8gLyu3SwI7WPXDwYH2TVbZYH8v3V6cnW2NgrJeDATrtZ+TgpI8UAmgtHssSVQHogm+GK8qEWfYMOdkGZvuvuJKRFk5dCmj5szWQbT+xuA7JBUPn41xk3EW8FGixVRyw1hrz9DeWskXJZwqEyo5MmRwBMay0/3tQEvkUumvwG2JvFUZucRFVQUVI45210BMcTRODMwmyY/ar62tta99qQqolSy/JTu4Ck6s4juEqrvfeVfmCMdT27RdYk6gLXFmS8gS52JO3rvn4RRHjJXjGx/JXMk2/7qvol0iU3Sd0m1zta+HGHjJCVtWuvOoe0jZ1D7tCuadpcQZrbNaSm9xLKx+13YMK1fKSo27OVjBandFy9/GeJv73bON6vkcIXrH7zhVguypebrNeHQDjAp28KeXx3TQ0HkpfqN8l/zj75L0oEO7K79L9P7SOXfQ36ttL/SpgLEO6eScz533MbSXu6/7zQlnURlrpd7dN2yMyY5knjL57kGzS+3VEn7VblsoVQTQDXQw34NN6CZ13W+J3qjvdSsJl9jdvfgDnlmVWyqkLEBIuNBRfJclQccm86tkhV7rb+eb4l4HftMn3UCqzuSY02lde+c5bDudW2er1fZOulPg7vBO3zEvnW0moHLRn3wNNsHWs7kLUwst5gG95/BFCYE6kJfO5we46oBPiSc2fCoRvVdfcym3sf6NJT+6/cCO3I+9IbF775Izdtb4skO1jYYNljBz/sJSbtv6udo0NmZ8VWebeMtfvVxhbvzr8yleQ/fo+2dstJjEuTO1dZzfKNHavfjUEmKVPCubaSy6CbUxv3WTuTzX902SH8bLHO7GB9poTljYWKKHSqbrwNM6l8ecM3/drw6gNoZ8JL+plzrUIbB8Pwt9dc21bY7D0fR5kh87NJq1D7vOxFAhYE+4yeKfMxrsKTX5rdRw2O0h9LYVjkr3bxImlAVFK9DlZHG+baOpw3H81veGHN0qS7dSwIBqk9JK2zTsRxMk2y7g8D6HN7ln929Wl01YhrfevELRmbwCRg6D7ztYinPHEZS5dHCnN7PU3+yPrEleQ6Us0oqObQu2b5j4fs+QOwFfJpSzKJHBSPte/U3gIoEjucHBU+Ks/RQtthwmWWn3Fxh5PudPm0s5K4FTMlqvjbNq69IOl6CJksHed7Cj+LCwL5SDIOhwKr3fMP6eRTHqa70qcoibVUMBiP/lPFlZV22h5LVetdsX6XKMBDsOXGL4tIkj7kBXckRpdrkz8lWKvkQuldlVSe0SeSOLDqmSyDGenDJtIp+Ykx9Z6imO5FHCqNtuiSeJvSkZEpAI4DY9yZ1Meiansfv2IkmP7sF1SucPe46UDAjeBNPGU1Cj3VYpJTOXzpUpeR97jaF5LChWBszxFfhIeuHHoXFZDZnSdWRKmzk6fT1Et5Bjxp1OkpQQVHjO0kP86AQyoDy0W9Zf848+rfNgzDH6xBxTgef/D8nYEG+JbO0SBCiZdU9lsBKogiZzmIMiSBPAjM3TelX3puNBHvHTH/egAz2bUzqmg4bMIi50LN1nHFVeeQ00R8/f6WBzV6A5pvf7unyHzO9xTcGLfqCn6SOvC1TFNHfeB/03p/vZXMzKVkqwsHu4jMmOhpknto6xT5Le5i7bxTbRgVP2ao5xBRXuVcG4ucGB1h9Vgq4q95/TG3wKfkvXPtfbYsbsriCZvt/GH+j2zxiY0/wlc9WrRFWzaDMbv8Rv0s8x+97Vd7V9Dp+hrWJD3Ltzkd2tba70pGtKp3nekN4RjKri0Aa6hv8iIS+pyt9Q0aMyg4/G1zGuknmCT7ZM1aLkMr3UD0C7fcCUj8K3Mr7Xuta1jksOk0/3osckUrRTMs1357YCreFrsjGb2oLyI/mQdT4DHabikAy7zFPnKDg7ge00P8hTjdfQGFdwa/uB8eVvYi4JIqnaPZttipvv79XPHRszPicdzpZpW3f785i+6POSyOGD8uvZxr5uN49KXuk2MYjvmy/8PufSeC7f2LxwWC+fubbG8ju9+IE9YbfoBu22MMHO8J3ZnjG/VT82tZX9vpfOYwPMHzqlP2f7v+GzGjf2g25XxWFOWtDkey7VQ/x2Mm2Rjd2QNBL7SVrVyxw8u/RQba0lN54p+eb33VezT7VtiQzM2ZIj6fMkP3ZwtBhAgqz0WtnS1H66Jc2v+0k4WIEVhAgqhl6L2r+f39rb2V21XfLM7neUQtf+yKHtFpveb63v40rxVln+1Pvoh57ZH6fudxgKnLsZbWOKOwfNVWPhf4fK/oa4+ZvxMHZL2l6vzPLMbvmb+1DojIsAbMlBbUvlcqm8FSPcyRderi6LKY64bXMxQFash6oWpu5HXhhDgXc9W1/r1a3btKV+s59zpO7NWZlybufaPyXv3d9aJZHc4wxLzNZlW4CVQo52BQubyNSYHhqSkbm++NycEPiNve1g2zEZ4z2kb7TBP2NjBW6Tebp0PIZY1L76OR009NvqX+ktTqrXhfd1+7b8lozdQX1nk/M+qk170VlTc3Wv9mqKWV+Pzc2NvfDfz35Uu+jpIZncpN1z80s/2E5JjCXnRm3y7E112tBc656dscmzp75LLsb8x72O6xq+5qbc1uLSvU9324uFhq4vP/S8vXKb68PUmM39du3PjbEkgESrRFP5UdpYVccWI+rg+GLjcz6ii/z1t9HOtXNuLs/9fpPP65whc7IfA2xynyl70r8PuefrV0zn2ewyf69bAbt227bpz678JsmPXRmJtCME9oFAlZRateyXbFKOsv8C0SXlnPvQvAO5JQOk4kjllNVqK2IqecrAHkgjjqGHKLXlrAwddGyFTTXW1CHIxxCq47qaeXr4oy4RporozGc+83HbAFRUSuLt+it6D5/esdEC22qsNteWKFsn2dAl50YdG4TSy20PHz4WyJk/5otqmv75dHVwr4rEobPrjgU+6ePBEUjy4+BY50khcOAEqqRUuZwtLlXaJjPsJGilyUp8j+aSN6+0VcZqr7JMuKoPZYRTZ0Ic+EAdRQ/k/CnNVNrqbIji/NWvfrX9O+fnaE62bTOUmafbUFv3N7Wvu870sSffFiryqpw/+mJd3kfi3WypsW1JElcpu6qPXXlN85HI82hssy2ftoOrCrJdLtf/R6C2pamGsS2jqi4lnm3FlVh06P+SqvRwDYG9EEjyYy/08tsQOAIICKycH8NZ++53v9ue8WI7jvMHVEPM7ck9Aro42UQGV6LHmzq8UcMe56O9z4c9ZrZk2WfPmeHIcG6s5ggWuq+jO+x27tLzj/V5ethjYWumwJaOVEbsXBTnGgwdIn3Ybc3zD4eAMwTs/Xe+kG2TzodIUuxwxmIXn+r8nToDTvvojrFz9Xax/QfRJgtv/AJnX6jKNX9smbQg4pyYbbczH0Tb84yjh0CSH0fPWKYnIRACIRACIRACIRACIRACIRACIRACAwSS/IhYhEAIhEAIhEAIhEAIhEAIhEAIhEAIHNUEkvw4qoc3nQuBEAiBEAiBEAiBEAiBEAiBEAiBEEjyIzIQAiEQAiEQAiEQAiEQAiEQAiEQAiFwVBNI8uOoHt50LgRCIARCIARCIARCIARCIARCIARCIMmPyMC+EXCSs9cHOv36137t11Y/9dqrCL1W7Hvf+17zn//zf27Oec5z7ltfdvnG3mbyv//3/25f47rk5HmnbRubk570pAd2srbnvf/9729P+c4J6MulKTK+nNWx9M1N5/wmbJboB2+Potu/8Y1vNL/1W7/VXPrSl97kEfnuAgL/8i//0r6Zy7+l+vPnP/9549XexsZblm52s5u1duFYuMyJN73pTc3HP/7xlpk39VziEpc4orvelYEjsSP0w/Of//xWFvkbt73tbY97venS/uy3H7m0HWt9b4l+XetZQ/fhK7qOttfJHmS/9tP+7ufY597/H4EkPyIN+0aAgvBKuIc+9KHNL/3SLzVPe9rTtla4FJt7cGrq4hh84hOfaG5yk5u0r5/zqqz9uBirH//4x4uTC/vRhrF7cnYf8YhHNE9/+tOb17/+9e2rROsaYuYz75+/3e1u17zoRS9qnZGDuMjCP/zDPzQPfOADmxOf+MR7koVqr9dR6v/RYsQj4wchiUf+M6bm/Bq9W6IfyKpEJv3xR3/0R81Nb3rTNR6de/z/CXz+859vfu/3fq+51KUu1Tz72c9uX829RH96XbLXTL/0pS9tX23+p3/6p6u8Wtp92duTnOQkB5Yw31QY/ut//a/t67Xvf//7N3e+852b85znPM1TnvKU5ld+5Vc2vdWBfn/MjvVlAPsj6eL73eUud2luf/vbt0nSe97zns073/nOyUTpEAu+w/e///3mUY96VOO/9+JH7gK/Mf16EP7Md77zneYWt7hFi+FlL3tZc8YznnEXkOy5DQfZr/22v3uGkRssIpDkxyJM+dJeCDBa3/rWt/ZktCjqs5/97L+Q4PjiF7/Y/P7v/37znOc8Z9+SH4z4H//xHzf3ve99dzLQttol8fGQhzyk+fVf//XjhmqMmYQRp/De9753c/GLX3wvQ7vxb9eQhXroBz/4wdapOloCr8j4xuJ0zP5gbM6vAWSpfhCQmHs3v/nNj5o5uAa/Ne6BraT2BS94webWt751m/h3LdWfkh4vf/nLV0t+/OQnP2me+MQnNn/4h3+4SjJlDUbde6gOuOtd79r6AHe84x3bRA1mR0JifMyOjcnA2uz2637vete7msc+9rGtDJ7udKdrF5Dmqk2nbPpS2d+v/qx13zH9ehD+jKQ138/F/zsS5scS7gfdr/20v0v6m+/snUCSH3tnmDvMENir0ZJpFdhf85rXPJTkx2c/+9nmJS95SWvIjxRjMcXsMAV2r7LQbbtyWiXdR0PyIzJ+mFKZZ29DIMmPbajt7TdL9efayY9vf/vbrQ2WADn1qU+9t07sw6+PZFk8muxYd2i3kcEpFktlfx/E60BuebTKwYHAy0NCYEMCSX5sCOygvq68z2qGUsfuVo8lz1c+J8t+8pOffLBEVZb0pz/96ejn9WzlorXi1G1Dldb625JkwF6N1gc+8IHmlre8ZbuC0N/asmnlR/XNCsQJT3jCWZw4qvgQnG5TbrmXcew3zmrWz372s+ZkJztZ83/+z/9p2Y+d8THFbKrTtvj80z/901ZyNwtzg5XLutfYeDkLw4qolci1kh9zcj33+ZL+j33nSJbxsT6RV9faZw64r/loHiw542bpuNT40nndNk/pjPpN9dO8tK1ryTWnh31Ol6/dz/7c2sbGuMdUwLlfzJZwPejvzNkUY1hnLNGv7E7Znjlb2+/LUls6FXhuOi+10Wrx+973vq0rSdaas2Ms55If+z2XpmRuap7vxY5tOo5TenqpX9G/xxTXTZMfcyyWyr427sVW7+W3XT7lS/Gj5/zkub7Xfdca8zFZmLNJ+yFD3XsuYb+NLpnitolffVC2ZZs+HlTbjpbnJPmxYyNJ+bzgBS9o7GG7ylWu0nzzm99svvvd77Z7J51r8bznPa9NXNjX+rnPfa75yEc+0u7hkxz44Q9/2DopZzrTmZqLXOQi7dkOv/u7v9tc73rXa4ME2zee+9zntgkEDr7/vvGNb9xc97rXbT/n5NgrzDG7+tWv3nzmM59pHv3oR7dlpAJMiokD9MpXvrJ93pe//OX2zA3luac97WlbkrYhPOEJT2gPH/VP1YS94d1zHgQunu1gtkc+8pHNmc985sFRYJBlw1/96lc3H/rQh9pDTT3Hv/vc5z5t8qaSHw960IOar33ta+0+X+WDHHp70WufbHH9wQ9+0FznOtdp7A+2RcR+1LEkyBe+8IW2/x/+8IfbAMT+a9z+y3/5L825znWu5uEPf3jzxje+seXzq7/6q83f/u3fNl/5ylfaNivzVHbsutjFLtb+d7dNEgyPe9zj2gPaHAAqiPd7/61t3XHB+U/+5E/a7T36TD6MjbH65Cc/2d7HuGjnJS95yUlmX//615sHPOABLSNjUIkDY0++HE5rr7n7Ozjufve7Xzs+Slif8YxntL+z+uf7DrHFyOGHHJOSgakp5Xsf+9jHmote9KLNOc5xjoaDoN1Kli984Qsf99Op8Xrta1/bvPjFL25l/zKXuUxztrOdrWWr3RwuHI3Tla50pfbv9hkr2/Y8MvHe9763ec1rXtOO+/Wvf/12/kzJ9ZTcSwAuHcchLrsq4+aIuSUpYyxsObvGNa7RcnP2wKlOdarmNre5TXOGM5yhnQf4XuhCF2plyzx84Qtf2M5X42BMyPMVr3jFyWQFGZ/Sb8b1Fa94RdsOuox+owfrsE3zwT9j+brXva7VT1P6QBv/8R//sTnvec/bnhVAfi93ucu1e6GdoWMOm2tjOuOjH/1o+ztziE6j95zN8NSnPnXS2aUjVZGRdzJJD5773Odurn3ta7d8fG6O4XWWs5ylrTrTrhvc4AatzJqL3TlPn2/a9zEb89WvfnVQP9QcoMdU4LFB5v2b3/zm4yUg5/TstswOwkzTjaXTnZ10/vOfv9UtDtSmCyXBh3QUFg7XJAs/+tGPmnvc4x7t/JA4d16H+9he+J73vKd5/OMf3+pdtmTM1roXu0jPscPdpPtS/TkUeH76059u20OOJOnMZedxTR0Uzg8hq2ROP+lUOu+yl71s6zdUO/G6/OUv39oPY2we67c5uMacnWLJNmNEr7PLxkz76PW5uTSlc8gcXTCmT251q1u1fbvABS7Q2rC+zzHnb/3Zn/3ZoB27+93v3tr5MRkwjmP6tXTLO97xjuaqV71q60PSX+7Hr+jqyym/Yq66Z4pr+Xdvf/vbWxtCZk55ylM2+sW/GbqmWNRvyL45Stb4T0N9WuKjjumSqd+yec985jNbv1z/zCGHCT/pSU9qfVPJcvOBzPGNzC0HvPMVtZUfzMdzn77/taTva4y5Oa8P7Amm3fOA5mzSGLMxGXrWs57V6ho6zLPYDIzEAXzmu93tbsfzB5aMGwbaT67JJ1+UzeR3jPVrSudtK/97tb9TtmxOX079tnTZX/3VX7X+gUQx3cQXYn/ucIc7zCbhDsLO7sozkvzYlZFomlZpSl5IFlAejPpb3/rWNnBg7AS/lOiNbnSjVnEI+AXnJj8HXKAq8cFJE3Q4MMuBdJQQ4ecguB/HhNMtCBXAmDQ+57RwyLrOuwBD5tr9BUKe6W+cjDr4R+DzmMc8pjVMlL9kCAXlsiLjcM3Tn/70xzlxlLD7vPvd724TKYKPqcvJ9Zx/DsZY5Yf2azdmxQhDhrK4CsrKkWTEOC+SSozWVCbcQV2ufuVHbVVg6DBx0BxniIPLYZYg4kwzlBJTxsKbESj+WrFmgBzO5t7Gwt8lT9yT48VpsDfToa7Vd21/2MMe1io4RmCo+mWKWX+VTD+wk7jp9lHSgKxw1o1f/U4bHZYq+aEcmmxwBJYcnsqB4UwKovzeZbwoZrKvj0vGq/rcP2yRbJF/MilZw9gKOvDCWjDJ0JJXThkneU6uzYspuRfwzo3j3MFiuyrjDCcZloAUoNfBYhw5CRIXJwQjCUkJKXqodITPnfcjQWisyP/UNabfzFVOo4CCrEpUaJv/NufOetaztrctuZjSB8afsyTp4KwgVWA15+hCTpqVOnNhTGdc4QpXaOfxgx/84FYXuuhb/SZbYyt9ki1YcAbpRckv2wnIqOBE2yRkBT6e4aJXBA4CGbbA/Bua80v6vsTGDK2ia5u+4VPz1pu26DYBAB0wN2+3ZXaQJrp0ukBakCB55qIL/+AP/qD9Gx0lyUPPSHqXvTV29CKHW/LqLW8g5l1VAAAgAElEQVR5S/OlL32pHV9X2curXe1qrX2esrW+P7TSvUR/+m0/+WFlmZ3pypXxlLAh++zM1OW5dNTQAap+L4kiYWgu+K4+S34ItteYswLEMZbGY0hmBRJL5tKYzmGTPJPfNaRP9I8ekQCuuYdv6cU5f6urr8YODe7LgDFYol/9jt0mY/RGyTX9zR8kf3N+xZg8LOW6aeXHmE2vdsz1SfJpzpaz1WPX3G8l/V71qle1Nof/QjcIhI1JLbTRAb5DT5SupA8sQNL7bNiQrE71fa0xr4XA/rjM2SSxwtAlGTonQ3QDP5Uclu033/iLDr8Xy7jm2EvK848rtmATzU8VEsaC/tpE55m35GnKr57Sh9va36l7SlYs0Zdz/hObzBc3NhZLsOKviY3YpbkqpIO0t4f5rCQ/DpN+79mlJDnPtSJv0suUCtBVKgwZWbfhPFvF5nCV01yHgKkCEcCrMpCNF8wIZitw5YR7ngBG8uLJT35yu+JE2TN0tWrO+TOZKqj0XMrf/Sggyt4Kmf8+zWlOc1zvNilXHBqOJYHhve51r+NOse4bkjo1nWKpk67LGaDAJSvGthZxcseSH+WgUuacXisRdRk3/aawrYjV86zCdBMMFLYV4wouy3EVUHD4BOuUmCBJAM/Z9t+MhYQQRbbX5Ef9nmHm6NVV8mH1wtiX0bbSri2CsPobB7Sc/Dknun/4LfkS3NUbgbBTxTE1XoJSbR1yGsm536pkOd/5znfc3CCfqhEkogS9Na5Tcm1cGYwxuZe8M0Zz41gB8hibXZVxq/scBHLMoFbyQ8ISF/OGk82xoZ8wNY7dtyyU7BtXFQeM8Ng1pt/cg0MpQSfhwJEz7xj6Cki7wcSUPhia033+czpDAIKHoIjscr44YhICEq61XbDfT4EHmTK3yQRnWRJY4pg8CyDp4XLo6vecSE61hKiVtCnna6rvS2xM3zmvMTfGkoCVuO1/b7+YHbSJHrJXVm/ZSclm+lvFHV3CNndf81uBNP1NHnzXP69cpUPYRxVFxXTI1lrMKNvS15VDbevrTzahGwic4hSnaIMGiUn6qir0tJU9lARRnTint8eSH57lQPDShXWfNees+TLGkv7ty2IluDeZS93ERfWh5tnQnJJMEtC6hgLaOX+rq6+WJD98f6l+JSeS0t3x7iaw6M85v2JIHjbhuh/Jj6k+WaSbsuV9+ez2T2XRkt9Wgtdc4vfyfy2gVWKhFgCvfOUrH6crJf8kjy20mGebJD/KVi2xqXNjXtU8/XGZskmSE2NvGarkx5RvOiQDFeRLyLJz9NUUe4kTi7/0VcUWxsHih4sepls30Xl8FosmU22f0ofb2t+pey7Vl5u2y/fpIgkn8d9+vRXzoO30Xp+X5MdeCa74e5OXgA5VOPSNcf/tJrKrHGSKmHPloiDci8KV+XNRpsqibGvgNHEqyvAyABIBkhsuk8TKiZWMv/u7v2uztAIcW2nq4sRxqAUDMrlWYPsVEgeR/Og6D/3khz5qe/9tKCpfGAQO/djr8JYkP8beZGNLh7Yw2FgrjzQ2/eRHJToqQCYH3b9x4Kwyc5x9x6qx0uraLrTX5AfFKLnWl7sy0jWm+iBJ1k10rJH8KEdfqS4HRX/nxktQPpb86FajqBgQUArMrPAL2Mk+w6syx1aKKbm+053u1M6PMbk373zWHzN9GvrbmLpYkvw4DBnvrxgaG1sdzHlJB4FVJZJUO0mUSJz2E2F0gBLYCvrHOMyd4WMVwzyyIiuJJRnQPQtoaAWt/7dagafTqvLDHFDeL8GgbH5OZ9B15FXC0P0lmG94wxu2q1G2PAxdpUs8d2gFvR9gd1do+rZhyvmakpMlNqbvnJdscha75+v0v7cfzFY0r4tvNWSvBH0SCIIdOorjzSnvy3ONi4Qx3SEJa4semZAUs73P4gRdOmZraxvmWOXHkL3x3dKflYytt72c4AQnaN/IoyqOjJ7oRCdqWZg/SvNVbew1+TH1Zpk15qwAcoxlNwlfbx7a61zq+1tTc8p3x84cmfK3/G5JtUONt+3PS/XrUKVO/29zfsXQhNmE634kP/oJuG6fyPOULS9bPdSvOT+g+1vPkfQi1+a2Bam6xnRl95mbJD9q8WGJTV0y5uWX1HxVGSuhNmaT5pTmnAyNyQC7bT7zJSwabhtbdNvXfdYSnSfxMeVXT/V9W/s7x9Pnc/py03b5vu3pdD/9aDFW4qou9kbCnX98LF1JfuzQaC9xTMeCA8qZIzYVXAjClaZbtbdvnhLvv6qQk6c6wXkib3jDG9pMq4DRqh8FJUgeWuHvB8pdx33t5IeJW4fGLQl2yimfSiqNiUE/+aFs0vPrUMOxvikllHCyQl4lkUPfXRo0y5Zb9ZawsVKnHfWe9iXJjy6zsaDlsJMfVlGtkNiOQNaWJAHLKcXHpRKhG9xKbL3tbW9r99hb6VL9IftN/iWSyukZk+u5z0tulo7jmJz1kx+7JOOqysiyPgqWlFELmAR4EmNWu2zHmGK11+QHvWQeW6WSPFRxUSXp3UTwEn1gDFS0SYzRh7bzCGwl0+p8pKU6g37wTJVYtYKujUOrZXPJD/qYc2LrYj+BfCQlP+b07CbMDsM8TyU/VFbSUarKhuxtN/nBTkqA2+dv1VJirRIUEiFjtra2D26a/Cj9qUx9KBAYkqulfLuBlUSOMawDt8cCnLXn7BTLvk3b61xaI/mxxN/q66uuHdOGrgxIgoz5YH39ujQQnvIrhmRjE657TX4MsViS/Biz5VOyvtTOu4dFRT4xPa9yq7Yi+myt5Ef1nW1de8y747LX5Ic+T8nQVPJDtYfthKrEt40t5pIfczpvU/nv64VtfI8xOVyqL/eS/OCzqfqXxKxLLIG/7XvH0pXkxw6NtqDPAT61h7qaxtGwmu3QwbHkx9C2F7+v31rtUeLaLcfrbntxb1lmir1W90xGyosz62wRgWa//N8zKGhKlMGtLQWVRawVMw7gNm9L6RqUcqqtINtvK3hdEuwMlWOXEbN9wsr9WJl6P/mhlNmqX5W7DjmoFCrHt1um1932Yo+4RIYgci5oVuJuC4FVxNpKhKUSbKvOqjCWJD+6zMbK1SXFhra9cNQlESTF9qPyo8q2yR6HwipEf9tLf7w4K93KD46mMaySPvNBEOE+Vk0Ey5jZp8tpV8ZM6Y+Vu5Zc+44VijG5t92BrM+N46bbXnZJxqtEX6JDMs9qSZ2ZYe54645qiWJJFwxte/nUpz71C1vi+up3TL8NbdfobnshQw73YtT7FUFDOkLiUJvpEUGVNncTtnM6w2qVSjvJk/qdaiIVWdiMjTcdOFQxIFnq4kzZUjG07UWpbiW3t115WmJj+vqBjuTgG+fSe9pqNd5KtCQSvbBfzA7aRA/p9NpCSsfQUVY89X1o24utWHSp1Uf6u3QS/abag0103hA9N2Rry04uTX709afE25IScFzJnT51t6kO8e4G0+Td/FE5199i0z0oc805K3E0xpKtHTrHSkJz27m01+TH0PaHvr+FFd0zZce6MuC7AsYl+nUu+VH3mPIrhuSgFhaWcN1r8qNv0+f6NLbtpWx52eqhfs35AfVbc1fy0+UcL/q+GwBXpYbFle4WQXO/fE2HIvcXHfs2qvrugOW1xnxs28uUTZrSDXzjOd90SAbKF1bJTI/YBju07aXGjT5zFEBtk+nqKvOs64NVRcvYVr/Seao+LIRtKv/7mfxYqi+nkhRj/pOKRYmP17/+9W0FYq6mSfJjh6SgDlFT9lQHnmoewfWZ7SdVvlRvbanm1ytZa9JX6Wz9ljPOyHb3rqoisNIp2eLi4NnL2H02JeyQVIanDjO0b/+CF7xg+5tqq+02DmpV1mtPu2DTVYF6NwMrOSCZQvk5UFOZ7tRVWXnVLZI3lDUWVriWJD+GDvnzPMETJ9bWnqlXZnouxcvIWX2RrRYAjiV2KmFCydf5KHXgqW0vFK5DP5UbzgXNHD5j5jyXOkSWsyuBIphnHIcU3hSzvqNYfOrA01q11k9OPAPljQBDW1y22fZi2xUZKSVeB546+0SF0ZLx4kBYJZcsFJApyScPtf/eFgyfu1dVyNTBfGQOz7qs2tu2NSbX2jf1eR22Nbd96UiUcW2ufd5Wu8p41tkGEkvmRx0kVweX2aNbh0WaMwJkyag64GyMxZh+qxU1968zjSQhGXRJUbqstuMtSX6QBUkd+/ZLV0pi1dk/czJon7HfCrxKF0oGmJeCrrG3Gqg4IZdYmL/1li0JE/ekO9xXZY0AuXSsyhuJGrqAQ7pt8mOJjRk7EJm+7h6O6VDQeuNB98DT7oHdXT27LbODNtFsXV9H6SudzwbQUWVvBUCVHK0DT1WW4UR/YkEeSsboIjbTNin6ZszWksOx5Mec/sSrH3SwX90DA32HjJfc1YHBY6wl3ehN97WQUok/Aac+2QrU38q15px17zGW3fOoJKTqXK865HVuLo3pHCyW+Be+158zQ2eF9P2tSiZP2bG+DCzVr3OJAsmPOb9iTBaWcjVmAszuuSNTc7mqSsZs+lyfBPdztnzqYN8lv/UdZzTxi1yCf36x+WBFvQ6PpwP6h7qXr1mLSLVFy32m+r7WmI8lP+Zs0phuYEvmZKj8W8nL8gfIj777bVXNzLE39yXfJZ7LD+7GHmMHno7pPL4C33zKr56S1W3t79Q9l+rLqYW0apdFGTaZf8FWiTXobT7c2BkuB21nD/t5SX4c9gj0ni8BYXXI/lyOpdUh2U0BOgfMirC99hSB15r6jrcTuChVZXj1Ki6vnXNRNC4BCWVkAviOTCMFIhC354uzzRlzkKbfUMiexbkQ/NbrqOrNJAJ5Dp421OcMgTZw1ilbK2MUl79zTLRbYCArznDMlUiXk+aZJrZkjddy4eGkeskd+y5lM+1p8yYCQVH3bwIk/eW82c4j8BCoUPrdw6rGRMFzMaBIvXrYqwgp23L6/I5jTylX8M3QWRXwLMGarRcOmuNsYi1Ak6DQB1UK7u0eAkWHn9bfKGdjTi4YCr+1Hcnl3l41bCVCf5V7Ci6dCcKxHWJm9cGYckgcBmrsunysTuEouGWQnG1gW4D+OBfB76yYW910gJfy7+7frAaWPA7xFChzEmrV08qjIED/u69CZVinxqtKBPVdMoksk7lS7D7Xf4miWoGxMs0o9BNuS+TaHBmSe8GPxMvcOBqX7sGIfTZj43WYMl7OirZy3J2JIWll5aVWyshnvd3A94oleSQLLpUOZNvctRo+dkmyjum3Oo/IOJMhK2zmornpn1cek2cyu0Qf0CGCJIkEq9fuR/aNk1Umc3VKBm1Lkui1BUBix75v/VQZU1tnxvop2JI0oS/MITpM2yV2OSv6SDdia664r2DZHJFkMhf7c96zlupCtmXMxmA6pB8qsDeHHPBKdznclZ7Cjz4w3niOzdu9MDtIMy3IMt8l8OlYOpOjrPKxq6PK3kqaWellC31XYCSxy9aSZ3ZVBRp27IBEqi1bnjNka+kUY+6NX/QjOSVj7jmnP61oembXhpTuIVcSzORMwo5uIYP8iLlLO4y7KhYJDw6415VXO/W73pzA/rjWnLMWTPgSQywlwktm2SYVlXjzSebm0pTO8dmSOdX1OZydYi4IPAR8U/6WpBldKrHUt2Pm25AM0Adkc0y/OheEPXaWQo0JFuYqeaq/1RsEx/yKStaNycUUVzqsL4O2nfIzxg6WL9sxxEIbl/SJb2kBZMxWT73SuWu7huy85JZEDn+HzpbsULHg0FO62hucJG3oQEEmOylJyb/kg7CfzoNynyH96jdDfefPzNnUpWPO13PeGd2gbXx8CXhc5mzSkBywj3TZlAxV8oPeJHMuOsgcIZclZ0t8MDEEncn3V3FKf5nrFgVK3vr9GtN5qkTn2j4m+3u1v2NzYIm+tHV76m0tlfww3yTp+Zxk1Zy0MDN2Htmc/j8aP0/yY0dHlWKhNPvl2EuaO/VbTgRlxYmuINVzODQCMJcAxXf8LwXfr4pQfll7xpR/9wOa+rx+b1Jzyvrf5Vjo39LTh205GbrPEib1naH+L/k9NpjgtPRVUUOc+vtY557NKNT+ahwFLt0V6rnfb8psWz5z7eh/PidDS8cLG0EVJn2HTV8kvWq8PBNDcj9U6TPXprnPN2Uw9P1Nx2voHtuO4ZSMD7HDkh4ZcpT3i1Vft3Xnx1T1VpeTpKdAVvUZx6kuyV6JMgGJALa2wg3x1D9yR7YkkP3/IRkckwntnvrd3OdryNo2NqZY0NvGnh3guPcTnvvBbI0+L7lHrbYLakpfD9m5utcYxzq3h2z0bW7dd87WjrV32/m1F7mqZw6N9xTXNebsFMu5Md1Ln+fuPff5lL/V9Zum7NjQM7Yd/7rXXv0K99kvrpuyWJvPXtku9V2G2j3V97Xata1N6v9uiQxVBZoFInpjzk7O9XHu86G+DcnpkrbPze39+nwv+rJbkSI5vW0MuV9926X7JvmxS6NxDLWF8rF6YRVqbtvLMYQlXQ2BENhnAlbYanWwn8j093qt5tIk5z43N7c/YAJ7PaD7gJubx4VACITAThLY9NyXnezEEdSosTM/jqAuHFhTk/w4MNR5UJeAbQ+2b9iqMHbYaIiFQAiEwNoElPCr/LD1zHaFWoG1Fa7OB1CSm+vYI1BnotTB3So+coVACIRACGxGQJWGLfDekGXbknP/cu0vAdvbbCny5jm+Ta5xAkl+RDoOhYC9efbt2VufKwRCIAQOkoAg90Mf+lC799keXP9fBZozEOzhz3XsEXA4t7MXbC2sy1k1c2cFHHuk0uMQCIEQGCdg+66tLt1XqtYZFOG2PwScUVTnPHqCsxXnztnZn5YcGXdN8uPIGKe0MgRCIARCIARCIARCIARCIARCIARCYEsCSX5sCS4/C4EQCIEQCIEQCIEQCIEQCIEQCIEQODIIJPlxZIxTWhkCIRACIRACIRACIRACIRACIRACIbAlgSQ/tgSXn4VACIRACIRACIRACIRACIRACIRACBwZBJL8ODLGabKV//f//t/2wL7/+B//Y/Pv/t2/m/zu3//93zd/+Zd/2XzjG99o1jqAyAFxH/vYx5pPfOITjddD3uxmN2vbkms5ASdj/6//9b+ak570pMe9fWL5r/f3m2TrZS97WeNAwJ/97GfNbW5zm/aw2iXXfsjbkueu/R0MXMfC60/X7OsmummtMVuz/Wu1ael9DoNXtY0e/9SnPtX89Kc/XdTcs53tbM2pTnWq1p44aM1BsUfbAWt08i72bxO9qg+f+cxnGrJV16/8yq80F7nIRVqd/rWvfe14433605++Oc95ztMe/NqVhxOe8ITNhS50odZG/fjHP25fCf3Zz362OdGJTtSc4QxnaG5+85s3b3rTm5pLXvKSzQUveMFFMrTNl/S922Zt1eah69/+7d+az3/+8833vve99mN9OP/5z99429yPfvSjX/iJz05zmtNs06zj/WaX5Ma4G5ePf/zj7eHO17rWtZpLXOISo338+c9/3vz3//7fW7kvf87/9v+2az7e3/zN3zTedmGsd+2g4iGmu8aPQOya7cTtc5/73HFz9Zd/+ZebC1/4wsfzw4y7N7jVdYpTnKK5wAUucES8RZIue/e7372TMrtnJbjjN0jyY8cHaK55lMMjHvGI5ulPf3rz+te/vvmd3/md435CkXmNLINXl799+ctfbu5whzu0r5m96U1vOveI433OmXCS80lOcpLjgnSBu1Odn//85zfvf//7G+/2PvWpT73Rfff7y0Pt3u9nDt3/X//1Xxtj1g+ivZrqdre7XfOiF72oue1tb3sYTRt8prY+9alPbY2P13/e5CY3aZ3cBzzgAb/w/f2Qt10A8Z3vfKe5xS1u0TZFEuiMZzxj+9+7IlNrMhrr6zbPmNJN29xvyW/22n66TGC3JJG8pD2bfGdTXb7JvZd899vf/nabuL7c5S7XXPe6123OetaztgGQv3ktMDuDz0c/+tHmiU98YnP3u9+9/fv3v//95lGPelQbXD/taU87qhKE+lSvQGZLd6V/dO1f//Vft7bCa5un7Lg+0N9PecpTmsc//vHNk570pObWt751c8pTnrJNcHzzm99s7nnPezZf+tKXmuc+97nNpS51qVb+jbWx5Vv47DGPeUyb9Pab+93vfs1lL3vZ5sY3vnG74PKDH/ygedCDHtTa/re//e3Nb/7mby4Rua2+o+98kCc84Qltn7Rdv7p+Tt249IEAg39kwUfffvKTnzQCD36Q3/FdTne607WJnaH7TDV0SGdgvva82NbeeIPRX/zFXzT3v//9mzvf+c5tYgs3CbChy3P++Z//uXnpS1/avO1tb2vHVJKz/7fD9PGGfA0yYQGOj/Lnf/7n+yqDmwruENPD4jcmR3u1nZsyWfL94kYH3+lOd2re8573NC9/+ctbfVcLvcbdW9se9rCHNfe9733bOX6yk51sdiF4yfPrO9vOvblnkONPfvKTrT5+yUteslMyO9f2I/3zJD+O9BFsmjarz7A/5CEPOd6KvEDt7Gc/+y9MKEaZ8hDEbpr84DRwfCVO+sqbkaSYdjH5MdXugxSBD37wg23VTZ87o80hufe9791c/OIXP8gmTT5LQKStD3zgA5srX/nKrQMkcTPkIO6HvO0CCAbK2LiMTyWudkWm1mQ01tdtnzGmm7a939zv9tp+TtYf//Eft07UYVT5bKrL53hs8vkXv/jFRhJWkqP67m8SHCo62Je6OKF0liDYJfnxrW99a2eSA5v0e8l3d7F/m9pxiaxrXOMarWxLVHSrRAX/got3vvOdzVWucpXjIXnVq17VvjaxEhpklJ2XqD/5yU9+3HdVU0iUSUrsZ/KjHigpL+iRxNBGlUj9S1tf+9rXtknrD3/4w8drV/Hzm734LFM6Y0252cbeqEC5613v2vb7jne8Y5s0ksRbotuG/Lld8fHGfI3SV895znMORAaX6I7ud3aB35gc7dV2bspik++bq4997GPbRK0xNt8l8erS9ic/+cnNXe5yl31ZeN1m7i3t367L7NJ+HGnfS/LjSBuxhe21ishZveY1r7lq8kMw7L4SIEdS8mOq3QuRrvI1TqaVp02TTqs8fIubLFXM+yVvWzT5wH6yKzJ1YB0+Bh6kjN8KDEdrSYBwEEim5taaz9d3AbLV4brGkh9/+7d/27zlLW9p7nGPe7RfXTPIW7NPa91rF/u3afLDdgALHi7Ji+72jqo8VNGnrwJklyqPZzzjGe1Wx/q+z1WPCjBVStR1UHJaz1OFc6Yznald8ZWU7ldMquB6wQte0M5jMr1fyY8pnbGm3GxjbzaVke582dXkx5ScLfVX1tILm95nF5If28jRpv1c+/vk2KLE7/7u77bz3Pa7Zz3rWW2Fh2u/kx/7yWzXZXbtsdyV+yX5sSsjsXI7PvCBDzS3vOUt2xWN/irMtgZRKacV8Pe9732DKyWbKnZbQDgoVo9OcIITTBKo8jdfkjzglJ34xCc+7je19UYpZz9omWv3muitrDDOQ2V39iYqb9t0u1H1zVajTUtyl/QNnzpvxJ7o7rVUMa8pb1PtGesP7iUbS/o8dZ+x8ev+ZqlMMcrkfO0yTG2pOUEmDiJQx9iZL/pi/nlmrR7rY8kQeSVHfVnqM99vud5UDugiq+LGf2x7w1rMp1j22z01tzbt49T37em3smbLS11jyY8f/vCHzStf+cp2q5592JsEeWsxXLPvc/ea6t9aukcbNtF9m9px3G1dsXDR3ZpC7lWCSA5IZrDjv/qrv9oicbbGW9/61rZ6oOa6BL7qoFe84hXNla50peOhkzyzfeSc5zzncX/fr/E2R69whSs0z372s9uKhn4lirM+VIWQVRUp+5H8mNMZm8yL/fBh5mRkyj5tmvzYRHbn5tvU51P6cKm/UvffrzaP6YQxH3lq7DdlVX0a8heX+i1Dz9xPX2auj5X8uNe97tVWuUviSmyyP/TSVPJjr/pnL8yqX1NxwaYyexi+39z4HImfJ/mxI6MmmJDZpNhNZNtVlKi+5jWvaQ8ls+fS6ouDxR7+8Ie3e1ZlPy996Us3z3zmM9uEBOPusDHOyatf/ermQx/6UHvw02lPe9r2333uc5820VAG8drXvna7r9fqyRe+8IXWUWCsfbd/2Q9oNfRd73pXeyAep0fQZd9vnYdAsf/Jn/xJG9xzmpTK2m9qXzCHupwn+4MlUTzXoWtWnWR0r3e96w3u07PH3J5V1RICE2W1HG5lr5Idb37zm5uvfvWrbbkuR81/Vz+m2q1Nj3vc49ptQ/riADf73PG0+lt/O9e5ztX263nPe17bd3tnHcL0kY98pO27JJOVUM6gMVMGq0++Z3xc7v3iF7+4/c1lLnOZtkSXcbJv3nkpVtxsibHnuqpCKF17Vx0m6LwNh9Y5tEyp+ZnPfObm61//ejsm73jHO5qrXvWqbf+xNca4d58/ZswYEH1yCBrG9oZbzSVvxhoHf//t3/7tVi6Uv3fLogXDa8kbudcefbjOda7T9sEe89vf/vajgfSnP/3p1vm9wQ1u0Abk5stDH/rQVvawVBbtfs7peOQjH9k6whx9cnSOc5yj3S/vu+5j3HFU0WQszA9zrOTB98i4QH9uLtjaJMi44hWv2JzlLGdpOTpLQTs5zCV37mm+kJ+x+dIfO8bcfBd8kj2rsLYgCEgwnJIJskM+yY6V3K6c4NfvKxbuT/5tfyBbxogs2hNu/uHvoEDbtWyHsP8eezpKP0s3VRJ2Tq7JndVmY4Ch7ztMc05HjbVfO/3Tjte97nVtf5TMur85SAaM16Mf/ehWh0ruOPfA6nfJ+xRzemLpeE6xtPe3y2tKl9OXL3zhCxv6jS60z1nJL0eK/GNBR9/tbndrP9/2Gkt+9O9H35IpZ07RZ0M6aIrhkM3Zts17/R1ZYGME8P5Z2Xe+hmR7NylGZxgDNpas0A1snTnvHuz0G9/4xpaJ+UHnq76gwyXZHFpwPXMAACAASURBVNxX15zuK3YqNlRz0tnsNdu3STK9tr5om7My2GRJAnJvvgouultf3F+/u2eJkWHBh//VX7r6Yhe7WGszultp9nu8jYV5oP1/8Ad/0LzhDW9o/Z8KDthg7XYI5n4kP+ijKZ2hHUvnxbY+TPleQzLPR8Hove99b8OHIX/lr03Zp0paL01+lOwO+RG2wtmOwIeVLOcfkTN+Lr3OvvKB6GftJGu2X/W3XunfEl+j9BUbzwft63n63jU334Z40m81p20hkiBkt7/yla+0PpD/P+aPVDKwz9QcmRp7enypH+P59IPLfPTfZd/875QvzLYP2X732k9fZqmuruSHGEbMQn/y9fl7/I6h5MdSP+nc5z53q7vJPR/RNrn625SvJ36o79Mzl7/85VtfXbwiVqDz6cipuED/N0l+TPXJHDOGxpl/y9ek95zxJBa0aKzNUzpj6XgcDd9L8mPHRpFzTsFKXpiAdQgRB4eT4eK0m2AUgYqJocnDyRFs9Vc7/L6SHxwVqyUCizrbwWSZOnCTMXfvoT2y/qa8lMGVqHF/RoGCqoMia6VE4oMC4zRyXjxTENU/70KwyoF/8IMf3Bpwl+9zbKxiffe7320DwOtf//qtA8Sguq8T6H1ejv9Uu7VNIkWCop6hL5RG92+c4Bvd6Eatc8u4cnwY71vd6lZt8kJQ6T4ceePovyk+CZWukhs6oK6/QlMHjTKsXYebY0qxMoh1wr2++f8cCE5DlYWSHUzL4HdFnbHAicGscaBYyQMDLuj0u6WKea/yVtl1Dkv1V/uxFdR1V6OrHyppyBsDZAXQRS4ka8idA/2cAs5RIVeSQfpNlsi5v5FR9yGvkgeSH841cRCebD0Hwn2GHMExmWLwJGy67XJPTp7xqUMCl8yXIfXEcSR/+kpe66BMTmXJ/JhMkEfJCW1w+b5ERnfVtNtXMqCk3CFylbwwLkrNBeoOEnQYYp0HUW252tWu1n6/Lz9L5XovOmporKodxty8lOCo+ax8lvNCNgSErn7lxxLmc+NJjqZYSjRtoss5xuYuHdndgiBRpX904tzbv+bM3ybJjzkdtIThXHv2+3Nzl3NYuqDspRVG+rbkgr6TSKw56HsCPbqGfpeMKj0sqJP8rD3qdDhbVQfcLdF9kpSeZWzZa5egnoPLTi3dRllbXwSi7kcm+RpsFFss4auv5rf2O+xUoqMOeS7+/A+yx6muSwKd3qmkzn6PdyU/yLoxs6ig3fpBRwli2Afs9iP5od9TOsPnS2yzJNZefZixeTFU+bGJfeqf4dbXrUv8CAEk/84bgIwPnUT2LNqU3WG7zDmy160aGurXlK+xRM8vmW9jPGtO82n1gV0vm6oPc/5In9/SsV/ix6jcI0fiB3qBXcCdLuJDly2Y8+G7Y76JrMz5/nvR3d3kB91VVdQWjPh6FmH6Z37M6R+LFmSOLuvGM0N8pph5vgUHupI/5rv8IckPPufSuGDJOTVL+uQ8FD6OcWRzLCaZM+zSUCywl3E5kn+b5MeOjR5lKNAQjFFclfw473nP2wakJiwnk0I73/nOd7ygujt5lgSjqhLKGJWRFLB0D7br45lTnFbMKnHjt/0kgpVhTrn94hWw1qFcqkAq+KjnUuCcL0GL4JGzJijl+AlYVCpQYLKuFH4lXJTGzSm0esZQomPob2VYBbWViHIPBpEjK1EhsKZgBFba0z3BuX6/JPlR35VUkZWvq5JUVqQ50OVgSYipBKgV1Klx8hvyYcXSymRVp/h7BYQcaiuMayY/puRNQkt1C2NRmelyNKwo9U/zryBbJU2339rv9xwTqx+uSm4o3TZ/VE+V7HHMyLvf1T54zpHklQsjKwJLkx9VWs6gVuKkxo6RZJgk26qKZG6+9Oef5KFx1ybVEbX1i4Hj9GCh0sT4D8mEQKxb1j63ulfJD6tudIVkmf9mhCVXVU0JQvzz+kTtsrKt9F07+vKzVK5LH22jo6aSH1a2S77683EskFnK3HOnxhMPyY8xlpy6TZIfZIM+ZSfoXKve2mosyDpduddrk+THlA7inC6R2722dy+/L51CfvtnYnS3L3gGOyXI7r41o/SVykPVUYLyoW0PKmMEeZJdxsr3p3SfSrwKYroHlc5taRhiUX0UdKqU8EpIyT/JWgsp2sWm0lF0Iz0ocKozQLr3tAJrtVHVmWDQSqzAFTt6Ysl4Cx5VKJgTql0tiixN2FXyQwUfH8BcKP3nrXN0F51kXh5m8mPONhvHvfowY3Lfl5FN7dNc8mOpH2GsvDmmFsHYZ3a3qnUsepA1sj4ka93+LUl+TOn5TX2NIR+Yv9BdMFjqj/Rt09Kxn/NjfF4Vz2IH/nDpI5Wv3WT+nA9fY66Sy+LIfvkym+jqfvKDHPOlVAnpD70l4K8DT5fa7KWJjjlmqvZL91S/No0L5pIfS/tUyT2+MZ+Qb4hLEh/Hl7gkPzaZgQfw3f6qPcWjLM5qvEDaO6xNEs5XCfOmDvNQomOt5Ee/WqKfRLBaLAg0GQVILpNVhYpgVYVL96LkGEhJAP2UILnhDW/YrsxTzi7fsVfdJOdYMm7+/34lP8aUFEfOSpiVcEkbhl4basV8k+SHoFK1w9g+ZSt1ZdCWKvAuV79VKdKtbPF5P9hZM/nRTaz15U07VNX031j0sY99rA0SOP3dV/NVUszqN3lQ6ePyd46vTHwlP/xdkkcSTVmg1ZFysKsdXZ5D03xp8qMf2HTP4ug74UuTbt32KLPFyXYgJd91SZLSEeaXz5bKxFzyA3s6SAAkKLSyISnGSbX1yqqGhJUtXeajhKTAW3IJ4778LJVrq2hWs6dkZkwdTyU/uonHpcmPpcyXjOcUy+78W5rIrtU9q0ySU1b/JPvI+BrXJsmPfkVgVwa1c4ncrtHmbe8xpQu6SQzVhhYorn71q//CQoHvqTgovTqU/GCvBLvsFYeZTEzpPtuX/LPC3K3w2Cb5gU0tQHCMzWX6kj11sQv+bvHAHOxvefEdOpe+7Z7TpU/uK7FIDumBufF2H6zoi6oIrQWQufOCqq10IJ3ETtg2q9JRnywQmQNVtbdN8kNSRkK0ttIMydWSyo+peVGHxu/VhxmT+b6MbGqf5pIfS/2IbpWdhDY7parA9kK+LB9PsrC7vWqsT0uSH1N6flNfo9+OoTm91B8Zsk1Lxr7aMObH1OcSknS2hJv5yx/lZ2+T/DAHu0natX2ZTfR0P/nht1V1JD6SbLbFuZIfS232Uj9pLvkx9ZbLpXHBXPJjaZ/KD1aF6Nl8szrDic791Kc+1W6brMs4q2DvHl69ydgcqd9N8mMHR44TIQlAUXJMlMoL5qz2C9LsPayy9aUOM2GvQwjXSn4IdiigOvhwifPP6DE+/aB7bhg8h1K34lyr+hwdl8C4Sv5VPswFqtu0e4yzvzNe+qM9jIwqFQkQFRtdhdYPtqysuVQj9J2UMtD7lfwYG4e1kh+byttYf8fkopwNK4Vjh1N2f1vVH0rXJd9qy9BayY+SKf0WAAy1a83kh8TYphVaQwZ8SfIDR7KqskmQYf7ZTlareLUCzMG1GqOcWVDHke0nP5bK9S4kP/TReKq2EsjNMV+i/+ZYLklkd+eW+xkPgbHxUAGiWmnotZ9zOnbo87WTH3MMt2njWr9ZmvywvWVMHjZJfqh+tCVDwsr9hrao6lsFe2slP6qalLPrLCdJ4krQVxLBdkMLLZIG5TgX56q4qC2i9XdzVnUm3UoHShBNjTcbJJFUb1aSDLLIgYlqjrmr245aFfUbTr9VcM93bVv5MfY61W67+smP0hlVkbckuKoDZ/fiw4yx6vsVU3ZzyD7NJT+W+hE1PrZPqXJiK8ifM3PYY6yt4nffQDTWp37yo6sPhxaY+n/b1Nfot2Mq+THnj/Tt7dKxrzaM+TE+tzVG3KBKvLY4DLW1K5NDvnCNueSmBaP98mXm5nf386Hkh8/r/CELY3SGyksJxUoUzNmbJfPTc5Yy674Bc9O4YGnyY65P2mtB2U4BMYntQLXVWtU8OyIJWhedxf6oiD6WriQ/dnC0yzmR6KDIrLpaseYkWdX1xpCuc7vEYbbCYnWQw7JW8kPSg9GywuK/lzj/Q9teDAEnQpCh9HVO6TEAVp4x4TApP+wmUxhTK1f+1wFEkkeUYq3AbNNubRqrgrDibtVJiWCtzHW3vXBqlBdTOBIitSohO6/Ek+PZd1KqNNMq2tC2F4FllUAvVeBdrsaBczi07cV2Hc/Vl20rPzaVt6FS1FLiSmLJfbccdqzMtJwA3y1HilPAAHCulEYy6gwDORDUq1wgU/1Sd0lGK4f1BoS+I9jlXjIlWHBvh1cObXuxIlmyumS+9NXTWOmj73Xbu1Qm5pIfnHil/V3HVKm7FSGBimfawtM9zNQWJYZfcqYvP0vlWqnuYVd+cBSUYhvToRL+PvO58cRpiuXQGSme0Xf2u3PL5+YH58Z2QonUsW0K25i6tZIfY9te+gy3aeNavxk7Q6UqNci9gFuyjzzU3KiKtKratLJWumQo+KhtnnQU5/Tv/u7vfmHbS1f3qaAig+y+wL4uVVd0uETF0jM//La79cXWNSXbpSurkojMmeO2ePa3IeiT1fv+oZSVCLC9iwzOzRn9dpiic5YszLCHftPdNjs1tv0kjCQgO+/cEvcpH2mb5AdZ0E/BXz/J021TP/lROqPGaYkeJgN79WHGOA2dJabqaKl9mkt+LPUjtM/4WIW2Fck2KwcwkltbiP23MyOWbHma0odLkh+b+hp9tkNzeqk/0re3S8eeXp/zY/rbd7vbXpzPY/HCnB3yW7o+fI255OcmsjJX9b0XPT2W/HDPqoZxmG9Ve6/tJy1l1k1+bBoXzCU/lvaJvZJAdkk2ipXm7r2XsTlSf5vkxw6OXPeVdIJ4gW6VDSq1lW3vnuA/FKBW5tN3r3zlK7dOGyMjO7qX5IfAzYGblIzSVwkGB69yAOecf05ElbeWYq3yVkkMjkT3LA1Do60CL4rdgVkuTh9lTjHbutHdU1sOLCaSI9qrfcrtx9rt2RISFZTWPVSZdJMqTne3xUIA2319cBlj36+zJARNKnWs5llNU56r/JAzxTnjHMnAGg+OZN9JqX17deBpbXFyWJ7EhKRTHQy2xMEaCqIxpBwF/8ahDjz1GkTjqoqmZAvL6tvQlNmrvFV/vVWh+/52cq8snLPUd4z6B5VWwKCtVr8lD8lbJXKUVNdvrJBUNtz4CSw4Ihxxl3JB7VBGOXbg6dhcEIxy5FRr1asg3c8zJSDtR663Q2zjMJAzhy0q9aw50W/vUplYkvzQXoF1sZHMIzuCI46kMTMXay6TTe0RgPR101K53ouO2nbbi3GnL8kIZ8EKv/kmkFvCfE7/SX5MsXRQ5Ka6vB/Mdt94wfl1Loz5TGctWU3vz+1K4tJbe600WsLwsM0xXWAbhmC0Dt+uZF93BbQOnrNyXQeZkheJCOdzWElzmYfKsd2vVtacu0OmyJizu+Z0nz387LdtZ3WQs3u7T53mv0nyw2/ZPPNZ+7rniLABnuVsmu5bX7rj4jcWYroVdD6vA19tm8Fuk/Fmc7WDT+H3c28oKh9JH2pbSiUBbaWQgK57bJr8qK229D8b3a986cvomM6o8Z/b9oLnXn2YueSHJFmddVQHhS+xT3PJj/Ln5vwI7Svdxg6ztXxGOoWvxGZMbS/q9m/K11iS/Jibb0O+Rj2/nwjtbgVZ4o/0bdPSsZdwnfJjVL/YPlQ6X2K2Epn8Tj60t535zpwP3x3zTWRliS9jLqgO43NaZFt6WRilL+mIqqqq35busNDZ3eq+RP/UQmn9rpjxcbr3mmJGdlW6dr+vbUvjAt/tV4mPcVnSJ99xED15cVlwcf5HX18vZX+0fi/Jjx0dWQGzclBOk1WZyvoJQroJAoGhLJ+MunIoTpc9rxQ8J4YxUJVghYVSdziZRIDJamWEApIx9UrV7t9kgmXj+5fsM+Ul+Ge8JDQuetGLtk6Ct2xYCeCsCT45Q1Zx6m/aJtC3qmslvl7HRGm5ONj9vb6CIM6o8jyOJUdEwkNFjH4xhAIKpbvarOReYsUqg+/i5d9QuyuYx9ZBpYIDDO0hrFeiCorth9YOK67OXfE3hprjiZHfW+2uMxccWuvMEez9cwo9ZxIvStR4MUa+LyCm2N0Xf4fYuq/ECT4SNj6XdBGIUGwPfOAD2zcBccr9Rns5fhwcJaUOg3UAXf1Ne4dOUK9xUNngFXScXb+hNDnqXdmSgOOoj5XHrSFvEgL6a6+1AEKSS1nj1GFNGFrtk+CTCCCDHGLyYU7g4DuCQBw4mQIP84E84cVZZhw4IuaIKhP3sUoiWWHcybEghozWifRTMuWZjA7ZUwZOZjl95obD/TaZL/05WK87q7cqcW6MHbkxlktkoisnAhntInPktttX9xTgWa2WLLI3VIDtMkbkGR9JHveUDHGwneSMxN2QbpLknJJrcreNjlLFMzRWtqAJ9sgDOTaXvDGD0939m/6Tf0kbPLDwBgvB7RRzjv+S8SQL2jfGkm7eRJd3dSV7wVaQiUqUcgoFkpxeDu3cWxRKzoqjqh6ywTbQ8/jYl0+317020UH0q7YMye3Stu23uTbOdAH7RDdbybOyKMHn73QsPVJ9IT91voo5jg27VOdh0Cn6LBlgvpAvukiy3VvDKqFbc2JM9xlL42t+sb/sHj3PtgrA2PExmz3EjE0xt7Wvm8gvp11QOhb4+w37SE7oWvqzVqUl+Tny+jU1Z7rjLbCjswRabNvcwXz0g7fekEuVovousJesrzdsmedsh++Y+7YPGzc2ohYl6HPjJ6lFJ+DI5koy4dpdSZ6SOza+rzMkzJfoYW1y7dWHGWqf/pdfwddjz+ho7Kfsk7ErPVq+W9c2jPlzY35EN0iVNOc7VbLOvQRlbIzXYy+5xnwNNnupni/fahNfg66rQFc7zXXy3z0wfswfkdjuM+VL0S9TY88v4wct8WO0qQ5H5tuyw+aExaB6K6G5PuS36MOYn7OmL8NXtfCnArcSxFNjTsfwR+gi+o49JjtinO6liswCDL3dPUdnzt5gQReLqcQxfBtb8VTD8QHEHubLWNxD53d9bXyrbUviAgfTWuDu+yEqfYauKZ0qRim9SHeZV+w1H4Av6g18Fl43sRNL5uOR+p0kP3Z05DgEJo/guhwk/99qxpLDwKpbyjAFWwxL94CyvXRb22zhsEozlCBZem8OXx2q1s2gd3/vWbLaPrea7P8zsl0GFEL/MwbSv+4hmVPtrnv4TR38I0jx32OKqN/Pfn/cs3smSn3f3/Sp348xbgyAthj7vfAeu/+ScVg6pmvI26b9HRr/pe3ty1rthVw6X5bI1JDMbtO+/m/q2f6+tL2bPrcrw/SPIKw7J2q/tbZsKqObjvOmbd/2+3SAvtAdfb20F+ZzLOfaOzW3JD845/3Kubl7Hsbne2F4UO2tNrKZHEiyP2RH5/pSJfKczzrjaWquzs2J+tzqJ3uwrR0W/KlklOjtyzh74MwMCfahN29IalpYMD8EBYJsnCSch94wNMXIZxJ+2ApqJGXYuDrM/KDGe6/PmdIZS+69hg+z5Dnd76xlN7t+zZw/R7bIVPlUuLEpcwmvob4dhq+xhPGmXJeO/ZJnD8217tlydY9NffhN+7SkrQf1nTkd3f2cb0MXDfnnmzIbmxdjccEmPOb6tMm9jtXvJvlxrI58+h0CIRACIXBEEpCcUe2jqsxKl9U9K/mqUHLtDoGh8wF2p3WH2xKBr8oxla1W0AUd5FjlzDZbtA63N3l6CIRACITAkUIgyY8jZaTSzhAIgRAIgRBomnY7ilJ0+6CtlKv6ULq/5MDAADwYAvUqRltEjNPSsv6Dad3hP0XFhy2lEnl1KRnvHxR9+C1NC0IgBEIgBI4mAkl+HE2jmb6EQAiEQAgc9QSsmjvI1JtF7Ce3n3fukMijHsoOdVAySnCvpL+u7lkpO9TUNCUEQiAEQiAEjikCSX4cU8OdzoZACIRACIRACIRACIRACIRACITAsUcgyY9jb8zT4xAIgRAIgRAIgRAIgRAIgRAIgRA4pggk+XFMDXc6GwIhcJgEvILZKy69ZSFXCIRACIRACIRACIRACITAwRFI8uPgWOdJIRACxziBpz3tac3v/u7vNuc617mOcRLpfgiEQAiEQAiEQAiEQAgcLIEkPw6Wd54WAscUga9+9avN+973vua2t73tMdXvsc4m+RExCIEQCIEQCIEQCIEQCIHDIZDkx+FwP5Sn/r//9//a18qd9KQnbU5wghPsuQ3/8i//0vz7f//v23+5hgnsGiNviXjTm97UfPzjH2/H7VrXulZziUtc4hca//d///fN1772teP9/RSnOEVzgQtcoHEPb5n46U9/etznpz/96ZvznOc8v3CfL37xi83b3va25p73vOdOiYj+/eVf/mXzjW98o/mt3/qt5tKXvvRo+37+8583n/vc55of/ehHx/vO2c52tuYsZzlL873vfa/5H//jfxzvs/Of//zNaU5zml+459GU/NiE4WEN/t/8zd80/+2//bd2jA76bRt0LRkjG7/2a7/Wvpr2sHTlfnDYpf4dpHztmk4/yL4fS8/ypp4Pf/jDra3zOumb3exm7f+OXV5t7PoP/+E/HJGY9PdjH/tY84lPfKLtQ7e/bL7+6f9ar9Ne2x8FvTtmh61zj0ghWLHRY/7Bfoy7Zq+tl/l9XinPhvfnwxqYDlO/7Ic/sAaTg7xHkh8HSfuQn+W8gdvd7nbNi170oj2vxH/+859vfu/3fq+51KUu1Tz72c9uTnKSkxxy73bv8bvIyOsX/+Iv/qK5//3v39z5znduExZPecpTml/5lV85HkCOzj//8z83z33uc5tHPOIRza1vfevmcY97XHO6052u+bd/+7fmr/7qr9rfX+lKV2rucpe7NGc4wxkGHcNdTX7o31//9V+38+CP/uiPmpve9KajAqS/WHz7299uv/vWt761ecELXtA6h4yie73sZS9r+Tz0oQ9trnnNazanPOUpG8bzta99bfOtb33ruHt/9KMfbX7jN36jOdWpTtX+7Zd+6Zfa15RKKu3y9a//+q9tf7qOvX5/+ctfbu5whzs0f/iHfzjJ8CD6pj14dhMMHCLO/E1ucpPmz//8z5vf/M3fPIimtM8QMHz/+99vHvWoR7X/LfF1WIERDgK529zmNqtx0Kf/+T//ZyvzuB9m/w5qUMd0Oof+xz/+8arB4UH1Kc8ZJmBMf/jDHzZPfvKT2wTIn/7pnzanPvWpB7/8ne98p7nFLW7RfsYWnPGMZzzisFZ/n/Oc57QJ4+ovvc8HePrTn968/vWvb37nd35no74N2Q43WNMfrQZVH9hiOu9Y0EkbDcYBfnnMx9rLuI/p2f3wtcvve+lLX9ou4E3N/22wHqZ+2Q9/YBsGh/mbJD8Ok/4BP1sQINC9973v3Vz84hff09M59QziBS94wTYw5vzmOj6BXWNkpfaud71rGwDe8Y53bJ0D4zYVkAlufFfg/5KXvOS46g6ZY07egx/84MnE164mP4yU8ZH0uPnNb744cLcK4DcSHE984hPbvjOSDKNqqhvf+MbHrYyV8RQk1vX85z+/ucpVrnK8A09VYh1WRcDSOfvBD36wrZLpJ4m2Ybj0mZt+jzye/exn/4UEBxn8/d///YZTf5DJj2q/5IcE2GE74vvFYVf6t6m8bPP9MZ1OT/7xH/9xc9/73vfQElzb9Ce/mSdAt7/85S+fDH4EenwrF//qsJKc872Z/8ZQf1WLSnw85CEP2fiw7jHbsaY/2u/VsaST5kf08L4x5B/sZdzH9Ox++tpL5v9eCC+5/37ol/3yB/bC4iB/m+THQdLOs0LgEAlsG6j2A35deOxjH9tWPvS3utgeorLEapHrBz/4QfOlL33peNtKqhz1sB3EbXjo11Of+tR2Nf95z3tem+z4whe+0LziFa9oHvjAB85WQB2p214kbZQ872ryw7hwzCWl+gmOwzbyu+KI7xeHXenfIarW5rOf/WybHKYXD1uvHSaHo/HZS4KTo6nfa/d3zHbsJ7PopP2ku/ze2/hYU3c/DD279nzo92+/7z/Gc7/8geXScbjfTPLjcPmPPl2poDLak5/85KuczzHVTSvTqgJsfagKjlqJrtVrvxf82Kd24hOfeJaaTKU+nOxkJ1ttj2j/oWsxqv5bgT/hCU8427epL+i3szCWjJvKi+Lav6fPfvazn7X8MOdQL9lrq5Tun/7pn9ogvF9NsK0h6gb8Vjdd/SqHar8xIUt1OfD0Xe96V1s9UhfGm8gFFtqwyW+WDOK2PLrVMM961rParS23vOUtB8886bdjv5If+znfVPmo7hra2rIpw9InZHPTIHGqjx/4wAfaMeBI7DX5sZZeqbHfxBGv+UsXb8pnTub3y9kZ699exnquLwfx+VK9w06r+KCjpqp7pvT9Jv3Z1jZM2ab9lLulfZvjM2db17Tj3TYfZHCytu7ZZlw37e/UPJmyHUvlYux7U/plE527STv2084uaccuPH+pf6s/m/oHNYeH/NelenYJx6HvjOmfTefDps/f7/uPtWe//IFN+39Y30/y47DIjzzXSrnyyTOd6UzNRS5ykXZfpFdjXu9612u3Gdh/5u0Zr3vd69r99lbelRVSFre61a3aFWjnB9jf7W/OKPC/VuQf8IAHtN91joMVXIrG/QSjV7/61ZvPfOYzzaMf/eg2UPW58wms4vtvjt0TnvCE5pd/+Zebhz/84W3Jv6DP77oOn9J4n13xildsD4O0Gna5y12uucENbtAmc+zFVEL5n/7Tf2qDqb/9279t/9tZFFbRr3vd684G+VOM3v3udzfPeMYz2n5qhz6qNLA67wAmRvG0pz1tS58hcXaD+13nOtdp2/Drv/7rze1vf/t2m4d+vvGNb2x5/Oqv/mrb1q985SuNlQx7eo3Dq171qvbMBs+VOLr85S/fvOc972n3xTpUYIkw3wAAIABJREFUdIjRpz/96facFEwkNl7zmte0++bPec5ztmP6J3/yJ22ZvgSK9hkX4zS231hf9NOZBg5XdBaL33j+/e53v+bMZz5zO/7G6b3vfW/7mlWHdV72spc9bp/y3DSogF8ViLaRhSXB2V62vWBBnq9xjWu0ZwuYC84qqcNJJVWWjjVHyXgpX1YdwICThze/+c1bnVdR1TC4Pf7xj29udKMbzSFsP187+TE138xrcjOlM0o/jDX+z/7sz5oXv/jFzUc+8pHmMpe5TCs39Mnd7373dt6Wc3Pta1+74WjTW0Nzrfi/8pWvbJMUxlb5q61zNR/H2jDVR/c1H1/96lc3H/rQh9pDTd3Pv/vc5z7tHCoj/6AHPag9xLerM7v9n9MrdBcZ4qzoo33GF7rQhdqKn6mkKZ3z9a9/vdUJEpPaRNd0ZVk/yKJkoW1RzpXx36Wv/G4T3Ukf0CuSQg41/uY3v9n84z/+Yzuf6ORtt/8YC3OfrvLPSpyzcyTEyw7sZawXTaJ9/hL9/MxnPrO56lWv2upctoR805uPfOQjj6fT6RA2k72VnHUGFjvgcFvj6HK/F77wha1s+oz8sHVspLOElo7rtrbBmKlIufCFL9yc4xznaA/xO/e5z932ybWm3PWHhtxP2VF2dcoeut9U+y0IlB2n08k6n8Xh1Pe4xz3as5XmdOCU3+T5xkuSm91wP4d7m5+2SxpDCQvyYl7Rib5PHywdV8+Y0j1Dix70QckivcLvYPv5bCoSz3e+802Oa42T5zrLQzLaVmj3MGaqNeuMA3a2dB85L90xZ5+nbIf29/1R/u3b3/72lgXOzicyh9h9uozvadvula985VYPT9mSbvKD30Y3OZfFPRxw7pwydoHfxQdzdtnd7na39vOha86vnRoLh58PzQtz8h3veEerZ/RTv4dsQ82B/fSr+Zzkxhxil/iLbL5zbNhrB4aLG4w9Hea/+/76Eh9rKA4p/5Vv5rrYxS7W+mnd+IW9HdOzl7zkJX9BL/MXVegaexc7LUFN7ow5WbBl37ZtPsGYP17zv7a9iWGW3tdYLrm20S/s0pxe6/o2++UPLOnfrn4nyY8dGpnKbAogTFRKhoPtUEaTk3EqR95/m4QcLg6o4IuSZYQdPlnfo5QF9q5+FpahNIHcpwJZhsaqo4QLY0A5cPpc2uLzxzzmMe33+9l1xlDiwDOvcIUrtL/h3AmUKPc6D8Fkd1gmg8TAMe4CGAZu7rCwJYyqn+7rcFfJD8kMSRxbNfCkDCSZKL5y2ilEjhDDKAlTpfTapd/6IngQ7FKud7rTndrAkBKtMeAkcYDrLTh9RlZC9L3LyL05bMbO9x3OWA6GNj3sYQ9rnY+x5EdVZkjMdBNR73znO1uDxlBx2DbNwvenhsQJfte//vWPO+9ibvpsm/zgUDLCZcQEsxJ+ZNUYnPWsZz2eTE+NtS8KNnFm5MmDy6FuElBPetKTFp/5Uf0lP+SAQ1LbX5ZU5nim+TSVyJpjWp8vnW9TOoO8zh1gV78fOhh2yVzTXkG45IMx0P86RO8nP/lJq0/GnM6lfZSMkmTtOufFaUn/l+iV0iHe4kN3CHZc5HSs/T43p81BupYeLL1ibtdh0YJoTqa59Qd/8AetfmIDTnSiEx2PzxLdWfpAIGN82QiOKT12wxvecJDREpkzFpxhCSsOe9kUh2jTL6V7th3rJW3Y7+/Qz2xS9ZHOd6CvVUEOsIOM+zpd8F1vs+pXfpBLCeiSe+13/ouEuvkkEHPNjavnOktiU9sg4eVZAnfjpJrQ9jAJejqRfK0ld2NjM2VHzf8xe8gnYAem2k+XmyeSKOUzkXV2X1KlzmXai99kbOgovNj6GkO+Al+iEt9DK7hz42oRZYnuGWOLkWBOAoNeJZvGl32ZG9da0LC4QDYqkYSjud494LG/SrzUPi+xHd0zt/hj/ERtkCx04cN2kAOJ6yX6pT9HJTjc0wG2zn5S5eviD9CP9O6Y/V5qg8bG4qIXveio2lpiG5Y+f4msTenP8mEl9PCWbJA0oP/Il4QfX0cC1VuB6En86vzApT7WkB8qIUteJUr5ZMbJ3KIfxSElm2N6tuxs92wteoA+5hPQv3SoS+KMXma3sZ3SP37Tn9d1X0ljn9E9dV86R7yzyds096Jflvg2++UP7Lct3u/7J/mx34Q3uD+HhBJ+y1veclzyoA6pVAVi4pew3+te9zpu1b7+ZhLX9oIhBTOU/ODMOs1cBYeAnTLgkFjBYJQoNpOZEuAACt4ESxIzXQMjYcJBkFApJ7G6ziiokJDYqJURq4dWa61AlfMnCLVaUMmWIXRLGFU/VQhIHFCc9TdJBc5BnQ5NAdYp7eWkyX4LbPHQR0aBM9XN5FJY3fb2719t7zJyP061jLpVi1rxdn9tECAJ7Dmo2k2p+m/GXmA3VmlR428lRVVGXRWsWYUUUO0l+UHhS/RoH0O1NODfNvlhLASXEjp1qCpODGN35XrJWNdJ/Awpo15Ozl54CIoENd56Y1y7h8FuMOW3/qrxWDrfpnTG3JtuNHCJAzs11ziv5M9qqEqd2jZnRZGzYy6oEutfm/RxSfJjSGdW/zfRKyq9Nnl1Mx2geqA75/1NmyvAqAPbrOCS8UoIO2SwG4T47zndWbqNrHfPaNlLmWslq1ST0e/d1zh3dZzqn23GeuuJsOIPBXRsAz1TfZSEknR1CcbI8NLkRyVF2MruG7XKzqjsUdkn+JobV/ND8mNT2yC5xnaVXTWnVCla3Re0s3Vs0hpyNzUUQ3a0ZGrMHgpYfDbVfsGGcVGh2X1deQVybLTEz178pqGkBo640f8lK2PJj7n5ukT3jLH1TFtR+zp0iT7BV3K073MN9aOvO5ba5yW2o5v8GEoMS4iYgyp5yOsS/TK07QVnATW/U7UAuyQ4Vk1SgfFebNDYWMzNiynboAJmqZ2f0yFTfnXXzncXTKvtqrVV5bDXEt3lW0qasTGb+FhDfldVOUqo0EUlB6phKqE8lWQeSn74W3dRUtxi3vKz+YJijyl/3PxQhTI0H8rGShDRP9orQeS/Vcducu1Fvyzx7fbDH9ikf7v63SQ/dmhkrO5LFKg88EpRF+dL5tIktE1kyJgM/W1J8oPyF+QLSFwSAyo3VIpw2N7whje0pYnuL/li1VAWuF7T2TUwHEeK0IpDf/XL5FYxUKuy/cTBJsmPJYyGEhH9vzH4nL/+6eUy2vogcJDQGds7ypAaj1oNsnJrVY6DWisWfYXMcDP0ViGwtOrmkuV+//vf367gcG5lugUZjBXHjdG3dWXsYphUqvRXvavPqiSMiaTWpm83qWcyIsZNtYvA7x/+4R8WBfzaQH5ssdnmkmSwnUEZLk4SaNpRlTFLxroCY4mbbjC4bfKjEkHKMq3cWbHovv1lm35u+hvlm0vn21KdMdaGJQ5sJRXdoz8mSk/NNVvKVJTVxWESvJjTPutfm/RxSfKjm+jp92kTvbLJ24FKB3QTHWN/I1e2p0gK6Tunxf/vJz/6SeK+Pu3r2+K6l+RHX5d0E7FdHWnlbWqsBS51GHK1izPdPzh50/mwxven+ti9/9LkR9kECwvsTP8etkRW4LnEJlpY2MQ2VLDwd3/3d5NvKllL7qbGYMiO0udT9lBymb6faj+7pqKqH8CXrEv8Y79UBw7ZhKHgpHwWOsUK8FiQtGRcl+ieMbZjbfP9qXGVgGbHh9guSX5Ue+bs8xLb0den/SSF8aUfJCyW2pIxeZP8UCFtcckijkov9nvs2sQGTY3F2P37SfC+bZBsXWrn52SNH+iVzfzQutxfdYdKmDn7QJ9I9tlSzZc058qmbuJjjfldEufaIBnk/vw+cdBekh+18CLBrApMMkW1ioUQz5jzx8fmdVUSkX8J5u9+97vHJeg2ffPlXvTLEr22H/7AGvb2sO+R5Mdhj0Dn+YwghTJV/bBE2LsBSNewDCkdBpJCsBdPssMqBiXBSLgoPM9UfVCZ0CrV7hqYCuxt2dnv5MccoyUBcSU/hsrkpxzd+gwXiQ4rBipusJGoUkkiKK5rKaPuMyWSVDxIxLivkvqp7UBjfVkr+UHBWw0QuDCgdbikPeNkZcnZH5tOM3KpX2SNPKlAkgDpv7J0yVhvYpiXtFMiyBYCCbJa1bU6YxV36dkfS54z9Z0KHJbMt6U6Y+x5/d+TT5eKlyX8y2GVoOsHgWv1sZ/8oI84dv4t6f8S3bttsmzOwZVsrdLu2gakKmxsJflISH6MjbUAnv7oXoIRycPDvtZKftDX5M/qKH0wxIJMbJr8wGcT27Ak+bGm3E2N31TyY0iHle8xFqDXs8bm7UElP9h+20tVnWw7X5fonjG2Y4HT3LjuNfmx1D4vsR395EdteaAXLDBZECQH/KqltmRs0Yo/ZRGEP6UCZG6lfhM7ux/JD9sn8Fli5+eSH7aI6buETl10FR3V3So/9Ep4CQlnaEka2SaFS3chbRMfa8iO2p5nrM973vMed07hXJK59GxVko6Nuaoh1cPOxONDSoSoApka2+58GxvX7gKopFIl6Da1Y1PJjzn9ssS3SfJjeESS/NhUUvfx+0Plj+UEcKTOfvazL3Lk/WZJ5QeFJfNfq+EMmokiISBIsc2BwqvgVpZcFYKzKWp/ae2xqy0dn/zkJwe3vSg122SVawzzEkZLArKhbS+eKYGhzNJKdH9rTzfIdwDT2972trYSRhZ47A0mS7a9eC7lr+pDVlp1RZWVq7CQ+VeBM3ZIYfWFYRra9kLRC9QluTat/CATEhC2K3Hii5Ey7v0M+FUEOOTXM0o+u9teBIkO9lU94/OpyoPaR+yNJd23ztjzrFrH3u3+K1zH5I/BNDfMizp3pPbVGyvJQwdBDl1W9G0XYuCrsmhbdVIl40vm2xIDOdWO/u85QuYG5kvm2ti2F89Ufi+BWHuwu+3YpI/95IfAkvNMTy3p/yZ6ZT8qP/rbE3Dg9Nv24n+d3+G8EA7cXPJD0tTcqTNGiimdpeKsDq7bRPbG9sxX+T/Zl6Qc2/YyN9abtGW/vlvnGLBz/a09XTmdc8ptD+Vwq3aUMOacD2174TB3t0xMjSv96x6b2oaxygg6yxxWudjdVrIXuds0+TG27aXsofbhM1TZUe23Ck2HD217sX2MTaTbl+iAMb9pqiyd3qmFiW2TH0t0z6bJjzl9YrGLnPNhtLvOLfAc/bGNpltx1q8KWGqfBdp8kqoQGLIdQ/pUksIhwbYDq660Hdy11JaMBcLlC7gfn1Ul1dRK/SY2aD+SH6c4xSnarRlL7Pxc8mPptpd+8oPuMw4Omq1tw91tL+ISiVY+6hIfqx+bDG037G57cVaLxUBbv7tnfpSeLZ9ubMxrS44D2/mLdDKfY4n+4YePjWsl6XCVmKsE3ab2aS/6ZYle2w9/YNM+7uL3k/zYoVGpg69K4dUbBARNlIvtKEuEfZPkh9XqOhTP7xgnBxtJcjAMAr065EuwSBFRxpyxvrKpwzxt33B6tkvVgIyuQESpWZ12P+fAjw3LEkZLArI68NSbCrr9F2BbnbT9x6Wv5dh3kx++JzC3B7K2KMlEex1w9xpi1D1Qz3e1RULJlgBbkBjmOlBQkI+5BIjT+oeu6ksdeFqVJ1akOH+cGQF5ceEs1jknc+JvlVbApcKj+4rjSso4BXw/zruoYNbz6/BcAYUyZsk5Ch0vxmku+VEHPtlKJJCs/b11gOvSA0+LM2esz2/pYbAMnXLOsVdimi+MKIfA4a5Tb0JZOt+W6owxWagVEpU+HA2rRw49s9q5ZK65r3FUxk7flD7RV3PPNr+xPddL+1grglZROWn40pfauaT/S/TKNskyfV9S+dE/F6SSDdpON0gcS7iZA3O6k62gM+ijOky2EtsCjW61m7cN+C6dLVicusxJ++MFy3XIXemB7srktmM9p4sO4nN95MALHksH9+V0yMkmd2RV4GBBgO5lP+twRoFcbe3x+dBhmXPJD/ZzU9vgDC9jrpKzDrUse2PVW3Khe+bAXuRubHz6CbKuHe0fMNu1h9pnQWCq/fQj+aWTVV3ymerAU2cU0Pe+s0QHTCU/jI1zy/pjSFa6B7nXWyHqQOslAekS3TPGdihRUTpnblwlSC3e4FYLG9rC/gh4p5IfS+0z38j4TdmOoeRHJSkkxftVr0v0y1ggXAEvHabS2VaauWupDRobi6n7L7ENS5+/RNam2jKWHK+50z0zqwJq88IlHuA3L/Gx+smPqlAzNnUmWCUWyI+Er0NKyeWYni2Z7x54Wn2tA0pVahv3qmr3+Zz+scA1ldSSpKNXLbZ0t7tvYldr3LbRL0v02ib+wNxcOJo+T/Jjx0bT6rwDSCkCzqgVPxcD4Y0gEiEqMqzmW8VTysYhHvubPWvuI2vKgZbR9xo0q1IcBmd++Mz9KRyBrMyocz04uv6Xo2ZlwAqMVWvBBUWv9N8KjEDQd5TOWRGwQsVJs5fbb5wXIuDnyAic9MNqh79RGBSWEsT6mzK87uFl/SGaYuT1mc7A0E8HD+m78yYE8N2/2ecpEWMl3ioIhSi44SwKxhw0W8bM87WTM1ztolA4DQJZzhUHmfJ3WJNEgWSPvo8xcggajgJBPNxbJYMA0bM5VPZiMtAu7Zt6nab26IuMPLmQnOEkeA2ng530y9gWA6vIXok7VqUgAWYvM24uyTDGR3JHxp2R4tDb136JS1yidW6M29j9Np1mdR5NnQnhOc4/oOz9k8XHGrslYy3jz/CpknGAr2DZ4b1kjjNOTshEP3ml3fprLBk0hxHrr1WOWo3CVpLJZ8YOV8k/c6x/v7nkhzkoweBZVU49xW5qvgl+jeMSnSGpZCVs6KoSZ6vEHBHPlNA0b5bONQk5Dky94YlTo38YzcnMXB8rYHJvssGp92pCCcylOlP/jfOY7qVX9L/0rAPTqlx4bHwkBsimecSZl3QkG+SOXqi/CaBcnEv6mhwaf0lwzhXdq9TYKupS3UkO6SE6g34WCCn5NZ/pfzpCnwWIdL9/3eqEMTlwACVGxl+AZ8VdAtnf9U9fJJy2HetN9cTa3yfr+iIoIT8qADGnL3/jN35jVKeTO3aTTaOnvHJVoFyvfyQ3dbYAXcKekFPJ7SU2ka7hYG9jGwQ1FjHYGLaQPiAD7A89uKbc9cfDHJiyo75vfg/ZwwpMp9rvYODyBwTK5gm9Ym7RyXySpTqw60uV32TMyLg9/WwShs4Ck7Sl481n1U7Ghg/jTARzyVwgR0vn65RPM2T3yyZ19YhKvNo+xiZNjSt58g9bCzz6QSZUmpFfY0aWaxtn6T5JEn/77d/+7dZ3nLLPgk2s+J1928FPKX+k/NGuDaokBZvUPaScvNScGrIlfNryu7r6tWtjBO58Ab/vblHe1s7ya/vP7I7F0H03sQ3avt9+tTlCho0JHW7ulf8iWcrX47uwKcZGe/i89Dw/lS9sO8mcjzUUhxh3lS18TH6uxS4VSfxqiX/3F19gOqRnnYc35msXe34fm6XqsV8BM6Z/LDbWvB6LTcgY+WQ7yV5ddMZSu4rrpvpFwoU9X+rbSWov8QfGfMC17ewu3C/Jj10YhYE2CGY5Rlbb9+NMBY+svfv2FXKq/C8FxqFg0O1b9mxKzv/nXEwF4NUNxmnT32wzDGsxwkH/hyo3htrluZIUDAQnp15rxUhUuajtK11l2L/PECN/c2/MOVoUFuabKKRN+7IN94P8TX+Mu4yWvFq239biY14ZbwGlxMhQ0mONfpo3HGLGlyPI6RFwjFV+1DMlFQSXY1udum07yPlGJyzVA0P88Kg9x96etPSVcEv7KCjgjG5y734719Irm8rPUB/pFP/IzjZX9cWYlZ53r65NMR4qcgTvS2xNjWHZC7pqiPm2Y71NP9f+zTZtN07sSJ+vtm1zv/4c34ttmJo/+yF3m47H3Pye+9zz9nveLmnDpv3eT92zdFy736M3+R1L9fxS++x7S+9ZTPzGAtWY/7PtnJL8YIdVBm5yHcT4T7XnsJ8/5FuKUei7rh3f1scaGs/u+WLFZkrPjvFzb3aKnzfkN27LVvKjDujt33dTu7ptGzaR4SX+wCb3O5K/m+THkTx6afuhEBC8yiJ7tVU/i1wHN1k5nNtjeSiNz0MPjEBtk7GCbxVZgCj7PlSa2Q90lM+rphl6BeyBdSAPOiYIWE1TwWY1KVcIhEAIHE0EJCRVA6kWtaCgmqAqn4+mfqYv+09AYlC1hWoclYAqYixQqV7qX7Gr+z8ee3lCkh97oZffHpMEBLX16lj78Kt0kmJUwqwM3Pu/l6yiHpMAj5FOe5We1XRVQJUIm9v2Ao19qLZGKDveprrlGMGbbq5AgC5T9eH8nDrAd4Xb5hYhEAIhsBME2GFbKywoWPlX9WHbX2zrTgzPEdWIen25bemOHlD1YStwvyI+dnX3hzXJj90fo7RwBwkoo5PkkAW2ssCQKhmVBXbGydJy/h3sWpq0EgGHwjmMz1aoquCYS36QK6vwDpRcuh95pebmNscgAWejOGemDqE9BhGkyyEQAkcxAYGos428Xck5Dle72tXaLa+5QmBTAramWJhywL1DviXRhvy02NVNyR7895P8OHjmeWIIhMAxQMBrpG0leOxjH3vcqfLePsAJmzvz4xjAky6GQAiEQAiEQAiEQAiEwIESSPLjQHHnYSEQAscSAW8AcsK4115aDXAaukPCJESm3mh0LDFKX0MgBEIgBEIgBEIgBELgIAgk+XEQlPOMEAiBY5qAk8aV2irBtT90yVuTjmlg6Xw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3vIDwAAAP/UlEQVQ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no/68dO6YBAABAGObfNSY4dtQAIeVDHAECBAgQIECAAAECBAgQINAScH609tCGAAECBAgQIECAAAECBAgQOAs4P86g4ggQIECAAAECBAgQIECAAIGWgPOjtYc2BAgQIECAAAECBAgQIECAwFnA+XEGFUeAAAECBAgQIECAAAECBAi0BJwfrT20IUCAAAECBAgQIECAAAECBM4Czo8zqDgCBAgQIECAAAECBAgQIECgJeD8aO2hDQECBAgQIECAAAECBAgQIHAWcH6cQcURIECAAAECBAgQIECAAAECLQHnR2sPbQgQIECAAAECBAgQIECAAIGzgPPjDCqOAAECBAgQIECAAAECBAgQaAk4P1p7aEOAAAECBAgQIECAAAECBAicBZwfZ1BxBAgQIECAAAECBAgQIECAQEvA+dHaQxsCBAgQIECAAAECBAgQIEDgLOD8OIOKI0CAAAECBAgQIECAAAECBFoCzo/WHtoQIECAAAECBAgQIECAAAECZwHnxxlUHAECBAgQIECAAAECBAgQINAScH609tCGAAECBAgQIECAAAECBAgQOAs4P86g4ggQIECAAAECBAgQIECAAIGWgPOjtYc2BAgQIECAAAECBAgQIECAwFnA+XEGFUeAAAECBAgQIECAAAECBAi0BJwfrT20IUCAAAECBAgQIECAAAECBM4Czo8zqDgCBAgQIECAAAECBAgQIECgJeD8aO2hDQECBAgQIECAAAECBAgQIHAWcH6cQcURIECAAAECBAgQIECAAAECLQHnR2sPbQgQIECAAAECBAgQIECAAIGzgPPjDCqOAAECBAgQIECAAAECBAgQaAk4P1p7aEOAAAECBAgQIECAAAECBAicBZwfZ1BxBAgQIECAAAECBAgQIECAQEvA+dHaQxsCBAgQIECAAAECBAgQIEDgLOD8OIOKI0CAAAECBAgQIECAAAECBFoCzo/WHtoQIECAAAECBAgQIECAAAECZwHnxxlUHAECBAgQIECAAAECBAgQINAScH609tCGAAECBAgQIECAAAECBAgQOAs4P86g4ggQIECAAAECBAgQIECAAIGWgPOjtYc2BAgQIECAAAECBAgQIECAwFnA+XEGFUeAAAECBAgQIECAAAECBAi0BJwfrT20IUCAAAECBAgQIECAAAECBM4Czo8zqDgCBAgQIECAAAECBAgQIECgJeD8aO2hDQECBAgQIECAAAECBAgQIHAWcH6cQcURIECAAAECBAgQIECAAAECLQHnR2sPbQgQIECAAAECBAgQIECAAIGzgPPjDCqOAAECBAgQIECAAAECBAgQaAk4P1p7aEOAAAECBAgQIECAAAECBAicBZwfZ1BxBAgQIECAAAECBAgQIECAQEvA+dHaQxsCBAgQIECAAAECBAgQIEDgLOD8OIOKI0CAAAECBAgQIECAAAECBFoCzo/WHtoQIECAAAECBAgQIECAAAECZwHnxxlUHAECBAgQIECAAAECBAgQINAScH609tCGAAECBAgQIECAAAECBAgQOAs4P86g4ggQIECAAAECBAgQIECAAIGWgPOjtYc2BAgQIECAAAECBAgQIECAwFnA+XEGFUeAAAECBAgQIECAAAECBAi0BJwfrT20IUCAAAECBAgQIECAAAECBM4Czo8zqDgCBAgQIECAAAECBAgQIECgJeD8aO2hDQECBAgQIECAAAECBAgQIHAWcH6cQcURIECAAAECBAgQIECAAAECLQHnR2sPbQgQIECAAAECBAgQIECAAIGzgPPjDCqOAAECBAgQIECAAAECBAgQaAk4P1p7aEOAAAECBAgQIECAAAECBAicBZwfZ1BxBAgQIECAAAECBAgQIECAQEvA+dHaQxsCBAgQIECAAAECBAgQIEDgLOD8OIOKI0CAAAECBAgQIECAAAECBFoCzo/WHtoQIECAAAECBAgQIECAAAECZwHnxxlUHAECBAgQIECAAAECBAgQINAScH609tCGAAECBAgQIECAAAECBAgQOAs4P86g4ggQIECAAAECBAgQIECAAIGWgPOjtYc2BAgQIECAAAECBAgQIECAwFnA+XEGFUeAAAECBAgQIECAAAECBAi0BJwfrT20IUCAAAECBAgQIECAAAECBM4Czo8zqDgCBAgQIECAAAECBAgQIECgJeD8aO2hDQECBAgQIECAAAECBAgQIHAWcH6cQcURIECAAAECBAgQIECAAAECLQHnR2sPbQgQIECAAAECBAgQIECAAIGzgPPjDCqOAAECBAgQIECAAAECBAgQaAk4P1p7aEOAAAECBAgQIECAAAECBAicBZwfZ1BxBAgQIECAAAECBAgQIECAQEvA+dHaQxsCBAgQIECAAAECBAgQIEDgLOD8OIOKI0CAAAECBAgQIECAAAECBFoCzo/WHtoQIECAAAECBAgQIECAAAECZwHnxxlUHAECBAgQIECAAAECBAgQINAScH609tCGAAECBAgQIECAAAECBAgQOAs4P86g4ggQIECAAAECBAgQIECAAIGWgPOjtYc2BAgQIECAAAECBAgQIECAwFnA+XEGFUeAAAECBAgQIECAAAECBAi0BJwfrT20IUCAAAECBAgQIECAAAECBM4Czo8zqDgCBAgQIECAAAECBAgQIECgJeD8aO2hDQECBAgQIECAAAECBAgQIHAWcH6cQcURIECAAAECBAgQIECAAAECLQHnR2sPbQgQIECAAAECBAgQIECAAIGzgPPjDCqOAAECBAgQIECAAAECBAgQaAk4P1p7aEOAAAECBAgQIECAAAECBAicBQagReE2+Z0Nd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nvGrpSpPr>
          <p:cNvPr id="32" name="Group 31"/>
          <p:cNvGrpSpPr/>
          <p:nvPr/>
        </p:nvGrpSpPr>
        <p:grpSpPr>
          <a:xfrm>
            <a:off x="296651" y="-923967"/>
            <a:ext cx="4860000" cy="6696000"/>
            <a:chOff x="3911288" y="-643152"/>
            <a:chExt cx="4860000" cy="6696000"/>
          </a:xfrm>
        </p:grpSpPr>
        <p:graphicFrame>
          <p:nvGraphicFramePr>
            <p:cNvPr id="23" name="Object 22"/>
            <p:cNvGraphicFramePr>
              <a:graphicFrameLocks noChangeAspect="1"/>
            </p:cNvGraphicFramePr>
            <p:nvPr>
              <p:extLst>
                <p:ext uri="{D42A27DB-BD31-4B8C-83A1-F6EECF244321}">
                  <p14:modId xmlns:p14="http://schemas.microsoft.com/office/powerpoint/2010/main" val="555384831"/>
                </p:ext>
              </p:extLst>
            </p:nvPr>
          </p:nvGraphicFramePr>
          <p:xfrm>
            <a:off x="3911288" y="-643152"/>
            <a:ext cx="4860000" cy="6696000"/>
          </p:xfrm>
          <a:graphic>
            <a:graphicData uri="http://schemas.openxmlformats.org/presentationml/2006/ole">
              <mc:AlternateContent xmlns:mc="http://schemas.openxmlformats.org/markup-compatibility/2006">
                <mc:Choice xmlns:v="urn:schemas-microsoft-com:vml" Requires="v">
                  <p:oleObj spid="_x0000_s64648" name="Graph" r:id="rId6" imgW="3240000" imgH="4464000" progId="Origin95.Graph">
                    <p:embed/>
                  </p:oleObj>
                </mc:Choice>
                <mc:Fallback>
                  <p:oleObj name="Graph" r:id="rId6" imgW="3240000" imgH="4464000" progId="Origin95.Graph">
                    <p:embed/>
                    <p:pic>
                      <p:nvPicPr>
                        <p:cNvPr id="0" name=""/>
                        <p:cNvPicPr>
                          <a:picLocks noChangeAspect="1" noChangeArrowheads="1"/>
                        </p:cNvPicPr>
                        <p:nvPr/>
                      </p:nvPicPr>
                      <p:blipFill>
                        <a:blip r:embed="rId7"/>
                        <a:srcRect/>
                        <a:stretch>
                          <a:fillRect/>
                        </a:stretch>
                      </p:blipFill>
                      <p:spPr bwMode="auto">
                        <a:xfrm>
                          <a:off x="3911288" y="-643152"/>
                          <a:ext cx="4860000" cy="6696000"/>
                        </a:xfrm>
                        <a:prstGeom prst="rect">
                          <a:avLst/>
                        </a:prstGeom>
                        <a:noFill/>
                        <a:ln>
                          <a:noFill/>
                        </a:ln>
                      </p:spPr>
                    </p:pic>
                  </p:oleObj>
                </mc:Fallback>
              </mc:AlternateContent>
            </a:graphicData>
          </a:graphic>
        </p:graphicFrame>
        <p:sp>
          <p:nvSpPr>
            <p:cNvPr id="20" name="TextBox 19"/>
            <p:cNvSpPr txBox="1"/>
            <p:nvPr/>
          </p:nvSpPr>
          <p:spPr>
            <a:xfrm>
              <a:off x="7399542" y="1480106"/>
              <a:ext cx="320922" cy="326243"/>
            </a:xfrm>
            <a:prstGeom prst="rect">
              <a:avLst/>
            </a:prstGeom>
            <a:noFill/>
          </p:spPr>
          <p:txBody>
            <a:bodyPr wrap="none" rtlCol="0">
              <a:spAutoFit/>
            </a:bodyPr>
            <a:lstStyle/>
            <a:p>
              <a:pPr algn="l">
                <a:lnSpc>
                  <a:spcPct val="95000"/>
                </a:lnSpc>
              </a:pPr>
              <a:r>
                <a:rPr lang="en-US" sz="1600" dirty="0" smtClean="0"/>
                <a:t>X</a:t>
              </a:r>
            </a:p>
          </p:txBody>
        </p:sp>
        <p:sp>
          <p:nvSpPr>
            <p:cNvPr id="29" name="TextBox 28"/>
            <p:cNvSpPr txBox="1"/>
            <p:nvPr/>
          </p:nvSpPr>
          <p:spPr>
            <a:xfrm>
              <a:off x="6311700" y="2036962"/>
              <a:ext cx="401072" cy="326243"/>
            </a:xfrm>
            <a:prstGeom prst="rect">
              <a:avLst/>
            </a:prstGeom>
            <a:noFill/>
          </p:spPr>
          <p:txBody>
            <a:bodyPr wrap="none" rtlCol="0">
              <a:spAutoFit/>
            </a:bodyPr>
            <a:lstStyle/>
            <a:p>
              <a:pPr>
                <a:lnSpc>
                  <a:spcPct val="95000"/>
                </a:lnSpc>
              </a:pPr>
              <a:r>
                <a:rPr lang="en-US" sz="1600" dirty="0">
                  <a:solidFill>
                    <a:srgbClr val="FF0000"/>
                  </a:solidFill>
                </a:rPr>
                <a:t>X</a:t>
              </a:r>
              <a:r>
                <a:rPr lang="en-US" sz="1600" baseline="30000" dirty="0">
                  <a:solidFill>
                    <a:srgbClr val="FF0000"/>
                  </a:solidFill>
                </a:rPr>
                <a:t>+</a:t>
              </a:r>
              <a:endParaRPr lang="en-US" sz="1600" dirty="0">
                <a:solidFill>
                  <a:srgbClr val="FF0000"/>
                </a:solidFill>
              </a:endParaRPr>
            </a:p>
          </p:txBody>
        </p:sp>
        <p:sp>
          <p:nvSpPr>
            <p:cNvPr id="30" name="TextBox 29"/>
            <p:cNvSpPr txBox="1"/>
            <p:nvPr/>
          </p:nvSpPr>
          <p:spPr>
            <a:xfrm>
              <a:off x="5100876" y="2704848"/>
              <a:ext cx="476412" cy="326243"/>
            </a:xfrm>
            <a:prstGeom prst="rect">
              <a:avLst/>
            </a:prstGeom>
            <a:noFill/>
          </p:spPr>
          <p:txBody>
            <a:bodyPr wrap="none" rtlCol="0">
              <a:spAutoFit/>
            </a:bodyPr>
            <a:lstStyle/>
            <a:p>
              <a:pPr>
                <a:lnSpc>
                  <a:spcPct val="95000"/>
                </a:lnSpc>
              </a:pPr>
              <a:r>
                <a:rPr lang="en-US" sz="1600" dirty="0" err="1" smtClean="0">
                  <a:solidFill>
                    <a:srgbClr val="0025FF"/>
                  </a:solidFill>
                </a:rPr>
                <a:t>X</a:t>
              </a:r>
              <a:r>
                <a:rPr lang="en-US" sz="1600" baseline="-25000" dirty="0" err="1" smtClean="0">
                  <a:solidFill>
                    <a:srgbClr val="0025FF"/>
                  </a:solidFill>
                </a:rPr>
                <a:t>d</a:t>
              </a:r>
              <a:r>
                <a:rPr lang="en-US" sz="1600" baseline="30000" dirty="0" smtClean="0">
                  <a:solidFill>
                    <a:srgbClr val="0025FF"/>
                  </a:solidFill>
                </a:rPr>
                <a:t>+</a:t>
              </a:r>
              <a:endParaRPr lang="en-US" sz="1600" dirty="0">
                <a:solidFill>
                  <a:srgbClr val="0025FF"/>
                </a:solidFill>
              </a:endParaRPr>
            </a:p>
          </p:txBody>
        </p:sp>
      </p:grpSp>
      <p:pic>
        <p:nvPicPr>
          <p:cNvPr id="37" name="Picture 2"/>
          <p:cNvPicPr>
            <a:picLocks noChangeAspect="1" noChangeArrowheads="1"/>
          </p:cNvPicPr>
          <p:nvPr/>
        </p:nvPicPr>
        <p:blipFill rotWithShape="1">
          <a:blip r:embed="rId8">
            <a:extLst>
              <a:ext uri="{28A0092B-C50C-407E-A947-70E740481C1C}">
                <a14:useLocalDpi xmlns:a14="http://schemas.microsoft.com/office/drawing/2010/main" val="0"/>
              </a:ext>
            </a:extLst>
          </a:blip>
          <a:srcRect t="14032"/>
          <a:stretch/>
        </p:blipFill>
        <p:spPr bwMode="auto">
          <a:xfrm>
            <a:off x="46598" y="3429689"/>
            <a:ext cx="4965773" cy="26469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8" name="Picture 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371346" y="721917"/>
            <a:ext cx="4815141" cy="29377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9" name="TextBox 38"/>
          <p:cNvSpPr txBox="1"/>
          <p:nvPr/>
        </p:nvSpPr>
        <p:spPr>
          <a:xfrm>
            <a:off x="4378230" y="2570167"/>
            <a:ext cx="396262" cy="326243"/>
          </a:xfrm>
          <a:prstGeom prst="rect">
            <a:avLst/>
          </a:prstGeom>
          <a:noFill/>
        </p:spPr>
        <p:txBody>
          <a:bodyPr wrap="none" rtlCol="0">
            <a:spAutoFit/>
          </a:bodyPr>
          <a:lstStyle/>
          <a:p>
            <a:pPr algn="l">
              <a:lnSpc>
                <a:spcPct val="95000"/>
              </a:lnSpc>
            </a:pPr>
            <a:r>
              <a:rPr lang="en-US" sz="1600" dirty="0" err="1" smtClean="0">
                <a:solidFill>
                  <a:srgbClr val="008000"/>
                </a:solidFill>
              </a:rPr>
              <a:t>X</a:t>
            </a:r>
            <a:r>
              <a:rPr lang="en-US" sz="1600" baseline="-25000" dirty="0" err="1" smtClean="0">
                <a:solidFill>
                  <a:srgbClr val="008000"/>
                </a:solidFill>
              </a:rPr>
              <a:t>d</a:t>
            </a:r>
            <a:endParaRPr lang="en-US" sz="1600" dirty="0" smtClean="0">
              <a:solidFill>
                <a:srgbClr val="008000"/>
              </a:solidFill>
            </a:endParaRPr>
          </a:p>
        </p:txBody>
      </p:sp>
      <p:pic>
        <p:nvPicPr>
          <p:cNvPr id="27" name="Picture 26"/>
          <p:cNvPicPr>
            <a:picLocks noChangeAspect="1"/>
          </p:cNvPicPr>
          <p:nvPr>
            <p:custDataLst>
              <p:tags r:id="rId2"/>
            </p:custDataLst>
          </p:nvPr>
        </p:nvPicPr>
        <p:blipFill>
          <a:blip r:embed="rId10" cstate="hqprint">
            <a:extLst>
              <a:ext uri="{28A0092B-C50C-407E-A947-70E740481C1C}">
                <a14:useLocalDpi xmlns:a14="http://schemas.microsoft.com/office/drawing/2010/main" val="0"/>
              </a:ext>
            </a:extLst>
          </a:blip>
          <a:stretch>
            <a:fillRect/>
          </a:stretch>
        </p:blipFill>
        <p:spPr>
          <a:xfrm>
            <a:off x="7176120" y="3883592"/>
            <a:ext cx="3772951" cy="758856"/>
          </a:xfrm>
          <a:prstGeom prst="rect">
            <a:avLst/>
          </a:prstGeom>
        </p:spPr>
      </p:pic>
      <p:pic>
        <p:nvPicPr>
          <p:cNvPr id="44" name="Picture 43"/>
          <p:cNvPicPr>
            <a:picLocks noChangeAspect="1"/>
          </p:cNvPicPr>
          <p:nvPr>
            <p:custDataLst>
              <p:tags r:id="rId3"/>
            </p:custDataLst>
          </p:nvPr>
        </p:nvPicPr>
        <p:blipFill>
          <a:blip r:embed="rId11" cstate="hqprint">
            <a:extLst>
              <a:ext uri="{28A0092B-C50C-407E-A947-70E740481C1C}">
                <a14:useLocalDpi xmlns:a14="http://schemas.microsoft.com/office/drawing/2010/main" val="0"/>
              </a:ext>
            </a:extLst>
          </a:blip>
          <a:stretch>
            <a:fillRect/>
          </a:stretch>
        </p:blipFill>
        <p:spPr>
          <a:xfrm>
            <a:off x="7176120" y="5013176"/>
            <a:ext cx="2986666" cy="758857"/>
          </a:xfrm>
          <a:prstGeom prst="rect">
            <a:avLst/>
          </a:prstGeom>
        </p:spPr>
      </p:pic>
      <p:sp>
        <p:nvSpPr>
          <p:cNvPr id="45" name="TextBox 44"/>
          <p:cNvSpPr txBox="1"/>
          <p:nvPr/>
        </p:nvSpPr>
        <p:spPr>
          <a:xfrm>
            <a:off x="1971010" y="3766554"/>
            <a:ext cx="1813895" cy="297004"/>
          </a:xfrm>
          <a:prstGeom prst="rect">
            <a:avLst/>
          </a:prstGeom>
          <a:noFill/>
        </p:spPr>
        <p:txBody>
          <a:bodyPr wrap="none" rtlCol="0">
            <a:spAutoFit/>
          </a:bodyPr>
          <a:lstStyle/>
          <a:p>
            <a:pPr algn="l">
              <a:lnSpc>
                <a:spcPct val="95000"/>
              </a:lnSpc>
            </a:pPr>
            <a:r>
              <a:rPr lang="en-US" sz="1400" b="1" dirty="0" smtClean="0">
                <a:solidFill>
                  <a:schemeClr val="accent6"/>
                </a:solidFill>
              </a:rPr>
              <a:t>CONSTANT RATES</a:t>
            </a:r>
          </a:p>
        </p:txBody>
      </p:sp>
      <p:sp>
        <p:nvSpPr>
          <p:cNvPr id="17" name="Rectangle 16"/>
          <p:cNvSpPr/>
          <p:nvPr/>
        </p:nvSpPr>
        <p:spPr>
          <a:xfrm>
            <a:off x="890479" y="6054531"/>
            <a:ext cx="2207656" cy="246221"/>
          </a:xfrm>
          <a:prstGeom prst="rect">
            <a:avLst/>
          </a:prstGeom>
        </p:spPr>
        <p:txBody>
          <a:bodyPr wrap="none">
            <a:spAutoFit/>
          </a:bodyPr>
          <a:lstStyle/>
          <a:p>
            <a:r>
              <a:rPr lang="en-US" sz="1000" i="1" dirty="0" err="1"/>
              <a:t>S.Borghardt</a:t>
            </a:r>
            <a:r>
              <a:rPr lang="en-US" sz="1000" i="1" dirty="0"/>
              <a:t> et al. </a:t>
            </a:r>
            <a:r>
              <a:rPr lang="en-US" sz="1000" i="1" dirty="0" smtClean="0"/>
              <a:t>arXiv:1911.01092</a:t>
            </a:r>
            <a:endParaRPr lang="en-US" sz="1000" dirty="0"/>
          </a:p>
        </p:txBody>
      </p:sp>
    </p:spTree>
    <p:extLst>
      <p:ext uri="{BB962C8B-B14F-4D97-AF65-F5344CB8AC3E}">
        <p14:creationId xmlns:p14="http://schemas.microsoft.com/office/powerpoint/2010/main" val="799256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E9BBE13A-652D-45D5-B3D8-82A75A19F727}"/>
              </a:ext>
            </a:extLst>
          </p:cNvPr>
          <p:cNvSpPr>
            <a:spLocks noGrp="1"/>
          </p:cNvSpPr>
          <p:nvPr>
            <p:ph type="dt" sz="half" idx="13"/>
          </p:nvPr>
        </p:nvSpPr>
        <p:spPr/>
        <p:txBody>
          <a:bodyPr/>
          <a:lstStyle/>
          <a:p>
            <a:fld id="{0DFDC86F-469B-4E12-8329-672CA268D71D}" type="datetime3">
              <a:rPr lang="en-US" smtClean="0"/>
              <a:t>1 July 2022</a:t>
            </a:fld>
            <a:endParaRPr lang="en-US" dirty="0"/>
          </a:p>
        </p:txBody>
      </p:sp>
      <p:sp>
        <p:nvSpPr>
          <p:cNvPr id="4" name="Foliennummernplatzhalter 3">
            <a:extLst>
              <a:ext uri="{FF2B5EF4-FFF2-40B4-BE49-F238E27FC236}">
                <a16:creationId xmlns:a16="http://schemas.microsoft.com/office/drawing/2014/main" id="{5DC516BF-C995-4C15-B38E-5F4B775E169F}"/>
              </a:ext>
            </a:extLst>
          </p:cNvPr>
          <p:cNvSpPr>
            <a:spLocks noGrp="1"/>
          </p:cNvSpPr>
          <p:nvPr>
            <p:ph type="sldNum" sz="quarter" idx="16"/>
          </p:nvPr>
        </p:nvSpPr>
        <p:spPr/>
        <p:txBody>
          <a:bodyPr/>
          <a:lstStyle/>
          <a:p>
            <a:r>
              <a:rPr lang="en-US"/>
              <a:t>Page </a:t>
            </a:r>
            <a:fld id="{A52F4D17-1AD6-42D9-B93A-EB002C62F438}" type="slidenum">
              <a:rPr lang="en-US" smtClean="0"/>
              <a:pPr/>
              <a:t>5</a:t>
            </a:fld>
            <a:endParaRPr lang="en-US" noProof="0" dirty="0"/>
          </a:p>
        </p:txBody>
      </p:sp>
      <p:sp>
        <p:nvSpPr>
          <p:cNvPr id="42" name="Title 1"/>
          <p:cNvSpPr>
            <a:spLocks noGrp="1"/>
          </p:cNvSpPr>
          <p:nvPr>
            <p:ph type="title"/>
          </p:nvPr>
        </p:nvSpPr>
        <p:spPr bwMode="auto">
          <a:xfrm>
            <a:off x="371476" y="239661"/>
            <a:ext cx="11449051" cy="635217"/>
          </a:xfrm>
        </p:spPr>
        <p:txBody>
          <a:bodyPr/>
          <a:lstStyle/>
          <a:p>
            <a:pPr>
              <a:defRPr/>
            </a:pPr>
            <a:r>
              <a:rPr lang="en-US" cap="none" dirty="0" smtClean="0"/>
              <a:t>Why ultra low energy ion implantation? </a:t>
            </a:r>
            <a:endParaRPr dirty="0"/>
          </a:p>
        </p:txBody>
      </p:sp>
      <p:pic>
        <p:nvPicPr>
          <p:cNvPr id="23"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5400" y="1107490"/>
            <a:ext cx="4859190" cy="3240360"/>
          </a:xfrm>
          <a:prstGeom prst="rect">
            <a:avLst/>
          </a:prstGeom>
        </p:spPr>
      </p:pic>
      <p:sp>
        <p:nvSpPr>
          <p:cNvPr id="7" name="TextBox 6"/>
          <p:cNvSpPr txBox="1"/>
          <p:nvPr/>
        </p:nvSpPr>
        <p:spPr>
          <a:xfrm>
            <a:off x="681614" y="4616694"/>
            <a:ext cx="3873176" cy="1495794"/>
          </a:xfrm>
          <a:prstGeom prst="rect">
            <a:avLst/>
          </a:prstGeom>
          <a:noFill/>
        </p:spPr>
        <p:txBody>
          <a:bodyPr wrap="none" rtlCol="0">
            <a:spAutoFit/>
          </a:bodyPr>
          <a:lstStyle/>
          <a:p>
            <a:pPr algn="l">
              <a:lnSpc>
                <a:spcPct val="95000"/>
              </a:lnSpc>
            </a:pPr>
            <a:r>
              <a:rPr lang="en-US" sz="1600" dirty="0" smtClean="0">
                <a:solidFill>
                  <a:schemeClr val="accent1">
                    <a:lumMod val="75000"/>
                  </a:schemeClr>
                </a:solidFill>
              </a:rPr>
              <a:t>WHY IMPLANTATION?</a:t>
            </a:r>
          </a:p>
          <a:p>
            <a:pPr algn="l">
              <a:lnSpc>
                <a:spcPct val="95000"/>
              </a:lnSpc>
            </a:pPr>
            <a:endParaRPr lang="en-US" sz="1600" dirty="0" smtClean="0">
              <a:solidFill>
                <a:schemeClr val="accent1">
                  <a:lumMod val="75000"/>
                </a:schemeClr>
              </a:solidFill>
            </a:endParaRPr>
          </a:p>
          <a:p>
            <a:pPr marL="342900" indent="-342900" algn="l">
              <a:lnSpc>
                <a:spcPct val="95000"/>
              </a:lnSpc>
              <a:buFontTx/>
              <a:buChar char="-"/>
            </a:pPr>
            <a:r>
              <a:rPr lang="en-US" sz="1600" dirty="0" smtClean="0">
                <a:solidFill>
                  <a:schemeClr val="accent1">
                    <a:lumMod val="75000"/>
                  </a:schemeClr>
                </a:solidFill>
              </a:rPr>
              <a:t>Wide range of </a:t>
            </a:r>
            <a:r>
              <a:rPr lang="en-US" sz="1600" dirty="0" smtClean="0">
                <a:solidFill>
                  <a:schemeClr val="accent1">
                    <a:lumMod val="75000"/>
                  </a:schemeClr>
                </a:solidFill>
              </a:rPr>
              <a:t>elements can be used</a:t>
            </a:r>
          </a:p>
          <a:p>
            <a:pPr marL="342900" indent="-342900" algn="l">
              <a:lnSpc>
                <a:spcPct val="95000"/>
              </a:lnSpc>
              <a:buFontTx/>
              <a:buChar char="-"/>
            </a:pPr>
            <a:r>
              <a:rPr lang="en-US" sz="1600" dirty="0" smtClean="0">
                <a:solidFill>
                  <a:schemeClr val="accent1">
                    <a:lumMod val="75000"/>
                  </a:schemeClr>
                </a:solidFill>
              </a:rPr>
              <a:t>Clean, performed in vacuum</a:t>
            </a:r>
          </a:p>
          <a:p>
            <a:pPr marL="342900" indent="-342900" algn="l">
              <a:lnSpc>
                <a:spcPct val="95000"/>
              </a:lnSpc>
              <a:buFontTx/>
              <a:buChar char="-"/>
            </a:pPr>
            <a:r>
              <a:rPr lang="en-US" sz="1600" dirty="0" smtClean="0">
                <a:solidFill>
                  <a:schemeClr val="accent1">
                    <a:lumMod val="75000"/>
                  </a:schemeClr>
                </a:solidFill>
              </a:rPr>
              <a:t>Post-annealing possible</a:t>
            </a:r>
          </a:p>
          <a:p>
            <a:pPr algn="l">
              <a:lnSpc>
                <a:spcPct val="95000"/>
              </a:lnSpc>
            </a:pPr>
            <a:endParaRPr lang="en-US" sz="1600" dirty="0" err="1" smtClean="0">
              <a:solidFill>
                <a:schemeClr val="accent1">
                  <a:lumMod val="75000"/>
                </a:schemeClr>
              </a:solidFill>
            </a:endParaRPr>
          </a:p>
        </p:txBody>
      </p:sp>
      <p:sp>
        <p:nvSpPr>
          <p:cNvPr id="26" name="TextBox 25"/>
          <p:cNvSpPr txBox="1"/>
          <p:nvPr/>
        </p:nvSpPr>
        <p:spPr>
          <a:xfrm>
            <a:off x="6961408" y="4725144"/>
            <a:ext cx="4921540" cy="1495794"/>
          </a:xfrm>
          <a:prstGeom prst="rect">
            <a:avLst/>
          </a:prstGeom>
          <a:noFill/>
        </p:spPr>
        <p:txBody>
          <a:bodyPr wrap="none" rtlCol="0">
            <a:spAutoFit/>
          </a:bodyPr>
          <a:lstStyle/>
          <a:p>
            <a:pPr algn="l">
              <a:lnSpc>
                <a:spcPct val="95000"/>
              </a:lnSpc>
            </a:pPr>
            <a:r>
              <a:rPr lang="en-US" sz="1600" dirty="0" smtClean="0">
                <a:solidFill>
                  <a:schemeClr val="accent1">
                    <a:lumMod val="75000"/>
                  </a:schemeClr>
                </a:solidFill>
              </a:rPr>
              <a:t>WHY ULTA LOW ENERGY?</a:t>
            </a:r>
          </a:p>
          <a:p>
            <a:pPr algn="l">
              <a:lnSpc>
                <a:spcPct val="95000"/>
              </a:lnSpc>
            </a:pPr>
            <a:endParaRPr lang="en-US" sz="1600" dirty="0" smtClean="0">
              <a:solidFill>
                <a:schemeClr val="accent1">
                  <a:lumMod val="75000"/>
                </a:schemeClr>
              </a:solidFill>
            </a:endParaRPr>
          </a:p>
          <a:p>
            <a:pPr marL="342900" indent="-342900" algn="l">
              <a:lnSpc>
                <a:spcPct val="95000"/>
              </a:lnSpc>
              <a:buFontTx/>
              <a:buChar char="-"/>
            </a:pPr>
            <a:r>
              <a:rPr lang="en-US" sz="1600" dirty="0" smtClean="0">
                <a:solidFill>
                  <a:schemeClr val="accent1">
                    <a:lumMod val="75000"/>
                  </a:schemeClr>
                </a:solidFill>
              </a:rPr>
              <a:t>Enough to implant in the ML</a:t>
            </a:r>
          </a:p>
          <a:p>
            <a:pPr marL="342900" indent="-342900" algn="l">
              <a:lnSpc>
                <a:spcPct val="95000"/>
              </a:lnSpc>
              <a:buFontTx/>
              <a:buChar char="-"/>
            </a:pPr>
            <a:r>
              <a:rPr lang="en-US" sz="1600" dirty="0" smtClean="0">
                <a:solidFill>
                  <a:schemeClr val="accent1">
                    <a:lumMod val="75000"/>
                  </a:schemeClr>
                </a:solidFill>
              </a:rPr>
              <a:t>Limits number of undesired defects</a:t>
            </a:r>
          </a:p>
          <a:p>
            <a:pPr marL="342900" indent="-342900" algn="l">
              <a:lnSpc>
                <a:spcPct val="95000"/>
              </a:lnSpc>
              <a:buFontTx/>
              <a:buChar char="-"/>
            </a:pPr>
            <a:r>
              <a:rPr lang="en-US" sz="1600" dirty="0" smtClean="0">
                <a:solidFill>
                  <a:schemeClr val="accent1">
                    <a:lumMod val="75000"/>
                  </a:schemeClr>
                </a:solidFill>
              </a:rPr>
              <a:t>Enables patterned implantation with free surface</a:t>
            </a:r>
            <a:endParaRPr lang="en-US" sz="1600" dirty="0" smtClean="0">
              <a:solidFill>
                <a:schemeClr val="accent1">
                  <a:lumMod val="75000"/>
                </a:schemeClr>
              </a:solidFill>
            </a:endParaRPr>
          </a:p>
          <a:p>
            <a:pPr algn="l">
              <a:lnSpc>
                <a:spcPct val="95000"/>
              </a:lnSpc>
            </a:pPr>
            <a:endParaRPr lang="en-US" sz="1600" dirty="0" err="1" smtClean="0">
              <a:solidFill>
                <a:schemeClr val="accent1">
                  <a:lumMod val="75000"/>
                </a:schemeClr>
              </a:solidFill>
            </a:endParaRPr>
          </a:p>
        </p:txBody>
      </p:sp>
      <p:sp>
        <p:nvSpPr>
          <p:cNvPr id="8" name="Rectangle 7"/>
          <p:cNvSpPr/>
          <p:nvPr/>
        </p:nvSpPr>
        <p:spPr>
          <a:xfrm rot="16200000">
            <a:off x="9569013" y="2241141"/>
            <a:ext cx="4350871" cy="276999"/>
          </a:xfrm>
          <a:prstGeom prst="rect">
            <a:avLst/>
          </a:prstGeom>
        </p:spPr>
        <p:txBody>
          <a:bodyPr wrap="none">
            <a:spAutoFit/>
          </a:bodyPr>
          <a:lstStyle/>
          <a:p>
            <a:r>
              <a:rPr lang="en-US" sz="1200" i="1" dirty="0"/>
              <a:t>S. </a:t>
            </a:r>
            <a:r>
              <a:rPr lang="en-US" sz="1200" i="1" dirty="0" err="1" smtClean="0"/>
              <a:t>Kretschmer</a:t>
            </a:r>
            <a:r>
              <a:rPr lang="en-US" sz="1200" i="1" dirty="0" smtClean="0"/>
              <a:t> et al., </a:t>
            </a:r>
            <a:r>
              <a:rPr lang="de-DE" sz="1200" i="1" dirty="0" smtClean="0">
                <a:solidFill>
                  <a:srgbClr val="000000"/>
                </a:solidFill>
              </a:rPr>
              <a:t>J</a:t>
            </a:r>
            <a:r>
              <a:rPr lang="de-DE" sz="1200" i="1" dirty="0">
                <a:solidFill>
                  <a:srgbClr val="000000"/>
                </a:solidFill>
              </a:rPr>
              <a:t>. Phys. Chem. Lett. 13 (2022) 514−519</a:t>
            </a:r>
            <a:endParaRPr lang="en-US" sz="1200" i="1" dirty="0"/>
          </a:p>
        </p:txBody>
      </p:sp>
      <p:pic>
        <p:nvPicPr>
          <p:cNvPr id="12" name="Picture 11"/>
          <p:cNvPicPr>
            <a:picLocks noChangeAspect="1"/>
          </p:cNvPicPr>
          <p:nvPr/>
        </p:nvPicPr>
        <p:blipFill rotWithShape="1">
          <a:blip r:embed="rId4">
            <a:extLst>
              <a:ext uri="{28A0092B-C50C-407E-A947-70E740481C1C}">
                <a14:useLocalDpi xmlns:a14="http://schemas.microsoft.com/office/drawing/2010/main" val="0"/>
              </a:ext>
            </a:extLst>
          </a:blip>
          <a:srcRect r="65882"/>
          <a:stretch/>
        </p:blipFill>
        <p:spPr>
          <a:xfrm>
            <a:off x="7320136" y="1059188"/>
            <a:ext cx="2996072" cy="3453419"/>
          </a:xfrm>
          <a:prstGeom prst="rect">
            <a:avLst/>
          </a:prstGeom>
        </p:spPr>
      </p:pic>
    </p:spTree>
    <p:extLst>
      <p:ext uri="{BB962C8B-B14F-4D97-AF65-F5344CB8AC3E}">
        <p14:creationId xmlns:p14="http://schemas.microsoft.com/office/powerpoint/2010/main" val="3753883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Chord 36"/>
          <p:cNvSpPr/>
          <p:nvPr/>
        </p:nvSpPr>
        <p:spPr>
          <a:xfrm rot="5400000">
            <a:off x="8925869" y="3263035"/>
            <a:ext cx="144016" cy="331146"/>
          </a:xfrm>
          <a:prstGeom prst="chord">
            <a:avLst>
              <a:gd name="adj1" fmla="val 5443527"/>
              <a:gd name="adj2" fmla="val 16200000"/>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sp>
        <p:nvSpPr>
          <p:cNvPr id="3" name="Datumsplatzhalter 2">
            <a:extLst>
              <a:ext uri="{FF2B5EF4-FFF2-40B4-BE49-F238E27FC236}">
                <a16:creationId xmlns:a16="http://schemas.microsoft.com/office/drawing/2014/main" id="{E9BBE13A-652D-45D5-B3D8-82A75A19F727}"/>
              </a:ext>
            </a:extLst>
          </p:cNvPr>
          <p:cNvSpPr>
            <a:spLocks noGrp="1"/>
          </p:cNvSpPr>
          <p:nvPr>
            <p:ph type="dt" sz="half" idx="13"/>
          </p:nvPr>
        </p:nvSpPr>
        <p:spPr/>
        <p:txBody>
          <a:bodyPr/>
          <a:lstStyle/>
          <a:p>
            <a:fld id="{FD13D59C-9010-4A54-AE48-56B48F1898F4}" type="datetime3">
              <a:rPr lang="en-US" smtClean="0"/>
              <a:t>1 July 2022</a:t>
            </a:fld>
            <a:endParaRPr lang="en-US" dirty="0"/>
          </a:p>
        </p:txBody>
      </p:sp>
      <p:sp>
        <p:nvSpPr>
          <p:cNvPr id="4" name="Foliennummernplatzhalter 3">
            <a:extLst>
              <a:ext uri="{FF2B5EF4-FFF2-40B4-BE49-F238E27FC236}">
                <a16:creationId xmlns:a16="http://schemas.microsoft.com/office/drawing/2014/main" id="{5DC516BF-C995-4C15-B38E-5F4B775E169F}"/>
              </a:ext>
            </a:extLst>
          </p:cNvPr>
          <p:cNvSpPr>
            <a:spLocks noGrp="1"/>
          </p:cNvSpPr>
          <p:nvPr>
            <p:ph type="sldNum" sz="quarter" idx="16"/>
          </p:nvPr>
        </p:nvSpPr>
        <p:spPr/>
        <p:txBody>
          <a:bodyPr/>
          <a:lstStyle/>
          <a:p>
            <a:r>
              <a:rPr lang="en-US"/>
              <a:t>Page </a:t>
            </a:r>
            <a:fld id="{A52F4D17-1AD6-42D9-B93A-EB002C62F438}" type="slidenum">
              <a:rPr lang="en-US" smtClean="0"/>
              <a:pPr/>
              <a:t>50</a:t>
            </a:fld>
            <a:endParaRPr lang="en-US" noProof="0" dirty="0"/>
          </a:p>
        </p:txBody>
      </p:sp>
      <p:sp>
        <p:nvSpPr>
          <p:cNvPr id="12" name="Title 11"/>
          <p:cNvSpPr>
            <a:spLocks noGrp="1"/>
          </p:cNvSpPr>
          <p:nvPr>
            <p:ph type="title"/>
          </p:nvPr>
        </p:nvSpPr>
        <p:spPr/>
        <p:txBody>
          <a:bodyPr/>
          <a:lstStyle/>
          <a:p>
            <a:r>
              <a:rPr lang="en-GB" altLang="zh-TW" dirty="0" smtClean="0"/>
              <a:t>Sources of localisation</a:t>
            </a:r>
            <a:endParaRPr lang="en-US" dirty="0"/>
          </a:p>
        </p:txBody>
      </p:sp>
      <p:grpSp>
        <p:nvGrpSpPr>
          <p:cNvPr id="2" name="Group 1"/>
          <p:cNvGrpSpPr/>
          <p:nvPr/>
        </p:nvGrpSpPr>
        <p:grpSpPr>
          <a:xfrm>
            <a:off x="335360" y="1412776"/>
            <a:ext cx="6048672" cy="3789681"/>
            <a:chOff x="-1357776" y="1556792"/>
            <a:chExt cx="6048672" cy="3789681"/>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0384" y="1660450"/>
              <a:ext cx="3411908" cy="3024336"/>
            </a:xfrm>
            <a:prstGeom prst="rect">
              <a:avLst/>
            </a:prstGeom>
          </p:spPr>
        </p:pic>
        <p:sp>
          <p:nvSpPr>
            <p:cNvPr id="8" name="TextBox 7"/>
            <p:cNvSpPr txBox="1"/>
            <p:nvPr/>
          </p:nvSpPr>
          <p:spPr>
            <a:xfrm>
              <a:off x="-957666" y="1556792"/>
              <a:ext cx="449162" cy="3231654"/>
            </a:xfrm>
            <a:prstGeom prst="rect">
              <a:avLst/>
            </a:prstGeom>
            <a:noFill/>
          </p:spPr>
          <p:txBody>
            <a:bodyPr wrap="none" rtlCol="0">
              <a:spAutoFit/>
            </a:bodyPr>
            <a:lstStyle/>
            <a:p>
              <a:pPr algn="r">
                <a:spcAft>
                  <a:spcPts val="2400"/>
                </a:spcAft>
              </a:pPr>
              <a:r>
                <a:rPr lang="en-US" sz="1200" dirty="0" smtClean="0"/>
                <a:t> 2.0</a:t>
              </a:r>
            </a:p>
            <a:p>
              <a:pPr algn="r">
                <a:spcAft>
                  <a:spcPts val="2400"/>
                </a:spcAft>
              </a:pPr>
              <a:r>
                <a:rPr lang="en-US" sz="1200" dirty="0" smtClean="0"/>
                <a:t>1.5</a:t>
              </a:r>
            </a:p>
            <a:p>
              <a:pPr algn="r">
                <a:spcAft>
                  <a:spcPts val="2400"/>
                </a:spcAft>
              </a:pPr>
              <a:r>
                <a:rPr lang="en-US" sz="1200" dirty="0" smtClean="0"/>
                <a:t>1.0</a:t>
              </a:r>
            </a:p>
            <a:p>
              <a:pPr algn="r">
                <a:spcAft>
                  <a:spcPts val="2400"/>
                </a:spcAft>
              </a:pPr>
              <a:r>
                <a:rPr lang="en-US" sz="1200" dirty="0" smtClean="0"/>
                <a:t> 0.5</a:t>
              </a:r>
            </a:p>
            <a:p>
              <a:pPr algn="r">
                <a:spcAft>
                  <a:spcPts val="2400"/>
                </a:spcAft>
              </a:pPr>
              <a:r>
                <a:rPr lang="en-US" sz="1200" dirty="0" smtClean="0"/>
                <a:t> 0.0</a:t>
              </a:r>
            </a:p>
            <a:p>
              <a:pPr algn="r">
                <a:spcAft>
                  <a:spcPts val="2400"/>
                </a:spcAft>
              </a:pPr>
              <a:r>
                <a:rPr lang="en-US" sz="1200" dirty="0" smtClean="0"/>
                <a:t>-0.5</a:t>
              </a:r>
            </a:p>
            <a:p>
              <a:pPr algn="r">
                <a:spcAft>
                  <a:spcPts val="2400"/>
                </a:spcAft>
              </a:pPr>
              <a:r>
                <a:rPr lang="en-US" sz="1200" dirty="0" smtClean="0"/>
                <a:t>-1.0</a:t>
              </a:r>
            </a:p>
          </p:txBody>
        </p:sp>
        <p:sp>
          <p:nvSpPr>
            <p:cNvPr id="9" name="TextBox 8"/>
            <p:cNvSpPr txBox="1"/>
            <p:nvPr/>
          </p:nvSpPr>
          <p:spPr>
            <a:xfrm>
              <a:off x="-1357776" y="2474831"/>
              <a:ext cx="400110" cy="1395575"/>
            </a:xfrm>
            <a:prstGeom prst="rect">
              <a:avLst/>
            </a:prstGeom>
            <a:noFill/>
          </p:spPr>
          <p:txBody>
            <a:bodyPr vert="vert270" wrap="none" rtlCol="0">
              <a:spAutoFit/>
            </a:bodyPr>
            <a:lstStyle/>
            <a:p>
              <a:r>
                <a:rPr lang="en-US" sz="1400" dirty="0" smtClean="0"/>
                <a:t>Gate voltage (V)</a:t>
              </a:r>
              <a:endParaRPr lang="en-US" sz="1400" dirty="0"/>
            </a:p>
          </p:txBody>
        </p:sp>
        <p:sp>
          <p:nvSpPr>
            <p:cNvPr id="11" name="TextBox 10"/>
            <p:cNvSpPr txBox="1"/>
            <p:nvPr/>
          </p:nvSpPr>
          <p:spPr>
            <a:xfrm>
              <a:off x="755203" y="4653136"/>
              <a:ext cx="3935693" cy="267766"/>
            </a:xfrm>
            <a:prstGeom prst="rect">
              <a:avLst/>
            </a:prstGeom>
            <a:noFill/>
          </p:spPr>
          <p:txBody>
            <a:bodyPr wrap="none" rtlCol="0">
              <a:spAutoFit/>
            </a:bodyPr>
            <a:lstStyle/>
            <a:p>
              <a:pPr algn="l">
                <a:lnSpc>
                  <a:spcPct val="95000"/>
                </a:lnSpc>
              </a:pPr>
              <a:r>
                <a:rPr lang="en-US" sz="1200" spc="20" dirty="0" smtClean="0"/>
                <a:t>1.60    1.62    1.64    1.66    1.68    1.70    1.72    1.74</a:t>
              </a:r>
            </a:p>
          </p:txBody>
        </p:sp>
        <p:sp>
          <p:nvSpPr>
            <p:cNvPr id="13" name="TextBox 12"/>
            <p:cNvSpPr txBox="1"/>
            <p:nvPr/>
          </p:nvSpPr>
          <p:spPr>
            <a:xfrm>
              <a:off x="2135560" y="5038696"/>
              <a:ext cx="1140056" cy="307777"/>
            </a:xfrm>
            <a:prstGeom prst="rect">
              <a:avLst/>
            </a:prstGeom>
            <a:noFill/>
          </p:spPr>
          <p:txBody>
            <a:bodyPr vert="horz" wrap="none" rtlCol="0">
              <a:spAutoFit/>
            </a:bodyPr>
            <a:lstStyle/>
            <a:p>
              <a:r>
                <a:rPr lang="en-US" sz="1400" dirty="0" smtClean="0"/>
                <a:t>Energy (eV)</a:t>
              </a:r>
              <a:endParaRPr lang="en-US" sz="1400" dirty="0"/>
            </a:p>
          </p:txBody>
        </p:sp>
        <p:sp>
          <p:nvSpPr>
            <p:cNvPr id="14" name="TextBox 13"/>
            <p:cNvSpPr txBox="1"/>
            <p:nvPr/>
          </p:nvSpPr>
          <p:spPr>
            <a:xfrm>
              <a:off x="3275616" y="1728585"/>
              <a:ext cx="320922" cy="276999"/>
            </a:xfrm>
            <a:prstGeom prst="rect">
              <a:avLst/>
            </a:prstGeom>
            <a:noFill/>
          </p:spPr>
          <p:txBody>
            <a:bodyPr wrap="none" rtlCol="0">
              <a:spAutoFit/>
            </a:bodyPr>
            <a:lstStyle/>
            <a:p>
              <a:r>
                <a:rPr lang="en-US" sz="1200" b="1" dirty="0" smtClean="0">
                  <a:solidFill>
                    <a:schemeClr val="bg1"/>
                  </a:solidFill>
                </a:rPr>
                <a:t>X</a:t>
              </a:r>
              <a:r>
                <a:rPr lang="en-US" sz="1200" b="1" baseline="30000" dirty="0" smtClean="0">
                  <a:solidFill>
                    <a:schemeClr val="bg1"/>
                  </a:solidFill>
                </a:rPr>
                <a:t>-</a:t>
              </a:r>
              <a:endParaRPr lang="en-US" sz="1200" b="1" baseline="30000" dirty="0">
                <a:solidFill>
                  <a:schemeClr val="bg1"/>
                </a:solidFill>
              </a:endParaRPr>
            </a:p>
          </p:txBody>
        </p:sp>
        <p:sp>
          <p:nvSpPr>
            <p:cNvPr id="15" name="TextBox 14"/>
            <p:cNvSpPr txBox="1"/>
            <p:nvPr/>
          </p:nvSpPr>
          <p:spPr>
            <a:xfrm>
              <a:off x="2929046" y="3911282"/>
              <a:ext cx="346570" cy="276999"/>
            </a:xfrm>
            <a:prstGeom prst="rect">
              <a:avLst/>
            </a:prstGeom>
            <a:noFill/>
          </p:spPr>
          <p:txBody>
            <a:bodyPr wrap="none" rtlCol="0">
              <a:spAutoFit/>
            </a:bodyPr>
            <a:lstStyle/>
            <a:p>
              <a:r>
                <a:rPr lang="en-US" sz="1200" b="1" dirty="0" smtClean="0">
                  <a:solidFill>
                    <a:schemeClr val="bg1"/>
                  </a:solidFill>
                </a:rPr>
                <a:t>X</a:t>
              </a:r>
              <a:r>
                <a:rPr lang="en-US" sz="1200" b="1" baseline="30000" dirty="0" smtClean="0">
                  <a:solidFill>
                    <a:schemeClr val="bg1"/>
                  </a:solidFill>
                </a:rPr>
                <a:t>+</a:t>
              </a:r>
              <a:endParaRPr lang="en-US" sz="1200" b="1" baseline="30000" dirty="0">
                <a:solidFill>
                  <a:schemeClr val="bg1"/>
                </a:solidFill>
              </a:endParaRPr>
            </a:p>
          </p:txBody>
        </p:sp>
        <p:sp>
          <p:nvSpPr>
            <p:cNvPr id="16" name="TextBox 15"/>
            <p:cNvSpPr txBox="1"/>
            <p:nvPr/>
          </p:nvSpPr>
          <p:spPr>
            <a:xfrm>
              <a:off x="3878826" y="2466839"/>
              <a:ext cx="287258" cy="276999"/>
            </a:xfrm>
            <a:prstGeom prst="rect">
              <a:avLst/>
            </a:prstGeom>
            <a:noFill/>
          </p:spPr>
          <p:txBody>
            <a:bodyPr wrap="none" rtlCol="0">
              <a:spAutoFit/>
            </a:bodyPr>
            <a:lstStyle/>
            <a:p>
              <a:r>
                <a:rPr lang="en-US" sz="1200" b="1" dirty="0" smtClean="0">
                  <a:solidFill>
                    <a:schemeClr val="bg1"/>
                  </a:solidFill>
                </a:rPr>
                <a:t>X</a:t>
              </a:r>
              <a:endParaRPr lang="en-US" sz="1200" b="1" baseline="-25000" dirty="0">
                <a:solidFill>
                  <a:schemeClr val="bg1"/>
                </a:solidFill>
              </a:endParaRPr>
            </a:p>
          </p:txBody>
        </p:sp>
        <p:sp>
          <p:nvSpPr>
            <p:cNvPr id="7" name="Rectangle 6"/>
            <p:cNvSpPr/>
            <p:nvPr/>
          </p:nvSpPr>
          <p:spPr>
            <a:xfrm>
              <a:off x="2855640" y="2743838"/>
              <a:ext cx="73406" cy="732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grpSp>
      <p:sp>
        <p:nvSpPr>
          <p:cNvPr id="10" name="AutoShape 2" descr="data:image/png;base64,iVBORw0KGgoAAAANSUhEUgAABD8AAAYBCAYAAAC6JjC6AAAgAElEQVR4XuydB3RURRuGPwgQCIQqLRTpvUqHSO+9FxEQFARFQPqvICBIt4BSVbrSe5EaQUFBQHpv0kHpoYb2n3fwxk3YTXY3u5tb3jknJ7B779z5npns3vvOV+I8f/78ubCRAAmQAAmQAAmQAAmQAAmQAAmQAAmQgEkJxKH4YdKZpVkkQAIkQAIkQAIkQAIkQAIkQAIkQAKKAMUPLgQSIAESIAESIAESIAESIAESIAESIAFTE6D4YerppXEkQAIkQAIkQAIkQAIkQAIkQAIkQAIUP7gGSIAESIAESIAESIAESIAESIAESIAETE2A4oepp5fGkQAJkAAJkAAJkAAJkAAJkAAJkAAJUPzgGiABEiABEiABEiABEiABEiABEiABEjA1AYofpp5eGkcCJEACJEACJEACJEACJEACJEACJEDxg2uABEiABEiABEiABEiABEiABEiABEjA1AQofph6emkcCZAACZAACZAACZAACZAACZAACZAAxQ+uARIgARIgARIgARIgARIgARIgARIgAVMToPhh6umlcSRAAiRAAiRAAiRAAiRAAiRAAiRAAhQ/uAZIgARIgARIgARIgARIgARIgARIgARMTYDih6mnl8aRAAmQAAmQAAmQAAmQAAmQAAmQAAlQ/OAaIAESIAESIAESIAESIAESIAESIAESMDUBih+mnl4aRwIkQAIkQAIkQAIkQAIkQAIkQAIkQPGDa4AESIAESIAESIAESIAESIAESIAESMDUBCh+mHp6aRwJkAAJkAAJkAAJkAAJkAAJkAAJkADFD64BEiABEiABEiABEiABEiABEiABEiABUxOg+GHq6aVxJEACJEACJEACJEACJEACJEACJEACFD+4BkiABEiABEiABEiABEiABEiABEiABExNgOKHqaeXxpEACZAACZAACZAACZAACZAACZAACVD84BogARIgARIgARIgARIgARIgARIgARIwNQGKH6aeXhpHAiRAAiRAAiRAAiRAAiRAAiRAAiRA8YNrgARIgARIgARIgARIgARIgARIgARIwNQEKH6YenppHAmQAAmQAAmQAAmQAAmQAAmQAAmQAMUPrgESIAESIAESIAESIAESIAESIAESIAFTE6D4YerppXEkQAIkQAIkQAIkQAIkQAIkQAIkQAIUP7gGSIAESIAESIAESIAESIAESIAESIAETE2A4oepp5fGkQAJkAAJkAAJkAAJkAAJkAAJkAAJUPzgGiABEiABEiABEiABEiABEiABEiABEjA1AYofpp5eGkcCJEACJEACJEACJEACJEACJEACJEDxg2uABEiABEiABEiABEiABEiABEiABEjA1AQofph6emkcCZAACZAACZAACZAACZAACZAACZAAxQ+uARIgARIgARIgARIgARIgARIgARIgAVMToPhh6umlcSRAAiRAAiRAAiRAAiRAAiRAAiRAAhQ/uAZIgARIgARIgARIgARIgARIgARIgARMTYDih6mnl8aRAAmQAAmQAAmQAAmQAAmQAAmQAAlQ/OAaIAESIAESIAESIAESIAESIAESIAESMDUBih+mnl4aRwIkQAIkQAIkQAIkQAIkQAIkQAIkQPGDa4AESIAESIAESIAESIAESIAESIAESMDUBCh+mHp6aRwJkAAJkAAJkAAJkAAJkAAJkAAJkADFD64BEiABEiABEiABEiABEiABEiABEiABUxOg+GHq6aVxJEACJEACJEACJEACJEACJEACJEACFD+4BkiABEiABEiABEiABEiABEiABEiABExNgOKHqaeXxpEACZAACZAACZAACZAACZAACZAACVD84BogARIgARIgARIgARIgARIgARIgARIwNQGKH6aeXhpHAiRAAiRAAiRAAiRAAiRAAiRAAiRA8YNrgARIgARIgARIgARIgARIgARIgARIwNQEKH6YenppHAmQAAmQAAmQAAmQAAmQAAmQAAmQAMUPrgESIAESIAESIAESIAESIAESIAESIAFTE6D4YerppXEkQAIkQAIkQAIkQAIkQAIkQAIkQAIUP7gGSIAESIAESIAESIAESIAESIAESIAETE2A4oepp5fGkQAJkAAJkAAJkAAJkAAJkAAJWJnAs2fPJDQ0VAIDAyVu3LiWRUHxw7JTT8NJgARIgARIgARIgARIgARIgATMSuDGjRvy3XffSfr06SVdunQye/ZsyZQpk/Tq1UtSpkxpVrMd2kXxw3JTToNJgARIgARIgARIgARIgARIgATMTODp06cyZMgQJXK8++67kihRIjl27Ji0aNFCqlatKp999pn4+/ubGcFLtlH8sNR001gSIAESIAESIAESIAESIAESIAGzE3j48KHy8Fi9erUsW7ZMihQpItevX5fWrVsr03/44QdJlSqV2TFEsI/ih6Wmm8aSAAmQAAmQAAmQAAmQAAmQAAlYgcCDBw8EIkiyZMlUrg/N86Ny5coycuRISZAggRUwhNtI8cNS001jSYAESIAESIAESIAESIAESIAErEbg+fPnKv/HzJkz5fvvv5fcuXNbDYFQ/LDclNNgEiABEiABEiABEiABEiABEiABKxC4ffu2rF27Vnbu3CkXL16UMWPGSMaMGa1g+ks2Uvyw5LTTaBIgARIgARIgARIgARIgARIgAasQgOfH3LlzZezYsTJhwgQpU6aMVUwPt5Pih+WmnAaTAAmQAAmQAAmQAAmQAAmQAAlYjUBoaKi8//77cvr0aZkzZ45kyZLFUggoflhqumksCZAACZAACZAACZAACZAACZCA2Qkg2emGDRskZ86ckidPHokTJ46g/O3AgQNlxIgRMm/ePFX21kqN4oeVZpu2kgAJkAAJkAAJkAAJkAAJkAAJmJ7Atm3bJDg4WBo0aCDTp0+XFClSqMovKH87ceJEWb58udSvX9/0HGwNpPhhqemmsSRAAiRAAiRAAiRAAiRAAiRAAmYncOjQIenXr5/0799fypUrpzw/bt68KW+//bbyAPn2228lTZo0ZscQwT6KH5aabhpLAiRAAiRAAiRAAiRAAiRAAiRgdgJIcLpu3TrZuHGjtG3bVtKmTSuTJk2S3bt3q4ovCIWxWqP4YbUZp70kQAIkQAIkQAIkQAIkQAIkQAKWIBAWFiaHDx+WW7duSfr06SV79uwSL148S9ge2UiKH5acdhpNAiRAAiRAAiRAAiRAAiRAAiRAAtYhQPHDOnNNS0mABEiABEiABEiABEiABEiABEjAkgQoflhy2mk0CZAACZAACZAACZAACZAACZAACViHAMUP68w1LSUBEiABEiABEiABEiABEiABEiABSxKg+GHJaafRJEACJEACJEACJEACJEACJEACJGAdAhQ/rDPXtJQESIAESIAESIAESIAESIAESIAELEmA4oclp51GkwAJkAAJkAAJkAAJkAAJkAAJkIB1CFD8sM5c01ISIAESIAESIAESIAESIAESIAESsCQBih+WnHYaTQIkQAIkQAIkQAIkQAIkQAIkQALWIUDxwzpzTUtJgARIgARIgARIgARIgARIgARIwJIEKH5YctppNAmQAAmQAAmQAAmQAAmQAAmQAAlYhwDFD+vMNS0lARIgARIgARIgARIgARIgARIgAUsSoPhhyWmn0SRAAiRAAiRAAiRAAiRAAiRAAiRgHQIUP6wz17SUBEiABEiABEiABEiABEiABEiABCxJgOKHJaedRpMACZAACZAACZAACZAACZAACZCAdQhQ/LDOXNNSEiABEiABEiABEiABEiABEiABErAkAYoflpx2Gk0CJEACJEACJEACJEACJEACJEAC1iFA8cM6c01LSYAESIAESIAESIAESIAESIAESMCSBCh+WHLaaTQJkAAJkAAJkAAJkAAJkAAJkAAJWIcAxQ/rzDUtJQESIAESIAESIAESIAESIAESIAFLEqD4Yclpp9EkQAIkQAIkQAIkQAIkQAIkQAIkYB0CFD+sM9e0lARIgARIgARIgARIgARIgARIgAQsSYDihyWnnUaTAAmQAAmQAAmQAAmQAAmQAAmQgHUIUPywzlzTUhIgARIgARIgARIgARIgARIgARKwJAGKH5acdhpNAiRAAiRAAiRAAiRAAiRAAiRAAtYhQPHDOnNNS0mABEiABEiABEiABEiABEiABEjAkgQoflhy2mk0CZAACZAACZAACZAACZAACZAACViHAMUP68w1LSUBEiABEohlAmFhYRIaGipx48aVwMBAiRcvXiyPiJcnARIgARIgARIgAWsQoPhhjXmmlSRAAiRAArFM4NixY7JmzRpp3Lix7Ny5U+bMmSNjxoyRnDlzxvLIeHkSIAEzEtixY4f0799fWrRoIZ07dzajibSJBEiABFwiQPHDJVw8mARIgARIgATcIzB06FB5+PChDBo0SHWAh5IUKVLIwIED3euQZ5EACZBANARKly4tEEEWLFggzZo1Iy8SIAESsDQBih+Wnn4aTwIkQAIk4CsC169fl0ePHkn69OnlwYMH0r17d8mbN698+OGHEidOHF8Ng9chARKwEIHz589L+/btZdOmTRRALDTvNJUESMA+AYofXBkkQAIkQAKWJvD8+XM5c+aMDB48WLp27SolS5aMwOPGjRsyZcoUSZAggdy+fVuyZs0qb7zxhvj7+7vNLSQkRKZNmyajRo2SDBkyuN0PTyQBEiCB6Ajcv39f3nnnHZk7dy4FkOhg8X0SIAFTE6D4YerppXEkQAIkQAJREdi/f79s3rxZhaP069dPtm7dKuXKlQs/5ebNm9KlSxfp0KGDVK9eXZ48eSIjR45UwkfPnj3Fz89PnQ+3cketePHiUqVKFfU2hJYtW7bIL7/8Ih988IEKe2EjARIgAV8QwGfc6NGjZfv27VKqVClfXJLXIAESIAFdEaD4oavp4GBIgARIgARig8C2bdskODj4JfFjw4YNMnz4cPnhhx8kKChIDQ3H9urVS+2iwgvE2QbhY9WqVUpAqVevnpw6dUp++uknFf7CsBdnKfI4EiCBmBDAZxYEXiRcZiMBEiABqxGg+GG1Gae9JEACJEACLxFwJH4gSSneg/iRKlUqdR6qtqB6Aiq1VKtWzWma8+bNk06dOqlSt1rDA0jr1q2d7oMHkgAJkIC7BPbu3StFixaVESNGqITLbCRAAiRgNQIUP6w247SXBEiABEjAKfEDSUmRjPTp06cybtw4CQgIiCB+9OnTh8IF1xIJkIAhCCDvR9WqVeXOnTsyf/58yZ8/vyHGzUGSAAmQgCcJUPzwJE32RQIkQAIkYEgC9jw/NPEDBn355ZeSKFEiih+GnF0OmgSsTQCfb8j1gVA7Ch/WXgu0ngSsToDih9VXAO0nARIgAYsQwI4nqrmg5Oz06dMlTZo04ZZT/LDIIqCZJGAhAgixGzZsmBI+mjVrppI1Z8uWzUIEaCoJkAAJRCRA8YMrggRIgARIwBIE4Mnx+eefy927dwUhK1oODxhvT/wICwtTcfHHjx+X2bNnh1dm0XJ+MOzFEsuGRpKAIQmgChUqSh08eFCJHqj0wkYCJEACVidA8cPqK4D2kwAJkAAJ2BU/gGXKlCmydOnSCAlPUSayZcuWsnjxYilWrBjpkQAJkICuCEDk7d27t1SsWFEGDRqkfrORAAmQAAmIUPzgKiABEiABErA8AUfVXg4dOqQqtEyaNEkKFSqkOKHyy/Lly5UwkiJFCsuzIwASIAH9EFi4cKE0b95cBg8erIQPNhIgARIggf8IUPzgaiABEiABErAsgRMnTsiSJUtU+VrkAWnfvr3kzp1bGjduLDlz5pTnz5+rBIFbtmyRgQMHyrVr12TIkCEyfPhwdRwbCZAACeiFwJo1a6ROnToUPvQyIRwHCZCA7ghQ/NDdlHBAJEACJEACeiOAZKkHDhyQlClTSvbs2SVBggR6GyLHQwIkYHECHTt2lJMnT8rPP/9scRI0nwRIgATsE6D4wZVBAiRAAiRAAiRAAiRAAgYngDwfSNC8YsUKg1vC4ZMACZCAdwhQ/PAOV/ZKAiRAAiRAAiRAAiRAAj4jsHbtWqlVq5b07NlTVbZiIwESIAESiEiA4gdXBAmQAAmQAAmQAAmQAAmYgMD48eOle/fu0rBhQ5XwtEiRIiawiiaQAAmQgGcIUPzwDEf2QgIkQAIkQAIkQAIkQAKxTgACyGeffSZhYWFKAOnRo0esj4kDIAESIAE9EKD4oYdZ4BicJhAUFOT0sTyQBEiABIxOYMGCBRIcHGx0Mzh+EiABHxM4evSoEkDmzJkjrVq1kpEjR0rmzJl9PIrYudyDBw/k/v37EhAQIIkSJYqdQfCqJEACuiRA8UOX08JBOSIQJ04ciRs3rvj7+xNSLBJ48uSJPH78WOLHjy/x4sWLxZHw0g8fPlQQEiZMSBixTAA33J78fEJ/v/76K8WPWJ5XXp4EjEzg+++/lwEDBkjSpEmVANKoUSMjmxPl2FGafNmyZfK///1PlS9HOfKpU6dK+fLlBfct8IhBGfMsWbKYlgENIwESiJoAxQ+uEEMRgPiRJEkSCQ0Nldu3b8uzZ88MNX6zDHby5Mny0UcfyfDhw6Vz585mMcuQdmTNmlWN+8yZM4Ycv7cHnSJFCm9fIrx/fD5VrFjRI2UmcfOOBxWKHz6bPl6IBExL4NChQ0oAgTAAb7JmzZqZ0tZt27bJvHnz1P1J2rRpJSQkRGbNmiXjxo2T8+fPy/bt2wXlgPFZ7Ww7ceKEzJgxQ+rVqyebNm2S119/XYkpbCRAAsYkQPHDmPNm2VFHFj86deokyZIlsyyP2DL83r17cufOHbWTlDhx4tgaBq8rIlevXlUccKPHFpHAuXPnBNUPfNUofviKNK9DAiTgDoHmzZvLwoULZfXq1VK7dm13utDtOfCCHDNmjHTo0EEyZMigxglPEAgX+fLlk61btyqvD2wYPH36VA4cOCC3bt0K//7MmzevnD17NnwjAcdlzJhRhgwZIkWLFlUeMwglGjt2rKqkw3tP3S4FDowEoiRA8YMLxFAE7Ikf8+fPN5QNHCwJkIBvCNSsWZPih29Q8yokQAIGIPDPP/+oh3/kAPn2228NMOKYD3H37t3K4yV58uQq8aufn1+4MIIwmJ9++kmmTZsmyCl35MgRWbRokRJQ8H9s8rzzzjuCjbZq1aqpUJouXbrI119/Lfnz54/54NgDCZCAzwlQ/PA5cl4wJgQofsSEHs8lAWsRoPhhrfmmtSRAAlETgKcDkp7iYR4eDFZoECzeeustFfpSsmTJCCZfvHhR2rRpo8KAihcvLjt27JC33347PEnqzZs31fsoHayJH++++67KHVKoUCEr4KONJGA6AhQ/TDel5jaI4oe555fWkYAnCVD88CRN9kUCJGB0AlrYC7wd8PlohQbxA+EwjkJVfvjhB+XNgZwoEDlsE+qjVHD//v2V8FGrVi0V9oIKOugrTZo0VsBHG0nAdAQofphuSs1tEMUPc88vrSMBTxKg+OFJmuyLBEjAqASskvDU3vzs379fJSr98MMPX3obOUGQFBXiBzw8kChVC4vRDt65c6fKG9K3b1+VLwV5QOApEvk4o64NjpsErEaA4ofVZtzg9lL8MPgEcvgk4EMCvhY/UFmmSJEirPbiwznmpUiABKImYKVSt/ZIwLMjXrx40qJFiwhvQ/hYt26dSnoaGBgoAwcOlB9//FHy5MnzUjfwAEGVQXiFoOIgGwmQgHEJUPww7txZcuRx48ZVDxd//vmnKnWLuFUmPLXkUqDRJBAtAV+LH9EOyIUDWOrWBVg8lARIwC4BeDPMmTNHJThF6Wzk+7BSg2iBai0QPmxzdED4WLVqlTx79kyVsH306JHyDEEFF4S1QCxhIwESMCcBih/mnFfTWmU18ePJkydqtwENOxP8Qjbt0qZhXiBA8cMLUNklCZBArBPQ7g3ix49v1xMBZVyrVq0qePgfNGiQqnJixYbqNvDoGDZsmLzyyiuqxO3vv/8u8Aa5fPmyfPPNNyqMBfdZI0aMUOEtED8giOB4NhIgAfMRoPhhvjk1tUVWEj+uXr0qgwcPlo4dO6o5nThxovpSTps2rannWDPuiy++kNq1a9t1QTU7gAcPHsjo0aPlvffek9SpU5vdXK/ZR/HDa2jZMQmQQCwR2L59u3pof//991Vp1sWLF6tKJUjYCTEE+T0KFCggDRs2VMIHvGWt2q5fv64YlStXThA2zUYCJEACFD+4BgxFwEriB+J0sTPx8ccfqy/toUOHquziKLNmhUbxg+JHTNc5xY+YEuT5JEACeiKA5J0I94X4AcEDng1vvPGGNG3aVN0bQPioW7eulChRQhYsWKCnoXMsJEACJKALAhQ/dDENHISzBIwqfmjJsmztDAgIULXkI7+H0JYECRJI7969pVSpUtK2bVt1Gtw0f/31V/nyyy/Da9A7y83Xx7lqb9KkSV/alTGq+IFY4jt37gjckrWGdYtYYohYkd9DOBPm27aZwfNjypQpavcRO26utpica3stih+ukufxJEACeiWA7wWtYol2H4Ayrq1bt5Zx48apz1p4g+zYsUN27dqlVzM4LhIgARKIVQIUP2IVPy/uKgGjih/Xrl2TPXv2yPTp02Xu3LlK2Ojatau8+uqrgvAWxKNu2LBB7dxUqlRJcuTIoY4pW7ZsBPFj8+bN6iYHwomem6v2FixY8KWycUYVPxBTjHhr3IAihjh58uQqXAnx1xC21q9fL7169VKuyLhphcAVObbY6OIHksehLGDz5s1dFj9icm7kvwk9ih+T902Wtwq8JQn9Ekb5J8yEp3r+hOPYSMD3BE6ePCktW7aUbt26hd8XrFixQm2IYHMkKChI3TccP35c8DobCZAACZDAywQofnBVGIqAUcUPDfKJEydULXlkHccNS+LEiQWeAnBhxWsVKlRQhz58+FA9IBvV88NVe3H8pk2bIuxWIa45V65ckjJlStUdBB/c+BklBwZEEAg4mGdk269cubKy48yZM4KQJjzcYv7RcOzSpUvl1KlT6v+PHz9WSdngugzvIDQIJLBfO0evf7jInr9w4UK1Q4nf9jw/4BVz4cIFVWIQQp9WOtCZc12xW2/iR4d1HWTnlZ0SlCRIJlaZKNmTZ3doDsUPV2aax5KA+QngO7F69ery008/qc9V3DtAWMdnqeYJsnbtWqlVq5bKF4Z8H2wkQAIkQAIRCVD84IrwGIHz58+rpJzp0qVTuSrw5VynTh2BYOFMgzDQs2dP9SWOByJ7zejiB2xavny5EkA+//xzeeedd+SXX35RpXs/+OCDCNVc8ID8119/qTJtCJfA7wwZMqhzPJq46/51kTuXRNIVdGaaXD7GWXsjd2xUzw9bO27evKm8eeAJM3v2bOUFMnz4cHnzzTclb968Dlka2fMDyeXgoYRkrfg8gJ1I0qvZixv4SZMmSf/+/ZWw9eOPPyph6+233xZ8BkR1rquLr0SFEhLwXoAUTF1QBpYaKGkTez5ZcGhYqAQmCIx2aBA9IH5orUvhLvJekfcofkRLjgeQAAmAwLlz55THx6effirly5dXiTzbt2+vyrhq4TA4DvcKED8ogHDdkAAJkMDLBCh+cFV4hAAe0hHGgQc7eDDcu3dPeS5UrFhR7VZH1/CwBzd55LSYP3++5M6dO1bEj2aTf5PDl/8tLZswnmz/X5Xohu7y+9j1xo4M3FTHjx8veBjs06ePpEiRIkJfCIdB9va33npLiR14eMb/IYB4tK3uJXLnokireR7tVuvMWXtjQ/wYs3OMzDo8S5rmaiodC3ZUO/KebkhQh78BeCEgvCdVqlRSv379KC/jK/HjypBP5cG+fZL+0yGSsEABj5m+bds2CQ4Olq1bt0bw/MDnBMQ7fE6ULFlSXe/27dtK+ENlH3BydK47g8tTNo/Efze++MXxk7b520rPYj3d6cbhOVsubBGsodczvC5di3aVxPFfePI4arWX1JbzoefV2/Przpd8qfI5PJaeHx6dKnZGAoYnAE8PhE3CSxBegRA/EN6CcNrIHnbYPMFnLe7BcL+B30Zr+F5A9Rrt+/Lw4cMqwSu8X8qUKWM0czheEiABnRCg+KGTifDkMHbv3q0qg2C31R0PAXy5YHehQYMGTg8LCQrx0DJhwgRBAkc0PNyjBBu+hCM/2Nt2jC90uMfjBzu/nhA/vtp4XL7aeMLh+POlT2r3vb+u35P7YU/Ve/H94krONEkc9nH48h2773UIziqf1HX8UIOTrly5om5MEJsLe4sWLWq3L4QB4OEQDVyRM8Ju2z5RZG1/x/PlyKvj8X2R6y9CLSR5ZpGEyRz3ceWA/feKtBZpOCnKteKsvbaduOL5UXZuWcEOvL2WJ2Ueu68/fvZYTt3613YRSZ84vSTzt2//0RtHHdq3sN5CcXQNnIT1jb8FePtA4IObssN5/Pcqrogft5culUv9/+dwfAkdeJg8vnRJnmJtofzf8+eSME+eF/+20x4eOWL39cCqVSXjhG9ees+RgIHPiVmzZilvD+S70Ro+ryASfffdd3Lw4EG7wkmUC8zBm4WDC8uzjs/C34WHRsMcDSVlwpRy8NpBSZ8kvVTOVFlKpCvhTvdSdWFVuXr/qjp3Wo1p0fYzdtdYmXlopjp+XZN1UYptFD/cmhKeRAKWIQDhY9SoUS99nmoAII5gUyokJERGjhwp/fr1MxSbZcuWqRAffJ+gig2ShuNeEptF8CxkIwESIAF3CFD8cIeazs/BFwW8BNytCoIHkWzZsqlkjM40exnIcR7GAZfMRYsWKW8QRw1f0Mj3gId7jNnT4kfTYhmdMUMds/nY33Ltbpj6d6IEflKnYHqnz120+4I61hnxQz0sTZumXP1xUwIvmegeiKMciK34ATHC2XZmi8jtF+NWwkeeus6eKbL3hxfHOiF+uGMv1g9yfjiT48NW/GiQwznR7uGTh7Lx7EZ5Js+UQFEsbTHJGOj8WgV9ypoAACAASURBVFl+crkyPzrxA8fAiwd/T3fv3lW7dFGFvOB45ABBOBS8I6LL8WErfiRr1Mjp+YP4cX/HDiV4xE+fXgJKlXL6XFwTzVXxA58tmFeIQfCA0Rpe//nnn9VNPPKe2PMacXpwNgci7OVhh4dS7dVq8lqa1wQi1qbzm+Ru2N3wo4aVGybOrhnbMcCDA54cWvu8wudSPUv1KIfZfm17uXTvkly6e0n6lugrbfK1cXg8xQ93ZpznkIA5CeA+C5tJ+O4oVqyYqib28ccfq+8KCOr+/v52DUf+MIjuX3/9tTRr1kzdb+D+zmitR48eKtk7KsMhlNaInixGY87xkoBZCVD8MOHMIr8AEmDZq6DhjLkQIxCDb7szG9V5169fVw92pUuXVu6VmreJM+7rCI9Bss927dopAWTMmDEeET+csdPeMZ1mRSwPN7VtcXe7ivI8eLhglxsunUiGOXPmzPBkp165oL1OHXlyeCH3hy7stcNg1elVsuTEEqmdtbZ6QHbk+RGTOcHNKdY45hpeD7hxHT16dLSiRkyu6dS5z57JtYkT1aEJsmSRpHVdEL6iuYDt3/5rr70mY8eOVTt12MlDvo958+aF5/WB8IQYdezsRfb8sD3XVixxyj4RKVu5rIS2C5XfWv0WIS9HzcU15eLdi6qbydUmS7kg18vx4twmK5rI8ZvHJbl/cllUb1G0OUUKziwoyPURcj5E4kgcJZw5ahQ/nJ1lHkcC5iegVXqBkIFcahCKtYpizmwQ4HiEzeLeDhtM+fPnNww0eMnCgxg5TODpsmbNGoofhpk9DpQE9EeA4of+5sRwI9LED8ScDhw4MHz80YkfWrhLmjRp1BcZdoOdET9wntZwTeQVMFKD4IOcB8jlgQSYSIgZFhamHvyQLNZszWr2Rp6/LVu2yN69e5X7MUK7OnXqpBKBQjB0JyzNCOvj6NGjqswthI4CBQrI5MmTVV6Pv//+W637jz76SMVto128eFG9Bi8o5PxwdC5YIUkwGjyltCo4UfGA50e8zvHk91a/Rzhs4t6JAs8deGFsaLpB0iV27++uxuIayosD7UA7B2Fh/14ZXifNVjZT4TE4Z8C2AVGGvlD8MMJK5xhJwHcEkEAbeS8QDpszZ06XQ5shMCM5KpoRBBCEYHfv3l3mzp0bnrwV3yfYTKDnh+/WHa9EAmYjQPHDbDPqoj3ID4IfPKjgQdyd5q74oYW7dO7cWYV8OCt+QCCAYAB3zn379qldAKM0CDfY9UYog5bECyIRHoSxu4EKGDEKf9EZCKvZGxk/wl3gqqsltLVN7IsbOkfhL9jlW7lypUrqBo8qo7VHjx6pHbqzZ8+qfDb4m23atKkyA+IGxD8Il3C/XrBggSoDDJdsrH1H5965c0cJSGi4+YX7c3StQLkCUmJgCZlec/pLh2pihLthL9r5b+Z9U+YcmRNtzo/Zh2fL6J2jlRcKGkK1ogp9ofgR3ezyfRIgAVcJ7Ny5U4VTwoMEn9F6aKjwBe+/yA1jxeaJbdUabbMI4aNsJEACJOAOAYof7lAzyTnYPUCsPb5E4I5epEgRtyxDQk48uMODAzuzCRMmVP1E5fmBh0Ac26hRo3BvhyVLlqi4VLg3ItcDHm4i74wbvdQtStrioRaxuprIAYEAVV/gNYP8KNqOuFuTobOTrGavLX7tIb5evXoREtqi4glK3WbPnl2td3sP8VooCMQBJB82akOOE7QkSV5OHIz3Hj9+7DCRb1TnOssjT5k80n5ce+lX0n6iP3hu5E6RW8ZXHu9sl+HHjfpjlCw7tUx5lWjhLFGVrh2wdYDsvLpTeXugdQvpJpfvXXYY+kLxw+Up4QkkQAJOEEA1PYRfIhQmthtCdyDww5PDnjcH7hFtc8Zhs27VqlUqxJqNBEiABNwhQPHDHWomOgdJs/CQFl1SxahMRk4DPLjfuHEjQpJVuFXioT5yZQf0pVUxwW+tmVn8QDlbhDzMmDFDMmXKJJ988ok0btxYmY58GCNGjFAiFG5KmjRpInhgNuKOvzaXVrPX9u8DD+3I4QKRa926dSrXBf4+4P2A8Cb8PXz11VfKawneDvB6gBgSWSCAMIm8O0YWP2L7ozJ7qewyePpgh4lFIWDAayNyThBnxg3hpETaEjIseJggkSmaPQ8TrS/b4/Eawm6iCn3Ru/gBcRvVI1DCGflsXG1I6PvGG284nVjb1f55PAmQwMsE4GEBTwp4HiLMMLYbxoME/fB2ZCMBEiABXxCg+OELyha4BpKVIuM4kncGBQWp6hn4/61bt8IzkaMsG+rT40HQXrZxZ8Ne4KECjwJ4nCB/AkQWNhIwOgF4QyEEBOsaHhEbNmxQD4cUP9yfWYgf85bPc1iC1t3QF+28cZXGSeXMlQU5RCbtm+Qw7wfKMEcOc9FeQ9iMPc8UI4gfvqwq5v4q4JkkQAIgoAkftmEksU0GY4Ln8Z49e2J7KLw+CZCARQhQ/LDIREdlJkSHLFmyqBh8dxs8SFCm9v79+ypB1a5du1RlCyQwTZs2reoWyQ8nTJigBBLbEJsrV66oPBh42MMXYJs2baR8+fIqo3nkZvSwF3f58jxzE8DfD9x4M2fOLB07dlThXrgpNHrYS2zPGsSPvb/ujVDpJfKY3Al9sQ15QX87r+yUDus6OMz7EXIuRLr/3P2lssgIfTl281h4KIzt2PQufsCLCYKdvfBEZ+YdHlJ+fn5OJa51pj8eQwIkYJ8A7sdQ6QWeiHoSPjRBBp6QSObKRgIkQAK+IEDxwxeUdXANTWBAiIttQ7JSeGTgQUvLAh6T4aKaw7Fjx1RoR8aMGT2evJPiR0xmh+fqlYCWNBhVUCD8oTHsJeazlbN0Tjmx/USUHdkmIg1MEOjURSOHsOCkqPJ+OPIM0UJfUPI2T8o8Ea6td/HDKVA8iARIIFYJfPHFF+r+DvdkI0eOlLoeLGnuCcPguYvwG9yjahtlnuiXfZAACZCAIwIUPyyyNiBIdOvWTXl3+Pv7h1uNsmkoHYbcA/D+0Huj+KH3GeL43CGAjPaoZIKqS7Vq1VJhY/T8cIdkxHNQ7eXgtoNRdoSysxAznK36EjnkRes8qrwfUb1XZm4ZaZi94UuhL2YRP7SEzshphHw3+fLli/nEsgcSIIEoCSCnDkKP169fr0qJ498ISdZbQwLwrFmzKq8UMyV71xtnjocESOA/AhQ/LLIaUHITN55dunQJr8YC03FjirAXlKPMnz+/7mlQ/ND9FHGAbhJA4ltUQEKOD3hQDRs2TIoXL65EEO6IuQe1WPlisvuX3dGe3HRlUwlKHORU1ZfIIS9a51Hl/YjKKyRyFRitP7OIH7AH3oUhISGqylXq1KmjnQ8eQAIk4D4B5GCrWrWq2tBCOCXEDz03JAPv3bu3+mEjARIgAW8ToPjhbcIG6H/v3r2q4gi8P/TeKH7ofYY4vpgSePjwoQoXQ04FlI3Gmmdzj0DpSqVl+8/boz3ZldAXeyEvuICW12NajWkREqw68hTRBuUoH4iZxI9oJ4AHkAAJeITAwYMHVbU4CB9TpkyRXLlyeaRfb3aCUBx81y1atMibl2HfJEACJKAIUPyw+EJAokUkIE2ZMqXUr19f9zQofuh+ijhAEtANgQpVK8iWjVuiHY+zoS9RCRn2Krrgws4IKwh9qZKpiiqbqzWziR9nz55VJdVfeeWVaOeDB5AACbhHAOWnV69eLRBBjNLgEYawuEuXLhllyBwnCZCAgQlQ/DDw5LkydOT8QELTffv2vXQaXv/6668N4Y5M8cOVWeexJGBtAlWqVZFNGzY5BcGZ0BdHIS/aBez14SisxXZQ9ZbWk7/u/CVNczWV9vnbS+akmcVM4ge8mCZPnqyqfGkJfZ2aFB5EAiTgEgGURw8MDFReH0ZpWtLTU6dOqQpnbCRAAiTgTQIUP7xJV0d9Q/xAOTHcUGP3TWtwr3e3VGFsmEfxIzao85okYEwCNWvWlLVr1zo1eGc8NByFvGgXgDiy/NRy+a3Vb+HXjO6c86HnpfaS2ur4+HHjS+/iveWNvG8YUvyISmSHffAybN26tVPzwYNIgARcJzBv3jxp1aqVLFiwwBChzLBw//79UrhwYfn555+lYsWKrhvNM0iABEjABQIUP1yAZeRDUeL29OnTKv7Tz8/PsKZEFj9Kly5tWFs4cBIgAe8QQAgKWoGcBZwWP6ILfYkudweuFzl/h6NQGFur7z2+J/D8uPbgmjyX59K3RF9pk6+NYcUPeyI7qorB67B9+/YRxHfvzD57JQFrE0DpWHhTGEUAefDggQQEBFD8sPaypfUk4DMCFD98hpoX8gQBW/HDE/2xDxIgAfMRiM7bwpHFjkJfPtvxmSw5sUSePX8m65usl9QB9iuWRBY7HCUzjXz9mYdmKuHk0I1D8mrgqzKj5gwZPmi4jBw5Un799VcJDg42xCRFJbJv3LhR4sSJI1WqVDGELRwkCRiZQIMGDVSVpR49eqiKL8mTJ/epOZs3bw6/HnLKpUqVSuWWS5Qo0UvjQNJ9VByk54dPp4gXIwHLEqD4Ydmpf2H47t271U/z5s19/uXoDnqKH+5Q4zkkYC0CUZWWjYpE542dZdvFbVInWx15PePrEhAvQODxMe3ANHn49KE69Zsq30iFjBUcdmMroERV/tZeB5p3SeXMlSVgfYDhxI+o2OJ7BjH9+K5hIwES8D4BeH4gpxty7YwYMUIQBujttmbNGnn//fflr7/+snupJEmSqNLt+EmQIIE6BtUGM2bMKNu3R1+Zy9vjZ/8kQALmJ0Dxw/xz7NDCZ8+eydChQ1WW7WXLlqkvSL03ih96nyGOjwRil8DOKzulw7oOErnkrDOjKju3rGghM7bHJ46fWBCegja52mQpF1TOYXe2eT/ar22vjptec7ozl1fHLD+5XAZsGyC5ruWSJb2XGMrzIzQ0VIW3oIqYbbt3757MnTtXunXrJiVLlnSaBQ8kARKIGYGdO3cKqqls2LBBhg0bpv7tzdaxY0c5d+6cDB8+XIoVK6YuBSEEoW+HDh2Sy5cvy7Vr1+T69esqBBuiB457++23vTks9k0CJEAC4QQoflh8MeAmFa7KtklQ9YyE4oeeZ4djI4HYJ6CJB+uarJOgJEEuDajO0jpy7s45dc4HRT+Qutnqqj7WnFkjG85ukMyBmaVjoY6SJH4Sh/3ahrpAhHkz75vyXpH3XBoHKsQgcerx3sdl09JNhgl7QcLTNm3aCHZ348ePH24z3N2xA123bl1Bkm02EiAB3xL45ptvZPTo0YI8afAI8VarVKmSSlqKUBs2EiABEtAjAYofepwVH40J6vuZM2dUEtRkyZL56KoxuwzFj5jx49kkYHYCroaa2PLYfH6zXAi9IKkSpZLgDMESmCDQZVxa3o8G2RsoAWNcpXGCMBZXW7mp5eTInCOyYvgKw4gfZ8+elalTp8qAAQPsxva7yoDHkwAJeI4AvLKqVq0qECi8JYCg7yxZsiiPYjYSIAES0CMBih96nBUfjSksLExu376t3JHLly/PsBcfcedlSIAEvEegW0g3FbriSqiJp0eDvB+oHoNxoOytOyJK7wG9Zdov0wwlfniaI/sjARLwLIElS5ZIkyZNlBdInz59PNu5iBJW0JC8lI0ESIAE9EiA4oceZ8VLY4LQsXTpUrl69Wr4FRCjjQRVX3/9tZQr5ziO3UtDcrlben64jIwnkIClCDRb2Uxyp8gtw4KHxZrdyPsx58gcSZ8kvaoO40773//+J2O+GSObf9psGM8Pd+zkOSRAAr4l4E2BAl5fEydOlBs3bvjWKF6NBEiABJwkQPHDSVBGPwx11Pv16yf4nTBhQrl165YUKFBAhb2UKFFC2rdvLxAW9N4ofuh9hjg+EohdAu5WevHkqOsvqy9nbp9RHh9Tqk2Rgq8UdLl7iB9GK3Vrz8jnz5/L+PHjlRv8jz/+KPny5XOZBU8gARLwDIGPPvpIVX5BAlSEwHi6YTOtTp06KulppkyZPN09+yMBEiCBGBOg+BFjhMboYP/+/bJ+/XpV8x1xn0hM98YbbwhuTBctWqRuSPPnz697Yyh+6H6KOEASiDUCWqlYdyq9eGrQWrUZrb8uhbu4nPAU55pF/IAtK1askJCQEFVpInXq1J5CzX5IgARcIIAwl7Fjx8rgwYO9lpAUHsbJkyeX5cuXS/369V0YHQ8lARIgAd8QoPjhG86xfpVt27apcJfGjRsLktLNmDFD+vfvL/7+/qr82PHjx6VRo0axPs7oBkDxIzpCfJ8ErEtAq7TiTqUXT1JrsaqFHL5+WHW5utFqyZw0s8vdm0n8cNl4nkACJOBRAkOGDFGihzeFD23AOXLkUHlFRo0a5VEb2BkJkAAJeIIAxQ9PUDRAHxA8Jk+eLEhyii+lhQsXqrCX5s2bC0qgwevDCCo9xQ8DLDYOkQRiiUBMKr14csjwQBny+xCZXHWyJPN3r5KWWcSPAwcOyKxZs1RCbYjviRIl8iRq9kUCJBANAXj5IrG9L4QPDAV/53///bds3bqVc0MCJEACuiNA8UN3U+KdASG8BW6IM2fOlL59+yq3ROT52LFjh/L4mDJliiHckSl+eGd9sFcSMAIBiBuzDs+SfKnySdt8baVipooRhq2HSi/agFDtJShJkNtYzSJ+AMCTJ0+U+J43b16pUqWK20x4IgmQQPQE4NmLv7VSpUrJxYsXJWPGjCrk+csvv5RVq1ZJ+vTppVixYtF35OYRmpcJ7jvZSIAESEBvBCh+6G1GfDgeeIGg2ktAQIBhduMofvhwgfBSJKAzAnWW1JFzoeckftz40iRXE/m41McRRqiHSi+eQmZU8ePXX3+V999/X+DxYdvq1q0r48aNk2zZsnkKEfshARKwQ+DNN9+UlStXKg+Mdu3aqfKzKD27ZcsWlXwYHiAffPCB19hBfMHmGsUPryFmxyRAAjEgQPEjBvD0euq1a9fkwoULUrBgQfHz83N5mEeOHFGCyKuvvuryud4+geKHtwmzfxLQL4Fem3vJ+rMvSsc2ydlEBpcdHGGweqj04il6RhQ/Ll++LL169ZKuXbvKnTt35Pz58+oBDL83btwoXbp0kcSJE3sKEfshARJwQGDPnj2qRHahQoVk+/btKuwsXbp0Ksw5e/bsLnPT/p7v3bsnuXPnlmTJHIfzbd68WQkuFD9cxswTSIAEfECA4ocPIPv6EkhuOnv2bOXi6E589dChQ9XuXOvWrX099GivR/EjWkQ8gARMS+C7A9/JuD/HSapEqeT6g+syrNwwaZCjgbJXD5VePAneiOIHHrJQPr1Vq1Zy9OhR+eWXX6RTp04KC76XHj16JJUrV/YkJvZFAiTggAAEC02kQNnZP//8U1555RWXeCGEBV4ku3fvjnAeQmcggkBcwY8mqPzzzz8yceJE+euvv9RnARsJkAAJ6I0AxQ+9zYgHxoMvKQgYadOmlThx4rjcI7682rZtKw0avHio0FOj+KGn2eBYSMC3BLRqLgvrLZQ5h+fI8lPLwwUQvVR68RQRI4of+O45deqUSp6NkMpPP/1UlbfFjvMff/yhHoiQZJuNBEjANwTwN1m8eHFZsGCBNGvWzOWLQjx57bXXIpTG3b9/v+AHoW3Hjh0TlLe1bcgnUq9ePa+V03XZCJ5AAiRAAjYEKH5wORiKAMUPQ00XB0sCHiUQuZrLgK0DwgWQi3cvyqR9k+RAu4i5Jjw6AB92ZkTx4+bNmyrfB5IqTp06VZVXR7hLixYtZP78+TJw4EApWbKkDynyUiRgLQL4m4PIiAp/+H3ixAklVMA7I2fOnJIlSxYV0ozf2CCLqmnhK9EJJwh3gwgSFBSkkqkGBgZaCzqtJQESMBQBih+Gmi4OluIH1wAJWJcAxI6jN4/KonqLFITQsFBpv669nLtzThL6JZSABAGytvFaUwAyovgB8NevX1cPQiifHi9ePJk0aZJs2LBBatWqpXKB4DU2EiABzxGAt+7ChQvVDwQLraVIkUJ5XUHkgEBx5cqVCF4aqLzUsmVLFaZmLxePJn4gWWrFihEra3lu9OyJBEiABHxLgOKHb3nzajEkQPEjhgB5OgkYmED7te0lMEGgjK88PtwKCCBVFlaRB08eqNem1ZgmJdKVMLCVL4ZuVPHD8OBpAAkYhADECU30QDnpNm3aSNOmTZX3BUSPJEmSvGTJrVu3lBBy+vRplRsOHllZs2ZVAgh+ChQoEH4OxQ+DLAQOkwRIwCUCFD9cwsWDY5sAxY/YngFenwRij4Cjai41FteQS3cvSby48aRprqYvlcCNvRG7f2W9ix9mTqzt/qzxTBLwDYGOHTvKd999J3nz5hWUtoXwgaSmrrZdu3YpEQQ/CFtDGdxBgwapbpC0GP3T88NVqjyeBEhAzwQofuh5dji2lwhQ/OCiIAFrEoC4AZHDtsKLRgK5QOYenSvZkmeTqdWmir+fv+EhGUH8GDt2rCpfmyBBApd5//jjj1KhQgVdVhVz2RieQAI+InDkyBGVNPjgwYPy2WefSe/evd36+4s8XJSjhvAxbdo0FeKydOlSSZgwoaoYSPHDR5PLy5AACfiEAMUPn2DmRTxFgOKHp0iyHxIwFoGdV3ZKh3UdTBPWEh19vYsfYWFhqqJLTFpAQIBb5dhjck2eSwJGJQDBsHXr1mr43377rbzzzjseNwWVAj/55BPV7/jx46Vbt25y+PBh5QHCRgIkQAJmIEDxwwyzaCEbKH5YaLJpKgnYEJh9eLaM3jnaNNVcoptcvYsf0Y2f75MACXiOwIQJE1TC4DRp0ghCznLkyOG5ziP19Pvvv0uNGjWUuImStStWrPDatdgxCZAACfiaAMUPXxOPpes9evRIJbjKlSuX+Pn5xdIoYn5Zih8xZ8geSMCIBEb9MUpCzofIuibrjDh8l8dM8cNlZDyBBExJ4MCBA6pUbXBwsPz6668+s7Fs2bICIQQlc1Eel40ESIAEzECA4ocZZtEJG1B+EK6MAwcOVFnAjdoofhh15jhuEogZAVR6QZtec3rMOjLI2RQ/DDJRHCYJeJHA7du3JUuWLIIQsYsXL3rxSva7jh8/vhQuXFiQGJWNBEiABMxAgOKHGWbRCRsgfnTu3FlQ971YsWKqpFnSpEmdOFNfh1D80Nd8cDQk4CsCZeeWlQbZG0i/kv18dclYvQ7Fj1jFz4uTgC4IIMcHcn2cPHlSsmfP7vMxbd++XcqUKSMfffSRSrDKRgIkQAJGJ0Dxw+gz6OT4bcNe7t27J8uXL5djx45Jhw4dVI33OHHiONlT7B5G8SN2+fPqJBBbBFDmtm+JvtImX5vYGoJPr+uM+AF39O+//14J2UhKWKpUKWnXrh2TiPp0pngxEvAOAe0zYMmSJdKoUSPvXMSJXlHVqU+fPqocLsrqspEACZCAkQlQ/DDy7MVw7Chthi80iCE9evRQZQfjxYsXw169ezrFD+/yZe8koEcCVqv0gjmITvw4ceKEzJgxQ+3IJk6cWK5evSrvvvuuZMqUSUaPHk0BRI8LmWMiAScJwNOjYMGC0r9/fxk0aJCTZ3nvsLp168qdO3fkl19+8d5F2DMJkAAJ+IAAxQ8fQNbDJe7evStbtmyRKlWqqB3CcePGqTru+EJ77733VB6QhQsXqqRatWrVEogMemwUP/Q4KxwTCXiXwPKTy2XAtgHyW6vfJDBBoHcvppPeoxM/vvzyS9m5c6eMGDEiPBnhlClTZMiQIbJy5UoV3shGAiRgTAJayVkkOy1QoECsGzF//nxp2bKl/PTTT1KzZs1YHw8HQAIkQALuEqD44S45g52HnB9vv/22qviCpFndu3eXtm3bqptmLeTl+fPnEhISIg8fPpQ6dero0kKKH7qcFg6KBKIk8M/9f+TwjcMSL248KZy6sCSJn8QlYhP3TpRJ+yZZpswt4EQnfsycOVPGjBkjc+bMkSJFiiieP/zwg3JL37p1q5QrV84lxp44+ObNm2o8HTt2lIQJE3qiS/ZBApYj8PTpU7URhep82KTyRsOGGMKh/f39JUkS5z6PS5QoIfny5RN89rCRAAmQgFEJUPww6sy5OG5N/Khfv740bdrUbrJT7DAgudWDBw+kW7duLl7BN4dT/PANZ16FBDxJoGtIV9lyfovqskOBDvJhsQ9d6t5qlV6cET8iA4R4jYSEq1atkrlz56pcTr5u2vcMhHZ4EOo9jNLXfHg9EnCGgCZieiPHBj4n4MVx9uxZeeutt2T69OmSOXNmlQQ/utxv48ePV6HS+/fvl9y5cztjCo8hARIgAd0RoPihuynxzoCc2ZH77rvvZN26dTJs2DDdfrFR/PDO+mCvJOBNAhUXVJTrD66rS7yS6BX5pMwnUilTJacv2WxlM8mdIrcMCx7m9DlGOHDz5s1SqVLUHH799VcJDg6O1pwjR45ImzZtpGfPnk49yETboRsHQPwYPny4QGT/+eefJU+ePFK7dm1DVhZzw3yeQgIeIYBwZIQnHzp0yOO5ey5fvqxyvH366afqPg+J75E36Ouvv5agoKAox4/7SJS9hbiphzwkHoHNTkiABCxHgOKHRab82bNnKrEp3Buh7sPdcc+ePfL48WPlxpgqVSpDkKD4YYhp4iBJIAKBaouqyZV7VyR+3PiSJEESufnwpgQlCZKsybLKk2dPJFXCVFI7W22pkLGCXXKo9NKlcBd5r8h7piIL8QO5mOy1jRs3qvAVZ8QPfLb36tVL4JaOai968biAGLJgwQK5f/++NGnSJEKYpakmksaQgAcJoKQtcvbgbyeqhvu627dvC35rDX/7qP4EDw/b93DvFBgYKLt27ZLBgweryi2pU6cW/I2inO7AgQOdCpVr0KCBJE+enKEvHpxvdkUCJOBbAhQ/fMs71q6GL7iJEydK7969I+wk4KYZbo+lS5eW4sWLx9r4nL0wxQ9nSfE4EtAHAS1fx6Ayg+T1jK9L2oC0guoteH3X1V3hg3Qkbhy9cVTg+TGuA/zWdgAAIABJREFU0jipnLmyPozywSiiy/mhDQGf4XhwgXcIymFG57rug6GHX+Lvv/9WLvYTJkxQr1WvXl15paAkr16TavuSD69FApEJaJtU/fr1k5EjR0YJSNvE2rRpk4waNUrKli0rn3zyifr7evLkicoBBA+PevXqqc8GiKMIWYH48eOPP0YQP+D9Ub58+WgnpFOnTgIvM4iybCRAAiRgRAIUP4w4a26M2ZH4ga6QvfvGjRtK/dd7o/ih9xni+EjgPwKacPFm3jelX8l+L6HpsrGLbL24Vb3e/bXu8k7Bd146Ritzu7DeQsmTMo9l8DojfuDh55tvvpGiRYuq8BkIH8uXL5eMGTPGSrUXfM989dVXqooYEp8iMSJKqGul1P38/JQr/+LFi1WVMew8s1mTAB7OkV9M80aNigKOxVpHSWezt4MHD6oSt1OnTlWJg51p4Ni3b18lSCDfT968edVpf/zxh3oNCe41bzDkdYvs+YEkyQMGDHDK8wPiyvfff68S57NFT4DrPHpGPIIEfE2A4oevifvwenB5RDUAfJmiPvulS5ckU6ZMEXbcEPaCrN8zZsxQ4S96bxQ/9D5DHB8J/EcAHht3wu7IonqL7JaoXXNmjcw8NFMOXz8sg8sOliY5m7yEz4qVXgAhOvEDN9Wff/65oDIEdny1hoSneGiKjYSEmgs9SvAi/wgSZyPxamRvlDNnzqicIB06dOCfi4EIhIWFqVCKv/76S4XKZsuWza3Rw7sB9yYQ7CCORdcgfMBzFaEgzngnRNefnt9fsWKFILTEmXA3WzswJxAxEDKD/B0QRMaOHau8fdOmTRt+KHJ+dO3aVXmE5M+fX44ePSoff/yxIJlphgwZokUzefJk6dKli1oHCK8xY+M6N+Os0iYS+I8AxQ8LrAZ8CX755ZeCG1J8aSVIkCCC1Tlz5nTqS08PqCh+6GEWOAYSiJ7AqD9GyZwjc2RajWlSIl0JhyeEhoVK9cXVpWH2hna9QwZsHSBHbx5VAoqVWnTix7x58wQu6KGhoRGw1KhRQ7m7x0YeJ4gf2BnG2OF9Yq9NmjRJ8IPvIvywGYcAHnjhKYo5xoM1Etu62pCLAt5KWJ/OVBjR+keyTYRmIKEv7lmM3P755x+5evWq+kFoGDamLly4oH6wGbV27VrBMa+88opLZq5fv15V80MYHO6VICxFDmfWqr0goSo+PxD2DMGkZcuWToWirVy5Us07+oXAir9ziCbp06dXIgt+0qRJo/KCGLVxnRt15jhuEnCOAMUP5zgZ/ijclOKGGF92CRMmNKw9FD8MO3UcuIUIaKEqziYphcCx8+pOWddk3UuUrFjmFhCiEz/0uJywQ3/69GnJlSuXIMTFXsP7eOgrUqSIxytZ6JGJ2ca0bds25VkE8a1QoUIum4ecEwiNgtdSihQpXDofD/cbNmxQFen8/f1dOjc2DoatSGoMLyd4O8HrAmKHvaYJBxASIDDhni1lypQuDRveYMgTAvEDnjKdO3d2mAMIm2JIRAyOCD1ytq1evVqFtUH8gAfPlStXBMJU5IZ7NdgCuwoUKKCEmNdff10JLUZoXOdGmCWOkQTcI0Dxwz1upjoLX4K4UY3sEaJHIyl+6HFWOCYSeEFgy4UtsufvPbLw2EJJ5p9M1jRe4xSakHMh0v3n7na9RMxa6SU6MEYUP7Brjeo11apVU98neLjCw9KpU6dUpZeGDRtS8Ihu4nX+/pQpUwSViL777jtJliyZS6NFiNaQIUPUWkC5VFfbtWvX5P3331eeJwjZ0FvbvXu3IKcGQlZCQkKU9wZajhw5lJdEunTpwr0jNLEDv/G6JgRB+EB5aOTrQIJSVxty6jRr1kwJkJgr25AXV/uydzzyfbzzzjsqlBrVY9A0LxYIIdq/bX/v3bs3XPTJkiWLVKxYUeUXKVmypFsCmifsiK4PrvPoCPF9EjAuAYofxp07j4181qxZSo3Hl5HeG8UPvc8Qx2cVApfuXlLlarWG8JUmK5vI5buX1UtVMleRryp95TSOMnPLSJVMVWRY8LAIfZadW1aGlRsmDXI0cLovMxxoRPEjqsTa2P1GiI47oRJmmE9f24C8BdiZxwMqkl1CmEKOLwgW7lbawUbJhx9+qDwShg4dqvrBQzA2T5zxHoDnAxLdQgCx9RpBKIZtP/BgwFqBl2qiRInC0UE8gVcDxJN3333X10hfuh5CieEhAMEDvxG2gqSsqJ6n/eABH2EgzjaEo0DYQTUWhAW50jA/w4cPVyEoo0ePVmFlKIHtydLX6B9eJbDVlQYBdMeOHYoVfsAODWIIchaBE367I/i4Mg5njvXWOtdKE2vrGn+jWOf4G7XdfNTbOneGGY8hASMRoPhhpNlyYay46cFNyvnz51Uy01u3bkmLFi1k3759dnvZunUrxQ8X+PJQErAygbG7xqpEpQHxAlT52ZO3Tgoqu9g2JC9FElNnG0JfQs6HyG+tfgs/RQufiS5viLPXMNJxRhE/tBt6/Ib7O3II4AHXNrwSD7PI8/Haa69R/PDBIoSQgKSX2PVfs2aNCjtAKWTcF8Az57PPPnOrcgpyU6AqHO4tkKwUc4qEtnhQHzRokApliqrBMwLHYY3YVvpBqdbjx4/L77//rh6GAwICVGgFcoNAALBNiorw3d9++02FzcRWCO+CBQtUVZVly5ZJnjx5VAgIHtq1n5iIDfCWgoCChKQQepxtEJAQigRBCnk/vvjiC5XrDVWXKlf2XIlwJDE+cOCACuWJSUOFwV27dikRRPvB+oJ3GOa8efPmMek+Rud6Y51jfjAXaCj/jXLE8PbB3yXWMvLZaFV6cIwe1nmMIPJkEtAxAYofOp6cmAwNyjE+aHEzih2Sc+fOqThb3FBHLheHD1lkUafnR0yI81wSsA6BaouqyZV7V8INrpSpkkpqeubOGXn05JFkTZZVCqcuHGWi08i0tLK44yqNU4IK2uzDs2X0ztFyoN0B68D911KjiB/I84GHGLj5wyX+7NmzducK4QrI1WDkRIhGWYQImUD1D4RTIO+Dlp9Dq8YDccodDxzs2ONcVAaBUNG2bVtBSAP6x8M6qslpuSTwEB7ZywSVTBYtWiQTJkwID5nA+hk3bpxKuAlvEnhJwDMEAgLuTSAw2IbY/PLLL8qrYfbs2S7nDInJ/OEeCoIHfo4cOSJvvPGGEoKqVq0ak27tnouErrgfw8aVsw1jAluUvEUeD4Tc4N4P3gXgh7XgiQZRAveQELA83TDfENIg2BUuXFiJIPjJnDmzpy8VZX/OrHN0ALa417b1TsLr9tY57sW//fZbtQmJsCFwxG9UwsK6x/vI16J5gMTWOvcpaF6MBGKJAMWPWALv68tGlYgON6v4MnM1s7ivbcD1GPYSG9R5TRKISKDPlj6y9q+16sWPS30sLfO09AiiGotrSIm0JcJDX1AxZtmpZfJ7q9890r+ROjGK+GHLFF4FixcvllGjRjG3RywuNu07HQLBnj17wsUGbUcbD114cLdteODE65g7lCm215AHYcSIEWp3HuVRbb03cDxyXcCDAxWHli9frvJWoCqMdhwebnEMPBK0B0bt3gQP7Lju4MGDVc4YNFxv6dKlEaoXIbwED4u+qmiEhKUQdyB64B4J3CB8wOPDW61OnTpKvAA/Zxo8e8EEHjm2VZYgSsILBGPWBCVn+ovqGHi3wCsHHjzeanjwx/ziByFVEEAgjiFXiC9adOscQhj+XrDG4cEBFrblvO2tc4S3IOwLv5HvBuHmCP3SQlzgCWP7d+Hrde4LrrwGCeiFAMUPvcyEj8eBGw64LmKXJl++fLFSFtEdkyl+uEON55CAZwloZWwHlRkk1V6tppKbeqJp/SL0JTBBoFi10gtYGlH8cKbaiyfWCfuIngDCJ7p3767yY0CowMMZwk7q1asnM2fODBcYtJ7woAz3+3bt2knNmjVfusDDhw9V/gjkDYF7Psqx4oEauS3QcC+BMrR4oEOuCZQLhZgCoUQTWuw9FGoXwgMvQioQEoDkoNhV79+/vyDJqa2niK8eCuHZAMED1WXKly+vbMBPZM/Z6GfC9SPg8dG+fXvFGEKSo4YEo3iIhsfH0aNH1fzgB/lXkOMFuTnwgwdreBwg/KVJkyZuJ7fH3ECEOHjwoE8SzqIylOYNAvsgikEIARtvtejWue11IThBvHBG/NDOw3xhXUGYhJim/Z3A2wf9aVWyfLXOvcWR/ZKAnglQ/NDz7HhwbMeOHVPur3B1xQ/iQU+ePKl2WrC7gJsjT2cF9+Dww7ui+OENquyTBFwjAA+N3Clyy/jK4107MZqjtdAXLcEprlM5U2XpV7KfR69jhM6MKH5ExRWu5KlSpRLc5LN5nwC8P+ChYOtJgZ1l7FjjAQxJMV1ptnkQIKBA+IB3Ajw7/vzzT7WJAvEL39EIXcF7uD6EkMaNG6tLQUiYOnWq3UoxGJutl4o2/g4dOkSoDAORBPlM3Kk244y9WKcIz0KVIs3LA9VXfNmQmwV5WvCwD156afD4QD4W5DzxZYMQhnAYCCGoNIR7WFT8Qbi2p5sz61yrzONI/HC0zjVBD7lqNKEDgiQEKYQMVqlSJdwcb69zT3NjfyRgJAIUP4w0WzEYK8qfQQDBTYj2YYsvEsSVQmHGzgBuaPTeKH7ofYY4PrMT0JKQ2ubm8KTNTVc2laDEQUpYQZnbviX6Spt89t3wPXldvfVlBPEDSfxQxQFeBnhYw0MbkmojwWnkhodJeAEYIbeU3taCO+PBwxM8L+AVAG+MixcvCoSErl27uvVdr+VBwEMoBCw8fGL+EWqBMAH81rwi8DruL7CxguSqWknU/fv3q40WHB8U9F+lKM1LBeExWhUZiBsIo4LQoT1sggOEG+QZsc2P4A6fyOdgBx9jhfBRpkwZJe74KszC3viRuwMPxLh381S+jphwQvgPktxC+EAp3dhq8FpCfpm///5brcE+ffp4dCiurHNH4oejda4JgghFQj4WfE7CawTJoiFSIvRLa95a5x6Fxc5IwKAEKH4YdOJcHTYEDjTceOJDFTcfuImBSyzEENzAxmZ2bWftofjhLCkeRwLeIYCqLJvOb/JaHg4tySnEle4/dxcrVnrBzBlB/EBVkU6dOqmyl3DlxkMsvAnhdh8/fvwICxA7+XiYo/jhnb/LyL3CkwIPigh1gOg0bdo0FTJQvXr1CPkJnB0N5g5hGJrHxcqVK1XOA1Q6gdcHQkPQ8CCHHBlI4AixxTYZJEJYIMigiontrr3m5ZE0aVLp2LGj8hpBmAOOQ1ldrWn5EVAKNnLOEmftsHcc7ILogfskiDMQPrTwg5j0G5NzUQEF5V9R8QbJgmO7Yd4gDCDkJbYbqhhCAMFarFWrlhJBtPCrmI7N2XWO6zgSPxytc9xrY91i/cITG0mDkeAU4Wn2Sjp7ep3HlA3PJwGzEKD4YZaZjMYOeH2gxjrc6xATCvdUfKlCaUZMKNzt8EGr90bxQ+8zxPGZnUDZuWWlQfYGXgtFuXT3kqiwmpS55diNY7KuyToJSvLfLrHZ+Wr2GUH8wFixA4sdTIRRIBEg3PQHDBjwUsJTeAKgjCnFD++vYNt8H/369VP5H+B9EZMSrPYqW6BfNIhdaFgHyGWQI0cONc94uMOagOiCBo8QiDLwEMHOt9Zs831kyJAhQp+2tBCSAA8TeH2gxG5MG6rfwNsDY8LDM0QPiEN6afDUXb9+vRKZbEMifD0+/E1jvuCd4M1Ep67aBcEVIsiZM2eUAIJysTFtzqxz7RqOxA9H61zL94HfED3wE7lSDPr29DqPKROeTwJmI0Dxw2wz6sAe3JRA0UapLQgIKC2H1+BSiuzseB1ZvPXeKH7ofYY4PjMTWH5yuQzYNkAW1lsoeVJ6r9oBQl8gfKBZscwt7DaK+GHm9W5U2+zl+/C2LfDKQC4xhGtoDYLLTz/9FEHwQgne4cOHK08L5AZBi5zvw9FYIaDhwRCJVWPqmYEHZwgfCCvBmCF8IBeDnhoSmlaoUEElmUXyz9houD8sWLCg8iDCXOqtXb16VQkg2iYeRBDNC8lbY4VnB/LTQBSChxu83+DJpIV34bqR17m9fB++WOfeYsB+ScDIBCh+GHn2LDh2ih8WnHSarBsC3UK6ybGbL7wxvNm6h3SXkPMhkjJhSlVKt3oW/ezGetNu276NKH7goUBzi8fuP/6PB2LklILbfIMGDdwKufAVczNcBw+Dc+bMUQ+D2KlHWIDeytgjLAahLXD9h0cqhBB4fCC8o3DhwnaFDTxMoswuHnRjkpwd1Tzee+89QTWX1157TYkeSOSp14ZQE+QgQUlV/NvXDZV9sKYgviRPntzXl3f6eshtg7WBzx94p+jBQ0Vb5yhtGxISojziUMb4zTffVBWT7DVPrXOnwfFAErAgAYofFpz0yCYbyR2Z4gcXLAnEDoHQsFBByIsvEpDWWlJLLoReUIY2yNFAUP3Fas2I4gceklCWFBU+sFvdtm1bVaoTSTaxSwrX/SJFilhtKn1qL0rOIuxFa9iNhnu9nhq8TnHfAU8LVDRBmAAawnKQ9wNleW0bhJJRo0ap0IuYVAu6fPmyykmzadMm6dGjhxI+cD29NzxEI3Togw8+kPHjPVthKyrb8Xc8efJkxQueH3pvEFkhgMCzGWIrPJpjs2nrHH9/+BzU1jnCzbVQMW+s89i0mdcmASMQoPhhhFny0BgPHDgg69atU3XJtQZXPCQug9upEWKx48eLKwULFVGl9dhIgAR8R0BLROqLHBw9N/eUDWc3KOO6v9Zd3in4ju8M1cmVjCh+YGcaeSCqVq2qyppiJ1+rNoIKCCdOnFB5p9hIwNcEjhw5opK6wzMA5XmR+8xIDXlO8JmAEAskrPd2Q2JOJMU3IisIZf3791deTyjtzEYCJEACtgQoflhkPWDHA66eyMoeeacDN6y9e/c2hPgR6B9Xyhd6VVbvPBNx5v6YKlK4lYh/oEVmlGaSgG8JNFvZTJLETyLTa073+oXXnFkjMw/NlNSJUku7/O2kRDr95yPyNBSjix8Q1PHggQcolDBFUstbt25J/fr1PY2K/ZFAlAR+++03adSokUrOiwohCEMwYlu1apUqUwxxEaFNMQn/cWQ/xCGIRBCLjOLxYc8WJPSHpwzKPGPTTw/lgo245jhmEjAjAYofZpxVOzah2gu+1OztuiGTeMaMGSOUntMlloOLJUWJZtKmcAIZP2KASKJUIukKijy8LbKgjUjRNiL1xuly6BwUCeiBwN3Hd2XfP/vkybMnki9lPkkdkNqpYR29cVQgfiD8BGEovmgIs7l496JXE6v6wg53r2FE8QMiO9zk4eKNndeKFSuq2Hsk4IQYgph3bzywucuY55mfAAQ45FnApg8q0RhdfNu3b5/Url1bhQxNmjTJo9VpIAyh1HDZsmVV6erMmTMbeoEgrwvKLadKlUp5ohUtWtTQ9nDwJEACniFA8cMzHHXfC25KFy9erGKxI2dJx40pSs/pLSnaS1DHF5EU/fbLW0Xiy5c1/O0zL9VZpNLHIgmTvXj/xAaRnNV0Pz8cIAn4gsCXu7+UaQenqUs1zNFQhpYb6tRlR/0xSpadWibrm6yXwAT0rnIKWgwPMqL4AZORsG/p0qXqgQO77fD40JKgIudH8eLFY0iGp5OAcwTgdYTwDTzEI+Fk9uzZnTtR50eh4g1yWqD6Cja0tB93crtcvHhR3RviB3+ruEdEslyztM2bN0vNmjXl0aNHyhMNoTBsJEAC1iZA8cMi849ESxs3blQZ1pFxH2IHGl7HTh1cA3Wd8+PoKjVe/wL1pUKRbLJ+zlciqXKInPlFZOMnIs+eiTx7LPLs33wmRVqLFHlDZOMQkTLvi+RvZJGZppkk4JhAj597yKZzm9QByf2Ty/y68yUoSVC0yGosriEl0paQYcHWSzwaLRwvHWBU8cMRDsOI7F6aT3brWwJIvItEu6ges3fvXt9e3AdXQ0Lhr776ShYuXCg7d+4UVFeCCILKNdmyZZOgIMef66jccvTo0XDR4/bt2yrxLJKqtm/f3gej9+0lzp8/rxItIyHqtGnTTGmjb4nyaiRgbAIUP4w9f06PHmEvLVq0ELhM2mtbt27Vt/jx76CjrfZy65zI9gkie38QeXjnxVkBr4h02iyS3MaF8/wfIplKOs2PB5KAGQjAg2POkTni7+evKio8fPJQhbH0K9FPEGbiF9dP0gakDTd155WdMnX/VNl+ebt8UPQD6VSokxkwGMIGM4kfz549U7vJcDvXtchuiJXBQUZH4LPPPlMhVlZJeAmPBogg+Ll3757CkyZNGsmSJYvydsmdO7fK4XHy5ElVsvbmzZvqGIQCQfBo2bKlClEze4MHEISQ4cOHq+SxbCRAAtYkQPHDIvMO8QO7BPjA17w+NNNRcq5YsWKGuCmNVvzQjHr+TGRkZpFH/wogeD1P3X9/6ogsekukdFeRHFUssgJoJgmIwIMjKHGQSloKsQMVXGYfmS1hT8PUTwK/BPJW/rckRcIU6v2fz/8sR64fUeisWnUlttaNEcUPlHZEbo+hQ4dKaGjoS+iMIrLH1pzzujEngOpCzZo1kz59+sjo0aNj3qGBekDIGbxAIHBE/oE3SOSfUqVKGT6vh6vTExwcLNu2bVNVDuElw0YCJGA9AhQ/LDLniHfEl2GuXLmMm/NDRJwWP+D5obX7N0Qu7xW5elDk7xcPcqqlziPy/h8WWQE00+oElp9cLgO2DZBpNaZFqJ4CkaPO0jpy8+GL3UDbhmor/zz4R71E8cO3K8iI4gd2lqdOnapK3CZJkiQCMCOJ7L6daV7NUwRQShn3OG+99ZYg2SUbCdgjgAT/yHVy4cIFyZAhAyGRAAlYjADFD4tNONwdDx8+rKq7pEyZUmXhz5Mnj8SLF88QJJwWPxxZg7CYycEiD2+9OALVYlrO/S8kJvSKSGA6Q7DgIEnAFQK2Xh+Rzxuzc4zMOjxLvfxuoXela9Gu6t8Ie1l9erX6d51sdSxZctYVxp481ojiR1RVxZjzw5Org31FJoBwj+TJk8trr70mO3bsICAScEjg7t27EhgYqPKiQARhIwESsBYBih8WmW8kNp0/f74MHjxYVXVB9uuPP/5Ydu3aJatXr1YuopHDYfSIJsbix3abLOZ/bRM5uUHkyUMRJEitOVJkwycir/cUSf6qHs3nmEjALQIh50Kk+8/dX/L60Dq7dPeSEjrixY0nwRmCJZn/v9WS3LoaT/IEASOKH3gARflNVKLAg6htM0xJdU9MHvvwOQHkrPjzzz/l2rVr4k7VE58PmBeMVQK7d+9Wlafatm0rM2fOjNWx8OIkQAK+JUDxw7e8Y+1qZ86cEdRw79+/v6BMGhJkffjhh2o8KEuIxFcoQ6j3FmPxI7KBD2+LQBBBklRUigm79yIvSMsfIx65Y5JIqS56x8PxkYBdAh3WdZCLdy/KuibrSMggBIwofiDPx6ZNm9R3StWqVSVTpkyK9tOnTwVlRzt06GCI3FIGWSIc5r8E+vXrp/J7HDhwQAoUKEAuJOAUAa0UMvIU9ejRw6lzeBAJkIDxCVD8MP4cOmUBEjxdvXpVGjduLHBNthU/8B4SZbVu3dqpvmLzII+LH5oxCIf5tpLIvRf5DSRJGpEc1USyvC6S4TWRaTVEao4QKfxGbJrPa5OAywTg0QHxY1i5YaqyC5sxCBhR/MB3S5s2bVS+j/jx40cAjbCX77//nuKHMZafYUY5fvx46d69uyDRKUq9spGAKwQGDRokn376qRJsGzZs6MqpPJYESMCgBCh+GHTiXB32oUOHZN26ddKtWzc5depUuPiB7PzYMalQoUKMb0pRQgzlDNOlSyeXL19W/dWpU0clKXXUILrghhieJ8hFguzj7dq1k0SJEtk9xWviBxKk7v3xRQgMvEGQEySev8it8/+Nwz+pSI+DIokiunO7Ohc83nwEei/cJ3cePA43bGrb4urfnWbtimCs7etbT15T76Hk7KEhNaI93rYjrZ/Dl2yqGYlIvqCk6rDtp6+HHz52fw8Jffq38vqYtvVMhPF0CM5qvskwiUVGFD8gcCDhKcqMRv4MR8JTlN5kqVuTLFAdmKFVdkFp248++kgHI+IQjEgApX5XrFghv/32mxQpUsSIJnDMJEACLhCg+OECLCMfCpED+T5u376tEoKh5nuNGjVk2bJl6uFr1KhRDgUHZ+yGiNG1a1dVP71QoUKq1nyvXr1U7Xh8sdhryMw+Y8YMddOCfCPwTHn33XeVqzQEGXsCiNfED0dGnt4iMqvef+9CEAnuKVL6PZGEyUR2Txcp1t4ZRDzGBAS+2ng8ghU9quZSoscHc/fIluP/SJw4Is+fi+B1tJX7Lsnpa3fVv+PGiSMlsqRU/z52NVRu3Q9Tx/rFjfj6zXth6pgEfnHlvUo51L9/2HFW/gl9pP6d2D+e9KqeS/KnTyqDVhySo1delBRNlyyhbP9fFdlx+rr0WbRfzt24L34BpyXg1anSPld/KZe2ZvjrOD5nmiSyoWcFt2Zl/aGrEc6rnj9tlP1cuPkgwvsZU9gXN90ajElPMqL4YdKpoFk6JIAHVeQua9SoEXM26HB+jDSkK1euSO3atdU9J3LgRc5XZCRbOFYSIIHoCVD8iJ6RaY548OCB2pVDfCN26FDtpXPnzkqkwL9j0qZMmaJqp0+YMEFl0VYPbD/8IIsXL1aeHSlSpHipe4wDNelHjBghr776IsEo+hkyZIiqwV6sWLGXzvG5+HHlwH9jCL0ssut7kWM/vRA+SnUW2T1DpNYokfyNI471/A6RTKVigpTnukHg01WHI3hgQISI6kEbx9t6Q+wfXF2SJowv8OTQPDMwjPUflpc7D57Ix0sPKJFDa+g78oM93iuVLZU65DhEjnth8lxeiBzF/xU/1Ov3X4gcEEVsX9fED9vjj1y+E8EuZ9DE8bsniTLNkjjx7si9k/1eOsU/XlzpVyuPVM+VOGYPAAAgAElEQVSXTi7cvB/h/dL/jr/0iE1y5fZD9V7udIGyrgc4PJaKYzfLjX9FmhJZUsjCzmXVMY48XfIPWif3Hj1Rx1TPl1Y0zxVn7LDqMUYVP+ABOHToUPXZDw+Q9u3bq++FkiVLqjwgENvZSCAmBO7fvy/BwcEqselPP/1k9/4iJv3zXOsR+OWXX6RWrVrSokULmTZtmvUA0GISsBABih8WmmzNVFR+QakveFtEFZLiLBqIKlryVAgamscGxBDc+MI1Fd4gkRsybI8ZM0bmzJkT7moIweTNN9+UrVu32nWP9rn4YQ8C8oNsHv4iTAbNP1Ck1hiRLMH/lcyd3VCk8XciiV9xFiOPs0PANnwDb2dMEaDEjDsP/wsx0U6DaDFg2UH5ccc55YHx9Nlz+aZVUcmWOoks+vOCzN/5bwjTc5Gv3ygq+y/cltX7L8nJv+8qcUJrePA/9c9duRb6KMLr9iaoSbGMygMDgoitKPLXyDrqcIgBtiLK4U9rhr9u259tOMy2U/+FrGjhMC2nbpcDF2+rU5L4x5MdH1URhLz0XLA33PMjZeIEMrH1a+qY7msmyL3EKyRO3EcS915xmVJzrHq9778eIfg3PEg0QSJRAj95EPZUHZM+WUJpUSKzEkRW7LskYU+eObU2MS9/33kkYU9fHJ80UXzJlz6pmivb8JwUiRNIuzJZJH9QUuk+b09438E5XqEoYkPaiOIHSqn37dtX6tevL6lTp1Zu5D179hR4HiI3A7wN8+fP79R64kEk4IgANkjgybp+/XqpVq0aQZGARwjA4xjJc1EZsXnz5h7pk52QAAnojwDFD/3NiVdG9OjRIzl9+rTkypVL/Pz8BDsncO+7ceOGlChRQokP7goh169fV8lSS5cuLUgepe3sQfzA7owjISOyoRBlELu7atUqmTt3rmTN+nI+Al2IHxj434dFJpZ+ea6SZxYJSCVyaY9IoZYijad6ZT7N1umi3RcimISHZuSvQJjJVxtPhL+3tV9lJX5Efr158Uxy8NLtCA/ZzjCCYHDzfpjEkTjy7Plz6VIxu8AjYumeS3Lu+r1w8QOvV8iVWiZtPmVX5HDmWt44xl4YDq5TbX4DufLwtLpkjiTFZGmTGerfkcUkcAb7UWuPyqNIIkfe9EmVCPTk6XMlJqUISCBvls4sEIfe++HPcM+PrK8klgZFglT/E38+FUH8QB9lsqVUrz9+9kIUSR6QQDTvFo0J+i+cMbkse7+cNzAZsk8jih/bt2+XkydPKgHbyIm1DblgLDLoPXv2qPsKVA76+uuvLWI1zfQVAawtbA7CEwS56NhIgATMR4Dih/nm1K5FECiQjLR3794RcmlAcECW62TJkrld6lYTP5DIbuDAgeHXd1X8QB4SVArATmGrVq3sukdD/EBCVeQGcdQgwHi9/bU14iXuXn1RKebyXpEDi0SevghpkBxVRaoOFkn3r+fLb+NFynbz+vBi+wIIJblw6788Dwh1wEMzXrf12kDIBUQOvI4QFK1VzZtW7j56Iocv31bhJtE1eDGUzZ5KhWTsOHMj/PCvWxWV1IH+8uWG47Lr7E3lDYI27a0SUjlPGnVN20Sln9TLFx72YhvOMrVtMfW6p3JXoAJLyPkQOX3rtBROXVjeK/JedCY6fP/GwxviF8dP4saJK3OOzJFlJ5fJpbuXwo/vUKCDfFjsRVlrR63aF1vkxN8vcpPY5gJB+I9tG9ussPqvo5wfpYZvUvOGVjBDMpnX6YVAaDu3+P8ndfMpllW/2CKPnjxVuU/Q4C3StFhGOXH1riSK/1+iZCuGyRhV/EBZdXx+RxY/lixZIvHixVNeIWwk4C4BrC3cW+BHK6Xsbl88jwQiE0Di0wYNGigPkJEjRxIQCZCACQlQ/DDhpNozyZH48ezZM5k9e7YkTJhQxTq60zwhfmgJUuGFgmovuEm21yB+QLBx1OAK6xPxw9EAtowSufmXSNg9kRunRP45KvL08YuSufkaimwcJNJ85osyuiZumpihJQBtWiyT8tjYc+6m8pxAngt4WhTMmEx5AUQWFdIk9ZesrySRsMfPZM/5m+GkulXOKSgetP30Ddlx5nq4x4bmEeIIKR6+L9z4L6/F2OaFlZgRW+27A9/JuD/HqfHnSJFDltRf4tZQZh6aKZP2TZJ7j++Jv5+/PHr6SCplqiRNczUVv7h+qk+IK0niJ4my/8ieNxAgfNFsc4TcvP9YMqcKkPWHrkjowyfhyWORJHZh5zJqOK4mWvWFDd66hhHFD4S9IIE1PsMhqK9du1aVIf3jjz/kq6/+z951gEdVdNFDC6EjndB7703pTUCKdJAmXQEVbL+gFAVRREEpSpMiRQEBpQhI771I7733ElogJPzfmeUlm80m23ff29z7ffsFkvdm7pyZ3X1z5t5zR2HkyJHIkiWLpyCTdv0cgTlz5ihijREfFFgXEwQ8gUDXrl2V7se6deuUaL+YICAI+BcCQn7413xGGQ1D96irwQdQppLEZFS5njBhgtOnKKwg061bN2TIkEE93JJIodkb+UHigxEjDDekcntsgni6SXtxZN2wjC41QrSyuSkyA+/tNImmavb4tildxmDGTTM3q5oVz5Ya5249wuqj13HvcXRdDsvhkfwolyONSq8w18xY1rtKRESI+T11imSKSHsxJ0xsCZvqDVaN/ND8KpepHBrnbYzGeRqDkRxh4WFInzS9Tbc7Lu+IvTf2RlzHcrZByU0pKEY1RuKU+2Z1tDQcRg6Zp+2QoNEiUYw61tj8NiL5wfHs3btXlVTn5z+/E6gJFRQUpMS2q1at6o9TJWPyAgKayGm6dOmU1oeYIOApBBi1xufRUqVKyVrzFMjSriDgQwSE/PAh+N7qmpES1NBYs2YNhgwZEkFOaP2zOgtV0521sLAwRV5QP8Rc8JSiURS5++OPPyKquVj2QS2Sn3/+WX3J1KhRQxEfixYtQtasWfVR7cVZUCzvu34YGG86vVaWKAlQ6UOgZDuTSOqyT4H6JlFKPRpJDvOKINyIUi9iwobTGLf+dBSXUwQmVCKj+y/ei/g90x+0tBfzFAiN5LDUomBUBtNh/NVG7RmFKYemoEzGMsiTKg/239qP43eOI2XilHj6/KmK4GD0xpevxZ7C1W5ZOxy4eUDB9Hn5z9G2UFu/gIzVYTTjOquUNy0OXwnGqiOmErusF/JmySCMfquUX4zX2iCMSn5wLCQ89u/fj8OHDyNPnjyqvLrkz/vtUvXKwETk1CswSycvEdDET3mgx1RsMUFAEPAfBIT88J+5jHUkjALZsGGDUka3JDr4oEoRVFcIEBIrFCtl5Rae8mnipffu3VO/T5w4MZhLSX0REiW5c+dWFQD4xULypGJFU6lMGqNUunfvjgIFCkQbkyEjPzgKc40Q6oPsmwWcWmMaX/56wIl/gYY/AWW7+nRFWpIchTOnQp0iGTFp4xl8u+xoRCoCdTRuPngazdfhzYujdblsVsu/xlQWNrZStD4Fw4Od111QF0HJgjCt3rSIXqgD8vH6j3HvaSRpdLCjWallC3/WXliLPuv6oHWB1vig1AdIldgsksiDvvuy6Zz9lkZ0nzQgAeb3qOi3JJmRyQ9frhHp2/8QEJFT/5tTI4yI0R/Hjh1T4qeFCxc2gsvioyAgCNiBgJAfdoDk75fMmDFDnc5RsNRZI5HBqA+GpjLHe/fu3WC7LGWbMWNG1ez48ePxyy+/RJS2Zf7uO++8gwcPHkTpluUQWfI2bdroaSCGJT+sARtyH9g+Dtj4AxD+HIifCGg7J6oeyNHFQCHvCQSS/KDIpabJkT9jClwLDokiCsqhVM2fHtXzp8fNh08xY9v5iNFN6VhWRXiIxYzAolOLMGDLAEytOxVMdzG3cfvGKQ0PWsL4CTG7wWwUTFMwWmMUNG2xpAUKvFIgCoHi77hrmh8X7z7GuPWnEBr2AnO6v+qXBIgRyQ9qfpAAJ3nN9EdG9nHjygowFy9eVOmRLIErJgg4goCInDqCllzrLgQ08VNWM+TnmpggIAj4BwJCfvjHPNocBSMxmE4yefJkhIZGajHw3wxP5oe8K+SH5sCNGzeUyj9V2Jm6EpNwqU2HY7jAr8gPjpF6IEx5oShqeChU2QumwVT/AijYAJhWD+iyEkicwlnI7L6PGhofzt2H3eciq6WQ/KhfLBOu3g/B3F0XI9rS0ljsblwujEDAWtSH9seHoQ+x/+Z+nLt/DmP/G6squJAksSRAWi5piUsPL2Fl85VIEeD5taHH6aM2SOtJ23H53hNVPcZbIq3ewsKI5EdMwtrEjBogly5dclpY21u4Sz/6QoCn7tWqVRORU31NS5zxRhM/Xb9+vVqHYoKAIGB8BIT8MP4c2jWC8+fPq3STFi1aRMu9Xrp0KZo0aeIW8sMuZ1y4yO/ID0ssjv1jigZhmkyiQCA0BKjQA3jje6dQs6yOwUaYxsLfD1x0SLX5NDQMGVIG4sT1BwhMlAAhoWERfU3qUFZdb1mNhRfExXQVpybB7CamtnRZ0QWja4xGzew1Y23u2J1j6Lyis6oIY06ADN85XJW0tRY54qp/RrtfI0COXg1G4oTxkSB+PNQvltkvhFCNQn5o0R0hISEqio9EesuWLaOkUZJkp/h2586dnS6pbrS1Kf66B4EPP/xQralDhw4hadKk7mlUWhEE7ESA6eKs+MLqQqwyJCYICALGR0DID+PPoV0jYDQGcxdZv9zStm/frlJM8uXLZ1dbvrzI78kPDdxzm4CZTUwRIbTSHYE6QyMrxJzdAOSyfQpBkuOdmbsjpox6HJlTJcHBy/ex5qhJPJKWNnkAPn+jEIoGpURyixKwQnK4b8WT+Lj88DJYlcUeMydARlQbgVtPbqH/5v5oX6g9+pbva08TceIaTQuE6VqNSmT2CyFUo5AfLJfOdBeWs6VI4NmzZ9V3CT+rza1Zs2bo1KmT0n8SEwTsQYBaZdRaaNu2Lb777jt7bpFrBAG3I1CrVi0cOXJECTinSZPG7e1Lg4KAIOBdBIT88C7ePuuND6c8eevZs2e0h08hP3w2LTF3/G8/09+ePgAu7QRuHjcRH6/2Mr1mtwY6LQXiJYjV+Z/XnsKIlcejXUOy4/bDZxG/1yI8dIiE37ikRX0MrTRUlbW110iAdFjeASHPQ9QtGZNlxOoWq+29PU5cR/Ijfjwg/AWQKEF8vFcjLz6srX8yN7bJMQr5YT6Go0ePYtq0aWBljiRJksSJtSeD9BwCfGYhYbZnzx5VMUhMEPAFAhMnTkSPHj3An9SpExMEBAFjIyDkh7Hnz27vKUi6Y8cOrF27Fk2bNkXmzJnVvTy1oxApmW13aH7Y7ZCTF8aZyA9LfO5dANZ/C+z7w1QmN/QJUO0zoMYAdSUjPIJDIrVcqNtx4PJ9HLkSHKUljeTg9VO3nI34W5dKuVR6i5jnEHA06sPck7f+eQuHbx+O+FVsVWA8NwL9tvzODFN005PQcFy48xjnbz9CUOpAZEmdFDnSRobKj2hZQr+DsPDMiOQHv08ePXqE5MmTq7Ll5sbUy2TJkiFdunSGmQNx1LcIMFKV62jhwoW+dUR6j9MI8PCwaNGiKFKkCFauXBmnsZDBCwL+gICQH/4wi3aMgWkvrVu3VuKm1mzz5s1CftiBo88vuX0KGP8a8Pxlmdnmk4FirRT5YZ7eQj8LZU6JCrnSoGiWyBKoKQMTCcnhg0l0NupDc3XpmaXot8kUDfTla1+iRf4WPhiFcbrcfuY2Rqw8ocR7uQdnOkzTUlkMpQViRPIjphVCUmTcuHEoVaqUIb5njLPS/dfTgwcPonjx4qryG9NexAQBXyLw0UcfYdSoUdi6dStee+01X7oifQsCgoCLCAj54SKARrmdpQYZssdwZEvRMHeUuvUWDnE28uMlwFfmfQrcPg08ewgEX8az0OcIyFURXzzthPVnH6FVgvX4M6w6elbPg771opdI9dY8ST+RCDwKfYQBmwdg+7Xt2NZmm9PQHLx1EEkTJkWe1HmcbiMu3chIqOJfRZ7Slc2ZBvN7GOeh1Yjkh1by/Ouvv45Wwpxrzygke1x6n+h1rHxWmT17thI6dXfVOL2OWfzSLwLbtm1DxYoVQRLkxx9/1K+j4pkgIAjYREDID5sQ+ccFsYUjP3nyBAkSJIiizq/XUcd18oMn2m9N2h4xPfUD9mB4/HFYF14a/3v2DtYl/ghtng3EBy3q+F3pT72uydj8mn54OqYemoo7IXdQOG1hzG0414jDMKTPluQHBzGoUWEwxcsIZkTygyT7pEmT8N5776nUF3PjCX6ZMmUk8sMIi08HPjLqg1XohgwZogNvxAVBAHjjjTeU6ClfKVLEzRLzsg4EAX9AQMgPf5hFF8cggqcuAujF25fsv4oPZu+N6LFKvvQYVDkZbq8ZhRzXVyNzvNu4lb0+TlX/Ba/mTutFz+J2Vw+ePQBTW649uobKWSrjlcBXsPbiWozYNQL3nt6LAEe0Ony3Tj6Ztx8L9lxSpKARtD+MSH4wvZIn9c2bN4820aL54bu1b7SeWdqWeh9MfaHWgqfs3r17OHfuXMSLpZoDAgLUK1GiRLH+O2XKlChYsCD4UyxuIEAx5y5dumDq1KmqbLeYICAIGBMBIT+MOW82vX7x4gVOnz6Nx48fq4cHitBR74NhyZa2dOlSdcIigqc2YfXZBcFPQjF1yzmMWn0iig/cxHEzh6v7gYlVIv+WtzbQcBSQOrvpd/t+B0q285n//t7x/BPzMXjbYAQmDESKgBS4+fimGjL/TWKEv6+atSpGVhvp71Doenzz91zCp/P2I3XSRKiWP72qDJMySSIMalhYd34bkfzg9wwFtLt164bUqVNHwXTRokXImjWriv4QEwRiQ4AVXvjs8ueff7oM1JUrV1QZZpIcJODMyQ6SH65aUFAQChQooIgQvrR/58iRw9Wm5X6dIcDPNz5Ps/wyn5vFBAFBwJgICPlhzHmz6XVwcLAqyXXp0iWVN8sHiQ4dOqhQZJ5omBsfCKZMmSLkh01UvXcB01umbjZVY7nx4CnO33mMu4+eoX7RzIrsSJo4ssStivDYPs7kHMuhnttsevHfJDyqfgrMaAx88B+QIOrce29E+uzpysMrmHhgooraaJi7IXqV7OWUo6zksuf6HoS/CFf3f1buM9TKXgupEqfCkdtHcDfkLkqkL6HK1Ir5FoG1x26gy2+7wFok8ePHQ8eKOYX8cNOU8OR8zZo1+Pvvv1G7dm1ky5ZNtRwWFoY//vhDnZoagWR3ExzSjJMIcN0MHDjQ6bKiu3btwj///KNee/dGRkpS7yxXrlzImTOn+mn5b6YyPHv2DKGhoeqn+cvyd9evXwdLOx87diziJ1OINWOpZ3NS5M0331SCv2LGRoDEHNfV1atXoz1LG3tk4r0gEHcQEPLDj+f6xo0bKtKDZW0vXLigcrEHDBgAfimbG3Ox+TBghIdSf9P8YCla85KzhTOnVOTGgr2XMHjJkYhpyp0+OX5uUwqFg+wMsQ25byJEtv8ChLwsd1v+HaD+iKgr/tIuIGs5P34XxD60RacWYcAWU7ngbCmyYVmzZU5hYd7O24Xfxv/K/c+pduQmzyNgqQVSv1hmjGtX2vMdO9iDESM/mPbiDyS7g1Mll7sRgS1btqBy5coggVG2bFm7WiYxwZN4liFdtWoVqD1DK1myJJo2bYo6deoooiNjRs+Sz4wq0cgQc2Lk1q1bpu+YbNlUOk/9+vVRo0YNBAYG2jU+uUg/CIwdOxa9e/cW8Wb9TIl4Igg4jICQHw5DJjf4EgF/JD/qj9mEBPHjISz8hQrHv/c4NBrEEektjoJvmQ4TVBogCVLyZenAWc2A9n852qrfXD9k2xDMOzFPjSdTskxY1WKVU2NruaQlgp8FY2zNscj/Sn6n2pCbvIOANSFUp99fHnTZiOQHowj9gWT34LRK0zYQ+OGHH1Q1DZ6s2zKSHbNmzVKEx7Vr19TlNWvWRN26ddGsWTPkzZvXVhNe+fuZM2eUj6tXr1YvptswCoXRILVq1VJESJ48UsXLK5PhYicaOTd69GhFgogJAoKA8RAQ8sN4cxanPfYn8oM6HsP/PY7fd5yPmNMKudKibpGMYEz+yJWR+h6D3yziXPWWf/uZ2n7+FLh5HLi2H3j6AAhMZYr4OLUaaD4ZKNYqzq0rLVqjeLriuPb4Gp6HP8eG1hscxkFrZ2rdqSiXKe5G0TgMnA5u4Htw8D9HlBDqh7Xz48Pa+XTglckFI5IfsYFnpKpiulkEcdARRmow3SQ2TYWTJ09i5MiRmDhxIl555RVFIDDNqkGDBkpXRu/Gks8bNmxQKWLr1q1T7latWlURN127djXEGPSOsSf9S5MmDRo2bIgZM2Z4shtpWxAQBDyEgJAfHgJWmvUMAkYlP5jecuTqy/QTALvP3cGyQ9fAzZe5UXixS2UPl+K8dsCUErN/DkCNioBkQK8dkeKodOjBVSBFZs9MogdbpdDo4O2Dsf/GftTLVQ/9K/S32ptGWDTO0xhDKw9Vmh/U7RhaaSga521st4cUM627oC4KvFIA0+pNs/s+uVBfCGiVYMrmTIO3ypl0KmhKTNhH5m/kBzcKPN02Qnqlj6ZcugVUasq7775rtcQt03hJevD18OFDfPDBB+r0PUuWLIbFjoKsJEL4WrJkiUpVpmAwSZDcuXMbdlz+7DiJNkYmseStmCAgCBgPASE/jDdncdpjI5MfTG8xtwq502JkyxLI+kpUDRavTPD6YcCeaUDoE+BpMPDihUkctfrnJhJkSW+g0RivuOLOTjZc2oD317yvmmSllRXNV6if5qYRHwXSFMC0utMi/t7538648uiKusdeG7dvHMbvH6/uCUoeZO9tcp0OEZi5/TwGLjwU4RlJSF9WgTEC+cHqBx999BEuXryI3377TYXzt27dWlUWs2Y88RbyQ4eLXycusSpLhQoVVNQHdTHMjZVfRowYobRASA6Q+ChevLhOPHePGyRCfv31V5U6RpF6jQRhFRkx/SDQt29ffP/99yrVytM6MvoZtXgiCPgPAkJ++M9cxomRGJX8GLvmJEauikxj6fhaTgxuXEQfc2YpjpqzCnBuE9BhIZCnZlQfN40AqnyqD7+teDHn+Bx8s/2bKH+pmb0m6uWsh2N3juHgrYM4ePMgcqTKEYX44A2ORn+wUkyLJS1QM1tNFT0iZmwEzLVAWAmmccksGPVWSZ8NygjkB6u4UHPh7t276rSewtqjRo1SKTvJkiWLgh2FtVnmVsgPny0p3XdMvY/PPvtMkWipUqWK8FfbbFLHg6RH9erVdT8WVxw0J0GIBUkQvooVK+ZKs3KvmxBYvHixEq7lz0aNGrmpVWlGEBAEvIWAkB/eQlr6cQsCeiE/Lt19ApajNTeGyDO9ZeURk/Aa7ejVYBy+Egxeb25eSW9xFHGNBNkw3JQOkzglUKo9kKk4kKko8Owx8Ft9oPe+qCkyjvbjoeuZgtJ8cXM8CH2AshnL4tXMr+L+0/tYdHoRSFRoFpAgAOtbrY8WEcK/OxL9MWDzAKy5uAYrm6+02paHhinNeggBSyHUgITx8W3TYj5LfTEC+WE5FU+fPgXFHfPnz48ECSLLcfM6iqGSEEmXLp2HZlCaNToC3EiSQDOPHOrevTsmT54MEiOffqpf4t0T2JuTIKzeRwKkR48eKFGihCe6kzbtRIDVe9KnT4/+/ftj6FA5+LATNrlMENANAkJ+6GYqxBF7ENAT+VF5+NoIl1uWyao2SSQ6hvxzBPHimTJJaExvaVoqC3KmTRpliK/mTmvPkL17zZZRwKpBkX0mCgRCQ8x8iAfkrQ20X+Bdv+zojZodR+8cVREdBdNEDROefWw2vt3xrWqF1VgWvGndf3ujP7TrepboiV4le9nhnVyidwRIfpC8pD1+GoZxG05h97m76n1NsjJlkkReHYIRyQ+vAiSd+R0CFC9l2tSECRNU9EenTp2waNEiTJ8+HW+//bbfjdfeAZmTIBSD/eabb/DOO+/Ye7tc5wEEmIrE0sWs4iMmCAgCxkJAyA9jzZfT3lIcjIJar7/+OgICAlQ+KfNqT58+jRw5cqBJkyZIksQH2hMOjkgv5Mexq8GoNzqqhoe1oXDjxDKahrZ7F4Cdk4CtZhoghZsAb441VY2hhT4GEkUld7w55uE7h2PW0VkYXWM0mOZizYbtHIb1F9dj4KsDUTlL5RjdsxX98cfRPzDl0BSnq8N4ExfpyzUEpm4+q8jMxAnjI2PKQPWzSv70XtECEfLDtbmTu42FwL59+1CqVClVQaNixYro0KEDWNVl5syZqFevnrEG4yFvGVXFtKAFCxagS5cumDJliod6kmZtIUBB2vnz5+P+/fu2LpW/CwKCgM4QEPJDZxPiKXdu376NcePGqbBRS5KDpdYePHigas7r3fRAfvB0uM/c/3Dy+sMIuDSSg38zFzZl6UyW0DS8ndscOYR9vwN8URi1yXiAGiGrBgKvf+2TYWoCpu6Kwogt+mPqoan4ac9PapyZk2XGyhYrfTJm6dR7CKw7dgOdf9ulOmREV+dK3hFCtZf8YAlZboYOHjyIwYMHIzAwMEZwQkJCIvQ4qlWrpq4jKc4TTGp2iAkCvkJA01HYsWOHSiU4deqUIj6oEyMWFQFGfgwYMABFihTB6tWrkSlTJoHIywhQ8JRaNCQ/UqZM6eXepTtBQBBwBQEhP1xBT+f3hoeHqw9m/qQg3bRp09CrV68oD8csqzZ+/HiULl1ayA8r82mp1cGT4KlbziJTqkB0r5Ib2V6JjHaoUyRjNG0PNumTai6eXpssl7uwJ3DtIFCgAXB8KdBzK5CxaNSez6wDcteI7s2NI0CGwi55ufnyZuy5vgeTD05GjWw1MKam+6rTWEZ/UE+EkSXs61nYM+V30bRFMbvhbJfGIDfrHwF+BpinuPG9P7VjORQO8uwDry3yg9F7f/31l/qM5waIVQd++umnWDJfYOAAACAASURBVCP4SJSQAGdJTVZoqVWrlvpOIPGdMGFC/U+GeOi3CLBaUOfOnVWlE6Z0xPVUF1sTzchdbr5ZbpURCM2bN7d1i/zdjQgw6oYaLGfPnkXOnDnd2LI0JQgIAp5GQMgPTyPsw/YpPrd7926sXbtWhUdScM6avffee+qkJXXq1D701r6uvR35YbnxoZddKuUCIzq8rQFgH0Jevoolc/mipc5hKpWbs7IpKuTRTWBuO6CLRXTE86fAX92AVjOddnb/zf1ov6y9uj8wYSDWtlzrVtHRSQcmYex/Y5EyICUyJ8+M43eOq74a52mMgIQBWHt+LVoVaCV6H07PoHFu5GdA1+mmyI+HIc9x/0koHj59jlZls4FaP8kSR5IG7iREbJEfGoIkNFhulmYP+cFyoSQ80qbVoeaQcZaFeOpmBEaOHKmIubp16yJevHhYvny5m3vwv+aoBcI0GFZSGjZsGPr16+d/g9TpiBYuXIimTZtiz5496vBQTBAQBIyDgJAfxpkrlzxlaDNDo4cPH24IbY+YBusp8oMbnM7TdkZ0Wyr7K6iQKw12nL2DP3dfjPh9oxKZMbaNfNFFALJ1LLCyf/TpohZIYGrg3nkgXx2g0oeR12hpM+3mm/5mbo9vA0lj35QxLWXsvrH47/p/EXeS/EifNL1L7xHzm5neMua/MQgLD0M8xEO7Qu3QoXAHBCUPclsf0pAxEQh+Eqqiv0atPhllAFqKGz9LLt19HOVvzogbC/lhzPUhXjuHwBdffKGeTxipSuJDdD7sx3HQoEH4+uuvVZpQ+/amQwExzyKwceNGMHWQgqe1a9f2bGfSuiAgCLgVASE/3AqnfhvzlxKEniQ/zEPbtZnkqe6jp89Vrj9Po3rXzOsfGh7uWKrPHgKP70RtKfgKcOc0cHIFcHhh7L0kCACqfAKUbBdZOnfZp0D9ERH3PQx9iF8P/IpLDy+hUJpC2HplK0h+ZEiaAeEvwvE07CnaF2rv9giMP4//ia+3f42E8ROifKbymPj6RHcgJm34EQLmWiAcFtPbCgelQtbUSRQ5opmzuj+eIj+4SUqRIoUiwan1lCFDBlVJwx2C15bC2ubTPXHiRBQtWhSVKlXyo1UgQ3EXAizhytQXVnthyouYYwj873//A6O6/vzzT7Rs2dKxm+VqhxE4cOCAKjk8Z84ctWbFBAFBwDgICPlhnLnyiKc8ZaEQKlXWjfBQ6ir5wXKWwU+eR8Fyx5nbmLDxdISAKYmOmgUzYPCbJv2K+XsiIz/4f78QMHXzaiIhUS5TuchW/7USfvtqL2DxB8DD60B4GPD4ZiR5kqk4nmUsiCtH/kbOLmuBzKYKOXOOz8E3279R0Rcv8EJFXvQq0QuN8zZ28wiiNsfxXH98HQHxA1AifQlkTJbRo/1J48ZDwDIlLk/6ZEiXIhD8PDE3RpF906So1TS5U/t3oEYNK5o4Zg1s2rQJlSvHXJ3IkbQXCp4yNaZZs2YoUKAASIozbD4oKAiffPKJy7ofFNZm6P1XX32FLFmyqFG8ePECW7duBdMrf/nlF0N8zxhvNRrf44YNG6oKdLbWu/FH6rkRvP/+++o9JgSI5zDWWr5w4YKqlMjn5549e3q+Q+lBEBAE3IaAkB9ug1LfDVHYlA+9PPXjaZ+lbd682RAPpfaSHyQ5KE5qbiQt+PviX0VqUCRPnFDl75fM/gqu338SsUGplDedV8pZ6nvV2Pbu9L3T+HDdhzgXfA5lM5bFtHrTbN9kfkXIfeDYPzi2Ywy+iH8fJwMSIVfYC+RKVxS7Hl0AhUbN7WDHg1Hbv34ousiqYx7I1YKAUwiQ/Fh5+FqUe7tUzqVEj82jyFge9+nzcGRMmRjXg59GXD+oYWHkfn5eVVuxZhQx5eeyrc2gI+SHtX6oF8DqEfPmzVPVI1wxkh/t2rVTZA1JkLCwMEyePFmlMyRPnhy//vqrIb5nXMFA7nUOAR7AsNztpUuXIogz51qK23exBC7F7YUA8ew6CA4ORqpUqZReXv/+VlJ/Pdu9tC4ICAIuICDkhwvgGelWlo2jijpP3/gQam58+GU5OX+K/NBIjvjxTBEDhTOnRIrARHge/gK7z0WmarByw6jWJeFMTr6R5t9Tvo7bNw7j94+PaL5SlkpoXaC1IkKO3TmmUlSqZK2CYumKxerCrHnNMPxxpIZCztBQVA5PhALpi+PfsPs4+uA8Wpd6F71Kvh/Zzu1TwOovgda/R287Ju2QFy9M9UrFBAEPIUDyY7tZ9MeTZ2FIEpAA8/dcivJ7kh8kS2IyT6S9XL9+HWfOnEHJkiUj0ly03HV3EOCMJOF3zdWrV3Hs2DHs3LkT7HP06NHqlDRBggQICAjwEPLSrJEQYMQTKw6ReGPaAMstkzxjFaMOHTqoSkYk0AYOHGikYenC17feegtbtmxRZJIIG7tvSkgQt2rVCosWLVIVsl555RWQbKJY799//w2mHnHtfvnll+7rVFoSBAQBtyMg5IfbIdVng8ePH8ehQ4eslkNjFZhkyZIhXbp0+nTezCvLyA+SHCsPX4/id6okifDPgStYtO9KxO/TJAtAvowpEPaS/FAaHoiHTpVySoSHC7NOcqPLii6qhVSJUyFZomS48jASd/4+b+q8mNtwLgKo8RGD/bDrB8w4MkP9NUvyLFhY6F0EnlgB7Psj8o5U2UzpMJleEilHFgM3DgN1hgIVe0de9/QBsGZwFO0Q9Ufqk+yYANT4woURy62CgHMIHLkSjPpjNinujRxcgUwpMe/dV2OsGuUJ8oORf3yAnzt3LgoVKqQGwn+zWgzL35IEd4cx1WX27NnYtWsXhgwZojRGtm/frjZi+fLlc0cX0oYfIJArVy5Vhe7HH3/EgAED1MEMv+Pv3LmjdCso4CnmOAIkHStUqKBw1SpBOd6K3GENAY0AYaUX6n5UqVJFlbplqh9fQnzIuhEE9I+AkB/6nyO3ePjo0SOMHz9e1SW3LGlLFjtr1qxue/B1i8MxNGKN/DBPY0mUID5Cw8KROXUgrt4LiWiFJ6w8aSVZYlmlgb8XcxwBpqTUXVBX6XD0LdcX2VNmR8akGVXEx7RD07Ds7LKIRuc1moeCaQpa7YTXk0Ah6UHx0hIZSiBnypymazeOANYOibwvqDRw5xQQEhy9rZxVTMTIjSPAmfVAg5FAetMGTxmJj6OLgd77gDS5HR+w3CEIuIAAyY+VR0xpMkeuBmPD8ZvIkyE5RrQoAWslct1BfixevFidSPL0PHfu3EpTgdagQQP1k2kpgwcPVhvQsWPHImXKlA6N8NatW4pUt2ZMteTpPb9zeKrP759atWoZIsLQIRDkYpcQYEoUIzwoKM7IIL6YssGTdTHnEaCIMTfnjP4Qcy8C69evV1pNmTJlUjpJTNWSNCP3YiytCQKeREDID0+i68O2rT2U8nc83WNZLj6Mag+/f/zxhwrdM2Lay7FrD1Bv1MYIpHOkTYbhzYupzYSlsCmrMYi5DwESFkfvHMWCRguilYClBkjfjX1x5PYR1SGJj6l1pyJFQIooDpgTKNPqTov690c3gJsnojucszKw8KXA2LNHwJM7AKNKnocAV/4D+LvYjBEkNfoDBRsALMlL2zUFKNfVfeBIS4KADQRIhrSetA3hL4CBDQujeJaXaxFQn1+2yI9nz56p8uUnT55UJAONQqaMrGjevLlKLyHhQAHEWbNmqVQXEhITJkxQmgoVK1ZUZRpJiHz33XcqLcVRY2g9N6msepAoUaIYb6ewNv1kiqURvmccxUGudw0BbiS5oeThBsk6IT5cw5N3axt0Vs4hESLmXgT27NmDsmXLqkaF+HAvttKaIOBpBIT88DTCPmrf3odSusdTvylTpuj+oZTpLfVKZEW+EuXx1fjZ2HP+rsqjN7cWZbJiREtTpRAxzyGgaX2MrjEaNbPXjLWjtRfWov+W/siaPGsUAoTEBwkUlrEl8RFTZIhDo5jVDLh3HggLBeLFB4q1BHJVBdYOBW6dBMJDAZboZbUZEh8FG5quPbUS+PAQkNixk2+HfJOLBQELBIKfhKLxL1tw9lYkYadpgdgiP5wFkykp1OEgGZE9e3ZFhHPT6YxR14OE+qeffqpO7mOzGTNmIE+ePLr/nnEGB7nHNQS4HosXL4727dsrUfakSZO61qDcrRBo0aIF7t69izVr1ggibkbg/v37iqDm5+m3336r9D/EBAFBwBgICPlhjHly2EtHHkp5GsecRb2fyOXstxQXR7VG8mK18Uqt7kgRmBDtX82BAhlTIGlAwgiM6hSRsqQOLxgHbtB0Ppii0rd8X7vuZGpL5xWdFQFCwoSpMgO2DMCiU4sUIRKlTK5dLbp40bUDwL7fgf9mAk8fmhrLUAioOcgUEUJ7dAvYPxuo+IGLncntgkDMCGhaINoVdYtkwg8timPYkEEqIsNWtRdfYstIEoqcUjPKlrEqjQie2kLJ///OKCWK67JUKMV3T58+DVbOMDem4VIPRCPnmKYVW7ln/0fNuREuW7ZMpbitXLkSr7/+unONyF1qvTJCjmv23Llzas2SsDM36hkxtZARdCSUuV4ZiScmCAgC+kNAyA/9zYlHPCI7/fDhQ/WQ6uwpn0ccc6BRc/KjUvtPMOedmMUCHWhWLrUTgYO3DmL5meVYcGoBsqXIhvmN5tt5p+kyEiCd/u2Ep2FP8Tz8ufrd0EpD0ThvY4facevFC3tEFVVl44wIoX4Iy/Be2AZ8chxIlt6t3UpjgoCGgCX5of0+y/Wt2Prbt7omPyxnkafMjAJhWg0FLKWyi6xzIsCNIgVwmWJLEVyekpPc0F7cNPLfXD9nz56NeJEc4f9p3MS3bdtWvcTsR4DvxU8++QQff/yx/TfJlQoBrle+SHwEBgYqcsNy3fI6bZ1qa5f/DwkJQbly5dR6bdOmDTJmlEM5WVaCgF4QEPJDLzPhYT+Y/zlmzBhVclDT+9C6ZLk5hppSjZ+luvhBTREnvZk5+dH9s8GS3uKhCZp+eDqYqsJ0lo5FOqpeWMGFkRtXH15V4e2b39ocTb/DHncohDrmvzER5MeyZssUkeITI7lhaawec2QRcGgB8PCG6a+sMNPxn0h9EJ84K536KwIkP8xL4957EoqHIc8x/fc/cGbuN4YiP1hVjCXVmzRpok4+zVNhJPLDX1dwzOOi2CbTnbiBJAFCLQ+WYeUzhr12+PBhzJ8/X1Up4r+LFSumNpTvv/++qg4jFjsCrEZCHaCpU6cKVHYgwHQWaiVxzR48eFBVzeF65StDhgx2tADcvHlTrVe++OxN4oNrtmPHjkofSUwQEAR8i4CQH77F32u9U5yJOd6lSpXC1atX1ZchTwQomkeldZ7E9OzZE0OHDkWnTp2UOJ7ejPoerSrkRp4SFTBs0mxQ3yMumlYWtm2htvi8/OduheDmk5uo/1d9hDwPQYJ4CRD2Isxq+86mquy/uR/tl7VHwvgJI6JHYiuB69bBOdLY9EbA9cNA6CMg9AmQPANQewhQ8uWpI6vJ5K7uSItyrSDgEAKe0vxwyAkHLybBwY0DyQ+ekpqbUdIrHRyyXB4DAj///LMq+8mDFG3zyI2kK6ZtKPlTK+VK4V6xmBHghvvo0aNg+Vux2BFghMegQYOwd+9etWZJ1LkqvkvyQ1u37H3YsGHo2lXE1WUtCgK+REDID1+i78W+mZfNcGSK0zGf9saNG5g2bRoKFiyIdu3a4YsvvkDVqlVBkoSnNXr9cLYsdetFCHXRFSMwWF5WM2dJiJgGc/reaTRZ1CTizx0Ld0TSREmVJsd3O7/Dibsn1L/Zr7NGzRC+qmStgmLpijnbjPfuoz7Iv/2Ac5uBTMWBbOWBaweBrqu854P0FOcQMCL5ce3aNXViSq0BEutJkkRW2DKKsHacW2geGDA3jnPmzEGjRo3w448/Im/evG7thevrvffeA6NWSbL06NHDbe2TwHv8+LESXTVfv27rwMsNcTP/ww8/gOMSixkB7fO2UKFC+Omnn1C3buRzljtw4+Ej1ywrbHG9kiQWEwQEAd8gIOSHb3D3eq988Jw4cSL69++vdD94EsCHE6qBd+jQQZVDpOApryNBwpBSPVpcJz+uP76OuvPrRkRk/NHgD7cSCKP2jMKUQ1OQM2VOVM1aFf8r978oy4CkhdfFSfWyEM9tAv5+B7h/2eRR9X5A9S/04p344WcIGJH8YNoL9QVInptXPwgLC1OkiFFKqvvZUvLacK5cuaIiMi5duqRSaL///nuP9X3nzh1V0pkn6+7YTFIXbeHChaqCB9dxgQIFVAoXD4Uo7Mu0YQpYUhzeSPbrr7/inXfeUeQHdSvEoiPA1CCKmnJ+WT7ck8a54JywTC71b8QEAUHA+wgI+eF9zH3SI7/Md+/eraI8aA8ePFCRH/xiZ5qLRn7wOp6qfPTRRz7x01ancZ380CqtMCUlZeKU2Nh6oy3I7P47BUlbLmkJR6q42N24v1y44gtg28+Ro8lRGajxuUkglXZiBZDfvSdG/gKdjMMxBIxIflDXgSQHUygtN1qLFi1SUYdlypRxDAi52hAIkPCgnliqVKlUaVVvzTPJNkaXvPHGG+rZxVnbsmWLOhBiFCw1GtauXav0SqiTxggTaqJ1797dZklnZ/t3532snkOfOScrVqzAf//9h+rVq6NatWpqjvg+TJw4sTu7NGxbmi4RDwdJTHjDuM403RuSbmKCgCDgXQSE/PAu3j7rjSrqffv2VfmL1PuggBjDOvllyLzGyZMnKyJk+fLlCA0NdTnP0VMDjevkR5cVXXD54WX0KtFLlYqd12geCqYp6DLcD549ANsOfhasqrikCEjhcpt+18DVfZFlcTm4U6tM5XIpjEryI00u4Mp/QI8t0Yd+/xKQKm5q1PjdOvDSgIxIfliDhqKB3ERSR4onq/6QSuClJWCobtKnT4906dKpqFJvG0u5Mk2BqQTOpMCwMgdTQxiZRC00Gjelv/32GwoXLhwRFcBKH84aNW8yZcqEWrVqOduEzfuoWaFVKIntYs5Vy5Yt1YukSFy1zp07qzn2FQFB4oWpYYsXL46rUyDjFgR8goCQHz6B3TedUstj4MCB2LBhgyI8qPdx5MgRJYLKvzEMjw8RDO/UHgB842nMvcZl8mPRqUWK8BhdY7RKPak4u6JdURrU8VhxbgWqZ6uOwmkLWwV3+M7hmHV0ltvIFL2tG4/6QwJk7ddA8BVTN7mqAhV6ApmKAamzAwfmmPRC3jSLGPGoQ9K4PyDgL+QH54JpAxMmTADz6T25+fOHeTfiGJjiMmLECFWqNnXq1D4ZAvunH+vWrXPbhp4aaEyF4Zg+/PBDJEiQANRPYyQFCRP1cZ8rF3LkyKFIH0Y+0YoWLaqIIHMj+cFqIa+//rrb8SHhQeKHqRusgMOoAj7PUXRYe7H8qvbi8x79YYQIyQ9G/1IYNS7Z3Llz1XOwO9eLo/gxGpvlcPnM/cEHHzh6u1wvCAgCTiIg5IeTwPnbbRRjYlgnH0yDgoJ0O7y4Sn4wMqPFkhYIShaEafWmqfnpvbY3jt89jhXNV8Q6Xw3+boALwRfUNbw2KHnU+WVZ2z7r+qBniZ7oVbKXbude14799Y6J5KDFi8djQ9O/A1MBz58Cz0OAhj8BZc1U3u9fBC7tBoo0jT40VprJWETXQxbnPIuAUcmPTZs2KWE/RnyYW8OGDVUKgWUVGM+iKK17GgFG9XDj/Pfff6sqP760t99+W/nBzX2ePHlcdoVpwCQGuG7Lly8f0R4JEOqnUXdk7NixSkeN2iPsl1iY691oN3mK/GDEymeffabSfhjZS72dRIkS2Rw7CUmmX/DFiBGmfDD1Iy4Y54mHfl999ZWqSORLIynMNEE9vH98iYP0LQh4EwEhP7yJtk77osgpv7wtTyr06K7eyI9zwecUIeHpcq3j9o3D+P3jo0RmaJEgsaW+aBoh2lyWzlAazfI3Q81sNVVqy6i9o/Dn8T9R4JUCEaSKHudd1z6x8oul3TphIjx2TQYu74n8K8kQpsjwdXYDcPM40Pu/qHdv/hG4uh9oOT3q74Mvm6JLspbTNRzinHsQMCL5wTLq1GCgYLamO8BUF+oPrF69Wj3k87tGzD8Q2LFjBypXrqzmmxUyfG337t1TqbyMsPjnn39c1rUg+UFyYeTIkUrLxNwOHDigIgcYccLnEvZNAXmW9qUxCoYRGQ8fPlT/P3TokPrJqBBa/vz50bhxY3Wvs8ZUH0brEntGpjhrH3/8sWqDvlmSls62qdf7WMmnfv36SruFUR96sG7duqlUdH5GMmJHTBAQBDyLgJAfnsXXp61T3Zsq+wyDJMtPkdPw8PBoPvFEguJkrPaid9MT+UGNDJILeVPnxZBKQ9xadcV8HljellEfJCyGVh4a8SdGg9iT+lJmVhk8C3uG9EnSqwet649MobkpA1Li8fPHCH8RjuXNlkeLCNH7WtC9fyRATq02uUki5PZp4O5ZIOS+qVSuuTE9JnUOU5TIJSrAvwCKtTJFhSjCpDKw9BMg+BLQZm7Uex/fNpEiTLMR8xsEjEh+MHrw7NmzKuz+2LFj2LhxY4SIIAUleWJes2ZNv5mjuD4QbvZPnz6tNpG+SnexnANuIJlawkozTINxxUhwULzVmgA8n63YByM/+LNt27axEhnujvwg3vfv31cpONTTcdVIFlF/gmKvLFntr/bdd9+pij6+THexxPbmzZtqzZIQ+/PPP/0VehmXIKAbBIT80M1UuNcRnroxjJFq37Nnz1Z161u3bo39+/db7Yi5okJ+2D8HlhEVHQp1wGflP7O/AQeuHLB5ANZcXIOVzVdGEyJl6svVR1dVRIg10/zsWrQrPixjOhliVZdJByZh1flVEbdMrTs17pawdWAu3Hbpbw0Als6lJQgAKvQA7pw2pcE8NJFTMRqjRgo2NJEdfK0ZAjAqpM3LtJsoNzL9Jp7b3JaGvIeAEckPaiRwM8zwe5LtQ4YMUekBFHrcuXMnzp07h1atWnkPROnJYwiwTCdTQRgVwcgBPRnXGNca15wrRsKCkRx8drI0HiTNmjVLESyMDmHKTWzmTvKDkQsUp798+bJb05QZvcKUnU8//VSNyR+tePHiKsKFUTmesGfPnqnPPh40MVrI3sgeVixi1NypU6fckrLlibFJm4KAvyAg5Ie/zKTFOKhezS9+kh6sYc4HAeZzDh48WFV5MTfm7DI/VsgPxxZDjT9r4NaTW+qmpImSolORTko3w1128NZB/H3qb8w7Pi9GPQ4t9cWalgf90KrDWNMF6fhvR+y9vleRHiQ/xHyMwPmtpsgQc3t8BwgqCSz7H3DjiOkv8RMC4c+jO1u0BVC2i4kQYbTIjgkAo0Jq9PfxwKR7ZxAwIvnBUH/qffAUedKkSUoAkifx3DxSYJCC2+baCc7gIvfoAwESHnx2YJpE5syZ9eHUSy/mzZunSDZXTve5ieXzEtcuN8zmxkhaHipRH42bVVbrmDp1qoqaiMncRX4MHTpUvY88pVdBgdemTZsqgeJ3331XV/PqqjMkPNq1aweW3SZB625jmhRJDBJiFJf9999/8fXXX9uV6seUwWLFiinhU1/rkLgbF0+1pxFNLNvMCHcxQcBeBIT8sBcpg1/HU4pHjx6pDwitrrk2JKbHUMU8ICBA96NMmj0pCmYpiL3b9vrUVy3lpHym8mhdsDU2XtyIRacXqbKzXYt1xa3Ht5AzVU5UzlLZKT+ZptJmaRucuHtC3b+lzRaVpmJpmh+flfsMHQp3iPJnLepjaKWhaJy3sVU/eA3JDzEdI2BNU4TuhtwDln0K3LBSWjJDEeDWcRNJ0mmZKW1GM2qN0HJV0/GgxTUjkh+ctdu3b4ObgCJFiqhTc1ahWLVqlRJkpDaEpokgM2xcBEhqlShRQpVKZdqHHo2n+6+++iomT57slHtMRSDJQLLBXA+NxMfMmTNRoEABvPbaa+B13bt3R7169VSZXcvnK61zan7w4MkVwV9NqJMleadMmeLUuOy5iWk+o0aNUjolfB/7i1F0+datW0rc393GNCiSZVwXJFj4XE0cmzdvbneFHxIfJOw0fRh3++hP7XEOe/fuDUagpUmTBr/88ktEhBZJWa5b0U/xpxl371iE/HAvnrptjSdyDGVkCdsBAwYYguiwBPOHXT9gxpEZwFNgWO1haJi7oc/w1gRIzSMuSCSwFC01OjSb23BujOVlY3P+8O3DeOuftyIuiY3AiCn1JbaoD58BJx27DwFrpMiVvcCzR8DuKcCtk5F9mQutHpoHBKQA3l4U1ZeTK03/z1fHfT5KS04jYFTyw+kBy42GQYAbY27sqONSsWJFj/rNk3SmeRQsWNChfijgSfJCExx16OaXJB7L1zIiloQG9WrWrl2LadOmqc3W8OHDVVoDiSCe9FMfhJtfatqkSJHC0e7sur5Pnz4qXYM6H1mzZrXrHmcuYuoa8eazor9EITC1m1HQXLvEMTZj5DRTx0l0aaalsXAtWP6N883DxQ4dOqjKO1WrVlW3MeqDxnVoj23dulWtN2+8r+zxR6/XsDrlN998o1IqGbVOsojvPabgsdIRo6w4x4wIsddIYrLkMEs/M5qL6V8kd2MiM+1tV67TJwJCfuhzXtzuFU/iGIbMUnRUZzd/Qxsl8qPY9JeCjuFAuSDfpWow2qLugrrRBEg5aRsvbcR7a96LmD9WgWH0B6MrSI7wVTpjaQysMBAZk1kPkWXpWZIoj0MfI+xFGHKlyoUxNccgZ8qcVteFtdQX6nq0XNISsZEmbl9k0qA+ELiwHTjzUsWe4qr3WOb4hemnOWGSrgCQLt9L7ZDiJu2QwBRA15cirdpoKNaaMFAfY4tDXvgb+cFQc27YKK4tZmwEuIkMDAxUET2eNmfJD/rF5xxqYzAqw9IuXLigqsJwHK6YJg5KXRtXLCQkBDdu3ED27NmtNsM0CpZnpZabLT0OTeCeDaVMmVIRQPwdN+n2RviyStOJb1fMbgAAIABJREFUEyf8JgqhX79+qmQxqxty3mMzRnEwnYvVjIYNG6bEfLnZrl27topcY4Ud6nNQaJZRHhUqVFBrjf/+4osvopAfbIsEkr2baAqf8jOSwqyWxmd1ity6utbYDnFwlFC0hhlLPJMw8KaRwCLJaJ6OxjkhQcny04UKFXI4vZKRVHyfMDqRbXB+GfUV0/vRm+OVvtyPgJAf7sdUly3yw47hxyQ/LMMuyZLmzJlT95ofw3YOw6z/ZiF+YHz0LdcX7Qu3dwrrdRfX4XzweaQKSIU6OesgWSLHSi9ai/owd0SrApMmMA0qBVXCiXsncPzO8Si+vlXwLfQu1TuagOn3u77HzCMzUSBNAYypMQaXH162mZZiLfUlNpFUp0CTm/wDgbGlgdunTGNJFAikzRe98gx/V6zFy5K8lYFVA4Gk6YBKFqdlJFYYUSLmEQSMQH7wBO6vv/6yOX5uALhRZrSAJ3LtbTogF7gVAZJYJBRspZRoOfnmnTP1I0mSJLD8GzeV3KhbbhJdIT+4SeTGkyWWza1Xr17qeYhkADc5zkY3UFeE+iI0nhI7W6lDO7WmUCZ9ZdlaVv4wN0YPcEPMqA+tXG5Mk8qTcGq8sVINS/+y+hJJHkar8N8kNmwJcWraHxwTx2Z0Y1lipg2xCpW9xs8trj9GEVHcVqtUxYpW3CzzM1or3c3oamuRH1zPjFCwl/xg2VuuA2okmRvXCKsKUcfP1bVG8oyRKlpamDOpTVz3jHKhniDXKokCV9YJD2dJ7DlrJHO45vnZQj0ibV74e84Xje8BEoj87GHxBxKCJLaYqsQ54k/q3DB1k0QWI7pq1arlrEtyn44REPJDx5PjTtd4OsFwyWXLlqk3Pj8gNOOHAz/IjSB4mqZKGmTplgV9SvdBt2LdYoVo2dllqqJJpmSZVJQGoy92X9+Nn/b8hAM3D6h7Ha1yElvUh7kzjLyg5kdgAtOp0qPQR6i3oB7uPb0Xxeea2WviadhTbLm8BakTp1Z/p2hqr5K9HJp+89QXpt0wMsWZdhzqVC72DwSYJvNzWeD5E+D5MyA81FRylxaQHHj20PTvhqOAvLUBluWlrfgCSBkEvPa+f+Cgs1EYgfxgeDYFTrmZ0kKM+aDJkzPzCA+GEfNUjaHIfOAWMy4CWkUQVvKxFc5PfQVu1pkqQoFQpt7yZDVHjhwqXYQbJpJi3HDUqFFDCT5Sf8zcXCE/qEtSp06dKJES/B1PiDW9gN9++80p8VCN+NDK6XJD6cymlJtaipd26tRJHULx3yRt+vbtq0gQzSgUzN9TXNUeY5lpbqS5ieaGj0YRfPrNjSZxsWUkqjg33Pwb3RidwY3uihUrHBoKSQ1iwLVMrRe28e2336J9+/YqwkAzTfODc0hNFpIUmuaHPVhr7TBVZsmSJVEqFWlrhGuNorp8H7m61ugTo1loXCOOECCaoDDT0egTI2pIlrlClOXKlUt9HpB0cMY0woIECr+PzG337t2qGhP1iUhmkPgZMWKESqfje4MkCElQRpKYkx/8HSNxxPwPASE//G9OrY6IaS98I3ft2lXlspl/YJMU4Ye1EcgPnlYUG1gMmYpngrUKJuaDZ/oJ01BogQkDEcLwfQtzNC3EVtRHbMtp+dnlSg+EUR25U+XGmgtr8OeJP3Hu/rmI29oWaovPy3/u8Ko0T32hjzGVxnW4Ybkh7iLAUryL3gPuRq7PCDCCSgPUF2E6TKsZQH6zsPLt40ykSOEmcRc7N4zcCOQHQ/Ep0MfvFRo3CiTSeXqtnbzx93y45IaLD5vcHIgZFwFNdJMn4fZuVBghxFNxbi64kebaoK7Czz//rH7H6ATNGK3AzYpmFDbkyTJ1NmjckPMUP3369DZBrFu3rorumD9/vrqWp+/8P1NhtOcdbWPJU2N7T55J+I0bNy7KZk/bEPLUmdoD9hjfE9xs8SdFU2msjqRtuMyr1TBVo23btkqzwh7TiElubHmiTWNEAX2ngCujSGylwDDCJF++fPj777/t6VLX15A0aNy4scLaUaOeC9cco51I0KVNm9ZqBBufs5kmw4gIEr6bNm3CoEGDHNKA0fQqSLbQSAoytYQbdxKHNG2tMYKJQp/2mLbWzKsEHT58WImEck/AtBHzQ9GY2mQqENcn16v5Oiepxvfuhg0bbEYmWWub70OOk2veGSP5wfceSVmSq+bG7x9Gd/Ggl3/ne4KfXeYpLfxc4vuB7w/qfxBrXqu9d5zxSe7RLwJCfuh3btzqGU9ZSHLwodQyx9VIudgkP0o0LIHnzZ/b1LOo/1d9XHxwUeHYIHcDFElbRFVjWXdhHRaeXghGcTDtZWQ1+x5U7I36cGTiWNWl+eLmOBds2mDOqj8LJdKXcKQJ00PNsweoOLsi2hdqj1lHZ0nUh8MIyg3REDi6BLhvev8oC74CJE4OvHgB7PkNeHA16i2ZigPpCwBHFgHJMwA9t0VNi1n/HZC5GFCggYBtBwJGID8sh8GHf4aVc5NhaXv27FEPn5ancnZAIZfoCAEtHYKkBE/T7TU+Z5AA4YaJEQmMTNi7d68q7RlbBSBXIj942ssNHiNe2Q83jYxA4UbW3OgP07cYhWJLk4YlbUn2URyRbZob0xIYscHoAlun/Xw/cBNJLQpuls2NJVJZHYlGIoin4txwc4NmHg0SG/bWyA+tAgkjgRmNY34QZq0tpqhdvHhRRe8Y2bRoJab9WGJtz7hI1JGU0NJaGDER05o111uhIK6t9CLL/kkuMDqO2h4kKjjnTMlgVIS5kQxh9BLJZh5exmbaWuNnr2WqGgkaRkOQSLFFrHFsXLOMQOL7yNxI1lBPkJEUln+zB2NeQ6KHxIOjkSi898qVK/j111/V+8+ajg+/m0j0kEglpiz+YG4k8hnRw6gaRkiRTCEmjoim2jtOuc73CAj54fs58LoHWq6tlnvrdQdc6JBfJBSZSt8/PbIkz6LSVqyZRlQ8ef4ErQq0shpNoUVLWCsTa61NV6I+YhvywVsHsenSJpWW40rZ2db/tMaR20dUV4ubLFZCqWKCgNsRsCRF7pwBGFX1+DbAMrpPX6bJsGNqgpAU4c9j/wApMgOfRNW/cbt/ftKgEckPkhvcYHKDZrk54Gl7aGioaH4YfH1qlV64OdCiMewZknb6yk0kiQOSJwyZt7UBd4X8YPvcHDIiiWZ+em7uM8kAillmzpw5VhFX6gRw88cXx2HNuAFk6g5PwGMztkEyglVIrJkWkcK/sYTuhAkTVAQGddvsMWvkBzfUJHqyZctmV+QH38fTp09XAp4s68tIEBIx1I2zJ0rAHj+9cY0WrbRgwQKnyVceIDJagOl7JI7MU17cOQamDJLoYplWEl+MsIgpWoX+kLDji+lcMRnX2tWrV1VUkTWxVI2041yTMIzJSAxQK4drVkulMr9WIwb5s3PnzjG2w/cb082spSCx0hAjlEhYcs3Za1zv9IvkhzW7dOmSIouY8kb/GAlkaRpxxX2GNf0he32R6/SPgJAf+p8jt3nIL1p+gZJB5gcswz95gkF1antCSN3miAsNaeTHl39+qSqizGs0T0VzWJpGVMT0d+16CoMuOr0oxnbM26WORrmM5TC0clQG3oXhuO3W64+vK02R5+Gm0mwL3lyA/K9EFUxzW2fSkCBg9eliF7D5JyAsFHgaDIQ+BnJXBy7vMYmqUiCVRiKkZDugZFsTMbJhOJC1LJBHhMXMYTUi+cEHS5bH5OkaQ/SZ3sAHSj6U8ruHp/6WJ27yZjIWAszv56aYzxC2iAvLkXHTw803q4iYa1HEhoCr5AdPuhmSz4oUFPuMybSIFvO0AMtrmzZtqiJJuGkjCWDNqMnByCdiFJNWBrUgSCIxGiY2AWDqSpBkcZb84AbUHGeW6uUGkCk+9qQ5cwzcpDL0n6lLGonEcVMjgmWOGXWgdx0fklY8NHOEPDKfW+p5MEWLZVRnzJihooNIGJin9rnrXUyMSSoyxYZrw1Ks17wf6isxWoJEREypSRqJZmvsJNWIE9NOrKUm2vP+oG9sh0QEo5esRVExQoNRTUwlslYlRiM/GKVjbxoa++V7jeScNY0OkvKMfG/UqJFa/9TXiY3kcddcSjv6RUDID/3OjVs901Sr+WFJtpgPpyz1xi9fPsTwg8YTH+RuHQSgQgj5JcZw2ddmv4Za2WpFIyM0wU+mgPQtH5UFptARw9i0U0lGiHRe0VlpcVBDJEVAimguj9g9AgtPLcT9p/fxfdXv8UYuUziqnkwbs+aTLdJHT76LL36OwOk1wEFTzr1Ko7l/CWC0CC19QeDWcSBDYVOajLldPwxkLOLn4MQ8PCOSHxwNw5apL0VxQM3KlSunTvv1vkmKs4vNgYFrm3ueSttKEbHWrHY6TM0JrpPYUl54PzdSfF5x5oCGGxyWLLU3bYPEHVMazLU2tDFoES/2pLSQ5OMpuTUdEU17gYKLHH9Mpuk6UESSG1yO39G0F4picjPIQy4KcJK4okgtT9TtqT7CzTereXCjyk05CRASV9qLpObly5eV+CdJEPqpR9MIBc4LdSEcNUbxMHqEOhCcF27KqfnCZ+mYcKTmB4VLibUjn3tMUWHUB32muKotY6oH/bG2NqihwTmxtdbYx65du5T2DlNDGNlibkwbYjskF8w/1635xrXBZ3SOgQQII8w1Y+Rfw4YNVflkkin8XjA3Z9NeuLa5romDpUYH1yyjSLg+eeBLMpHvS5IhrFplaYyMJ/bcMwUFBdmCX/5uUASE/DDoxDnqtlYGirmD5iQHcxn5MMJ63/acBDjar7uvNyc/YkpD6bOuD3Ze24mVzVdGIzP4oUvxM4bDajiQOGi+pDkKpSkULY2Gf2uyqAmYPkNzVCDV3eOPrb0fdv2A1edXo3aO2uhRoodVIseb/khfgkCMCDAKhGkw64cB9y6YLkuaBsj/RmSJ3WWfANkrApU/ipNAGpX84GSFh4erjRJDrfk5y4dmI4XJx8kFZ+egtRQCZyo7cE0wEoMn6BRMZZi9udipnS7YfRkFT7n5ckSwk6fSJPC4caMwKE0jIihmSY0Oe4xREdzI/vPPPxGn0UxP4OaPpNHWrVtjbIb38JTaHGNG2XTs2NGmLoPWqHnaC1Md+J50VIOC71tGAdAfa3bjxg31/MgX57Z58+Zqk0lhY70Z55KRP0x9csSY7kLSSEvRYgQ1dUOolUFti5jSX/hszagLpgg5EmWgkSvmUTa2/GWEDyN0zNeLJmbK9I3Y1pp52yT+SABakiVaZSOmoyRPntyWOwoXRv4xwsKcSGEKD9//JIX4PjA3YsWxO6P3wTnhGPlZopGp1PBge3zvs4IOSUASGiRvKWpK4opr1XL+SH4w2ozvN4oRi/knAkJ++Oe8RhtVbEJ0ZHwZamYpAqZHaMzJD2slXXdd24UuK7ogNh0PRruQlWdIp1ZWb+2FtSBpkixRMhRLVwxlMpXBmvNrwJK15vZdle+UeKqYICAIuIjA+S3Atl9MaTIPr5k0Q2iMDNEsfgKgyypTWoxmV/4DgkylG/3ZjEx++PO8xPWxUetDqxYSU369NYwYdUlBQW6IeKLNjQU3GtwMWdMhcAfO1EGoWbOmQ6VatU1jnjx5lL889edmiSH6jlai4MkyiR6mSNC4aebpN/UHYjNuNplWwgoVmvE0ndUp7C11a03zw1FMSRxxvhjlEJtRB0MjQZg6wdQCEgZ6MpYKZsWcmIgca74yjY9R0SSizDUuGA3DaBeuEZIpJBisGTfdrDziCPnB/ubMmWN3tJLWr0aAMKqBkVKMUmHEhq21Zum31g6ryJDE4poliWAtGiq2+eWa4ftGSyPT0m9iEmhlGhmJF61ymC/XDqNDuKaF/PDlLHi2byE/PIuvblrnCRzZWH4pWYaZ8suUDx/8ctC7mZMf9JWaHWsvrsXWNqZTFOpyMHVlfqOXYfZWBhQcHKxCUhkix9A8zarNrYY7IXci/s+StI3zNEbSRElx6NYhFHilgEp5SZU4ld5hEv8EAeMiwEiQiVWAJyaRQmXUBqFOSMEGwPLPgCJNgeKtjTtGOzwX8sMOkOQSnyBAsUDm9nOjZY/xFJwbOkYBaRoX3Jzz9JUaIIymsJX+Yk8/ltfwuYZt21shRbufBAj9oigrQ+Uty3o64gsrbGiRJ9QMYVUZW8Z0BUs9BG7ESDAwhYcRGbHZ0aNH1Qk6U2x4ms/NuxbFYqtv7e+axgM3sbHpTpi3x+gSRsdwE8uTfZ7w68WYAnTkyBGl2WLLuPFlVBL9Z5oTq34wrYLriYQdUyaYBkWih+2SYCMZwsM0Rl9QWJYkFyN9GAHhCPnBeWZEjSPRStp4zEVy7V1r1rBghDjJKxKWTNnhnFrT57CFI0kTkicki5i2Ra0bfq9ZM/puTvbZatudfyfJRS0Xfk4x1YUEDTVXhPxwJ8r6akvID33Nh9u8YdkppniYG7/IGfZlnt7CMmb8oO3Tp49HHj7cNqCXDVmSH4zMaLmkpUpHufzwMsbvH69SV2xVTSGzy2gYfthq0R89V/fElstb8AIv8G3lb9EoTyN3uy/tCQKCgC0EmA6j2bPHwOXdJsFURopoxlK6n56y1ZKh/y7kh6Gnz6+d50EJUyi4ubPHqNHFjSQ3VRrJwY0GdWC4qWQqqq3SsPb0Y3kN9RhsCT3G1i7LNjPtw1rpTEf8odArzZUIF00Lggc3P/zwQ6zdc/PODZ1mJHACAgIccVlVRWGf1PvgXDti2qk/UwqYjmCPdoUj7TtzLbU+WKmEWnfO6MfY6lOrZsToHJJlXHvOpL0wPYPkVkxiubb8YMoWn/NdWWvsg6kkTJdnSryrZo3Mc7VNd96/Zs0alYZHwodRPIzYYZSQkB/uRFlfbQn5oa/5cJs3PFXhCQvDPhl2GZsxh48VYDxVusttg7IQPNXabbqoKW48voFn4c9QJkMZDCs7TDH8rCrAsFNrJ0r8QueDGE+uNFGjZWeXYdX5VcieIju6F++O5Ils5za6c2zSliAgCMSCACNCJtcCHl43XRRUGnhnvd9CJuSH306t4Qemrc2dO3dGEy00HxwPXHj6Sz0CllcdNGhQRKlRakTwRJmaABQppF4EIxQcEYeMDUi2y5x+hv47unnX6wRxM8bIEUZ/WBNrdJffTIPmppdEC+fIGWPEBKMPuBGnToyvny+JG9cY0zkYyeFuYzoYI5lYPZGlgWmOpr0wBZ3EojVNDHf7K+1FIsDod5KkrOjD6DQhP/x/dQj54adzzBMLfoDyy8seVW+jwGAZ+UG/2y5ti4O3DuJF+AuUOFYCdQrXUQ9YZJsZvsZTknz58kUZIr+oGKbIyA93PWwZBUPxUxAwJAI7JwLhYSbXT602vVgtpvlkU1rMs0dAQDJDDs2a00J++M1U+t1AWEGlePHiSgRS07PQ2yC5ASVBwBQFfzEt+oOkDp9tPGVaKV4eEhUrVszpbphiTNKD5U25sTdPM3a6URduJLHAza2j2i32dMkUEepsUK+FornOCJ4yRYRRyaygI+Y9BDh31Foh4UeBWpIfPDyl5o+j6WLe81p6cgUBIT9cQU/H9zIEj2GPRihf6wiM1siPegvqqZSXgKcBCPs9DJWKVgJLmvHLh1/irJnODzMtvYX9sTQWU31q166tSnuJCQKCgMEQOLcJWNgDCAkGqn8BBF8GCr8JZNW/dpE9SAv5YQ9Kco2vEOApN1MamF6rt+eMHTt2qEONpUuX6rLyiCtzxihdpgppQpKutGXtXk3rY8KECW4L++dccE74TOZL08oVOyreaa/PjGbisyc1PphOzrki4cP0F+rkxGbcgDPdhQKzvtK+sHec/nod9018UbuGqW7cb4j5JwJCfvjnvPrtqKyRHyx5O+PIDOR/JT/a5m2LalmrqVBLhrtS7ItfuMyfNC+1yHxGEiNVqlRRoYpigoAgYEAEWDKXBMixpSbn870OtFtgwIFEd1nID7+YRr8dBIkFiloyvYQbNj0ZBU6XL1+udL380ViFg+NjhICWtuuOcfKZiSU+7dEVcbQ/RiDzoInCt74ylq1lKriW/uIpP0JCQlS6NcVR7d1EMzWMlVaoj2NeWcZTPkq7gkBcRkDIj7g8+wYcuzXyQxsGSQ6eLrBGN0Vd+QVHgSumuAj5YcDJFpcFAXsRYHWYq/tNV2cpA1T51FQZhrZ3BlCiDZAgdu0je7vy1nVCfngLaenHWQR4eECBQBIhejESHkx5oegkT9791Sgiyqoi1P9gGVxXjSVgqbnCCAVNoNXVNs3vpw5d5cqVMXPmTJVy7Cuj8CnFLemPZTq0r3xivw0aNFAVYlauXOlLN6RvQSBOICDkR5yYZv8ZZGzkB0uYsewYH3io+UFjugtPRyhCRXKENddpWtoLv+y10nv+g5KMRBCIQwiwOsy+P4DQx8CD68DdM0DoEyAwFVCsFbDvd6D028Ab30cF5cE1IEUm3QIl5Idup0Yce4kAy0N27NgR3FAy3F8PRkLmzJkzKjKCuiT+bHXr1lWbZR7uOFrO1xwXzh/bYNoF9Vw8Zd99950qdUrtktKlS3uqm1jbZXlaVlQhYaQXooGlhJlm5GtiyCcTIp0KAj5AQMgPH4AuXTqPQGzkB+vaM82FddYpXPTgwQO89957SJo0qYoCYQ6mluLCcmAMMWQuZpkyZZx3SO4UBAQB/SFAPRCSHgfnA2HPTP4VbQEUbR4ZEbKkD1ChB5ChkP78B9QmgZuFTZs2qRNTMUFAjwj07t0bY8eOxaRJk1S0hS+Nhx6s2sDUirii5UVBdwplMgWJRFSLFi3sngKWGJ4+fToY9fHOO++o6neeNuqsMS3533//ReLEiT3dndX2KRbbrVs3tV65bn1prIDEQzoe0PH5VUwQEAQ8j4CQH57HWHpwIwKxkR8kNPr166fK2jEHmWGNJEAWLVqkCA4+pOXNm1d5QxVzfuEwLUbUnN04QdKUIKAXBK7uAyaaSg4qS5AQCHtu+nf2isCFrUDu6sDbi6N6vO0XEykSP4FPRyLkh0/hl84dQKBixYrYtm0bWN0jRYoUDtzpvkupU8HoE08JgbrPU/e3xIo2TPdlRAWJUpIgFSpUUM87llpnjIrhXJH02Lx5s7qOkQe8xxumVaxhuVmWnfWVadEWs2fPxltvveUTN1avXq2iUEjaLVjgH1pVPgFSOhUEHERAyA8HAZPLfYtAbOSH5hnFTCk4xYcwik5ZM55wUF2boqf+VArYt7MjvQsCOkeAESFMk9k7E3j20ORsQFIgqAyQs7JJL2RBN6Di+0DVz6IO5sp/QFCp6AN8dANIlsHtAxfyw+2QSoMeRCAgIECJb547d86DvVhvmlEELC/q6RKwXh+Ygx0yioEvEgyaZc+eXZXv5LyYzw033Twkatu2rYO9uH65VnWFB1O+TDsuV64cdu/e7bMqNHz2ZCngI0eOuA6qtCAICAJ2IyDkh91QyYV6QMAe8sOWn0x/YYQINxd6Eryy5bf8XRAQBNyAwMF5wOG/gbBQ4PFt0ytVFuDcZrPG4wGl2puEUkmK0P5oBbw+BEhfMKoTSz8Cag8BErv3xFvIDzfMtTThNQQYTclKGnny5MHOnTtViXlvGMUrO3TooMrWr1q1yhtd6r4PCtBeuHBBvS5duqTKEVNjI1euXMiaNSuyZcuGWrVq+XQcLAGbIUMGLFu2zKd+aIdfu3btUmVpvWHUp6O+Cs3X5X+9MV7pQxDQGwJCfuhtRsSfWBHgF1Xy5MlVOoszxi+an3/+GWnTpkWbNm0k6sMZEAFoJzeuCq052b3cZoYASxPS7t69K7i4gsCVvcCk6pEtJAiI1AuhLsiNo0DavECjMZHX3D4JUDukyidArS/V50n16tWxbt06VzxR9wr54TKE0oCXEWCVEApJsqToihUrUKdOHY96QHHzgQMHqsOMYcOGebQvozbOSJB3330XFKclSaQX0/yaN2+eQzolnvCf0SdLlixRadA9evTwRBcRbVKbjmk27vqe8Kiz0rgg4KcICPnhpxPrr8NylfygwBe1QSh0FVNKjL9i585xCfnhTjRda0vID9fwi7g75H70hi5sA5jusmW0qZqMNYsXj8d3wHu7EC9DQbc91Ar54aZ5lWa8jgC/XydPnqwEHCnk6G4jyfLJJ5+AWhe+1Gxw97jc3R6JhVatWkU0q7coA0ZasGQvtS98bRTtpS5c165dFZGWPn16t7ukiZvGRV0at4MpDQoCLiAg5IcL4Mmt3kfAVfLD+x77Z49CfuhnXoX88PBcbP4JeHg9aicFGwBnNwIH5pp+nzAQeCUn4rWbJ+SHh6dDmjcGAt9//z369u2L+vXrqxL01Jdw1ZjGoREeTF9lNAO1K8SiI6ARHxQypbip9tPXOhvmnmrRH5xTRuL62hYuXKjWac6cOVVlQP7bVRKElW1+++03/PXXXyrFhyTL+++/7+uhSv+CQJxGQMiPOD39xhu8kB/6mDMhP/QxD/RCyA/9zIWkvehnLsQT3yPATe2vv/6K9evXqw0lw/0//vhjhzeUK1euVO2wjC03kyRTGBlVqpQVAWLfD9vnHjDagxoWffr0UWlINWrUUKl4jHplSdsPP/wQX375pc/9pAOM/kiWLBk2bNigC38ogErijuQR/eJa++CDD5RmiiNGnZVx48Yp0oNpYExzYfqRryrLOOK7XCsI+DsCQn74+wz72fiE/NDHhAr5oY95EPJDP/NAT4T80Nd8iDf6QGDr1q34/fff1YaSG3BqgWTMmDHaixXYuFHki6kt/MlN5MmTJ1GkSBG1EW3fvr0SVRWLGQFizIgFVr5jNZcECRKAKb806qX5qhyxNY+16A9GR3ir3K49a+f06dOgmC7XLAVKSV5YrtlMmTKpprS1qq1d/iThxzngmmUUCctBiwkCgoA+EBDyQx/zIF7YiYCQH3YC5eHLhPzwMMAONC+RHw6A5eFLhfzwMMDSvOERYPQGT/nPnj2LM2fOqJ8kPczymdxbAAAgAElEQVSNm0pGimivRo0ayebRwZk/ePAgevXqpcrbMtXF0cgFB7tz6XJGfyRKlAjbtm1zqR1P3UzybvHixWqtauv29u3bUbqjdon5mq1atSqaNm3qKZekXUFAEHABASE/XABPbvU+AkJ+eB9zaz0K+aGPeaAXQn7oZy6E/NDPXIgnxkGA+h1vvPEGypcvD1YQCwwMNI7zOvR07dq1SrjzypUrqtwtIxb0bFr0B1ObunXrpmdXI3wLDg6OKBfMEsskP8QEAUHAGAgI+WGMeRIvXyKg1WQXQAQBQUAQiAsI6KEUZFzAWcboWwS4eWR6wC+//OJbRwze+/Lly9GkSRMVKeOOktvegoPRH6zAt337dm916XI/5cqVQ44cOSJSilxuUBoQBAQBryAg5IdXYJZO3IUAyY80adIgS5Ys7mpS2nECAYYpM2Q5d+7cShRMzHcIcB5onAsx3yLAUHOesmbIkMEtjrA9IT/cAqU0onMEqOPByA+WrhVzHoGPPvoIjESgVoqRbODAgRg6dCj27Nmj6xQdc0wLFSqEatWqYcKECUaCWnwVBOI8AkJ+xPklYCwASH68+uqrus0NNRaazntLMS9NQZ5CYGK+Q4DzQDPSKZ/v0PJsz/x8+uqrr9xSSYFlF5kzzhxz5pKLCQL+jECFChVUCt+///7rz8P0+NgocEpB04kTJ3q8L3d2QB0YPkt89913qkSyESxbtmxKpJWkjZggIAgYBwEhP4wzV+Lpy2oKQn74fikI+eH7OdA8EPJDP3Mh5Id+5kI8MRYCDRo0wK1bt7Bjxw5jOa4zb+fMmYM2bdpg+vTpePvtt3XmXezuFCxYUEX1rlmzxhB+k6wbNGgQGG0jJggIAsZBQMgP48yVeCrkh27WgJAfupkKFYFDk8gP38+JkB++nwPxwJgIcKPOah8sayvmGgKDBw9WEWjuikJzzRv77/7ggw/w888/4+LFi8iaNav9N/rgyhcvXiAgIAAUae3UqZMPPJAuBQFBwFkEhPxwFjm5zycISNqLT2CP1qmQH/qYB3oh5Id+5kLID/3MhXhiLAR4ej5z5kwV/SHmOgIjR45Ev379ULlyZZWGZ4T0VIq11q9fH+PGjUPPnj1dB8GDLTx48AApU6YE0xMbN27swZ6kaUFAEHA3AkJ+uBtRac+jCAj54VF47W5cyA+7ofL4hUJ+eBxiuzsQ8sNuqORCQSAKAkOGDFGRCs+ePVNVP8RcR4Df0yRAmEpkFC2NzJkzg1VUFi9e7DoAHmzh2rVroK/UKqlataoHe5KmBQFBwN0ICPnhbkSlPY8iIOSHR+G1u3EhP+yGyuMXCvnhcYjt7kDID7uhkgsFgSgIjB07Fr1798aNGzeQPn16QcdNCDBCoX///iC+LVu2VCSIniuDdejQQVW4evjwoa5JsNOnTyNv3rzYv38/ihcv7qbZkmYEAUHAGwgI+eENlKUPtyGQJEkSlCxZUqq9uA1R5xoi+cETD5Z5M0I4rXOjNMZdzO+mMbRZzLcIuHMupNqLb+dSevcuAkx5oe7H8ePHkT9/fu927ubeqAcRHByM8PBwVXlFD5Esf/zxBwYMGICkSZNi7ty5KFKkiJtH7Z7mtM+9BQsWoFmzZu5p1AOtkPTgs+iFCxfAqi9igoAgYBwEhPwwzlyJp4AqhUdxqZ9++knwEAQEAUHAbxEQ8sNvp1YGZgWBf/75B40aNcL27dvBsrdGtUePHqnoitGjR4NRF4y2YNRFxowZcfnyZfz+++/o06cPEidO7PUhHj58GK1bt1b96pkA4SHXW2+9hWnTpnkdI3s73Lp1KypVqqTmOHny5PbeJtcJAoKADhAQ8kMHkyAu2I+AkB/2YyVXCgKCgHEREPLDuHMnnjuOwH///YfSpUtj9uzZauNrRAsLC8OoUaOUEGb79u3VEHhQkyxZMrCSCaNbGHFRtmxZnw1v165dKF++PD777DMMHz7cZ37E1jEJGpa71bP4LUksirIywkdMEBAEjIWAkB/Gmq84762QH3F+CQgAgkCcQEDIjzgxzTJIMwR44k/dD71uym1N1qlTp/DXX3/h448/jkh14eZ4zJgxaN68uaoMwr+5EvXBTXemTJlQq1YtW+7E+PcCBQqgTJkyYCqMHo3lbkkW6bnkLdfpwYMHpcS8HheQ+CQI2EBAyA9ZIoZCQMgPQ02XOCsICAJOIiDkh5PAyW2GRaBmzZpIlCgRVqxYYdgxWHN80qRJuHTpktLIcoW0YNskPzJkyIDXX3/dKYyoS8SqOnqOsFm1ahXq1Kmjoj+4JvRor776qiojPGLECD26Jz4JAoJALAgI+SHLw20IkKVnfXaeSly9elXlQzZo0ADx48e32kdISAg+//xzFRLKhwIaRTQpHvXuu+9avUfID7dNlzQkCAgCOkaA5Ef7z9vj0PJDyJkzp449FdcEAfcgQEFOEgWs+OJPRsKCAp5TpkxRumWumCvkh0Z8kPzQs0A2RURz5MiB8ePHo0ePHq7A5ZF7nzx5ooRjGTnTpk0bj/QhjQoCgoDnEBDyw3PYxqmWz507h/fffx/ffvutKvtF0a9PPvlEVQKJKX+XXyCffvoplixZosIbeSLSq1cvvPnmmzGqowv5EaeWlQxWEDAsAt/s+AZJEybFO8XfQbJEyRwex9uz38bSX5diz9Q9Qn44jJ7cYEQEFi9ejMaNG4PpI3ny5DHiEKz6TMKChM5HH30U8fenT5+COic8BKLlypVLbfiPHj2K69evq98VLVoUCRIkUJtsln6lHTp0KOJv/Acr4xCzmA6ZeM3u3btVpRdG1Oid+NAAYgoUNTV+/PFH3a2DzZs3o0qVKirthXMkJggIAsZCQMgPY82Xbr2dOHEitmzZgl9++UWVdqPZOu0g+cGQQRIeadOmtWtsQn7YBZNcJAgIAj5EoOafNXHzyU3lwS+1fkHVrFUd8mbAlgFYdGoRTvY7iWPbjgn54RB6crFREeAhSPbs2ZVuRtOmTY06jGh+//rrryhWrBiYKmFuJED69++PO3fuqIowjIJlGfl9+/ahY8eOVqNEHI38YDQuI2wZUcsqNA0bNjQEriwjmzVrVrAKkN6MoraDBg0SsVO9TYz4IwjYiYCQH3YCJZfFjABJDO1Eg8rmZOxpJEM6d+6M+fPnq2gQSxPyQ1aVICAI+BsCS88sRb9N/aIMq1ymcqiZvSZO3T2F8w/Oo3i64uhevDuSJ4paIvHBswfos64Pdl3bhWZJmmFI6yE4e/askB/+tkhkPDEiUKhQIRUtque0DEemj885jLbo3r078ubNG+3WAwcOqPHyIIjRG/fu3UOLFi1ijH61l/y4efMm+vXrh6lTp6JTp0745ptvEBQU5IjrPr2WFV8YGXPixAmf+mGtc1byYdnidevW6c43cUgQEARsIyDkh22M5AobCNy+fRvt2rVTpxp8YIkXL14E+UFBKIYIUv/DGvnx9ddfq0gREiasl04hr7fffjuCQLG8RyI/ZDkKAoKAHhEgcTF+/3jMPDITqROnRmh4KAqmKYjymcpj7cW1OH7neBS3WxVohTdyvYGyGcti+uHpWHthLS48uIBbT25haKWheHHohTr9FvJDj7MtPnkKAW7UWSGF0R/+YOfPn1flb4cMGRIRFWs+LpbH/f7771XkB3+2bds21hQWe8iPw4cPq2ey+/fvq2cyYmo0Y2QFnw/Dw8Mjnin1MoZ8+fIpPTvOq5ggIAgYDwEhP4w3Z7rzWCM/SHAMHDgwwj9GfsRGfjDXlZEizZo1A0uvMQSUted5OkG9kIQJE0YbK4kS5ljWq1cvRhz85cRIdxMtDgkCgkAUBOYcm4NtV7ehUJpC+PvU37jy8Ap6luiJXiV7RUOKxEbzxc0R8tyU429uCeIlQPiLcLzAC3Qs0hGflv1UlcUU8kMWXFxDYPTo0eDrzJkzfjH0jRs3gi+mt2gHQ+YD4+Z+1qxZ+N///ocffvhBHf7EZtT8oNhm7ty5rV5G4oNRE+nTpwfTkakJYkQjycMIi2PHjqnnQ73YyZMnFaZMZerWrZte3BI/BAFBwAEEhPxwACy51DoCzpIf1lrjFx7DM+fNm4ciRYpEu4TkR+rUqa2Gj/JiCqwK+SErVRAQBDyNwKPQR2iyqAmuPbqmusqRMgdGVBuhoj1iMpIlmy5vQt7UedGmYBtcfHARu6/vxrh94yJu+bnWz6iWtZqQH56eQGlflwiQKGD1N38RPY2NrHj+/LkqOcsDH46Xgq9MU8mYMaPTc9O3b18sXbo0QhjV6YZ8fOOuXbtQvnx5hUmjRo187E1k95wvRuds374dFSpU0I1f4oggIAjYj4CQH/ZjJVfGgABDK8mAM2Vl5MiRCAwMVFfaivygojlPdyhspemEaA8+MaXKSNqLLENBQBDQAwLH7hxDyyUtI1wZWW0k6uSs45Rrg7cNxvwT89X9/cr1Q/qk6YX8cApJucnoCLCqCUs7s8qHrSgII4+VxMfMmTNVVMNrr70GanRQF4RRrSzvai1KxJ7xcmPOQyJGfRjZmPqUKlUqpYXCSGC92AcffKAIK6YzUaBWTBAQBIyHgJAfxpsz3XnMnFWmu1Cx3FzwdO7cuRgzZowq08YSbpbGfE5GePA6ipzR+G+Kp7L8bZkyZaLdI+SH7qZfHBIE4hwC1PfosqILSIAkSZgE5TOXx8AKA5ExmfMntpYgStpLnFtWMuCXCHTp0kXpVSxYsMDvMGF679q1azFt2jSkSZMGw4cP/z971wEeVdFFT3ooCU0gtNB7VbqAFOlI7ygdkeIviEhRFAuKYAFUiggICNJFqjRpgvQSEAi9BQgtgSRASELyf2fWFzabbMpmN9m3ufdzv8juvJk7Z2b3vXfeveeqm3w+DGLqCwVQP/30UzRq1CiORgjJEoqhauSQOWCWLl2K7t27Y/ny5ejc+Tk5q0cgGRHDqA97IXIePXqEMmXKoEmTJipCR0wQEAT0iYCQH/pcN7vz+q+//lLpKsxd5QkrJiZG/Zsna/718PBQ4YurV69WRAnzVRmaSaNwFI0kCk/6ZNQp/uXt7S3kh92ttDgkCDguArcf3YbfXT9FYlTOXTnBiWrER0BYAL6o84Wq4mILE/LDFqhKn3pAgHufFU/OnDkDikuKASQ/WDmP5AgfHLm4uJiFhdVj+CBJ7wRIw4YN1RztpaqKpkPC69h27drJthQEBAGdIiDkh04Xzt7c5omZUR+PHz/GsGHDcPjwYSxcuFAJeGn5qzNnzsT06dMVQcJUFx4za9YsFChQAC+//DK2bt2qCBHWok8oUoRzlsgPe1t58UcQcBwE3tv1HrZc2aImNK/ZPLBErWbngs8psdLP938OEh+/NPslUX2P1KIi5EdqEZTj9YoAH4TwCftbb72FkSNH6nUaVvebqcS8RkqK/ODAbdu2VQ+chg8frnTQqJWmN3vttddw69YtHDlyxC5c79Kliyq/SxHWxMgnu3BWnBAEBAGzCAj5IZvDqgjcuXMHZ8+eRaFChVCwYEGzteq1QRkhwnBPKmj7+vqq41jr3pwJ+WHV5ZLOBAFBwAiBigsqxsGD5AcFTG+E3VClaJ2dnOHp6okFzRfYlPigE0J+yNbMyAhQ5+HgwYP4+++/MywMrASzZs0aJYbKB0aM5qC2WnLID4LGyA9WfuGxEydOTLRKnj2CTLLh6NGjav7pbdSnY3r222+/rbTtxAQBQUC/CAj5od+1y5CeC/mRIZddJi0I2BwBprM0WN4AEc8iUCBrAdTKVwtXQ67CP9gfYRFhseOPqzUOXUt3tbk/Qn7YHGIZwI4R2LlzJ5j2QPKjbt26duyp7Vxj2dpx48bhxx9/VBGyTLvge8klP+gZq6aQSCKOEyZMUCV39WJ9+/ZVkS58qJbexsjmESNGqBQcVhUUEwQEAf0iIOSHftcuQ3ou5EeGXHaZtCBgcwQmHZyERWcWYVrDaahboC7cXdxjxzROh1nUcpFZPRBrOinkhzXRlL70iABLnbLsLdNnM6Ix3YPkx/z581X6sCXkB3GLjIxU/UyePFmJoDIiRA/GKIs5c+YgPDw83d3lPnzy5ImKRhITBAQBfSMg5Ie+1y/DeS/kR4ZbcpmwIGBzBA4FHlLVWwZXHowhVYbEG+9ayDXsubEHvt6+ihhJCxPyIy1QljHsGQFGOLAcLIVPM6LGAnXRfv75Z6Wl1qxZM0UCsQQsSQxLhGBZXY+pJHohQEaPHq3mSvKDovnpZfv27VO6dJ999pkS7BcTBAQBfSMg5Iedrx8FrngCYO13Nze3FHu7e/dusO7766+/nuJj7fEAIT/scVXEJ0FAvwgw3aXTuk7wcvfCytYr7WYiQn7YzVKII+mEgJ+fn9KrYMnbDh06pJMX6T8stT9IAFAPzdXVNUkttcQ81ggQkgosrWvPRrKBYq1Me8mdO3e6uTpmzBhVkvj48eOoXDnhKmDp5pwMLAgIAilGQMiPFEOWtgeQ/OCTD+YbZsqUKcWD88kJy8oK+ZFi6OQAQUAQyAAIaOkuK1qvsLmIaUrgFPIjJWhJW0dFoGnTpsiXLx8WLFjgqFNM83nZWwlZcwBQWJTVfih4Wrx48TTHSRuQQqcU49+yxVAJTEwQEAT0jYCQH3a+fhERESrP0NvbG05OTin2NiwsTIWLWkKcpHiwNDhAIj/SAGQZQhDIIAgkle6SnjAI+ZGe6MvY9oIANR/efPNNEZq00oJokR8zZ87EoEGDrNSrbbqZNWsWBg8erErdvvTSS7YZJIlef/jhB7zzzjsq/WjAgAHp4oMMKggIAtZFQMgP6+Jpk95YOpZhn0x/yYh5r8agCvlhky0mnQoCGQoBanhsu7YNC04tQK5MufB7m9/tbv5CftjdkohD6YRA48aNkSVLFlX2VcxyBPSm+bFw4UL07t073Yiv4OBg1KxZE76+vti2bZvlwMuRgoAgYFcICPlhV8uRsDMkP/r3749Ro0Yp7Q939+dVCHTgvlVdFPLDqnBKZ4JAhkRg/D/j8ft5A+ExvOpw9K/Q3+5wEPLD7pZEHEonBNauXYu2bduqFOA33ngjnbzQ77B6rfbCh36dOnXCsWPHlPZLWpumOULSrU2bNmk9vIwnCAgCNkJAyA8bAWvNbkl+UPODuh3r169XKTD8/8KFC1uUCmNN39K6LyE/0hpxGU8QcDwE6iypg5CIEDWxCXUmoG2JtnY3SSE/7G5JxKF0RIDC7bwW+ueff9K18kc6QmDR0Nu3b8cnn3yCixcv4sMPP8SQIfGrWVnUcRoctGnTJrRo0QKXLl1C0aJF02DE50NwTEZ9NGnSBL/99luaji2DCQKCgG0REPLDtvhapffQ0FDcunULpUqVUv2x1NnGjRtVvXH+MDdo0MBhND2SAsyU/AgJj0RA0JM4h5XL751UN/K5ICAIZGAE6i+rj6DwIBTIWgCzmsxCEe8idoeGkB92tyTiUDoicODAAdSqVQsTJ04Eq2+IJY4Arxu/+OILVaWE0TIkQNJTNNSS9aLAKEv8BgUFgdd+aWnvvvsupk6div379ysSREwQEAQcBwEhP3S8ljExMbh69SqWLl2qZtGtWzeHjwZJiPyo9MlzBe5OVQvim85SikzH21pcFwRsisCM4zMw028mPnv5M7Qo1gKeLp42Hc/SzoX8sBQ5Oc5RERg+fLh6Cr9v3z7d3cin5ZoEBASgdevWqjQrCZAPPvggLYe32lis8NOnTx88e/ZMlflNKzt8+LAi2t5++21FgIgJAoKAYyEg5IcDrCdJEH9/f4wYMULVf6c2SL169RxgZvGnkBj5wWI4HV8S8sMhF14mJQhYAQH/IH90XtcZb5R9A6NrjLZCj7brQsgP22ErPesTgcuXL6ubUupATJ8+XZ+TsLHXrBBIfZRDhw7hp59+QseOHW08ou26/+qrr1Skz8OHD203SAI9k3D5888/VdRHWqfbpOlEZTBBIIMiIOSHjheeJXB37tyJGTNmKC0QaoBQGJXq2FSndkRLKvKjWpGcWDmotiNOXeYkCAgCqUSg3+Z+uBF2Aytbr4SXu1cqe7Pt4UJ+2BZf6V2fCHz55ZdKu2LHjh0q5VcsLgJff/01+Nq8eTNefPFFXcMzbNgwrF69GteuXUuzeWzduhVNmzbVdcRMmoElAwkCOkVAyA8dLFxgYCBOnjyp9D20VBeqns+dO1elvbz22mtKxCojaH+Ykh/+gaFoPnU36pfKjcCQcJwNDMXGd+pBdD90sLHFRUEgDRH49fSvmHxoMqY1nIZGvo3ScGTLhhLywzLc5CjHRuDRo0cq+qNYsWJS+jaBpW7YsKG6Fhw/frzuN0LXrl1x+vRpdf2bVsaqLowwYtQHyyuLCQKCgOMhIOSHDtaUCuc//PADqlWrBpb+Mo7y6Nmzp8PrfBgvkSn50W32fpy6+RB7RxtuZrrO3o/Q8EhFgHhnctPB6oqLgoAgkFoENl7eiK1Xt6Jk9pIYUiV+NYObYTfRaV0nVMtbDd83+j61w6XJ8UJ+pAnMMogOEeDDn169euHjjz/Gp59+qsMZ2M5lVgb85ptvlCh+5cr61j975ZVX1AO/v//+23aAGfVMwojlbaWkcprALYMIAumGgJAf6QZ98gcm+UEGnKW32rdvjzfffBM1atSAu7t78jtxkJbG5Mf+S/dB8oMCpxQ6pZ2+GYKus/ehdvEXMLtn1VTPOiD4CfovOBTbT4sKPhje2FB1R0wQEATsA4Ghfw3F7oDdypkeZXtgbI2xsY6dCz6HLw98ibPBZ7Gl4xa7T3fRHBfywz72lnhhnwho1ThWrFihNEDEDAhQ/42pz7xepOZHhw4ddAtNyZIlUbduXfzyyy82n8PKlSvRuXNnjB49GtQaERMEBAHHRUDIDx2sLckPsvkfffQRChQooAOPbeeiMfnR8vu/8fBJZGzUhzbqyiMBGLnCD8Mbl0w1UUHyo+6k7aprZycnvPNqiVT3aTt0pGdBIGMi0OaPNrj88HKcyVf3qa7+fSjQQF6SECExohcT8kMvKyV+pgcCkZGRKhX4ypUrSt+idOnS6eGGXY557949pf+2du1a/Pjjjxg6dKhd+pmUU1mzZlXpO++//35STVP1Oa+xWVK3YsWKWLduXar6koMFAUHA/hEQ8sP+10gx+BT34skso5tGftR54z1FcCwdWAu1iuWKB8u41f9i0YGrKiKkYI5M6nNLIjaMyQ/2wbE4ppggIAjYDwINlzdEUHgQ3qr0Fkh6kPDg6/Dtw8pJZydn9VlCKTH2M4u4ngj5Ya8rI37ZCwIHDhxQ4pRMj5Cb1vir8tZbb2H27Nn45JNPdKcBEhISgmzZsmHDhg1o2bKlTbccywKfOnUKmzZtQqlSEtlrU7Clc0HADhAQ8sMOFsFSF6Kjo1UJME9PT7i5ueHp06cOL9BE8uP1PgOwO3sTlM3njWVmiIiQ8EhU+mSL4cbH2QnNy/tgxusvge+PXO4XC3nBnJnx8WvlzC7BOr+b+N+SY8ji7go4AY+eRikChCk1oili6c6V4wQB6yGw5sIajNs7DvOazVPEh7Hx/c1XNiM8Khzf1v8WTYs0ff7x+a1AySbWc8TKPQn5YWVApTuHRGDWrFkYPHgwxowZo8qiisVF4I033lAPz27cuKEraBiNUaZMGSU+WqRIEZv5PnbsWJXm8vvvv6u0cjFBQBBwfASE/NDpGlOJ+p133lG13Fn6bcSIEUoMNTQ0VEWIuLq66nRmibtN8qPmgM/g71IMe0Y3io3qMD3KmPww/szL000JotJcXZzQq3YRs+RHyJNIMLWGx/w5rJ46hik1n647hSwerhjXshyK5X6uBm7NCjPUM6F+iWYkWjRdE4dcWJmUIGABAqERoWi2qhlK5yiNX5rHzwu/FnINe27sgU8WH0WMxClvO/Nl4JX3gfL2ecEr5IcFG0IOyZAIDBw4ED///DMWL16MHj30k9pm7cUKDw9XZWFZBVD7+++//yoCwcfHR1XJ8fX1VenTBQsWVC9vb29ru2GV/nbu3KkqGYaFhVmlv4Q6+e233/D6668rkVOmlYsJAoJAxkBAyA8drvOtW7fUjzUJD0Z/UNWb4l9UxZ4/fz7Kly+vBFEdzQYuPIwNG/+EW5GXUDJPVmwdUd/sFE3Jj5YV86Fa4Ry4G/YUM3dejD2O7zMiJCFjWg3JDtPSuSQl3ll6DBfuPD8pW6ovwr5IdBhbv7pF1XsUc9XMWNTV0dZV5iMIWIrAjOMzMNNvJla0XoEyOcskv5sj84F17wDZCgLvnk7ecdHPAGeX5LW1QishP6wAonSRIRB48OCB0v9gdAP1P6jdkJFs6dKlWLBggUrbMDVGTfDF9GkSIqZGMf0uXbrYnTDqyJEjsXv3bhw8eNAmS8nyudT5YMoU8RMTBASBjIOAkB86XOu9e/ciICBAVYBhaKBGfnAq/IwCYGSzHc2KjNkAxEQDTs5oWyU/pnV70ewUSX6EPImK8zm1P/h+7YnbgRjgSeQzRMfExKkWox2w5VQgBv56REWFkIwwNf9bIWg+7Xn5tfqlc+OLdhXNRqKQ5Hh3+fHYbrpWK6T6Xe93C28vORr7fuFcWfAsOhrUGjG2CgWyoe/LRVCAczCZV9PyeR1tqWU+gkCSCGjlaxsVaoQJdSck2T62AX9DJhUGwh8a3mo6AXj5naSP3z4BaDQu6XZWaiHkh5WAlG4yBALbt29X+h+vvvqqIkAc3ah3smzZMvW6efMmChUqpKJ+CxcurMgO7WWMw7Nnz1QUCF8kQ44fP45Fixap6IoqVaqoa0oSIcWKFUt3+MqWLasiVWxV6YXEh0aWZfRCAum+2OKAIJDGCAj5kcaAW2O4I0eO4OjRoxgwYADOnTsXJ/Jjzpw56qTHpyCOZor8AKU3YtCxaiFFWqTGmNby6frTWHUkIA4BwvfrTt6RqKaIqRCq5gdL7O67eC/WrddrFkabyvmw1u8WFh+4mqS7JD+qFclBeWReaUcAACAASURBVBEVdaJZjizuCH4Ugcwernj89DmpIxEhSUIqDRwUgXF7xuGv63+lvHztoTnAji+AyMdA5BOg7rtA7beBLLnNI3X3LDC9uqFdsy/TBFEhP9IEZhnEgRD49ttvwYiB7t27gykNjmis5DJo0CCV5pw5c2a0adNGPexiioilxnLBS5YswerVq1WfQ4YMwddff21pd6k+juKjFSpUwIwZM5Sei7WNBA/nzEgZkiBigoAgkLEQEPJDh+v95MkTVYucTD3Lu+3Zswd9+vRRqtjMk5w2bRqojeFoVn78ZvWEguKu7aoWTjX5oeHz3go/RYB0qloInaoWwLdbzuHUzYfY8m59s5EcJD8YHaLZgyeRyJ7JDb/uv4rL9x4lCX39Urnxom92+GTLhDGrTsS21yJNjPU+jDv7cfsFbPz3VuxbQn4kCbU0cEAE/IP80XldZwyuPDjlFVx2TgT4GrQHWNodyF4E6GMgVs3ait7AqdWGj98+DLxg+4oAQn444MaVKdkcgS+++ALjxo1Dr169VCqII5mfnx9YwcXf3x8TJkxQqSr58+e32hRJOqxcuVJVh2EUDQmC9NAEmTp1qkrlvn37NvLkyWO1+bEjjfhYvnw5OnfubNW+pTNBQBDQBwJCfuhjneJ5GRgYiA8//BDz5s2L/YzM/3fffYeSJUvqdFZJu62Vup0yZUrSjVPQYvDio/jz5HNSoV7J3Pi1f8p1U0haUCTVyQmIiYESKeXL29MNw5Yei/Woew1flfaSEMmRmHCqqRZItSI5sXJQbbMz3XLqtkr10Yx+SJpMCjaGNLU/BP75AaPu7YFf5AOsbL3yuYhpyE3AO4kbgQfXgKkVgFqDgeaTgP0zgE1jgOH/Atl9E57rhW3Akq7As0ioL3b5DkCn+OKq1gZKyA9rIyr9ZRQEGLUwatQoFR1LIVRHMKY3t2rVSumZMBWkatWqNpvW3LlzVcRFzpw5sWbNGtSsWdNmYyXUcePGjZVof0IaJqlxRIiP1KAnxwoCjoOAkB86XksKnFLoi8rezFnMlSsXnJ2ddTyjpF23FflhnMbC+5u+dYomWgLXnKckM6ZuOxf7MYmM4Y2t95SY5IemB7L00HUcvhKkyBVzKUAkPwb+ejjWn9k9q1lEfpiKsrJDlvw1ZxzX2Lwzuar28/ZcjiPwSmysWSUn6R0kLfSMwIyDX2PJqfnIExWFHvW/RMdSHZ9PZ+3/gHLtgBKvmp/i0h7Ald3A8FOAZzaD7sfU8kCZ14B2sxI+7srfwPxWQJlWgP8GoNtvhvY2NiE/bAywdO/QCGjRA7yJZ/qEnu3TTz9V0RgkPxixwNQUW9uJEyfQrl07pQ9CsoXRxWlhFGWlbglJK5JX1jIhPqyFpPQjCOgfASE/9L+GcWZAlp7ly2z5VCA9IUsL8oPzY1QGU1Ds3bSUnX4ka1rH93fyJn/MMKpuUyqvF1jhxsvTFQeMqsww5YcRIaZCq5w/hWKpP8LqN5otHVgrUfKDJMdn659X0RjZrDSinsXg2LVg7Dp3F85OQHQM4lXSsXe8xb/0RaDZghdxE1HwiIlB+9AwfOhV3uBQzqLA0YVAgZeAN3cm7KRGYjT/Cqg15HkbLQ3GXPTHrLpAeLCBMCFRkpw0GSvAJOSHFUCULjI0AiQ9hg4dimHDhoFkiB6tefPmSsA1vUgcamJs2bIF33//Pf73v//ZHEJGnZD0IAlCEVdrmBAf1kBR+hAEHAcBIT90upbMhVy/fj0ofmVs+/fvV4JfderU0enMEnfbluSHsYaHRoDoAUSNABnRpBQalzVUfjlx4yH+OHYjXhldkh/nbofGm1bryvnxRk1fRUwYkyVdqxfCs+gY/HPxPm4+eF6BhkQLCRdzxhSfNcdvJgnfR6+VRf+66a8sn6Sj0sB2COyaBBSsBhQ3H7HByi5z1ryBOyHXcNjTA4+cnTHy8TP0zlHZEL1xbT8Q/Z8QcIVOQKfn6YCxjjPdhdEeg/bGnUti0R/HFwN/DDZoghSpB2j/TixNxkpICflhJSClmwyNACMIBg4ciPfffx+TJ0/WFRZaxMfbb7+NH374Id18HzFiBJhqTKH9F180X2XPGg5269YNjx8/xtq1a63RnWh8WAVF6UQQcCwEhPzQ4XreunUL/fr1U6GBRYs+vwFlGbOtW7cqISwhP3S4sKlwufvP+7Hv4v04PbAsbpvK+UFxVWMrl88bs3ZdjENyJDY0+6GY66mbIXGaMY2lbokXQEJFs+PXg7HW72a8CBItUoQRId9uOYtoABFR0YpYaVreB990qgTvTG6pQEAO1SUCwZeBaVWAvOWBwf/ETuFayDXsubEH2Tyy4didY1h2dhmyRkejbbQn8lTtj6yZXkDRbEVR3ac6cHIlcPEv4FkEcG0f8DAAKFLXkMZCHQ9qgZz+w6DtoZEYpmBtGg3snwmMuW4gSGiKFKkA+FQE+mw0ei+JNBkrLYSQH1YCUrqxWwSio6Px8OFDUMOMN7yVK1dWWg/WNgqfMm2DOmm8PtKDMdqDUR/EhCVp09tq1KiBQ4cO2USEVJsbS89S0+Szzz4DCZ/Umr1FfLBYQUhICC5cuIASJUogb17DwyoxQUAQSFsEhPxIW7ytMtrZs2dx+PBhVd7M1CTtxSoQ664TU20PRmxM6ljJ7DzY/t3lzy+opnSporQ3WI535s6LsYKtmkaIcdlddnrxbpgiOW4EP48G0QarWSwX6pmQIprmh6lDJEOmbDsHF2cnVC6YHbm9PFQTRpWIFojutmHiDofdAbIaKfdTP2P9cCDsP32YgtWBxp+oCIsP9nyAdRfXxfY3+MFD9PRtCq8W3z4nJ8yN5r8e+GOQKoqNBh8At44DZ9YCxRoA3ZYkfJQmhNpgLMAXTSNETKM8+P7x3wwiqRpRYoOlEvLDBqBKl3aFQFRUlLqhZkQGH+R89dVXcHd3t4mPLH3LayZWESEBkha6GZZOhDfI5cuXB2+WAwIC4OnpaWlXVjuOD91YWaZFixag+KotbMyYMapE8cGDB+Hj42PxEKyG88EHH6jSvfZU1YUR27///js+//xzrFu3zmHT0y1eODlQEEgjBIT8SCOgrTkMBU63bdumoj+cqM5pZDxZuri42OwCwprzsKQvW6W9WOKLPR1jSn5YWgKXJEdA8OPYqZXLly1RgdTRq05g2aHrse2TSodJCDOKxPadfwi3Q8JjSZeN79QT8sOeNpg1fCHR4VMJcPUEdn4JkHBwy4RzuYsjX2QEvB5cxxGXGKzOVwxrYCgXTfnmVmGP8GWBpuYFSRPyjVEbJEBIsKiOXIB3/MxXdGEbrT1JjQdXAWp9GJMh2jgJESXWwMekDyE/bACqdGl3CDB1t2fPnkpck2VcbWm8GeYNNquYkAB59dVExJFt6UgSfdtbxILmLkvf0jfqqPz4449WRejff/9VVWU++ugjtUaW2qJFizB27FhFbpFMa9++vaVd2eS4xYsXY86cOeBfa5Yptomz0qkg4KAICPmhw4VllReexDNlygSKURlXeFm4cCGKFy8uaS86XNfUuEzyw5i0YAoJq8DY2lIqhGrOH1OB1NrFX8CwV0uYFVVlRR3jMsEfty6vhFlNq9IUzJFZvS+WhgjcO2coOeue9fmgx34F1gw1lIplDWimpdQagq9Dz2Dh6YVwd3FHFrcsCA4PRv4YZ5R+EobjHh7wjYrCgGzl0aDrassmMK0iEHzVcGyrb4Hqb5rvRyM1SjUDIh4DD64Ag/5JOLpjaXcg8KQh+sNGJuSHjYCVbu0KAVYV6dWrFyh0mRZC7RTS5M31kiVLVHoFb7btyebPn4++ffviu+++U1Eq9mYUj6X4qbUrwJD42rlzp4oE8vb2TvG0mTZF0oO+de/eXREfvr5mypenuHfrHMDUdO638PBwm0Y5Wcdb6UUQcFwEhPzQ4dqS/GDYIfNX/fyeV+DQprJnzx4hP3S4rnp02VxJ25TOxZT8yOPtgTshT1UazN3Qp7Hd/dj9RfXejF0XsfvcXSY2qKoxTJOpXTwXVh+7gY0nb8W23zO6kZAfKV2M5La/sgfwzgfkLB73iJV9AK/8QOmWAFNQ+CKxoFm5tkCXXxEaEYqXl7wc+3Z2j+z49OVP0ci3EfBtaSD0v3Ws8RbQ8uvkevW83aE5wP0LQNRTwNWQToVXPwbcEikT+fsA4MRyQ9vEStpqlWPazQSqxE8/TLmz8Y8Q8sMaKEof9o6A6ZNwRq/y5jBbtmxxHuxYex7ffvutIkGaNGmiokBeeuklaw9hUX9MK2E6EPXb7NFIHlWqVAm1a9fGn3/+aRUX//77b7zyyiuqIg/JlZTarl27FPFB4oSkx3vvvZfSLuK1N96HjLBmKhKNxIxpxHVyBzONctI0b5jWxIeZYoKAIJA2CAj5kTY4W3UUpr2QPe7UqZMSh9JYcv5YT58+Ha+99pqQH1ZFXDpLDwQYVUI9kIR0RZLrT4uK+dC4TB4cuByEy/fCYg+b26c6vD3d4kWKUGeE7zu0Uf+CVrZN6qY5rzmQrSBQ5x0gPAQgIXD/InDyP/KAvXt6A3nKG9pR1NTVE0+fPcX6yLv49tZORYAw6iPiWQTG1x6PTqU6GcgSU8uaF6AmiK1tVX/g5ArAyRl47yzAcc3ZrDqAZ3aDiKoNTMgPG4AqXdoVAsZPwr/88ktVwY43mdRs4FN7a4heJjZhRhqQAKGOGgkQpnOkp/3zzz/q2o1RMExrtlcbMmQIZs6cib179+Lll58T2Jb627VrV5w7d05pfbi5pez8+8033yjig1FDJD4aNGhgqRuxx928eRPz5s1TvtCvAgUKKK0TRik9ePBAkSuWCPMaRzlR04RRPtS6oVbf119/bXeRKqkGUjoQBOwUASE/7HRhEnOLJ2peHLRt2zZeM5a6zZUrF0qWLKnDmSXtsmh+JI2RI7VgessP2y+oKbEyzA//RX4wvWX27ksq8iMGwJZ368Pb0xVjfj8ZJ/LDJ5snAh+Gq+O1tvz/wQ1KILeXOw5fCY7T/sQnTR2f/Pjhvyec/ztq+VY5MAv4c1T846mtEf3M8L5vbaDfZvW/M47PwLpL6xAVHaWIjqDwILQt3hZDqgxBWGQY3JzdkD9rfni4/BehYblnlh958ygw2+jCuVo/4LWp5vvTyt4mFiFiuTcQ8iMV4MmhukAgODhY6X1Ql4FPv0l4FClSBOPGjcMbb7yhojI0YzQEr3t4bePhYb3fidDQUEWAzJgxAz169FAkiHEVvbQEcvjw4SqaghG9thY55cMyCs2SyMidO25FuKTmzOjievXqqSgNRmukxlauXInOnTunOI3m0qVLivSgoCnnQOLDy+t55bnU+MS08jx58uDixYuKoPj1118VAcJrb1YNot6JJSlay5YtU3ofJPoYrTJ48GCVfnXq1CmwrDH9J/nHvc49njWrUepoaiYkxwoCgkAcBIT80OGG4AUDS7fxh9P0IkDIDx0uqLhsFgGSHwFGFWWGNy6VaBoL02eMjWV0aWN/P4m9F+4hmnoTidi8PtXRqIxRRRJHWxuWe90/wzArpqV0X5ryGT55AHxTwlBalparJND5F0P0RwIWmr8yWq1upfQ8aHky58H0V6ejTM4yKR/blkdQJJXGeTBiRbPEKrp8VRDIlAPouwnwLmBV74T8sCqc0pkdIsAn4YxgrVChAkaNGoVatWqZ9XLLli1KB4M3oim9WU/O1PmknyQIBeOpucHIC5YjTSu7f/++wmHQoEEYP368zYdNDflB5xhhfOTIEVColA/cLLENGzagY8eOag9QqDQ5dvr0aVDbjtfAjBwi6WHtKBlGe3BOX3zxhSKhWJ2F+0Lbr9Q7YYSOsTEShu2WLl2qUnhMTYtyYso650s9lyxZssQ2I+Exa9YslVLEfaeRcCNGjFBjiwkCgoD1EBDyw3pYpllP/JE8cOAAtm/frp6Y5MuXT43N/EH+AFPB3PSHOc2cs/FAEvlhY4AdtPvP1p9WER7PI0VeUREeQxYfjRP5welTIDVXVg+4uzjBxZn1RoDZvarqPyKEaSkLmOoSA7hnAZ6GAnnKAR1mG6qwxEQbVp8pH+aMBMG85tgTfgszilZEjqz50apwE7T0baKEQa+FXMP6S+tVKks0onHq3ilsv7Y9Tm8jq41E7/K9HWOnrX4L8FsCVOpmwNGKJuSHFcGUruwSAT4JnzJlCgYOHAhWEmHFl/79+8dLKThz5oyKMLhz5w5mz55tE/KDADHigjegfDrPm16SIHy9+OKLNsePkSdMp6APpUqVSnQ86r5pEQJaQwrfUydF06fgdaJmjCgwLSGcWvJDKx3MVGtGXqTUmHLUoUMH5VdgYGCShzPFhoQHXxpBxX1TuXLlJI+1pMHdu3dVJBAjPVgimbZ27VqMHDkSjFYhSWFs/Ix7mKRGQvoxWpRTlSpVlJYN9zQjQLQo7UePHinSq2HDhmjVqpUieHgOYAoUr3vFBAFBwHoICPlhPSzTrCeG3jFHMiGxUzohgqdpthQykM4RMI0UyZnFHUsOXceBS/fjzIwRIaXyeoGRKCdv/BchAGDz8PhPeOwSksATwPxWBuKjz0YD2UEyhOVdH1xXlVdUCVoKg7K8a0LGPv4YoqqgNC1aArfCDRjl8MyBEtkNT0jPBZ9DyNMQxKhkJKhUFqa35MuSD48iH8HZyRklc5REdZ800O9Ii4WYXR+45WcgjvpvAwrVsNqoQn5YDUrpyA4RMK18wahVPuXmk3PeHD59+hRly5YFbxqZelC3bl1Q34EpB7aI/DCG6OTJk4oA4YtVRDQShKketjLqm1DPbd26dUkOQezoIx+CTZw4EdmzZ1dRCo0bN1bEEaNkSKTwRps37iwh+8ILL8TpN7XkBzvjuCQISNykxChMSqKL2hoUO+XamjPiQcJj1apVag5aVE6ZMraNHGRUC4k4khAkOiIiIlRkEPcj96Bx1EZy5m6s98F9zZShYsWK4f3331fX7Ix60lKdbty4gdGjR6uoGOJkqcBqcvySNoJARkRAyA8drvqFCxfw008/qRxB1jI3Nr2Vug0KClJzIfv/8OFDlWvLk6m5nF6J/NDhhtWhy4wI+fPfQPAJm6lp1Vr5/pWvSCiYt4ELD2PL6duqQWZ3F5z+rLlFaJhW1WlaPhEhTtMREiI+tDaM5GAazM6JhncY9dFxHlChw/NeDs8FIsKA3d8o8mR7y88w0u9HREZHqjZV81aFk4qpAfyD/JWGB61F0RaY/Mpki+ari4MOzwMubIvrKvU/rGRCflgJSOnGLhHQnoR36dJFlbr966+/VKg/0x8oAFm/fn2ULl0aP//8sxKxJCHy8ccfpwn5oQFGjRE+eScJQqFLalPw5pvil6kxRgiwL2PjTS41T1iqNblGEoSpQIyeIW6NGjVSh16+fFn5TU0M7SadballQR0LWmRkJPbt24fq1avHVhohudCtW7dk39iTFKDPFKo1Nt64T5o0KcFpHDt2DFxzXsd+8sknZlN8tCiPHTt2KB0YjYAqVKhQcuFJVTteSzO9hdWI8ufPr1JeGOEybdq0VOl9MGKGlV1IdrFiTtOmTfH777+Dei+MaGFEyPnz59V34M0331TElZAfqVpKOVgQiIeAkB863BRMb2GIHMWQTH8UyebzB9Q0xNEep8mLH+qWMF+TJwCGaTJ/k8SHuTxHIT/scSUdz6eRK/zw9/l7sRNjid3gxxGYuu08/ANDY7VDvDO5oWm5vKoc79Oo/9JGAHz8WjmcuRWC77efx7X7j1UchKebC/w/T5z8YGSJsVHjhNZt9n4cvnQHPk5BiPQqhAMfvJo06Oc2AbeOA/umx434SOjI5b2A03/E/YTRIXnKAGfWGcrF5i2PyWVexq9XN6F4tuIolr0YvN290apYq9hIjkOBhzDp0CQ4wxlDXxyK+gXrJ+2ntEgQASE/ZGM4MgIUeezdu7d6+EHxSEY98LxPIXde3/DGjzfrJD1IflDgklEOvEbgzXBaXuNwbI0EYepN+fLlVZUTvpimULhw4RQtFa/beFNvXJmEqTUUfyUGKTFeR7311ltgGVXqoTAag+kUFIxlhIE5s0bkB3U/WPqWxIBmxIPRHMZpN/yMD7pYXphkDUsZm0Yocz8wFYbpLXyxX+KsRXqkZeqHFuVBfxhlzbUhtuZSWpJaL16zk7hjFBH3L6vIMF3o9u3bqlojcWQkC6OdtOiP3bt3x0ZCpaX2TFJzkc8FAUdAQMgPO19FMsCHDx9W4W+WnOwpKEXhpsSExNILAtax50laY9bpB096DNekAnZCiutCfqTXasm4RICkyJ4LBlIkIioaDcvkwZZTgQgNf55fbYyUq7MTomOgIkhIgPSrWxTDXy0JkiYJGSNF/vK/AwacuDg7oWrhHAgIfqxEX4e7rkI+p/sYj8HYNqJ+osKvqu8p5YGQAMAjK9DnT0OqS0J2dS9weTduRj1CftcswINrhgiQJ0F4ePVv7HF5hofOzgjwyo1f3Z9hcOXBqkqLmG0REPLDtvhK7+mLQEIPcXjTSeKD2hUkPcLCwtQNIY2pEkx7oSYHK2/w6XlaW0BAgCJBeOPOaxUSCDTeHJMIYXUavkwjck39ZNQuoz8oFqoZr20oukodt5QayQdGbDRv3hwVK1ZU13xt2iReytwa5AcjIRjJwKgY2qZNm1RUDEkdkjuaMXqHxAdTtkmOULeF1VQ2b94MXgcSSwqZ0pjSxPQiPhAj8WHJdW9K8TNtb6z3wQgd4z1pad+mDyY13RbOj3uZaV98EMi0L0bU8N9cU1azqVHDeumUlvovxwkCjoSAkB92vpo8KZBxZlijJSd7qk8zr1ATbLKn6dI3zo/kh6YWrumZsOa5cZk74wsEClARDzFBwF4Q6PHzfuy7dF+RFrTZPauiXP5sSiOEli/8Iv4Kyo3Tt0IU8fFGTV/Uyf4A2YL8cLNwO5TL742VRwLw066LeBJpKBXL9JoaRXOhfD5vHDy3BlU9ZiNvVBR2POiNRxH5Ue7FOsidLQbZgpbAIzIYMUXHol8FF8B/Aw4dnAa/6Eeqn8q+9VG9Q+JK+tOOTsOck3OQ1S0rBlYaiIq5KyLzvQvYtf87zHA1XOB3CHuMjk2+Q6VS8Uts28s6OJIfQn440mrKXFKDAKNCKDLJVIiPPvpI3UCbalikpn9LjuUNvxapQDKEN6uaUXCe1y/0kTfzvL7JmTOnEq7kXz7t5xxovP5htCvbHj161CJxVd5Isx9GjrBqDvU/qP2RmFmD/CAZRc0KkgV8kMXrMhJXLOPK9A0SGiQ3iA0jlUkSkdggMcKUGxojlfkedT9YJYWpO+ld3cRU78OS/ZHSY0iwMCqGWPDBHyNEWP1nwIABVi3tnFK/pL0g4IgICPlh56vKyA/mA6bGmDtrb5EfPPEyhJB5qMyh1J6UaOQHT6gJETZULefTjaFDh5qFxDiUNDW4ybGCQHIRYEQINUI0O/VpM/W/uwJ2YcE/X+BueBBaVOqHNoX74r0VfkpQ9Ru3Waju7I9GkdPwjOEhLAPr5YE7oU9R1OkW7rgXgupn/0xM2f89Vns74YGLC6o+iUSN8Ed4CncsiKmPqJyH1LGe92uin/NmZImOhl8mL2zJ7AbWbWkW6YaRTaYhT2GDWN/p+6dx98ldlMtZDp6unth+fTu+P/o97jy+k+h025Voh8/rfJ5cSKRdKhEQ8iOVAMrhgkAaIqCRIbzxJyly/Phxs6OTBCEpEhoaqoQ0qZFB0oIpLExbscSYQsFrJkbLUKsisZQX9s9rL6ZWMKogpeKdmn9MS2LFlpYtW4IlXBmto6IckygpTxKE5A+JDv5NKlLGEjwsPYYpTqyayHVk9RUSMrzuTAszruJDQoyEkZggIAhYHwEhP6yPqfSYDAQ08oNNjaNakkN+8ORuzhIT0EqGW9JEELAqAjP++Rwzzy9XfRaOdsJ6p0Kqysp3UZ0xwnWFen9KVCc0KJUbpWq1QHDumsh67Ce43zmBoEJNUfDQBJWGMqFQSSxzjVDt88c4o8yTMGzPnBl5wjPjjufjeD4/CysPlyxnAKdoRD58CW7ZjqrKK9TooCgpLbtHdjx4aghXzuKWRVVjob1R9g008m0EL3cvVaaWpWs9XDww7KVhaFCogVXxkc7MIyDkh+wOQUC/CFBQlDoc9+/fj/PX+L3t27crEoI6H6khP9gHK5BQS4JCndRQmTx5ssWkRnJR136jWBWF6UAcn6VbSexQJLRcuXJKt4ORL8YvtrNXM061IplD4iOpKBp7nYv4JQgIAgkjIOSH7Ix0QcBS8kM0P9JluWTQ5CDw5AFwZi3wUi+DbsbOiRh/YzN+z5pFHV0qIhKrcjcAshfGhb9XIP+zAPV+NJyQFYbUEmXU22DpVFqRurhZayA6HP1K/bN49uJY3HKx4bMH1/D1wv5Y4n0bkU4xaHvvBeR5YQD+fOCL84/2ws2bInTRQNBr+F9LV9wM/xdbrm7BkyjDWCQ8hlYZqsRKSYpQrNTV2RV1C9RFNo9syZmxtLEhAkJ+2BBc6VoQSGcEKFLKtN9ly5YhX758ihxgtEjlypVT7BmjFHgsK4hQS2TgwIGq/CwjQWxZKYRpGtRoI8HDSj18kMXIFUawiAkCgoAgYK8ICPlhryvj4H5patrnzp1TmiaakndSkR9Cfjj4xtDz9DaOBE4uB0o2B04sxU+5XsA/7i5wyeoDN7fMCHtwGWPK9kXFemOVvoexdapaUEWEYOtHwI2jho/ylEPogK3ot7kfAsICsKXjFhWNYWynb4Yg6OlduDq5wds9u9IOoTWbuhtnA0PV//Pil+G0/CwQmxHptRlwDkeW8EbY/9Y0PSPu0L4L+eHQyyuTy8AIaIKnJD4YGUGjDgjL1SYlVGoKG9NdmDrMVGFeH/HBEqNIWHGFwvHm0l9YanbdunWq3KqladH/+9//lA5LSEiIcosRLCRATAVPM/BSy9QFAUHADhEQ8sMOEMZA2wAAIABJREFUFyWjuMQSd8wZNRY81RSuV61alWAtdSE/Msru0Nk8D/0MbHjP4LSnN8aVrIo1YZdUCsnoGqPV23039cXZ4LOY12weyuQsE3+CN44A1w/EeX/xlQ34MSYIvzT7JeFjzMA0b8/lOJ9QZHXFkQClNeLk8ghweoYcHi/gw5ZlUTafN95dHjc/ffPwV3S2AI7nrpAfjremMiNBgAiwWg2vf1jiVDOKWzIahIRCco2VcCZNmoTWrVvHEUq9cuWKKnVbvHhx/PDDD4pYMTUS4iRhKIjfq1ev5A4Zp127du1AEsW4ag01PCgAy7QfMUFAEBAE7BEBIT/scVUyiE+s687wTIpLsbQXjUTImjVr1IVBQnXdhfzIIJvDnqcZGmhIb6kx0BCtsfMrw18ja1WwAAY2+AptSzyvjBIaEYpO6zqpFBMSIKZRHKZTnnRwEhadWYQJdSbE6Sc10Lz67S5cvGteM4d9v5DVA2NblFGldN9Zehy3Q8LVkKV9vJAUKfLZekO5Qs0+fq1catzN0McK+ZGhl18m78AIkHSgmGacc0arVihTpowqCZuUUZeCEReM3GC5WJacZRUcHx8fJaDK8rNTp06Fn58fWKqVwqIkQ0wFNFlxr3DhwhaTH9WqVUPevHmxYcOGOC6TADEudZvUfORzQUAQEATSEgEhP9ISbRkrDgJ88sCwT+ar8sRNITBeFLBkWunSpRNES8gP2UTpjUDourdxy38NSuUqD1z7B8heCBurtMP394+oKioRzyLMEhYUG+27uS9q+NTAtIbxU07CIsPgd9cPewL2KOJjcOXBGFJliNWm3HnWP3H6mtL1RQQEP8aQxUcR9MggqGrOSIpM7/EiahbLBdPIkn51i6rDXvxsK0LCI+EEoFqRnFg6sJbVfM9oHQn5kdFWXOabkREggXHnzh1V0tdWxpSY5cuX4+HDhyoyg2Voe/ToYTH5QeKjY8eOSl9ETBAQBAQBvSAg5IdeVsqB/WS+6MmTJ5EzZ04Vpunu7m52tkJ+OPBG0MHU1u+ZgInnlyDE2RmtH4ejULHG8Hd3x4m7J3DvyT01gxyeObC7626zs1lzYQ3G7R2nqqe8UvAVlMpRKrbt5/s/x/KzhuowL2R6ATu67EgTVKgRYmwr3qqN07dC8NavRxSZgRj1X6y5uzojIsogypojszvyZfcE9UeMzcPVGaNblEGnlwpCsSFG5u1pv2r/aQJ4MgYR8iMZIEkTQcBBEPj555+VaOiJEyeQLZv1BaejoqJUtImvry/efPNNpQWVmrSXbdu2oUmTJipyd9CgQQ6yCjINQUAQyAgICPmREVbZgeYo5IcDLabeprJ/Jvr5TcFJD3eEOxnu5ktHRMCr0MsIiQjBueBz6r0OJTvg05c/TXR2vf/sjaN3DMKmlXNXhruLuypBy9QYzZges7f73nRFaeDCw3HGZ4TH/kv3MWPnxVjyI5O7C1pWzIdCOTJhwT9XEfzYEEFCUoT/T72RxxFRiHpmoE+alsuL2b2qpeu89DC4kB96WCXxURCwDgLU78iSJYvS6Bg8eLB1OjXqhRVZWP3lgw8+wCuvGDSdUpP2wvK28+fPx6NHj+Dp6Wl1f6VDQUAQEARshYCQH7ZC1ob9sowYVcHJ3vOkw5PmsWPHlPDU9evXMWDAAFVn3RFNyA9HXFU7ndOzSMBvCVCuLfDHYMB/PSaUeBHLngXBzdkNLYu1VOktNJIWLBUb+ChQlYr19fZNdFKs4HI48DBi/ounqJa3mhI0dXZyxu6A3WD6S+PCjfFhzQ/tEpxaE/9C4EODFkj1IjmwYtDL6v9VlIiRhTyJUikyv+y9HBs50qhMHszrU90u52VPTgn5YU+rIb4IArZHgKVqqdPBSi3WNpIU7L9Lly5o0aKFqgBmaeQHq/SxJG/79u2VvoiYICAICAJ6QkDIDz2t1n++ksFnjuXIkSORKVOmODNg3fiAgAB07dpVhzNL2mUhP5LGSFpYCYGtHwOH5wBOLmDSR2iTT9Hs3FwU9iqMD2p9AF8vX2TzsCw8ef2l9ZiwfwIeRT5Cr3K98H71963kdNp0Y5riopXYNTd6+Y8340nkM0THxMDVxRmL+tdArWK50sZZnY4i5IdOF07cFgQsRIBVUurVq4f169ejVatWFvZi/rDz588rQVVWd6G+CNNsKFpKEoT6Hck1tv/kk0/w559/onnz5sk9TNoJAoKAIGAXCAj5YRfLkLQTWnRHeHg4QkNDsXbtWqXibayPQQErKoD37dsXr776atKd6rCFkB86XDQ9usySs3ObGDz3LgD024xhx77FwcCDWNV6FfJnzZ/qWTFa5NajW3E0P1LdqZ12oFWBCQqLwO7zd5W46vDGpTC8cUk79Tj93RLyI/3XQDwQBNIaAZIf1OVg5TtbGa8jXV1dVWUYRg87Ozsneygey6gPLy8vHD4cNy0y2Z1IQ0FAEBAE0hEBIT/SEfyUDB0dHQ2muxw8eBCTJ0/G5cuXUbJkyXgnrQ4dOqBPnz7w8PBISfe6aSvkh26WSr+OBp4A5jYFIh/HzuFQ22/R78T3GFV9FHqW66nfudmJ55+tO415ey8js4cLSuf1goerC7w9XWO1QJhWo1mlAtkypEaIkB92slnFDUEgDRH47rvv8N5772HNmjVo06ZNGo6cvKE0/yZNmoRRo0Yl7yBpJQgIAoKAHSEg5IcdLYY5V5ibyYooTHFhpMeZM2fwyy+/qFBF07QXHUwnVS4K+ZEq+ORgcwhc3g0UfQXYPxPYNFqVr0W3JYBPJaXn0WxVM5TOURq/NP9FMLQSAhRO7T57f6wWSI4s7ooIoR26EoRn0TGqIkGTsnmE/ChSxEqoSzeCgCBgzwhQm6Nx48ZKw42laKtUqWI37u7evRv169dHy5YtQXLWzU2qdtnN4ogjgoAgkGwEhPxINlTp15A6HlTpfuuttzB27FiwZNndu3dVjmZKwhXTbwbWG1nID+thmSF7iokB/qvUEjv/sxuBvdOAzLmUqCmq9ACaTwI8DXoew3YMs2q6S4bE3cykqQXyKCJKLUn2zO4o9R/5cfg/8oOH5c+eCZuG1VNVYzKSSeRHRlptmasg8ByBAwcOKJKhSJEi8Pf3twtoHj9+jGLFiqkyvCRBUqIRYhcTECcEAUFAEPgPASE/dLAVVqxYAR8fHyVMxUiPxARPGSpZsGBBVK1aVQczS7mLQn6kHLMMecS5TUApEyG2x0HAgVlAww+eQ8IUl9+6ACE3AbdMQKvvgCqvq88jnkXgjwt/4PP9n0u6i402Ufnxm2N7rlMiF2b3NJTA7TzrH/X3XlgELt97BAqqLn2zVoYiQIT8sNGmk24FAR0gMG/ePLCcbJ06dUAh1PS2Zs2aYcuWLTh16hTKlSuX3u7I+IKAICAIWIyAkB8WQ5d2B1JUavr06Xj33XdRoEABpf3BtJchQ4bEqa9OXZCZM2cqsVOeMB3RhPxwxFW18pwu7QS2fQwM3B234z9HGciPV0YBd04DV/4Gwh8+b+OVDxhxBnByxsl7JzFq9ygEhAYgd6bc2N5lu5WdlO6SiwDTY95ceFilwJAASaqyTHL7tfd2Qn7Y+wqJf4KAbREYMWIEpkyZguHDh6u/6WXvv/8+vvnmG1WCt27duunlhowrCAgCgoBVEBDywyow2rYTan7s2LFDlRZLTv13PiUQ8sO2ayK92zEC06sBd88BuYoDXvmBB1eBB9ewJ1MmXHFzQ7XwcJTJWRooUBVw9YRfFi/cjo5A5SwF4PHsGdZny4ZFpxfhRtiN2Eme7H3Sjifs+K4FBD9RBMiZWyGxk+1UtSC+6VzZYScv5IfDLq1MTBBINgJNmzZV2h+DBw/GjBkzkn2ctRpqER8aCWOtfqUfQUAQEATSCwEhP9IL+VSMm1jay8KFC1G8eHEhP1KBrxxqXwgw/STw36XwrdwrvmMPrwPZChnef3ANWNgGCLpk+LezK1CwGlCsIU6fWYmumSPU2xUjn+GNQk1w1acMroVcw/pL69X7Hq4eeBr1VP1/vqz5EPI0BI8iH6FTqU4YX3u8fYGSAb0JeRKJSp9uUTOnRkjHl4T8yIDbQKYsCGQ4BChuz4dfrVq1wvLly5E5c2abY3DixAm0a9dOVRZkpDGrCIoJAoKAIOAICAj5ocNVZHoLFcGzZs2qQsGN7cmTJ3BxcVFVYRzRJO3FQVb16ALgpd7xJxN0EchZPPZ9/yB/fLB9OM4/uoG2JdpiQp0Jz495dBfYNh5oNhHYNAY4vtig21GxM+Bb+3m7Kq9jxvEZmOk3M1Hw3JzdFMnRyLcRvNy9FPERFB6EQl7/kSsOAr2ep1FkzAa4ODupSjCOIoR6+mYIThtFtHB9GNUikR963qniuyBgXQQ2btyoyI+KFSsqMsKWum5z585VkSY5c+ZUJXdr1qxp3clIb4KAICAIpCMCQn6kI/i2GHrx4sVKIVzSXmyBrvSZWgTuPr6Lr3aNwpY7hxOOqPh9ANBhTuwwiw5MxiT/X2P/PfmFOmiRpTCQvTDgvw7w3wC4ZwGcXYBaQ4FaQ2KrtBj7uubCGozbO0691aV0F3xU6yP1/39e/lMRI8FPg9GiaAt8WPPD1E5RjrchAiNX+Kner9x/DL/rwSiZ10uJpBbMkcmGo9q2a5IfLb//O3aQ3rWLoGVFH/y9Zw/GDO2HCyePqN90MUFAEMjYCPj5+amqf6wAM3HiRPTo0UNVX7GWnTt3DkuWLFFRJky3odi+t7e3tbqXfgQBQUAQsAsEhPywi2VI3ImnT59i2rRpuHXrFhj+eO/ePVXy9sGDB/EOvHr1KsjaC/mhg4XNgC7uCtiFt/96O3bm2wu2R26XTECResCxRYDfb0ClrobqK4EnsNg9Bl/lyqHal4qIwENnZ+SIjsabDx7iGZxw38UFBV0zo0GvbUB2X7OIdl7XGQ8jHuLHRj+iVI5SGRB5x5sySYOus/fpXgjVlPwwXqmgzdNxYvUMIT8cb/vKjAQBixDg9d+gQYOwatUq+Pr6KgKEL0aEWGrbtm1TpMdvv/0GZ2dnJab/9ddfW9qdHCcICAKCgF0jIOSHXS+PwTmSH5999hkCAwOV4vadO3cUM9+rVy9V+tbYNmzYoPI0hfzQwcJmNBfDH2Ln8k74X0wgnAFkiY7G9MA7ePGpQWcjjhWpi3Xe2XDg1n5kzVkCBV+ogGpZffEk5Aa+j7mPmv7bMD1HdnVIdjhjY4Vh8KraL0FEfz39KyYfmox5zeahuk/1jIa6Q89XE0L1vxUCd1dnuLo4o0UFH10JoQ5YcBjbztyOXSdGfrSo6IPAE3+jffv2KudeIj8cehvL5ASBFCNw4MABLFu2TL1u3rwZS4KULFlS/V4klvrMtOkrV66AfZD0IPlRpUoVdO3aFV26dEGxYsVS7I8cIAgIAoKAXhAQ8kMvK2XkZ0hICHbt2gWqcJue4Pbv349cuXKBJ0BHNNH80NmqHvwJqPGWoazsH4OxJDoYS7y9kCVbIXg8eYhsj+6jUZPv0PbgIuDuWcPk3LPieJEa6HnnL7Qt3hYT6hrpfPw3/SlHpmDev/NiwdjWeRvyZs4bD5zQiFA0W9UM1fJWw/eNvtcZeOJuchAwFkKlHkj7FwskSn6EhEei//xDsV1XLJgdH79WLjlDWb0N03hWHgnA4AbFUb9U7tj+axXLJZofVkdbOhQEHBOBpUuXYsGCBdi0aZOaoJubGwoVKqRehQsXVmQGyQ7jl4aERnh06NDBMcGRWQkCgoAgYIKAkB8OtiVE8NTBFlQv0/n7G6DeyLjeXtgKrOgN+L4MnN+CQ/nLop/HYwyuPBhDqgwBiYkP93yIHdd3qH/zfZqmz2GO+GAbVmmZ++9cbLmyBWGRYXij7BsYXWN0PLQmHZyERWcWYXPHzcifNb9e0BQ/U4gAhVA1q14kJ1YMMhK8NemL5EelTwxVY5ydnNC8gg9mvP4S+H5A0JM4rcvlt02+Owmbbj/vB1NeWK6XAqemJoKnKdwE0lwQyOAIhIeH49q1a2D6s/ZX+39Gg/DFVJkCBQqgYMGC6iWaHhl808j0BYEMiICQHw626FLq1sEWVA/TuXkMmNsEePcUwFKxLDnLSI+Ds4HH9wEXN4S+Og6dbm1SVVRWtl4ZZ1YaQVEyR0lkds0Mv7t+KJ2zdLx25qAYt2cc1lxcoyrBsCKMZqwUQ60PjWzRA5Tio2UIdJu9Xx148W4Y7oY+NUsosM2hy0Ho/NO+OAN5Z3JDtcI5sd3/efpJv7pFVUQIU2tWHrkep/3wxuZ1Y9je1CjISqKj7/xDiI6JQfDjCLg4OeGL9hUTJD54vJAflu0FOUoQEAQEAUFAEBAEBAFzCAj5ocO9ERMTo8qPzZkzB5GRkbEz4P9TDXzt2rWi+aHDddWty3MbA9cPAi7uwLOIBKexuHYvfBW4Cytar0CZnGXitfnm8DdYcGqBet/ZyRnr2q+Dr5d5AVPTDhIiQPpt7ocbYTcUiULSRSxjIPDeCj+sOhKAj1uXQ786ReNMesupQLy34gTCnkYhVxZ3uLo44SXfHPDx9sSeC/dw7nZobPusHq6oUCAb3Fyd8fe5u7Hvt6yYT0WKkOTQqs/ww1rFcoKkCN+vO2l7bPvOVQuibH5vXLzzCIsPXI19f+ArxfBBy7JmF0XIj4yxX2WWgoAgIAgIAoKAIJB2CAj5kXZYW20khjF+9NFH6NSpU7yQRRE8tRrM0lFyENjxBbBr0vOWTH0pUgdw8Yh9jxEYkw9NQrWa76r0loQsXhWYztuRO/NzDYTkuKIRIONrj8eTqCdK5NQ0GiQ5/Ugb/SOgESBtq+TH5+0qqAnN3HkJM3deQM1iufBzz6pgtIexGafD8P0XfbPD3dUFT6OicfxacKKgOAEokCMTCubIjP2X7icLQEaVMLrEnAn5kSwYpZEgIAgIAoKAICAICALJRkDIj2RDZT8Nz549q+q8t237PMRf804ET+1nnRzek+OLlYgpchYDmn+lhEqVFakbO3XqenRa1ynBdBdjfO4+vosfjv2AgLAAlMtVDiOrmeiHJBPM/pv742DgQdWa0R7/dP8nmUdKM0dD4J2lx7D2+M0402IkCCNCEjKSHysPB8RtX7dovEgORn5UK5wDAcGPMW/vFdWe5Ef+HJlAodJsnq7qfScng6aIJsDKtJfP1p+O7b9pubxCfjjappP5CAKCgCAgCAgCgoBdIyDkh10vT8LOBQcHK2XvwYMHw8Pj+RN2thbyQ4cLqieXbx0H8lUBNOLDpyLQZyPgmS3OLChI+supX7DynEHfw1y6i7WnPvXoVMw9OTe225O9T1p7COlPJwiYRnJUK5ITKxMRQjU3LaaxUKDU2CiEyvc7znxOrnWvUSg27SUlGiHmxpXID51sNHFTEBAEBAFBQBAQBHSDgJAfOliqiIgIhIY+z0Wny2fOnMGOHTvQvn175MuXT80iOjoaM2fOxKuvviqaHzpYV126uKQrULaNIeKjSg+g3awEpzHx4EQsO7sMz6Kfqc9XtVmFUjnMi0RaCwuSLq1Wt1Ld9SjbA2NrjLVW19KPzhDQyA9GXzAKI6kSuPY2PSE/7G1FxB9BQBAQBAQBQUAQ0DsCQn7oYAX37t2LunWfpxIk5fKePXuE/EgKJPk85Qjs+xHY/IHhOCPiY8OlDVh1fhUaFmqoys7+ceEP3AwzpBu4OLkgp2dObO/yXAAy5QOn7IiHTx9iz409aFXMQIKIZUwESH5M3XY+zuSps6EXE/JDLyslfgoCgoAgIAgIAoKAXhAQ8kMHK3XixAmsWrVKiZy6urom6rGUutXBgtqJi6yuQqHR+gXro3f53nG9Or8FKNn0+XsHfgI2jQJiYgAPL2DsDfXZyXsn0WNDjzjHkgRpUbQFLj+8jMO3D2NMjTFpEvVhJ7CKG4KAVRAQ8sMqMEongoAgIAgIAoKAICAIxCIg5IcONkNUVBSePn2KLFmyJOntkydP4OLiAnd39yTb6rFBjhw50KdPH0yZMkWP7tuNz48iH6H5quZ48PQBsntkx6aOm5DF7b/99SwSmNcU6PkH4L8B2Pkl8OAa4J4ZyJQL8PQGKnQC6r2H7499j59P/Bw7L/ZTIGsBu5mnOCII6BUBIT/0unLityAgCAgCgoAgIAjYKwJCftjryiTi17179/Dvv/+qFiVKlAD//d133yEoKAgDBgxQVWCcmOTugCbkh3UW9XrodbT8vWVsZ6+XfV1FaChbNww48gvg6glEhRuqtzQYCxSpF2fwRWcWYdLBScjhmQPB4cFKX4M6G2KCgCCQegSE/Eg9htKDICAICAKCgCAgCAgCxggI+aHD/XD79m1Mnz5dVXuJjIxEr1690KxZM7z99tuYPXu2EjytUqWKDmeWtMtCfiSNUXJa+Af5o/O6zqppyewlcf7BeeR388K3D56gwp2Lhi5IoPXfChSsEa/LcXvHYc2FNWhbvC0m1J2QnCGljSAgCKQAASE/UgCWNBUEBAFBQBAQBAQBQSAZCAj5kQyQ7K0Jy9mGhYWhcePG2Lp1K4YOHYqVK1eiUqVKoD7I+fPn0bFjR3tz2yr+CPlhFRjRb3M/1L58CG8GXgVyFMWhJ7cwKVcO9HwYiq3ZsmOXuws6uftgfNZyQOtpalBqhGy9uhW3Ht3Cncd3MKHOBLQt0dY6DkkvgoAgEAcBIT9kQwgCgoAgIAgIAoKAIGBdBIT8sC6eadKbMflB7YuNGzfit99+Q+7cubF79248ePAAbdq0SRNf0noQIT8sRDzsNpA1rzp4+7XtmLDtbWy9fgMuFDB1cjaktVTujqkXf8e8U/MQw/cBFMtWDLky5UJkdCRO3D2B6JhoOMEJUxtORSPfRhY6I4cJAoJAUggI+ZEUQvK5ICAICAKCgCAgCAgCKUNAyI+U4WUXrW/duoVZs2apVJcxY8agQYMGGD9+PK5evaqEQMeNG4e8eQ03uo5mQn5YuKLrhwOvTUXo3TPotLEHPgq8ibouXoBPJQMp4uKuIjw0LRBXZ1e4O7srDY+LDy4qTY8T9wzkRybXTEoglSVsxQQBQcA2CAj5YRtcpVdBQBAQBAQBQUAQyLgICPmh07W/cuUKVq9ejVy5cqF9+/Yq4kMTQaXmR7Vq1XQ6s8TdFvLDgmW9tg+Y1wwo3x4zbu7AzOzZsKJUX5SpPSJeZxHPIvDn5T9xI+wGCnsXRqtirWLbaGkvzYo0Q89yPS1wRA4RBASB5CIg5EdykZJ2goAgIAgIAoKAICAIJA8BIT+Sh5O0shMEhPywYCHmNgGuH8BTJyc0LFYCjXxfxYT6ky3oSA4RBASBtEJAyI+0QlrGEQQEAUFAEBAEBIGMgoCQHxllpR1knkJ+pHAh93wHbPsk9qCvfPJjaL9D8HL3SmFH0lwQEATSEgEhP9ISbRlLEBAEBAFBQBAQBDICAkJ+ZIRVdqA5CvmRgsUMPAH80gInc/hgVYna2HVtO96pOBDtqw9PQSfSVBAQBNIDASE/0gN1GVMQEAQEAUFAEBAEHBkBIT8ceXUdcG5CfiSxqKG3AK98AImP+a0Qkd0XnfLmwOWQq6CI6YEeB+BOcVMxQUAQsGsEhPyw6+UR5wQBQUAQEAQEAUFAhwgI+aHDRbNXl69fv44ZM2bAx8cHrEhTp04dtGrVCs7Ozgm6HB4ejrFjxyJLliyoX7++arNr1y4UKlQIb731VoLHCPmRxOqvewco2RT4YzBCcxTCjxWb4rfzq2IPWtd+HYp4F7HXLWQ3fkVHRyM0NBReXl5m968tnH306BE8PDzg6upqi+6lTx0hIOSHjhZLXBUEBAFBQBAQBAQBXSAg5Iculsn+nWT1mbfffhtffvklKlWqBN7Evffee6oMb7du3RKcwJMnTzBy5EisW7cOJE5YpWbIkCFo06aN2Zs/IT/M74WL/y7F5m3vo/aTcOzPXRi/ZnZDaGQYXsj0Au49uYfqPtUxr9k8+99M/3kYFhaGp0+fJuovSQJvb284OTlZbV5RUVH46aefkDNnTrV3LembfZA8IYmiWebMmZEpU6bYfxvPjwQhiRZ/f3+sXLkS77//viIFxSxDICYmBiEhIeA6aGa6VyIiItQamVsfy0a23lFCflgPS+lJEBAEBAFBQBAQBAQBIiDkhw73QXBwMBYtWoQ333wTnp6edjED3izu3bsX06dPVzdxtMWLF2PVqlWYO3cuSFqYGsmPb775RhEeLNmbHBPyI2GUwp+Fo/XC6gg0CrJpW7wthlQZgvxZ8+NQ4CFFfujFePN66tQp/P3332p/kCRjFJFm9+7dw5w5c1SU0LRp00BiwVq2Zs0anD17FiNGjIgl4YKCghQh4u7ujocPH6Jo0aLo0aOHitJIyHhTffToUbX3f/31V7XPO3XqhMKFC8c29/Pzw6RJk3D//n0MGzYM9erVU98djn/hwgUMHz4cLi4u1ppWivohcTB79mx1DLFPzOgric+XX345Hh7ZsmXDG2+8oQikBQsWKEKCUWHE8Z133lHrp1lKI8cS8+nZs2c4efIk/vrrL+V/z549FcZVqlSJxZR7iGtKv0jUNm/ePM76pAgwGzQW8sMGoEqXgoAgIAgIAoKAIJChERDyQ4fLz5ul/v37q1eLFi3SPUSeJMa7776rkJwyZUrs022SIX379lVPshkNYmpCflhv8/278R10v7sjtsM5eV9FzeZTrTdAOvW0bNkytbcYHVS1atU4Xpw4cQILFy7EhAkTrEYC3rhxA2PGjMHnn3+OIkUM6UEkGwcPHox+/fqhadOmKprgq6++Ujf6JEgSIyh4892+fXvMnDkTr7/+ejwUf/zxR9SoUUO9NCNBwBv2gQMHolq1ammKPH9bfv/9d5A8mD9/viKcPvroo0R9OHLkiCJic+fOHacdyYxx48ahXbt2mDhxoiKLypYtq/D79ttvsXr1akUMlSxZEpZEjiUHGBItvXr1QvHixeP8NmnH0nf+Tv2KNfRyAAAgAElEQVTvf/+zKMInOT5Y2kbID0uRk+MEAUFAEBAEBAFBQBBIGAEhP3S4M3iDwvQSpofs2LEDZcqUQcuWLVX4f3oY/eGNXa1atTB+/PjYmwjeVNStWxd79uxR+h8JkR+8yeTTbqYD8Gl5njx51M2KcXqA8XES+RF/hW9e/gvD/vofLrq5IBJAp1KdMPyl4cjmkS09toPVxuQNOG+89+3bp6KI8ufPH6dvRmds3LgxlnizxsCM1Lh69araxxqpsXXrVvV9M/aBe5vRAkuWLFFRIOaMxAlJSkZAkOgwTmXhZ4yUIrljmuLCsTg/Yz+sMb/k9qF9p/m9TYr8WLt2rfq+NmnSJLb7M2fOKNJz1KhR+Pfff9UcP/jgAxVdQSNxxUgYkkr8zJLIseTMhRFEJGQZJbRixQqUL18+9jB+RlKKekPG7yen37RoI+RHWqAsYwgCgoAgIAgIAoJARkJAyA8HWG3eqCxfvhyPHz9Gx44dVei2JToFlkJh7kYpKfKDgqe8MenQoQNKly6t9B14s8SbXN5YJiT6KORH3FXyDzyMfn/2QYyTM35pPg9lfNI2UsDSPZOc40gOMF2hVKlSKtKCqRJMhdm/f78iFAIDA5VWTPXq1knnoU4N0zcYoWB8I0+CjnuZhISWnkViomvXrvj666/jtE1oXiRUSCDwZtY4woNRIdeuXVPRUaZGcuDDDz9UpIAp6ZMc7FLbJiXkR0BAgCIwSfDQiOMPP/yg5pU3b16cPn1aEZpcM5IdNA0//l4xysWSyDFtjiQxmJZ06dIlFCtWTGm1GP/+cc907twZAwYMUONonzEqhIQUSRl71FcR8iO1u1iOFwQEAUFAEBAEBAFBIC4CQn44wI64c+cOmB7Ap8g0huZ3794dNWvWtKhSBTUNePPFJ+9JWYUKFdTNBCM/TJ8SJ0V+JNQ3bzC/+OKLeE9ptba8yaJQpDn75JNP1NNyR7dD+76GV9GG6LepH/JHRWFC/UkoU7K1Q01biw4gEcbqP0wHIdnA6IGEIolSO3lGfAwdOlTpczCaiqaldPG7YKwtot28U5g0oXQWY1+0tozU0iI5SPQxFaR3794JRo6QfKBWBtszoioxS44wLI+nqCoJCnPVl4zHSAn5YXwciQimy5CAbdSokVm3+dvAlD22ZeSFJZFj7Jykx8cff4zKlSur9CKm0VDLw5jQ0Nbw4sWLKk0qX758yi+m99BIvtqjCfmRtqtCcWKe+4xFihPygPpCbm5u8QSNNdFiY9KefZ0/fx5Mr7p9+7YiP1966SU1BiMiGzZsqEhdezHNX/qmXUtkz54dhw8fxiuvvJJoih9/h0h8MoWtXLlysdpf9jI38UMQyEgI8BzOByx8yMj01eTq6mUkjGSuGRcBIT90uPb8UZs6dSpee+01JXxKwT7eQFAgkX8Zrs+nnRQbpVikaS5+UlNOqFKFuWN4IciqCXyqypQV5vJrIqxJkR+8GOTTWooQamkuu3fvVnMwlypD8oOEixY+n5Bfjk5+9NvcTwmYusTEoERUtIr48CqY+A1yUmtuj5+T0KOWBAkPRgYdO3YMGzZsUCKimnAoSQS+zxM8jZEG1JVg2gX3F4375YUXXkhyirxBYbTFvHnzYqMtzOnZpIT80CKaSOZoqTM8nsKmJHYS0gxhFBcFOhs3bqwiTMwZbzj4G8CbtuQYvzckCpIyS8kPzotRHyR2NOFj07F4g8QIDN5ATp48Wa2dJeQpCSkef+7cudiUIhIfffr0Uf2zepRmJDoYZbJlyxYVqcN15bHUVdHIkKQwSevPhfxIW8S13xKmcXH/8jzCamU07jUSAL/88osi1ki0UbD4wIEDKnKJr7Zt26rvlrbvWbmJpdxJGnBPkkS4fPmy+v0iQcKHFt99953ZFM/kzp7kCrWHGEVZokSJ5B4Wrx3P+/SHN0kkXvm7tHnzZvXd4u+tsZ5XQoPwN5dpiCQg+dvN32w9GK9fPv30U7WWXF9jEWY9+K9nH48fP672Gh86aFGBep6PvfjO3wRGsfL3hymffOhhfG1uL34m5odevpd68VMPa56WPgr5kZZoW2ks7cbk0KFDKi2AVROoO2Ca6sILLWqCUKjRlqZpM/AprPEFEi+Avv/+e/z2228JVlFgOgHz8NmON6y0xAQu+XmGS3s59ivwYs/Y5dsdsBtD/xoa++/+Rdtg+Ctf2HJ506XvhPQ+uO9nzJihbjRIlpEg0Ig27jFeuPMvozZ4UUVSkIKbyX3iQbKOe9I4vcUa5AcB1IRPGenASAP6xj1vnAZjDLQ2LivAJBVZYosFsoT80PQ1eBPJi66EjG2IL0lOpjIxRcXStLmbN28qbFhlhjd/NBIpTDGiiKqxD5rwKZ9Ik/RghZpdu3apC+60TBFMyVoJ+ZEStKzXViPtSSqafvdInh08eFD9rtDMtSWRyqguEiWMwjTeY4xgo8Auf8OSIhSSmhV/J5gqyqpYqSUcOBdWeCLZoRE4/L7y5onzSY6v7IM3sqn1Jal5W/o50whJhhtHDvJcQ9KD5DQJr+SeLyz1IbHj6MOmTZvUmjqSEWNWNiMBbUyK8eEXz7kkExkZqXezl/Xjd5XppnxIynMff2sKFCigK3jNfS953p81a5Y6v5vTBkzLidrT70dazlvvYwn5ocMV5M0CQ7355S9YsGCCM6CQH1+8uE8LRp03d0xX4QUjNQp40cR/P3jwQP1lZQw+UWOFB96cMDefT/FpWglT/ojwCQzTD/j0OCEBV0clPxIsRRsVDvzwEtB7AxARiu0HvsP3dw/COSYa593dFHYnG88HCsStgqLDLR3PZU3vg08ctScWvNDniY+VO/g501NIhHBPaBVYqKHBiymmN1C7IyUn/ITID7L6rP7C6AI+0dRKNqck8oOTMxY+5R7nyZspMwmVgGZ7PZIfGsHAKLCEolX4m0CBWEalGaelMGrFksgxbQ14s2WausLfm6xZs8buK2PhU+ojbd++XaUTmSOf7OE7JORH+qxCYuTH3bt3FQHLm1NeeCfUlt91pukxoohEW0LlsHm+pCBwaiI/uKf58IAvPulNLeFAUpKRHsbl6rkCvKEjOUDR56RuNuyZ/NAi8Lp06WKTtElr7FZGqPH3MSmRaWuMlZZ98DvBKMfRo0frJiLIEnzsZf14DcTKdckhLC2ZZ3oeQ/KZ12L8bU3q9yg9/ZSx7RsBIT/se30S9I4ncTLmFII0V2aTnzPs3zilxJZT5c0nf2i1cH2GCPMGlCkLTEWgkYzhhRUJEvrFY3gTyBtUPr1lVQ0SInwirKU1mPrsiOSHlsZSxLsIpjaciuLZixumvXksZpxZhNqRwPys7tieOTM+fxiOfDlL4kjmrBiS80VDuwYJP2W35Xrbum9TvQ/T8Zgywr3Gp6qacb/zpoN/+QSzYsWKKXKTY/Kmhk8Hjfcf/03SzjgihKKr3bp1U6llpiV4zQ3K7we/DxT+JPmXkNCpdqz2PWrdunWiT8RIHJBIYCRDUsY0ExIuTCtLyiyJ/ODTYfrLmzFTTRbeqDEKjSlKDMflDSF/o/geUwJ4sZ/SyDGmuDDyjb8dxjcL1C1gBAhT8oxN849PGRkGzBQnexQ61XwW8iOpXWqbzxMiNJiqQn0OnqsYMcSILHPkB0l+psAkFDmieWyNp5dMMyGJwigN/raklvyg34MGDVLnZKbUatpATK37559/VBqZdr3BczeFjvlwg1GnfFDB6BZj8oNY8VqF30PTmxRzIsWa7gpx4rz4PTbuw/RzU1F03mTziTfH5oMh7XMex98lpsOZ/j4l1id/X/nbymsYpvUmpc+i6S9pvz30n/PQ/DDnH+fL9SSRy32WEPlBIp66RTQ+AEjKF22vaXMgGefj4xNP80nzmX7yHEHinevFNdLSKbU50AdW5eN8tDXnONwP9I1RTbwu1cSv+RnXj9d+jHo03aMci+c6U7LaeH8xlcuYyDY+hjhrPiZXz4p9Uyyd1wksZ889zPN9QgL7Cf3CEC/uCY7HyFMex9RyS9fPeD7sj/jStPmYwyixXz9z5Ic5XI2/A8Saa0IzXmNz4xn3yageSwiJhL5nCX0vuW78DhObhIgdHsM2fBDDayymGmpRd8Z7l/uZOLO98feTc2Q7Ekf0iSlwbJdYEYmE/EzuWImtYWLfKXPHJfX7aZszpj57FfJDh+vGi3je8PCEwi+4sTGffunSpWBKDG+yqlWrlqZh3cxj5hNZ/mgYX3yYg5knWJ6E+OTK19dXHZeYIKOjkR+M+CD5oZmXuxfK5CyDCs5ZsO/KFvj/J4ZXM+IZ6tcZi57lnqfA6HDrJttlEg2MWGKYuangJ0un8ikkI0KM9Rq4l0i4kcDgZwxZ1058/IyECaOK+J3ghT5TJTRijo7xhoTkCSOVKlWqFOsrn8RRG4LfN+19+sf+SIyYi94wnaxWdYQXFEmVyOUTZpIjjBJJLrmSbHCT0TAx8sM0gkvrjhe2JIQS0uvhDSO1VEhWaBeZvFgkFlyn5ESOmbqtRZJwXK4DL+xp3DP035gY4/taNR9ehJO0slehU22eQn4kY6PaoIkp+cEbuv+zdy9gu5Zj3sCv+YiMVJOhiDQ02muvor1orygJERmJSRqbwjSOmIxQJJ9qREkmPm1I+xSRiXaUmvTZTxH10YQ0aIzv+N1rzuVed/fued7ned7nedd1Hcc61lrve9/X5rw293X+r//5vwBlQLuqjkUdUMLxwMxs0q1SZWM3nMxhwq6MZeEpQmvMHaBq2bH0O8w4Y8hBQ5/EMReOY20DkAI7iBYTaC07NN/4xjeKdcn6bG1Srs0+jSKgsHXL7Upu4eKkY6haVwGjUptIsVBd68QFF1zwoDwAMpwydfKcgxRADec4BKmFrJjXV155ZaGtwi5C4Kw1fkYDDXNHyGHoQwFh2QsbLGyob3xDOD7eMQaEbRBUb9JV8ayTf8+xufBL4X2AMvs1bNam+gFyXeke3x6sRY7wRhttVIAcGDnWLXYHqLzzne8sWI9bbrllY9dGG9hGGy6//PLij8Mlzrp+0B59C4C2bnJ8OfbGLzBDX4RdAAXWcXYBeIXz6Xl2BqzLS90cPADSjO2bb765GIdCUoUVAaa8b72++OKLizoIhwnAxxjyrcW4FBbpPSCH/aw2scXRRx9d9CH7ABr1rdAvNm77HttrYgwYj+ogxMg4IWYuD31nT20Oy1vbhZUDpNRHGfqZTgnQRHvMlZ122mmo/hOC1dQeBwPGPCd4q622KnSIXMlunjUdeoZukX6zhzBH7anZqs2uGLPsABikc+SdU045pdhPhe5R3UCzFhizxqK9mL4UvkSrzGEmewKLMMfMG+uL8eL2NzYEejXNM35AeV5ilGN9+JmkbcZF6CzxIewL6cSZ8+xqnbDPs+eIsWs+WZvU0+/tHeLAi+/CDgAWwAkAWxvbGHrV9aM8T9rKaluT2+ZUG0hnf6vPzJ/QizOejR0XYGDY1jER+3wfFtozGfyYwR61iFnYDG6bAcilSRZhI5BPg9yHQGzyrAiP9emKhQZ+aPNmn9ws/fYPiwQ7d/2rXdPd99+dnvDDf02f+/OHLzbJQSttlF63xyf6mGimn7FJPf/884tNkQ8RZ9kGKJKPlQ80Z6R8banf+7hB7G2qbFhscokNSk4CbM5samx6fCBs9m0kIkWoya677roE24KjYlMsfxs0G1WbUB/aQeZW0K6dWsStL02dhYWirj5ifcRaR9XpIaBqM2TTyVYEQm0wIjytyuCKsjlNNjRVp8+mRD8SFKymeLYPc6yujd6zWbEmchhs6IFYNt51J1CcE/Uv3/oyKtuNOp8Mfozaov3yC0CDw2jc28Rbd4zvUYEf/WpS/1SEu2AicEzUqwp+mA9YlNbBQQTP4/AEOAtUkbC4zDFtt76ayxxRoCVHXDgDsBHbjqPLUQvWi7paK+1XODkhctwmUlwFlCIP8yHACfmZ75x29aiGSXrH98G3wzrKWWwTYC8zVjAX6JwAYDiA7MyenGxOZayDdb3DMcbecALLobaOW78dBLFbhHHW1a8JcPYd1EaOZIg463NABkewib3mGYBJrHXxfeP4sZ1DggceeGAxiFGnb1UXxlRlFYQweRxUeIcD6hCufFhQHaPsF2UCRHxb3RRk7+rbGiGJTuA5zb7LwPV4xzc9+oe4sDb55rfdjga4V0/AIHDJ/hkYIn/Orn87ODTe7TV96+lmsJU+A5q4WCDKAG7dcccdRf8M23+cfGO12h7hWQB8ZRu/+tE3ucxAbVpHqn3Ux67BtlUXdgYGAXbK+69yeQ469TMQwXog6Xvgl3EHDLGfA1IA0xw6Acz0r/4OPaG2eVYdf00abBFqqN5xqGFvYJ9o/gFA2JBdHHxU15EI1VU/c8JeEXBXDXNssnfTPGkrq+0b0GdONb1vLhg71gs36km+X8aSftLWYQD3uXyzpvHdDH5MY6901MkH1oIodt1mPzYnPtI+sBw6DosJyYmpnoDOYJMXV3mhgR8n3nhiOummk9KeT9kz7bnGnmmzVTZL6cZ/Selzr0kHrr1Zuu63d6fVV1g9Hb9dKRxmljtwTHX3kbXhdjrj9MoGwebLJhYYUr3JpWnzyDkWshUb5nJ1nf7Z3NsMDEI7LucBmbfpKjNO6kziJCJuRZmVD5X6OrFw4jns6cKgzLGwXdxQxbZttFtrJweOIzftds3gx5gWi45sq8430NJ64NvaB/xwyuakvwoCVm+mUo043R9kvkS4C4DPKWAd+DEKy2FzsEUICHO0OSr+T6+kzI6L8jyP+VH+fdkR46R0iRQ35QFEDT2ScDT1SYjScowkh0ChNRZaP+UQpTpGTtl5iX2U9tV9B9psW3Xmy8921a/JefYt0G4OeTB9OegOtnzj6pgoAcIYH9oQwuBOsNkGSI1tgTlTFhpVltDEYHX0AT8APcpjY98AIVIcaKf9Ef7YNEar9lJ+OPnl0FNt4Jz7njvoqwJbof/ETtWQy3IfBPsS42KvvfYqmEtYAsE29nv7Ze0HNAEAffeFSsbhon03oMXBClZUaNMN23+AgKb2AIzs5SU2pHUxDPjRx64OTWl1ddkw7AkUfs5znlMcVAHUJCwIAFGAUMHOdBCLpQQsicsNArBsm2d9wQ91wYJzcFZmyrKVusSlC8ZR2zqiv/WtOQFsA9gALrv2Ck3zpGvNalpL+syppnfr5kJcIKA+cfvPKL4Rs5xHBj9msPcgxJBxJy4WTgitkwlon42AEwcfAI6IzQqkeqGkhQR+3HbPbekF578g7b/2/umIpx+xqIt+dFVKH98tpQ1fnNJeJxdX2haASE61FrDpMsadOqKe2kRwJJzIBE3d6aeEbRGCvE3ifj7IgEU0zkFYHaPsHgAAEAdd3MYsp6XTAhn8mJ9+rwtlsblG5Y/QqrKzX2Y6+Hnc7MRx4QhUE2YS2re8OBplfYSuFkcoA2cs6gKw5VxwjrEW+sTp15WDJg7UrTrTTsqBORHqx5Fo0hfpcpYdxnCw2kSKu/LgZFfBD04WZhnn3t6HY4/h5bmyI6+vusAP7BQOEIbHoMKj4czTIdLHkfrUr8l55rBhHQIqyiEdHPaqXkGUF3lxBOMmrPgdQMR4FppUtYU+FtoxCPjhG8zWDgaMd99fJ8x+Nij4oa36v+rg+7kwEGPPfPGdD7aIdvUFP+JZAAabCqNwG6LQDQyaYGd6TgiH2wrL16HrX4wqf4QpSfYegJBh+w/ToE975gJ+9LErho09k7XEAUZXUh/sgjIoF+8EG93/tc9ehj8ChImDH0BJ1zzrC340gWt+rm/1N8CryoipW0eMCSHNxluID+uftnCTYdasNvv2mVNN7zfNBW03bq2/1TWhLUSzaxzM6u8z+DGDPWdw33TTTQXYIUHb0cx8aNBAA7nN4Md0dy7g41e//1U6e4+z06NuuzClx66zCPhYcbWUDv7X6a78jNUO4yK0QCD5TpcwAIJSWm6OD9lFF11UUDUHOZEdhUlskp2wig2vXpE5ivxzHrNjgQx+zE9ftd32Uq1R3bOhLeP0ru7Wsthwiw0f9DaGELTzd6RRgR8cBayHOGmO/O03AMgcQf8GDFeZH8JfOAcAiOpVt2WHg226RIqHcSTiRJ8WRNDeo1zAjXWVQGuAH07shT4IbbLWlssEKqGGA57LzI8mIeXymGi6patP/TAWHV7ZxwFd9IcxImShLmQkbF7nlDWFB4TWDFFYp9tV5ofvIuZGX/ADC0NYEx2uCBUJ58t4EXKFrWK8RBuEIcSV9WxXdvzlATQpM1oi7IkNy8yPYcAPAB/wLMJh1RsbQXsjlAV4qU7GMcYMRoGEASLsyfMBlADbjCshXcb2MP03CfCjj10xP2Ke9zn4MWeEVWB+lNk2GGNSCPI6iMI4wL4VehK3tMQtb23zrAv8oMdhfpizgBSgRTnsyXgGuJSZH+VbcKrgx+mnn16EW2GnhEi7MB7jrknrR1uHWbOavm7BMOqaU0170zrwI24tFKKVmR+LLJ/Bj/nZX82p1GB+WKCJADmZAYY4DbIABOKew17mZOaxvnzGrWek91733nTqTqemzVbeJKUTNkjpgd+mtNxjU3r5RSktu8JYy1/aMvdBcUIj2dzHiY7TgGry0bNJ8hGxAeqrAj8Km9okijO1wZpkuaOoe85jtBbI4Mdo7dk3t7mCH8qxdjj9JvKJoVmey5wl3+l11llnCb0FDpTk+UFuTKg79WwSJW6zgXychnMEyzoS9heYHtZMGglO92kBcJTQwTnaHBon5E5z28APziQ9kTaR4mEcCfnFCa9T6wj7IIiIBYJNhwXhwMj+yLrP8af14JlqmZxvv3eoBICQOHFi58MZrrNl3NJF5LTM/OhTP/s3IcuE34EfwSjA9mDzffbZZ7GIN0ec4w28AVjVJX1J84AuRoQaCB0h4gnccRqPPRLXMUeYpZ8F+MFh1Z/swK5xZbsyPQOAAWYJD8CsNB4iHMK4wUhWR8CF8cIOxoDb07TV+2XwgyPrAA9gJaRC4qz6mflU1vwYBvwwxgE/ABtz0th1Cq5Pw2mONmJolYXJOcpCzfRNhHwZNxxrcxc4Nkz/YUmMm/nRx660IjA/HL70YX4YLw6PaHtgqrKn8FOgorEMQOHAs6H+NCeNY8yDONjpmmfVeRlAGKDG+DPWaLVg5cnb3i40LcwR89tcL2t+tIEfwM4AP41lfS4PAMikwI8IB+qaU0DbuhTgh/DL0PwQKmmeAq7NoZwy+DGTY8ACYGPs42Wgo1iKuUMpRXn1USDOlQVPp7N777zvzrTP+fukTVfeNJ2wwwkpXXZkSlefkNL/emhKB12Z0ip/umlkOlswu7UqX+vX96rA2W1trvksWyCDH5PtvRD7RXumV0ATgEPE0a+KKNp827hzJuNZz9lYRjhKiHy6YYLon5ASG2+nsG4D4YTZVAM6bNQ5HhLnI3QE2iwQdeAA0GmwuXWiLVyjSZS4C/zg4HMmgDYcZu3jMB5xxBGLQ/CcHnJ0hdjYd6BMCznkKBD4A+AKJVAPwqb+b0MP8AEIOPlvEinmmHfloS/c0sHpdCMHQEO7MfWERHCUOU2cLSfBQA+Otxss0PSxAL2nnwAKHHRAQ9Sbs0/ombA2EImjxknmQOqjJoFR/RECoyEUHePBWOAgttWPc6Vd6qgvjRXOivHh5DxuFvGckAuaBBgsTSluOON8hi6K/gRG0K2iF8dR5UTJi93ZAjMywA8OLgDFmAAQWJMwI4Bc+tLPvCPUGmjHkTd/gB0YDeYEZzSAFSEPbICBQ0zYODB/ADzADX0pb2Hd2ARYI0IW3PAjTIcAaWiCeEf/GYfo/FgZ/g/sahKlNZYxAdTbmDV3zL3qIYd6GSdlYXLjWx0BP2wIJPKcfwdTYtD+c3jZ1R43vgjHYQfz3Dyiq1MXEuuE33PqZc5hQQGRzBngRpNd6ZyxjbXHGOdTsGPXHsm4BgbRZ6HpgYnhRhrjH+hmDgEkjCd2BlBgFpmj+pOD3zTPhFFV56U2G8PWU3mYk8L6MYzMP6CWss15fcG+ACuHX1gd5bWobh3hT7GxvM0tttQ2dW3S/aiuH/rGmthVVpN9w7/rmlNNN/4E+GHuGK/munluHTMe2m7TnOwXd35Ly8yP+bX/nEr3Qa7eIx+n1j5SJrDrjbrEeuZUiQm/PAuaH++65l3pwh9cmDZeeeP0D5v/Q1r5kSsvYSVX2377nm+ny/a+LD3q+19M6f+Urq/d9xMprbPXhK2ai8sWyBaYNgtk8GPaemS4+vhO25ByxgEgnO5p3IBytoEunHuOhKtOOXrqXMdCAxZxcJt0J7qs1VekuCuf8u/r9kTV99VbEmbSlaKOdED6PN+VX5/6cWCBBUCC6jgJm9f9rqnsCJVqakO5H50Wl0/GI89yve05OZNlbZmuMuRjb8oB5lD3YTbNdXzV2SNCMvzOfMT6qasLRxn4FzfORP3ZAXPFu9pc1w+j7r+uMTXo78dh1z7juq2eg86zeL5u7VGX8i2Yg9gnQsmsa8PmMUh5bc/2mVN175fDXgCMc1mjR9WWacwngx/T2CsddfIREfpiQ9JEeZzBZvWq8rSDH3f8+o6067m7Lm4LsdL4c8H3L0iX/OiS9JsHfpOO3OLI9MI/PjKlc16Z0jKPSGnz16S0whMWvbfhS3rZIj80OQvYMNi0dZ2EjLJGNsDiOnP4yyitOjt5ZfBjdvoq1zRbYCFYoCoIuRDa1KcNWB0YMsKVhB3RzROK0sTy6ZNnfiZbYD4sMIj473zUb1rKzODHtPTEAPVAx0N9Q50VaxjXmA2Qxcw+Ou3gxzfv/mY64JIDilMO6YmPemICiFTTW1faJL34hnNTWn2rlPb7VNb4qBmREaLSNlgBA8PebtB3EqAYo0+jdw6zGYoTL6cVkar1dlrkNCmSEyknr6iT7pwfpty+7Vvoz1Vtq71lNfpq/zhtHeRkdVz2y+DHuCyb880WyAGGOQQAACAASURBVBYoWwCT48YbbyzCV4QqCfcQmmKdXBqSw0ThEUI+6CNst912tVc5Lw22yG2cXQvwDYn1C8US6iIMrHxl9Oy2bPQ1z+DH6G069hwNcNd7iqWsKv6KPxPDuVCvyJxm8MPVtUJaHvWwR6U9n7JnEe6y8+o7p0cu88h0w103pNd84eD0n3/4bTE+Tv3pXWmztZ5fXGeb04MtwCEVN+zaPQu52OdyHK/YX6rV4rht2IAF40hiSlGBxebHFW1ADPHRYmhRZtEjbZyq12BGfWwsxa+KldYO8dyE0YCXEbepPWKR0W3FTu+8887FRwvo4tYmca1NMZ7jaHfkiXopjpfYoQ0xCnxXwlhxpTD6NBDBBlqbg17MpmLjxZGj14tJ3n777ReH54lv5vgThgQSeUascAgPdpVf/T3bXnfddcU4ES9MGJGmAe0BSf+I0RUPbe0UT4zuPOmbfqr1zuDHoD2dn88WyBYYxgJ1APCw4UzDlD8N7wjJocNj79wkJjkN9cx1yBZoskCE/MTvm8K6sgWz4OlMjgEfKkre6E0cwnLMItEiYj/lq6dmspENlZ5W8COAj8cv9/h02k6npUf95Bsp/dW2S7TiojOek67+1XfTs39zf9r2Oe/P4S09BiZ1ePTT888/vxjX5cSRJRbmesNxsJ+AHEcddVQh6kdAWDL3AAFuDwjFeCJ9hLkIDBPeakpOl4jEARDqrrikrE+oj7p46PTYkAFM3KRAHGyS6corryxAG6r3rrPTF11X4IWwH2EtInrEw4C0rjl81rOeVZyqAXL8n2I+UTZtc7sNEIR9XYMo3prInQT8OPLII4s/wwIg8iECZyxVr+bzO+wQQoP7779/IZg2DSmDH9PQC7kO2QLZAtkC2QLZAtkCC8kCmfkxg70ZMV2ut61LTjEz+DG6jiVgetEPLkobrbxRrYDpg4CPhz0qpdN2Tmnvj6V0/y9S+vpJKX37vJR+t0horUjP/VBKGy+6Pz6negs4kRdqIuwEqEe5u5zMAxQ/Du04EuaJ8sX/us5NAgRQznd1GxVzKe6K58Rz+psSxx7ogbFC4ZwqeiS/c0MDdfzyz/1e27W1rDw/jvY25Vl3lWbds/rL9YsYG3F9IpbaueeeW9jFLQIAIwBI+a55zBpUa0rzQAjgD6AjrtvDPtF2bJi5rGuuqaR4DmSp2tLv1HO+GDZ19szgxyRHeS4rWyBbIFsgWyBbIFtgabBABj9msJc5QijcnAa08rID5W56J6pzcRKm2STzwfzY/MzN0/0P3F+YZZsnbJPW+8v1ChHTc797brri9ivS7//w+/Sk5Z+UztjljCLkJX3zkymd99qUll0xpd/em9Kyy6f0hM0W3eKyUilsYNVNFomd5lRrgbjv3FV2xxxzTCE2CpAQ2uUKL4wA1y5iZowjYQrQ3SACFyEnmBliocsAI6ohAMaVYuVn6+qk/q5Nw4bwTjA8sEI4/0CVqr4HhovrBoXFVAGgcbS7mmdf8CO0iISoYLhUU/Rn+SrFAHcwQTBLtM+1g5g8wlMwabBsXBPpau+ucD7giT6TMGzKArXAGeDLZZddVojblRkerlskdIedMi0pgx/T0hO5HtkC2QLZAtkC2QLZAgvFAhn8mMGeFBPvLnROYVUHgAPCeYp49hlsXmuVJw1+YHW84pJXpPseWMTaePQjHp1+8Z+/eFAdj37m0WnPNfZM6Z7vp/ThzVP6w+8XPbPlISlte0QWNB1iIHL6CTbRwOBQCwHhJM+VAdCnKpxoDjddjrIjDwgQHuH+92AmBPgh37pwlnJ58SwHXchOMEqwDqQ65ghmiXAMbAV30zelOmHVpmcHEYrtC34ApbAq9BHxViAH1o5779mRNgqtE2tW2U7y174AlIT0HXDAAQUAcuihhxZgBsCoq+2XXnppoSUC4HBlHZ0WIUNbbrnlYjMAr3bZZZeifACaBJRRZ8Ky1pdpSRn8mP+eMF+tO3Rq1llnnXkVgOxTl6pIdIj32jOYf5H8PDQdqnHiIQaMcfXd7363mJeSuU2n5/rrr0/bbLPNSDWI4lpHf0ttsepxzWU8q76AzXL75DFX4eK5tj/aBKSXhPL1Sb49v/zlL4sxB6Ct28vFWn/PPfcUz66//voj7Y8+9czPjM4C5qC529bnoyst59RmAfNWuO61115b7Fs233zzqbyaPPfi3CyQwY+52W/e3iYq+OlPf7oQPuUgouCjknMSuk5H563SIyh4kuBHhLM88N8PpA0es0Fa99HrpoOedlAhYOpWl0O/eGi693f3Fq365K6fTBv85JaULjiMMERKT3lWSiv9j3bAzseMoOVLXxaYALQgOKa0JnyQLrzwwkK7Ya4K1hxuAqVNJ/02lNgZQlkivEUP1AEBg4Af8gB07L333gUDQd7eFyairABDyr0doMGOO+6YXvjCFzYOBJtsawJHpysBIKwVfezYF/wIEEOfAReAsDYQhx9+eBHSY/Ov79TxzDPPLFgdEdqExRbgh4092wAjaI4873nPK5TLn/zkJzc2CxtOOBJgKvpUfS6//PKCURNsGkAH0GO55ZYrwpk4TgARYTdAmmlKGfyY/95wmODGpTPOOKOX5s04a9ynLkLKLrnkkgIo3WuvvQrQmFaQtQFogZmGoQZQBmAY//IlUBxiy9YmIIcQNsKPgEnrBXDRXLJmdIG8g9rBmmV9NxcBli9/+cuXmLfl/GL9JKIMJN1ggw2S/RCxSoxYbRWuuOqqq6aNNtpoKOFiAMtc269NV199dbEmYeKqk2QttPawOeeqmgg007jC9hMeWcfiLd/OAiiK/ujKe9B+yc9PxgLmIO2wtj6fTE3GXwpwzwHFNddckzAuida3pUmO6QjdtU8gem79JDrfdvAyfovlEsZhgQx+jMOqY86Ts4QCbhNDANDHnoNhA8CJsomfizDgmKs/p+wnBX4E8PHH9MdCwHStldZ6UL0v/uHF6c7rTkxrPu1laasbP5vSbRektNZui25wWfZP4UhzavBS+nKd3gcGBDFMm+O4ZUXYCO0bJ/2SG1k42ZyAu+66q/jZeuut96DTM47xYx/72CWAjbKpQ8fDhrW8+RwF+BHCp06SzVe3uWA7uGUkwmDKdQlwZeutty4c/EmnvuAHsGq//fYrwI0AacKOQoVs7AA59Dz0ieu6OQfCW770pS8V4McznvGMwslkE9ofwC4MDiwQTBkhfXVJSBCHArgSIIkbXpSlPmusscbi1zyjX4ELRHSPP/74gnEzLUKnUdEMfkx6pNeX51YnY5Hj3yX4O+4a96lLdX2JW4uCzQZkqGooyZfAsc2+NQgIQcRZm+O6U6CkAxbCzKMGP8JuynXrknBGoWlV/SNrofUCAEK/JwAF78c66fRc++ZyY8eo2h91AsREXT//+c+nz372s8X/mwBdwtHWR4LbbSHMwCy3akV/9Ml73GN0acwfSxXoaB/elZqeDS0/37FRhq0PUreuuo/i9/Z2QA/1AtLGPKWnJmyfb1O+xGGSYzpCdx3G2BvYh2D4zvfNb6Owe85jSQtk8GMGR4TNh+snnUw7sSyLPn7lK19JNj9tJ8Qz2OTFVZ4E+NEH+Cgq9KOvpvTxXVN66MMX/dnubSlt8dpZNu/U1D30IZwyHnfccYXzayPpA0nLwe+xAQAhdG8wCZzU+dvH6sYbbyxOMjm/dZvgYcEPH2InoZgJcRowKPOjLHwqfMaJj7ycNNSlWQE/6vRQAvwAxsYGHa2Uc0NkVF/GbTn6DvUXIASQiBAUm3s6IByF0H6p2okTAECyeSqHrpTp/fFOWfjU6bGxYMM1bRucDH5Mx3LEKRF+5Zan+QY/+tSlSdsGE4Fzph3BOgsLW4fM0ViDzAlMj2BHxXMcFo4LgKLsoIyqp6whQEv7GIBpWRdJGTST1F3dymyKUYMfo2p/HfjRx1ZN4HvdulcGP/rknZ8ZvQWAcSGQ3pV707PjAj8GqVtX3cf5eyxRDDvf/3GsLX3qPq4+6FN2fmayFsjgx2TtPZLSbBCcajutrN548YUvfCGJA83gx+CmPvb6Y9N53zsv/eaB36RlHrJMOn3n02sZH0XOv/1lSh/eLKVfL4rnTS8+K6Wn7jR4ofmNWgtU9T6qD6EiYhE4/ZPQlDnGt99+e0HtxhJwcubETQKWhHPt/7fcckvxcwwEiX6O62w5yxLNCg63kLLnPve5i4uPenEA4nQmgBrhFn1vngFg7rHHHkVIB/AGK6IqdBqFRtiL58t1qdpE2+VDILQrCftwRXCfOPS+zI84NXnta1+7mKESm3gsF/3DvhhqTpP9Oxg+wVrj8GOBVE+WrWvnnHNO44lzUx0xguib+BMpTsCxTjhYNECmSeg06pnBj65RPL7fGyPWAOMGs7IO/ODY+v6av9aZENcNrQe1M86NQcBDk45Fm0ivPPrUpWqJK664olhbaOCEjhDQz9ro4MQ11CHOrB2u6RauFsAhkPfggw8uwMTdd9998boInDRvzJfQG+uq/yC9ZG+DucFmGFtlXSSgMdaWMJdg5I2L+TFI+3173HB17733Fgwza2ukKvhR1mUKbZV4NrRM4nsGmK0yD6u2LDM/HBDQp5FPWbdFCGeMxQceeKD4btaNRXWzd6QnB2jGLA4moj4GsshLmIK54WCiylQst0EdPLfMMssstklTGeX3ll9++QIEL7cj2h2aNuovGSehXRNzpU7wWrn6R9uwQ/1fOXFhQLkPAZzhfJfnXrTH/C6XiWVqr7D99tsvwUSqG/dtz5Yd74033rjoJ4B8eTzJs62fqmU2ldfVT37PjsaTvVH5YoXq+tY0pppsznblMRlrrL2Tcsrf/q75Ujfvqu/Efq7OllV7VcGPclv1Q+gKGTsx9pvmf7UeoUsU9WhrW9Oa2besrjazP1aLMGvh37HvHWStnvVnM/gxgz2I2eHkhSCjj0EwP3ycOD9OMef7hGpcZh0n82Pzf9k83f9fi0ThDlzvwPR3m5SuUP3dr1J6+PKLmvWzb6V0+nNT+s97UlrhCSmt8MSUHrFiSi/6P+Nq9lKXL2dWGEiZYRFGAFwY/xghZY0MgCDatr9RtonANaUu5kc45TZ48ozEST/kkEMKpkb83AeTjgS2gvj6Piny4Zxw6tuuyEWBFsomThYVc9KpCVgAbKiTUBT182G2/tAL8LfNAYcrxFoJJgppAY5cfPHFxSlz1XZOz9Da2VJYUiROjxQipVUbRN8Dq4QGKdvGDRtIeeW8vBvOIR0VeU+T0Gm0LYMfkx7pi0BU4x04CfDANDM+MCzNVd9Vz5xyyimJNgOdHk4VNgVn1boABOS0i1UPnR7OJCo18TyMTRtgm982kd4+dWmyUF3oi1AL5dLBKYe+mINCXrQlNvQAXaE+bOH6bWDHDjvskDhl4Rh21X+Y3gvwgxYGTSIAbayN2mSt3HfffQsR6nEyP/q0X/uIPOtnezFgAYCdY26d4tRVwQ9jRogeHRBroDaExpEwH1dtc0SML7of7N837MU3pZq3b+Wpp55aaMOxp5vRsO3sEX2/AOoS0OPtb397ASwBzZzAq6vbxziY5gDn1NpOqwSAZm2tntALQRUqhb0DDDDe7E+t+0CHpjJ8J9Tdumy8OdQA5rCTfxsD2ofF4GfGB4YnhpBwUAxPAHmd4LU2A/e0G9ANXNMWNmBbbfHNwSK1nxBq5JABQCh/+wzApnz8POqqvg4siHp733fQgYt612nNsGfbs+F4E3TXNsC8NUNewBVzs62fqocnbeUJc2vqJ2BVCIDrX2Gn9lLAUGO6z5iydjXZnI2VjfEZN7xhffiZZN9nDhmLQOPqmO6ad/wgY9Q48e1vsmV1fbJuC721pzE+tBkYA4SlvbPddtsVwJ+5aX33/7b531YP3wMAijLY2/i11rXN9WHLKo8f65HxbH/LNr4F/jiYosG2NKUMfsxob9sY++DGpt0kdSotFMDHok47YEabukS1xwl+7HTOTunO++4syjtpx5PSVqtu9aeyL31rSju+M6Wrjk3pynentMr6Ke11Ukqr1GsQLARbz0cbnFTY9NkY2gxwKGwqI9l4+BBxrquUaJtIHyXUbgt8OMF17egCP7wTTlA11EK9bAoJchIXjrhsbKtB5p2NnI1z+XSzrq7mtRM+z07yFicfW6Ek/rYpPfDAAwtqPF0PpwVCV4AeHDqxuzaIQAh2AULYvLCdTaFTZRsnTqWNtT5y+mBzZ8O40047FbbTh9Y2m04bPuuaTa0Nq5timtgx7OZmCvWweXYCa6NpA8thq6YQPt1tt90aAZX5GP/lMjP4MfkesNH1B3gagJmxCAixUQd+YJ3ZXHsmvr/ABGOaJpE1gXPBSbcB53BJEW7FMY6Q1TaRXutgV12aLFQNfXGFNGeVkCjHFMstQl+qIS+RZ4iqc8rNf8nmnCPMDn1EhuMmmb43rwT4Yf1gT85PnARzlpy+cmLZbZzgh7Z2td+apB8B8REuZE0DGll3rJN1YS/V02VtPuKIIxbbVdkxfqz5fcEPjmodbT/CEY1ZdrPGcvCA6r6TnC+hBgC+EIfmOBsrvrG+P073revWaO8Z5/qnLjzBeg3oBnr4BhC2JOzNGW4qA7hmnrGnecZhkzjF5pG5Js9gZDqRJ26rbr6Jvj1Nc0k9fa859KH95JtrHJmrvk1AjQDW2YvDD0jhqPv2At1i/ocei7r65ge7sToe6+Zm27PRd/JUZ8wq9TQ/fTM5y239VMdebCuvrp8AL1hPbBIHT+zh/9ai0NzqGlP2AYC8Opuzk/d938OmbaHD1THdZ9512bLpsKNu/gTb11wwpwHF9hgOV7rmf1M9+G7sSXQ6mL2rrbZaI3NoVG22pzWuY88ZdgfsNR0sTf4rPJkSM/gxGTuPpRQ0dxsxyDX6OhQfyjmIAzaWio0x03GBH3Q+XnD+C9JznvSc9LJ1X1bc7rI43X1rSidukdJyK6d0310pbfGaRfoeWdR0jD09eNYcdWg7x5yzYoPm4zIs+MFZ8ZGy+eY8lJOTDSwFtNgqLbRvzW3k1Jcj0TZnnXzYiFfBnr7lTPq5oMzaQAt3qW404mYGm26/j3CBcj0jpMCz1rQyBburPdhwNuuAkzY6p42JsVKm9HblPcnfZ/BjktZOBRhnM0tkE4gWc7K8UbcO2LRzuMqgaDgZQDzztG4THWwyIB3hUJvfJpFep4uc6ra6dLE7y6EvnElgK4fEST7A0Qbe6TcHuxzyUmd16xw7CMPgMHKSOdNtIsOYGpxdNrFP4cg6nGk7YQzwgyOr/mwJfOG0qqfbXTi+g4IfHH7rAvB0GIp3U/s5Edge5VuzOMscJn1sbdOGsuBpeWxwOnxjfAs48xHO0Vd7oCp42gR+AKndWhTOa/k9QDB7Ept+wxveUHS/cJLoa8CO8RJsCOxG15g3fbOqjq38MKjayjAO694LsCPmmzlUtaf82wSvhagC/nyvtQM7CygDuAkAwGGLvpCExmDF2D94lq3M2dC/ibnuYEabRg1+AAzihjnOKuDD34DALhtW525b3ers7X3zi93Zx/dXmBubl0N9vds2puSBIVtnc2XMBfzQ113zTqgiEKnJlk1iyHXzp2kuzqUe1oYQne6jCzSXsmL8WIt8uxxCGdMYSpK5gb0Y2nqT/erOX2kZ/Jg/24+lZBMJYlznUIylwAlnOi7wA/Dxq9//Kl2696UPbtHHnp3SHdcs+vk+H0tpvRdMuNW5uC4LYIzYjNtIOh30YeFc+MhwcKsJddNGs+36VBtmdHYbr/m4ZUWd6Xdok83hQr7Cuqt/l8bfZ/Bjsr3O6eEcYQOVtSTKG/VYC6qnvOFkCEtzaiye2ua7enODTacbjDjM1qgmkV7AIeeqrS5d4Ec59IUTh8nidLh864t2cuzKIS+sLhzHyXj5liQ/dxrsFF3dnUg31d8G2+k1ZxuNPYAl1++2raVl8CPYWej/Tv0BCvqnyaFru+1F+fRLsDICYGgbXX3br77Vm2X0Md0ifQxYbQM/gL+cSN+ostbBqMGP8im7dpfBD4doxqpnquGXwlbiynIAlnaFsKd2lbWUwp5sgg0Z15n7ebSnqQzf7DpnPPqUM8v55rApF1Aj9ClSl+A1Jx74Y/xiogBvMJhc/4ydVb4lLPIM3ZQqwDRu8KO8ZpTBD2tCWz9VtUG0owv8qPaTdwAfgEbXzAOBjAGsgDILqa6vqnYy5+psbt2aC/ihnK55p+zq+lu25aDgByAHc8lBTHnMjaIefcCPUbRZva29vlEBckZbzOOyjslkv7zzU1oGP+bH7mMrNeh8o7wqa2yVHSLjcYAfZ9x6Rnrvde9Np+50atpslUXo/+J08eEpXXNySv9rmZT+fKWUVtsypX0/MUTN8yvjsIAPtXhmtNg4dfWxRqH1wfKhxQJxejXMbR4oruKU0ZInfX008MUJqw/1Qg5lG8e4WAh5ZvBjsr3Yh/nBabKucKDLJ2VBhRfu0MT8CNBBuBhQ1rrlZDKo39Fap+6cNTH2c2F+ROgLB8RpPScvNJLixJu+A3C1etNUU1hg+bYZjmNT/W2mOWtYFkCXsA8gpE3fqAx+sAdAQPgPZ5cD5jrqYcAP9Ub3xuiJE8+20dWn/fQBOITlq7QjpARAME3Mjzbww1gDtLFxGfRzem8sCjM1PrCLtQ8AAuDTvio4xqb6kLNWBoUCzGsqw3yqc6hjTtJawLQK5kf12vc2wWsgIDALu8nBoD2D77k8MUOFpYX+SowJc1VyiDgo+KEu9gp1e/Dq2C0/Wwd4lR12tm/rpzpQr628un6KNcPhUGhhRb0cBGFtOTAy99vGlP4G8tbZvI7lUw17wWYX6sFZr9pFvbrmXTA/moCkQcGPOsHrUdWjD/gxirKMjxDkr4rKqgOmz0KOGqiu9xn8mOz+aiSlWQSh8D4+6N2R/JvglJi9DH6kdPuvbk9f/clX0yqPXKUANR71sEc9yP6//v2vE62PTVfeNJ2wwwlL/p62hz8bvjilvU4eSd/lTGbPAoSwUGCh5UTbJpU4LZyG0MuYVLm5nOmwQAY/Jt8PHFlhFmjGwRjjGNGbibAB316gJGc6bpNyosyxdviAoRUbdpo2ofmBncZ5IawodrxLpJfGRVdduiwUoS/CXdQvbmiJMASHCXWCv8FKsUku6+xoJ7CGIySMxMlwl8iw/Yr8hL0QhnSi3pQ4ZByvEJMGIhDqVEbUf1DwQ7gAardwPM59Vag5bFKuU5/2W5vpYmDCYKZIwhj9DFAzqOaHUKe4fYuGTJxcRwhEnc36hr20OarAIONMv5bHvb5mKywmc0FIGOfIzzBoACB14IeDB/UqMz+MgbYygPsRSlHW/DAHOJ7qZU8b+gjAjzLzo20u6RvjmIh2zFf9i/EibwwloCAQEGhnnAjPAgw6POkCP6qaDQ5igCpllkD0XduzXeCH0M8uG1bHSFt5df0UN9cBSyP0L4BS44H+F6FMmjRdbCIinnU2rwM/AjQEWugrZRLXZcc6zY+ueddly0HAD20FeFvzy30KnBlFPfqAH6MqC1OPXl55rcGoM8/M6bq1sOsbM6u/z+DHDPYcZ8xH3IYAVamcoK2opRn8SOkdX3tHuuLfr0j/8bv/SMdte1x6zuqLNijl9PovvT5d+7Nr02V7X7YIHPn2+SmtvUdKn3tNSjf+SwY+ZnB+5CpnCywEC2TwY/K9yPFx0s1RFwrCEcc8EDctPMHPnILrGxoaxBg5GL67b3zjG4tbKKTYfDsl5QhzXEKMHPMhdCfaRHr71EU4S1ty6m2DzsErCyKG/ogwnjotIc4h54gDQkuMU26T7OdOzSMEr0tkGHsAoMSpIphcJ5Cp/oCU008/vbB1nPiGDgmn1HW76s/OnGSONRYIYAA4wiHnnOkTp/b6RVnaSfgYy0b+HOY6oeaqDfu2n2NEm8V+S18LBXIrjjphTQCWhGsAmezXhPD4vxtY/N94IhgdYTKYMW70kI+2xu1Awp/KSRs9I3+2FQ4kbz8r580uxDoBd+wvHzos/h/vsYlxIC/OrbzUAUCGfWTcOuk3johHK4PGiTZWT4rVWX8D3QB9nNeou/HcVIa+0q/y1KfmjHlFB8Ved8sttyzAwhBrjL4P8W22aRqLwDvtoOnB3toFwDQnHGYAsZShTcrBOsC4wlIBZpZtZb5dcsklxfijo2Oc7b333oXziFmlzQAwAGfTWPd+9VmHluwWfWe8A+3YGhCmT6w/2t1mw7q1oK489a3rpxAcZ3frGaDSWgiEdLhKJ4jukZuj2saU+QD8qLM5LTUAUbwPRLGeWF+Mf+PMGgCwpUWBvVEe0/qgbd4Zq31sWQ0jDl2XKMs6D/yypgA+ACDGhP4OWYG51oPArDlnPMUaQdeoLoRprmUZP8BKYx+IFuGH7A7QKl8sMPkv7+RLzODH5G0+5xJtrEwEiu3VZCJBNReqPsAgYS/rn77oqtM/S3+WNl1l0/TB7T+4BPvjup9dlw689MB0+GaHp5eu89KU/vu/Uvrfm6b0sOUWXWfrNpcNXzLn/soZZAtkC2QLDGqBDH4MarHRPc+5RI8PloLQAP8uaxxw7NHyARnVeOnyySNxRY5D9f1ybdtEevvUpanlnBkn98J1qs4YZ1KqY7Nx4LSJ4+g09vvf/34RvkIHpE7noa7+nF2gkQ03ZwgI4bTdKf+0p2Hb39bHXW1mL2MOE4MYtH+z/yT128p1iPECxNHnxjBAIrQwutrT9Pu6MjxbDnvBNDG/ukSr68qojsUI32HXpvkqHyfw2jpsH5qn1ok+dR7k2bo2NtmwyeaDlhdrm3FY54h39X1fm1fziXb17YPo677Pd9V72N9Psh6jKGuu/TusnabpvQx+TFNv9KwLxN4pBpS0qmOQwY8/GXHXc3dNd/z6jvSIhz4i/ed//WcBfAA59l97//TT3/w0HfLFQ9LyD1s+nb3H2YteuvjNKV3zz4v+/dwPpbTxAT17JD+20C3gg2MToawXRgAAIABJREFUOsmNqI2U+V3nbCx0e+f2pYJdgHrtpGzSejPZ/nOzQF/ByrmVMr1vY1wINXG6HomDUtVWmN4W5JpN2gJNt49Muh65vGyBbIGFb4EMfsxgH0NHKVajrtkch4gZNI8QEHro0h72EqyOV6z3ivTaDV+b7vnPe9KJN56Yzvv+eelhD3lY+v0fFglaHf3Mo9Oea+yZ0g2npXT+6/80GrZ7a0r+5DRvFgA4oH62pUmoVDuxRBVEjS3Hv/c1jNNXd8Kbt5Gq9Y7T3fg9cSqnraihb37zm4cqt2/9FvpzVdtqb/n0sto/TvL7nN6N224Z/Bi3hceTv7DUiy66qKASCxkQ3lC+CnU8peZcswVm1wL0cGh9CIegCyPUSihOTtkC2QLZAuOwQAY/xmHVMecZp0riBOsSFfKlHfxourr2zvvuLAROpYf82UPSQU87KL32Z7en9PUTU1pl/ZR2+IdFYS/S8o9LaaWnjLk3c/Z1FuCQijO96qqrCidCDG057pmaOMFfiu3iU/tcXziMpcWeEi0k7hb0cCCGOGqhZ6jBqMBiiuuu1FWmU1DXxomD1g5xwQQU6QOEwJT2EHXD6BJrKxaUwwR0QVsX/zofYlQAVTHQBA4JoKG9dyWMFdcOo44DEQAN2hw0an0rztQzBOjQu212Qy+hnD8qstNj8ewEAIdJbHvdddcV40S51c21/rFmit0XMohRN+ztQMPUr+mdDH6M0pqTy8uYtSZEsjY1xf9Prla5pGyB6bVA9aBjrqE109vSXLNsgWyBabBABj+moRcGrANniKP0jne840FOX77qNqXzvndeOvJfj6y/ujal9L7r3pc+cesn0soPXzH98y//Kz3lp/+2iOWRmR4DjsTxP+40iCAfITz3k5cTR9Z4P/roo3tdXzhobYEcRx11VCHaFfo6HHdAwN13313MPwwODCwnVu6BdxVcUyI+SFwOgFC+aiyev+GGG4q4Z6rbISSHMQIwIdRGgX2S6corryxAGwJx6OrVKznr6kI8jkAhUUfXfhJrc0uAKzEx0tiPWBpxQmADJg1gia4Au1aZNYTLtB2jLQS6hrUBoThjqY56jx1ChG7//fcvROWmIWXwYxp6IdchWyBbIFsgWyBbIFtgIVkggx8z2JtOY52uEiKqqm07dXJCPEltgkmasEvwNK6uXfMv1kyn7XxafdXuuCZ954zd0mr/ndKyD102pf0+ldLqW0+yGbmsHhaIGwmEnVDfpzJeThhQ6OVxd3mPLAd6BPNEqAu18QgtiysiXW8YVxDG1YucdE5/U+L4Az0wVtwoQVE+kt9x8Kmpl3/u99qureWrKgdqyBwfVj7wogv8iDj/H//4x+m9731voVciBIBaOrtgslBUd4uD32NXeAcYIgnhK7NbUKGVi5Wh7XMFP2hnEFt09WHVln6nnvPFsKnrogx+zHHg5tezBbIFsgWyBbIFsgWyBSoWyODHjA4J4IdTUVe4iSnmiHGqXBW2UG960VVd4Addj5NuOimdtcdZaa2V1qrv3ePXS+ne2xf97oWfTGnt587oKFjY1Y4755/61KemY445pgD0ABJEfV2Fhy3g2kLMjHEkTAG6G//4j/+42CnHzBCCUQ4ti3vaXRVWfrauTupvjmJDlK+YxApxnRpQpcp+wHBxNzu2VxUAGke7q3n2BT8AHa7ke/WrX10wXOoS8Adg5Wq3NpaM9Y09XPUIkKB70gf8wODQZxKGTRkEBrRg62CduOqtzPBw/eRqq622xHWgk7BtWxkZ/JjvHsjlZwtkC2QLZAtkC2QLLDQLZPBjBnuUs/XWt761uJfZLQCcQHHxHAYnqu5zXqi3A7SBH/Q89jl/n7TDE3dIR2919IN79re/TOmjz0rp599J6S/+KqWV/+fkfb8zZ3AULPwqc/oBezQwONRCQDAB6GGMW9OGEy18gw5F2ZEHBAiP+MxnPpPWWmsRuBbgh3/XhbOUeyqe5aAL2QlGCdaBVMccwSwRjoGt4I77plQnrNr07CBCsX3BD6AUVoU+ouPhek2sHesRO7pGUF/6nXYAeTBpxHcDs8qaIJgxrtZkH1ofXeCHtl966aXp4x//eAFwKEs4jZChLbfccrEZgFe77LJL0U/KlIBs6qwM68u0pAx+TEtP5HpkCywMC9DWsE+kZbXOOussvsp5YbQut2IhWsC3HZv0+uuvLw42nva0pxX7B1pKl19+eXEYNcx1vOO0lf2ja5XNM4csXeK9gz4/zrovLXln8GMGe5o2ABFCp8ff+c53lqD+f+UrX0lOkYcVB5x2c7SBH0d+9ch0xR1XpMv2vqy41rZIP/xKSn+1TUo/+1ZKn35xSr+9N6W9Tk5prd2nvalLff2EWQiR4JiuueaahX7EhRdemDAy5np7AoeeQCkdirrkw2V+CWWJ8BbP1QEBg4Af8gB07L333gUDQd7eB1oqK8CQcp2IJxJI3XHHHVvnNRAUG6zrhhx5Cy/BQOljx77gh+eANPoMuADcuPbaawtgVkgPMAN7I8ROd9hhh6Kufo/RAhgBygh3IQ5LRNZmpw/4ISxI3oCp6FP1sTnCIAk2DaAD6GGzJJwJ8AIQsY4CaaYpZfBjmnpjNHUxD4w7Yr91Ar+jKWXJXOajzHG0g4MA2HTTHaYWseucBrOAtRXz7owzzugMYxws5/l/ej7G+XyUOQ5LT+vcsqc58sgjC/CAFpp9gp/ZA9orOHDxb0Ll05SIrNOpw9h1kNN1WFf3/LT2yTTZeS51yeDHXKw3T+/arN91113FKXFV9+ALX/hCuueee5Yq8OOiH16UPnXbp9KNd9+Y9nzKnkuyPj6+W0qrrJfSjWemtOJqKe11UkqrPG2eei4X29cCdXofGBAnnnhicZoft6wsu+yyydWkgyaOMWe8DGyU8wgdD5of5Q/XKMCPED518gb0IGD85S9/ubhlpKrho04Brmy99da9Qj8GtUXX833BD2DVfvvtVwAwAb6GHZ3OuLUnWDQ238GyKOePLQKsOOCAAwpwKm626mJ+CAniVNoIPfnJTy6a5IYXGyf1WWONNRY30zP6FbhARPf4448v1tJpETqNimbwo2tkzt7vP//5zxcaN8ZfjFNrHdAOIArkHXWqK3PUZUwiP3YCegBPseDG6fCMu08mYS9r4nrrrfcgx8v+8W//9m8XHPiR59bwo2qSc6tvLYXRvvzlLy+YvnEwEu8So7cGOAi2fxjnWtC3vtXniL8LAyaa3wV+eDf2OvYxnp/GPhnWFtP4XgY/prFXOurEeXJTAlo+GmOIPrpaEtIoJGYcm6hpMFUd8+NVl70qff2nXy+qd/Qzj057rrHnoqre9OmUPnvQon+vtdsixseyK0xDM3IdOiwQeh+YCccdd1xxmwsQQJgELQe/P/bYYwsgZJhQhWHBDxss7AasjQhBGZT5URY+FT7jthh5EQCtS7MCftTpoQT4IQzPmkXTRCqHBwVjhI6K/nWis8022xTP/eAHPyiYGk59hEBhavh9NdFaASCdfPLJS4wHwFj1nbLwqSt4lW/NJNA6TSmDH9PUG+Ori7XM5v6II45YsN/t8VlvPDnPep8Eo27fffddasCPupEw6/04ntE9/bkav3wZ33+HFXV7PPppgAXf/GkEP5oO0JqsXwU/pr+XZruGGfyY0f6zMQZ+xKKwwgorFCciHEI3GtSdIM9oU5eodhX8oPOx9+f3Tvc9cF/x3JFbHJleuOYLU6Lv8f61Uvr9bxa9v+NRKW31hoVggqWiDVW9j2qjzzvvvCQcxFjvk2yCiGwCC6Vbbrml+NvJmERU1XW2wSKhS+F0jMP93Of+SRA36uUEMtD8AGqEW/S9ecaJxR577FHccGLu+tBXhU6jXRH24vlyXartvv3224t8XMPblYR9uCJ47bXX7nq0NtSn7qUQPMXwCHHS2ABguRCtdapBm6N8WuPfmB1ookDbcthOX/CjiZ1C+wNYUgZMQs/l6quvLuKFaYA0hT91GmeMD2TwY4zGbckaOIk9aexhZ9DWGvR7CrC0mTW3MZgw1cqaPAA5YrzGOuo8rZqm25SE4GGHrbzyykVeMZbd+uZ3kvweeOCBYk0UC1/Wz6GV5KQ0yoym+5lY+nvvvbdgPS2//PKd7dQGz7ON+vi/9+Rdrot5p23lupRN3iZM7LlymzH02Kra3vKcjueFDbJRrOPaiCaPKQuAVXeAeh2AGvWbS5/0GbE0N2699dYi9K4qymzc6ENALNuFTY2jKsOx3H+YbaF7wE6o9r5FdZT7MvNj1VVXbeyncv7W5RhT5TrqF9/K6thqskOeW+0jxP7EXNffDnyMU479QplbfeaHZ2J/ZC9hT1O3/hp37373uwvgmF9QthG7WWM8E/pmxl48Y66YZ1Kfda9uzSzPifLvlSmZPw5XquzhJhtUwY+69a7cJnNOWZ6rOxRqWmOb1nBjbmlKGfyY4d7m7HAC6X9wYjhHRBgH3ajNtwl8TM8555x08803FzG9Fv2mVAY/brvntnTgpQemB/77gbTBYzZIf/0Xf12InW624lNT+vDmKf36zpTWf0FKq26yKLsNX5zSsivOd3Nz+T0swJkVBlJmWMRrgAssAowQjgktEJttyYbcXBDbbMMrATiqglNdzI8Iu7FRJrYaycb1kEMOKZga8XMfLewE4RObbrppj9alQnROPpweY7/tilz0SXoU5oYwjUmnJmABsKFOBMjUz8feRmXFFVdcvGHBsgixVmKoRMvc3uI0x+YhWDA33XRT+tCHPlRsRMqpb9iLvtYfwCrAizWQ0/f+97+/CLfhQJUTTRHAEx2VppOlSdu5Wl4GPybfA0CPt7/97WmDDTYoxofwLPHYWBm33XZbAd4RKjZWaduccsopBf2aPhCKtpvWzBfjy1zgHNqgC+My3oUiCHG5+OKLizXEN08/A2blwxkFRFh3rBGe9W+gp7l0+umnF/NHOdbBU089tbjxjX6PW68401hM5oL9gLqXywzA1p7B3LXGWlMALzbLtIXK102Xe8D81m5lAAyJ+XGwlSdcjV0AOaFNBDjSdjc2sQ+HvkuY2F7Aum5Tb96aw2zghJfzLyQOUy6Aonjeeu15Gj/+AFo5BcIK2YJNL7nkkmKut2kEyGcufdI1YoERdIzoO9EZwlgTmkeUWZsBwwFKb7TRRgUgf+WVV6arrrqqsH0cdtE6YGsHYL6Bxg+wxHfIdeLeYQ9hor6H8V1UP+CH9bppzHjG+HjXu95VMCsBSuxvDO66665JaLU+sc773gFyrNsf/OAHGwF8eea51Ty3zAtj2hjwvQTSWQ+23XbbAqBfCHOra26Ufx9sUNpIbbe8ATD4C8agtTDWBkAnJqi1xNzHNMWYN/fNwe22267QDLJ+Y47YYxnT1ixz0tyTlz2aZ81RIGrdnPCdkOIWOeuztUreDnS0ZZiwFwBzeb0rt8l3xXof3wVrvD++FW1rrHea1vA+dRykD6f92Qx+THsPLeD6WbiIP0JjbVh8oLtuywjwY7u/3S4d+a9HpjVXWjOdttNpfxI4xfig83Hvj7Kw6QyOHaCFDwbngOMLObe5i8QB8PHiWMRVsTa5Nn8cXX8DAG+88cbCUfDRqqNEdoEfyvOME4i4ZjfqoF7CN7AVOCER00nnYhDg0di3gS3f+lLXZdgmPsie7VINH2WX22DbQPibM3fggQcWp6d0PZyuumbYJppzY6PmgwyEYBcgBAeS7YAjHEUnMLHJk6+NO9CDgwnMKl/RzREDCmFn2ADYEPo4+7tJ2d2mPzaMTkLdNGOzvvHGGz/ILCF8uttuuy2+9WWUthtFXhn8GIUV++fB8eUsc0pDJBd4ANSw1mAHASQI9HIIASLWG5vo7bffvpj7NsDWBmsHsMMprvkiDxvpOmpzHbhonpxwwgkFw0KdIiTLumhTbaPrqugINQsnwXtADZv5CBeslik81rrKUeZYxC1MwMyPfOQjDwIgw4KYXTb2BKhDQ8faBQwxN4FDwiw4EcARKULMlBUC7U3CxDblrqAG5mgjwNLaAwDg2JirVb0KtgMgxxoaIYI2+eyjP7BhOUj2G2wphK6LJj+XPmkacWFndrTmAQ84U8ZbiC9H/TlqYQN2pR0AyACYAZ3Y0poZoZL2UNplvTPe6kIQo15dYwbgZL3mWMWNWN5xexZb6xen2cIU2UmoorkDwGn6/uW51T639B+QzvyKcFqXF/jGmi8LaW71WZH7gh/lvOq0bOybrHfhVwRz13pungAJAUz8Cs/YN8ZctEfwHQAIm7ttc8I67XsQhzrqFX1m39YHWKj7NjS1yd4oAODQFrEm2IO2ib/7dvk+Na3hffpmoTyTwY+F0pMz3I6+mgkn3nhi+sBnPpBWfsLK6ZeP/GUhbnrE049YBHxc/aGUHrdBSpe+bRHw8fKLsrDpDI+JQavuVJKjjQ3lg2czbMPoJLUu9QE/bNw56D6KVMbLSXliTjnpQmaGoQw65fFh5iS1gSYcHU5XgD2D2mbSz7ON002Oo3CXunhdGwunNcAczlMbDX3Q+qMOCwGoo4qX87JJAOIM03eD1mmY5zP4MYzVhn+HE8fReMYznpHe8IZFIZI2vRw9wByGgwSgBQRiTNg4A/rM3/JVzrGBrtamL/gRdeGAlkPp4n2OqN/FKf7ZZ59dgIxSdcNfLdOmWZvK7/SxWrDVrHvWVk4agDPCIeraFgw6wORHP/rRQny4SZjYOge81A5tqGOglJ0Ba7LQRGuH54MxCgR3cs5xB5Zi/u21115Ff+nHPgLZdeBH3z5ps6XvhT/aBmTgLHFyIwww9kIA/7BB1a7s5PsGeCvf1uV5zh07YwVhDAAoqo5X15jxDpYeoA2IJHHuOOcBwFTHWNf4yXOr3ULmCdCSBpi5RfMKaB9MyIU0t7rGit+HeHoX88OaCxi2/vYBP9p0NRx0Wf/NLaCiAx9zFLMD26lpTmA8EbG2n/NvDCxpUA2PQcAP62l8YyK0GKCt/m3i78K1rY9Na3ifvlkoz2TwY6H05Ay3oy/48ZILX5K+9fNvFS3datWt0kk7nrSo1b/8cUofWCelhzwspWWW7QQ+bOIsmKN0uGbY/Aum6hH64G8nmOuvv35j22wOfaTixoW6B+P0lYPeRr0cpwHpdwBgOF5lZsQ4y8x5T4cFMvgx2X6IzSeHuhqG5ntRZhxhpzlpxy4DgEgAPUwogFoTg7Ev+NEU7hU/VzbnfpgNP/YDx7lJY6TN6k6ogSYYFa6cFe4Sp51Nm32OsivKlcnJbxImBpbawGN4AGfqUrm9sS4DNQKsincizh+rgkOpTNduA62wLZr0leL9OvCjb5+02Y/TonwMOsDMl770pYLhVgU/gPZhg6pd2ZMdqrdc+Ln82Bn43AZ+VG97KYMZGInYO+Wbs6JNoe3heQ47sKoP2zHPre61zD7YPPEHa1GyjwGELKS51W2JVDjnwrKAlk1AKOADu+3ggw8umFx910IMPCwzDOFyCnAXk8+eC5CBsYflZ641zQmHPYDB6ro/TvCjzGapgh9d4u/a2bSG9+mbhfJMBj8WSk/OcDv6gh+vveK16aofX1W09C1Pf0t6ydovWdTqM/dN6TuXpPt+/8d07/bvTT9dcdPi9Kjp9gaOr8mPnt+1CZphsy51VQdWQO1R+3wUQ/thLoZAKaQBgNJowzrJpD1olz7sC1nEeJI2naWyMvgx2d4K5xvzo+x8C6uz0Y4TPeAq0ANjKEIuAJMhpCufMvPDPPaNw5DgjKMmx3WGWlh2tDn0Ttc5xnQhdthhh8WME88GlZouRDA/2hxZZVY34W6souVQZX7UiQOXewAFn2OG/o254KTTushZAM7WbfbDJt7FSBDSgnJdBV6UbVPOkWHLssNTtn/ZwVlttdUWs2LKYFPYG6NCn8XNUb776u7ZCC1oGmFz6ZOmPOOKcyFBweJTjhAYugNsxZZ+1wZ+ACVQ6ctXeEe4E6exyvzAIBD6QwOkj5NI70MdMT/KrBH1k4Q36h+pCaSq2iDPrQcLb5dthGEgtMv4tCcluuuEniCxvYxQqeq6Matzq8+qHmFSGBfmRx2DF5vIfg/waUz2BT8OPfTQIqSw7kZMwB9w2HoGYKCJFKySpjmhH+wRJ8n8aAM/2sTfrUF0hZrW8D59s1CeyeDHQunJGW5HX/Djoh9elA7934emdR+7bjrviPMWtfiG01K64O9S+l8PSd/+9fLp1Fsekm7+7zU67/4mFCseW4xlk8DbDJt0qay60z0fBQi8DxwnIja+czGIjYe8fGTp0kwqcU6AL6GXMalycznTYYEMfky2HziQNCc45qjD1hEJy8HpGgDSBld4HXCCk+7fNpQ2zJyW2IBzQEP8GCjge+NWAt+cqhPDSbdeKVfoBgq1/zud5IiGELD6yZdTWtb8GBT8sKY4qcRYUY7NvW+wNgBcnHTWJe2goUTYOZwRG22hhmXwg8hpaH4IEcLmALaIse8SJiYyCAgAKgXYzD5CEInGVh0caz79J/oYcXOV0A/5cPSBRcIJMEG00Rouny7wYy590jRq6ZegzgOAfJciJEgfAxEwU4A/XeAHzQ8n0mL35Sf57vkZNhA7l/UGhP2wKbYQMKjLSQQ2ha6NE3C2c7oNQBECIMyTTaW+zI88t9rnlvVF3xsHEb6mn7B4yuDHrMwtAKt1THva2LVtK7y1wpgFUhjrEV7nHePRnowYadhL2Iq10NqB1RG6XjRqAhw1LzA/HCpVmR/yDYDSuwDuddddt6hiWeupbk6EKHZ5HSLEH2v9s5/97M6P2SBhL23gR9saa71gi6Y1vLOSC+iBDH4soM6cz6agw9p0+KB3pertG33BD/miXRIKI7i2xnL3pw9s8J10128flg67ac103389pFB2hghXKaHVOkHabchs9vre0NHVrvz7+bOATbb4UB8m9HT972SMsxBOTNTOh1NMOG2ISbM55s9CueRZs0AGPybfY9YGJ+scVbH3bqjwPQF2AEYAkr4d1hfgB8DABh9Fm2MoXIbTYoPpHRv26667rgAZrDkYH0546YT49nDC5cfhBaxikwhXcOLu9NezNtHyp7tgg688DAEsDCET6iScQ7gIZon/27yrv7yEfVTLxMTguHJk6TrQedhpp51aQQGbcw6a59WdXYA6HGV1j807Z4cTTreCwww0YpfQ2mgTJmZ/gtacJ+/ZG3D2OSxuYREGEO3l6NgHqIO+idBE+xAshwCJgB3a5hSZrUMnpG10DdsnbXlyoIBlgBz9zRHjxKgnB2/33XcvdJA4vHSSjBH9o5+j//bee++in71L8NQ4YW99jCVknAArjB00fcC9myt8A+XXZ8y87GUvKw6EjDOaIoRMATQcQawoTqFvq7TzzjsXDl6fkMw8t7ZoHB7AD3OGo27smivWIf82NmZtbmEmWevsyTbccMOhF3JzxpwHDAJsjUEAhfGH+VYGMT0bt82Z876fdDusm8a0MGg3PgE+rCfGsvmENRIpbp8zb8pC034PNK6bEwFARsgZtojvhjlpvsVtV+ZtUwoNj/I8B96W1zshldbp8vqu/dpkzTDPCU5rk/rXib8D6NvW8KE7agZfzODHDHbaNFbZhy3unO6qn9OHMoo7DPix4Vp/lU7Z5Nb0qIf+IR1201PT9+5bJDJkI2BD0QV+eNYzPioWicz+6Oq16fy9MeckzUfCBtemUriTkzsfOBsHjgcBqwiDMlZ9QOIWldz309m3S3utMvgxfyMgvmeYGOVvVd8aOT13IMCJIVrYpYtg083hthGvlhd1WWaZZRpvOupbr+pzIQ7sUKFLAyvCT9ikrm3lk0tCqESH2/JtEyYetM1h77KNIkxDm30nqvuOLpuNq0/US31CP6OrHm2/7+o/v5eabsjqKtveTEhSn/HRlVf8Ps+tB1sqQrXMrdhHlwW7F9rc6jtW4jlzxr5eGJADTmBe03pVHrPGrgPZPmtwuSzvNK37bXOiPLatRfoS4FAGWAZt+1yer66xXWv4XMqatXcz+DFrPbYA6zsI+HHAZiumJ2z9kvSup95Ue6uLUzfxqBBni4/FqGmTwfmFFKMQV2/zWIBmzk0qWcA4gco3iWllY2ULzLcFMvgx3z2Qyx/EAoMK/A2Sd342W2BptkCeW0tz7+e2j8MCGfwYh1VzngNZYBDw498OWSE9caVHpOX//KG1t7pwamkkiGdGE4Oeo95iBZSptyqIaoiajPnRFQM8UIPyw1NnAYh36LygYYqvRzHN4MfUdVWu0P9YIIMfeSjMigXQrC+66KKCpu97K8SifA3rrLQj1zNbYNoskOfWtPVIrs9CsEAGPxZCL85oG1DZxCyLd6OyLAEoxI9WY/GKX379xJQuecui1u5/bkpr7PiglgM/xNyJtwtBIzG2AXJEfJ4X77///vT6178+7bjjjkXcak4L1wJU8In1ifck1ifkyc8y+LFw+3zWW5bBj1nvwaWn/g4wfE8jDRpisvRYKrc0W2AwC+S5NZi98tPZAn0skMGPPlbKz8y/Be7/RUof3CCl3/1qUV02emlKe364Fvyoqt8HyCH8heBYxN8F42TrrbdeLJY2/w3NNRiHBQgFAj8ogRPny+DHOKyc8xylBTL4MUpr5ryyBbIFsgWyBbIFsgWyBVLK4EceBbNhgXtvL+pJSA2ldvH98iuutkT9665xC5DjZz/7WTrttNMKJXUpgx+z0fWjqCXtF9eQAcKEQL3vfe8rBAYpevdRqh9FHXIe2QKDWCCDH4NYKz+bLZAtkC2QLZAtkC2QLdBtgQx+dNsoPzFFFgBcuM/eVYJ1qQ78oLiMDfKXf/mXSzA/ghGyxx57FNdm5bTwLRBq125hoBbedcPBwrdIbuG0WiCDH9PaM7le2QLZAtkC2QLZAtkCs2qBDH7Mas8tpfXuA34QOiVo6d5rya0uBx10UDruuOPSM5/5zMWWc2+3Z9/xjnekTTbZZCm1aG52tkC2wDRaIIMxdGCcAAAgAElEQVQf09gruU6zZoG4BhfzU1p77bVnrQm5vjNggRhn/m5LD3/4w4e+ejjyjStV85iev4FBs9CV3z/60Y+K63cdrnYlbHOMY++ss846xU2Ug6ZRrGfD1H3Qek778xn8mPYeyvVbwgJ9wI+zzz67CG3ZeeedizvqP/KRjxQq9FtuuWX6sz/7s8X5AUUIXp500km9Fq7cFdkC2QLZApOyQAY/JmXpXM5CtsDvfve7dPXVV6f3vOc9xeHH4pDZSqM5BA5CrrnmmiI89olPfOLYzTIfZY69UUtpAcbZN7/5zfT5z38+vfvd7y5uEdxuu+0WW+Pb3/52Ma4222yz4iBu2WWXHdpS2Mxf//rXFx/oNY3poQtYwC/a73/4wx9On/zkJ5Ob/4ZNP//5z9P555+f/v7v/z6dddZZSxysNuXp5h7+yRlnnFEc0K655poDF993PWvLeJi6D1zRKX8hgx9T3kG5ektaoAv8iKf/+Mc/FggrlNR1t8Icqumf//mf029+85v0d3/3d0uAItnm2QLZAtkC822BDH7Mdw8sHeX/4Q9/KIABN6wNsxmfBSvZDwA2HvKQhzSCH+zAOXUownF99KMfPdKmyfeSSy5Jhx9++OJ8x13mSBuQM+tlAaHXW221VeFcv+QlL1ninf/7f/9v+tCHPlSAI8Oc+pczC806t9dl8KNX1xQPAac++9nPFjZ78pOf3P/Fmif1p5sigSllVnlbprfddlt63eteV9w8OOx6O4q+x3x/8YtfnI466qjedZ+Tsabs5Qx+TFmH5Oq0W6Av+NFlx7vvvju95S1vSW9961uz4GWXsfLvswWyBSZugQx+TNzkS2WB//Ef/5He+MY3piOOOGLozfgsGA7LU5ovR/Hcc88trlefr/JnoY8WQh3bwA9MZKyPgw8+eM7g2igc4IVg7/lswzDgh3cOPfTQdMIJJwy93o6i73/xi18U4Jz1qC9wM5+2HnXZGfwYtUVzfmO1wCMe8YiCqva1r31t6HKcAkFdney86EUvyqyPISx55ZVXpi9/+ctp2223XYLaOURW+ZU5WsCJpuS0Mqf5tcAo+yKDH5Pvy/vuuy+hFf/5n/95UThnxQltCCMLU/j+979f/O4pT3nK4mvTy+9hF6Cle2f55Zdf/H2xYSWyLebfdeuekXdcve67dM8996Qf/OAHxYnkSiuttPhd5f7kJz8pYsyFY3j3SU96UvH7pvciNlxdlfPAAw8U5Wub76ikrWjgrgAfhIYdmgORt/oss8wyS2gZqOv3vve99LjHPS6tssoqS7Av1Y1ewU9/+tO0+uqrF2GqZXYmW3ESsDadbIeNqm3SP9Ff2lT9fVnQOsAPBx7qK5VZoXXvsnv0JRv6t+fKYyJGKRDp1ltvLer7hCc8YQkxbSEPRNe33377JcCPtvr2tUFdv3bNnHL/GaPGr5+Vx6M8uuaDd3784x+ne++9N62xxhq1WhblZ2gjlOfEMGNevZRnnri2Xh7y1JdSuTwn6zHWoz3GpGeFnRgfj3nMY7rMNdDv68CPj370o2nrrbcunN0vfOELaf311y/mhNQ2bqLgmEva+9jHPraYD2UHuGlMd1V8FOuWMsr1066qkHzXfG9aK/SldeKuu+4q1gn9bt2Tf9ua2NTuYIRXx/oweSmjCfxo69My+GGtKK9f1Xo3jeUm8KNt7MfciLXPsy996Usz+NE1SfLvswWmwQI2e1tsscWcwA8xdyhfr3rVq/JtH0N2KvDDRu5LX/pSBj+GtOGoXtMPkr7IaX4tYH1CIx0FEJXBj8n2pU2h03khIAD2tdZaK33lK18pnJYjjzyycFqABAAuTvc73/nO9KY3vSmtt956RTiDPgdaPPvZzy5uDzvnnHMSivPRRx9dOPeXXXZZkfeKK66YNt1008JR5rR98IMfLDbAb3/724ur3J/3vOcVMeHist/2trcVzuXHPvaxIjzTu+j03/jGN9L73//+wgFqeu+HP/xhOvXUU9MFF1yQXvCCFxRaAwAbjtKrX/3qtOuuu6abb745GWdnnnlmUX+bcQ4qB6Mt3XTTTcUBwnXXXVd8BwA6F110UQGgcFKcbgvpoLV1+eWXF3+OOeaYwtEU9451udtuuxXXjlu35MOeABRXkms7kXLOjhNSm3Tf/VtuuaWxTbvvvnsB7uywww5J21HRTz755MIpl4AfX/ziF9OznvWsIj+AxL/8y78UMfv6mjOtTZ6JdgD4tYWzyX76Vd5CZv1hJ+3Uhw5Tnv/85yffRv3lOnXXqGuLw5p3vetd6WlPe1pBNed4E2QHaJXL5BzHtezD2EC/ur2uK7Gj+l9xxRXFAYZDIHUyPv1bO4QEN80Hp8XXXnttAZzpS0CdMQRYe+UrX7l4X2Wcmi+vec1rClF5duVovv71ry8c5kHHvKvpAQnG8S677FIIR5oXxrTTa+Wxs3kJdLMW67O99torfeYznynAq/33378YV8a7tldDU7ps1/X7KvjhhP2f/umfivFcDnPoGjfKMb+NP/U2l4Ry6yPtMle1nR2NpT333LMYe1dddVURWmPNaUvynOu6JX/1MQ9ibpx++unpsMMOW8yobpvv3m9aKwAm+tuYtiapq3nlj7nRtCaWwa5q+71n3KvzxRdfXIwZYMQwedWBH336VHlurLQ2GIvGhHUKYPo3f/M3xVoqNY1l3wffH31fDnlqe15+vj+f+tSnir4BNFtnaZZYAzPzo2tW599nC8yzBUYBfsxzExZE8Rn8mJ5uzODH9PRFBj+mpy+GqUlci27jzaGl00DFn/PLSbJp5jxLNo2ces6rfufQcQI5X04mARr0HThanJFHPvKRxSnbV7/61eLdO++8s3Ccn/70pxeO8ne+850iL8/ZpNsg2+Cqg9P9N7/5zUU5gPsTTzyxCFWRb9N76ll1xEL7Qh4huqguyh+E+aH9wKDnPOc5BegBtCEUSmScwwwk+sQnPlE4oHFKCTwAwoh3BzawDZYM/YNLL720eJ5gJHCHSHk4b37mWW3mMDS1CYgTbYh4djYM5xb4cfvttxf9GswedWVzYBNHQt4YGmVbeA+QVc2boyLe3ykvMIUDyKZsrN+MBe9qY1DM6wRXq2Wed955Q9ug3K9d4x+wpw3lm/EAGvvuu29hf33bNB8wRLzLqTd+JU64vgWq7bfffgWwwy7AEH3AYTNm2QJowuEbdMzLF9hivAaoZdwAQ4wNB1qccGVKbAtUA6ABOzh+QDRJ+++4446xgR/KA5xef/31heOuvWXwo2vccFABPcBLjirGB5FTIAdQE8hnnGFPxe+BrcA1cyXa2TYOgIXDrlvyt/4ADYEU4bQDFdQHyOBnbfMdUNO0VgBKOezHHntsAcypq3Lkp8/r1kTrRBv4UQdYfOADHxhZXl19ai0Itogxuc022xTd4z1jFqBnXsXhbN1YZi8geBn8EMbfNPY9r4+ENQJ5YgwaK+a6uZjBj67VMv8+W2CeLZDBj3nugP8pPoMf09EPapHBj+npiwx+TE9fDFOTJjqxjTwmgc1jiORhK2CEfPrTn158ClsVHwQQHHDAAcUJm5NvzjCn0IY7NulAEM7hM57xjPSGN7yhqDZHEVDCoeNccmhshDmWWCNOCTk9be85Def8uc4d2xHrQKrWYVjwow4oCGcZ+KOcuNECSwUIBCzA0AAmYMiUU7wLbMISiVCXAA6wRGz4m9r03e9+t+gjjnm8w/kugx9V24cDgJ3Dvk3gR1fexo0EzNJOABgQJPq5L/jx+Mc/vgBfhrVBtX1tc6Ct/6J87ameMMvTfOCAYnuUWUL6HFjHaefwG8PlsRf1GXbMc4APOeSQQjvFnOCAA97MpQDjON+ANonThzkA4FIf7A/vcTo33njjgnk16lQHzgHFMHKC2QMYBXK2jRtrgPFr3gaIVq5rrFVlkG1QDYqm9W6Qdcu8MUYiRR2ATgAbIFrbfG9aK4ABmBGYdZg71k/rIVAIY6luTSzf5tjUr1UbjTIvZXatBXV9FKC0cW3uACHZrW4sA7aM+fK8bBv7wF4Cr9bXMvA76FgZ9TyZ7/yy5sd890AufyALZPBjIHON7eEMfozNtANnnMGPgU02thcy+DE2004k43AGABEve9nLFpfJ+RAC4fS2TCe3EQ89jTonMRwhDqDbVOTDoXQqHBv12IRyeoUblJOTU06SzTBGgBCREM0UNsIBaHpvueWWa3Tmy07yXMAP9HsOcOgmhJPPUQkgJ9rDybFJx/7AfqmeNjYBBOU8OVROv+vYGeU29QU/wvbs6NS4Cfxoy5vjgvUC4NEm/ew0VR0GBT+ADsCaKkNkGBt0TZi6tsb4p7Pg5hvglXFdNx+8b+yUb8Uxvo1RYyLAkTpG0bBjXl2E45hPWAHsDggESmJYYGaVAcqwgTlq3l144YXFn9CMw3CJ0/cue/X9fZ3mB8aRdUM9jF+hU1gsbeMGuGlcmud1Irl1wMWgDm0T+DHIuoWRVg4dijpgaGAo7LPPPq3zvWmtAExhBgGsrL3WwAMPPLAAFjG36tZE46OqN1Ltt6qNzN9R5tW1FjT1kbljbJo7xmfXWC5/b8zDpueF0QEAabGUQfdBx0rf8T8rz2XwY1Z6KtezsEAGP6ZjIGTwYzr6QS0y+DE9fZHBj+npi2FqEs4Aunp5Q98EEDidtdlGwa4DP1yr6GaHMvNDvcrOjBAXJ7wczPLPhd7I/6yzzirYH2uvvXbBJuBcAgFQ/2kmNL3HQejjzJfbxvl2skgzoYs+Lm8b9rIDHPbTxvJGW739js6Jk2K6AGXmBx0ITi3ARL0jJEc+EcKC9RLMj1GBH1gKnDPU+jbmRxv4AYwC6GCPBHgV7BqaLdoOiCqDGmxGGwXIUe4jjjxmwyhs0DX+68aG0BW0e6K62DfB/KjOBwADgAfrKcJPqqfXHFbjqMr8MKaxYzCSBh3z7MreKP4hLIzOr75ADGEDoeUQ7Te2aGUIp/IeMBHzAlhFT6c81rps1uf3bbe9eB9rBpsBMNA2btSZXgq2Q5n5EeuCb011zRnUoW0CP/qsW8AZALHwGyyzSGU2FSYcxkvdfFe2vmtaK4QlmQcBTtGp0X/WFe2sWxOxJmI8NvVV1UbqNqq8+qwFxn/1elzzzNqPYaYN2to0lrWrysgy5pqeN/59JzLzY8kRkcGPPqtZfmZqLJDBj+noigx+TEc/ZPBjevohwNkseDpdfTJIbSIGnrNXZn64bcDpGUeZE+s7xDnhQBEidKLLEXGLRGh+cOb9DHtDrLpT9PJtQMH84DQSonNCzjGKWyCcbDvxdzuFn3FKveNnTlXlJfSm6T3ClX3AD06Gqxflo44o0nQAuijk3uOUlZkfbM3pJSIq7h9gIwEZCIlqA0eJTdjJ3zbytAOAIdoqREGcOsdJYgdMGUyC0PwYFvzg+AiN0U/sztHgLLM79kofe1VZJeymLU6oaZlE+A7HDQtEPD6RQjZdbbXVCicnGAeer9P8GIUNusZ9hA+VNT/0kbHAHoCZpvlAaJSeCnAHPV8CEPmZcAWsBqCVOUNUVJ7GE4fXXODE2kMMOuYBJmx3/PHHLx4fgCTMCmVg79CZoQsClHTqDdhyQOBvto/wL+03doEfnE1/0yQRVjaX1AZ+AFuMf+FyN954Y+e4AfBgm5kPwDLJvMMcodcwKvBj2HWLbgWhTfMXU6M6p4B++qRpvgN+m9YKjCJAinVOXxo7wFFhhBhkdWsiUHhQ8MMaNqq8+qwFxhfwg9YRwKJu7vh2NI1la4l1pNz3Xc+zM6CpvCbTUgoQphqCOJfxPyvvZvBjVnoq17OwgA+oOEKbhpzmzwJObmxobSScYOQ0fxbQD1Js6uavJrlkG1Mx8F23ZfS1lPyc/HO6cxqvBVD9Q3zP7QI2hJy4ACOcysUNETbYqMnYCLQD4gSVIwAc4RDKy6adI+a75f9OyiXCoDaenHmJk+Y0HSUe1d2Vt3QRsEY4bSj9HEtlcbKNL6fGgIOm9ziyYu2dvKOLo8+jkfs/gT3lAHg46TbSrtHkBG211VadAnjo2doiXh5rxems/CUOkBAdgE6wZ6xRQCL6BNqmTerOTm6OoaNCyNG7hEsJkXLuON/K4pS6gce/u9pEB4K+A8fWLRjyAUJwbt0mw9bmk7nFrk5F9THbc6zDXhxt4Tlle9Xlre3yYDt9xPkFgLABSj+n3HhRJ9R09gIUYEVoe7lMoA7xzrnaQL/GuG2aNeppDBnnAAu2pgkAINhyyy2L60Xb5gPHlOApkET/GZdYAPKM0AOCoubMU5/61EKHgz1pt7DjMGPeN87NMfJye4o5ws4cReMX4KL+5oc2mI/rrrtu0Q+AN3tH41C4mnnj33Q4iPaaa4AGc3qY5NpY7BIhFEKGQq8i8uKAWsvtXQE2GBzWhrZxA/DwDiYGMNM6A3hiY+PSGBdOYzyzsflBDNX/jfmYk03tmeu6hUGjPI60OtFYueGGG4o+wMaR2ua73zetFQFKAjuMGYAHwNkcARw0rYltoG1o94SNjCH5jiIv9sYg6erTAHvNT8/7G3ikjZhjceV301jGllJ/Yyz6no30Zd3YD3AywtHMH31ivhovm2++eTE3usbKMHNimt/J4Mc0906u24Ms0HUalU2WLZAtkC2wkCyQwY/p6k1OjjAXTktsVMv0cSdsnF+gQlfoSLVlHELvYmDEu+XQGg4qlkmIgcb7de8NYjWgA8dCvoPWuakczp0wCoCDE+BqYrOm9sS77OtEeZTf/bBVU70GsVv5We3RV/qnSXcgwnvKY6fLfuOwgTLLjBMOGJv3qVe1vjEf2trd9swgYz5CPswPY6vJNtW+iLAr75lfw7Z12LHR9l6fcTPOMRsMglGsW21zqs98L79vrkSqrqd91sS+fTXKvKLMPn3q2T5zp29efcouzzW2ZldhYNXvSV/bzfJzGfyY5d5bCutuE2SyhmDVUmiCqWiyEw70VScuTjhymj8LhHCgzWxO82sBJ5NOJZ0qzjU52RHf7AQMUyCn6bVAU+z89NY412xpt0BdiM/SbpOlrf153Vraejy3NyyQwY88FsZmAZQ49E1UW4ssqhXK2vrrr7+4TD8TXwp5hOSjG6Pjxp3h1coBP5wiQSxzmj8LiLl1YsA5O+yww+avIrnkxbdPoLLnNL8WsD5tt912hSjlXJPYcKKDV111VRGKkNN0WsC3CJ1fbDrqOW0HIRri9XPKFphGC3z7298u9DaE3NArIUpJ7DanpccCed1aevo6t/TBFsjgRx4VY7GAuDaiXTaBBK9C1I0YoBNNp9WcNfFn4pHFpaFk2ewDPggb1W0eM/gxlu4aONMMfgxssrG9EFdvZvBjbCbunXEGP3qbasE8GFRiVHpJyMOoQzUWjLFyQ6bCAuj2Dqci1YVSTUVFcyXGZoG8bo3NtDnjGbBABj9moJPmWkUiPwTE5pIAGESq+qZ///d/LwSkiLoR+AJkEKcigEaEDMhBFZ5gFvGnxz/+8UXWqJjEzYilYYFUUwY/+vbAeJ/L4Md47TtI7hn8GMRa4302gx/jtW/OPVsgWyBbIFsgWyBbIFtgLhbI4MdcrDcj7wIUzjjjjCJEYRgxM1dBUfMO5fY+zaYUHur01L6FtcQVcRSs1YXiu7oBP1xrJcUd3O973/sKFfIMfvSx9uSfyeDH5G3eVGIGP6anLzL4MT19kWuSLZAtkC2QLZAtkC2QLfAgX/KP4hFyWtAWwPxwlZOrmIZR9XUdEnBiEOZHnUED2HANG1aI0BbhMa5Xo4xfBj/e/OY314ItmfkxHUM1gx/T0Q9qkcGP6emLDH5MT1/kmmQLZAtkC2QLZAtkC2QLZPBjKR0DxI1++tOfFoJs85FCzwMIQ+BUTDTBTKnMSAmApA38EEKz9dZb1zaD2CCmSU7jtUAGP8Zr30Fyz+DHINYa77MZ/BivfXPu2QLZAtkC2QLZAtkC2QJzsUAOe5mL9WboXaACAVLK3oCHSacvfvGLRfmAjic96UnF7S/DgB/udXfV7aabbprBj0l3Yi4vWyBbYGIWyLe9TMzUYy+IGKrbzO69997ibzee5dtgljS7PQEhzh/96EeF3tc03T4yjrqNI8+xD+T/KSDG889+9rPiJ2uvvfakih6onJ/85CfpsssuSwRdd9lll2LvmFO9BYSlX3HFFem3v/1t2m233RaHove1l7n7m9/8ppi/66yzTmHzcSUBC7/61a+KGyQXwno66fk06fLGNQ7mkm8GP+ZivRl6F/hBs2O99dYrrpLFnBhG/2OYJhM2/eQnP1mImz7mMY8psvj973+f3vKWtxTX4NIjidPrLuYH8MMNMt/4xjeGqUp+J1sgWyBbYCYskMGP6e+mG2+8Me2///7FFe5uLmtKbtYI1qMQz2H0t/qWNS1WO+mkk9KHP/zh4tvvm92ViKQ7JPn7v//7dNZZZxU3wk1L6lu3Qfqob57TYoNyPYznq6++Or3nPe8p+ukf/uEfpq6a9OTe/e53J+vokUceWdwo6N/zmQYZH5Osp9D4Qw45pLDPRz/60bTCCiuk4447Li277LK9q+H65IsuuqjYz7tGec011+z97qAPCpdnywiZH2Y9bStz0v006fk06fIG7d9JPJ/Bj0lYeQrKACqcc845STiJf1ugMEAAIpgY6NrjSLfccktxcwugAxLsOk6boVe96lXp9NNPT5/97GeXEDz9+te/nvbbb7+irptsssmDqpTBj3H0Us4zWyBbYNoskMGPaeuRB9fnBz/4QSII/rznPS8997nPXfyA0E4HDVUH3rNOo4fZrA9a1nxb7/Of/3zxfecYE0zvk+LwA2jSBn402bdPGcM+06duTX3UVGafPIet77jfc/r+jne8o2AwTRv4EYdr9rjqxjF/3OMeNzCbYVgbcs4BQ3T2yiDAoONj2PIHfc96dOuttybhzMLjHYyuuuqqjdl861vfSpdcckk6/PDDl3gG4AQIHjf4EYV+4hOfKEC4YdbTNhvNRz8FG57dJzGfJl3eoGNy3M9n8GPcFp7i/FHUvvKVr6QvfOELxc0q9DJGyQbxwfFxdDK23HLLFZaw8fPHovlv//Zv6aCDDkpOiJ72tKcVv3fzy3nnnVfoggQbpGzCDH5M8YDKVcsWyBYYmQUy+DEyU040I6dqvm/77rvvSMGPuka0lTXRRo+osD5gwHy1uU/dBjXDOPIctA5zeR6YJ03CWRuknvPt2Dnke+Mb35iOOOKIsTIgBrFJ27ODgrLnnntusX+v9vukwQ/+wlVXXTVy8GNUdh0kn0mP2UmXN4gtJvFsBj8mYeUpLwOCj4L56U9/uqgp5sVc2SD/7//9v/TqV7+6OPmpJswPjBPlQoiFxVhEf/7znxdgifCYJspcBj+mfDDl6mULZAuMxAIZ/BiJGceaiQ3k/fffnx7+8IcXAL9YaiEb9KzqQjfCyUApdzotYUQ+9KEP7aznoGWJwf/e975XUNjR15URYaedhQ3wgJh75ThZX2WVVZJvdMTkEzrXvvItc+oFwIgb3rBDHXQ85SlPKcJgX/jCFxbhMhtvvPEStlWlLvsOUO2BHy0DFXV1k2G1j6IQ9aaP4VR99dVXL9rLTn3y7KooG//4xz8u9GRopWA7BJPX777//e8X+gjE7o2Fcp30XYzBBx54oLC3ful7CBbgh7WKqL6kDG2rprpx0tU2drvjjjuK9q211lpppZVW6sVSrnPszDd1NA/CRuWxqM2hhdDXJtGmlVdeOT32sY8txrmx7UDv4x//+IMYEH3GB5bUiiuuuLid5Xf0TfRZk52bbFquq3laXnMGAT8camJ3bL/99q3gBwZDzPPqeCqPWXv9vuNN28p9BoSpAz/YzNxiI/WI9Ue5MU6NAXnVrVF1a23fuVJd+2io3HzzzcW8b2PTNIERxq05LFkjB72xs+n9DH7kq2671t8F//sAP4TCfOxjHyuAkBNOOCG97nWvm0jbfZgtDj5sXZM7gx8T6ZJcSLZAtkBfC/zr8Sk987C+T/d+bpLgxw033FCEb9jEDxMCCex2hfmee+7Zu33T9iDwHeMQXf1v/uZvCg0PGhQAeQcCTnFtqN/2trelxz/+8YU2xQ9/+MN01FFHFfT2oNdfeeWV6bWvfW068cQTCyFINg1BSDa+9tpr02abbVaEyXhfmf44cGhKnIiLL764V1mcRIcKNvlYl5xiN6Btu+22tdfHKxNN/6tf/Wpx8HDXXXelY445pgBK/E0PwN/qTLT8tNNOK2zxohe9qPi/d7X38ssvL/541hgKW6q3EBZtOPbYYwtnw+EHAAhoxHbo6/4PHAB+7LzzzoWzu9VWWxW6DRtttFHhcN12222pzb59xtQwbT3wwAMLIce2unEyqn2kPvZTwn6JSO60007pS1/6UrruuuvSO9/5znT77be35tk1F2mfGZ/GqjBh/a4er3/964ux9b73va8IdeZcKo/Q7sEHH1w4vkCnU089NV1wwQXpBS94QdG/9l/WHQdXe+yxR6c5jWdz5FnPelZ66UtfWoSXOI03N/SfxMnSt3XjpA2Ms6aYU+pibtiTAmjMvzbhUuPeHDM25U/jjtPJHuoBIBImgfksvNr4chGAMdnXJtEmZRn79rDWDfX1u8997nPpzDPPLOadspUJcKgbH+aXeScU/K//+q/TpZdeWtT1DW94QwHG+P/RRx9drCHmgTXWHOD0f+hDH6plSJc7TjvVjQ1jzRFyfthhh6XVVlstffOb3yzGAXsbR0984hMbBWytkV/72tcKe2Frsy1gVb3MZcyPV7ziFa3jyZj1/pve9KYCMLV+qpfQwbbxTtzUeDOuzCXirELqgQoR9mJtOeWUU4qDVKxya59xY2xuscUWRf9al7xrPbSGqT/7+Pfzn//8YoxV+6nvuFDe29/+9mKebbnllsV4sPatscYaxZjU1ibwogpG8Mv0PRDNHAeimMPsZpxYh7WbkK/5pn/Nf/Pjla98ZZpjU7cAACAASURBVKHhcs0119S+r24Z/MjgR+cCv1AfMPgtojZpPoAmj0ljoZgr82McNlv9LRemO45/YVpu/R3Tqw5/Rzr2BRuMo5icZ7ZAtkC2QD8L3P+LlI5fL6Wd/imlTV7R752eT00S/LBpBX4PGzttU+rEkgMxywld3TeQIDj2BqeG87XjjjsWP+fAcaA4ixyaug0kW3LagQl1mh8croiJ53BwIIAtHOu21LcsJ5TqzLmx4ZeEtzpB7+ofJ6nax3GzB+AEvP/97y/ACY6KWH9OF4fPMzbm8buoHyearaohHRwOoAnn2GmvOnHwME45B1K8wxZCh+hJyP8zn/nMYmH0NvsOMvYGaSunrE/dqn1k/DhE4rBFezjbnBrt8ry2trW3qU3Ch+3V2Fq/co6EWri14yMf+UjRdxxqt50YB+zm/+wdYcZhyzIbl6NlXPYRvDTvATghPKmu7Ap4sJ5w/PV32zhpah/9NyKlnFn2CfsDdIRpDzpXPF9lOLAV27FjzI0um3DyiYLaM6sbxoe6AiWACBxzbVbPqvZFdXxYb8xV4CrHW+LAc2bddmR+ALOsRYDBKA8IaN2wd485XmcP7h3nn4bFe9/73gKgkIwNeQECAESDMD/CZnVCt122Mx+MQWCHcSt5h1NvjFhj6hK7mT9A55hHoTmDURXfLSHzxrLxH2HzwB3vsBXQwLpjvdU3QBsJMCFM0XvGXNta2zZXHB5j/On/Rz/60Q9auwYZs3FJBWAGuCjJF8BsfgEwtQsQqP+slUCzs88+uxgv2CLGdNP7DpI9NymNkUHW5kk8m8NeJmHlKSjDRKLEbEPkJKLM8th9992LzcyoNT9G3ew/gR/PSq86/J0Z/Bi1gXN+2QLZAoNZ4KI3p3TtP6f0yMekdNgtKS3ziMHeb3m6D/jBSXGK5/TKKaQQAydvg17p6KQMtXzYK1id+KJkt7EXRmaYMWZkQ20jDbiwkb3zzjvTAQccUFzdKBSDjW2aDz300GKz2ReQiCrbpDrplZe+qnO+mprXtywADQcWYMBB2mabbYoQkj5X3Ns8OwG1qebMcUpOPvnkwqHgcBprHAbADyaGDbg2xa0QgBKnnxxn+4wIYeEosRvHPxzCOCW2WQ9nvM7BteG3XwmHYlTgR9+2DlK3ah+FAw/wqnPY+7S3aTywo5Plsv3Kz2INGK9YH07/CUNydpwYByhX1weDOMJ1z3LMOZLYCkIjusZJ040i5qKwBA67+gutAiT50wXiNZ1q9wU/rKFlu5bfAzIBS4yLcDqrfdQX/KC3Z305//zzlxD49z5nHcAIXNFvmNFRXl+tGOsXWwEb5BEp3je//W6QPu8CP9psZ10FLgBfgKQSYAYA1AbkYCZiIgHurGfl9TQEpIFGxhrQCPssGBZRX6wrNqjTJTFPyu9aQ6vAQJ+5Yn0Txh9rlb8BZf4G3AwCfgCmfCd8h0IwGmPMzUUBGBOVxhrCgLEmW58xhJ7+9KcXwFbb+0CPDH6McTORs54OC1jsIK0RYuLkBSXWn2lkedRZLTM/pmMs5VpkC2QLpJR+dnNKJ5eu4xT68ux3jsw0XeCHU0ObPBsYlGoJBd2GGr02Tvn6VsgJmvDDrlPVvvnN6nPYDU5inYxyuNgRAODk1EYbiBAncX0BibrNOqd0HOCHstTrwgsvLP6gqUtONcuOQ13/2PRzqFHMASBOMTkVd999dxG6YSNuvHEAOVVCLZxOl1NoKpT1Ozjbxhcnh5Oxww47FGNXiA27Rsx/nVM3LvCjb1sDSOxTt+p4AHrss88+tSwgNuuTZ9M8YjfOcdPNGhw62hPmNLsbx/aAflYGP6q3cwziCNc9G20CvAUrpW2cNIU6CJPS9xgW2AIcQHXlXI8b/GizCQaGtmF4NAm99gU/mp7zc6EhAEyhSFUntS/4Ec8JfSrbLH4OSNJHg/R5F/jRZjusIEyEskMf47uqDVQe903zqFxvejXaWGWkRH2NQWAPQLJax5i31ijgIECuDvzomiuhh+LWnOg3bBNrJLB8EPBD2wApvj3lyx8wNkInylgUbhrMIWCHegcbpO194T0Z/JjVXUqud28LBIVq3XXXLWLhNt98814ia70LmMCDbzrrpvSBl2yRlttgp7TXa96WTj/w6RMoNReRLZAtkC1QY4F7b0/pm2ek9OX3pPSar6X08EctemjF1UZiri7wwyYu4n5DPJIz6WSIY4l2O0jyjXBai64dYMog7y+UZ50yi5e2gUTD5jjaiKKH23hyvoKe3QV+YFzQucCs1B99Tp6b7Ni3LKfSNAc4jNrAicTIwOzpE8ogPMWmmCOh/kQDASGo4gADJ9VRF3Uth0o5rfc7YEYV/MAEERbgZJKTseGGGxZx8WWQrg8YUGZ+VO076Bjs09bIs0/dqn0UJ9ZOZMugYojdYp+U2THKqoI9TW1y6iv+v8r8AEwBFDjPtAo4mpynqL8wCGMZmHD99dc/yBEcxBGuexZ4CPAx7rU5GAdN46QJ/FBvAGScapeBQqwBc5ATWJfmyvxoc3L1nbnAqS0zPzBt2N5aXAY1MBGwGvSVVHY4jT9AinCNcviKkCgn92XmRzk8oS/4Ec4xsNH3JFKZnTNX5oe20t0AOtSxKspjhN4HjYrQAYr6xHxo0sPow/xgf+s2+5fXuQgt3HXXXRuZH0IF9Sm9E9/OJuZHF/ihnvqUzpOD5mc84xkFU65OALg6bqtjtgkYM8YAzP6UmYrWEfajnRLrSF3oVbyfwY+s+THo93Imn7dYQk/F3HYhkNPcQIvIX2yya3r54e9Kx2XNj2nuqly3bIGFb4HPHZzSj65K6bB/G3lbu8CPYCiI88fg40SKZ+b4cnwGUdBXed8IYojoszb2wh9mhRU4auNzvGyGUZadjGLTsDH2g9DRcNjqnKxwLJywr7feesXJnRNWm/JRgx91ZQEtOFhOpcvaDhypPuBHOExsyglzi41NP20HYJvxITlVpE3AQQ1BV2MS+0h7sWbKjr3xxQEGpABU6m4V6QMwNNlXn2ifZE70Gf992xrzowuoqI6H0CowN81Jf3OsCFUCBjgwXXk2je24UY9wozAs7VceRog8OdubbrppIbrpd8awkAMaIIBTgBxbdjl0bXPLeNZnTpz1KXfCnOHchp5E1zip24+GfgmnOPREAlTRHkyk/8/emYDdVLV9/JZ5JhXJrFTIkJREGqWoFBpowJuKJo36entLI0qlCSkKhQolkqRCKkMyhEShCBkiFUn4rt86rcd+tjPsM+9znntd13Olc/Ze617/NZx1/9c9oMyGygoYivxg/i1btiynTmI9tG3b1hC+zpgfkTDB7YB1TZwKFH8Key9kFuQg/2ZMsMrBioCshwShpV9O8sPG/GAusN8wTjZODHuHM+ZHLOSHjfkB6cCcw2ot2BhFQ3hhYUFfCJbKHmMtyohrE4n8gKBg/UNcsZcy/7EsgyhDaQ83nrwHqeB8j/2HNWzdCCGRiIfBuNjMKsx35gx7Gb9r1n3FGfODPYvxYs5C4oQimiPNC+q2ehZ9C2fNEon84CID4h0ikblp5wZENmsXdygKKYf5raa/kMuWmI/0PrKp5UeiTw5an+8QwASSTYJ0Z5lcID+qnNhC5Jy7ZPGDLaVU0YKZ3B2VXRFQBDIZgcHNRMpUFrlidEy9IOB0qIJSicJKgEkCaLoLh0aUPQ6DxG0iawY3vRDcsaQ0xfeaWysO4fxeYG6OfBxK/R4PKibww7yEEkPmA/DFWpLfTiwpiOSPPzWFeASQJBAC3KxDkhDrAOUC024sHbj1w4qG7CXc/nNLj8LDbS83vVOmTDFjzHO8yxgGu/2Mpi3iLCALh2MOyfxmIif/DqVcOKGwt4k2SwzKKe+jfDqDJvIcygY381Zx5Bna4ZYehYTDOId3rE3r169v5iqWB7YQxwDCDbICSxGUSvsOcxqrFUz/CVoIZljdoHS58aUNlEbaQaEP5QriHnKvfYUsiCQbhAPrxT0fGDuUO0gPyIdFixYZqwsUOeSM1F8UtlCFILYodpzrsIYgpgKxDbDshQSFOABbFB0UfRQlbnwhTIhBgFLOnCSbDW4cjIFzjmJSH84KjBgHBQsWNAosY4DSjzUJ68S+F26eMP6hCpgzX5CBuUOgRxQ6ZERBhYQMRnC51wrEAgGKwRGiBusAyDnmEbfrkEIojpCbEHLM6UiYYM2BSxjWNyieKMtkA7IWY8xFFEvGGFKI/Zs+BNsvcDEjRg+kIq4Z7AmMDesCiwSUdvYI9hgwZqxxZ7Pzhj2DsQtVWEM8yxoCB/Z5LBQgLpCP9YVc7EsEXWWOhguiSjvIyBrEygxXQIg2CAQU/0jYsZ/QNsQ6ll8QM+yxtBsp2wv7MePG7xHYEzgYkpX5y9pnz2Pe417DfgpRA1asASzNKBAU4MC8YJ/kGdYJMiEPln/ucWL9eJkXEB78boCBLfSTuYB8oQhZ95xlnCHR+N2xmboICo0LI6QfFm+2ML4QQ7YdJ4bElwr2PnPI2UfbHkR3Xika8DSvjHSQfrLI+UHnkMvkZzOAtbc/FH6EhoNc3QYnyY6WD8oDbWpL12aBWygtioAioAikHIHepUTO+L/AXwwFZQllNVwJRX7wDodubjM5vPFvfLu5LYw24Gmo9m0adH4nKPgW5wVrEKf7BodJG3wRXL2YMIMVB1pKKg6Uzras7DYILretKGBe5UZmtxk6/4/yHuzwTv0oaSjBofrKAZ04NNwOozBZWbBe4PYWyxFnQEYvSykUvii0WDx4IXqi7asXuUI9w/pE0YrmNthre2ABqWFjAdj3vIyN1zbCPQf5AWEabg7EIgtzGSKBgtVCpNS/XvrirJP5Sv2sFS+WQu76w/XbtgOZ6aXuZM4P5PYyRl7ws8+wJ6BDRLu32PfpL5Yw7jkbSQY712mX9cS+5J4bdq6xz7i/c1qnQNDFsj8GkxHyiN9eiGBiQtm5CtmEVQnkBy5GsRRnn4Pt42AJqRTKbSjS+7HIlOnvKPmR6SMYo/wsFsyqYd4x28MHF/aQzYzbHW5YrDlfjE0k5TUWPgxuo55D5NsNO2RWr7OS0o5WqggoAopAWARwd3mttUjn90WqNU84WJHcXtirCeDGLRg3hpjD4lsOeQ0h4iW7RzRC85vx6aefmttibgjzmjVINFjps7kRsCmEucm3ljP2CUzNOX9w8xoNQRMMY9YEwQa5gUc50qIIKAKKgBOBYK45iUAICxQsTNh/rGsg9drAypCxWHNo8QcCSn74YxxSLgVmb5ibYeKMGSFpcO3NC6aLmFthxum3YsmPviMny/Uj58uY65tIkxrRBfbzW59UHkVAEchABGYPFJlyr0jvwM1koksk8gOzVW7c2betdQLkBCbAuBbEessUrB8QH1ipQK5gKYj1B37i3OJrUQS8IIAbA/743IBimYE1CCbpmMtjmh1vmmRu2jE3x5Q/UlYbL/LqM4qAIpBdCJCNBVcz4pQQg4f0ubgwJaKw/+Bygy6FWxWuJVhDkSaceEmQu+HcvBIhg9bhHQElP7xjlVVPwn7iP8kNHn6QTvIDH0j8EP1MfkDcnNbvE0N8aODTrJqa2hlFIDMQGHOlCBlfbvw8KfKGIz9sQECiyTtTGNpbJnyoI6WDdAuNWTQKqXWZsS4vI0eONP7BxLAgDgMxHdTqIylDnvWVMsfIOkN8BFwkcINBIUiUO4PNNJOI+rJ+MLSDikAeQwD3D37jbEmGCxruQD/88IPRr/gthQRRKzT/TTQlP/w3JimRCMuOxx9/3ASUYkOw5AfBi/DB5eDt1Wc2JQL/24i1/ID8GDBthQyYtlIDn6ZyALQtRUARCCAwoK5ItWYibQcnBREvlh9kPcBd0WZMwOyfgKcEXYMAiaZAgk+cONFEmCdwotPKg8BwWHnkhXgf0WCmzyoCioAioAgoAopAZiGg5EdmjVdCpcVEC/KDKNIU2EmitROZnAjWfrw9cZIf67btkmb9PtHApwmdFVqZIqAIRETgr99E+lYWadVXpEmPiI/H8kAk8gOigxSNpLYjXSPWIKT4I6vAxRdfHPX+bdOMko2CGzGsPDp37izNmzf3FLAvlj7qO4qAIqAIKAKKgCKgCKQSASU/Uom2D9vCF40UTlhSEHEdHzhMUf1IfACfk/zg/7uN+EoDn/pwXqlIikBWI5DkYKdgF4n84BlcU3BRJL0nJrZY63nJLBBsbCA/SK+IKyQuj6QN1KIIKAKKgCKgCCgCikA2IaDkRzaNZoL6gm83B+lEBQJKkFimGjf5MXXpxqCBT3f8tUfW/borV9O1K5ZKpChalyKgCORVBKb3EeEvScFOvZIfiYTfur0Qsd6v5Hci+xtPXVu3bpWPP/7YWNu0bt1aypXzHnSbuBS4mhL3gqwAifqdtekd+S+lWLFiIYkwm/bSPoulD/FiSB3pLPzexprKMh589V1FQBFQBBQBRSBZCCj5kSxkM6RedwAgxH7jjTdM6sTTTjvNd71wkx8IGCzwKeRHvd5Tc+Tv2qy6cY/RoggoAopA3AgQ7BTXl86T464qVAVeLD8S2bg74Kmt2yrVRYoUMUEqnUFRE9l+ptS1cuVKk0qV8XnllVcMOfDUU08J+HgpXC6Q4YTYWm+//XbCfmcZlwULFgjBzO+66y7jskR2FRvA1inb+PHjpV27diaOC+kXcZXCjWrZsmXy7LPP5qSePeqoo6Rhw4ZSuHBhL13TZxQBRUARUAQUAd8joOSH74coOQJy+/Too4+aoKfBCgHvMoH8cJMcLWodLg2rlJXVW/6QCQvXm67lE5HzTzhSBnY6MTlgaq2KgCKQtxAg3keDjiKt+iWt36kmP4J1hPSkt956q8ybN8/8Vtxxxx0ybtw4k8KPIKgFChRIWv/9WvEzzzxjSIIBAwaYlPC4GUESBCvE0JoyZYoJSussNr7Kiy++mPDfWcgPxmrt2rUyevTogwLf8ttPmkcIEGJ7kYLRFr4jdTJWKVyCRGPR4tfxUrkUAUVAEVAEFAEnAkp+5NH5wOFr1KhRgolzqVIH3EHwIR88eLDUq1cv4YeyREDttvxwkx+2jVrlS8qKX37P1SRpcbH+UPeXRIyE1qEI5FEESG9Lppe2g0QadEoaCOkmP1DsH374YUN4YP1hM4LxG0FgVbLJnHzyyUnrv18rfuSRR4SsaJAgkeKrQDAsXbo0F8FAv5JNfkBWzZw5U5o1a2bIDKcbE/JMnTpVPvzwQ/Mbr+SHX2eayqUIKAKKgCKQDASU/EgGqhlQJ4evJUuWGNNXd+H2h9SJhQoV8l1PQpEf+fJh4ZFPmh9zmAzverJAigybtTpH/mUbdsjS9Tvk522544CoO4zvhlgFUgT8jcDySSJjOorcOEukQr2kyZpu8gMLgnXr1pngp/xeWPKDDvMd1gGdOiWP/EkasB4q/u233+T777+X8uXLS4UKFXJZuHglP7799lu56aab5MwzzwxLfpx44okm1gauJSVKlMglnQ1ou2rVKqlRo4YceuihEeOx2LEhHsmYMWNkxIgRJiMQhfqGDh1q3FwgPZT88DAZ9BFFQBFQBBSBrEJAyY+sGk7vnYHgGDhwoFx11VXmgOcsZH+pVKmSifvhtxKM/Hh44rJcYvbvUD+o2Dt27ZFBM36QQdN/MN/nPySfXNu0msYC8dsgqzyKgJ8RSEGwU7qfbvJj/vz5JgvYddddJytWrMhl+UGsi2rVqsm5557r55GKWjbiXvTr10+qVq0qF110kaxevVqGDx8uPXv2lCpVqpiYGsOGDZPNmzdL9+7dpXLlyiZLmrts2bJFvvzyS+NeghVlx44dTUwQGz/DWn60atXKZFfDQqNPnz7mewgTLDXI4vPAAw8YouKSSy6RkSNHCvXed999QeN4WBks+dGgQQPp0KGDcW8lgw8Fax7cli677DK55pprlPyIeoboC4qAIqAIKAKZjoCSH5k+gnHIz60eB6ljjjkml5UHft4ETMuEmB/Rdt+6yWApsn+/SPNjDpeR/8l7ptvR4qbPKwKKwL8IvHZB4B9JDHbqB/IDgrxXr16CEk0KXeJAEUTz/fffl+nTp5vAmGXLls2aaYFVxHPPPSdYWTzxxBM5QT4/+OADefnll+Wll16Sww8/XLxafpARBssYt3UFgFnyA6sa4oFgaYmFxltvvWVIDlxRkQHSyQYthfgAf9xYzj777JC4W/Kjffv2pm4CoVoXHQKtYl1Ss2bNoLJpzI+smc7aEUVAEVAEFIEQCCj5kUenxrZt28zN1fr166VJkyY5gc0IZPfee+/JoEGDspb8sJYiX/ywVdZv3yWTb22ucUDy6DrQbisCUSNAsNMmPUTO+L+oX43mhXRbfiDrxo0bTVYSrB1sadOmjTz99NOGNM+mwm8hZAUWHxAMtliigvgnfJdI8uPJJ5/MsZ4hwCjEB/+FsECWpk2bmpgrFNxYcFUBd+ZGqOJ0SSIdL30h8OnRRx9tftfJ7kIMl2DETDjyA3KI7HBkj8ECU4sioAgoAoqAIpCJCCj5kYmjlgCZOdDNmTPHpLpzBkOjag5fmDRno+WHEzrcYC4fMlt+3r5LxnRrogRIAuaVVqEIZDUCGxeLDG4mcsUokePaJLWrfiA/6CBK7/bt24UUrWQ1IQNINiq/luS4++67c8UysZ/fcsstJsNNIskPZ7YXJ/mBlQdWIbjAWJcVO9mCxQZxTkQn+cElBzLjVtOyZUsh+wwuOKGsUsKRH8RBIRg6OBQrViypc18rVwQUAUVAEVAEkoWAkh/JQtbn9XKQnTZtmnTt2vUg8iOTAp7GC7MSIPEiqO8rAnkIgYVviLzbXaTnEpEyVZLacb+QH8E6iWskJEg2WX8QD4M4GGeddVYuy4rly5ebGBnEzojH8sN5qRAs24uT/IBw4mICyw9nNhYsNrAACUc+uIPR4vIyceJEUxdESPXq1WMiP5CZLD8PPvigiV+iRRFQBBQBRUARyEQElPzIxFFLgMx79+6V119/3RxeTz311FwECL7H+ARnu+WHhXHdtl1y3oCZUrpoQeneoqYULZTffNW+UaUEIK1VKAKKQNYgMKWXCATIveuS3iU/kB9///23LFu2zFh+OAtxP9q2bevL34hYB8bG/CDI6/PPP2/ibvAZwV2J+xFtzA8yuNx2220mUCoExpAhQ+T00083AU4jkR9kdcFV5c033zTtknGGQoparDauvPLKkN2E/CCT2w033GCeIbUtgU+JAQJxQXyRaC0/cMPB1emff/4xfeH9hx56yARz7dKli6lTiyKgCCgCioAikAkIKPmRCaOUBBkJ6nbvvffK3LlzTfo8ArlRuFlauXKlcX3JK+QH/f50+Sbp8tq8HKQ1BW4SJp1WqQhkOgIpCnYKTOkmP3CZwMUB8sP+PmTCb0Q8Uwwln/gmZHWBMOB3kqw3KPxkRSMgKaliwQZ3FFxJiJkVqkyZMsVkj8GK4+effzaBxBctWmRS0NIOhAQxVGiXumkXtxQIBSw0aAsrGz4j+wtxSW688UYpWrToQU0Sj4PMNFh52DTE3bp1M0Fp+a2nHQKlQlxBkIwaNcq0QcYe+gqhAbkyfvx4gfTC2oV2uCghc82kSZNM/VjHrF271sh4yimnGEKlUKFC8cCu7yoCioAioAgoAilDQMmPlEHtr4a4eerdu7c5yLgPUn6+1XOnuk0Uqlh/NOv3SU51l51UWZ5oXy9R1Ws9ioAikA0I9C4VCHSa5GCnfiA/+I0gOwgWBO4YH362DkzENMPCgeDfBQsWNNlR4ikQCaTQLV26dEyxUqwsuJoEIz3ikU3fVQQUAUVAEVAE8hoCSn7ktRH/t787duyQGTNmyHnnnXfQrY2f/blTRX4UKnCIvNvjNA2CmkfXh3ZbETgIARvstPP7ItWaJx2gdFt+fP/998YyEKsDLYqAIqAIKAKKgCKgCGQDAkp+ZMMoRugDN08EMcWH2Z3ZxUv3MafFp9cPt07JJD/Wbdtp4Nj8+9/Sf+p38uPWP6V/h/oa+8PLJNFnFIFsR2B6HxH+7l0rUqR00nubbvIDi4OXX35ZmjdvLnXr1s3VXz9nBEv6wGgDioAioAgoAoqAIpCxCCj5kbFD511w/HtHjhwpRH2PhcAgtV+NGjVypf/z3npin0wW+eGWkiwwd769SD5a9oucUqOcnFe7fM4jxAPRoggoAnkMgecbivzzl8jt36ak4+kmP+gkgTOJUwGBjguILWQLIx6FH+NCpWRwtBFFQBFQBBQBRUARyEgElPzIyGGLTmjIj169ekmrVq1yHWC91jJz5kxj+typUyevryTtuVSRH7YDD09cKsM+X5PTn57nHCM9z6mVtP5pxYqAIuBDBH76UmTYeYH0tqS5TUFJN/lB6tcePXpI7dq15aSTTjKBMynEryDwJZlMlPxIwUTQJhQBRUARUAQUAUUgYQgo+ZEwKLWiVCCQavLDGQg1Xz6R285W8iMV46xtKAK+QgDiAwKE0mWySNVmSRcv3eQHAU+x/GjXrt1BfZ0wYYJUqlRJGjVqlHQctAFFQBFQBBQBRUARUAQShYCSH4lCUutJCQLpJD/oYItah8vwrienpK/aiCKgCPgAgYVviEy5V+TvP0QqnihSoIgIQU+TXNJNfmD5MW7cOOnevbuJ+eQsuL0UL15cDjvssCSjoNUrAoqAIqAIKAKKgCKQOASU/EgcllpTChBIB/lB/A/KUx+tkI+//UUm39pcs8CkYKy1CUXAFwgsnyQypqNI20EiDVLn+pdu8mP//v0ybdo02bx5s1x88cWG7KDw+eDBg6VevXrq9uKLCapCKAKKgCKgCCgCioBXBJT88IqUPucLBFJNfjg7DQly/nOfST4RQ4CUKnogAKAvwFEhFAFFILEI/PWbyODTArE+Ok9ObN0Raks3+YHby+WXXy6LFi0KKumsWbOU/EjpjNDGFAFFQBFQBBQBRSBeBJT8iBdBfT+lCKST/KCjy9bvRUSOHAAAIABJREFUkAue+8ykvyUNrhZFQBHIYgRsetsbZ4lUqJfSjvqB/BgwYIAgh7X6sACQ6pZ4HxrwNKVTQhtTBBQBRUARUAQUgTgRUPIjTgD19dQikG7yg94Om7VaHp60zJAfkCBaFAFFIAsR2P5TwOrjuNYibQenvIPpJj92794tq1atklq1amnMj5SPvjaoCCgCioAioAgoAslAQMmPZKCqdSYNAT+QH3TuqqFzZP6P26R7i5pSsUxR01+IECxDyBDjLC3rlE8aHlqxIqAIJAkB4nysmSnSc6lIkdJJaiR0takkP1auXClfffWVyexSqFChqPv6/vvvS7ly5aRJkyZRv6svKAKKgCKgCCgCioAikCoElPxIFdLaTkIQ8Av5sXzDDmn17Gc5ferQqJIhP9Zs3Sm9xi3O+bznOZoaNyEDr5UoAqlCYP9+kR9nibzWWqRVX5EmPVLVcq52Ukl+fP755zJy5Eh55plnpGjRAJkbTXnkkUekRo0a0qlT6gLCRiOfPqsIKAKKgCKgCCgCigAIKPmh8+AgBPDnrlatmi/9uf1CfmDd0azfJxFnT/czakqvVsdFfE4fUAQUAZ8g8OnjIgtfFylaVuTGz9MmVCrJDyw/xo8fH1dfW7RooZYfcSGoLysCioAioAgoAopAshFQ8iPZCPu4/m+++UY+/PBD2bt3b46Uf//9t0ycONHcAPoxmJ1fyQ+sPqzlx70Oy49SRQvImG6nampcH68DFU0RyEHgt3UiA+qK7N8n0vl9kWrN0wZOKsmPtHVSG1YEFAFFQBFQBBQBRSCFCCj5kUKw/dTUhg0bpEePHlK7dm0pVapULtFmz54td911l5IfYQYMyw/iezgLsT34bNmGwOfrt++SV79YI3v37ZcH2tTW4Kh+WgAqiyIQDIEJN4ssGBH4BquPCiekDSclP9IGvTasCCgCioAioAgoAlmKgJIfWTqwkbr13XffyZIlS0yAO3eZMGGCVKpUyaQy9Fvxi+WHV1x27Noj3UbOlzmrtkqdiqXklBrlzKuVyhSVrs2qe61Gn1MEFIFkI7DiQ5EJPUT+3CxS7FCRKk1FrhiV7FZD1q/kR9qg14YVAUVAEVAEFAFFIEsRUPIjSwc2Urew/Bg3bpx07949o9IYZhr5Ycfhv+98I2/M+Unyich+EWMJouRHpFmq3ysCKUZgeh8R/nrntupKsRSmOSU/0oG6tqkIKAKKgCKgCCgC2YyAkh/ZPLph+rZ//36ZNm2abN68WS6++GIpXry4eZrPBw8eLPXq1VO3lwTODdxhLnjuQHaYe847VnqceXQCW9CqFAFFIG4EBjcTKVJKpPPkuKuKtwIlP+JFUN9XBBQBRUARUAQUAUUgNwJKfuSRGUEqw2bNmnnu7axZs5T88IxW5Afd5EeF0kVkas/TpVTRgpFf1icUAUUg+Qj89ZtI38ppTW/r7KSSH8kfcm1BEVAEFAFFQBFQBPIWAkp+5JHxnj9/vgwdOlTuv/9+KVy4cNhek+qWeB+a7SVxk2PHX3tyKvtuw+/S5bV5UqVcMRnTrYkSIImDWWtSBGJHYPkkkTEdRW6cJVKhXuz1JOhNJT8SBKRWowgoAoqAIqAIKAKKwL8IKPmRR6bC77//LsT5qFWrVsQe//jjj8YN5rDDDov4bKofyNSYH26csAS5fMiXUvlQJUBSPYe0PUUgKAJTeoksfEPk3nW+AMjP5IeffyN8MXgqhCKgCCgCioAioAj4EgElP3w5LCpUKASyhfygf9YVBheYa5pUlSIF85tuayBUnf+KQBoQIN5HmcoiV4xOQ+MHN+lX8mPfvn0ycOBAadiwoS+tA30xeCqEIqAIKAKKgCKgCPgSASU/fDksyRdq27Zt8vrrr0u3bt2kSJEisnv3blmwYIF8//33snbtWrnuuuvk8MMPj1sQAqiuXr1aevfuLTfffLOcfPLJOXX+9ddfJqMBViYtWrQwn8+YMUMqV64sN9xwQ9C2s4n8oIPPfbxSnv5oRU5fNQtM3FNOK1AEokdg+08iA+qKtB0k0qBT9O8n4Y10kx///POPPPPMM/LII48IloPu4te4UEkYCq1SEVAEFAFFQBFQBLIEASU/smQgo+3G1q1bze3dXXfdJUWLFs31OsFR161bJ5dffnm01eZ6fvHixTJ9+nSB5OjVq5e4D8u7du0y7U+cONEQLmeffbb06NFDLrroIilQoECeID/cgVCV/IhryunLikBsCODu8m53kZ5LRMpUia2OBL+VbvIDInzIkCFy0003SYkSJXL1zs9xoRI8DFqdIqAIKAKKgCKgCGQRAkp+ZNFgRuqKte6AjOAm77333pMOHTpIoUKFcl7ds2ePDB8+XLp06WLIiEQUm2kmGPnRv39/Q3iUK1fOU1PZZvnhJj/qVy4jE246zRMW+pAioAgkCIF3bxRZ85lIz6UJqjD+atJNfnz33XeyZMkSadeu3UGd0Zgf8Y+v1qAIKAKKgCKgCCgCqUdAyY/UY562FvHVxt1l7ty58sQTTxh3lGOOOUYgFJzl0ksvlc6dO0fMCuO1I0p+hEYK8sOWad/+Ylxg2jeqJP071PcKrz6nCCgC8SKAy0u1ZiJtB8dbU8LeTzf58eeff8qgQYOMC2SZMmVy9WvChAlSqVIlkxVMiyKgCCgCioAioAgoApmCgJIfmTJSCZbz22+/lVdffVUeeuihg9xeEtyUhCM/8CcvWbKkkQFrlCOOOEKuueaakDJlm+WHG+ths1bLw5OWSc9zjpGe50TOzJPosdL6FIE8h8DGxSIEO/VRvA/GINXkx5YtW4ylh7PwGW6J55xzjonFRNm7d6+MGjVKunbtqgFP89xi0Q4rAoqAIqAIKAKZjYCSH5k9fjFLjxUIN3v4cufLly/mery8GIr8wP2GgHpYmhx77LEm6Oo999wjFStWlDvvvDNo3A/ID4KohioEVn3wwQe9iOXbZ+58e5GMm7/OWH9gBaJFEVAEkojA7IEiU+4VuXetSJHSSWwouqpTTX6wTxNvqX79+lKwYMGwwuL2MnToUCU/ohtSfVoRUAQUAUVAEVAE0oyAkh9pHgA/Nj9ixAipWbNmwg62ociPYH0nkN5jjz0mb7/9ttSpU+egRyA/KlSoEDIbDC9kOvlBH64ZNldmrtic038lQvy4UlSmrEBgzJUiZHu58XNfdSfV5Mfy5cuNlQdBqCMR4uzT1apVS9hvhK+AV2EUAUVAEVAEFAFFIGsRUPIja4c2d8fmz58v9913X8TeYhGycuVK6devX9zZXmxjociPX375RVatWiUNGjTIcXOZOXOmSXsbKo1itru9WMxmr9oqVwyZreRHxBmrDygCcSLQt7JIg44irfrFWVFiX081+ZFY6bU2RUARUAQUAUVAEVAE/IeAkh/+G5OkSDR79mxjUUHawiJFipg2+Az/7dNOO5BdhAj/pDjkOW72ElFCkR/E+8DC480335Tjjz/eNMW/b7/9dnMDGSyYXl4jPw7Jl0/27d8vLWtXkCHXaHDBRMxHrUMRyEHAxvu4YpTIcW18BUy6yQ/cECGna9WqJfnz55edO3fK+++/L7/++qs0btzYkNbuYNm+AlCFUQQUAUVAEVAEFAFFwIWAkh95ZEps3LhRvvnmGzn33HNNjzds2GCIB9LMFihQIAcF4mlg0tywYcOgbiexwBWK/OAgTWndurX5L0QMAVjxJ3/++eelVKlSBzWXl8iPsfPXmf7PW7NNftz6p2aBiWXy6TuKQDgEpvcR4c9n8T4QOd3kx9atW2XgwIHGDYaA1LbwG/HOO+9I6dKlE5YOXSepIqAIKAKKgCKgCCgCqUBAyY9UoOzDNrDwwMf74osvPki6hQsXGteXDh06xCU5dYwfP15oi8wyXbp0MYFNCXBKit1//vlHBg8eLEcddZQ0bdpUPvroI3Oz2LdvX6latWrQtvMK+eHuPETIXW8vkiY1ysmQqxtJqaLhAxLGNXD6siKQVxB47YJATztP9l2P/Up+4Bo5cuRIY0F4+eWX+w43FUgRUAQUAUVAEVAEFIFQCCj5kUfnxvr162XQoEFy7733SvHixXNQsJYf5cuXz7ESSSZEtEfsD4iSKlWqmHSK4Uyp8yr5wRhAgDwwYYns3b9fqpQtJocckk+6Na+hGWGSOUG17uxGoHcpkTP+L/Dns5IO8uOPP/6Q4cOHy5QpU2TSpEkhEbngggsMcW3T3/oMOhVHEVAEFAFFQBFQBBSBoAgo+ZFHJwYuJk8//bRxf+natasceeSRsmvXLhk3bpwQHPXZZ5+VsmXL+g6dvEx+MBhvzlsrvcYtzhkXzQLjuymqAmUKAl+/JvLerSKd3xep1tx3UqeD/LAgQEqPHj1aPv74Y3n44Ydz4kTZ70uWLCmFChXyHWYqkCKgCCgCioAioAgoAuEQUPIjD88PyI4BAwZI//79TRA7yjXXXCOPPvqob2/08jr54c4Cc8e5teTWs4/Jw7NYu64IxIjAs/VE/twkct/GGCtI7mvpJD/oGVYgM2bMMBaASnQkd6y1dkVAEVAEFAFFQBFIDQJKfqQGZ1+3AglCJH8CnxJkNF++fL6VV8mPrfLge0tl37798tOvO43ry7gbm0rtigcHh/XtIKpgikC6Efh2osibnUSKHirSa026pQnafrrJj3Cg8JtBBhglRXw5dVQoRUARUAQUAUVAEQiBgJIfOjUOQoAUuOXKlTNBSf1W8jr54RyPHbv2yOVDZsvP23fJmG5NlADx22RVefyLwAsniWxZEZCv7WCRBh19J6tfyQ9cYoj3Ua9evVxp0n0HoAqkCCgCioAioAgoAoqACwElP/LIlODA+sMPPxgLj7p168qff/4pixYtMhlX3IWMK23btvXlwVbJj9yjpQRIHlnA2s3EIfDlCyKLRgfIjyY3iRQoLHL6XSKH+CuDUqrJD5uS3CvQr7/+unTq1Mnr4/qcIqAIKAKKgCKgCCgCaUdAyY+0D0FqBNixY4dcf/31sm7dOhPIDhLk6quvlhIlSkjBgrkP/T/++KMMHTpUyY/UDE3crUCAXPDcLFm3bWdOXRoINW5YtYJsReCv30T6VhZp0l2kVT/f9tIr+bFmzRp55ZVXjMvi7t27pXnz5tKiRYuo3RcJdM2+f//990vhwoUNLmPHjjXBsE877bQcnEhdPnPmTOnRo4dpU4sioAgoAoqAIqAIKAKZgoCSH5kyUgmQc9OmTcbSg8PsTz/9JEOGDDEH3aJFi+aq/Y033pBq1aop+ZEAzFNVxbsLfpaeby5U8iNVgGs7mYvA9D4i/PVcIlKmim/74YX8+PLLL01mrr59+0rVqlWNO8p7770nw4YNM/t8NOX333832b9q1aplXoMEnzZtmskG5o4DRRsVKlSQk08+OZom9FlFQBFQBBQBRUARUATSioCSH2mFXxuPFgF1ewmO2NSlv8j1I78SQtXuF5HLG1eWfu3qRQuvPq8IZD8CWH0c1zoQ68PHJRL5sXnzZrnhhhvkqquukksvvdT0hNS0kBZXXnnlQaR2tF3FwmPJkiXSrl27g15duHChrFy5Ujp06BBttfq8IqAIKAKKgCKgCCgCaUNAyY+0QZ/ehrdu3SpPPvmkcMAuXbp0eoWJonUlP0KTH2O/Xmu+XPLzDlm/fZc8cGFt6Xpa9SjQ1UcVgSxHYOEbIu92F+n8vki15r7ubCTyA+sLLPfeeustOe644xLely1btpi058hRvnz5nPqxHnz66aeNZaDTHSbhAmiFioAioAgoAoqAIqAIJBgBJT8SDGimVAf5wY0hptJXXHGFnHLKKXHfFKai70p+eEP5zrcXybj566R9o0pC/A8tioAiICID6gZcXTpP9j0ckciPPn36GEsPrDwgJPbs2SPbtm2Tm266SQ499NC4+0eQbOJDjRw5Ujp27CiVK1c2gbIhWyDM+/XrlxG/GXEDoRUoAoqAIqAIKAKKQNYgoORH1gxldB3hkDx8+HDp1q2b4Os9YcIE+fXXX+XCCy+U2rVrCySDH4uSH95HZdis1fLwpGVStVxxaVC5tBTMf4i0rF1BWtY5cIvrvTZ9UhHIcATWfCbyGu4ug0Qa+CNLyfTp0+XMM88MC+xnn30mzZo1y/XMrl275Pbbb5eXXnrJkBM268ozzzxjsno98cQTUrx48bgHbN++fUL2L6wEkQOy/LbbbjPBsxNRf9wCagWKgCKgCCgCioAioAhEgYCSH1GAle2Pbty4UR577DGZMWOGDBgwQM466yzfdVnJj+iGpPd7S+W1L9ZIvnwi+/eLDLn6JCU/ooNQn84WBCA+tq8R6bnUNz2C/GC/DVYINjpr1ixDOrjJj7/++kvuvPNOmTNnjowZM0aOPvpoUwXpas8//3z54IMPkuqSAvmSP39+KVSokG+wVEEUAUVAEVAEFAFFQBGIhICSH5EQytLvsfx4/fXXjevL7NmzTeaXxYsXGxNq3GD8av2h5Ed0E9IGQrVvNa1ZTp5oX18qlc2d4Se6WvVpRSDDENj+U8DlpVVfkSY9MkL4SG4vjzzyiCE7yM5Vrly5HPIDooS93VqDJKOzI0aMkJo1ayaVYEmG3FqnIqAIKAKKgCKgCORtBJT8yKPjT8wPDscffvihnHfeeXL33XdL06ZNfe/DreRHdBPWTX4ULZhfdu3ZK5AgNQ4vIYUKBNybmlQvpxYh0UGrT2cSAu/eKLJ8UsDqo0hmBHiORH4Q8PSBBx6QN998U4499thc5AdujBdddFFUI0Q8D1xp1q5dK6+99pps375dLr/8clm0aFHQerBK0YCnUUGsDysCioAioAgoAopAmhFQ8iPNA5Cu5iE/Hn/8ceO//dtvv8k777xjIvpffPHF5r/58JPwYVHyI75B2bFrjwz7fLW8NGOVIUHUHSY+PPXtDEDgi+dEpt4v0qS7SKt+GSBwQMRI5MeaNWukc+fOxlXRkhDjx4+XF154wcQBOeqoo6Lq6969e43FCFaBpND96aefjPsjcrjje2Bt0qhRIyU/okJYH/YTAn/88Ydx20qU6xbrZ/78+cYaq2jRosaqlv+6PytRokTKYSB2D7HdSpYsGTGeG6my6QMkaIsWLaRJkyYpl3f37t0yd+5c+eqrr3KwTAduyeh4ouddMmTMlDqDrblMniesvdWrV3uCv0iRItKwYUNZtWqVfPHFF0J2NlLeH3PMMZ7ez+sPKfmRR2cAPy4smlq1ahnfbSL7r1y50hx0//77b3nooYfkxBNP9B06Sn4kZkhGz/1J/m/8NzmV9bn0BLny5CqJqVxrUQT8gsDff4j0qyay92+RnksCmV4ypEQiP+jGzJkzZeDAgfLggw8a0oIMLLyXCIXF/RvhhI1DGoTIYYcdliFoqpiZggDnD5QaiINklaVLl0qHDh1MljvIwkQE7+UMtWPHDhNIfvLkycYdjaxL7s+si1qy+has3qFDh8p1110nr7zyivznP//JeSQY1sTz4SxIUONbbrklqe5zoTCArGE/e/HFF41i53TtSyVuiW4rGfMu0TKGq485DnnDevFDUoRga86uL7/J6mWcCGBODK9bb71VGjdubF657777hPhfw4YNM59x6cEzS5YsMZcVhQsXNiQhGdnefvttvZDwArSIKPnhEahse8xmeyHGB+kSWVgw7Zdccol06dLFt6lvlfxIzEx0u8MUK5RfhnVuLE1qBGIHaFEEsgKBUZeJrJgS6Mr100Uq+o/QDYWzF/KDd3FXWbZsmRQsWNDEakrUTTaHXIKxnnvuuQmrMyvmlHYiqQhA6GF1kMyYNVi+csFTr149c97hAihRBUUdyyunwh7ss0S156UelKOnnnrKBEk+6aSTcl4JhbV1i7766quTOg6RZE83bpHki/b7ZM67aGWJ5fmdO3eaTGKQYukg8ULJHGye+FXWcLg/+uijJvub052U2F7jxo3L5d7Kb/79999v0toT7Py7774zLqqQheqK6m1mK/nhDaese8oZ8+Pss8+Wrl27miwBZcuW9XVflfxIzPCs27Yrp6KNv/0l945fLN9v+kMeuLC2dD2temIa0VoUgXQh8NdvIhNvE1k6XiRffpEChUWqNRPpNDZdEkXdrlfyI+qKPb7AbwS3xPzx21CgQAGPb+pjikDsCHD7iel6MsmP2KWL/KYfyY9QUofCWsmPyOOcF59Yv369/O9//zMEiN/JD7/KGmreYO329NNPy2WXXWZSytsSjPzgu+eff15atmxp4n0p+RH9alTyI3rMsuINftz++9//yh133GF8xPwa48MNtpIfyZl+xAJ5aNIyGTd/nRxesrBUK1dM8h9yiCFCWtYpn5xGtVZFIJEIrPhQpNZ5IhsXi7zbI/DfM/4v8JeBxQ/kBwFVr7nmGmN6jhlx27ZtpVq1ar4weU72kGL5woG0VKlSUf0+WlNsLHCCuW5g0k+cLXy2Q7l20PaePXtM27gf8ZzzNxp3BW7/SpcunZKx+Oeff3JiRsRLgoWr69tvvzWWGOHcLSx+mN4nysrJPZfCjb2VP1T7mUJ+hMM6EeRHrOvHORbhLD8irYFI4xRu/4g033ENIt14qPVn9wDagMhjDRcrViwpW5bFgXgu0azNYH0IhxnfYT306aefhnVDYtxtvxPZ4XD1uueJF1m97MNu+UO9E2kuesGB+fTyyy+bWEHOS+hQ5AcBzytXrmzifkRLfiRCXi998vMzSn74eXSSKFs4f+4kNht31Up+xA1h2ApuG7NAJixcn/PMkKtPUvIjuZBr7YlCYPBpIsUOFVk1Q6RMZZErRotUqJeo2lNeT7rJDw56KNgc3lG8OVAuWLBA3nrrLUOYt2vXzle3f4kaoIULF8pzzz1nbtW43cQ14MILL5QKFSpI7969hUw6BIStWLGifP/99/LDDz8IN+hHHnmkUQxGjRol1157rYmbgLsB7hWHH364IY8mTpxoYm3hSvT++++bf3O45XsK75BpBxNmFCtS0JNthzgSyPLrr78aBaRSpUrm0EsshwsuuMCQUu4LDAiWPn36CIfkKlWqGEIBefk3PuO4vNKn6dOnm9tD+xlBz21dKEjIwMG8TZs2JjscWYB69uxp4lkgF3/0m2C7yH/88ccbzCAHyCJn42lEqousRbjffvnll3LqqadK9erVzbsEZUdm5h8+7fi6E68DXObNmye9evUySsBHH30kzz77rGmbm2meJ+jv8uXLhRg1Fmdwefjhh40peatWreSZZ57JIaFCjf3JJ59s6sOdhUKwX/7t7iPfRSI/WFPc8DIWlPr168s999xjCDHIxg0bNhh3HMzamQO2cGYjvg+uaGBJqmksssaOHSsbN24044EFr52nmP1TN+NJUGRwGTRokLGoiYS1JT+Y9+wDzDc3jqHWG3OAWATItnnzZjNH77333ohxiJjbBFiG0MI1h3Em6PKKFStyKduR1oCdZ+DIOlu3bp1s2rRJevToYebP4MGDzXxGpm+++cbMNwhe1iyfM99pg2xZrIkaNWpIt27dDLFAf8AQ1wJcpfg368i5ZmbPnm3WCThDnhKHibgM7B3MS+e8QwmNtEaddTM/cW3ANWLx4sVGTuLWEAeC8Sdbl7uw77A+R48ebTI7Ej8C2Zs3b25c3hlj9pBwcxssSZDAGgOjs846y4wTGSLBjoJsxM9p3769IXuYl8znYAE4wZ11R71gQ2Bdxgclnnd4nzaIfQFJBylAME/kZn2BORjYfcq55sA0nKxe9mH6Y+cjpBIkNEGAIf7r1q1r9jr2fMbX634c6+9TKPLDWZ8lP7jQJmBqqD040tqJVcZMfE/Jj0wctTwss5IfyR38sfPXyV1vH0htWat8Sbnh9BrSrlGl5DastSsC8SAw4wmRTx8N1NCos8i5j2RMSttQ3U43+eEkyDlQzpkzR1599VVzAMY09+abbzb+xtlUOGijQEJYQH4QrJLAj9w6ohxwCMbsm4M9Sh3fo+j17dvXKCAcPvkcMoGDMfWghKJ8oqCiYBFXC+xQplF6idXC9xzKiclA4Drrt41yQDBbFCQsRXgeRZT/oggQQBG3JJQOZywH55igGHTv3t0oG/QNhYGDO7JBLNAmih3PoVxD3mB2jRJJO5A8tj1kJGgmig6KHMq/PXjTPko9GKGYXXHFFcY0G7faaOuCNHG6vViTcIgmJ1kxdepUo8yihJKlzirt9BE5IT8wf6cublSdwT5RKn7++eec+iKNPUQV44cSi4JH3DTqQ3FDSQumiFnXADchAo70AzKM78CYgpIKtoxLqICSKF7IAAl53HHHGQUSBRRyy6a3huhACb/rrrtMPcEsOey4ubFGjmhwdM419glIBUgC5gKkHvLyb9YJymOwwvMQihAmBGYFSztnIFNs/BSIo3BroEGDBkYZJQYSc4+5CMmIsowCDalo5ybKM+uVOAuQRKwN5ER5tHMMbMmohWIOCcHn1MecY+8jTh7vQVgy/5kTzAWIK5t+nDXKnsAax4LLPe/AI9QaZZ8ZMWKEIVbZX5jD7AeQOs55zZ5BCWZJBgF74403GmIRUs25NiFOIDEgI7zMbWSHBHAHoGXtsMdAKp5++ulGFvoMCcReE8ydnt8XxpLCXgIJQkFOZGLNYnEIuWn3VL5nzTJXmLesPYufO85OKFkhQsPtw8iBbMwN5KAeCvs+84E5wN7LHEW2aPfjaH8voyE/wu3BkdZOqN+PaOXNlOeV/MiUkVI5DQJKfiR3IkB+PPnhd6YRUuGWKlJQ1m3bKWWLF5Jtf/6d0/iY65tocNTkDoXW7hWBr4aKTLpDRPYH3mh8nUjrp72+7dvn0k1+oAChGJcpU8YoaRycIQLOOOOMpGbiSNeAoLhxwEU54CBNJhsICpQ3CjePkAQcRnkG5drezHOwhNDge6wPrIk7RBGKKoQCFjQQDty4ojxbEoI08ygTEAngjbsLCg4KMf/mpr9Zs2ZGEYA4mTRpUo6CQfpSgt5hBRLs1tcqBtyFKT/XAAAgAElEQVQ+W2XZfoYsKFeMKwWlhrqwCkBx4//pM5YuzuxBVnl68sknpXXr1jnkBy609hbYrVhHW5dbIbf1sSZQYG2xCiBWSOBvlXbkBUMwtp9BKDG+tjiVUJSZSGOPFQLvoOwyhhAyvMNtqpOQiWT5YQkRm/kD5RucqQ/LB/6N1UuogvKGsosckC+W/CDYMUokChtkEIphnTp1TDWxkh9ecHTKSR8gSCGpIACY08wX5jufhwrGiHILWWHnnq3TjSWWCuHWAIQGVlAQDZY8g7RiDkNeYMVh5xKKuiWLaM+OB+SNncd2jLF2gOCcMmWKfPDBB2ZNQ7bZ+QdhQ3uQHwSJRZGEwELphzhl7UICMs9CkR/B1ihrzLke2QdmzZplcIQcsmveOf/c8wYMnfUEWw/WAi3S3A5GKFiSFwsa9jlrxca4gyNji6VUsML+CE5Y5DBXIR0goCCc+N2hf2AGoQX5S7FjgsxY6UBwBVtzocgPG3Q21D7M+gyGkRvHSHMx1H4c7e9bNORHuD04VfJG2790Pa/kR7qQ13ZjQkDJj5hgi+ul2au2yn3vLJFVmwO+nBQlP+KCNIUvQwjkS2F7MTS1aLRIpZNEynnMT//TbJEqTUQIavpud5Hlk0SqNRc5678ihUoeEKDCCTEI459X/EB+cGPI7SCuDpjScuN4xBFH+AekBEpiD7zcTodTJoIpL7gwYOmAcoUJuS0optzkY7nBd9z4Y4bPoR83BxQu/t/epHJbz80x7hwQEJALuJjg1kEd3KJyC23HAHIGZQjlgpv/YMV9aOeZYJ+5yQ8wwKXFrZBa5RHCAeU/mAWB+7N46kJeXHdQXq3iZ/vpHjOsbFBCnUSHF/LDvhdp7HEBoW9YVvDOZ599ZsYiFvLD3nxjPYTlDq4ZEG2Md7jsM1b5Y27xHnMGcpJ5BsGA0ohrBMqXdTmKlfzwgmOwOUefwAaXFQgBrBeYc8HID6vEY9ngtihwK7WR1gCuH1hHuOeJU8ZQ8RGY56xh5jRr1RasO1CIsQRAAUderOBwu2IO8J4l61jf7777rkk3TjuQkljJQRojGyUU+eEkKIKtUUvOQK6yD7N/QLrgIsZYh4rbh9LL3oALD0SnJc8gWiHabPEyt4MRCpbwYT7TVyzZKHyOSx1uLKHID0vcYfFDH7DYgezFigSyEZIP1zQnaWkxdGZAiYb84P1I+7Als7G4oc+sR9Y4cxoyB1Ir0lwMtR9H+5MVDfnhJI3de3Cq5I22f+l6XsmPdCGv7caEgJIfMcEW90vWHQY1GnW6dsVS0r99ffPfPFl2/hqIL+G1/PiFSNWmXp9OzHNzBovs3Cpy5n+91bdtTeC5ssFNkw+qZOM3IqUqihTzmB554SiRI+uJlK+bu6rnGgbIjLaDvMn5+iUih9YQWfxWYDaecZ9Ikx7e3s2gp9JNfnB4xVQdf3cO/RwIOfyhaBH/IdssQBJBfqCguw/qdsqBHwqUdYPhhjTYoR0LFG7OUbo4aGOGjfKIaT2KlpuMiDSlYyU/OCwHay8W8iPWusCCgnUMimk6yY9ffvnFKJFYWNhYJqEUWa+pbp2KKfF0IBiJLxKp2PcYWxRMlGGUTAgpCBwUR1w9bPFCflissRwJRhiFIpGcsqJUMmcgZVAWsYCAAAmXhjNa8iPcGgCPeMmPcMQJpBeuRFgVobCzR0K2uVMC0yfWCYq8tXwAE8ioWMkPyAkse6iXPYY5AAnD2rLWFsHmDbJAdKCwQyogD6QpFi6WHPM6t53kB2SODZqKhQfuH+FI42CyWfcvrGkgWiGOrMWSJZSD7aluQiAS+WFlxS2I/dfLPgwZDG5YnUAsYZnDb7K1ggu1p0Vau9F+n0jyI5bfj2jlzZTnlfzIlJFSOQ0CUZMf34wVOaG9ohcnApAfWIBQ1m/fJSs2/SFbft8tzY85XE6tcagUKZjffAcZ0qSGB2V48RiRelfEKVWSX9+7RwSrhBMDAb1yyppZIssmiFzwpDcBpvcR+fFzkWsneXs+2qf2/SOyY71ImSoH3tz+k8gLjUT+2S1y6wKRQ2tGrnX89YFnLh0S+VmeePtakVJHiZz3eO7nscgociBQn/ly/16RZ+qKlK4kclrPQCYWyJOfvxL5fWPg/QufFWnUJXzbC0aKTLgp8EzV00QueSl3v71JnhFPpZv8cMb8QHFHycJvngM9JtwcwE888cSMwNKLkDZeAf7r1u3FvocyifJA8Ltgyksotxfet+9yuMdVxkleYMmBYs9/v/76a+MigOsJLjcU4oRwu8tcwPTebfLPMyggmN8TADNYiZX8QLni5jWY2wtuDCiAKH5eLD9irQtlk1tXrBkIckqbwdxemI8oNLigxGL5QRsog6HGHiURxdPpEuV0eyF2AYQVJIRXtxfGysYNwcqHNpzWGuHmrL0xh+iAjMFaiCC98+fPN1YLZMxxus54IT8s1lhnxEp+YH3idjtxur2geJ5wwgkmKKstoeKf8D2kH64U1iIkmOm+cw1goUYAT6wonDFjnGsklOVHMLcX6oYoIA4ILm3ges4555i5hkLsdHth/TGPcI2BILHxN5hTWPMwPoxzrOQHcVGIyYN7F4WzsJdsTwSqnTx5srE+YU+nH84MVsHc/ULNbSf5Qf8YH8gm1obb7QUZIVXAxO5nwea0xR35GCdcNyB87Z6KC2EwtxfIQrtPRyI/rKzE+oD8CbcPE2iXMcYNC4IL90OIJ/Z+Z3apSHMx1H7s5bfI+UyiyI9UyRtt/9L1vJIf6ULeJ+06UzdhrsbmaNlgn4iYS4yoyY9n64mcerPIyf8qdra21TNFqgcCMyWlfNZfpPldSanaD5WSGnfY56tlwLSVucTx5A6zdq7IO91Eblkoki9JLhn79oocEiBkYi4fPSCyYITIXd+L/P1nQFmnTL1fZP3XIjfOipxNZNtqkWfrB947r4/Iqf8q7jELFeTFjx8W+X19wPphzecBN5A1nx14sMQRIleNDy/r7BdFpvybErbZHSLNbj9AYKybG7DusAQK5Mb0viK8Qzmpq0jd9iK4mUB6fHhfwCKEdQdRhCwL3xCBkHGWyqeI/DxfBPLGFvpAalrq2f27SOF/3Vhoc/ZAkRn9RPbvCzx98g3eCahE4p2iutJNfqAAoYhj9YG1Bz7ZHHRRbrLV9YXbPhQcbmkJeErBhJ+DMO4mKOHEyoCUcN9yQgoRAA8/dBtHw/kudaJgWr946/aAMoZihJUNSi1Kvm0bZRHFGgKErAn828pg01riQoPS4Ixf4JyisZIfNkAept8QA7RnA55yUwthw42zF/LDa13WhB4FlqCGYEJgSSwIUIBswFN7RiHgKYQIShj4RKO0u5XQcGNvg+CiFNqYLpa4YC3gHkawUsiLaMgPxglljPHFjN/phhBum2EciGuB0gl5BvljY7HgJsCttA0gST3ByI9QWHOzHQ2OTjnBkLgUrAUb+BJXHixSsKjAmgm3MBsM1L5LUFOsB5hn3PRTmDPgCXnoDngaag1APrFG7LpDyac41whkAO4ZNmuLlcGmR3UGS+U7cMW1iP5gfeSMq0B/2A8hWygQpLgeQQzbPQDSApnYN8haFCv5AdECHsTIsPi5iYxgcwb5mSvEKbH7NnODGEQUa3njZW5D3BLslfFAX2APgOiBHHIGiqZe8GRfY06HCnTLc3YfBDc7l20/mEcQTZDuWEVRCHhKTBDi3TAelGBrLpSsjFW4fZj3wJk1hNyML3oHf850wnZPC7cfY72C5SR1QFqFc2cLNnaWhIK8CmfxF80eHO3vR4qOOylvRsmPlEPunwad/sWkhmJT5weYIGpsLNHkDE9Vr66uX0i+L1RHvpy3IHeTKz4UqXXegc9QtN6/Q2Tl1IAS3PQ2kaPPOaCgvdY6oIgee8A/O2F9+H2DyIATAjfodQ74VJr6UZorRnFbivzHBA7hucrm5SKHH5cwkT1XRN9KHpnz+JCZq+Txyd/m/P9B5Mfff4gUCvzIHniphcj6BSKn3iJy3mOem47qwU8eFTnr/oNf+XaiyPEXhv8cRXvuEJFPAlG+Q5aSFURumhc6qwhz8KXTRXb9GqiCeXjdJyIVG4av95clIuu+CmQtcZYVUwIWHpANFOrHsunj3rmfq9hApGCJAAGxc4vIunkBIqFBpwCxwNyhMK+Wvx8gFZxkia3tuDaBWBrL3hUpWlakeouDiRV3Tw6rJbJlhcghBUUKFhXZvePfvhcQyXdIAIPSVURunpf7TUtuYCUD8dGqnwg4YN3Bd1N6Bf4LYQnRUjxwMy5lq4uUDwT1y7biB/KDmzLM8CE9OAiGykCRLdijVHKDiYLCoZVbdDIWoFRxA2hvoukvh3pICmsGbVNK2qwqKBoo52CHYo6Cx28s/u/gyg0xB1GUX+omvgfKI7+/uCyQgQIzcIr9PcayoX///iboH9YX3FJSMLt3/14TaBHyAPm59UM5QWaUB4KfBvuM9iB/UFaRx7bHoZ9bUPqDogPhwO09mS9QLMnQgAKOUkmGFRRe52fUhzzIHqou+mHdJohPAKGAJQGuJpAdKGkoXiiBtINSh3J03333mawnnGeIDQK5hNUD+JCKk2CKzs/4nECv/HEzjdKNMkUAy1Bjj4UT9XODz1igCKOQQP6g4DFWWBpAXjmxpd/EdHF+hsLmDCALnih4kDsQTV4LijfnNm6xuVm3N+VYBzmJMOYdiiUYWAITuVBeUajcWJP5wwuOzGGrQFuZkYHAoDbODfEl6D/KGX/Ep8CVIFhWEkgJCALIP+REEeZd1hxz1+IWaQ2wfpABpZq1RywRCBTW8yeffGLOuODBPLd7m5MIYI6BAeMMcQF+EJ8QBijhKNqQTqxB+gnRAvHFHICww/0INwvmFOsaiy+sc7AmoC/OeUdfWT+R1ih9b9y4sSHeIFdtNibaZ18meKszJa5zDrFuIJVwWWS+Ii9zmYCf9IO5GGlu0xcsglgvkC/8G1IcEsaSXMiCawj9hPihT+yPXt242Ddx7XNaidg9lb2E+UYBT/YxCAUIFsYz2PoKJWukfZj1wx9BaiEl2ecgLXiPucV+ZN3eIs1FLLHYF5hL7P1eyQ/aYg9lrOgfa4e5wm8HBBrr11qhxLIHe/n98LoPZepzSn5k6sjFKTc/0myYLEisP/ghh+1ks2ED4sfHy6YVpxhRv772jpLy8aZDpfPrP+Z+FxN/iIySFQO3zJjVhyrcYhMLoXRlke5f5FZeNywOxCXwWlDQnDEMUNDeaC+ydk5A+Wv9jEi1ZgdM80d1ELn0Fe9pOF8+U6Tz+yIFi+WWCJeDDsMPlpK4DcFiNqAoO90i7JsovtHES5h4q8iFz+W0a2OB3FTgXXnxn7bS/Yya0quVg5SZ+l+Rlo8FFFcU7Y/uF/lzywG5a7cVOblbQMmmzH0pcKPvtfzwsUjNs3M/bdOe3rowEBvClq+Hi8weJNJjdu7nccH58sWA+wZxKbCcQF5nwSWj3NEikCqUv3aIbPlOJH8hkbMfFGnSPfA5pA7kBu188nAgJsVZD4gUKi4y6xmRX1cFFHv7fLB+jrwk4A7S/lWRAoEI56a8d5PIH5tEjmstQtBPtyUFxMN1Hx88tyyxYCw18gWsKfIXFtm3J1AHJM5J/zlABEJwrf5MZNUnB6xdrAxYd1Q5NfBXovwB2ex6++K5AEFDObK+SIteIpAoXgvyvHtjwGKEkr+gCO5HrKG2g7PWxSUYPOkmP9wxP7wOYTY8Zy0i6YsX03Jnn8O9y+8rB1prRg1hwQGeP5QrFBUUQ5RIlDe3qbVth+ewCsEkPJgimegxSGR7XuqysQScN622T5jpo4Q4b68T2d9w4xfsO2esjFjkgPyAiEJBChW0Mli9yMI8QXG37/H/4BLNxVU4rGPpD++4x5h5b+d2uD461wfrjjWAu1eweRBpHkX6Plzfws2xYN+xFm02EuRlTbrXeaxY8p5N9cw+Yd1C+Jw5AKFDZh1IVJvdx7lPYI3GWR4XNkteU491J+K8D+nmdW7b5yDP3ORXsP3NS7+RJ5zVeaz7cShZw+3DjCMkNNZ+EJKQubZAouFihmWaM212PHPNCz6JfibT5E10/6lPyY9koJoBdbK4YdXxn4VVtOQHovMdbLnTZ9IXXfrsKZGPHzogCjfEFeqJ7Pg5oFTagoJW4yyR6s1zWSkYxRRLBG70cWOwBeWMvwYdRUZfGVBM3S4xwZRs3n+zk8i5j4gcUkCEW2tuyZ112zYgHiBbiP2AotnmmciQYn0w+S6REy7LbQUAsQIO1EFdzvLODYE4CO5CVgx3QEmsAZ6pLXL7sgPuBfY9Yis0vDp3Ld+8JTLuOpHOkwPKqIiJA1Jy0zypPbWj3FlhuIxfdYj071Bf2jeqJLLwdZF3ewRkXDI2QCgcdkwAa7D44RMRcN2zK0B+QF599mRAHjfZEwwt3DFwsfjPtIASj8L83WSRb987+GksCLCA2Pt3wFqA2BO28Pk/fwX+r0ipgIUEf8ytcIU2sUiA1EF+MKEuCAsIFEgKFHYb/8JaMECwgEGja0U2LRc57bYD5BBBSjcsDN9u4RIix18kUvRQEQgPawXhnM/BajDEXDsR3I4okDmQOpZ4cr+zf7/IgLoiv60NfAPJB1kYqoCDm3REzlgsM7CYsThkSera8IN68LfpJj+ilVefVwQUgcgIoORx2481UK1atYw1ATfpbsU1ck36RF5BwLoo8ZvgzpgD4YU1Asq4+zvcLviOFMpuVyMb5BQrN/d3eQXXUP3E5QVCJljwaqxQsJ4LFdg6r2OXKf1X8iNTRirBcmKORYA1zLqIxu20/MCMElM6TH19UyA4nmsQCOBoFLE6AQVw9x8icwYdiBtAEM1wARuxdLBl17aAwrz9R5Hf1gUsNVDEy1QNEAU2hgHPDz1H5JyHAmb4tsx8MkCkcAP+xy8BxRmZGl4TcDmgcAuOkr5pWSA7hY1vcEKHgMWAtcbAKuHEgFmfIQk+f1Zk1lPYAYcfgqrNRMpWDdRToLDItN4iF78QkMEWMo282kqky5SA0o/SbtoYELBQwR2IOA//Ehry62qR4a1Frp8ZuHm3cRvmvRIgD2yx5BMKL5YQJY6QH/ZXlMJ/rJNK+TbnlhtiiawcwaxPsNSZ/rjI9n+V7GPOE2nnso5ZNEqkfscDdSL/q+cHXCPIukL2FQqkCTLiYkGp829mkO+nBYgJCt8d1SiAF1hYCwqsM+7+wRvx4uwdRAckiJXfWPw8HSBQghX6CxmFOxCkS40zRb7/KPAkJBpyFSgacBGBWCtWVoS4HhSIFf5a9YlMzrjbhpQbeIrI3zsD3xQqJtJjTsAqJVhxW784xz34G4n5FEuc9S4CiBgkTkuTxLTk61qU/PD18KhwikBMCNhUo7g24SqE1QcuPtFYa8TUsL6UsQhYdzDcvLDYttldsGwg/g5uH7iUubO+oMDjToJlCrE5bKwcCDhc4ohv8uijj6bEeiyTwOdCGHc63IWIN2StlVatWmU+h1AKlrY5k/qY12VV8iOPzgDMnjCHa9CggWF9CUaFXx/+Y0T1x7eQ4E2+Kf8qYvhSEi2cHwFT3Kb/VmCIi2gKCvzQliJ7/lUMnYoeN+tbfwjc4GMNECw+AsoZBII7y4WtBzIDooH6iYkAWYI5Pwpy/StEyLRxQf+A5QLKMQWXDeJ64FqBxQptLH1XZNk7gaCPKPkohCj8NhhnNH0O9izyo1wjX7HDAjEjKCjklnji/7FqAIufvhRZNf1ATXUukambykiJX+ZK00OW5ny+7twhUum0MNldvnwhYMXhLNYiBwIG5R/3H6wLwB/CwRbIhvP7Bax9gpErv/4gsmPDwb2FNNqw6ODPo3HTsG/j3vPF84H/w6Lilq/DjwQBcS2hgRvW6XcHyKdI1ibxjq++nzEIKPmRMUOlgioCnhFAkSWeAO4KpAclfomfg8x77pg+mFQEmDcQZ1xUbtq0ycR8wMWJOBDEUnEGuHUKAkECyYG1Ee5iKPK4FKG8N2zYMOvjOMU6KLgtEbcE7HBjgjBCV4KwLFfOQ0bDWBvW91KCgJIfKYHZn40QsZ5AW5hx2dKmTRt5+umnjUmmH0vU2V68dgKXFVtQ8lH+q54qsu3HQKwGa7FxZAORY88PkA3EDeGm3hIeV4zy2lrA8gIrFFxDrMUAb1u3iyY3RRffgJgVxJjAUgRihEwaKNNYnJCW1RZcCLCGINsNQSwpWB9goQLZApnhfL7prSL1LgutlNvYDM6eVzhBOr4yR5asOxA3Y1jnk+Sk46oHx+fPTSKbVxz4DuyRg79gpA7EVplqIodWP2Bhw9vRxC7xPlKRn9z6fYDYcpdQlh88R8Bd5hR/kE3nPiRy1EmR29In8gwCSn7kmaHWjioCioAioAgoAopAihBQ8iNFQPu1GdhkcqPDKBPYB0bTzxH9k0Z+hBogp5uMfSaRSjZxDYhvYAsxGBp1Sdx0CWYZE8w6wraYoP4Om7VaHp60LKcfF5xwpFzS8ChZ+cvvsmrLgXgrXU+rLrUrBtLRBS24FeFeZMvV7xwc4DRxaGlNioBvEFDywzdDoYIoAoqAIqAIKAKKQJYgoORHlgxkIrtBKi9ifvjRpy3l5EcigQ1Wl9N9w35/bGuRfPmS3XJS63eTH8UK5Zedf+/NaTP/Iflk7779MvnW5qHJD7dFiH3bxiZJag+0ckUgvQgo+ZFe/LV1RUARUAQUAUVAEcg+BJT8yL4x9dwjcpnj00YaLVtI4zVx4kQTJEnJD89Q6oMuBCA/nAXrjlJFCsqzH6+UD5duzPmqeOECcn7dCgIZsnDt9pzPn7msQXiLEEVcEchyBPxCfpBpAL9n4hMQcwkrweOOO04DNGb5/NPuKQKKgCKgCCgC2YiAkh/ZOKoe+rRhwwbp0aOH1K5dW0qVyu12MHv2bBMZWskPD0DqI1Eh4LYIOfv48rJ84w75eduuXPW8fcOp0rj6oVHVrQ8rAtmEQLrJD5thoHfv3nLYYYdJq1atTIyor776ygTGvvvuuzVQYzZNOO2LIqAIKAKKgCKQBxBQ8iMPDHKwLpLKacmSJdKuXbuDvp4wYYK55SOKtN9K1rm9+A3gNMnz+ORvZcjMVblab1mnguST/bJq859yyCEBN6Ch1zaWSmWLyoBpK2TZ+h05zz9wYR3zuRZFIFsQSDf5sXr1aiHtOen+1q9fn5MOHXzfeecdQ5oT+T5bCtH8yXq2YMECE/+K30YyKmRzIRPEnDlzZNq0aVK+fHkT/+voo4+WzZs3y08//WSsQm+66SapXLlyNsMQtm+ck2bOnGkyZVx66aW+DQYfzwCREpUMgCVKlDDZQLDuYk5s2bJFWrRoIU2aNImn+oS/y1h8/vnn5gybV9aqBdE9VgkHN0MqZL+eO3euIePJxnLVVVeZ+eu12L0PS/eff/7Z7PU1atSQa6+9VgoWLCgvvPCC9OzZM6FZL1lPU6dOlbVr16ZsXeWF/cvrmDufU/IjFtSy4B0sP8aNGyfdu3eX/Pnz5+oRP3ykXuO2z29FyQ+/jUhi5MEiZPTcn0xlu//ZJydWKSvzfvz1IIuQhlXKSuECh5jn5qzeKgI9sn+/zOp1Vljyw+2G0/6kSsYNR4si4FcE0k1+oFz88ssvRuGDLCfF4u23327g4rs1a9ZIp06d/Apf1HJxGMbFp0+fPvLHH38Y108O1V4L7//55585CqTzPfYo6uR31S8BxVGi6CO/9/369TOyceC/5ZZb5KmnnjKWnxdccIE88cQT8p///McrDEGf82P/vXaIcSMtLcrVBx98kHaL2EhYQmJwpvNK3EFwPfTQQzJgwABDakJoUseiRYuka9euxtorUes83BrxOh48x9yFoHvggQdMX72u1US1H42siXw22Fglsv5Mqsvu1y+++KJJHU2sQq8paH/99Vf53//+Z/b7xx9/3MQ4pPD/1AdhABEcTZ1esCOswA8//CA33HCD+UvUugrXtt/2Ly84peIZJT9SgbIP2+AHFGafH5CLL744x3yZzwcPHiz16tVL+498MNiU/PDhZEqiSP99Z4mMnvuj7NsfaKTBv+THum07Zf22XfLvx/Jq58Zy5nFHhJSEzDNOAmRx75ZKfiRx3LTq+BFIN/mxdOlSExPq1ltvNQc2S36geKAQcyPsR9fIeJF/5JFHzE2gV4XKtsdv6cCBA+Wee+45iDTZuXOnwQxiwesBPd5+RHr/+++/lyuuuMKktj/99EDGMaxeLr/8cnn11Vfl1FNPld9++82cDbwq0qHa9GP/I+Hj/B7yD1xQjNI95yNhOWLECKlZs2ZUcr733nuG+EAh5PabsnXrVqOcXX311QlT0sKtkWjGwz4b7VpNdPuxyBzvO8HGKt46M/l9CIqRI0d6Jiog9CEeSpcuLc8///xBbv87duww+zTPJZr8SNa6ijR+ftq/Ismaqu+V/EgV0j5rxy4G2P1gBfPfdP/IB5NLyQ+fTaQki4N7y5vz1uaQHGNvbJrj9jJg2spcrT9wYW0hda677Ni1R659dZ4s+Glbzlef9zpLjlI3mSSPnlYfDwLpJj8gOYj3gQJ84oknyrfffivnnXeevPvuu8Y0HmuBaCwj4sEile9Gq1BZ2RYvXmxIA24S3bjgNoRiCQHiF/KDMwDE1nPPPSfHHnus6UayDsl+7H80cypZuEQjg302HJZYBjDPWrduHff5LRnkR7g1EgsW0a7VRLcfi8z6TmIRiIb84HKX/Y7frjFjxuSQvm6JPv74Y+nfv7+8/vrrCd+vk7GuIiHqp/0rkqyp+l7Jj1Qh7bN2WAyYOXLA5mbHWdhMiPeh5IfPBk3FCYoA5MZDk5bJuPnrpObhJaRz02pStFB+2fX3Xlm95U8Z+/U64RlnqVimiDx9WQNpUqOcoqoI+BKBdJMfgIL5+5AhQ3LcI8j2cuONN8qdd95pMr9kYwmlUEEGEWsgmCUE7i5YfKB8ui1GeA83kk8//SC1QnsAACAASURBVDTsTSLmyZRo/Na94I+pNfJx0+l0uYmW/EBx4FYUK5BQpBfz5a+//srVltf+h+tLsHqdz4Md2BOHBmIu0SUW5SHW8cScH8KxSJEiB+EcCcsZM2aYmAWc4eI9vyVaSQu3Rux4eZljzrGNhvzw0r7d81gzscylcGOX6DkZT33h9rJI9dp3S5YsGTTjV6S67RjbvY7YHcWKFcvVbDRrJxryAxe/jh07mrHFWiSUaz/P4VKFVZyTrI7U90jY8X24dWXnTyKs7ZyyxLJ/eelLJj+j5Ecmj14csrPhrFq1SmrVqqUxP+LAUV/1DwJTl26Um0ctkL/37sslVLtGlaRNvYpSvmRh8zkBVJ/7ZKWs+OV36XRKVel0SpWc5ysdWlTdYfwzpHlaEj+QH06lxBmzItq4Apk0kG6FigMvB2UKlwL8m8OpzXazfPlyefTRR02wVA7Vp5xyivlNJWBq3bp1jSXIRx99ZEiBs846y5AHTZs2lWuuucbUuXDhQhNro3379sLv8tixY83B+4gjjpCHH37YxOYiDkPz5s2NLzrZ2HBNpe5wBb92SBeClzds2FCGDh1qYni0bdvW9GHKlCkyffp0U2/ZsmVNVZAbuDqdccYZcvjhh5tgp7QDcTNq1CijWK9cudIEGSROBM9QCOBHPxs0aGACps6fP9+kQz7ppJNMDJVw/Q/Xh1D1XnjhhYbkQBZuZ88//3zjwksfCdBrA3QOHz5c+EP+8ePHm+ePP/54E8DUOYaR5qdVHi666CKj8DEPiANStWpV6datWy6SItR4HnPMMWGbQSkk+CLnsnPPPddkVOLfzEdwJk5bqLl05ZVXyksvvSRvvfWWfPbZZyZOD+/wR+Y+XFqYM8xB8Pnmm2/kyy+/NHOwYsWK0rdvX4OR0+LXKmmcEZkf9BnLCYgBAkFCfjKuzz77rMGT9YDVCXWzdzk/C7dG6Ct99zLHuLEHR/6QhRTcKM6RXNQitW/nMJZZZ555phlXrLiaNWtm1iVjHq5EGjvILNYBLitVqlQxbhW4nfFvLBAYP9zPIxF34E09zrGKZo5bMpu5BO7r1q2TTZs2mcyPxM2wdUMogBmuj/Xr15f77rtP9uzZY4hw9hXWAXLjIsX8B59I+yT4sXexv+BOBVnJeBYuXNiQDBCqkdYObXNpyx7K3sJ+SGDmFStWeHJRYU7ironbS7g5Q19w9cR9jL5Z3Fg/bdq0MX0gJohdB84xYD+if86xsp+BQTDyg/befvtt058OHTqYeDvz5s2TXr16mWDTznXGHOV5Av0yRhA1rGn2N+YTexyf2X2DNqPZvyLthdnyvZIf2TKSCeyHBjxNIJhaVUoRuGfsYnn7q9xuMidVCxzs3eXhictk2Oerc32ssUBSOlzaWBgE/ER+uMWMJa5Apgy2m/xAkUfpxwUIRYigeAQA5RCN2wgKC4djGww22KGaOgkS6/Yhx5WIoOOQHDbuBgo8h2uUWZRO/gsZwqEf9xTqQsnEFSlUsbfcEB9YpEDGoMggN0QLikOw28Bgn2FNQNBL5KJ9G3SR2BOPPfaYUQJQJnC1uO6664yShHyYjqMgQYaE6n+4OWF980PVy0GfQz+kB8oTij4KAP9G2bBBDG2f6DPfQVChOBPvBJ9/LxmLbB2QQfSRMUcBefDBBw1hhEKC8uZlPEP1mXMX8+ySSy6Rm2++2dTP2JF5ApxREinhsGSOobAHc1u2fUa5Zzwh7FBsr7/+eqM8umOaWCUN0gOiCyUQJZ8MUAR+ZV6COfhzm878ZdydCh7WJ/azcGsk0hxDwYWoQY6WLVvmtMFYkKUoEvnBC+HaR2FEiXeuQ8b1tttuMyQB5EQ4YsLr2LH+We/ISzBZ6gRHCE/21COPPDLiNhlu3Yab49ZqCMLIxrqAYKNvL7/8shl/XKpQ3LGIgDiFAKJAoLFvkAHMYg2B0rlzZ0OcQNxE2ifZJ9gv77///hw3O/Yk9hXmNwG0w+2FyM8+A9Fp1yBjyhph/LzE5+AZAhezbvmLRDbZeUMbkIR2L7XrALKGtQ+RChFx2WWXGcLCBjK1YwUxaD9zkx/sp+xLkC3OeUxWGAjLQYMGmTlu30Nm1iDkhx0v5CTeFMQuGWWI08M6sb9JXveviJMvix5Q8iOLBjNSV9goWGiY1VrzLcys3EXdXiIhqd/7FQF3YNNIWWB6vPG1TP5mQ053NBaIX0c278mVbvKDAx5pzzloodDawr+5meIWM17Tej+Oqpv8sLfvKCtYSdi4CtxC2sNqLOSHJRG4gceqwlpRoKSi6KEUoHjye8zBlme4kfZSIB5QoidNmpRDquCyg/KOFQiHYi/kByQKijiKLzf81jydm0jIIGTCWoE58uabbxqlxgZTR2GFYEAxiIX8QNkKVy9uIShnKA0oVLQDdhBUfG7npu3nHXfckWNtE0wpCYdrKLNxbpK5CYYMwNoE5TzSeIZqB+WG95lj9MEqxlhtOBW7WMkP2wcUfG7unSVY/0KZ57uVPPuck+gI9lmoNRJpjmGl9Nprr5mbcLerQjRuL6HaZ76ifGOVQP3WCgp8ICZGjx5tiAnItnjHjnHE2gELHSyjKHz25JNP5qyfSOs73LoNN8dR1LH6oq9WEWdvY4+HvMCKw44bsZ2s4ow8kBRYJEA2Wos1uw9iDYHlEFYkjEeofZLnUMohaCCVwBlrQixOsDSDjAu3dpAf0sbuMxanaNxe+M2ir/QNmb0EcoZQxJIKnJwpny2ZyNhB0AbbU7yQH/YZfu8hoGyxxAYWhOzBdmyQwRI39jOIcLCH5LbzHHLEEo9e9q9s/C0Pt5aU/Ii002TJ97DYMPxsUGzm3Nqw0DTgaZYMsHbDIDB7FelvD5RKZYuFTYHrJktKFiko/2lWXbqeVk1KFdVUuDqt0odAuskPbjM5PKGIcVvuLNwYcpDOxgNTMIWKSwIOkCi7/HbiWoBbSjzkBxYkKAO4unBjyA0/hc9xR8Haw5If0WQzoA7M11HcuJVFTgoXHlgEUCdm917ID5sRBsUIlxlbuPVFGeEQTgBBbm3D3bxGS37YA3ykepGHsw3jgfUC2KGoOmNeeFVKwq30UMqD/RyLDW7BvYxnuHZQxDmjQS7hKoHSyf8nkvwIlrEmGvLDKly1a9c2CiSkGsp0rORHpDnGTTpuF1jyuC08EkF+gDOWBMR2cNdvLQW8JADwMnbBiI5Ekh9OCwP3vPfSl1CEF4QDRKYzGxDzeO7cuQY3LIkgI8Ptk3xPsGx+15ANEpZ9D70Eoi/c2mEOsK6D7QfRkB9Yp+AyB1nhJHPdaxLXLqyRsKLC+gK3FjfpYvGFnAAXr/uMG2NLyLjnmH3Oznt+d6JZZ17ID+f+5SS70nfqSV3LSn6kDuu0tsTGzEbFAuJmgU2EwxE3De5gQ342adZsL2mdRlnXuDP97fZde2TN1j/lvYXrpVih/LLz7705/VV3mKwbet93KN3kBwcjbnm5KXMXbkk59EaKY+B7kIMI6FaocL+ALEDZs3E+3M+4b5VxUeCm0/62OpV/YiXYAJ7couKaEs5sP5rDve0O5AeHdfeB3dndaMgP5oC9RXTW4ZWkCNZ/3ERCmZ17qZczDf3DQgT8uFEO5r7hVSmJh/zgIolAwChwkcYzVDtYQKBEWnciLIGCjX04LN1uL8xBrHb4C0XgIE8s5AfxEHCNQO5olDLaY7zsGuGGG8U61BxzK4HOYLvxkB+2fcjHUOPmhTCgP17HLtPJj3AkkJd9EqxY28w3yAVr3YbVBy4todZOuP0gmv3RXgKj/3AJXL36wdkBkRESFWs7LGlwNwy2lyaK/LDEUjrJD/Yvzht5qSj5kZdG29FXGFo2bFxg3AcQPwezU/Ijj07YFHZ72fodcu2rc2Xz77uV/Egh7tpUbgTSTX5wAOTGCz9sG2/ASphXyA/MiFH6MXG2JvdOtxd8wHG74IbQGfMDc27iT3CgpzgVVpQ3LhjwPcdf3G3qzfMoErSN7300h3s7PsHcXqzigbKJ4uqF/AjlkkBduLVguo5rSrCbUWcfgvUfa4lwqZJRkMPVi0WE24zf6fYCiXDCCScYCwoO9+FuxSPtPZHMxnFNwXQ/mNuLezxDteV28+E5Lqiom/8SDJH4E7hN2Pgxdi5ZLN3kB8FyCViLO1KiyA/r9oLrAjFkYnV7sWuEdRDMtcrOMQhE5g/7EVYrZBmhQH6B98aNG2OK+WHbx+qDer7++uugbi/EXAhHIiKL17EjqKXbxSVVlh/W6oH2rduLe08IZfkRzO2Fd7EmIw4IpAVucOH2yQULFpgAtcQPseueGDkEDWWtEx8o1F7IuZ/9Fxc78CL+hi3spbjfeYn5wTs2IxJEo40d4l6TXBQjG+uKvZSYNsHcXrCKxPoNPL2SrG6MLbbUE8zthZhEyIqbZTQkoxfLD+u2xx7jJfZRpH0yk75X8iOTRitFsvr5YKvkR4omQR5v5q63F8k7C36Wffv2y34Rse4w1coVk2KFDkR+b1mnfB5HSrufLATSTX5wsJ0zZ47JakH8CBuMD+IchYDDUra7vTC2kBoQHtZM2gY8xZ2E234yL/AM1hYcmFHQfv75ZyFgHQH+KChPmE9zQMe9BWUWJQDFAR95ZyBHcMeVBD9zTJ6jPdzTng14WqZMmZxglXyOOwWXG8R8sEosY+mOj+F0jUBZwOycTA/16tUz/eEGFf973GpsgD0UYWcwUGcfQvUfU/hQhSCG3MiHqheMIZ2QzwaLhXDCDJ1bVBQY66qTKPKDMUMBcQY8JZCjDXrI+Ecaz1D9RcFHGbHxX7BIgFxDqQJLMKR9zOSDzSWwtC4kzMVzzjnHKJWMNUFng423lSWc5QcYE+vBGfAUtzfmMIEYbSwZrMCsdRDYQ0xBnDothkKtkUhzDKWZeDUQbVj4UCA9mG/RWNqEat8GqsXVjIxMdo5j8QV5hAUAZGS8Y8f8TBf5YYOD2rVrXRmde4INXosLl5MgCRYsFSwgO9AXILDAKNw+Sfwh3OyZD3YfoT3mOPsfe1a4tUOsKSzlmIvWGpF32HshYr2SH5Bmw4YNMyQigV4JXO0skLYEIGWtYX1l91J+/9zrwBn418boYE5a7Ox+FC7bi8XWBjwldhGF3w8IEfZ/1la0JGMw8iPS/pWss4wf61Xyw4+jkgSZOKBwcxCpsHnhl4cZYiIOtmw0HPBghWH3Tz755FwiwGbyI0rgIW5oMEODZXXfNNqXlPyINIL6fSIQgPywZfvOPVKscH7jDuMua/q2TkRzWocicBAC6SY/rEKUaXGhYp1K3ARjaUDmBX6z+B3q0qWLOXRyO4kSjpI9efJkcyhGISVbBooCv5XgxW8cB3isEgiESfR9Cgdqbsp5DiWVm3irsBM7g4M4yipKAZleiNSPm41bHt7HX91L4be1f//+RiHhhtL+/kMo0AZWAQQGpY8QBhT7GcENScfLOQAFF4LHZqiA9OFgjsJj3Z5QrFFqkJv3UKjq1Klj+gRREK7/4foSrl4sO4g5AX4otcSoAXfGgb9TTz3VyIBijbIDWUeMAZQClBLnZ/Q/XPBD6sMMnvqwlmUcICMgPlAocGWyJdR4us8+7n5D9qBAEpOFG2dSEUNe4RrATTcEJH/hsESRYpyQF/KBVMFkMXGPN7IwfvQF5ZVbd/BAqWTMmWPMe8iAxo0bm8CU1Me48zxjTQpOWyBtwAflkHgJ06ZNM+OCGxLzi7VDW6HWiE11G2qO8T1WAcxnCAlc7riJhxThc7tWI7nhhVujyIsbDxgz51l7xKVgPYc6j9r+Rxo7MpRwvmUcsCSgTshNCDyCn9rPwN4ZVNM9R4KNFc+w3rzMcQg11gz/Zfxx/4A4YI6wz9t5wFqBFECeChUqGDEgTyDdSGXMeEJc0G8IUBR2ZAu3T4IrijxrhT2TOQ3G7HPMLfaJSGuH/QCihP2JtYjFAmueesE0En4WTzvfcLfBYov5g0URwVexnmJN237zjt1LeYaxZB3wGwE5YZ+zbnhcFkDoEEwWayJ+LyDOwIzApBAhEJzoOuzLrHW+B1sIFPYoSCX2LWLdEBgXbCE9ne+xz2JJFOoz9g76BWHE3PO6f3n5bcmGZ5T8yIZR9NAHFjQ3ABzWbGC1UK9xiOAHN17ygwVM4Db8Trk5cvu0cYPGzQCbFocmfrjZmPmhCcW0K/nhYbD1kaQgsG7bLrl+xFeybMOOnPqV/EgK1FqpiPHBZT8kmCO3r6ku3CJnYlyoZOCEtQsHSErp0qWF3yGUPIpTabZZ1CA43C4dtg5+f1EEnYWDMzeyPMMBm1v2RBWUFogC3AfCuZlEai8YBtH0IVz/w7UdCRt3/3iez8LFFInU13Dfe8Ezksyh6g/2HnOKP6eVTCQsISu4KbdzNZ7+8i5zHQsPzmbuuWvrts8wd5nDPE/BwsDpWu1ljTjXmVN222/WH/VyKx9tP8O1H+u4IaPXsYt3LBLxvpc5HKqdcHMh3D7JvEAXYF2G2+sijYHze+Y3RA71xrJvIi8WRFhdUCDPIL7CxSKKtJdabFkr7Ln8bgTb84Ph62WdxTv+8Yx9vG376X0lP/w0GkmUBcYUBhJSIVLBfAxz23jJD9tOqNzzsNWPP/54Lh8+nr3zzjtDBiNS8iPS6On3yUQAi5Cx89flNLH4wZaaFSaZgOfhutNNfmRqXKg8PGW064qAIqAIKAKKgCIQAQElP3SKJB2BUORHsPR31tQav0iCe7mLkh9JHy5tIAwCU5f+Yr5du22n9P/wO6l+eHEZ062JEiA6axKOQLrJj3Ad8nNcqIQPhFaoCCgCioAioAgoAlmDgJIfWTOU/u1IMPLDpq5yBkiiB8EiJjt7BvlB8C6Cr4Uq+PBpUQSSjQBZYS547jNpWaeCDLm6UbKb0/rzGAKpJj8wJ8b8F7NegvxhUo4fOGbi7kLAQ/y0E2UdmMeGVrurCCgCioAioAgoAmlCQMmPNAGfl5oNR36AA0GurC+yF/KDQ3qoQmBVghBpUQRSgQAuMLjCtG9USfp3qJ+KJrWNPIJAqskP/LCvv/56E0Bu9OjRhgQhOCY+/u44UYmKC5VHhlK7qQgoAoqAIqAIKAI+QUDJD58MRDaLkWjyQy0/snm2ZF7fBkxbIQOmrZTLG1eWxtUCUf8hQ7QoAvEgkGryA1k3bdpkLD1I60cWACzs7r///oMCZSY6LlQ8OOm7ioAioAgoAoqAIqAIeEVAyQ+vSOlzMSMQjPwgqjFp0UiFNnLkSClbtqyp34vlR4MGDUwKKS2KgF8QaPHkdPlx65854mgWGL+MTObKkQ7ywytauC2Sni9celCvdelzioAioAgoAoqAIqAIpAoBJT9ShXQebidUwFPSKJKnm1tE8rZTCKRHru5x48aZfPfuogFP8/BE8nHXcX0ZN3+dWIesrs2qy6k1ysmXq7bmkvqBNrV93AsVzU8I+JX8wO1w+PDhJi2gxvzw04xRWRQBRUARUAQUAUUgEgJKfkRCKA9+jz938eLF5bDDDktI70ORH0uXLjU+5oMGDZJ69eqZtiBCJkyYIBAj1hrEKYSSHwkZEq0kwQi4U+CWLFJAfv/rHymQ/xDZu2+f5JN8UrjAIfLtI60CJJ+LFGlSI0D+aVEELAKpJj/sPu11BGbNmqXkh1ew9DlFQBFQBBQBRUAR8AUCSn74Yhj8I8S+fftk4MCB0rBhw7gPtitXrpTx48cbV5ZXX31VunTpIscee6xceuml5taQG8Q333xTZsyYIf/73/9ky5Yt8tBDD8njjz9ungtWlPzwz1xRSQ4gYFPg2k9a1ilvCI5eYxfLj7/uzHmwVNGCUvvIUrL5993yw+Y/zOfFCxeQpQ+dp3AqArkQSDX5MX/+fEM+9+rVSwoUKBB2NHgOyzy1/PDfpCVmC25JBKrNly9fygX85ptvZMSIEebyolKlStKxY8eI8ynlQv7bYLpl5aIJ0nHt2rXSokULadKkScxQ7N69WyAkFyxYIEcddZS0a9cuqW5pqZxnicQpZoDz0Iu///57yExfwWAgO9jmzZvliy++MOd4e8bPQ5DF1NVo5jW6GeNSsmRJQQ+yhXX43nvvybx588x6b9OmjTRu3DgmefLSS0p+5KXRdvSVBUOWlUceecQsKHdJ5a0eWQY4hBx66KFSs2bNsD/YSn7k0Qmbod2+fsRXMnXZL0Z6LD86nVJVlm7YIXMclh8FDskn/drVk3Nrl5dlG3bk6qlahGTowCdA7FSTH/wObNiwQWrVqhVR+kRbB0ZsUB/whACp47lAGDBggHEpPfvssz29l6iHuPC4+eabpW/fvjJ27Fj58MMPZcyYMSY9vd+KH2SFpEIOLGBvueUW6dSpU8wwoRxt27ZN+vTp8//snQnYTdX3xxcyJvOcmTJHhko/ERUqGqk0K82TlEbRpHnSXEpzREKJDEkpJamUKBEhU4okQ6b/89na93/e45x7zh3fe9937efx4N4z7P3dw93ru9f6Ltm0aVOOLHpxP9TnxlSOM/TgeL7NAEgVkolTsrGI5Xn0ESnEc4uYDFvX7777Ti644AIzHrt27SqVKlUyB5VXXHGFWV8uu+wyM8YmT55sxtmLL74ozZs3l6+++sqQnaNGjVJiPATYsYxrMO7Tp4+88MILcuGFF0aezvrKOouGIv3SqFEjefjhh83hsupy+XeCkh8hBmhevGTRokVGyZ/FjIXYWTL5VE/Jj7w4GvNum1as35KjcdXLFjf/d5IiBQsUkF3/pW+utF9RWfv3NnON0yPEL0ym57MzZePWHZF3TOrbPu+Cmc9alm7yI5/Bm2ebyykgxAfelHXr1k1rOwlXxZPhqaeekqJFixqjtVSpUrnigRLU8Eyp6x9//GGMTNJKJ0J+2PZyoPXbb7+llPzgXakaZ5988onxhHFjkWycgsZHKr7HOwLP6htuuGGvDFqpeF+8z2QOf/TRR3LrrbdG5q4Ni3z99ddz9A1GOTbE6aefHklYwPxXr8Bw6Icd1xBLkBrXXXedtG7d2jycAwtsOLC+5JJLDCEF4QFxiPcdh8naD979oORHuPGZ564iFGXevHnGNdJdMvlUL5vJjwlLJsjMlTOlafmmcmydY6V00dJ5blxpg8IhMOzTJTku7Nykikz+YbU8OnWh0QqxBc8PCBPID0uklC1RRK46qr5s3LJDRn61XFZu2EOwlCpWWEZcfJg0rlZK3p6zIsfzNfVuuH7JpKuU/Mik3tC6hEEgXYZ3mLoEXZMpdQ1r/AS1J93kR9j6xHodpBTGdF4kP/CoIASc0G6nZ0usGKX6+ilTphji8oQTToi8yo/8IEnBkiVLpFevXkp+xNExicx/v3vxnIL8Pv7445X88OkTJT/iGKx54RZc7xAaxY2qTJkyOZqE4Cixul7ZVnK77dlKfqzZvEa6vdNNtu3cJrtlt9x3xH1yfN3jcxvOlL5//h/zZfry6dKldhepV6ZeSt+Vzof//e/fsuqfVXJg2eDwgFjr5fQIKVKooBxcq6ysWL9ZfnN5kNjnFtmnoPy7Y1eO16ArgifJpv9IlCqli8kXN0d3f+/y2Cc5nqEeJLH2XPKvV/Ij+ZiGeSLuwoRiUjDC0FIoUaJEjls5YWODGY9XA/faZ3vVB7d/fp9Lly6dI7Y7TN1TcY3FgxNFt5eo+33xEgqE4dp49iC9mWS1Md66BvVPrG2Jx/iJNoaitSvafXy3fft2M6YZ8xjn6daMWbBggdGG8woBihWnWPuBcRVm7geNP/veYsWKmVN4CloMzGk8Plg3CBXxIj/s+7k+N8kRLxvAj/z45ZdfZMaMGXLeeefFTH7E00d++Np+sd+TtCFVqdiD1nC/dd2ucYQ/sc7xJ9Zx7Xy2373oKNIfePF7eX6whnnVJWhs56XvlfzIS70ZQ1sY+B9++KFxjz366KOlRo0a5m4W5jfffNPE+2Wiu1RukB9Pf/u0jFs8TlpVbiWXHnSp1CxVMwakRTCWH5nziLy98O3IfR1rdJTB7QbLfkX2i+lZ2XLxp799KpdNvcxUt/p+1WXMiWOkWKFi2VJ933rivXPPrHvkr21/yXlNzpPrW1+f1Db5eWyc8fwXkQwx5fctInNuO8a81xn2smvXbunfpYF88cuf8sasX2Xbf6RIoYIF5LzDa0uPltX3yjJDSt75KzdK75dny5qNW80zG1TZT9JFfjC3Xp3/qtQtXVcuPuhiObLGkUnFM5sfpuRH+nuPU0zipzl15rfw/vvvN+EbjzzyiDFGvv32W3n88celc+fOJj07Lvrdu3c3At133nmnSdGOzsYRRxxhPCt53rPPPisIAnLvk08+KT169DDGJZoYAwcONOLflD///NO4NXPwgOA47uTHHXecnHTSScaFmfTCuKIjIo5OBLHdvJ9Nfv/+/c3fnNii+cB1VreLz4YMGWKufeCBBwTjAEHMH3/8UfDyxFiuWLGiqQOnvUOHDpU1a9ZI48aNDRZ8165dO1MHtERq1aq1V8f89ddf8tBDD8nUqVONkXfooYdKlSpVpFq1aqbeW7duNTHpaHt9/vnncu6555rNOZ8TfsvfCPXxvg0bNkjfvn2NBlhQ3XkmeNSsWdNg4m6P1wiKt67oafj1DyQB2NEW+pETc2LxCTu66KKLogq+WgOGcYRRRP979Q1tYQzRPwhKYlhj3HDi3rFjxwhR4UV+RBt74Pbyyy+bsAUIN9owd+5c02+Mca/iNc64PswY9ZvVaEoMGzbMjI+2bdtKnTp1zJi+5pprTP+GxSnefvCb+9dee60JVSFUnIK2BSQG44j5i04S2QoZi2PHjjV9jU4GGN59990mHIGDRP7NnIRcYn7Qf3heH3PMMYZ0Yc6y92Ze0CeEOaCvgQHPnCbMCBwghqgL/2aM0f/MtenTp5t1yH524oknJpW88iM/nP2JRznjiHAZvEG81ii7zsQ6V1i3GF9e+LJe8/1rr71mqgPe/Nu5NtJfieIYtIZ7jW3WAZ5B7QAAIABJREFUQ9Z9fgMIV8HuQhOJw2dsrDDjmnWT/QBrOPfRXj6DRJs2bZrpd+YL44r3jRw50hBSrBOs3/y5/vrrDXbR6pL+X9zce6OSH7mHfa6+mUWKGFNOcgoXLpyjLmwg2HhlC/mBATX+l/HSrEIzOa7ucdKheoekYtv2zbayafue07qbD7lZzmx0ZtTnL924VOaunSuVSlSSb3//Vl6b/5rx9qhdqrb8uvFXKV+svHBNtZLV5MY2N0qnmp2SWt9MeNibC96Ue7+8N1KV0SeMTomnRLrbOuCzATJu0Tjz2hL7lJBZZ81KSxViDWPBk+On1XuEjIsVLiRbt+80/y5cqIBs37nb/BtNEYiRjVu252hD6eKFZe6gzmlpV7cx3cycKFSgkPRs0FNuPfTWtLw3G16i5Ed6ewnj9uqrr5YBAwZEso2Rjp3fwsGDB8vSpUvNoQAGCeQH3iEIVXIKyEab7Ca47GMQQRKwIcUQxf0Y4gQxOgiS9u336PLwXIx97sHAwaDC8OVvDCPejbAdm1U2zdaw4N+QMRhRuNGfccYZ8sQTT0TETe11zrh7u8HGSEcwD/Jj5cqVZhN99tlnm/dggEHskPWHe8kqQN0gaTCO2Su4Mw24e8jL8LZ1xEDHKMIIxIBk/0FmIQgS22bqQP0wMiBqMF6i1Z33Y5hiZJFlgmfSNxisQSWWuoITdfXrnxYtWhhiBIPPnupjFJ9//vly+eWXC4aoXwnTN9yL8UkdGDc2Gx7aHhjXkF9ki6G424U3hd/Yo7+5HpFKu9+j3oMGDTKGoh/5wXu8xlnYMeqHhb2f9viFvUQbwxjA8fRD0NzHi4N+fe+99wzhxJilQFgwViFovvzyS2OcW6LUznHupS2QMnZcuj0/OKlnbti+tYKymzdvNmsPBCzvpR+5l3UIHJifrEe8Hy0IjFuuY05ApHgRlUHzwu/7WMiPaGtUvH0EORUNX9YtiKPbb7/dEMz0Kesa84J13XoxxYtjtHlEP7D+exVIvYULF5rfAYrt2y5duuQgP6KNa+7z8vLw8/ywfeVOXBFUl3jHRjbep+RHNvZaEuoMwQHzykbP7V7H4lC7du2sIT+Oe+c4Wf73coMKZMLZjc9OAkJ7HvHjnz/K6eNPl12794QWDOk4JCpZsXXnVjll3CmR+nDPifVOlMtbXG7IDlt47v1f3i9frfnKfL5y00rpXLuz3ND6Bqm8b+Wk1T/ZD5q9era0qRKcRuva6dfK1F+nmtdX2beKTOkxJdlVyZXnvbHgDbnvy/si76bv6Fv6OJOKl0AqmiL93/5O/vqP7LDZZw6rW04enPSTFPyPCFn111ZBg+ShHgcJITSpLJdPvVxm/DbDvAIvGrxptOxBQMmP9I4ENssYz2zcMSbYzEJskL4RTw421RjyEB0VKlQwJ414HVA4YfMzPOxmlxNtDBLrZcGz8IDA4MHb4eSTT5bx48dHyBErZocXCEaTNQz79etn7qN4GYvRyA9SqWLYstG2G2eMXjbmXsaZ3ybar2e8CAVbH4gft4YAuOFi70zxasmSBx980MSs23p61b1ly5bGeIcssvWH2LGGRrQRFEtdOa2N1j8QLj179jSn/7ZvbNw9Xi2c9Pq54Edrn7tvaCfGPQY1xb6D0AP2cxBiznbxToxjv7HHKTICloS7MC4w6vk3xjjePtFCL6KRH0Fj1K9fwpAf0cYwhGE8/RBt7uPJZclIng15x7gFe0hO/s2pO8Y5fY8HFJ4fYI8HBwQGZJ8f+cFJPRmSWD/w0LIhdnjXsOZYEoN9OZ5onOo3bNjQQMhn9C8EJd4nFOYsIpgYupYkS8ZKGgv5Ea3/4+2jIHyZA4x9iCHWazs38MRykk3x4Ei2qmjziDXcTyaAfuD9/CEFLf1MWloy6EBOhZn/9F+yyI9odUnGOMmWZyj5kS09leJ6sgDDLqcr3jbe5niFvXR+u7PRYKCgo4GeRjIKBMUFky6QkkVKSqkipeSnP3+SyadOlqolq/o+nnt6vtcz8v2lzS+VK1pc4Xv9E988Ic9/97z5vkihInJvu3sNCRJPWbxhsUxaOsmEDjQu3zieR0S955wJ5xhPlpaVW8orXV/xvRZS5/UFr8vd/7vbXIO3xLAuw0KRJkmvdJIfSN/+vuV3ObfxucazZ/TC0YbAghCqtm81Wbt5rbSo1MIQIplYnB4hB1QqKVP67e0lhZfJ9aPmGuHUERcdllIC5OYZN5sxu33Xdrnq4KtM6IuWPQhkMvmRyQR5vOMHrwPc1sEdIwzS4bTTTjPeHXzH6S2HAn7x+rwXXCBH+NuemlvDilAXnmc9LfkcV3U8RUgZyekhXgJsiimQK5zcsanG1T0a0eE8KY9Gflhjmue7yQ9L0uDhYj0/cLVHnHH48OHGwAsq0QgFdwYIcOQk122k2foTEgCJ4a6nV935LJnkh7uueEFE6x/6DA8cd4YdvAEYB5zqW8LCjWGY9nFYhXcGRrWb2AFzwq0sjs4+gHiB0Is29iA7OBnHIMNYhnAi7MiGQvv1eTTyw2s8enlzuJ8dhvyINobBIJ5+iDb3Cb+igCEeSnh84Y21du1aQ36CFeQIe2hILggMCvUk5AnCj321H/lBCAt1JkSKMDdb8MDBq4Sxx3esKRCCzvni9VkmkB/R+j/ePgrCF9wIG2MMER4C6UToB3PTTX7EiiPPCJpHfuQHGX4gRQnpYixBpkFO4QHoRUL7rW/JID+C6hK0vuel75X8yEu9GWNbWMxh/VkIWDCYmJdeeqlxn7MLfoyPTPnlXuRHh7c6yD4F95GKxSvKD3/8YIzuE+sndhI/bdk0Y7Rzsv9Sl5eMbkeX0V3khjY3yDmNz4nazo4jO8q6LeukaYWmMqjtIGlYbg9L71X+2f6P4Pr/59Y/jXdJ51qd5eEjH44Lx+PHHC/LNi4z9046dVIOT5O4Hui46avVX0nvSb0jnzzY/kHpWqfrXo8lJATcLmt+WYQAALf9S+5vCJBsLoRXPTP3mb2IHMbKwJkDjQ4IpXnF5vL6ca9nZFPR93AWCA7K5KWTZeKSiebfZCKqXuQwOf35z01ozGmta0iZ/zxA0AhJVrFzCq+ZacunSYOyDeTxTo8n6/FZ/5xMID+IKyY0A8PYFsTScP9mQ5mJoZGJdjxGCr+HnH7bEz28FjBkEiE/CJnwI04wcDAKop3Wppr8ADdOqgnVID6c02VOO4nhR3ckjPhlLOSHX5szlfyI1j/WoHO7mYcZi2HID2sgEz4TD/kRbexRR+b04sWLTegGY56DMDReqlb1P+hJB/lBvSh4UYTBKZF+4D1ecx+ig/ArCh5AEJHoanzzzTcm3OqQQw6JdDMkCp4GrJsQqRChhG8RfuEmP8AYcorwM8gPr751jp+8Rn7EM1ei4YtOEX2DVpHVQPJaj+LB0ZIfQfPIb75Dyqxevdp4DkIkf/DBB8ajByIkzLjmuYmQH4wzK7AarS5h1qu8co2SH3mlJ2Nsh3XZ45QHZhrxJJhsXO1YvHGvswt+jI9O6eVu8sMa2xjWkAwY6HhojOo+Kirp4FVJiAOEOn/b9JsRYWxQroEhPqwoae8PehvtD57tV5wG3Y2H3BgKi1d+eEU+XvGxyQTz3e/fmbAaCJxYxFAJR8FLxZZUeFq0er2V/LvzX6PPsHP3TkNunN3o7Eg9bV9gzN7dbo/XB8V+Hk+fhAIwDRcRltTjvR7SqUanHG2zr3aGw4QJ82Gc0Ger/1kt7fZvFxHRhUBhDOJt1LhcY6lYYo8QYaqLM0wJzx48kDZsLCnHP/GpOfWmOD1FJv+wJkeVOjeJPVTLjguIurGLxhpiaWavmTGN+1TjkpvPz23yg5NHPBHYTOJO7yy4IGMg5yXyg80lsfK0y7r7E+fNyS6hBpzc8X8b9mLxWLZsmQmRQQ/Dy/PDL+yF+9mwc2qMOKI7rILvMZgwjurVq5dyzw/eh8GLhwfifGySccGPJetELOQHhiTeDF5hL8TsE4aBt01Y4yCVnh9eYS/O/sG4cIdb8D3eO+iAcHJvM3+415Qw7bOhEfSHV9gLhrgdl2HCXuzYw+sDPRcOvQjlomCkkQWQ9Sfa/E4H+cEJPrg5hSGjeX54hVSE6Ydocx9dFBs+YnUk+D/7Y8LR7D4Zjwv201arhN9N1gOMfEhPilPzg5A6PEfQ3PEKe+F699oSq8dCboW9RPP8iLePouGLvYKHmjMs0Rn2gscO5B7isvGQH35hL8413M4f9/yG7MC+snOJNQEPIcZHLJ5tiZAfeIaxpn/99ddR65Kb+510v1vJj3QjniHv4weZOEEWY2eoCxOSTR6nPpm4sXWTH3gVEG7wUteXDLIYlRAgGKuWEAkL+R2f3xHJyNK6cmtzCu0kIJzGmlO/w/n8MNdEqw/33zf7Pqlesrrc9b+7QhM4TiFOnk962Yc6PBS26YHX2XahqYJXDV4QhLaAw1E1j5Kv13wti/9aLE3LN430hfOhbYe3laNqHOVJHAS+PAMugFha8OcCE/bkR0qBCSQWKX7ByIb9eFV/xI8jZPCswearRuUbCdl/KPPWzZNPVuxJO9uhRgd5stOTKW098+TpuU9HRFydL4NM/HlFCdleeInIrsKy7feuUmWfVtK4WmmZuWidbNq2w1zepnZZGXXp4ebfG7fmFE8tVcxfM4QQopKFS5rxQj3CelalFJAMenhukx8YN2QsIfzAXTI5HXq8XcjmEiOQDamNn8dNmI0zHhDLly83aTg5CUbjwYz3jRuN2CgkEQQI5AEnes6wF66DNHGKpfIZm2AMK6vIz3tIO8+77G8yhxEY9RxQpMPzg9AOSC+EFW0dIHXCpozE8MZgc2oXkLmEcB+b3cD2j039iXcBbuG8zwqeTpw40YSZoI8ShhzgmfGQH7HW1a9/CFeAlJg/f74ZD5YsxBiDKMRryM9zJmz7rCgm2V7wOKAgeIqnDp4FeA9QvARP/cYe9aavIN7smCZcgLEIAYKQq19JBflhQ8TIfIOQK57JGJ7ofITByYppxtoPQXMf49UWPGPABoOSuWsLxjm6K87+h7x5//33TZ/YrC2sBYRV0XeEuxFyRN8iZsv9du1xry3xGO2QH5AA9DFzijkInvEU1iLGCH3iFqO1zwuzRsXbR9HwveWWWwx+tq2QhJaowmuDdR1xWuydeHEMWsPxCvQqvI/x6FzX+Z2gfyG9woxrnhuN/IBEtlpDXGs9xfCuI5sn5Bu/IbNmzYpal3jGRbbeo+RHtvZcgvVmIeHUybl4OxdxJ4Od4KuSeruT/HB6fThFOC0BgifHWY3OMhoYhCIElWavNItc4gzbsB/y3MOHH268Hfy8OpwGXdD7/L5HNwQCZ9uObUYLoceBPUz4jF+xxAd1BgcMST4LMsBjqZ+bZOJe6jnws4GGFKCwuRt7wlipW6buXo+2ISPJDscJ24Y1/6yRO7+403jW9GrYKyZNDsJarvnomtDhVBEPmCgESK/3exmiI1ohNfC006bF5QmBV8nP63+W0kVLG88S/qZAzjz1zVNCuFXxwsWNlxReJu33b2+0bCAjIN7QNeEZHy3/KFLFff5pK50qXiEr1m+RWb/8Efkc4dQODSpJ46ql5JWZS2X95j2uyofVLS8jLj7Ms4lWG8cZonb1tKvlp/U/mZAtLbFrfhCygNAcG514N7hO3DGC2eBjCLtPrdEg4MTT77QrG/uPzSWx2IR8YlDaNK14vhD2QUE4EkMGY5bTfEKCOE088MADjX4FBwocLNjsGegn2EL8PieUbEYxcLgXY8K6zeNxiVgiG3g8HyCeKMSacy3GBwcTuEpDJiDsycmx8zPcsukzPsONHoMYzQm0OyBl8Org2YcffriMGjUqx2dkSmBPwCaa/sbjg362bvlknbBire7+5RTbq/1cR31eeuklQxzRVk66yRxDsW2GYDn22GONMQh+eH2QvhPiIEzdne2BoLDGAM9Idl29+sdqOpDWmJAHyAiIM+YkxJifF23Y9tE3PAMDjr7l/xQwZw/H+IS0cPcBmJNK2W/sNWvWzBiNiOuSMhVhTsI1KLTBTwOOehP64Rxn3BNmjEKm+pFpkF+ErvBsDFbqTSgDmIYZB+DC2I21H4LmvpO4Ynyi4QLZ5QwLYk/N2oBQLHMW45txj4Fr01lDDvB/yKgVK1aY9M4QWTbVrc3kgsHOXGCu8A4IB9YAPJC4lz6HPEH81Osz+pC+B2vWG4RTGTt4B9m6hFmjmde8m3kKkUMdEO2EnGLOsr7YOQbJE7b/mUOx9lEQvoxJvPQYt+hpTJgwwaxXEMyMa8L3IAXixZG1PGgN98IU8oM1sFOnTsY7DM8X6sa8wxslzLhmTDEvWMObNGlixgVtom/sus7vEM+nfyGYGEuMN9YGiHt+s3iGX1381vYw4yQbr1HyIxt7LQl1ZgLCNrOxdZ9IsKFiYWMyZVpxkh9eBrmtL0TFUaOOkq07tpo0s88c/YwxAv2KNVj5HuPvyaOelHpl6u11eTQDzcugixc/t3AqKUDPaLjnZMdZLKngF2oSjQB5cPaDJrwH8c7+bfoHYuMVSuPEjQf4kRv0R+fRndPi/UHYCMSXDSdBkPSleS9FPCqq71ddJp6yR98iqNgwJvQorHdR0D18T3rjB2Y/sBcBRb/e9tlthjiqULyCCR86o8EZETKGuvf/uH8ktTKeNRAEfhl2ICggu3gOWYL+V+1/xvtpyDdD5K0f3zJVbV+9vWzZscX8m2sJ66IULlhY+jTrYzRs/LxZ7v/8OXl94R7vk0MrHykvdH3C/Puwez+U1X9tNf+uULKoVNyvqCxYlVNPpF7FkjLm8sM9BVMHfDpAPlz+oXze6/MInHkhPCrM2Ah7TSyeH5x6c1qLwFuyVP7ZkE+dOtUYcRjS1oDjczauGPCZ6B0YFl/3dYR5EL6A0c+pHP/nd9BtAPL5X3/t0fcpXbq08JsUtoBdtGfzHPoSQzbWkJOwdfC7DkMdd3WyWeAibQtGHMYeRBekhF/4RiLvz602x1PnoLqiUwGZgKaDJXnieY/fPfGOP6+xx2e0hzGPJw46cLF4+iSzXc5nUSfmotf8C/vOWPoh7Nzn3ZAfEA4Y2c69s9UnYT2g//kbDyD3/hrDlO8RwHWHlMXbt2ExybTrYumjMPh64efUjUlG+8Os4c73WL0N6pbKdcGrbZBXhLbZ36ncrEsysE/mM5T8SCaaWfQsfuQQcSOW2LK4TEw2z7DGsNqZyARa8qPPsD6e4pPOLmg3ol1EhLJttbby/DF7sqq4i1Or4twm5xr9BU7dvYr1AvDSr/Ay6OIdEmhroDGx5K8lkUdAZEByYAhbo9d4eLg0NuwNTgPc3sd3GMfvLn43R8rW0SeMlgPLHuhZ3WgkE8b00O+HmnChIBIlHu8PNFaGfjdUft34q5x8wMnSofre2UmclZ77+1w5e8KeVMeQCwjPuktYTY73f3lfRi0cJQvXL4xLQJbxMG7xOLmw6YUm+87cdXPl1R9eNaFC0QgNW18IEvoX74zTGpwmjco1MmmDnSTedR9fZ8RKKZbAoH+dhUxFtm/JimTJj6NrHS2PHrknFtmvWA0SSLJlfy+T0d1Hm/qTEcZZerSqbv578J1TTCpdNggohZAqt3PjyrJwzd9Sosg+5poSxf6VHwvfZMat24Mq28Oj4p3vXveFJT/AmlN8/mDAJov8sC7M6FF4lXgE65KJjz4ruQgwbjgd9hJl5XObsjEWDZDk1lCfpgikHwH2yng0cKKOhxdhR5C+nMBrUQQUgexEQMmP7Oy3pNQaVzbc4RC8gvig4Ib3yCOPxOQal5TKhHyIIT8ObSHFri7mKz5pH4WxjZBi4UKFjScApAFGp1Ovw0+kM1p1vAw06yHgJ4gZsnk5Lvt+3fcyY8UMkzWGEAkMacgGjFxr4BKu8NTRT/k+3hrgXAAZQNYVCAKKOZHYo2VpvBpaVW6113P8QoviaY/VdfAKKfJ73mcrP5NLp1xqvqbdCGJGK8/OfVae+nYPHmQAuqjZRabf+YNXBSTNh8s+lCEdhxhhWb9iSS6+r7pvVZncYw/BEGs5Zdwp8vOGnyO3ETKFUGwsYraWNLIPwXOF8BTIEWcpWqioXND0AtPHpNyduHSiISEuOeiSSGYeSDNInR27d5hQl7Bpla3nDgRMtKw9d46fH6nSpq07pGTRfWTUnOXy99Y9+iCUevW/lrWFRxpCad6vhXK04Zt/XjbjnO9iwSjWfsmG68OSH8QicxLJKSmGazLJj8cee8wIH7rd9nHlJbVfXvL8yIYxkco6EvKC5wfu4YSgWI8WPH9Ix2vdtlNZB322IpBpCNg0w4QFEXLGWktIjl9IUKbVX+ujCCgCeyOg5Ec+HxXWhYsFHrdW4vdiceNNN3zUrdmlzWTXobtiOo3HmL31s1ulgBQwbv71StczJ/rPffecr+eEX9sgFEjN6TTE0+Wy/9icx+TFeS9GqhZEJLizwBC+gQcJZMCiDYtk+I/DDQ61S9U2Rq3b4Izm9RFP31vswhq3I34aIYO/2CMMSkEE9qT6e+Lv3cX2QZFCRUxWGj9syNpjtSV8wz2+vF/I4IL/QtliZeWT0/eIkMZanFlUwpA3fs+/atpVMn35dPM1pM7xdY43JB7pkSHJICcgVaKFdsVad/f1lhAKSveMtwipm6kfhAylwYCJsm3HLvPvfevfL7u3l5Xa26+Xn9dsku0793yOh0i/biUF3Zx+Bw+UY2p0i1Shetni5t8QQYjF1ilTR3o36W30fLK5TJ8+3YQfehVCTvCuwBuPmF+vgqs6ApzEurMpd2cDSAQbTjx/+eUXc9qZHzQ/EsEqr9xLuAHjDWE8dBn4f61atYw2CRojWhSB/IYAe+SZM2fKtGnTBE0d9HYyMRNifusXba8ikAgCSn4kgl4W30v8GRtnYlLxAGCjS7o04sMQeEMkLdMKRtX+zfaXOv3rSPeG3eWeI+6JqYoYiLd+emsOEcfDqh4mQzsPjek5Vo/D6T2AwYah/Hb3t2N6VjwX8y576v/9ed8HPqL7mO6ydONSqVu6row7adxe11uBVbROnARIMr0+7EsXrV8kJ797slQuUdmQUOc12SPc5lVsvYoULGK8LwhhWbN5jWcqYCv6SihF31Z992hglPBOv4oHyqnvnSqHVDnEeIC4C+89d+K5RhODkJHu9brHJJDqfN6EJRNk4pKJJnQF0gaCIp7CcwbNHGQ0bJwiofE8K5F7rCeRX9riNxe8Kfd+ea95hZN8ajLoPxHT4oulYNVnpHOla2Tj7y1k6vw11vlI9ilUUFrXKiurSg6WPzYWkk1LLzLPgRR5/tzW5t/HvH2MSQ9csEBBQ3x49V8i7Uv3vZAfHTvuyfTjV/zIDxvugjjekUce6alin4z2ZBtBnow26zMUAUVAEVAEFAFFIG8ioORH3uzXwFZ55TXnJggRFKpJLda69R6DI1MKqWhHfj9SChYtKNe0vMaINcZTDn3jUNm8Y7O5ldStZzfeoxERS8EjAi8K0uHacI50GaU2HCasIb14w2KZtHRSVMPbEjqEgliDMtleH+DrDGMpvk9x+eDUD6RcsXJ7QU99SC+L98BLXV6KeKSgY0JqVsqxtY+VP7b+YYgg+iDII8H5EquH4g5/gSDjvSs2rTDvJd1rphSIH7RobOaW3KgX+KBFAykEAeIsdh7Yz4w2SPe3c3gTQZ7MXjM7ktEFUuSf/1Lm1ipXQqqUKS7fbBgnRSuPl38W3Si7tpeVamWKS58j6sjWorPk2R/uk92Cp8ieeC08mGyWo+V/L5ca+9XIDVhS8s6gsBcb7mJdsL1S+CVasWwMjUy0zXq/IqAIKAKKgCKgCORdBJT8yLt9G7VlfuQHN5EPnE2vXy7v3IIskop2l0ibam2iag9Eq6PVUEAEcnC7wXEZuPd/eb+8vuB1E/pitEUWj5XJp07Oap0CZ4rWCsUqmPAarwwvifS/k/zgOQdXOliuOviqHNlM/IgP+16M7EunXppDDPbhDg+H1q+wz3GHv2Qy8ZEI5sm+14ZSda7V2Xjh1C9TX15b8JowfvCWIT0zoTk7du0w8wEPH7RO8Nw5YewJOTxCJv+wJkf1OjepbEJ4SCm9fX072bamm9EN+bf0WClS7lPZuaWG7PyngezaXE9a198tfxYZb4ivSiUqGZ0T/v6w54fJbnKuPC8a+UE4AqLUJ598ciTVIFm6nnjiCXnxxRdNqIpXpoFYGuIUxSbNH4rxkOOE6WSyKHYsbdRrFYFEESCDAiKYpJ8sW7Zsoo/T+xUBRUARUARSjICSHykGOJMeT3o+YsLnzZtn0u2tXLlSatSokUPjg7AX0iMhgkr4SyYVm5pVtoiMPWOsZyrasPX9ffPv5gQdfYh4itPb4/7Z9weKr8bzjty4x5m6NhGNCr+6k72FjCezVs0yYSlkQAFLSJAm5ZvI4r8Wyzdrv5FapWrl8PhwP+/jFR/LlR9eaT5G/PPzM/8/ZWpY3Gz4S+vKrU1GlsGzBmekx0fY9qTzurMmnCXf/f5d5JUli5SUcxqdY4gOQnMKFSxk/oYYRMDUkiLccPFBFxvCK1o5dvhF8vv2+XJwyd6yYMsY+WvHMulc7RwZ/eH/K+y3qV1ORl3a1pAuA2cONPonFKf3UjoxSfa7opEfNqUff9uSbPIjW9OhJ7sf9Hn/jwAaMGR+Ic2nlj0IQEQ+9NBDcvnll2dkuLD2kyKgCCgCikBOBJT8yIcjgh9rsgLMnj1bLrvsMiNs5iyk9MpUcbMSNUtIwwoN5euvv871nus+trus2rRKtu3cZkIAMilEIl5w3AKpyfb88KoXxuvDcx6W9VvXm6/RoBl7wlipW6aubzMgr4Z8M0Q2bN0gPRv0DEyB6/egR+c8KsPmDYt8nY72xts3mXRfxAtLRMg+M7LbSF+vJ3c4DKEq0TLG0M5zJp4j36791jQZgvLZo5813kFWO2Tbjp2yY+du6XtQ4FkzAAAgAElEQVT0gdL36AOMHso7P78TgQgChJA2Z2anTMIvTF2Cwl7cz0h22Mtnn30ma9euNd4l7sJ3S5cuzTjvwDC46jXxI0D64wkTJsi1114b/0Py2J1KfuSxDtXmKAKKQJ5HQMmPPN/F3g0k7IXN8sUXXyzFihXLGhRMqtsWLTKC/Dh61NFGgJPyVre3pHH5zPKUibdT7al+ndJ15N2T3o33MTHdR/rVm2bcZO4hQ8j7p7zvK1ga04MDLnankQ0jIJvM92frs0gZjAYPGiSDDh8k3er+f2YWrzYhgooYKmVQ20HS48AeUZtuyRWyM+EV9Mqxr+x1/XWj5sroOSukR6vqcnWXsiaV8QFlDzAaMOjCbPp3kzQo10AgyrrW6So3H3JzVsEdlvxYvXq1jBgxQqZMmWJEq8855xxp3769EKqSSFmyZIm8/fbbxtB1pnVEAHXYsGHSsGHDPJnqFs9HDgTchwKJYOl3L6FFX375pXz11VdSvHhxEzqBCHmyC9nc6E9nKVOmjDRr1kx27Nhhxg3hG7ZUrlxZGjVqtFc1Mpn8QAOHrBzr1q2TU045RTjEiVa4Di9YZ2EvdPDBB5vx/v3338uGDRsiX1u83JmPEiE/6BeyOrnrjEfX33//bdJXZ1L2PdpKYawmWvz6i/HIe6wYf6Lvya376T9IYsYYh4mnnnpqWtaU3Gpvou9lLfzkk0/k3XffNeGVzDP2+qyJpNseNWqU+S1Klr2yc+dOmTNnjumjVK69TlxoIxncWG8Z34ms93llniQ6buK9X8mPeJHLw/fxw8PCk47NX6wwZgr54faQCEo5G2s7c/t62gf5UaF4hbRUhUw+ZEUh5KVDjQ5yXJ3j0vLe+X/Ml9PHn27ehUGOYa4lHAKks0Xfwy+rjvspjCl0OUjHGyTaakPcEFa9+dCbfcmVt+eskOtHzZWm+5eW01vXkOJFCpnXdmlWWhC1JZW1DYd55uhnUpoKOBxq4a8KS36Ef2JsV7I5fOyxx4yHBxv3qlWryooVK4zmB5pQ999/f55L+UioT8+ePeXQQw81KYSTmdIS0ghihWdag9aGLz333HNC5h8OJFKRaY3fdEJdn3nmGbnjjjukd+/ecu+99wqZgqgXqW3xAu3UqZMJ3yDlvRcJk8nkB9hiWFxwwQXGUPrf//4XdcD/+++/Qigw+jXXXXedHH744UYzp169esb78Oeff5arr75aypUrJzfddJNJ+YuOzvr1683zLTFCqPDnn38ubdq0iZAC7J169OhhwoqjFfoFL1b6A6F5W2d0e/r06SMvvPBCxoQYrVq1Ss4991zTnFdffdWsB4kUr/5izWF8su6MGTNGjjrqqEResde99DnvSAZ543y4O3si32Gccsh41113mX/jbZ3s9yYVnFx8GCQgxAZz74YbbpCKFSua2vB7M2TIEIEoI81wMjG0WcxeeeUV482WqrXXPU5YPwiTgwCJ952pnie5OBTS9molP9IGdfa8iB82FqGgzUNutChTyA/aTlYQDLr9S+4vTx31VEIaJLmBpb5zDwJ4DCzbuMwYxjVL1VRYMgSBhesXmhTHaM9EK5YAsdfgCfJQz+bmv5dMuURmrpxp/s08vet/d+UQ182QpnpWI7fJDyrFSdXrr79utKIwfDEEyS6Dsci/81rBWMH4Ouigg4xB6j7lT6S9mzdvlgceeECuuuqqvQgONsGvvfZa3JvhsPXiBPWSSy4xel8Y29a7A+OC3/0BAwbkIHzwfpg0aZIxGCmQXgsXLjTZ4Gyxp9qZYNgxRk8//XR56qmnQu9fICAwuN577z3BEOrQoYNpGh5V9NeNN94oeMLY4tbbwWPm6aefNuPFCp6yT8Frw+kx5ddHXnXGEwhBY+ZZpmTdsyLLtIN6JaO/vdrOyT/Ex2233SZ16/qHvoYd887r8CxYvnx50sP1mFeMAcaRGxfIj99++y2phns8bc/Ue1h7mDsQXay97jkDdngzIuKdTPLD4pGutdeJfzLemcp5kqljJZn1UvIjmWhm8LNwI4NZZeFHzJRTCzYJc+fO9aw1JyhKfgR36IwVM6RN1TbG/V+LIqAI5A4CtW96P/LixlVLyYiLD5NSxQvLhCUTZMqvU4zgKl5Fq/9ZbURZ8dRa9c+qUORK7rRIJBPID2fb+Q0pWrRoKIMutzDL5PdCOGDQYVC7vTuSsRkO23bcvMnkRlgUdaHcc889xgXbHerCSTnu+7YgeEp4FQSKLRgriWYWClv3oOviIT94Jl4eGFh4vOCFQ//gBdKyZcsIGeL37kTCXnhmvHUOwiIbvk932+lbPJqSncnwu+++M2Qi80jJj/AjD3L91ltvNaFfb731ljRo0MDzZjyh0ChU8iM8tnpldASU/MgnI4STG07wcLli47Js2TLjWsgG2+3ay0asVatWSn7kk7GhzVQEsh0BJ/lBWyA+bujSQFrWzJl6cvra1+WZuc8YEdV/d/4rZYqWMd4gR9Y4MuMgyDTywwkQvxG1a9fOyN+IjOvI/1zgOcknU4qXq3Os5AchA5R49EHYCzzyyCPGHZ/TagqeCr169TLhHtFKMsJerOcEsfvJ8B5w1jcRYxrdHDTQMMbQ/cDr5Zprrgkk+zKV/CDUwuqGuE/Trcu/HUMYoSVKlEj71Im1v2yb2LN6hWXTF3jikJbbrZViPQzwvPIjP6Jh5gcOpDAeH8wrL+M8Vs+PeOe2JSrxOGKO0efOfue51DFVRGU82KG50b17dznhhBOiEhtcx6EtZK1zzaC/aXcibYq29sbTpjCTKNb1Pswz9ZrYEFDyIza88szV/NhxioMrmdu1l/g7flwqVEiP3kMsoGZS2Ess9dZrFQFFIHUIfPHLH5GH//73v/L6rF9lluMzvrThMGSf6Tamm9ErofRq2EtuOfSW1FUuzienm/zgN4H4amL7cT9GhJE6OEUfbVP4jeA0LhO9A+OE2+g/3HnnnTJ69Gjp2rWr2Yzjzs5p7gcffCCdO3eWY445xoR+YFxhLKMF4QwB8Xo3ePIMPCYwzNDVwHBDY8JqKLAZZnOPYYYwac2aNc3zISROPPHECCnx7bffGi0S9CToLwRpBw4cGCju6a6XDX/BCwQPUPRbwhARiZAfGNyElrDvAMf333/f/Bvj0Mb4E3bCH0giUjfjkYE3CuEK7En69+8fOazBMKH9aNB069bN6AOsWbPGHPI49TPCjgcb/sL76X9CZ2y9oj0j2eQHpAvzjjaj0YKhzthhbvIZBiBtJ9zoxx9/FOaiE0Pq8/zzz5txilHJOCJ85KKLLjLG8BdffGFCmXguxjB9j0cXhJjfGGCsPf744wZXxibjlWehG4P7PZ8xdhctWuQ7dsP0F+3kmfS/0/vYtom5xNihr8lEhT4N44LxDFasR+xn+bdz7uBVgEgz2ixt27aVOnXqmPsgt6h7EGZ+/Q/+d999t6krBjhaQbwfjSTqSaFvOGwkrIM1xm/tiHduQ76wJjRt2tSESH344Ydy3333RfBgDjEnjj32WIMT67Zz3QoaW1zLXAQnnhXreIs2dwi1O++888y6i1ecX6F/6PP69eubtRAPduZBx44djRYP47Jdu3ZmXQQPOy5ZZ+l7iHo7fu1n1svEi4iw44H1mrWF+cLvYN++fU24Z9A6df755xvMEZRmbLjXLt6JZxnedzyPsDrWQ7zPaFMQCe01T4Lq5Fw7w66Jefk6JT/ycu8GtI0fIxYKqyjOKQELGyr+YWJVcwM6JT9yA3V9pyKQfQhM+3GtXPDy7EjFm9coI0+d2VKqly0uAz4bIKRYtiUTU+PmBvnBJhStAwTZMC5uv/12Y6C7jSI2aieddFKeIj/sWPA6qeUzDCo2mBg1GI1s1jHGwgqj8gzIBj/PDwRHIVwQ7GTzi4s+xr0Vl+TkmmvoI7L5UDBk2JhzrdWbCDtTp02bZkJdSGWMIRFG3DUR8oO9BYYO77vyyiuNAc+JeeHChWXw4MHGAKdYbwAMOQxyjErCCs444wxjMGBEWu8VMmnwGddAroDXaaedlsNwDosH14ExRjPGEpg6tT78nkNdZsyYYQzfMASS+zle3g9oz0BOYAxZLwX7GWMDIVTID0Kp+J5+vPDCCw2meBhBoFkvBMYoxhhEAeMGEVe0Xazxh8gv44g+CKq/l6HIZ0FjN5b+cuNh2zR//vxIX7P+0E9Dhw415B1t5bNnn33WGMhkUGIeQShazRT7XIxAp+dHEGaQj0Hkl0397Of5EbR2JDK3Me7R4bHkgRXD7NKlixHhhbyA9GAuQeZBZPBvjHPGOSXa2OJ7PMQgISHEGZMQwbQ5UexYEyFvWVctERw0XyFgIPKc6yBizhBZrM3Wg411k3Y6w2m80sG7x7QlQatVq2bWJ8gs1hbmHASVXSujrVMQUZAthNHZ66gvZCSFdzLfICbRl6KgbcI8ZR6z1gUVr3UjzNoZ9Nz88r2SH/mlp13ttBOcjRvxdmwomOAswiyOLGxhNkPphk/Jj3Qjru9TBLITgY1bt8tBt0/eq/KdGlaWmb8ukH32WyiyvYIcXG+7LNo+2qTG3b9EPdm84285sFQr6VT1DDmzZctca3y6yQ93Q9lQcqrOJtrtYs7pMboIQelEcw28BF7sR35w6v7mm29GvAGikRlerw8iPziBHzlypDl8sBtkhGbZvGPQ4Y3DybWzDpACGA0Yr4Sqhi02XTEGEC7lGI1hwl4wkthg47USa7FiskcccYQ5obUED+KWTkLIbuD79esXMYjchqvNykOIitOQjTWMwt2GyZMnm1NzBEd5NsKeqT4IipX8wNNo0KBBBj9rtOLxgPFrccHgtcakJeo4xUa8FeMKQgBjEcKMcAhSBLMHDBL49SM/oo1dSJZY+suNBwYnRCvGou1rPIbGjRtnvKLwasH7ZOLEiYashbCypBAZc+w9fuRHEGaMh2iZD9lLB5Ef0dYOUignMrdZHyBd+APZwXhFH4NMTmRIwSti8eLFETFj1gzmn9M7yo4jr7GF7g1rF2PDthXiLcx4C8KOOjPPISkshtHWFdYtxgG/PwhEOwlfyMrhw4cbsth6J9n10+nl4fWZU2wagppU2Ywvp1efJWC5H4+NaOsUZKDVRfIiMr3mEW1jHJB5i/oEed5HIz+irZ2xrtt59XolP/Jqzwa0i4nMRoofPNhf5w88ZAg/rMlOM5YMqJX8SAaK+gxFIO8jAPnx9lcrIg3dun2nFCtcSIZ++ous2rDVfI7CQc3y+8rxzcvI3I3vyXf/jBKR3ea7g/ftLa/26JdrQOU2+cFmjFNjfhvYSOeX4kd+uL02kk1+RNuogz8nroQf4NmAtwQFDS9S5HJ6Ggv5we8/G3Ay92B04O3jzP6Sqr5mTOG+jts2IQAYnvzfi/xwntC7DVeux9vBLcyeCPnBySvGGoYDnk94Ejizv6QKk1jJD0t0UB83+YEhzKmxO1MKnhCQlbfccosJ4WJt4b1omzCe0DoJk73Jj/wIMjJj6S83Hn73uvsDwxzDERF/MiuBRbQxZO8PwgwSDH0avxKG/Ii2drCnTWRu49UB2UVYD33Ivv2KK64wXj42fAIiG+8kPERYMyAIwNWGLbrHkdfY4jM3+ZEodpBWEFiQeZbQ88LZEnSQdpAKjGW3l417nPh5eQSRHzyXee8WYLXjkpAm5pcXmeb1WVjyg3ZTZ8Ys4YFB63k08sNv3EN6kWIXItQWft+bN29uIgDyU1HyIz/1tqOtLMZLly71FH6K9l1uw5UI+aHZCnK79/T9ikDuI+D0CIH8qFy6mPyzbYf8vXWHlKj9lBQqvtxUssj2BnLf4U9Jo6qlZMX6zTkqfljd8ub/T3/7tLyx4A2pVrKaPNjhQaldao8bcTJKbpMfhCmceeaZ0qJFC+NKH80ASEZ7M+UZ6SA/MFIwJAgzwEAJ2qhb8oOT3EQzHmAI4YJN6AkHH3j3EI6C8KBbUDCZfcLvL4Ykhimnt7jgexnTYYyKWIzpMG3AfR9dluOOO854RVhxTFzfOVGOpv2BoYT3CkYnuhexllSQH0HZ+hh7vJe+t15DYcK3MpX8wLPi+uuvNwY02hYY+O6wIfe4QiiTQt9BGAVh5tevbvKD8C2MSysg60WSOj+z5EcicxuBUwhMSE28HyC48BBDXwgjnr5l3WBsQ4C400EnSn7Eix1aKHgosR4yDv1C99CSGT9+vFmnIIq8sEoW+YFeCJjlFvmB1wgeaEFaUvGQHxBNePtBPNvCeGX8E6KTn4qSH/mptx1tJSaUH3UYTGd4CydLMKOI7mSimF0i5AfxwcQEq/BPPh302mxFQEQgPy5+dU4Ei8bVSsnAbo3N5y0ffkz22fdnKVB4vexT8kfZ/lcr2WfDSbJp856TdsoF7eqY63/f/Lt0GtUp8vmFTS+Uvq36Jg3jTCA/2HDiOm71GGzj8mPYSzI9PyA9rNgf/w4iP/zCXugPRD5xSQ9yk+ZaPC8whHALt1oGNm4fQgKhzDDx5vEMct5L3LzTqGAPgvHJ3/w+E7PP3gTjLNqpPZ4MhEJYDRZbHwQo8WSw4pdh64mLO4YYhBBkFDhhROIZwx4Jb5BoISEYs5Rooo1+dUkm+eEVwsF76WNwRWwTrCEKrL4HRA9CjmgU+KUatXWPl/yIpb/ceNiMIOxLnSFOkA6Et+AFhQF99NFHG3KN/nOGvdSrV894CkAQOMcVhAl9SthJz549jfeEU3fCYkZYTbS+d5MfeCkQOm7DHoLID7+wl7Bzm3HKfLb7deqNBxNjGELTHTLkDHuBiESUEwzBNppXEfUJE/biHG9B2Nl5hvcZoR5oiXgV1gh0fY488kgTGvL11197hr0w7+36ErSm+gmeIhgL6e8V9oLnBAQbWIUhaWlLWM8PG/bC74zVeYq2fsVDfiQ7xXPY9TUTr1PyIxN7JQ11sgJUTHQmRI0aNYyYEZsJToNSeQKUSPMSIT94LwsaLDI/9kHxrYnUU+9VBBSB7EIA8uOLxX9GKj173SQZsfRB2bdATVnzU2/ZvbO4+a79ARXltA4b5Im5DwuZY5ylTZU2ckXTAVK5RNUcnyOyGmvJbfKDzRgnw2yyiHF2iiGysczUdOix4uy+PlWeH2zK0dYAO4wNa4TiURNmo46Riogjm39rJGDoYLQSo27FC6O1n/4cNWqU+X13pjbl1BiSiz1AqsJfwNWpfcBBC4KCjC/aAD4Y5ZAQQeSH1SyDlLNiqYxXcORkOJaTaHClbmRTcXp44KmCUcYpbFD4S6aQH17ioIwHDF4IS8YJJ8uQNFZokbAJ+oFxhREdrcRLfsTSX26jzt6Lx5IVt6WOhE7xHUYs48Wpc2DJFggTCnOjcePGZmxACEBMcAIOqYg3BJ5tTkFVJ2aIawZl38BbgHFEhiDCpxgzCMtSgsgPiJlE5jZ9Qt3pPxu+jvEMXoQ1kQWFeW9FkiFmCN1gjoAT3k4Qp/GQH0HjLQx2rANoxkyYMMFz7QEbvFgI2eI3yIrDEuqHZwuFtuJ1hdCoJSoZHxColgyx6w1YuEVQnZofNnVx1apVDSEGplbwFF0Z6wmWKPnB2IS4QkiWYgVPe/fuHUp/ScmPxH7plfxIDL+svtumHnvsscdMrCQpoxDBIv4zE8VOATtR8oNFkg0WbbQq4FndiVp5RUARSBkCs1fPlqumXS2bNheSXf9Wkl07SknBIn9IoeJLpVyhRlJFOsvuQn9JiQIVpXCxdTJvyygjnLp7x35SoNAW2fFPPTm7/nVya5e2Mn/lRnnsm4dl1ZZFsn/xBnJEpTPkrDYH+tY9t8kPu7kiht6rxGJgpqyDkvhgTmwxcvEOxJuCU2AMAzSwiMHm5JwTQU6JEYjkOvsZG9Yg8Veeye8rp6sQHhhtiAlihJGxhYMIyA0MVDbCiJ/az/DGwA0a8UcMBU65MV65DyLkkEMOiYoE+hW0AeKDAvmPYV+yZEkjeInhT+YMQp0QTcRA5J1BbYoFfrI0YJhAmuG+jms+p964uxNeQhYYhCUxWtAvIIwELw7EFTHYnJ9hvGHMQOJgnNBXECu49NPGJk2amHu5zk+sEjKAtMZcT1pYMi1gYOH+TUgEBiSkDKln6SueBS70A+9GQ8F6U2BE4lURq+cHdSDjg7NtxN8zJjD4aAfaJrj5Y3jxGWlaOYFGdJa6Oz8DVw51INmoN+KmkBtgT7YXwjHQgyDMgPaCO2MeYgAPAT8jHzzAijHJXhESgbmAblzYsUs2waD+op28BzzwTGIMQrxyL94M4A4ehGxDkmFcQyQydiEBeD4He8wT9nqkzAVPjFgMfIxe8Majh2swmNnrQqL4YRZmL8xaidcQ8xcNG9KjEsJB34RdO+Kd27QbzCACWJvw/oFIQNwWghPceDYEDfOb+lFf/pD2FwFi+jBobDnHG/OW/mfeMe4TwY41xNoiPId5xlpAoV7oTrFuOjUpaA+EFdchcMsYhugBf+ulCIlBViMILsYS/UA4FN5BrNf8AQuvdZb1AN0f3kkYFWQWcx2vD9YH1tMw65Rz7WLdY94yRzmEJZsadWT95vcAYs/2YZDIsnPdsPPEEoJh1s5oAr6xrOnZfK2SH9nce/mw7omSH0DGjwULPwuZen/kw0GkTVYEYkDgk6Vz5cqPz5Hd/wmhFi9YWurtc7p89+OBRiukAMIhIrJ/meJStazIst3vyOZiH+d4Q+Hd5WW/wuXlzx0LI593r3Kz3NPlzIwmPzCK2TSzwbWFUzA2qRjfmRgaGUPXpv1SXO+Jt8Zgg3iIp4A/hh3PYnMetFGO5x2puser7hg+/IlXUwbDFfd9sGB/gKHMs4LStsbbRgwWDEuM8q5duxryCFIHr4lYyY946xDmPggLsMAYtGONMQMBAja5NYYS6S97L0a9u3+92su4YCwwLmzhGWDgNXe8nhEGa65hDCc69uKZ27SFNYC+dfe3s81gYXHjPU7NobBtjHZdItjZ54IhhATkFmskpJyfDkgYrOw1PNeSJ2DEv8MQANHGWzIwC9OGZLxHn7E3Akp+5NNRAQPK6QLMuXvTwYkHcZKZuLENQ37YBXTDhg3mlIRYQeeJBi6gsL+4r3HyoUURUAQUgWgItH+rvazfut5c8mD7B6Vrna7y46qN0nXIDPMZ/Ee1ssWletkSUqNcYZn4541SsOga813xrW2lZOEKsnbLcimw73ciBXbtuWd3EWleroP0aXKJbNtaRhb/PVfq7dfcfNe5SWWTkYFTO06YcV1Od+GUlZSSBx544F4kMSeInIiG0ZlId731fYpAKhEgQ8XTTz+dI0NNImEvqayrPlsRUAQUAUVAyQ8dA/8hgAgPrq+ovkMQ2MKmFrdINt7ZSH4ghETsI3GtuJnh5ggjjduc9fKg7bhO4vkRpKisA0YRUAQUgcGzBsvEJROlRaUWMuiwQVKxREVZsX6LtLt/WgScvkcfIH2PPtB8/sjHH8nvO+bLfoWqyYH7tTafE/Zy4msPyD4lf5Ld20tLkcKFZFeJr6VAwa2ye2cxKVBoq+z6t5x0Ln+LnNGitYwd+lCukh+cJHLKzakx5DFkCGnytm/fbk7kiFXXogjkNwTwHB07dqwRb7UeUUp+5LdRoO1VBBSBbEZAPT+yufcSqDsEAPGgpNCDACFujjhmYiCJNybGNtvID+pNLCrtQrwJd8DrrrvOqC2jYo8HCAX3P8gQ4qYRytKiCCgCikCqEYD8QFTVWQrts03u+OQJ+XXn+Byf79xcV3Zs3CIrnv1UJr82OVc8P1g3OeF2ZoagkhAiiGJCHKtuUqpHjT4/0xD46quvjEAoWiUcHKExQbgLYRiZFPaSabhpfRQBRUARyBQElPzIlJ5Icz3sqR5eEcR1UzjNIL6bUz1i4jLRpTla2AteHmw+EKKzSuZesNp0XQg9aeqnNA88fZ0ioAjkQABSpMd7p0mhYr/J7h0lpd6+h0upkv/I4l9/lJ9Gfy/j7hyXUeQHlUd8EVE4XT91MOc3BIjTZ680bdo0IyKKACgaOGTMY/+EwKIWRUARUAQUgcxFQMmPzO2blNbMkh/8TVw5CsFkfUFdOyitV0orFvDwaOQHSt8oVjvTWCn5kZu9pe9WBBSBIAQgP35Ys1zWbfst1zU/EOMkBd+8efOMIOLKlSuNUecUDCTsBZHHl19+2RDlWhSB/IgAJAjzAO0bvEzdwpr5ERNtsyKgCCgC2YCAkh/Z0EspqCMuzYR+ECrCBhadjOnTp5u0aGx2Se2WzDR3yWpCNPIDITJctN2eH1YN26ri27AX0tadcMIJyaqaPkcRUAQUgaQhkJuCp3jHPfroozJ79myjn+RWxue3gTR+WhQBRUARUAQUAUVAEcgmBJT8yKbeSmJdrejncccdJxdffHEkN/bHH39s8lAj6pVtmh8QN5dccol06NBBrr76auPBwiYejxDaWLVqVYMg15HjG8IHUVQtioAioAhkGgK5SX6ABb8R/A6wdsabhjTTMNX6KAKKgCKgCCgCikD+RkDJj3za/2xsn3jiCSPcRe5vW3DlHDx4sHTs2DHryA/asHz5cpPFhfSMbdq0kU8//VS6dOmSI6sLqW5RZ3/mmWcyUtcknw5JbbYioAg4EMht8kM7I7sQIMU7ZL/NzpNNtafer776qqxevdpkE7rgggukbt26oZuwYMECI9i+bt06OeWUUzLSazV0Y6JcSJjy33//bTTZnKFofreAx+TJk82+iEOh/J7dzj1HyG44depUM27ShQ+hUnjSub3pkjE+MuUZ+WU+BuHNukZBDDndJZt/D9KBlZIf6UA5A9/hTmPorCI/CMSxZpvgqbMN/MCwiWKTYMNd7PfPPfecyVhw7bXXZrS+SQYOG62SIqAIpAkBJT/SBLTrNdF+G3OnRjnfyoaatO1O44mMI3gyots1ZswYOeqoozKhqqHqQN0feeQR2bBhg/Ts2VPOPPNMk7WN8e9VvNrP7z1ZWLh31KhRGXlwEwqM/y7yaiNfkWGmT5g1T2IAACAASURBVJ8+Js0uWe2CCoL2ixcvNh6x/MlLAsV+GPlh4jVHeMbcuXMN2XbrrbcmDR+/NeSHH34wY/zQQw+VJ5980uyz01UYC2CQTEPcqXvjJOPy2nyMp49WrVol5557rrkVYtd6nvthFs87YhnryXx+XniWkh95oRfjbAOnAXhAjB49WgYMGGBCQZ566ik55JBDTBrYTBQ+jab5EQaGtWvXyk033WQ2VpmoaRKmDXqNIqAI5H0ElPzInT4mLJIUv3hFJtNQSFZr2EjXq1dvLwMfzSuIDzKexeI1kax6xfscRHUxym+55Raz70BoF9z9Tsb92v/TTz+Z1PXsYTIxZDcWfPzaCMHz8MMPy3XXXRc6zTRevuALoZSXyA8/jKLh7DVHUoGP3xrCuyApyUbIfhsSM13lk08+MR5AyRwD6OcRVn7VVVdJ+fLlczQlL83HePoIYo25SmG+2t+SaJjF8x6/e7L19yCZGER7lpIf6UI6w96zfv16s7lD8LNixYrGZbRfv36Cq9Tjjz9uQkWaNGmSYbUWQ8jg1ovrZ6wFxhW2nUW6V69eGUnuxNqm3LqeE0Z+xAkx6tu3b25VQ98rImXLljU4MKe15C4C9EWLFi3ko48+SrgiSn4kDGFcDyAs8qWXXpJ77rkn48gPTm4hN44//visN/Bt58RiJEVrfyzPiWtgpOmmZPdxKoz7NEHh+5pkYpQKfDJxDcHjmb1zMskPiEvWIwgQJT/CzYpomIV7gl6VDASU/EgGiln4jC+++EIWLVokZ599trBpmDBhggkDoXz22WeydOnSpC6SyYIoEfKDLDAw8hdddNFeoTDJql9+eQ7kB+OFjBBKfuRuryv5kbv4O9/O+nTkkUcq+ZE5XRJTTQiH5FAA44q1zcvzAxId7wQ8E2L1DMEdnnTCCMhGu5dTQ7KUlS5dOoe2Q7yC5BxqWK0IdxhoLADZ51B/e2odRruA9uB2X6pUqb0OHWIhLaK1P5bn0OZkYeKFX9h+9ro33j72e2c04z4aBnacU0eM5m3btuXQh/MbN/aZhHR4jQ1bT7/vw4zHeDHyenayyY8wa0iYNoa9hnnFO71CvO0z0ODA0wQPDT/yI9Z+oZ/xbIDoRxg7UfLDtsO95tEGvrPrF/VkDXOuY/HOZcJz7PgOi7fXdTyH3wyv9c15fRBm9tpo62Ui9bT3Bs3RZLwj05+h5Eem91CK6gf5sWTJEuMB4SY/3nnnHbOwZGIa2ETIjxRBmS8fq+RH5nS7kh+Z0xdKfmROX8Rakx9//FHuvvtuI5LNJpa4fAz8U089VY455hjBGGSj/+abb5qMaD///LPRmcADjs3q7bffLuPGjTPaCtWqVTOHC+gtcOJKvPd7770nv/zyi3nW+++/b/5N2Cmel7bglo7HCd5D9evXlzlz5kjDhg2la9eu8vzzz8vIkSNlxowZRtST+/hDevcvv/xS7r33XlM/6m/DPqgX90GkdOvWTSZNmmS0NSCsy5UrJ6+88or5w3387tOmRo0aCS7yGKf9+/c3f7NZ5jr2BdQFnQSwCtKRoD2cCiOgXqtWLeNR065dO+nRo4d51pQpU8xn1AvSkPZYvJ39h34XOPq1H4PJkh9oN7C38WoHz7SY/Pnnn2aPM2LECBMm5HcoAll15513mvDgmjVrGq8byACE4ulvMsvRPuY+YySon19++WV59tlnTZ8Qgvv999/L559/boxSXOLRLPHq42XLlplwXfoGsXZrxNI3HOxMnz7dYEd98TzA0AVPL+M+CAP2h/QJ78Cou//++01GQLRZ/Eg7+0y0DhjjK1asEMKML7/88sgYom3z5s0zuheMIVJp33jjjVKjRg0zFoYMGWLax5ihXaTTZl6iQ8dcKVOmTNRxQNiXF7ZoLzAn77vvvr3miMUHkXx+S8kACH4Y3HaeOOvGnMDbgX6z/WE/i7aGEE5uxxFzCHKVwzjm+wcffCCdO3c2uDEuGc+MS8aHU6T222+/NWFdjDfqyLWsUxxWMp/tAaZz7rz11lsybNgwM8batm0rderUMf1xzTXXmPEMztH6xWsdpY+pN7gwjjt16mSIrsMPPzyicxF2PtIGSJTq1avLwQcfbHRtyEJ50kknmfmAt3bTpk1NmNeHH35o+pDxzxoXNI79fgPAkeeyDkHqMX8GDhxo8ODZs2bNMtiybtNneNWyrjAXWJfpb67lOXjK03eQP4zd7t27S/Pmzc3nrG1cBznEeArCLGi9DLte0y/Rfg/85misv5nZfL2SH9ncewnUnclMjC2bOBZaFl8WQzZRGLYsRvzwZFpR8iMzekTJj8zoB2qh5Efm9IWSH5nTF/HUhM20NSDcnh+cNrMBZnPeoEEDsxGG+GCDToY0jHmMIjbSXIN3yOuvv2426xR+a08++WS58sorjcGBh0nhwoXNvRiWa9asMWQCxjWilhj8PI8NP4YQm268MiEPnASHbafb84G28A6MPv6GyME4RyyTTTsGJkaQvQ/jAuMW4gfD6owzzjAZ4RBPxRhm4+00fmkjHiB+J8kQKRAKGA/t27c31QQT9hkYeTb0NBaPjTDtj9YOe/IKOWL7F0Pg/PPPN0b6iSee6DtsIF8wKMCBzCAUcMJ7lr0UeGGkB/WzvY/rMWIZUxBJGEyklSYE2a+P3UQG/Tl8+HBjZEGqsGejbzEcGUsY5+57gjCgryB00IFjnFMQ6qS/Gate5Id95vz5882YYQxB8NHHQ4cONUYmYwcy0DmvyEQDWYHBWbly5UhdWUcZp7THasKAsxV5jTYO7Nj1wnbhwoV76cJYfCA9mM/MYztPJk6caMgWSCSICgR1wYd5SbH3Yojbz6KtIdwDifPbb7/lwMFmH2RsMTdsWA9j0wqjQnCAAaHGXOPEhXpR/IgpO8cw2p3z1YoNB/WL36Sg3vRFNM+PaPPReslAfNg1irFGP9Nu6kWfWWztmktYPqQPdkqscxkvmMsuuyzHusTYhuyjr9lP2bWYukNA0afMB/DnM8Ynz0EolzED+cHaxvzFC+S1114zzwEX/u3Exw+zWNfLaLjSX+51NWiOopeUn4qSH/mpt11t/frrr82PHItXpUqVzARno8RJkd2sZBo8Sn5kRo8o+ZEZ/aDkR+b0AzVR8iOz+iPW2vgZLmzSIS0wjDidtunhOWHD4wNvEDwb2NhifGG4cahgixU6POKII4whyDhho81Jtd0Ys9nnPk5qMToxwEjDyYk/hjJERRjj3wp+ci0eIngnOE+PrXH44IMPGqLFbpLR/LLZCdzGEuQH3z300EPG84NTXjbrED8Y7e5C3TGUuc8aAvYa2o3BjmAlp6LJJj+itcNm28CgsW21hiYn2BBVfmE8XoYMp7k8C0OIdtKvGEPR+tlpmEAMuT1so/Wxm8hgbNAOhGIhUXg/RjpkGafwGPTue4IwwBMD4xPjCqIKIw6DDlIGIsxLpNMSLvS5Na7xbGLsQShB5GFcQcY4jSxrwOOxwvyydWW8YuTTHi+CIcw88MLWa6z5hb3gxXHaaacZzxTa5FWPZJIfeA2wjlhPMLeR7G5zEMninJN+5If9PKhfEiE/os1HiF0I4fHjx0dsDsJbrrjiCuMFgj0CWcafNm3amPUXbyHsFcYkHkSxzGVLnuAF48SaNZF5BAnCnKFYcoO6sCZUqVIlUkfmPYQM9zHvyYwJuYD3HIV1l7qGJT/iWS+j4epFfgTN0WwSyY71d93reiU/koFiFj/DpvriBxEF+ZYtWxrWPlOLkh+Z0TNKfmRGPyj5kTn9oORHZvVFPLXxMygIYYGAYIOIS7YtnMyyqcQjgO+8TnXttWxwCQWAMCE0gd9c/s8GGTIFjxNOd71OUe0zwhh9lvzAYOAk2ZIp9hnW4MHgZAPvZRi5P4P8gRiA+KFw0o1XB4a7l4YI7cN7BVdwtwcN7eME1XqvJJv8cJ5uu9sBFvSjOyMOHq/UFQIBbxav4mXIcB0kDgYY4S4YTtH62eoiRGtzLOSHvRYPIz8PHLdxH4QBXix4AmMQU0+MUEgATrUJrfDDxtmn7mvIPAEJ4vZYsnWrXbu2GSeQabTD6UkRL/nhlfUnFvLDvrdx48Zm7GOUh6lbECnh5/nh9qBwkx+WtGIO4vlh5xihLKwd0bIz+pEfYfvFz6MkjOdHtPnIugkZitcVhAYFEoFxwlxirjK3CNth7EG+QUZwOEsIXKxzGY93sh4R6sKYxvOOwueEjRH6YskPPoe843pCWPDoshi7x60fPmHJj3jWy2i4epEf7nU3nt/HvHSPkh95qTfzQVuU/MiMTlbyIzP6QcmPzOkHJT8yqy/iqY3bcCEcBY8ATqjZaGPAWRdsr+f7kR+QBxjWNkSG013nxjhe8oO6WfE/t2GHYYGhmwzyg7Zi1BMHj9bB2LFjzYknoTM2FMGJhzUycGdPJfnh1f4w5IdX2FDQeIlGfuC1QAhHs2bNovZzPOSHs41uIiMR8iMIA+YCY4pwL3sibkMw3FgFGVaWcEkV+RFtHjjrGg/5waEg4RXM4XjID7uGWG+xeMkPhD6Zb7TBhsOhTcE8d+oGeY1jN/mB5wIFzzPWtaB+CUN+QE4wZriWfXoYUtVvjXK2gXavXr3aeFngMQYxh9fGunXrPOsebR5HW5e87rPeH4RkQdLwNyVZ5IfFjPGL50ks66WSH0ErdvTvlfxIDD+9O80IsKiy2UNwTEvuIQBzbn/o+HHXknsIcGpAcbrZ515t8vebEZNM5vrE8xA/RANAS+oRcJMfuFbjysyptlfYCzUi9IDQALIt+JEf7pAW7rNhL/yNCCQbbU7w3WQF8eeEGuBa7fYKQIQTMUDCZNyGHS7laAF4hb0QekNYAcZcGCPFnQEOIgSDF6PJKyuOdS8ntNYr7AWNB9vORDw/vNofzSjwCvmgLzhtRjsA7x2vsA6u8SI/bMgMrvh4gFAfZ+iSVz9zas+7CP/w8k6I1sdu8gONEfr42GOPjYS9uNvDGkI/c4LN30EY8DvCmERI1xq9jE3EPzkBtzogztmIMC9Cj4RSOT1QmE8Qhxh3hCgw5rzCXjjRhxyEXAtDMMQyD5z1jIX8sGEvhP5A8MUb9mLXEDRYKPGSH4QzPf3002YdohQsWHCvbFB+K6R7jhNiwzhHQDZMv/h5lTg9PxgrzAE8JPh3mHXFK+yFNthxg0cWoXFWwJl5ihcO6w+hJe6wl6C57Bf2wn3Oddb+nzC/Sy+91OjVgDfkE21zh7uxNtvi/D0I8vywmPH7wrNjWS9jJT+C5igkX34qSn7kp97OA2214o55oCnaBEVAEVAEAhHAnV7Jj0CYknYBp5EYeximCBNyoo82FifgxP+jiXXQQQeZ9yFyh8AjbtsYEug9cErpJgQwEpwx/ZDHCPxhIGBQQgQgUkkoCYYWISMYHGz2+Z6NPqEBNvyGOqLzwHsIPUEM1W3YWTFBMhbgOu4n5BjGSMHYpN1WzJK20x5ELWmbl06GFRbElZxsEBYvspBA2BCzjgFm3087g7TGwrQ/mlHgJfpHvThVRp8E/P0MPQwZjHtOn8kkQ6GNkAq0BXFPhEuD+hlSAdICt3ubtcI5eKO10U1+WMFKhDkhmaxIvbM9llCw5EcQBow1BCHxLrDjHMOb8cr4xhh1Fyuua+eDDZ0mxIvvCBXDe8IKa6JfQ2FuQYhgNB9wwAGhCYZoGFnSwgvbaOQHa6x7njC+7Ym/1aKgntb7C+OceWvxsrj4rSF8Hy/5AYlEeAtkjCWgmNNB6VV5p/V4gKCChIFkZc1A1yVMv/gtrqxbCNYyNwghsaQZoWNh1hW7Rtm104bQ2XED5ojoWiFa6sFYYZxBSlB3p8humLnsFirlHvc6S70sOUzYl72HtcsKNbMmkj4YYhvBU/fvgZ/gqR9mEKKMo7DrZazkR9AczcTsnkn7Ufd4kJIfqURXn60IKAKKgCKgCCgCWYMAm3ZOV1HyR5ODFLEYuzbVLYQD3xGjjvHGqR1eH2zKccemYECyIbZCo4iDYiATT87JKK7bbPgJJ0DUD9E//mC4YVhxL4KVGAFNmjQxRIclQ3g/dcToIjUiBjspdxG5JDae0Bxc2REzxfDl9JL64R1Afdlks7FHwA/jjndwH6fvGOQY0Hi7OD+DQOHEFQMRIxpjigwj4IQx6FfQQ8FAoW24jKNBgjEBfngMQjjYevN+sqhQd+rmVTBSvNpPpoYw7UDnBMIAg43wHYgmDHv6x6Zk9WuLJT/IIoIBRCEFLF40nEBjuIXpZ4giPETAD+OJFKiMIevN6tdG+o17GGOMCe6hPTYzCSEQtIHQKoxyNDogS+w9pDilrow/SCc/DPDSQFcBl3yy4DA+6Te0LxhzfuQQhipjBGKPuqFfwyk445MTbowv3okRzziDoIFQRGOEdM6MBTQoaJ+tK3OANKzOz6g/xrXfOPDD1jnWnHMEjDA4EdTES4M2Mk+4nrlIGl5bILbwvoAk4fQfQWLGOBlJ6EvGE/3otYbwHHAkGxReBoQ5QArxDAhu+hcvHsYS4rJcZz/j2XglofcBCYm4MnjybkhRxF1pk1/fMEYwuplrkAbchyEPCRXUL9EWbtoBGYNnBn0CKQOBGXZdYfyCOWsU85LxiRcchXWGOtOfkKfggtfShAkTDAlNqI+te6xzmfYzd1lXIfhYP1hzGeOse2DPNeAN9vQ7BDjrLXOCupBtBuFUyCzGOP3Dc/Dsgtyl3uiSMC9pC4Q2a6UfZrQ5aL0MiyvhM7zf/XsQNEez5kc6CRVV8iMJIOojFAFFQBFQBBQBRSBvIIABykaRDb073p0YdGeoGe7QYQoGCCeW3A8ZgbHMe/jjFNn0us79fAwGMmgQohDm/RgJGMXoDvjF70drg9UI4F3gwt9hTpx5Zpj2hMHPeU2s7fd6Pm2iLZAwYcJorQs7p+accjv70fn8sP0c1OZY2xhre3i/1z20CwKEceIer0F15vugsRZPPf3eGytGQfUPUzd7DfOXecwYorjnQ7Q1JKge7u+thw/PhES1ocb01bRp00waVohUSLFohb6hb+3647w2TNu9nm3XQ+ZEmHnkVz+vcWO1XHhHtLkaT92TtS7F83sQDbNk1StoHCTyexDr+M3E65X8yMRe0TopAoqAIqAIKAKKgCKgCGQEAn6CpxlROa1EnkbAhq2QgcfqX9gGE6KBFwdeJ+7v8jQo2jhFIAEElPxIADy9VRFQBBQBRUARUAQUAUUg7yLASS2u+ePHjzchGLiVa1EE0oWADVshTIgQF5vdhXGJ3gvhFYzPoKwv6aqvvkcRyHQElPzI9B7S+ikCioAioAgoAoqAIqAIpB0BQisIdbGhTlQAbRKr55L2CukL8yUCECAI5aJ5sXbtWiMyTPgLOkJt27aNhMLkS3C00YpAjAgo+REjYHp5ZiKAKj9CThTEo7SkDgEEnEh7hwjeqlWrjGgUAnpWqdv9ZkS7EKxCTAqxODaTY8eONWJtVjU9dbXNu08mHhbhtblz55pYftxfyZhgFfrzbstzp2WcsiGyhxgagoysOYMHDzYCZ36FtJeMccToEPVD0BLxNITI1HjKnX7UtyoCioAioAgoAopA/kVAyY/82/d5ouWoq6O2jBAUpAfK6eQO15IaBD799FNDWpAGEmVuTiAgNFDqx/D2KvTREUccYVT1Ob3AcMRoJ1NAGLG+1LQku5+KIQ7+KIcz3hFMJKsCfYDiOIa2luQiQFYCMg9Mnz7dZMRAeZ2sFZwK+xEgZDdAJZ71iQwLEFNkC0ApXosioAgoAoqAIqAIKAKKQHoRUPIjvXjr21KEAAY2adEwLpT8SBHIIiaFHem9IEHw/KCQXm/cuHHmM1LUuQt9g1cOhiPp87QkjsA333xjvGkgkUj7RrFzgNRsDzzwQOIv0SdEEMDDiTSfuBdDdlBIIwqpV79+fRkzZownkQf5QUpHCA8tioAioAgoAoqAIqAIKAK5i4CSH7mLv749SQgo+ZEkIKM8xhp7XDJjxowIkWFPtxGCwxtByY/U9wWYX3bZZfLMM89Ewr1s/5D+Eu8EYoK1JAeBDz74QE455RQ5//zzcxAZeDwtXbo0BxnofKOSH8nBX5+iCCgCioAioAgoAopAMhBQ8iMZKOozch0BJT9S3wUWY3LJk1vehqx4GeLO2nAfoTLVqlUTDPMVK1aYlGyolhOuoSV2BPC2eemll2T06NFy3HHHmQf4kVOxP13vcCNgxzhhRaQVtAXyA8+OmTNnygEHHLAXcNz3/PPPG6KwUqVKsmjRIuOtA5GiRRFQBBQBRUARUAQUAUUgvQgo+ZFevPVtKUJAyY8UAet4rB/GQeQHgqfnnnuu8VJo2rSp8P/27dsbEUiMSdX9iL3vID9efvlleeedd6Rr165KfsQOYUx3+I3xIPKDEBkIquHDhxuiD8KqX79+JnTm+OOPj6kOerEiAAI7d+6UOXPmyGeffSbFixc3oYglS5ZUcBQBRUARUAQUAUUgBAJKfoQASS9JDwLkMEfLIKiw0TvttNOkVKlSkUuV/AhCbe/vly9fLu+++65s37498Ga8CwoUKOCpqxJEfng9HKPx22+/NfosLVq0CHy/XpATASU/0jsi4iU/3LW061SjRo1k6tSpGpqU3m7ME29DNHrjxo3yyiuvmLSXb7zxhpQvXz5PtE0boQgoAoqAIqAIpBoBJT9SjbA+PzQCuO3/8ccfgdeTUhWxTWfIhJIfgbDtdQGpUhFyJBNFUGFzTSpVRGXLlCljND/4mxJEfkBqQbSgB2L77JJLLpHXXnsth+dCUB30+/9HYMCAAXLPPfeYkIo+ffqYLzTsJXUjBE+N8847z4S8PPbYY5EXRfP8YH6RFrdGjRrSoUMHc8+6deuMcCqZX5y6OamruT45ryIA6cEaquRHXu1hbZcioAgoAopAKhBQ8iMVqOoz046Akh+ph/zff/+VI488Uv76668chlvfvn1l2LBhgigk5IizWIOclKyIcBL2QunSpYvJGuN1T+pbkv1vwKg+88wzTdgQmXQohBMddthhJiPJ2LFjs7+RGdQCm12nV69eEcHTDRs2mGwvCMtC8LlDD6xIKmltp0yZIpC2to+qV6/ueU8GNVmrkuEIKPmR4R2k1VMEFAFFQBHISASU/MjIbtFKxYqAkh+xIhbf9Q899JDxOCBc5eCDD5Zdu3ZJ586dDSHCZ4Qi4ZXw1ltvyQsvvGBOvM855xxDdhCbTlm7dq0RPEUAkntU9DT2vrAYYljb1KsY26effro8+eSTBnMtyUMA4u/oo482XlI2k87ChQsN+XHhhReaOcEa1LNnT2nevLkMHTpUfv/9d9MP6HzUqlXLVIaU0GeccYYMHDhQbr755uRVUJ+UdAQ2bdpk9DVY0wj5cxe+p+SW3kY08oPxiqceAtPxairZ8BrIPbRFvNpPyCT4bNu2zVzjhVPSO0YfqAgoAoqAIqAIJICAkh8JgKe35j4CeBRce+21Jt3k7NmzzUa0TZs2xgPh9ttvz/0K5rEa4MpP+AobawQ3ITmee+45Y9RZrw5Ox8eMGWNi0jHGMdT5rFu3bnLMMccYo+/XX38119SrVy+PIZS+5kB2YHjfcccdhmSiX/ibsIx4DZ701T773jRv3jwj0ovHDZorvXv3Nt4ceOFA4M2aNctk3mnYsKFMmjTJrEX00V133WUyG2EoXnHFFdKpUyd54oknlPTL0CGAFhEeVZC6hPt98skn0r17dznkkENMjfkecouMPYQvQUKwvnXs2NGE90GE0e/cz3qH9xskxIgRI+TGG280pNiyZcukQoUK5jOy/+CxBYHMOEEgt2bNmkYQlzFUokQJs75effXV5h2WYPAiP3jXww8/LHgWQU6/+OKLZkwee+yxJjyRMco1hI3yrvXr18utt95qSJ769etL//79TZjWRx99JKQuJ9QLUu+rr74y60zFihXN/1n7WdtpF6F3c+fONeu9ao9k6KDWaikCioAioAhEEFDyQweDIqAIxIzA/PnzzQaZU+7WrVsHGnKcmH/55ZdG0JbTcogSNdBjhn2vGyCj3nvvPdm8ebMxqjFctKQOAcYxQqWQreh9QN4FjWM8BN5//32hrzBC8XjSkpkILFiwQC644AJj6ENeICx68cUXC32IvgbrHgQGpEKDBg1MI3777TdBwwjiwGq7QHiR3QpCAAIEcuG2224zXlr33XefIUsogwcPNsQBXnIQCRTI5Hvvvdfca59HOmU852655RbjOURxkx8Q0jfccIMhPvgbYuaHH34wBCneYKzTHBZQV/4N6bJlyxbjqcez+QxihRAuCBHbRuoOHqwxtIE6QADivUdBN2rQoEGmzkp+ZOa41lopAoqAIqAI/D8CSn7oaFAEFAFFQBFQBBSBfI0AoSIY9xANEB14ZkB2kU6aAnEFwQGpgHeFDdezxMYvv/xivCAIA4H8wGME7wm8JSh8Nm3aNENaVKtWzZPA8CI1+Iy6QVZAzti6uckPQghPPvlkGT9+vEklTvn777+NtxFeIHhIUizBw+eEtFSpUiVyPQTKlVdeaTyahgwZYrxOKGjW4ElJCBef48UE4UE7+DeECUK+XuEx+XpQaeMVAUVAEVAEMg4BJT8yrku0QoqAIqAIKAKKgCKQTgTINHbWWWdJ7dq15dFHH93LkCdUD4+Hrl27GpLEWSA2CFchDBCPEP7/2Wef5cjE4vWZV+iKn5bHq6++aggQPL1atWq1l+cHnhd4jRCSZb2LIG8+/fRTcz2ZimwhjAY9GsJ7CG2xoTSLFi0yniV169Y14TK24N1BuA/vIIyREBzCTGkr4TmIXqvXWTpHq75LEVAEFAFFIF4ElPyIFzm9TxFQBBQBRUARUATyBAJB5IclBtB9yS3yA6+MyZMnG40QN0kCMQH5YgmYaJ1ivT8qV65sCBP+pkRro/N5eKIsXrzYhDISHlO0aFGBnEFLRIsioAgoAoqAIpDJCCj5kcm9o3VTBBQBgs9e0wAAIABJREFURUARUAQUgZQj4BVaYl+KQCkGPp4XhIJ4hb2gZ2RDUpLt+WFDa/C2sCRDmLAX6o+ux8qVKyPi0uh+kLWLFNmPPPKI0ax54IEHjKeLX9gLzwEDQn0I7eFewoIoq1evlj59+hgha6sDkvLO0hcoAoqAIqAIKAJxIqDkR5zA6W2KgCKgCCgCioAikHcQIFSFLD4IhCJ4SkH0lOw8hJOgB4IYKNleGjVqZL5H8PT88883wqJWjDRR8uPBBx+U4cOHR96BpwZhKv369TNiqYSp+AmelilTxgiUottBQa8DAuSEE04w5AZaHYT3oANiPUAIibHPRb8DUVdIjoMOOigHBojBkiUGbRGLD0KoCKxCgLRo0cKE+1xzzTWGKCIDlRZFQBFQBBQBRSCTEFDyI5N6Q+uiCCgCioAioAgoArmCwO7du+Xzzz83mh0XXXSR0b4gbTEZW1q2bCl8T5arYcOGGa0MCllZSHt70kknGT0MRE7R5ViyZInRCOnZs6fMnDnTpET2+mzOnDkmwwzEiQ1ngfwgra3NCnP//fcbIoFn7dq1y+iLjBw5UhA5dd5LGlu8OvAU4XrSM1MgK/AYoQ5odyBaCsmDKCv6HaTohcDh+YceeqhpI7onPBv9EEJtyAhDJhmIEYRUqRvZvsaOHWveAfkD4ULbySiDV4klg3KlM/WlioAioAgoAoqABwJKfuiwUAQUAUVAEVAEFAFF4D8EIBj++usv8z9S0LrTGQd9nwiQ1qODtLiFCxc2ZMd+++0X8eQI82w8PfDIIEQn3gwsXm2E/OHZNkRm27Ztpm5kjdGiCCgCioAioAhkAwJKfmRDL2kdFQFFQBFQBBQBRSDPI+CX7SXPN1wbqAgoAoqAIqAIpAEBJT/SALK+QhFQBBQBRUARUAQUgWgI4G1B2Mr48eNN+AxhJloUAUVAEVAEFAFFIHkIKPmRPCz1SYqAIqAIKAKKgCKgCMSMwKZNm4RQFxtuwwM6dOhgdEC0KAKKgCKgCCgCikByEFDyIzk46lMUAUVAEVAEFAFFQBFQBBQBRUARUAQUAUUgQxFQ8iNDO0arpQgoAopAEAJbt26VVatWyY4dO6R8+fJSrly5oFtyfM9pM/dTqlatKiVLlozpfr1YEVAEFAFFQBFQBBQBRUARyBYElPzIlp7SeioCikDaECBl5MqVK+XLL7+UY4891hADmVg++OADueqqq0xKStzja9eubYgQW9yEyJo1a2Tjxo3ma9JSkrJy2rRp8txzz8k111wjl156aSY2U+ukCCgCioAioAgoAoqAIqAIJIyAkh8JQ6gPUAQUgbyGwMyZM+W+++6TqVOnyjvvvCNdu3bNyCZCfgwaNEgmTpwopJ0cNWqUDBkyRH755Rfp3r273HTTTXL44YdH6s73/fv3Fzw+IE0uvvhiQ+wcddRR0rNnTyU/MrKXtVKKgCKgCCgCioAioAgoAslAQMmPZKCoz1AEFIGEEXj77bflpZdekvfffz/hZyXjAc8++6z069cvB/mRaXV0kh825IVsETfccIMhMp5++um9oDjttNOMN0vv3r0j3yn5kYwRo89QBBQBRUARUAQUAUVAEchkBJT8yOTe0bopAvkIAQz2OXPmyIcffpgRrfYiPzKtjl7kx5IlS6Rdu3ZSokQJ+eyzz6RSpUoRPPnuoosuMmk0nZ8r+ZERQ04roQgoAoqAIqAIKAJ5HIEtW7bIvHnz5J9//pF69eqZtOYFChTI463OnOYp+ZE5faE1UQSyGgGrJ4HOBOW9994zC3rHjh2lYMGCguE9adIkadq0qbRu3VqKFSsWaS/eHuecc44cfPDBnuQHYRoff/yxuZ70j8kS5ly+fLl5boMGDaRZs2Y56uQmP4LquHbtWhN+UqFCBc867tq1S3777TdBpJRQE1JaglGbNm2kVatWpm2xttOL/OA5559/vrz22mvywgsv5PDwwCtkwYIF8uKLL+YYa0p+ZPXU08orAoqAIqAIKAKKQBYg8Pvvv8uNN94o1157rRx44IHy2GOPSY0aNaRXr15KgKSp/5T8SBPQ+hpFIK8igIDmqaeeaoQ2BwwYIFdffbUUKVJE+vTpI0888YQhBPr27Ws8De68804TioFR/uqrr8oxxxwjCxcuNIY6PwCQJZdccokhNwjP4O977rlHhg4dakQ5EejkWbfffrvxYHCXf//91zz7rrvuknXr1smVV14pd9xxhyxevFhOOOEEQy7cfffdRt+iR48eUrduXaOL8fnnn8sjjzxi/lAnipP84Dq/OpYqVcqEx8yfP1+eeuop+eijj+SWW26RwYMHR+r466+/yoknnigHHXSQnHLKKXL55ZcbwgMiCPIFEuPxxx8P3U7bbj/yg895DyQTuiX0B/0EBvRB+/btlfzIqxNS25XrCEAwQgaHKWXKlDEbYLzevvrqKylevLicffbZSSN4g+rAmoqHGKeQ+++/v1nLWS/yauF3ilNXfluScdKa7OelE3cIefp/v/32MwcU2Vgyafwmcyzkhb7JxvHkrPP3339v9qlly5Y1e9MzzzzTCMXbwr6OQz1nYT3nII2x8M0335jDLlsqV64sjRo1kjfeeMOs9+jKsdZ+9913RruNvXGmiutne1+666/kR17rUW2PIpBmBPAmYOEePXq0EQaF8IBQePfdd42QJj8OZCKB/JgxY4bwo37EEUdI6dKlZfr06Wbx//nnn40wJ+SAM+wFI57NOATG9ddfb1oGcTBlypS9QjqczUY75IorrjA/XJAcvJMfLv4NKcDfiIJ+8sknAnlBgTCB8OD9DRs2zEF+0C6/Om7YsMG0B8+PL774QmrVqiWdO3c27f7000/NjxmeGHiOIKR6wAEHGIJn7Nix5vo6deoY8iOedvqRHxAdEBz8OJPNBY8arqVvxowZs5dxo54faZ40+ro8i8DOnTvltttuk0WLFhkCuHnz5rJ+/XqzbpFFCq+rmjVrGtL3+eefN2THww8/LBC3ELysiWyOrQddqoFik/7HH3+Y9Y9/P/roo6ZOebHQN/yWQLSzDrLuJVISfd7u3bsNIb/vvvvmCvnAWGSMcmBw4YUXRqBgLNK2bBgHjFlO0gcOHCiFChXKtfGb6Fhwj0O/vklkvOq94RFgv8fhGQQFWm94LY8YMULq168feQgkKnutZ555xqwr6Kjde++9Zq/L3J41a5Zcdtll0qlTJ7P+V6lSxcwpfh/s3zzsp59+krPOOkuefPJJs1fWknoElPxIPcb6BkUgTyOAJwabeJsVBQIB7w90JSAZKGz6Kdu3b5dly5YZMoACGYJQpx+xwAkopArPtFlL3nrrLfMDY8kVL3AJZ+H6li1bmk0uzDpuhmQ7wQuEHyPCZyAgbLHeEnhx4B3iDnvxqyP3s4EldrNw4cImRS7PgPW3ZEeXLl3k66+/jvyfH8Lhw4dHiIl42+lHflAnK3wKafTAAw8YLxQwcQqd2rYr+ZGnp6g2Lo0IsCGGDMaYJJyOwme4OC9dujQHsbFq1SrjiYV3G6eLkB54mKWT/LDQQH4QlpeXyQ/ayu8GvwkYIHj0JVoSed7mzZvN2kzmrXSRXc724mkE8XbdddcZL0FbOBTgNxSDLFtKJozfRMaCG2e/vsmW/sj2ekJE4xGHN2/RokXNGs5BmZe3GOQbB1rs/Th4w7uDggcgB3B4RENwOn8L8LJjDaJAfpx++unmXf/73/+yHbqsqL+SH1nRTVpJRSBzEYBYwLiH8GCD361bN3MSQ/gHxAZeF8OGDTPMOPoWN998swldwWMiiPzAKP/2229l5MiR5rTUFlwP8ahw6oa4EYJgQVMDTw4Ye7Q4IAIsycH3zmwo9nPCbV5++eWYyA88UWD4cY3kB+2VV14x4T6W/LB6IZBEeGRAvCByBWGE50u87YxGfjiFTzGoIGQwqvA0cRclPzJ3fmnNsgsB3PDxLGA9xLvNueF1kx+4RGN8kpkJ41fJj+zq60Rri7HE7wUESG6QH371x/AjLEjJj0R7WO/PVgT+j737gLqlqNIG3OoYxmUeEwZERVQwYADEjGMiKaCIGTBgQEVRzAERTBgRMWHOGRQBkWAcRUBFRTGADmIcA445/etfT83sO03b6aTvnu9+u9a66957Tp/uqrd2Vdd+6927JiXTECXGy4477ljGs4LUtrEVZEiSH8tjDUl+LE9fZE0SgVWJAAcfoUHebbeIY/+whz1sXTjJ0UcfXVhtzkC8FDjbP/vZz4oEHDlylatc5UJhL5QRQmAQK4iIUJUEQIgTxEcf+WH3yovo/ve/fwlBkTeE449M8Xw7XaSMUY499tgSemIXbIzyI+pIpuh+Tlixoyh22ndUJv5vd09IDKXHNa5xjUL6yP+hXhE/6vpp2tlHfmjXLrvsUgggig95BZqJTqPtSX6syqGXlV5CBIS4vOtd7ypKq5ifupQfqo8YpkTbZJNNJiY/KM6USRJAqwvSBTFTz/MwyWJfqAGSx27mvPODCLmgopOHoh5f39dWv4ncFd4nflf/7RKaSQkxQnzZJOhT+kzTx832ToKP3WrqQGqUeZMfi7SbSexXSIJwBba7EqE9ffhP0jfRr2xcwvRFjD/PmCc+87BfdYo2m1Pn1Wd9dZvEntRP2JOccX4Xm2rm12YSU9jaCBSiVVd+2IwT9hLJ77vmrHngEHNs8x2wjPPkouqU5MeikM37JgJrBAEOOMLAhM+5t4NF8RGFysNOkvCVHXbYoSL1RhR4iT30oQ8teSlIv31GCkip4eQXLw1qDwlIOfEkgV4mpNkWZZ63+eabd6Jsgr/rXe9apIteLOH4e3kIx0GsSDbqmT5zjWd35fyQQLWtjnbv9tlnn+rVr351WTB67p3vfOcSyuNFCB85Q5AvFCEklFQrdYdFssFp2jlEfgTxJByH+qSZ6DTJjzUySLOZ6xWBPvKjXjFOMBLUPIKwNf9RrZkLEaYhuUbgWiibx/7yl7+UmHQ5D+QT6iqIaTuRW265ZYlbl3BPbqOdd9653NdcJSQREcqxsjD2bPmbIg6d80pFplik+zcH7IADDih/+12EJKq7dsh90tcO87oTwczHwiO32WabEh7kHUJJ2NdWJAkc4gQxc7cYfTH4bfJxCj31QzjIx+Qac7I/PkOym7ft1CLP621rw7Xtfj7zLvB7ZD/MvGPOPvvs8q6L3Cr6wrWIKOQXRxxJ7Z2o9LV7bJ378CHht2mhnvDyThVSioyTAHzbbbctmwUwkCCcLehLxUaHY9/1N7vzTrdZQd4faqc6XkN2w+7g4X0mX5Z3IVtos0H3ZcsveclLir37w3YkHHe8e1/YFsdTPwvJ3XPPPUtfCy/hjMJ/yHblbJCTRzhbc1y22UIf/sZhl+229Y12w9GmivWCPjnzzDOr0047rYT0Oi1kUhybNt2Hjzlskj7qst9IfG89aK6RL0175D8Tamws63vqOQQoLKzhkMO+M9cJZ9Zu5IU+oeiNU1PkOLO2khRf4tG2om7WY/K/ISHMu+ZY8xBSTMiwRPH6z3wUz2iz7fr9I/xFfW34sdE2osZaTIgUW2Wz5uJDDz20jEPhj21F39jIkqvO+HAP/zaf2DxUQrFsTjFvS9hqLJtT2DtiHuFKoSwPnDWxNbn19TySP6/Xl+yED0/yY0LA8vJEIBG4MAJeVBZvXsRRTKQWT+Id5fmwcPdCstjy0vOCEfIi5tpk7CVIbeHfu+66a1kkeslbAFtU2EVFPFgwWCBRlkhgOlTEXwr3QALUHX/PF6PpJYj08JLwAvLy8LKTAM7C1WLPQk/yVInh2upoQUIxcv7555cXESWM+vsbGYT8oYbRRtdEsTPJ8fCsads5RH5E4lMLiDj1pQ2zVH4MWVJ+nwhMj8Ak5IfwOYtic5x5FHFswW8uRZramXdN/dQmi1gqNte2LZ6dPGO+o4Qzj5mT7TpGSCAyxNxl8c2xtriOxK0cW04aJ9gcaRHNsUC8WEzLbWJ+o+yLBTRnYqgdCA6ScPlRPA+JzAH3Wcztrulr6wknnFASx8YOaiSdFIbZFTvfFl8fn1ED2r01X3KoqfMkie5LjNp2PwlktQUe5nfkR719kVwU5hylpvJjTB+PqTMyow+fqKfNhlB5xH0RWnXlB+eLXXLA1Ne7TUEmeI/ut99+nUlbx9rNGBtEWHDmEBaIEkU72LXTNPrID5sdz3rWs4rTh8AIe6HOdDqbjYku2/U8bbTR493tOhswiBRJzpWmLfThby0wSd+EskDOsnobjQGkgbGr/coYHNtmszH4jLn3GPs1VyHOkBz6wn2N4y222KL0ETLKZ4rPzUPajaywlkR+cNpjvnKdeQ5BY06pb8DV22q8IYvCBnxnQ838yObNZYHhNDmQkC/mMOtYa8jI9VGvA1LF/I3EQSxrFyKma3PKb60pzb3uKxGrdScC0sZW2K7rYt5C5MDRmtUa1ljWbsSH38HxrLPOKvO3+b2e82f6N93q+WWSH6unr7KmicDSIcC5ttDEyHv5htTYLpdJ2kstkooiSewU9eXqwORjz+1iNGXLXmwWKW3fdQETmeAtCtqO8sOQe6li32PhMARyVx197l5NVYcdXIs0BI4diqiHhYb8Ij73gooySTuHyA/3RMJYzOujrpLkx1Cv5/eJwPQITEJ+2C2U44gqQ+Fk2RXkSCEpOGF28zhdseNnwcshtKBvk01b3HLC3cOczJFFhtop5uBboHM0qADq920657HTiJixYxsEibm97pCpc1871IETgtAOBUZgpM3uxfkZaity2rX+yCflncEpsrscDmmz1/rID0R5KC+6SIAx9wtSgWPDEUOCxGdImSBr2siPcMiH+jjq11dn/d2HzyTkh3ZzligOvK84a+rKefXvtlxSgdVYuxmyQceIsgl9THUkj1eUoTAFDienkY1Q5njnKzZXkHlBYnTZruciISlcFPZrUyTGlM/ayI8u/CkdJumbuLcNJKqCKEGq2YDRPmUIx7b8MmPxGbp39NGQ/baRR+reNk7qc2AkkY76WtsgGRBXyFxrUmvPthJzDMffRluEJcY8xk7lZXPPIXtqu795lXJK2CPCDynVDHuJ30VokTUqWxwK5YELGzTvIp6DGBdaXSdPw06QK/e6173WVRM2cDnmmGPWkSxCBdkwFQiV3VoqSX6spd7OtiYCc0YgkmpaDDVPEcF+Y84tLpY9/nrOsFzodl46sLBIqjP7ER5jp4MEc5oyhvwYc98kP8aglNckAtMhMAn5EURHLPLrC39OvV16oS6IU7t+CgUGOb6d1Cb5MfbZbY5422dCBC2wESXIaAo+9WqSH33t0LZwpDmilB+Icbv3FIMW4nIjDbVVOA15N4fDTq95zGLePNsl4+4jP+pqh3mQH3WiYyz5oS+H2q2P2+rX/MxGQh8+k5If7M6uMQcToSaXlVAh6kYOZV8ZYzdDNuj+drCFQDQVHkPOKqIM0UdtSuofxYYF5YqQF9+1Odptn40hP/rwF0Y7Sd8Ik6CgDbIw6h99WMdkCMc28mMsPkP3trkzxn67kjsHqWETybPi+GLzDHK3rmxje0KtqIQRw1RblLx+21aoJ6jKhCEHARnXeRZVcpBZQ/bUdn8ktHZJYG0Ok9eufvrLdG+P//sVwoRiyJrafGkO9f828qN5cgz7praRX858rSBe2JP5RIjiWipJfqyl3s62JgILQMCOItmdHSgsNzYZE8/pF0YSR9Qu4NGr4pYWfc985jOLAgZJJA+Jl6KFj51XL24nv0xTkvyYBrX8TSKwsgiMJSCGHK8gP0iXxx5JO/bZQ04Nh4kqzSJZrqXI89HmJAy1A/lhXvSe4LBHCM6pp55anFCKliABhtrqPuZTjoek0uZEu/hdoSrLSn4gbyIZLfXJULvHkB+svA+fMeQHkl6JxLbe62xAzgvHucuPsvXWW/cOqLF2M2SD8yA/EAhNx7de+TG26/ox5McQ/pP0DaccebNo8mMIn6E+CvJjyH77TraCrfAi6gwkJhUZxUvkHqoTV8YKJQQVGTWtMLku4jMInrY2zkp+IASpLahvEFHqIkxFaLN5bkjZMfRGQgoJY4kQLXNkG4Zdx+aaV9lQXak09MwN+fskPzbk3s22JQIrhIDwEYnD/CEltPDk0LeFmqxQlZbuMcJivBDFLNu9kCdFCM8sxUKf4oZ6xMLIzukkxQ4CJ0q/eXHbsciSCCQC80VgLAEx5Hh1hb2oLQfTLmk9FCBaYYyLjW8ufOu/GXJqJB/kNCIZIuSgHvZCESAfARXHUDuQH3bF5UwIqb53Rf30ga7wj3pbzV/UH5Hfw06mhKd2SLsc3GUlPzhH8rpQCXKWmmEDzT4eQ34gg/rwGUN+UPiwq8A48rzoQ+FSdrjb8hqE7SFPxtrNkA3K9cDO1MHONptU4gQNJFgXKdgV1uH3NiG8k91vjO2OJT/68DeWJ+mbUEoJo2oLe7Hm4hxH8uJmLpmu/DLRT2PxGeqjrrCXpv12kR/6Eumx/fbbl7wyCCL90naqVOShQQgJ3RB+ZS3UVaKNwkzawl6QeTG3TaL8UA9KKP2JWFHiNCcbg0JprM9mKc3QRfei5BD24u9Imk+NzT6ayo+2sBf38G4SOjXtBtwsbVqfv03yY32in89OBBKBRCARSAQSgQ0agYitFibQd6zpGMdLMkE5N+oJHy20DzvssLL4t+vYLAhXUnTJ7RCkHKTmb4acGg4DRxcpETkTwhGmSEGcSn7pmjHtsOB2rSSSEeIjPFK8fezcDrWVg+eUD1hEaCUCwS5skCpNLJaJ/EBGyQsALyFMnBh5oTgwQ308hvxw3z582siPUNzYsZYEUv4Cjnp91134ATsSJsDm+koQf2PsZsgGqY9CcUFxGkkakR7qM6Q2sPkg6SNnNHJ3sBVJbYUDIEDG2O5Y8qMPf8+apG/CmY6Ep0E4SXiKEGH3cdrTGBzb+mwMPmPuPTRuzVHqS6HVnA/ZifA910hoihT1p3n0ddQ/SCGka+T+6LPHSOoq1JhqSRGeLVzG/BgkhXYixer5Ybru654UvJ4fuWRcG3YpxGnW8JdmrpUIQTMPmPvNJeYOoT1CIpsnXiF+EIdBTsV8iUA2Ruv5QTbol/H/Ni7Jj7XQy9nGRCARSAQSgUQgEVhRBCQ1tDBGeggBdMqKXTnOpATETl9RqMI4mU5ssUPH8eVUWpRLfhqfWZhzQuUoIAUXQseJ8ztJlfvCDyShtgPvOqGIFr12SdXDDrVTPDjdYuIltZQoWYLH+IzCjLMsvwMnQV6NY489toSoWHw7UUDbSMvHtEOCUo4FR1RyUgtw7eL0UKHF0b59beU4ccCp6NSZI6ROHNxIBlvvcP0hXEOOEPcPRwcWPrN7znFwOot8AvXPJJRs7j633Y+DLj8Dx04SUJJ8eHOO6p+RxHNIkD9UFRSTSKDIC9XXbsdcjqkz1YWTztrwkVOFQ6ZO7IDiRBuRMBwpOCG01EOYS13dwSaoDOyed+VXaOLeZzccLwTdGBs0dqhiHEeqXvDWRkSCz9kvW2079jmOco3TlJB2yANt144xY7A+LoWyehbc1KNpWzDusk/P7fquq28QA8gyxCE7pcIyvwirlSCZs60/x+A4KT7Ih0nu3WW/Quao0OpzC/uPuZDdmHuQWY6YpTpiGwhk/R3hdmFfSAAhxDvttFPvqUxxfdiAsW0MKuqjX5EtwkqG6hf3Mg5hbWwrbByhS6FkTje/IVkQEuY7hKI5p+9I8q4XFAyElsvPod5Uv4gMRCSFjGSm5ic2ZVyzS+8Dtq0+isTUxg07Mi9RiyiI8bWWly/JjxVdCuXDEoFEIBFIBBKBRCARmA2BOC0gZOFjFq/T/KZZS8+TbE+JMJVmXoihlsWxnXazLeid1KC4t6MiJTG0qA8Je1e9hVtqt99xjtwnFvpDdViW7wNPpEOz7rP21yz4RP6Rth135AdCDgnWlV9hEXZTv2fgRhVALYRIQi7WQ6e6+rjNhhdhD334z9I3xtsi7X1e+Exjv5Q9lDiINSRkFCoMx2kjEOKoaN8hP6gcEAJtx3yvbxuYp1214WkO9SdOrhnzPGMbyTPmlJkx91uN1yT5sRp7LeucCCQCiUAikAgkAonAKkQgQiskMYxcEtEMTqwdXg5O87tV2NQNosocTEoTO9abbbZZ2c3WN335FTaIhmcjVhwBiTk58205e6g1qOGc1kJZ4dhXChNhNtQLWRKBsQgk+TEWqbwuEUgEEoFEIBFIBBKBRGAmBOxgCq0g2RfiEiEqdpyPO+64EupDnt0WujLTg/PHUyEQR4Q6zU1oENWHkJgxaqOpHpg/WrMIyGEhjEcoi5wuoSw699xzy+fsTliZ0B9H20pQSvUhRCZLIjAWgSQ/xiKV1yUCiUAikAgkAolAIpAIzIwAAoRTLUeHnCji1YWtiGnfdttt14XCzPygvMHMCOgreRiEJEkqKt9E3wkvMz8wb7CmEZCEVt4geVycgkR5JB8O4k1ulR/96EclZ4jP5dBoS/K8pgHMxg8ikOTHIER5QSKQCCQCiUAikAgkAolAIpAIJAKJQCKQCKxmBJL8WM29l3VPBBKBRCARSAQSgUQgEUgEEoFEIBFIBBKBQQSS/BiEKC9IBBKBRCARSAQSgUQgEUgEEoFEIBFIBBKB1YxAkh+rufey7olAIpAIJAKJQCKQCCQCiUAikAgkAolAIjCIQJIfgxDlBYlAIpAIJAKJQCKQCCQCiUAikAgkAolAIrCaEUjyYzX3XtY9EUgEEoFEIBFIBBKB9YyAY2p/97vfVZe97GWri170olPVxu+/8IUvVN/85jera17zmtV97nOfcgpMV3FazIknnlj98pe/rO50pztVt7nNbaZ67lr7Edzg7NSMeeP2+9//vvRZX7+tNbz//ve/V3/605+qy1zmMuuObp0HBu6pOBFlEeUf//hHdcYZZxRb8YwHP/jBpQ3Kop89z/YM1dWpMV/+8per00/bM+rPAAAgAElEQVQ//Z/a2VWPb3/72+UEJHPPbrvtVt3gBjeYZ5V77zWJPa3Peq4YIFM8KMmPKUDLnyQCiUAikAgkAolAIpAI/A8Cb37zm6tHPOIR1ZFHHlk9/OEPnwoWi/r/+q//qp773OdWF7vYxapXvvKVvY4dp+bMM8+sHvawh1XPetazqgc96EFTPXcZfqQt2rwSpIFnOUZUPx1wwAFzw+2ss86qdt9992qbbbapDj/88DwOt6oqBMLzn//86lWvelX10Y9+tBzXOo/y05/+tHroQx9abvWOd7yj2mijjcq/HUuMgHIU8bQkZNTPvRw7+/a3v70cSf3ud7+7HDXb9ex5tGve9xhTV8Ttb37zm+q1r31tITSinVGXtrEJY2TJAx/4wOqDH/xgdbvb3W7eVW+9X589LVM9VwSMGR6S5McM4OVPE4FEIBFIBBKBRCARWOsIcARe/vKXV09+8pOrW9/61jPB8YIXvKD68Y9/PEh+eMivfvWr4rw/5CEPmZsTP1Plp/wxB/b617/+ijlRi8DNPTn6N7vZzaq99967kDlZqupjH/tYIT6e85znVNe73vXmAglH13hTjLlQf/zxj3+sXvrSl1aPf/zjC1Exj4IMeOc737mOFOh69jyeNe97TFLXZjujLl1j8zvf+U61xx57FNJkpcgPdeqyp2Wr57z7cp73S/JjnmjmvRKBRCARSAQSgUQgEUgEpkZgrZEfdnM5xjvuuOOKOVGLID+m7vD84dwQ+MlPflJsCQGyKPJjbpVdshu1kR99Y3N9kR9tsK2Wei5Llyf5sSw9kfVIBBKBRCARSAQSgfWOgPAL+SdIx/vCEEifLTovd7nLtcbyD31vV/Kvf/1r5+9XCoihes5aj8BTPpB/+Zd/GbzdMpMfs2Dlt3/7299Kf8szYLf+Ihe5SPWZz3ym2nPPPcvOetcOMjv5wx/+UF3+8pdvDWeYtF7LTH4YF3/+858729pnQLPi5PeRu0Y4BHut2+yktjxo7HO8QN2oQU455ZR/Ct2Ixwy1r606XYqIWas+1Fez3n/S37e1s29sLhP5sVrqOWmfLOr6JD8WhWzeNxFIBBKBRCARSARWDQKcB/Ju5Va3ulX5NwJEXgR/R/na175WHXbYYdXd7373srv62c9+ttp5552rrbfeulwy9L1Ek3Zmt9tuu+o617lO9da3vrW6/e1vX933vvctDu6LXvSiIm3eeOONi3z9+9//fvn3+973vuoBD3hAdfWrX7369Kc/Xd3whjdc99m9733v4ki/7W1vq17/+tdXp556arkPB+OmN71p9ZGPfKSEo+yzzz7rJPLf+973qne9613V9ttvX3JtyNvx9Kc/fV3i0E996lPVq1/96tI+9YWPRKRnn312JWkmkuIqV7lK9Y1vfKN6xjOeUa573etety78hBP7xje+sfr1r39d3ete9yp1Jft/5CMfuc6hhMVLXvKSkjDQn69//eslH8WlL33picJeNttss+qKV7xi6Tf30O4nPvGJJf/BK17xioKhcvOb37x66lOfWv32t78tuUXkBBCm8exnP7s4211lCKs+I/db/UIi7xkwkatEfpQPfehD1Qc+8IHqc5/7XEmcCE9/nvKUp5RrYcehvda1rlXd4ha3KH20ww47VLvsskvp7zH1kruBQ8yeqUsQC/rv4x//eLEvYUMk88cdd1x53pWudKWSR+Vud7tbeZ46XvKSl6z23Xff8llbgedBBx1UffjDH67uec97lr5jUy984Qur448/vowVv3V/7WILdVtzT7bg+i233LLadNNNS7LNG93oRtUd73jHYmvuLWfGHe5wh5IU90tf+lKx9Zvc5CYz42TcyVPiXsbJSSedVL34xS8u9oyQGmPLbbgYQ8Yh/D//+c+Xe8mh4Y/PjEt9eOMb37iMn7b5pnlfxJn5x7xhXuC0s3fYeZ7+vctd7lKI29ve9rYlN8hQ+/rst04KSHjafDZyaGjOivnJc4Zsuq0u5piXvexl1c9+9rMyf5mzhPhw+s1LxvV+++1XcD355JPL/CGnjTw0dZxCDaMO8rDASH+zp/POO6/67ne/W/BEUL7hDW/oHZtBfsg39IMf/GCiPvSsQw89tMxLwsP0l74/4YQTSrvYv/eOthh/MN51112ra1zjGheyJ++cRdZz1by8J6xokh8TApaXJwKJQCKQCCQCicCGhwBnyw78gQceWIgISfAsoJ2I8YQnPKE4m7LncwzlNuDQSQiIUOBkcy4tzvu+dzoA55+jyKlT3MPCnXOI3PAcC/DHPOYxxYl0P59Z5Hqua8X5WxC77ogjjqje8573FCJF4fyrv7rHdZ7B0bWoR2RYcHM+OajIAQ43R8y/ESKbbLJJuVcoBDyfs478IK3nMDv9IZKbNpUEsQvNKYjEpYiGvfbaq3rsYx9bcYY4fRyzwDKeJ3Hq1a52tYnID6SH+8CEs6+unHmYXfnKVy734uzDiwOhcD4RVfDsSw7JsRyDVduI4IjqA4kRQ9UBh+c973nFieGMOU0D+RXOcdyHw4qoQXz4W59x5mDOUUfajKkXogGJgYDRf4rEjmyEAxaJYvUV+5Ov41GPelS5Th3YKpvlkA2VNtWOz5AIHFM2HhJ9OERi1J///OflmcgZ/U8hI3wDCaH+nq0vEVacVsSf+7rGv2fF6f3vf39xfN1PicSS97jHPUoCVwRUny334dKmEIjPON7GnHFp3N7//vevXvOa14xKjNqmVIAJe2om7exr31C+irbndH3WNmdx3iMp65BN9+ULivmY3Rs/5iR2jVwz3pFqiAPzABuKE1iadTXnsTUEiuvcB7nFhsxJdey6xqb+nrUPkVieqc5IZoQNe9c2dTCfm8sOOeSQQo4gsurPrecaWWQ9h8b8avw+yY/V2GtZ50QgEUgEEoFEIBGYKwLnnntucaiQDXaXw0mzS8h55nxyjjgpiA5ONScfaaDstNNOZeHd9b2dOyoHO9Z+T6kQhWP33ve+tzgJsZvrWqoAu9+KBbH7cyY4AIpFrx15zg0nsGtx7HNqEoQFUsCxsHZEzznnnKJ6sOsYpInPwyEKUsP14XDEZ64JZ7FJfsTJH5zzOJUi8EQIWNBz/k877bR1WAYW8wh7oU653/3uVz3taU8rzn3U5+CDDy4KC3XhRPv3da973V47cu0YrNpuEuQHZx5+iBf/tmON8LCL3eW4cITYzDHHHLOOKBOSob+pQBByQ/WK0y4QeHaoOXpKW9hLOPx2wTmV7BNu6sqpjd/2gdVFflA1IOiQbErTSUeCcGDDjjl9jjG2Q44QYJ9tRJ97zQMnzzXG/dlqq60KicY2r3rVqxZi0yk2XbZMIdIXHtdHfuy///7rxkdcN/YEnknJj672BWna1a+TkB9tcxaCLfp1qK+e9KQn9Y5FbXDyTJAp7NQcdNRRRxXlHYLKfEz1FQl3m/X3GwRTfc6M+bWe2DXm1zZisj7PztKH5mR25cSYLbbYYp0tIyrNTXEKDVxCfdhmT2PIj1nqOdcX7RLcLMmPJeiErEIikAgkAolAIpAIrH8ExPlbXHLW7MgJR+AAWXT7P0eaKqLtGNZwKLu+Fxpgp9Fuf/P3FuiIidj99/+60xCL8+Znk5AfQQjY2Q8ngyJEG+16W2hzKuq5J/qIjj7yg2PBaW2ecPHlL3+5tJ8zjWRqw2oe5EfUe/PNNy/hC5xpu6zay9H+xS9+8U9O0pD1DWHV9XtkF6KCM42gom7gnF372tcuP+lyXJBDSDFKGTaoINvYCKULJY/SV6+4NzVP/Sjgrpwf+gdpxEG020yxgTjhmI0pXeRHU41QJz/seLPHH/7wh525KrqcU5/PAydqAE7oW97ylhL2I7wGyUSdhYDss2Wk0qUudalOePrIjzrRsUjyo699Q6TWJOTH0Jw1tq+6wKyrYxCy7ketQZ3DhpAgVDT1I4Xr9e+ztbZ2jiEVZunDuoqOKg4hi3CUH4lCT3gctSFFYpRpyY9Z6jlm7K+ma5L8WE29lXVNBBKBRCARSAQSgYUgQHrPoeQwR56PujM3K/mBXHAkqzCG9Ul+CG3g6CEoEAHqQm6OAGke3Tgr+dEM5YiO6yOK5kl+OD5WyALn1K6z/hVG8dWvfrXE6Eeelj6DQpyMwarvHkJnqGyQC4gFOTRi97rpYFGLUB6EI9ncoY7njKnXpOSHsITHPe5x1UYbbVRIFzvhdozVd0xZX+QHjGbBSdsQn8LWONhUWMIpqFWEqiE/umx5CJf1RX4gcYRzRGLdrvbViYK2tsyb/OjrqyEs6/ZJjaOvEAVvetObClFoTD360Y8uqrwo8yQ/Ymwan21k1aQEVqitEH9INKoWRI5QOeoPKj3hOaHq06Yx5Me86znUL6vt+yQ/VluPZX0TgUQgEUgEEoFEYK4IcE6bIS31sBeqAYtOCQXtxEXYS1SCPJ8sWThH1/d2JMX3f+UrX2kNe7HLHg7cIpQf6n6f+9yn+uhHP1rUF5Jmqm8oAuphL4geiVIvfvGLl+/bVB6Thr3AinKBNF3uCUlSQ9bNgVE49EJ7OKFt6ppmp3cpGELlIp9H5CWJnAEcCX1Vl5L3GZO8IGOwkoi2WTifyJe6Q6ZtFEDaD8Mm+SGxp8Sb559//j+Fvbi/e9oxFgIzVC95EKhO6nk83IMSQB4Su811RYjvhA3YdWYrt7zlLUfln4h2T0N+hBJKTpAmgYGQFL7Ame06daQtlGJSnCSeFEoW4V7sNBRDwg+aYS91W5bEN0Is2uxofZEfSA9kANUARYRwurb2Reha1xiYJ/kx1FfIyqGCPKTQEZ4kF40krGxYUmX/boZo1euPEGrL/+OZsEJ29eX8iLFpDpkH+eG5MDFHsTHJghHR5gfkrD5sko9jyI9F1HOoX1bT90l+rKbeyromAolAIpAIJAKJwNwR4FByhhEekXwunGUhB5xXCTIpBTiSFBMSnirCDsSQ2yl3Uknf9xxfi3OJG4UVxO8pEji8FrocqXmQH04M4RSQtdsx1T5kBseWQy+WXT6HSLzK6eXw2uGmUHCqCKdzGvIjEp7CAzaIHwXBIgyE0yLpptACuR4i0WEQA23qmLZOD/JDW6hZ6glPP/GJT5TdYMlTo3CcOBacA07tmBLkxBBW9d3ZuC+70qdyd4S9IJaQaerhZBOON2UBCf9d73rX4pxx5KgvXHeFK1xhXTJX90ViuS/SYKgPJeyEg5AbWESeGadICLOqJzyNOkeeEIRU5P4Yg5NrpiU/hC5QRXECIwklG3KyiH4SHtXmnHpmJNGcBSfj3niPpLnhDBvbxj4Cq8+W+0JHVpL8QB45Acf8Yazrc/MAe1f/tvZR+vSVeZIfQ33F7odK4CnvjXmYqguBY/5iI001V7P+kWjZfCHxctiQ+RGJXSc/usamBLzzIj8oi9g+ew81WCT31Zfmjnpps6eVqOdQv6ym75P8WE29lXVNBBKBRCARSAQSgYUgwCmXi4EDhhAgQZagkQPmKEW75DLuf/GLXyxOHgferu8nP/nJcoqFXXLKhb7vVRzxwJmyqOWY2/G2kJcDQzJM+Rnc046gzzh/P/7xj0vugbbP7OoiXBAX8knE4ph8Wr4GsfEW0xw0zrTdT06InW114XQ7+pTSwG/92XbbbUvSV/WwGyopqNNBtF9yvvpnHHBOl8/khuBUqwuH0uLdMZUwpTbgeCCJKC8CK0dYIn8480cffXRx0mBImaBdcWpDF/mBSLILLDElJYTjIvUlhyjyasRvqU7Iy+GPXBhTxmBFpm6XtlmQFJKuUmkIN2JH+kuBCbKG04PwgLv6O/I1jgOWbBc+sIS/ZKQKZ8lpEUN9qF5OskEwySVACcNRQjyxJXV2X+oAu+aKflEfqpFQzQzhBHt2LBkvtYYkt8gzSUudsgN3/Wl327NdF59FH1Pr6DMkETtD8rAn9ssprP+GgoGtR5kVJ0ok9URIqiOsjH99Zw7Qj3223IUPOxRmRanA0UZyKdrmMyEncqx4Pue9/pkx1JZIlUoNmWE+cKQ1W4jTTWCvj+GDFEDImcs49H7T1b62+tefE/OOOpkn6s/Wr8br0Jyl7fqyr6+Mh6ESp6QgOUK1pH7mOOEvcWR1H05sDRGkr9kYNZx2sTNzbtS1a2xq6yx9WG9jjDekaCQlZn9IKzZXT0jbZk/GwUrUc6hfVtP3SX6spt7KuiYCiUAikAgkAonAwhAQFy8xqWIRzXG0iFbqjkjbdfVKDX1vwWtX2XV22Mcs+sc2ur4ziJCxqJbor8s5r3+vXvU8AWOf2Xcd/Dj/8kaEg92GFawpRJANSKDAf2wdhp7jPhzukJkPJXpsPhcuk2JVx1O7OG76u82pRSB0tbv57HrdxtYr8GEL+oKdUwc0+0SdKT445kMn4Yztm7HXzToupsVJvxiDxmOfrY6xsbFtXdR1MffU+zZyQAy1b1F1artvX18N1cNvKeRiHHH+9WGciDL0e9/Xbc1c4/dwapuP+8bmmGcNXcOuEJwxR+sn84WxOck8teh6DrVjtXyf5Mdq6amsZyKQCCQCiUAikAgkAgMItMmi1ypoHBo7tNQjm222WdkZtis+9vSStYIbNQjFDQUT9QB1CjVOXy6LtYJNtjMRSAQ2LASS/Niw+jNbkwgkAolAIpAIJAJrGAFhBUIZ7N47KWAtF+E8ZPlCTigZqD7kcJin0mZDwFeYi5AjYRfCPWAl4WKWRCARSAQ2NASS/NjQejTbkwgkAolAIpAIJAJrEgHJLSMvBACc8NCVO2AtAETajgyS4FMSVfkVJpHGrwWMtFEeBrlc5GWRdNJJP5PI7dcKTtnORCARWP0IJPmx+vswW5AIJAKJQCKQCCQCiUAikAgkAolAIpAIJAI9CCT5keaRCCQCiUAikAgkAolAIpAIJAKJQCKQCCQCGzQCSX5s0N2bjUsEEoFEIBFIBBKBRCARSAQSgUQgEQgEzjjjjHK8rSOIs6wtBJL8WFv9na1NBBKBRCARSAQSgUQgEUgEEoE1iEA6/f/T6V/4wheqH/7wh9WDHvSgNWgFa7vJSX6s7f7P1icCiUAikAgkAolAIpAIJAKJwBpAIJ3+JD/WgJn3NjHJj7VuAdn+RCARSAQSgUQgEZgagb/85S/V5z//+eqrX/1qdc1rXnNFT1dxlOuJJ55Y/fKXv6x222236gY3uMFU7fj2t79d/fznP7/Qbx0He/Ob37y67GUvO9U980fzQ0A/c1p/9KMfVXe6052q29zmNvO7eVVVXXb097//vfrTn/5UXeYyl1nq01/UUfnXf/3XTlzYuJN/xo6VSa+fpUP06xve8IZSf+Pt4Q9/+IVOJfrHP/5RfeMb36guuOCCCz3mute9bnWd61yntKl+ypOLbnKTm1RXvvKV/6lay0h+jLXvZcbhd7/7XRmj+mGl3wOz2N5a/G2SH2ux17PNiUAikAgkAolAIjAXBP7f//t/1W9+85vqRS96UfX73/++euUrX9nrhM3lof97E07fV77ylWrvvfeu3vrWt1a3u93tprq9ev/3f/939bznPa868sgjq49+9KPFyeaIIUFWU4HJxS52seoSl7jEilabHfzhD3+YmSj461//WnHy6o68Nn3ve9+r9tlnn+rxj3/83KX6bXakDs9//vOrV73qVcUe/v3f/31F8Rz7sJ/+9KfVQx/60HL5O97xjmqjjTZq/SkbR1I+7GEPK8f61sdKm824/vTTT68e+MAH/tP1Y+s25jrHCz/2sY+tHvnIRxZy60lPelJ1wgknXIjgcmSz8fmTn/ykOuCAAypHWr/xjW+sHvzgBxc7UX9tNwc997nPrXbcccfqile8YusYWEbyQ/2/9a1vFdJH+7pCUabF4eIXv3jpe+RXFPk+kElIoiibb755tf3220815yEKf/WrX1UveMELKv9eyffAGDvLa/4PgSQ/0hoSgUQgEUgEEoFEIBGYEQGL3h//+Mcrvuj9zne+U+2xxx7Va1/72qnJj2i6NnCeOArTEikzwjjzzzmB17/+9Ve8/pzYI444onrqU586E/n12c9+tjjBTQeQY+WzhzzkIXMnP4DeZkcf+9jHCvHxnOc8p7re9a43c98s4gYc55e//OXl1k9+8pN7se8aK102M8+x1dX2T33qU9ULX/jC6t3vfnd11atetRBoSMeLXvSirT9BXrADBMdLX/rSohBBCvi93zzgAQ9Yp9Lx+aKd/nn16aT2PQkO6shO/vjHP66r7mmnnVbGGcVclEte8pKFvJylrK/3wCx1Xmu/TfJjrfV4tjcRSAQSgUQgEUgE5o7A+lr0ztNBW+3kB7UCR51juNLkzde//vWivuHI9oVfDBme8AcO2DKQH0N1XW3ft42VPpuZ59jqwgpp8c53vrOQF//2b/82CKn6vuIVrygKg9e//vWF7Dj77LOrd73rXdUzn/nMC4XLrKTTP1jxgQsmJT8mxaH5+EUpYNbXe2BW/NfS75P8WEu9nW1NBBKBRCARSAQSgYUg0LfoJaFXZtlV7LrHPB20RZIfpODi4u1Ut4WkCBv57W9/2/n9mE77zGc+U+25557FkZyG/IAxp+pyl7tca46LaMOlLnWpElqjaIvdeooPv51F7i7PhBCmttCWSZ3DqOvY0KV52lG9r4TxwOfyl798p5phTN/O45q2NvbZzLwwoTqAQ5tdTUp+wIHK6FGPelQJg3nNa15TffjDHy52f+Mb33gQplmd/qExMliBjgsmte/1jUPXfDYJ+RFznvlkFsK0DdKuey/TeJzWVmb9XZIfsyKYv08EEoFEIBFIBBKBVY8Ax1MugB/84Aclzl9MONn4ueeeWxLYicnvy3/Rtuj92te+Vh1++OHVfe9730pi1A996EMlrIS82u7t97///YKbxKKcZ86/7+UxuNnNblY9+9nPLvVpu0ckN52Xg6YeTfLjvPPOK0qG448/vrr73e9e3e1ud6t+/etfF0f2fe97X/X0pz99MPkmx09+Am3ye7j+4he/KHkOECGcCLhLFLj77rtXZ555ZkWS/rSnPa269rWvXQkLePWrX10JByHzd73+sNstUaI6X+EKVygJIz/wgQ9Un/vc54qU/SpXuUr585SnPKWEbtgl//Of/1zqLHnkF7/4xZIrgtOoH+yci/fnWL75zW++UNs88+1vf3vp/3ve856ljgcffHBxQG91q1uVfwsv4Nxus802hRi5z33uU9o7trz//e+v3vKWt5R6bbvttpVklvDZb7/9qo033rjkE6AG2XnnnSuOzbWuda0LYaCtSuCtn+51r3uVfhKyMmS/TTuCuxwSp5xyyrowKBj447OPfOQjJQ8Jh1vfqKt8Df5WPF84inre4ha3KJjusMMO1S677NJKLLG1Qw89tPQF/O5yl7uUe8l/IVxh0003Lfc/+eSTyzjSF7DwHIobGNXVE/rMdciNnXbaqdidpL762fVbb711r82w8cDkWc96VhmHXW3t6mNhFWx2u+22K4lJPff2t799mQ8QZa973euq4447rjxHe+XpiP4espsI+3Ddi1/84ur+97//0E/K99OSH/q6b4xMYhvmVTZE8UKlZVwayx//+Mcnzmmz0jgMzWfmI7YsR475vG2u1H5t9W4xR8jh4t9+axz7nbEn7IxdI0ONC/82nql97n3ve68bR8aA3DyITnMQTDbZZJOSz8Q4NTeyt0nG4yhjWqUXJfmxSjsuq50IJAKJQCKQCCQC80HAbhgyQj6FN73pTcXZ56hwdiw699prr/I9h6mrNMkPZMpjHvOY6qCDDqrueMc7lp9xAD/5yU+WxSiHnUqA0+xzjo/CKbB45aRzOPru4TeLJD+irdrGUePgWKxHqABCAzETDm8TGw6oBbdkhnaoLcwt9C3e4cwJhOs555xzIcUEhxdZ4ZlXu9rV1jn+F7nIRUpCVuSHXW9kgKSPEiWGY8e5bMtZIiyFg8gR5cwiLJBO+vYZz3hGIT3UhfPBYfBvzh4n4ktf+lJpu89ih1af2bFVBw6RRJXKLMqP6Mu2pI9BfvRhEHhz1KMe+kgbkU0cpq7SZkd9n9361rcueOjTwFYfc/pCCYP4QOohM84666zST+zFb9sKgtD1yA6E16UvfenqpJNOKol4ERsIBI7jIYccUsiC2972tuU2TfVEhEQg1MLu/A4Zcr/73e9C9mGsddlMtL+vrV14GrsIp/r4l7QUuWEMRW6OaZQfnqmvkR7IlQh/YRtDZRryw/xoPuobI547Fi8OvPHztre9rYxlRTJS8wECrCvhaVvbpsUB2UKJVk94OoTd0Hwm99KYudKzka677rpr9bjHPa70JbuXmJVtI8fDrs3/xrJEvfrXu4MdR3JfY8Z8RoHm2YrQP+Pe74w9v0MmTzoeh/BYrd8n+bFaey7rnQgkAolAIpAIJAJzQSB2hDmJnNjNNtusLCgtGi1UKUHs8sepEm0PrZMfFqJOyrCL/573vKc41Aon0T0s/CkGmk4jB43D76SVG93oRqPusVLkh939elu0lyPVl6uA8sVOvwV9ODR2OI8++ujiiP/tb38ryVqRD/6OEsQG9QTnIBx/R7xyhPVLfCa8xWJfGePIckYpIqJwlBFdCBhKG0SOfuGIxQk6yA/99rKXvawoP/Qv55aTjkBZSfKjDwMEA/UMRzVsNYgqu+uc5a5TcCYlP/bff/91z2iSNggLjt0xxxyzjvjjaO67775FBRJEUds4stut/tRAW2yxRSE/3IujTNHjZCXJfd0jSLcmgRA4GMN1R7qtjWNspq+tbW0IgobdUDcEselazut73/ve4ryGWmWSnB/xPEQKh/bUU08tfRpk7dCEOI3TP2aMeG7g24dXnM5jjos51m+nCXvxu2lxGMKp7fuh+YzCyrw4NFdqq/fDHe5whzLPBKlBoVafT/37JS95SVG0eR8oPkMQUYrd8IY3bJ0Hm9fMMh6nwWnZf5Pkx7L3UNYvEUgEEoFEIBFIBFYEgVi8WxMxr5oAACAASURBVFxGyMIZZ5xR5PUcDY5uvVAlRJx9nfzgaFKR2JWz02xHT+G4ffrTny6hLcgPO+Sce7vndnDJlzl5nAeO9Zh7rBT50SQ6xpAfFuGUGV2nx3B0kSDN78MRorqwewkLTmyd6JiW/Og6FYcTJWTmu9/9buknzmnkDtFPiANqBEU97OojUYRfrCT50YcBh4i6pXk6y5e//OWSTJOzSa3SViYlP+rqlCb5QbLPyac2cYKJYndbP7N7Mv6uUlf0ICPJ+ZEZJP3GiJAjqio751Ga5EeX3U1LfvS1ta0dwhYe8YhHFMybSqBm3aZRfiBXhEghfxztC4v66S+Lmiz7xohntimXmp8F2URVVSempiE/VhqHofkMBm3zYttn6i4US3gZe2Hj/t8kP+pERxv5Ee8QduA5lB5szlwWisJZxuOibGl93jfJj/WJfj47EUgEEoFEIBFIBJYGAQtRKgSybDkGYrHJ+ZH7gkKkXkimOR2x6I2jboP8IDMeCoMQYkFxYKeb440IETrAAUd+DN1jNZMf4awvivzQD8gJf7pw4oSoh3AMfSXEQT80jw92HXJKvpCjjjqq7OhzxoVyNMkPsnXPFrYxSWk6isINFDv7bWRP87MuPMfUYd7kh7rE7vSY58c1VAZ2xX/4wx8WsubYY48teVQcY4sYlCNDbha73osgP9psZlLyo2/szoP8oEwS+gAfzq7QMuoquXXG5v6YpE/GjpGVJj+mxUFODmSm8YMYGHuM87zID4SFvkPq6jfKwDYSrKngaCM/fIZQMj7YARUJtYj3GJWYoo3TjsdJ7GS1XJvkx2rpqaxnIpAIJAKJQCKQCCwMgZCqc3ypA+w0Rw4CO559uS2a5EdX2IvrECgclitf+cqlLSEDl+SSQoQShEw+nMBm6EzzHstMfoRqphnHjyyww8/RFKYhlKUt7AUJxElAOkyj/HAKBoKKo9yFU5uUvR72wkFRTzYQO9VshWOCtEGYKPWcH07EQGoJlZqkNJ1H8nm2Qu0xhvxoC3vxfKoLeUA4eXFKTbNe8yQ/2mT2nhf9fv3rX78XFr9HKrENYUYIKUoKKis5VyijIi9COIT10BFKF+FWkaMmHiZJLiWW0LI4DagZ9tJmM5OSHzF2v/KVr7SGvXh+EEOTKj8QK5Q9EvlSRsV8wNZ+9rOfledFMuRJbK/v2jFj5KY3vWlRMBjHfXixQ/lOnGpUHx/yiQgvpPYZk/NjVhzY+xOe8ITqsMMOuxCR1ofD0HzGrscoP7xL5C6qk4OUUsJe/C1XDeUhQnxI+WEuQnogBK9xjWuUZMjeXfXwtlnH47zsaFnuk+THsvRE1iMRSAQSgUQgEUgE1hsCkZOAUxXJFp0UceCBB1ZHHHHE4DGSbQlPJamzi+2klHBCLbblLgjHxeKVA23nzoI4kne6nrx/6B5dUn6JFeVOEFM+tnQddTtmQd/2DM6uRH6Ig0g86ToKG985/cPCPRKeRg4HCU8RIkJPOHJjHH/3lZzWzredzrve9a4FV6EpVDxtjq/fhPOrryMxLeJCvhHkBkf66le/ekmCW28DYkLyVthwNDxTfyHOKIC0gXOl7YiRSKob+V/a8ArFgDArjqHQAHW3gzsGg7aEjJ6DzJF/QqhOV1LMeZIfkfBUUl/2H6ckRb/Xc6604fDLX/6yqJ60JxI7cgqFi0nuKQdIvTQJhLA7YzkSSAZh5b51pVGfzYxRMnSNrUh4rM6SsypsQcgPQg6Bg4hSd4qWej6drntG/wpxaOYfcgqOEDPYUCR1JSEeOxfUrxszRoxlZYj8iGS0TnTSp5EPJeo/JuHpPHCYhvwYms/Y9Zi5spkXJEh2dfJ+QIogt8xDQ+QHPNmY9wnC76IXvWj5Uz/ietbxOI3NLPNvkvxY5t7JuiUCiUAikAgkAonAiiAQjo6cBBaRVBgSzXHeI9lcW0Xs8tthJkOPY3LtanLa7ZiSIHPEHV3rpBdESPPUGDv2nCI7wnU5v+f13YNDK0RH/D+VhF1tTrvncJ6dxjFGBs+Jt6tpsS2ngvqrL6ftxBNPLMcyRtvsxjuZoa29bfgglUjMLfA5Z8IZyM454nbxORQcWkoQ9eeoIyKe+cxnFty1UW4QzqHjX5E5TvmwK1r/TN4D+SwQHvpSHzpq1HPgYUdfUkhtg7+6XOYylyl5V9QPzggMCSHF3ruHPxQ5nsehdCoI5xlJ4V5UOvUjh/0fWeX3jlelVHCtvkCeIERCit6GVYQX6NNHP/rRpU7sQqjNWAw41PD0G0SaHXXJWeNo4bbnttmRcCuYsS15WcKOEBh1e3NaB7tp2qBxIUEs50yf2c1W4Nd3ZLRrghCkuomkmMYIh1DbnPqiIJTU0TiV+NO9KUT0CbvTZ56FKEBWUXVFItUYKxzFLpsZ29auJLL6D7mHkJAfyDwh4Wuc3BF1tzPvM+E9xm/zfjHHsCFJZLfaaqsS1hAkkP5FFvpOu41RYzdsfNYJdMwYkZzWuB1jG/oX0atPkbQIKHMKHMwJ7MV4Nj7rZVYczDv6FAEoJE1ODCqM5pzbh1fXfIb4MA7GzJXuj/zyrtFO/YooVB/qDSoOKhrzVtgGwhypytbjM2PSfAI7do+kNf7Zg3qaO+L4aeq5acfjrPazbL9P8mPZeiTrkwgkAolAIpAIJAIrjkA934dFJKdN/o0xx0f2VdZC345vyJHbHD/fcTAs9tueN+YeKw7YhA9EcnBmOR1xXGz9FhxZC3a79U2nZ8JHVZwkJ8lc/vKXL7ugY0qzfjD3mbq6l+Je6ujvNtuwI+17JEyzjcgLCTAj3KKvTp4r1Ka+ezumDYvCc9Jn168f6veue7MHYzBwHBojXfeJ58My+q+tf6axmTG4bAhjN9rZN0ammSdjzJsTjHsOP9J51vHf1i+IGSFBCADzAgJB+BDVzSTkRxcWY2yhfk2bXZg//OlKStz2DKocijQkWxwb7DpED+UZFVldTTjteJy0fct8fZIfy9w7WbdEIBFIBBKBRCARWDgCbfk+Fv7QfMCaQYB9CYfhiIRqYc00PhuaCKxnBOL0HWqwyCcyTdjLem5G6+Op1RAmcdx3/SIqHGqRtu+WsS0rVackP1YK6XxOIpAIJAKJQCKQCCwlAvIpkA07ypZ8fJpdzKVsWFZqKRCQ/4E0PcIdlqJSWYlEYI0gEPlyhH5FvpkNhfzQDiGC8jtJDBzvrnPPPbd8LvRljNpsjZhCaWaSH2upt7OtiUAikAgkAolAInAhBJyQIMeCnBSKhJROI2gLzUjoEoFJERCu8bnPfa44JvNMQjlpPfL6RGCtImBulztGPg3JhxEEcgsJC5F0dZqwl2XCUlil/CDf+ta3yntLe7VJHiihdlkujECSH0tkERGH1Vcl8Ypi1cTNxkItrm+LkzUgHLX11a9+tSRbusMd7lBJYuUz8arzPg5rFjgtEEjT/N1XuuKFZ3n22N+KT1RHCdskXoujCsf+Pq9bDAJsho3Lyr/llluWpGFj47wXU6O8ayIwGwKRO4BjrkicOM8ivl2OCXPZ5ptvXnILTFoiZlkiNfOiow67jtGc9N55fSKQCCQCiUAiMC8EJP6l6pMI1vr9TW96U/XpT3+6JLQWClM/Onlez8z7LCcCSX4sUb/IMI6UkBlewVLGglS28Pe+970la7js5o4Bs2h1HJ/FsXguC9hYICNGZFKWpZ3sSXZpCbucIU0KJbO3TNHTSqFkET/66KNLduKf/vSnhVmUUAcxM21RZw6spGBi2ExSd77zncvtJL06/fTTS3Z17ZG5WxZtmaz33Xff6jGPecy0j53od3CXyVnfyBg+LX4TPTQv7kUgjk0zNmTwl1WfbfZl1F9GSBFrjgSUsZ6dX/va1154NdfHMxfVqJWYD1YSL0kTzdOSmJln5h2zS4Z/7LHHlgRwjtWbZufL2IN7HAvrxIRUSyzKwvO+iUAikAgkArMiEIl0JVadNLnorM/O3y8HAkl+LEc/rKsF9QdJFmLD2d91uRIVB6fbUWoWql3XIhEOPPDAct48ORfFR704as0xUscdd9xUzru6yZaMLd14440LIYP4kGXYsWKzLn7jPHHn20dioqi/utvdf/azn11IHGdlO+qrfma8NjtDvUlMOEbPEWlIn1nqiD1+4AMfWDBe6+RHF9YrOayQhvoDYebYMEemOR5xtbH4HEmkBykm4i/G/rzstq1Pup65kv03r2d1zQfzun+QsG19NOsz9APS2xGHdRIi5nhz67zJD3U21yKPpyU/ot3mYUnVkvyY1RLy94lAIpAIJAKJQCKwSASS/FgkulPcu4/8cLt3vOMd1fWvf/3idHdda9fbudnOgrYT3iykzggUyd2mcd7tRt797ncvu9SImqE6TwpDH/mBeDjiiCMK8dJGYCB+fOf89mbbkCZ2OWclaCJxEmdkGvwmxWNZr+/DeiXrLNnTHnvsUTLpb4j9MS+7Xck+yWdNhgAC+clPfnL1tKc9LcmPyaDLqxOBRCARSARWEQI2dJD9Ni3vdKc7VW1Hf6+i5mRVVyECSX4sWae1EQl2NE855ZSirjj77LNL+IrY6rZr4zgn8dwc/a6cFLPs2Ivzdn/kg0krlB/Xu971qkMOOWTmHfc28uPNb35ztd122xV1ibO65S5R5D6JXCfyPghFQcg0Q1KEBvlcWE7b7iTp2/nnn19dcMEFxfloEisRf++Z/v2Qhzyk7MQOOdv138mxAjefCWe6xCUucSHrQ0pJVuR8cwRX/fvIB6OtPieJr9+j77dxjrq+cm8KIsXvfVb/Xh2bpxywKWqKjTbaqLr61a9ecmn0YR2N6vqdzxV10X9KPFdd7CC7RtiHdjoWsO/khT7yI+pA/aTu8ZIdwrNvWhiylTFTiuerN3tUL/YWOW/qfTNkt37jGqFnxp8wtMCq3q/6Gpauj373nLZnRv3b6jjUtq7++/Of/7xurDq/Xl0U7W/mZjG/yCFh3tOmK13pShfq/zr+4nbDdup9yrai9PWX8ci21UO92Idkl12lDa8xOPfhhkR83eteV73tbW/7JwVGXflBsdaHW9t4G+qvuvLD3KouXTmVusaSZ7QpP4b6cahu+X0ikAgkAonAyiJg3j755JPLGnSTTTZZ2MOtQ/koFOh77rlntdNOO82kyF5YRWe4MX/CCU+Sjq42JfIMzV4VP03yY8m6qY3QqId61Kvbdm04gvId9EmQLdiVpgM+KRycATlI5BJ5xStese78+sMPP7yExhx11FElAeUkpUl+NMN93Msi3aQp9IRUHBEhzEfyIkdZUYfIf8LpleDV7rk6KfKDWOA70pAjKM8K0uYpT3lKcfDdEyMtnEaBv3wrT3ziE4ujJkmSvB/CkobIj29+85sl9Oikk04qDLcTBDhZWG//3m233co9kTXnnHNOtc8++1Tf/e53izMhtGfbbbctbVUHv+HcyhiPJOH0ibUXt9/3W2SRvAH6equttipt+8EPflCUEvJjYOF9JkcMMuKFL3xheQmxL78jyYep/DH+vPjFLy45Z9qwhnnf7zhviCztlc8FwQFPiibY+w5JpZ3CnvQNu+oKUxLy8vnPf36dCgkpqF9hCi/ESbT37W9/e+lDoVp9ePZl4++ylbve9a7Vpz71qfJMDrXQiE033bQcMca5lqNGfhpOObthD0LY9IlwHS9/7WejFh7CEGQl77Pb733ve6WvHvnIR5bExTJ969f999+/OPFd/c4e/YENgqH+TMQfsqCrjn32bu5p6z/tk8cENhZW+v3+979/ddppp5XcLGxdmJKC9Hjuc59b+tD4szhia/L86Bf4U5wZw0Kc4GQue/SjH136tD4fuF9Xf+2yyy5FGcce9YtFilAjY7QZalefu5p4WRyOwblr/jO25E8yT5pH1QEJgdTRPzHHIx7kbbr3ve9dxp2TI17zmtdUV7ziFXvHWx+Ro07m2r333rvafffdy9xgwYtkMS/svPPOpdqI1a6xFAmzm+THUD9O8j5Yjdeas81LcljpT++oWd+1zXe/ORPxaTPE8amIwpUs2mh+kovL/Bzz27zrYI733jEPeF8uU5L2Wdtq/jEGrRNmtZNF29ysbc3f/8/GmTndOmAZj9L2fnbqleIdrY7W1T//+c8v1H3xfooPjVFrjyjW3WMTdHu/WAd413umkPxZTkSKzVn3mCbpvT7SFvOp5N2Ri9AGThTrq/AffBbvceuIKELvbT5bH1iHWAsui8Iljt3eEOfUsfNMkh9jkVqh62KxK7SEU8M4LfA5ys2Y71nIj3k0xyKcU2MgIVuoIWLSUv9PfOIT5RipoQV4sy5BfnC4TTCcSpMRh2woHj5+a+FZd9QCK8+qk0K/+MUvCs4cZMqacAgOOuigshPL2SFF59TFs6lvhNXYrR0iP9zvs5/9bAkx0o8cGMWi0T3e+MY3Vne84x2L5N0LxAuA44+MQYIgKBA0Jlf9r11wQFj4zP2QNn2/9TzOyYc//OF1O8uRt4SzE3iop/6K+H/PgUEQE4EhJwlWXVgP/U5OCy84JIeXHTvidCInLOQPOOCA8tIdCnEKu2kqP7z8DjvssNJ3QpyCcUeWIVo4/tQEbXgim7oWJUO2grwwFjjmHHgkFWz1vYWtwkHnyIctI0ZgsNdee5VQtGYOhi67pbbioPoth0Dx0kaoeOEiQLy4u/pdnYQKhb3X8z4M1bFr7tDWrv5D+CEttJdNU1roJ7855phjit1TwOgvdo+QMZeY/2DDVhAk5hi2h6CwGDFuhKEZR5KXuS7yY/T1F/tANCDDIjEu+//Rj37US3604dU3vuo498257OHQQw/tVH5Q9rDdq171qkX9J8cNglfdh8Zb33ObRLM+0U/GHuLT2BkaS+b3OvnBye/rR7tgG3qxKWCMIv6QofPMhRIJni20kVZswbhAWi2qtDkUoYIyn5rDmznK5lUXcyDnAUmHVB7zzp3Xsye9D0w4c2OdW3O2+cv48e9Z7GSRNjcpDst+/awO8lD72Kz3b53wNG7Nra961avKZuEyzoOITOswG1yxlteWM888sxCsHHrf2VBsKpO9n6z52bJNqEnz6iEZkJzW1fe4xz3KvDbJEa2xaWMNdre73a2spZAw1g+TqC6QPzCw+eb5caKZ+c06yXvaXGTjIcgV13hHW4tbfyA6bF4hO3xnPeM9ab22DMU7iS+hT9fqwQ1JfiyDJdbq0EZocJTtFDcXN23XhjMVjld9Amqysx7bZHCngcPLntPB+bDonYW1Defi9re/fZl8ODkmRROqBd68yQ/EivwlHGNOvcJp5lhSVXhJ2Z2J0wx8P2mOibakgu5pIuWoepkodrC9MCldkC2csfqCsiupoN+N+S2lQJApkbfE7rq2Np06E7f6mbw9l/OqUGFYdHOMzjjjjEo/1YmmaFff79hhW44ONu6Fh4jaYYcdCnngJTu0Q9LsD8QQu3EfdhklrkNs+W7SJI19thKOqBcdlZBdeUQKYi12QMJZh1H0Q3O8jSU/1IVahAKJAiIKe1EXKgLKAW1s63djKRQO9Wf6DUKhr45dc8RQ/7XhHUQYlZj+Vqfb3va2hbxRYIaksttrJ8a/P/ShD1U3u9nN/qkazeSgff1lMXL88ccX9QebQ0De8pa3LGqqodI2nsfg3HffIfIDWecZ5oe6vcNhaJzG2G17fig/6pjW+4kDP+lYit909eMinfShvlvp7yedY8bUL+Y3JCrFmfeF9/w8lSXNelAEerdb1DcdEraLvFwU+THNO3cMjou4Zixh33z2PO1knvdaBEbLcM8+e55H/eq5+er3c5KhNaX32EortYba5f0pXx5C1fuwXmK9aCOOQrh5qiPiwTucMnGs4qOrPu5FLWGN5J1ss8PG0lBBWlC/Wqt7j0dOOoSNTYihdaT7WytZG9mAbM5nsVFgDVxfV0a9hGsjgm2WNn0gIfXma2R4bIQNtWfR30/qxyy6Pit9/yQ/Vhrxgee1ERqkraTR2Mx6abs2kpnGaTGc2HqxO2D3xGQgXGL77befGIE26Z7JnjNGvlY/eWXim/+vFLtOfrgHRwabbHc4SttJCJMqP0xwJN3IhubLSDsRA55Z35GZdNJoc5ai7vpWf9jhpvYgoycfluOFUqNJftg9sGNdn8hN2GN+Wz+NIV5mXU4wUobTw7EORzRwR2x4uYhlbJIfcd++39nZp3JAEES4g3sjDhB9bEj7zzrrrLJI8KLpkws2+yP+T0FSD2GIzy3gvVAtEtvw7LLZPlup51+hfuDgISLrpy1xCu0YNO2p/ryx5EeXs+xztsCp99JvLoSH+p2yYKiOXfgM9V/bojz6BAFh4YQU48yHmiWeZecmSJ2uk0ma88FQf+l7O1X+fPGLXyyPCiVW37zVRX4Mja++ew6RH/XTXur2bvwMjdO+Rd9QW84777zSJ2PGUrQ/ftPWj95PQvssUqOYY2fZ8Z7mHbNSv1mEIzrp+2cebUW4mIsRIEl+dCOKzPU+j9DRsdjP007mea+x9V9t1/XZ86xtCZXujjvuuNQqpWY7rb2oUigvmuQGssghCvwKGytNNbdQXZtaVBZjSIYxGHufRy4sG0pbbLFF588i7yDFSGzmubipiux7LrIEcWIMW483yY9QfFubNNfgfAUKSWR028ZMqH5sLoXCfAwGi7xmfbxHFtmeSe+d5MekiC34+jZCo+uRXdfGDqzdGKqGZjGoOdjN0JAxTYtBjOyo5/OIe7YdTzvmvvVr+k57qV83RH5gjbHRwmfk+Ai21kKbjNZEjmxAADWP/Q01hfCFRSg/IjGtnBek9yZE9VBHL4/YTXM0r7psttlmxZFV6uFPpHbySYz57ZBzVneE5MWo4xUKIg4u3P2/Tn4E1mR0Uc+6Q1P/HfJDeI2XRV3JQ2rodCI7B65HgFBp2GmQP6OrNCfxwOQud7nLhdRS8fI6+OCD1yk/mnj22Sp8umzF72LnlWIHIUUZY6c+ThfSj09/+tPLi7Wu/GhiWg9BaYa9hN0iUBAGiKII21AH4xLhUld+TNLvlGBDdexa3Az1X9uiHEZyS7BzSgFknL/rNo6wpQAhiSUrbSo/fIccQzrVw176+stuubmKMscujYWPHR07NFRNQ2qJ5vGwY0imPtuqkx+IR0SPtir1Nvl/3d6Nu6FxOgv5QeVlfhkzlsLOEBx9/WguXg2FNFipJ8+dtN6LcESHFq3mDHNNW/LqSevvegt7Y8J83KbumFT5oW5spC3Z8dg5vn5dJBWvJ3Kepp1j7xnPM0eY32Pu1yY759ZIk5J5k9pJn2323WsWm/Zbbeuyq3naXWBsbm5TNE1jQ9G/Q/Y8ZDsR7qX/20I7qBZsBBoXk4RozcuOu+yzr13WIDZN2HObMi8IHRumzc0HaiekifeVUJBZCzsSCvuWt7ylhIlQJw8pMkNBipSob3jFGkAob32d1FZHqhz9KWTf75pzXSjurFmb49v16iD3WNf71gYun6xL9dtWpyFbmwXroffILPdeDb9N8mPJemke5EfEjn7kIx8pE0hdhmaS42ggBOrkh1g/CxySd/LzrhJx+hLamezIw2Li5HCJH8PQziLvm4X8qOfjsPOtrXb6TWriLSktTFwmInWnULBgIavj9HGiQsJn0uWokrGJZwwcJbGLsI2mGqcNt5CW13N+YMoRABxVLxwklQmf3DBeNBxdTiBGHkGi/kqddY5jh/t+yzka45w1d4G9xOWQqLfdBK/uMOXgR+6TOtYSWQ79jvJD6EFd+aGOnPqQKFIpeA4CZBLyI3J+wI+6xIvTZ0gUJBfMOZhtePZNB7G47bIVL0WJ6+xSkDgizexCsBU5e7wUA2N1iXHmJYTEMPb0Z92xjhwMTbulgnJv9hd4cejhpS/qOT8mIT+0YaiOseBvYjXUf77X1sj5YZwJ+dJP0SewM078P1ReFi5swa6KNssPY+zA03yJXKImMJ7rREFffzk5CjFqfMVOjXabw9YH+VHPt2NRTRptpw2x00d+WFwPjdOu/tJ/Q8oPdUFS9o2lZs4Pv+nrR2NhmcvXvva1MufZ4YOdRbA6sxk5YezqC5kyZxt/3oUcebJr75D6Irs+73ISEGwUYYp8Vt49iHAkO9KWLUp03dx5Dby8tygLKGckDoa9ZKrqoW7GgnraYXQdZZ78SsaCeZSaUK4Bp6WZq8w33pHmjLaiTtrruWwRCcYZRVAixZTYXTX3yM2FOIcFzKi5whmAk7EllFGuKmpL4Y2SDw/tFrct1I19Si31clIETJB13pXmPOPbvOndj7S2e22smHdgb3whbL3PEHIcF3i5p7pSsGoHRSiSVHG9NcI973nPkgcBkW5Oso7wb2sq75ttttmm2E70zZC9sxOKKX3DHrrsqc82A8M28sPvvG/ZAqIXgczmxiSP9VtzAHun+jFXIaxtVChDdkfqbz3ILiIBeJeNRJ+yOzaNjJa7yXoVEdJnQ4h//YOks/a1PrFmU1+/pV7zjuyyZ7baN0asa4WZCotWN4pB/4a3cYh8996iupSQ2vzhc3+sla3jYKF+9bV3nx0LdzT2KBK0w/hmv5SA1rrUFvF8n3fZZ18Sb30Y4crso0u5re7WNfW6W6uyK2uZSYietvGgb8wlbMUm2iSnv8DGuqC5oTvWlzBfeLY5AcZt5Ad1CVI/couEAi7mdWuuvvyG+svcBK++9SxsrPv6bC3moiF7j/AbdTbmzX9wNa4ksbUBtOx5lIbmzmm/T/JjWuQW8DsLEQt9E7eXuJ1dL4m2LOomXrum9WtNPqR2CsbQS11IB/aUHExODswtBtP9LTpiwvK5l7+FkAVJXzHY3dfL0EvfROHF78XhOV7C5GqcHINr7GkvdhZc7yVhQKqfhaRJrcnautbiyXXYZsoJjrhJQ928FCywOFAmdIXjLhklaR7Vh4nIZKU9nCALRnkaLPS96EI142XFKfJbL18vN/hb4HA8A/MuzOAjjtILUz0twrzMPNPz/J8TaOHI1rmnuwAAIABJREFU0TFJmow56pxR7XK6S2ThtvDiUFu4WNQO/VYCKBOfyZtNwdLiXZtg5P7CChAorvPiYTPaxynnyMTLE4YWIl7KFlFtWOuDrt9RfXjJeAEgQCyi4yQEL3EknP6xow1nfQK7rsVx5LNA8ulnCzLjha37DFHl9xYpxgvM2YtErm14Dg3rLluhmOAwIf/0M4LNy9zCmEJGm9QDpuzJ9+ppYY4s4sw7scfCO/oACaKPu+zWwh6B49nGoT4V5mYcW5R4MQ71O0fEGKo/04u5q459L/eh/vM958vLlz0ZQ2zd3BFEh5e0cW0uZKvGm/lKm2BloY38o4SSo8dix5zDeWubDzgSbWMbXsauMB/2LHGZ3/t3XY3UtAf1qveRECF1GMJ56LQPtmLsS9DG8eGESUZsQW+csln2rd1wC3t3X/N13zjtsmn30R/R9+Yx47PeFg6uZ3eNJfU1TmEX84vfIBf7+nFonK2v783VzQTX5mLjmPPkXaSwZe84Y8x4D8Ka0xbJeuO6OvkYmwdxWliEpRpvnEyL76ETCtqIAPMgB907OOL12ZT7qV+Qr5wzTq+dWnauHcaH+bavuK7NIQjyw7vRnObdYa72HHYUybKDiDTfIHwQA8IavQ/Deep7frPNkZ8AfnG/ILjhyIGhDnB/hFJsGLBJ82TkLfDuNYeaC8yjyBnv4djZ1Z/mbvMCW9ff9dPH3A/ZZz7rSk49xpbH2NMktlm3uUjCXbcN9UYW6ae+3Xq/1acwsh5iU4hm6684iWuM3XnnD9lIKDKsdWLTwhzFdr1bvTf0dZ8NhZ1wxvUTIsr703rGPSPJaJ89d40Rzi5Fh00xaxf1VR9rDaqJSKrZFXrNDqaxYw5shKsaW2wX+RFKBOsIdu7d1GefQ2t671unpXWRGKHuroe2W6/xM+KEuTG23rxG26zHEEbe88jbSRKUxhzUpmYfQ35EyAqyihK8yzZifEtBEMpac06cLIkY7iv6Sx2Rb0MqFP7LGFsbY++RIBvZXd8MND9b+08TATBNPy/bb5L8WLYemXN9kCCcJI4VWagFz6RZmNuqZNBjDi263HfzzTdfaMK1SWHpknf2SQtNbnaR2uSzdSmhlx2mvEuS2axrfXeVk6dP2iS/FmvuW88fMbbds/x26BkhvdPuNgl4F9ZDv2s+tx6+YFE6DQ7Ne0a/ddV9qO1d3/fZyph7BjYcnTHy9CG7nRde9bpPWseh/osdSdnStaevT+rjrW2+YnN22sZK3Zv9FaFGHBdjrmtMjunLeV0TWeXtrE8zR0863iat9zRjaagfJ63DIq+PxS3HvK7+CWIDgYr4Ml7Zst3Gevx726K5bRee048IRfpZcLs/MsK/OeBDpe10K84X54dDWndmOXLIaySEjZRmQuShZ8X3Q+QHEhwJFkq+Zg4bobicxlAoum/sNiPg2xII1uvWbLN3KryaYX/h6JpjkHlIDBs79aPUkT1CdhHliA4bSDZCELH6hXonVC3R9+Y29edkUpTYgDBOrX/MvZQks5IfffYUYbtjbTPID3VEXMhpVLdVOGkjEqSeMLuOuTUFrFzLrhCaxjO8FHjo97F2N2QjSCsbXmw5NluMOX1MlaGvhmwo7IQzHn3YlgNsyJ7rScMDE046LKmmENFB8lHp1UMkJiE/xtpxkB+c5iDy4jNkhX7SD9rcZZ99Yx1GbaHI9d9Eu2yQIoNDRUPNM00ST0onpIf50D1shA0Rv11t6ArlH0N+UNYYu6F46bMN3xkLEXprbCCyEeZDx9hGf+mrIZXMWFsbY+/xvqHGbsuBZ5N6qD5j3xOr6bokP1ZTb2VdVyUCbdLyVdmQrHQiMAMCk8a1z/Co/GkiMDECdtvsfnJsm8fKh2op4t27iI6mOqLN5uMUAs4D1QNZfzjgfSFK0aAmERD5o+xMN2PRm07BpPk5xpIfzWOam+QHyTwihoKC2krhSNt15Hxzfoacs/oJYdppl7uZfyCwoYgKxz12/TmO6oGwoMBDuCBBkFkUAe7l2uZJHJSosEWQIKmoNhUOA9UDp4njMyv50WY78RmydxLbDPIDaUOqz+bs8iKcFSotxxNTAXWRH+Gs2Q1vy2Eyqd0N2chQLroxNtRGdExDfnSdXoSgFjLAYdZ+jqX/T0t+jLXjJtGhD5ufhQq4yz6HxtcQ+RF5NdiT0DxttvmAmJq02JBFoiCRbJxOS3rEc+Nkt0nDXtQDMRqh8e43pAqiTvEcinYqDnOAMTJUor+oRc1lQ2WMrY2x965xlTk/IJwlEUgEFoIA2ahFlR1DOxpiZe2gZEkE1goCFt6nnnpqWUBzEOyS2OWZVNq6VvDKdq4fBOKYeIv5RZIfWkcJYcEt9E5ontwEkUNhqPXNRWvEogsHWAnyQ8hjJL2O5NxDji3H1Xuw66SmSdvcdb8m+RGn38nTRNXBgeOwCaNAxnB8ODPeyUF+9MnALZeF4pG+I044yUJsKEKa5If5DfkwJsHvEJmmjxEzY22zSX602cYQ5kPkx6R2N2QjY8iPIRsa4ww2Hdw2e24jP9iS3XNKH2s5IaBtZGJT+RGKSARZc+yOteMx5Id29dnnEPnRdgJf/TdBDss3JoRJbg5hP8vwHo/cd0IRmwlPhZBKJ9CWn898SV1kfEShwKIyQhYKra2HtWuzMSg8X39SaI493XIS5cdYWxtj70l+tFt+Kj+G3gD5fSIwAwJ2bDh/UeYRyjFDdfKnicCKIxDhGP5W7PJMctLDilc4H7gmEQhHmbPaFvaCpAj5/5CzGsnwutROcTSjMFThk1QIkZxuCPymAxUnsMlV1Rb2wiEI0mEeyg8L/jja3r+bKg/1HxP24jqEgVh4+W2GnLO68iNOtGsLe7GbXD/1QWiHnDUcGbu0Qjc5SJwW/+bIIXFCHl4Pe1EnChXOkF1iUv1wrjia2oks4UQp9ZOXvPspeupHb3a1cciehOdxTsfa5lDYi3oIW6Y06tqMidPJbOCE3Uf94UAxI6/GWLsbIj/i5C/X1R3YsBF52pphL00bGuMM+k0d7zZ7biM/qLTk26gTeAg0YS/+llOBgy2HF4c7SDR5leSkMtabY3esHY8hP5AuMOqyz75QSrnMhnJ+RB3YtTAvSqgxCXOH5rN5fB/5T6gqItwp5iF5LoT+jQkpHDpwIogtcxHCGvkzNkRVHeXPQZx1qa0Ci7G2Zl5qHkXfHAOUa8LJIj9VPKN+OESGvczDCvMeiUAikAgkAolAIpAIrDIE2k7O4UhKeml33+5703mqEx1jwl4CEk65RJucI/krxpZY3DqBI5KbRlJLYQyReK/t9KdIoNt2ZG3f8zl8ZOp+J3SCs+cEC075GPIjEp46kUnehIiPb8bbd9Wh6TS2neTUPNErkjPHb+UW4VSoM2UPYgIeobhpS7ipPtQidpbJ8ylGImmg7+wSS8rJmZZfw06+vhBHz27sOAsnGCpD5Acbm8Q2mwlP60lL1aWZ5LGrfnFSHdwiATy7goEQJoQQ8mjI7sbYSCSxjfvH8aZhI0KTOJt9NjSW/Oiz564x0szzE+FrnmksuqcxAXvzBFtwQhliDNEmkfi0djyW/KAw7rPPrn6O/DtUDl0hGUEMGPvIISTL0ClNfXZvDMvHQ3mhT+N0nOZvkC1sH7HUduyx6xHAFFjs0d/UKJGvRx1jzmHPkkAjOOMghPrzhsiP6D+/QajUT9IcGuPmEfYLP4n8+8pYW0NCDpEfMa5gEol5g7gVwpQJT4d6Lr9PBBKBRCARSAQSgbKIlejM8cSzLABXA5R2d50oUz+WejXUe5o6WhQ6eYVSQLZ9xY6ZhbndM/k5JI7U93bd7JYKp3CikyR48ZkFaZwCFJ/ZlazvlPqcjJ7KRFjGmMIJFyqjfpxBp89wtCTSljDSveyOx8kkHH6Or+TAcfpT1Kd+OtzQs6kEOA1+gzywi+2EGPJvp4bYwfYcOHH+JD+Nz9RPvg3hIpIxcko4HnbKFQvwvmSBzTaTo8vpwSlyP2pKR9kiGrSN6iNOj3L/cFKRHLErrm6cEGRG/VhhjgKSR1gLssuOuBwhHH34ckrs6qsz9Y6Tsigyol/NC/4PC7kgnFDS5yBx1sbYE9uJU7i6bFM4RrOPw+bUXcJRzrjTb/QZMmMo1Mp4kCxVu6lmHPvrtxzROCFoyO4msRFOuNPr9JmTMSgZOHiebYe9z4bUC1ESY4OdSMSJ5Kp/xnb0XZs9940RdiCRql17c4NTgzjtSEynDhl3/iCWEB5swZzhhDL1dzJKjF2hE8YFsiHa1GXH7F+4BTuhXjB2hI06Wa7+mTFpPPTZZ984V+cIt2h7p7EFJIIxVidYhuaOtu89R/ir5yCGqH4kP5VTR86leoEjMlF+jbaE+3FtnMTnCHDzEFtASFESmQ8V8zYllndaENnxezj7HhktVMnc3pwjQyHDthDXk7z79SGypy1/ThOjMbaGCBpr78YTUsg8SxmDtHWyGxtysmXMqV3k0jR9vOy/ybCXZe+hrF8iUEPASwODO5RZOkFLBBKBxSGQ5MfisF2GO0eolrosKkSLE8EJ52RPsojuwydODFL/sSchjcV7XqcJIRg46kI4xkrG++o45n6uEeIRi3sOKoegK9QoTk/zrg2Hy2eKsD1OetdJXYs+4Wha25zFNoaeOcu92/p2qE+Hvh9j09PYc1s79bc/SMF6iRPJxs4fs7ZprH12YSM8AikgTK7r+GMqDWMmyIQxOLddY95DVlIMxRgUdkZFhPRCLBhf+ghBaX5EIA3Nk65HHDiiGqEsnG6ea2X9TNmFiJxk7goViiOYx6r8JrG1sf0QNubdEPMYu52kLWOftezXJfmxxD0Uk7PdAWUSidW8mzWmLs38FhHbb5FhsRPF57Ewi8EY30VODJNMyE0lpCLlNfFhK+cZnxYTjOcp9cVOE8Nm7oJIZFZvWyyOxr7wJu0nu2V2GA844IDeGPFmXwy1bdJ6rNbro7/ttsjWLnnXmBMWVmt751nvkHHHDtXYHAV9dWiOKddarJA86yt9VM8VMg+Hbh7PXAbyw2IXPnZH7Qi2xe4351f4xhzb/K5r7ltLyo95jpfmvbwH7dRRCWy22WZlUe9dZuctSyKQCCQC6xMB85NTXCgvqMoWWagxKJDucY97XOgxfB2hIRR2FApUR8KgKFoijG2R9VrUvRHd1FNUTXHa1aKelfcdh0CSH+NwWi9XmYzIackV4yzv9VKR/5WODtUFI0oKSHZK7kdehuk0oZH8GfyIDFJxscoW4TJIk0WSG/qcJBELKSbXBEzOCgfxdeIMkSDNTPyzYIKRJXGVzI4E2UJUzGebDDkSB5m0SSbFACvf+ta3yvF32qlupJbkxovKgi3Jm5MJJJzqctz1BaeoXi/1XZ8E2iz9NK/f6m8yXbggr7okiK6xA7HvvvuW3YhlLpxgclQnqpBhX/va1557dcXKimF+xjOeURZIJNP+PWsxto09O0HmOXJeu0GOokRIihU/6KCDyilJJMWSFpo3ZinzeOYykB+//OUvi0zXvEW+2kYKm1/PPPPMIhu202YRSbKNKDGH6EPXsHMS+Lb5IcmPWazt/34bpyU84AEPKO82Nu+kkXnuTM6npnmXRCARWIsIWDfKXyLEpEv9MQ9cHLOMsG/LfeG9by2D+HAKixCryKs0j2ev9D20R8gJ32KaY4FXur5r5XlJfix5T0ecHSd3nk7/NM0eUxdyM4wtRzsSD3lWZA7n6HBoxEhGkXXYZIgsiaPzSOCQJeHcm0CQKpGsbJr69/2GMyMJ0jnnnFMc4ibzre3iEakuqAXqTvNQkqR51xUTLrHWPvvsU8ilrjJLvWSmFvvMOVomSZw4bZnTZ1X/ILiQeV3kB3kn++Nwjz3KTD8gVzjxSDwxuCtRPBPpQSlljMRCYV59GGOXGsMcZIGEHJzngiSScn3uc5+7UCIxhKPPkI3zdhIneaaEcwhYYWcK5RAVmlwGUcTAi6kfkubO0ybGZOn3POSVfAfkxOY5WCKBLHLFPtdJD045sjqKWGhKBcS1gjT0m9W8EzfPPhh7L+8Qc87JJ59cFvXirOehnhr7/LwuEUgEEoEhBCQXdYKPo7jn/c4devaG9r05Xy4a/oUNhsRzeXo4yY/l6YvOmnDClPVNfqjDUF3i2D27jPXjpSLpGFa5eea25GibbLLJuuRbnsExqZMfnk0ybCG+CBxMThIdSeym1Ikb/0fqcJg5PLLdr0/yQ30QSOrM2e1Sf8xCfnA6KW3gsCzkR9gQp2FW8gN+nOoxyacmmSIkUqNgksxrpciPrvrNqw/DjiiaFjH2ov6UStQ24nQlVPNcSgVE36wxxl0YTfvMZVB+aFOcAqBf+saERZi513UIXLtpku8piIw+wiaVH5PMAHltIpAIJAKrFwHvCglIkd0S3GaZHgHrQRu+lO5JfEyP4yJ+meTHIlCd8Z71PBQk3naSm+SHuHVhFpxyE5Ss07GAjVhuYReUEpJzKW15KDzLLqadbvcx4dUXwmPq0myunUM75rI3R3KfiHnDKDs5IIgNdeXoSGYUMjsOqTAYu/yk2FEf7ZXM6A53uMO6R4p5J9+2Ey3Du3wi0xTOjEzMQlqe9KQnFeKmHostU7Od73AYFkl+mDCF0nA27RC2TZp2+cndYVRX0dTb3kZ+1BOXsS2nADSTz8EZBuyljRwYsplIFqfeksXpHzYIT1m0FZ9HrhS4Rh93tV29SfvVq0viP2QLkQfFzrUM8H3kR30MqWtzHGiDNtXzJCBnJAtj97KMN8mPLtzG9Inn+f0FF1xQxioywP9hpx+1XYmcGEN9OMkY6SM/fGfssBX2Wk8oGPOOOvk30rAvW7s6IUZls+ekG8tOs+hTN03Sjq5rp3nmNORH37iu2xv7jP5sm7MjoaL2+LeTJ4bID9fG0afUbRRd5mLx1UPheZOSH+rkGZ5HMVI/TUM9zA/yx2ijEC22Qf68koqZedhN3iMRSAQSgUQgEUgEVh8CSX4sWZ+JCxa/74g0R2odddRRZZdfzHvsuiIAyJURBpKnkVUhFxzDxeEUQoIw4Rw59snO3mmnnVbJFYF0iCMLkR7i629+85sXssJOvzjyZz7zmUWOO6YubfC1hb589KMfLYvsE088sTChEfrCiVBfIRyx+PXcvfbaq7DPdjMlRcKcIiaCCOAsONaP0sQxdO7rj4RC08ixg/yAlbAduUY42upE6u78dLvS0QeLID+0RS4K4QRII7g4Rk1yqPoRiTC346s+lB916f0Q+SFhqmPfjjnmmHJEoxwKdto5Q8KO2AvFwOGHH15uJd8FZ4yNcGKHbIYj6f7yQojZtMusjggB4SM+Q154DsdH0j+KGoRWX9uFWsBDXx9xxBFFpo8A8PeQLahz2L2j5ZBzyC1qozZyB4lx3HHHVQceeGAJX9HnkZvGuFIHY8iRcvJgyO8idh+2xqvj57QZGRBxrX24Gbt9fWLscyiRhPqKbVIssE/9hvjTX+T0SBdkWFsf+q3+0QZEJ0zU3e+e8IQnVNttt125X51M45jGvYwrx79pk7bpO/OFsYuUoSzgiLNHeSbUybzjvsY+clH9+vLOaKcxDHP9DNdFO8XTPHMS8mNoXMPYHH7wwQcXbPSJ2GD2jqDT74hh83ko6uT7QQ7pA3k/zKdj1FDGkZwTSDN2ilwdKpOQH4hO85WEzBRj8rUIE4zcFnAzp7FdhL18T0gYz1gWhdkQHvl9IpAIJAKJQCKQCKxeBJL8WKK+E7/NAeVwxXn0dsfFu2+88cbFIbB76BpOeqgqLN6pACSxQ4BYFCNQLEQlurPzZuHM0eP0IjmoJIQ0COPgpCA7ODJIBwtTRMNQXbqga4a+cKYsbt2bM2RhH6EvzZCXuCcsOMUcZcmPFM46R4DTa7HPoY7kpLE7zZl3dGB9p77vBJd4XpAfnAo4CbGBE0ypLJzVLtkqbJRFkB/6lvNoFxSxow2eR43TDAEKu5BjYI899mjtiq6wF/H/HHeOBzuLXC4wrz+32U792mcz8rwgjvSz+0Y+AnkGoo6wtLOvXWyYg2d3n4M71Pao9+c///kLOXp9tsBZt7vNBv0tRCjaSx3RFfbSpnZgI9rhT9yL/bFhtsJBVRfOX135MYSb/DJDfSIci226t2PWFM9GaHB6/V5MaTw36t/Vh8YhJ1SdjXv5bLSJU9wsbVggUtkPUjAUW0hN90BaIOuMIYlRkR7IM+NYJvkhJ1e+H2OdaoCyqS3kpT6+53Fk5phn1nFBPiISYD9EzowZ14Ex4hihISO8XEjsF54IJX0snEq/harINcLAKI7GkB9URog5RKOcPoiQofp7rr4YQyqzP6S8+T3q7P8Uc94pxhu1GXLEc80R2sduhuxiiV7VWZVEIBFIBBKBRCARWKUIJPmxRB0ntMKOOWcq1BlNx4NDIVu/3T7KkCicLotIu3mcZ84yaXHduQvHUxw9KTkH1ekKCBNFSAKCheMiRGGoLn3Q1UNf7GQKM+C8nX/++WVBz+G1y2zRXg95absn5YWdUYoUC331tVNNBaKdcb46gsUOtJ1teFiwUxfYSd5yyy17M+sH+cEp5whxCmCH8OBscFARRpOSH5w04RbIpTEhOfpb4TBryyGHHLKOuKo7B2EXFBNBlHU5rVQC8IgElZyZvffeu6gyOCRK3V78v62dEmj22QyHFaHht66LfARURYg0JQgEpFzTWRtqexv5Ydc8Ekm12QJ1DDKR80U9FKVtfNTx6yM/EBByJihwRXwEvm3kxxBuxsFQn3BaH/e4xxXbNH44lgiFsImx5Ic61+07Tp0QoqCf2koTi8AcMWhsRahL9DelFhto1mnMVOtZVG3ULIg2yiM5VOqhX8hezjtnHPnnOnU3p0xTxjxzmvs27alvXAfGdaKzPlaQuhKVwj5OKhoaT2111ifmZvOw94FEufM8AYqdqiO7NG9L8MkWPMd492z2SwUm/NF7iPpkiICZFf/8fSKQCCQCiUAikAgkAhBI8mOJ7MAiHnlR3zVuOh5tzlU4YRxlxInTMNqcu1hMW3xSX9jB5jiGgiSgoJQIIqWvLn3Q1UNfOGp2Mjla9VNfEC1CeOohL+4JAw5U/TQJJMKRRx5ZkpJSf8hEjfwJ4ibqwknybE4T8gLpIXyG40gp0pWEsk5+RGJN97Rwp5ZxP3WflPwQ126HVX3tUPcVbbQ7jsThKHDakUOcyqZCYVbyo64SUKcx5EfYT5fNIKE4w+pGefTZz362yN7tZEfYjnvoC30YBJ/nj2l7G/kRDneXLSALkTJNtcgs5EeduBlDfgzhJg9GG1HQrCNbQljZVWcnnMZQAUxCftTtW2iPcBVjsO14Z33TnIMC8+bx2/W+0O+SE7u/8TxGNcAGkFRIQuog44DdU5ggIaMgb9xfPyBgtJ1CxP8nPQZ37DNneU2Mse0+sk27qKoQlgjY+lzQRyY260w9BFMJZBGrlFahxpjXqSOID3OW48MRnt4llHihTIGFMCrKoVNOOaUQcd4D5tVlTginXexMaJuQL3NzkH6z2Eb+NhFIBBKBRCARSARWFoEkP1YW796njVF+xM6ZxWM91wMJPAegT/mBBJA/gDNO8WHx6+/6CQ527ihA5M+YRfkRoS+cNbt71BjhXIUc3m6t3UxJTesFCUQeH6qE+M7ik0PI4YtTZ+qOgIU1J8KCWx4Fi1Q7kJxwsur66TPNjqiTH77TF+rGCZN/RR27Qgm6wkvcx32RLnFMb58BhPRe7H8QUuEAU71oX5yLHmEv+rPrKNa+sJdJyA8x+dQjCKk+m+G8UBVR3AgTgj/Cq05iwYNqh8NdJ6LGtN1utXAdRIZjRT3rYQ97WK8tSBwLn3kqP8aSHxxzJCKnlbqpa6whxYbID6Epn/jEJ8p9hO5wxoRAUDaFcqQv7CX6MFRC5hEOp98grajJukrTMbejj8BSb2FSobyKMCc7+qH8YL911VGf/QsjMV9EEs4IA0Q6Ij45/gpC1vwUCogumxoztY995ph7dV0zxraRwzCrn6gzT+VH5IyhFIsEssYE0ouNsos29QXCBOFs3pEvp6/EnI8giJCqaIPxjgCjBDEOqE3MZwgQRJb+jXCuWbCex2+9A9k4UjIwgR9yjz3797xPiZpHvSe9h3Glz9ZnuFEb1pO2I69PBBKBRCARSAQmQSDJj0nQWvC1sdjn+MZi1G4vB0XODwsv8nQ7amT3cilYnEUWf4oPSgjOkWstPCPnRyT14wQhSThmyACOhP+HY2FX2SKPnNxz+urSdcRqwBShL8Jd6keyRhiAXAGxSK5Dq+7ahXyI3cBQfnCq3YsDLM8JVUHItsm4JW+ksoi6WcTa6bToF5LRFXoSR91yKP02lCt21yMnyqTkhx12O62wRzBFYk5tJeVvLjr1Rah3qCIivICTaafxF7/4xboQF7bCqaawqIc/1XGclvzgzLpv5MRAVklOCMM+m9lll11KnyAbJDnUd/WTXNRNjgKOM0zryo8xbdfOyG/A1kNRI39Fly0YI8gBeSPCniJHjj7uUgsM7cRHyE5T+YFoQ+5oDxwl+vV/jmbXWBNiNUR+nHfeeYWMlJuDg6x4ts/byI9mXpPowwj9kYfCjryx2EcKek5Xzg99iNiL+pg7jE1ELKUPLIzlMcoPSgTXIgDqSThPP/30QkCaD9kkm9JuuWLq5EddTTQ0zmKMTPLMWab+MbZtnu0jPyKvi/mpPufJs0LBx44jFKtZV7Zw/PHHF1upq+zMT8aNnCyRk6OtnfrTCUP6ti88JXKbIFfi2iC62QYlENJWst14d3nXmK8RIMtCfvTlIRlSjM1iJyv9W+PT+7QrbHIl6pM5X1YC5XxGIpAIJAKJQB2BJD+WzB4sRsS8W8haDNoJtXC1S8PZ5bDIIcERcOoCh9D3EjrKqB8OtUWaHTuqBYsbu8YcT6qCIDo4gcgHi1KhME6k4AzFfcbUpe/oSs6l5Jd2cikAothtQgaNAEyPAAAgAElEQVQgYOJElXo3qCPSx9GYCAuKEace2CV0Oo0dRAt66heOWyzekB9O4hA3ryAPnMbhdAzOQxvxAVc4cVKRNeqr/bC3uydZLMxhZAEvd4nCWZHMUYnP3Ytzrg+00ckmQmYc2ysRKJKKk6ZwHJvJJS0EOeieqR4cYm3QTv3MiQ4HQVv1MTk5HJtFf1P6qC8nT/+Gw6697Ipqwm6upLf+z3lxnboiWoT6qAfVBwIL7n02E84+oqZeKHz0G0URx1Xb4WAHOOTjY9pO5UBB5OQVeWTYMcd4yBbYNYUCAtEpM1Q9cshICAwDDmGMCfU2vowLeQoQdPrfzjfcnMoSaiDOozAzDijcjE8kC5v2t36kVIF7H24Iu6E+cQ/kh9wP6mucsgtji8pJ4tHoU2Qp8oGNtPVh9I02wrJOTDbtqImFeUkYkUSrTrZhX2yeU8vmkHpCzfybQ21MUQshXdqUAwg2zrW6m5/83h/zimdTJfijDzn5wl/sFjfJj7qayDiDkfu1HTk8zTNnCXMYsm3kl/kNScTe2Bf1FAzD3jyfosYc6Dr9ChP257ptttmmEApNjH2nn+BgDkGuGneKOc148j27oiIz3zZPljJmhScOkR/GoXshpfShECQhLpQvkpzKyQJ7BLx5hXpL/Y0tNrUseT8iF4r3cJOg3pDID5sextn6JD/6sF6ypVlWJxFIBBKBRGADQSDJjyXsyDjJQNUsIDnA1AhNosEOJ6fDNc3441ikSc7I8UIkdBEVvvcMzmtzsTe2Lm0w+i0H005u877k1ErbSQ52Ge0ma7NQB843oofz2yQwOEJBlNTbx+HgvHJK3cuCHAnSlfNjmcxAvyIK9GtXHLyFK1VLG3k0r7aEXbTVo81mJOHlbLG5yL2AIJCzAdlgxxoh0FfGtJ1TrDTtucsW4nl+xwlTB+MGQdVUpswDuxgzxmTT7vvGWt+zIxzNGGXvxsGYuvf1IVKOaqoZdjYJBoH52PpMcu+uaznTiCDKH/OHHWxEjjwydUKR006FsCxjfoxtj8GnbkPmdXO3nB3zykHh/tQgCA/3F6pCpTVEfkTd+8ahec2cZhx2vbvGYLCoa8ypCEVzQ1toyyTkR988MI/6x3zG5s2z5po6geT7rjlOuBeylupmkeRH2GqbfQ5hXZ+32+b7eWCY90gEEoFEIBFYewgk+bGB9vkki7QNDYIIH6LmiCKHSBxdu9rbS5VBISLcoblLuz7bRmUj30qTkLG7J/EllUob2bU+67yWni3EgFJK+BIVjFAJfTWvZJcrhWXkXEBiCc+TT0LIVRyZrB4cKyFCFEZDhNtK1Xs1PCfCC6mJkB3G89iwl9XQvr46hjJSSCVCgZoGAU91EyFF3qvChygZkZBsi8LJfBw5uCKXCYWOXDpIJOFb1JoIKvMk9ZkxiHywQeDf7kMFJBl5nwrG/YSbUUJ5PtXXmWeeWRSG8iv5HuGM7PcuRAzW60cFRFFEmbjtttuWjQVzwH777VdCZW0UIBQdR0yhKXmtd039M+FM2kGJhGSEHVLSCVTyUynetwrFkX97hnv6ewzWX/va14pKkBIKuUMdRkG4TO+81W7zWf9EIBFIBNYiAkl+bGC9bpHgJAi7VnYaxYiTOVvEZln9CFhYWxBa5FooL4tUHLIW2hwmu+0W8HYiJT/knAp9ECa0TPVd/dYwWQuEoQnpQgjY+RUC1EwqPNkd1+/VdrbNd3Li1BU2xghHCdFWP954/dZ2dTw98rt4Zwh/U8aGvayOFvbXsiuvU/wqQg0RDQiRCOE0tiI31Gc+85mSSyVOYopEsJQuwo68i2EaJ5IJvTMvUvOxW2RT18lLlDNCiuphjJ5t3kVGUNwhOszF8k0JVRSa5t8IkU022aQ0JRLRIiOayo9IXGzsRDL0thOeIneXsEthhZSWiueb9xE/SG/kReQYQlAKUdPePqzNT/CRCybGMDwpCOEkPCxLIpAIJAKJQCIwDQJJfkyD2hL/JiTH/lbI0e0OdSX6XOKmZNVaELA4tjh16scyHg3J8ZSLwM4eabvFtrCnZazrWjQw+TCcgGP3tH4Kz4aERZz61AwD2JDauKi2hKOOOJI7Rlkryg9tHUN+UEDUk/giRORnQmgIS0Mumu8iIa/7UkrEsc9ynLhWvhU5TyLxc9cx9vW+DvLD3IrwkOvLvxEu8gtRliAhzjnnnBIaRmVBeYeA8HnkfeojP9qIjr7PnAIWR8BHXYWuwgWxQ2kWJJF3Q4QTdWEdNkiZUsdZOxBySJCuJN+LGhd530QgEUgEEoENB4EkPzacvsyWJAKJQCKQCCQCMyGAXLXjLnkqZ/7FL35xUdY4gnxDDzkYQ34E0RHkYZ38oHCQNNaJNhLURqHOEMZBneG7NqJjDPnhfhLVUk845Uo+G/0kIbWcWFGQnJLoSmatTggs918E+UHV15Y3xAYMkgVZRPWiPo50HiI/4tQgqi7JlOWdUXwu0bHQlyQ/Zhri+eNEIBFIBNY0Akl+rOnuz8YnAolAIpAIJAL/jIDTqxROLCXDWlBvNckPISrUFkKrlDrR0Ud+CPuLkJE225qF/HA/fUPd4TQdSojIzeLUKjk9hOAgGYQgIkDiOOQu8iP6mnJkUuVHG/khobl8Jptvvvm6PB/NPGRdWCM93JNisC3pbI7VRCARSAQSgURgFgSS/JgFvfxtIpAIJAKJwDoEJBrliK0FRzm7fcNDoOmQyysjZ8ajHvWoUeRHV9iLH0uUKleFvBzTkh/qJ7+G3D1xxLnjgx1zLCmpMBfJf+UWqR8BH2EvFBg3velNS7JWhEjk/KDOkNwVOTIr+YFIQfwIU4kk4/WwF6fpIG6E6US4DJIjsNYWyWGbYS8wRKqoZ9vx7hueNWaLEoFEIBFIBBaBQJIfi0B1Pd7TwuWkk04qu1XksBtqXP88ILbDZIEVyR/FXk+SkNNijbPnKF47XHG86zzqtpL3iDwxFtGK409nLXHMoxhvC20LbovWtVY4KyToq91GxrZDokN5aeJUh6H+buYo6roeodJ1VPfQM5b9+8DgggsumHqsLPO8z3bMlXFk+bI7rkJTvBOchvTjH/+4OuGEE0qYiTKk/PC+lX9DonGnsERCYXOAo5gf+9jHFgJkFvJj//33r3bdddeSQFpBaCAUkAbeR0gFdYhEocgbJ9Y4xYZSRDiO8BPqip133rkQO5KhbrrppuXEGkcny/cixCnUK36HVJGEND6LxKh77bXXhcJegkBCeETek0h46rmIG6fEID66sIa/fCFIkGinU54kz95tt91KiI97H3fcceUUMXXPkggkAolAIpAIjEEgyY8xKK2SaxxxJ9maHaAjjzyyJDq1S2Q3an0Vcc4PfvCDy2LKwmlZigWaBeNNbnKTyqJKMjhHDU6yiLJAO/bYY8vuFqmx+OvVWJBA//Ef/1ES8Nn5s7i1e2fh6eQg2NTjyce00cJX38fid63Kl//zP/+zkAGr3UYmacfRRx9dju+Uh2CI8GJ7X/3qV8vRnxwhSRydQhPFGGN/W2211Xqfy8bY/TTXwMBRqE6xEF7RNVa6xuT6mPcnmR/Yzsknn1xOQPngBz+4Lu/ENFitxG/kqfAe5Xyff/751U477VQIC8k3P/7xj1eOAXbayu67717mTeM7Ptt7773LO4Rzrx/dg8OPQPEedIoLosGpJTYpfM+ZR7JIfhqfyRsSR+fW2xwnuCEonPblaNmjjjqqXPLwhz+8nH4kR0vkF4G9NmiTP462dVqMNYF3lnceMsL1wlTi2GtKkCOOOKKc3KKvTzzxxHKNEBptROoY547MdeyvU1zUWdiNIi+J8a9OSBjvSSfPIC/UGWHiXdOGdZDvnued5Dhrz4MZImTrrbcu7ZRAFs7m1g09F81K2H0+IxFIBBKBtYJAkh8bUE9bbDnJ4VWvelUlwZokdde85jVXpIWc3f/P3n3A2nZU9+M/UuIIoVBEh8Q0I0Nsqg02IAwYTExvAdMS0wm9BAMBHEJPQnFwCMQJzVTTDbjggAnFCIeAbYyFSQhNBkNimSYlCAlF+uuzf6z3H4/37D37nH3uPfe+2dLTe+/eXWbWrLVmre8qw1ARYUpBgOj6LlJ1//vff0vGUvORc845pwNkTjzxxM4oQy/ZG6VTcaTwnnHGGR1gkl6a33nPTgY/zCeidfgF+GE9OZ3mzSFdNoNIoz0OwlaBH45fPOGEEzoAMD3+tIYn1nVPH49s4jjH5u8EHw6SfgJDQJ8o9zHHHLN40pOe1PUcqLnQSMSaY5g3T+QgiZrHUZ4179uJ9+Q9EfI5lGSyT+9zQvv08Vx0KY2lxNdxuohsiug7MddY1vEegDiAAUiwrB6JjB7jm+vEtfQkI1keQAAZh3p15CCJjJA4Brp0AhK9L0vUO/JSNaAHGvi53/u368pXvnJVhmTf/NPeIjHeIVpHBqF39Y1xHWvf3tko0CjQKNAosLsp0MCPXbS+Y8bzOqcqrVVESbrvTsiAmApaSB3+xje+cbkmdlPfs841WOXdOfixyrvSZ6V36/K/VeCH9GyRQCdTLOu0zDX3eE8fj2ziOMfmzYGV/i96Oybj1t39gLOx7A/fHQI/OGfR52BZEG5sbpvw+2X1d99z26WPS3y908CPTeCHNoZGgUaBRoFGgUaBRoH5KdDAj/lpuvIbGa4yOEThdTyvbR6YG8Fp5CWiJmk0RwTHJVIr+hI9K0R4SjX2+jdIab/2ta/dpfOKOIk+qbuVRZFnQHCqRaDy9xmbHhMyLhz9d9WrXnVPNKkv4rRM5Ccdq0hoSscpoIXUe9kdhx9++CD4Yb3QIqJtKSOgr/Rjdf0cx1rHXHQPL+h3sN9++10mwpfSVoQyInNplDGiasZivdXex1qn0cIc/OjjnZhP0FUKN7rm2TK+EXQAGk0BP9K1N2e8Zl56huAhY9csD8/uv//+XUQ1LvykjtzP+sCWZdegRqDRj4Pn2/ggpW3Oa2PjHFrzGEtKYz/Ta0NqPh7Rt2Ydc03BjyFeNx4ZQ8oclHJc73rXGyVhH/ihdO+www7r5OXTn/50xwN0Dv5z0Ve//vWvO/0yReZSubFO+CuNnke0OeQE+HLBBRcsbnjDG66cSeed1l/jRu+jD25wgxt0uin0N6AnIuRptLskk7neH9LHowtReUPfWIb4OgU/DjrooN49ofLT7bZGgUaBRoFGgUaBRoFGgaUp0MCPpUk3/4PRIEx0Ux2wM+0dY/fa1752sKY16ubV32pCpreGHg3e52fqrYESjG2N0BjXN7rRjToH8ZJLLulSzaVIa8am6af0cynmt7nNbTqnnzMVXeY5Cu7jfHpGiYTfqTtWEy3SyzHyfo6xhmRqc5XDRKM0NeqvfvWrF0984hO7eanlVTOtkRsnIMbIMVHrr1zG7zlS/nAWhi7Oo7G5L5595zvf2dUg+x4wA23N33g5jObKuc6vSy+9tGuKqnu+umO13oCGuJ/TpgZa/bexepeSC03kNJNznXvuud3zSgEABuhhXEqBhhqsqo/n6CsfUGvNyTn22GO7um1rbg7myVnTJ0HN9Ve+8pWuFtu91pJTjGZqydVlqxM3fs/5Nz4DXuTgh3Il5Q3BOxzQ4AF8hQfUgfujxlzpkOam8V3Ndn3zpJNO6viuJvNDXTx+NUc0V0tvfYBqvgcMIQuaaQKPXv7yl3cOsZp1YxN1NmYXGeAQqy/nQC6zBueff373PrKDXx/96Ed3MuW76GJsmgcaMz6xTpxZmRGaCUbNfgp+AAKGxjm05uZl3V/3utd14IbyELKMb8mXEiP/Bxgtw29jGo0Dq1afDOlfgCeUGAFoNVtM5UcDTvegUV/vgvxbOfjheTRH0zTLBD+j96mnnrqUzFkvQAr+B7gqywEuAgb1pwGmvOQlL+n4ipzRWco09HHQMFI/AjQG2OJ1egAvyIgBjpL9EtgD8JCRRDfQj8ro6Hd/6HzvwxslnZfLJLnSLyXV+76NN/r0cUlv4mlzQ29jDHn2N13tb2MiC0rhZPeZq4aeoR/G+DrAj3ve857FPWaM/9rvGwUaBRoFGgUaBRoFGgVWpUADP1al4IzPy/jgNDFSGdicWpHsq13tap1hPJY+3pf+3JfhkN8Xhqmj7/S08B2OlAZsSgg4CaKwHI63vOUtXfRVQ7MHPOABneHN0e3rXo80uVNtjox/jjrH28VYFyV2CgAAxPeN8SMf+cieTJLoLM/JMs7ShWacT44CRyMcMiCMsQMCOOpTMj/6jv6L7+dOm+9rFGq81hBIBOQBdmj+5vIMB5pTDwzpu0SblRFpWBdrwKEFgqib59DHtzi7fibrwM8ADdbKc4AozevQjRPPWXNxso466qjOgdFErq/sJaeRNTZmvGHc8QzHCCiEdzhBwUMxPhHhMfBDBtDRRx/dOdec+r71Nn60BJJwqI3P/zXtA0zlx1RGdg2Ab5k1QCegG5AIP97jHvfoaHfyySd3jQHRDdAEPERHmRcuDikaaBgIKMjpWBpnzZoDlDif1gIoYG3JTDTrXWWuY6os9AT5ipMk4hSHe93rXh2PBZgnG+NZz3pW16xwSF5zOQKWyPbQABQ4AFzJS2xWlTn6C6jB4UdHfSoAAMAO+gwA5ecAiVQPWl/30StARqCFnwG+9Fmy5pFN10dLTV3xLvAKAIlG3qWPSoAfYzqvRp/7dkkfD62xLC06C4htD6IzjzvuuD3yLptHFhcg0jrX8rVvju0xITtjPNh+3yjQKNAo0CjQKNAo0CiwCgUa+LEK9dbwLMfIxcgWRebwhkM7ViqxKvghqh4OHuOZ8+xvmQFAGQ5mCYSpBT9EXUXQdc0/+OCD91DQ85zFMLx9R9QxHP0AIIwjb4iYLgNHxu+BDYCjuML4Bjr43Zzgh8wPWQpxrGG6DhwsTjJHAkjgAswAgMx3KCou9d0fYBAQhbPF2Q3HzLv61pyT8pCHPKRzskpzjeMMAU4iu/gNvaLhqXfnGQuygCI9P04Q4hzhU1F+2Qec8HCMS+PrExsADkDMGKxfrLfsGLRySbU3bnIgu0cjVfeLRovOl0AFPLfKGjjxIJxeQB0gJ2jh76BhlLrE2I888shufFOcxLE1BwDJyoryssg8Cv5bZa5j6qyvb0MAXPrhxAlT3hNrAcgYktf4Zh+gwRGXPQX8QHdZL0CnfM45n9XIXKm/BtrKPAsZ87d5+TsyOswVIIYPnHQBkCKfeHXo8pwMMSdMOTaU/gOORdlYjc5bJ/gRQB8QB7BNVwKfgHv2BdlzwNPQc1P4OnintMfs5l4uY3LVft8o0CjQKNAo0CjQKLB1FGjgx9bRevRLHAlHi3IoOXOcSb00OFNjkfOSo1ljLPc5NSn4ocZeZF+GR5Su5JOpBT9K9/k5oEe2Cecgd05qwY+Yi9KI1OmKn4uyysCYE/zIT3tJxy6aKsUecCFVPr36uvSnvwf+oIn0duCCY/1EhsfAj5hrZGP0zTWcU1kZwANgxhD4wcFHTw6bTIP0Aohwujl2HM/0NIfaJo6cWyCMccmcAfJwvmTrxDGGgA/yoP8CQERWj7X0syHwA72WXQPz5NyijRIeoIuyKQBeKSMofo5W5iBLKuWREkjjW2Nrbr3M3fvudre7dTSLcgqg0KpzHVJSpaaV1vi0007rgMvg8VXBD+O46KKLuswKcoKG4ZyP6bQamTNmgJZMk7T0LPr7yORQwmbd8V9kpBkXECZOfVLCJhNGeU4piyulKRrScQAW2VeOOiXjQJ0anTc29wDIl8n8QA/6Xfma+cmAIZeyiQCAdBh6xHGoy4Af6Wkv6R7TwI9R86Dd0CjQKNAo0CjQKNAoMAMFGvgxAxHnekVEBl/5ylfuKQkJg/hFL3pRlwEy1O9i1cyPkmHKuZXSzglIMz9E4qXq662QGtscZVkNely4UqeaI8kpVy6QZj1IL1eSkmZ+XHzxxXtAn1rwI8onOIbq7+NyTKcyD7RdNfPDXAESHO4xZ0SvCSUBMj9SUKDvyL+Uj2IenkU/Dlo4C6Kxntfws2/NHeMrYu6+0lwBWtZUb5iazI/rX//6ezJpUiAujlDUN8G3ls38MB+ZKub0gx/8oMtAEVUPp4hjBhTR8yHKDdIyDKVMnE9OmssY0f773/9+t1bLrEGsR5R2HHrooV0WDlBSzwZAyNOf/vSO/2UpRDZMlOzoL1GT+RHjxLNKf4bWHOCjNEPvCUDIrW99665cI8q78OMqc50KfoTDDLRJMz+i7AUf1hxx3dfwNB0L3QAUnUvmyI0rB3PJDh2lobNsjjve8Y5dtkPe1DcAMSCUdQeGjV16GwEnIjMKLyvHwqt04brAj1Qfj2UPxrwAnRqTKqUDhNAV1jqd5xj4EXztXWMAewM/xrin/b5RoFGgUaBRoFGgUWAOCjTwYw4qzvQOqeyR/aBZZZQmcK44XCJwQynkJUeYga5Xg3eGI6fuPZzYGsOUU8uZ9h7OpEt0XjSWQezfmv6ZA2dAXwQ1/8CRFPyInh/SqKNHACdDRgbnJu35sQz4ET0/GN5vfOMbuxp8P+OYASCW6fkRjhwAgLOkvwMHBj3HwA8AEechHHNAkmgqR1+afOnIUJFupRp6d/hWOJnmZQyixuhqza1f9PyIDAr3pXNVmpP2/Igmje5JsyZKZS/GKVqtN4tsDM63S4mNd1lLYBOnEQAR83Q/ICfKl0qiIlPAvRxlzSY9b+0iKh/9cDSojGh9lHjoo4Bempxqyhg9RvxevxoZGMusQTpWgAsAUnNVDTGj/w4QzzfJBdq5jMcYAXp9PT/yXigxTmUzY2sOUCG35sMxzU85AcgMzRUPA2pcesqMOcMpDUJPKA0BsLjIqD4tMnCULcUFAMJzAKu0vK20/kPgh1OS8JZGuPhwVZkDsBmXK8/88G7ZVfqq4MFSdlboUWV2MoKAYWMX8BJI6NvejefpO/pzbvCjpI+HGiwbf4Cu/o1/NRm2f8jCkSGWzjNfhxJf0181e8wY/drvGwUaBRoFGgUaBRoFGgVWpUADP1al4IzPcxg4jpwaDgXjEgDCweJAABecOpBfouZSqTlojHKNRDlRDGrOEKeSE8jIdgqA6J6+E6LMHE3Ol2iyPhH3ve99u7Ru79O4UZYGJ4bRKw1a0z717gx3UXWRb2nQAAzOOOfX+J0Y46QNY2I0S1/nIMm+kFbNAfBO89LYUD09x5KTr7ZcDwNz8X3zcI+sEFFY7wAGpceJpjQxfvMxfqUY5iqiCzSQ6cBRBmD4hrRzEf2h93m37yud0HOEwyerhdPPUYr3KAvSkDQdOxpzlH1b1o4oPWDiwAMP7Nao5IxYNxkZwCV0lbniuwAcDqC19K5oDGvdAGPKD9wrw8VpOy58hA4AJ2sAzHGyhTF5h2+l64QPDjjggK7nS8yNA4T38CJnL0A44IcGiJryWleONQfb6TN4RbRbPw90VhoQY8p5mOMEMLMO6QUgAjbgJbxr3Jx2TikASLaUEzqcZAOA8X8gCPnBn074kRVCtqauQToO60AONKg85JBD9vwKuGVcSi3wJdpaA2OUlZHzGoAAP6NbPk5AxtiaeycdodQiLrQnO77p30NzpU/IrAtoM9SgM18jDixA0Rqigb/9X2+TODUonjE/vKkkSeZB6XJkr54S1pKeUN4FBI1LM1F6B9AIPEDPVWROJgf9Asx1OX1EQ9YorfI964Lv4yK3ZBD/pmARmdGQGIAy1ozau4wf2Eh20YzepTf93+/GdJ5TddAoZNJ46JI+vd+nj9PMs9J6RH8pfXxiXt5vPdMG0jlf0w9o2MfXTqxC77E9JtZgxi21vapRoFGgUaBRoFGgUaBR4DIUaODHBjIEYEHGBAdPhHCOK32ndwMZ0sh67TdkFnCg9tlnny4qmF4MZ0Y3UKImomxMnMWx3he1Y8vvGxrrMu8EMgEKgDt5GnzN+5ZZV99E7xKNIttHI0Hz7VuXNELLYeWwLzsH8/S8spm+b/k9hxYg4RvWt4bXNMAFGpiHubqAWBxjAIpsE+8b+7bnYt375GeZNfBOvG1egL6+tY9x+V2tXJXGWVpz9NBjAhAAhItxADsAnLJx0ia/y861hpdjjUs6ipNPVqJkq+ad67hnCg2ArTIxAHtKrgKYBJ4CnoENaQkPEAXNUzBsaA5R6uYeMp1n7cw9/6n6OL6fl+T5Pxmu0elj8jf3HDf1fXrH6MVTcwlMyEYC0DvlCJ2BgPn+WvOuvfke+pS8o9tYhtN20Mn4BAScFMVGErCIJug146H/gcTr4hEyjgfZCzkPRiP+Wh1QM5913FPDA2RTs3RAN9B+DHQFcKOJclxBlpqj29cxt938TjQ+88wzq9dkjBb4VeaiLGC2qOBb3nNv7B3t97ubAg382N3r22a3yylQ01B0SnPX7SKXUgp9K3JnWSSZwy+DQFbR3nxFqYXMj9zhBjbY6GW3LAPMzUnXaJCpVGXMsJzzu6u+S4aS7BnNTtPyjig5U9YEUHCCjewmpVxpA9BVv9+e3x0UCH7BT7LRZK2RXRlysuNk0uAfWYIyEDmUMuaATOT4c5/73GWaWu8Oqqx3FtETiuzKIARebtol+wmQT3/LLgOcpr2i0vEC04HHKZATAPu6eCTAUqDu6aefvocH81K4msbO20H7Wh4A3GvMziGWVZj3YsuBXo60nlbAb+XZNaeXbcf8d/I30VgWo+zaOL0v5jMVfLd+cQqhjGfZ44JFaQ/AnUyrNvZ5KNDAj3no2N7SKLClFBAFcjKQ/g82Dj0KpPRH48sYjCiHXh+MbP1kNKAcKkPY0kkkH5O9IM1eTw/HbHIINIRU3mHjGioR2q4xb8d3lRsoV2GIoRU+kDGjBAv9hhoib8V4GdDGp4Gl8rhNjMCW6GDsSpgY/oxc0XgZGrKP9LxAc46LsiFypbQrjn3dCtq2b+wMCtDHZFGJYfR0itOPlOKlp3VxLJ0I9epXv7orDW0n4Cy/xrIqAB8A4E2L8kb/No6207o44J+OfagAACAASURBVErlSpkU9kNN4/Vvyu9ZN4/k78e7y/aJWn41l3uylgdKJ5fplSTDIwc4ahvuLzfq9hQKTF2TEtX04bJ+erQdccQRXTY6GSqVyTfq750UaODH3rnubdY7nAIRBfK3S7S/r5SFkcVBjmtdJUZzkJPzKTKqZ4lURY119TmYq/RrjjFuwjuk9moCypFSeqQMRq+PTQAa9KNguDvFZKeum0iTPhXKFpQ5AUHIloshpWmpjJZ2QskmSMPmjYGjKwNBqVTwTQn8UILKsdSzBz+t27HdPGrtHSOa6jzLeBQBB4ptN/ixG1eo5GjLqpFt08CPrV/1qWtSGmHpPVs/o/bFTaZAAz82eXXa2BoFGgUaBRoFGgUaBXYMBZS4yBYCAMbx1yXww6Q0gnXMNbB3KvgB3Hatqz+I99f0bFpmcQLABzBuYlQ2ykBkaNTQd6jX1BTwI07sQvf0WPmg8bp5ZOr7a9d+1Z5ptd+pua/PQZbNp+yir7RlyvoF34RcCj7p71RzDclb8Nd2ysuQvok+YHqemTPQbkpAZuqarAP8oKfxaW3ftpo1rblnXXp2k2Suhg5beU8DP7aS2u1bjQKNAo0CjQKNAo0CexUFhsCPlBAcT8dmc8CcMKU3iF4RSsiUA4Yz8bWvfa0rL3MyF0dDxpVTsUo9djSo1ldJWYB3er+eJKX363EAwHGktUwufUqUfEWzR2M84YQTusbsfn7BBRcszj777O4EOSe3ObXqs5/9bAfmyORzCpfeJ1LRXXotKGtUk3/++ed3TUCVbnIcNb02NqADUIiz5/hwzbOdOPa85z2vK/MzZ9llTgTzTfPzTf0clJfoXeGPnzmNy5z02VDa4J3e42+X9dFUW7aXk8705nBKmFPrNE6UyVMqKfSsslK00MTUs05LctKYjDy0AWIYszIo/YSUqKJVfsVJbebAAXMSHTo4Bc1pba518UgfuAL0UXoqCwWvRMnWFNrGKXCyOJ3Wh5cc2f7ABz6w1znGz0p+Pv/5z3frst9++3V8aL31tUJT/To0b9cPDF/gLbxprCkPmBPQwLPeZ31kTVpn/B39JZQGAyHxsBPwrBHeeNazntXNO8APZcNAO3OxVhp16ruGV1zKUq2/zBHglRMClSLrQTHULJY8G7vyXhlgeNS39PYyfifvuZyO6N8p/06V7ZznlHSio5P8lGSRJfIn+1EmjP8P6RtyRR84NU2mG1kg03jk1FNP3SOD6I0uTjkLWY2fGVMOfoytSd8G4t3W1BooS7UuTnQ766yzulPi9ALSs4vusVZ0mNPllDo5zezwww/v5Nw7yD79SseM8bvTBc3F6ZlkN9cvpc1uTM/2PWe9lUoOzWeqzO1Vm/FvJtvAj71x1ducGwUaBRoFGgUaBRoFtoQCU8APzTA5yxw8YAcHhPPGCddsUoTaPQzgO9/5zt34OZQMfvfqHVK6OK9j7xctBGgAPThtHAjggX8z8GWouJRmOLqbw+C0Kcerc0L1xtHLhKOjv5SyHs6EC+CgUTDHKs1qAG5wRDS2dvqNXhdxJLuo+Wc+85muj4rxc06AJHpYAUcACX3OU/oz/ZGMH6AQ43ZMN2fIuzieTjoxNqWhQXNOHQDAz/oaSVtXY+Ug+htQ4X1vfetbO4eRQ8URmpI5ELxi/KXMj7E1XJVHONhpb5q+bJBwVodoG1kswIKgDyBMPxzgnWdLF57jlH/wgx/sSjuj8SrgLk7dAhJwYo855phufXIHOppfcnatt/W3PuTJ0fQBlKW8gkdLZS/k0dpqfh29JZzMZD4yvpS6HXvssXt6/Zgr2cSrJfDDWpH1l73sZR34obSSDMkGsA5OG3McOlpwxqPxuZNnfC8A0RrZLtE6mjSji/EaA1kHYpLDkr4hN8AfTUWjcax1IqsADkAOkAitgZtB11inlNZ9mR99940p7KHyGQAxIBMIadz6A5FtWXqpPjV/wBfAMXqXDfE7AAUtAHJxn/elp8Pl467Vs6X50lF98zE3sraMzI3Rdjf9voEfu2k121wGKcCosKHolQDZ38TGn20Jp1Mg72uS9z+JdNHojyISU5PGPH0km/+EDVfkYCfJgHU777zzumMeb33rW3fR0K080Sb4R9TRJXrcrkaBKRSYAn6IFofD5xucGtkQIqEyHzhJItTve9/79kScOfQyCTguosOly7uG3s9w5ggBKwAUHDnOu/dzvNKTGIaM/HD2jzzyyMscvx3POHlBpDiucCRlOGgoLEMFACND5MADD+zADxkewAjHk3IA89OWhpwnR1hHpkXuUPWBDU5IE/lNneM+mrrPeETN0yNQA2Cxbve5z31mBz/WzSNTwI8h2sa6yQAIoC6av8oCSY9mz+krq4JTDRgALgT4ITMHqKRUClgGBMAjKYCBNzjjwAfZRcC5FNCY6mgHP1tjjj3AIX7mO5xoPKk5O0CH4wyEZJs4VhfIBhjrc4A9i1/QnE1qvwH8uPCWzAyOOjrIWgigQnQ/BcdqZHtIZ/mGcQB3oldRnKBT0jfoDyTRow1dgID+LcuG/AB8hoCOrQQ/0EdGEb0ZWVwBogLQ0D8FjoELJ510Ugc6y/6JefTxO3BI1oyrFuis1bNDujyfj3tXkbkpe9pOv7eBHzt9Bdv4qylgM5V6aiPMjzirfkm7cW0UkHpImUPPGTqMCobjmKMrcmLzsq5O38hPvmFscSYYjCIoDIq91YG99NJLF6eccsqOkYGI3DEspQAzMHJHY20M+ZsX4x/8JYIdhu66vzn3+0WhRSif9rSndVG8rbi245tbMa9lvjEF/AigI06KScGPa13rWp2DpTRANFXDYxf5cESuSOAY+DH0/vimd4p+Shd3JK/3cwKMJSK8Q40FSw4AUEP5Tg4qxP2ySjh0vsdZxbNSykVrObKitBxfafX0Pn0eV61Dmztj4eABhCPzwzg1G+X8pMde52tvrFLiAVMp7eIbwBzOba1D5P01mR/r5pEp4EefAxs/E/3nRDrmGe+6OPfWH5/K4ihd4eSzBWSJ0MH2LnoFCCdDaAwAw694KOe3Wl6JseVAR+rkxp4Qp4UB9rwfuENGZXEo1em7cr4vZYcIAHinTBeZGOQSPXPwo1a2+8YC/Lj44osv884AdIb0DbBDBorSNTLAZlPyte+++3af2STwI+drgSDHkctQybOsct6pnccUWa/RsyX5KPXmGZI5mXnKupToxaWsx8/p1r3pauDH3rTaa5wrxPiMM87o0q2mXDZGKWPpWetTni/dK5IkjdZGlG4orRP0HNQdfscyvMDwFPFjcAIwpMs+97nP7eo2pVaPXe73vOh8RFDSZwBfooaiiflxwGPvXvb3UfPLAE4N42XfN9dzfTKwqWON6J8NnbGsFlkK9LrWsKQ3wiGR7syZ2WmX1GnGreh5moq7Lv2LPqVv7jTazTHeucEPKc19JRFjY02BlD5wxc84cZx5DqdviGQDQGRqREQ9dWrSn8X3Sw6A99LnY+CHqL4MF/sCUNvx0zK+7An0+Cc/+cmuD0Qf4NA3xiEH3ZjV3gNZlE/QL75tvqW+FDFPesmc1gl+0HWclWiaObaGAZCtwiNzgh999Bnj0/i9KDaAxJyBe8oQAHz2VECZrAhlCXHle9sq4IcsSRderAE/Ygxk3ThkP0QmFlmK/jLp3GvAD/1J0EDGS/Sp6QMqxvhizAYZAj/GeClOSJOdac54Nsr0akGDGkAqXZMSD5Vs/D6wIMCdvvmtG/yo1bOleQ6BHyWZk4kkUwfoE5e1opMFHfemq4Efe9Nqr3Gu0vREZqY4BtBkYAl0fG7wgxK2gYsSNfBjjQvf8+pleIETJoU4Im9eS7lr6mQzHapjjyH4LgP25JNP7tJM08vP1PvmP18nZWysjHWZKGOGxzrHkb+7zzjYSWNdJ61KemOngx99NFun/l3nGu3Ed88FfpTKXtCEkyS1fqics8ZBElnn9OtTEKUCadmLyLPGfgzoHBCJtSmBH1GGIEW+r+yFfgZ2KCvg+Cp3ULagaSEQRpRW1p49Xfp5CoLWOE/G1+eMcdRkeAjEiLIDGoYaVKbOudKMvrIXZULmiYZTosF55geHxd4WafVjazgHj8wFfvSl4KOdOQKaNTMduqLUBdDB+ZdhEP1ZbnzjG3ens6SZOTkP0Od4WXZONIz1vehDoWwjz2QKoEyWBXny+xrwwz0yVwFowTuyk2RBGHOfDRB9H9yXB20AOwATNmxaFpOWvbCflaeZ2xhfjNkgfeBHqewl9I2sD2Cko7pD7whAkVOBR7SbE/xI12QO8CPmd+655/aWveCPADZr51Er67V6tgRKlMCPVWVuJ+6vy4y5gR/LUG1Nz0RtuddLQZJuLa01+hNACtX5iahR/FLpotkRJSpljUEi3cyz6tpExOOoLYrcz6U59R3lNPR+YzI+nbJ1MrfhxDsobunUGp/Vgh8MDKUnaj5LJSjp92zotX0aKF/vVbeYR8fSzfGggw7qUgj7ekCM0WKIBUrPxtF+sb42Dt/vM7TSudu0YjNlNMSYRSSsJ16JowLjmDXP+7mIkW7zjAdR6zkujvKFF17YvQ9ijp/iWoYXSmm+wBDGjSZcskHGrrwmOAxjMiCjRGaIhoG1VyqPeJ2xxiDRd4JRYj2V6pAJ0cJUHsmcjZNhkEcF4/tkVSaDMdngxsp7asedy2ouO7mBODZWdGBgSYPff//999QDp+Ohf0K3kFPz8n9OknVYVp6GMrWCfte+9rU7+gUfjslIiY5DeiMFPxh15uaiY/J1W2VdV3l2SEenNLE+Nfo3IpjmSNZLOsZ30SPXo/k3g+6+jdbklV4CbM7J+1PkZKvujT4Hl1xyyWUaSebfr3Fg8gaJse4cLCV90ZC0b241749+FyLX0aeB8y3aLmODQ+m0DjItcJE6kPFNzVKBAsDotNcCXaJ8LBqeRjRcw1NAARAiTqxRoqfExzMRRY4mf7I6ZTGl1yrgh/fiRyVhoUfSfbXEJ9HQkw6XVejZaHgqO8V7NYwNhwhN+k55yd8vo8Q6Cwaw69CH4++qWcNVeWQu8CPoo0RFNk3Q1qkc9MNQQ0hzjZ4MAIAIakQ/FYAYOg0BYNGQ1j3AvNiL0BBvpRlIkQXglBVAkwi5vVOfj1rwAwjABg57hRwAKMxd34i+K+wc2SEanrrstRq0RiNUTvrxxx/f2YrR8FSGj+853Ya9W8MXJT5GZ2Okl3ObeYiX6AHjIosxdvapOQNA2ErRz8f/QxeEPhk67cVYh9akNJfQA/Rh6C/30iH6faSNfP08mgPLKNJAOegv2wYYCmTlO80NftTq2RJoVZrPqjK3VXvidn+ngR/bvQLJ99WxUoBq5wAJFLV0T84TA59wqs2iaGxOjANHx3G+RMcpQJsMhQLJpMwYMIwKYAl02GYjmh5HqgWqCFQpvZ+BEu9jHEg/NyYOD2XGGLKxUPg29ytc4QpdveNQajqFI41RLSi0XDTHHKMXg/pORhWDglNJaVH8IkGps50vHyPTeNDRZbyei5q2UGA2Tg6rpkw2UOMF4ACTxmgxxDJDzzq60HFqmn+JZt3udrfrIh+cKZutTdeF1ugpgsCo0uXbutloGA16V1hnkTAgBMfcBgRMsYYcTnV9NmHIuw3cJo+2DE+8AOU3Zz1QGFX4zTg0rCpdsQGrj2RkWz98p86UwYofNcaaygt9zcSMobbpXIw3DCW8Eo3y/A4/4CebWe258wws8iNzw7xe97rXdRFJtbZoq/8E+lo3IKONFv3JI/4HOH3sYx/r+Jb8cR4Bhu5lkFkH9MT/Z555ZvdHZ/U4Mq9vDYxDrTPjRMq38XgfWfRdsmGOZHtIdlIngWE3NFYghvUVDQPA6WCOvxhdIYcMc3ytOaL1B1aZM+DH/Bh9Q7qlxG9KXvCtdaDbfJccc5TJgLmTC3IlsifC5lvGU5KRvtRj3x/TGwF+ACfIjb4F+B8/MFI58Muuq++XniVLADdOEGPHt3SmdywnGjMoOZhku6SjrRWa0CPRg2BI/3I2vR+/qVcHduNvzgJ+sS72GDS2vn161N7A+Uu/aZ6epdPVhWuGyXC33+Grmkj7Bm3XVUOhd+zBQA/yQEfIeKCTGdbo4Ip0ZCe2iNxxeuhYjq9+RfEz6cnWQNQQ/Y844ohu3/Uc54Ne6rumvJ+c0UW+YW+0ZmwMesMf+k+DSf0X6CMAte/qrQBYM2fH89IJMjk0pEzTqvE68IJTBDyha9GIDsNLqT6n6zhTkQ0ic8S+6Pn06Nn0m2QzSiXtlzEO36KHOV7pz8gEEBsowcnBh+ZsfN5DBof0sj3f/gAsoZfJGp1EPtlXSmrQyV5gD2CH2f9LxxKbPzoD6/EB2juiVVCL3K2LR8gs2zDlN7TxfT/78pe/3OkAOkcZVC1t8R762O9kwzh5xeVdQ7Zc8IH9W/BCI07ZBVHimpfw9fEA+aLbgSe+ZY1lDxh/2Aj4wjwFGu2leJfOxP/2U/ujHjCxfubghCHPpz9jv3H62at0MlvKviRjZah8it1i32ST0e3sM2uMTwTozMveZn/nzPMJ8COdbD+kT+zTtXyR6weARzjSfkfv0CVpA9+SvqErZLaisfIj42H3uMJWj/IOtib6CN7aq8yDvLmPLOO9XC5La1Lax/t0j3VRks8uIZdxMk3oXmM1PzYZnuKHWDf7PPnjx5x22mlV/J7qF34SXtGXqC9wi4/H9Cz7M98XyZPxDc0ndNKyMle1ue3wmxr4sWELaEOheCgGisSGQwkyeinsqB1kmFKwnALGA6OKg8K5gzYDFCgaikfnaQrZJm4DiHRnRq33Rmpd6f0MEhsVJQXskE1AKDmtzvT2bT+f2gyw5Nyq87XB2vDCmON02IgAAGM9IIYahoXjZ8OIo9cofps7QAmQYKMs0WKobIKiGXs25hyIdyDu1ozyhfjbADl16B0gAOeA8Qzt53RzCiHYDDTfZZDaOGzIgWyn8+Kcxfg4G1FKgo80k0MLcx+6AoW3URmrseM/vGXjtpH1RUjGRKz0zFTwI4AOhgbDEzBhjAxojlZ0hB8bTxhXjBC0ZnyTIf8HELlssuSUk4iXgq8ABZFe2xeJ8ayfW8uIZga/AsNizUtjDNkls0FzG7qN0FowVMdkpy9CWhorYxA/MugZQ9bE/xmInK7ItokIb0R8jQFdamRiaD3yscaxlAwoshYAK0fbWoi04seSjAyBX0N6I35nvr5DDoFMDCm6Fm1WWdexZ9MIM2OT0c0ZAlqaEyd5SEczIvFH2rOkJF9S+Oknuj3KzZy2Q0eYK6dtTI8GGJR+k26jw+0noXs514z26Kg/Jpvt9/8/BSLLTyYNx7vGkZxCv8jcicxE3/MzxngtiDz0vcgWGzp9yz10SDgA5koWOBNzjMH4gBNsJ0f1AqTist8BXTjc9pO+0zrS+eX0mkLrvnsj8xCYviwwuG4emTLHZenTt+Z4AN9M4fn4fhxbzGHvo6372LhTZco4PWet6LqpcplmBucZhX2/q+l/MWV9xu7t46VUJ0SWeSljKs0EpFPY9Glm+9D3l12TsTmlv98uWVmnnl1W5qbQbafe28CPDVs5BqkMhDRVPtLGoM1SsFyULAOfIQogYIRHdoCMAOUIjINSrTqQBSIpeiO7AHhRen84gaXyg2UcXnMoGd8cmECi0+hO31FcfctXA37kTmqkeXIuh2gRzm/fd8fWybN9pRxprSVQg1PNmeMMuzh6HPlwsvpqM93HkRBBC/DD36Il/o6MDpEzCD1AAJAjomijzlOIS2KBti4GKfAMoBYAg01/GV6YE/wI4MLGCuAhJ4CGvD58SOwD5NFgj4wFP6UgjzlD4BlgvinywrHzJ1I7+wCFSH9ntFlHxpfruOOO6+gJVIqflcaYn0QgCiDyTw/UyI5IT16rXwI/GF3GbG3N07F9HNo48tK8gZF+lta24yc8WyMTQ2uRgx/xProuPSYx7gMS+l1JRsYMrHhnnvrbxwPp2ABB9PYy61rLE5F+LKIkmi6qFA6g/QKvlnR03z7Qp39jLBw+UakodcmPLi2BfWm6fP7NAAxF+NL6+w3bgttw9jIKkB0ZSH0NZP3c75dpLruXkbFNt1GgUaBRYMdQoIEfG7ZUDFKpwiJ7kWoZhibjWkpaenG+RIGlBorY2ayj8ShDXlZGHvFLgQfGsmgHZ6j0/jhLutS7YBmHdwj84LigQ16b5+fmhzZDnYlrwI+0I3zaOEgmxBAthvqOjK2TZ/vArdRRk5IrnZnjDnRKr0DU3Q98iPPm457otyGTQzmNdQeORc2i+yJzwL/xmdRJqe01vTA4/DKROOqyfKSKKq+w/mEcLsMLcdyYaHrq/C+T+WFeaePT6Gqdy82Q2JsnngAQyowSVZftYF2iORo6ukcJU6Sqkh8p4EPgR9CHAxtAZoyl1IsnH2tkWwAdzCs97q9GdvoaFZbAD86wNZb6C8ygb2SnRJ2/6CQnmcwpT5FSDICQHZFmCJR0y1gfnxz86Ku7RZ/4OfDJ+Eoysir4kWZOpGOTzWDdl1nXKTwBrDZHgBcAJC5ZMPRiSUfXgh8l+U3HaH2BXn0A2hD4AfQA2OQnfWzYFtyGs5dRQKNYmR/4WdlK9J+RxRZ9AJSptKtRoFGgUaBRYHdQoIEfG7aOHD6Ge+r4R+MvmRlpQ9FIs1PqIOor+stxAxAwUEX9Get94IfosbpGxrTsCinTpffrR6DONo8qiqpz2DhTadmLsWu6NnaCS+rcqm1UF6qGXM0g50pqvdpoV5SHAHbMS1pg6crBD/WFSmmMsZTyH0a77wzRIo6b6/v22Dp5dgz8MFYGmMyPlH5piiP+cOXNZc8555wuk0PNomwO66luMW8m6B48wSGVZSADqOaKTv3SgwNMCOBGvTbacWan8kLavTyNsHHkgDOcujQDaGyscTwq8EgEW4p9DbiTvhf/Sd1nAAMXlc2kDWOBUxz8k046qavjTjt8y9jxPTImw8g8jAOIiOZo5UrnOiWlPDJtOJEMdtH5yNwxrjHZGcv8iLHiEU61Gu0ok0qbiQFnZZgBiDRCVTePRjKK9IVx1cjE0Hrm8hrAj8ZkaRZWdO/Hm5H50ScjU8CPVG/0gQd58+S+rJGadS2BtfmznDSgB90XZVPRNwCvDenoPhC8T/8qX+Lw0VUpEBnlTMoOzXNMj1r/nGb0k/rr/OSFrU7fHtMf7fd7HwXwqv49wH361P/tObIw52oUvvdRtc24UaBRoFFgMynQwI8NWxeRUw5lmvnBCOZkcaKktUfWgzp8TpconJ+ps5cG7WeigwCQAD8YzNHzQ/o6A1YUl3PDAR56v6Zqor4ijZpjRjmNZ2UNeLeeCJoNcsjVimvMlDYv6yNzetyY7BNNzIxbczhGOCcxOkiLvvuZqO5Yz4+8c7UIvgahxjRmtCttGKJFeqZ8PqexdfLsGPgB0ApnPbrHi64Dhji4nEwRdlee+eHdoqt6AgClSrWX0S1cCUE47zVigP/wkP4o1jZS5DlKskCsmzEuwwsAGe/Wa0CJTjQvjdKaoea5+djj+DJyxIHD61PrwznRaM2RBx6lNbjR84bTFh3Y4yhIa4IOnETOKnlBNzKmWz3akHG15MCTaPDreQ3B8P9Ybbn5RvkS+dbrJcAdIN+Y7PTJgDHlY9Uczh9ldMFr0ZOI7lHGoCEYGgMcND/Ls1dqZGIK+BE9PwATQBd9avwMIBqnKwBvSjIy9K0hvTEGfgAqlZwtu65jz+o7I8NGU0mAh38Dguhg4BxwYkhH0385CF7Sv9ZYbykASzh++WkcY3q0D/xAQ7otPXmBrFpHZTC1PXlqdFW7p1GgUaBRoFGgUaBRoFGgjwIN/NggvtBRWLYDR1D2AWc9OhJzgEVfORz6e+jmy3mVvcEx/upXv9o5PTIoOKeiFlI1OWqMXs6CiDwwgVHLSeFcc5BdQ+9X7y+qywHiEIpsizqLhkdHaN2UlQUYN6AiPeu8RGKlA54RqZehAMCRFu1imGt4yqkQwTcn0V5zqmlyxZl00guacAh1y3a8XnSh9x0d1I3BuzX0Q9c4N75E67HGY0N05NwCJ2TQcBqtrcaq/g+QiGPwOL9AJGuokam14xjI5BA1NQeXE2tE/tOjAc3Z++LyDusPpErHbn7oXtPILd7FwcIzgAB0BbYAQJRbSffnPMvUWYYX0C06+wMI8LO+LzInZLJMvZSBySJCr2WcKr0t8LJ+K3EddthhXamQJpMihGgBHNCYWHYUsMN64ln8FtF240czJwv5HScbzQBPUSKDX40X+FZzRflSrG8K7gzJjuaoymQAJmQAaIUPZQrhk3Ss+E0WFoBHg2O6Al0BL+YGDAVGyjrwnvQCgskgcNTdmG4pzVcjwnSscaKEJmnGT2bpA2skq4DMyNah30oyMkbbPr3BQY8eRN6PbvQgfZ3SEeC17LqWeEJWFtCMTFsjWXXkHehhvuaP1uiP//p0NGCZvOvTYvzWzAkHvtmnfwGw1l35mPsAL+aKB6xn2lG/pEfpJafh5N9MT36wFznhjH53QsdUgHJsLdvvGwUaBRoFGgUaBRoFGgVyCjTwY4fxRF8H8Cg/4ZAwVNOIfxqxjCOpont739THOowzXn2nrxO2SLiskrxT9RiJvdPVV/8/9L2x98ZcpnbtjveO0WLo+6s8G++d0uEaeKKHBGdatkI4EhxDoATwQ3Q+rrRJ5hgd89/XjGtZXpA1IarsJAslFTVAV9/4gQOcZxkqU9/BkQa6ABWNwcUhlFkAoOFIAh2iO7jfy0Doc97iHqnUOXAWHdxrO573rQOgLJpS5r+fKjulsQ6NU9kcxxi9AkhF+ziSUXZLlKjNIRPpHON9y9KvxPer6o1V1nWVZ2M+U9e9pH9jLDKfSvw9VXekui3fq5Z9V3uuUaBRoFGgUaBRoFGgUaCWAg38qKXUDr2vdNrLDp1OG3aBAkqfRGY1O9WDIq7opyF9nXMre0F5UtoksxH1shRQaSRFKwAAIABJREFUpiLzIz1K1R0yrfTskJEU5Sp7O+2cMKSMIS8tkkEhS0b/kWUyd/Z2urb5Nwo0CjQKNAo0CjQKNAo0CsxPgQZ+zE/TjXmjkgTlKerfpWkrJ5C2XNNTYGMm0QZSRQHAhlT1008/vesbYb2tvwj8RRdd1GV+KNN4+tOfvnAqzF3veteF4znbdXkKyF5SDiATSY8FpShKhPS2ULYiu2ZqNslupbNSKKUW+oIoXZDdokGqRrXKhpQ2tHKG3br6bV6NAo0CjQKNAo0CjQKNAjuLAg382FnrNWm0kb4tfdlVe5TmpI+0mzeKAspN9DZR/68RIhAkyg70DLjwwgu7ngFxGsdGDX7DBuMUIz08gCGyFxwfXCox2bChb+lwAG96EOk1oiTOSU+rlCxt6eDbxxoFBigAQNbbCKAne05vla3UATI3XWO9prZrEY1PPxwnSJF9vazyI9pjbMqr0G4K/ZTQ6TOkBxQaAKPHjsfeLlrsbd+1NoJrei9FoGDT1kbQgvzqWadHVfSom3OtluHrOb+/jndNket1fH/snTKalSdb292mF5yQp8F4zrP8OPuR8uL8BMcLLrig08N6erG99A9sAbphLmrgx5iUtd83CjQKNAo0CjQKNArsdRQQQJDdpHmvjMn0eOq5iAE85EABq1OjNo519h2G7dTjuucaX+k9HJDjjjtu4UQujXcZ3LK90iOo49k4Jv3QQw/tThIy15or+s445U4DXQ1/G3BfQ7n132Nt9BrTGwsAsolrw4kX8NHk+XnPe96eBuNzUWdZvp7r++t4zxS5Xsf3a94Z/cn0rpPtvIm8VzOPvnsigOn0Nn+iKb5ec070dLIdfo5LbzsZ3U6A0xj9n//5n7uG7w4faFeZAg38aNzRKNAo0CjQKNAo0CjQKFCggGOznWK2DvBD41f9hZQrpo49x02pnUs/p03L/tADiWHuSPojjjiiO43IGPsyO37yk5905bdKLZ2oNrX0lnPz7ne/e1c5ObtF2DZ9bfAePgXMhSM5F+1X5eu5xjHne6bI9ZzfXeZdm857y8zJM308K/vNfmAvUGYcF2BYBow+fvqv2TfmblC+7Dw2+bkGfmzy6rSxNQqMUICiGzrxoxGwUaBRoFGgUWA1CqwT/OBsOLYYALKTshqcyuVIY0a3XkjrvHark7NOmm3Vuzd9bdYJfmwVjbfyO1sp16vOa9N5b9n5TeHZde5Ny45/JzzXwI+dsEp7yRg58tJ/v//973cnllzjGtfYS2a+/DRFIxmfmtluwqkakaYsFVrPjFvc4haTo3zLU6M9uQkUIMPqweOSyp8ef533IhKt2LRa8U2g404Zw94g83MYmORCSnkalSMLonmf/exnJ2c12C+lSK8zyjd07PNWOklTnZx102bqcdiRpi9Qkeq6qe8Z0gmlI6un6pE4Khtf0eOyeYaaVk9dm6Hx1NDD2v7qV7+6zJ4y9M4hR3LoKPqpdJvrfjKtz5jeDjV9G+bm9VXkei4erKXlEO/NTZcYU+x3V7jCFS6TjVfDu7Xzmgv8CF5K7a/aMez2+xr4sdtXeML8HEvJkXZCiFNhtvrSnOpf/uVfFi9+8YsXH/rQh9YeTZpzfpoTSedV0+z0iylN3VYdh3S4k046afHKV75y9tRoRoY0O01UpYzuu+++XaOpY445pvtzn/vcp6v79X2GBP5RgygV74pXvOJa0sRXpde6n//a177WNeZzLO5TnvKUdX9uLe+3lhyyT3/60x2oBmRzYpBmuWOX04T+9V//tZNjae4veMELFne84x27lEyXpl0f/OAHuxN1Hv3oRy8e/OAH79ijgxkX0vm//OUvL97xjnd08rEJ11byIAeJDtotMk+X40287o9jm/UNCH2mB4jjrs8444zFzW52sw604KS8/OUvX3zkIx/Z87PI4rAWTj9y8pGffeELX1jc737363jFe8gYPXu3u92t2zfIiowKz+ApR5OnNe3GJ0vk8MMPX9zgBjfo7rnTne60eMhDHtKNQx28P+T3ox/9aKePHc3tu3pt6H0w1nOD4/BP//RP3bjue9/7dnXkAO1nP/vZ3elXxuy7fu7ksGte85pdM9h73OMel2N/IHjQ5p73vGe3J6Q0RBfPaZrMSFev7mSytDml+Z944oldadD3vve9jibue8QjHtGdMhXO+aq0ecxjHtPZP0B7zTxzeo3RxeTd85a3vKVrOn7AAQd0NEIfa6R3i+Por3Wta3X0Nef73//+3Vw0in3iE5/YHake/FVDG/zle/QocAWt0AV/oEctr+ITNMZ71sH4zj///I6XhjKSfO+Nb3xjZwvgDfvFaaed1pWZGIO18d4TTjih4ydrq0Hj2WefvTj66KO7PcDPh/gNXfEMG1WWkXn6d77+sW8pkTIe72VXnnLKKR3vRNlL3Pe+972v+76502F0ufWroX8fX9sPHP/+iU98ouNR3/z2t79d5Fdrx2ZCJ3oGP7AhBQDR0hHypWuI14EnIXN3v/vdF4cddljXtNm+bB1ufvOb9762T649+5nPfGbx8Y9/vOtBcb3rXa+bE5uQzvf/IR5UDjdGk+tc5zpdT5+b3vSmvXJdokEf+LGqDkj1o/Ugr4AoYKDyEg3d0Y9uNX86uyTLdLC5B7itKbw+Mbe61a26csESuJWDH+RFLyU6HN/jY/yn386ZZ57ZgWX4Bh3Z5UB2oLrmp7e5zW0W+oXc+973XjzwgQ9sp+/9hpka+LEJluqGjIHCPvnkk7sU3FLH9nUPdRXUed1jG3r/dtZ+Qpxf+tKXLm53u9t1huCcF0PAJsrxlY3jsgEw5BiJYUwAQNx37LHHdobSHJHSOeexle/67ne/283/QQ96UGfYbvdlg7ZZT0lNZ+g4Ovn444/vNn2ABqOA41IDgNiMNeFyCgRDNM/iYpAyiBnCAYpsN52W+T4jgxPIcAV6bkrZwjp5sMRPu0HmOUEcMk4Qx9NFt2s0x6mLnh+cJ/dwJlJgAg3ox/gZuXECSryPI0CXipCSC93582dSPsyNe+PjINO1d77znbtbvVPmHwCBM8jZjH1UbbimpGQYjz784Q/vHFUOUemi85///Od3To2/OZrmq9EeJwfwAhSYulf38YefMeY52MZPntgfmr2mjVHRAZCM/uhpjvhQg79oBjsHbehJoBMnIuaH1vR4DV0AZJ4XIODUcppinPSdrA+ZFOYBxAl+Ml/Ay1Of+tQ9e3gNbfAacJlzw3F0Aao5qfS1E05qeNV6CnJoWhv7hDHRaZy3MfDjVa96Vee0ArtjDOajMSOecwX/cfQB44I1nEAgiTmM8RtaAVU475o5OgUIL6Br9EAwBrTwM6czub70pS91wOBrX/vaPfbK5z//+W4MQTd8R0b13zEXe1IN/b2/j69r+BXAIUiCxng/em34mXVwlfr81PI63tOsmQOPP4yVfB100EFF+e+T65BL8oZmdA77T5PNH/7wh6M86GMlmqA7/YX/gAHue/Ob37wATAF3h6516kegPh4BbqCbK3QTXqQXZX/Qr0OyHOvKBgJIsBdcQ7ZPX+ZHKRsk5z+2F70N+Aj9DXAhi3Rq2i9kGZtntzzTwI/dspK7ZB5TDapdMu2Vp8EIevvb394ZXmNRvSkfo3AZy5Qow87VB35Eh/Cjjjqq27B2gyM0hU6beq8N3NpZl1rwQ2aGrBX3M6JdDH9RKEcn+3soDTpoITLCAAao5s6Wn3HIhpywTaXp3jyuIX7a6TIfDtBXvvKVywF2Jcc9BTrCEYqfcXwZy5y+AAAB1eTCJVLP2K8FP0SCOWYAlwBOghc5ObLvAAEizrGP/tmf/VkH5rjiZ2OnXhi/sQFA0+yLcF45kaLqU/fqEg1FMzk6siNyGobTzcmRjSNjTLZNOFPG8oEPfKDTS3PQBsASOi93NmroInsnovUBbMR+KZOETo0TQjg/sTbhXMpU4FCGwzVEG/uxb3HCOFUcMVe8CwAqIk3P9vFY+rMAPxxXzBkHRPg3kECgY6jZbl/0PQAXGXHB+zmYFLxbQ1f8Jjj3yU9+sgv0ACLDqQRMCsLE6UgAH05r7FH5OgYwT/aA+2HXyHrw7nC60aeGN0vgxxC/AiJyvog9Fl2GGiujbS2vTwESYj1Kcm2edAAQVGZQahfU8GBJhoEfQJUAztCF/UGuA9Ar7bkp782tH4NvyCw9nuscY6uRZfYU/jzyyCMHM3nSOa4CfsjSEXg79dRT9wDkYdPJAhnKJtqbbJsGfmzYakubg9xLaZIWi2k5kxQ2w5Oipmj8nPLuq/dlYEFjpakS0HzjomQpOApMhMPvo/bRs4y2tGwjjl5Cqv3222/P7zzjGzZZm5H/G08oxiHSinxJnXOvTdtcGD+p4oVOQ+JLPQHSeUD5ly01Mb+gp7n7t7q+2ppL80zfEWtifDF+62ZNXVPr76yJFENoOyOvj74MAUabTTE2kTlY2zqJnHBSo0N/H/jhW4wH6cJ4KgwCRhnauProWeKtmrGXnp1C99I7om9FGEaM0nT86XqL5uFlfGP+eKePb9chR74lzZO8cwoYAGH0+Z3yMZvdlDKykpNkTUWcIqI5tkZhjEr9Fi2ODA+6TFqxzJApx3cOyUHU2wafWYt99tlnT3093SSFla6S1ZbSaWwefp/zgxRiUXvZUOSyxN9D7y7p6Tn0USoD+DPX78aFRlP6rYzxU63Mj+1PNeuxjnvC4JTWnDsfy4Afxsjo7XtfOv5a8MMeydEDCOTj4wSIGIeD3SfDteCHd8vEyJ2PeF55C2dgLvBjCEBKwY8AOsIhMuf4mT1nbtrkDkgNXaSyc+ZE9UNPctrpO+AUfYGusiHyDFuZDObLcWcTjQEWdJIMAaVE4ZwFX3lWCVas4di7fBeo9sxnPnMB/ENjgIMyp7FSvlLfBT8HtCk5Ofjgg4v8UkPXmB+9BlBRjmOPNb8A80p2Sb6O9mr0tw8oBYjLfiWzSaaL39XQzLMl8GOIX1PHGQAj84N9iIfvcIc7DAYY4r4aPbBMP5Yh8CM/8UoGZy0PpvLaJ8Pxs2XBj7n1Y4BkbBRrHEedn3XWWV32i/2/Rpa9Z+ppQ6uAH/gXGC6LTHmdy55rb5Bphb/Ys3Ghm5+zb/emq4EfG7TalA6h4qxc9apX7dLKzj333G4zhcBD5CllilIaps1NDZn0QZu/y/0cYHVfhBaS7V5IoIgABQQZjHQugqLmkeIhMNBq6Dq0k8GsXlUKoTEQGCmg3q3EQkYAMORe97pXt9kbt7q0oQizd1IYDG/GGvDEvKD1FEQoXhs6Z07UwRghltBgjh1BVuN66aWXdinE3iHjQfrkgQce2EWHKCu104wRDpv56mNi/CIaxmkTsalG0zngiXmhlzQ29PBnLPUOXSkWBg7jxmbunWhnbdRbG7+SFHWNlCfaUZ5jl43aJmqDB1IZPwf7yU9+8mXqBSNqIKVUze46r5KRkRv0jLkSPYd4i3IeuoaelbZcQ/exd4jOkgU8gw9FgNS+4hc1lrJslPioWxa1wMPkhPECiCJ34SSsQ47QRw208QC98CgZwNt4XiRPyj1+swlKI8WHQEp/D12xvnROpNaHkZc7KmPrRBeJpAFfyKYLXzC01UPXZJB4ZkwOGMNSOhnuZIBTf/rpp3e6xpyl/trg6UGRSLoj6DQ0B4CzulryTD8B87zb2oqym4N116vIt0RMg3fCgCb7fg/s0R8B3ygH6tPTjHG85jvL6iNjjghp8CAj1X6Cp/FDSbcO0WKMn+jcIZkf259qeWFdum0TwA+gHF0eTSZT50XjYHucdOZ1gh/2W7y8k8APRv7ctMkdkFq6sDdkvLGTyBnbyZ4c9fbhMAVQVeLnMedbqSknnl0xB/hhHAHQk2O2KF0XZUWlcQ6BHzJpPvWpT3UZRCWnupau9CKa2mvZnOafOpVTwY8+uuU2TA0wtyz4AUwWFEAX68cuB+ygR2RB9dHcvGt5fd3gRwBJNTy4bvBjHfrR+ivHsR/bn+yffIfIiKuR5SnNS2O9VwU/+vS3dwNM2QERiPUzMk6PhA+5rv11097bwI8NWhEGDeeFo0vQODecFmnrHCh1cZHaBa2LFGTOP2caOKEemPOuvstFeDnMDHRNcxj8lBCwIxSXjZphnm9O/m9zIfCRnu5Zzp8xeRfHXP2lyyYJDBkCPwgdZ01EIRSITU30OgU/GAtRr+a9AI1I9ZWOS4CldAaAcN5553X3o5e033hWCimlCPwg5DZOCK6NHYhwyCGHdGPPIyVoD9HmzNaCCfkmGICEiAKwhoEGrPJe40xTiktsSIlZ0zAgrKf/p/W1no00U3OknNd51YIfaeQpp+cQb6W13n3zGHvWegPihug+9g6GCbDN3yIz0j3VbPojVZnM4Nc+Pol1l40UEdK55QhdAAj6EuAtPBrySyaj8WCeWlvDF6VnhiLUpfcyohn95I7c41N6TgpogCE1Y6qRA5lH6AH0AHQwJNGBbvzWt761p4cA4MP64ZGxshsGqXr00Jl0lVIC8hd6L49UxRyjmZ2ICoMVX9PhY3o6Ik1D8jNGs5wH3R/8MaRbx947xE9jOvSSSy4Z3J+mZAGNjXOZ38d+aq3S7KbQrQCrFHQYc06tu9IGoFHe9+aiiy7q9i73pO8BetjvBCT8O3VeBEQ40gIcfWUvemcEYLFK5geet0f1lb3onUCW07269qjbZbJnajM/yOLctMkdkFq6WD9BEEC8/UP2YJp925cqj18BrIIuQFM2yhh/yQ5ht3l/X9kLmyj4buxd8Q5BlejPhN/ZP2MBraGyF/oiwJMS+FFDV4EH++4RRxyxp6QlLXthd9J5xqrxfJQuoWvs0bFnl8pe3FuSy+DDEh3zjIgaRz/se2voyk9FK+mwKM+r0QPrBj+CljU8WEOT8FmWKXuZWz/S++QK0CaoEdngaYZ5jSzzz7Yy86Ov7AVdyQeZISvtWiwa+LFBXBCbAPBCBFBjGlEeQEifMWvoDH6GktRCad2Mf1E/EXeXNG8bgYZHkXFRSlvPNydZD+4FFEQDVJFVkUtNezT6IfwMJY48h2OoNtR4QnEDMzwnsqy8RalIaqCnDlyqwCkeitEGHbWxngtDJerqRF+h6lJNGQkaYzFugSYMToaiqESkeuUp/cugtSXwA2AVaXNTU4UpXFky6GqjUYLCaUP/HGTyDVceBZqbxWvBj7REIqfnEG+ljmXf2MeeBTqg0RDda98RAEaMIwBD77ehxbxkFOT9MeLZdciR8dicIfkAL7xhbDIR0q722w1+hHEE9KRHOP6AWADClEanNXLQly4bBrIsMN90GQMZ0bh1DCikMyMyGXXajOuxGmUND/EHwx/ASrcrj8EnAdL06ekARVfVR0PgR0m31jRrHQM/hmS+Zt5z66qp7wseUtcejeHCCcwzLsi13jXR3BRoIuggHT9+5n34BfAVDVTxAUBOBk6kTmvi6BmlWt4rwm3fyp0XQIp9SyaT/hIu7yPznG08znFeBfyIhnnAKOCNQEs0PMWzxpeWqMo4SzPESjRfJ/hBNuemTV+vCEGVMbqgD+DdOsVpDmkpcWSaOkEIH4TtA2AHaAtusPnGAAvyGo07AeCR0ccRz5uNjvEq5xXv0E/Bp/jYfAEgQ6f/hVPL1srHgPejCa/Aj95TcWJL8EkNv7FtgbZpD5sA1ukzl6AX+rFRzTcCY7LuZBnnDU+B2gJoUSacy2UN/X132cwPexM7AiAeJR+lUvZcpmp53f4j8zL0UY0+DN2RynUJAPa+Wh5cN/hBHmrpUqMf+Sr0rLJFARzglD9p+XONLAu28HUCfKtZg6mZH0C76F8T8hRgUOgg+y+7YBOa8NfQYN33NPBj3RSe8H4KhkIXcXE0EmCBkU5Bygjxd+6MhTHKGGfUy9JIwYr4PCHlnEltKjVTyh1zSp1iY5ilJRqhAAiZ78pKEGVlHKZdx0tTJ4C6dvujbMBlE2JA9YEDqQHoXk5F2oQoBT/Ulsp0ccyc+2zc5iztWwMgm6BxUpJAo7jyDWxO8CNds6ngB+CDsSBrx/pxGBnYuQERm7C/NwX8SKMhOT3HeGvofPuxZ/tkZSpvxzs4zdGUDm3JEdAND4s0ygTAb4zPOAUldzzHxrusHAHzyAa+ZjADKAGDDM44hWcZ8IPj7ihOeiLNelom8wPN0sankW6poeKUq0YOzDUa1kXacKw7uuTfrOl3wfEld57nbFp7ugWwGkBvH+gSoI96eQ4kw4Txw3GKxm99ejqcpFX10RD4kUbqp0YGx8CPIZmvmfcUnljHvfZge5JSJ4ACg9p+zFH1c0Ys+SLr+ECWJmMSgO90JNktACxgO56RkeA56xkyqixPRlKcuOA9HCB7GsCDIySYIPNHkMDeKs3dXua7MopEJDmqSrr051Ba5Zt42r7K0FWaJ7OJw2kPIofpz5RElfpkcTbRAD+KfNrjZSXI+rCfcjKB1PE+Zaul1GkArTGyFcyVPhXckUEqaOO96PrQhz60A/fdFz+jf9APzQCI5kiO8RnaxM98G83mok1KLzaFjBf2grKQIbrgSf25zBEIRUewPTi6xqjUjW4in+wq+7r9XBYA4BAgRtdxWMdogw/xF1vROoQ9g9ZoFA6bMY3xqjHYw3wbWCGQhZ9dfje0H5NrfE/nAU7wMFCHvrSmnsWT+FnQxrgBwmwx/YhcY/wWpc6+RfdyTK01wML8jZeeBSQBLtnOZEpAAE/hE2sR66gs1HNxepCsXDxuTHi+hv54U+lSytfmS/Zq+FWA0r7A9lW2iifMibPNpkiPcO7TdUO8zn4JmQtZol/0cRm6+uTaOjrWG01ceMs6R+ZyHBtc4kEgmqDjGE1SucZ7+ISO6hszOQz9uC4d4NuOPw4fgjyTUTJib4gjcYdkmXzX6slYF98gJ+gtgwzPKv8XiPEzGbP4VKAX4Jjqy1jjkCdy4nk9ylz2kSFZXseeuqnvbODHBq0MZWVTgJ6HQqEEKfOIZufgh2ZaUhVtlMAPhkr07IipURT+QDGhkHlKb9QYSw2n0MM47kNqvdN3RDYoMwZdNGCFpDP2h6KpNitK0nM2IA6cDBINGxl0DIV0DL6XGuilVM9IbWRUAYkiw0TmizQvvUEoDxsBhZKn3a/qbAT4kBr/tQ5IiQVjDhRXNFhKUXlGFIeXwRvIvGao6+7mXJv5MeYI5Q3Bgrco5zFja+jZGvBjiLd9O94h3TaABOML41fjWaVa5JGDkUbN83VfhxwZC55gsEYjvRRgYlhxtEUTbZyMNM4Ww52BPRTlz7vox7qofcVracZVjfqMpmh4VcZWRE9rnnVPrRwwVMhxGuWi72z4QKwUFJRJQo9FQ9vSWIydvqKTASEioHrSpFkrpQZtkX1GH5IFkWARXfeX9LRxxEkPQ/IzRrta3bMK+JHz05gOrZn32Ly26vf4A1AH6OdQcezohLxZddxnXJwm9+TNkf0uva+v4XX8Pm3SOzTXaGA7tTH3VPpF49y8dGPqe7by/q2gTYkuHBdOkV5fMnHikhWk9Jb+i9Lb2E+mNh7uo+UYf+U8mPMqGy7swGiunze+H1vDOeg+xm/RDDoFrjnX7EKymtq86Ipv3UuW+2Srhm5j817m93E6HlAnzYI0Hpkqsqvt72OloXPQfJnxL8uDc31r7D1z0MV+BcTjl8Sxyb4ry0JjYAGiaC8wpyyPzW3K78fkacq7dtu9DfzYoBVlPEbXckYyZwbCCAAJ8IPhJHrAQbNJcXQpd2g4xZmnZVKuHB5RIo6AaFSa0suZFtni2EDJU+BBtEDUE3LIATQm4AWwAvILNVdOE4qBIU0xDIEf5gSs4YikR1tBNGvAj4jESSNOz3KH2jMqpPlFBD5q3/QX8TvRANEXzVSlsqcOzJjhXsMmpbKXZTM/orGV9GvjR/9IHTdfKH04sgwAkQ4KOdLa0Fp2AjpD0eO0lpq5DN0zB/gxxFtpl+q+cYw9y2jLs6TyzI+xd4hIoWfUGsc4bCaMWDTWM6YvTTV3PNchRxwsMssYjHRHQEfU5IvEAQIZAZFqzBgXbaRThpz+ABvojijXij4ZQEsRqSlXvM+7yHjtUbmp4wDAGJMD8u0b6bGZ5g8cAnxKhY6mXuSHfIhyDl34hp6jV+nePiewBH7EaTfkGLAdhmxfmneqp0X+V9VH6wI/0tT1nJ/Gxlwz7yl81e5tFNg0CtAzkVGQlwD7ud8PHWO6afNp41kPBcK26+unQk/aoznWtcfTr2eUe/db+Qj25b5MagERwYl1Z1nv3Suw3tk38GO99J30dsaj6KX0aFE1aZ3S4aTScXY4DZocASKAD5x/zpd0v+hdESdAeE6E0v2M7qjjjI1Z2pTNWX0kFFNTHhkfhJoDJVNCWptIRpzGEim8nCpZG0AMEWb3ihYDUTgJUnFLF4eDUpdmyMmF1kO4/duGEClixnDf+963ywxBB827IuVYJoe0OJFVjh3HX1olZzCtTfU+YzNO0flIRQcQRAp8mpLr/uhfEml+0ol9YyhFmANqjObhHYAGY5eWxxFTMmQ+sgWMM2hcSukL2nHczJNza27WWFkUJ0+EUaqxlDygBvrbMJ04E/WjMhOM5dBDD+3WcNmjgGM8xi4LhUMoLU9aLR5Raxv0mUJPUfU+3op08CHhKfGlxlRR5zpG96F3kK1oXCdFPVK6rYk6f/NNL+CizCoygg/Qx/fxOv4pzXVZOfJt4BfZl2It7VcaOaBFBhejCehHvpTC+T5e5vzjxbEr0qTpHieU0A34jA5aJm0S35LxFAQYG8MUObDukQYPKFFCF+myDBhrgl7kW0ooeaEXxnoUARHQWP1zXHrJeJZMorW0ZamnUeoQ4Gs0PkX79Khf7ynpaRkq+M77ltVHZDDnQfsBfRS6p6RbY+yltaGPc34CJkeK9diY44Stvv1pu097qeXHdl+jQIkCoTcFkWR3RTYCeY8+LXRqu/ZuCsSph8rKBTejTFMAU+a2vUzQcujZwQHUAAAgAElEQVTUl72bguufPTvXoQ72f4GX2J9kk/s5e7uBU+tfh3V9oYEf66LsEu8FcETKPYc+TTtMI3nKSyKlr2S8u78v/daw8pTeGqOTQZ2m/UbauHTDND147F2UvrF5zhy8py8NuIZ8NfPIUyIBIDI+lnHgasa0jntqUqJlhOj9kDtZ6xjP3O/MeWvK+1d5Nr4z5R3Ky4BAym4CcIxGusrAlKHg59I1lxylwIBsLJf0/JL8+a4raqxraIzvAESyPhzZyOkfk+8hp9m7vGdZ2auRg6F5AUHoHLpnDPTwHuuqh4gxA1RSR0b2j1KYsRIzwKjMl2X0dM0abdc9y/BTOtah/Wm75tS+2ygwBwXwtuPs9WoRcPB/YJ8AVJo+P8e32jt2LgXYwoBxp5PJ1MQrbFM9ZvLSyp07y509crYVu07PJ3s4m0BwMS913tmz3DtH38CPHbLupdNedsjw2zDXSAG8ARATbWpI9BoJvVjsKZfKSzeUnHCUNaIdynxa7+ja2+ekQJzeIfITR2LH+5XQ6AEi7TWtNZ/z++1djQKNAo0CjQKNAo0CjQKNAvNSoIEf89JzLW8TrdSwUP8GpRN6ESjvmKuHw1oG3V66ZRRQbiRFT+OsZaPqWzbYHf4h6ctKdaRB6n0hGqAUSFmE7ADRvWWzI3Y4aXbl8JXK6C+kfM6ai/zI/NGUDh+I6LarUaBRoFGgUaBRoFGgUaBRYGdQoIEfO2CdIl1b2rer9izwHTC1NsQVKaDZIkcM8KF/RLvWTwHpqvpGaP6oFMzRdI5PbsDT+mm/HV+gf51G9f3vf787MWDVEqDtmEP7ZqNAo0CjQKNAo0CjQKNAo8Bi0cCPxgWNAo0CjQKNAo0CjQKNAo0CjQKNAo0CjQKNAo0Cu5oCDfzY1cvbJtco0CjQKNAo0CjQKNAo0CjQKNAo0CjQKNAo0CjQwI/GA40CjQKNAo0CjQKNAo0CIxRwyo1TGVY9NnwTCK2c6xOf+ER33L35OP7Y0fW1l/43jrD+6le/2vU++uM//uNJp0nVfmdT7kMvzcWdmLVJfZ2Uvr7hDW/ojtx2vPp2XXrTGYseWE61cRz8VsqJtXHVnOS1HTRaVd6M+Zvf/ObiS1/6UncC24Mf/ODF2NHkU+fp9Jkzzzyze/9d7nKXxe1vf/upr9hz/1Rdud38MzTRqXNZmmi/edAJceecc04nT7lu3VQ9tOqct/r5Bn5sNcXb9y5HAZuW5q1buVG2ZWgUaBRoFNhNFGAUcUhb75/VVlVvLUei507uN77xjcVDH/rQxaGHHto1wd3pdH7/+9/fHePoNKOnPOUp3dHNr3/967ujoPNLnyMOgDnH6UZx9LSTjz73uc8t3vve9y6ufvWrr0b8DX2aM6LhPJDh5JNP7o663IQrxvXWt7518bGPfexyp1Jt5RjpHw3BX/KSl3T23N/+7d/ODkT08aE5/vjHP14cffTR3XTf9a53La573etu5dSrvrWqvPkIGQQ2PvKRj1x86EMfmv10P7b4+eefv3jc4x63cJz7ox71qKq55Tctoyvxz09+8pPFK17xioV/j/HP2DHyfQNf5pll5rIU0ZKH8Lljdt/5znd2RyGHbt1UPbTqfLfj+QZ+bAfVN/SbYcz8/Oc/X/ziF79Y3OIWt9iSE2UuvvjixZve9KbuFJuxY0JDKVCO6eV8dMZq7cVJOPvsszsk/a53vWvXxHCTojm183Dfds3FRmkz1gjyRje60eIa17jGlGG3exsFqikQTZ8dL+viqLXrshSgB9785jcvDj744MWd73znLSPPdu0b65ogBw4dn//851/GeWOYc4BvectbLh772Mduyd64rjmKsj7taU/rnKc//dM/7fQ4h7UUNf/lL3+5eM1rXrN4xjOecTmAg2H+7ne/e1eDH9ZBlgzgw/HWN77xjde1NJPeG06/aD2nkcO63XaMcbDpxpzXSRP9zc0lPmSLAO5cz33uc2cHXZYZa/rMnPLmZL+HPexhnc1Mfue+6Dmgh9PrlgU/VtGVtfzzhS98YfGDH/xg0hiXeWaVuay6Nn26dRP10Krz3I7nG/ixHVTf0G8ynqHKIjlXvOIV17J5labuuyeddNLila985eDGBfm84IILFuedd1630R9xxBGLRz/60YvrXe96vQ7RP/zDP3SbxHve857ueGCXjZJhe/Ob37xDmN/xjncsoPI3uclNJq9M3/snv2SFB+acy9RhSJF00ox1WEcUYup4ptz/ta99rUvT5gCIem7FtR3fnHte2zUHxqNjZxm4DD4OyKZfokyc5S9/+cudjtl3333XPuSf/exnixe96EXd6U+rpET/1V/9VefocfIBTd/73vcuo29/9atfLU499dROF5vbJZdcsi37xjoI+vWvf72b06tf/eqNc6Lmmu9UB+dHP/pRJ3MAkDy7Y28BP+ai/Zzv+cxnPtOlxgvkuIBQ2x2EqHVel6HDEB8u876temZOedsJ4McqdK3lH36KgOcUgGaZZ1aZy6rPNt26KgXLzzfwY3203bFvrlU+c04QCPHSl760qzl+wAMeMPrq2ADUlQ45Qn0oqVo6Tu+JJ564uOY1r9mlTB5wwAF70nn7Ps4gPuOMMzrQJL22G4VdZi6jxO25oTT/dW/Ey4y15pnvfve7XaTsQQ960OL+979/9whg7W/+5m+6WuWb3vSmNa+ZdE/fNye9YANu3s45APqe85zndPXkOwH8wE+caLLzl3/5l1tWEvCpT31q8elPf7oDkmXELXMBP6T2H3LIId3jffoWWE6GRAjJy3bsG8vMbegZ5S50vLVbR+S69G2ZF66+7EW/c6T2la985S7LT3ZGTXQ/sqWudKUrXe4Y7inOmPcAHT/72c/2ZndMNdCBguh8latcZXDPTWnlGQCoucg0cqz4skeLD9HaN4NuSnxqS3GH5hTvU04ku8ZV+94hXsWjwKj73e9+CzLPflpHSc4QH/WNbw49QNcDWFMeGePDIVp5nzUiQzWys4xe2Sp5m2pzTZW3KbphGTrlz+RrXcM/MrYB8zLRasGPZZ6pmd+YPql5R+meqbq19ltTeaL2vTvpvgZ+7KTV2qKx1iifdQxFBOPtb3/74u/+7u9G66lrwY++cfoO8OMDH/hAtZP70Y9+dKH2b9OcrmXmsszaleY/dSNe5ttb9YyouZTZF7zgBdV8sVVja9/5fxlbOwn82K4106yOflN7f+CBB04eBjpzqp761Kd24LCrpG/f9ra3dRl1Sm22a9+YPMHCA//+7//eAUZf/OIXOydJbw/OKjAUCPTyl7988ZGPfGRxz3veswNGlMfIDgGK/+Ef/uHiHve4x+KnP/1p57DJJKRH3HPRRRd10Xg/018jbSIok0r/kIc85CEdsPHhD3+4WzdZO//5n//ZAfRS3L1TQ0v1+OrAh3prWD/3ch41MdXXQynrs5/97MXVrna1LlvH+GXtAa2ULN7xjnfc0zMhJY/AgDkC07zvbne7W+e4p/cz0I2TIyJD6PrXv34310c84hFdICOcTbQBovz+7//+4ja3uc0C79z73vdePPCBDyw6pEAS9JGledvb3nYh0+Gv//qvFzIulUAA6YAyaA3ow4vmZf3ocvONa4jW7gm6mbO1/OEPf9hlNJEDTSbjW/gjyg2G5gScsFZAGjxj7fCXMqNah22It2VBsJXYJGwTdHzCE57QAa0Bsgw9b01jTtYQ/3vPrW51qy57DOCGj8xRgMCaKvd54hOfuAd4UnYgYIBf/QH0XnjhhXsyh1MZUVrsO+gRshQ/C372PvxmHWXiCu64x9obax8fkg90ADTjvbT3jPfRZYcffvjiBje4QXfPne50p07ejMP6+IOH2DhkTqab8gjg1/Oe97xRW3Sr5S10sYxb8lYa7zLyhl8C/Nh///27Brp0u3XlMIcOGeIde481THUlwFbJOjrL8D7yyCO7xqr49LDDDuvkGoiHz+wjdCbwXfl96NPQnex2foJspzvc4Q6d/rJWyuatf9819Iz7AYcf//jHO9mURf7tb3978Z3vfGfxute9rpOBfC6eoU/e8pa3dI1nzQPf0Xl4Tb8O/Co4akx0o3eWdGMt+JHSPfTQFB5elifm2mM36T0N/Nik1fjNWCLKQTmLBBEaUQ+GLAPE5ec2f1eKZnPgbD6io4yMiI5EXbb7RU+8h7GlvCWv8w0jlqFiLPHMspGWILExqNlnXNzwhjfsFGs0T3OPzZzyedWrXtXVVQ9dNeBH2h/EnCPaUgIMzJXCc+2333577ocYU+iUWgp+9L0/XztKMKVf+vu+KARlb7017LrOda4zGhkrzUUUgvHG6GVEpBFFSHWsvbHhhb7oYNC/NH+/T8GPgw46qOPJvv4raEXxyhxgQDFKxyIwyzyT80xKB5tk0JzBko4VPRjUjPgSKBZroy+NtSnJFqPRu3PZyr8ZYy2NscT/eEhNtfEopaAbGHbWMeYkyujnrr4I6xhta+nWNwcOVapT8BueNg7jQrdwqvvmODS/AD9e+MIXDs5viP+nqPxcb5bWtu+d+bPmnfIA/rCGpTXqe6d50VH0CuMUTfOL00VP4Qn6dOqF/p///Oc7JyHWsaRvlSJxXDg+tftGujY5r0wd69z3B8DmvX2ZH30Aj5/RHYxQTnPQX6klR51B7LKvcYA1p7Ru9KqSO45g9GgBCAArOHPeq7FhONr2TY4to7oEfkQZJANeBgujnKz7JmOdI8hRmBrdNRZ7TV9TUz8zD/TSKJFel14OyInmk5FRwyaJcXG0H//4x3fgBue276KLv/Wtb+3Zd6PhH+cJXdgMgASZmzE3/IVO6GscdM0Qrd1j/2PvsJ3e+MY3dvvEaaed1q0dB4eDnQP9Y3MyDjxx3HHH7ZEj60sHzgF+cIQ4iWjI7vM3nT+l4WfQDzhn/sAB1zHHHNOtC+c65AD/PeYxj+nAIKAWoECTUaV9wD8XvgLA2CPjOfznHroi5Z+cp/77v/+701f3uc99unfQtfQYxzjKksf4MO09Y3yAmlS+6E1OMjm1tng11hUPWitrz9l/+MMf3vHCUHPb7ZC3mvGO8WZJ3mIN8SfQw7rZt0KHfPKTn9wjUyXeAVKwAXNdqbT9yU9+cgdcsO9TGgOa4xStkj7Ff9FoOmgAnKqVpaFnQmfTWWQUn4T+to/mc6ELAa7ujSxhNhn+NSYn5bhqdOPQHtaX+dEXcFw3T8y9z27C+xr4sQmrkIxB+iLlcOyxx3bIJmG0kXPKoKJ+pr+CJp0cHxuzzQ56evzxx3dGESRS93WC+drXvrYzTPVncB8jTZ8MmzknlCFF8dhsIkWaoDvCTgmKb9oAGQj+UATLXL5PKdrYGC4QYEfs2ZjCwA7DE8hgfENXDfghAmrMIhOUNmOJEYQ2NmZ0BXKIMvgZGlP2nEjjYgCgHZoHIMMYZbyIXDE00vfbUDgNjAiKPKWfviMUow0DTRmjHNWoK4+GXZQw4wIq7g/jueQo9s3FuPRDsc7oDWR43/ve1znijCPfEeFAE/MWVRHlwD8MjRSMQn80LM0fv8Q6iGx5F4cJTxkHwIhxAfQQzRRRUmbCQPFe0aXSiQmlZ2w4IlToiZ8ZJwwccmA98TEDTTTk3HPP7daTYW4jZ0hz7GzAkSYsqmscoqG65aOV9wAPgSX4nSGBXv4d8sCoFQXBH472I7N6IDgNwrrjKw66NRfRAK7gQRGGtFSrNEYGWl/0Dr3JNRDgqle9ardBewea6y1hnAwV+oHxRsZENMi09XGNrUct3QIIdD/5IC9AO3NEJ5HID37wg52c6K8CiENbhkHJYCnNj1HqMm+AAf5igJPbs846q+ODOOaRkd3H/0cddVTH+2ghcm3dGcgiaGSBzDO4rZtv+L93jq1tSU8B+hhrItF4j0PKsRX9xZ9Dc+h7JwCJPmdc0ZnGpyk1fs6BaUaTaHXp9I6pOrxG39bsGyVeoRfGwNCpY17m/mXBDzqU7ghdjRbW3TpY9zCEwzkju3QT3Zo+xyHgUOJfso0fyYx3+HcOSuVzZJTb/8l8mmESjgb+sQfPDX7QO2Q9dIx5+1YAyRxYa0xHBtATTSDJAbkugR/2an/oVXxOp13rWtfq9HFpHjIG6F1joAeHaE2f0rX0FT0Wuon8oiM9w1bKnY6xOYlKW0vRY/sjm4C+se/bC1e57GPGyh4J5wuN9Pqxt3Hua66gH5ssXYM44YINEaeohIPIPvJte461yPuMlADCHDzLgQy6kl0UPGMfYwMBeKwhW6EW/GD3GKO9wPjSI4DZbLIP2A8i8bGuaBdzrXWut0PeasY7xpsleUvBj7zhKbvLHsoGIyMl3gm+y/kg1wnxfN7Dy3N9+jTln9r1SWVg7BnfpScDnE6fTecSdgidke6vIR/0hmwRIJo5j+nGITmdCn4M8fAqPFGjS3baPQ382KAVi87dnDfKRcqgzY1DF2AA4ZSyR3nZEBj/nAmGI2XFICCQNg732AQILkEN5UUY73Wve3UzB2xAwDnGvuM97pfmFZtQ3zimkA2KKu2LYRRRHxsnRyA2IO+LCAGnmgMydNUY457vQ0nzbAn3oDe6BMpP6dh4bcg2e7/va7TY9/4S/TjEEQ2h3J/5zGfuoXGkDkfUJoxwBp+1KV35XJy8Yh2BKlGvz5FDfynGeCaMTpFpgBmeEvnhSPVdpU0qpS/+jLU1B4Ywo8MGICIneheoPeADj+PPvqhK1DIPPRORDc62zZgDAQwEnOFhKDx5QDtrZw2lQZuLjWmfffa5XAlFvjkHT4rC2tDMIwBCQAbAJSKL1gHww2HxveBlshMbZF62MTZGtMsv/MMJ4gCbZ3oyBVCOkc9JBg6JLhuHZzgd1kPGytB6kNEpdJMWDnwCdgSfogXHHN04bkCicMTGuq0PzS+MDnoS7TlAdBod6XQO3xjjfw5Y8ClgEdgH/LCukS7OGSILIT81a1srn8EDQ3MovYs+RmvOjbkal/+LiuaZcuhsnXPDf4re7jMch3osje0bQ7wCeN6E4ymXBT/GHDu0TA1ZfEfOgKIcCvrIJYJvTwcWk3N7BAeTgwu0IEtDjXPJD2A2z17L98u5wY8U6Ii5pj+z39OVgH1y65IZIXUbMG1/6rvoNw44AJItY78AqgNQ6L/SPMJmIcf2B7ppiNb0CIA2LWnJx5Pv9WNzkgVDx9hjXeyH0JWrZtEKJqEDmQmQHO/Yl57+9KfvsfnG5L1EP/zDVshPthEUE2ATUDA/Gbx5htQy4IfgDHuA/h46MrkW/EBfdpCx5uPz/nSt+5ziMUc56Lod8lYz3jHeLMmbeZV4In4uywpfsyOHToXJ+YDz7buxX+Fheze7DGAbV98a5z+rXZ++PayULdLHt+mY4gQj+5hxAzTzMvh8D+yzKft+VpLTqeBHOrecRqvwxJge2Ym/b+DHBq0ap8WGYxNIkVUGe6Qv9znbMQWGm4vzKMoK+Q7nR6Sw79lAK0UkAvEkwP7PgZIOOtVQykkKfZcWCVAZi0j4tmust8YQ+MGoYuiIFNSAH4wyc+X0xBF2DE7ZNxS1qMFU8KOPfuk6pqCFqB5DxoZt/pxYl2i3dRyK3ubgh7kAH4ABaZZOimqLQE3pnVADfjB0Y21ThW0d0E6kHSrtAkRYX1kTfSBXpFOOPSPzhQHGeAYAAgUjesx48w2ZU30lVH39I/o2pRgL5z6NlgRfcfL9zjpowJV+L99M82+OjbFPNTEgbLy+CcySbSSVPObdt4EHYCoC6f6h9cD/U+gm9ZpsM7oBdS5AEX0F7NIPARBmzBwWpVF9oE7MdWh+Qb8U0M3lu4b/fQMwIPpH1vAQPgVc0Xei7ox7/3bVrG1pG8nls2YOpXcBKxmcdDnwT2YHnpSqnh956Lt4YciRmLL11YDNY/vGEK8EeDVlTOu4Nwc/gGL0FefMtYxjFyUqfeAH2R1qrBqlmJxO+5PxDJU1MHDplXWCH+QPnaLxao2BXxpXzRpGuSw9RmbpFPsbIGQM/FAaRp9xhIdonTvEfePqAz/6aJ0+G+WFkVkIjKR7hgIaNTSRweZKncYIauhzkWYcDb1vDPwogUHx3HaCH318GJlVAS72rfmc4Md2yFst+DHGmyW+GAM/BPHYpPagKeAHnQHoYE/bX+kztjpwM80AXgb8iPL8oUbCOd3yZ2rBDyAIP01G2E4DP5bliRqdtNPuaeDHBq0YRQBRpSREcEXvOFeinHFsIQGG7EvzjhRTU7DJSnvnMDOERegY8RRZGFcl4ITQq29lUHB+ciWwKvgB9OCYDkVVYhnmAD+kvJorh6sG/PBN6cQnnHDCZdIjbaAcIJkTU8GP9Jz7PvqlTpGsi6ixDIAg6AEQGepQnjtXpciInys1ssYyAjhNpSZ3uUjUgB/pmfOpkS/LQ1YIcCc11HyjrzeIn8ea1TxzyimndNEE0c6os/QOBqa5lvp31IIfpQhD/Ny3GbJ9vVfGwI+xMfapJnLOEZKObT2jCa/1DPAs5b2UnuTBhj20HpzQKXSLtM4UOIxxkx3gKt3iTxzHKPMmUt/zOQ7NTyQ8B+1y+a7hf84UeeMQyYQRgZIZIxrIWAaqOT47rpq1nQp+pCfWDAHa6Xs5N3Q6Rwq4RH7wnp9tCvgxpPfGeGWOEzBW3c5z8EO/Go5mBB/mAj9KZS/Gr/cBXpcNo6Qpji7VLwvPAozz9Y55B3jYV/ZiD5bdlAZW8tT2Ev1SuQJ6AGDIiH/XgB99Kde+hd4AZg5V3wXsUJoQ8w0biZ7geJRskwB8ZX3IMuwrewlay5ygA6JMJi3JS8eXy+nYnKyXTIZ4nzGjFTtolZOEALWcbvRXmplewF88Y/3jFLNlwI++shfvQX/ZwvQXPpRtEkGysEPR2tzTOdY4tKUsCvJgjcjBGB/mZWXK7PrKXujMsA1qwIQSDbdD3mrGO8abJXkzz5JMRea4klz7zphfkOtKz59++umLJz3pSV2woWTb1vBKTgO+Eh4p6cXUDorsiPyZWvCD/cAHA4j3lb0oO49SsBrdOCSfc2Z+rMITq+6rm/h8Az82aFUgkaKzohXQexuM6Eba3IzQS4WVUp4exxmblXrycDJDmNW223hFsDg+qaPqm5BX30szP8ac9ylki/rbaAgXz+bIa5QKhHM+9I2hSCSFQbH2NSnzztyZKaWhoZf35OCH+0U8KNo+x6UGPErHwLiLrILUYECPNMLWR498LpxQG3s0CEsNEjxijSPzQ5+PmmZROfgxNv9UYZsDAxvQkqLkNpA0oprODWBS8wyjCE/hF44CgzxAQl229aDIMz9iTfsc6ZQPGFqAAA6xzdopB2mWShgC5C0yP/IThMbAj7Ex9qVGm69yDD0jons6gNS6amzbt4GH/AH3rMMQbZV6TaEb/lNCFz11UtmOpmFSvUV2GDzAWY14S9lMQ/OjD8fAjxr+1/yXgS5DhRFofRnCjHrOhPr39JSUTQA/otGj/jLmKHoWusdeoNcE4DrKshh2APK++uUpujvurc38GNo3hnjFdzYB/DAOjiUAzD5pPsqM7LmuucAPe3pkrqUNIzmX1lNWl3IJ2YLRTFKvCCVbABA9avqutBzQvl5qVhg6HSAafQ6G+IJ80B90pBIdTjY9IXOqxsCPcQXoE7pNNpA9ruSoe7cmpNF40RjpebqFAxLzUHIY8w2ARINF49R8c4jW7CX3oK33RsNT30rHl+/1Y3OyxoDe9H3kEhCMj/SyoBv1GjGXmhNajAmw473KdPOeWQH60MlpmWZpbaM8KEqt4744VjZtABvflslr3DLP7Hl0TDTQDIAuz7iwDo7hjUy0aNCKp+NnsmWj5DJKsEMerBGba4wP04an0eRWCZn92xUl2E4PEmhC8xowoUS/7ZC3mvGO8eYQMNYnU9HwFO+GTJV4J2iV60q8KRtdT7AofesLgNWAH/gHrwAsAdOyNtk/aZ+jfM2GngnfIwftSnMRLFUuKzDNFnPZK8gRYEhmiKtGNw7p3TnBj1V4YhmbYdOfaeDHBq0QI4BAUUxqVfuQUU6XjVJKeZr5YVOgWKLpWKRAQidlgahTs0EBBBh30fPDBkGJMGRCYGucd46bzSyvCe0jZ3TEpuiM0d+MeUaBUolwNGyEUOU48mpoaUrGOAVkQ4bulsCJ3JmJLuMiY8AAJQQ2SY6aGmXOUhyjZb4RuUb/OcAPIFafMrVZaJonu6BkGPX1/KCAAV5hNOdKOegM/KgxfON+IE3N/FOFLTVV9A5/2jRF2l0cCptsnISQrrWNaOwZ/C1LCjgB8PBvfRSi47+N2aYoG4TjYk3xod9zdhnhuSOd9mFh1ONvz+JTEaQwYvs6n9c4yHm2ydgY+3ogkE00DOMQDfEHACTADzwZPT/CETB+9AfqDNFWM+QpdOsz/nwTiKv/ir/xTJQeoZPMkhL4MTS/GvBDpHWM//FaREH0UBANBwzSf+p46ccAEdxbs7YlXVUqe5ma+RGGGx1uvPg5ykjIEoeErgqgnIPodA9yAVTAJxxI66A8q9bRinnNAX4M8QonPwXzt3NbjuxK5VCAOsfF6rMBmAOm2i/oTQAFsFD2GeAMkKDhMafQfX0/A0R6L15jqFsjTiy5szb6YNHb0auCnqMjNcjUkNnFuB7qGaGhMbmTeWWfxx/Ggm/oDk6mUilyCOyzBxt3AMd9tDdne6A9lW60VkrYOB3GTJ7Mi5Nqv2GHxM9irjEue7+9FpDnYn+U5mMvkTnKeTVGcip6LKMD4BeOmn0GsAtIAPy7j05M+6OUaB29fWJPAdLaV+iSACic0uO9eo/InjMnPViG5iQTlz4DzJgjGUZ39hta4wX2hvUMR3yI7zlmgAa0TfVc7KkcUzxirwVQ0YPoZpx9F50RcxJks1eaV7zPfgXwkmlmjPYrvEPPAF3sg7L58Jo9iO6RcQIw8XPyQNeYK/5hk7Ft8Y1xskkFGPANm8197Fv7BRmwnnQc+5B80Hl9fEiO8Ai6oDla2x+9z/aD87wAACAASURBVJrba+gXABcZ1mDXN+l4NPMN64oG+u/QzbK90p+xoUvg7FbJm2zJKeOVtWZtpsgbPiFTACNlrN5BpmKPsTZkaoh3PJPrSrwoSAWg1KCc7LKxvYcdyi4DbtFJY/oUT7F18Dn+lelknfFgqYG+eeHXvmfihCTfdtFh+A9fleaCl2Te4pHIEjVnz6IXm3mKbszlU2A4eDrVo+7L9ZCf1fLwsjyxnfvxur7dwI91UXaJ9xJODhdFm14UN2Ukas0YAHzYQG0OoZSjMRgFQ9Ewugm1zUhPBE4cJRinvNjMGAyUI+OK0BLYUFo2apsXBRA1tjYNm4Nvij5ysAh4KQqVziE1EigWxoRIJUMi+hVIf6XANOssGcKhFGxyFA/FmXaPB8q4bIQMfGN0H2OL0+sCXjBObYBOujEfaa9xEgXFavNm3NqoXWjASLWxMu6ARQzj9P1+Z+P37iH62XSl2ccYGBzGYa04ppGNAfxgaFinkvHSNxcRbTRkqKIxWoTxKKsisiTC8E0NnhLb9s0/NQjRl5PAcPQ9qX9h/PgOfrHR+RlesNY2rfyY5fg+B7rvGUYpGqGdzZM8MHJsnjZmBjJ5saYMJWsqk8pGLt1YVF/Ux7sZoiLoZAFfky+AiI2NHDFa0dCc8JA5eT/6MlzDEGCQ2KhiPRmbmrWmfGA81jz/ZmmMpQgGY1pEk4zjTbTW28W40mbF1gIfGRuDUoZKGLUl2sZ6yAKbQjeZUXG0qhMOAC0MVnqHESrKg4+VkaG7f5fkuzQ/ci6qx0CxZvjNuppfyDcao735lvg/nCzySR+YM6OXY06nAl7T8qyateUIB21T+cHvqXziMTxYM4dcDu0NHAbZAOqmObbKnzh5spg4LmhN50UfJ2sQusSaMhrpGWtbm2VhDoBZwCI6W1POMp1EFgHDqYE4tm+UeMWesAmnvaT6x/7J0S/pqCW2+N5HrC1dJhsujhxPs/7wJh2UHtde8+04VrnvOPua5/N74uhmjnV6dPrUd00ZV2TqRb+bPFKcpt7TgdasVE4ZDlBO63z8U8YXz/Y9E5mt9J5x+XuohHUqHbfqfvMYomvwRcwPv9JJ+RHrfceGW9/g+ZhPnzykc53Kh2Pvm4uOy/DN0LenzrP0rlXGNbb2tbQzBoAloJENGKcKskXsh+y4ZZpee28fDw2Na5lnSu9LeTrn91rabMd9q/DEdox3Hd9s4Mc6qLrkOyGejG3NI6PZXjTiE12RYkXAlhXsNEtBJMkGlW88Sw69+rEQuj5DDnrJQaxJ16z+4MQbGfJ9G7fX2Ahs7OtUcnNteMYbc5lrjVedv41uqkOxzDP5kk+hQxhKnMPc6YmxrGr897Fk7RjTsh1gZS5HkbVFhxjv0FjHaFs7ptQBSA2RcOA4kNYdb4/Jztj8pojz2PjRz9jCECPbHKdVT2KYMsap99boB8AiEE/WR94TYOr31nX/nAbousbY3rv5FBjrO7D5M2gjbBTY/RRwmIPA5hve8IbLBT4EgPyO7bIp2X+7f0XaDBv4sUE8EOnWDNc0CiYDQJ2cXg6i0stetY31ln3/Ks8FMiwzZahp0SrfaM82Cux2Cgw17drtc2/z+38UEEUDgNSk0jeaNQrsZApEnwip57K4Nil7aCfTtY29UWBOCgi06Gcn4CBrOspTIrgrY1p26rqz7OacU3vXzqZAAz82aP2UrkhJVtetHIQiUBerAZqSilVSg5V1qJWVcq7URdp4ehTqdpNByQdwhsG+yZHX7aZT+36jQB8FGBFKwRgYASQqi0t7VzTK7X4K6AUARNfvYBWgfPdTqs1wp1MgSrJiHrLKohRrp8+tjb9RYLdRQNYikEOGt0xQQCWZFexUUh8ZmLtt3m0+m0mBBn5s2LrEufDq1pVfaAKkc/aqgECUm8R056oDnoN8+pNo7An4GGpYNMe32jsaBXYjBaIcwt8uhsRYiclupMPePCfgub5EGtYONa/cm2nU5t4o0CjQKNAo0CjQKLB3U6CBH3v3+rfZNwo0CjQKNAo0CjQKNAo0CjQKNAo0CjQKNArsego08GPXL3GbYKNAo0CjQKNAo0CjQKNAo0CjQKNAo0CjQKPA3k2BBn7s3evfZt8o0CjQKNAo0CjQKNAo0CjQKNAo0CjQKNAosOsp0MCPDVpifTmcQa9p3QEHHLDnuNu+IartP++88xb/9m//trj1rW+9OPTQQ1vDoA1ay904lCn8uRvnP8ec4ijdn/70p4tf/OIXi1vc4haL3/qt3yq+WiPTs88+e/HNb35zcde73nVxs5vdbCNPNIieIz//+c+r5jWVluj2wx/+cPHFL35x8bOf/azTd1vZJM0xz9aLbnZ87DWucY3LTSFo8F//9V/d7/7gD/5g6jQ36v6aOceA173+G0WYNphGgUaBRoFGgUaBRoEdS4EGfmzQ0jmR5cMf/vDi3e9+9+IDH/hAd+b11772ta6D+dOe9rTFU57ylG60//d//7c47rjjOifgkEMO6RrcOS3l9re//eTZ9L1/8kvaAxtJgbnXto8/N3LiGzwosmtdjj/++IWmw05nKR3vBmx6/vOfv7j5zW++cFTcO97xjsX73//+xU1ucpONmyGQ5qtf/eriH//xH0fnNXXwcUweYOXP//zPu8df/OIXL251q1stHv/4x0993VL3X3rppYtTTjml++6HPvSh3uO40eBLX/pS13RUB/u/+Iu/6L7liPI3velNi/e85z0dUL0JF2DjZS97WXdCEL7ad999LzesmjnHQ+tc/02g19gY/ud//mfxO7/zO92fvsvpBhp7O73t937v9xZ/9Ed/VLzX8+gpsEGm6IdNP8Vk3ePFi5/61KcWP/jBDxZ3uctdlrJ1xtZwK36PTgBcgasaPtiKMa36jTHeH3s/u+LMM89cWOMHP/jBe5o1A1TJzZWudKUusJfetywP7CQ+sv+75jj+VfDE3pTT2N7qO7/7u7+7kUGVMd7Z6t9P1eNzj29Onph7bDvtfQ382LAVYyABOgL8+O53v7t4xStesXjQgx60uP/979+N1ibwyEc+sjvS8OCDD158+9vf7iLCQ8dacroY5YwuoEpcfe/fMJJszHBKNJxjgKu8eyvXNufPOea+7Ds42oABjuZWXXN9813veldnjAyBH+ecc06nC0488cTFNa95zcWPf/zjLiNsE46EK9GBrrr44osH5zV1rdDhuc99bueky7pwqsmxxx67uN3tbrd4whOesOd1pTH96Ec/WpxwwgmLF77whSsZkr5L7770pS8t8hzj5DnPeU7n2AT48YlPfGJx8sknd/+/8Y1vPHX6a7mfzkDPr3/9693x6le/+tV7v9M35yFdtY71XwsBZnzpN77xjcVDH/rQLhvp7//+73tPLONkoOVLXvKSLtMrlXtZTRxIJ52FbEcmDZ7+3Oc+t3jve99bXKNVpwIIs6a1TtZ2jNcYv/Od73SBHn8e9ahHrTrtbXneugpasd2s+RgfbMsgJ3y0hvfHXkdnnnvuuYvHPvaxnU6K/fxtb3tbp9/f+ta3diC3+84///zF4x73uA6EXoYH1sVHU2VojCb2+qOPPrq7ja1w3eted+yRwd/jNaAb2gV4T+YB4G94wxu6/enud7/7St/IH56bJrMObsmXDenxJV95ucf69Kub5uaJuca7U9/TwI8NW7ka5/I//uM/Fg972MO6aGKt42fD5UC84AUvuAz4sWHT3+jhrJOGq7x7lWenEryGP6e+c5n7RdBkRRx11FHVMrDMd9Jn5vwmZ+ass84aBAk2hdY53YbosA7nFx28d8gBHBqTCLpsute85jXVDl4fr/zkJz/pDG4gRknv9oEfq/Lddj7fN+chfbOO9d/O+dd8G404Ebe85S07B26ojK2PPr/85S873nzGM55xOYADz+PddYIfX/jCF7qMilpncrvGG7z4J3/yJ9VjrVm/7bhnKh9sxxhrvjmF94fe12fTynp6/etf39mtt73tbbvH5+CBOd6Rz2WqDI3R1j5i7i7zrwUmp9J4ncD83DQZo9lW/n6d+1xJv66DJ7aSZpv2rQZ+bNiK5A4PhicMsjqkprlK4AfEUC8B2RwijFe72tW6VDaOgdRrEeTIKIlp5++PiJPfSzf81a9+1T0vRZ8Czn//27/925ehIGRUbb4UdRkmqdKGPstSucpVrrK4whWusPCsiPYcV+m76fykJEcaZaQnD403d3xLNHRfifY5vX7961936xn09OzQ+vi9MYp66Qez//77d/SLa8ra1tK5NBfPz+mQ66GAH0Q1rnOd61RnNKCp6IUIe16CMLbe//u//7u48MILO1nab7/9elPPvYOMobNxBd+Xvhl0HZsP/g9Z+uhHPzoZ/MAH+Ddk07/32WefPXrBz2MM1772tbuxh3yuKtcxxyHauyeMAoabyE+MdYqeyPk0BT/oNHKAFqETh8ak/wY+sZZ9WTZDvB6yFzT3TY7XFPAjerx4lj6ld9DFO9HEz/zbHPx7FTrVyvf/x96dwHtbjfvjv4/hxzE0HUI0kDljQqWiaJZCkbFCSVJJhTjGSpSpCJXIUEQKTaSSSOQU4ugU5WQs8+xwnPN7vdf/d+3/eu7u6TvtZ+/9rPv12q9nP999f+97rc+61rWu67Ou61ru69LjuZzV+9ynq4aMv/6LDiKr0m30f+21114hwq6bjGaRSWQKAVKPwJkP8kN0CX04lPxYXu2dhdM6ypyZ5r2jysE0370QnzV0Q28aMjCNZ9QxHHUOLY8xGIrxtNq2GDAZt6+zJD+69Ou47S3fuzkChfxYYFKRO5frrLNOde6556Ywa+kqDCQpL8LX7DQx6hVMlPvOqRZS63cpMnaL5PeJ9ECGnHnmmdUpp5ySQpyFZAsf5xzVny8n+aSTTqrOOuusFMortJyTKGT8iU98YnLct9hii+r6669PkSfCyaMGgdDFww8/vDrooIOSQ6vdUnV22mmn6rTTTktGrtxlxIh2yNusG1zaTGlK0RHyqM7JhRdemPq76667pv5Q4oceemi1xhprpM85q03v3W677arzzz8/PWuVVVZJuwcc35VWWinVXPCcpu/BD2kUl/DAq666qhFDRjvCqQl7bYRTG57Cd7Wx69nIgaOOOqo6+OCDkxP+hje8IY353nvvndrY9t362GqLwplHH310qjnB0N5xxx3TTsr++++fZMWz11tvvda+CMvO5RP+nHj4ItssCIpQGq/99tuv2nzzzZPcuC+/gsGG6z777JPyff0ceeSR1Y033lidfPLJSQaMPRkiowceeGC15ZZbVrvvvnsi9YSC++5xxx2XCkty9rVBXnjbeJ9zzjmJRNprr72qa665JrVX+sRGG22UmsfR42xccMEFKayWoyo8ebfddmt9p3d39Qe5Rz68S2ra9ttvn55/6qmnVuZ3W9qLHF199HdzxRy0o3z88cdXl19+ecKW869PCM211lor9Zs8mnPkDo4HHHBAyqGeZF7nYxftqmMfxT31U6QFvRHtMJZ+tM3Vpifq88698T59MSYIAk6z+QsDOrGtTfe4xz1SW6QiuMgT0pGO9Jyuees+smScYCgd4YQTTkh1P8jI0MiPXJ+RYzro4osvTrt65GsaOJlH1oQjjjgizR/ziNz599prr03/eg8chJXTobAjS+ZqEOKImq4+qynVpauC/OoafzpXOLu1i05WB4U8qGE1jd3NBbac36w5daOZziELF110UWN0xzTID/rJJgYCsJ4yZ+6IVhF1MoT8mHZ7EWEI6aa21cHrclqDzLNGtdVdmW/ZQHa7YtMqf/+ocuC70UcbR0PnSuBbJ1a7cA9y1ne8EyFbJ2X7sAzSN/ofpH/b94Y65qMQF0Hi1vs+yjP6+hlr1JA51CUPQ94z6T1DMY739MnbpHolZMR8HSrPfW0aF6NR2zIN8qMJvz792tW/NnkfF5Ol/r1CfiywEW6K/KjnkNeVGOOXM8uhi5xjRjdH0Xfl8jGiONFNkR/152vDJptskgxTBhHFgGRAoMT3IxfcO9xz0003VXvuuWdyeKIIoedwqI855pjkwHEioihrV0icsGrP2HTTTVP77fQiCp7whCekz/WXwYicYey0vVeky+qrr54cJM4BDLCqvs+Z5AQ3tdf3mnIsmzAcgn0bnjDUD8ZM2/jAW/84JbDzLP9X+FKYtWuUseWY6Lc8Ut83tiJajDfio0+O6vIZ/eeQc2pWXXXVRKTII5WWgmiqX9oL48hljVQBDprxjQUAUcH5VxuDU6feQhjvgalxzR1R7Wkab6QMUg55iBjkeCG+zBkkHgMJxkgi7RO1hHhCuJHxfffdN2EPp/o7u/qjzXBAAPkXgRHzSVRCV82PpigbZN5WW22VSA9OvIKVW2+9dXLMkZzGL2r/cLZ9jnjgDI8zr5vUYxsO4fyefvrpN9MTiEypel16om3e1dNeAj9YRl2NtjaFbGlbjnXfvDUnkQRkOmokXX311SnNynwZSn54b5PRyXiaNk6ISPoEyY1oMv5IhZhn6ntItUJcIU7r8uX/Q/rcpm+GjL8xQNQjc7WBDkRgmhtDDeBZLdmIHeSweakt2267bSL7kVV0kvmGKEbEIY0QZCKBYGost9lmm2VkTCoJQhL56Af+yPcodGwTAGFlTiMnbCpwBDbeeOO5fP/QLcgJhCaSk+5/xjOekcjrnKSv4wLbkFVzxe/596wtiHmkOALYhoj1VB+9p37JOZ9WexGPZBVBSTebZzYCbJS09anJaTUuIvKQu+wBNSGsReTY2k+2jB89YM03porKG2MkuhoINgqQ7MbaGCPs8+hKOJANsgsD+tXGjXlkbtv44NwbP6Q/QoneVbwT7sYQ7gjH6FvuPPXJAX2HdKXfbQCcffbZ6XfPyCNnbWpYy7yHrMFYHRonVOkrW6oLd/1nP6qjhaRF0iNO2/QdEpp9V5f9yy67rPrc5z6X7MKoDwSzLoKzriPhbRzYid4fxFxdBrzn2GOPTTrF+CqIDRPErr6y78wXGyPsJiRO/RmjjG29rt6QOWRc+uQhn2tkic2MqDYPI+WN3vGDKKXrEds2HWBk3tKp/nWZF+Sc7Nu0FI3NhmLTR10VesfmjuflNk181+aLTVfjTJ7oINhOqlfIs3dap2ws6YcUJz5GWyT40DlQ11l5H+FoDVenxjxn65mffW3p0+PwoBfPO++8tMHlPeQs5kZ8FlF9nud+xc9tHKtp5h5zzng0rQdspyaZ0F+6jbxbQ4y1OUGn8LfM+1HkZlZr60J8biE/FtiojEN+cOgtDowmO+QuE4FjwOiyiIziIGsDJpvyDAfbQktJhaNYX0DCKWNwc2JdFmikhQWVYhD9wRncbLPNqvXXX7/RMfY9io6hQSEzivSPklTs0ftFkFh0GBqMUM5g03sZPgiDJpa2q73xvSanvU4gDcG+Dc+8MGTb+ETFc8a4HTJEACMmLww2ythayDiijF3PYQRyOslNjGmXHDU55BYTxp0xQ7QxmhBWdvLrl7FTxNPiYFw4mS6GEYUdZJCFmuwgU5xoFIZLPK/PAW8qumlHy48FT/vIFsMBfowGubXaFzJeb3vTO/v6I9KJAcEAI/dxDdk5aMK66bOQQYaeMY0rDEqLsL+NM6+b1GMf9uPqibZ511TzA36uccmPrnnLUGY4G9s4lce7huycNdX8aCM/po0T59g8RCRwjI27yDwGL6eJEcTRDJ2eyxLHl+MwpM995EdXv+gGawB55Owy+DjAXU78fC7RQbzDCGGvXfSE9UvhRU4xJ5GhTo9aX131+QwDBQvdZ31y0a++I0otJ+J811g01fXwmYgl93PUtQeZaW3uK4ToOxzliM5EfHsGfR81FEI2OU5DIj+ir5O01zpGRo17EMLWEMQ3WyHaVh/3us0Rp94FSR7kGRJbnznNsOYoIjfYH5yMKBzImYsi8tYBTjuCvK2gdNQV0q6cZEYgIa3gZ32uE4jWImsZjJEmTfLShSvCnv1jPUXCc07hJuURgc8hR3BYa8isuR76zWfmm4st0YU7HG0GhE6NgpjI9a7acrnsszvZZSIqgzQ2tuaQtrYRnE06sonsqn/GqTdmfhT/j40xujDmmPG2gYGsimhXY5XXjomxNf/z9d9csYHTFJVYX2eb5lATodwkD006rinqK3AyR9hM2oaYsEmDBGJ/xbxACPrMPWxqOgN5nxMdddzdJ9qRfanvosSRN0hJMsyXmFSvIGREccbGQsgZvRryXMdjyBxoWydiLjienn2pby7rnTnf1ZYbbrhhkB6PDRnPy/V4XbeHXSsC2FqAtDPfrItxkl/fepDXgIoTAeuba9aqiPBm2w6Rm/lcZxfCuwr5sRBGIWvDOORHCDan0m5DfkVe/CgOcpODVTfu6ouQ59vlotDqJxrYVafgGGJ+7DS5sJW5Q5i3OxQ6xtwOvH4waBgdFg8KPSJaut7LKNF27w9j1nv62tsUOtuE4RDsh+DZNj6cEUac3QmLDxwYifluzChjq+/GiKJlPFPWgeW4fcmNQkYmhlp0SVP0TMgNQyWIuhh3hIi2hCOEEefMeaZ/cwepzwGvj7d3cEgsrtJNGIUYf7tW8GPwIvzsArZFYzS9s68/SDY7kvVokUnID3jYNYldkjYHJj5n5JOZIXI4JCS4D/uceBpVTzTNu1mQH12yzqDgZNRlYdrkx7RxiqgnxA0nx444R0m0DUMv0k1idzCXB7vkTfLf1Oc+8qOrX4xETrij2c0/jhHjD2k3amj9rJZu819kVZALcNNGkY+IWI4Vh9rOWhQ3zeczGUZ6iEBgqDK642qa933GrvUtHPdYu5qiOOt4KGYYaa1IgHACGN1BdMyC/OhrL0OfMym1Ntb/IJGRczmBm/eprkui7RwyO6NxRT+RzuZxnI6H+KEHg/ywmcKeMF7WU8SE6Meuiz4XGWNuudfaxwnlXIsm1HYyESS+Z8W8tBnE5rHGjSIHUVRUJOzOO+88R4A5oSMcrbpObop468OdA0X2/djAMh/JMN0QKYtN2NTJD6QC5xxONi+keyCF2GttxYDHIT8e97jHJSKQXcRJd8XpM/RdnJYS+CNmRLKQtTr54bvwIR/mmnmOpIMFu1o/2q62ORRjMEQemp7dRX6wnaJ/9fcHBvUTcZowrn8Wzr4oa9+P6Dz2ok0xdtskegWm5iTZyjcWzKuwa5pkbcgcaBuf0BtIvFy39LWF7kYATaLH67oduYuYyFNNpXzDHYFlbe5bD3Lyw7zn81lPI6oeDuE/WScQLTHOXXIzq/V0oT63kB8LbGTGIT+kGVhwKKdg7XUL00/hC7PNDVbGmF1WbLmrKe0lP27XPX3kh3YLKWVs5bsEdtrtstt9tHtvcofBgLXPjYR8KEIxuZ8TbYGLMM9wVH3e9V7PC/LD7zk2Q75XF40mDDkM+tWF/RCns+nZxoVxhsGPlJJQYggGzi+iCaMfxnDf2OpT7BDbURSCF4v7EDlq6ksYDtrrWaI57FQ1XW1pCJwif7MzZME1/mTU7iBjun6yUW7siSISrm5nR2hhPSpAO8LgJaPa6R1hXCDVvA/GMMh3fvJ2MeAi7SXeyaCO99WPLdQfYe4RejutyA/vy3cXom/CrjkCcUWaxmGHHTYX+THqvG4awz7su5zfcebdqORHLg90Xxg8xkd9CbukDKE2nUlfiZoYEgVRx2eUyI9p45TPQ8Y9HEQqIEI4vJyAfF5OI/Ij1zfmbt86IfqEYyFcO8KfYc0gjNpRy3tJzndSGZRCkRGnUgjIEhIkCONoa95vO5jwb6rpM4rT69lNRFMX+dQkj1LjpINoF6M736GeBflRJ2bq7YUnp5W+5li7kHQIYs4VsrbpqpMfnDA7+XViOe4L/NkA1n56kvOB8JdGYmfULjDSgs43tkEMtslgfR2h3+1kW0s5MKIspD/ltkbYT3ma26hyYK6wlziJojc5uP4f60A4vBxKkR/1CE/rXR/unC+kgUgW4fLICuuFdasrMivvi7Xf/LAOkS1klmgDmyGe2XaNSn6oe2YTzfzMowXIt37UjxVHuLINOPTW+ibyI6K+pP3YKLP5IoWpzZaJvrTNoSDdhshDEy5d5EfXHPY9mzv1eTGE/Ii1PVLe28bLOjeOXolUYnaryL+4zCvzkYy2HQffNwfa2tq2odPXFhFcUmMm0eM5kRG2CPujKcovX0u6Iuty8oNNY02tlzOIsY5akU0yOo7uX95r8zTfX8iPaaI5hWeNQ35EqJoJwKiwY+kS/mni2zUX1ikc0T0WKLsGmHnkyDTIjwhlRUhYQDG7DBpOqRxU/1qQ8pBru9dt5If21895t/BT6p5v1y2cZMZ903vtLjkdxS6cK4/86Gqv70XIZj6kTRjCFCvehf0Q8qPp2Zh9P3ZRou2RrmNsGXEMSIbP0LHVnwgzJCt2QhA4riFy1EZ+hOFg103YpDD6tivCHkX1RKFMDocUJoYvuYnwZ4aXhQLBo712MF15/QXGCgLDdzlgTeMNK+HnsdsYu0GcYXLJOOKUMfY4YnlYOFZdSgwHKGo+5O+0M8CoauoPp5MhqN35vHC/Bb8txUYfm7AmJxbUPPLDuCHD9CUPc9UPZGRe82Ma5Ecb9hb3Pud33HmX9zlCTPM53ScPUV/F/OHs2EUlp23zVq414ycf0yuvvHLuiHEORtM1LfJjHJy0J5wzv4tcUGzRmHPMOHr5vKzLV4Ro9/W5bS2hj/vG39+tT+aF+61P5i0CZKGQH0G8W1NEbdFNohejfg5cFZxui+iYhPzgIOYk8CTkh3GywWHtQPrS0XWnr24AxwlNXUVDc4N+nPZycMy7usHeZz7VnZhwdPvID2uCXX1yBk+1DMxftTo4B5wb84Od1HdFSi69yung6EfESDhTCJlJyY8cV/JkvYi0AJsedcfYRpeNEuMZYfScU1hHhOAQ3D2HriTz9KN0L2sNIqTtaiJy4sQ0az07DqkV9eianjMq+SFtV30DIpKy3wAAIABJREFUm2J2syMytE0m8nd2RTdqK8ffHBcBYle9y5bx3LY5FLv5Q+ShCZOFSn5Mole6MOmae3Ry3xxo+34f+dE0Pp5VJ1HzlK2h5OWk5EeTfs3Jj7Y5XciPPk1eVYX86Mdo3u7goAmL5OjZUTYpLUKMVmF3QvLs5rkHOy8EksOGEEBoUNyeYfdB6DNHlJFm0trNRHJwwuwG2sFW9Md38ucz8jh70QYhU/JA/Z/x5NnY9lgUg9mPwkgWXmFrFifOmNBQCx9j1y4PZ13khvf6vYlkCMBFKNhRQZB4DsNelAWjRb/jUnCo6b2iMRgoyAkXBl54bORpt32Pk9y009GEoSgXznob9hx6Oz5deCI4ghXOx0f7GVd2czjfxoaTjuyQK8jogquFYcjYctzDqPUcpFHdIerqi93DXD7tsOShdjCw28HYbgtvDZKFjDGuIvyanOuLEEAGjDQfzrvwS21E1MFjhx12SDsx8p1FhHgfGeRQGV9hik3jDSNED5mCFWfZzjsjlgx6pr4Ixcemm1PmDWIDscSAFLFUf6c5yCBu6g/5tnhFkTkOtVBdO5aKUjGWzXO7YkFYhkzXdYFdZzJCjhjyohYQQ+anS9voBA46h02ItZ0r88JxotLN+uSwbV7XHaEmHGBvrk2iJ5rmnXYbz+gzmeOkxxhHQdomeTA2LrJFjwhNt+uCODWeXbJOn0YhNN81hoxh7TEWZDWwjzET3p3rU++nZ8lv6GvjZrd42jhFG8I5ixO1zENtgkFep6AuXwgS5MOQPretJUPGn1FGRo2FtQym1gsyu1DqfsASZsZM+L81J46CFcXldzKRtzc3hq1vdGu9fkBboePcQKZzOF70kd/HJT+awtfztBfFIe2Ec3atibGTzLEhM301HmJncpz2NqVfwJzDrI3a1nTVnZiIdrDeNKW9cNgjdD9IQUSHdBc6HWFMR9pptgHQ5+RGm+K99LY2c76lowZpRk83pb2Q+0iD6nOeclzJYh4qrx0IbRtY/hUZqniie6QUuMhg/QSdPtzZBNaoGHv60ZpJbutkTj4+9ainiCoOZ1H0BJ0L7zZ7b1TyQ3vYA2wIhL+5aiOlKe1FW/XF2m+s6camyA/3RVSsDTDrHjnpsmWayI+YQ8bEeAyRh2mSH8ZRjQ76OCfpmwp213GPaBVkacydHD+bmuZKnhYzil4JTOppL95BZ/Fz2Ln1q54u0jQH9LWJtG0jP9rSXqItsZkzjh6P4qb1FJa2SA21QMgZQr1vPcjJj6ih1ZT2wv6gG8l6ify4+Qwr5EfjMrt4P4zjjpqOQxv1OKdxUYgjnOKIsUgd0Cah5AyuIUfb1VMh/J+DITS1qShZ/b1D2z/K97ow7MJ+SFvanh3He3Hwmo7N8+xRx9YzKX/Pa3I6xumLxZYBkhNTXf0e0q8+3EY9Pi4/xq9tdzPaRcbyGiS5k+v3+lj09UdbkVZRNFH0SdPz+/rc9fcYty5ZmeT5+XdHxb7+3lHm3dA2t7Wp6xi4LlnP/wZT+mu+j9McFaf67r3/k7Whp6kM6fOo+ibGT6Qhw9c8sJNtjVgoR5PmMhbGImKV4W3t4nCp9YGcqOu4ujMbUTV5FJkddaSZVL48RQ7ZK3IN0UHGOLQiNtpOARuS9tKU4x1OkbQUVxABCDmksl10u95IsJzUrs+9SdsbUU0isETpRa0XUVlkPYqQ1t9bd2Lqp4JFyoqoSEa/cYqNDvIqPQIBiDRAjER6E+LWDmr9JI82nRM1rpCa8ay4tymqEcmO7LN5hax1NZEfbbgaLw51RPvF+40xQsH3ODgiDG0SBMFQr6HVhzvdhpjNxwSGyM4gVZowqZMfNtzyKF+bTMhAz206Rcgzh5Ifccqg5yP/I9LO2mtOGUPEk35EFKTnG2uELyITkd1GfkRUrHkbNX761h7OcdscGioPTe8YN/IjimDCIlKCyL/naWdXwdMolmpTiJMdtVQCP5iT4bx2xKh6BSaiKm2kRSQ4GTNeNoya6quQsb45QGc2rXH1kylzrPvaQo7q0cBtejwIyUhpiWho61x8JnrYGNAFEf1Ij5nHoozo5D79mpMfTRGixroe9VvIj5vPsEJ+9Gm28veCQEGgEQHGqJ0XKQSMmqF50wXOgkBBoCCwkBEIBxPJEdFpdtkYuNJf4ihUZFtEvNi9E8XH0RXBpyaBdE/pFnYC7c4xpn0ugtIOKufc9zitdtwRHpxXUTGICBFi3itCjHHMkRYtE5/Vo+8CUwa1djK6OfycGjn1nAzRPaI+peHZaWRsi6TitLpHe7tqX0yjvRxQ2GiXHUrRCy6OQVPhW04DsgEBIELDd0TH2C1FHNl9FtnISePQyNV3skt+cdIcMckx0O/Y+bXL30a4tMko/DnbIg3z9KeoYyMSIWpFkA9jZzeeIxTyIsqgTw44m/rO2RRB65mibhFHIkIUKY32ixDlUIqk4gAbS86UlLI4FrkLd3IgOlDtKJFYoigU/uWoNh1B2iT73oPkEPFoHmif/oq2aTvGGClB/mCGlDKO5JP8G29RvyIxkYbal99nznB6FaD1fA6l9pMJ0aOcTM4vDDnW5KRJjvKNDHJCRoxvXw0Y8mHM2+ZQnzw0beIhq/XTPJe6ZE7olwhsBGHef+QEQjb/TBQ2/WXem0t0EuLA96NQL4xzPI0bXSKa0Xf137thRmZhItLJZs2keiUwiROsRIQjLI1xkJX1eTdkDjSdLliXLdHS+hmRtn1t8fdR9LgIOrqE/kaeKTYuEor+RqLonwgc5J1IV9FLxpSMi6axEdmkX5HRTTLheTGnbSSI2IEl3YIA1k/RqkPlZiFuRMzKTijkx6yQLc8tCCxxBIQSM5jtCgltldIRTP4S73rpXkGgILDEEeBAcq7DIEQocAyGOEQBTT2KjMMd0V+549MXNTYu1BHpFqe+eQ5nBsmSv3/U6KJptdd7tUeI+dDIpCYsmvpZv68p2tF4wGbUk4b6ZCHw0YYhUa51ealH7kWkledGRK02+HGvE2f8Hik4nudeabeOnUWU5CfZNOEeUVm+Jwokl5mh8hdF9iPVOm/v0GdM674hMtH0Lo6+3f1RCbGuOTSuPEyKRYwzmTHfjWtTVPioc2oaemVUTLrmgD5NcvW1ZVQ9ri0wp+vNq5iz0camvuTtH0e/TkuXToLjYvpuIT8W02iVthYEFhgCdhLtZmKgI89xgTWxNKcgUBAoCBQECgJLEoFIu5D2Uq/VgtyJo8676rgsSWAGdgohYLdcnTo2jBQEUQgKHperIFAQWJoIFPJjaY5r6VVBoCBQECgIFAQKAgWBgsASRiDSLqT7SHGJFBW7x2o3SJ+QYtSUurKEYRncNUVvpYpI25X+IupDWshCKsA8uDPlxoJAQWAQAoX8GARTuakgUBAoCBQECgIFgYJAQaAgsLAQQIA4qUONDnUGpGpJW1EnRETD0GKuC6tX89Ma6UJIIqfxOI1k6623LnjND/TlLQWB5YZAIT+WG/TlxQWBgkBBoCBQECgIFAQKAgWBgkBBoCBQECgIzAcChfyYD5Sn/A7hjFhqhZkw1Y9+9KMbj35tem0U0nHW+e9+97vqwQ9+cO855lNufnlcQaAgUBAoCBQECgIFgYJAQaAgUBAoCBQE5hWBQn7MK9yTvyzO4VbkyjF8L3zhC9MReo5CGnKpVv+Nb3wjHdmnwrrjpiapsj7kndO6R4Vpx6g5gstxZWuuuea0Ht36nOXxzll06j3veU/KaXV8HMKsXAWBgkBBoCBQECgIFAQKAgWBgkBBYEVCoJAfi2y05XU6G/5Nb3pTyuf8/ve/n86zb8rpRJS8+c1vTsWc7ne/+y3T0ze+8Y3VT37yk0VFfugP0uPb3/52OsM6Thfx//POO6865JBDpj6abe+c+otm/MDPfOYz1RlnnJHOF7/Xve4147eVxxcECgIFgYJAQaAgUBAoCBQECgIFgYWFQCE/FtZ49LbmP/7jP6qnP/3paRe/7+gy0SEve9nLqpe//OVLgvxoA+dTn/pU9d3vfjc59uUqCBQECgIFgYJAQaAgUBAoCBQECgIFgYJAHYFCfixAmVB9+sc//nGlLse9733vdPxWXEPJD+ktUh0++MEPVh//+MdbyY+3vvWtldQO1x3veMfqVre61TKI+NsPfvCD9Nm6666bqoj3XeN8p/5M9UhEtdzlLnepVl999fTeqFeSt/V73/te9eIXv7jafPPNG8kP33F02c9+9rMU8bDKKqvMHWH2l7/8pfrzn/+comakAHmna+WVV56rodL0zmhrUxu7sPnjH/+Y+uT5t73tbRPWolfivfD/61//Whk77WlKR8plQzRP/R59IiPecde73jX9XSX43//+95Xvekc+htEHZ9q7/xa3uEXqgnvhduONN1brrLNOksW11177ZvLRJwvl7wWBgkBBYCkicNVVV1Uf+tCHqlVXXbW6xz3ukSIy6+snfewaNbXUunbppZdWv/zlL6unPOUp1X3uc5+lCOGi69N3vvOd6ktf+lL1hz/8YUGOi3Z95StfqbTz7ne/e4r6HWKzjTIQ48r0KO9YSPeag5///OerH/3oR9VjH/vYQSnm7EZjwd4Km2q++jREL81XW0Z5j6h2sjsKzqM8fyncu6LNvVmOWSE/ZonuGM++7LLLEmnxile8olpttdWqU045JTnCz3/+81Oaype//OVU9+KlL31pKlb60Ic+NCnY/JKqQQGeeeaZ6ftSRCyE97znPZMD65L2omDqIx/5yOpJT3pSdf3116c6IH7cw2H+3Oc+l8gT7+OUO0P+oIMOSkenNV1d32G8nX766SnNZo011qhOPPHE9IgXvOAFaXFmOIposWggZCwc++yzT3Lape687nWvS4vIu971rurCCy9MhA7i4Ktf/Wp1+OGHVw95yEPSM5AKD3/4wxOhce2111ZHHHFEteeeeybjUX/088ADD0zv8f/DDjusesADHpC+s+OOO1Zf/OIXq0suuaQ69thjk1F73XXXLfNOhAMF1NZGZFX9gov26tOzn/3sRCQYEwvpJptskgxoY/6EJzwhYYCkkdakkC18IqXpiiuuSH01BsgKmBi7Jz/5yZUx/+hHP1pdcMEF1ate9aqEqWfstttuifgyrnB0pJuIoeiD78H5C1/4Qvo58sgjEzZvectbUj0ZMiOl6P3vf3/6iVSjMUS7fKUgUBAoCCwJBKwt++67b9KXn/zkJ9Na8rGPfSxtVsSFcH/uc5+b/kvH09lDL0S52lzWtE984hO9UZ5Dn1vumwwB48L+sI7HWjrZE6f7bZsWv/jFL6rXvOY1qZD9tGu6TSLT0+3p/D0tNvPYQ36e9axnzb3c39hQdXKTrcR2Y+ey3efrGqKX5qstXe9pwo1Nqv177bVX9ZKXvGQZnBdCm5d3G1bEuTdLzAv5MUt0R3z2D3/4w6QwOeyKmbrszFME2223XbXrrrumXf2haS+c4aOOOqo18gMZEVEhFkyGlvd7vvdQ8hzmxz/+8aktnsdBRkDc/va3v1nvhnzn4osvTs75CSecUK200kppcUBGIHCQBP5/1llnpb+L+EAGISVOOumkavvtt0/MsEiPaPevfvWr1E4OfZ72IuXHQgUzO2cuhoF33+lOd0rvpICRSJRKvO/qq69OOBx33HFzDH/+zvve9769bawDYwy15YADDph7pt0jDLe2e+fTnva0hPW2226bvo6kecYznpEWTmNifJA4yI5YTLULIYWgQnYdeuihaYyQHSJM9H333XdPRnpdbtzne2GUW3hggQy7853vnHY6jj766EQmiY5BhpDDQn6MOKnL7QWBgsCSQwCZTP9KP0VO05/Ws3/6p3+a62sQzD6Qfjpq9Mcoa/2SA3gBd2gxjMusarpNKtMLeFg7mxZ25nOe85xlnPLcjssfgLi0QWbeb7DBBvPW7SF6ad4a0/GiNtzacF4IbV7ebVhR596scC/kx6yQHeO5FBdnVLRGRGh4jIVMUU/EgFSEaZEfWFbGG+KhrnS0xd8w2FEg8/LLL69e/epX32yHK7o65DsICIuC3RMFW/fff/+U2uJCWFhcRHHos52L+jWU/Dj//PNT1MNnP/vZ9J64OP2IDRgjVzj8ImzifU2GTf5O3+lrY73NdgZEz5x22mmJWNlss82q9ddfPxnLrqZ3+g4yxxgZd1E6W221VdptQlC4RKUgVd7xjnfMRZbEeNbbkL8DvggkIdr6jeBwve1tb0tRKcgVO1sPetCDqp122inhJ3JmvsM3x5hC5SsFgYJAQWDmCMzKucwbvhic7JkDvQBfsBjGZT7kcwEOzcya1OaUs3mlpefRIDNrxIAHL5Zxb8OtkB8DBrncMhUECvkxFRin8xCKi6PNQc932H1+0UUXJYddFMG0yI/8tJe60vFOURrvfe97U/pHXBzgptog/j70OxzsvffeO/VRREFEkXDmkQMiPNqKlw4lP9qiXnwudQQRoYYJ8kNKULyvj/y49a1v3dvGJmnA2p599tnpR6qO6/jjj09ESJsxBU/3G3ffERmSk1HxHoQSEkTNjrYw1/wdTgeyWCM1RMDkF0IEKXPNNdckjMgA4uV5z3tewq0p4mc60l+eUhAoCBQEFg4CUhxcec2taN18OBmjOtnWgagzUK89Mi1UuzBpW/ekzOZ1tKIGldTMUaNh6u+wrorgrEfdjNpfzwjspH3Crw3DUcelqy1RU8y62labQx/rGPb1r00+p4l9XxuG/h32f/rTn1rtyqHP6ZLNUca36X1NTrm6PHvssce8pWgMkYNx9dJ86I7AtQu3UcmPUdsd99vwi83VfN7FfPT3UXXTkLk1qv4cKvvj3jdJf8d950L5XiE/FspIVFVybNV+yHOHTShRA04zmSTyQ6qHiAf1IkzqupKsK5028sAi3GYYDPmO/siRFtmgn9JVOOAUEWJHiocogzzywwT1XrVP+sgPbVCg0/2IlE9/+tPLFKgSWYN1ziM/RiE/EAx9bayLlLol0nakrTByFDQVZaGorSgYhZ7qhJbFWt0XqTHGXQEzKTH1PGP3+ZHjqzBXHvkBawum8UZmxDtEnSB9XDlZEvcLSYQ1Ysbl3dru3g033HABzZjSlIJAQaAgMF0EvvnNb6Y0SOmS1iVrihRERbXpcumA0j85bOoyWROsqxz8uOj4Y445Jh3NvtZaa81taJx88smVH5sZTikT2afmFJ1rbTj44IPnCOZwsqVqSoNsu4+OR6Rb8574xCem+iM2GKRZimoUBfnOd74zvcNmAwfAmifd0tpjndEW7dQen1l/pT/G1YWJVB9rhz6deuqp1dZbb53wgd2mm26a6lDtsMMO6Sc2cURlepf0APZN1KhyJLt2SLGUuul3dgL8pb9GWpF1UV+MiShZOKuftfPOOyf7JMf5Ix/5SCL74aAOljbEZ8ZQGq8oR+kJ2qqOCzus7TS9GBcpqN5lE0Ekq3ZYJ623UkptHBkT+EpLtYGhBoy+s3/UcrG27rLLLtW3vvWtSmStk/nWXHPNBLtU12gHLP1ex8F9sLAxwm7yI0r43//939MaHut7jA+7p449+ZFqrbaX6NItt9yy+vWvf53kGfbab91vkmn9h+nQcSNHbBTjpp3eYw5J+SarYZeE3LEJpfZK0ZZ+TZ5gJh0avsbNM42hsddG9iV7CBZd40u+Yi52yYi21O1jaddsOmOqBp7aaOavSGZtfuUrX5nmmzEjezfccMMgjL1ryFwie/nlnU16SX09fWyTQ5/PWnfk7ezCzVwPnOkKdr9C0qGncp0UOo/8wIKcilA3/5pISzoPDv62zTbbpPmm3l/UcPF3cqPmnyLB8CSf9JB3qa/Hl3A/TMmOgyD4Emo5tem10KFtMiqSfMj8YeNPup7ASpS4zWtkMV+Kr2QO0f/6kq9h011VF97TCvmxgMbEAqBGg9oNFiGX6AyfSUUYteYH5bvffvullAhM5hlnnJGUMwOij/xwyoeJbkGhvH2H4cdpVyDTpK1ffd+hCCgJiodSYfxQViIKFP90UWIWNcaDienSD8afRbtOfqhHoU8Up+iNiKaQSqP9FnJkRbTfe032vObHKOSHehp9bazjQqGLdNE+KScu/WCI5OQHJRg1P7Dj0msY1cbdIn7IIYckRcsYocQpbAuegqeID6ksiJLIMWWkUdjyTinrnGDJa68wql2UPSNORI4Fh1HqPZQ/vODPCGLokCX9iZSoBTSNSlMKAgWBgsBYCNDLHFAbEXR9rMHWEsRErFNDd1gRJx/+8IeXieYM55metp4yROleel6h7aixNeQ+utm6wCD3Lyc5amcxuCOyMpwK66A1wpr305/+dC5c38aIdcA6Yt1hf4QjOgQTJIY1jkNojcv7w7lFbnAUETmBbaSDWsPZAGqnwOtFL3pRctpFG2ovo5xjEvWpwm7gFAdBzzZhB1jvEQS+F7W0jGekJQSmxtJnbCMbAxH5GW1C4PSRH9bbsC2sxYqYawfMESCBAUdfvzlbCtSz5fSP85RvPqizxfbhMLNf/E3kp88U0o0ITLZRrPGwQKhYq8NmNNbaFc/Qlljvu7An097NSYRjpN6qiZbXeWuS6SHjxr6VTgsnzw/585mNKlfbbjsZQGhw3sxLbTVm7icvuSzoIwLQd2DaNb5DZKSJ/PBZXZZyhdMWwTAE4yFzqS1KqEkvtcmheW5uzFJ3NCnhIbg16SlyYu5E6jyfIOYPGeUn8U2QpPULWUau6duQMXLCLyJ7SFsEqrlFN9KdUr7pfURWzAV6yPfMc4QZopRcd+k1Ee1dMiqyfsj80adx1xOkYByEQEZc5g/cYGjdEOGY16waawFdRF8q5McCGyzKGAtv4eVYSj3YYost0u6AyY41Z2AgJRRFpRCawnJ1ywRlwFgEMXp2Riy+lIBJrMaGic+hxfpzxp16ovgm9tMOUJxKYvFlvCi8KnKg7bIYN30Hc0mx2O3QJoaaexkg2Gfvo7ww6O7hYDNiGHeUi6Kddk+QG9rOMGJ8YPe13c4HZY4siugW9VEYBZ5pd8Z9FD0jDbMb9VUoH3gqZsrYCHy1CRFQf2dXG5vSQiyElDbCiHKWOkSB+t1CHouB8XafHRCkhv7bfYxaG3aCKCw7THYbnP6y3nrrzRk9iCWKjExQ8HaSkF92AXO5UU2bQYoYofTDMLRIapPoEoYDsoMRaMeMLEWdEAaS51H+D3vYwxbYDCrNKQgUBAoCoyMQRZ8ZgkjpqIUUhi8j1lqArJgG+YFQjtNgmhyC+KzrPsSENaIe4RgOj4Ln0kjDGbPWW58ZufGZ9TwiLQOD2BAYionaWnlx9XohcuS9NRyZLgpFVILL2mJXNeqcMe6t5ewe6Zlh8MezrdGIEs4MUilPybVmWc+s6zZDujDNyQ9rph+1tLTPummtzuuu5dLUlvZik0bkTURnxn0c83ynPj7nVNmQiCvIAHYHrNhAngUfNlz8HbFhzQ6iRnthIbo3rlw+7aAPwd539MFYxI51Uyp2G/nRNW7sHLLKBnViYZw41xSB2jRz81ptMS7Rf3Zp3mayb16xsWz6dI3vEBmZNvnRh3E9grqtqH8TTk16qU0OZ6072jTwEPKjSU/FoQai4PlDNgFDf4aO5ksgJOrkEH3hXna1yA9/538gXukQf3PaIoKAbmRr2+TceOON52oG5rUXI0KiT6+Zl/yeLhnlm/TpvSDiu8iPrnWiSYa6DsQYffVcfN8o5McCHTO5YX//+98nzoMckofWB0G0Jc/bncV38mdGbp4aG23kTn5/5I02tZEBR8kJ95rmmfdD2xjpJIxpecWMkbyduTGFnOob98j9bKq9Ejl8CJMhedBxf44zLOPSXobqqPmPffJR/l4QKAgUBBYSAsh+mwGM43rNKYZvfjraNMiPcMBhMNQJq9/HsbOZEaefBZ5xH0daX5qM36bP6uTHUEykcIqq5DCI/IjviTpEzsTpYwh+Gyhx2Xm0yyrq0d+aDPL8s0g7tSlRr2/lPsR/ONdDMOXkcKJseNh0EHWD5BdR0rYL2kZ+xOc2DTj1bfchNexORzsDixgPEa/RN+Pxta99LUXLsmGMc8hN0/1N5IcNIVFFfdg3ER2jkB/1kwXrYxlOK/JL5EekOdvIgVfXrnOT0xcF8u1q27Bjw7h8Ln1BpAgSrGt8h8jItMmPel2/OsZSr7rmUpfO7CI/bFjl0Uyz1h2TkB/56Y11PWUOkOd65LHIKHoBgRHEdbQBSYEUIXsuz4/TE80vpFykPrW1uwnbPr1G9rSzS0aD/OibP9rVRX50rSdB0ogcD6Lb+F9yySWJJMxJ5IW0Js+yLYX8mCW65dkFgQEITLOA2oDXlVsKAgWBgkBBoIZAGLIc08VCfiANOAOzIj+GYsLJRHQwooV4M6htDjD+RUN2PScfhj7yI05bUwtgGuSHd9sAECUqYkDkSETBRvpRfaL0kR+iOUR1tN0Xzlsf+SGiQxSrSB3psJx6ER9x3Oqo5EeTXOd9mzX5AWcpQXAxvzj5HE8ynNeXaVJMXeRHkyzkz+ga32mSH7FpZIOtK+2lj/xAeHXNpWmRH7PWHUPJjybchpAf9fnTt6DZhFT3QgT5mWeemaKlyKMIs0nJj7a5FQRdn4z26b0hkR99ZDq5I1eiGhGNIrXoqRW1jl8hP/pmTPl7QWCGCNghO+ecc1K6iZA86Tdt4bYzbEZ5dEGgIFAQWKERiN0xkW5NaS9XXnnlXHrBQon84EA2FfbmyFtLOM4c5nEjP4ZiolaIdUxKpV3OODUsdvPbwsMJnGKQSBORjH1OgPRbqaxSPpvSXqRkBhE0xLFFdiBuYkccYWOHmKPUduJcX9qLeliIk7b7IgLC2DSlvfgugkMESR6Kn6e9OKkOXtKwOFj1QucwQuggiNrSXurYz5r8EGWjtowUHJfo1KHRxE3kR1vai2erPyd9TVpV1/gOkRHPayIz6t+VzuKdZGkS8kPqe9dcmhb5MWvdMZQfNsoxAAAgAElEQVT8aMKti/xoSnvxLnNXaQARTnGSS7SB4y99PlK8zW8yhUARdSSNHsEYaS9Nz2vS+X16TfS1OiP1tJdcRqWr9em9SckP/bWm6aPUfzph2pHwi814KOTHYhux0t4lhUCk5ESnSorJkhre0pmCQEFgESHQVAi6XnRcdxjCnPa8fkVTN8cNU/asIY5ZUyHsKHgatZvsqo9LfmjHEEyQLWpxqE8RxdAVMM1TVj1HgUUOexT+VktKkVfkfxT+6wv/VgxcdIm0BvXQXJ6TFzPn/NRrZLjPqQZSgSLE3fg4GSWKe7tHzRDPCye9Pq4xLqIyohh8FDxVXyuKzEYxzfrJMVGwMQqeRp0wxTkRIt7POUGM5Hn8wvoVYYSPKwrC1wudIz3UBcl3m4dgP2vyw3hwNBWmDWeuTpK1qYqoz2a8pDbERRY4rnnBV/g6GUO6Fae3a3yHyEgb+RG7+k4mURiTTCHn7KRPQn4MmUttODXppTY5nA/d0dTOIbh1kR8xf4wr3YFgcMFNbQ/pLPUUKnJA7+T3I13U+KOzFPSlLxGq6h3Vn+f/OaGYp4H3zS3zsUtGzeNZkx+IQvrSu+gQxKOfptT5RbRcT9TUQn5MBF/5ckGgIFAQKAgUBAoCSwGBOGZSDQg77y41NThSjEZ1F6JguF1GURcMdUVF80sotxohCncK7beTzyF18oTdaM+3w69WAWObU55/hgRXwLrvPo68mlyiBhmydvY40drGkVYjg0OgzoSikIp1iwhRyE9h8bbPVlllldQ3hQAV24y2NGHCiEbiS3GRQ45sQR54r6NJkQEcwsA2TnJBkmirOh1y0TmPTumwI81ZgDniCYbxmVx/z1InxE6mk860z5go1u57SBeX94kCcYKZAusK1ooYsauOHFFcnFOgWGwUlber7O9ImrZUDOSHCAbFxpE7xt97EB8IEbVDOFXG3wkSe+yxx82K08PLKS6cbzLAceNEOelPGD4Hz3HLnCL4aac+w9VYqA0Gb7vGdpWNP/IHMaA/HEOfG0Pv55RHQXQY5diTG3KgaG3ItIKSl156aSouH58ZJ7VHcpn2fO8ZMm4KyiILOaGiW2GgTxwyRWHzo4xjLpHtvvnmGUL4Rckg1bTFyTcOBICfcWgb3yEyoiAw2czninmAtDLu6twooq8dxsCYGnf3kxG4Sasw3/owNlZIq765VNe1bTi5r0sOpYHMUnfQP/UrMK/jJh1liJ6Cvflr/viOeSyqSAFTJGrToQPID8SQcaCLETDGCMHp0ATRak7Boqs9g55HNopko8uDfNMXeol8RbpIl17zbFebjD7wgQ8cpPfoeXWVxl1PfN8pQtYgYwI/eKnpR2bzI9aXwjo+pA+F/BiCUrmnIFAQKAgUBAoCBYEVAoEoBK2zQ0PzlzcwEUU4q+jBNky8F1nA2eQMx+lkHHgOIAfUiQcIDte0sI1i7hHCLYqg6QpckCKwUWgzCnw7HcL3PIMjUI9W6RvTSTHnWHW9t+nvHDMFHQPnHNModG5XX+H0uuxOC/s+XOp/R94I/ycTolmCoNIe5NSrX/3qVCcGWTDO1SYLQ8e3S0b62tNVgL7vu/W/jzqXRn1+2/2TyvE47ZgGbn3zJ9oVdUXMD/Ot7UCAoc9r6m/f3Bqqr8bBsu87yB9RLwjjiGzxHdGLToQUvYREWpGuQn6sSKNd+loQKAgUBAoCBYGCQEFgSggoZmr38B3veMdcOkM8Wu0Ff7PrGqkOU3ptecwiQiBSHRRYzE8c0QVEDRnhfNX/toi6OJWmlrk0FRjLQ2oIKG6LeGyqYyS6UIRdW42jpQpmIT+W6siWfhUECgIFgYJAQaAgUBCYIQKMaqksIhKkfUTYuVBy6QJSMA477LByXPoMx2ChPzpSHaT2SHGJlCK75WotCOeXftF36stC7+ek7StzaVIEy/ebEJCqJ6VOOtUGG2wwVxNFKqDPkY8rGvFYyI8yVwoCBYGCQEGgIFAQKAgUBMZCgBOL5FDPRFi5goNSLhjUanHkKRpjvaB8adEjgACJ0+1uuummypGw0l8e8YhHVBtttNFcKsyi7+iEHShzaUIAy9cbEVAvSD0celrBVuS0aDy1p/IiwisKfIX8WFFGuvSzIFAQKAgUBAoCBYGCQEGgIFAQKAgUBAoCKygChfxYQQe+dLsgUBAoCBQECgIFgYJAQaAgUBAoCBQECgIrCgKF/FhRRrr0syBQECgIFAQKAgWBgkBBoCBQECgIFAQKAisoAoX8WEEHvnS7IFAQKAgUBAoCBYGCQEGgIFAQKAgUBAoCKwoChfxYUUa69LMgUBAoCBQECgIFgYJAQaAgUBAoCBQECgIrKAKF/FhBB750uyBQECgIFAQKAgWB8RC46qqrqg996EPVqquuWt3jHveonvnMZ1a3utWtxnvYIvrWH//4x3RSh58h1z/+8Y/q3/7t36qvfOUr6ZSBZz/72dUd7nCH3q/+6U9/qs4+++zKMY3wdUrBOuusU+22226Dvt/7ggV4w6jYzroL3/nOd6ovfelL6QSfpzzlKdV97nOfWb9y8POdHEOmfvSjH1WPfexjqw033LDxu0Pv63sxDLwPJne/+92rpz71qa1zwEkaX//616tvfOMbI8l8UxvGnT99/Rn17/p05ZVXVn/9618HffWe97xntdpqqw3GbNBDx7jpL3/5S/oW3TMf10IZr/no62J+RyE/FvPolbYXBAoCBYGCQEGgIDCvCFx77bXVvvvuWx155JHVJz/5yXSE4Mc+9rHq3ve+98zb4chQTvLtb3/7mR0h67hN5AOSwrG1cX33u9+tdtlll+rRj3509a53vSu1oe/SXscsnnzyydU555xTffSjH+09WvHGG2+s9t9//+pJT3pS9YxnPKP67W9/W+2xxx7J8Rry/b42Nf39b3/7W8VxmbWTNE1sx+nnKN8hZxdeeGEirM4999x0dPFCuTi1CLHnP//51cEHH1w961nPamza0Pv6+vXf//3f1S9+8YvqNa95TXXLW96yevvb394qK8b4d7/7XfW+972v+uIXvziRzI4zf/r6Ms7ff/rTnyY52GSTTaodd9wxEZHIIJ89/elPr17/+tdX+n3ZZZdVb3nLW9L89fmvfvWr6o1vfGMFvy7MxmlT33d+9rOfVc997nPTbYjqu93tbn1fmfjvXeM1H7p74g6sIA8o5McKMtClmwWBgkBBoCBQECgITI4Ap4bh/+53v7u6zW1uU3GwVlpppWWIgsnf0vyEP//5z8m5eMlLXtJLIozbBk7ecccdVx1yyCHLOHgcGU7OQx7ykERGcAKHXkiLD3/4w4McwY9//OPViSeeWJ1yyinVne985znnxf9nRX6IcBBF0OZED+1n332zwLbvnZP8XeQNJ5asLyTyQ5/Io/F6znOe0zluQ+8bghNH/ic/+ckgR34Ume979zSf1feupr+Tg/e///1p/gdBGLIhCuZf//Vf5752wQUXpKiXl7/85emzUTAbp21t36GX3/rWt6Y/v+xlL5s5sZm3o2m85kN3TxO/pfysQn4s5dEtfSsIFAQKAgWBgkBBYKoILC9jXifswHI0ECD/8i//MtV+xcO+/e1vVx/4wAeqI444YmoOwyjOm3svueSSZRzMUb4/DigILZEusyY/ZoHtOP0d+p1CfiyL1Chzf5oyO81nDR37/D5yi/B90YteNPdxG/nx/e9/vzrrrLOqAw44YLmSH+P0c1rfaRqv+dDd02r/Un9OIT+W+giX/hUECgIFgYJAQaAgMBICQv5dTfUpRnGARnrp/7vZjqU0jHo0idBxO5kXXXRRZwREV9v72iPdRcSHFJBRwtQj1P+2t71tI2EyivM2K/IDfmo3SNfJa5Z873vfS5EsomkmJT+MnfSclVde+WZpSeNia8wmGdN8zD3n73//e5ItdRzs4uepTXX5mE/yowu7JrkdGtHRdV+kKZCHISlPo8z9UWRe/9rmvb91PYuuIFtNMudvZP6Od7xjSktRl2ic2kTq9vz4xz9OKS9xtZEfv/nNb1LU1gte8IIUGTcKZqOOR7RlVLnu04OT/r0+XkN0d58OHbVNXXIx6rOW2v2F/FhqI1r6UxAoCBQECgIFgYLAWAh885vfrE444YRU4FFaByNW3YnNN9881a44+uijqy984QvJ2VD74q53vWt10EEHJcejfn3wgx+s3vve91Zf+9rXqje96U2J0Hjwgx9cfepTn6o22GCDaq+99lrG4ZJ2IaLDu9Zee+0UfSHHfuedd071BkRinH/++cm53mKLLZIDv/HGG8/ltWu7Whzu59iqR6JGgUKVam74QZx4v7olD3jAA1JBS2SAugnef9hhh1Vf/vKXk3OsfzAQ1v6oRz2qesMb3lCdfvrp1TbbbDNHjHBWPvvZz1bXXXddteWWW6YipX7n8ETKSp/zFripkwBfxSIVqpRmcetb3zr9+frrr09OeqS95P35yEc+kkgL2MBZH+OzcCqPP/74Sg0AbeTE3XTTTdU+++yTdqhPOumk6qtf/Wq10UYbVQo1wkPNAs7dO9/5zoQRfETcKHT7yle+cpnPvMP4vOc970lthpnfyQ1nUbuvvvrqkbH13D551N/PfOYz1VprrZXIG7vufleDJn+/8SaPUljIKjy+9a1vJZnoiiAKB1f9FU7zIx7xiFQHhHzuueee6X1IMthydBUfhavvkT1ySFb322+/9Pemqw873yFnxlXq1Pbbb5/mABkhezlpNep9nHRFdOEjVUNaR8it+fDmN785zR8/oh/UGbnd7W43iBgkqzDXPvLbNC761jXvg6hoIj9+/etfJzJUQeCHP/zhKS1lu+22q3baaadKigVd8KAHPSjpGqkoahSFjI6lHGtfaiM/6s+mC2644Ybq8Y9/fKqFQv7I5yte8Yq5QrUxbl3j0dTmNrmmw+kAOhTu8INl33yhz9Vpud/97rfMHDJG9O95551X3f/+9597XujE+CzmUj5e9H6X7u7ToTDra3foGRh1yUUX0TkNmVgszyjkx2IZqdLOgkBBoCBQECgIFARmhoCwbnnqnAjGr0t+/wtf+MLk/HLsXKPsZHKYkBEKM8o7Z4AjUThECAZkhx1nRjxnkjG92Wabpfe4jxPOYefIMly9WzvrtS9ELwhJz7+vH4qxSulwKk04K5yht73tben92rfrrrtWxx57bHJO7D6/9KUvTe9vivyo950Dynl88pOfnIrA2uEUOYK0OPzww+cc3lF2wZvubfoMofC0pz0tjVlEbEQfowhm7LhyWvVRnxE08OQgIQPq38kFjGPuJB9jEnUNIpIA0RGfwcpzkV0K3yJwnve85yXnF96uUbEdKo+wMfba4J3kxJgjv+JEIrKnH1G3A1nx2te+NjlVQ8iPF7/4xWkn37Nh6rvkk/ze4ha3SGNux19tEFEGLn2HN9nocrqGYMdZJs+e6bQV16WXXprm1lFHHTU3/kPvu/jii6tXvepVc3NdpBPiA2lAbjnrimX6bKuttkrvM+4wuMtd7jKY/OgaFwU4h877uvxHFBHiA/YINwWJ6Rmkxw9+8IPqmmuumZPP6N/WW289tdoto5AfSBdEG12mLeYNGYzCyX3j0UScIcD65LpNlzSNi7Gmb0NP+67aRwgZZB+Swj2Kuub6t0knN723TXePokP75KlPLkIXzWwRXSQPLuTHIhmo0syCQEGgIFAQKAgUBGaDQDimnAi7qdI3XGGoi2awW86ZG4X8aEsbsFsfp2iI3uBwMartbCMq4uLEnnrqqcmJtYPZZECHYyN6IS8SitjgwHEa7dhHWw488MC5aJG64z+qgx5FUDfddNPkiIbjfcYZZyzjIMyC/GgiLeqfiZywEw7fIEiM5ac//ekUlXGve92rk/xoIjqaPjOeTkR53etel5xj+f3ex1mO946CrfFHQg2RR9iKUDjttNPSrrTLZ0gBxWM5bhw66S5IizXWWCP9zuEUWdSV7tEmv6JhnvjEJ86dAiOygOOtDaKEOGFIDaRJLs9Ns7cPuzi1A/mIsAgipZ7OMvQ+bUPUISJF9ojkcIkcMn7mIJLl8ssvT7/f6U53mmv2KHO/b1zue9/7Dp739fkDb6SSyKUgS6W3wFsUiDGGv59HPvKRqa/6s/rqqyd5mMY1CvlBXnLdlOsxurZrPIJ8qLc5yI8uuW4jP5rmC2IDYaigswv5CE9zKMjwJv07Kfkxig7tmufa2CcXQWxPY/wX8zMK+bGYR6+0vSBQECgIFAQKAgWBiRGw+2ZnXEpHfnKBBzNupXuEETyKA9TmPEbUgloTdus5yXbg69EWjHckiVQUu/ZNhrYddydeSDEQCRGpIj4Xwi39ICc/8qNBJyU/4GNHVCoJ51GIth1o/893R5cX+VHHr0lQuiI/hpIfnovckOIknUQEAXnJsR6F/JCWM1Qec6IjnLT6Z4g1qSccYPdIHVGQcs011+ycO23yG5+L+uFQkTXkhzQLBIsaEaKR/H3I1YUdJxRJk6cyeWad/Bh6n1Qd0U6IL2kicSFPkGUiiQ499NB0nGt9Po4y9/vGRYrF0Hlfnz8idhCjUowQGi4ROfSEua5/0kqkdK222mopqosjjyiZVurDKORHPVot12Nkp2s89NVYNV19ct1GfgQx2DZf5pP8GEWH9rW7Sy4e+tCHptQ+pFFcSDGfR7TWkLm6FO4p5MdSGMXSh4JAQaAgUBAoCBQExkYgHCLRAPNJfki/2HvvvRN5IYR9FPKDUxNFIkV4NH0/B2RIpETdQRduzliO3fG682cX3W58pAuolzA0baVtsIZ+f0h/xiE/5Oi71FQZSn7Y2Vb7heO/7bbbJjKgfgzrKNhKt+IQDpHHPic7HDz9kg4hJUc0kLEVUST9ou3qIz+kDamB4vJMBIVnigBRN0cNlb6rD7uhpMbQ+7rmek6qzJr8QFoMnfdN5AdyLY9KqOOsgObPf/7zlNomeky9ClEUiJBpXNMmP5pkfUg7u+R6oZIfobtFXdGdQ3XoEPKjTS4UhTU/EdRx0QH0DCJuRboK+bEijXbpa0GgIFAQKAgUBAoCN0MgQuE5+U1pL1deeeVcCPwou79tzqMoCYVEpYc87nGPS7nkV1xxRWPai3z5POokdlEZzhxNkSFqL9TTXnTyxhtvTKkTQveHkAV1B53BrECquieuet/l7J944onLOGF2pPXLv9/5zndSnv8nPvGJ1Ld6rZImUZwm+SECYYcddlimLoR36qfUlHXXXfdmuHDGYSbSZgj5EfUhnvCEJ8ylZeRpL94hqgc5lddT6cKW4yoVYIg89pEf0qXINJItUjg4xaIOEBdRB6RpLPrSXoxzONOKeiLzpGMgjkSawLHrGoKdsdJOUVIhh54Z9Vh23333RDTF+/vua0t78UztgTk5r9cwiZoPsBtyElLfuKgNM3TeD0l7yeUawWXcY2xFhSh4qg91cnfc5WBa5Edb2kuMh7SppsgEctEn1wuV/AjdLTIKaThUh/aRH01pL3V9N+54L6XvFfJjKY1m6UtBoCBQECgIFAQKAmMhEEX3FMJ0EorLDjznSki/HbIgADhJeb2AtheGgyAqgIMm5JzzxQmWnoK0cLpIFCyVouJ0DFcURpVKoE4HRxIJoqgmo973EQyezfGTPpMXaOTwHHPMMWkH3i72EPLDe4VOa4/ilfr/+c9/PjmyTeQHJzHP55d6owCjd3m39mofAmUo+YHQsUPdlzbTVFfDe5BKkSLBQdIeWEbBU/1APvmbU0wibQhJwrn2XY7phhtumI4JlS7gtI9wGjmW6ogoPuizploqcQ9nxQV/jugo2A6Vxz4nmxNMfpASUbzTbjNcECAPe9jDWudLk/xGwdPf/va3c/LrAVF7hiN35plnptoffdcQ7LRfeoOUnSje67lOnUH8RcFT71fIt+8+34Wt9BZ1fKLGQ8iIVBIFco27vkSRyCCM+iKsos994yIiZ+i8rzvxUdhylVVWSXM+ToUJuSa3+pD/zbzSR6Sa6BcFlsmx//eRVE3jGMWcRa90ESpD6mT0jUdT3Rjzt0+up01+BLEbuinSvcynPn3VprvJ71Ad2kd+9MkFfVeuqirkR5GCgkBBoCBQECgIFARWeATiuEV58lGrwAkFyIM4PtL/FcVDNsTpGeon9JEfjo1VsJFDzYBGgnA+hT/Hpd6AnUxOqqKZ3qV4IVIjTjsQyeFEAo60HVMOVBQ89H0F8UQgcOic9MLZ5YQ6iYRjpG926tUGcWoGsiD/DHGgbxwi71W7Q2FLtSGi79ogzQYpxMnigKgzADOh9Rwyu5mKLiIUOMvSIOxKeiYSCQ71SyREHd9ddtkl1dFwpKlaIjBnwPu+8eJQcIJhqZCp6JlzzjknOXMIK/1EyNj19i9n+Yc//GHa4ef82YGN5zgpRHQEHJ3Gg5RycUyc+qCGghB7Rx27x2kaogz0W1oB5weZxQn3d46m41nl1PuulCDO/lBsyYDvd8kjosY4B7ZkFWGV402e1KwxViIztAc54YJROM5NMqy9+r7eeutVd7jDHZLcwRzxgdTK5df3kT4IA5ERgV+XYiEbyMY+7BQa9lwyQP4570570W9jqNiucUAIDrlP22AbJ+RIQUHykQ9EF5kQSeXoZbIgckeRXISCz8mhsXdvkxwPGZeYB13znp4wdk3zx5Gm2kfe9F+UlQsZYYx8D5FqDsHNvED4kEMRUchY4x/E6pAFgPx7rvnjGSK66CB6wxiRv8AEWYTENHdDX2qLcct1KByRjV3j0dQ25If+NMk1DIwX3OgP/zdmxq5vvuRzyDzRPv2j5+k+dXzooPXXXz/NI/V5zBG6zfHlav40jVeb7nbiT5cOlUYnVaWv3SFPXXLRNdeHjP9SuaeQH0tlJEs/CgIFgYJAQaAgUBCYGAEpB5EXvfLKK6ejPMe98rQBxrIdQmH1bSdscLo4zdog1LvJWI32cfQ4pPk15PtD+sIp5VQgWLpOA/Gspnf6vp84NWfIO8e9hxMEVwQRbI1dEzZxXxv+UT+lCXdOHzyMh7/73cXhiwKScY92xLhoFwxyGRoFW++YVB6Nj74ZRzvDSCB9kJoyytWHX5AfnN5Rd5iHYhf3GUM4t4310Pv6sI2/Gz9jDT+ni0yqF+q4TzJvm8ZFnR6yqv1kNZfJUcZ8vu/tG4+6rpuGXI/ax7yN5hF5gHebvs6f36a7Z6FDh8zXUfu+VO4v5MdSGcnSj4JAQaAgUBAoCBQEFhQCbTUTFlQjS2MKAmMiwLEWMeEUCdERUp1ET3QVUR3zVeVrBYGCQEFgKggU8mMqMJaHFAQKAgWBgkBBoCBQEFgWASHeQtKlgQhfLldBYCkhIPVBSoD6MKJdRH1INZrWcapLCavSl4JAQWBhIFDIj4UxDqUVBYGCQEGgIFAQKAgsIQTU2Yg8fN1SuJGjOGq6wRKCpHRliSEghefcc8+tnIakcOrWW289V59miXW1dKcgUBBYIggU8mOJDGTpRkGgIFAQKAgUBAoCBYGCQEGgIFAQKAgUBAoCzQgU8qNIRkGgIFAQKAgUBAoCBYGCQEGgIFAQKAgUBAoCSxqBQn4s6eEtnSsIFAQKAgWBgkBBoCBQECgIFAQKAgWBgkBBoJAfRQYKAgWBgkBBoCBQECgIFAQKAgWBgkBBoCBQEFjSCBTyY0kPb+lcQaAgUBAoCBQECgIFgYJAQaAgUBAoCBQECgKF/CgyUBAoCBQECgIFgYJAQWAeEPjHP/5ROR70K1/5SvXP//zP1bOf/ex0ROiKdP3lL39J3dX/+br+53/+p/rDH/5Q3fGOd6xucYtbzNdrl8R7rrrqqupDH/pQteqqq1b3uMc9qmc+85nVrW51q0F9gzlZd+rR3e9+90V92tHykNtBIM/gpknG7b/+67+qr3/969U3vvGNqeq4//zP/6y+8IUvVL/85S+rxz72sdWGG244g57f/JHzrTu61ginK5FDa0Y5Tnr84S/kx/jYlW8WBAoCBYGCQEGgIFAQGIzA//7v/1a///3vq5NPPrk655xzqo9+9KPVv/zLvwz+/mK/8Wc/+1n13Oc+N3WDQ323u91tXrr0/ve/v3rBC15QnXjiidXzn//8eXnnUnjJtddeW+27777VkUceWX3yk5+sPve5z1Uf+9jHqnvf+943697f/va3iuOWk1qctV/96lfVG9/4xsrvb3/72+eV9JrWGLTJrfn8xz/+sbr97W+/pEg1Y/WLX/yies1rXlPd8pa3HGnckAW/+c1vqne/+93VpZdeOjUdx+n/1re+VT3vec+rXvWqV1XPetazRh5ez9CfUY4bn2/d0bZGmFuvf/3rq3e84x3VGWecUT3+8Y8fuf/lC/8fAoX8KJJQECgIFAQKAgWBgkBBYB4RQHp8+MMfnppjMI9Nn+hVnI+3vvWt6Rkve9nL5s0Rtgvtvd65wQYbTNSHFenL73vf+1LkBkf2Nre5Tdp1XmmllRp3nb/0pS9VP/rRjxqdUuTHT37yk5Gc6IWEc5vc/vnPf67e8pa3VC95yUuWJIk5ybjNQsch0pAez3nOc8YiPxCu6667bvWYxzxmsHgtL93RhN9nPvOZRHz867/+a3Wve91rcB/KjcsiUMiPIhEFgYJAQaAgUBAoCBQE5hGBWTgG89j88qoVBIFRnF9EiXD8ph35UZ6zmKD96U9/mhxRBMhSjOCaZNxmoeMmIT9EThir7bfffiTyY3nJ4yzwW159WWjvLeTHQhuR0p6CQEGgIFAQKAgUBJYrAkLZXZPU44jw5XiOXPjb3e526bmzMmztUEs/aNud925h6b/73e+q2972tq2RF/rPWeh6znIdoOzlQ/ozrbZOgkuXTA3pg+///e9/T2NClqSX5Hn/xv1Pf/pTtfLKK4+UgtHVrqHO7/e+971qjz32SBEQk5IfMW+kJoxSF2Yac5acDB1jqSGiiS666KLOCK4hc3IS+fT8v/71ryOP+5B3Dh3/pmd16fiC0LkAACAASURBVLihGNefOwn5cfHFF1e77bZbGqtRIj+6cIp5K+1plFSaIdjPao0YV08MafNiuaeQH4tlpEo7CwIFgYJAQaAgUBCYKQLf/OY3qxNOOKF6ylOeknLDGaDPeMYzqs033zyF9B9xxBHVeeedV93//vdPf1P48Q1veEN1+umnz31mB/iyyy5L9RE4gkiEN7/5zSlt4G1ve1ty6HLDlsPq8+9///upbw996EOrQw45JBEUcu7VG3jIQx5SvfrVr04OTtOlbXaftXPttdeuPvCBD1SbbLJJtfPOO88Vp+SsqdvwxS9+MRWe9Pxvf/vbyWG9853vnB6r/8ccc0y11VZbpZ1sqQw77LBDdde73nVQ3/Xlda97XfXpT3+6euELX1itscYaqV8/+MEPqmOPPbb6xCc+kdq21lprzeH3pje9qRLO7TNtcb/f1ZaA/Y477jjn5P/6179OOe8KlyIBpGSss8461YMe9KDqU5/6VCX6oI6Rgp2vfOUrU1/e8573pDE5//zzq3e+853pM7jBRkHOq6++ulJYkdMXmPTh0tZfbdF/mL7rXe9KY4G0MAbG9T73uU/F0f/sZz9bXXfdddWWW25ZnX322en3/P3qbnzwgx+snv70p6e+HX/88an2gboxxggmnHDFSB/+8IdXahRst9121U477dRZFLFL1tWlOfroo1OBSWP66Ec/OsnAQQcddDN8P/7xj1cnnXRS9dWvfrXaaKONqnve856pBsb++++fxtGlPzfccEOqU0Du9MP4vuIVr5grXAkLRMIpp5ySnFT9lnKgzkE+FnX5b8PXu4331772tYSR+jLmqnoUakaYl2qXHHzwwamdbbJvPpoTudxyIOkCcoR42GKLLZLzu/HGG8/VtOmbk8bPjz6TXf19wAMekGQSftrl37ZLTQ7948jTVX7P58uoMq699BS59EM3/Pu//3sibPtqtcS8hIG0MgVujfc111yzDDGkjx/5yEeqbbfdNtUUIau5DJDz9773vQlTn5u75EqdIDLhPXnaCx1LryAFpbP4Tshc4OZv5uJpp51WXXLJJUm3kyc/5FlxVjooSCw64Lvf/W7Sw0960pOS3s11h+fSF3SZfu6yyy5pPl5++eXVy1/+8mrNNddMfY+1gi41t7W9Se7bxrdOfhjPaOeXv/zlNO6jyNC4emKmC+5yenghP5YT8OW1BYGCQEGgIFAQKAgsHAQ40oxXBvn97ne/1DB1CjjxHBEnDHDQOGPIjbxYKefO933mNJH99tsvGc3xHMa05x5++OE3Iz84sJ7LweAIewan2cUg55RxJNtOKeFQ7Lnnnsmx22yzzdL3OK++w+jmELlOPfXU5MBxMDj6nstB1j/kgN17xQT1j8HuGXvttVfaCVefZJVVVuntu75EeDknX589h8OjaCZipmlH02cvetGLEgbaIKKBw+IZURgVccBp5WDB2yWMHTnkexzAtlMQmnaM4zPvUggVJtIYOFdO4YnCqH24IGG0o6m/akLoVz42MOG06R9sOHVPfvKTU2FRThXi69a3vnWSFXKhTokTVmK3Wn9f+9rXJkdI9I77ER/+hQFZ03aES1t9kyGyHqTFkFod//Ef/5HIGfOkLfKDc85ZI5MhI/qinZx8O/PGN+ZfFHiEISyQh/XL2HTh64SaG2+8Mck4LDjHIiXMTWPsM+PfN8ae0yS3+bzP016GzEnvDdy0AwFKlpAOu+66a3Lqu4paknlkGbIAicOJN3fM7xj3oTKuvQiGmPtw9l1Fgu9yl7t0kh9IDPgiNNyvXzAmj54behJhBH/36yvyAenjd/oBiemK/iNyycNhhx2WiAi6qE5+/PjHP04Ehp9HPOIRnWQfmUcIB3GQy1LM+zvd6U6JSKQnXdpL/+WEC7nUZoRuTgp9/vOfT2NBzmEW86dP7ttWwCZ5C3lRgyf0wRAZQmCOoycWzuo83ZYU8mO6eJanFQQKAgWBgkBBoCCwyBBgrL/0pS9NziPjl1PpCifNbrwdd85Jk8NTJz8U5OOAICA4TgxoJx9wZiKipF7wlNNqF5Gxb3fSu0U5+N1uetPFOeYYImM8z7vi4lwjPJAHLs7NE57whORQcFA4IXbf7VY/+MEPTg48x8NzOAEccc6JSxtEufT1PRxA93kWUqEeidFGfth1tjsrqsblvqOOOqoSWYBECkeO0a+tTfe0iV0X+eHITGQCTOrv4LANxaXe33De7VyLZojoBfcZC04+h4/Duemmm6bIkCB9FDXUf6QA8sPutTYixfyOKODIkSnEyVlnnTVHfDmm9MUvfnGKAiHT9WtUWZ8W+WH3PMchlyXzDflDxkTkRHqY3W6RNb6HOMuvIfhyiF1BbsAFeSaKJYjCoWM8lPwYOidFKITjeuCBB85FjPQRSYGBaKlzzz034cPZDgceAREEVMhzl4wHjiIXYu7HO4akvZBjRE3M0/huHS/vQSogDZBPZNtcIPc+rzvzCEORF/mVz+PHPe5xiUBEvCAu+64u8iOeu/XWW99sztR1R4wPwhjhF1fgL6qOLLvg1yX3XXViRiU/umToggsuGFlP9OG5mP9eyI/FPHql7QWBgkBBoCBQECgITIyAVAe769tss82cY507ANJawrjvIwBWW2216swzz0zRFAxlTujTnva0tHPpb+G018kPkQ1250QD2A2/6aabEvlwwAEHJMKk6ZJCwNlhRNdD0xnPdrftdLo4y3ZYm3bmw8DnjHeFuPf1PSc/2pzmNvIjJzoCo/wzu5ecCukL2hFHcApl54DlxE8dqy7yIydT6uTHKLjU+yu9AglmXI2/aA6Xz6UeSX3hnHOW7WBz9I0nEsz/Y8ccsSWSiHOKBFKwkUwIrxf9wQHcZ599qtVXXz09H2llzD1bGlH9GlXWp0V+RGRULiPxGUxEOzjBQspOXCJDRCjpZ/10i6H4xrOkYhkPKSyibaJeytAxHkp+DJ2T5K6J6BhKfugXIktaj7QLETJ0VB5900QYjiLjfeRHEGk//OEPb1b3pK1mBf1mzkqJMYbI2bwOR1N0Q4xhtB1Zi1RE6rRFBdXlfgj50XSKTF13IJ2k4tUjSJrkaKi+bNLto5If+bjXZWgcPTHxorqAH1DIjwU8OKVpBYGCQEGgIFAQKAjMHgF1JjhfjNqIKoi3MmBHIT/CueMYMELt0nPOOaMR4t/mGNih47CKyLjyyitTDYBHPepRrQCEAyjtYamTH0DgwIiEEJ3DeRUtgmTiBHVdy5P8aBqbaCtCRyROpHaIDmmSDdEJdsylNpAlKSCcRikOHN76rnsXFqPK+jjkh/a6oghknxMY5EfT/GvrS5fsN30noj9ESSCMIjVhWuQHYjOKj4rs6ZuTk5IfIgqke4gIknICj/oxsAuJ/EDykVM6kK4SGYcAET3RlMaRf1YnP9SWeeITn5iiPkQ8SO3Li/82jX+d/FBXRKSRn65CqvW/6YO1YrGRH6PqidmvusvvDYX8WH7YlzcXBAoCBYGCQEGgILAAEIioAuH2TWkviIgICe9z5HTnuOOOS45JnFbB8bJbb9fZ7n0b+cGBUa/BPcLCpS10FT2MkPUrrriiMe1FvjmjV1qByBZOUqS9aKcogeuvvz45aj7Xznrou+J9oioUGe3r+ywjPzhPxkYfpH84aUGbhpyyMC75EXUKhuBSJwna0jLgrg6FyBUkl9SgnLzgmEt78a9xlRogXUMqkuvnP/95ivZB+nDg6mkv7uGEC8NXBLJ+jSrr45AfHHP9i1SGPrlpS3vR9lz+8r4MwTcwg7cCrnvvvXeq16B+jkK35ufQMe6L/PAshJRoK8/um5Pm+LiRHzCpp7HlaS/G3VxEyCBEuqKbIuKM7kE4mFOuqG9E3tqiwdpqFfk+LKQrRQRT1BgSqRHRZ3naCwJQRIfImTohUic/ENTS9aT1SblRcBdR3HXVyQ+EtkLJeUrdkMiPSE9EOjWlvUhtDB3bJ/fTTHvpivxoSnvp0xMLYFmeWRMK+TEzaMuDCwIFgYJAQaAgUBBYLAhEwUWnvYQhzfHbfffdEyFht88VzmkY9UFYMN595uJkMdCd0uJSX0NKi/oOcdJJPe0lcLKzz7llnKu10XdF0UdpFE6dcAktF0HCuLcz6uL0qRHgvZEjz/mQVqFgqvoRjiu1M6vgaTyHcyGtAgHS1/co3qqfbU7TuGkvnF19lJqjUCsH1g9nze5t1zUu+eGZnKYuXKIQbFN/64U0PQ/hhAQztsYirwkQjiin2D3SlKR+qAUTY0LOyBIZcSqH36MNgYMUGgRIvWZCYDRU1uOUlrwORxPOEYXhZCC78dqtCGdE5AxxArVJwWG1dWLekONc/urv7sOXrCB7OKocbilo8R3zIyIG+sa4reAp0kqRSzItrcn8QHoiFBVi7ZqTyKFxyY+mWiGigswLqWIufVc/p4/8CBlHsCHiolhqkGxdkUu+G8VSFQcVueOCOeIWSRN6MsgH4xz1VqT1qZEhikL7pTwhVKSJxUk2+ZjTo0hcutUzIu0GEYqg6SKKI+JJCojaR+43P8hpPJeur6cF1nVHHHEcBU/jnQqekjOkj3npGiL3bXprmmkvUfB0VD3Rt/Ys1r8X8mOxjlxpd0GgIFAQKAgUBAoCU0Mgjtq0i6gmgMvpFJzUcLZ9ZhfZLhvDef3110/1PdTnEO3htAXGswgFu66MaVEKnvPABz4wGfcMfoU97ca5H6mSp21wnOwceob6FkMuu6ruFwUgnN/7OHqeH6dkcKw5N2oEIDM40RyOqEWi//LoGezIEDUWnEridA79HNJ3TgtHxo6vC3acdv2zw47Q0XdtsMvKkfFO7wk8fAfp1IQRgobTr2Al55HjpcAnR7btaFD3KKioTeutt17amefQIYJ8ppisoot2kh1fmX9GDjg3bbgY29jhrvc3xs3YSM/hcHHq9RUm0pm0DTklJcq7HKPMQUGAebb6HpxGfeSoO/WCvLkQcsgOJ2CIakAO6YfjN13wbSOF+mSdbJAhJ9iQxzhtRnuarkhpEMmC+NNnY6Ld8HSKUTwHkWMc82cjlzihTjeKE3/UMOFQGq9wJpve3Yav+WYue497EDjeg2xSQ8XRruan9jjKt22MEYh1uQ3iiS5Q1FhkhegVUQTh2PfNSSe1IKm0UbSAuYOUpB/yz5AD9egmDjiSloMsysTYex+yCIbkxLwNYm2ojJMj44bEVCPFUbdwMf6waxsHx8MiPGFpjolcUrfG3AgdJ6rDiU9Rw0XtGfcgcvxIZfFdsmK+ep85Yvyd4oSkJV85NnBHNpm3dLRxaZNRmJEt73Kv8afnHKecP9epXnQyHdOkO4wHvJFeom2MGxIZqXPooYcmwglxNFTu65jmejJfI8h+tBPJFGT8UBlSdHtUPTFk7VmM9xTyYzGOWmlzQaAgUBAoCBQECgIzQcAuotBrl5NKmo6Yze8ReeAEDikIfne/34XBc0YiPaMvOiE6w0lk9HJu+/LYcwA4oEPex7jmlCJFOBX1q6//XX0f2sdxBg4JIAoAyZOf7mB3mTMr6iCOpx3n+X3f6cOl6/tdY9P0N46aH2Nkd5ss2b1FYLWl+rgPaSF1K9KtZtmnpmdHzYsh0ThtbRsH56GyPws8or0iP+rzaVrtamt301wmA4iYtqOxuzCIvviuk63IHN3Wpgfb9I/7yWroxFwv1OUURiHjo+i7vrFs+zsSYGif+t7Rp0v7vr88/j6Onlge7ZzlOwv5MUt0y7MLAgWBgkBBoCBQECgIdCDASbB7Zwfwvve9b9rRtaNpF7Rc/z8CwtURAvWCtO6wGyxapOlvBcOCQEGgIFAQKAgEAoX8KLJQECgIFAQKAgWBgkBBYDkhEEePSmsQ/i7qQ+rALKMollNXJ3qtcHVh5WoLqEsQu8TXXXdd+ly4fhTYnOhF5csFgYJAQaAgsGQRKOTHkh3a0rGCQEGgIFAQKAgUBBY6AsK+1UC48MILUy0KOeRdhfsWen9m2T5pPWpmqEUgtUPUjDoLSKOukxNm2aby7IJAQaAgUBBYPAgU8mPxjFVpaUGgIFAQKAgUBAoCBYGCQEGgIFAQKAgUBAoCYyBQyI8xQCtfKQgUBAoCBYGCQEGgIFAQKAgUBAoCBYGCQEFg8SBQyI/FM1alpQWBgkBBoCBQECgIFAQKAgWBgkBBoCBQECgIjIFAIT/GAK18pSBQECgIFAQKArNEQG2Dq666Kh2TqqbB6quvPsvXlWcXBAoCBYGCQEGgIFAQWPIIFPJjyQ9x6WBBoCBQECgILCYErr322urwww+vDjvssGrllVdOx3c++clPrh772Mcupm6sMG394x//WP2f//N/0k/T9Yc//KH6yle+Un3nO9+p7n73u1dPfepTW+/1fUU8v/71r1ff+MY3UlHPZz/72dUd7nCHFQbPUTu6FPH605/+VJ199tmVE24UwVXgdZ111ql22223JSkLo86RUWVked2PvNa3O97xjtUtbnGLmTZj2vPAsdJ/+ctfkrzFyUqjdkCbvvzlL1dXXnnlzXSfZ7vouPz60Y9+VL3vfe9Ln8Pt+c9//kQFoPv086h9ms/7yc63vvWtdMR3XLe97W2rhz/84dXPf/7z6vrrr1+mOXe5y12qBzzgAWkNgflf//rX9Hcnhz30oQ9NeJarqgr5UaRg3hH4xz/+Uf3bv/1bMgZXJMNOf9/xjndUxx9/fLXqqqvOC+6OUPReiwnHacMNN5yX9+YvWapGzbwDOYMXko8vfOEL1S9/+cvqKU95SnWf+9wnvWUaRs8Mmjv4kfNpcHY1Cr5142SVVVapHvzgByeMc+PEcxgu97///RPx4bSPl770penx559/fnXKKadU73rXu8YyApenHljMhucQgfvud79b7bLLLtWjH/3o1vEx1r/4xS+q17zmNdUtb3nL6u1vf/ucwe+kFxgZ73COyO/vfve75AB88YtfrD760Y8uyZNM/va3v1Xsgbrz04X7ioDXjTfeWO2///7Vk570pMrxx7/97W+rPfbYIzky05YFDiiZbCPuhsyBadxjjvzqV7+q3vjGNybdmM+RaTx/eT3j/e9/f/WCF7ygOvHEE5MTP61r1vPAvHz961+fbNYzzjgjnaY0zkWX/eY3v6ne9KY3JT0X4/qzn/2seu5zn5se+aEPfai6293uln6nJ/fZZ59qzz33THarNfDzn/98r+3apkuG6Odx+jVf3zEXzP+3vvWt1ZFHHlkdddRRSRfwIRAcP/7xjxNG11xzTfWe97wnrUPIKribT8bP39gU97rXvcrx6f9v4Ar5MV8SvBzes1AWtXrXKW0h3SeffHJ1zjnn3GwxX6jtnmQIYyGxAJ555pnVox71qMbHNS1oQ9/bhJvP7CLvtdde1Ute8pLqWc961tDHTe2+pWrUTA2gAQ+aRC66Hk8+rrjiirSYfuADH6ge85jHJGekzehZLHNzUoNzWv30HLqOUQJTODMCpbAY06997WvVi170omqLLbZIBt9d73rX9PmLX/ziauutt56brwhMztDHPvax6t73vvcAiVn2Fu2wc8z4Pvjgg+dNDyx2w3MI0AxMY/uQhzwkjS9Hsu3i2P3kJz9ZxrH785//XL3lLW9J+rl+VCtH98Mf/vDUHd4h/ZqPe770pS8lB2eUdWlFwOvjH/94cpYRnne+853nHET/nzb5wfFcd911k+5fCFfTHFkI7Rq3DaK3OK4ve9nLqg022GDcx9zse/MxDz7zmc8k4kPkIcd5kqs+rtYkuLhgEwQoov+II45Icm6dFAE1JGqmTZeMop8n6d+sv8sG2HbbbatDDjmketWrXrVMJA6SfO+9904k0ZZbbrlMU0499dRqrbXWWjDze9Y4DX1+IT+GIrUI71toi1odwjbDbqG3exxRCJbbLrtFoK684pldC1rfe9two/wZl895znNGMjL73jfq35eaUTNq/ye5fxK56HuvsOqnP/3p1bvf/e65BbLN6Fksc3NSg3Pa/bSb9cIXvrD66U9/mkgmYamu733ve2nX69WvfvVcREfTfGX4IEQ4Rep/jHMtDz2wVAzPcfBu+k6TDiQTnAsEyIpGfjDa7VKOQn6sCHixjS655JJlSLJZEGGIbrK3/fbbLxjnqNgJw7TNYpsHQ8d1XDkfR5cMQ3ph3CU6lw3vQojf6U53mmtYbPa88pWvTP5FEPAiQ975zndWz3ve85a5f2H0aPm2opAfyxf/mb19IS5qQ8iPxdDucQbtggsuSOknX/3qVxuVVzyza0Hrem8XbsvD6Rlq+I+D5Yr4nXHlYghWTeRH0/eW6tys93VW/TT/OXkcDY6uyw6Xeg5BhvhsKZEfQ+RvRbqn7gCIirP7edFFFzXu6I/iCAj7jtoCQp7lePtZ3pc+apc89TDKpVgg/kTKjBKROE284AIzO8vq6sy6HkPTOEgDcNXruYxKfrQ9J94ZYyC1Kk9vufjii1MNEe8bNfKj7ZlD5c3OvzSeOvZDnWTvmbQNXW0N2RB1kM+jPqyH9n+S+xbjPBg6rl06L8a7Pibj6JJJ8I/vdsmCv/3973+vVlpppZSeIrJl3Lop3iciVOoK2+Hcc8+dm6/0l81UdVXgAr811lgjNVHKrbpBNk7ydy9vvTcN7Cd9RiE/JkVwHr4f+b+Mhzw31uRiqJtc9Uk1ZFFrUyTT7JIFzkRramOTkhvS7q5+N7W9Db/56L/2GCMKa4cddkhhaa973esacyj7FrSucenCbVTyY1JcFqJRszwNmUjzYnSOktueG65dDlLffG2T//jeUPJjyNzsa8s0/x79qhv0k75jVv2kB972trelnZnjjjsuNZPDJac/19+ifKS4PO5xj1sm7UW4q7D3tddee6wudumBWWE5VkOX05ecrHP00UenInLmqRBjY0Ee6ETF4oyLdM0LL7ywut3tbpd24uzQn3766dU222yzzE69dI43v/nNqY6On29/+9sp9cj35L3L40Z+CfPmBEp9oiM23njjuVx4a+QHP/jBRBAwZIUvS30iMzvuuGOSG8avWjAPetCDUlg9ol1uuFSrNof2hhtuSO8+77zzqq222iqFSv/6179Ojqjnv/zlL0+59+6zw+izV7ziFSnvXv/9IGw+8pGPJBnVB+lc+Wcwcx/HETaK9ingKwLKZyeddFLaDNhoo42qe97zninyCb762HSJnpwGXp6tr3SqQqIKB9o53W677aqddtopRWJF/z71qU+ltFHkpLB6bZQ25t+2C2bW+E9/+tOprxyR73//+9UPfvCDVMPF/7/5zW+mMdt5552TY/TJT34y1YMR5k8GFbtVp8f43frWt55zZIx3nvbS9pyo3WQtVmMMdsZYfYCbbrop1VMwdqeddlqSX/WepNf4Oeigg5IctF3G1c6z6xGPeET6fQgu8Tzzwjg+7GEPSyl86r+pc8Q+0j/6EYZqTKh7EzIZ8uc5fW3wPfIogpE8mT/GoGn+eB4cRT5uvvnmaZ6SD7UTfvjDH1arrbZaqqnQh3UTXnSK3XiyYz7GXLEb7zN2ob4ognz11VenMdf/SHVanvNAlHLMaY41WaSL3vve9yZ9ZTz0zxxWuwOJ1uXc5+SHde+YY45JUZDGhEwjAGHEsWeT0IfqWtAJ8CDHxkUdHPpIGg45pnvbdAnZecMb3rCMfqbXxtV9MR5dskBfwEk0rfdrN91Hp9Qj+0Zd6iL1hX4hk/CWWmp8rFUHHnjgMqkvn/3sZ9N6E/VauvTeJMTMqP1YCPcX8mMhjELWBsKpQA0GD2FA2FX4ZthYiC2eFi8LF+PMRLZwx8KAaXRP16IWC2KTIunaKbIgMd4tIi7GIIPcQmPhtsDKexbCLc+dYreYMNYpuU022SQt9vGOnPzQ1752Uypt/Q4Ih+DHwGxTpLPYKbNrT9ELL6WoGFgKYL32ta+d2wkbYtg1ieqQ8Q6nh3HByWHwNS2048rFfBo1Qw3LWRgy+snIH2q4ID04AxxWhgH5lY6hPgCsYwFm+JkLZC8W6vgMadNm8HN+4n6L26abbppOk7jsssuSgbLeeutVFr/rrrsuGb52APxeN67q5EfuyFhU1adpm5schhNOOCHN/dvc5japqK7aFZ5JJzDsGTH77bdf+nvTRX9EPxhCIiMYQhZtDoTv0iOxODMWP/GJT6S+KjTJsLj88suTw7bmmmsmg6xucPY5e/QnQ75PB026XET6C73OOOIcNxFiHCNhrnSEfjPiObV0ahuOedtC9jgm8GSsMqzJQ77T3odln7zDzbpk3Mh3brzn41onBibFcVbfV5hPXRTrWGBvfUUSqMHAmGVkmsN0eDiZ9V1NWHAI3IdccNHDvqOobV7M0XfJQ1MtB5+pCeN+octkgYxylqNIoFQoBe2sL66o2aNmTN9uvndzOBjmdEREPVlnEShIFpcdR/MsMLB+PO1pT0tzLlJWQo9ETRl6yHPZDCHjsLSJ4zv1+4eO6aR4IYvYLdZB/4pGsS4bd/MOgRRt87v2s084xbvuumt17LHH9hZ/DByNkz6zhwJT8mNM6bzNNtssdds9n/vc59LYcviaNobqn9nt7noOGxLBg3DTZn2wBhhTOpv+IXfssnBuh4wBssJ6xgFjz8Wcofvp6i4nSiFXhBCdZC6wX8gt3Rb1jNpk0hoTBZ+HtmHI/EFwiL4z380B9hr59Nkzn/nMBIl7+sasDbsm0jk+g5U5hfzI3zukMOp8zoM8JTbmgTVZxAFCky+grtxQ8iP0wRA5j01B5G9eLHX33XdPtgY7qE+XNEWdjKv7uuYdO99zyU3oXnJLthBJk5IfkfoCPzqDruDr8RHpMTZ++BZ0EF8SQa+Y7BC9N2T+L5V7CvmxgEaSo0CZcM5NIJeFweQx6aMiN8OeEW1RxogyPv1ucTUJXG2L2hBF0gUJo1pbLJYx+dzPyfNOxjAlhZHNF3eLPwbX4hI7nU2Kr63dnEDP7ur3EPwYXrDqUqTTFgkOBOfLghaGgjDg3qqF5wAAIABJREFUvMJ1vLNrQetqV5cRM2ShnVQu5tOo6TIsyecsDZlwYhhHfYaLHWPz2TxRpyGcEsYvZ8I85xxxEnLHp0kGuuSCwYxosNB5j3vpDQstI9URqfvuu2/aYWLs20n0/nCimyI/mj5rkzHzznPJNiMpjlKz+8Hg9v4huwr6wUDgMMWRrgwt43nooYcmxyOiJ+yi5g6kiCqED0eOc9kW5TDEsB7HIRhFZ4ga0Ce4IDOadpHNJyQyOdMfu8EwHlrvgyNB7owBw9p16aWXJmdFtXjPHRXLJnn3XFEsdsbDMOPsxyk1/j403HkUDGd5L7lSiDv0MxzNpyhUbe2w5h5wwAFz5HXex5jXCLl6bnabEd5FfiDIGLgIURddYQyj/ot/tdnPIx/5yESiercogr4oIe2xA50X1vQZGc3Dp+trdZOz0UR+IIDILvILLkgh+o+z1OewtI1xn9PXhxdH29w766yz5sgH67HQcFEgZDfaZic1TqQYtb3aSX8FYaQ/sQbYLc8xd5/3kDUkbJ9T6MQoa0fXc9iLNlro+iCokN8IZQ6jnfNxdF0Q6Mg4hHusxzae+k5oQV7AI2TXei3CgH1Ev9OFbTKZz5GhbYBjnzzUMbAxEfpLf2I+943ZOOSHSKogWWPN4jQHkdml5+ZzHuTkR8wD9r0ojKFXk+7rk3M2TBTNZv/HXAyZQ+ojaelkZF5bMe82vTuq7uubd+wPfhhSz7iK8vI7WxDJOE7kb45v/eAEp8YhNvlbomkQHyIKrV18JusUQpIuGKL3ho7lUrivkB8LaBSblF/d0CH8oigY/1Ekz8LJqI3TGrrIjyGKpO/Is/oOiAXMpOewPPCBD0yLLYeO4Zcf6cq5UXnYxIxQt3ol+7bFeEi/h+A3jf6PIjIUEDwwweG4WFDr4WnzQX50LbST4jLfRk2TYdkk99M2ZHLyowtPLDvCgSMiUkQUgwsRZscs0heGEh19hg4HtJ4SEcUmGaj0Q+waq96eky2Tkh/6ZWFF7nHSRIroPznnUAw91rnJEArS024LXaFPjBwEsH/jil2zpz71qQn3LvKjyeDJDetxHIKhOoGuFKLLQLJ7ibCpp73EsyIVxb8IpT69HN+L4sr0cV5YuY5JjPtQLJvkff31158rsBZzDdmSG++LjfzI1zd9Rshx2oXBc4qQIEi9/OjHvI+ce86mjYi6MzgO+ZETHU3khw0BjgG5EqKvXeadqII+0nGo/hmH/KADOCb0n4tTx0jnMNGLo5IJQ9bIur3UhJfxZIvYNUYQuRDDNnQQDyKjhpA7fXO+aawRxHZiEcYiZyKlxeeONEZiDyE/ODp9zxGdg2TtiuoYV9fRSTCiS8m71BlYdpEfoR9EUTRFOXWNb5OcDmnDEHkI24ec2pwTscaJlI5lvnMm+7A2ZuOQHznRMW3yo09vjDIPmsiP/LO+ueDv45IfiDLEWP3EGalhyBFrnIjDcciPOuncJGe57hsy75AdCAcENJtflBOiXFTqNK4gMdiRnk1viLpxmX+RVm9e5ikvQ8Z7Gu1bLM8o5McCGqlwmIQomYTYOsJsYcmjLDRZJIXPhbtaOBEKedGqtkVtiCIRHdF1RTsZgHYuMf52GDn0mFgLB6VUXwi1L1+MR4n8iPZ09XsIftPo/ygiQykzRI1pFHszXvIaOWkxzkMMu673Don86FpoJ8FleRg1bQ7VrA0ZY9BkpNQ/kxpmwba7JjUkd0zli1qI/G2o89FHfrQdh8nZlueNdGHUwcf/p01+REST9Dw7Hhx7hIXIk6FXkz7wXbqNcydlwzGhdi3rBn3gHw5nOKD1E46G4D2uQzCknxxr/XQsHcNafYn89Jchz+i7J9of9Rji/jr5IZVmFCz7DPUh5IeUTbt0+SWyJS/42te/Wf89X0ekVRkz5JNUAU4zeTR+ebX9aZEfyAs4RnG8Ic4bPDiCZElbbTBI00GG5gRNE25D5oPvjUN++B79wz6QioY0oqfYDIjSOsGA6HT1kXx5m8fBi+613nWdnDRr8kPKTRdR0LcjHk5Y13Pq9lbT+Nd1Hfutr1CuqDQEkY2uqH8yhOCcpp0wtA1D5o+5QyaNeaTgOIKcnIisDsKqb8za9FJX2kufTu3SdfM5DxYC+dFF4vXpkqGk81Dyo08W6DIb1Agavpso26ZI73HWstjcsCapC4Z4ixQb7xPtJSVIlAp/K4qfDtF747RnsX6nkB8LbOQsRs68lqtp10bInp05O1BhTFi07bRbPOWkIkDqR1W2LWqKA3HKRsnxbIJIOJXIE7n33h87YV0LxTjkRyzGiIOh/e7CL5z8Sfs/VGzg5FJQLK4IsVX4Kw8t9veuBa3rnV1GzBBnfRJclodR02ZszdqQMQZD8Azyg3PZFcI61PnoM3SayI+oAh5pNgy5JqN63MiPuqFskedwW+RFgJB5hQyHXl3kB6JQagsysUl/zZL8GOIQDOkj4laosL4gaaKwqjxdxvekIbHRhqHkR9ucb8Oyz1AfQn6oG6Hf+YUws4O1kC6yLJJCGolohTiOVdSC3+X/51EVuT7imDalgSECpCogKdpqfpAB8wdp6PchzhuyQyRlGMCiGERceF9f+PxQ/TMO+UEO7fJHyoX2eI61V/+lOuS7taIIrPND6pTEju04eDWFf5M98iuCbN11151Z5Edb2ov3c+j1H6nWR360hd/nz6Er6ZZIc4v5lfezbjewD83HtvQ6Th2ZQrJFSlee9kLuOX0iKJou4y6tsU485X3vk0lO39A2DJk/IqdETtLLLvM3P4Fm6Ji16a/5ID9mPQ+WJ/nRFJUMa3oOkW4Tib3VpUumRX70zTtRHzaCc3KcvrchzI/r021D1sA89UUqDdkNIj42ocxr72RvxKbrEL035P1L5Z5CfiygkWQcID0UMsXWNYU72zWu53HmaS8cHXlgFqC8kFUsahSG3aw8f66uSGKydEET7KPQQKGbFg7h7TExr7jiisa0F+kxsfANifyIdluw+/pt0fbMLvyGKNIh/R8iNkJbsa0M2boTaAeRgpR/m+dN5gt/fUEbhfzIjZghzvqkuMy3UdNGfszakBlKfrSlvfg+o99cYcT1GXpRIKtLLtpIg3oqkneTO2kv/lUwlJEa+bJ9Bk6foew5Ujjk09u9jVzTIXPFPU39CMNaCCmn0C4y/SW6pCntxU63MFj3cbqmEfnR5xAM6R/dbjw4qQix0Ln0vbQ4BZiROtO4YhwcI6q4YFzmhvQ7u0KwiTk/FMtpkB/TInimgVPXM4IQVAPCuImG5HAhs8mh1K78qusjc0XEn/oGNihcYQTXdw2th9KfyL+11Nx04oZ3DnHe3KOoJWIlCnZrI7ItHLq2vg7VP/W5GWlmDOz/y95dQNuSVHcD74UEAhlcZnB3Hdwlgw8W3N3dYXB3gg3uDsEZJDgMboO7heAZLARCICTf+tWX/Va/nu6u6j597j33vuq13po75/Tprtq1a+///teuXUFukI1tZ5FxRAb0OoptagOCQ9FN72UjzU8BOj31O6d/xELPUJtXlVcU/otAJmQmOw7O4I9XzfwYIrr0SUacehntYrhwmWKJCGPEqPGTudPO0OuOQe45MqqQEfSgPQbtfgZJD6ccdNBBiZTSf+PQdwXByS7Hds4IuGx7gWnUf2vX/Gk/x/YxYy7zh+4gELt9z+mkVH7PL2lDyfyhy56nJl2QPnSifUJhTtZRa69PZusiP7ZyHrSxQRQ7HjtNqk8OU7a9IBCiJk7Uo2sX7vV8cY/t9cjp2Jo0ZEuWIj/gsTFdkOVrXsBAUehaTGYe0ncnHLGLdE0MZjvynMsc9nz9am9tjZqMFoAtFrVJyBK7N6ctO/U3lfzYoJFjzO35ZEgF+hho/9pnWkcAYvUsKoUH6LCiIu3JBBTAA9Ndp+bZ3QrgXUOS2yfs/vYkA/Da1amjGrK+OOnBxQFLlURQ2B6jfX3BzpAztjKAzBnrt+r2njkmvxJDijhiUI0B8DiXDGGcgT/ZO92ihkFYIWraJziMObQxVR0DMSXkR4lcxvRiK0GN/ZN9K6jks24g4x0l8nQfXXUaAh1wekTMA0DUfnMESJARAXIDSHKYbeA7phd9QNm7OMZ2fYsoTArYA9qeKciKFdgc+ZEDyt1iXN0AMWdqA6hayY5tEGwJsMxmIFa8g/2Kgqcxrzh6QTxZOIFjrOZHbp/vWD9tJwBk2LYpwIUuyJIz16P+SzsgVix0qe0vUcgUYRSnR3hXFFqNleCY86Wy3JfIj5grdDiCeytn5Gn7SxwF6th1K9lO9eCjFORDLgk8FUhU7JPfA5oR3QC8z5FQyCm66nfAMPkiPARgaqkgA5wA4r2CZYGxbV+yquIzPt74Iej4WsQgUkvBVrZn6MhMRIzgwlYyZJn2+K2iuPrS95mtbNrhneqfsB90ynxQgNKCh/fyl/AAkkcGCr9tDrNtdJxP1W8YwjMU5xU0W9ghq7FjZOnxqvJCriBHjY25Yh4jgl3aSeaCC5k/yFS1OdSxgbPanyF6+rbokG3YZM80bgKVNqmjr3ABwoFv8E732EoS+tQeA9swjJWxNVYICs8bek7YXlmmxoA+S4GXicPewzeISDYA4cEnwDuyUX03duqdgJMPNsYwqDGnZ3yKQrb0f2yFW/CMSNRfxzqTtZPJYEO2P6eT5g37PtYGxDg7XjJ/ZHcJWPlpBYIRPOQKR1o5jyOlc7Lu829wEZ031/TRGJgXtj37zKIY/SMH/qH9mUUzWWZD17rngZPpzE06TwZBzrM1+mQc6Jk+jbWzbSNDp/1GFiBbRrfNO/2Nz8K+sTPmmXmKILZ9jt4h8skWjmIvhmyJz7v2WXykyG5Oz9r2sG37xuadhWd217yDV8wH2/1c2m1eeS+y18ELcxc84FwyhPG6cw2+Mb/4j9jyEjo0ZvfWcdJlDvNt5/eV/NhO6fe8G/jAEO6///4JRJjgJhJQYH+lizOLugFSG+3h57z8k4mB9bOCNOTUGPcxQ1IqEo5YuzDA3TRJ7ROkYEABQQbIKloc18eAdkEcozLkjDnvkn4fccQRo/JjKHP9Z+gAXsYqiJpSmURAgxDSP2ADGHBahTF1WfliEAE/4+R7wFXqd59DC5JrrA1DcuPA7O0vcbT0bRW92ApQA/QJiPWnD1jGatA6gIz3AX6l8qRrVsHimEorY4J0TiuOyDTe5rV+CXjohboIUhnNFavHYwFSFyhzhLGFgO2gv/aEAhYCd6udUvo5RXNTLZoAOAH0gTPzsw16PLMEKCNf6b4+54KYrj4H+eEIvThiU4AAHAIi4Zxj/gIAAhNEInLBHHMiRh/gFIABlznAA9ABpEO2UwALqPnHvuXqI5nr3undLoDdKiOwCBQC3YJpdhwIt3IFEIV+TLE77XvZS+PARgusBQJ8C1Ap6CFTOhFzfkiWpfreBu90TIAGtNK5LjEQdnBu37bqd/QsTljzTvpPrlP0OorWWsSwkmz1TWp0O63es+M+/mAskOjre2zL8gxYwf7yqc+YK1MyQtR6J1JPXaHoQ9Tw0HftChl0SXTP0If2Ik+uPavIq/3saL+2b3VWksDMolBk+M4NPkqek+snW9Snl0PjEPL3fehyac0Wvylpc6kOzG2D3wVRbG7zlXECmv4h9mzt5i8RF0u1O9evKd/vhnkwpb90bMzGzbElU97fvrdPh30WNZvYev5iSrHy0rbQW3jblp+u3fJ+ZDQsNLRwm7MHpe3YyfdV8mODRg9jZ1UYqI7jCTUPUy+FHDCODIuu8rYnXRtcjDm1nCHJiYbhNcEBrb6sgFUc3FC7x/oN3JfKT99W7X9OPnO/X8WhTQUxfW1cRS6rjHm0ZS6w2lQg09efttzb33OUQGhfMDBHL/rGA9DzLxe4D+nvmI4hP6x8TjkCL94TmWBWLARQuaBgFT0tmZtD/RTgIdesYG91wFTS7vY9ISPBHWDfDk777tvKwHlqX+r9VQJVAlUCS0ogatT11WOAbS3uwdxL1GpYst31WVUCVQKrSaCSH6vJb9Ff26IiKOkrUmYVVsprroDZog3aYQ+r8tthA7ZwcyuQWVigBY+zCiObRcaZ1H6pzzJbZJRMvYZql0x9zrrvl2HnpC0ZevWqEqgSqBKoEtiZEojtEjIHbXGJbWKId1tTZO/aHjW0fWxn9rq2ukqgSqCSHxukA0C11G2FcBRJi2wKKUw+x0JXBnp4wKr8NkiZt6EpFchsvdBtEbO9Qb0QGWCyPmxFKakb1G4tsAlkHnbYYWlLk603m3ghp2V92Dc8VuRuE9te21QlUCVQJVAlsLcE4AbbDtUuseVUHRcZcLaLIvVjK0yVW5VAlcDukUAlPzZsLO0BVaRJYTQp1faMqadhP36c/LBhTd6o5lT5bdRwbHljKpDZWpEjA6yQqbWjkrmiw1PBou0ltrrYkhHXZS5zmeypD1vb0///NgUBZRhFAdvtaEN9Z5VAlUCVQJVAlUCVQJVAlcA8CVTyY57c6q+qBKoEqgSqBKoEqgSqBKoEqgSqBKoEqgSqBKoEdogEKvmxQwaqNrNKoEqgSqBKoEqgSqBKoEqgSqBKoEqgSqBKoEpgngQq+TFPbvVXVQJVAlUCVQJVAlUCVQJVAlUCVQJVAlUCVQJVAjtEApX82CEDVZtZJVAlUCVQJVAlUCVQJVAlUCVQJVAlUCVQJVAlME8ClfyYJ7f6qyqBKoEqgSqBKoEqgSqBjZKAAsJOrPBvieuvf/1r41Snj3/846kIu6Osney05OXIbM//6le/2pzylKdMJ0gt1f4l21n6LKdX6dN+++3XHO1oRyv92eL3rVuuTkl5//vf3xx55JHNP/zDPzRnPvOZUx8Uwv7P//zPpCftk7989opXvCKdCvaXv/ylufWtb92c4QxnmN1vz3PRy02/yOTtb39789nPfjbp9sEHH9xc6EIX2vRmz27fds+Bpe3gbEEs9MOdpOsLdXmtj6nkx1rFWx8eEuAkgRunJWzqSQ47fbTaQGS7Zbzdjm/VsdwKWX7jG99ofvGLX+zV1GMc4xjNec973gSa13HtZECw1W3f6vetY7zrM6dLgO36wx/+cJTAbfqThn/x5z//uUEqzA3ahn7/ta99rbne9a7XXOQiF2me/exnN8c97nFXbrYTtJyi9vKXvzwdB/rqV7968ZPnBIb/9m//1jzsYQ9rjn70ozf/+I//WCwb7TNX9XU7iYa2oF/84hc3t73tbZsXvehFzW1uc5uVx6DkAX16S66/+tWvmkc/+tGJkJgi15J3Csi+8IUvNLe61a2al770pc0lLnGJpNePfOQjm6c//enNW97ylnRSocvnT3va05rf/va3SUdvfOMbNze72c2aBz3oQaOvGhrfn/3sZ83Nb37z9FuEygEHHFDS5G2753Wve106yfGBD3xgc6c73ak5+9nP3jz1qU9tjn3sY29bm9b54qE5sKrtK2nzOuxgyXvXdc9O0/V1yWHJ51byY0lpbuCzOCdgYitXUfqMm3Z85zvfaW5/+9s3d7vb3Zqb3OQmGyitZZu0FUa+3WIy/tKXvpRWUx784AcvJuM5wcB2gL8lR29dsmy3EWAXVDz84Q9PIBlQRFohPpAgc+Q+JoNVAcFW63O7L0NtX1fgs6qsltTF+qytlYAg/DnPeU5z//vfvzgAn9rCj370o2khYK4fHPq9QFfg6ShmASnfv9SF9HjlK1+5FvIj2ihI/8lPfjIpSP/jH//YPOlJT0q44sQnPvFS3V3pOZ/73OdSYHuf+9ynueAFL7jSs0p/PKa3c+Ra+t5vfetbzQ1ucIPm0EMPTeSHS4YDf/bQhz50T2bHT3/606TvhxxySHPQQQcl34f8y2HTofHlo8nYRc5zicTSfq5ynwycu9zlLkk+d7jDHRJZZ25ucptX6a/fDs2BVW1fSbvWaQdL3r/0PTtJ15fu+7qeV8mPdUl2Q56LET/jGc+4xyltRbPGgBnnh+2fC/q2ov1LvWMrjHy3rYz+0jKeEwxsB/hbatziOeuQZV8bAVMrnh/72Mf2mqdz5D4mg1UBwXboc3ss+oK6dQU+q8pqaV2sz9s6CXz5y19Oq9iPe9zj1hacPP/5z0+ZJXP94Kq/nyPNTSU/BNWCbATIppAfc+S76m/G9HaryY++vvSRJCV93g3ju1VYokSe233Pdtiu7e5zff/mSaCSH5s3Jou1SJohUHC1q11tS8mPIeO2rzmA7TDy65DxVgQDiyn9gg9ahyynkB+bJvft0OfccO4GYJzrY/1+6yRgu4uMD75zaItAbAOxYj1n5dZ2N1kZYxmQVvr+9Kc/Ncc//vGPspWj5PdzJTbWt+0kP4baZSuH1f8PfehDoxkpVtpdS9cqmSvnkt/pW9QNkQk4duX0dir5MUVepaTG2H2rjm+JPKfcI8uRTPvm39BzZGr+7ne/S9uvutksc7CEMWCHjne84+1VN2VKP8bunaJfJc/p63f3dyW2a0yOS/V9qmzdr0aNsfiv//qvZPfbtWxK21XiO8Zs/9B7xuYrXQ47QrZsSc6elPZnJ99XyY+dPHpNk9LnhgzkRz7ykeYWt7hFAgWRjtjt7pgBjO/sSYz02VyK4phxm+oASgxF3/DNafeQGuScYLyra/hLjPxSDqX9nKkyzql/DlTlfj+kb1N0auo72vfnxm9s/iwty6F+9GV+5OQecyMAPYd8nOMcZxVRjf62RJ+XAFNT+lUa+KxNKAUPngNk4rGr6K5n5Ozg2HhNGYeuGHJ9XuXZBSKffcs3v/nN5jGPeUzKwAJy1c3g9xTfvMIVrtBotyD7Na95TfKrtnHKcJORpM8yRd7znvc0V7ziFdP9v/71r1PwZK+/ff4XvehFm9e//vXNS17ykuaTn/xkc7GLXaw5/elPn4Kle9zjHs1pTnOaVPfiuc99bvLX3u3vG93oRs01r3nNBLbHfu9dj3rUo5o3velNzZWvfOVE3nz3u99N/7Vn/FjHOlbaVnfnO9+5EYjKNmM3Ln/5yyci5hOf+ERv30560pMmmbbJD/ZJ/QbPd6lThDQS/Hmu99l685CHPCTJoO+y7eeJT3xiKpLpH7L361//erJjQTyNyZz+kvn73ve+RBTpB3xy8YtffE8tiC9+8Yup9sl1r3vd1Nc3vvGNqX0nO9nJ9shKTYpLXepSqdjqpz71qeZ5z3teKvCqxonxfvOb35zGWo0G2W/G65a3vGXzqle9qjn3uc+d9MVn97vf/dJ/v/KVr6Q6Fu41frJ7tPEZz3hG+kyGirYr7Ern1JfiA0LOdOkFL3hB0p9rXOMaSX8UBb3d7W7XG7Tk9JbsPf9HP/pRqr9hjLp6GeMzJK8oZNo3jl1SQ18f//jHJ9lFNqPPZFOpeXHZy1429dW8sv1laE6Nja9tNs985jPTM80buimg815bbnxGp+mnv8nQPNp///2bD3/4w81Zz3rWPZ/F3NI3MkemnepUp2rOf/7zN7bvXvWqV22uda1rDQa72vlP//RPSX/UMrH1WFHTBzzgAc2pT33qpA/0+YMf/GB6rznf1tGuTOka3brKVa6S7IE2hP1wL70c083QwyFDOKZf/Dy5mr/iCvNGgeMnP/nJzeGHH57IQ/JSayWe41727sc//nHzy1/+MtmX73//+0eZAznbl5Mj/S2xsfS7aweDpKbf+sdGyxIzH69+9as3F77whXvFZSxe9rKXpW1d5ox5aXzJ/x3veEeyFZ/+9KeT3vHX7AF7YaubLf7x3jE7FvOePdS/853vfM2ZznSmZIPOdrazpbY+61nP2kvXI8NtbL6y0Wzfuc51rtSeD3zgA80TnvCEPf5ltqPcJT+s5McGDeQUozZmIDGUVmnf8IY3JIOlCrcJ5t9973vfNInHDGAYWM4EiDLZgUJ7FcfSdHPGLYJJxgYDycH0Of8SQ9E3bIwnGfa1G7h5xCMe0bztbW9LAIBB4IRUKeeoADdGJ66cExwz/IcddtggwAUUAhhw2PqvvgDwaC+sy75q1wUucIH0dxtY5dQ1ZHyWs5ylOeEJT5ieAVQyzPe85z2bE53oRHsBMY5SdlAbsMVnJaCqrz194G9sbMZ0yrYtY4ak0HZF0t773vcmUAMkc8TAVIA7W7wABU56DMTkAIZ+dckPwI0TMr/iPYDVqleX/MjJHUDXFnIDUAQQAhvByNBKdB8gAKxKwERuXo/ZEsC2FPQP9cu8FTC0gzpF84YCH+Px7ne/OwFZOqMGDnAGRAp+yMr+a5/1XX2yMn9ywLoNooeAzKUvfemkq/rSF3SxSznbk9Pd3FzLBVdz9Iscc4G7e+Y+e9U5Vvp7srnXve6Vbu9mflhMUEuJHgliorCjrVePfexjk14ZWwEvP0S/IvtSgBAFSCNYZGe7ts873/nOdyZQDQB/5jOfSfoLgEftiLHfa3d3lV/Qz7+5zCPtdCFhkAXaIAjI9a2b+cFPa68gwHenOMUp0nPNeaAcoTNUgJQOC6AQR8B92FtFQk9+8pPvkX2pzBVT7xZiFcgpLCkQMu9cxo7thI/4R/9FhijOaUzJjj888MADE0Ek6CF3thUhxpfe8IY3TPhBECWYjvu8B1nR5zvanyGx1HhCfkQdDAGmwqhB6P7gBz/YIwO6g2wRVLIxfdeY3oZO5PSyRF597+7L6Cj9bJXx1Za+bCSfGXe6ae6Qt3Gma3RSfRAY0X1q+yAzT3va06ZMD/MELvVf5CNsZlzM3b7aLVHE9Xvf+95e9gJGMYfJnD6XLqTwM/ALW0rnYHbBtL8RIqc73enSEIzpJowSRWa741WiX+b1a1/72vRO+BPph7wyx4JYiecgK73P3GC3EEwvfOEL07zp6/OQ7SqVY6ku99lB+k0fwuaoOYOggC31kz1oXwhVugJzxuKxuahGGyyAgGAPEER0JPTKcxFvZMLewmQ5PYdnxFey9NlAGJMdQlgg7viCrq7n5isd/Pa3v52e4wp/daUrXWlLdwKU+t6tvq+0uoWOAAAgAElEQVSSH1st8cz7SoxaqYFkrC55yUsepZZAzgAy1sBbO5gCGqzW5/YojwGzMIZjzp94coYiwFtXlID1WLsDiGLgrRgw6i5G4q53veueauU5J4gkEViPGf4xOQTgOclJTpKeoy0uTs/qgVVFAR+j+pvf/CYZVit2d7/73bOpdiFjpAcjz8lzZsCWgBAI4FA5V0YdKAzjGL9l6OOzHKgaUueu48uNzdi0EABYeeEEtNf4GC8rixGoIAwQJdqNWBsDMX5XAjC6fbCygTz0j3znpD329bMv82NI7vSBHlhRBdZdAJr5KQDLpeH3pT+vErDlbAmwXjLvS/o11Pa+wEfwAIjZXgBUuOiNAMUKKjCRu/reNwSskSpx4oATfHJAZijoMqar6u7YXANK2Zyh4Mr8mqtfucC9ZIxzY7Lu74fmXdgc9hSZF1lWggK2OgIoOoNI8P+xouezto6O+Qar1uy0Z/LD4SsA4vC9U8kPMtNOgZ8V6nOe85wpC4J/F1QD6exprm99gWYUBrY4YpGFj0Uk+NviQt8VINyig6CDH4yrPefY8ZJ2deXbBvoybNpjIVhBurCXbHg3AG63N+R873vfe08mSXwmuA670hfkjX0mA0gAxX90fW7Ik3+Kk0wCtwjGrNz2Zd/m/HROL09wghMkvJCTV994lhId3fumzKk+G68tQ+SHBQGLf1bO4z79Y6f5f5dnIsGR++yuQPPa1752Y/EqyLIoVCoLJLBGn47I9GFb44p5K7uFDpeSH8YaHkSm8PEWviLAjtN0vGNMN/tI1WhXqX6FX6cPbBH7gXyL06OQmzAZzBF2SbaHhSo+X6bSFPIj+pOTo37kdDmyItq2BJEFG5Jl2Bx9RCy52KvuVpAgPxAR5ity19/iE3EVrDW0lYsdR2iy5eKFnB1DIMPooYswuyOkZbsgW8m9resl8zWy/vhlRyrrH5sr6w3Zt69flfzYMA0oMWqlBnKI/MgZQA5AwP2UpzwlZX5wtlZqrHDJUBi7SsiPMedf6hD72gD0Awxj7e4LaKz0ApeMJkMh/XfMCV7ucpfLGv4SOWBguw6VA9FGDLVslQA+VoNLjqkbcrLIgetf//opFZOz6iM61k1+5MZmSK9ifJBVnBCnxJn4HIjF2KssD8Rb8ciBGMFdCcBoy1J2iYAV4LVit+Q1lfxQMNgqlGBG361c0Fl9z53uMEQgzA3YcrYEWAcg6dzYvBcY5/o1hfyIAAuZGDqirYCLwKWEuBoiP/qAtbTgAC5WCUuATHvVMfRpCd0ds4MAkNTsoeCKfWD75+hXLnAvGeMl59WcZw0FkYAkEArUS4OPy0qgQMBKoO/6AvEp5IfnaoNUahmXfC69agc0c8iPOCpRKj2fg7iPuSDQKulbX6AZWSVWO+m9tHcBhSzDIVsUdtUqdtenteecU19K2tUn89A17eP3jnnMY6Yh87ltD7I9gvwYOsGmT859n00lP9qLC12fa6z1uX1KinZbAIBPZOf0HY1aQn50CYS23GTosL85eS1Jfqwyp6IdQ+RH2x4H+dH9rEt+mMN8vCBfgOgSINu6Q1es5ncvNk+w3y1W3tVx83hKIXrzSda2lXs6i1hvb18v1c1ue6fol/fCO9oiSywyu0Kegvtuv9vvm0J+lMoR4VBiY4MkiZOjQv59NmfMT/Cl8CLSAEEmM4Nts53JNUR+BN62+CLTfcyOwbSyyH74wx+O1i1q63rJfJWVzM8bOxmw8CGyD7FXgn/m+M+d9JtKfmzYaE0xajkDOUR+5AygyW31xgqXi7O2WiqlM1copyToH3P+pQ6xb9gQJ4KtsXb3BTRYVqsC2G2rRP6NOUGGJGf4S+QwdOqNFS+/F5Ay2pwgZ7wK+RGO6BznOEeSUQSkY2MRQHwoDXxs6nQdX8nYjD3PeMTqOiJIOqnAVlohQi5WMQ844IAUiJSAmNz8iT7Yx2kFRPAe6e1Lmo0p5Addfetb35r209IRK1LAvfRNepm7SgmE0oAtZ0uAdWMP+I3pWkm/StseMhAwkA3yQz0AOiODysp3yTVEfowBa4DDfJkCZNonVCyhu2NzzXabseDK1jt1K+bq11jgXjLGJeOyznu6QaQsQ2SrlVxyE+hEVlxfO0qAedc3yOR0WWRg82WWAcSICgFIN2ga+30X9Lf3nPMfViJlR7IhMRfC5+b6NlTwFGEnMJSZd8QRR6SMyqE99No3lfzItastczYwas4g221hGPObY0VcS7HYOsiPsaCyT++G9DYylHJ6GcFUTl59756b+VGqd33jGwUnlyY/+LMgsUvsTPi/pcgPNtIzEYn0FgmNAOkeJVyqm0PkR4l+IX7gK22xoCiTMoJmcs9h4BLyI2yfxSv2NSfHrSY/yE8bEcTwBCzBJ0SWZ478IDOLDWO+I+buFMxQOl/FEj//+c9TxoutTHy7+GZoW1SJzu+Weyr5sWEjWWLUSg1kl/wA4pAXAYDHDKB3CDLVbwCUrI4whFYFx64xYFaSbVDqEIfakGv3GPkh3RGAkxo85gRLDH+JHPrIDynzgCSSIvZX9rV5qP9DmR/xuVoV0t5LAtI+8iOCgVxxzb525MZmTK8iwwCxJRAhH3tgpZZzLkC9TAjOWQA5Nn6l8yf6oDDhwQcfnFZBpEC3QcAS5qOE/OjKncOkY1ZvI4U7agqMtamUQMiRHznQ0m5DybyP+8f6lWt7BD4BjCOLDCFmNY8NM35D2+a6ctsu8mMJ3R2aa2rh9IHMbt/n6FdJ4B42ZY7uLjHXcs/oBpGyqmQyAPp9qcueJzVZBtZ+++1XtCrZ9Q3kJkvCaqKAXRFIpCFb1t72wnYjygBawVBkg8TvY1/6kL8IG4oo1c+YC0PZlt2+DREFsTXTyqj0bORfpMf3yTuyRfzu0EMPTXJzxSIEsC7wG9r2MiZzc19gYrzgle42Dr/lY8nbdptNIz/6Mum0WSBqq5rsor6MmiG9ja05OfJjKI2+K68lyY9SvWu3PcbX1mB/L0l+9GXdhb0yD82/7hXjhazs2/YiyDSXYemSzI++7STtbS8WwyzGyHpt2wDtymWEuadUv8xFWNjFf1oQNVfDxijGKaPBQkB7Kzw9DFmVkB9hu+gfHJeTI5uY0+WhbS+yINTJ6G61a9vv9vjqC6x8xzvecc/WPLZJlrjFAbIYIj8spNryhNSxaJbzHTJFkdJd4m3IVpXMV22wGBNjxoZY+DS2YwR+zkfulu8r+bFhI1lCfpQaSGxlu+YH0kOhLpOgm/rcdrAmOIMQRs1k4WSQJbnsgyFgZwKWBEGlDrFv2JA92NOxdvcBw9jXCVQIIKW6dbe9tJ2g4kQ5w18ihy75IaDs7ktsb3tRC8CYDhVq1MbcthcEAQKrZCyiz+3MjwgGAlQNTZ9uO0rGZmwqhl4AzlFsFFhRbEsany1EsdqYAzHGu7tftQ9gSJWmS8ZEdXbMufdJI4x6MUuYjxLyI+SuDoztElaHY1WXQwdOpE5GHZChduUIhDZwGKtT0AUt7W0UXbBuvuQyP+hLrl+5tneBsXYIXAVBgIgihlNWPOaQH+TPRk4BMu3MjyV0F8ktq6nPDgp8BYZD46UYtqypqfrFX+QCd/bVytPUZy8xx6Y8A3lqTgH70qbVhJL6jGi0LUjF/6gbQM5sAnINAVICzGNLBh/CjiJx1aDxewFNu8ZE1DsSZLikbSN++Y7u74Fs1xD5EaSDLX9AeXsulPRtjChAwAoKYAz753NXbDkA+qOQZAQW7eyDknYJGBSX1D42O/QXWdAucBh2iZ3URrJElFgJ7RZLHQom173tpa+QpLbwT3CJDNyhlPUhvQ2dGNv2wgZ1C0L2yatvXKdmfpB/1NRYZXxt/1mS/IhabxFYRpazIFIgHMVs2zKI8YqCp0H6sRkCefrlpJzAQ+qsRS2XIQwLs5NLyIgP47/gb/Ygtt3NIT9K9cv71ZzQBxcSAJFobqlFRB7waNg/W45dbVn1YdEh28cGeEdOjqW63GcH6b9tKDB+FFnu2u/2mARBLBaI+5FP+s3WqeURus+n8bfmJj2Cmdki2INO5PTcwQtsOmzu2Z5jrNq2qq/g6Zh901/bG6P2n77RR31GxvDF+mILIFy5r12V/NiwES8hPyKjI2cggU2rfJyi1SSgnAHn9LsFO9sOFrhSsTmqOPtOsKOaM2A1dtztkHEDzEoD7pyh6FZljiEkF8B0rN3abz810KVSu0sBVOAW2JUKnHOCyIec4R+TQxQbVWyuy5ozmgiPKKoXq2q2vWCgVdLvK7wVMggZc6ACnHbBU+MXzisIH445WOAA2moitJnhMVA1NH36yI/c2OSmYmTcGDtOwgqDQE72B/AbepEbP0CvBGDE6TJkAYjE6poVSXOJU4uxknliW0VJIc1uP/vID/f0yZ2+0ANtigCMPtFHTi53+kyOQBgiP3KgpV38twvWY9VrbNsLfcn1q6/tQ4FP7IuPWgdWl6P2R07P4vu55If6SDkgMxR0LaG77Bpg02cHgVmfD42XoDDm/xT9Cr81FribnwLvubpbOm6r3qcvwCFgqcixrC9kZ5xCFqdIsMmCHDaIfgmiFa4TdAtyLDCoxWO7XnwGfLMR9NbKKp23mCHbT0YSv8vOAc1si++AVXbf9j42XcZC3++1D+nmfVYMBVl8TPg5ckGuab/TY9qFRsf6pjgeUkMBSb8nF7giyBbP1T8r3HCFleLc5X2CKen0+s7uKJZIL31OfiErfe+TeRy/qq9IffbFvEdARuBIfmr0wD/02UkvAhkYJ2QVY+P39vS7+EqBHKIbSWT7nFpPAtGhz9SFEETwLcaHPthiRz8QOnyEzxSCdR9CXZZp+zMZDXAbfybrlp9j39mUdsHJPvn26a05V6qX5Dkkr6FtTAgZetyWib7SF5/ZskRXjG/7PjjL5wLpOeNL90In4Tn2ls7QHWMcesqeITDbutv+TFYzPUMuGHu+ik7GMa+21ro8f2jLN1xgvOAReoKogmFtIVRw1dixezHO8CPb0Hd8cGxZjDpCjkFmg4ytf7JQ6ZTn53RTn4aK4w7pF51jG+gl/YQXERuKnprbFpmQrvTUHJZJgFSl4xYekeAIOm2OPscc0B6EQJ/tgqVyckSOlugyUghR1LWDdI1+8OvaKIuKrhgPCyPdS3uQ3bCybF/2l764zEv6EH7Pseh0ml6SGfICJoutyGP2NfRAnRC+kX0ie/aH7NgydocOh64jSHLzlR8xR2z5pW+yft71rnelPsHM7C299s/Y9tUSytnxnfx9JT82aPRKHa4ipGocjBlIxy4xNECDCWql2/GLcVZ8GJo+B+u5DAQnbmIIfBgygHDsvHeijC0FXWDnPYoalTh/hjDnEPuGDfmRa7fvPRvTzIABPogGKcQKmcaqSs4JMohDht8K9Jgc+kBAAFRgwiq+tjF6jBVDhQFmfIHZSGPrk4EgEpOrurNsAeMOoHsuwxqFmvwWoWW1HaCWdYLpN/b2mAIE2iBNfigYGJo6bWcfjg8gJq85OhXvMVaAMkPdPmoSwOsSQmPjx1lry9j8UWzW6mgbYJA7hh8wIFcOCKgGDOiUdMrc/GjLzHyXPsqxKW5I5gA6UBhHKHaDMAGXolWcKl1QhAyIB+a1aWhVkC50AyMrSMZ8lYCtDVr6bEnpvAeoAix0+0XGyIK+oG4s8Al7xAbKaMht2Yux6ZMV8ACM5IB1BIVDQAY4ir70BV3asKruAk6C56G5Nmb7ZY3M0S+rVLnAXZYD2zRVd7fDResPGw8Qdk9QQn5KO3fRq6HjXHPtjtoUiJN2YMUWezcyhP11WXHUlva7hn4/9l79Yv+GtqXM7RtdFnCaY1OK6cX79EuQJfhzokJXrrl2xfcwT8gs5MAXI5Dc05V1boy28/s+Pci1Z0xvc7/dTnmtMr6l/Zpyn7llztnemztBLZ47Z7yG2tR9Px32WWzpnNKXoXuXau8cWY3ZrqXaNdTvnK6150HInF1iN9mPNqHUznpCoOR0JvfuObZq6DdR5sA7u/4k+siPWZSEM0v1fAnd24RnVPJjE0ZhZhtKDSQw3wcovLbP0MR+foDEpAlgMgXUzAFmXTHkDEX3/pJ2x2quADruHwOwOcNe8j0jNAV09fW7XRSvVF1KnEjcA3xro/F2AaLt8V4VVJWMTa5fjDxdBtwjCCB/K2VD2Uhj41M6f3LtWuf3XbnTDfrEUW0HoF8XaFmlX7nAR8aH1duhozfXNX5zgEy7LXN1l6135ex3n31YZRyG/EkE7r7fTt1d1zjvi88VCCADkb1nOctZEvGFHC4tJrwvyqz2uUqgSmB3SWCo5sdO6aX2O1DBQt6+dlXyY18b8X28v1OKh+7joqrdrxLYkRJQNFn6vHRWmSFSVWUM5Y4B3pGdrY2uEtgGCUjHt81AOngcL24LT+40uG1oan1llUCVQJXAWiRgW6MtbBZYnM61ky4La7I+ZAArhbCvXZX82NdGfB/ubxRpiirzMj7qVSVQJbC7JGCbi/2stizZNiY4W7JA7e6SVu1NlcB0CchqAvzVy1LjQa2DsRNepr+h/qJKoEqgSmBzJWDbctSE0Ur11obqrGxiL5RBEAtFba9NbOM621TJj3VKtz57YySgWJJaG9J141L4akqNho3pTG1IlUCVwKAE1MxQl0WhQAWeHQ04ZcteFW2VQJVAlUCVQJVAlUCVQJXA7pRAJT9257jWXlUJVAlUCVQJVAlUCVQJVAlUCVQJVAlUCVQJVAn8nwQq+VFVoUqgSqBKoEqgSqBKoEqgSqBKoEqgSqBKoEqgSmBXS6CSH7t6eGvnqgSqBKoEqgSqBKoEqgSqBKoEqgSqBKoEqgSqBCr5UXWgSqBKoEqgSqBKoEqgSqBKoEqgSqBKoEqgSqBKYFdLoJIfu3p4a+eqBKoEqgSqBKoEqgS2WgJOF3vFK17RKLb9l7/8pbn1rW/dnOEMZ9jqZqz0vt///vfNxz/+8XSqwSlPecq1n2bgFJlvfvObzZvf/ObmOMc5TpLbWc5ylubggw/e8mN0FUf/zGc+03zuc59r/vZv/7a56U1v2vzd3/1dsTy/8pWvpPE/4QlPmE7EcTRw7ihgRwi///3vb4488sgmCrL3fVbciIk30lmX/g5d3/jGN9JJP+02jr1m6v0Tm7zI7Uvq+V//+tfm85//fJo3fXrjlI3nP//56bv99tuvuc1tbrMjTkoq0Y1FBmNDHvKd73ynednLXtbQX7p+zWtes7nzne88OjfW3fR9bQzWKc9KfqxTuhOfvaST2EqHObGbi9/e7utlLnOZ5qIXvehK73D+NSMD6OyEUyJKHXfpfTnhrQoKc89f8vul+rxkm7b7WcbvYx/7WHPEEUdsSUCzRH/bbTYvpwYiQ22YE6As0Z+hZ/zHf/xH8zd/8zfpX712rgQEQE972tOa3/72t831rne9FPje7GY3ax70oAdtbKf+53/+p/nDH/6wl9/jC3/1q181j370oxt/O0Z6LDBepXOIj9e//vXppKZnPvOZyTZ98pOfbO5yl7s0T37yk9OR1XH1tbXkuynt8w5HQR566KEp2H/1q1/dnPjEJy56hMDprne9a/OEJzyheeMb39j88z//czpt7kxnOtPo7+GOL3zhC82tbnWr5qUvfWlziUtcImGR7mdFjZh4089+9rPm5je/efoV0uaAAw7ofQIbxX8g84yVNsalrUc/+tH3sl/uRyCZA937Jzax+Pa+doz9eEk9p8f//u//3rz85S9PR6239cYJZALo293udg0S5F73ulfz3ve+d2XMWiyYmTeW6sbMx2/cz9jvZz3rWc2NbnSj5qQnPWlz+OGHN7/4xS8SIZkjMNfVmX1tDNYlx3huJT/WLeEJz1/SSWyVw5zQvbXdqq9f+tKXkjN+8IMf3NzkJjeZ/S5G75GPfGTz9Kc/vXnLW96yF+Ca/dA1/5Dj5lQf9rCHJeAxBFBL78s1dxVQ+Oc//7kh43UA6O0G7zm5bcr3MX6Pf/zjGzZnnQHNUn2ONj/lKU9JpM2UQGSoDXMDlKX61H3O1772tRQoX+QiF2me/exn71kNHAv0VmnL1ABhyrvW1eYpbdjOe3/6058mP3TIIYc0Bx10UAqG2LxNJrX4kOc85znN/e9//6PYZ+THT37yk7XaCkQDguj617/+niAc+fGkJz2peehDH9oceOCBe4Z0rK1j383RCbbmla985SSbY2Xfyj/i5FjHOlYiMI53vOMVLaZ861vfam5wgxuk3wax0PfZnL6M/UYbn/rUp6Zb7nOf+4z66KH2IE3OeMYz7kWIeN5WtL/dt6F25GS2pJ736c373ve+5nGPe1zSpZOd7GSJbJT9cbSjHS3XtG39fopubGtDF3o5AosuWEi94hWvuNBTV3vMvjYGq0kr/+tKfuRltKV3LOkklnzWlgphxsusTgGbwNMq5IdXv/3tb0/EB8C1k9KUSx136X25YZgDCj/60Y+mFY9Vx6ivbdsN3nPy2rTvl9KDrezXHJ0bat8qAco6+syGIV7Pc57zpJVfRKZr6WAu2j43QCjp+7raXPLuTbhnJ/reL3/5yynbQHDWJae3wlaED+d329kEfeM51tax7+boxhybs4q8tov8mCKbvjZa1DB2V7va1baV/BhrR66Pq4xb99l9ejNHl3Jtrt+vRwLigBe84AXNi170omb//fdfz0vqU7dNApX82DbR9794SdC05LM2TExHac6S5Mem93WofaWOu/S+nBzmOHIBp20L6yA/thu85+S1ad8vpQdb2a85OrfqfNnK/k0N9Oa2bZUAoeSdSwegJe/cpHtW8b1W+GTIlWYKLNFvK9AyPuhFXybYVFsho8w1pUZGKfkx1tZcP7QptiXIwinJQJxjc6bKqz2GO5X8+MhHPtLc4ha3SFkNXfJqlfnQ1W9ZZb/73e+aYx/72L3jN9aO3FyZMm65dmwS+WE+mttbaVNyst7072Wiqcdi+5fss+Me97hb1mTjpd6R8bLll51axxb8nA5vWYe34UWV/NgGoY+9cqqTsJVBXQOpc929aGPPGvtdfMe5xOpjabruEpMJ8ANijn/84xenA84hP+YAtDnqMkcmMQYMbqnsSx332H1TZDIVFKppY0X7bne72yD5EbKa0m9jkgO9pbKJ8Z0ihzk6MfSbuf0fet5YP4ZkMkf3+t4/ZmPmymyqzo21YUwnVm37qr8P+eT0OidHtjT8A93iI/wrCRAE4X/6058m2eGSuRjBZwTHwJ3ilptwkdE73/nO5iUveUnzxz/+8ShNOtvZztY85jGPSf526JLaLoNCnYfLXvayac/4pS51qeYDH/hA87a3va25wx3u0JziFKdovvvd7zbf+973UvFD/y8jDsi+3OUu15z2tKdNz7jkJS/ZXPe61032zTY1q5GnOc1pkg31e3+rJWFvutXJD3/4w81Zz3rWPZ8p0pcDzQqM6pM6DsC2bVf8/nWuc53mCle4QuqmufKjH/0obQMVePLN3vvABz5wr3oFX/ziF9OWLW02rupd2I555jOfeXR4yey1r31t88EPfrA597nPnep90N1vf/vbafvIq171quQzxtp66lOferQf9O5DH/pQ85rXvCYF6ba9qUUh28oYuX7961+nLa987gUveMFU6FW/taNkqx3Z2JqnaKkxI0vjoj9veMMb0vujL/psTNufacOq5If2qpFCP4zj5S9/+RS4qS1Bp9Udud/97pdkbXzYg6tf/eqp73SOTrX7ypa5j81QePbHP/5xqn+gH+6/8IUvnHRY/9RGUBeBPP27733vm3Ql+mRb8g9+8IPm7Gc/eyMLVLu0pSSwNH7veMc7mu9///tJL81Tf9NN7xIs5tqRszElep5rR7yj7auQgM997nObd7/73UkWxkQh3Hvc4x5J3kOXuiH+0RFFgOlsW3a3vOUt0ziYM+ZvV57u9/1VrnKVlEH44he/eK85K/uPXVKUWYD9qEc9qjnBCU6Qto//8pe/TLp797vfPelKWzfozFx7xM7JLnvPe97TsKfk5Hne/aY3vWmvz+a+I2fzcnpAVrI+1BNks5/xjGc0N7zhDXM/6/3efCzpr3pCUWTVtjfzRhts6X/hC1+4Z76152dOP9pzK2wb38XOs6unO93pmnOd61xJt8wd79xXrkp+bNhIlzoJwNTEAE45JEBLcbV73vOezYlOdKLUqz4nGr8zEa5xjWskAGNrhwJMLpOJIbryla+cJh1QBKzlVupzDgEoCOMGQAGDgMWnPvWp5nnPe16agNpkz6nK6Oc///mTob7qVa/aXOta18oCuCA/VIbnVC5wgQs0Vh8BqLZM9HEMoLUBCWdiBWMrDQygYX+xSx/83QcQOJAnPvGJCVT6p69f//rXUxDRXrkrvS8HWlcFhQrZCSjs4b7YxS7WnP70p0/9Cuev34qh0Ql1D+jeZz/72eYBD3hAA9SOXZsA3nM6kgMpuf7TSw4YYBQguR+g1ncOOgBgyMl4cpiAKAAMYAiQBFYBDLrBf073ACXgjS6wMWrsAKHmKXBsb7vihAI2tqnPxqiF8IhHPGI0CBwba/1QiExqtTac/OQnTyDYdrd238bsnKCkL0AB1AU9Y3ZV9Xf2it0V+CmYSqcVChRQ+Xyo72OF0tr2ke01h41rLigdkpU+CkLZVUEcgKv4Itlp81igAvgB6mwf3fE33YlAum0jjQcdVK/kvOc9bwqYAdahQJq956v4EyuRbBi9URy0ZBV+ne6aDxOAKy55xzveMfWdP7r3ve+9BxRqa0k2w9i2AHPFnFEHRGBiXPgpPpiPvPSlL5266Xv20Rwjf/OWvO90pzsl/TD/fAa0CuDdq1YDPXOf+h0CfURK7jJfFF90DWV+0AN2Tnsic0gRvqhPg9zWtnYf9NN4ayO/PHb1LWDQRYUy2c/AIGNtHftO8C6o0yYEUdT3Qgg89rGPTfKGdQSKt73tbZNsPU9GjKCkhPyI/vURqyiGgQUAACAASURBVOaJeiZ8WvQl9ESQ0v1slZofiCft1jd+Ay5gAx7+8IenftAJ+q7fAvGLX/ziqeldcjkK9/LLbIegye/osL4ERvJbwRTb3/4s5BH9ZIvMdc+BWQSUntsuZjukI+whG3vta187FZPlr/TxmMc8ZuqHuZlrR24eGLecnpe2Y6nMjzHZse+KAyMp4j7zD7ZnU/goc4jMEUSCXH+zOwJfVxDsyCNz36InOVzoQhdKcyHqkQz1Z449okNsFn/QnlfeS4/an63L5g3pAjmao2wFolD2B5tvPo6R3mO6VdJfeJj9Zu8ic4p9NWf5VORI3xiUzC32QH/gGzJ22aLm+cacr9spBzzk5nDp95X8KJXUFt1XosjhkK0WMf4U1+SyN03QEylaXQDGWQBzmPcAOJQfsFCBWiAB3LSBKKDAGObIj1KHAARZCbK6AoCYiCahv/UF8RF9AqgZHuCK0ywBTggDRhUADJkI2LyX8S8BaGMrL2POewkD44g0Dl6AaPUsUu+cYoOBB8gAMcGWfkYxJsARYDOGMbal9+VkQm+WAIV9QM+YBsCyCtoG3laqBJrAiH6NXZsA3ueClNL+R3BAB8x15EcUVnT6ibkS4I/zDpDvM8UKjSGQTZdcXYBeontsh0BMBo/nBXgCuARvANWYjRFAR+DUFwTmAjXOH9BF2qqNEX1jw/QfmM7ZOW3o63+pXQ3QjmwBKBAUAn/BKNs5ZF/jvWN63B2TnF4PPQvZaLWabY05xl5c6UpXSsBqLFAxBxFK5h7w57hPfUP8hB0OvTvJSU6SxtuqoAvYlj3RF0izZWzYQx7ykGTvXWw8PTWm201+6JOVZXrEfxhncgQ+S7PvYjyGsi6Nr+eav7HKFkGoQADZ3SYJ+C2EDOIxVvwQRsgrq6Yuc8LYmk8xJ4wvIlL7Q9ar2k/EKzIlsiTagYrVYm1ABLbv0Ve+yhjzzSU+vF23q48QmUN+CPAEzMY1yABtQeTxtdosW0Mg3pXZ1GyzPtviszGiY2nyw/tkCZmPFhXOec5zJvIDcWAeI8XjJBtzNTIvun2NIszdQvJ9+l1CfiAS40SZITwwpCNRE8nCGWwUxJ/6bO1geawdowr4fz5xTM8FoKXtWJr86JMd4iH8cHeu8LPsMlzF5hpj85Hs4iShkIdMHs+xMMXGW7gIGcc9Q/2Za4/6iI4h8mPuO3Lj3f0eASqrDokXBCh/qO8lpzXlfHuX2Gn3N8gPJBSfI77zN9JWe/jHMfJjbG6FbvD9gQk8S4ZYqY+YKstNv7+SHxs2QuEQxhTZBOK8pGO1j3UNUE6hrYx2HVQ4Mg4xHFAEIlYsOUbAz6qo1UeATwBt9QC4zwEX4CfnmIZWpMIxH3bYYXtWvqRrA3CyQAJMjznGvoKn7dUWgVEJQBsjP9ZtYCKNU7BBljE+nBEjbEz0QVYEoCz4iKsdOE29bwy0ItSWAIVDYCc+dwykdL+4IsCymgy4bjp4H5u7YyCltP/hwMx5zhH46zq1CAxi1Rpx6Qo9ol8yE6y8dQPtnO5xvrFaaiVQQCNQY1c4aH2UfSRzZ8jGWOWO1YduEFhiivucf6yqfPrTn05zApArbUP7BIupdjVW2KLdOfsafc8BpHabViE/2Av/rOAJ+tgMJwwgmMYCBEETwlhQiHSMeQgMBgkeeodM6drmoTbHaR7AtSwFumNblmNErfzGFssSPdiKexAPrgguprxzjPzonpoi64dsBVbdrAv6jtiM1fQ+wNr32TrIjzHgbnUYaWEBQEaA1XiXMbcVx4LHdpIftoDw/7JcZZPGZfGHf2NPraD/8Ic/PEqGx04lP9rEOHLYghMbZfXaApnsSgsfFluGAtyu/sV9c8mPPpKn/VlujrH1tt0grcwb/fH/S5IfY3oeRx2XtGNp8iMnu6Gt3wJ625GQ4eYjIlXbunVZbAFDeFjYQHZ1MxWH+tMNoEvt0RTyY+47cvrU/R7pb4uKzBjZyS79QRi2Sd2pz3V/SX8R4BYI+GqktThO5npkP4+RH2P6EeSv+iXaEadC0ovAcXP6tJN/U8mPDRu9ktUBAEmGRpexi98KFrF7XQflfgCge4qJlT1G3STjIK2MuBhHq7lS6ErOtp7rELxLWhewKQMFQHdZwQX6gCZs7Ng1ZPjj83Oc4xwplQ25kwNoY+THVhgYK6faYAUC8cRAkYlx9/8CECvsXaDcDmZL70N6jYFWMuMslwCFQ+SHYMuqeDddNsaur69dXcgFiTnHswR4L5m72t3V1dL+x5i22fsu+SEDS9ok8jIY/pAVGdhTG3ajLzV7TPdiZZ69EOBwmlKmZebIJrG6mLMxQFWk1c45OnMoEPG5uWnlPgKdITs31Ia5djXkW9r3MTu2VOaHVGcElK1mtgchFxDJtlQgzXKro+YTMkmARO/0rW37xmosDc1F/uGtb31rg+Q0V5Da9Oj2t7/9nq2am+KOow/mUmxDmdK2KeRHkEKyHjeF/LCFgG+IWiyl9rOvD6Vy69OpksyPdlu7uhffIQJgH36maxe1L363hJ+LQKdr30r9wxj+aG+Fyck1iGp9YvPe9a53pRokUusFcwhO2xramUFd+7oK+UF/osZQad/H+iSA04/YpiQDqc8fdG1bux05meX0HE4ubcd2kx/sLbstc5pdQTojQLrHKIdM1P2w3c/iAb+htkj72hfIj6j50s4Oa58KN3fbSyn54T7blWTrwFkwFhsGgyMu5pIfnmtemPsyNWEA2TR8cXsBPTc/dtP3lfzYsNEscRKIAkZtLvnRtyczxMBgyjKwLxxQtZJqlSBS6ofEtYpDCPKjr0+lw5MjP5w9D/RYYcsBtLnkxxIGhuNB9CBroljRHFJjKvkxJJMlQWFXtxl5l7RVwHRJ8mM7wHvJ3O0jPyJozvW/hPyIwL8P5OfIj5zuBfnRXkVAVrIRMqLIfKgv3XncR7yUzPUx8kPmia1SCKA+fcq1Ya5d7ZIfY/Y118cc+dHV67HnIbIAWhk2tk4oMGf1ChEyFiAgXdU/sRouOBKcd7PqppAf3TazKeaKbKHYDhF1I3Ly2arvtU+2mYy32F4y5d1TyI8IUtUa6dv2glwMX79VmR8yctQHiKyXXFA4tO2FzNgVK43tLMU+Wc4lP9pt7ZIf8Z3smb5tL9qhIKH224qEPCVjKedxCTzMm3Z2QU4X+uxbqX9YivzQRhm1sJtMOIS4ABgGEtiy52G3oz9d+yoAU3Mtar3EfZFRG7WBAvu0a34g2tWkQK6U9n1MrmyEMWrjXoEp/OC/shHVo7FqPtSOknHLZX6UtsN2I/O5rTdzsohKZdedPzKajJ0thZGx1972Ak8olKpeCJ8u44HfRJIhvmOr+JBu+HwVe5SzKZFls8o7cuPdhwnY48isjdo5thPmYqDcu3L9RTQjJhBQYSv5b/MVSWHRay75Ia7zbP6cbYMNEDlTt3Pm+riTvq/kx4aNVomh49CsSPVte5G2ZuIydiXbXnRfhoV96iYaIBCG0oQx2YD5viJobdGt4hDCSdt209724nNgxqoN8mLsGgLj4aSlWUv97Nv20gVoc8mPVQ0MMgBBw0HFlpb2the1UPRHAbnYrxtMdKT+G0NjJZPB/bn7YntMd9tLyMRztGUJUNjVbUEWUAx4Amf0tm/bi2DNis9YBe8h0LuV4L1k7pJrV1dju0Su/0hJc3Ms8yOIiXCk3W0vRxxxxB7dagN045DTPasRcfqDwAgpKsvswAMP3FOwrm/rR9vGSDv3riXJj9B9oFWgQk7dbS8lbZhrV8MulfZ9zI7lyI9uUDr0LGSHGhGR2szG23ZDVsa5S35EoCIgsiXyoIMO2jPn2tte2GGgVDZJ3zbDsNntmh/RZr5JEU7EShBp0u5lHNpyUFKbYqvctWws28O6ZETp+8MW6FdkjnRtdLvGSdRdsj1ENpUr9p8LIAWpUbh4XSngyD/tkF0gawGRKAXblQPudMJvbdds16Kid2Rgm24UWBySYV9x0yG/PtbWoe+QbTIZjWvURiFjBBcS98gjj0y6L2Mq6vOwp3QZLppKfvhNewW5b/sYO8qGxgkwZLMk+aFPMjuNQ6weR901NX1grvbVDa6iDhICM4qKBi703DbRG8Q7+bMfcIisYXWDSn1jzja263FEYOrZdAwpwrbQXUF8Xzty87dEz91T0g5j20d+TN1CUSq77lwJG0/vwwaFvhk3xJYtYGy6wNicEBy3639EAWVyWzrzI4irmFdR3w4p0yWM5tg8eFo9LtgWSUcPcxf5yIiKeQuLw2XiGzXWwi6zCZ4fhWRzz/V9rr8wGztvTkYtP7KA4xEg5zvf+WaTH+IIvoUNRojB9f71nRJa0pfdcE8lPzZsFEsMXVRnlgbFUQ8V9+w60SgEaF9+VO7WfRPcXjPZBk6IaH/HyNsHx+CPsYSlDgEb3reKEn2KFaTYZmNvJwfMiY5dYfgx/l2ZaD/DY/96CUCbS36samAigPecML7hEGx7wQg78szRclLYrYJEAcJgiNsZHLHvO3dfTiaKLi0BCiO927F6SAmAj0PSB843Cp5G8TXgm+MB2nJHJdKN7QbvJXNXO7sgJeZlrv99Rav6PotTDczlSF0FCNtFQSOgidRs/8+h53Qvglp75ekE59neM5qzMXGqlAApiLophS5jFUhw3+2bvcqKseoDfRqyc9qASOumuJba1b5VT/Ir6XvuCL4+UmhMr4dsIjnpfxR/dp95JNizAj4UqJAdArJd2yhWfwFQFwDlVK3uKRzttvS1GVnChiFfIvgU8AJ32jl25ONWuuk4JcE7S+q0dNvGlyqOJ3UccWtLGEIjMm/cjwwAcNspx1Zq6S3wG8XHbQ1CKLDB7CXiG0nnM88wfxU/7ftM5qY5Ibi2dzx3RbaLZ6uj4BQ5dVn4a+S3BRJjjlhUp0WB1fjMe9hofZBOLfg1xtqrn3zW2NWVme1Qgg2+WwBpu4b6MjI4nErQ19awB0PfxVG3cVIOn8rHeGb4F3ObLuqjbXyyCsjC3CEXQfVYmjiiT5ZEWzYISPKPbQiODaXzaizJ9rHSjtiysqweDyIydIcc+PTuZ8a0ZNXWO2O7bCwgIGmRBMiPKDBN572DLln1R2wIuMhF7TVEN0zG5sOEtk9EIVVt1B7BlHeRvwDLSXNsLR2A49p9MrYCzfZnuT6pP8cu2QatTon5BC/yP1azzRv/2OG+doxt3eaLSvWcHo+1A77Rhva81Dd61P6MTuf6TP9LZNeWJ/kgmukwLG9OsscyIrXB+PhnTqolQcctOvI99NKcZqcVQOcL2AFBeFs32AGkwir2CMkiuxm2t4DCXjleF0FurrEpq7wjCHw2lT1uL6wN2SIYgP0yL4wPPYK1tS8uOBZ+pX/sR+m2kVx/zX+YzXyDY9RZJBOX+Wixuzs/zcMS/aBnarqY0zJ92BvzybtkmpceN53zITvp+0p+bNBolRo6iszJKkwq+MDWmoSMlmCRcveBCb8Dbjk921pMNuDTJLDywUgygAgEk80kVxUaWM4FnznHpI1WZPtAQQyB7/VJGxlvaYwx8XM1RwSBmE3F/ciG8yUTcgC228eljgG0ttys/sTZ3ltlYLzfSqixwdYDRva2WtlgDAWwjqXjFMiK4bLqxjAKdnzOMXEciIWS+0pA66qg0DgG+OOIOFfjoP3IDsQPvbQ6Bkwh5ATxhxxySHHa+XaC99K52wdSADnOaKz/9MJqNICmEJf5QQ+CTIzPPIs8kWSAZRSzA8gFS+YFINMF6PTFHMrpXmQSBKh2YkU3HTTGss/GcLaRRj4UBI6ZZEE9gASkCKpktgB4gktgL+zEWBu0fShACRs0ZFeNsyCBXSQzADICMu0ee2+Qen39awdNQJIgw1yPIwzZ4HZQ2t2P3X0mOWlnyEXAw5ZY+WZPhgIEzwHA/F7Awxabp0gTOsUGyf4B/NrBPTuprXH1zUXBJiApa0TfBCzGAelecpz5Vrpq42FOTiHmlmgf3STrSEvO+b0l3tl+Br0wR82ruX3fqj6MtXXsO7JVLNPFfsVRniGHdvt9L8NA3YilVknZCDZYNoXVXm1RILbkCOU5443YMI9jPPWf/Zx6tGW0mxzIbEhPzB1kXZ9s57S//Zs+3TLW/kWWY9y/Ke1Ytc+r/j7Gja7RATL0mb9zZPyq7879vj0X6RW9WXKueT8Sx8ISXFl6he6MzXl4DPbuFo4de8dYf/mbGBfzk91ZamuKhVA4CREUGSzaKTtNdh/CbtVtPaWy3ZT7KvmxKSMxsx1dw1b6GA6R8+KAw+lGDYZwbP7rVIhSAznFMY21c26f4pl9feu+bx0AbSkD0wfOYmzaqz1xX4wTg9kHOkrvy8lkKVBofIccXMnYjenOTgLvff1Ytf/tZ+ZAft/7S3WPLlhxs7IdVdG7z1uyL3Pn79w2bIUNKrXV7puq11Hkz3h27Xz7vUMBQp/cBGwCjG6wONSPbpu1RbuA7u0M8KfIvd5bJVAlUCVQJbBzJSBbwtae3GlTU3oI/9geiDSI7Kkpv9/qe2X+8Md9xZ4tYsgg7Ptuq9u5le+r5MdWSru+a1dLoBqYXT28+3znbJWQXWTlX3aClEyZO5t2ROk+P1BVAFUCVQJVAlUCVQL7uARsZ5JprBi6hd6lLlvFbf2TjVm6OLzUu+c8RyamLGolAWwzjzbbeudzOG5KBsucNmzabyr5sWkjUtuzYyVQDcyOHbra8AIJ2P9qe5WVAlsoZH3ktl8UPLbeUiVQJVAlUCVQJVAlUCWwqATUr1Fk3VbPpS4ZjIcffngiEca2si71vqWeI9tSjRYLWLIvbatRZByOi5N1lnrXTnhOJT92wijVNu4YCVQDs2OGqjZ0ogTUw1BjRJ0gRcock7cTVj0mdrPeXiVQJVAlUCVQJVAlUCVQJbBLJVDJj106sLVbVQJVAlUCVQJVAlUCVQJVAlUCVQJVAlUCVQJVAv9fApX8qJpQJVAlUCVQJVAlUCVQJbCDJKBYrRN5HJfqlDbH4tarSqBKoEqgSqBKoEpgXAKV/KgaUiVQJVAlUCVQJVAlUCWwgyTg2GV7uP1z9LWT2U5zmtM0jrRvnwq2g7pUm1olUCVQJVAlUCWwdglU8mPtIq4vqBKoEqgSqBKoEqgSqBJYVgKvfvWrU/E9xYgVsatXlUCVQJVAlUCVQJXAuAQq+VE1pEqgSqBKoEqgSqBKoEpgB0ngz3/+czq6EOlxrnOdq1Fs+6IXvWhznvOcZ22FiH//+983X/rSl5r//u//LpKUdimQ7FjII488svmHf/iH5sxnPvPgb52k4B377bdfc7SjHa3oHfWmMgnYJiUjaLuygv7zP/8zNXRTSDqnXXzsYx9rjjjiiOaUpzzlXhlTubb67Wc+85nmc5/7XOrPTW960+bv/u7vygZih9xljpODfpUWNv+Xf/mX5v3vf/9ec928f+9739v867/+a3OZy1wm2aglr9xYLfmueFYcdVti01Z5/7plt0rbdvpvK/mx4SO4VZNsCTFst3Ndog8lz9iUfk4BigDlxz/+8earX/3qURx9SZ/b93CKb3/725vPfvazCUgdfPDBzYUudKGpjym+f9PmwG4GPpui22PK8ZWvfKV5xSte0ZzwhCdsTnWqUzU3vvGNm2Mc4xjF+rSbx69YCAvdOBZALPSK+pgBCQDGN7vZzZrTn/70zROf+MTmJz/5SfOYxzymedaznpXmxjquL3/5y82tb33r5iY3uUlz5StfuTnZyU7WvP71r2/ucpe7NI985CObO93pTg0bItiRjfLiF7+4Oe95z5uCRPPUaVGXuMQlBpvm/tve9rbNi170ouY2t7nNOrqwq5+JEPvrX/96FILha1/7WnO9612vuchFLtI8+9nP3vIjOn/2s581N7/5zZPs2e4DDjhg28cBfvrNb37TPP7xj086G9lTJW2N3x566KGJ2JOBtZuOC6VD5vPTn/705i1veUs6DrXkQkSoQXSrW92qeelLX5rmOp383ve+19zhDndI/9iOpa6SsVr1Xfp09KMffS/SkL6U2rRV3r9O2a3Srt3w20p+bPgommTYaYAjBxy2syvb7Vy3qu+b1M8hoMgx/+EPf9iLsUdY/OpXv0qF8fy9Spr06173urTP3KojsHv2s5+9eepTn9oc+9jHXnkYttPRlDZ+twKfTdLtobH4zne+09z1rndtnvCEJzRvfOMbkx7SxzOd6Uy9P+mbCz773e9+1zz/+c9vPvzhD+8I4NrXj1J9Xed9QwGEd25qm9cpj618NiLiPve5T/OCF7wgESAf/ehHUwHUV77ylWsjPxDoH/rQh5oHP/jBe1aDfXbJS16yedWrXrVXYMM/WTW+wQ1u0HzrW99K/xUsjpEfAgq+RL8ueMELbqU4d8W76IAV9m6AyfcLZmUFCUwFc1t58evG1WVsNyX7Q3tgIsRhYKIpbUV6mG+7jfwgFwtciI+HPvShzRnOcIZidemb6/SPTiJrlyQ/poxVcQc6NyLrznjGMx7FbpXatLnvjd+tS3artmun/76SHztgBLdqkq0iiu12rqu0fcpvN6mfQ0BRmvFznvOc5v73v/9RQEbX0U/pu3tlkFjlA2Cx+Mg5QGopMLPdjmaKPHYb8Nkk3R4aB4SFYEsQdaxjHSul5Sr0OJSWOzYXdtL4jfVjis6u694+u7LpbV6XLLbque16H4hnwdtvf/vb5uEPf/jagtv3ve99ac5d4xrX2NPNIfLjU5/6VPODH/ygudGNblRMfmyV7Hbre9hHhNOSAeZulVX0axVMtJN8yFaN41aSH+vukwwY5M/Vrna1Sn6sW9hb/PxKfmyxwOe8bieQH3P6VX+zHglYEZRy+LjHPW5x8mOdLPQmOJopI1KBzxRpLXPvVKA6Nhd20viN9WMZya72lL5x2fQ2r9bj7f112MqTnvSkzb3uda9G+vftbne7BNRtbTzooIOa0572tIs38m1ve1vaanaBC1wgS358//vfT8VYb3GLW6xMfshWRLwjeSJrYUrtivj9cY973N6aF//7v/+baqa4kAe2cx3nOMfZ00ck/1/+8pdEtPoO2V9aB2HxQRh4oO2hsjrudre7TSY/9C/6vlXtjfesW7a5sZ/qU9ryWcWHjMncdoeofSODzrbOKVs7223MjS0y809/+lNz/OMfv7jOjmeyQX0LD7uJ/PjIRz6S7Jdx7masTY3LQg/VM5oyljnMnRvfrZ7PO+V9lfzYASM1dZJFlyK9e8jhb3rXOQDbN0qNxVQjHoAHmGoXq8o5y02WG3nJ+OCY+ra2rOLo9TtniFeRzZKOJnRnikOf2vYx4JN7/yo6lnOiuXmQA/pT5TB2/9Q57FljznyK/ubmwlTgugTImGNzcv1oBxHrCmByvqQ7LqVtXlLXlniWfjpC9iUveUnzxz/+8SiPPNvZzpbqavBJ23mpVXDLW94y2XqgXJaNv89xjnM0pzvd6dLRt1sVnA9lfrTlExjGdhnZILZK2qIBm9zvfvdL/1XL50EPelD6/LnPfW4K4Nm6l7/85SlYUGNEsVXyL60d4Pe2JbgQNv5uv9PnMlRsn/M+flP9FFllT3va05of//jHzcte9rK0ZYcvscVIG7TpsMMOS/+1DSi2/MiMUUOi/Zl74r43v/nNja177f4bR78/97nPnbY4t9vXft4DHvCA1K7zne98zQc/+MEUeNpCcqITnSjVXaGzn/zkJ5uLXexiaRuU59zjHvdI7X7Uox7VvOlNb0oybOOCL37xi80LX/jCVIgWDmITZepc7nKXS9tnLKC85z3vaa54xSs2V7jCFZpf//rX6Xm2Gtr2WlK8Eln0zGc+My3IOIo5toiQw5Bsx+pneB79QKyxyfvvv39z3/vetznLWc6SalSQDTyHCFTMdGzsfde2XYrs9rXVffru+Ug3W7KQjD/60Y+ab3/725O2vZC5uivmqL7Yvvmwhz0sFQJmN32nULB3fOADH0hbPPWXPQrdGtOFmHdj73FPjC99sm3085//fMO+Xf3qV09FS+NddDICf2NGV69ylaskm2NrW1cPSsgPGb7vfve7k0zpr2399MvzyIOeyzD22dA1pFe5+Rb2Zsx+IzplUb3hDW9IemZ+IJr9o2vmQIlN8w54jN3QVxlz5o5tRMjqEhJkCHMPzd2LX/ziSV/gae+2Zcd4kevPf/7zPfI2bx7xiEckvVKXie3Vr33lquTHho00Z01JKa5CkpzvL37xi2RwooAQh/G85z0vsbUMD9DA6SkohaXkwNUHYZwVueKsFadkME996lM3pQ619D7757vOlWGc4jhNZKnsnK4VQ4ZCca4f/vCHabJa3Rq6vMtkZ6A5cH9z4Ne85jX3AEBGgJMnSwAR2GHI7FVmiDk1Fb/HgNIS/ezrg/dbUePI9VVhOAXjvvvd76bVJ/247GUvm5w0Z8uYXeta10pOug0Uv/nNbyZgyFkBRuRHHte5znX2OJF4hgJW+jMFyNAzwAm4OOtZz5oA1vnPf/4EZu0PBQqAMOA7AER8xtCGjnj3pS51qaSfgCdnr81LOBp6Y2+x1Ult40yvetWrJnm1HToARl7qXDD8hxxyyKgjKgU+Y+8XjIQjtFLLsZvfv/zlL5s73/nOac6OzWvzfcyJlsyDIaDPCaoX0AbIiAsAyNgCrVYU6aS/OfDuHFtlDpsXY0DcquxTnvKUNIYAIt0O0NvnsEvmAh1gS/WLDo/1awisjrmPJWxOST9yIHfI5pSAT/Z4zJfEs9sBhIr/OTu0YW43NQcx9drXvjYV7LvjHe+YbCdbcu9733sPKATKS051sCVR4FJ60WUBdmndJG2lX+0MBNjBv9JnlLYtd98U8kNAh1Tgn/j5G97whqlAaxRU7AJ99kow4zextZJN18eSrR0COpiIfRNsIo0UUnXqxN3vfve0Tch/H/KQhySf5uITvEPw7HP+OII/dtu2InZRgG5+Xv/610/YKtoTQZEgq/tZVLAX9QAAIABJREFUX/8FuvwlHYjf8pWxteinP/1peg7cwkYjNYyzdsj2EKTBMn3vbY9dl6A0btqtr9F3tS8QS9pORkEOwFTGgc+KrCOymFI8tU026wPiZky2Ob1z2grMCz9d+MIXTrfDd+RivPVlbOyDHOwj1LvEON9KLoJIBXnDlyMcEQKlNT+MlzppxvfSl750ajP5w6PGEe5DptA9VxQevdKVrpR0sFQXcu/h2/XHdg79Eex7J5sVNbS6JEacLkUW5iOdQ+b5W3wC97lKyA/3xZY42Ura4uLbyQYxMFTHq6sXfYsY0YacvcnpWNi2NgEUvyl5h3nKh+hru6AuwhPmg+1zVx/5UTJ3jY15AFcjtaI4LLwTtkX8wMYidPa107Uq+ZHTvC38nqFjSASFAAGAAOQgQzjY9gQM4ACcWk0BNgVxHLtJprpym+FnVAVWnNjJT37yYiNaamzDSbYLR5U6TgSHo8I4Lc413ukzztE1VlNCP63W6R+DySlikgU2jB8ZAheAEILFqh1HQ67uAWZ9ZpVgrrPkQFcBCNosQOd4OEVOQGFHBcqC+AG0OHpOijz6jCJAHPcPZX6s0s4hFlq76C7yI4AUp/TkJz95r8/I3SoHssl95KY/Bx54YKrlgIya62hitRnxAZQIXgBZcwJIowuhWyc5yUmSU0IoupCIApu+qxT45N5vhcU7v/71r++Z3/QWiYCYE/wMzWv6TL5jTjQ3DwD/IaD/2Mc+NunUEBAE2DxfOwC/mD9RuX/VOVzizIdszJCJzs0F+pnrVw5EDp2qsaTNGevH3Pa1wae5YmUrwCd/AoxaSaVzOV/SNy452W+hWy1+Fdvwjne8I9kLK3LmInvGL03ZYlH8wl1y4xTyA5EUp370Bet95If7EZ+yFoyDYDNWK3MitPWGTWO3EO4RuCOp2TOEsiKMfIMsCfPZIoQTPASb5obAkA6c4hSnSH9bmOKn2MsxoqOP/OjrPxsUwV+ffx3yufCMVXo+FjkyhfwgNzghCL4gzEI+5IZoh0HJT5D0mte8JgW8Md+Ne2nQ7zd95MeYbHNjG/XHBN1R5waOYhPhuNzYB6YsIT8QFDB5G990+5Q77SWIDAuVbVmyM3TcOywu0Ev/nKDHDlm4dKqSbWwluoBQVNx27D2+c6JS9Ie/srBgcc3vkVNdEkP74SX+ACnoHm1HKsbCLJmUkh8hD/GOvpt78Jr5ZU6UZq6NkR85e5PTsRJMOvaOKCIPX4bdiznG9sjqyfmW7piHb83NXXhP/MT28WlBfgSJ6r1iASTnOc95zpwodt33lfzYoCGNiQJ8tlc1+oxJ3wpB2/BIYRJMxRVBnywAQXWJEdWG0vuGApMSx9k1MFOBs5Vpq5hYzjaxg9HWh77n9Rm1VZxlST/HVE0WhvZKh+XIGUbj5PNwDCpvAyNDq2Sen5Pdqu0c0oc+omPoM8VYOf/unvRVHY1Vi2tf+9opHTlWVQIgyQIB9qL9VlLGsonaY1UKfHLvR1QiuBANMb/pnKwfKwBSIYfmdYkTlZ48Ng84wyGgT6c40yEgKBU8VhAC9LWJrVXmcKkzDyDeJVhXIT/G+oVIzYHIdu2DdjuWtDlDc7oETA+1T1v7VnCRa1aM7nnPeyYgzofkfMluIT+6eoTgc0VgukFQYQ+QHmqTlT1ByVZcU8iPPkKg/VnXvyCUBQjPeMYzUlcQElaF9a8kZdxvbGViVwXwSBNp7IJJAaag/61vfWvScffwExaabn/726csTKuiCGMBKLLeSrm5IYO2jbdy/SolSaaQH0h5wY3tMmRk7pqv7ba0x79t22Ub+i1CKbIM4l73yQCMwNj/d4mOvs9yutYNUnOyzT3P93yzhQMZWzL3LKogcmWl5sa+lPyQfQsrIPi7ZM+UrZPhf23XoGPHPOYxUxt97tQxi0L6IFC2hYn+8cu2f8AzyIAh/NXWBdk8gt2h9/jeokVff9oyH9puLwvTHJKhou2e1a6JUUp+eBeyiiyM4+Uvf/lZwfgY+ZGblzkdK8GkY+8wh5BJ3RNz9BtZJtbLZep1x1xmZcnchV+8NzK0zDfkvkxRZNUJTnCCtBhMtxFZ+9pVyY8NGnGTWLZDd+V7jPzoHh2HCBBIdZ8REwhLzukDAX1HT3UdquCx5D4sYl/gVOI4I7ADcGR+BBFg76qJWcIACxA+/elPpy0++sbohFGKIIGxj8wPcrIth9MMR7mKsyzpZ07V2qvpVqawslhxqa6yeqzCSpc74IAD0qPmZn6sAmSWID+GjoZb1dFIRSZD6YTArUvaobkgCJTuN7VmSQSeJcAn935gpm9+lwCOUic6Ng+s7owBfe0YIj+6GTxdYmuVOVzqzCNTaEnyY6xfdAhZNAZWh8iFJW3OEPlRAqbHyA/jjbADlBFbUseltiNg/V3qS/oyhobabKwFae0LYe2dm3RF+4HMIFKntC8KFpb+RiA/dmpR6XO24751kh/6w27xh7Zdsl/8B59Ib3OXbRDsvtXO2OvfZ+OMN5xl1VkgZt7Elg5jabVbwOI7GYKR8VZKapTeN4f8kKElo9DcapMf2u2KleV2v9lQQRmsuF3kh7aNyTY3tr6PrRMIMcFzELeI/NKxz2V+LE1+yEzty8qN/iLr1GaQVQGfWtSwWIQIyZEfdMF4Wkgbes8YphnDIuYhHGJeaL9sKQRI9wjrKeRHZDjDtHCbuS2TYigLt08ntpL8sCgZxWdL5nTgtr5s5hL97sP5FiVK5y7/zv6REYJNfIVkswguFpTpI/N4X7wq+bFBo74E+TE02aaSH+FQGacx8iPuw17OJT8Ye2CGMYl9h4gMwWSkWY4NkxUde9ZkTNiTKSjotlmqLOLAffa/WdFltK3EB7myirNcgvxoB5AydQA2eynJQO0Wq/pSc6O9JeQHJ8JgR+X6Vdu5leTHVEdDX+h/NzW1rTvrJj/G3j80v6eQH2NOtGQeeNcY0J9Lfqwyh6c48772DdmGbgDenQu5bKUgP3Jgdej9S9mcoX4gZZAzc9un3VEDQd0BIAl5GCtBpb6khPwI2QP0Asz25d1W1Dfp4otk3kl15y+mXkh4QUvpxcYDoXOODLdgYbskffBfftB2iK261kl+eDbiOTLlBGDmLTs4FkBGYA1P0DlBla2O7W0vtrTY6mobIlwQsrdtQnYHTGKlVP0Xv3UJSgWWMkVkoZQEQH5Xet8U8iO2HMRKf/cd/AESIOqVtG0ne02/4QLESXfbC7mEzFbFDKGH7SA13jsm2xL9bW+dUOgRUYm4Rarkxh6hJRjMkR8WLegaXdAH25/iQoIhJkq2/wxl6nkW7Gms1NmT/RFjZvFGVg+9158h/NLWBTi3L2Ox/R5ji+juYqVoB33vkhgyBrqZq+1tLxYdZSFZvOwSImO4C2FlrgnIbX+OzOaS8XfPVpIfMqL4KwsxJXO6L2NXm40r4k62b5xeNdTfvmy40rkbW10QHeIJWWxRAsC71VtpL/6Wynw33FfJjw0axaj7EIWlomlRVCuKeradaTfzIyYbANS37YVhkWplJaWP1Og61BJjGyswc8kP4M1WCBPapfBO6SkdmEt76Rztp1+IgdjiA6QoDiq9zB5Hk5zh4vg53zbQXNVZLgEQggUHYrVb+iPmFgDn1G3ViMJe5FRCfti/zLlE6vaq7dxK8mOqo+nbdkJOgkc6QaZTyQ+goxT45N6vuF57j3bM73b7hlJNc07UagRHNjYPOFkBWR/Q5xCHMityJIHfrTKHQ+9LgfjczI/uXMj1a2jbSxtERlDU50YA4yVsjvoC7To+0Q/2LQdyx9oXbY7UcXbUCpytY65SX8Lmdm1/l7Dpyn6D3G5vU2S9qHkgSBiq67IpfTBOMiIEwUNbQZAIiHM+ZentMAI2p4HEiSd9cikJFPp8mnYbh6iB5h5BvVpJdG5sv3zooKBTVin7EmQfYlPgbYskokpgqb6WK07OQXCw/eaD/rkEeEgTc08NpzbWCIKGvxXIteUxt/9tmbADxs8YR1CssC7CUvZUZILxMfy997NhcSJLd44iIWEm20Yi84ptFTzDdFaXXatihtCHLvlhhX9MtqXzK3AzfBTZOiVj70QedjVHfsCPiGz2kfyjSCW/5fcwaAn5oT+INTUY2O3QKWPJ/9quQ9+Rcb6PucyP2GrS3q6e04Xce9RaQZwb5yjg2m6HYLmLRYLkpDeRDRe6jow0DorLu6aQHxGgq7sXW7xLx9596yQ/YmHGwhpsxR7YcmdelczpKHjarvOmzeIs21BkLOUy2/swa+nchV9ts0Yu2TYv/ou6cra86deULJsp47Lp91byY4NGiMHmWCkjhfXfWOlgqNqrvn2EiK7EZIsidbGXS8FThAhD6kitmFA5I1p6XzjJvoKnuW0WAAQnApxFsczSNOAwQO2iQ+EMpbS7GHLbRxhZhZTCqTC2AZ5WdZZLAgRbIxSj4pjIxv9bGVTQtQ3EhwJ5Bo3zQ4wZD2OP8V0CyMQ7pYNHASfPBYClFcdKAgKHLjPS7dWFsZWSVR1NFBy1l7ENHrTN+HJasa0LwCs5LUDfSoFP7v1WmcgEkGmD+Xb7cvN6yIkCI8Dq2DygO/Z69gF98rLiNDfzY5U5TMalzlz7gM0IZnLme2wu5MgPtigHIqPCfV87BCVL2ZyhfqzSvmhzpI6zh5HOP8WXDNn+Mdnnxm07v49TDbShpCDddrbVuyMwYtOk/vddVq0FxLZORlC7SruRWYJriyjICKdVKNAo8KZH3uH0Eheigo1TxwD4tsffyWoCp/ZntnZ6ppV0Bfj4PWScMYBTYCABPhsmEIRjcpcAQxYHX8pGvutd70q+VLDpfYJvOm91n/ys6lt8skoqmBbs2vorK8f9SCZXFMWNrQBOQGPb1XByWpD3IJvdRx4C7Vz/2zKx7QZJpXAnX8pXaaPshiiMjvRyMkbUH4m2yP5B7Fipl83lc31S4N3KPr+trwiTaJf3uNwnCPcOdUGMBd1hI/h8GaiKwXpWfIZ0HxsL88lChq11MnqNo7FFuozJNje28X2Q54LTtk/Pjb0AHX5s90W7kGHttiIH9I9v5ifJgH4KJp3WRn8QGnS+5Ohf46LWlPYi3MwdRIiFLT6JrMxj7zHGdAmxSW8Df+V0gWzG3uN7/YEFvJtemaP6pV3GiR7RWWSPvjlx0Fz0XLbdNiv9J0P/bFNXVJhchua1xYDQ6zg1KxaYLHiWbGWLce/TK2NlK06JvUFQ5oqNiqcQHvpnTjgeGGFhzErfgXyF3W3b0z8YFKa0zSdXa8N97J152Jad343N3fbJLeIhW/zFFBZDYr6wfXHqS+lc2033VfJjw0aTM8DSCdA5KcDCZHbcIMMEOFjBUCTRpOB4GE1GO4yJQM9kE5C4P1KNHecZKbylRrTkPkCo61wxwKpHlzhO6VeCGSs8imBqPwMrsODc20fWdoeLceJEOQ1yY2j8FiBkHAAWAMb/kydAIuOD4SYfRh3RxLFMcZYBIqb0swSsARQAi1RUwVekSgpc2wU620YxgGIY80jZ5pA5J0cm+/2qQKZriAXzHHScT68COEbceBl3QNXKEh0FeATubaAhtbOd7r6Eo6GLTgYgN04W6eXyfqtk4dCBcFWu2yB9zBSUAh/BwND7zWnzG4AAaM1ZKd2CeQ4VgAZ8cvO6z4kiSnPzQPBjv2cf0Ad4gLg2QDa2HDxHL6uFPgHGCDXgMD4jQ4HP3DlM7gDQmDO34ho2JkB3V3/6xq9vLggWBFkl/QJmcyBySG8Q0KvaHEFKpNcL+NpzOlZr57Yv2h02BhCM7Ln4LudL2ra/Gwz1yX7TansMjZ1+ha/YMIhwlObw0YL5mB/24u+WK+pWAPNsp/9OrY0i01MqvisySuO5bLLtlTABjOBeZIXP28cJCxjY7PaCSVvG5gkbxQ7DZ96noGXJsci5sWovcrDJ5DB25LK26FP0I/f8PvnkfrPq91NkW/Iu40Mm3cynsbHPBb5979Xu0BO6RCemyDqe2X5Oe5xiq692943zVF0Yek+uHWMyD12P7Om+Y7dLxqzdBhkfMNmmbsHgD2TLlGak9/U/6kCVHpdeIsOSuese84MtiiyToflS8s7dck8lPzZ0JMPAMIzh+O3LnLIneGyylRrR0vvmijGO9xX4tgsdmbCCQQE1w5g7iqmvr8AImQlCZCU4Dti2l7giOMeGxlFpSzvLqXLhSBhazG6wt3QBEJ/irMmT85yqM1Pb274/HK1301uXNgwBxrHAY1VH03XQq/SrDyjkgE/u/bnvx9o7Nq/H5oFnDgH9VeSz1BzWhhJnPrWtS8yFHIjstglRuLTNGevH1PZ125uzMXOB2xKynzre+9L9tnPG8eHIR35iJ2Sr7EtjtGpfp27VXPV99febK4HdoguyfC2GWUCzkCijyqJfrv7F5o5MbdlOk0AlP3baiC3U3lIjWnrf3GbFPtUoINZ+DnaSQZQqFgWg5rzHtguryn0F0nzu+1zxtDnvrb+pEtgXJLAVc3inybHanJ02YjuvvbYlOAYTySb7k87JGiutP7DzerxvthiRKnPR1hTbWXI1AvZNKe0bvd4tugBvy163Pca2HlkfOyUrcN/QtN3fy0p+7P4x7u1hqREtvW+uGGOfqj3/trjE6S5WgJ1uIr3eNoKSU1+G2oBZBhDt8XQaTGRU2HtnG0Dsr5zbh/q7KoF9WQJbMYd3mnyrzdlpI7bz2quWlr33UZRVkVaBRCXyd95YDrXYVtz26UgyDttbnHdPT2tPchLYTbpge7Ct/DC4uhNOiamkXk4D6vdLSqCSH0tKc4c8q9SIlt63arcFT2pwAG5Ws2zvsC9O0S9FlJaoRiyt+/DDD0+FnDzf/6svotiTQmP1qhKoEpgvga2Yw/Nbtz2/rDZne+S+r7yVf3YCnBMu7L9XjNEJJOry1KtKoEqgSqBKoEqgSqBfApX8qJpRJVAlUCVQJVAlUCVQJbCDJIBcUxhbUW+XwrfqZuVOENhBXaxNrRKoEqgSqBKoElhcApX8WFyk9YFVAlUCVQJVAlUCVQJVAuuXgALZriVOFll/a+sbqgSqBKoEqgSqBLZXApX82F7517dXCVQJVAnsMxKwPcbxy05gskLt9KUpJ1jtM4KqHa0SqBKoEqgSqBKoEqgSqBJYXAKV/FhcpPWBVQJVAlUCVQJ9Enjd617XOOZOAWLFlJ/+9Kc3j33sY5uTn/zkVWBVAlUCVQJVAlUCVQJVAlUCVQJrlUAlP9Yq3vrwKoEqgSqBKgESOPLII5vb3va2zUMf+tBUzPivf/1r+vuMZzxjOs66XlUCmyaB3//+941TVb761a+mwtjXuc51UsHspS/1O1y7NQvqv//7v1ORcVtzdsupDlulG0vrWjzvv/7rv5rPfOYzzec+97mkd9t5ioy2fOxjH2uOOOKIpCPb2Zal5b2pemK7HFu2hD3bzvntsIT3v//9CV8o9nzmM585DeF2tmmODukHX/Ov//qvzWUuc5nmohe96JzH1N8USqCSH4WCqrc1DQfFOf3pT38qEsfpT3/65kQnOtGWgMdug77xjW80n/jEJ45iEIsavg/fxGE4MvGzn/1scooHH3xwc6ELXWiSRLbKiO8059YW4qa2neN9/vOfn8Dwfvvtl0iJbgFFpMVXvvKV5re//e1eemG+O0EJCBEsti/bW3760582d7/73dPzz3rWs6avH/3oRzc///nPU+HGYx/72KN6tqkymzQ5dvjNjiAH5ulGHBk+tUubGgz09YPOxZHoRz/60ddyjOzPfvaz5uY3v3l6/Ste8YrmgAMOmCrSjb6fvXASjSyvt7zlLc3f//3fb3R7SxtHN371q18lG+bvTT5i2HZDwS5bHvPWXP7d736X7PGHP/zh5tWvfnVz4hOfuLT7i96nLb/5zW+apzzlKQljbmdbFu3Y/wXh67YhU9v8ta99rbne9a7XXOQiF0mnRa1SJHm75zdS9Qtf+EJzq1vdqnnpS1/aXOISl0gLKzvN5uiHbNjb3/72zd3udrfmJje5ydRhrfdPkEAlPyYIa1+/VfCCkb/kJS/ZXPOa12xOd7rTJWLDZze4wQ2SseHEHMH3pCc9qbnHPe6RPt8OgMDRW0m49a1vnc4TZxDrlZeAbQn//M//3DzwgQ9s7nSnOzVnP/vZRwPTP//5z8nRtFcst8KIr+rc6Okf/vCHbVmJHGs72QmylliNyY/23ncAaHe+852b293udmn14V73ulfz3ve+9ygrEID0v//7vycyw/aVd77znc0LXvCCZAfogT4I4h7/+Mc3D3vYw5qrXe1qzQlPeMJEqN3lLndpXv/61+9FfvzkJz/JBg6rjvdUWdT7+yXw4he/OGXvvOhFL5qdrbMVhMLS4yfALdHTOe+NU1v89j73uc+uzP5AqCM+ZHqd4QxnmCOmjf3NOnVjqU7/8Y9/TJhMUNUlOBANr3zlKzeCcNiktiwl+3jOJukJTA6vn+c850mkAcyxyrXd8/tb3/pWijUOPfTQPVh/u9s0R57GBelxs5vdrJIfcwQ44TeV/JggrH39VgYG+GU0I9gNoyMdGLCJ6wMf+EBKp3zAAx6QPtoOw99nEPf1MRzrvxVZwSmi6A53uENaKeIUx1KxP/rRj6ZAuctSb4URX8W5CfSf85znNPe///23JdgYajvSwDaQ7SDr3ve+9zWPe9zjEgg+2clOlsih3Ao/8tPYIziAaytIyBHPsMJ4oxvdaE+au3vnkh/0dpXxrvN+GQmw6bJ0BOkXvOAFV3rodviEuQ3eSW2d28f6u3kS2Am6gaiGz9joSn7MG+dVf7UT9GTVPm7X73cL1t8K3LxdY7Rp763kx6aNyAa358tf/nLK9JARENcQ+aGo4WGHHdbc8573rOTHBo9pu2lzDK+UWXt0t4P8WEWsdFmKpGB/U/bZRw0MRMJ2kB9zVt20+WlPe1oiN5/3vOclsuOb3/xm86pXvao55JBD9kqn9bmVR2m27W0v0p2f8IQnbEu2yyo6VH+7mgR2UjAw1tZNPGo2tjTYSraUfZvSz3W8v0/bZBHFNqxjHOMYqynkzF9P1eMpcuw2SaYlUvr4xz9+8bYzMkJYfuhDH+rN7phq9+e0od0PmU6ecbzjHe8o9V+mtMUzYuzpm/Fv68Cq7cypQ2RAytIsmWNT9STev5U6Hn3ybrjOVvfjHOc4e0RBd//yl7+ksfOdfudq+GxF+9dFfoy1Pb5jYyNzpjRjd0h352DwVexJTsd38/eV/NjQ0aXQAos+B9HX5CGwsaQD+PznP5+OqbTlJUd+CGhe85rXpBTpYx3rWJMyP6Y6laEhHDOIObmsAt5y7Q+jaZW8z1jmHJD+zjV40a++d081vOqqSJns25849Vk5mS05TYFHGR/m19g+7bkybrd1Clj4yEc+0tziFrdIAHVd5MdSwLPdR1k0MoWsLj7rWc9q3vSmN6V+2DLVvmyVsZ/V1ppLX/rSCQDbXmUbnUJlc68cCB56bm4exu9ytphM1UEaCkjGZD63z3N+l2vnnGe2fzN1Ds8NBlZtZ+73Mtme+MQnpsJ5/iFKv/71r6cgoG0vvvjFLzYvfOELk+4Cv+Yt8u9yl7tcyoZ7xCMe0bztbW9LNS7UvFETRz0c27/Yn/Od73wpgHjmM5+ZiNjTnOY06RkCOFvGZDr5jH21mOBv2xK9gw+OoOPXv/51qqchSwtesEBhS6p3vvnNb041Hehm36Xmw6Me9ag0Z7XzUpe6VKrXY+sqMtMz9BNhed3rXje1941vfGPazhaFBXPvv+ENb5j6KPi2FZVte/nLX57++Uwb7XVnL2QS8k23vOUtE4F67nOfO/3GZ7bYRW0CumyrnXdf4xrXSHKxncaWvTkkiBpG6k2oPySgu8pVrtLYKsImsxPnPe950zZebf7gBz+YdOGOd7xjc4UrXCFhmx/96EdJfuRJ1trDtrWLFg7JUZZdbgz0E4FxqlOdqjn/+c+fMnCvetWrNte61rVGg0/1ZBD8svrYqMtf/vIJc1z84hffU2eGzr3sZS9LevaDH/xgVM/mtCH0zpyQeWJ+qA1F59l+ehVjpi18iAUA9eKcAmZbpW0Afkfn+W/6SDdln8kyRp4/97nPTbo1JiuFMc2tIIIQ8upfGN9Tn/rUaZun33u3LdPGl6zpPBwrc/Gggw5Kv4dv+Tm6KyNORvRJT3rS1N1SGzJmi8Z0nK81ru95z3uaK17xiqmd2h26J+OaX6aXJznJSfbSx/acv/KVr7zHppnztjxbyIKN2EB9trgB99MRW0u8w9z70pe+lOaDehsh05jf+hXtp3dqx3m2OmEWRMk3ZwPa8z1ns7tYn7532zTlfWOy1xbPorPkRw6PecxjEgbK1enI6W7g5qtf/eqphID5TkfV0WNnQr+0Ycj/mNvmAtulHzKJ2TM6zL6Fbu+///7JR7Fz9P9BD3rQoJ/IyX8nfl/Jjw0bNYaU06esjBfD23WiObAB7DBeqziqUrEMZX50f18CEIDnnFMZC2RMbhOeoWWsf/GLXyRZRhEkv82BCEDHcxQAs5WHowB+AQPGZshxWuUGgMfa79n21rqcduHvLqgbc0BAWQ6IjslH7RPAVqErBhsI5yQ5feAPsAfsrMoD6m2A1H2uug0veclLmk9+8pPNxS52sXS/vgCIQHqpEZ875nOdG1DCUXHSAgUFv4ybsQYgwqn0gX0gtTQoMY9LwcKFL3zhFKC84Q1vaA4//PAUTHFy/gkcBFiCHxcnJXCilwIQ4Na+3Yc85CGjjmsMeLIVnOW73/3uxnwGkNXoiLEssQWx/cW9gKh2912CG6BRH+ii3+lHruBa33jngMTYXMjNw9ADQRtwKVVc24ES4xUAFwAVxJ7pTGdqkMNnO9vZ0j1Aeg7s58DYWABItwSnn/70p5NOIoAEigJJAQGSKVYj+ZEIDOi6v9sBNNk+4xnPSP0TnLBTTjbpgi42AkByn2cE0CuZw0scFB/PAAAgAElEQVQEAyV6uOo95q3iowIZ4+5iy5D4ArEgP+gt28k/RxaTmiAAMNCuWn9kcrGpfFCQgQKsu971rnv5pb4Vb5/JsvROgRidYif4pyiMiox48IMfnAJaPtZlewO74HfGu+SEFc81D5Eo+uNZnkOHtEFwjrB06bNAxm+QACXv//a3v32UPfmBHeirAIs95mvZDoGtuQegx33agOiITAaBeoyH/poviNX24swUfbBgo8Aze/rwhz88yVtfBZhq3Aj6BAp0gz4E+UNW5oP5zIfEuGtTFJO0UDAmR/Z2aAyMB3spEPJfYypg11bPL9l+po10tq+QaImexYLB3DaYV4ipth4hw/kYMovtkdri6HPkkXFwmVfGVn/pBuxBn2KbddSDutKVrpRscU5WiAO2CykAI5ubLjjbd9riGUHI6zsdN7fNYRjT/8fcj/fTDW1HOJTYkDHdLNXxId2De/lhfXFpF8wXeuyzNvmMoFCMHI4Ie0bH9JGcfX7jG994z6IM3TZH+B6+sUs+CLrJ8BSnOMUeneUnvB+GjS2yYzYACVZaHLlvoXPssz6bE+/LyZ4fMNfZrPCx5CQDJEd+jOku4i5wM9tDVvxw6KuaanEqXon/gQWQG3AlXBKFtcUy7KiLLxdz3Pe+9y3OJJtiUzf53kp+bNDoxEoosGpiCX4osL8ZM6s5JWDHxAHM5jqqKSKZQn7kAELOqWCh+65IvRdMMWBAFEMLJF7/+tffs9qUc+AIide+9rXJGQouGB6G2uoKxwf4jzlORmTMKWqflQIGyWpHgC1AmePBig85IM7rhz/8YRZAjcnne9/73l4rl0C4AMq4MOhTszVi7IH9oW0vOSM+d8z1c65z45gV83R1Mz9KQGoOLAKyaiJMAQvawqFZCWuvnvicLmvnO97xjgReAQoXoo1+ApBjJ29MAZ5zC98BDMAWUBPbX4bSYSNTQ5unpG93xzsHJIbsGJJibB5qNz0QcEYQHFkrskDISB/YBCuUAiGpwECiVUjA3ZiVgP25AaC+CRTZEYCIvlmJ0k7ghg00FsAZ3bF6alyQNI631Dc2LgKnUtDVZyNyc3iJYGCKT5p7bwQxSGFjLDiKqx0o+Iz9EIS2TymKoPf73/9+Whk1Bn3ZLYhLOiNoCPszRH5YfQ3w6r3ue/KTn7ynaHCMB+AcwWD3nhJ5+I0aSIhJq/KukAeC2+ex6kjvBHcAP0zC9ufeP2ar733ve+/JQoj7EAXml6urc3FShWA1TskJ2QviVtlCZzze9a537SGXIvh761vfmkhPhAtMZvU6Ut2NcZC6IaM22XCCE5wg2ZExOcIefWOg/2zKta997bSNOAioqM8lCyR82dg458iPnJ6t0ga2EH6Bj8wr/jEuhA/MhcyLzKeuD/J78kP0+k5bjJN/TqJj98xZixMWCXKyCn1ClnRl10dctcecfiEuvRNhHFtCEMhwnfaxqzkbktsmU6rjQ7qHcG1jhT770iU/ZNfwB/CEMeLrnJhobiMy+DiEB/zhb3YfXtGX7vyGZZBHMt/a2U9BbrJhfGf8rs8G9OHKIR2fSn6MvS8ne/rF58oUk/mBeIaxIoNibB7CLEO6y+6GbpJZELBdGx/4Ned/xBcwKF+vvUF+nOMc50jYQLthf/HHOc95zhI3savuqeTHBg0nwyvwFqRiWq2GBsCN7IUSsLOKo5oqjinkxxhAwJqOOZU2KOu2MYwV4qEdhHcNYk4uVv+BKWmNniUIQkQJZmRBAChDjhOxkmu/8eVwGCPpxeFoZaMwiBzrkAO67GUvmzIWcgCqb/xCDsgbaYtxBZGj39q+DvJjzIiXyCyA+Fi/2hW+S5zpEPlRAvYDpI6BRW0WjE4BC2Pkh+9Cx+kAUKGtVmn9Letm6FoVeJbaA0E3whVA5VTbK92lz8jd10d+jAGJoecJTsfmIVAhkGR7IwhG7gh6XGSOSLAyEyfXkLOUaoG+OWZsSsD+mL6OBYDaMbStz3YJq0QyeQBX/+9v4BzJGfNeAB72sgR09QWiuTm8VDCQ040lvg8ZCOi7pGg7UPjlL3+ZQCXg2y7yrQ3us4Uk9KKP/IhgTsAUfm2I/GgTHZ7fJTZC/o7H9a44jlcGmcC9HWiOyajv/cAzf2TBxSLCMY95zPQIn8uMlCliRZHvyL1/LDhpBzl9hHrXL5GtDIDuyTFIPYQS3507NntIFhGcWUThu6xsC2xkCAqUkSBIrfaKdB+x0P4MyZuTY/iVPvJZG5AEsloE+C72CEnud8jO3JUjP3J6tkob+si+aC+9Y6uC8B+q+eFzemIBAEmC+JJ5KoXfWNiOghhCfOVklcM5cKJgEemI8LLKL+PD38gVumeLlW1HcQksLUTwgbKAczYkR36U6nhO96K4bY78MF/oNoxoDiLVzHkZhGTMl1mYQ+rIDEFcIABlDff5IvaT3Nonu7XviwMS+ub72KLakJ5PJT/GbE5O9vrNvyO/XHyshQ7ZFLktd+KJId0Vb/TFd93PbIEp8T8WOiILUIaYMTR/6Cl8hpSFndm1XOZtzr7sxO8r+bGBoyaQAF6k9gEaWPGoA1ACdlZxVFPFMYX86KZdtg23fo45FX0aOiKv60CjD12DmJPLgQcemJhsWTZD6WtDjjPnFKP99vFpFyIIU2ycARrOYswBMYwlAKpv/AQ/UoG7GQVdsK89U47ZKsn8aK8Ido14qczmOLwx5zZEfpSA/QCpObA4FSzo41Dmh+8EIFZf2AaOTADWXYHsk9MSwDNnEwRzgCgHKgiSVdE+/SX3+9Lvu/M5ByTGnjs2D2Me9AFYzwz9kYnVl0Y+Real4K/P7gyRH7arAK7q8cTKpjYjpqQ+6x+A154jJaBL37vtyM3hpYKBUh1Z5b5S8kMaPl/Fpq5CfljJR6wDqXPJj7AbyFZZKPwEYlYQ015xzclljPyQQTpWG4ndyr1/HeRH15/l+ljyfRtf2R6KDFFLxdZDQTUsptZHNytoDNsE+ZGT41DgDzuYr91AsqQ/cU8bawlm2YMoVtmXKdT9bJU2hF/t6/8U8gMZHEevs9/qFxgfmSO2JiESEWA5WeXIj8jItfUKsWTcI0AMe9c399v2cSnyI6fjS5EfQcbQC3NVVgfyFN6JrVuyHS3MkrHvZGLH9rs+rN03Dt14odT/5XR9HeTHmOxhHouWtoIijZCWsiliW0oOe/TpLhKvxA+P6WCXfEfk0WHzDGFtixnSGvlERy3WxNaonIx32/eV/NigETWhGAzGBtiQgta3VzYHNlZxVFPFsTT5MeRUxto1hfwYc4wRfK5Cfoy1Xw0ShkjaWRRz6lsZ7HNAUVApB6D65BRM9rrJD87RZeV/VSP+/9i776hbiip/+L0Mo+MMiBhRcYyYs2JOKKhgVsxKMICYQBGzYsKEWREdc1ZUFBQjCopZAcWcxxwwO/6ho+tdn17vfn51m+6u6hOe5zz3Vq911733nD7dVbt27fDdoUr4cFaDugt+UOKybgAMAKYcjUuMReOfYiz0gR/GlHawD0XGYTrttNPWolFjtFqE4ZlbCwaoEjMR10jFlOYs9X+o90fumX3f9633kBE8Viuc24fzgh9TaF5q/M0CfjBqokeHml5ptHpJGV8X5CzZr2Pgx7KdgVn4ZepvAmBEHxExTq8rMjUYrPQynpPtIOW9r+zF3oyMoT75HiUL9ko4FrOCH8ZmDNZVOrqxGXfpqQNBo773D2XC+Y09ZPwiyyXvn1VW9/FcX1q6+2RDKFEQJImSlKk84H6OHTBXSYWIbpxmJrLr35zwtKQv54AOlb2kdASmDIEffRmrfkuPyeLS0DB3pWPk6HJagdT+XaLP5hlD8JHGmH1lL1LvA9jpo0HsP/aZcXPiZH9EU/AouXSfDN1u2UuXVjnwI3gA4CUTGKDvma6hTDffcSTJBLTOyZBc5kcpj+d4rzTzg85T9kZPxNiUfspy4NTLGEhBP7JQ5iD9Yh36sqxlJ/SVvSjVpIvooFL9l+PvRYIfOdqbu7VOe17hW/b1GEhsDoC6Id4FpJfo4eDBEv0TpS6ADn6H7B29lJT+kpMCJGOZwzm6b+bvK/ixQqsX/SU4DrGx0rIXAgoabaONGTvzKKqp5FgU+DFU9hJKRfpuGKPdMUKi9eWIhmPxfURAo9lfji4cTQIbbaPspWtU6cvRlx2RU4qi4pRImkqflr2I6jOanSrQp4AIVU5vt+yla0D1rV8Icwqnr+yFo2i+kOx5Mj9kszA608ZNY5kfOZqNrbl5zmpQd8EPta2yKCjzvtrsPiN1LPODcuMQTDEWvKOb+SF93n6PBmQRkfJ//FSSrjiv4ZmTB8ZEaeNZCjZopV6fkcDYjcaAuWflvu+ud86Q6HseQKpb0tLdh96jJIHx1+39wOjBl0pe+tJ6OYUuznOJsV9q/E0BP4xdZOfYY49tad8t5UvLXjhODGTR4G7vhjFDDEjo/tweXpQzkOONRX1vD0qht77RDyUM/RQUjT4nHKRoZNptzGhMnBMZN56neadLPT4jFI+ot3bNCn7gXZE8e48OlGXgD12ZS8FOacapFDnvZjJ1e9+EPmRAK/+S9l7y/llltfd1eT8aEtKV0ePLfXSrjDuAhYis8lJ8CqiaAobEWKX+A6fYJmQGHYFO0fA46FfigOboaP2G1iB6lQWIEutqn9Nl0bxwbA8AF5TqWV/lS7IZyGxzKwE/5h1D9NLCKxpqu6I/ER2nB0OcmES3ku3dfcVRA+jiU2tPVwct0M7z3MOWGqOVjEF2niaqQxm+QDTvso8iuyHoa+/LaAPuR1NW78aLSpOMrUSGjK1XCY8D4Ep4b0i+pMAs34K9gs9jTuiElgAO9icAKJpAu993bCZNZrv7O/gFcKTMwzpFw1MlmPhPf5xS/ZeT74sEP3K0ByKQ+6nsYfvqq4WmY8CzvTbEu2np+ZjdjBal+ifKnvke7AG2fpT2KdsUKB/qpZij+Wb/voIfK7SC4fxg7GhsReEyZKGKnHxNmmygMWOnRFFJnWIkMJimGgcpyQKcYWR0U4DT+0qEdE6pDNUvR2dpmxhw5G+bHp2MKzIecnSRqq+5LOHM6dHwtGtUOapwSHGOjT+aJzJWo1FWOLPKXigeadDS0vsUEEVv/GkTxq4hGs5nl6VDmEfD06jvk0IKEKHcOUlhZJpfNJIb2x4R4Xa6BWdXxowUbunWJQh2CPExQ2KsZn0eg5rQZ5BxQDgtaMEhKTFSc8Yi8IMxN8VYQItIZzQ2fWcYHAxbNI1LVJLBARgpPR52iuGpWVva3LDEQGPgdPmFg6eWGw2is/u8ora73jlDou99AXyN7UONZDk4DGnOTxh8qYFLDpAt0lytB0PUPgun0HtEiHPGfqnxNwZ+cGIY8XEMJFCMg4PuTr0CeKYN3gIs5mS4yA29G2YBP0r28CKcgXl5p/T39AaAWTM7WXqAIdFLc/A52Ygv7El8IkNABN0FDLMnA4TwGb3nPkAKXuFUkf8y/xzdqS+Qvay/AJAET3mHdzlRBWBP5nsuOeW++ExWFVmrKSEeBK5wIPWokF1i/LnjIgG/xi1zy9iiSTNdGJegjFIaMoljZFz2RIAAufcDIgD3aCVDKLLBOO8+Y5Ar06Jv2TtDn0nBFzVGb/PkzHs2unLUzJvzSb85etS9HOtutkGOFyIDyPzCOUZzDhunJ44NBoqRlaLiQTulMuiR0hO/0K9DdORM5dZAYAJPklvmpXm6C7+UgFxAWY0sOVUADwC6Ml86u5TP5h2D+QsK0AlxYgaACX+HA0amK+lk6+AxY+VkAkzQ1lzdY8/EZ4I7mtSyIzjUY+PEF8GL+A74iB8DmAzeiKABRzYNhPk+TreKU5jYb+wH+s46l8qQXFCADhnicfu7hPdSfhTtR2t7kDzDo/iC7vYZGxMIDhSSRYYn8SafA4DhnQAhJ84p9XDZeylNY3+TH7EOACQBRTSyT9ic6A0sKJEB/J8xQAHgma4pWQKoxiOzyBzvs/5DtMfH5LoSefuPHayHBj8qt6ZjvMs+V6JuXWVj2OcymZzSmH5G/pFxJfrHGtH3TqUDwMswi4CFfVgCnObk5Wb9voIfK7RymFLDpjhSVWMbxisD2R9HiqqtlSGQM3ZyioogpNgJr0DdS0khekqwiIJ6js1JmRIamoEx1EIITDEQwqAcUipj4yOYGfuUI2EOiVUyZGw6GROIxsfYGzMiGD6EBEOUIQXhJjw0fvK8McWZU4qEtDRCNAduUdiUNYeJQiGMABF9CohBzbnJGaJDNApFKuqLFkArYI3mXBwfhiMBHkJWbSDFOSbMo0wLTYA3xsbgZpBOFeJT1zxVeFMNanxACVNWjAF7zPHIEWkaM1JLjEXraH9MNRY4z+hgr1tvx4MCKFPj1rgZY4xIoEPpNWZ44qtwwMKx0uBvyOgIh0mdNcBOerjoUKQG4yUGju/QAB8xVBmH0sZnufrWWxbWmBE89J7cPmT8MTo4oIwcayBFlJNgX3AaXDLLAJWMdPcz5MgaTmLs1TFjv9T4S53C1AHkDAM2rBUjniPMQfNuUTlyBE9x2Bhd5COjDi8AchhP5I45RTPqMaOLsSeCTEaYp/XEI4AWz1q2MzAL38z6G+UjerfIoqDT6GZARfd0orjPe/pOLoroKj6IssApJxzlxi9gwjn0/ADr/YZuBuYCpkvq0HPvIevxTJTVhExar/cPjS9OjuI8d2WL7+hW4EOk/+fmGd/TlwCWcLrsI7bBvI0Bh+g4ZVxsEhlVudKJ7jODV+3XWeWwZ6LNrGMonf/YfVEOaj70S9/azzvO+H3KA0P0HNr7pTIkt/ZjPJ77ben3xoqueKq7z61F9IghB+2DKaV18/BL6fiXdV8f7UOO0w34L3TE0Ol26dhKebd0Pjn94znusW7pkef+b9+UAKelY9ls91XwYwVXrCssUuEjqjDF2NmMgqdkQw8tW8yXcA7hJHrQNRRydJlH4YyNv++7EKYE0ZACSudbakD00WieeY3R3Linplqnz5tnzWfdwgxayquPP+ah8bzGAnChz9EyT+BHdKMvUbaL4ptZabzM381jSIztwzTKlOPLHJ/kvp+HPmkmDEBmzCHp2/fux/tjxyRPGV+OVotyBqaMaaPv7ev5scgxyRIjx/qyLkU9AWRjGZnzjmWj3z82ftlZotcA+ak9UOalS/19pUClQKVApcDqUqCCH6u7Nr0jW2VjY5ORsg63UmDlKSDKIqNABs4uu+zSRvGlLm+L57Kv/GKt8wCHTntZ52HU1w1QIMoxo/lhlEsskmB4QPaetHSlNQGIOs7Z5xz/aAy5yPfGszb6/UNzAjoqEdLTJnq3LGP+9ZmVApUClQKVApuPAhX82GRrtqrGxiYjYx1upcCmoECc6a7WVo2yrA8lRttyuuKmWLh1GKQsQHXB+sCoqa7X6lBAuadyQOBlXGk56CJHKk1dSZY6fhmO3qkMlbyYWu4xy7g2+v19YwY4oYdytKkZcrPQoP6mUqBSoFKgUmDzUKCCH5tnrdZGuorGxiYkYx1ypcDKU0AEk5OrgagmXvq1zFt3vvKTrgPMUkC/kGh66GZNdnON4bIPrTdUClQKVApUClQKVApUCmzlFKjgx1a+wHV6lQKVApUClQKVApUClQKVApUClQKVApUClQLbOgUq+LGtc0Cdf6VApUClQKVApUClQKVApUClQKVApUClQKXAVk6BCn5s5Qtcp1cpUClQKVApUClQKVApUClQKVApUClQKVApsK1ToIIf2zoH1PlXCqw4BRxp6pST+973vs35zne+FR9tHV6lQKVApUClQKVApUClwGpQwOlPP/7xj5vddtttNQa0YqPQV+2CF7xge6pevbYNClTwY9tY5zrLSoFNSwFHRh555JHNQQcdtC6nF2xaQtWBVwpUCqwEBZy4csoppzSnnXZac7GLXWxTN6N14tTHP/7x5swzz2xudrObNde//vUn05gMdzmNZsr1rW99q2347N3LOi1nynjqveUUWATflL9t+p326Be/+MXmy1/+csuXgiv/+Z//Of1BI7/4v//7vwbve+5GnTpkD73lLW9pj76OZun/+7//27zzne9svva1rzXnPOc5m4tc5CLN/e53v+a4445rdt111+ZSl7pU89WvfrUx/vS68IUv3FzxilfsnbE9mjbhHiLLuc997uaa17xmc65znav517/+1fzlL39ptttuu+ZsZzvbQmkfD7POP/nJT5rLXvayg2uAHkcccUTLA0PzW8rg6kM3jAIV/Ngw0p/1xQTHpz71qVYYbG2KfhWUwAot9UxD+elPf9q86lWvahU1ZfGABzxgppM/8NdnPvOZVlEt0zCndBj/MjfS6ypXuUpzgQtcoGEc/ehHP1r7yvGtV7/61du5pdciwI/NzH/rYSCk9F6G0WoN3/SmNzWOAP3HP/7R7L///s2lL33pmfbBon40q0O2qPdv9uekfBL6qu+zzT7PWcZvzzpu9dnPfnbz17/+tXnRi1402fGf5b3L+I19whGyZ5/4xCc297nPfSa95pe//GVz//vfv/0NGbDTTjsV/x7tOKf3vve9m2OOOaa50Y1uVPzbeuPGUmBevln26GOPvuIVr2gBtre+9a0LDa7885//bJ72tKc1L37xi5tjjz22PXp6vS8y6LDDDmse9ahHrTn1HP3HPvax7THQ97rXvVpA4Pe//327t9HgQx/6UHO9612v9UO+8IUvtPv+5je/efOc5zyn2XHHHQcBor///e/Nn/70p+aVr3xl89SnPrV5yUtesoWs+MEPftC84Q1vaL73ve81b3vb29pMC8e0P/CBD2xe85rXtPbsMq7vfOc7LbADgAL0dK9HPOIRzV577dVmxjz3uc9tnv70p7djq9fWTYEKfqzQ+lL0jrSEPhJAW4uiXwUlsELLPNNQfvvb37aZDw960IMaIMghhxzSfPSjH81G4Sgk9E8jboCA3/3ud80znvGMFtlflmHOuKAMRR4oX0DH6173umb33Xdv/u3f/q1xZDNl49hOY7nBDW7Q7LDDDg0QZJHgx7z857hZe1PUZFnRiTGmGDIQ+tZ2Jubq/GjRRiv6v/CFL2z++Mc/NnvvvXfryDBGHv/4xy9iuDM9Y8gh2+i1nmkyPT9aj3ngk1NPPbXZb7/9mte//vWtvur7bFFz2ozPIdd+/vOfL03GrhdN6Augh307FfzAEy94wQvaoT760Y+eDAJxXu5xj3s0nNStxSZar3Xb6PfMwzfrNXYO/5vf/OaFgx/GL5MC8PHkJz95Q8B+c5P1AAA5+9nP3pLUmMwX4HDe8553jcycf74Hmyz2Wew92V6ldqJ3eo5sk66sYPMBWR72sIc1l7/85Vtgk2wgF65znessZckF+h7+8Ic3t7rVrbYAt9jUwCHz2n777Rs68+ijj27tT4DMRmXqLIUI9aFnoUAFP1aMKbZWRb/RSmDFlnnycD72sY+1aXkUy4UudKEGel+SKiiTCFjSZ7Cup2H+jne8o3nwgx/cKj6KjoIBvHCKRRmkU8clCiHKx1l2yRT43Oc+11z3utddM5yBJ3e7292anXfeuYiW8/Df3/72t+Z5z3teq0DPf/7zF71vkTcNGQhjazvv+xdptP7iF79o+U/aLQOEAQSMs4YbdQ05ZBu91ouix3rNo09fba06bJa1WU8ZO8v4Sn+zSHlQ+s64r/LTVIqtzv0byTelVFgm+FE6hmXcx7F/yEMe0jzmMY9prn3ta6+9gkySfQFMTLNsBSmANLIglgV+GIT+bVe96lWzgbtF0eTtb397c4lLXGIL4FRWskyWu9/97luUuXzjG99oaYA2UzLUFjXW+pz1o0AFP9aP1kVvqoq+iEzb3E2zKmhlMtL9Nhr84GyKPhx//PHNG9/4xhbsOPnkk9vIMVAhzfaIjBF/u5TNHHXUUW2EORqeysCguLtZIstgDM47hQgA2QjwY2hOY2s7Lx0WabRuJpm2qms9dT3Xax5bM/gh28s1Tx+AVQI/ZIoBzUV7+zLYzJcDJArajXouUh5M5eWp8gOoHn0ElqUfpvIG/UePpbQXaQYEA4Gn9kLp0jA3nkXRBA8Fbeln9B2j8aL5JjfPsB30lSil6ZhtldszU3l53vuDZ2Rx5OSSjAc2i1KTtFE8u0E5jsyMbgNUvxFci8afi8r8+Pa3v91mnniuUhr8OCWLa8q8uzT+7ne/2wIZAfR4lmCc6573vOcWsg5vP/ShD20z3GQo12vrpUAFP1Zsbacq+kUMf8zoWcTzF/WMWRRbvDtnaIRxoLRhKCKNTrIQGIeQY8o1NRJzijlHBwYSZdtnfM4Cfig3ARgAF+YFP3L0y83N96INlIrmWocffnhb/632VBOtsWsRPT9Kxtd3D76QlvnJT35yNC123rX37imGZW5tZ51v/G4Wo3XIUMzJtHlpN+/vY86la52j7SLGM4/Rvah5mGdO5m6N4Mfpp5/eRif1MWGwk71q429xi1u0WXQy8D784Q83e+yxR2sgy1Tj1DKoH/e4x20R0UzBD2nWMt2+//3vtyykvxFAWGngU57ylEYp1tWudrXmSU960hbp6MFv5OX73//+tgRP7b3yMaWPnnee85ynueMd79jW5nunVPfLXOYy7Xg4SWTYxS9+8bbRoDK6Pffcs7nTne7U6i9ymSN029vetjFG33fn0ZUHH/nIR5qXvexlrT6M94iudi968qUvfWlbFuX76KsAAPeHXH3ve9/bjkGjQdlsdLBodTRnDB6TNah0cug+euLVr351CzLc7na3a4xR9uDBBx/c0kv2pD4E3sEptE/0vOKY6VVjzsZinMbjM7RM6//HeAMt6UlzEm2+9a1v3TaKxUM3uclNmhNPPLG5/e1v3/5xj74H++yzT/su2X0cUraHPjEyFY2D7ra+/o2/8KF1DrvDeF7+8pe3WZBo/e53v7vlpXBeczRJ1yHKFNDJGIwxPgOaeY9+XcoTzEXkXJGg0gIAACAASURBVH+HMSc2+GaXXXZpHXAZCJpskm+xLniVPYC3DzjggOaiF71oO2c9Ijjq/l9Cd4EVp5rYk0pp/bu7fvaqHhzobB76nnk/Bznt+eG+oT1jH5bwbkpHzY/RKceD6XitHTn061//urnSla7U8jNevPGNb9zaTubxX//1X4PqCO3sHeuU2rRhh/kbP93hDndo18Ue6YKeiwI/jJecSHnljDPOaEtf7Ud8FDbqvPPO6We2k70nE7ULkNm/9qFmrBtZlpubQ/1+fgpU8GN+Gi70CSFsCCSIOqGkDwghp98DpaBGjaFkg4qg6wXhd5QeBQjN1cTH92NXzuiZYqCMvadPCUx5NiOFUj/ppJParvmMRQqUYUAphqKmvBgyUtcYloQbw2PI0KBIPFv9owut/btrfKET9FzdMSOXgaUBnDnIBMgZIDkGYVAzxhjX1pmhSMExaETiKAY9YKyxtWVEPPKRj2wNoqFLJ2/9NZSL6KWhe7d5pb8LI1kjLjTtM+DDmOsz1GZpChXlL8ZOOZeg//OCH7Pyn6gcR8fvGdRoz4jQKCwa+I2tfSmPjxmWgLCugTC0tvppoO+szlXKSyVGa9w/Zigy/vEzw41jhmfsYQbqmEGL9hqPvec972kbxXEeGKqf//zn27pcRvis+67PIWOM59Y6t4+HxkMOlzq99vs8RvcYz3KawrHCx/jokpe85JpzGp+pxbbvS5yJHPjBwSC/Pv3pT7dOO+Dz0EMPbThDjHe6jXPO+ZEKvdGXyCdAFgCADi49OzhlHPIozyM7zcsex8uRMk4vcxLDce9mfqAr/Y229BXHzkVH4R/yeayvkNMpgBb2+U1vetM2k0P9PNBEHygXHcjZkK0GvAKwAD6i7p9+1FzQOP2O0x/AjP0JAMCvHF/84eqCHz/72c/adfSH3szVx/eB98E7eMT7yDp6XTQWsBINIkvui8xC9Ix5orW+BuhKv1qTmIfx+g74EWV55inDELji5ApAPYAr6FrCG0CMAw88sNW9aJvOR3mnPUYnA3KCx6InlVK1Zz3rWa3dhl5KFvCKhpPGS1+yg6JpLCfOPeQkXnB5JlnrXtkPaJGjCX6R/o/vwwENmuN5n5EVAAI85YoxA3hKwA88wqlk08a6sGmME8/F/jE/cyDH8B/HHa/l9iSgCpB05zvfud0P7Dpz1+AyaIrH7WMgX/R0CL5h4wX4YU+N7Rn8WsKT6NQnH8d4UK8MexONgIZf+cpX1spTYv3ZomTmWNlzOPHs31izVLbSo+ZILscFMCSvrnGNa6x9Ng/4oekp3pDdCwzs69nTlSvzzjunP+h+ugafONWm70Jn+5YetofqtXVSoIIfK7auIWykXoWAJsgJEgqBEmccEVxq+tK6PUKRAWFj54wRxn6J0VMq5HNkHDOSx4wfwpDg5ECZH2OFMcMApMg4hmG8OEGEwHKvy/wI+TFDg0NFaRKIwAY0pXwYuQAkwlKPClG2UPIMXOvBkfjNb34zaoCk6YZ9NKJ0gVqpAWOdGcGM6ujGPUvmR9eA6b6/xIBXmpIz1HJrn37PsIhmrVH+kvv9vODHkBFSytvoxPDtdoPPGZ/WvuQdOcOyLwtjaG3nda5iLeKdOaN1iqGYGj8ljoSxMESAuhxlzqi1YMyJ2IwZ/rl959l9e2porXM8muMFjXw5MiKAjPsYH6cXLcgqsmZRRvfYPDhPnE18Fw4+Wjz/+c9f+6zEmcjtq3S9w2kPsMBvRTQBTmSpqONGX+QM2cRhSA3fcMxEkgHfdCz6iljGqQXG3kfzvrIX4AOg8pnPfGabXeL5+Nu/gdRjF5CaXcBBRzegLGfP58FXGiwaI/BAhJ498IEPfGDNQY7UblkgdBx9Kcou4wRAwPCnC6OJrfGkMgiIaV/Sv/RxyTUGfmiGHWByn1yLz8bus4fQT/ZAehRvgA94Wy+DmId70I+dFJ9d61rXatfQ+gcvmB95U8obQK10H8Wz2Q6eE2AVEEAWiowdF4CdDYKfBEDQS+PJd73rXc0VrnCF9p50jzq2E5gASEl50HzREi/gjRKajNE8BT/IL3/03jL+L33pS22JxFj2wVAGYR/ggvbGnzbiLKW7DCT0AJLj3QCL7IXQ22gCVEvlXp8eyO0ZMqKEJ4fk4xgPBp/EvD0jGo3icUGxyCIZ23fxe/QYalAMGHX6GsAO6CRbRsaQAOCiyl7Yr2xk9q1xdIGyLn/MO++cLKKHyFrAddrsNf0dfgEKlTZ4zb2zfr+aFKjgx4qty1CKOEMLMhunwBDQnHTKEYJJqdqsQJMSw5/BVWL0lAr5HBnHwI8xo0ZKImWuUSInnFKD4It8icBzzkKAikJElMZ4SgwNdKB0RVcoijB0RbPR0/uAH5QrY0kUxb+BAjIqgFFjBkjaaKpLI46qqASAhsLp1mUCfTgqkS48tSN5CfgxZsBDvRnWOUMtt/bp96Ko1oiRw6hjROfKXqwJZSRyVlrH2x3TrPw35NRE5Cu39iX7hzE2ZlhOAT+Mdx7nKuhWarROMRTDGS41aDlwDBHR2HAKjK+U9jm+XBT4UTqeblTb/meEAVqvfOUrZx3VKUb3GPjRBTq6jhVAxPrnnIkh475vr4UstqZkpug23gH0cs5X4QL4ALlvc5vbnCVaip6ykMJxGgI6uiBpH/gRIJe5y77gHMi2UAYQJzKM0SPNAKCn8BAQH11lPAK29t1337bOHUDvftmhHFWXYAoHim6SPekyFjJWdF8AgN7BJ+GshDyQnUPmAQ8iol6ydmPgRzjYKT9N/Yz8BKx1HdvgRdlmwIcuGOGdfZ91wY9S3pClgKbsE5kf8Ts2BCBCVp7MFsd8Kz2KS0Alslh9l9uj1lJmCl6StRFHeFo7GbIAY7q9hCYl4AebC0ArowVQCVhja8o4GQu0DemR+Fw5R5Rl9O2VUrpHthr6A5KAgfSg/6MlkIn8dKJJN4jR5c2SPVNCsyH5WMKDoVOMNwKcSqGAxezCHEg6Bn7gGfySZpjRReQxW5udC9hMxz/vaS/2peyzHPgx77zHZFE8m/wLkLPvfvyAxl2bvETO1Xs2DwUq+LFiazUEfsTnshQI8chQkP5NWEmPE330/ZQrZ/SUCvncO8eczzFDJ9DuvmOzco5aqaEBATc+xoLUU0Yg4yKQX+CECJlIByUrgsRQlXqYM0DGwI+I4imd6aLMBLAUyED5l5X50Wesx2d4rMRQy619fE/pUN5ROy89OD39pfQ5s9w3K/95V5+jgzYla1+yf3KG5VTwY17nKnUIukdbdo1WEfKcc9Wl/RSDto/vS2mf45NFgR+l4+kCABxX2WzAX2DAIo3uecEPtGMQDzkT0fh3bF9105w5+LILnOQkcp066bm1Wo/vQ18oD+qmii8S/DAXjkY4yaeddlqbyTGUht2de4CbMgdkPXIg6UflAzJKBEhkDnJK8RTHowsKxDOtse+AMHSQLEwASPdo2dj3AH9BGM4Rvo3MxNz6LBv8GJrnosCPUt4QqAB0CGTITJNtQO8BDmTVjD0npWEp+MGhHIpQl9KkREcZW2QKAHE5h/reAKWjPKmPB3Lghz4QkWXVB36U0h0d2BJROmQvpDw3FfwY2zMpKFAK0qWysAT88A5ZwUBMpWUCRcBo+zJ69YztuQA/0hLduB+/AN4i6y8+RztyQzBKpgZwJHhjXvBDprmr20+vjz/mmfcYTSJDXPlyXylQ/LZmfuSk+dbxfQU/Vmwdc+AH4ReNeChWRo8ojQyQkrTZqUZPqWLMkXFW53MR4EefMRvjlXrNCGVARpO1PiVMeEsNljaH7pwVKZQU05gBMkaXcJr6fr8M8KOrgHLRywA/xuiXW/f0e8358IFsEopWir9UyzTCOOV5U+6dlf+8I6WTqFd07hclya196f4ZMyxLwI/u2s7jXJlzqdHKkCo1FMMALDVoGWdj4EeO9jn+yIEfsdbdxsbd547t4+69KQDAyYzyBPflHNUpRncfz8Y8co4VugNqxpyJWcAP0W17Rlq69G3ZcxzEXIlmbh0X9X2AUxylvrIXIIVooPLKnOwM+vTpEuON4AVac4oFNKJPSG4+MU4gZzQbtd/pI5F4GZABpPRlZnk+GcYZUALDmZLFEenxadkLOS3bQ6TY95wGDhXn1/tkAgBucteywQ/zlLXTV/aC3wSIjL/U8exmfpTyhl4hJ5xwQnusu/WRNZk2MB/KRkU/Wa5AE70ccnt0qOzFc9g0Moj0JSuhSYmO6h4XCtCRsQE8G3MkcxmEnG0ZzKFnZYamYE4p3WXaKJdJQT6gvLIXf2uuKThobdA2eu14L/sZiBMZIbk9Y8+V0CyV17OAH8Ylw0OAk31ALpVmvo71/CCTgBnd00yC55UxhY+xKPBjSD708cc88x6TQwLEmg3j2yiz67t/qFFsTsbV7zcXBSr4sWLrlSt7IcwDadf5XORF2jBEVXZCSdqsKUffjJzRIzsB4JJDuHNknNX5jCixJlVR9uJdlK/5SxHV0Z1h041S5wwNxqZUYcZeGLVp2Qvn/Jvf/GZLK1kKjF6XOkl115pwSbHslj6kBkj8po8+kYanIVRf2Yt05lDmi8j8kNmCPyL1MGfAD5W9dA213Nr7XvrmkUce2ToNUd4TJ5YwRKLxWcmzZrlnVv4LoyyyYRgflLOsnL6Sp+7alxhJOcOyBPzoru08zpU5lBqtUwzFMABLDVp7p4/vh8pMSvdd8E8O/Ii1lk03ZnROGU8AACLoHEpAYOyHKbTMyeN0b3fnkXOsOOQyAcacCWUWjGcyuJslMKTDoh+NbDb9JoD1yn1W6YoeR05ZCKeeQyYCy0mTCdeVCSnQUVL2EvMFotMjymnQYsoV4Lg1Mi5ABpkk4q0hcPBU9OTRcyYaTnoPvcXZMfYAoqJpJoBOmYh1AvaLEsfpMhxd94WjxCnjrOaAm2WDHzFPpT6yLIYaa84KfqBZCW+wJdhU+ndEmZFASXosqeewHfSPURrjkoELTFKeZO1K9ij9qVzXumrMGnaRRpn4CS+wYXI0iYg4XgwALHggMm6Nhy2U8hA9aNxk2NAV9MZj3XUR+Iiy13DW2VbdTJYSund78ET2I1mEHuwoIB9QyjgEdFzRgwzwFOBHbs84jKBEr3t+nyws5UG0oS8AxHGcMGBs6DTC7hoMNe5EK0BAt+Q4GjvjXRlg6fjnzfzI8Udqu5fMWwBFrzxriv9K/B4yzz4ZyyIP+9/eiRJ6ss7hCYBN2YqzNPqfItvrvetDgQp+rA+di98SwlJGAUUkKhYNTzn50bXcA8PoZgC9733vK06b9dvIqKBYxowe924k+GGOBI5UXgBBNFhjZChHIQAJJREOBmq3udOYoRGGg3dE87FwGhkuAA/ZCgx8AFMYGJG1wFhg2IwZINEtf4gBolGiGt04c51BIRsF4i+1OI5blCKfNjfLMVVEpKHd0pQJfRGjaAiXAz8YxiWGWm4cYUzgo+A1v2HwMDgoPmi8dOFQ8rlnTv1+HvCD4cShMFYOK+Vsf+KL3NqXGEk5w7IPiMitLfrM41yVGq1TDEVGaKx/iUFrDt2oXKx7zvDP7TvP6XPIhtY61/W9dDwBAOD1cFxjTlNomQM/xubBCPT7AFbDUbAmaU+LtB9QnzNhD3AaSsEP84ySDcBJ9P6YupeXeX+cbiWjIUpI9U3gTDK09ecggzW2tP/pHaUmn/3sZ9umgfEZmgAP0s8cOx6NBM3BvQB9WSYc1CmX39IRfgusCluA45z2vfJM5VWAZ/fIggBcuaJsj+yNfhOCDUqdyC1/gHR6YQm6oInAix4TAHTrr4QJXehC5aDdS0YacEdm6he+8IX2ne6V9YQP02fS7Zzu9DPRbk2Bc/cBa5wmZJ4cRMGS0N2yPpwyxF7QN8H6iaijhSwWcxj6DGhkjUWKlQPEWPp4Q5kAR4lzrXSWk0SXey8a4ne6N3gsTnJhaxgr8Aof0NNObAGG0i94j2OKhvEZEM6zrJvGqHqiAVL8jp0SmT+x9kM0CT1s3zt5CViisa+AjCwJtgdwDe/IqmGj4Hf72PdAnDFnkB5h22iSan3wirmiCSBt5513boNJIeeNx3zNIeyU3J5Ed6USbCVlxtZGSY61owMFV9hv/mi0CsAxB8Arvsbv3o/WQdexPYPGJbwrMxHv411gi2ezqUp40Bxk8OA7awDAtjcBVZ4DYMs54QAONh49kwbhfMZ+sDfRWS8177J3AJ1kl//LpmFn6w2ol5B1Qd++fW7drIG9hDb6zshAo+/tNfuzC9q437PtPWuB/93n9MPcvM2NrY83w0bOyU88jnZj4IdgL59CRlIECdGKrGX3LztIl5tD/X5xFKjgx+JouZAnMTg0+CMMRAtsQJsW8MHY6HbFF5kh3EqiL+kAGdo5o8cYGMQlhscYGk3REaSpEjCWEgVCGMbRaIwnkRFCyLyh+IyoeDbDTPNAAo6xE4qdwdJnaDBEjU3/DkKUoKbQKRWOGoEvswawJD3Yv33m/y6/4aznDJAcY/g9I5ZyZmAxtkVG44i7MB7D8KGs+pRJ9z1Rz40+gBzvIcTNpcSAZ6wDS8boNza3MGqcNMAYpAwZQgxOF4dBqr/vGWeULuOqZG45mqbfz8t/lF8oQ04wZyOc+LG1F9kq4XFGyJBhad/3GQhAGHKhu7ZpBHYe56rEaA0ajxmKOsn37c+cI2GP2wep80gWpobXrPtuyCEjDxh9Q2ud47nS8XAc7EOZXd2660UY3fbPGM+S/Xpv2NuMco68+zni9jy5ykjPORMctXRtOcWpwR+OcrqfgSicQ30jxnoF5Gi97O9lNDCEXU4FGDt+dtax2J/RuHxq6Q/Zzpm032NsHG+O0pAu9r191Zc+3/3O832WK/made7L/N3YPBfx3iHe8F5gAOABYBLrIngVZRUCGAF0LYrHrBWQxfPo0b4AQglN4h4BHTyC/+kZdqiTYzzXO9gP3WyWErqSu7P+1vNz9OqjA9r7k4LX6X32Nplkfn20K6Fbydyn3gMYAFA7EUoQLK6Q08AMoN5YxoN7ZY2Q42k/IeXbACE0oe+8C68q/S45LGHqXKbcv4h5D72P3lP+JKNv6KQXYI/Tmtj/G02LKXSr906nQAU/ptNs3X5RIniBAJxMqXizXJvJ6JlHeY4pzr7voocC5R9GIOFJUfalHpYYIGPrM+/vx54dPSqGDKMSvskZHiXP2Mz3xPzDGEznMu/azWNYjq3tPM5VOr/SfVcir7o8MC9fzUv7Pp4cW+scD5eMx/PJEk7FkNM7Cy2HaDvGsxwDcsHFMUllW6kzkaNJ+j35CfQR2dzWjEtzB4YC2XbZZZdGaQ1Ab9VKf6asZ733/1FAKj5QM47lTmkTvcVE3buAZ6VhpUCXAgIbEXTqllz6PE6Iy/UAEVSRxSPoVFIastErsah5zzKPyMoUmBk6HniW59bfrCYFKvixmusyOCoGqrRB6aiicxDKSJfcZFOpw60UqBRYIAWqc7VAYtZHLYwCTsmSpSD1X3aMEiHlD9vaFf2rZBDKepH1ISNvWaV+2xp9N3q+gEQZprJrZOlGFh65LNVezwyR/JzDutHzqO/feAoAy2R+yIZVwhVZRE6GixJppTu5C8iuvEgmUvTxyP1mI79f1LxnmQO9pMReedq2BszPQq/N/psKfmyyFVTrJo1Y80CRQ1kf0o2nps1usmnX4VYKVApkKFCdq8oiq0YBWUPKXNSqMyz1bZL1EWWJqzbeZY5HZFGpn94KyoPo7Vyj0GWOpz578RSQ1QXkkOEjUMUuk2Ivw0cp6zLKpxY/i/rEVaCA7D/lwsq9lbL5v5NY9OmI3ncl44x+HgA5WQ2rfi1q3lPmqdxU6bleIzUzawrlNu+9FfzYZGsnuqD5p2P3rnGNa7R9FNRf1qtSoFJg26ZAda627fVf1dlrYKd3iwi4fkwlzWhXdS51XJUClQKVApuNAoKkmr3e/OY332xDX5fxAqU13/WnXtsGBSr4sW2sc51lpUClQKVApUClQKVApUClQKVApUClQKVApcA2S4EKfmyzS18nXilQKVApUClQKVApUClQKVApUClQKVApUCmwbVCggh/bxjrXWVYKVApUClQKVApUClQKVApUClQKVApUClQKbLMUqODHNrv0deKVApUClQKbkwKOB3ZUqJOuamf2zbmGddSVApUClQKVApUClQKVAutNgQp+rDfF6/uWToEf/vCHzY9//ONmt912W/q7VvkFGgx+/OMfb25605s222233SoPtY6tUmASBXSEP/LII5uDDjqoPfK7XpUClQKVApUClQKVApUClQKVAjkKVPAjR6H6/aaigLO63/KWtzRPeMIT1o4RBAKccMIJzcknn9yc5zznaY+be+ADH9h84xvfaM5xjnO0HbCdniOanF477LBDc9WrXrU5+9nPPkgDR9s5iuwjH/lIc8ELXrBxZNbNbnaz5iY3ucm6Hj/sPHen/phPevXRY9YFdZTqj370o7P8/CpXuUpzgQtcYNbH1t+tEAUcz/iZz3ym+frXv94ep+dYbcfsLeo688wz22en17nPfe72GEi8e8YZZzR//OMf174e2oOrCn44jcvYHEM+7/HjZIv1AFyu6hGZy+aXRfHdej+H3HXEZMnVx+N01qc+9anm+OOPby572cs2P/nJT9pjKu9xj3s0l7jEJbKP7crqK17xioPHXDolii60N1324dWvfvUtAHP6xVg+97nPNZe73OWa73znO61uJB9S8LFv3sbt/XF1x0Z32Dfpvh+aYPdZ6X1o1qfHh551qUtdqj06NL3Q+Z3vfGfzhz/8odXn3/ve95o73/nObQCh5FS9qet+pStdqT0atzt3PIFmntf33U477dR+l7v61jJ+889//vMs8rb7vMtc5jLtscypLLPnv/rVr7Zrll7p2gg+Odb6z3/+c/OPf/yjpZ/jft/whjc0D3nIQ5rtt99+i9/+7ne/a973vve1R7uis/eh+y1vecvm/e9/f8uTt7nNbXrXN97bt/7xHR7/2te+1rzjHe9on/23v/2tueMd79iePOX5QPTQc7mx440SO2jKHs7t167eHFvX7hoO7YsS+7aPvzaDXsrti/T7zaTD2Bauf//3f58yxXpvDwUq+LEVssXf//73hmLbyA1CQDKYFuEElC4RpXTYYYc1j3rUo9aMLQra+d2uRz/60a0SDcfp5S9/efPCF76wude97tX86U9/amSMPOABD2gV86te9armohe9aPvvISfGs1/0ohe1WSbPec5zWmPRkY7Pe97zmte//vXNla985dKhz3Qfhc4gdYTZta997Xb8jNjHPe5xzUUucpG1Z1Lu3//+95uDDz54FMjJDQLd/vrXvzavfOUrm6c+9anNS17ykuY+97lPO+9FOsi5cSzi+43gzxg3OgLUSmm2rLH2PRdPM0Sf8YxntMYt/l6kHCGb7DWGrv14wxvesHnZy17WMLLtM87GIx7xiGbHHXds+Zhz0rcHVxH8IHOf9rSnNS9+8YubY489tjXc57le+9rXtiDta17zmlYubfTVp1eWzS8bPedZ3o8PnvzkJ7cy1/oBEugmDhZw3LoCML773e82r371q9v9le6zn//85+3e4Cw++MEPXnO6yfaHPexhzYMe9KD2yOAxQCxk9XOf+9xW/x1yyCGtjuqTOb/85S+b+9///m2WIL4F3pPpAaR7L91hLMAO76V7BBOe+MQnNs961rPa39i/9APH8KEPfWjjeE160PzZAXGxCwQo6BFjMk+yCL1S/XuhC12o/YnvOK72FbqZD8C0e/3iF79oy+BufOMbrzm2gFyfAY3sTc/6/Oc/3+roRz7yka3+indwjN/61re2z7/CFa7Qfs5xpOdOPfXU9nOA8NA1y7qzP4ADnF/0tT5he1gDjpl5HXDAAe1r4zvzByx0dXGMzXdAnJe+9KXNe9/73ub617/+WYZtDd0XzxcYOuqoo5rznve87b34MGynZz7zmWvHgNrzxiXos//++7fBI+tIZltnoMzjH//45tnPfvaaHfaVr3yl5UHvQOMAzIxB4OgpT3lKK/f33nvvlt+tk7UDoHzxi19sHvOYx6zZaYCXe9/73md5r9/YZ+b7ute9rh371a52tXZMeBWtrCVAxHs//OEPt8/FL7H/SsZuDjk7aOoetl8BMvjhiCOOaPe4Mf3Hf/xHuxZkL2Du6U9/enPpS1+6BZDQsBvs6uNNdMnZt1N8hlXTS1Nk9EbYPFPG5168ib+sfSrjQ067501velMDAK3X7BSo4MfstFvZX4oY/fSnP11T7Bsx0N/+9retIgVGLNJ5GpsLpUpBeGdka1C6FBwjLI3yUJIMCuh/GECcvvh3qqCH3slYY4RSWCIbrve85z0tAMIY6EaVFr0OjAPABwMkABrnlYuupIqT4kMTBiljYN4LbRiUDNig17zPXO/fbwR/xhwpLs4+o7/kWtZYx54L/GDALRr8iPky9vAk8O6Nb3xj6zy5OEwck8c+9rFbRKo5jcccc8xaFJTDIAp93eted02+cBzudre7rRnpJbRd9D3HHXdc60Byfhmp81xf/vKXWwOeI3yd61xnnkct5LdjemXZ/LKQCazTQ/A2cJgjf/nLX759q884f4DyVLcwaDk0HB69a2SL0EuAc85617nBExy/ww8/vHUGc9lFdBMnlXP99re/vZHt0L3wLL1FLp1yyilbyCXO4H777dfOBZDTfR9gnX7Vfyf2MOOd3MC3H/3oR5vdd9/9LO888cQTW7CDwx/PzOlfoAoAhCPeV8YpG4Vjhm5hc/gM8AG0sSfj8n60JGeMF23obDqtqyMBIEAe4wU+cJ77rnnWfWzuY9+N6eJYBxk6fWsQc4jny4LoyvsIHpHTaBv87LdBW8BK/I4TDbTeeeedW35PL7xy9NFHtzTmuAfd3Qfk2GOPPc5CVvxDpgMuwtboe2/6Q2CO9wBg8AH7B+/e7373a+5w69pHVgAAIABJREFUhzus3er9wCE8bvxsxtKxe8gQ7efZw/YrvetvNDHndM95p3UqtR1Suozx0RSfYdX00hSxvpE2T+k4gWBsoIc//OFbZNWRL2kgd738qtJxb7b7Kvix2VasYLwUNLR7Ix1TkRqAA6NuPTYpMAMazhCTBREXZSFy6m+ZHOnVpVPO+OqSnhIWraBAU6OgYIkWcguHg+GRGjbmIDrIOE7HxHBhADPKx8p4Sga2NYAf682fQdeIDu61117FBsyyxjr23PVwZmV5MEhlKdmLDGJZINe61rXWHKmgW0Sv/O1SogZc5ZhFw1NRkjRiXcLL9Z5yCozplfXgl/KRbuydouKcdLohouhD4Ac+ZtAeeOCBjTT0yBoEoPcB1RxxoCFAYwjMSGfPqVO2QO4DI7oZRLIwIvuE/kzBjxgzPdenP72H3o1n0jGxF8kWTuttb3vbdk5pyQgZ6DOOaJodmdO/aKXPD3BISUr38k4BAfOIawj8AGR84AMfaDNa4p4999yzzXjr04+yD+50pzs1hx56aOvU94FOs647ubcM8AMNZLmYq2DF0DUGfvhNRJxlw1i3LrCUgh/xLCUrka0S7wVKAKA8w5wBgcalbHYIZMef7Jlb3epWxeCHMdAN1spYY32f//znnwUESnUgp5PNXDJ2c+qzg4K32b6z7GF0EEgja+1F2UipHFgW+LEKPsN6SO2NtnlK5tjdJyW/qfdMp0AFP6bTbOm/gJ5HrTdjX/QnjQBJiSJk+9LBI1IDNVwm+BGpj1Kzuqm0FBYDzRjHIsfm4UpTYoO4vhPdNUcGHyU2FuVi9FCqsh7S0x8+9rGPtRGFPhRd1oR62kgJzRlf3YWfB/wIZ0766qzgkLRS8wa+RJRZijI6ML5TOhD6oleRNjsPEy8b/GB0M3Q5Dn2p3b63R8ZKksbmV8qfQ88oWbsh/pV+u88++7SGU0n0pnSsU2mSe+4UZzbSp8mBqbzMuBP9xZv6fuj5IR09l867iLKXMfkzz/7o++2YTA9ZShaE41VSErWe48/plfXil0WvyzKeBxAQ3Za6HuUZQ+CH90vR15ybfpPVAaQH2Adw0h2jcgYZh6LbXQeze284U0o88Uv3ufQFUNyYOaIp+CFr8va3v337rqGSGe+jh/TYSrM8wmnVg8N4UyBeBodsL5H5FBTp07/dU50ALLe4xS16s6qM92c/+1mbzZkDP8z3bW97W5sRwFFWKiszIc0MSGnpfkCteY0BQbOsu0j+IsGPlA5KYT/5yU+Ols3lwI8A7NlWyhV33XXXljR9GRjsVhmmMvXwWlp+y45T4oLX2Xx4E91zGaTuUwJVmvnRBT84k36rV02aEWsOyn7o5Fvf+tatnVk69iHww16aZw8bHxCOjSGzS8mYgED0SFkG+JGT7aUyMuyAsOnRU4nQoq+wv/p8j3nsvik6bN45DdlrkWllz5Zkn887jhJbdt53rOrvK/ixQitDsTJSIOHSnKVmMjqk/HGUREopCtEU6VsMAWl64bwzMhhS0sFvcIMbtCmuBARngqJS7yi9TXYEBJ6jwQBJPwMWMGZi8wEIGEiEMAPHBUhwybDwb+/wTH+7X1oqI4rAvt71rtca9NJOI0Ph9NNPb+cpMkRAQsjVfFJO5kjJSlVl/IlKqfFkLI2d6sCpN8eukYZODET1zLe73e1aQw5tKeWuYz0F/JAirGb0pJNOapubAhoINDRl8KVGJEMAGCEqjSYACwaPdVafauxDhu4Ye0o/REMGh4gYowLwwYi1/umFDow3GSF99b9TtkEf+GF9/ME35mQdNWzDWyl/jL1HqZZMoWtc4xptkz9GnGgTA5xj4HvzY/wqKRJdUa+LBvYOvpXCrS4c+Cfi5d8cbIYEoxiPDPEnAx19GMF4hhPiGT/4wQ/aNVJjKf2XQYmXP/jBD7b/pjQjEjnEvwxBfP6ud72rbep2l7vcpf2NPyJUfetfspfGaDIEIJQ815yUkOlbIW3Y+NAxlTeMHevNiQDomDuelHbeF5ntW/sof8E7Gtq94hWvKPrtPODHkPxhYOd4iNyw5/FKylf4M5Wdsf/HZDrZaN7RzI+cw5t4T7QvZHOa8o2Gxq/MAA+RrfYj/rYvYg+RTUBffEr+9K1f6Z4f0yvRfHO9+KV0zKt23xj4EWOlF8gz6z8WNIj79BAZ6n8RzwxnKvqFpM6r/cuGsMeVS3bBj5DzynLSkpEubeM+shvPxkUP0PvdnjU+d+Hf9OrTv0AH73/Sk54006lOQ5kf8d5Yl4i0DwHScR9ZB+Qp1aEl624siwQ/0Nd7S4NfOfDD+GKNU8BtqPwkAG02Dp7CXxq7psC4LAt2Kd7ollp1+SsaB0e5Ua7spQt+AG+UkQjIsdXISn1KlJ52QeaSscf4+uygefdw7NdddtmlzeySEUa2yiKjY7rgh7nRD2wl+0S50dDVx2Mlsj19XuozpHpJhhFgC88Zk15DgE107wZEPIO9qsTVd/wZ/ACE4vzzNfAG3fiJT3yiBVDQgX5T+qphut4w9OWXvvSltnTNvMd8F3KIbh/zS0p0WJe2bCRyr1TfjtlrbHTPMg+gL3sef+qLxh8S5GTz0rkBjEyxu5flh6yari0dTwU/Sim1DvcRRJqghaERDfSg0mrbOR42CIHCuaDk/BsgQtG4QjEAI7rKz2+h0tLq4h0hECn9+CyQcl3YGVc2nMv7CR6ODieR0xlpr+p9Q0CHwvebrhEHZZaWSlBHnwwGGMFpcxNAxhhGiJRLKbsE1xD4wYjjcHEE+ow0ThkBqRY/LvQElBCopTXHXRYIWnPYYrwcy7vf/e5rgFXUCxNi5uYyRvOKOtN5msJyhMyNQSb7gzFhTt0rIjLKLQjSea6hzI+gB3AJXwJ6ZJwAnEQvxhpARp2s8YnGyfpBJwAgg8Qai6SmfCNqQ0ly8KL+3djwF9pGLxSGLeAhmkSN8WdEudyPL73D/sIrLrwvLVYqLkXNoDrnOc/ZNv0zRqnlY/wbxlHO4Osa5317CV+X0KRvrcdo4H68yrihXNE36IJvAZcArWh4GLXgIa8YMuhRcjqCd5EJ1o8MG6upT+cxK/gxJn+8G4g5xENkDH6LxsnuEzXmEEV/n65MGJPp5BX6pgYiWsoWILtDNgMtQ5bjH/s9rb9XI85hJvOj70LJ+k2RAWN6Zb35Zcq4V+XeEie4FGwIGcIuyEUHw5kiizU1BYpH6aO9rNcHeUnGdsEPPCQokYvMx7i7oI0MD/uaYxIZJ8BABj752W3YF/xOhzL87Q+OknKg3DyH1jkHfsQ7OWLdDJWuvFHuQkbk6NH3u26vl+54u3NPnXJZY5xAgYAuHYL2gE7BLg4OncmWWgb4kQJhQyAEvUg+sdlkQrgEfoB19KXGqDFftqaAQDSYLdmvU8EPz8R3yl7YIWjkMg6gGsc6HPSSsccY++ygefdw7FfgemRnCrKwR9hVXfAj7EvBPXoIyDR0DQFsOdk+xKuhl/gAbH+0jAwvYCseYAf0ZYOG3wDkJ4/Y4O4HIoSsYEfQuexBti09KRCV+hTsXoAcWwU4Nua7yHKIPjR94PI8OrPkt6X2mmeR8X0yz2cCzul3JXb3sv2Qkn27avdU8GOFVoTytSn94ZyLCEI2RSTV7QIhbH5ChvMRdbU+D+d7TJD1AR1jnzGuuk2rItLNsYSih1NEoYRAGXKswjmSmUJQR3TYPBhmBBjDguNLIIq8+zcnS0RsKKU+3mc8QwqfY2qMEHK1vjIEXGn5wZTMD7/tAz+6n/XR1zsp4jFjq4QtQ1Er3TE/z3TJMuGAp7XLJTQqeWfQrK/hacxdKqv1TGnUB8al7+NQU3pBE/Oh0CHrwBpzEl0g+NNyHsaoCAlgIxBxUYfUoOrSu8Txx5PdFHFrSRnjM8Afhe39QDXvsCc5xmP8uyjwA30YFiU06VvXEhrI2kn3aaqUOegcGDJKRlmkt4paAEZTQCDHVwwY4JKsEeUvAS6M/Y4skUEje6K01CYnfxhfstmsZR8PWfu0jttaSpNO93Ef+DEk06OWXhRM1guHh4HE6BP96oIfsWb2dRrxDxlMNsuU4+haq7H1G8ui66N7zkDOvW+R/JLjp1X8vgT8iHKWXEZHyBAyaKw8Bh3CmZJJh385xrE3ZTCRWWyNcNpSUDbKWboZHV36xm+7J8rEfjPGyDghV+lfAF63t0af/gXskSfkw1SeTfVPt+FpzCHKWeyVsYyONENkrDymS5uSdfebRWV+0AvoTR5vFPgRNADasFfxGZAN79EZsjd9x6nFy7Ip0z5tuf07C/gRz7QejhY2FsFDvXOMh82S8uPY2EPf9IEf8+7hFPww5ihJYduwNU444YSFNzzNyfYS8AMQApwRHGCfKbGTTSbgNdRjzlzNJ4JS9K+AV8gK4Kk10pdHBi47UGZZGrwLsMP+xluxj/p8l3ltnjH5k9N/gLZSe21W8GPM7l6mH5Lbr6v6fQU/VmhlZGbIrlC6YrMQHIxrGRKRnSASzeiXIUJxExypA79I8CONOKZkgqB6D4OBoW48AJoc+BGGBhRSdoSIucvnFKQoE8cRigz0gSLLBCD8xtL5xhx7z0O7bgmAiJL5pU3OlgF+RO2zKFc0U0MnNEsbxE1lw0jlNC8KRwmPLJAoZ4pIQar0Gaci1Glq8tT3loAfKdBRolhzBmJ0a6d8uoh912jvA5ZmAT+GTjphXKor5+QblwiH/wcSD4wY499FgR9TaDIr+NGNPqRK2Z6V0SMiYw/FxaHHhxynktNO0JljQ3EDAUS50tNfZuHPod+UyJ8AP7rgZB9flYAfYzKd7DR34JELgC2TR98B+7oLfkQ9OaCkm+FmbTgYAcT0GVBjRlWOzrl9nHvfovglN85V/T4n44w7emxo7iibsO9EE/dFH6ux42uDDqkzFU07Ac30qmCDTLbIdupmfggQKBWkL4YagXoPp0z0XGS2GyzhZMqUE/FXNuvdSkaib0S6Xn36t5vhJUOD7h47vSR9Zi7zI04nQaehk2k8LzInAfJTnPWSdff8RYEfnkUuyTQJ8AO/OPEl7b/RR/e+017iPnYmXkmzXvpACPqRfdc9ithnQAbBC7aJTA+2LroLbkUWcN/+TQFh308FP9ir7MBuJqI1pXc41uQ7G61k7NGAtA/8mHcPd8EP841SHDKfnQ3ILOkX1qXlsjI/rDnAgpywNnp3se/18uLHDF1pVjCZwGaw1gIa5IhnAvL5QSGLuhmz3ZKtaFrb57uUgB9jNk8O/Bj7LX0O7CuxYWcFP8bs7mX5Iauqb0vGVcGPEiqt4z0ENQVPMIhoSwMTqZEGyrBlPBCQUFYACBQ0LbvoGqmUu0tUcWrmR58AUZ6gn4L0uujz0W0U1BUylI4aNorFM2WxjNU0B+rOWAMQ+P3YudbxPrVxkXEQS9ZNE4zPo1SGQxFp/MsAP8IYEc0WrQXEiCpTFKV1w33sZ9wUhGemxxdG+Yj099QQXc/Mj0WDH+G09vHNIsCP4M/IXhhqfEWByEyIsg6ZS31piGP82wU/7ItuQ+N0vWfZS31R3C4PDT03pUEJ+ME5GusHMCY6ZS6JKgNPyLOIcsn44lCV9g0pFc9jfJQ+owRAi32dy/xw35BMZ9RFRhqHjrHHOeAkOEGjC37E0dp9NF9v8CPVK+ZYCn7Mwy+l67yK95U4wZEKLpo5dJJLZHzZcyUZCN00etFRlxIVmUIyBF19MiPKVuzHIaA+5sU56QMFYk4cTUAf/paB0tfjqET/ApdjXCXrnAM/PCN6k9ClQye5xHP0Jctl2/TJ79Kyl1iL1NEao0ufA56+Pz1NaMh5y/X8iBOGgBR9WW7d017Sk1bSsURJMJ4k+wDdyqJk9gzR3e+9k+4Phz/kIJ3RZ0daK33jZA8DYfxfhkEXmPNsATzAnV4SwKHSsad7JgWE5t3DfeCHPRbHwgMGBFeWCX50ZXt3n/WVY7rHONEan0QWZdjWfXs1dcj18ODzAHz1s6L/2fzWRvl9ZNQsEvzos/uWBX4ITg75Pl3Zm+pS4BG6xoEPY2UvObvb3Bbth5TI4FW9p4IfK7QyDB7pbSHYOAcMBgaPpo+OWpM6FYh+WvbCIYPuiwgDRGIjEO7SzjxzXvCDUGR0eS8jhlBKy14IaGmOSlTS2jopcAwMyCfDp1v2Ygk47dB5SisEns8BQX4HLBgS+GM9PwgL7+/rik/IeH6kkJcYXym7lJS9GJvna+rEiOQIEfAlpzmMsaZ3y5ShXLpOonnpI5Iq+4hcSZUe6mhfuhWGDK6+6HAuYhzvpPRF/LulQNHsDMB36qmn9pa9iGDG70oc167jH/wZPDIEfnRLc4w9yl78bXz2BofY3ujj3y74IVqv8e3QUclDY429VEKTvnUtocGYITBUxuBdSpVEk4ci1zEezpt7OWRAQXslmryRM91U5FL+HLpvqOwl5A85ad1KeMhvSjI/xmQ6QDuN0Jq/dzPw7IduFCuMRQBVX9mLRsshl3NgxNQSgu4+TvUKWuTetwh+mXf9N/L3JeCH8dkTjORuk9sYe5RK2V/Ro2ZsXl1nilMCfGdP2HcBnPeBH/hR7wj3iz73RedlvnFcAJhDfX6MwV6WWYLnHU/dd+X0r/F4Fgew1PkrAT84rGQ/J5/jJbrevdCNPrW/0tNkcjxVuu6LzPxIxwQoUgrHVhgqD8yBHxGht26pTO7LwPAsdiB5wN7p2kts18j+iZ4WQG90vdjFLnYWcloTGUX77rvvWo+YkIN9pxd5gEwXeiWOYDZOvT5kFnR1EhkucxZ/21OlY/eeITtonj3cB354VxwLbLyl/cK6xCzN/OjK9qHnRHDUc7ugkTWVsU1+DNk2nmtfyXRXeifrkd2KR9io/q0fEdsg5AxAq6/sBZgmMKW03e9LMj/67L5lgR/6FvF9Suy1VJfas5F15d+zgh/L8kNy8m+Vv6/gxwqtDsZWj2iTRJkGxlfqIpUMqJCmCEbEgjCUJcEAobhtfMYNhQ6VliYHnQ8HWPQiorWRCkvIxGfRGJXCSetGQ5FzIqLOP5Bu7wVaOP2BkUDREICcVqntUkoh1j7TL8QcNelyAXkISeP3XGmy8R0HgELi7DkFZOhiCFLS3e73aErx6Yvi9JG4olkmQCmMmZzx1X13t7mp77uACFoxPKSUehcE2B9KOC3FEc0g/N3DKB2qk4wxoLsMHLRkUMbFMNAThqGSng8vmuheBmrU1059Z7xjGeCHdEd8y2Cx1hRe8IVTAfAeHkXLmK81RAPgQRhlpY7rEH8GkAYU60aVunWdERGz5vjXXuOccAaG+DeiVt4vvd07KHp7dOga20slNJn6XPfnnFnOM1mkdp9xHbxmTew3fQvS3izdMZAD3mG/p+Ad/iU/yItllL+MyR98Zp+W8lAJ+JGT6WiXHmXI8BQRRRvyumvIRZNZTlrIM/KVrLZ3lCKVrp+1QmugdjTRHuKVyJrp0yul75uHX1ZITc80lNC9v/nNb0abd5J5ZALdzilIdVYcgyjDIm14OzSgyBIhi6LMJLImAAgyjKIUYChbLLLdOF/dZsThvLIX8HCcxtEdTzguAP+xPlc5/avZulIJOn7MoUrfHwEiumUsQ40Mt3/wd7fnUMgM8sF+yR3Dnb6/dN2XAX4EcIBvxuYe71ZanPZvMg/ZQey2OO1Pj5i4hsAPMkvT9S4dyXQ8DdgL3eD0C3YjuYsf0+fjX6AEe6nbpJ3sZeMAUkLXGpdgiaasSqwCTDFOY2IjRGN090Z/FN+zizjDU8Y+ZAfNuofZioKd+lf0NYANUOVDH/rQGvgXtrjP0HXMjhjisZxs7+7nbuaH/1tDPBZ2AJnAbmfnx4lgfXIqeIh/Yy2B5J5D/vF9Qm6F7IuGp8EneAog4l5+zZDvEu8esqVKddiQrC2xl6LZes6GJSM1ccVfWgOQu04ERJtZwY9SP2Qm5bZJf1TBjxVaOIwtEsy540AxGqTrcTBE+wjGqKdX9qDXAOHhjy7ulI0NYvNQGgSS+zmIISwY11BaRgSjVw2re5TQhMNMyFJS0FTlEwzqqBeVdgrRZSiIBBkf54XzR0EywkVljIkTz+E2TsfMhiHnfaJJnD/C0kkvFJjMFXNlMMQZ51LBXd43ZnSotSSApKRG1N3v0FSndGADp59SlgpKuDDWGDP+z3EFZkS/FenAxkMR9WVpcFCsFVAF3dznUqZEiPtMXbLPNXLk0KMhUIOjb47WJUqHjJ/iNc/SiLfnUPTqK4Fbsn6MR0NODZ+iT4xx9dFn6jutPVqKrOjRAqjxXkYh/vF58I0xMT7CiMdLPhuipzGiP8WHF5Qwed6Vr3zllk/MBd8wfIFj1o5zTGniMVlD1hAvqTP3mXFxDDU/jc/wsjH38SeDjBJVZubye2OJ8iT0tjb4SP2ztYboc0REudTRM8rG+DcMI+9HP8Yf0GuMt3N7aYgmudNWhmhg/hwsjpJ9QBZpXqZWOz7D3wwtYCdnDb0BoIwREV6GSN+Fh+wbacaiNOQFQ9XeII/QnyxRBsLBwS8cknlKxLrjGJI/SvlKeCjlK/Ip9j9AiNy1BwCqeE0z4iGZbs+QWUBtzhkj1P6N0gT/thb2AJqiBWMIzb0DD7rsA2PCT5zr0vUjJwHk+Dh3fCdHoU+v4PXS983CLyuknmcaCn4H+lgXWY3kFEcOLYC2ZEb3IiPsNeuKF/A+PuLckIN0Vjeq3n2G93qffeZITxl/SkLp6jgxi0wm09wTMj1sgFTnA56BdIIsdBadLbKuRw8dqbZ/7Kj2CJqQRyngEmO27+0RzSfxtRIHuiLNVGAL0bnXuta1tmjC3Lco8TxjpOPML2SJHgL2Sp98Ios5a/axOZHt5B57CQBAn5cCH6Xr3p27NPewPcg9cpgstMfsNfJSuQdbi+yJdSMf8FNc7mXboSk+6pYDuy/ezT7BK3RqSnfOmuATgJ0dCIRwCQyQc4AlMspY0JRexKvsTrYe8IXMkl2EHmwz698FrugBOszRpbImzQ+IQW8LeEXQKF1r8kgGMceXHGTvGK9MO3uGzIyLnmPv+ox97Hn2AX5ix+jvZO7hxOfGPmYHBV9N3cOeyY4gY83ZfqVTZT/EFSd2sH8i88lnyoboBNkzfXwN1Bmzb+mUMZ8hpTt50dVLjg0mk/Au/iSb8Bx9itapHdrdrxFAAnJEoJWtxuEH8KdyhRxhtwvk4VP8R7ayH4BFaBj6t8938e55bZ4ufe2FUv3nt2M2bNhreF82kjXGr/aLfUVG2hP2NHuBTzHF7i7xQ2ZScpv0RxX8WKGFi/p/pRGUl82QCj9DJQAoJGAI44ASSGvCYjo+87xuhkEoPc+nyH3v3y6GwZigimcbH0fbRThRin11ghSAZ9vA3ZRL4xZ5jDIQY0nnIqpEMJaWiHAcKGnOadpMDfDiGcbpHpk13kkQUXgl852HRTjDomKUe5rWyTBjUDFwIj1zlveYC6ONU8pYo3D6wBrKJKLqy57zLPOI3/TxRdfo6fLNrO8b48+hZ/aNz3P8sV9jL+b4l0HCEYr9k5vD1L2Ue158PwsNus/ukwel79+o+3J8tqhxjcn0kJnkJznp73lk8Kxj1q+Bw1dSSjCmV0rfvxn5pXRui7zP3hTplE3GQSHbx7KpFvnuvmfhV/oTECOYYjxppH7s/TIIAP9xJPSyxzrP88NOIJ81wQQelYIe87x3a/gtm41tA9wTbQ7+HbNNUpuVc4q/Su73u3SPDK0V2WpNZSCkPNy9f56xD63dqu3hMR6bVbaT5/QcG38W28x7yYawW9HMWgzJFms45B+V7KFF2Dwl75liQw7ZVOR+1wec5d3L9kNmGdNG/6aCHxu9AvX9C6OAjBU1ddLKcmUjC3tp5kHS7IbSTkW5ZCbM2jCydA4Uv6wgWTWl6cKlz673VQpUCmxeCgCBlCYCYTeDY7p5KV1HXilQKVApUClQKbD+FFgFP2T9Zz3+xgp+rNqK1PHMTAHRdkCCtFGpk6twiWRIy5N2aUyRdSES5nNpxCUR11nnEk0UpXTKNFnlrI9Z51h/VylQKTAbBaSKS+2XYl1lw2w0rL+qFKgUqBSoFKgUWFUKbLQfsop0qeDHKq5KHdPMFFAvpxZZg6ChBmwzP3zGH0oF1ItCyrDUQCl9MjDUJU49dWHqENQ8qxuO3iJTf1/vrxSoFNg6KSBd+dOf/nQLypaWL2ydlKizqhSoFKgUqBSoFNh6KbCRfsgqUrWCH6u4KnVMc1FAEyLNMzVi2pYvdZga3GqAOnTM3bZMnzr3SoFKgUqBSoFKgUqBSoFKgUqBSoFthwIV/Nh21rrOtFKgUqBSoFKgUqBSoFKgUqBSoFKgUqBSoFJgm6RABT+2yWWvk94aKeCoNEf5XvrSl94ap1fnVClQKVApUClQKVApUClQKVApUClQKTAzBSr4MTPp6g8rBVaLAi960YuaPffcs57oslrLUkdTKVApUClQKVApUClQKVApsI4U0OfijDPOaPS30mfvQhe60Dq+vb5qlSlQwY8VWx3Hojr32tnOm637/iqO3ZiOO+645ktf+lJ7jvjtbne75rrXvW7xqmtO+sUvfrH58pe/3PbNuO9977uQc7djAP/85z9b4exs+/S61KUu1R49eeaZZzZf//rXt/juKle5SnOBC1zgLHOYBfzw/I9+9KPNT3/60+ZmN7tZc/3rX799LmXhLPXtttuuOdvZzlZMr0Xe+D//8z+N88m7Y1vkO7b1Z/31r39t94U/YxdesBZ48WIXu1hz17veNfubZdJ21cazqLmuwr5b1FzqcyoFKgUqBSoFKgU2ggLf+973mmc961nNM5/5zOa85z1vexLkne9859bOrVelQAU/VogHOMJPe9rTmhe/+MXNscce254GMuViODvudSOAk7GxA3POfvazb4iz9I53vKM9acVRsw95yEOaK17xis0LXvCC5tznPvdZSNtHP5/96U9/al71qlc1J510UvO0he3SAAAgAElEQVTWt751oSe0OIoWOv2LX/yiPZHlgx/8YPPqV7+6BVmALWj3pje9qXFO91Oe8pRmr732as53vvP10nIW8OPvf/9784Mf/KA54IAD2j/3uc99WroooXngAx/YvOY1r2ke8IAHTGHDhd1r7k7I8X60ibEt7AXb+IO+8Y1vNHvvvXdzvetdr3n5y1++duJH3z4AIjou+RnPeEbj33htI5voGsNvf/vbdk+QLRs9nkWx0irsu3nnspF6aN6xD/1+lcG2VR7bItZDAOKUU05pTjvttCLgdTMDiJt57OlaLypwEUdxC9Lc5S53aS53ucstgqXaZ7BZnYYH1O8Gttgero3UcSUTzY1zluDdMmnenZPAFtsanQXa2Hrdk8fw0o9+9KMtfrrDDjs0V73qVVtbhFzQ3D8upzxe4QpXaIEPzzrkkEParz72sY81b3vb27awdfpovLXswRL+2ZbvqeDHiq2+LAXAB5Ryau8GzsBRRx3VHHbYYRsitIfGznm/zGUu09zoRjdaV2ozCh/60Ie27+XYi3JzlIYU2hj9gB5vfvObFw5+pAShhDn4AI7nPe95reAGjni37It73etea9lAlN573vOe5uc///naIz7/+c83u+yyS7Pjjju2n5nrrW9961ZJjF2cWu+93/3utwYwyHQBEj360Y9uj8LcqKtvbBs1lq3tvWgLbL3a1a7W7Lfffi2/uMb2AfADz60K2LBq45mXR1Zl380zj43WQ/OM3W/XC/wj2+kkcr40uw5YzWlLddh6AZN9755C61l/bz3+8Ic/tAEA9MrJnnkAxFnWZAoNcvcOjX1W2uXet6zvZwlc9AXJrDeZeO9737s55phjFmpDRuDpjW98Y3PCCSes2Xa//OUvm/vf//4tadiuO+2007LINNdzS8YZe+cVr3hF89nPfvYs9ut60zydMD1x0EEHNQ960IPa7F4ghSzkyD6Oe41RgPCVr3xla6+wVcgCJSzW8Atf+EIb2Nxtt93a513kIhdpP2f7s38jaMa+fuQjH9kIiF72spcdpP088mOuBa0/XlcKVPBjXcm93Jd97Wtfa17/+tc3RxxxxIaAH32zY6gBcjj06w1+THWcx+i3HuAHWr3whS9so+tHH310C3Y4svctb3lL84QnPGELRDwUN8M3Lgj67rvvvgVoBk3PlTRMpdNyuXjLp6/y2NaTDuv5rrF9sGpgw6qNZz3XaVXftYp6aAqt1gv8+9vf/taC3A9/+MOLswkdXc5R6MuCW/ZeGHt3CX3n/X3p/OYBEGdZk5K5l94zNPZ5aVf6/kXeN1V3DwXJvvOd7zT3uMc9Gg78MmzIrm3H2Rb4cQn+rGr2x5RxDtmvG0VztJWJwVcxNkCGrPWxMmtyWRBTljQ/Rxa3S6aKeTzpSU9as5H7eA/4ARB55zvfOdoXbx75scj9U5+1XApU8GO59F23pxMcMj440GOREUi6S2nMrJdn/OMf/2i23377Rlod5TDUn+Tkk09u9tlnn1bALUNxcf6jN8U5znGOLaY0Rfnm6DcV/JiVzqmAf9nLXtZmd6BfCPqxNZul7MXzptBpCs8EQAN8mdWAGBtbyfOtgz2BV6f20BlbwyiHUj41NDfRuuBN9+PPlEfHeDe+8/zIyMiBWFPWZuje3D4odUDGxhJzE/Ged05D49lI3jD3HN/leGMRa+kZQQc8NFXmD/2W0S3NWB11N2Mhxz/pmOaRC4uiT99z1gv8Y8QLDABAzn/+8xdNCcBtHTcC/Bh7d8ng5/39ImRPbpyzrEnumYv4fl7aLWIMU58xxa4YC5KtN/gxdZ6b4f4++3UjaY5mU21qv+lmR/sMgKJMPLWR5wE/NsN61jHOT4EKfsxPw4U9ARIqneuTn/xkW+MKLJCS54/P3vve9zaa+NjkIgGcB70QRII09fEbTp4afsaupoQyAVynn356W+t2t7vdrQUs3v3ud7f18hBX71SycolLXKKNQn3/+99v/y09TPbBHe94x9Zx9O43vOENLQrP8NWb4qtf/Wo7vlNPPXWLse+6665tLd+73vWu5tOf/nRbr3nBC16w/XPPe96z+e///u/2Pa6rX/3qLXCjt4YxSeeTig/J9Z6+iwHu/YxwTUz19dA09OCDD27LPjQRBQZ84hOfaFFeDURveMMbrqUzps+UXZGjH0Ft7uij/rCPPmN0nlKrGgLe857znOe09Cq5FgV+oN3jH//4lsekGjK08eZLXvKS9jPGOgdW40u0U5PJMLW24dzgV/WVgBt8A02Xshj39M2Hs+V3yotkCllbzz7++ONbuofBH/eNPR+/v/SlL2322GOP1rEw7tvf/vYtLzz96U9vQSU9dW5yk5u0TTyVDMm20Ux2aK9YQ+82nh/+8Ift3tKjxb/T+XMA7TXPUjJ04okntuuIlvZ08O7vf//75g53uEO7z5S4Sf902U9Aktvc5jbt/sKbaT+WLu1EPd7//ve3DjfelyIsfdT+Os95ztPu35vf/ObtGH/yk5+0JWgiIK973etaOngP3kHr3D6IZ6Cd/Wp/Gr+eOt101e448Yy1dV372tdu/x0yrFvn28cf5Nxzn/vctu7bH06qnjDmGIDvRvKGMeN1mVq3ve1t2/IhKbQpbcZ4g+yeZ9/hK3L117/+dXOlK12plYn2241vfOM2MqaXlCbKQ/I091t0Dh6mX/w71Q85OVqyNiVybpn35MCbKQ74GMjnO9Fl8q60j5QIp5TvVBamtJgythJwMH127t3uDUC4D9Qs+X0OFJ0yv1l4pHRNZg1spGOaAn6W0G6W+cZvckDtrM+eAn6MBcmmgh9oax/3gbN9c5nFCS+hydRxlDxz1nv65rhImg+Ni05Ch77g0yx0T7Ojlfi7uiXhPpPBpcSF3ZOWvfAz2I1DenBW+vb9bp59NW/gLRegXiXeXCTNpzyrgh9TqLUO9/YJ+viMI6UsgiBh+HOKZQdwRAiZaOzTzfygPNXEcfpuetObtrNglDOOARQaaBJE7vHb/fffvwU7fAckYTi7RwogxyoyOIAUT33qU1vQg4PZN3aOPOM7wJwgIePLuziS3n3Ri160/YoxyPkkuIbqoM2VEPMbfzPEPU9zTr+NfhlTlO8Y/YwrRx91oSV0LmEhRhhn2Tyi/KUka2FR4Icx9tEuPjMWtAZ+iJRRLpD3aIxKqT7xiU9seQzYEM1wKSRNqM51rnP1koET7TdAJs92qVMF2D3/+c9fU2K55wMj8DCwBfihXvTBD35wCw5wuPEy3ga0cQiNkWEtCiuLY2yveBZAR9fwhz3sYS0IhAfPec5zrs1NWuV3v/vd9nmumL/6U8AkpweAFvvUPtp3333belXNuoAf9nlklKCJDJCxhq9OJLrTne7UAhH2OOPP+ICIIRc4p/ZyzNPYug5Fbh+4n9NrjMCfiB6ZQ9o0tW+BNZdDu8MPP7xdU3X8eEb39Uc84hGjmTlABXXYsabBo5ryolnQciN5g9MH6AB6WD/AA8DavwEil7zkJduU2yHeIFdn3XfkH7APjaWHSx8O+W0/yRYYSiku/S3wE9hHJqmZxnP2medHX6Ax/smtzZBcKJGZi7gnB97EfgEgjoF/OZDPXhGtBCgDeNWqy4IZAue9F98AKz/3uc81N7jBDVowH7/Rk4D40rHNAkDl3m2++jEAkTVQBtg6Xe2xj31ss/POO2fHnqNXrG0J+DErcG8MuTUZA8VLglTWayr4OUR7OuoDH/hAG1ii1/Q5OPTQQ9ueX3SaoI89T9YO9fzKAbWzBDxygYvuPpVBPBQkMx8ARtiVbAp6sxv8C+BcMIFuvfjFL95c85rXbG2JPffcs9WLY/ZT6oSjGTmqrMK+CmCydH3Nb+o4yBP2jWAFW5Y8MCcBDDYTWSvIaU3Z4wIjAjne0x1nvB8PkCnksn3pHfSO+fAfFkXzIbkrUMF+vcUtbtECDcbJD6D32QxsiA996EPt2povmyyVZWPyPLKj+RYCsQIifdm37BGNcvko1l+AVyDKuIZ0zazyIw3qDQXe7FH7UaBKMIv/Ys0dOGA9/H/ewNtYgJqPNpU3F6FXV/UZFfxYsZUZAz8e9ahHrWUuxH1xCsaQ0RmOF6MJ4hmbFHjCmaAgRGEJRUJEpoZOyeHwE8oUMAEG/KCsCBMb1b8ZtIQa4TMF/PD8OG1CtFlmiLES2v7NuBu6CD33ECJptDkAIWOWObBo8GOMPhQUxyxH5xJ242AzHDVyosDS+sax3wMKOPKlKdTxrDGHK22CGveheSiU+IzjxqkOp5uC5iyJFrsYUgT/EOoezbs4woycMFa6Y8s9n5Eigo0XGGKOBGbYckJd+MbY8LvIQTqekr3CgbXOMkYo8gAJNSkOQ8l+4Yz741hl7+MMyLJiqHIQOMnRVC0ABI4QUAUgcOSRR7YZGdafQmMEyZAaumRhAAIYhtbGs4AfPrfHGRfGyPBJT5GaBfyQRZPKEs+wJ3MR7MiQ4TCjX8ybQh4r1Yt1QcNY0z6HSOTZnId4b9m8cY1rXKPdq4yZqD/Gh/jE5/bIGG+QsWN7cWzf9cn/IeC5y0Olv2U8MljtY4BTAJ/4LoC5IT2U27frFY3Lyd9FgH+lIF/pvokxd3V+dy4lwOSsANTQuyMSi+fTPcxxA5JxcvDK2Nin0Kuk2fKsAGIASH2yrCSwURKkmgX8HKNdgN4BRpuDzC9ADj0Qzc+7vCLymwNq/aY04FEauBiz6fqCZO4voWtkbAE+IiDGvqRLOcFjTdv7MhD6PlvmOGRjGzc9H3YTR90aGgvdALgUPAIWAErDRk8b8QcwIPOQXGafRLCQHZHq6DH9UDLXobX0HlmsabCVTQvcEDCJxv2zZH7EOwFBAm7spQh2dsdjH9DDdBMZxKZCYzby2DWP/CAnxgJv7C92MhCLXYYuAiOCndZ+nsAb/hgLUAugmf8seySnNzfj9xX8WLFVGwM/0uM+S8EP0VUOLOF697vfvY1Qu3zu6FbR7wA/AugI4UA4pZ8pDRCh5YS4B8CgzER0J1VSaWOqMQEbAp8AoKB+85vftE6qZ0afg77lYWRR9t3GRUET5T4EzKLBjzH6cGxL6JxjNwJMhA/yL5tEpDw9/SX3+1m+nwp+BNCRGkfxGSRbRpIyDlGXuIAbUG1ZQn2nGAWfUARphkN3bLnnA400hwVSjDnUfYq3dK9Yo5/97GctoANcYGT5fxgWDBCGpXVkfAIblJnIyAAuok/3NCdGLNAK7wMAGUAudGVIKI/p9rTprnWaqQVQ4HiI+jAOACcyEGSYpN3rZwE/us7BFCcOQGGfAlAoe5FLe2dsrYIH+tY0HT/HaIz31oM3rAl5Zl4ibXhKtk30PBrjDYbq2F4c23cBEP34xz9ey/wAVnCC3v72t4+CyVN+y5AGyoruWz8yONVLQ+BBbt8OyYVZ5Nk8vykBP3LgXynIN2XfpPp16NhvzxsbG+N3DBwcA6CGHPD4XLmWKGxcAYzRxd455sBPode84McYgGjsfWtSAoqzoWKOY0GqWcDPMdoFqMipiog2p5kM4hgOXeaUA2pT/T5Gt9LAxdi+LHHEx+hqzuYrGyaym+O0P1kgkf3YN4ap4MeyxkFesxtkUV35yldusxTMSWadoA1dwrY2l8h26Y6dQy0bvGsb981xXpr30TIAGr5CZNnGfewTuog+jKyaWU5QDBuZrQg4HcuOjlI8f5c0/095fmrgD6DIrssF3sgY98iejrL+EhmTC7zhibEAteDorHtkHp26qr+t4MeKrcyiwA9pXaK/AAabGNqXcwZz4AdS2eCiPJw1gtZ74jiwkswPY0obPxLwaphFDpzXLXKtX8jYxVAm3JcJfgT9InOhCwQZX/pZgB85OufYjVCECst+AABJ44T2629S2vsj947u98sAP/SZiLKPkvFMBT+Gnj/mKKfjGAM/xtaQsWltooRHJlXfsyjbX/3qV62So/A//OEPt9kS0jCtY7cMLB0b5Q68kIL5vve9rzUiGLZRVjREz8ikApxwPvR9YCAYo2wTUXvRlzQFOAd+dPdBn3NQ6sSJxNjrxsWBo6xLUtmngh8bxRvWjUwC5JK1oo0AkO5JBUO8ASSbFfzAEyJuwC3p4rL3ZCh5dy7tu/S3HGvPFo0UWWSMd4/I7oIHwT/4Ed9PlQslsmOR95SAHyXgXwnIV7pvYn4lmR9jY7NeswDTY8ALh82aduVZd89Ku8eLQ8BNKb3mBT/GAMQh8KMUFO9bn+5ns4CfuXUXMBLh5jTLQO0DuYf2yBhQmzqCY3Qr1d3zgh9jwT82Ieda6ShbzCXjE18CpuidoWsq+LGscaQlxOS4IAidzmmn/wHOMgsExOJKx85WBYwAwLtZmLOCH2Nz7aNnZKAK5HT9DWOQrRGyYtbMDzaV3x544IHtfNlZpdnRJbpiVh1canv22TylMiYXeBsLUM+zR0rottnuqeDHiq3YosAP6fWUotS3vnIM0+aMcLCVBuSce0gtR5zAcb+L0PF8UR/KsQT80GBRI8jILom6f//nDKWo9tDSAEz0Hukre5FizjhnlM+T+RH0U5vnytFnqOylS+cxdkMLgAEHA8obvzUGtOYEDzVOlYUAAedYcs5F+UqvRYIfQ+ntxsIAVn5BmXcvtbzSITX0C5q7h7ForRkD1jT3fDwELGIkdEsk0vf3Kd4h9D1dQyAdxD4F3hhdSkr8LdMCcCG7JXrjRA8XiksEp1v2EoYaGlhn40ybuxorg2EMvPSMoA3AU1NTUSR7RSRINEzPkS6wmAM/uvtgVvCjLyqSlr1IxwSqRoPmlD8iQywiX8E/6Em2oRnaDJW9BO8tmzdk/wAa8F+sX1r2AjCTAaEPSx9vDGWrdUvLzKfvMyC0ckHyFS0Yw6WnLOV+iyeVad3qVrdaK0tLy17wG4MXcJj2ngr+YfT2ZR3k5EKpDFvUfUPgTYDgJfxfCvKlz5Ih5t1jJ6d1nWB7yhUnJuXGFuDHLADU0LvJvT4wNwd+pGOfQq/1BD9iTQRs8H4usFECflivqeBnbt0j84Lto3REaZP0+bE+F6VAbYnsWQb4kQbJSug6FBArkQuLBj/6AnMl40gz8NhwJ5xwQtsjTDRf9ofgBdA5LdtYJPgxleZ9cwonvm+vLAL8ANYpp6FL2MjRtFUPFABRqb4bW4+NBD8WEXgbClDjoVl5s4R/N9s9FfxYsRWbFfwwDQqA0yc1jpGg7laZSrcOLZwtjZ04Y4RIzrkHfkj3kzaliaSLMc9pAYCod+8be6Q7GxvDmZMihR9YEJcMEs8AjBhP7or6Tun7HDyZJNHwlILghIp2hxDjPEd/hbFnD9HPb3L0oZBK6Dz0/ug0b07dsZbUN8YYpdvnnOTuGBYJfng2haTEQLYKR89FaXHCRWYAIN0raseVVEUTXvfE3LsNT8ee7wQQIIoIfPBq9/2cPZkY3QhJbg0BKmlqeTjmeN9+olwoMHzPMY9SFe8zBuAhENEY0UO6souTDLUHXulZkn7nfRpNcm5yR8OGgQGgkSnCQeV42g/AsS7t+6IQY/sg52AN9ZsJp9I6R01zAJ8ideii2fFQejIDW+mQeUX9doCvqcGQ471l8gaZG85HpF4DoKX+A69ky5m/effxBoNuVsMLD9k3HCGOT/Bdaapv7rd9Kf3Rb8DedNEjQJ0h/smtTZ9cyOmCRX/fBT+mgn/o3U19HgL50r3EaCcjRHWHDPiuE0guCF4EkJbbm0NlL2g4Bkz7fujdO+ywQwvmCjj0lb3IZuLIRQZURJJj7HoiTaHXeoIfsSbkJ8eq288LXdIAUomTLguQLTUF/MytezSPJ2OUeLChlE2MXUpQc0CtRqnKpAG5Y5kfpYGLsfF0SzDSIFkJXfvKXrzPfqYDgbND1yLBj3nGYXx+T2/bU3p+0XXRyws/ssHTZp3p2IF1fYcIeG6fvTMvzfvoGQCO0x/7yl6U4kbgaGrmBz5n09k/AFxX2M2LzI6eVQdHH51c4K3P5lpE4A3N2ZHspL4AdfSUS0vDSvfIovXsKjyvgh+rsAr//xg4PyLLegXY3FHmIKrvM4aEvh1OwmBUp58xsCkhBrSGO6KQjoCNs68pOw07ARAcUie9cAwjNd7/CV6/pTwZGfoTxGdADwpJHaUIvR4CUvJdhLWjTLtj16uCcCKQKTDKVhdoPQzS/gXGzUDiFKb9CMaWRnRdAyPGJjQc0OM5jDBdlaWAS4Xj4IqGiihTKGNHzhpjl376mSgdyNHHWqmLHaLzUCkP41r/EmURhBJjUCZN1Ouahzn5Du3NQcMrBpnO5OlFmUwFP7p0iugRBYV2jCjv4mACloKe7tN0S6pt+hnjXYSdIxsnB3FurY/njNEfkMC5leqpPAOAoE4RD1L83lnyfEqSoUrJ4DVZGNYPD+iGj95Ki/BLnF6EV+MaW0P0YoBIpTUW68YBAOBpAmzdgIL2inWyXuYjigOwAUIwyAARylrsHdktngsY8m7j5kQrV+Mo42N8WXJcsjlJ8bWX0pN2OJYpsBB8hw4MeICb7Bp7p28f+L11djpT0M3crE9KS6DT0DjJNz1NzBk4gCboATQiT7w/nILu3o81tefND8gi8wuYYa2to3cDVcd4b5m8AZTVuCx62zg6mBxGT3+c0kF2o2EfbziqO2TWLPsu1pFDbL94f5SbMA7HjpmWdYMHhn5r/YFyZAxHkLFmngA99LZ+gGjv6OMfeihOGpkqF9ZbRc8D/kXqeQnIR8aSA2jKyQRAyfobytqLqKoop+w4egm/R9PvHPhhz8wKQA29m3NG1kTD0+hFQN7TW5wu8mDo9/iGXCqhV0mJHF6Z1Xnx26E1IfPSRobheKUBpBIn3VqTWVPAz9y6G0uUPNJxY6dZxF4Kxxc/DAG1enZxonLgx5TAxdBeHguSldA1AmJ0cUpbtjN9K+C2HuDHPOMwPmWx9D67OcrJ42Q6sqLbx6ULIMSpaGRxAATGZI8BONNgz7w0H6JnNAfWT5Cec9ET9LasRPYTPWMsshHS5uljsh6vsjfxd2TiuT+CIGi3iPKXeeSHfTUWeAv+jGzVFOieN/BGHwh+sMv6AtTksGD1LHtkvXXweryvgh/rQeV1fAehyUlmQHUjSIxPQiia/+QaKKbD9ttIyyVMOaqlUUXPiXOn+85eZ1gE4l1ypGs6LmPibE5J8R5bjjH6lS7jPHQufYf7rKPmgwwf602gUmhTMz+mvHPKvdFsym/61n3oWRB0PGxNRTnUkXIOumBP7vm578fmMraGfd/hG3+sQ6SPer95mEN37N4d80y/j3Rwxzz7rb9lh5TuC2Oz1zghcVS0PcLYyGWNpPRYxD7oo2/fmnTT98fWJX4fdCGLnDrV5a/c2ue+n5U3/K4rk1LZSW6SuznemLLP3MvoFVV3chYDMy6OE2CZE8MZ7WskPeW3fTxL/uL79GjyMf6Zh/ZT6TLL/fOCf4znEpAPWAXkBfihH7AyHNG+cUepgiCDTCngE4eCnCgFJnPg4BC9ht5NzgSYC2gTnBF95KhoPB0nx439PgeKyiixJiUgawrmzwIgkidDazIGisvMKwlS2T9A21LwU1CL7gPKdNc9gCZrRq5weAW80tO8htazBKh1IpegQUnAwxhLAhd9etAYh4Jk3l9CV3Si94DjwBiBEiWoLmBCn61rLQQp0iCf5wCsfca28luZFzKXljWOrp3NfiNT49Q79h1QFPjh1JewHWLs6Tg5uI7sBgBxgu0BpWnmBEwB4EWgbhE0H7Ip7BWgKLDGSSsCTrKSvJ8t06W78h6073uevSVgAPhwka3AHLxkzWWSAuaB/YKHwGFzLAkWdffHvPLDnhwKvAmORQaO9woyAynSEyvnCbwJ4AFfhgLU9kAEjUv3yCz6c7P8poIfm2WltqJxUtQUCeEkEk9wMQBzqZpbEQnmnkqk+0FxZTdwACHiJWnBc7+8PqBSoFJgpSjAOYqMly7o7fM4ZaKvpGKe364UERY4mHnBv1KQL+7rA3eHpgNsALAKPkwJYKTPmxWAGnt3HzDWncPQ70vptcAlHnzU2JrMG9goBcb7BjdGezaVkgLZiFPKx8aA2lLAPR1raeBiiPhjQbLStV90QKz0vX28PktgDg05pyGr8SOwirNfuiYpnwoM4I8hmbEImvfRaN69MivdV+F3s8pXY5818CaIVhqgXpU9spFrVcGPjaT+NvpuCK00deUzohSyPkSyZjXktkUyOuJLKYS0wfRo4qllL9si7eqcKwW2NgrIIpD5IUquDDCyMJRURfqxSGDfNc9vtzY61vlUCmwWCuiPxXGVoSFiLG1epkK9KgUqBSoFKgXGKVDBj8oh604ByKZeAZpZ6iUhVTZN4Vz3AW3CF0pvU78nJTVSIWfp+bEJp16HXClQKdBDAdEc4Kc0aOnD/k82SK3Va2Tsmue3dTEqBSoF1pcC0VxRqZGjbTWXlPWhZ1O9KgUqBSoFKgUq+FF5oFJgq6OAs9zVoh5xxBFrx5dqjHXaaaetTM+PrY7odUKVApUClQKVApUCK0ABzeP1QVHSoMeB05bqVSlQKVApUCmQp0DN/MjTqN5RKbCSFNAoTp2v44wZQhqOqTEFiKRNlFZy8HVQlQKVApUClQKVApUClQKVApUClQKVAutIgQp+rCOx66sqBZZBAc2wNDvSpE/flNo7ZRlUrs+sFKgUqBSoFKgUqBSoFKgUqBSoFNjMFKjgx2ZevTr2SoFKgUqBSoENpYB+GY5VBEJe5jKXafsYlXbl39CB15dXClQKVApUClQKVAps9RRw2o+TNe973/tOOhFqayVMBT+21pWt86oUqBSoFKgUWCoFnKby2Mc+tjnkkEPaY7tf/OIXNzvvvHN7klUFQJZK+vrwSoFKgUqBSoFKgUqBAgoI0hx55JHNQQcd1Jz//Ocv+MXWfUsFP7bC9XWU7Mc//vHmzDPPbO5yl7s0l7vc5Tb1LP/yl780X/3qV9uyjvS68IUv3KUF+DwAACAASURBVFzxildc2tw0EvviF7/YfPnLX27PXIeYOmu9XvNRwDoed9xxjaP6nEpxu9vdrrnuda8730NHfm0dTznllLYZrFMv7nrXu7bv3ZauzczL9r/TjWRXLGv9yMwf/ehHW7DEDjvs0Fz1qldt5Q7eETmJK2SPE5YcO/2c5zyn5amvfe1rzVOf+tTmqKOOanbaaadRFvvXv/7VmNt22223djTtZuJJx2ya87a2lzbTGtWxVgpUClQKbO0UqFkN+RWu4MeWNKrgR55nNt0dmPzUU09t9ttvv+b1r399c6Mb3WhtDo5I++c//9k685vl4nxwEhzhuP/++zc3v/nNW2djxx13XBgY4fhdxrwjd892trO1pOGc/OlPf2qconLSSSc1HJ2KmM7PNe94xzuaj3zkI83jHve45iEPeUgLYL3gBS9ozn3uc8//8J4nWMc//OEPzbOf/ex2jV/0ohet8b/vlCsAtbbmSP1m4eW+9bD/f/e73zXPeMYzWiAiXb9FMQyZ+ec//7ltIPy0pz2tlZ345UIXulBDNpA9eHW33XZrIyeOlCRDn/zkJ6/9bSzf+c53mvvc5z7Ny1/+8mzT4de+9rXtiU0aFT/gAQ+YPBVjPvvZz74h4MM3vvGNZu+9926ud73rtXONo8q3lf3UXaxSIGhVQMhvfetb7XHzuQDJ0H32If7bKLm5SECUPQTABLCuZ5ADmPupT32qtW1WPUgFHEYfjdVvdrObZWXbZGGW/GAsWIHnXJvNfs3tldL9GGRaz/WYspb4g71sfYD69Frohr7nkD/2QXqxA695zWu2vevOOOOM5o9//OPa1xGQoPfSazM49rOumf3QDb6Y+1WucpXmAhe4QNMN3KDb1a9+9Zb+m41GU3ht3nsr+DEvBVf094zwe9zjHs0rXvGKLcAPypaAYqBvtivm5CSTRTtATkl53vOe1zz84Q8/C8AB9Hjzm99cwY8FMAxD76EPfWjLkwcccEALRlBk62HMcJ5//vOfb8E7yhZE6Q877LB1GcMCSDjXI1adl8fWo2/95iJGz4+9H1/+4he/aIHjyCxjnL7pTW9qnvSkJ60Zcwwu5S6yUYAgAX70yd2+ccooA/o9+tGPbq5znetMnorx6DGSgtuTHzLjD4BRQKKrXe1qLVAUxui2tp+QbwoQtCogJLkrG04w4Zhjjhnkob77gAXWXonXscce29zylreckYtm/9kiAVHgJuDzjW98Y3PCCSesm55H20984hNtRumHPvShhe3jeQNcfb8n6773ve81D37wg1sbaZn241Cw4pe//GVz//vfv2Uasi+XWTc7dy3ul6V7ZWw/bvR6lFKD7BcYeNCDHtT6GHTjRz/60VGgzNwEGN/3vve1evCGN7xh87KXvazVa4JReM5phgKdgmX/9V//1Wy//fZnCVRtBvDDGL/5zW+2gNBjHvOY4j0UOoMN8qhHParNUH3d617X7L777m3gg+x67nOf23zwgx9sA0Q3uMENGiCRz8n2AI/+8Y9/NJ/73OfaLOuwt/3+bne7W1uqu61dFfzYSld8CPyAyorWLFN5LYukywQ/ODscGABIN7tj1R3GZdF7Gc/lNOG9+93vfuvOg33OszIFTq7jgdcDgFkGTac8c9V5eWw91gP8QEsRTjy61157tfLAhT84KWmZ3bzgx5R1697LqCavjHEjwI+hsW9r+wkdZgGCVmEfDtkI3bXtu0/ZIuADD1760peeh5Xn+u0iZcJGrEnpGkwh0rwBrqHfr7fu7q4teQssdnGUN4u+Lt0rUwOW670eOR782Mc+1upJ+0jGpIza0pJOaysAdfzxx7cgpOwi169+9atWB+urpdR06NoM4EfoinnsX1nTAMgnPvGJ7R6Q5QEIfuELX9hmYQbdvCtAE3+7lAYJ9AlWnO9852s/k+VujbbFEyIr+JHb0Sv8fZSD9DFvnyCFHGL8MeSeELFJznve8xbVoUfUROQv7YcRn0MWF6WklgV+oCOl+slPfrI36jPVKILiuxbZHyTWWgrhomvsoe+hqFIhOOs8Quj2jXXZCntszF1jypwpXI7kUCZRzEUqZikfz0JPv4n+D965rCOL15OXgw6lsiS3HlMcnXnkD35gTHgfYyGMhG4TU+8QASf70syPfffdty0Fufa1r7007XHyySc3++yzTyuvhsCPqfTvG2zIHfwf2R1D8ie3fksjxoo+eAwImroPlzHFUse79L5ljDH3zCkyIfesjViTZdB23gDX0O+Xrbu767PItc2t/Sp8PzVgud7rkaPRvPtHloegmJJSPCgIKQvkWte61hZOvXH8/ve/35RZDfOuWR9IxBbQ5oBfNwZibBaAKMdni/q+gh+LouScz1HXpd7805/+dFsKQAAceuihaycISI/kTB9++OHNZS972ebVr351C1JoFql/gtSmgw8+uE0Pc3UF6Tvf+c42VUrak7SoS13qUm369iMf+cjmEpe4RCNlzfsZ0oxc/2bs3/GOd1xLMbN5HJX061//urnSla7UvveCF7xgc+Mb37hNQ5QG61lAhLe97W2tcU6gSe/mJLh3nqsP/IA2v+QlL2lrZyHEjHVp6N/+9rfbWjgKdOy9Uimh1Z6Dnmr6GffS7yLFklB/wxve0AoXKWfmCIHt0uf0009vnR5pZNbz3e9+d/OUpzxltOGs9+otEMCLcUujVrP3hCc8oSWXkhsXZ8q/rZu0OX//5Cc/acf/4Q9/uNljjz3aVDiKgcNpjFIFlQnFZYxKoW5xi1u0zRndCzH+8Y9/3PKOVMVZ5uH5aC/NTg2nfgCa1GpqCrWXVqd+E8iAly9/+cu3PJjSucsbeEo6sDEamxRt89MrAW3Pda5ztSU0PjNmvKl2Gv9aM+tjntHLIzWm8MYzn/nMNvVbGiUa+J1mqJ7HsRWF+OEPf9j+X0qhf3f5aV56chjxjPpNpQ8nnnhi288m9mLffkFHXbtFRQAyt73tbRtlW5SgNcA79rUIClqf5zznaQ488MB2HvPysojO05/+9OY973lPm+5+k5vcpF3vz3/+883RRx/dzsN6ARMd+ap213rtueeezZ3udKfBvir4fmw90AHt8bv3SpXt43Hrtgj5E+UvskCUsUgr7QO/8IXIHr5GZ70Dnv/857frF9GVoTV8/OMf38ot94oGlcgy6awMw3e9612trsDv5Js/9AWajNHfnsIXaPTe9763lc+yWYwjlSv4yH2Mqdvc5jbtXrY+SoLonOAB35n70H66wx3u0Hz3u98t0muay24tVw4ImtdR6NJpFpC21PEuvW+etRsKouSeOdVBHgPHx9Zk7He+k1JOj9D75ERp/6hF07YkwDVG07HfT3Xc5gGgQ953y1Rz/FDy/axBnZJnz3PP1IDllPWItTA+fgQ+pa+mXnwAoHpf6ckiZFqa2cB2YOuwZbpO/bKzGvCIIEjfPKfSLL1/ypoNvScFifiDdHouM8azKvixJUUr+DEPJy/ht04X4XRj6F133fX/Y+8+oC0pqvbht4HXjGJAwSyiCIIIihkTigFEVBDBhAETRlQUs4KKETEg5oBiABUjZgyAAUREMYERE6KYs6/f+tX33/ftaTtUn3DvuXeq15o1M+f06a56qmrX3s8Old6AbHCCgIlOueWt3nTTTdPfDDaCTdE8hhgCgBLbJkjjs7Z8MwosRZ4Bg1zRDsYmo59R5h2HH354Uu4Zz6JNKOGMUPcQqD6jkAvJYvAwcCPnkXF2yCGHJIN10qsr8iMECoUDDsgPaSwMCqHqOcUEKVEMnbaipj5T7BBGMPGe6HvknlIa3MMo2HHHHVMXYYAgcm+fIRRtVbyI0SgNw4W4YFgikYw9UkXhTv0R3iYXsm7YM6IYLIzcCItH7kRBQgQHPMwl99Qx2nvvvdM73TNJP8JbfvbZZ68TRSHn05zSNmGLY4U/sgmJYa4z9FwMC3OMIcZwM26Ef8w591CafG+uRyhgWxgtssfVjPxgzMF99913r/bff/9EKmjDBhtssDSPZ4EnfBiHETkQ62XnnXfuTWeIeaDmgvE0D/QfCWYNkBPWHNJRUc048WlWc9mcRuwhPK1z2OqDf8MJ8RHyCZlnzpqHfbUtIo2kbTxCGR6a4wigWcmfyMc3B0KuNmWXuWjN805FLSLzNGRAn6xrWwu5ssycRzoj7+qRH2F09+EfctRYiHCh4CFC99prr+RpQy4hs8gS3wfpY36JAImUyTHryX6C/Ar5FPsa4tb8DdJ+0r1hFr+bhFTkqbTnIQOHiKAgVrU1l4Qc6lcuSUt+2autD+TVOeeck/SKo446ap2i6Dn31Qn7mH85xF04IXKcKHL7c64cQtRzcsjxNuOtzxHACKH7IEfJWw4pJKE5nlsYPdYikpCBx8FB7ui/2gnWnucFYWm8gigNp0l8NuTgGsJz6Pchm3bdddcUUk/GtDmZZkVA1+WL8Hz6J92I88lYwQsGyGefcU6dddZZM3VOBWbIAlGA1o/5qyYFp4M1xQkRzhlOS7qavZcTwp6g3cjmuqzOWWezGg+ynB5q3tAvEPn08LpsH5obanjYAzmTzE3jYP+hk3qmfZmjynzmQKTvhmN16Nn17yOywXwnT9kaOU7TWRn21rT1ZGw5QOx5dQfiGDkX64DDUnoq5yq9klNt2ro5QRKZ93SxnNTXWWE0ZjwX+d5CfizY6ERByGtc4xpJKURuUBwZ14wxSi/l+rjjjlvHox/KK6+jhTaW/LCBEF4ENyM1DGOGE6HZZpg0FXCKN0PRpiQaI5hlAsNzRYPkKjVtwzJEfthowhCMjZpQCMOyb6iHyA8bBm/rFltskR5j84W1DQpZxMgUVaOPIayNCSKLAO0LgY+2MnjDGI+2RrQB0oWXPUgN3t26wa79vLf19zf71Byv5piKeJm0HzE2vNmUwbhiHlH8zY2x5EcbiYMQ4bUW6cQLATPrpH5iTPwOfpRSBt4YYy3y+GFugw/CS557EGSzwJOyZhz9UYjK2hEtI8JiaK34jQJ9QcCZZ+a64mGI0zpOkbKg7bOYy55DGWyuaZEryIIPf/jDSwRAyDSenOb8bio+XWRUkB99c5xhPiv5Q3ERKUcRQvgi8JppL9H28KpRaMm83PSoPvJjSJZ1kR85+MdaVTwtotuaxDiF2XcijCihZAPFMJT6GI+6Z7aPvIq9wTqkRFO+tVVRNvNlUa5JScUxsiX2jyFCPQeTHJI2iGlEOnLLGJizDLc999xzySjLvU+72vSLHOIu14kSJ64NYQD3IUI0lxxvkh99Dg0GrXdzGoThwdFA/2CQjyU/RDDStewz5IjnWBvWCnmCZDBWSP4gH9ucWX0OriEs6+Pa5iDLGV/PmBUB3RbV00ZQzYrQz8GH3kGXDV0wirAyZhFYLnsU+SkSzzxurpVJ1tmk40GecZIp1M0x4eKMoCtwRubsVeQ+Iq7u2DM3kRucaLEvziLyQ/usO89kAzHs+2p9xJjNwrCnSyI6kB6IIXq88fZveoD2uHLXAYICzghSDlmXE7bok2yHaeou2k+joGy9RkrfHDbvEPWinHPGPWc9rOZ7CvmxgKNnwQjhP/rooxOLzbuK8JAmwOAx2RndIczqmxYjkwE0lvzwDALEkY68F5Rc7wihGx5p3u6I/ECY8Nxpp7Yx5HgPFUAT5h6XDYIHhVIwTXG0IfKjTnTMmvwIoiMwr5MfDFUeQN4BCoroAJeNxxG5POQ55EdXEVBeFn23qRoXAsw7m+RHM3KlSX7EqQSIKZuW1AEKlzQoglTq1KT9MBekSDU90TEONg7t1f6xBZ8YSSIHKByMevNfxId/U/4poAy0Jsml/zyysVbGGigUdR5S5B2s4Of/QX7MAk/r24bL0OY94nWnCIscGAqdrnvrGcvWF0XF5mY8kSAMnfppDPV5O81c7lJ0tIHCouq7OeqizJsX1gAlsevKifzom+PW26zkD2z1UboQLHn36qe/zGLb6CM/hmRZF/mRg3+O0US5kn5FVri0hwIcHmqfjV1PFElKuNQ4hDGlUn2URTu1YRJScSwWQyRkfW/vm2s5JG3IKRFRdYW7qSPk3lfXN+qnycV87iPucpwoY9bWEOmPjMwlx+syTXpZnyMA4cIgku6CqBCJ698Mfx7xXOOiK+3FXi9CJ06ByVmz9XEZc5pEHe8+8iRnfGfpABtDfsyC0M+Zd6FvcEbRSYL8kAaOqEISmxuiTbfaaqv0yFmssz7yo2+92RPpdKL8kBUiMqR0MMLpBc0jY5sY0IGQJMgcEQz1CGb7PN2f8yWicWZxKqJoWHuPdPl6Yc++8ZkF+cHGsceLXo5T3egByAqfB8mZsw5iXpgH+hC63FjnX1efOR3INe3jkM0liXLm+PpyTyE/FnCkI9SfsimELLzcBBXlljE3C/ID0+kisG22mGobuZAvQrNppDKsKKvus+AoB7z8kcsf5AcjOCfaYiz0y0V+MEIJ08jdzTUYhYFOcgRvn0AUmsxgtLlGnY82paAtcqX5GRLFBg1H44NUQHaZU1ju2Cgn6Yf5yPCcB/kR3lj1JGBB0BP80rv65txY8oM3WmgihTlSayJdCz5Ng39WeHoO49pGRpmQuiKiYugIyVA0GY9qrPi91DPEKYwoJYx36VRxzWou95EfbfIpZ603DaP6eISxnUN+TCt/eLV4uUSRIO2iuKhw7/DE5vRn6J5Zkh/mraihIGmb+8OQgdNm9FB8RZhJB0GkUWz1P9IIhwz+5viFQkiZZCDCVfTDEMk3hOOsv5+EVBzComkMD63DXPJD34dIWu+S7tiUzU2jLPe+IfKjj7jLcaKMGc+hfY+hl0uO12Uaj/2QIwDZwasuUs94ibgVjTjm2Mgu8iM+F+1rr1sk8qNvfGfpABtDfszTOVWfj81IVKSANAbOPQYy0gwhGPpJ21qZZJ31kR9940E2kN0ics0h0ZccdE4MyUk1DAeZSKambtvsxywiPxj1iA9RiaIOpeLnRDbMMqrB/s/BKB2Z7kmP0rcm+dGHezgnIiUt5tAsyA/OJE5nKUjSkeh4uSTRGNm61u8t5McCjnAoCMJUFYTkBY76HwxWm3lb2gulEnmBtMiJ/EB4IFRs1kKcd9pppyWWsp72Ir+R8JPWIcKDEcpga4Z4d7H+IFaoEGvMOJv0Wi7yg6JK4FE8/HtIUe1Ke9FP5AWM6wZos/9dAhE5haSgjDM8PKOe9qKmApZaFMeQEmj8hPNJVWDUuSh49ZM4Yt4103dy+hFeQ/OvLe2FIU9AM6bGRn54f0RDmaeM/QiVjzlnLralvZx22mlL2A0ZKBRlRKNaIepTqJ1RNyIRCtJe/G1tbrvttumeafAUVcJrEhurjc3mT2nJIRDhImpEygyyNI6x5qH376ZxOau53KXotKVdGD/EBplClnRdTfKjPh455EdX2ssY+QN3Y29MkCiuOA2KB0wKFZJvFtcsyQ8RTuSyyKRm2lET/xxDivImyi8iBeBizBnQoQSPWU9hpPutZ1DCRTOGd3QWeM7qGZOQikNYNImgoXWYS37kkLS5xlbufdOQH3475EQZM45D+15Eg7URok1yvI38GHIE2KPtwVKTyWLjHGmIOf0YIj/spWG4+nfdCM5Zx3UH15j2xHvqv2+Lpm1+NksH2KzJj6GxzMHHPfY4ThjzRWQv/Ut0r6hrZDldV9pGXLMgGScdj2iDvVU7EM6Rhh214Pr63ecQmzX5EUa9qHGRKlF8V1QVnSun9kfuGLbdZ4+j78HFPqUNCBDrri3CbaXID5ExxpLeyTnHDkAS1QmaaXBYX35byI8FHekoEKcORF1IRUE7BqBwed6+KHgqRDKERNumGoKMB5OBh5VkuCMlLPB6Dni8H6PuItQZfLx3DKqovozMqB99SLjKS2UkKMbowqTKNRYKz0Bxisl55523lFeXOwTzJD8IPXn9BIi0FTiKcNHeHEWVoBYKKRrGqSthNMkNpuRHvmBbX5ESCC1RNfWw5DAGkRJRQyWiIKQUYHwV0uJlGFICkR+MT/cKfwzl2jjWK1pP2o8wEKPgqagMF0GNEKEQKroZypL+Rr2BnPGPaCjzralcRo6xiAfpMC4eBHjyUoex2qZMiXrRZ5ub32gvb14znFpKk03GHDSm5ouxophOgycj88wzz0zzJtaU/lkzQar04RNrgjFJTpivSBMkTr1ocjxjVnPZs0WnRApQPD/kU4SNR5+QPOZz5EV39alrPNyfM8eH5E9f4WHv8HtpGSIc6tXwReZIESO3ZpX+Mg35EUYGvJDWlDXY2hfM0z78c4wm85IMjxoRsEGWU7KMA5k/Zj3FeAdJymCI2h8563+57xlLKg6RH00iL2cd5vQ5h6Q1F0SG1YvNenbUkYiTpdqK0rbd57M2/SLHOPZbsqPPiZLT77hnSCYEIZpDjuekvXgvh4aoD7n89ci6kBH2hJwChF04xlqT9oJs5zjIWbP154WxHA6use1p+33O+M7SATYr8mNa51RzPkYEG51ORC59IQ4DkNa97777pvkdV3OtTLLOJh0PY8bhRZeN6DP6jgglbR4iWcMh5ijVtrQXsiMcRNNGfnDoIo7oPaIB2TUiYa0xOg37ZChNZ4zsaN4rekcUOydH6OH1tBdEgxPJ2Ae+7yM/Ql81F9hacXXp+rnt5pAQEWNthC6TSxKR/yFP+tKPc9uy2u8r5MeCjmBsIhTbZmEc3nMLgCEoRYXBZrExMlWbFoqn2A6PsI1TmBtW2qIlqHxHoFjsFgFvBcOR8KKQEni+Y4AxrlWtRrT4P4OVACJI5T8yqBmXBAZmNiocx8kojHTtE3bL+GW8eydBksvmUiq0mSBieGgPQkENAUa9ehMMMRuO6BfRMgyY+meiOHjCuy4KDSOWQKMw2RSc4IAgUikb24/c8F5GsvoT8Zn+y7uEmdxTY4b48TtESETttL27OVZyBD3POLp8b6NixIsAUuASzjYuODB4eNKEXpoDSAWKrpxOBe3iM0LYxoxEYdQopskY1WabuDD/ONZ4kn5oq+chkMwJc854MSaRXdKktNP4xbgwgLQ1TiLpW4qxCTO66jmUfhNzznw3zi6C3ljZzMw1/2/i4b3BoBtbXnMKJwJFW2225phnSkVhRDCKeCJ412E/LZ7WHK+99DZYMA6NMQIxx9MRpIw5FnLCvLS2rGmRPS7G1yzmMmWviaU1I+Q7rpBPxsx6RJq6hJH3nUMfyjvlpz4eNnlzJmeOU3TJrC750zXHGPWeT264rDlEIZkBO+MMTzJPlA0C2TrNmbtt76yvBdEP5CPPJAI7R5aRUfpo/prjwl9F/sC3D38yCRFV3xsUY0OW1T9DoohAkp5i3Mhta9fY+C7mALlpT0A0klld6ykwMF/tJdbZUFrXSm7NY0nFsUTQrMiPHJJWDSG6gX0+TlyLSB5jG+kwcdLC0H2xTifxiPot2TTkRMkd+yHyg36QS443jbc+RwDvNJlgHwhnR3hhkaSiAnOumGeMU/K7XvBUDa44ZapZgN6zrVl6XT20vsvBVT/uvq9dfb/PIT88e1oCOto3K/KDLjepU6cNq6iDYWzCmIxUObXHENL1Uw2b5MeYdTbteBizIA/CGckAR5BzuIhwHLqi8K/oFnqKiy1AjxdtGKSE9YMQrBfdH3p2fO8dxtuaqus9kxT2zH1n875IVTF/47S2WGNkJNLKuheBPUR+RFFbKXH10x7jBLlJCp6GY4ncrZ8mV5fl9uwDDjigU8+CsSsnqnhSHFfL7wr5scAjZbITol0GAyFqwx1zwoDu+p0cceRJ/dlCHJ3M4J1BFHg+RZtHH/t88MEHJ4EXF+HMGCUQ4nQa38U53P5dT61YYLiX2owk6iNK+voQJz/ofxPfSfvehuXYcNYQxiI0bFaxOXs2gazAE8M+wtCn6UfbPJq07/XfmbeIt3qkUf37SeccTMx787yem9+GgXv9MUcUbJwWz6jVoO3NtZeLWRMXbWJkRvRN7nOa900zB0LOTCKfusZjTD8mnQtj3rEI9yJmeKHbZOyk+4N+hXyRGmde+rseIdbX977xMy95CxGKQ1E4K4nvGFJxDBEkxXQMCTmEQQ5Jy0A3how1+z2ySkSAkG5kH5kfDhL9HroPSYewRZYhzJGAY5wQQZj1OVGG+s0hMpYQ7SLHzVf9GePQ4AFGUMNVigNHhNoKLo6KIZI3+scw5pk3BnQORDIHFeIDIRJ1GSIk317NcHWKGW88ohyO3hnF1tscXLl7Qbyn6SBT9yfXyeRdkxDQgQmZ1iTYkcMK8RsjdcqQdhw9UnTn6ZzqmocMYXUXpL3SfcNZGU6R+F3duRVrhaMgdz12OSxzxwNJb76YRwhqjhvYcmJErb6hteZ7DjFpxfrn9BXPEG3KSYGwa64fRdcRc126Wh0fvyWHkPbayFmGSLcHiRLj6NNfJJZn6lMumZfTt7gninzH4QwcHRxi1qg/DgZw+p/5luOgMHbmB4cWx6poTU5Jzil6JsfQkFNW28g6ODhBTy0S2QCIKE5el2ci3HzP5kCOIKna8C/kx//NiEJ+jFkd6/G9NtTY0JrF23zu+0mKfa7HkC5r18OD0BaSS+hj8SlQueGxy9r4BXxZwXMBB6U0aSER4P1i0FAcKZa8fIyXRb9mQSrOgsgbwqmPpEXo1q8gxCjJQWw1SV/359431Lbm98iaMU6Usc/vu39SQrQNX59FUXT7J9KomQI8tu05ZGXcw3nB6aUgZZuzpsvBldumaX/vPZPindvGSe6bltCPd+qbcUdYRcHmIWdlW3tz19mk46GdHCx0dtEa0zjlZoXdJOO2nL9prsP6Wp+kOHc4A61X67Zrzc6jj+QSwkQEOAcJ0s7fJfKjqgr5MY8ZtwafyVtDacEqSrWhOLmE0EU4nLD9ci0mAuHREdInxSVCC22GQu15VKRS5aRaLGYPl7dVBc/lxbu8bXUiQPGT5iJsX6SUvHHerkjrW529Kq2eFIHiRJkUufK7lRFx7wAAIABJREFUgkBBoCCQjwAyTnSaSCPpWBwQor6lOhXyo5Af+TOp3Jk8HVhEYYfC2fxf7Qg5r/LGy7XYCDDYhfIJlT333HPTGGKi1bUQ0lfPU13snixG6wqeizEOpRWLjYB6JOrt8EJJkegr/rzYPSmtmxaB4kSZFsHy+4JAQaAgMIyANDUpdfWi9CXt5f9wK5Efw3Oo3FEQKAgUBAoCBYGCQEGgIDAlAsWJMiWA5ecFgYJAQWAAAaSHOkTqjkTh+0J+FPKjLJyCQEGgIFAQKAgUBAoCBYGCQEGgIFAQKAisGQROOeWUVOzWQQZOwnTogXQX9V9K2ktJe1kzE710pCBQEOhHQIV8xXkVdi1XQaAgUBAoCBQECgIFgYJAQWCtISAtW+SHE6Ie+chHpnIFr33taysnjjkd5trXvvZa6/Ko/pS0l1FwlZsLAgWB1YqA48rUO3n84x+/WrtQ2l0QKAgUBAoCBYGCQEGgIFAQGEQACaLYqSOonfzjdK84sGLwx2v4hkJ+rOHBLV0rCBQE/g+BQn6U2VAQKAgUBAoCBYGCQEGgIFAQWH8RKOTHgo39v/71r3SKSv388AVr4qpuzh//+MfqxBNPrL75zW+mE2ruec97plNPlvNahDYsZ3/b3mWeq0b91a9+NeG/yy67VDe+8Y1bm+WEGueU16/LXOYy1dZbb115zmmnnZYY7biueMUrVte73vX+61nTkh/LuTbNkRNOOKE688wz09FkKzFP5z1HnP7xxS9+MY3fSq3FsX10NLSxudSlLjUT7wmPjPk/Txl03nnnVZ/4xCcqp67c+ta3rm5605uO7Xa5vyBQECgIFAQKAgWBgsCaQKCQHws0jArSPOc5z6kOO+yw6v3vf391+9vffoFat/qawlBx1nWdSGLA/uY3v6lUPfbvl7/85akA0HJei9CG5exv27ve9a53VR//+MerpzzlKdUjHvGIRFa89KUvTSF5zQsZ+Ic//KE64ogj0vrYd999U87ixhtvXAnpk8voGbe73e1SbuOVrnSlNOZnnHFGeod15frtb39bfe9731vH+Auje2gOLPfaNEd++ctfVgcddFB18YtffEXmad8cMSYXutCFpjLarc/zzz8/jSUSYOxarIdzLlcYp+JhD3nIQ1IF9XrtmH/84x9png3Nozqm3/rWt6o99tijuslNblK96lWvSmGp87i07eyzz64e9rCHpT/77LPPPF6zJp9ZiOo1OaylUwWBgkBBoCCwHiNQyI8FG3zecMSHarzXuta1Fqx1q6s5v/71r9M51yoeN40S5MfPfvaz0QbXLBFYhDbMsj+5z2JQPOpRj6pucYtbJGOM4cuQHjIcjaf7f/7zn1dvfvObl6I7vv3tb1dve9vbqqc//enrGJCMPu+KS8HTT37yk+kZcV34wheuNtxww+oCF7jAYPNXYm0u6hyB92abbZbGcNpr0j7+5S9/qV70ohdVj370o6vLXe5y0zYj6/cqqCPpDjjggOpGN7rR0m8+//nPp8iKMcQCEhaZt8022yRCzxqY1+Vd2na/+91vVBvn1Z7V8lwkJLnzzGc+M43PWIJutfSztLMgUBAoCBQECgLrCwKF/FhfRno97Oc3vvGNZCQ///nPL+THAo3/NIaYlCVG3F3vetdk+LqM733ve9/WVJd6t6dNe1kJCCclBubZ1jgyzRisJPmBBEMSmwfLRX504XrkkUemaKMx5Mc8x6j57GnW3HK2c1HftYjrcFGxKu0qCBQECgIFgYLAIiNQyI9FHp0J28ZbxeMtjHpsLnn8Vk47r3jzGnq2UHQpCi7GgLx+Yfv1i6c/vm8+33f//Oc/kzfeb0UD5Hjlm8+R7iLig6HW5q0bq8z2tXlomLowG9OGIdyH2tD3vQgJeDXHPD6/9KUvPbq+gZSG3//+961zcBpDzHi+7GUvS2lLonpcUh7uc5/7DM6TeZEfEWECP/22btrWTtsYDI3rmDkyzRwY89vPfe5z1QMe8IDqHe94x1zJjz5sfCcCw9HF2tFFfkyzbnMxEXkkckMEyizIjxwZ2tW2rrnYt+b61mouBs37og/2n6GIrknfsZy/W8R1uJz9L+8qCBQECgIFgYLAWkGgkB8LNJJC8uW/U+gVAuRVfetb35r++Ox973tf9f3vfz95uIVZIzee9KQnLYX6y8N/3eteV/3iF7+o7nCHO1TnnHNOde6556Y6CCeddNLSsxkL3/nOdyo55ze4wQ1SXQGEg9+qi3C3u92tUpNB2s1DH/rQZMgxNt7+9rcntLbffvv07+b7v/SlL6UaCwwARuqhhx5aXeQiF0nGKgX461//esptv9e97pWIjWOOOSaFE2+++eapX295y1uqe9/73hVjW1tOP/301PexXl19O/jggxOGSBQ59UKWFY2Ei4sy+5Of/CTVVWGke6c+q0FRLwjY1+ahqdM3HrDLacMQ7tpuzkjJUBiTAXbWWWelf+sPUmC33XZbIgb059WvfnV129vethIZY7zh86Mf/ai67GUvm46B9RnD8ipXuUp1wxvesFLn4C53uUt197vffZBg0N73vve9qaCsegbGUFHTAw88MJ0vrg4HMsrZ49e97nWra17zmtXNb37z6v73v/8QnEvfR/qLKBDzxTzLMbCmIT/a1ibCyHy+/vWvn1IgPv3pT1cvfOELU22SoYiIoXGNzpojX/nKV6rtttsuncvOUDWvpQ1tu+22aQ4/+9nPro477riUzrPpppum8Vfj4SUveUmKfDI3GKHvfve7q2tc4xrV4Ycfnj6Pz9RIee5zn1sde+yxad6I6EBcIi099zGPeUyaL9oswuE973lP9YUvfKG6xz3uUV3hCldIf574xCemNTTJ1TQsh7Ah30T7GBOFbtV60Zf6POpbt+SM8+791no3J08++eQ0B5E6XWSr+5761Kcm2WuMyTmYvulNb0q/v9nNbpbms7X92Mc+NmHZdVm3gfmd7nSnJYJ2SIZ2PW9oLraRH31rFXnx4he/OM0lshPG+qVwqnQjc9HeYx2T4/aI3XffPWFor3rnO9+ZsCTXpQpJ7yEPu+aqeWXuLurVRX7kkDwIOPthbnpdHYMh8m7o2UPE7JCzY1HHo7SrIFAQKAgUBAoCkyJQyI9JkZvT7xhoDDoGahhQ8RkDC5FAiWK47rXXXtUrX/nKZMCHJ9TpED5zz0c+8pFk/L7+9a9PzxQmTmG//OUvn4xbBpCL4cKIc6JGREkwMB74wAcm4oTxfOqppyZllvKKvFCoUME/pwcwjn73u9+lv9VdYNS6kCsM50MOOSQZ14pSUvh33HHH9L3vkCWMMcrl3nvvvdRn73/Ws56VDPux5IdnU7QZ8q6uyA8GDHIFIRKh/N4bxQd5dLvaTFnfaKONOmdBznjo81AbhnAPQw2hpa36+qAHPSgZcNrIMFGfYZNNNkljID0Ervoc88FnsHcxrkXMID78zfAxjsYaLvU6B83OR1QGw7uOOYOJsamvTmKZJvIj3sno0m4Gl7SHnGKR3mstMZInuZprk+GrgKrUC1cURd15550HyY/ccTVHGJPIRsVZXdb+fvvtl9YwGRFz11hbUyKvjjrqqETEXP3qV0/jT25ob6xN84VxW//MfLHerAnrOt4FZwQpeeNCOt3ylrdcImgnwbL+m6ZhOQYbbWlGfuSs25CfSJ2nPe1piSxFBMO1L9Ksbe7GvEAGjI38qPcdGdMnQ/sIvqG52Gx3zlp1ohIZgOx4xStekcgwBB/5AXNzi/FPviNHrCtRQfA0D821WBOe4T4kifXSNVennUuz+L3aLQhVpLw/5op9tV54WL+7SB5koAsBZ2+74x3vmPYwpNmuu+6acAniy959q1vdKpHFiC9yEpk6RLojlazxO9/5zqkmCbzrxP0QGRbEfJezYxY4lmcUBAoCBYGCQEFgEREo5MeCjUof+fGEJzxhyUPeVLgpSzzzFMxQwBV45LlFXojiCAWYcRbEgO7HqQOUp/DAh0FFIWdEiSKhqDOsKWvxPeWJoes+xfQYx7yeiAFeKREnt7nNbZJxwTvKIxjKIaXS+xjFFDnRJxRrHkD/pkgzsnK8+s1hzCE/KKP19uhfGFMUf97KrjZTNkXAdF054+F9fW2gMBvDPtwDG8YIhZ1XfosttkjNahq4TaO1DSPGDULhwx/+8BJJFQVKRYHU502z7zEneceRbXEFySLyZv/995+a/GB48LabMwxlBkNO2su0S72N/DD3/XFML8NOlItTaBiGfVfuuLZ5nBmS1li9AKP7rCenkDQjMNqIjq7PkCx1MoHnmFxAKPgOcTpv8mMMNk3yI4ztoXUbY8kIFemWe82b/OiSoYzkvoKoyI++udhsd+5aFTVk/EVzbbXVVon8IB9Ez4j8QYIj6kMuWN/WQZAlcBWhgzQna62LvrmaOw7zug+pYE8i+5EWLtg54QdxG6TuEMljDtsr4zkIScSaPdE6sj8iG0U+Ot0NIQIXxBCZ3ke6I3qNCdIDqWk/FRXq32Si6K4+MkykH+K0z9kxL3zLcwsCBYGCQEGgILDSCBTyY6VHoPH+PvKj7llskh8MFh7aSJdp61aXx52ixKvbPGFGuD0DnCfPEaSiAryXwc4AE/rO0KMQ+v4DH/hACgt3D0N5zz33XPKkUuqluvhsgw02SM2jOJ9wwglJAUR28HoyHimCQu8f97jHpVSJSa4c8qNpONXJD3UkhtrcR37kjEf9fRHd0vZZH+518qPpyW8auEFyMUxEfgi9p9QL12e88Hjz/FPKRfwYW5coFvNKf6XVdF0MJURbcw7GvKOUmyvmzjQnTzDy9e3hD394arcjYeunv0wyX3J+01ybjA9GCCJGyhADVTqKyKacOjU549oVbu/z448/fh2Dsuv0omnID7iIHNHPD33oQ2kOzJv88M5cbJprmEzJWbdtcjZnDsyT/OiToeZX3zU0F5vtzl2r8LRW7S0iARnq5Ij6NiKupLUhxkQFSpGxjyDapcnFJZoOGUy2+G5R62cEcWYPCqIv+lBvs7nZR/KInBJtSU7Fc8hQBIULaYQgsi7VLQpSyHc55J10N/JOhF2ccOVdIjJ9LhqsjwxDwEhJ7HN2jK0VlrN2yj0FgYJAQaAgUBBYBAQK+bEIo1Brw0qSH33Eya9+9atk+G655ZZLdUbalFikgz7wjEV0hKgP9QikUvQdFcjLTKFDuviteiGRsjF2mJrkh2eJToniq0PEQ5AfQ23uatesyI9c3HMMXEo7g8X4ILp4cb/85S8noySicfyb4lxPh8jFPki0eZIfPKi89YwPZEoU3xROrm+TRAnl9q9tbcIU+cL4OProo5cICURI35U7rn3kh6gudV3UX+gzKHPmhra6rxn5EeQHvKUvqYfTJD+sqzFFXpu4NNs+BpsgP5AD1ry28NwPrdt5kh/kmCvHgMyVoZGK1zen+uZik/zIXav6IHpByhwS/KMf/WiqEeSoX9EfH/vYx1LqBcI6yA8EaKSCtbV3UcmPJklblyX1NiMZ+0ge9Y2kiQXZ2yWT2tZbLnkHV7KQA0Lqnd/ZK6MIcR8ZJjowx9mRKxfLfQWBgkBBoCBQEFhNCBTyY8FGa1LyQ/g/A5D3v553ziCQdrDZZpt1phu0pb2AhbdKaCxDQthy3ZNVT3uRF37aaaelvGj1Q0LZ4xEUvYHwYKQ1Q9G9g6Ej6oMizZMvrN7FoBSVIJJkqHhk2xA2yQ/eLp43JIxriPzoSnuJNgtBj7a2vT9nPIbawLvKiOjDHVkkiiPHwKUQ8zQyZF0InuZJLm1pL+6tz6OuJRPzSOpSW9oLQoABJVVqksgP6S6MQIUkGVgxR4VwS/dSJDfqUrS1UXFQ5I65IJUramjkioDm2kR2aEvMT+vFc7Wzz/hjHOeOa1/ai/eFUTwv8iPWOW94EJFN8kOhVHUKop5ILp5xX73t1tUYbIL8IHO0T4QCEqxL1sS6nSf5ITLOe3LkVr3vIqKszzYZqnZEH75Dc7FJfuSuVRFMZIKaP6IFFGeV2kg2K7wNd+mYyGV1JtoiIoyztSfVg0xbK+RHF8nTR6LU10Yf+dFH3pEvyCtr395qPBAgzVphXWTYeeedl+Rkn7Nj7Bou9xcECgIFgYJAQWC1IFDIjwUbqUnJD8YpEoI3KAqe6pp8a9/Ja2f8KmwpfLlOkLQV5/RbRrcibAwKCi5DKHK5o+Cp1AikhRoRQqAZLttss01C1fu0ieeQYlzPgQ7DlVIvRNpz5ZJHnjVDwG8p2cJ8hfj7vxQZ4b05F0MXASMnnbeO51pqTQ75IQ3Fb7vaLHSZZ6/ryhmPIfJDlIq0jj7cFd1zTw75gQRzr3oRYUjx2NdPIYgjgoP8iSNb6/Ooq88xj6LgaRQhhTtChHGqgGAYB+bimFNeRHmoPcC4rR+fHEQZpX4o/YXR8KlPfWqdmgQ5c8k9zbUJc4Sf+R046aM1GART27ODmMsZV3NEdI5aHk5liXWpfoAaLwqTMoa0AQ5tkVXGTspcRPNIP7OW4NlWBJUhzbB1WQPSSKz/qKsSHn7ra6eddkrvJF9EoEyyTuvGsHfmznltV+/FOEilk66FOEDYDq1bJ0JJwcs5mac+hm1pL+GtRz4jV9VdgEX91KiuOdYkP8jSLhnad3rM0Fxstjt3rWq3dWUO+E0QYFGvAv7kdlzmlMgHRGTsA7EnSaULudI1V3PX4jzui3URdUwQNa7m+upKe3EvkofcQ8bW6+REe+skUBv50ZX24vccBUg19bea9b3qaS/2TmsU/m3ErL2rmfYS+7G1IzWpr77MPLAvzywIFAQKAgWBgsByIVDIj+VCOuM9iAYREmoI8CqFF5vx4jOecwo7j7UohvpniklS3nie/Y2wEKpM2XJcLWIinu05jCbPD4OKQUaRdZwjLx/iQvE3CitlTttEcfhOTQPhz1IlkBdOSaAAU4yFnyNXFC2V+yxNJo5IlffNYGMwUcyc9ILs2HrrrZPCrLAmA8vz1A9xeR/DUog/Bdwfnn758UMXY5URyhCiMO6yyy7J+yjHWv0Cih4DnCKoMKsTCOKzfffdNxnqXW3eYYcdhl6f+tM2HgxF45fTBkZLH+68fRRdWPLQ6ivlFtkjvDk+M9aKciKZGCYKDxpz/UPiSCWJI3FFZjgmlSKOaHISgQv2YeR3dT7mEaLFXKWUM4iEgSvEak4hKIyBY0FFrcAf1l2XU4tghfhwwYOB7DhWURz6JMf+xz/+ceojI1R/m8+MKAbztq9wa1s72tamE45EPTjpQh94060LcznSiLr6NLSerCGGC4JBoUVrGWHJADJ+xtlJJf5v3cHTZeytqbrhjdBSG4BBboxhycAThWOeI1LcHwSa51qHLuvVHNC/GHtGMMLD+rK2nY4RR2KPWafGjoxorruhOR/Y6DsiD07kAUIvTpLqW7fmk3EzD/XfWiYvzae+qz53Ff/0G3IX8YKIIV+RF94tRbDvBKJ63/UDCWhskFh9MrSrfcauay6ap/U1ZzzV6GDgkvldazXexfiPWj3mjGgQcx3R5Pf14r5xCkqcOoUcR37CCpkwNFcHheqcbxBJpG4PsjFOtgpytR6NMUTyIEXNLdEZQejXSSD7UGDRdlpRH3lHtisErg0x3+0n5qJoDmmjZJ013kbMmqP20PrJcGANZ4e1jMD2t/VtDy1kyJwnXnl8QaAgUBAoCCwbAoX8WDaol+9FDFDeH97xsTUQhOQz2oUxN40BHi9FMl2RLhH57Qwj+fbeR8lzL2W3aSxTjpvf+0yb/Zahhrzx22bOvHcz/Chjuf1iqOkP4yj3N82RamvzmNGcZjy8pw/3nLoCnhFHW8IjwtTj2Y6NZRyrs8Koi2uadvfNozHYTXsv7EROIHCMP8JQClcYDdM8P2pdeEfXmul7/phxbbt3TNtjDhv/8Ghrc32dhSda5AKDvmsNx3sZ8FLWmqlTk6zTZl9ysYn7tLcpr6Zdt2PwdW/UHGmTeznP0pccGdr2rGnmYs5adQ8ZEjJUW8lqmLcV9512vubgNY97zBkpU8hfBJYIQIQeosDnyHKkBiJR1F0byYN0jeeI7EEiiKZAUCN7r3Od6/wX6YfAU+Q7rj7yDu5I9Sgii/RF7iMj/VHAmoMEydlFzA45O6RtIls5H+wXhfyYx2wrzywIFAQKAgWBlUCgkB8rgXp550QIUOwUeJMKU65xCERoflsNFco0RZ+im1OnYNybV+7uiFBgiFDgRVApvls/XWHlWrd4b+4qeDq2pWWdjkWs3L9oCAR5oy6StEAyso3oGyJ5hr7v6/cQedckp+tOBA4EjochYjaH+Fq0sSntKQgUBAoCBYGCwDQIFPJjGvTKb5cNAYasqA/1QfpqbSxbg1bZi6JInlBpKS6RlkE5dmKDFBnezqF0jdXUbYUnn//856doD2lYjvfkDY26NaupL/Nuq3lg/NXuQQ4J8Z/kKut0EtTKbwoCBYGCQEGgIFAQKAgUBJYDgUJ+LAfK5R1TI6CugOiFKKI39QPXwwcgQIRIq0tx7rnnprQi6U3bb799CpX277V0qZchHFx+u7QIhSQnqfexljBp64v0FakukdLmHjWBcgp2Np9X1ulany2lfwWBgkBBoCBQECgIFARWLwKF/Fi9Y1daXhAoCPQggPwQiYD0iNOJ1ItR/0OhWIVEy1UQKAgUBAoCBYGCQEGgIFAQKAisHwgU8mP9GOfSy4LAeoeA2hMve9nLUoFC6S5O63CCgyKGTlNoK9S43oFUOlwQKAgUBAoCBYGCQEGgIFAQWE8QKOTHejLQpZsFgfURgThBw8lHQydUrI/4lD4XBAoCBYGCQEGgIFAQKAgUBNYXBAr5sb6MdOlnQaAgUBAoCBQECgIFgYJAQaAgUBAoCBQE1lMECvmxng586fb6g4BCp5/5zGeqzTbbrJyUU1XVSSedlAqfbr755uvPJCg9LQgUBAoCBYGCQEGgIFAQKAis5wgU8mM9ngB//etfU+8vdrGLVf/+97+rU089tTrxxBPT/+973/tWl7zkJXvRqf9+PYZxobuO+HjXu96V2rjXXnst1bn40Y9+VL397W+v/vCHP1T//Oc/qx133LG6xS1uUb3lLW+pHvGIR6T7Tj/99FQwtH4pEnq9612vt8/SS7785S9XH//4xxPJ8Nvf/jadHnKrW91qWets/OMf/0jz2nyuX3/+85/TEbjm+FBfFnpwS+MKAgWBgkBBoCBQECgIFAQKAgWBbAQK+ZEN1eq8savOwS9+8Yvq/ve/f+rU2972tupKV7pSMoTf+ta3pqNQ3/GOd6TCkF1X8/ebbLLJ0q1IkQtd6ELpKNXluroM3eV6v/cgGhwbeolLXKK64AUvuJyv7nzXKaecksb0hS98YWqX69vf/nb11Kc+tXIaShj/iK/HP/7xldoYxv7Sl7509cc//jGRGIqD3uY2t0nPuOxlL9tLiiFLXv7yl1fIFfdf6lKXqo455pjqRS96UfXmN7+52mqrreaOi8KmSJyb3/zmifxQ7FTRU8f5RpFT7Tv00EOr5z73uYmgKVdBoCBQECgIFAQKAgWBgkBBoCCwthEo5MfaHt/q17/+dfWa17ymevKTn7yOBxxB8dKXvjT1/oADDlj6juErImCI/Oj6fZApUixEEizX9fnPf7766U9/Wu2zzz7L9cr/es9f/vKXZOQ/+tGP7iWOlquBxsi477HHHimyw4UkespTnlJd9apXTWRH/TruuOOq1772tdVRRx211H4npjgW9qY3vWkiNZpRFM2+nHXWWSnCxCkr8c5jjz02ESDIkKtf/epz7b75/upXvzr1DYHj+s1vflM97nGPS/0O8gVRpa8XvvCFq4c85CHLGpEyVwDKwwsCBYGCQEGgIFAQKAgUBAoCBYFWBAr5scYnxje+8Y3kcRfmP2S4giKX/OiCjaf9Gc94RnXXu951WcmPI488MkUkrCT58fOf/zz1HQHSFzWzXFPuK1/5SnXYYYdVRxxxxDpEAIx233336mEPe9g6TWlr/1jyw/2PecxjqsMPP7y67nWvu1xdXXqPtK2PfOQj1fOe97wUfRSX/1/rWtdaZ35861vfSuOFLKlHLi17o8sLCwIFgRVH4O9//3t12mmnVX/7299627LRRhslEhVx2rxEWn7iE59Ix2ojgVd7VNkvf/nL6r3vfW+1xRZbVDvttFMhiVd8lpYGFAQKAgWBgsC0CBTyY1oEF/j3ahvw/CMkcrz2syA/Pve5z1UPeMADEokyJvJDRII0C2kSFEiKZV25FMVAKeXNb6aUSOOQ1iDiYp7kh3b9/ve/ry560Yv+F5Ek3UMkzWc/+9neqBlpMa62eipDGIyZaiIbDjnkkEQASHGJC8aPetSjUh2ON7zhDSndKS7Kvzodt7vd7Zbat5zkhzZLvdLmoXozXVh86UtfSulc5vud73znNFesA5EgIjx22GGH/8Lifve7X3WHO9xhDLzl3oJAQWCNIRDkh+gxslPKn/pHe+6551JP7TVHH3109ZOf/KR6whOekAjki1zkIkvfR+SbNMKDDz44yd5FSYGcZLikRh500EHVDW5wg+rd7373ihDak7S7/KYgUBAoCBQECgJdCBTyY4HmhtoM/jCgpR4w5D/5yU+m2gz1z+r3ve9970teJrUbpH6o6/CkJz0ppYBQvr74xS9WG264YXWTm9wkGZX3vOc9UzoCz7yIkKtd7WrrGOs5kR+UxObvvUP0xXve857qC1/4QnWPe9wjeb38eeITn7gUedCEm2H6qle9qrr+9a9f3ehGN6o+/elPp/QI0QrIE4po/Fv7/fs+97lPtdtuuyUvFIXsTW96U3XyySenmg7XvOY1EwaPfexj06tEvBx//PHJc6VvCBV1HqRixGfa8OxnP7uS9kGZ3XTTTStK7Nlnn536JCpA3Ygf/OAHyUgWWeDfogn0T/0T7zFWCBrkgXonak5EXZWvf/3rqZ/3ute9KvhJA3nmM5+6HQYDAAAgAElEQVSZThwZwmCSKRokh/fd7W53W+cRCqDut99+6eQXRT9vf/vbV1tuuWVrZNAY8kPtGFifcMIJqbgpDynS6owzzkgeVXMxCDGfv/71r69+9atfpXdHcdRb3vKWqQaNiJVJUmTOP//8NIa8lY985COT8fGBD3wgzRWf1wk1ZMtznvOcZLzUCaJJ8C6/KQgUBNYGAtLk7L1kErnelA3kt7Q+pMD++++fIv0iqtJ+Rc5wAkirk3K4mq/YK+5yl7tUr3zlK1d9JMtqHovS9oJAQaAgUBCYDQKF/JgNjjN7yne+853kaTrwwAOXohjCAEVqRGRDfIYwoIghH6S4CLWlpDBoGZhR16Et8qON6MghP6KzbfdKO2DA1g3dPnCQF9/73vdS+oFLlAqDdOedd06GsnYjGyiS1772tSupHApwKmip7642fOKdYeCKCKjXMUFcaGt8Fuk6SIk3vvGNKQIBAYWIcYlmkSpC2RXlIaJmgw02SB7C8Pw1nxlt4C3kQUS6RB0M76BcI1eESfdhMMnkooTvvffeidRpRuBov/cj1X784x+nx4u4QRbol6KmcY0hP+pjIZUk3htzOkgsY4I84x11n3fDAfbGVdSHzyb1mIpq0beXvOQlqRv+ra6N8Wpe3mvdiNoR0VOugkBBYP1GYIj8gM65555bPfShD60++MEPpgi6Bz/4wUugieCz99qTo8DyakU0ovGQO8tZwHy14lXaXRAoCBQECgKLj0AhPxZsjPqIjjbyQ+htRBc0f7tayA8Ehz83vvGNk2f+q1/9arXxxhsnzz/l8mMf+1gy4h2zqi4FAkgKQ5MIquNTH9Y2UqLrM4YwZTaKZXoOZRghI5pBJAWFltH8/ve/v5dQ8dsgc0SmvPOd71zynHmPcUNCiDLpw2CSKZpTe4OSLrpFpIZIGFE3TU/mLMiPeEYQIm3zcixp1ocJokvRXkVaEYHmk1QfkVCXucxl1vkp8kukUm5a2CRjUX5TECgIrB4EcsiPINXtC+pbkTci3Vzkm+LXCNw6YRBpje7xHRIa4dokeaVGii7xufua6Z+ejXCvpwbGb5zWVa/tFama/vabaE/8HeSGtniP39uzggiO32tLG5kTffV9W0pq/F6f43ttdbx62/2rZ5aUlhYECgIFgYLAakWgkB8LNnJjyY82QiQ+Ww3khwgFp3BIXRFxIGKFoSpCIrxm+iH/+vTTT09KpWiRvn43h3QM+fGzn/2s1RCmJJ5zzjkptUXdD8Uy/b8vmkQ7pGGoKUGZFdET0Qc+RzpIfZF6NITB2GnaRX7oh7Y0oxx8JnybEi8CY5tttkmvnAf5EYSQ42Yj8gPJJcRcPr3UpUkvJIoooVe84hVpPokC0S8nHpkHirHWvbHGzzvrxsuk7y6/KwgUBFY/Ajnkh16SHdIGkfRS66RRIlhFDIqokzLipCzEgnul/iFKEAXSA5Gu7hXR6JIaKToQMaBe0XnnnZf2RQSLyENELnlJJovSi9Pa6u+sp+l87WtfSxF2u+yyS3X5y18+/Q7J63napY1kIlJfH6QgeqYIR6k+IvOQ4cjkJsEj1VZb9cW+pgaKfVm6a9RBkRrKOfOZz3ymus51rpMiVD/60Y+mOlMiHX1ONjfTMlf/DCo9KAgUBAoCBYFFRqCQHws2OvMkP3h+1KTg3QnlrXms7azTXryvWby0CTnvkKryoiEYohRDURKIEHVM1Ax51rOelRRCpIGID4RCV+QHD5srvFvTkh9qcjztaU9LxIs0F3U+2nCqv4fhHUVaRXhc5SpX6Y0u6MNgkilqHlFcKcyU8rgo9ogAmDZP/4n0FAoy7OdFfngu5fmBD3xgaof2hUJ+97vffeJQ8TjGV9oVJTyuKEZ7yimn/FdUT4n8mGR2ld8UBNYuAmPJD9EZUhdFmrnULEJWBPmBKFeMW9pfnICFQLenOIIb+SE1Ui0rdZhEFYpyRCZIYyXLkCAiJYJwCfIjSGx7DyI9yA97FvnvhJbYJ+N4b3uTCEYyFxkfKafaLsoSCRN1TiJ9ku4QBDHZbf9VpytSbv1WSir57Tvtsf8GlieddFIiUNRy0rfYa5zApfZYRM2s3VlVelYQKAgUBAoCi4JAIT8WZST+XzvmSX4IN1UgNY44XY6aH9IpKEldx54iO0Q+RH0Ihqo6GxQ1CiTigAJHUeSxr6e9bLbZZulIWcQBT1ZEgyBMFEeNZ05LfihUKhWmXu0+0l78/c1vfjMVQj300EOX6oggFijBPIO8W820F8PN06adokm6MKgrpmOmalfND8qouh4wUdi1fpl7FGX9DUV+HpEfYSCI8DA3jF8zXHtMX+PeiHRS6yRqq8R3IkIo3s2UJuOnj+ZcyWmfBPXym4LA2kJgWvIjCIogP0RQ7LrrrimaTrqmWlVXvvKVkyPCPmFfQ0SQyfYQ8tklak1qpd9JCXXlkh/IFe9SbNp+f9vb3nadPdi+I9pQ8XTFwe94xzumounag0SOlJrAggMD+SFtkAPAvtQsBhv3IjZEwmy77bbrkB/2egSIK/YV5A1HBxKkXAWBgkBBoCBQEFgOBAr5sRwoj3hHW00LhIVTWuIEmLryMJT+odgjr5JwWSkdPFRC/0ORmnXkRxz1571IC1EEwlojtLcJBWXuzDPPTMpf5DYjDRQcRSggNep1TcK79OIXvzg9iqfMaSG8TRRMil6EEocB36zPIXpEgTqRHJG2EjncIlCa9R8opQiVqNkhRYSCSoETVowUEcEgdUPKhWfyqHmvz3/4wx+mIq36SMl0IXn8llePYd6FAe+d7ymolFUeu5wrTnuhbMIwrlBQKcOKgNbzyc0NHkYeyvDEjSU/msVN63O1XgQVNk7JUQg22tDMkTeXFBXkTYQDhb3vikKq+g6reK7PjQlyhEEQaS9R5FYkTxQG9pmUGR5QOHTN25wxKPcUBAoCqw+BXPIjIjyax8A2yY9IKRSZEZfoC+kq5Bt5Zf9S2DsIky7UcskPv1dQ234YRa19Zh9C9JJ5Ijwe/vCHp5TSuKTIiOZwCpmrSX4gK8hK8ltUIbnc3Fu8N/pRj/yoR8fEvkJGu7fI2dW3TkqLCwIFgYLAakWgkB8LNnIMNca0fFgGtrxZubtyZRl/jHZGoqNvGarSE+Tc8iQhSeqfIUwY3hQUSo8aFZQbERMiMhxLS/GheImyUFPDZwpful/IbRAIdZh4hpq/Z1RSmBj1yAPKDaPVkbsUvLqRXX8WZc6zHA/rWEAhwvrqtBsGuONQ3SN6gmFKYUOM6D+lk5ErnxlmlCjKnHuEGTvy1iXCAkmEhNluu+2SV0q1fukf+gk/p9MgN1wICSRF9F2YLwJm++23TzhJy+EBU6xU9IQcaX+8B0kh4oSSKNolIhC0iVcPIcSTR0H0jh122CH1rwsDSqpjdimxlFJjknsZh0jZCYOfMgojXj5KuTkiAkNet6gIOGs3EgieUpGEJcMaLjAI712zHZR3/XD/vvvum57tgpdoEp8htHxuXojqMad5GynoiD/9i9QiHlORKOY8/IfID+/SXzjzXIoAQUKZTyJhzIl6qg/vqLkZY+b3MFFc1/xCDIYRkIt5ua8gUBBY3QjkkB+RYkfGkiH+jv2mSX5AQ3SbfcQ+o9aHek9knuPVb33rWydSVq2lWZIf3mufI9u991Of+lSqO4K8iEg3e6nvpaVokyN6EewRIdckP6S/kJe+74r8KOTH6p7/pfUFgYJAQWCtI1DIjwUd4aiiTtmQEsBQY8jVK7znNh0hwbvEIG/Wech9xtj7ciu6R00QyqE2NqvYe29Uya9/J2qjWSk/amw0K+SH8glDl+8VlfPutnvb+hpV8bUzfgPXqNgfv4nq9m1j1fYMv8vBYCz+7hclgzCpR3Iw7hWn42lDJjntRQQGMkcEzXKkfjACkFE8n9Je4hKRI70JmaXGSw7Z0YWLZ4mmcelXW045YkcEkQicknM+yQwrvykIrD0EcsiPOFaevEeC148Tb5If5DDCHaka8hW5jPDwO06OSHsh/6KQKGTtGYqDqhmFXIk6IPWaH/WTZ4KQIP/U7TjooINSSqUrUkqD6EbYqDMiPSXepe3SAyMaoy3txe9EDWpnPS0zolY5XNrSXkrkx9pbK6VHBYGCQEFgNSJQyI/VOGqlzQWBDAQQHU9/+tOrO93pTksFTDN+NvdbKPAiK9qOl/W57+d99CyDwTsU34uCgHPveHlBQaAgsPAI9JEfCAQyCkmBtEYA7Lbbbv91gpRaTxHFIW2RjBHZod6HC1Evmk3Uh2i3KCLqmfXaUlJWpZeIhkPQIi5EDIrWdDILB4B0VkSKCLsgP6IPioTXT7hCbngGsgUxwpni2RwLrqiNJCpS1GGT/NCGaCsngNSfTTbZJJE06pNIY5TqKbpEtGdJe1n46V4aWBAoCBQE1jsECvmx3g156fD6hADlWWQDpXhRohsiDUktEsq54xJdUlPkxUcK1DzHCS6iYqT5LAou8+xveXZBoCDQj4BoCVEYouGkgCo4KgXQMbBBWEjn3HrrrVNKp3TJjTfeeOmhiAtEgvQ/6SU3vOENU0qMNEdRGI549SyRbWojxfcRjSkVEKGBxFC/SuSbCEopoFe96lXTe5AvIk0Qt9IPyS6pK9ohmk4tEVEh/iAiNtxww/S7rbbaKhERoiuRHtqApNBnEYDSGkVTIlKktYgGkXbombBwSbElL9XZIqvVRkIEqR/lWF41mqQoSo9EpkjZ9XvpNLCURoqMhwNyRCqoSyolWQyPchUECgIFgYJAQWDeCBTyY94Il+cXBFYYAXnc6saoedFVe2W5m8jzKfddzRmh4P7PMODVVL9mnhdFnJGh5kjXKUTzfH95dkGgILD+ICA1xh+yF3khIi/qg3ShIC3T/VGrqe2++pHubff7nmwVlYFE8c4gmj2v/hu1khAWk+wP+uS59WevP6NbeloQKAgUBAoCqw2BQn6sthEr7S0IjESA8suLxytYjhSsUnE/ntTwpo6Es9xeECgIFAQKAgWBgkBBoCBQECgIrEIECvmxCgetNLkgUBAoCBQECgIFgYJAQaAgUBAoCBQECgIFgXwECvmRj1W5syBQECgIFAQKAgWBgkBBoCBQECgIFAQKAgWBVYhAIT9W4aCVJhcECgIFgYJAQaAgUBAoCBQECgIFgYJAQaAgkI9AIT/ysSp3FgQKAgWBgkBBoCBQECgIFAQKAgWBgkBBoCCwChEo5McqHLTS5IJAQaAgUBAoCBQECgIFgYJAQaAgUBAoCBQE8hEo5Ec+VuXOgkBBoCBQECgIFAQKAgWBgkBBoCBQECgIFARWIQKF/FiFg1aaXBAYQuAPf/hDdcYZZ1T/+7//W133utetNt5446GflO8LAgWBgkBBoCBQECgIFAQKAgWBgsCaRaCQH2t2aEvH1lcEvv/971eHHHJIdfDBB1eXvvSlq2c84xnV7rvvXt361rdeXyEp/S4IFAQKAgWBgkBBoCBQECgIFATWcwQK+bGeT4DS/bWFwH/+859EfFziEpeoHv/4x6fOffKTn6ze+c53Vq961avS5+UqCBQECgIFgYJAQaAgUBAoCBQECgLrGwKF/FiDI/7HP/6xOv3006t//etfWb27/vWvX/35z3+uTjzxxOqnP/1pihC46U1vmvXbctNkCPz1r3+t3va2t1W//OUvq3/+85/Vgx70oOpa17rWOg/78Y9/XP3whz9c57PLXOYy1dZbb53G9rTTTqv+9re/LX1/xStesbrKVa5SPepRj6p23nnnap999knfGdfHPvax1bve9a7q2te+dmeDPVO7LnnJS1YXuMAFJutY+dWyI3DeeedVn/jEJ1Zs7Zqns5Idf//736svfvGLaW5f+cpXru55z3tW//M//7PsmJYXtiPwpz/9KY3HWhwTc68pU+soXOhCF6o233zzipwdIx/HYmb/tp6++c1vljUwsBBXWvb1NW/suBeZUxBoIkAmfeUrX6lOOeWU6mIXu1h13/veN+ln5SoIFASmQ6CQH9Pht5C//sY3vpGMacbvne50p1Tv4d3vfncyip/znOdUj3jEIyobM4Pp5S9/efXGN76x2m677SrpEvvtt1/16Ec/eslwXsgOrvJG/fvf/65e9rKXVb/73e+qPfbYo9p7772r+93vftVTn/rUdXqGiFC744gjjkjjtu+++1YveMEL0niK8Pjyl7+cxvJ2t7td9chHPrK60pWuVNksjbvn1ckPY28OqP/RdmmTdxx22GHV+9///ur2t7/9Kke5ShiZ56JdLnjBC86tP/N6j/FncA0Zmv/4xz+qs88+u3rYwx6W/sS4z63DjQdr56xkhxo1559/fprnxo58ovSVa10EcufGJLiZT+RBE/dvfetbSV7d5CY3WZNRZObe73//++rMM89MsvZud7tbdeCBBy7JDvvqs571rOrmN7959eQnP7m67GUvOwjvJJghoX/zm99Uz3ve8xLJPbQGusZrsHHLfMM85uxKy74uCLvG3RzjaCoOhmWefMv8ulmNc+yHr371q6uTTjqpesc73lFd7nKXm0lvVovcmElnGw+Z1fgMtW2lMJ6HrB3q62r7vpAfq23EMtrLa/TZz362etrTnrbkofLZLW95y+qoo45axzhCfNiI733veyeFq2k4Z7yu3DISgZ///OcJ54MOOqjaaaedEsHB0Ogycn/9618no9bv3vzmN1fXu9710hu//e1vp+iRpz/96UvpLG1jaOyHyA/P++AHP5iIDzVCmlEoI7u4ELf/5S9/qV70ohclMm9WCkNbx+b1HmO72WabVbe4xS0G8VzptTvr9zP8fvaznw0afoPArNEbxsyNsRB8/vOfT1FETRLNGCNIt9lmm0QOIObW4vXd73437YeijsjC+vXpT3861U963OMel4iQIQymwSx3DXSN16KNzbzm7Kxlzyxw6xp3e/lrXvOaRJ4VUncWSC/mM2Y9zkiPt7/97TMlP1aL3JjHCM96fLrauFIYz0vWzmMsVuqZhfxYKeTn+F41HjB/PFdxdZEfX/rSl1JqxX3uc59CfsxxTOqPDuUam59j2Pqt8WOM3PWud00Gvev5z39+CoMMMsRnDHEpLre5zW3WifygbKn7cfWrX32Zernyr0EWMV7gNU/yYx7v4XnXduOdM0dW2gCY9ftzDb+Vn2XL34Kxc2NsC4888shEiC93BNHYds7r/j7yI/ZK6Yez9MK29SV3DayG8ZrnnJ217JnXvPJc0UMcGPbuQn7ME+mVffasx3ke5MdqkBvzGsVZj09XO1cC43nK2nmNx0o8t5AfK4H6nN953HHHpdoP22+//SD58YMf/KD6whe+UD3gAQ8YTX4IyZWffKlLXaq68IUvnN0r4eyuaXMXZ/WcCHe+6EUvOjOFpA+bSciPSJWhEPMcuaRyIK2a+ecKm8qF5pn0nYgOHkskwEUucpHscYobhe7FOMPKWA+Ndw6msxo/z1E3ZcMNN0xpP5RKeL30pS9NEVB9Rorfutdvx+TxBzbGOec9baD3vftzn/tcWpPaPi35EWMh/WcohWb05Ph/P5jEAOkb/y7DT4qRSCn9GGM8xHrswmBSWdaG19Dcn/ZdY+dGs42IcbWCnATVTAcTTSaqY5LUx1mt50nn4Kx+10d+UJrvda97VXe+850nlqdd7WyOSw75Mc14jcFr2rGdds72ycpJZM+kcqSJ2dBar98v3YUTwn7Tl8o0LdbxzrZ9MWeP65MPOXNm3tjSR2DZJr9y2lffuyfRX/2+bz/JGeexGE1CfvStmWnkxpg53zYeQ3vxrPSVeA+9PiL06A054zNtH/V7Goz75vFQ23Jk7azW0Jj1tmj3FvJj0UZkTu3pivyovy6UiF133bWywBAo3/nOdyoFDSliV7jCFdLtNsfXve511W9/+9sUXaKQpjSJhz70ob1G8de//vWUK055ZKQec8wx1TOf+cxUw0KOPyP9ale7WlK8zzrrrPRvz2bg77bbbkvGaddzFKN7y1veUr32ta9Nyv1TnvKU6owzzqhOPvnk6v73v38yJtUTUNcCYcPghcs1rnGNStHX973vfdVtb3vb6oQTTkh9k9Otdsod7nCHVBdFe5EHUkh81nYFNt6/yy67VB//+MdTbQ9h0p4nKofnx+eiM2AqvLrrefV3RPqLNgvLPvTQQ1sNwF/96lcpFYbnVnG+l7zkJUnp6qr34R3aZQyQBQpOMrhtEsYLNje60Y0SgfLCF74w1SDpMshtOHCCoX7JoWcwGNOYP8bv9a9/fXWPe9wjbUo2dmMMe+H2vGLHH398dcc73jHhYiwoOuaCMY1ivOpMGG9Y+N6cVOgXyaON+mQc1ESx6cnVNw9cfisFjBEDV+Nbf/Zb3/rWyh94mBfuF2EjjJEB/aQnPSkZ4dra9562OdL3biQOb8F73vOeRErCCG7+PPGJT0z9bLvaDABj8d73vjcVTlSrATZf/epXUx0Daw6JZqM0Z6XXwMLYKcIbc18dmWc/+9kpougGN7hBqkvT1oZc2aHtfeMfynnT8KMsGgvRS9YxDBWBk4YR86pvPf7iF79Ic+mcc86pzj333FQjxzgOrdeceRAnKA3N/T65qW+veMUr0vwyfz1Lwde6/BVt0Dc3pKz1yT6EaKxd686/67JVTaA3velNSV7e7GY3q655zWsmjESSGfPnPve51bHHHpvqSNWNt1mt5zltfaMf20V+MJSsHTJKzSb7TV1ukmPGS70Ha8U+QT40MYu5fPTRR6fC1J/61KeSHLzVrW6VZKz9175qDfzkJz9J9ZfI0aYM7Bsve2fb5Xm58jXW6tCeTbZqi3308MMPT/tbfEYvmGbO0gP65LQ2jiE/+uSI9Uk34BDyb/uGfVsIObmIbFUMnuwwXl37nL431wodytHz9lZ6h7o5nlHf+2e1jrr2RbKsLwLSPtgnH/rmuhRe/ZlERhtDe3yfXmYOhUODXnrDG94w7dl3uctdqrvf/e5pjIb265DTQ3I49KDmetZHl/QTF+eif4c+4G/rv2+cc/axwMI8onfZv63b733ve1nRZkO6zSRyQ3+1/UMf+lBaH/bSj3zkI+nfddugT9gG7l17cZ++ctWrXjXJ2qE9ki7gOeYCB529it5jTKSOG7Oh8enrIzmcY6vQ37r20i7Z7NkhN8h8+4GxF51vX99qq6168c/RHc0tzrq2NZRDjI7eTBf4B4X8WODBmWXTxpAfFsEb3vCGpHxHfQrpFQ9+8IOTYLF4hP+GAkyYPfCBD0xKAZKi7cKCKs5pce+4447pFpsXEsDGttFGGyXB7h7PRTpoh+8oGTa3TTbZJLGpQ89hbO+1117JmFb3hLCjjDKakAI2FQLbJbVA+73T5i0a5Uc/+lEyCnhACUwXIkDbETxdJ6YQ7kiGTTfdNP3teTYMWFJsGDU2yEkiPwLTz3zmMynVRd55PK8N72CH/Y3oyfH4N9tlk7ThRt57FEWlsLeRH/pKoaf8IiXMH/2mnMCR4WweMiCMfZAxajv4HqFAuXQZH4qYTcxGG6F8xooyDtsDDjggFYuNtvhOtIvNiZLnGd7XjPzAeiM6KHuMGBsmgsO/KdqUeFfgQQHxHaU15tYrX/nKpaKwXe9pG5fcd8d6DSJqSBY0DYCIFFIItW6oKnJsI4UtYky/kRs26y222CKtBQQRsirS5hjkNmDkS1fh2Hh/n+zQhzHjX6/5gaSxlmPexFxEyjjauS2iKWSVApbGy/hR2Kxt5Jv+jVmvffNgaO6b20NycwyG6je1zY0u2aeQNeNC/40/GeYUAXLWWtW3+pzX3ra0lyYpNWY8+9bzIh3BHev+Ote5TjKuXIxwpAZS6CEPecg6xU5jj7z85S+fxpj8c5Ex5mUTM6Tdwx/+8KQcq59SlymM4jhNZ0gG1veSrvHqkhs5z87Za+3LZGO9mDZ5++IXv3idz/rkWdecpVPYM4bk9BjyI0eOuAdxhchBgGgfuUN3sFcMrfUoXN4cd/pBHD/fjPyY1TrK2Re75oQ2DcmHvrlujxgro7WFI8zv+vQy+wq9gdEWupX1SCelD5BfOft1jv7a10fGKD3SnsmJx5mmDfSWxzzmMUln7RvnofnHoUIX4oggZ+J5+ozUGEq1y9UvAqsxcgOBp+90z/333z/ZAtq1wQYbdO7BMdeG9mJYkiND+krOHmke0hs9L6JDrV8RIPa0vvHJ7WOOrTIJxvBi83AK26/pyOQIHZxOm4N/l6yNiJe+NTSkZ66l7wv5sZZGs6cvY8gPnvVImQhhw8C0AKOKOcUuvOhhmPKyiwxoGtphqPAo8tyGp5ZS4RkEE0aWQBHNEIaY7tQVKQo7T+/Qc0LoICvqdU+afWk+P4zxaK+NTtsQM/pt40K8dDGkMOapl3ZUPyo4lDsKoRoOk5IflC4KMwP91FNPTUZMW9rLpFO6jfygEPlz4xvfODHpIgdEDbTVDuGdMJ6KuEaxXYqriA1RF1tuuWVS/ihojASbkSvmDy+C6A1GKoHP6K7PlzrJQPFHfmC7zVWEk38bI4ahTa+LlPA+BoqNNorFRji7z4NMCTye8IQnLM31tg1tDPmR++5pyY9oJ0VcZExcodjxOFJgbPYIJEYwJS7ID2OFXLOWGa2UO56HrivWVp/sCKUjd/yD/EDgaav5x/Nz8YtfPDWDJ4gS2lXLJog35EgY8uaY9Ymk1dcx67VvHgzNfXNd9E2f3BRZoJ19GAaB1EV+dMk+vxNZ97GPfSxhhviKuUDJDnyGFLa6QeeZs1rP86zJM1YedkV+mIfmmj0ODkhde0HMfaRwGLf1dzaN4CY50LYv+f2QDITZ0Hj1kR998lWUUc5e20Z0jCU/uuZsrqzMJT8o/zlyJMgNhCkCRBSjfc2acQ2t9Ug3ziU/xsrFaffFrjmRIx+65noutm3vztHLotDwhz/84SXnGXmJpBIFYt3l7Nc5+mvI4bb1HJEO9kue+dBdeNSD0OoyrsSFhAgAACAASURBVHMwEgVm3jVP5stNe8ldM5PIjSjiq9/IinBOijgcImWG9mK6Gz1lSF/J0TOQH9ariGeRH3QYxFFEr/aRH7l9HLJV2BKTYBw2iajcpl6T27Yu3TFnDY3dK1fz/YX8WM2jN6LtY8iPIDo8vrkxEcqiKpongvAiUsYYvWHURvOw445exfDvueeeiSl2+ZxigeUM8qPpMaorUozunOd0kQux+YggoZgwwmxY0guC5Ig264+2+pz3J8cA9CyMc3PjairTk5IfDHR48Bra7KUn1E9/GTEdWm9ttgtxwVhDuEiDEIpH2RC500YADc2xMLRtSM1TFIyH8PDAro1QaH5mk+NtQcjYbBBLwpSFSIbx0Bb5EZ3nZTH2olvMRV7Meo2Nts1rWvIj993Tkh8UWQZ+Mzog1rPoFvOVYhDRTzxoMBX2SVkxtxhBCvOab33e+TYFtvnZ2PEP8sPfZI4Q+vDEwxF5oZ0ifdpOJzKWoqS6omfGrte6l6w5D4bmfo7cJJ+QEH3yN5f86CqmTPFzRLZQYMqgdvX1qyko6gad9CHE2azW87Tya1a/76v5EXsIDKWUIQSHjO+mEUwJFVmFFBb5EesCmYuMiytHBk6qYA89W4RXzl47S/Kja84Oyekh/ANP0Tu5ciSiEUTKMUKkfsY1tNbr41ePXusyusbKxeaeNnZf7FsnQ/KhC+sx2Dbfn6OXkfE84qKL6YEu0QRkO93ResrZr8fIYfO/LfoNCepdSCgylA6hTUPkxxBGnDjINpHHTTIhl/zI1S8mlRuIQamjHA/SNJBJ/j9Efgztxbn6CryH9kjzCUHNUeKyn4rY5gjlQOkjP9yf08ccuTcpxn1jndO2Lt0xZw3Nag9dDc8p5MdqGKUZtDFnw84xYGLzyA3HD5LDRiLcqq/Q15BACfJj6Dl95AIcKJkiDxjwIk2wzfVIDW2ub8g2XLmdPL99BUMJF/jMg/ygAIpk4bliuEZRI/nhPPRjij92Tac23Gz0SBbEi5QWtTgog4iQ5jU0x2LzZ5TPgvzwfmGeIjiQVYgq4xMpUnWlEHlj0wucjBFj33wUMosA4XmoK+A5ylSTZKm/p40gsnnlvLu5gYmq6is021RKu9Zpk/yARxhj1h8yUpoRQlJ0iLnG0ynCqO/KkR1jx79JfrTNm742DSlcY9frLMiPPrmZg2Eb+VGfG32yj7IudYmSLawa4dc82rw5560vV0Tz1Q35IKVmuZ5nsNVN/Yg+8iPWu/URx8YPGd9tEQD2IBGFIgnJLYYcorlOMA4RFG2RH83x6gJj6NlBfgzttUN7dkRT9smzrjmbKyuH8A8M+uRPEyfv1jfjZN/3dxT5HtrncskPe5W1KwILKTPLddS3L3bNiRz5MER+jJXR0ZYhvaxLVtf7krNf5+ivffNJPTVEi8hI+4H1OhThkzPO+hFG+TTkR+6aGZLzbXOETsy5GammIrhzSZmhvThXX8khP4LAEI2j5t8HPvCBpL/Tk0W3NsmPGB8Rpbl9zJF7k2Cs7V2Y5ratS9aGY7lpn0y9Ya7SBxTyY5UO3Nhm52zYOcp3W9igtlDe1AHhgY3KytHGrrQX39tM3C9fekigdKW9NJ/Tp0whPSj+0iSG6mGoh0BgMgK32267VoO/Pg6MSJ7QtrQXYYKMDsbG2MgPGxpDXaGkqKkSOZRC+qWKUJ6mvZrtQnZ4Z6SBeCdGXXua5IV3hwcLvpH2Up8bwoYVT7TJtKW9nHbaaWmTMheGlPN4higY97uQNEL4kVnaXH8GIx8pImdSP4Ws19Mh6mkvNtitt946eTYQIkOe8a73tBFSbeGfbe9G6NRTG0TF8D52Fa1tKmyxTs25trQX5FWMUaS6IDoodaJpeKCkVlnPat8oftl35ciOIBRzx38o7UV7EDOMSHVtmpf2Iwdt+nUPHuWHwUHJHLNe++bB0Nxn5BiHetpLU24qjDzk1fKbpnJTnxtdsqUtVL+e9qLgLWOaTKzPeQYR+RwyoK7oRzpS7ngOeaynlV+z+n0f+SEiQJ67qCjh3tbRkPHdNI4URfzoRz9aqcPieYzqttOmhmRgG/nRHK8uTIae3ZX2MnbP7iI/cuZsrqwUSdok8bqMt7a0lzY5wrnwta99LaVwGif7VuyxQ2s9dKAho9hpHHQM0WnaNYt1lLMvtmGTKx+Q+21Yd6V0DMnoMFSH9LK2kH2/DVlOfuWQHzn6a8jhZuQHQoneY78OPaWe9kIuxL5dr+3SHOdm+mZgZM2pDyfyki5MR42L7sLpNBRhkbtmmrpNjtygg2pf3XgWjUMO+luaOMdJW325ob3Y/igtdEhfQWgM7ZH2GXt77PlBZHI8cHa52sZHrZXcPor664tSb0t7ycFY27rIj9y2iYRu0x1F6KjXUk8da66hWe2hq+E5hfxYDaM0gzYKU3N6Rnir2h6ZY8C0FS7yLBuCkHnhZW0eb8XT5EnKI9aOUPwZWUJ9GV5D5AeBkvMcyqWUleapJDYqHjvvYvzybvnTdVRvGIW+b6bFdClXNkBpNYwcm1wUPJVrb4PAlscmre9R/LVviClihC0iJuoduD+Mfac4zCL9pWk4GQ/FIo1ZeL1swqJQKGvNK4ps6ivlQMHT5tywATC6FZx0eoqLkau4HVY+FMwh5RwOPHKEecwnpAX8ESDbbrtt2qTVRdEPCjL8eb5txDYHuAb+lFAklw1SFEmkV+SQH13vaaZ/6WsYrkPvZnDCgseLAm7TFrbZVWy3aYDFOo0CYuFRFsZNwTCOTqsI5RMRZH6FQRd1aqQ0aMPQEck5ssO7ouBbzvg3C54qeIfokyrgMg/lR4vMQoA0ryhAHPcxMF1koe8YrmPWax/5MTT3EUgKsNWLrzbXRo5i5zfhwW6bG12yL9Z2vW6JeU4OUuJcQX5R+pFGlEH7hTkXkXFNg27MeK4F8iMi7qTYRcFp6YFINDIsp0istWW9qb0SIfzWV/Po9yEZiPyIlNKu8eraV3KenbPXWkvWRRhEQQ7BqW4kTTJnc2Ul8juH/Aj5MyRH9FvOvULpZAYnADkj/dOeNbTWQwdqrhXvt2Y9X4Qh+UYeI5tntY5y9sW2OZErHxQB7prr+jCEbdu7c/SyKNYYpFzoIyHL7Y055EeO/kqfautjRAxob9SeioKn1jFHjNNuGNZ949yHkXerV0F/DEeXvnsmgmqI/MhdMxFFPUZuNGsQxVqHO13WeqdftTl9hvZi+hYCbEhfydEzYEBPiCLn5hy9UzFffUDOdI1Pbh/pi0Pkx6SyuYvoym1bRGQ29QN2CX2nbw312SFr7btCfqy1Ea31B+NMeaVUW/xOVlG4ksBj0DOuHGXpQlzIu8Mu8/KKVFCkktFd/4znnGHGqBRSxmCl/CkoFMdHdkGKlZZmwphjwGgPw5W3WTv9H8OPJEGIWMSKn8Zn2ksJ73rODjvskAQcrxIygMHhM56VUCxPOumkZBzrt35otwJXQhkjjDHaj7hgdDpiUD9zLlgrtARfERCUGxExDE7vhLNcb4oU40shyfo41N+hL7wAxsClnoVNUF+MrQ2YEckTFePqWWHU5rQ37qm3y6brOTwgsFTzBCvPa8JjafPuOl7Uhsg7ICfefEBIMLJ4z3iN4qg3/TeXXOqkGG+GmDoC5pt+w40S4t3Gzak/8Vmc2GHs/NtpPsIbXcaKciSqiMeO1xoRgTxDdkROaNSLgB9W3CbujxMd5PJT5mKckGnIHJte/TOEiU2u7T1t+Oe8W4g1ssbciygVx2t2HSVtDpvvXeuUh1/7GV365Mg+J7vUL2PkCExjx5gITx5yqV40uK1PY2QHEoaC2DX+5ov5UB9r65gB7ndxEhTlzdqytvvmu/khWsm8dC+PECUSlpS0ofVqDVKwc+ZBEJ1dc58C2CU3ydJc+Wsut80N8rNL9lH6yQrKM6OdAm/+I4bgav1QuI09JZaMosy7h2zUtxgX64qCztgXzdU3nrnr2RhPIrfGyLihe2O/RI7CQC0BnsyIZFQnhfwht/wxf/rkuee1YWY/gbVaAeSoMfAchQSNDRIqRwbGumgbr676PAjz3Gcbj769Fp7khKLR1qd9g9wmDxHc2kfu27PNv7FzNkdWeidyoin7mkRSfU/vkiPuYTTZbxkI1goMECGcJmQmvcjcR7Z27XOMq7Zxt/+T5xwHdBx7zi677JIIleXcF9vWQY58sBakvXbpLtGHsTJae3L0spDVZJdxEGngQtaSfbly2u/75HCffmad0sPoGHQJ+pA1zPgnQ8lE+sbQOPdhhMDmcKL30EM4JMwVRrF5E3rwNPqFPWSM3PAuegbynFwk/8wF64RjUJQKXcGfrmtoL479sUtfydUz6Hl0cA4uc4M8oh9Zd7HHdI3PUB/p9KJmcmwVJ3eNwbi+X4Seay4h2sfg3yVr6cR9aygIxaF9cq18X8iPtTKSK9APYYAEWpvXqqs5NkjKXqScTLrgJnkORhgbjGGOqATtZAzxviCF6iSHdxDsSIqhsP9mfwlyhhxPzCzqcazA8KZ8ZONjrMaO89DciKN49Ysx0HWEat88ihoelGTGbduRvvEeZEJTIW6OkfGOZ44987zvPW19yH23DVEl9EkwivcOjYX7tB+OMIq++7+1Peka7Zuzk47/pL8bWo9D349Zf0N4D32f+65J5kbbu8kpynB9DcLD+u+Kimu2cdJxye3rWrkPrshjpDxiNzCnsEZYu6OHeenGXGPHa8yzh/ba+F4fIv3MftEmjyeZs7myckyfZjVfJ1nLcIKPNdfUDaZtV30P69sXu7DKlQ+zlO1j9bJZyepJxi72SgZwXXdpq7UzzTjX15y9n34zRh7nrpmxcqNNFuinP22Rrjm6T/OeScelru/4N9lqnfm7La2wa3xm0cd6n8Zi3Le2xrStT9bOag2NkbmLdm8hPxZtREp75oaAMDACr61eBW+GSBNRBELTeTl4OEUT8Hw265jMrZHlwQWBgkBBoCCwJhGQ/mE/Oeyww/6rfk8UUxTe3FXbZ02CUjq1XiOQo5e16WzrNWil8wWBgsBUCBTyYyr4yo9XEwJC3YT8Czl2wkd4uJ3d7nNKqfB/BUuRIUIaRX1EbYrV1NfS1oJAQaAgUBBYLAQiJFm0jfz4SE/h2ZX6iXhXa2K1RgsuFtqlNasBgRy9LAour4b+lDYWBAoCi49AIT8Wf4xKC2eIgJQb+XqUTAompZOXDcmhgJycODm/6piodeDUj7EpEDNsbnlUQaAgUBAoCKwhBKQ22H/UKBCWbX8R2s7Au+ENbzg6BXANQVO6sp4iMKSXraewlG4XBAoCc0KgkB9zArY8tiBQECgIFAQKAgWBgkBBoCBQECgIFAQKAgWBxUCgkB+LMQ6lFQWBgkBBoCBQECgIFAQKAgWBgkBBoCBQECgIzAmBQn7MCdjy2IJAQaAgUBAoCBQECgIFgYJAQaAgUBAoCBQEFgOBQn4sxjiUVhQECgIFgYJAQaAgUBAoCBQECgIFgYJAQaAgMCcECvkxJ2DLYwsCBYGCQEGgIFAQKAgUBAoCBYGCQEGgIFAQWAwECvmxGOOwLK349re/XZ100knVeeedV93jHveoNt9889Hv/fGPf1ydeOKJ1U9/+tPq1re+dXXTm9509DNm9YO//vWv6VHlWMBZITrb58xivvW1yEk9X/ziF6vTTjutuvKVr1zd8573rP7zn//812f/8z//M9uODTxtkdZIW1Ph5kjnU045Ja2d+973vtUlL3nJZcVoNb+sbd4t9xwbi58jVslL4zyr06ucVGIv+OY3v7m0/hYdh7G4zet+4/HBD36w+upXv1rBbJdddqlufOMbz+t1M3nuWLkxZn+e91ya9140E4AHHrIa5c40uMx7H/33v/9dnXHGGdXvfve7dZp5mctcJp3yd6ELXSidxnT66adX1qvrohe9aDqR6SIXucg0XRv12zHraNSDR97chVfbY655zWtWV7/61dNXf/rTn5KMW+17w69+9as0Jy5/+cuPRO7/bl8Lcmjizi/YDwv5sWADMs/mEEKMxQc96EHpONehs9P/8Y9/VARenVwgiL///e9X++23X/XoRz+62meffebZ5M5n/+IXv6juf//7p+/f9ra3VZtsssmKtKO8tBuBsfNtLJaOjDz//POrF7zgBWmDffnLX56UkuZny02OLcoagScyCDaXuMQllo7QhNvvf//76sgjj6xOOOGE6h3veEc65nlRrzY5tJJtbZt3Mcfa8F7Jtno3Gf6c5zynOuyww6r3v//96VjvWVwMAkeCP/OZz0xKofW33GttFv1YiWe8613vSkeuP+UpT6ke8YhHVNe73vWql7zkJcnIqq/VlWhb1zvHyI2x+7N+/+Y3v6me97znJQymmUvkr/lYN7bIQGTv3nvvnaX7LBLu0ZY+ubMc7fX+P//5zzMlUKPdK6FrktWO2EWy0GfNF3vipptuWm244YaJJDYXjzrqqCQ7n/jEJ1Y777xz2isveMELLgfk1dh11GzULMcs8DrrrLOqBz/4wQkjeG288cbptdbdZz7zmeplL3tZ9YQnPCHp59/61reqPfbYo7rJTW5SvepVr0qybTVe9rmHPexhycE2jc2zFuTQahy/tjYX8mOtjGRmP7773e9W9773vatXv/rVg+TH5z//+RTh0VzslBSf3e9+95tKEGQ2ufU2gvalL31p+u6AAw4oSvc0YM7xt2Pm26TNoDD/7Gc/W0dhbvts0udP8rtFWCPa/Ze//KV60YtelIjKJsGB9Hj729++8ORHlxyaZFxm+Zu2OdaH9yzfPfZZogwQH894xjOqa13rWmN/3nv/Sq+1mXZmGR7Gm/yoRz0q7b8UagoxY51x0bVWl6FZ2a/IkRuT7s+zmEucIZttttl/6TfLsRdlgzjFjbPAaJLXMwBf85rXVE9+8pNnrm+tpK4ZezVMmo6A3/72t9Xhhx+e9NxJIqUnwbn+m0nXUTxjHmPWh5f3fuITn0iRpU9/+tMToYl432abbap99903ybnVdnEeIHTMe0TYNOSHvq8VObTaxrHZ3kJ+rPYRHNn+MQsPqytMehHJj5HdLrevEAJj5tukTSzkRzdyP//5z5PBy6hareRHlxyadL7M6ndt864P71m9d9Ges1LG2KLhkNueLmJ0tcydHPIjF4vmfdPOJYYKeXfXu961kB+TDkLH777xjW9Ub37zm6vnP//5Myc/VlLX7DLmEQeveMUrqoc+9KFLKRwzhnTuj5vHmA2RH+TY61//+urAAw9MaUKr/RIxxkn02c9+NvWpkB+rfUT///YX8mNBx5E3yEYe4XezamauMSo3DVPbltoy1qsd4XLCChctLBqz/re//a269KUvPTqUUaimMNCu3w49W0glL6ANIhjxeqhuH27xnXmBoJIPfPGLX3zUNIn2X+pSl6oufOELZ/127LzMnW99Lx/CcS2QH/NYI+aX6Cibdltqy1gjZmi+D02gCJs33+tyoG9O9cmheF+sozHzeKit8b22xRobMtSG8Pb7Lgz62tO1TqcdD+8ckkE5OHUZrPOY0zntWYR7+mRW2/6ZM3f0q28+Lle/x8qNtnZ14TMt+fG5z32uesADHpDkXTOtd+xeNIv1NemY9Mm0LoziN1ILZl1fgZ7D800n7UtJMq5wG6O3zlLXnGQvaDPm1XdAfIjQUk9s3tckuA21KXfMhp7T/L4NL/rnySefXN385jdPc0Ra35577jkqzWVIzxvbzvr9k65lKdSine54xzsmEuxJT3pSNvnhnfR7eol9n47tz1g5FDrDLNd1V9umwXi1/baQHws2YuppCK26853vnPKp3/jGN6a84Cgs+ta3vrXyh0Hzvve9L9XfkC8sbNDisDgjr85GcMwxx1QUAgXVzjnnnIpQ93wMflfNj3e/+93Vm970piTMbnazm1WKF3nmYx/72OpqV7taCmXDfu66665pUV/lKlepvvOd76TcSRvzFa5whYQq5Vc73/nOdyaFRFuxqMLgCDoehOOPPz4Jljvc4Q6VEENEAsFZ73NziAhaoYj6oD0UHUJF7Qfh3T5D2shN9G/Pu8997lPttttuS8X+pPN4/7bbbltd+9rXrk499dRqiy22SH2C72tf+9pEimiHoliwkMOoHwQio1K/Fb8yRne5y12qu9/97un5xu2II45I+CI1/Lv+fuPiHdp8pzvdKRXUOvjgg1MINFz7cIPtl770pZQv7l4bzaGHHppqXQjN6yKXvv71r6dUp9ve9rYVbwCs5WH+6Ec/SqSJIrjHHntsqgdwq1vdKhUx9B44XP/6109j1zcvw5Aamm+f/OQnk1JhvpqrvHTwfepTn7rOZ543hGPMiyHywzygsMmfhZNCvY985CPTJqRegfl0u9vdrnrMYx7zX4XMhFAfd9xxyei47GUvm3LGhXV6JtzMqdvc5jZp3v/kJz9J4dbmjPWykmtEX81veJvH+kchppxErRzr5i1veUtaKz/84Q8714q50jff20So38iTtvFThBXGvMY1rpHmErnF03fuuef2zqkhOUSGvO51r0tz+W53u1ta51I6KCltZJ55ljsPKOS8VwpDW8OwsoatnygYWp93iub14W1Nf+hDH6p+8IMfJFn3kY98JP27Li/h2LdOzb/HP/7xqb9jxsMcIBvJYjWfyKUhGdS1LZKb5I0QcH/IkjPPPDOthTCKhuTXgm25rc1hOLzhDW9ItXHUk5LOJM/fPItCfm0/HJJZMQflxl/3utdNe+uWW26Z5GvfWjUv5Mzf6173SvKKnCW7jIE13LdftRW41Q41Rn75y1+mPYO+oY90BXPjBje4Qdrv7VPaanwf/vCHp7k7JDco1s39OaLO+vZd7Qw5ah+CfY4+YBz++c9/Jpnynve8p/rCF76Q1q290h+1GjwnjI6nPe1pSd516U1964sH+GMf+1hag9aj+mkwoQMYE/sLg9lnbVd9LcKR3qQuArwPOuig1I8hmdbc74yXdrm233779O+6LmisjYc9gb5gDily/eIXvzhhxXliH4t9odlubaSfkB1kOb2BTFT/IPppXEUXko/WB93slre8ZXpXn2NlSMbn6ppj94J6H5vGvP3SnPEHnmOuWItf/vKXk8y1FhRPtefd6EY3SrVF6jpaH27GalI911wfGrMx/erDy9puS6+xfp/73OcmvZKe29wfjj766FRD5VOf+lSaT/TOT3/600kHJe/o8nQWc4TuEFjEZ1e60pWWnt+lt47dK+v9tI/R/7baaqukxygXkEN+2DvIarqOMdenF77whUs2Qa4csq7VZqSLq5vCTlAgW/SJtlm/9FDY0e+sebopOc6m0Vaym1yyBnffffe0HvvaNumcWI2/K+THAo0aQclwIkgYsjZuQtO/GZ4EgCsWj4XlOxsSJXSvvfaqXvnKVybhEXlqFo7P3GPBWAgY2VCCu7of72hb7LFZUFYoiJhxoW6MPZuqYkguihRFg2JA0YvCexbnIYcckhQFGzlygJJlI42wVRv1UIGkNg+UzxSQI2gpJtpIKdLvKIyKAEI0CI19yEMekhQORjghxYAiOAJPm7k+2EgoKPpI+CA+eEIIHsqLPmuvMfFuxg2F1LPkP2qLjdH3SAX9rZMVMOIR9/w+3GzIxkQ+JUxd3u/3MG0jPxAcxuVZz3pWwrg+Vox5l9/BiULNaPVsYwMXQnxoXo6Zb+a39+64447p+a6YUwyz+GwIx5i7Q+SHvjEYjBfiCglkM3MZE2vDxtB1CobxQ2yZG9psc9t///1THitj1EVBNL+03fsWZY3ABvHQFfkxtFbCe9Q335syBNbWDCXF+11wsaaNaRQjRHjlyrqmHApPOSMmlCrPf+ADH5iILcp82xXzwHeU9ajaj+zVXuvPiVjWeMgt96opQ2ZoB/LM1TXv2vBGDCNOzTNzR/vNxw022GBJFuasU2Sz340Zj/qeEbWehmRQG3YMdAYS8hphHeuWDL3iFa+4NA45cn+Btt3/akrMecS5elJRzBWJH/tDV/tzZFZX5GTXWkXEWacMCfLHZW4iwMnsjTbaqHO/Ymx1yTWy0L5Fjtkb3Oe5HBL2dYSBvdp4G+OoeZCzx2pjc3/O2Xen0Qe809pjdLfpNzl6U468I3MQoSJjyQSX3xkfxKs9v++K/depEUhMRIHL3k6HGJJpTbnDcUO2PPvZz07GTYwrOYXQN650P8YmnQM5gvhBxMCr7jDrajdyIfa6ZuQHuaDf9fmpkCjyjL4Bq74TpqbVNSfdC6KvdfKDDmUMEMVknL6OLdJJdzQO1hb5wfCEBycDXcO+Q0fIxW1SPbdvzKaRv4EXwt8+L7oBgWH/bIsKas5XDlBEqj2X7KnbLoi1OBmGPmW+Ij9C14UFo7/+WZfe6jeT7JWBjXbZJ83t733ve9nkh7a5P/TYsHsQPfTbHDkU+vTZZ5+9DqbIDXYFm8mpRPpHRnMoIqjZMGQ5nJCQ1r05jRzh+Bpq2zTzYrX9tpAfCzRiJryN0IRn3BK6IUjrkRqxeKKicl25DSMhqiwTTvUctdyQq5wNSTRKKE1N4zUMRII/FqZ22nBt0hRJi5NgFAXg/xEx0mew1Yera1PgmeQBEskRSlhdYNrcKHchQAkIwpvnHoEE9+i/DZ23Ly7ChQHz4Q9/eEkRjQJ2okAoCBhr3iH9ZBSEskOBNBYEKiOC5w0jTtjbCIOxZRx14Ubo8RAhUSgXFF9RCQw2pFdbQammQti1KcJTiF+MTfQ5Z16OmW9tREfbZ0M4RvtyyA/3GjsKibmxww47JIXVZs1TB8euiwfD2FEYzXeeIWPkc8aC3yomSbGJkzSiPyu9RobIj6G1kjPfm7i1jWVTacmZU21yLd4V8w0pFx7LIE6ND09LV+g3GWTt8Krw6iBEKFmIEwqFNWwdMUwiZzmeLVqDZ9ZYjyE/ovAb7xbFOEhZ8yaIqZx1Osl41HGskx9dMgjJ27xCgeN5YjzVj/urZEuLhwAAIABJREFU44Cc6ZNfTdmyQNtvaoq9gIfxAx/4QBoXJz+EAkmhrROnbW3PkVljyI/AXeRhfY+kFxg/8od3umu/GsKX/PvoRz+65BjwPEq7/pORDHEOmMc97nFLewtchuRG7Lv1gso5++40+oB35pAffXpTzvqKMeFYCvlPHiH9kFRDR0nH+DOGglDQ9lyZ1pQ7EUHGwUK+hKzi9a4bo0ESmEt0E3IQUZxj3HfpDLE26DTGur6PMkoRLoxYRGLXNa2umYtb1/tjPDgwePfpV6L0FPQn6+39Q2Naf3aXjk02cELRDRmijNIc3CbVc+dNfsQaZ3SLIKITkwtNB1xzvjZ1gTZ9oU1v7/usTW/NWctdcwJZxWlsfZjTfXO0+Qx2hXXnj+PL6fL2TafisHly7Le4h4PInIwrbAlRV/ZZc4oOFLpM9JlTT/RbOPvIGet8qG1D+8Va+r6QHws4mhYeYULZMnltHvUc1raF2PzM/QRt0wMyS/Kj7qVvCjDhWIgEYehSQuLinRXSJiTQd23G2bTkR5MZrgtbmzBBwMva5g2PdnbhpN02dUIxjviiVMCZEordd9l4hD4KVUNqEDpBTDG6GWdIIRccsctIFu3qw01oPcWXUNRGhItIHh4+YbhtVygH3scTE8a8lCZYxMY+lMvdNy/HzLdc8mMIx+hrLvkRHjGRLEgMHjNeVV6zoasePUSpREJRfnlxGIthPMeRyzl9XI41MkR+9K0VnpPc+V7HL4hPWHh/eM7JtDAW4v5JZJ3fWk/WSfP0ElE6wnCRvl3F1uL4QKH+5r+0jTBcEKCikpCS4bmpzzMhvEGajiE/PIOhIPWQ0WENWpf+H3IoZ51OMh7e3ZRnfTKoLUw95rPow6Z3r46DCJk++UVhY5zVLwQxYnERrpgbQtWDQAtyWxvJ3aGrT/b77Rjyg8xihCHoyHmRQi6fO6ZapF6d/Mg5xa3e/rrXFVFrfiHieWCtDSRIndT12zbva9dnQX4wkHL23Wn0AW3LIT/qUWRNvSl3fZEzxoM841W1H4i0QKYOXV3jnyvT2uQO0lFfOJLoG2Qt/aS5Vs0b0SrkLs87ci/n6jKkQ5cgc5vv6tIJmu/LIT/6dM1c3Lr6GeNBLgXBSD6ar/Q60V4iFOKyFk877bTkBImLzKQHiCjt0h2RK+aMiCFEFVIlB7cu8mNo714u8kMfojYGYnGI/GCg05MDV1GR9lxRMgz2uCaRM/Wi7rlruTkv7NMcZKIrozTAGPJDNCtCwvqik3OIcbCJ2qNr59hvSA3Rq037rbkPwz0i7jlvRG3TI8xDuin7o67jDrUtRxaslXsK+bFAI2nREeQ8JDYS3v0It6orNTmLZ4wx2gZB8x1Scly8qWMMOwu4aUTU3zeNsjPJpjAL8sMY1cPumvhRQISwMrAZWCGg6kcDG2tGtHxcCiYlkbCiQDEehnCzsRkjRlt4/7rShChGnu3+SO+JnNSItgmltu3o05x5OWa+5cwf7cnB0X255Id7YSWFDKFog7PZyrsfuuqGKfZdnr7nwE8+Jm+OaIIgknL6GOTH0FhPs0bqv7URmzeUE+3MUS4oEEPzvQ07RghlRvSEd/EIMRyjdlHOnPLcLjkkYsI6GUrfa2ubd5Ovxkz6mfUXhkvfmMByDPlRx5tBgpCJlD/zpim/ctbppOPRppB3yaBIW6xjN5b86JrTPJ1kVv1CRkpBXIRL+4S7M2YjYjKwY2x01XKItufIrBzyI+YOA0uEB0W8r9BkrlOjiXGdqCTHkCEUZ/VuEL7kpBD1eqRPjtxo7icrRX7Ar1locIj8yJF3ddw4QuybDL9Io+uby0Pkx5BMa+530okYk/akSGFp2xO1iaOGLkBXEHk6lJIS/Wga0voJW0QAvaZtfk5KfozVNYP8GMKta0yaNT/CgGY0wuc617nOUnqZZ4i0tfcjfuKCh/1IHYoh8sMzralc3CbRczkuusZsbGH8Jm5teNlL6rpFU8dHiof8ch/dQESFSCk6mXkZtdLit5PImSb5kbOWm/1DxlhHCK8gm+nq1jgiA9kcY901p+zl6imRp6KfpBIi1vw+x37rmtPNfZg9Ji2R05R+IYoPcQ1f0R90HDZIpA1pb1/bFmEPXq42FPJjuZDOeI+ICLUFhMOF4lVPe6E480gRus3iO80FFXUKopZGvD7Y5yjI2dWs5vModTy4mNAcw64r7cX7eFcJPkrWNIbdpJsCIQyXJoFBidBHil7XBtYWSqdPBDqjmLCkrO60005JGDH86mkvCmISroR9jLGNQ19s3mqLELzNtJfALYowIVeCYbdJC0sWrl0XcjG2UYyK19WlcF/bCTVdkR8581J/GE058y1n/pgjQzja6OShjyE/Il9b6pKNQ050ztnzMZ8pe1HU1FwQGonRF8IsTDyunD4uxxqpry/zhTEj0sW/c5SLofkOi+ZljiI9bLo8izZba72ehpIzp9pkXcgh6SmMtXraSyj3xlhUWd+4BpklYsraDcMlxoSC2Jb2wuMXaR9DkR91vCl49VQ7bWVcInH8LYpI8WX39K3TScbDu5ryDDlFYWqTQW1GdlfNHGNN+aLo+V1X2ktT7mdshytyS1vkgEgdxN1QvY9cmYXYgHudDNfZtrUqepOx2kx7cX/OfpUDornJSylEWwRiHG8vEtG/m6kcOXLDe5v7Sc6+O40+4J3N8UNWItfsizlGx5j1JR3I2AhB32677ZZSHocw7yI/2tI32mRaXe6QcRwa9MSQS/W0FzUBpFEj7axVc9glKo/OkBsp1DSkEQD6L3rB+v/a177WmvZCz+xzFNVlU5BSY3XNXNy6xqWL/Ig6KYgKmEf9lKHx7dIdyRFzhcxXJD0Xt0n13K4xizo1Q/0Yi1fX/c19kg3CSLf32lfoum2nA00qZ6IdY9byEBYhV5BeQ0fdIjs4WSNqhG4sitB8slZz5FDMaQ7UtrQXJErYF5HOTR8SscppHmnadJA6KTvUtiEc1tL3hfxYoNGMBcYzFoXNbDAEJsMYofH/sfcf0LZ0VZ3/XY3Q2tDkrNCAgOScEVCQKLkbkZwzSpacc85IHCBBaJGcJScbBJrYKEFAiUqTtIWmpWnf8anxzudfT1Fp71PnnH3v/dUYd/Bw9t5Va33XXDOtuVbVFpK55AfFx/DJSNfhohVkc7rmsuRVbuvtJ5SlSe8gLyu3SwI7WPXDwYH2TVbZYH8v3V6cnW2NgrJeDATrtZ+TgpI8UAmgtHssSVQHogm+GK8qEWfYMOdkGZvuvuJKRFk5dCmj5szWQbT+xuA7JBUPn41xk3EW8FGixVRyw1hrz9DeWskXJZwqEyo5MmRwBMay0/3tQEvkUumvwG2JvFUZucRFVQUVI45210BMcTRODMwmyY/ar62tta99qQqolSy/JTu4Ck6s4juEqrvfeVfmCMdT27RdYk6gLXFmS8gS52JO3rvn4RRHjJXjGx/JXMk2/7qvol0iU3Sd0m1zta+HGHjJCVtWuvOoe0jZ1D7tCuadpcQZrbNaSm9xLKx+13YMK1fKSo27OVjBandFy9/GeJv73bON6vkcIXrH7zhVguypebrNeHQDjAp28KeXx3TQ0HkpfqN8l/zj75L0oEO7K79L9P7SOXfQ36ttL/SpgLEO6eScz533MbSXu6/7zQlnURlrpd7dN2yMyY5knjL57kGzS+3VEn7VblsoVQTQDXQw34NN6CZ13W+J3qjvdSsJl9jdvfgDnlmVWyqkLEBIuNBRfJclQccm86tkhV7rb+eb4l4HftMn3UCqzuSY02lde+c5bDudW2er1fZOulPg7vBO3zEvnW0moHLRn3wNNsHWs7kLUwst5gG95/BFCYE6kJfO5we46oBPiSc2fCoRvVdfcym3sf6NJT+6/cCO3I+9IbF775Izdtb4skO1jYYNljBz/sJSbtv6udo0NmZ8VWebeMtfvVxhbvzr8yleQ/fo+2dstJjEuTO1dZzfKNHavfjUEmKVPCubaSy6CbUxv3WTuTzX902SH8bLHO7GB9poTljYWKKHSqbrwNM6l8ecM3/drw6gNoZ8JL+plzrUIbB8Pwt9dc21bY7D0fR5kh87NJq1D7vOxFAhYE+4yeKfMxrsKTX5rdRw2O0h9LYVjkr3bxImlAVFK9DlZHG+baOpw3H81veGHN0qS7dSwIBqk9JK2zTsRxMk2y7g8D6HN7ln929Wl01YhrfevELRmbwCRg6D7ztYinPHEZS5dHCnN7PU3+yPrEleQ6Us0oqObQu2b5j4fs+QOwFfJpSzKJHBSPte/U3gIoEjucHBU+Ks/RQtthwmWWn3Fxh5PudPm0s5K4FTMlqvjbNq69IOl6CJksHed7Cj+LCwL5SDIOhwKr3fMP6eRTHqa70qcoibVUMBiP/lPFlZV22h5LVetdsX6XKMBDsOXGL4tIkj7kBXckRpdrkz8lWKvkQuldlVSe0SeSOLDqmSyDGenDJtIp+Ykx9Z6imO5FHCqNtuiSeJvSkZEpAI4DY9yZ1Meiansfv2IkmP7sF1SucPe46UDAjeBNPGU1Cj3VYpJTOXzpUpeR97jaF5LChWBszxFfhIeuHHoXFZDZnSdWRKmzk6fT1Et5Bjxp1OkpQQVHjO0kP86AQyoDy0W9Zf848+rfNgzDH6xBxTgef/D8nYEG+JbO0SBCiZdU9lsBKogiZzmIMiSBPAjM3TelX3puNBHvHTH/egAz2bUzqmg4bMIi50LN1nHFVeeQ00R8/f6WBzV6A5pvf7unyHzO9xTcGLfqCn6SOvC1TFNHfeB/03p/vZXMzKVkqwsHu4jMmOhpknto6xT5Le5i7bxTbRgVP2ao5xBRXuVcG4ucGB1h9Vgq4q95/TG3wKfkvXPtfbYsbsriCZvt/GH+j2zxiY0/wlc9WrRFWzaDMbv8Rv0s8x+97Vd7V9Dp+hrWJD3Ltzkd2tba70pGtKp3nekN4RjKri0Aa6hv8iIS+pyt9Q0aMyg4/G1zGuknmCT7ZM1aLkMr3UD0C7fcCUj8K3Mr7Xuta1jksOk0/3osckUrRTMs1357YCreFrsjGb2oLyI/mQdT4DHabikAy7zFPnKDg7ge00P8hTjdfQGFdwa/uB8eVvYi4JIqnaPZttipvv79XPHRszPicdzpZpW3f785i+6POSyOGD8uvZxr5uN49KXuk2MYjvmy/8PufSeC7f2LxwWC+fubbG8ju9+IE9YbfoBu22MMHO8J3ZnjG/VT82tZX9vpfOYwPMHzqlP2f7v+GzGjf2g25XxWFOWtDkey7VQ/x2Mm2Rjd2QNBL7SVrVyxw8u/RQba0lN54p+eb33VezT7VtiQzM2ZIj6fMkP3ZwtBhAgqz0WtnS1H66Jc2v+0k4WIEVhAgqhl6L2r+f39rb2V21XfLM7neUQtf+yKHtFpveb63v40rxVln+1Pvoh57ZH6fudxgKnLsZbWOKOwfNVWPhf4fK/oa4+ZvxMHZL2l6vzPLMbvmb+1DojIsAbMlBbUvlcqm8FSPcyRderi6LKY64bXMxQFash6oWpu5HXhhDgXc9W1/r1a3btKV+s59zpO7NWZlybufaPyXv3d9aJZHc4wxLzNZlW4CVQo52BQubyNSYHhqSkbm++NycEPiNve1g2zEZ4z2kb7TBP2NjBW6Tebp0PIZY1L76OR009NvqX+ktTqrXhfd1+7b8lozdQX1nk/M+qk170VlTc3Wv9mqKWV+Pzc2NvfDfz35Uu+jpIZncpN1z80s/2E5JjCXnRm3y7E112tBc656dscmzp75LLsb8x72O6xq+5qbc1uLSvU9324uFhq4vP/S8vXKb68PUmM39du3PjbEkgESrRFP5UdpYVccWI+rg+GLjcz6ii/z1t9HOtXNuLs/9fpPP65whc7IfA2xynyl70r8PuefrV0zn2ewyf69bAbt227bpz678JsmPXRmJtCME9oFAlZRateyXbFKOsv8C0SXlnPvQvAO5JQOk4kjllNVqK2IqecrAHkgjjqGHKLXlrAwddGyFTTXW1CHIxxCq47qaeXr4oy4RporozGc+83HbAFRUSuLt+it6D5/esdEC22qsNteWKFsn2dAl50YdG4TSy20PHz4WyJk/5otqmv75dHVwr4rEobPrjgU+6ePBEUjy4+BY50khcOAEqqRUuZwtLlXaJjPsJGilyUp8j+aSN6+0VcZqr7JMuKoPZYRTZ0Ic+EAdRQ/k/CnNVNrqbIji/NWvfrX9O+fnaE62bTOUmafbUFv3N7Wvu870sSffFiryqpw/+mJd3kfi3WypsW1JElcpu6qPXXlN85HI82hssy2ftoOrCrJdLtf/R6C2pamGsS2jqi4lnm3FlVh06P+SqvRwDYG9EEjyYy/08tsQOAIICKycH8NZ++53v9ue8WI7jvMHVEPM7ck9Aro42UQGV6LHmzq8UcMe56O9z4c9ZrZk2WfPmeHIcG6s5ggWuq+jO+x27tLzj/V5ethjYWumwJaOVEbsXBTnGgwdIn3Ybc3zD4eAMwTs/Xe+kG2TzodIUuxwxmIXn+r8nToDTvvojrFz9Xax/QfRJgtv/AJnX6jKNX9smbQg4pyYbbczH0Tb84yjh0CSH0fPWKYnIRACIRACIRACIRACIRACIRACIRACAwSS/IhYhEAIhEAIhEAIhEAIhEAIhEAIhEAIHNUEkvw4qoc3nQuBEAiBEAiBEAiBEAiBEAiBEAiBEEjyIzIQAiEQAiEQAiEQAiEQAiEQAiEQAiFwVBNI8uOoHt50LgRCIARCIARCIARCIARCIARCIARCIMmPyMC+EXCSs9cHOv36137t11Y/9dqrCL1W7Hvf+17zn//zf27Oec5z7ltfdvnG3mbyv//3/25f47rk5HmnbRubk570pAd2srbnvf/9729P+c4J6MulKTK+nNWx9M1N5/wmbJboB2+Potu/8Y1vNL/1W7/VXPrSl97kEfnuAgL/8i//0r6Zy7+l+vPnP/9549XexsZblm52s5u1duFYuMyJN73pTc3HP/7xlpk39VziEpc4orvelYEjsSP0w/Of//xWFvkbt73tbY97venS/uy3H7m0HWt9b4l+XetZQ/fhK7qOttfJHmS/9tP+7ufY597/H4EkPyIN+0aAgvBKuIc+9KHNL/3SLzVPe9rTtla4FJt7cGrq4hh84hOfaG5yk5u0r5/zqqz9uBirH//4x4uTC/vRhrF7cnYf8YhHNE9/+tOb17/+9e2rROsaYuYz75+/3e1u17zoRS9qnZGDuMjCP/zDPzQPfOADmxOf+MR7koVqr9dR6v/RYsQj4wchiUf+M6bm/Bq9W6IfyKpEJv3xR3/0R81Nb3rTNR6de/z/CXz+859vfu/3fq+51KUu1Tz72c9uX829RH96XbLXTL/0pS9tX23+p3/6p6u8Wtp92duTnOQkB5Yw31QY/ut//a/t67Xvf//7N3e+852b85znPM1TnvKU5ld+5Vc2vdWBfn/MjvVlAPsj6eL73eUud2luf/vbt0nSe97zns073/nOyUTpEAu+w/e///3mUY96VOO/9+JH7gK/Mf16EP7Md77zneYWt7hFi+FlL3tZc8YznnEXkOy5DQfZr/22v3uGkRssIpDkxyJM+dJeCDBa3/rWt/ZktCjqs5/97L+Q4PjiF7/Y/P7v/37znOc8Z9+SH4z4H//xHzf3ve99dzLQttol8fGQhzyk+fVf//XjhmqMmYQRp/De9753c/GLX3wvQ7vxb9eQhXroBz/4wdapOloCr8j4xuJ0zP5gbM6vAWSpfhCQmHs3v/nNj5o5uAa/Ne6BraT2BS94webWt751m/h3LdWfkh4vf/nLV0t+/OQnP2me+MQnNn/4h3+4SjJlDUbde6gOuOtd79r6AHe84x3bRA1mR0JifMyOjcnA2uz2637vete7msc+9rGtDJ7udKdrF5Dmqk2nbPpS2d+v/qx13zH9ehD+jKQ138/F/zsS5scS7gfdr/20v0v6m+/snUCSH3tnmDvMENir0ZJpFdhf85rXPJTkx2c/+9nmJS95SWvIjxRjMcXsMAV2r7LQbbtyWiXdR0PyIzJ+mFKZZ29DIMmPbajt7TdL9efayY9vf/vbrQ2WADn1qU+9t07sw6+PZFk8muxYd2i3kcEpFktlfx/E60BuebTKwYHAy0NCYEMCSX5sCOygvq68z2qGUsfuVo8lz1c+J8t+8pOffLBEVZb0pz/96ejn9WzlorXi1G1Dldb625JkwF6N1gc+8IHmlre8ZbuC0N/asmnlR/XNCsQJT3jCWZw4qvgQnG5TbrmXcew3zmrWz372s+ZkJztZ83/+z/9p2Y+d8THFbKrTtvj80z/901ZyNwtzg5XLutfYeDkLw4qolci1kh9zcj33+ZL+j33nSJbxsT6RV9faZw64r/loHiw542bpuNT40nndNk/pjPpN9dO8tK1ryTWnh31Ol6/dz/7c2sbGuMdUwLlfzJZwPejvzNkUY1hnLNGv7E7Znjlb2+/LUls6FXhuOi+10Wrx+973vq0rSdaas2Ms55If+z2XpmRuap7vxY5tOo5TenqpX9G/xxTXTZMfcyyWyr427sVW7+W3XT7lS/Gj5/zkub7Xfdca8zFZmLNJ+yFD3XsuYb+NLpnitolffVC2ZZs+HlTbjpbnJPmxYyNJ+bzgBS9o7GG7ylWu0nzzm99svvvd77Z7J51r8bznPa9NXNjX+rnPfa75yEc+0u7hkxz44Q9/2DopZzrTmZqLXOQi7dkOv/u7v9tc73rXa4ME2zee+9zntgkEDr7/vvGNb9xc97rXbT/n5NgrzDG7+tWv3nzmM59pHv3oR7dlpAJMiokD9MpXvrJ93pe//OX2zA3luac97WlbkrYhPOEJT2gPH/VP1YS94d1zHgQunu1gtkc+8pHNmc985sFRYJBlw1/96lc3H/rQh9pDTT3Hv/vc5z5t8qaSHw960IOar33ta+0+X+WDHHp70WufbHH9wQ9+0FznOtdp7A+2RcR+1LEkyBe+8IW2/x/+8IfbAMT+a9z+y3/5L825znWu5uEPf3jzxje+seXzq7/6q83f/u3fNl/5ylfaNivzVHbsutjFLtb+d7dNEgyPe9zj2gPaHAAqiPd7/61t3XHB+U/+5E/a7T36TD6MjbH65Cc/2d7HuGjnJS95yUlmX//615sHPOABLSNjUIkDY0++HE5rr7n7Ozjufve7Xzs+Slif8YxntL+z+uf7DrHFyOGHHJOSgakp5Xsf+9jHmote9KLNOc5xjoaDoN1Kli984Qsf99Op8Xrta1/bvPjFL25l/zKXuUxztrOdrWWr3RwuHI3Tla50pfbv9hkr2/Y8MvHe9763ec1rXtOO+/Wvf/12/kzJ9ZTcSwAuHcchLrsq4+aIuSUpYyxsObvGNa7RcnP2wKlOdarmNre5TXOGM5yhnQf4XuhCF2plyzx84Qtf2M5X42BMyPMVr3jFyWQFGZ/Sb8b1Fa94RdsOuox+owfrsE3zwT9j+brXva7VT1P6QBv/8R//sTnvec/bnhVAfi93ucu1e6GdoWMOm2tjOuOjH/1o+ztziE6j95zN8NSnPnXS2aUjVZGRdzJJD5773Odurn3ta7d8fG6O4XWWs5ylrTrTrhvc4AatzJqL3TlPn2/a9zEb89WvfnVQP9QcoMdU4LFB5v2b3/zm4yUg5/TstswOwkzTjaXTnZ10/vOfv9UtDtSmCyXBh3QUFg7XJAs/+tGPmnvc4x7t/JA4d16H+9he+J73vKd5/OMf3+pdtmTM1roXu0jPscPdpPtS/TkUeH76059u20OOJOnMZedxTR0Uzg8hq2ROP+lUOu+yl71s6zdUO/G6/OUv39oPY2we67c5uMacnWLJNmNEr7PLxkz76PW5uTSlc8gcXTCmT251q1u1fbvABS7Q2rC+zzHnb/3Zn/3ZoB27+93v3tr5MRkwjmP6tXTLO97xjuaqV71q60PSX+7Hr+jqyym/Yq66Z4pr+Xdvf/vbWxtCZk55ylM2+sW/GbqmWNRvyL45Stb4T0N9WuKjjumSqd+yec985jNbv1z/zCGHCT/pSU9qfVPJcvOBzPGNzC0HvPMVtZUfzMdzn77/taTva4y5Oa8P7Amm3fOA5mzSGLMxGXrWs57V6ho6zLPYDIzEAXzmu93tbsfzB5aMGwbaT67JJ1+UzeR3jPVrSudtK/97tb9TtmxOX079tnTZX/3VX7X+gUQx3cQXYn/ucIc7zCbhDsLO7sozkvzYlZFomlZpSl5IFlAejPpb3/rWNnBg7AS/lOiNbnSjVnEI+AXnJj8HXKAq8cFJE3Q4MMuBdJQQ4ecguB/HhNMtCBXAmDQ+57RwyLrOuwBD5tr9BUKe6W+cjDr4R+DzmMc8pjVMlL9kCAXlsiLjcM3Tn/70xzlxlLD7vPvd724TKYKPqcvJ9Zx/DsZY5Yf2azdmxQhDhrK4CsrKkWTEOC+SSozWVCbcQV2ufuVHbVVg6DBx0BxniIPLYZYg4kwzlBJTxsKbESj+WrFmgBzO5t7Gwt8lT9yT48VpsDfToa7Vd21/2MMe1io4RmCo+mWKWX+VTD+wk7jp9lHSgKxw1o1f/U4bHZYq+aEcmmxwBJYcnsqB4UwKovzeZbwoZrKvj0vGq/rcP2yRbJF/MilZw9gKOvDCWjDJ0JJXThkneU6uzYspuRfwzo3j3MFiuyrjDCcZloAUoNfBYhw5CRIXJwQjCUkJKXqodITPnfcjQWisyP/UNabfzFVOo4CCrEpUaJv/NufOetaztrctuZjSB8afsyTp4KwgVWA15+hCTpqVOnNhTGdc4QpXaOfxgx/84FYXuuhb/SZbYyt9ki1YcAbpRckv2wnIqOBE2yRkBT6e4aJXBA4CGbbA/Bua80v6vsTGDK2ia5u+4VPz1pu26DYBAB0wN2+3ZXaQJrp0ukBakCB55qIL/+AP/qD9Gx0lyUPPSHqXvTV29CKHW/LqLW8g5l1VAAAgAElEQVR5S/OlL32pHV9X2curXe1qrX2esrW+P7TSvUR/+m0/+WFlmZ3pypXxlLAh++zM1OW5dNTQAap+L4kiYWgu+K4+S34ItteYswLEMZbGY0hmBRJL5tKYzmGTPJPfNaRP9I8ekQCuuYdv6cU5f6urr8YODe7LgDFYol/9jt0mY/RGyTX9zR8kf3N+xZg8LOW6aeXHmE2vdsz1SfJpzpaz1WPX3G8l/V71qle1Nof/QjcIhI1JLbTRAb5DT5SupA8sQNL7bNiQrE71fa0xr4XA/rjM2SSxwtAlGTonQ3QDP5Uclu033/iLDr8Xy7jm2EvK848rtmATzU8VEsaC/tpE55m35GnKr57Sh9va36l7SlYs0Zdz/hObzBc3NhZLsOKviY3YpbkqpIO0t4f5rCQ/DpN+79mlJDnPtSJv0suUCtBVKgwZWbfhPFvF5nCV01yHgKkCEcCrMpCNF8wIZitw5YR7ngBG8uLJT35yu+JE2TN0tWrO+TOZKqj0XMrf/Sggyt4Kmf8+zWlOc1zvNilXHBqOJYHhve51r+NOse4bkjo1nWKpk67LGaDAJSvGthZxcseSH+WgUuacXisRdRk3/aawrYjV86zCdBMMFLYV4wouy3EVUHD4BOuUmCBJAM/Z9t+MhYQQRbbX5Ef9nmHm6NVV8mH1wtiX0bbSri2CsPobB7Sc/Dknun/4LfkS3NUbgbBTxTE1XoJSbR1yGsm536pkOd/5znfc3CCfqhEkogS9Na5Tcm1cGYwxuZe8M0Zz41gB8hibXZVxq/scBHLMoFbyQ8ISF/OGk82xoZ8wNY7dtyyU7BtXFQeM8Ng1pt/cg0MpQSfhwJEz7xj6Cki7wcSUPhia033+czpDAIKHoIjscr44YhICEq61XbDfT4EHmTK3yQRnWRJY4pg8CyDp4XLo6vecSE61hKiVtCnna6rvS2xM3zmvMTfGkoCVuO1/b7+YHbSJHrJXVm/ZSclm+lvFHV3CNndf81uBNP1NHnzXP69cpUPYRxVFxXTI1lrMKNvS15VDbevrTzahGwic4hSnaIMGiUn6qir0tJU9lARRnTint8eSH57lQPDShXWfNees+TLGkv7ty2IluDeZS93ERfWh5tnQnJJMEtC6hgLaOX+rq6+WJD98f6l+JSeS0t3x7iaw6M85v2JIHjbhuh/Jj6k+WaSbsuV9+ez2T2XRkt9Wgtdc4vfyfy2gVWKhFgCvfOUrH6crJf8kjy20mGebJD/KVi2xqXNjXtU8/XGZskmSE2NvGarkx5RvOiQDFeRLyLJz9NUUe4kTi7/0VcUWxsHih4sepls30Xl8FosmU22f0ofb2t+pey7Vl5u2y/fpIgkn8d9+vRXzoO30Xp+X5MdeCa74e5OXgA5VOPSNcf/tJrKrHGSKmHPloiDci8KV+XNRpsqibGvgNHEqyvAyABIBkhsuk8TKiZWMv/u7v2uztAIcW2nq4sRxqAUDMrlWYPsVEgeR/Og6D/3khz5qe/9tKCpfGAQO/djr8JYkP8beZGNLh7Yw2FgrjzQ2/eRHJToqQCYH3b9x4Kwyc5x9x6qx0uraLrTX5AfFKLnWl7sy0jWm+iBJ1k10rJH8KEdfqS4HRX/nxktQPpb86FajqBgQUArMrPAL2Mk+w6syx1aKKbm+053u1M6PMbk373zWHzN9GvrbmLpYkvw4DBnvrxgaG1sdzHlJB4FVJZJUO0mUSJz2E2F0gBLYCvrHOMyd4WMVwzyyIiuJJRnQPQtoaAWt/7dagafTqvLDHFDeL8GgbH5OZ9B15FXC0P0lmG94wxu2q1G2PAxdpUs8d2gFvR9gd1do+rZhyvmakpMlNqbvnJdscha75+v0v7cfzFY0r4tvNWSvBH0SCIIdOorjzSnvy3ONi4Qx3SEJa4semZAUs73P4gRdOmZraxvmWOXHkL3x3dKflYytt72c4AQnaN/IoyqOjJ7oRCdqWZg/SvNVbew1+TH1Zpk15qwAcoxlNwlfbx7a61zq+1tTc8p3x84cmfK3/G5JtUONt+3PS/XrUKVO/29zfsXQhNmE634kP/oJuG6fyPOULS9bPdSvOT+g+1vPkfQi1+a2Bam6xnRl95mbJD9q8WGJTV0y5uWX1HxVGSuhNmaT5pTmnAyNyQC7bT7zJSwabhtbdNvXfdYSnSfxMeVXT/V9W/s7x9Pnc/py03b5vu3pdD/9aDFW4qou9kbCnX98LF1JfuzQaC9xTMeCA8qZIzYVXAjClaZbtbdvnhLvv6qQk6c6wXkib3jDG9pMq4DRqh8FJUgeWuHvB8pdx33t5IeJW4fGLQl2yimfSiqNiUE/+aFs0vPrUMOxvikllHCyQl4lkUPfXRo0y5Zb9ZawsVKnHfWe9iXJjy6zsaDlsJMfVlGtkNiOQNaWJAHLKcXHpRKhG9xKbL3tbW9r99hb6VL9IftN/iWSyukZk+u5z0tulo7jmJz1kx+7JOOqysiyPgqWlFELmAR4EmNWu2zHmGK11+QHvWQeW6WSPFRxUSXp3UTwEn1gDFS0SYzRh7bzCGwl0+p8pKU6g37wTJVYtYKujUOrZXPJD/qYc2LrYj+BfCQlP+b07CbMDsM8TyU/VFbSUarKhuxtN/nBTkqA2+dv1VJirRIUEiFjtra2D26a/Cj9qUx9KBAYkqulfLuBlUSOMawDt8cCnLXn7BTLvk3b61xaI/mxxN/q66uuHdOGrgxIgoz5YH39ujQQnvIrhmRjE657TX4MsViS/Biz5VOyvtTOu4dFRT4xPa9yq7Yi+myt5Ef1nW1de8y747LX5Ic+T8nQVPJDtYfthKrEt40t5pIfczpvU/nv64VtfI8xOVyqL/eS/OCzqfqXxKxLLIG/7XvH0pXkxw6NtqDPAT61h7qaxtGwmu3QwbHkx9C2F7+v31rtUeLaLcfrbntxb1lmir1W90xGyosz62wRgWa//N8zKGhKlMGtLQWVRawVMw7gNm9L6RqUcqqtINtvK3hdEuwMlWOXEbN9wsr9WJl6P/mhlNmqX5W7DjmoFCrHt1um1932Yo+4RIYgci5oVuJuC4FVxNpKhKUSbKvOqjCWJD+6zMbK1SXFhra9cNQlESTF9qPyo8q2yR6HwipEf9tLf7w4K93KD46mMaySPvNBEOE+Vk0Ey5jZp8tpV8ZM6Y+Vu5Zc+44VijG5t92BrM+N46bbXnZJxqtEX6JDMs9qSZ2ZYe54645qiWJJFwxte/nUpz71C1vi+up3TL8NbdfobnshQw73YtT7FUFDOkLiUJvpEUGVNncTtnM6w2qVSjvJk/qdaiIVWdiMjTcdOFQxIFnq4kzZUjG07UWpbiW3t115WmJj+vqBjuTgG+fSe9pqNd5KtCQSvbBfzA7aRA/p9NpCSsfQUVY89X1o24utWHSp1Uf6u3QS/abag0103hA9N2Rry04uTX709afE25IScFzJnT51t6kO8e4G0+Td/FE5199i0z0oc805K3E0xpKtHTrHSkJz27m01+TH0PaHvr+FFd0zZce6MuC7AsYl+nUu+VH3mPIrhuSgFhaWcN1r8qNv0+f6NLbtpWx52eqhfs35AfVbc1fy0+UcL/q+GwBXpYbFle4WQXO/fE2HIvcXHfs2qvrugOW1xnxs28uUTZrSDXzjOd90SAbKF1bJTI/YBju07aXGjT5zFEBtk+nqKvOs64NVRcvYVr/Seao+LIRtKv/7mfxYqi+nkhRj/pOKRYmP17/+9W0FYq6mSfJjh6SgDlFT9lQHnmoewfWZ7SdVvlRvbanm1ytZa9JX6Wz9ljPOyHb3rqoisNIp2eLi4NnL2H02JeyQVIanDjO0b/+CF7xg+5tqq+02DmpV1mtPu2DTVYF6NwMrOSCZQvk5UFOZ7tRVWXnVLZI3lDUWVriWJD+GDvnzPMETJ9bWnqlXZnouxcvIWX2RrRYAjiV2KmFCydf5KHXgqW0vFK5DP5UbzgXNHD5j5jyXOkSWsyuBIphnHIcU3hSzvqNYfOrA01q11k9OPAPljQBDW1y22fZi2xUZKSVeB546+0SF0ZLx4kBYJZcsFJApyScPtf/eFgyfu1dVyNTBfGQOz7qs2tu2NSbX2jf1eR22Nbd96UiUcW2ufd5Wu8p41tkGEkvmRx0kVweX2aNbh0WaMwJkyag64GyMxZh+qxU1968zjSQhGXRJUbqstuMtSX6QBUkd+/ZLV0pi1dk/czJon7HfCrxKF0oGmJeCrrG3Gqg4IZdYmL/1li0JE/ekO9xXZY0AuXSsyhuJGrqAQ7pt8mOJjRk7EJm+7h6O6VDQeuNB98DT7oHdXT27LbODNtFsXV9H6SudzwbQUWVvBUCVHK0DT1WW4UR/YkEeSsboIjbTNin6ZszWksOx5Mec/sSrH3SwX90DA32HjJfc1YHBY6wl3ehN97WQUok/Aac+2QrU38q15px17zGW3fOoJKTqXK865HVuLo3pHCyW+Be+158zQ2eF9P2tSiZP2bG+DCzVr3OJAsmPOb9iTBaWcjVmAszuuSNTc7mqSsZs+lyfBPdztnzqYN8lv/UdZzTxi1yCf36x+WBFvQ6PpwP6h7qXr1mLSLVFy32m+r7WmI8lP+Zs0phuYEvmZKj8W8nL8gfIj777bVXNzLE39yXfJZ7LD+7GHmMHno7pPL4C33zKr56S1W3t79Q9l+rLqYW0apdFGTaZf8FWiTXobT7c2BkuB21nD/t5SX4c9gj0ni8BYXXI/lyOpdUh2U0BOgfMirC99hSB15r6jrcTuChVZXj1Ki6vnXNRNC4BCWVkAviOTCMFIhC354uzzRlzkKbfUMiexbkQ/NbrqOrNJAJ5Dp421OcMgTZw1ilbK2MUl79zTLRbYCArznDMlUiXk+aZJrZkjddy4eGkeskd+y5lM+1p8yYCQVH3bwIk/eW82c4j8BCoUPrdw6rGRMFzMaBIvXrYqwgp23L6/I5jTylX8M3QWRXwLMGarRcOmuNsYi1Ak6DQB1UK7u0eAkWHn9bfKGdjTi4YCr+1Hcnl3l41bCVCf5V7Ci6dCcKxHWJm9cGYckgcBmrsunysTuEouGWQnG1gW4D+OBfB76yYW910gJfy7+7frAaWPA7xFChzEmrV08qjIED/u69CZVinxqtKBPVdMoksk7lS7D7Xf4miWoGxMs0o9BNuS+TaHBmSe8GPxMvcOBqX7sGIfTZj43WYMl7OirZy3J2JIWll5aVWyshnvd3A94oleSQLLpUOZNvctRo+dkmyjum3Oo/IOJMhK2zmornpn1cek2cyu0Qf0CGCJIkEq9fuR/aNk1Umc3VKBm1Lkui1BUBix75v/VQZU1tnxvop2JI0oS/MITpM2yV2OSv6SDdia664r2DZHJFkMhf7c96zlupCtmXMxmA6pB8qsDeHHPBKdznclZ7Cjz4w3niOzdu9MDtIMy3IMt8l8OlYOpOjrPKxq6PK3kqaWellC31XYCSxy9aSZ3ZVBRp27IBEqi1bnjNka+kUY+6NX/QjOSVj7jmnP61oembXhpTuIVcSzORMwo5uIYP8iLlLO4y7KhYJDw6415VXO/W73pzA/rjWnLMWTPgSQywlwktm2SYVlXjzSebm0pTO8dmSOdX1OZydYi4IPAR8U/6WpBldKrHUt2Pm25AM0Adkc0y/OheEPXaWQo0JFuYqeaq/1RsEx/yKStaNycUUVzqsL4O2nfIzxg6WL9sxxEIbl/SJb2kBZMxWT73SuWu7huy85JZEDn+HzpbsULHg0FO62hucJG3oQEEmOylJyb/kg7CfzoNynyH96jdDfefPzNnUpWPO13PeGd2gbXx8CXhc5mzSkBywj3TZlAxV8oPeJHMuOsgcIZclZ0t8MDEEncn3V3FKf5nrFgVK3vr9GtN5qkTn2j4m+3u1v2NzYIm+tHV76m0tlfww3yTp+Zxk1Zy0MDN2Htmc/j8aP0/yY0dHlWKhNPvl2EuaO/VbTgRlxYmuINVzODQCMJcAxXf8LwXfr4pQfll7xpR/9wOa+rx+b1Jzyvrf5Vjo39LTh205GbrPEib1naH+L/k9NpjgtPRVUUOc+vtY557NKNT+ahwFLt0V6rnfb8psWz5z7eh/PidDS8cLG0EVJn2HTV8kvWq8PBNDcj9U6TPXprnPN2Uw9P1Nx2voHtuO4ZSMD7HDkh4ZcpT3i1Vft3Xnx1T1VpeTpKdAVvUZx6kuyV6JMgGJALa2wg3x1D9yR7YkkP3/IRkckwntnvrd3OdryNo2NqZY0NvGnh3guPcTnvvBbI0+L7lHrbYLakpfD9m5utcYxzq3h2z0bW7dd87WjrV32/m1F7mqZw6N9xTXNebsFMu5Md1Ln+fuPff5lL/V9Zum7NjQM7Yd/7rXXv0K99kvrpuyWJvPXtku9V2G2j3V97Xata1N6v9uiQxVBZoFInpjzk7O9XHu86G+DcnpkrbPze39+nwv+rJbkSI5vW0MuV9926X7JvmxS6NxDLWF8rF6YRVqbtvLMYQlXQ2BENhnAlbYanWwn8j093qt5tIk5z43N7c/YAJ7PaD7gJubx4VACITAThLY9NyXnezEEdSosTM/jqAuHFhTk/w4MNR5UJeAbQ+2b9iqMHbYaIiFQAiEwNoElPCr/LD1zHaFWoG1Fa7OB1CSm+vYI1BnotTB3So+coVACIRACGxGQJWGLfDekGXbknP/cu0vAdvbbCny5jm+Ta5xAkl+RDoOhYC9efbt2VufKwRCIAQOkoAg90Mf+lC799keXP9fBZozEOzhz3XsEXA4t7MXbC2sy1k1c2cFHHuk0uMQCIEQGCdg+66tLt1XqtYZFOG2PwScUVTnPHqCsxXnztnZn5YcGXdN8uPIGKe0MgRCIARCIARCIARCIARCIARCIARCYEsCSX5sCS4/C4EQCIEQCIEQCIEQCIEQCIEQCIEQODIIJPlxZIxTWhkCIRACIRACIRACIRACIRACIRACIbAlgSQ/tgSXn4VACIRACIRACIRACIRACIRACIRACBwZBJL8ODLGabKV//f//t/2wL7/+B//Y/Pv/t2/m/zu3//93zd/+Zd/2XzjG99o1jqAyAFxH/vYx5pPfOITjddD3uxmN2vbkms5ASdj/6//9b+ak570pMe9fWL5r/f3m2TrZS97WeNAwJ/97GfNbW5zm/aw2iXXfsjbkueu/R0MXMfC60/X7OsmummtMVuz/Wu1ael9DoNXtY0e/9SnPtX89Kc/XdTcs53tbM2pTnWq1p44aM1BsUfbAWt08i72bxO9qg+f+cxnGrJV16/8yq80F7nIRVqd/rWvfe14433605++Oc95ztMe/NqVhxOe8ITNhS50odZG/fjHP25fCf3Zz362OdGJTtSc4QxnaG5+85s3b3rTm5pLXvKSzQUveMFFMrTNl/S922Zt1eah69/+7d+az3/+8833vve99mN9OP/5z99429yPfvSjX/iJz05zmtNs06zj/WaX5Ma4G5ePf/zj7eHO17rWtZpLXOISo338+c9/3vz3//7fW7kvf87/9v+2az7e3/zN3zTedmGsd+2g4iGmu8aPQOya7cTtc5/73HFz9Zd/+ZebC1/4wsfzw4y7N7jVdYpTnKK5wAUucES8RZIue/e7372TMrtnJbjjN0jyY8cHaK55lMMjHvGI5ulPf3rz+te/vvmd3/md435CkXmNLINXl799+ctfbu5whzu0r5m96U1vOveI433OmXCS80lOcpLjgnSBu1Odn//85zfvf//7G+/2PvWpT73Rfff7y0Pt3u9nDt3/X//1Xxtj1g+ivZrqdre7XfOiF72oue1tb3sYTRt8prY+9alPbY2P13/e5CY3aZ3cBzzgAb/w/f2Qt10A8Z3vfKe5xS1u0TZFEuiMZzxj+9+7IlNrMhrr6zbPmNJN29xvyW/22n66TGC3JJG8pD2bfGdTXb7JvZd899vf/nabuL7c5S7XXPe6123OetaztgGQv3ktMDuDz0c/+tHmiU98YnP3u9+9/fv3v//95lGPelQbXD/taU87qhKE+lSvQGZLd6V/dO1f//Vft7bCa5un7Lg+0N9PecpTmsc//vHNk570pObWt751c8pTnrJNcHzzm99s7nnPezZf+tKXmuc+97nNpS51qVb+jbWx5Vv47DGPeUyb9Pab+93vfs1lL3vZ5sY3vnG74PKDH/ygedCDHtTa/re//e3Nb/7mby4Rua2+o+98kCc84Qltn7Rdv7p+Tt249IEAg39kwUfffvKTnzQCD36Q3/FdTne607WJnaH7TDV0SGdgvva82NbeeIPRX/zFXzT3v//9mzvf+c5tYgs3CbChy3P++Z//uXnpS1/avO1tb2vHVJKz/7fD9PGGfA0yYQGOj/Lnf/7n+yqDmwruENPD4jcmR3u1nZsyWfL94kYH3+lOd2re8573NC9/+ctbfVcLvcbdW9se9rCHNfe9733bOX6yk51sdiF4yfPrO9vOvblnkONPfvKTrT5+yUteslMyO9f2I/3zJD+O9BFsmjarz7A/5CEPOd6KvEDt7Gc/+y9MKEaZ8hDEbpr84DRwfCVO+sqbkaSYdjH5MdXugxSBD37wg23VTZ87o80hufe9791c/OIXP8gmTT5LQKStD3zgA5srX/nKrQMkcTPkIO6HvO0CCAbK2LiMTyWudkWm1mQ01tdtnzGmm7a939zv9tp+TtYf//Eft07UYVT5bKrL53hs8vkXv/jFRhJWkqP67m8SHCo62Je6OKF0liDYJfnxrW99a2eSA5v0e8l3d7F/m9pxiaxrXOMarWxLVHSrRAX/got3vvOdzVWucpXjIXnVq17VvjaxEhpklJ2XqD/5yU9+3HdVU0iUSUrsZ/KjHigpL+iRxNBGlUj9S1tf+9rXtknrD3/4w8drV/Hzm734LFM6Y0252cbeqEC5613v2vb7jne8Y5s0ksRbotuG/Lld8fHGfI3SV895znMORAaX6I7ud3aB35gc7dV2bspik++bq4997GPbRK0xNt8l8erS9ic/+cnNXe5yl31ZeN1m7i3t367L7NJ+HGnfS/LjSBuxhe21ishZveY1r7lq8kMw7L4SIEdS8mOq3QuRrvI1TqaVp02TTqs8fIubLFXM+yVvWzT5wH6yKzJ1YB0+Bh6kjN8KDEdrSYBwEEim5taaz9d3AbLV4brGkh9/+7d/27zlLW9p7nGPe7RfXTPIW7NPa91rF/u3afLDdgALHi7Ji+72jqo8VNGnrwJklyqPZzzjGe1Wx/q+z1WPCjBVStR1UHJaz1OFc6Yznald8ZWU7ldMquB6wQte0M5jMr1fyY8pnbGm3GxjbzaVke582dXkx5ScLfVX1tILm95nF5If28jRpv1c+/vk2KLE7/7u77bz3Pa7Zz3rWW2Fh2u/kx/7yWzXZXbtsdyV+yX5sSsjsXI7PvCBDzS3vOUt2xWN/irMtgZRKacV8Pe9732DKyWbKnZbQDgoVo9OcIITTBKo8jdfkjzglJ34xCc+7je19UYpZz9omWv3muitrDDOQ2V39iYqb9t0u1H1zVajTUtyl/QNnzpvxJ7o7rVUMa8pb1PtGesP7iUbS/o8dZ+x8ev+ZqlMMcrkfO0yTG2pOUEmDiJQx9iZL/pi/nlmrR7rY8kQeSVHfVnqM99vud5UDugiq+LGf2x7w1rMp1j22z01tzbt49T37em3smbLS11jyY8f/vCHzStf+cp2q5592JsEeWsxXLPvc/ea6t9aukcbNtF9m9px3G1dsXDR3ZpC7lWCSA5IZrDjv/qrv9oicbbGW9/61rZ6oOa6BL7qoFe84hXNla50peOhkzyzfeSc5zzncX/fr/E2R69whSs0z372s9uKhn4lirM+VIWQVRUp+5H8mNMZm8yL/fBh5mRkyj5tmvzYRHbn5tvU51P6cKm/UvffrzaP6YQxH3lq7DdlVX0a8heX+i1Dz9xPX2auj5X8uNe97tVWuUviSmyyP/TSVPJjr/pnL8yqX1NxwaYyexi+39z4HImfJ/mxI6MmmJDZpNhNZNtVlKi+5jWvaQ8ls+fS6ouDxR7+8Ie3e1ZlPy996Us3z3zmM9uEBOPusDHOyatf/ermQx/6UHvw02lPe9r2333uc5820VAG8drXvna7r9fqyRe+8IXWUWCsfbd/2Q9oNfRd73pXeyAep0fQZd9vnYdAsf/Jn/xJG9xzmpTK2m9qXzCHupwn+4MlUTzXoWtWnWR0r3e96w3u07PH3J5V1RICE2W1HG5lr5Idb37zm5uvfvWrbbkuR81/Vz+m2q1Nj3vc49ptQ/riADf73PG0+lt/O9e5ztX263nPe17bd3tnHcL0kY98pO27JJOVUM6gMVMGq0++Z3xc7v3iF7+4/c1lLnOZtkSXcbJv3nkpVtxsibHnuqpCKF17Vx0m6LwNh9Y5tEyp+ZnPfObm61//ejsm73jHO5qrXvWqbf+xNca4d58/ZswYEH1yCBrG9oZbzSVvxhoHf//t3/7tVi6Uv3fLogXDa8kbudcefbjOda7T9sEe89vf/vajgfSnP/3p1vm9wQ1u0Abk5stDH/rQVvawVBbtfs7peOQjH9k6whx9cnSOc5yj3S/vu+5j3HFU0WQszA9zrOTB98i4QH9uLtjaJMi44hWv2JzlLGdpOTpLQTs5zCV37mm+kJ+x+dIfO8bcfBd8kj2rsLYgCEgwnJIJskM+yY6V3K6c4NfvKxbuT/5tfyBbxogs2hNu/uHvoEDbtWyHsP8eezpKP0s3VRJ2Tq7JndVmY4Ch7ztMc05HjbVfO/3Tjte97nVtf5TMur85SAaM16Mf/ehWh0ruOPfA6nfJ+xRzemLpeE6xtPe3y2tKl9OXL3zhCxv6jS60z1nJL0eK/GNBR9/tbndrP9/2Gkt+9O9H35IpZ07RZ0M6aIrhkM3Zts17/R1ZYGME8P5Z2Xe+hmR7NylGZxgDNpas0A1snTnvHuz0G9/4xpaJ+UHnq76gwyXZHFpwPXMAACAASURBVNxX15zuK3YqNlRz0tnsNdu3STK9tr5om7My2GRJAnJvvgouultf3F+/u2eJkWHBh//VX7r6Yhe7WGszultp9nu8jYV5oP1/8Ad/0LzhDW9o/Z8KDthg7XYI5n4kP+ijKZ2hHUvnxbY+TPleQzLPR8Hove99b8OHIX/lr03Zp0paL01+lOwO+RG2wtmOwIeVLOcfkTN+Lr3OvvKB6GftJGu2X/W3XunfEl+j9BUbzwft63n63jU334Z40m81p20hkiBkt7/yla+0PpD/P+aPVDKwz9QcmRp7enypH+P59IPLfPTfZd/875QvzLYP2X732k9fZqmuruSHGEbMQn/y9fl7/I6h5MdSP+nc5z53q7vJPR/RNrn625SvJ36o79Mzl7/85VtfXbwiVqDz6cipuED/N0l+TPXJHDOGxpl/y9ek95zxJBa0aKzNUzpj6XgcDd9L8mPHRpFzTsFKXpiAdQgRB4eT4eK0m2AUgYqJocnDyRFs9Vc7/L6SHxwVqyUCizrbwWSZOnCTMXfvoT2y/qa8lMGVqHF/RoGCqoMia6VE4oMC4zRyXjxTENU/70KwyoF/8IMf3Bpwl+9zbKxiffe7320DwOtf//qtA8Sguq8T6H1ejv9Uu7VNIkWCop6hL5RG92+c4Bvd6Eatc8u4cnwY71vd6lZt8kJQ6T4ceePovyk+CZWukhs6oK6/QlMHjTKsXYebY0qxMoh1wr2++f8cCE5DlYWSHUzL4HdFnbHAicGscaBYyQMDLuj0u6WKea/yVtl1Dkv1V/uxFdR1V6OrHyppyBsDZAXQRS4ka8idA/2cAs5RIVeSQfpNlsi5v5FR9yGvkgeSH841cRCebD0Hwn2GHMExmWLwJGy67XJPTp7xqUMCl8yXIfXEcSR/+kpe66BMTmXJ/JhMkEfJCW1w+b5ERnfVtNtXMqCk3CFylbwwLkrNBeoOEnQYYp0HUW252tWu1n6/Lz9L5XovOmporKodxty8lOCo+ax8lvNCNgSErn7lxxLmc+NJjqZYSjRtoss5xuYuHdndgiBRpX904tzbv+bM3ybJjzkdtIThXHv2+3Nzl3NYuqDspRVG+rbkgr6TSKw56HsCPbqGfpeMKj0sqJP8rD3qdDhbVQfcLdF9kpSeZWzZa5egnoPLTi3dRllbXwSi7kcm+RpsFFss4auv5rf2O+xUoqMOeS7+/A+yx6muSwKd3qmkzn6PdyU/yLoxs6ig3fpBRwli2Afs9iP5od9TOsPnS2yzJNZefZixeTFU+bGJfeqf4dbXrUv8CAEk/84bgIwPnUT2LNqU3WG7zDmy160aGurXlK+xRM8vmW9jPGtO82n1gV0vm6oPc/5In9/SsV/ix6jcI0fiB3qBXcCdLuJDly2Y8+G7Y76JrMz5/nvR3d3kB91VVdQWjPh6FmH6Z37M6R+LFmSOLuvGM0N8pph5vgUHupI/5rv8IckPPufSuGDJOTVL+uQ8FD6OcWRzLCaZM+zSUCywl3E5kn+b5MeOjR5lKNAQjFFclfw473nP2wakJiwnk0I73/nOd7ygujt5lgSjqhLKGJWRFLB0D7br45lTnFbMKnHjt/0kgpVhTrn94hWw1qFcqkAq+KjnUuCcL0GL4JGzJijl+AlYVCpQYLKuFH4lXJTGzSm0esZQomPob2VYBbWViHIPBpEjK1EhsKZgBFba0z3BuX6/JPlR35VUkZWvq5JUVqQ50OVgSYipBKgV1Klx8hvyYcXSymRVp/h7BYQcaiuMayY/puRNQkt1C2NRmelyNKwo9U/zryBbJU2339rv9xwTqx+uSm4o3TZ/VE+V7HHMyLvf1T54zpHklQsjKwJLkx9VWs6gVuKkxo6RZJgk26qKZG6+9Oef5KFx1ybVEbX1i4Hj9GCh0sT4D8mEQKxb1j63ulfJD6tudIVkmf9mhCVXVU0JQvzz+kTtsrKt9F07+vKzVK5LH22jo6aSH1a2S77683EskFnK3HOnxhMPyY8xlpy6TZIfZIM+ZSfoXKve2mosyDpduddrk+THlA7inC6R2722dy+/L51CfvtnYnS3L3gGOyXI7r41o/SVykPVUYLyoW0PKmMEeZJdxsr3p3SfSrwKYroHlc5taRhiUX0UdKqU8EpIyT/JWgsp2sWm0lF0Iz0ocKozQLr3tAJrtVHVmWDQSqzAFTt6Ysl4Cx5VKJgTql0tiixN2FXyQwUfH8BcKP3nrXN0F51kXh5m8mPONhvHvfowY3Lfl5FN7dNc8mOpH2GsvDmmFsHYZ3a3qnUsepA1sj4ka93+LUl+TOn5TX2NIR+Yv9BdMFjqj/Rt09Kxn/NjfF4Vz2IH/nDpI5Wv3WT+nA9fY66Sy+LIfvkym+jqfvKDHPOlVAnpD70l4K8DT5fa7KWJjjlmqvZL91S/No0L5pIfS/tUyT2+MZ+Qb4hLEh/Hl7gkPzaZgQfw3f6qPcWjLM5qvEDaO6xNEs5XCfOmDvNQomOt5Ee/WqKfRLBaLAg0GQVILpNVhYpgVYVL96LkGEhJAP2UILnhDW/YrsxTzi7fsVfdJOdYMm7+/34lP8aUFEfOSpiVcEkbhl4basV8k+SHoFK1w9g+ZSt1ZdCWKvAuV79VKdKtbPF5P9hZM/nRTaz15U07VNX031j0sY99rA0SOP3dV/NVUszqN3lQ6ePyd46vTHwlP/xdkkcSTVmg1ZFysKsdXZ5D03xp8qMf2HTP4ug74UuTbt32KLPFyXYgJd91SZLSEeaXz5bKxFzyA3s6SAAkKLSyISnGSbX1yqqGhJUtXeajhKTAW3IJ4778LJVrq2hWs6dkZkwdTyU/uonHpcmPpcyXjOcUy+78W5rIrtU9q0ySU1b/JPvI+BrXJsmPfkVgVwa1c4ncrtHmbe8xpQu6SQzVhhYorn71q//CQoHvqTgovTqU/GCvBLvsFYeZTEzpPtuX/LPC3K3w2Cb5gU0tQHCMzWX6kj11sQv+bvHAHOxvefEdOpe+7Z7TpU/uK7FIDumBufF2H6zoi6oIrQWQufOCqq10IJ3ETtg2q9JRnywQmQNVtbdN8kNSRkK0ttIMydWSyo+peVGHxu/VhxmT+b6MbGqf5pIfS/2IbpWdhDY7parA9kK+LB9PsrC7vWqsT0uSH1N6flNfo9+OoTm91B8Zsk1Lxr7aMObH1OcSknS2hJv5yx/lZ2+T/DAHu0natX2ZTfR0P/nht1V1JD6SbLbFuZIfS232Uj9pLvkx9ZbLpXHBXPJjaZ/KD1aF6Nl8szrDic791Kc+1W6brMs4q2DvHl69ydgcqd9N8mMHR44TIQlAUXJMlMoL5qz2C9LsPayy9aUOM2GvQwjXSn4IdiigOvhwifPP6DE+/aB7bhg8h1K34lyr+hwdl8C4Sv5VPswFqtu0e4yzvzNe+qM9jIwqFQkQFRtdhdYPtqysuVQj9J2UMtD7lfwYG4e1kh+byttYf8fkopwNK4Vjh1N2f1vVH0rXJd9qy9BayY+SKf0WAAy1a83kh8TYphVaQwZ8SfIDR7KqskmQYf7ZTlareLUCzMG1GqOcWVDHke0nP5bK9S4kP/TReKq2EsjNMV+i/+ZYLklkd+eW+xkPgbHxUAGiWmnotZ9zOnbo87WTH3MMt2njWr9ZmvywvWVMHjZJfqh+tCVDwsr9hrao6lsFe2slP6qalLPrLCdJ4krQVxLBdkMLLZIG5TgX56q4qC2i9XdzVnUm3UoHShBNjTcbJJFUb1aSDLLIgYlqjrmr245aFfUbTr9VcM93bVv5MfY61W67+smP0hlVkbckuKoDZ/fiw4yx6vsVU3ZzyD7NJT+W+hE1PrZPqXJiK8ifM3PYY6yt4nffQDTWp37yo6sPhxaY+n/b1Nfot2Mq+THnj/Tt7dKxrzaM+TE+tzVG3KBKvLY4DLW1K5NDvnCNueSmBaP98mXm5nf386Hkh8/r/CELY3SGyksJxUoUzNmbJfPTc5Yy674Bc9O4YGnyY65P2mtB2U4BMYntQLXVWtU8OyIJWhedxf6oiD6WriQ/dnC0yzmR6KDIrLpaseYkWdX1xpCuc7vEYbbCYnWQw7JW8kPSg9GywuK/lzj/Q9teDAEnQpCh9HVO6TEAVp4x4TApP+wmUxhTK1f+1wFEkkeUYq3AbNNubRqrgrDibtVJiWCtzHW3vXBqlBdTOBIitSohO6/Ek+PZd1KqNNMq2tC2F4FllUAvVeBdrsaBczi07cV2Hc/Vl20rPzaVt6FS1FLiSmLJfbccdqzMtJwA3y1HilPAAHCulEYy6gwDORDUq1wgU/1Sd0lGK4f1BoS+I9jlXjIlWHBvh1cObXuxIlmyumS+9NXTWOmj73Xbu1Qm5pIfnHil/V3HVKm7FSGBimfawtM9zNQWJYZfcqYvP0vlWqnuYVd+cBSUYhvToRL+PvO58cRpiuXQGSme0Xf2u3PL5+YH58Z2QonUsW0K25i6tZIfY9te+gy3aeNavxk7Q6UqNci9gFuyjzzU3KiKtKratLJWumQo+KhtnnQU5/Tv/u7vfmHbS1f3qaAig+y+wL4uVVd0uETF0jM//La79cXWNSXbpSurkojMmeO2ePa3IeiT1fv+oZSVCLC9iwzOzRn9dpiic5YszLCHftPdNjs1tv0kjCQgO+/cEvcpH2mb5AdZ0E/BXz/J021TP/lROqPGaYkeJgN79WHGOA2dJabqaKl9mkt+LPUjtM/4WIW2Fck2KwcwkltbiP23MyOWbHma0odLkh+b+hp9tkNzeqk/0re3S8eeXp/zY/rbd7vbXpzPY/HCnB3yW7o+fI255OcmsjJX9b0XPT2W/HDPqoZxmG9Ve6/tJy1l1k1+bBoXzCU/lvaJvZJAdkk2ipXm7r2XsTlSf5vkxw6OXPeVdIJ4gW6VDSq1lW3vnuA/FKBW5tN3r3zlK7dOGyMjO7qX5IfAzYGblIzSVwkGB69yAOecf05ElbeWYq3yVkkMjkT3LA1Do60CL4rdgVkuTh9lTjHbutHdU1sOLCaSI9qrfcrtx9rt2RISFZTWPVSZdJMqTne3xUIA2319cBlj36+zJARNKnWs5llNU56r/JAzxTnjHMnAGg+OZN9JqX17deBpbXFyWJ7EhKRTHQy2xMEaCqIxpBwF/8ahDjz1GkTjqoqmZAvL6tvQlNmrvFV/vVWh+/52cq8snLPUd4z6B5VWwKCtVr8lD8lbJXKUVNdvrJBUNtz4CSw4Ihxxl3JB7VBGOXbg6dhcEIxy5FRr1asg3c8zJSDtR663Q2zjMJAzhy0q9aw50W/vUplYkvzQXoF1sZHMIzuCI46kMTMXay6TTe0RgPR101K53ouO2nbbi3GnL8kIZ8EKv/kmkFvCfE7/SX5MsXRQ5Ka6vB/Mdt94wfl1Loz5TGctWU3vz+1K4tJbe600WsLwsM0xXWAbhmC0Dt+uZF93BbQOnrNyXQeZkheJCOdzWElzmYfKsd2vVtacu0OmyJizu+Z0nz387LdtZ3WQs3u7T53mv0nyw2/ZPPNZ+7rniLABnuVsmu5bX7rj4jcWYroVdD6vA19tm8Fuk/Fmc7WDT+H3c28oKh9JH2pbSiUBbaWQgK57bJr8qK229D8b3a986cvomM6o8Z/b9oLnXn2YueSHJFmddVQHhS+xT3PJj/Ln5vwI7Svdxg6ztXxGOoWvxGZMbS/q9m/K11iS/Jibb0O+Rj2/nwjtbgVZ4o/0bdPSsZdwnfJjVL/YPlQ6X2K2Epn8Tj60t535zpwP3x3zTWRliS9jLqgO43NaZFt6WRilL+mIqqqq35busNDZ3eq+RP/UQmn9rpjxcbr3mmJGdlW6dr+vbUvjAt/tV4mPcVnSJ99xED15cVlwcf5HX18vZX+0fi/Jjx0dWQGzclBOk1WZyvoJQroJAoGhLJ+MunIoTpc9rxQ8J4YxUJVghYVSdziZRIDJamWEApIx9UrV7t9kgmXj+5fsM+Ul+Ge8JDQuetGLtk6Ct2xYCeCsCT45Q1Zx6m/aJtC3qmslvl7HRGm5ONj9vb6CIM6o8jyOJUdEwkNFjH4xhAIKpbvarOReYsUqg+/i5d9QuyuYx9ZBpYIDDO0hrFeiCorth9YOK67OXfE3hprjiZHfW+2uMxccWuvMEez9cwo9ZxIvStR4MUa+LyCm2N0Xf4fYuq/ECT4SNj6XdBGIUGwPfOAD2zcBccr9Rns5fhwcJaUOg3UAXf1Ne4dOUK9xUNngFXScXb+hNDnqXdmSgOOoj5XHrSFvEgL6a6+1AEKSS1nj1GFNGFrtk+CTCCCDHGLyYU7g4DuCQBw4mQIP84E84cVZZhw4IuaIKhP3sUoiWWHcybEghozWifRTMuWZjA7ZUwZOZjl95obD/TaZL/05WK87q7cqcW6MHbkxlktkoisnAhntInPktttX9xTgWa2WLLI3VIDtMkbkGR9JHveUDHGwneSMxN2QbpLknJJrcreNjlLFMzRWtqAJ9sgDOTaXvDGD0939m/6Tf0kbPLDwBgvB7RRzjv+S8SQL2jfGkm7eRJd3dSV7wVaQiUqUcgoFkpxeDu3cWxRKzoqjqh6ywTbQ8/jYl0+317020UH0q7YMye3Stu23uTbOdAH7RDdbybOyKMHn73QsPVJ9IT91voo5jg27VOdh0Cn6LBlgvpAvukiy3VvDKqFbc2JM9xlL42t+sb/sHj3PtgrA2PExmz3EjE0xt7Wvm8gvp11QOhb4+w37SE7oWvqzVqUl+Tny+jU1Z7rjLbCjswRabNvcwXz0g7fekEuVovousJesrzdsmedsh++Y+7YPGzc2ohYl6HPjJ6lFJ+DI5koy4dpdSZ6SOza+rzMkzJfoYW1y7dWHGWqf/pdfwddjz+ho7Kfsk7ErPVq+W9c2jPlzY35EN0iVNOc7VbLOvQRlbIzXYy+5xnwNNnupni/fahNfg66rQFc7zXXy3z0wfswfkdjuM+VL0S9TY88v4wct8WO0qQ5H5tuyw+aExaB6K6G5PuS36MOYn7OmL8NXtfCnArcSxFNjTsfwR+gi+o49JjtinO6liswCDL3dPUdnzt5gQReLqcQxfBtb8VTD8QHEHubLWNxD53d9bXyrbUviAgfTWuDu+yEqfYauKZ0qRim9SHeZV+w1H4Av6g18Fl43sRNL5uOR+p0kP3Z05DgEJo/guhwk/99qxpLDwKpbyjAFWwxL94CyvXRb22zhsEozlCBZem8OXx2q1s2gd3/vWbLaPrea7P8zsl0GFEL/MwbSv+4hmVPtrnv4TR38I0jx32OKqN/Pfn/cs3smSn3f3/Sp348xbgyAthj7vfAeu/+ScVg6pmvI26b9HRr/pe3ty1rthVw6X5bI1JDMbtO+/m/q2f6+tL2bPrcrw/SPIKw7J2q/tbZsKqObjvOmbd/2+3SAvtAdfb20F+ZzLOfaOzW3JD845/3Kubl7Hsbne2F4UO2tNrKZHEiyP2RH5/pSJfKczzrjaWquzs2J+tzqJ3uwrR0W/KlklOjtyzh74MwMCfahN29IalpYMD8EBYJsnCSch94wNMXIZxJ+2ApqJGXYuDrM/KDGe6/PmdIZS+69hg+z5Dnd76xlN7t+zZw/R7bIVPlUuLEpcwmvob4dhq+xhPGmXJeO/ZJnD8217tlydY9NffhN+7SkrQf1nTkd3f2cb0MXDfnnmzIbmxdjccEmPOb6tMm9jtXvJvlxrI58+h0CIRACIXBEEpCcUe2jqsxKl9U9K/mqUHLtDoGh8wF2p3WH2xKBr8oxla1W0AUd5FjlzDZbtA63N3l6CIRACITAkUIgyY8jZaTSzhAIgRAIgRBomnY7ilJ0+6CtlKv6ULq/5MDAADwYAvUqRltEjNPSsv6Dad3hP0XFhy2lEnl1KRnvHxR9+C1NC0IgBEIgBI4mAkl+HE2jmb6EQAiEQAgc9QSsmjvI1JtF7Ce3n3fukMijHsoOdVAySnCvpL+u7lkpO9TUNCUEQiAEQiAEjikCSX4cU8OdzoZACIRACIRACIRACIRACIRACITAsUcgyY9jb8zT4xAIgRAIgRAIgRAIgRAIgRAIgRA4pggk+XFMDXc6GwIhcJgEvILZKy69ZSFXCIRACIRACIRACIRACITAwRFI8uPgWOdJIRACxziBpz3tac3v/u7vNuc617mOcRLpfgiEQAiEQAiEQAiEQAgcLIEkPw6Wd54WAscUga9+9avN+973vua2t73tMdXvsc4m+RExCIEQCIEQCIEQCIEQCIHDIZDkx+FwP5Sn/r//9//a18qd9KQnbU5wghPsuQ3/8i//0vz7f//v23+5hgnsGiNviXjTm97UfPzjH2/H7VrXulZziUtc4hca//d///fN1772teP9/RSnOEVzgQtcoHEPb5n46U9/etznpz/96ZvznOc8v3CfL37xi83b3va25p73vOdOiYj+/eVf/mXzjW98o/mt3/qt5tKXvvRo+37+8583n/vc55of/ehHx/vO2c52tuYsZzlL873vfa/5H//jfxzvs/Of//zNaU5zml+459GU/NiE4WEN/t/8zd80/+2//bd2jA76bRt0LRkjG7/2a7/Wvpr2sHTlfnDYpf4dpHztmk4/yL4fS8/ypp4Pf/jDra3zOumb3exm7f+OXV5t7PoP/+E/HJGY9PdjH/tY84lPfKLtQ7e/bL7+6f9ar9Ne2x8FvTtmh61zj0ghWLHRY/7Bfoy7Zq+tl/l9XinPhvfnwxqYDlO/7Ic/sAaTg7xHkh8HSfuQn+W8gdvd7nbNi170oj2vxH/+859vfu/3fq+51KUu1Tz72c9uTnKSkxxy73bv8bvIyOsX/+Iv/qK5//3v39z5znduExZPecpTml/5lV85HkCOzj//8z83z33uc5tHPOIRza1vfevmcY97XHO6052u+bd/+7fmr/7qr9rfX+lKV2rucpe7NGc4wxkGHcNdTX7o31//9V+38+CP/uiPmpve9KajAqS/WHz7299uv/vWt761ecELXtA6h4yie73sZS9r+Tz0oQ9trnnNazanPOUpG8bzta99bfOtb33ruHt/9KMfbX7jN36jOdWpTtX+7Zd+6Zfa15RKKu3y9a//+q9tf7qOvX5/+ctfbu5whzs0f/iHfzjJ8CD6pj14dhMMHCLO/E1ucpPmz//8z5vf/M3fPIimtM8QMHz/+99vHvWoR7X/LfF1WIERDgK529zmNqtx0Kf/+T//ZyvzuB9m/w5qUMd0Oof+xz/+8arB4UH1Kc8ZJmBMf/jDHzZPfvKT2wTIn/7pnzanPvWpB7/8ne98p7nFLW7RfsYWnPGMZzzisFZ/n/Oc57QJ4+ovvc8HePrTn968/vWvb37nd35no74N2Q43WNMfrQZVH9hiOu9Y0EkbDcYBfnnMx9rLuI/p2f3wtcvve+lLX9ou4E3N/22wHqZ+2Q9/YBsGh/mbJD8Ok/4BP1sQINC9973v3Vz84hff09M59QziBS94wTYw5vzmOj6BXWNkpfaud71rGwDe8Y53bJ0D4zYVkAlufFfg/5KXvOS46g6ZY07egx/84MnE164mP4yU8ZH0uPnNb744cLcK4DcSHE984hPbvjOSDKNqqhvf+MbHrYyV8RQk1vX85z+/ucpVrnK8A09VYh1WRcDSOfvBD36wrZLpJ4m2Ybj0mZt+jzye/exn/4UEBxn8/d///YZTf5DJj2q/5IcE2GE74vvFYVf6t6m8bPP9MZ1OT/7xH/9xc9/73vfQElzb9Ce/mSdAt7/85S+fDH4EenwrF//qsJKc872Z/8ZQf1WLSnw85CEP2fiw7jHbsaY/2u/VsaST5kf08L4x5B/sZdzH9Ox++tpL5v9eCC+5/37ol/3yB/bC4iB/m+THQdLOs0LgEAlsG6j2A35deOxjH9tWPvS3utgeorLEapHrBz/4QfOlL33peNtKqhz1sB3EbXjo11Of+tR2Nf95z3tem+z4whe+0LziFa9oHvjAB85WQB2p214kbZQ872ryw7hwzCWl+gmOwzbyu+KI7xeHXenfIarW5rOf/WybHKYXD1uvHSaHo/HZS4KTo6nfa/d3zHbsJ7PopP2ku/ze2/hYU3c/DD279nzo92+/7z/Gc7/8geXScbjfTPLjcPmPPl2poDLak5/85KuczzHVTSvTqgJsfagKjlqJrtVrvxf82Kd24hOfeJaaTKU+nOxkJ1ttj2j/oWsxqv5bgT/hCU8427epL+i3szCWjJvKi+Lav6fPfvazn7X8MOdQL9lrq5Tun/7pn9ogvF9NsK0h6gb8Vjdd/SqHar8xIUt1OfD0Xe96V1s9UhfGm8gFFtqwyW+WDOK2PLrVMM961rParS23vOUtB8886bdjv5If+znfVPmo7hra2rIpw9InZHPTIHGqjx/4wAfaMeBI7DX5sZZeqbHfxBGv+UsXb8pnTub3y9kZ699exnquLwfx+VK9w06r+KCjpqp7pvT9Jv3Z1jZM2ab9lLulfZvjM2db17Tj3TYfZHCytu7ZZlw37e/UPJmyHUvlYux7U/plE527STv2084uaccuPH+pf6s/m/oHNYeH/NelenYJx6HvjOmfTefDps/f7/uPtWe//IFN+39Y30/y47DIjzzXSrnyyTOd6UzNRS5ykXZfpFdjXu9612u3Gdh/5u0Zr3vd69r99lbelRVSFre61a3aFWjnB9jf7W/OKPC/VuQf8IAHtN91joMVXIrG/QSjV7/61ZvPfOYzzaMf/eg2UPW58wms4vtvjt0TnvCE5pd/+Zebhz/84W3Jv6DP77oOn9J4n13xildsD4O0Gna5y12uucENbtAmc+zFVEL5n/7Tf2qDqb/9279t/9tZFFbRr3vd684G+VOM3v3udzfPeMYz2n5qhz6qNLA67wAmRvG0pz1tS58hcXaD+13nOtdp2/Drv/7rze1vf/t2m4d+vvGNb2x5/Oqv/mrb1q985SuNlQx7eo3Dq171qvbMBs+VOLr85S/fvOc972n3xTpUYIkw3wAAIABJREFUdIjRpz/96facFEwkNl7zmte0++bPec5ztmP6J3/yJ22ZvgSK9hkX4zS231hf9NOZBg5XdBaL33j+/e53v+bMZz5zO/7G6b3vfW/7mlWHdV72spc9bp/y3DSogF8ViLaRhSXB2V62vWBBnq9xjWu0ZwuYC84qqcNJJVWWjjVHyXgpX1YdwICThze/+c1bnVdR1TC4Pf7xj29udKMbzSFsP187+TE138xrcjOlM0o/jDX+z/7sz5oXv/jFzUc+8pHmMpe5TCs39Mnd7373dt6Wc3Pta1+74WjTW0Nzrfi/8pWvbJMUxlb5q61zNR/H2jDVR/c1H1/96lc3H/rQh9pDTd3Pv/vc5z7tHCoj/6AHPag9xLerM7v9n9MrdBcZ4qzoo33GF7rQhdqKn6mkKZ3z9a9/vdUJEpPaRNd0ZVk/yKJkoW1RzpXx36Wv/G4T3Ukf0CuSQg41/uY3v9n84z/+Yzuf6ORtt/8YC3OfrvLPSpyzcyTEyw7sZawXTaJ9/hL9/MxnPrO56lWv2upctoR805uPfOQjj6fT6RA2k72VnHUGFjvgcFvj6HK/F77wha1s+oz8sHVspLOElo7rtrbBmKlIufCFL9yc4xznaA/xO/e5z932ybWm3PWHhtxP2VF2dcoeut9U+y0IlB2n08k6n8Xh1Pe4xz3as5XmdOCU3+T5xkuSm91wP4d7m5+2SxpDCQvyYl7Rib5PHywdV8+Y0j1Dix70QckivcLvYPv5bCoSz3e+802Oa42T5zrLQzLaVmj3MGaqNeuMA3a2dB85L90xZ5+nbIf29/1R/u3b3/72lgXOzicyh9h9uozvadvula985VYPT9mSbvKD30Y3OZfFPRxw7pwydoHfxQdzdtnd7na39vOha86vnRoLh58PzQtz8h3veEerZ/RTv4dsQ82B/fSr+Zzkxhxil/iLbL5zbNhrB4aLG4w9Hea/+/76Eh9rKA4p/5Vv5rrYxS7W+mnd+IW9HdOzl7zkJX9BL/MXVegaexc7LUFN7ow5WbBl37ZtPsGYP17zv7a9iWGW3tdYLrm20S/s0pxe6/o2++UPLOnfrn4nyY8dGpnKbAogTFRKhoPtUEaTk3EqR95/m4QcLg6o4IuSZYQdPlnfo5QF9q5+FpahNIHcpwJZhsaqo4QLY0A5cPpc2uLzxzzmMe33+9l1xlDiwDOvcIUrtL/h3AmUKPc6D8Fkd1gmg8TAMe4CGAZu7rCwJYyqn+7rcFfJD8kMSRxbNfCkDCSZKL5y2ilEjhDDKAlTpfTapd/6IngQ7FKud7rTndrAkBKtMeAkcYDrLTh9RlZC9L3LyL05bMbO9x3OWA6GNj3sYQ9rnY+x5EdVZkjMdBNR73znO1uDxlBx2DbNwvenhsQJfte//vWPO+9ibvpsm/zgUDLCZcQEsxJ+ZNUYnPWsZz2eTE+NtS8KNnFm5MmDy6FuElBPetKTFp/5Uf0lP+SAQ1LbX5ZU5nim+TSVyJpjWp8vnW9TOoO8zh1gV78fOhh2yVzTXkG45IMx0P86RO8nP/lJq0/GnM6lfZSMkmTtOufFaUn/l+iV0iHe4kN3CHZc5HSs/T43p81BupYeLL1ibtdh0YJoTqa59Qd/8AetfmIDTnSiEx2PzxLdWfpAIGN82QiOKT12wxvecJDREpkzFpxhCSsOe9kUh2jTL6V7th3rJW3Y7+/Qz2xS9ZHOd6CvVUEOsIOM+zpd8F1vs+pXfpBLCeiSe+13/ouEuvkkEHPNjavnOktiU9sg4eVZAnfjpJrQ9jAJejqRfK0ld2NjM2VHzf8xe8gnYAem2k+XmyeSKOUzkXV2X1KlzmXai99kbOgovNj6GkO+Al+iEt9DK7hz42oRZYnuGWOLkWBOAoNeJZvGl32ZG9da0LC4QDYqkYSjud494LG/SrzUPi+xHd0zt/hj/ERtkCx04cN2kAOJ6yX6pT9HJTjc0wG2zn5S5eviD9CP9O6Y/V5qg8bG4qIXveio2lpiG5Y+f4msTenP8mEl9PCWbJA0oP/Il4QfX0cC1VuB6En86vzApT7WkB8qIUteJUr5ZMbJ3KIfxSElm2N6tuxs92wteoA+5hPQv3SoS+KMXma3sZ3SP37Tn9d1X0ljn9E9dV86R7yzyds096Jflvg2++UP7Lct3u/7J/mx34Q3uD+HhBJ+y1veclzyoA6pVAVi4pew3+te9zpu1b7+ZhLX9oIhBTOU/ODMOs1cBYeAnTLgkFjBYJQoNpOZEuAACt4ESxIzXQMjYcJBkFApJ7G6ziiokJDYqJURq4dWa61AlfMnCLVaUMmWIXRLGFU/VQhIHFCc9TdJBc5BnQ5NAdYp7eWkyX4LbPHQR0aBM9XN5FJY3fb2719t7zJyP061jLpVi1rxdn9tECAJ7Dmo2k2p+m/GXmA3VmlR428lRVVGXRWsWYUUUO0l+UHhS/RoH0O1NODfNvlhLASXEjp1qCpODGN35XrJWNdJ/Awpo15Ozl54CIoENd56Y1y7h8FuMOW3/qrxWDrfpnTG3JtuNHCJAzs11ziv5M9qqEqd2jZnRZGzYy6oEutfm/RxSfJjSGdW/zfRKyq9Nnl1Mx2geqA75/1NmyvAqAPbrOCS8UoIO2SwG4T47zndWbqNrHfPaNlLmWslq1ST0e/d1zh3dZzqn23GeuuJsOIPBXRsAz1TfZSEknR1CcbI8NLkRyVF2MruG7XKzqjsUdkn+JobV/ND8mNT2yC5xnaVXTWnVCla3Re0s3Vs0hpyNzUUQ3a0ZGrMHgpYfDbVfsGGcVGh2X1deQVybLTEz178pqGkBo640f8lK2PJj7n5ukT3jLH1TFtR+zp0iT7BV3K073MN9aOvO5ba5yW2o5v8GEoMS4iYgyp5yOsS/TK07QVnATW/U7UAuyQ4Vk1SgfFebNDYWMzNiynboAJmqZ2f0yFTfnXXzncXTKvtqrVV5bDXEt3lW0qasTGb+FhDfldVOUqo0EUlB6phKqE8lWQeSn74W3dRUtxi3vKz+YJijyl/3PxQhTI0H8rGShDRP9orQeS/Vcducu1Fvyzx7fbDH9ikf7v63SQ/dmhkrO5LFKg88EpRF+dL5tIktE1kyJgM/W1J8oPyF+QLSFwSAyo3VIpw2N7whje0pYnuL/li1VAWuF7T2TUwHEeK0IpDf/XL5FYxUKuy/cTBJsmPJYyGEhH9vzH4nL/+6eUy2vogcJDQGds7ypAaj1oNsnJrVY6DWisWfYXMcDP0ViGwtOrmkuV+//vf367gcG5lugUZjBXHjdG3dWXsYphUqvRXvavPqiSMiaTWpm83qWcyIsZNtYvA7x/+4R8WBfzaQH5ssdnmkmSwnUEZLk4SaNpRlTFLxroCY4mbbjC4bfKjEkHKMq3cWbHovv1lm35u+hvlm0vn21KdMdaGJQ5sJRXdoz8mSk/NNVvKVJTVxWESvJjTPutfm/RxSfKjm+jp92kTvbLJ24FKB3QTHWN/I1e2p0gK6Tunxf/vJz/6SeK+Pu3r2+K6l+RHX5d0E7FdHWnlbWqsBS51GHK1izPdPzh50/mwxven+ti9/9LkR9kECwvsTP8etkRW4LnEJlpY2MQ2VLDwd3/3d5NvKllL7qbGYMiO0udT9lBymb6faj+7pqKqH8CXrEv8Y79UBw7ZhKHgpHwWOsUK8FiQtGRcl+ieMbZjbfP9qXGVgGbHh9guSX5Ue+bs8xLb0den/SSF8aUfJCyW2pIxeZP8UCFtcckijkov9nvs2sQGTY3F2P37SfC+bZBsXWrn52SNH+iVzfzQutxfdYdKmDn7QJ9I9tlSzZc058qmbuJjjfldEufaIBnk/vw+cdBekh+18CLBrApMMkW1ioUQz5jzx8fmdVUSkX8J5u9+97vHJeg2ffPlXvTLEr22H/7AGvb2sO+R5Mdhj0Dn+YwghTJV/bBE2LsBSNewDCkdBpJCsBdPssMqBiXBSLgoPM9UfVCZ0CrV7hqYCuxt2dnv5MccoyUBcSU/hsrkpxzd+gwXiQ4rBipusJGoUkkiKK5rKaPuMyWSVDxIxLivkvqp7UBjfVkr+UHBWw0QuDCgdbikPeNkZcnZH5tOM3KpX2SNPKlAkgDpv7J0yVhvYpiXtFMiyBYCCbJa1bU6YxV36dkfS54z9Z0KHJbMt6U6Y+x5/d+TT5eKlyX8y2GVoOsHgWv1sZ/8oI84dv4t6f8S3bttsmzOwZVsrdLu2gakKmxsJflISH6MjbUAnv7oXoIRycPDvtZKftDX5M/qKH0wxIJMbJr8wGcT27Ak+bGm3E2N31TyY0iHle8xFqDXs8bm7UElP9h+20tVnWw7X5fonjG2Y4HT3LjuNfmx1D4vsR395EdteaAXLDBZECQH/KqltmRs0Yo/ZRGEP6UCZG6lfhM7ux/JD9sn8Fli5+eSH7aI6buETl10FR3V3So/9Ep4CQlnaEka2SaFS3chbRMfa8iO2p5nrM973vMed07hXJK59GxVko6Nuaoh1cPOxONDSoSoApka2+58GxvX7gKopFIl6Da1Y1PJjzn9ssS3SfJjeESS/NhUUvfx+0Plj+UEcKTOfvazL3Lk/WZJ5QeFJfNfq+EMmokiISBIsc2BwqvgVpZcFYKzKWp/ae2xqy0dn/zkJwe3vSg122SVawzzEkZLArKhbS+eKYGhzNJKdH9rTzfIdwDT2972trYSRhZ47A0mS7a9eC7lr+pDVlp1RZWVq7CQ+VeBM3ZIYfWFYRra9kLRC9QluTat/CATEhC2K3Hii5Ey7v0M+FUEOOTXM0o+u9teBIkO9lU94/OpyoPaR+yNJd23ztjzrFrH3u3+K1zH5I/BNDfMizp3pPbVGyvJQwdBDl1W9G0XYuCrsmhbdVIl40vm2xIDOdWO/u85QuYG5kvm2ti2F89Ufi+BWHuwu+3YpI/95IfAkvNMTy3p/yZ6ZT8qP/rbE3Dg9Nv24n+d3+G8EA7cXPJD0tTcqTNGiimdpeKsDq7bRPbG9sxX+T/Zl6Qc2/YyN9abtGW/vlvnGLBz/a09XTmdc8ptD+Vwq3aUMOacD2174TB3t0xMjSv96x6b2oaxygg6yxxWudjdVrIXuds0+TG27aXsofbhM1TZUe23Ck2HD217sX2MTaTbl+iAMb9pqiyd3qmFiW2TH0t0z6bJjzl9YrGLnPNhtLvOLfAc/bGNpltx1q8KWGqfBdp8kqoQGLIdQ/pUksIhwbYDq660Hdy11JaMBcLlC7gfn1Ul1dRK/SY2aD+SH6c4xSnarRlL7Pxc8mPptpd+8oPuMw4Omq1tw91tL+ISiVY+6hIfqx+bDG037G57cVaLxUBbv7tnfpSeLZ9ubMxrS44D2/mLdDKfY4n+4YePjWsl6XCVmKsE3ab2aS/6ZYle2w9/YNM+7uL3k/zYoVGpg69K4dUbBARNlIvtKEuEfZPkh9XqOhTP7xgnBxtJcjAMAr065EuwSBFRxpyxvrKpwzxt33B6tkvVgIyuQESpWZ12P+fAjw3LEkZLArI68NSbCrr9F2BbnbT9x6Wv5dh3kx++JzC3B7K2KMlEex1w9xpi1D1Qz3e1RULJlgBbkBjmOlBQkI+5BIjT+oeu6ksdeFqVJ1akOH+cGQF5ceEs1jknc+JvlVbApcKj+4rjSso4BXw/zruoYNbz6/BcAYUyZsk5Ch0vxmku+VEHPtlKJJCs/b11gOvSA0+LM2esz2/pYbAMnXLOsVdimi+MKIfA4a5Tb0JZOt+W6owxWagVEpU+HA2rRw49s9q5ZK65r3FUxk7flD7RV3PPNr+xPddL+1grglZROWn40pfauaT/S/TKNskyfV9S+dE/F6SSDdpON0gcS7iZA3O6k62gM+ijOky2EtsCjW61m7cN+C6dLVicusxJ++MFy3XIXemB7srktmM9p4sO4nN95MALHksH9+V0yMkmd2RV4GBBgO5lP+twRoFcbe3x+dBhmXPJD/ZzU9vgDC9jrpKzDrUse2PVW3Khe+bAXuRubHz6CbKuHe0fMNu1h9pnQWCq/fQj+aWTVV3ymerAU2cU0Pe+s0QHTCU/jI1zy/pjSFa6B7nXWyHqQOslAekS3TPGdihRUTpnblwlSC3e4FYLG9rC/gh4p5IfS+0z38j4TdmOoeRHJSkkxftVr0v0y1ggXAEvHabS2VaauWupDRobi6n7L7ENS5+/RNam2jKWHK+50z0zqwJq88IlHuA3L/Gx+smPqlAzNnUmWCUWyI+Er0NKyeWYni2Z7x54Wn2tA0pVahv3qmr3+Zz+scA1ldSSpKNXLbZ0t7tvYldr3LbRL0v02ib+wNxcOJo+T/Jjx0bT6rwDSCkCzqgVPxcD4Y0gEiEqMqzmW8VTysYhHvubPWvuI2vKgZbR9xo0q1IcBmd++Mz9KRyBrMyocz04uv6Xo2ZlwAqMVWvBBUWv9N8KjEDQd5TOWRGwQsVJs5fbb5wXIuDnyAic9MNqh79RGBSWEsT6mzK87uFl/SGaYuT1mc7A0E8HD+m78yYE8N2/2ecpEWMl3ioIhSi44SwKxhw0W8bM87WTM1ztolA4DQJZzhUHmfJ3WJNEgWSPvo8xcggajgJBPNxbJYMA0bM5VPZiMtAu7Zt6nab26IuMPLmQnOEkeA2ng530y9gWA6vIXok7VqUgAWYvM24uyTDGR3JHxp2R4tDb136JS1yidW6M29j9Np1mdR5NnQnhOc4/oOz9k8XHGrslYy3jz/CpknGAr2DZ4b1kjjNOTshEP3ml3fprLBk0hxHrr1WOWo3CVpLJZ8YOV8k/c6x/v7nkhzkoweBZVU49xW5qvgl+jeMSnSGpZCVs6KoSZ6vEHBHPlNA0b5bONQk5Dky94YlTo38YzcnMXB8rYHJvssGp92pCCcylOlP/jfOY7qVX9L/0rAPTqlx4bHwkBsimecSZl3QkG+SOXqi/CaBcnEv6mhwaf0lwzhXdq9TYKupS3UkO6SE6g34WCCn5NZ/pfzpCnwWIdL9/3eqEMTlwACVGxl+AZ8VdAtnf9U9fJJy2HetN9cTa3yfr+iIoIT8qADGnL3/jN35jVKeTO3aTTaOnvHJVoFyvfyQ3dbYAXcKekFPJ7SU2ka7hYG9jGwQ1FjHYGLaQPiAD7A89uKbc9cfDHJiyo75vfg/ZwwpMp9rvYODyBwTK5gm9Ym7RyXySpTqw60uV32TMyLg9/WwShs4Ck7Sl481n1U7Ghg/jTARzyVwgR0vn65RPM2T3yyZ19YhKvNo+xiZNjSt58g9bCzz6QSZUmpFfY0aWaxtn6T5JEn/77d/+7dZ3nLLPgk2s+J1928FPKX+k/NGuDaokBZvUPaScvNScGrIlfNryu7r6tWtjBO58Ab/vblHe1s7ya/vP7I7F0H03sQ3avt9+tTlCho0JHW7ulf8iWcrX47uwKcZGe/i89Dw/lS9sO8mcjzUUhxh3lS18TH6uxS4VSfxqiX/3F19gOqRnnYc35msXe34fm6XqsV8BM6Z/LDbWvB6LTcgY+WQ7yV5ddMZSu4rrpvpFwoU9X+rbSWov8QfGfMC17ewu3C/Jj10YhYE2CGY5Rlbb9+NMBY+svfv2FXKq/C8FxqFg0O1b9mxKzv/nXEwF4NUNxmnT32wzDGsxwkH/hyo3htrluZIUDAQnp15rxUhUuajtK11l2L/PECN/c2/MOVoUFuabKKRN+7IN94P8TX+Mu4yWvFq239biY14ZbwGlxMhQ0mONfpo3HGLGlyPI6RFwjFV+1DMlFQSXY1udum07yPlGJyzVA0P88Kg9x96etPSVcEv7KCjgjG5y734719Irm8rPUB/pFP/IzjZX9cWYlZ53r65NMR4qcgTvS2xNjWHZC7pqiPm2Y71NP9f+zTZtN07sSJ+vtm1zv/4c34ttmJo/+yF3m47H3Pye+9zz9nveLmnDpv3eT92zdFy736M3+R1L9fxS++x7S+9ZTPzGAtWY/7PtnJL8YIdVBm5yHcT4T7XnsJ8/5FuKUei7rh3f1scaGs/u+WLFZkrPjvFzb3aKnzfkN27LVvKjDujt33dTu7ptGzaR4SX+wCb3O5K/m+THkTx6afuhEBC8yiJ7tVU/i1wHN1k5nNtjeSiNz0MPjEBtk7GCbxVZgCj7PlSa2Q90lM+rphl6BeyBdSAPOiYIWE1TwWY1KVcIhEAIHE0EJCRVA6kWtaCgmqAqn4+mfqYv+09AYlC1hWoclYAqYixQqV7qX7Gr+z8ee3lCkh97oZffHpMEBLX16lj78Kt0kmJUwqwM3Pu/l6yiHpMAj5FOe5We1XRVQJUIm9v2Ao19qLZGKDveprrlGMGbbq5AgC5T9eH8nDrAd4Xb5hYhEAIhsBME2GFbKywoWPlX9WHbX2zrTgzPEdWIen25bemOHlD1YStwvyI+dnX3hzXJj90fo7RwBwkoo5PkkAW2ssCQKhmVBXbGydJy/h3sWpq0EgGHwjmMz1aoquCYS36QK6vwDpRcuh95pebmNscgAWejOGemDqE9BhGkyyEQAkcxAYGos428Xck5Dle72tXaLa+5QmBTAramWJhywL1DviXRhvy02NVNyR7895P8OHjmeWIIhMAxQMBrpG0leOxjH3vcqfLePsAJmzvz4xjAky6GQAiEQAiEQAiEQAiEwIESSPLjQHHnYSEQAscSAW8AcsK4115aDXAaukPCJESm3mh0LDFKX0MgBEIgBEIgBEIgBELgIAgk+XEQlPOMEAiBY5qAk8aV2irBtT90yVuTjmlg6Xw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3vIDwAAAP/UlEQVQ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no/68dO6YBAABAGObfNSY4dtQAIeVDHAECBAgQIECAAAECBAgQINAScH609tCGAAECBAgQIECAAAECBAgQOAs4P86g4ggQIECAAAECBAgQIECAAIGWgPOjtYc2BAgQIECAAAECBAgQIECAwFnA+XEGFUeAAAECBAgQIECAAAECBAi0BJwfrT20IUCAAAECBAgQIECAAAECBM4Czo8zqDgCBAgQIECAAAECBAgQIECgJeD8aO2hDQECBAgQIECAAAECBAgQIHAWcH6cQcURIECAAAECBAgQIECAAAECLQHnR2sPbQgQIECAAAECBAgQIECAAIGzgPPjDCqOAAECBAgQIECAAAECBAgQaAk4P1p7aEOAAAECBAgQIECAAAECBAicBZwfZ1BxBAgQIECAAAECBAgQIECAQEvA+dHaQxsCBAgQIECAAAECBAgQIEDgLOD8OIOKI0CAAAECBAgQIECAAAECBFoCzo/WHtoQIECAAAECBAgQIECAAAECZwHnxxlUHAECBAgQIECAAAECBAgQINAScH609tCGAAECBAgQIECAAAECBAgQOAs4P86g4ggQIECAAAECBAgQIECAAIGWgPOjtYc2BAgQIECAAAECBAgQIECAwFnA+XEGFUeAAAECBAgQIECAAAECBAi0BJwfrT20IUCAAAECBAgQIECAAAECBM4Czo8zqDgCBAgQIECAAAECBAgQIECgJeD8aO2hDQECBAgQIECAAAECBAgQIHAWcH6cQcURIECAAAECBAgQIECAAAECLQHnR2sPbQgQIECAAAECBAgQIECAAIGzgPPjDCqOAAECBAgQIECAAAECBAgQaAk4P1p7aEOAAAECBAgQIECAAAECBAicBZwfZ1BxBAgQIECAAAECBAgQIECAQEvA+dHaQxsCBAgQIECAAAECBAgQIEDgLOD8OIOKI0CAAAECBAgQIECAAAECBFoCzo/WHtoQIECAAAECBAgQIECAAAECZwHnxxlUHAECBAgQIECAAAECBAgQINAScH609tCGAAECBAgQIECAAAECBAgQOAs4P86g4ggQIECAAAECBAgQIECAAIGWgPOjtYc2BAgQIECAAAECBAgQIECAwFnA+XEGFUeAAAECBAgQIECAAAECBAi0BJwfrT20IUCAAAECBAgQIECAAAECBM4Czo8zqDgCBAgQIECAAAECBAgQIECgJeD8aO2hDQECBAgQIECAAAECBAgQIHAWcH6cQcURIECAAAECBAgQIECAAAECLQHnR2sPbQgQIECAAAECBAgQIECAAIGzgPPjDCqOAAECBAgQIECAAAECBAgQaAk4P1p7aEOAAAECBAgQIECAAAECBAicBZwfZ1BxBAgQIECAAAECBAgQIECAQEvA+dHaQxsCBAgQIECAAAECBAgQIEDgLOD8OIOKI0CAAAECBAgQIECAAAECBFoCzo/WHtoQIECAAAECBAgQIECAAAECZwHnxxlUHAECBAgQIECAAAECBAgQINAScH609tCGAAECBAgQIECAAAECBAgQOAs4P86g4ggQIECAAAECBAgQIECAAIGWgPOjtYc2BAgQIECAAAECBAgQIECAwFnA+XEGFUeAAAECBAgQIECAAAECBAi0BJwfrT20IUCAAAECBAgQIECAAAECBM4Czo8zqDgCBAgQIECAAAECBAgQIECgJeD8aO2hDQECBAgQIECAAAECBAgQIHAWcH6cQcURIECAAAECBAgQIECAAAECLQHnR2sPbQgQIECAAAECBAgQIECAAIGzgPPjDCqOAAECBAgQIECAAAECBAgQaAk4P1p7aEOAAAECBAgQIECAAAECBAicBZwfZ1BxBAgQIECAAAECBAgQIECAQEvA+dHaQxsCBAgQIECAAAECBAgQIEDgLOD8OIOKI0CAAAECBAgQIECAAAECBFoCzo/WHtoQIECAAAECBAgQIECAAAECZwHnxxlUHAECBAgQIECAAAECBAgQINAScH609tCGAAECBAgQIECAAAECBAgQOAs4P86g4ggQIECAAAECBAgQIECAAIGWgPOjtYc2BAgQIECAAAECBAgQIECAwFnA+XEGFUeAAAECBAgQIECAAAECBAi0BJwfrT20IUCAAAECBAgQIECAAAECBM4Czo8zqDgCBAgQIECAAAECBAgQIECgJeD8aO2hDQECBAgQIECAAAECBAgQIHAWcH6cQcURIECAAAECBAgQIECAAAECLQHnR2sPbQgQIECAAAECBAgQIECAAIGzgPPjDCqOAAECBAgQIECAAAECBAgQaAk4P1p7aEOAAAECBAgQIECAAAECBAicBZwfZ1BxBAgQIECAAAECBAgQIECAQEvA+dHaQxsCBAgQIECAAAECBAgQIEDgLOD8OIOKI0CAAAECBAgQIECAAAECBFoCzo/WHtoQIECAAAECBAgQIECAAAECZwHnxxlUHAECBAgQIECAAAECBAgQINAScH609tCGAAECBAgQIECAAAECBAgQOAs4P86g4ggQIECAAAECBAgQIECAAIGWgPOjtYc2BAgQIECAAAECBAgQIECAwFnA+XEGFUeAAAECBAgQIECAAAECBAi0BJwfrT20IUCAAAECBAgQIECAAAECBM4Czo8zqDgCBAgQIECAAAECBAgQIECgJeD8aO2hDQECBAgQIECAAAECBAgQIHAWcH6cQcURIECAAAECBAgQIECAAAECLQHnR2sPbQgQIECAAAECBAgQIECAAIGzgPPjDCqOAAECBAgQIECAAAECBAgQaAk4P1p7aEOAAAECBAgQIECAAAECBAicBQagReE2+Z0Nd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2" name="TextBox 21"/>
          <p:cNvSpPr txBox="1"/>
          <p:nvPr/>
        </p:nvSpPr>
        <p:spPr>
          <a:xfrm>
            <a:off x="6905454" y="1515041"/>
            <a:ext cx="4015081" cy="1729704"/>
          </a:xfrm>
          <a:prstGeom prst="rect">
            <a:avLst/>
          </a:prstGeom>
          <a:noFill/>
        </p:spPr>
        <p:txBody>
          <a:bodyPr wrap="square" rtlCol="0">
            <a:spAutoFit/>
          </a:bodyPr>
          <a:lstStyle/>
          <a:p>
            <a:pPr algn="l">
              <a:lnSpc>
                <a:spcPct val="95000"/>
              </a:lnSpc>
            </a:pPr>
            <a:r>
              <a:rPr lang="en-US" sz="1600" b="1" dirty="0" smtClean="0">
                <a:solidFill>
                  <a:srgbClr val="0362A9"/>
                </a:solidFill>
              </a:rPr>
              <a:t>Sources of localization:</a:t>
            </a:r>
          </a:p>
          <a:p>
            <a:pPr marL="342900" indent="-342900" algn="l">
              <a:lnSpc>
                <a:spcPct val="95000"/>
              </a:lnSpc>
              <a:buAutoNum type="arabicPeriod"/>
            </a:pPr>
            <a:r>
              <a:rPr lang="en-US" sz="1600" b="1" dirty="0" smtClean="0">
                <a:solidFill>
                  <a:srgbClr val="0362A9"/>
                </a:solidFill>
              </a:rPr>
              <a:t>Acceptors</a:t>
            </a:r>
          </a:p>
          <a:p>
            <a:pPr marL="342900" indent="-342900" algn="l">
              <a:lnSpc>
                <a:spcPct val="95000"/>
              </a:lnSpc>
              <a:buAutoNum type="arabicPeriod"/>
            </a:pPr>
            <a:r>
              <a:rPr lang="en-US" sz="1600" b="1" dirty="0" smtClean="0">
                <a:solidFill>
                  <a:srgbClr val="0362A9"/>
                </a:solidFill>
              </a:rPr>
              <a:t>External charge fluctuations</a:t>
            </a:r>
          </a:p>
          <a:p>
            <a:pPr marL="342900" indent="-342900" algn="l">
              <a:lnSpc>
                <a:spcPct val="95000"/>
              </a:lnSpc>
              <a:buAutoNum type="arabicPeriod"/>
            </a:pPr>
            <a:r>
              <a:rPr lang="en-US" sz="1600" b="1" dirty="0" smtClean="0">
                <a:solidFill>
                  <a:srgbClr val="0362A9"/>
                </a:solidFill>
              </a:rPr>
              <a:t>Dielectric constant fluctuations</a:t>
            </a:r>
            <a:endParaRPr lang="en-US" sz="1600" b="1" dirty="0">
              <a:solidFill>
                <a:srgbClr val="0362A9"/>
              </a:solidFill>
            </a:endParaRPr>
          </a:p>
          <a:p>
            <a:pPr algn="l">
              <a:lnSpc>
                <a:spcPct val="95000"/>
              </a:lnSpc>
              <a:tabLst>
                <a:tab pos="288925" algn="l"/>
              </a:tabLst>
            </a:pPr>
            <a:r>
              <a:rPr lang="en-US" sz="1600" i="1" dirty="0" smtClean="0">
                <a:solidFill>
                  <a:srgbClr val="0362A9"/>
                </a:solidFill>
              </a:rPr>
              <a:t> </a:t>
            </a:r>
          </a:p>
          <a:p>
            <a:pPr algn="l">
              <a:lnSpc>
                <a:spcPct val="95000"/>
              </a:lnSpc>
              <a:tabLst>
                <a:tab pos="288925" algn="l"/>
              </a:tabLst>
            </a:pPr>
            <a:endParaRPr lang="en-US" sz="1600" i="1" dirty="0">
              <a:solidFill>
                <a:srgbClr val="0362A9"/>
              </a:solidFill>
            </a:endParaRPr>
          </a:p>
          <a:p>
            <a:pPr algn="l">
              <a:lnSpc>
                <a:spcPct val="95000"/>
              </a:lnSpc>
              <a:tabLst>
                <a:tab pos="288925" algn="l"/>
              </a:tabLst>
            </a:pPr>
            <a:endParaRPr lang="en-US" sz="1600" i="1" dirty="0" smtClean="0">
              <a:solidFill>
                <a:srgbClr val="0362A9"/>
              </a:solidFill>
            </a:endParaRPr>
          </a:p>
        </p:txBody>
      </p:sp>
      <p:grpSp>
        <p:nvGrpSpPr>
          <p:cNvPr id="23" name="Group 22"/>
          <p:cNvGrpSpPr/>
          <p:nvPr/>
        </p:nvGrpSpPr>
        <p:grpSpPr>
          <a:xfrm>
            <a:off x="911424" y="1515041"/>
            <a:ext cx="1660070" cy="3275651"/>
            <a:chOff x="490414" y="1515041"/>
            <a:chExt cx="1660070" cy="3275651"/>
          </a:xfrm>
        </p:grpSpPr>
        <p:pic>
          <p:nvPicPr>
            <p:cNvPr id="57346" name="Picture 2" descr="F:\SI Figure 3\161310_gate_dependence_low_energy.png"/>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7075" y="1515041"/>
              <a:ext cx="1081920" cy="3018899"/>
            </a:xfrm>
            <a:prstGeom prst="rect">
              <a:avLst/>
            </a:prstGeom>
            <a:noFill/>
            <a:extLst>
              <a:ext uri="{909E8E84-426E-40DD-AFC4-6F175D3DCCD1}">
                <a14:hiddenFill xmlns:a14="http://schemas.microsoft.com/office/drawing/2010/main">
                  <a:solidFill>
                    <a:srgbClr val="FFFFFF"/>
                  </a:solidFill>
                </a14:hiddenFill>
              </a:ext>
            </a:extLst>
          </p:spPr>
        </p:pic>
        <p:sp>
          <p:nvSpPr>
            <p:cNvPr id="30" name="TextBox 29"/>
            <p:cNvSpPr txBox="1"/>
            <p:nvPr/>
          </p:nvSpPr>
          <p:spPr>
            <a:xfrm>
              <a:off x="1320449" y="1667402"/>
              <a:ext cx="439544" cy="276999"/>
            </a:xfrm>
            <a:prstGeom prst="rect">
              <a:avLst/>
            </a:prstGeom>
            <a:noFill/>
          </p:spPr>
          <p:txBody>
            <a:bodyPr wrap="none" rtlCol="0">
              <a:spAutoFit/>
            </a:bodyPr>
            <a:lstStyle/>
            <a:p>
              <a:r>
                <a:rPr lang="en-US" sz="1200" b="1" dirty="0" smtClean="0">
                  <a:solidFill>
                    <a:schemeClr val="bg1"/>
                  </a:solidFill>
                </a:rPr>
                <a:t>x30</a:t>
              </a:r>
              <a:endParaRPr lang="en-US" sz="1200" b="1" baseline="30000" dirty="0">
                <a:solidFill>
                  <a:schemeClr val="bg1"/>
                </a:solidFill>
              </a:endParaRPr>
            </a:p>
          </p:txBody>
        </p:sp>
        <p:sp>
          <p:nvSpPr>
            <p:cNvPr id="33" name="TextBox 32"/>
            <p:cNvSpPr txBox="1"/>
            <p:nvPr/>
          </p:nvSpPr>
          <p:spPr>
            <a:xfrm>
              <a:off x="490414" y="4522926"/>
              <a:ext cx="1660070" cy="267766"/>
            </a:xfrm>
            <a:prstGeom prst="rect">
              <a:avLst/>
            </a:prstGeom>
            <a:noFill/>
          </p:spPr>
          <p:txBody>
            <a:bodyPr wrap="none" rtlCol="0">
              <a:spAutoFit/>
            </a:bodyPr>
            <a:lstStyle/>
            <a:p>
              <a:pPr algn="l">
                <a:lnSpc>
                  <a:spcPct val="95000"/>
                </a:lnSpc>
              </a:pPr>
              <a:r>
                <a:rPr lang="en-US" sz="1200" spc="20" dirty="0" smtClean="0"/>
                <a:t>1.52    1.54    1.56    </a:t>
              </a:r>
            </a:p>
          </p:txBody>
        </p:sp>
      </p:grpSp>
      <p:grpSp>
        <p:nvGrpSpPr>
          <p:cNvPr id="25" name="Group 24"/>
          <p:cNvGrpSpPr/>
          <p:nvPr/>
        </p:nvGrpSpPr>
        <p:grpSpPr>
          <a:xfrm>
            <a:off x="7130916" y="3268856"/>
            <a:ext cx="4217847" cy="1187197"/>
            <a:chOff x="7041459" y="1854108"/>
            <a:chExt cx="3350827" cy="720080"/>
          </a:xfrm>
        </p:grpSpPr>
        <p:sp>
          <p:nvSpPr>
            <p:cNvPr id="26" name="Rectangle 25"/>
            <p:cNvSpPr/>
            <p:nvPr/>
          </p:nvSpPr>
          <p:spPr>
            <a:xfrm>
              <a:off x="7955436" y="1945205"/>
              <a:ext cx="944405" cy="14855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8" name="Rectangle 27"/>
            <p:cNvSpPr/>
            <p:nvPr/>
          </p:nvSpPr>
          <p:spPr>
            <a:xfrm>
              <a:off x="7456874" y="2089937"/>
              <a:ext cx="1280160" cy="13529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1" name="TextBox 30"/>
            <p:cNvSpPr txBox="1"/>
            <p:nvPr/>
          </p:nvSpPr>
          <p:spPr>
            <a:xfrm>
              <a:off x="9115975" y="1854108"/>
              <a:ext cx="1276311" cy="307777"/>
            </a:xfrm>
            <a:prstGeom prst="rect">
              <a:avLst/>
            </a:prstGeom>
            <a:noFill/>
          </p:spPr>
          <p:txBody>
            <a:bodyPr wrap="none" rtlCol="0">
              <a:spAutoFit/>
            </a:bodyPr>
            <a:lstStyle/>
            <a:p>
              <a:r>
                <a:rPr lang="en-US" sz="1400" dirty="0" smtClean="0">
                  <a:solidFill>
                    <a:schemeClr val="accent1">
                      <a:lumMod val="40000"/>
                      <a:lumOff val="60000"/>
                    </a:schemeClr>
                  </a:solidFill>
                </a:rPr>
                <a:t>WSe</a:t>
              </a:r>
              <a:r>
                <a:rPr lang="en-US" sz="1400" baseline="-25000" dirty="0" smtClean="0">
                  <a:solidFill>
                    <a:schemeClr val="accent1">
                      <a:lumMod val="40000"/>
                      <a:lumOff val="60000"/>
                    </a:schemeClr>
                  </a:solidFill>
                </a:rPr>
                <a:t>2</a:t>
              </a:r>
              <a:r>
                <a:rPr lang="en-US" sz="1400" dirty="0" smtClean="0">
                  <a:solidFill>
                    <a:schemeClr val="accent1">
                      <a:lumMod val="40000"/>
                      <a:lumOff val="60000"/>
                    </a:schemeClr>
                  </a:solidFill>
                </a:rPr>
                <a:t>/ MoSe</a:t>
              </a:r>
              <a:r>
                <a:rPr lang="en-US" sz="1400" baseline="-25000" dirty="0" smtClean="0">
                  <a:solidFill>
                    <a:schemeClr val="accent1">
                      <a:lumMod val="40000"/>
                      <a:lumOff val="60000"/>
                    </a:schemeClr>
                  </a:solidFill>
                </a:rPr>
                <a:t>2</a:t>
              </a:r>
              <a:endParaRPr lang="en-US" sz="1400" dirty="0">
                <a:solidFill>
                  <a:schemeClr val="accent1">
                    <a:lumMod val="40000"/>
                    <a:lumOff val="60000"/>
                  </a:schemeClr>
                </a:solidFill>
              </a:endParaRPr>
            </a:p>
          </p:txBody>
        </p:sp>
        <p:sp>
          <p:nvSpPr>
            <p:cNvPr id="32" name="TextBox 31"/>
            <p:cNvSpPr txBox="1"/>
            <p:nvPr/>
          </p:nvSpPr>
          <p:spPr>
            <a:xfrm>
              <a:off x="7279759" y="1913068"/>
              <a:ext cx="424327" cy="186678"/>
            </a:xfrm>
            <a:prstGeom prst="rect">
              <a:avLst/>
            </a:prstGeom>
            <a:noFill/>
          </p:spPr>
          <p:txBody>
            <a:bodyPr wrap="none" rtlCol="0">
              <a:spAutoFit/>
            </a:bodyPr>
            <a:lstStyle/>
            <a:p>
              <a:r>
                <a:rPr lang="en-US" sz="1400" dirty="0" err="1" smtClean="0">
                  <a:solidFill>
                    <a:srgbClr val="00B050"/>
                  </a:solidFill>
                </a:rPr>
                <a:t>hBN</a:t>
              </a:r>
              <a:endParaRPr lang="en-US" sz="1400" dirty="0">
                <a:solidFill>
                  <a:srgbClr val="00B050"/>
                </a:solidFill>
              </a:endParaRPr>
            </a:p>
          </p:txBody>
        </p:sp>
        <p:sp>
          <p:nvSpPr>
            <p:cNvPr id="34" name="TextBox 33"/>
            <p:cNvSpPr txBox="1"/>
            <p:nvPr/>
          </p:nvSpPr>
          <p:spPr>
            <a:xfrm>
              <a:off x="9191327" y="2266411"/>
              <a:ext cx="761747" cy="307777"/>
            </a:xfrm>
            <a:prstGeom prst="rect">
              <a:avLst/>
            </a:prstGeom>
            <a:noFill/>
          </p:spPr>
          <p:txBody>
            <a:bodyPr wrap="none" rtlCol="0">
              <a:spAutoFit/>
            </a:bodyPr>
            <a:lstStyle/>
            <a:p>
              <a:r>
                <a:rPr lang="en-US" sz="1400" dirty="0" smtClean="0">
                  <a:solidFill>
                    <a:schemeClr val="tx2">
                      <a:lumMod val="75000"/>
                    </a:schemeClr>
                  </a:solidFill>
                </a:rPr>
                <a:t>Si/SiO</a:t>
              </a:r>
              <a:r>
                <a:rPr lang="en-US" sz="1400" baseline="-25000" dirty="0" smtClean="0">
                  <a:solidFill>
                    <a:schemeClr val="tx2">
                      <a:lumMod val="75000"/>
                    </a:schemeClr>
                  </a:solidFill>
                </a:rPr>
                <a:t>2</a:t>
              </a:r>
              <a:endParaRPr lang="en-US" sz="1400" dirty="0">
                <a:solidFill>
                  <a:schemeClr val="tx2">
                    <a:lumMod val="75000"/>
                  </a:schemeClr>
                </a:solidFill>
              </a:endParaRPr>
            </a:p>
          </p:txBody>
        </p:sp>
        <p:sp>
          <p:nvSpPr>
            <p:cNvPr id="27" name="Rectangle 26"/>
            <p:cNvSpPr/>
            <p:nvPr/>
          </p:nvSpPr>
          <p:spPr>
            <a:xfrm>
              <a:off x="8058971" y="2047833"/>
              <a:ext cx="792015" cy="6498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5" name="Rectangle 34"/>
            <p:cNvSpPr/>
            <p:nvPr/>
          </p:nvSpPr>
          <p:spPr>
            <a:xfrm>
              <a:off x="7619681" y="2089937"/>
              <a:ext cx="1280160" cy="13529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6" name="Rectangle 35"/>
            <p:cNvSpPr/>
            <p:nvPr/>
          </p:nvSpPr>
          <p:spPr>
            <a:xfrm>
              <a:off x="7041459" y="2214283"/>
              <a:ext cx="2160240" cy="191278"/>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sp>
        <p:nvSpPr>
          <p:cNvPr id="38" name="Chord 37"/>
          <p:cNvSpPr/>
          <p:nvPr/>
        </p:nvSpPr>
        <p:spPr>
          <a:xfrm rot="5400000">
            <a:off x="8925869" y="3426387"/>
            <a:ext cx="144016" cy="331146"/>
          </a:xfrm>
          <a:prstGeom prst="chord">
            <a:avLst>
              <a:gd name="adj1" fmla="val 5443527"/>
              <a:gd name="adj2" fmla="val 162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sp>
        <p:nvSpPr>
          <p:cNvPr id="20" name="Oval 19"/>
          <p:cNvSpPr/>
          <p:nvPr/>
        </p:nvSpPr>
        <p:spPr>
          <a:xfrm>
            <a:off x="8616280" y="3726390"/>
            <a:ext cx="45719" cy="4571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sp>
        <p:nvSpPr>
          <p:cNvPr id="39" name="Oval 38"/>
          <p:cNvSpPr/>
          <p:nvPr/>
        </p:nvSpPr>
        <p:spPr>
          <a:xfrm>
            <a:off x="9293774" y="3600100"/>
            <a:ext cx="45719" cy="4571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sp>
        <p:nvSpPr>
          <p:cNvPr id="21" name="TextBox 20"/>
          <p:cNvSpPr txBox="1"/>
          <p:nvPr/>
        </p:nvSpPr>
        <p:spPr>
          <a:xfrm>
            <a:off x="9248415" y="3451598"/>
            <a:ext cx="479491" cy="297004"/>
          </a:xfrm>
          <a:prstGeom prst="rect">
            <a:avLst/>
          </a:prstGeom>
          <a:noFill/>
        </p:spPr>
        <p:txBody>
          <a:bodyPr wrap="square" rtlCol="0">
            <a:spAutoFit/>
          </a:bodyPr>
          <a:lstStyle/>
          <a:p>
            <a:pPr algn="l">
              <a:lnSpc>
                <a:spcPct val="95000"/>
              </a:lnSpc>
            </a:pPr>
            <a:r>
              <a:rPr lang="en-US" sz="1400" dirty="0" smtClean="0"/>
              <a:t>e</a:t>
            </a:r>
          </a:p>
        </p:txBody>
      </p:sp>
      <p:sp>
        <p:nvSpPr>
          <p:cNvPr id="41" name="TextBox 40"/>
          <p:cNvSpPr txBox="1"/>
          <p:nvPr/>
        </p:nvSpPr>
        <p:spPr>
          <a:xfrm>
            <a:off x="8590928" y="3590975"/>
            <a:ext cx="479491" cy="297004"/>
          </a:xfrm>
          <a:prstGeom prst="rect">
            <a:avLst/>
          </a:prstGeom>
          <a:noFill/>
        </p:spPr>
        <p:txBody>
          <a:bodyPr wrap="square" rtlCol="0">
            <a:spAutoFit/>
          </a:bodyPr>
          <a:lstStyle/>
          <a:p>
            <a:pPr algn="l">
              <a:lnSpc>
                <a:spcPct val="95000"/>
              </a:lnSpc>
            </a:pPr>
            <a:r>
              <a:rPr lang="en-US" sz="1400" dirty="0" smtClean="0"/>
              <a:t>e</a:t>
            </a:r>
          </a:p>
        </p:txBody>
      </p:sp>
      <p:sp>
        <p:nvSpPr>
          <p:cNvPr id="40" name="Rectangle 39"/>
          <p:cNvSpPr/>
          <p:nvPr/>
        </p:nvSpPr>
        <p:spPr>
          <a:xfrm>
            <a:off x="977610" y="5332887"/>
            <a:ext cx="2207656" cy="246221"/>
          </a:xfrm>
          <a:prstGeom prst="rect">
            <a:avLst/>
          </a:prstGeom>
        </p:spPr>
        <p:txBody>
          <a:bodyPr wrap="none">
            <a:spAutoFit/>
          </a:bodyPr>
          <a:lstStyle/>
          <a:p>
            <a:r>
              <a:rPr lang="en-US" sz="1000" i="1" dirty="0" err="1"/>
              <a:t>S.Borghardt</a:t>
            </a:r>
            <a:r>
              <a:rPr lang="en-US" sz="1000" i="1" dirty="0"/>
              <a:t> et al. </a:t>
            </a:r>
            <a:r>
              <a:rPr lang="en-US" sz="1000" i="1" dirty="0" smtClean="0"/>
              <a:t>arXiv:1911.01092</a:t>
            </a:r>
            <a:endParaRPr lang="en-US" sz="1000" dirty="0"/>
          </a:p>
        </p:txBody>
      </p:sp>
    </p:spTree>
    <p:extLst>
      <p:ext uri="{BB962C8B-B14F-4D97-AF65-F5344CB8AC3E}">
        <p14:creationId xmlns:p14="http://schemas.microsoft.com/office/powerpoint/2010/main" val="3440763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E9BBE13A-652D-45D5-B3D8-82A75A19F727}"/>
              </a:ext>
            </a:extLst>
          </p:cNvPr>
          <p:cNvSpPr>
            <a:spLocks noGrp="1"/>
          </p:cNvSpPr>
          <p:nvPr>
            <p:ph type="dt" sz="half" idx="13"/>
          </p:nvPr>
        </p:nvSpPr>
        <p:spPr/>
        <p:txBody>
          <a:bodyPr/>
          <a:lstStyle/>
          <a:p>
            <a:fld id="{6BD14363-E075-412D-845B-79D7C01067EA}" type="datetime3">
              <a:rPr lang="en-US" smtClean="0"/>
              <a:t>1 July 2022</a:t>
            </a:fld>
            <a:endParaRPr lang="en-US" dirty="0"/>
          </a:p>
        </p:txBody>
      </p:sp>
      <p:sp>
        <p:nvSpPr>
          <p:cNvPr id="4" name="Foliennummernplatzhalter 3">
            <a:extLst>
              <a:ext uri="{FF2B5EF4-FFF2-40B4-BE49-F238E27FC236}">
                <a16:creationId xmlns:a16="http://schemas.microsoft.com/office/drawing/2014/main" id="{5DC516BF-C995-4C15-B38E-5F4B775E169F}"/>
              </a:ext>
            </a:extLst>
          </p:cNvPr>
          <p:cNvSpPr>
            <a:spLocks noGrp="1"/>
          </p:cNvSpPr>
          <p:nvPr>
            <p:ph type="sldNum" sz="quarter" idx="16"/>
          </p:nvPr>
        </p:nvSpPr>
        <p:spPr/>
        <p:txBody>
          <a:bodyPr/>
          <a:lstStyle/>
          <a:p>
            <a:r>
              <a:rPr lang="en-US"/>
              <a:t>Page </a:t>
            </a:r>
            <a:fld id="{A52F4D17-1AD6-42D9-B93A-EB002C62F438}" type="slidenum">
              <a:rPr lang="en-US" smtClean="0"/>
              <a:pPr/>
              <a:t>51</a:t>
            </a:fld>
            <a:endParaRPr lang="en-US" noProof="0" dirty="0"/>
          </a:p>
        </p:txBody>
      </p:sp>
      <p:sp>
        <p:nvSpPr>
          <p:cNvPr id="12" name="Title 11"/>
          <p:cNvSpPr>
            <a:spLocks noGrp="1"/>
          </p:cNvSpPr>
          <p:nvPr>
            <p:ph type="title"/>
          </p:nvPr>
        </p:nvSpPr>
        <p:spPr/>
        <p:txBody>
          <a:bodyPr/>
          <a:lstStyle/>
          <a:p>
            <a:r>
              <a:rPr lang="en-GB" altLang="zh-TW" dirty="0"/>
              <a:t>Gated WS</a:t>
            </a:r>
            <a:r>
              <a:rPr lang="en-GB" altLang="zh-TW" cap="none" dirty="0"/>
              <a:t>e</a:t>
            </a:r>
            <a:r>
              <a:rPr lang="en-GB" altLang="zh-TW" cap="none" baseline="-25000" dirty="0"/>
              <a:t>2</a:t>
            </a:r>
            <a:r>
              <a:rPr lang="en-GB" altLang="zh-TW" cap="none" dirty="0"/>
              <a:t> </a:t>
            </a:r>
            <a:r>
              <a:rPr lang="en-GB" altLang="zh-TW" cap="none" dirty="0" smtClean="0"/>
              <a:t>ML – linewidth</a:t>
            </a:r>
            <a:endParaRPr lang="en-US" dirty="0"/>
          </a:p>
        </p:txBody>
      </p:sp>
      <p:sp>
        <p:nvSpPr>
          <p:cNvPr id="10" name="AutoShape 2" descr="data:image/png;base64,iVBORw0KGgoAAAANSUhEUgAABD8AAAYBCAYAAAC6JjC6AAAgAElEQVR4XuydB3RURRuGPwgQCIQqLRTpvUqHSO+9FxEQFARFQPqvICBIt4BSVbrSe5EaQUFBQHpv0kHpoYb2n3fwxk3YTXY3u5tb3jknJ7B779z5npns3vvOV+I8f/78ubCRAAmQAAmQAAmQAAmQAAmQAAmQAAmQgEkJxKH4YdKZpVkkQAIkQAIkQAIkQAIkQAIkQAIkQAKKAMUPLgQSIAESIAESIAESIAESIAESIAESIAFTE6D4YerppXEkQAIkQAIkQAIkQAIkQAIkQAIkQAIUP7gGSIAESIAESIAESIAESIAESIAESIAETE2A4oepp5fGkQAJkAAJkAAJkAAJkAAJkAAJkAAJUPzgGiABEiABEiABEiABEiABEiABEiABEjA1AYofpp5eGkcCJEACJEACJEACJEACJEACJEACJEDxg2uABEiABEiABEiABEiABEiABEiABEjA1AQofph6emkcCZAACZAACZAACZAACZAACZAACZAAxQ+uARIgARIgARIgARIgARIgARIgARIgAVMToPhh6umlcSRAAiRAAiRAAiRAAiRAAiRAAiRAAhQ/uAZIgARIgARIgARIgARIgARIgARIgARMTYDih6mnl8aRAAmQAAmQAAmQAAmQAAmQAAmQAAlQ/OAaIAESIAESIAESIAESIAESIAESIAESMDUBih+mnl4aRwIkQAIkQAIkQAIkQAIkQAIkQAIkQPGDa4AESIAESIAESIAESIAESIAESIAESMDUBCh+mHp6aRwJkAAJkAAJkAAJkAAJkAAJkAAJkADFD64BEiABEiABEiABEiABEiABEiABEiABUxOg+GHq6aVxJEACJEACJEACJEACJEACJEACJEACFD+4BkiABEiABEiABEiABEiABEiABEiABExNgOKHqaeXxpEACZAACZAACZAACZAACZAACZAACVD84BogARIgARIgARIgARIgARIgARIgARIwNQGKH6aeXhpHAiRAAiRAAiRAAiRAAiRAAiRAAiRA8YNrgARIgARIgARIgARIgARIgARIgARIwNQEKH6YenppHAmQAAmQAAmQAAmQAAmQAAmQAAmQAMUPrgESIAESIAESIAESIAESIAESIAESIAFTE6D4YerppXEkQAIkQAIkQAIkQAIkQAIkQAIkQAIUP7gGSIAESIAESIAESIAESIAESIAESIAETE2A4oepp5fGkQAJkAAJkAAJkAAJkAAJkAAJkAAJUPzgGiABEiABEiABEiABEiABEiABEiABEjA1AYofpp5eGkcCJEACJEACJEACJEACJEACJEACJEDxg2uABEiABEiABEiABEiABEiABEiABEjA1AQofph6emkcCZAACZAACZAACZAACZAACZAACZAAxQ+uARIgARIgARIgARIgARIgARIgARIgAVMToPhh6umlcSRAAiRAAiRAAiRAAiRAAiRAAiRAAhQ/uAZIgARIgARIgARIgARIgARIgARIgARMTYDih6mnl8aRAAmQAAmQAAmQAAmQAAmQAAmQAAlQ/OAaIAESIAESIAESIAESIAESIAESIAESMDUBih+mnl4aRwIkQAIkQAIkQAIkQAIkQAIkQAIkQPGDa4AESIAESIAESIAESIAESIAESIAESMDUBCh+mHp6aRwJkAAJkAAJkAAJkAAJkAAJkAAJkADFD64BEiABEiABEiABEiABEiABEiABEiABUxOg+GHq6aVxJEACJEACJEACJEACJEACJEACJEACFD+4BkiABEiABEiABEiABEiABEiABEiABExNgOKHqaeXxpEACZAACZAACZAACZAACZAACZAACVD84BogARIgARIgARIgARIgARIgARIgARIwNQGKH6aeXhpHAiRAAiRAAiRAAiRAAiRAAiRAAiRA8YNrgARIgARIgARIgARIgARIgARIgARIwNQEKH6YenppHAmQAAmQAAmQAAmQAAmQAAmQAAmQAMUPrgESIAESIAESIAESIAESIAESIAESIAFTE6D4YerppXEkQAIkQAIkQAIkQAIkQAIkQAIkQAIUP7gGSIAESIAESIAESIAESIAESIAESIAETE2A4oepp5fGkQAJkAAJkAAJkAAJkAAJkAAJWJnAs2fPJDQ0VAIDAyVu3LiWRUHxw7JTT8NJgARIgARIgARIgARIgARIgATMSuDGjRvy3XffSfr06SVdunQye/ZsyZQpk/Tq1UtSpkxpVrMd2kXxw3JTToNJgARIgARIgARIgARIgARIgATMTODp06cyZMgQJXK8++67kihRIjl27Ji0aNFCqlatKp999pn4+/ubGcFLtlH8sNR001gSIAESIAESIAESIAESIAESIAGzE3j48KHy8Fi9erUsW7ZMihQpItevX5fWrVsr03/44QdJlSqV2TFEsI/ih6Wmm8aSAAmQAAmQAAmQAAmQAAmQAAlYgcCDBw8EIkiyZMlUrg/N86Ny5coycuRISZAggRUwhNtI8cNS001jSYAESIAESIAESIAESIAESIAErEbg+fPnKv/HzJkz5fvvv5fcuXNbDYFQ/LDclNNgEiABEiABEiABEiABEiABEiABKxC4ffu2rF27Vnbu3CkXL16UMWPGSMaMGa1g+ks2Uvyw5LTTaBIgARIgARIgARIgARIgARIgAasQgOfH3LlzZezYsTJhwgQpU6aMVUwPt5Pih+WmnAaTAAmQAAmQAAmQAAmQAAmQAAlYjUBoaKi8//77cvr0aZkzZ45kyZLFUggoflhqumksCZAACZAACZAACZAACZAACZCA2Qkg2emGDRskZ86ckidPHokTJ46g/O3AgQNlxIgRMm/ePFX21kqN4oeVZpu2kgAJkAAJkAAJkAAJkAAJkAAJmJ7Atm3bJDg4WBo0aCDTp0+XFClSqMovKH87ceJEWb58udSvX9/0HGwNpPhhqemmsSRAAiRAAiRAAiRAAiRAAiRAAmYncOjQIenXr5/0799fypUrpzw/bt68KW+//bbyAPn2228lTZo0ZscQwT6KH5aabhpLAiRAAiRAAiRAAiRAAiRAAiRgdgJIcLpu3TrZuHGjtG3bVtKmTSuTJk2S3bt3q4ovCIWxWqP4YbUZp70kQAIkQAIkQAIkQAIkQAIkQAKWIBAWFiaHDx+WW7duSfr06SV79uwSL148S9ge2UiKH5acdhpNAiRAAiRAAiRAAiRAAiRAAiRAAtYhQPHDOnNNS0mABEiABEiABEiABEiABEiABEjAkgQoflhy2mk0CZAACZAACZAACZAACZAACZAACViHAMUP68w1LSUBEiABEiABEiABEiABEiABEiABSxKg+GHJaafRJEACJEACJEACJEACJEACJEACJGAdAhQ/rDPXtJQESIAESIAESIAESIAESIAESIAELEmA4oclp51GkwAJkAAJkAAJkAAJkAAJkAAJkIB1CFD8sM5c01ISIAESIAESIAESIAESIAESIAESsCQBih+WnHYaTQIkQAIkQAIkQAIkQAIkQAIkQALWIUDxwzpzTUtJgARIgARIgARIgARIgARIgARIwJIEKH5YctppNAmQAAmQAAmQAAmQAAmQAAmQAAlYhwDFD+vMNS0lARIgARIgARIgARIgARIgARIgAUsSoPhhyWmn0SRAAiRAAiRAAiRAAiRAAiRAAiRgHQIUP6wz17SUBEiABEiABEiABEiABEiABEiABCxJgOKHJaedRpMACZAACZAACZAACZAACZAACZCAdQhQ/LDOXNNSEiABEiABEiABEiABEiABEiABErAkAYoflpx2Gk0CJEACJEACJEACJEACJEACJEAC1iFA8cM6c01LSYAESIAESIAESIAESIAESIAESMCSBCh+WHLaaTQJkAAJkAAJkAAJkAAJkAAJkAAJWIcAxQ/rzDUtJQESIAESIAESIAESIAESIAESIAFLEqD4Yclpp9EkQAIkQAIkQAIkQAIkQAIkQAIkYB0CFD+sM9e0lARIgARIgARIgARIgARIgARIgAQsSYDihyWnnUaTAAmQAAmQAAmQAAmQAAmQAAmQgHUIUPywzlzTUhIgARIgARIgARIgARIgARIgARKwJAGKH5acdhpNAiRAAiRAAiRAAiRAAiRAAiRAAtYhQPHDOnNNS0mABEiABEiABEiABEiABEiABEjAkgQoflhy2mk0CZAACZAACZAACZAACZAACZAACViHAMUP68w1LSUBEiABEohlAmFhYRIaGipx48aVwMBAiRcvXiyPiJcnARIgARIgARIgAWsQoPhhjXmmlSRAAiRAArFM4NixY7JmzRpp3Lix7Ny5U+bMmSNjxoyRnDlzxvLIeHkSIAEzEtixY4f0799fWrRoIZ07dzajibSJBEiABFwiQPHDJVw8mARIgARIgATcIzB06FB5+PChDBo0SHWAh5IUKVLIwIED3euQZ5EACZBANARKly4tEEEWLFggzZo1Iy8SIAESsDQBih+Wnn4aTwIkQAIk4CsC169fl0ePHkn69OnlwYMH0r17d8mbN698+OGHEidOHF8Ng9chARKwEIHz589L+/btZdOmTRRALDTvNJUESMA+AYofXBkkQAIkQAKWJvD8+XM5c+aMDB48WLp27SolS5aMwOPGjRsyZcoUSZAggdy+fVuyZs0qb7zxhvj7+7vNLSQkRKZNmyajRo2SDBkyuN0PTyQBEiCB6Ajcv39f3nnnHZk7dy4FkOhg8X0SIAFTE6D4YerppXEkQAIkQAJREdi/f79s3rxZhaP069dPtm7dKuXKlQs/5ebNm9KlSxfp0KGDVK9eXZ48eSIjR45UwkfPnj3Fz89PnQ+3cketePHiUqVKFfU2hJYtW7bIL7/8Ih988IEKe2EjARIgAV8QwGfc6NGjZfv27VKqVClfXJLXIAESIAFdEaD4oavp4GBIgARIgARig8C2bdskODj4JfFjw4YNMnz4cPnhhx8kKChIDQ3H9urVS+2iwgvE2QbhY9WqVUpAqVevnpw6dUp++uknFf7CsBdnKfI4EiCBmBDAZxYEXiRcZiMBEiABqxGg+GG1Gae9JEACJEACLxFwJH4gSSneg/iRKlUqdR6qtqB6Aiq1VKtWzWma8+bNk06dOqlSt1rDA0jr1q2d7oMHkgAJkIC7BPbu3StFixaVESNGqITLbCRAAiRgNQIUP6w247SXBEiABEjAKfEDSUmRjPTp06cybtw4CQgIiCB+9OnTh8IF1xIJkIAhCCDvR9WqVeXOnTsyf/58yZ8/vyHGzUGSAAmQgCcJUPzwJE32RQIkQAIkYEgC9jw/NPEDBn355ZeSKFEiih+GnF0OmgSsTQCfb8j1gVA7Ch/WXgu0ngSsToDih9VXAO0nARIgAYsQwI4nqrmg5Oz06dMlTZo04ZZT/LDIIqCZJGAhAgixGzZsmBI+mjVrppI1Z8uWzUIEaCoJkAAJRCRA8YMrggRIgARIwBIE4Mnx+eefy927dwUhK1oODxhvT/wICwtTcfHHjx+X2bNnh1dm0XJ+MOzFEsuGRpKAIQmgChUqSh08eFCJHqj0wkYCJEACVidA8cPqK4D2kwAJkAAJ2BU/gGXKlCmydOnSCAlPUSayZcuWsnjxYilWrBjpkQAJkICuCEDk7d27t1SsWFEGDRqkfrORAAmQAAmIUPzgKiABEiABErA8AUfVXg4dOqQqtEyaNEkKFSqkOKHyy/Lly5UwkiJFCsuzIwASIAH9EFi4cKE0b95cBg8erIQPNhIgARIggf8IUPzgaiABEiABErAsgRMnTsiSJUtU+VrkAWnfvr3kzp1bGjduLDlz5pTnz5+rBIFbtmyRgQMHyrVr12TIkCEyfPhwdRwbCZAACeiFwJo1a6ROnToUPvQyIRwHCZCA7ghQ/NDdlHBAJEACJEACeiOAZKkHDhyQlClTSvbs2SVBggR6GyLHQwIkYHECHTt2lJMnT8rPP/9scRI0nwRIgATsE6D4wZVBAiRAAiRAAiRAAiRAAgYngDwfSNC8YsUKg1vC4ZMACZCAdwhQ/PAOV/ZKAiRAAiRAAiRAAiRAAj4jsHbtWqlVq5b07NlTVbZiIwESIAESiEiA4gdXBAmQAAmQAAmQAAmQAAmYgMD48eOle/fu0rBhQ5XwtEiRIiawiiaQAAmQgGcIUPzwDEf2QgIkQAIkQAIkQAIkQAKxTgACyGeffSZhYWFKAOnRo0esj4kDIAESIAE9EKD4oYdZ4BicJhAUFOT0sTyQBEiABIxOYMGCBRIcHGx0Mzh+EiABHxM4evSoEkDmzJkjrVq1kpEjR0rmzJl9PIrYudyDBw/k/v37EhAQIIkSJYqdQfCqJEACuiRA8UOX08JBOSIQJ04ciRs3rvj7+xNSLBJ48uSJPH78WOLHjy/x4sWLxZHw0g8fPlQQEiZMSBixTAA33J78fEJ/v/76K8WPWJ5XXp4EjEzg+++/lwEDBkjSpEmVANKoUSMjmxPl2FGafNmyZfK///1PlS9HOfKpU6dK+fLlBfct8IhBGfMsWbKYlgENIwESiJoAxQ+uEEMRgPiRJEkSCQ0Nldu3b8uzZ88MNX6zDHby5Mny0UcfyfDhw6Vz585mMcuQdmTNmlWN+8yZM4Ycv7cHnSJFCm9fIrx/fD5VrFjRI2UmcfOOBxWKHz6bPl6IBExL4NChQ0oAgTAAb7JmzZqZ0tZt27bJvHnz1P1J2rRpJSQkRGbNmiXjxo2T8+fPy/bt2wXlgPFZ7Ww7ceKEzJgxQ+rVqyebNm2S119/XYkpbCRAAsYkQPHDmPNm2VFHFj86deokyZIlsyyP2DL83r17cufOHbWTlDhx4tgaBq8rIlevXlUccKPHFpHAuXPnBNUPfNUofviKNK9DAiTgDoHmzZvLwoULZfXq1VK7dm13utDtOfCCHDNmjHTo0EEyZMigxglPEAgX+fLlk61btyqvD2wYPH36VA4cOCC3bt0K//7MmzevnD17NnwjAcdlzJhRhgwZIkWLFlUeMwglGjt2rKqkw3tP3S4FDowEoiRA8YMLxFAE7Ikf8+fPN5QNHCwJkIBvCNSsWZPih29Q8yokQAIGIPDPP/+oh3/kAPn2228NMOKYD3H37t3K4yV58uQq8aufn1+4MIIwmJ9++kmmTZsmyCl35MgRWbRokRJQ8H9s8rzzzjuCjbZq1aqpUJouXbrI119/Lfnz54/54NgDCZCAzwlQ/PA5cl4wJgQofsSEHs8lAWsRoPhhrfmmtSRAAlETgKcDkp7iYR4eDFZoECzeeustFfpSsmTJCCZfvHhR2rRpo8KAihcvLjt27JC33347PEnqzZs31fsoHayJH++++67KHVKoUCEr4KONJGA6AhQ/TDel5jaI4oe555fWkYAnCVD88CRN9kUCJGB0AlrYC7wd8PlohQbxA+EwjkJVfvjhB+XNgZwoEDlsE+qjVHD//v2V8FGrVi0V9oIKOugrTZo0VsBHG0nAdAQofphuSs1tEMUPc88vrSMBTxKg+OFJmuyLBEjAqASskvDU3vzs379fJSr98MMPX3obOUGQFBXiBzw8kChVC4vRDt65c6fKG9K3b1+VLwV5QOApEvk4o64NjpsErEaA4ofVZtzg9lL8MPgEcvgk4EMCvhY/UFmmSJEirPbiwznmpUiABKImYKVSt/ZIwLMjXrx40qJFiwhvQ/hYt26dSnoaGBgoAwcOlB9//FHy5MnzUjfwAEGVQXiFoOIgGwmQgHEJUPww7txZcuRx48ZVDxd//vmnKnWLuFUmPLXkUqDRJBAtAV+LH9EOyIUDWOrWBVg8lARIwC4BeDPMmTNHJThF6Wzk+7BSg2iBai0QPmxzdED4WLVqlTx79kyVsH306JHyDEEFF4S1QCxhIwESMCcBih/mnFfTWmU18ePJkydqtwENOxP8Qjbt0qZhXiBA8cMLUNklCZBArBPQ7g3ix49v1xMBZVyrVq0qePgfNGiQqnJixYbqNvDoGDZsmLzyyiuqxO3vv/8u8Aa5fPmyfPPNNyqMBfdZI0aMUOEtED8giOB4NhIgAfMRoPhhvjk1tUVWEj+uXr0qgwcPlo4dO6o5nThxovpSTps2rannWDPuiy++kNq1a9t1QTU7gAcPHsjo0aPlvffek9SpU5vdXK/ZR/HDa2jZMQmQQCwR2L59u3pof//991Vp1sWLF6tKJUjYCTEE+T0KFCggDRs2VMIHvGWt2q5fv64YlStXThA2zUYCJEACFD+4BgxFwEriB+J0sTPx8ccfqy/toUOHquziKLNmhUbxg+JHTNc5xY+YEuT5JEACeiKA5J0I94X4AcEDng1vvPGGNG3aVN0bQPioW7eulChRQhYsWKCnoXMsJEACJKALAhQ/dDENHISzBIwqfmjJsmztDAgIULXkI7+H0JYECRJI7969pVSpUtK2bVt1Gtw0f/31V/nyyy/Da9A7y83Xx7lqb9KkSV/alTGq+IFY4jt37gjckrWGdYtYYohYkd9DOBPm27aZwfNjypQpavcRO26utpica3stih+ukufxJEACeiWA7wWtYol2H4Ayrq1bt5Zx48apz1p4g+zYsUN27dqlVzM4LhIgARKIVQIUP2IVPy/uKgGjih/Xrl2TPXv2yPTp02Xu3LlK2Ojatau8+uqrgvAWxKNu2LBB7dxUqlRJcuTIoY4pW7ZsBPFj8+bN6iYHwomem6v2FixY8KWycUYVPxBTjHhr3IAihjh58uQqXAnx1xC21q9fL7169VKuyLhphcAVObbY6OIHksehLGDz5s1dFj9icm7kvwk9ih+T902Wtwq8JQn9Ekb5J8yEp3r+hOPYSMD3BE6ePCktW7aUbt26hd8XrFixQm2IYHMkKChI3TccP35c8DobCZAACZDAywQofnBVGIqAUcUPDfKJEydULXlkHccNS+LEiQWeAnBhxWsVKlRQhz58+FA9IBvV88NVe3H8pk2bIuxWIa45V65ckjJlStUdBB/c+BklBwZEEAg4mGdk269cubKy48yZM4KQJjzcYv7RcOzSpUvl1KlT6v+PHz9WSdngugzvIDQIJLBfO0evf7jInr9w4UK1Q4nf9jw/4BVz4cIFVWIQQp9WOtCZc12xW2/iR4d1HWTnlZ0SlCRIJlaZKNmTZ3doDsUPV2aax5KA+QngO7F69ery008/qc9V3DtAWMdnqeYJsnbtWqlVq5bKF4Z8H2wkQAIkQAIRCVD84IrwGIHz58+rpJzp0qVTuSrw5VynTh2BYOFMgzDQs2dP9SWOByJ7zejiB2xavny5EkA+//xzeeedd+SXX35RpXs/+OCDCNVc8ID8119/qTJtCJfA7wwZMqhzPJq46/51kTuXRNIVdGaaXD7GWXsjd2xUzw9bO27evKm8eeAJM3v2bOUFMnz4cHnzzTclb968Dlka2fMDyeXgoYRkrfg8gJ1I0qvZixv4SZMmSf/+/ZWw9eOPPyph6+233xZ8BkR1rquLr0SFEhLwXoAUTF1QBpYaKGkTez5ZcGhYqAQmCIx2aBA9IH5orUvhLvJekfcofkRLjgeQAAmAwLlz55THx6effirly5dXiTzbt2+vyrhq4TA4DvcKED8ogHDdkAAJkMDLBCh+cFV4hAAe0hHGgQc7eDDcu3dPeS5UrFhR7VZH1/CwBzd55LSYP3++5M6dO1bEj2aTf5PDl/8tLZswnmz/X5Xohu7y+9j1xo4M3FTHjx8veBjs06ePpEiRIkJfCIdB9va33npLiR14eMb/IYB4tK3uJXLnokireR7tVuvMWXtjQ/wYs3OMzDo8S5rmaiodC3ZUO/KebkhQh78BeCEgvCdVqlRSv379KC/jK/HjypBP5cG+fZL+0yGSsEABj5m+bds2CQ4Olq1bt0bw/MDnBMQ7fE6ULFlSXe/27dtK+ENlH3BydK47g8tTNo/Efze++MXxk7b520rPYj3d6cbhOVsubBGsodczvC5di3aVxPFfePI4arWX1JbzoefV2/Przpd8qfI5PJaeHx6dKnZGAoYnAE8PhE3CSxBegRA/EN6CcNrIHnbYPMFnLe7BcL+B30Zr+F5A9Rrt+/Lw4cMqwSu8X8qUKWM0czheEiABnRCg+KGTifDkMHbv3q0qg2C31R0PAXy5YHehQYMGTg8LCQrx0DJhwgRBAkc0PNyjBBu+hCM/2Nt2jC90uMfjBzu/nhA/vtp4XL7aeMLh+POlT2r3vb+u35P7YU/Ve/H94krONEkc9nH48h2773UIziqf1HX8UIOTrly5om5MEJsLe4sWLWq3L4QB4OEQDVyRM8Ju2z5RZG1/x/PlyKvj8X2R6y9CLSR5ZpGEyRz3ceWA/feKtBZpOCnKteKsvbaduOL5UXZuWcEOvL2WJ2Ueu68/fvZYTt3613YRSZ84vSTzt2//0RtHHdq3sN5CcXQNnIT1jb8FePtA4IObssN5/Pcqrogft5culUv9/+dwfAkdeJg8vnRJnmJtofzf8+eSME+eF/+20x4eOWL39cCqVSXjhG9ees+RgIHPiVmzZilvD+S70Ro+ryASfffdd3Lw4EG7wkmUC8zBm4WDC8uzjs/C34WHRsMcDSVlwpRy8NpBSZ8kvVTOVFlKpCvhTvdSdWFVuXr/qjp3Wo1p0fYzdtdYmXlopjp+XZN1UYptFD/cmhKeRAKWIQDhY9SoUS99nmoAII5gUyokJERGjhwp/fr1MxSbZcuWqRAffJ+gig2ShuNeEptF8CxkIwESIAF3CFD8cIeazs/BFwW8BNytCoIHkWzZsqlkjM40exnIcR7GAZfMRYsWKW8QRw1f0Mj3gId7jNnT4kfTYhmdMUMds/nY33Ltbpj6d6IEflKnYHqnz120+4I61hnxQz0sTZumXP1xUwIvmegeiKMciK34ATHC2XZmi8jtF+NWwkeeus6eKbL3hxfHOiF+uGMv1g9yfjiT48NW/GiQwznR7uGTh7Lx7EZ5Js+UQFEsbTHJGOj8WgV9ypoAACAASURBVFl+crkyPzrxA8fAiwd/T3fv3lW7dFGFvOB45ABBOBS8I6LL8WErfiRr1Mjp+YP4cX/HDiV4xE+fXgJKlXL6XFwTzVXxA58tmFeIQfCA0Rpe//nnn9VNPPKe2PMacXpwNgci7OVhh4dS7dVq8lqa1wQi1qbzm+Ru2N3wo4aVGybOrhnbMcCDA54cWvu8wudSPUv1KIfZfm17uXTvkly6e0n6lugrbfK1cXg8xQ93ZpznkIA5CeA+C5tJ+O4oVqyYqib28ccfq+8KCOr+/v52DUf+MIjuX3/9tTRr1kzdb+D+zmitR48eKtk7KsMhlNaInixGY87xkoBZCVD8MOHMIr8AEmDZq6DhjLkQIxCDb7szG9V5169fVw92pUuXVu6VmreJM+7rCI9Bss927dopAWTMmDEeET+csdPeMZ1mRSwPN7VtcXe7ivI8eLhglxsunUiGOXPmzPBkp165oL1OHXlyeCH3hy7stcNg1elVsuTEEqmdtbZ6QHbk+RGTOcHNKdY45hpeD7hxHT16dLSiRkyu6dS5z57JtYkT1aEJsmSRpHVdEL6iuYDt3/5rr70mY8eOVTt12MlDvo958+aF5/WB8IQYdezsRfb8sD3XVixxyj4RKVu5rIS2C5XfWv0WIS9HzcU15eLdi6qbydUmS7kg18vx4twmK5rI8ZvHJbl/cllUb1G0OUUKziwoyPURcj5E4kgcJZw5ahQ/nJ1lHkcC5iegVXqBkIFcahCKtYpizmwQ4HiEzeLeDhtM+fPnNww0eMnCgxg5TODpsmbNGoofhpk9DpQE9EeA4of+5sRwI9LED8ScDhw4MHz80YkfWrhLmjRp1BcZdoOdET9wntZwTeQVMFKD4IOcB8jlgQSYSIgZFhamHvyQLNZszWr2Rp6/LVu2yN69e5X7MUK7OnXqpBKBQjB0JyzNCOvj6NGjqswthI4CBQrI5MmTVV6Pv//+W637jz76SMVto128eFG9Bi8o5PxwdC5YIUkwGjyltCo4UfGA50e8zvHk91a/Rzhs4t6JAs8deGFsaLpB0iV27++uxuIayosD7UA7B2Fh/14ZXifNVjZT4TE4Z8C2AVGGvlD8MMJK5xhJwHcEkEAbeS8QDpszZ06XQ5shMCM5KpoRBBCEYHfv3l3mzp0bnrwV3yfYTKDnh+/WHa9EAmYjQPHDbDPqoj3ID4IfPKjgQdyd5q74oYW7dO7cWYV8OCt+QCCAYAB3zn379qldAKM0CDfY9UYog5bECyIRHoSxu4EKGDEKf9EZCKvZGxk/wl3gqqsltLVN7IsbOkfhL9jlW7lypUrqBo8qo7VHjx6pHbqzZ8+qfDb4m23atKkyA+IGxD8Il3C/XrBggSoDDJdsrH1H5965c0cJSGi4+YX7c3StQLkCUmJgCZlec/pLh2pihLthL9r5b+Z9U+YcmRNtzo/Zh2fL6J2jlRcKGkK1ogp9ofgR3ezyfRIgAVcJ7Ny5U4VTwoMEn9F6aKjwBe+/yA1jxeaJbdUabbMI4aNsJEACJOAOAYof7lAzyTnYPUCsPb5E4I5epEgRtyxDQk48uMODAzuzCRMmVP1E5fmBh0Ac26hRo3BvhyVLlqi4VLg3ItcDHm4i74wbvdQtStrioRaxuprIAYEAVV/gNYP8KNqOuFuTobOTrGavLX7tIb5evXoREtqi4glK3WbPnl2td3sP8VooCMQBJB82akOOE7QkSV5OHIz3Hj9+7DCRb1TnOssjT5k80n5ce+lX0n6iP3hu5E6RW8ZXHu9sl+HHjfpjlCw7tUx5lWjhLFGVrh2wdYDsvLpTeXugdQvpJpfvXXYY+kLxw+Up4QkkQAJOEEA1PYRfIhQmthtCdyDww5PDnjcH7hFtc8Zhs27VqlUqxJqNBEiABNwhQPHDHWomOgdJs/CQFl1SxahMRk4DPLjfuHEjQpJVuFXioT5yZQf0pVUxwW+tmVn8QDlbhDzMmDFDMmXKJJ988ok0btxYmY58GCNGjFAiFG5KmjRpInhgNuKOvzaXVrPX9u8DD+3I4QKRa926dSrXBf4+4P2A8Cb8PXz11VfKawneDvB6gBgSWSCAMIm8O0YWP2L7ozJ7qewyePpgh4lFIWDAayNyThBnxg3hpETaEjIseJggkSmaPQ8TrS/b4/Eawm6iCn3Ru/gBcRvVI1DCGflsXG1I6PvGG284nVjb1f55PAmQwMsE4GEBTwp4HiLMMLYbxoME/fB2ZCMBEiABXxCg+OELyha4BpKVIuM4kncGBQWp6hn4/61bt8IzkaMsG+rT40HQXrZxZ8Ne4KECjwJ4nCB/AkQWNhIwOgF4QyEEBOsaHhEbNmxQD4cUP9yfWYgf85bPc1iC1t3QF+28cZXGSeXMlQU5RCbtm+Qw7wfKMEcOc9FeQ9iMPc8UI4gfvqwq5v4q4JkkQAIgoAkftmEksU0GY4Ln8Z49e2J7KLw+CZCARQhQ/LDIREdlJkSHLFmyqBh8dxs8SFCm9v79+ypB1a5du1RlCyQwTZs2reoWyQ8nTJigBBLbEJsrV66oPBh42MMXYJs2baR8+fIqo3nkZvSwF3f58jxzE8DfD9x4M2fOLB07dlThXrgpNHrYS2zPGsSPvb/ujVDpJfKY3Al9sQ15QX87r+yUDus6OMz7EXIuRLr/3P2lssgIfTl281h4KIzt2PQufsCLCYKdvfBEZ+YdHlJ+fn5OJa51pj8eQwIkYJ8A7sdQ6QWeiHoSPjRBBp6QSObKRgIkQAK+IEDxwxeUdXANTWBAiIttQ7JSeGTgQUvLAh6T4aKaw7Fjx1RoR8aMGT2evJPiR0xmh+fqlYCWNBhVUCD8oTHsJeazlbN0Tjmx/USUHdkmIg1MEOjURSOHsOCkqPJ+OPIM0UJfUPI2T8o8Ea6td/HDKVA8iARIIFYJfPHFF+r+DvdkI0eOlLoeLGnuCcPguYvwG9yjahtlnuiXfZAACZCAIwIUPyyyNiBIdOvWTXl3+Pv7h1uNsmkoHYbcA/D+0Huj+KH3GeL43CGAjPaoZIKqS7Vq1VJhY/T8cIdkxHNQ7eXgtoNRdoSysxAznK36EjnkRes8qrwfUb1XZm4ZaZi94UuhL2YRP7SEzshphHw3+fLli/nEsgcSIIEoCSCnDkKP169fr0qJ498ISdZbQwLwrFmzKq8UMyV71xtnjocESOA/AhQ/LLIaUHITN55dunQJr8YC03FjirAXlKPMnz+/7mlQ/ND9FHGAbhJA4ltUQEKOD3hQDRs2TIoXL65EEO6IuQe1WPlisvuX3dGe3HRlUwlKHORU1ZfIIS9a51Hl/YjKKyRyFRitP7OIH7AH3oUhISGqylXq1KmjnQ8eQAIk4D4B5GCrWrWq2tBCOCXEDz03JAPv3bu3+mEjARIgAW8ToPjhbcIG6H/v3r2q4gi8P/TeKH7ofYY4vpgSePjwoQoXQ04FlI3Gmmdzj0DpSqVl+8/boz3ZldAXeyEvuICW12NajWkREqw68hTRBuUoH4iZxI9oJ4AHkAAJeITAwYMHVbU4CB9TpkyRXLlyeaRfb3aCUBx81y1atMibl2HfJEACJKAIUPyw+EJAokUkIE2ZMqXUr19f9zQofuh+ijhAEtANgQpVK8iWjVuiHY+zoS9RCRn2Krrgws4IKwh9qZKpiiqbqzWziR9nz55VJdVfeeWVaOeDB5AACbhHAOWnV69eLRBBjNLgEYawuEuXLhllyBwnCZCAgQlQ/DDw5LkydOT8QELTffv2vXQaXv/6668N4Y5M8cOVWeexJGBtAlWqVZFNGzY5BcGZ0BdHIS/aBez14SisxXZQ9ZbWk7/u/CVNczWV9vnbS+akmcVM4ge8mCZPnqyqfGkJfZ2aFB5EAiTgEgGURw8MDFReH0ZpWtLTU6dOqQpnbCRAAiTgTQIUP7xJV0d9Q/xAOTHcUGP3TWtwr3e3VGFsmEfxIzao85okYEwCNWvWlLVr1zo1eGc8NByFvGgXgDiy/NRy+a3Vb+HXjO6c86HnpfaS2ur4+HHjS+/iveWNvG8YUvyISmSHffAybN26tVPzwYNIgARcJzBv3jxp1aqVLFiwwBChzLBw//79UrhwYfn555+lYsWKrhvNM0iABEjABQIUP1yAZeRDUeL29OnTKv7Tz8/PsKZEFj9Kly5tWFs4cBIgAe8QQAgKWoGcBZwWP6ILfYkudweuFzl/h6NQGFur7z2+J/D8uPbgmjyX59K3RF9pk6+NYcUPeyI7qorB67B9+/YRxHfvzD57JQFrE0DpWHhTGEUAefDggQQEBFD8sPaypfUk4DMCFD98hpoX8gQBW/HDE/2xDxIgAfMRiM7bwpHFjkJfPtvxmSw5sUSePX8m65usl9QB9iuWRBY7HCUzjXz9mYdmKuHk0I1D8mrgqzKj5gwZPmi4jBw5Un799VcJDg42xCRFJbJv3LhR4sSJI1WqVDGELRwkCRiZQIMGDVSVpR49eqiKL8mTJ/epOZs3bw6/HnLKpUqVSuWWS5Qo0UvjQNJ9VByk54dPp4gXIwHLEqD4Ydmpf2H47t271U/z5s19/uXoDnqKH+5Q4zkkYC0CUZWWjYpE542dZdvFbVInWx15PePrEhAvQODxMe3ANHn49KE69Zsq30iFjBUcdmMroERV/tZeB5p3SeXMlSVgfYDhxI+o2OJ7BjH9+K5hIwES8D4BeH4gpxty7YwYMUIQBujttmbNGnn//fflr7/+snupJEmSqNLt+EmQIIE6BtUGM2bMKNu3R1+Zy9vjZ/8kQALmJ0Dxw/xz7NDCZ8+eydChQ1WW7WXLlqkvSL03ih96nyGOjwRil8DOKzulw7oOErnkrDOjKju3rGghM7bHJ46fWBCegja52mQpF1TOYXe2eT/ar22vjptec7ozl1fHLD+5XAZsGyC5ruWSJb2XGMrzIzQ0VIW3oIqYbbt3757MnTtXunXrJiVLlnSaBQ8kARKIGYGdO3cKqqls2LBBhg0bpv7tzdaxY0c5d+6cDB8+XIoVK6YuBSEEoW+HDh2Sy5cvy7Vr1+T69esqBBuiB457++23vTks9k0CJEAC4QQoflh8MeAmFa7KtklQ9YyE4oeeZ4djI4HYJ6CJB+uarJOgJEEuDajO0jpy7s45dc4HRT+Qutnqqj7WnFkjG85ukMyBmaVjoY6SJH4Sh/3ahrpAhHkz75vyXpH3XBoHKsQgcerx3sdl09JNhgl7QcLTNm3aCHZ348ePH24z3N2xA123bl1Bkm02EiAB3xL45ptvZPTo0YI8afAI8VarVKmSSlqKUBs2EiABEtAjAYofepwVH40J6vuZM2dUEtRkyZL56KoxuwzFj5jx49kkYHYCroaa2PLYfH6zXAi9IKkSpZLgDMESmCDQZVxa3o8G2RsoAWNcpXGCMBZXW7mp5eTInCOyYvgKw4gfZ8+elalTp8qAAQPsxva7yoDHkwAJeI4AvLKqVq0qECi8JYCg7yxZsiiPYjYSIAES0CMBih96nBUfjSksLExu376t3JHLly/PsBcfcedlSIAEvEegW0g3FbriSqiJp0eDvB+oHoNxoOytOyJK7wG9Zdov0wwlfniaI/sjARLwLIElS5ZIkyZNlBdInz59PNu5iBJW0JC8lI0ESIAE9EiA4oceZ8VLY4LQsXTpUrl69Wr4FRCjjQRVX3/9tZQr5ziO3UtDcrlben64jIwnkIClCDRb2Uxyp8gtw4KHxZrdyPsx58gcSZ8kvaoO40773//+J2O+GSObf9psGM8Pd+zkOSRAAr4l4E2BAl5fEydOlBs3bvjWKF6NBEiABJwkQPHDSVBGPwx11Pv16yf4nTBhQrl165YUKFBAhb2UKFFC2rdvLxAW9N4ofuh9hjg+EohdAu5WevHkqOsvqy9nbp9RHh9Tqk2Rgq8UdLl7iB9GK3Vrz8jnz5/L+PHjlRv8jz/+KPny5XOZBU8gARLwDIGPPvpIVX5BAlSEwHi6YTOtTp06KulppkyZPN09+yMBEiCBGBOg+BFjhMboYP/+/bJ+/XpV8x1xn0hM98YbbwhuTBctWqRuSPPnz697Yyh+6H6KOEASiDUCWqlYdyq9eGrQWrUZrb8uhbu4nPAU55pF/IAtK1askJCQEFVpInXq1J5CzX5IgARcIIAwl7Fjx8rgwYO9lpAUHsbJkyeX5cuXS/369V0YHQ8lARIgAd8QoPjhG86xfpVt27apcJfGjRsLktLNmDFD+vfvL/7+/qr82PHjx6VRo0axPs7oBkDxIzpCfJ8ErEtAq7TiTqUXT1JrsaqFHL5+WHW5utFqyZw0s8vdm0n8cNl4nkACJOBRAkOGDFGihzeFD23AOXLkUHlFRo0a5VEb2BkJkAAJeIIAxQ9PUDRAHxA8Jk+eLEhyii+lhQsXqrCX5s2bC0qgwevDCCo9xQ8DLDYOkQRiiUBMKr14csjwQBny+xCZXHWyJPN3r5KWWcSPAwcOyKxZs1RCbYjviRIl8iRq9kUCJBANAXj5IrG9L4QPDAV/53///bds3bqVc0MCJEACuiNA8UN3U+KdASG8BW6IM2fOlL59+yq3ROT52LFjh/L4mDJliiHckSl+eGd9sFcSMAIBiBuzDs+SfKnySdt8baVipooRhq2HSi/agFDtJShJkNtYzSJ+AMCTJ0+U+J43b16pUqWK20x4IgmQQPQE4NmLv7VSpUrJxYsXJWPGjCrk+csvv5RVq1ZJ+vTppVixYtF35OYRmpcJ7jvZSIAESEBvBCh+6G1GfDgeeIGg2ktAQIBhduMofvhwgfBSJKAzAnWW1JFzoeckftz40iRXE/m41McRRqiHSi+eQmZU8ePXX3+V999/X+DxYdvq1q0r48aNk2zZsnkKEfshARKwQ+DNN9+UlStXKg+Mdu3aqfKzKD27ZcsWlXwYHiAffPCB19hBfMHmGsUPryFmxyRAAjEgQPEjBvD0euq1a9fkwoULUrBgQfHz83N5mEeOHFGCyKuvvuryud4+geKHtwmzfxLQL4Fem3vJ+rMvSsc2ydlEBpcdHGGweqj04il6RhQ/Ll++LL169ZKuXbvKnTt35Pz58+oBDL83btwoXbp0kcSJE3sKEfshARJwQGDPnj2qRHahQoVk+/btKuwsXbp0Ksw5e/bsLnPT/p7v3bsnuXPnlmTJHIfzbd68WQkuFD9cxswTSIAEfECA4ocPIPv6EkhuOnv2bOXi6E589dChQ9XuXOvWrX099GivR/EjWkQ8gARMS+C7A9/JuD/HSapEqeT6g+syrNwwaZCjgbJXD5VePAneiOIHHrJQPr1Vq1Zy9OhR+eWXX6RTp04KC76XHj16JJUrV/YkJvZFAiTggAAEC02kQNnZP//8U1555RWXeCGEBV4ku3fvjnAeQmcggkBcwY8mqPzzzz8yceJE+euvv9RnARsJkAAJ6I0AxQ+9zYgHxoMvKQgYadOmlThx4rjcI7682rZtKw0avHio0FOj+KGn2eBYSMC3BLRqLgvrLZQ5h+fI8lPLwwUQvVR68RQRI4of+O45deqUSp6NkMpPP/1UlbfFjvMff/yhHoiQZJuNBEjANwTwN1m8eHFZsGCBNGvWzOWLQjx57bXXIpTG3b9/v+AHoW3Hjh0TlLe1bcgnUq9ePa+V03XZCJ5AAiRAAjYEKH5wORiKAMUPQ00XB0sCHiUQuZrLgK0DwgWQi3cvyqR9k+RAu4i5Jjw6AB92ZkTx4+bNmyrfB5IqTp06VZVXR7hLixYtZP78+TJw4EApWbKkDynyUiRgLQL4m4PIiAp/+H3ixAklVMA7I2fOnJIlSxYV0ozf2CCLqmnhK9EJJwh3gwgSFBSkkqkGBgZaCzqtJQESMBQBih+Gmi4OluIH1wAJWJcAxI6jN4/KonqLFITQsFBpv669nLtzThL6JZSABAGytvFaUwAyovgB8NevX1cPQiifHi9ePJk0aZJs2LBBatWqpXKB4DU2EiABzxGAt+7ChQvVDwQLraVIkUJ5XUHkgEBx5cqVCF4aqLzUsmVLFaZmLxePJn4gWWrFihEra3lu9OyJBEiABHxLgOKHb3nzajEkQPEjhgB5OgkYmED7te0lMEGgjK88PtwKCCBVFlaRB08eqNem1ZgmJdKVMLCVL4ZuVPHD8OBpAAkYhADECU30QDnpNm3aSNOmTZX3BUSPJEmSvGTJrVu3lBBy+vRplRsOHllZs2ZVAgh+ChQoEH4OxQ+DLAQOkwRIwCUCFD9cwsWDY5sAxY/YngFenwRij4Cjai41FteQS3cvSby48aRprqYvlcCNvRG7f2W9ix9mTqzt/qzxTBLwDYGOHTvKd999J3nz5hWUtoXwgaSmrrZdu3YpEQQ/CFtDGdxBgwapbpC0GP3T88NVqjyeBEhAzwQofuh5dji2lwhQ/OCiIAFrEoC4AZHDtsKLRgK5QOYenSvZkmeTqdWmir+fv+EhGUH8GDt2rCpfmyBBApd5//jjj1KhQgVdVhVz2RieQAI+InDkyBGVNPjgwYPy2WefSe/evd36+4s8XJSjhvAxbdo0FeKydOlSSZgwoaoYSPHDR5PLy5AACfiEAMUPn2DmRTxFgOKHp0iyHxIwFoGdV3ZKh3UdTBPWEh19vYsfYWFhqqJLTFpAQIBb5dhjck2eSwJGJQDBsHXr1mr43377rbzzzjseNwWVAj/55BPV7/jx46Vbt25y+PBh5QHCRgIkQAJmIEDxwwyzaCEbKH5YaLJpKgnYEJh9eLaM3jnaNNVcoptcvYsf0Y2f75MACXiOwIQJE1TC4DRp0ghCznLkyOG5ziP19Pvvv0uNGjWUuImStStWrPDatdgxCZAACfiaAMUPXxOPpes9evRIJbjKlSuX+Pn5xdIoYn5Zih8xZ8geSMCIBEb9MUpCzofIuibrjDh8l8dM8cNlZDyBBExJ4MCBA6pUbXBwsPz6668+s7Fs2bICIQQlc1Eel40ESIAEzECA4ocZZtEJG1B+EK6MAwcOVFnAjdoofhh15jhuEogZAVR6QZtec3rMOjLI2RQ/DDJRHCYJeJHA7du3JUuWLIIQsYsXL3rxSva7jh8/vhQuXFiQGJWNBEiABMxAgOKHGWbRCRsgfnTu3FlQ971YsWKqpFnSpEmdOFNfh1D80Nd8cDQk4CsCZeeWlQbZG0i/kv18dclYvQ7Fj1jFz4uTgC4IIMcHcn2cPHlSsmfP7vMxbd++XcqUKSMfffSRSrDKRgIkQAJGJ0Dxw+gz6OT4bcNe7t27J8uXL5djx45Jhw4dVI33OHHiONlT7B5G8SN2+fPqJBBbBFDmtm+JvtImX5vYGoJPr+uM+AF39O+//14J2UhKWKpUKWnXrh2TiPp0pngxEvAOAe0zYMmSJdKoUSPvXMSJXlHVqU+fPqocLsrqspEACZCAkQlQ/DDy7MVw7Chthi80iCE9evRQZQfjxYsXw169ezrFD+/yZe8koEcCVqv0gjmITvw4ceKEzJgxQ+3IJk6cWK5evSrvvvuuZMqUSUaPHk0BRI8LmWMiAScJwNOjYMGC0r9/fxk0aJCTZ3nvsLp168qdO3fkl19+8d5F2DMJkAAJ+IAAxQ8fQNbDJe7evStbtmyRKlWqqB3CcePGqTru+EJ77733VB6QhQsXqqRatWrVEogMemwUP/Q4KxwTCXiXwPKTy2XAtgHyW6vfJDBBoHcvppPeoxM/vvzyS9m5c6eMGDEiPBnhlClTZMiQIbJy5UoV3shGAiRgTAJayVkkOy1QoECsGzF//nxp2bKl/PTTT1KzZs1YHw8HQAIkQALuEqD44S45g52HnB9vv/22qviCpFndu3eXtm3bqptmLeTl+fPnEhISIg8fPpQ6dero0kKKH7qcFg6KBKIk8M/9f+TwjcMSL248KZy6sCSJn8QlYhP3TpRJ+yZZpswt4EQnfsycOVPGjBkjc+bMkSJFiiieP/zwg3JL37p1q5QrV84lxp44+ObNm2o8HTt2lIQJE3qiS/ZBApYj8PTpU7URhep82KTyRsOGGMKh/f39JUkS5z6PS5QoIfny5RN89rCRAAmQgFEJUPww6sy5OG5N/Khfv740bdrUbrJT7DAgudWDBw+kW7duLl7BN4dT/PANZ16FBDxJoGtIV9lyfovqskOBDvJhsQ9d6t5qlV6cET8iA4R4jYSEq1atkrlz56pcTr5u2vcMhHZ4EOo9jNLXfHg9EnCGgCZieiPHBj4n4MVx9uxZeeutt2T69OmSOXNmlQQ/utxv48ePV6HS+/fvl9y5cztjCo8hARIgAd0RoPihuynxzoCc2ZH77rvvZN26dTJs2DDdfrFR/PDO+mCvJOBNAhUXVJTrD66rS7yS6BX5pMwnUilTJacv2WxlM8mdIrcMCx7m9DlGOHDz5s1SqVLUHH799VcJDg6O1pwjR45ImzZtpGfPnk49yETboRsHQPwYPny4QGT/+eefJU+ePFK7dm1DVhZzw3yeQgIeIYBwZIQnHzp0yOO5ey5fvqxyvH366afqPg+J75E36Ouvv5agoKAox4/7SJS9hbiphzwkHoHNTkiABCxHgOKHRab82bNnKrEp3Buh7sPdcc+ePfL48WPlxpgqVSpDkKD4YYhp4iBJIAKBaouqyZV7VyR+3PiSJEESufnwpgQlCZKsybLKk2dPJFXCVFI7W22pkLGCXXKo9NKlcBd5r8h7piIL8QO5mOy1jRs3qvAVZ8QPfLb36tVL4JaOai968biAGLJgwQK5f/++NGnSJEKYpakmksaQgAcJoKQtcvbgbyeqhvu627dvC35rDX/7qP4EDw/b93DvFBgYKLt27ZLBgweryi2pU6cW/I2inO7AgQOdCpVr0KCBJE+enKEvHpxvdkUCJOBbAhQ/fMs71q6GL7iJEydK7969I+wk4KYZbo+lS5eW4sWLx9r4nL0wxQ9nSfE4EtAHAS1fx6Ayg+T1jK9L2oC0guoteH3X1V3hg3Qkbhy9cVTg+TGuA/zWdgAAIABJREFU0jipnLmyPozywSiiy/mhDQGf4XhwgXcIymFG57rug6GHX+Lvv/9WLvYTJkxQr1WvXl15paAkr16TavuSD69FApEJaJtU/fr1k5EjR0YJSNvE2rRpk4waNUrKli0rn3zyifr7evLkicoBBA+PevXqqc8GiKMIWYH48eOPP0YQP+D9Ub58+WgnpFOnTgIvM4iybCRAAiRgRAIUP4w4a26M2ZH4ga6QvfvGjRtK/dd7o/ih9xni+EjgPwKacPFm3jelX8l+L6HpsrGLbL24Vb3e/bXu8k7Bd146Ritzu7DeQsmTMo9l8DojfuDh55tvvpGiRYuq8BkIH8uXL5eMGTPGSrUXfM989dVXqooYEp8iMSJKqGul1P38/JQr/+LFi1WVMew8s1mTAB7OkV9M80aNigKOxVpHSWezt4MHD6oSt1OnTlWJg51p4Ni3b18lSCDfT968edVpf/zxh3oNCe41bzDkdYvs+YEkyQMGDHDK8wPiyvfff68S57NFT4DrPHpGPIIEfE2A4oevifvwenB5RDUAfJmiPvulS5ckU6ZMEXbcEPaCrN8zZsxQ4S96bxQ/9D5DHB8J/EcAHht3wu7IonqL7JaoXXNmjcw8NFMOXz8sg8sOliY5m7yEz4qVXgAhOvEDN9Wff/65oDIEdny1hoSneGiKjYSEmgs9SvAi/wgSZyPxamRvlDNnzqicIB06dOCfi4EIhIWFqVCKv/76S4XKZsuWza3Rw7sB9yYQ7CCORdcgfMBzFaEgzngnRNefnt9fsWKFILTEmXA3WzswJxAxEDKD/B0QRMaOHau8fdOmTRt+KHJ+dO3aVXmE5M+fX44ePSoff/yxIJlphgwZokUzefJk6dKli1oHCK8xY+M6N+Os0iYS+I8AxQ8LrAZ8CX755ZeCG1J8aSVIkCCC1Tlz5nTqS08PqCh+6GEWOAYSiJ7AqD9GyZwjc2RajWlSIl0JhyeEhoVK9cXVpWH2hna9QwZsHSBHbx5VAoqVWnTix7x58wQu6KGhoRGw1KhRQ7m7x0YeJ4gf2BnG2OF9Yq9NmjRJ8IPvIvywGYcAHnjhKYo5xoM1Etu62pCLAt5KWJ/OVBjR+keyTYRmIKEv7lmM3P755x+5evWq+kFoGDamLly4oH6wGbV27VrBMa+88opLZq5fv15V80MYHO6VICxFDmfWqr0goSo+PxD2DMGkZcuWToWirVy5Us07+oXAir9ziCbp06dXIgt+0qRJo/KCGLVxnRt15jhuEnCOAMUP5zgZ/ijclOKGGF92CRMmNKw9FD8MO3UcuIUIaKEqziYphcCx8+pOWddk3UuUrFjmFhCiEz/0uJywQ3/69GnJlSuXIMTFXsP7eOgrUqSIxytZ6JGJ2ca0bds25VkE8a1QoUIum4ecEwiNgtdSihQpXDofD/cbNmxQFen8/f1dOjc2DoatSGoMLyd4O8HrAmKHvaYJBxASIDDhni1lypQuDRveYMgTAvEDnjKdO3d2mAMIm2JIRAyOCD1ytq1evVqFtUH8gAfPlStXBMJU5IZ7NdgCuwoUKKCEmNdff10JLUZoXOdGmCWOkQTcI0Dxwz1upjoLX4K4UY3sEaJHIyl+6HFWOCYSeEFgy4UtsufvPbLw2EJJ5p9M1jRe4xSakHMh0v3n7na9RMxa6SU6MEYUP7Brjeo11apVU98neLjCw9KpU6dUpZeGDRtS8Ihu4nX+/pQpUwSViL777jtJliyZS6NFiNaQIUPUWkC5VFfbtWvX5P3331eeJwjZ0FvbvXu3IKcGQlZCQkKU9wZajhw5lJdEunTpwr0jNLEDv/G6JgRB+EB5aOTrQIJSVxty6jRr1kwJkJgr25AXV/uydzzyfbzzzjsqlBrVY9A0LxYIIdq/bX/v3bs3XPTJkiWLVKxYUeUXKVmypFsCmifsiK4PrvPoCPF9EjAuAYofxp07j4181qxZSo3Hl5HeG8UPvc8Qx2cVApfuXlLlarWG8JUmK5vI5buX1UtVMleRryp95TSOMnPLSJVMVWRY8LAIfZadW1aGlRsmDXI0cLovMxxoRPEjqsTa2P1GiI47oRJmmE9f24C8BdiZxwMqkl1CmEKOLwgW7lbawUbJhx9+qDwShg4dqvrBQzA2T5zxHoDnAxLdQgCx9RpBKIZtP/BgwFqBl2qiRInC0UE8gVcDxJN3333X10hfuh5CieEhAMEDvxG2gqSsqJ6n/eABH2EgzjaEo0DYQTUWhAW50jA/w4cPVyEoo0ePVmFlKIHtydLX6B9eJbDVlQYBdMeOHYoVfsAODWIIchaBE367I/i4Mg5njvXWOtdKE2vrGn+jWOf4G7XdfNTbOneGGY8hASMRoPhhpNlyYay46cFNyvnz51Uy01u3bkmLFi1k3759dnvZunUrxQ8X+PJQErAygbG7xqpEpQHxAlT52ZO3Tgoqu9g2JC9FElNnG0JfQs6HyG+tfgs/RQufiS5viLPXMNJxRhE/tBt6/Ib7O3II4AHXNrwSD7PI8/Haa69R/PDBIoSQgKSX2PVfs2aNCjtAKWTcF8Az57PPPnOrcgpyU6AqHO4tkKwUc4qEtnhQHzRokApliqrBMwLHYY3YVvpBqdbjx4/L77//rh6GAwICVGgFcoNAALBNiorw3d9++02FzcRWCO+CBQtUVZVly5ZJnjx5VAgIHtq1n5iIDfCWgoCChKQQepxtEJAQigRBCnk/vvjiC5XrDVWXKlf2XIlwJDE+cOCACuWJSUOFwV27dikRRPvB+oJ3GOa8efPmMek+Rud6Y51jfjAXaCj/jXLE8PbB3yXWMvLZaFV6cIwe1nmMIPJkEtAxAYofOp6cmAwNyjE+aHEzih2Sc+fOqThb3FBHLheHD1lkUafnR0yI81wSsA6BaouqyZV7V8INrpSpkkpqeubOGXn05JFkTZZVCqcuHGWi08i0tLK44yqNU4IK2uzDs2X0ztFyoN0B68D911KjiB/I84GHGLj5wyX+7NmzducK4QrI1WDkRIhGWYQImUD1D4RTIO+Dlp9Dq8YDccodDxzs2ONcVAaBUNG2bVtBSAP6x8M6qslpuSTwEB7ZywSVTBYtWiQTJkwID5nA+hk3bpxKuAlvEnhJwDMEAgLuTSAw2IbY/PLLL8qrYfbs2S7nDInJ/OEeCoIHfo4cOSJvvPGGEoKqVq0ak27tnouErrgfw8aVsw1jAluUvEUeD4Tc4N4P3gXgh7XgiQZRAveQELA83TDfENIg2BUuXFiJIPjJnDmzpy8VZX/OrHN0ALa417b1TsLr9tY57sW//fZbtQmJsCFwxG9UwsK6x/vI16J5gMTWOvcpaF6MBGKJAMWPWALv68tGlYgON6v4MnM1s7ivbcD1GPYSG9R5TRKISKDPlj6y9q+16sWPS30sLfO09AiiGotrSIm0JcJDX1AxZtmpZfJ7q9890r+ROjGK+GHLFF4FixcvllGjRjG3RywuNu07HQLBnj17wsUGbUcbD114cLdteODE65g7lCm215AHYcSIEWp3HuVRbb03cDxyXcCDAxWHli9frvJWoCqMdhwebnEMPBK0B0bt3gQP7Lju4MGDVc4YNFxv6dKlEaoXIbwED4u+qmiEhKUQdyB64B4J3CB8wOPDW61OnTpKvAA/Zxo8e8EEHjm2VZYgSsILBGPWBCVn+ovqGHi3wCsHHjzeanjwx/ziByFVEEAgjiFXiC9adOscQhj+XrDG4cEBFrblvO2tc4S3IOwLv5HvBuHmCP3SQlzgCWP7d+Hrde4LrrwGCeiFAMUPvcyEj8eBGw64LmKXJl++fLFSFtEdkyl+uEON55CAZwloZWwHlRkk1V6tppKbeqJp/SL0JTBBoFi10gtYGlH8cKbaiyfWCfuIngDCJ7p3767yY0CowMMZwk7q1asnM2fODBcYtJ7woAz3+3bt2knNmjVfusDDhw9V/gjkDYF7Psqx4oEauS3QcC+BMrR4oEOuCZQLhZgCoUQTWuw9FGoXwgMvQioQEoDkoNhV79+/vyDJqa2niK8eCuHZAMED1WXKly+vbMBPZM/Z6GfC9SPg8dG+fXvFGEKSo4YEo3iIhsfH0aNH1fzgB/lXkOMFuTnwgwdreBwg/KVJkyZuJ7fH3ECEOHjwoE8SzqIylOYNAvsgikEIARtvtejWue11IThBvHBG/NDOw3xhXUGYhJim/Z3A2wf9aVWyfLXOvcWR/ZKAnglQ/NDz7HhwbMeOHVPur3B1xQ/iQU+ePKl2WrC7gJsjT2cF9+Dww7ui+OENquyTBFwjAA+N3Clyy/jK4107MZqjtdAXLcEprlM5U2XpV7KfR69jhM6MKH5ExRWu5KlSpRLc5LN5nwC8P+ChYOtJgZ1l7FjjAQxJMV1ptnkQIKBA+IB3Ajw7/vzzT7WJAvEL39EIXcF7uD6EkMaNG6tLQUiYOnWq3UoxGJutl4o2/g4dOkSoDAORBPlM3Kk244y9WKcIz0KVIs3LA9VXfNmQmwV5WvCwD156afD4QD4W5DzxZYMQhnAYCCGoNIR7WFT8Qbi2p5sz61yrzONI/HC0zjVBD7lqNKEDgiQEKYQMVqlSJdwcb69zT3NjfyRgJAIUP4w0WzEYK8qfQQDBTYj2YYsvEsSVQmHGzgBuaPTeKH7ofYY4PrMT0JKQ2ubm8KTNTVc2laDEQUpYQZnbviX6Spt89t3wPXldvfVlBPEDSfxQxQFeBnhYw0MbkmojwWnkhodJeAEYIbeU3taCO+PBwxM8L+AVAG+MixcvCoSErl27uvVdr+VBwEMoBCw8fGL+EWqBMAH81rwi8DruL7CxguSqWknU/fv3q40WHB8U9F+lKM1LBeExWhUZiBsIo4LQoT1sggOEG+QZsc2P4A6fyOdgBx9jhfBRpkwZJe74KszC3viRuwMPxLh381S+jphwQvgPktxC+EAp3dhq8FpCfpm///5brcE+ffp4dCiurHNH4oejda4JgghFQj4WfE7CawTJoiFSIvRLa95a5x6Fxc5IwKAEKH4YdOJcHTYEDjTceOJDFTcfuImBSyzEENzAxmZ2bWftofjhLCkeRwLeIYCqLJvOb/JaHg4tySnEle4/dxcrVnrBzBlB/EBVkU6dOqmyl3DlxkMsvAnhdh8/fvwICxA7+XiYo/jhnb/LyL3CkwIPigh1gOg0bdo0FTJQvXr1CPkJnB0N5g5hGJrHxcqVK1XOA1Q6gdcHQkPQ8CCHHBlI4AixxTYZJEJYIMigiontrr3m5ZE0aVLp2LGj8hpBmAOOQ1ldrWn5EVAKNnLOEmftsHcc7ILogfskiDMQPrTwg5j0G5NzUQEF5V9R8QbJgmO7Yd4gDCDkJbYbqhhCAMFarFWrlhJBtPCrmI7N2XWO6zgSPxytc9xrY91i/cITG0mDkeAU4Wn2Sjp7ep3HlA3PJwGzEKD4YZaZjMYOeH2gxjrc6xATCvdUfKlCaUZMKNzt8EGr90bxQ+8zxPGZnUDZuWWlQfYGXgtFuXT3kqiwmpS55diNY7KuyToJSvLfLrHZ+Wr2GUH8wFixA4sdTIRRIBEg3PQHDBjwUsJTeAKgjCnFD++vYNt8H/369VP5H+B9EZMSrPYqW6BfNIhdaFgHyGWQI0cONc94uMOagOiCBo8QiDLwEMHOt9Zs831kyJAhQp+2tBCSAA8TeH2gxG5MG6rfwNsDY8LDM0QPiEN6afDUXb9+vRKZbEMifD0+/E1jvuCd4M1Ep67aBcEVIsiZM2eUAIJysTFtzqxz7RqOxA9H61zL94HfED3wE7lSDPr29DqPKROeTwJmI0Dxw2wz6sAe3JRA0UapLQgIKC2H1+BSiuzseB1ZvPXeKH7ofYY4PjMTWH5yuQzYNkAW1lsoeVJ6r9oBQl8gfKBZscwt7DaK+GHm9W5U2+zl+/C2LfDKQC4xhGtoDYLLTz/9FEHwQgne4cOHK08L5AZBi5zvw9FYIaDhwRCJVWPqmYEHZwgfCCvBmCF8IBeDnhoSmlaoUEElmUXyz9houD8sWLCg8iDCXOqtXb16VQkg2iYeRBDNC8lbY4VnB/LTQBSChxu83+DJpIV34bqR17m9fB++WOfeYsB+ScDIBCh+GHn2LDh2ih8WnHSarBsC3UK6ybGbL7wxvNm6h3SXkPMhkjJhSlVKt3oW/ezGetNu276NKH7goUBzi8fuP/6PB2LklILbfIMGDdwKufAVczNcBw+Dc+bMUQ+D2KlHWIDeytgjLAahLXD9h0cqhBB4fCC8o3DhwnaFDTxMoswuHnRjkpwd1Tzee+89QTWX1157TYkeSOSp14ZQE+QgQUlV/NvXDZV9sKYgviRPntzXl3f6eshtg7WBzx94p+jBQ0Vb5yhtGxISojziUMb4zTffVBWT7DVPrXOnwfFAErAgAYofFpz0yCYbyR2Z4gcXLAnEDoHQsFBByIsvEpDWWlJLLoReUIY2yNFAUP3Fas2I4gceklCWFBU+sFvdtm1bVaoTSTaxSwrX/SJFilhtKn1qL0rOIuxFa9iNhnu9nhq8TnHfAU8LVDRBmAAawnKQ9wNleW0bhJJRo0ap0IuYVAu6fPmyykmzadMm6dGjhxI+cD29NzxEI3Togw8+kPHjPVthKyrb8Xc8efJkxQueH3pvEFkhgMCzGWIrPJpjs2nrHH9/+BzU1jnCzbVQMW+s89i0mdcmASMQoPhhhFny0BgPHDgg69atU3XJtQZXPCQug9upEWKx48eLKwULFVGl9dhIgAR8R0BLROqLHBw9N/eUDWc3KOO6v9Zd3in4ju8M1cmVjCh+YGcaeSCqVq2qyppiJ1+rNoIKCCdOnFB5p9hIwNcEjhw5opK6wzMA5XmR+8xIDXlO8JmAEAskrPd2Q2JOJMU3IisIZf3791deTyjtzEYCJEACtgQoflhkPWDHA66eyMoeeacDN6y9e/c2hPgR6B9Xyhd6VVbvPBNx5v6YKlK4lYh/oEVmlGaSgG8JNFvZTJLETyLTa073+oXXnFkjMw/NlNSJUku7/O2kRDr95yPyNBSjix8Q1PHggQcolDBFUstbt25J/fr1PY2K/ZFAlAR+++03adSokUrOiwohCEMwYlu1apUqUwxxEaFNMQn/cWQ/xCGIRBCLjOLxYc8WJPSHpwzKPGPTTw/lgo245jhmEjAjAYofZpxVOzah2gu+1OztuiGTeMaMGSOUntMlloOLJUWJZtKmcAIZP2KASKJUIukKijy8LbKgjUjRNiL1xuly6BwUCeiBwN3Hd2XfP/vkybMnki9lPkkdkNqpYR29cVQgfiD8BGEovmgIs7l496JXE6v6wg53r2FE8QMiO9zk4eKNndeKFSuq2Hsk4IQYgph3bzywucuY55mfAAQ45FnApg8q0RhdfNu3b5/Url1bhQxNmjTJo9VpIAyh1HDZsmVV6erMmTMbeoEgrwvKLadKlUp5ohUtWtTQ9nDwJEACniFA8cMzHHXfC25KFy9erGKxI2dJx40pSs/pLSnaS1DHF5EU/fbLW0Xiy5c1/O0zL9VZpNLHIgmTvXj/xAaRnNV0Pz8cIAn4gsCXu7+UaQenqUs1zNFQhpYb6tRlR/0xSpadWibrm6yXwAT0rnIKWgwPMqL4AZORsG/p0qXqgQO77fD40JKgIudH8eLFY0iGp5OAcwTgdYTwDTzEI+Fk9uzZnTtR50eh4g1yWqD6Cja0tB93crtcvHhR3RviB3+ruEdEslyztM2bN0vNmjXl0aNHyhMNoTBsJEAC1iZA8cMi849ESxs3blQZ1pFxH2IHGl7HTh1cA3Wd8+PoKjVe/wL1pUKRbLJ+zlciqXKInPlFZOMnIs+eiTx7LPLs33wmRVqLFHlDZOMQkTLvi+RvZJGZppkk4JhAj597yKZzm9QByf2Ty/y68yUoSVC0yGosriEl0paQYcHWSzwaLRwvHWBU8cMRDsOI7F6aT3brWwJIvItEu6ges3fvXt9e3AdXQ0Lhr776ShYuXCg7d+4UVFeCCILKNdmyZZOgIMef66jccvTo0XDR4/bt2yrxLJKqtm/f3gej9+0lzp8/rxItIyHqtGnTTGmjb4nyaiRgbAIUP4w9f06PHmEvLVq0ELhM2mtbt27Vt/jx76CjrfZy65zI9gkie38QeXjnxVkBr4h02iyS3MaF8/wfIplKOs2PB5KAGQjAg2POkTni7+evKio8fPJQhbH0K9FPEGbiF9dP0gakDTd155WdMnX/VNl+ebt8UPQD6VSokxkwGMIGM4kfz549U7vJcDvXtchuiJXBQUZH4LPPPlMhVlZJeAmPBogg+Ll3757CkyZNGsmSJYvydsmdO7fK4XHy5ElVsvbmzZvqGIQCQfBo2bKlClEze4MHEISQ4cOHq+SxbCRAAtYkQPHDIvMO8QO7BPjA17w+NNNRcq5YsWKGuCmNVvzQjHr+TGRkZpFH/wogeD1P3X9/6ogsekukdFeRHFUssgJoJgmIwIMjKHGQSloKsQMVXGYfmS1hT8PUTwK/BPJW/rckRcIU6v2fz/8sR64fUeisWnUlttaNEcUPlHZEbo+hQ4dKaGjoS+iMIrLH1pzzujEngOpCzZo1kz59+sjo0aNj3qGBekDIGbxAIHBE/oE3SOSfUqVKGT6vh6vTExwcLNu2bVNVDuElw0YCJGA9AhQ/LDLniHfEl2GuXLmMm/NDRJwWP+D5obX7N0Qu7xW5elDk7xcPcqqlziPy/h8WWQE00+oElp9cLgO2DZBpNaZFqJ4CkaPO0jpy8+GL3UDbhmor/zz4R71E8cO3K8iI4gd2lqdOnapK3CZJkiQCMCOJ7L6daV7NUwRQShn3OG+99ZYg2SUbCdgjgAT/yHVy4cIFyZAhAyGRAAlYjADFD4tNONwdDx8+rKq7pEyZUmXhz5Mnj8SLF88QJJwWPxxZg7CYycEiD2+9OALVYlrO/S8kJvSKSGA6Q7DgIEnAFQK2Xh+Rzxuzc4zMOjxLvfxuoXela9Gu6t8Ie1l9erX6d51sdSxZctYVxp481ojiR1RVxZjzw5Org31FJoBwj+TJk8trr70mO3bsICAScEjg7t27EhgYqPKiQARhIwESsBYBih8WmW8kNp0/f74MHjxYVXVB9uuPP/5Ydu3aJatXr1YuopHDYfSIJsbix3abLOZ/bRM5uUHkyUMRJEitOVJkwycir/cUSf6qHs3nmEjALQIh50Kk+8/dX/L60Dq7dPeSEjrixY0nwRmCJZn/v9WS3LoaT/IEASOKH3gARflNVKLAg6htM0xJdU9MHvvwOQHkrPjzzz/l2rVr4k7VE58PmBeMVQK7d+9Wlafatm0rM2fOjNWx8OIkQAK+JUDxw7e8Y+1qZ86cEdRw79+/v6BMGhJkffjhh2o8KEuIxFcoQ6j3FmPxI7KBD2+LQBBBklRUigm79yIvSMsfIx65Y5JIqS56x8PxkYBdAh3WdZCLdy/KuibrSMggBIwofiDPx6ZNm9R3StWqVSVTpkyK9tOnTwVlRzt06GCI3FIGWSIc5r8E+vXrp/J7HDhwQAoUKEAuJOAUAa0UMvIU9ejRw6lzeBAJkIDxCVD8MP4cOmUBEjxdvXpVGjduLHBNthU/8B4SZbVu3dqpvmLzII+LH5oxCIf5tpLIvRf5DSRJGpEc1USyvC6S4TWRaTVEao4QKfxGbJrPa5OAywTg0QHxY1i5YaqyC5sxCBhR/MB3S5s2bVS+j/jx40cAjbCX77//nuKHMZafYUY5fvx46d69uyDRKUq9spGAKwQGDRokn376qRJsGzZs6MqpPJYESMCgBCh+GHTiXB32oUOHZN26ddKtWzc5depUuPiB7PzYMalQoUKMb0pRQgzlDNOlSyeXL19W/dWpU0clKXXUILrghhieJ8hFguzj7dq1k0SJEtk9xWviBxKk7v3xRQgMvEGQEySev8it8/+Nwz+pSI+DIokiunO7Ohc83nwEei/cJ3cePA43bGrb4urfnWbtimCs7etbT15T76Hk7KEhNaI93rYjrZ/Dl2yqGYlIvqCk6rDtp6+HHz52fw8Jffq38vqYtvVMhPF0CM5qvskwiUVGFD8gcCDhKcqMRv4MR8JTlN5kqVuTLFAdmKFVdkFp248++kgHI+IQjEgApX5XrFghv/32mxQpUsSIJnDMJEACLhCg+OECLCMfCpED+T5u376tEoKh5nuNGjVk2bJl6uFr1KhRDgUHZ+yGiNG1a1dVP71QoUKq1nyvXr1U7Xh8sdhryMw+Y8YMddOCfCPwTHn33XeVqzQEGXsCiNfED0dGnt4iMqvef+9CEAnuKVL6PZGEyUR2Txcp1t4ZRDzGBAS+2ng8ghU9quZSoscHc/fIluP/SJw4Is+fi+B1tJX7Lsnpa3fVv+PGiSMlsqRU/z52NVRu3Q9Tx/rFjfj6zXth6pgEfnHlvUo51L9/2HFW/gl9pP6d2D+e9KqeS/KnTyqDVhySo1delBRNlyyhbP9fFdlx+rr0WbRfzt24L34BpyXg1anSPld/KZe2ZvjrOD5nmiSyoWcFt2Zl/aGrEc6rnj9tlP1cuPkgwvsZU9gXN90ajElPMqL4YdKpoFk6JIAHVeQua9SoEXM26HB+jDSkK1euSO3atdU9J3LgRc5XZCRbOFYSIIHoCVD8iJ6RaY548OCB2pVDfCN26FDtpXPnzkqkwL9j0qZMmaJqp0+YMEFl0VYPbD/8IIsXL1aeHSlSpHipe4wDNelHjBghr776IsEo+hkyZIiqwV6sWLGXzvG5+HHlwH9jCL0ssut7kWM/vRA+SnUW2T1DpNYokfyNI471/A6RTKVigpTnukHg01WHI3hgQISI6kEbx9t6Q+wfXF2SJowv8OTQPDMwjPUflpc7D57Ix0sPKJFDa+g78oM93iuVLZU65DhEjnth8lxeiBzF/xU/1Ov3X4gcEEVsX9fED9vjj1y+E8EuZ9DE8bsniTLNkjjx7si9k/1eOsU/XlzpVyuPVM+VOGYPAAAgAElEQVSXTi7cvB/h/dL/jr/0iE1y5fZD9V7udIGyrgc4PJaKYzfLjX9FmhJZUsjCzmXVMY48XfIPWif3Hj1Rx1TPl1Y0zxVn7LDqMUYVP+ABOHToUPXZDw+Q9u3bq++FkiVLqjwgENvZSCAmBO7fvy/BwcEqselPP/1k9/4iJv3zXOsR+OWXX6RWrVrSokULmTZtmvUA0GISsBABih8WmmzNVFR+QakveFtEFZLiLBqIKlryVAgamscGxBDc+MI1Fd4gkRsybI8ZM0bmzJkT7moIweTNN9+UrVu32nWP9rn4YQ8C8oNsHv4iTAbNP1Ck1hiRLMH/lcyd3VCk8XciiV9xFiOPs0PANnwDb2dMEaDEjDsP/wsx0U6DaDFg2UH5ccc55YHx9Nlz+aZVUcmWOoks+vOCzN/5bwjTc5Gv3ygq+y/cltX7L8nJv+8qcUJrePA/9c9duRb6KMLr9iaoSbGMygMDgoitKPLXyDrqcIgBtiLK4U9rhr9u259tOMy2U/+FrGjhMC2nbpcDF2+rU5L4x5MdH1URhLz0XLA33PMjZeIEMrH1a+qY7msmyL3EKyRO3EcS915xmVJzrHq9778eIfg3PEg0QSJRAj95EPZUHZM+WUJpUSKzEkRW7LskYU+eObU2MS9/33kkYU9fHJ80UXzJlz6pmivb8JwUiRNIuzJZJH9QUuk+b09438E5XqEoYkPaiOIHSqn37dtX6tevL6lTp1Zu5D179hR4HiI3A7wN8+fP79R64kEk4IgANkjgybp+/XqpVq0aQZGARwjA4xjJc1EZsXnz5h7pk52QAAnojwDFD/3NiVdG9OjRIzl9+rTkypVL/Pz8BDsncO+7ceOGlChRQokP7goh169fV8lSS5cuLUgepe3sQfzA7owjISOyoRBlELu7atUqmTt3rmTN+nI+Al2IHxj434dFJpZ+ea6SZxYJSCVyaY9IoZYijad6ZT7N1umi3RcimISHZuSvQJjJVxtPhL+3tV9lJX5Efr158Uxy8NLtCA/ZzjCCYHDzfpjEkTjy7Plz6VIxu8AjYumeS3Lu+r1w8QOvV8iVWiZtPmVX5HDmWt44xl4YDq5TbX4DufLwtLpkjiTFZGmTGerfkcUkcAb7UWuPyqNIIkfe9EmVCPTk6XMlJqUISCBvls4sEIfe++HPcM+PrK8klgZFglT/E38+FUH8QB9lsqVUrz9+9kIUSR6QQDTvFo0J+i+cMbkse7+cNzAZsk8jih/bt2+XkydPKgHbyIm1DblgLDLoPXv2qPsKVA76+uuvLWI1zfQVAawtbA7CEwS56NhIgATMR4Dih/nm1K5FECiQjLR3794RcmlAcECW62TJkrld6lYTP5DIbuDAgeHXd1X8QB4SVArATmGrVq3sukdD/EBCVeQGcdQgwHi9/bU14iXuXn1RKebyXpEDi0SevghpkBxVRaoOFkn3r+fLb+NFynbz+vBi+wIIJblw6788Dwh1wEMzXrf12kDIBUQOvI4QFK1VzZtW7j56Iocv31bhJtE1eDGUzZ5KhWTsOHMj/PCvWxWV1IH+8uWG47Lr7E3lDYI27a0SUjlPGnVN20Sln9TLFx72YhvOMrVtMfW6p3JXoAJLyPkQOX3rtBROXVjeK/JedCY6fP/GwxviF8dP4saJK3OOzJFlJ5fJpbuXwo/vUKCDfFjsRVlrR63aF1vkxN8vcpPY5gJB+I9tG9ussPqvo5wfpYZvUvOGVjBDMpnX6YVAaDu3+P8ndfMpllW/2CKPnjxVuU/Q4C3StFhGOXH1riSK/1+iZCuGyRhV/EBZdXx+RxY/lixZIvHixVNeIWwk4C4BrC3cW+BHK6Xsbl88jwQiE0Di0wYNGigPkJEjRxIQCZCACQlQ/DDhpNozyZH48ezZM5k9e7YkTJhQxTq60zwhfmgJUuGFgmovuEm21yB+QLBx1OAK6xPxw9EAtowSufmXSNg9kRunRP45KvL08YuSufkaimwcJNJ85osyuiZumpihJQBtWiyT8tjYc+6m8pxAngt4WhTMmEx5AUQWFdIk9ZesrySRsMfPZM/5m+GkulXOKSgetP30Ddlx5nq4x4bmEeIIKR6+L9z4L6/F2OaFlZgRW+27A9/JuD/HqfHnSJFDltRf4tZQZh6aKZP2TZJ7j++Jv5+/PHr6SCplqiRNczUVv7h+qk+IK0niJ4my/8ieNxAgfNFsc4TcvP9YMqcKkPWHrkjowyfhyWORJHZh5zJqOK4mWvWFDd66hhHFD4S9IIE1PsMhqK9du1aVIf3jjz/kq6/+z951gEdVdNFDC6EjndB7703pTUCKdJAmXQEVbL+gFAVRREEpSpMiRQEBpQhI771I7733ElogJPzfmeUlm80m23ff29z7ffsFkvdm7pyZ3X1z5t5zR2HkyJHIkiWLpyCTdv0cgTlz5ihijREfFFgXEwQ8gUDXrl2V7se6deuUaL+YICAI+BcCQn7413xGGQ1D96irwQdQppLEZFS5njBhgtOnKKwg061bN2TIkEE93JJIodkb+UHigxEjDDekcntsgni6SXtxZN2wjC41QrSyuSkyA+/tNImmavb4tildxmDGTTM3q5oVz5Ya5249wuqj13HvcXRdDsvhkfwolyONSq8w18xY1rtKRESI+T11imSKSHsxJ0xsCZvqDVaN/ND8KpepHBrnbYzGeRqDkRxh4WFInzS9Tbc7Lu+IvTf2RlzHcrZByU0pKEY1RuKU+2Z1tDQcRg6Zp+2QoNEiUYw61tj8NiL5wfHs3btXlVTn5z+/E6gJFRQUpMS2q1at6o9TJWPyAgKayGm6dOmU1oeYIOApBBi1xufRUqVKyVrzFMjSriDgQwSE/PAh+N7qmpES1NBYs2YNhgwZEkFOaP2zOgtV0521sLAwRV5QP8Rc8JSiURS5++OPPyKquVj2QS2Sn3/+WX3J1KhRQxEfixYtQtasWfVR7cVZUCzvu34YGG86vVaWKAlQ6UOgZDuTSOqyT4H6JlFKPRpJDvOKINyIUi9iwobTGLf+dBSXUwQmVCKj+y/ei/g90x+0tBfzFAiN5LDUomBUBtNh/NVG7RmFKYemoEzGMsiTKg/239qP43eOI2XilHj6/KmK4GD0xpevxZ7C1W5ZOxy4eUDB9Hn5z9G2UFu/gIzVYTTjOquUNy0OXwnGqiOmErusF/JmySCMfquUX4zX2iCMSn5wLCQ89u/fj8OHDyNPnjyqvLrkz/vtUvXKwETk1CswSycvEdDET3mgx1RsMUFAEPAfBIT88J+5jHUkjALZsGGDUka3JDr4oEoRVFcIEBIrFCtl5Rae8mnipffu3VO/T5w4MZhLSX0REiW5c+dWFQD4xULypGJFU6lMGqNUunfvjgIFCkQbkyEjPzgKc40Q6oPsmwWcWmMaX/56wIl/gYY/AWW7+nRFWpIchTOnQp0iGTFp4xl8u+xoRCoCdTRuPngazdfhzYujdblsVsu/xlQWNrZStD4Fw4Od111QF0HJgjCt3rSIXqgD8vH6j3HvaSRpdLCjWallC3/WXliLPuv6oHWB1vig1AdIldgsksiDvvuy6Zz9lkZ0nzQgAeb3qOi3JJmRyQ9frhHp2/8QEJFT/5tTI4yI0R/Hjh1T4qeFCxc2gsvioyAgCNiBgJAfdoDk75fMmDFDnc5RsNRZI5HBqA+GpjLHe/fu3WC7LGWbMWNG1ez48ePxyy+/RJS2Zf7uO++8gwcPHkTpluUQWfI2bdroaSCGJT+sARtyH9g+Dtj4AxD+HIifCGg7J6oeyNHFQCHvCQSS/KDIpabJkT9jClwLDokiCsqhVM2fHtXzp8fNh08xY9v5iNFN6VhWRXiIxYzAolOLMGDLAEytOxVMdzG3cfvGKQ0PWsL4CTG7wWwUTFMwWmMUNG2xpAUKvFIgCoHi77hrmh8X7z7GuPWnEBr2AnO6v+qXBIgRyQ9qfpAAJ3nN9EdG9nHjygowFy9eVOmRLIErJgg4goCInDqCllzrLgQ08VNWM+TnmpggIAj4BwJCfvjHPNocBSMxmE4yefJkhIZGajHw3wxP5oe8K+SH5sCNGzeUyj9V2Jm6EpNwqU2HY7jAr8gPjpF6IEx5oShqeChU2QumwVT/AijYAJhWD+iyEkicwlnI7L6PGhofzt2H3eciq6WQ/KhfLBOu3g/B3F0XI9rS0ljsblwujEDAWtSH9seHoQ+x/+Z+nLt/DmP/G6squJAksSRAWi5piUsPL2Fl85VIEeD5taHH6aM2SOtJ23H53hNVPcZbIq3ewsKI5EdMwtrEjBogly5dclpY21u4Sz/6QoCn7tWqVRORU31NS5zxRhM/Xb9+vVqHYoKAIGB8BIT8MP4c2jWC8+fPq3STFi1aRMu9Xrp0KZo0aeIW8sMuZ1y4yO/ID0ssjv1jigZhmkyiQCA0BKjQA3jje6dQs6yOwUaYxsLfD1x0SLX5NDQMGVIG4sT1BwhMlAAhoWERfU3qUFZdb1mNhRfExXQVpybB7CamtnRZ0QWja4xGzew1Y23u2J1j6Lyis6oIY06ADN85XJW0tRY54qp/RrtfI0COXg1G4oTxkSB+PNQvltkvhFCNQn5o0R0hISEqio9EesuWLaOkUZJkp/h2586dnS6pbrS1Kf66B4EPP/xQralDhw4hadKk7mlUWhEE7ESA6eKs+MLqQqwyJCYICALGR0DID+PPoV0jYDQGcxdZv9zStm/frlJM8uXLZ1dbvrzI78kPDdxzm4CZTUwRIbTSHYE6QyMrxJzdAOSyfQpBkuOdmbsjpox6HJlTJcHBy/ex5qhJPJKWNnkAPn+jEIoGpURyixKwQnK4b8WT+Lj88DJYlcUeMydARlQbgVtPbqH/5v5oX6g9+pbva08TceIaTQuE6VqNSmT2CyFUo5AfLJfOdBeWs6VI4NmzZ9V3CT+rza1Zs2bo1KmT0n8SEwTsQYBaZdRaaNu2Lb777jt7bpFrBAG3I1CrVi0cOXJECTinSZPG7e1Lg4KAIOBdBIT88C7ePuuND6c8eevZs2e0h08hP3w2LTF3/G8/09+ePgAu7QRuHjcRH6/2Mr1mtwY6LQXiJYjV+Z/XnsKIlcejXUOy4/bDZxG/1yI8dIiE37ikRX0MrTRUlbW110iAdFjeASHPQ9QtGZNlxOoWq+29PU5cR/Ijfjwg/AWQKEF8vFcjLz6srX8yN7bJMQr5YT6Go0ePYtq0aWBljiRJksSJtSeD9BwCfGYhYbZnzx5VMUhMEPAFAhMnTkSPHj3An9SpExMEBAFjIyDkh7Hnz27vKUi6Y8cOrF27Fk2bNkXmzJnVvTy1oxApmW13aH7Y7ZCTF8aZyA9LfO5dANZ/C+z7w1QmN/QJUO0zoMYAdSUjPIJDIrVcqNtx4PJ9HLkSHKUljeTg9VO3nI34W5dKuVR6i5jnEHA06sPck7f+eQuHbx+O+FVsVWA8NwL9tvzODFN005PQcFy48xjnbz9CUOpAZEmdFDnSRobKj2hZQr+DsPDMiOQHv08ePXqE5MmTq7Ll5sbUy2TJkiFdunSGmQNx1LcIMFKV62jhwoW+dUR6j9MI8PCwaNGiKFKkCFauXBmnsZDBCwL+gICQH/4wi3aMgWkvrVu3VuKm1mzz5s1CftiBo88vuX0KGP8a8Pxlmdnmk4FirRT5YZ7eQj8LZU6JCrnSoGiWyBKoKQMTCcnhg0l0NupDc3XpmaXot8kUDfTla1+iRf4WPhiFcbrcfuY2Rqw8ocR7uQdnOkzTUlkMpQViRPIjphVCUmTcuHEoVaqUIb5njLPS/dfTgwcPonjx4qryG9NexAQBXyLw0UcfYdSoUdi6dStee+01X7oifQsCgoCLCAj54SKARrmdpQYZssdwZEvRMHeUuvUWDnE28uMlwFfmfQrcPg08ewgEX8az0OcIyFURXzzthPVnH6FVgvX4M6w6elbPg771opdI9dY8ST+RCDwKfYQBmwdg+7Xt2NZmm9PQHLx1EEkTJkWe1HmcbiMu3chIqOJfRZ7Slc2ZBvN7GOeh1Yjkh1by/Ouvv45Wwpxrzygke1x6n+h1rHxWmT17thI6dXfVOL2OWfzSLwLbtm1DxYoVQRLkxx9/1K+j4pkgIAjYREDID5sQ+ccFsYUjP3nyBAkSJIiizq/XUcd18oMn2m9N2h4xPfUD9mB4/HFYF14a/3v2DtYl/ghtng3EBy3q+F3pT72uydj8mn54OqYemoo7IXdQOG1hzG0414jDMKTPluQHBzGoUWEwxcsIZkTygyT7pEmT8N5776nUF3PjCX6ZMmUk8sMIi08HPjLqg1XohgwZogNvxAVBAHjjjTeU6ClfKVLEzRLzsg4EAX9AQMgPf5hFF8cggqcuAujF25fsv4oPZu+N6LFKvvQYVDkZbq8ZhRzXVyNzvNu4lb0+TlX/Ba/mTutFz+J2Vw+ePQBTW649uobKWSrjlcBXsPbiWozYNQL3nt6LAEe0Ony3Tj6Ztx8L9lxSpKARtD+MSH4wvZIn9c2bN4820aL54bu1b7SeWdqWeh9MfaHWgqfs3r17OHfuXMSLpZoDAgLUK1GiRLH+O2XKlChYsCD4UyxuIEAx5y5dumDq1KmqbLeYICAIGBMBIT+MOW82vX7x4gVOnz6Nx48fq4cHitBR74NhyZa2dOlSdcIigqc2YfXZBcFPQjF1yzmMWn0iig/cxHEzh6v7gYlVIv+WtzbQcBSQOrvpd/t+B0q285n//t7x/BPzMXjbYAQmDESKgBS4+fimGjL/TWKEv6+atSpGVhvp71Doenzz91zCp/P2I3XSRKiWP72qDJMySSIMalhYd34bkfzg9wwFtLt164bUqVNHwXTRokXImjWriv4QEwRiQ4AVXvjs8ueff7oM1JUrV1QZZpIcJODMyQ6SH65aUFAQChQooIgQvrR/58iRw9Wm5X6dIcDPNz5Ps/wyn5vFBAFBwJgICPlhzHmz6XVwcLAqyXXp0iWVN8sHiQ4dOqhQZJ5omBsfCKZMmSLkh01UvXcB01umbjZVY7nx4CnO33mMu4+eoX7RzIrsSJo4ssStivDYPs7kHMuhnttsevHfJDyqfgrMaAx88B+QIOrce29E+uzpysMrmHhgooraaJi7IXqV7OWUo6zksuf6HoS/CFf3f1buM9TKXgupEqfCkdtHcDfkLkqkL6HK1Ir5FoG1x26gy2+7wFok8ePHQ8eKOYX8cNOU8OR8zZo1+Pvvv1G7dm1ky5ZNtRwWFoY//vhDnZoagWR3ExzSjJMIcN0MHDjQ6bKiu3btwj///KNee/dGRkpS7yxXrlzImTOn+mn5b6YyPHv2DKGhoeqn+cvyd9evXwdLOx87diziJ1OINWOpZ3NS5M0331SCv2LGRoDEHNfV1atXoz1LG3tk4r0gEHcQEPLDj+f6xo0bKtKDZW0vXLigcrEHDBgAfimbG3Ox+TBghIdSf9P8YCla85KzhTOnVOTGgr2XMHjJkYhpyp0+OX5uUwqFg+wMsQ25byJEtv8ChLwsd1v+HaD+iKgr/tIuIGs5P34XxD60RacWYcAWU7ngbCmyYVmzZU5hYd7O24Xfxv/K/c+pduQmzyNgqQVSv1hmjGtX2vMdO9iDESM/mPbiDyS7g1Mll7sRgS1btqBy5coggVG2bFm7WiYxwZN4liFdtWoVqD1DK1myJJo2bYo6deoooiNjRs+Sz4wq0cgQc2Lk1q1bpu+YbNlUOk/9+vVRo0YNBAYG2jU+uUg/CIwdOxa9e/cW8Wb9TIl4Igg4jICQHw5DJjf4EgF/JD/qj9mEBPHjISz8hQrHv/c4NBrEEektjoJvmQ4TVBogCVLyZenAWc2A9n852qrfXD9k2xDMOzFPjSdTskxY1WKVU2NruaQlgp8FY2zNscj/Sn6n2pCbvIOANSFUp99fHnTZiOQHowj9gWT34LRK0zYQ+OGHH1Q1DZ6s2zKSHbNmzVKEx7Vr19TlNWvWRN26ddGsWTPkzZvXVhNe+fuZM2eUj6tXr1YvptswCoXRILVq1VJESJ48UsXLK5PhYicaOTd69GhFgogJAoKA8RAQ8sN4cxanPfYn8oM6HsP/PY7fd5yPmNMKudKibpGMYEz+yJWR+h6D3yziXPWWf/uZ2n7+FLh5HLi2H3j6AAhMZYr4OLUaaD4ZKNYqzq0rLVqjeLriuPb4Gp6HP8eG1hscxkFrZ2rdqSiXKe5G0TgMnA5u4Htw8D9HlBDqh7Xz48Pa+XTglckFI5IfsYFnpKpiulkEcdARRmow3SQ2TYWTJ09i5MiRmDhxIl555RVFIDDNqkGDBkpXRu/Gks8bNmxQKWLr1q1T7latWlURN127djXEGPSOsSf9S5MmDRo2bIgZM2Z4shtpWxAQBDyEgJAfHgJWmvUMAkYlP5jecuTqy/QTALvP3cGyQ9fAzZe5UXixS2UPl+K8dsCUErN/DkCNioBkQK8dkeKodOjBVSBFZs9MogdbpdDo4O2Dsf/GftTLVQ/9K/S32ptGWDTO0xhDKw9Vmh/U7RhaaSga521st4cUM627oC4KvFIA0+pNs/s+uVBfCGiVYMrmTIO3ypl0KmhKTNhH5m/kBzcKPN02Qnqlj6ZcugVUasq7775rtcQt03hJevD18OFDfPDBB+r0PUuWLIbFjoKsJEL4WrJkiUpVpmAwSZDcuXMbdlz+7DiJNkYmseStmCAgCBgPASE/jDdncdpjI5MfTG8xtwq502JkyxLI+kpUDRavTPD6YcCeaUDoE+BpMPDihUkctfrnJhJkSW+g0RivuOLOTjZc2oD317yvmmSllRXNV6if5qYRHwXSFMC0utMi/t7538648uiKusdeG7dvHMbvH6/uCUoeZO9tcp0OEZi5/TwGLjwU4RlJSF9WgTEC+cHqBx999BEuXryI3377TYXzt27dWlUWs2Y88RbyQ4eLXycusSpLhQoVVNQHdTHMjZVfRowYobRASA6Q+ChevLhOPHePGyRCfv31V5U6RpF6jQRhFRkx/SDQt29ffP/99yrVytM6MvoZtXgiCPgPAkJ++M9cxomRGJX8GLvmJEauikxj6fhaTgxuXEQfc2YpjpqzCnBuE9BhIZCnZlQfN40AqnyqD7+teDHn+Bx8s/2bKH+pmb0m6uWsh2N3juHgrYM4ePMgcqTKEYX44A2ORn+wUkyLJS1QM1tNFT0iZmwEzLVAWAmmccksGPVWSZ8NygjkB6u4UHPh7t276rSewtqjRo1SKTvJkiWLgh2FtVnmVsgPny0p3XdMvY/PPvtMkWipUqWK8FfbbFLHg6RH9erVdT8WVxw0J0GIBUkQvooVK+ZKs3KvmxBYvHixEq7lz0aNGrmpVWlGEBAEvIWAkB/eQlr6cQsCeiE/Lt19ApajNTeGyDO9ZeURk/Aa7ejVYBy+Egxeb25eSW9xFHGNBNkw3JQOkzglUKo9kKk4kKko8Owx8Ft9oPe+qCkyjvbjoeuZgtJ8cXM8CH2AshnL4tXMr+L+0/tYdHoRSFRoFpAgAOtbrY8WEcK/OxL9MWDzAKy5uAYrm6+02paHhinNeggBSyHUgITx8W3TYj5LfTEC+WE5FU+fPgXFHfPnz48ECSLLcfM6iqGSEEmXLp2HZlCaNToC3EiSQDOPHOrevTsmT54MEiOffqpf4t0T2JuTIKzeRwKkR48eKFGihCe6kzbtRIDVe9KnT4/+/ftj6FA5+LATNrlMENANAkJ+6GYqxBF7ENAT+VF5+NoIl1uWyao2SSQ6hvxzBPHimTJJaExvaVoqC3KmTRpliK/mTmvPkL17zZZRwKpBkX0mCgRCQ8x8iAfkrQ20X+Bdv+zojZodR+8cVREdBdNEDROefWw2vt3xrWqF1VgWvGndf3ujP7TrepboiV4le9nhnVyidwRIfpC8pD1+GoZxG05h97m76n1NsjJlkkReHYIRyQ+vAiSd+R0CFC9l2tSECRNU9EenTp2waNEiTJ8+HW+//bbfjdfeAZmTIBSD/eabb/DOO+/Ye7tc5wEEmIrE0sWs4iMmCAgCxkJAyA9jzZfT3lIcjIJar7/+OgICAlQ+KfNqT58+jRw5cqBJkyZIksQH2hMOjkgv5Mexq8GoNzqqhoe1oXDjxDKahrZ7F4Cdk4CtZhoghZsAb441VY2hhT4GEkUld7w55uE7h2PW0VkYXWM0mOZizYbtHIb1F9dj4KsDUTlL5RjdsxX98cfRPzDl0BSnq8N4ExfpyzUEpm4+q8jMxAnjI2PKQPWzSv70XtECEfLDtbmTu42FwL59+1CqVClVQaNixYro0KEDWNVl5syZqFevnrEG4yFvGVXFtKAFCxagS5cumDJliod6kmZtIUBB2vnz5+P+/fu2LpW/CwKCgM4QEPJDZxPiKXdu376NcePGqbBRS5KDpdYePHigas7r3fRAfvB0uM/c/3Dy+sMIuDSSg38zFzZl6UyW0DS8ndscOYR9vwN8URi1yXiAGiGrBgKvf+2TYWoCpu6Kwogt+mPqoan4ac9PapyZk2XGyhYrfTJm6dR7CKw7dgOdf9ulOmREV+dK3hFCtZf8YAlZboYOHjyIwYMHIzAwMEZwQkJCIvQ4qlWrpq4jKc4TTGp2iAkCvkJA01HYsWOHSiU4deqUIj6oEyMWFQFGfgwYMABFihTB6tWrkSlTJoHIywhQ8JRaNCQ/UqZM6eXepTtBQBBwBQEhP1xBT+f3hoeHqw9m/qQg3bRp09CrV68oD8csqzZ+/HiULl1ayA8r82mp1cGT4KlbziJTqkB0r5Ib2V6JjHaoUyRjNG0PNumTai6eXpssl7uwJ3DtIFCgAXB8KdBzK5CxaNSez6wDcteI7s2NI0CGwi55ufnyZuy5vgeTD05GjWw1MKam+6rTWEZ/UE+EkSXs61nYM+V30bRFMbvhbJfGIDfrHwF+BpinuPG9P7VjORQO8uwDry3yg9F7f/31l/qM5waIVQd++umnWDJfYOAAACAASURBVCP4SJSQAGdJTVZoqVWrlvpOIPGdMGFC/U+GeOi3CLBaUOfOnVWlE6Z0xPVUF1sTzchdbr5ZbpURCM2bN7d1i/zdjQgw6oYaLGfPnkXOnDnd2LI0JQgIAp5GQMgPTyPsw/YpPrd7926sXbtWhUdScM6avffee+qkJXXq1D701r6uvR35YbnxoZddKuUCIzq8rQFgH0Jevoolc/mipc5hKpWbs7IpKuTRTWBuO6CLRXTE86fAX92AVjOddnb/zf1ov6y9uj8wYSDWtlzrVtHRSQcmYex/Y5EyICUyJ8+M43eOq74a52mMgIQBWHt+LVoVaCV6H07PoHFu5GdA1+mmyI+HIc9x/0koHj59jlZls4FaP8kSR5IG7iREbJEfGoIkNFhulmYP+cFyoSQ80qbVoeaQcZaFeOpmBEaOHKmIubp16yJevHhYvny5m3vwv+aoBcI0GFZSGjZsGPr16+d/g9TpiBYuXIimTZtiz5496vBQTBAQBIyDgJAfxpkrlzxlaDNDo4cPH24IbY+YBusp8oMbnM7TdkZ0Wyr7K6iQKw12nL2DP3dfjPh9oxKZMbaNfNFFALJ1LLCyf/TpohZIYGrg3nkgXx2g0oeR12hpM+3mm/5mbo9vA0lj35QxLWXsvrH47/p/EXeS/EifNL1L7xHzm5neMua/MQgLD0M8xEO7Qu3QoXAHBCUPclsf0pAxEQh+Eqqiv0atPhllAFqKGz9LLt19HOVvzogbC/lhzPUhXjuHwBdffKGeTxipSuJDdD7sx3HQoEH4+uuvVZpQ+/amQwExzyKwceNGMHWQgqe1a9f2bGfSuiAgCLgVASE/3AqnfhvzlxKEniQ/zEPbtZnkqe6jp89Vrj9Po3rXzOsfGh7uWKrPHgKP70RtKfgKcOc0cHIFcHhh7L0kCACqfAKUbBdZOnfZp0D9ERH3PQx9iF8P/IpLDy+hUJpC2HplK0h+ZEiaAeEvwvE07CnaF2rv9giMP4//ia+3f42E8ROifKbymPj6RHcgJm34EQLmWiAcFtPbCgelQtbUSRQ5opmzuj+eIj+4SUqRIoUiwan1lCFDBlVJwx2C15bC2ubTPXHiRBQtWhSVKlXyo1UgQ3EXAizhytQXVnthyouYYwj873//A6O6/vzzT7Rs2dKxm+VqhxE4cOCAKjk8Z84ctWbFBAFBwDgICPlhnLnyiKc8ZaEQKlXWjfBQ6ir5wXKWwU+eR8Fyx5nbmLDxdISAKYmOmgUzYPCbJv2K+XsiIz/4f78QMHXzaiIhUS5TuchW/7USfvtqL2DxB8DD60B4GPD4ZiR5kqk4nmUsiCtH/kbOLmuBzKYKOXOOz8E3279R0Rcv8EJFXvQq0QuN8zZ28wiiNsfxXH98HQHxA1AifQlkTJbRo/1J48ZDwDIlLk/6ZEiXIhD8PDE3RpF906So1TS5U/t3oEYNK5o4Zg1s2rQJlSvHXJ3IkbQXCp4yNaZZs2YoUKAASIozbD4oKAiffPKJy7ofFNZm6P1XX32FLFmyqFG8ePECW7duBdMrf/nlF0N8zxhvNRrf44YNG6oKdLbWu/FH6rkRvP/+++o9JgSI5zDWWr5w4YKqlMjn5549e3q+Q+lBEBAE3IaAkB9ug1LfDVHYlA+9PPXjaZ+lbd682RAPpfaSHyQ5KE5qbiQt+PviX0VqUCRPnFDl75fM/gqu338SsUGplDedV8pZ6nvV2Pbu9L3T+HDdhzgXfA5lM5bFtHrTbN9kfkXIfeDYPzi2Ywy+iH8fJwMSIVfYC+RKVxS7Hl0AhUbN7WDHg1Hbv34ousiqYx7I1YKAUwiQ/Fh5+FqUe7tUzqVEj82jyFge9+nzcGRMmRjXg59GXD+oYWHkfn5eVVuxZhQx5eeyrc2gI+SHtX6oF8DqEfPmzVPVI1wxkh/t2rVTZA1JkLCwMEyePFmlMyRPnhy//vqrIb5nXMFA7nUOAR7AsNztpUuXIogz51qK23exBC7F7YUA8ew6CA4ORqpUqZReXv/+VlJ/Pdu9tC4ICAIuICDkhwvgGelWlo2jijpP3/gQam58+GU5OX+K/NBIjvjxTBEDhTOnRIrARHge/gK7z0WmarByw6jWJeFMTr6R5t9Tvo7bNw7j94+PaL5SlkpoXaC1IkKO3TmmUlSqZK2CYumKxerCrHnNMPxxpIZCztBQVA5PhALpi+PfsPs4+uA8Wpd6F71Kvh/Zzu1TwOovgda/R287Ju2QFy9M9UrFBAEPIUDyY7tZ9MeTZ2FIEpAA8/dcivJ7kh8kS2IyT6S9XL9+HWfOnEHJkiUj0ly03HV3EOCMJOF3zdWrV3Hs2DHs3LkT7HP06NHqlDRBggQICAjwEPLSrJEQYMQTKw6ReGPaAMstkzxjFaMOHTqoSkYk0AYOHGikYenC17feegtbtmxRZJIIG7tvSkgQt2rVCosWLVIVsl555RWQbKJY799//w2mHnHtfvnll+7rVFoSBAQBtyMg5IfbIdVng8ePH8ehQ4eslkNjFZhkyZIhXbp0+nTezCvLyA+SHCsPX4/id6okifDPgStYtO9KxO/TJAtAvowpEPaS/FAaHoiHTpVySoSHC7NOcqPLii6qhVSJUyFZomS48jASd/4+b+q8mNtwLgKo8RGD/bDrB8w4MkP9NUvyLFhY6F0EnlgB7Psj8o5U2UzpMJleEilHFgM3DgN1hgIVe0de9/QBsGZwFO0Q9Ufqk+yYANT4woURy62CgHMIHLkSjPpjNinujRxcgUwpMe/dV2OsGuUJ8oORf3yAnzt3LgoVKqQGwn+zWgzL35IEd4cx1WX27NnYtWsXhgwZojRGtm/frjZi+fLlc0cX0oYfIJArVy5Vhe7HH3/EgAED1MEMv+Pv3LmjdCso4CnmOAIkHStUqKBw1SpBOd6K3GENAY0AYaUX6n5UqVJFlbplqh9fQnzIuhEE9I+AkB/6nyO3ePjo0SOMHz9e1SW3LGlLFjtr1qxue/B1i8MxNGKN/DBPY0mUID5Cw8KROXUgrt4LiWiFJ6w8aSVZYlmlgb8XcxwBpqTUXVBX6XD0LdcX2VNmR8akGVXEx7RD07Ds7LKIRuc1moeCaQpa7YTXk0Ah6UHx0hIZSiBnypymazeOANYOibwvqDRw5xQQEhy9rZxVTMTIjSPAmfVAg5FAetMGTxmJj6OLgd77gDS5HR+w3CEIuIAAyY+VR0xpMkeuBmPD8ZvIkyE5RrQoAWslct1BfixevFidSPL0PHfu3EpTgdagQQP1k2kpgwcPVhvQsWPHImXKlA6N8NatW4pUt2ZMteTpPb9zeKrP759atWoZIsLQIRDkYpcQYEoUIzwoKM7IIL6YssGTdTHnEaCIMTfnjP4Qcy8C69evV1pNmTJlUjpJTNWSNCP3YiytCQKeREDID0+i68O2rT2U8nc83WNZLj6Mag+/f/zxhwrdM2Lay7FrD1Bv1MYIpHOkTYbhzYupzYSlsCmrMYi5DwESFkfvHMWCRguilYClBkjfjX1x5PYR1SGJj6l1pyJFQIooDpgTKNPqTov690c3gJsnojucszKw8KXA2LNHwJM7AKNKnocAV/4D+LvYjBEkNfoDBRsALMlL2zUFKNfVfeBIS4KADQRIhrSetA3hL4CBDQujeJaXaxFQn1+2yI9nz56p8uUnT55UJAONQqaMrGjevLlKLyHhQAHEWbNmqVQXEhITJkxQmgoVK1ZUZRpJiHz33XcqLcVRY2g9N6msepAoUaIYb6ewNv1kiqURvmccxUGudw0BbiS5oeThBsk6IT5cw5N3axt0Vs4hESLmXgT27NmDsmXLqkaF+HAvttKaIOBpBIT88DTCPmrf3odSusdTvylTpuj+oZTpLfVKZEW+EuXx1fjZ2HP+rsqjN7cWZbJiREtTpRAxzyGgaX2MrjEaNbPXjLWjtRfWov+W/siaPGsUAoTEBwkUlrEl8RFTZIhDo5jVDLh3HggLBeLFB4q1BHJVBdYOBW6dBMJDAZboZbUZEh8FG5quPbUS+PAQkNixk2+HfJOLBQELBIKfhKLxL1tw9lYkYadpgdgiP5wFkykp1OEgGZE9e3ZFhHPT6YxR14OE+qeffqpO7mOzGTNmIE+ePLr/nnEGB7nHNQS4HosXL4727dsrUfakSZO61qDcrRBo0aIF7t69izVr1ggibkbg/v37iqDm5+m3336r9D/EBAFBwBgICPlhjHly2EtHHkp5GsecRb2fyOXstxQXR7VG8mK18Uqt7kgRmBDtX82BAhlTIGlAwgiM6hSRsqQOLxgHbtB0Ppii0rd8X7vuZGpL5xWdFQFCwoSpMgO2DMCiU4sUIRKlTK5dLbp40bUDwL7fgf9mAk8fmhrLUAioOcgUEUJ7dAvYPxuo+IGLncntgkDMCGhaINoVdYtkwg8timPYkEEqIsNWtRdfYstIEoqcUjPKlrEqjQie2kLJ///OKCWK67JUKMV3T58+DVbOMDem4VIPRCPnmKYVW7ln/0fNuREuW7ZMpbitXLkSr7/+unONyF1qvTJCjmv23Llzas2SsDM36hkxtZARdCSUuV4ZiScmCAgC+kNAyA/9zYlHPCI7/fDhQ/WQ6uwpn0ccc6BRc/KjUvtPMOedmMUCHWhWLrUTgYO3DmL5meVYcGoBsqXIhvmN5tt5p+kyEiCd/u2Ep2FP8Tz8ufrd0EpD0ThvY4facevFC3tEFVVl44wIoX4Iy/Be2AZ8chxIlt6t3UpjgoCGgCX5of0+y/Wt2Prbt7omPyxnkafMjAJhWg0FLKWyi6xzIsCNIgVwmWJLEVyekpPc0F7cNPLfXD9nz56NeJEc4f9p3MS3bdtWvcTsR4DvxU8++QQff/yx/TfJlQoBrle+SHwEBgYqcsNy3fI6bZ1qa5f/DwkJQbly5dR6bdOmDTJmlEM5WVaCgF4QEPJDLzPhYT+Y/zlmzBhVclDT+9C6ZLk5hppSjZ+luvhBTREnvZk5+dH9s8GS3uKhCZp+eDqYqsJ0lo5FOqpeWMGFkRtXH15V4e2b39ocTb/DHncohDrmvzER5MeyZssUkeITI7lhaawec2QRcGgB8PCG6a+sMNPxn0h9EJ84K536KwIkP8xL4957EoqHIc8x/fc/cGbuN4YiP1hVjCXVmzRpok4+zVNhJPLDX1dwzOOi2CbTnbiBJAFCLQ+WYeUzhr12+PBhzJ8/X1Up4r+LFSumNpTvv/++qg4jFjsCrEZCHaCpU6cKVHYgwHQWaiVxzR48eFBVzeF65StDhgx2tADcvHlTrVe++OxN4oNrtmPHjkofSUwQEAR8i4CQH77F32u9U5yJOd6lSpXC1atX1ZchTwQomkeldZ7E9OzZE0OHDkWnTp2UOJ7ejPoerSrkRp4SFTBs0mxQ3yMumlYWtm2htvi8/OduheDmk5uo/1d9hDwPQYJ4CRD2Isxq+86mquy/uR/tl7VHwvgJI6JHYiuB69bBOdLY9EbA9cNA6CMg9AmQPANQewhQ8uWpI6vJ5K7uSItyrSDgEAKe0vxwyAkHLybBwY0DyQ+ekpqbUdIrHRyyXB4DAj///LMq+8mDFG3zyI2kK6ZtKPlTK+VK4V6xmBHghvvo0aNg+Vux2BFghMegQYOwd+9etWZJ1LkqvkvyQ1u37H3YsGHo2lXE1WUtCgK+REDID1+i78W+mZfNcGSK0zGf9saNG5g2bRoKFiyIdu3a4YsvvkDVqlVBkoSnNXr9cLYsdetFCHXRFSMwWF5WM2dJiJgGc/reaTRZ1CTizx0Ld0TSREmVJsd3O7/Dibsn1L/Zr7NGzRC+qmStgmLpijnbjPfuoz7Iv/2Ac5uBTMWBbOWBaweBrqu854P0FOcQMCL5ce3aNXViSq0BEutJkkRW2DKKsHacW2geGDA3jnPmzEGjRo3w448/Im/evG7thevrvffeA6NWSbL06NHDbe2TwHv8+LESXTVfv27rwMsNcTP/ww8/gOMSixkB7fO2UKFC+Omnn1C3buRzljtw4+Ej1ywrbHG9kiQWEwQEAd8gIOSHb3D3eq988Jw4cSL69++vdD94EsCHE6qBd+jQQZVDpOApryNBwpBSPVpcJz+uP76OuvPrRkRk/NHgD7cSCKP2jMKUQ1OQM2VOVM1aFf8r978oy4CkhdfFSfWyEM9tAv5+B7h/2eRR9X5A9S/04p344WcIGJH8YNoL9QVInptXPwgLC1OkiFFKqvvZUvLacK5cuaIiMi5duqRSaL///nuP9X3nzh1V0pkn6+7YTFIXbeHChaqCB9dxgQIFVAoXD4Uo7Mu0YQpYUhzeSPbrr7/inXfeUeQHdSvEoiPA1CCKmnJ+WT7ck8a54JywTC71b8QEAUHA+wgI+eF9zH3SI7/Md+/eraI8aA8ePFCRH/xiZ5qLRn7wOp6qfPTRRz7x01ancZ380CqtMCUlZeKU2Nh6oy3I7P47BUlbLmkJR6q42N24v1y44gtg28+Ro8lRGajxuUkglXZiBZDfvSdG/gKdjMMxBIxIflDXgSQHUygtN1qLFi1SUYdlypRxDAi52hAIkPCgnliqVKlUaVVvzTPJNkaXvPHGG+rZxVnbsmWLOhBiFCw1GtauXav0SqiTxggTaqJ1797dZklnZ/t3532snkOfOScrVqzAf//9h+rVq6NatWpqjvg+TJw4sTu7NGxbmi4RDwdJTHjDuM403RuSbmKCgCDgXQSE/PAu3j7rjSrqffv2VfmL1PuggBjDOvllyLzGyZMnKyJk+fLlCA0NdTnP0VMDjevkR5cVXXD54WX0KtFLlYqd12geCqYp6DLcD549ANsOfhasqrikCEjhcpt+18DVfZFlcTm4U6tM5XIpjEryI00u4Mp/QI8t0Yd+/xKQKm5q1PjdOvDSgIxIfliDhqKB3ERSR4onq/6QSuClJWCobtKnT4906dKpqFJvG0u5Mk2BqQTOpMCwMgdTQxiZRC00Gjelv/32GwoXLhwRFcBKH84aNW8yZcqEWrVqOduEzfuoWaFVKIntYs5Vy5Yt1YukSFy1zp07qzn2FQFB4oWpYYsXL46rUyDjFgR8goCQHz6B3TedUstj4MCB2LBhgyI8qPdx5MgRJYLKvzEMjw8RDO/UHgB842nMvcZl8mPRqUWK8BhdY7RKPak4u6JdURrU8VhxbgWqZ6uOwmkLWwV3+M7hmHV0ltvIFL2tG4/6QwJk7ddA8BVTN7mqAhV6ApmKAamzAwfmmPRC3jSLGPGoQ9K4PyDgL+QH54JpAxMmTADz6T25+fOHeTfiGJjiMmLECFWqNnXq1D4ZAvunH+vWrXPbhp4aaEyF4Zg+/PBDJEiQANRPYyQFCRP1cZ8rF3LkyKFIH0Y+0YoWLaqIIHMj+cFqIa+//rrb8SHhQeKHqRusgMOoAj7PUXRYe7H8qvbi8x79YYQIyQ9G/1IYNS7Z3Llz1XOwO9eLo/gxGpvlcPnM/cEHHzh6u1wvCAgCTiIg5IeTwPnbbRRjYlgnH0yDgoJ0O7y4Sn4wMqPFkhYIShaEafWmqfnpvbY3jt89jhXNV8Q6Xw3+boALwRfUNbw2KHnU+WVZ2z7r+qBniZ7oVbKXbude14799Y6J5KDFi8djQ9O/A1MBz58Cz0OAhj8BZc1U3u9fBC7tBoo0jT40VprJWETXQxbnPIuAUcmPTZs2KWE/RnyYW8OGDVUKgWUVGM+iKK17GgFG9XDj/Pfff6sqP760t99+W/nBzX2ePHlcdoVpwCQGuG7Lly8f0R4JEOqnUXdk7NixSkeN2iPsl1iY691oN3mK/GDEymeffabSfhjZS72dRIkS2Rw7CUmmX/DFiBGmfDD1Iy4Y54mHfl999ZWqSORLIynMNEE9vH98iYP0LQh4EwEhP7yJtk77osgpv7wtTyr06K7eyI9zwecUIeHpcq3j9o3D+P3jo0RmaJEgsaW+aBoh2lyWzlAazfI3Q81sNVVqy6i9o/Dn8T9R4JUCEaSKHudd1z6x8oul3TphIjx2TQYu74n8K8kQpsjwdXYDcPM40Pu/qHdv/hG4uh9oOT3q74Mvm6JLspbTNRzinHsQMCL5wTLq1GCgYLamO8BUF+oPrF69Wj3k87tGzD8Q2LFjBypXrqzmmxUyfG337t1TqbyMsPjnn39c1rUg+UFyYeTIkUrLxNwOHDigIgcYccLnEvZNAXmW9qUxCoYRGQ8fPlT/P3TokPrJqBBa/vz50bhxY3Wvs8ZUH0brEntGpjhrH3/8sWqDvlmSls62qdf7WMmnfv36SruFUR96sG7duqlUdH5GMmJHTBAQBDyLgJAfnsXXp61T3Zsq+wyDJMtPkdPw8PBoPvFEguJkrPaid9MT+UGNDJILeVPnxZBKQ9xadcV8HljellEfJCyGVh4a8SdGg9iT+lJmVhk8C3uG9EnSqwet649MobkpA1Li8fPHCH8RjuXNlkeLCNH7WtC9fyRATq02uUki5PZp4O5ZIOS+qVSuuTE9JnUOU5TIJSrAvwCKtTJFhSjCpDKw9BMg+BLQZm7Uex/fNpEiTLMR8xsEjEh+MHrw7NmzKuz+2LFj2LhxY4SIIAUleWJes2ZNv5mjuD4QbvZPnz6tNpG+SnexnANuIJlawkozTINxxUhwULzVmgA8n63YByM/+LNt27axEhnujvwg3vfv31cpONTTcdVIFlF/gmKvLFntr/bdd9+pij6+THexxPbmzZtqzZIQ+/PPP/0VehmXIKAbBIT80M1UuNcRnroxjJFq37Nnz1Z161u3bo39+/db7Yi5okJ+2D8HlhEVHQp1wGflP7O/AQeuHLB5ANZcXIOVzVdGEyJl6svVR1dVRIg10/zsWrQrPixjOhliVZdJByZh1flVEbdMrTs17pawdWAu3Hbpbw0Als6lJQgAKvQA7pw2pcE8NJFTMRqjRgo2NJEdfK0ZAjAqpM3LtJsoNzL9Jp7b3JaGvIeAEckPaiRwM8zwe5LtQ4YMUekBFHrcuXMnzp07h1atWnkPROnJYwiwTCdTQRgVwcgBPRnXGNca15wrRsKCkRx8drI0HiTNmjVLESyMDmHKTWzmTvKDkQsUp798+bJb05QZvcKUnU8//VSNyR+tePHiKsKFUTmesGfPnqnPPh40MVrI3sgeVixi1NypU6fckrLlibFJm4KAvyAg5Ie/zKTFOKhezS9+kh6sYc4HAeZzDh48WFV5MTfm7DI/VsgPxxZDjT9r4NaTW+qmpImSolORTko3w1128NZB/H3qb8w7Pi9GPQ4t9cWalgf90KrDWNMF6fhvR+y9vleRHiQ/xHyMwPmtpsgQc3t8BwgqCSz7H3DjiOkv8RMC4c+jO1u0BVC2i4kQYbTIjgkAo0Jq9PfxwKR7ZxAwIvnBUH/qffAUedKkSUoAkifx3DxSYJCC2+baCc7gIvfoAwESHnx2YJpE5syZ9eHUSy/mzZunSDZXTve5ieXzEtcuN8zmxkhaHipRH42bVVbrmDp1qoqaiMncRX4MHTpUvY88pVdBgdemTZsqgeJ3331XV/PqqjMkPNq1aweW3SZB625jmhRJDBJiFJf9999/8fXXX9uV6seUwWLFiinhU1/rkLgbF0+1pxFNLNvMCHcxQcBeBIT8sBcpg1/HU4pHjx6pDwitrrk2JKbHUMU8ICBA96NMmj0pCmYpiL3b9vrUVy3lpHym8mhdsDU2XtyIRacXqbKzXYt1xa3Ht5AzVU5UzlLZKT+ZptJmaRucuHtC3b+lzRaVpmJpmh+flfsMHQp3iPJnLepjaKWhaJy3sVU/eA3JDzEdI2BNU4TuhtwDln0K3LBSWjJDEeDWcRNJ0mmZKW1GM2qN0HJV0/GgxTUjkh+ctdu3b4ObgCJFiqhTc1ahWLVqlRJkpDaEpokgM2xcBEhqlShRQpVKZdqHHo2n+6+++iomT57slHtMRSDJQLLBXA+NxMfMmTNRoEABvPbaa+B13bt3R7169VSZXcvnK61zan7w4MkVwV9NqJMleadMmeLUuOy5iWk+o0aNUjolfB/7i1F0+datW0rc393GNCiSZVwXJFj4XE0cmzdvbneFHxIfJOw0fRh3++hP7XEOe/fuDUagpUmTBr/88ktEhBZJWa5b0U/xpxl371iE/HAvnrptjSdyDGVkCdsBAwYYguiwBPOHXT9gxpEZwFNgWO1haJi7oc/w1gRIzSMuSCSwFC01OjSb23BujOVlY3P+8O3DeOuftyIuiY3AiCn1JbaoD58BJx27DwFrpMiVvcCzR8DuKcCtk5F9mQutHpoHBKQA3l4U1ZeTK03/z1fHfT5KS04jYFTyw+kBy42GQYAbY27sqONSsWJFj/rNk3SmeRQsWNChfijgSfJCExx16OaXJB7L1zIiloQG9WrWrl2LadOmqc3W8OHDVVoDiSCe9FMfhJtfatqkSJHC0e7sur5Pnz4qXYM6H1mzZrXrHmcuYuoa8eazor9EITC1m1HQXLvEMTZj5DRTx0l0aaalsXAtWP6N883DxQ4dOqjKO1WrVlW3MeqDxnVoj23dulWtN2+8r+zxR6/XsDrlN998o1IqGbVOsojvPabgsdIRo6w4x4wIsddIYrLkMEs/M5qL6V8kd2MiM+1tV67TJwJCfuhzXtzuFU/iGIbMUnRUZzd/Qxsl8qPY9JeCjuFAuSDfpWow2qLugrrRBEg5aRsvbcR7a96LmD9WgWH0B6MrSI7wVTpjaQysMBAZk1kPkWXpWZIoj0MfI+xFGHKlyoUxNccgZ8qcVteFtdQX6nq0XNISsZEmbl9k0qA+ELiwHTjzUsWe4qr3WOb4hemnOWGSrgCQLt9L7ZDiJu2QwBRA15cirdpoKNaaMFAfY4tDXvgb+cFQc27YKK4tZmwEuIkMDAxUET2eNmfJD/rF5xxqYzAqw9IuXLigqsJwHK6YJg5KXRtXLCQkBDdu3ED27NmtNsM0CpZnpZabLT0OTeCeDaVMmVIRQPwdN+n2RviyStOJb1fMbgAAIABJREFUEyf8JgqhX79+qmQxqxty3mMzRnEwnYvVjIYNG6bEfLnZrl27topcY4Ud6nNQaJZRHhUqVFBrjf/+4osvopAfbIsEkr2baAqf8jOSwqyWxmd1ity6utbYDnFwlFC0hhlLPJMw8KaRwCLJaJ6OxjkhQcny04UKFXI4vZKRVHyfMDqRbXB+GfUV0/vRm+OVvtyPgJAf7sdUly3yw47hxyQ/LMMuyZLmzJlT95ofw3YOw6z/ZiF+YHz0LdcX7Qu3dwrrdRfX4XzweaQKSIU6OesgWSLHSi9ai/owd0SrApMmMA0qBVXCiXsncPzO8Si+vlXwLfQu1TuagOn3u77HzCMzUSBNAYypMQaXH162mZZiLfUlNpFUp0CTm/wDgbGlgdunTGNJFAikzRe98gx/V6zFy5K8lYFVA4Gk6YBKFqdlJFYYUSLmEQSMQH7wBO6vv/6yOX5uALhRZrSAJ3LtbTogF7gVAZJYJBRspZRoOfnmnTP1I0mSJLD8GzeV3KhbbhJdIT+4SeTGkyWWza1Xr17qeYhkADc5zkY3UFeE+iI0nhI7W6lDO7WmUCZ9ZdlaVv4wN0YPcEPMqA+tXG5Mk8qTcGq8sVINS/+y+hJJHkar8N8kNmwJcWraHxwTx2Z0Y1lipg2xCpW9xs8trj9GEVHcVqtUxYpW3CzzM1or3c3oamuRH1zPjFCwl/xg2VuuA2okmRvXCKsKUcfP1bVG8oyRKlpamDOpTVz3jHKhniDXKokCV9YJD2dJ7DlrJHO45vnZQj0ibV74e84Xje8BEoj87GHxBxKCJLaYqsQ54k/q3DB1k0QWI7pq1arlrEtyn44REPJDx5PjTtd4OsFwyWXLlqk3Pj8gNOOHAz/IjSB4mqZKGmTplgV9SvdBt2LdYoVo2dllqqJJpmSZVJQGoy92X9+Nn/b8hAM3D6h7Ha1yElvUh7kzjLyg5kdgAtOp0qPQR6i3oB7uPb0Xxeea2WviadhTbLm8BakTp1Z/p2hqr5K9HJp+89QXpt0wMsWZdhzqVC72DwSYJvNzWeD5E+D5MyA81FRylxaQHHj20PTvhqOAvLUBluWlrfgCSBkEvPa+f+Cgs1EYgfxgeDYFTrmZ0kKM+aDJkzPzCA+GEfNUjaHIfOAWMy4CWkUQVvKxFc5PfQVu1pkqQoFQpt7yZDVHjhwqXYQbJpJi3HDUqFFDCT5Sf8zcXCE/qEtSp06dKJES/B1PiDW9gN9++80p8VCN+NDK6XJD6cymlJtaipd26tRJHULx3yRt+vbtq0gQzSgUzN9TXNUeY5lpbqS5ieaGj0YRfPrNjSZxsWUkqjg33Pwb3RidwY3uihUrHBoKSQ1iwLVMrRe28e2336J9+/YqwkAzTfODc0hNFpIUmuaHPVhr7TBVZsmSJVEqFWlrhGuNorp8H7m61ugTo1loXCOOECCaoDDT0egTI2pIlrlClOXKlUt9HpB0cMY0woIECr+PzG337t2qGhP1iUhmkPgZMWKESqfje4MkCElQRpKYkx/8HSNxxPwPASE//G9OrY6IaS98I3ft2lXlspl/YJMU4Ye1EcgPnlYUG1gMmYpngrUKJuaDZ/oJ01BogQkDEcLwfQtzNC3EVtRHbMtp+dnlSg+EUR25U+XGmgtr8OeJP3Hu/rmI29oWaovPy3/u8Ko0T32hjzGVxnW4Ybkh7iLAUryL3gPuRq7PCDCCSgPUF2E6TKsZQH6zsPLt40ykSOEmcRc7N4zcCOQHQ/Ep0MfvFRo3CiTSeXqtnbzx93y45IaLD5vcHIgZFwFNdJMn4fZuVBghxFNxbi64kebaoK7Czz//rH7H6ATNGK3AzYpmFDbkyTJ1NmjckPMUP3369DZBrFu3rorumD9/vrqWp+/8P1NhtOcdbWPJU2N7T55J+I0bNy7KZk/bEPLUmdoD9hjfE9xs8SdFU2msjqRtuMyr1TBVo23btkqzwh7TiElubHmiTWNEAX2ngCujSGylwDDCJF++fPj777/t6VLX15A0aNy4scLaUaOeC9cco51I0KVNm9ZqBBufs5kmw4gIEr6bNm3CoEGDHNKA0fQqSLbQSAoytYQbdxKHNG2tMYKJQp/2mLbWzKsEHT58WImEck/AtBHzQ9GY2mQqENcn16v5Oiepxvfuhg0bbEYmWWub70OOk2veGSP5wfceSVmSq+bG7x9Gd/Ggl3/ne4KfXeYpLfxc4vuB7w/qfxBrXqu9d5zxSe7RLwJCfuh3btzqGU9ZSHLwodQyx9VIudgkP0o0LIHnzZ/b1LOo/1d9XHxwUeHYIHcDFElbRFVjWXdhHRaeXghGcTDtZWQ1+x5U7I36cGTiWNWl+eLmOBds2mDOqj8LJdKXcKQJ00PNsweoOLsi2hdqj1lHZ0nUh8MIyg3REDi6BLhvev8oC74CJE4OvHgB7PkNeHA16i2ZigPpCwBHFgHJMwA9t0VNi1n/HZC5GFCggYBtBwJGID8sh8GHf4aVc5NhaXv27FEPn5ancnZAIZfoCAEtHYKkBE/T7TU+Z5AA4YaJEQmMTNi7d68q7RlbBSBXIj942ssNHiNe2Q83jYxA4UbW3OgP07cYhWJLk4YlbUn2URyRbZob0xIYscHoAlun/Xw/cBNJLQpuls2NJVJZHYlGIoin4txwc4NmHg0SG/bWyA+tAgkjgRmNY34QZq0tpqhdvHhRRe8Y2bRoJab9WGJtz7hI1JGU0NJaGDER05o111uhIK6t9CLL/kkuMDqO2h4kKjjnTMlgVIS5kQxh9BLJZh5exmbaWuNnr2WqGgkaRkOQSLFFrHFsXLOMQOL7yNxI1lBPkJEUln+zB2NeQ6KHxIOjkSi898qVK/j111/V+8+ajg+/m0j0kEglpiz+YG4k8hnRw6gaRkiRTCEmjoim2jtOuc73CAj54fs58LoHWq6tlnvrdQdc6JBfJBSZSt8/PbIkz6LSVqyZRlQ8ef4ErQq0shpNoUVLWCsTa61NV6I+YhvywVsHsenSJpWW40rZ2db/tMaR20dUV4ubLFZCqWKCgNsRsCRF7pwBGFX1+DbAMrpPX6bJsGNqgpAU4c9j/wApMgOfRNW/cbt/ftKgEckPkhvcYHKDZrk54Gl7aGioaH4YfH1qlV64OdCiMewZknb6yk0kiQOSJwyZt7UBd4X8YPvcHDIiiWZ+em7uM8kAillmzpw5VhFX6gRw88cXx2HNuAFk6g5PwGMztkEyglVIrJkWkcK/sYTuhAkTVAQGddvsMWvkBzfUJHqyZctmV+QH38fTp09XAp4s68tIEBIx1I2zJ0rAHj+9cY0WrbRgwQKnyVceIDJagOl7JI7MU17cOQamDJLoYplWEl+MsIgpWoX+kLDji+lcMRnX2tWrV1VUkTWxVI2041yTMIzJSAxQK4drVkulMr9WIwb5s3PnzjG2w/cb082spSCx0hAjlEhYcs3Za1zv9IvkhzW7dOmSIouY8kb/GAlkaRpxxX2GNf0he32R6/SPgJAf+p8jt3nIL1p+gZJB5gcswz95gkF1antCSN3miAsNaeTHl39+qSqizGs0T0VzWJpGVMT0d+16CoMuOr0oxnbM26WORrmM5TC0clQG3oXhuO3W64+vK02R5+Gm0mwL3lyA/K9EFUxzW2fSkCBg9eliF7D5JyAsFHgaDIQ+BnJXBy7vMYmqUiCVRiKkZDugZFsTMbJhOJC1LJBHhMXMYTUi+cEHS5bH5OkaQ/SZ3sAHSj6U8ruHp/6WJ27yZjIWAszv56aYzxC2iAvLkXHTw803q4iYa1HEhoCr5AdPuhmSz4oUFPuMybSIFvO0AMtrmzZtqiJJuGkjCWDNqMnByCdiFJNWBrUgSCIxGiY2AWDqSpBkcZb84AbUHGeW6uUGkCk+9qQ5cwzcpDL0n6lLGonEcVMjgmWOGXWgdx0fklY8NHOEPDKfW+p5MEWLZVRnzJihooNIGJin9rnrXUyMSSoyxYZrw1Ks17wf6isxWoJEREypSRqJZmvsJNWIE9NOrKUm2vP+oG9sh0QEo5esRVExQoNRTUwlslYlRiM/GKVjbxoa++V7jeScNY0OkvKMfG/UqJFa/9TXiY3kcddcSjv6RUDID/3OjVs901Sr+WFJtpgPpyz1xi9fPsTwg8YTH+RuHQSgQgj5JcZw2ddmv4Za2WpFIyM0wU+mgPQtH5UFptARw9i0U0lGiHRe0VlpcVBDJEVAimguj9g9AgtPLcT9p/fxfdXv8UYuUziqnkwbs+aTLdJHT76LL36OwOk1wEFTzr1Ko7l/CWC0CC19QeDWcSBDYVOajLldPwxkLOLn4MQ8PCOSHxwNw5apL0VxQM3KlSunTvv1vkmKs4vNgYFrm3ueSttKEbHWrHY6TM0JrpPYUl54PzdSfF5x5oCGGxyWLLU3bYPEHVMazLU2tDFoES/2pLSQ5OMpuTUdEU17gYKLHH9Mpuk6UESSG1yO39G0F4picjPIQy4KcJK4okgtT9TtqT7CzTereXCjyk05CRASV9qLpObly5eV+CdJEPqpR9MIBc4LdSEcNUbxMHqEOhCcF27KqfnCZ+mYcKTmB4VLibUjn3tMUWHUB32muKotY6oH/bG2NqihwTmxtdbYx65du5T2DlNDGNlibkwbYjskF8w/1635xrXBZ3SOgQQII8w1Y+Rfw4YNVflkkin8XjA3Z9NeuLa5romDpUYH1yyjSLg+eeBLMpHvS5IhrFplaYyMJ/bcMwUFBdmCX/5uUASE/DDoxDnqtlYGirmD5iQHcxn5MMJ63/acBDjar7uvNyc/YkpD6bOuD3Ze24mVzVdGIzP4oUvxM4bDajiQOGi+pDkKpSkULY2Gf2uyqAmYPkNzVCDV3eOPrb0fdv2A1edXo3aO2uhRoodVIseb/khfgkCMCDAKhGkw64cB9y6YLkuaBsj/RmSJ3WWfANkrApU/ipNAGpX84GSFh4erjRJDrfk5y4dmI4XJx8kFZ+egtRQCZyo7cE0wEoMn6BRMZZi9udipnS7YfRkFT7n5ckSwk6fSJPC4caMwKE0jIihmSY0Oe4xREdzI/vPPPxGn0UxP4OaPpNHWrVtjbIb38JTaHGNG2XTs2NGmLoPWqHnaC1Md+J50VIOC71tGAdAfa3bjxg31/MgX57Z58+Zqk0lhY70Z55KRP0x9csSY7kLSSEvRYgQ1dUOolUFti5jSX/hszagLpgg5EmWgkSvmUTa2/GWEDyN0zNeLJmbK9I3Y1pp52yT+SABakiVaZSOmoyRPntyWOwoXRv4xwsKcSGEKD9//JIX4PjA3YsWxO6P3wTnhGPlZopGp1PBge3zvs4IOSUASGiRvKWpK4opr1XL+SH4w2ozvN4oRi/knAkJ++Oe8RhtVbEJ0ZHwZamYpAqZHaMzJD2slXXdd24UuK7ogNh0PRruQlWdIp1ZWb+2FtSBpkixRMhRLVwxlMpXBmvNrwJK15vZdle+UeKqYICAIuIjA+S3Atl9MaTIPr5k0Q2iMDNEsfgKgyypTWoxmV/4DgkylG/3ZjEx++PO8xPWxUetDqxYSU369NYwYdUlBQW6IeKLNjQU3GtwMWdMhcAfO1EGoWbOmQ6VatU1jnjx5lL889edmiSH6jlai4MkyiR6mSNC4aebpN/UHYjNuNplWwgoVmvE0ndUp7C11a03zw1FMSRxxvhjlEJtRB0MjQZg6wdQCEgZ6MpYKZsWcmIgca74yjY9R0SSizDUuGA3DaBeuEZIpJBisGTfdrDziCPnB/ubMmWN3tJLWr0aAMKqBkVKMUmHEhq21Zum31g6ryJDE4poliWAtGiq2+eWa4ftGSyPT0m9iEmhlGhmJF61ymC/XDqNDuKaF/PDlLHi2byE/PIuvblrnCRzZWH4pWYaZ8suUDx/8ctC7mZMf9JWaHWsvrsXWNqZTFOpyMHVlfqOXYfZWBhQcHKxCUhkix9A8zarNrYY7IXci/s+StI3zNEbSRElx6NYhFHilgEp5SZU4ld5hEv8EAeMiwEiQiVWAJyaRQmXUBqFOSMEGwPLPgCJNgeKtjTtGOzwX8sMOkOQSnyBAsUDm9nOjZY/xFJwbOkYBaRoX3Jzz9JUaIIymsJX+Yk8/ltfwuYZt21shRbufBAj9oigrQ+Uty3o64gsrbGiRJ9QMYVUZW8Z0BUs9BG7ESDAwhYcRGbHZ0aNH1Qk6U2x4ms/NuxbFYqtv7e+axgM3sbHpTpi3x+gSRsdwE8uTfZ7w68WYAnTkyBGl2WLLuPFlVBL9Z5oTq34wrYLriYQdUyaYBkWih+2SYCMZwsM0Rl9QWJYkFyN9GAHhCPnBeWZEjSPRStp4zEVy7V1r1rBghDjJKxKWTNnhnFrT57CFI0kTkicki5i2Ra0bfq9ZM/puTvbZatudfyfJRS0Xfk4x1YUEDTVXhPxwJ8r6akvID33Nh9u8YdkppniYG7/IGfZlnt7CMmb8oO3Tp49HHj7cNqCXDVmSH4zMaLmkpUpHufzwMsbvH69SV2xVTSGzy2gYfthq0R89V/fElstb8AIv8G3lb9EoTyN3uy/tCQKCgC0EmA6j2bPHwOXdJsFURopoxlK6n56y1ZKh/y7kh6Gnz6+d50EJUyi4ubPHqNHFjSQ3VRrJwY0GdWC4qWQqqq3SsPb0Y3kN9RhsCT3G1i7LNjPtw1rpTEf8odArzZUIF00Lggc3P/zwQ6zdc/PODZ1mJHACAgIccVlVRWGf1PvgXDti2qk/UwqYjmCPdoUj7TtzLbU+WKmEWnfO6MfY6lOrZsToHJJlXHvOpL0wPYPkVkxiubb8YMoWn/NdWWvsg6kkTJdnSryrZo3Mc7VNd96/Zs0alYZHwodRPIzYYZSQkB/uRFlfbQn5oa/5cJs3PFXhCQvDPhl2GZsxh48VYDxVusttg7IQPNXabbqoKW48voFn4c9QJkMZDCs7TDH8rCrAsFNrJ0r8QueDGE+uNFGjZWeXYdX5VcieIju6F++O5Ils5za6c2zSliAgCMSCACNCJtcCHl43XRRUGnhnvd9CJuSH306t4Qemrc2dO3dGEy00HxwPXHj6Sz0CllcdNGhQRKlRakTwRJmaABQppF4EIxQcEYeMDUi2y5x+hv47unnX6wRxM8bIEUZ/WBNrdJffTIPmppdEC+fIGWPEBKMPuBGnToyvny+JG9cY0zkYyeFuYzoYI5lYPZGlgWmOpr0wBZ3EojVNDHf7K+1FIsDod5KkrOjD6DQhP/x/dQj54adzzBMLfoDyy8seVW+jwGAZ+UG/2y5ti4O3DuJF+AuUOFYCdQrXUQ9YZJsZvsZTknz58kUZIr+oGKbIyA93PWwZBUPxUxAwJAI7JwLhYSbXT602vVgtpvlkU1rMs0dAQDJDDs2a00J++M1U+t1AWEGlePHiSgRS07PQ2yC5ASVBwBQFfzEt+oOkDp9tPGVaKV4eEhUrVszpbphiTNKD5U25sTdPM3a6URduJLHAza2j2i32dMkUEepsUK+FornOCJ4yRYRRyaygI+Y9BDh31Foh4UeBWpIfPDyl5o+j6WLe81p6cgUBIT9cQU/H9zIEj2GPRihf6wiM1siPegvqqZSXgKcBCPs9DJWKVgJLmvHLh1/irJnODzMtvYX9sTQWU31q166tSnuJCQKCgMEQOLcJWNgDCAkGqn8BBF8GCr8JZNW/dpE9SAv5YQ9Kco2vEOApN1MamF6rt+eMHTt2qEONpUuX6rLyiCtzxihdpgppQpKutGXtXk3rY8KECW4L++dccE74TOZL08oVOyreaa/PjGbisyc1PphOzrki4cP0F+rkxGbcgDPdhQKzvtK+sHec/nod9018UbuGqW7cb4j5JwJCfvjnvPrtqKyRHyx5O+PIDOR/JT/a5m2LalmrqVBLhrtS7ItfuMyfNC+1yHxGEiNVqlRRoYpigoAgYEAEWDKXBMixpSbn870OtFtgwIFEd1nID7+YRr8dBIkFiloyvYQbNj0ZBU6XL1+udL380ViFg+NjhICWtuuOcfKZiSU+7dEVcbQ/RiDzoInCt74ylq1lKriW/uIpP0JCQlS6NcVR7d1EMzWMlVaoj2NeWcZTPkq7gkBcRkDIj7g8+wYcuzXyQxsGSQ6eLrBGN0Vd+QVHgSumuAj5YcDJFpcFAXsRYHWYq/tNV2cpA1T51FQZhrZ3BlCiDZAgdu0je7vy1nVCfngLaenHWQR4eECBQBIhejESHkx5oegkT9791Sgiyqoi1P9gGVxXjSVgqbnCCAVNoNXVNs3vpw5d5cqVMXPmTJVy7Cuj8CnFLemPZTq0r3xivw0aNFAVYlauXOlLN6RvQSBOICDkR5yYZv8ZZGzkB0uYsewYH3io+UFjugtPRyhCRXKENddpWtoLv+y10nv+g5KMRBCIQwiwOsy+P4DQx8CD68DdM0DoEyAwFVCsFbDvd6D028Ab30cF5cE1IEUm3QIl5Idup0Yce4kAy0N27NgR3FAy3F8PRkLmzJkzKjKCuiT+bHXr1lWbZR7uOFrO1xwXzh/bYNoF9Vw8Zd99950qdUrtktKlS3uqm1jbZXlaVlQhYaQXooGlhJlm5GtiyCcTIp0KAj5AQMgPH4AuXTqPQGzkB+vaM82FddYpXPTgwQO89957SJo0qYoCYQ6mluLCcmAMMWQuZpkyZZx3SO4UBAQB/SFAPRCSHgfnA2HPTP4VbQEUbR4ZEbKkD1ChB5ChkP78B9QmgZuFTZs2qRNTMUFAjwj07t0bY8eOxaRJk1S0hS+Nhx6s2sDUirii5UVBdwplMgWJRFSLFi3sngKWGJ4+fToY9fHOO++o6neeNuqsMS3533//ReLEiT3dndX2KRbbrVs3tV65bn1prIDEQzoe0PH5VUwQEAQ8j4CQH57HWHpwIwKxkR8kNPr166fK2jEHmWGNJEAWLVqkCA4+pOXNm1d5QxVzfuEwLUbUnN04QdKUIKAXBK7uAyaaSg4qS5AQCHtu+nf2isCFrUDu6sDbi6N6vO0XEykSP4FPRyLkh0/hl84dQKBixYrYtm0bWN0jRYoUDtzpvkupU8HoE08JgbrPU/e3xIo2TPdlRAWJUpIgFSpUUM87llpnjIrhXJH02Lx5s7qOkQe8xxumVaxhuVmWnfWVadEWs2fPxltvveUTN1avXq2iUEjaLVjgH1pVPgFSOhUEHERAyA8HAZPLfYtAbOSH5hnFTCk4xYcwik5ZM55wUF2boqf+VArYt7MjvQsCOkeAESFMk9k7E3j20ORsQFIgqAyQs7JJL2RBN6Di+0DVz6IO5sp/QFCp6AN8dANIlsHtAxfyw+2QSoMeRCAgIECJb547d86DvVhvmlEELC/q6RKwXh+Ygx0yioEvEgyaZc+eXZXv5LyYzw033Twkatu2rYO9uH65VnWFB1O+TDsuV64cdu/e7bMqNHz2ZCngI0eOuA6qtCAICAJ2IyDkh91QyYV6QMAe8sOWn0x/YYQINxd6Eryy5bf8XRAQBNyAwMF5wOG/gbBQ4PFt0ytVFuDcZrPG4wGl2puEUkmK0P5oBbw+BEhfMKoTSz8Cag8BErv3xFvIDzfMtTThNQQYTclKGnny5MHOnTtViXlvGMUrO3TooMrWr1q1yhtd6r4PCtBeuHBBvS5duqTKEVNjI1euXMiaNSuyZcuGWrVq+XQcLAGbIUMGLFu2zKd+aIdfu3btUmVpvWHUp6O+Cs3X5X+9MV7pQxDQGwJCfuhtRsSfWBHgF1Xy5MlVOoszxi+an3/+GWnTpkWbNm0k6sMZEAFoJzeuCq052b3cZoYASxPS7t69K7i4gsCVvcCk6pEtJAiI1AuhLsiNo0DavECjMZHX3D4JUDukyidArS/V50n16tWxbt06VzxR9wr54TKE0oCXEWCVEApJsqToihUrUKdOHY96QHHzgQMHqsOMYcOGebQvozbOSJB3330XFKclSaQX0/yaN2+eQzolnvCf0SdLlixRadA9evTwRBcRbVKbjmk27vqe8Kiz0rgg4KcICPnhpxPrr8NylfygwBe1QSh0FVNKjL9i585xCfnhTjRda0vID9fwi7g75H70hi5sA5jusmW0qZqMNYsXj8d3wHu7EC9DQbc91Ar54aZ5lWa8jgC/XydPnqwEHCnk6G4jyfLJJ5+AWhe+1Gxw97jc3R6JhVatWkU0q7coA0ZasGQvtS98bRTtpS5c165dFZGWPn16t7ukiZvGRV0at4MpDQoCLiAg5IcL4Mmt3kfAVfLD+x77Z49CfuhnXoX88PBcbP4JeHg9aicFGwBnNwIH5pp+nzAQeCUn4rWbJ+SHh6dDmjcGAt9//z369u2L+vXrqxL01Jdw1ZjGoREeTF9lNAO1K8SiI6ARHxQypbip9tPXOhvmnmrRH5xTRuL62hYuXKjWac6cOVVlQP7bVRKElW1+++03/PXXXyrFhyTL+++/7+uhSv+CQJxGQMiPOD39xhu8kB/6mDMhP/QxD/RCyA/9zIWkvehnLsQT3yPATe2vv/6K9evXqw0lw/0//vhjhzeUK1euVO2wjC03kyRTGBlVqpQVAWLfD9vnHjDagxoWffr0UWlINWrUUKl4jHplSdsPP/wQX375pc/9pAOM/kiWLBk2bNigC38ogErijuQR/eJa++CDD5RmiiNGnZVx48Yp0oNpYExzYfqRryrLOOK7XCsI+DsCQn74+wz72fiE/NDHhAr5oY95EPJDP/NAT4T80Nd8iDf6QGDr1q34/fff1YaSG3BqgWTMmDHaixXYuFHki6kt/MlN5MmTJ1GkSBG1EW3fvr0SVRWLGQFizIgFVr5jNZcECRKAKb806qX5qhyxNY+16A9GR3ir3K49a+f06dOgmC7XLAVKSV5YrtlMmTKpprS1qq1d/iThxzngmmUUCctBiwkCgoA+EBDyQx/zIF7YiYCQH3YC5eHLhPzwMMAONC+RHw6A5eFLhfzwMMDSvOERYPQGT/nPnj2LM2fOqJ8kPczymdxbAAAgAElEQVSNm0pGimivRo0ayebRwZk/ePAgevXqpcrbMtXF0cgFB7tz6XJGfyRKlAjbtm1zqR1P3UzybvHixWqtauv29u3bUbqjdon5mq1atSqaNm3qKZekXUFAEHABASE/XABPbvU+AkJ+eB9zaz0K+aGPeaAXQn7oZy6E/NDPXIgnxkGA+h1vvPEGypcvD1YQCwwMNI7zOvR07dq1SrjzypUrqtwtIxb0bFr0B1ObunXrpmdXI3wLDg6OKBfMEsskP8QEAUHAGAgI+WGMeRIvXyKg1WQXQAQBQUAQiAsI6KEUZFzAWcboWwS4eWR6wC+//OJbRwze+/Lly9GkSRMVKeOOktvegoPRH6zAt337dm916XI/5cqVQ44cOSJSilxuUBoQBAQBryAg5IdXYJZO3IUAyY80adIgS5Ys7mpS2nECAYYpM2Q5d+7cShRMzHcIcB5onAsx3yLAUHOesmbIkMEtjrA9IT/cAqU0onMEqOPByA+WrhVzHoGPPvoIjESgVoqRbODAgRg6dCj27Nmj6xQdc0wLFSqEatWqYcKECUaCWnwVBOI8AkJ+xPklYCwASH68+uqrus0NNRaazntLMS9NQZ5CYGK+Q4DzQDPSKZ/v0PJsz/x8+uqrr9xSSYFlF5kzzhxz5pKLCQL+jECFChVUCt+///7rz8P0+NgocEpB04kTJ3q8L3d2QB0YPkt89913qkSyESxbtmxKpJWkjZggIAgYBwEhP4wzV+Lpy2oKQn74fikI+eH7OdA8EPJDP3Mh5Id+5kI8MRYCDRo0wK1bt7Bjxw5jOa4zb+fMmYM2bdpg+vTpePvtt3XmXezuFCxYUEX1rlmzxhB+k6wbNGgQGG0jJggIAsZBQMgP48yVeCrkh27WgJAfupkKFYFDk8gP38+JkB++nwPxwJgIcKPOah8sayvmGgKDBw9WEWjuikJzzRv77/7ggw/w888/4+LFi8iaNav9N/rgyhcvXiAgIAAUae3UqZMPPJAuBQFBwFkEhPxwFjm5zycISNqLT2CP1qmQH/qYB3oh5Id+5kLID/3MhXhiLAR4ej5z5kwV/SHmOgIjR45Ev379ULlyZZWGZ4T0VIq11q9fH+PGjUPPnj1dB8GDLTx48AApU6YE0xMbN27swZ6kaUFAEHA3AkJ+uBtRac+jCAj54VF47W5cyA+7ofL4hUJ+eBxiuzsQ8sNuqORCQSAKAkOGDFGRCs+ePVNVP8RcR4Df0yRAmEpkFC2NzJkzg1VUFi9e7DoAHmzh2rVroK/UKqlataoHe5KmBQFBwN0ICPnhbkSlPY8iIOSHR+G1u3EhP+yGyuMXCvnhcYjt7kDID7uhkgsFgSgIjB07Fr1798aNGzeQPn16QcdNCDBCoX///iC+LVu2VCSIniuDdejQQVW4evjwoa5JsNOnTyNv3rzYv38/ihcv7qbZkmYEAUHAGwgI+eENlKUPtyGQJEkSlCxZUqq9uA1R5xoi+cETD5Z5M0I4rXOjNMZdzO+mMbRZzLcIuHMupNqLb+dSevcuAkx5oe7H8ePHkT9/fu927ubeqAcRHByM8PBwVXlFD5Esf/zxBwYMGICkSZNi7ty5KFKkiJtH7Z7mtM+9BQsWoFmzZu5p1AOtkPTgs+iFCxfAqi9igoAgYBwEhPwwzlyJp4AqhUdxqZ9++knwEAQEAUHAbxEQ8sNvp1YGZgWBf/75B40aNcL27dvBsrdGtUePHqnoitGjR4NRF4y2YNRFxowZcfnyZfz+++/o06cPEidO7PUhHj58GK1bt1b96pkA4SHXW2+9hWnTpnkdI3s73Lp1KypVqqTmOHny5PbeJtcJAoKADhAQ8kMHkyAu2I+AkB/2YyVXCgKCgHEREPLDuHMnnjuOwH///YfSpUtj9uzZauNrRAsLC8OoUaOUEGb79u3VEHhQkyxZMrCSCaNbGHFRtmxZnw1v165dKF++PD777DMMHz7cZ37E1jEJGpa71bP4LUksirIywkdMEBAEjIWAkB/Gmq84762QH3F+CQgAgkCcQEDIjzgxzTJIMwR44k/dD71uym1N1qlTp/DXX3/h448/jkh14eZ4zJgxaN68uaoMwr+5EvXBTXemTJlQq1YtW+7E+PcCBQqgTJkyYCqMHo3lbkkW6bnkLdfpwYMHpcS8HheQ+CQI2EBAyA9ZIoZCQMgPQ02XOCsICAJOIiDkh5PAyW2GRaBmzZpIlCgRVqxYYdgxWHN80qRJuHTpktLIcoW0YNskPzJkyIDXX3/dKYyoS8SqOnqOsFm1ahXq1Kmjoj+4JvRor776qiojPGLECD26Jz4JAoJALAgI+SHLw20IkKVnfXaeSly9elXlQzZo0ADx48e32kdISAg+//xzFRLKhwIaRTQpHvXuu+9avUfID7dNlzQkCAgCOkaA5Ef7z9vj0PJDyJkzp449FdcEAfcgQEFOEgWs+OJPRsKCAp5TpkxRumWumCvkh0Z8kPzQs0A2RURz5MiB8ePHo0ePHq7A5ZF7nzx5ooRjGTnTpk0bj/QhjQoCgoDnEBDyw3PYxqmWz507h/fffx/ffvutKvtF0a9PPvlEVQKJKX+XXyCffvoplixZosIbeSLSq1cvvPnmmzGqowv5EaeWlQxWEDAsAt/s+AZJEybFO8XfQbJEyRwex9uz38bSX5diz9Q9Qn44jJ7cYEQEFi9ejMaNG4PpI3ny5DHiEKz6TMKChM5HH30U8fenT5+COic8BKLlypVLbfiPHj2K69evq98VLVoUCRIkUJtsln6lHTp0KOJv/Acr4xCzmA6ZeM3u3btVpRdG1Oid+NAAYgoUNTV+/PFH3a2DzZs3o0qVKirthXMkJggIAsZCQMgPY82Xbr2dOHEitmzZgl9++UWVdqPZOu0g+cGQQRIeadOmtWtsQn7YBZNcJAgIAj5EoOafNXHzyU3lwS+1fkHVrFUd8mbAlgFYdGoRTvY7iWPbjgn54RB6crFREeAhSPbs2ZVuRtOmTY06jGh+//rrryhWrBiYKmFuJED69++PO3fuqIowjIJlGfl9+/ahY8eOVqNEHI38YDQuI2wZUcsqNA0bNjQEriwjmzVrVrAKkN6MoraDBg0SsVO9TYz4IwjYiYCQH3YCJZfFjABJDO1Eg8rmZOxpJEM6d+6M+fPnq2gQSxPyQ1aVICAI+BsCS88sRb9N/aIMq1ymcqiZvSZO3T2F8w/Oo3i64uhevDuSJ4paIvHBswfos64Pdl3bhWZJmmFI6yE4e/askB/+tkhkPDEiUKhQIRUtque0DEemj885jLbo3r078ubNG+3WAwcOqPHyIIjRG/fu3UOLFi1ijH61l/y4efMm+vXrh6lTp6JTp0745ptvEBQU5IjrPr2WFV8YGXPixAmf+mGtc1byYdnidevW6c43cUgQEARsIyDkh22M5AobCNy+fRvt2rVTpxp8YIkXL14E+UFBKIYIUv/DGvnx9ddfq0gREiasl04hr7fffjuCQLG8RyI/ZDkKAoKAHhEgcTF+/3jMPDITqROnRmh4KAqmKYjymcpj7cW1OH7neBS3WxVohTdyvYGyGcti+uHpWHthLS48uIBbT25haKWheHHohTr9FvJDj7MtPnkKAW7UWSGF0R/+YOfPn1flb4cMGRIRFWs+LpbH/f7771XkB3+2bds21hQWe8iPw4cPq2ey+/fvq2cyYmo0Y2QFnw/Dw8Mjnin1MoZ8+fIpPTvOq5ggIAgYDwEhP4w3Z7rzWCM/SHAMHDgwwj9GfsRGfjDXlZEizZo1A0uvMQSUted5OkG9kIQJE0YbK4kS5ljWq1cvRhz85cRIdxMtDgkCgkAUBOYcm4NtV7ehUJpC+PvU37jy8Ap6luiJXiV7RUOKxEbzxc0R8tyU429uCeIlQPiLcLzAC3Qs0hGflv1UlcUU8kMWXFxDYPTo0eDrzJkzfjH0jRs3gi+mt2gHQ+YD4+Z+1qxZ+N///ocffvhBHf7EZtT8oNhm7ty5rV5G4oNRE+nTpwfTkakJYkQjycMIi2PHjqnnQ73YyZMnFaZMZerWrZte3BI/BAFBwAEEhPxwACy51DoCzpIf1lrjFx7DM+fNm4ciRYpEu4TkR+rUqa2Gj/JiCqwK+SErVRAQBDyNwKPQR2iyqAmuPbqmusqRMgdGVBuhoj1iMpIlmy5vQt7UedGmYBtcfHARu6/vxrh94yJu+bnWz6iWtZqQH56eQGlflwiQKGD1N38RPY2NrHj+/LkqOcsDH46Xgq9MU8mYMaPTc9O3b18sXbo0QhjV6YZ8fOOuXbtQvnx5hUmjRo187E1k95wvRuds374dFSpU0I1f4oggIAjYj4CQH/ZjJVfGgABDK8mAM2Vl5MiRCAwMVFfaivygojlPdyhspemEaA8+MaXKSNqLLENBQBDQAwLH7hxDyyUtI1wZWW0k6uSs45Rrg7cNxvwT89X9/cr1Q/qk6YX8cApJucnoCLCqCUs7s8qHrSgII4+VxMfMmTNVVMNrr70GanRQF4RRrSzvai1KxJ7xcmPOQyJGfRjZmPqUKlUqpYXCSGC92AcffKAIK6YzUaBWTBAQBIyHgJAfxpsz3XnMnFWmu1Cx3FzwdO7cuRgzZowq08YSbpbGfE5GePA6ipzR+G+Kp7L8bZkyZaLdI+SH7qZfHBIE4hwC1PfosqILSIAkSZgE5TOXx8AKA5ExmfMntpYgStpLnFtWMuCXCHTp0kXpVSxYsMDvMGF679q1azFt2jSkSZMGw4cP/z971wEeVdFFT3ooCU0gtNB7VbqAFOlI7ygdkeIviEhRFAuKYAFUiggICNJFqjRpgvQSEAi9BQgtgSRASELyf2fWFzabbMpmN9m3ufdzv8juvJk7Z2b3vXfeveeqm3w+DGLqCwVQP/30UzRq1CiORgjJEoqhauSQOWCWLl2K7t27Y/ny5ejc+Tk5q0cgGRHDqA97IXIePXqEMmXKoEmTJipCR0wQEAT0iYCQH/pcN7vz+q+//lLpKsxd5QkrJiZG/Zsna/718PBQ4YurV69WRAnzVRmaSaNwFI0kCk/6ZNQp/uXt7S3kh92ttDgkCDguArcf3YbfXT9FYlTOXTnBiWrER0BYAL6o84Wq4mILE/LDFqhKn3pAgHufFU/OnDkDikuKASQ/WDmP5AgfHLm4uJiFhdVj+CBJ7wRIw4YN1RztpaqKpkPC69h27drJthQEBAGdIiDkh04Xzt7c5omZUR+PHz/GsGHDcPjwYSxcuFAJeGn5qzNnzsT06dMVQcJUFx4za9YsFChQAC+//DK2bt2qCBHWok8oUoRzlsgPe1t58UcQcBwE3tv1HrZc2aImNK/ZPLBErWbngs8psdLP938OEh+/NPslUX2P1KIi5EdqEZTj9YoAH4TwCftbb72FkSNH6nUaVvebqcS8RkqK/ODAbdu2VQ+chg8frnTQqJWmN3vttddw69YtHDlyxC5c79Kliyq/SxHWxMgnu3BWnBAEBAGzCAj5IZvDqgjcuXMHZ8+eRaFChVCwYEGzteq1QRkhwnBPKmj7+vqq41jr3pwJ+WHV5ZLOBAFBwAiBigsqxsGD5AcFTG+E3VClaJ2dnOHp6okFzRfYlPigE0J+yNbMyAhQ5+HgwYP4+++/MywMrASzZs0aJYbKB0aM5qC2WnLID4LGyA9WfuGxEydOTLRKnj2CTLLh6NGjav7pbdSnY3r222+/rbTtxAQBQUC/CAj5od+1y5CeC/mRIZddJi0I2BwBprM0WN4AEc8iUCBrAdTKVwtXQ67CP9gfYRFhseOPqzUOXUt3tbk/Qn7YHGIZwI4R2LlzJ5j2QPKjbt26duyp7Vxj2dpx48bhxx9/VBGyTLvge8klP+gZq6aQSCKOEyZMUCV39WJ9+/ZVkS58qJbexsjmESNGqBQcVhUUEwQEAf0iIOSHftcuQ3ou5EeGXHaZtCBgcwQmHZyERWcWYVrDaahboC7cXdxjxzROh1nUcpFZPRBrOinkhzXRlL70iABLnbLsLdNnM6Ix3YPkx/z581X6sCXkB3GLjIxU/UyePFmJoDIiRA/GKIs5c+YgPDw83d3lPnzy5ImKRhITBAQBfSMg5Ie+1y/DeS/kR4ZbcpmwIGBzBA4FHlLVWwZXHowhVYbEG+9ayDXsubEHvt6+ihhJCxPyIy1QljHsGQFGOLAcLIVPM6LGAnXRfv75Z6Wl1qxZM0UCsQQsSQxLhGBZXY+pJHohQEaPHq3mSvKDovnpZfv27VO6dJ999pkS7BcTBAQBfSMg5Iedrx8FrngCYO13Nze3FHu7e/dusO7766+/nuJj7fEAIT/scVXEJ0FAvwgw3aXTuk7wcvfCytYr7WYiQn7YzVKII+mEgJ+fn9KrYMnbDh06pJMX6T8stT9IAFAPzdXVNUkttcQ81ggQkgosrWvPRrKBYq1Me8mdO3e6uTpmzBhVkvj48eOoXDnhKmDp5pwMLAgIAilGQMiPFEOWtgeQ/OCTD+YbZsqUKcWD88kJy8oK+ZFi6OQAQUAQyAAIaOkuK1qvsLmIaUrgFPIjJWhJW0dFoGnTpsiXLx8WLFjgqFNM83nZWwlZcwBQWJTVfih4Wrx48TTHSRuQQqcU49+yxVAJTEwQEAT0jYCQH3a+fhERESrP0NvbG05OTin2NiwsTIWLWkKcpHiwNDhAIj/SAGQZQhDIIAgkle6SnjAI+ZGe6MvY9oIANR/efPNNEZq00oJokR8zZ87EoEGDrNSrbbqZNWsWBg8erErdvvTSS7YZJIlef/jhB7zzzjsq/WjAgAHp4oMMKggIAtZFQMgP6+Jpk95YOpZhn0x/yYh5r8agCvlhky0mnQoCGQoBanhsu7YNC04tQK5MufB7m9/tbv5CftjdkohD6YRA48aNkSVLFlX2VcxyBPSm+bFw4UL07t073Yiv4OBg1KxZE76+vti2bZvlwMuRgoAgYFcICPlhV8uRsDMkP/r3749Ro0Yp7Q939+dVCHTgvlVdFPLDqnBKZ4JAhkRg/D/j8ft5A+ExvOpw9K/Q3+5wEPLD7pZEHEonBNauXYu2bduqFOA33ngjnbzQ77B6rfbCh36dOnXCsWPHlPZLWpumOULSrU2bNmk9vIwnCAgCNkJAyA8bAWvNbkl+UPODuh3r169XKTD8/8KFC1uUCmNN39K6LyE/0hpxGU8QcDwE6iypg5CIEDWxCXUmoG2JtnY3SSE/7G5JxKF0RIDC7bwW+ueff9K18kc6QmDR0Nu3b8cnn3yCixcv4sMPP8SQIfGrWVnUcRoctGnTJrRo0QKXLl1C0aJF02DE50NwTEZ9NGnSBL/99luaji2DCQKCgG0REPLDtvhapffQ0FDcunULpUqVUv2x1NnGjRtVvXH+MDdo0MBhND2SAsyU/AgJj0RA0JM4h5XL751UN/K5ICAIZGAE6i+rj6DwIBTIWgCzmsxCEe8idoeGkB92tyTiUDoicODAAdSqVQsTJ04Eq2+IJY4Arxu/+OILVaWE0TIkQNJTNNSS9aLAKEv8BgUFgdd+aWnvvvsupk6div379ysSREwQEAQcBwEhP3S8ljExMbh69SqWLl2qZtGtWzeHjwZJiPyo9MlzBe5OVQvim85SikzH21pcFwRsisCM4zMw028mPnv5M7Qo1gKeLp42Hc/SzoX8sBQ5Oc5RERg+fLh6Cr9v3z7d3cin5ZoEBASgdevWqjQrCZAPPvggLYe32lis8NOnTx88e/ZMlflNKzt8+LAi2t5++21FgIgJAoKAYyEg5IcDrCdJEH9/f4wYMULVf6c2SL169RxgZvGnkBj5wWI4HV8S8sMhF14mJQhYAQH/IH90XtcZb5R9A6NrjLZCj7brQsgP22ErPesTgcuXL6ubUupATJ8+XZ+TsLHXrBBIfZRDhw7hp59+QseOHW08ou26/+qrr1Skz8OHD203SAI9k3D5888/VdRHWqfbpOlEZTBBIIMiIOSHjheeJXB37tyJGTNmKC0QaoBQGJXq2FSndkRLKvKjWpGcWDmotiNOXeYkCAgCqUSg3+Z+uBF2Aytbr4SXu1cqe7Pt4UJ+2BZf6V2fCHz55ZdKu2LHjh0q5VcsLgJff/01+Nq8eTNefPFFXcMzbNgwrF69GteuXUuzeWzduhVNmzbVdcRMmoElAwkCOkVAyA8dLFxgYCBOnjyp9D20VBeqns+dO1elvbz22mtKxCojaH+Ykh/+gaFoPnU36pfKjcCQcJwNDMXGd+pBdD90sLHFRUEgDRH49fSvmHxoMqY1nIZGvo3ScGTLhhLywzLc5CjHRuDRo0cq+qNYsWJS+jaBpW7YsKG6Fhw/frzuN0LXrl1x+vRpdf2bVsaqLowwYtQHyyuLCQKCgOMhIOSHDtaUCuc//PADqlWrBpb+Mo7y6Nmzp8PrfBgvkSn50W32fpy6+RB7RxtuZrrO3o/Q8EhFgHhnctPB6oqLgoAgkFoENl7eiK1Xt6Jk9pIYUiV+NYObYTfRaV0nVMtbDd83+j61w6XJ8UJ+pAnMMogOEeDDn169euHjjz/Gp59+qsMZ2M5lVgb85ptvlCh+5cr61j975ZVX1AO/v//+23aAGfVMwojlbaWkcprALYMIAumGgJAf6QZ98gcm+UEGnKW32rdvjzfffBM1atSAu7t78jtxkJbG5Mf+S/dB8oMCpxQ6pZ2+GYKus/ehdvEXMLtn1VTPOiD4CfovOBTbT4sKPhje2FB1R0wQEATsA4Ghfw3F7oDdypkeZXtgbI2xsY6dCz6HLw98ibPBZ7Gl4xa7T3fRHBfywz72lnhhnwho1ThWrFihNEDEDAhQ/42pz7xepOZHhw4ddAtNyZIlUbduXfzyyy82n8PKlSvRuXNnjB49GtQaERMEBAHHRUDIDx2sLckPsvkfffQRChQooAOPbeeiMfnR8vu/8fBJZGzUhzbqyiMBGLnCD8Mbl0w1UUHyo+6k7aprZycnvPNqiVT3aTt0pGdBIGMi0OaPNrj88HKcyVf3qa7+fSjQQF6SECExohcT8kMvKyV+pgcCkZGRKhX4ypUrSt+idOnS6eGGXY557949pf+2du1a/Pjjjxg6dKhd+pmUU1mzZlXpO++//35STVP1Oa+xWVK3YsWKWLduXar6koMFAUHA/hEQ8sP+10gx+BT34skso5tGftR54z1FcCwdWAu1iuWKB8u41f9i0YGrKiKkYI5M6nNLIjaMyQ/2wbE4ppggIAjYDwINlzdEUHgQ3qr0Fkh6kPDg6/Dtw8pJZydn9VlCKTH2M4u4ngj5Ya8rI37ZCwIHDhxQ4pRMj5Cb1vir8tZbb2H27Nn45JNPdKcBEhISgmzZsmHDhg1o2bKlTbccywKfOnUKmzZtQqlSEtlrU7Clc0HADhAQ8sMOFsFSF6Kjo1UJME9PT7i5ueHp06cOL9BE8uP1PgOwO3sTlM3njWVmiIiQ8EhU+mSL4cbH2QnNy/tgxusvge+PXO4XC3nBnJnx8WvlzC7BOr+b+N+SY8ji7go4AY+eRikChCk1oili6c6V4wQB6yGw5sIajNs7DvOazVPEh7Hx/c1XNiM8Khzf1v8WTYs0ff7x+a1AySbWc8TKPQn5YWVApTuHRGDWrFkYPHgwxowZo8qiisVF4I033lAPz27cuKEraBiNUaZMGSU+WqRIEZv5PnbsWJXm8vvvv6u0cjFBQBBwfASE/NDpGlOJ+p133lG13Fn6bcSIEUoMNTQ0VEWIuLq66nRmibtN8qPmgM/g71IMe0Y3io3qMD3KmPww/szL000JotJcXZzQq3YRs+RHyJNIMLWGx/w5rJ46hik1n647hSwerhjXshyK5X6uBm7NCjPUM6F+iWYkWjRdE4dcWJmUIGABAqERoWi2qhlK5yiNX5rHzwu/FnINe27sgU8WH0WMxClvO/Nl4JX3gfL2ecEr5IcFG0IOyZAIDBw4ED///DMWL16MHj30k9pm7cUKDw9XZWFZBVD7+++//yoCwcfHR1XJ8fX1VenTBQsWVC9vb29ru2GV/nbu3KkqGYaFhVmlv4Q6+e233/D6668rkVOmlYsJAoJAxkBAyA8drvOtW7fUjzUJD0Z/UNWb4l9UxZ4/fz7Kly+vBFEdzQYuPIwNG/+EW5GXUDJPVmwdUd/sFE3Jj5YV86Fa4Ry4G/YUM3dejD2O7zMiJCFjWg3JDtPSuSQl3ll6DBfuPD8pW6ovwr5IdBhbv7pF1XsUc9XMWNTV0dZV5iMIWIrAjOMzMNNvJla0XoEyOcskv5sj84F17wDZCgLvnk7ecdHPAGeX5LW1QishP6wAonSRIRB48OCB0v9gdAP1P6jdkJFs6dKlWLBggUrbMDVGTfDF9GkSIqZGMf0uXbrYnTDqyJEjsXv3bhw8eNAmS8nyudT5YMoU8RMTBASBjIOAkB86XOu9e/ciICBAVYBhaKBGfnAq/IwCYGSzHc2KjNkAxEQDTs5oWyU/pnV70ewUSX6EPImK8zm1P/h+7YnbgRjgSeQzRMfExKkWox2w5VQgBv56REWFkIwwNf9bIWg+7Xn5tfqlc+OLdhXNRqKQ5Hh3+fHYbrpWK6T6Xe93C28vORr7fuFcWfAsOhrUGjG2CgWyoe/LRVCAczCZV9PyeR1tqWU+gkCSCGjlaxsVaoQJdSck2T62AX9DJhUGwh8a3mo6AXj5naSP3z4BaDQu6XZWaiHkh5WAlG4yBALbt29X+h+vvvqqIkAc3ah3smzZMvW6efMmChUqpKJ+CxcurMgO7WWMw7Nnz1QUCF8kQ44fP45Fixap6IoqVaqoa0oSIcWKFUt3+MqWLasiVWxV6YXEh0aWZfRCAum+2OKAIJDGCAj5kcaAW2O4I0eO4OjRoxgwYADOnTsXJ/Jjzpw56qTHpyCOZor8AKU3YtCxaiFFWqTGmNby6frTWHUkIA4BwvfrTt6RqKaIqRCq5gdL7O67eC/WrddrFkabyvmw1u8WFh+4mqS7JD+qFclBeWReaUcAACAASURBVBEVdaJZjizuCH4Ugcwernj89DmpIxEhSUIqDRwUgXF7xuGv63+lvHztoTnAji+AyMdA5BOg7rtA7beBLLnNI3X3LDC9uqFdsy/TBFEhP9IEZhnEgRD49ttvwYiB7t27gykNjmis5DJo0CCV5pw5c2a0adNGPexiioilxnLBS5YswerVq1WfQ4YMwddff21pd6k+juKjFSpUwIwZM5Sei7WNBA/nzEgZkiBigoAgkLEQEPJDh+v95MkTVYucTD3Lu+3Zswd9+vRRqtjMk5w2bRqojeFoVn78ZvWEguKu7aoWTjX5oeHz3go/RYB0qloInaoWwLdbzuHUzYfY8m59s5EcJD8YHaLZgyeRyJ7JDb/uv4rL9x4lCX39Urnxom92+GTLhDGrTsS21yJNjPU+jDv7cfsFbPz3VuxbQn4kCbU0cEAE/IP80XldZwyuPDjlFVx2TgT4GrQHWNodyF4E6GMgVs3ait7AqdWGj98+DLxg+4oAQn444MaVKdkcgS+++ALjxo1Dr169VCqII5mfnx9YwcXf3x8TJkxQqSr58+e32hRJOqxcuVJVh2EUDQmC9NAEmTp1qkrlvn37NvLkyWO1+bEjjfhYvnw5OnfubNW+pTNBQBDQBwJCfuhjneJ5GRgYiA8//BDz5s2L/YzM/3fffYeSJUvqdFZJu62Vup0yZUrSjVPQYvDio/jz5HNSoV7J3Pi1f8p1U0haUCTVyQmIiYESKeXL29MNw5Yei/Woew1flfaSEMmRmHCqqRZItSI5sXJQbbMz3XLqtkr10Yx+SJpMCjaGNLU/BP75AaPu7YFf5AOsbL3yuYhpyE3AO4kbgQfXgKkVgFqDgeaTgP0zgE1jgOH/Atl9E57rhW3Akq7As0ioL3b5DkCn+OKq1gZKyA9rIyr9ZRQEGLUwatQoFR1LIVRHMKY3t2rVSumZMBWkatWqNpvW3LlzVcRFzpw5sWbNGtSsWdNmYyXUcePGjZVof0IaJqlxRIiP1KAnxwoCjoOAkB86XksKnFLoi8rezFnMlSsXnJ2ddTyjpF23FflhnMbC+5u+dYomWgLXnKckM6ZuOxf7MYmM4Y2t95SY5IemB7L00HUcvhKkyBVzKUAkPwb+ejjWn9k9q1lEfpiKsrJDlvw1ZxzX2Lwzuar28/ZcjiPwSmysWSUn6R0kLfSMwIyDX2PJqfnIExWFHvW/RMdSHZ9PZ+3/gHLtgBKvmp/i0h7Ald3A8FOAZzaD7sfU8kCZ14B2sxI+7srfwPxWQJlWgP8GoNtvhvY2NiE/bAywdO/QCGjRA7yJZ/qEnu3TTz9V0RgkPxixwNQUW9uJEyfQrl07pQ9CsoXRxWlhFGWlbglJK5JX1jIhPqyFpPQjCOgfASE/9L+GcWZAlp7ly2z5VCA9IUsL8oPzY1QGU1Ds3bSUnX4ka1rH93fyJn/MMKpuUyqvF1jhxsvTFQeMqsww5YcRIaZCq5w/hWKpP8LqN5otHVgrUfKDJMdn659X0RjZrDSinsXg2LVg7Dp3F85OQHQM4lXSsXe8xb/0RaDZghdxE1HwiIlB+9AwfOhV3uBQzqLA0YVAgZeAN3cm7KRGYjT/Cqg15HkbLQ3GXPTHrLpAeLCBMCFRkpw0GSvAJOSHFUCULjI0AiQ9hg4dimHDhoFkiB6tefPmSsA1vUgcamJs2bIF33//Pf73v//ZHEJGnZD0IAlCEVdrmBAf1kBR+hAEHAcBIT90upbMhVy/fj0ofmVs+/fvV4JfderU0enMEnfbluSHsYaHRoDoAUSNABnRpBQalzVUfjlx4yH+OHYjXhldkh/nbofGm1bryvnxRk1fRUwYkyVdqxfCs+gY/HPxPm4+eF6BhkQLCRdzxhSfNcdvJgnfR6+VRf+66a8sn6Sj0sB2COyaBBSsBhQ3H7HByi5z1ryBOyHXcNjTA4+cnTHy8TP0zlHZEL1xbT8Q/Z8QcIVOQKfn6YCxjjPdhdEeg/bGnUti0R/HFwN/DDZoghSpB2j/TixNxkpICflhJSClmwyNACMIBg4ciPfffx+TJ0/WFRZaxMfbb7+NH374Id18HzFiBJhqTKH9F180X2XPGg5269YNjx8/xtq1a63RnWh8WAVF6UQQcCwEhPzQ4XreunUL/fr1U6GBRYs+vwFlGbOtW7cqISwhP3S4sKlwufvP+7Hv4v04PbAsbpvK+UFxVWMrl88bs3ZdjENyJDY0+6GY66mbIXGaMY2lbokXQEJFs+PXg7HW72a8CBItUoQRId9uOYtoABFR0YpYaVreB990qgTvTG6pQEAO1SUCwZeBaVWAvOWBwf/ETuFayDXsubEH2Tyy4didY1h2dhmyRkejbbQn8lTtj6yZXkDRbEVR3ac6cHIlcPEv4FkEcG0f8DAAKFLXkMZCHQ9qgZz+w6DtoZEYpmBtGg3snwmMuW4gSGiKFKkA+FQE+mw0ei+JNBkrLYSQH1YCUrqxWwSio6Px8OFDUMOMN7yVK1dWWg/WNgqfMm2DOmm8PtKDMdqDUR/EhCVp09tq1KiBQ4cO2USEVJsbS89S0+Szzz4DCZ/Umr1FfLBYQUhICC5cuIASJUogb17DwyoxQUAQSFsEhPxIW7ytMtrZs2dx+PBhVd7M1CTtxSoQ664TU20PRmxM6ljJ7DzY/t3lzy+opnSporQ3WI535s6LsYKtmkaIcdlddnrxbpgiOW4EP48G0QarWSwX6pmQIprmh6lDJEOmbDsHF2cnVC6YHbm9PFQTRpWIFojutmHiDofdAbIaKfdTP2P9cCDsP32YgtWBxp+oCIsP9nyAdRfXxfY3+MFD9PRtCq8W3z4nJ8yN5r8e+GOQKoqNBh8At44DZ9YCxRoA3ZYkfJQmhNpgLMAXTSNETKM8+P7x3wwiqRpRYoOlEvLDBqBKl3aFQFRUlLqhZkQGH+R89dVXcHd3t4mPLH3LayZWESEBkha6GZZOhDfI5cuXB2+WAwIC4OnpaWlXVjuOD91YWaZFixag+KotbMyYMapE8cGDB+Hj42PxEKyG88EHH6jSvfZU1YUR27///js+//xzrFu3zmHT0y1eODlQEEgjBIT8SCOgrTkMBU63bdumoj+cqM5pZDxZuri42OwCwprzsKQvW6W9WOKLPR1jSn5YWgKXJEdA8OPYqZXLly1RgdTRq05g2aHrse2TSodJCDOKxPadfwi3Q8JjSZeN79QT8sOeNpg1fCHR4VMJcPUEdn4JkHBwy4RzuYsjX2QEvB5cxxGXGKzOVwxrYCgXTfnmVmGP8GWBpuYFSRPyjVEbJEBIsKiOXIB3/MxXdGEbrT1JjQdXAWp9GJMh2jgJESXWwMekDyE/bACqdGl3CDB1t2fPnkpck2VcbWm8GeYNNquYkAB59dVExJFt6UgSfdtbxILmLkvf0jfqqPz4449WRejff/9VVWU++ugjtUaW2qJFizB27FhFbpFMa9++vaVd2eS4xYsXY86cOeBfa5Yptomz0qkg4KAICPmhw4VllReexDNlygSKURlXeFm4cCGKFy8uaS86XNfUuEzyw5i0YAoJq8DY2lIqhGrOH1OB1NrFX8CwV0uYFVVlRR3jMsEfty6vhFlNq9IUzJFZvS+WhgjcO2coOeue9fmgx34F1gw1lIplDWimpdQagq9Dz2Dh6YVwd3FHFrcsCA4PRv4YZ5R+EobjHh7wjYrCgGzl0aDrassmMK0iEHzVcGyrb4Hqb5rvRyM1SjUDIh4DD64Ag/5JOLpjaXcg8KQh+sNGJuSHjYCVbu0KAVYV6dWrFyh0mRZC7RTS5M31kiVLVHoFb7btyebPn4++ffviu+++U1Eq9mYUj6X4qbUrwJD42rlzp4oE8vb2TvG0mTZF0oO+de/eXREfvr5mypenuHfrHMDUdO638PBwm0Y5Wcdb6UUQcFwEhPzQ4dqS/GDYIfNX/fyeV+DQprJnzx4hP3S4rnp02VxJ25TOxZT8yOPtgTshT1UazN3Qp7Hd/dj9RfXejF0XsfvcXSY2qKoxTJOpXTwXVh+7gY0nb8W23zO6kZAfKV2M5La/sgfwzgfkLB73iJV9AK/8QOmWAFNQ+CKxoFm5tkCXXxEaEYqXl7wc+3Z2j+z49OVP0ci3EfBtaSD0v3Ws8RbQ8uvkevW83aE5wP0LQNRTwNWQToVXPwbcEikT+fsA4MRyQ9vEStpqlWPazQSqxE8/TLmz8Y8Q8sMaKEof9o6A6ZNwRq/y5jBbtmxxHuxYex7ffvutIkGaNGmiokBeeuklaw9hUX9MK2E6EPXb7NFIHlWqVAm1a9fGn3/+aRUX//77b7zyyiuqIg/JlZTarl27FPFB4oSkx3vvvZfSLuK1N96HjLBmKhKNxIxpxHVyBzONctI0b5jWxIeZYoKAIJA2CAj5kTY4W3UUpr2QPe7UqZMSh9JYcv5YT58+Ha+99pqQH1ZFXDpLDwQYVUI9kIR0RZLrT4uK+dC4TB4cuByEy/fCYg+b26c6vD3d4kWKUGeE7zu0Uf+CVrZN6qY5rzmQrSBQ5x0gPAQgIXD/InDyP/KAvXt6A3nKG9pR1NTVE0+fPcX6yLv49tZORYAw6iPiWQTG1x6PTqU6GcgSU8uaF6AmiK1tVX/g5ArAyRl47yzAcc3ZrDqAZ3aDiKoNTMgPG4AqXdoVAsZPwr/88ktVwY43mdRs4FN7a4heJjZhRhqQAKGOGgkQpnOkp/3zzz/q2o1RMExrtlcbMmQIZs6cib179+Lll58T2Jb627VrV5w7d05pfbi5pez8+8033yjig1FDJD4aNGhgqRuxx928eRPz5s1TvtCvAgUKKK0TRik9ePBAkSuWCPMaRzlR04RRPtS6oVbf119/bXeRKqkGUjoQBOwUASE/7HRhEnOLJ2peHLRt2zZeM5a6zZUrF0qWLKnDmSXtsmh+JI2RI7VgessP2y+oKbEyzA//RX4wvWX27ksq8iMGwJZ368Pb0xVjfj8ZJ/LDJ5snAh+Gq+O1tvz/wQ1KILeXOw5fCY7T/sQnTR2f/Pjhvyec/ztq+VY5MAv4c1T846mtEf3M8L5vbaDfZvW/M47PwLpL6xAVHaWIjqDwILQt3hZDqgxBWGQY3JzdkD9rfni4/BehYblnlh958ygw2+jCuVo/4LWp5vvTyt4mFiFiuTcQ8iMV4MmhukAgODhY6X1Ql4FPv0l4FClSBOPGjcMbb7yhojI0YzQEr3t4bePhYb3fidDQUEWAzJgxAz169FAkiHEVvbQEcvjw4SqaghG9thY55cMyCs2SyMidO25FuKTmzOjievXqqSgNRmukxlauXInOnTunOI3m0qVLivSgoCnnQOLDy+t55bnU+MS08jx58uDixYuKoPj1118VAcJrb1YNot6JJSlay5YtU3ofJPoYrTJ48GCVfnXq1CmwrDH9J/nHvc49njWrUepoaiYkxwoCgkAcBIT80OGG4AUDS7fxh9P0IkDIDx0uqLhsFgGSHwFGFWWGNy6VaBoL02eMjWV0aWN/P4m9F+4hmnoTidi8PtXRqIxRRRJHWxuWe90/wzArpqV0X5ryGT55AHxTwlBalparJND5F0P0RwIWmr8yWq1upfQ8aHky58H0V6ejTM4yKR/blkdQJJXGeTBiRbPEKrp8VRDIlAPouwnwLmBV74T8sCqc0pkdIsAn4YxgrVChAkaNGoVatWqZ9XLLli1KB4M3oim9WU/O1PmknyQIBeOpucHIC5YjTSu7f/++wmHQoEEYP368zYdNDflB5xhhfOTIEVColA/cLLENGzagY8eOag9QqDQ5dvr0aVDbjtfAjBwi6WHtKBlGe3BOX3zxhSKhWJ2F+0Lbr9Q7YYSOsTEShu2WLl2qUnhMTYtyYso650s9lyxZssQ2I+Exa9YslVLEfaeRcCNGjFBjiwkCgoD1EBDyw3pYpllP/JE8cOAAtm/frp6Y5MuXT43N/EH+AFPB3PSHOc2cs/FAEvlhY4AdtPvP1p9WER7PI0VeUREeQxYfjRP5welTIDVXVg+4uzjBxZn1RoDZvarqPyKEaSkLmOoSA7hnAZ6GAnnKAR1mG6qwxEQbVp8pH+aMBMG85tgTfgszilZEjqz50apwE7T0baKEQa+FXMP6S+tVKks0onHq3ilsv7Y9Tm8jq41E7/K9HWOnrX4L8FsCVOpmwNGKJuSHFcGUruwSAT4JnzJlCgYOHAhWEmHFl/79+8dLKThz5oyKMLhz5w5mz55tE/KDADHigjegfDrPm16SIHy9+OKLNsePkSdMp6APpUqVSnQ86r5pEQJaQwrfUydF06fgdaJmjCgwLSGcWvJDKx3MVGtGXqTUmHLUoUMH5VdgYGCShzPFhoQHXxpBxX1TuXLlJI+1pMHdu3dVJBAjPVgimbZ27VqMHDkSjFYhSWFs/Ix7mKRGQvoxWpRTlSpVlJYN9zQjQLQo7UePHinSq2HDhmjVqpUieHgOYAoUr3vFBAFBwHoICPlhPSzTrCeG3jFHMiGxUzohgqdpthQykM4RMI0UyZnFHUsOXceBS/fjzIwRIaXyeoGRKCdv/BchAGDz8PhPeOwSksATwPxWBuKjz0YD2UEyhOVdH1xXlVdUCVoKg7K8a0LGPv4YoqqgNC1aArfCDRjl8MyBEtkNT0jPBZ9DyNMQxKhkJKhUFqa35MuSD48iH8HZyRklc5REdZ800O9Ii4WYXR+45WcgjvpvAwrVsNqoQn5YDUrpyA4RMK18wahVPuXmk3PeHD59+hRly5YFbxqZelC3bl1Q34EpB7aI/DCG6OTJk4oA4YtVRDQShKketjLqm1DPbd26dUkOQezoIx+CTZw4EdmzZ1dRCo0bN1bEEaNkSKTwRps37iwh+8ILL8TpN7XkBzvjuCQISNykxChMSqKL2hoUO+XamjPiQcJj1apVag5aVE6ZMraNHGRUC4k4khAkOiIiIlRkEPcj96Bx1EZy5m6s98F9zZShYsWK4f3331fX7Ix60lKdbty4gdGjR6uoGOJkqcBqcvySNoJARkRAyA8drvqFCxfw008/qRxB1jI3Nr2Vug0KClJzIfv/8OFDlWvLk6m5nF6J/NDhhtWhy4wI+fPfQPAJm6lp1Vr5/pWvSCiYt4ELD2PL6duqQWZ3F5z+rLlFaJhW1WlaPhEhTtMREiI+tDaM5GAazM6JhncY9dFxHlChw/NeDs8FIsKA3d8o8mR7y88w0u9HREZHqjZV81aFk4qpAfyD/JWGB61F0RaY/Mpki+ari4MOzwMubIvrKvU/rGRCflgJSOnGLhHQnoR36dJFlbr966+/VKg/0x8oAFm/fn2ULl0aP//8sxKxJCHy8ccfpwn5oQFGjRE+eScJQqFLalPw5pvil6kxRgiwL2PjTS41T1iqNblGEoSpQIyeIW6NGjVSh16+fFn5TU0M7SadballQR0LWmRkJPbt24fq1avHVhohudCtW7dk39iTFKDPFKo1Nt64T5o0KcFpHDt2DFxzXsd+8sknZlN8tCiPHTt2KB0YjYAqVKhQcuFJVTteSzO9hdWI8ufPr1JeGOEybdq0VOl9MGKGlV1IdrFiTtOmTfH777+Dei+MaGFEyPnz59V34M0331TElZAfqVpKOVgQiIeAkB863BRMb2GIHMWQTH8UyebzB9Q0xNEep8mLH+qWMF+TJwCGaTJ/k8SHuTxHIT/scSUdz6eRK/zw9/l7sRNjid3gxxGYuu08/ANDY7VDvDO5oWm5vKoc79Oo/9JGAHz8WjmcuRWC77efx7X7j1UchKebC/w/T5z8YGSJsVHjhNZt9n4cvnQHPk5BiPQqhAMfvJo06Oc2AbeOA/umx434SOjI5b2A03/E/YTRIXnKAGfWGcrF5i2PyWVexq9XN6F4tuIolr0YvN290apYq9hIjkOBhzDp0CQ4wxlDXxyK+gXrJ+2ntEgQASE/ZGM4MgIUeezdu7d6+EHxSEY98LxPIXde3/DGjzfrJD1IflDgklEOvEbgzXBaXuNwbI0EYepN+fLlVZUTvpimULhw4RQtFa/beFNvXJmEqTUUfyUGKTFeR7311ltgGVXqoTAag+kUFIxlhIE5s0bkB3U/WPqWxIBmxIPRHMZpN/yMD7pYXphkDUsZm0Yocz8wFYbpLXyxX+KsRXqkZeqHFuVBfxhlzbUhtuZSWpJaL16zk7hjFBH3L6vIMF3o9u3bqlojcWQkC6OdtOiP3bt3x0ZCpaX2TFJzkc8FAUdAQMgPO19FMsCHDx9W4W+WnOwpKEXhpsSExNILAtax50laY9bpB096DNekAnZCiutCfqTXasm4RICkyJ4LBlIkIioaDcvkwZZTgQgNf55fbYyUq7MTomOgIkhIgPSrWxTDXy0JkiYJGSNF/vK/AwacuDg7oWrhHAgIfqxEX4e7rkI+p/sYj8HYNqJ+osKvqu8p5YGQAMAjK9DnT0OqS0J2dS9weTduRj1CftcswINrhgiQJ0F4ePVv7HF5hofOzgjwyo1f3Z9hcOXBqkqLmG0REPLDtvhK7+mLQEIPcXjTSeKD2hUkPcLCwtQNIY2pEkx7oSYHK2/w6XlaW0BAgCJBeOPOaxUSCDTeHJMIYXUavkwjck39ZNQuoz8oFqoZr20oukodt5QayQdGbDRv3hwVK1ZU13xt2iReytwa5AcjIRjJwKgY2qZNm1RUDEkdkjuaMXqHxAdTtkmOULeF1VQ2b94MXgcSSwqZ0pjSxPQiPhAj8WHJdW9K8TNtb6z3wQgd4z1pad+mDyY13RbOj3uZaV98EMi0L0bU8N9cU1azqVHDeumUlvovxwkCjoSAkB92vpo8KZBxZlijJSd7qk8zr1ATbLKn6dI3zo/kh6YWrumZsOa5cZk74wsEClARDzFBwF4Q6PHzfuy7dF+RFrTZPauiXP5sSiOEli/8Iv4Kyo3Tt0IU8fFGTV/Uyf4A2YL8cLNwO5TL742VRwLw066LeBJpKBXL9JoaRXOhfD5vHDy3BlU9ZiNvVBR2POiNRxH5Ue7FOsidLQbZgpbAIzIYMUXHol8FF8B/Aw4dnAa/6Eeqn8q+9VG9Q+JK+tOOTsOck3OQ1S0rBlYaiIq5KyLzvQvYtf87zHA1XOB3CHuMjk2+Q6VS8Uts28s6OJIfQn440mrKXFKDAKNCKDLJVIiPPvpI3UCbalikpn9LjuUNvxapQDKEN6uaUXCe1y/0kTfzvL7JmTOnEq7kXz7t5xxovP5htCvbHj161CJxVd5Isx9GjrBqDvU/qP2RmFmD/CAZRc0KkgV8kMXrMhJXLOPK9A0SGiQ3iA0jlUkSkdggMcKUGxojlfkedT9YJYWpO+ld3cRU78OS/ZHSY0iwMCqGWPDBHyNEWP1nwIABVi3tnFK/pL0g4IgICPlh56vKyA/mA6bGmDtrb5EfPPEyhJB5qMyh1J6UaOQHT6gJETZULefTjaFDh5qFxDiUNDW4ybGCQHIRYEQINUI0O/VpM/W/uwJ2YcE/X+BueBBaVOqHNoX74r0VfkpQ9Ru3Waju7I9GkdPwjOEhLAPr5YE7oU9R1OkW7rgXgupn/0xM2f89Vns74YGLC6o+iUSN8Ed4CncsiKmPqJyH1LGe92uin/NmZImOhl8mL2zJ7AbWbWkW6YaRTaYhT2GDWN/p+6dx98ldlMtZDp6unth+fTu+P/o97jy+k+h025Voh8/rfJ5cSKRdKhEQ8iOVAMrhgkAaIqCRIbzxJyly/Phxs6OTBCEpEhoaqoQ0qZFB0oIpLExbscSYQsFrJkbLUKsisZQX9s9rL6ZWMKogpeKdmn9MS2LFlpYtW4IlXBmto6IckygpTxKE5A+JDv5NKlLGEjwsPYYpTqyayHVk9RUSMrzuTAszruJDQoyEkZggIAhYHwEhP6yPqfSYDAQ08oNNjaNakkN+8ORuzhIT0EqGW9JEELAqAjP++Rwzzy9XfRaOdsJ6p0Kqysp3UZ0xwnWFen9KVCc0KJUbpWq1QHDumsh67Ce43zmBoEJNUfDQBJWGMqFQSSxzjVDt88c4o8yTMGzPnBl5wjPjjufjeD4/CysPlyxnAKdoRD58CW7ZjqrKK9TooCgpLbtHdjx4aghXzuKWRVVjob1R9g008m0EL3cvVaaWpWs9XDww7KVhaFCogVXxkc7MIyDkh+wOQUC/CFBQlDoc9+/fj/PX+L3t27crEoI6H6khP9gHK5BQS4JCndRQmTx5ssWkRnJR136jWBWF6UAcn6VbSexQJLRcuXJKt4ORL8YvtrNXM061IplD4iOpKBp7nYv4JQgIAgkjIOSH7Ix0QcBS8kM0P9JluWTQ5CDw5AFwZi3wUi+DbsbOiRh/YzN+z5pFHV0qIhKrcjcAshfGhb9XIP+zAPV+NJyQFYbUEmXU22DpVFqRurhZayA6HP1K/bN49uJY3HKx4bMH1/D1wv5Y4n0bkU4xaHvvBeR5YQD+fOCL84/2ws2bInTRQNBr+F9LV9wM/xdbrm7BkyjDWCQ8hlYZqsRKSYpQrNTV2RV1C9RFNo9syZmxtLEhAkJ+2BBc6VoQSGcEKFLKtN9ly5YhX758ihxgtEjlypVT7BmjFHgsK4hQS2TgwIGq/CwjQWxZKYRpGtRoI8HDSj18kMXIFUawiAkCgoAgYK8ICPlhryvj4H5patrnzp1TmiaakndSkR9Cfjj4xtDz9DaOBE4uB0o2B04sxU+5XsA/7i5wyeoDN7fMCHtwGWPK9kXFemOVvoexdapaUEWEYOtHwI2jho/ylEPogK3ot7kfAsICsKXjFhWNYWynb4Yg6OlduDq5wds9u9IOoTWbuhtnA0PV//Pil+G0/CwQmxHptRlwDkeW8EbY/9Y0PSPu0L4L+eHQyyuTy8AIaIKnJD4YGUGjDgjL1SYlVGoKG9NdmDrMVGFeH/HBEqNIWHGFwvHm0l9YanbdunWq3KqladH/+9//lA5LSEiIcosRLCRATAVPM/BSy9QFAUHADhEQ8sMOEMZA2wAAIABJREFUFyWjuMQSd8wZNRY81RSuV61alWAtdSE/Msru0Nk8D/0MbHjP4LSnN8aVrIo1YZdUCsnoGqPV23039cXZ4LOY12weyuQsE3+CN44A1w/EeX/xlQ34MSYIvzT7JeFjzMA0b8/lOJ9QZHXFkQClNeLk8ghweoYcHi/gw5ZlUTafN95dHjc/ffPwV3S2AI7nrpAfjremMiNBgAiwWg2vf1jiVDOKWzIahIRCco2VcCZNmoTWrVvHEUq9cuWKKnVbvHhx/PDDD4pYMTUS4iRhKIjfq1ev5A4Zp127du1AEsW4ag01PCgAy7QfMUFAEBAE7BEBIT/scVUyiE+s687wTIpLsbQXjUTImjVr1IVBQnXdhfzIIJvDnqcZGmhIb6kx0BCtsfMrw18ja1WwAAY2+AptSzyvjBIaEYpO6zqpFBMSIKZRHKZTnnRwEhadWYQJdSbE6Sc10Lz67S5cvGteM4d9v5DVA2NblFGldN9Zehy3Q8LVkKV9vJAUKfLZekO5Qs0+fq1catzN0McK+ZGhl18m78AIkHSgmGacc0arVihTpowqCZuUUZeCEReM3GC5WJacZRUcHx8fJaDK8rNTp06Fn58fWKqVwqIkQ0wFNFlxr3DhwhaTH9WqVUPevHmxYcOGOC6TADEudZvUfORzQUAQEATSEgEhP9ISbRkrDgJ88sCwT+ar8sRNITBeFLBkWunSpRNES8gP2UTpjUDourdxy38NSuUqD1z7B8heCBurtMP394+oKioRzyLMEhYUG+27uS9q+NTAtIbxU07CIsPgd9cPewL2KOJjcOXBGFJliNWm3HnWP3H6mtL1RQQEP8aQxUcR9MggqGrOSIpM7/EiahbLBdPIkn51i6rDXvxsK0LCI+EEoFqRnFg6sJbVfM9oHQn5kdFWXOabkREggXHnzh1V0tdWxpSY5cuX4+HDhyoyg2Voe/ToYTH5QeKjY8eOSl9ETBAQBAQBvSAg5IdeVsqB/WS+6MmTJ5EzZ04Vpunu7m52tkJ+OPBG0MHU1u+ZgInnlyDE2RmtH4ejULHG8Hd3x4m7J3DvyT01gxyeObC7626zs1lzYQ3G7R2nqqe8UvAVlMpRKrbt5/s/x/KzhuowL2R6ATu67EgTVKgRYmwr3qqN07dC8NavRxSZgRj1X6y5uzojIsogypojszvyZfcE9UeMzcPVGaNblEGnlwpCsSFG5u1pv2r/aQJ4MgYR8iMZIEkTQcBBEPj555+VaOiJEyeQLZv1BaejoqJUtImvry/efPNNpQWVmrSXbdu2oUmTJipyd9CgQQ6yCjINQUAQyAgICPmREVbZgeYo5IcDLabeprJ/Jvr5TcFJD3eEOxnu5ktHRMCr0MsIiQjBueBz6r0OJTvg05c/TXR2vf/sjaN3DMKmlXNXhruLuypBy9QYzZges7f73nRFaeDCw3HGZ4TH/kv3MWPnxVjyI5O7C1pWzIdCOTJhwT9XEfzYEEFCUoT/T72RxxFRiHpmoE+alsuL2b2qpeu89DC4kB96WCXxURCwDgLU78iSJYvS6Bg8eLB1OjXqhRVZWP3lgw8+wCuvGDSdUpP2wvK28+fPx6NHj+Dp6Wl1f6VDQUAQEARshYCQH7ZC1ob9sowYVcHJ3vOkw5PmsWPHlPDU9evXMWDAAFVn3RFNyA9HXFU7ndOzSMBvCVCuLfDHYMB/PSaUeBHLngXBzdkNLYu1VOktNJIWLBUb+ChQlYr19fZNdFKs4HI48DBi/ounqJa3mhI0dXZyxu6A3WD6S+PCjfFhzQ/tEpxaE/9C4EODFkj1IjmwYtDL6v9VlIiRhTyJUikyv+y9HBs50qhMHszrU90u52VPTgn5YU+rIb4IArZHgKVqqdPBSi3WNpIU7L9Lly5o0aKFqgBmaeQHq/SxJG/79u2VvoiYICAICAJ6QkDIDz2t1n++ksFnjuXIkSORKVOmODNg3fiAgAB07dpVhzNL2mUhP5LGSFpYCYGtHwOH5wBOLmDSR2iTT9Hs3FwU9iqMD2p9AF8vX2TzsCw8ef2l9ZiwfwIeRT5Cr3K98H71963kdNp0Y5riopXYNTd6+Y8340nkM0THxMDVxRmL+tdArWK50sZZnY4i5IdOF07cFgQsRIBVUurVq4f169ejVatWFvZi/rDz588rQVVWd6G+CNNsKFpKEoT6Hck1tv/kk0/w559/onnz5sk9TNoJAoKAIGAXCAj5YRfLkLQTWnRHeHg4QkNDsXbtWqXibayPQQErKoD37dsXr776atKd6rCFkB86XDQ9usySs3ObGDz3LgD024xhx77FwcCDWNV6FfJnzZ/qWTFa5NajW3E0P1LdqZ12oFWBCQqLwO7zd5W46vDGpTC8cUk79Tj93RLyI/3XQDwQBNIaAZIf1OVg5TtbGa8jXV1dVWUYRg87Ozsneygey6gPLy8vHD4cNy0y2Z1IQ0FAEBAE0hEBIT/SEfyUDB0dHQ2muxw8eBCTJ0/G5cuXUbJkyXgnrQ4dOqBPnz7w8PBISfe6aSvkh26WSr+OBp4A5jYFIh/HzuFQ22/R78T3GFV9FHqW66nfudmJ55+tO415ey8js4cLSuf1goerC7w9XWO1QJhWo1mlAtkypEaIkB92slnFDUEgDRH47rvv8N5772HNmjVo06ZNGo6cvKE0/yZNmoRRo0Yl7yBpJQgIAoKAHSEg5IcdLYY5V5ibyYooTHFhpMeZM2fwyy+/qFBF07QXHUwnVS4K+ZEq+ORgcwhc3g0UfQXYPxPYNFqVr0W3JYBPJaXn0WxVM5TOURq/NP9FMLQSAhRO7T57f6wWSI4s7ooIoR26EoRn0TGqIkGTsnmE/ChSxEqoSzeCgCBgzwhQm6Nx48ZKw42laKtUqWI37u7evRv169dHy5YtQXLWzU2qdtnN4ogjgoAgkGwEhPxINlTp15A6HlTpfuuttzB27FiwZNndu3dVjmZKwhXTbwbWG1nID+thmSF7iokB/qvUEjv/sxuBvdOAzLmUqCmq9ACaTwI8DXoew3YMs2q6S4bE3cykqQXyKCJKLUn2zO4o9R/5cfg/8oOH5c+eCZuG1VNVYzKSSeRHRlptmasg8ByBAwcOKJKhSJEi8Pf3twtoHj9+jGLFiqkyvCRBUqIRYhcTECcEAUFAEPgPASE/dLAVVqxYAR8fHyVMxUiPxARPGSpZsGBBVK1aVQczS7mLQn6kHLMMecS5TUApEyG2x0HAgVlAww+eQ8IUl9+6ACE3AbdMQKvvgCqvq88jnkXgjwt/4PP9n0u6i402Ufnxm2N7rlMiF2b3NJTA7TzrH/X3XlgELt97BAqqLn2zVoYiQIT8sNGmk24FAR0gMG/ePLCcbJ06dUAh1PS2Zs2aYcuWLTh16hTKlSuX3u7I+IKAICAIWIyAkB8WQ5d2B1JUavr06Xj33XdRoEABpf3BtJchQ4bEqa9OXZCZM2cqsVOeMB3RhPxwxFW18pwu7QS2fQwM3B234z9HGciPV0YBd04DV/4Gwh8+b+OVDxhxBnByxsl7JzFq9ygEhAYgd6bc2N5lu5WdlO6SiwDTY95ceFilwJAASaqyTHL7tfd2Qn7Y+wqJf4KAbREYMWIEpkyZguHDh6u/6WXvv/8+vvnmG1WCt27duunlhowrCAgCgoBVEBDywyow2rYTan7s2LFDlRZLTv13PiUQ8sO2ayK92zEC06sBd88BuYoDXvmBB1eBB9ewJ1MmXHFzQ7XwcJTJWRooUBVw9YRfFi/cjo5A5SwF4PHsGdZny4ZFpxfhRtiN2Eme7H3Sjifs+K4FBD9RBMiZWyGxk+1UtSC+6VzZYScv5IfDLq1MTBBINgJNmzZV2h+DBw/GjBkzkn2ctRpqER8aCWOtfqUfQUAQEATSCwEhP9IL+VSMm1jay8KFC1G8eHEhP1KBrxxqXwgw/STw36XwrdwrvmMPrwPZChnef3ANWNgGCLpk+LezK1CwGlCsIU6fWYmumSPU2xUjn+GNQk1w1acMroVcw/pL69X7Hq4eeBr1VP1/vqz5EPI0BI8iH6FTqU4YX3u8fYGSAb0JeRKJSp9uUTOnRkjHl4T8yIDbQKYsCGQ4BChuz4dfrVq1wvLly5E5c2abY3DixAm0a9dOVRZkpDGrCIoJAoKAIOAICAj5ocNVZHoLFcGzZs2qQsGN7cmTJ3BxcVFVYRzRJO3FQVb16ALgpd7xJxN0EchZPPZ9/yB/fLB9OM4/uoG2JdpiQp0Jz495dBfYNh5oNhHYNAY4vtig21GxM+Bb+3m7Kq9jxvEZmOk3M1Hw3JzdFMnRyLcRvNy9FPERFB6EQl7/kSsOAr2ep1FkzAa4ODupSjCOIoR6+mYIThtFtHB9GNUikR963qniuyBgXQQ2btyoyI+KFSsqMsKWum5z585VkSY5c+ZUJXdr1qxp3clIb4KAICAIpCMCQn6kI/i2GHrx4sVKIVzSXmyBrvSZWgTuPr6Lr3aNwpY7hxOOqPh9ANBhTuwwiw5MxiT/X2P/PfmFOmiRpTCQvTDgvw7w3wC4ZwGcXYBaQ4FaQ2KrtBj7uubCGozbO0691aV0F3xU6yP1/39e/lMRI8FPg9GiaAt8WPPD1E5RjrchAiNX+Kner9x/DL/rwSiZ10uJpBbMkcmGo9q2a5IfLb//O3aQ3rWLoGVFH/y9Zw/GDO2HCyePqN90MUFAEMjYCPj5+amqf6wAM3HiRPTo0UNVX7GWnTt3DkuWLFFRJky3odi+t7e3tbqXfgQBQUAQsAsEhPywi2VI3ImnT59i2rRpuHXrFhj+eO/ePVXy9sGDB/EOvHr1KsjaC/mhg4XNgC7uCtiFt/96O3bm2wu2R26XTECResCxRYDfb0ClrobqK4EnsNg9Bl/lyqHal4qIwENnZ+SIjsabDx7iGZxw38UFBV0zo0GvbUB2X7OIdl7XGQ8jHuLHRj+iVI5SGRB5x5sySYOus/fpXgjVlPwwXqmgzdNxYvUMIT8cb/vKjAQBixDg9d+gQYOwatUq+Pr6KgKEL0aEWGrbtm1TpMdvv/0GZ2dnJab/9ddfW9qdHCcICAKCgF0jIOSHXS+PwTmSH5999hkCAwOV4vadO3cUM9+rVy9V+tbYNmzYoPI0hfzQwcJmNBfDH2Ln8k74X0wgnAFkiY7G9MA7ePGpQWcjjhWpi3Xe2XDg1n5kzVkCBV+ogGpZffEk5Aa+j7mPmv7bMD1HdnVIdjhjY4Vh8KraL0FEfz39KyYfmox5zeahuk/1jIa6Q89XE0L1vxUCd1dnuLo4o0UFH10JoQ5YcBjbztyOXSdGfrSo6IPAE3+jffv2KudeIj8cehvL5ASBFCNw4MABLFu2TL1u3rwZS4KULFlS/V4klvrMtOkrV66AfZD0IPlRpUoVdO3aFV26dEGxYsVS7I8cIAgIAoKAXhAQ8kMvK2XkZ0hICHbt2gWqcJue4Pbv349cuXKBJ0BHNNH80NmqHvwJqPGWoazsH4OxJDoYS7y9kCVbIXg8eYhsj+6jUZPv0PbgIuDuWcPk3LPieJEa6HnnL7Qt3hYT6hrpfPw3/SlHpmDev/NiwdjWeRvyZs4bD5zQiFA0W9UM1fJWw/eNvtcZeOJuchAwFkKlHkj7FwskSn6EhEei//xDsV1XLJgdH79WLjlDWb0N03hWHgnA4AbFUb9U7tj+axXLJZofVkdbOhQEHBOBpUuXYsGCBdi0aZOaoJubGwoVKqRehQsXVmQGyQ7jl4aERnh06NDBMcGRWQkCgoAgYIKAkB8OtiVE8NTBFlQv0/n7G6DeyLjeXtgKrOgN+L4MnN+CQ/nLop/HYwyuPBhDqgwBiYkP93yIHdd3qH/zfZqmz2GO+GAbVmmZ++9cbLmyBWGRYXij7BsYXWN0PLQmHZyERWcWYXPHzcifNb9e0BQ/U4gAhVA1q14kJ1YMMhK8NemL5EelTwxVY5ydnNC8gg9mvP4S+H5A0JM4rcvlt02+Owmbbj/vB1NeWK6XAqemJoKnKdwE0lwQyOAIhIeH49q1a2D6s/ZX+39Gg/DFVJkCBQqgYMGC6iWaHhl808j0BYEMiICQHw626FLq1sEWVA/TuXkMmNsEePcUwFKxLDnLSI+Ds4HH9wEXN4S+Og6dbm1SVVRWtl4ZZ1YaQVEyR0lkds0Mv7t+KJ2zdLx25qAYt2cc1lxcoyrBsCKMZqwUQ60PjWzRA5Tio2UIdJu9Xx148W4Y7oY+NUsosM2hy0Ho/NO+OAN5Z3JDtcI5sd3/efpJv7pFVUQIU2tWHrkep/3wxuZ1Y9je1CjISqKj7/xDiI6JQfDjCLg4OeGL9hUTJD54vJAflu0FOUoQEAQEAUFAEBAEBAFzCAj5ocO9ERMTo8qPzZkzB5GRkbEz4P9TDXzt2rWi+aHDddWty3MbA9cPAi7uwLOIBKexuHYvfBW4Cytar0CZnGXitfnm8DdYcGqBet/ZyRnr2q+Dr5d5AVPTDhIiQPpt7ocbYTcUiULSRSxjIPDeCj+sOhKAj1uXQ786ReNMesupQLy34gTCnkYhVxZ3uLo44SXfHPDx9sSeC/dw7nZobPusHq6oUCAb3Fyd8fe5u7Hvt6yYT0WKkOTQqs/ww1rFcoKkCN+vO2l7bPvOVQuibH5vXLzzCIsPXI19f+ArxfBBy7JmF0XIj4yxX2WWgoAgIAgIAoKAIJB2CAj5kXZYW20khjF+9NFH6NSpU7yQRRE8tRrM0lFyENjxBbBr0vOWTH0pUgdw8Yh9jxEYkw9NQrWa76r0loQsXhWYztuRO/NzDYTkuKIRIONrj8eTqCdK5NQ0GiQ5/Ugb/SOgESBtq+TH5+0qqAnN3HkJM3deQM1iufBzz6pgtIexGafD8P0XfbPD3dUFT6OicfxacKKgOAEokCMTCubIjP2X7icLQEaVMLrEnAn5kSwYpZEgIAgIAoKAICAICALJRkDIj2RDZT8Nz549q+q8t237PMRf804ET+1nnRzek+OLlYgpchYDmn+lhEqVFakbO3XqenRa1ynBdBdjfO4+vosfjv2AgLAAlMtVDiOrmeiHJBPM/pv742DgQdWa0R7/dP8nmUdKM0dD4J2lx7D2+M0402IkCCNCEjKSHysPB8RtX7dovEgORn5UK5wDAcGPMW/vFdWe5Ef+HJlAodJsnq7qfScng6aIJsDKtJfP1p+O7b9pubxCfjjappP5CAKCgCAgCAgCgoBdIyDkh10vT8LOBQcHK2XvwYMHw8Pj+RN2thbyQ4cLqieXbx0H8lUBNOLDpyLQZyPgmS3OLChI+supX7DynEHfw1y6i7WnPvXoVMw9OTe225O9T1p7COlPJwiYRnJUK5ITKxMRQjU3LaaxUKDU2CiEyvc7znxOrnWvUSg27SUlGiHmxpXID51sNHFTEBAEBAFBQBAQBHSDgJAfOliqiIgIhIY+z0Wny2fOnMGOHTvQvn175MuXT80iOjoaM2fOxKuvviqaHzpYV126uKQrULaNIeKjSg+g3awEpzHx4EQsO7sMz6Kfqc9XtVmFUjnMi0RaCwuSLq1Wt1Ld9SjbA2NrjLVW19KPzhDQyA9GXzAKI6kSuPY2PSE/7G1FxB9BQBAQBAQBQUAQ0DsCQn7oYAX37t2LunWfpxIk5fKePXuE/EgKJPk85Qjs+xHY/IHhOCPiY8OlDVh1fhUaFmqoys7+ceEP3AwzpBu4OLkgp2dObO/yXAAy5QOn7IiHTx9iz409aFXMQIKIZUwESH5M3XY+zuSps6EXE/JDLyslfgoCgoAgIAgIAoKAXhAQ8kMHK3XixAmsWrVKiZy6urom6rGUutXBgtqJi6yuQqHR+gXro3f53nG9Or8FKNn0+XsHfgI2jQJiYgAPL2DsDfXZyXsn0WNDjzjHkgRpUbQFLj+8jMO3D2NMjTFpEvVhJ7CKG4KAVRAQ8sMqMEongoAgIAgIAoKAICAIxCIg5IcONkNUVBSePn2KLFmyJOntkydP4OLiAnd39yTb6rFBjhw50KdPH0yZMkWP7tuNz48iH6H5quZ48PQBsntkx6aOm5DF7b/99SwSmNcU6PkH4L8B2Pkl8OAa4J4ZyJQL8PQGKnQC6r2H7499j59P/Bw7L/ZTIGsBu5mnOCII6BUBIT/0unLityAgCAgCgoAgIAjYKwJCftjryiTi17179/Dvv/+qFiVKlAD//d133yEoKAgDBgxQVWCcmOTugCbkh3UW9XrodbT8vWVsZ6+XfV1FaChbNww48gvg6glEhRuqtzQYCxSpF2fwRWcWYdLBScjhmQPB4cFKX4M6G2KCgCCQegSE/Eg9htKDICAICAKCgCAgCAgCxggI+aHD/XD79m1Mnz5dVXuJjIxEr1690KxZM7z99tuYPXu2EjytUqWKDmeWtMtCfiSNUXJa+Af5o/O6zqppyewlcf7BeeR388K3D56gwp2Lhi5IoPXfChSsEa/LcXvHYc2FNWhbvC0m1J2QnCGljSAgCKQAASE/UgCWNBUEBAFBQBAQBAQBQSAZCAj5kQyQ7K0Jy9mGhYWhcePG2Lp1K4YOHYqVK1eiUqVKoD7I+fPn0bFjR3tz2yr+CPlhFRjRb3M/1L58CG8GXgVyFMWhJ7cwKVcO9HwYiq3ZsmOXuws6uftgfNZyQOtpalBqhGy9uhW3Ht3Cncd3MKHOBLQt0dY6DkkvgoAgEAcBIT9kQwgCgoAgIAgIAoKAIGBdBIT8sC6eadKbMflB7YuNGzfit99+Q+7cubF79248ePAAbdq0SRNf0noQIT8sRDzsNpA1rzp4+7XtmLDtbWy9fgMuFDB1cjaktVTujqkXf8e8U/MQw/cBFMtWDLky5UJkdCRO3D2B6JhoOMEJUxtORSPfRhY6I4cJAoJAUggI+ZEUQvK5ICAICAKCgCAgCAgCKUNAyI+U4WUXrW/duoVZs2apVJcxY8agQYMGGD9+PK5evaqEQMeNG4e8eQ03uo5mQn5YuKLrhwOvTUXo3TPotLEHPgq8ibouXoBPJQMp4uKuIjw0LRBXZ1e4O7srDY+LDy4qTY8T9wzkRybXTEoglSVsxQQBQcA2CAj5YRtcpVdBQBAQBAQBQUAQyLgICPmh07W/cuUKVq9ejVy5cqF9+/Yq4kMTQaXmR7Vq1XQ6s8TdFvLDgmW9tg+Y1wwo3x4zbu7AzOzZsKJUX5SpPSJeZxHPIvDn5T9xI+wGCnsXRqtirWLbaGkvzYo0Q89yPS1wRA4RBASB5CIg5EdykZJ2goAgIAgIAoKAICAIJA8BIT+Sh5O0shMEhPywYCHmNgGuH8BTJyc0LFYCjXxfxYT6ky3oSA4RBASBtEJAyI+0QlrGEQQEAUFAEBAEBIGMgoCQHxllpR1knkJ+pHAh93wHbPsk9qCvfPJjaL9D8HL3SmFH0lwQEATSEgEhP9ISbRlLEBAEBAFBQBAQBDICAkJ+ZIRVdqA5CvmRgsUMPAH80gInc/hgVYna2HVtO96pOBDtqw9PQSfSVBAQBNIDASE/0gN1GVMQEAQEAUFAEBAEHBkBIT8ceXUdcG5CfiSxqKG3AK98AImP+a0Qkd0XnfLmwOWQq6CI6YEeB+BOcVMxQUAQsGsEhPyw6+UR5wQBQUAQEAQEAUFAhwgI+aHDRbNXl69fv44ZM2bAx8cHrEhTp04dtGrVCs7Ozgm6HB4ejrFjxyJLliyoX7++arNr1y4UKlQIb731VoLHCPmRxOqvewco2RT4YzBCcxTCjxWb4rfzq2IPWtd+HYp4F7HXLWQ3fkVHRyM0NBReXl5m968tnH306BE8PDzg6upqi+6lTx0hIOSHjhZLXBUEBAFBQBAQBAQBXSAg5Iculsn+nWT1mbfffhtffvklKlWqBN7Evffee6oMb7du3RKcwJMnTzBy5EisW7cOJE5YpWbIkCFo06aN2Zs/IT/M74WL/y7F5m3vo/aTcOzPXRi/ZnZDaGQYXsj0Au49uYfqPtUxr9k8+99M/3kYFhaGp0+fJuovSQJvb284OTlZbV5RUVH46aefkDNnTrV3LembfZA8IYmiWebMmZEpU6bYfxvPjwQhiRZ/f3+sXLkS77//viIFxSxDICYmBiEhIeA6aGa6VyIiItQamVsfy0a23lFCflgPS+lJEBAEBAFBQBAQBAQBIiDkhw73QXBwMBYtWoQ333wTnp6edjED3izu3bsX06dPVzdxtMWLF2PVqlWYO3cuSFqYGsmPb775RhEeLNmbHBPyI2GUwp+Fo/XC6gg0CrJpW7wthlQZgvxZ8+NQ4CFFfujFePN66tQp/P3332p/kCRjFJFm9+7dw5w5c1SU0LRp00BiwVq2Zs0anD17FiNGjIgl4YKCghQh4u7ujocPH6Jo0aLo0aOHitJIyHhTffToUbX3f/31V7XPO3XqhMKFC8c29/Pzw6RJk3D//n0MGzYM9erVU98djn/hwgUMHz4cLi4u1ppWivohcTB79mx1DLFPzOgric+XX345Hh7ZsmXDG2+8oQikBQsWKEKCUWHE8Z133lHrp1lKI8cS8+nZs2c4efIk/vrrL+V/z549FcZVqlSJxZR7iGtKv0jUNm/ePM76pAgwGzQW8sMGoEqXgoAgIAgIAoKAIJChERDyQ4fLz5ul/v37q1eLFi3SPUSeJMa7776rkJwyZUrs022SIX379lVPshkNYmpCflhv8/278R10v7sjtsM5eV9FzeZTrTdAOvW0bNkytbcYHVS1atU4Xpw4cQILFy7EhAkTrEYC3rhxA2PGjMHnn3+OIkUM6UEkGwcPHox+/fqhadOmKprgq6++Ujf6JEgSIyh4892+fXvMnDkTr7/+ejwUf/zxR9SoUUO9NCNBwBv2gQMHolq1ammKPH9bfv/9d5A8mD9/viKcPvroo0R9OHLkiCJic+fOHacdyYxx48ahXbt2mDhxoiKLypYtq/D79ttvsXr1akUMlSxZEpZEjiUHGBItvXr1QvHixeP8NmnH0nf+Tv2KNfRyAAAgAElEQVTvf/+zKMInOT5Y2kbID0uRk+MEAUFAEBAEBAFBQBBIGAEhP3S4M3iDwvQSpofs2LEDZcqUQcuWLVX4f3oY/eGNXa1atTB+/PjYmwjeVNStWxd79uxR+h8JkR+8yeTTbqYD8Gl5njx51M2KcXqA8XES+RF/hW9e/gvD/vofLrq5IBJAp1KdMPyl4cjmkS09toPVxuQNOG+89+3bp6KI8ufPH6dvRmds3LgxlnizxsCM1Lh69araxxqpsXXrVvV9M/aBe5vRAkuWLFFRIOaMxAlJSkZAkOgwTmXhZ4yUIrljmuLCsTg/Yz+sMb/k9qF9p/m9TYr8WLt2rfq+NmnSJLb7M2fOKNJz1KhR+Pfff9UcP/jgAxVdQSNxxUgYkkr8zJLIseTMhRFEJGQZJbRixQqUL18+9jB+RlKKekPG7yen37RoI+RHWqAsYwgCgoAgIAgIAoJARkJAyA8HWG3eqCxfvhyPHz9Gx44dVei2JToFlkJh7kYpKfKDgqe8MenQoQNKly6t9B14s8SbXN5YJiT6KORH3FXyDzyMfn/2QYyTM35pPg9lfNI2UsDSPZOc40gOMF2hVKlSKtKCqRJMhdm/f78iFAIDA5VWTPXq1knnoU4N0zcYoWB8I0+CjnuZhISWnkViomvXrvj666/jtE1oXiRUSCDwZtY4woNRIdeuXVPRUaZGcuDDDz9UpIAp6ZMc7FLbJiXkR0BAgCIwSfDQiOMPP/yg5pU3b16cPn1aEZpcM5IdNA0//l4xysWSyDFtjiQxmJZ06dIlFCtWTGm1GP/+cc907twZAwYMUONonzEqhIQUSRl71FcR8iO1u1iOFwQEAUFAEBAEBAFBIC4CQn44wI64c+cOmB7Ap8g0huZ3794dNWvWtKhSBTUNePPFJ+9JWYUKFdTNBCM/TJ8SJ0V+JNQ3bzC/+OKLeE9ptba8yaJQpDn75JNP1NNyR7dD+76GV9GG6LepH/JHRWFC/UkoU7K1Q01biw4gEcbqP0wHIdnA6IGEIolSO3lGfAwdOlTpczCaiqaldPG7YKwtot28U5g0oXQWY1+0tozU0iI5SPQxFaR3794JRo6QfKBWBtszoioxS44wLI+nqCoJCnPVl4zHSAn5YXwciQimy5CAbdSokVm3+dvAlD22ZeSFJZFj7Jykx8cff4zKlSur9CKm0VDLw5jQ0Nbw4sWLKk0qX758yi+m99BIvtqjCfmRtqtCcWKe+4xFihPygPpCbm5u8QSNNdFiY9KefZ0/fx5Mr7p9+7YiP1966SU1BiMiGzZsqEhdezHNX/qmXUtkz54dhw8fxiuvvJJoih9/h0h8MoWtXLlysdpf9jI38UMQyEgI8BzOByx8yMj01eTq6mUkjGSuGRcBIT90uPb8UZs6dSpee+01JXxKwT7eQFAgkX8Zrs+nnRQbpVikaS5+UlNOqFKFuWN4IciqCXyqypQV5vJrIqxJkR+8GOTTWooQamkuu3fvVnMwlypD8oOEixY+n5Bfjk5+9NvcTwmYusTEoERUtIr48CqY+A1yUmtuj5+T0KOWBAkPRgYdO3YMGzZsUCKimnAoSQS+zxM8jZEG1JVg2gX3F4375YUXXkhyirxBYbTFvHnzYqMtzOnZpIT80CKaSOZoqTM8nsKmJHYS0gxhFBcFOhs3bqwiTMwZbzj4G8CbtuQYvzckCpIyS8kPzotRHyR2NOFj07F4g8QIDN5ATp48Wa2dJeQpCSkef+7cudiUIhIfffr0Uf2zepRmJDoYZbJlyxYVqcN15bHUVdHIkKQwSevPhfxIW8S13xKmcXH/8jzCamU07jUSAL/88osi1ki0UbD4wIEDKnKJr7Zt26rvlrbvWbmJpdxJGnBPkkS4fPmy+v0iQcKHFt99953ZFM/kzp7kCrWHGEVZokSJ5B4Wrx3P+/SHN0kkXvm7tHnzZvXd4u+tsZ5XQoPwN5dpiCQg+dvN32w9GK9fPv30U7WWXF9jEWY9+K9nH48fP672Gh86aFGBep6PvfjO3wRGsfL3hymffOhhfG1uL34m5odevpd68VMPa56WPgr5kZZoW2ks7cbk0KFDKi2AVROoO2Ca6sILLWqCUKjRlqZpM/AprPEFEi+Avv/+e/z2228JVlFgOgHz8NmON6y0xAQu+XmGS3s59ivwYs/Y5dsdsBtD/xoa++/+Rdtg+Ctf2HJ506XvhPQ+uO9nzJihbjRIlpEg0Ig27jFeuPMvozZ4UUVSkIKbyX3iQbKOe9I4vcUa5AcB1IRPGenASAP6xj1vnAZjDLQ2LivAJBVZYosFsoT80PQ1eBPJi66EjG2IL0lOpjIxRcXStLmbN28qbFhlhjd/NBIpTDGiiKqxD5rwKZ9Ik/RghZpdu3apC+60TBFMyVoJ+ZEStKzXViPtSSqafvdInh08eFD9rtDMtSWRyqguEiWMwjTeY4xgo8Auf8OSIhSSmhV/J5gqyqpYqSUcOBdWeCLZoRE4/L7y5onzSY6v7IM3sqn1Jal5W/o50whJhhtHDvJcQ9KD5DQJr+SeLyz1IbHj6MOmTZvUmjqSEWNWNiMBbUyK8eEXz7kkExkZqXezl/Xjd5XppnxIynMff2sKFCigK3jNfS953p81a5Y6v5vTBkzLidrT70dazlvvYwn5ocMV5M0CQ7355S9YsGCCM6CQH1+8uE8LRp03d0xX4QUjNQp40cR/P3jwQP1lZQw+UWOFB96cMDefT/FpWglT/ojwCQzTD/j0OCEBV0clPxIsRRsVDvzwEtB7AxARiu0HvsP3dw/COSYa593dFHYnG88HCsStgqLDLR3PZU3vg08ctScWvNDniY+VO/g501NIhHBPaBVYqKHBiymmN1C7IyUn/ITID7L6rP7C6AI+0dRKNqck8oOTMxY+5R7nyZspMwmVgGZ7PZIfGsHAKLCEolX4m0CBWEalGaelMGrFksgxbQ14s2WausLfm6xZs8buK2PhU+ojbd++XaUTmSOf7OE7JORH+qxCYuTH3bt3FQHLm1NeeCfUlt91pukxoohEW0LlsHm+pCBwaiI/uKf58IAvPulNLeFAUpKRHsbl6rkCvKEjOUDR56RuNuyZ/NAi8Lp06WKTtElr7FZGqPH3MSmRaWuMlZZ98DvBKMfRo0frJiLIEnzsZf14DcTKdckhLC2ZZ3oeQ/KZ12L8bU3q9yg9/ZSx7RsBIT/se30S9I4ncTLmFII0V2aTnzPs3zilxJZT5c0nf2i1cH2GCPMGlCkLTEWgkYzhhRUJEvrFY3gTyBtUPr1lVQ0SInwirKU1mPrsiOSHlsZSxLsIpjaciuLZixumvXksZpxZhNqRwPys7tieOTM+fxiOfDlL4kjmrBiS80VDuwYJP2W35Xrbum9TvQ/T8Zgywr3Gp6qacb/zpoN/+QSzYsWKKXKTY/Kmhk8Hjfcf/03SzjgihKKr3bp1U6llpiV4zQ3K7we/DxT+JPmXkNCpdqz2PWrdunWiT8RIHJBIYCRDUsY0ExIuTCtLyiyJ/ODTYfrLmzFTTRbeqDEKjSlKDMflDSF/o/geUwJ4sZ/SyDGmuDDyjb8dxjcL1C1gBAhT8oxN849PGRkGzBQnexQ61XwW8iOpXWqbzxMiNJiqQn0OnqsYMcSILHPkB0l+psAkFDmieWyNp5dMMyGJwigN/raklvyg34MGDVLnZKbUatpATK37559/VBqZdr3BczeFjvlwg1GnfFDB6BZj8oNY8VqF30PTmxRzIsWa7gpx4rz4PTbuw/RzU1F03mTziTfH5oMh7XMex98lpsOZ/j4l1id/X/nbymsYpvUmpc+i6S9pvz30n/PQ/DDnH+fL9SSRy32WEPlBIp66RTQ+AEjKF22vaXMgGefj4xNP80nzmX7yHEHinevFNdLSKbU50AdW5eN8tDXnONwP9I1RTbwu1cSv+RnXj9d+jHo03aMci+c6U7LaeH8xlcuYyDY+hjhrPiZXz4p9Uyyd1wksZ889zPN9QgL7Cf3CEC/uCY7HyFMex9RyS9fPeD7sj/jStPmYwyixXz9z5Ic5XI2/A8Saa0IzXmNz4xn3yageSwiJhL5nCX0vuW78DhObhIgdHsM2fBDDayymGmpRd8Z7l/uZOLO98feTc2Q7Ekf0iSlwbJdYEYmE/EzuWImtYWLfKXPHJfX7aZszpj57FfJDh+vGi3je8PCEwi+4sTGffunSpWBKDG+yqlWrlqZh3cxj5hNZ/mgYX3yYg5knWJ6E+OTK19dXHZeYIKOjkR+M+CD5oZmXuxfK5CyDCs5ZsO/KFvj/J4ZXM+IZ6tcZi57lnqfA6HDrJttlEg2MWGKYuangJ0un8ikkI0KM9Rq4l0i4kcDgZwxZ1058/IyECaOK+J3ghT5TJTRijo7xhoTkCSOVKlWqFOsrn8RRG4LfN+19+sf+SIyYi94wnaxWdYQXFEmVyOUTZpIjjBJJLrmSbHCT0TAx8sM0gkvrjhe2JIQS0uvhDSO1VEhWaBeZvFgkFlyn5ESOmbqtRZJwXK4DL+xp3DP035gY4/taNR9ehJO0slehU22eQn4kY6PaoIkp+cEbuv+zdy9gu5Zj3sCv+YiMVJOhiDQ02muvor1orygJERmJSRqbwjSOmIxQJJ9qREkmPm1I+xSRiXaUmvTZTxH10YQ0aIzv+N1rzuVed/fued7ned7nedd1Hcc61lrve9/X5rw293X+r//5vwBlQLuqjkUdUMLxwMxs0q1SZWM3nMxhwq6MZeEpQmvMHaBq2bH0O8w4Y8hBQ5/EMReOY20DkAI7iBYTaC07NN/4xjeKdcn6bG1Srs0+jSKgsHXL7Upu4eKkY6haVwGjUptIsVBd68QFF1zwoDwAMpwydfKcgxRADec4BKmFrJjXV155ZaGtwi5C4Kw1fkYDDXNHyGHoQwFh2QsbLGyob3xDOD7eMQaEbRBUb9JV8ayTf8+xufBL4X2AMvs1bNam+gFyXeke3x6sRY7wRhttVIAcGDnWLXYHqLzzne8sWI9bbrllY9dGG9hGGy6//PLij8Mlzrp+0B59C4C2bnJ8OfbGLzBDX4RdAAXWcXYBeIXz6Xl2BqzLS90cPADSjO2bb765GIdCUoUVAaa8b72++OKLizoIhwnAxxjyrcW4FBbpPSCH/aw2scXRRx9d9CH7ABr1rdAvNm77HttrYgwYj+ogxMg4IWYuD31nT20Oy1vbhZUDpNRHGfqZTgnQRHvMlZ122mmo/hOC1dQeBwPGPCd4q622KnSIXMlunjUdeoZukX6zhzBH7anZqs2uGLPsABikc+SdU045pdhPhe5R3UCzFhizxqK9mL4UvkSrzGEmewKLMMfMG+uL8eL2NzYEejXNM35AeV5ilGN9+JmkbcZF6CzxIewL6cSZ8+xqnbDPs+eIsWs+WZvU0+/tHeLAi+/CDgAWwAkAWxvbGHrV9aM8T9rKaluT2+ZUG0hnf6vPzJ/QizOejR0XYGDY1jER+3wfFtozGfyYwR61iFnYDG6bAcilSRZhI5BPg9yHQGzyrAiP9emKhQZ+aPNmn9ws/fYPiwQ7d/2rXdPd99+dnvDDf02f+/OHLzbJQSttlF63xyf6mGimn7FJPf/884tNkQ8RZ9kGKJKPlQ80Z6R8banf+7hB7G2qbFhscokNSk4CbM5samx6fCBs9m0kIkWoya677roE24KjYlMsfxs0G1WbUB/aQeZW0K6dWsStL02dhYWirj5ifcRaR9XpIaBqM2TTyVYEQm0wIjytyuCKsjlNNjRVp8+mRD8SFKymeLYPc6yujd6zWbEmchhs6IFYNt51J1CcE/Uv3/oyKtuNOp8Mfozaov3yC0CDw2jc28Rbd4zvUYEf/WpS/1SEu2AicEzUqwp+mA9YlNbBQQTP4/AEOAtUkbC4zDFtt76ayxxRoCVHXDgDsBHbjqPLUQvWi7paK+1XODkhctwmUlwFlCIP8yHACfmZ75x29aiGSXrH98G3wzrKWWwTYC8zVjAX6JwAYDiA7MyenGxOZayDdb3DMcbecALLobaOW78dBLFbhHHW1a8JcPYd1EaOZIg463NABkewib3mGYBJrHXxfeP4sZ1DggceeGAxiFGnb1UXxlRlFYQweRxUeIcD6hCufFhQHaPsF2UCRHxb3RRk7+rbGiGJTuA5zb7LwPV4xzc9+oe4sDb55rfdjga4V0/AIHDJ/hkYIn/Orn87ODTe7TV96+lmsJU+A5q4WCDKAG7dcccdRf8M23+cfGO12h7hWQB8ZRu/+tE3ucxAbVpHqn3Ux67BtlUXdgYGAXbK+69yeQ469TMQwXog6Xvgl3EHDLGfA1IA0xw6Acz0r/4OPaG2eVYdf00abBFqqN5xqGFvYJ9o/gFA2JBdHHxU15EI1VU/c8JeEXBXDXNssnfTPGkrq+0b0GdONb1vLhg71gs36km+X8aSftLWYQD3uXyzpvHdDH5MY6901MkH1oIodt1mPzYnPtI+sBw6DosJyYmpnoDOYJMXV3mhgR8n3nhiOummk9KeT9kz7bnGnmmzVTZL6cZ/Selzr0kHrr1Zuu63d6fVV1g9Hb9dKRxmljtwTHX3kbXhdjrj9MoGwebLJhYYUr3JpWnzyDkWshUb5nJ1nf7Z3NsMDEI7LucBmbfpKjNO6kziJCJuRZmVD5X6OrFw4jns6cKgzLGwXdxQxbZttFtrJweOIzftds3gx5gWi45sq8430NJ64NvaB/xwyuakvwoCVm+mUo043R9kvkS4C4DPKWAd+DEKy2FzsEUICHO0OSr+T6+kzI6L8jyP+VH+fdkR46R0iRQ35QFEDT2ScDT1SYjScowkh0ChNRZaP+UQpTpGTtl5iX2U9tV9B9psW3Xmy8921a/JefYt0G4OeTB9OegOtnzj6pgoAcIYH9oQwuBOsNkGSI1tgTlTFhpVltDEYHX0AT8APcpjY98AIVIcaKf9Ef7YNEar9lJ+OPnl0FNt4Jz7njvoqwJbof/ETtWQy3IfBPsS42KvvfYqmEtYAsE29nv7Ze0HNAEAffeFSsbhon03oMXBClZUaNMN23+AgKb2AIzs5SU2pHUxDPjRx64OTWl1ddkw7AkUfs5znlMcVAHUJCwIAFGAUMHOdBCLpQQsicsNArBsm2d9wQ91wYJzcFZmyrKVusSlC8ZR2zqiv/WtOQFsA9gALrv2Ck3zpGvNalpL+syppnfr5kJcIKA+cfvPKL4Rs5xHBj9msPcgxJBxJy4WTgitkwlon42AEwcfAI6IzQqkeqGkhQR+3HbPbekF578g7b/2/umIpx+xqIt+dFVKH98tpQ1fnNJeJxdX2haASE61FrDpMsadOqKe2kRwJJzIBE3d6aeEbRGCvE3ifj7IgEU0zkFYHaPsHgAAEAdd3MYsp6XTAhn8mJ9+rwtlsblG5Y/QqrKzX2Y6+Hnc7MRx4QhUE2YS2re8OBplfYSuFkcoA2cs6gKw5VxwjrEW+sTp15WDJg7UrTrTTsqBORHqx5Fo0hfpcpYdxnCw2kSKu/LgZFfBD04WZhnn3t6HY4/h5bmyI6+vusAP7BQOEIbHoMKj4czTIdLHkfrUr8l55rBhHQIqyiEdHPaqXkGUF3lxBOMmrPgdQMR4FppUtYU+FtoxCPjhG8zWDgaMd99fJ8x+Nij4oa36v+rg+7kwEGPPfPGdD7aIdvUFP+JZAAabCqNwG6LQDQyaYGd6TgiH2wrL16HrX4wqf4QpSfYegJBh+w/ToE975gJ+9LErho09k7XEAUZXUh/sgjIoF+8EG93/tc9ehj8ChImDH0BJ1zzrC340gWt+rm/1N8CryoipW0eMCSHNxluID+uftnCTYdasNvv2mVNN7zfNBW03bq2/1TWhLUSzaxzM6u8z+DGDPWdw33TTTQXYIUHb0cx8aNBAA7nN4Md0dy7g41e//1U6e4+z06NuuzClx66zCPhYcbWUDv7X6a78jNUO4yK0QCD5TpcwAIJSWm6OD9lFF11UUDUHOZEdhUlskp2wig2vXpE5ivxzHrNjgQx+zE9ftd32Uq1R3bOhLeP0ru7Wsthwiw0f9DaGELTzd6RRgR8cBayHOGmO/O03AMgcQf8GDFeZH8JfOAcAiOpVt2WHg226RIqHcSTiRJ8WRNDeo1zAjXWVQGuAH07shT4IbbLWlssEKqGGA57LzI8mIeXymGi6patP/TAWHV7ZxwFd9IcxImShLmQkbF7nlDWFB4TWDFFYp9tV5ofvIuZGX/ADC0NYEx2uCBUJ58t4EXKFrWK8RBuEIcSV9WxXdvzlATQpM1oi7IkNy8yPYcAPAB/wLMJh1RsbQXsjlAV4qU7GMcYMRoGEASLsyfMBlADbjCshXcb2MP03CfCjj10xP2Ke9zn4MWeEVWB+lNk2GGNSCPI6iMI4wL4VehK3tMQtb23zrAv8oMdhfpizgBSgRTnsyXgGuJSZH+VbcKrgx+mnn16EW2GnhEi7MB7jrknrR1uHWbOavm7BMOqaU0170zrwI24tFKKVmR+LLJ/Bj/nZX82p1GB+WKCJADmZAYY4DbIABOKew17mZOaxvnzGrWek91733nTqTqemzVbeJKUTNkjpgd+mtNxjU3r5RSktu8JYy1/aMvdBcUIj2dzHiY7TgGry0bNJ8hGxAeqrAj8Km9okijO1wZpkuaOoe85jtBbI4Mdo7dk3t7mCH8qxdjj9JvKJoVmey5wl3+l11llnCb0FDpTk+UFuTKg79WwSJW6zgXychnMEyzoS9heYHtZMGglO92kBcJTQwTnaHBon5E5z28APziQ9kTaR4mEcCfnFCa9T6wj7IIiIBYJNhwXhwMj+yLrP8af14JlqmZxvv3eoBICQOHFi58MZrrNl3NJF5LTM/OhTP/s3IcuE34EfwSjA9mDzffbZZ7GIN0ec4w28AVjVJX1J84AuRoQaCB0h4gnccRqPPRLXMUeYpZ8F+MFh1Z/swK5xZbsyPQOAAWYJD8CsNB4iHMK4wUhWR8CF8cIOxoDb07TV+2XwgyPrAA9gJaRC4qz6mflU1vwYBvwwxgE/ABtz0th1Cq5Pw2mONmJolYXJOcpCzfRNhHwZNxxrcxc4Nkz/YUmMm/nRx660IjA/HL70YX4YLw6PaHtgqrKn8FOgorEMQOHAs6H+NCeNY8yDONjpmmfVeRlAGKDG+DPWaLVg5cnb3i40LcwR89tcL2t+tIEfwM4AP41lfS4PAMikwI8IB+qaU0DbuhTgh/DL0PwQKmmeAq7NoZwy+DGTY8ACYGPs42Wgo1iKuUMpRXn1USDOlQVPp7N777zvzrTP+fukTVfeNJ2wwwkpXXZkSlefkNL/emhKB12Z0ip/umlkOlswu7UqX+vX96rA2W1trvksWyCDH5PtvRD7RXumV0ATgEPE0a+KKNp827hzJuNZz9lYRjhKiHy6YYLon5ASG2+nsG4D4YTZVAM6bNQ5HhLnI3QE2iwQdeAA0GmwuXWiLVyjSZS4C/zg4HMmgDYcZu3jMB5xxBGLQ/CcHnJ0hdjYd6BMCznkKBD4A+AKJVAPwqb+b0MP8AEIOPlvEinmmHfloS/c0sHpdCMHQEO7MfWERHCUOU2cLSfBQA+Otxss0PSxAL2nnwAKHHRAQ9Sbs0/ombA2EImjxknmQOqjJoFR/RECoyEUHePBWOAgttWPc6Vd6qgvjRXOivHh5DxuFvGckAuaBBgsTSluOON8hi6K/gRG0K2iF8dR5UTJi93ZAjMywA8OLgDFmAAQWJMwI4Bc+tLPvCPUGmjHkTd/gB0YDeYEZzSAFSEPbICBQ0zYODB/ADzADX0pb2Hd2ARYI0IW3PAjTIcAaWiCeEf/GYfo/FgZ/g/sahKlNZYxAdTbmDV3zL3qIYd6GSdlYXLjWx0BP2wIJPKcfwdTYtD+c3jZ1R43vgjHYQfz3Dyiq1MXEuuE33PqZc5hQQGRzBngRpNd6ZyxjbXHGOdTsGPXHsm4BgbRZ6HpgYnhRhrjH+hmDgEkjCd2BlBgFpmj+pOD3zTPhFFV56U2G8PWU3mYk8L6MYzMP6CWss15fcG+ACuHX1gd5bWobh3hT7GxvM0tttQ2dW3S/aiuH/rGmthVVpN9w7/rmlNNN/4E+GHuGK/munluHTMe2m7TnOwXd35Ly8yP+bX/nEr3Qa7eIx+n1j5SJrDrjbrEeuZUiQm/PAuaH++65l3pwh9cmDZeeeP0D5v/Q1r5kSsvYSVX2377nm+ny/a+LD3q+19M6f+Urq/d9xMprbPXhK2ai8sWyBaYNgtk8GPaemS4+vhO25ByxgEgnO5p3IBytoEunHuOhKtOOXrqXMdCAxZxcJt0J7qs1VekuCuf8u/r9kTV99VbEmbSlaKOdED6PN+VX5/6cWCBBUCC6jgJm9f9rqnsCJVqakO5H50Wl0/GI89yve05OZNlbZmuMuRjb8oB5lD3YTbNdXzV2SNCMvzOfMT6qasLRxn4FzfORP3ZAXPFu9pc1w+j7r+uMTXo78dh1z7juq2eg86zeL5u7VGX8i2Yg9gnQsmsa8PmMUh5bc/2mVN175fDXgCMc1mjR9WWacwngx/T2CsddfIREfpiQ9JEeZzBZvWq8rSDH3f8+o6067m7Lm4LsdL4c8H3L0iX/OiS9JsHfpOO3OLI9MI/PjKlc16Z0jKPSGnz16S0whMWvbfhS3rZIj80OQvYMNi0dZ2EjLJGNsDiOnP4yyitOjt5ZfBjdvoq1zRbYCFYoCoIuRDa1KcNWB0YMsKVhB3RzROK0sTy6ZNnfiZbYD4sMIj473zUb1rKzODHtPTEAPVAx0N9Q50VaxjXmA2Qxcw+Ou3gxzfv/mY64JIDilMO6YmPemICiFTTW1faJL34hnNTWn2rlPb7VNb4qBmREaLSNlgBA8PebtB3EqAYo0+jdw6zGYoTL6cVkar1dlrkNCmSEyknr6iT7pwfpty+7Vvoz1Vtq71lNfpq/zhtHeRkdVz2y+DHuCyb880WyAGGOQQAACAASURBVBYoWwCT48YbbyzCV4QqCfcQmmKdXBqSw0ThEUI+6CNst912tVc5Lw22yG2cXQvwDYn1C8US6iIMrHxl9Oy2bPQ1z+DH6G069hwNcNd7iqWsKv6KPxPDuVCvyJxm8MPVtUJaHvWwR6U9n7JnEe6y8+o7p0cu88h0w103pNd84eD0n3/4bTE+Tv3pXWmztZ5fXGeb04MtwCEVN+zaPQu52OdyHK/YX6rV4rht2IAF40hiSlGBxebHFW1ADPHRYmhRZtEjbZyq12BGfWwsxa+KldYO8dyE0YCXEbepPWKR0W3FTu+8887FRwvo4tYmca1NMZ7jaHfkiXopjpfYoQ0xCnxXwlhxpTD6NBDBBlqbg17MpmLjxZGj14tJ3n777ReH54lv5vgThgQSeUascAgPdpVf/T3bXnfddcU4ES9MGJGmAe0BSf+I0RUPbe0UT4zuPOmbfqr1zuDHoD2dn88WyBYYxgJ1APCw4UzDlD8N7wjJocNj79wkJjkN9cx1yBZoskCE/MTvm8K6sgWz4OlMjgEfKkre6E0cwnLMItEiYj/lq6dmspENlZ5W8COAj8cv9/h02k6npUf95Bsp/dW2S7TiojOek67+1XfTs39zf9r2Oe/P4S09BiZ1ePTT888/vxjX5cSRJRbmesNxsJ+AHEcddVQh6kdAWDL3AAFuDwjFeCJ9hLkIDBPeakpOl4jEARDqrrikrE+oj7p46PTYkAFM3KRAHGyS6corryxAG6r3rrPTF11X4IWwH2EtInrEw4C0rjl81rOeVZyqAXL8n2I+UTZtc7sNEIR9XYMo3prInQT8OPLII4s/wwIg8iECZyxVr+bzO+wQQoP7779/IZg2DSmDH9PQC7kO2QLZAtkC2QLZAtkCC8kCmfkxg70ZMV2ut61LTjEz+DG6jiVgetEPLkobrbxRrYDpg4CPhz0qpdN2Tmnvj6V0/y9S+vpJKX37vJR+t0horUjP/VBKGy+6Pz6negs4kRdqIuwEqEe5u5zMAxQ/Du04EuaJ8sX/us5NAgRQznd1GxVzKe6K58Rz+psSxx7ogbFC4ZwqeiS/c0MDdfzyz/1e27W1rDw/jvY25Vl3lWbds/rL9YsYG3F9IpbaueeeW9jFLQIAIwBI+a55zBpUa0rzQAjgD6AjrtvDPtF2bJi5rGuuqaR4DmSp2tLv1HO+GDZ19szgxyRHeS4rWyBbIFsgWyBbIFtgabBABj9msJc5QijcnAa08rID5W56J6pzcRKm2STzwfzY/MzN0/0P3F+YZZsnbJPW+8v1ChHTc797brri9ivS7//w+/Sk5Z+UztjljCLkJX3zkymd99qUll0xpd/em9Kyy6f0hM0W3eKyUilsYNVNFomd5lRrgbjv3FV2xxxzTCE2CpAQ2uUKL4wA1y5iZowjYQrQ3SACFyEnmBliocsAI6ohAMaVYuVn6+qk/q5Nw4bwTjA8sEI4/0CVqr4HhovrBoXFVAGgcbS7mmdf8CO0iISoYLhUU/Rn+SrFAHcwQTBLtM+1g5g8wlMwabBsXBPpau+ucD7giT6TMGzKArXAGeDLZZddVojblRkerlskdIedMi0pgx/T0hO5HtkC2QLZAtkC2QLZAgvFAhn8mMGeFBPvLnROYVUHgAPCeYp49hlsXmuVJw1+YHW84pJXpPseWMTaePQjHp1+8Z+/eFAdj37m0WnPNfZM6Z7vp/ThzVP6w+8XPbPlISlte0QWNB1iIHL6CTbRwOBQCwHhJM+VAdCnKpxoDjddjrIjDwgQHuH+92AmBPgh37pwlnJ58SwHXchOMEqwDqQ65ghmiXAMbAV30zelOmHVpmcHEYrtC34ApbAq9BHxViAH1o5779mRNgqtE2tW2U7y174AlIT0HXDAAQUAcuihhxZgBsCoq+2XXnppoSUC4HBlHZ0WIUNbbrnlYjMAr3bZZZeifACaBJRRZ8Ky1pdpSRn8mP+eMF+tO3Rq1llnnXkVgOxTl6pIdIj32jOYf5H8PDQdqnHiIQaMcfXd7363mJeSuU2n5/rrr0/bbLPNSDWI4lpHf0ttsepxzWU8q76AzXL75DFX4eK5tj/aBKSXhPL1Sb49v/zlL4sxB6Ct28vFWn/PPfcUz66//voj7Y8+9czPjM4C5qC529bnoyst59RmAfNWuO61115b7Fs233zzqbyaPPfi3CyQwY+52W/e3iYq+OlPf7oQPuUgouCjknMSuk5H563SIyh4kuBHhLM88N8PpA0es0Fa99HrpoOedlAhYOpWl0O/eGi693f3Fq365K6fTBv85JaULjiMMERKT3lWSiv9j3bAzseMoOVLXxaYALQgOKa0JnyQLrzwwkK7Ya4K1hxuAqVNJ/02lNgZQlkivEUP1AEBg4Af8gB07L333gUDQd7eFyairABDyr0doMGOO+6YXvjCFzYOBJtsawJHpysBIKwVfezYF/wIEEOfAReAsDYQhx9+eBHSY/Ov79TxzDPPLFgdEdqExRbgh4092wAjaI4873nPK5TLn/zkJzc2CxtOOBJgKvpUfS6//PKCURNsGkAH0GO55ZYrwpk4TgARYTdAmmlKGfyY/95wmODGpTPOOKOX5s04a9ynLkLKLrnkkgIo3WuvvQrQmFaQtQFogZmGoQZQBmAY//IlUBxiy9YmIIcQNsKPgEnrBXDRXLJmdIG8g9rBmmV9NxcBli9/+cuXmLfl/GL9JKIMJN1ggw2S/RCxSoxYbRWuuOqqq6aNNtpoKOFiAMtc269NV199dbEmYeKqk2QttPawOeeqmgg007jC9hMeWcfiLd/OAiiK/ujKe9B+yc9PxgLmIO2wtj6fTE3GXwpwzwHFNddckzAuida3pUmO6QjdtU8gem79JDrfdvAyfovlEsZhgQx+jMOqY86Ts4QCbhNDANDHnoNhA8CJsomfizDgmKs/p+wnBX4E8PHH9MdCwHStldZ6UL0v/uHF6c7rTkxrPu1laasbP5vSbRektNZui25wWfZP4UhzavBS+nKd3gcGBDFMm+O4ZUXYCO0bJ/2SG1k42ZyAu+66q/jZeuut96DTM47xYx/72CWAjbKpQ8fDhrW8+RwF+BHCp06SzVe3uWA7uGUkwmDKdQlwZeutty4c/EmnvuAHsGq//fYrwI0AacKOQoVs7AA59Dz0ieu6OQfCW770pS8V4McznvGMwslkE9ofwC4MDiwQTBkhfXVJSBCHArgSIIkbXpSlPmusscbi1zyjX4ELRHSPP/74gnEzLUKnUdEMfkx6pNeX51YnY5Hj3yX4O+4a96lLdX2JW4uCzQZkqGooyZfAsc2+NQgIQcRZm+O6U6CkAxbCzKMGP8JuynXrknBGoWlV/SNrofUCAEK/JwAF78c66fRc++ZyY8eo2h91AsREXT//+c+nz372s8X/mwBdwtHWR4LbbSHMwCy3akV/9Ml73GN0acwfSxXoaB/elZqeDS0/37FRhq0PUreuuo/i9/Z2QA/1AtLGPKWnJmyfb1O+xGGSYzpCdx3G2BvYh2D4zvfNb6Owe85jSQtk8GMGR4TNh+snnUw7sSyLPn7lK19JNj9tJ8Qz2OTFVZ4E+NEH+Cgq9KOvpvTxXVN66MMX/dnubSlt8dpZNu/U1D30IZwyHnfccYXzayPpA0nLwe+xAQAhdG8wCZzU+dvH6sYbbyxOMjm/dZvgYcEPH2InoZgJcRowKPOjLHwqfMaJj7ycNNSlWQE/6vRQAvwAxsYGHa2Uc0NkVF/GbTn6DvUXIASQiBAUm3s6IByF0H6p2okTAECyeSqHrpTp/fFOWfjU6bGxYMM1bRucDH5Mx3LEKRF+5Zan+QY/+tSlSdsGE4Fzph3BOgsLW4fM0ViDzAlMj2BHxXMcFo4LgKLsoIyqp6whQEv7GIBpWRdJGTST1F3dymyKUYMfo2p/HfjRx1ZN4HvdulcGP/rknZ8ZvQWAcSGQ3pV707PjAj8GqVtX3cf5eyxRDDvf/3GsLX3qPq4+6FN2fmayFsjgx2TtPZLSbBCcajutrN548YUvfCGJA83gx+CmPvb6Y9N53zsv/eaB36RlHrJMOn3n02sZH0XOv/1lSh/eLKVfL4rnTS8+K6Wn7jR4ofmNWgtU9T6qD6EiYhE4/ZPQlDnGt99+e0HtxhJwcubETQKWhHPt/7fcckvxcwwEiX6O62w5yxLNCg63kLLnPve5i4uPenEA4nQmgBrhFn1vngFg7rHHHkVIB/AGK6IqdBqFRtiL58t1qdpE2+VDILQrCftwRXCfOPS+zI84NXnta1+7mKESm3gsF/3DvhhqTpP9Oxg+wVrj8GOBVE+WrWvnnHNO44lzUx0xguib+BMpTsCxTjhYNECmSeg06pnBj65RPL7fGyPWAOMGs7IO/ODY+v6av9aZENcNrQe1M86NQcBDk45Fm0ivPPrUpWqJK664olhbaOCEjhDQz9ro4MQ11CHOrB2u6RauFsAhkPfggw8uwMTdd9998boInDRvzJfQG+uq/yC9ZG+DucFmGFtlXSSgMdaWMJdg5I2L+TFI+3173HB17733Fgwza2ukKvhR1mUKbZV4NrRM4nsGmK0yD6u2LDM/HBDQp5FPWbdFCGeMxQceeKD4btaNRXWzd6QnB2jGLA4moj4GsshLmIK54WCiylQst0EdPLfMMssstklTGeX3ll9++QIEL7cj2h2aNuovGSehXRNzpU7wWrn6R9uwQ/1fOXFhQLkPAZzhfJfnXrTH/C6XiWVqr7D99tsvwUSqG/dtz5Yd74033rjoJ4B8eTzJs62fqmU2ldfVT37PjsaTvVH5YoXq+tY0pppsznblMRlrrL2Tcsrf/q75Ujfvqu/Efq7OllV7VcGPclv1Q+gKGTsx9pvmf7UeoUsU9WhrW9Oa2besrjazP1aLMGvh37HvHWStnvVnM/gxgz2I2eHkhSCjj0EwP3ycOD9OMef7hGpcZh0n82Pzf9k83f9fi0ThDlzvwPR3m5SuUP3dr1J6+PKLmvWzb6V0+nNT+s97UlrhCSmt8MSUHrFiSi/6P+Nq9lKXL2dWGEiZYRFGAFwY/xghZY0MgCDatr9RtonANaUu5kc45TZ48ozEST/kkEMKpkb83AeTjgS2gvj6Piny4Zxw6tuuyEWBFsomThYVc9KpCVgAbKiTUBT182G2/tAL8LfNAYcrxFoJJgppAY5cfPHFxSlz1XZOz9Da2VJYUiROjxQipVUbRN8Dq4QGKdvGDRtIeeW8vBvOIR0VeU+T0Gm0LYMfkx7pi0BU4x04CfDANDM+MCzNVd9Vz5xyyimJNgOdHk4VNgVn1boABOS0i1UPnR7OJCo18TyMTRtgm982kd4+dWmyUF3oi1AL5dLBKYe+mINCXrQlNvQAXaE+bOH6bWDHDjvskDhl4Rh21X+Y3gvwgxYGTSIAbayN2mSt3HfffQsR6nEyP/q0X/uIPOtnezFgAYCdY26d4tRVwQ9jRogeHRBroDaExpEwH1dtc0SML7of7N837MU3pZq3b+Wpp55aaMOxp5vRsO3sEX2/AOoS0OPtb397ASwBzZzAq6vbxziY5gDn1NpOqwSAZm2tntALQRUqhb0DDDDe7E+t+0CHpjJ8J9Tdumy8OdQA5rCTfxsD2ofF4GfGB4YnhpBwUAxPAHmd4LU2A/e0G9ANXNMWNmBbbfHNwSK1nxBq5JABQCh/+wzApnz8POqqvg4siHp733fQgYt612nNsGfbs+F4E3TXNsC8NUNewBVzs62fqocnbeUJc2vqJ2BVCIDrX2Gn9lLAUGO6z5iydjXZnI2VjfEZN7xhffiZZN9nDhmLQOPqmO6ad/wgY9Q48e1vsmV1fbJuC721pzE+tBkYA4SlvbPddtsVwJ+5aX33/7b531YP3wMAijLY2/i11rXN9WHLKo8f65HxbH/LNr4F/jiYosG2NKUMfsxob9sY++DGpt0kdSotFMDHok47YEabukS1xwl+7HTOTunO++4syjtpx5PSVqtu9aeyL31rSju+M6Wrjk3pynentMr6Ke11Ukqr1GsQLARbz0cbnFTY9NkY2gxwKGwqI9l4+BBxrquUaJtIHyXUbgt8OMF17egCP7wTTlA11EK9bAoJchIXjrhsbKtB5p2NnI1z+XSzrq7mtRM+z07yFicfW6Ek/rYpPfDAAwtqPF0PpwVCV4AeHDqxuzaIQAh2AULYvLCdTaFTZRsnTqWNtT5y+mBzZ8O40047FbbTh9Y2m04bPuuaTa0Nq5timtgx7OZmCvWweXYCa6NpA8thq6YQPt1tt90aAZX5GP/lMjP4MfkesNH1B3gagJmxCAixUQd+YJ3ZXHsmvr/ABGOaJpE1gXPBSbcB53BJEW7FMY6Q1TaRXutgV12aLFQNfXGFNGeVkCjHFMstQl+qIS+RZ4iqc8rNf8nmnCPMDn1EhuMmmb43rwT4Yf1gT85PnARzlpy+cmLZbZzgh7Z2td+apB8B8REuZE0DGll3rJN1YS/V02VtPuKIIxbbVdkxfqz5fcEPjmodbT/CEY1ZdrPGcvCA6r6TnC+hBgC+EIfmOBsrvrG+P073revWaO8Z5/qnLjzBeg3oBnr4BhC2JOzNGW4qA7hmnrGnecZhkzjF5pG5Js9gZDqRJ26rbr6Jvj1Nc0k9fa859KH95JtrHJmrvk1AjQDW2YvDD0jhqPv2At1i/ocei7r65ge7sToe6+Zm27PRd/JUZ8wq9TQ/fTM5y239VMdebCuvrp8AL1hPbBIHT+zh/9ai0NzqGlP2AYC8Opuzk/d938OmbaHD1THdZ9512bLpsKNu/gTb11wwpwHF9hgOV7rmf1M9+G7sSXQ6mL2rrbZaI3NoVG22pzWuY88ZdgfsNR0sTf4rPJkSM/gxGTuPpRQ0dxsxyDX6OhQfyjmIAzaWio0x03GBH3Q+XnD+C9JznvSc9LJ1X1bc7rI43X1rSidukdJyK6d0310pbfGaRfoeWdR0jD09eNYcdWg7x5yzYoPm4zIs+MFZ8ZGy+eY8lJOTDSwFtNgqLbRvzW3k1Jcj0TZnnXzYiFfBnr7lTPq5oMzaQAt3qW404mYGm26/j3CBcj0jpMCz1rQyBburPdhwNuuAkzY6p42JsVKm9HblPcnfZ/BjktZOBRhnM0tkE4gWc7K8UbcO2LRzuMqgaDgZQDzztG4THWwyIB3hUJvfJpFep4uc6ra6dLE7y6EvnElgK4fEST7A0Qbe6TcHuxzyUmd16xw7CMPgMHKSOdNtIsOYGpxdNrFP4cg6nGk7YQzwgyOr/mwJfOG0qqfbXTi+g4IfHH7rAvB0GIp3U/s5Edge5VuzOMscJn1sbdOGsuBpeWxwOnxjfAs48xHO0Vd7oCp42gR+AKndWhTOa/k9QDB7Ept+wxveUHS/cJLoa8CO8RJsCOxG15g3fbOqjq38MKjayjAO694LsCPmmzlUtaf82wSvhagC/nyvtQM7CygDuAkAwGGLvpCExmDF2D94lq3M2dC/ibnuYEabRg1+AAzihjnOKuDD34DALhtW525b3ers7X3zi93Zx/dXmBubl0N9vds2puSBIVtnc2XMBfzQ113zTqgiEKnJlk1iyHXzp2kuzqUe1oYQne6jCzSXsmL8WIt8uxxCGdMYSpK5gb0Y2nqT/erOX2kZ/Jg/24+lZBMJYlznUIylwAlnOi7wA/Dxq9//Kl2696UPbtHHnp3SHdcs+vk+H0tpvRdMuNW5uC4LYIzYjNtIOh30YeFc+MhwcKsJddNGs+36VBtmdHYbr/m4ZUWd6Xdok83hQr7Cuqt/l8bfZ/Bjsr3O6eEcYQOVtSTKG/VYC6qnvOFkCEtzaiye2ua7enODTacbjDjM1qgmkV7AIeeqrS5d4Ec59IUTh8nidLh864t2cuzKIS+sLhzHyXj5liQ/dxrsFF3dnUg31d8G2+k1ZxuNPYAl1++2raVl8CPYWej/Tv0BCvqnyaFru+1F+fRLsDICYGgbXX3br77Vm2X0Md0ifQxYbQM/gL+cSN+ostbBqMGP8im7dpfBD4doxqpnquGXwlbiynIAlnaFsKd2lbWUwp5sgg0Z15n7ebSnqQzf7DpnPPqUM8v55rApF1Aj9ClSl+A1Jx74Y/xiogBvMJhc/4ydVb4lLPIM3ZQqwDRu8KO8ZpTBD2tCWz9VtUG0owv8qPaTdwAfgEbXzAOBjAGsgDILqa6vqnYy5+psbt2aC/ihnK55p+zq+lu25aDgByAHc8lBTHnMjaIefcCPUbRZva29vlEBckZbzOOyjslkv7zzU1oGP+bH7mMrNeh8o7wqa2yVHSLjcYAfZ9x6Rnrvde9Np+50atpslUXo/+J08eEpXXNySv9rmZT+fKWUVtsypX0/MUTN8yvjsIAPtXhmtNg4dfWxRqH1wfKhxQJxejXMbR4oruKU0ZInfX008MUJqw/1Qg5lG8e4WAh5ZvBjsr3Yh/nBabKucKDLJ2VBhRfu0MT8CNBBuBhQ1rrlZDKo39Fap+6cNTH2c2F+ROgLB8RpPScvNJLixJu+A3C1etNUU1hg+bYZjmNT/W2mOWtYFkCXsA8gpE3fqAx+sAdAQPgPZ5cD5jrqYcAP9Ub3xuiJE8+20dWn/fQBOITlq7QjpARAME3Mjzbww1gDtLFxGfRzem8sCjM1PrCLtQ8AAuDTvio4xqb6kLNWBoUCzGsqw3yqc6hjTtJawLQK5kf12vc2wWsgIDALu8nBoD2D77k8MUOFpYX+SowJc1VyiDgo+KEu9gp1e/Dq2C0/Wwd4lR12tm/rpzpQr628un6KNcPhUGhhRb0cBGFtOTAy99vGlP4G8tbZvI7lUw17wWYX6sFZr9pFvbrmXTA/moCkQcGPOsHrUdWjD/gxirKMjxDkr4rKqgOmz0KOGqiu9xn8mOz+aiSlWQSh8D4+6N2R/JvglJi9DH6kdPuvbk9f/clX0yqPXKUANR71sEc9yP6//v2vE62PTVfeNJ2wwwlL/p62hz8bvjilvU4eSd/lTGbPAoSwUGCh5UTbJpU4LZyG0MuYVLm5nOmwQAY/Jt8PHFlhFmjGwRjjGNGbibAB316gJGc6bpNyosyxdviAoRUbdpo2ofmBncZ5IawodrxLpJfGRVdduiwUoS/CXdQvbmiJMASHCXWCv8FKsUku6+xoJ7CGIySMxMlwl8iw/Yr8hL0QhnSi3pQ4ZByvEJMGIhDqVEbUf1DwQ7gAardwPM59Vag5bFKuU5/2W5vpYmDCYKZIwhj9DFAzqOaHUKe4fYuGTJxcRwhEnc36hr20OarAIONMv5bHvb5mKywmc0FIGOfIzzBoACB14IeDB/UqMz+MgbYygPsRSlHW/DAHOJ7qZU8b+gjAjzLzo20u6RvjmIh2zFf9i/EibwwloCAQEGhnnAjPAgw6POkCP6qaDQ5igCpllkD0XduzXeCH0M8uG1bHSFt5df0UN9cBSyP0L4BS44H+F6FMmjRdbCIinnU2rwM/AjQEWugrZRLXZcc6zY+ueddly0HAD20FeFvzy30KnBlFPfqAH6MqC1OPXl55rcGoM8/M6bq1sOsbM6u/z+DHDPYcZ8xH3IYAVamcoK2opRn8SOkdX3tHuuLfr0j/8bv/SMdte1x6zuqLNijl9PovvT5d+7Nr02V7X7YIHPn2+SmtvUdKn3tNSjf+SwY+ZnB+5CpnCywEC2TwY/K9yPFx0s1RFwrCEcc8EDctPMHPnILrGxoaxBg5GL67b3zjG4tbKKTYfDsl5QhzXEKMHPMhdCfaRHr71EU4S1ty6m2DzsErCyKG/ogwnjotIc4h54gDQkuMU26T7OdOzSMEr0tkGHsAoMSpIphcJ5Cp/oCU008/vbB1nPiGDgmn1HW76s/OnGSONRYIYAA4wiHnnOkTp/b6RVnaSfgYy0b+HOY6oeaqDfu2n2NEm8V+S18LBXIrjjphTQCWhGsAmezXhPD4vxtY/N94IhgdYTKYMW70kI+2xu1Awp/KSRs9I3+2FQ4kbz8r580uxDoBd+wvHzos/h/vsYlxIC/OrbzUAUCGfWTcOuk3johHK4PGiTZWT4rVWX8D3QB9nNeou/HcVIa+0q/y1KfmjHlFB8Ved8sttyzAwhBrjL4P8W22aRqLwDvtoOnB3toFwDQnHGYAsZShTcrBOsC4wlIBZpZtZb5dcsklxfijo2Oc7b333oXziFmlzQAwAGfTWPd+9VmHluwWfWe8A+3YGhCmT6w/2t1mw7q1oK489a3rpxAcZ3frGaDSWgiEdLhKJ4jukZuj2saU+QD8qLM5LTUAUbwPRLGeWF+Mf+PMGgCwpUWBvVEe0/qgbd4Zq31sWQ0jDl2XKMs6D/yypgA+ACDGhP4OWYG51oPArDlnPMUaQdeoLoRprmUZP8BKYx+IFuGH7A7QKl8sMPkv7+RLzODH5G0+5xJtrEwEiu3VZCJBNReqPsAgYS/rn77oqtM/S3+WNl1l0/TB7T+4BPvjup9dlw689MB0+GaHp5eu89KU/vu/Uvrfm6b0sOUWXWfrNpcNXzLn/soZZAtkC2QLDGqBDH4MarHRPc+5RI8PloLQAP8uaxxw7NHyARnVeOnyySNxRY5D9f1ybdtEevvUpanlnBkn98J1qs4YZ1KqY7Nx4LSJ4+g09vvf/34RvkIHpE7noa7+nF2gkQ03ZwgI4bTdKf+0p2Hb39bHXW1mL2MOE4MYtH+z/yT128p1iPECxNHnxjBAIrQwutrT9Pu6MjxbDnvBNDG/ukSr68qojsUI32HXpvkqHyfw2jpsH5qn1ok+dR7k2bo2NtmwyeaDlhdrm3FY54h39X1fm1fziXb17YPo677Pd9V72N9Psh6jKGuu/TusnabpvQx+TFNv9KwLxN4pBpS0qmOQwY8/GXHXc3dNd/z6jvSIhz4i/ed//WcBfAA59l97//TT3/w0HfLFQ9LyD1s+nb3H2YteuvjNKV3zz4v+/dwPpbTxAT17JD+20C3gg2MToawXRgAAIABJREFUOsmNqI2U+V3nbCx0e+f2pYJdgHrtpGzSejPZ/nOzQF/ByrmVMr1vY1wINXG6HomDUtVWmN4W5JpN2gJNt49Muh65vGyBbIGFb4EMfsxgH0NHKVajrtkch4gZNI8QEHro0h72EqyOV6z3ivTaDV+b7vnPe9KJN56Yzvv+eelhD3lY+v0fFglaHf3Mo9Oea+yZ0g2npXT+6/80GrZ7a0r+5DRvFgA4oH62pUmoVDuxRBVEjS3Hv/c1jNNXd8Kbt5Gq9Y7T3fg9cSqnraihb37zm4cqt2/9FvpzVdtqb/n0sto/TvL7nN6N224Z/Bi3hceTv7DUiy66qKASCxkQ3lC+CnU8peZcswVm1wL0cGh9CIegCyPUSihOTtkC2QLZAuOwQAY/xmHVMecZp0riBOsSFfKlHfxourr2zvvuLAROpYf82UPSQU87KL32Z7en9PUTU1pl/ZR2+IdFYS/S8o9LaaWnjLk3c/Z1FuCQijO96qqrCidCDG057pmaOMFfiu3iU/tcXziMpcWeEi0k7hb0cCCGOGqhZ6jBqMBiiuuu1FWmU1DXxomD1g5xwQQU6QOEwJT2EHXD6BJrKxaUwwR0QVsX/zofYlQAVTHQBA4JoKG9dyWMFdcOo44DEQAN2hw0an0rztQzBOjQu212Qy+hnD8qstNj8ewEAIdJbHvdddcV40S51c21/rFmit0XMohRN+ztQMPUr+mdDH6M0pqTy8uYtSZEsjY1xf9Prla5pGyB6bVA9aBjrqE109vSXLNsgWyBabBABj+moRcGrANniKP0jne840FOX77qNqXzvndeOvJfj6y/ujal9L7r3pc+cesn0soPXzH98y//Kz3lp/+2iOWRmR4DjsTxP+40iCAfITz3k5cTR9Z4P/roo3tdXzhobYEcRx11VCHaFfo6HHdAwN13313MPwwODCwnVu6BdxVcUyI+SFwOgFC+aiyev+GGG4q4Z6rbISSHMQIwIdRGgX2S6corryxAGwJx6OrVKznr6kI8jkAhUUfXfhJrc0uAKzEx0tiPWBpxQmADJg1gia4Au1aZNYTLtB2jLQS6hrUBoThjqY56jx1ChG7//fcvROWmIWXwYxp6IdchWyBbIFsgWyBbIFtgIVkggx8z2JtOY52uEiKqqm07dXJCPEltgkmasEvwNK6uXfMv1kyn7XxafdXuuCZ954zd0mr/ndKyD102pf0+ldLqW0+yGbmsHhaIGwmEnVDfpzJeThhQ6OVxd3mPLAd6BPNEqAu18QgtiysiXW8YVxDG1YucdE5/U+L4Az0wVtwoQVE+kt9x8Kmpl3/u99qureWrKgdqyBwfVj7wogv8iDj/H//4x+m9731voVciBIBaOrtgslBUd4uD32NXeAcYIgnhK7NbUKGVi5Wh7XMFP2hnEFt09WHVln6nnvPFsKnrogx+zHHg5tezBbIFsgWyBbIFsgWyBSoWyODHjA4J4IdTUVe4iSnmiHGqXBW2UG960VVd4Addj5NuOimdtcdZaa2V1qrv3ePXS+ne2xf97oWfTGnt587oKFjY1Y4755/61KemY445pgD0ABJEfV2Fhy3g2kLMjHEkTAG6G//4j/+42CnHzBCCUQ4ti3vaXRVWfrauTupvjmJDlK+YxApxnRpQpcp+wHBxNzu2VxUAGke7q3n2BT8AHa7ke/WrX10wXOoS8Adg5Wq3NpaM9Y09XPUIkKB70gf8wODQZxKGTRkEBrRg62CduOqtzPBw/eRqq622xHWgk7BtWxkZ/JjvHsjlZwtkC2QLZAtkC2QLLDQLZPBjBnuUs/XWt761uJfZLQCcQHHxHAYnqu5zXqi3A7SBH/Q89jl/n7TDE3dIR2919IN79re/TOmjz0rp599J6S/+KqWV/+fkfb8zZ3AULPwqc/oBezQwONRCQDAB6GGMW9OGEy18gw5F2ZEHBAiP+MxnPpPWWmsRuBbgh3/XhbOUeyqe5aAL2QlGCdaBVMccwSwRjoGt4I77plQnrNr07CBCsX3BD6AUVoU+ouPhek2sHesRO7pGUF/6nXYAeTBpxHcDs8qaIJgxrtZkH1ofXeCHtl966aXp4x//eAFwKEs4jZChLbfccrEZgFe77LJL0U/KlIBs6qwM68u0pAx+TEtP5HpkCywMC9DWsE+kZbXOOussvsp5YbQut2IhWsC3HZv0+uuvLw42nva0pxX7B1pKl19+eXEYNcx1vOO0lf2ja5XNM4csXeK9gz4/zrovLXln8GMGe5o2ABFCp8ff+c53lqD+f+UrX0lOkYcVB5x2c7SBH0d+9ch0xR1XpMv2vqy41rZIP/xKSn+1TUo/+1ZKn35xSr+9N6W9Tk5prd2nvalLff2EWQiR4JiuueaahX7EhRdemDAy5np7AoeeQCkdirrkw2V+CWWJ8BbP1QEBg4Af8gB07L333gUDQd7eB1oqK8CQcp2IJxJI3XHHHVvnNRAUG6zrhhx5Cy/BQOljx77gh+eANPoMuADcuPbaawtgVkgPMAN7I8ROd9hhh6Kufo/RAhgBygh3IQ5LRNZmpw/4ISxI3oCp6FP1sTnCIAk2DaAD6GGzJJwJ8AIQsY4CaaYpZfBjmnpjNHUxD4w7Yr91Ar+jKWXJXOajzHG0g4MA2HTTHaYWseucBrOAtRXz7owzzugMYxws5/l/ej7G+XyUOQ5LT+vcsqc58sgjC/CAFpp9gp/ZA9orOHDxb0Ll05SIrNOpw9h1kNN1WFf3/LT2yTTZeS51yeDHXKw3T+/arN91113FKXFV9+ALX/hCuueee5Yq8OOiH16UPnXbp9KNd9+Y9nzKnkuyPj6+W0qrrJfSjWemtOJqKe11UkqrPG2eei4X29cCdXofGBAnnnhicZoft6wsu+yyydWkgyaOMWe8DGyU8wgdD5of5Q/XKMCPED518gb0IGD85S9/ubhlpKrho04Brmy99da9Qj8GtUXX833BD2DVfvvtVwAwAb6GHZ3OuLUnWDQ238GyKOePLQKsOOCAAwpwKm626mJ+CAniVNoIPfnJTy6a5IYXGyf1WWONNRY30zP6FbhARPf4448v1tJpETqNimbwo2tkzt7vP//5zxcaN8ZfjFNrHdAOIArkHXWqK3PUZUwiP3YCegBPseDG6fCMu08mYS9r4nrrrfcgx8v+8W//9m8XHPiR59bwo2qSc6tvLYXRvvzlLy+YvnEwEu8So7cGOAi2fxjnWtC3vtXniL8LAyaa3wV+eDf2OvYxnp/GPhnWFtP4XgY/prFXOurEeXJTAlo+GmOIPrpaEtIoJGYcm6hpMFUd8+NVl70qff2nXy+qd/Qzj057rrHnoqre9OmUPnvQon+vtdsixseyK0xDM3IdOiwQeh+YCccdd1xxmwsQQJgELQe/P/bYYwsgZJhQhWHBDxss7AasjQhBGZT5URY+FT7jthh5EQCtS7MCftTpoQT4IQzPmkXTRCqHBwVjhI6K/nWis8022xTP/eAHPyiYGk59hEBhavh9NdFaASCdfPLJS4wHwFj1nbLwqSt4lW/NJNA6TSmDH9PUG+Ori7XM5v6II45YsN/t8VlvPDnPep8Eo27fffddasCPupEw6/04ntE9/bkav3wZ33+HFXV7PPppgAXf/GkEP5oO0JqsXwU/pr+XZruGGfyY0f6zMQZ+xKKwwgorFCciHEI3GtSdIM9oU5eodhX8oPOx9+f3Tvc9cF/x3JFbHJleuOYLU6Lv8f61Uvr9bxa9v+NRKW31hoVggqWiDVW9j2qjzzvvvCQcxFjvk2yCiGwCC6Vbbrml+NvJmERU1XW2wSKhS+F0jMP93Of+SRA36uUEMtD8AGqEW/S9ecaJxR577FHccGLu+tBXhU6jXRH24vlyXartvv3224t8XMPblYR9uCJ47bXX7nq0NtSn7qUQPMXwCHHS2ABguRCtdapBm6N8WuPfmB1ookDbcthOX/CjiZ1C+wNYUgZMQs/l6quvLuKFaYA0hT91GmeMD2TwY4zGbckaOIk9aexhZ9DWGvR7CrC0mTW3MZgw1cqaPAA5YrzGOuo8rZqm25SE4GGHrbzyykVeMZbd+uZ3kvweeOCBYk0UC1/Wz6GV5KQ0yoym+5lY+nvvvbdgPS2//PKd7dQGz7ON+vi/9+Rdrot5p23lupRN3iZM7LlymzH02Kra3vKcjueFDbJRrOPaiCaPKQuAVXeAeh2AGvWbS5/0GbE0N2699dYi9K4qymzc6ENALNuFTY2jKsOx3H+YbaF7wE6o9r5FdZT7MvNj1VVXbeyncv7W5RhT5TrqF9/K6thqskOeW+0jxP7EXNffDnyMU479QplbfeaHZ2J/ZC9hT1O3/hp37373uwvgmF9QthG7WWM8E/pmxl48Y66YZ1Kfda9uzSzPifLvlSmZPw5XquzhJhtUwY+69a7cJnNOWZ6rOxRqWmOb1nBjbmlKGfyY4d7m7HAC6X9wYjhHRBgH3ajNtwl8TM8555x08803FzG9Fv2mVAY/brvntnTgpQemB/77gbTBYzZIf/0Xf12InW624lNT+vDmKf36zpTWf0FKq26yKLsNX5zSsivOd3Nz+T0swJkVBlJmWMRrgAssAowQjgktEJttyYbcXBDbbMMrATiqglNdzI8Iu7FRJrYaycb1kEMOKZga8XMfLewE4RObbrppj9alQnROPpweY7/tilz0SXoU5oYwjUmnJmABsKFOBMjUz8feRmXFFVdcvGHBsgixVmKoRMvc3uI0x+YhWDA33XRT+tCHPlRsRMqpb9iLvtYfwCrAizWQ0/f+97+/CLfhQJUTTRHAEx2VppOlSdu5Wl4GPybfA0CPt7/97WmDDTYoxofwLPHYWBm33XZbAd4RKjZWaduccsopBf2aPhCKtpvWzBfjy1zgHNqgC+My3oUiCHG5+OKLizXEN08/A2blwxkFRFh3rBGe9W+gp7l0+umnF/NHOdbBU089tbjxjX6PW68401hM5oL9gLqXywzA1p7B3LXGWlMALzbLtIXK102Xe8D81m5lAAyJ+XGwlSdcjV0AOaFNBDjSdjc2sQ+HvkuY2F7Aum5Tb96aw2zghJfzLyQOUy6Aonjeeu15Gj/+AFo5BcIK2YJNL7nkkmKut2kEyGcufdI1YoERdIzoO9EZwlgTmkeUWZsBwwFKb7TRRgUgf+WVV6arrrqqsH0cdtE6YGsHYL6Bxg+wxHfIdeLeYQ9hor6H8V1UP+CH9bppzHjG+HjXu95VMCsBSuxvDO66665JaLU+sc773gFyrNsf/OAHGwF8eea51Ty3zAtj2hjwvQTSWQ+23XbbAqBfCHOra26Ufx9sUNpIbbe8ATD4C8agtTDWBkAnJqi1xNzHNMWYN/fNwe22267QDLJ+Y47YYxnT1ixz0tyTlz2aZ81RIGrdnPCdkOIWOeuztUreDnS0ZZiwFwBzeb0rt8l3xXof3wVrvD++FW1rrHea1vA+dRykD6f92Qx+THsPLeD6WbiIP0JjbVh8oLtuywjwY7u/3S4d+a9HpjVXWjOdttNpfxI4xfig83Hvj7Kw6QyOHaCFDwbngOMLObe5i8QB8PHiWMRVsTa5Nn8cXX8DAG+88cbCUfDRqqNEdoEfyvOME4i4ZjfqoF7CN7AVOCER00nnYhDg0di3gS3f+lLXZdgmPsie7VINH2WX22DbQPibM3fggQcWp6d0PZyuumbYJppzY6PmgwyEYBcgBAeS7YAjHEUnMLHJk6+NO9CDgwnMKl/RzREDCmFn2ADYEPo4+7tJ2d2mPzaMTkLdNGOzvvHGGz/ILCF8uttuuy2+9WWUthtFXhn8GIUV++fB8eUsc0pDJBd4ANSw1mAHASQI9HIIASLWG5vo7bffvpj7NsDWBmsHsMMprvkiDxvpOmpzHbhonpxwwgkFw0KdIiTLumhTbaPrqugINQsnwXtADZv5CBeslik81rrKUeZYxC1MwMyPfOQjDwIgw4KYXTb2BKhDQ8faBQwxN4FDwiw4EcARKULMlBUC7U3CxDblrqAG5mgjwNLaAwDg2JirVb0KtgMgxxoaIYI2+eyjP7BhOUj2G2wphK6LJj+XPmkacWFndrTmAQ84U8ZbiC9H/TlqYQN2pR0AyACYAZ3Y0poZoZL2UNplvTPe6kIQo15dYwbgZL3mWMWNWN5xexZb6xen2cIU2UmoorkDwGn6/uW51T639B+QzvyKcFqXF/jGmi8LaW71WZH7gh/lvOq0bOybrHfhVwRz13pungAJAUz8Cs/YN8ZctEfwHQAIm7ttc8I67XsQhzrqFX1m39YHWKj7NjS1yd4oAODQFrEm2IO2ib/7dvk+Na3hffpmoTyTwY+F0pMz3I6+mgkn3nhi+sBnPpBWfsLK6ZeP/GUhbnrE049YBHxc/aGUHrdBSpe+bRHw8fKLsrDpDI+JQavuVJKjjQ3lg2czbMPoJLUu9QE/bNw56D6KVMbLSXliTjnpQmaGoQw65fFh5iS1gSYcHU5XgD2D2mbSz7ON002Oo3CXunhdGwunNcAczlMbDX3Q+qMOCwGoo4qX87JJAOIM03eD1mmY5zP4MYzVhn+HE8fReMYznpHe8IZFIZI2vRw9wByGgwSgBQRiTNg4A/rM3/JVzrGBrtamL/gRdeGAlkPp4n2OqN/FKf7ZZ59dgIxSdcNfLdOmWZvK7/SxWrDVrHvWVk4agDPCIeraFgw6wORHP/rRQny4SZjYOge81A5tqGOglJ0Ba7LQRGuH54MxCgR3cs5xB5Zi/u21115Ff+nHPgLZdeBH3z5ps6XvhT/aBmTgLHFyIwww9kIA/7BB1a7s5PsGeCvf1uV5zh07YwVhDAAoqo5X15jxDpYeoA2IJHHuOOcBwFTHWNf4yXOr3ULmCdCSBpi5RfMKaB9MyIU0t7rGit+HeHoX88OaCxi2/vYBP9p0NRx0Wf/NLaCiAx9zFLMD26lpTmA8EbG2n/NvDCxpUA2PQcAP62l8YyK0GKCt/m3i78K1rY9Na3ifvlkoz2TwY6H05Ay3oy/48ZILX5K+9fNvFS3datWt0kk7nrSo1b/8cUofWCelhzwspWWW7QQ+bOIsmKN0uGbY/Aum6hH64G8nmOuvv35j22wOfaTixoW6B+P0lYPeRr0cpwHpdwBgOF5lZsQ4y8x5T4cFMvgx2X6IzSeHuhqG5ntRZhxhpzlpxy4DgEgAPUwogFoTg7Ev+NEU7hU/VzbnfpgNP/YDx7lJY6TN6k6ogSYYFa6cFe4Sp51Nm32OsivKlcnJbxImBpbawGN4AGfqUrm9sS4DNQKsincizh+rgkOpTNduA62wLZr0leL9OvCjb5+02Y/TonwMOsDMl770pYLhVgU/gPZhg6pd2ZMdqrdc+Ln82Bn43AZ+VG97KYMZGInYO+Wbs6JNoe3heQ47sKoP2zHPre61zD7YPPEHa1GyjwGELKS51W2JVDjnwrKAlk1AKOADu+3ggw8umFx910IMPCwzDOFyCnAXk8+eC5CBsYflZ641zQmHPYDB6ro/TvCjzGapgh9d4u/a2bSG9+mbhfJMBj8WSk/OcDv6gh+vveK16aofX1W09C1Pf0t6ydovWdTqM/dN6TuXpPt+/8d07/bvTT9dcdPi9Kjp9gaOr8mPnt+1CZphsy51VQdWQO1R+3wUQ/thLoZAKaQBgNJowzrJpD1olz7sC1nEeJI2naWyMvgx2d4K5xvzo+x8C6uz0Y4TPeAq0ANjKEIuAJMhpCufMvPDPPaNw5DgjKMmx3WGWlh2tDn0Ttc5xnQhdthhh8WME88GlZouRDA/2hxZZVY34W6souVQZX7UiQOXewAFn2OG/o254KTTushZAM7WbfbDJt7FSBDSgnJdBV6UbVPOkWHLssNTtn/ZwVlttdUWs2LKYFPYG6NCn8XNUb776u7ZCC1oGmFz6ZOmPOOKcyFBweJTjhAYugNsxZZ+1wZ+ACVQ6ctXeEe4E6exyvzAIBD6QwOkj5NI70MdMT/KrBH1k4Q36h+pCaSq2iDPrQcLb5dthGEgtMv4tCcluuuEniCxvYxQqeq6Matzq8+qHmFSGBfmRx2DF5vIfg/waUz2BT8OPfTQIqSw7kZMwB9w2HoGYKCJFKySpjmhH+wRJ8n8aAM/2sTfrUF0hZrW8D59s1CeyeDHQunJGW5HX/Djoh9elA7934emdR+7bjrviPMWtfiG01K64O9S+l8PSd/+9fLp1Fsekm7+7zU67/4mFCseW4xlk8DbDJt0qay60z0fBQi8DxwnIja+czGIjYe8fGTp0kwqcU6AL6GXMalycznTYYEMfky2HziQNCc45qjD1hEJy8HpGgDSBld4HXCCk+7fNpQ2zJyW2IBzQEP8GCjge+NWAt+cqhPDSbdeKVfoBgq1/zud5IiGELD6yZdTWtb8GBT8sKY4qcRYUY7NvW+wNgBcnHTWJe2goUTYOZwRG22hhmXwg8hpaH4IEcLmALaIse8SJiYyCAgAKgXYzD5CEInGVh0caz79J/oYcXOV0A/5cPSBRcIJMEG00Rouny7wYy590jRq6ZegzgOAfJciJEgfAxEwU4A/XeAHzQ8n0mL35Sf57vkZNhA7l/UGhP2wKbYQMKjLSQQ2ha6NE3C2c7oNQBECIMyTTaW+zI88t9rnlvVF3xsHEb6mn7B4yuDHrMwtAKt1THva2LVtK7y1wpgFUhjrEV7nHePRnowYadhL2Iq10NqB1RG6XjRqAhw1LzA/HCpVmR/yDYDSuwDuddddt6hiWeupbk6EKHZ5HSLEH2v9s5/97M6P2SBhL23gR9saa71gi6Y1vLOSC+iBDH4soM6cz6agw9p0+KB3pertG33BD/miXRIKI7i2xnL3pw9s8J10128flg67ac103389pFB2hghXKaHVOkHabchs9vre0NHVrvz7+bOATbb4UB8m9HT972SMsxBOTNTOh1NMOG2ISbM55s9CueRZs0AGPybfY9YGJ+scVbH3bqjwPQF2AEYAkr4d1hfgB8DABh9Fm2MoXIbTYoPpHRv26667rgAZrDkYH0546YT49nDC5cfhBaxikwhXcOLu9NezNtHyp7tgg688DAEsDCET6iScQ7gIZon/27yrv7yEfVTLxMTguHJk6TrQedhpp51aQQGbcw6a59WdXYA6HGV1j807Z4cTTreCwww0YpfQ2mgTJmZ/gtacJ+/ZG3D2OSxuYREGEO3l6NgHqIO+idBE+xAshwCJgB3a5hSZrUMnpG10DdsnbXlyoIBlgBz9zRHjxKgnB2/33XcvdJA4vHSSjBH9o5+j//bee++in71L8NQ4YW99jCVknAArjB00fcC9myt8A+XXZ8y87GUvKw6EjDOaIoRMATQcQawoTqFvq7TzzjsXDl6fkMw8t7ZoHB7AD3OGo27smivWIf82NmZtbmEmWevsyTbccMOhF3JzxpwHDAJsjUEAhfGH+VYGMT0bt82Z876fdDusm8a0MGg3PgE+rCfGsvmENRIpbp8zb8pC034PNK6bEwFARsgZtojvhjlpvsVtV+ZtUwoNj/I8B96W1zshldbp8vqu/dpkzTDPCU5rk/rXib8D6NvW8KE7agZfzODHDHbaNFbZhy3unO6qn9OHMoo7DPix4Vp/lU7Z5Nb0qIf+IR1201PT9+5bJDJkI2BD0QV+eNYzPioWicz+6Oq16fy9MeckzUfCBtemUriTkzsfOBsHjgcBqwiDMlZ9QOIWldz309m3S3utMvgxfyMgvmeYGOVvVd8aOT13IMCJIVrYpYtg083hthGvlhd1WWaZZRpvOupbr+pzIQ7sUKFLAyvCT9ikrm3lk0tCqESH2/JtEyYetM1h77KNIkxDm30nqvuOLpuNq0/US31CP6OrHm2/7+o/v5eabsjqKtveTEhSn/HRlVf8Ps+tB1sqQrXMrdhHlwW7F9rc6jtW4jlzxr5eGJADTmBe03pVHrPGrgPZPmtwuSzvNK37bXOiPLatRfoS4FAGWAZt+1yer66xXWv4XMqatXcz+DFrPbYA6zsI+HHAZiumJ2z9kvSup95Ue6uLUzfxqBBni4/FqGmTwfmFFKMQV2/zWIBmzk0qWcA4gco3iWllY2ULzLcFMvgx3z2Qyx/EAoMK/A2Sd342W2BptkCeW0tz7+e2j8MCGfwYh1VzngNZYBDw498OWSE9caVHpOX//KG1t7pwamkkiGdGE4Oeo95iBZSptyqIaoiajPnRFQM8UIPyw1NnAYh36LygYYqvRzHN4MfUdVWu0P9YIIMfeSjMigXQrC+66KKCpu97K8SifA3rrLQj1zNbYNoskOfWtPVIrs9CsEAGPxZCL85oG1DZxCyLd6OyLAEoxI9WY/GKX379xJQuecui1u5/bkpr7PiglgM/xNyJtwtBIzG2AXJEfJ4X77///vT6178+7bjjjkXcak4L1wJU8In1ifck1ifkyc8y+LFw+3zWW5bBj1nvwaWn/g4wfE8jDRpisvRYKrc0W2AwC+S5NZi98tPZAn0skMGPPlbKz8y/Be7/RUof3CCl3/1qUV02emlKe364Fvyoqt8HyCH8heBYxN8F42TrrbdeLJY2/w3NNRiHBQgFAj8ogRPny+DHOKyc8xylBTL4MUpr5ryyBbIFsgWyBbIFsgWyBVLK4EceBbNhgXtvL+pJSA2ldvH98iuutkT9665xC5DjZz/7WTrttNMKJXUpgx+z0fWjqCXtF9eQAcKEQL3vfe8rBAYpevdRqh9FHXIe2QKDWCCDH4NYKz+bLZAtkC2QLZAtkC2QLdBtgQx+dNsoPzFFFgBcuM/eVYJ1qQ78oLiMDfKXf/mXSzA/ghGyxx57FNdm5bTwLRBq125hoBbedcPBwrdIbuG0WiCDH9PaM7le2QLZAtkC2QLZAtkCs2qBDH7Mas8tpfXuA34QOiVo6d5rya0uBx10UDruuOPSM5/5zMWWc2+3Z9/xjnekTTbZZCm1aG52tkC2wDRaIIMxdGCcAAAgAElEQVQf09gruU6zZoG4BhfzU1p77bVnrQm5vjNggRhn/m5LD3/4w4e+ejjyjStV85iev4FBs9CV3z/60Y+K63cdrnYlbHOMY++ss846xU2Ug6ZRrGfD1H3Qek778xn8mPYeyvVbwgJ9wI+zzz67CG3ZeeedizvqP/KRjxQq9FtuuWX6sz/7s8X5AUUIXp500km9Fq7cFdkC2QLZApOyQAY/JmXpXM5CtsDvfve7dPXVV6f3vOc9xeHH4pDZSqM5BA5CrrnmmiI89olPfOLYzTIfZY69UUtpAcbZN7/5zfT5z38+vfvd7y5uEdxuu+0WW+Pb3/52Ma4222yz4iBu2WWXHdpS2Mxf//rXFx/oNY3poQtYwC/a73/4wx9On/zkJ5Ob/4ZNP//5z9P555+f/v7v/z6dddZZSxysNuXp5h7+yRlnnFEc0K655poDF993PWvLeJi6D1zRKX8hgx9T3kG5ektaoAv8iKf/+Mc/FggrlNR1t8Icqumf//mf029+85v0d3/3d0uAItnm2QLZAtkC822BDH7Mdw8sHeX/4Q9/KIABN6wNsxmfBSvZDwA2HvKQhzSCH+zAOXUownF99KMfPdKmyfeSSy5Jhx9++OJ8x13mSBuQM+tlAaHXW221VeFcv+QlL1ninf/7f/9v+tCHPlSAI8Oc+pczC806t9dl8KNX1xQPAac++9nPFjZ78pOf3P/Fmif1p5sigSllVnlbprfddlt63eteV9w8OOx6O4q+x3x/8YtfnI466qjedZ+Tsabs5Qx+TFmH5Oq0W6Av+NFlx7vvvju95S1vSW9961uz4GWXsfLvswWyBSZugQx+TNzkS2WB//Ef/5He+MY3piOOOGLozfgsGA7LU5ovR/Hcc88trlefr/JnoY8WQh3bwA9MZKyPgw8+eM7g2igc4IVg7/lswzDgh3cOPfTQdMIJJwy93o6i73/xi18U4Jz1qC9wM5+2HnXZGfwYtUVzfmO1wCMe8YiCqva1r31t6HKcAkFdney86EUvyqyPISx55ZVXpi9/+ctp2223XYLaOURW+ZU5WsCJpuS0Mqf5tcAo+yKDH5Pvy/vuuy+hFf/5n/95UThnxQltCCMLU/j+979f/O4pT3nK4mvTy+9hF6Cle2f55Zdf/H2xYSWyLebfdeuekXdcve67dM8996Qf/OAHxYnkSiuttPhd5f7kJz8pYsyFY3j3SU96UvH7pvciNlxdlfPAAw8U5Wub76ikrWjgrgAfhIYdmgORt/oss8wyS2gZqOv3vve99LjHPS6tssoqS7Av1Y1ewU9/+tO0+uqrF2GqZXYmW3ESsDadbIeNqm3SP9Ff2lT9fVnQOsAPBx7qK5VZoXXvsnv0JRv6t+fKYyJGKRDp1ltvLer7hCc8YQkxbSEPRNe33377JcCPtvr2tUFdv3bNnHL/GaPGr5+Vx6M8uuaDd3784x+ne++9N62xxhq1WhblZ2gjlOfEMGNevZRnnri2Xh7y1JdSuTwn6zHWoz3GpGeFnRgfj3nMY7rMNdDv68CPj370o2nrrbcunN0vfOELaf311y/mhNQ2bqLgmEva+9jHPraYD2UHuGlMd1V8FOuWMsr1066qkHzXfG9aK/SldeKuu+4q1gn9bt2Tf9ua2NTuYIRXx/oweSmjCfxo69My+GGtKK9f1Xo3jeUm8KNt7MfciLXPsy996Usz+NE1SfLvswWmwQI2e1tsscWcwA8xdyhfr3rVq/JtH0N2KvDDRu5LX/pSBj+GtOGoXtMPkr7IaX4tYH1CIx0FEJXBj8n2pU2h03khIAD2tdZaK33lK18pnJYjjzyycFqABAAuTvc73/nO9KY3vSmtt956RTiDPgdaPPvZzy5uDzvnnHMSivPRRx9dOPeXXXZZkfeKK66YNt1008JR5rR98IMfLDbAb3/724ur3J/3vOcVMeHist/2trcVzuXHPvaxIjzTu+j03/jGN9L73//+wgFqeu+HP/xhOvXUU9MFF1yQXvCCFxRaAwAbjtKrX/3qtOuuu6abb745GWdnnnlmUX+bcQ4qB6Mt3XTTTcUBwnXXXVd8BwA6F110UQGgcFKcbgvpoLV1+eWXF3+OOeaYwtEU9451udtuuxXXjlu35MOeABRXkms7kXLOjhNSm3Tf/VtuuaWxTbvvvnsB7uywww5J21HRTz755MIpl4AfX/ziF9OznvWsIj+AxL/8y78UMfv6mjOtTZ6JdgD4tYWzyX76Vd5CZv1hJ+3Uhw5Tnv/85yffRv3lOnXXqGuLw5p3vetd6WlPe1pBNed4E2QHaJXL5BzHtezD2EC/ur2uK7Gj+l9xxRXFAYZDIHUyPv1bO4QEN80Hp8XXXnttAZzpS0CdMQRYe+UrX7l4X2Wcmi+vec1rClF5duVovv71ry8c5kHHvKvpAQnG8S677FIIR5oXxrTTa+Wxs3kJdLMW67O99torfeYznynAq/33378YV8a7tldDU7ps1/X7KvjhhP2f/umfivFcDnPoGjfKMb+NP/U2l4Ry6yPtMle1nR2NpT333LMYe1dddVURWmPNaUvynOu6JX/1MQ9ibpx++unpsMMOW8yobpvv3m9aKwAm+tuYtiapq3nlj7nRtCaWwa5q+71n3KvzxRdfXIwZYMQwedWBH336VHlurLQ2GIvGhHUKYPo3f/M3xVoqNY1l3wffH31fDnlqe15+vj+f+tSnir4BNFtnaZZYAzPzo2tW599nC8yzBUYBfsxzExZE8Rn8mJ5uzODH9PRFBj+mpy+GqUlci27jzaGl00DFn/PLSbJp5jxLNo2ces6rfufQcQI5X04mARr0HThanJFHPvKRxSnbV7/61eLdO++8s3Ccn/70pxeO8ne+850iL8/ZpNsg2+Cqg9P9N7/5zUU5gPsTTzyxCFWRb9N76ll1xEL7Qh4huqguyh+E+aH9wKDnPOc5BegBtCEUSmScwwwk+sQnPlE4oHFKCTwAwoh3BzawDZYM/YNLL720eJ5gJHCHSHk4b37mWW3mMDS1CYgTbYh4djYM5xb4cfvttxf9GswedWVzYBNHQt4YGmVbeA+QVc2boyLe3ykvMIUDyKZsrN+MBe9qY1DM6wRXq2Wed955Q9ug3K9d4x+wpw3lm/EAGvvuu29hf33bNB8wRLzLqTd+JU64vgWq7bfffgWwwy7AEH3AYTNm2QJowuEbdMzLF9hivAaoZdwAQ4wNB1qccGVKbAtUA6ABOzh+QDRJ+++4446xgR/KA5xef/31heOuvWXwo2vccFABPcBLjirGB5FTIAdQE8hnnGFPxe+BrcA1cyXa2TYOgIXDrlvyt/4ADYEU4bQDFdQHyOBnbfMdUNO0VgBKOezHHntsAcypq3Lkp8/r1kTrRBv4UQdYfOADHxhZXl19ai0Itogxuc022xTd4z1jFqBnXsXhbN1YZi8geBn8EMbfNPY9r4+ENQJ5YgwaK+a6uZjBj67VMv8+W2CeLZDBj3nugP8pPoMf09EPapHBj+npiwx+TE9fDFOTJjqxjTwmgc1jiORhK2CEfPrTn158ClsVHwQQHHDAAcUJm5NvzjCn0IY7NulAEM7hM57xjPSGN7yhqDZHEVDCoeNccmhshDmWWCNOCTk9be85Def8uc4d2xHrQKrWYVjwow4oCGcZ+KOcuNECSwUIBCzA0AAmYMiUU7wLbMISiVCXAA6wRGz4m9r03e9+t+gjjnm8w/kugx9V24cDgJ3Dvk3gR1fexo0EzNJOABgQJPq5L/jx+Mc/vgBfhrVBtX1tc6Ct/6J87ameMMvTfOCAYnuUWUL6HFjHaefwG8PlsRf1GXbMc4APOeSQQjvFnOCAA97MpQDjON+ANonThzkA4FIf7A/vcTo33njjgnk16lQHzgHFMHKC2QMYBXK2jRtrgPFr3gaIVq5rrFVlkG1QDYqm9W6Qdcu8MUYiRR2ATgAbIFrbfG9aK4ABmBGYdZg71k/rIVAIY6luTSzf5tjUr1UbjTIvZXatBXV9FKC0cW3uACHZrW4sA7aM+fK8bBv7wF4Cr9bXMvA76FgZ9TyZ7/yy5sd890AufyALZPBjIHON7eEMfozNtANnnMGPgU02thcy+DE2004k43AGABEve9nLFpfJ+RAC4fS2TCe3EQ89jTonMRwhDqDbVOTDoXQqHBv12IRyeoUblJOTU06SzTBGgBCREM0UNsIBaHpvueWWa3Tmy07yXMAP9HsOcOgmhJPPUQkgJ9rDybFJx/7AfqmeNjYBBOU8OVROv+vYGeU29QU/wvbs6NS4Cfxoy5vjgvUC4NEm/ew0VR0GBT+ADsCaKkNkGBt0TZi6tsb4p7Pg5hvglXFdNx+8b+yUb8Uxvo1RYyLAkTpG0bBjXl2E45hPWAHsDggESmJYYGaVAcqwgTlq3l144YXFn9CMw3CJ0/cue/X9fZ3mB8aRdUM9jF+hU1gsbeMGuGlcmud1Irl1wMWgDm0T+DHIuoWRVg4dijpgaGAo7LPPPq3zvWmtAExhBgGsrL3WwAMPPLAAFjG36tZE46OqN1Ltt6qNzN9R5tW1FjT1kbljbJo7xmfXWC5/b8zDpueF0QEAabGUQfdBx0rf8T8rz2XwY1Z6KtezsEAGP6ZjIGTwYzr6QS0y+DE9fZHBj+npi2FqEs4Aunp5Q98EEDidtdlGwa4DP1yr6GaHMvNDvcrOjBAXJ7wczPLPhd7I/6yzzirYH2uvvXbBJuBcAgFQ/2kmNL3HQejjzJfbxvl2skgzoYs+Lm8b9rIDHPbTxvJGW739js6Jk2K6AGXmBx0ITi3ARL0jJEc+EcKC9RLMj1GBH1gKnDPU+jbmRxv4AYwC6GCPBHgV7BqaLdoOiCqDGmxGGwXIUe4jjjxmwyhs0DX+68aG0BW0e6K62DfB/KjOBwADgAfrKcJPqqfXHFbjqMr8MKaxYzCSBh3z7MreKP4hLIzOr75ADGEDoeUQ7Te2aGUIp/IeMBHzAlhFT6c81rps1uf3bbe9eB9rBpsBMNA2btSZXgq2Q5n5EeuCb011zRnUoW0CP/qsW8AZALHwGyyzSGU2FSYcxkvdfFe2vmtaK4QlmQcBTtGp0X/WFe2sWxOxJmI8NvVV1UbqNqq8+qwFxn/1elzzzNqPYaYN2to0lrWrysgy5pqeN/59JzLzY8kRkcGPPqtZfmZqLJDBj+noigx+TEc/ZPBjevohwNkseDpdfTJIbSIGnrNXZn64bcDpGUeZE+s7xDnhQBEidKLLEXGLRGh+cOb9DHtDrLpT9PJtQMH84DQSonNCzjGKWyCcbDvxdzuFn3FKveNnTlXlJfSm6T3ClX3AD06Gqxflo44o0nQAuijk3uOUlZkfbM3pJSIq7h9gIwEZCIlqA0eJTdjJ3zbytAOAIdoqREGcOsdJYgdMGUyC0PwYFvzg+AiN0U/sztHgLLM79kofe1VZJeymLU6oaZlE+A7HDQtEPD6RQjZdbbXVCicnGAeer9P8GIUNusZ9hA+VNT/0kbHAHoCZpvlAaJSeCnAHPV8CEPmZcAWsBqCVOUNUVJ7GE4fXXODE2kMMOuYBJmx3/PHHLx4fgCTMCmVg79CZoQsClHTqDdhyQOBvto/wL+03doEfnE1/0yQRVjaX1AZ+AFuMf+FyN954Y+e4AfBgm5kPwDLJvMMcodcwKvBj2HWLbgWhTfMXU6M6p4B++qRpvgN+m9YKjCJAinVOXxo7wFFhhBhkdWsiUHhQ8MMaNqq8+qwFxhfwg9YRwKJu7vh2NI1la4l1pNz3Xc+zM6CpvCbTUgoQphqCOJfxPyvvZvBjVnoq17OwgA+oOEKbhpzmzwJObmxobSScYOQ0fxbQD1Js6uavJrlkG1Mx8F23ZfS1lPyc/HO6cxqvBVD9Q3zP7QI2hJy4ACOcysUNETbYqMnYCLQD4gSVIwAc4RDKy6adI+a75f9OyiXCoDaenHmJk+Y0HSUe1d2Vt3QRsEY4bSj9HEtlcbKNL6fGgIOm9ziyYu2dvKOLo8+jkfs/gT3lAHg46TbSrtHkBG211VadAnjo2doiXh5rxems/CUOkBAdgE6wZ6xRQCL6BNqmTerOTm6OoaNCyNG7hEsJkXLuON/K4pS6gce/u9pEB4K+A8fWLRjyAUJwbt0mw9bmk7nFrk5F9THbc6zDXhxt4Tlle9Xlre3yYDt9xPkFgLABSj+n3HhRJ9R09gIUYEVoe7lMoA7xzrnaQL/GuG2aNeppDBnnAAu2pgkAINhyyy2L60Xb5gPHlOApkET/GZdYAPKM0AOCoubMU5/61EKHgz1pt7DjMGPeN87NMfJye4o5ws4cReMX4KL+5oc2mI/rrrtu0Q+AN3tH41C4mnnj33Q4iPaaa4AGc3qY5NpY7BIhFEKGQq8i8uKAWsvtXQE2GBzWhrZxA/DwDiYGMNM6A3hiY+PSGBdOYzyzsflBDNX/jfmYk03tmeu6hUGjPI60OtFYueGGG4o+wMaR2ua73zetFQFKAjuMGYAHwNkcARw0rYltoG1o94SNjCH5jiIv9sYg6erTAHvNT8/7G3ikjZhjceV301jGllJ/Yyz6no30Zd3YD3AywtHMH31ivhovm2++eTE3usbKMHNimt/J4Mc0906u24Ms0HUalU2WLZAtkC2wkCyQwY/p6k1OjjAXTktsVMv0cSdsnF+gQlfoSLVlHELvYmDEu+XQGg4qlkmIgcb7de8NYjWgA8dCvoPWuakczp0wCoCDE+BqYrOm9sS77OtEeZTf/bBVU70GsVv5We3RV/qnSXcgwnvKY6fLfuOwgTLLjBMOGJv3qVe1vjEf2trd9swgYz5CPswPY6vJNtW+iLAr75lfw7Z12LHR9l6fcTPOMRsMglGsW21zqs98L79vrkSqrqd91sS+fTXKvKLMPn3q2T5zp29efcouzzW2ZldhYNXvSV/bzfJzGfyY5d5bCutuE2SyhmDVUmiCqWiyEw70VScuTjhymj8LhHCgzWxO82sBJ5NOJZ0qzjU52RHf7AQMUyCn6bVAU+z89NY412xpt0BdiM/SbpOlrf153Vraejy3NyyQwY88FsZmAZQ49E1UW4ssqhXK2vrrr7+4TD8TXwp5hOSjG6Pjxp3h1coBP5wiQSxzmj8LiLl1YsA5O+yww+avIrnkxbdPoLLnNL8WsD5tt912hSjlXJPYcKKDV111VRGKkNN0WsC3CJ1fbDrqOW0HIRri9XPKFphGC3z7298u9DaE3NArIUpJ7DanpccCed1aevo6t/TBFsjgRx4VY7GAuDaiXTaBBK9C1I0YoBNNp9WcNfFn4pHFpaFk2ewDPggb1W0eM/gxlu4aONMMfgxssrG9EFdvZvBjbCbunXEGP3qbasE8GFRiVHpJyMOoQzUWjLFyQ6bCAuj2Dqci1YVSTUVFcyXGZoG8bo3NtDnjGbBABj9moJPmWkUiPwTE5pIAGESq+qZ///d/LwSkiLoR+AJkEKcigEaEDMhBFZ5gFvGnxz/+8UXWqJjEzYilYYFUUwY/+vbAeJ/L4Md47TtI7hn8GMRa4302gx/jtW/OPVsgWyBbIFsgWyBbIFtgLhbI4MdcrDcj7wIUzjjjjCJEYRgxM1dBUfMO5fY+zaYUHur01L6FtcQVcRSs1YXiu7oBP1xrJcUd3O973/sKFfIMfvSx9uSfyeDH5G3eVGIGP6anLzL4MT19kWuSLZAtkC2QLZAtkC2QLfAgX/KP4hFyWtAWwPxwlZOrmIZR9XUdEnBiEOZHnUED2HANG1aI0BbhMa5Xo4xfBj/e/OY314ItmfkxHUM1gx/T0Q9qkcGP6emLDH5MT1/kmmQLZAtkC2QLZAtkC2QLZPBjKR0DxI1++tOfFoJs85FCzwMIQ+BUTDTBTKnMSAmApA38EEKz9dZb1zaD2CCmSU7jtUAGP8Zr30Fyz+DHINYa77MZ/BivfXPu2QLZAtkC2QLZAtkC2QJzsUAOe5mL9WboXaACAVLK3oCHSacvfvGLRfmAjic96UnF7S/DgB/udXfV7aabbprBj0l3Yi4vWyBbYGIWyLe9TMzUYy+IGKrbzO69997ibzee5dtgljS7PQEhzh/96EeF3tc03T4yjrqNI8+xD+T/KSDG889+9rPiJ2uvvfakih6onJ/85CfpsssuSwRdd9lll2LvmFO9BYSlX3HFFem3v/1t2m233RaHove1l7n7m9/8ppi/66yzTmHzcSUBC7/61a+KGyQXwno66fk06fLGNQ7mkm8GP+ZivRl6F/hBs2O99dYrrpLFnBhG/2OYJhM2/eQnP1mImz7mMY8psvj973+f3vKWtxTX4NIjidPrLuYH8MMNMt/4xjeGqUp+J1sgWyBbYCYskMGP6e+mG2+8Me2///7FFe5uLmtKbtYI1qMQz2H0t/qWNS1WO+mkk9KHP/zh4tvvm92ViKQ7JPn7v//7dNZZZxU3wk1L6lu3Qfqob57TYoNyPYznq6++Or3nPe8p+ukf/uEfpq6a9OTe/e53J+vokUceWdwo6N/zmQYZH5Osp9D4Qw45pLDPRz/60bTCCiuk4447Li277LK9q+H65IsuuqjYz7tGec011+z97qAPCpdnywiZH2Y9bStz0v006fk06fIG7d9JPJ/Bj0lYeQrKACqcc845STiJf1ugMEAAIpgY6NrjSLfccktxcwugAxLsOk6boVe96lXp9NNPT5/97GeXEDz9+te/nvbbb7+irptsssmDqpTBj3H0Us4zWyBbYNoskMGPaeuRB9fnBz/4QSII/rznPS8997nPXfyA0E4HDVUH3rNOo4fZrA9a1nxb7/Of/3zxfecYE0zvk+LwA2jSBn402bdPGcM+06duTX3UVGafPIet77jfc/r+jne8o2AwTRv4EYdr9rjqxjF/3OMeNzCbYVgbcs4BQ3T2yiDAoONj2PIHfc96dOuttybhzMLjHYyuuuqqjdl861vfSpdcckk6/PDDl3gG4AQIHjf4EYV+4hOfKEC4YdbTNhvNRz8FG57dJzGfJl3eoGNy3M9n8GPcFp7i/FHUvvKVr6QvfOELxc0q9DJGyQbxwfFxdDK23HLLFZaw8fPHovlv//Zv6aCDDkpOiJ72tKcVv3fzy3nnnVfoggQbpGzCDH5M8YDKVcsWyBYYmQUy+DEyU040I6dqvm/77rvvSMGPuka0lTXRRo+osD5gwHy1uU/dBjXDOPIctA5zeR6YJ03CWRuknvPt2Dnke+Mb35iOOOKIsTIgBrFJ27ODgrLnnntusX+v9vukwQ/+wlVXXTVy8GNUdh0kn0mP2UmXN4gtJvFsBj8mYeUpLwOCj4L56U9/uqgp5sVc2SD/7//9v/TqV7+6OPmpJswPjBPlQoiFxVhEf/7znxdgifCYJspcBj+mfDDl6mULZAuMxAIZ/BiJGceaiQ3k/fffnx7+8IcXAL9YaiEb9KzqQjfCyUApdzotYUQ+9KEP7aznoGWJwf/e975XUNjR15URYaedhQ3wgJh75ThZX2WVVZJvdMTkEzrXvvItc+oFwIgb3rBDHXQ85SlPKcJgX/jCFxbhMhtvvPEStlWlLvsOUO2BHy0DFXV1k2G1j6IQ9aaP4VR99dVXL9rLTn3y7KooG//4xz8u9GRopWA7BJPX777//e8X+gjE7o2Fcp30XYzBBx54oLC3ful7CBbgh7WKqL6kDG2rprpx0tU2drvjjjuK9q211lpppZVW6sVSrnPszDd1NA/CRuWxqM2hhdDXJtGmlVdeOT32sY8txrmx7UDv4x//+IMYEH3GB5bUiiuuuLid5Xf0TfRZk52bbFquq3laXnMGAT8camJ3bL/99q3gBwZDzPPqeCqPWXv9vuNN28p9BoSpAz/YzNxiI/WI9Ue5MU6NAXnVrVF1a23fuVJd+2io3HzzzcW8b2PTNIERxq05LFkjB72xs+n9DH7kq2671t8F//sAP4TCfOxjHyuAkBNOOCG97nWvm0jbfZgtDj5sXZM7gx8T6ZJcSLZAtkBfC/zr8Sk987C+T/d+bpLgxw033FCEb9jEDxMCCex2hfmee+7Zu33T9iDwHeMQXf1v/uZvCg0PGhQAeQcCTnFtqN/2trelxz/+8YU2xQ9/+MN01FFHFfT2oNdfeeWV6bWvfW068cQTCyFINg1BSDa+9tpr02abbVaEyXhfmf44cGhKnIiLL764V1mcRIcKNvlYl5xiN6Btu+22tdfHKxNN/6tf/Wpx8HDXXXelY445pgBK/E0PwN/qTLT8tNNOK2zxohe9qPi/d7X38ssvL/541hgKW6q3EBZtOPbYYwtnw+EHAAhoxHbo6/4PHAB+7LzzzoWzu9VWWxW6DRtttFHhcN12222pzb59xtQwbT3wwAMLIce2unEyqn2kPvZTwn6JSO60007pS1/6UrruuuvSO9/5znT77be35tk1F2mfGZ/GqjBh/a4er3/964ux9b73va8IdeZcKo/Q7sEHH1w4vkCnU089NV1wwQXpBS94QdG/9l/WHQdXe+yxR6c5jWdz5FnPelZ66UtfWoSXOI03N/SfxMnSt3XjpA2Ms6aYU+pibtiTAmjMvzbhUuPeHDM25U/jjtPJHuoBIBImgfksvNr4chGAMdnXJtEmZRn79rDWDfX1u8997nPpzDPPLOadspUJcKgbH+aXeScU/K//+q/TpZdeWtT1DW94QwHG+P/RRx9drCHmgTXWHOD0f+hDH6plSJc7TjvVjQ1jzRFyfthhh6XVVlstffOb3yzGAXsbR0984hMbBWytkV/72tcKe2Frsy1gVb3MZcyPV7ziFa3jyZj1/pve9KYCMLV+qpfQwbbxTtzUeDOuzCXirELqgQoR9mJtOeWUU4qDVKxya59xY2xuscUWRf9al7xrPbSGqT/7+Pfzn//8YoxV+6nvuFDe29/+9mKebbnllsV4sPatscYaxZjU1ibwogpG8Mv0PRDNHAeimMPsZpxYh7WbkK/5pn/Nf/Pjla98ZZpjU7cAACAASURBVKHhcs0119S+r24Z/MjgR+cCv1AfMPgtojZpPoAmj0ljoZgr82McNlv9LRemO45/YVpu/R3Tqw5/Rzr2BRuMo5icZ7ZAtkC2QD8L3P+LlI5fL6Wd/imlTV7R752eT00S/LBpBX4PGzttU+rEkgMxywld3TeQIDj2BqeG87XjjjsWP+fAcaA4ixyaug0kW3LagQl1mh8croiJ53BwIIAtHOu21LcsJ5TqzLmx4ZeEtzpB7+ofJ6nax3GzB+AEvP/97y/ACY6KWH9OF4fPMzbm8buoHyearaohHRwOoAnn2GmvOnHwME45B1K8wxZCh+hJyP8zn/nMYmH0NvsOMvYGaSunrE/dqn1k/DhE4rBFezjbnBrt8ry2trW3qU3Ch+3V2Fq/co6EWri14yMf+UjRdxxqt50YB+zm/+wdYcZhyzIbl6NlXPYRvDTvATghPKmu7Ap4sJ5w/PV32zhpah/9NyKlnFn2CfsDdIRpDzpXPF9lOLAV27FjzI0um3DyiYLaM6sbxoe6AiWACBxzbVbPqvZFdXxYb8xV4CrHW+LAc2bddmR+ALOsRYDBKA8IaN2wd485XmcP7h3nn4bFe9/73gKgkIwNeQECAESDMD/CZnVCt122Mx+MQWCHcSt5h1NvjFhj6hK7mT9A55hHoTmDURXfLSHzxrLxH2HzwB3vsBXQwLpjvdU3QBsJMCFM0XvGXNta2zZXHB5j/On/Rz/60Q9auwYZs3FJBWAGuCjJF8BsfgEwtQsQqP+slUCzs88+uxgv2CLGdNP7DpI9NymNkUHW5kk8m8NeJmHlKSjDRKLEbEPkJKLM8th9992LzcyoNT9G3ew/gR/PSq86/J0Z/Bi1gXN+2QLZAoNZ4KI3p3TtP6f0yMekdNgtKS3ziMHeb3m6D/jBSXGK5/TKKaQQAydvg17p6KQMtXzYK1id+KJkt7EXRmaYMWZkQ20jDbiwkb3zzjvTAQccUFzdKBSDjW2aDz300GKz2ReQiCrbpDrplZe+qnO+mprXtywADQcWYMBB2mabbYoQkj5X3Ns8OwG1qebMcUpOPvnkwqHgcBprHAbADyaGDbg2xa0QgBKnnxxn+4wIYeEosRvHPxzCOCW2WQ9nvM7BteG3XwmHYlTgR9+2DlK3ah+FAw/wqnPY+7S3aTywo5Plsv3Kz2INGK9YH07/CUNydpwYByhX1weDOMJ1z3LMOZLYCkIjusZJ040i5qKwBA67+gutAiT50wXiNZ1q9wU/rKFlu5bfAzIBS4yLcDqrfdQX/KC3Z305//zzlxD49z5nHcAIXNFvmNFRXl+tGOsXWwEb5BEp3je//W6QPu8CP9psZ10FLgBfgKQSYAYA1AbkYCZiIgHurGfl9TQEpIFGxhrQCPssGBZRX6wrNqjTJTFPyu9aQ6vAQJ+5Yn0Txh9rlb8BZf4G3AwCfgCmfCd8h0IwGmPMzUUBGBOVxhrCgLEmW58xhJ7+9KcXwFbb+0CPDH6McTORs54OC1jsIK0RYuLkBSXWn2lkedRZLTM/pmMs5VpkC2QLpJR+dnNKJ5eu4xT68ux3jsw0XeCHU0ObPBsYlGoJBd2GGr02Tvn6VsgJmvDDrlPVvvnN6nPYDU5inYxyuNgRAODk1EYbiBAncX0BibrNOqd0HOCHstTrwgsvLP6gqUtONcuOQ13/2PRzqFHMASBOMTkVd999dxG6YSNuvHEAOVVCLZxOl1NoKpT1Ozjbxhcnh5Oxww47FGNXiA27Rsx/nVM3LvCjb1sDSOxTt+p4AHrss88+tSwgNuuTZ9M8YjfOcdPNGhw62hPmNLsbx/aAflYGP6q3cwziCNc9G20CvAUrpW2cNIU6CJPS9xgW2AIcQHXlXI8b/GizCQaGtmF4NAm99gU/mp7zc6EhAEyhSFUntS/4Ec8JfSrbLH4OSNJHg/R5F/jRZjusIEyEskMf47uqDVQe903zqFxvejXaWGWkRH2NQWAPQLJax5i31ijgIECuDvzomiuhh+LWnOg3bBNrJLB8EPBD2wApvj3lyx8wNkInylgUbhrMIWCHegcbpO194T0Z/JjVXUqud28LBIVq3XXXLWLhNt98814ia70LmMCDbzrrpvSBl2yRlttgp7TXa96WTj/w6RMoNReRLZAtkC1QY4F7b0/pm2ek9OX3pPSar6X08EctemjF1UZiri7wwyYu4n5DPJIz6WSIY4l2O0jyjXBai64dYMog7y+UZ50yi5e2gUTD5jjaiKKH23hyvoKe3QV+YFzQucCs1B99Tp6b7Ni3LKfSNAc4jNrAicTIwOzpE8ogPMWmmCOh/kQDASGo4gADJ9VRF3Uth0o5rfc7YEYV/MAEERbgZJKTseGGGxZx8WWQrg8YUGZ+VO076Bjs09bIs0/dqn0UJ9ZOZMugYojdYp+U2THKqoI9TW1y6iv+v8r8AEwBFDjPtAo4mpynqL8wCGMZmHD99dc/yBEcxBGuexZ4CPAx7rU5GAdN46QJ/FBvAGScapeBQqwBc5ATWJfmyvxoc3L1nbnAqS0zPzBt2N5aXAY1MBGwGvSVVHY4jT9AinCNcviKkCgn92XmRzk8oS/4Ec4xsNH3JFKZnTNX5oe20t0AOtSxKspjhN4HjYrQAYr6xHxo0sPow/xgf+s2+5fXuQgt3HXXXRuZH0IF9Sm9E9/OJuZHF/ihnvqUzpOD5mc84xkFU65OALg6bqtjtgkYM8YAzP6UmYrWEfajnRLrSF3oVbyfwY+s+THo93Imn7dYQk/F3HYhkNPcQIvIX2yya3r54e9Kx2XNj2nuqly3bIGFb4HPHZzSj65K6bB/G3lbu8CPYCiI88fg40SKZ+b4cnwGUdBXed8IYojoszb2wh9mhRU4auNzvGyGUZadjGLTsDH2g9DRcNjqnKxwLJywr7feesXJnRNWm/JRgx91ZQEtOFhOpcvaDhypPuBHOExsyglzi41NP20HYJvxITlVpE3AQQ1BV2MS+0h7sWbKjr3xxQEGpABU6m4V6QMwNNlXn2ifZE70Gf992xrzowuoqI6H0CowN81Jf3OsCFUCBjgwXXk2je24UY9wozAs7VceRog8OdubbrppIbrpd8awkAMaIIBTgBxbdjl0bXPLeNZnTpz1KXfCnOHchp5E1zip24+GfgmnOPREAlTRHkyk/8/emYDdVLV9/JZ5JhXJrFTIkJREGqWoFBpowJuKJo36entLI0qlCSkKhQolkqRCKkMyhEShCBkiFUn4rt86rcd+tjPsM+9znntd13Olc/Ze617/NZx1/9c9oMyGygoYivxg/i1btiynTmI9tG3b1hC+zpgfkTDB7YB1TZwKFH8Key9kFuQg/2ZMsMrBioCshwShpV9O8sPG/GAusN8wTjZODHuHM+ZHLOSHjfkB6cCcw2ot2BhFQ3hhYUFfCJbKHmMtyohrE4n8gKBg/UNcsZcy/7EsgyhDaQ83nrwHqeB8j/2HNWzdCCGRiIfBuNjMKsx35gx7Gb9r1n3FGfODPYvxYs5C4oQimiPNC+q2ehZ9C2fNEon84CID4h0ikblp5wZENmsXdygKKYf5raa/kMuWmI/0PrKp5UeiTw5an+8QwASSTYJ0Z5lcID+qnNhC5Jy7ZPGDLaVU0YKZ3B2VXRFQBDIZgcHNRMpUFrlidEy9IOB0qIJSicJKgEkCaLoLh0aUPQ6DxG0iawY3vRDcsaQ0xfeaWysO4fxeYG6OfBxK/R4PKibww7yEEkPmA/DFWpLfTiwpiOSPPzWFeASQJBAC3KxDkhDrAOUC024sHbj1w4qG7CXc/nNLj8LDbS83vVOmTDFjzHO8yxgGu/2Mpi3iLCALh2MOyfxmIif/DqVcOKGwt4k2SwzKKe+jfDqDJvIcygY381Zx5Bna4ZYehYTDOId3rE3r169v5iqWB7YQxwDCDbICSxGUSvsOcxqrFUz/CVoIZljdoHS58aUNlEbaQaEP5QriHnKvfYUsiCQbhAPrxT0fGDuUO0gPyIdFixYZqwsUOeSM1F8UtlCFILYodpzrsIYgpgKxDbDshQSFOABbFB0UfRQlbnwhTIhBgFLOnCSbDW4cjIFzjmJSH84KjBgHBQsWNAosY4DSjzUJ68S+F26eMP6hCpgzX5CBuUOgRxQ6ZERBhYQMRnC51wrEAgGKwRGiBusAyDnmEbfrkEIojpCbEHLM6UiYYM2BSxjWNyieKMtkA7IWY8xFFEvGGFKI/Zs+BNsvcDEjRg+kIq4Z7AmMDesCiwSUdvYI9hgwZqxxZ7Pzhj2DsQtVWEM8yxoCB/Z5LBQgLpCP9YVc7EsEXWWOhguiSjvIyBrEygxXQIg2CAQU/0jYsZ/QNsQ6ll8QM+yxtBsp2wv7MePG7xHYEzgYkpX5y9pnz2Pe417DfgpRA1asASzNKBAU4MC8YJ/kGdYJMiEPln/ucWL9eJkXEB78boCBLfSTuYB8oQhZ95xlnCHR+N2xmboICo0LI6QfFm+2ML4QQ7YdJ4bElwr2PnPI2UfbHkR3Xika8DSvjHSQfrLI+UHnkMvkZzOAtbc/FH6EhoNc3QYnyY6WD8oDbWpL12aBWygtioAioAikHIHepUTO+L/AXwwFZQllNVwJRX7wDodubjM5vPFvfLu5LYw24Gmo9m0adH4nKPgW5wVrEKf7BodJG3wRXL2YMIMVB1pKKg6Uzras7DYILretKGBe5UZmtxk6/4/yHuzwTv0oaSjBofrKAZ04NNwOozBZWbBe4PYWyxFnQEYvSykUvii0WDx4IXqi7asXuUI9w/pE0YrmNthre2ABqWFjAdj3vIyN1zbCPQf5AWEabg7EIgtzGSKBgtVCpNS/XvrirJP5Sv2sFS+WQu76w/XbtgOZ6aXuZM4P5PYyRl7ws8+wJ6BDRLu32PfpL5Yw7jkbSQY712mX9cS+5J4bdq6xz7i/c1qnQNDFsj8GkxHyiN9eiGBiQtm5CtmEVQnkBy5GsRRnn4Pt42AJqRTKbSjS+7HIlOnvKPmR6SMYo/wsFsyqYd4x28MHF/aQzYzbHW5YrDlfjE0k5TUWPgxuo55D5NsNO2RWr7OS0o5WqggoAopAWARwd3mttUjn90WqNU84WJHcXtirCeDGLRg3hpjD4lsOeQ0h4iW7RzRC85vx6aefmttibgjzmjVINFjps7kRsCmEucm3ljP2CUzNOX9w8xoNQRMMY9YEwQa5gUc50qIIKAKKgBOBYK45iUAICxQsTNh/rGsg9drAypCxWHNo8QcCSn74YxxSLgVmb5ibYeKMGSFpcO3NC6aLmFthxum3YsmPviMny/Uj58uY65tIkxrRBfbzW59UHkVAEchABGYPFJlyr0jvwM1koksk8gOzVW7c2betdQLkBCbAuBbEessUrB8QH1ipQK5gKYj1B37i3OJrUQS8IIAbA/743IBimYE1CCbpmMtjmh1vmmRu2jE3x5Q/UlYbL/LqM4qAIpBdCJCNBVcz4pQQg4f0ubgwJaKw/+Bygy6FWxWuJVhDkSaceEmQu+HcvBIhg9bhHQElP7xjlVVPwn7iP8kNHn6QTvIDH0j8EP1MfkDcnNbvE0N8aODTrJqa2hlFIDMQGHOlCBlfbvw8KfKGIz9sQECiyTtTGNpbJnyoI6WDdAuNWTQKqXWZsS4vI0eONP7BxLAgDgMxHdTqIylDnvWVMsfIOkN8BFwkcINBIUiUO4PNNJOI+rJ+MLSDikAeQwD3D37jbEmGCxruQD/88IPRr/gthQRRKzT/TTQlP/w3JimRCMuOxx9/3ASUYkOw5AfBi/DB5eDt1Wc2JQL/24i1/ID8GDBthQyYtlIDn6ZyALQtRUARCCAwoK5ItWYibQcnBREvlh9kPcBd0WZMwOyfgKcEXYMAiaZAgk+cONFEmCdwotPKg8BwWHnkhXgf0WCmzyoCioAioAgoAopAZiGg5EdmjVdCpcVEC/KDKNIU2EmitROZnAjWfrw9cZIf67btkmb9PtHApwmdFVqZIqAIRETgr99E+lYWadVXpEmPiI/H8kAk8gOigxSNpLYjXSPWIKT4I6vAxRdfHPX+bdOMko2CGzGsPDp37izNmzf3FLAvlj7qO4qAIqAIKAKKgCKgCKQSASU/Uom2D9vCF40UTlhSEHEdHzhMUf1IfACfk/zg/7uN+EoDn/pwXqlIikBWI5DkYKdgF4n84BlcU3BRJL0nJrZY63nJLBBsbCA/SK+IKyQuj6QN1KIIKAKKgCKgCCgCikA2IaDkRzaNZoL6gm83B+lEBQJKkFimGjf5MXXpxqCBT3f8tUfW/borV9O1K5ZKpChalyKgCORVBKb3EeEvScFOvZIfiYTfur0Qsd6v5Hci+xtPXVu3bpWPP/7YWNu0bt1aypXzHnSbuBS4mhL3gqwAifqdtekd+S+lWLFiIYkwm/bSPoulD/FiSB3pLPzexprKMh589V1FQBFQBBQBRSBZCCj5kSxkM6RedwAgxH7jjTdM6sTTTjvNd71wkx8IGCzwKeRHvd5Tc+Tv2qy6cY/RoggoAopA3AgQ7BTXl86T464qVAVeLD8S2bg74Kmt2yrVRYoUMUEqnUFRE9l+ptS1cuVKk0qV8XnllVcMOfDUU08J+HgpXC6Q4YTYWm+//XbCfmcZlwULFgjBzO+66y7jskR2FRvA1inb+PHjpV27diaOC+kXcZXCjWrZsmXy7LPP5qSePeqoo6Rhw4ZSuHBhL13TZxQBRUARUAQUAd8joOSH74coOQJy+/Too4+aoKfBCgHvMoH8cJMcLWodLg2rlJXVW/6QCQvXm67lE5HzTzhSBnY6MTlgaq2KgCKQtxAg3keDjiKt+iWt36kmP4J1hPSkt956q8ybN8/8Vtxxxx0ybtw4k8KPIKgFChRIWv/9WvEzzzxjSIIBAwaYlPC4GUESBCvE0JoyZYoJSussNr7Kiy++mPDfWcgPxmrt2rUyevTogwLf8ttPmkcIEGJ7kYLRFr4jdTJWKVyCRGPR4tfxUrkUAUVAEVAEFAEnAkp+5NH5wOFr1KhRgolzqVIH3EHwIR88eLDUq1cv4YeyREDttvxwkx+2jVrlS8qKX37P1SRpcbH+UPeXRIyE1qEI5FEESG9Lppe2g0QadEoaCOkmP1DsH374YUN4YP1hM4LxG0FgVbLJnHzyyUnrv18rfuSRR4SsaJAgkeKrQDAsXbo0F8FAv5JNfkBWzZw5U5o1a2bIDKcbE/JMnTpVPvzwQ/Mbr+SHX2eayqUIKAKKgCKQDASU/EgGqhlQJ4evJUuWGNNXd+H2h9SJhQoV8l1PQpEf+fJh4ZFPmh9zmAzverJAigybtTpH/mUbdsjS9Tvk522544CoO4zvhlgFUgT8jcDySSJjOorcOEukQr2kyZpu8gMLgnXr1pngp/xeWPKDDvMd1gGdOiWP/EkasB4q/u233+T777+X8uXLS4UKFXJZuHglP7799lu56aab5MwzzwxLfpx44okm1gauJSVKlMglnQ1ou2rVKqlRo4YceuihEeOx2LEhHsmYMWNkxIgRJiMQhfqGDh1q3FwgPZT88DAZ9BFFQBFQBBSBrEJAyY+sGk7vnYHgGDhwoFx11VXmgOcsZH+pVKmSifvhtxKM/Hh44rJcYvbvUD+o2Dt27ZFBM36QQdN/MN/nPySfXNu0msYC8dsgqzyKgJ8RSEGwU7qfbvJj/vz5JgvYddddJytWrMhl+UGsi2rVqsm5557r55GKWjbiXvTr10+qVq0qF110kaxevVqGDx8uPXv2lCpVqpiYGsOGDZPNmzdL9+7dpXLlyiZLmrts2bJFvvzyS+NeghVlx44dTUwQGz/DWn60atXKZFfDQqNPnz7mewgTLDXI4vPAAw8YouKSSy6RkSNHCvXed999QeN4WBks+dGgQQPp0KGDcW8lgw8Fax7cli677DK55pprlPyIeoboC4qAIqAIKAKZjoCSH5k+gnHIz60eB6ljjjkml5UHft4ETMuEmB/Rdt+6yWApsn+/SPNjDpeR/8l7ptvR4qbPKwKKwL8IvHZB4B9JDHbqB/IDgrxXr16CEk0KXeJAEUTz/fffl+nTp5vAmGXLls2aaYFVxHPPPSdYWTzxxBM5QT4/+OADefnll+Wll16Sww8/XLxafpARBssYt3UFgFnyA6sa4oFgaYmFxltvvWVIDlxRkQHSyQYthfgAf9xYzj777JC4W/Kjffv2pm4CoVoXHQKtYl1Ss2bNoLJpzI+smc7aEUVAEVAEFIEQCCj5kUenxrZt28zN1fr166VJkyY5gc0IZPfee+/JoEGDspb8sJYiX/ywVdZv3yWTb22ucUDy6DrQbisCUSNAsNMmPUTO+L+oX43mhXRbfiDrxo0bTVYSrB1sadOmjTz99NOGNM+mwm8hZAUWHxAMtliigvgnfJdI8uPJJ5/MsZ4hwCjEB/+FsECWpk2bmpgrFNxYcFUBd+ZGqOJ0SSIdL30h8OnRRx9tftfJ7kIMl2DETDjyA3KI7HBkj8ECU4sioAgoAoqAIpCJCCj5kYmjlgCZOdDNmTPHpLpzBkOjag5fmDRno+WHEzrcYC4fMlt+3r5LxnRrogRIAuaVVqEIZDUCGxeLDG4mcsUokePaJLWrfiA/6CBK7/bt24UUrWQ1IQNINiq/luS4++67c8UysZ/fcsstJsNNIskPZ7YXJ/mBlQdWIbjAWJcVO9mCxQZxTkQn+cElBzLjVtOyZUsh+wwuOKGsUsKRH8RBIRg6OBQrViypc18rVwQUAUVAEVAEkoWAkh/JQtbn9XKQnTZtmnTt2vUg8iOTAp7GC7MSIPEiqO8rAnkIgYVviLzbXaTnEpEyVZLacb+QH8E6iWskJEg2WX8QD4M4GGeddVYuy4rly5ebGBnEzojH8sN5qRAs24uT/IBw4mICyw9nNhYsNrAACUc+uIPR4vIyceJEUxdESPXq1WMiP5CZLD8PPvigiV+iRRFQBBQBRUARyEQElPzIxFFLgMx79+6V119/3RxeTz311FwECL7H+ARnu+WHhXHdtl1y3oCZUrpoQeneoqYULZTffNW+UaUEIK1VKAKKQNYgMKWXCATIveuS3iU/kB9///23LFu2zFh+OAtxP9q2bevL34hYB8bG/CDI6/PPP2/ibvAZwV2J+xFtzA8yuNx2220mUCoExpAhQ+T00083AU4jkR9kdcFV5c033zTtknGGQoparDauvPLKkN2E/CCT2w033GCeIbUtgU+JAQJxQXyRaC0/cMPB1emff/4xfeH9hx56yARz7dKli6lTiyKgCCgCioAikAkIKPmRCaOUBBkJ6nbvvffK3LlzTfo8ArlRuFlauXKlcX3JK+QH/f50+Sbp8tq8HKQ1BW4SJp1WqQhkOgIpCnYKTOkmP3CZwMUB8sP+PmTCb0Q8Uwwln/gmZHWBMOB3kqw3KPxkRSMgKaliwQZ3FFxJiJkVqkyZMsVkj8GK4+effzaBxBctWmRS0NIOhAQxVGiXumkXtxQIBSw0aAsrGz4j+wtxSW688UYpWrToQU0Sj4PMNFh52DTE3bp1M0Fp+a2nHQKlQlxBkIwaNcq0QcYe+gqhAbkyfvx4gfTC2oV2uCghc82kSZNM/VjHrF271sh4yimnGEKlUKFC8cCu7yoCioAioAgoAilDQMmPlEHtr4a4eerdu7c5yLgPUn6+1XOnuk0Uqlh/NOv3SU51l51UWZ5oXy9R1Ws9ioAikA0I9C4VCHSa5GCnfiA/+I0gOwgWBO4YH362DkzENMPCgeDfBQsWNNlR4ikQCaTQLV26dEyxUqwsuJoEIz3ikU3fVQQUAUVAEVAE8hoCSn7ktRH/t787duyQGTNmyHnnnXfQrY2f/blTRX4UKnCIvNvjNA2CmkfXh3ZbETgIARvstPP7ItWaJx2gdFt+fP/998YyEKsDLYqAIqAIKAKKgCKgCGQDAkp+ZMMoRugDN08EMcWH2Z3ZxUv3MafFp9cPt07JJD/Wbdtp4Nj8+9/Sf+p38uPWP6V/h/oa+8PLJNFnFIFsR2B6HxH+7l0rUqR00nubbvIDi4OXX35ZmjdvLnXr1s3VXz9nBEv6wGgDioAioAgoAoqAIpCxCCj5kbFD511w/HtHjhwpRH2PhcAgtV+NGjVypf/z3npin0wW+eGWkiwwd769SD5a9oucUqOcnFe7fM4jxAPRoggoAnkMgecbivzzl8jt36ak4+kmP+gkgTOJUwGBjguILWQLIx6FH+NCpWRwtBFFQBFQBBQBRUARyEgElPzIyGGLTmjIj169ekmrVq1yHWC91jJz5kxj+typUyevryTtuVSRH7YDD09cKsM+X5PTn57nHCM9z6mVtP5pxYqAIuBDBH76UmTYeYH0tqS5TUFJN/lB6tcePXpI7dq15aSTTjKBMynEryDwJZlMlPxIwUTQJhQBRUARUAQUAUUgYQgo+ZEwKLWiVCCQavLDGQg1Xz6R285W8iMV46xtKAK+QgDiAwKE0mWySNVmSRcv3eQHAU+x/GjXrt1BfZ0wYYJUqlRJGjVqlHQctAFFQBFQBBQBRUARUAQShYCSH4lCUutJCQLpJD/oYItah8vwrienpK/aiCKgCPgAgYVviEy5V+TvP0QqnihSoIgIQU+TXNJNfmD5MW7cOOnevbuJ+eQsuL0UL15cDjvssCSjoNUrAoqAIqAIKAKKgCKQOASU/EgcllpTChBIB/lB/A/KUx+tkI+//UUm39pcs8CkYKy1CUXAFwgsnyQypqNI20EiDVLn+pdu8mP//v0ybdo02bx5s1x88cWG7KDw+eDBg6VevXrq9uKLCapCKAKKgCKgCCgCioBXBJT88IqUPucLBFJNfjg7DQly/nOfST4RQ4CUKnogAKAvwFEhFAFFILEI/PWbyODTArE+Ok9ObN0Raks3+YHby+WXXy6LFi0KKumsWbOU/EjpjNDGFAFFQBFQBBQBRSBeBJT8iBdBfT+lCKST/KCjy9bvRUSOHAAAIABJREFUkAue+8ykvyUNrhZFQBHIYgRsetsbZ4lUqJfSjvqB/BgwYIAgh7X6sACQ6pZ4HxrwNKVTQhtTBBQBRUARUAQUgTgRUPIjTgD19dQikG7yg94Om7VaHp60zJAfkCBaFAFFIAsR2P5TwOrjuNYibQenvIPpJj92794tq1atklq1amnMj5SPvjaoCCgCioAioAgoAslAQMmPZKCqdSYNAT+QH3TuqqFzZP6P26R7i5pSsUxR01+IECxDyBDjLC3rlE8aHlqxIqAIJAkB4nysmSnSc6lIkdJJaiR0takkP1auXClfffWVyexSqFChqPv6/vvvS7ly5aRJkyZRv6svKAKKgCKgCCgCioAikCoElPxIFdLaTkIQ8Av5sXzDDmn17Gc5ferQqJIhP9Zs3Sm9xi3O+bznOZoaNyEDr5UoAqlCYP9+kR9nibzWWqRVX5EmPVLVcq52Ukl+fP755zJy5Eh55plnpGjRAJkbTXnkkUekRo0a0qlT6gLCRiOfPqsIKAKKgCKgCCgCigAIKPmh8+AgBPDnrlatmi/9uf1CfmDd0azfJxFnT/czakqvVsdFfE4fUAQUAZ8g8OnjIgtfFylaVuTGz9MmVCrJDyw/xo8fH1dfW7RooZYfcSGoLysCioAioAgoAopAshFQ8iPZCPu4/m+++UY+/PBD2bt3b46Uf//9t0ycONHcAPoxmJ1fyQ+sPqzlx70Oy49SRQvImG6nampcH68DFU0RyEHgt3UiA+qK7N8n0vl9kWrN0wZOKsmPtHVSG1YEFAFFQBFQBBQBRSCFCCj5kUKw/dTUhg0bpEePHlK7dm0pVapULtFmz54td911l5IfYQYMyw/iezgLsT34bNmGwOfrt++SV79YI3v37ZcH2tTW4Kh+WgAqiyIQDIEJN4ssGBH4BquPCiekDSclP9IGvTasCCgCioAioAgoAlmKgJIfWTqwkbr13XffyZIlS0yAO3eZMGGCVKpUyaQy9Fvxi+WHV1x27Noj3UbOlzmrtkqdiqXklBrlzKuVyhSVrs2qe61Gn1MEFIFkI7DiQ5EJPUT+3CxS7FCRKk1FrhiV7FZD1q/kR9qg14YVAUVAEVAEFAFFIEsRUPIjSwc2Urew/Bg3bpx07949o9IYZhr5Ycfhv+98I2/M+Unyich+EWMJouRHpFmq3ysCKUZgeh8R/nrntupKsRSmOSU/0oG6tqkIKAKKgCKgCCgC2YyAkh/ZPLph+rZ//36ZNm2abN68WS6++GIpXry4eZrPBw8eLPXq1VO3lwTODdxhLnjuQHaYe847VnqceXQCW9CqFAFFIG4EBjcTKVJKpPPkuKuKtwIlP+JFUN9XBBQBRUARUAQUAUUgNwJKfuSRGUEqw2bNmnnu7axZs5T88IxW5Afd5EeF0kVkas/TpVTRgpFf1icUAUUg+Qj89ZtI38ppTW/r7KSSH8kfcm1BEVAEFAFFQBFQBPIWAkp+5JHxnj9/vgwdOlTuv/9+KVy4cNhek+qWeB+a7SVxk2PHX3tyKvtuw+/S5bV5UqVcMRnTrYkSIImDWWtSBGJHYPkkkTEdRW6cJVKhXuz1JOhNJT8SBKRWowgoAoqAIqAIKAKKwL8IKPmRR6bC77//LsT5qFWrVsQe//jjj8YN5rDDDov4bKofyNSYH26csAS5fMiXUvlQJUBSPYe0PUUgKAJTeoksfEPk3nW+AMjP5IeffyN8MXgqhCKgCCgCioAioAj4EgElP3w5LCpUKASyhfygf9YVBheYa5pUlSIF85tuayBUnf+KQBoQIN5HmcoiV4xOQ+MHN+lX8mPfvn0ycOBAadiwoS+tA30xeCqEIqAIKAKKgCKgCPgSASU/fDksyRdq27Zt8vrrr0u3bt2kSJEisnv3blmwYIF8//33snbtWrnuuuvk8MMPj1sQAqiuXr1aevfuLTfffLOcfPLJOXX+9ddfJqMBViYtWrQwn8+YMUMqV64sN9xwQ9C2s4n8oIPPfbxSnv5oRU5fNQtM3FNOK1AEokdg+08iA+qKtB0k0qBT9O8n4Y10kx///POPPPPMM/LII48IloPu4te4UEkYCq1SEVAEFAFFQBFQBLIEASU/smQgo+3G1q1bze3dXXfdJUWLFs31OsFR161bJ5dffnm01eZ6fvHixTJ9+nSB5OjVq5e4D8u7du0y7U+cONEQLmeffbb06NFDLrroIilQoECeID/cgVCV/IhryunLikBsCODu8m53kZ5LRMpUia2OBL+VbvIDInzIkCFy0003SYkSJXL1zs9xoRI8DFqdIqAIKAKKgCKgCGQRAkp+ZNFgRuqKte6AjOAm77333pMOHTpIoUKFcl7ds2ePDB8+XLp06WLIiEQUm2kmGPnRv39/Q3iUK1fOU1PZZvnhJj/qVy4jE246zRMW+pAioAgkCIF3bxRZ85lIz6UJqjD+atJNfnz33XeyZMkSadeu3UGd0Zgf8Y+v1qAIKAKKgCKgCCgCqUdAyY/UY562FvHVxt1l7ty58sQTTxh3lGOOOUYgFJzl0ksvlc6dO0fMCuO1I0p+hEYK8sOWad/+Ylxg2jeqJP071PcKrz6nCCgC8SKAy0u1ZiJtB8dbU8LeTzf58eeff8qgQYOMC2SZMmVy9WvChAlSqVIlkxVMiyKgCCgCioAioAgoApmCgJIfmTJSCZbz22+/lVdffVUeeuihg9xeEtyUhCM/8CcvWbKkkQFrlCOOOEKuueaakDJlm+WHG+ths1bLw5OWSc9zjpGe50TOzJPosdL6FIE8h8DGxSIEO/VRvA/GINXkx5YtW4ylh7PwGW6J55xzjonFRNm7d6+MGjVKunbtqgFP89xi0Q4rAoqAIqAIKAKZjYCSH5k9fjFLjxUIN3v4cufLly/mery8GIr8wP2GgHpYmhx77LEm6Oo999wjFStWlDvvvDNo3A/ID4KohioEVn3wwQe9iOXbZ+58e5GMm7/OWH9gBaJFEVAEkojA7IEiU+4VuXetSJHSSWwouqpTTX6wTxNvqX79+lKwYMGwwuL2MnToUCU/ohtSfVoRUAQUAUVAEVAE0oyAkh9pHgA/Nj9ixAipWbNmwg62ociPYH0nkN5jjz0mb7/9ttSpU+egRyA/KlSoEDIbDC9kOvlBH64ZNldmrtic038lQvy4UlSmrEBgzJUiZHu58XNfdSfV5Mfy5cuNlQdBqCMR4uzT1apVS9hvhK+AV2EUAUVAEVAEFAFFIGsRUPIja4c2d8fmz58v9913X8TeYhGycuVK6devX9zZXmxjociPX375RVatWiUNGjTIcXOZOXOmSXsbKo1itru9WMxmr9oqVwyZreRHxBmrDygCcSLQt7JIg44irfrFWVFiX081+ZFY6bU2RUARUAQUAUVAEVAE/IeAkh/+G5OkSDR79mxjUUHawiJFipg2+Az/7dNOO5BdhAj/pDjkOW72ElFCkR/E+8DC480335Tjjz/eNMW/b7/9dnMDGSyYXl4jPw7Jl0/27d8vLWtXkCHXaHDBRMxHrUMRyEHAxvu4YpTIcW18BUy6yQ/cECGna9WqJfnz55edO3fK+++/L7/++qs0btzYkNbuYNm+AlCFUQQUAUVAEVAEFAFFwIWAkh95ZEps3LhRvvnmGzn33HNNjzds2GCIB9LMFihQIAcF4mlg0tywYcOgbiexwBWK/OAgTWndurX5L0QMAVjxJ3/++eelVKlSBzWXl8iPsfPXmf7PW7NNftz6p2aBiWXy6TuKQDgEpvcR4c9n8T4QOd3kx9atW2XgwIHGDYaA1LbwG/HOO+9I6dKlE5YOXSepIqAIKAKKgCKgCCgCqUBAyY9UoOzDNrDwwMf74osvPki6hQsXGteXDh06xCU5dYwfP15oi8wyXbp0MYFNCXBKit1//vlHBg8eLEcddZQ0bdpUPvroI3Oz2LdvX6latWrQtvMK+eHuPETIXW8vkiY1ysmQqxtJqaLhAxLGNXD6siKQVxB47YJATztP9l2P/Up+4Bo5cuRIY0F4+eWX+w43FUgRUAQUAUVAEVAEFIFQCCj5kUfnxvr162XQoEFy7733SvHixXNQsJYf5cuXz7ESSSZEtEfsD4iSKlWqmHSK4Uyp8yr5wRhAgDwwYYns3b9fqpQtJocckk+6Na+hGWGSOUG17uxGoHcpkTP+L/Dns5IO8uOPP/6Q4cOHy5QpU2TSpEkhEbngggsMcW3T3/oMOhVHEVAEFAFFQBFQBBSBoAgo+ZFHJwYuJk8//bRxf+natasceeSRsmvXLhk3bpwQHPXZZ5+VsmXL+g6dvEx+MBhvzlsrvcYtzhkXzQLjuymqAmUKAl+/JvLerSKd3xep1tx3UqeD/LAgQEqPHj1aPv74Y3n44Ydz4kTZ70uWLCmFChXyHWYqkCKgCCgCioAioAgoAuEQUPIjD88PyI4BAwZI//79TRA7yjXXXCOPPvqob2/08jr54c4Cc8e5teTWs4/Jw7NYu64IxIjAs/VE/twkct/GGCtI7mvpJD/oGVYgM2bMMBaASnQkd6y1dkVAEVAEFAFFQBFIDQJKfqQGZ1+3AglCJH8CnxJkNF++fL6VV8mPrfLge0tl37798tOvO43ry7gbm0rtigcHh/XtIKpgikC6Efh2osibnUSKHirSa026pQnafrrJj3Cg8JtBBhglRXw5dVQoRUARUAQUAUVAEQiBgJIfOjUOQoAUuOXKlTNBSf1W8jr54RyPHbv2yOVDZsvP23fJmG5NlADx22RVefyLwAsniWxZEZCv7WCRBh19J6tfyQ9cYoj3Ua9evVxp0n0HoAqkCCgCioAioAgoAoqACwElP/LIlODA+sMPPxgLj7p168qff/4pixYtMhlX3IWMK23btvXlwVbJj9yjpQRIHlnA2s3EIfDlCyKLRgfIjyY3iRQoLHL6XSKH+CuDUqrJD5uS3CvQr7/+unTq1Mnr4/qcIqAIKAKKgCKgCCgCaUdAyY+0D0FqBNixY4dcf/31sm7dOhPIDhLk6quvlhIlSkjBgrkP/T/++KMMHTpUyY/UDE3crUCAXPDcLFm3bWdOXRoINW5YtYJsReCv30T6VhZp0l2kVT/f9tIr+bFmzRp55ZVXjMvi7t27pXnz5tKiRYuo3RcJdM2+f//990vhwoUNLmPHjjXBsE877bQcnEhdPnPmTOnRo4dpU4sioAgoAoqAIqAIKAKZgoCSH5kyUgmQc9OmTcbSg8PsTz/9JEOGDDEH3aJFi+aq/Y033pBq1aop+ZEAzFNVxbsLfpaeby5U8iNVgGs7mYvA9D4i/PVcIlKmim/74YX8+PLLL01mrr59+0rVqlWNO8p7770nw4YNM/t8NOX333832b9q1aplXoMEnzZtmskG5o4DRRsVKlSQk08+OZom9FlFQBFQBBQBRUARUATSioCSH2mFXxuPFgF1ewmO2NSlv8j1I78SQtXuF5HLG1eWfu3qRQuvPq8IZD8CWH0c1zoQ68PHJRL5sXnzZrnhhhvkqquukksvvdT0hNS0kBZXXnnlQaR2tF3FwmPJkiXSrl27g15duHChrFy5Ujp06BBttfq8IqAIKAKKgCKgCCgCaUNAyY+0QZ/ehrdu3SpPPvmkcMAuXbp0eoWJonUlP0KTH2O/Xmu+XPLzDlm/fZc8cGFt6Xpa9SjQ1UcVgSxHYOEbIu92F+n8vki15r7ubCTyA+sLLPfeeustOe644xLely1btpi058hRvnz5nPqxHnz66aeNZaDTHSbhAmiFioAioAgoAoqAIqAIJBgBJT8SDGimVAf5wY0hptJXXHGFnHLKKXHfFKai70p+eEP5zrcXybj566R9o0pC/A8tioAiICID6gZcXTpP9j0ckciPPn36GEsPrDwgJPbs2SPbtm2Tm266SQ499NC4+0eQbOJDjRw5Ujp27CiVK1c2gbIhWyDM+/XrlxG/GXEDoRUoAoqAIqAIKAKKQNYgoORH1gxldB3hkDx8+HDp1q2b4Os9YcIE+fXXX+XCCy+U2rVrCySDH4uSH95HZdis1fLwpGVStVxxaVC5tBTMf4i0rF1BWtY5cIvrvTZ9UhHIcATWfCbyGu4ug0Qa+CNLyfTp0+XMM88MC+xnn30mzZo1y/XMrl275Pbbb5eXXnrJkBM268ozzzxjsno98cQTUrx48bgHbN++fUL2L6wEkQOy/LbbbjPBsxNRf9wCagWKgCKgCCgCioAioAhEgYCSH1GAle2Pbty4UR577DGZMWOGDBgwQM466yzfdVnJj+iGpPd7S+W1L9ZIvnwi+/eLDLn6JCU/ooNQn84WBCA+tq8R6bnUNz2C/GC/DVYINjpr1ixDOrjJj7/++kvuvPNOmTNnjowZM0aOPvpoUwXpas8//3z54IMPkuqSAvmSP39+KVSokG+wVEEUAUVAEVAEFAFFQBGIhICSH5EQytLvsfx4/fXXjevL7NmzTeaXxYsXGxNq3GD8av2h5Ed0E9IGQrVvNa1ZTp5oX18qlc2d4Se6WvVpRSDDENj+U8DlpVVfkSY9MkL4SG4vjzzyiCE7yM5Vrly5HPIDooS93VqDJKOzI0aMkJo1ayaVYEmG3FqnIqAIKAKKgCKgCORtBJT8yKPjT8wPDscffvihnHfeeXL33XdL06ZNfe/DreRHdBPWTX4ULZhfdu3ZK5AgNQ4vIYUKBNybmlQvpxYh0UGrT2cSAu/eKLJ8UsDqo0hmBHiORH4Q8PSBBx6QN998U4499thc5AdujBdddFFUI0Q8D1xp1q5dK6+99pps375dLr/8clm0aFHQerBK0YCnUUGsDysCioAioAgoAopAmhFQ8iPNA5Cu5iE/Hn/8ceO//dtvv8k777xjIvpffPHF5r/58JPwYVHyI75B2bFrjwz7fLW8NGOVIUHUHSY+PPXtDEDgi+dEpt4v0qS7SKt+GSBwQMRI5MeaNWukc+fOxlXRkhDjx4+XF154wcQBOeqoo6Lq6969e43FCFaBpND96aefjPsjcrjje2Bt0qhRIyU/okJYH/YTAn/88Ydx20qU6xbrZ/78+cYaq2jRosaqlv+6PytRokTKYSB2D7HdSpYsGTGeG6my6QMkaIsWLaRJkyYpl3f37t0yd+5c+eqrr3KwTAduyeh4ouddMmTMlDqDrblMniesvdWrV3uCv0iRItKwYUNZtWqVfPHFF0J2NlLeH3PMMZ7ez+sPKfmRR2cAPy4smlq1ahnfbSL7r1y50hx0//77b3nooYfkxBNP9B06Sn4kZkhGz/1J/m/8NzmV9bn0BLny5CqJqVxrUQT8gsDff4j0qyay92+RnksCmV4ypEQiP+jGzJkzZeDAgfLggw8a0oIMLLyXCIXF/RvhhI1DGoTIYYcdliFoqpiZggDnD5QaiINklaVLl0qHDh1MljvIwkQE7+UMtWPHDhNIfvLkycYdjaxL7s+si1qy+has3qFDh8p1110nr7zyivznP//JeSQY1sTz4SxIUONbbrklqe5zoTCArGE/e/HFF41i53TtSyVuiW4rGfMu0TKGq485DnnDevFDUoRga86uL7/J6mWcCGBODK9bb71VGjdubF657777hPhfw4YNM59x6cEzS5YsMZcVhQsXNiQhGdnefvttvZDwArSIKPnhEahse8xmeyHGB+kSWVgw7Zdccol06dLFt6lvlfxIzEx0u8MUK5RfhnVuLE1qBGIHaFEEsgKBUZeJrJgS6Mr100Uq+o/QDYWzF/KDd3FXWbZsmRQsWNDEakrUTTaHXIKxnnvuuQmrMyvmlHYiqQhA6GF1kMyYNVi+csFTr149c97hAihRBUUdyyunwh7ss0S156UelKOnnnrKBEk+6aSTcl4JhbV1i7766quTOg6RZE83bpHki/b7ZM67aGWJ5fmdO3eaTGKQYukg8ULJHGye+FXWcLg/+uijJvub052U2F7jxo3L5d7Kb/79999v0toT7Py7774zLqqQheqK6m1mK/nhDaese8oZ8+Pss8+Wrl27miwBZcuW9XVflfxIzPCs27Yrp6KNv/0l945fLN9v+kMeuLC2dD2temIa0VoUgXQh8NdvIhNvE1k6XiRffpEChUWqNRPpNDZdEkXdrlfyI+qKPb7AbwS3xPzx21CgQAGPb+pjikDsCHD7iel6MsmP2KWL/KYfyY9QUofCWsmPyOOcF59Yv369/O9//zMEiN/JD7/KGmreYO329NNPy2WXXWZSytsSjPzgu+eff15atmxp4n0p+RH9alTyI3rMsuINftz++9//yh133GF8xPwa48MNtpIfyZl+xAJ5aNIyGTd/nRxesrBUK1dM8h9yiCFCWtYpn5xGtVZFIJEIrPhQpNZ5IhsXi7zbI/DfM/4v8JeBxQ/kBwFVr7nmGmN6jhlx27ZtpVq1ar4weU72kGL5woG0VKlSUf0+WlNsLHCCuW5g0k+cLXy2Q7l20PaePXtM27gf8ZzzNxp3BW7/SpcunZKx+Oeff3JiRsRLgoWr69tvvzWWGOHcLSx+mN4nysrJPZfCjb2VP1T7mUJ+hMM6EeRHrOvHORbhLD8irYFI4xRu/4g033ENIt14qPVn9wDagMhjDRcrViwpW5bFgXgu0azNYH0IhxnfYT306aefhnVDYtxtvxPZ4XD1uueJF1m97MNu+UO9E2kuesGB+fTyyy+bWEHOS+hQ5AcBzytXrmzifkRLfiRCXi998vMzSn74eXSSKFs4f+4kNht31Up+xA1h2ApuG7NAJixcn/PMkKtPUvIjuZBr7YlCYPBpIsUOFVk1Q6RMZZErRotUqJeo2lNeT7rJDw56KNgc3lG8OVAuWLBA3nrrLUOYt2vXzle3f4kaoIULF8pzzz1nbtW43cQ14MILL5QKFSpI7969hUw6BIStWLGifP/99/LDDz8IN+hHHnmkUQxGjRol1157rYmbgLsB7hWHH364IY8mTpxoYm3hSvT++++bf3O45XsK75BpBxNmFCtS0JNthzgSyPLrr78aBaRSpUrm0EsshwsuuMCQUu4LDAiWPn36CIfkKlWqGEIBefk3PuO4vNKn6dOnm9tD+xlBz21dKEjIwMG8TZs2JjscWYB69uxp4lkgF3/0m2C7yH/88ccbzCAHyCJn42lEqousRbjffvnll3LqqadK9erVzbsEZUdm5h8+7fi6E68DXObNmye9evUySsBHH30kzz77rGmbm2meJ+jv8uXLhRg1Fmdwefjhh40peatWreSZZ57JIaFCjf3JJ59s6sOdhUKwX/7t7iPfRSI/WFPc8DIWlPr168s999xjCDHIxg0bNhh3HMzamQO2cGYjvg+uaGBJqmksssaOHSsbN24044EFr52nmP1TN+NJUGRwGTRokLGoiYS1JT+Y9+wDzDc3jqHWG3OAWATItnnzZjNH77333ohxiJjbBFiG0MI1h3Em6PKKFStyKduR1oCdZ+DIOlu3bp1s2rRJevToYebP4MGDzXxGpm+++cbMNwhe1iyfM99pg2xZrIkaNWpIt27dDLFAf8AQ1wJcpfg368i5ZmbPnm3WCThDnhKHibgM7B3MS+e8QwmNtEaddTM/cW3ANWLx4sVGTuLWEAeC8Sdbl7uw77A+R48ebTI7Ej8C2Zs3b25c3hlj9pBwcxssSZDAGgOjs846y4wTGSLBjoJsxM9p3769IXuYl8znYAE4wZ11R71gQ2Bdxgclnnd4nzaIfQFJBylAME/kZn2BORjYfcq55sA0nKxe9mH6Y+cjpBIkNEGAIf7r1q1r9jr2fMbX634c6+9TKPLDWZ8lP7jQJmBqqD040tqJVcZMfE/Jj0wctTwss5IfyR38sfPXyV1vH0htWat8Sbnh9BrSrlGl5DastSsC8SAw4wmRTx8N1NCos8i5j2RMSttQ3U43+eEkyDlQzpkzR1599VVzAMY09+abbzb+xtlUOGijQEJYQH4QrJLAj9w6ohxwCMbsm4M9Sh3fo+j17dvXKCAcPvkcMoGDMfWghKJ8oqCiYBFXC+xQplF6idXC9xzKiclA4Drrt41yQDBbFCQsRXgeRZT/oggQQBG3JJQOZywH55igGHTv3t0oG/QNhYGDO7JBLNAmih3PoVxD3mB2jRJJO5A8tj1kJGgmig6KHMq/PXjTPko9GKGYXXHFFcY0G7faaOuCNHG6vViTcIgmJ1kxdepUo8yihJKlzirt9BE5IT8wf6cublSdwT5RKn7++eec+iKNPUQV44cSi4JH3DTqQ3FDSQumiFnXADchAo70AzKM78CYgpIKtoxLqICSKF7IAAl53HHHGQUSBRRyy6a3huhACb/rrrtMPcEsOey4ubFGjmhwdM419glIBUgC5gKkHvLyb9YJymOwwvMQihAmBGYFSztnIFNs/BSIo3BroEGDBkYZJQYSc4+5CMmIsowCDalo5ybKM+uVOAuQRKwN5ER5tHMMbMmohWIOCcHn1MecY+8jTh7vQVgy/5kTzAWIK5t+nDXKnsAax4LLPe/AI9QaZZ8ZMWKEIVbZX5jD7AeQOs55zZ5BCWZJBgF74403GmIRUs25NiFOIDEgI7zMbWSHBHAHoGXtsMdAKp5++ulGFvoMCcReE8ydnt8XxpLCXgIJQkFOZGLNYnEIuWn3VL5nzTJXmLesPYufO85OKFkhQsPtw8iBbMwN5KAeCvs+84E5wN7LHEW2aPfjaH8voyE/wu3BkdZOqN+PaOXNlOeV/MiUkVI5DQJKfiR3IkB+PPnhd6YRUuGWKlJQ1m3bKWWLF5Jtf/6d0/iY65tocNTkDoXW7hWBr4aKTLpDRPYH3mh8nUjrp72+7dvn0k1+oAChGJcpU8YoaRycIQLOOOOMpGbiSNeAoLhxwEU54CBNJhsICpQ3CjePkAQcRnkG5drezHOwhNDge6wPrIk7RBGKKoQCFjQQDty4ojxbEoI08ygTEAngjbsLCg4KMf/mpr9Zs2ZGEYA4mTRpUo6CQfpSgt5hBRLs1tcqBtyFKT/XAAAgAElEQVQ+W2XZfoYsKFeMKwWlhrqwCkBx4//pM5YuzuxBVnl68sknpXXr1jnkBy609hbYrVhHW5dbIbf1sSZQYG2xCiBWSOBvlXbkBUMwtp9BKDG+tjiVUJSZSGOPFQLvoOwyhhAyvMNtqpOQiWT5YQkRm/kD5RucqQ/LB/6N1UuogvKGsosckC+W/CDYMUokChtkEIphnTp1TDWxkh9ecHTKSR8gSCGpIACY08wX5jufhwrGiHILWWHnnq3TjSWWCuHWAIQGVlAQDZY8g7RiDkNeYMVh5xKKuiWLaM+OB+SNncd2jLF2gOCcMmWKfPDBB2ZNQ7bZ+QdhQ3uQHwSJRZGEwELphzhl7UICMs9CkR/B1ihrzLke2QdmzZplcIQcsmveOf/c8wYMnfUEWw/WAi3S3A5GKFiSFwsa9jlrxca4gyNji6VUsML+CE5Y5DBXIR0goCCc+N2hf2AGoQX5S7FjgsxY6UBwBVtzocgPG3Q21D7M+gyGkRvHSHMx1H4c7e9bNORHuD04VfJG2790Pa/kR7qQ13ZjQkDJj5hgi+ul2au2yn3vLJFVmwO+nBQlP+KCNIUvQwjkS2F7MTS1aLRIpZNEynnMT//TbJEqTUQIavpud5Hlk0SqNRc5678ihUoeEKDCCTEI459X/EB+cGPI7SCuDpjScuN4xBFH+AekBEpiD7zcTodTJoIpL7gwYOmAcoUJuS0optzkY7nBd9z4Y4bPoR83BxQu/t/epHJbz80x7hwQEJALuJjg1kEd3KJyC23HAHIGZQjlgpv/YMV9aOeZYJ+5yQ8wwKXFrZBa5RHCAeU/mAWB+7N46kJeXHdQXq3iZ/vpHjOsbFBCnUSHF/LDvhdp7HEBoW9YVvDOZ599ZsYiFvLD3nxjPYTlDq4ZEG2Md7jsM1b5Y27xHnMGcpJ5BsGA0ohrBMqXdTmKlfzwgmOwOUefwAaXFQgBrBeYc8HID6vEY9ngtihwK7WR1gCuH1hHuOeJU8ZQ8RGY56xh5jRr1RasO1CIsQRAAUderOBwu2IO8J4l61jf7777rkk3TjuQkljJQRojGyUU+eEkKIKtUUvOQK6yD7N/QLrgIsZYh4rbh9LL3oALD0SnJc8gWiHabPEyt4MRCpbwYT7TVyzZKHyOSx1uLKHID0vcYfFDH7DYgezFigSyEZIP1zQnaWkxdGZAiYb84P1I+7Als7G4oc+sR9Y4cxoyB1Ir0lwMtR9H+5MVDfnhJI3de3Cq5I22f+l6XsmPdCGv7caEgJIfMcEW90vWHQY1GnW6dsVS0r99ffPfPFl2/hqIL+G1/PiFSNWmXp9OzHNzBovs3Cpy5n+91bdtTeC5ssFNkw+qZOM3IqUqihTzmB554SiRI+uJlK+bu6rnGgbIjLaDvMn5+iUih9YQWfxWYDaecZ9Ikx7e3s2gp9JNfnB4xVQdf3cO/RwIOfyhaBH/IdssQBJBfqCguw/qdsqBHwqUdYPhhjTYoR0LFG7OUbo4aGOGjfKIaT2KlpuMiDSlYyU/OCwHay8W8iPWusCCgnUMimk6yY9ffvnFKJFYWNhYJqEUWa+pbp2KKfF0IBiJLxKp2PcYWxRMlGGUTAgpCBwUR1w9bPFCflissRwJRhiFIpGcsqJUMmcgZVAWsYCAAAmXhjNa8iPcGgCPeMmPcMQJpBeuRFgVobCzR0K2uVMC0yfWCYq8tXwAE8ioWMkPyAkse6iXPYY5AAnD2rLWFsHmDbJAdKCwQyogD6QpFi6WHPM6t53kB2SODZqKhQfuH+FI42CyWfcvrGkgWiGOrMWSJZSD7aluQiAS+WFlxS2I/dfLPgwZDG5YnUAsYZnDb7K1ggu1p0Vau9F+n0jyI5bfj2jlzZTnlfzIlJFSOQ0CUZMf34wVOaG9ohcnApAfWIBQ1m/fJSs2/SFbft8tzY85XE6tcagUKZjffAcZ0qSGB2V48RiRelfEKVWSX9+7RwSrhBMDAb1yyppZIssmiFzwpDcBpvcR+fFzkWsneXs+2qf2/SOyY71ImSoH3tz+k8gLjUT+2S1y6wKRQ2tGrnX89YFnLh0S+VmeePtakVJHiZz3eO7nscgociBQn/ly/16RZ+qKlK4kclrPQCYWyJOfvxL5fWPg/QufFWnUJXzbC0aKTLgp8EzV00QueSl3v71JnhFPpZv8cMb8QHFHycJvngM9JtwcwE888cSMwNKLkDZeAf7r1u3FvocyifJA8Ltgyksotxfet+9yuMdVxkleYMmBYs9/v/76a+MigOsJLjcU4oRwu8tcwPTebfLPMyggmN8TADNYiZX8QLni5jWY2wtuDCiAKH5eLD9irQtlk1tXrBkIckqbwdxemI8oNLigxGL5QRsog6HGHiURxdPpEuV0eyF2AYQVJIRXtxfGysYNwcqHNpzWGuHmrL0xh+iAjMFaiCC98+fPN1YLZMxxus54IT8s1lhnxEp+YH3idjtxur2geJ5wwgkmKKstoeKf8D2kH64U1iIkmOm+cw1goUYAT6wonDFjnGsklOVHMLcX6oYoIA4ILm3ges4555i5hkLsdHth/TGPcI2BILHxN5hTWPMwPoxzrOQHcVGIyYN7F4WzsJdsTwSqnTx5srE+YU+nH84MVsHc/ULNbSf5Qf8YH8gm1obb7QUZIVXAxO5nwea0xR35GCdcNyB87Z6KC2EwtxfIQrtPRyI/rKzE+oD8CbcPE2iXMcYNC4IL90OIJ/Z+Z3apSHMx1H7s5bfI+UyiyI9UyRtt/9L1vJIf6ULeJ+06UzdhrsbmaNlgn4iYS4yoyY9n64mcerPIyf8qdra21TNFqgcCMyWlfNZfpPldSanaD5WSGnfY56tlwLSVucTx5A6zdq7IO91Eblkoki9JLhn79oocEiBkYi4fPSCyYITIXd+L/P1nQFmnTL1fZP3XIjfOipxNZNtqkWfrB947r4/Iqf8q7jELFeTFjx8W+X19wPphzecBN5A1nx14sMQRIleNDy/r7BdFpvybErbZHSLNbj9AYKybG7DusAQK5Mb0viK8Qzmpq0jd9iK4mUB6fHhfwCKEdQdRhCwL3xCBkHGWyqeI/DxfBPLGFvpAalrq2f27SOF/3Vhoc/ZAkRn9RPbvCzx98g3eCahE4p2iutJNfqAAoYhj9YG1Bz7ZHHRRbrLV9YXbPhQcbmkJeErBhJ+DMO4mKOHEyoCUcN9yQgoRAA8/dBtHw/kudaJgWr946/aAMoZihJUNSi1Kvm0bZRHFGgKErAn828pg01riQoPS4Ixf4JyisZIfNkAept8QA7RnA55yUwthw42zF/LDa13WhB4FlqCGYEJgSSwIUIBswFN7RiHgKYQIShj4RKO0u5XQcGNvg+CiFNqYLpa4YC3gHkawUsiLaMgPxglljPHFjN/phhBum2EciGuB0gl5BvljY7HgJsCttA0gST3ByI9QWHOzHQ2OTjnBkLgUrAUb+BJXHixSsKjAmgm3MBsM1L5LUFOsB5hn3PRTmDPgCXnoDngaag1APrFG7LpDyac41whkAO4ZNmuLlcGmR3UGS+U7cMW1iP5gfeSMq0B/2A8hWygQpLgeQQzbPQDSApnYN8haFCv5AdECHsTIsPi5iYxgcwb5mSvEKbH7NnODGEQUa3njZW5D3BLslfFAX2APgOiBHHIGiqZe8GRfY06HCnTLc3YfBDc7l20/mEcQTZDuWEVRCHhKTBDi3TAelGBrLpSsjFW4fZj3wJk1hNyML3oHf850wnZPC7cfY72C5SR1QFqFc2cLNnaWhIK8CmfxF80eHO3vR4qOOylvRsmPlEPunwad/sWkhmJT5weYIGpsLNHkDE9Vr66uX0i+L1RHvpy3IHeTKz4UqXXegc9QtN6/Q2Tl1IAS3PQ2kaPPOaCgvdY6oIgee8A/O2F9+H2DyIATAjfodQ74VJr6UZorRnFbivzHBA7hucrm5SKHH5cwkT1XRN9KHpnz+JCZq+Txyd/m/P9B5Mfff4gUCvzIHniphcj6BSKn3iJy3mOem47qwU8eFTnr/oNf+XaiyPEXhv8cRXvuEJFPAlG+Q5aSFURumhc6qwhz8KXTRXb9GqiCeXjdJyIVG4av95clIuu+CmQtcZYVUwIWHpANFOrHsunj3rmfq9hApGCJAAGxc4vIunkBIqFBpwCxwNyhMK+Wvx8gFZxkia3tuDaBWBrL3hUpWlakeouDiRV3Tw6rJbJlhcghBUUKFhXZvePfvhcQyXdIAIPSVURunpf7TUtuYCUD8dGqnwg4YN3Bd1N6Bf4LYQnRUjxwMy5lq4uUDwT1y7biB/KDmzLM8CE9OAiGykCRLdijVHKDiYLCoZVbdDIWoFRxA2hvoukvh3pICmsGbVNK2qwqKBoo52CHYo6Cx28s/u/gyg0xB1GUX+omvgfKI7+/uCyQgQIzcIr9PcayoX///iboH9YX3FJSMLt3/14TaBHyAPm59UM5QWaUB4KfBvuM9iB/UFaRx7bHoZ9bUPqDogPhwO09mS9QLMnQgAKOUkmGFRRe52fUhzzIHqou+mHdJohPAKGAJQGuJpAdKGkoXiiBtINSh3J03333mawnnGeIDQK5hNUD+JCKk2CKzs/4nECv/HEzjdKNMkUAy1Bjj4UT9XODz1igCKOQQP6g4DFWWBpAXjmxpd/EdHF+hsLmDCALnih4kDsQTV4LijfnNm6xuVm3N+VYBzmJMOYdiiUYWAITuVBeUajcWJP5wwuOzGGrQFuZkYHAoDbODfEl6D/KGX/Ep8CVIFhWEkgJCALIP+REEeZd1hxz1+IWaQ2wfpABpZq1RywRCBTW8yeffGLOuODBPLd7m5MIYI6BAeMMcQF+EJ8QBijhKNqQTqxB+gnRAvHFHICww/0INwvmFOsaiy+sc7AmoC/OeUdfWT+R1ih9b9y4sSHeIFdtNibaZ18meKszJa5zDrFuIJVwWWS+Ii9zmYCf9IO5GGlu0xcsglgvkC/8G1IcEsaSXMiCawj9hPihT+yPXt242Ddx7XNaidg9lb2E+UYBT/YxCAUIFsYz2PoKJWukfZj1wx9BaiEl2ecgLXiPucV+ZN3eIs1FLLHYF5hL7P1eyQ/aYg9lrOgfa4e5wm8HBBrr11qhxLIHe/n98LoPZepzSn5k6sjFKTc/0myYLEisP/ghh+1ks2ED4sfHy6YVpxhRv772jpLy8aZDpfPrP+Z+FxN/iIySFQO3zJjVhyrcYhMLoXRlke5f5FZeNywOxCXwWlDQnDEMUNDeaC+ydk5A+Wv9jEi1ZgdM80d1ELn0Fe9pOF8+U6Tz+yIFi+WWCJeDDsMPlpK4DcFiNqAoO90i7JsovtHES5h4q8iFz+W0a2OB3FTgXXnxn7bS/Yya0quVg5SZ+l+Rlo8FFFcU7Y/uF/lzywG5a7cVOblbQMmmzH0pcKPvtfzwsUjNs3M/bdOe3rowEBvClq+Hi8weJNJjdu7nccH58sWA+wZxKbCcQF5nwSWj3NEikCqUv3aIbPlOJH8hkbMfFGnSPfA5pA7kBu188nAgJsVZD4gUKi4y6xmRX1cFFHv7fLB+jrwk4A7S/lWRAoEI56a8d5PIH5tEjmstQtBPtyUFxMN1Hx88tyyxYCw18gWsKfIXFtm3J1AHJM5J/zlABEJwrf5MZNUnB6xdrAxYd1Q5NfBXovwB2ex6++K5AEFDObK+SIteIpAoXgvyvHtjwGKEkr+gCO5HrKG2g7PWxSUYPOkmP9wxP7wOYTY8Zy0i6YsX03Jnn8O9y+8rB1prRg1hwQGeP5QrFBUUQ5RIlDe3qbVth+ewCsEkPJgimegxSGR7XuqysQScN622T5jpo4Q4b68T2d9w4xfsO2esjFjkgPyAiEJBChW0Mli9yMI8QXG37/H/4BLNxVU4rGPpD++4x5h5b+d2uD461wfrjjWAu1eweRBpHkX6Plzfws2xYN+xFm02EuRlTbrXeaxY8p5N9cw+Yd1C+Jw5AKFDZh1IVJvdx7lPYI3GWR4XNkteU491J+K8D+nmdW7b5yDP3ORXsP3NS7+RJ5zVeaz7cShZw+3DjCMkNNZ+EJKQubZAouFihmWaM212PHPNCz6JfibT5E10/6lPyY9koJoBdbK4YdXxn4VVtOQHovMdbLnTZ9IXXfrsKZGPHzogCjfEFeqJ7Pg5oFTagoJW4yyR6s1zWSkYxRRLBG70cWOwBeWMvwYdRUZfGVBM3S4xwZRs3n+zk8i5j4gcUkCEW2tuyZ112zYgHiBbiP2AotnmmciQYn0w+S6REy7LbQUAsQIO1EFdzvLODYE4CO5CVgx3QEmsAZ6pLXL7sgPuBfY9Yis0vDp3Ld+8JTLuOpHOkwPKqIiJA1Jy0zypPbWj3FlhuIxfdYj071Bf2jeqJLLwdZF3ewRkXDI2QCgcdkwAa7D44RMRcN2zK0B+QF599mRAHjfZEwwt3DFwsfjPtIASj8L83WSRb987+GksCLCA2Pt3wFqA2BO28Pk/fwX+r0ipgIUEf8ytcIU2sUiA1EF+MKEuCAsIFEgKFHYb/8JaMECwgEGja0U2LRc57bYD5BBBSjcsDN9u4RIix18kUvRQEQgPawXhnM/BajDEXDsR3I4okDmQOpZ4cr+zf7/IgLoiv60NfAPJB1kYqoCDm3REzlgsM7CYsThkSera8IN68LfpJj+ilVefVwQUgcgIoORx2481UK1atYw1ATfpbsU1ck36RF5BwLoo8ZvgzpgD4YU1Asq4+zvcLviOFMpuVyMb5BQrN/d3eQXXUP3E5QVCJljwaqxQsJ4LFdg6r2OXKf1X8iNTRirBcmKORYA1zLqIxu20/MCMElM6TH19UyA4nmsQCOBoFLE6AQVw9x8icwYdiBtAEM1wARuxdLBl17aAwrz9R5Hf1gUsNVDEy1QNEAU2hgHPDz1H5JyHAmb4tsx8MkCkcAP+xy8BxRmZGl4TcDmgcAuOkr5pWSA7hY1vcEKHgMWAtcbAKuHEgFmfIQk+f1Zk1lPYAYcfgqrNRMpWDdRToLDItN4iF78QkMEWMo282kqky5SA0o/SbtoYELBQwR2IOA//Ehry62qR4a1Frp8ZuHm3cRvmvRIgD2yx5BMKL5YQJY6QH/ZXlMJ/rJNK+TbnlhtiiawcwaxPsNSZ/rjI9n+V7GPOE2nnso5ZNEqkfscDdSL/q+cHXCPIukL2FQqkCTLiYkGp829mkO+nBYgJCt8d1SiAF1hYCwqsM+7+wRvx4uwdRAckiJXfWPw8HSBQghX6CxmFOxCkS40zRb7/KPAkJBpyFSgacBGBWCtWVoS4HhSIFf5a9YlMzrjbhpQbeIrI3zsD3xQqJtJjTsAqJVhxW784xz34G4n5FEuc9S4CiBgkTkuTxLTk61qU/PD18KhwikBMCNhUo7g24SqE1QcuPtFYa8TUsL6UsQhYdzDcvLDYttldsGwg/g5uH7iUubO+oMDjToJlCrE5bKwcCDhc4ohv8uijj6bEeiyTwOdCGHc63IWIN2StlVatWmU+h1AKlrY5k/qY12VV8iOPzgDMnjCHa9CggWF9CUaFXx/+Y0T1x7eQ4E2+Kf8qYvhSEi2cHwFT3Kb/VmCIi2gKCvzQliJ7/lUMnYoeN+tbfwjc4GMNECw+AsoZBII7y4WtBzIDooH6iYkAWYI5Pwpy/StEyLRxQf+A5QLKMQWXDeJ64FqBxQptLH1XZNk7gaCPKPkohCj8NhhnNH0O9izyo1wjX7HDAjEjKCjklnji/7FqAIufvhRZNf1ATXUukambykiJX+ZK00OW5ny+7twhUum0MNldvnwhYMXhLNYiBwIG5R/3H6wLwB/CwRbIhvP7Bax9gpErv/4gsmPDwb2FNNqw6ODPo3HTsG/j3vPF84H/w6Lilq/DjwQBcS2hgRvW6XcHyKdI1ibxjq++nzEIKPmRMUOlgioCnhFAkSWeAO4KpAclfomfg8x77pg+mFQEmDcQZ1xUbtq0ycR8wMWJOBDEUnEGuHUKAkECyYG1Ee5iKPK4FKG8N2zYMOvjOMU6KLgtEbcE7HBjgjBCV4KwLFfOQ0bDWBvW91KCgJIfKYHZn40QsZ5AW5hx2dKmTRt5+umnjUmmH0vU2V68dgKXFVtQ8lH+q54qsu3HQKwGa7FxZAORY88PkA3EDeGm3hIeV4zy2lrA8gIrFFxDrMUAb1u3iyY3RRffgJgVxJjAUgRihEwaKNNYnJCW1RZcCLCGINsNQSwpWB9goQLZApnhfL7prSL1LgutlNvYDM6eVzhBOr4yR5asOxA3Y1jnk+Sk46oHx+fPTSKbVxz4DuyRg79gpA7EVplqIodWP2Bhw9vRxC7xPlKRn9z6fYDYcpdQlh88R8Bd5hR/kE3nPiRy1EmR29In8gwCSn7kmaHWjioCioAioAgoAopAihBQ8iNFQPu1GdhkcqPDKBPYB0bTzxH9k0Z+hBogp5uMfSaRSjZxDYhvYAsxGBp1Sdx0CWYZE8w6wraYoP4Om7VaHp60LKcfF5xwpFzS8ChZ+cvvsmrLgXgrXU+rLrUrBtLRBS24FeFeZMvV7xwc4DRxaGlNioBvEFDywzdDoYIoAoqAIqAIKAKKQJYgoORHlgxkIrtBKi9ifvjRpy3l5EcigQ1Wl9N9w35/bGuRfPmS3XJS63eTH8UK5Zedf+/NaTP/Iflk7779MvnW5qHJD7dFiH3bxiZJag+0ckUgvQgo+ZFe/LV1RUARUAQUAUVAEcg+BJT8yL4x9dwjcpnj00YaLVtI4zVx4kQTJEnJD89Q6oMuBCA/nAXrjlJFCsqzH6+UD5duzPmqeOECcn7dCgIZsnDt9pzPn7msQXiLEEVcEchyBPxCfpBpAL9n4hMQcwkrweOOO04DNGb5/NPuKQKKgCKgCCgC2YiAkh/ZOKoe+rRhwwbp0aOH1K5dW0qVyu12MHv2bBMZWskPD0DqI1Eh4LYIOfv48rJ84w75eduuXPW8fcOp0rj6oVHVrQ8rAtmEQLrJD5thoHfv3nLYYYdJq1atTIyor776ygTGvvvuuzVQYzZNOO2LIqAIKAKKgCKQBxBQ8iMPDHKwLpLKacmSJdKuXbuDvp4wYYK55SOKtN9K1rm9+A3gNMnz+ORvZcjMVblab1mnguST/bJq859yyCEBN6Ch1zaWSmWLyoBpK2TZ+h05zz9wYR3zuRZFIFsQSDf5sXr1aiHtOen+1q9fn5MOHXzfeecdQ5oT+T5bCtH8yXq2YMECE/+K30YyKmRzIRPEnDlzZNq0aVK+fHkT/+voo4+WzZs3y08//WSsQm+66SapXLlyNsMQtm+ck2bOnGkyZVx66aW+DQYfzwCREpUMgCVKlDDZQLDuYk5s2bJFWrRoIU2aNImn+oS/y1h8/vnn5gybV9aqBdE9VgkHN0MqZL+eO3euIePJxnLVVVeZ+eu12L0PS/eff/7Z7PU1atSQa6+9VgoWLCgvvPCC9OzZM6FZL1lPU6dOlbVr16ZsXeWF/cvrmDufU/IjFtSy4B0sP8aNGyfdu3eX/Pnz5+oRP3ykXuO2z29FyQ+/jUhi5MEiZPTcn0xlu//ZJydWKSvzfvz1IIuQhlXKSuECh5jn5qzeKgI9sn+/zOp1Vljyw+2G0/6kSsYNR4si4FcE0k1+oFz88ssvRuGDLCfF4u23327g4rs1a9ZIp06d/Apf1HJxGMbFp0+fPvLHH38Y108O1V4L7//55585CqTzPfYo6uR31S8BxVGi6CO/9/369TOyceC/5ZZb5KmnnjKWnxdccIE88cQT8p///McrDEGf82P/vXaIcSMtLcrVBx98kHaL2EhYQmJwpvNK3EFwPfTQQzJgwABDakJoUseiRYuka9euxtorUes83BrxOh48x9yFoHvggQdMX72u1US1H42siXw22Fglsv5Mqsvu1y+++KJJHU2sQq8paH/99Vf53//+Z/b7xx9/3MQ4pPD/1AdhABEcTZ1esCOswA8//CA33HCD+UvUugrXtt/2Ly84peIZJT9SgbIP2+AHFGafH5CLL744x3yZzwcPHiz16tVL+498MNiU/PDhZEqiSP99Z4mMnvuj7NsfaKTBv+THum07Zf22XfLvx/Jq58Zy5nFHhJSEzDNOAmRx75ZKfiRx3LTq+BFIN/mxdOlSExPq1ltvNQc2S36geKAQcyPsR9fIeJF/5JFHzE2gV4XKtsdv6cCBA+Wee+45iDTZuXOnwQxiwesBPd5+RHr/+++/lyuuuMKktj/99EDGMaxeLr/8cnn11Vfl1FNPld9++82cDbwq0qHa9GP/I+Hj/B7yD1xQjNI95yNhOWLECKlZs2ZUcr733nuG+EAh5PabsnXrVqOcXX311QlT0sKtkWjGwz4b7VpNdPuxyBzvO8HGKt46M/l9CIqRI0d6Jiog9CEeSpcuLc8///xBbv87duww+zTPJZr8SNa6ijR+ftq/Ismaqu+V/EgV0j5rxy4G2P1gBfPfdP/IB5NLyQ+fTaQki4N7y5vz1uaQHGNvbJrj9jJg2spcrT9wYW0hda677Ni1R659dZ4s+Glbzlef9zpLjlI3mSSPnlYfDwLpJj8gOYj3gQJ84oknyrfffivnnXeevPvuu8Y0HmuBaCwj4sEile9Gq1BZ2RYvXmxIA24S3bjgNoRiCQHiF/KDMwDE1nPPPSfHHnus6UayDsl+7H80cypZuEQjg302HJZYBjDPWrduHff5LRnkR7g1EgsW0a7VRLcfi8z6TmIRiIb84HKX/Y7frjFjxuSQvm6JPv74Y+nfv7+8/vrrCd+vk7GuIiHqp/0rkqyp+l7Jj1Qh7bN2WAyYOXLA5mbHWdhMiPeh5IfPBk3FCYoA5MZDk5bJuPnrpObhJaRz02pStFB+2fX3Xlm95U8Z+/U64RlnqVimiDx9WQNpUqOcoqoI+BKBdJMfgIL5+5AhQ3LcI8j2cuONN8qdd95pMr9kYwmlUEEGEWsgmCUE7i5YfKB8ui1GeA83kk8//SC1QnsAACAASURBVDTsTSLmyZRo/Na94I+pNfJx0+l0uYmW/EBx4FYUK5BQpBfz5a+//srVltf+h+tLsHqdz4Md2BOHBmIu0SUW5SHW8cScH8KxSJEiB+EcCcsZM2aYmAWc4eI9vyVaSQu3Rux4eZljzrGNhvzw0r7d81gzscylcGOX6DkZT33h9rJI9dp3S5YsGTTjV6S67RjbvY7YHcWKFcvVbDRrJxryAxe/jh07mrHFWiSUaz/P4VKFVZyTrI7U90jY8X24dWXnTyKs7ZyyxLJ/eelLJj+j5Ecmj14csrPhrFq1SmrVqqUxP+LAUV/1DwJTl26Um0ctkL/37sslVLtGlaRNvYpSvmRh8zkBVJ/7ZKWs+OV36XRKVel0SpWc5ysdWlTdYfwzpHlaEj+QH06lxBmzItq4Apk0kG6FigMvB2UKlwL8m8OpzXazfPlyefTRR02wVA7Vp5xyivlNJWBq3bp1jSXIRx99ZEiBs846y5AHTZs2lWuuucbUuXDhQhNro3379sLv8tixY83B+4gjjpCHH37YxOYiDkPz5s2NLzrZ2HBNpe5wBb92SBeClzds2FCGDh1qYni0bdvW9GHKlCkyffp0U2/ZsmVNVZAbuDqdccYZcvjhh5tgp7QDcTNq1CijWK9cudIEGSROBM9QCOBHPxs0aGACps6fP9+kQz7ppJNMDJVw/Q/Xh1D1XnjhhYbkQBZuZ88//3zjwksfCdBrA3QOHz5c+EP+8ePHm+ePP/54E8DUOYaR5qdVHi666CKj8DEPiANStWpV6datWy6SItR4HnPMMWGbQSkk+CLnsnPPPddkVOLfzEdwJk5bqLl05ZVXyksvvSRvvfWWfPbZZyZOD+/wR+Y+XFqYM8xB8Pnmm2/kyy+/NHOwYsWK0rdvX4OR0+LXKmmcEZkf9BnLCYgBAkFCfjKuzz77rMGT9YDVCXWzdzk/C7dG6Ct99zLHuLEHR/6QhRTcKM6RXNQitW/nMJZZZ555phlXrLiaNWtm1iVjHq5EGjvILNYBLitVqlQxbhW4nfFvLBAYP9zPIxF34E09zrGKZo5bMpu5BO7r1q2TTZs2mcyPxM2wdUMogBmuj/Xr15f77rtP9uzZY4hw9hXWAXLjIsX8B59I+yT4sXexv+BOBVnJeBYuXNiQDBCqkdYObXNpyx7K3sJ+SGDmFStWeHJRYU7ironbS7g5Q19w9cR9jL5Z3Fg/bdq0MX0gJohdB84xYD+if86xsp+BQTDyg/befvtt058OHTqYeDvz5s2TXr16mWDTznXGHOV5Av0yRhA1rGn2N+YTexyf2X2DNqPZvyLthdnyvZIf2TKSCeyHBjxNIJhaVUoRuGfsYnn7q9xuMidVCxzs3eXhictk2Oerc32ssUBSOlzaWBgE/ER+uMWMJa5Apgy2m/xAkUfpxwUIRYigeAQA5RCN2wgKC4djGww22KGaOgkS6/Yhx5WIoOOQHDbuBgo8h2uUWZRO/gsZwqEf9xTqQsnEFSlUsbfcEB9YpEDGoMggN0QLikOw28Bgn2FNQNBL5KJ9G3SR2BOPPfaYUQJQJnC1uO6664yShHyYjqMgQYaE6n+4OWF980PVy0GfQz+kB8oTij4KAP9G2bBBDG2f6DPfQVChOBPvBJ9/LxmLbB2QQfSRMUcBefDBBw1hhEKC8uZlPEP1mXMX8+ySSy6Rm2++2dTP2JF5ApxREinhsGSOobAHc1u2fUa5Zzwh7FBsr7/+eqM8umOaWCUN0gOiCyUQJZ8MUAR+ZV6COfhzm878ZdydCh7WJ/azcGsk0hxDwYWoQY6WLVvmtMFYkKUoEvnBC+HaR2FEiXeuQ8b1tttuMyQB5EQ4YsLr2LH+We/ISzBZ6gRHCE/21COPPDLiNhlu3Yab49ZqCMLIxrqAYKNvL7/8shl/XKpQ3LGIgDiFAKJAoLFvkAHMYg2B0rlzZ0OcQNxE2ifZJ9gv77///hw3O/Yk9hXmNwG0w+2FyM8+A9Fp1yBjyhph/LzE5+AZAhezbvmLRDbZeUMbkIR2L7XrALKGtQ+RChFx2WWXGcLCBjK1YwUxaD9zkx/sp+xLkC3OeUxWGAjLQYMGmTlu30Nm1iDkhx0v5CTeFMQuGWWI08M6sb9JXveviJMvix5Q8iOLBjNSV9goWGiY1VrzLcys3EXdXiIhqd/7FQF3YNNIWWB6vPG1TP5mQ053NBaIX0c278mVbvKDAx5pzzloodDawr+5meIWM17Tej+Oqpv8sLfvKCtYSdi4CtxC2sNqLOSHJRG4gceqwlpRoKSi6KEUoHjye8zBlme4kfZSIB5QoidNmpRDquCyg/KOFQiHYi/kByQKijiKLzf81jydm0jIIGTCWoE58uabbxqlxgZTR2GFYEAxiIX8QNkKVy9uIShnKA0oVLQDdhBUfG7npu3nHXfckWNtE0wpCYdrKLNxbpK5CYYMwNoE5TzSeIZqB+WG95lj9MEqxlhtOBW7WMkP2wcUfG7unSVY/0KZ57uVPPuck+gI9lmoNRJpjmGl9Nprr5mbcLerQjRuL6HaZ76ifGOVQP3WCgp8ICZGjx5tiAnItnjHjnHE2gELHSyjKHz25JNP5qyfSOs73LoNN8dR1LH6oq9WEWdvY4+HvMCKw44bsZ2s4ow8kBRYJEA2Wos1uw9iDYHlEFYkjEeofZLnUMohaCCVwBlrQixOsDSDjAu3dpAf0sbuMxanaNxe+M2ir/QNmb0EcoZQxJIKnJwpny2ZyNhB0AbbU7yQH/YZfu8hoGyxxAYWhOzBdmyQwRI39jOIcLCH5LbzHHLEEo9e9q9s/C0Pt5aU/Ii002TJ97DYMPxsUGzm3Nqw0DTgaZYMsHbDIDB7FelvD5RKZYuFTYHrJktKFiko/2lWXbqeVk1KFdVUuDqt0odAuskPbjM5PKGIcVvuLNwYcpDOxgNTMIWKSwIOkCi7/HbiWoBbSjzkBxYkKAO4unBjyA0/hc9xR8Haw5If0WQzoA7M11HcuJVFTgoXHlgEUCdm917ID5sRBsUIlxlbuPVFGeEQTgBBbm3D3bxGS37YA3ykepGHsw3jgfUC2KGoOmNeeFVKwq30UMqD/RyLDW7BvYxnuHZQxDmjQS7hKoHSyf8nkvwIlrEmGvLDKly1a9c2CiSkGsp0rORHpDnGTTpuF1jyuC08EkF+gDOWBMR2cNdvLQW8JADwMnbBiI5Ekh9OCwP3vPfSl1CEF4QDRKYzGxDzeO7cuQY3LIkgI8Ptk3xPsGx+15ANEpZ9D70Eoi/c2mEOsK6D7QfRkB9Yp+AyB1nhJHPdaxLXLqyRsKLC+gK3FjfpYvGFnAAXr/uMG2NLyLjnmH3Oznt+d6JZZ17ID+f+5SS70nfqSV3LSn6kDuu0tsTGzEbFAuJmgU2EwxE3De5gQ342adZsL2mdRlnXuDP97fZde2TN1j/lvYXrpVih/LLz7705/VV3mKwbet93KN3kBwcjbnm5KXMXbkk59EaKY+B7kIMI6FaocL+ALEDZs3E+3M+4b5VxUeCm0/62OpV/YiXYAJ7couKaEs5sP5rDve0O5AeHdfeB3dndaMgP5oC9RXTW4ZWkCNZ/3ERCmZ17qZczDf3DQgT8uFEO5r7hVSmJh/zgIolAwChwkcYzVDtYQKBEWnciLIGCjX04LN1uL8xBrHb4C0XgIE8s5AfxEHCNQO5olDLaY7zsGuGGG8U61BxzK4HOYLvxkB+2fcjHUOPmhTCgP17HLtPJj3AkkJd9EqxY28w3yAVr3YbVBy4todZOuP0gmv3RXgKj/3AJXL36wdkBkRESFWs7LGlwNwy2lyaK/LDEUjrJD/Yvzht5qSj5kZdG29FXGFo2bFxg3AcQPwezU/Ijj07YFHZ72fodcu2rc2Xz77uV/Egh7tpUbgTSTX5wAOTGCz9sG2/ASphXyA/MiFH6MXG2JvdOtxd8wHG74IbQGfMDc27iT3CgpzgVVpQ3LhjwPcdf3G3qzfMoErSN7300h3s7PsHcXqzigbKJ4uqF/AjlkkBduLVguo5rSrCbUWcfgvUfa4lwqZJRkMPVi0WE24zf6fYCiXDCCScYCwoO9+FuxSPtPZHMxnFNwXQ/mNuLezxDteV28+E5Lqiom/8SDJH4E7hN2Pgxdi5ZLN3kB8FyCViLO1KiyA/r9oLrAjFkYnV7sWuEdRDMtcrOMQhE5g/7EVYrZBmhQH6B98aNG2OK+WHbx+qDer7++uugbi/EXAhHIiKL17EjqKXbxSVVlh/W6oH2rduLe08IZfkRzO2Fd7EmIw4IpAVucOH2yQULFpgAtcQPseueGDkEDWWtEx8o1F7IuZ/9Fxc78CL+hi3spbjfeYn5wTs2IxJEo40d4l6TXBQjG+uKvZSYNsHcXrCKxPoNPL2SrG6MLbbUE8zthZhEyIqbZTQkoxfLD+u2xx7jJfZRpH0yk75X8iOTRitFsvr5YKvkR4omQR5v5q63F8k7C36Wffv2y34Rse4w1coVk2KFDkR+b1mnfB5HSrufLATSTX5wsJ0zZ47JakH8CBuMD+IchYDDUra7vTC2kBoQHtZM2gY8xZ2E234yL/AM1hYcmFHQfv75ZyFgHQH+KChPmE9zQMe9BWUWJQDFAR95ZyBHcMeVBD9zTJ6jPdzTng14WqZMmZxglXyOOwWXG8R8sEosY+mOj+F0jUBZwOycTA/16tUz/eEGFf973GpsgD0UYWcwUGcfQvUfU/hQhSCG3MiHqheMIZ2QzwaLhXDCDJ1bVBQY66qTKPKDMUMBcQY8JZCjDXrI+Ecaz1D9RcFHGbHxX7BIgFxDqQJLMKR9zOSDzSWwtC4kzMVzzjnHKJWMNUFng423lSWc5QcYE+vBGfAUtzfmMIEYbSwZrMCsdRDYQ0xBnDothkKtkUhzDKWZeDUQbVj4UCA9mG/RWNqEat8GqsXVjIxMdo5j8QV5hAUAZGS8Y8f8TBf5YYOD2rVrXRmde4INXosLl5MgCRYsFSwgO9AXILDAKNw+Sfwh3OyZD3YfoT3mOPsfe1a4tUOsKSzlmIvWGpF32HshYr2SH5Bmw4YNMyQigV4JXO0skLYEIGWtYX1l91J+/9zrwBn418boYE5a7Ox+FC7bi8XWBjwldhGF3w8IEfZ/1la0JGMw8iPS/pWss4wf61Xyw4+jkgSZOKBwcxCpsHnhl4cZYiIOtmw0HPBghWH3Tz755FwiwGbyI0rgIW5oMEODZXXfNNqXlPyINIL6fSIQgPywZfvOPVKscH7jDuMua/q2TkRzWocicBAC6SY/rEKUaXGhYp1K3ARjaUDmBX6z+B3q0qWLOXRyO4kSjpI9efJkcyhGISVbBooCv5XgxW8cB3isEgiESfR9Cgdqbsp5DiWVm3irsBM7g4M4yipKAZleiNSPm41bHt7HX91L4be1f//+RiHhhtL+/kMo0AZWAQQGpY8QBhT7GcENScfLOQAFF4LHZqiA9OFgjsJj3Z5QrFFqkJv3UKjq1Klj+gRREK7/4foSrl4sO4g5AX4otcSoAXfGgb9TTz3VyIBijbIDWUeMAZQClBLnZ/Q/XPBD6sMMnvqwlmUcICMgPlAocGWyJdR4us8+7n5D9qBAEpOFG2dSEUNe4RrATTcEJH/hsESRYpyQF/KBVMFkMXGPN7IwfvQF5ZVbd/BAqWTMmWPMe8iAxo0bm8CU1Me48zxjTQpOWyBtwAflkHgJ06ZNM+OCGxLzi7VDW6HWiE11G2qO8T1WAcxnCAlc7riJhxThc7tWI7nhhVujyIsbDxgz51l7xKVgPYc6j9r+Rxo7MpRwvmUcsCSgTshNCDyCn9rPwN4ZVNM9R4KNFc+w3rzMcQg11gz/Zfxx/4A4YI6wz9t5wFqBFECeChUqGDEgTyDdSGXMeEJc0G8IUBR2ZAu3T4IrijxrhT2TOQ3G7HPMLfaJSGuH/QCihP2JtYjFAmueesE0En4WTzvfcLfBYov5g0URwVexnmJN237zjt1LeYaxZB3wGwE5YZ+zbnhcFkDoEEwWayJ+LyDOwIzApBAhEJzoOuzLrHW+B1sIFPYoSCX2LWLdEBgXbCE9ne+xz2JJFOoz9g76BWHE3PO6f3n5bcmGZ5T8yIZR9NAHFjQ3ABzWbGC1UK9xiOAHN17ygwVM4Db8Trk5cvu0cYPGzQCbFocmfrjZmPmhCcW0K/nhYbD1kaQgsG7bLrl+xFeybMOOnPqV/EgK1FqpiPHBZT8kmCO3r6ku3CJnYlyoZOCEtQsHSErp0qWF3yGUPIpTabZZ1CA43C4dtg5+f1EEnYWDMzeyPMMBm1v2RBWUFogC3AfCuZlEai8YBtH0IVz/w7UdCRt3/3iez8LFFInU13Dfe8Ezksyh6g/2HnOKP6eVTCQsISu4KbdzNZ7+8i5zHQsPzmbuuWvrts8wd5nDPE/BwsDpWu1ljTjXmVN222/WH/VyKx9tP8O1H+u4IaPXsYt3LBLxvpc5HKqdcHMh3D7JvEAXYF2G2+sijYHze+Y3RA71xrJvIi8WRFhdUCDPIL7CxSKKtJdabFkr7Ln8bgTb84Ph62WdxTv+8Yx9vG376X0lP/w0GkmUBcYUBhJSIVLBfAxz23jJD9tOqNzzsNWPP/54Lh8+nr3zzjtDBiNS8iPS6On3yUQAi5Cx89flNLH4wZaaFSaZgOfhutNNfmRqXKg8PGW064qAIqAIKAKKgCIQAQElP3SKJB2BUORHsPR31tQav0iCe7mLkh9JHy5tIAwCU5f+Yr5du22n9P/wO6l+eHEZ062JEiA6axKOQLrJj3Ad8nNcqIQPhFaoCCgCioAioAgoAlmDgJIfWTOU/u1IMPLDpq5yBkiiB8EiJjt7BvlB8C6Cr4Uq+PBpUQSSjQBZYS547jNpWaeCDLm6UbKb0/rzGAKpJj8wJ8b8F7NegvxhUo4fOGbi7kLAQ/y0E2UdmMeGVrurCCgCioAioAgoAmlCQMmPNAGfl5oNR36AA0GurC+yF/KDQ3qoQmBVghBpUQRSgQAuMLjCtG9USfp3qJ+KJrWNPIJAqskP/LCvv/56E0Bu9OjRhgQhOCY+/u44UYmKC5VHhlK7qQgoAoqAIqAIKAI+QUDJD58MRDaLkWjyQy0/snm2ZF7fBkxbIQOmrZTLG1eWxtUCUf8hQ7QoAvEgkGryA1k3bdpkLD1I60cWACzs7r///oMCZSY6LlQ8OOm7ioAioAgoAoqAIqAIeEVAyQ+vSOlzMSMQjPwgqjFp0UiFNnLkSClbtqyp34vlR4MGDUwKKS2KgF8QaPHkdPlx65854mgWGL+MTObKkQ7ywytauC2Sni9celCvdelzioAioAgoAoqAIqAIpAoBJT9ShXQebidUwFPSKJKnm1tE8rZTCKRHru5x48aZfPfuogFP8/BE8nHXcX0ZN3+dWIesrs2qy6k1ysmXq7bmkvqBNrV93AsVzU8I+JX8wO1w+PDhJi2gxvzw04xRWRQBRUARUAQUAUUgEgJKfkRCKA9+jz938eLF5bDDDktI70ORH0uXLjU+5oMGDZJ69eqZtiBCJkyYIBAj1hrEKYSSHwkZEq0kwQi4U+CWLFJAfv/rHymQ/xDZu2+f5JN8UrjAIfLtI60CJJ+LFGlSI0D+aVEELAKpJj/sPu11BGbNmqXkh1ew9DlFQBFQBBQBRUAR8AUCSn74Yhj8I8S+fftk4MCB0rBhw7gPtitXrpTx48cbV5ZXX31VunTpIscee6xceuml5taQG8Q333xTZsyYIf/73/9ky5Yt8tBDD8njjz9ungtWlPzwz1xRSQ4gYFPg2k9a1ilvCI5eYxfLj7/uzHmwVNGCUvvIUrL5993yw+Y/zOfFCxeQpQ+dp3AqArkQSDX5MX/+fEM+9+rVSwoUKBB2NHgOyzy1/PDfpCVmC25JBKrNly9fygX85ptvZMSIEebyolKlStKxY8eI8ynlQv7bYLpl5aIJ0nHt2rXSokULadKkScxQ7N69WyAkFyxYIEcddZS0a9cuqW5pqZxnicQpZoDz0Iu///57yExfwWAgO9jmzZvliy++MOd4e8bPQ5DF1NVo5jW6GeNSsmRJQQ+yhXX43nvvybx588x6b9OmjTRu3DgmefLSS0p+5KXRdvSVBUOWlUceecQsKHdJ5a0eWQY4hBx66KFSs2bNsD/YSn7k0Qmbod2+fsRXMnXZL0Z6LD86nVJVlm7YIXMclh8FDskn/drVk3Nrl5dlG3bk6qlahGTowCdA7FSTH/wObNiwQWrVqhVR+kRbB0ZsUB/whACp47lAGDBggHEpPfvssz29l6iHuPC4+eabpW/fvjJ27Fj58MMPZcyYMSY9vd+KH2SFpEIOLGBvueUW6dSpU8wwoRxt27ZN+vTp8//snQnYTdX3xxcyJvOcmTJHhko/ERUqGqk0K82TlEbRpHnSXEpzREKJDEkpJamUKBEhU4okQ6b/89na93/e45x7zh3fe9937efx4N4z7P3dw93ru9f6Ltm0aVOOLHpxP9TnxlSOM/TgeL7NAEgVkolTsrGI5Xn0ESnEc4uYDFvX7777Ti644AIzHrt27SqVKlUyB5VXXHGFWV8uu+wyM8YmT55sxtmLL74ozZs3l6+++sqQnaNGjVJiPATYsYxrMO7Tp4+88MILcuGFF0aezvrKOouGIv3SqFEjefjhh83hsupy+XeCkh8hBmhevGTRokVGyZ/FjIXYWTL5VE/Jj7w4GvNum1as35KjcdXLFjf/d5IiBQsUkF3/pW+utF9RWfv3NnON0yPEL0ym57MzZePWHZF3TOrbPu+Cmc9alm7yI5/Bm2ebyykgxAfelHXr1k1rOwlXxZPhqaeekqJFixqjtVSpUrnigRLU8Eyp6x9//GGMTNJKJ0J+2PZyoPXbb7+llPzgXakaZ5988onxhHFjkWycgsZHKr7HOwLP6htuuGGvDFqpeF+8z2QOf/TRR3LrrbdG5q4Ni3z99ddz9A1GOTbE6aefHklYwPxXr8Bw6Icd1xBLkBrXXXedtG7d2jycAwtsOLC+5JJLDCEF4QFxiPcdh8naD979oORHuPGZ564iFGXevHnGNdJdMvlUL5vJjwlLJsjMlTOlafmmcmydY6V00dJ5blxpg8IhMOzTJTku7Nykikz+YbU8OnWh0QqxBc8PCBPID0uklC1RRK46qr5s3LJDRn61XFZu2EOwlCpWWEZcfJg0rlZK3p6zIsfzNfVuuH7JpKuU/Mik3tC6hEEgXYZ3mLoEXZMpdQ1r/AS1J93kR9j6xHodpBTGdF4kP/CoIASc0G6nZ0usGKX6+ilTphji8oQTToi8yo/8IEnBkiVLpFevXkp+xNExicx/v3vxnIL8Pv7445X88OkTJT/iGKx54RZc7xAaxY2qTJkyOZqE4Cixul7ZVnK77dlKfqzZvEa6vdNNtu3cJrtlt9x3xH1yfN3jcxvOlL5//h/zZfry6dKldhepV6ZeSt+Vzof//e/fsuqfVXJg2eDwgFjr5fQIKVKooBxcq6ysWL9ZfnN5kNjnFtmnoPy7Y1eO16ArgifJpv9IlCqli8kXN0d3f+/y2Cc5nqEeJLH2XPKvV/Ij+ZiGeSLuwoRiUjDC0FIoUaJEjls5YWODGY9XA/faZ3vVB7d/fp9Lly6dI7Y7TN1TcY3FgxNFt5eo+33xEgqE4dp49iC9mWS1Md66BvVPrG2Jx/iJNoaitSvafXy3fft2M6YZ8xjn6daMWbBggdGG8woBihWnWPuBcRVm7geNP/veYsWKmVN4CloMzGk8Plg3CBXxIj/s+7k+N8kRLxvAj/z45ZdfZMaMGXLeeefFTH7E00d++Np+sd+TtCFVqdiD1nC/dd2ucYQ/sc7xJ9Zx7Xy2373oKNIfePF7eX6whnnVJWhs56XvlfzIS70ZQ1sY+B9++KFxjz366KOlRo0a5m4W5jfffNPE+2Wiu1RukB9Pf/u0jFs8TlpVbiWXHnSp1CxVMwakRTCWH5nziLy98O3IfR1rdJTB7QbLfkX2i+lZ2XLxp799KpdNvcxUt/p+1WXMiWOkWKFi2VJ933rivXPPrHvkr21/yXlNzpPrW1+f1Db5eWyc8fwXkQwx5fctInNuO8a81xn2smvXbunfpYF88cuf8sasX2Xbf6RIoYIF5LzDa0uPltX3yjJDSt75KzdK75dny5qNW80zG1TZT9JFfjC3Xp3/qtQtXVcuPuhiObLGkUnFM5sfpuRH+nuPU0zipzl15rfw/vvvN+EbjzzyiDFGvv32W3n88celc+fOJj07Lvrdu3c3At133nmnSdGOzsYRRxxhPCt53rPPPisIAnLvk08+KT169DDGJZoYAwcONOLflD///NO4NXPwgOA47uTHHXecnHTSScaFmfTCuKIjIo5OBLHdvJ9Nfv/+/c3fnNii+cB1VreLz4YMGWKufeCBBwTjAEHMH3/8UfDyxFiuWLGiqQOnvUOHDpU1a9ZI48aNDRZ8165dO1MHtERq1aq1V8f89ddf8tBDD8nUqVONkXfooYdKlSpVpFq1aqbeW7duNTHpaHt9/vnncu6555rNOZ8TfsvfCPXxvg0bNkjfvn2NBlhQ3XkmeNSsWdNg4m6P1wiKt67oafj1DyQB2NEW+pETc2LxCTu66KKLogq+WgOGcYRRRP979Q1tYQzRPwhKYlhj3HDi3rFjxwhR4UV+RBt74Pbyyy+bsAUIN9owd+5c02+Mca/iNc64PswY9ZvVaEoMGzbMjI+2bdtKnTp1zJi+5pprTP+GxSnefvCb+9dee60JVSFUnIK2BSQG44j5i04S2QoZi2PHjjV9jU4GGN59990mHIGDRP7NnIRcYn7Qf3heH3PMMYZ0Yc6y92Ze0CeEOaCvgQHPnCbMCBwghqgL/2aM0f/MtenTp5t1yH524oknJpW88iM/nP2JRznjiHAZvEG81ii7zsQ6V1i3GF9e+LJe8/1rr71mqgPe/Nu5NtJfieIYtIZ7jW3WAZ5B7QAAIABJREFUQ9Z9fgMIV8HuQhOJw2dsrDDjmnWT/QBrOPfRXj6DRJs2bZrpd+YL44r3jRw50hBSrBOs3/y5/vrrDXbR6pL+X9zce6OSH7mHfa6+mUWKGFNOcgoXLpyjLmwg2HhlC/mBATX+l/HSrEIzOa7ucdKheoekYtv2zbayafue07qbD7lZzmx0ZtTnL924VOaunSuVSlSSb3//Vl6b/5rx9qhdqrb8uvFXKV+svHBNtZLV5MY2N0qnmp2SWt9MeNibC96Ue7+8N1KV0SeMTomnRLrbOuCzATJu0Tjz2hL7lJBZZ81KSxViDWPBk+On1XuEjIsVLiRbt+80/y5cqIBs37nb/BtNEYiRjVu252hD6eKFZe6gzmlpV7cx3cycKFSgkPRs0FNuPfTWtLw3G16i5Ed6ewnj9uqrr5YBAwZEso2Rjp3fwsGDB8vSpUvNoQAGCeQH3iEIVXIKyEab7Ca47GMQQRKwIcUQxf0Y4gQxOgiS9u336PLwXIx97sHAwaDC8OVvDCPejbAdm1U2zdaw4N+QMRhRuNGfccYZ8sQTT0TETe11zrh7u8HGSEcwD/Jj5cqVZhN99tlnm/dggEHskPWHe8kqQN0gaTCO2Su4Mw24e8jL8LZ1xEDHKMIIxIBk/0FmIQgS22bqQP0wMiBqMF6i1Z33Y5hiZJFlgmfSNxisQSWWuoITdfXrnxYtWhhiBIPPnupjFJ9//vly+eWXC4aoXwnTN9yL8UkdGDc2Gx7aHhjXkF9ki6G424U3hd/Yo7+5HpFKu9+j3oMGDTKGoh/5wXu8xlnYMeqHhb2f9viFvUQbwxjA8fRD0NzHi4N+fe+99wzhxJilQFgwViFovvzyS2OcW6LUznHupS2QMnZcuj0/OKlnbti+tYKymzdvNmsPBCzvpR+5l3UIHJifrEe8Hy0IjFuuY05ApHgRlUHzwu/7WMiPaGtUvH0EORUNX9YtiKPbb7/dEMz0Kesa84J13XoxxYtjtHlEP7D+exVIvYULF5rfAYrt2y5duuQgP6KNa+7z8vLw8/ywfeVOXBFUl3jHRjbep+RHNvZaEuoMwQHzykbP7V7H4lC7du2sIT+Oe+c4Wf73coMKZMLZjc9OAkJ7HvHjnz/K6eNPl12794QWDOk4JCpZsXXnVjll3CmR+nDPifVOlMtbXG7IDlt47v1f3i9frfnKfL5y00rpXLuz3ND6Bqm8b+Wk1T/ZD5q9era0qRKcRuva6dfK1F+nmtdX2beKTOkxJdlVyZXnvbHgDbnvy/si76bv6Fv6OJOKl0AqmiL93/5O/vqP7LDZZw6rW04enPSTFPyPCFn111ZBg+ShHgcJITSpLJdPvVxm/DbDvAIvGrxptOxBQMmP9I4ENssYz2zcMSbYzEJskL4RTw421RjyEB0VKlQwJ414HVA4YfMzPOxmlxNtDBLrZcGz8IDA4MHb4eSTT5bx48dHyBErZocXCEaTNQz79etn7qN4GYvRyA9SqWLYstG2G2eMXjbmXsaZ3ybar2e8CAVbH4gft4YAuOFi70zxasmSBx980MSs23p61b1ly5bGeIcssvWH2LGGRrQRFEtdOa2N1j8QLj179jSn/7ZvbNw9Xi2c9Pq54Edrn7tvaCfGPQY1xb6D0AP2cxBiznbxToxjv7HHKTICloS7MC4w6vk3xjjePtFCL6KRH0Fj1K9fwpAf0cYwhGE8/RBt7uPJZclIng15x7gFe0hO/s2pO8Y5fY8HFJ4fYI8HBwQGZJ8f+cFJPRmSWD/w0LIhdnjXsOZYEoN9OZ5onOo3bNjQQMhn9C8EJd4nFOYsIpgYupYkS8ZKGgv5Ea3/4+2jIHyZA4x9iCHWazs38MRykk3x4Ei2qmjziDXcTyaAfuD9/CEFLf1MWloy6EBOhZn/9F+yyI9odUnGOMmWZyj5kS09leJ6sgDDLqcr3jbe5niFvXR+u7PRYKCgo4GeRjIKBMUFky6QkkVKSqkipeSnP3+SyadOlqolq/o+nnt6vtcz8v2lzS+VK1pc4Xv9E988Ic9/97z5vkihInJvu3sNCRJPWbxhsUxaOsmEDjQu3zieR0S955wJ5xhPlpaVW8orXV/xvRZS5/UFr8vd/7vbXIO3xLAuw0KRJkmvdJIfSN/+vuV3ObfxucazZ/TC0YbAghCqtm81Wbt5rbSo1MIQIplYnB4hB1QqKVP67e0lhZfJ9aPmGuHUERcdllIC5OYZN5sxu33Xdrnq4KtM6IuWPQhkMvmRyQR5vOMHrwPc1sEdIwzS4bTTTjPeHXzH6S2HAn7x+rwXXCBH+NuemlvDilAXnmc9LfkcV3U8RUgZyekhXgJsiimQK5zcsanG1T0a0eE8KY9Gflhjmue7yQ9L0uDhYj0/cLVHnHH48OHGwAsq0QgFdwYIcOQk122k2foTEgCJ4a6nV935LJnkh7uueEFE6x/6DA8cd4YdvAEYB5zqW8LCjWGY9nFYhXcGRrWb2AFzwq0sjs4+gHiB0Is29iA7OBnHIMNYhnAi7MiGQvv1eTTyw2s8enlzuJ8dhvyINobBIJ5+iDb3Cb+igCEeSnh84Y21du1aQ36CFeQIe2hILggMCvUk5AnCj321H/lBCAt1JkSKMDdb8MDBq4Sxx3esKRCCzvni9VkmkB/R+j/ePgrCF9wIG2MMER4C6UToB3PTTX7EiiPPCJpHfuQHGX4gRQnpYixBpkFO4QHoRUL7rW/JID+C6hK0vuel75X8yEu9GWNbWMxh/VkIWDCYmJdeeqlxn7MLfoyPTPnlXuRHh7c6yD4F95GKxSvKD3/8YIzuE+sndhI/bdk0Y7Rzsv9Sl5eMbkeX0V3khjY3yDmNz4nazo4jO8q6LeukaYWmMqjtIGlYbg9L71X+2f6P4Pr/59Y/jXdJ51qd5eEjH44Lx+PHHC/LNi4z9046dVIOT5O4Hui46avVX0nvSb0jnzzY/kHpWqfrXo8lJATcLmt+WYQAALf9S+5vCJBsLoRXPTP3mb2IHMbKwJkDjQ4IpXnF5vL6ca9nZFPR93AWCA7K5KWTZeKSiebfZCKqXuQwOf35z01ozGmta0iZ/zxA0AhJVrFzCq+ZacunSYOyDeTxTo8n6/FZ/5xMID+IKyY0A8PYFsTScP9mQ5mJoZGJdjxGCr+HnH7bEz28FjBkEiE/CJnwI04wcDAKop3Wppr8ADdOqgnVID6c02VOO4nhR3ckjPhlLOSHX5szlfyI1j/WoHO7mYcZi2HID2sgEz4TD/kRbexRR+b04sWLTegGY56DMDReqlb1P+hJB/lBvSh4UYTBKZF+4D1ecx+ig/ArCh5AEJHoanzzzTcm3OqQQw6JdDMkCp4GrJsQqRChhG8RfuEmP8AYcorwM8gPr751jp+8Rn7EM1ei4YtOEX2DVpHVQPJaj+LB0ZIfQfPIb75Dyqxevdp4DkIkf/DBB8ajByIkzLjmuYmQH4wzK7AarS5h1qu8co2SH3mlJ2Nsh3XZ45QHZhrxJJhsXO1YvHGvswt+jI9O6eVu8sMa2xjWkAwY6HhojOo+Kirp4FVJiAOEOn/b9JsRYWxQroEhPqwoae8PehvtD57tV5wG3Y2H3BgKi1d+eEU+XvGxyQTz3e/fmbAaCJxYxFAJR8FLxZZUeFq0er2V/LvzX6PPsHP3TkNunN3o7Eg9bV9gzN7dbo/XB8V+Hk+fhAIwDRcRltTjvR7SqUanHG2zr3aGw4QJ82Gc0Ger/1kt7fZvFxHRhUBhDOJt1LhcY6lYYo8QYaqLM0wJzx48kDZsLCnHP/GpOfWmOD1FJv+wJkeVOjeJPVTLjguIurGLxhpiaWavmTGN+1TjkpvPz23yg5NHPBHYTOJO7yy4IGMg5yXyg80lsfK0y7r7E+fNyS6hBpzc8X8b9mLxWLZsmQmRQQ/Dy/PDL+yF+9mwc2qMOKI7rILvMZgwjurVq5dyzw/eh8GLhwfifGySccGPJetELOQHhiTeDF5hL8TsE4aBt01Y4yCVnh9eYS/O/sG4cIdb8D3eO+iAcHJvM3+415Qw7bOhEfSHV9gLhrgdl2HCXuzYw+sDPRcOvQjlomCkkQWQ9Sfa/E4H+cEJPrg5hSGjeX54hVSE6Ydocx9dFBs+YnUk+D/7Y8LR7D4Zjwv201arhN9N1gOMfEhPilPzg5A6PEfQ3PEKe+F699oSq8dCboW9RPP8iLePouGLvYKHmjMs0Rn2gscO5B7isvGQH35hL8413M4f9/yG7MC+snOJNQEPIcZHLJ5tiZAfeIaxpn/99ddR65Kb+510v1vJj3QjniHv4weZOEEWY2eoCxOSTR6nPpm4sXWTH3gVEG7wUteXDLIYlRAgGKuWEAkL+R2f3xHJyNK6cmtzCu0kIJzGmlO/w/n8MNdEqw/33zf7Pqlesrrc9b+7QhM4TiFOnk962Yc6PBS26YHX2XahqYJXDV4QhLaAw1E1j5Kv13wti/9aLE3LN430hfOhbYe3laNqHOVJHAS+PAMugFha8OcCE/bkR0qBCSQWKX7ByIb9eFV/xI8jZPCswearRuUbCdl/KPPWzZNPVuxJO9uhRgd5stOTKW098+TpuU9HRFydL4NM/HlFCdleeInIrsKy7feuUmWfVtK4WmmZuWidbNq2w1zepnZZGXXp4ebfG7fmFE8tVcxfM4QQopKFS5rxQj3CelalFJAMenhukx8YN2QsIfzAXTI5HXq8XcjmEiOQDamNn8dNmI0zHhDLly83aTg5CUbjwYz3jRuN2CgkEQQI5AEnes6wF66DNHGKpfIZm2AMK6vIz3tIO8+77G8yhxEY9RxQpMPzg9AOSC+EFW0dIHXCpozE8MZgc2oXkLmEcB+b3cD2j039iXcBbuG8zwqeTpw40YSZoI8ShhzgmfGQH7HW1a9/CFeAlJg/f74ZD5YsxBiDKMRryM9zJmz7rCgm2V7wOKAgeIqnDp4FeA9QvARP/cYe9aavIN7smCZcgLEIAYKQq19JBflhQ8TIfIOQK57JGJ7ofITByYppxtoPQXMf49UWPGPABoOSuWsLxjm6K87+h7x5//33TZ/YrC2sBYRV0XeEuxFyRN8iZsv9du1xry3xGO2QH5AA9DFzijkInvEU1iLGCH3iFqO1zwuzRsXbR9HwveWWWwx+tq2QhJaowmuDdR1xWuydeHEMWsPxCvQqvI/x6FzX+Z2gfyG9woxrnhuN/IBEtlpDXGs9xfCuI5sn5Bu/IbNmzYpal3jGRbbeo+RHtvZcgvVmIeHUybl4OxdxJ4Od4KuSeruT/HB6fThFOC0BgifHWY3OMhoYhCIElWavNItc4gzbsB/y3MOHH268Hfy8OpwGXdD7/L5HNwQCZ9uObUYLoceBPUz4jF+xxAd1BgcMST4LMsBjqZ+bZOJe6jnws4GGFKCwuRt7wlipW6buXo+2ISPJDscJ24Y1/6yRO7+403jW9GrYKyZNDsJarvnomtDhVBEPmCgESK/3exmiI1ohNfC006bF5QmBV8nP63+W0kVLG88S/qZAzjz1zVNCuFXxwsWNlxReJu33b2+0bCAjIN7QNeEZHy3/KFLFff5pK50qXiEr1m+RWb/8Efkc4dQODSpJ46ql5JWZS2X95j2uyofVLS8jLj7Ms4lWG8cZonb1tKvlp/U/mZAtLbFrfhCygNAcG514N7hO3DGC2eBjCLtPrdEg4MTT77QrG/uPzSWx2IR8YlDaNK14vhD2QUE4EkMGY5bTfEKCOE088MADjX4FBwocLNjsGegn2EL8PieUbEYxcLgXY8K6zeNxiVgiG3g8HyCeKMSacy3GBwcTuEpDJiDsycmx8zPcsukzPsONHoMYzQm0OyBl8Org2YcffriMGjUqx2dkSmBPwCaa/sbjg362bvlknbBire7+5RTbq/1cR31eeuklQxzRVk66yRxDsW2GYDn22GONMQh+eH2QvhPiIEzdne2BoLDGAM9Idl29+sdqOpDWmJAHyAiIM+YkxJifF23Y9tE3PAMDjr7l/xQwZw/H+IS0cPcBmJNK2W/sNWvWzBiNiOuSMhVhTsI1KLTBTwOOehP64Rxn3BNmjEKm+pFpkF+ErvBsDFbqTSgDmIYZB+DC2I21H4LmvpO4Ynyi4QLZ5QwLYk/N2oBQLHMW45txj4Fr01lDDvB/yKgVK1aY9M4QWTbVrc3kgsHOXGCu8A4IB9YAPJC4lz6HPEH81Osz+pC+B2vWG4RTGTt4B9m6hFmjmde8m3kKkUMdEO2EnGLOsr7YOQbJE7b/mUOx9lEQvoxJvPQYt+hpTJgwwaxXEMyMa8L3IAXixZG1PGgN98IU8oM1sFOnTsY7DM8X6sa8wxslzLhmTDEvWMObNGlixgVtom/sus7vEM+nfyGYGEuMN9YGiHt+s3iGX1381vYw4yQbr1HyIxt7LQl1ZgLCNrOxdZ9IsKFiYWMyZVpxkh9eBrmtL0TFUaOOkq07tpo0s88c/YwxAv2KNVj5HuPvyaOelHpl6u11eTQDzcugixc/t3AqKUDPaLjnZMdZLKngF2oSjQB5cPaDJrwH8c7+bfoHYuMVSuPEjQf4kRv0R+fRndPi/UHYCMSXDSdBkPSleS9FPCqq71ddJp6yR98iqNgwJvQorHdR0D18T3rjB2Y/sBcBRb/e9tlthjiqULyCCR86o8EZETKGuvf/uH8ktTKeNRAEfhl2ICggu3gOWYL+V+1/xvtpyDdD5K0f3zJVbV+9vWzZscX8m2sJ66IULlhY+jTrYzRs/LxZ7v/8OXl94R7vk0MrHykvdH3C/Puwez+U1X9tNf+uULKoVNyvqCxYlVNPpF7FkjLm8sM9BVMHfDpAPlz+oXze6/MInHkhPCrM2Ah7TSyeH5x6c1qLwFuyVP7ZkE+dOtUYcRjS1oDjczauGPCZ6B0YFl/3dYR5EL6A0c+pHP/nd9BtAPL5X3/t0fcpXbq08JsUtoBdtGfzHPoSQzbWkJOwdfC7DkMdd3WyWeAibQtGHMYeRBekhF/4RiLvz602x1PnoLqiUwGZgKaDJXnieY/fPfGOP6+xx2e0hzGPJw46cLF4+iSzXc5nUSfmotf8C/vOWPoh7Nzn3ZAfEA4Y2c69s9UnYT2g//kbDyD3/hrDlO8RwHWHlMXbt2ExybTrYumjMPh64efUjUlG+8Os4c73WL0N6pbKdcGrbZBXhLbZ36ncrEsysE/mM5T8SCaaWfQsfuQQcSOW2LK4TEw2z7DGsNqZyARa8qPPsD6e4pPOLmg3ol1EhLJttbby/DF7sqq4i1Or4twm5xr9BU7dvYr1AvDSr/Ay6OIdEmhroDGx5K8lkUdAZEByYAhbo9d4eLg0NuwNTgPc3sd3GMfvLn43R8rW0SeMlgPLHuhZ3WgkE8b00O+HmnChIBIlHu8PNFaGfjdUft34q5x8wMnSofre2UmclZ77+1w5e8KeVMeQCwjPuktYTY73f3lfRi0cJQvXL4xLQJbxMG7xOLmw6YUm+87cdXPl1R9eNaFC0QgNW18IEvoX74zTGpwmjco1MmmDnSTedR9fZ8RKKZbAoH+dhUxFtm/JimTJj6NrHS2PHrknFtmvWA0SSLJlfy+T0d1Hm/qTEcZZerSqbv578J1TTCpdNggohZAqt3PjyrJwzd9Sosg+5poSxf6VHwvfZMat24Mq28Oj4p3vXveFJT/AmlN8/mDAJov8sC7M6FF4lXgE65KJjz4ruQgwbjgd9hJl5XObsjEWDZDk1lCfpgikHwH2yng0cKKOhxdhR5C+nMBrUQQUgexEQMmP7Oy3pNQaVzbc4RC8gvig4Ib3yCOPxOQal5TKhHyIIT8ObSHFri7mKz5pH4WxjZBi4UKFjScApAFGp1Ovw0+kM1p1vAw06yHgJ4gZsnk5Lvt+3fcyY8UMkzWGEAkMacgGjFxr4BKu8NTRT/k+3hrgXAAZQNYVCAKKOZHYo2VpvBpaVW6113P8QoviaY/VdfAKKfJ73mcrP5NLp1xqvqbdCGJGK8/OfVae+nYPHmQAuqjZRabf+YNXBSTNh8s+lCEdhxhhWb9iSS6+r7pvVZncYw/BEGs5Zdwp8vOGnyO3ETKFUGwsYraWNLIPwXOF8BTIEWcpWqioXND0AtPHpNyduHSiISEuOeiSSGYeSDNInR27d5hQl7Bpla3nDgRMtKw9d46fH6nSpq07pGTRfWTUnOXy99Y9+iCUevW/lrWFRxpCad6vhXK04Zt/XjbjnO9iwSjWfsmG68OSH8QicxLJKSmGazLJj8cee8wIH7rd9nHlJbVfXvL8yIYxkco6EvKC5wfu4YSgWI8WPH9Ix2vdtlNZB322IpBpCNg0w4QFEXLGWktIjl9IUKbVX+ujCCgCeyOg5Ec+HxXWhYsFHrdW4vdiceNNN3zUrdmlzWTXobtiOo3HmL31s1ulgBQwbv71StczJ/rPffecr+eEX9sgFEjN6TTE0+Wy/9icx+TFeS9GqhZEJLizwBC+gQcJZMCiDYtk+I/DDQ61S9U2Rq3b4Izm9RFP31vswhq3I34aIYO/2CMMSkEE9qT6e+Lv3cX2QZFCRUxWGj9syNpjtSV8wz2+vF/I4IL/QtliZeWT0/eIkMZanFlUwpA3fs+/atpVMn35dPM1pM7xdY43JB7pkSHJICcgVaKFdsVad/f1lhAKSveMtwipm6kfhAylwYCJsm3HLvPvfevfL7u3l5Xa26+Xn9dsku0793yOh0i/biUF3Zx+Bw+UY2p0i1Shetni5t8QQYjF1ilTR3o36W30fLK5TJ8+3YQfehVCTvCuwBuPmF+vgqs6ApzEurMpd2cDSAQbTjx/+eUXc9qZHzQ/EsEqr9xLuAHjDWE8dBn4f61atYw2CRojWhSB/IYAe+SZM2fKtGnTBE0d9HYyMRNifusXba8ikAgCSn4kgl4W30v8GRtnYlLxAGCjS7o04sMQeEMkLdMKRtX+zfaXOv3rSPeG3eWeI+6JqYoYiLd+emsOEcfDqh4mQzsPjek5Vo/D6T2AwYah/Hb3t2N6VjwX8y576v/9ed8HPqL7mO6ydONSqVu6row7adxe11uBVbROnARIMr0+7EsXrV8kJ797slQuUdmQUOc12SPc5lVsvYoULGK8LwhhWbN5jWcqYCv6SihF31Z992hglPBOv4oHyqnvnSqHVDnEeIC4C+89d+K5RhODkJHu9brHJJDqfN6EJRNk4pKJJnQF0gaCIp7CcwbNHGQ0bJwiofE8K5F7rCeRX9riNxe8Kfd+ea95hZN8ajLoPxHT4oulYNVnpHOla2Tj7y1k6vw11vlI9ilUUFrXKiurSg6WPzYWkk1LLzLPgRR5/tzW5t/HvH2MSQ9csEBBQ3x49V8i7Uv3vZAfHTvuyfTjV/zIDxvugjjekUce6alin4z2ZBtBnow26zMUAUVAEVAEFAFFIG8ioORH3uzXwFZ55TXnJggRFKpJLda69R6DI1MKqWhHfj9SChYtKNe0vMaINcZTDn3jUNm8Y7O5ldStZzfeoxERS8EjAi8K0uHacI50GaU2HCasIb14w2KZtHRSVMPbEjqEgliDMtleH+DrDGMpvk9x+eDUD6RcsXJ7QU99SC+L98BLXV6KeKSgY0JqVsqxtY+VP7b+YYgg+iDII8H5EquH4g5/gSDjvSs2rTDvJd1rphSIH7RobOaW3KgX+KBFAykEAeIsdh7Yz4w2SPe3c3gTQZ7MXjM7ktEFUuSf/1Lm1ipXQqqUKS7fbBgnRSuPl38W3Si7tpeVamWKS58j6sjWorPk2R/uk92Cp8ieeC08mGyWo+V/L5ca+9XIDVhS8s6gsBcb7mJdsL1S+CVasWwMjUy0zXq/IqAIKAKKgCKgCORdBJT8yLt9G7VlfuQHN5EPnE2vXy7v3IIskop2l0ibam2iag9Eq6PVUEAEcnC7wXEZuPd/eb+8vuB1E/pitEUWj5XJp07Oap0CZ4rWCsUqmPAarwwvifS/k/zgOQdXOliuOviqHNlM/IgP+16M7EunXppDDPbhDg+H1q+wz3GHv2Qy8ZEI5sm+14ZSda7V2Xjh1C9TX15b8JowfvCWIT0zoTk7du0w8wEPH7RO8Nw5YewJOTxCJv+wJkf1OjepbEJ4SCm9fX072bamm9EN+bf0WClS7lPZuaWG7PyngezaXE9a198tfxYZb4ivSiUqGZ0T/v6w54fJbnKuPC8a+UE4AqLUJ598ciTVIFm6nnjiCXnxxRdNqIpXpoFYGuIUxSbNH4rxkOOE6WSyKHYsbdRrFYFEESCDAiKYpJ8sW7Zsoo/T+xUBRUARUARSjICSHykGOJMeT3o+YsLnzZtn0u2tXLlSatSokUPjg7AX0iMhgkr4SyYVm5pVtoiMPWOsZyrasPX9ffPv5gQdfYh4itPb4/7Z9weKr8bzjty4x5m6NhGNCr+6k72FjCezVs0yYSlkQAFLSJAm5ZvI4r8Wyzdrv5FapWrl8PhwP+/jFR/LlR9eaT5G/PPzM/8/ZWpY3Gz4S+vKrU1GlsGzBmekx0fY9qTzurMmnCXf/f5d5JUli5SUcxqdY4gOQnMKFSxk/oYYRMDUkiLccPFBFxvCK1o5dvhF8vv2+XJwyd6yYMsY+WvHMulc7RwZ/eH/K+y3qV1ORl3a1pAuA2cONPonFKf3UjoxSfa7opEfNqUff9uSbPIjW9OhJ7sf9Hn/jwAaMGR+Ic2nlj0IQEQ+9NBDcvnll2dkuLD2kyKgCCgCikBOBJT8yIcjgh9rsgLMnj1bLrvsMiNs5iyk9MpUcbMSNUtIwwoN5euvv871nus+trus2rRKtu3cZkIAMilEIl5w3AKpyfb88KoXxuvDcx6W9VvXm6/RoBl7wlipW6aubzMgr4Z8M0Q2bN0gPRv0DEyB6/egR+c8KsPmDYt8nY72xts3mXRfxAtLRMg+M7LbSF+vJ3c4DKEq0TLG0M5zJp4j36791jQZgvLZo5813kFWO2Tbjp2yY+du6XtQ4FkzAAAgAElEQVT0gdL36AOMHso7P78TgQgChJA2Z2anTMIvTF2Cwl7cz0h22Mtnn30ma9euNd4l7sJ3S5cuzTjvwDC46jXxI0D64wkTJsi1114b/0Py2J1KfuSxDtXmKAKKQJ5HQMmPPN/F3g0k7IXN8sUXXyzFihXLGhRMqtsWLTKC/Dh61NFGgJPyVre3pHH5zPKUibdT7al+ndJ15N2T3o33MTHdR/rVm2bcZO4hQ8j7p7zvK1ga04MDLnankQ0jIJvM92frs0gZjAYPGiSDDh8k3er+f2YWrzYhgooYKmVQ20HS48AeUZtuyRWyM+EV9Mqxr+x1/XWj5sroOSukR6vqcnWXsiaV8QFlDzAaMOjCbPp3kzQo10AgyrrW6So3H3JzVsEdlvxYvXq1jBgxQqZMmWJEq8855xxp3769EKqSSFmyZIm8/fbbxtB1pnVEAHXYsGHSsGHDPJnqFs9HDgTchwKJYOl3L6FFX375pXz11VdSvHhxEzqBCHmyC9nc6E9nKVOmjDRr1kx27Nhhxg3hG7ZUrlxZGjVqtFc1Mpn8QAOHrBzr1q2TU045RTjEiVa4Di9YZ2EvdPDBB5vx/v3338uGDRsiX1u83JmPEiE/6BeyOrnrjEfX33//bdJXZ1L2PdpKYawmWvz6i/HIe6wYf6Lvya376T9IYsYYh4mnnnpqWtaU3Gpvou9lLfzkk0/k3XffNeGVzDP2+qyJpNseNWqU+S1Klr2yc+dOmTNnjumjVK69TlxoIxncWG8Z34ms93llniQ6buK9X8mPeJHLw/fxw8PCk47NX6wwZgr54faQCEo5G2s7c/t62gf5UaF4hbRUhUw+ZEUh5KVDjQ5yXJ3j0vLe+X/Ml9PHn27ehUGOYa4lHAKks0Xfwy+rjvspjCl0OUjHGyTaakPcEFa9+dCbfcmVt+eskOtHzZWm+5eW01vXkOJFCpnXdmlWWhC1JZW1DYd55uhnUpoKOBxq4a8KS36Ef2JsV7I5fOyxx4yHBxv3qlWryooVK4zmB5pQ999/f55L+UioT8+ePeXQQw81KYSTmdIS0ghihWdag9aGLz333HNC5h8OJFKRaY3fdEJdn3nmGbnjjjukd+/ecu+99wqZgqgXqW3xAu3UqZMJ3yDlvRcJk8nkB9hiWFxwwQXGUPrf//4XdcD/+++/Qigw+jXXXXedHH744UYzp169esb78Oeff5arr75aypUrJzfddJNJ+YuOzvr1683zLTFCqPDnn38ubdq0iZAC7J169OhhwoqjFfoFL1b6A6F5W2d0e/r06SMvvPBCxoQYrVq1Ss4991zTnFdffdWsB4kUr/5izWF8su6MGTNGjjrqqEResde99DnvSAZ543y4O3si32Gccsh41113mX/jbZ3s9yYVnFx8GCQgxAZz74YbbpCKFSua2vB7M2TIEIEoI81wMjG0WcxeeeUV482WqrXXPU5YPwiTgwCJ952pnie5OBTS9molP9IGdfa8iB82FqGgzUNutChTyA/aTlYQDLr9S+4vTx31VEIaJLmBpb5zDwJ4DCzbuMwYxjVL1VRYMgSBhesXmhTHaM9EK5YAsdfgCfJQz+bmv5dMuURmrpxp/s08vet/d+UQ182QpnpWI7fJDyrFSdXrr79utKIwfDEEyS6Dsci/81rBWMH4Ouigg4xB6j7lT6S9mzdvlgceeECuuuqqvQgONsGvvfZa3JvhsPXiBPWSSy4xel8Y29a7A+OC3/0BAwbkIHzwfpg0aZIxGCmQXgsXLjTZ4Gyxp9qZYNgxRk8//XR56qmnQu9fICAwuN577z3BEOrQoYNpGh5V9NeNN94oeMLY4tbbwWPm6aefNuPFCp6yT8Frw+kx5ddHXnXGEwhBY+ZZpmTdsyLLtIN6JaO/vdrOyT/Ex2233SZ16/qHvoYd887r8CxYvnx50sP1mFeMAcaRGxfIj99++y2phns8bc/Ue1h7mDsQXay97jkDdngzIuKdTPLD4pGutdeJfzLemcp5kqljJZn1UvIjmWhm8LNwI4NZZeFHzJRTCzYJc+fO9aw1JyhKfgR36IwVM6RN1TbG/V+LIqAI5A4CtW96P/LixlVLyYiLD5NSxQvLhCUTZMqvU4zgKl5Fq/9ZbURZ8dRa9c+qUORK7rRIJBPID2fb+Q0pWrRoKIMutzDL5PdCOGDQYVC7vTuSsRkO23bcvMnkRlgUdaHcc889xgXbHerCSTnu+7YgeEp4FQSKLRgriWYWClv3oOviIT94Jl4eGFh4vOCFQ//gBdKyZcsIGeL37kTCXnhmvHUOwiIbvk932+lbPJqSncnwu+++M2Qi80jJj/AjD3L91ltvNaFfb731ljRo0MDzZjyh0ChU8iM8tnpldASU/MgnI4STG07wcLli47Js2TLjWsgG2+3ay0asVatWSn7kk7GhzVQEsh0BJ/lBWyA+bujSQFrWzJl6cvra1+WZuc8YEdV/d/4rZYqWMd4gR9Y4MuMgyDTywwkQvxG1a9fOyN+IjOvI/1zgOcknU4qXq3Os5AchA5R49EHYCzzyyCPGHZ/TagqeCr169TLhHtFKMsJerOcEsfvJ8B5w1jcRYxrdHDTQMMbQ/cDr5Zprrgkk+zKV/CDUwuqGuE/Trcu/HUMYoSVKlEj71Im1v2yb2LN6hWXTF3jikJbbrZViPQzwvPIjP6Jh5gcOpDAeH8wrL+M8Vs+PeOe2JSrxOGKO0efOfue51DFVRGU82KG50b17dznhhBOiEhtcx6EtZK1zzaC/aXcibYq29sbTpjCTKNb1Pswz9ZrYEFDyIza88szV/NhxioMrmdu1l/g7flwqVEiP3kMsoGZS2Ess9dZrFQFFIHUIfPHLH5GH//73v/L6rF9lluMzvrThMGSf6Tamm9ErofRq2EtuOfSW1FUuzienm/zgN4H4amL7cT9GhJE6OEUfbVP4jeA0LhO9A+OE2+g/3HnnnTJ69Gjp2rWr2Yzjzs5p7gcffCCdO3eWY445xoR+YFxhLKMF4QwB8Xo3ePIMPCYwzNDVwHBDY8JqKLAZZnOPYYYwac2aNc3zISROPPHECCnx7bffGi0S9CToLwRpBw4cGCju6a6XDX/BCwQPUPRbwhARiZAfGNyElrDvAMf333/f/Bvj0Mb4E3bCH0giUjfjkYE3CuEK7En69+8fOazBMKH9aNB069bN6AOsWbPGHPI49TPCjgcb/sL76X9CZ2y9oj0j2eQHpAvzjjaj0YKhzthhbvIZBiBtJ9zoxx9/FOaiE0Pq8/zzz5txilHJOCJ85KKLLjLG8BdffGFCmXguxjB9j0cXhJjfGGCsPf744wZXxibjlWehG4P7PZ8xdhctWuQ7dsP0F+3kmfS/0/vYtom5xNihr8lEhT4N44LxDFasR+xn+bdz7uBVgEgz2ixt27aVOnXqmPsgt6h7EGZ+/Q/+d999t6krBjhaQbwfjSTqSaFvOGwkrIM1xm/tiHduQ76wJjRt2tSESH344Ydy3333RfBgDjEnjj32WIMT67Zz3QoaW1zLXAQnnhXreIs2dwi1O++888y6i1ecX6F/6PP69eubtRAPduZBx44djRYP47Jdu3ZmXQQPOy5ZZ+l7iHo7fu1n1svEi4iw44H1mrWF+cLvYN++fU24Z9A6df755xvMEZRmbLjXLt6JZxnedzyPsDrWQ7zPaFMQCe01T4Lq5Fw7w66Jefk6JT/ycu8GtI0fIxYKqyjOKQELGyr+YWJVcwM6JT9yA3V9pyKQfQhM+3GtXPDy7EjFm9coI0+d2VKqly0uAz4bIKRYtiUTU+PmBvnBJhStAwTZMC5uv/12Y6C7jSI2aieddFKeIj/sWPA6qeUzDCo2mBg1GI1s1jHGwgqj8gzIBj/PDwRHIVwQ7GTzi4s+xr0Vl+TkmmvoI7L5UDBk2JhzrdWbCDtTp02bZkJdSGWMIRFG3DUR8oO9BYYO77vyyiuNAc+JeeHChWXw4MHGAKdYbwAMOQxyjErCCs444wxjMGBEWu8VMmnwGddAroDXaaedlsNwDosH14ExRjPGEpg6tT78nkNdZsyYYQzfMASS+zle3g9oz0BOYAxZLwX7GWMDIVTID0Kp+J5+vPDCCw2meBhBoFkvBMYoxhhEAeMGEVe0Xazxh8gv44g+CKq/l6HIZ0FjN5b+cuNh2zR//vxIX7P+0E9Dhw415B1t5bNnn33WGMhkUGIeQShazRT7XIxAp+dHEGaQj0Hkl0397Of5EbR2JDK3Me7R4bHkgRXD7NKlixHhhbyA9GAuQeZBZPBvjHPGOSXa2OJ7PMQgISHEGZMQwbQ5UexYEyFvWVctERw0XyFgIPKc6yBizhBZrM3Wg411k3Y6w2m80sG7x7QlQatVq2bWJ8gs1hbmHASVXSujrVMQUZAthNHZ66gvZCSFdzLfICbRl6KgbcI8ZR6z1gUVr3UjzNoZ9Nz88r2SH/mlp13ttBOcjRvxdmwomOAswiyOLGxhNkPphk/Jj3Qjru9TBLITgY1bt8tBt0/eq/KdGlaWmb8ukH32WyiyvYIcXG+7LNo+2qTG3b9EPdm84285sFQr6VT1DDmzZctca3y6yQ93Q9lQcqrOJtrtYs7pMboIQelEcw28BF7sR35w6v7mm29GvAGikRlerw8iPziBHzlypDl8sBtkhGbZvGPQ4Y3DybWzDpACGA0Yr4Sqhi02XTEGEC7lGI1hwl4wkthg47USa7FiskcccYQ5obUED+KWTkLIbuD79esXMYjchqvNykOIitOQjTWMwt2GyZMnm1NzBEd5NsKeqT4IipX8wNNo0KBBBj9rtOLxgPFrccHgtcakJeo4xUa8FeMKQgBjEcKMcAhSBLMHDBL49SM/oo1dSJZY+suNBwYnRCvGou1rPIbGjRtnvKLwasH7ZOLEiYashbCypBAZc+w9fuRHEGaMh2iZD9lLB5Ef0dYOUignMrdZHyBd+APZwXhFH4NMTmRIwSti8eLFETFj1gzmn9M7yo4jr7GF7g1rF2PDthXiLcx4C8KOOjPPISkshtHWFdYtxgG/PwhEOwlfyMrhw4cbsth6J9n10+nl4fWZU2wagppU2Ywvp1efJWC5H4+NaOsUZKDVRfIiMr3mEW1jHJB5i/oEed5HIz+irZ2xrtt59XolP/Jqzwa0i4nMRoofPNhf5w88ZAg/rMlOM5YMqJX8SAaK+gxFIO8jAPnx9lcrIg3dun2nFCtcSIZ++ous2rDVfI7CQc3y+8rxzcvI3I3vyXf/jBKR3ea7g/ftLa/26JdrQOU2+cFmjFNjfhvYSOeX4kd+uL02kk1+RNuogz8nroQf4NmAtwQFDS9S5HJ6Ggv5we8/G3Ay92B04O3jzP6Sqr5mTOG+jts2IQAYnvzfi/xwntC7DVeux9vBLcyeCPnBySvGGoYDnk94Ejizv6QKk1jJD0t0UB83+YEhzKmxO1MKnhCQlbfccosJ4WJt4b1omzCe0DoJk73Jj/wIMjJj6S83Hn73uvsDwxzDERF/MiuBRbQxZO8PwgwSDH0avxKG/Ii2drCnTWRu49UB2UVYD33Ivv2KK64wXj42fAIiG+8kPERYMyAIwNWGLbrHkdfY4jM3+ZEodpBWEFiQeZbQ88LZEnSQdpAKjGW3l417nPh5eQSRHzyXee8WYLXjkpAm5pcXmeb1WVjyg3ZTZ8Ys4YFB63k08sNv3EN6kWIXItQWft+bN29uIgDyU1HyIz/1tqOtLMZLly71FH6K9l1uw5UI+aHZCnK79/T9ikDuI+D0CIH8qFy6mPyzbYf8vXWHlKj9lBQqvtxUssj2BnLf4U9Jo6qlZMX6zTkqfljd8ub/T3/7tLyx4A2pVrKaPNjhQaldao8bcTJKbpMfhCmceeaZ0qJFC+NKH80ASEZ7M+UZ6SA/MFIwJAgzwEAJ2qhb8oOT3EQzHmAI4YJN6AkHH3j3EI6C8KBbUDCZfcLvL4Ykhimnt7jgexnTYYyKWIzpMG3AfR9dluOOO854RVhxTFzfOVGOpv2BoYT3CkYnuhexllSQH0HZ+hh7vJe+t15DYcK3MpX8wLPi+uuvNwY02hYY+O6wIfe4QiiTQt9BGAVh5tevbvKD8C2MSysg60WSOj+z5EcicxuBUwhMSE28HyC48BBDXwgjnr5l3WBsQ4C400EnSn7Eix1aKHgosR4yDv1C99CSGT9+vFmnIIq8sEoW+YFeCJjlFvmB1wgeaEFaUvGQHxBNePtBPNvCeGX8E6KTn4qSH/mptx1tJSaUH3UYTGd4CydLMKOI7mSimF0i5AfxwcQEq/BPPh302mxFQEQgPy5+dU4Ei8bVSsnAbo3N5y0ffkz22fdnKVB4vexT8kfZ/lcr2WfDSbJp856TdsoF7eqY63/f/Lt0GtUp8vmFTS+Uvq36Jg3jTCA/2HDiOm71GGzj8mPYSzI9PyA9rNgf/w4iP/zCXugPRD5xSQ9yk+ZaPC8whHALt1oGNm4fQgKhzDDx5vEMct5L3LzTqGAPgvHJ3/w+E7PP3gTjLNqpPZ4MhEJYDRZbHwQo8WSw4pdh64mLO4YYhBBkFDhhROIZwx4Jb5BoISEYs5Rooo1+dUkm+eEVwsF76WNwRWwTrCEKrL4HRA9CjmgU+KUatXWPl/yIpb/ceNiMIOxLnSFOkA6Et+AFhQF99NFHG3KN/nOGvdSrV894CkAQOMcVhAl9SthJz549jfeEU3fCYkZYTbS+d5MfeCkQOm7DHoLID7+wl7Bzm3HKfLb7deqNBxNjGELTHTLkDHuBiESUEwzBNppXEfUJE/biHG9B2Nl5hvcZoR5oiXgV1gh0fY488kgTGvL11197hr0w7+36ErSm+gmeIhgL6e8V9oLnBAQbWIUhaWlLWM8PG/bC74zVeYq2fsVDfiQ7xXPY9TUTr1PyIxN7JQ11sgJUTHQmRI0aNYyYEZsJToNSeQKUSPMSIT94LwsaLDI/9kHxrYnUU+9VBBSB7EIA8uOLxX9GKj173SQZsfRB2bdATVnzU2/ZvbO4+a79ARXltA4b5Im5DwuZY5ylTZU2ckXTAVK5RNUcnyOyGmvJbfKDzRgnw2yyiHF2iiGysczUdOix4uy+PlWeH2zK0dYAO4wNa4TiURNmo46Riogjm39rJGDoYLQSo27FC6O1n/4cNWqU+X13pjbl1BiSiz1AqsJfwNWpfcBBC4KCjC/aAD4Y5ZAQQeSH1SyDlLNiqYxXcORkOJaTaHClbmRTcXp44KmCUcYpbFD4S6aQH17ioIwHDF4IS8YJJ8uQNFZokbAJ+oFxhREdrcRLfsTSX26jzt6Lx5IVt6WOhE7xHUYs48Wpc2DJFggTCnOjcePGZmxACEBMcAIOqYg3BJ5tTkFVJ2aIawZl38BbgHFEhiDCpxgzCMtSgsgPiJlE5jZ9Qt3pPxu+jvEMXoQ1kQWFeW9FkiFmCN1gjoAT3k4Qp/GQH0HjLQx2rANoxkyYMMFz7QEbvFgI2eI3yIrDEuqHZwuFtuJ1hdCoJSoZHxColgyx6w1YuEVQnZofNnVx1apVDSEGplbwFF0Z6wmWKPnB2IS4QkiWYgVPe/fuHUp/ScmPxH7plfxIDL+svtumHnvsscdMrCQpoxDBIv4zE8VOATtR8oNFkg0WbbQq4FndiVp5RUARSBkCs1fPlqumXS2bNheSXf9Wkl07SknBIn9IoeJLpVyhRlJFOsvuQn9JiQIVpXCxdTJvyygjnLp7x35SoNAW2fFPPTm7/nVya5e2Mn/lRnnsm4dl1ZZFsn/xBnJEpTPkrDYH+tY9t8kPu7kiht6rxGJgpqyDkvhgTmwxcvEOxJuCU2AMAzSwiMHm5JwTQU6JEYjkOvsZG9Yg8Veeye8rp6sQHhhtiAlihJGxhYMIyA0MVDbCiJ/az/DGwA0a8UcMBU65MV65DyLkkEMOiYoE+hW0AeKDAvmPYV+yZEkjeInhT+YMQp0QTcRA5J1BbYoFfrI0YJhAmuG+jms+p964uxNeQhYYhCUxWtAvIIwELw7EFTHYnJ9hvGHMQOJgnNBXECu49NPGJk2amHu5zk+sEjKAtMZcT1pYMi1gYOH+TUgEBiSkDKln6SueBS70A+9GQ8F6U2BE4lURq+cHdSDjg7NtxN8zJjD4aAfaJrj5Y3jxGWlaOYFGdJa6Oz8DVw51INmoN+KmkBtgT7YXwjHQgyDMgPaCO2MeYgAPAT8jHzzAijHJXhESgbmAblzYsUs2waD+op28BzzwTGIMQrxyL94M4A4ehGxDkmFcQyQydiEBeD4He8wT9nqkzAVPjFgMfIxe8Majh2swmNnrQqL4YRZmL8xaidcQ8xcNG9KjEsJB34RdO+Kd27QbzCACWJvw/oFIQNwWghPceDYEDfOb+lFf/pD2FwFi+jBobDnHG/OW/mfeMe4TwY41xNoiPId5xlpAoV7oTrFuOjUpaA+EFdchcMsYhugBf+ulCIlBViMILsYS/UA4FN5BrNf8AQuvdZb1AN0f3kkYFWQWcx2vD9YH1tMw65Rz7WLdY94yRzmEJZsadWT95vcAYs/2YZDIsnPdsPPEEoJh1s5oAr6xrOnZfK2SH9nce/mw7omSH0DGjwULPwuZen/kw0GkTVYEYkDgk6Vz5cqPz5Hd/wmhFi9YWurtc7p89+OBRiukAMIhIrJ/meJStazIst3vyOZiH+d4Q+Hd5WW/wuXlzx0LI593r3Kz3NPlzIwmPzCK2TSzwbWFUzA2qRjfmRgaGUPXpv1SXO+Jt8Zgg3iIp4A/hh3PYnMetFGO5x2puser7hg+/IlXUwbDFfd9sGB/gKHMs4LStsbbRgwWDEuM8q5duxryCFIHr4lYyY946xDmPggLsMAYtGONMQMBAja5NYYS6S97L0a9u3+92su4YCwwLmzhGWDgNXe8nhEGa65hDCc69uKZ27SFNYC+dfe3s81gYXHjPU7NobBtjHZdItjZ54IhhATkFmskpJyfDkgYrOw1PNeSJ2DEv8MQANHGWzIwC9OGZLxHn7E3Akp+5NNRAQPK6QLMuXvTwYkHcZKZuLENQ37YBXTDhg3mlIRYQeeJBi6gsL+4r3HyoUURUAQUgWgItH+rvazfut5c8mD7B6Vrna7y46qN0nXIDPMZ/Ee1ssWletkSUqNcYZn4541SsOga813xrW2lZOEKsnbLcimw73ciBXbtuWd3EWleroP0aXKJbNtaRhb/PVfq7dfcfNe5SWWTkYFTO06YcV1Od+GUlZSSBx544F4kMSeInIiG0ZlId731fYpAKhEgQ8XTTz+dI0NNImEvqayrPlsRUAQUAUVAyQ8dA/8hgAgPrq+ovkMQ2MKmFrdINt7ZSH4ghETsI3GtuJnh5ggjjduc9fKg7bhO4vkRpKisA0YRUAQUgcGzBsvEJROlRaUWMuiwQVKxREVZsX6LtLt/WgScvkcfIH2PPtB8/sjHH8nvO+bLfoWqyYH7tTafE/Zy4msPyD4lf5Ld20tLkcKFZFeJr6VAwa2ye2cxKVBoq+z6t5x0Ln+LnNGitYwd+lCukh+cJHLKzakx5DFkCGnytm/fbk7kiFXXogjkNwTwHB07dqwRb7UeUUp+5LdRoO1VBBSBbEZAPT+yufcSqDsEAPGgpNCDACFujjhmYiCJNybGNtvID+pNLCrtQrwJd8DrrrvOqC2jYo8HCAX3P8gQ4qYRytKiCCgCikCqEYD8QFTVWQrts03u+OQJ+XXn+Byf79xcV3Zs3CIrnv1UJr82OVc8P1g3OeF2ZoagkhAiiGJCHKtuUqpHjT4/0xD46quvjEAoWiUcHKExQbgLYRiZFPaSabhpfRQBRUARyBQElPzIlJ5Icz3sqR5eEcR1UzjNIL6bUz1i4jLRpTla2AteHmw+EKKzSuZesNp0XQg9aeqnNA88fZ0ioAjkQABSpMd7p0mhYr/J7h0lpd6+h0upkv/I4l9/lJ9Gfy/j7hyXUeQHlUd8EVE4XT91MOc3BIjTZ680bdo0IyKKACgaOGTMY/+EwKIWRUARUAQUgcxFQMmPzO2blNbMkh/8TVw5CsFkfUFdOyitV0orFvDwaOQHSt8oVjvTWCn5kZu9pe9WBBSBIAQgP35Ys1zWbfst1zU/EOMkBd+8efOMIOLKlSuNUecUDCTsBZHHl19+2RDlWhSB/IgAJAjzAO0bvEzdwpr5ERNtsyKgCCgC2YCAkh/Z0EspqCMuzYR+ECrCBhadjOnTp5u0aGx2Se2WzDR3yWpCNPIDITJctN2eH1YN26ri27AX0tadcMIJyaqaPkcRUAQUgaQhkJuCp3jHPfroozJ79myjn+RWxue3gTR+WhQBRUARUAQUAUVAEcgmBJT8yKbeSmJdrejncccdJxdffHEkN/bHH39s8lAj6pVtmh8QN5dccol06NBBrr76auPBwiYejxDaWLVqVYMg15HjG8IHUVQtioAioAhkGgK5SX6ABb8R/A6wdsabhjTTMNX6KAKKgCKgCCgCikD+RkDJj3za/2xsn3jiCSPcRe5vW3DlHDx4sHTs2DHryA/asHz5cpPFhfSMbdq0kU8//VS6dOmSI6sLqW5RZ3/mmWcyUtcknw5JbbYioAg4EMht8kM7I7sQIMU7ZL/NzpNNtafer776qqxevdpkE7rgggukbt26oZuwYMECI9i+bt06OeWUUzLSazV0Y6JcSJjy33//bTTZnKFofreAx+TJk82+iEOh/J7dzj1HyG44depUM27ShQ+hUnjSub3pkjE+MuUZ+WU+BuHNukZBDDndJZt/D9KBlZIf6UA5A9/hTmPorCI/CMSxZpvgqbMN/MCwiWKTYMNd7PfPPfecyVhw7bXXZrS+SQYOG62SIqAIpAkBJT/SBLTrNdF+G3OnRjnfyoaatO1O44mMI3gyots1ZswYOeqoozKhqqHqQN0feeQR2bBhg/Ts2VPOPPNMk7WN8e9VvNrP7z1ZWLh31KhRGXlwEwqM/y7yaiNfkWGmT5g1T2IAACAASURBVJ8+Js0uWe2CCoL2ixcvNh6x/MlLAsV+GPlh4jVHeMbcuXMN2XbrrbcmDR+/NeSHH34wY/zQQw+VJ5980uyz01UYC2CQTEPcqXvjJOPy2nyMp49WrVol5557rrkVYtd6nvthFs87YhnryXx+XniWkh95oRfjbAOnAXhAjB49WgYMGGBCQZ566ik55JBDTBrYTBQ+jab5EQaGtWvXyk033WQ2VpmoaRKmDXqNIqAI5H0ElPzInT4mLJIUv3hFJtNQSFZr2EjXq1dvLwMfzSuIDzKexeI1kax6xfscRHUxym+55Raz70BoF9z9Tsb92v/TTz+Z1PXsYTIxZDcWfPzaCMHz8MMPy3XXXRc6zTRevuALoZSXyA8/jKLh7DVHUoGP3xrCuyApyUbIfhsSM13lk08+MR5AyRwD6OcRVn7VVVdJ+fLlczQlL83HePoIYo25SmG+2t+SaJjF8x6/e7L19yCZGER7lpIf6UI6w96zfv16s7lD8LNixYrGZbRfv36Cq9Tjjz9uQkWaNGmSYbUWQ8jg1ovrZ6wFxhW2nUW6V69eGUnuxNqm3LqeE0Z+xAkx6tu3b25VQ98rImXLljU4MKe15C4C9EWLFi3ko48+SrgiSn4kDGFcDyAs8qWXXpJ77rkn48gPTm4hN44//visN/Bt58RiJEVrfyzPiWtgpOmmZPdxKoz7NEHh+5pkYpQKfDJxDcHjmb1zMskPiEvWIwgQJT/CzYpomIV7gl6VDASU/EgGiln4jC+++EIWLVokZ599trBpmDBhggkDoXz22WeydOnSpC6SyYIoEfKDLDAw8hdddNFeoTDJql9+eQ7kB+OFjBBKfuRuryv5kbv4O9/O+nTkkUcq+ZE5XRJTTQiH5FAA44q1zcvzAxId7wQ8E2L1DMEdnnTCCMhGu5dTQ7KUlS5dOoe2Q7yC5BxqWK0IdxhoLADZ51B/e2odRruA9uB2X6pUqb0OHWIhLaK1P5bn0OZkYeKFX9h+9ro33j72e2c04z4aBnacU0eM5m3btuXQh/MbN/aZhHR4jQ1bT7/vw4zHeDHyenayyY8wa0iYNoa9hnnFO71CvO0z0ODA0wQPDT/yI9Z+oZ/xbIDoRxg7UfLDtsO95tEGvrPrF/VkDXOuY/HOZcJz7PgOi7fXdTyH3wyv9c15fRBm9tpo62Ui9bT3Bs3RZLwj05+h5Eem91CK6gf5sWTJEuMB4SY/3nnnHbOwZGIa2ETIjxRBmS8fq+RH5nS7kh+Z0xdKfmROX8Rakx9//FHuvvtuI5LNJpa4fAz8U089VY455hjBGGSj/+abb5qMaD///LPRmcADjs3q7bffLuPGjTPaCtWqVTOHC+gtcOJKvPd7770nv/zyi3nW+++/b/5N2Cmel7bglo7HCd5D9evXlzlz5kjDhg2la9eu8vzzz8vIkSNlxowZRtST+/hDevcvv/xS7r33XlM/6m/DPqgX90GkdOvWTSZNmmS0NSCsy5UrJ6+88or5w3387tOmRo0aCS7yGKf9+/c3f7NZ5jr2BdQFnQSwCtKRoD2cCiOgXqtWLeNR065dO+nRo4d51pQpU8xn1AvSkPZYvJ39h34XOPq1H4PJkh9oN7C38WoHz7SY/Pnnn2aPM2LECBMm5HcoAll15513mvDgmjVrGq8byACE4ulvMsvRPuY+YySon19++WV59tlnTZ8Qgvv999/L559/boxSXOLRLPHq42XLlplwXfoGsXZrxNI3HOxMnz7dYEd98TzA0AVPL+M+CAP2h/QJ78Cou//++01GQLRZ/Eg7+0y0DhjjK1asEMKML7/88sgYom3z5s0zuheMIVJp33jjjVKjRg0zFoYMGWLax5ihXaTTZl6iQ8dcKVOmTNRxQNiXF7ZoLzAn77vvvr3miMUHkXx+S8kACH4Y3HaeOOvGnMDbgX6z/WE/i7aGEE5uxxFzCHKVwzjm+wcffCCdO3c2uDEuGc+MS8aHU6T222+/NWFdjDfqyLWsUxxWMp/tAaZz7rz11lsybNgwM8batm0rderUMf1xzTXXmPEMztH6xWsdpY+pN7gwjjt16mSIrsMPPzyicxF2PtIGSJTq1avLwQcfbHRtyEJ50kknmfmAt3bTpk1NmNeHH35o+pDxzxoXNI79fgPAkeeyDkHqMX8GDhxo8ODZs2bNMtiybtNneNWyrjAXWJfpb67lOXjK03eQP4zd7t27S/Pmzc3nrG1cBznEeArCLGi9DLte0y/Rfg/85misv5nZfL2SH9ncewnUnclMjC2bOBZaFl8WQzZRGLYsRvzwZFpR8iMzekTJj8zoB2qh5Efm9IWSH5nTF/HUhM20NSDcnh+cNrMBZnPeoEEDsxGG+GCDToY0jHmMIjbSXIN3yOuvv2426xR+a08++WS58sorjcGBh0nhwoXNvRiWa9asMWQCxjWilhj8PI8NP4YQm268MiEPnASHbafb84G28A6MPv6GyME4RyyTTTsGJkaQvQ/jAuMW4gfD6owzzjAZ4RBPxRhm4+00fmkjHiB+J8kQKRAKGA/t27c31QQT9hkYeTb0NBaPjTDtj9YOe/IKOWL7F0Pg/PPPN0b6iSee6DtsIF8wKMCBzCAUcMJ7lr0UeGGkB/WzvY/rMWIZUxBJGEyklSYE2a+P3UQG/Tl8+HBjZEGqsGejbzEcGUsY5+57gjCgryB00IFjnFMQ6qS/Gate5Id95vz5882YYQxB8NHHQ4cONUYmYwcy0DmvyEQDWYHBWbly5UhdWUcZp7THasKAsxV5jTYO7Nj1wnbhwoV76cJYfCA9mM/MYztPJk6caMgWSCSICgR1wYd5SbH3Yojbz6KtIdwDifPbb7/lwMFmH2RsMTdsWA9j0wqjQnCAAaHGXOPEhXpR/IgpO8cw2p3z1YoNB/WL36Sg3vRFNM+PaPPReslAfNg1irFGP9Nu6kWfWWztmktYPqQPdkqscxkvmMsuuyzHusTYhuyjr9lP2bWYukNA0afMB/DnM8Ynz0EolzED+cHaxvzFC+S1114zzwEX/u3Exw+zWNfLaLjSX+51NWiOopeUn4qSH/mpt11t/frrr82PHItXpUqVzARno8RJkd2sZBo8Sn5kRo8o+ZEZ/aDkR+b0AzVR8iOz+iPW2vgZLmzSIS0wjDidtunhOWHD4wNvEDwb2NhifGG4cahgixU6POKII4whyDhho81Jtd0Ys9nnPk5qMToxwEjDyYk/hjJERRjj3wp+ci0eIngnOE+PrXH44IMPGqLFbpLR/LLZCdzGEuQH3z300EPG84NTXjbrED8Y7e5C3TGUuc8aAvYa2o3BjmAlp6LJJj+itcNm28CgsW21hiYn2BBVfmE8XoYMp7k8C0OIdtKvGEPR+tlpmEAMuT1so/Wxm8hgbNAOhGIhUXg/RjpkGafwGPTue4IwwBMD4xPjCqIKIw6DDlIGIsxLpNMSLvS5Na7xbGLsQShB5GFcQcY4jSxrwOOxwvyydWW8YuTTHi+CIcw88MLWa6z5hb3gxXHaaacZzxTa5FWPZJIfeA2wjlhPMLeR7G5zEMninJN+5If9PKhfEiE/os1HiF0I4fHjx0dsDsJbrrjiCuMFgj0CWcafNm3amPUXbyHsFcYkHkSxzGVLnuAF48SaNZF5BAnCnKFYcoO6sCZUqVIlUkfmPYQM9zHvyYwJuYD3HIV1l7qGJT/iWS+j4epFfgTN0WwSyY71d93reiU/koFiFj/DpvriBxEF+ZYtWxrWPlOLkh+Z0TNKfmRGPyj5kTn9oORHZvVFPLXxMygIYYGAYIOIS7YtnMyyqcQjgO+8TnXttWxwCQWAMCE0gd9c/s8GGTIFjxNOd71OUe0zwhh9lvzAYOAk2ZIp9hnW4MHgZAPvZRi5P4P8gRiA+KFw0o1XB4a7l4YI7cN7BVdwtwcN7eME1XqvJJv8cJ5uu9sBFvSjOyMOHq/UFQIBbxav4mXIcB0kDgYY4S4YTtH62eoiRGtzLOSHvRYPIz8PHLdxH4QBXix4AmMQU0+MUEgATrUJrfDDxtmn7mvIPAEJ4vZYsnWrXbu2GSeQabTD6UkRL/nhlfUnFvLDvrdx48Zm7GOUh6lbECnh5/nh9qBwkx+WtGIO4vlh5xihLKwd0bIz+pEfYfvFz6MkjOdHtPnIugkZitcVhAYFEoFxwlxirjK3CNth7EG+QUZwOEsIXKxzGY93sh4R6sKYxvOOwueEjRH6YskPPoe843pCWPDoshi7x60fPmHJj3jWy2i4epEf7nU3nt/HvHSPkh95qTfzQVuU/MiMTlbyIzP6QcmPzOkHJT8yqy/iqY3bcCEcBY8ATqjZaGPAWRdsr+f7kR+QBxjWNkSG013nxjhe8oO6WfE/t2GHYYGhmwzyg7Zi1BMHj9bB2LFjzYknoTM2FMGJhzUycGdPJfnh1f4w5IdX2FDQeIlGfuC1QAhHs2bNovZzPOSHs41uIiMR8iMIA+YCY4pwL3sibkMw3FgFGVaWcEkV+RFtHjjrGg/5waEg4RXM4XjID7uGWG+xeMkPhD6Zb7TBhsOhTcE8d+oGeY1jN/mB5wIFzzPWtaB+CUN+QE4wZriWfXoYUtVvjXK2gXavXr3aeFngMQYxh9fGunXrPOsebR5HW5e87rPeH4RkQdLwNyVZ5IfFjPGL50ks66WSH0ErdvTvlfxIDD+9O80IsKiy2UNwTEvuIQBzbn/o+HHXknsIcGpAcbrZ515t8vebEZNM5vrE8xA/RANAS+oRcJMfuFbjysyptlfYCzUi9IDQALIt+JEf7pAW7rNhL/yNCCQbbU7w3WQF8eeEGuBa7fYKQIQTMUDCZNyGHS7laAF4hb0QekNYAcZcGCPFnQEOIgSDF6PJKyuOdS8ntNYr7AWNB9vORDw/vNofzSjwCvmgLzhtRjsA7x2vsA6u8SI/bMgMrvh4gFAfZ+iSVz9zas+7CP/w8k6I1sdu8gONEfr42GOPjYS9uNvDGkI/c4LN30EY8DvCmERI1xq9jE3EPzkBtzogztmIMC9Cj4RSOT1QmE8Qhxh3hCgw5rzCXjjRhxyEXAtDMMQyD5z1jIX8sGEvhP5A8MUb9mLXEDRYKPGSH4QzPf3002YdohQsWHCvbFB+K6R7jhNiwzhHQDZMv/h5lTg9PxgrzAE8JPh3mHXFK+yFNthxg0cWoXFWwJl5ihcO6w+hJe6wl6C57Bf2wn3Oddb+nzC/Sy+91OjVgDfkE21zh7uxNtvi/D0I8vywmPH7wrNjWS9jJT+C5igkX34qSn7kp97OA2214o55oCnaBEVAEVAEAhHAnV7Jj0CYknYBp5EYeximCBNyoo82FifgxP+jiXXQQQeZ9yFyh8AjbtsYEug9cErpJgQwEpwx/ZDHCPxhIGBQQgQgUkkoCYYWISMYHGz2+Z6NPqEBNvyGOqLzwHsIPUEM1W3YWTFBMhbgOu4n5BjGSMHYpN1WzJK20x5ELWmbl06GFRbElZxsEBYvspBA2BCzjgFm3087g7TGwrQ/mlHgJfpHvThVRp8E/P0MPQwZjHtOn8kkQ6GNkAq0BXFPhEuD+hlSAdICt3ubtcI5eKO10U1+WMFKhDkhmaxIvbM9llCw5EcQBow1BCHxLrDjHMOb8cr4xhh1Fyuua+eDDZ0mxIvvCBXDe8IKa6JfQ2FuQYhgNB9wwAGhCYZoGFnSwgvbaOQHa6x7njC+7Ym/1aKgntb7C+OceWvxsrj4rSF8Hy/5AYlEeAtkjCWgmNNB6VV5p/V4gKCChIFkZc1A1yVMv/gtrqxbCNYyNwghsaQZoWNh1hW7Rtm104bQ2XED5ojoWiFa6sFYYZxBSlB3p8humLnsFirlHvc6S70sOUzYl72HtcsKNbMmkj4YYhvBU/fvgZ/gqR9mEKKMo7DrZazkR9AczcTsnkn7Ufd4kJIfqURXn60IKAKKgCKgCCgCWYMAm3ZOV1HyR5ODFLEYuzbVLYQD3xGjjvHGqR1eH2zKccemYECyIbZCo4iDYiATT87JKK7bbPgJJ0DUD9E//mC4YVhxL4KVGAFNmjQxRIclQ3g/dcToIjUiBjspdxG5JDae0Bxc2REzxfDl9JL64R1Afdlks7FHwA/jjndwH6fvGOQY0Hi7OD+DQOHEFQMRIxpjigwj4IQx6FfQQ8FAoW24jKNBgjEBfngMQjjYevN+sqhQd+rmVTBSvNpPpoYw7UDnBMIAg43wHYgmDHv6x6Zk9WuLJT/IIoIBRCEFLF40nEBjuIXpZ4giPETAD+OJFKiMIevN6tdG+o17GGOMCe6hPTYzCSEQtIHQKoxyNDogS+w9pDilrow/SCc/DPDSQFcBl3yy4DA+6Te0LxhzfuQQhipjBGKPuqFfwyk445MTbowv3okRzziDoIFQRGOEdM6MBTQoaJ+tK3OANKzOz6g/xrXfOPDD1jnWnHMEjDA4EdTES4M2Mk+4nrlIGl5bILbwvoAk4fQfQWLGOBlJ6EvGE/3otYbwHHAkGxReBoQ5QArxDAhu+hcvHsYS4rJcZz/j2XglofcBCYm4MnjybkhRxF1pk1/fMEYwuplrkAbchyEPCRXUL9EWbtoBGYNnBn0CKQOBGXZdYfyCOWsU85LxiRcchXWGOtOfkKfggtfShAkTDAlNqI+te6xzmfYzd1lXIfhYP1hzGeOse2DPNeAN9vQ7BDjrLXOCupBtBuFUyCzGOP3Dc/Dsgtyl3uiSMC9pC4Q2a6UfZrQ5aL0MiyvhM7zf/XsQNEez5kc6CRVV8iMJIOojFAFFQBFQBBQBRSBvIIABykaRDb073p0YdGeoGe7QYQoGCCeW3A8ZgbHMe/jjFNn0us79fAwGMmgQohDm/RgJGMXoDvjF70drg9UI4F3gwt9hTpx5Zpj2hMHPeU2s7fd6Pm2iLZAwYcJorQs7p+accjv70fn8sP0c1OZY2xhre3i/1z20CwKEceIer0F15vugsRZPPf3eGytGQfUPUzd7DfOXecwYorjnQ7Q1JKge7u+thw/PhES1ocb01bRp00waVohUSLFohb6hb+3647w2TNu9nm3XQ+ZEmHnkVz+vcWO1XHhHtLkaT92TtS7F83sQDbNk1StoHCTyexDr+M3E65X8yMRe0TopAoqAIqAIKAKKgCKgCGQEAn6CpxlROa1EnkbAhq2QgcfqX9gGE6KBFwdeJ+7v8jQo2jhFIAEElPxIADy9VRFQBBQBRUARUAQUAUUg7yLASS2u+ePHjzchGLiVa1EE0oWADVshTIgQF5vdhXGJ3gvhFYzPoKwv6aqvvkcRyHQElPzI9B7S+ikCioAioAgoAoqAIqAIpB0BQisIdbGhTlQAbRKr55L2CukL8yUCECAI5aJ5sXbtWiMyTPgLOkJt27aNhMLkS3C00YpAjAgo+REjYHp5ZiKAKj9CThTEo7SkDgEEnEh7hwjeqlWrjGgUAnpWqdv9ZkS7EKxCTAqxODaTY8eONWJtVjU9dbXNu08mHhbhtblz55pYftxfyZhgFfrzbstzp2WcsiGyhxgagoysOYMHDzYCZ36FtJeMccToEPVD0BLxNITI1HjKnX7UtyoCioAioAgoAopA/kVAyY/82/d5ouWoq6O2jBAUpAfK6eQO15IaBD799FNDWpAGEmVuTiAgNFDqx/D2KvTREUccYVT1Ob3AcMRoJ1NAGLG+1LQku5+KIQ7+KIcz3hFMJKsCfYDiOIa2luQiQFYCMg9Mnz7dZMRAeZ2sFZwK+xEgZDdAJZ71iQwLEFNkC0ApXosioAgoAoqAIqAIKAKKQHoRUPIjvXjr21KEAAY2adEwLpT8SBHIIiaFHem9IEHw/KCQXm/cuHHmM1LUuQt9g1cOhiPp87QkjsA333xjvGkgkUj7RrFzgNRsDzzwQOIv0SdEEMDDiTSfuBdDdlBIIwqpV79+fRkzZownkQf5QUpHCA8tioAioAgoAoqAIqAIKAK5i4CSH7mLv749SQgo+ZEkIKM8xhp7XDJjxowIkWFPtxGCwxtByY/U9wWYX3bZZfLMM89Ewr1s/5D+Eu8EYoK1JAeBDz74QE455RQ5//zzcxAZeDwtXbo0BxnofKOSH8nBX5+iCCgCioAioAgoAopAMhBQ8iMZKOozch0BJT9S3wUWY3LJk1vehqx4GeLO2nAfoTLVqlUTDPMVK1aYlGyolhOuoSV2BPC2eemll2T06NFy3HHHmQf4kVOxP13vcCNgxzhhRaQVtAXyA8+OmTNnygEHHLAXcNz3/PPPG6KwUqVKsmjRIuOtA5GiRRFQBBQBRUARUAQUAUUgvQgo+ZFevPVtKUJAyY8UAet4rB/GQeQHgqfnnnuu8VJo2rSp8P/27dsbEUiMSdX9iL3vID9efvlleeedd6Rr165KfsQOYUx3+I3xIPKDEBkIquHDhxuiD8KqX79+JnTm+OOPj6kOerEiAAI7d+6UOXPmyGeffSbFixc3oYglS5ZUcBQBRUARUAQUAUUgBAJKfoQASS9JDwLkMEfLIKiw0TvttNOkVKlSkUuV/AhCbe/vly9fLu+++65s37498Ga8CwoUKOCpqxJEfng9HKPx22+/NfosLVq0CHy/XpATASU/0jsi4iU/3LW061SjRo1k6tSpGpqU3m7ME29DNHrjxo3yyiuvmLSXb7zxhpQvXz5PtE0boQgoAoqAIqAIpBoBJT9SjbA+PzQCuO3/8ccfgdeTUhWxTWfIhJIfgbDtdQGpUhFyJBNFUGFzTSpVRGXLlCljND/4mxJEfkBqQbSgB2L77JJLLpHXXnsth+dCUB30+/9HYMCAAXLPPfeYkIo+ffqYLzTsJXUjBE+N8847z4S8PPbYY5EXRfP8YH6RFrdGjRrSoUMHc8+6deuMcCqZX5y6OamruT45ryIA6cEaquRHXu1hbZcioAgoAopAKhBQ8iMVqOoz046Akh+ph/zff/+VI488Uv76668chlvfvn1l2LBhgigk5IizWIOclKyIcBL2QunSpYvJGuN1T+pbkv1vwKg+88wzTdgQmXQohBMddthhJiPJ2LFjs7+RGdQCm12nV69eEcHTDRs2mGwvCMtC8LlDD6xIKmltp0yZIpC2to+qV6/ueU8GNVmrkuEIKPmR4R2k1VMEFAFFQBHISASU/MjIbtFKxYqAkh+xIhbf9Q899JDxOCBc5eCDD5Zdu3ZJ586dDSHCZ4Qi4ZXw1ltvyQsvvGBOvM855xxDdhCbTlm7dq0RPEUAkntU9DT2vrAYYljb1KsY26effro8+eSTBnMtyUMA4u/oo482XlI2k87ChQsN+XHhhReaOcEa1LNnT2nevLkMHTpUfv/9d9MP6HzUqlXLVIaU0GeccYYMHDhQbr755uRVUJ+UdAQ2bdpk9DVY0wj5cxe+p+SW3kY08oPxiqceAtPxairZ8BrIPbRFvNpPyCT4bNu2zVzjhVPSO0YfqAgoAoqAIqAIJICAkh8JgKe35j4CeBRce+21Jt3k7NmzzUa0TZs2xgPh9ttvz/0K5rEa4MpP+AobawQ3ITmee+45Y9RZrw5Ox8eMGWNi0jHGMdT5rFu3bnLMMccYo+/XX38119SrVy+PIZS+5kB2YHjfcccdhmSiX/ibsIx4DZ701T773jRv3jwj0ovHDZorvXv3Nt4ceOFA4M2aNctk3mnYsKFMmjTJrEX00V133WUyG2EoXnHFFdKpUyd54oknlPTL0CGAFhEeVZC6hPt98skn0r17dznkkENMjfkecouMPYQvQUKwvnXs2NGE90GE0e/cz3qH9xskxIgRI+TGG280pNiyZcukQoUK5jOy/+CxBYHMOEEgt2bNmkYQlzFUokQJs75effXV5h2WYPAiP3jXww8/LHgWQU6/+OKLZkwee+yxJjyRMco1hI3yrvXr18utt95qSJ769etL//79TZjWRx99JKQuJ9QLUu+rr74y60zFihXN/1n7WdtpF6F3c+fONeu9ao9k6KDWaikCioAioAhEEFDyQweDIqAIxIzA/PnzzQaZU+7WrVsHGnKcmH/55ZdG0JbTcogSNdBjhn2vGyCj3nvvPdm8ebMxqjFctKQOAcYxQqWQreh9QN4FjWM8BN5//32hrzBC8XjSkpkILFiwQC644AJj6ENeICx68cUXC32IvgbrHgQGpEKDBg1MI3777TdBwwjiwGq7QHiR3QpCAAIEcuG2224zXlr33XefIUsogwcPNsQBXnIQCRTI5Hvvvdfca59HOmU852655RbjOURxkx8Q0jfccIMhPvgbYuaHH34wBCneYKzTHBZQV/4N6bJlyxbjqcez+QxihRAuCBHbRuoOHqwxtIE6QADivUdBN2rQoEGmzkp+ZOa41lopAoqAIqAI/D8CSn7oaFAEFAFFQBFQBBSBfI0AoSIY9xANEB14ZkB2kU6aAnEFwQGpgHeFDdezxMYvv/xivCAIA4H8wGME7wm8JSh8Nm3aNENaVKtWzZPA8CI1+Iy6QVZAzti6uckPQghPPvlkGT9+vEklTvn777+NtxFeIHhIUizBw+eEtFSpUiVyPQTKlVdeaTyahgwZYrxOKGjW4ElJCBef48UE4UE7+DeECUK+XuEx+XpQaeMVAUVAEVAEMg4BJT8yrku0QoqAIqAIKAKKgCKQTgTINHbWWWdJ7dq15dFHH93LkCdUD4+Hrl27GpLEWSA2CFchDBCPEP7/2Wef5cjE4vWZV+iKn5bHq6++aggQPL1atWq1l+cHnhd4jRCSZb2LIG8+/fRTcz2ZimwhjAY9GsJ7CG2xoTSLFi0yniV169Y14TK24N1BuA/vIIyREBzCTGkr4TmIXqvXWTpHq75LEVAEFAFFIF4ElPyIFzm9TxFQBBQBRUARUATyBAJB5IclBtB9yS3yA6+MyZMnG40QN0kCMQH5YgmYaJ1ivT8qV65sCBP+pkRro/N5eKIsXrzYhDISHlO0aFGBnEFLRIsioAgoAoqAIpDJCCj5kcm9o3VTBBQBgs9e0wAAIABJREFURUARUAQUgZQj4BVaYl+KQCkGPp4XhIJ4hb2gZ2RDUpLt+WFDa/C2sCRDmLAX6o+ux8qVKyPi0uh+kLWLFNmPPPKI0ax54IEHjKeLX9gLzwEDQn0I7eFewoIoq1evlj59+hgha6sDkvLO0hcoAoqAIqAIKAJxIqDkR5zA6W2KgCKgCCgCioAikHcQIFSFLD4IhCJ4SkH0lOw8hJOgB4IYKNleGjVqZL5H8PT88883wqJWjDRR8uPBBx+U4cOHR96BpwZhKv369TNiqYSp+AmelilTxgiUottBQa8DAuSEE04w5AZaHYT3oANiPUAIibHPRb8DUVdIjoMOOigHBojBkiUGbRGLD0KoCKxCgLRo0cKE+1xzzTWGKCIDlRZFQBFQBBQBRSCTEFDyI5N6Q+uiCCgCioAioAgoArmCwO7du+Xzzz83mh0XXXSR0b4gbTEZW1q2bCl8T5arYcOGGa0MCllZSHt70kknGT0MRE7R5ViyZInRCOnZs6fMnDnTpET2+mzOnDkmwwzEiQ1ngfwgra3NCnP//fcbIoFn7dq1y+iLjBw5UhA5dd5LGlu8OvAU4XrSM1MgK/AYoQ5odyBaCsmDKCv6HaTohcDh+YceeqhpI7onPBv9EEJtyAhDJhmIEYRUqRvZvsaOHWveAfkD4ULbySiDV4klg3KlM/WlioAioAgoAoqABwJKfuiwUAQUAUVAEVAEFAFF4D8EIBj++usv8z9S0LrTGQd9nwiQ1qODtLiFCxc2ZMd+++0X8eQI82w8PfDIIEQn3gwsXm2E/OHZNkRm27Ztpm5kjdGiCCgCioAioAhkAwJKfmRDL2kdFQFFQBFQBBQBRSDPI+CX7SXPN1wbqAgoAoqAIqAIpAEBJT/SALK+QhFQBBQBRUARUAQUgWgI4G1B2Mr48eNN+AxhJloUAUVAEVAEFAFFIHkIKPmRPCz1SYqAIqAIKAKKgCKgCMSMwKZNm4RQFxtuwwM6dOhgdEC0KAKKgCKgCCgCikByEFDyIzk46lMUAUVAEVAEFAFFQBFQBBQBRUARUAQUAUUgQxFQ8iNDO0arpQgoAopAEAJbt26VVatWyY4dO6R8+fJSrly5oFtyfM9pM/dTqlatKiVLlozpfr1YEVAEFAFFQBFQBBQBRUARyBYElPzIlp7SeioCikDaECBl5MqVK+XLL7+UY4891hADmVg++OADueqqq0xKStzja9eubYgQW9yEyJo1a2Tjxo3ma9JSkrJy2rRp8txzz8k111wjl156aSY2U+ukCCgCioAioAgoAoqAIqAIJIyAkh8JQ6gPUAQUgbyGwMyZM+W+++6TqVOnyjvvvCNdu3bNyCZCfgwaNEgmTpwopJ0cNWqUDBkyRH755Rfp3r273HTTTXL44YdH6s73/fv3Fzw+IE0uvvhiQ+wcddRR0rNnTyU/MrKXtVKKgCKgCCgCioAioAgoAslAQMmPZKCoz1AEFIGEEXj77bflpZdekvfffz/hZyXjAc8++6z069cvB/mRaXV0kh825IVsETfccIMhMp5++um9oDjttNOMN0vv3r0j3yn5kYwRo89QBBQBRUARUAQUAUVAEchkBJT8yOTe0bopAvkIAQz2OXPmyIcffpgRrfYiPzKtjl7kx5IlS6Rdu3ZSokQJ+eyzz6RSpUoRPPnuoosuMmk0nZ8r+ZERQ04roQgoAoqAIqAIKAJ5HIEtW7bIvHnz5J9//pF69eqZtOYFChTI463OnOYp+ZE5faE1UQSyGgGrJ4HOBOW9994zC3rHjh2lYMGCguE9adIkadq0qbRu3VqKFSsWaS/eHuecc44cfPDBnuQHYRoff/yxuZ70j8kS5ly+fLl5boMGDaRZs2Y56uQmP4LquHbtWhN+UqFCBc867tq1S3777TdBpJRQE1JaglGbNm2kVatWpm2xttOL/OA5559/vrz22mvywgsv5PDwwCtkwYIF8uKLL+YYa0p+ZPXU08orAoqAIqAIKAKKQBYg8Pvvv8uNN94o1157rRx44IHy2GOPSY0aNaRXr15KgKSp/5T8SBPQ+hpFIK8igIDmqaeeaoQ2BwwYIFdffbUUKVJE+vTpI0888YQhBPr27Ws8De68804TioFR/uqrr8oxxxwjCxcuNIY6PwCQJZdccokhNwjP4O977rlHhg4dakQ5EejkWbfffrvxYHCXf//91zz7rrvuknXr1smVV14pd9xxhyxevFhOOOEEQy7cfffdRt+iR48eUrduXaOL8fnnn8sjjzxi/lAnipP84Dq/OpYqVcqEx8yfP1+eeuop+eijj+SWW26RwYMHR+r466+/yoknnigHHXSQnHLKKXL55ZcbwgMiCPIFEuPxxx8P3U7bbj/yg895DyQTuiX0B/0EBvRB+/btlfzIqxNS25XrCEAwQgaHKWXKlDEbYLzevvrqKylevLicffbZSSN4g+rAmoqHGKeQ+++/v1nLWS/yauF3ilNXfluScdKa7OelE3cIefp/v/32MwcU2Vgyafwmcyzkhb7JxvHkrPP3339v9qlly5Y1e9MzzzzTCMXbwr6OQz1nYT3nII2x8M0335jDLlsqV64sjRo1kjfeeMOs9+jKsdZ+9913RruNvXGmiutne1+666/kR17rUW2PIpBmBPAmYOEePXq0EQaF8IBQePfdd42QJj8OZCKB/JgxY4bwo37EEUdI6dKlZfr06Wbx//nnn40wJ+SAM+wFI57NOATG9ddfb1oGcTBlypS9QjqczUY75IorrjA/XJAcvJMfLv4NKcDfiIJ+8sknAnlBgTCB8OD9DRs2zEF+0C6/Om7YsMG0B8+PL774QmrVqiWdO3c27f7000/NjxmeGHiOIKR6wAEHGIJn7Nix5vo6deoY8iOedvqRHxAdEBz8OJPNBY8arqVvxowZs5dxo54faZ40+ro8i8DOnTvltttuk0WLFhkCuHnz5rJ+/XqzbpFFCq+rmjVrGtL3+eefN2THww8/LBC3ELysiWyOrQddqoFik/7HH3+Y9Y9/P/roo6ZOebHQN/yWQLSzDrLuJVISfd7u3bsNIb/vvvvmCvnAWGSMcmBw4YUXRqBgLNK2bBgHjFlO0gcOHCiFChXKtfGb6Fhwj0O/vklkvOq94RFgv8fhGQQFWm94LY8YMULq168feQgkKnutZ555xqwr6Kjde++9Zq/L3J41a5Zcdtll0qlTJ7P+V6lSxcwpfh/s3zzsp59+krPOOkuefPJJs1fWknoElPxIPcb6BkUgTyOAJwabeJsVBQIB7w90JSAZKGz6Kdu3b5dly5YZMoACGYJQpx+xwAkopArPtFlL3nrrLfMDY8kVL3AJZ+H6li1bmk0uzDpuhmQ7wQuEHyPCZyAgbLHeEnhx4B3iDnvxqyP3s4EldrNw4cImRS7PgPW3ZEeXLl3k66+/jvyfH8Lhw4dHiIl42+lHflAnK3wKafTAAw8YLxQwcQqd2rYr+ZGnp6g2Lo0IsCGGDMaYJJyOwme4OC9dujQHsbFq1SrjiYV3G6eLkB54mKWT/LDQQH4QlpeXyQ/ayu8GvwkYIHj0JVoSed7mzZvN2kzmrXSRXc724mkE8XbdddcZL0FbOBTgNxSDLFtKJozfRMaCG2e/vsmW/sj2ekJE4xGHN2/RokXNGs5BmZe3GOQbB1rs/Th4w7uDggcgB3B4RENwOn8L8LJjDaJAfpx++unmXf/73/+yHbqsqL+SH1nRTVpJRSBzEYBYwLiH8GCD361bN3MSQ/gHxAZeF8OGDTPMOPoWN998swldwWMiiPzAKP/2229l5MiR5rTUFlwP8ahw6oa4EYJgQVMDTw4Ye7Q4IAIsycH3zmwo9nPCbV5++eWYyA88UWD4cY3kB+2VV14x4T6W/LB6IZBEeGRAvCByBWGE50u87YxGfjiFTzGoIGQwqvA0cRclPzJ3fmnNsgsB3PDxLGA9xLvNueF1kx+4RGN8kpkJ41fJj+zq60Rri7HE7wUESG6QH371x/AjLEjJj0R7WO/PVgT+j737gLqlqNIG3OoYxmUeEwZERVQwYADEjGMiKaCIGTBgQEVRzAERTBgRMWHOGRQBkWAcRUBFRTGADmIcA445/etfT83sO03b6aTvnu9+u9a66957Tp/uqrd2Vdd+6927JiXTECXGy4477ljGs4LUtrEVZEiSH8tjDUl+LE9fZE0SgVWJAAcfoUHebbeIY/+whz1sXTjJ0UcfXVhtzkC8FDjbP/vZz4oEHDlylatc5UJhL5QRQmAQK4iIUJUEQIgTxEcf+WH3yovo/ve/fwlBkTeE449M8Xw7XaSMUY499tgSemIXbIzyI+pIpuh+Tlixoyh22ndUJv5vd09IDKXHNa5xjUL6yP+hXhE/6vpp2tlHfmjXLrvsUgggig95BZqJTqPtSX6syqGXlV5CBIS4vOtd7ypKq5ifupQfqo8YpkTbZJNNJiY/KM6USRJAqwvSBTFTz/MwyWJfqAGSx27mvPODCLmgopOHoh5f39dWv4ncFd4nflf/7RKaSQkxQnzZJOhT+kzTx832ToKP3WrqQGqUeZMfi7SbSexXSIJwBba7EqE9ffhP0jfRr2xcwvRFjD/PmCc+87BfdYo2m1Pn1Wd9dZvEntRP2JOccX4Xm2rm12YSU9jaCBSiVVd+2IwT9hLJ77vmrHngEHNs8x2wjPPkouqU5MeikM37JgJrBAEOOMLAhM+5t4NF8RGFysNOkvCVHXbYoSL1RhR4iT30oQ8teSlIv31GCkip4eQXLw1qDwlIOfEkgV4mpNkWZZ63+eabd6Jsgr/rXe9apIteLOH4e3kIx0GsSDbqmT5zjWd35fyQQLWtjnbv9tlnn+rVr351WTB67p3vfOcSyuNFCB85Q5AvFCEklFQrdYdFssFp2jlEfgTxJByH+qSZ6DTJjzUySLOZ6xWBPvKjXjFOMBLUPIKwNf9RrZkLEaYhuUbgWiibx/7yl7+UmHQ5D+QT6iqIaTuRW265ZYlbl3BPbqOdd9653NdcJSQREcqxsjD2bPmbIg6d80pFplik+zcH7IADDih/+12EJKq7dsh90tcO87oTwczHwiO32WabEh7kHUJJ2NdWJAkc4gQxc7cYfTH4bfJxCj31QzjIx+Qac7I/PkOym7ft1CLP621rw7Xtfj7zLvB7ZD/MvGPOPvvs8q6L3Cr6wrWIKOQXRxxJ7Z2o9LV7bJ378CHht2mhnvDyThVSioyTAHzbbbctmwUwkCCcLehLxUaHY9/1N7vzTrdZQd4faqc6XkN2w+7g4X0mX5Z3IVtos0H3ZcsveclLir37w3YkHHe8e1/YFsdTPwvJ3XPPPUtfCy/hjMJ/yHblbJCTRzhbc1y22UIf/sZhl+229Y12w9GmivWCPjnzzDOr0047rYT0Oi1kUhybNt2Hjzlskj7qst9IfG89aK6RL0175D8Tamws63vqOQQoLKzhkMO+M9cJZ9Zu5IU+oeiNU1PkOLO2khRf4tG2om7WY/K/ISHMu+ZY8xBSTMiwRPH6z3wUz2iz7fr9I/xFfW34sdE2osZaTIgUW2Wz5uJDDz20jEPhj21F39jIkqvO+HAP/zaf2DxUQrFsTjFvS9hqLJtT2DtiHuFKoSwPnDWxNbn19TySP6/Xl+yED0/yY0LA8vJEIBG4MAJeVBZvXsRRTKQWT+Id5fmwcPdCstjy0vOCEfIi5tpk7CVIbeHfu+66a1kkeslbAFtU2EVFPFgwWCBRlkhgOlTEXwr3QALUHX/PF6PpJYj08JLwAvLy8LKTAM7C1WLPQk/yVInh2upoQUIxcv7555cXESWM+vsbGYT8oYbRRtdEsTPJ8fCsads5RH5E4lMLiDj1pQ2zVH4MWVJ+nwhMj8Ak5IfwOYtic5x5FHFswW8uRZramXdN/dQmi1gqNte2LZ6dPGO+o4Qzj5mT7TpGSCAyxNxl8c2xtriOxK0cW04aJ9gcaRHNsUC8WEzLbWJ+o+yLBTRnYqgdCA6ScPlRPA+JzAH3Wcztrulr6wknnFASx8YOaiSdFIbZFTvfFl8fn1ED2r01X3KoqfMkie5LjNp2PwlktQUe5nfkR719kVwU5hylpvJjTB+PqTMyow+fqKfNhlB5xH0RWnXlB+eLXXLA1Ne7TUEmeI/ut99+nUlbx9rNGBtEWHDmEBaIEkU72LXTNPrID5sdz3rWs4rTh8AIe6HOdDqbjYku2/U8bbTR493tOhswiBRJzpWmLfThby0wSd+EskDOsnobjQGkgbGr/coYHNtmszH4jLn3GPs1VyHOkBz6wn2N4y222KL0ETLKZ4rPzUPajaywlkR+cNpjvnKdeQ5BY06pb8DV22q8IYvCBnxnQ838yObNZYHhNDmQkC/mMOtYa8jI9VGvA1LF/I3EQSxrFyKma3PKb60pzb3uKxGrdScC0sZW2K7rYt5C5MDRmtUa1ljWbsSH38HxrLPOKvO3+b2e82f6N93q+WWSH6unr7KmicDSIcC5ttDEyHv5htTYLpdJ2kstkooiSewU9eXqwORjz+1iNGXLXmwWKW3fdQETmeAtCtqO8sOQe6li32PhMARyVx197l5NVYcdXIs0BI4diqiHhYb8Ij73gooySTuHyA/3RMJYzOujrpLkx1Cv5/eJwPQITEJ+2C2U44gqQ+Fk2RXkSCEpOGF28zhdseNnwcshtKBvk01b3HLC3cOczJFFhtop5uBboHM0qADq920657HTiJixYxsEibm97pCpc1871IETgtAOBUZgpM3uxfkZaity2rX+yCflncEpsrscDmmz1/rID0R5KC+6SIAx9wtSgWPDEUOCxGdImSBr2siPcMiH+jjq11dn/d2HzyTkh3ZzligOvK84a+rKefXvtlxSgdVYuxmyQceIsgl9THUkj1eUoTAFDienkY1Q5njnKzZXkHlBYnTZruciISlcFPZrUyTGlM/ayI8u/CkdJumbuLcNJKqCKEGq2YDRPmUIx7b8MmPxGbp39NGQ/baRR+reNk7qc2AkkY76WtsgGRBXyFxrUmvPthJzDMffRluEJcY8xk7lZXPPIXtqu795lXJK2CPCDynVDHuJ30VokTUqWxwK5YELGzTvIp6DGBdaXSdPw06QK/e6173WVRM2cDnmmGPWkSxCBdkwFQiV3VoqSX6spd7OtiYCc0YgkmpaDDVPEcF+Y84tLpY9/nrOsFzodl46sLBIqjP7ER5jp4MEc5oyhvwYc98kP8aglNckAtMhMAn5EURHLPLrC39OvV16oS6IU7t+CgUGOb6d1Cb5MfbZbY5422dCBC2wESXIaAo+9WqSH33t0LZwpDmilB+Icbv3FIMW4nIjDbVVOA15N4fDTq95zGLePNsl4+4jP+pqh3mQH3WiYyz5oS+H2q2P2+rX/MxGQh8+k5If7M6uMQcToSaXlVAh6kYOZV8ZYzdDNuj+drCFQDQVHkPOKqIM0UdtSuofxYYF5YqQF9+1Odptn40hP/rwF0Y7Sd8Ik6CgDbIw6h99WMdkCMc28mMsPkP3trkzxn67kjsHqWETybPi+GLzDHK3rmxje0KtqIQRw1RblLx+21aoJ6jKhCEHARnXeRZVcpBZQ/bUdn8ktHZJYG0Ok9eufvrLdG+P//sVwoRiyJrafGkO9f828qN5cgz7praRX858rSBe2JP5RIjiWipJfqyl3s62JgILQMCOItmdHSgsNzYZE8/pF0YSR9Qu4NGr4pYWfc985jOLAgZJJA+Jl6KFj51XL24nv0xTkvyYBrX8TSKwsgiMJSCGHK8gP0iXxx5JO/bZQ04Nh4kqzSJZrqXI89HmJAy1A/lhXvSe4LBHCM6pp55anFCKliABhtrqPuZTjoek0uZEu/hdoSrLSn4gbyIZLfXJULvHkB+svA+fMeQHkl6JxLbe62xAzgvHucuPsvXWW/cOqLF2M2SD8yA/EAhNx7de+TG26/ox5McQ/pP0DaccebNo8mMIn6E+CvJjyH77TraCrfAi6gwkJhUZxUvkHqoTV8YKJQQVGTWtMLku4jMInrY2zkp+IASpLahvEFHqIkxFaLN5bkjZMfRGQgoJY4kQLXNkG4Zdx+aaV9lQXak09MwN+fskPzbk3s22JQIrhIDwEYnD/CEltPDk0LeFmqxQlZbuMcJivBDFLNu9kCdFCM8sxUKf4oZ6xMLIzukkxQ4CJ0q/eXHbsciSCCQC80VgLAEx5Hh1hb2oLQfTLmk9FCBaYYyLjW8ufOu/GXJqJB/kNCIZIuSgHvZCESAfARXHUDuQH3bF5UwIqb53Rf30ga7wj3pbzV/UH5Hfw06mhKd2SLsc3GUlPzhH8rpQCXKWmmEDzT4eQ34gg/rwGUN+UPiwq8A48rzoQ+FSdrjb8hqE7SFPxtrNkA3K9cDO1MHONptU4gQNJFgXKdgV1uH3NiG8k91vjO2OJT/68DeWJ+mbUEoJo2oLe7Hm4hxH8uJmLpmu/DLRT2PxGeqjrrCXpv12kR/6Eumx/fbbl7wyCCL90naqVOShQQgJ3RB+ZS3UVaKNwkzawl6QeTG3TaL8UA9KKP2JWFHiNCcbg0JprM9mKc3QRfei5BD24u9Imk+NzT6ayo+2sBf38G4SOjXtBtwsbVqfv03yY32in89OBBKBRCARSAQSgQ0agYitFibQd6zpGMdLMkE5N+oJHy20DzvssLL4t+vYLAhXUnTJ7RCkHKTmb4acGg4DRxcpETkTwhGmSEGcSn7pmjHtsOB2rSSSEeIjPFK8fezcDrWVg+eUD1hEaCUCwS5skCpNLJaJ/EBGyQsALyFMnBh5oTgwQ308hvxw3z582siPUNzYsZYEUv4Cjnp91134ATsSJsDm+koQf2PsZsgGqY9CcUFxGkkakR7qM6Q2sPkg6SNnNHJ3sBVJbYUDIEDG2O5Y8qMPf8+apG/CmY6Ep0E4SXiKEGH3cdrTGBzb+mwMPmPuPTRuzVHqS6HVnA/ZifA910hoihT1p3n0ddQ/SCGka+T+6LPHSOoq1JhqSRGeLVzG/BgkhXYixer5Ybru654UvJ4fuWRcG3YpxGnW8JdmrpUIQTMPmPvNJeYOoT1CIpsnXiF+EIdBTsV8iUA2Ruv5QTbol/H/Ni7Jj7XQy9nGRCARSAQSgUQgEVhRBCQ1tDBGeggBdMqKXTnOpATETl9RqMI4mU5ssUPH8eVUWpRLfhqfWZhzQuUoIAUXQseJ8ztJlfvCDyShtgPvOqGIFr12SdXDDrVTPDjdYuIltZQoWYLH+IzCjLMsvwMnQV6NY489toSoWHw7UUDbSMvHtEOCUo4FR1RyUgtw7eL0UKHF0b59beU4ccCp6NSZI6ROHNxIBlvvcP0hXEOOEPcPRwcWPrN7znFwOot8AvXPJJRs7j633Y+DLj8Dx04SUJJ8eHOO6p+RxHNIkD9UFRSTSKDIC9XXbsdcjqkz1YWTztrwkVOFQ6ZO7IDiRBuRMBwpOCG01EOYS13dwSaoDOyed+VXaOLeZzccLwTdGBs0dqhiHEeqXvDWRkSCz9kvW2079jmOco3TlJB2yANt144xY7A+LoWyehbc1KNpWzDusk/P7fquq28QA8gyxCE7pcIyvwirlSCZs60/x+A4KT7Ih0nu3WW/Quao0OpzC/uPuZDdmHuQWY6YpTpiGwhk/R3hdmFfSAAhxDvttFPvqUxxfdiAsW0MKuqjX5EtwkqG6hf3Mg5hbWwrbByhS6FkTje/IVkQEuY7hKI5p+9I8q4XFAyElsvPod5Uv4gMRCSFjGSm5ic2ZVyzS+8Dtq0+isTUxg07Mi9RiyiI8bWWly/JjxVdCuXDEoFEIBFIBBKBRCARmA2BOC0gZOFjFq/T/KZZS8+TbE+JMJVmXoihlsWxnXazLeid1KC4t6MiJTG0qA8Je1e9hVtqt99xjtwnFvpDdViW7wNPpEOz7rP21yz4RP6Rth135AdCDgnWlV9hEXZTv2fgRhVALYRIQi7WQ6e6+rjNhhdhD334z9I3xtsi7X1e+Exjv5Q9lDiINSRkFCoMx2kjEOKoaN8hP6gcEAJtx3yvbxuYp1214WkO9SdOrhnzPGMbyTPmlJkx91uN1yT5sRp7LeucCCQCiUAikAgkAonAKkQgQiskMYxcEtEMTqwdXg5O87tV2NQNosocTEoTO9abbbZZ2c3WN335FTaIhmcjVhwBiTk58205e6g1qOGc1kJZ4dhXChNhNtQLWRKBsQgk+TEWqbwuEUgEEoFEIBFIBBKBRGAmBOxgCq0g2RfiEiEqdpyPO+64EupDnt0WujLTg/PHUyEQR4Q6zU1oENWHkJgxaqOpHpg/WrMIyGEhjEcoi5wuoSw699xzy+fsTliZ0B9H20pQSvUhRCZLIjAWgSQ/xiKV1yUCiUAikAgkAolAIpAIzIwAAoRTLUeHnCji1YWtiGnfdttt14XCzPygvMHMCOgreRiEJEkqKt9E3wkvMz8wb7CmEZCEVt4geVycgkR5JB8O4k1ulR/96EclZ4jP5dBoS/K8pgHMxg8ikOTHIER5QSKQCCQCiUAikAgkAolAIpAIJAKJQCKQCKxmBJL8WM29l3VPBBKBRCARSAQSgUQgEUgEEoFEIBFIBBKBQQSS/BiEKC9IBBKBRCARSAQSgUQgEUgEEoFEIBFIBBKB1YxAkh+rufey7olAIpAIJAKJQCKQCCQCiUAikAgkAolAIjCIQJIfgxDlBYlAIpAIJAKJQCKQCCQCiUAikAgkAolAIrCaEUjyYzX3XtY9EUgEEoFEIBFIBBKB9YyAY2p/97vfVZe97GWri170olPVxu+/8IUvVN/85jera17zmtV97nOfcgpMV3FazIknnlj98pe/rO50pztVt7nNbaZ67lr7Edzg7NSMeeP2+9//vvRZX7+tNbz//ve/V3/605+qy1zmMuuObp0HBu6pOBFlEeUf//hHdcYZZxRb8YwHP/jBpQ3Kop89z/YM1dWpMV/+8per00/bM+rPAAAgAElEQVQ//Z/a2VWPb3/72+UEJHPPbrvtVt3gBjeYZ5V77zWJPa3Peq4YIFM8KMmPKUDLnyQCiUAikAgkAolAIpAI/A8Cb37zm6tHPOIR1ZFHHlk9/OEPnwoWi/r/+q//qp773OdWF7vYxapXvvKVvY4dp+bMM8+sHvawh1XPetazqgc96EFTPXcZfqQt2rwSpIFnOUZUPx1wwAFzw+2ss86qdt9992qbbbapDj/88DwOt6oqBMLzn//86lWvelX10Y9+tBzXOo/y05/+tHroQx9abvWOd7yj2mijjcq/HUuMgHIU8bQkZNTPvRw7+/a3v70cSf3ud7+7HDXb9ex5tGve9xhTV8Ttb37zm+q1r31tITSinVGXtrEJY2TJAx/4wOqDH/xgdbvb3W7eVW+9X589LVM9VwSMGR6S5McM4OVPE4FEIBFIBBKBRCARWOsIcARe/vKXV09+8pOrW9/61jPB8YIXvKD68Y9/PEh+eMivfvWr4rw/5CEPmZsTP1Plp/wxB/b617/+ijlRi8DNPTn6N7vZzaq99967kDlZqupjH/tYIT6e85znVNe73vXmAglH13hTjLlQf/zxj3+sXvrSl1aPf/zjC1Exj4IMeOc737mOFOh69jyeNe97TFLXZjujLl1j8zvf+U61xx57FNJkpcgPdeqyp2Wr57z7cp73S/JjnmjmvRKBRCARSAQSgUQgEUgEpkZgrZEfdnM5xjvuuOOKOVGLID+m7vD84dwQ+MlPflJsCQGyKPJjbpVdshu1kR99Y3N9kR9tsK2Wei5Llyf5sSw9kfVIBBKBRCARSAQSgfWOgPAL+SdIx/vCEEifLTovd7nLtcbyD31vV/Kvf/1r5+9XCoihes5aj8BTPpB/+Zd/GbzdMpMfs2Dlt3/7299Kf8szYLf+Ihe5SPWZz3ym2nPPPcvOetcOMjv5wx/+UF3+8pdvDWeYtF7LTH4YF3/+858729pnQLPi5PeRu0Y4BHut2+yktjxo7HO8QN2oQU455ZR/Ct2Ixwy1r606XYqIWas+1Fez3n/S37e1s29sLhP5sVrqOWmfLOr6JD8WhWzeNxFIBBKBRCARSARWDQKcB/Ju5Va3ulX5NwJEXgR/R/na175WHXbYYdXd7373srv62c9+ttp5552rrbfeulwy9L1Ek3Zmt9tuu+o617lO9da3vrW6/e1vX933vvctDu6LXvSiIm3eeOONi3z9+9//fvn3+973vuoBD3hAdfWrX7369Kc/Xd3whjdc99m9733v4ki/7W1vq17/+tdXp556arkPB+OmN71p9ZGPfKSEo+yzzz7rJPLf+973qne9613V9ttvX3JtyNvx9Kc/fV3i0E996lPVq1/96tI+9YWPRKRnn312JWkmkuIqV7lK9Y1vfKN6xjOeUa573etety78hBP7xje+sfr1r39d3ete9yp1Jft/5CMfuc6hhMVLXvKSkjDQn69//eslH8WlL33picJeNttss+qKV7xi6Tf30O4nPvGJJf/BK17xioKhcvOb37x66lOfWv32t78tuUXkBBCm8exnP7s4211lCKs+I/db/UIi7xkwkatEfpQPfehD1Qc+8IHqc5/7XEmcCE9/nvKUp5RrYcehvda1rlXd4ha3KH20ww47VLvsskvp7zH1kruBQ8yeqUsQC/rv4x//eLEvYUMk88cdd1x53pWudKWSR+Vud7tbeZ46XvKSl6z23Xff8llbgedBBx1UffjDH67uec97lr5jUy984Qur448/vowVv3V/7WILdVtzT7bg+i233LLadNNNS7LNG93oRtUd73jHYmvuLWfGHe5wh5IU90tf+lKx9Zvc5CYz42TcyVPiXsbJSSedVL34xS8u9oyQGmPLbbgYQ8Yh/D//+c+Xe8mh4Y/PjEt9eOMb37iMn7b5pnlfxJn5x7xhXuC0s3fYeZ7+vctd7lKI29ve9rYlN8hQ+/rst04KSHjafDZyaGjOivnJc4Zsuq0u5piXvexl1c9+9rMyf5mzhPhw+s1LxvV+++1XcD355JPL/CGnjTw0dZxCDaMO8rDASH+zp/POO6/67ne/W/BEUL7hDW/oHZtBfsg39IMf/GCiPvSsQw89tMxLwsP0l74/4YQTSrvYv/eOthh/MN51112ra1zjGheyJ++cRdZz1by8J6xokh8TApaXJwKJQCKQCCQCicCGhwBnyw78gQceWIgISfAsoJ2I8YQnPKE4m7LncwzlNuDQSQiIUOBkcy4tzvu+dzoA55+jyKlT3MPCnXOI3PAcC/DHPOYxxYl0P59Z5Hqua8X5WxC77ogjjqje8573FCJF4fyrv7rHdZ7B0bWoR2RYcHM+OajIAQ43R8y/ESKbbLJJuVcoBDyfs478IK3nMDv9IZKbNpUEsQvNKYjEpYiGvfbaq3rsYx9bcYY4fRyzwDKeJ3Hq1a52tYnID6SH+8CEs6+unHmYXfnKVy734uzDiwOhcD4RVfDsSw7JsRyDVduI4IjqA4kRQ9UBh+c973nFieGMOU0D+RXOcdyHw4qoQXz4W59x5mDOUUfajKkXogGJgYDRf4rEjmyEAxaJYvUV+5Ov41GPelS5Th3YKpvlkA2VNtWOz5AIHFM2HhJ9OERi1J///OflmcgZ/U8hI3wDCaH+nq0vEVacVsSf+7rGv2fF6f3vf39xfN1PicSS97jHPUoCVwRUny334dKmEIjPON7GnHFp3N7//vevXvOa14xKjNqmVIAJe2om7exr31C+irbndH3WNmdx3iMp65BN9+ULivmY3Rs/5iR2jVwz3pFqiAPzABuKE1iadTXnsTUEiuvcB7nFhsxJdey6xqb+nrUPkVieqc5IZoQNe9c2dTCfm8sOOeSQQo4gsurPrecaWWQ9h8b8avw+yY/V2GtZ50QgEUgEEoFEIBGYKwLnnntucaiQDXaXw0mzS8h55nxyjjgpiA5ONScfaaDstNNOZeHd9b2dOyoHO9Z+T6kQhWP33ve+tzgJsZvrWqoAu9+KBbH7cyY4AIpFrx15zg0nsGtx7HNqEoQFUsCxsHZEzznnnKJ6sOsYpInPwyEKUsP14XDEZ64JZ7FJfsTJH5zzOJUi8EQIWNBz/k877bR1WAYW8wh7oU653/3uVz3taU8rzn3U5+CDDy4KC3XhRPv3da973V47cu0YrNpuEuQHZx5+iBf/tmON8LCL3eW4cITYzDHHHLOOKBOSob+pQBByQ/WK0y4QeHaoOXpKW9hLOPx2wTmV7BNu6sqpjd/2gdVFflA1IOiQbErTSUeCcGDDjjl9jjG2Q44QYJ9tRJ97zQMnzzXG/dlqq60KicY2r3rVqxZi0yk2XbZMIdIXHtdHfuy///7rxkdcN/YEnknJj672BWna1a+TkB9tcxaCLfp1qK+e9KQn9Y5FbXDyTJAp7NQcdNRRRxXlHYLKfEz1FQl3m/X3GwRTfc6M+bWe2DXm1zZisj7PztKH5mR25cSYLbbYYp0tIyrNTXEKDVxCfdhmT2PIj1nqOdcX7RLcLMmPJeiErEIikAgkAolAIpAIrH8ExPlbXHLW7MgJR+AAWXT7P0eaKqLtGNZwKLu+Fxpgp9Fuf/P3FuiIidj99/+60xCL8+Znk5AfQQjY2Q8ngyJEG+16W2hzKuq5J/qIjj7yg2PBaW2ecPHlL3+5tJ8zjWRqw2oe5EfUe/PNNy/hC5xpu6zay9H+xS9+8U9O0pD1DWHV9XtkF6KCM42gom7gnF372tcuP+lyXJBDSDFKGTaoINvYCKULJY/SV6+4NzVP/Sjgrpwf+gdpxEG020yxgTjhmI0pXeRHU41QJz/seLPHH/7wh525KrqcU5/PAydqAE7oW97ylhL2I7wGyUSdhYDss2Wk0qUudalOePrIjzrRsUjyo699Q6TWJOTH0Jw1tq+6wKyrYxCy7ketQZ3DhpAgVDT1I4Xr9e+ztbZ2jiEVZunDuoqOKg4hi3CUH4lCT3gctSFFYpRpyY9Z6jlm7K+ma5L8WE29lXVNBBKBRCARSAQSgYUgQHrPoeQwR56PujM3K/mBXHAkqzCG9Ul+CG3g6CEoEAHqQm6OAGke3Tgr+dEM5YiO6yOK5kl+OD5WyALn1K6z/hVG8dWvfrXE6Eeelj6DQpyMwarvHkJnqGyQC4gFOTRi97rpYFGLUB6EI9ncoY7njKnXpOSHsITHPe5x1UYbbVRIFzvhdozVd0xZX+QHjGbBSdsQn8LWONhUWMIpqFWEqiE/umx5CJf1RX4gcYRzRGLdrvbViYK2tsyb/OjrqyEs6/ZJjaOvEAVvetObClFoTD360Y8uqrwo8yQ/Ymwan21k1aQEVqitEH9INKoWRI5QOeoPKj3hOaHq06Yx5Me86znUL6vt+yQ/VluPZX0TgUQgEUgEEoFEYK4IcE6bIS31sBeqAYtOCQXtxEXYS1SCPJ8sWThH1/d2JMX3f+UrX2kNe7HLHg7cIpQf6n6f+9yn+uhHP1rUF5Jmqm8oAuphL4geiVIvfvGLl+/bVB6Thr3AinKBNF3uCUlSQ9bNgVE49EJ7OKFt6ppmp3cpGELlIp9H5CWJnAEcCX1Vl5L3GZO8IGOwkoi2WTifyJe6Q6ZtFEDaD8Mm+SGxp8Sb559//j+Fvbi/e9oxFgIzVC95EKhO6nk83IMSQB4Su811RYjvhA3YdWYrt7zlLUfln4h2T0N+hBJKTpAmgYGQFL7Ame06daQtlGJSnCSeFEoW4V7sNBRDwg+aYS91W5bEN0Is2uxofZEfSA9kANUARYRwurb2Reha1xiYJ/kx1FfIyqGCPKTQEZ4kF40krGxYUmX/boZo1euPEGrL/+OZsEJ29eX8iLFpDpkH+eG5MDFHsTHJghHR5gfkrD5sko9jyI9F1HOoX1bT90l+rKbeyromAolAIpAIJAKJwNwR4FByhhEekXwunGUhB5xXCTIpBTiSFBMSnirCDsSQ2yl3Uknf9xxfi3OJG4UVxO8pEji8FrocqXmQH04M4RSQtdsx1T5kBseWQy+WXT6HSLzK6eXw2uGmUHCqCKdzGvIjEp7CAzaIHwXBIgyE0yLpptACuR4i0WEQA23qmLZOD/JDW6hZ6glPP/GJT5TdYMlTo3CcOBacA07tmBLkxBBW9d3ZuC+70qdyd4S9IJaQaerhZBOON2UBCf9d73rX4pxx5KgvXHeFK1xhXTJX90ViuS/SYKgPJeyEg5AbWESeGadICLOqJzyNOkeeEIRU5P4Yg5NrpiU/hC5QRXECIwklG3KyiH4SHtXmnHpmJNGcBSfj3niPpLnhDBvbxj4Cq8+W+0JHVpL8QB45Acf8Yazrc/MAe1f/tvZR+vSVeZIfQ33F7odK4CnvjXmYqguBY/5iI001V7P+kWjZfCHxctiQ+RGJXSc/usamBLzzIj8oi9g+ew81WCT31Zfmjnpps6eVqOdQv6ym75P8WE29lXVNBBKBRCARSAQSgYUgwCmXi4EDhhAgQZagkQPmKEW75DLuf/GLXyxOHgferu8nP/nJcoqFXXLKhb7vVRzxwJmyqOWY2/G2kJcDQzJM+Rnc046gzzh/P/7xj0vugbbP7OoiXBAX8knE4ph8Wr4GsfEW0xw0zrTdT06InW114XQ7+pTSwG/92XbbbUvSV/WwGyopqNNBtF9yvvpnHHBOl8/khuBUqwuH0uLdMZUwpTbgeCCJKC8CK0dYIn8480cffXRx0mBImaBdcWpDF/mBSLILLDElJYTjIvUlhyjyasRvqU7Iy+GPXBhTxmBFpm6XtlmQFJKuUmkIN2JH+kuBCbKG04PwgLv6O/I1jgOWbBc+sIS/ZKQKZ8lpEUN9qF5OskEwySVACcNRQjyxJXV2X+oAu+aKflEfqpFQzQzhBHt2LBkvtYYkt8gzSUudsgN3/Wl327NdF59FH1Pr6DMkETtD8rAn9ssprP+GgoGtR5kVJ0ok9URIqiOsjH99Zw7Qj3223IUPOxRmRanA0UZyKdrmMyEncqx4Pue9/pkx1JZIlUoNmWE+cKQ1W4jTTWCvj+GDFEDImcs49H7T1b62+tefE/OOOpkn6s/Wr8br0Jyl7fqyr6+Mh6ESp6QgOUK1pH7mOOEvcWR1H05sDRGkr9kYNZx2sTNzbtS1a2xq6yx9WG9jjDekaCQlZn9IKzZXT0jbZk/GwUrUc6hfVtP3SX6spt7KuiYCiUAikAgkAonAwhAQFy8xqWIRzXG0iFbqjkjbdfVKDX1vwWtX2XV22Mcs+sc2ur4ziJCxqJbor8s5r3+vXvU8AWOf2Xcd/Dj/8kaEg92GFawpRJANSKDAf2wdhp7jPhzukJkPJXpsPhcuk2JVx1O7OG76u82pRSB0tbv57HrdxtYr8GEL+oKdUwc0+0SdKT445kMn4Yztm7HXzToupsVJvxiDxmOfrY6xsbFtXdR1MffU+zZyQAy1b1F1artvX18N1cNvKeRiHHH+9WGciDL0e9/Xbc1c4/dwapuP+8bmmGcNXcOuEJwxR+sn84WxOck8teh6DrVjtXyf5Mdq6amsZyKQCCQCiUAikAgkAgMItMmi1ypoHBo7tNQjm222WdkZtis+9vSStYIbNQjFDQUT9QB1CjVOXy6LtYJNtjMRSAQ2LASS/Niw+jNbkwgkAolAIpAIJAJrGAFhBUIZ7N47KWAtF+E8ZPlCTigZqD7kcJin0mZDwFeYi5AjYRfCPWAl4WKWRCARSAQ2NASS/NjQejTbkwgkAolAIpAIJAJrEgHJLSMvBACc8NCVO2AtAETajgyS4FMSVfkVJpHGrwWMtFEeBrlc5GWRdNJJP5PI7dcKTtnORCARWP0IJPmx+vswW5AIJAKJQCKQCCQCiUAikAgkAolAIpAIJAI9CCT5keaRCCQCiUAikAgkAolAIpAIJAKJQCKQCCQCGzQCSX5s0N2bjUsEEoFEIBFIBBKBRCARSAQSgUQgEQgEzjjjjHK8rSOIs6wtBJL8WFv9na1NBBKBRCARSAQSgUQgEUgEEoE1iEA6/f/T6V/4wheqH/7wh9WDHvSgNWgFa7vJSX6s7f7P1icCiUAikAgkAolAIpAIJAKJwBpAIJ3+JD/WgJn3NjHJj7VuAdn+RCARSAQSgUQgEZgagb/85S/V5z//+eqrX/1qdc1rXnNFT1dxlOuJJ55Y/fKXv6x222236gY3uMFU7fj2t79d/fznP7/Qbx0He/Ob37y67GUvO9U980fzQ0A/c1p/9KMfVXe6052q29zmNvO7eVVVXXb097//vfrTn/5UXeYyl1nq01/UUfnXf/3XTlzYuJN/xo6VSa+fpUP06xve8IZSf+Pt4Q9/+IVOJfrHP/5RfeMb36guuOCCCz3mute9bnWd61yntKl+ypOLbnKTm1RXvvKV/6lay0h+jLXvZcbhd7/7XRmj+mGl3wOz2N5a/G2SH2ux17PNiUAikAgkAolAIjAXBP7f//t/1W9+85vqRS96UfX73/++euUrX9nrhM3lof97E07fV77ylWrvvfeu3vrWt1a3u93tprq9ev/3f/939bznPa868sgjq49+9KPFyeaIIUFWU4HJxS52seoSl7jEilabHfzhD3+YmSj461//WnHy6o68Nn3ve9+r9tlnn+rxj3/83KX6bXakDs9//vOrV73qVcUe/v3f/31F8Rz7sJ/+9KfVQx/60HL5O97xjmqjjTZq/SkbR1I+7GEPK8f61sdKm824/vTTT68e+MAH/tP1Y+s25jrHCz/2sY+tHvnIRxZy60lPelJ1wgknXIjgcmSz8fmTn/ykOuCAAypHWr/xjW+sHvzgBxc7UX9tNwc997nPrXbcccfqile8YusYWEbyQ/2/9a1vFdJH+7pCUabF4eIXv3jpe+RXFPk+kElIoiibb755tf3220815yEKf/WrX1UveMELKv9eyffAGDvLa/4PgSQ/0hoSgUQgEUgEEoFEIBGYEQGL3h//+Mcrvuj9zne+U+2xxx7Va1/72qnJj2i6NnCeOArTEikzwjjzzzmB17/+9Ve8/pzYI444onrqU586E/n12c9+tjjBTQeQY+WzhzzkIXMnP4DeZkcf+9jHCvHxnOc8p7re9a43c98s4gYc55e//OXl1k9+8pN7se8aK102M8+x1dX2T33qU9ULX/jC6t3vfnd11atetRBoSMeLXvSirT9BXrADBMdLX/rSohBBCvi93zzgAQ9Yp9Lx+aKd/nn16aT2PQkO6shO/vjHP66r7mmnnVbGGcVclEte8pKFvJylrK/3wCx1Xmu/TfJjrfV4tjcRSAQSgUQgEUgE5o7A+lr0ztNBW+3kB7UCR51juNLkzde//vWivuHI9oVfDBme8AcO2DKQH0N1XW3ft42VPpuZ59jqwgpp8c53vrOQF//2b/82CKn6vuIVrygKg9e//vWF7Dj77LOrd73rXdUzn/nMC4XLrKTTP1jxgQsmJT8mxaH5+EUpYNbXe2BW/NfS75P8WEu9nW1NBBKBRCARSAQSgYUg0LfoJaFXZtlV7LrHPB20RZIfpODi4u1Ut4WkCBv57W9/2/n9mE77zGc+U+25557FkZyG/IAxp+pyl7tca46LaMOlLnWpElqjaIvdeooPv51F7i7PhBCmttCWSZ3DqOvY0KV52lG9r4TxwOfyl798p5phTN/O45q2NvbZzLwwoTqAQ5tdTUp+wIHK6FGPelQJg3nNa15TffjDHy52f+Mb33gQplmd/qExMliBjgsmte/1jUPXfDYJ+RFznvlkFsK0DdKuey/TeJzWVmb9XZIfsyKYv08EEoFEIBFIBBKBVY8Ax1MugB/84Aclzl9MONn4ueeeWxLYicnvy3/Rtuj92te+Vh1++OHVfe9730pi1A996EMlrIS82u7t97///YKbxKKcZ86/7+UxuNnNblY9+9nPLvVpu0ckN52Xg6YeTfLjvPPOK0qG448/vrr73e9e3e1ud6t+/etfF0f2fe97X/X0pz99MPkmx09+Am3ye7j+4he/KHkOECGcCLhLFLj77rtXZ555ZkWS/rSnPa269rWvXQkLePWrX10JByHzd73+sNstUaI6X+EKVygJIz/wgQ9Un/vc54qU/SpXuUr585SnPKWEbtgl//Of/1zqLHnkF7/4xZIrgtOoH+yci/fnWL75zW++UNs88+1vf3vp/3ve856ljgcffHBxQG91q1uVfwsv4Nxus802hRi5z33uU9o7trz//e+v3vKWt5R6bbvttpVklvDZb7/9qo033rjkE6AG2XnnnSuOzbWuda0LYaCtSuCtn+51r3uVfhKyMmS/TTuCuxwSp5xyyrowKBj447OPfOQjJQ8Jh1vfqKt8Df5WPF84inre4ha3KJjusMMO1S677NJKLLG1Qw89tPQF/O5yl7uUe8l/IVxh0003Lfc/+eSTyzjSF7DwHIobGNXVE/rMdciNnXbaqdidpL762fVbb711r82w8cDkWc96VhmHXW3t6mNhFWx2u+22K4lJPff2t799mQ8QZa973euq4447rjxHe+XpiP4espsI+3Ddi1/84ur+97//0E/K99OSH/q6b4xMYhvmVTZE8UKlZVwayx//+Mcnzmmz0jgMzWfmI7YsR475vG2u1H5t9W4xR8jh4t9+axz7nbEn7IxdI0ONC/82nql97n3ve68bR8aA3DyITnMQTDbZZJOSz8Q4NTeyt0nG4yhjWqUXJfmxSjsuq50IJAKJQCKQCCQC80HAbhgyQj6FN73pTcXZ56hwdiw699prr/I9h6mrNMkPZMpjHvOY6qCDDqrueMc7lp9xAD/5yU+WxSiHnUqA0+xzjo/CKbB45aRzOPru4TeLJD+irdrGUePgWKxHqABCAzETDm8TGw6oBbdkhnaoLcwt9C3e4cwJhOs555xzIcUEhxdZ4ZlXu9rV1jn+F7nIRUpCVuSHXW9kgKSPEiWGY8e5bMtZIiyFg8gR5cwiLJBO+vYZz3hGIT3UhfPBYfBvzh4n4ktf+lJpu89ih1af2bFVBw6RRJXKLMqP6Mu2pI9BfvRhEHhz1KMe+kgbkU0cpq7SZkd9n9361rcueOjTwFYfc/pCCYP4QOohM84666zST+zFb9sKgtD1yA6E16UvfenqpJNOKol4ERsIBI7jIYccUsiC2972tuU2TfVEhEQg1MLu/A4Zcr/73e9C9mGsddlMtL+vrV14GrsIp/r4l7QUuWEMRW6OaZQfnqmvkR7IlQh/YRtDZRryw/xoPuobI547Fi8OvPHztre9rYxlRTJS8wECrCvhaVvbpsUB2UKJVk94OoTd0Hwm99KYudKzka677rpr9bjHPa70JbuXmJVtI8fDrs3/xrJEvfrXu4MdR3JfY8Z8RoHm2YrQP+Pe74w9v0MmTzoeh/BYrd8n+bFaey7rnQgkAolAIpAIJAJzQSB2hDmJnNjNNtusLCgtGi1UKUHs8sepEm0PrZMfFqJOyrCL/573vKc41Aon0T0s/CkGmk4jB43D76SVG93oRqPusVLkh939elu0lyPVl6uA8sVOvwV9ODR2OI8++ujiiP/tb38ryVqRD/6OEsQG9QTnIBx/R7xyhPVLfCa8xWJfGePIckYpIqJwlBFdCBhKG0SOfuGIxQk6yA/99rKXvawoP/Qv55aTjkBZSfKjDwMEA/UMRzVsNYgqu+uc5a5TcCYlP/bff/91z2iSNggLjt0xxxyzjvjjaO67775FBRJEUds4stut/tRAW2yxRSE/3IujTNHjZCXJfd0jSLcmgRA4GMN1R7qtjWNspq+tbW0IgobdUDcEselazut73/ve4ryGWmWSnB/xPEQKh/bUU08tfRpk7dCEOI3TP2aMeG7g24dXnM5jjos51m+nCXvxu2lxGMKp7fuh+YzCyrw4NFdqq/fDHe5whzLPBKlBoVafT/37JS95SVG0eR8oPkMQUYrd8IY3bJ0Hm9fMMh6nwWnZf5Pkx7L3UNYvEUgEEoFEIBFIBFYEgVi8WxMxr5oAACAASURBVFxGyMIZZ5xR5PUcDY5uvVAlRJx9nfzgaFKR2JWz02xHT+G4ffrTny6hLcgPO+Sce7vndnDJlzl5nAeO9Zh7rBT50SQ6xpAfFuGUGV2nx3B0kSDN78MRorqwewkLTmyd6JiW/Og6FYcTJWTmu9/9buknzmnkDtFPiANqBEU97OojUYRfrCT50YcBh4i6pXk6y5e//OWSTJOzSa3SViYlP+rqlCb5QbLPyac2cYKJYndbP7N7Mv6uUlf0ICPJ+ZEZJP3GiJAjqio751Ga5EeX3U1LfvS1ta0dwhYe8YhHFMybSqBm3aZRfiBXhEghfxztC4v66S+Lmiz7xohntimXmp8F2URVVSempiE/VhqHofkMBm3zYttn6i4US3gZe2Hj/t8kP+pERxv5Ee8QduA5lB5szlwWisJZxuOibGl93jfJj/WJfj47EUgEEoFEIBFIBJYGAQtRKgSybDkGYrHJ+ZH7gkKkXkimOR2x6I2jboP8IDMeCoMQYkFxYKeb440IETrAAUd+DN1jNZMf4awvivzQD8gJf7pw4oSoh3AMfSXEQT80jw92HXJKvpCjjjqq7OhzxoVyNMkPsnXPFrYxSWk6isINFDv7bWRP87MuPMfUYd7kh7rE7vSY58c1VAZ2xX/4wx8WsubYY48teVQcY4sYlCNDbha73osgP9psZlLyo2/szoP8oEwS+gAfzq7QMuoquXXG5v6YpE/GjpGVJj+mxUFODmSm8YMYGHuM87zID4SFvkPq6jfKwDYSrKngaCM/fIZQMj7YARUJtYj3GJWYoo3TjsdJ7GS1XJvkx2rpqaxnIpAIJAKJQCKQCCwMgZCqc3ypA+w0Rw4CO559uS2a5EdX2IvrECgclitf+cqlLSEDl+SSQoQShEw+nMBm6EzzHstMfoRqphnHjyyww8/RFKYhlKUt7AUJxElAOkyj/HAKBoKKo9yFU5uUvR72wkFRTzYQO9VshWOCtEGYKPWcH07EQGoJlZqkNJ1H8nm2Qu0xhvxoC3vxfKoLeUA4eXFKTbNe8yQ/2mT2nhf9fv3rX78XFr9HKrENYUYIKUoKKis5VyijIi9COIT10BFKF+FWkaMmHiZJLiWW0LI4DagZ9tJmM5OSHzF2v/KVr7SGvXh+EEOTKj8QK5Q9EvlSRsV8wNZ+9rOfledFMuRJbK/v2jFj5KY3vWlRMBjHfXixQ/lOnGpUHx/yiQgvpPYZk/NjVhzY+xOe8ITqsMMOuxCR1ofD0HzGrscoP7xL5C6qk4OUUsJe/C1XDeUhQnxI+WEuQnogBK9xjWuUZMjeXfXwtlnH47zsaFnuk+THsvRE1iMRSAQSgUQgEUgE1hsCkZOAUxXJFp0UceCBB1ZHHHHE4DGSbQlPJamzi+2klHBCLbblLgjHxeKVA23nzoI4kne6nrx/6B5dUn6JFeVOEFM+tnQddTtmQd/2DM6uRH6Ig0g86ToKG985/cPCPRKeRg4HCU8RIkJPOHJjHH/3lZzWzredzrve9a4FV6EpVDxtjq/fhPOrryMxLeJCvhHkBkf66le/ekmCW28DYkLyVthwNDxTfyHOKIC0gXOl7YiRSKob+V/a8ArFgDArjqHQAHW3gzsGg7aEjJ6DzJF/QqhOV1LMeZIfkfBUUl/2H6ckRb/Xc6604fDLX/6yqJ60JxI7cgqFi0nuKQdIvTQJhLA7YzkSSAZh5b51pVGfzYxRMnSNrUh4rM6SsypsQcgPQg6Bg4hSd4qWej6drntG/wpxaOYfcgqOEDPYUCR1JSEeOxfUrxszRoxlZYj8iGS0TnTSp5EPJeo/JuHpPHCYhvwYms/Y9Zi5spkXJEh2dfJ+QIogt8xDQ+QHPNmY9wnC76IXvWj5Uz/ietbxOI3NLPNvkvxY5t7JuiUCiUAikAgkAonAiiAQjo6cBBaRVBgSzXHeI9lcW0Xs8tthJkOPY3LtanLa7ZiSIHPEHV3rpBdESPPUGDv2nCI7wnU5v+f13YNDK0RH/D+VhF1tTrvncJ6dxjFGBs+Jt6tpsS2ngvqrL6ftxBNPLMcyRtvsxjuZoa29bfgglUjMLfA5Z8IZyM454nbxORQcWkoQ9eeoIyKe+cxnFty1UW4QzqHjX5E5TvmwK1r/TN4D+SwQHvpSHzpq1HPgYUdfUkhtg7+6XOYylyl5V9QPzggMCSHF3ruHPxQ5nsehdCoI5xlJ4V5UOvUjh/0fWeX3jlelVHCtvkCeIERCit6GVYQX6NNHP/rRpU7sQqjNWAw41PD0G0SaHXXJWeNo4bbnttmRcCuYsS15WcKOEBh1e3NaB7tp2qBxIUEs50yf2c1W4Nd3ZLRrghCkuomkmMYIh1DbnPqiIJTU0TiV+NO9KUT0CbvTZ56FKEBWUXVFItUYKxzFLpsZ29auJLL6D7mHkJAfyDwh4Wuc3BF1tzPvM+E9xm/zfjHHsCFJZLfaaqsS1hAkkP5FFvpOu41RYzdsfNYJdMwYkZzWuB1jG/oX0atPkbQIKHMKHMwJ7MV4Nj7rZVYczDv6FAEoJE1ODCqM5pzbh1fXfIb4MA7GzJXuj/zyrtFO/YooVB/qDSoOKhrzVtgGwhypytbjM2PSfAI7do+kNf7Zg3qaO+L4aeq5acfjrPazbL9P8mPZeiTrkwgkAolAIpAIJAIrjkA934dFJKdN/o0xx0f2VdZC345vyJHbHD/fcTAs9tueN+YeKw7YhA9EcnBmOR1xXGz9FhxZC3a79U2nZ8JHVZwkJ8lc/vKXL7ugY0qzfjD3mbq6l+Je6ujvNtuwI+17JEyzjcgLCTAj3KKvTp4r1Ka+ezumDYvCc9Jn168f6veue7MHYzBwHBojXfeJ58My+q+tf6axmTG4bAhjN9rZN0ammSdjzJsTjHsOP9J51vHf1i+IGSFBCADzAgJB+BDVzSTkRxcWY2yhfk2bXZg//OlKStz2DKocijQkWxwb7DpED+UZFVldTTjteJy0fct8fZIfy9w7WbdEIBFIBBKBRCARWDgCbfk+Fv7QfMCaQYB9CYfhiIRqYc00PhuaCKxnBOL0HWqwyCcyTdjLem5G6+Op1RAmcdx3/SIqHGqRtu+WsS0rVackP1YK6XxOIpAIJAKJQCKQCCwlAvIpkA07ypZ8fJpdzKVsWFZqKRCQ/4E0PcIdlqJSWYlEYI0gEPlyhH5FvpkNhfzQDiGC8jtJDBzvrnPPPbd8LvRljNpsjZhCaWaSH2upt7OtiUAikAgkAolAInAhBJyQIMeCnBSKhJROI2gLzUjoEoFJERCu8bnPfa44JvNMQjlpPfL6RGCtImBulztGPg3JhxEEcgsJC5F0dZqwl2XCUlil/CDf+ta3yntLe7VJHiihdlkujECSH0tkERGH1Vcl8Ypi1cTNxkItrm+LkzUgHLX11a9+tSRbusMd7lBJYuUz8arzPg5rFjgtEEjT/N1XuuKFZ3n22N+KT1RHCdskXoujCsf+Pq9bDAJsho3Lyr/llluWpGFj47wXU6O8ayIwGwKRO4BjrkicOM8ivl2OCXPZ5ptvXnILTFoiZlkiNfOiow67jtGc9N55fSKQCCQCiUAiMC8EJP6l6pMI1vr9TW96U/XpT3+6JLQWClM/Onlez8z7LCcCSX4sUb/IMI6UkBlewVLGglS28Pe+970la7js5o4Bs2h1HJ/FsXguC9hYICNGZFKWpZ3sSXZpCbucIU0KJbO3TNHTSqFkET/66KNLduKf/vSnhVmUUAcxM21RZw6spGBi2ExSd77zncvtJL06/fTTS3Z17ZG5WxZtmaz33Xff6jGPecy0j53od3CXyVnfyBg+LX4TPTQv7kUgjk0zNmTwl1WfbfZl1F9GSBFrjgSUsZ6dX/va1154NdfHMxfVqJWYD1YSL0kTzdOSmJln5h2zS4Z/7LHHlgRwjtWbZufL2IN7HAvrxIRUSyzKwvO+iUAikAgkArMiEIl0JVadNLnorM/O3y8HAkl+LEc/rKsF9QdJFmLD2d91uRIVB6fbUWoWql3XIhEOPPDAct48ORfFR704as0xUscdd9xUzru6yZaMLd14440LIYP4kGXYsWKzLn7jPHHn20dioqi/utvdf/azn11IHGdlO+qrfma8NjtDvUlMOEbPEWlIn1nqiD1+4AMfWDBe6+RHF9YrOayQhvoDYebYMEemOR5xtbH4HEmkBykm4i/G/rzstq1Pup65kv03r2d1zQfzun+QsG19NOsz9APS2xGHdRIi5nhz67zJD3U21yKPpyU/ot3mYUnVkvyY1RLy94lAIpAIJAKJQCKwSASS/FgkulPcu4/8cLt3vOMd1fWvf/3idHdda9fbudnOgrYT3iykzggUyd2mcd7tRt797ncvu9SImqE6TwpDH/mBeDjiiCMK8dJGYCB+fOf89mbbkCZ2OWclaCJxEmdkGvwmxWNZr+/DeiXrLNnTHnvsUTLpb4j9MS+7Xck+yWdNhgAC+clPfnL1tKc9LcmPyaDLqxOBRCARSARWEQI2dJD9Ni3vdKc7VW1Hf6+i5mRVVyECSX4sWae1EQl2NE855ZSirjj77LNL+IrY6rZr4zgn8dwc/a6cFLPs2Ivzdn/kg0krlB/Xu971qkMOOWTmHfc28uPNb35ztd122xV1ibO65S5R5D6JXCfyPghFQcg0Q1KEBvlcWE7b7iTp2/nnn19dcMEFxfloEisRf++Z/v2Qhzyk7MQOOdv138mxAjefCWe6xCUucSHrQ0pJVuR8cwRX/fvIB6OtPieJr9+j77dxjrq+cm8KIsXvfVb/Xh2bpxywKWqKjTbaqLr61a9ecmn0YR2N6vqdzxV10X9KPFdd7CC7RtiHdjoWsO/khT7yI+pA/aTu8ZIdwrNvWhiylTFTiuerN3tUL/YWOW/qfTNkt37jGqFnxp8wtMCq3q/6Gpauj373nLZnRv3b6jjUtq7++/Of/7xurDq/Xl0U7W/mZjG/yCFh3tOmK13pShfq/zr+4nbDdup9yrai9PWX8ci21UO92Idkl12lDa8xOPfhhkR83eteV73tbW/7JwVGXflBsdaHW9t4G+qvuvLD3KouXTmVusaSZ7QpP4b6cahu+X0ikAgkAonAyiJg3j755JPLGnSTTTZZ2MOtQ/koFOh77rlntdNOO82kyF5YRWe4MX/CCU+Sjq42JfIMzV4VP03yY8m6qY3QqId61Kvbdm04gvId9EmQLdiVpgM+KRycATlI5BJ5xStese78+sMPP7yExhx11FElAeUkpUl+NMN93Msi3aQp9IRUHBEhzEfyIkdZUYfIf8LpleDV7rk6KfKDWOA70pAjKM8K0uYpT3lKcfDdEyMtnEaBv3wrT3ziE4ujJkmSvB/CkobIj29+85sl9Oikk04qDLcTBDhZWG//3m233co9kTXnnHNOtc8++1Tf/e53izMhtGfbbbctbVUHv+HcyhiPJOH0ibUXt9/3W2SRvAH6equttipt+8EPflCUEvJjYOF9JkcMMuKFL3xheQmxL78jyYep/DH+vPjFLy45Z9qwhnnf7zhviCztlc8FwQFPiibY+w5JpZ3CnvQNu+oKUxLy8vnPf36dCgkpqF9hCi/ESbT37W9/e+lDoVp9ePZl4++ylbve9a7Vpz71qfJMDrXQiE033bQcMca5lqNGfhpOObthD0LY9IlwHS9/7WejFh7CEGQl77Pb733ve6WvHvnIR5bExTJ969f999+/OPFd/c4e/YENgqH+TMQfsqCrjn32bu5p6z/tk8cENhZW+v3+979/ddppp5XcLGxdmJKC9Hjuc59b+tD4szhia/L86Bf4U5wZw0Kc4GQue/SjH136tD4fuF9Xf+2yyy5FGcce9YtFilAjY7QZalefu5p4WRyOwblr/jO25E8yT5pH1QEJgdTRPzHHIx7kbbr3ve9dxp2TI17zmtdUV7ziFXvHWx+Ro07m2r333rvafffdy9xgwYtkMS/svPPOpdqI1a6xFAmzm+THUD9O8j5Yjdeas81LcljpT++oWd+1zXe/ORPxaTPE8amIwpUs2mh+kovL/Bzz27zrYI733jEPeF8uU5L2Wdtq/jEGrRNmtZNF29ysbc3f/8/GmTndOmAZj9L2fnbqleIdrY7W1T//+c8v1H3xfooPjVFrjyjW3WMTdHu/WAd413umkPxZTkSKzVn3mCbpvT7SFvOp5N2Ri9AGThTrq/AffBbvceuIKELvbT5bH1iHWAsui8Iljt3eEOfUsfNMkh9jkVqh62KxK7SEU8M4LfA5ys2Y71nIj3k0xyKcU2MgIVuoIWLSUv9PfOIT5RipoQV4sy5BfnC4TTCcSpMRh2woHj5+a+FZd9QCK8+qk0K/+MUvCs4cZMqacAgOOuigshPL2SFF59TFs6lvhNXYrR0iP9zvs5/9bAkx0o8cGMWi0T3e+MY3Vne84x2L5N0LxAuA44+MQYIgKBA0Jlf9r11wQFj4zP2QNn2/9TzOyYc//OF1O8uRt4SzE3iop/6K+H/PgUEQE4EhJwlWXVgP/U5OCy84JIeXHTvidCInLOQPOOCA8tIdCnEKu2kqP7z8DjvssNJ3QpyCcUeWIVo4/tQEbXgim7oWJUO2grwwFjjmHHgkFWz1vYWtwkHnyIctI0ZgsNdee5VQtGYOhi67pbbioPoth0Dx0kaoeOEiQLy4u/pdnYQKhb3X8z4M1bFr7tDWrv5D+CEttJdNU1roJ7855phjit1TwOgvdo+QMZeY/2DDVhAk5hi2h6CwGDFuhKEZR5KXuS7yY/T1F/tANCDDIjEu+//Rj37US3604dU3vuo498257OHQQw/tVH5Q9rDdq171qkX9J8cNglfdh8Zb33ObRLM+0U/GHuLT2BkaS+b3OvnBye/rR7tgG3qxKWCMIv6QofPMhRIJni20kVZswbhAWi2qtDkUoYIyn5rDmznK5lUXcyDnAUmHVB7zzp3Xsye9D0w4c2OdW3O2+cv48e9Z7GSRNjcpDst+/awO8lD72Kz3b53wNG7Nra961avKZuEyzoOITOswG1yxlteWM888sxCsHHrf2VBsKpO9n6z52bJNqEnz6iEZkJzW1fe4xz3KvDbJEa2xaWMNdre73a2spZAw1g+TqC6QPzCw+eb5caKZ+c06yXvaXGTjIcgV13hHW4tbfyA6bF4hO3xnPeM9ab22DMU7iS+hT9fqwQ1JfiyDJdbq0EZocJTtFDcXN23XhjMVjld9Amqysx7bZHCngcPLntPB+bDonYW1Defi9re/fZl8ODkmRROqBd68yQ/EivwlHGNOvcJp5lhSVXhJ2Z2J0wx8P2mOibakgu5pIuWoepkodrC9MCldkC2csfqCsiupoN+N+S2lQJApkbfE7rq2Np06E7f6mbw9l/OqUGFYdHOMzjjjjEo/1YmmaFff79hhW44ONu6Fh4jaYYcdCnngJTu0Q9LsD8QQu3EfdhklrkNs+W7SJI19thKOqBcdlZBdeUQKYi12QMJZh1H0Q3O8jSU/1IVahAKJAiIKe1EXKgLKAW1s63djKRQO9Wf6DUKhr45dc8RQ/7XhHUQYlZj+Vqfb3va2hbxRYIaksttrJ8a/P/ShD1U3u9nN/qkazeSgff1lMXL88ccX9QebQ0De8pa3LGqqodI2nsfg3HffIfIDWecZ5oe6vcNhaJzG2G17fig/6pjW+4kDP+lYit909eMinfShvlvp7yedY8bUL+Y3JCrFmfeF9/w8lSXNelAEerdb1DcdEraLvFwU+THNO3cMjou4Zixh33z2PO1knvdaBEbLcM8+e55H/eq5+er3c5KhNaX32EortYba5f0pXx5C1fuwXmK9aCOOQrh5qiPiwTucMnGs4qOrPu5FLWGN5J1ss8PG0lBBWlC/Wqt7j0dOOoSNTYihdaT7WytZG9mAbM5nsVFgDVxfV0a9hGsjgm2WNn0gIfXma2R4bIQNtWfR30/qxyy6Pit9/yQ/Vhrxgee1ERqkraTR2Mx6abs2kpnGaTGc2HqxO2D3xGQgXGL77befGIE26Z7JnjNGvlY/eWXim/+vFLtOfrgHRwabbHc4SttJCJMqP0xwJN3IhubLSDsRA55Z35GZdNJoc5ai7vpWf9jhpvYgoycfluOFUqNJftg9sGNdn8hN2GN+Wz+NIV5mXU4wUobTw7EORzRwR2x4uYhlbJIfcd++39nZp3JAEES4g3sjDhB9bEj7zzrrrLJI8KLpkws2+yP+T0FSD2GIzy3gvVAtEtvw7LLZPlup51+hfuDgISLrpy1xCu0YNO2p/ryx5EeXs+xztsCp99JvLoSH+p2yYKiOXfgM9V/bojz6BAFh4YQU48yHmiWeZecmSJ2uk0ma88FQf+l7O1X+fPGLXyyPCiVW37zVRX4Mja++ew6RH/XTXur2bvwMjdO+Rd9QW84777zSJ2PGUrQ/ftPWj95PQvssUqOYY2fZ8Z7mHbNSv1mEIzrp+2cebUW4mIsRIEl+dCOKzPU+j9DRsdjP007mea+x9V9t1/XZ86xtCZXujjvuuNQqpWY7rb2oUigvmuQGssghCvwKGytNNbdQXZtaVBZjSIYxGHufRy4sG0pbbLFF588i7yDFSGzmubipiux7LrIEcWIMW483yY9QfFubNNfgfAUKSWR028ZMqH5sLoXCfAwGi7xmfbxHFtmeSe+d5MekiC34+jZCo+uRXdfGDqzdGKqGZjGoOdjN0JAxTYtBjOyo5/OIe7YdTzvmvvVr+k57qV83RH5gjbHRwmfk+Ai21kKbjNZEjmxAADWP/Q01hfCFRSg/IjGtnBek9yZE9VBHL4/YTXM0r7psttlmxZFV6uFPpHbySYz57ZBzVneE5MWo4xUKIg4u3P2/Tn4E1mR0Uc+6Q1P/HfJDeI2XRV3JQ2rodCI7B65HgFBp2GmQP6OrNCfxwOQud7nLhdRS8fI6+OCD1yk/mnj22Sp8umzF72LnlWIHIUUZY6c+ThfSj09/+tPLi7Wu/GhiWg9BaYa9hN0iUBAGiKII21AH4xLhUld+TNLvlGBDdexa3Az1X9uiHEZyS7BzSgFknL/rNo6wpQAhiSUrbSo/fIccQzrVw176+stuubmKMscujYWPHR07NFRNQ2qJ5vGwY0imPtuqkx+IR0SPtir1Nvl/3d6Nu6FxOgv5QeVlfhkzlsLOEBx9/WguXg2FNFipJ8+dtN6LcESHFq3mDHNNW/LqSevvegt7Y8J83KbumFT5oW5spC3Z8dg5vn5dJBWvJ3Kepp1j7xnPM0eY32Pu1yY759ZIk5J5k9pJn2323WsWm/Zbbeuyq3naXWBsbm5TNE1jQ9G/Q/Y8ZDsR7qX/20I7qBZsBBoXk4RozcuOu+yzr13WIDZN2HObMi8IHRumzc0HaiekifeVUJBZCzsSCvuWt7ylhIlQJw8pMkNBipSob3jFGkAob32d1FZHqhz9KWTf75pzXSjurFmb49v16iD3WNf71gYun6xL9dtWpyFbmwXroffILPdeDb9N8mPJemke5EfEjn7kIx8pE0hdhmaS42ggBOrkh1g/CxySd/LzrhJx+hLamezIw2Li5HCJH8PQziLvm4X8qOfjsPOtrXb6TWriLSktTFwmInWnULBgIavj9HGiQsJn0uWokrGJZwwcJbGLsI2mGqcNt5CW13N+YMoRABxVLxwklQmf3DBeNBxdTiBGHkGi/kqddY5jh/t+yzka45w1d4G9xOWQqLfdBK/uMOXgR+6TOtYSWQ79jvJD6EFd+aGOnPqQKFIpeA4CZBLyI3J+wI+6xIvTZ0gUJBfMOZhtePZNB7G47bIVL0WJ6+xSkDgizexCsBU5e7wUA2N1iXHmJYTEMPb0Z92xjhwMTbulgnJv9hd4cejhpS/qOT8mIT+0YaiOseBvYjXUf77X1sj5YZwJ+dJP0SewM078P1ReFi5swa6KNssPY+zA03yJXKImMJ7rREFffzk5CjFqfMVOjXabw9YH+VHPt2NRTRptpw2x00d+WFwPjdOu/tJ/Q8oPdUFS9o2lZs4Pv+nrR2NhmcvXvva1MufZ4YOdRbA6sxk5YezqC5kyZxt/3oUcebJr75D6Irs+73ISEGwUYYp8Vt49iHAkO9KWLUp03dx5Dby8tygLKGckDoa9ZKrqoW7GgnraYXQdZZ78SsaCeZSaUK4Bp6WZq8w33pHmjLaiTtrruWwRCcYZRVAixZTYXTX3yM2FOIcFzKi5whmAk7EllFGuKmpL4Y2SDw/tFrct1I19Si31clIETJB13pXmPOPbvOndj7S2e22smHdgb3whbL3PEHIcF3i5p7pSsGoHRSiSVHG9NcI973nPkgcBkW5Oso7wb2sq75ttttmm2E70zZC9sxOKKX3DHrrsqc82A8M28sPvvG/ZAqIXgczmxiSP9VtzAHun+jFXIaxtVChDdkfqbz3ILiIBeJeNRJ+yOzaNjJa7yXoVEdJnQ4h//YOks/a1PrFmU1+/pV7zjuyyZ7baN0asa4WZCotWN4pB/4a3cYh8996iupSQ2vzhc3+sla3jYKF+9bV3nx0LdzT2KBK0w/hmv5SA1rrUFvF8n3fZZ18Sb30Y4crso0u5re7WNfW6W6uyK2uZSYietvGgb8wlbMUm2iSnv8DGuqC5oTvWlzBfeLY5AcZt5Ad1CVI/couEAi7mdWuuvvyG+svcBK++9SxsrPv6bC3moiF7j/AbdTbmzX9wNa4ksbUBtOx5lIbmzmm/T/JjWuQW8DsLEQt9E7eXuJ1dL4m2LOomXrum9WtNPqR2CsbQS11IB/aUHExODswtBtP9LTpiwvK5l7+FkAVJXzHY3dfL0EvfROHF78XhOV7C5GqcHINr7GkvdhZc7yVhQKqfhaRJrcnautbiyXXYZsoJjrhJQ928FCywOFAmdIXjLhklaR7Vh4nIZKU9nCALRnkaLPS96EI142XFKfJbL18vN/hb4HA8A/MuzOAjjtILUz0twrzMPNPz/J8TaOHI1rmnuwAAIABJREFU0TFJmow56pxR7XK6S2ThtvDiUFu4WNQO/VYCKBOfyZtNwdLiXZtg5P7CChAorvPiYTPaxynnyMTLE4YWIl7KFlFtWOuDrt9RfXjJeAEgQCyi4yQEL3EknP6xow1nfQK7rsVx5LNA8ulnCzLjha37DFHl9xYpxgvM2YtErm14Dg3rLluhmOAwIf/0M4LNy9zCmEJGm9QDpuzJ9+ppYY4s4sw7scfCO/oACaKPu+zWwh6B49nGoT4V5mYcW5R4MQ71O0fEGKo/04u5q459L/eh/vM958vLlz0ZQ2zd3BFEh5e0cW0uZKvGm/lKm2BloY38o4SSo8dix5zDeWubDzgSbWMbXsauMB/2LHGZ3/t3XY3UtAf1qveRECF1GMJ56LQPtmLsS9DG8eGESUZsQW+csln2rd1wC3t3X/N13zjtsmn30R/R9+Yx47PeFg6uZ3eNJfU1TmEX84vfIBf7+nFonK2v783VzQTX5mLjmPPkXaSwZe84Y8x4D8Ka0xbJeuO6OvkYmwdxWliEpRpvnEyL76ETCtqIAPMgB907OOL12ZT7qV+Qr5wzTq+dWnauHcaH+bavuK7NIQjyw7vRnObdYa72HHYUybKDiDTfIHwQA8IavQ/Deep7frPNkZ8AfnG/ILjhyIGhDnB/hFJsGLBJ82TkLfDuNYeaC8yjyBnv4djZ1Z/mbvMCW9ff9dPH3A/ZZz7rSk49xpbH2NMktlm3uUjCXbcN9UYW6ae+3Xq/1acwsh5iU4hm6684iWuM3XnnD9lIKDKsdWLTwhzFdr1bvTf0dZ8NhZ1wxvUTIsr703rGPSPJaJ89d40Rzi5Fh00xaxf1VR9rDaqJSKrZFXrNDqaxYw5shKsaW2wX+RFKBOsIdu7d1GefQ2t671unpXWRGKHuroe2W6/xM+KEuTG23rxG26zHEEbe88jbSRKUxhzUpmYfQ35EyAqyihK8yzZifEtBEMpac06cLIkY7iv6Sx2Rb0MqFP7LGFsbY++RIBvZXd8MND9b+08TATBNPy/bb5L8WLYemXN9kCCcJI4VWagFz6RZmNuqZNBjDi263HfzzTdfaMK1SWHpknf2SQtNbnaR2uSzdSmhlx2mvEuS2axrfXeVk6dP2iS/FmvuW88fMbbds/x26BkhvdPuNgl4F9ZDv2s+tx6+YFE6DQ7Ne0a/ddV9qO1d3/fZyph7BjYcnTHy9CG7nRde9bpPWseh/osdSdnStaevT+rjrW2+YnN22sZK3Zv9FaFGHBdjrmtMjunLeV0TWeXtrE8zR0863iat9zRjaagfJ63DIq+PxS3HvK7+CWIDgYr4Ml7Zst3Gevx726K5bRee048IRfpZcLs/MsK/OeBDpe10K84X54dDWndmOXLIaySEjZRmQuShZ8X3Q+QHEhwJFkq+Zg4bobicxlAoum/sNiPg2xII1uvWbLN3KryaYX/h6JpjkHlIDBs79aPUkT1CdhHliA4bSDZCELH6hXonVC3R9+Y29edkUpTYgDBOrX/MvZQks5IfffYUYbtjbTPID3VEXMhpVLdVOGkjEqSeMLuOuTUFrFzLrhCaxjO8FHjo97F2N2QjSCsbXmw5NluMOX1MlaGvhmwo7IQzHn3YlgNsyJ7rScMDE046LKmmENFB8lHp1UMkJiE/xtpxkB+c5iDy4jNkhX7SD9rcZZ99Yx1GbaHI9d9Eu2yQIoNDRUPNM00ST0onpIf50D1shA0Rv11t6ArlH0N+UNYYu6F46bMN3xkLEXprbCCyEeZDx9hGf+mrIZXMWFsbY+/xvqHGbsuBZ5N6qD5j3xOr6bokP1ZTb2VdVyUCbdLyVdmQrHQiMAMCk8a1z/Co/GkiMDECdtvsfnJsm8fKh2op4t27iI6mOqLN5uMUAs4D1QNZfzjgfSFK0aAmERD5o+xMN2PRm07BpPk5xpIfzWOam+QHyTwihoKC2krhSNt15Hxzfoacs/oJYdppl7uZfyCwoYgKxz12/TmO6oGwoMBDuCBBkFkUAe7l2uZJHJSosEWQIKmoNhUOA9UDp4njMyv50WY78RmydxLbDPIDaUOqz+bs8iKcFSotxxNTAXWRH+Gs2Q1vy2Eyqd0N2chQLroxNtRGdExDfnSdXoSgFjLAYdZ+jqX/T0t+jLXjJtGhD5ufhQq4yz6HxtcQ+RF5NdiT0DxttvmAmJq02JBFoiCRbJxOS3rEc+Nkt0nDXtQDMRqh8e43pAqiTvEcinYqDnOAMTJUor+oRc1lQ2WMrY2x965xlTk/IJwlEUgEFoIA2ahFlR1DOxpiZe2gZEkE1goCFt6nnnpqWUBzEOyS2OWZVNq6VvDKdq4fBOKYeIv5RZIfWkcJYcEt9E5ontwEkUNhqPXNRWvEogsHWAnyQ8hjJL2O5NxDji3H1Xuw66SmSdvcdb8m+RGn38nTRNXBgeOwCaNAxnB8ODPeyUF+9MnALZeF4pG+I044yUJsKEKa5If5DfkwJsHvEJmmjxEzY22zSX602cYQ5kPkx6R2N2QjY8iPIRsa4ww2Hdw2e24jP9iS3XNKH2s5IaBtZGJT+RGKSARZc+yOteMx5Id29dnnEPnRdgJf/TdBDss3JoRJbg5hP8vwHo/cd0IRmwlPhZBKJ9CWn898SV1kfEShwKIyQhYKra2HtWuzMSg8X39SaI493XIS5cdYWxtj70l+tFt+Kj+G3gD5fSIwAwJ2bDh/UeYRyjFDdfKnicCKIxDhGP5W7PJMctLDilc4H7gmEQhHmbPaFvaCpAj5/5CzGsnwutROcTSjMFThk1QIkZxuCPymAxUnsMlV1Rb2wiEI0mEeyg8L/jja3r+bKg/1HxP24jqEgVh4+W2GnLO68iNOtGsLe7GbXD/1QWiHnDUcGbu0Qjc5SJwW/+bIIXFCHl4Pe1EnChXOkF1iUv1wrjia2oks4UQp9ZOXvPspeupHb3a1cciehOdxTsfa5lDYi3oIW6Y06tqMidPJbOCE3Uf94UAxI6/GWLsbIj/i5C/X1R3YsBF52pphL00bGuMM+k0d7zZ7biM/qLTk26gTeAg0YS/+llOBgy2HF4c7SDR5leSkMtabY3esHY8hP5AuMOqyz75QSrnMhnJ+RB3YtTAvSqgxCXOH5rN5fB/5T6gqItwp5iF5LoT+jQkpHDpwIogtcxHCGvkzNkRVHeXPQZx1qa0Ci7G2Zl5qHkXfHAOUa8LJIj9VPKN+OESGvczDCvMeiUAikAgkAolAIpAIrDIE2k7O4UhKeml33+5703mqEx1jwl4CEk65RJucI/krxpZY3DqBI5KbRlJLYQyReK/t9KdIoNt2ZG3f8zl8ZOp+J3SCs+cEC075GPIjEp46kUnehIiPb8bbd9Wh6TS2neTUPNErkjPHb+UW4VSoM2UPYgIeobhpS7ipPtQidpbJ8ylGImmg7+wSS8rJmZZfw06+vhBHz27sOAsnGCpD5Acbm8Q2mwlP60lL1aWZ5LGrfnFSHdwiATy7goEQJoQQ8mjI7sbYSCSxjfvH8aZhI0KTOJt9NjSW/Oiz564x0szzE+FrnmksuqcxAXvzBFtwQhliDNEmkfi0djyW/KAw7rPPrn6O/DtUDl0hGUEMGPvIISTL0ClNfXZvDMvHQ3mhT+N0nOZvkC1sH7HUduyx6xHAFFjs0d/UKJGvRx1jzmHPkkAjOOMghPrzhsiP6D+/QajUT9IcGuPmEfYLP4n8+8pYW0NCDpEfMa5gEol5g7gVwpQJT4d6Lr9PBBKBRCARSAQSgbKIlejM8cSzLABXA5R2d50oUz+WejXUe5o6WhQ6eYVSQLZ9xY6ZhbndM/k5JI7U93bd7JYKp3CikyR48ZkFaZwCFJ/ZlazvlPqcjJ7KRFjGmMIJFyqjfpxBp89wtCTSljDSveyOx8kkHH6Or+TAcfpT1Kd+OtzQs6kEOA1+gzywi+2EGPJvp4bYwfYcOHH+JD+Nz9RPvg3hIpIxcko4HnbKFQvwvmSBzTaTo8vpwSlyP2pKR9kiGrSN6iNOj3L/cFKRHLErrm6cEGRG/VhhjgKSR1gLssuOuBwhHH34ckrs6qsz9Y6Tsigyol/NC/4PC7kgnFDS5yBx1sbYE9uJU7i6bFM4RrOPw+bUXcJRzrjTb/QZMmMo1Mp4kCxVu6lmHPvrtxzROCFoyO4msRFOuNPr9JmTMSgZOHiebYe9z4bUC1ESY4OdSMSJ5Kp/xnb0XZs9940RdiCRql17c4NTgzjtSEynDhl3/iCWEB5swZzhhDL1dzJKjF2hE8YFsiHa1GXH7F+4BTuhXjB2hI06Wa7+mTFpPPTZZ984V+cIt2h7p7EFJIIxVidYhuaOtu89R/ir5yCGqH4kP5VTR86leoEjMlF+jbaE+3FtnMTnCHDzEFtASFESmQ8V8zYllndaENnxezj7HhktVMnc3pwjQyHDthDXk7z79SGypy1/ThOjMbaGCBpr78YTUsg8SxmDtHWyGxtysmXMqV3k0jR9vOy/ybCXZe+hrF8iUEPASwODO5RZOkFLBBKBxSGQ5MfisF2GO0eolrosKkSLE8EJ52RPsojuwydODFL/sSchjcV7XqcJIRg46kI4xkrG++o45n6uEeIRi3sOKoegK9QoTk/zrg2Hy2eKsD1OetdJXYs+4Wha25zFNoaeOcu92/p2qE+Hvh9j09PYc1s79bc/SMF6iRPJxs4fs7ZprH12YSM8AikgTK7r+GMqDWMmyIQxOLddY95DVlIMxRgUdkZFhPRCLBhf+ghBaX5EIA3Nk65HHDiiGqEsnG6ea2X9TNmFiJxk7goViiOYx6r8JrG1sf0QNubdEPMYu52kLWOftezXJfmxxD0Uk7PdAWUSidW8mzWmLs38FhHbb5FhsRPF57Ewi8EY30VODJNMyE0lpCLlNfFhK+cZnxYTjOcp9cVOE8Nm7oJIZFZvWyyOxr7wJu0nu2V2GA844IDeGPFmXwy1bdJ6rNbro7/ttsjWLnnXmBMWVmt751nvkHHHDtXYHAV9dWiOKddarJA86yt9VM8VMg+Hbh7PXAbyw2IXPnZH7Qi2xe4351f4xhzb/K5r7ltLyo95jpfmvbwH7dRRCWy22WZlUe9dZuctSyKQCCQC6xMB85NTXCgvqMoWWagxKJDucY97XOgxfB2hIRR2FApUR8KgKFoijG2R9VrUvRHd1FNUTXHa1aKelfcdh0CSH+NwWi9XmYzIackV4yzv9VKR/5WODtUFI0oKSHZK7kdehuk0oZH8GfyIDFJxscoW4TJIk0WSG/qcJBELKSbXBEzOCgfxdeIMkSDNTPyzYIKRJXGVzI4E2UJUzGebDDkSB5m0SSbFACvf+ta3yvF32qlupJbkxovKgi3Jm5MJJJzqctz1BaeoXi/1XZ8E2iz9NK/f6m8yXbggr7okiK6xA7HvvvuW3YhlLpxgclQnqpBhX/va1557dcXKimF+xjOeURZIJNP+PWsxto09O0HmOXJeu0GOokRIihU/6KCDyilJJMWSFpo3ZinzeOYykB+//OUvi0zXvEW+2kYKm1/PPPPMIhu202YRSbKNKDGH6EPXsHMS+Lb5IcmPWazt/34bpyU84AEPKO82Nu+kkXnuTM6npnmXRCARWIsIWDfKXyLEpEv9MQ9cHLOMsG/LfeG9by2D+HAKixCryKs0j2ev9D20R8gJ32KaY4FXur5r5XlJfix5T0ecHSd3nk7/NM0eUxdyM4wtRzsSD3lWZA7n6HBoxEhGkXXYZIgsiaPzSOCQJeHcm0CQKpGsbJr69/2GMyMJ0jnnnFMc4ibzre3iEakuqAXqTvNQkqR51xUTLrHWPvvsU8ilrjJLvWSmFvvMOVomSZw4bZnTZ1X/ILiQeV3kB3kn++Nwjz3KTD8gVzjxSDwxuCtRPBPpQSlljMRCYV59GGOXGsMcZIGEHJzngiSScn3uc5+7UCIxhKPPkI3zdhIneaaEcwhYYWcK5RAVmlwGUcTAi6kfkubO0ybGZOn3POSVfAfkxOY5WCKBLHLFPtdJD045sjqKWGhKBcS1gjT0m9W8EzfPPhh7L+8Qc87JJ59cFvXirOehnhr7/LwuEUgEEoEhBCQXdYKPo7jn/c4devaG9r05Xy4a/oUNhsRzeXo4yY/l6YvOmnDClPVNfqjDUF3i2D27jPXjpSLpGFa5eea25GibbLLJuuRbnsExqZMfnk0ybCG+CBxMThIdSeym1Ikb/0fqcJg5PLLdr0/yQ30QSOrM2e1Sf8xCfnA6KW3gsCzkR9gQp2FW8gN+nOoxyacmmSIkUqNgksxrpciPrvrNqw/DjiiaFjH2ov6UStQ24nQlVPNcSgVE36wxxl0YTfvMZVB+aFOcAqBf+saERZi513UIXLtpku8piIw+wiaVH5PMAHltIpAIJAKrFwHvCglIkd0S3GaZHgHrQRu+lO5JfEyP4yJ+meTHIlCd8Z71PBQk3naSm+SHuHVhFpxyE5Ss07GAjVhuYReUEpJzKW15KDzLLqadbvcx4dUXwmPq0myunUM75rI3R3KfiHnDKDs5IIgNdeXoSGYUMjsOqTAYu/yk2FEf7ZXM6A53uMO6R4p5J9+2Ey3Du3wi0xTOjEzMQlqe9KQnFeKmHostU7Od73AYFkl+mDCF0nA27RC2TZp2+cndYVRX0dTb3kZ+1BOXsS2nADSTz8EZBuyljRwYsplIFqfeksXpHzYIT1m0FZ9HrhS4Rh93tV29SfvVq0viP2QLkQfFzrUM8H3kR30MqWtzHGiDNtXzJCBnJAtj97KMN8mPLtzG9Inn+f0FF1xQxioywP9hpx+1XYmcGEN9OMkY6SM/fGfssBX2Wk8oGPOOOvk30rAvW7s6IUZls+ekG8tOs+hTN03Sjq5rp3nmNORH37iu2xv7jP5sm7MjoaL2+LeTJ4bID9fG0afUbRRd5mLx1UPheZOSH+rkGZ5HMVI/TUM9zA/yx2ijEC22Qf68koqZedhN3iMRSAQSgUQgEUgEVh8CSX4sWZ+JCxa/74g0R2odddRRZZdfzHvsuiIAyJURBpKnkVUhFxzDxeEUQoIw4Rw59snO3mmnnVbJFYF0iCMLkR7i629+85sXssJOvzjyZz7zmUWOO6YubfC1hb589KMfLYvsE088sTChEfrCiVBfIRyx+PXcvfbaq7DPdjMlRcKcIiaCCOAsONaP0sQxdO7rj4RC08ixg/yAlbAduUY42upE6u78dLvS0QeLID+0RS4K4QRII7g4Rk1yqPoRiTC346s+lB916f0Q+SFhqmPfjjnmmHJEoxwKdto5Q8KO2AvFwOGHH15uJd8FZ4yNcGKHbIYj6f7yQojZtMusjggB4SM+Q154DsdH0j+KGoRWX9uFWsBDXx9xxBFFpo8A8PeQLahz2L2j5ZBzyC1qozZyB4lx3HHHVQceeGAJX9HnkZvGuFIHY8iRcvJgyO8idh+2xqvj57QZGRBxrX24Gbt9fWLscyiRhPqKbVIssE/9hvjTX+T0SBdkWFsf+q3+0QZEJ0zU3e+e8IQnVNttt125X51M45jGvYwrx79pk7bpO/OFsYuUoSzgiLNHeSbUybzjvsY+clH9+vLOaKcxDHP9DNdFO8XTPHMS8mNoXMPYHH7wwQcXbPSJ2GD2jqDT74hh83ko6uT7QQ7pA3k/zKdj1FDGkZwTSDN2ilwdKpOQH4hO85WEzBRj8rUIE4zcFnAzp7FdhL18T0gYz1gWhdkQHvl9IpAIJAKJQCKQCKxeBJL8WKK+E7/NAeVwxXn0dsfFu2+88cbFIbB76BpOeqgqLN6pACSxQ4BYFCNQLEQlurPzZuHM0eP0IjmoJIQ0COPgpCA7ODJIBwtTRMNQXbqga4a+cKYsbt2bM2RhH6EvzZCXuCcsOMUcZcmPFM46R4DTa7HPoY7kpLE7zZl3dGB9p77vBJd4XpAfnAo4CbGBE0ypLJzVLtkqbJRFkB/6lvNoFxSxow2eR43TDAEKu5BjYI899mjtiq6wF/H/HHeOBzuLXC4wrz+32U792mcz8rwgjvSz+0Y+AnkGoo6wtLOvXWyYg2d3n4M71Pao9+c///kLOXp9tsBZt7vNBv0tRCjaSx3RFfbSpnZgI9rhT9yL/bFhtsJBVRfOX135MYSb/DJDfSIci226t2PWFM9GaHB6/V5MaTw36t/Vh8YhJ1SdjXv5bLSJU9wsbVggUtkPUjAUW0hN90BaIOuMIYlRkR7IM+NYJvkhJ1e+H2OdaoCyqS3kpT6+53Fk5phn1nFBPiISYD9EzowZ14Ex4hihISO8XEjsF54IJX0snEq/harINcLAKI7GkB9URog5RKOcPoiQofp7rr4YQyqzP6S8+T3q7P8Uc94pxhu1GXLEc80R2sduhuxiiV7VWZVEIBFIBBKBRCARWKUIJPmxRB0ntMKOOWcq1BlNx4NDIVu/3T7KkCicLotIu3mcZ84yaXHduQvHUxw9KTkH1ekKCBNFSAKCheMiRGGoLn3Q1UNf7GQKM+C8nX/++WVBz+G1y2zRXg95absn5YWdUYoUC331tVNNBaKdcb46gsUOtJ1teFiwUxfYSd5yyy17M+sH+cEp5whxCmCH8OBscFARRpOSH5w04RbIpTEhOfpb4TBryyGHHLKOuKo7B2EXFBNBlHU5rVQC8IgElZyZvffeu6gyOCRK3V78v62dEmj22QyHFaHht66LfARURYg0JQgEpFzTWRtqexv5Ydc8Ekm12QJ1DDKR80U9FKVtfNTx6yM/EBByJihwRXwEvm3kxxBuxsFQn3BaH/e4xxXbNH44lgiFsImx5Ic61+07Tp0QoqCf2koTi8AcMWhsRahL9DelFhto1mnMVOtZVG3ULIg2yiM5VOqhX8hezjtnHPnnOnU3p0xTxjxzmvs27alvXAfGdaKzPlaQuhKVwj5OKhoaT2111ifmZvOw94FEufM8AYqdqiO7NG9L8MkWPMd492z2SwUm/NF7iPpkiICZFf/8fSKQCCQCiUAikAgkAhBI8mOJ7MAiHnlR3zVuOh5tzlU4YRxlxInTMNqcu1hMW3xSX9jB5jiGgiSgoJQIIqWvLn3Q1UNfOGp2Mjla9VNfEC1CeOohL+4JAw5U/TQJJMKRRx5ZkpJSf8hEjfwJ4ibqwknybE4T8gLpIXyG40gp0pWEsk5+RGJN97Rwp5ZxP3WflPwQ126HVX3tUPcVbbQ7jsThKHDakUOcyqZCYVbyo64SUKcx5EfYT5fNIKE4w+pGefTZz362yN7tZEfYjnvoC30YBJ/nj2l7G/kRDneXLSALkTJNtcgs5EeduBlDfgzhJg9GG1HQrCNbQljZVWcnnMZQAUxCftTtW2iPcBVjsO14Z33TnIMC8+bx2/W+0O+SE7u/8TxGNcAGkFRIQuog44DdU5ggIaMgb9xfPyBgtJ1CxP8nPQZ37DNneU2Mse0+sk27qKoQlgjY+lzQRyY260w9BFMJZBGrlFahxpjXqSOID3OW48MRnt4llHihTIGFMCrKoVNOOaUQcd4D5tVlTginXexMaJuQL3NzkH6z2Eb+NhFIBBKBRCARSARWFoEkP1YW796njVF+xM6ZxWM91wMJPAegT/mBBJA/gDNO8WHx6+/6CQ527ihA5M+YRfkRoS+cNbt71BjhXIUc3m6t3UxJTesFCUQeH6qE+M7ik0PI4YtTZ+qOgIU1J8KCWx4Fi1Q7kJxwsur66TPNjqiTH77TF+rGCZN/RR27Qgm6wkvcx32RLnFMb58BhPRe7H8QUuEAU71oX5yLHmEv+rPrKNa+sJdJyA8x+dQjCKk+m+G8UBVR3AgTgj/Cq05iwYNqh8NdJ6LGtN1utXAdRIZjRT3rYQ97WK8tSBwLn3kqP8aSHxxzJCKnlbqpa6whxYbID6Epn/jEJ8p9hO5wxoRAUDaFcqQv7CX6MFRC5hEOp98grajJukrTMbejj8BSb2FSobyKMCc7+qH8YL911VGf/QsjMV9EEs4IA0Q6Ij45/gpC1vwUCogumxoztY995ph7dV0zxraRwzCrn6gzT+VH5IyhFIsEssYE0ouNsos29QXCBOFs3pEvp6/EnI8giJCqaIPxjgCjBDEOqE3MZwgQRJb+jXCuWbCex2+9A9k4UjIwgR9yjz3797xPiZpHvSe9h3Glz9ZnuFEb1pO2I69PBBKBRCARSAQmQSDJj0nQWvC1sdjn+MZi1G4vB0XODwsv8nQ7amT3cilYnEUWf4oPSgjOkWstPCPnRyT14wQhSThmyACOhP+HY2FX2SKPnNxz+urSdcRqwBShL8Jd6keyRhiAXAGxSK5Dq+7ahXyI3cBQfnCq3YsDLM8JVUHItsm4JW+ksoi6WcTa6bToF5LRFXoSR91yKP02lCt21yMnyqTkhx12O62wRzBFYk5tJeVvLjr1Rah3qCIivICTaafxF7/4xboQF7bCqaawqIc/1XGclvzgzLpv5MRAVklOCMM+m9lll11KnyAbJDnUd/WTXNRNjgKOM0zryo8xbdfOyG/A1kNRI39Fly0YI8gBeSPCniJHjj7uUgsM7cRHyE5T+YFoQ+5oDxwl+vV/jmbXWBNiNUR+nHfeeYWMlJuDg6x4ts/byI9mXpPowwj9kYfCjryx2EcKek5Xzg99iNiL+pg7jE1ELKUPLIzlMcoPSgTXIgDqSThPP/30QkCaD9kkm9JuuWLq5EddTTQ0zmKMTPLMWab+MbZtnu0jPyKvi/mpPufJs0LBx44jFKtZV7Zw/PHHF1upq+zMT8aNnCyRk6OtnfrTCUP6ti88JXKbIFfi2iC62QYlENJWst14d3nXmK8RIMtCfvTlIRlSjM1iJyv9W+PT+7QrbHIl6pM5X1YC5XxGIpAIJAKJQB2BJD+WzB4sRsS8W8haDNoJtXC1S8PZ5bDIIcERcOoCh9D3EjrKqB8OtUWaHTuqBYsbu8YcT6qCIDo4gcgHi1KhME6k4AzFfcbUpe/oSs6l5Jd2cikAothtQgaNAEyPAAAgAElEQVQgYOJElXo3qCPSx9GYCAuKEace2CV0Oo0dRAt66heOWyzekB9O4hA3ryAPnMbhdAzOQxvxAVc4cVKRNeqr/bC3uydZLMxhZAEvd4nCWZHMUYnP3Ytzrg+00ckmQmYc2ysRKJKKk6ZwHJvJJS0EOeieqR4cYm3QTv3MiQ4HQVv1MTk5HJtFf1P6qC8nT/+Gw6697Ipqwm6upLf+z3lxnboiWoT6qAfVBwIL7n02E84+oqZeKHz0G0URx1Xb4WAHOOTjY9pO5UBB5OQVeWTYMcd4yBbYNYUCAtEpM1Q9cshICAwDDmGMCfU2vowLeQoQdPrfzjfcnMoSaiDOozAzDijcjE8kC5v2t36kVIF7H24Iu6E+cQ/kh9wP6mucsgtji8pJ4tHoU2Qp8oGNtPVh9I02wrJOTDbtqImFeUkYkUSrTrZhX2yeU8vmkHpCzfybQ21MUQshXdqUAwg2zrW6m5/83h/zimdTJfijDzn5wl/sFjfJj7qayDiDkfu1HTk8zTNnCXMYsm3kl/kNScTe2Bf1FAzD3jyfosYc6Dr9ChP257ptttmmEApNjH2nn+BgDkGuGneKOc148j27oiIz3zZPljJmhScOkR/GoXshpfShECQhLpQvkpzKyQJ7BLx5hXpL/Y0tNrUseT8iF4r3cJOg3pDID5sextn6JD/6sF6ypVlWJxFIBBKBRGADQSDJjyXsyDjJQNUsIDnA1AhNosEOJ6fDNc3441ikSc7I8UIkdBEVvvcMzmtzsTe2Lm0w+i0H005u877k1ErbSQ52Ge0ma7NQB843oofz2yQwOEJBlNTbx+HgvHJK3cuCHAnSlfNjmcxAvyIK9GtXHLyFK1VLG3k0r7aEXbTVo81mJOHlbLG5yL2AIJCzAdlgxxoh0FfGtJ1TrDTtucsW4nl+xwlTB+MGQdVUpswDuxgzxmTT7vvGWt+zIxzNGGXvxsGYuvf1IVKOaqoZdjYJBoH52PpMcu+uaznTiCDKH/OHHWxEjjwydUKR006FsCxjfoxtj8GnbkPmdXO3nB3zykHh/tQgCA/3F6pCpTVEfkTd+8ahec2cZhx2vbvGYLCoa8ypCEVzQ1toyyTkR988MI/6x3zG5s2z5po6geT7rjlOuBeylupmkeRH2GqbfQ5hXZ+32+b7eWCY90gEEoFEIBFYewgk+bGB9vkki7QNDYIIH6LmiCKHSBxdu9rbS5VBISLcoblLuz7bRmUj30qTkLG7J/EllUob2bU+67yWni3EgFJK+BIVjFAJfTWvZJcrhWXkXEBiCc+TT0LIVRyZrB4cKyFCFEZDhNtK1Xs1PCfCC6mJkB3G89iwl9XQvr46hjJSSCVCgZoGAU91EyFF3qvChygZkZBsi8LJfBw5uCKXCYWOXDpIJOFb1JoIKvMk9ZkxiHywQeDf7kMFJBl5nwrG/YSbUUJ5PtXXmWeeWRSG8iv5HuGM7PcuRAzW60cFRFFEmbjtttuWjQVzwH777VdCZW0UIBQdR0yhKXmtd039M+FM2kGJhGSEHVLSCVTyUynetwrFkX97hnv6ewzWX/va14pKkBIKuUMdRkG4TO+81W7zWf9EIBFIBNYiAkl+bGC9bpHgJAi7VnYaxYiTOVvEZln9CFhYWxBa5FooL4tUHLIW2hwmu+0W8HYiJT/knAp9ECa0TPVd/dYwWQuEoQnpQgjY+RUC1EwqPNkd1+/VdrbNd3Li1BU2xghHCdFWP954/dZ2dTw98rt4Zwh/U8aGvayOFvbXsiuvU/wqQg0RDQiRCOE0tiI31Gc+85mSSyVOYopEsJQuwo68i2EaJ5IJvTMvUvOxW2RT18lLlDNCiuphjJ5t3kVGUNwhOszF8k0JVRSa5t8IkU022aQ0JRLRIiOayo9IXGzsRDL0thOeIneXsEthhZSWiueb9xE/SG/kReQYQlAKUdPePqzNT/CRCybGMDwpCOEkPCxLIpAIJAKJQCIwDQJJfkyD2hL/JiTH/lbI0e0OdSX6XOKmZNVaELA4tjh16scyHg3J8ZSLwM4eabvFtrCnZazrWjQw+TCcgGP3tH4Kz4aERZz61AwD2JDauKi2hKOOOJI7Rlkryg9tHUN+UEDUk/giRORnQmgIS0Mumu8iIa/7UkrEsc9ynLhWvhU5TyLxc9cx9vW+DvLD3IrwkOvLvxEu8gtRliAhzjnnnBIaRmVBeYeA8HnkfeojP9qIjr7PnAIWR8BHXYWuwgWxQ2kWJJF3Q4QTdWEdNkiZUsdZOxBySJCuJN+LGhd530QgEUgEEoENB4EkPzacvsyWJAKJQCKQCCQCMyGAXLXjLnkqZ/7FL35xUdY4gnxDDzkYQ34E0RHkYZ38oHCQNNaJNhLURqHOEMZBneG7NqJjDPnhfhLVUk845Uo+G/0kIbWcWFGQnJLoSmatTggs918E+UHV15Y3xAYMkgVZRPWiPo50HiI/4tQgqi7JlOWdUXwu0bHQlyQ/Zhri+eNEIBFIBNY0Akl+rOnuz8YnAolAIpAIJAL/jIDTqxROLCXDWlBvNckPISrUFkKrlDrR0Ud+CPuLkJE225qF/HA/fUPd4TQdSojIzeLUKjk9hOAgGYQgIkDiOOQu8iP6mnJkUuVHG/khobl8Jptvvvm6PB/NPGRdWCM93JNisC3pbI7VRCARSAQSgURgFgSS/JgFvfxtIpAIJAKJwDoEJBrliK0FRzm7fcNDoOmQyysjZ8ajHvWoUeRHV9iLH0uUKleFvBzTkh/qJ7+G3D1xxLnjgx1zLCmpMBfJf+UWqR8BH2EvFBg3velNS7JWhEjk/KDOkNwVOTIr+YFIQfwIU4kk4/WwF6fpIG6E6US4DJIjsNYWyWGbYS8wRKqoZ9vx7hueNWaLEoFEIBFIBBaBQJIfi0B1Pd7TwuWkk04qu1XksBtqXP88ILbDZIEVyR/FXk+SkNNijbPnKF47XHG86zzqtpL3iDwxFtGK409nLXHMoxhvC20LbovWtVY4KyToq91GxrZDokN5aeJUh6H+buYo6roeodJ1VPfQM5b9+8DgggsumHqsLPO8z3bMlXFk+bI7rkJTvBOchvTjH/+4OuGEE0qYiTKk/PC+lX9DonGnsERCYXOAo5gf+9jHFgJkFvJj//33r3bdddeSQFpBaCAUkAbeR0gFdYhEocgbJ9Y4xYZSRDiO8BPqip133rkQO5KhbrrppuXEGkcny/cixCnUK36HVJGEND6LxKh77bXXhcJegkBCeETek0h46rmIG6fEID66sIa/fCFIkGinU54kz95tt91KiI97H3fcceUUMXXPkggkAolAIpAIjEEgyY8xKK2SaxxxJ9maHaAjjzyyJDq1S2Q3an0Vcc4PfvCDy2LKwmlZigWaBeNNbnKTyqJKMjhHDU6yiLJAO/bYY8vuFqmx+OvVWJBA//Ef/1ES8Nn5s7i1e2fh6eQg2NTjyce00cJX38fid63Kl//zP/+zkAGr3UYmacfRRx9dju+Uh2CI8GJ7X/3qV8vRnxwhSRydQhPFGGN/W2211Xqfy8bY/TTXwMBRqE6xEF7RNVa6xuT6mPcnmR/Yzsknn1xOQPngBz+4Lu/ENFitxG/kqfAe5Xyff/751U477VQIC8k3P/7xj1eOAXbayu67717mTeM7Ptt7773LO4Rzrx/dg8OPQPEedIoLosGpJTYpfM+ZR7JIfhqfyRsSR+fW2xwnuCEonPblaNmjjjqqXPLwhz+8nH4kR0vkF4G9NmiTP462dVqMNYF3lnceMsL1wlTi2GtKkCOOOKKc3KKvTzzxxHKNEBptROoY547MdeyvU1zUWdiNIi+J8a9OSBjvSSfPIC/UGWHiXdOGdZDvnued5Dhrz4MZImTrrbcu7ZRAFs7m1g09F81K2H0+IxFIBBKBtYJAkh8bUE9bbDnJ4VWvelUlwZokdde85jVXpIWc3f/P3n3A2nZU9+M/UuIIoVBEh8Q0I0Nsqg02IAwYTExvAdMS0wm9BAMBHEJPQnFwCMQJzVTTDbjggAnFCIeAbYyFSQhNBkNimSYlCAlF+uuzf6z3H4/37D37nH3uPfe+2dLTe+/eXWbWrLVmre8qw1ARYUpBgOj6LlJ1//vff0vGUvORc845pwNkTjzxxM4oQy/ZG6VTcaTwnnHGGR1gkl6a33nPTgY/zCeidfgF+GE9OZ3mzSFdNoNIoz0OwlaBH45fPOGEEzoAMD3+tIYn1nVPH49s4jjH5u8EHw6SfgJDQJ8o9zHHHLN40pOe1PUcqLnQSMSaY5g3T+QgiZrHUZ4179uJ9+Q9EfI5lGSyT+9zQvv08Vx0KY2lxNdxuohsiug7MddY1vEegDiAAUiwrB6JjB7jm+vEtfQkI1keQAAZh3p15CCJjJA4Brp0AhK9L0vUO/JSNaAHGvi53/u368pXvnJVhmTf/NPeIjHeIVpHBqF39Y1xHWvf3tko0CjQKNAosLsp0MCPXbS+Y8bzOqcqrVVESbrvTsiAmApaSB3+xje+cbkmdlPfs841WOXdOfixyrvSZ6V36/K/VeCH9GyRQCdTLOu0zDX3eE8fj2ziOMfmzYGV/i96Oybj1t39gLOx7A/fHQI/OGfR52BZEG5sbpvw+2X1d99z26WPS3y908CPTeCHNoZGgUaBRoFGgUaBRoH5KdDAj/lpuvIbGa4yOEThdTyvbR6YG8Fp5CWiJmk0RwTHJVIr+hI9K0R4SjX2+jdIab/2ta/dpfOKOIk+qbuVRZFnQHCqRaDy9xmbHhMyLhz9d9WrXnVPNKkv4rRM5Ccdq0hoSscpoIXUe9kdhx9++CD4Yb3QIqJtKSOgr/Rjdf0cx1rHXHQPL+h3sN9++10mwpfSVoQyInNplDGiasZivdXex1qn0cIc/OjjnZhP0FUKN7rm2TK+EXQAGk0BP9K1N2e8Zl56huAhY9csD8/uv//+XUQ1LvykjtzP+sCWZdegRqDRj4Pn2/ggpW3Oa2PjHFrzGEtKYz/Ta0NqPh7Rt2Ydc03BjyFeNx4ZQ8oclHJc73rXGyVhH/ihdO+www7r5OXTn/50xwN0Dv5z0Ve//vWvO/0yReZSubFO+CuNnke0OeQE+HLBBRcsbnjDG66cSeed1l/jRu+jD25wgxt0uin0N6AnIuRptLskk7neH9LHowtReUPfWIb4OgU/DjrooN49ofLT7bZGgUaBRoFGgUaBRoFGgaUp0MCPpUk3/4PRIEx0Ux2wM+0dY/fa1752sKY16ubV32pCpreGHg3e52fqrYESjG2N0BjXN7rRjToH8ZJLLulSzaVIa8am6af0cynmt7nNbTqnnzMVXeY5Cu7jfHpGiYTfqTtWEy3SyzHyfo6xhmRqc5XDRKM0NeqvfvWrF0984hO7eanlVTOtkRsnIMbIMVHrr1zG7zlS/nAWhi7Oo7G5L5595zvf2dUg+x4wA23N33g5jObKuc6vSy+9tGuKqnu+umO13oCGuJ/TpgZa/bexepeSC03kNJNznXvuud3zSgEABuhhXEqBhhqsqo/n6CsfUGvNyTn22GO7um1rbg7myVnTJ0HN9Ve+8pWuFtu91pJTjGZqydVlqxM3fs/5Nz4DXuTgh3Il5Q3BOxzQ4AF8hQfUgfujxlzpkOam8V3Ndn3zpJNO6viuJvNDXTx+NUc0V0tvfYBqvgcMIQuaaQKPXv7yl3cOsZp1YxN1NmYXGeAQqy/nQC6zBueff373PrKDXx/96Ed3MuW76GJsmgcaMz6xTpxZmRGaCUbNfgp+AAKGxjm05uZl3V/3utd14IbyELKMb8mXEiP/Bxgtw29jGo0Dq1afDOlfgCeUGAFoNVtM5UcDTvegUV/vgvxbOfjheTRH0zTLBD+j96mnnrqUzFkvQAr+B7gqywEuAgb1pwGmvOQlL+n4ipzRWco09HHQMFI/AjQG2OJ1egAvyIgBjpL9EtgD8JCRRDfQj8ro6Hd/6HzvwxslnZfLJLnSLyXV+76NN/r0cUlv4mlzQ29jDHn2N13tb2MiC0rhZPeZq4aeoR/G+DrAj3ve857FPWaM/9rvGwUaBRoFGgUaBRoFGgVWpUADP1al4IzPy/jgNDFSGdicWpHsq13tap1hPJY+3pf+3JfhkN8Xhqmj7/S08B2OlAZsSgg4CaKwHI63vOUtXfRVQ7MHPOABneHN0e3rXo80uVNtjox/jjrH28VYFyV2CgAAxPeN8SMf+cieTJLoLM/JMs7ShWacT44CRyMcMiCMsQMCOOpTMj/6jv6L7+dOm+9rFGq81hBIBOQBdmj+5vIMB5pTDwzpu0SblRFpWBdrwKEFgqib59DHtzi7fibrwM8ADdbKc4AozevQjRPPWXNxso466qjOgdFErq/sJaeRNTZmvGHc8QzHCCiEdzhBwUMxPhHhMfBDBtDRRx/dOdec+r71Nn60BJJwqI3P/zXtA0zlx1RGdg2Ab5k1QCegG5AIP97jHvfoaHfyySd3jQHRDdAEPERHmRcuDikaaBgIKMjpWBpnzZoDlDif1gIoYG3JTDTrXWWuY6os9AT5ipMk4hSHe93rXh2PBZgnG+NZz3pW16xwSF5zOQKWyPbQABQ4AFzJS2xWlTn6C6jB4UdHfSoAAMAO+gwA5ecAiVQPWl/30StARqCFnwG+9Fmy5pFN10dLTV3xLvAKAIlG3qWPSoAfYzqvRp/7dkkfD62xLC06C4htD6IzjzvuuD3yLptHFhcg0jrX8rVvju0xITtjPNh+3yjQKNAo0CjQKNAo0CiwCgUa+LEK9dbwLMfIxcgWRebwhkM7ViqxKvghqh4OHuOZ8+xvmQFAGQ5mCYSpBT9EXUXQdc0/+OCD91DQ85zFMLx9R9QxHP0AIIwjb4iYLgNHxu+BDYCjuML4Bjr43Zzgh8wPWQpxrGG6DhwsTjJHAkjgAswAgMx3KCou9d0fYBAQhbPF2Q3HzLv61pyT8pCHPKRzskpzjeMMAU4iu/gNvaLhqXfnGQuygCI9P04Q4hzhU1F+2Qec8HCMS+PrExsADkDMGKxfrLfsGLRySbU3bnIgu0cjVfeLRovOl0AFPLfKGjjxIJxeQB0gJ2jh76BhlLrE2I888shufFOcxLE1BwDJyoryssg8Cv5bZa5j6qyvb0MAXPrhxAlT3hNrAcgYktf4Zh+gwRGXPQX8QHdZL0CnfM45n9XIXKm/BtrKPAsZ87d5+TsyOswVIIYPnHQBkCKfeHXo8pwMMSdMOTaU/gOORdlYjc5bJ/gRQB8QB7BNVwKfgHv2BdlzwNPQc1P4OnintMfs5l4uY3LVft8o0CjQKNAo0CjQKLB1FGjgx9bRevRLHAlHi3IoOXOcSb00OFNjkfOSo1ljLPc5NSn4ocZeZF+GR5Su5JOpBT9K9/k5oEe2Cecgd05qwY+Yi9KI1OmKn4uyysCYE/zIT3tJxy6aKsUecCFVPr36uvSnvwf+oIn0duCCY/1EhsfAj5hrZGP0zTWcU1kZwANgxhD4wcFHTw6bTIP0Aohwujl2HM/0NIfaJo6cWyCMccmcAfJwvmTrxDGGgA/yoP8CQERWj7X0syHwA72WXQPz5NyijRIeoIuyKQBeKSMofo5W5iBLKuWREkjjW2Nrbr3M3fvudre7dTSLcgqg0KpzHVJSpaaV1vi0007rgMvg8VXBD+O46KKLuswKcoKG4ZyP6bQamTNmgJZMk7T0LPr7yORQwmbd8V9kpBkXECZOfVLCJhNGeU4piyulKRrScQAW2VeOOiXjQJ0anTc29wDIl8n8QA/6Xfma+cmAIZeyiQCAdBh6xHGoy4Af6Wkv6R7TwI9R86Dd0CjQKNAo0CjQKNAoMAMFGvgxAxHnekVEBl/5ylfuKQkJg/hFL3pRlwEy1O9i1cyPkmHKuZXSzglIMz9E4qXq662QGtscZVkNely4UqeaI8kpVy6QZj1IL1eSkmZ+XHzxxXtAn1rwI8onOIbq7+NyTKcyD7RdNfPDXAESHO4xZ0SvCSUBMj9SUKDvyL+Uj2IenkU/Dlo4C6Kxntfws2/NHeMrYu6+0lwBWtZUb5iazI/rX//6ezJpUiAujlDUN8G3ls38MB+ZKub0gx/8oMtAEVUPp4hjBhTR8yHKDdIyDKVMnE9OmssY0f773/9+t1bLrEGsR5R2HHrooV0WDlBSzwZAyNOf/vSO/2UpRDZMlOzoL1GT+RHjxLNKf4bWHOCjNEPvCUDIrW99665cI8q78OMqc50KfoTDDLRJMz+i7AUf1hxx3dfwNB0L3QAUnUvmyI0rB3PJDh2lobNsjjve8Y5dtkPe1DcAMSCUdQeGjV16GwEnIjMKLyvHwqt04brAj1Qfj2UPxrwAnRqTKqUDhNAV1jqd5xj4EXztXWMAewM/xrin/b5RoFGgUaBRoFGgUWAOCjTwYw4qzvQOqeyR/aBZZZQmcK44XCJwQynkJUeYga5Xg3eGI6fuPZzYGsOUU8uZ9h7OpEt0XjSWQezfmv6ZA2dAXwQ1/8CRFPyInh/SqKNHACdDRgbnJu35sQz4ET0/GN5vfOMbuxp8P+OYASCW6fkRjhwAgLOkvwMHBj3HwA8AEechHHNAkmgqR1+afOnIUJFupRp6d/hWOJnmZQyixuhqza1f9PyIDAr3pXNVmpP2/Igmje5JsyZKZS/GKVqtN4tsDM63S4mNd1lLYBOnEQAR83Q/ICfKl0qiIlPAvRxlzSY9b+0iKh/9cDSojGh9lHjoo4Bempxqyhg9RvxevxoZGMusQTpWgAsAUnNVDTGj/w4QzzfJBdq5jMcYAXp9PT/yXigxTmUzY2sOUCG35sMxzU85AcgMzRUPA2pcesqMOcMpDUJPKA0BsLjIqD4tMnCULcUFAMJzAKu0vK20/kPgh1OS8JZGuPhwVZkDsBmXK8/88G7ZVfqq4MFSdlboUWV2MoKAYWMX8BJI6NvejefpO/pzbvCjpI+HGiwbf4Cu/o1/NRm2f8jCkSGWzjNfhxJf0181e8wY/drvGwUaBRoFGgUaBRoFGgVWpUADP1al4IzPcxg4jpwaDgXjEgDCweJAABecOpBfouZSqTlojHKNRDlRDGrOEKeSE8jIdgqA6J6+E6LMHE3Ol2iyPhH3ve99u7Ru79O4UZYGJ4bRKw1a0z717gx3UXWRb2nQAAzOOOfX+J0Y46QNY2I0S1/nIMm+kFbNAfBO89LYUD09x5KTr7ZcDwNz8X3zcI+sEFFY7wAGpceJpjQxfvMxfqUY5iqiCzSQ6cBRBmD4hrRzEf2h93m37yud0HOEwyerhdPPUYr3KAvSkDQdOxpzlH1b1o4oPWDiwAMP7Nao5IxYNxkZwCV0lbniuwAcDqC19K5oDGvdAGPKD9wrw8VpOy58hA4AJ2sAzHGyhTF5h2+l64QPDjjggK7nS8yNA4T38CJnL0A44IcGiJryWleONQfb6TN4RbRbPw90VhoQY8p5mOMEMLMO6QUgAjbgJbxr3Jx2TikASLaUEzqcZAOA8X8gCPnBn074kRVCtqauQToO60AONKg85JBD9vwKuGVcSi3wJdpaA2OUlZHzGoAAP6NbPk5AxtiaeycdodQiLrQnO77p30NzpU/IrAtoM9SgM18jDixA0Rqigb/9X2+TODUonjE/vKkkSeZB6XJkr54S1pKeUN4FBI1LM1F6B9AIPEDPVWROJgf9Asx1OX1EQ9YorfI964Lv4yK3ZBD/pmARmdGQGIAy1ozau4wf2Eh20YzepTf93+/GdJ5TddAoZNJ46JI+vd+nj9PMs9J6RH8pfXxiXt5vPdMG0jlf0w9o2MfXTqxC77E9JtZgxi21vapRoFGgUaBRoFGgUaBR4DIUaODHBjIEYEHGBAdPhHCOK32ndwMZ0sh67TdkFnCg9tlnny4qmF4MZ0Y3UKImomxMnMWx3he1Y8vvGxrrMu8EMgEKgDt5GnzN+5ZZV99E7xKNIttHI0Hz7VuXNELLYeWwLzsH8/S8spm+b/k9hxYg4RvWt4bXNMAFGpiHubqAWBxjAIpsE+8b+7bnYt375GeZNfBOvG1egL6+tY9x+V2tXJXGWVpz9NBjAhAAhItxADsAnLJx0ia/y861hpdjjUs6ipNPVqJkq+ad67hnCg2ArTIxAHtKrgKYBJ4CnoENaQkPEAXNUzBsaA5R6uYeMp1n7cw9/6n6OL6fl+T5Pxmu0elj8jf3HDf1fXrH6MVTcwlMyEYC0DvlCJ2BgPn+WvOuvfke+pS8o9tYhtN20Mn4BAScFMVGErCIJug146H/gcTr4hEyjgfZCzkPRiP+Wh1QM5913FPDA2RTs3RAN9B+DHQFcKOJclxBlpqj29cxt938TjQ+88wzq9dkjBb4VeaiLGC2qOBb3nNv7B3t97ubAg382N3r22a3yylQ01B0SnPX7SKXUgp9K3JnWSSZwy+DQFbR3nxFqYXMj9zhBjbY6GW3LAPMzUnXaJCpVGXMsJzzu6u+S4aS7BnNTtPyjig5U9YEUHCCjewmpVxpA9BVv9+e3x0UCH7BT7LRZK2RXRlysuNk0uAfWYIyEDmUMuaATOT4c5/73GWaWu8Oqqx3FtETiuzKIARebtol+wmQT3/LLgOcpr2i0vEC04HHKZATAPu6eCTAUqDu6aefvocH81K4msbO20H7Wh4A3GvMziGWVZj3YsuBXo60nlbAb+XZNaeXbcf8d/I30VgWo+zaOL0v5jMVfLd+cQqhjGfZ44JFaQ/AnUyrNvZ5KNDAj3no2N7SKLClFBAFcjKQ/g82Dj0KpPRH48sYjCiHXh+MbP1kNKAcKkPY0kkkH5O9IM1eTw/HbHIINIRU3mHjGioR2q4xb8d3lRsoV2GIoRU+kDGjBAv9hhoib8V4GdDGp4Gl8rhNjMCW6GDsSpgY/oxc0XgZGrKP9LxAc46LsiFypbQrjn3dCtq2b+wMCtDHZFGJYfR0itOPlOKlp3VxLJ0I9epXv7orDW0n4Cy/xrIqAB8A4E2L8kb/No6207o44J+OfagAACAASURBVErlSpkU9kNN4/Vvyu9ZN4/k78e7y/aJWn41l3uylgdKJ5fplSTDIwc4ahvuLzfq9hQKTF2TEtX04bJ+erQdccQRXTY6GSqVyTfq750UaODH3rnubdY7nAIRBfK3S7S/r5SFkcVBjmtdJUZzkJPzKTKqZ4lURY119TmYq/RrjjFuwjuk9moCypFSeqQMRq+PTQAa9KNguDvFZKeum0iTPhXKFpQ5AUHIloshpWmpjJZ2QskmSMPmjYGjKwNBqVTwTQn8UILKsdSzBz+t27HdPGrtHSOa6jzLeBQBB4ptN/ixG1eo5GjLqpFt08CPrV/1qWtSGmHpPVs/o/bFTaZAAz82eXXa2BoFGgUaBRoFGgUaBXYMBZS4yBYCAMbx1yXww6Q0gnXMNbB3KvgB3Hatqz+I99f0bFpmcQLABzBuYlQ2ykBkaNTQd6jX1BTwI07sQvf0WPmg8bp5ZOr7a9d+1Z5ptd+pua/PQZbNp+yir7RlyvoF34RcCj7p71RzDclb8Nd2ysuQvok+YHqemTPQbkpAZuqarAP8oKfxaW3ftpo1rblnXXp2k2Suhg5beU8DP7aS2u1bjQKNAo0CjQKNAo0CexUFhsCPlBAcT8dmc8CcMKU3iF4RSsiUA4Yz8bWvfa0rL3MyF0dDxpVTsUo9djSo1ldJWYB3er+eJKX363EAwHGktUwufUqUfEWzR2M84YQTusbsfn7BBRcszj777O4EOSe3ObXqs5/9bAfmyORzCpfeJ1LRXXotKGtUk3/++ed3TUCVbnIcNb02NqADUIiz5/hwzbOdOPa85z2vK/MzZ9llTgTzTfPzTf0clJfoXeGPnzmNy5z02VDa4J3e42+X9dFUW7aXk8705nBKmFPrNE6UyVMqKfSsslK00MTUs05LctKYjDy0AWIYszIo/YSUqKJVfsVJbebAAXMSHTo4Bc1pba518UgfuAL0UXoqCwWvRMnWFNrGKXCyOJ3Wh5cc2f7ABz6w1znGz0p+Pv/5z3frst9++3V8aL31tUJT/To0b9cPDF/gLbxprCkPmBPQwLPeZ31kTVpn/B39JZQGAyHxsBPwrBHeeNazntXNO8APZcNAO3OxVhp16ruGV1zKUq2/zBHglRMClSLrQTHULJY8G7vyXhlgeNS39PYyfifvuZyO6N8p/06V7ZznlHSio5P8lGSRJfIn+1EmjP8P6RtyRR84NU2mG1kg03jk1FNP3SOD6I0uTjkLWY2fGVMOfoytSd8G4t3W1BooS7UuTnQ766yzulPi9ALSs4vusVZ0mNPllDo5zezwww/v5Nw7yD79SseM8bvTBc3F6ZlkN9cvpc1uTM/2PWe9lUoOzWeqzO1Vm/FvJtvAj71x1ducGwUaBRoFGgUaBRoFtoQCU8APzTA5yxw8YAcHhPPGCddsUoTaPQzgO9/5zt34OZQMfvfqHVK6OK9j7xctBGgAPThtHAjggX8z8GWouJRmOLqbw+C0Kcerc0L1xtHLhKOjv5SyHs6EC+CgUTDHKs1qAG5wRDS2dvqNXhdxJLuo+Wc+85muj4rxc06AJHpYAUcACX3OU/oz/ZGMH6AQ43ZMN2fIuzieTjoxNqWhQXNOHQDAz/oaSVtXY+Ug+htQ4X1vfetbO4eRQ8URmpI5ELxi/KXMj7E1XJVHONhpb5q+bJBwVodoG1kswIKgDyBMPxzgnWdLF57jlH/wgx/sSjuj8SrgLk7dAhJwYo855phufXIHOppfcnatt/W3PuTJ0fQBlKW8gkdLZS/k0dpqfh29JZzMZD4yvpS6HXvssXt6/Zgr2cSrJfDDWpH1l73sZR34obSSDMkGsA5OG3McOlpwxqPxuZNnfC8A0RrZLtE6mjSji/EaA1kHYpLDkr4hN8AfTUWjcax1IqsADkAOkAitgZtB11inlNZ9mR99940p7KHyGQAxIBMIadz6A5FtWXqpPjV/wBfAMXqXDfE7AAUtAHJxn/elp8Pl467Vs6X50lF98zE3sraMzI3Rdjf9voEfu2k121wGKcCosKHolQDZ38TGn20Jp1Mg72uS9z+JdNHojyISU5PGPH0km/+EDVfkYCfJgHU777zzumMeb33rW3fR0K080Sb4R9TRJXrcrkaBKRSYAn6IFofD5xucGtkQIqEyHzhJItTve9/79kScOfQyCTguosOly7uG3s9w5ggBKwAUHDnOu/dzvNKTGIaM/HD2jzzyyMscvx3POHlBpDiucCRlOGgoLEMFACND5MADD+zADxkewAjHk3IA89OWhpwnR1hHpkXuUPWBDU5IE/lNneM+mrrPeETN0yNQA2Cxbve5z31mBz/WzSNTwI8h2sa6yQAIoC6av8oCSY9mz+krq4JTDRgALgT4ITMHqKRUClgGBMAjKYCBNzjjwAfZRcC5FNCY6mgHP1tjjj3AIX7mO5xoPKk5O0CH4wyEZJs4VhfIBhjrc4A9i1/QnE1qvwH8uPCWzAyOOjrIWgigQnQ/BcdqZHtIZ/mGcQB3oldRnKBT0jfoDyTRow1dgID+LcuG/AB8hoCOrQQ/0EdGEb0ZWVwBogLQ0D8FjoELJ510Ugc6y/6JefTxO3BI1oyrFuis1bNDujyfj3tXkbkpe9pOv7eBHzt9Bdv4qylgM5V6aiPMjzirfkm7cW0UkHpImUPPGTqMCobjmKMrcmLzsq5O38hPvmFscSYYjCIoDIq91YG99NJLF6eccsqOkYGI3DEspQAzMHJHY20M+ZsX4x/8JYIdhu66vzn3+0WhRSif9rSndVG8rbi245tbMa9lvjEF/AigI06KScGPa13rWp2DpTRANFXDYxf5cESuSOAY+DH0/vimd4p+Shd3JK/3cwKMJSK8Q40FSw4AUEP5Tg4qxP2ySjh0vsdZxbNSykVrObKitBxfafX0Pn0eV61Dmztj4eABhCPzwzg1G+X8pMde52tvrFLiAVMp7eIbwBzOba1D5P01mR/r5pEp4EefAxs/E/3nRDrmGe+6OPfWH5/K4ihd4eSzBWSJ0MH2LnoFCCdDaAwAw694KOe3Wl6JseVAR+rkxp4Qp4UB9rwfuENGZXEo1em7cr4vZYcIAHinTBeZGOQSPXPwo1a2+8YC/Lj44osv884AdIb0DbBDBorSNTLAZlPyte+++3af2STwI+drgSDHkctQybOsct6pnccUWa/RsyX5KPXmGZI5mXnKupToxaWsx8/p1r3pauDH3rTaa5wrxPiMM87o0q2mXDZGKWPpWetTni/dK5IkjdZGlG4orRP0HNQdfscyvMDwFPFjcAIwpMs+97nP7eo2pVaPXe73vOh8RFDSZwBfooaiiflxwGPvXvb3UfPLAE4N42XfN9dzfTKwqWON6J8NnbGsFlkK9LrWsKQ3wiGR7syZ2WmX1GnGreh5moq7Lv2LPqVv7jTazTHeucEPKc19JRFjY02BlD5wxc84cZx5DqdviGQDQGRqREQ9dWrSn8X3Sw6A99LnY+CHqL4MF/sCUNvx0zK+7An0+Cc/+cmuD0Qf4NA3xiEH3ZjV3gNZlE/QL75tvqW+FDFPesmc1gl+0HWclWiaObaGAZCtwiNzgh999Bnj0/i9KDaAxJyBe8oQAHz2VECZrAhlCXHle9sq4IcsSRderAE/Ygxk3ThkP0QmFlmK/jLp3GvAD/1J0EDGS/Sp6QMqxvhizAYZAj/GeClOSJOdac54Nsr0akGDGkAqXZMSD5Vs/D6wIMCdvvmtG/yo1bOleQ6BHyWZk4kkUwfoE5e1opMFHfemq4Efe9Nqr3Gu0vREZqY4BtBkYAl0fG7wgxK2gYsSNfBjjQvf8+pleIETJoU4Im9eS7lr6mQzHapjjyH4LgP25JNP7tJM08vP1PvmP18nZWysjHWZKGOGxzrHkb+7zzjYSWNdJ61KemOngx99NFun/l3nGu3Ed88FfpTKXtCEkyS1fqics8ZBElnn9OtTEKUCadmLyLPGfgzoHBCJtSmBH1GGIEW+r+yFfgZ2KCvg+Cp3ULagaSEQRpRW1p49Xfp5CoLWOE/G1+eMcdRkeAjEiLIDGoYaVKbOudKMvrIXZULmiYZTosF55geHxd4WafVjazgHj8wFfvSl4KOdOQKaNTMduqLUBdDB+ZdhEP1ZbnzjG3ens6SZOTkP0Od4WXZONIz1vehDoWwjz2QKoEyWBXny+xrwwz0yVwFowTuyk2RBGHOfDRB9H9yXB20AOwATNmxaFpOWvbCflaeZ2xhfjNkgfeBHqewl9I2sD2Cko7pD7whAkVOBR7SbE/xI12QO8CPmd+655/aWveCPADZr51Er67V6tgRKlMCPVWVuJ+6vy4y5gR/LUG1Nz0RtuddLQZJuLa01+hNACtX5iahR/FLpotkRJSpljUEi3cyz6tpExOOoLYrcz6U59R3lNPR+YzI+nbJ1MrfhxDsobunUGp/Vgh8MDKUnaj5LJSjp92zotX0aKF/vVbeYR8fSzfGggw7qUgj7ekCM0WKIBUrPxtF+sb42Dt/vM7TSudu0YjNlNMSYRSSsJ16JowLjmDXP+7mIkW7zjAdR6zkujvKFF17YvQ9ijp/iWoYXSmm+wBDGjSZcskHGrrwmOAxjMiCjRGaIhoG1VyqPeJ2xxiDRd4JRYj2V6pAJ0cJUHsmcjZNhkEcF4/tkVSaDMdngxsp7asedy2ouO7mBODZWdGBgSYPff//999QDp+Ohf0K3kFPz8n9OknVYVp6GMrWCfte+9rU7+gUfjslIiY5DeiMFPxh15uaiY/J1W2VdV3l2SEenNLE+Nfo3IpjmSNZLOsZ30SPXo/k3g+6+jdbklV4CbM7J+1PkZKvujT4Hl1xyyWUaSebfr3Fg8gaJse4cLCV90ZC0b241749+FyLX0aeB8y3aLmODQ+m0DjItcJE6kPFNzVKBAsDotNcCXaJ8LBqeRjRcw1NAARAiTqxRoqfExzMRRY4mf7I6ZTGl1yrgh/fiRyVhoUfSfbXEJ9HQkw6XVejZaHgqO8V7NYwNhwhN+k55yd8vo8Q6Cwaw69CH4++qWcNVeWQu8CPoo0RFNk3Q1qkc9MNQQ0hzjZ4MAIAIakQ/FYAYOg0BYNGQ1j3AvNiL0BBvpRlIkQXglBVAkwi5vVOfj1rwAwjABg57hRwAKMxd34i+K+wc2SEanrrstRq0RiNUTvrxxx/f2YrR8FSGj+853Ya9W8MXJT5GZ2Okl3ObeYiX6AHjIosxdvapOQNA2ErRz8f/QxeEPhk67cVYh9akNJfQA/Rh6C/30iH6faSNfP08mgPLKNJAOegv2wYYCmTlO80NftTq2RJoVZrPqjK3VXvidn+ngR/bvQLJ99WxUoBq5wAJFLV0T84TA59wqs2iaGxOjANHx3G+RMcpQJsMhQLJpMwYMIwKYAl02GYjmh5HqgWqCFQpvZ+BEu9jHEg/NyYOD2XGGLKxUPg29ytc4QpdveNQajqFI41RLSi0XDTHHKMXg/pORhWDglNJaVH8IkGps50vHyPTeNDRZbyei5q2UGA2Tg6rpkw2UOMF4ACTxmgxxDJDzzq60HFqmn+JZt3udrfrIh+cKZutTdeF1ugpgsCo0uXbutloGA16V1hnkTAgBMfcBgRMsYYcTnV9NmHIuw3cJo+2DE+8AOU3Zz1QGFX4zTg0rCpdsQGrj2RkWz98p86UwYofNcaaygt9zcSMobbpXIw3DCW8Eo3y/A4/4CebWe258wws8iNzw7xe97rXdRFJtbZoq/8E+lo3IKONFv3JI/4HOH3sYx/r+Jb8cR4Bhu5lkFkH9MT/Z555ZvdHZ/U4Mq9vDYxDrTPjRMq38XgfWfRdsmGOZHtIdlIngWE3NFYghvUVDQPA6WCOvxhdIYcMc3ytOaL1B1aZM+DH/Bh9Q7qlxG9KXvCtdaDbfJccc5TJgLmTC3IlsifC5lvGU5KRvtRj3x/TGwF+ACfIjb4F+B8/MFI58Muuq++XniVLADdOEGPHt3SmdywnGjMoOZhku6SjrRWa0CPRg2BI/3I2vR+/qVcHduNvzgJ+sS72GDS2vn161N7A+Uu/aZ6epdPVhWuGyXC33+Grmkj7Bm3XVUOhd+zBQA/yQEfIeKCTGdbo4Ip0ZCe2iNxxeuhYjq9+RfEz6cnWQNQQ/Y844ohu3/Uc54Ne6rumvJ+c0UW+YW+0ZmwMesMf+k+DSf0X6CMAte/qrQBYM2fH89IJMjk0pEzTqvE68IJTBDyha9GIDsNLqT6n6zhTkQ0ic8S+6Pn06Nn0m2QzSiXtlzEO36KHOV7pz8gEEBsowcnBh+ZsfN5DBof0sj3f/gAsoZfJGp1EPtlXSmrQyV5gD2CH2f9LxxKbPzoD6/EB2juiVVCL3K2LR8gs2zDlN7TxfT/78pe/3OkAOkcZVC1t8R762O9kwzh5xeVdQ7Zc8IH9W/BCI07ZBVHimpfw9fEA+aLbgSe+ZY1lDxh/2Aj4wjwFGu2leJfOxP/2U/ujHjCxfubghCHPpz9jv3H62at0MlvKviRjZah8it1i32ST0e3sM2uMTwTozMveZn/nzPMJ8COdbD+kT+zTtXyR6weARzjSfkfv0CVpA9+SvqErZLaisfIj42H3uMJWj/IOtib6CN7aq8yDvLmPLOO9XC5La1Lax/t0j3VRks8uIZdxMk3oXmM1PzYZnuKHWDf7PPnjx5x22mlV/J7qF34SXtGXqC9wi4/H9Cz7M98XyZPxDc0ndNKyMle1ue3wmxr4sWELaEOheCgGisSGQwkyeinsqB1kmFKwnALGA6OKg8K5gzYDFCgaikfnaQrZJm4DiHRnRq33Rmpd6f0MEhsVJQXskE1AKDmtzvT2bT+f2gyw5Nyq87XB2vDCmON02IgAAGM9IIYahoXjZ8OIo9cofps7QAmQYKMs0WKobIKiGXs25hyIdyDu1ozyhfjbADl16B0gAOeA8Qzt53RzCiHYDDTfZZDaOGzIgWyn8+Kcxfg4G1FKgo80k0MLcx+6AoW3URmrseM/vGXjtpH1RUjGRKz0zFTwI4AOhgbDEzBhjAxojlZ0hB8bTxhXjBC0ZnyTIf8HELlssuSUk4iXgq8ABZFe2xeJ8ayfW8uIZga/AsNizUtjDNkls0FzG7qN0FowVMdkpy9CWhorYxA/MugZQ9bE/xmInK7ItokIb0R8jQFdamRiaD3yscaxlAwoshYAK0fbWoi04seSjAyBX0N6I35nvr5DDoFMDCm6Fm1WWdexZ9MIM2OT0c0ZAlqaEyd5SEczIvFH2rOkJF9S+Oknuj3KzZy2Q0eYK6dtTI8GGJR+k26jw+0noXs514z26Kg/Jpvt9/8/BSLLTyYNx7vGkZxCv8jcicxE3/MzxngtiDz0vcgWGzp9yz10SDgA5koWOBNzjMH4gBNsJ0f1AqTist8BXTjc9pO+0zrS+eX0mkLrvnsj8xCYviwwuG4emTLHZenTt+Z4AN9M4fn4fhxbzGHvo6372LhTZco4PWet6LqpcplmBucZhX2/q+l/MWV9xu7t46VUJ0SWeSljKs0EpFPY9Glm+9D3l12TsTmlv98uWVmnnl1W5qbQbafe28CPDVs5BqkMhDRVPtLGoM1SsFyULAOfIQogYIRHdoCMAOUIjINSrTqQBSIpeiO7AHhRen84gaXyg2UcXnMoGd8cmECi0+hO31FcfctXA37kTmqkeXIuh2gRzm/fd8fWybN9pRxprSVQg1PNmeMMuzh6HPlwsvpqM93HkRBBC/DD36Il/o6MDpEzCD1AAJAjomijzlOIS2KBti4GKfAMoBYAg01/GV6YE/wI4MLGCuAhJ4CGvD58SOwD5NFgj4wFP6UgjzlD4BlgvinywrHzJ1I7+wCFSH9ntFlHxpfruOOO6+gJVIqflcaYn0QgCiDyTw/UyI5IT16rXwI/GF3GbG3N07F9HNo48tK8gZF+lta24yc8WyMTQ2uRgx/xProuPSYx7gMS+l1JRsYMrHhnnvrbxwPp2ABB9PYy61rLE5F+LKIkmi6qFA6g/QKvlnR03z7Qp39jLBw+UakodcmPLi2BfWm6fP7NAAxF+NL6+w3bgttw9jIKkB0ZSH0NZP3c75dpLruXkbFNt1GgUaBRYMdQoIEfG7ZUDFKpwiJ7kWoZhibjWkpaenG+RIGlBorY2ayj8ShDXlZGHvFLgQfGsmgHZ6j0/jhLutS7YBmHdwj84LigQ16b5+fmhzZDnYlrwI+0I3zaOEgmxBAthvqOjK2TZ/vArdRRk5IrnZnjDnRKr0DU3Q98iPPm457otyGTQzmNdQeORc2i+yJzwL/xmdRJqe01vTA4/DKROOqyfKSKKq+w/mEcLsMLcdyYaHrq/C+T+WFeaePT6Gqdy82Q2JsnngAQyowSVZftYF2iORo6ukcJU6Sqkh8p4EPgR9CHAxtAZoyl1IsnH2tkWwAdzCs97q9GdvoaFZbAD86wNZb6C8ygb2SnRJ2/6CQnmcwpT5FSDICQHZFmCJR0y1gfnxz86Ku7RZ/4OfDJ+Eoysir4kWZOpGOTzWDdl1nXKTwBrDZHgBcAJC5ZMPRiSUfXgh8l+U3HaH2BXn0A2hD4AfQA2OQnfWzYFtyGs5dRQKNYmR/4WdlK9J+RxRZ9AJSptKtRoFGgUaBRYHdQoIEfG7aOHD6Ge+r4R+MvmRlpQ9FIs1PqIOor+stxAxAwUEX9Get94IfosbpGxrTsCinTpffrR6DONo8qiqpz2DhTadmLsWu6NnaCS+rcqm1UF6qGXM0g50pqvdpoV5SHAHbMS1pg6crBD/WFSmmMsZTyH0a77wzRIo6b6/v22Dp5dgz8MFYGmMyPlH5piiP+cOXNZc8555wuk0PNomwO66luMW8m6B48wSGVZSADqOaKTv3SgwNMCOBGvTbacWan8kLavTyNsHHkgDOcujQDaGyscTwq8EgEW4p9DbiTvhf/Sd1nAAMXlc2kDWOBUxz8k046qavjTjt8y9jxPTImw8g8jAOIiOZo5UrnOiWlPDJtOJEMdtH5yNwxrjHZGcv8iLHiEU61Gu0ok0qbiQFnZZgBiDRCVTePRjKK9IVx1cjE0Hrm8hrAj8ZkaRZWdO/Hm5H50ScjU8CPVG/0gQd58+S+rJGadS2BtfmznDSgB90XZVPRNwCvDenoPhC8T/8qX+Lw0VUpEBnlTMoOzXNMj1r/nGb0k/rr/OSFrU7fHtMf7fd7HwXwqv49wH361P/tObIw52oUvvdRtc24UaBRoFFgMynQwI8NWxeRUw5lmvnBCOZkcaKktUfWgzp8TpconJ+ps5cG7WeigwCQAD8YzNHzQ/o6A1YUl3PDAR56v6Zqor4ijZpjRjmNZ2UNeLeeCJoNcsjVimvMlDYv6yNzetyY7BNNzIxbczhGOCcxOkiLvvuZqO5Yz4+8c7UIvgahxjRmtCttGKJFeqZ8PqexdfLsGPgB0ApnPbrHi64Dhji4nEwRdlee+eHdoqt6AgClSrWX0S1cCUE47zVigP/wkP4o1jZS5DlKskCsmzEuwwsAGe/Wa0CJTjQvjdKaoea5+djj+DJyxIHD61PrwznRaM2RBx6lNbjR84bTFh3Y4yhIa4IOnETOKnlBNzKmWz3akHG15MCTaPDreQ3B8P9Ybbn5RvkS+dbrJcAdIN+Y7PTJgDHlY9Uczh9ldMFr0ZOI7lHGoCEYGgMcND/Ls1dqZGIK+BE9PwATQBd9avwMIBqnKwBvSjIy9K0hvTEGfgAqlZwtu65jz+o7I8NGU0mAh38Dguhg4BxwYkhH0385CF7Sv9ZYbykASzh++WkcY3q0D/xAQ7otPXmBrFpHZTC1PXlqdFW7p1GgUaBRoFGgUaBRoFGgjwIN/NggvtBRWLYDR1D2AWc9OhJzgEVfORz6e+jmy3mVvcEx/upXv9o5PTIoOKeiFlI1OWqMXs6CiDwwgVHLSeFcc5BdQ+9X7y+qywHiEIpsizqLhkdHaN2UlQUYN6AiPeu8RGKlA54RqZehAMCRFu1imGt4yqkQwTcn0V5zqmlyxZl00guacAh1y3a8XnSh9x0d1I3BuzX0Q9c4N75E67HGY0N05NwCJ2TQcBqtrcaq/g+QiGPwOL9AJGuokam14xjI5BA1NQeXE2tE/tOjAc3Z++LyDusPpErHbn7oXtPILd7FwcIzgAB0BbYAQJRbSffnPMvUWYYX0C06+wMI8LO+LzInZLJMvZSBySJCr2WcKr0t8LJ+K3EddthhXamQJpMihGgBHNCYWHYUsMN64ln8FtF240czJwv5HScbzQBPUSKDX40X+FZzRflSrG8K7gzJjuaoymQAJmQAaIUPZQrhk3Ss+E0WFoBHg2O6Al0BL+YGDAVGyjrwnvQCgskgcNTdmG4pzVcjwnSscaKEJmnGT2bpA2skq4DMyNah30oyMkbbPr3BQY8eRN6PbvQgfZ3SEeC17LqWeEJWFtCMTFsjWXXkHehhvuaP1uiP//p0NGCZvOvTYvzWzAkHvtmnfwGw1l35mPsAL+aKB6xn2lG/pEfpJafh5N9MT36wFznhjH53QsdUgHJsLdvvGwUaBRoFGgUaBRoFGgVyCjTwY4fxRF8H8Cg/4ZAwVNOIfxqxjCOpont739THOowzXn2nrxO2SLiskrxT9RiJvdPVV/8/9L2x98ZcpnbtjveO0WLo+6s8G++d0uEaeKKHBGdatkI4EhxDoATwQ3Q+rrRJ5hgd89/XjGtZXpA1IarsJAslFTVAV9/4gQOcZxkqU9/BkQa6ABWNwcUhlFkAoOFIAh2iO7jfy0Doc97iHqnUOXAWHdxrO573rQOgLJpS5r+fKjulsQ6NU9kcxxi9AkhF+ziSUXZLlKjNIRPpHON9y9KvxPer6o1V1nWVZ2M+U9e9pH9jLDKfSvw9VXekui3fq5Z9V3uuUaBRoFGgUaBRoFGgUaCWAg38qKXUDr2vdNrLDp1OG3aBAkqfRGY1O9WDIq7opyF9nXMre0F5UtoksxH1shRQaSRFKwAAIABJREFUpiLzIz1K1R0yrfTskJEU5Sp7O+2cMKSMIS8tkkEhS0b/kWUyd/Z2urb5Nwo0CjQKNAo0CjQKNAo0CsxPgQZ+zE/TjXmjkgTlKerfpWkrJ5C2XNNTYGMm0QZSRQHAhlT1008/vesbYb2tvwj8RRdd1GV+KNN4+tOfvnAqzF3veteF4znbdXkKyF5SDiATSY8FpShKhPS2ULYiu2ZqNslupbNSKKUW+oIoXZDdokGqRrXKhpQ2tHKG3br6bV6NAo0CjQKNAo0CjQKNAjuLAg382FnrNWm0kb4tfdlVe5TmpI+0mzeKAspN9DZR/68RIhAkyg70DLjwwgu7ngFxGsdGDX7DBuMUIz08gCGyFxwfXCox2bChb+lwAG96EOk1oiTOSU+rlCxt6eDbxxoFBigAQNbbCKAne05vla3UATI3XWO9prZrEY1PPxwnSJF9vazyI9pjbMqr0G4K/ZTQ6TOkBxQaAKPHjsfeLlrsbd+1NoJrei9FoGDT1kbQgvzqWadHVfSom3OtluHrOb+/jndNket1fH/snTKalSdb292mF5yQp8F4zrP8OPuR8uL8BMcLLrig08N6erG99A9sAbphLmrgx5iUtd83CjQKNAo0CjQKNArsdRQQQJDdpHmvjMn0eOq5iAE85EABq1OjNo519h2G7dTjuucaX+k9HJDjjjtu4UQujXcZ3LK90iOo49k4Jv3QQw/tThIy15or+s445U4DXQ1/G3BfQ7n132Nt9BrTGwsAsolrw4kX8NHk+XnPe96eBuNzUWdZvp7r++t4zxS5Xsf3a94Z/cn0rpPtvIm8VzOPvnsigOn0Nn+iKb5ec070dLIdfo5LbzsZ3U6A0xj9n//5n7uG7w4faFeZAg38aNzRKNAo0CjQKNAo0CjQKFCggGOznWK2DvBD41f9hZQrpo49x02pnUs/p03L/tADiWHuSPojjjiiO43IGPsyO37yk5905bdKLZ2oNrX0lnPz7ne/e1c5ObtF2DZ9bfAePgXMhSM5F+1X5eu5xjHne6bI9ZzfXeZdm857y8zJM308K/vNfmAvUGYcF2BYBow+fvqv2TfmblC+7Dw2+bkGfmzy6rSxNQqMUICiGzrxoxGwUaBRoFGgUWA1CqwT/OBsOLYYALKTshqcyuVIY0a3XkjrvHark7NOmm3Vuzd9bdYJfmwVjbfyO1sp16vOa9N5b9n5TeHZde5Ny45/JzzXwI+dsEp7yRg58tJ/v//973cnllzjGtfYS2a+/DRFIxmfmtluwqkakaYsFVrPjFvc4haTo3zLU6M9uQkUIMPqweOSyp8ef533IhKt2LRa8U2g404Zw94g83MYmORCSnkalSMLonmf/exnJ2c12C+lSK8zyjd07PNWOklTnZx102bqcdiRpi9Qkeq6qe8Z0gmlI6un6pE4Khtf0eOyeYaaVk9dm6Hx1NDD2v7qV7+6zJ4y9M4hR3LoKPqpdJvrfjKtz5jeDjV9G+bm9VXkei4erKXlEO/NTZcYU+x3V7jCFS6TjVfDu7Xzmgv8CF5K7a/aMez2+xr4sdtXeML8HEvJkXZCiFNhtvrSnOpf/uVfFi9+8YsXH/rQh9YeTZpzfpoTSedV0+z0iylN3VYdh3S4k046afHKV75y9tRoRoY0O01UpYzuu+++XaOpY445pvtzn/vcp6v79X2GBP5RgygV74pXvOJa0sRXpde6n//a177WNeZzLO5TnvKUdX9uLe+3lhyyT3/60x2oBmRzYpBmuWOX04T+9V//tZNjae4veMELFne84x27lEyXpl0f/OAHuxN1Hv3oRy8e/OAH79ijgxkX0vm//OUvL97xjnd08rEJ11byIAeJDtotMk+X40287o9jm/UNCH2mB4jjrs8444zFzW52sw604KS8/OUvX3zkIx/Z87PI4rAWTj9y8pGffeELX1jc737363jFe8gYPXu3u92t2zfIiowKz+ApR5OnNe3GJ0vk8MMPX9zgBjfo7rnTne60eMhDHtKNQx28P+T3ox/9aKePHc3tu3pt6H0w1nOD4/BP//RP3bjue9/7dnXkAO1nP/vZ3elXxuy7fu7ksGte85pdM9h73OMel2N/IHjQ5p73vGe3J6Q0RBfPaZrMSFev7mSytDml+Z944oldadD3vve9jibue8QjHtGdMhXO+aq0ecxjHtPZP0B7zTxzeo3RxeTd85a3vKVrOn7AAQd0NEIfa6R3i+Por3Wta3X0Nef73//+3Vw0in3iE5/YHake/FVDG/zle/QocAWt0AV/oEctr+ITNMZ71sH4zj///I6XhjKSfO+Nb3xjZwvgDfvFaaed1pWZGIO18d4TTjih4ydrq0Hj2WefvTj66KO7PcDPh/gNXfEMG1WWkXn6d77+sW8pkTIe72VXnnLKKR3vRNlL3Pe+972v+76502F0ufWroX8fX9sPHP/+iU98ouNR3/z2t79d5Fdrx2ZCJ3oGP7AhBQDR0hHypWuI14EnIXN3v/vdF4cddljXtNm+bB1ufvOb9762T649+5nPfGbx8Y9/vOtBcb3rXa+bE5uQzvf/IR5UDjdGk+tc5zpdT5+b3vSmvXJdokEf+LGqDkj1o/Ugr4AoYKDyEg3d0Y9uNX86uyTLdLC5B7itKbw+Mbe61a26csESuJWDH+RFLyU6HN/jY/yn386ZZ57ZgWX4Bh3Z5UB2oLrmp7e5zW0W+oXc+973XjzwgQ9sp+/9hpka+LEJluqGjIHCPvnkk7sU3FLH9nUPdRXUed1jG3r/dtZ+Qpxf+tKXLm53u9t1huCcF0PAJsrxlY3jsgEw5BiJYUwAQNx37LHHdobSHJHSOeexle/67ne/283/QQ96UGfYbvdlg7ZZT0lNZ+g4Ovn444/vNn2ABqOA41IDgNiMNeFyCgRDNM/iYpAyiBnCAYpsN52W+T4jgxPIcAV6bkrZwjp5sMRPu0HmOUEcMk4Qx9NFt2s0x6mLnh+cJ/dwJlJgAg3ox/gZuXECSryPI0CXipCSC93582dSPsyNe+PjINO1d77znbtbvVPmHwCBM8jZjH1UbbimpGQYjz784Q/vHFUOUemi85///Od3To2/OZrmq9EeJwfwAhSYulf38YefMeY52MZPntgfmr2mjVHRAZCM/uhpjvhQg79oBjsHbehJoBMnIuaH1vR4DV0AZJ4XIODUcppinPSdrA+ZFOYBxAl+Ml/Ay1Of+tQ9e3gNbfAacJlzw3F0Aao5qfS1E05qeNV6CnJoWhv7hDHRaZy3MfDjVa96Vee0ArtjDOajMSOecwX/cfQB44I1nEAgiTmM8RtaAVU475o5OgUIL6Br9EAwBrTwM6czub70pS91wOBrX/vaPfbK5z//+W4MQTd8R0b13zEXe1IN/b2/j69r+BXAIUiCxng/em34mXVwlfr81PI63tOsmQOPP4yVfB100EFF+e+T65BL8oZmdA77T5PNH/7wh6M86GMlmqA7/YX/gAHue/Ob37wATAF3h6516kegPh4BbqCbK3QTXqQXZX/Qr0OyHOvKBgJIsBdcQ7ZPX+ZHKRsk5z+2F70N+Aj9DXAhi3Rq2i9kGZtntzzTwI/dspK7ZB5TDapdMu2Vp8EIevvb394ZXmNRvSkfo3AZy5Qow87VB35Eh/Cjjjqq27B2gyM0hU6beq8N3NpZl1rwQ2aGrBX3M6JdDH9RKEcn+3soDTpoITLCAAao5s6Wn3HIhpywTaXp3jyuIX7a6TIfDtBXvvKVywF2Jcc9BTrCEYqfcXwZy5y+AAAB1eTCJVLP2K8FP0SCOWYAlwBOghc5ObLvAAEizrGP/tmf/VkH5rjiZ2OnXhi/sQFA0+yLcF45kaLqU/fqEg1FMzk6siNyGobTzcmRjSNjTLZNOFPG8oEPfKDTS3PQBsASOi93NmroInsnovUBbMR+KZOETo0TQjg/sTbhXMpU4FCGwzVEG/uxb3HCOFUcMVe8CwAqIk3P9vFY+rMAPxxXzBkHRPg3kECgY6jZbl/0PQAXGXHB+zmYFLxbQ1f8Jjj3yU9+sgv0ACLDqQRMCsLE6UgAH05r7FH5OgYwT/aA+2HXyHrw7nC60aeGN0vgxxC/AiJyvog9Fl2GGiujbS2vTwESYj1Kcm2edAAQVGZQahfU8GBJhoEfQJUAztCF/UGuA9Ar7bkp782tH4NvyCw9nuscY6uRZfYU/jzyyCMHM3nSOa4CfsjSEXg79dRT9wDkYdPJAhnKJtqbbJsGfmzYakubg9xLaZIWi2k5kxQ2w5Oipmj8nPLuq/dlYEFjpakS0HzjomQpOApMhMPvo/bRs4y2tGwjjl5Cqv3222/P7zzjGzZZm5H/G08oxiHSinxJnXOvTdtcGD+p4oVOQ+JLPQHSeUD5ly01Mb+gp7n7t7q+2ppL80zfEWtifDF+62ZNXVPr76yJFENoOyOvj74MAUabTTE2kTlY2zqJnHBSo0N/H/jhW4wH6cJ4KgwCRhnauProWeKtmrGXnp1C99I7om9FGEaM0nT86XqL5uFlfGP+eKePb9chR74lzZO8cwoYAGH0+Z3yMZvdlDKykpNkTUWcIqI5tkZhjEr9Fi2ODA+6TFqxzJApx3cOyUHU2wafWYt99tlnT3093SSFla6S1ZbSaWwefp/zgxRiUXvZUOSyxN9D7y7p6Tn0USoD+DPX78aFRlP6rYzxU63Mj+1PNeuxjnvC4JTWnDsfy4Afxsjo7XtfOv5a8MMeydEDCOTj4wSIGIeD3SfDteCHd8vEyJ2PeF55C2dgLvBjCEBKwY8AOsIhMuf4mT1nbtrkDkgNXaSyc+ZE9UNPctrpO+AUfYGusiHyDFuZDObLcWcTjQEWdJIMAaVE4ZwFX3lWCVas4di7fBeo9sxnPnMB/ENjgIMyp7FSvlLfBT8HtCk5Ofjgg4v8UkPXmB+9BlBRjmOPNb8A80p2Sb6O9mr0tw8oBYjLfiWzSaaL39XQzLMl8GOIX1PHGQAj84N9iIfvcIc7DAYY4r4aPbBMP5Yh8CM/8UoGZy0PpvLaJ8Pxs2XBj7n1Y4BkbBRrHEedn3XWWV32i/2/Rpa9Z+ppQ6uAH/gXGC6LTHmdy55rb5Bphb/Ys3Ghm5+zb/emq4EfG7TalA6h4qxc9apX7dLKzj333G4zhcBD5CllilIaps1NDZn0QZu/y/0cYHVfhBaS7V5IoIgABQQZjHQugqLmkeIhMNBq6Dq0k8GsXlUKoTEQGCmg3q3EQkYAMORe97pXt9kbt7q0oQizd1IYDG/GGvDEvKD1FEQoXhs6Z07UwRghltBgjh1BVuN66aWXdinE3iHjQfrkgQce2EWHKCu104wRDpv56mNi/CIaxmkTsalG0zngiXmhlzQ29PBnLPUOXSkWBg7jxmbunWhnbdRbG7+SFHWNlCfaUZ5jl43aJmqDB1IZPwf7yU9+8mXqBSNqIKVUze46r5KRkRv0jLkSPYd4i3IeuoaelbZcQ/exd4jOkgU8gw9FgNS+4hc1lrJslPioWxa1wMPkhPECiCJ34SSsQ47QRw208QC98CgZwNt4XiRPyj1+swlKI8WHQEp/D12xvnROpNaHkZc7KmPrRBeJpAFfyKYLXzC01UPXZJB4ZkwOGMNSOhnuZIBTf/rpp3e6xpyl/trg6UGRSLoj6DQ0B4CzulryTD8B87zb2oqym4N116vIt0RMg3fCgCb7fg/s0R8B3ygH6tPTjHG85jvL6iNjjghp8CAj1X6Cp/FDSbcO0WKMn+jcIZkf259qeWFdum0TwA+gHF0eTSZT50XjYHucdOZ1gh/2W7y8k8APRv7ctMkdkFq6sDdkvLGTyBnbyZ4c9fbhMAVQVeLnMedbqSknnl0xB/hhHAHQk2O2KF0XZUWlcQ6BHzJpPvWpT3UZRCWnupau9CKa2mvZnOafOpVTwY8+uuU2TA0wtyz4AUwWFEAX68cuB+ygR2RB9dHcvGt5fd3gRwBJNTy4bvBjHfrR+ivHsR/bn+yffIfIiKuR5SnNS2O9VwU/+vS3dwNM2QERiPUzMk6PhA+5rv11097bwI8NWhEGDeeFo0vQODecFmnrHCh1cZHaBa2LFGTOP2caOKEemPOuvstFeDnMDHRNcxj8lBCwIxSXjZphnm9O/m9zIfCRnu5Zzp8xeRfHXP2lyyYJDBkCPwgdZ01EIRSITU30OgU/GAtRr+a9AI1I9ZWOS4CldAaAcN5553X3o5e033hWCimlCPwg5DZOCK6NHYhwyCGHdGPPIyVoD9HmzNaCCfkmGICEiAKwhoEGrPJe40xTiktsSIlZ0zAgrKf/p/W1no00U3OknNd51YIfaeQpp+cQb6W13n3zGHvWegPihug+9g6GCbDN3yIz0j3VbPojVZnM4Nc+Pol1l40UEdK55QhdAAj6EuAtPBrySyaj8WCeWlvDF6VnhiLUpfcyohn95I7c41N6TgpogCE1Y6qRA5lH6AH0AHQwJNGBbvzWt761p4cA4MP64ZGxshsGqXr00Jl0lVIC8hd6L49UxRyjmZ2ICoMVX9PhY3o6Ik1D8jNGs5wH3R/8MaRbx947xE9jOvSSSy4Z3J+mZAGNjXOZ38d+aq3S7KbQrQCrFHQYc06tu9IGoFHe9+aiiy7q9i73pO8BetjvBCT8O3VeBEQ40gIcfWUvemcEYLFK5geet0f1lb3onUCW07269qjbZbJnajM/yOLctMkdkFq6WD9BEEC8/UP2YJp925cqj18BrIIuQFM2yhh/yQ5ht3l/X9kLmyj4buxd8Q5BlejPhN/ZP2MBraGyF/oiwJMS+FFDV4EH++4RRxyxp6QlLXthd9J5xqrxfJQuoWvs0bFnl8pe3FuSy+DDEh3zjIgaRz/se2voyk9FK+mwKM+r0QPrBj+CljU8WEOT8FmWKXuZWz/S++QK0CaoEdngaYZ5jSzzz7Yy86Ov7AVdyQeZISvtWiwa+LFBXBCbAPBCBFBjGlEeQEifMWvoDH6GktRCad2Mf1E/EXeXNG8bgYZHkXFRSlvPNydZD+4FFEQDVJFVkUtNezT6IfwMJY48h2OoNtR4QnEDMzwnsqy8RalIaqCnDlyqwCkeitEGHbWxngtDJerqRF+h6lJNGQkaYzFugSYMToaiqESkeuUp/cugtSXwA2AVaXNTU4UpXFky6GqjUYLCaUP/HGTyDVceBZqbxWvBj7REIqfnEG+ljmXf2MeeBTqg0RDda98RAEaMIwBD77ehxbxkFOT9MeLZdciR8dicIfkAL7xhbDIR0q722w1+hHEE9KRHOP6AWADClEanNXLQly4bBrIsMN90GQMZ0bh1DCikMyMyGXXajOuxGmUND/EHwx/ASrcrj8EnAdL06ekARVfVR0PgR0m31jRrHQM/hmS+Zt5z66qp7wseUtcejeHCCcwzLsi13jXR3BRoIuggHT9+5n34BfAVDVTxAUBOBk6kTmvi6BmlWt4rwm3fyp0XQIp9SyaT/hIu7yPznG08znFeBfyIhnnAKOCNQEs0PMWzxpeWqMo4SzPESjRfJ/hBNuemTV+vCEGVMbqgD+DdOsVpDmkpcWSaOkEIH4TtA2AHaAtusPnGAAvyGo07AeCR0ccRz5uNjvEq5xXv0E/Bp/jYfAEgQ6f/hVPL1srHgPejCa/Aj95TcWJL8EkNv7FtgbZpD5sA1ukzl6AX+rFRzTcCY7LuZBnnDU+B2gJoUSacy2UN/X132cwPexM7AiAeJR+lUvZcpmp53f4j8zL0UY0+DN2RynUJAPa+Wh5cN/hBHmrpUqMf+Sr0rLJFARzglD9p+XONLAu28HUCfKtZg6mZH0C76F8T8hRgUOgg+y+7YBOa8NfQYN33NPBj3RSe8H4KhkIXcXE0EmCBkU5Bygjxd+6MhTHKGGfUy9JIwYr4PCHlnEltKjVTyh1zSp1iY5ilJRqhAAiZ78pKEGVlHKZdx0tTJ4C6dvujbMBlE2JA9YEDqQHoXk5F2oQoBT/Ulsp0ccyc+2zc5iztWwMgm6BxUpJAo7jyDWxO8CNds6ngB+CDsSBrx/pxGBnYuQERm7C/NwX8SKMhOT3HeGvofPuxZ/tkZSpvxzs4zdGUDm3JEdAND4s0ygTAb4zPOAUldzzHxrusHAHzyAa+ZjADKAGDDM44hWcZ8IPj7ihOeiLNelom8wPN0sankW6poeKUq0YOzDUa1kXacKw7uuTfrOl3wfEld57nbFp7ugWwGkBvH+gSoI96eQ4kw4Txw3GKxm99ejqcpFX10RD4kUbqp0YGx8CPIZmvmfcUnljHvfZge5JSJ4ACg9p+zFH1c0Ys+SLr+ECWJmMSgO90JNktACxgO56RkeA56xkyqixPRlKcuOA9HCB7GsCDIySYIPNHkMDeKs3dXua7MopEJDmqSrr051Ba5Zt42r7K0FWaJ7OJw2kPIofpz5RElfpkcTbRAD+KfNrjZSXI+rCfcjKB1PE+Zaul1GkArTGyFcyVPhXckUEqaOO96PrQhz60A/fdFz+jf9APzQCI5kiO8RnaxM98G83mok1KLzaFjBf2grKQIbrgSf25zBEIRUewPTi6xqjUjW4in+wq+7r9XBYA4BAgRtdxWMdogw/xF1vROoQ9g9ZoFA6bMY3xqjHYw3wbWCGQhZ9dfje0H5NrfE/nAU7wMFCHvrSmnsWT+FnQxrgBwmwx/YhcY/wWpc6+RfdyTK01wML8jZeeBSQBLtnOZEpAAE/hE2sR66gs1HNxepCsXDxuTHi+hv54U+lSytfmS/Zq+FWA0r7A9lW2iifMibPNpkiPcO7TdUO8zn4JmQtZol/0cRm6+uTaOjrWG01ceMs6R+ZyHBtc4kEgmqDjGE1SucZ7+ISO6hszOQz9uC4d4NuOPw4fgjyTUTJib4gjcYdkmXzX6slYF98gJ+gtgwzPKv8XiPEzGbP4VKAX4Jjqy1jjkCdy4nk9ylz2kSFZXseeuqnvbODHBq0MZWVTgJ6HQqEEKfOIZufgh2ZaUhVtlMAPhkr07IipURT+QDGhkHlKb9QYSw2n0MM47kNqvdN3RDYoMwZdNGCFpDP2h6KpNitK0nM2IA6cDBINGxl0DIV0DL6XGuilVM9IbWRUAYkiw0TmizQvvUEoDxsBhZKn3a/qbAT4kBr/tQ5IiQVjDhRXNFhKUXlGFIeXwRvIvGao6+7mXJv5MeYI5Q3Bgrco5zFja+jZGvBjiLd9O94h3TaABOML41fjWaVa5JGDkUbN83VfhxwZC55gsEYjvRRgYlhxtEUTbZyMNM4Ww52BPRTlz7vox7qofcVracZVjfqMpmh4VcZWRE9rnnVPrRwwVMhxGuWi72z4QKwUFJRJQo9FQ9vSWIydvqKTASEioHrSpFkrpQZtkX1GH5IFkWARXfeX9LRxxEkPQ/IzRrta3bMK+JHz05gOrZn32Ly26vf4A1AH6OdQcezohLxZddxnXJwm9+TNkf0uva+v4XX8Pm3SOzTXaGA7tTH3VPpF49y8dGPqe7by/q2gTYkuHBdOkV5fMnHikhWk9Jb+i9Lb2E+mNh7uo+UYf+U8mPMqGy7swGiunze+H1vDOeg+xm/RDDoFrjnX7EKymtq86Ipv3UuW+2Srhm5j817m93E6HlAnzYI0Hpkqsqvt72OloXPQfJnxL8uDc31r7D1z0MV+BcTjl8Sxyb4ry0JjYAGiaC8wpyyPzW3K78fkacq7dtu9DfzYoBVlPEbXckYyZwbCCAAJ8IPhJHrAQbNJcXQpd2g4xZmnZVKuHB5RIo6AaFSa0suZFtni2EDJU+BBtEDUE3LIATQm4AWwAvILNVdOE4qBIU0xDIEf5gSs4YikR1tBNGvAj4jESSNOz3KH2jMqpPlFBD5q3/QX8TvRANEXzVSlsqcOzJjhXsMmpbKXZTM/orGV9GvjR/9IHTdfKH04sgwAkQ4KOdLa0Fp2AjpD0eO0lpq5DN0zB/gxxFtpl+q+cYw9y2jLs6TyzI+xd4hIoWfUGsc4bCaMWDTWM6YvTTV3PNchRxwsMssYjHRHQEfU5IvEAQIZAZFqzBgXbaRThpz+ABvojijXij4ZQEsRqSlXvM+7yHjtUbmp4wDAGJMD8u0b6bGZ5g8cAnxKhY6mXuSHfIhyDl34hp6jV+nePiewBH7EaTfkGLAdhmxfmneqp0X+V9VH6wI/0tT1nJ/Gxlwz7yl81e5tFNg0CtAzkVGQlwD7ud8PHWO6afNp41kPBcK26+unQk/aoznWtcfTr2eUe/db+Qj25b5MagERwYl1Z1nv3Suw3tk38GO99J30dsaj6KX0aFE1aZ3S4aTScXY4DZocASKAD5x/zpd0v+hdESdAeE6E0v2M7qjjjI1Z2pTNWX0kFFNTHhkfhJoDJVNCWptIRpzGEim8nCpZG0AMEWb3ihYDUTgJUnFLF4eDUpdmyMmF1kO4/duGEClixnDf+963ywxBB827IuVYJoe0OJFVjh3HX1olZzCtTfU+YzNO0flIRQcQRAp8mpLr/uhfEml+0ol9YyhFmANqjObhHYAGY5eWxxFTMmQ+sgWMM2hcSukL2nHczJNza27WWFkUJ0+EUaqxlDygBvrbMJ04E/WjMhOM5dBDD+3WcNmjgGM8xi4LhUMoLU9aLR5Raxv0mUJPUfU+3op08CHhKfGlxlRR5zpG96F3kK1oXCdFPVK6rYk6f/NNL+CizCoygg/Qx/fxOv4pzXVZOfJt4BfZl2It7VcaOaBFBhejCehHvpTC+T5e5vzjxbEr0qTpHieU0A34jA5aJm0S35LxFAQYG8MUObDukQYPKFFCF+myDBhrgl7kW0ooeaEXxnoUARHQWP1zXHrJeJZMorW0ZamnUeoQ4Gs0PkX79Khf7ynpaRkq+M77ltVHZDDnQfsBfRS6p6RbY+yltaGPc34CJkeK9diY44Stvv1pu097qeXHdl+jQIkCoTcFkWR3RTYCeY8+LXRqu/ZuCsSph8rKBTejTFMAU+a2vUzQcujZwQHUAAAgAElEQVTUl72bguufPTvXoQ72f4GX2J9kk/s5e7uBU+tfh3V9oYEf66LsEu8FcETKPYc+TTtMI3nKSyKlr2S8u78v/daw8pTeGqOTQZ2m/UbauHTDND147F2UvrF5zhy8py8NuIZ8NfPIUyIBIDI+lnHgasa0jntqUqJlhOj9kDtZ6xjP3O/MeWvK+1d5Nr4z5R3Ky4BAym4CcIxGusrAlKHg59I1lxylwIBsLJf0/JL8+a4raqxraIzvAESyPhzZyOkfk+8hp9m7vGdZ2auRg6F5AUHoHLpnDPTwHuuqh4gxA1RSR0b2j1KYsRIzwKjMl2X0dM0abdc9y/BTOtah/Wm75tS+2ygwBwXwtuPs9WoRcPB/YJ8AVJo+P8e32jt2LgXYwoBxp5PJ1MQrbFM9ZvLSyp07y509crYVu07PJ3s4m0BwMS913tmz3DtH38CPHbLupdNedsjw2zDXSAG8ARATbWpI9BoJvVjsKZfKSzeUnHCUNaIdynxa7+ja2+ekQJzeIfITR2LH+5XQ6AEi7TWtNZ/z++1djQKNAo0CjQKNAo0CjQKNAvNSoIEf89JzLW8TrdSwUP8GpRN6ESjvmKuHw1oG3V66ZRRQbiRFT+OsZaPqWzbYHf4h6ctKdaRB6n0hGqAUSFmE7ADRvWWzI3Y4aXbl8JXK6C+kfM6ai/zI/NGUDh+I6LarUaBRoFGgUaBRoFGgUaBRYGdQoIEfO2CdIl1b2rer9izwHTC1NsQVKaDZIkcM8KF/RLvWTwHpqvpGaP6oFMzRdI5PbsDT+mm/HV+gf51G9f3vf787MWDVEqDtmEP7ZqNAo0CjQKNAo0CjQKNAo8Bi0cCPxgWNAo0CjQKNAo0CjQKNAo0CjQKNAo0CjQKNAo0Cu5oCDfzY1cvbJtco0CjQKNAo0CjQKNAo0CjQKNAo0CjQKNAo0CjQwI/GA40CjQKNAo0CjQKNAo0CIxRwyo1TGVY9NnwTCK2c6xOf+ER33L35OP7Y0fW1l/43jrD+6le/2vU++uM//uNJp0nVfmdT7kMvzcWdmLVJfZ2Uvr7hDW/ojtx2vPp2XXrTGYseWE61cRz8VsqJtXHVnOS1HTRaVd6M+Zvf/ObiS1/6UncC24Mf/ODF2NHkU+fp9Jkzzzyze/9d7nKXxe1vf/upr9hz/1Rdud38MzTRqXNZmmi/edAJceecc04nT7lu3VQ9tOqct/r5Bn5sNcXb9y5HAZuW5q1buVG2ZWgUaBRoFNhNFGAUcUhb75/VVlVvLUei507uN77xjcVDH/rQxaGHHto1wd3pdH7/+9/fHePoNKOnPOUp3dHNr3/967ujoPNLnyMOgDnH6UZx9LSTjz73uc8t3vve9y6ufvWrr0b8DX2aM6LhPJDh5JNP7o663IQrxvXWt7518bGPfexyp1Jt5RjpHw3BX/KSl3T23N/+7d/ODkT08aE5/vjHP14cffTR3XTf9a53La573etu5dSrvrWqvPkIGQQ2PvKRj1x86EMfmv10P7b4+eefv3jc4x63cJz7ox71qKq55Tctoyvxz09+8pPFK17xioV/j/HP2DHyfQNf5pll5rIU0ZKH8Lljdt/5znd2RyGHbt1UPbTqfLfj+QZ+bAfVN/SbYcz8/Oc/X/ziF79Y3OIWt9iSE2UuvvjixZve9KbuFJuxY0JDKVCO6eV8dMZq7cVJOPvsszsk/a53vWvXxHCTojm183Dfds3FRmkz1gjyRje60eIa17jGlGG3exsFqikQTZ8dL+viqLXrshSgB9785jcvDj744MWd73znLSPPdu0b65ogBw4dn//851/GeWOYc4BvectbLh772Mduyd64rjmKsj7taU/rnKc//dM/7fQ4h7UUNf/lL3+5eM1rXrN4xjOecTmAg2H+7ne/e1eDH9ZBlgzgw/HWN77xjde1NJPeG06/aD2nkcO63XaMcbDpxpzXSRP9zc0lPmSLAO5cz33uc2cHXZYZa/rMnPLmZL+HPexhnc1Mfue+6Dmgh9PrlgU/VtGVtfzzhS98YfGDH/xg0hiXeWaVuay6Nn26dRP10Krz3I7nG/ixHVTf0G8ynqHKIjlXvOIV17J5labuuyeddNLila985eDGBfm84IILFuedd1630R9xxBGLRz/60YvrXe96vQ7RP/zDP3SbxHve857ueGCXjZJhe/Ob37xDmN/xjncsoPI3uclNJq9M3/snv2SFB+acy9RhSJF00ox1WEcUYup4ptz/ta99rUvT5gCIem7FtR3fnHte2zUHxqNjZxm4DD4OyKZfokyc5S9/+cudjtl3333XPuSf/exnixe96EXd6U+rpET/1V/9VefocfIBTd/73vcuo29/9atfLU499dROF5vbJZdcsi37xjoI+vWvf72b06tf/eqNc6Lmmu9UB+dHP/pRJ3MAkDy7Y28BP+ai/Zzv+cxnPtOlxgvkuIBQ2x2EqHVel6HDEB8u876temZOedsJ4McqdK3lH36KgOcUgGaZZ1aZy6rPNt26KgXLzzfwY3203bFvrlU+c04QCPHSl760qzl+wAMeMPrq2ADUlQ45Qn0oqVo6Tu+JJ564uOY1r9mlTB5wwAF70nn7Ps4gPuOMMzrQJL22G4VdZi6jxO25oTT/dW/Ey4y15pnvfve7XaTsQQ960OL+979/9whg7W/+5m+6WuWb3vSmNa+ZdE/fNye9YANu3s45APqe85zndPXkOwH8wE+caLLzl3/5l1tWEvCpT31q8elPf7oDkmXELXMBP6T2H3LIId3jffoWWE6GRAjJy3bsG8vMbegZ5S50vLVbR+S69G2ZF66+7EW/c6T2la985S7LT3ZGTXQ/sqWudKUrXe4Y7inOmPcAHT/72c/2ZndMNdCBguh8latcZXDPTWnlGQCoucg0cqz4skeLD9HaN4NuSnxqS3GH5hTvU04ku8ZV+94hXsWjwKj73e9+CzLPflpHSc4QH/WNbw49QNcDWFMeGePDIVp5nzUiQzWys4xe2Sp5m2pzTZW3KbphGTrlz+RrXcM/MrYB8zLRasGPZZ6pmd+YPql5R+meqbq19ltTeaL2vTvpvgZ+7KTV2qKx1iifdQxFBOPtb3/74u/+7u9G66lrwY++cfoO8OMDH/hAtZP70Y9+dKH2b9OcrmXmsszaleY/dSNe5ttb9YyouZTZF7zgBdV8sVVja9/5fxlbOwn82K4106yOflN7f+CBB04eBjpzqp761Kd24LCrpG/f9ra3dRl1Sm22a9+YPMHCA//+7//eAUZf/OIXOydJbw/OKjAUCPTyl7988ZGPfGRxz3veswNGlMfIDgGK/+Ef/uHiHve4x+KnP/1p57DJJKRH3HPRRRd10Xg/018jbSIok0r/kIc85CEdsPHhD3+4WzdZO//5n//ZAfRS3L1TQ0v1+OrAh3prWD/3ch41MdXXQynrs5/97MXVrna1LlvH+GXtAa2ULN7xjnfc0zMhJY/AgDkC07zvbne7W+e4p/cz0I2TIyJD6PrXv34310c84hFdICOcTbQBovz+7//+4ja3uc0C79z73vdePPCBDyw6pEAS9JGledvb3nYh0+Gv//qvFzIulUAA6YAyaA3ow4vmZf3ocvONa4jW7gm6mbO1/OEPf9hlNJEDTSbjW/gjyg2G5gScsFZAGjxj7fCXMqNah22It2VBsJXYJGwTdHzCE57QAa0Bsgw9b01jTtYQ/3vPrW51qy57DOCGj8xRgMCaKvd54hOfuAd4UnYgYIBf/QH0XnjhhXsyh1MZUVrsO+gRshQ/C372PvxmHWXiCu64x9obax8fkg90ADTjvbT3jPfRZYcffvjiBje4QXfPne50p07ejMP6+IOH2DhkTqab8gjg1/Oe97xRW3Sr5S10sYxb8lYa7zLyhl8C/Nh///27Brp0u3XlMIcOGeIde481THUlwFbJOjrL8D7yyCO7xqr49LDDDuvkGoiHz+wjdCbwXfl96NPQnex2foJspzvc4Q6d/rJWyuatf9819Iz7AYcf//jHO9mURf7tb3978Z3vfGfxute9rpOBfC6eoU/e8pa3dI1nzQPf0Xl4Tb8O/Co4akx0o3eWdGMt+JHSPfTQFB5elifm2mM36T0N/Nik1fjNWCLKQTmLBBEaUQ+GLAPE5ec2f1eKZnPgbD6io4yMiI5EXbb7RU+8h7GlvCWv8w0jlqFiLPHMspGWILExqNlnXNzwhjfsFGs0T3OPzZzyedWrXtXVVQ9dNeBH2h/EnCPaUgIMzJXCc+2333577ocYU+iUWgp+9L0/XztKMKVf+vu+KARlb7017LrOda4zGhkrzUUUgvHG6GVEpBFFSHWsvbHhhb7oYNC/NH+/T8GPgw46qOPJvv4raEXxyhxgQDFKxyIwyzyT80xKB5tk0JzBko4VPRjUjPgSKBZroy+NtSnJFqPRu3PZyr8ZYy2NscT/eEhNtfEopaAbGHbWMeYkyujnrr4I6xhta+nWNwcOVapT8BueNg7jQrdwqvvmODS/AD9e+MIXDs5viP+nqPxcb5bWtu+d+bPmnfIA/rCGpTXqe6d50VH0CuMUTfOL00VP4Qn6dOqF/p///Oc7JyHWsaRvlSJxXDg+tftGujY5r0wd69z3B8DmvX2ZH30Aj5/RHYxQTnPQX6klR51B7LKvcYA1p7Ru9KqSO45g9GgBCAArOHPeq7FhONr2TY4to7oEfkQZJANeBgujnKz7JmOdI8hRmBrdNRZ7TV9TUz8zD/TSKJFel14OyInmk5FRwyaJcXG0H//4x3fgBue276KLv/Wtb+3Zd6PhH+cJXdgMgASZmzE3/IVO6GscdM0Qrd1j/2PvsJ3e+MY3dvvEaaed1q0dB4eDnQP9Y3MyDjxx3HHH7ZEj60sHzgF+cIQ4iWjI7vM3nT+l4WfQDzhn/sAB1zHHHNOtC+c65AD/PeYxj+nAIKAWoECTUaV9wD8XvgLA2CPjOfznHroi5Z+cp/77v/+701f3uc99unfQtfQYxzjKksf4MO09Y3yAmlS+6E1OMjm1tng11hUPWitrz9l/+MMf3vHCUHPb7ZC3mvGO8WZJ3mIN8SfQw7rZt0KHfPKTn9wjUyXeAVKwAXNdqbT9yU9+cgdcsO9TGgOa4xStkj7Ff9FoOmgAnKqVpaFnQmfTWWQUn4T+to/mc6ELAa7ujSxhNhn+NSYn5bhqdOPQHtaX+dEXcFw3T8y9z27C+xr4sQmrkIxB+iLlcOyxx3bIJmG0kXPKoKJ+pr+CJp0cHxuzzQ56evzxx3dGESRS93WC+drXvrYzTPVncB8jTZ8MmzknlCFF8dhsIkWaoDvCTgmKb9oAGQj+UATLXL5PKdrYGC4QYEfs2ZjCwA7DE8hgfENXDfghAmrMIhOUNmOJEYQ2NmZ0BXKIMvgZGlP2nEjjYgCgHZoHIMMYZbyIXDE00vfbUDgNjAiKPKWfviMUow0DTRmjHNWoK4+GXZQw4wIq7g/jueQo9s3FuPRDsc7oDWR43/ve1znijCPfEeFAE/MWVRHlwD8MjRSMQn80LM0fv8Q6iGx5F4cJTxkHwIhxAfQQzRRRUmbCQPFe0aXSiQmlZ2w4IlToiZ8ZJwwccmA98TEDTTTk3HPP7daTYW4jZ0hz7GzAkSYsqmscoqG65aOV9wAPgSX4nSGBXv4d8sCoFQXBH472I7N6IDgNwrrjKw66NRfRAK7gQRGGtFSrNEYGWl/0Dr3JNRDgqle9ardBewea6y1hnAwV+oHxRsZENMi09XGNrUct3QIIdD/5IC9AO3NEJ5HID37wg52c6K8CiENbhkHJYCnNj1HqMm+AAf5igJPbs846q+ODOOaRkd3H/0cddVTH+2ghcm3dGcgiaGSBzDO4rZtv+L93jq1tSU8B+hhrItF4j0PKsRX9xZ9Dc+h7JwCJPmdc0ZnGpyk1fs6BaUaTaHXp9I6pOrxG39bsGyVeoRfGwNCpY17m/mXBDzqU7ghdjRbW3TpY9zCEwzkju3QT3Zo+xyHgUOJfso0fyYx3+HcOSuVzZJTb/8l8mmESjgb+sQfPDX7QO2Q9dIx5+1YAyRxYa0xHBtATTSDJAbkugR/2an/oVXxOp13rWtfq9HFpHjIG6F1joAeHaE2f0rX0FT0Wuon8oiM9w1bKnY6xOYlKW0vRY/sjm4C+se/bC1e57GPGyh4J5wuN9Pqxt3Hua66gH5ssXYM44YINEaeohIPIPvJte461yPuMlADCHDzLgQy6kl0UPGMfYwMBeKwhW6EW/GD3GKO9wPjSI4DZbLIP2A8i8bGuaBdzrXWut0PeasY7xpsleUvBj7zhKbvLHsoGIyMl3gm+y/kg1wnxfN7Dy3N9+jTln9r1SWVg7BnfpScDnE6fTecSdgidke6vIR/0hmwRIJo5j+nGITmdCn4M8fAqPFGjS3baPQ382KAVi87dnDfKRcqgzY1DF2AA4ZSyR3nZEBj/nAmGI2XFICCQNg732AQILkEN5UUY73Wve3UzB2xAwDnGvuM97pfmFZtQ3zimkA2KKu2LYRRRHxsnRyA2IO+LCAGnmgMydNUY457vQ0nzbAn3oDe6BMpP6dh4bcg2e7/va7TY9/4S/TjEEQ2h3J/5zGfuoXGkDkfUJoxwBp+1KV35XJy8Yh2BKlGvz5FDfynGeCaMTpFpgBmeEvnhSPVdpU0qpS/+jLU1B4Ywo8MGICIneheoPeADj+PPvqhK1DIPPRORDc62zZgDAQwEnOFhKDx5QDtrZw2lQZuLjWmfffa5XAlFvjkHT4rC2tDMIwBCQAbAJSKL1gHww2HxveBlshMbZF62MTZGtMsv/MMJ4gCbZ3oyBVCOkc9JBg6JLhuHZzgd1kPGytB6kNEpdJMWDnwCdgSfogXHHN04bkCicMTGuq0PzS+MDnoS7TlAdBod6XQO3xjjfw5Y8ClgEdgH/LCukS7OGSILIT81a1srn8EDQ3MovYs+RmvOjbkal/+LiuaZcuhsnXPDf4re7jMch3osje0bQ7wCeN6E4ymXBT/GHDu0TA1ZfEfOgKIcCvrIJYJvTwcWk3N7BAeTgwu0IEtDjXPJD2A2z17L98u5wY8U6Ii5pj+z39OVgH1y65IZIXUbMG1/6rvoNw44AJItY78AqgNQ6L/SPMJmIcf2B7ppiNb0CIA2LWnJx5Pv9WNzkgVDx9hjXeyH0JWrZtEKJqEDmQmQHO/Yl57+9KfvsfnG5L1EP/zDVshPthEUE2ATUDA/Gbx5htQy4IfgDHuA/h46MrkW/EBfdpCx5uPz/nSt+5ziMUc56Lod8lYz3jHeLMmbeZV4In4uywpfsyOHToXJ+YDz7buxX+Fheze7DGAbV98a5z+rXZ++PayULdLHt+mY4gQj+5hxAzTzMvh8D+yzKft+VpLTqeBHOrecRqvwxJge2Ym/b+DHBq0ap8WGYxNIkVUGe6Qv9znbMQWGm4vzKMoK+Q7nR6Sw79lAK0UkAvEkwP7PgZIOOtVQykkKfZcWCVAZi0j4tmust8YQ+MGoYuiIFNSAH4wyc+X0xBF2DE7ZNxS1qMFU8KOPfuk6pqCFqB5DxoZt/pxYl2i3dRyK3ubgh7kAH4ABaZZOimqLQE3pnVADfjB0Y21ThW0d0E6kHSrtAkRYX1kTfSBXpFOOPSPzhQHGeAYAAgUjesx48w2ZU30lVH39I/o2pRgL5z6NlgRfcfL9zjpowJV+L99M82+OjbFPNTEgbLy+CcySbSSVPObdt4EHYCoC6f6h9cD/U+gm9ZpsM7oBdS5AEX0F7NIPARBmzBwWpVF9oE7MdWh+Qb8U0M3lu4b/fQMwIPpH1vAQPgVc0Xei7ox7/3bVrG1pG8nls2YOpXcBKxmcdDnwT2YHnpSqnh956Lt4YciRmLL11YDNY/vGEK8EeDVlTOu4Nwc/gGL0FefMtYxjFyUqfeAH2R1qrBqlmJxO+5PxDJU1MHDplXWCH+QPnaLxao2BXxpXzRpGuSw9RmbpFPsbIGQM/FAaRp9xhIdonTvEfePqAz/6aJ0+G+WFkVkIjKR7hgIaNTSRweZKncYIauhzkWYcDb1vDPwogUHx3HaCH318GJlVAS72rfmc4Md2yFst+DHGmyW+GAM/BPHYpPagKeAHnQHoYE/bX+kztjpwM80AXgb8iPL8oUbCOd3yZ2rBDyAIP01G2E4DP5bliRqdtNPuaeDHBq0YRQBRpSREcEXvOFeinHFsIQGG7EvzjhRTU7DJSnvnMDOERegY8RRZGFcl4ITQq29lUHB+ciWwKvgB9OCYDkVVYhnmAD+kvJorh6sG/PBN6cQnnHDCZdIjbaAcIJkTU8GP9Jz7PvqlTpGsi6ixDIAg6AEQGepQnjtXpciInys1ssYyAjhNpSZ3uUjUgB/pmfOpkS/LQ1YIcCc11HyjrzeIn8ea1TxzyimndNEE0c6os/QOBqa5lvp31IIfpQhD/Ny3GbJ9vVfGwI+xMfapJnLOEZKObT2jCa/1DPAs5b2UnuTBhj20HpzQKXSLtM4UOIxxkx3gKt3iTxzHKPMmUt/zOQ7NTyQ8B+1y+a7hf84UeeMQyYQRgZIZIxrIWAaqOT47rpq1nQp+pCfWDAHa6Xs5N3Q6Rwq4RH7wnp9tCvgxpPfGeGWOEzBW3c5z8EO/Go5mBB/mAj9KZS/Gr/cBXpcNo6Qpji7VLwvPAozz9Y55B3jYV/ZiD5bdlAZW8tT2Ev1SuQJ6AGDIiH/XgB99Kde+hd4AZg5V3wXsUJoQ8w0biZ7geJRskwB8ZX3IMuwrewlay5ygA6JMJi3JS8eXy+nYnKyXTIZ4nzGjFTtolZOEALWcbvRXmplewF88Y/3jFLNlwI++shfvQX/ZwvQXPpRtEkGysEPR2tzTOdY4tKUsCvJgjcjBGB/mZWXK7PrKXujMsA1qwIQSDbdD3mrGO8abJXkzz5JMRea4klz7zphfkOtKz59++umLJz3pSV2woWTb1vBKTgO+Eh4p6cXUDorsiPyZWvCD/cAHA4j3lb0oO49SsBrdOCSfc2Z+rMITq+6rm/h8Az82aFUgkaKzohXQexuM6Eba3IzQS4WVUp4exxmblXrycDJDmNW223hFsDg+qaPqm5BX30szP8ac9ylki/rbaAgXz+bIa5QKhHM+9I2hSCSFQbH2NSnzztyZKaWhoZf35OCH+0U8KNo+x6UGPErHwLiLrILUYECPNMLWR498LpxQG3s0CEsNEjxijSPzQ5+PmmZROfgxNv9UYZsDAxvQkqLkNpA0oprODWBS8wyjCE/hF44CgzxAQl229aDIMz9iTfsc6ZQPGFqAAA6xzdopB2mWShgC5C0yP/IThMbAj7Ex9qVGm69yDD0jons6gNS6amzbt4GH/AH3rMMQbZV6TaEb/lNCFz11UtmOpmFSvUV2GDzAWY14S9lMQ/OjD8fAjxr+1/yXgS5DhRFofRnCjHrOhPr39JSUTQA/otGj/jLmKHoWusdeoNcE4DrKshh2APK++uUpujvurc38GNo3hnjFdzYB/DAOjiUAzD5pPsqM7LmuucAPe3pkrqUNIzmX1lNWl3IJ2YLRTFKvCCVbABA9avqutBzQvl5qVhg6HSAafQ6G+IJ80B90pBIdTjY9IXOqxsCPcQXoE7pNNpA9ruSoe7cmpNF40RjpebqFAxLzUHIY8w2ARINF49R8c4jW7CX3oK33RsNT30rHl+/1Y3OyxoDe9H3kEhCMj/SyoBv1GjGXmhNajAmw473KdPOeWQH60MlpmWZpbaM8KEqt4744VjZtABvflslr3DLP7Hl0TDTQDIAuz7iwDo7hjUy0aNCKp+NnsmWj5DJKsEMerBGba4wP04an0eRWCZn92xUl2E4PEmhC8xowoUS/7ZC3mvGO8eYQMNYnU9HwFO+GTJV4J2iV60q8KRtdT7AofesLgNWAH/gHrwAsAdOyNtk/aZ+jfM2GngnfIwftSnMRLFUuKzDNFnPZK8gRYEhmiKtGNw7p3TnBj1V4YhmbYdOfaeDHBq0QI4BAUUxqVfuQUU6XjVJKeZr5YVOgWKLpWKRAQidlgahTs0EBBBh30fPDBkGJMGRCYGucd46bzSyvCe0jZ3TEpuiM0d+MeUaBUolwNGyEUOU48mpoaUrGOAVkQ4bulsCJ3JmJLuMiY8AAJQQ2SY6aGmXOUhyjZb4RuUb/OcAPIFafMrVZaJonu6BkGPX1/KCAAV5hNOdKOegM/KgxfON+IE3N/FOFLTVV9A5/2jRF2l0cCptsnISQrrWNaOwZ/C1LCjgB8PBvfRSi47+N2aYoG4TjYk3xod9zdhnhuSOd9mFh1ONvz+JTEaQwYvs6n9c4yHm2ydgY+3ogkE00DOMQDfEHACTADzwZPT/CETB+9AfqDNFWM+QpdOsz/nwTiKv/ir/xTJQeoZPMkhL4MTS/GvBDpHWM//FaREH0UBANBwzSf+p46ccAEdxbs7YlXVUqe5ma+RGGGx1uvPg5ykjIEoeErgqgnIPodA9yAVTAJxxI66A8q9bRinnNAX4M8QonPwXzt3NbjuxK5VCAOsfF6rMBmAOm2i/oTQAFsFD2GeAMkKDhMafQfX0/A0R6L15jqFsjTiy5szb6YNHb0auCnqMjNcjUkNnFuB7qGaGhMbmTeWWfxx/Ggm/oDk6mUilyCOyzBxt3AMd9tDdne6A9lW60VkrYOB3GTJ7Mi5Nqv2GHxM9irjEue7+9FpDnYn+U5mMvkTnKeTVGcip6LKMD4BeOmn0GsAtIAPy7j05M+6OUaB29fWJPAdLaV+iSACic0uO9eo/InjMnPViG5iQTlz4DzJgjGUZ39hta4wX2hvUMR3yI7zlmgAa0TfVc7KkcUzxirwVQ0YPoZpx9F50RcxJks1eaV7zPfgXwkmlmjPYrvEPPAF3sg7L58Jo9iO6RcQIw8XPyQNeYK/5hk7Ft8Y1xskkFGPANm8197Fv7BRmwnnQc+5B80Hl9fEiO8Ai6oDla2x+9z/aD87wAACAASURBVJrba+gXABcZ1mDXN+l4NPMN64oG+u/QzbK90p+xoUvg7FbJm2zJKeOVtWZtpsgbPiFTACNlrN5BpmKPsTZkaoh3PJPrSrwoSAWg1KCc7LKxvYcdyi4DbtFJY/oUT7F18Dn+lelknfFgqYG+eeHXvmfihCTfdtFh+A9fleaCl2Te4pHIEjVnz6IXm3mKbszlU2A4eDrVo+7L9ZCf1fLwsjyxnfvxur7dwI91UXaJ9xJODhdFm14UN2Ukas0YAHzYQG0OoZSjMRgFQ9Ewugm1zUhPBE4cJRinvNjMGAyUI+OK0BLYUFo2apsXBRA1tjYNm4Nvij5ysAh4KQqVziE1EigWxoRIJUMi+hVIf6XANOssGcKhFGxyFA/FmXaPB8q4bIQMfGN0H2OL0+sCXjBObYBOujEfaa9xEgXFavNm3NqoXWjASLWxMu6ARQzj9P1+Z+P37iH62XSl2ccYGBzGYa04ppGNAfxgaFinkvHSNxcRbTRkqKIxWoTxKKsisiTC8E0NnhLb9s0/NQjRl5PAcPQ9qX9h/PgOfrHR+RlesNY2rfyY5fg+B7rvGUYpGqGdzZM8MHJsnjZmBjJ5saYMJWsqk8pGLt1YVF/Ux7sZoiLoZAFfky+AiI2NHDFa0dCc8JA5eT/6MlzDEGCQ2KhiPRmbmrWmfGA81jz/ZmmMpQgGY1pEk4zjTbTW28W40mbF1gIfGRuDUoZKGLUl2sZ6yAKbQjeZUXG0qhMOAC0MVnqHESrKg4+VkaG7f5fkuzQ/ci6qx0CxZvjNuppfyDcao735lvg/nCzySR+YM6OXY06nAl7T8qyateUIB21T+cHvqXziMTxYM4dcDu0NHAbZAOqmObbKnzh5spg4LmhN50UfJ2sQusSaMhrpGWtbm2VhDoBZwCI6W1POMp1EFgHDqYE4tm+UeMWesAmnvaT6x/7J0S/pqCW2+N5HrC1dJhsujhxPs/7wJh2UHtde8+04VrnvOPua5/N74uhmjnV6dPrUd00ZV2TqRb+bPFKcpt7TgdasVE4ZDlBO63z8U8YXz/Y9E5mt9J5x+XuohHUqHbfqfvMYomvwRcwPv9JJ+RHrfceGW9/g+ZhPnzykc53Kh2Pvm4uOy/DN0LenzrP0rlXGNbb2tbQzBoAloJENGKcKskXsh+y4ZZpee28fDw2Na5lnSu9LeTrn91rabMd9q/DEdox3Hd9s4Mc6qLrkOyGejG3NI6PZXjTiE12RYkXAlhXsNEtBJMkGlW88Sw69+rEQuj5DDnrJQaxJ16z+4MQbGfJ9G7fX2Ahs7OtUcnNteMYbc5lrjVedv41uqkOxzDP5kk+hQxhKnMPc6YmxrGr897Fk7RjTsh1gZS5HkbVFhxjv0FjHaFs7ptQBSA2RcOA4kNYdb4/Jztj8pojz2PjRz9jCECPbHKdVT2KYMsap99boB8AiEE/WR94TYOr31nX/nAbousbY3rv5FBjrO7D5M2gjbBTY/RRwmIPA5hve8IbLBT4EgPyO7bIp2X+7f0XaDBv4sUE8EOnWDNc0CiYDQJ2cXg6i0stetY31ln3/Ks8FMiwzZahp0SrfaM82Cux2Cgw17drtc2/z+38UEEUDgNSk0jeaNQrsZApEnwip57K4Nil7aCfTtY29UWBOCgi06Gcn4CBrOspTIrgrY1p26rqz7OacU3vXzqZAAz82aP2UrkhJVtetHIQiUBerAZqSilVSg5V1qJWVcq7URdp4ehTqdpNByQdwhsG+yZHX7aZT+36jQB8FGBFKwRgYASQqi0t7VzTK7X4K6AUARNfvYBWgfPdTqs1wp1MgSrJiHrLKohRrp8+tjb9RYLdRQNYikEOGt0xQQCWZFexUUh8ZmLtt3m0+m0mBBn5s2LrEufDq1pVfaAKkc/aqgECUm8R056oDnoN8+pNo7An4GGpYNMe32jsaBXYjBaIcwt8uhsRYiclupMPePCfgub5EGtYONa/cm2nU5t4o0CjQKNAo0CjQKLB3U6CBH3v3+rfZNwo0CjQKNAo0CjQKNAo0CjQKNAo0CjQKNArsego08GPXL3GbYKNAo0CjQKNAo0CjQKNAo0CjQKNAo0CjQKPA3k2BBn7s3evfZt8o0CjQKNAo0CjQKNAo0CjQKNAo0CjQKNAosOsp0MCPDVpifTmcQa9p3QEHHLDnuNu+IartP++88xb/9m//trj1rW+9OPTQQ1vDoA1ay904lCn8uRvnP8ec4ijdn/70p4tf/OIXi1vc4haL3/qt3yq+WiPTs88+e/HNb35zcde73nVxs5vdbCNPNIieIz//+c+r5jWVluj2wx/+cPHFL35x8bOf/azTd1vZJM0xz9aLbnZ87DWucY3LTSFo8F//9V/d7/7gD/5g6jQ36v6aOceA173+G0WYNphGgUaBRoFGgUaBRoEdS4EGfmzQ0jmR5cMf/vDi3e9+9+IDH/hAd+b11772ta6D+dOe9rTFU57ylG60//d//7c47rjjOifgkEMO6RrcOS3l9re//eTZ9L1/8kvaAxtJgbnXto8/N3LiGzwosmtdjj/++IWmw05nKR3vBmx6/vOfv7j5zW++cFTcO97xjsX73//+xU1ucpONmyGQ5qtf/eriH//xH0fnNXXwcUweYOXP//zPu8df/OIXL251q1stHv/4x0993VL3X3rppYtTTjml++6HPvSh3uO40eBLX/pS13RUB/u/+Iu/6L7liPI3velNi/e85z0dUL0JF2DjZS97WXdCEL7ad999LzesmjnHQ+tc/02g19gY/ud//mfxO7/zO92fvsvpBhp7O73t937v9xZ/9Ed/VLzX8+gpsEGm6IdNP8Vk3ePFi5/61KcWP/jBDxZ3uctdlrJ1xtZwK36PTgBcgasaPtiKMa36jTHeH3s/u+LMM89cWOMHP/jBe5o1A1TJzZWudKUusJfetywP7CQ+sv+75jj+VfDE3pTT2N7qO7/7u7+7kUGVMd7Z6t9P1eNzj29Onph7bDvtfQ382LAVYyABOgL8+O53v7t4xStesXjQgx60uP/979+N1ibwyEc+sjvS8OCDD158+9vf7iLCQ8dacroY5YwuoEpcfe/fMJJszHBKNJxjgKu8eyvXNufPOea+7Ds42oABjuZWXXN9813veldnjAyBH+ecc06nC0488cTFNa95zcWPf/zjLiNsE46EK9GBrrr44osH5zV1rdDhuc99bueky7pwqsmxxx67uN3tbrd4whOesOd1pTH96Ec/WpxwwgmLF77whSsZkr5L7770pS8t8hzj5DnPeU7n2AT48YlPfGJx8sknd/+/8Y1vPHX6a7mfzkDPr3/9693x6le/+tV7v9M35yFdtY71XwsBZnzpN77xjcVDH/rQLhvp7//+73tPLONkoOVLXvKSLtMrlXtZTRxIJ52FbEcmDZ7+3Oc+t3jve99bXKNVpwIIs6a1TtZ2jNcYv/Od73SBHn8e9ahHrTrtbXneugpasd2s+RgfbMsgJ3y0hvfHXkdnnnvuuYvHPvaxnU6K/fxtb3tbp9/f+ta3diC3+84///zF4x73uA6EXoYH1sVHU2VojCb2+qOPPrq7ja1w3eted+yRwd/jNaAb2gV4T+YB4G94wxu6/enud7/7St/IH56bJrMObsmXDenxJV95ucf69Kub5uaJuca7U9/TwI8NW7ka5/I//uM/Fg972MO6aGKt42fD5UC84AUvuAz4sWHT3+jhrJOGq7x7lWenEryGP6e+c5n7RdBkRRx11FHVMrDMd9Jn5vwmZ+ass84aBAk2hdY53YbosA7nFx28d8gBHBqTCLpsute85jXVDl4fr/zkJz/pDG4gRknv9oEfq/Lddj7fN+chfbOO9d/O+dd8G404Ebe85S07B26ojK2PPr/85S873nzGM55xOYADz+PddYIfX/jCF7qMilpncrvGG7z4J3/yJ9VjrVm/7bhnKh9sxxhrvjmF94fe12fTynp6/etf39mtt73tbbvH5+CBOd6Rz2WqDI3R1j5i7i7zrwUmp9J4ncD83DQZo9lW/n6d+1xJv66DJ7aSZpv2rQZ+bNiK5A4PhicMsjqkprlK4AfEUC8B2RwijFe72tW6VDaOgdRrEeTIKIlp5++PiJPfSzf81a9+1T0vRZ8Czn//27/925ehIGRUbb4UdRkmqdKGPstSucpVrrK4whWusPCsiPYcV+m76fykJEcaZaQnD403d3xLNHRfifY5vX7961936xn09OzQ+vi9MYp66Qez//77d/SLa8ra1tK5NBfPz+mQ66GAH0Q1rnOd61RnNKCp6IUIe16CMLbe//u//7u48MILO1nab7/9elPPvYOMobNxBd+Xvhl0HZsP/g9Z+uhHPzoZ/MAH+Ddk07/32WefPXrBz2MM1772tbuxh3yuKtcxxyHauyeMAoabyE+MdYqeyPk0BT/oNHKAFqETh8ak/wY+sZZ9WTZDvB6yFzT3TY7XFPAjerx4lj6ld9DFO9HEz/zbHPx7FTrVyvf/x96dwHtbjfvjv4/hxzE0HUI0kDljQqWiaJZCkbFCSVJJhTjGSpSpCJXIUEQKTaSSSOQU4ugU5WQs8+xwnPN7vdf/d+3/eu7u6TvtZ+/9rPv12q9nP999f+97rc+61rWu67Ou61ru69LjuZzV+9ynq4aMv/6LDiKr0m30f+21114hwq6bjGaRSWQKAVKPwJkP8kN0CX04lPxYXu2dhdM6ypyZ5r2jysE0370QnzV0Q28aMjCNZ9QxHHUOLY8xGIrxtNq2GDAZt6+zJD+69Ou47S3fuzkChfxYYFKRO5frrLNOde6556Ywa+kqDCQpL8LX7DQx6hVMlPvOqRZS63cpMnaL5PeJ9ECGnHnmmdUpp5ySQpyFZAsf5xzVny8n+aSTTqrOOuusFMortJyTKGT8iU98YnLct9hii+r6669PkSfCyaMGgdDFww8/vDrooIOSQ6vdUnV22mmn6rTTTktGrtxlxIh2yNusG1zaTGlK0RHyqM7JhRdemPq76667pv5Q4oceemi1xhprpM85q03v3W677arzzz8/PWuVVVZJuwcc35VWWinVXPCcpu/BD2kUl/DAq666qhFDRjvCqQl7bYRTG57Cd7Wx69nIgaOOOqo6+OCDkxP+hje8IY353nvvndrY9t362GqLwplHH310qjnB0N5xxx3TTsr++++fZMWz11tvvda+CMvO5RP+nHj4ItssCIpQGq/99tuv2nzzzZPcuC+/gsGG6z777JPyff0ceeSR1Y033lidfPLJSQaMPRkiowceeGC15ZZbVrvvvnsi9YSC++5xxx2XCkty9rVBXnjbeJ9zzjmJRNprr72qa665JrVX+sRGG22UmsfR42xccMEFKayWoyo8ebfddmt9p3d39Qe5Rz68S2ra9ttvn55/6qmnVuZ3W9qLHF199HdzxRy0o3z88cdXl19+ecKW869PCM211lor9Zs8mnPkDo4HHHBAyqGeZF7nYxftqmMfxT31U6QFvRHtMJZ+tM3Vpifq88698T59MSYIAk6z+QsDOrGtTfe4xz1SW6QiuMgT0pGO9Jyuees+smScYCgd4YQTTkh1P8jI0MiPXJ+RYzro4osvTrt65GsaOJlH1oQjjjgizR/ziNz599prr03/eg8chJXTobAjS+ZqEOKImq4+qynVpauC/OoafzpXOLu1i05WB4U8qGE1jd3NBbac36w5daOZziELF110UWN0xzTID/rJJgYCsJ4yZ+6IVhF1MoT8mHZ7EWEI6aa21cHrclqDzLNGtdVdmW/ZQHa7YtMqf/+ocuC70UcbR0PnSuBbJ1a7cA9y1ne8EyFbJ2X7sAzSN/ofpH/b94Y65qMQF0Hi1vs+yjP6+hlr1JA51CUPQ94z6T1DMY739MnbpHolZMR8HSrPfW0aF6NR2zIN8qMJvz792tW/NnkfF5Ol/r1CfiywEW6K/KjnkNeVGOOXM8uhi5xjRjdH0Xfl8jGiONFNkR/152vDJptskgxTBhHFgGRAoMT3IxfcO9xz0003VXvuuWdyeKIIoedwqI855pjkwHEioihrV0icsGrP2HTTTVP77fQiCp7whCekz/WXwYicYey0vVeky+qrr54cJM4BDLCqvs+Z5AQ3tdf3mnIsmzAcgn0bnjDUD8ZM2/jAW/84JbDzLP9X+FKYtWuUseWY6Lc8Ut83tiJajDfio0+O6vIZ/eeQc2pWXXXVRKTII5WWgmiqX9oL48hljVQBDprxjQUAUcH5VxuDU6feQhjvgalxzR1R7Wkab6QMUg55iBjkeCG+zBkkHgMJxkgi7RO1hHhCuJHxfffdN2EPp/o7u/qjzXBAAPkXgRHzSVRCV82PpigbZN5WW22VSA9OvIKVW2+9dXLMkZzGL2r/cLZ9jnjgDI8zr5vUYxsO4fyefvrpN9MTiEypel16om3e1dNeAj9YRl2NtjaFbGlbjnXfvDUnkQRkOmokXX311SnNynwZSn54b5PRyXiaNk6ISPoEyY1oMv5IhZhn6ntItUJcIU7r8uX/Q/rcpm+GjL8xQNQjc7WBDkRgmhtDDeBZLdmIHeSweakt2267bSL7kVV0kvmGKEbEIY0QZCKBYGost9lmm2VkTCoJQhL56Af+yPcodGwTAGFlTiMnbCpwBDbeeOO5fP/QLcgJhCaSk+5/xjOekcjrnKSv4wLbkFVzxe/596wtiHmkOALYhoj1VB+9p37JOZ9WexGPZBVBSTebZzYCbJS09anJaTUuIvKQu+wBNSGsReTY2k+2jB89YM03porKG2MkuhoINgqQ7MbaGCPs8+hKOJANsgsD+tXGjXlkbtv44NwbP6Q/QoneVbwT7sYQ7gjH6FvuPPXJAX2HdKXfbQCcffbZ6XfPyCNnbWpYy7yHrMFYHRonVOkrW6oLd/1nP6qjhaRF0iNO2/QdEpp9V5f9yy67rPrc5z6X7MKoDwSzLoKzriPhbRzYid4fxFxdBrzn2GOPTTrF+CqIDRPErr6y78wXGyPsJiRO/RmjjG29rt6QOWRc+uQhn2tkic2MqDYPI+WN3vGDKKXrEds2HWBk3tKp/nWZF+Sc7Nu0FI3NhmLTR10VesfmjuflNk181+aLTVfjTJ7oINhOqlfIs3dap2ws6YcUJz5GWyT40DlQ11l5H+FoDVenxjxn65mffW3p0+PwoBfPO++8tMHlPeQs5kZ8FlF9nud+xc9tHKtp5h5zzng0rQdspyaZ0F+6jbxbQ4y1OUGn8LfM+1HkZlZr60J8biE/FtiojEN+cOgtDowmO+QuE4FjwOiyiIziIGsDJpvyDAfbQktJhaNYX0DCKWNwc2JdFmikhQWVYhD9wRncbLPNqvXXX7/RMfY9io6hQSEzivSPklTs0ftFkFh0GBqMUM5g03sZPgiDJpa2q73xvSanvU4gDcG+Dc+8MGTb+ETFc8a4HTJEACMmLww2ythayDiijF3PYQRyOslNjGmXHDU55BYTxp0xQ7QxmhBWdvLrl7FTxNPiYFw4mS6GEYUdZJCFmuwgU5xoFIZLPK/PAW8qumlHy48FT/vIFsMBfowGubXaFzJeb3vTO/v6I9KJAcEAI/dxDdk5aMK66bOQQYaeMY0rDEqLsL+NM6+b1GMf9uPqibZ511TzA36uccmPrnnLUGY4G9s4lce7huycNdX8aCM/po0T59g8RCRwjI27yDwGL6eJEcTRDJ2eyxLHl+MwpM995EdXv+gGawB55Owy+DjAXU78fC7RQbzDCGGvXfSE9UvhRU4xJ5GhTo9aX131+QwDBQvdZ31y0a++I0otJ+J811g01fXwmYgl93PUtQeZaW3uK4ToOxzliM5EfHsGfR81FEI2OU5DIj+ir5O01zpGRo17EMLWEMQ3WyHaVh/3us0Rp94FSR7kGRJbnznNsOYoIjfYH5yMKBzImYsi8tYBTjuCvK2gdNQV0q6cZEYgIa3gZ32uE4jWImsZjJEmTfLShSvCnv1jPUXCc07hJuURgc8hR3BYa8isuR76zWfmm4st0YU7HG0GhE6NgpjI9a7acrnsszvZZSIqgzQ2tuaQtrYRnE06sonsqn/GqTdmfhT/j40xujDmmPG2gYGsimhXY5XXjomxNf/z9d9csYHTFJVYX2eb5lATodwkD006rinqK3AyR9hM2oaYsEmDBGJ/xbxACPrMPWxqOgN5nxMdddzdJ9qRfanvosSRN0hJMsyXmFSvIGREccbGQsgZvRryXMdjyBxoWydiLjienn2pby7rnTnf1ZYbbrhhkB6PDRnPy/V4XbeHXSsC2FqAtDPfrItxkl/fepDXgIoTAeuba9aqiPBm2w6Rm/lcZxfCuwr5sRBGIWvDOORHCDan0m5DfkVe/CgOcpODVTfu6ouQ59vlotDqJxrYVafgGGJ+7DS5sJW5Q5i3OxQ6xtwOvH4waBgdFg8KPSJaut7LKNF27w9j1nv62tsUOtuE4RDsh+DZNj6cEUac3QmLDxwYifluzChjq+/GiKJlPFPWgeW4fcmNQkYmhlp0SVP0TMgNQyWIuhh3hIi2hCOEEefMeaZ/cwepzwGvj7d3cEgsrtJNGIUYf7tW8GPwIvzsArZFYzS9s68/SDY7kvVokUnID3jYNYldkjYHJj5n5JOZIXI4JCS4D/uceBpVTzTNu1mQH12yzqDgZNRlYdrkx7RxiqgnxA0nx444R0m0DUMv0k1idzCXB7vkTfLf1Oc+8qOrX4xETrij2c0/jhHjD2k3amj9rJZu819kVZALcNNGkY+IWI4Vh9rOWhQ3zeczGUZ6iEBgqDK642qa933GrvUtHPdYu5qiOOt4KGYYaa1IgHACGN1BdMyC/OhrL0OfMym1Ntb/IJGRczmBm/eprkui7RwyO6NxRT+RzuZxnI6H+KEHg/ywmcKeMF7WU8SE6Meuiz4XGWNuudfaxwnlXIsm1HYyESS+Z8W8tBnE5rHGjSIHUVRUJOzOO+88R4A5oSMcrbpObop468OdA0X2/djAMh/JMN0QKYtN2NTJD6QC5xxONi+keyCF2GttxYDHIT8e97jHJSKQXcRJd8XpM/RdnJYS+CNmRLKQtTr54bvwIR/mmnmOpIMFu1o/2q62ORRjMEQemp7dRX6wnaJ/9fcHBvUTcZowrn8Wzr4oa9+P6Dz2ok0xdtskegWm5iTZyjcWzKuwa5pkbcgcaBuf0BtIvFy39LWF7kYATaLH67oduYuYyFNNpXzDHYFlbe5bD3Lyw7zn81lPI6oeDuE/WScQLTHOXXIzq/V0oT63kB8LbGTGIT+kGVhwKKdg7XUL00/hC7PNDVbGmF1WbLmrKe0lP27XPX3kh3YLKWVs5bsEdtrtstt9tHtvcofBgLXPjYR8KEIxuZ8TbYGLMM9wVH3e9V7PC/LD7zk2Q75XF40mDDkM+tWF/RCns+nZxoVxhsGPlJJQYggGzi+iCaMfxnDf2OpT7BDbURSCF4v7EDlq6ksYDtrrWaI57FQ1XW1pCJwif7MzZME1/mTU7iBjun6yUW7siSISrm5nR2hhPSpAO8LgJaPa6R1hXCDVvA/GMMh3fvJ2MeAi7SXeyaCO99WPLdQfYe4RejutyA/vy3cXom/CrjkCcUWaxmGHHTYX+THqvG4awz7su5zfcebdqORHLg90Xxg8xkd9CbukDKE2nUlfiZoYEgVRx2eUyI9p45TPQ8Y9HEQqIEI4vJyAfF5OI/Ij1zfmbt86IfqEYyFcO8KfYc0gjNpRy3tJzndSGZRCkRGnUgjIEhIkCONoa95vO5jwb6rpM4rT69lNRFMX+dQkj1LjpINoF6M736GeBflRJ2bq7YUnp5W+5li7kHQIYs4VsrbpqpMfnDA7+XViOe4L/NkA1n56kvOB8JdGYmfULjDSgs43tkEMtslgfR2h3+1kW0s5MKIspD/ltkbYT3ma26hyYK6wlziJojc5uP4f60A4vBxKkR/1CE/rXR/unC+kgUgW4fLICuuFdasrMivvi7Xf/LAOkS1klmgDmyGe2XaNSn6oe2YTzfzMowXIt37UjxVHuLINOPTW+ibyI6K+pP3YKLP5IoWpzZaJvrTNoSDdhshDEy5d5EfXHPY9mzv1eTGE/Ii1PVLe28bLOjeOXolUYnaryL+4zCvzkYy2HQffNwfa2tq2odPXFhFcUmMm0eM5kRG2CPujKcovX0u6Iuty8oNNY02tlzOIsY5akU0yOo7uX95r8zTfX8iPaaI5hWeNQ35EqJoJwKiwY+kS/mni2zUX1ikc0T0WKLsGmHnkyDTIjwhlRUhYQDG7DBpOqRxU/1qQ8pBru9dt5If21895t/BT6p5v1y2cZMZ903vtLjkdxS6cK4/86Gqv70XIZj6kTRjCFCvehf0Q8qPp2Zh9P3ZRou2RrmNsGXEMSIbP0LHVnwgzJCt2QhA4riFy1EZ+hOFg103YpDD6tivCHkX1RKFMDocUJoYvuYnwZ4aXhQLBo712MF15/QXGCgLDdzlgTeMNK+HnsdsYu0GcYXLJOOKUMfY4YnlYOFZdSgwHKGo+5O+0M8CoauoPp5MhqN35vHC/Bb8txUYfm7AmJxbUPPLDuCHD9CUPc9UPZGRe82Ma5Ecb9hb3Pud33HmX9zlCTPM53ScPUV/F/OHs2EUlp23zVq414ycf0yuvvHLuiHEORtM1LfJjHJy0J5wzv4tcUGzRmHPMOHr5vKzLV4Ro9/W5bS2hj/vG39+tT+aF+61P5i0CZKGQH0G8W1NEbdFNohejfg5cFZxui+iYhPzgIOYk8CTkh3GywWHtQPrS0XWnr24AxwlNXUVDc4N+nPZycMy7usHeZz7VnZhwdPvID2uCXX1yBk+1DMxftTo4B5wb84Od1HdFSi69yung6EfESDhTCJlJyY8cV/JkvYi0AJsedcfYRpeNEuMZYfScU1hHhOAQ3D2HriTz9KN0L2sNIqTtaiJy4sQ0az07DqkV9eianjMq+SFtV30DIpKy3wAAIABJREFUm2J2syMytE0m8nd2RTdqK8ffHBcBYle9y5bx3LY5FLv5Q+ShCZOFSn5Mole6MOmae3Ry3xxo+34f+dE0Pp5VJ1HzlK2h5OWk5EeTfs3Jj7Y5XciPPk1eVYX86Mdo3u7goAmL5OjZUTYpLUKMVmF3QvLs5rkHOy8EksOGEEBoUNyeYfdB6DNHlJFm0trNRHJwwuwG2sFW9Md38ucz8jh70QYhU/JA/Z/x5NnY9lgUg9mPwkgWXmFrFifOmNBQCx9j1y4PZ13khvf6vYlkCMBFKNhRQZB4DsNelAWjRb/jUnCo6b2iMRgoyAkXBl54bORpt32Pk9y009GEoSgXznob9hx6Oz5deCI4ghXOx0f7GVd2czjfxoaTjuyQK8jogquFYcjYctzDqPUcpFHdIerqi93DXD7tsOShdjCw28HYbgtvDZKFjDGuIvyanOuLEEAGjDQfzrvwS21E1MFjhx12SDsx8p1FhHgfGeRQGV9hik3jDSNED5mCFWfZzjsjlgx6pr4Ixcemm1PmDWIDscSAFLFUf6c5yCBu6g/5tnhFkTkOtVBdO5aKUjGWzXO7YkFYhkzXdYFdZzJCjhjyohYQQ+anS9voBA46h02ItZ0r88JxotLN+uSwbV7XHaEmHGBvrk2iJ5rmnXYbz+gzmeOkxxhHQdomeTA2LrJFjwhNt+uCODWeXbJOn0YhNN81hoxh7TEWZDWwjzET3p3rU++nZ8lv6GvjZrd42jhFG8I5ixO1zENtgkFep6AuXwgS5MOQPretJUPGn1FGRo2FtQym1gsyu1DqfsASZsZM+L81J46CFcXldzKRtzc3hq1vdGu9fkBboePcQKZzOF70kd/HJT+awtfztBfFIe2Ec3atibGTzLEhM301HmJncpz2NqVfwJzDrI3a1nTVnZiIdrDeNKW9cNgjdD9IQUSHdBc6HWFMR9pptgHQ5+RGm+K99LY2c76lowZpRk83pb2Q+0iD6nOeclzJYh4qrx0IbRtY/hUZqniie6QUuMhg/QSdPtzZBNaoGHv60ZpJbutkTj4+9ainiCoOZ1H0BJ0L7zZ7b1TyQ3vYA2wIhL+5aiOlKe1FW/XF2m+s6camyA/3RVSsDTDrHjnpsmWayI+YQ8bEeAyRh2mSH8ZRjQ76OCfpmwp213GPaBVkacydHD+bmuZKnhYzil4JTOppL95BZ/Fz2Ln1q54u0jQH9LWJtG0jP9rSXqItsZkzjh6P4qb1FJa2SA21QMgZQr1vPcjJj6ih1ZT2wv6gG8l6ify4+Qwr5EfjMrt4P4zjjpqOQxv1OKdxUYgjnOKIsUgd0Cah5AyuIUfb1VMh/J+DITS1qShZ/b1D2z/K97ow7MJ+SFvanh3He3Hwmo7N8+xRx9YzKX/Pa3I6xumLxZYBkhNTXf0e0q8+3EY9Pi4/xq9tdzPaRcbyGiS5k+v3+lj09UdbkVZRNFH0SdPz+/rc9fcYty5ZmeT5+XdHxb7+3lHm3dA2t7Wp6xi4LlnP/wZT+mu+j9McFaf67r3/k7Whp6kM6fOo+ibGT6Qhw9c8sJNtjVgoR5PmMhbGImKV4W3t4nCp9YGcqOu4ujMbUTV5FJkddaSZVL48RQ7ZK3IN0UHGOLQiNtpOARuS9tKU4x1OkbQUVxABCDmksl10u95IsJzUrs+9SdsbUU0isETpRa0XUVlkPYqQ1t9bd2Lqp4JFyoqoSEa/cYqNDvIqPQIBiDRAjER6E+LWDmr9JI82nRM1rpCa8ay4tymqEcmO7LN5hax1NZEfbbgaLw51RPvF+40xQsH3ODgiDG0SBMFQr6HVhzvdhpjNxwSGyM4gVZowqZMfNtzyKF+bTMhAz206Rcgzh5Ifccqg5yP/I9LO2mtOGUPEk35EFKTnG2uELyITkd1GfkRUrHkbNX761h7OcdscGioPTe8YN/IjimDCIlKCyL/naWdXwdMolmpTiJMdtVQCP5iT4bx2xKh6BSaiKm2kRSQ4GTNeNoya6quQsb45QGc2rXH1kylzrPvaQo7q0cBtejwIyUhpiWho61x8JnrYGNAFEf1Ij5nHoozo5D79mpMfTRGixroe9VvIj5vPsEJ+9Gm28veCQEGgEQHGqJ0XKQSMmqF50wXOgkBBoCCwkBEIBxPJEdFpdtkYuNJf4ihUZFtEvNi9E8XH0RXBpyaBdE/pFnYC7c4xpn0ugtIOKufc9zitdtwRHpxXUTGICBFi3itCjHHMkRYtE5/Vo+8CUwa1djK6OfycGjn1nAzRPaI+peHZaWRsi6TitLpHe7tqX0yjvRxQ2GiXHUrRCy6OQVPhW04DsgEBIELDd0TH2C1FHNl9FtnISePQyNV3skt+cdIcMckx0O/Y+bXL30a4tMko/DnbIg3z9KeoYyMSIWpFkA9jZzeeIxTyIsqgTw44m/rO2RRB65mibhFHIkIUKY32ixDlUIqk4gAbS86UlLI4FrkLd3IgOlDtKJFYoigU/uWoNh1B2iT73oPkEPFoHmif/oq2aTvGGClB/mCGlDKO5JP8G29RvyIxkYbal99nznB6FaD1fA6l9pMJ0aOcTM4vDDnW5KRJjvKNDHJCRoxvXw0Y8mHM2+ZQnzw0beIhq/XTPJe6ZE7olwhsBGHef+QEQjb/TBQ2/WXem0t0EuLA96NQL4xzPI0bXSKa0Xf137thRmZhItLJZs2keiUwiROsRIQjLI1xkJX1eTdkDjSdLliXLdHS+hmRtn1t8fdR9LgIOrqE/kaeKTYuEor+RqLonwgc5J1IV9FLxpSMi6axEdmkX5HRTTLheTGnbSSI2IEl3YIA1k/RqkPlZiFuRMzKTijkx6yQLc8tCCxxBIQSM5jtCgltldIRTP4S73rpXkGgILDEEeBAcq7DIEQocAyGOEQBTT2KjMMd0V+549MXNTYu1BHpFqe+eQ5nBsmSv3/U6KJptdd7tUeI+dDIpCYsmvpZv68p2tF4wGbUk4b6ZCHw0YYhUa51ealH7kWkledGRK02+HGvE2f8Hik4nudeabeOnUWU5CfZNOEeUVm+Jwokl5mh8hdF9iPVOm/v0GdM674hMtH0Lo6+3f1RCbGuOTSuPEyKRYwzmTHfjWtTVPioc2oaemVUTLrmgD5NcvW1ZVQ9ri0wp+vNq5iz0camvuTtH0e/TkuXToLjYvpuIT8W02iVthYEFhgCdhLtZmKgI89xgTWxNKcgUBAoCBQECgJLEoFIu5D2Uq/VgtyJo8676rgsSWAGdgohYLdcnTo2jBQEUQgKHperIFAQWJoIFPJjaY5r6VVBoCBQECgIFAQKAgWBgsASRiDSLqT7SHGJFBW7x2o3SJ+QYtSUurKEYRncNUVvpYpI25X+IupDWshCKsA8uDPlxoJAQWAQAoX8GARTuakgUBAoCBQECgIFgYJAQaAgsLAQQIA4qUONDnUGpGpJW1EnRETD0GKuC6tX89Ma6UJIIqfxOI1k6623LnjND/TlLQWB5YZAIT+WG/TlxQWBgkBBoCBQECgIFAQKAgWBgkBBoCBQECgIzAcChfyYD5Sn/A7hjFhqhZkw1Y9+9KMbj35tem0U0nHW+e9+97vqwQ9+cO855lNufnlcQaAgUBAoCBQECgIFgYJAQaAgUBAoCBQE5hWBQn7MK9yTvyzO4VbkyjF8L3zhC9MReo5CGnKpVv+Nb3wjHdmnwrrjpiapsj7kndO6R4Vpx6g5gstxZWuuuea0Ht36nOXxzll06j3veU/KaXV8HMKsXAWBgkBBoCBQECgIFAQKAgWBgkBBYEVCoJAfi2y05XU6G/5Nb3pTyuf8/ve/n86zb8rpRJS8+c1vTsWc7ne/+y3T0ze+8Y3VT37yk0VFfugP0uPb3/52OsM6Thfx//POO6865JBDpj6abe+c+otm/MDPfOYz1RlnnJHOF7/Xve4147eVxxcECgIFgYJAQaAgUBAoCBQECgIFgYWFQCE/FtZ49LbmP/7jP6qnP/3paRe/7+gy0SEve9nLqpe//OVLgvxoA+dTn/pU9d3vfjc59uUqCBQECgIFgYJAQaAgUBAoCBQECgIFgYJAHYFCfixAmVB9+sc//nGlLse9733vdPxWXEPJD+ktUh0++MEPVh//+MdbyY+3vvWtldQO1x3veMfqVre61TKI+NsPfvCD9Nm6666bqoj3XeN8p/5M9UhEtdzlLnepVl999fTeqFeSt/V73/te9eIXv7jafPPNG8kP33F02c9+9rMU8bDKKqvMHWH2l7/8pfrzn/+comakAHmna+WVV56rodL0zmhrUxu7sPnjH/+Y+uT5t73tbRPWolfivfD/61//Whk77WlKR8plQzRP/R59IiPecde73jX9XSX43//+95Xvekc+htEHZ9q7/xa3uEXqgnvhduONN1brrLNOksW11177ZvLRJwvl7wWBgkBBYCkicNVVV1Uf+tCHqlVXXbW6xz3ukSIy6+snfewaNbXUunbppZdWv/zlL6unPOUp1X3uc5+lCOGi69N3vvOd6ktf+lL1hz/8YUGOi3Z95StfqbTz7ne/e4r6HWKzjTIQ48r0KO9YSPeag5///OerH/3oR9VjH/vYQSnm7EZjwd4Km2q++jREL81XW0Z5j6h2sjsKzqM8fyncu6LNvVmOWSE/ZonuGM++7LLLEmnxile8olpttdWqU045JTnCz3/+81Oaype//OVU9+KlL31pKlb60Ic+NCnY/JKqQQGeeeaZ6ftSRCyE97znPZMD65L2omDqIx/5yOpJT3pSdf3116c6IH7cw2H+3Oc+l8gT7+OUO0P+oIMOSkenNV1d32G8nX766SnNZo011qhOPPHE9IgXvOAFaXFmOIposWggZCwc++yzT3Lape687nWvS4vIu971rurCCy9MhA7i4Ktf/Wp1+OGHVw95yEPSM5AKD3/4wxOhce2111ZHHHFEteeeeybjUX/088ADD0zv8f/DDjusesADHpC+s+OOO1Zf/OIXq0suuaQ69thjk1F73XXXLfNOhAMF1NZGZFX9gov26tOzn/3sRCQYEwvpJptskgxoY/6EJzwhYYCkkdakkC18IqXpiiuuSH01BsgKmBi7Jz/5yZUx/+hHP1pdcMEF1ate9aqEqWfstttuifgyrnB0pJuIoeiD78H5C1/4Qvo58sgjEzZvectbUj0ZMiOl6P3vf3/6iVSjMUS7fKUgUBAoCCwJBKwt++67b9KXn/zkJ9Na8rGPfSxtVsSFcH/uc5+b/kvH09lDL0S52lzWtE984hO9UZ5Dn1vumwwB48L+sI7HWjrZE6f7bZsWv/jFL6rXvOY1qZD9tGu6TSLT0+3p/D0tNvPYQ36e9axnzb3c39hQdXKTrcR2Y+ey3efrGqKX5qstXe9pwo1Nqv177bVX9ZKXvGQZnBdCm5d3G1bEuTdLzAv5MUt0R3z2D3/4w6QwOeyKmbrszFME2223XbXrrrumXf2haS+c4aOOOqo18gMZEVEhFkyGlvd7vvdQ8hzmxz/+8aktnsdBRkDc/va3v1nvhnzn4osvTs75CSecUK200kppcUBGIHCQBP5/1llnpb+L+EAGISVOOumkavvtt0/MsEiPaPevfvWr1E4OfZ72IuXHQgUzO2cuhoF33+lOd0rvpICRSJRKvO/qq69OOBx33HFzDH/+zvve9769bawDYwy15YADDph7pt0jDLe2e+fTnva0hPW2226bvo6kecYznpEWTmNifJA4yI5YTLULIYWgQnYdeuihaYyQHSJM9H333XdPRnpdbtzne2GUW3hggQy7853vnHY6jj766EQmiY5BhpDDQn6MOKnL7QWBgsCSQwCZTP9KP0VO05/Ws3/6p3+a62sQzD6Qfjpq9Mcoa/2SA3gBd2gxjMusarpNKtMLeFg7mxZ25nOe85xlnPLcjssfgLi0QWbeb7DBBvPW7SF6ad4a0/GiNtzacF4IbV7ebVhR596scC/kx6yQHeO5FBdnVLRGRGh4jIVMUU/EgFSEaZEfWFbGG+KhrnS0xd8w2FEg8/LLL69e/epX32yHK7o65DsICIuC3RMFW/fff/+U2uJCWFhcRHHos52L+jWU/Dj//PNT1MNnP/vZ9J64OP2IDRgjVzj8ImzifU2GTf5O3+lrY73NdgZEz5x22mmJWNlss82q9ddfPxnLrqZ3+g4yxxgZd1E6W221VdptQlC4RKUgVd7xjnfMRZbEeNbbkL8DvggkIdr6jeBwve1tb0tRKcgVO1sPetCDqp122inhJ3JmvsM3x5hC5SsFgYJAQWDmCMzKucwbvhic7JkDvQBfsBjGZT7kcwEOzcya1OaUs3mlpefRIDNrxIAHL5Zxb8OtkB8DBrncMhUECvkxFRin8xCKi6PNQc932H1+0UUXJYddFMG0yI/8tJe60vFOURrvfe97U/pHXBzgptog/j70OxzsvffeO/VRREFEkXDmkQMiPNqKlw4lP9qiXnwudQQRoYYJ8kNKULyvj/y49a1v3dvGJmnA2p599tnpR6qO6/jjj09ESJsxBU/3G3ffERmSk1HxHoQSEkTNjrYw1/wdTgeyWCM1RMDkF0IEKXPNNdckjMgA4uV5z3tewq0p4mc60l+eUhAoCBQEFg4CUhxcec2taN18OBmjOtnWgagzUK89Mi1UuzBpW/ekzOZ1tKIGldTMUaNh6u+wrorgrEfdjNpfzwjspH3Crw3DUcelqy1RU8y62labQx/rGPb1r00+p4l9XxuG/h32f/rTn1rtyqHP6ZLNUca36X1NTrm6PHvssce8pWgMkYNx9dJ86I7AtQu3UcmPUdsd99vwi83VfN7FfPT3UXXTkLk1qv4cKvvj3jdJf8d950L5XiE/FspIVFVybNV+yHOHTShRA04zmSTyQ6qHiAf1IkzqupKsK5028sAi3GYYDPmO/siRFtmgn9JVOOAUEWJHiocogzzywwT1XrVP+sgPbVCg0/2IlE9/+tPLFKgSWYN1ziM/RiE/EAx9bayLlLol0nakrTByFDQVZaGorSgYhZ7qhJbFWt0XqTHGXQEzKTH1PGP3+ZHjqzBXHvkBawum8UZmxDtEnSB9XDlZEvcLSYQ1Ysbl3dru3g033HABzZjSlIJAQaAgMF0EvvnNb6Y0SOmS1iVrihRERbXpcumA0j85bOoyWROsqxz8uOj4Y445Jh3NvtZaa81taJx88smVH5sZTikT2afmFJ1rbTj44IPnCOZwsqVqSoNsu4+OR6Rb8574xCem+iM2GKRZimoUBfnOd74zvcNmAwfAmifd0tpjndEW7dQen1l/pT/G1YWJVB9rhz6deuqp1dZbb53wgd2mm26a6lDtsMMO6Sc2cURlepf0APZN1KhyJLt2SLGUuul3dgL8pb9GWpF1UV+MiShZOKuftfPOOyf7JMf5Ix/5SCL74aAOljbEZ8ZQGq8oR+kJ2qqOCzus7TS9GBcpqN5lE0Ekq3ZYJ623UkptHBkT+EpLtYGhBoy+s3/UcrG27rLLLtW3vvWtSmStk/nWXHPNBLtU12gHLP1ex8F9sLAxwm7yI0r43//939MaHut7jA+7p449+ZFqrbaX6NItt9yy+vWvf53kGfbab91vkmn9h+nQcSNHbBTjpp3eYw5J+SarYZeE3LEJpfZK0ZZ+TZ5gJh0avsbNM42hsddG9iV7CBZd40u+Yi52yYi21O1jaddsOmOqBp7aaOavSGZtfuUrX5nmmzEjezfccMMgjL1ryFwie/nlnU16SX09fWyTQ5/PWnfk7ezCzVwPnOkKdr9C0qGncp0UOo/8wIKcilA3/5pISzoPDv62zTbbpPmm3l/UcPF3cqPmnyLB8CSf9JB3qa/Hl3A/TMmOgyD4Emo5tem10KFtMiqSfMj8YeNPup7ASpS4zWtkMV+Kr2QO0f/6kq9h011VF97TCvmxgMbEAqBGg9oNFiGX6AyfSUUYteYH5bvffvullAhM5hlnnJGUMwOij/xwyoeJbkGhvH2H4cdpVyDTpK1ffd+hCCgJiodSYfxQViIKFP90UWIWNcaDienSD8afRbtOfqhHoU8Up+iNiKaQSqP9FnJkRbTfe032vObHKOSHehp9bazjQqGLdNE+KScu/WCI5OQHJRg1P7Dj0msY1cbdIn7IIYckRcsYocQpbAuegqeID6ksiJLIMWWkUdjyTinrnGDJa68wql2UPSNORI4Fh1HqPZQ/vODPCGLokCX9iZSoBTSNSlMKAgWBgsBYCNDLHFAbEXR9rMHWEsRErFNDd1gRJx/+8IeXieYM55metp4yROleel6h7aixNeQ+utm6wCD3Lyc5amcxuCOyMpwK66A1wpr305/+dC5c38aIdcA6Yt1hf4QjOgQTJIY1jkNojcv7w7lFbnAUETmBbaSDWsPZAGqnwOtFL3pRctpFG2ovo5xjEvWpwm7gFAdBzzZhB1jvEQS+F7W0jGekJQSmxtJnbCMbAxH5GW1C4PSRH9bbsC2sxYqYawfMESCBAUdfvzlbCtSz5fSP85RvPqizxfbhMLNf/E3kp88U0o0ITLZRrPGwQKhYq8NmNNbaFc/Qlljvu7An097NSYRjpN6qiZbXeWuS6SHjxr6VTgsnzw/585mNKlfbbjsZQGhw3sxLbTVm7icvuSzoIwLQd2DaNb5DZKSJ/PBZXZZyhdMWwTAE4yFzqS1KqEkvtcmheW5uzFJ3NCnhIbg16SlyYu5E6jyfIOYPGeUn8U2QpPULWUau6duQMXLCLyJ7SFsEqrlFN9KdUr7pfURWzAV6yPfMc4QZopRcd+k1Ee1dMiqyfsj80adx1xOkYByEQEZc5g/cYGjdEOGY16waawFdRF8q5McCGyzKGAtv4eVYSj3YYost0u6AyY41Z2AgJRRFpRCawnJ1ywRlwFgEMXp2Riy+lIBJrMaGic+hxfpzxp16ovgm9tMOUJxKYvFlvCi8KnKg7bIYN30Hc0mx2O3QJoaaexkg2Gfvo7ww6O7hYDNiGHeUi6Kddk+QG9rOMGJ8YPe13c4HZY4siugW9VEYBZ5pd8Z9FD0jDbMb9VUoH3gqZsrYCHy1CRFQf2dXG5vSQiyElDbCiHKWOkSB+t1CHouB8XafHRCkhv7bfYxaG3aCKCw7THYbnP6y3nrrzRk9iCWKjExQ8HaSkF92AXO5UU2bQYoYofTDMLRIapPoEoYDsoMRaMeMLEWdEAaS51H+D3vYwxbYDCrNKQgUBAoCoyMQRZ8ZgkjpqIUUhi8j1lqArJgG+YFQjtNgmhyC+KzrPsSENaIe4RgOj4Ln0kjDGbPWW58ZufGZ9TwiLQOD2BAYionaWnlx9XohcuS9NRyZLgpFVILL2mJXNeqcMe6t5ewe6Zlh8MezrdGIEs4MUilPybVmWc+s6zZDujDNyQ9rph+1tLTPummtzuuu5dLUlvZik0bkTURnxn0c83ynPj7nVNmQiCvIAHYHrNhAngUfNlz8HbFhzQ6iRnthIbo3rlw+7aAPwd539MFYxI51Uyp2G/nRNW7sHLLKBnViYZw41xSB2jRz81ptMS7Rf3Zp3mayb16xsWz6dI3vEBmZNvnRh3E9grqtqH8TTk16qU0OZ6072jTwEPKjSU/FoQai4PlDNgFDf4aO5ksgJOrkEH3hXna1yA9/538gXukQf3PaIoKAbmRr2+TceOON52oG5rUXI0KiT6+Zl/yeLhnlm/TpvSDiu8iPrnWiSYa6DsQYffVcfN8o5McCHTO5YX//+98nzoMckofWB0G0Jc/bncV38mdGbp4aG23kTn5/5I02tZEBR8kJ95rmmfdD2xjpJIxpecWMkbyduTGFnOob98j9bKq9Ejl8CJMhedBxf44zLOPSXobqqPmPffJR/l4QKAgUBBYSAsh+mwGM43rNKYZvfjraNMiPcMBhMNQJq9/HsbOZEaefBZ5xH0daX5qM36bP6uTHUEykcIqq5DCI/IjviTpEzsTpYwh+Gyhx2Xm0yyrq0d+aDPL8s0g7tSlRr2/lPsR/ONdDMOXkcKJseNh0EHWD5BdR0rYL2kZ+xOc2DTj1bfchNexORzsDixgPEa/RN+Pxta99LUXLsmGMc8hN0/1N5IcNIVFFfdg3ER2jkB/1kwXrYxlOK/JL5EekOdvIgVfXrnOT0xcF8u1q27Bjw7h8Ln1BpAgSrGt8h8jItMmPel2/OsZSr7rmUpfO7CI/bFjl0Uyz1h2TkB/56Y11PWUOkOd65LHIKHoBgRHEdbQBSYEUIXsuz4/TE80vpFykPrW1uwnbPr1G9rSzS0aD/OibP9rVRX50rSdB0ogcD6Lb+F9yySWJJMxJ5IW0Js+yLYX8mCW65dkFgQEITLOA2oDXlVsKAgWBgkBBoIZAGLIc08VCfiANOAOzIj+GYsLJRHQwooV4M6htDjD+RUN2PScfhj7yI05bUwtgGuSHd9sAECUqYkDkSETBRvpRfaL0kR+iOUR1tN0Xzlsf+SGiQxSrSB3psJx6ER9x3Oqo5EeTXOd9mzX5AWcpQXAxvzj5HE8ynNeXaVJMXeRHkyzkz+ga32mSH7FpZIOtK+2lj/xAeHXNpWmRH7PWHUPJjybchpAf9fnTt6DZhFT3QgT5mWeemaKlyKMIs0nJj7a5FQRdn4z26b0hkR99ZDq5I1eiGhGNIrXoqRW1jl8hP/pmTPl7QWCGCNghO+ecc1K6iZA86Tdt4bYzbEZ5dEGgIFAQWKERiN0xkW5NaS9XXnnlXHrBQon84EA2FfbmyFtLOM4c5nEjP4ZiolaIdUxKpV3OODUsdvPbwsMJnGKQSBORjH1OgPRbqaxSPpvSXqRkBhE0xLFFdiBuYkccYWOHmKPUduJcX9qLeliIk7b7IgLC2DSlvfgugkMESR6Kn6e9OKkOXtKwOFj1QucwQuggiNrSXurYz5r8EGWjtowUHJfo1KHRxE3kR1vai2erPyd9TVpV1/gOkRHPayIz6t+VzuKdZGkS8kPqe9dcmhb5MWvdMZQfNsoxAAAgAElEQVT8aMKti/xoSnvxLnNXaQARTnGSS7SB4y99PlK8zW8yhUARdSSNHsEYaS9Nz2vS+X16TfS1OiP1tJdcRqWr9em9SckP/bWm6aPUfzph2pHwi814KOTHYhux0t4lhUCk5ESnSorJkhre0pmCQEFgESHQVAi6XnRcdxjCnPa8fkVTN8cNU/asIY5ZUyHsKHgatZvsqo9LfmjHEEyQLWpxqE8RxdAVMM1TVj1HgUUOexT+VktKkVfkfxT+6wv/VgxcdIm0BvXQXJ6TFzPn/NRrZLjPqQZSgSLE3fg4GSWKe7tHzRDPCye9Pq4xLqIyohh8FDxVXyuKzEYxzfrJMVGwMQqeRp0wxTkRIt7POUGM5Hn8wvoVYYSPKwrC1wudIz3UBcl3m4dgP2vyw3hwNBWmDWeuTpK1qYqoz2a8pDbERRY4rnnBV/g6GUO6Fae3a3yHyEgb+RG7+k4mURiTTCHn7KRPQn4MmUttODXppTY5nA/d0dTOIbh1kR8xf4wr3YFgcMFNbQ/pLPUUKnJA7+T3I13U+KOzFPSlLxGq6h3Vn+f/OaGYp4H3zS3zsUtGzeNZkx+IQvrSu+gQxKOfptT5RbRcT9TUQn5MBF/5ckGgIFAQKAgUBAoCSwGBOGZSDQg77y41NThSjEZ1F6JguF1GURcMdUVF80sotxohCncK7beTzyF18oTdaM+3w69WAWObU55/hgRXwLrvPo68mlyiBhmydvY40drGkVYjg0OgzoSikIp1iwhRyE9h8bbPVlllldQ3hQAV24y2NGHCiEbiS3GRQ45sQR54r6NJkQEcwsA2TnJBkmirOh1y0TmPTumwI81ZgDniCYbxmVx/z1InxE6mk860z5go1u57SBeX94kCcYKZAusK1ooYsauOHFFcnFOgWGwUlber7O9ImrZUDOSHCAbFxpE7xt97EB8IEbVDOFXG3wkSe+yxx82K08PLKS6cbzLAceNEOelPGD4Hz3HLnCL4aac+w9VYqA0Gb7vGdpWNP/IHMaA/HEOfG0Pv55RHQXQY5diTG3KgaG3ItIKSl156aSouH58ZJ7VHcpn2fO8ZMm4KyiILOaGiW2GgTxwyRWHzo4xjLpHtvvnmGUL4Rckg1bTFyTcOBICfcWgb3yEyoiAw2czninmAtDLu6twooq8dxsCYGnf3kxG4Sasw3/owNlZIq765VNe1bTi5r0sOpYHMUnfQP/UrMK/jJh1liJ6Cvflr/viOeSyqSAFTJGrToQPID8SQcaCLETDGCMHp0ATRak7Boqs9g55HNopko8uDfNMXeol8RbpIl17zbFebjD7wgQ8cpPfoeXWVxl1PfN8pQtYgYwI/eKnpR2bzI9aXwjo+pA+F/BiCUrmnIFAQKAgUBAoCBYEVAoEoBK2zQ0PzlzcwEUU4q+jBNky8F1nA2eQMx+lkHHgOIAfUiQcIDte0sI1i7hHCLYqg6QpckCKwUWgzCnw7HcL3PIMjUI9W6RvTSTHnWHW9t+nvHDMFHQPnHNModG5XX+H0uuxOC/s+XOp/R94I/ycTolmCoNIe5NSrX/3qVCcGWTDO1SYLQ8e3S0b62tNVgL7vu/W/jzqXRn1+2/2TyvE47ZgGbn3zJ9oVdUXMD/Ot7UCAoc9r6m/f3Bqqr8bBsu87yB9RLwjjiGzxHdGLToQUvYREWpGuQn6sSKNd+loQKAgUBAoCBYGCQEFgSggoZmr38B3veMdcOkM8Wu0Ff7PrGqkOU3ptecwiQiBSHRRYzE8c0QVEDRnhfNX/toi6OJWmlrk0FRjLQ2oIKG6LeGyqYyS6UIRdW42jpQpmIT+W6siWfhUECgIFgYJAQaAgUBCYIQKMaqksIhKkfUTYuVBy6QJSMA477LByXPoMx2ChPzpSHaT2SHGJlCK75WotCOeXftF36stC7+ek7StzaVIEy/ebEJCqJ6VOOtUGG2wwVxNFKqDPkY8rGvFYyI8yVwoCBYGCQEGgIFAQKAgUBMZCgBOL5FDPRFi5goNSLhjUanHkKRpjvaB8adEjgACJ0+1uuummypGw0l8e8YhHVBtttNFcKsyi7+iEHShzaUIAy9cbEVAvSD0celrBVuS0aDy1p/IiwisKfIX8WFFGuvSzIFAQKAgUBAoCBYGCQEGgIFAQKAgUBAoCKygChfxYQQe+dLsgUBAoCBQECgIFgYJAQaAgUBAoCBQECgIrCgKF/FhRRrr0syBQECgIFAQKAgWBgkBBoCBQECgIFAQKAisoAoX8WEEHvnS7IFAQKAgUBAoCBYGCQEGgIFAQKAgUBAoCKwoChfxYUUa69LMgUBAoCBQECgIFgYJAQaAgUBAoCBQECgIrKAKF/FhBB750uyBQECgIFAQKAgWB8RC46qqrqg996EPVqquuWt3jHveonvnMZ1a3utWtxnvYIvrWH//4x3RSh58h1z/+8Y/q3/7t36qvfOUr6ZSBZz/72dUd7nCH3q/+6U9/qs4+++zKMY3wdUrBOuusU+22226Dvt/7ggV4w6jYzroL3/nOd6ovfelL6QSfpzzlKdV97nOfWb9y8POdHEOmfvSjH1WPfexjqw033LDxu0Pv63sxDLwPJne/+92rpz71qa1zwEkaX//616tvfOMbI8l8UxvGnT99/Rn17/p05ZVXVn/9618HffWe97xntdpqqw3GbNBDx7jpL3/5S/oW3TMf10IZr/no62J+RyE/FvPolbYXBAoCBYGCQEGgIDCvCFx77bXVvvvuWx155JHVJz/5yXSE4Mc+9rHq3ve+98zb4chQTvLtb3/7mR0h67hN5AOSwrG1cX33u9+tdtlll+rRj3509a53vSu1oe/SXscsnnzyydU555xTffSjH+09WvHGG2+s9t9//+pJT3pS9YxnPKP67W9/W+2xxx7J8Rry/b42Nf39b3/7W8VxmbWTNE1sx+nnKN8hZxdeeGEirM4999x0dPFCuTi1CLHnP//51cEHH1w961nPamza0Pv6+vXf//3f1S9+8YvqNa95TXXLW96yevvb394qK8b4d7/7XfW+972v+uIXvziRzI4zf/r6Ms7ff/rTnyY52GSTTaodd9wxEZHIIJ89/elPr17/+tdX+n3ZZZdVb3nLW9L89fmvfvWr6o1vfGMFvy7MxmlT33d+9rOfVc997nPTbYjqu93tbn1fmfjvXeM1H7p74g6sIA8o5McKMtClmwWBgkBBoCBQECgITI4Ap4bh/+53v7u6zW1uU3GwVlpppWWIgsnf0vyEP//5z8m5eMlLXtJLIozbBk7ecccdVx1yyCHLOHgcGU7OQx7ykERGcAKHXkiLD3/4w4McwY9//OPViSeeWJ1yyinVne985znnxf9nRX6IcBBF0OZED+1n332zwLbvnZP8XeQNJ5asLyTyQ5/Io/F6znOe0zluQ+8bghNH/ic/+ckgR34Ume979zSf1feupr+Tg/e///1p/gdBGLIhCuZf//Vf5752wQUXpKiXl7/85emzUTAbp21t36GX3/rWt6Y/v+xlL5s5sZm3o2m85kN3TxO/pfysQn4s5dEtfSsIFAQKAgWBgkBBYKoILC9jXifswHI0ECD/8i//MtV+xcO+/e1vVx/4wAeqI444YmoOwyjOm3svueSSZRzMUb4/DigILZEusyY/ZoHtOP0d+p1CfiyL1Chzf5oyO81nDR37/D5yi/B90YteNPdxG/nx/e9/vzrrrLOqAw44YLmSH+P0c1rfaRqv+dDd02r/Un9OIT+W+giX/hUECgIFgYJAQaAgMBICQv5dTfUpRnGARnrp/7vZjqU0jHo0idBxO5kXXXRRZwREV9v72iPdRcSHFJBRwtQj1P+2t71tI2EyivM2K/IDfmo3SNfJa5Z873vfS5EsomkmJT+MnfSclVde+WZpSeNia8wmGdN8zD3n73//e5ItdRzs4uepTXX5mE/yowu7JrkdGtHRdV+kKZCHISlPo8z9UWRe/9rmvb91PYuuIFtNMudvZP6Od7xjSktRl2ic2kTq9vz4xz9OKS9xtZEfv/nNb1LU1gte8IIUGTcKZqOOR7RlVLnu04OT/r0+XkN0d58OHbVNXXIx6rOW2v2F/FhqI1r6UxAoCBQECgIFgYLAWAh885vfrE444YRU4FFaByNW3YnNN9881a44+uijqy984QvJ2VD74q53vWt10EEHJcejfn3wgx+s3vve91Zf+9rXqje96U2J0Hjwgx9cfepTn6o22GCDaq+99lrG4ZJ2IaLDu9Zee+0UfSHHfuedd071BkRinH/++cm53mKLLZIDv/HGG8/ltWu7Whzu59iqR6JGgUKVam74QZx4v7olD3jAA1JBS2SAugnef9hhh1Vf/vKXk3OsfzAQ1v6oRz2qesMb3lCdfvrp1TbbbDNHjHBWPvvZz1bXXXddteWWW6YipX7n8ETKSp/zFripkwBfxSIVqpRmcetb3zr9+frrr09OeqS95P35yEc+kkgL2MBZH+OzcCqPP/74Sg0AbeTE3XTTTdU+++yTdqhPOumk6qtf/Wq10UYbVQo1wkPNAs7dO9/5zoQRfETcKHT7yle+cpnPvMP4vOc970lthpnfyQ1nUbuvvvrqkbH13D551N/PfOYz1VprrZXIG7vufleDJn+/8SaPUljIKjy+9a1vJZnoiiAKB1f9FU7zIx7xiFQHhHzuueee6X1IMthydBUfhavvkT1ySFb322+/9Pemqw873yFnxlXq1Pbbb5/mABkhezlpNep9nHRFdOEjVUNaR8it+fDmN785zR8/oh/UGbnd7W43iBgkqzDXPvLbNC761jXvg6hoIj9+/etfJzJUQeCHP/zhKS1lu+22q3baaadKigVd8KAHPSjpGqkoahSFjI6lHGtfaiM/6s+mC2644Ybq8Y9/fKqFQv7I5yte8Yq5QrUxbl3j0dTmNrmmw+kAOhTu8INl33yhz9Vpud/97rfMHDJG9O95551X3f/+9597XujE+CzmUj5e9H6X7u7ToTDra3foGRh1yUUX0TkNmVgszyjkx2IZqdLOgkBBoCBQECgIFARmhoCwbnnqnAjGr0t+/wtf+MLk/HLsXKPsZHKYkBEKM8o7Z4AjUThECAZkhx1nRjxnkjG92Wabpfe4jxPOYefIMly9WzvrtS9ELwhJz7+vH4qxSulwKk04K5yht73tben92rfrrrtWxx57bHJO7D6/9KUvTe9vivyo950Dynl88pOfnIrA2uEUOYK0OPzww+cc3lF2wZvubfoMofC0pz0tjVlEbEQfowhm7LhyWvVRnxE08OQgIQPq38kFjGPuJB9jEnUNIpIA0RGfwcpzkV0K3yJwnve85yXnF96uUbEdKo+wMfba4J3kxJgjv+JEIrKnH1G3A1nx2te+NjlVQ8iPF7/4xWkn37Nh6rvkk/ze4ha3SGNux19tEFEGLn2HN9nocrqGYMdZJs+e6bQV16WXXprm1lFHHTU3/kPvu/jii6tXvepVc3NdpBPiA2lAbjnrimX6bKuttkrvM+4wuMtd7jKY/OgaFwU4h877uvxHFBHiA/YINwWJ6Rmkxw9+8IPqmmuumZPP6N/WW289tdoto5AfSBdEG12mLeYNGYzCyX3j0UScIcD65LpNlzSNi7Gmb0NP+67aRwgZZB+Swj2Kuub6t0knN723TXePokP75KlPLkIXzWwRXSQPLuTHIhmo0syCQEGgIFAQKAgUBGaDQDimnAi7qdI3XGGoi2awW86ZG4X8aEsbsFsfp2iI3uBwMartbCMq4uLEnnrqqcmJtYPZZECHYyN6IS8SitjgwHEa7dhHWw488MC5aJG64z+qgx5FUDfddNPkiIbjfcYZZyzjIMyC/GgiLeqfiZywEw7fIEiM5ac//ekUlXGve92rk/xoIjqaPjOeTkR53etel5xj+f3ex1mO946CrfFHQg2RR9iKUDjttNPSrrTLZ0gBxWM5bhw66S5IizXWWCP9zuEUWdSV7tEmv6JhnvjEJ86dAiOygOOtDaKEOGFIDaRJLs9Ns7cPuzi1A/mIsAgipZ7OMvQ+bUPUISJF9ojkcIkcMn7mIJLl8ssvT7/f6U53mmv2KHO/b1zue9/7Dp739fkDb6SSyKUgS6W3wFsUiDGGv59HPvKRqa/6s/rqqyd5mMY1CvlBXnLdlOsxurZrPIJ8qLc5yI8uuW4jP5rmC2IDYaigswv5CE9zKMjwJv07Kfkxig7tmufa2CcXQWxPY/wX8zMK+bGYR6+0vSBQECgIFAQKAgWBiRGw+2ZnXEpHfnKBBzNupXuEETyKA9TmPEbUgloTdus5yXbg69EWjHckiVQUu/ZNhrYddydeSDEQCRGpIj4Xwi39ICc/8qNBJyU/4GNHVCoJ51GIth1o/893R5cX+VHHr0lQuiI/hpIfnovckOIknUQEAXnJsR6F/JCWM1Qec6IjnLT6Z4g1qSccYPdIHVGQcs011+ycO23yG5+L+uFQkTXkhzQLBIsaEaKR/H3I1YUdJxRJk6cyeWad/Bh6n1Qd0U6IL2kicSFPkGUiiQ499NB0nGt9Po4y9/vGRYrF0Hlfnz8idhCjUowQGi4ROfSEua5/0kqkdK222mopqosjjyiZVurDKORHPVot12Nkp2s89NVYNV19ct1GfgQx2DZf5pP8GEWH9rW7Sy4e+tCHptQ+pFFcSDGfR7TWkLm6FO4p5MdSGMXSh4JAQaAgUBAoCBQExkYgHCLRAPNJfki/2HvvvRN5IYR9FPKDUxNFIkV4NH0/B2RIpETdQRduzliO3fG682cX3W58pAuolzA0baVtsIZ+f0h/xiE/5Oi71FQZSn7Y2Vb7heO/7bbbJjKgfgzrKNhKt+IQDpHHPic7HDz9kg4hJUc0kLEVUST9ou3qIz+kDamB4vJMBIVnigBRN0cNlb6rD7uhpMbQ+7rmek6qzJr8QFoMnfdN5AdyLY9KqOOsgObPf/7zlNomeky9ClEUiJBpXNMmP5pkfUg7u+R6oZIfobtFXdGdQ3XoEPKjTS4UhTU/EdRx0QH0DCJuRboK+bEijXbpa0GgIFAQKAgUBAoCN0MgQuE5+U1pL1deeeVcCPwou79tzqMoCYVEpYc87nGPS7nkV1xxRWPai3z5POokdlEZzhxNkSFqL9TTXnTyxhtvTKkTQveHkAV1B53BrECquieuet/l7J944onLOGF2pPXLv9/5zndSnv8nPvGJ1Ld6rZImUZwm+SECYYcddlimLoR36qfUlHXXXfdmuHDGYSbSZgj5EfUhnvCEJ8ylZeRpL94hqgc5lddT6cKW4yoVYIg89pEf0qXINJItUjg4xaIOEBdRB6RpLPrSXoxzONOKeiLzpGMgjkSawLHrGoKdsdJOUVIhh54Z9Vh23333RDTF+/vua0t78UztgTk5r9cwiZoPsBtyElLfuKgNM3TeD0l7yeUawWXcY2xFhSh4qg91cnfc5WBa5Edb2kuMh7SppsgEctEn1wuV/AjdLTIKaThUh/aRH01pL3V9N+54L6XvFfJjKY1m6UtBoCBQECgIFAQKAmMhEEX3FMJ0EorLDjznSki/HbIgADhJeb2AtheGgyAqgIMm5JzzxQmWnoK0cLpIFCyVouJ0DFcURpVKoE4HRxIJoqgmo973EQyezfGTPpMXaOTwHHPMMWkH3i72EPLDe4VOa4/ilfr/+c9/PjmyTeQHJzHP55d6owCjd3m39mofAmUo+YHQsUPdlzbTVFfDe5BKkSLBQdIeWEbBU/1APvmbU0wibQhJwrn2XY7phhtumI4JlS7gtI9wGjmW6ogoPuizploqcQ9nxQV/jugo2A6Vxz4nmxNMfpASUbzTbjNcECAPe9jDWudLk/xGwdPf/va3c/LrAVF7hiN35plnptoffdcQ7LRfeoOUnSje67lOnUH8RcFT71fIt+8+34Wt9BZ1fKLGQ8iIVBIFco27vkSRyCCM+iKsos994yIiZ+i8rzvxUdhylVVWSXM+ToUJuSa3+pD/zbzSR6Sa6BcFlsmx//eRVE3jGMWcRa90ESpD6mT0jUdT3Rjzt0+up01+BLEbuinSvcynPn3VprvJ71Ad2kd+9MkFfVeuqirkR5GCgkBBoCBQECgIFARWeATiuEV58lGrwAkFyIM4PtL/FcVDNsTpGeon9JEfjo1VsJFDzYBGgnA+hT/Hpd6AnUxOqqKZ3qV4IVIjTjsQyeFEAo60HVMOVBQ89H0F8UQgcOic9MLZ5YQ6iYRjpG926tUGcWoGsiD/DHGgbxwi71W7Q2FLtSGi79ogzQYpxMnigKgzADOh9Rwyu5mKLiIUOMvSIOxKeiYSCQ71SyREHd9ddtkl1dFwpKlaIjBnwPu+8eJQcIJhqZCp6JlzzjknOXMIK/1EyNj19i9n+Yc//GHa4ef82YGN5zgpRHQEHJ3Gg5RycUyc+qCGghB7Rx27x2kaogz0W1oB5weZxQn3d46m41nl1PuulCDO/lBsyYDvd8kjosY4B7ZkFWGV402e1KwxViIztAc54YJROM5NMqy9+r7eeutVd7jDHZLcwRzxgdTK5df3kT4IA5ERgV+XYiEbyMY+7BQa9lwyQP4570570W9jqNiucUAIDrlP22AbJ+RIQUHykQ9EF5kQSeXoZbIgckeRXISCz8mhsXdvkxwPGZeYB13znp4wdk3zx5Gm2kfe9F+UlQsZYYx8D5FqDsHNvED4kEMRUchY4x/E6pAFgPx7rvnjGSK66CB6wxiRv8AEWYTENHdDX2qLcct1KByRjV3j0dQ25If+NMk1DIwX3OgP/zdmxq5vvuRzyDzRPv2j5+k+dXzooPXXXz/NI/V5zBG6zfHlav40jVeb7nbiT5cOlUYnVaWv3SFPXXLRNdeHjP9SuaeQH0tlJEs/CgIFgYJAQaAgUBCYGAEpB5EXvfLKK6ejPMe98rQBxrIdQmH1bSdscLo4zdog1LvJWI32cfQ4pPk15PtD+sIp5VQgWLpOA/Gspnf6vp84NWfIO8e9hxMEVwQRbI1dEzZxXxv+UT+lCXdOHzyMh7/73cXhiwKScY92xLhoFwxyGRoFW++YVB6Nj74ZRzvDSCB9kJoyytWHX5AfnN5Rd5iHYhf3GUM4t4310Pv6sI2/Gz9jDT+ni0yqF+q4TzJvm8ZFnR6yqv1kNZfJUcZ8vu/tG4+6rpuGXI/ax7yN5hF5gHebvs6f36a7Z6FDh8zXUfu+VO4v5MdSGcnSj4JAQaAgUBAoCBQEFhQCbTUTFlQjS2MKAmMiwLEWMeEUCdERUp1ET3QVUR3zVeVrBYGCQEFgKggU8mMqMJaHFAQKAgWBgkBBoCBQEFgWASHeQtKlgQhfLldBYCkhIPVBSoD6MKJdRH1INZrWcapLCavSl4JAQWBhIFDIj4UxDqUVBYGCQEGgIFAQKAgsIQTU2Yg8fN1SuJGjOGq6wRKCpHRliSEghefcc8+tnIakcOrWW289V59miXW1dKcgUBBYIggU8mOJDGTpRkGgIFAQKAgUBAoCBYGCQEGgIFAQKAgUBAoCzQgU8qNIRkGgIFAQKAgUBAoCBYGCQEGgIFAQKAgUBAoCSxqBQn4s6eEtnSsIFAQKAgWBgkBBoCBQECgIFAQKAgWBgkBBoJAfRQYKAgWBgkBBoCBQECgIFAQKAgWBgkBBoCBQEFjSCBTyY0kPb+lcQaAgUBAoCBQECgIFgYJAQaAgUBAoCBQECgKF/CgyUBAoCBQECgIFgYJAQWAeEPjHP/5ROR70K1/5SvXP//zP1bOf/ex0ROiKdP3lL39J3dX/+br+53/+p/rDH/5Q3fGOd6xucYtbzNdrl8R7rrrqqupDH/pQteqqq1b3uMc9qmc+85nVrW51q0F9gzlZd+rR3e9+90V92tHykNtBIM/gpknG7b/+67+qr3/969U3vvGNqeq4//zP/6y+8IUvVL/85S+rxz72sdWGG244g57f/JHzrTu61ginK5FDa0Y5Tnr84S/kx/jYlW8WBAoCBYGCQEGgIFAQGIzA//7v/1a///3vq5NPPrk655xzqo9+9KPVv/zLvwz+/mK/8Wc/+1n13Oc+N3WDQ323u91tXrr0/ve/v3rBC15QnXjiidXzn//8eXnnUnjJtddeW+27777VkUceWX3yk5+sPve5z1Uf+9jHqnvf+943697f/va3iuOWk1qctV/96lfVG9/4xsrvb3/72+eV9JrWGLTJrfn8xz/+sbr97W+/pEg1Y/WLX/yies1rXlPd8pa3HGnckAW/+c1vqne/+93VpZdeOjUdx+n/1re+VT3vec+rXvWqV1XPetazRh5ez9CfUY4bn2/d0bZGmFuvf/3rq3e84x3VGWecUT3+8Y8fuf/lC/8fAoX8KJJQECgIFAQKAgWBgkBBYB4RQHp8+MMfnppjMI9Nn+hVnI+3vvWt6Rkve9nL5s0Rtgvtvd65wQYbTNSHFenL73vf+1LkBkf2Nre5Tdp1XmmllRp3nb/0pS9VP/rRjxqdUuTHT37yk5Gc6IWEc5vc/vnPf67e8pa3VC95yUuWJIk5ybjNQsch0pAez3nOc8YiPxCu6667bvWYxzxmsHgtL93RhN9nPvOZRHz867/+a3Wve91rcB/KjcsiUMiPIhEFgYJAQaAgUBAoCBQE5hGBWTgG89j88qoVBIFRnF9EiXD8ph35UZ6zmKD96U9/mhxRBMhSjOCaZNxmoeMmIT9EThir7bfffiTyY3nJ4yzwW159WWjvLeTHQhuR0p6CQEGgIFAQKAgUBJYrAkLZXZPU44jw5XiOXPjb3e526bmzMmztUEs/aNud925h6b/73e+q2972tq2RF/rPWeh6znIdoOzlQ/ozrbZOgkuXTA3pg+///e9/T2NClqSX5Hn/xv1Pf/pTtfLKK4+UgtHVrqHO7/e+971qjz32SBEQk5IfMW+kJoxSF2Yac5acDB1jqSGiiS666KLOCK4hc3IS+fT8v/71ryOP+5B3Dh3/pmd16fiC0LkAACAASURBVLihGNefOwn5cfHFF1e77bZbGqtRIj+6cIp5K+1plFSaIdjPao0YV08MafNiuaeQH4tlpEo7CwIFgYJAQaAgUBCYKQLf/OY3qxNOOKF6ylOeknLDGaDPeMYzqs033zyF9B9xxBHVeeedV93//vdPf1P48Q1veEN1+umnz31mB/iyyy5L9RE4gkiEN7/5zSlt4G1ve1ty6HLDlsPq8+9///upbw996EOrQw45JBEUcu7VG3jIQx5SvfrVr04OTtOlbXaftXPttdeuPvCBD1SbbLJJtfPOO88Vp+SsqdvwxS9+MRWe9Pxvf/vbyWG9853vnB6r/8ccc0y11VZbpZ1sqQw77LBDdde73nVQ3/Xlda97XfXpT3+6euELX1itscYaqV8/+MEPqmOPPbb6xCc+kdq21lprzeH3pje9qRLO7TNtcb/f1ZaA/Y477jjn5P/6179OOe8KlyIBpGSss8461YMe9KDqU5/6VCX6oI6Rgp2vfOUrU1/e8573pDE5//zzq3e+853pM7jBRkHOq6++ulJYkdMXmPTh0tZfbdF/mL7rXe9KY4G0MAbG9T73uU/F0f/sZz9bXXfdddWWW25ZnX322en3/P3qbnzwgx+snv70p6e+HX/88an2gboxxggmnHDFSB/+8IdXahRst9121U477dRZFLFL1tWlOfroo1OBSWP66Ec/OsnAQQcddDN8P/7xj1cnnXRS9dWvfrXaaKONqnve856pBsb++++fxtGlPzfccEOqU0Du9MP4vuIVr5grXAkLRMIpp5ySnFT9lnKgzkE+FnX5b8PXu4331772tYSR+jLmqnoUakaYl2qXHHzwwamdbbJvPpoTudxyIOkCcoR42GKLLZLzu/HGG8/VtOmbk8bPjz6TXf19wAMekGQSftrl37ZLTQ7948jTVX7P58uoMq699BS59EM3/Pu//3sibPtqtcS8hIG0MgVujfc111yzDDGkjx/5yEeqbbfdNtUUIau5DJDz9773vQlTn5u75EqdIDLhPXnaCx1LryAFpbP4Tshc4OZv5uJpp51WXXLJJUm3kyc/5FlxVjooSCw64Lvf/W7Sw0960pOS3s11h+fSF3SZfu6yyy5pPl5++eXVy1/+8mrNNddMfY+1gi41t7W9Se7bxrdOfhjPaOeXv/zlNO6jyNC4emKmC+5yenghP5YT8OW1BYGCQEGgIFAQKAgsHAQ40oxXBvn97ne/1DB1CjjxHBEnDHDQOGPIjbxYKefO933mNJH99tsvGc3xHMa05x5++OE3Iz84sJ7LweAIewan2cUg55RxJNtOKeFQ7Lnnnsmx22yzzdL3OK++w+jmELlOPfXU5MBxMDj6nstB1j/kgN17xQT1j8HuGXvttVfaCVefZJVVVuntu75EeDknX589h8OjaCZipmlH02cvetGLEgbaIKKBw+IZURgVccBp5WDB2yWMHTnkexzAtlMQmnaM4zPvUggVJtIYOFdO4YnCqH24IGG0o6m/akLoVz42MOG06R9sOHVPfvKTU2FRThXi69a3vnWSFXKhTokTVmK3Wn9f+9rXJkdI9I77ER/+hQFZ03aES1t9kyGyHqTFkFod//Ef/5HIGfOkLfKDc85ZI5MhI/qinZx8O/PGN+ZfFHiEISyQh/XL2HTh64SaG2+8Mck4LDjHIiXMTWPsM+PfN8ae0yS3+bzP016GzEnvDdy0AwFKlpAOu+66a3Lqu4paknlkGbIAicOJN3fM7xj3oTKuvQiGmPtw9l1Fgu9yl7t0kh9IDPgiNNyvXzAmj54behJhBH/36yvyAenjd/oBiemK/iNyycNhhx2WiAi6qE5+/PjHP04Ehp9HPOIRnWQfmUcIB3GQy1LM+zvd6U6JSKQnXdpL/+WEC7nUZoRuTgp9/vOfT2NBzmEW86dP7ttWwCZ5C3lRgyf0wRAZQmCOoycWzuo83ZYU8mO6eJanFQQKAgWBgkBBoCCwyBBgrL/0pS9NziPjl1PpCifNbrwdd85Jk8NTJz8U5OOAICA4TgxoJx9wZiKipF7wlNNqF5Gxb3fSu0U5+N1uetPFOeYYImM8z7vi4lwjPJAHLs7NE57whORQcFA4IXbf7VY/+MEPTg48x8NzOAEccc6JSxtEufT1PRxA93kWUqEeidFGfth1tjsrqsblvqOOOqoSWYBECkeO0a+tTfe0iV0X+eHITGQCTOrv4LANxaXe33De7VyLZojoBfcZC04+h4/Duemmm6bIkCB9FDXUf6QA8sPutTYixfyOKODIkSnEyVlnnTVHfDmm9MUvfnGKAiHT9WtUWZ8W+WH3PMchlyXzDflDxkTkRHqY3W6RNb6HOMuvIfhyiF1BbsAFeSaKJYjCoWM8lPwYOidFKITjeuCBB85FjPQRSYGBaKlzzz034cPZDgceAREEVMhzl4wHjiIXYu7HO4akvZBjRE3M0/huHS/vQSogDZBPZNtcIPc+rzvzCEORF/mVz+PHPe5xiUBEvCAu+64u8iOeu/XWW99sztR1R4wPwhjhF1fgL6qOLLvg1yX3XXViRiU/umToggsuGFlP9OG5mP9eyI/FPHql7QWBgkBBoCBQECgITIyAVAe769tss82cY507ANJawrjvIwBWW2216swzz0zRFAxlTujTnva0tHPpb+G018kPkQ1250QD2A2/6aabEvlwwAEHJMKk6ZJCwNlhRNdD0xnPdrftdLo4y3ZYm3bmw8DnjHeFuPf1PSc/2pzmNvIjJzoCo/wzu5ecCukL2hFHcApl54DlxE8dqy7yIydT6uTHKLjU+yu9AglmXI2/aA6Xz6UeSX3hnHOW7WBz9I0nEsz/Y8ccsSWSiHOKBFKwkUwIrxf9wQHcZ599qtVXXz09H2llzD1bGlH9GlXWp0V+RGRULiPxGUxEOzjBQspOXCJDRCjpZ/10i6H4xrOkYhkPKSyibaJeytAxHkp+DJ2T5K6J6BhKfugXIktaj7QLETJ0VB5900QYjiLjfeRHEGk//OEPb1b3pK1mBf1mzkqJMYbI2bwOR1N0Q4xhtB1Zi1RE6rRFBdXlfgj50XSKTF13IJ2k4tUjSJrkaKi+bNLto5If+bjXZWgcPTHxorqAH1DIjwU8OKVpBYGCQEGgIFAQKAjMHgF1JjhfjNqIKoi3MmBHIT/CueMYMELt0nPOOaMR4t/mGNih47CKyLjyyitTDYBHPepRrQCEAyjtYamTH0DgwIiEEJ3DeRUtgmTiBHVdy5P8aBqbaCtCRyROpHaIDmmSDdEJdsylNpAlKSCcRikOHN76rnsXFqPK+jjkh/a6oghknxMY5EfT/GvrS5fsN30noj9ESSCMIjVhWuQHYjOKj4rs6ZuTk5IfIgqke4gIknICj/oxsAuJ/EDykVM6kK4SGYcAET3RlMaRf1YnP9SWeeITn5iiPkQ8SO3Li/82jX+d/FBXRKSRn65CqvW/6YO1YrGRH6PqidmvusvvDYX8WH7YlzcXBAoCBYGCQEGgILAAEIioAuH2TWkviIgICe9z5HTnuOOOS45JnFbB8bJbb9fZ7n0b+cGBUa/BPcLCpS10FT2MkPUrrriiMe1FvjmjV1qByBZOUqS9aKcogeuvvz45aj7Xznrou+J9oioUGe3r+ywjPzhPxkYfpH84aUGbhpyyMC75EXUKhuBSJwna0jLgrg6FyBUkl9SgnLzgmEt78a9xlRogXUMqkuvnP/95ivZB+nDg6mkv7uGEC8NXBLJ+jSrr45AfHHP9i1SGPrlpS3vR9lz+8r4MwTcwg7cCrnvvvXeq16B+jkK35ufQMe6L/PAshJRoK8/um5Pm+LiRHzCpp7HlaS/G3VxEyCBEuqKbIuKM7kE4mFOuqG9E3tqiwdpqFfk+LKQrRQRT1BgSqRHRZ3naCwJQRIfImTohUic/ENTS9aT1SblRcBdR3HXVyQ+EtkLJeUrdkMiPSE9EOjWlvUhtDB3bJ/fTTHvpivxoSnvp0xMLYFmeWRMK+TEzaMuDCwIFgYJAQaAgUBBYLAhEwUWnvYQhzfHbfffdEyFht88VzmkY9UFYMN595uJkMdCd0uJSX0NKi/oOcdJJPe0lcLKzz7llnKu10XdF0UdpFE6dcAktF0HCuLcz6uL0qRHgvZEjz/mQVqFgqvoRjiu1M6vgaTyHcyGtAgHS1/co3qqfbU7TuGkvnF19lJqjUCsH1g9nze5t1zUu+eGZnKYuXKIQbFN/64U0PQ/hhAQztsYirwkQjiin2D3SlKR+qAUTY0LOyBIZcSqH36MNgYMUGgRIvWZCYDRU1uOUlrwORxPOEYXhZCC78dqtCGdE5AxxArVJwWG1dWLekONc/urv7sOXrCB7OKocbilo8R3zIyIG+sa4reAp0kqRSzItrcn8QHoiFBVi7ZqTyKFxyY+mWiGigswLqWIufVc/p4/8CBlHsCHiolhqkGxdkUu+G8VSFQcVueOCOeIWSRN6MsgH4xz1VqT1qZEhikL7pTwhVKSJxUk2+ZjTo0hcutUzIu0GEYqg6SKKI+JJCojaR+43P8hpPJeur6cF1nVHHHEcBU/jnQqekjOkj3npGiL3bXprmmkvUfB0VD3Rt/Ys1r8X8mOxjlxpd0GgIFAQKAgUBAoCU0Mgjtq0i6gmgMvpFJzUcLZ9ZhfZLhvDef3110/1PdTnEO3htAXGswgFu66MaVEKnvPABz4wGfcMfoU97ca5H6mSp21wnOwceob6FkMuu6ruFwUgnN/7OHqeH6dkcKw5N2oEIDM40RyOqEWi//LoGezIEDUWnEridA79HNJ3TgtHxo6vC3acdv2zw47Q0XdtsMvKkfFO7wk8fAfp1IQRgobTr2Al55HjpcAnR7btaFD3KKioTeutt17amefQIYJ8ppisoot2kh1fmX9GDjg3bbgY29jhrvc3xs3YSM/hcHHq9RUm0pm0DTklJcq7HKPMQUGAebb6HpxGfeSoO/WCvLkQcsgOJ2CIakAO6YfjN13wbSOF+mSdbJAhJ9iQxzhtRnuarkhpEMmC+NNnY6Ld8HSKUTwHkWMc82cjlzihTjeKE3/UMOFQGq9wJpve3Yav+WYue497EDjeg2xSQ8XRruan9jjKt22MEYh1uQ3iiS5Q1FhkhegVUQTh2PfNSSe1IKm0UbSAuYOUpB/yz5AD9egmDjiSloMsysTYex+yCIbkxLwNYm2ojJMj44bEVCPFUbdwMf6waxsHx8MiPGFpjolcUrfG3AgdJ6rDiU9Rw0XtGfcgcvxIZfFdsmK+ep85Yvyd4oSkJV85NnBHNpm3dLRxaZNRmJEt73Kv8afnHKecP9epXnQyHdOkO4wHvJFeom2MGxIZqXPooYcmwglxNFTu65jmejJfI8h+tBPJFGT8UBlSdHtUPTFk7VmM9xTyYzGOWmlzQaAgUBAoCBQECgIzQcAuotBrl5NKmo6Yze8ReeAEDikIfne/34XBc0YiPaMvOiE6w0lk9HJu+/LYcwA4oEPex7jmlCJFOBX1q6//XX0f2sdxBg4JIAoAyZOf7mB3mTMr6iCOpx3n+X3f6cOl6/tdY9P0N46aH2Nkd5ss2b1FYLWl+rgPaSF1K9KtZtmnpmdHzYsh0ThtbRsH56GyPws8or0iP+rzaVrtamt301wmA4iYtqOxuzCIvviuk63IHN3Wpgfb9I/7yWroxFwv1OUURiHjo+i7vrFs+zsSYGif+t7Rp0v7vr88/j6Onlge7ZzlOwv5MUt0y7MLAgWBgkBBoCBQECgIdCDASbB7Zwfwvve9b9rRtaNpF7Rc/z8CwtURAvWCtO6wGyxapOlvBcOCQEGgIFAQKAgEAoX8KLJQECgIFAQKAgWBgkBBYDkhEEePSmsQ/i7qQ+rALKMollNXJ3qtcHVh5WoLqEsQu8TXXXdd+ly4fhTYnOhF5csFgYJAQaAgsGQRKOTHkh3a0rGCQEGgIFAQKAgUBBY6AsK+1UC48MILUy0KOeRdhfsWen9m2T5pPWpmqEUgtUPUjDoLSKOukxNm2aby7IJAQaAgUBBYPAgU8mPxjFVpaUGgIFAQKAgUBAoCBYGCQEGgIFAQKAgUBAoCYyBQyI8xQCtfKQgUBAoCBYGCQEGgIFAQKAgUBAoCBYGCQEFg8SBQyI/FM1alpQWBgkBBoCBQECgIFAQKAgWBgkBBoCBQECgIjIFAIT/GAK18pSBQECgIFAQKArNEQG2Dq666Kh2TqqbB6quvPsvXlWcXBAoCBYGCQEGgIFAQWPIIFPJjyQ9x6WBBoCBQECgILCYErr322urwww+vDjvssGrllVdOx3c++clPrh772Mcupm6sMG394x//WP2f//N/0k/T9Yc//KH6yle+Un3nO9+p7n73u1dPfepTW+/1fUU8v/71r1ff+MY3UlHPZz/72dUd7nCHFQbPUTu6FPH605/+VJ199tmVE24UwVXgdZ111ql22223JSkLo86RUWVked2PvNa3O97xjtUtbnGLmTZj2vPAsdJ/+ctfkrzFyUqjdkCbvvzlL1dXXnnlzXSfZ7vouPz60Y9+VL3vfe9Ln8Pt+c9//kQFoPv086h9ms/7yc63vvWtdMR3XLe97W2rhz/84dXPf/7z6vrrr1+mOXe5y12qBzzgAWkNgflf//rX9Hcnhz30oQ9NeJarqgr5UaRg3hH4xz/+Uf3bv/1bMgZXJMNOf9/xjndUxx9/fLXqqqvOC+6OUPReiwnHacMNN5yX9+YvWapGzbwDOYMXko8vfOEL1S9/+cvqKU95SnWf+9wnvWUaRs8Mmjv4kfNpcHY1Cr5142SVVVapHvzgByeMc+PEcxgu97///RPx4bSPl770penx559/fnXKKadU73rXu8YyApenHljMhucQgfvud79b7bLLLtWjH/3o1vEx1r/4xS+q17zmNdUtb3nL6u1vf/ucwe+kFxgZ73COyO/vfve75AB88YtfrD760Y8uyZNM/va3v1Xsgbrz04X7ioDXjTfeWO2///7Vk570pMrxx7/97W+rPfbYIzky05YFDiiZbCPuhsyBadxjjvzqV7+q3vjGNybdmM+RaTx/eT3j/e9/f/WCF7ygOvHEE5MTP61r1vPAvHz961+fbNYzzjgjnaY0zkWX/eY3v6ne9KY3JT0X4/qzn/2seu5zn5se+aEPfai6293uln6nJ/fZZ59qzz33THarNfDzn/98r+3apkuG6Odx+jVf3zEXzP+3vvWt1ZFHHlkdddRRSRfwIRAcP/7xjxNG11xzTfWe97wnrUPIKribT8bP39gU97rXvcrx6f9v4Ar5MV8SvBzes1AWtXrXKW0h3SeffHJ1zjnn3GwxX6jtnmQIYyGxAJ555pnVox71qMbHNS1oQ9/bhJvP7CLvtdde1Ute8pLqWc961tDHTe2+pWrUTA2gAQ+aRC66Hk8+rrjiirSYfuADH6ge85jHJGekzehZLHNzUoNzWv30HLqOUQJTODMCpbAY06997WvVi170omqLLbZIBt9d73rX9PmLX/ziauutt56brwhMztDHPvax6t73vvcAiVn2Fu2wc8z4Pvjgg+dNDyx2w3MI0AxMY/uQhzwkjS9Hsu3i2P3kJz9ZxrH785//XL3lLW9J+rl+VCtH98Mf/vDUHd4h/ZqPe770pS8lB2eUdWlFwOvjH/94cpYRnne+853nHET/nzb5wfFcd911k+5fCFfTHFkI7Rq3DaK3OK4ve9nLqg022GDcx9zse/MxDz7zmc8k4kPkIcd5kqs+rtYkuLhgEwQoov+II45Icm6dFAE1JGqmTZeMop8n6d+sv8sG2HbbbatDDjmketWrXrVMJA6SfO+9904k0ZZbbrlMU0499dRqrbXWWjDze9Y4DX1+IT+GIrUI71toi1odwjbDbqG3exxRCJbbLrtFoK684pldC1rfe9two/wZl895znNGMjL73jfq35eaUTNq/ye5fxK56HuvsOqnP/3p1bvf/e65BbLN6Fksc3NSg3Pa/bSb9cIXvrD66U9/mkgmYamu733ve2nX69WvfvVcREfTfGX4IEQ4Rep/jHMtDz2wVAzPcfBu+k6TDiQTnAsEyIpGfjDa7VKOQn6sCHixjS655JJlSLJZEGGIbrK3/fbbLxjnqNgJw7TNYpsHQ8d1XDkfR5cMQ3ph3CU6lw3vQojf6U53mmtYbPa88pWvTP5FEPAiQ975zndWz3ve85a5f2H0aPm2opAfyxf/mb19IS5qQ8iPxdDucQbtggsuSOknX/3qVxuVVzyza0Hrem8XbsvD6Rlq+I+D5Yr4nXHlYghWTeRH0/eW6tys93VW/TT/OXkcDY6uyw6Xeg5BhvhsKZEfQ+RvRbqn7gCIirP7edFFFzXu6I/iCAj7jtoCQp7lePtZ3pc+apc89TDKpVgg/kTKjBKROE284AIzO8vq6sy6HkPTOEgDcNXruYxKfrQ9J94ZYyC1Kk9vufjii1MNEe8bNfKj7ZlD5c3OvzSeOvZDnWTvmbQNXW0N2RB1kM+jPqyH9n+S+xbjPBg6rl06L8a7Pibj6JJJ8I/vdsmCv/3973+vVlpppZSeIrJl3Lop3iciVOoK2+Hcc8+dm6/0l81UdVXgAr811lgjNVHKrbpBNk7ydy9vvTcN7Cd9RiE/JkVwHr4f+b+Mhzw31uRiqJtc9Uk1ZFFrUyTT7JIFzkRramOTkhvS7q5+N7W9Db/56L/2GCMKa4cddkhhaa973esacyj7FrSucenCbVTyY1JcFqJRszwNmUjzYnSOktueG65dDlLffG2T//jeUPJjyNzsa8s0/x79qhv0k75jVv2kB972trelnZnjjjsuNZPDJac/19+ifKS4PO5xj1sm7UW4q7D3tddee6wudumBWWE5VkOX05ecrHP00UenInLmqRBjY0Ee6ETF4oyLdM0LL7ywut3tbpd24uzQn3766dU222yzzE69dI43v/nNqY6On29/+9sp9cj35L3L40Z+CfPmBEp9oiM23njjuVx4a+QHP/jBRBAwZIUvS30iMzvuuGOSG8avWjAPetCDUlg9ol1uuFSrNof2hhtuSO8+77zzqq222iqFSv/6179Ojqjnv/zlL0+59+6zw+izV7ziFSnvXv/9IGw+8pGPJBnVB+lc+Wcwcx/HETaK9ingKwLKZyeddFLaDNhoo42qe97zninyCb762HSJnpwGXp6tr3SqQqIKB9o53W677aqddtopRWJF/z71qU+ltFHkpLB6bZQ25t+2C2bW+E9/+tOprxyR73//+9UPfvCDVMPF/7/5zW+mMdt5552TY/TJT34y1YMR5k8GFbtVp8f43frWt55zZIx3nvbS9pyo3WQtVmMMdsZYfYCbbrop1VMwdqeddlqSX/WepNf4Oeigg5IctF3G1c6z6xGPeET6fQgu8Tzzwjg+7GEPSyl86r+pc8Q+0j/6EYZqTKh7EzIZ8uc5fW3wPfIogpE8mT/GoGn+eB4cRT5uvvnmaZ6SD7UTfvjDH1arrbZaqqnQh3UTXnSK3XiyYz7GXLEb7zN2ob4ognz11VenMdf/SHVanvNAlHLMaY41WaSL3vve9yZ9ZTz0zxxWuwOJ1uXc5+SHde+YY45JUZDGhEwjAGHEsWeT0IfqWtAJ8CDHxkUdHPpIGg45pnvbdAnZecMb3rCMfqbXxtV9MR5dskBfwEk0rfdrN91Hp9Qj+0Zd6iL1hX4hk/CWWmp8rFUHHnjgMqkvn/3sZ9N6E/VauvTeJMTMqP1YCPcX8mMhjELWBsKpQA0GD2FA2FX4ZthYiC2eFi8LF+PMRLZwx8KAaXRP16IWC2KTIunaKbIgMd4tIi7GIIPcQmPhtsDKexbCLc+dYreYMNYpuU022SQt9vGOnPzQ1752Uypt/Q4Ih+DHwGxTpLPYKbNrT9ELL6WoGFgKYL32ta+d2wkbYtg1ieqQ8Q6nh3HByWHwNS2048rFfBo1Qw3LWRgy+snIH2q4ID04AxxWhgH5lY6hPgCsYwFm+JkLZC8W6vgMadNm8HN+4n6L26abbppOk7jsssuSgbLeeutVFr/rrrsuGb52APxeN67q5EfuyFhU1adpm5schhNOOCHN/dvc5japqK7aFZ5JJzDsGTH77bdf+nvTRX9EPxhCIiMYQhZtDoTv0iOxODMWP/GJT6S+KjTJsLj88suTw7bmmmsmg6xucPY5e/QnQ75PB026XET6C73OOOIcNxFiHCNhrnSEfjPiObV0ahuOedtC9jgm8GSsMqzJQ77T3odln7zDzbpk3Mh3brzn41onBibFcVbfV5hPXRTrWGBvfUUSqMHAmGVkmsN0eDiZ9V1NWHAI3IdccNHDvqOobV7M0XfJQ1MtB5+pCeN+octkgYxylqNIoFQoBe2sL66o2aNmTN9uvndzOBjmdEREPVlnEShIFpcdR/MsMLB+PO1pT0tzLlJWQo9ETRl6yHPZDCHjsLSJ4zv1+4eO6aR4IYvYLdZB/4pGsS4bd/MOgRRt87v2s084xbvuumt17LHH9hZ/DByNkz6zhwJT8mNM6bzNNtssdds9n/vc59LYcviaNobqn9nt7noOGxLBg3DTZn2wBhhTOpv+IXfssnBuh4wBssJ6xgFjz8Wcofvp6i4nSiFXhBCdZC6wX8gt3Rb1jNpk0hoTBZ+HtmHI/EFwiL4z380B9hr59Nkzn/nMBIl7+sasDbsm0jk+g5U5hfzI3zukMOp8zoM8JTbmgTVZxAFCky+grtxQ8iP0wRA5j01B5G9eLHX33XdPtgY7qE+XNEWdjKv7uuYdO99zyU3oXnJLthBJk5IfkfoCPzqDruDr8RHpMTZ++BZ0EF8SQa+Y7BC9N2T+L5V7CvmxgEaSo0CZcM5NIJeFweQx6aMiN8OeEW1RxogyPv1ucTUJXG2L2hBF0gUJo1pbLJYx+dzPyfNOxjAlhZHNF3eLPwbX4hI7nU2Kr63dnEDP7ur3EPwYXrDqUqTTFgkOBOfLghaGgjDg3qqF5wAAIABJREFUvMJ1vLNrQetqV5cRM2ShnVQu5tOo6TIsyecsDZlwYhhHfYaLHWPz2TxRpyGcEsYvZ8I85xxxEnLHp0kGuuSCwYxosNB5j3vpDQstI9URqfvuu2/aYWLs20n0/nCimyI/mj5rkzHzznPJNiMpjlKz+8Hg9v4huwr6wUDgMMWRrgwt43nooYcmxyOiJ+yi5g6kiCqED0eOc9kW5TDEsB7HIRhFZ4ga0Ce4IDOadpHNJyQyOdMfu8EwHlrvgyNB7owBw9p16aWXJmdFtXjPHRXLJnn3XFEsdsbDMOPsxyk1/j403HkUDGd5L7lSiDv0MxzNpyhUbe2w5h5wwAFz5HXex5jXCLl6bnabEd5FfiDIGLgIURddYQyj/ot/tdnPIx/5yESiercogr4oIe2xA50X1vQZGc3Dp+trdZOz0UR+IIDILvILLkgh+o+z1OewtI1xn9PXhxdH29w766yz5sgH67HQcFEgZDfaZic1TqQYtb3aSX8FYaQ/sQbYLc8xd5/3kDUkbJ9T6MQoa0fXc9iLNlro+iCokN8IZQ6jnfNxdF0Q6Mg4hHusxzae+k5oQV7AI2TXei3CgH1Ev9OFbTKZz5GhbYBjnzzUMbAxEfpLf2I+943ZOOSHSKogWWPN4jQHkdml5+ZzHuTkR8wD9r0ojKFXk+7rk3M2TBTNZv/HXAyZQ+ojaelkZF5bMe82vTuq7uubd+wPfhhSz7iK8vI7WxDJOE7kb45v/eAEp8YhNvlbomkQHyIKrV18JusUQpIuGKL3ho7lUrivkB8LaBSblF/d0CH8oigY/1Ekz8LJqI3TGrrIjyGKpO/Is/oOiAXMpOewPPCBD0yLLYeO4Zcf6cq5UXnYxIxQt3ol+7bFeEi/h+A3jf6PIjIUEDwwweG4WFDr4WnzQX50LbST4jLfRk2TYdkk99M2ZHLyowtPLDvCgSMiUkQUgwsRZscs0heGEh19hg4HtJ4SEcUmGaj0Q+waq96eky2Tkh/6ZWFF7nHSRIroPznnUAw91rnJEArS024LXaFPjBwEsH/jil2zpz71qQn3LvKjyeDJDetxHIKhOoGuFKLLQLJ7ibCpp73EsyIVxb8IpT69HN+L4sr0cV5YuY5JjPtQLJvkff31158rsBZzDdmSG++LjfzI1zd9Rshx2oXBc4qQIEi9/OjHvI+ce86mjYi6MzgO+ZETHU3khw0BjgG5EqKvXeadqII+0nGo/hmH/KADOCb0n4tTx0jnMNGLo5IJQ9bIur3UhJfxZIvYNUYQuRDDNnQQDyKjhpA7fXO+aawRxHZiEcYiZyKlxeeONEZiDyE/ODp9zxGdg2TtiuoYV9fRSTCiS8m71BlYdpEfoR9EUTRFOXWNb5OcDmnDEHkI24ec2pwTscaJlI5lvnMm+7A2ZuOQHznRMW3yo09vjDIPmsiP/LO+ueDv45IfiDLEWP3EGalhyBFrnIjDcciPOuncJGe57hsy75AdCAcENJtflBOiXFTqNK4gMdiRnk1viLpxmX+RVm9e5ikvQ8Z7Gu1bLM8o5McCGqlwmIQomYTYOsJsYcmjLDRZJIXPhbtaOBEKedGqtkVtiCIRHdF1RTsZgHYuMf52GDn0mFgLB6VUXwi1L1+MR4n8iPZ09XsIftPo/ygiQykzRI1pFHszXvIaOWkxzkMMu673Don86FpoJ8FleRg1bQ7VrA0ZY9BkpNQ/kxpmwba7JjUkd0zli1qI/G2o89FHfrQdh8nZlueNdGHUwcf/p01+REST9Dw7Hhx7hIXIk6FXkz7wXbqNcydlwzGhdi3rBn3gHw5nOKD1E46G4D2uQzCknxxr/XQsHcNafYn89Jchz+i7J9of9Rji/jr5IZVmFCz7DPUh5IeUTbt0+SWyJS/42te/Wf89X0ekVRkz5JNUAU4zeTR+ebX9aZEfyAs4RnG8Ic4bPDiCZElbbTBI00GG5gRNE25D5oPvjUN++B79wz6QioY0oqfYDIjSOsGA6HT1kXx5m8fBi+613nWdnDRr8kPKTRdR0LcjHk5Y13Pq9lbT+Nd1Hfutr1CuqDQEkY2uqH8yhOCcpp0wtA1D5o+5QyaNeaTgOIKcnIisDsKqb8za9FJX2kufTu3SdfM5DxYC+dFF4vXpkqGk81Dyo08W6DIb1Agavpso26ZI73HWstjcsCapC4Z4ixQb7xPtJSVIlAp/K4qfDtF747RnsX6nkB8LbOQsRs68lqtp10bInp05O1BhTFi07bRbPOWkIkDqR1W2LWqKA3HKRsnxbIJIOJXIE7n33h87YV0LxTjkRyzGiIOh/e7CL5z8Sfs/VGzg5FJQLK4IsVX4Kw8t9veuBa3rnV1GzBBnfRJclodR02ZszdqQMQZD8Azyg3PZFcI61PnoM3SayI+oAh5pNgy5JqN63MiPuqFskedwW+RFgJB5hQyHXl3kB6JQagsysUl/zZL8GOIQDOkj4laosL4gaaKwqjxdxvekIbHRhqHkR9ucb8Oyz1AfQn6oG6Hf+YUws4O1kC6yLJJCGolohTiOVdSC3+X/51EVuT7imDalgSECpCogKdpqfpAB8wdp6PchzhuyQyRlGMCiGERceF9f+PxQ/TMO+UEO7fJHyoX2eI61V/+lOuS7taIIrPND6pTEju04eDWFf5M98iuCbN11151Z5Edb2ov3c+j1H6nWR360hd/nz6Er6ZZIc4v5lfezbjewD83HtvQ6Th2ZQrJFSlee9kLuOX0iKJou4y6tsU485X3vk0lO39A2DJk/IqdETtLLLvM3P4Fm6Ji16a/5ID9mPQ+WJ/nRFJUMa3oOkW4Tib3VpUumRX70zTtRHzaCc3KcvrchzI/r021D1sA89UUqDdkNIj42ocxr72RvxKbrEL035P1L5Z5CfiygkWQcID0UMsXWNYU72zWu53HmaS8cHXlgFqC8kFUsahSG3aw8f66uSGKydEET7KPQQKGbFg7h7TExr7jiisa0F+kxsfANifyIdluw+/pt0fbMLvyGKNIh/R8iNkJbsa0M2boTaAeRgpR/m+dN5gt/fUEbhfzIjZghzvqkuMy3UdNGfszakBlKfrSlvfg+o99cYcT1GXpRIKtLLtpIg3oqkneTO2kv/lUwlJEa+bJ9Bk6foew5Ujjk09u9jVzTIXPFPU39CMNaCCmn0C4y/SW6pCntxU63MFj3cbqmEfnR5xAM6R/dbjw4qQix0Ln0vbQ4BZiROtO4YhwcI6q4YFzmhvQ7u0KwiTk/FMtpkB/TInimgVPXM4IQVAPCuImG5HAhs8mh1K78qusjc0XEn/oGNihcYQTXdw2th9KfyL+11Nx04oZ3DnHe3KOoJWIlCnZrI7ItHLq2vg7VP/W5GWlmDOz/y95dQNuSVHcD74UEAhlcZnB3Hdwlgw8W3N3dYXB3gg3uDsEZJDgMboO7heAZLARCICTf+tWX/Va/nu6u6j597j33vuq13po75/Tprtq1a+///teuXUFukI1tZ5FxRAb0OoptagOCQ9FN72UjzU8BOj31O6d/xELPUJtXlVcU/otAJmQmOw7O4I9XzfwYIrr0SUacehntYrhwmWKJCGPEqPGTudPO0OuOQe45MqqQEfSgPQbtfgZJD6ccdNBBiZTSf+PQdwXByS7Hds4IuGx7gWnUf2vX/Gk/x/YxYy7zh+4gELt9z+mkVH7PL2lDyfyhy56nJl2QPnSifUJhTtZRa69PZusiP7ZyHrSxQRQ7HjtNqk8OU7a9IBCiJk7Uo2sX7vV8cY/t9cjp2Jo0ZEuWIj/gsTFdkOVrXsBAUehaTGYe0ncnHLGLdE0MZjvynMsc9nz9am9tjZqMFoAtFrVJyBK7N6ctO/U3lfzYoJFjzO35ZEgF+hho/9pnWkcAYvUsKoUH6LCiIu3JBBTAA9Ndp+bZ3QrgXUOS2yfs/vYkA/Da1amjGrK+OOnBxQFLlURQ2B6jfX3BzpAztjKAzBnrt+r2njkmvxJDijhiUI0B8DiXDGGcgT/ZO92ihkFYIWraJziMObQxVR0DMSXkR4lcxvRiK0GN/ZN9K6jks24g4x0l8nQfXXUaAh1wekTMA0DUfnMESJARAXIDSHKYbeA7phd9QNm7OMZ2fYsoTArYA9qeKciKFdgc+ZEDyt1iXN0AMWdqA6hayY5tEGwJsMxmIFa8g/2Kgqcxrzh6QTxZOIFjrOZHbp/vWD9tJwBk2LYpwIUuyJIz16P+SzsgVix0qe0vUcgUYRSnR3hXFFqNleCY86Wy3JfIj5grdDiCeytn5Gn7SxwF6th1K9lO9eCjFORDLgk8FUhU7JPfA5oR3QC8z5FQyCm66nfAMPkiPARgaqkgA5wA4r2CZYGxbV+yquIzPt74Iej4WsQgUkvBVrZn6MhMRIzgwlYyZJn2+K2iuPrS95mtbNrhneqfsB90ynxQgNKCh/fyl/AAkkcGCr9tDrNtdJxP1W8YwjMU5xU0W9ghq7FjZOnxqvJCriBHjY25Yh4jgl3aSeaCC5k/yFS1OdSxgbPanyF6+rbokG3YZM80bgKVNqmjr3ABwoFv8E732EoS+tQeA9swjJWxNVYICs8bek7YXlmmxoA+S4GXicPewzeISDYA4cEnwDuyUX03duqdgJMPNsYwqDGnZ3yKQrb0f2yFW/CMSNRfxzqTtZPJYEO2P6eT5g37PtYGxDg7XjJ/ZHcJWPlpBYIRPOQKR1o5jyOlc7Lu829wEZ031/TRGJgXtj37zKIY/SMH/qH9mUUzWWZD17rngZPpzE06TwZBzrM1+mQc6Jk+jbWzbSNDp/1GFiBbRrfNO/2Nz8K+sTPmmXmKILZ9jt4h8skWjmIvhmyJz7v2WXykyG5Oz9r2sG37xuadhWd217yDV8wH2/1c2m1eeS+y18ELcxc84FwyhPG6cw2+Mb/4j9jyEjo0ZvfWcdJlDvNt5/eV/NhO6fe8G/jAEO6///4JRJjgJhJQYH+lizOLugFSG+3h57z8k4mB9bOCNOTUGPcxQ1IqEo5YuzDA3TRJ7ROkYEABQQbIKloc18eAdkEcozLkjDnvkn4fccQRo/JjKHP9Z+gAXsYqiJpSmURAgxDSP2ADGHBahTF1WfliEAE/4+R7wFXqd59DC5JrrA1DcuPA7O0vcbT0bRW92ApQA/QJiPWnD1jGatA6gIz3AX6l8qRrVsHimEorY4J0TiuOyDTe5rV+CXjohboIUhnNFavHYwFSFyhzhLGFgO2gv/aEAhYCd6udUvo5RXNTLZoAOAH0gTPzsw16PLMEKCNf6b4+54KYrj4H+eEIvThiU4AAHAIi4Zxj/gIAAhNEInLBHHMiRh/gFIABlznAA9ABpEO2UwALqPnHvuXqI5nr3undLoDdKiOwCBQC3YJpdhwIt3IFEIV+TLE77XvZS+PARgusBQJ8C1Ap6CFTOhFzfkiWpfreBu90TIAGtNK5LjEQdnBu37bqd/QsTljzTvpPrlP0OorWWsSwkmz1TWp0O63es+M+/mAskOjre2zL8gxYwf7yqc+YK1MyQtR6J1JPXaHoQ9Tw0HftChl0SXTP0If2Ik+uPavIq/3saL+2b3VWksDMolBk+M4NPkqek+snW9Snl0PjEPL3fehyac0Wvylpc6kOzG2D3wVRbG7zlXECmv4h9mzt5i8RF0u1O9evKd/vhnkwpb90bMzGzbElU97fvrdPh30WNZvYev5iSrHy0rbQW3jblp+u3fJ+ZDQsNLRwm7MHpe3YyfdV8mODRg9jZ1UYqI7jCTUPUy+FHDCODIuu8rYnXRtcjDm1nCHJiYbhNcEBrb6sgFUc3FC7x/oN3JfKT99W7X9OPnO/X8WhTQUxfW1cRS6rjHm0ZS6w2lQg09efttzb33OUQGhfMDBHL/rGA9DzLxe4D+nvmI4hP6x8TjkCL94TmWBWLARQuaBgFT0tmZtD/RTgIdesYG91wFTS7vY9ISPBHWDfDk777tvKwHlqX+r9VQJVAlUCS0ogatT11WOAbS3uwdxL1GpYst31WVUCVQKrSaCSH6vJb9Ff26IiKOkrUmYVVsprroDZog3aYQ+r8tthA7ZwcyuQWVigBY+zCiObRcaZ1H6pzzJbZJRMvYZql0x9zrrvl2HnpC0ZevWqEqgSqBKoEtiZEojtEjIHbXGJbWKId1tTZO/aHjW0fWxn9rq2ukqgSqCSHxukA0C11G2FcBRJi2wKKUw+x0JXBnp4wKr8NkiZt6EpFchsvdBtEbO9Qb0QGWCyPmxFKakb1G4tsAlkHnbYYWlLk603m3ghp2V92Dc8VuRuE9te21QlUCVQJVAlsLcE4AbbDtUuseVUHRcZcLaLIvVjK0yVW5VAlcDukUAlPzZsLO0BVaRJYTQp1faMqadhP36c/LBhTd6o5lT5bdRwbHljKpDZWpEjA6yQqbWjkrmiw1PBou0ltrrYkhHXZS5zmeypD1vb0///NgUBZRhFAdvtaEN9Z5VAlUCVQJVAlUCVQJVAlcA8CVTyY57c6q+qBKoEqgSqBKoEqgSqBKoEqgSqBKoEqgSqBKoEdogEKvmxQwaqNrNKoEqgSqBKoEqgSqBKoEqgSqBKoEqgSqBKoEpgngQq+TFPbvVXVQJVAlUCVQJVAlUCVQJVAlUCVQJVAlUCVQJVAjtEApX82CEDVZtZJVAlUCVQJVAlUCVQJVAlUCVQJVAlUCVQJVAlME8ClfyYJ7f6qyqBKoEqgSqBKoEqgSqBjZKAAsJOrPBvieuvf/1r41Snj3/846kIu6Osney05OXIbM//6le/2pzylKdMJ0gt1f4l21n6LKdX6dN+++3XHO1oRyv92eL3rVuuTkl5//vf3xx55JHNP/zDPzRnPvOZUx8Uwv7P//zPpCftk7989opXvCKdCvaXv/ylufWtb92c4QxnmN1vz3PRy02/yOTtb39789nPfjbp9sEHH9xc6EIX2vRmz27fds+Bpe3gbEEs9MOdpOsLdXmtj6nkx1rFWx8eEuAkgRunJWzqSQ47fbTaQGS7Zbzdjm/VsdwKWX7jG99ofvGLX+zV1GMc4xjNec973gSa13HtZECw1W3f6vetY7zrM6dLgO36wx/+cJTAbfqThn/x5z//uUEqzA3ahn7/ta99rbne9a7XXOQiF2me/exnN8c97nFXbrYTtJyi9vKXvzwdB/rqV7968ZPnBIb/9m//1jzsYQ9rjn70ozf/+I//WCwb7TNX9XU7iYa2oF/84hc3t73tbZsXvehFzW1uc5uVx6DkAX16S66/+tWvmkc/+tGJkJgi15J3Csi+8IUvNLe61a2al770pc0lLnGJpNePfOQjm6c//enNW97ylnRSocvnT3va05rf/va3SUdvfOMbNze72c2aBz3oQaOvGhrfn/3sZ83Nb37z9FuEygEHHFDS5G2753Wve106yfGBD3xgc6c73ak5+9nP3jz1qU9tjn3sY29bm9b54qE5sKrtK2nzOuxgyXvXdc9O0/V1yWHJ51byY0lpbuCzOCdgYitXUfqMm3Z85zvfaW5/+9s3d7vb3Zqb3OQmGyitZZu0FUa+3WIy/tKXvpRWUx784AcvJuM5wcB2gL8lR29dsmy3EWAXVDz84Q9PIBlQRFohPpAgc+Q+JoNVAcFW63O7L0NtX1fgs6qsltTF+qytlYAg/DnPeU5z//vfvzgAn9rCj370o2khYK4fHPq9QFfg6ShmASnfv9SF9HjlK1+5FvIj2ihI/8lPfjIpSP/jH//YPOlJT0q44sQnPvFS3V3pOZ/73OdSYHuf+9ynueAFL7jSs0p/PKa3c+Ra+t5vfetbzQ1ucIPm0EMPTeSHS4YDf/bQhz50T2bHT3/606TvhxxySHPQQQcl34f8y2HTofHlo8nYRc5zicTSfq5ynwycu9zlLkk+d7jDHRJZZ25ucptX6a/fDs2BVW1fSbvWaQdL3r/0PTtJ15fu+7qeV8mPdUl2Q56LET/jGc+4xyltRbPGgBnnh+2fC/q2ov1LvWMrjHy3rYz+0jKeEwxsB/hbatziOeuQZV8bAVMrnh/72Mf2mqdz5D4mg1UBwXboc3ss+oK6dQU+q8pqaV2sz9s6CXz5y19Oq9iPe9zj1hacPP/5z0+ZJXP94Kq/nyPNTSU/BNWCbATIppAfc+S76m/G9HaryY++vvSRJCV93g3ju1VYokSe233Pdtiu7e5zff/mSaCSH5s3Jou1SJohUHC1q11tS8mPIeO2rzmA7TDy65DxVgQDiyn9gg9ahyynkB+bJvft0OfccO4GYJzrY/1+6yRgu4uMD75zaItAbAOxYj1n5dZ2N1kZYxmQVvr+9Kc/Ncc//vGPspWj5PdzJTbWt+0kP4baZSuH1f8PfehDoxkpVtpdS9cqmSvnkt/pW9QNkQk4duX0dir5MUVepaTG2H2rjm+JPKfcI8uRTPvm39BzZGr+7ne/S9uvutksc7CEMWCHjne84+1VN2VKP8bunaJfJc/p63f3dyW2a0yOS/V9qmzdr0aNsfiv//qvZPfbtWxK21XiO8Zs/9B7xuYrXQ47QrZsSc6elPZnJ99XyY+dPHpNk9LnhgzkRz7ykeYWt7hFAgWRjtjt7pgBjO/sSYz02VyK4phxm+oASgxF3/DNafeQGuScYLyra/hLjPxSDqX9nKkyzql/DlTlfj+kb1N0auo72vfnxm9s/iwty6F+9GV+5OQecyMAPYd8nOMcZxVRjf62RJ+XAFNT+lUa+KxNKAUPngNk4rGr6K5n5Ozg2HhNGYeuGHJ9XuXZBSKffcs3v/nN5jGPeUzKwAJy1c3g9xTfvMIVrtBotyD7Na95TfKrtnHKcJORpM8yRd7znvc0V7ziFdP9v/71r1PwZK+/ff4XvehFm9e//vXNS17ykuaTn/xkc7GLXaw5/elPn4Kle9zjHs1pTnOaVPfiuc99bvLX3u3vG93oRs01r3nNBLbHfu9dj3rUo5o3velNzZWvfOVE3nz3u99N/7Vn/FjHOlbaVnfnO9+5EYjKNmM3Ln/5yyci5hOf+ERv30560pMmmbbJD/ZJ/QbPd6lThDQS/Hmu99l685CHPCTJoO+y7eeJT3xiKpLpH7L361//erJjQTyNyZz+kvn73ve+RBTpB3xy8YtffE8tiC9+8Yup9sl1r3vd1Nc3vvGNqX0nO9nJ9shKTYpLXepSqdjqpz71qeZ5z3teKvCqxonxfvOb35zGWo0G2W/G65a3vGXzqle9qjn3uc+d9MVn97vf/dJ/v/KVr6Q6Fu41frJ7tPEZz3hG+kyGirYr7Ern1JfiA0LOdOkFL3hB0p9rXOMaSX8UBb3d7W7XG7Tk9JbsPf9HP/pRqr9hjLp6GeMzJK8oZNo3jl1SQ18f//jHJ9lFNqPPZFOpeXHZy1429dW8sv1laE6Nja9tNs985jPTM80buimg815bbnxGp+mnv8nQPNp///2bD3/4w81Zz3rWPZ/F3NI3MkemnepUp2rOf/7zN7bvXvWqV22uda1rDQa72vlP//RPSX/UMrH1WFHTBzzgAc2pT33qpA/0+YMf/GB6rznf1tGuTOka3brKVa6S7IE2hP1wL70c083QwyFDOKZf/Dy5mr/iCvNGgeMnP/nJzeGHH57IQ/JSayWe41727sc//nHzy1/+MtmX73//+0eZAznbl5Mj/S2xsfS7aweDpKbf+sdGyxIzH69+9as3F77whXvFZSxe9rKXpW1d5ox5aXzJ/x3veEeyFZ/+9KeT3vHX7AF7YaubLf7x3jE7FvOePdS/853vfM2ZznSmZIPOdrazpbY+61nP2kvXI8NtbL6y0Wzfuc51rtSeD3zgA80TnvCEPf5ltqPcJT+s5McGDeQUozZmIDGUVmnf8IY3JIOlCrcJ5t9973vfNInHDGAYWM4EiDLZgUJ7FcfSdHPGLYJJxgYDycH0Of8SQ9E3bIwnGfa1G7h5xCMe0bztbW9LAIBB4IRUKeeoADdGJ66cExwz/IcddtggwAUUAhhw2PqvvgDwaC+sy75q1wUucIH0dxtY5dQ1ZHyWs5ylOeEJT5ieAVQyzPe85z2bE53oRHsBMY5SdlAbsMVnJaCqrz194G9sbMZ0yrYtY4ak0HZF0t773vcmUAMkc8TAVIA7W7wABU56DMTkAIZ+dckPwI0TMr/iPYDVqleX/MjJHUDXFnIDUAQQAhvByNBKdB8gAKxKwERuXo/ZEsC2FPQP9cu8FTC0gzpF84YCH+Px7ne/OwFZOqMGDnAGRAp+yMr+a5/1XX2yMn9ywLoNooeAzKUvfemkq/rSF3SxSznbk9Pd3FzLBVdz9Iscc4G7e+Y+e9U5Vvp7srnXve6Vbu9mflhMUEuJHgliorCjrVePfexjk14ZWwEvP0S/IvtSgBAFSCNYZGe7ts873/nOdyZQDQB/5jOfSfoLgEftiLHfa3d3lV/Qz7+5zCPtdCFhkAXaIAjI9a2b+cFPa68gwHenOMUp0nPNeaAcoTNUgJQOC6AQR8B92FtFQk9+8pPvkX2pzBVT7xZiFcgpLCkQMu9cxo7thI/4R/9FhijOaUzJjj888MADE0Ek6CF3thUhxpfe8IY3TPhBECWYjvu8B1nR5zvanyGx1HhCfkQdDAGmwqhB6P7gBz/YIwO6g2wRVLIxfdeY3oZO5PSyRF597+7L6Cj9bJXx1Za+bCSfGXe6ae6Qt3Gma3RSfRAY0X1q+yAzT3va06ZMD/MELvVf5CNsZlzM3b7aLVHE9Xvf+95e9gJGMYfJnD6XLqTwM/ALW0rnYHbBtL8RIqc73enSEIzpJowSRWa741WiX+b1a1/72vRO+BPph7wyx4JYiecgK73P3GC3EEwvfOEL07zp6/OQ7SqVY6ku99lB+k0fwuaoOYOggC31kz1oXwhVugJzxuKxuahGGyyAgGAPEER0JPTKcxFvZMLewmQ5PYdnxFey9NlAGJMdQlgg7viCrq7n5isd/Pa3v52e4wp/daUrXWlLdwKU+t6tvq+0uoWOAAAgAElEQVSSH1st8cz7SoxaqYFkrC55yUsepZZAzgAy1sBbO5gCGqzW5/YojwGzMIZjzp94coYiwFtXlID1WLsDiGLgrRgw6i5G4q53veueauU5J4gkEViPGf4xOQTgOclJTpKeoy0uTs/qgVVFAR+j+pvf/CYZVit2d7/73bOpdiFjpAcjz8lzZsCWgBAI4FA5V0YdKAzjGL9l6OOzHKgaUueu48uNzdi0EABYeeEEtNf4GC8rixGoIAwQJdqNWBsDMX5XAjC6fbCygTz0j3znpD329bMv82NI7vSBHlhRBdZdAJr5KQDLpeH3pT+vErDlbAmwXjLvS/o11Pa+wEfwAIjZXgBUuOiNAMUKKjCRu/reNwSskSpx4oATfHJAZijoMqar6u7YXANK2Zyh4Mr8mqtfucC9ZIxzY7Lu74fmXdgc9hSZF1lWggK2OgIoOoNI8P+xouezto6O+Qar1uy0Z/LD4SsA4vC9U8kPMtNOgZ8V6nOe85wpC4J/F1QD6exprm99gWYUBrY4YpGFj0Uk+NviQt8VINyig6CDH4yrPefY8ZJ2deXbBvoybNpjIVhBurCXbHg3AG63N+R873vfe08mSXwmuA670hfkjX0mA0gAxX90fW7Ik3+Kk0wCtwjGrNz2Zd/m/HROL09wghMkvJCTV994lhId3fumzKk+G68tQ+SHBQGLf1bO4z79Y6f5f5dnIsGR++yuQPPa1752Y/EqyLIoVCoLJLBGn47I9GFb44p5K7uFDpeSH8YaHkSm8PEWviLAjtN0vGNMN/tI1WhXqX6FX6cPbBH7gXyL06OQmzAZzBF2SbaHhSo+X6bSFPIj+pOTo37kdDmyItq2BJEFG5Jl2Bx9RCy52KvuVpAgPxAR5ity19/iE3EVrDW0lYsdR2iy5eKFnB1DIMPooYswuyOkZbsgW8m9resl8zWy/vhlRyrrH5sr6w3Zt69flfzYMA0oMWqlBnKI/MgZQA5AwP2UpzwlZX5wtlZqrHDJUBi7SsiPMedf6hD72gD0Awxj7e4LaKz0ApeMJkMh/XfMCV7ucpfLGv4SOWBguw6VA9FGDLVslQA+VoNLjqkbcrLIgetf//opFZOz6iM61k1+5MZmSK9ifJBVnBCnxJn4HIjF2KssD8Rb8ciBGMFdCcBoy1J2iYAV4LVit+Q1lfxQMNgqlGBG361c0Fl9z53uMEQgzA3YcrYEWAcg6dzYvBcY5/o1hfyIAAuZGDqirYCLwKWEuBoiP/qAtbTgAC5WCUuATHvVMfRpCd0ds4MAkNTsoeCKfWD75+hXLnAvGeMl59WcZw0FkYAkEArUS4OPy0qgQMBKoO/6AvEp5IfnaoNUahmXfC69agc0c8iPOCpRKj2fg7iPuSDQKulbX6AZWSVWO+m9tHcBhSzDIVsUdtUqdtenteecU19K2tUn89A17eP3jnnMY6Yh87ltD7I9gvwYOsGmT859n00lP9qLC12fa6z1uX1KinZbAIBPZOf0HY1aQn50CYS23GTosL85eS1Jfqwyp6IdQ+RH2x4H+dH9rEt+mMN8vCBfgOgSINu6Q1es5ncvNk+w3y1W3tVx83hKIXrzSda2lXs6i1hvb18v1c1ue6fol/fCO9oiSywyu0Kegvtuv9vvm0J+lMoR4VBiY4MkiZOjQv59NmfMT/Cl8CLSAEEmM4Nts53JNUR+BN62+CLTfcyOwbSyyH74wx+O1i1q63rJfJWVzM8bOxmw8CGyD7FXgn/m+M+d9JtKfmzYaE0xajkDOUR+5AygyW31xgqXi7O2WiqlM1copyToH3P+pQ6xb9gQJ4KtsXb3BTRYVqsC2G2rRP6NOUGGJGf4S+QwdOqNFS+/F5Ay2pwgZ7wK+RGO6BznOEeSUQSkY2MRQHwoDXxs6nQdX8nYjD3PeMTqOiJIOqnAVlohQi5WMQ844IAUiJSAmNz8iT7Yx2kFRPAe6e1Lmo0p5Addfetb35r209IRK1LAvfRNepm7SgmE0oAtZ0uAdWMP+I3pWkm/StseMhAwkA3yQz0AOiODysp3yTVEfowBa4DDfJkCZNonVCyhu2NzzXabseDK1jt1K+bq11jgXjLGJeOyznu6QaQsQ2SrlVxyE+hEVlxfO0qAedc3yOR0WWRg82WWAcSICgFIN2ga+30X9Lf3nPMfViJlR7IhMRfC5+b6NlTwFGEnMJSZd8QRR6SMyqE99No3lfzItastczYwas4g221hGPObY0VcS7HYOsiPsaCyT++G9DYylHJ6GcFUTl59756b+VGqd33jGwUnlyY/+LMgsUvsTPi/pcgPNtIzEYn0FgmNAOkeJVyqm0PkR4l+IX7gK22xoCiTMoJmcs9h4BLyI2yfxSv2NSfHrSY/yE8bEcTwBCzBJ0SWZ478IDOLDWO+I+buFMxQOl/FEj//+c9TxoutTHy7+GZoW1SJzu+Weyr5sWEjWWLUSg1kl/wA4pAXAYDHDKB3CDLVbwCUrI4whFYFx64xYFaSbVDqEIfakGv3GPkh3RGAkxo85gRLDH+JHPrIDynzgCSSIvZX9rV5qP9DmR/xuVoV0t5LAtI+8iOCgVxxzb525MZmTK8iwwCxJRAhH3tgpZZzLkC9TAjOWQA5Nn6l8yf6oDDhwQcfnFZBpEC3QcAS5qOE/OjKncOkY1ZvI4U7agqMtamUQMiRHznQ0m5DybyP+8f6lWt7BD4BjCOLDCFmNY8NM35D2+a6ctsu8mMJ3R2aa2rh9IHMbt/n6FdJ4B42ZY7uLjHXcs/oBpGyqmQyAPp9qcueJzVZBtZ+++1XtCrZ9Q3kJkvCaqKAXRFIpCFb1t72wnYjygBawVBkg8TvY1/6kL8IG4oo1c+YC0PZlt2+DREFsTXTyqj0bORfpMf3yTuyRfzu0EMPTXJzxSIEsC7wG9r2MiZzc19gYrzgle42Dr/lY8nbdptNIz/6Mum0WSBqq5rsor6MmiG9ja05OfJjKI2+K68lyY9SvWu3PcbX1mB/L0l+9GXdhb0yD82/7hXjhazs2/YiyDSXYemSzI++7STtbS8WwyzGyHpt2wDtymWEuadUv8xFWNjFf1oQNVfDxijGKaPBQkB7Kzw9DFmVkB9hu+gfHJeTI5uY0+WhbS+yINTJ6G61a9vv9vjqC6x8xzvecc/WPLZJlrjFAbIYIj8spNryhNSxaJbzHTJFkdJd4m3IVpXMV22wGBNjxoZY+DS2YwR+zkfulu8r+bFhI1lCfpQaSGxlu+YH0kOhLpOgm/rcdrAmOIMQRs1k4WSQJbnsgyFgZwKWBEGlDrFv2JA92NOxdvcBw9jXCVQIIKW6dbe9tJ2g4kQ5w18ihy75IaDs7ktsb3tRC8CYDhVq1MbcthcEAQKrZCyiz+3MjwgGAlQNTZ9uO0rGZmwqhl4AzlFsFFhRbEsany1EsdqYAzHGu7tftQ9gSJWmS8ZEdXbMufdJI4x6MUuYjxLyI+SuDoztElaHY1WXQwdOpE5GHZChduUIhDZwGKtT0AUt7W0UXbBuvuQyP+hLrl+5tneBsXYIXAVBgIgihlNWPOaQH+TPRk4BMu3MjyV0F8ktq6nPDgp8BYZD46UYtqypqfrFX+QCd/bVytPUZy8xx6Y8A3lqTgH70qbVhJL6jGi0LUjF/6gbQM5sAnINAVICzGNLBh/CjiJx1aDxewFNu8ZE1DsSZLikbSN++Y7u74Fs1xD5EaSDLX9AeXsulPRtjChAwAoKYAz753NXbDkA+qOQZAQW7eyDknYJGBSX1D42O/QXWdAucBh2iZ3URrJElFgJ7RZLHQom173tpa+QpLbwT3CJDNyhlPUhvQ2dGNv2wgZ1C0L2yatvXKdmfpB/1NRYZXxt/1mS/IhabxFYRpazIFIgHMVs2zKI8YqCp0H6sRkCefrlpJzAQ+qsRS2XIQwLs5NLyIgP47/gb/Ygtt3NIT9K9cv71ZzQBxcSAJFobqlFRB7waNg/W45dbVn1YdEh28cGeEdOjqW63GcH6b9tKDB+FFnu2u/2mARBLBaI+5FP+s3WqeURus+n8bfmJj2Cmdki2INO5PTcwQtsOmzu2Z5jrNq2qq/g6Zh901/bG6P2n77RR31GxvDF+mILIFy5r12V/NiwES8hPyKjI2cggU2rfJyi1SSgnAHn9LsFO9sOFrhSsTmqOPtOsKOaM2A1dtztkHEDzEoD7pyh6FZljiEkF8B0rN3abz810KVSu0sBVOAW2JUKnHOCyIec4R+TQxQbVWyuy5ozmgiPKKoXq2q2vWCgVdLvK7wVMggZc6ACnHbBU+MXzisIH445WOAA2moitJnhMVA1NH36yI/c2OSmYmTcGDtOwgqDQE72B/AbepEbP0CvBGDE6TJkAYjE6poVSXOJU4uxknliW0VJIc1uP/vID/f0yZ2+0ANtigCMPtFHTi53+kyOQBgiP3KgpV38twvWY9VrbNsLfcn1q6/tQ4FP7IuPWgdWl6P2R07P4vu55If6SDkgMxR0LaG77Bpg02cHgVmfD42XoDDm/xT9Cr81FribnwLvubpbOm6r3qcvwCFgqcixrC9kZ5xCFqdIsMmCHDaIfgmiFa4TdAtyLDCoxWO7XnwGfLMR9NbKKp23mCHbT0YSv8vOAc1si++AVXbf9j42XcZC3++1D+nmfVYMBVl8TPg5ckGuab/TY9qFRsf6pjgeUkMBSb8nF7giyBbP1T8r3HCFleLc5X2CKen0+s7uKJZIL31OfiErfe+TeRy/qq9IffbFvEdARuBIfmr0wD/02UkvAhkYJ2QVY+P39vS7+EqBHKIbSWT7nFpPAtGhz9SFEETwLcaHPthiRz8QOnyEzxSCdR9CXZZp+zMZDXAbfybrlp9j39mUdsHJPvn26a05V6qX5Dkkr6FtTAgZetyWib7SF5/ZskRXjG/7PjjL5wLpOeNL90In4Tn2ls7QHWMcesqeITDbutv+TFYzPUMuGHu+ik7GMa+21ro8f2jLN1xgvOAReoKogmFtIVRw1dixezHO8CPb0Hd8cGxZjDpCjkFmg4ytf7JQ6ZTn53RTn4aK4w7pF51jG+gl/YQXERuKnprbFpmQrvTUHJZJgFSl4xYekeAIOm2OPscc0B6EQJ/tgqVyckSOlugyUghR1LWDdI1+8OvaKIuKrhgPCyPdS3uQ3bCybF/2l764zEv6EH7Pseh0ml6SGfICJoutyGP2NfRAnRC+kX0ie/aH7NgydocOh64jSHLzlR8xR2z5pW+yft71rnelPsHM7C299s/Y9tUSytnxnfx9JT82aPRKHa4ipGocjBlIxy4xNECDCWql2/GLcVZ8GJo+B+u5DAQnbmIIfBgygHDsvHeijC0FXWDnPYoalTh/hjDnEPuGDfmRa7fvPRvTzIABPogGKcQKmcaqSs4JMohDht8K9Jgc+kBAAFRgwiq+tjF6jBVDhQFmfIHZSGPrk4EgEpOrurNsAeMOoHsuwxqFmvwWoWW1HaCWdYLpN/b2mAIE2iBNfigYGJo6bWcfjg8gJq85OhXvMVaAMkPdPmoSwOsSQmPjx1lry9j8UWzW6mgbYJA7hh8wIFcOCKgGDOiUdMrc/GjLzHyXPsqxKW5I5gA6UBhHKHaDMAGXolWcKl1QhAyIB+a1aWhVkC50AyMrSMZ8lYCtDVr6bEnpvAeoAix0+0XGyIK+oG4s8Al7xAbKaMht2Yux6ZMV8ACM5IB1BIVDQAY4ir70BV3asKruAk6C56G5Nmb7ZY3M0S+rVLnAXZYD2zRVd7fDResPGw8Qdk9QQn5KO3fRq6HjXHPtjtoUiJN2YMUWezcyhP11WXHUlva7hn4/9l79Yv+GtqXM7RtdFnCaY1OK6cX79EuQJfhzokJXrrl2xfcwT8gs5MAXI5Dc05V1boy28/s+Pci1Z0xvc7/dTnmtMr6l/Zpyn7llztnemztBLZ47Z7yG2tR9Px32WWzpnNKXoXuXau8cWY3ZrqXaNdTvnK6150HInF1iN9mPNqHUznpCoOR0JvfuObZq6DdR5sA7u/4k+siPWZSEM0v1fAnd24RnVPJjE0ZhZhtKDSQw3wcovLbP0MR+foDEpAlgMgXUzAFmXTHkDEX3/pJ2x2quADruHwOwOcNe8j0jNAV09fW7XRSvVF1KnEjcA3xro/F2AaLt8V4VVJWMTa5fjDxdBtwjCCB/K2VD2Uhj41M6f3LtWuf3XbnTDfrEUW0HoF8XaFmlX7nAR8aH1duhozfXNX5zgEy7LXN1l6135ex3n31YZRyG/EkE7r7fTt1d1zjvi88VCCADkb1nOctZEvGFHC4tJrwvyqz2uUqgSmB3SWCo5sdO6aX2O1DBQt6+dlXyY18b8X28v1OKh+7joqrdrxLYkRJQNFn6vHRWmSFSVWUM5Y4B3pGdrY2uEtgGCUjHt81AOngcL24LT+40uG1oan1llUCVQJXAWiRgW6MtbBZYnM61ky4La7I+ZAArhbCvXZX82NdGfB/ubxRpiirzMj7qVSVQJbC7JGCbi/2stizZNiY4W7JA7e6SVu1NlcB0CchqAvzVy1LjQa2DsRNepr+h/qJKoEqgSmBzJWDbctSE0Ur11obqrGxiL5RBEAtFba9NbOM621TJj3VKtz57YySgWJJaG9J141L4akqNho3pTG1IlUCVwKAE1MxQl0WhQAWeHQ04ZcteFW2VQJVAlUCVQJVAlUCVQJXA7pRAJT9257jWXlUJVAlUCVQJVAlUCVQJVAlUCVQJVAlUCVQJVAn8nwQq+VFVoUqgSqBKoEqgSqBKoEqgSqBKoEqgSqBKoEqgSmBXS6CSH7t6eGvnqgSqBKoEqgSqBKoEqgSqBKoEqgSqBKoEqgSqBCr5UXWgSqBKoEqgSqBKoEqgSqBKoEqgSqBKoEqgSqBKYFdLoJIfu3p4a+eqBKoEqgSqBKoEqgS2WgJOF3vFK17RKLb9l7/8pbn1rW/dnOEMZ9jqZqz0vt///vfNxz/+8XSqwSlPecq1n2bgFJlvfvObzZvf/ObmOMc5TpLbWc5ylubggw/e8mN0FUf/zGc+03zuc59r/vZv/7a56U1v2vzd3/1dsTy/8pWvpPE/4QlPmE7EcTRw7ihgRwi///3vb4488sgmCrL3fVbciIk30lmX/g5d3/jGN9JJP+02jr1m6v0Tm7zI7Uvq+V//+tfm85//fJo3fXrjlI3nP//56bv99tuvuc1tbrMjTkoq0Y1FBmNDHvKd73ynednLXtbQX7p+zWtes7nzne88OjfW3fR9bQzWKc9KfqxTuhOfvaST2EqHObGbi9/e7utlLnOZ5qIXvehK73D+NSMD6OyEUyJKHXfpfTnhrQoKc89f8vul+rxkm7b7WcbvYx/7WHPEEUdsSUCzRH/bbTYvpwYiQ22YE6As0Z+hZ/zHf/xH8zd/8zfpX712rgQEQE972tOa3/72t831rne9FPje7GY3ax70oAdtbKf+53/+p/nDH/6wl9/jC3/1q181j370oxt/O0Z6LDBepXOIj9e//vXppKZnPvOZyTZ98pOfbO5yl7s0T37yk9OR1XH1tbXkuynt8w5HQR566KEp2H/1q1/dnPjEJy56hMDprne9a/OEJzyheeMb39j88z//czpt7kxnOtPo7+GOL3zhC82tbnWr5qUvfWlziUtcImGR7mdFjZh4089+9rPm5je/efoV0uaAAw7ofQIbxX8g84yVNsalrUc/+tH3sl/uRyCZA937Jzax+Pa+doz9eEk9p8f//u//3rz85S9PR6239cYJZALo293udg0S5F73ulfz3ve+d2XMWiyYmTeW6sbMx2/cz9jvZz3rWc2NbnSj5qQnPWlz+OGHN7/4xS8SIZkjMNfVmX1tDNYlx3huJT/WLeEJz1/SSWyVw5zQvbXdqq9f+tKXkjN+8IMf3NzkJjeZ/S5G75GPfGTz9Kc/vXnLW96yF+Ca/dA1/5Dj5lQf9rCHJeAxBFBL78s1dxVQ+Oc//7kh43UA6O0G7zm5bcr3MX6Pf/zjGzZnnQHNUn2ONj/lKU9JpM2UQGSoDXMDlKX61H3O1772tRQoX+QiF2me/exn71kNHAv0VmnL1ABhyrvW1eYpbdjOe3/6058mP3TIIYc0Bx10UAqG2LxNJrX4kOc85znN/e9//6PYZ+THT37yk7XaCkQDguj617/+niAc+fGkJz2peehDH9oceOCBe4Z0rK1j383RCbbmla985SSbY2Xfyj/i5FjHOlYiMI53vOMVLaZ861vfam5wgxuk3wax0PfZnL6M/UYbn/rUp6Zb7nOf+4z66KH2IE3OeMYz7kWIeN5WtL/dt6F25GS2pJ736c373ve+5nGPe1zSpZOd7GSJbJT9cbSjHS3XtG39fopubGtDF3o5AosuWEi94hWvuNBTV3vMvjYGq0kr/+tKfuRltKV3LOkklnzWlgphxsusTgGbwNMq5IdXv/3tb0/EB8C1k9KUSx136X25YZgDCj/60Y+mFY9Vx6ivbdsN3nPy2rTvl9KDrezXHJ0bat8qAco6+syGIV7Pc57zpJVfRKZr6WAu2j43QCjp+7raXPLuTbhnJ/reL3/5yynbQHDWJae3wlaED+d329kEfeM51tax7+boxhybs4q8tov8mCKbvjZa1DB2V7va1baV/BhrR66Pq4xb99l9ejNHl3Jtrt+vRwLigBe84AXNi170omb//fdfz0vqU7dNApX82DbR9794SdC05LM2TExHac6S5Mem93WofaWOu/S+nBzmOHIBp20L6yA/thu85+S1ad8vpQdb2a85OrfqfNnK/k0N9Oa2bZUAoeSdSwegJe/cpHtW8b1W+GTIlWYKLNFvK9AyPuhFXybYVFsho8w1pUZGKfkx1tZcP7QptiXIwinJQJxjc6bKqz2GO5X8+MhHPtLc4ha3SFkNXfJqlfnQ1W9ZZb/73e+aYx/72L3jN9aO3FyZMm65dmwS+WE+mttbaVNyst7072Wiqcdi+5fss+Me97hb1mTjpd6R8bLll51axxb8nA5vWYe34UWV/NgGoY+9cqqTsJVBXQOpc929aGPPGvtdfMe5xOpjabruEpMJ8ANijn/84xenA84hP+YAtDnqMkcmMQYMbqnsSx332H1TZDIVFKppY0X7bne72yD5EbKa0m9jkgO9pbKJ8Z0ihzk6MfSbuf0fet5YP4ZkMkf3+t4/ZmPmymyqzo21YUwnVm37qr8P+eT0OidHtjT8A93iI/wrCRAE4X/6058m2eGSuRjBZwTHwJ3ilptwkdE73/nO5iUveUnzxz/+8ShNOtvZztY85jGPSf526JLaLoNCnYfLXvayac/4pS51qeYDH/hA87a3va25wx3u0JziFKdovvvd7zbf+973UvFD/y8jDsi+3OUu15z2tKdNz7jkJS/ZXPe61032zTY1q5GnOc1pkg31e3+rJWFvutXJD3/4w81Zz3rWPZ8p0pcDzQqM6pM6DsC2bVf8/nWuc53mCle4QuqmufKjH/0obQMVePLN3vvABz5wr3oFX/ziF9OWLW02rupd2I555jOfeXR4yey1r31t88EPfrA597nPnep90N1vf/vbafvIq171quQzxtp66lOferQf9O5DH/pQ85rXvCYF6ba9qUUh28oYuX7961+nLa987gUveMFU6FW/taNkqx3Z2JqnaKkxI0vjoj9veMMb0vujL/psTNufacOq5If2qpFCP4zj5S9/+RS4qS1Bp9Udud/97pdkbXzYg6tf/eqp73SOTrX7ypa5j81QePbHP/5xqn+gH+6/8IUvnHRY/9RGUBeBPP27733vm3Ql+mRb8g9+8IPm7Gc/eyMLVLu0pSSwNH7veMc7mu9///tJL81Tf9NN7xIs5tqRszElep5rR7yj7auQgM997nObd7/73UkWxkQh3Hvc4x5J3kOXuiH+0RFFgOlsW3a3vOUt0ziYM+ZvV57u9/1VrnKVlEH44he/eK85K/uPXVKUWYD9qEc9qjnBCU6Qto//8pe/TLp797vfPelKWzfozFx7xM7JLnvPe97TsKfk5Hne/aY3vWmvz+a+I2fzcnpAVrI+1BNks5/xjGc0N7zhDXM/6/3efCzpr3pCUWTVtjfzRhts6X/hC1+4Z76152dOP9pzK2wb38XOs6unO93pmnOd61xJt8wd79xXrkp+bNhIlzoJwNTEAE45JEBLcbV73vOezYlOdKLUqz4nGr8zEa5xjWskAGNrhwJMLpOJIbryla+cJh1QBKzlVupzDgEoCOMGQAGDgMWnPvWp5nnPe16agNpkz6nK6Oc///mTob7qVa/aXOta18oCuCA/VIbnVC5wgQs0Vh8BqLZM9HEMoLUBCWdiBWMrDQygYX+xSx/83QcQOJAnPvGJCVT6p69f//rXUxDRXrkrvS8HWlcFhQrZCSjs4b7YxS7WnP70p0/9Cuev34qh0Ql1D+jeZz/72eYBD3hAA9SOXZsA3nM6kgMpuf7TSw4YYBQguR+g1ncOOgBgyMl4cpiAKAAMYAiQBFYBDLrBf073ACXgjS6wMWrsAKHmKXBsb7vihAI2tqnPxqiF8IhHPGI0CBwba/1QiExqtTac/OQnTyDYdrd238bsnKCkL0AB1AU9Y3ZV9Xf2it0V+CmYSqcVChRQ+Xyo72OF0tr2ke01h41rLigdkpU+CkLZVUEcgKv4Itlp81igAvgB6mwf3fE33YlAum0jjQcdVK/kvOc9bwqYAdahQJq956v4EyuRbBi9URy0ZBV+ne6aDxOAKy55xzveMfWdP7r3ve+9BxRqa0k2w9i2AHPFnFEHRGBiXPgpPpiPvPSlL5266Xv20Rwjf/OWvO90pzsl/TD/fAa0CuDdq1YDPXOf+h0CfURK7jJfFF90DWV+0AN2Tnsic0gRvqhPg9zWtnYf9NN4ayO/PHb1LWDQRYUy2c/AIGNtHftO8C6o0yYEUdT3Qgg89rGPTfKGdQSKt73tbZNsPU9GjKCkhPyI/vURqyiGgQUAACAASURBVOaJeiZ8WvQl9ESQ0v1slZofiCft1jd+Ay5gAx7+8IenftAJ+q7fAvGLX/ziqeldcjkK9/LLbIegye/osL4ERvJbwRTb3/4s5BH9ZIvMdc+BWQSUntsuZjukI+whG3vta187FZPlr/TxmMc8ZuqHuZlrR24eGLecnpe2Y6nMjzHZse+KAyMp4j7zD7ZnU/goc4jMEUSCXH+zOwJfVxDsyCNz36InOVzoQhdKcyHqkQz1Z449okNsFn/QnlfeS4/an63L5g3pAjmao2wFolD2B5tvPo6R3mO6VdJfeJj9Zu8ic4p9NWf5VORI3xiUzC32QH/gGzJ22aLm+cacr9spBzzk5nDp95X8KJXUFt1XosjhkK0WMf4U1+SyN03QEylaXQDGWQBzmPcAOJQfsFCBWiAB3LSBKKDAGObIj1KHAARZCbK6AoCYiCahv/UF8RF9AqgZHuCK0ywBTggDRhUADJkI2LyX8S8BaGMrL2POewkD44g0Dl6AaPUsUu+cYoOBB8gAMcGWfkYxJsARYDOGMbal9+VkQm+WAIV9QM+YBsCyCtoG3laqBJrAiH6NXZsA3ueClNL+R3BAB8x15EcUVnT6ibkS4I/zDpDvM8UKjSGQTZdcXYBeontsh0BMBo/nBXgCuARvANWYjRFAR+DUFwTmAjXOH9BF2qqNEX1jw/QfmM7ZOW3o63+pXQ3QjmwBKBAUAn/BKNs5ZF/jvWN63B2TnF4PPQvZaLWabY05xl5c6UpXSsBqLFAxBxFK5h7w57hPfUP8hB0OvTvJSU6SxtuqoAvYlj3RF0izZWzYQx7ykGTvXWw8PTWm201+6JOVZXrEfxhncgQ+S7PvYjyGsi6Nr+eav7HKFkGoQADZ3SYJ+C2EDOIxVvwQRsgrq6Yuc8LYmk8xJ4wvIlL7Q9ar2k/EKzIlsiTagYrVYm1ABLbv0Ve+yhjzzSU+vF23q48QmUN+CPAEzMY1yABtQeTxtdosW0Mg3pXZ1GyzPtviszGiY2nyw/tkCZmPFhXOec5zJvIDcWAeI8XjJBtzNTIvun2NIszdQvJ9+l1CfiAS40SZITwwpCNRE8nCGWwUxJ/6bO1geawdowr4fz5xTM8FoKXtWJr86JMd4iH8cHeu8LPsMlzF5hpj85Hs4iShkIdMHs+xMMXGW7gIGcc9Q/2Za4/6iI4h8mPuO3Lj3f0eASqrDokXBCh/qO8lpzXlfHuX2Gn3N8gPJBSfI77zN9JWe/jHMfJjbG6FbvD9gQk8S4ZYqY+YKstNv7+SHxs2QuEQxhTZBOK8pGO1j3UNUE6hrYx2HVQ4Mg4xHFAEIlYsOUbAz6qo1UeATwBt9QC4zwEX4CfnmIZWpMIxH3bYYXtWvqRrA3CyQAJMjznGvoKn7dUWgVEJQBsjP9ZtYCKNU7BBljE+nBEjbEz0QVYEoCz4iKsdOE29bwy0ItSWAIVDYCc+dwykdL+4IsCymgy4bjp4H5u7YyCltP/hwMx5zhH46zq1CAxi1Rpx6Qo9ol8yE6y8dQPtnO5xvrFaaiVQQCNQY1c4aH2UfSRzZ8jGWOWO1YduEFhiivucf6yqfPrTn05zApArbUP7BIupdjVW2KLdOfsafc8BpHabViE/2Av/rOAJ+tgMJwwgmMYCBEETwlhQiHSMeQgMBgkeeodM6drmoTbHaR7AtSwFumNblmNErfzGFssSPdiKexAPrgguprxzjPzonpoi64dsBVbdrAv6jtiM1fQ+wNr32TrIjzHgbnUYaWEBQEaA1XiXMbcVx4LHdpIftoDw/7JcZZPGZfGHf2NPraD/8Ic/PEqGx04lP9rEOHLYghMbZfXaApnsSgsfFluGAtyu/sV9c8mPPpKn/VlujrH1tt0grcwb/fH/S5IfY3oeRx2XtGNp8iMnu6Gt3wJ625GQ4eYjIlXbunVZbAFDeFjYQHZ1MxWH+tMNoEvt0RTyY+47cvrU/R7pb4uKzBjZyS79QRi2Sd2pz3V/SX8R4BYI+GqktThO5npkP4+RH2P6EeSv+iXaEadC0ovAcXP6tJN/U8mPDRu9ktUBAEmGRpexi98KFrF7XQflfgCge4qJlT1G3STjIK2MuBhHq7lS6ErOtp7rELxLWhewKQMFQHdZwQX6gCZs7Ng1ZPjj83Oc4xwplQ25kwNoY+THVhgYK6faYAUC8cRAkYlx9/8CECvsXaDcDmZL70N6jYFWMuMslwCFQ+SHYMuqeDddNsaur69dXcgFiTnHswR4L5m72t3V1dL+x5i22fsu+SEDS9ok8jIY/pAVGdhTG3ajLzV7TPdiZZ69EOBwmlKmZebIJrG6mLMxQFWk1c45OnMoEPG5uWnlPgKdITs31Ia5djXkW9r3MTu2VOaHVGcElK1mtgchFxDJtlQgzXKro+YTMkmARO/0rW37xmosDc1F/uGtb31rg+Q0V5Da9Oj2t7/9nq2am+KOow/mUmxDmdK2KeRHkEKyHjeF/LCFgG+IWiyl9rOvD6Vy69OpksyPdlu7uhffIQJgH36maxe1L363hJ+LQKdr30r9wxj+aG+Fyck1iGp9YvPe9a53pRokUusFcwhO2xramUFd+7oK+UF/osZQad/H+iSA04/YpiQDqc8fdG1bux05meX0HE4ubcd2kx/sLbstc5pdQTojQLrHKIdM1P2w3c/iAb+htkj72hfIj6j50s4Oa58KN3fbSyn54T7blWTrwFkwFhsGgyMu5pIfnmtemPsyNWEA2TR8cXsBPTc/dtP3lfzYsNEscRKIAkZtLvnRtyczxMBgyjKwLxxQtZJqlSBS6ofEtYpDCPKjr0+lw5MjP5w9D/RYYcsBtLnkxxIGhuNB9CBroljRHFJjKvkxJJMlQWFXtxl5l7RVwHRJ8mM7wHvJ3O0jPyJozvW/hPyIwL8P5OfIj5zuBfnRXkVAVrIRMqLIfKgv3XncR7yUzPUx8kPmia1SCKA+fcq1Ya5d7ZIfY/Y118cc+dHV67HnIbIAWhk2tk4oMGf1ChEyFiAgXdU/sRouOBKcd7PqppAf3TazKeaKbKHYDhF1I3Ly2arvtU+2mYy32F4y5d1TyI8IUtUa6dv2glwMX79VmR8yctQHiKyXXFA4tO2FzNgVK43tLMU+Wc4lP9pt7ZIf8Z3smb5tL9qhIKH224qEPCVjKedxCTzMm3Z2QU4X+uxbqX9YivzQRhm1sJtMOIS4ABgGEtiy52G3oz9d+yoAU3Mtar3EfZFRG7WBAvu0a34g2tWkQK6U9n1MrmyEMWrjXoEp/OC/shHVo7FqPtSOknHLZX6UtsN2I/O5rTdzsohKZdedPzKajJ0thZGx1972Ak8olKpeCJ8u44HfRJIhvmOr+JBu+HwVe5SzKZFls8o7cuPdhwnY48isjdo5thPmYqDcu3L9RTQjJhBQYSv5b/MVSWHRay75Ia7zbP6cbYMNEDlTt3Pm+riTvq/kx4aNVomh49CsSPVte5G2ZuIydiXbXnRfhoV96iYaIBCG0oQx2YD5viJobdGt4hDCSdt209724nNgxqoN8mLsGgLj4aSlWUv97Nv20gVoc8mPVQ0MMgBBw0HFlpb2the1UPRHAbnYrxtMdKT+G0NjJZPB/bn7YntMd9tLyMRztGUJUNjVbUEWUAx4Amf0tm/bi2DNis9YBe8h0LuV4L1k7pJrV1dju0Su/0hJc3Ms8yOIiXCk3W0vRxxxxB7dagN045DTPasRcfqDwAgpKsvswAMP3FOwrm/rR9vGSDv3riXJj9B9oFWgQk7dbS8lbZhrV8MulfZ9zI7lyI9uUDr0LGSHGhGR2szG23ZDVsa5S35EoCIgsiXyoIMO2jPn2tte2GGgVDZJ3zbDsNntmh/RZr5JEU7EShBp0u5lHNpyUFKbYqvctWws28O6ZETp+8MW6FdkjnRtdLvGSdRdsj1ENpUr9p8LIAWpUbh4XSngyD/tkF0gawGRKAXblQPudMJvbdds16Kid2Rgm24UWBySYV9x0yG/PtbWoe+QbTIZjWvURiFjBBcS98gjj0y6L2Mq6vOwp3QZLppKfvhNewW5b/sYO8qGxgkwZLMk+aFPMjuNQ6weR901NX1grvbVDa6iDhICM4qKBi703DbRG8Q7+bMfcIisYXWDSn1jzja263FEYOrZdAwpwrbQXUF8Xzty87dEz91T0g5j20d+TN1CUSq77lwJG0/vwwaFvhk3xJYtYGy6wNicEBy3639EAWVyWzrzI4irmFdR3w4p0yWM5tg8eFo9LtgWSUcPcxf5yIiKeQuLw2XiGzXWwi6zCZ4fhWRzz/V9rr8wGztvTkYtP7KA4xEg5zvf+WaTH+IIvoUNRojB9f71nRJa0pfdcE8lPzZsFEsMXVRnlgbFUQ8V9+w60SgEaF9+VO7WfRPcXjPZBk6IaH/HyNsHx+CPsYSlDgEb3reKEn2KFaTYZmNvJwfMiY5dYfgx/l2ZaD/DY/96CUCbS36samAigPecML7hEGx7wQg78szRclLYrYJEAcJgiNsZHLHvO3dfTiaKLi0BCiO927F6SAmAj0PSB843Cp5G8TXgm+MB2nJHJdKN7QbvJXNXO7sgJeZlrv99Rav6PotTDczlSF0FCNtFQSOgidRs/8+h53Qvglp75ekE59neM5qzMXGqlAApiLophS5jFUhw3+2bvcqKseoDfRqyc9qASOumuJba1b5VT/Ir6XvuCL4+UmhMr4dsIjnpfxR/dp95JNizAj4UqJAdArJd2yhWfwFQFwDlVK3uKRzttvS1GVnChiFfIvgU8AJ32jl25ONWuuk4JcE7S+q0dNvGlyqOJ3UccWtLGEIjMm/cjwwAcNspx1Zq6S3wG8XHbQ1CKLDB7CXiG0nnM88wfxU/7ftM5qY5Ibi2dzx3RbaLZ6uj4BQ5dVn4a+S3BRJjjlhUp0WB1fjMe9hofZBOLfg1xtqrn3zW2NWVme1Qgg2+WwBpu4b6MjI4nErQ19awB0PfxVG3cVIOn8rHeGb4F3ObLuqjbXyyCsjC3CEXQfVYmjiiT5ZEWzYISPKPbQiODaXzaizJ9rHSjtiysqweDyIydIcc+PTuZ8a0ZNXWO2O7bCwgIGmRBMiPKDBN572DLln1R2wIuMhF7TVEN0zG5sOEtk9EIVVt1B7BlHeRvwDLSXNsLR2A49p9MrYCzfZnuT6pP8cu2QatTon5BC/yP1azzRv/2OG+doxt3eaLSvWcHo+1A77Rhva81Dd61P6MTuf6TP9LZNeWJ/kgmukwLG9OsscyIrXB+PhnTqolQcctOvI99NKcZqcVQOcL2AFBeFs32AGkwir2CMkiuxm2t4DCXjleF0FurrEpq7wjCHw2lT1uL6wN2SIYgP0yL4wPPYK1tS8uOBZ+pX/sR+m2kVx/zX+YzXyDY9RZJBOX+Wixuzs/zcMS/aBnarqY0zJ92BvzybtkmpceN53zITvp+0p+bNBolRo6iszJKkwq+MDWmoSMlmCRcveBCb8Dbjk921pMNuDTJLDywUgygAgEk80kVxUaWM4FnznHpI1WZPtAQQyB7/VJGxlvaYwx8XM1RwSBmE3F/ciG8yUTcgC228eljgG0ttys/sTZ3ltlYLzfSqixwdYDRva2WtlgDAWwjqXjFMiK4bLqxjAKdnzOMXEciIWS+0pA66qg0DgG+OOIOFfjoP3IDsQPvbQ6Bkwh5ATxhxxySHHa+XaC99K52wdSADnOaKz/9MJqNICmEJf5QQ+CTIzPPIs8kWSAZRSzA8gFS+YFINMF6PTFHMrpXmQSBKh2YkU3HTTGss/GcLaRRj4UBI6ZZEE9gASkCKpktgB4gktgL+zEWBu0fShACRs0ZFeNsyCBXSQzADICMu0ee2+Qen39awdNQJIgw1yPIwzZ4HZQ2t2P3X0mOWlnyEXAw5ZY+WZPhgIEzwHA/F7Awxabp0gTOsUGyf4B/NrBPTuprXH1zUXBJiApa0TfBCzGAelecpz5Vrpq42FOTiHmlmgf3STrSEvO+b0l3tl+Br0wR82ruX3fqj6MtXXsO7JVLNPFfsVRniGHdvt9L8NA3YilVknZCDZYNoXVXm1RILbkCOU5443YMI9jPPWf/Zx6tGW0mxzIbEhPzB1kXZ9s57S//Zs+3TLW/kWWY9y/Ke1Ytc+r/j7Gja7RATL0mb9zZPyq7879vj0X6RW9WXKueT8Sx8ISXFl6he6MzXl4DPbuFo4de8dYf/mbGBfzk91ZamuKhVA4CREUGSzaKTtNdh/CbtVtPaWy3ZT7KvmxKSMxsx1dw1b6GA6R8+KAw+lGDYZwbP7rVIhSAznFMY21c26f4pl9feu+bx0AbSkD0wfOYmzaqz1xX4wTg9kHOkrvy8lkKVBofIccXMnYjenOTgLvff1Ytf/tZ+ZAft/7S3WPLlhxs7IdVdG7z1uyL3Pn79w2bIUNKrXV7puq11Hkz3h27Xz7vUMBQp/cBGwCjG6wONSPbpu1RbuA7u0M8KfIvd5bJVAlUCVQJbBzJSBbwtae3GlTU3oI/9geiDSI7Kkpv9/qe2X+8Md9xZ4tYsgg7Ptuq9u5le+r5MdWSru+a1dLoBqYXT28+3znbJWQXWTlX3aClEyZO5t2ROk+P1BVAFUCVQJVAlUCVQL7uARsZ5JprBi6hd6lLlvFbf2TjVm6OLzUu+c8RyamLGolAWwzjzbbeudzOG5KBsucNmzabyr5sWkjUtuzYyVQDcyOHbra8AIJ2P9qe5WVAlsoZH3ktl8UPLbeUiVQJVAlUCVQJVAlUCWwqATUr1Fk3VbPpS4ZjIcffngiEca2si71vqWeI9tSjRYLWLIvbatRZByOi5N1lnrXTnhOJT92wijVNu4YCVQDs2OGqjZ0ogTUw1BjRJ0gRcock7cTVj0mdrPeXiVQJVAlUCVQJVAlUCVQJbBLJVDJj106sLVbVQJVAlUCVQJVAlUCVQJVAlUCVQJVAlUCVQJVAv9fApX8qJpQJVAlUCVQJVAlUCVQJbCDJKBYrRN5HJfqlDbH4tarSqBKoEqgSqBKoEpgXAKV/KgaUiVQJVAlUCVQJVAlUCWwgyTg2GV7uP1z9LWT2U5zmtM0jrRvnwq2g7pUm1olUCVQJVAlUCWwdglU8mPtIq4vqBKoEqgSqBKoEqgSqBJYVgKvfvWrU/E9xYgVsatXlUCVQJVAlUCVQJXAuAQq+VE1pEqgSqBKoEqgSqBKoEpgB0ngz3/+czq6EOlxrnOdq1Fs+6IXvWhznvOcZ22FiH//+983X/rSl5r//u//LpKUdimQ7FjII488svmHf/iH5sxnPvPgb52k4B377bdfc7SjHa3oHfWmMgnYJiUjaLuygv7zP/8zNXRTSDqnXXzsYx9rjjjiiOaUpzzlXhlTubb67Wc+85nmc5/7XOrPTW960+bv/u7vygZih9xljpODfpUWNv+Xf/mX5v3vf/9ec928f+9739v867/+a3OZy1wm2aglr9xYLfmueFYcdVti01Z5/7plt0rbdvpvK/mx4SO4VZNsCTFst3Ndog8lz9iUfk4BigDlxz/+8earX/3qURx9SZ/b93CKb3/725vPfvazCUgdfPDBzYUudKGpjym+f9PmwG4GPpui22PK8ZWvfKV5xSte0ZzwhCdsTnWqUzU3vvGNm2Mc4xjF+rSbx69YCAvdOBZALPSK+pgBCQDGN7vZzZrTn/70zROf+MTmJz/5SfOYxzymedaznpXmxjquL3/5y82tb33r5iY3uUlz5StfuTnZyU7WvP71r2/ucpe7NI985CObO93pTg0bItiRjfLiF7+4Oe95z5uCRPPUaVGXuMQlBpvm/tve9rbNi170ouY2t7nNOrqwq5+JEPvrX/96FILha1/7WnO9612vuchFLtI8+9nP3vIjOn/2s581N7/5zZPs2e4DDjhg28cBfvrNb37TPP7xj086G9lTJW2N3x566KGJ2JOBtZuOC6VD5vPTn/705i1veUs6DrXkQkSoQXSrW92qeelLX5rmOp383ve+19zhDndI/9iOpa6SsVr1Xfp09KMffS/SkL6U2rRV3r9O2a3Srt3w20p+bPgommTYaYAjBxy2syvb7Vy3qu+b1M8hoMgx/+EPf9iLsUdY/OpXv0qF8fy9Spr06173urTP3KojsHv2s5+9eepTn9oc+9jHXnkYttPRlDZ+twKfTdLtobH4zne+09z1rndtnvCEJzRvfOMbkx7SxzOd6Uy9P+mbCz773e9+1zz/+c9vPvzhD+8I4NrXj1J9Xed9QwGEd25qm9cpj618NiLiPve5T/OCF7wgESAf/ehHUwHUV77ylWsjPxDoH/rQh5oHP/jBe1aDfXbJS16yedWrXrVXYMM/WTW+wQ1u0HzrW99K/xUsjpEfAgq+RL8ueMELbqU4d8W76IAV9m6AyfcLZmUFCUwFc1t58evG1WVsNyX7Q3tgIsRhYKIpbUV6mG+7jfwgFwtciI+HPvShzRnOcIZidemb6/SPTiJrlyQ/poxVcQc6NyLrznjGMx7FbpXatLnvjd+tS3artmun/76SHztgBLdqkq0iiu12rqu0fcpvN6mfQ0BRmvFznvOc5v73v/9RQEbX0U/pu3tlkFjlA2Cx+Mg5QGopMLPdjmaKPHYb8Nkk3R4aB4SFYEsQdaxjHSul5Sr0OJSWOzYXdtL4jfVjis6u694+u7LpbV6XLLbque16H4hnwdtvf/vb5uEPf/jagtv3ve99ac5d4xrX2NPNIfLjU5/6VPODH/ygudGNblRMfmyV7Hbre9hHhNOSAeZulVX0axVMtJN8yFaN41aSH+vukwwY5M/Vrna1Sn6sW9hb/PxKfmyxwOe8bieQH3P6VX+zHglYEZRy+LjHPW5x8mOdLPQmOJopI1KBzxRpLXPvVKA6Nhd20viN9WMZya72lL5x2fQ2r9bj7f112MqTnvSkzb3uda9G+vftbne7BNRtbTzooIOa0572tIs38m1ve1vaanaBC1wgS358//vfT8VYb3GLW6xMfshWRLwjeSJrYUrtivj9cY973N6aF//7v/+baqa4kAe2cx3nOMfZ00ck/1/+8pdEtPoO2V9aB2HxQRh4oO2hsjrudre7TSY/9C/6vlXtjfesW7a5sZ/qU9ryWcWHjMncdoeofSODzrbOKVs7223MjS0y809/+lNz/OMfv7jOjmeyQX0LD7uJ/PjIRz6S7Jdx7masTY3LQg/VM5oyljnMnRvfrZ7PO+V9lfzYASM1dZJFlyK9e8jhb3rXOQDbN0qNxVQjHoAHmGoXq8o5y02WG3nJ+OCY+ra2rOLo9TtniFeRzZKOJnRnikOf2vYx4JN7/yo6lnOiuXmQA/pT5TB2/9Q57FljznyK/ubmwlTgugTImGNzcv1oBxHrCmByvqQ7LqVtXlLXlniWfjpC9iUveUnzxz/+8SiPPNvZzpbqavBJ23mpVXDLW94y2XqgXJaNv89xjnM0pzvd6dLRt1sVnA9lfrTlExjGdhnZILZK2qIBm9zvfvdL/1XL50EPelD6/LnPfW4K4Nm6l7/85SlYUGNEsVXyL60d4Pe2JbgQNv5uv9PnMlRsn/M+flP9FFllT3va05of//jHzcte9rK0ZYcvscVIG7TpsMMOS/+1DSi2/MiMUUOi/Zl74r43v/nNja177f4bR78/97nPnbY4t9vXft4DHvCA1K7zne98zQc/+MEUeNpCcqITnSjVXaGzn/zkJ5uLXexiaRuU59zjHvdI7X7Uox7VvOlNb0oybOOCL37xi80LX/jCVIgWDmITZepc7nKXS9tnLKC85z3vaa54xSs2V7jCFZpf//rX6Xm2Gtr2WlK8Eln0zGc+My3IOIo5toiQw5Bsx+pneB79QKyxyfvvv39z3/vetznLWc6SalSQDTyHCFTMdGzsfde2XYrs9rXVffru+Ug3W7KQjD/60Y+ab3/725O2vZC5uivmqL7Yvvmwhz0sFQJmN32nULB3fOADH0hbPPWXPQrdGtOFmHdj73FPjC99sm3085//fMO+Xf3qV09FS+NddDICf2NGV69ylaskm2NrW1cPSsgPGb7vfve7k0zpr2399MvzyIOeyzD22dA1pFe5+Rb2Zsx+IzplUb3hDW9IemZ+IJr9o2vmQIlN8w54jN3QVxlz5o5tRMjqEhJkCHMPzd2LX/ziSV/gae+2Zcd4kevPf/7zPfI2bx7xiEckvVKXie3Vr33lquTHho00Z01JKa5CkpzvL37xi2RwooAQh/G85z0vsbUMD9DA6SkohaXkwNUHYZwVueKsFadkME996lM3pQ619D7757vOlWGc4jhNZKnsnK4VQ4ZCca4f/vCHabJa3Rq6vMtkZ6A5cH9z4Ne85jX3AEBGgJMnSwAR2GHI7FVmiDk1Fb/HgNIS/ezrg/dbUePI9VVhOAXjvvvd76bVJ/247GUvm5w0Z8uYXeta10pOug0Uv/nNbyZgyFkBRuRHHte5znX2OJF4hgJW+jMFyNAzwAm4OOtZz5oA1vnPf/4EZu0PBQqAMOA7AER8xtCGjnj3pS51qaSfgCdnr81LOBp6Y2+x1Ult40yvetWrJnm1HToARl7qXDD8hxxyyKgjKgU+Y+8XjIQjtFLLsZvfv/zlL5s73/nOac6OzWvzfcyJlsyDIaDPCaoX0AbIiAsAyNgCrVYU6aS/OfDuHFtlDpsXY0DcquxTnvKUNIYAIt0O0NvnsEvmAh1gS/WLDo/1awisjrmPJWxOST9yIHfI5pSAT/Z4zJfEs9sBhIr/OTu0YW43NQcx9drXvjYV7LvjHe+YbCdbcu9733sPKATKS051sCVR4FJ60WUBdmndJG2lX+0MBNjBv9JnlLYtd98U8kNAh1Tgn/j5G97whqlAaxRU7AJ99kow4zextZJN18eSrR0COpiIfRNsIo0UUnXqxN3vfve0Tch/H/KQhySf5uITvEPw7HP+OII/dtu2InZRgG5+Xv/610/YKtoTQZEgq/tZVLAX9QAAIABJREFUX/8FuvwlHYjf8pWxteinP/1peg7cwkYjNYyzdsj2EKTBMn3vbY9dl6A0btqtr9F3tS8QS9pORkEOwFTGgc+KrCOymFI8tU026wPiZky2Ob1z2grMCz9d+MIXTrfDd+RivPVlbOyDHOwj1LvEON9KLoJIBXnDlyMcEQKlNT+MlzppxvfSl750ajP5w6PGEe5DptA9VxQevdKVrpR0sFQXcu/h2/XHdg79Eex7J5sVNbS6JEacLkUW5iOdQ+b5W3wC97lKyA/3xZY42Ura4uLbyQYxMFTHq6sXfYsY0YacvcnpWNi2NgEUvyl5h3nKh+hru6AuwhPmg+1zVx/5UTJ3jY15AFcjtaI4LLwTtkX8wMYidPa107Uq+ZHTvC38nqFjSASFAAGAAOQgQzjY9gQM4ACcWk0BNgVxHLtJprpym+FnVAVWnNjJT37yYiNaamzDSbYLR5U6TgSHo8I4Lc413ukzztE1VlNCP63W6R+DySlikgU2jB8ZAheAEILFqh1HQ67uAWZ9ZpVgrrPkQFcBCNosQOd4OEVOQGFHBcqC+AG0OHpOijz6jCJAHPcPZX6s0s4hFlq76C7yI4AUp/TkJz95r8/I3SoHssl95KY/Bx54YKrlgIya62hitRnxAZQIXgBZcwJIowuhWyc5yUmSU0IoupCIApu+qxT45N5vhcU7v/71r++Z3/QWiYCYE/wMzWv6TL5jTjQ3DwD/IaD/2Mc+NunUEBAE2DxfOwC/mD9RuX/VOVzizIdszJCJzs0F+pnrVw5EDp2qsaTNGevH3Pa1wae5YmUrwCd/AoxaSaVzOV/SNy452W+hWy1+Fdvwjne8I9kLK3LmInvGL03ZYlH8wl1y4xTyA5EUp370Bet95If7EZ+yFoyDYDNWK3MitPWGTWO3EO4RuCOp2TOEsiKMfIMsCfPZIoQTPASb5obAkA6c4hSnSH9bmOKn2MsxoqOP/OjrPxsUwV+ffx3yufCMVXo+FjkyhfwgNzghCL4gzEI+5IZoh0HJT5D0mte8JgW8Md+Ne2nQ7zd95MeYbHNjG/XHBN1R5waOYhPhuNzYB6YsIT8QFDB5G990+5Q77SWIDAuVbVmyM3TcOywu0Ev/nKDHDlm4dKqSbWwluoBQVNx27D2+c6JS9Ie/srBgcc3vkVNdEkP74SX+ACnoHm1HKsbCLJmUkh8hD/GOvpt78Jr5ZU6UZq6NkR85e5PTsRJMOvaOKCIPX4bdiznG9sjqyfmW7piHb83NXXhP/MT28WlBfgSJ6r1iASTnOc95zpwodt33lfzYoCGNiQJ8tlc1+oxJ3wpB2/BIYRJMxRVBnywAQXWJEdWG0vuGApMSx9k1MFOBs5Vpq5hYzjaxg9HWh77n9Rm1VZxlST/HVE0WhvZKh+XIGUbj5PNwDCpvAyNDq2Sen5Pdqu0c0oc+omPoM8VYOf/unvRVHY1Vi2tf+9opHTlWVQIgyQIB9qL9VlLGsonaY1UKfHLvR1QiuBANMb/pnKwfKwBSIYfmdYkTlZ48Ng84wyGgT6c40yEgKBU8VhAC9LWJrVXmcKkzDyDeJVhXIT/G+oVIzYHIdu2DdjuWtDlDc7oETA+1T1v7VnCRa1aM7nnPeyYgzofkfMluIT+6eoTgc0VgukFQYQ+QHmqTlT1ByVZcU8iPPkKg/VnXvyCUBQjPeMYzUlcQElaF9a8kZdxvbGViVwXwSBNp7IJJAaag/61vfWvScffwExaabn/726csTKuiCGMBKLLeSrm5IYO2jbdy/SolSaaQH0h5wY3tMmRk7pqv7ba0x79t22Ub+i1CKbIM4l73yQCMwNj/d4mOvs9yutYNUnOyzT3P93yzhQMZWzL3LKogcmWl5sa+lPyQfQsrIPi7ZM+UrZPhf23XoGPHPOYxUxt97tQxi0L6IFC2hYn+8cu2f8AzyIAh/NXWBdk8gt2h9/jeokVff9oyH9puLwvTHJKhou2e1a6JUUp+eBeyiiyM4+Uvf/lZwfgY+ZGblzkdK8GkY+8wh5BJ3RNz9BtZJtbLZep1x1xmZcnchV+8NzK0zDfkvkxRZNUJTnCCtBhMtxFZ+9pVyY8NGnGTWLZDd+V7jPzoHh2HCBBIdZ8REwhLzukDAX1HT3UdquCx5D4sYl/gVOI4I7ADcGR+BBFg76qJWcIACxA+/elPpy0++sbohFGKIIGxj8wPcrIth9MMR7mKsyzpZ07V2qvpVqawslhxqa6yeqzCSpc74IAD0qPmZn6sAmSWID+GjoZb1dFIRSZD6YTArUvaobkgCJTuN7VmSQSeJcAn935gpm9+lwCOUic6Ng+s7owBfe0YIj+6GTxdYmuVOVzqzCNTaEnyY6xfdAhZNAZWh8iFJW3OEPlRAqbHyA/jjbADlBFbUseltiNg/V3qS/oyhobabKwFae0LYe2dm3RF+4HMIFKntC8KFpb+RiA/dmpR6XO24751kh/6w27xh7Zdsl/8B59Ib3OXbRDsvtXO2OvfZ+OMN5xl1VkgZt7Elg5jabVbwOI7GYKR8VZKapTeN4f8kKElo9DcapMf2u2KleV2v9lQQRmsuF3kh7aNyTY3tr6PrRMIMcFzELeI/NKxz2V+LE1+yEzty8qN/iLr1GaQVQGfWtSwWIQIyZEfdMF4Wkgbes8YphnDIuYhHGJeaL9sKQRI9wjrKeRHZDjDtHCbuS2TYigLt08ntpL8sCgZxWdL5nTgtr5s5hL97sP5FiVK5y7/zv6REYJNfIVkswguFpTpI/N4X7wq+bFBo74E+TE02aaSH+FQGacx8iPuw17OJT8Ye2CGMYl9h4gMwWSkWY4NkxUde9ZkTNiTKSjotlmqLOLAffa/WdFltK3EB7myirNcgvxoB5AydQA2eynJQO0Wq/pSc6O9JeQHJ8JgR+X6Vdu5leTHVEdDX+h/NzW1rTvrJj/G3j80v6eQH2NOtGQeeNcY0J9Lfqwyh6c48772DdmGbgDenQu5bKUgP3Jgdej9S9mcoX4gZZAzc9un3VEDQd0BIAl5GCtBpb6khPwI2QP0Asz25d1W1Dfp4otk3kl15y+mXkh4QUvpxcYDoXOODLdgYbskffBfftB2iK261kl+eDbiOTLlBGDmLTs4FkBGYA1P0DlBla2O7W0vtrTY6mobIlwQsrdtQnYHTGKlVP0Xv3UJSgWWMkVkoZQEQH5Xet8U8iO2HMRKf/cd/AESIOqVtG0ne02/4QLESXfbC7mEzFbFDKGH7SA13jsm2xL9bW+dUOgRUYm4Rarkxh6hJRjMkR8WLegaXdAH25/iQoIhJkq2/wxl6nkW7Gms1NmT/RFjZvFGVg+9158h/NLWBTi3L2Ox/R5ji+juYqVoB33vkhgyBrqZq+1tLxYdZSFZvOwSImO4C2FlrgnIbX+OzOaS8XfPVpIfMqL4KwsxJXO6L2NXm40r4k62b5xeNdTfvmy40rkbW10QHeIJWWxRAsC71VtpL/6Wynw33FfJjw0axaj7EIWlomlRVCuKeradaTfzIyYbANS37YVhkWplJaWP1Og61BJjGyswc8kP4M1WCBPapfBO6SkdmEt76Rztp1+IgdjiA6QoDiq9zB5Hk5zh4vg53zbQXNVZLgEQggUHYrVb+iPmFgDn1G3ViMJe5FRCfti/zLlE6vaq7dxK8mOqo+nbdkJOgkc6QaZTyQ+goxT45N6vuF57j3bM73b7hlJNc07UagRHNjYPOFkBWR/Q5xCHMityJIHfrTKHQ+9LgfjczI/uXMj1a2jbSxtERlDU50YA4yVsjvoC7To+0Q/2LQdyx9oXbY7UcXbUCpytY65SX8Lmdm1/l7Dpyn6D3G5vU2S9qHkgSBiq67IpfTBOMiIEwUNbQZAIiHM+ZentMAI2p4HEiSd9cikJFPp8mnYbh6iB5h5BvVpJdG5sv3zooKBTVin7EmQfYlPgbYskokpgqb6WK07OQXCw/eaD/rkEeEgTc08NpzbWCIKGvxXIteUxt/9tmbADxs8YR1CssC7CUvZUZILxMfy997NhcSJLd44iIWEm20Yi84ptFTzDdFaXXatihtCHLvlhhX9MtqXzK3AzfBTZOiVj70QedjVHfsCPiGz2kfyjSCW/5fcwaAn5oT+INTUY2O3QKWPJ/9quQ9+Rcb6PucyP2GrS3q6e04Xce9RaQZwb5yjg2m6HYLmLRYLkpDeRDRe6jow0DorLu6aQHxGgq7sXW7xLx9596yQ/YmHGwhpsxR7YcmdelczpKHjarvOmzeIs21BkLOUy2/swa+nchV9ts0Yu2TYv/ou6cra86deULJsp47Lp91byY4NGiMHmWCkjhfXfWOlgqNqrvn2EiK7EZIsidbGXS8FThAhD6kitmFA5I1p6XzjJvoKnuW0WAAQnApxFsczSNOAwQO2iQ+EMpbS7GHLbRxhZhZTCqTC2AZ5WdZZLAgRbIxSj4pjIxv9bGVTQtQ3EhwJ5Bo3zQ4wZD2OP8V0CyMQ7pYNHASfPBYClFcdKAgKHLjPS7dWFsZWSVR1NFBy1l7ENHrTN+HJasa0LwCs5LUDfSoFP7v1WmcgEkGmD+Xb7cvN6yIkCI8Dq2DygO/Z69gF98rLiNDfzY5U5TMalzlz7gM0IZnLme2wu5MgPtigHIqPCfV87BCVL2ZyhfqzSvmhzpI6zh5HOP8WXDNn+Mdnnxm07v49TDbShpCDddrbVuyMwYtOk/vddVq0FxLZORlC7SruRWYJriyjICKdVKNAo8KZH3uH0Eheigo1TxwD4tsffyWoCp/ZntnZ6ppV0Bfj4PWScMYBTYCABPhsmEIRjcpcAQxYHX8pGvutd70q+VLDpfYJvOm91n/ys6lt8skoqmBbs2vorK8f9SCZXFMWNrQBOQGPb1XByWpD3IJvdRx4C7Vz/2zKx7QZJpXAnX8pXaaPshiiMjvRyMkbUH4m2yP5B7Fipl83lc31S4N3KPr+trwiTaJf3uNwnCPcOdUGMBd1hI/h8GaiKwXpWfIZ0HxsL88lChq11MnqNo7FFuozJNje28X2Q54LTtk/Pjb0AHX5s90W7kGHttiIH9I9v5ifJgH4KJp3WRn8QGnS+5Ohf46LWlPYi3MwdRIiFLT6JrMxj7zHGdAmxSW8Df+V0gWzG3uN7/YEFvJtemaP6pV3GiR7RWWSPvjlx0Fz0XLbdNiv9J0P/bFNXVJhchua1xYDQ6zg1KxaYLHiWbGWLce/TK2NlK06JvUFQ5oqNiqcQHvpnTjgeGGFhzErfgXyF3W3b0z8YFKa0zSdXa8N97J152Jad343N3fbJLeIhW/zFFBZDYr6wfXHqS+lc2033VfJjw0aTM8DSCdA5KcDCZHbcIMMEOFjBUCTRpOB4GE1GO4yJQM9kE5C4P1KNHecZKbylRrTkPkCo61wxwKpHlzhO6VeCGSs8imBqPwMrsODc20fWdoeLceJEOQ1yY2j8FiBkHAAWAMb/kydAIuOD4SYfRh3RxLFMcZYBIqb0swSsARQAi1RUwVekSgpc2wU620YxgGIY80jZ5pA5J0cm+/2qQKZriAXzHHScT68COEbceBl3QNXKEh0FeATubaAhtbOd7r6Eo6GLTgYgN04W6eXyfqtk4dCBcFWu2yB9zBSUAh/BwND7zWnzG4AAaM1ZKd2CeQ4VgAZ8cvO6z4kiSnPzQPBjv2cf0Ad4gLg2QDa2HDxHL6uFPgHGCDXgMD4jQ4HP3DlM7gDQmDO34ho2JkB3V3/6xq9vLggWBFkl/QJmcyBySG8Q0KvaHEFKpNcL+NpzOlZr57Yv2h02BhCM7Ln4LudL2ra/Gwz1yX7TansMjZ1+ha/YMIhwlObw0YL5mB/24u+WK+pWAPNsp/9OrY0i01MqvisySuO5bLLtlTABjOBeZIXP28cJCxjY7PaCSVvG5gkbxQ7DZ96noGXJsci5sWovcrDJ5DB25LK26FP0I/f8PvnkfrPq91NkW/Iu40Mm3cynsbHPBb5979Xu0BO6RCemyDqe2X5Oe5xiq692943zVF0Yek+uHWMyD12P7Om+Y7dLxqzdBhkfMNmmbsHgD2TLlGak9/U/6kCVHpdeIsOSuese84MtiiyToflS8s7dck8lPzZ0JMPAMIzh+O3LnLIneGyylRrR0vvmijGO9xX4tgsdmbCCQQE1w5g7iqmvr8AImQlCZCU4Dti2l7giOMeGxlFpSzvLqXLhSBhazG6wt3QBEJ/irMmT85yqM1Pb274/HK1301uXNgwBxrHAY1VH03XQq/SrDyjkgE/u/bnvx9o7Nq/H5oFnDgH9VeSz1BzWhhJnPrWtS8yFHIjstglRuLTNGevH1PZ125uzMXOB2xKynzre+9L9tnPG8eHIR35iJ2Sr7EtjtGpfp27VXPV99febK4HdoguyfC2GWUCzkCijyqJfrv7F5o5MbdlOk0AlP3baiC3U3lIjWnrf3GbFPtUoINZ+DnaSQZQqFgWg5rzHtguryn0F0nzu+1zxtDnvrb+pEtgXJLAVc3inybHanJ02YjuvvbYlOAYTySb7k87JGiutP7DzerxvthiRKnPR1hTbWXI1AvZNKe0bvd4tugBvy163Pca2HlkfOyUrcN/QtN3fy0p+7P4x7u1hqREtvW+uGGOfqj3/trjE6S5WgJ1uIr3eNoKSU1+G2oBZBhDt8XQaTGRU2HtnG0Dsr5zbh/q7KoF9WQJbMYd3mnyrzdlpI7bz2quWlr33UZRVkVaBRCXyd95YDrXYVtz26UgyDttbnHdPT2tPchLYTbpge7Ct/DC4uhNOiamkXk4D6vdLSqCSH0tKc4c8q9SIlt63arcFT2pwAG5Ws2zvsC9O0S9FlJaoRiyt+/DDD0+FnDzf/6svotiTQmP1qhKoEpgvga2Yw/Nbtz2/rDZne+S+r7yVf3YCnBMu7L9XjNEJJOry1KtKoEqgSqBKoEqgSqBfApX8qJpRJVAlUCVQJVAlUCVQJbCDJIBcUxhbUW+XwrfqZuVOENhBXaxNrRKoEqgSqBKoElhcApX8WFyk9YFVAlUCVQJVAlUCVQJVAuuXgALZriVOFll/a+sbqgSqBKoEqgSqBLZXApX82F7517dXCVQJVAnsMxKwPcbxy05gskLt9KUpJ1jtM4KqHa0SqBKoEqgSqBKoEqgSqBJYXAKV/FhcpPWBVQJVAlUCVQJ9Enjd617XOOZOAWLFlJ/+9Kc3j33sY5uTn/zkVWBVAlUCVQJVAlUCVQJVAlUCVQJrlUAlP9Yq3vrwKoEqgSqBKgESOPLII5vb3va2zUMf+tBUzPivf/1r+vuMZzxjOs66XlUCmyaB3//+941TVb761a+mwtjXuc51UsHspS/1O1y7NQvqv//7v1ORcVtzdsupDlulG0vrWjzvv/7rv5rPfOYzzec+97mkd9t5ioy2fOxjH2uOOOKIpCPb2Zal5b2pemK7HFu2hD3bzvntsIT3v//9CV8o9nzmM585DeF2tmmODukHX/Ov//qvzWUuc5nmohe96JzH1N8USqCSH4WCqrc1DQfFOf3pT38qEsfpT3/65kQnOtGWgMdug77xjW80n/jEJ45iEIsavg/fxGE4MvGzn/1scooHH3xwc6ELXWiSRLbKiO8059YW4qa2neN9/vOfn8Dwfvvtl0iJbgFFpMVXvvKV5re//e1eemG+O0EJCBEsti/bW3760582d7/73dPzz3rWs6avH/3oRzc///nPU+HGYx/72KN6tqkymzQ5dvjNjiAH5ulGHBk+tUubGgz09YPOxZHoRz/60ddyjOzPfvaz5uY3v3l6/Ste8YrmgAMOmCrSjb6fvXASjSyvt7zlLc3f//3fb3R7SxtHN371q18lG+bvTT5i2HZDwS5bHvPWXP7d736X7PGHP/zh5tWvfnVz4hOfuLT7i96nLb/5zW+apzzlKQljbmdbFu3Y/wXh67YhU9v8ta99rbne9a7XXOQiF0mnRa1SJHm75zdS9Qtf+EJzq1vdqnnpS1/aXOISl0gLKzvN5uiHbNjb3/72zd3udrfmJje5ydRhrfdPkEAlPyYIa1+/VfCCkb/kJS/ZXPOa12xOd7rTJWLDZze4wQ2SseHEHMH3pCc9qbnHPe6RPt8OgMDRW0m49a1vnc4TZxDrlZeAbQn//M//3DzwgQ9s7nSnOzVnP/vZRwPTP//5z8nRtFcst8KIr+rc6Okf/vCHbVmJHGs72QmylliNyY/23ncAaHe+852b293udmn14V73ulfz3ve+9ygrEID0v//7vycyw/aVd77znc0LXvCCZAfogT4I4h7/+Mc3D3vYw5qrXe1qzQlPeMJEqN3lLndpXv/61+9FfvzkJz/JBg6rjvdUWdT7+yXw4he/OGXvvOhFL5qdrbMVhMLS4yfALdHTOe+NU1v89j73uc+uzP5AqCM+ZHqd4QxnmCOmjf3NOnVjqU7/8Y9/TJhMUNUlOBANr3zlKzeCcNiktiwl+3jOJukJTA6vn+c850mkAcyxyrXd8/tb3/pWijUOPfTQPVh/u9s0R57GBelxs5vdrJIfcwQ44TeV/JggrH39VgYG+GU0I9gNoyMdGLCJ6wMf+EBKp3zAAx6QPtoOw99nEPf1MRzrvxVZwSmi6A53uENaKeIUx1KxP/rRj6ZAuctSb4URX8W5CfSf85znNPe///23JdgYajvSwDaQ7SDr3ve+9zWPe9zjEgg+2clOlsih3Ao/8tPYIziAaytIyBHPsMJ4oxvdaE+au3vnkh/0dpXxrvN+GQmw6bJ0BOkXvOAFV3rodviEuQ3eSW2d28f6u3kS2Am6gaiGz9joSn7MG+dVf7UT9GTVPm7X73cL1t8K3LxdY7Rp763kx6aNyAa358tf/nLK9JARENcQ+aGo4WGHHdbc8573rOTHBo9pu2lzDK+UWXt0t4P8WEWsdFmKpGB/U/bZRw0MRMJ2kB9zVt20+WlPe1oiN5/3vOclsuOb3/xm86pXvao55JBD9kqn9bmVR2m27W0v0p2f8IQnbEu2yyo6VH+7mgR2UjAw1tZNPGo2tjTYSraUfZvSz3W8v0/bZBHFNqxjHOMYqynkzF9P1eMpcuw2SaYlUvr4xz9+8bYzMkJYfuhDH+rN7phq9+e0od0PmU6ecbzjHe8o9V+mtMUzYuzpm/Fv68Cq7cypQ2RAytIsmWNT9STev5U6Hn3ybrjOVvfjHOc4e0RBd//yl7+ksfOdfudq+GxF+9dFfoy1Pb5jYyNzpjRjd0h352DwVexJTsd38/eV/NjQ0aXQAos+B9HX5CGwsaQD+PznP5+OqbTlJUd+CGhe85rXpBTpYx3rWJMyP6Y6laEhHDOIObmsAt5y7Q+jaZW8z1jmHJD+zjV40a++d081vOqqSJns25849Vk5mS05TYFHGR/m19g+7bkybrd1Clj4yEc+0tziFrdIAHVd5MdSwLPdR1k0MoWsLj7rWc9q3vSmN6V+2DLVvmyVsZ/V1ppLX/rSCQDbXmUbnUJlc68cCB56bm4exu9ytphM1UEaCkjGZD63z3N+l2vnnGe2fzN1Ds8NBlZtZ+73Mtme+MQnpsJ5/iFKv/71r6cgoG0vvvjFLzYvfOELk+4Cv+Yt8u9yl7tcyoZ7xCMe0bztbW9LNS7UvFETRz0c27/Yn/Od73wpgHjmM5+ZiNjTnOY06RkCOFvGZDr5jH21mOBv2xK9gw+OoOPXv/51qqchSwtesEBhS6p3vvnNb041Hehm36Xmw6Me9ag0Z7XzUpe6VKrXY+sqMtMz9BNhed3rXje1941vfGPazhaFBXPvv+ENb5j6KPi2FZVte/nLX57++Uwb7XVnL2QS8k23vOUtE4F67nOfO/3GZ7bYRW0CumyrnXdf4xrXSHKxncaWvTkkiBpG6k2oPySgu8pVrtLYKsImsxPnPe950zZebf7gBz+YdOGOd7xjc4UrXCFhmx/96EdJfuRJ1trDtrWLFg7JUZZdbgz0E4FxqlOdqjn/+c+fMnCvetWrNte61rVGg0/1ZBD8svrYqMtf/vIJc1z84hffU2eGzr3sZS9LevaDH/xgVM/mtCH0zpyQeWJ+qA1F59l+ehVjpi18iAUA9eKcAmZbpW0Afkfn+W/6SDdln8kyRp4/97nPTbo1JiuFMc2tIIIQ8upfGN9Tn/rUaZun33u3LdPGl6zpPBwrc/Gggw5Kv4dv+Tm6KyNORvRJT3rS1N1SGzJmi8Z0nK81ru95z3uaK17xiqmd2h26J+OaX6aXJznJSfbSx/acv/KVr7zHppnztjxbyIKN2EB9trgB99MRW0u8w9z70pe+lOaDehsh05jf+hXtp3dqx3m2OmEWRMk3ZwPa8z1ns7tYn7532zTlfWOy1xbPorPkRw6PecxjEgbK1enI6W7g5qtf/eqphID5TkfV0WNnQr+0Ycj/mNvmAtulHzKJ2TM6zL6Fbu+///7JR7Fz9P9BD3rQoJ/IyX8nfl/Jjw0bNYaU06esjBfD23WiObAB7DBeqziqUrEMZX50f18CEIDnnFMZC2RMbhOeoWWsf/GLXyRZRhEkv82BCEDHcxQAs5WHowB+AQPGZshxWuUGgMfa79n21rqcduHvLqgbc0BAWQ6IjslH7RPAVqErBhsI5yQ5feAPsAfsrMoD6m2A1H2uug0veclLmk9+8pPNxS52sXS/vgCIQHqpEZ875nOdG1DCUXHSAgUFv4ybsQYgwqn0gX0gtTQoMY9LwcKFL3zhFKC84Q1vaA4//PAUTHFy/gkcBFiCHxcnJXCilwIQ4Na+3Yc85CGjjmsMeLIVnOW73/3uxnwGkNXoiLEssQWx/cW9gKh2912CG6BRH+ii3+lHruBa33jngMTYXMjNw9ADQRtwKVVc24ES4xUAFwAVxJ7pTGdqkMNnO9vZ0j1Aeg7s58DYWABItwSnn/70p5NOIoAEigJJAQGSKVYj+ZEIDOi6v9sBNNk+4xnPSP0TnLBTTjbpgi42AkByn2cE0CuZw0scFB/PAAAgAElEQVQEAyV6uOo95q3iowIZ4+5iy5D4ArEgP+gt28k/RxaTmiAAMNCuWn9kcrGpfFCQgQKsu971rnv5pb4Vb5/JsvROgRidYif4pyiMiox48IMfnAJaPtZlewO74HfGu+SEFc81D5Eo+uNZnkOHtEFwjrB06bNAxm+QACXv//a3v32UPfmBHeirAIs95mvZDoGtuQegx33agOiITAaBeoyH/poviNX24swUfbBgo8Aze/rwhz88yVtfBZhq3Aj6BAp0gz4E+UNW5oP5zIfEuGtTFJO0UDAmR/Z2aAyMB3spEPJfYypg11bPL9l+po10tq+QaImexYLB3DaYV4ipth4hw/kYMovtkdri6HPkkXFwmVfGVn/pBuxBn2KbddSDutKVrpRscU5WiAO2CykAI5ubLjjbd9riGUHI6zsdN7fNYRjT/8fcj/fTDW1HOJTYkDHdLNXxId2De/lhfXFpF8wXeuyzNvmMoFCMHI4Ie0bH9JGcfX7jG994z6IM3TZH+B6+sUs+CLrJ8BSnOMUeneUnvB+GjS2yYzYACVZaHLlvoXPssz6bE+/LyZ4fMNfZrPCx5CQDJEd+jOku4i5wM9tDVvxw6KuaanEqXon/gQWQG3AlXBKFtcUy7KiLLxdz3Pe+9y3OJJtiUzf53kp+bNDoxEoosGpiCX4osL8ZM6s5JWDHxAHM5jqqKSKZQn7kAELOqWCh+65IvRdMMWBAFEMLJF7/+tffs9qUc+AIide+9rXJGQouGB6G2uoKxwf4jzlORmTMKWqflQIGyWpHgC1AmePBig85IM7rhz/8YRZAjcnne9/73l4rl0C4AMq4MOhTszVi7IH9oW0vOSM+d8z1c65z45gV83R1Mz9KQGoOLAKyaiJMAQvawqFZCWuvnvicLmvnO97xjgReAQoXoo1+ApBjJ29MAZ5zC98BDMAWUBPbX4bSYSNTQ5unpG93xzsHJIbsGJJibB5qNz0QcEYQHFkrskDISB/YBCuUAiGpwECiVUjA3ZiVgP25AaC+CRTZEYCIvlmJ0k7ghg00FsAZ3bF6alyQNI631Dc2LgKnUtDVZyNyc3iJYGCKT5p7bwQxSGFjLDiKqx0o+Iz9EIS2TymKoPf73/9+Whk1Bn3ZLYhLOiNoCPszRH5YfQ3w6r3ue/KTn7ynaHCMB+AcwWD3nhJ5+I0aSIhJq/KukAeC2+ex6kjvBHcAP0zC9ufeP2ar733ve+/JQoj7EAXml6urc3FShWA1TskJ2QviVtlCZzze9a537SGXIvh761vfmkhPhAtMZvU6Ut2NcZC6IaM22XCCE5wg2ZExOcIefWOg/2zKta997bSNOAioqM8lCyR82dg458iPnJ6t0ga2EH6Bj8wr/jEuhA/MhcyLzKeuD/J78kP0+k5bjJN/TqJj98xZixMWCXKyCn1ClnRl10dctcecfiEuvRNhHFtCEMhwnfaxqzkbktsmU6rjQ7qHcG1jhT770iU/ZNfwB/CEMeLrnJhobiMy+DiEB/zhb3YfXtGX7vyGZZBHMt/a2U9BbrJhfGf8rs8G9OHKIR2fSn6MvS8ne/rF58oUk/mBeIaxIoNibB7CLEO6y+6GbpJZELBdGx/4Ned/xBcwKF+vvUF+nOMc50jYQLthf/HHOc95zhI3savuqeTHBg0nwyvwFqRiWq2GBsCN7IUSsLOKo5oqjinkxxhAwJqOOZU2KOu2MYwV4qEdhHcNYk4uVv+BKWmNniUIQkQJZmRBAChDjhOxkmu/8eVwGCPpxeFoZaMwiBzrkAO67GUvmzIWcgCqb/xCDsgbaYtxBZGj39q+DvJjzIiXyCyA+Fi/2hW+S5zpEPlRAvYDpI6BRW0WjE4BC2Pkh+9Cx+kAUKGtVmn9Letm6FoVeJbaA0E3whVA5VTbK92lz8jd10d+jAGJoecJTsfmIVAhkGR7IwhG7gh6XGSOSLAyEyfXkLOUaoG+OWZsSsD+mL6OBYDaMbStz3YJq0QyeQBX/+9v4BzJGfNeAB72sgR09QWiuTm8VDCQ040lvg8ZCOi7pGg7UPjlL3+ZQCXg2y7yrQ3us4Uk9KKP/IhgTsAUfm2I/GgTHZ7fJTZC/o7H9a44jlcGmcC9HWiOyajv/cAzf2TBxSLCMY95zPQIn8uMlCliRZHvyL1/LDhpBzl9hHrXL5GtDIDuyTFIPYQS3507NntIFhGcWUThu6xsC2xkCAqUkSBIrfaKdB+x0P4MyZuTY/iVPvJZG5AEsloE+C72CEnud8jO3JUjP3J6tkob+si+aC+9Y6uC8B+q+eFzemIBAEmC+JJ5KoXfWNiOghhCfOVklcM5cKJgEemI8LLKL+PD38gVumeLlW1HcQksLUTwgbKAczYkR36U6nhO96K4bY78MF/oNoxoDiLVzHkZhGTMl1mYQ+rIDEFcIABlDff5IvaT3Nonu7XviwMS+ub72KLakJ5PJT/GbE5O9vrNvyO/XHyshQ7ZFLktd+KJId0Vb/TFd93PbIEp8T8WOiILUIaYMTR/6Cl8hpSFndm1XOZtzr7sxO8r+bGBoyaQAF6k9gEaWPGoA1ACdlZxVFPFMYX86KZdtg23fo45FX0aOiKv60CjD12DmJPLgQcemJhsWTZD6WtDjjPnFKP99vFpFyIIU2ycARrOYswBMYwlAKpv/AQ/UoG7GQVdsK89U47ZKsn8aK8Ido14qczmOLwx5zZEfpSA/QCpObA4FSzo41Dmh+8EIFZf2AaOTADWXYHsk9MSwDNnEwRzgCgHKgiSVdE+/SX3+9Lvu/M5ByTGnjs2D2Me9AFYzwz9kYnVl0Y+Real4K/P7gyRH7arAK7q8cTKpjYjpqQ+6x+A154jJaBL37vtyM3hpYKBUh1Z5b5S8kMaPl/Fpq5CfljJR6wDqXPJj7AbyFZZKPwEYlYQ015xzclljPyQQTpWG4ndyr1/HeRH15/l+ljyfRtf2R6KDFFLxdZDQTUsptZHNytoDNsE+ZGT41DgDzuYr91AsqQ/cU8bawlm2YMoVtmXKdT9bJU2hF/t6/8U8gMZHEevs9/qFxgfmSO2JiESEWA5WeXIj8jItfUKsWTcI0AMe9c399v2cSnyI6fjS5EfQcbQC3NVVgfyFN6JrVuyHS3MkrHvZGLH9rs+rN03Dt14odT/5XR9HeTHmOxhHouWtoIijZCWsiliW0oOe/TpLhKvxA+P6WCXfEfk0WHzDGFtixnSGvlERy3WxNaonIx32/eV/NigETWhGAzGBtiQgta3VzYHNlZxVFPFsTT5MeRUxto1hfwYc4wRfK5Cfoy1Xw0ShkjaWRRz6lsZ7HNAUVApB6D65BRM9rrJD87RZeV/VSP+/9i776hbiip/+L0Mo+MMiBhRcYyYs2JOKKhgVsxKMICYQBGzYsKEWREdc1ZUFBQjCopZAcWcxxwwO/6ho+tdn17vfn51m+6u6hOe5zz3Vq911733nD7dVbt27fDdoUr4cFaDugt+UOKybgAMAKYcjUuMReOfYiz0gR/GlHawD0XGYTrttNPWolFjtFqE4ZlbCwaoEjMR10jFlOYs9X+o90fumX3f9633kBE8Viuc24fzgh9TaF5q/M0CfjBqokeHml5ptHpJGV8X5CzZr2Pgx7KdgVn4ZepvAmBEHxExTq8rMjUYrPQynpPtIOW9r+zF3oyMoT75HiUL9ko4FrOCH8ZmDNZVOrqxGXfpqQNBo773D2XC+Y09ZPwiyyXvn1VW9/FcX1q6+2RDKFEQJImSlKk84H6OHTBXSYWIbpxmJrLr35zwtKQv54AOlb2kdASmDIEffRmrfkuPyeLS0DB3pWPk6HJagdT+XaLP5hlD8JHGmH1lL1LvA9jpo0HsP/aZcXPiZH9EU/AouXSfDN1u2UuXVjnwI3gA4CUTGKDvma6hTDffcSTJBLTOyZBc5kcpj+d4rzTzg85T9kZPxNiUfspy4NTLGEhBP7JQ5iD9Yh36sqxlJ/SVvSjVpIvooFL9l+PvRYIfOdqbu7VOe17hW/b1GEhsDoC6Id4FpJfo4eDBEv0TpS6ADn6H7B29lJT+kpMCJGOZwzm6b+bvK/ixQqsX/SU4DrGx0rIXAgoabaONGTvzKKqp5FgU+DFU9hJKRfpuGKPdMUKi9eWIhmPxfURAo9lfji4cTQIbbaPspWtU6cvRlx2RU4qi4pRImkqflr2I6jOanSrQp4AIVU5vt+yla0D1rV8Icwqnr+yFo2i+kOx5Mj9kszA608ZNY5kfOZqNrbl5zmpQd8EPta2yKCjzvtrsPiN1LPODcuMQTDEWvKOb+SF93n6PBmQRkfJ//FSSrjiv4ZmTB8ZEaeNZCjZopV6fkcDYjcaAuWflvu+ud86Q6HseQKpb0tLdh96jJIHx1+39wOjBl0pe+tJ6OYUuznOJsV9q/E0BP4xdZOfYY49tad8t5UvLXjhODGTR4G7vhjFDDEjo/tweXpQzkOONRX1vD0qht77RDyUM/RQUjT4nHKRoZNptzGhMnBMZN56neadLPT4jFI+ot3bNCn7gXZE8e48OlGXgD12ZS8FOacapFDnvZjJ1e9+EPmRAK/+S9l7y/llltfd1eT8aEtKV0ePLfXSrjDuAhYis8lJ8CqiaAobEWKX+A6fYJmQGHYFO0fA46FfigOboaP2G1iB6lQWIEutqn9Nl0bxwbA8AF5TqWV/lS7IZyGxzKwE/5h1D9NLCKxpqu6I/ER2nB0OcmES3ku3dfcVRA+jiU2tPVwct0M7z3MOWGqOVjEF2niaqQxm+QDTvso8iuyHoa+/LaAPuR1NW78aLSpOMrUSGjK1XCY8D4Ep4b0i+pMAs34K9gs9jTuiElgAO9icAKJpAu993bCZNZrv7O/gFcKTMwzpFw1MlmPhPf5xS/ZeT74sEP3K0ByKQ+6nsYfvqq4WmY8CzvTbEu2np+ZjdjBal+ifKnvke7AG2fpT2KdsUKB/qpZij+Wb/voIfK7SC4fxg7GhsReEyZKGKnHxNmmygMWOnRFFJnWIkMJimGgcpyQKcYWR0U4DT+0qEdE6pDNUvR2dpmxhw5G+bHp2MKzIecnSRqq+5LOHM6dHwtGtUOapwSHGOjT+aJzJWo1FWOLPKXigeadDS0vsUEEVv/GkTxq4hGs5nl6VDmEfD06jvk0IKEKHcOUlhZJpfNJIb2x4R4Xa6BWdXxowUbunWJQh2CPExQ2KsZn0eg5rQZ5BxQDgtaMEhKTFSc8Yi8IMxN8VYQItIZzQ2fWcYHAxbNI1LVJLBARgpPR52iuGpWVva3LDEQGPgdPmFg6eWGw2is/u8ora73jlDou99AXyN7UONZDk4DGnOTxh8qYFLDpAt0lytB0PUPgun0HtEiHPGfqnxNwZ+cGIY8XEMJFCMg4PuTr0CeKYN3gIs5mS4yA29G2YBP0r28CKcgXl5p/T39AaAWTM7WXqAIdFLc/A52Ygv7El8IkNABN0FDLMnA4TwGb3nPkAKXuFUkf8y/xzdqS+Qvay/AJAET3mHdzlRBWBP5nsuOeW++ExWFVmrKSEeBK5wIPWokF1i/LnjIgG/xi1zy9iiSTNdGJegjFIaMoljZFz2RIAAufcDIgD3aCVDKLLBOO8+Y5Ar06Jv2TtDn0nBFzVGb/PkzHs2unLUzJvzSb85etS9HOtutkGOFyIDyPzCOUZzDhunJ44NBoqRlaLiQTulMuiR0hO/0K9DdORM5dZAYAJPklvmpXm6C7+UgFxAWY0sOVUADwC6Ml86u5TP5h2D+QsK0AlxYgaACX+HA0amK+lk6+AxY+VkAkzQ1lzdY8/EZ4I7mtSyIzjUY+PEF8GL+A74iB8DmAzeiKABRzYNhPk+TreKU5jYb+wH+s46l8qQXFCADhnicfu7hPdSfhTtR2t7kDzDo/iC7vYZGxMIDhSSRYYn8SafA4DhnQAhJ84p9XDZeylNY3+TH7EOACQBRTSyT9ic6A0sKJEB/J8xQAHgma4pWQKoxiOzyBzvs/5DtMfH5LoSefuPHayHBj8qt6ZjvMs+V6JuXWVj2OcymZzSmH5G/pFxJfrHGtH3TqUDwMswi4CFfVgCnObk5Wb9voIfK7RymFLDpjhSVWMbxisD2R9HiqqtlSGQM3ZyioogpNgJr0DdS0khekqwiIJ6js1JmRIamoEx1EIITDEQwqAcUipj4yOYGfuUI2EOiVUyZGw6GROIxsfYGzMiGD6EBEOUIQXhJjw0fvK8McWZU4qEtDRCNAduUdiUNYeJQiGMABF9CohBzbnJGaJDNApFKuqLFkArYI3mXBwfhiMBHkJWbSDFOSbMo0wLTYA3xsbgZpBOFeJT1zxVeFMNanxACVNWjAF7zPHIEWkaM1JLjEXraH9MNRY4z+hgr1tvx4MCKFPj1rgZY4xIoEPpNWZ44qtwwMKx0uBvyOgIh0mdNcBOerjoUKQG4yUGju/QAB8xVBmH0sZnufrWWxbWmBE89J7cPmT8MTo4oIwcayBFlJNgX3AaXDLLAJWMdPcz5MgaTmLs1TFjv9T4S53C1AHkDAM2rBUjniPMQfNuUTlyBE9x2Bhd5COjDi8AchhP5I45RTPqMaOLsSeCTEaYp/XEI4AWz1q2MzAL38z6G+UjerfIoqDT6GZARfd0orjPe/pOLoroKj6IssApJxzlxi9gwjn0/ADr/YZuBuYCpkvq0HPvIevxTJTVhExar/cPjS9OjuI8d2WL7+hW4EOk/+fmGd/TlwCWcLrsI7bBvI0Bh+g4ZVxsEhlVudKJ7jODV+3XWeWwZ6LNrGMonf/YfVEOaj70S9/azzvO+H3KA0P0HNr7pTIkt/ZjPJ77ben3xoqueKq7z61F9IghB+2DKaV18/BL6fiXdV8f7UOO0w34L3TE0Ol26dhKebd0Pjn94znusW7pkef+b9+UAKelY9ls91XwYwVXrCssUuEjqjDF2NmMgqdkQw8tW8yXcA7hJHrQNRRydJlH4YyNv++7EKYE0ZACSudbakD00WieeY3R3Linplqnz5tnzWfdwgxayquPP+ah8bzGAnChz9EyT+BHdKMvUbaL4ptZabzM381jSIztwzTKlOPLHJ/kvp+HPmkmDEBmzCHp2/fux/tjxyRPGV+OVotyBqaMaaPv7ev5scgxyRIjx/qyLkU9AWRjGZnzjmWj3z82ftlZotcA+ak9UOalS/19pUClQKVApcDqUqCCH6u7Nr0jW2VjY5ORsg63UmDlKSDKIqNABs4uu+zSRvGlLm+L57Kv/GKt8wCHTntZ52HU1w1QIMoxo/lhlEsskmB4QPaetHSlNQGIOs7Z5xz/aAy5yPfGszb6/UNzAjoqEdLTJnq3LGP+9ZmVApUClQKVApuPAhX82GRrtqrGxiYjYx1upcCmoECc6a7WVo2yrA8lRttyuuKmWLh1GKQsQHXB+sCoqa7X6lBAuadyQOBlXGk56CJHKk1dSZY6fhmO3qkMlbyYWu4xy7g2+v19YwY4oYdytKkZcrPQoP6mUqBSoFKgUmDzUKCCH5tnrdZGuorGxiYkYx1ypcDKU0AEk5OrgagmXvq1zFt3vvKTrgPMUkC/kGh66GZNdnON4bIPrTdUClQKVApUClQKVApUCmzlFKjgx1a+wHV6lQKVApUClQKVApUClQKVApUClQKVApUClQLbOgUq+LGtc0Cdf6VApUClQKVApUClQKVApUClQKVApUClQKXAVk6BCn5s5Qtcp1cpUClQKVApUClQKVApUClQKVApUClQKVApsK1ToIIf2zoH1PlXCqw4BRxp6pST+973vs35zne+FR9tHV6lQKVApUClQKVApUClwGpQwOlPP/7xj5vddtttNQa0YqPQV+2CF7xge6pevbYNClTwY9tY5zrLSoFNSwFHRh555JHNQQcdtC6nF2xaQtWBVwpUCqwEBZy4csoppzSnnXZac7GLXWxTN6N14tTHP/7x5swzz2xudrObNde//vUn05gMdzmNZsr1rW99q2347N3LOi1nynjqveUUWATflL9t+p326Be/+MXmy1/+csuXgiv/+Z//Of1BI7/4v//7vwbve+5GnTpkD73lLW9pj76OZun/+7//27zzne9svva1rzXnPOc5m4tc5CLN/e53v+a4445rdt111+ZSl7pU89WvfrUx/vS68IUv3FzxilfsnbE9mjbhHiLLuc997uaa17xmc65znav517/+1fzlL39ptttuu+ZsZzvbQmkfD7POP/nJT5rLXvayg2uAHkcccUTLA0PzW8rg6kM3jAIV/Ngw0p/1xQTHpz71qVYYbG2KfhWUwAot9UxD+elPf9q86lWvahU1ZfGABzxgppM/8NdnPvOZVlEt0zCndBj/MjfS6ypXuUpzgQtcoGEc/ehHP1r7yvGtV7/61du5pdciwI/NzH/rYSCk9F6G0WoN3/SmNzWOAP3HP/7R7L///s2lL33pmfbBon40q0O2qPdv9uekfBL6qu+zzT7PWcZvzzpu9dnPfnbz17/+tXnRi1402fGf5b3L+I19whGyZ5/4xCc297nPfSa95pe//GVz//vfv/0NGbDTTjsV/x7tOKf3vve9m2OOOaa50Y1uVPzbeuPGUmBevln26GOPvuIVr2gBtre+9a0LDa7885//bJ72tKc1L37xi5tjjz22PXp6vS8y6LDDDmse9ahHrTn1HP3HPvax7THQ97rXvVpA4Pe//327t9HgQx/6UHO9612v9UO+8IUvtPv+5je/efOc5zyn2XHHHQcBor///e/Nn/70p+aVr3xl89SnPrV5yUtesoWs+MEPftC84Q1vaL73ve81b3vb29pMC8e0P/CBD2xe85rXtPbsMq7vfOc7LbADgAL0dK9HPOIRzV577dVmxjz3uc9tnv70p7djq9fWTYEKfqzQ+lL0jrSEPhJAW4uiXwUlsELLPNNQfvvb37aZDw960IMaIMghhxzSfPSjH81G4Sgk9E8jboCA3/3ud80znvGMFtlflmHOuKAMRR4oX0DH6173umb33Xdv/u3f/q1xZDNl49hOY7nBDW7Q7LDDDg0QZJHgx7z857hZe1PUZFnRiTGmGDIQ+tZ2Jubq/GjRRiv6v/CFL2z++Mc/NnvvvXfryDBGHv/4xy9iuDM9Y8gh2+i1nmkyPT9aj3ngk1NPPbXZb7/9mte//vWtvur7bFFz2ozPIdd+/vOfL03GrhdN6Augh307FfzAEy94wQvaoT760Y+eDAJxXu5xj3s0nNStxSZar3Xb6PfMwzfrNXYO/5vf/OaFgx/GL5MC8PHkJz95Q8B+c5P1AAA5+9nP3pLUmMwX4HDe8553jcycf74Hmyz2Wew92V6ldqJ3eo5sk66sYPMBWR72sIc1l7/85Vtgk2wgF65znessZckF+h7+8Ic3t7rVrbYAt9jUwCHz2n777Rs68+ijj27tT4DMRmXqLIUI9aFnoUAFP1aMKbZWRb/RSmDFlnnycD72sY+1aXkUy4UudKEGel+SKiiTCFjSZ7Cup2H+jne8o3nwgx/cKj6KjoIBvHCKRRmkU8clCiHKx1l2yRT43Oc+11z3utddM5yBJ3e7292anXfeuYiW8/Df3/72t+Z5z3teq0DPf/7zF71vkTcNGQhjazvv+xdptP7iF79o+U/aLQOEAQSMs4YbdQ05ZBu91ouix3rNo09fba06bJa1WU8ZO8v4Sn+zSHlQ+s64r/LTVIqtzv0byTelVFgm+FE6hmXcx7F/yEMe0jzmMY9prn3ta6+9gkySfQFMTLNsBSmANLIglgV+GIT+bVe96lWzgbtF0eTtb397c4lLXGIL4FRWskyWu9/97luUuXzjG99oaYA2UzLUFjXW+pz1o0AFP9aP1kVvqoq+iEzb3E2zKmhlMtL9Nhr84GyKPhx//PHNG9/4xhbsOPnkk9vIMVAhzfaIjBF/u5TNHHXUUW2EORqeysCguLtZIstgDM47hQgA2QjwY2hOY2s7Lx0WabRuJpm2qms9dT3Xax5bM/gh28s1Tx+AVQI/ZIoBzUV7+zLYzJcDJArajXouUh5M5eWp8gOoHn0ElqUfpvIG/UePpbQXaQYEA4Gn9kLp0jA3nkXRBA8Fbeln9B2j8aL5JjfPsB30lSil6ZhtldszU3l53vuDZ2Rx5OSSjAc2i1KTtFE8u0E5jsyMbgNUvxFci8afi8r8+Pa3v91mnniuUhr8OCWLa8q8uzT+7ne/2wIZAfR4lmCc6573vOcWsg5vP/ShD20z3GQo12vrpUAFP1Zsbacq+kUMf8zoWcTzF/WMWRRbvDtnaIRxoLRhKCKNTrIQGIeQY8o1NRJzijlHBwYSZdtnfM4Cfig3ARgAF+YFP3L0y83N96INlIrmWocffnhb/632VBOtsWsRPT9Kxtd3D76QlvnJT35yNC123rX37imGZW5tZ51v/G4Wo3XIUMzJtHlpN+/vY86la52j7SLGM4/Rvah5mGdO5m6N4Mfpp5/eRif1MWGwk71q429xi1u0WXQy8D784Q83e+yxR2sgy1Tj1DKoH/e4x20R0UzBD2nWMt2+//3vtyykvxFAWGngU57ylEYp1tWudrXmSU960hbp6MFv5OX73//+tgRP7b3yMaWPnnee85ynueMd79jW5nunVPfLXOYy7Xg4SWTYxS9+8bbRoDK6Pffcs7nTne7U6i9ymSN029vetjFG33fn0ZUHH/nIR5qXvexlrT6M94iudi968qUvfWlbFuX76KsAAPeHXH3ve9/bjkGjQdlsdLBodTRnDB6TNah0cug+euLVr351CzLc7na3a4xR9uDBBx/c0kv2pD4E3sEptE/0vOKY6VVjzsZinMbjM7RM6//HeAMt6UlzEm2+9a1v3TaKxUM3uclNmhNPPLG5/e1v3/5xj74H++yzT/su2X0cUraHPjEyFY2D7ra+/o2/8KF1DrvDeF7+8pe3WZBo/e53v7vlpXBeczRJ1yHKFNDJGIwxPgOaeY9+XcoTzEXkXJGg0gIAACAASURBVH+HMSc2+GaXXXZpHXAZCJpskm+xLniVPYC3DzjggOaiF71oO2c9Ijjq/l9Cd4EVp5rYk0pp/bu7fvaqHhzobB76nnk/Bznt+eG+oT1jH5bwbkpHzY/RKceD6XitHTn061//urnSla7U8jNevPGNb9zaTubxX//1X4PqCO3sHeuU2rRhh/kbP93hDndo18Ue6YKeiwI/jJecSHnljDPOaEtf7Ud8FDbqvPPO6We2k70nE7ULkNm/9qFmrBtZlpubQ/1+fgpU8GN+Gi70CSFsCCSIOqGkDwghp98DpaBGjaFkg4qg6wXhd5QeBQjN1cTH92NXzuiZYqCMvadPCUx5NiOFUj/ppJParvmMRQqUYUAphqKmvBgyUtcYloQbw2PI0KBIPFv9owut/btrfKET9FzdMSOXgaUBnDnIBMgZIDkGYVAzxhjX1pmhSMExaETiKAY9YKyxtWVEPPKRj2wNoqFLJ2/9NZSL6KWhe7d5pb8LI1kjLjTtM+DDmOsz1GZpChXlL8ZOOZeg//OCH7Pyn6gcR8fvGdRoz4jQKCwa+I2tfSmPjxmWgLCugTC0tvppoO+szlXKSyVGa9w/Zigy/vEzw41jhmfsYQbqmEGL9hqPvec972kbxXEeGKqf//zn27pcRvis+67PIWOM59Y6t4+HxkMOlzq99vs8RvcYz3KawrHCx/jokpe85JpzGp+pxbbvS5yJHPjBwSC/Pv3pT7dOO+Dz0EMPbThDjHe6jXPO+ZEKvdGXyCdAFgCADi49OzhlHPIozyM7zcsex8uRMk4vcxLDce9mfqAr/Y229BXHzkVH4R/yeayvkNMpgBb2+U1vetM2k0P9PNBEHygXHcjZkK0GvAKwAD6i7p9+1FzQOP2O0x/AjP0JAMCvHF/84eqCHz/72c/adfSH3szVx/eB98E7eMT7yDp6XTQWsBINIkvui8xC9Ix5orW+BuhKv1qTmIfx+g74EWV55inDELji5ApAPYAr6FrCG0CMAw88sNW9aJvOR3mnPUYnA3KCx6InlVK1Zz3rWa3dhl5KFvCKhpPGS1+yg6JpLCfOPeQkXnB5JlnrXtkPaJGjCX6R/o/vwwENmuN5n5EVAAI85YoxA3hKwA88wqlk08a6sGmME8/F/jE/cyDH8B/HHa/l9iSgCpB05zvfud0P7Dpz1+AyaIrH7WMgX/R0CL5h4wX4YU+N7Rn8WsKT6NQnH8d4UK8MexONgIZf+cpX1spTYv3ZomTmWNlzOPHs31izVLbSo+ZILscFMCSvrnGNa6x9Ng/4oekp3pDdCwzs69nTlSvzzjunP+h+ugafONWm70Jn+5YetofqtXVSoIIfK7auIWykXoWAJsgJEgqBEmccEVxq+tK6PUKRAWFj54wRxn6J0VMq5HNkHDOSx4wfwpDg5ECZH2OFMcMApMg4hmG8OEGEwHKvy/wI+TFDg0NFaRKIwAY0pXwYuQAkwlKPClG2UPIMXOvBkfjNb34zaoCk6YZ9NKJ0gVqpAWOdGcGM6ujGPUvmR9eA6b6/xIBXmpIz1HJrn37PsIhmrVH+kvv9vODHkBFSytvoxPDtdoPPGZ/WvuQdOcOyLwtjaG3nda5iLeKdOaN1iqGYGj8ljoSxMESAuhxlzqi1YMyJ2IwZ/rl959l9e2porXM8muMFjXw5MiKAjPsYH6cXLcgqsmZRRvfYPDhPnE18Fw4+Wjz/+c9f+6zEmcjtq3S9w2kPsMBvRTQBTmSpqONGX+QM2cRhSA3fcMxEkgHfdCz6iljGqQXG3kfzvrIX4AOg8pnPfGabXeL5+Nu/gdRjF5CaXcBBRzegLGfP58FXGiwaI/BAhJ498IEPfGDNQY7UblkgdBx9Kcou4wRAwPCnC6OJrfGkMgiIaV/Sv/RxyTUGfmiGHWByn1yLz8bus4fQT/ZAehRvgA94Wy+DmId70I+dFJ9d61rXatfQ+gcvmB95U8obQK10H8Wz2Q6eE2AVEEAWiowdF4CdDYKfBEDQS+PJd73rXc0VrnCF9p50jzq2E5gASEl50HzREi/gjRKajNE8BT/IL3/03jL+L33pS22JxFj2wVAGYR/ggvbGnzbiLKW7DCT0AJLj3QCL7IXQ22gCVEvlXp8eyO0ZMqKEJ4fk4xgPBp/EvD0jGo3icUGxyCIZ23fxe/QYalAMGHX6GsAO6CRbRsaQAOCiyl7Yr2xk9q1xdIGyLn/MO++cLKKHyFrAddrsNf0dfgEKlTZ4zb2zfr+aFKjgx4qty1CKOEMLMhunwBDQnHTKEYJJqdqsQJMSw5/BVWL0lAr5HBnHwI8xo0ZKImWuUSInnFKD4It8icBzzkKAikJElMZ4SgwNdKB0RVcoijB0RbPR0/uAH5QrY0kUxb+BAjIqgFFjBkjaaKpLI46qqASAhsLp1mUCfTgqkS48tSN5CfgxZsBDvRnWOUMtt/bp96Ko1oiRw6hjROfKXqwJZSRyVlrH2x3TrPw35NRE5Cu39iX7hzE2ZlhOAT+Mdx7nKuhWarROMRTDGS41aDlwDBHR2HAKjK+U9jm+XBT4UTqeblTb/meEAVqvfOUrZx3VKUb3GPjRBTq6jhVAxPrnnIkh475vr4UstqZkpug23gH0cs5X4QL4ALlvc5vbnCVaip6ykMJxGgI6uiBpH/gRIJe5y77gHMi2UAYQJzKM0SPNAKCn8BAQH11lPAK29t1337bOHUDvftmhHFWXYAoHim6SPekyFjJWdF8AgN7BJ+GshDyQnUPmAQ8iol6ydmPgRzjYKT9N/Yz8BKx1HdvgRdlmwIcuGOGdfZ91wY9S3pClgKbsE5kf8Ts2BCBCVp7MFsd8Kz2KS0Alslh9l9uj1lJmCl6StRFHeFo7GbIAY7q9hCYl4AebC0ArowVQCVhja8o4GQu0DemR+Fw5R5Rl9O2VUrpHthr6A5KAgfSg/6MlkIn8dKJJN4jR5c2SPVNCsyH5WMKDoVOMNwKcSqGAxezCHEg6Bn7gGfySZpjRReQxW5udC9hMxz/vaS/2peyzHPgx77zHZFE8m/wLkLPvfvyAxl2bvETO1Xs2DwUq+LFiazUEfsTnshQI8chQkP5NWEmPE330/ZQrZ/SUCvncO8eczzFDJ9DuvmOzco5aqaEBATc+xoLUU0Yg4yKQX+CECJlIByUrgsRQlXqYM0DGwI+I4imd6aLMBLAUyED5l5X50Wesx2d4rMRQy619fE/pUN5ROy89OD39pfQ5s9w3K/95V5+jgzYla1+yf3KG5VTwY17nKnUIukdbdo1WEfKcc9Wl/RSDto/vS2mf45NFgR+l4+kCABxX2WzAX2DAIo3uecEPtGMQDzkT0fh3bF9105w5+LILnOQkcp066bm1Wo/vQ18oD+qmii8S/DAXjkY4yaeddlqbyTGUht2de4CbMgdkPXIg6UflAzJKBEhkDnJK8RTHowsKxDOtse+AMHSQLEwASPdo2dj3AH9BGM4Rvo3MxNz6LBv8GJrnosCPUt4QqAB0CGTITJNtQO8BDmTVjD0npWEp+MGhHIpQl9KkREcZW2QKAHE5h/reAKWjPKmPB3Lghz4QkWXVB36U0h0d2BJROmQvpDw3FfwY2zMpKFAK0qWysAT88A5ZwUBMpWUCRcBo+zJ69YztuQA/0hLduB+/AN4i6y8+RztyQzBKpgZwJHhjXvBDprmr20+vjz/mmfcYTSJDXPlyXylQ/LZmfuSk+dbxfQU/Vmwdc+AH4ReNeChWRo8ojQyQkrTZqUZPqWLMkXFW53MR4EefMRvjlXrNCGVARpO1PiVMeEsNljaH7pwVKZQU05gBMkaXcJr6fr8M8KOrgHLRywA/xuiXW/f0e8358IFsEopWir9UyzTCOOV5U+6dlf+8I6WTqFd07hclya196f4ZMyxLwI/u2s7jXJlzqdHKkCo1FMMALDVoGWdj4EeO9jn+yIEfsdbdxsbd547t4+69KQDAyYzyBPflHNUpRncfz8Y8co4VugNqxpyJWcAP0W17Rlq69G3ZcxzEXIlmbh0X9X2AUxylvrIXIIVooPLKnOwM+vTpEuON4AVac4oFNKJPSG4+MU4gZzQbtd/pI5F4GZABpPRlZnk+GcYZUALDmZLFEenxadkLOS3bQ6TY95wGDhXn1/tkAgBucteywQ/zlLXTV/aC3wSIjL/U8exmfpTyhl4hJ5xwQnusu/WRNZk2MB/KRkU/Wa5AE70ccnt0qOzFc9g0Moj0JSuhSYmO6h4XCtCRsQE8G3MkcxmEnG0ZzKFnZYamYE4p3WXaKJdJQT6gvLIXf2uuKThobdA2eu14L/sZiBMZIbk9Y8+V0CyV17OAH8Ylw0OAk31ALpVmvo71/CCTgBnd00yC55UxhY+xKPBjSD708cc88x6TQwLEmg3j2yiz67t/qFFsTsbV7zcXBSr4sWLrlSt7IcwDadf5XORF2jBEVXZCSdqsKUffjJzRIzsB4JJDuHNknNX5jCixJlVR9uJdlK/5SxHV0Z1h041S5wwNxqZUYcZeGLVp2Qvn/Jvf/GZLK1kKjF6XOkl115pwSbHslj6kBkj8po8+kYanIVRf2Yt05lDmi8j8kNmCPyL1MGfAD5W9dA213Nr7XvrmkUce2ToNUd4TJ5YwRKLxWcmzZrlnVv4LoyyyYRgflLOsnL6Sp+7alxhJOcOyBPzoru08zpU5lBqtUwzFMABLDVp7p4/vh8pMSvdd8E8O/Ii1lk03ZnROGU8AACLoHEpAYOyHKbTMyeN0b3fnkXOsOOQyAcacCWUWjGcyuJslMKTDoh+NbDb9JoD1yn1W6YoeR05ZCKeeQyYCy0mTCdeVCSnQUVL2EvMFotMjymnQYsoV4Lg1Mi5ABpkk4q0hcPBU9OTRcyYaTnoPvcXZMfYAoqJpJoBOmYh1AvaLEsfpMhxd94WjxCnjrOaAm2WDHzFPpT6yLIYaa84KfqBZCW+wJdhU+ndEmZFASXosqeewHfSPURrjkoELTFKeZO1K9ij9qVzXumrMGnaRRpn4CS+wYXI0iYg4XgwALHggMm6Nhy2U8hA9aNxk2NAV9MZj3XUR+Iiy13DW2VbdTJYSund78ET2I1mEHuwoIB9QyjgEdFzRgwzwFOBHbs84jKBEr3t+nyws5UG0oS8AxHGcMGBs6DTC7hoMNe5EK0BAt+Q4GjvjXRlg6fjnzfzI8Udqu5fMWwBFrzxriv9K/B4yzz4ZyyIP+9/eiRJ6ss7hCYBN2YqzNPqfItvrvetDgQp+rA+di98SwlJGAUUkKhYNTzn50bXcA8PoZgC9733vK06b9dvIqKBYxowe924k+GGOBI5UXgBBNFhjZChHIQAJJREOBmq3udOYoRGGg3dE87FwGhkuAA/ZCgx8AFMYGJG1wFhg2IwZINEtf4gBolGiGt04c51BIRsF4i+1OI5blCKfNjfLMVVEpKHd0pQJfRGjaAiXAz8YxiWGWm4cYUzgo+A1v2HwMDgoPmi8dOFQ8rlnTv1+HvCD4cShMFYOK+Vsf+KL3NqXGEk5w7IPiMitLfrM41yVGq1TDEVGaKx/iUFrDt2oXKx7zvDP7TvP6XPIhtY61/W9dDwBAOD1cFxjTlNomQM/xubBCPT7AFbDUbAmaU+LtB9QnzNhD3AaSsEP84ySDcBJ9P6YupeXeX+cbiWjIUpI9U3gTDK09ecggzW2tP/pHaUmn/3sZ9umgfEZmgAP0s8cOx6NBM3BvQB9WSYc1CmX39IRfgusCluA45z2vfJM5VWAZ/fIggBcuaJsj+yNfhOCDUqdyC1/gHR6YQm6oInAix4TAHTrr4QJXehC5aDdS0YacEdm6he+8IX2ne6V9YQP02fS7Zzu9DPRbk2Bc/cBa5wmZJ4cRMGS0N2yPpwyxF7QN8H6iaijhSwWcxj6DGhkjUWKlQPEWPp4Q5kAR4lzrXSWk0SXey8a4ne6N3gsTnJhaxgr8Aof0NNObAGG0i94j2OKhvEZEM6zrJvGqHqiAVL8jp0SmT+x9kM0CT1s3zt5CViisa+AjCwJtgdwDe/IqmGj4Hf72PdAnDFnkB5h22iSan3wirmiCSBt5513boNJIeeNx3zNIeyU3J5Ed6USbCVlxtZGSY61owMFV9hv/mi0CsAxB8Arvsbv3o/WQdexPYPGJbwrMxHv411gi2ezqUp40Bxk8OA7awDAtjcBVZ4DYMs54QAONh49kwbhfMZ+sDfRWS8177J3AJ1kl//LpmFn6w2ol5B1Qd++fW7drIG9hDb6zshAo+/tNfuzC9q437PtPWuB/93n9MPcvM2NrY83w0bOyU88jnZj4IdgL59CRlIECdGKrGX3LztIl5tD/X5xFKjgx+JouZAnMTg0+CMMRAtsQJsW8MHY6HbFF5kh3EqiL+kAGdo5o8cYGMQlhscYGk3REaSpEjCWEgVCGMbRaIwnkRFCyLyh+IyoeDbDTPNAAo6xE4qdwdJnaDBEjU3/DkKUoKbQKRWOGoEvswawJD3Yv33m/y6/4aznDJAcY/g9I5ZyZmAxtkVG44i7MB7D8KGs+pRJ9z1Rz40+gBzvIcTNpcSAZ6wDS8boNza3MGqcNMAYpAwZQgxOF4dBqr/vGWeULuOqZG45mqbfz8t/lF8oQ04wZyOc+LG1F9kq4XFGyJBhad/3GQhAGHKhu7ZpBHYe56rEaA0ajxmKOsn37c+cI2GP2wep80gWpobXrPtuyCEjDxh9Q2ud47nS8XAc7EOZXd2660UY3fbPGM+S/Xpv2NuMco68+zni9jy5ykjPORMctXRtOcWpwR+OcrqfgSicQ30jxnoF5Gi97O9lNDCEXU4FGDt+dtax2J/RuHxq6Q/Zzpm032NsHG+O0pAu9r191Zc+3/3O832WK/made7L/N3YPBfx3iHe8F5gAOABYBLrIngVZRUCGAF0LYrHrBWQxfPo0b4AQglN4h4BHTyC/+kZdqiTYzzXO9gP3WyWErqSu7P+1vNz9OqjA9r7k4LX6X32Nplkfn20K6Fbydyn3gMYAFA7EUoQLK6Q08AMoN5YxoN7ZY2Q42k/IeXbACE0oe+8C68q/S45LGHqXKbcv4h5D72P3lP+JKNv6KQXYI/Tmtj/G02LKXSr906nQAU/ptNs3X5RIniBAJxMqXizXJvJ6JlHeY4pzr7voocC5R9GIOFJUfalHpYYIGPrM+/vx54dPSqGDKMSvskZHiXP2Mz3xPzDGEznMu/azWNYjq3tPM5VOr/SfVcir7o8MC9fzUv7Pp4cW+scD5eMx/PJEk7FkNM7Cy2HaDvGsxwDcsHFMUllW6kzkaNJ+j35CfQR2dzWjEtzB4YC2XbZZZdGaQ1Ab9VKf6asZ733/1FAKj5QM47lTmkTvcVE3buAZ6VhpUCXAgIbEXTqllz6PE6Iy/UAEVSRxSPoVFIastErsah5zzKPyMoUmBk6HniW59bfrCYFKvixmusyOCoGqrRB6aiicxDKSJfcZFOpw60UqBRYIAWqc7VAYtZHLYwCTsmSpSD1X3aMEiHlD9vaFf2rZBDKepH1ISNvWaV+2xp9N3q+gEQZprJrZOlGFh65LNVezwyR/JzDutHzqO/feAoAy2R+yIZVwhVZRE6GixJppTu5C8iuvEgmUvTxyP1mI79f1LxnmQO9pMReedq2BszPQq/N/psKfmyyFVTrJo1Y80CRQ1kf0o2nps1usmnX4VYKVApkKFCdq8oiq0YBWUPKXNSqMyz1bZL1EWWJqzbeZY5HZFGpn94KyoPo7Vyj0GWOpz578RSQ1QXkkOEjUMUuk2Ivw0cp6zLKpxY/i/rEVaCA7D/lwsq9lbL5v5NY9OmI3ncl44x+HgA5WQ2rfi1q3lPmqdxU6bleIzUzawrlNu+9FfzYZGsnuqD5p2P3rnGNa7R9FNRf1qtSoFJg26ZAda627fVf1dlrYKd3iwi4fkwlzWhXdS51XJUClQKVApuNAoKkmr3e/OY332xDX5fxAqU13/WnXtsGBSr4sW2sc51lpUClQKVApUClQKVApUClQKVApUClQKVApcA2S4EKfmyzS18nXilQKVApUClQKVApUClQKVApUClQKVApUCmwbVCggh/bxjrXWVYKVApUClQKVApUClQKVApUClQKVApUClQKbLMUqODHNrv0deKVApUClQKbkwKOB3ZUqJOuamf2zbmGddSVApUClQKVApUClQKVAutNgQp+rDfF6/uWToEf/vCHzY9//ONmt912W/q7VvkFGgx+/OMfb25605s222233SoPtY6tUmASBXSEP/LII5uDDjqoPfK7XpUClQKVApUClQKVApUClQKVAjkKVPAjR6H6/aaigLO63/KWtzRPeMIT1o4RBAKccMIJzcknn9yc5zznaY+be+ADH9h84xvfaM5xjnO0HbCdniOanF477LBDc9WrXrU5+9nPPkgDR9s5iuwjH/lIc8ELXrBxZNbNbnaz5iY3ucm6Hj/sPHen/phPevXRY9YFdZTqj370o7P8/CpXuUpzgQtcYNbH1t+tEAUcz/iZz3ym+frXv94ep+dYbcfsLeo688wz22en17nPfe72GEi8e8YZZzR//OMf174e2oOrCn44jcvYHEM+7/HjZIv1AFyu6hGZy+aXRfHdej+H3HXEZMnVx+N01qc+9anm+OOPby572cs2P/nJT9pjKu9xj3s0l7jEJbKP7crqK17xioPHXDolii60N1324dWvfvUtAHP6xVg+97nPNZe73OWa73znO61uJB9S8LFv3sbt/XF1x0Z32Dfpvh+aYPdZ6X1o1qfHh551qUtdqj06NL3Q+Z3vfGfzhz/8odXn3/ve95o73/nObQCh5FS9qet+pStdqT0atzt3PIFmntf33U477dR+l7v61jJ+889//vMs8rb7vMtc5jLtscypLLPnv/rVr7Zrll7p2gg+Odb6z3/+c/OPf/yjpZ/jft/whjc0D3nIQ5rtt99+i9/+7ne/a973vve1R7uis/eh+y1vecvm/e9/f8uTt7nNbXrXN97bt/7xHR7/2te+1rzjHe9on/23v/2tueMd79iePOX5QPTQc7mx440SO2jKHs7t167eHFvX7hoO7YsS+7aPvzaDXsrti/T7zaTD2Bauf//3f58yxXpvDwUq+LEVssXf//73hmLbyA1CQDKYFuEElC4RpXTYYYc1j3rUo9aMLQra+d2uRz/60a0SDcfp5S9/efPCF76wude97tX86U9/amSMPOABD2gV86te9armohe9aPvvISfGs1/0ohe1WSbPec5zWmPRkY7Pe97zmte//vXNla985dKhz3Qfhc4gdYTZta997Xb8jNjHPe5xzUUucpG1Z1Lu3//+95uDDz54FMjJDQLd/vrXvzavfOUrm6c+9anNS17ykuY+97lPO+9FOsi5cSzi+43gzxg3OgLUSmm2rLH2PRdPM0Sf8YxntMYt/l6kHCGb7DWGrv14wxvesHnZy17WMLLtM87GIx7xiGbHHXds+Zhz0rcHVxH8IHOf9rSnNS9+8YubY489tjXc57le+9rXtiDta17zmlYubfTVp1eWzS8bPedZ3o8PnvzkJ7cy1/oBEugmDhZw3LoCML773e82r371q9v9le6zn//85+3e4Cw++MEPXnO6yfaHPexhzYMe9KD2yOAxQCxk9XOf+9xW/x1yyCGtjuqTOb/85S+b+9///m2WIL4F3pPpAaR7L91hLMAO76V7BBOe+MQnNs961rPa39i/9APH8KEPfWjjeE160PzZAXGxCwQo6BFjMk+yCL1S/XuhC12o/YnvOK72FbqZD8C0e/3iF79oy+BufOMbrzm2gFyfAY3sTc/6/Oc/3+roRz7yka3+indwjN/61re2z7/CFa7Qfs5xpOdOPfXU9nOA8NA1y7qzP4ADnF/0tT5he1gDjpl5HXDAAe1r4zvzByx0dXGMzXdAnJe+9KXNe9/73ub617/+WYZtDd0XzxcYOuqoo5rznve87b34MGynZz7zmWvHgNrzxiXos//++7fBI+tIZltnoMzjH//45tnPfvaaHfaVr3yl5UHvQOMAzIxB4OgpT3lKK/f33nvvlt+tk7UDoHzxi19sHvOYx6zZaYCXe9/73md5r9/YZ+b7ute9rh371a52tXZMeBWtrCVAxHs//OEPt8/FL7H/SsZuDjk7aOoetl8BMvjhiCOOaPe4Mf3Hf/xHuxZkL2Du6U9/enPpS1+6BZDQsBvs6uNNdMnZt1N8hlXTS1Nk9EbYPFPG5168ib+sfSrjQ067501velMDAK3X7BSo4MfstFvZX4oY/fSnP11T7Bsx0N/+9retIgVGLNJ5GpsLpUpBeGdka1C6FBwjLI3yUJIMCuh/GECcvvh3qqCH3slYY4RSWCIbrve85z0tAMIY6EaVFr0OjAPABwMkABrnlYuupIqT4kMTBiljYN4LbRiUDNig17zPXO/fbwR/xhwpLs4+o7/kWtZYx54L/GDALRr8iPky9vAk8O6Nb3xj6zy5OEwck8c+9rFbRKo5jcccc8xaFJTDIAp93eted02+cBzudre7rRnpJbRd9D3HHXdc60Byfhmp81xf/vKXWwOeI3yd61xnnkct5LdjemXZ/LKQCazTQ/A2cJgjf/nLX759q884f4DyVLcwaDk0HB69a2SL0EuAc85617nBExy/ww8/vHUGc9lFdBMnlXP99re/vZHt0L3wLL1FLp1yyilbyCXO4H777dfOBZDTfR9gnX7Vfyf2MOOd3MC3H/3oR5vdd9/9LO888cQTW7CDwx/PzOlfoAoAhCPeV8YpG4Vjhm5hc/gM8AG0sSfj8n60JGeMF23obDqtqyMBIEAe4wU+cJ77rnnWfWzuY9+N6eJYBxk6fWsQc4jny4LoyvsIHpHTaBv87LdBW8BK/I4TDbTeeeedW35PL7xy9NFHtzTmuAfd3Qfk2GOPPc5CVvxDpgMuwtboe2/6Q2CO9wBg8AH7B+/e7373a+5w69pHVgAAIABJREFUhzus3er9wCE8bvxsxtKxe8gQ7efZw/YrvetvNDHndM95p3UqtR1Suozx0RSfYdX00hSxvpE2T+k4gWBsoIc//OFbZNWRL2kgd738qtJxb7b7Kvix2VasYLwUNLR7Ix1TkRqAA6NuPTYpMAMazhCTBREXZSFy6m+ZHOnVpVPO+OqSnhIWraBAU6OgYIkWcguHg+GRGjbmIDrIOE7HxHBhADPKx8p4Sga2NYAf682fQdeIDu61117FBsyyxjr23PVwZmV5MEhlKdmLDGJZINe61rXWHKmgW0Sv/O1SogZc5ZhFw1NRkjRiXcLL9Z5yCozplfXgl/KRbuydouKcdLohouhD4Ac+ZtAeeOCBjTT0yBoEoPcB1RxxoCFAYwjMSGfPqVO2QO4DI7oZRLIwIvuE/kzBjxgzPdenP72H3o1n0jGxF8kWTuttb3vbdk5pyQgZ6DOOaJodmdO/aKXPD3BISUr38k4BAfOIawj8AGR84AMfaDNa4p4999yzzXjr04+yD+50pzs1hx56aOvU94FOs647ubcM8AMNZLmYq2DF0DUGfvhNRJxlw1i3LrCUgh/xLCUrka0S7wVKAKA8w5wBgcalbHYIZMef7Jlb3epWxeCHMdAN1spYY32f//znnwUESnUgp5PNXDJ2c+qzg4K32b6z7GF0EEgja+1F2UipHFgW+LEKPsN6SO2NtnlK5tjdJyW/qfdMp0AFP6bTbOm/gJ5HrTdjX/QnjQBJiSJk+9LBI1IDNVwm+BGpj1Kzuqm0FBYDzRjHIsfm4UpTYoO4vhPdNUcGHyU2FuVi9FCqsh7S0x8+9rGPtRGFPhRd1oR62kgJzRlf3YWfB/wIZ0766qzgkLRS8wa+RJRZijI6ML5TOhD6oleRNjsPEy8b/GB0M3Q5Dn2p3b63R8ZKksbmV8qfQ88oWbsh/pV+u88++7SGU0n0pnSsU2mSe+4UZzbSp8mBqbzMuBP9xZv6fuj5IR09l867iLKXMfkzz/7o++2YTA9ZShaE41VSErWe48/plfXil0WvyzKeBxAQ3Za6HuUZQ+CH90vR15ybfpPVAaQH2Adw0h2jcgYZh6LbXQeze284U0o88Uv3ufQFUNyYOaIp+CFr8va3v337rqGSGe+jh/TYSrM8wmnVg8N4UyBeBodsL5H5FBTp07/dU50ALLe4xS16s6qM92c/+1mbzZkDP8z3bW97W5sRwFFWKiszIc0MSGnpfkCteY0BQbOsu0j+IsGPlA5KYT/5yU+Ols3lwI8A7NlWyhV33XXXljR9GRjsVhmmMvXwWlp+y45T4oLX2Xx4E91zGaTuUwJVmvnRBT84k36rV02aEWsOyn7o5Fvf+tatnVk69iHww16aZw8bHxCOjSGzS8mYgED0SFkG+JGT7aUyMuyAsOnRU4nQoq+wv/p8j3nsvik6bN45DdlrkWllz5Zkn887jhJbdt53rOrvK/ixQitDsTJSIOHSnKVmMjqk/HGUREopCtEU6VsMAWl64bwzMhhS0sFvcIMbtCmuBARngqJS7yi9TXYEBJ6jwQBJPwMWMGZi8wEIGEiEMAPHBUhwybDwb+/wTH+7X1oqI4rAvt71rtca9NJOI0Ph9NNPb+cpMkRAQsjVfFJO5kjJSlVl/IlKqfFkLI2d6sCpN8eukYZODET1zLe73e1aQw5tKeWuYz0F/JAirGb0pJNOapubAhoINDRl8KVGJEMAGCEqjSYACwaPdVafauxDhu4Ye0o/REMGh4gYowLwwYi1/umFDow3GSF99b9TtkEf+GF9/ME35mQdNWzDWyl/jL1HqZZMoWtc4xptkz9GnGgTA5xj4HvzY/wqKRJdUa+LBvYOvpXCrS4c+Cfi5d8cbIYEoxiPDPEnAx19GMF4hhPiGT/4wQ/aNVJjKf2XQYmXP/jBD7b/pjQjEjnEvwxBfP6ud72rbep2l7vcpf2NPyJUfetfspfGaDIEIJQ815yUkOlbIW3Y+NAxlTeMHevNiQDomDuelHbeF5ntW/sof8E7Gtq94hWvKPrtPODHkPxhYOd4iNyw5/FKylf4M5Wdsf/HZDrZaN7RzI+cw5t4T7QvZHOa8o2Gxq/MAA+RrfYj/rYvYg+RTUBffEr+9K1f6Z4f0yvRfHO9+KV0zKt23xj4EWOlF8gz6z8WNIj79BAZ6n8RzwxnKvqFpM6r/cuGsMeVS3bBj5DzynLSkpEubeM+shvPxkUP0PvdnjU+d+Hf9OrTv0AH73/Sk54006lOQ5kf8d5Yl4i0DwHScR9ZB+Qp1aEl624siwQ/0Nd7S4NfOfDD+GKNU8BtqPwkAG02Dp7CXxq7psC4LAt2Kd7ollp1+SsaB0e5Ua7spQt+AG+UkQjIsdXISn1KlJ52QeaSscf4+uygefdw7NdddtmlzeySEUa2yiKjY7rgh7nRD2wl+0S50dDVx2Mlsj19XuozpHpJhhFgC88Zk15DgE107wZEPIO9qsTVd/wZ/ACE4vzzNfAG3fiJT3yiBVDQgX5T+qphut4w9OWXvvSltnTNvMd8F3KIbh/zS0p0WJe2bCRyr1TfjtlrbHTPMg+gL3sef+qLxh8S5GTz0rkBjEyxu5flh6yari0dTwU/Sim1DvcRRJqghaERDfSg0mrbOR42CIHCuaDk/BsgQtG4QjEAI7rKz2+h0tLq4h0hECn9+CyQcl3YGVc2nMv7CR6ODieR0xlpr+p9Q0CHwvebrhEHZZaWSlBHnwwGGMFpcxNAxhhGiJRLKbsE1xD4wYjjcHEE+ow0ThkBqRY/LvQElBCopTXHXRYIWnPYYrwcy7vf/e5rgFXUCxNi5uYyRvOKOtN5msJyhMyNQSb7gzFhTt0rIjLKLQjSea6hzI+gB3AJXwJ6ZJwAnEQvxhpARp2s8YnGyfpBJwAgg8Qai6SmfCNqQ0ly8KL+3djwF9pGLxSGLeAhmkSN8WdEudyPL73D/sIrLrwvLVYqLkXNoDrnOc/ZNv0zRqnlY/wbxlHO4Osa5317CV+X0KRvrcdo4H68yrihXNE36IJvAZcArWh4GLXgIa8YMuhRcjqCd5EJ1o8MG6upT+cxK/gxJn+8G4g5xENkDH6LxsnuEzXmEEV/n65MGJPp5BX6pgYiWsoWILtDNgMtQ5bjH/s9rb9XI85hJvOj70LJ+k2RAWN6Zb35Zcq4V+XeEie4FGwIGcIuyEUHw5kiizU1BYpH6aO9rNcHeUnGdsEPPCQokYvMx7i7oI0MD/uaYxIZJ8BABj752W3YF/xOhzL87Q+OknKg3DyH1jkHfsQ7OWLdDJWuvFHuQkbk6NH3u26vl+54u3NPnXJZY5xAgYAuHYL2gE7BLg4OncmWWgb4kQJhQyAEvUg+sdlkQrgEfoB19KXGqDFftqaAQDSYLdmvU8EPz8R3yl7YIWjkMg6gGsc6HPSSsccY++ygefdw7FfgemRnCrKwR9hVXfAj7EvBPXoIyDR0DQFsOdk+xKuhl/gAbH+0jAwvYCseYAf0ZYOG3wDkJ4/Y4O4HIoSsYEfQuexBti09KRCV+hTsXoAcWwU4Nua7yHKIPjR94PI8OrPkt6X2mmeR8X0yz2cCzul3JXb3sv2Qkn27avdU8GOFVoTytSn94ZyLCEI2RSTV7QIhbH5ChvMRdbU+D+d7TJD1AR1jnzGuuk2rItLNsYSih1NEoYRAGXKswjmSmUJQR3TYPBhmBBjDguNLIIq8+zcnS0RsKKU+3mc8QwqfY2qMEHK1vjIEXGn5wZTMD7/tAz+6n/XR1zsp4jFjq4QtQ1Er3TE/z3TJMuGAp7XLJTQqeWfQrK/hacxdKqv1TGnUB8al7+NQU3pBE/Oh0CHrwBpzEl0g+NNyHsaoCAlgIxBxUYfUoOrSu8Txx5PdFHFrSRnjM8Afhe39QDXvsCc5xmP8uyjwA30YFiU06VvXEhrI2kn3aaqUOegcGDJKRlmkt4paAEZTQCDHVwwY4JKsEeUvAS6M/Y4skUEje6K01CYnfxhfstmsZR8PWfu0jttaSpNO93Ef+DEk06OWXhRM1guHh4HE6BP96oIfsWb2dRrxDxlMNsuU4+haq7H1G8ui66N7zkDOvW+R/JLjp1X8vgT8iHKWXEZHyBAyaKw8Bh3CmZJJh385xrE3ZTCRWWyNcNpSUDbKWboZHV36xm+7J8rEfjPGyDghV+lfAF63t0af/gXskSfkw1SeTfVPt+FpzCHKWeyVsYyONENkrDymS5uSdfebRWV+0AvoTR5vFPgRNADasFfxGZAN79EZsjd9x6nFy7Ip0z5tuf07C/gRz7QejhY2FsFDvXOMh82S8uPY2EPf9IEf8+7hFPww5ihJYduwNU444YSFNzzNyfYS8AMQApwRHGCfKbGTTSbgNdRjzlzNJ4JS9K+AV8gK4Kk10pdHBi47UGZZGrwLsMP+xluxj/p8l3ltnjH5k9N/gLZSe21W8GPM7l6mH5Lbr6v6fQU/VmhlZGbIrlC6YrMQHIxrGRKRnSASzeiXIUJxExypA79I8CONOKZkgqB6D4OBoW48AJoc+BGGBhRSdoSIucvnFKQoE8cRigz0gSLLBCD8xtL5xhx7z0O7bgmAiJL5pU3OlgF+RO2zKFc0U0MnNEsbxE1lw0jlNC8KRwmPLJAoZ4pIQar0Gaci1Glq8tT3loAfKdBRolhzBmJ0a6d8uoh912jvA5ZmAT+GTjphXKor5+QblwiH/wcSD4wY499FgR9TaDIr+NGNPqRK2Z6V0SMiYw/FxaHHhxynktNO0JljQ3EDAUS50tNfZuHPod+UyJ8AP7rgZB9flYAfYzKd7DR34JELgC2TR98B+7oLfkQ9OaCkm+FmbTgYAcT0GVBjRlWOzrl9nHvfovglN85V/T4n44w7emxo7iibsO9EE/dFH6ux42uDDqkzFU07Ac30qmCDTLbIdupmfggQKBWkL4YagXoPp0z0XGS2GyzhZMqUE/FXNuvdSkaib0S6Xn36t5vhJUOD7h47vSR9Zi7zI04nQaehk2k8LzInAfJTnPWSdff8RYEfnkUuyTQJ8AO/OPEl7b/RR/e+017iPnYmXkmzXvpACPqRfdc9ithnQAbBC7aJTA+2LroLbkUWcN/+TQFh308FP9ir7MBuJqI1pXc41uQ7G61k7NGAtA/8mHcPd8EP841SHDKfnQ3ILOkX1qXlsjI/rDnAgpywNnp3se/18uLHDF1pVjCZwGaw1gIa5IhnAvL5QSGLuhmz3ZKtaFrb57uUgB9jNk8O/Bj7LX0O7CuxYWcFP8bs7mX5Iauqb0vGVcGPEiqt4z0ENQVPMIhoSwMTqZEGyrBlPBCQUFYACBQ0LbvoGqmUu0tUcWrmR58AUZ6gn4L0uujz0W0U1BUylI4aNorFM2WxjNU0B+rOWAMQ+P3YudbxPrVxkXEQS9ZNE4zPo1SGQxFp/MsAP8IYEc0WrQXEiCpTFKV1w33sZ9wUhGemxxdG+Yj099QQXc/Mj0WDH+G09vHNIsCP4M/IXhhqfEWByEyIsg6ZS31piGP82wU/7ItuQ+N0vWfZS31R3C4PDT03pUEJ+ME5GusHMCY6ZS6JKgNPyLOIcsn44lCV9g0pFc9jfJQ+owRAi32dy/xw35BMZ9RFRhqHjrHHOeAkOEGjC37E0dp9NF9v8CPVK+ZYCn7Mwy+l67yK95U4wZEKLpo5dJJLZHzZcyUZCN00etFRlxIVmUIyBF19MiPKVuzHIaA+5sU56QMFYk4cTUAf/paB0tfjqET/ApdjXCXrnAM/PCN6k9ClQye5xHP0Jctl2/TJ79Kyl1iL1NEao0ufA56+Pz1NaMh5y/X8iBOGgBR9WW7d017Sk1bSsURJMJ4k+wDdyqJk9gzR3e+9k+4Phz/kIJ3RZ0daK33jZA8DYfxfhkEXmPNsATzAnV4SwKHSsad7JgWE5t3DfeCHPRbHwgMGBFeWCX50ZXt3n/WVY7rHONEan0QWZdjWfXs1dcj18ODzAHz1s6L/2fzWRvl9ZNQsEvzos/uWBX4ITg75Pl3Zm+pS4BG6xoEPY2UvObvb3Bbth5TI4FW9p4IfK7QyDB7pbSHYOAcMBgaPpo+OWpM6FYh+WvbCIYPuiwgDRGIjEO7SzjxzXvCDUGR0eS8jhlBKy14IaGmOSlTS2jopcAwMyCfDp1v2Ygk47dB5SisEns8BQX4HLBgS+GM9PwgL7+/rik/IeH6kkJcYXym7lJS9GJvna+rEiOQIEfAlpzmMsaZ3y5ShXLpOonnpI5Iq+4hcSZUe6mhfuhWGDK6+6HAuYhzvpPRF/LulQNHsDMB36qmn9pa9iGDG70oc167jH/wZPDIEfnRLc4w9yl78bXz2BofY3ujj3y74IVqv8e3QUclDY429VEKTvnUtocGYITBUxuBdSpVEk4ci1zEezpt7OWRAQXslmryRM91U5FL+HLpvqOwl5A85ad1KeMhvSjI/xmQ6QDuN0Jq/dzPw7IduFCuMRQBVX9mLRsshl3NgxNQSgu4+TvUKWuTetwh+mXf9N/L3JeCH8dkTjORuk9sYe5RK2V/Ro2ZsXl1nilMCfGdP2HcBnPeBH/hR7wj3iz73RedlvnFcAJhDfX6MwV6WWYLnHU/dd+X0r/F4Fgew1PkrAT84rGQ/J5/jJbrevdCNPrW/0tNkcjxVuu6LzPxIxwQoUgrHVhgqD8yBHxGht26pTO7LwPAsdiB5wN7p2kts18j+iZ4WQG90vdjFLnYWcloTGUX77rvvWo+YkIN9pxd5gEwXeiWOYDZOvT5kFnR1EhkucxZ/21OlY/eeITtonj3cB354VxwLbLyl/cK6xCzN/OjK9qHnRHDUc7ugkTWVsU1+DNk2nmtfyXRXeifrkd2KR9io/q0fEdsg5AxAq6/sBZgmMKW03e9LMj/67L5lgR/6FvF9Suy1VJfas5F15d+zgh/L8kNy8m+Vv6/gxwqtDsZWj2iTRJkGxlfqIpUMqJCmCEbEgjCUJcEAobhtfMYNhQ6VliYHnQ8HWPQiorWRCkvIxGfRGJXCSetGQ5FzIqLOP5Bu7wVaOP2BkUDREICcVqntUkoh1j7TL8QcNelyAXkISeP3XGmy8R0HgELi7DkFZOhiCFLS3e73aErx6Yvi9JG4olkmQCmMmZzx1X13t7mp77uACFoxPKSUehcE2B9KOC3FEc0g/N3DKB2qk4wxoLsMHLRkUMbFMNAThqGSng8vmuheBmrU1059Z7xjGeCHdEd8y2Cx1hRe8IVTAfAeHkXLmK81RAPgQRhlpY7rEH8GkAYU60aVunWdERGz5vjXXuOccAaG+DeiVt4vvd07KHp7dOga20slNJn6XPfnnFnOM1mkdp9xHbxmTew3fQvS3izdMZAD3mG/p+Ad/iU/yItllL+MyR98Zp+W8lAJ+JGT6WiXHmXI8BQRRRvyumvIRZNZTlrIM/KVrLZ3lCKVrp+1QmugdjTRHuKVyJrp0yul75uHX1ZITc80lNC9v/nNb0abd5J5ZALdzilIdVYcgyjDIm14OzSgyBIhi6LMJLImAAgyjKIUYChbLLLdOF/dZsThvLIX8HCcxtEdTzguAP+xPlc5/avZulIJOn7MoUrfHwEiumUsQ40Mt3/wd7fnUMgM8sF+yR3Dnb6/dN2XAX4EcIBvxuYe71ZanPZvMg/ZQey2OO1Pj5i4hsAPMkvT9S4dyXQ8DdgL3eD0C3YjuYsf0+fjX6AEe6nbpJ3sZeMAUkLXGpdgiaasSqwCTDFOY2IjRGN090Z/FN+zizjDU8Y+ZAfNuofZioKd+lf0NYANUOVDH/rQGvgXtrjP0HXMjhjisZxs7+7nbuaH/1tDPBZ2AJnAbmfnx4lgfXIqeIh/Yy2B5J5D/vF9Qm6F7IuGp8EneAog4l5+zZDvEu8esqVKddiQrC2xl6LZes6GJSM1ccVfWgOQu04ERJtZwY9SP2Qm5bZJf1TBjxVaOIwtEsy540AxGqTrcTBE+wjGqKdX9qDXAOHhjy7ulI0NYvNQGgSS+zmIISwY11BaRgSjVw2re5TQhMNMyFJS0FTlEwzqqBeVdgrRZSiIBBkf54XzR0EywkVljIkTz+E2TsfMhiHnfaJJnD/C0kkvFJjMFXNlMMQZ51LBXd43ZnSotSSApKRG1N3v0FSndGADp59SlgpKuDDWGDP+z3EFZkS/FenAxkMR9WVpcFCsFVAF3dznUqZEiPtMXbLPNXLk0KMhUIOjb47WJUqHjJ/iNc/SiLfnUPTqK4Fbsn6MR0NODZ+iT4xx9dFn6jutPVqKrOjRAqjxXkYh/vF58I0xMT7CiMdLPhuipzGiP8WHF5Qwed6Vr3zllk/MBd8wfIFj1o5zTGniMVlD1hAvqTP3mXFxDDU/jc/wsjH38SeDjBJVZubye2OJ8iT0tjb4SP2ztYboc0REudTRM8rG+DcMI+9HP8Yf0GuMt3N7aYgmudNWhmhg/hwsjpJ9QBZpXqZWOz7D3wwtYCdnDb0BoIwREV6GSN+Fh+wbacaiNOQFQ9XeII/QnyxRBsLBwS8cknlKxLrjGJI/SvlKeCjlK/Ip9j9AiNy1BwCqeE0z4iGZbs+QWUBtzhkj1P6N0gT/thb2AJqiBWMIzb0DD7rsA2PCT5zr0vUjJwHk+Dh3fCdHoU+v4PXS983CLyuknmcaCn4H+lgXWY3kFEcOLYC2ZEb3IiPsNeuKF/A+PuLckIN0Vjeq3n2G93qffeZITxl/SkLp6jgxi0wm09wTMj1sgFTnA56BdIIsdBadLbKuRw8dqbZ/7Kj2CJqQRyngEmO27+0RzSfxtRIHuiLNVGAL0bnXuta1tmjC3Lco8TxjpOPML2SJHgL2Sp98Ios5a/axOZHt5B57CQBAn5cCH6Xr3p27NPewPcg9cpgstMfsNfJSuQdbi+yJdSMf8FNc7mXboSk+6pYDuy/ezT7BK3RqSnfOmuATgJ0dCIRwCQyQc4AlMspY0JRexKvsTrYe8IXMkl2EHmwz698FrugBOszRpbImzQ+IQW8LeEXQKF1r8kgGMceXHGTvGK9MO3uGzIyLnmPv+ox97Hn2AX5ix+jvZO7hxOfGPmYHBV9N3cOeyY4gY83ZfqVTZT/EFSd2sH8i88lnyoboBNkzfXwN1Bmzb+mUMZ8hpTt50dVLjg0mk/Au/iSb8Bx9itapHdrdrxFAAnJEoJWtxuEH8KdyhRxhtwvk4VP8R7ayH4BFaBj6t8938e55bZ4ufe2FUv3nt2M2bNhreF82kjXGr/aLfUVG2hP2NHuBTzHF7i7xQ2ZScpv0RxX8WKGFi/p/pRGUl82QCj9DJQAoJGAI44ASSGvCYjo+87xuhkEoPc+nyH3v3y6GwZigimcbH0fbRThRin11ghSAZ9vA3ZRL4xZ5jDIQY0nnIqpEMJaWiHAcKGnOadpMDfDiGcbpHpk13kkQUXgl852HRTjDomKUe5rWyTBjUDFwIj1zlveYC6ONU8pYo3D6wBrKJKLqy57zLPOI3/TxRdfo6fLNrO8b48+hZ/aNz3P8sV9jL+b4l0HCEYr9k5vD1L2Ue158PwsNus/ukwel79+o+3J8tqhxjcn0kJnkJznp73lk8Kxj1q+Bw1dSSjCmV0rfvxn5pXRui7zP3hTplE3GQSHbx7KpFvnuvmfhV/oTECOYYjxppH7s/TIIAP9xJPSyxzrP88NOIJ81wQQelYIe87x3a/gtm41tA9wTbQ7+HbNNUpuVc4q/Su73u3SPDK0V2WpNZSCkPNy9f56xD63dqu3hMR6bVbaT5/QcG38W28x7yYawW9HMWgzJFms45B+V7KFF2Dwl75liQw7ZVOR+1wec5d3L9kNmGdNG/6aCHxu9AvX9C6OAjBU1ddLKcmUjC3tp5kHS7IbSTkW5ZCbM2jCydA4Uv6wgWTWl6cKlz673VQpUCmxeCgCBlCYCYTeDY7p5KV1HXilQKVApUClQKbD+FFgFP2T9Zz3+xgp+rNqK1PHMTAHRdkCCtFGpk6twiWRIy5N2aUyRdSES5nNpxCUR11nnEk0UpXTKNFnlrI9Z51h/VylQKTAbBaSKS+2XYl1lw2w0rL+qFKgUqBSoFKgUWFUKbLQfsop0qeDHKq5KHdPMFFAvpxZZg6ChBmwzP3zGH0oF1ItCyrDUQCl9MjDUJU49dWHqENQ8qxuO3iJTf1/vrxSoFNg6KSBd+dOf/nQLypaWL2ydlKizqhSoFKgUqBSoFNh6KbCRfsgqUrWCH6u4KnVMc1FAEyLNMzVi2pYvdZga3GqAOnTM3bZMnzr3SoFKgUqBSoFKgUqBSoFKgUqBSoFthwIV/Nh21rrOtFKgUqBSoFKgUqBSoFKgUqBSoFKgUqBSoFJgm6RABT+2yWWvk94aKeCoNEf5XvrSl94ap1fnVClQKVApUClQKVApUClQKVApUClQKTAzBSr4MTPp6g8rBVaLAi960YuaPffcs57oslrLUkdTKVApUClQKVApUClQKVApsI4U0OfijDPOaPS30mfvQhe60Dq+vb5qlSlQwY8VWx3Hojr32tnOm637/iqO3ZiOO+645ktf+lJ7jvjtbne75rrXvW7xqmtO+sUvfrH58pe/3PbNuO9977uQc7djAP/85z9b4exs+/S61KUu1R49eeaZZzZf//rXt/juKle5SnOBC1zgLHOYBfzw/I9+9KPNT3/60+ZmN7tZc/3rX799LmXhLPXtttuuOdvZzlZMr0Xe+D//8z+N88m7Y1vkO7b1Z/31r39t94U/YxdesBZ48WIXu1hz17veNfubZdJ21cazqLmuwr5b1FzqcyoFKgUqBSoFKgU2ggLf+973mmc961nNM5/5zOa85z1vexLkne9859bOrVelQAU/VogHOMJPe9rTmhe/+MXNscce254GMuViODvudSOAk7GxA3POfvazb4iz9I53vKM9acVRsw95yEOaK17xis0LXvCC5tznPvdZSNtHP5/96U9/al71qlc1J510UvO0he3SAAAgAElEQVTWt751oSe0OIoWOv2LX/yiPZHlgx/8YPPqV7+6BVmALWj3pje9qXFO91Oe8pRmr732as53vvP10nIW8OPvf/9784Mf/KA54IAD2j/3uc99WroooXngAx/YvOY1r2ke8IAHTGHDhd1r7k7I8X60ibEt7AXb+IO+8Y1vNHvvvXdzvetdr3n5y1++duJH3z4AIjou+RnPeEbj33htI5voGsNvf/vbdk+QLRs9nkWx0irsu3nnspF6aN6xD/1+lcG2VR7bItZDAOKUU05pTjvttCLgdTMDiJt57OlaLypwEUdxC9Lc5S53aS53ucstgqXaZ7BZnYYH1O8Gttgero3UcSUTzY1zluDdMmnenZPAFtsanQXa2Hrdk8fw0o9+9KMtfrrDDjs0V73qVVtbhFzQ3D8upzxe4QpXaIEPzzrkkEParz72sY81b3vb27awdfpovLXswRL+2ZbvqeDHiq2+LAXAB5Ryau8GzsBRRx3VHHbYYRsitIfGznm/zGUu09zoRjdaV2ozCh/60Ie27+XYi3JzlIYU2hj9gB5vfvObFw5+pAShhDn4AI7nPe95reAGjni37It73etea9lAlN573vOe5uc///naIz7/+c83u+yyS7Pjjju2n5nrrW9961ZJjF2cWu+93/3utwYwyHQBEj360Y9uj8LcqKtvbBs1lq3tvWgLbL3a1a7W7Lfffi2/uMb2AfADz60K2LBq45mXR1Zl380zj43WQ/OM3W/XC/wj2+kkcr40uw5YzWlLddh6AZN9755C61l/bz3+8Ic/tAEA9MrJnnkAxFnWZAoNcvcOjX1W2uXet6zvZwlc9AXJrDeZeO9737s55phjFmpDRuDpjW98Y3PCCSes2Xa//OUvm/vf//4tadiuO+2007LINNdzS8YZe+cVr3hF89nPfvYs9ut60zydMD1x0EEHNQ960IPa7F4ghSzkyD6Oe41RgPCVr3xla6+wVcgCJSzW8Atf+EIb2Nxtt93a513kIhdpP2f7s38jaMa+fuQjH9kIiF72spcdpP088mOuBa0/XlcKVPBjXcm93Jd97Wtfa17/+tc3RxxxxIaAH32zY6gBcjj06w1+THWcx+i3HuAHWr3whS9so+tHH310C3Y4svctb3lL84QnPGELRDwUN8M3Lgj67rvvvgVoBk3PlTRMpdNyuXjLp6/y2NaTDuv5rrF9sGpgw6qNZz3XaVXftYp6aAqt1gv8+9vf/taC3A9/+MOLswkdXc5R6MuCW/ZeGHt3CX3n/X3p/OYBEGdZk5K5l94zNPZ5aVf6/kXeN1V3DwXJvvOd7zT3uMc9Gg78MmzIrm3H2Rb4cQn+rGr2x5RxDtmvG0VztJWJwVcxNkCGrPWxMmtyWRBTljQ/Rxa3S6aKeTzpSU9as5H7eA/4ARB55zvfOdoXbx75scj9U5+1XApU8GO59F23pxMcMj440GOREUi6S2nMrJdn/OMf/2i23377Rlod5TDUn+Tkk09u9tlnn1bALUNxcf6jN8U5znGOLaY0Rfnm6DcV/JiVzqmAf9nLXtZmd6BfCPqxNZul7MXzptBpCs8EQAN8mdWAGBtbyfOtgz2BV6f20BlbwyiHUj41NDfRuuBN9+PPlEfHeDe+8/zIyMiBWFPWZuje3D4odUDGxhJzE/Ged05D49lI3jD3HN/leGMRa+kZQQc8NFXmD/2W0S3NWB11N2Mhxz/pmOaRC4uiT99z1gv8Y8QLDABAzn/+8xdNCcBtHTcC/Bh7d8ng5/39ImRPbpyzrEnumYv4fl7aLWIMU58xxa4YC5KtN/gxdZ6b4f4++3UjaY5mU21qv+lmR/sMgKJMPLWR5wE/NsN61jHOT4EKfsxPw4U9ARIqneuTn/xkW+MKLJCS54/P3vve9zaa+NjkIgGcB70QRII09fEbTp4afsaupoQyAVynn356W+t2t7vdrQUs3v3ud7f18hBX71SycolLXKKNQn3/+99v/y09TPbBHe94x9Zx9O43vOENLQrP8NWb4qtf/Wo7vlNPPXWLse+6665tLd+73vWu5tOf/nRbr3nBC16w/XPPe96z+e///u/2Pa6rX/3qLXCjt4YxSeeTig/J9Z6+iwHu/YxwTUz19dA09OCDD27LPjQRBQZ84hOfaFFeDURveMMbrqUzps+UXZGjH0Ft7uij/rCPPmN0nlKrGgLe857znOe09Cq5FgV+oN3jH//4lsekGjK08eZLXvKS9jPGOgdW40u0U5PJMLW24dzgV/WVgBt8A02Xshj39M2Hs+V3yotkCllbzz7++ONbuofBH/eNPR+/v/SlL2322GOP1rEw7tvf/vYtLzz96U9vQSU9dW5yk5u0TTyVDMm20Ux2aK9YQ+82nh/+8Ift3tKjxb/T+XMA7TXPUjJ04okntuuIlvZ08O7vf//75g53uEO7z5S4Sf902U9Aktvc5jbt/sKbaT+WLu1EPd7//ve3DjfelyIsfdT+Os95ztPu35vf/ObtGH/yk5+0JWgiIK973etaOngP3kHr3D6IZ6Cd/Wp/Gr+eOt101e448Yy1dV372tdu/x0yrFvn28cf5Nxzn/vctu7bH06qnjDmGIDvRvKGMeN1mVq3ve1t2/IhKbQpbcZ4g+yeZ9/hK3L117/+dXOlK12plYn2241vfOM2MqaXlCbKQ/I091t0Dh6mX/w71Q85OVqyNiVybpn35MCbKQ74GMjnO9Fl8q60j5QIp5TvVBamtJgythJwMH127t3uDUC4D9Qs+X0OFJ0yv1l4pHRNZg1spGOaAn6W0G6W+cZvckDtrM+eAn6MBcmmgh9oax/3gbN9c5nFCS+hydRxlDxz1nv65rhImg+Ni05Ch77g0yx0T7Ojlfi7uiXhPpPBpcSF3ZOWvfAz2I1DenBW+vb9bp59NW/gLRegXiXeXCTNpzyrgh9TqLUO9/YJ+viMI6UsgiBh+HOKZQdwRAiZaOzTzfygPNXEcfpuetObtrNglDOOARQaaBJE7vHb/fffvwU7fAckYTi7RwogxyoyOIAUT33qU1vQg4PZN3aOPOM7wJwgIePLuziS3n3Ri160/YoxyPkkuIbqoM2VEPMbfzPEPU9zTr+NfhlTlO8Y/YwrRx91oSV0LmEhRhhn2Tyi/KUka2FR4Icx9tEuPjMWtAZ+iJRRLpD3aIxKqT7xiU9seQzYEM1wKSRNqM51rnP1koET7TdAJs92qVMF2D3/+c9fU2K55wMj8DCwBfihXvTBD35wCw5wuPEy3ga0cQiNkWEtCiuLY2yveBZAR9fwhz3sYS0IhAfPec5zrs1NWuV3v/vd9nmumL/6U8AkpweAFvvUPtp3333belXNuoAf9nlklKCJDJCxhq9OJLrTne7UAhH2OOPP+ICIIRc4p/ZyzNPYug5Fbh+4n9NrjMCfiB6ZQ9o0tW+BNZdDu8MPP7xdU3X8eEb39Uc84hGjmTlABXXYsabBo5ryolnQciN5g9MH6AB6WD/AA8DavwEil7zkJduU2yHeIFdn3XfkH7APjaWHSx8O+W0/yRYYSiku/S3wE9hHJqmZxnP2medHX6Ax/smtzZBcKJGZi7gnB97EfgEgjoF/OZDPXhGtBCgDeNWqy4IZAue9F98AKz/3uc81N7jBDVowH7/Rk4D40rHNAkDl3m2++jEAkTVQBtg6Xe2xj31ss/POO2fHnqNXrG0J+DErcG8MuTUZA8VLglTWayr4OUR7OuoDH/hAG1ii1/Q5OPTQQ9ueX3SaoI89T9YO9fzKAbWzBDxygYvuPpVBPBQkMx8ARtiVbAp6sxv8C+BcMIFuvfjFL95c85rXbG2JPffcs9WLY/ZT6oSjGTmqrMK+CmCydH3Nb+o4yBP2jWAFW5Y8MCcBDDYTWSvIaU3Z4wIjAjne0x1nvB8PkCnksn3pHfSO+fAfFkXzIbkrUMF+vcUtbtECDcbJD6D32QxsiA996EPt2povmyyVZWPyPLKj+RYCsQIifdm37BGNcvko1l+AVyDKuIZ0zazyIw3qDQXe7FH7UaBKMIv/Ys0dOGA9/H/ewNtYgJqPNpU3F6FXV/UZFfxYsZUZAz8e9ahHrWUuxH1xCsaQ0RmOF6MJ4hmbFHjCmaAgRGEJRUJEpoZOyeHwE8oUMAEG/KCsCBMb1b8ZtIQa4TMF/PD8OG1CtFlmiLES2v7NuBu6CD33ECJptDkAIWOWObBo8GOMPhQUxyxH5xJ242AzHDVyosDS+sax3wMKOPKlKdTxrDGHK22CGveheSiU+IzjxqkOp5uC5iyJFrsYUgT/EOoezbs4woycMFa6Y8s9n5Eigo0XGGKOBGbYckJd+MbY8LvIQTqekr3CgbXOMkYo8gAJNSkOQ8l+4Yz741hl7+MMyLJiqHIQOMnRVC0ABI4QUAUgcOSRR7YZGdafQmMEyZAaumRhAAIYhtbGs4AfPrfHGRfGyPBJT5GaBfyQRZPKEs+wJ3MR7MiQ4TCjX8ybQh4r1Yt1QcNY0z6HSOTZnId4b9m8cY1rXKPdq4yZqD/Gh/jE5/bIGG+QsWN7cWzf9cn/IeC5y0Olv2U8MljtY4BTAJ/4LoC5IT2U27frFY3Lyd9FgH+lIF/pvokxd3V+dy4lwOSsANTQuyMSi+fTPcxxA5JxcvDK2Nin0Kuk2fKsAGIASH2yrCSwURKkmgX8HKNdgN4BRpuDzC9ADj0Qzc+7vCLymwNq/aY04FEauBiz6fqCZO4voWtkbAE+IiDGvqRLOcFjTdv7MhD6PlvmOGRjGzc9H3YTR90aGgvdALgUPAIWAErDRk8b8QcwIPOQXGafRLCQHZHq6DH9UDLXobX0HlmsabCVTQvcEDCJxv2zZH7EOwFBAm7spQh2dsdjH9DDdBMZxKZCYzby2DWP/CAnxgJv7C92MhCLXYYuAiOCndZ+nsAb/hgLUAugmf8seySnNzfj9xX8WLFVGwM/0uM+S8EP0VUOLOF697vfvY1Qu3zu6FbR7wA/AugI4UA4pZ8pDRCh5YS4B8CgzER0J1VSaWOqMQEbAp8AoKB+85vftE6qZ0afg77lYWRR9t3GRUET5T4EzKLBjzH6cGxL6JxjNwJMhA/yL5tEpDw9/SX3+1m+nwp+BNCRGkfxGSRbRpIyDlGXuIAbUG1ZQn2nGAWfUARphkN3bLnnA400hwVSjDnUfYq3dK9Yo5/97GctoANcYGT5fxgWDBCGpXVkfAIblJnIyAAuok/3NCdGLNAK7wMAGUAudGVIKI/p9rTprnWaqQVQ4HiI+jAOACcyEGSYpN3rZwE/us7BFCcOQGGfAlAoe5FLe2dsrYIH+tY0HT/HaIz31oM3rAl5Zl4ibXhKtk30PBrjDYbq2F4c23cBEP34xz9ey/wAVnCC3v72t4+CyVN+y5AGyoruWz8yONVLQ+BBbt8OyYVZ5Nk8vykBP3LgXynIN2XfpPp16NhvzxsbG+N3DBwcA6CGHPD4XLmWKGxcAYzRxd455sBPode84McYgGjsfWtSAoqzoWKOY0GqWcDPMdoFqMipiog2p5kM4hgOXeaUA2pT/T5Gt9LAxdi+LHHEx+hqzuYrGyaym+O0P1kgkf3YN4ap4MeyxkFesxtkUV35yldusxTMSWadoA1dwrY2l8h26Y6dQy0bvGsb981xXpr30TIAGr5CZNnGfewTuog+jKyaWU5QDBuZrQg4HcuOjlI8f5c0/095fmrgD6DIrssF3sgY98iejrL+EhmTC7zhibEAteDorHtkHp26qr+t4MeKrcyiwA9pXaK/AAabGNqXcwZz4AdS2eCiPJw1gtZ74jiwkswPY0obPxLwaphFDpzXLXKtX8jYxVAm3JcJfgT9InOhCwQZX/pZgB85OufYjVCECst+AABJ44T2629S2vsj947u98sAP/SZiLKPkvFMBT+Gnj/mKKfjGAM/xtaQsWltooRHJlXfsyjbX/3qV62So/A//OEPt9kS0jCtY7cMLB0b5Q68kIL5vve9rzUiGLZRVjREz8ikApxwPvR9YCAYo2wTUXvRlzQFOAd+dPdBn3NQ6sSJxNjrxsWBo6xLUtmngh8bxRvWjUwC5JK1oo0AkO5JBUO8ASSbFfzAEyJuwC3p4rL3ZCh5dy7tu/S3HGvPFo0UWWSMd4/I7oIHwT/4Ed9PlQslsmOR95SAHyXgXwnIV7pvYn4lmR9jY7NeswDTY8ALh82aduVZd89Ku8eLQ8BNKb3mBT/GAMQh8KMUFO9bn+5ns4CfuXUXMBLh5jTLQO0DuYf2yBhQmzqCY3Qr1d3zgh9jwT82Ieda6ShbzCXjE18CpuidoWsq+LGscaQlxOS4IAidzmmn/wHOMgsExOJKx85WBYwAwLtZmLOCH2Nz7aNnZKAK5HT9DWOQrRGyYtbMDzaV3x544IHtfNlZpdnRJbpiVh1canv22TylMiYXeBsLUM+zR0rottnuqeDHiq3YosAP6fWUotS3vnIM0+aMcLCVBuSce0gtR5zAcb+L0PF8UR/KsQT80GBRI8jILom6f//nDKWo9tDSAEz0Hukre5FizjhnlM+T+RH0U5vnytFnqOylS+cxdkMLgAEHA8obvzUGtOYEDzVOlYUAAedYcs5F+UqvRYIfQ+ntxsIAVn5BmXcvtbzSITX0C5q7h7ForRkD1jT3fDwELGIkdEsk0vf3Kd4h9D1dQyAdxD4F3hhdSkr8LdMCcCG7JXrjRA8XiksEp1v2EoYaGlhn40ybuxorg2EMvPSMoA3AU1NTUSR7RSRINEzPkS6wmAM/uvtgVvCjLyqSlr1IxwSqRoPmlD8iQywiX8E/6Em2oRnaDJW9BO8tmzdk/wAa8F+sX1r2AjCTAaEPSx9vDGWrdUvLzKfvMyC0ckHyFS0Yw6WnLOV+iyeVad3qVrdaK0tLy17wG4MXcJj2ngr+YfT2ZR3k5EKpDFvUfUPgTYDgJfxfCvKlz5Ih5t1jJ6d1nWB7yhUnJuXGFuDHLADU0LvJvT4wNwd+pGOfQq/1BD9iTQRs8H4usFECflivqeBnbt0j84Lto3REaZP0+bE+F6VAbYnsWQb4kQbJSug6FBArkQuLBj/6AnMl40gz8NhwJ5xwQtsjTDRf9ofgBdA5LdtYJPgxleZ9cwonvm+vLAL8ANYpp6FL2MjRtFUPFABRqb4bW4+NBD8WEXgbClDjoVl5s4R/N9s9FfxYsRWbFfwwDQqA0yc1jpGg7laZSrcOLZwtjZ04Y4RIzrkHfkj3kzaliaSLMc9pAYCod+8be6Q7GxvDmZMihR9YEJcMEs8AjBhP7or6Tun7HDyZJNHwlILghIp2hxDjPEd/hbFnD9HPb3L0oZBK6Dz0/ug0b07dsZbUN8YYpdvnnOTuGBYJfng2haTEQLYKR89FaXHCRWYAIN0raseVVEUTXvfE3LsNT8ee7wQQIIoIfPBq9/2cPZkY3QhJbg0BKmlqeTjmeN9+olwoMHzPMY9SFe8zBuAhENEY0UO6souTDLUHXulZkn7nfRpNcm5yR8OGgQGgkSnCQeV42g/AsS7t+6IQY/sg52AN9ZsJp9I6R01zAJ8ideii2fFQejIDW+mQeUX9doCvqcGQ471l8gaZG85HpF4DoKX+A69ky5m/effxBoNuVsMLD9k3HCGOT/Bdaapv7rd9Kf3Rb8DedNEjQJ0h/smtTZ9cyOmCRX/fBT+mgn/o3U19HgL50r3EaCcjRHWHDPiuE0guCF4EkJbbm0NlL2g4Bkz7fujdO+ywQwvmCjj0lb3IZuLIRQZURJJj7HoiTaHXeoIfsSbkJ8eq288LXdIAUomTLguQLTUF/MytezSPJ2OUeLChlE2MXUpQc0CtRqnKpAG5Y5kfpYGLsfF0SzDSIFkJXfvKXrzPfqYDgbND1yLBj3nGYXx+T2/bU3p+0XXRyws/ssHTZp3p2IF1fYcIeG6fvTMvzfvoGQCO0x/7yl6U4kbgaGrmBz5n09k/AFxX2M2LzI6eVQdHH51c4K3P5lpE4A3N2ZHspL4AdfSUS0vDSvfIovXsKjyvgh+rsAr//xg4PyLLegXY3FHmIKrvM4aEvh1OwmBUp58xsCkhBrSGO6KQjoCNs68pOw07ARAcUie9cAwjNd7/CV6/pTwZGfoTxGdADwpJHaUIvR4CUvJdhLWjTLtj16uCcCKQKTDKVhdoPQzS/gXGzUDiFKb9CMaWRnRdAyPGJjQc0OM5jDBdlaWAS4Xj4IqGiihTKGNHzhpjl376mSgdyNHHWqmLHaLzUCkP41r/EmURhBJjUCZN1Ouahzn5Du3NQcMrBpnO5OlFmUwFP7p0iugRBYV2jCjv4mACloKe7tN0S6pt+hnjXYSdIxsnB3FurY/njNEfkMC5leqpPAOAoE4RD1L83lnyfEqSoUrJ4DVZGNYPD+iGj95Ki/BLnF6EV+MaW0P0YoBIpTUW68YBAOBpAmzdgIL2inWyXuYjigOwAUIwyAARylrsHdktngsY8m7j5kQrV+Mo42N8WXJcsjlJ8bWX0pN2OJYpsBB8hw4MeICb7Bp7p28f+L11djpT0M3crE9KS6DT0DjJNz1NzBk4gCboATQiT7w/nILu3o81tefND8gi8wuYYa2to3cDVcd4b5m8AZTVuCx62zg6mBxGT3+c0kF2o2EfbziqO2TWLPsu1pFDbL94f5SbMA7HjpmWdYMHhn5r/YFyZAxHkLFmngA99LZ+gGjv6OMfeihOGpkqF9ZbRc8D/kXqeQnIR8aSA2jKyQRAyfobytqLqKoop+w4egm/R9PvHPhhz8wKQA29m3NG1kTD0+hFQN7TW5wu8mDo9/iGXCqhV0mJHF6Z1Xnx26E1IfPSRobheKUBpBIn3VqTWVPAz9y6G0uUPNJxY6dZxF4Kxxc/DAG1enZxonLgx5TAxdBeHguSldA1AmJ0cUpbtjN9K+C2HuDHPOMwPmWx9D67OcrJ42Q6sqLbx6ULIMSpaGRxAATGZI8BONNgz7w0H6JnNAfWT5Cec9ET9LasRPYTPWMsshHS5uljsh6vsjfxd2TiuT+CIGi3iPKXeeSHfTUWeAv+jGzVFOieN/BGHwh+sMv6AtTksGD1LHtkvXXweryvgh/rQeV1fAehyUlmQHUjSIxPQiia/+QaKKbD9ttIyyVMOaqlUUXPiXOn+85eZ1gE4l1ypGs6LmPibE5J8R5bjjH6lS7jPHQufYf7rKPmgwwf602gUmhTMz+mvHPKvdFsym/61n3oWRB0PGxNRTnUkXIOumBP7vm578fmMraGfd/hG3+sQ6SPer95mEN37N4d80y/j3Rwxzz7rb9lh5TuC2Oz1zghcVS0PcLYyGWNpPRYxD7oo2/fmnTT98fWJX4fdCGLnDrV5a/c2ue+n5U3/K4rk1LZSW6SuznemLLP3MvoFVV3chYDMy6OE2CZE8MZ7WskPeW3fTxL/uL79GjyMf6Zh/ZT6TLL/fOCf4znEpAPWAXkBfihH7AyHNG+cUepgiCDTCngE4eCnCgFJnPg4BC9ht5NzgSYC2gTnBF95KhoPB0nx439PgeKyiixJiUgawrmzwIgkidDazIGisvMKwlS2T9A21LwU1CL7gPKdNc9gCZrRq5weAW80tO8htazBKh1IpegQUnAwxhLAhd9etAYh4Jk3l9CV3Si94DjwBiBEiWoLmBCn61rLQQp0iCf5wCsfca28luZFzKXljWOrp3NfiNT49Q79h1QFPjh1JewHWLs6Tg5uI7sBgBxgu0BpWnmBEwB4EWgbhE0H7Ip7BWgKLDGSSsCTrKSvJ8t06W78h6073uevSVgAPhwka3AHLxkzWWSAuaB/YKHwGFzLAkWdffHvPLDnhwKvAmORQaO9woyAynSEyvnCbwJ4AFfhgLU9kAEjUv3yCz6c7P8poIfm2WltqJxUtQUCeEkEk9wMQBzqZpbEQnmnkqk+0FxZTdwACHiJWnBc7+8PqBSoFJgpSjAOYqMly7o7fM4ZaKvpGKe364UERY4mHnBv1KQL+7rA3eHpgNsALAKPkwJYKTPmxWAGnt3HzDWncPQ70vptcAlHnzU2JrMG9goBcb7BjdGezaVkgLZiFPKx8aA2lLAPR1raeBiiPhjQbLStV90QKz0vX28PktgDg05pyGr8SOwirNfuiYpnwoM4I8hmbEImvfRaN69MivdV+F3s8pXY5818CaIVhqgXpU9spFrVcGPjaT+NvpuCK00deUzohSyPkSyZjXktkUyOuJLKYS0wfRo4qllL9si7eqcKwW2NgrIIpD5IUquDDCyMJRURfqxSGDfNc9vtzY61vlUCmwWCuiPxXGVoSFiLG1epkK9KgUqBSoFKgXGKVDBj8oh604ByKZeAZpZ6iUhVTZN4Vz3AW3CF0pvU78nJTVSIWfp+bEJp16HXClQKdBDAdEc4Kc0aOnD/k82SK3Va2Tsmue3dTEqBSoF1pcC0VxRqZGjbTWXlPWhZ1O9KgUqBSoFKgUq+FF5oFJgq6OAs9zVoh5xxBFrx5dqjHXaaaetTM+PrY7odUKVApUClQKVApUCK0ABzeP1QVHSoMeB05bqVSlQKVApUCmQp0DN/MjTqN5RKbCSFNAoTp2v44wZQhqOqTEFiKRNlFZy8HVQlQKVApUClQKVApUClQKVApUClQKVAutIgQp+rCOx66sqBZZBAc2wNDvSpE/flNo7ZRlUrs+sFKgUqBSoFKgUqBSoFKgUqBSoFNjMFKjgx2ZevTr2SoFKgUqBSoENpYB+GY5VBEJe5jKXafsYlXbl39CB15dXClQKVApUClQKVAps9RRw2o+TNe973/tOOhFqayVMBT+21pWt86oUqBSoFKgUWCoFnKby2Mc+tjnkkEPaY7tf/OIXNzvvvHN7klUFQJZK+vrwSoFKgUqBSoFKgUqBAgoI0hx55JHNQQcd1Jz//Ocv+MXWfUsFP7bC9XWU7Mc//vHmzDPPbO5yl7s0l7vc5Tb1LP/yl780X/3qV9uyjvS68IUv3KUF+DwAACAASURBVFzxildc2tw0EvviF7/YfPnLX27PXIeYOmu9XvNRwDoed9xxjaP6nEpxu9vdrrnuda8730NHfm0dTznllLYZrFMv7nrXu7bv3ZauzczL9r/TjWRXLGv9yMwf/ehHW7DEDjvs0Fz1qldt5Q7eETmJK2SPE5YcO/2c5zyn5amvfe1rzVOf+tTmqKOOanbaaadRFvvXv/7VmNt22223djTtZuJJx2ya87a2lzbTGtWxVgpUClQKbO0UqFkN+RWu4MeWNKrgR55nNt0dmPzUU09t9ttvv+b1r399c6Mb3WhtDo5I++c//9k685vl4nxwEhzhuP/++zc3v/nNW2djxx13XBgY4fhdxrwjd892trO1pOGc/OlPf2qconLSSSc1HJ2KmM7PNe94xzuaj3zkI83jHve45iEPeUgLYL3gBS9ozn3uc8//8J4nWMc//OEPzbOf/ex2jV/0ohet8b/vlCsAtbbmSP1m4eW+9bD/f/e73zXPeMYzWiAiXb9FMQyZ+ec//7ltIPy0pz2tlZ345UIXulBDNpA9eHW33XZrIyeOlCRDn/zkJ6/9bSzf+c53mvvc5z7Ny1/+8mzT4de+9rXtiU0aFT/gAQ+YPBVjPvvZz74h4MM3vvGNZu+9926ud73rtXONo8q3lf3UXaxSIGhVQMhvfetb7XHzuQDJ0H32If7bKLm5SECUPQTABLCuZ5ADmPupT32qtW1WPUgFHEYfjdVvdrObZWXbZGGW/GAsWIHnXJvNfs3tldL9GGRaz/WYspb4g71sfYD69Frohr7nkD/2QXqxA695zWu2vevOOOOM5o9//OPa1xGQoPfSazM49rOumf3QDb6Y+1WucpXmAhe4QNMN3KDb1a9+9Zb+m41GU3ht3nsr+DEvBVf094zwe9zjHs0rXvGKLcAPypaAYqBvtivm5CSTRTtATkl53vOe1zz84Q8/C8AB9Hjzm99cwY8FMAxD76EPfWjLkwcccEALRlBk62HMcJ5//vOfb8E7yhZE6Q877LB1GcMCSDjXI1adl8fWo2/95iJGz4+9H1/+4he/aIHjyCxjnL7pTW9qnvSkJ60Zcwwu5S6yUYAgAX70yd2+ccooA/o9+tGPbq5znetMnorx6DGSgtuTHzLjD4BRQKKrXe1qLVAUxui2tp+QbwoQtCogJLkrG04w4Zhjjhnkob77gAXWXonXscce29zylreckYtm/9kiAVHgJuDzjW98Y3PCCSesm55H20984hNtRumHPvShhe3jeQNcfb8n6773ve81D37wg1sbaZn241Cw4pe//GVz//vfv2Uasi+XWTc7dy3ul6V7ZWw/bvR6lFKD7BcYeNCDHtT6GHTjRz/60VGgzNwEGN/3vve1evCGN7xh87KXvazVa4JReM5phgKdgmX/9V//1Wy//fZnCVRtBvDDGL/5zW+2gNBjHvOY4j0UOoMN8qhHParNUH3d617X7L777m3gg+x67nOf23zwgx9sA0Q3uMENGiCRz8n2AI/+8Y9/NJ/73OfaLOuwt/3+bne7W1uqu61dFfzYSld8CPyAyorWLFN5LYukywQ/ODscGABIN7tj1R3GZdF7Gc/lNOG9+93vfuvOg33OszIFTq7jgdcDgFkGTac8c9V5eWw91gP8QEsRTjy61157tfLAhT84KWmZ3bzgx5R1697LqCavjHEjwI+hsW9r+wkdZgGCVmEfDtkI3bXtu0/ZIuADD1760peeh5Xn+u0iZcJGrEnpGkwh0rwBrqHfr7fu7q4teQssdnGUN4u+Lt0rUwOW670eOR782Mc+1upJ+0jGpIza0pJOaysAdfzxx7cgpOwi169+9atWB+urpdR06NoM4EfoinnsX1nTAMgnPvGJ7R6Q5QEIfuELX9hmYQbdvCtAE3+7lAYJ9AlWnO9852s/k+VujbbFEyIr+JHb0Sv8fZSD9DFvnyCFHGL8MeSeELFJznve8xbVoUfUROQv7YcRn0MWF6WklgV+oCOl+slPfrI36jPVKILiuxbZHyTWWgrhomvsoe+hqFIhOOs8Quj2jXXZCntszF1jypwpXI7kUCZRzEUqZikfz0JPv4n+D965rCOL15OXgw6lsiS3HlMcnXnkD35gTHgfYyGMhG4TU+8QASf70syPfffdty0Fufa1r7007XHyySc3++yzTyuvhsCPqfTvG2zIHfwf2R1D8ie3fksjxoo+eAwImroPlzHFUse79L5ljDH3zCkyIfesjViTZdB23gDX0O+Xrbu767PItc2t/Sp8PzVgud7rkaPRvPtHloegmJJSPCgIKQvkWte61hZOvXH8/ve/35RZDfOuWR9IxBbQ5oBfNwZibBaAKMdni/q+gh+LouScz1HXpd7805/+dFsKQAAceuihaycISI/kTB9++OHNZS972ebVr351C1JoFql/gtSmgw8+uE0Pc3UF6Tvf+c42VUrak7SoS13qUm369iMf+cjmEpe4RCNlzfsZ0oxc/2bs3/GOd1xLMbN5HJX061//urnSla7UvveCF7xgc+Mb37hNQ5QG61lAhLe97W2tcU6gSe/mJLh3nqsP/IA2v+QlL2lrZyHEjHVp6N/+9rfbWjgKdOy9Uimh1Z6Dnmr6GffS7yLFklB/wxve0AoXKWfmCIHt0uf0009vnR5pZNbz3e9+d/OUpzxltOGs9+otEMCLcUujVrP3hCc8oSWXkhsXZ8q/rZu0OX//5Cc/acf/4Q9/uNljjz3aVDiKgcNpjFIFlQnFZYxKoW5xi1u0zRndCzH+8Y9/3PKOVMVZ5uH5aC/NTg2nfgCa1GpqCrWXVqd+E8iAly9/+cu3PJjSucsbeEo6sDEamxRt89MrAW3Pda5ztSU0PjNmvKl2Gv9aM+tjntHLIzWm8MYzn/nMNvVbGiUa+J1mqJ7HsRWF+OEPf9j+X0qhf3f5aV56chjxjPpNpQ8nnnhi288m9mLffkFHXbtFRQAyt73tbRtlW5SgNcA79rUIClqf5zznaQ488MB2HvPysojO05/+9OY973lPm+5+k5vcpF3vz3/+883RRx/dzsN6ARMd+ap213rtueeezZ3udKfBvir4fmw90AHt8bv3SpXt43Hrtgj5E+UvskCUsUgr7QO/8IXIHr5GZ70Dnv/857frF9GVoTV8/OMf38ot94oGlcgy6awMw3e9612trsDv5Js/9AWajNHfnsIXaPTe9763lc+yWYwjlSv4yH2Mqdvc5jbtXrY+SoLonOAB35n70H66wx3u0Hz3u98t0muay24tVw4ImtdR6NJpFpC21PEuvW+etRsKouSeOdVBHgPHx9Zk7He+k1JOj9D75ERp/6hF07YkwDVG07HfT3Xc5gGgQ953y1Rz/FDy/axBnZJnz3PP1IDllPWItTA+fgQ+pa+mXnwAoHpf6ckiZFqa2cB2YOuwZbpO/bKzGvCIIEjfPKfSLL1/ypoNvScFifiDdHouM8azKvixJUUr+DEPJy/ht04X4XRj6F133fX/Y+8+oC0pqvbht4HXjGJAwSyiCIIIihkTigFEVBDBhAETRlQUs4KKETEg5oBiABUjZgyAAUREMYERE6KYs6/f+tX33/ftaTtUn3DvuXeq15o1M+f06a56qmrX3s8Old6AbHCCgIlOueWt3nTTTdPfDDaCTdE8hhgCgBLbJkjjs7Z8MwosRZ4Bg1zRDsYmo59R5h2HH354Uu4Zz6JNKOGMUPcQqD6jkAvJYvAwcCPnkXF2yCGHJIN10qsr8iMECoUDDsgPaSwMCqHqOcUEKVEMnbaipj5T7BBGMPGe6HvknlIa3MMo2HHHHVMXYYAgcm+fIRRtVbyI0SgNw4W4YFgikYw9UkXhTv0R3iYXsm7YM6IYLIzcCItH7kRBQgQHPMwl99Qx2nvvvdM73TNJP8JbfvbZZ68TRSHn05zSNmGLY4U/sgmJYa4z9FwMC3OMIcZwM26Ef8w591CafG+uRyhgWxgtssfVjPxgzMF99913r/bff/9EKmjDBhtssDSPZ4EnfBiHETkQ62XnnXfuTWeIeaDmgvE0D/QfCWYNkBPWHNJRUc048WlWc9mcRuwhPK1z2OqDf8MJ8RHyCZlnzpqHfbUtIo2kbTxCGR6a4wigWcmfyMc3B0KuNmWXuWjN805FLSLzNGRAn6xrWwu5ssycRzoj7+qRH2F09+EfctRYiHCh4CFC99prr+RpQy4hs8gS3wfpY36JAImUyTHryX6C/Ar5FPsa4tb8DdJ+0r1hFr+bhFTkqbTnIQOHiKAgVrU1l4Qc6lcuSUt+2autD+TVOeeck/SKo446ap2i6Dn31Qn7mH85xF04IXKcKHL7c64cQtRzcsjxNuOtzxHACKH7IEfJWw4pJKE5nlsYPdYikpCBx8FB7ui/2gnWnucFYWm8gigNp0l8NuTgGsJz6Pchm3bdddcUUk/GtDmZZkVA1+WL8Hz6J92I88lYwQsGyGefcU6dddZZM3VOBWbIAlGA1o/5qyYFp4M1xQkRzhlOS7qavZcTwp6g3cjmuqzOWWezGg+ynB5q3tAvEPn08LpsH5obanjYAzmTzE3jYP+hk3qmfZmjynzmQKTvhmN16Nn17yOywXwnT9kaOU7TWRn21rT1ZGw5QOx5dQfiGDkX64DDUnoq5yq9klNt2ro5QRKZ93SxnNTXWWE0ZjwX+d5CfizY6ERByGtc4xpJKURuUBwZ14wxSi/l+rjjjlvHox/KK6+jhTaW/LCBEF4ENyM1DGOGE6HZZpg0FXCKN0PRpiQaI5hlAsNzRYPkKjVtwzJEfthowhCMjZpQCMOyb6iHyA8bBm/rFltskR5j84W1DQpZxMgUVaOPIayNCSKLAO0LgY+2MnjDGI+2RrQB0oWXPUgN3t26wa79vLf19zf71Byv5piKeJm0HzE2vNmUwbhiHlH8zY2x5EcbiYMQ4bUW6cQLATPrpH5iTPwOfpRSBt4YYy3y+GFugw/CS557EGSzwJOyZhz9UYjK2hEtI8JiaK34jQJ9QcCZZ+a64mGI0zpOkbKg7bOYy55DGWyuaZEryIIPf/jDSwRAyDSenOb8bio+XWRUkB99c5xhPiv5Q3ERKUcRQvgi8JppL9H28KpRaMm83PSoPvJjSJZ1kR85+MdaVTwtotuaxDiF2XcijCihZAPFMJT6GI+6Z7aPvIq9wTqkRFO+tVVRNvNlUa5JScUxsiX2jyFCPQeTHJI2iGlEOnLLGJizDLc999xzySjLvU+72vSLHOIu14kSJ64NYQD3IUI0lxxvkh99Dg0GrXdzGoThwdFA/2CQjyU/RDDStewz5IjnWBvWCnmCZDBWSP4gH9ucWX0OriEs6+Pa5iDLGV/PmBUB3RbV00ZQzYrQz8GH3kGXDV0wirAyZhFYLnsU+SkSzzxurpVJ1tmk40GecZIp1M0x4eKMoCtwRubsVeQ+Iq7u2DM3kRucaLEvziLyQ/usO89kAzHs+2p9xJjNwrCnSyI6kB6IIXq88fZveoD2uHLXAYICzghSDlmXE7bok2yHaeou2k+joGy9RkrfHDbvEPWinHPGPWc9rOZ7CvmxgKNnwQjhP/rooxOLzbuK8JAmwOAx2RndIczqmxYjkwE0lvzwDALEkY68F5Rc7wihGx5p3u6I/ECY8Nxpp7Yx5HgPFUAT5h6XDYIHhVIwTXG0IfKjTnTMmvwIoiMwr5MfDFUeQN4BCoroAJeNxxG5POQ55EdXEVBeFn23qRoXAsw7m+RHM3KlSX7EqQSIKZuW1AEKlzQoglTq1KT9MBekSDU90TEONg7t1f6xBZ8YSSIHKByMevNfxId/U/4poAy0Jsml/zyysVbGGigUdR5S5B2s4Of/QX7MAk/r24bL0OY94nWnCIscGAqdrnvrGcvWF0XF5mY8kSAMnfppDPV5O81c7lJ0tIHCouq7OeqizJsX1gAlsevKifzom+PW26zkD2z1UboQLHn36qe/zGLb6CM/hmRZF/mRg3+O0US5kn5FVri0hwIcHmqfjV1PFElKuNQ4hDGlUn2URTu1YRJScSwWQyRkfW/vm2s5JG3IKRFRdYW7qSPk3lfXN+qnycV87iPucpwoY9bWEOmPjMwlx+syTXpZnyMA4cIgku6CqBCJ698Mfx7xXOOiK+3FXi9CJ06ByVmz9XEZc5pEHe8+8iRnfGfpABtDfsyC0M+Zd6FvcEbRSYL8kAaOqEISmxuiTbfaaqv0yFmssz7yo2+92RPpdKL8kBUiMqR0MMLpBc0jY5sY0IGQJMgcEQz1CGb7PN2f8yWicWZxKqJoWHuPdPl6Yc++8ZkF+cHGsceLXo5T3egByAqfB8mZsw5iXpgH+hC63FjnX1efOR3INe3jkM0liXLm+PpyTyE/FnCkI9SfsimELLzcBBXlljE3C/ID0+kisG22mGobuZAvQrNppDKsKKvus+AoB7z8kcsf5AcjOCfaYiz0y0V+MEIJ08jdzTUYhYFOcgRvn0AUmsxgtLlGnY82paAtcqX5GRLFBg1H44NUQHaZU1ju2Cgn6Yf5yPCcB/kR3lj1JGBB0BP80rv65txY8oM3WmgihTlSayJdCz5Ng39WeHoO49pGRpmQuiKiYugIyVA0GY9qrPi91DPEKYwoJYx36VRxzWou95EfbfIpZ603DaP6eISxnUN+TCt/eLV4uUSRIO2iuKhw7/DE5vRn6J5Zkh/mraihIGmb+8OQgdNm9FB8RZhJB0GkUWz1P9IIhwz+5viFQkiZZCDCVfTDEMk3hOOsv5+EVBzComkMD63DXPJD34dIWu+S7tiUzU2jLPe+IfKjj7jLcaKMGc+hfY+hl0uO12Uaj/2QIwDZwasuUs94ibgVjTjm2Mgu8iM+F+1rr1sk8qNvfGfpABtDfszTOVWfj81IVKSANAbOPQYy0gwhGPpJ21qZZJ31kR9940E2kN0ics0h0ZccdE4MyUk1DAeZSKambtvsxywiPxj1iA9RiaIOpeLnRDbMMqrB/s/BKB2Z7kmP0rcm+dGHezgnIiUt5tAsyA/OJE5nKUjSkeh4uSTRGNm61u8t5McCjnAoCMJUFYTkBY76HwxWm3lb2gulEnmBtMiJ/EB4IFRs1kKcd9pppyWWsp72Ir+R8JPWIcKDEcpga4Z4d7H+IFaoEGvMOJv0Wi7yg6JK4FE8/HtIUe1Ke9FP5AWM6wZos/9dAhE5haSgjDM8PKOe9qKmApZaFMeQEmj8hPNJVWDUuSh49ZM4Yt4103dy+hFeQ/OvLe2FIU9AM6bGRn54f0RDmaeM/QiVjzlnLralvZx22mlL2A0ZKBRlRKNaIepTqJ1RNyIRCtJe/G1tbrvttumeafAUVcJrEhurjc3mT2nJIRDhImpEygyyNI6x5qH376ZxOau53KXotKVdGD/EBplClnRdTfKjPh455EdX2ssY+QN3Y29MkCiuOA2KB0wKFZJvFtcsyQ8RTuSyyKRm2lET/xxDivImyi8iBeBizBnQoQSPWU9hpPutZ1DCRTOGd3QWeM7qGZOQikNYNImgoXWYS37kkLS5xlbufdOQH3475EQZM45D+15Eg7URok1yvI38GHIE2KPtwVKTyWLjHGmIOf0YIj/spWG4+nfdCM5Zx3UH15j2xHvqv2+Lpm1+NksH2KzJj6GxzMHHPfY4ThjzRWQv/Ut0r6hrZDldV9pGXLMgGScdj2iDvVU7EM6Rhh214Pr63ecQmzX5EUa9qHGRKlF8V1QVnSun9kfuGLbdZ4+j78HFPqUNCBDrri3CbaXID5ExxpLeyTnHDkAS1QmaaXBYX35byI8FHekoEKcORF1IRUE7BqBwed6+KHgqRDKERNumGoKMB5OBh5VkuCMlLPB6Dni8H6PuItQZfLx3DKqovozMqB99SLjKS2UkKMbowqTKNRYKz0Bxisl55523lFeXOwTzJD8IPXn9BIi0FTiKcNHeHEWVoBYKKRrGqSthNMkNpuRHvmBbX5ESCC1RNfWw5DAGkRJRQyWiIKQUYHwV0uJlGFICkR+MT/cKfwzl2jjWK1pP2o8wEKPgqagMF0GNEKEQKroZypL+Rr2BnPGPaCjzralcRo6xiAfpMC4eBHjyUoex2qZMiXrRZ5ub32gvb14znFpKk03GHDSm5ouxophOgycj88wzz0zzJtaU/lkzQar04RNrgjFJTpivSBMkTr1ocjxjVnPZs0WnRApQPD/kU4SNR5+QPOZz5EV39alrPNyfM8eH5E9f4WHv8HtpGSIc6tXwReZIESO3ZpX+Mg35EUYGvJDWlDXY2hfM0z78c4wm85IMjxoRsEGWU7KMA5k/Zj3FeAdJymCI2h8563+57xlLKg6RH00iL2cd5vQ5h6Q1F0SG1YvNenbUkYiTpdqK0rbd57M2/SLHOPZbsqPPiZLT77hnSCYEIZpDjuekvXgvh4aoD7n89ci6kBH2hJwChF04xlqT9oJs5zjIWbP154WxHA6use1p+33O+M7SATYr8mNa51RzPkYEG51ORC59IQ4DkNa97777pvkdV3OtTLLOJh0PY8bhRZeN6DP6jgglbR4iWcMh5ijVtrQXsiMcRNNGfnDoIo7oPaIB2TUiYa0xOg37ZChNZ4zsaN4rekcUOydH6OH1tBdEgxPJ2Ae+7yM/Ql81F9hacXXp+rnt5pAQEWNthC6TSxKR/yFP+tKPc9uy2u8r5MeCjmBsIhTbZmEc3nMLgCEoRYXBZrExMlWbFoqn2A6PsI1TmBtW2qIlqHxHoFjsFgFvBcOR8KKQEni+Y4AxrlWtRrT4P4OVACJI5T8yqBmXBAZmNiocx8kojHTtE3bL+GW8eydBksvmUiq0mSBieGgPQkENAUa9ehMMMRuO6BfRMgyY+meiOHjCuy4KDSOWQKMw2RSc4IAgUikb24/c8F5GsvoT8Zn+y7uEmdxTY4b48TtESETttL27OVZyBD3POLp8b6NixIsAUuASzjYuODB4eNKEXpoDSAWKrpxOBe3iM0LYxoxEYdQopskY1WabuDD/ONZ4kn5oq+chkMwJc854MSaRXdKktNP4xbgwgLQ1TiLpW4qxCTO66jmUfhNzznw3zi6C3ljZzMw1/2/i4b3BoBtbXnMKJwJFW2225phnSkVhRDCKeCJ412E/LZ7WHK+99DZYMA6NMQIxx9MRpIw5FnLCvLS2rGmRPS7G1yzmMmWviaU1I+Q7rpBPxsx6RJq6hJH3nUMfyjvlpz4eNnlzJmeOU3TJrC750zXHGPWeT264rDlEIZkBO+MMTzJPlA0C2TrNmbtt76yvBdEP5CPPJAI7R5aRUfpo/prjwl9F/sC3D38yCRFV3xsUY0OW1T9DoohAkp5i3Mhta9fY+C7mALlpT0A0klld6ykwMF/tJdbZUFrXSm7NY0nFsUTQrMiPHJJWDSG6gX0+TlyLSB5jG+kwcdLC0H2xTifxiPot2TTkRMkd+yHyg36QS443jbc+RwDvNJlgHwhnR3hhkaSiAnOumGeMU/K7XvBUDa44ZapZgN6zrVl6XT20vsvBVT/uvq9dfb/PIT88e1oCOto3K/KDLjepU6cNq6iDYWzCmIxUObXHENL1Uw2b5MeYdTbteBizIA/CGckAR5BzuIhwHLqi8K/oFnqKiy1AjxdtGKSE9YMQrBfdH3p2fO8dxtuaqus9kxT2zH1n875IVTF/47S2WGNkJNLKuheBPUR+RFFbKXH10x7jBLlJCp6GY4ncrZ8mV5fl9uwDDjigU8+CsSsnqnhSHFfL7wr5scAjZbITol0GAyFqwx1zwoDu+p0cceRJ/dlCHJ3M4J1BFHg+RZtHH/t88MEHJ4EXF+HMGCUQ4nQa38U53P5dT61YYLiX2owk6iNK+voQJz/ofxPfSfvehuXYcNYQxiI0bFaxOXs2gazAE8M+wtCn6UfbPJq07/XfmbeIt3qkUf37SeccTMx787yem9+GgXv9MUcUbJwWz6jVoO3NtZeLWRMXbWJkRvRN7nOa900zB0LOTCKfusZjTD8mnQtj3rEI9yJmeKHbZOyk+4N+hXyRGmde+rseIdbX977xMy95CxGKQ1E4K4nvGFJxDBEkxXQMCTmEQQ5Jy0A3how1+z2ySkSAkG5kH5kfDhL9HroPSYewRZYhzJGAY5wQQZj1OVGG+s0hMpYQ7SLHzVf9GePQ4AFGUMNVigNHhNoKLo6KIZI3+scw5pk3BnQORDIHFeIDIRJ1GSIk317NcHWKGW88ohyO3hnF1tscXLl7Qbyn6SBT9yfXyeRdkxDQgQmZ1iTYkcMK8RsjdcqQdhw9UnTn6ZzqmocMYXUXpL3SfcNZGU6R+F3duRVrhaMgdz12OSxzxwNJb76YRwhqjhvYcmJErb6hteZ7DjFpxfrn9BXPEG3KSYGwa64fRdcRc126Wh0fvyWHkPbayFmGSLcHiRLj6NNfJJZn6lMumZfTt7gninzH4QwcHRxi1qg/DgZw+p/5luOgMHbmB4cWx6poTU5Jzil6JsfQkFNW28g6ODhBTy0S2QCIKE5el2ci3HzP5kCOIKna8C/kx//NiEJ+jFkd6/G9NtTY0JrF23zu+0mKfa7HkC5r18OD0BaSS+hj8SlQueGxy9r4BXxZwXMBB6U0aSER4P1i0FAcKZa8fIyXRb9mQSrOgsgbwqmPpEXo1q8gxCjJQWw1SV/359431Lbm98iaMU6Usc/vu39SQrQNX59FUXT7J9KomQI8tu05ZGXcw3nB6aUgZZuzpsvBldumaX/vPZPindvGSe6bltCPd+qbcUdYRcHmIWdlW3tz19mk46GdHCx0dtEa0zjlZoXdJOO2nL9prsP6Wp+kOHc4A61X67Zrzc6jj+QSwkQEOAcJ0s7fJfKjqgr5MY8ZtwafyVtDacEqSrWhOLmE0EU4nLD9ci0mAuHREdInxSVCC22GQu15VKRS5aRaLGYPl7dVBc/lxbu8bXUiQPGT5iJsX6SUvHHerkjrW529Kq2eFIHiRJkUufK7lRFx7wAAIABJREFUgkBBoCCQjwAyTnSaSCPpWBwQor6lOhXyo5Af+TOp3Jk8HVhEYYfC2fxf7Qg5r/LGy7XYCDDYhfIJlT333HPTGGKi1bUQ0lfPU13snixG6wqeizEOpRWLjYB6JOrt8EJJkegr/rzYPSmtmxaB4kSZFsHy+4JAQaAgMIyANDUpdfWi9CXt5f9wK5Efw3Oo3FEQKAgUBAoCBYGCQEGgIDAlAsWJMiWA5ecFgYJAQWAAAaSHOkTqjkTh+0J+FPKjLJyCQEGgIFAQKAgUBAoCBYGCQEGgIFAQKAisGQROOeWUVOzWQQZOwnTogXQX9V9K2ktJe1kzE710pCBQEOhHQIV8xXkVdi1XQaAgUBAoCBQECgIFgYJAQWCtISAtW+SHE6Ie+chHpnIFr33taysnjjkd5trXvvZa6/Ko/pS0l1FwlZsLAgWB1YqA48rUO3n84x+/WrtQ2l0QKAgUBAoCBYGCQEGgIFAQGEQACaLYqSOonfzjdK84sGLwx2v4hkJ+rOHBLV0rCBQE/g+BQn6U2VAQKAgUBAoCBYGCQEGgIFAQWH8RKOTHgo39v/71r3SKSv388AVr4qpuzh//+MfqxBNPrL75zW+mE2ruec97plNPlvNahDYsZ3/b3mWeq0b91a9+NeG/yy67VDe+8Y1bm+WEGueU16/LXOYy1dZbb115zmmnnZYY7biueMUrVte73vX+61nTkh/LuTbNkRNOOKE688wz09FkKzFP5z1HnP7xxS9+MY3fSq3FsX10NLSxudSlLjUT7wmPjPk/Txl03nnnVZ/4xCcqp67c+ta3rm5605uO7Xa5vyBQECgIFAQKAgWBgsCaQKCQHws0jArSPOc5z6kOO+yw6v3vf391+9vffoFat/qawlBx1nWdSGLA/uY3v6lUPfbvl7/85akA0HJei9CG5exv27ve9a53VR//+MerpzzlKdUjHvGIRFa89KUvTSF5zQsZ+Ic//KE64ogj0vrYd999U87ixhtvXAnpk8voGbe73e1SbuOVrnSlNOZnnHFGeod15frtb39bfe9731vH+Auje2gOLPfaNEd++ctfVgcddFB18YtffEXmad8cMSYXutCFpjLarc/zzz8/jSUSYOxarIdzLlcYp+JhD3nIQ1IF9XrtmH/84x9png3Nozqm3/rWt6o99tijuslNblK96lWvSmGp87i07eyzz64e9rCHpT/77LPPPF6zJp9ZiOo1OaylUwWBgkBBoCCwHiNQyI8FG3zecMSHarzXuta1Fqx1q6s5v/71r9M51yoeN40S5MfPfvaz0QbXLBFYhDbMsj+5z2JQPOpRj6pucYtbJGOM4cuQHjIcjaf7f/7zn1dvfvObl6I7vv3tb1dve9vbqqc//enrGJCMPu+KS8HTT37yk+kZcV34wheuNtxww+oCF7jAYPNXYm0u6hyB92abbZbGcNpr0j7+5S9/qV70ohdVj370o6vLXe5y0zYj6/cqqCPpDjjggOpGN7rR0m8+//nPp8iKMcQCEhaZt8022yRCzxqY1+Vd2na/+91vVBvn1Z7V8lwkJLnzzGc+M43PWIJutfSztLMgUBAoCBQECgLrCwKF/FhfRno97Oc3vvGNZCQ///nPL+THAo3/NIaYlCVG3F3vetdk+LqM733ve9/WVJd6t6dNe1kJCCclBubZ1jgyzRisJPmBBEMSmwfLRX504XrkkUemaKMx5Mc8x6j57GnW3HK2c1HftYjrcFGxKu0qCBQECgIFgYLAIiNQyI9FHp0J28ZbxeMtjHpsLnn8Vk47r3jzGnq2UHQpCi7GgLx+Yfv1i6c/vm8+33f//Oc/kzfeb0UD5Hjlm8+R7iLig6HW5q0bq8z2tXlomLowG9OGIdyH2tD3vQgJeDXHPD6/9KUvPbq+gZSG3//+961zcBpDzHi+7GUvS2lLonpcUh7uc5/7DM6TeZEfEWECP/22btrWTtsYDI3rmDkyzRwY89vPfe5z1QMe8IDqHe94x1zJjz5sfCcCw9HF2tFFfkyzbnMxEXkkckMEyizIjxwZ2tW2rrnYt+b61mouBs37og/2n6GIrknfsZy/W8R1uJz9L+8qCBQECgIFgYLAWkGgkB8LNJJC8uW/U+gVAuRVfetb35r++Ox973tf9f3vfz95uIVZIzee9KQnLYX6y8N/3eteV/3iF7+o7nCHO1TnnHNOde6556Y6CCeddNLSsxkL3/nOdyo55ze4wQ1SXQGEg9+qi3C3u92tUpNB2s1DH/rQZMgxNt7+9rcntLbffvv07+b7v/SlL6UaCwwARuqhhx5aXeQiF0nGKgX461//esptv9e97pWIjWOOOSaFE2+++eapX295y1uqe9/73hVjW1tOP/301PexXl19O/jggxOGSBQ59UKWFY2Ei4sy+5Of/CTVVWGke6c+q0FRLwjY1+ahqdM3HrDLacMQ7tpuzkjJUBiTAXbWWWelf+sPUmC33XZbIgb059WvfnV129vethIZY7zh86Mf/ai67GUvm46B9RnD8ipXuUp1wxvesFLn4C53uUt197vffZBg0N73vve9qaCsegbGUFHTAw88MJ0vrg4HMsrZ49e97nWra17zmtXNb37z6v73v/8QnEvfR/qLKBDzxTzLMbCmIT/a1ibCyHy+/vWvn1IgPv3pT1cvfOELU22SoYiIoXGNzpojX/nKV6rtttsuncvOUDWvpQ1tu+22aQ4/+9nPro477riUzrPpppum8Vfj4SUveUmKfDI3GKHvfve7q2tc4xrV4Ycfnj6Pz9RIee5zn1sde+yxad6I6EBcIi099zGPeUyaL9oswuE973lP9YUvfKG6xz3uUV3hCldIf574xCemNTTJ1TQsh7Ah30T7GBOFbtV60Zf6POpbt+SM8+791no3J08++eQ0B5E6XWSr+5761Kcm2WuMyTmYvulNb0q/v9nNbpbms7X92Mc+NmHZdVm3gfmd7nSnJYJ2SIZ2PW9oLraRH31rFXnx4he/OM0lshPG+qVwqnQjc9HeYx2T4/aI3XffPWFor3rnO9+ZsCTXpQpJ7yEPu+aqeWXuLurVRX7kkDwIOPthbnpdHYMh8m7o2UPE7JCzY1HHo7SrIFAQKAgUBAoCkyJQyI9JkZvT7xhoDDoGahhQ8RkDC5FAiWK47rXXXtUrX/nKZMCHJ9TpED5zz0c+8pFk/L7+9a9PzxQmTmG//OUvn4xbBpCL4cKIc6JGREkwMB74wAcm4oTxfOqppyZllvKKvFCoUME/pwcwjn73u9+lv9VdYNS6kCsM50MOOSQZ14pSUvh33HHH9L3vkCWMMcrl3nvvvdRn73/Ws56VDPux5IdnU7QZ8q6uyA8GDHIFIRKh/N4bxQd5dLvaTFnfaKONOmdBznjo81AbhnAPQw2hpa36+qAHPSgZcNrIMFGfYZNNNkljID0Ervoc88FnsHcxrkXMID78zfAxjsYaLvU6B83OR1QGw7uOOYOJsamvTmKZJvIj3sno0m4Gl7SHnGKR3mstMZInuZprk+GrgKrUC1cURd15550HyY/ccTVHGJPIRsVZXdb+fvvtl9YwGRFz11hbUyKvjjrqqETEXP3qV0/jT25ob6xN84VxW//MfLHerAnrOt4FZwQpeeNCOt3ylrdcImgnwbL+m6ZhOQYbbWlGfuSs25CfSJ2nPe1piSxFBMO1L9Ksbe7GvEAGjI38qPcdGdMnQ/sIvqG52Gx3zlp1ohIZgOx4xStekcgwBB/5AXNzi/FPviNHrCtRQfA0D821WBOe4T4kifXSNVennUuz+L3aLQhVpLw/5op9tV54WL+7SB5koAsBZ2+74x3vmPYwpNmuu+6acAniy959q1vdKpHFiC9yEpk6RLojlazxO9/5zqkmCbzrxP0QGRbEfJezYxY4lmcUBAoCBYGCQEFgEREo5MeCjUof+fGEJzxhyUPeVLgpSzzzFMxQwBV45LlFXojiCAWYcRbEgO7HqQOUp/DAh0FFIWdEiSKhqDOsKWvxPeWJoes+xfQYx7yeiAFeKREnt7nNbZJxwTvKIxjKIaXS+xjFFDnRJxRrHkD/pkgzsnK8+s1hzCE/KKP19uhfGFMUf97KrjZTNkXAdF054+F9fW2gMBvDPtwDG8YIhZ1XfosttkjNahq4TaO1DSPGDULhwx/+8BJJFQVKRYHU502z7zEneceRbXEFySLyZv/995+a/GB48LabMwxlBkNO2su0S72N/DD3/XFML8NOlItTaBiGfVfuuLZ5nBmS1li9AKP7rCenkDQjMNqIjq7PkCx1MoHnmFxAKPgOcTpv8mMMNk3yI4ztoXUbY8kIFemWe82b/OiSoYzkvoKoyI++udhsd+5aFTVk/EVzbbXVVon8IB9Ez4j8QYIj6kMuWN/WQZAlcBWhgzQna62LvrmaOw7zug+pYE8i+5EWLtg54QdxG6TuEMljDtsr4zkIScSaPdE6sj8iG0U+Ot0NIQIXxBCZ3ke6I3qNCdIDqWk/FRXq32Si6K4+MkykH+K0z9kxL3zLcwsCBYGCQEGgILDSCBTyY6VHoPH+PvKj7llskh8MFh7aSJdp61aXx52ixKvbPGFGuD0DnCfPEaSiAryXwc4AE/rO0KMQ+v4DH/hACgt3D0N5zz33XPKkUuqluvhsgw02SM2jOJ9wwglJAUR28HoyHimCQu8f97jHpVSJSa4c8qNpONXJD3UkhtrcR37kjEf9fRHd0vZZH+518qPpyW8auEFyMUxEfgi9p9QL12e88Hjz/FPKRfwYW5coFvNKf6XVdF0MJURbcw7GvKOUmyvmzjQnTzDy9e3hD394arcjYeunv0wyX3J+01ybjA9GCCJGyhADVTqKyKacOjU549oVbu/z448/fh2Dsuv0omnID7iIHNHPD33oQ2kOzJv88M5cbJprmEzJWbdtcjZnDsyT/OiToeZX3zU0F5vtzl2r8LRW7S0iARnq5Ij6NiKupLUhxkQFSpGxjyDapcnFJZoOGUy2+G5R62cEcWYPCqIv+lBvs7nZR/KInBJtSU7Fc8hQBIULaYQgsi7VLQpSyHc55J10N/JOhF2ccOVdIjJ9LhqsjwxDwEhJ7HN2jK0VlrN2yj0FgYJAQaAgUBBYBAQK+bEIo1Brw0qSH33Eya9+9atk+G655ZZLdUbalFikgz7wjEV0hKgP9QikUvQdFcjLTKFDuviteiGRsjF2mJrkh2eJToniq0PEQ5AfQ23uatesyI9c3HMMXEo7g8X4ILp4cb/85S8noySicfyb4lxPh8jFPki0eZIfPKi89YwPZEoU3xROrm+TRAnl9q9tbcIU+cL4OProo5cICURI35U7rn3kh6gudV3UX+gzKHPmhra6rxn5EeQHvKUvqYfTJD+sqzFFXpu4NNs+BpsgP5AD1ry28NwPrdt5kh/kmCvHgMyVoZGK1zen+uZik/zIXav6IHpByhwS/KMf/WiqEeSoX9EfH/vYx1LqBcI6yA8EaKSCtbV3UcmPJklblyX1NiMZ+0ge9Y2kiQXZ2yWT2tZbLnkHV7KQA0Lqnd/ZK6MIcR8ZJjowx9mRKxfLfQWBgkBBoCBQEFhNCBTyY8FGa1LyQ/g/A5D3v553ziCQdrDZZpt1phu0pb2AhbdKaCxDQthy3ZNVT3uRF37aaaelvGj1Q0LZ4xEUvYHwYKQ1Q9G9g6Ej6oMizZMvrN7FoBSVIJJkqHhk2xA2yQ/eLp43JIxriPzoSnuJNgtBj7a2vT9nPIbawLvKiOjDHVkkiiPHwKUQ8zQyZF0InuZJLm1pL+6tz6OuJRPzSOpSW9oLQoABJVVqksgP6S6MQIUkGVgxR4VwS/dSJDfqUrS1UXFQ5I65IJUramjkioDm2kR2aEvMT+vFc7Wzz/hjHOeOa1/ai/eFUTwv8iPWOW94EJFN8kOhVHUKop5ILp5xX73t1tUYbIL8IHO0T4QCEqxL1sS6nSf5ITLOe3LkVr3vIqKszzYZqnZEH75Dc7FJfuSuVRFMZIKaP6IFFGeV2kg2K7wNd+mYyGV1JtoiIoyztSfVg0xbK+RHF8nTR6LU10Yf+dFH3pEvyCtr395qPBAgzVphXWTYeeedl+Rkn7Nj7Bou9xcECgIFgYJAQWC1IFDIjwUbqUnJD8YpEoI3KAqe6pp8a9/Ja2f8KmwpfLlOkLQV5/RbRrcibAwKCi5DKHK5o+Cp1AikhRoRQqAZLttss01C1fu0ieeQYlzPgQ7DlVIvRNpz5ZJHnjVDwG8p2cJ8hfj7vxQZ4b05F0MXASMnnbeO51pqTQ75IQ3Fb7vaLHSZZ6/ryhmPIfJDlIq0jj7cFd1zTw75gQRzr3oRYUjx2NdPIYgjgoP8iSNb6/Ooq88xj6LgaRQhhTtChHGqgGAYB+bimFNeRHmoPcC4rR+fHEQZpX4o/YXR8KlPfWqdmgQ5c8k9zbUJc4Sf+R046aM1GART27ODmMsZV3NEdI5aHk5liXWpfoAaLwqTMoa0AQ5tkVXGTspcRPNIP7OW4NlWBJUhzbB1WQPSSKz/qKsSHn7ra6eddkrvJF9EoEyyTuvGsHfmznltV+/FOEilk66FOEDYDq1bJ0JJwcs5mac+hm1pL+GtRz4jV9VdgEX91KiuOdYkP8jSLhnad3rM0Fxstjt3rWq3dWUO+E0QYFGvAv7kdlzmlMgHRGTsA7EnSaULudI1V3PX4jzui3URdUwQNa7m+upKe3EvkofcQ8bW6+REe+skUBv50ZX24vccBUg19bea9b3qaS/2TmsU/m3ErL2rmfYS+7G1IzWpr77MPLAvzywIFAQKAgWBgsByIVDIj+VCOuM9iAYREmoI8CqFF5vx4jOecwo7j7UohvpniklS3nie/Y2wEKpM2XJcLWIinu05jCbPD4OKQUaRdZwjLx/iQvE3CitlTttEcfhOTQPhz1IlkBdOSaAAU4yFnyNXFC2V+yxNJo5IlffNYGMwUcyc9ILs2HrrrZPCrLAmA8vz1A9xeR/DUog/Bdwfnn758UMXY5URyhCiMO6yyy7J+yjHWv0Cih4DnCKoMKsTCOKzfffdNxnqXW3eYYcdhl6f+tM2HgxF45fTBkZLH+68fRRdWPLQ6ivlFtkjvDk+M9aKciKZGCYKDxpz/UPiSCWJI3FFZjgmlSKOaHISgQv2YeR3dT7mEaLFXKWUM4iEgSvEak4hKIyBY0FFrcAf1l2XU4tghfhwwYOB7DhWURz6JMf+xz/+ceojI1R/m8+MKAbztq9wa1s72tamE45EPTjpQh94060LcznSiLr6NLSerCGGC4JBoUVrGWHJADJ+xtlJJf5v3cHTZeytqbrhjdBSG4BBboxhycAThWOeI1LcHwSa51qHLuvVHNC/GHtGMMLD+rK2nY4RR2KPWafGjoxorruhOR/Y6DsiD07kAUIvTpLqW7fmk3EzD/XfWiYvzae+qz53Ff/0G3IX8YKIIV+RF94tRbDvBKJ63/UDCWhskFh9MrSrfcauay6ap/U1ZzzV6GDgkvldazXexfiPWj3mjGgQcx3R5Pf14r5xCkqcOoUcR37CCpkwNFcHheqcbxBJpG4PsjFOtgpytR6NMUTyIEXNLdEZQejXSSD7UGDRdlpRH3lHtisErg0x3+0n5qJoDmmjZJ013kbMmqP20PrJcGANZ4e1jMD2t/VtDy1kyJwnXnl8QaAgUBAoCCwbAoX8WDaol+9FDFDeH97xsTUQhOQz2oUxN40BHi9FMl2RLhH57Qwj+fbeR8lzL2W3aSxTjpvf+0yb/Zahhrzx22bOvHcz/Chjuf1iqOkP4yj3N82RamvzmNGcZjy8pw/3nLoCnhFHW8IjwtTj2Y6NZRyrs8Koi2uadvfNozHYTXsv7EROIHCMP8JQClcYDdM8P2pdeEfXmul7/phxbbt3TNtjDhv/8Ghrc32dhSda5AKDvmsNx3sZ8FLWmqlTk6zTZl9ysYn7tLcpr6Zdt2PwdW/UHGmTeznP0pccGdr2rGnmYs5adQ8ZEjJUW8lqmLcV9512vubgNY97zBkpU8hfBJYIQIQeosDnyHKkBiJR1F0byYN0jeeI7EEiiKZAUCN7r3Od6/wX6YfAU+Q7rj7yDu5I9Sgii/RF7iMj/VHAmoMEydlFzA45O6RtIls5H+wXhfyYx2wrzywIFAQKAgWBlUCgkB8rgXp550QIUOwUeJMKU65xCERoflsNFco0RZ+im1OnYNybV+7uiFBgiFDgRVApvls/XWHlWrd4b+4qeDq2pWWdjkWs3L9oCAR5oy6StEAyso3oGyJ5hr7v6/cQedckp+tOBA4EjochYjaH+Fq0sSntKQgUBAoCBYGCwDQIFPJjGvTKb5cNAYasqA/1QfpqbSxbg1bZi6JInlBpKS6RlkE5dmKDFBnezqF0jdXUbYUnn//856doD2lYjvfkDY26NaupL/Nuq3lg/NXuQQ4J8Z/kKut0EtTKbwoCBYGCQEGgIFAQKAgUBJYDgUJ+LAfK5R1TI6CugOiFKKI39QPXwwcgQIRIq0tx7rnnprQi6U3bb799CpX277V0qZchHFx+u7QIhSQnqfexljBp64v0FakukdLmHjWBcgp2Np9X1ulany2lfwWBgkBBoCBQECgIFARWLwKF/Fi9Y1daXhAoCPQggPwQiYD0iNOJ1ItR/0OhWIVEy1UQKAgUBAoCBYGCQEGgIFAQKAisHwgU8mP9GOfSy4LAeoeA2hMve9nLUoFC6S5O63CCgyKGTlNoK9S43oFUOlwQKAgUBAoCBYGCQEGgIFAQWE8QKOTHejLQpZsFgfURgThBw8lHQydUrI/4lD4XBAoCBYGCQEGgIFAQKAgUBNYXBAr5sb6MdOlnQaAgUBAoCBQECgIFgYJAQaAgUBAoCBQE1lMECvmxng586fb6g4BCp5/5zGeqzTbbrJyUU1XVSSedlAqfbr755uvPJCg9LQgUBAoCBYGCQEGgIFAQKAis5wgU8mM9ngB//etfU+8vdrGLVf/+97+rU089tTrxxBPT/+973/tWl7zkJXvRqf9+PYZxobuO+HjXu96V2rjXXnst1bn40Y9+VL397W+v/vCHP1T//Oc/qx133LG6xS1uUb3lLW+pHvGIR6T7Tj/99FQwtH4pEnq9612vt8/SS7785S9XH//4xxPJ8Nvf/jadHnKrW91qWets/OMf/0jz2nyuX3/+85/TEbjm+FBfFnpwS+MKAgWBgkBBoCBQECgIFAQKAgWBbAQK+ZEN1eq8savOwS9+8Yvq/ve/f+rU2972tupKV7pSMoTf+ta3pqNQ3/GOd6TCkF1X8/ebbLLJ0q1IkQtd6ELpKNXluroM3eV6v/cgGhwbeolLXKK64AUvuJyv7nzXKaecksb0hS98YWqX69vf/nb11Kc+tXIaShj/iK/HP/7xldoYxv7Sl7509cc//jGRGIqD3uY2t0nPuOxlL9tLiiFLXv7yl1fIFfdf6lKXqo455pjqRS96UfXmN7+52mqrreaOi8KmSJyb3/zmifxQ7FTRU8f5RpFT7Tv00EOr5z73uYmgKVdBoCBQECgIFAQKAgWBgkBBoCCwthEo5MfaHt/q17/+dfWa17ymevKTn7yOBxxB8dKXvjT1/oADDlj6juErImCI/Oj6fZApUixEEizX9fnPf7766U9/Wu2zzz7L9cr/es9f/vKXZOQ/+tGP7iWOlquBxsi477HHHimyw4UkespTnlJd9apXTWRH/TruuOOq1772tdVRRx211H4npjgW9qY3vWkiNZpRFM2+nHXWWSnCxCkr8c5jjz02ESDIkKtf/epz7b75/upXvzr1DYHj+s1vflM97nGPS/0O8gVRpa8XvvCFq4c85CHLGpEyVwDKwwsCBYGCQEGgIFAQKAgUBAoCBYFWBAr5scYnxje+8Y3kcRfmP2S4giKX/OiCjaf9Gc94RnXXu951WcmPI488MkUkrCT58fOf/zz1HQHSFzWzXFPuK1/5SnXYYYdVRxxxxDpEAIx233336mEPe9g6TWlr/1jyw/2PecxjqsMPP7y67nWvu1xdXXqPtK2PfOQj1fOe97wUfRSX/1/rWtdaZ35861vfSuOFLKlHLi17o8sLCwIFgRVH4O9//3t12mmnVX/7299627LRRhslEhVx2rxEWn7iE59Ix2ojgVd7VNkvf/nL6r3vfW+1xRZbVDvttFMhiVd8lpYGFAQKAgWBgsC0CBTyY1oEF/j3ahvw/CMkcrz2syA/Pve5z1UPeMADEokyJvJDRII0C2kSFEiKZV25FMVAKeXNb6aUSOOQ1iDiYp7kh3b9/ve/ry560Yv+F5Ek3UMkzWc/+9neqBlpMa62eipDGIyZaiIbDjnkkEQASHGJC8aPetSjUh2ON7zhDSndKS7Kvzodt7vd7Zbat5zkhzZLvdLmoXozXVh86UtfSulc5vud73znNFesA5EgIjx22GGH/8Lifve7X3WHO9xhDLzl3oJAQWCNIRDkh+gxslPKn/pHe+6551JP7TVHH3109ZOf/KR6whOekAjki1zkIkvfR+SbNMKDDz44yd5FSYGcZLikRh500EHVDW5wg+rd7373ihDak7S7/KYgUBAoCBQECgJdCBTyY4HmhtoM/jCgpR4w5D/5yU+m2gz1z+r3ve9970teJrUbpH6o6/CkJz0ppYBQvr74xS9WG264YXWTm9wkGZX3vOc9UzoCz7yIkKtd7WrrGOs5kR+UxObvvUP0xXve857qC1/4QnWPe9wjeb38eeITn7gUedCEm2H6qle9qrr+9a9f3ehGN6o+/elPp/QI0QrIE4po/Fv7/fs+97lPtdtuuyUvFIXsTW96U3XyySenmg7XvOY1EwaPfexj06tEvBx//PHJc6VvCBV1HqRixGfa8OxnP7uS9kGZ3XTTTStK7Nlnn536JCpA3Ygf/OAHyUgWWeDfogn0T/0T7zFWCBrkgXonak5EXZWvf/3rqZ/3ute9KvhJA3nmM5+6HQYDAAAgAElEQVSZThwZwmCSKRokh/fd7W53W+cRCqDut99+6eQXRT9vf/vbV1tuuWVrZNAY8kPtGFifcMIJqbgpDynS6owzzkgeVXMxCDGfv/71r69+9atfpXdHcdRb3vKWqQaNiJVJUmTOP//8NIa8lY985COT8fGBD3wgzRWf1wk1ZMtznvOcZLzUCaJJ8C6/KQgUBNYGAtLk7L1kErnelA3kt7Q+pMD++++fIv0iqtJ+Rc5wAkirk3K4mq/YK+5yl7tUr3zlK1d9JMtqHovS9oJAQaAgUBCYDQKF/JgNjjN7yne+853kaTrwwAOXohjCAEVqRGRDfIYwoIghH6S4CLWlpDBoGZhR16Et8qON6MghP6KzbfdKO2DA1g3dPnCQF9/73vdS+oFLlAqDdOedd06GsnYjGyiS1772tSupHApwKmip7642fOKdYeCKCKjXMUFcaGt8Fuk6SIk3vvGNKQIBAYWIcYlmkSpC2RXlIaJmgw02SB7C8Pw1nxlt4C3kQUS6RB0M76BcI1eESfdhMMnkooTvvffeidRpRuBov/cj1X784x+nx4u4QRbol6KmcY0hP+pjIZUk3htzOkgsY4I84x11n3fDAfbGVdSHzyb1mIpq0beXvOQlqRv+ra6N8Wpe3mvdiNoR0VOugkBBYP1GYIj8gM65555bPfShD60++MEPpgi6Bz/4wUugieCz99qTo8DyakU0ovGQO8tZwHy14lXaXRAoCBQECgKLj0AhPxZsjPqIjjbyQ+htRBc0f7tayA8Ehz83vvGNk2f+q1/9arXxxhsnzz/l8mMf+1gy4h2zqi4FAkgKQ5MIquNTH9Y2UqLrM4YwZTaKZXoOZRghI5pBJAWFltH8/ve/v5dQ8dsgc0SmvPOd71zynHmPcUNCiDLpw2CSKZpTe4OSLrpFpIZIGFE3TU/mLMiPeEYQIm3zcixp1ocJokvRXkVaEYHmk1QfkVCXucxl1vkp8kukUm5a2CRjUX5TECgIrB4EcsiPINXtC+pbkTci3Vzkm+LXCNw6YRBpje7xHRIa4dokeaVGii7xufua6Z+ejXCvpwbGb5zWVa/tFama/vabaE/8HeSGtniP39uzggiO32tLG5kTffV9W0pq/F6f43ttdbx62/2rZ5aUlhYECgIFgYLAakWgkB8LNnJjyY82QiQ+Ww3khwgFp3BIXRFxIGKFoSpCIrxm+iH/+vTTT09KpWiRvn43h3QM+fGzn/2s1RCmJJ5zzjkptUXdD8Uy/b8vmkQ7pGGoKUGZFdET0Qc+RzpIfZF6NITB2GnaRX7oh7Y0oxx8JnybEi8CY5tttkmvnAf5EYSQ42Yj8gPJJcRcPr3UpUkvJIoooVe84hVpPokC0S8nHpkHirHWvbHGzzvrxsuk7y6/KwgUBFY/Ajnkh16SHdIGkfRS66RRIlhFDIqokzLipCzEgnul/iFKEAXSA5Gu7hXR6JIaKToQMaBe0XnnnZf2RQSLyENELnlJJovSi9Pa6u+sp+l87WtfSxF2u+yyS3X5y18+/Q7J63napY1kIlJfH6QgeqYIR6k+IvOQ4cjkJsEj1VZb9cW+pgaKfVm6a9RBkRrKOfOZz3ymus51rpMiVD/60Y+mOlMiHX1ONjfTMlf/DCo9KAgUBAoCBYFFRqCQHws2OvMkP3h+1KTg3QnlrXms7azTXryvWby0CTnvkKryoiEYohRDURKIEHVM1Ax51rOelRRCpIGID4RCV+QHD5srvFvTkh9qcjztaU9LxIs0F3U+2nCqv4fhHUVaRXhc5SpX6Y0u6MNgkilqHlFcKcyU8rgo9ogAmDZP/4n0FAoy7OdFfngu5fmBD3xgaof2hUJ+97vffeJQ8TjGV9oVJTyuKEZ7yimn/FdUT4n8mGR2ld8UBNYuAmPJD9EZUhdFmrnULEJWBPmBKFeMW9pfnICFQLenOIIb+SE1Ui0rdZhEFYpyRCZIYyXLkCAiJYJwCfIjSGx7DyI9yA97FvnvhJbYJ+N4b3uTCEYyFxkfKafaLsoSCRN1TiJ9ku4QBDHZbf9VpytSbv1WSir57Tvtsf8GlieddFIiUNRy0rfYa5zApfZYRM2s3VlVelYQKAgUBAoCi4JAIT8WZST+XzvmSX4IN1UgNY44XY6aH9IpKEldx54iO0Q+RH0Ihqo6GxQ1CiTigAJHUeSxr6e9bLbZZulIWcQBT1ZEgyBMFEeNZ05LfihUKhWmXu0+0l78/c1vfjMVQj300EOX6oggFijBPIO8W820F8PN06adokm6MKgrpmOmalfND8qouh4wUdi1fpl7FGX9DUV+HpEfYSCI8DA3jF8zXHtMX+PeiHRS6yRqq8R3IkIo3s2UJuOnj+ZcyWmfBPXym4LA2kJgWvIjCIogP0RQ7LrrrimaTrqmWlVXvvKVkyPCPmFfQ0SQyfYQ8tklak1qpd9JCXXlkh/IFe9SbNp+f9vb3nadPdi+I9pQ8XTFwe94xzumounag0SOlJrAggMD+SFtkAPAvtQsBhv3IjZEwmy77bbrkB/2egSIK/YV5A1HBxKkXAWBgkBBoCBQEFgOBAr5sRwoj3hHW00LhIVTWuIEmLryMJT+odgjr5JwWSkdPFRC/0ORmnXkRxz1571IC1EEwlojtLcJBWXuzDPPTMpf5DYjDRQcRSggNep1TcK79OIXvzg9iqfMaSG8TRRMil6EEocB36zPIXpEgTqRHJG2EjncIlCa9R8opQiVqNkhRYSCSoETVowUEcEgdUPKhWfyqHmvz3/4wx+mIq36SMl0IXn8llePYd6FAe+d7ymolFUeu5wrTnuhbMIwrlBQKcOKgNbzyc0NHkYeyvDEjSU/msVN63O1XgQVNk7JUQg22tDMkTeXFBXkTYQDhb3vikKq+g6reK7PjQlyhEEQaS9R5FYkTxQG9pmUGR5QOHTN25wxKPcUBAoCqw+BXPIjIjyax8A2yY9IKRSZEZfoC+kq5Bt5Zf9S2DsIky7UcskPv1dQ234YRa19Zh9C9JJ5Ijwe/vCHp5TSuKTIiOZwCpmrSX4gK8hK8ltUIbnc3Fu8N/pRj/yoR8fEvkJGu7fI2dW3TkqLCwIFgYLAakWgkB8LNnIMNca0fFgGtrxZubtyZRl/jHZGoqNvGarSE+Tc8iQhSeqfIUwY3hQUSo8aFZQbERMiMhxLS/GheImyUFPDZwpful/IbRAIdZh4hpq/Z1RSmBj1yAPKDaPVkbsUvLqRXX8WZc6zHA/rWEAhwvrqtBsGuONQ3SN6gmFKYUOM6D+lk5ErnxlmlCjKnHuEGTvy1iXCAkmEhNluu+2SV0q1fukf+gk/p9MgN1wICSRF9F2YLwJm++23TzhJy+EBU6xU9IQcaX+8B0kh4oSSKNolIhC0iVcPIcSTR0H0jh122CH1rwsDSqpjdimxlFJjknsZh0jZCYOfMgojXj5KuTkiAkNet6gIOGs3EgieUpGEJcMaLjAI712zHZR3/XD/vvvum57tgpdoEp8htHxuXojqMad5GynoiD/9i9QiHlORKOY8/IfID+/SXzjzXIoAQUKZTyJhzIl6qg/vqLkZY+b3MFFc1/xCDIYRkIt5ua8gUBBY3QjkkB+RYkfGkiH+jv2mSX5AQ3SbfcQ+o9aHek9knuPVb33rWydSVq2lWZIf3mufI9u991Of+lSqO4K8iEg3e6nvpaVokyN6EewRIdckP6S/kJe+74r8KOTH6p7/pfUFgYJAQWCtI1DIjwUd4aiiTtmQEsBQY8jVK7znNh0hwbvEIG/Wech9xtj7ciu6R00QyqE2NqvYe29Uya9/J2qjWSk/amw0K+SH8glDl+8VlfPutnvb+hpV8bUzfgPXqNgfv4nq9m1j1fYMv8vBYCz+7hclgzCpR3Iw7hWn42lDJjntRQQGMkcEzXKkfjACkFE8n9Je4hKRI70JmaXGSw7Z0YWLZ4mmcelXW045YkcEkQicknM+yQwrvykIrD0EcsiPOFaevEeC148Tb5If5DDCHaka8hW5jPDwO06OSHsh/6KQKGTtGYqDqhmFXIk6IPWaH/WTZ4KQIP/U7TjooINSSqUrUkqD6EbYqDMiPSXepe3SAyMaoy3txe9EDWpnPS0zolY5XNrSXkrkx9pbK6VHBYGCQEFgNSJQyI/VOGqlzQWBDAQQHU9/+tOrO93pTksFTDN+NvdbKPAiK9qOl/W57+d99CyDwTsU34uCgHPveHlBQaAgsPAI9JEfCAQyCkmBtEYA7Lbbbv91gpRaTxHFIW2RjBHZod6HC1Evmk3Uh2i3KCLqmfXaUlJWpZeIhkPQIi5EDIrWdDILB4B0VkSKCLsgP6IPioTXT7hCbngGsgUxwpni2RwLrqiNJCpS1GGT/NCGaCsngNSfTTbZJJE06pNIY5TqKbpEtGdJe1n46V4aWBAoCBQE1jsECvmx3g156fD6hADlWWQDpXhRohsiDUktEsq54xJdUlPkxUcK1DzHCS6iYqT5LAou8+xveXZBoCDQj4BoCVEYouGkgCo4KgXQMbBBWEjn3HrrrVNKp3TJjTfeeOmhiAtEgvQ/6SU3vOENU0qMNEdRGI549SyRbWojxfcRjSkVEKGBxFC/SuSbCEopoFe96lXTe5AvIk0Qt9IPyS6pK9ohmk4tEVEh/iAiNtxww/S7rbbaKhERoiuRHtqApNBnEYDSGkVTIlKktYgGkXbombBwSbElL9XZIqvVRkIEqR/lWF41mqQoSo9EpkjZ9XvpNLCURoqMhwNyRCqoSyolWQyPchUECgIFgYJAQWDeCBTyY94Il+cXBFYYAXnc6saoedFVe2W5m8jzKfddzRmh4P7PMODVVL9mnhdFnJGh5kjXKUTzfH95dkGgILD+ICA1xh+yF3khIi/qg3ShIC3T/VGrqe2++pHubff7nmwVlYFE8c4gmj2v/hu1khAWk+wP+uS59WevP6NbeloQKAgUBAoCqw2BQn6sthEr7S0IjESA8suLxytYjhSsUnE/ntTwpo6Es9xeECgIFAQKAgWBgkBBoCBQECgIrEIECvmxCgetNLkgUBAoCBQECgIFgYJAQaAgUBAoCBQECgIFgXwECvmRj1W5syBQECgIFAQKAgWBgkBBoCBQECgIFAQKAgWBVYhAIT9W4aCVJhcECgIFgYJAQaAgUBAoCBQECgIFgYJAQaAgkI9AIT/ysSp3FgQKAgWBgkBBoCBQECgIFAQKAgWBgkBBoCCwChEo5McqHLTS5IJAQaAgUBAoCBQECgIFgYJAQaAgUBAoCBQE8hEo5Ec+VuXOgkBBoCBQECgIFAQKAgWBgkBBoCBQECgIFARWIQKF/FiFg1aaXBAYQuAPf/hDdcYZZ1T/+7//W133utetNt5446GflO8LAgWBgkBBoCBQECgIFAQKAgWBgsCaRaCQH2t2aEvH1lcEvv/971eHHHJIdfDBB1eXvvSlq2c84xnV7rvvXt361rdeXyEp/S4IFAQKAgWBgkBBoCBQECgIFATWcwQK+bGeT4DS/bWFwH/+859EfFziEpeoHv/4x6fOffKTn6ze+c53Vq961avS5+UqCBQECgIFgYJAQaAgUBAoCBQECgLrGwKF/FiDI/7HP/6xOv3006t//etfWb27/vWvX/35z3+uTjzxxOqnP/1pihC46U1vmvXbctNkCPz1r3+t3va2t1W//OUvq3/+85/Vgx70oOpa17rWOg/78Y9/XP3whz9c57PLXOYy1dZbb53G9rTTTqv+9re/LX1/xStesbrKVa5SPepRj6p23nnnap999knfGdfHPvax1bve9a7q2te+dmeDPVO7LnnJS1YXuMAFJutY+dWyI3DeeedVn/jEJ1Zs7Zqns5Idf//736svfvGLaW5f+cpXru55z3tW//M//7PsmJYXtiPwpz/9KY3HWhwTc68pU+soXOhCF6o233zzipwdIx/HYmb/tp6++c1vljUwsBBXWvb1NW/suBeZUxBoIkAmfeUrX6lOOeWU6mIXu1h13/veN+ln5SoIFASmQ6CQH9Pht5C//sY3vpGMacbvne50p1Tv4d3vfncyip/znOdUj3jEIyobM4Pp5S9/efXGN76x2m677SrpEvvtt1/16Ec/eslwXsgOrvJG/fvf/65e9rKXVb/73e+qPfbYo9p7772r+93vftVTn/rUdXqGiFC744gjjkjjtu+++1YveMEL0niK8Pjyl7+cxvJ2t7td9chHPrK60pWuVNksjbvn1ckPY28OqP/RdmmTdxx22GHV+9///ur2t7/9Kke5ShiZ56JdLnjBC86tP/N6j/FncA0Zmv/4xz+qs88+u3rYwx6W/sS4z63DjQdr56xkhxo1559/fprnxo58ovSVa10EcufGJLiZT+RBE/dvfetbSV7d5CY3WZNRZObe73//++rMM89MsvZud7tbdeCBBy7JDvvqs571rOrmN7959eQnP7m67GUvOwjvJJghoX/zm99Uz3ve8xLJPbQGusZrsHHLfMM85uxKy74uCLvG3RzjaCoOhmWefMv8ulmNc+yHr371q6uTTjqpesc73lFd7nKXm0lvVovcmElnGw+Z1fgMtW2lMJ6HrB3q62r7vpAfq23EMtrLa/TZz362etrTnrbkofLZLW95y+qoo45axzhCfNiI733veyeFq2k4Z7yu3DISgZ///OcJ54MOOqjaaaedEsHB0Ogycn/9618no9bv3vzmN1fXu9710hu//e1vp+iRpz/96UvpLG1jaOyHyA/P++AHP5iIDzVCmlEoI7u4ELf/5S9/qV70ohclMm9WCkNbx+b1HmO72WabVbe4xS0G8VzptTvr9zP8fvaznw0afoPArNEbxsyNsRB8/vOfT1FETRLNGCNIt9lmm0QOIObW4vXd73437YeijsjC+vXpT3861U963OMel4iQIQymwSx3DXSN16KNzbzm7Kxlzyxw6xp3e/lrXvOaRJ4VUncWSC/mM2Y9zkiPt7/97TMlP1aL3JjHCM96fLrauFIYz0vWzmMsVuqZhfxYKeTn+F41HjB/PFdxdZEfX/rSl1JqxX3uc59CfsxxTOqPDuUam59j2Pqt8WOM3PWud00Gvev5z39+CoMMMsRnDHEpLre5zW3WifygbKn7cfWrX32Zernyr0EWMV7gNU/yYx7v4XnXduOdM0dW2gCY9ftzDb+Vn2XL34Kxc2NsC4888shEiC93BNHYds7r/j7yI/ZK6Yez9MK29SV3DayG8ZrnnJ217JnXvPJc0UMcGPbuQn7ME+mVffasx3ke5MdqkBvzGsVZj09XO1cC43nK2nmNx0o8t5AfK4H6nN953HHHpdoP22+//SD58YMf/KD6whe+UD3gAQ8YTX4IyZWffKlLXaq68IUvnN0r4eyuaXMXZ/WcCHe+6EUvOjOFpA+bSciPSJWhEPMcuaRyIK2a+ecKm8qF5pn0nYgOHkskwEUucpHscYobhe7FOMPKWA+Ndw6msxo/z1E3ZcMNN0xpP5RKeL30pS9NEVB9Rorfutdvx+TxBzbGOec9baD3vftzn/tcWpPaPi35EWMh/WcohWb05Ph/P5jEAOkb/y7DT4qRSCn9GGM8xHrswmBSWdaG19Dcn/ZdY+dGs42IcbWCnATVTAcTTSaqY5LUx1mt50nn4Kx+10d+UJrvda97VXe+850nlqdd7WyOSw75Mc14jcFr2rGdds72ycpJZM+kcqSJ2dBar98v3YUTwn7Tl8o0LdbxzrZ9MWeP65MPOXNm3tjSR2DZJr9y2lffuyfRX/2+bz/JGeexGE1CfvStmWnkxpg53zYeQ3vxrPSVeA+9PiL06A054zNtH/V7Goz75vFQ23Jk7azW0Jj1tmj3FvJj0UZkTu3pivyovy6UiF133bWywBAo3/nOdyoFDSliV7jCFdLtNsfXve511W9/+9sUXaKQpjSJhz70ob1G8de//vWUK055ZKQec8wx1TOf+cxUw0KOPyP9ale7WlK8zzrrrPRvz2bg77bbbkvGaddzFKN7y1veUr32ta9Nyv1TnvKU6owzzqhOPvnk6v73v38yJtUTUNcCYcPghcs1rnGNStHX973vfdVtb3vb6oQTTkh9k9Otdsod7nCHVBdFe5EHUkh81nYFNt6/yy67VB//+MdTbQ9h0p4nKofnx+eiM2AqvLrrefV3RPqLNgvLPvTQQ1sNwF/96lcpFYbnVnG+l7zkJUnp6qr34R3aZQyQBQpOMrhtEsYLNje60Y0SgfLCF74w1SDpMshtOHCCoX7JoWcwGNOYP8bv9a9/fXWPe9wjbUo2dmMMe+H2vGLHH398dcc73jHhYiwoOuaCMY1ivOpMGG9Y+N6cVOgXyaON+mQc1ESx6cnVNw9cfisFjBEDV+Nbf/Zb3/rWyh94mBfuF2EjjJEB/aQnPSkZ4dra9562OdL3biQOb8F73vOeRErCCG7+PPGJT0z9bLvaDABj8d73vjcVTlSrATZf/epXUx0Daw6JZqM0Z6XXwMLYKcIbc18dmWc/+9kpougGN7hBqkvT1oZc2aHtfeMfynnT8KMsGgvRS9YxDBWBk4YR86pvPf7iF79Ic+mcc86pzj333FQjxzgOrdeceRAnKA3N/T65qW+veMUr0vwyfz1Lwde6/BVt0Dc3pKz1yT6EaKxd686/67JVTaA3velNSV7e7GY3q655zWsmjESSGfPnPve51bHHHpvqSNWNt1mt5zltfaMf20V+MJSsHTJKzSb7TV1ukmPGS70Ha8U+QT40MYu5fPTRR6fC1J/61KeSHLzVrW6VZKz9175qDfzkJz9J9ZfI0aYM7Bsve2fb5Xm58jXW6tCeTbZqi3308MMPT/tbfEYvmGbO0gP65LQ2jiE/+uSI9Uk34BDyb/uGfVsIObmIbFUMnuwwXl37nL431wodytHz9lZ6h7o5nlHf+2e1jrr2RbKsLwLSPtgnH/rmuhRe/ZlERhtDe3yfXmYOhUODXnrDG94w7dl3uctdqrvf/e5pjIb265DTQ3I49KDmetZHl/QTF+eif4c+4G/rv2+cc/axwMI8onfZv63b733ve1nRZkO6zSRyQ3+1/UMf+lBaH/bSj3zkI+nfddugT9gG7l17cZ++ctWrXjXJ2qE9ki7gOeYCB529it5jTKSOG7Oh8enrIzmcY6vQ37r20i7Z7NkhN8h8+4GxF51vX99qq6168c/RHc0tzrq2NZRDjI7eTBf4B4X8WODBmWXTxpAfFsEb3vCGpHxHfQrpFQ9+8IOTYLF4hP+GAkyYPfCBD0xKAZKi7cKCKs5pce+4447pFpsXEsDGttFGGyXB7h7PRTpoh+8oGTa3TTbZJLGpQ89hbO+1117JmFb3hLCjjDKakAI2FQLbJbVA+73T5i0a5Uc/+lEyCnhACUwXIkDbETxdJ6YQ7kiGTTfdNP3teTYMWFJsGDU2yEkiPwLTz3zmMynVRd55PK8N72CH/Y3oyfH4N9tlk7ThRt57FEWlsLeRH/pKoaf8IiXMH/2mnMCR4WweMiCMfZAxajv4HqFAuXQZH4qYTcxGG6F8xooyDtsDDjggFYuNtvhOtIvNiZLnGd7XjPzAeiM6KHuMGBsmgsO/KdqUeFfgQQHxHaU15tYrX/nKpaKwXe9pG5fcd8d6DSJqSBY0DYCIFFIItW6oKnJsI4UtYky/kRs26y222CKtBQQRsirS5hjkNmDkS1fh2Hh/n+zQhzHjX6/5gaSxlmPexFxEyjjauS2iKWSVApbGy/hR2Kxt5Jv+jVmvffNgaO6b20NycwyG6je1zY0u2aeQNeNC/40/GeYUAXLWWtW3+pzX3ra0lyYpNWY8+9bzIh3BHev+Ote5TjKuXIxwpAZS6CEPecg6xU5jj7z85S+fxpj8c5Ex5mUTM6Tdwx/+8KQcq59SlymM4jhNZ0gG1veSrvHqkhs5z87Za+3LZGO9mDZ5++IXv3idz/rkWdecpVPYM4bk9BjyI0eOuAdxhchBgGgfuUN3sFcMrfUoXN4cd/pBHD/fjPyY1TrK2Re75oQ2DcmHvrlujxgro7WFI8zv+vQy+wq9gdEWupX1SCelD5BfOft1jv7a10fGKD3SnsmJx5mmDfSWxzzmMUln7RvnofnHoUIX4oggZ+J5+ozUGEq1y9UvAqsxcgOBp+90z/333z/ZAtq1wQYbdO7BMdeG9mJYkiND+krOHmke0hs9L6JDrV8RIPa0vvHJ7WOOrTIJxvBi83AK26/pyOQIHZxOm4N/l6yNiJe+NTSkZ66l7wv5sZZGs6cvY8gPnvVImQhhw8C0AKOKOcUuvOhhmPKyiwxoGtphqPAo8tyGp5ZS4RkEE0aWQBHNEIaY7tQVKQo7T+/Qc0LoICvqdU+afWk+P4zxaK+NTtsQM/pt40K8dDGkMOapl3ZUPyo4lDsKoRoOk5IflC4KMwP91FNPTUZMW9rLpFO6jfygEPlz4xvfODHpIgdEDbTVDuGdMJ6KuEaxXYqriA1RF1tuuWVS/ihojASbkSvmDy+C6A1GKoHP6K7PlzrJQPFHfmC7zVWEk38bI4ahTa+LlPA+BoqNNorFRji7z4NMCTye8IQnLM31tg1tDPmR++5pyY9oJ0VcZExcodjxOFJgbPYIJEYwJS7ID2OFXLOWGa2UO56HrivWVp/sCKUjd/yD/EDgaav5x/Nz8YtfPDWDJ4gS2lXLJog35EgY8uaY9Ymk1dcx67VvHgzNfXNd9E2f3BRZoJ19GAaB1EV+dMk+vxNZ97GPfSxhhviKuUDJDnyGFLa6QeeZs1rP86zJM1YedkV+mIfmmj0ODkhde0HMfaRwGLf1dzaN4CY50LYv+f2QDITZ0Hj1kR998lWUUc5e20Z0jCU/uuZsrqzMJT8o/zlyJMgNhCkCRBSjfc2acQ2t9Ug3ziU/xsrFaffFrjmRIx+65noutm3vztHLotDwhz/84SXnGXmJpBIFYt3l7Nc5+mvI4bb1HJEO9kue+dBdeNSD0OoyrsSFhAgAACAASURBVHMwEgVm3jVP5stNe8ldM5PIjSjiq9/IinBOijgcImWG9mK6Gz1lSF/J0TOQH9ariGeRH3QYxFFEr/aRH7l9HLJV2BKTYBw2iajcpl6T27Yu3TFnDY3dK1fz/YX8WM2jN6LtY8iPIDo8vrkxEcqiKpongvAiUsYYvWHURvOw445exfDvueeeiSl2+ZxigeUM8qPpMaorUozunOd0kQux+YggoZgwwmxY0guC5Ig264+2+pz3J8cA9CyMc3PjairTk5IfDHR48Bra7KUn1E9/GTEdWm9ttgtxwVhDuEiDEIpH2RC500YADc2xMLRtSM1TFIyH8PDAro1QaH5mk+NtQcjYbBBLwpSFSIbx0Bb5EZ3nZTH2olvMRV7Meo2Nts1rWvIj993Tkh8UWQZ+Mzog1rPoFvOVYhDRTzxoMBX2SVkxtxhBCvOab33e+TYFtvnZ2PEP8sPfZI4Q+vDEwxF5oZ0ifdpOJzKWoqS6omfGrte6l6w5D4bmfo7cJJ+QEH3yN5f86CqmTPFzRLZQYMqgdvX1qyko6gad9CHE2azW87Tya1a/76v5EXsIDKWUIQSHjO+mEUwJFVmFFBb5EesCmYuMiytHBk6qYA89W4RXzl47S/Kja84Oyekh/ANP0Tu5ciSiEUTKMUKkfsY1tNbr41ePXusyusbKxeaeNnZf7FsnQ/KhC+sx2Dbfn6OXkfE84qKL6YEu0QRkO93ResrZr8fIYfO/LfoNCepdSCgylA6hTUPkxxBGnDjINpHHTTIhl/zI1S8mlRuIQamjHA/SNJBJ/j9Efgztxbn6CryH9kjzCUHNUeKyn4rY5gjlQOkjP9yf08ccuTcpxn1jndO2Lt0xZw3Nag9dDc8p5MdqGKUZtDFnw84xYGLzyA3HD5LDRiLcqq/Q15BACfJj6Dl95AIcKJkiDxjwIk2wzfVIDW2ub8g2XLmdPL99BUMJF/jMg/ygAIpk4bliuEZRI/nhPPRjij92Tac23Gz0SBbEi5QWtTgog4iQ5jU0x2LzZ5TPgvzwfmGeIjiQVYgq4xMpUnWlEHlj0wucjBFj33wUMosA4XmoK+A5ylSTZKm/p40gsnnlvLu5gYmq6is021RKu9Zpk/yARxhj1h8yUpoRQlJ0iLnG0ynCqO/KkR1jx79JfrTNm742DSlcY9frLMiPPrmZg2Eb+VGfG32yj7IudYmSLawa4dc82rw5560vV0Tz1Q35IKVmuZ5nsNVN/Yg+8iPWu/URx8YPGd9tEQD2IBGFIgnJLYYcorlOMA4RFG2RH83x6gJj6NlBfgzttUN7dkRT9smzrjmbKyuH8A8M+uRPEyfv1jfjZN/3dxT5HtrncskPe5W1KwILKTPLddS3L3bNiRz5MER+jJXR0ZYhvaxLVtf7krNf5+ivffNJPTVEi8hI+4H1OhThkzPO+hFG+TTkR+6aGZLzbXOETsy5GammIrhzSZmhvThXX8khP4LAEI2j5t8HPvCBpL/Tk0W3NsmPGB8Rpbl9zJF7k2Cs7V2Y5ratS9aGY7lpn0y9Ya7SBxTyY5UO3Nhm52zYOcp3W9igtlDe1AHhgY3KytHGrrQX39tM3C9fekigdKW9NJ/Tp0whPSj+0iSG6mGoh0BgMgK32267VoO/Pg6MSJ7QtrQXYYKMDsbG2MgPGxpDXaGkqKkSOZRC+qWKUJ6mvZrtQnZ4Z6SBeCdGXXua5IV3hwcLvpH2Up8bwoYVT7TJtKW9nHbaaWmTMheGlPN4higY97uQNEL4kVnaXH8GIx8pImdSP4Ws19Mh6mkvNtitt946eTYQIkOe8a73tBFSbeGfbe9G6NRTG0TF8D52Fa1tKmyxTs25trQX5FWMUaS6IDoodaJpeKCkVlnPat8oftl35ciOIBRzx38o7UV7EDOMSHVtmpf2Iwdt+nUPHuWHwUHJHLNe++bB0Nxn5BiHetpLU24qjDzk1fKbpnJTnxtdsqUtVL+e9qLgLWOaTKzPeQYR+RwyoK7oRzpS7ngOeaynlV+z+n0f+SEiQJ67qCjh3tbRkPHdNI4URfzoRz9aqcPieYzqttOmhmRgG/nRHK8uTIae3ZX2MnbP7iI/cuZsrqwUSdok8bqMt7a0lzY5wrnwta99LaVwGif7VuyxQ2s9dKAho9hpHHQM0WnaNYt1lLMvtmGTKx+Q+21Yd6V0DMnoMFSH9LK2kH2/DVlOfuWQHzn6a8jhZuQHQoneY78OPaWe9kIuxL5dr+3SHOdm+mZgZM2pDyfyki5MR42L7sLpNBRhkbtmmrpNjtygg2pf3XgWjUMO+luaOMdJW325ob3Y/igtdEhfQWgM7ZH2GXt77PlBZHI8cHa52sZHrZXcPor664tSb0t7ycFY27rIj9y2iYRu0x1F6KjXUk8da66hWe2hq+E5hfxYDaM0gzYKU3N6Rnir2h6ZY8C0FS7yLBuCkHnhZW0eb8XT5EnKI9aOUPwZWUJ9GV5D5AeBkvMcyqWUleapJDYqHjvvYvzybvnTdVRvGIW+b6bFdClXNkBpNYwcm1wUPJVrb4PAlscmre9R/LVviClihC0iJuoduD+Mfac4zCL9pWk4GQ/FIo1ZeL1swqJQKGvNK4ps6ivlQMHT5tywATC6FZx0eoqLkau4HVY+FMwh5RwOPHKEecwnpAX8ESDbbrtt2qTVRdEPCjL8eb5txDYHuAb+lFAklw1SFEmkV+SQH13vaaZ/6WsYrkPvZnDCgseLAm7TFrbZVWy3aYDFOo0CYuFRFsZNwTCOTqsI5RMRZH6FQRd1aqQ0aMPQEck5ssO7ouBbzvg3C54qeIfokyrgMg/lR4vMQoA0ryhAHPcxMF1koe8YrmPWax/5MTT3EUgKsNWLrzbXRo5i5zfhwW6bG12yL9Z2vW6JeU4OUuJcQX5R+pFGlEH7hTkXkXFNg27MeK4F8iMi7qTYRcFp6YFINDIsp0istWW9qb0SIfzWV/Po9yEZiPyIlNKu8eraV3KenbPXWkvWRRhEQQ7BqW4kTTJnc2Ul8juH/Aj5MyRH9FvOvULpZAYnADkj/dOeNbTWQwdqrhXvt2Y9X4Qh+UYeI5tntY5y9sW2OZErHxQB7prr+jCEbdu7c/SyKNYYpFzoIyHL7Y055EeO/kqfautjRAxob9SeioKn1jFHjNNuGNZ949yHkXerV0F/DEeXvnsmgmqI/MhdMxFFPUZuNGsQxVqHO13WeqdftTl9hvZi+hYCbEhfydEzYEBPiCLn5hy9UzFffUDOdI1Pbh/pi0Pkx6SyuYvoym1bRGQ29QN2CX2nbw312SFr7btCfqy1Ea31B+NMeaVUW/xOVlG4ksBj0DOuHGXpQlzIu8Mu8/KKVFCkktFd/4znnGHGqBRSxmCl/CkoFMdHdkGKlZZmwphjwGgPw5W3WTv9H8OPJEGIWMSKn8Zn2ksJ73rODjvskAQcrxIygMHhM56VUCxPOumkZBzrt35otwJXQhkjjDHaj7hgdDpiUD9zLlgrtARfERCUGxExDE7vhLNcb4oU40shyfo41N+hL7wAxsClnoVNUF+MrQ2YEckTFePqWWHU5rQ37qm3y6brOTwgsFTzBCvPa8JjafPuOl7Uhsg7ICfefEBIMLJ4z3iN4qg3/TeXXOqkGG+GmDoC5pt+w40S4t3Gzak/8Vmc2GHs/NtpPsIbXcaKciSqiMeO1xoRgTxDdkROaNSLgB9W3CbujxMd5PJT5mKckGnIHJte/TOEiU2u7T1t+Oe8W4g1ssbciygVx2t2HSVtDpvvXeuUh1/7GV365Mg+J7vUL2PkCExjx5gITx5yqV40uK1PY2QHEoaC2DX+5ov5UB9r65gB7ndxEhTlzdqytvvmu/khWsm8dC+PECUSlpS0ofVqDVKwc+ZBEJ1dc58C2CU3ydJc+Wsut80N8rNL9lH6yQrKM6OdAm/+I4bgav1QuI09JZaMosy7h2zUtxgX64qCztgXzdU3nrnr2RhPIrfGyLihe2O/RI7CQC0BnsyIZFQnhfwht/wxf/rkuee1YWY/gbVaAeSoMfAchQSNDRIqRwbGumgbr676PAjz3Gcbj769Fp7khKLR1qd9g9wmDxHc2kfu27PNv7FzNkdWeidyoin7mkRSfU/vkiPuYTTZbxkI1goMECGcJmQmvcjcR7Z27XOMq7Zxt/+T5xwHdBx7zi677JIIleXcF9vWQY58sBakvXbpLtGHsTJae3L0spDVZJdxEGngQtaSfbly2u/75HCffmad0sPoGHQJ+pA1zPgnQ8lE+sbQOPdhhMDmcKL30EM4JMwVRrF5E3rwNPqFPWSM3PAuegbynFwk/8wF64RjUJQKXcGfrmtoL479sUtfydUz6Hl0cA4uc4M8oh9Zd7HHdI3PUB/p9KJmcmwVJ3eNwbi+X4Seay4h2sfg3yVr6cR9aygIxaF9cq18X8iPtTKSK9APYYAEWpvXqqs5NkjKXqScTLrgJnkORhgbjGGOqATtZAzxviCF6iSHdxDsSIqhsP9mfwlyhhxPzCzqcazA8KZ8ZONjrMaO89DciKN49Ysx0HWEat88ihoelGTGbduRvvEeZEJTIW6OkfGOZ44987zvPW19yH23DVEl9EkwivcOjYX7tB+OMIq++7+1Peka7Zuzk47/pL8bWo9D349Zf0N4D32f+65J5kbbu8kpynB9DcLD+u+Kimu2cdJxye3rWrkPrshjpDxiNzCnsEZYu6OHeenGXGPHa8yzh/ba+F4fIv3MftEmjyeZs7myckyfZjVfJ1nLcIKPNdfUDaZtV30P69sXu7DKlQ+zlO1j9bJZyepJxi72SgZwXXdpq7UzzTjX15y9n34zRh7nrpmxcqNNFuinP22Rrjm6T/OeScelru/4N9lqnfm7La2wa3xm0cd6n8Zi3Le2xrStT9bOag2NkbmLdm8hPxZtREp75oaAMDACr61eBW+GSBNRBELTeTl4OEUT8Hw265jMrZHlwQWBgkBBoCCwJhGQ/mE/Oeyww/6rfk8UUxTe3FXbZ02CUjq1XiOQo5e16WzrNWil8wWBgsBUCBTyYyr4yo9XEwJC3YT8Czl2wkd4uJ3d7nNKqfB/BUuRIUIaRX1EbYrV1NfS1oJAQaAgUBBYLAQiJFm0jfz4SE/h2ZX6iXhXa2K1RgsuFtqlNasBgRy9LAour4b+lDYWBAoCi49AIT8Wf4xKC2eIgJQb+XqUTAompZOXDcmhgJycODm/6piodeDUj7EpEDNsbnlUQaAgUBAoCKwhBKQ22H/UKBCWbX8R2s7Au+ENbzg6BXANQVO6sp4iMKSXraewlG4XBAoCc0KgkB9zArY8tiBQECgIFAQKAgWBgkBBoCBQECgIFAQKAgWBxUCgkB+LMQ6lFQWBgkBBoCBQECgIFAQKAgWBgkBBoCBQECgIzAmBQn7MCdjy2IJAQaAgUBAoCBQECgIFgYJAQaAgUBAoCBQEFgOBQn4sxjiUVhQECgIFgYJAQaAgUBAoCBQECgIFgYJAQaAgMCcECvkxJ2DLYwsCBYGCQEGgIFAQKAgUBAoCBYGCQEGgIFAQWAwECvmxGOOwLK349re/XZ100knVeeedV93jHveoNt9889Hv/fGPf1ydeOKJ1U9/+tPq1re+dXXTm9509DNm9YO//vWv6VHlWMBZITrb58xivvW1yEk9X/ziF6vTTjutuvKVr1zd8573rP7zn//812f/8z//M9uODTxtkdZIW1Ph5kjnU045Ja2d+973vtUlL3nJZcVoNb+sbd4t9xwbi58jVslL4zyr06ucVGIv+OY3v7m0/hYdh7G4zet+4/HBD36w+upXv1rBbJdddqlufOMbz+t1M3nuWLkxZn+e91ya9140E4AHHrIa5c40uMx7H/33v/9dnXHGGdXvfve7dZp5mctcJp3yd6ELXSidxnT66adX1qvrohe9aDqR6SIXucg0XRv12zHraNSDR97chVfbY655zWtWV7/61dNXf/rTn5KMW+17w69+9as0Jy5/+cuPRO7/bl8Lcmjizi/YDwv5sWADMs/mEEKMxQc96EHpONehs9P/8Y9/VARenVwgiL///e9X++23X/XoRz+62meffebZ5M5n/+IXv6juf//7p+/f9ra3VZtsssmKtKO8tBuBsfNtLJaOjDz//POrF7zgBWmDffnLX56UkuZny02OLcoagScyCDaXuMQllo7QhNvvf//76sgjj6xOOOGE6h3veEc65nlRrzY5tJJtbZt3Mcfa8F7Jtno3Gf6c5zynOuyww6r3v//96VjvWVwMAkeCP/OZz0xKofW33GttFv1YiWe8613vSkeuP+UpT6ke8YhHVNe73vWql7zkJcnIqq/VlWhb1zvHyI2x+7N+/+Y3v6me97znJQymmUvkr/lYN7bIQGTv3nvvnaX7LBLu0ZY+ubMc7fX+P//5zzMlUKPdK6FrktWO2EWy0GfNF3vipptuWm244YaJJDYXjzrqqCQ7n/jEJ1Y777xz2isveMELLgfk1dh11GzULMcs8DrrrLOqBz/4wQkjeG288cbptdbdZz7zmeplL3tZ9YQnPCHp59/61reqPfbYo7rJTW5SvepVr0qybTVe9rmHPexhycE2jc2zFuTQahy/tjYX8mOtjGRmP7773e9W9773vatXv/rVg+TH5z//+RTh0VzslBSf3e9+95tKEGQ2ufU2gvalL31p+u6AAw4oSvc0YM7xt2Pm26TNoDD/7Gc/W0dhbvts0udP8rtFWCPa/Ze//KV60YtelIjKJsGB9Hj729++8ORHlxyaZFxm+Zu2OdaH9yzfPfZZogwQH894xjOqa13rWmN/3nv/Sq+1mXZmGR7Gm/yoRz0q7b8UagoxY51x0bVWl6FZ2a/IkRuT7s+zmEucIZttttl/6TfLsRdlgzjFjbPAaJLXMwBf85rXVE9+8pNnrm+tpK4ZezVMmo6A3/72t9Xhhx+e9NxJIqUnwbn+m0nXUTxjHmPWh5f3fuITn0iRpU9/+tMToYl432abbap99903ybnVdnEeIHTMe0TYNOSHvq8VObTaxrHZ3kJ+rPYRHNn+MQsPqytMehHJj5HdLrevEAJj5tukTSzkRzdyP//5z5PBy6hareRHlxyadL7M6ndt864P71m9d9Ges1LG2KLhkNueLmJ0tcydHPIjF4vmfdPOJYYKeXfXu961kB+TDkLH777xjW9Ub37zm6vnP//5Myc/VlLX7DLmEQeveMUrqoc+9KFLKRwzhnTuj5vHmA2RH+TY61//+urAAw9MaUKr/RIxxkn02c9+NvWpkB+rfUT///YX8mNBx5E3yEYe4XezamauMSo3DVPbltoy1qsd4XLCChctLBqz/re//a269KUvPTqUUaimMNCu3w49W0glL6ANIhjxeqhuH27xnXmBoJIPfPGLX3zUNIn2X+pSl6oufOELZ/127LzMnW99Lx/CcS2QH/NYI+aX6Cibdltqy1gjZmi+D02gCJs33+tyoG9O9cmheF+sozHzeKit8b22xRobMtSG8Pb7Lgz62tO1TqcdD+8ckkE5OHUZrPOY0zntWYR7+mRW2/6ZM3f0q28+Lle/x8qNtnZ14TMt+fG5z32uesADHpDkXTOtd+xeNIv1NemY9Mm0LoziN1ILZl1fgZ7D800n7UtJMq5wG6O3zlLXnGQvaDPm1XdAfIjQUk9s3tckuA21KXfMhp7T/L4NL/rnySefXN385jdPc0Ra35577jkqzWVIzxvbzvr9k65lKdSine54xzsmEuxJT3pSNvnhnfR7eol9n47tz1g5FDrDLNd1V9umwXi1/baQHws2YuppCK26853vnPKp3/jGN6a84Cgs+ta3vrXyh0Hzvve9L9XfkC8sbNDisDgjr85GcMwxx1QUAgXVzjnnnIpQ93wMflfNj3e/+93Vm970piTMbnazm1WKF3nmYx/72OpqV7taCmXDfu66665pUV/lKlepvvOd76TcSRvzFa5whYQq5Vc73/nOdyaFRFuxqMLgCDoehOOPPz4Jljvc4Q6VEENEAsFZ73NziAhaoYj6oD0UHUJF7Qfh3T5D2shN9G/Pu8997lPttttuS8X+pPN4/7bbbltd+9rXrk499dRqiy22SH2C72tf+9pEimiHoliwkMOoHwQio1K/Fb8yRne5y12qu9/97un5xu2II45I+CI1/Lv+fuPiHdp8pzvdKRXUOvjgg1MINFz7cIPtl770pZQv7l4bzaGHHppqXQjN6yKXvv71r6dUp9ve9rYVbwCs5WH+6Ec/SqSJIrjHHntsqgdwq1vdKhUx9B44XP/6109j1zcvw5Aamm+f/OQnk1JhvpqrvHTwfepTn7rOZ543hGPMiyHywzygsMmfhZNCvY985CPTJqRegfl0u9vdrnrMYx7zX4XMhFAfd9xxyei47GUvm3LGhXV6JtzMqdvc5jZp3v/kJz9J4dbmjPWykmtEX81veJvH+kchppxErRzr5i1veUtaKz/84Q8714q50jff20So38iTtvFThBXGvMY1rpHmErnF03fuuef2zqkhOUSGvO51r0tz+W53u1ta51I6KCltZJ55ljsPKOS8VwpDW8OwsoatnygYWp93iub14W1Nf+hDH6p+8IMfJFn3kY98JP27Li/h2LdOzb/HP/7xqb9jxsMcIBvJYjWfyKUhGdS1LZKb5I0QcH/IkjPPPDOthTCKhuTXgm25rc1hOLzhDW9ItXHUk5LOJM/fPItCfm0/HJJZMQflxl/3utdNe+uWW26Z5GvfWjUv5Mzf6173SvKKnCW7jIE13LdftRW41Q41Rn75y1+mPYO+oY90BXPjBje4Qdrv7VPaanwf/vCHp7k7JDco1s39OaLO+vZd7Qw5ah+CfY4+YBz++c9/Jpnynve8p/rCF76Q1q290h+1GjwnjI6nPe1pSd516U1964sH+GMf+1hag9aj+mkwoQMYE/sLg9lnbVd9LcKR3qQuArwPOuig1I8hmdbc74yXdrm233779O+6LmisjYc9gb5gDily/eIXvzhhxXliH4t9odlubaSfkB1kOb2BTFT/IPppXEUXko/WB93slre8ZXpXn2NlSMbn6ppj94J6H5vGvP3SnPEHnmOuWItf/vKXk8y1FhRPtefd6EY3SrVF6jpaH27GalI911wfGrMx/erDy9puS6+xfp/73OcmvZKe29wfjj766FRD5VOf+lSaT/TOT3/600kHJe/o8nQWc4TuEFjEZ1e60pWWnt+lt47dK+v9tI/R/7baaqukxygXkEN+2DvIarqOMdenF77whUs2Qa4csq7VZqSLq5vCTlAgW/SJtlm/9FDY0e+sebopOc6m0Vaym1yyBnffffe0HvvaNumcWI2/K+THAo0aQclwIkgYsjZuQtO/GZ4EgCsWj4XlOxsSJXSvvfaqXvnKVybhEXlqFo7P3GPBWAgY2VCCu7of72hb7LFZUFYoiJhxoW6MPZuqYkguihRFg2JA0YvCexbnIYcckhQFGzlygJJlI42wVRv1UIGkNg+UzxSQI2gpJtpIKdLvKIyKAEI0CI19yEMekhQORjghxYAiOAJPm7k+2EgoKPpI+CA+eEIIHsqLPmuvMfFuxg2F1LPkP2qLjdH3SAX9rZMVMOIR9/w+3GzIxkQ+JUxd3u/3MG0jPxAcxuVZz3pWwrg+Vox5l9/BiULNaPVsYwMXQnxoXo6Zb+a39+64447p+a6YUwyz+GwIx5i7Q+SHvjEYjBfiCglkM3MZE2vDxtB1CobxQ2yZG9psc9t///1THitj1EVBNL+03fsWZY3ABvHQFfkxtFbCe9Q335syBNbWDCXF+11wsaaNaRQjRHjlyrqmHApPOSMmlCrPf+ADH5iILcp82xXzwHeU9ajaj+zVXuvPiVjWeMgt96opQ2ZoB/LM1TXv2vBGDCNOzTNzR/vNxw022GBJFuasU2Sz340Zj/qeEbWehmRQG3YMdAYS8hphHeuWDL3iFa+4NA45cn+Btt3/akrMecS5elJRzBWJH/tDV/tzZFZX5GTXWkXEWacMCfLHZW4iwMnsjTbaqHO/Ymx1yTWy0L5Fjtkb3Oe5HBL2dYSBvdp4G+OoeZCzx2pjc3/O2Xen0Qe809pjdLfpNzl6U468I3MQoSJjyQSX3xkfxKs9v++K/depEUhMRIHL3k6HGJJpTbnDcUO2PPvZz07GTYwrOYXQN650P8YmnQM5gvhBxMCr7jDrajdyIfa6ZuQHuaDf9fmpkCjyjL4Bq74TpqbVNSfdC6KvdfKDDmUMEMVknL6OLdJJdzQO1hb5wfCEBycDXcO+Q0fIxW1SPbdvzKaRv4EXwt8+L7oBgWH/bIsKas5XDlBEqj2X7KnbLoi1OBmGPmW+Ij9C14UFo7/+WZfe6jeT7JWBjXbZJ83t733ve9nkh7a5P/TYsHsQPfTbHDkU+vTZZ5+9DqbIDXYFm8mpRPpHRnMoIqjZMGQ5nJCQ1r05jRzh+Bpq2zTzYrX9tpAfCzRiJryN0IRn3BK6IUjrkRqxeKKicl25DSMhqiwTTvUctdyQq5wNSTRKKE1N4zUMRII/FqZ22nBt0hRJi5NgFAXg/xEx0mew1Yera1PgmeQBEskRSlhdYNrcKHchQAkIwpvnHoEE9+i/DZ23Ly7ChQHz4Q9/eEkRjQJ2okAoCBhr3iH9ZBSEskOBNBYEKiOC5w0jTtjbCIOxZRx14Ubo8RAhUSgXFF9RCQw2pFdbQammQti1KcJTiF+MTfQ5Z16OmW9tREfbZ0M4RvtyyA/3GjsKibmxww47JIXVZs1TB8euiwfD2FEYzXeeIWPkc8aC3yomSbGJkzSiPyu9RobIj6G1kjPfm7i1jWVTacmZU21yLd4V8w0pFx7LIE6ND09LV+g3GWTt8Krw6iBEKFmIEwqFNWwdMUwiZzmeLVqDZ9ZYjyE/ovAb7xbFOEhZ8yaIqZx1Osl41HGskx9dMgjJ27xCgeN5YjzVj/urZEuLhwAAIABJREFU44Cc6ZNfTdmyQNtvaoq9gIfxAx/4QBoXJz+EAkmhrROnbW3PkVljyI/AXeRhfY+kFxg/8od3umu/GsKX/PvoRz+65BjwPEq7/pORDHEOmMc97nFLewtchuRG7Lv1gso5++40+oB35pAffXpTzvqKMeFYCvlPHiH9kFRDR0nH+DOGglDQ9lyZ1pQ7EUHGwUK+hKzi9a4bo0ESmEt0E3IQUZxj3HfpDLE26DTGur6PMkoRLoxYRGLXNa2umYtb1/tjPDgwePfpV6L0FPQn6+39Q2Naf3aXjk02cELRDRmijNIc3CbVc+dNfsQaZ3SLIKITkwtNB1xzvjZ1gTZ9oU1v7/usTW/NWctdcwJZxWlsfZjTfXO0+Qx2hXXnj+PL6fL2TafisHly7Le4h4PInIwrbAlRV/ZZc4oOFLpM9JlTT/RbOPvIGet8qG1D+8Va+r6QHws4mhYeYULZMnltHvUc1raF2PzM/QRt0wMyS/Kj7qVvCjDhWIgEYehSQuLinRXSJiTQd23G2bTkR5MZrgtbmzBBwMva5g2PdnbhpN02dUIxjviiVMCZEordd9l4hD4KVUNqEDpBTDG6GWdIIRccsctIFu3qw01oPcWXUNRGhItIHh4+YbhtVygH3scTE8a8lCZYxMY+lMvdNy/HzLdc8mMIx+hrLvkRHjGRLEgMHjNeVV6zoasePUSpREJRfnlxGIthPMeRyzl9XI41MkR+9K0VnpPc+V7HL4hPWHh/eM7JtDAW4v5JZJ3fWk/WSfP0ElE6wnCRvl3F1uL4QKH+5r+0jTBcEKCikpCS4bmpzzMhvEGajiE/PIOhIPWQ0WENWpf+H3IoZ51OMh7e3ZRnfTKoLUw95rPow6Z3r46DCJk++UVhY5zVLwQxYnERrpgbQtWDQAtyWxvJ3aGrT/b77Rjyg8xihCHoyHmRQi6fO6ZapF6d/Mg5xa3e/rrXFVFrfiHieWCtDSRIndT12zbva9dnQX4wkHL23Wn0AW3LIT/qUWRNvSl3fZEzxoM841W1H4i0QKYOXV3jnyvT2uQO0lFfOJLoG2Qt/aS5Vs0b0SrkLs87ci/n6jKkQ5cgc5vv6tIJmu/LIT/6dM1c3Lr6GeNBLgXBSD6ar/Q60V4iFOKyFk877bTkBImLzKQHiCjt0h2RK+aMiCFEFVIlB7cu8mNo714u8kMfojYGYnGI/GCg05MDV1GR9lxRMgz2uCaRM/Wi7rlruTkv7NMcZKIrozTAGPJDNCtCwvqik3OIcbCJ2qNr59hvSA3Rq037rbkPwz0i7jlvRG3TI8xDuin7o67jDrUtRxaslXsK+bFAI2nREeQ8JDYS3v0It6orNTmLZ4wx2gZB8x1Scly8qWMMOwu4aUTU3zeNsjPJpjAL8sMY1cPumvhRQISwMrAZWCGg6kcDG2tGtHxcCiYlkbCiQDEehnCzsRkjRlt4/7rShChGnu3+SO+JnNSItgmltu3o05x5OWa+5cwf7cnB0X255Id7YSWFDKFog7PZyrsfuuqGKfZdnr7nwE8+Jm+OaIIgknL6GOTH0FhPs0bqv7URmzeUE+3MUS4oEEPzvQ07RghlRvSEd/EIMRyjdlHOnPLcLjkkYsI6GUrfa2ubd5Ovxkz6mfUXhkvfmMByDPlRx5tBgpCJlD/zpim/ctbppOPRppB3yaBIW6xjN5b86JrTPJ1kVv1CRkpBXIRL+4S7M2YjYjKwY2x01XKItufIrBzyI+YOA0uEB0W8r9BkrlOjiXGdqCTHkCEUZ/VuEL7kpBD1eqRPjtxo7icrRX7Ar1locIj8yJF3ddw4QuybDL9Io+uby0Pkx5BMa+530okYk/akSGFp2xO1iaOGLkBXEHk6lJIS/Wga0voJW0QAvaZtfk5KfozVNYP8GMKta0yaNT/CgGY0wuc617nOUnqZZ4i0tfcjfuKCh/1IHYoh8sMzralc3CbRczkuusZsbGH8Jm5teNlL6rpFU8dHiof8ch/dQESFSCk6mXkZtdLit5PImSb5kbOWm/1DxlhHCK8gm+nq1jgiA9kcY901p+zl6imRp6KfpBIi1vw+x37rmtPNfZg9Ji2R05R+IYoPcQ1f0R90HDZIpA1pb1/bFmEPXq42FPJjuZDOeI+ICLUFhMOF4lVPe6E480gRus3iO80FFXUKopZGvD7Y5yjI2dWs5vModTy4mNAcw64r7cX7eFcJPkrWNIbdpJsCIQyXJoFBidBHil7XBtYWSqdPBDqjmLCkrO60005JGDH86mkvCmISroR9jLGNQ19s3mqLELzNtJfALYowIVeCYbdJC0sWrl0XcjG2UYyK19WlcF/bCTVdkR8581J/GE058y1n/pgjQzja6OShjyE/Il9b6pKNQ050ztnzMZ8pe1HU1FwQGonRF8IsTDyunD4uxxqpry/zhTEj0sW/c5SLofkOi+ZljiI9bLo8izZba72ehpIzp9pkXcgh6SmMtXraSyj3xlhUWd+4BpklYsraDcMlxoSC2Jb2wuMXaR9DkR91vCl49VQ7bWVcInH8LYpI8WX39K3TScbDu5ryDDlFYWqTQW1GdlfNHGNN+aLo+V1X2ktT7mdshytyS1vkgEgdxN1QvY9cmYXYgHudDNfZtrUqepOx2kx7cX/OfpUDornJSylEWwRiHG8vEtG/m6kcOXLDe5v7Sc6+O40+4J3N8UNWItfsizlGx5j1JR3I2AhB32677ZZSHocw7yI/2tI32mRaXe6QcRwa9MSQS/W0FzUBpFEj7axVc9glKo/OkBsp1DSkEQD6L3rB+v/a177WmvZCz+xzFNVlU5BSY3XNXNy6xqWL/Ig6KYgKmEf9lKHx7dIdyRFzhcxXJD0Xt0n13K4xizo1Q/0Yi1fX/c19kg3CSLf32lfoum2nA00qZ6IdY9byEBYhV5BeQ0fdIjs4WSNqhG4sitB8slZz5FDMaQ7UtrQXJErYF5HOTR8SscppHmnadJA6KTvUtiEc1tL3hfxYoNGMBcYzFoXNbDAEJsMYofH/sfcf0LZ0VZ3/XY3Q2tDkrNCAgOScEVCQKLkbkZwzSpacc85IHCBBaJGcJScbBJrYKEFAiUqTtIWmpWnf8anxzudfT1Fp71PnnH3v/dUYd/Bw9t5Va33XXDOtuVbVFpK55AfFx/DJSNfhohVkc7rmsuRVbuvtJ5SlSe8gLyu3SwI7WPXDwYH2TVbZYH8v3V6cnW2NgrJeDATrtZ+TgpI8UAmgtHssSVQHogm+GK8qEWfYMOdkGZvuvuJKRFk5dCmj5szWQbT+xuA7JBUPn41xk3EW8FGixVRyw1hrz9DeWskXJZwqEyo5MmRwBMay0/3tQEvkUumvwG2JvFUZucRFVQUVI45210BMcTRODMwmyY/ar62tta99qQqolSy/JTu4Ck6s4juEqrvfeVfmCMdT27RdYk6gLXFmS8gS52JO3rvn4RRHjJXjGx/JXMk2/7qvol0iU3Sd0m1zta+HGHjJCVtWuvOoe0jZ1D7tCuadpcQZrbNaSm9xLKx+13YMK1fKSo27OVjBandFy9/GeJv73bON6vkcIXrH7zhVguypebrNeHQDjAp28KeXx3TQ0HkpfqN8l/zj75L0oEO7K79L9P7SOXfQ36ttL/SpgLEO6eScz533MbSXu6/7zQlnURlrpd7dN2yMyY5knjL57kGzS+3VEn7VblsoVQTQDXQw34NN6CZ13W+J3qjvdSsJl9jdvfgDnlmVWyqkLEBIuNBRfJclQccm86tkhV7rb+eb4l4HftMn3UCqzuSY02lde+c5bDudW2er1fZOulPg7vBO3zEvnW0moHLRn3wNNsHWs7kLUwst5gG95/BFCYE6kJfO5we46oBPiSc2fCoRvVdfcym3sf6NJT+6/cCO3I+9IbF775Izdtb4skO1jYYNljBz/sJSbtv6udo0NmZ8VWebeMtfvVxhbvzr8yleQ/fo+2dstJjEuTO1dZzfKNHavfjUEmKVPCubaSy6CbUxv3WTuTzX902SH8bLHO7GB9poTljYWKKHSqbrwNM6l8ecM3/drw6gNoZ8JL+plzrUIbB8Pwt9dc21bY7D0fR5kh87NJq1D7vOxFAhYE+4yeKfMxrsKTX5rdRw2O0h9LYVjkr3bxImlAVFK9DlZHG+baOpw3H81veGHN0qS7dSwIBqk9JK2zTsRxMk2y7g8D6HN7ln929Wl01YhrfevELRmbwCRg6D7ztYinPHEZS5dHCnN7PU3+yPrEleQ6Us0oqObQu2b5j4fs+QOwFfJpSzKJHBSPte/U3gIoEjucHBU+Ks/RQtthwmWWn3Fxh5PudPm0s5K4FTMlqvjbNq69IOl6CJksHed7Cj+LCwL5SDIOhwKr3fMP6eRTHqa70qcoibVUMBiP/lPFlZV22h5LVetdsX6XKMBDsOXGL4tIkj7kBXckRpdrkz8lWKvkQuldlVSe0SeSOLDqmSyDGenDJtIp+Ykx9Z6imO5FHCqNtuiSeJvSkZEpAI4DY9yZ1Meiansfv2IkmP7sF1SucPe46UDAjeBNPGU1Cj3VYpJTOXzpUpeR97jaF5LChWBszxFfhIeuHHoXFZDZnSdWRKmzk6fT1Et5Bjxp1OkpQQVHjO0kP86AQyoDy0W9Zf848+rfNgzDH6xBxTgef/D8nYEG+JbO0SBCiZdU9lsBKogiZzmIMiSBPAjM3TelX3puNBHvHTH/egAz2bUzqmg4bMIi50LN1nHFVeeQ00R8/f6WBzV6A5pvf7unyHzO9xTcGLfqCn6SOvC1TFNHfeB/03p/vZXMzKVkqwsHu4jMmOhpknto6xT5Le5i7bxTbRgVP2ao5xBRXuVcG4ucGB1h9Vgq4q95/TG3wKfkvXPtfbYsbsriCZvt/GH+j2zxiY0/wlc9WrRFWzaDMbv8Rv0s8x+97Vd7V9Dp+hrWJD3Ltzkd2tba70pGtKp3nekN4RjKri0Aa6hv8iIS+pyt9Q0aMyg4/G1zGuknmCT7ZM1aLkMr3UD0C7fcCUj8K3Mr7Xuta1jksOk0/3osckUrRTMs1357YCreFrsjGb2oLyI/mQdT4DHabikAy7zFPnKDg7ge00P8hTjdfQGFdwa/uB8eVvYi4JIqnaPZttipvv79XPHRszPicdzpZpW3f785i+6POSyOGD8uvZxr5uN49KXuk2MYjvmy/8PufSeC7f2LxwWC+fubbG8ju9+IE9YbfoBu22MMHO8J3ZnjG/VT82tZX9vpfOYwPMHzqlP2f7v+GzGjf2g25XxWFOWtDkey7VQ/x2Mm2Rjd2QNBL7SVrVyxw8u/RQba0lN54p+eb33VezT7VtiQzM2ZIj6fMkP3ZwtBhAgqz0WtnS1H66Jc2v+0k4WIEVhAgqhl6L2r+f39rb2V21XfLM7neUQtf+yKHtFpveb63v40rxVln+1Pvoh57ZH6fudxgKnLsZbWOKOwfNVWPhf4fK/oa4+ZvxMHZL2l6vzPLMbvmb+1DojIsAbMlBbUvlcqm8FSPcyRderi6LKY64bXMxQFash6oWpu5HXhhDgXc9W1/r1a3btKV+s59zpO7NWZlybufaPyXv3d9aJZHc4wxLzNZlW4CVQo52BQubyNSYHhqSkbm++NycEPiNve1g2zEZ4z2kb7TBP2NjBW6Tebp0PIZY1L76OR009NvqX+ktTqrXhfd1+7b8lozdQX1nk/M+qk170VlTc3Wv9mqKWV+Pzc2NvfDfz35Uu+jpIZncpN1z80s/2E5JjCXnRm3y7E112tBc656dscmzp75LLsb8x72O6xq+5qbc1uLSvU9324uFhq4vP/S8vXKb68PUmM39du3PjbEkgESrRFP5UdpYVccWI+rg+GLjcz6ii/z1t9HOtXNuLs/9fpPP65whc7IfA2xynyl70r8PuefrV0zn2ewyf69bAbt227bpz678JsmPXRmJtCME9oFAlZRateyXbFKOsv8C0SXlnPvQvAO5JQOk4kjllNVqK2IqecrAHkgjjqGHKLXlrAwddGyFTTXW1CHIxxCq47qaeXr4oy4RporozGc+83HbAFRUSuLt+it6D5/esdEC22qsNteWKFsn2dAl50YdG4TSy20PHz4WyJk/5otqmv75dHVwr4rEobPrjgU+6ePBEUjy4+BY50khcOAEqqRUuZwtLlXaJjPsJGilyUp8j+aSN6+0VcZqr7JMuKoPZYRTZ0Ic+EAdRQ/k/CnNVNrqbIji/NWvfrX9O+fnaE62bTOUmafbUFv3N7Wvu870sSffFiryqpw/+mJd3kfi3WypsW1JElcpu6qPXXlN85HI82hssy2ftoOrCrJdLtf/R6C2pamGsS2jqi4lnm3FlVh06P+SqvRwDYG9EEjyYy/08tsQOAIICKycH8NZ++53v9ue8WI7jvMHVEPM7ck9Aro42UQGV6LHmzq8UcMe56O9z4c9ZrZk2WfPmeHIcG6s5ggWuq+jO+x27tLzj/V5ethjYWumwJaOVEbsXBTnGgwdIn3Ybc3zD4eAMwTs/Xe+kG2TzodIUuxwxmIXn+r8nToDTvvojrFz9Xax/QfRJgtv/AJnX6jKNX9smbQg4pyYbbczH0Tb84yjh0CSH0fPWKYnIRACIRACIRACIRACIRACIRACIRACAwSS/IhYhEAIhEAIhEAIhEAIhEAIhEAIhEAIHNUEkvw4qoc3nQuBEAiBEAiBEAiBEAiBEAiBEAiBEEjyIzIQAiEQAiEQAiEQAiEQAiEQAiEQAiFwVBNI8uOoHt50LgRCIARCIARCIARCIARCIARCIARCIMmPyMC+EXCSs9cHOv36137t11Y/9dqrCL1W7Hvf+17zn//zf27Oec5z7ltfdvnG3mbyv//3/25f47rk5HmnbRubk570pAd2srbnvf/9729P+c4J6MulKTK+nNWx9M1N5/wmbJboB2+Potu/8Y1vNL/1W7/VXPrSl97kEfnuAgL/8i//0r6Zy7+l+vPnP/9549XexsZblm52s5u1duFYuMyJN73pTc3HP/7xlpk39VziEpc4orvelYEjsSP0w/Of//xWFvkbt73tbY97venS/uy3H7m0HWt9b4l+XetZQ/fhK7qOttfJHmS/9tP+7ufY597/H4EkPyIN+0aAgvBKuIc+9KHNL/3SLzVPe9rTtla4FJt7cGrq4hh84hOfaG5yk5u0r5/zqqz9uBirH//4x4uTC/vRhrF7cnYf8YhHNE9/+tOb17/+9e2rROsaYuYz75+/3e1u17zoRS9qnZGDuMjCP/zDPzQPfOADmxOf+MR7koVqr9dR6v/RYsQj4wchiUf+M6bm/Bq9W6IfyKpEJv3xR3/0R81Nb3rTNR6de/z/CXz+859vfu/3fq+51KUu1Tz72c9uX829RH96XbLXTL/0pS9tX23+p3/6p6u8Wtp92duTnOQkB5Yw31QY/ut//a/t67Xvf//7N3e+852b85znPM1TnvKU5ld+5Vc2vdWBfn/MjvVlAPsj6eL73eUud2luf/vbt0nSe97zns073/nOyUTpEAu+w/e///3mUY96VOO/9+JH7gK/Mf16EP7Md77zneYWt7hFi+FlL3tZc8YznnEXkOy5DQfZr/22v3uGkRssIpDkxyJM+dJeCDBa3/rWt/ZktCjqs5/97L+Q4PjiF7/Y/P7v/37znOc8Z9+SH4z4H//xHzf3ve99dzLQttol8fGQhzyk+fVf//XjhmqMmYQRp/De9753c/GLX3wvQ7vxb9eQhXroBz/4wdapOloCr8j4xuJ0zP5gbM6vAWSpfhCQmHs3v/nNj5o5uAa/Ne6BraT2BS94webWt751m/h3LdWfkh4vf/nLV0t+/OQnP2me+MQnNn/4h3+4SjJlDUbde6gOuOtd79r6AHe84x3bRA1mR0JifMyOjcnA2uz2637vete7msc+9rGtDJ7udKdrF5Dmqk2nbPpS2d+v/qx13zH9ehD+jKQ138/F/zsS5scS7gfdr/20v0v6m+/snUCSH3tnmDvMENir0ZJpFdhf85rXPJTkx2c/+9nmJS95SWvIjxRjMcXsMAV2r7LQbbtyWiXdR0PyIzJ+mFKZZ29DIMmPbajt7TdL9efayY9vf/vbrQ2WADn1qU+9t07sw6+PZFk8muxYd2i3kcEpFktlfx/E60BuebTKwYHAy0NCYEMCSX5sCOygvq68z2qGUsfuVo8lz1c+J8t+8pOffLBEVZb0pz/96ejn9WzlorXi1G1Dldb625JkwF6N1gc+8IHmlre8ZbuC0N/asmnlR/XNCsQJT3jCWZw4qvgQnG5TbrmXcew3zmrWz372s+ZkJztZ83/+z/9p2Y+d8THFbKrTtvj80z/901ZyNwtzg5XLutfYeDkLw4qolci1kh9zcj33+ZL+j33nSJbxsT6RV9faZw64r/loHiw542bpuNT40nndNk/pjPpN9dO8tK1ryTWnh31Ol6/dz/7c2sbGuMdUwLlfzJZwPejvzNkUY1hnLNGv7E7Znjlb2+/LUls6FXhuOi+10Wrx+973vq0rSdaas2Ms55If+z2XpmRuap7vxY5tOo5TenqpX9G/xxTXTZMfcyyWyr427sVW7+W3XT7lS/Gj5/zkub7Xfdca8zFZmLNJ+yFD3XsuYb+NLpnitolffVC2ZZs+HlTbjpbnJPmxYyNJ+bzgBS9o7GG7ylWu0nzzm99svvvd77Z7J51r8bznPa9NXNjX+rnPfa75yEc+0u7hkxz44Q9/2DopZzrTmZqLXOQi7dkOv/u7v9tc73rXa4ME2zee+9zntgkEDr7/vvGNb9xc97rXbT/n5NgrzDG7+tWv3nzmM59pHv3oR7dlpAJMiokD9MpXvrJ93pe//OX2zA3luac97WlbkrYhPOEJT2gPH/VP1YS94d1zHgQunu1gtkc+8pHNmc985sFRYJBlw1/96lc3H/rQh9pDTT3Hv/vc5z5t8qaSHw960IOar33ta+0+X+WDHHp70WufbHH9wQ9+0FznOtdp7A+2RcR+1LEkyBe+8IW2/x/+8IfbAMT+a9z+y3/5L825znWu5uEPf3jzxje+seXzq7/6q83f/u3fNl/5ylfaNivzVHbsutjFLtb+d7dNEgyPe9zj2gPaHAAqiPd7/61t3XHB+U/+5E/a7T36TD6MjbH65Cc/2d7HuGjnJS95yUlmX//615sHPOABLSNjUIkDY0++HE5rr7n7Ozjufve7Xzs+Slif8YxntL+z+uf7DrHFyOGHHJOSgakp5Xsf+9jHmote9KLNOc5xjoaDoN1Kli984Qsf99Op8Xrta1/bvPjFL25l/zKXuUxztrOdrWWr3RwuHI3Tla50pfbv9hkr2/Y8MvHe9763ec1rXtOO+/Wvf/12/kzJ9ZTcSwAuHcchLrsq4+aIuSUpYyxsObvGNa7RcnP2wKlOdarmNre5TXOGM5yhnQf4XuhCF2plyzx84Qtf2M5X42BMyPMVr3jFyWQFGZ/Sb8b1Fa94RdsOuox+owfrsE3zwT9j+brXva7VT1P6QBv/8R//sTnvec/bnhVAfi93ucu1e6GdoWMOm2tjOuOjH/1o+ztziE6j95zN8NSnPnXS2aUjVZGRdzJJD5773Odurn3ta7d8fG6O4XWWs5ylrTrTrhvc4AatzJqL3TlPn2/a9zEb89WvfnVQP9QcoMdU4LFB5v2b3/zm4yUg5/TstswOwkzTjaXTnZ10/vOfv9UtDtSmCyXBh3QUFg7XJAs/+tGPmnvc4x7t/JA4d16H+9he+J73vKd5/OMf3+pdtmTM1roXu0jPscPdpPtS/TkUeH76059u20OOJOnMZedxTR0Uzg8hq2ROP+lUOu+yl71s6zdUO/G6/OUv39oPY2we67c5uMacnWLJNmNEr7PLxkz76PW5uTSlc8gcXTCmT251q1u1fbvABS7Q2rC+zzHnb/3Zn/3ZoB27+93v3tr5MRkwjmP6tXTLO97xjuaqV71q60PSX+7Hr+jqyym/Yq66Z4pr+Xdvf/vbWxtCZk55ylM2+sW/GbqmWNRvyL45Stb4T0N9WuKjjumSqd+yec985jNbv1z/zCGHCT/pSU9qfVPJcvOBzPGNzC0HvPMVtZUfzMdzn77/taTva4y5Oa8P7Amm3fOA5mzSGLMxGXrWs57V6ho6zLPYDIzEAXzmu93tbsfzB5aMGwbaT67JJ1+UzeR3jPVrSudtK/97tb9TtmxOX079tnTZX/3VX7X+gUQx3cQXYn/ucIc7zCbhDsLO7sozkvzYlZFomlZpSl5IFlAejPpb3/rWNnBg7AS/lOiNbnSjVnEI+AXnJj8HXKAq8cFJE3Q4MMuBdJQQ4ecguB/HhNMtCBXAmDQ+57RwyLrOuwBD5tr9BUKe6W+cjDr4R+DzmMc8pjVMlL9kCAXlsiLjcM3Tn/70xzlxlLD7vPvd724TKYKPqcvJ9Zx/DsZY5Yf2azdmxQhDhrK4CsrKkWTEOC+SSozWVCbcQV2ufuVHbVVg6DBx0BxniIPLYZYg4kwzlBJTxsKbESj+WrFmgBzO5t7Gwt8lT9yT48VpsDfToa7Vd21/2MMe1io4RmCo+mWKWX+VTD+wk7jp9lHSgKxw1o1f/U4bHZYq+aEcmmxwBJYcnsqB4UwKovzeZbwoZrKvj0vGq/rcP2yRbJF/MilZw9gKOvDCWjDJ0JJXThkneU6uzYspuRfwzo3j3MFiuyrjDCcZloAUoNfBYhw5CRIXJwQjCUkJKXqodITPnfcjQWisyP/UNabfzFVOo4CCrEpUaJv/NufOetaztrctuZjSB8afsyTp4KwgVWA15+hCTpqVOnNhTGdc4QpXaOfxgx/84FYXuuhb/SZbYyt9ki1YcAbpRckv2wnIqOBE2yRkBT6e4aJXBA4CGbbA/Bua80v6vsTGDK2ia5u+4VPz1pu26DYBAB0wN2+3ZXaQJrp0ukBakCB55qIL/+AP/qD9Gx0lyUPPSHqXvTV29CKHW/LqLW8g5l1VAAAgAElEQVR5S/OlL32pHV9X2curXe1qrX2esrW+P7TSvUR/+m0/+WFlmZ3pypXxlLAh++zM1OW5dNTQAap+L4kiYWgu+K4+S34ItteYswLEMZbGY0hmBRJL5tKYzmGTPJPfNaRP9I8ekQCuuYdv6cU5f6urr8YODe7LgDFYol/9jt0mY/RGyTX9zR8kf3N+xZg8LOW6aeXHmE2vdsz1SfJpzpaz1WPX3G8l/V71qle1Nof/QjcIhI1JLbTRAb5DT5SupA8sQNL7bNiQrE71fa0xr4XA/rjM2SSxwtAlGTonQ3QDP5Uclu033/iLDr8Xy7jm2EvK848rtmATzU8VEsaC/tpE55m35GnKr57Sh9va36l7SlYs0Zdz/hObzBc3NhZLsOKviY3YpbkqpIO0t4f5rCQ/DpN+79mlJDnPtSJv0suUCtBVKgwZWbfhPFvF5nCV01yHgKkCEcCrMpCNF8wIZitw5YR7ngBG8uLJT35yu+JE2TN0tWrO+TOZKqj0XMrf/Sggyt4Kmf8+zWlOc1zvNilXHBqOJYHhve51r+NOse4bkjo1nWKpk67LGaDAJSvGthZxcseSH+WgUuacXisRdRk3/aawrYjV86zCdBMMFLYV4wouy3EVUHD4BOuUmCBJAM/Z9t+MhYQQRbbX5Ef9nmHm6NVV8mH1wtiX0bbSri2CsPobB7Sc/Dknun/4LfkS3NUbgbBTxTE1XoJSbR1yGsm536pkOd/5znfc3CCfqhEkogS9Na5Tcm1cGYwxuZe8M0Zz41gB8hibXZVxq/scBHLMoFbyQ8ISF/OGk82xoZ8wNY7dtyyU7BtXFQeM8Ng1pt/cg0MpQSfhwJEz7xj6Cki7wcSUPhia033+czpDAIKHoIjscr44YhICEq61XbDfT4EHmTK3yQRnWRJY4pg8CyDp4XLo6vecSE61hKiVtCnna6rvS2xM3zmvMTfGkoCVuO1/b7+YHbSJHrJXVm/ZSclm+lvFHV3CNndf81uBNP1NHnzXP69cpUPYRxVFxXTI1lrMKNvS15VDbevrTzahGwic4hSnaIMGiUn6qir0tJU9lARRnTint8eSH57lQPDShXWfNees+TLGkv7ty2IluDeZS93ERfWh5tnQnJJMEtC6hgLaOX+rq6+WJD98f6l+JSeS0t3x7iaw6M85v2JIHjbhuh/Jj6k+WaSbsuV9+ez2T2XRkt9Wgtdc4vfyfy2gVWKhFgCvfOUrH6crJf8kjy20mGebJD/KVi2xqXNjXtU8/XGZskmSE2NvGarkx5RvOiQDFeRLyLJz9NUUe4kTi7/0VcUWxsHih4sepls30Xl8FosmU22f0ofb2t+pey7Vl5u2y/fpIgkn8d9+vRXzoO30Xp+X5MdeCa74e5OXgA5VOPSNcf/tJrKrHGSKmHPloiDci8KV+XNRpsqibGvgNHEqyvAyABIBkhsuk8TKiZWMv/u7v2uztAIcW2nq4sRxqAUDMrlWYPsVEgeR/Og6D/3khz5qe/9tKCpfGAQO/djr8JYkP8beZGNLh7Yw2FgrjzQ2/eRHJToqQCYH3b9x4Kwyc5x9x6qx0uraLrTX5AfFKLnWl7sy0jWm+iBJ1k10rJH8KEdfqS4HRX/nxktQPpb86FajqBgQUArMrPAL2Mk+w6syx1aKKbm+053u1M6PMbk373zWHzN9GvrbmLpYkvw4DBnvrxgaG1sdzHlJB4FVJZJUO0mUSJz2E2F0gBLYCvrHOMyd4WMVwzyyIiuJJRnQPQtoaAWt/7dagafTqvLDHFDeL8GgbH5OZ9B15FXC0P0lmG94wxu2q1G2PAxdpUs8d2gFvR9gd1do+rZhyvmakpMlNqbvnJdscha75+v0v7cfzFY0r4tvNWSvBH0SCIIdOorjzSnvy3ONi4Qx3SEJa4semZAUs73P4gRdOmZraxvmWOXHkL3x3dKflYytt72c4AQnaN/IoyqOjJ7oRCdqWZg/SvNVbew1+TH1Zpk15qwAcoxlNwlfbx7a61zq+1tTc8p3x84cmfK3/G5JtUONt+3PS/XrUKVO/29zfsXQhNmE634kP/oJuG6fyPOULS9bPdSvOT+g+1vPkfQi1+a2Bam6xnRl95mbJD9q8WGJTV0y5uWX1HxVGSuhNmaT5pTmnAyNyQC7bT7zJSwabhtbdNvXfdYSnSfxMeVXT/V9W/s7x9Pnc/py03b5vu3pdD/9aDFW4qou9kbCnX98LF1JfuzQaC9xTMeCA8qZIzYVXAjClaZbtbdvnhLvv6qQk6c6wXkib3jDG9pMq4DRqh8FJUgeWuHvB8pdx33t5IeJW4fGLQl2yimfSiqNiUE/+aFs0vPrUMOxvikllHCyQl4lkUPfXRo0y5Zb9ZawsVKnHfWe9iXJjy6zsaDlsJMfVlGtkNiOQNaWJAHLKcXHpRKhG9xKbL3tbW9r99hb6VL9IftN/iWSyukZk+u5z0tulo7jmJz1kx+7JOOqysiyPgqWlFELmAR4EmNWu2zHmGK11+QHvWQeW6WSPFRxUSXp3UTwEn1gDFS0SYzRh7bzCGwl0+p8pKU6g37wTJVYtYKujUOrZXPJD/qYc2LrYj+BfCQlP+b07CbMDsM8TyU/VFbSUarKhuxtN/nBTkqA2+dv1VJirRIUEiFjtra2D26a/Cj9qUx9KBAYkqulfLuBlUSOMawDt8cCnLXn7BTLvk3b61xaI/mxxN/q66uuHdOGrgxIgoz5YH39ujQQnvIrhmRjE657TX4MsViS/Biz5VOyvtTOu4dFRT4xPa9yq7Yi+myt5Ef1nW1de8y747LX5Ic+T8nQVPJDtYfthKrEt40t5pIfczpvU/nv64VtfI8xOVyqL/eS/OCzqfqXxKxLLIG/7XvH0pXkxw6NtqDPAT61h7qaxtGwmu3QwbHkx9C2F7+v31rtUeLaLcfrbntxb1lmir1W90xGyosz62wRgWa//N8zKGhKlMGtLQWVRawVMw7gNm9L6RqUcqqtINtvK3hdEuwMlWOXEbN9wsr9WJl6P/mhlNmqX5W7DjmoFCrHt1um1932Yo+4RIYgci5oVuJuC4FVxNpKhKUSbKvOqjCWJD+6zMbK1SXFhra9cNQlESTF9qPyo8q2yR6HwipEf9tLf7w4K93KD46mMaySPvNBEOE+Vk0Ey5jZp8tpV8ZM6Y+Vu5Zc+44VijG5t92BrM+N46bbXnZJxqtEX6JDMs9qSZ2ZYe54645qiWJJFwxte/nUpz71C1vi+up3TL8NbdfobnshQw73YtT7FUFDOkLiUJvpEUGVNncTtnM6w2qVSjvJk/qdaiIVWdiMjTcdOFQxIFnq4kzZUjG07UWpbiW3t115WmJj+vqBjuTgG+fSe9pqNd5KtCQSvbBfzA7aRA/p9NpCSsfQUVY89X1o24utWHSp1Uf6u3QS/abag0103hA9N2Rry04uTX709afE25IScFzJnT51t6kO8e4G0+Td/FE5199i0z0oc805K3E0xpKtHTrHSkJz27m01+TH0PaHvr+FFd0zZce6MuC7AsYl+nUu+VH3mPIrhuSgFhaWcN1r8qNv0+f6NLbtpWx52eqhfs35AfVbc1fy0+UcL/q+GwBXpYbFle4WQXO/fE2HIvcXHfs2qvrugOW1xnxs28uUTZrSDXzjOd90SAbKF1bJTI/YBju07aXGjT5zFEBtk+nqKvOs64NVRcvYVr/Seao+LIRtKv/7mfxYqi+nkhRj/pOKRYmP17/+9W0FYq6mSfJjh6SgDlFT9lQHnmoewfWZ7SdVvlRvbanm1ytZa9JX6Wz9ljPOyHb3rqoisNIp2eLi4NnL2H02JeyQVIanDjO0b/+CF7xg+5tqq+02DmpV1mtPu2DTVYF6NwMrOSCZQvk5UFOZ7tRVWXnVLZI3lDUWVriWJD+GDvnzPMETJ9bWnqlXZnouxcvIWX2RrRYAjiV2KmFCydf5KHXgqW0vFK5DP5UbzgXNHD5j5jyXOkSWsyuBIphnHIcU3hSzvqNYfOrA01q11k9OPAPljQBDW1y22fZi2xUZKSVeB546+0SF0ZLx4kBYJZcsFJApyScPtf/eFgyfu1dVyNTBfGQOz7qs2tu2NSbX2jf1eR22Nbd96UiUcW2ufd5Wu8p41tkGEkvmRx0kVweX2aNbh0WaMwJkyag64GyMxZh+qxU1968zjSQhGXRJUbqstuMtSX6QBUkd+/ZLV0pi1dk/czJon7HfCrxKF0oGmJeCrrG3Gqg4IZdYmL/1li0JE/ekO9xXZY0AuXSsyhuJGrqAQ7pt8mOJjRk7EJm+7h6O6VDQeuNB98DT7oHdXT27LbODNtFsXV9H6SudzwbQUWVvBUCVHK0DT1WW4UR/YkEeSsboIjbTNin6ZszWksOx5Mec/sSrH3SwX90DA32HjJfc1YHBY6wl3ehN97WQUok/Aac+2QrU38q15px17zGW3fOoJKTqXK865HVuLo3pHCyW+Be+158zQ2eF9P2tSiZP2bG+DCzVr3OJAsmPOb9iTBaWcjVmAszuuSNTc7mqSsZs+lyfBPdztnzqYN8lv/UdZzTxi1yCf36x+WBFvQ6PpwP6h7qXr1mLSLVFy32m+r7WmI8lP+Zs0phuYEvmZKj8W8nL8gfIj777bVXNzLE39yXfJZ7LD+7GHmMHno7pPL4C33zKr56S1W3t79Q9l+rLqYW0apdFGTaZf8FWiTXobT7c2BkuB21nD/t5SX4c9gj0ni8BYXXI/lyOpdUh2U0BOgfMirC99hSB15r6jrcTuChVZXj1Ki6vnXNRNC4BCWVkAviOTCMFIhC354uzzRlzkKbfUMiexbkQ/NbrqOrNJAJ5Dp421OcMgTZw1ilbK2MUl79zTLRbYCArznDMlUiXk+aZJrZkjddy4eGkeskd+y5lM+1p8yYCQVH3bwIk/eW82c4j8BCoUPrdw6rGRMFzMaBIvXrYqwgp23L6/I5jTylX8M3QWRXwLMGarRcOmuNsYi1Ak6DQB1UK7u0eAkWHn9bfKGdjTi4YCr+1Hcnl3l41bCVCf5V7Ci6dCcKxHWJm9cGYckgcBmrsunysTuEouGWQnG1gW4D+OBfB76yYW910gJfy7+7frAaWPA7xFChzEmrV08qjIED/u69CZVinxqtKBPVdMoksk7lS7D7Xf4miWoGxMs0o9BNuS+TaHBmSe8GPxMvcOBqX7sGIfTZj43WYMl7OirZy3J2JIWll5aVWyshnvd3A94oleSQLLpUOZNvctRo+dkmyjum3Oo/IOJMhK2zmornpn1cek2cyu0Qf0CGCJIkEq9fuR/aNk1Umc3VKBm1Lkui1BUBix75v/VQZU1tnxvop2JI0oS/MITpM2yV2OSv6SDdia664r2DZHJFkMhf7c96zlupCtmXMxmA6pB8qsDeHHPBKdznclZ7Cjz4w3niOzdu9MDtIMy3IMt8l8OlYOpOjrPKxq6PK3kqaWellC31XYCSxy9aSZ3ZVBRp27IBEqi1bnjNka+kUY+6NX/QjOSVj7jmnP61oembXhpTuIVcSzORMwo5uIYP8iLlLO4y7KhYJDw6415VXO/W73pzA/rjWnLMWTPgSQywlwktm2SYVlXjzSebm0pTO8dmSOdX1OZydYi4IPAR8U/6WpBldKrHUt2Pm25AM0Adkc0y/OheEPXaWQo0JFuYqeaq/1RsEx/yKStaNycUUVzqsL4O2nfIzxg6WL9sxxEIbl/SJb2kBZMxWT73SuWu7huy85JZEDn+HzpbsULHg0FO62hucJG3oQEEmOylJyb/kg7CfzoNynyH96jdDfefPzNnUpWPO13PeGd2gbXx8CXhc5mzSkBywj3TZlAxV8oPeJHMuOsgcIZclZ0t8MDEEncn3V3FKf5nrFgVK3vr9GtN5qkTn2j4m+3u1v2NzYIm+tHV76m0tlfww3yTp+Zxk1Zy0MDN2Htmc/j8aP0/yY0dHlWKhNPvl2EuaO/VbTgRlxYmuINVzODQCMJcAxXf8LwXfr4pQfll7xpR/9wOa+rx+b1Jzyvrf5Vjo39LTh205GbrPEib1naH+L/k9NpjgtPRVUUOc+vtY557NKNT+ahwFLt0V6rnfb8psWz5z7eh/PidDS8cLG0EVJn2HTV8kvWq8PBNDcj9U6TPXprnPN2Uw9P1Nx2voHtuO4ZSMD7HDkh4ZcpT3i1Vft3Xnx1T1VpeTpKdAVvUZx6kuyV6JMgGJALa2wg3x1D9yR7YkkP3/IRkckwntnvrd3OdryNo2NqZY0NvGnh3guPcTnvvBbI0+L7lHrbYLakpfD9m5utcYxzq3h2z0bW7dd87WjrV32/m1F7mqZw6N9xTXNebsFMu5Md1Ln+fuPff5lL/V9Zum7NjQM7Yd/7rXXv0K99kvrpuyWJvPXtku9V2G2j3V97Xata1N6v9uiQxVBZoFInpjzk7O9XHu86G+DcnpkrbPze39+nwv+rJbkSI5vW0MuV9926X7JvmxS6NxDLWF8rF6YRVqbtvLMYQlXQ2BENhnAlbYanWwn8j093qt5tIk5z43N7c/YAJ7PaD7gJubx4VACITAThLY9NyXnezEEdSosTM/jqAuHFhTk/w4MNR5UJeAbQ+2b9iqMHbYaIiFQAiEwNoElPCr/LD1zHaFWoG1Fa7OB1CSm+vYI1BnotTB3So+coVACIRACGxGQJWGLfDekGXbknP/cu0vAdvbbCny5jm+Ta5xAkl+RDoOhYC9efbt2VufKwRCIAQOkoAg90Mf+lC799keXP9fBZozEOzhz3XsEXA4t7MXbC2sy1k1c2cFHHuk0uMQCIEQGCdg+66tLt1XqtYZFOG2PwScUVTnPHqCsxXnztnZn5YcGXdN8uPIGKe0MgRCIARCIARCIARCIARCIARCIARCYEsCSX5sCS4/C4EQCIEQCIEQCIEQCIEQCIEQCIEQODIIJPlxZIxTWhkCIRACIRACIRACIRACIRACIRACIbAlgSQ/tgSXn4VACIRACIRACIRACIRACIRACIRACBwZBJL8ODLGabKV//f//t/2wL7/+B//Y/Pv/t2/m/zu3//93zd/+Zd/2XzjG99o1jqAyAFxH/vYx5pPfOITjddD3uxmN2vbkms5ASdj/6//9b+ak570pMe9fWL5r/f3m2TrZS97WeNAwJ/97GfNbW5zm/aw2iXXfsjbkueu/R0MXMfC60/X7OsmummtMVuz/Wu1ael9DoNXtY0e/9SnPtX89Kc/XdTcs53tbM2pTnWq1p44aM1BsUfbAWt08i72bxO9qg+f+cxnGrJV16/8yq80F7nIRVqd/rWvfe14433605++Oc95ztMe/NqVhxOe8ITNhS50odZG/fjHP25fCf3Zz362OdGJTtSc4QxnaG5+85s3b3rTm5pLXvKSzQUveMFFMrTNl/S922Zt1eah69/+7d+az3/+8833vve99mN9OP/5z99429yPfvSjX/iJz05zmtNs06zj/WaX5Ma4G5ePf/zj7eHO17rWtZpLXOISo338+c9/3vz3//7fW7kvf87/9v+2az7e3/zN3zTedmGsd+2g4iGmu8aPQOya7cTtc5/73HFz9Zd/+ZebC1/4wsfzw4y7N7jVdYpTnKK5wAUucES8RZIue/e7372TMrtnJbjjN0jyY8cHaK55lMMjHvGI5ulPf3rz+te/vvmd3/md435CkXmNLINXl799+ctfbu5whzu0r5m96U1vOveI433OmXCS80lOcpLjgnSBu1Odn//85zfvf//7G+/2PvWpT73Rfff7y0Pt3u9nDt3/X//1Xxtj1g+ivZrqdre7XfOiF72oue1tb3sYTRt8prY+9alPbY2P13/e5CY3aZ3cBzzgAb/w/f2Qt10A8Z3vfKe5xS1u0TZFEuiMZzxj+9+7IlNrMhrr6zbPmNJN29xvyW/22n66TGC3JJG8pD2bfGdTXb7JvZd899vf/nabuL7c5S7XXPe6123OetaztgGQv3ktMDuDz0c/+tHmiU98YnP3u9+9/fv3v//95lGPelQbXD/taU87qhKE+lSvQGZLd6V/dO1f//Vft7bCa5un7Lg+0N9PecpTmsc//vHNk570pObWt751c8pTnrJNcHzzm99s7nnPezZf+tKXmuc+97nNpS51qVb+jbWx5Vv47DGPeUyb9Pab+93vfs1lL3vZ5sY3vnG74PKDH/ygedCDHtTa/re//e3Nb/7mby4Rua2+o+98kCc84Qltn7Rdv7p+Tt249IEAg39kwUfffvKTnzQCD36Q3/FdTne607WJnaH7TDV0SGdgvva82NbeeIPRX/zFXzT3v//9mzvf+c5tYgs3CbChy3P++Z//uXnpS1/avO1tb2vHVJKz/7fD9PGGfA0yYQGOj/Lnf/7n+yqDmwruENPD4jcmR3u1nZsyWfL94kYH3+lOd2re8573NC9/+ctbfVcLvcbdW9se9rCHNfe9733bOX6yk51sdiF4yfPrO9vOvblnkONPfvKTrT5+yUteslMyO9f2I/3zJD+O9BFsmjarz7A/5CEPOd6KvEDt7Gc/+y9MKEaZ8hDEbpr84DRwfCVO+sqbkaSYdjH5MdXugxSBD37wg23VTZ87o80hufe9791c/OIXP8gmTT5LQKStD3zgA5srX/nKrQMkcTPkIO6HvO0CCAbK2LiMTyWudkWm1mQ01tdtnzGmm7a939zv9tp+TtYf//Eft07UYVT5bKrL53hs8vkXv/jFRhJWkqP67m8SHCo62Je6OKF0liDYJfnxrW99a2eSA5v0e8l3d7F/m9pxiaxrXOMarWxLVHSrRAX/got3vvOdzVWucpXjIXnVq17VvjaxEhpklJ2XqD/5yU9+3HdVU0iUSUrsZ/KjHigpL+iRxNBGlUj9S1tf+9rXtknrD3/4w8drV/Hzm734LFM6Y0252cbeqEC5613v2vb7jne8Y5s0ksRbotuG/Lld8fHGfI3SV895znMORAaX6I7ud3aB35gc7dV2bspik++bq4997GPbRK0xNt8l8erS9ic/+cnNXe5yl31ZeN1m7i3t367L7NJ+HGnfS/LjSBuxhe21ishZveY1r7lq8kMw7L4SIEdS8mOq3QuRrvI1TqaVp02TTqs8fIubLFXM+yVvWzT5wH6yKzJ1YB0+Bh6kjN8KDEdrSYBwEEim5taaz9d3AbLV4brGkh9/+7d/27zlLW9p7nGPe7RfXTPIW7NPa91rF/u3afLDdgALHi7Ji+72jqo8VNGnrwJklyqPZzzjGe1Wx/q+z1WPCjBVStR1UHJaz1OFc6Yznald8ZWU7ldMquB6wQte0M5jMr1fyY8pnbGm3GxjbzaVke582dXkx5ScLfVX1tILm95nF5If28jRpv1c+/vk2KLE7/7u77bz3Pa7Zz3rWW2Fh2u/kx/7yWzXZXbtsdyV+yX5sSsjsXI7PvCBDzS3vOUt2xWN/irMtgZRKacV8Pe9732DKyWbKnZbQDgoVo9OcIITTBKo8jdfkjzglJ34xCc+7je19UYpZz9omWv3muitrDDOQ2V39iYqb9t0u1H1zVajTUtyl/QNnzpvxJ7o7rVUMa8pb1PtGesP7iUbS/o8dZ+x8ev+ZqlMMcrkfO0yTG2pOUEmDiJQx9iZL/pi/nlmrR7rY8kQeSVHfVnqM99vud5UDugiq+LGf2x7w1rMp1j22z01tzbt49T37em3smbLS11jyY8f/vCHzStf+cp2q5592JsEeWsxXLPvc/ea6t9aukcbNtF9m9px3G1dsXDR3ZpC7lWCSA5IZrDjv/qrv9oicbbGW9/61rZ6oOa6BL7qoFe84hXNla50peOhkzyzfeSc5zzncX/fr/E2R69whSs0z372s9uKhn4lirM+VIWQVRUp+5H8mNMZm8yL/fBh5mRkyj5tmvzYRHbn5tvU51P6cKm/UvffrzaP6YQxH3lq7DdlVX0a8heX+i1Dz9xPX2auj5X8uNe97tVWuUviSmyyP/TSVPJjr/pnL8yqX1NxwaYyexi+39z4HImfJ/mxI6MmmJDZpNhNZNtVlKi+5jWvaQ8ls+fS6ouDxR7+8Ie3e1ZlPy996Us3z3zmM9uEBOPusDHOyatf/ermQx/6UHvw02lPe9r2333uc5820VAG8drXvna7r9fqyRe+8IXWUWCsfbd/2Q9oNfRd73pXeyAep0fQZd9vnYdAsf/Jn/xJG9xzmpTK2m9qXzCHupwn+4MlUTzXoWtWnWR0r3e96w3u07PH3J5V1RICE2W1HG5lr5Idb37zm5uvfvWrbbkuR81/Vz+m2q1Nj3vc49ptQ/riADf73PG0+lt/O9e5ztX263nPe17bd3tnHcL0kY98pO27JJOVUM6gMVMGq0++Z3xc7v3iF7+4/c1lLnOZtkSXcbJv3nkpVtxsibHnuqpCKF17Vx0m6LwNh9Y5tEyp+ZnPfObm61//ejsm73jHO5qrXvWqbf+xNca4d58/ZswYEH1yCBrG9oZbzSVvxhoHf//t3/7tVi6Uv3fLogXDa8kbudcefbjOda7T9sEe89vf/vajgfSnP/3p1vm9wQ1u0Abk5stDH/rQVvawVBbtfs7peOQjH9k6whx9cnSOc5yj3S/vu+5j3HFU0WQszA9zrOTB98i4QH9uLtjaJMi44hWv2JzlLGdpOTpLQTs5zCV37mm+kJ+x+dIfO8bcfBd8kj2rsLYgCEgwnJIJskM+yY6V3K6c4NfvKxbuT/5tfyBbxogs2hNu/uHvoEDbtWyHsP8eezpKP0s3VRJ2Tq7JndVmY4Ch7ztMc05HjbVfO/3Tjte97nVtf5TMur85SAaM16Mf/ehWh0ruOPfA6nfJ+xRzemLpeE6xtPe3y2tKl9OXL3zhCxv6jS60z1nJL0eK/GNBR9/tbndrP9/2Gkt+9O9H35IpZ07RZ0M6aIrhkM3Zts17/R1ZYGME8P5Z2Xe+hmR7NylGZxgDNpas0A1snTnvHuz0G9/4xpaJ+UHnq76gwyXZHFpwPXMAACAASURBVNxX15zuK3YqNlRz0tnsNdu3STK9tr5om7My2GRJAnJvvgouultf3F+/u2eJkWHBh//VX7r6Yhe7WGszultp9nu8jYV5oP1/8Ad/0LzhDW9o/Z8KDthg7XYI5n4kP+ijKZ2hHUvnxbY+TPleQzLPR8Hove99b8OHIX/lr03Zp0paL01+lOwO+RG2wtmOwIeVLOcfkTN+Lr3OvvKB6GftJGu2X/W3XunfEl+j9BUbzwft63n63jU334Z40m81p20hkiBkt7/yla+0PpD/P+aPVDKwz9QcmRp7enypH+P59IPLfPTfZd/875QvzLYP2X732k9fZqmuruSHGEbMQn/y9fl7/I6h5MdSP+nc5z53q7vJPR/RNrn625SvJ36o79Mzl7/85VtfXbwiVqDz6cipuED/N0l+TPXJHDOGxpl/y9ek95zxJBa0aKzNUzpj6XgcDd9L8mPHRpFzTsFKXpiAdQgRB4eT4eK0m2AUgYqJocnDyRFs9Vc7/L6SHxwVqyUCizrbwWSZOnCTMXfvoT2y/qa8lMGVqHF/RoGCqoMia6VE4oMC4zRyXjxTENU/70KwyoF/8IMf3Bpwl+9zbKxiffe7320DwOtf//qtA8Sguq8T6H1ejv9Uu7VNIkWCop6hL5RG92+c4Bvd6Eatc8u4cnwY71vd6lZt8kJQ6T4ceePovyk+CZWukhs6oK6/QlMHjTKsXYebY0qxMoh1wr2++f8cCE5DlYWSHUzL4HdFnbHAicGscaBYyQMDLuj0u6WKea/yVtl1Dkv1V/uxFdR1V6OrHyppyBsDZAXQRS4ka8idA/2cAs5RIVeSQfpNlsi5v5FR9yGvkgeSH841cRCebD0Hwn2GHMExmWLwJGy67XJPTp7xqUMCl8yXIfXEcSR/+kpe66BMTmXJ/JhMkEfJCW1w+b5ERnfVtNtXMqCk3CFylbwwLkrNBeoOEnQYYp0HUW252tWu1n6/Lz9L5XovOmporKodxty8lOCo+ax8lvNCNgSErn7lxxLmc+NJjqZYSjRtoss5xuYuHdndgiBRpX904tzbv+bM3ybJjzkdtIThXHv2+3Nzl3NYuqDspRVG+rbkgr6TSKw56HsCPbqGfpeMKj0sqJP8rD3qdDhbVQfcLdF9kpSeZWzZa5egnoPLTi3dRllbXwSi7kcm+RpsFFss4auv5rf2O+xUoqMOeS7+/A+yx6muSwKd3qmkzn6PdyU/yLoxs6ig3fpBRwli2Afs9iP5od9TOsPnS2yzJNZefZixeTFU+bGJfeqf4dbXrUv8CAEk/84bgIwPnUT2LNqU3WG7zDmy160aGurXlK+xRM8vmW9jPGtO82n1gV0vm6oPc/5In9/SsV/ix6jcI0fiB3qBXcCdLuJDly2Y8+G7Y76JrMz5/nvR3d3kB91VVdQWjPh6FmH6Z37M6R+LFmSOLuvGM0N8pph5vgUHupI/5rv8IckPPufSuGDJOTVL+uQ8FD6OcWRzLCaZM+zSUCywl3E5kn+b5MeOjR5lKNAQjFFclfw473nP2wakJiwnk0I73/nOd7ygujt5lgSjqhLKGJWRFLB0D7br45lTnFbMKnHjt/0kgpVhTrn94hWw1qFcqkAq+KjnUuCcL0GL4JGzJijl+AlYVCpQYLKuFH4lXJTGzSm0esZQomPob2VYBbWViHIPBpEjK1EhsKZgBFba0z3BuX6/JPlR35VUkZWvq5JUVqQ50OVgSYipBKgV1Klx8hvyYcXSymRVp/h7BYQcaiuMayY/puRNQkt1C2NRmelyNKwo9U/zryBbJU2339rv9xwTqx+uSm4o3TZ/VE+V7HHMyLvf1T54zpHklQsjKwJLkx9VWs6gVuKkxo6RZJgk26qKZG6+9Oef5KFx1ybVEbX1i4Hj9GCh0sT4D8mEQKxb1j63ulfJD6tudIVkmf9mhCVXVU0JQvzz+kTtsrKt9F07+vKzVK5LH22jo6aSH1a2S77683EskFnK3HOnxhMPyY8xlpy6TZIfZIM+ZSfoXKve2mosyDpduddrk+THlA7inC6R2722dy+/L51CfvtnYnS3L3gGOyXI7r41o/SVykPVUYLyoW0PKmMEeZJdxsr3p3SfSrwKYroHlc5taRhiUX0UdKqU8EpIyT/JWgsp2sWm0lF0Iz0ocKozQLr3tAJrtVHVmWDQSqzAFTt6Ysl4Cx5VKJgTql0tiixN2FXyQwUfH8BcKP3nrXN0F51kXh5m8mPONhvHvfowY3Lfl5FN7dNc8mOpH2GsvDmmFsHYZ3a3qnUsepA1sj4ka93+LUl+TOn5TX2NIR+Yv9BdMFjqj/Rt09Kxn/NjfF4Vz2IH/nDpI5Wv3WT+nA9fY66Sy+LIfvkym+jqfvKDHPOlVAnpD70l4K8DT5fa7KWJjjlmqvZL91S/No0L5pIfS/tUyT2+MZ+Qb4hLEh/Hl7gkPzaZgQfw3f6qPcWjLM5qvEDaO6xNEs5XCfOmDvNQomOt5Ee/WqKfRLBaLAg0GQVILpNVhYpgVYVL96LkGEhJAP2UILnhDW/YrsxTzi7fsVfdJOdYMm7+/34lP8aUFEfOSpiVcEkbhl4basV8k+SHoFK1w9g+ZSt1ZdCWKvAuV79VKdKtbPF5P9hZM/nRTaz15U07VNX031j0sY99rA0SOP3dV/NVUszqN3lQ6ePyd46vTHwlP/xdkkcSTVmg1ZFysKsdXZ5D03xp8qMf2HTP4ug74UuTbt32KLPFyXYgJd91SZLSEeaXz5bKxFzyA3s6SAAkKLSyISnGSbX1yqqGhJUtXeajhKTAW3IJ4778LJVrq2hWs6dkZkwdTyU/uonHpcmPpcyXjOcUy+78W5rIrtU9q0ySU1b/JPvI+BrXJsmPfkVgVwa1c4ncrtHmbe8xpQu6SQzVhhYorn71q//CQoHvqTgovTqU/GCvBLvsFYeZTEzpPtuX/LPC3K3w2Cb5gU0tQHCMzWX6kj11sQv+bvHAHOxvefEdOpe+7Z7TpU/uK7FIDumBufF2H6zoi6oIrQWQufOCqq10IJ3ETtg2q9JRnywQmQNVtbdN8kNSRkK0ttIMydWSyo+peVGHxu/VhxmT+b6MbGqf5pIfS/2IbpWdhDY7parA9kK+LB9PsrC7vWqsT0uSH1N6flNfo9+OoTm91B8Zsk1Lxr7aMObH1OcSknS2hJv5yx/lZ2+T/DAHu0natX2ZTfR0P/nht1V1JD6SbLbFuZIfS232Uj9pLvkx9ZbLpXHBXPJjaZ/KD1aF6Nl8szrDic791Kc+1W6brMs4q2DvHl69ydgcqd9N8mMHR44TIQlAUXJMlMoL5qz2C9LsPayy9aUOM2GvQwjXSn4IdiigOvhwifPP6DE+/aB7bhg8h1K34lyr+hwdl8C4Sv5VPswFqtu0e4yzvzNe+qM9jIwqFQkQFRtdhdYPtqysuVQj9J2UMtD7lfwYG4e1kh+byttYf8fkopwNK4Vjh1N2f1vVH0rXJd9qy9BayY+SKf0WAAy1a83kh8TYphVaQwZ8SfIDR7KqskmQYf7ZTlareLUCzMG1GqOcWVDHke0nP5bK9S4kP/TReKq2EsjNMV+i/+ZYLklkd+eW+xkPgbHxUAGiWmnotZ9zOnbo87WTH3MMt2njWr9ZmvywvWVMHjZJfqh+tCVDwsr9hrao6lsFe2slP6qalLPrLCdJ4krQVxLBdkMLLZIG5TgX56q4qC2i9XdzVnUm3UoHShBNjTcbJJFUb1aSDLLIgYlqjrmr245aFfUbTr9VcM93bVv5MfY61W67+smP0hlVkbckuKoDZ/fiw4yx6vsVU3ZzyD7NJT+W+hE1PrZPqXJiK8ifM3PYY6yt4nffQDTWp37yo6sPhxaY+n/b1Nfot2Mq+THnj/Tt7dKxrzaM+TE+tzVG3KBKvLY4DLW1K5NDvnCNueSmBaP98mXm5nf386Hkh8/r/CELY3SGyksJxUoUzNmbJfPTc5Yy674Bc9O4YGnyY65P2mtB2U4BMYntQLXVWtU8OyIJWhedxf6oiD6WriQ/dnC0yzmR6KDIrLpaseYkWdX1xpCuc7vEYbbCYnWQw7JW8kPSg9GywuK/lzj/Q9teDAEnQpCh9HVO6TEAVp4x4TApP+wmUxhTK1f+1wFEkkeUYq3AbNNubRqrgrDibtVJiWCtzHW3vXBqlBdTOBIitSohO6/Ek+PZd1KqNNMq2tC2F4FllUAvVeBdrsaBczi07cV2Hc/Vl20rPzaVt6FS1FLiSmLJfbccdqzMtJwA3y1HilPAAHCulEYy6gwDORDUq1wgU/1Sd0lGK4f1BoS+I9jlXjIlWHBvh1cObXuxIlmyumS+9NXTWOmj73Xbu1Qm5pIfnHil/V3HVKm7FSGBimfawtM9zNQWJYZfcqYvP0vlWqnuYVd+cBSUYhvToRL+PvO58cRpiuXQGSme0Xf2u3PL5+YH58Z2QonUsW0K25i6tZIfY9te+gy3aeNavxk7Q6UqNci9gFuyjzzU3KiKtKratLJWumQo+KhtnnQU5/Tv/u7vfmHbS1f3qaAig+y+wL4uVVd0uETF0jM//La79cXWNSXbpSurkojMmeO2ePa3IeiT1fv+oZSVCLC9iwzOzRn9dpiic5YszLCHftPdNjs1tv0kjCQgO+/cEvcpH2mb5AdZ0E/BXz/J021TP/lROqPGaYkeJgN79WHGOA2dJabqaKl9mkt+LPUjtM/4WIW2Fck2KwcwkltbiP23MyOWbHma0odLkh+b+hp9tkNzeqk/0re3S8eeXp/zY/rbd7vbXpzPY/HCnB3yW7o+fI255OcmsjJX9b0XPT2W/HDPqoZxmG9Ve6/tJy1l1k1+bBoXzCU/lvaJvZJAdkk2ipXm7r2XsTlSf5vkxw6OXPeVdIJ4gW6VDSq1lW3vnuA/FKBW5tN3r3zlK7dOGyMjO7qX5IfAzYGblIzSVwkGB69yAOecf05ElbeWYq3yVkkMjkT3LA1Do60CL4rdgVkuTh9lTjHbutHdU1sOLCaSI9qrfcrtx9rt2RISFZTWPVSZdJMqTne3xUIA2319cBlj36+zJARNKnWs5llNU56r/JAzxTnjHMnAGg+OZN9JqX17deBpbXFyWJ7EhKRTHQy2xMEaCqIxpBwF/8ahDjz1GkTjqoqmZAvL6tvQlNmrvFV/vVWh+/52cq8snLPUd4z6B5VWwKCtVr8lD8lbJXKUVNdvrJBUNtz4CSw4Ihxxl3JB7VBGOXbg6dhcEIxy5FRr1asg3c8zJSDtR663Q2zjMJAzhy0q9aw50W/vUplYkvzQXoF1sZHMIzuCI46kMTMXay6TTe0RgPR101K53ouO2nbbi3GnL8kIZ8EKv/kmkFvCfE7/SX5MsXRQ5Ka6vB/Mdt94wfl1Loz5TGctWU3vz+1K4tJbe600WsLwsM0xXWAbhmC0Dt+uZF93BbQOnrNyXQeZkheJCOdzWElzmYfKsd2vVtacu0OmyJizu+Z0nz387LdtZ3WQs3u7T53mv0nyw2/ZPPNZ+7rniLABnuVsmu5bX7rj4jcWYroVdD6vA19tm8Fuk/Fmc7WDT+H3c28oKh9JH2pbSiUBbaWQgK57bJr8qK229D8b3a986cvomM6o8Z/b9oLnXn2YueSHJFmddVQHhS+xT3PJj/Ln5vwI7Svdxg6ztXxGOoWvxGZMbS/q9m/K11iS/Jibb0O+Rj2/nwjtbgVZ4o/0bdPSsZdwnfJjVL/YPlQ6X2K2Epn8Tj60t535zpwP3x3zTWRliS9jLqgO43NaZFt6WRilL+mIqqqq35busNDZ3eq+RP/UQmn9rpjxcbr3mmJGdlW6dr+vbUvjAt/tV4mPcVnSJ99xED15cVlwcf5HX18vZX+0fi/Jjx0dWQGzclBOk1WZyvoJQroJAoGhLJ+MunIoTpc9rxQ8J4YxUJVghYVSdziZRIDJamWEApIx9UrV7t9kgmXj+5fsM+Ul+Ge8JDQuetGLtk6Ct2xYCeCsCT45Q1Zx6m/aJtC3qmslvl7HRGm5ONj9vb6CIM6o8jyOJUdEwkNFjH4xhAIKpbvarOReYsUqg+/i5d9QuyuYx9ZBpYIDDO0hrFeiCorth9YOK67OXfE3hprjiZHfW+2uMxccWuvMEez9cwo9ZxIvStR4MUa+LyCm2N0Xf4fYuq/ECT4SNj6XdBGIUGwPfOAD2zcBccr9Rns5fhwcJaUOg3UAXf1Ne4dOUK9xUNngFXScXb+hNDnqXdmSgOOoj5XHrSFvEgL6a6+1AEKSS1nj1GFNGFrtk+CTCCCDHGLyYU7g4DuCQBw4mQIP84E84cVZZhw4IuaIKhP3sUoiWWHcybEghozWifRTMuWZjA7ZUwZOZjl95obD/TaZL/05WK87q7cqcW6MHbkxlktkoisnAhntInPktttX9xTgWa2WLLI3VIDtMkbkGR9JHveUDHGwneSMxN2QbpLknJJrcreNjlLFMzRWtqAJ9sgDOTaXvDGD0939m/6Tf0kbPLDwBgvB7RRzjv+S8SQL2jfGkm7eRJd3dSV7wVaQiUqUcgoFkpxeDu3cWxRKzoqjqh6ywTbQ8/jYl0+317020UH0q7YMye3Stu23uTbOdAH7RDdbybOyKMHn73QsPVJ9IT91voo5jg27VOdh0Cn6LBlgvpAvukiy3VvDKqFbc2JM9xlL42t+sb/sHj3PtgrA2PExmz3EjE0xt7Wvm8gvp11QOhb4+w37SE7oWvqzVqUl+Tny+jU1Z7rjLbCjswRabNvcwXz0g7fekEuVovousJesrzdsmedsh++Y+7YPGzc2ohYl6HPjJ6lFJ+DI5koy4dpdSZ6SOza+rzMkzJfoYW1y7dWHGWqf/pdfwddjz+ho7Kfsk7ErPVq+W9c2jPlzY35EN0iVNOc7VbLOvQRlbIzXYy+5xnwNNnupni/fahNfg66rQFc7zXXy3z0wfswfkdjuM+VL0S9TY88v4wct8WO0qQ5H5tuyw+aExaB6K6G5PuS36MOYn7OmL8NXtfCnArcSxFNjTsfwR+gi+o49JjtinO6liswCDL3dPUdnzt5gQReLqcQxfBtb8VTD8QHEHubLWNxD53d9bXyrbUviAgfTWuDu+yEqfYauKZ0qRim9SHeZV+w1H4Av6g18Fl43sRNL5uOR+p0kP3Z05DgEJo/guhwk/99qxpLDwKpbyjAFWwxL94CyvXRb22zhsEozlCBZem8OXx2q1s2gd3/vWbLaPrea7P8zsl0GFEL/MwbSv+4hmVPtrnv4TR38I0jx32OKqN/Pfn/cs3smSn3f3/Sp348xbgyAthj7vfAeu/+ScVg6pmvI26b9HRr/pe3ty1rthVw6X5bI1JDMbtO+/m/q2f6+tL2bPrcrw/SPIKw7J2q/tbZsKqObjvOmbd/2+3SAvtAdfb20F+ZzLOfaOzW3JD845/3Kubl7Hsbne2F4UO2tNrKZHEiyP2RH5/pSJfKczzrjaWquzs2J+tzqJ3uwrR0W/KlklOjtyzh74MwMCfahN29IalpYMD8EBYJsnCSch94wNMXIZxJ+2ApqJGXYuDrM/KDGe6/PmdIZS+69hg+z5Dnd76xlN7t+zZw/R7bIVPlUuLEpcwmvob4dhq+xhPGmXJeO/ZJnD8217tlydY9NffhN+7SkrQf1nTkd3f2cb0MXDfnnmzIbmxdjccEmPOb6tMm9jtXvJvlxrI58+h0CIRACIXBEEpCcUe2jqsxKl9U9K/mqUHLtDoGh8wF2p3WH2xKBr8oxla1W0AUd5FjlzDZbtA63N3l6CIRACITAkUIgyY8jZaTSzhAIgRAIgRBomnY7ilJ0+6CtlKv6ULq/5MDAADwYAvUqRltEjNPSsv6Dad3hP0XFhy2lEnl1KRnvHxR9+C1NC0IgBEIgBI4mAkl+HE2jmb6EQAiEQAgc9QSsmjvI1JtF7Ce3n3fukMijHsoOdVAySnCvpL+u7lkpO9TUNCUEQiAEQiAEjikCSX4cU8OdzoZACIRACIRACIRACIRACIRACITAsUcgyY9jb8zT4xAIgRAIgRAIgRAIgRAIgRAIgRA4pggk+XFMDXc6GwIhcJgEvILZKy69ZSFXCIRACIRACIRACIRACITAwRFI8uPgWOdJIRACxziBpz3tac3v/u7vNuc617mOcRLpfgiEQAiEQAiEQAiEQAgcLIEkPw6Wd54WAscUga9+9avN+973vua2t73tMdXvsc4m+RExCIEQCIEQCIEQCIEQCIHDIZDkx+FwP5Sn/r//9//a18qd9KQnbU5wghPsuQ3/8i//0vz7f//v23+5hgnsGiNviXjTm97UfPzjH2/H7VrXulZziUtc4hca//d///fN1772teP9/RSnOEVzgQtcoHEPb5n46U9/etznpz/96ZvznOc8v3CfL37xi83b3va25p73vOdOiYj+/eVf/mXzjW98o/mt3/qt5tKXvvRo+37+8583n/vc55of/ehHx/vO2c52tuYsZzlL873vfa/5H//jfxzvs/Of//zNaU5zml+459GU/NiE4WEN/t/8zd80/+2//bd2jA76bRt0LRkjG7/2a7/Wvpr2sHTlfnDYpf4dpHztmk4/yL4fS8/ypp4Pf/jDra3zOumb3exm7f+OXV5t7PoP/+E/HJGY9PdjH/tY84lPfKLtQ7e/bL7+6f9ar9Ne2x8FvTtmh61zj0ghWLHRY/7Bfoy7Zq+tl/l9XinPhvfnwxqYDlO/7Ic/sAaTg7xHkh8HSfuQn+W8gdvd7nbNi170oj2vxH/+859vfu/3fq+51KUu1Tz72c9uTnKSkxxy73bv8bvIyOsX/+Iv/qK5//3v39z5znduExZPecpTml/5lV85HkCOzj//8z83z33uc5tHPOIRza1vfevmcY97XHO6052u+bd/+7fmr/7qr9rfX+lKV2rucpe7NGc4wxkGHcNdTX7o31//9V+38+CP/uiPmpve9KajAqS/WHz7299uv/vWt761ecELXtA6h4yie73sZS9r+Tz0oQ9trnnNazanPOUpG8bzta99bfOtb33ruHt/9KMfbX7jN36jOdWpTtX+7Zd+6Zfa15RKKu3y9a//+q9tf7qOvX5/+ctfbu5whzs0f/iHfzjJ8CD6pj14dhMMHCLO/E1ucpPmz//8z5vf/M3fPIimtM8QMHz/+99vHvWoR7X/LfF1WIERDgK529zmNqtx0Kf/+T//ZyvzuB9m/w5qUMd0Oof+xz/+8arB4UH1Kc8ZJmBMf/jDHzZPfvKT2wTIn/7pnzanPvWpB7/8ne98p7nFLW7RfsYWnPGMZzzisFZ/n/Oc57QJ4+ovvc8HePrTn968/vWvb37nd35no74N2Q43WNMfrQZVH9hiOu9Y0EkbDcYBfnnMx9rLuI/p2f3wtcvve+lLX9ou4E3N/22wHqZ+2Q9/YBsGh/mbJD8Ok/4BP1sQINC9973v3Vz84hff09M59QziBS94wTYw5vzmOj6BXWNkpfaud71rGwDe8Y53bJ0D4zYVkAlufFfg/5KXvOS46g6ZY07egx/84MnE164mP4yU8ZH0uPnNb744cLcK4DcSHE984hPbvjOSDKNqqhvf+MbHrYyV8RQk1vX85z+/ucpVrnK8A09VYh1WRcDSOfvBD36wrZLpJ4m2Ybj0mZt+jzye/exn/4UEBxn8/d///YZTf5DJj2q/5IcE2GE74vvFYVf6t6m8bPP9MZ1OT/7xH/9xc9/73vfQElzb9Ce/mSdAt7/85S+fDH4EenwrF//qsJKc872Z/8ZQf1WLSnw85CEP2fiw7jHbsaY/2u/VsaST5kf08L4x5B/sZdzH9Ox++tpL5v9eCC+5/37ol/3yB/bC4iB/m+THQdLOs0LgEAlsG6j2A35deOxjH9tWPvS3utgeorLEapHrBz/4QfOlL33peNtKqhz1sB3EbXjo11Of+tR2Nf95z3tem+z4whe+0LziFa9oHvjAB85WQB2p214kbZQ872ryw7hwzCWl+gmOwzbyu+KI7xeHXenfIarW5rOf/WybHKYXD1uvHSaHo/HZS4KTo6nfa/d3zHbsJ7PopP2ku/ze2/hYU3c/DD279nzo92+/7z/Gc7/8geXScbjfTPLjcPmPPl2poDLak5/85KuczzHVTSvTqgJsfagKjlqJrtVrvxf82Kd24hOfeJaaTKU+nOxkJ1ttj2j/oWsxqv5bgT/hCU8427epL+i3szCWjJvKi+Lav6fPfvazn7X8MOdQL9lrq5Tun/7pn9ogvF9NsK0h6gb8Vjdd/SqHar8xIUt1OfD0Xe96V1s9UhfGm8gFFtqwyW+WDOK2PLrVMM961rParS23vOUtB8886bdjv5If+znfVPmo7hra2rIpw9InZHPTIHGqjx/4wAfaMeBI7DX5sZZeqbHfxBGv+UsXb8pnTub3y9kZ699exnquLwfx+VK9w06r+KCjpqp7pvT9Jv3Z1jZM2ab9lLulfZvjM2db17Tj3TYfZHCytu7ZZlw37e/UPJmyHUvlYux7U/plE527STv2084uaccuPH+pf6s/m/oHNYeH/NelenYJx6HvjOmfTefDps/f7/uPtWe//IFN+39Y30/y47DIjzzXSrnyyTOd6UzNRS5ykXZfpFdjXu9612u3Gdh/5u0Zr3vd69r99lbelRVSFre61a3aFWjnB9jf7W/OKPC/VuQf8IAHtN91joMVXIrG/QSjV7/61ZvPfOYzzaMf/eg2UPW58wms4vtvjt0TnvCE5pd/+Zebhz/84W3Jv6DP77oOn9J4n13xildsD4O0Gna5y12uucENbtAmc+zFVEL5n/7Tf2qDqb/9279t/9tZFFbRr3vd684G+VOM3v3udzfPeMYz2n5qhz6qNLA67wAmRvG0pz1tS58hcXaD+13nOtdp2/Drv/7rze1vf/t2m4d+vvGNb2x5/Oqv/mrb1q985SuNlQx7eo3Dq171qvbMBs+VOLr85S/fvOc972n3xTpUYIkw3wAAIABJREFUdIjRpz/96facFEwkNl7zmte0++bPec5ztmP6J3/yJ22ZvgSK9hkX4zS231hf9NOZBg5XdBaL33j+/e53v+bMZz5zO/7G6b3vfW/7mlWHdV72spc9bp/y3DSogF8ViLaRhSXB2V62vWBBnq9xjWu0ZwuYC84qqcNJJVWWjjVHyXgpX1YdwICThze/+c1bnVdR1TC4Pf7xj29udKMbzSFsP187+TE138xrcjOlM0o/jDX+z/7sz5oXv/jFzUc+8pHmMpe5TCs39Mnd7373dt6Wc3Pta1+74WjTW0Nzrfi/8pWvbJMUxlb5q61zNR/H2jDVR/c1H1/96lc3H/rQh9pDTd3Pv/vc5z7tHCoj/6AHPag9xLerM7v9n9MrdBcZ4qzoo33GF7rQhdqKn6mkKZ3z9a9/vdUJEpPaRNd0ZVk/yKJkoW1RzpXx36Wv/G4T3Ukf0CuSQg41/uY3v9n84z/+Yzuf6ORtt/8YC3OfrvLPSpyzcyTEyw7sZawXTaJ9/hL9/MxnPrO56lWv2upctoR805uPfOQjj6fT6RA2k72VnHUGFjvgcFvj6HK/F77wha1s+oz8sHVspLOElo7rtrbBmKlIufCFL9yc4xznaA/xO/e5z932ybWm3PWHhtxP2VF2dcoeut9U+y0IlB2n08k6n8Xh1Pe4xz3as5XmdOCU3+T5xkuSm91wP4d7m5+2SxpDCQvyYl7Rib5PHywdV8+Y0j1Dix70QckivcLvYPv5bCoSz3e+802Oa42T5zrLQzLaVmj3MGaqNeuMA3a2dB85L90xZ5+nbIf29/1R/u3b3/72lgXOzicyh9h9uozvadvula985VYPT9mSbvKD30Y3OZfFPRxw7pwydoHfxQdzdtnd7na39vOha86vnRoLh58PzQtz8h3veEerZ/RTv4dsQ82B/fSr+Zzkxhxil/iLbL5zbNhrB4aLG4w9Hea/+/76Eh9rKA4p/5Vv5rrYxS7W+mnd+IW9HdOzl7zkJX9BL/MXVegaexc7LUFN7ow5WbBl37ZtPsGYP17zv7a9iWGW3tdYLrm20S/s0pxe6/o2++UPLOnfrn4nyY8dGpnKbAogTFRKhoPtUEaTk3EqR95/m4QcLg6o4IuSZYQdPlnfo5QF9q5+FpahNIHcpwJZhsaqo4QLY0A5cPpc2uLzxzzmMe33+9l1xlDiwDOvcIUrtL/h3AmUKPc6D8Fkd1gmg8TAMe4CGAZu7rCwJYyqn+7rcFfJD8kMSRxbNfCkDCSZKL5y2ilEjhDDKAlTpfTapd/6IngQ7FKud7rTndrAkBKtMeAkcYDrLTh9RlZC9L3LyL05bMbO9x3OWA6GNj3sYQ9rnY+x5EdVZkjMdBNR73znO1uDxlBx2DbNwvenhsQJfte//vWPO+9ibvpsm/zgUDLCZcQEsxJ+ZNUYnPWsZz2eTE+NtS8KNnFm5MmDy6FuElBPetKTFp/5Uf0lP+SAQ1LbX5ZU5nim+TSVyJpjWp8vnW9TOoO8zh1gV78fOhh2yVzTXkG45IMx0P86RO8nP/lJq0/GnM6lfZSMkmTtOufFaUn/l+iV0iHe4kN3CHZc5HSs/T43p81BupYeLL1ibtdh0YJoTqa59Qd/8AetfmIDTnSiEx2PzxLdWfpAIGN82QiOKT12wxvecJDREpkzFpxhCSsOe9kUh2jTL6V7th3rJW3Y7+/Qz2xS9ZHOd6CvVUEOsIOM+zpd8F1vs+pXfpBLCeiSe+13/ouEuvkkEHPNjavnOktiU9sg4eVZAnfjpJrQ9jAJejqRfK0ld2NjM2VHzf8xe8gnYAem2k+XmyeSKOUzkXV2X1KlzmXai99kbOgovNj6GkO+Al+iEt9DK7hz42oRZYnuGWOLkWBOAoNeJZvGl32ZG9da0LC4QDYqkYSjud494LG/SrzUPi+xHd0zt/hj/ERtkCx04cN2kAOJ6yX6pT9HJTjc0wG2zn5S5eviD9CP9O6Y/V5qg8bG4qIXveio2lpiG5Y+f4msTenP8mEl9PCWbJA0oP/Il4QfX0cC1VuB6En86vzApT7WkB8qIUteJUr5ZMbJ3KIfxSElm2N6tuxs92wteoA+5hPQv3SoS+KMXma3sZ3SP37Tn9d1X0ljn9E9dV86R7yzyds096Jflvg2++UP7Lct3u/7J/mx34Q3uD+HhBJ+y1veclzyoA6pVAVi4pew3+te9zpu1b7+ZhLX9oIhBTOU/ODMOs1cBYeAnTLgkFjBYJQoNpOZEuAACt4ESxIzXQMjYcJBkFApJ7G6ziiokJDYqJURq4dWa61AlfMnCLVaUMmWIXRLGFU/VQhIHFCc9TdJBc5BnQ5NAdYp7eWkyX4LbPHQR0aBM9XN5FJY3fb2719t7zJyP061jLpVi1rxdn9tECAJ7Dmo2k2p+m/GXmA3VmlR428lRVVGXRWsWYUUUO0l+UHhS/RoH0O1NODfNvlhLASXEjp1qCpODGN35XrJWNdJ/Awpo15Ozl54CIoENd56Y1y7h8FuMOW3/qrxWDrfpnTG3JtuNHCJAzs11ziv5M9qqEqd2jZnRZGzYy6oEutfm/RxSfJjSGdW/zfRKyq9Nnl1Mx2geqA75/1NmyvAqAPbrOCS8UoIO2SwG4T47zndWbqNrHfPaNlLmWslq1ST0e/d1zh3dZzqn23GeuuJsOIPBXRsAz1TfZSEknR1CcbI8NLkRyVF2MruG7XKzqjsUdkn+JobV/ND8mNT2yC5xnaVXTWnVCla3Re0s3Vs0hpyNzUUQ3a0ZGrMHgpYfDbVfsGGcVGh2X1deQVybLTEz178pqGkBo640f8lK2PJj7n5ukT3jLH1TFtR+zp0iT7BV3K073MN9aOvO5ba5yW2o5v8GEoMS4iYgyp5yOsS/TK07QVnATW/U7UAuyQ4Vk1SgfFebNDYWMzNiynboAJmqZ2f0yFTfnXXzncXTKvtqrVV5bDXEt3lW0qasTGb+FhDfldVOUqo0EUlB6phKqE8lWQeSn74W3dRUtxi3vKz+YJijyl/3PxQhTI0H8rGShDRP9orQeS/Vcducu1Fvyzx7fbDH9ikf7v63SQ/dmhkrO5LFKg88EpRF+dL5tIktE1kyJgM/W1J8oPyF+QLSFwSAyo3VIpw2N7whje0pYnuL/li1VAWuF7T2TUwHEeK0IpDf/XL5FYxUKuy/cTBJsmPJYyGEhH9vzH4nL/+6eUy2vogcJDQGds7ypAaj1oNsnJrVY6DWisWfYXMcDP0ViGwtOrmkuV+//vf367gcG5lugUZjBXHjdG3dWXsYphUqvRXvavPqiSMiaTWpm83qWcyIsZNtYvA7x/+4R8WBfzaQH5ssdnmkmSwnUEZLk4SaNpRlTFLxroCY4mbbjC4bfKjEkHKMq3cWbHovv1lm35u+hvlm0vn21KdMdaGJQ5sJRXdoz8mSk/NNVvKVJTVxWESvJjTPutfm/RxSfKjm+jp92kTvbLJ24FKB3QTHWN/I1e2p0gK6Tunxf/vJz/6SeK+Pu3r2+K6l+RHX5d0E7FdHWnlbWqsBS51GHK1izPdPzh50/mwxven+ti9/9LkR9kECwvsTP8etkRW4LnEJlpY2MQ2VLDwd3/3d5NvKllL7qbGYMiO0udT9lBymb6faj+7pqKqH8CXrEv8Y79UBw7ZhKHgpHwWOsUK8FiQtGRcl+ieMbZjbfP9qXGVgGbHh9guSX5Ue+bs8xLb0den/SSF8aUfJCyW2pIxeZP8UCFtcckijkov9nvs2sQGTY3F2P37SfC+bZBsXWrn52SNH+iVzfzQutxfdYdKmDn7QJ9I9tlSzZc058qmbuJjjfldEufaIBnk/vw+cdBekh+18CLBrApMMkW1ioUQz5jzx8fmdVUSkX8J5u9+97vHJeg2ffPlXvTLEr22H/7AGvb2sO+R5Mdhj0Dn+YwghTJV/bBE2LsBSNewDCkdBpJCsBdPssMqBiXBSLgoPM9UfVCZ0CrV7hqYCuxt2dnv5MccoyUBcSU/hsrkpxzd+gwXiQ4rBipusJGoUkkiKK5rKaPuMyWSVDxIxLivkvqp7UBjfVkr+UHBWw0QuDCgdbikPeNkZcnZH5tOM3KpX2SNPKlAkgDpv7J0yVhvYpiXtFMiyBYCCbJa1bU6YxV36dkfS54z9Z0KHJbMt6U6Y+x5/d+TT5eKlyX8y2GVoOsHgWv1sZ/8oI84dv4t6f8S3bttsmzOwZVsrdLu2gakKmxsJflISH6MjbUAnv7oXoIRycPDvtZKftDX5M/qKH0wxIJMbJr8wGcT27Ak+bGm3E2N31TyY0iHle8xFqDXs8bm7UElP9h+20tVnWw7X5fonjG2Y4HT3LjuNfmx1D4vsR395EdteaAXLDBZECQH/KqltmRs0Yo/ZRGEP6UCZG6lfhM7ux/JD9sn8Fli5+eSH7aI6buETl10FR3V3So/9Ep4CQlnaEka2SaFS3chbRMfa8iO2p5nrM973vMed07hXJK59GxVko6Nuaoh1cPOxONDSoSoApka2+58GxvX7gKopFIl6Da1Y1PJjzn9ssS3SfJjeESS/NhUUvfx+0Plj+UEcKTOfvazL3Lk/WZJ5QeFJfNfq+EMmokiISBIsc2BwqvgVpZcFYKzKWp/ae2xqy0dn/zkJwe3vSg122SVawzzEkZLArKhbS+eKYGhzNJKdH9rTzfIdwDT2972trYSRhZ47A0mS7a9eC7lr+pDVlp1RZWVq7CQ+VeBM3ZIYfWFYRra9kLRC9QluTat/CATEhC2K3Hii5Ey7v0M+FUEOOTXM0o+u9teBIkO9lU94/OpyoPaR+yNJd23ztjzrFrH3u3+K1zH5I/BNDfMizp3pPbVGyvJQwdBDl1W9G0XYuCrsmhbdVIl40vm2xIDOdWO/u85QuYG5kvm2ti2F89Ufi+BWHuwu+3YpI/95IfAkvNMTy3p/yZ6ZT8qP/rbE3Dg9Nv24n+d3+G8EA7cXPJD0tTcqTNGiimdpeKsDq7bRPbG9sxX+T/Zl6Qc2/YyN9abtGW/vlvnGLBz/a09XTmdc8ptD+Vwq3aUMOacD2174TB3t0xMjSv96x6b2oaxygg6yxxWudjdVrIXuds0+TG27aXsofbhM1TZUe23Ck2HD217sX2MTaTbl+iAMb9pqiyd3qmFiW2TH0t0z6bJjzl9YrGLnPNhtLvOLfAc/bGNpltx1q8KWGqfBdp8kqoQGLIdQ/pUksIhwbYDq660Hdy11JaMBcLlC7gfn1Ul1dRK/SY2aD+SH6c4xSnarRlL7Pxc8mPptpd+8oPuMw4Omq1tw91tL+ISiVY+6hIfqx+bDG037G57cVaLxUBbv7tnfpSeLZ9ubMxrS44D2/mLdDKfY4n+4YePjWsl6XCVmKsE3ab2aS/6ZYle2w9/YNM+7uL3k/zYoVGpg69K4dUbBARNlIvtKEuEfZPkh9XqOhTP7xgnBxtJcjAMAr065EuwSBFRxpyxvrKpwzxt33B6tkvVgIyuQESpWZ12P+fAjw3LEkZLArI68NSbCrr9F2BbnbT9x6Wv5dh3kx++JzC3B7K2KMlEex1w9xpi1D1Qz3e1RULJlgBbkBjmOlBQkI+5BIjT+oeu6ksdeFqVJ1akOH+cGQF5ceEs1jknc+JvlVbApcKj+4rjSso4BXw/zruoYNbz6/BcAYUyZsk5Ch0vxmku+VEHPtlKJJCs/b11gOvSA0+LM2esz2/pYbAMnXLOsVdimi+MKIfA4a5Tb0JZOt+W6owxWagVEpU+HA2rRw49s9q5ZK65r3FUxk7flD7RV3PPNr+xPddL+1grglZROWn40pfauaT/S/TKNskyfV9S+dE/F6SSDdpON0gcS7iZA3O6k62gM+ijOky2EtsCjW61m7cN+C6dLVicusxJ++MFy3XIXemB7srktmM9p4sO4nN95MALHksH9+V0yMkmd2RV4GBBgO5lP+twRoFcbe3x+dBhmXPJD/ZzU9vgDC9jrpKzDrUse2PVW3Khe+bAXuRubHz6CbKuHe0fMNu1h9pnQWCq/fQj+aWTVV3ymerAU2cU0Pe+s0QHTCU/jI1zy/pjSFa6B7nXWyHqQOslAekS3TPGdihRUTpnblwlSC3e4FYLG9rC/gh4p5IfS+0z38j4TdmOoeRHJSkkxftVr0v0y1ggXAEvHabS2VaauWupDRobi6n7L7ENS5+/RNam2jKWHK+50z0zqwJq88IlHuA3L/Gx+smPqlAzNnUmWCUWyI+Er0NKyeWYni2Z7x54Wn2tA0pVahv3qmr3+Zz+scA1ldSSpKNXLbZ0t7tvYldr3LbRL0v02ib+wNxcOJo+T/Jjx0bT6rwDSCkCzqgVPxcD4Y0gEiEqMqzmW8VTysYhHvubPWvuI2vKgZbR9xo0q1IcBmd++Mz9KRyBrMyocz04uv6Xo2ZlwAqMVWvBBUWv9N8KjEDQd5TOWRGwQsVJs5fbb5wXIuDnyAic9MNqh79RGBSWEsT6mzK87uFl/SGaYuT1mc7A0E8HD+m78yYE8N2/2ecpEWMl3ioIhSi44SwKxhw0W8bM87WTM1ztolA4DQJZzhUHmfJ3WJNEgWSPvo8xcggajgJBPNxbJYMA0bM5VPZiMtAu7Zt6nab26IuMPLmQnOEkeA2ng530y9gWA6vIXok7VqUgAWYvM24uyTDGR3JHxp2R4tDb136JS1yidW6M29j9Np1mdR5NnQnhOc4/oOz9k8XHGrslYy3jz/CpknGAr2DZ4b1kjjNOTshEP3ml3fprLBk0hxHrr1WOWo3CVpLJZ8YOV8k/c6x/v7nkhzkoweBZVU49xW5qvgl+jeMSnSGpZCVs6KoSZ6vEHBHPlNA0b5bONQk5Dky94YlTo38YzcnMXB8rYHJvssGp92pCCcylOlP/jfOY7qVX9L/0rAPTqlx4bHwkBsimecSZl3QkG+SOXqi/CaBcnEv6mhwaf0lwzhXdq9TYKupS3UkO6SE6g34WCCn5NZ/pfzpCnwWIdL9/3eqEMTlwACVGxl+AZ8VdAtnf9U9fJJy2HetN9cTa3yfr+iIoIT8qADGnL3/jN35jVKeTO3aTTaOnvHJVoFyvfyQ3dbYAXcKekFPJ7SU2ka7hYG9jGwQ1FjHYGLaQPiAD7A89uKbc9cfDHJiyo75vfg/ZwwpMp9rvYODyBwTK5gm9Ym7RyXySpTqw60uV32TMyLg9/WwShs4Ck7Sl481n1U7Ghg/jTARzyVwgR0vn65RPM2T3yyZ19YhKvNo+xiZNjSt58g9bCzz6QSZUmpFfY0aWaxtn6T5JEn/77d/+7dZ3nLLPgk2s+J1928FPKX+k/NGuDaokBZvUPaScvNScGrIlfNryu7r6tWtjBO58Ab/vblHe1s7ya/vP7I7F0H03sQ3avt9+tTlCho0JHW7ulf8iWcrX47uwKcZGe/i89Dw/lS9sO8mcjzUUhxh3lS18TH6uxS4VSfxqiX/3F19gOqRnnYc35msXe34fm6XqsV8BM6Z/LDbWvB6LTcgY+WQ7yV5ddMZSu4rrpvpFwoU9X+rbSWov8QfGfMC17ewu3C/Jj10YhYE2CGY5Rlbb9+NMBY+svfv2FXKq/C8FxqFg0O1b9mxKzv/nXEwF4NUNxmnT32wzDGsxwkH/hyo3htrluZIUDAQnp15rxUhUuajtK11l2L/PECN/c2/MOVoUFuabKKRN+7IN94P8TX+Mu4yWvFq239biY14ZbwGlxMhQ0mONfpo3HGLGlyPI6RFwjFV+1DMlFQSXY1udum07yPlGJyzVA0P88Kg9x96etPSVcEv7KCjgjG5y734719Irm8rPUB/pFP/IzjZX9cWYlZ53r65NMR4qcgTvS2xNjWHZC7pqiPm2Y71NP9f+zTZtN07sSJ+vtm1zv/4c34ttmJo/+yF3m47H3Pye+9zz9nveLmnDpv3eT92zdFy736M3+R1L9fxS++x7S+9ZTPzGAtWY/7PtnJL8YIdVBm5yHcT4T7XnsJ8/5FuKUei7rh3f1scaGs/u+WLFZkrPjvFzb3aKnzfkN27LVvKjDujt33dTu7ptGzaR4SX+wCb3O5K/m+THkTx6afuhEBC8yiJ7tVU/i1wHN1k5nNtjeSiNz0MPjEBtk7GCbxVZgCj7PlSa2Q90lM+rphl6BeyBdSAPOiYIWE1TwWY1KVcIhEAIHE0EJCRVA6kWtaCgmqAqn4+mfqYv+09AYlC1hWoclYAqYixQqV7qX7Gr+z8ee3lCkh97oZffHpMEBLX16lj78Kt0kmJUwqwM3Pu/l6yiHpMAj5FOe5We1XRVQJUIm9v2Ao19qLZGKDveprrlGMGbbq5AgC5T9eH8nDrAd4Xb5hYhEAIhsBME2GFbKywoWPlX9WHbX2zrTgzPEdWIen25bemOHlD1YStwvyI+dnX3hzXJj90fo7RwBwkoo5PkkAW2ssCQKhmVBXbGydJy/h3sWpq0EgGHwjmMz1aoquCYS36QK6vwDpRcuh95pebmNscgAWejOGemDqE9BhGkyyEQAkcxAYGos428Xck5Dle72tXaLa+5QmBTAramWJhywL1DviXRhvy02NVNyR7895P8OHjmeWIIhMAxQMBrpG0leOxjH3vcqfLePsAJmzvz4xjAky6GQAiEQAiEQAiEQAiEwIESSPLjQHHnYSEQAscSAW8AcsK4115aDXAaukPCJESm3mh0LDFKX0MgBEIgBEIgBEIgBELgIAgk+XEQlPOMEAiBY5qAk8aV2irBtT90yVuTjmlg6Xw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3vIDwAAAP/UlEQVQ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no/68dO6YBAABAGObfNSY4dtQAIeVDHAECBAgQIECAAAECBAgQINAScH609tCGAAECBAgQIECAAAECBAgQOAs4P86g4ggQIECAAAECBAgQIECAAIGWgPOjtYc2BAgQIECAAAECBAgQIECAwFnA+XEGFUeAAAECBAgQIECAAAECBAi0BJwfrT20IUCAAAECBAgQIECAAAECBM4Czo8zqDgCBAgQIECAAAECBAgQIECgJeD8aO2hDQECBAgQIECAAAECBAgQIHAWcH6cQcURIECAAAECBAgQIECAAAECLQHnR2sPbQgQIECAAAECBAgQIECAAIGzgPPjDCqOAAECBAgQIECAAAECBAgQaAk4P1p7aEOAAAECBAgQIECAAAECBAicBZwfZ1BxBAgQIECAAAECBAgQIECAQEvA+dHaQxsCBAgQIECAAAECBAgQIEDgLOD8OIOKI0CAAAECBAgQIECAAAECBFoCzo/WHtoQIECAAAECBAgQIECAAAECZwHnxxlUHAECBAgQIECAAAECBAgQINAScH609tCGAAECBAgQIECAAAECBAgQOAs4P86g4ggQIECAAAECBAgQIECAAIGWgPOjtYc2BAgQIECAAAECBAgQIECAwFnA+XEGFUeAAAECBAgQIECAAAECBAi0BJwfrT20IUCAAAECBAgQIECAAAECBM4Czo8zqDgCBAgQIECAAAECBAgQIECgJeD8aO2hDQECBAgQIECAAAECBAgQIHAWcH6cQcURIECAAAECBAgQIECAAAECLQHnR2sPbQgQIECAAAECBAgQIECAAIGzgPPjDCqOAAECBAgQIECAAAECBAgQaAk4P1p7aEOAAAECBAgQIECAAAECBAicBZwfZ1BxBAgQIECAAAECBAgQIECAQEvA+dHaQxsCBAgQIECAAAECBAgQIEDgLOD8OIOKI0CAAAECBAgQIECAAAECBFoCzo/WHtoQIECAAAECBAgQIECAAAECZwHnxxlUHAECBAgQIECAAAECBAgQINAScH609tCGAAECBAgQIECAAAECBAgQOAs4P86g4ggQIECAAAECBAgQIECAAIGWgPOjtYc2BAgQIECAAAECBAgQIECAwFnA+XEGFUeAAAECBAgQIECAAAECBAi0BJwfrT20IUCAAAECBAgQIECAAAECBM4Czo8zqDgCBAgQIECAAAECBAgQIECgJeD8aO2hDQECBAgQIECAAAECBAgQIHAWcH6cQcURIECAAAECBAgQIECAAAECLQHnR2sPbQgQIECAAAECBAgQIECAAIGzgPPjDCqOAAECBAgQIECAAAECBAgQaAk4P1p7aEOAAAECBAgQIECAAAECBAicBZwfZ1BxBAgQIECAAAECBAgQIECAQEvA+dHaQxsCBAgQIECAAAECBAgQIEDgLOD8OIOKI0CAAAECBAgQIECAAAECBFoCzo/WHtoQIECAAAECBAgQIECAAAECZwHnxxlUHAECBAgQIECAAAECBAgQINAScH609tCGAAECBAgQIECAAAECBAgQOAs4P86g4ggQIECAAAECBAgQIECAAIGWgPOjtYc2BAgQIECAAAECBAgQIECAwFnA+XEGFUeAAAECBAgQIECAAAECBAi0BJwfrT20IUCAAAECBAgQIECAAAECBM4Czo8zqDgCBAgQIECAAAECBAgQIECgJeD8aO2hDQECBAgQIECAAAECBAgQIHAWcH6cQcURIECAAAECBAgQIECAAAECLQHnR2sPbQgQIECAAAECBAgQIECAAIGzgPPjDCqOAAECBAgQIECAAAECBAgQaAk4P1p7aEOAAAECBAgQIECAAAECBAicBZwfZ1BxBAgQIECAAAECBAgQIECAQEvA+dHaQxsCBAgQIECAAAECBAgQIEDgLOD8OIOKI0CAAAECBAgQIECAAAECBFoCzo/WHtoQIECAAAECBAgQIECAAAECZwHnxxlUHAECBAgQIECAAAECBAgQINAScH609tCGAAECBAgQIECAAAECBAgQOAs4P86g4ggQIECAAAECBAgQIECAAIGWgPOjtYc2BAgQIECAAAECBAgQIECAwFnA+XEGFUeAAAECBAgQIECAAAECBAi0BJwfrT20IUCAAAECBAgQIECAAAECBM4Czo8zqDgCBAgQIECAAAECBAgQIECgJeD8aO2hDQECBAgQIECAAAECBAgQIHAWcH6cQcURIECAAAECBAgQIECAAAECLQHnR2sPbQgQIECAAAECBAgQIECAAIGzgPPjDCqOAAECBAgQIECAAAECBAgQaAk4P1p7aEOAAAECBAgQIECAAAECBAicBZwfZ1BxBAgQIECAAAECBAgQIECAQEvA+dHaQxsCBAgQIECAAAECBAgQIEDgLOD8OIOKI0CAAAECBAgQIECAAAECBFoCzo/WHtoQIECAAAECBAgQIECAAAECZwHnxxlUHAECBAgQIECAAAECBAgQINAScH609tCGAAECBAgQIECAAAECBAgQOAs4P86g4ggQIECAAAECBAgQIECAAIGWgPOjtYc2BAgQIECAAAECBAgQIECAwFnA+XEGFUeAAAECBAgQIECAAAECBAi0BJwfrT20IUCAAAECBAgQIECAAAECBM4Czo8zqDgCBAgQIECAAAECBAgQIECgJeD8aO2hDQECBAgQIECAAAECBAgQIHAWcH6cQcURIECAAAECBAgQIECAAAECLQHnR2sPbQgQIECAAAECBAgQIECAAIGzgPPjDCqOAAECBAgQIECAAAECBAgQaAk4P1p7aEOAAAECBAgQIECAAAECBAicBQagReE2+Z0Nd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8" name="TextBox 17"/>
          <p:cNvSpPr txBox="1"/>
          <p:nvPr/>
        </p:nvSpPr>
        <p:spPr>
          <a:xfrm>
            <a:off x="9211197" y="5623225"/>
            <a:ext cx="1487908" cy="307777"/>
          </a:xfrm>
          <a:prstGeom prst="rect">
            <a:avLst/>
          </a:prstGeom>
          <a:solidFill>
            <a:schemeClr val="bg1"/>
          </a:solidFill>
        </p:spPr>
        <p:txBody>
          <a:bodyPr vert="horz" wrap="none" rtlCol="0">
            <a:spAutoFit/>
          </a:bodyPr>
          <a:lstStyle/>
          <a:p>
            <a:r>
              <a:rPr lang="en-US" sz="1400" dirty="0" smtClean="0"/>
              <a:t>Gate voltage (V)</a:t>
            </a:r>
            <a:endParaRPr lang="en-US" sz="1400" dirty="0"/>
          </a:p>
        </p:txBody>
      </p:sp>
      <p:graphicFrame>
        <p:nvGraphicFramePr>
          <p:cNvPr id="21" name="Object 20"/>
          <p:cNvGraphicFramePr>
            <a:graphicFrameLocks noChangeAspect="1"/>
          </p:cNvGraphicFramePr>
          <p:nvPr>
            <p:extLst>
              <p:ext uri="{D42A27DB-BD31-4B8C-83A1-F6EECF244321}">
                <p14:modId xmlns:p14="http://schemas.microsoft.com/office/powerpoint/2010/main" val="3815131876"/>
              </p:ext>
            </p:extLst>
          </p:nvPr>
        </p:nvGraphicFramePr>
        <p:xfrm>
          <a:off x="460375" y="1442494"/>
          <a:ext cx="4356100" cy="4257675"/>
        </p:xfrm>
        <a:graphic>
          <a:graphicData uri="http://schemas.openxmlformats.org/presentationml/2006/ole">
            <mc:AlternateContent xmlns:mc="http://schemas.openxmlformats.org/markup-compatibility/2006">
              <mc:Choice xmlns:v="urn:schemas-microsoft-com:vml" Requires="v">
                <p:oleObj spid="_x0000_s62607" name="Graph" r:id="rId5" imgW="3240000" imgH="3168000" progId="Origin95.Graph">
                  <p:embed/>
                </p:oleObj>
              </mc:Choice>
              <mc:Fallback>
                <p:oleObj name="Graph" r:id="rId5" imgW="3240000" imgH="3168000" progId="Origin95.Graph">
                  <p:embed/>
                  <p:pic>
                    <p:nvPicPr>
                      <p:cNvPr id="0" name=""/>
                      <p:cNvPicPr/>
                      <p:nvPr/>
                    </p:nvPicPr>
                    <p:blipFill>
                      <a:blip r:embed="rId6"/>
                      <a:stretch>
                        <a:fillRect/>
                      </a:stretch>
                    </p:blipFill>
                    <p:spPr>
                      <a:xfrm>
                        <a:off x="460375" y="1442494"/>
                        <a:ext cx="4356100" cy="4257675"/>
                      </a:xfrm>
                      <a:prstGeom prst="rect">
                        <a:avLst/>
                      </a:prstGeom>
                    </p:spPr>
                  </p:pic>
                </p:oleObj>
              </mc:Fallback>
            </mc:AlternateContent>
          </a:graphicData>
        </a:graphic>
      </p:graphicFrame>
      <p:pic>
        <p:nvPicPr>
          <p:cNvPr id="30" name="Picture 29"/>
          <p:cNvPicPr>
            <a:picLocks noChangeAspect="1"/>
          </p:cNvPicPr>
          <p:nvPr>
            <p:custDataLst>
              <p:tags r:id="rId2"/>
            </p:custDataLst>
          </p:nvPr>
        </p:nvPicPr>
        <p:blipFill>
          <a:blip r:embed="rId7" cstate="hqprint">
            <a:extLst>
              <a:ext uri="{28A0092B-C50C-407E-A947-70E740481C1C}">
                <a14:useLocalDpi xmlns:a14="http://schemas.microsoft.com/office/drawing/2010/main" val="0"/>
              </a:ext>
            </a:extLst>
          </a:blip>
          <a:stretch>
            <a:fillRect/>
          </a:stretch>
        </p:blipFill>
        <p:spPr>
          <a:xfrm>
            <a:off x="5641257" y="1610755"/>
            <a:ext cx="4320305" cy="1486019"/>
          </a:xfrm>
          <a:prstGeom prst="rect">
            <a:avLst/>
          </a:prstGeom>
        </p:spPr>
      </p:pic>
      <p:sp>
        <p:nvSpPr>
          <p:cNvPr id="26" name="TextBox 25"/>
          <p:cNvSpPr txBox="1"/>
          <p:nvPr/>
        </p:nvSpPr>
        <p:spPr>
          <a:xfrm>
            <a:off x="4151784" y="4238820"/>
            <a:ext cx="320922" cy="326243"/>
          </a:xfrm>
          <a:prstGeom prst="rect">
            <a:avLst/>
          </a:prstGeom>
          <a:noFill/>
        </p:spPr>
        <p:txBody>
          <a:bodyPr wrap="none" rtlCol="0">
            <a:spAutoFit/>
          </a:bodyPr>
          <a:lstStyle/>
          <a:p>
            <a:pPr algn="l">
              <a:lnSpc>
                <a:spcPct val="95000"/>
              </a:lnSpc>
            </a:pPr>
            <a:r>
              <a:rPr lang="en-US" sz="1600" dirty="0" smtClean="0"/>
              <a:t>X</a:t>
            </a:r>
          </a:p>
        </p:txBody>
      </p:sp>
      <p:sp>
        <p:nvSpPr>
          <p:cNvPr id="28" name="TextBox 27"/>
          <p:cNvSpPr txBox="1"/>
          <p:nvPr/>
        </p:nvSpPr>
        <p:spPr>
          <a:xfrm>
            <a:off x="3375035" y="3557217"/>
            <a:ext cx="401072" cy="326243"/>
          </a:xfrm>
          <a:prstGeom prst="rect">
            <a:avLst/>
          </a:prstGeom>
          <a:noFill/>
        </p:spPr>
        <p:txBody>
          <a:bodyPr wrap="none" rtlCol="0">
            <a:spAutoFit/>
          </a:bodyPr>
          <a:lstStyle/>
          <a:p>
            <a:pPr algn="l">
              <a:lnSpc>
                <a:spcPct val="95000"/>
              </a:lnSpc>
            </a:pPr>
            <a:r>
              <a:rPr lang="en-US" sz="1600" dirty="0" smtClean="0">
                <a:solidFill>
                  <a:schemeClr val="accent6"/>
                </a:solidFill>
              </a:rPr>
              <a:t>X</a:t>
            </a:r>
            <a:r>
              <a:rPr lang="en-US" sz="1600" baseline="30000" dirty="0" smtClean="0">
                <a:solidFill>
                  <a:schemeClr val="accent6"/>
                </a:solidFill>
              </a:rPr>
              <a:t>+</a:t>
            </a:r>
            <a:endParaRPr lang="en-US" sz="1600" dirty="0" smtClean="0">
              <a:solidFill>
                <a:schemeClr val="accent6"/>
              </a:solidFill>
            </a:endParaRPr>
          </a:p>
        </p:txBody>
      </p:sp>
      <p:sp>
        <p:nvSpPr>
          <p:cNvPr id="29" name="Textfeld 4"/>
          <p:cNvSpPr txBox="1"/>
          <p:nvPr/>
        </p:nvSpPr>
        <p:spPr>
          <a:xfrm>
            <a:off x="4905374" y="4004909"/>
            <a:ext cx="5079058" cy="560153"/>
          </a:xfrm>
          <a:prstGeom prst="rect">
            <a:avLst/>
          </a:prstGeom>
          <a:noFill/>
        </p:spPr>
        <p:txBody>
          <a:bodyPr wrap="square" rtlCol="0">
            <a:spAutoFit/>
          </a:bodyPr>
          <a:lstStyle/>
          <a:p>
            <a:pPr marL="285750" indent="-285750">
              <a:lnSpc>
                <a:spcPct val="95000"/>
              </a:lnSpc>
              <a:buFont typeface="Arial" panose="020B0604020202020204" pitchFamily="34" charset="0"/>
              <a:buChar char="•"/>
            </a:pPr>
            <a:r>
              <a:rPr lang="en-GB" sz="1600" b="1" dirty="0" smtClean="0">
                <a:solidFill>
                  <a:srgbClr val="0362A9"/>
                </a:solidFill>
              </a:rPr>
              <a:t>Exciton – boson like – Gaussian broadening</a:t>
            </a:r>
            <a:endParaRPr lang="en-GB" sz="1600" b="1" dirty="0">
              <a:solidFill>
                <a:srgbClr val="0362A9"/>
              </a:solidFill>
            </a:endParaRPr>
          </a:p>
          <a:p>
            <a:pPr marL="285750" indent="-285750">
              <a:lnSpc>
                <a:spcPct val="95000"/>
              </a:lnSpc>
              <a:buFont typeface="Arial" panose="020B0604020202020204" pitchFamily="34" charset="0"/>
              <a:buChar char="•"/>
            </a:pPr>
            <a:r>
              <a:rPr lang="en-GB" sz="1600" b="1" dirty="0" smtClean="0">
                <a:solidFill>
                  <a:srgbClr val="0362A9"/>
                </a:solidFill>
              </a:rPr>
              <a:t>Trion – fermion – </a:t>
            </a:r>
            <a:r>
              <a:rPr lang="en-GB" sz="1600" b="1" dirty="0" err="1" smtClean="0">
                <a:solidFill>
                  <a:srgbClr val="0362A9"/>
                </a:solidFill>
              </a:rPr>
              <a:t>Lorenzian</a:t>
            </a:r>
            <a:r>
              <a:rPr lang="en-GB" sz="1600" b="1" dirty="0" smtClean="0">
                <a:solidFill>
                  <a:srgbClr val="0362A9"/>
                </a:solidFill>
              </a:rPr>
              <a:t> line </a:t>
            </a:r>
          </a:p>
        </p:txBody>
      </p:sp>
    </p:spTree>
    <p:extLst>
      <p:ext uri="{BB962C8B-B14F-4D97-AF65-F5344CB8AC3E}">
        <p14:creationId xmlns:p14="http://schemas.microsoft.com/office/powerpoint/2010/main" val="102028118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0" y="3360432"/>
            <a:ext cx="1963188" cy="2693143"/>
            <a:chOff x="7218304" y="289634"/>
            <a:chExt cx="1157287" cy="2235953"/>
          </a:xfrm>
        </p:grpSpPr>
        <p:pic>
          <p:nvPicPr>
            <p:cNvPr id="35" name="Picture 3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539330" y="498349"/>
              <a:ext cx="495721" cy="202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TextBox 8"/>
            <p:cNvSpPr txBox="1">
              <a:spLocks noChangeArrowheads="1"/>
            </p:cNvSpPr>
            <p:nvPr/>
          </p:nvSpPr>
          <p:spPr bwMode="auto">
            <a:xfrm>
              <a:off x="7492709" y="2187033"/>
              <a:ext cx="472492" cy="306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r>
                <a:rPr lang="en-US" b="1" dirty="0">
                  <a:solidFill>
                    <a:schemeClr val="bg1"/>
                  </a:solidFill>
                </a:rPr>
                <a:t>5 Å</a:t>
              </a:r>
              <a:endParaRPr lang="en-GB" b="1" dirty="0">
                <a:solidFill>
                  <a:schemeClr val="bg1"/>
                </a:solidFill>
              </a:endParaRPr>
            </a:p>
          </p:txBody>
        </p:sp>
        <p:sp>
          <p:nvSpPr>
            <p:cNvPr id="37" name="Rectangle 36"/>
            <p:cNvSpPr/>
            <p:nvPr/>
          </p:nvSpPr>
          <p:spPr bwMode="auto">
            <a:xfrm>
              <a:off x="7562559" y="2443037"/>
              <a:ext cx="29527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GB"/>
            </a:p>
          </p:txBody>
        </p:sp>
        <p:sp>
          <p:nvSpPr>
            <p:cNvPr id="38" name="TextBox 11"/>
            <p:cNvSpPr txBox="1">
              <a:spLocks noChangeArrowheads="1"/>
            </p:cNvSpPr>
            <p:nvPr/>
          </p:nvSpPr>
          <p:spPr bwMode="auto">
            <a:xfrm>
              <a:off x="7218304" y="289634"/>
              <a:ext cx="1157287" cy="255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r>
                <a:rPr lang="en-US" sz="1400" b="1" dirty="0"/>
                <a:t>HAADF</a:t>
              </a:r>
              <a:endParaRPr lang="en-GB" sz="1400" b="1" dirty="0"/>
            </a:p>
          </p:txBody>
        </p:sp>
      </p:grpSp>
      <p:grpSp>
        <p:nvGrpSpPr>
          <p:cNvPr id="26" name="Group 25"/>
          <p:cNvGrpSpPr/>
          <p:nvPr/>
        </p:nvGrpSpPr>
        <p:grpSpPr>
          <a:xfrm>
            <a:off x="1211831" y="3360432"/>
            <a:ext cx="1436508" cy="2694469"/>
            <a:chOff x="7213462" y="1815770"/>
            <a:chExt cx="1157287" cy="3057249"/>
          </a:xfrm>
        </p:grpSpPr>
        <p:pic>
          <p:nvPicPr>
            <p:cNvPr id="33" name="Picture 3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7469311" y="2068371"/>
              <a:ext cx="683183" cy="2804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TextBox 11"/>
            <p:cNvSpPr txBox="1">
              <a:spLocks noChangeArrowheads="1"/>
            </p:cNvSpPr>
            <p:nvPr/>
          </p:nvSpPr>
          <p:spPr bwMode="auto">
            <a:xfrm>
              <a:off x="7213462" y="1815770"/>
              <a:ext cx="1157287" cy="349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r>
                <a:rPr lang="en-US" sz="1400" b="1" dirty="0">
                  <a:solidFill>
                    <a:srgbClr val="00B050"/>
                  </a:solidFill>
                </a:rPr>
                <a:t>S</a:t>
              </a:r>
              <a:endParaRPr lang="en-GB" sz="1400" b="1" dirty="0">
                <a:solidFill>
                  <a:srgbClr val="00B050"/>
                </a:solidFill>
              </a:endParaRPr>
            </a:p>
          </p:txBody>
        </p:sp>
      </p:grpSp>
      <p:grpSp>
        <p:nvGrpSpPr>
          <p:cNvPr id="27" name="Group 26"/>
          <p:cNvGrpSpPr/>
          <p:nvPr/>
        </p:nvGrpSpPr>
        <p:grpSpPr>
          <a:xfrm>
            <a:off x="2133533" y="3360432"/>
            <a:ext cx="1436508" cy="2669022"/>
            <a:chOff x="8177201" y="849389"/>
            <a:chExt cx="1157287" cy="3028375"/>
          </a:xfrm>
        </p:grpSpPr>
        <p:pic>
          <p:nvPicPr>
            <p:cNvPr id="31" name="Picture 30"/>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8465233" y="1099321"/>
              <a:ext cx="676800" cy="2778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TextBox 11"/>
            <p:cNvSpPr txBox="1">
              <a:spLocks noChangeArrowheads="1"/>
            </p:cNvSpPr>
            <p:nvPr/>
          </p:nvSpPr>
          <p:spPr bwMode="auto">
            <a:xfrm>
              <a:off x="8177201" y="849389"/>
              <a:ext cx="1157287" cy="349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r>
                <a:rPr lang="en-US" sz="1400" b="1" dirty="0">
                  <a:solidFill>
                    <a:srgbClr val="FF0000"/>
                  </a:solidFill>
                </a:rPr>
                <a:t>Se</a:t>
              </a:r>
              <a:endParaRPr lang="en-GB" sz="1400" b="1" dirty="0">
                <a:solidFill>
                  <a:srgbClr val="FF0000"/>
                </a:solidFill>
              </a:endParaRPr>
            </a:p>
          </p:txBody>
        </p:sp>
      </p:grpSp>
      <p:grpSp>
        <p:nvGrpSpPr>
          <p:cNvPr id="28" name="Group 27"/>
          <p:cNvGrpSpPr/>
          <p:nvPr/>
        </p:nvGrpSpPr>
        <p:grpSpPr>
          <a:xfrm>
            <a:off x="3083073" y="3360432"/>
            <a:ext cx="1436508" cy="2686262"/>
            <a:chOff x="9011526" y="1567109"/>
            <a:chExt cx="1157287" cy="3047936"/>
          </a:xfrm>
        </p:grpSpPr>
        <p:pic>
          <p:nvPicPr>
            <p:cNvPr id="29" name="Picture 28"/>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9324528" y="1862634"/>
              <a:ext cx="669600" cy="2752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TextBox 11"/>
            <p:cNvSpPr txBox="1">
              <a:spLocks noChangeArrowheads="1"/>
            </p:cNvSpPr>
            <p:nvPr/>
          </p:nvSpPr>
          <p:spPr bwMode="auto">
            <a:xfrm>
              <a:off x="9011526" y="1567109"/>
              <a:ext cx="1157287" cy="349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r>
                <a:rPr lang="en-US" sz="1400" b="1" dirty="0">
                  <a:solidFill>
                    <a:srgbClr val="00B050"/>
                  </a:solidFill>
                </a:rPr>
                <a:t>S</a:t>
              </a:r>
              <a:r>
                <a:rPr lang="en-US" sz="1400" b="1" dirty="0"/>
                <a:t>/</a:t>
              </a:r>
              <a:r>
                <a:rPr lang="en-US" sz="1400" b="1" dirty="0">
                  <a:solidFill>
                    <a:srgbClr val="FF0000"/>
                  </a:solidFill>
                </a:rPr>
                <a:t>Se</a:t>
              </a:r>
              <a:endParaRPr lang="en-GB" sz="1400" b="1" dirty="0">
                <a:solidFill>
                  <a:srgbClr val="FF0000"/>
                </a:solidFill>
              </a:endParaRPr>
            </a:p>
          </p:txBody>
        </p:sp>
      </p:grpSp>
      <p:sp>
        <p:nvSpPr>
          <p:cNvPr id="19" name="TextBox 18"/>
          <p:cNvSpPr txBox="1"/>
          <p:nvPr/>
        </p:nvSpPr>
        <p:spPr>
          <a:xfrm>
            <a:off x="4943872" y="4221164"/>
            <a:ext cx="5760640" cy="1569660"/>
          </a:xfrm>
          <a:prstGeom prst="rect">
            <a:avLst/>
          </a:prstGeom>
          <a:noFill/>
        </p:spPr>
        <p:txBody>
          <a:bodyPr wrap="square" rtlCol="0">
            <a:spAutoFit/>
          </a:bodyPr>
          <a:lstStyle/>
          <a:p>
            <a:pPr marL="285750" indent="-285750">
              <a:buFont typeface="Arial" panose="020B0604020202020204" pitchFamily="34" charset="0"/>
              <a:buChar char="•"/>
            </a:pPr>
            <a:r>
              <a:rPr lang="en-US" altLang="zh-TW" sz="1600" dirty="0" smtClean="0">
                <a:solidFill>
                  <a:srgbClr val="0362A9"/>
                </a:solidFill>
                <a:latin typeface="Arial" panose="020B0604020202020204" pitchFamily="34" charset="0"/>
                <a:cs typeface="Arial" panose="020B0604020202020204" pitchFamily="34" charset="0"/>
              </a:rPr>
              <a:t>10eV, 10</a:t>
            </a:r>
            <a:r>
              <a:rPr lang="en-US" altLang="zh-TW" sz="1600" baseline="30000" dirty="0" smtClean="0">
                <a:solidFill>
                  <a:srgbClr val="0362A9"/>
                </a:solidFill>
                <a:latin typeface="Arial" panose="020B0604020202020204" pitchFamily="34" charset="0"/>
                <a:cs typeface="Arial" panose="020B0604020202020204" pitchFamily="34" charset="0"/>
              </a:rPr>
              <a:t>19</a:t>
            </a:r>
            <a:r>
              <a:rPr lang="en-US" altLang="zh-TW" sz="1600" dirty="0" smtClean="0">
                <a:solidFill>
                  <a:srgbClr val="0362A9"/>
                </a:solidFill>
                <a:latin typeface="Arial" panose="020B0604020202020204" pitchFamily="34" charset="0"/>
                <a:cs typeface="Arial" panose="020B0604020202020204" pitchFamily="34" charset="0"/>
              </a:rPr>
              <a:t> m</a:t>
            </a:r>
            <a:r>
              <a:rPr lang="en-US" altLang="zh-TW" sz="1600" baseline="30000" dirty="0" smtClean="0">
                <a:solidFill>
                  <a:srgbClr val="0362A9"/>
                </a:solidFill>
                <a:latin typeface="Arial" panose="020B0604020202020204" pitchFamily="34" charset="0"/>
                <a:cs typeface="Arial" panose="020B0604020202020204" pitchFamily="34" charset="0"/>
              </a:rPr>
              <a:t>-2</a:t>
            </a:r>
            <a:r>
              <a:rPr lang="en-US" altLang="zh-TW" sz="1600" dirty="0" smtClean="0">
                <a:solidFill>
                  <a:srgbClr val="0362A9"/>
                </a:solidFill>
                <a:latin typeface="Arial" panose="020B0604020202020204" pitchFamily="34" charset="0"/>
                <a:cs typeface="Arial" panose="020B0604020202020204" pitchFamily="34" charset="0"/>
              </a:rPr>
              <a:t>, no annealing</a:t>
            </a:r>
          </a:p>
          <a:p>
            <a:pPr marL="285750" indent="-285750">
              <a:buFont typeface="Arial" panose="020B0604020202020204" pitchFamily="34" charset="0"/>
              <a:buChar char="•"/>
            </a:pPr>
            <a:r>
              <a:rPr lang="en-US" altLang="zh-TW" sz="1600" dirty="0" smtClean="0">
                <a:solidFill>
                  <a:srgbClr val="0362A9"/>
                </a:solidFill>
                <a:latin typeface="Arial" panose="020B0604020202020204" pitchFamily="34" charset="0"/>
                <a:cs typeface="Arial" panose="020B0604020202020204" pitchFamily="34" charset="0"/>
              </a:rPr>
              <a:t>Se </a:t>
            </a:r>
            <a:r>
              <a:rPr lang="en-US" altLang="zh-TW" sz="1600" dirty="0">
                <a:solidFill>
                  <a:srgbClr val="0362A9"/>
                </a:solidFill>
                <a:latin typeface="Arial" panose="020B0604020202020204" pitchFamily="34" charset="0"/>
                <a:cs typeface="Arial" panose="020B0604020202020204" pitchFamily="34" charset="0"/>
              </a:rPr>
              <a:t>incorporation 1~3%.</a:t>
            </a:r>
          </a:p>
          <a:p>
            <a:pPr marL="285750" indent="-285750">
              <a:buFont typeface="Arial" panose="020B0604020202020204" pitchFamily="34" charset="0"/>
              <a:buChar char="•"/>
            </a:pPr>
            <a:r>
              <a:rPr lang="en-US" altLang="zh-TW" sz="1600" dirty="0">
                <a:solidFill>
                  <a:srgbClr val="0362A9"/>
                </a:solidFill>
                <a:latin typeface="Arial" panose="020B0604020202020204" pitchFamily="34" charset="0"/>
                <a:cs typeface="Arial" panose="020B0604020202020204" pitchFamily="34" charset="0"/>
              </a:rPr>
              <a:t>Extended defects </a:t>
            </a:r>
            <a:r>
              <a:rPr lang="en-US" altLang="zh-TW" sz="1600" dirty="0" smtClean="0">
                <a:solidFill>
                  <a:srgbClr val="0362A9"/>
                </a:solidFill>
                <a:latin typeface="Arial" panose="020B0604020202020204" pitchFamily="34" charset="0"/>
                <a:cs typeface="Arial" panose="020B0604020202020204" pitchFamily="34" charset="0"/>
              </a:rPr>
              <a:t>visible – STEM induced?</a:t>
            </a:r>
            <a:endParaRPr lang="en-US" altLang="zh-TW" sz="1600" dirty="0">
              <a:solidFill>
                <a:srgbClr val="0362A9"/>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altLang="zh-TW" sz="1600" dirty="0">
                <a:solidFill>
                  <a:srgbClr val="0362A9"/>
                </a:solidFill>
                <a:latin typeface="Arial" panose="020B0604020202020204" pitchFamily="34" charset="0"/>
                <a:cs typeface="Arial" panose="020B0604020202020204" pitchFamily="34" charset="0"/>
              </a:rPr>
              <a:t>Vacancies – small contrast</a:t>
            </a:r>
            <a:r>
              <a:rPr lang="zh-TW" altLang="en-US" sz="1600" dirty="0">
                <a:solidFill>
                  <a:srgbClr val="0362A9"/>
                </a:solidFill>
                <a:latin typeface="Arial" panose="020B0604020202020204" pitchFamily="34" charset="0"/>
                <a:cs typeface="Arial" panose="020B0604020202020204" pitchFamily="34" charset="0"/>
              </a:rPr>
              <a:t> </a:t>
            </a:r>
            <a:endParaRPr lang="en-US" altLang="zh-TW" sz="1600" dirty="0">
              <a:solidFill>
                <a:srgbClr val="0362A9"/>
              </a:solidFill>
              <a:latin typeface="Arial" panose="020B0604020202020204" pitchFamily="34" charset="0"/>
              <a:cs typeface="Arial" panose="020B0604020202020204" pitchFamily="34" charset="0"/>
            </a:endParaRPr>
          </a:p>
          <a:p>
            <a:r>
              <a:rPr lang="en-US" altLang="zh-TW" sz="1600" dirty="0">
                <a:solidFill>
                  <a:srgbClr val="0362A9"/>
                </a:solidFill>
                <a:latin typeface="Arial" panose="020B0604020202020204" pitchFamily="34" charset="0"/>
                <a:cs typeface="Arial" panose="020B0604020202020204" pitchFamily="34" charset="0"/>
              </a:rPr>
              <a:t>     Single S vacancies: 9%</a:t>
            </a:r>
          </a:p>
          <a:p>
            <a:r>
              <a:rPr lang="en-US" altLang="zh-TW" sz="1600" dirty="0">
                <a:solidFill>
                  <a:srgbClr val="0362A9"/>
                </a:solidFill>
                <a:latin typeface="Arial" panose="020B0604020202020204" pitchFamily="34" charset="0"/>
                <a:cs typeface="Arial" panose="020B0604020202020204" pitchFamily="34" charset="0"/>
              </a:rPr>
              <a:t>     Double S vacancies: 1.4%</a:t>
            </a:r>
            <a:endParaRPr lang="en-US" sz="1600" dirty="0">
              <a:solidFill>
                <a:srgbClr val="0362A9"/>
              </a:solidFill>
            </a:endParaRPr>
          </a:p>
        </p:txBody>
      </p:sp>
      <p:sp>
        <p:nvSpPr>
          <p:cNvPr id="5" name="Slide Number Placeholder 4"/>
          <p:cNvSpPr>
            <a:spLocks noGrp="1"/>
          </p:cNvSpPr>
          <p:nvPr>
            <p:ph type="sldNum" sz="quarter" idx="12"/>
          </p:nvPr>
        </p:nvSpPr>
        <p:spPr>
          <a:xfrm>
            <a:off x="5818291" y="6448251"/>
            <a:ext cx="720000" cy="221109"/>
          </a:xfrm>
        </p:spPr>
        <p:txBody>
          <a:bodyPr/>
          <a:lstStyle/>
          <a:p>
            <a:r>
              <a:rPr lang="en-US" dirty="0" smtClean="0"/>
              <a:t>Page </a:t>
            </a:r>
            <a:fld id="{D7CB3F87-7A38-4928-9703-BFBDFE4069BD}" type="slidenum">
              <a:rPr lang="en-US" smtClean="0"/>
              <a:pPr/>
              <a:t>52</a:t>
            </a:fld>
            <a:endParaRPr lang="en-US" dirty="0"/>
          </a:p>
        </p:txBody>
      </p:sp>
      <p:pic>
        <p:nvPicPr>
          <p:cNvPr id="43" name="Picture 4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86876" y="986090"/>
            <a:ext cx="1690597" cy="1690597"/>
          </a:xfrm>
          <a:prstGeom prst="rect">
            <a:avLst/>
          </a:prstGeom>
        </p:spPr>
      </p:pic>
      <p:pic>
        <p:nvPicPr>
          <p:cNvPr id="44" name="Picture 43"/>
          <p:cNvPicPr>
            <a:picLocks noChangeAspect="1"/>
          </p:cNvPicPr>
          <p:nvPr/>
        </p:nvPicPr>
        <p:blipFill>
          <a:blip r:embed="rId8"/>
          <a:stretch>
            <a:fillRect/>
          </a:stretch>
        </p:blipFill>
        <p:spPr>
          <a:xfrm>
            <a:off x="5507956" y="2907079"/>
            <a:ext cx="2686050" cy="809625"/>
          </a:xfrm>
          <a:prstGeom prst="rect">
            <a:avLst/>
          </a:prstGeom>
        </p:spPr>
      </p:pic>
      <p:sp>
        <p:nvSpPr>
          <p:cNvPr id="45" name="TextBox 44">
            <a:extLst>
              <a:ext uri="{FF2B5EF4-FFF2-40B4-BE49-F238E27FC236}">
                <a16:creationId xmlns:a16="http://schemas.microsoft.com/office/drawing/2014/main" id="{B35583BC-E69F-4B18-877D-F581D8D51B0D}"/>
              </a:ext>
            </a:extLst>
          </p:cNvPr>
          <p:cNvSpPr txBox="1"/>
          <p:nvPr/>
        </p:nvSpPr>
        <p:spPr>
          <a:xfrm>
            <a:off x="5787046" y="2689243"/>
            <a:ext cx="1547218" cy="369332"/>
          </a:xfrm>
          <a:prstGeom prst="rect">
            <a:avLst/>
          </a:prstGeom>
          <a:noFill/>
        </p:spPr>
        <p:txBody>
          <a:bodyPr wrap="none" rtlCol="0">
            <a:spAutoFit/>
          </a:bodyPr>
          <a:lstStyle/>
          <a:p>
            <a:r>
              <a:rPr lang="en-US" altLang="zh-TW" dirty="0">
                <a:solidFill>
                  <a:srgbClr val="FF0000"/>
                </a:solidFill>
                <a:latin typeface="Symbol" panose="05050102010706020507" pitchFamily="18" charset="2"/>
              </a:rPr>
              <a:t>q</a:t>
            </a:r>
            <a:r>
              <a:rPr lang="en-US" altLang="zh-TW" baseline="-25000" dirty="0">
                <a:solidFill>
                  <a:srgbClr val="FF0000"/>
                </a:solidFill>
              </a:rPr>
              <a:t>Mo-Se</a:t>
            </a:r>
            <a:r>
              <a:rPr lang="en-US" altLang="zh-TW" dirty="0">
                <a:solidFill>
                  <a:srgbClr val="FF0000"/>
                </a:solidFill>
                <a:latin typeface="Symbol" panose="05050102010706020507" pitchFamily="18" charset="2"/>
              </a:rPr>
              <a:t> </a:t>
            </a:r>
            <a:r>
              <a:rPr lang="en-US" altLang="zh-TW" dirty="0">
                <a:solidFill>
                  <a:srgbClr val="FF0000"/>
                </a:solidFill>
              </a:rPr>
              <a:t>= 43.1</a:t>
            </a:r>
            <a:r>
              <a:rPr lang="en-US" altLang="zh-TW" baseline="30000" dirty="0">
                <a:solidFill>
                  <a:srgbClr val="FF0000"/>
                </a:solidFill>
              </a:rPr>
              <a:t>o</a:t>
            </a:r>
            <a:endParaRPr lang="zh-TW" altLang="en-US" baseline="30000" dirty="0">
              <a:solidFill>
                <a:srgbClr val="FF0000"/>
              </a:solidFill>
            </a:endParaRPr>
          </a:p>
        </p:txBody>
      </p:sp>
      <p:pic>
        <p:nvPicPr>
          <p:cNvPr id="39" name="Picture 38"/>
          <p:cNvPicPr/>
          <p:nvPr/>
        </p:nvPicPr>
        <p:blipFill>
          <a:blip r:embed="rId9" cstate="print">
            <a:extLst>
              <a:ext uri="{28A0092B-C50C-407E-A947-70E740481C1C}">
                <a14:useLocalDpi xmlns:a14="http://schemas.microsoft.com/office/drawing/2010/main" val="0"/>
              </a:ext>
            </a:extLst>
          </a:blip>
          <a:stretch>
            <a:fillRect/>
          </a:stretch>
        </p:blipFill>
        <p:spPr>
          <a:xfrm>
            <a:off x="423129" y="620688"/>
            <a:ext cx="4833554" cy="2691204"/>
          </a:xfrm>
          <a:prstGeom prst="rect">
            <a:avLst/>
          </a:prstGeom>
        </p:spPr>
      </p:pic>
      <p:sp>
        <p:nvSpPr>
          <p:cNvPr id="3" name="Oval 2"/>
          <p:cNvSpPr/>
          <p:nvPr/>
        </p:nvSpPr>
        <p:spPr>
          <a:xfrm>
            <a:off x="2395728" y="2075940"/>
            <a:ext cx="288032"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sp>
        <p:nvSpPr>
          <p:cNvPr id="40" name="TextBox 11"/>
          <p:cNvSpPr txBox="1">
            <a:spLocks noChangeArrowheads="1"/>
          </p:cNvSpPr>
          <p:nvPr/>
        </p:nvSpPr>
        <p:spPr bwMode="auto">
          <a:xfrm>
            <a:off x="1838139" y="652714"/>
            <a:ext cx="1963188" cy="307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r>
              <a:rPr lang="en-US" sz="1400" b="1" dirty="0"/>
              <a:t>HAADF</a:t>
            </a:r>
            <a:endParaRPr lang="en-GB" sz="1400" b="1" dirty="0"/>
          </a:p>
        </p:txBody>
      </p:sp>
      <p:grpSp>
        <p:nvGrpSpPr>
          <p:cNvPr id="14" name="Group 13"/>
          <p:cNvGrpSpPr/>
          <p:nvPr/>
        </p:nvGrpSpPr>
        <p:grpSpPr>
          <a:xfrm>
            <a:off x="8751896" y="908720"/>
            <a:ext cx="3032736" cy="2842810"/>
            <a:chOff x="8688288" y="1593556"/>
            <a:chExt cx="3032736" cy="2842810"/>
          </a:xfrm>
        </p:grpSpPr>
        <p:grpSp>
          <p:nvGrpSpPr>
            <p:cNvPr id="12" name="Group 11"/>
            <p:cNvGrpSpPr/>
            <p:nvPr/>
          </p:nvGrpSpPr>
          <p:grpSpPr>
            <a:xfrm>
              <a:off x="8688288" y="1916832"/>
              <a:ext cx="3024336" cy="2519534"/>
              <a:chOff x="8324165" y="1053482"/>
              <a:chExt cx="3024336" cy="2519534"/>
            </a:xfrm>
          </p:grpSpPr>
          <p:pic>
            <p:nvPicPr>
              <p:cNvPr id="41" name="Picture 40"/>
              <p:cNvPicPr/>
              <p:nvPr/>
            </p:nvPicPr>
            <p:blipFill rotWithShape="1">
              <a:blip r:embed="rId10" cstate="print">
                <a:extLst>
                  <a:ext uri="{28A0092B-C50C-407E-A947-70E740481C1C}">
                    <a14:useLocalDpi xmlns:a14="http://schemas.microsoft.com/office/drawing/2010/main" val="0"/>
                  </a:ext>
                </a:extLst>
              </a:blip>
              <a:srcRect t="10643" r="10002" b="-1"/>
              <a:stretch/>
            </p:blipFill>
            <p:spPr bwMode="auto">
              <a:xfrm>
                <a:off x="8525678" y="1164533"/>
                <a:ext cx="2822823" cy="2168110"/>
              </a:xfrm>
              <a:prstGeom prst="rect">
                <a:avLst/>
              </a:prstGeom>
              <a:ln>
                <a:noFill/>
              </a:ln>
              <a:extLst>
                <a:ext uri="{53640926-AAD7-44D8-BBD7-CCE9431645EC}">
                  <a14:shadowObscured xmlns:a14="http://schemas.microsoft.com/office/drawing/2010/main"/>
                </a:ext>
              </a:extLst>
            </p:spPr>
          </p:pic>
          <p:sp>
            <p:nvSpPr>
              <p:cNvPr id="9" name="TextBox 8"/>
              <p:cNvSpPr txBox="1"/>
              <p:nvPr/>
            </p:nvSpPr>
            <p:spPr>
              <a:xfrm>
                <a:off x="9207087" y="3063385"/>
                <a:ext cx="1859805" cy="221599"/>
              </a:xfrm>
              <a:prstGeom prst="rect">
                <a:avLst/>
              </a:prstGeom>
              <a:solidFill>
                <a:schemeClr val="bg1"/>
              </a:solidFill>
              <a:ln>
                <a:noFill/>
              </a:ln>
            </p:spPr>
            <p:txBody>
              <a:bodyPr wrap="none" tIns="0" rtlCol="0">
                <a:spAutoFit/>
              </a:bodyPr>
              <a:lstStyle/>
              <a:p>
                <a:pPr algn="l">
                  <a:lnSpc>
                    <a:spcPct val="95000"/>
                  </a:lnSpc>
                </a:pPr>
                <a:r>
                  <a:rPr lang="en-US" sz="1200" dirty="0" smtClean="0"/>
                  <a:t>2.0      2.5      3.0       3.5</a:t>
                </a:r>
              </a:p>
            </p:txBody>
          </p:sp>
          <p:sp>
            <p:nvSpPr>
              <p:cNvPr id="4" name="TextBox 3"/>
              <p:cNvSpPr txBox="1"/>
              <p:nvPr/>
            </p:nvSpPr>
            <p:spPr>
              <a:xfrm>
                <a:off x="9561893" y="3276012"/>
                <a:ext cx="1140056" cy="297004"/>
              </a:xfrm>
              <a:prstGeom prst="rect">
                <a:avLst/>
              </a:prstGeom>
              <a:solidFill>
                <a:schemeClr val="bg1"/>
              </a:solidFill>
            </p:spPr>
            <p:txBody>
              <a:bodyPr wrap="none" rtlCol="0">
                <a:spAutoFit/>
              </a:bodyPr>
              <a:lstStyle/>
              <a:p>
                <a:pPr algn="l">
                  <a:lnSpc>
                    <a:spcPct val="95000"/>
                  </a:lnSpc>
                </a:pPr>
                <a:r>
                  <a:rPr lang="en-US" sz="1400" dirty="0" smtClean="0"/>
                  <a:t>Energy (eV)</a:t>
                </a:r>
              </a:p>
            </p:txBody>
          </p:sp>
          <p:sp>
            <p:nvSpPr>
              <p:cNvPr id="11" name="TextBox 10"/>
              <p:cNvSpPr txBox="1"/>
              <p:nvPr/>
            </p:nvSpPr>
            <p:spPr>
              <a:xfrm>
                <a:off x="8659368" y="1053482"/>
                <a:ext cx="347275" cy="2144177"/>
              </a:xfrm>
              <a:prstGeom prst="rect">
                <a:avLst/>
              </a:prstGeom>
              <a:solidFill>
                <a:schemeClr val="bg1"/>
              </a:solidFill>
            </p:spPr>
            <p:txBody>
              <a:bodyPr wrap="none" rIns="0" rtlCol="0">
                <a:spAutoFit/>
              </a:bodyPr>
              <a:lstStyle/>
              <a:p>
                <a:pPr algn="r">
                  <a:spcAft>
                    <a:spcPts val="2200"/>
                  </a:spcAft>
                </a:pPr>
                <a:endParaRPr lang="en-US" sz="1200" dirty="0" smtClean="0"/>
              </a:p>
              <a:p>
                <a:pPr algn="r">
                  <a:spcAft>
                    <a:spcPts val="2200"/>
                  </a:spcAft>
                </a:pPr>
                <a:r>
                  <a:rPr lang="en-US" sz="1200" dirty="0" smtClean="0"/>
                  <a:t>150</a:t>
                </a:r>
              </a:p>
              <a:p>
                <a:pPr algn="r">
                  <a:spcAft>
                    <a:spcPts val="2200"/>
                  </a:spcAft>
                </a:pPr>
                <a:r>
                  <a:rPr lang="en-US" sz="1200" dirty="0" smtClean="0"/>
                  <a:t>100</a:t>
                </a:r>
              </a:p>
              <a:p>
                <a:pPr algn="r">
                  <a:spcAft>
                    <a:spcPts val="2200"/>
                  </a:spcAft>
                </a:pPr>
                <a:r>
                  <a:rPr lang="en-US" sz="1200" dirty="0" smtClean="0"/>
                  <a:t>50</a:t>
                </a:r>
              </a:p>
              <a:p>
                <a:pPr algn="r">
                  <a:spcAft>
                    <a:spcPts val="2200"/>
                  </a:spcAft>
                </a:pPr>
                <a:r>
                  <a:rPr lang="en-US" sz="1200" dirty="0"/>
                  <a:t>0</a:t>
                </a:r>
                <a:endParaRPr lang="en-US" sz="1200" dirty="0" smtClean="0"/>
              </a:p>
            </p:txBody>
          </p:sp>
          <p:sp>
            <p:nvSpPr>
              <p:cNvPr id="7" name="TextBox 6"/>
              <p:cNvSpPr txBox="1"/>
              <p:nvPr/>
            </p:nvSpPr>
            <p:spPr>
              <a:xfrm>
                <a:off x="8324165" y="1373763"/>
                <a:ext cx="389337" cy="1549783"/>
              </a:xfrm>
              <a:prstGeom prst="rect">
                <a:avLst/>
              </a:prstGeom>
              <a:solidFill>
                <a:schemeClr val="bg1"/>
              </a:solidFill>
            </p:spPr>
            <p:txBody>
              <a:bodyPr vert="vert270" wrap="none" bIns="0" rtlCol="0">
                <a:spAutoFit/>
              </a:bodyPr>
              <a:lstStyle/>
              <a:p>
                <a:pPr algn="l">
                  <a:lnSpc>
                    <a:spcPct val="95000"/>
                  </a:lnSpc>
                </a:pPr>
                <a:r>
                  <a:rPr lang="en-US" sz="1400" dirty="0" smtClean="0"/>
                  <a:t>EELS counts (</a:t>
                </a:r>
                <a:r>
                  <a:rPr lang="en-US" sz="1400" dirty="0" err="1" smtClean="0"/>
                  <a:t>a.u</a:t>
                </a:r>
                <a:r>
                  <a:rPr lang="en-US" sz="1400" dirty="0" smtClean="0"/>
                  <a:t>.)</a:t>
                </a:r>
              </a:p>
            </p:txBody>
          </p:sp>
        </p:grpSp>
        <p:sp>
          <p:nvSpPr>
            <p:cNvPr id="13" name="TextBox 12"/>
            <p:cNvSpPr txBox="1"/>
            <p:nvPr/>
          </p:nvSpPr>
          <p:spPr>
            <a:xfrm>
              <a:off x="8889800" y="1593556"/>
              <a:ext cx="2831224" cy="326243"/>
            </a:xfrm>
            <a:prstGeom prst="rect">
              <a:avLst/>
            </a:prstGeom>
            <a:noFill/>
          </p:spPr>
          <p:txBody>
            <a:bodyPr wrap="none" rtlCol="0">
              <a:spAutoFit/>
            </a:bodyPr>
            <a:lstStyle/>
            <a:p>
              <a:pPr algn="l">
                <a:lnSpc>
                  <a:spcPct val="95000"/>
                </a:lnSpc>
              </a:pPr>
              <a:r>
                <a:rPr lang="en-US" sz="1600" b="1" dirty="0" smtClean="0">
                  <a:solidFill>
                    <a:srgbClr val="023D6B"/>
                  </a:solidFill>
                </a:rPr>
                <a:t>Optical properties by EELS</a:t>
              </a:r>
            </a:p>
          </p:txBody>
        </p:sp>
      </p:grpSp>
      <p:sp>
        <p:nvSpPr>
          <p:cNvPr id="46" name="Datumsplatzhalter 2">
            <a:extLst>
              <a:ext uri="{FF2B5EF4-FFF2-40B4-BE49-F238E27FC236}">
                <a16:creationId xmlns:a16="http://schemas.microsoft.com/office/drawing/2014/main" id="{E9BBE13A-652D-45D5-B3D8-82A75A19F727}"/>
              </a:ext>
            </a:extLst>
          </p:cNvPr>
          <p:cNvSpPr>
            <a:spLocks noGrp="1"/>
          </p:cNvSpPr>
          <p:nvPr>
            <p:ph type="dt" sz="half" idx="4294967295"/>
          </p:nvPr>
        </p:nvSpPr>
        <p:spPr>
          <a:xfrm>
            <a:off x="3776107" y="6448251"/>
            <a:ext cx="1600508" cy="221109"/>
          </a:xfrm>
          <a:prstGeom prst="rect">
            <a:avLst/>
          </a:prstGeom>
        </p:spPr>
        <p:txBody>
          <a:bodyPr/>
          <a:lstStyle/>
          <a:p>
            <a:fld id="{8579DC88-7620-4BB8-8385-1EB3D032878F}" type="datetime3">
              <a:rPr lang="en-US" sz="1200" noProof="0" smtClean="0">
                <a:solidFill>
                  <a:srgbClr val="023D6B"/>
                </a:solidFill>
              </a:rPr>
              <a:t>1 July 2022</a:t>
            </a:fld>
            <a:endParaRPr lang="en-US" sz="1200" noProof="0" dirty="0">
              <a:solidFill>
                <a:srgbClr val="023D6B"/>
              </a:solidFill>
            </a:endParaRPr>
          </a:p>
        </p:txBody>
      </p:sp>
      <p:sp>
        <p:nvSpPr>
          <p:cNvPr id="15" name="Rectangle 14"/>
          <p:cNvSpPr/>
          <p:nvPr/>
        </p:nvSpPr>
        <p:spPr>
          <a:xfrm>
            <a:off x="728107" y="6099174"/>
            <a:ext cx="6096000" cy="246221"/>
          </a:xfrm>
          <a:prstGeom prst="rect">
            <a:avLst/>
          </a:prstGeom>
        </p:spPr>
        <p:txBody>
          <a:bodyPr>
            <a:spAutoFit/>
          </a:bodyPr>
          <a:lstStyle/>
          <a:p>
            <a:r>
              <a:rPr lang="en-US" sz="1000" i="1" dirty="0" smtClean="0">
                <a:latin typeface="arial" panose="020B0604020202020204" pitchFamily="34" charset="0"/>
              </a:rPr>
              <a:t>U. </a:t>
            </a:r>
            <a:r>
              <a:rPr lang="en-US" sz="1000" i="1" dirty="0" err="1" smtClean="0">
                <a:latin typeface="arial" panose="020B0604020202020204" pitchFamily="34" charset="0"/>
              </a:rPr>
              <a:t>Bangert</a:t>
            </a:r>
            <a:r>
              <a:rPr lang="en-US" sz="1000" i="1" dirty="0" smtClean="0">
                <a:latin typeface="arial" panose="020B0604020202020204" pitchFamily="34" charset="0"/>
              </a:rPr>
              <a:t> et al., Ultramicroscopy</a:t>
            </a:r>
            <a:r>
              <a:rPr lang="en-US" sz="1000" i="1" dirty="0">
                <a:latin typeface="arial" panose="020B0604020202020204" pitchFamily="34" charset="0"/>
              </a:rPr>
              <a:t> </a:t>
            </a:r>
            <a:r>
              <a:rPr lang="en-US" sz="1000" i="1" dirty="0" smtClean="0">
                <a:latin typeface="arial" panose="020B0604020202020204" pitchFamily="34" charset="0"/>
              </a:rPr>
              <a:t>176, 31 (2017)</a:t>
            </a:r>
            <a:endParaRPr lang="en-US" sz="1000" i="1" dirty="0"/>
          </a:p>
        </p:txBody>
      </p:sp>
      <p:sp>
        <p:nvSpPr>
          <p:cNvPr id="42" name="Title 1">
            <a:extLst>
              <a:ext uri="{FF2B5EF4-FFF2-40B4-BE49-F238E27FC236}">
                <a16:creationId xmlns:a16="http://schemas.microsoft.com/office/drawing/2014/main" id="{DCA7AE52-6107-4C79-A1BC-B0447A3CD64F}"/>
              </a:ext>
            </a:extLst>
          </p:cNvPr>
          <p:cNvSpPr txBox="1">
            <a:spLocks/>
          </p:cNvSpPr>
          <p:nvPr/>
        </p:nvSpPr>
        <p:spPr>
          <a:xfrm>
            <a:off x="371476" y="116632"/>
            <a:ext cx="11449051" cy="691173"/>
          </a:xfrm>
          <a:prstGeom prst="rect">
            <a:avLst/>
          </a:prstGeom>
        </p:spPr>
        <p:txBody>
          <a:bodyPr vert="horz" lIns="0" tIns="0" rIns="0" bIns="0" rtlCol="0" anchor="t" anchorCtr="0">
            <a:noAutofit/>
          </a:bodyPr>
          <a:lstStyle>
            <a:lvl1pPr algn="l" defTabSz="914377" rtl="0" eaLnBrk="1" latinLnBrk="0" hangingPunct="1">
              <a:lnSpc>
                <a:spcPct val="114000"/>
              </a:lnSpc>
              <a:spcBef>
                <a:spcPct val="0"/>
              </a:spcBef>
              <a:buNone/>
              <a:defRPr sz="3200" b="1" kern="1200" cap="all" spc="100" baseline="0">
                <a:solidFill>
                  <a:schemeClr val="accent1"/>
                </a:solidFill>
                <a:latin typeface="+mj-lt"/>
                <a:ea typeface="+mj-ea"/>
                <a:cs typeface="+mj-cs"/>
              </a:defRPr>
            </a:lvl1pPr>
          </a:lstStyle>
          <a:p>
            <a:r>
              <a:rPr lang="en-US" altLang="zh-TW" dirty="0" smtClean="0">
                <a:solidFill>
                  <a:srgbClr val="023D6B"/>
                </a:solidFill>
              </a:rPr>
              <a:t>STEM-EDX of S</a:t>
            </a:r>
            <a:r>
              <a:rPr lang="en-US" altLang="zh-TW" cap="none" dirty="0" smtClean="0">
                <a:solidFill>
                  <a:srgbClr val="023D6B"/>
                </a:solidFill>
              </a:rPr>
              <a:t>e</a:t>
            </a:r>
            <a:r>
              <a:rPr lang="en-US" altLang="zh-TW" dirty="0" smtClean="0">
                <a:solidFill>
                  <a:srgbClr val="023D6B"/>
                </a:solidFill>
              </a:rPr>
              <a:t> implanted M</a:t>
            </a:r>
            <a:r>
              <a:rPr lang="en-US" altLang="zh-TW" cap="none" dirty="0" smtClean="0">
                <a:solidFill>
                  <a:srgbClr val="023D6B"/>
                </a:solidFill>
              </a:rPr>
              <a:t>o</a:t>
            </a:r>
            <a:r>
              <a:rPr lang="en-US" altLang="zh-TW" dirty="0" smtClean="0">
                <a:solidFill>
                  <a:srgbClr val="023D6B"/>
                </a:solidFill>
              </a:rPr>
              <a:t>S</a:t>
            </a:r>
            <a:r>
              <a:rPr lang="en-US" altLang="zh-TW" baseline="-25000" dirty="0" smtClean="0">
                <a:solidFill>
                  <a:srgbClr val="023D6B"/>
                </a:solidFill>
              </a:rPr>
              <a:t>2</a:t>
            </a:r>
            <a:endParaRPr lang="zh-TW" altLang="en-US" dirty="0">
              <a:solidFill>
                <a:srgbClr val="023D6B"/>
              </a:solidFill>
            </a:endParaRPr>
          </a:p>
        </p:txBody>
      </p:sp>
    </p:spTree>
    <p:extLst>
      <p:ext uri="{BB962C8B-B14F-4D97-AF65-F5344CB8AC3E}">
        <p14:creationId xmlns:p14="http://schemas.microsoft.com/office/powerpoint/2010/main" val="3641196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E9BBE13A-652D-45D5-B3D8-82A75A19F727}"/>
              </a:ext>
            </a:extLst>
          </p:cNvPr>
          <p:cNvSpPr>
            <a:spLocks noGrp="1"/>
          </p:cNvSpPr>
          <p:nvPr>
            <p:ph type="dt" sz="half" idx="13"/>
          </p:nvPr>
        </p:nvSpPr>
        <p:spPr/>
        <p:txBody>
          <a:bodyPr/>
          <a:lstStyle/>
          <a:p>
            <a:fld id="{E1DDBA0A-EFE9-427D-B74A-0B0893FFCE60}" type="datetime3">
              <a:rPr lang="en-US" smtClean="0"/>
              <a:t>1 July 2022</a:t>
            </a:fld>
            <a:endParaRPr lang="en-US" dirty="0"/>
          </a:p>
        </p:txBody>
      </p:sp>
      <p:sp>
        <p:nvSpPr>
          <p:cNvPr id="4" name="Foliennummernplatzhalter 3">
            <a:extLst>
              <a:ext uri="{FF2B5EF4-FFF2-40B4-BE49-F238E27FC236}">
                <a16:creationId xmlns:a16="http://schemas.microsoft.com/office/drawing/2014/main" id="{5DC516BF-C995-4C15-B38E-5F4B775E169F}"/>
              </a:ext>
            </a:extLst>
          </p:cNvPr>
          <p:cNvSpPr>
            <a:spLocks noGrp="1"/>
          </p:cNvSpPr>
          <p:nvPr>
            <p:ph type="sldNum" sz="quarter" idx="16"/>
          </p:nvPr>
        </p:nvSpPr>
        <p:spPr/>
        <p:txBody>
          <a:bodyPr/>
          <a:lstStyle/>
          <a:p>
            <a:r>
              <a:rPr lang="en-US"/>
              <a:t>Page </a:t>
            </a:r>
            <a:fld id="{A52F4D17-1AD6-42D9-B93A-EB002C62F438}" type="slidenum">
              <a:rPr lang="en-US" smtClean="0"/>
              <a:pPr/>
              <a:t>53</a:t>
            </a:fld>
            <a:endParaRPr lang="en-US" noProof="0" dirty="0"/>
          </a:p>
        </p:txBody>
      </p:sp>
      <p:sp>
        <p:nvSpPr>
          <p:cNvPr id="12" name="Title 11"/>
          <p:cNvSpPr>
            <a:spLocks noGrp="1"/>
          </p:cNvSpPr>
          <p:nvPr>
            <p:ph type="title"/>
          </p:nvPr>
        </p:nvSpPr>
        <p:spPr/>
        <p:txBody>
          <a:bodyPr/>
          <a:lstStyle/>
          <a:p>
            <a:r>
              <a:rPr lang="en-GB" altLang="zh-TW" dirty="0"/>
              <a:t>Gated WS</a:t>
            </a:r>
            <a:r>
              <a:rPr lang="en-GB" altLang="zh-TW" cap="none" dirty="0"/>
              <a:t>e</a:t>
            </a:r>
            <a:r>
              <a:rPr lang="en-GB" altLang="zh-TW" cap="none" baseline="-25000" dirty="0"/>
              <a:t>2</a:t>
            </a:r>
            <a:r>
              <a:rPr lang="en-GB" altLang="zh-TW" cap="none" dirty="0"/>
              <a:t> </a:t>
            </a:r>
            <a:r>
              <a:rPr lang="en-GB" altLang="zh-TW" cap="none" dirty="0" smtClean="0"/>
              <a:t>ML – linewidth</a:t>
            </a:r>
            <a:endParaRPr lang="en-US" dirty="0"/>
          </a:p>
        </p:txBody>
      </p:sp>
      <p:sp>
        <p:nvSpPr>
          <p:cNvPr id="10" name="AutoShape 2" descr="data:image/png;base64,iVBORw0KGgoAAAANSUhEUgAABD8AAAYBCAYAAAC6JjC6AAAgAElEQVR4XuydB3RURRuGPwgQCIQqLRTpvUqHSO+9FxEQFARFQPqvICBIt4BSVbrSe5EaQUFBQHpv0kHpoYb2n3fwxk3YTXY3u5tb3jknJ7B779z5npns3vvOV+I8f/78ubCRAAmQAAmQAAmQAAmQAAmQAAmQAAmQgEkJxKH4YdKZpVkkQAIkQAIkQAIkQAIkQAIkQAIkQAKKAMUPLgQSIAESIAESIAESIAESIAESIAESIAFTE6D4YerppXEkQAIkQAIkQAIkQAIkQAIkQAIkQAIUP7gGSIAESIAESIAESIAESIAESIAESIAETE2A4oepp5fGkQAJkAAJkAAJkAAJkAAJkAAJkAAJUPzgGiABEiABEiABEiABEiABEiABEiABEjA1AYofpp5eGkcCJEACJEACJEACJEACJEACJEACJEDxg2uABEiABEiABEiABEiABEiABEiABEjA1AQofph6emkcCZAACZAACZAACZAACZAACZAACZAAxQ+uARIgARIgARIgARIgARIgARIgARIgAVMToPhh6umlcSRAAiRAAiRAAiRAAiRAAiRAAiRAAhQ/uAZIgARIgARIgARIgARIgARIgARIgARMTYDih6mnl8aRAAmQAAmQAAmQAAmQAAmQAAmQAAlQ/OAaIAESIAESIAESIAESIAESIAESIAESMDUBih+mnl4aRwIkQAIkQAIkQAIkQAIkQAIkQAIkQPGDa4AESIAESIAESIAESIAESIAESIAESMDUBCh+mHp6aRwJkAAJkAAJkAAJkAAJkAAJkAAJkADFD64BEiABEiABEiABEiABEiABEiABEiABUxOg+GHq6aVxJEACJEACJEACJEACJEACJEACJEACFD+4BkiABEiABEiABEiABEiABEiABEiABExNgOKHqaeXxpEACZAACZAACZAACZAACZAACZAACVD84BogARIgARIgARIgARIgARIgARIgARIwNQGKH6aeXhpHAiRAAiRAAiRAAiRAAiRAAiRAAiRA8YNrgARIgARIgARIgARIgARIgARIgARIwNQEKH6YenppHAmQAAmQAAmQAAmQAAmQAAmQAAmQAMUPrgESIAESIAESIAESIAESIAESIAESIAFTE6D4YerppXEkQAIkQAIkQAIkQAIkQAIkQAIkQAIUP7gGSIAESIAESIAESIAESIAESIAESIAETE2A4oepp5fGkQAJkAAJkAAJkAAJkAAJkAAJkAAJUPzgGiABEiABEiABEiABEiABEiABEiABEjA1AYofpp5eGkcCJEACJEACJEACJEACJEACJEACJEDxg2uABEiABEiABEiABEiABEiABEiABEjA1AQofph6emkcCZAACZAACZAACZAACZAACZAACZAAxQ+uARIgARIgARIgARIgARIgARIgARIgAVMToPhh6umlcSRAAiRAAiRAAiRAAiRAAiRAAiRAAhQ/uAZIgARIgARIgARIgARIgARIgARIgARMTYDih6mnl8aRAAmQAAmQAAmQAAmQAAmQAAmQAAlQ/OAaIAESIAESIAESIAESIAESIAESIAESMDUBih+mnl4aRwIkQAIkQAIkQAIkQAIkQAIkQAIkQPGDa4AESIAESIAESIAESIAESIAESIAESMDUBCh+mHp6aRwJkAAJkAAJkAAJkAAJkAAJkAAJkADFD64BEiABEiABEiABEiABEiABEiABEiABUxOg+GHq6aVxJEACJEACJEACJEACJEACJEACJEACFD+4BkiABEiABEiABEiABEiABEiABEiABExNgOKHqaeXxpEACZAACZAACZAACZAACZAACZAACVD84BogARIgARIgARIgARIgARIgARIgARIwNQGKH6aeXhpHAiRAAiRAAiRAAiRAAiRAAiRAAiRA8YNrgARIgARIgARIgARIgARIgARIgARIwNQEKH6YenppHAmQAAmQAAmQAAmQAAmQAAmQAAmQAMUPrgESIAESIAESIAESIAESIAESIAESIAFTE6D4YerppXEkQAIkQAIkQAIkQAIkQAIkQAIkQAIUP7gGSIAESIAESIAESIAESIAESIAESIAETE2A4oepp5fGkQAJkAAJkAAJkAAJkAAJkAAJWJnAs2fPJDQ0VAIDAyVu3LiWRUHxw7JTT8NJgARIgARIgARIgARIgARIgATMSuDGjRvy3XffSfr06SVdunQye/ZsyZQpk/Tq1UtSpkxpVrMd2kXxw3JTToNJgARIgARIgARIgARIgARIgATMTODp06cyZMgQJXK8++67kihRIjl27Ji0aNFCqlatKp999pn4+/ubGcFLtlH8sNR001gSIAESIAESIAESIAESIAESIAGzE3j48KHy8Fi9erUsW7ZMihQpItevX5fWrVsr03/44QdJlSqV2TFEsI/ih6Wmm8aSAAmQAAmQAAmQAAmQAAmQAAlYgcCDBw8EIkiyZMlUrg/N86Ny5coycuRISZAggRUwhNtI8cNS001jSYAESIAESIAESIAESIAESIAErEbg+fPnKv/HzJkz5fvvv5fcuXNbDYFQ/LDclNNgEiABEiABEiABEiABEiABEiABKxC4ffu2rF27Vnbu3CkXL16UMWPGSMaMGa1g+ks2Uvyw5LTTaBIgARIgARIgARIgARIgARIgAasQgOfH3LlzZezYsTJhwgQpU6aMVUwPt5Pih+WmnAaTAAmQAAmQAAmQAAmQAAmQAAlYjUBoaKi8//77cvr0aZkzZ45kyZLFUggoflhqumksCZAACZAACZAACZAACZAACZCA2Qkg2emGDRskZ86ckidPHokTJ46g/O3AgQNlxIgRMm/ePFX21kqN4oeVZpu2kgAJkAAJkAAJkAAJkAAJkAAJmJ7Atm3bJDg4WBo0aCDTp0+XFClSqMovKH87ceJEWb58udSvX9/0HGwNpPhhqemmsSRAAiRAAiRAAiRAAiRAAiRAAmYncOjQIenXr5/0799fypUrpzw/bt68KW+//bbyAPn2228lTZo0ZscQwT6KH5aabhpLAiRAAiRAAiRAAiRAAiRAAiRgdgJIcLpu3TrZuHGjtG3bVtKmTSuTJk2S3bt3q4ovCIWxWqP4YbUZp70kQAIkQAIkQAIkQAIkQAIkQAKWIBAWFiaHDx+WW7duSfr06SV79uwSL148S9ge2UiKH5acdhpNAiRAAiRAAiRAAiRAAiRAAiRAAtYhQPHDOnNNS0mABEiABEiABEiABEiABEiABEjAkgQoflhy2mk0CZAACZAACZAACZAACZAACZAACViHAMUP68w1LSUBEiABEiABEiABEiABEiABEiABSxKg+GHJaafRJEACJEACJEACJEACJEACJEACJGAdAhQ/rDPXtJQESIAESIAESIAESIAESIAESIAELEmA4oclp51GkwAJkAAJkAAJkAAJkAAJkAAJkIB1CFD8sM5c01ISIAESIAESIAESIAESIAESIAESsCQBih+WnHYaTQIkQAIkQAIkQAIkQAIkQAIkQALWIUDxwzpzTUtJgARIgARIgARIgARIgARIgARIwJIEKH5YctppNAmQAAmQAAmQAAmQAAmQAAmQAAlYhwDFD+vMNS0lARIgARIgARIgARIgARIgARIgAUsSoPhhyWmn0SRAAiRAAiRAAiRAAiRAAiRAAiRgHQIUP6wz17SUBEiABEiABEiABEiABEiABEiABCxJgOKHJaedRpMACZAACZAACZAACZAACZAACZCAdQhQ/LDOXNNSEiABEiABEiABEiABEiABEiABErAkAYoflpx2Gk0CJEACJEACJEACJEACJEACJEAC1iFA8cM6c01LSYAESIAESIAESIAESIAESIAESMCSBCh+WHLaaTQJkAAJkAAJkAAJkAAJkAAJkAAJWIcAxQ/rzDUtJQESIAESIAESIAESIAESIAESIAFLEqD4Yclpp9EkQAIkQAIkQAIkQAIkQAIkQAIkYB0CFD+sM9e0lARIgARIgARIgARIgARIgARIgAQsSYDihyWnnUaTAAmQAAmQAAmQAAmQAAmQAAmQgHUIUPywzlzTUhIgARIgARIgARIgARIgARIgARKwJAGKH5acdhpNAiRAAiRAAiRAAiRAAiRAAiRAAtYhQPHDOnNNS0mABEiABEiABEiABEiABEiABEjAkgQoflhy2mk0CZAACZAACZAACZAACZAACZAACViHAMUP68w1LSUBEiABEohlAmFhYRIaGipx48aVwMBAiRcvXiyPiJcnARIgARIgARIgAWsQoPhhjXmmlSRAAiRAArFM4NixY7JmzRpp3Lix7Ny5U+bMmSNjxoyRnDlzxvLIeHkSIAEzEtixY4f0799fWrRoIZ07dzajibSJBEiABFwiQPHDJVw8mARIgARIgATcIzB06FB5+PChDBo0SHWAh5IUKVLIwIED3euQZ5EACZBANARKly4tEEEWLFggzZo1Iy8SIAESsDQBih+Wnn4aTwIkQAIk4CsC169fl0ePHkn69OnlwYMH0r17d8mbN698+OGHEidOHF8Ng9chARKwEIHz589L+/btZdOmTRRALDTvNJUESMA+AYofXBkkQAIkQAKWJvD8+XM5c+aMDB48WLp27SolS5aMwOPGjRsyZcoUSZAggdy+fVuyZs0qb7zxhvj7+7vNLSQkRKZNmyajRo2SDBkyuN0PTyQBEiCB6Ajcv39f3nnnHZk7dy4FkOhg8X0SIAFTE6D4YerppXEkQAIkQAJREdi/f79s3rxZhaP069dPtm7dKuXKlQs/5ebNm9KlSxfp0KGDVK9eXZ48eSIjR45UwkfPnj3Fz89PnQ+3cketePHiUqVKFfU2hJYtW7bIL7/8Ih988IEKe2EjARIgAV8QwGfc6NGjZfv27VKqVClfXJLXIAESIAFdEaD4oavp4GBIgARIgARig8C2bdskODj4JfFjw4YNMnz4cPnhhx8kKChIDQ3H9urVS+2iwgvE2QbhY9WqVUpAqVevnpw6dUp++uknFf7CsBdnKfI4EiCBmBDAZxYEXiRcZiMBEiABqxGg+GG1Gae9JEACJEACLxFwJH4gSSneg/iRKlUqdR6qtqB6Aiq1VKtWzWma8+bNk06dOqlSt1rDA0jr1q2d7oMHkgAJkIC7BPbu3StFixaVESNGqITLbCRAAiRgNQIUP6w247SXBEiABEjAKfEDSUmRjPTp06cybtw4CQgIiCB+9OnTh8IF1xIJkIAhCCDvR9WqVeXOnTsyf/58yZ8/vyHGzUGSAAmQgCcJUPzwJE32RQIkQAIkYEgC9jw/NPEDBn355ZeSKFEiih+GnF0OmgSsTQCfb8j1gVA7Ch/WXgu0ngSsToDih9VXAO0nARIgAYsQwI4nqrmg5Oz06dMlTZo04ZZT/LDIIqCZJGAhAgixGzZsmBI+mjVrppI1Z8uWzUIEaCoJkAAJRCRA8YMrggRIgARIwBIE4Mnx+eefy927dwUhK1oODxhvT/wICwtTcfHHjx+X2bNnh1dm0XJ+MOzFEsuGRpKAIQmgChUqSh08eFCJHqj0wkYCJEACVidA8cPqK4D2kwAJkAAJ2BU/gGXKlCmydOnSCAlPUSayZcuWsnjxYilWrBjpkQAJkICuCEDk7d27t1SsWFEGDRqkfrORAAmQAAmIUPzgKiABEiABErA8AUfVXg4dOqQqtEyaNEkKFSqkOKHyy/Lly5UwkiJFCsuzIwASIAH9EFi4cKE0b95cBg8erIQPNhIgARIggf8IUPzgaiABEiABErAsgRMnTsiSJUtU+VrkAWnfvr3kzp1bGjduLDlz5pTnz5+rBIFbtmyRgQMHyrVr12TIkCEyfPhwdRwbCZAACeiFwJo1a6ROnToUPvQyIRwHCZCA7ghQ/NDdlHBAJEACJEACeiOAZKkHDhyQlClTSvbs2SVBggR6GyLHQwIkYHECHTt2lJMnT8rPP/9scRI0nwRIgATsE6D4wZVBAiRAAiRAAiRAAiRAAgYngDwfSNC8YsUKg1vC4ZMACZCAdwhQ/PAOV/ZKAiRAAiRAAiRAAiRAAj4jsHbtWqlVq5b07NlTVbZiIwESIAESiEiA4gdXBAmQAAmQAAmQAAmQAAmYgMD48eOle/fu0rBhQ5XwtEiRIiawiiaQAAmQgGcIUPzwDEf2QgIkQAIkQAIkQAIkQAKxTgACyGeffSZhYWFKAOnRo0esj4kDIAESIAE9EKD4oYdZ4BicJhAUFOT0sTyQBEiABIxOYMGCBRIcHGx0Mzh+EiABHxM4evSoEkDmzJkjrVq1kpEjR0rmzJl9PIrYudyDBw/k/v37EhAQIIkSJYqdQfCqJEACuiRA8UOX08JBOSIQJ04ciRs3rvj7+xNSLBJ48uSJPH78WOLHjy/x4sWLxZHw0g8fPlQQEiZMSBixTAA33J78fEJ/v/76K8WPWJ5XXp4EjEzg+++/lwEDBkjSpEmVANKoUSMjmxPl2FGafNmyZfK///1PlS9HOfKpU6dK+fLlBfct8IhBGfMsWbKYlgENIwESiJoAxQ+uEEMRgPiRJEkSCQ0Nldu3b8uzZ88MNX6zDHby5Mny0UcfyfDhw6Vz585mMcuQdmTNmlWN+8yZM4Ycv7cHnSJFCm9fIrx/fD5VrFjRI2UmcfOOBxWKHz6bPl6IBExL4NChQ0oAgTAAb7JmzZqZ0tZt27bJvHnz1P1J2rRpJSQkRGbNmiXjxo2T8+fPy/bt2wXlgPFZ7Ww7ceKEzJgxQ+rVqyebNm2S119/XYkpbCRAAsYkQPHDmPNm2VFHFj86deokyZIlsyyP2DL83r17cufOHbWTlDhx4tgaBq8rIlevXlUccKPHFpHAuXPnBNUPfNUofviKNK9DAiTgDoHmzZvLwoULZfXq1VK7dm13utDtOfCCHDNmjHTo0EEyZMigxglPEAgX+fLlk61btyqvD2wYPH36VA4cOCC3bt0K//7MmzevnD17NnwjAcdlzJhRhgwZIkWLFlUeMwglGjt2rKqkw3tP3S4FDowEoiRA8YMLxFAE7Ikf8+fPN5QNHCwJkIBvCNSsWZPih29Q8yokQAIGIPDPP/+oh3/kAPn2228NMOKYD3H37t3K4yV58uQq8aufn1+4MIIwmJ9++kmmTZsmyCl35MgRWbRokRJQ8H9s8rzzzjuCjbZq1aqpUJouXbrI119/Lfnz54/54NgDCZCAzwlQ/PA5cl4wJgQofsSEHs8lAWsRoPhhrfmmtSRAAlETgKcDkp7iYR4eDFZoECzeeustFfpSsmTJCCZfvHhR2rRpo8KAihcvLjt27JC33347PEnqzZs31fsoHayJH++++67KHVKoUCEr4KONJGA6AhQ/TDel5jaI4oe555fWkYAnCVD88CRN9kUCJGB0AlrYC7wd8PlohQbxA+EwjkJVfvjhB+XNgZwoEDlsE+qjVHD//v2V8FGrVi0V9oIKOugrTZo0VsBHG0nAdAQofphuSs1tEMUPc88vrSMBTxKg+OFJmuyLBEjAqASskvDU3vzs379fJSr98MMPX3obOUGQFBXiBzw8kChVC4vRDt65c6fKG9K3b1+VLwV5QOApEvk4o64NjpsErEaA4ofVZtzg9lL8MPgEcvgk4EMCvhY/UFmmSJEirPbiwznmpUiABKImYKVSt/ZIwLMjXrx40qJFiwhvQ/hYt26dSnoaGBgoAwcOlB9//FHy5MnzUjfwAEGVQXiFoOIgGwmQgHEJUPww7txZcuRx48ZVDxd//vmnKnWLuFUmPLXkUqDRJBAtAV+LH9EOyIUDWOrWBVg8lARIwC4BeDPMmTNHJThF6Wzk+7BSg2iBai0QPmxzdED4WLVqlTx79kyVsH306JHyDEEFF4S1QCxhIwESMCcBih/mnFfTWmU18ePJkydqtwENOxP8Qjbt0qZhXiBA8cMLUNklCZBArBPQ7g3ix49v1xMBZVyrVq0qePgfNGiQqnJixYbqNvDoGDZsmLzyyiuqxO3vv/8u8Aa5fPmyfPPNNyqMBfdZI0aMUOEtED8giOB4NhIgAfMRoPhhvjk1tUVWEj+uXr0qgwcPlo4dO6o5nThxovpSTps2rannWDPuiy++kNq1a9t1QTU7gAcPHsjo0aPlvffek9SpU5vdXK/ZR/HDa2jZMQmQQCwR2L59u3pof//991Vp1sWLF6tKJUjYCTEE+T0KFCggDRs2VMIHvGWt2q5fv64YlStXThA2zUYCJEACFD+4BgxFwEriB+J0sTPx8ccfqy/toUOHquziKLNmhUbxg+JHTNc5xY+YEuT5JEACeiKA5J0I94X4AcEDng1vvPGGNG3aVN0bQPioW7eulChRQhYsWKCnoXMsJEACJKALAhQ/dDENHISzBIwqfmjJsmztDAgIULXkI7+H0JYECRJI7969pVSpUtK2bVt1Gtw0f/31V/nyyy/Da9A7y83Xx7lqb9KkSV/alTGq+IFY4jt37gjckrWGdYtYYohYkd9DOBPm27aZwfNjypQpavcRO26utpica3stih+ukufxJEACeiWA7wWtYol2H4Ayrq1bt5Zx48apz1p4g+zYsUN27dqlVzM4LhIgARKIVQIUP2IVPy/uKgGjih/Xrl2TPXv2yPTp02Xu3LlK2Ojatau8+uqrgvAWxKNu2LBB7dxUqlRJcuTIoY4pW7ZsBPFj8+bN6iYHwomem6v2FixY8KWycUYVPxBTjHhr3IAihjh58uQqXAnx1xC21q9fL7169VKuyLhphcAVObbY6OIHksehLGDz5s1dFj9icm7kvwk9ih+T902Wtwq8JQn9Ekb5J8yEp3r+hOPYSMD3BE6ePCktW7aUbt26hd8XrFixQm2IYHMkKChI3TccP35c8DobCZAACZDAywQofnBVGIqAUcUPDfKJEydULXlkHccNS+LEiQWeAnBhxWsVKlRQhz58+FA9IBvV88NVe3H8pk2bIuxWIa45V65ckjJlStUdBB/c+BklBwZEEAg4mGdk269cubKy48yZM4KQJjzcYv7RcOzSpUvl1KlT6v+PHz9WSdngugzvIDQIJLBfO0evf7jInr9w4UK1Q4nf9jw/4BVz4cIFVWIQQp9WOtCZc12xW2/iR4d1HWTnlZ0SlCRIJlaZKNmTZ3doDsUPV2aax5KA+QngO7F69ery008/qc9V3DtAWMdnqeYJsnbtWqlVq5bKF4Z8H2wkQAIkQAIRCVD84IrwGIHz58+rpJzp0qVTuSrw5VynTh2BYOFMgzDQs2dP9SWOByJ7zejiB2xavny5EkA+//xzeeedd+SXX35RpXs/+OCDCNVc8ID8119/qTJtCJfA7wwZMqhzPJq46/51kTuXRNIVdGaaXD7GWXsjd2xUzw9bO27evKm8eeAJM3v2bOUFMnz4cHnzzTclb968Dlka2fMDyeXgoYRkrfg8gJ1I0qvZixv4SZMmSf/+/ZWw9eOPPyph6+233xZ8BkR1rquLr0SFEhLwXoAUTF1QBpYaKGkTez5ZcGhYqAQmCIx2aBA9IH5orUvhLvJekfcofkRLjgeQAAmAwLlz55THx6effirly5dXiTzbt2+vyrhq4TA4DvcKED8ogHDdkAAJkMDLBCh+cFV4hAAe0hHGgQc7eDDcu3dPeS5UrFhR7VZH1/CwBzd55LSYP3++5M6dO1bEj2aTf5PDl/8tLZswnmz/X5Xohu7y+9j1xo4M3FTHjx8veBjs06ePpEiRIkJfCIdB9va33npLiR14eMb/IYB4tK3uJXLnokireR7tVuvMWXtjQ/wYs3OMzDo8S5rmaiodC3ZUO/KebkhQh78BeCEgvCdVqlRSv379KC/jK/HjypBP5cG+fZL+0yGSsEABj5m+bds2CQ4Olq1bt0bw/MDnBMQ7fE6ULFlSXe/27dtK+ENlH3BydK47g8tTNo/Efze++MXxk7b520rPYj3d6cbhOVsubBGsodczvC5di3aVxPFfePI4arWX1JbzoefV2/Przpd8qfI5PJaeHx6dKnZGAoYnAE8PhE3CSxBegRA/EN6CcNrIHnbYPMFnLe7BcL+B30Zr+F5A9Rrt+/Lw4cMqwSu8X8qUKWM0czheEiABnRCg+KGTifDkMHbv3q0qg2C31R0PAXy5YHehQYMGTg8LCQrx0DJhwgRBAkc0PNyjBBu+hCM/2Nt2jC90uMfjBzu/nhA/vtp4XL7aeMLh+POlT2r3vb+u35P7YU/Ve/H94krONEkc9nH48h2773UIziqf1HX8UIOTrly5om5MEJsLe4sWLWq3L4QB4OEQDVyRM8Ju2z5RZG1/x/PlyKvj8X2R6y9CLSR5ZpGEyRz3ceWA/feKtBZpOCnKteKsvbaduOL5UXZuWcEOvL2WJ2Ueu68/fvZYTt3613YRSZ84vSTzt2//0RtHHdq3sN5CcXQNnIT1jb8FePtA4IObssN5/Pcqrogft5culUv9/+dwfAkdeJg8vnRJnmJtofzf8+eSME+eF/+20x4eOWL39cCqVSXjhG9ees+RgIHPiVmzZilvD+S70Ro+ryASfffdd3Lw4EG7wkmUC8zBm4WDC8uzjs/C34WHRsMcDSVlwpRy8NpBSZ8kvVTOVFlKpCvhTvdSdWFVuXr/qjp3Wo1p0fYzdtdYmXlopjp+XZN1UYptFD/cmhKeRAKWIQDhY9SoUS99nmoAII5gUyokJERGjhwp/fr1MxSbZcuWqRAffJ+gig2ShuNeEptF8CxkIwESIAF3CFD8cIeazs/BFwW8BNytCoIHkWzZsqlkjM40exnIcR7GAZfMRYsWKW8QRw1f0Mj3gId7jNnT4kfTYhmdMUMds/nY33Ltbpj6d6IEflKnYHqnz120+4I61hnxQz0sTZumXP1xUwIvmegeiKMciK34ATHC2XZmi8jtF+NWwkeeus6eKbL3hxfHOiF+uGMv1g9yfjiT48NW/GiQwznR7uGTh7Lx7EZ5Js+UQFEsbTHJGOj8WgV9ypoAACAASURBVFl+crkyPzrxA8fAiwd/T3fv3lW7dFGFvOB45ABBOBS8I6LL8WErfiRr1Mjp+YP4cX/HDiV4xE+fXgJKlXL6XFwTzVXxA58tmFeIQfCA0Rpe//nnn9VNPPKe2PMacXpwNgci7OVhh4dS7dVq8lqa1wQi1qbzm+Ru2N3wo4aVGybOrhnbMcCDA54cWvu8wudSPUv1KIfZfm17uXTvkly6e0n6lugrbfK1cXg8xQ93ZpznkIA5CeA+C5tJ+O4oVqyYqib28ccfq+8KCOr+/v52DUf+MIjuX3/9tTRr1kzdb+D+zmitR48eKtk7KsMhlNaInixGY87xkoBZCVD8MOHMIr8AEmDZq6DhjLkQIxCDb7szG9V5169fVw92pUuXVu6VmreJM+7rCI9Bss927dopAWTMmDEeET+csdPeMZ1mRSwPN7VtcXe7ivI8eLhglxsunUiGOXPmzPBkp165oL1OHXlyeCH3hy7stcNg1elVsuTEEqmdtbZ6QHbk+RGTOcHNKdY45hpeD7hxHT16dLSiRkyu6dS5z57JtYkT1aEJsmSRpHVdEL6iuYDt3/5rr70mY8eOVTt12MlDvo958+aF5/WB8IQYdezsRfb8sD3XVixxyj4RKVu5rIS2C5XfWv0WIS9HzcU15eLdi6qbydUmS7kg18vx4twmK5rI8ZvHJbl/cllUb1G0OUUKziwoyPURcj5E4kgcJZw5ahQ/nJ1lHkcC5iegVXqBkIFcahCKtYpizmwQ4HiEzeLeDhtM+fPnNww0eMnCgxg5TODpsmbNGoofhpk9DpQE9EeA4of+5sRwI9LED8ScDhw4MHz80YkfWrhLmjRp1BcZdoOdET9wntZwTeQVMFKD4IOcB8jlgQSYSIgZFhamHvyQLNZszWr2Rp6/LVu2yN69e5X7MUK7OnXqpBKBQjB0JyzNCOvj6NGjqswthI4CBQrI5MmTVV6Pv//+W637jz76SMVto128eFG9Bi8o5PxwdC5YIUkwGjyltCo4UfGA50e8zvHk91a/Rzhs4t6JAs8deGFsaLpB0iV27++uxuIayosD7UA7B2Fh/14ZXifNVjZT4TE4Z8C2AVGGvlD8MMJK5xhJwHcEkEAbeS8QDpszZ06XQ5shMCM5KpoRBBCEYHfv3l3mzp0bnrwV3yfYTKDnh+/WHa9EAmYjQPHDbDPqoj3ID4IfPKjgQdyd5q74oYW7dO7cWYV8OCt+QCCAYAB3zn379qldAKM0CDfY9UYog5bECyIRHoSxu4EKGDEKf9EZCKvZGxk/wl3gqqsltLVN7IsbOkfhL9jlW7lypUrqBo8qo7VHjx6pHbqzZ8+qfDb4m23atKkyA+IGxD8Il3C/XrBggSoDDJdsrH1H5965c0cJSGi4+YX7c3StQLkCUmJgCZlec/pLh2pihLthL9r5b+Z9U+YcmRNtzo/Zh2fL6J2jlRcKGkK1ogp9ofgR3ezyfRIgAVcJ7Ny5U4VTwoMEn9F6aKjwBe+/yA1jxeaJbdUabbMI4aNsJEACJOAOAYof7lAzyTnYPUCsPb5E4I5epEgRtyxDQk48uMODAzuzCRMmVP1E5fmBh0Ac26hRo3BvhyVLlqi4VLg3ItcDHm4i74wbvdQtStrioRaxuprIAYEAVV/gNYP8KNqOuFuTobOTrGavLX7tIb5evXoREtqi4glK3WbPnl2td3sP8VooCMQBJB82akOOE7QkSV5OHIz3Hj9+7DCRb1TnOssjT5k80n5ce+lX0n6iP3hu5E6RW8ZXHu9sl+HHjfpjlCw7tUx5lWjhLFGVrh2wdYDsvLpTeXugdQvpJpfvXXYY+kLxw+Up4QkkQAJOEEA1PYRfIhQmthtCdyDww5PDnjcH7hFtc8Zhs27VqlUqxJqNBEiABNwhQPHDHWomOgdJs/CQFl1SxahMRk4DPLjfuHEjQpJVuFXioT5yZQf0pVUxwW+tmVn8QDlbhDzMmDFDMmXKJJ988ok0btxYmY58GCNGjFAiFG5KmjRpInhgNuKOvzaXVrPX9u8DD+3I4QKRa926dSrXBf4+4P2A8Cb8PXz11VfKawneDvB6gBgSWSCAMIm8O0YWP2L7ozJ7qewyePpgh4lFIWDAayNyThBnxg3hpETaEjIseJggkSmaPQ8TrS/b4/Eawm6iCn3Ru/gBcRvVI1DCGflsXG1I6PvGG284nVjb1f55PAmQwMsE4GEBTwp4HiLMMLYbxoME/fB2ZCMBEiABXxCg+OELyha4BpKVIuM4kncGBQWp6hn4/61bt8IzkaMsG+rT40HQXrZxZ8Ne4KECjwJ4nCB/AkQWNhIwOgF4QyEEBOsaHhEbNmxQD4cUP9yfWYgf85bPc1iC1t3QF+28cZXGSeXMlQU5RCbtm+Qw7wfKMEcOc9FeQ9iMPc8UI4gfvqwq5v4q4JkkQAIgoAkftmEksU0GY4Ln8Z49e2J7KLw+CZCARQhQ/LDIREdlJkSHLFmyqBh8dxs8SFCm9v79+ypB1a5du1RlCyQwTZs2reoWyQ8nTJigBBLbEJsrV66oPBh42MMXYJs2baR8+fIqo3nkZvSwF3f58jxzE8DfD9x4M2fOLB07dlThXrgpNHrYS2zPGsSPvb/ujVDpJfKY3Al9sQ15QX87r+yUDus6OMz7EXIuRLr/3P2lssgIfTl281h4KIzt2PQufsCLCYKdvfBEZ+YdHlJ+fn5OJa51pj8eQwIkYJ8A7sdQ6QWeiHoSPjRBBp6QSObKRgIkQAK+IEDxwxeUdXANTWBAiIttQ7JSeGTgQUvLAh6T4aKaw7Fjx1RoR8aMGT2evJPiR0xmh+fqlYCWNBhVUCD8oTHsJeazlbN0Tjmx/USUHdkmIg1MEOjURSOHsOCkqPJ+OPIM0UJfUPI2T8o8Ea6td/HDKVA8iARIIFYJfPHFF+r+DvdkI0eOlLoeLGnuCcPguYvwG9yjahtlnuiXfZAACZCAIwIUPyyyNiBIdOvWTXl3+Pv7h1uNsmkoHYbcA/D+0Huj+KH3GeL43CGAjPaoZIKqS7Vq1VJhY/T8cIdkxHNQ7eXgtoNRdoSysxAznK36EjnkRes8qrwfUb1XZm4ZaZi94UuhL2YRP7SEzshphHw3+fLli/nEsgcSIIEoCSCnDkKP169fr0qJ498ISdZbQwLwrFmzKq8UMyV71xtnjocESOA/AhQ/LLIaUHITN55dunQJr8YC03FjirAXlKPMnz+/7mlQ/ND9FHGAbhJA4ltUQEKOD3hQDRs2TIoXL65EEO6IuQe1WPlisvuX3dGe3HRlUwlKHORU1ZfIIS9a51Hl/YjKKyRyFRitP7OIH7AH3oUhISGqylXq1KmjnQ8eQAIk4D4B5GCrWrWq2tBCOCXEDz03JAPv3bu3+mEjARIgAW8ToPjhbcIG6H/v3r2q4gi8P/TeKH7ofYY4vpgSePjwoQoXQ04FlI3Gmmdzj0DpSqVl+8/boz3ZldAXeyEvuICW12NajWkREqw68hTRBuUoH4iZxI9oJ4AHkAAJeITAwYMHVbU4CB9TpkyRXLlyeaRfb3aCUBx81y1atMibl2HfJEACJKAIUPyw+EJAokUkIE2ZMqXUr19f9zQofuh+ijhAEtANgQpVK8iWjVuiHY+zoS9RCRn2Krrgws4IKwh9qZKpiiqbqzWziR9nz55VJdVfeeWVaOeDB5AACbhHAOWnV69eLRBBjNLgEYawuEuXLhllyBwnCZCAgQlQ/DDw5LkydOT8QELTffv2vXQaXv/6668N4Y5M8cOVWeexJGBtAlWqVZFNGzY5BcGZ0BdHIS/aBez14SisxXZQ9ZbWk7/u/CVNczWV9vnbS+akmcVM4ge8mCZPnqyqfGkJfZ2aFB5EAiTgEgGURw8MDFReH0ZpWtLTU6dOqQpnbCRAAiTgTQIUP7xJV0d9Q/xAOTHcUGP3TWtwr3e3VGFsmEfxIzao85okYEwCNWvWlLVr1zo1eGc8NByFvGgXgDiy/NRy+a3Vb+HXjO6c86HnpfaS2ur4+HHjS+/iveWNvG8YUvyISmSHffAybN26tVPzwYNIgARcJzBv3jxp1aqVLFiwwBChzLBw//79UrhwYfn555+lYsWKrhvNM0iABEjABQIUP1yAZeRDUeL29OnTKv7Tz8/PsKZEFj9Kly5tWFs4cBIgAe8QQAgKWoGcBZwWP6ILfYkudweuFzl/h6NQGFur7z2+J/D8uPbgmjyX59K3RF9pk6+NYcUPeyI7qorB67B9+/YRxHfvzD57JQFrE0DpWHhTGEUAefDggQQEBFD8sPaypfUk4DMCFD98hpoX8gQBW/HDE/2xDxIgAfMRiM7bwpHFjkJfPtvxmSw5sUSePX8m65usl9QB9iuWRBY7HCUzjXz9mYdmKuHk0I1D8mrgqzKj5gwZPmi4jBw5Un799VcJDg42xCRFJbJv3LhR4sSJI1WqVDGELRwkCRiZQIMGDVSVpR49eqiKL8mTJ/epOZs3bw6/HnLKpUqVSuWWS5Qo0UvjQNJ9VByk54dPp4gXIwHLEqD4Ydmpf2H47t271U/z5s19/uXoDnqKH+5Q4zkkYC0CUZWWjYpE542dZdvFbVInWx15PePrEhAvQODxMe3ANHn49KE69Zsq30iFjBUcdmMroERV/tZeB5p3SeXMlSVgfYDhxI+o2OJ7BjH9+K5hIwES8D4BeH4gpxty7YwYMUIQBujttmbNGnn//fflr7/+snupJEmSqNLt+EmQIIE6BtUGM2bMKNu3R1+Zy9vjZ/8kQALmJ0Dxw/xz7NDCZ8+eydChQ1WW7WXLlqkvSL03ih96nyGOjwRil8DOKzulw7oOErnkrDOjKju3rGghM7bHJ46fWBCegja52mQpF1TOYXe2eT/ar22vjptec7ozl1fHLD+5XAZsGyC5ruWSJb2XGMrzIzQ0VIW3oIqYbbt3757MnTtXunXrJiVLlnSaBQ8kARKIGYGdO3cKqqls2LBBhg0bpv7tzdaxY0c5d+6cDB8+XIoVK6YuBSEEoW+HDh2Sy5cvy7Vr1+T69esqBBuiB457++23vTks9k0CJEAC4QQoflh8MeAmFa7KtklQ9YyE4oeeZ4djI4HYJ6CJB+uarJOgJEEuDajO0jpy7s45dc4HRT+Qutnqqj7WnFkjG85ukMyBmaVjoY6SJH4Sh/3ahrpAhHkz75vyXpH3XBoHKsQgcerx3sdl09JNhgl7QcLTNm3aCHZ348ePH24z3N2xA123bl1Bkm02EiAB3xL45ptvZPTo0YI8afAI8VarVKmSSlqKUBs2EiABEtAjAYofepwVH40J6vuZM2dUEtRkyZL56KoxuwzFj5jx49kkYHYCroaa2PLYfH6zXAi9IKkSpZLgDMESmCDQZVxa3o8G2RsoAWNcpXGCMBZXW7mp5eTInCOyYvgKw4gfZ8+elalTp8qAAQPsxva7yoDHkwAJeI4AvLKqVq0qECi8JYCg7yxZsiiPYjYSIAES0CMBih96nBUfjSksLExu376t3JHLly/PsBcfcedlSIAEvEegW0g3FbriSqiJp0eDvB+oHoNxoOytOyJK7wG9Zdov0wwlfniaI/sjARLwLIElS5ZIkyZNlBdInz59PNu5iBJW0JC8lI0ESIAE9EiA4oceZ8VLY4LQsXTpUrl69Wr4FRCjjQRVX3/9tZQr5ziO3UtDcrlben64jIwnkIClCDRb2Uxyp8gtw4KHxZrdyPsx58gcSZ8kvaoO40773//+J2O+GSObf9psGM8Pd+zkOSRAAr4l4E2BAl5fEydOlBs3bvjWKF6NBEiABJwkQPHDSVBGPwx11Pv16yf4nTBhQrl165YUKFBAhb2UKFFC2rdvLxAW9N4ofuh9hjg+EohdAu5WevHkqOsvqy9nbp9RHh9Tqk2Rgq8UdLl7iB9GK3Vrz8jnz5/L+PHjlRv8jz/+KPny5XOZBU8gARLwDIGPPvpIVX5BAlSEwHi6YTOtTp06KulppkyZPN09+yMBEiCBGBOg+BFjhMboYP/+/bJ+/XpV8x1xn0hM98YbbwhuTBctWqRuSPPnz697Yyh+6H6KOEASiDUCWqlYdyq9eGrQWrUZrb8uhbu4nPAU55pF/IAtK1askJCQEFVpInXq1J5CzX5IgARcIIAwl7Fjx8rgwYO9lpAUHsbJkyeX5cuXS/369V0YHQ8lARIgAd8QoPjhG86xfpVt27apcJfGjRsLktLNmDFD+vfvL/7+/qr82PHjx6VRo0axPs7oBkDxIzpCfJ8ErEtAq7TiTqUXT1JrsaqFHL5+WHW5utFqyZw0s8vdm0n8cNl4nkACJOBRAkOGDFGihzeFD23AOXLkUHlFRo0a5VEb2BkJkAAJeIIAxQ9PUDRAHxA8Jk+eLEhyii+lhQsXqrCX5s2bC0qgwevDCCo9xQ8DLDYOkQRiiUBMKr14csjwQBny+xCZXHWyJPN3r5KWWcSPAwcOyKxZs1RCbYjviRIl8iRq9kUCJBANAXj5IrG9L4QPDAV/53///bds3bqVc0MCJEACuiNA8UN3U+KdASG8BW6IM2fOlL59+yq3ROT52LFjh/L4mDJliiHckSl+eGd9sFcSMAIBiBuzDs+SfKnySdt8baVipooRhq2HSi/agFDtJShJkNtYzSJ+AMCTJ0+U+J43b16pUqWK20x4IgmQQPQE4NmLv7VSpUrJxYsXJWPGjCrk+csvv5RVq1ZJ+vTppVixYtF35OYRmpcJ7jvZSIAESEBvBCh+6G1GfDgeeIGg2ktAQIBhduMofvhwgfBSJKAzAnWW1JFzoeckftz40iRXE/m41McRRqiHSi+eQmZU8ePXX3+V999/X+DxYdvq1q0r48aNk2zZsnkKEfshARKwQ+DNN9+UlStXKg+Mdu3aqfKzKD27ZcsWlXwYHiAffPCB19hBfMHmGsUPryFmxyRAAjEgQPEjBvD0euq1a9fkwoULUrBgQfHz83N5mEeOHFGCyKuvvuryud4+geKHtwmzfxLQL4Fem3vJ+rMvSsc2ydlEBpcdHGGweqj04il6RhQ/Ll++LL169ZKuXbvKnTt35Pz58+oBDL83btwoXbp0kcSJE3sKEfshARJwQGDPnj2qRHahQoVk+/btKuwsXbp0Ksw5e/bsLnPT/p7v3bsnuXPnlmTJHIfzbd68WQkuFD9cxswTSIAEfECA4ocPIPv6EkhuOnv2bOXi6E589dChQ9XuXOvWrX099GivR/EjWkQ8gARMS+C7A9/JuD/HSapEqeT6g+syrNwwaZCjgbJXD5VePAneiOIHHrJQPr1Vq1Zy9OhR+eWXX6RTp04KC76XHj16JJUrV/YkJvZFAiTggAAEC02kQNnZP//8U1555RWXeCGEBV4ku3fvjnAeQmcggkBcwY8mqPzzzz8yceJE+euvv9RnARsJkAAJ6I0AxQ+9zYgHxoMvKQgYadOmlThx4rjcI7682rZtKw0avHio0FOj+KGn2eBYSMC3BLRqLgvrLZQ5h+fI8lPLwwUQvVR68RQRI4of+O45deqUSp6NkMpPP/1UlbfFjvMff/yhHoiQZJuNBEjANwTwN1m8eHFZsGCBNGvWzOWLQjx57bXXIpTG3b9/v+AHoW3Hjh0TlLe1bcgnUq9ePa+V03XZCJ5AAiRAAjYEKH5wORiKAMUPQ00XB0sCHiUQuZrLgK0DwgWQi3cvyqR9k+RAu4i5Jjw6AB92ZkTx4+bNmyrfB5IqTp06VZVXR7hLixYtZP78+TJw4EApWbKkDynyUiRgLQL4m4PIiAp/+H3ixAklVMA7I2fOnJIlSxYV0ozf2CCLqmnhK9EJJwh3gwgSFBSkkqkGBgZaCzqtJQESMBQBih+Gmi4OluIH1wAJWJcAxI6jN4/KonqLFITQsFBpv669nLtzThL6JZSABAGytvFaUwAyovgB8NevX1cPQiifHi9ePJk0aZJs2LBBatWqpXKB4DU2EiABzxGAt+7ChQvVDwQLraVIkUJ5XUHkgEBx5cqVCF4aqLzUsmVLFaZmLxePJn4gWWrFihEra3lu9OyJBEiABHxLgOKHb3nzajEkQPEjhgB5OgkYmED7te0lMEGgjK88PtwKCCBVFlaRB08eqNem1ZgmJdKVMLCVL4ZuVPHD8OBpAAkYhADECU30QDnpNm3aSNOmTZX3BUSPJEmSvGTJrVu3lBBy+vRplRsOHllZs2ZVAgh+ChQoEH4OxQ+DLAQOkwRIwCUCFD9cwsWDY5sAxY/YngFenwRij4Cjai41FteQS3cvSby48aRprqYvlcCNvRG7f2W9ix9mTqzt/qzxTBLwDYGOHTvKd999J3nz5hWUtoXwgaSmrrZdu3YpEQQ/CFtDGdxBgwapbpC0GP3T88NVqjyeBEhAzwQofuh5dji2lwhQ/OCiIAFrEoC4AZHDtsKLRgK5QOYenSvZkmeTqdWmir+fv+EhGUH8GDt2rCpfmyBBApd5//jjj1KhQgVdVhVz2RieQAI+InDkyBGVNPjgwYPy2WefSe/evd36+4s8XJSjhvAxbdo0FeKydOlSSZgwoaoYSPHDR5PLy5AACfiEAMUPn2DmRTxFgOKHp0iyHxIwFoGdV3ZKh3UdTBPWEh19vYsfYWFhqqJLTFpAQIBb5dhjck2eSwJGJQDBsHXr1mr43377rbzzzjseNwWVAj/55BPV7/jx46Vbt25y+PBh5QHCRgIkQAJmIEDxwwyzaCEbKH5YaLJpKgnYEJh9eLaM3jnaNNVcoptcvYsf0Y2f75MACXiOwIQJE1TC4DRp0ghCznLkyOG5ziP19Pvvv0uNGjWUuImStStWrPDatdgxCZAACfiaAMUPXxOPpes9evRIJbjKlSuX+Pn5xdIoYn5Zih8xZ8geSMCIBEb9MUpCzofIuibrjDh8l8dM8cNlZDyBBExJ4MCBA6pUbXBwsPz6668+s7Fs2bICIQQlc1Eel40ESIAEzECA4ocZZtEJG1B+EK6MAwcOVFnAjdoofhh15jhuEogZAVR6QZtec3rMOjLI2RQ/DDJRHCYJeJHA7du3JUuWLIIQsYsXL3rxSva7jh8/vhQuXFiQGJWNBEiABMxAgOKHGWbRCRsgfnTu3FlQ971YsWKqpFnSpEmdOFNfh1D80Nd8cDQk4CsCZeeWlQbZG0i/kv18dclYvQ7Fj1jFz4uTgC4IIMcHcn2cPHlSsmfP7vMxbd++XcqUKSMfffSRSrDKRgIkQAJGJ0Dxw+gz6OT4bcNe7t27J8uXL5djx45Jhw4dVI33OHHiONlT7B5G8SN2+fPqJBBbBFDmtm+JvtImX5vYGoJPr+uM+AF39O+//14J2UhKWKpUKWnXrh2TiPp0pngxEvAOAe0zYMmSJdKoUSPvXMSJXlHVqU+fPqocLsrqspEACZCAkQlQ/DDy7MVw7Chthi80iCE9evRQZQfjxYsXw169ezrFD+/yZe8koEcCVqv0gjmITvw4ceKEzJgxQ+3IJk6cWK5evSrvvvuuZMqUSUaPHk0BRI8LmWMiAScJwNOjYMGC0r9/fxk0aJCTZ3nvsLp168qdO3fkl19+8d5F2DMJkAAJ+IAAxQ8fQNbDJe7evStbtmyRKlWqqB3CcePGqTru+EJ77733VB6QhQsXqqRatWrVEogMemwUP/Q4KxwTCXiXwPKTy2XAtgHyW6vfJDBBoHcvppPeoxM/vvzyS9m5c6eMGDEiPBnhlClTZMiQIbJy5UoV3shGAiRgTAJayVkkOy1QoECsGzF//nxp2bKl/PTTT1KzZs1YHw8HQAIkQALuEqD44S45g52HnB9vv/22qviCpFndu3eXtm3bqptmLeTl+fPnEhISIg8fPpQ6dero0kKKH7qcFg6KBKIk8M/9f+TwjcMSL248KZy6sCSJn8QlYhP3TpRJ+yZZpswt4EQnfsycOVPGjBkjc+bMkSJFiiieP/zwg3JL37p1q5QrV84lxp44+ObNm2o8HTt2lIQJE3qiS/ZBApYj8PTpU7URhep82KTyRsOGGMKh/f39JUkS5z6PS5QoIfny5RN89rCRAAmQgFEJUPww6sy5OG5N/Khfv740bdrUbrJT7DAgudWDBw+kW7duLl7BN4dT/PANZ16FBDxJoGtIV9lyfovqskOBDvJhsQ9d6t5qlV6cET8iA4R4jYSEq1atkrlz56pcTr5u2vcMhHZ4EOo9jNLXfHg9EnCGgCZieiPHBj4n4MVx9uxZeeutt2T69OmSOXNmlQQ/utxv48ePV6HS+/fvl9y5cztjCo8hARIgAd0RoPihuynxzoCc2ZH77rvvZN26dTJs2DDdfrFR/PDO+mCvJOBNAhUXVJTrD66rS7yS6BX5pMwnUilTJacv2WxlM8mdIrcMCx7m9DlGOHDz5s1SqVLUHH799VcJDg6O1pwjR45ImzZtpGfPnk49yETboRsHQPwYPny4QGT/+eefJU+ePFK7dm1DVhZzw3yeQgIeIYBwZIQnHzp0yOO5ey5fvqxyvH366afqPg+J75E36Ouvv5agoKAox4/7SJS9hbiphzwkHoHNTkiABCxHgOKHRab82bNnKrEp3Buh7sPdcc+ePfL48WPlxpgqVSpDkKD4YYhp4iBJIAKBaouqyZV7VyR+3PiSJEESufnwpgQlCZKsybLKk2dPJFXCVFI7W22pkLGCXXKo9NKlcBd5r8h7piIL8QO5mOy1jRs3qvAVZ8QPfLb36tVL4JaOai968biAGLJgwQK5f/++NGnSJEKYpakmksaQgAcJoKQtcvbgbyeqhvu627dvC35rDX/7qP4EDw/b93DvFBgYKLt27ZLBgweryi2pU6cW/I2inO7AgQOdCpVr0KCBJE+enKEvHpxvdkUCJOBbAhQ/fMs71q6GL7iJEydK7969I+wk4KYZbo+lS5eW4sWLx9r4nL0wxQ9nSfE4EtAHAS1fx6Ayg+T1jK9L2oC0guoteH3X1V3hg3Qkbhy9cVTg+TGuA/zWdgAAIABJREFU0jipnLmyPozywSiiy/mhDQGf4XhwgXcIymFG57rug6GHX+Lvv/9WLvYTJkxQr1WvXl15paAkr16TavuSD69FApEJaJtU/fr1k5EjR0YJSNvE2rRpk4waNUrKli0rn3zyifr7evLkicoBBA+PevXqqc8GiKMIWYH48eOPP0YQP+D9Ub58+WgnpFOnTgIvM4iybCRAAiRgRAIUP4w4a26M2ZH4ga6QvfvGjRtK/dd7o/ih9xni+EjgPwKacPFm3jelX8l+L6HpsrGLbL24Vb3e/bXu8k7Bd146Ritzu7DeQsmTMo9l8DojfuDh55tvvpGiRYuq8BkIH8uXL5eMGTPGSrUXfM989dVXqooYEp8iMSJKqGul1P38/JQr/+LFi1WVMew8s1mTAB7OkV9M80aNigKOxVpHSWezt4MHD6oSt1OnTlWJg51p4Ni3b18lSCDfT968edVpf/zxh3oNCe41bzDkdYvs+YEkyQMGDHDK8wPiyvfff68S57NFT4DrPHpGPIIEfE2A4oevifvwenB5RDUAfJmiPvulS5ckU6ZMEXbcEPaCrN8zZsxQ4S96bxQ/9D5DHB8J/EcAHht3wu7IonqL7JaoXXNmjcw8NFMOXz8sg8sOliY5m7yEz4qVXgAhOvEDN9Wff/65oDIEdny1hoSneGiKjYSEmgs9SvAi/wgSZyPxamRvlDNnzqicIB06dOCfi4EIhIWFqVCKv/76S4XKZsuWza3Rw7sB9yYQ7CCORdcgfMBzFaEgzngnRNefnt9fsWKFILTEmXA3WzswJxAxEDKD/B0QRMaOHau8fdOmTRt+KHJ+dO3aVXmE5M+fX44ePSoff/yxIJlphgwZokUzefJk6dKli1oHCK8xY+M6N+Os0iYS+I8AxQ8LrAZ8CX755ZeCG1J8aSVIkCCC1Tlz5nTqS08PqCh+6GEWOAYSiJ7AqD9GyZwjc2RajWlSIl0JhyeEhoVK9cXVpWH2hna9QwZsHSBHbx5VAoqVWnTix7x58wQu6KGhoRGw1KhRQ7m7x0YeJ4gf2BnG2OF9Yq9NmjRJ8IPvIvywGYcAHnjhKYo5xoM1Etu62pCLAt5KWJ/OVBjR+keyTYRmIKEv7lmM3P755x+5evWq+kFoGDamLly4oH6wGbV27VrBMa+88opLZq5fv15V80MYHO6VICxFDmfWqr0goSo+PxD2DMGkZcuWToWirVy5Us07+oXAir9ziCbp06dXIgt+0qRJo/KCGLVxnRt15jhuEnCOAMUP5zgZ/ijclOKGGF92CRMmNKw9FD8MO3UcuIUIaKEqziYphcCx8+pOWddk3UuUrFjmFhCiEz/0uJywQ3/69GnJlSuXIMTFXsP7eOgrUqSIxytZ6JGJ2ca0bds25VkE8a1QoUIum4ecEwiNgtdSihQpXDofD/cbNmxQFen8/f1dOjc2DoatSGoMLyd4O8HrAmKHvaYJBxASIDDhni1lypQuDRveYMgTAvEDnjKdO3d2mAMIm2JIRAyOCD1ytq1evVqFtUH8gAfPlStXBMJU5IZ7NdgCuwoUKKCEmNdff10JLUZoXOdGmCWOkQTcI0Dxwz1upjoLX4K4UY3sEaJHIyl+6HFWOCYSeEFgy4UtsufvPbLw2EJJ5p9M1jRe4xSakHMh0v3n7na9RMxa6SU6MEYUP7Brjeo11apVU98neLjCw9KpU6dUpZeGDRtS8Ihu4nX+/pQpUwSViL777jtJliyZS6NFiNaQIUPUWkC5VFfbtWvX5P3331eeJwjZ0FvbvXu3IKcGQlZCQkKU9wZajhw5lJdEunTpwr0jNLEDv/G6JgRB+EB5aOTrQIJSVxty6jRr1kwJkJgr25AXV/uydzzyfbzzzjsqlBrVY9A0LxYIIdq/bX/v3bs3XPTJkiWLVKxYUeUXKVmypFsCmifsiK4PrvPoCPF9EjAuAYofxp07j4181qxZSo3Hl5HeG8UPvc8Qx2cVApfuXlLlarWG8JUmK5vI5buX1UtVMleRryp95TSOMnPLSJVMVWRY8LAIfZadW1aGlRsmDXI0cLovMxxoRPEjqsTa2P1GiI47oRJmmE9f24C8BdiZxwMqkl1CmEKOLwgW7lbawUbJhx9+qDwShg4dqvrBQzA2T5zxHoDnAxLdQgCx9RpBKIZtP/BgwFqBl2qiRInC0UE8gVcDxJN3333X10hfuh5CieEhAMEDvxG2gqSsqJ6n/eABH2EgzjaEo0DYQTUWhAW50jA/w4cPVyEoo0ePVmFlKIHtydLX6B9eJbDVlQYBdMeOHYoVfsAODWIIchaBE367I/i4Mg5njvXWOtdKE2vrGn+jWOf4G7XdfNTbOneGGY8hASMRoPhhpNlyYay46cFNyvnz51Uy01u3bkmLFi1k3759dnvZunUrxQ8X+PJQErAygbG7xqpEpQHxAlT52ZO3Tgoqu9g2JC9FElNnG0JfQs6HyG+tfgs/RQufiS5viLPXMNJxRhE/tBt6/Ib7O3II4AHXNrwSD7PI8/Haa69R/PDBIoSQgKSX2PVfs2aNCjtAKWTcF8Az57PPPnOrcgpyU6AqHO4tkKwUc4qEtnhQHzRokApliqrBMwLHYY3YVvpBqdbjx4/L77//rh6GAwICVGgFcoNAALBNiorw3d9++02FzcRWCO+CBQtUVZVly5ZJnjx5VAgIHtq1n5iIDfCWgoCChKQQepxtEJAQigRBCnk/vvjiC5XrDVWXKlf2XIlwJDE+cOCACuWJSUOFwV27dikRRPvB+oJ3GOa8efPmMek+Rud6Y51jfjAXaCj/jXLE8PbB3yXWMvLZaFV6cIwe1nmMIPJkEtAxAYofOp6cmAwNyjE+aHEzih2Sc+fOqThb3FBHLheHD1lkUafnR0yI81wSsA6BaouqyZV7V8INrpSpkkpqeubOGXn05JFkTZZVCqcuHGWi08i0tLK44yqNU4IK2uzDs2X0ztFyoN0B68D911KjiB/I84GHGLj5wyX+7NmzducK4QrI1WDkRIhGWYQImUD1D4RTIO+Dlp9Dq8YDccodDxzs2ONcVAaBUNG2bVtBSAP6x8M6qslpuSTwEB7ZywSVTBYtWiQTJkwID5nA+hk3bpxKuAlvEnhJwDMEAgLuTSAw2IbY/PLLL8qrYfbs2S7nDInJ/OEeCoIHfo4cOSJvvPGGEoKqVq0ak27tnouErrgfw8aVsw1jAluUvEUeD4Tc4N4P3gXgh7XgiQZRAveQELA83TDfENIg2BUuXFiJIPjJnDmzpy8VZX/OrHN0ALa417b1TsLr9tY57sW//fZbtQmJsCFwxG9UwsK6x/vI16J5gMTWOvcpaF6MBGKJAMWPWALv68tGlYgON6v4MnM1s7ivbcD1GPYSG9R5TRKISKDPlj6y9q+16sWPS30sLfO09AiiGotrSIm0JcJDX1AxZtmpZfJ7q9890r+ROjGK+GHLFF4FixcvllGjRjG3RywuNu07HQLBnj17wsUGbUcbD114cLdteODE65g7lCm215AHYcSIEWp3HuVRbb03cDxyXcCDAxWHli9frvJWoCqMdhwebnEMPBK0B0bt3gQP7Lju4MGDVc4YNFxv6dKlEaoXIbwED4u+qmiEhKUQdyB64B4J3CB8wOPDW61OnTpKvAA/Zxo8e8EEHjm2VZYgSsILBGPWBCVn+ovqGHi3wCsHHjzeanjwx/ziByFVEEAgjiFXiC9adOscQhj+XrDG4cEBFrblvO2tc4S3IOwLv5HvBuHmCP3SQlzgCWP7d+Hrde4LrrwGCeiFAMUPvcyEj8eBGw64LmKXJl++fLFSFtEdkyl+uEON55CAZwloZWwHlRkk1V6tppKbeqJp/SL0JTBBoFi10gtYGlH8cKbaiyfWCfuIngDCJ7p3767yY0CowMMZwk7q1asnM2fODBcYtJ7woAz3+3bt2knNmjVfusDDhw9V/gjkDYF7Psqx4oEauS3QcC+BMrR4oEOuCZQLhZgCoUQTWuw9FGoXwgMvQioQEoDkoNhV79+/vyDJqa2niK8eCuHZAMED1WXKly+vbMBPZM/Z6GfC9SPg8dG+fXvFGEKSo4YEo3iIhsfH0aNH1fzgB/lXkOMFuTnwgwdreBwg/KVJkyZuJ7fH3ECEOHjwoE8SzqIylOYNAvsgikEIARtvtejWue11IThBvHBG/NDOw3xhXUGYhJim/Z3A2wf9aVWyfLXOvcWR/ZKAnglQ/NDz7HhwbMeOHVPur3B1xQ/iQU+ePKl2WrC7gJsjT2cF9+Dww7ui+OENquyTBFwjAA+N3Clyy/jK4107MZqjtdAXLcEprlM5U2XpV7KfR69jhM6MKH5ExRWu5KlSpRLc5LN5nwC8P+ChYOtJgZ1l7FjjAQxJMV1ptnkQIKBA+IB3Ajw7/vzzT7WJAvEL39EIXcF7uD6EkMaNG6tLQUiYOnWq3UoxGJutl4o2/g4dOkSoDAORBPlM3Kk244y9WKcIz0KVIs3LA9VXfNmQmwV5WvCwD156afD4QD4W5DzxZYMQhnAYCCGoNIR7WFT8Qbi2p5sz61yrzONI/HC0zjVBD7lqNKEDgiQEKYQMVqlSJdwcb69zT3NjfyRgJAIUP4w0WzEYK8qfQQDBTYj2YYsvEsSVQmHGzgBuaPTeKH7ofYY4PrMT0JKQ2ubm8KTNTVc2laDEQUpYQZnbviX6Spt89t3wPXldvfVlBPEDSfxQxQFeBnhYw0MbkmojwWnkhodJeAEYIbeU3taCO+PBwxM8L+AVAG+MixcvCoSErl27uvVdr+VBwEMoBCw8fGL+EWqBMAH81rwi8DruL7CxguSqWknU/fv3q40WHB8U9F+lKM1LBeExWhUZiBsIo4LQoT1sggOEG+QZsc2P4A6fyOdgBx9jhfBRpkwZJe74KszC3viRuwMPxLh381S+jphwQvgPktxC+EAp3dhq8FpCfpm///5brcE+ffp4dCiurHNH4oejda4JgghFQj4WfE7CawTJoiFSIvRLa95a5x6Fxc5IwKAEKH4YdOJcHTYEDjTceOJDFTcfuImBSyzEENzAxmZ2bWftofjhLCkeRwLeIYCqLJvOb/JaHg4tySnEle4/dxcrVnrBzBlB/EBVkU6dOqmyl3DlxkMsvAnhdh8/fvwICxA7+XiYo/jhnb/LyL3CkwIPigh1gOg0bdo0FTJQvXr1CPkJnB0N5g5hGJrHxcqVK1XOA1Q6gdcHQkPQ8CCHHBlI4AixxTYZJEJYIMigiontrr3m5ZE0aVLp2LGj8hpBmAOOQ1ldrWn5EVAKNnLOEmftsHcc7ILogfskiDMQPrTwg5j0G5NzUQEF5V9R8QbJgmO7Yd4gDCDkJbYbqhhCAMFarFWrlhJBtPCrmI7N2XWO6zgSPxytc9xrY91i/cITG0mDkeAU4Wn2Sjp7ep3HlA3PJwGzEKD4YZaZjMYOeH2gxjrc6xATCvdUfKlCaUZMKNzt8EGr90bxQ+8zxPGZnUDZuWWlQfYGXgtFuXT3kqiwmpS55diNY7KuyToJSvLfLrHZ+Wr2GUH8wFixA4sdTIRRIBEg3PQHDBjwUsJTeAKgjCnFD++vYNt8H/369VP5H+B9EZMSrPYqW6BfNIhdaFgHyGWQI0cONc94uMOagOiCBo8QiDLwEMHOt9Zs831kyJAhQp+2tBCSAA8TeH2gxG5MG6rfwNsDY8LDM0QPiEN6afDUXb9+vRKZbEMifD0+/E1jvuCd4M1Ep67aBcEVIsiZM2eUAIJysTFtzqxz7RqOxA9H61zL94HfED3wE7lSDPr29DqPKROeTwJmI0Dxw2wz6sAe3JRA0UapLQgIKC2H1+BSiuzseB1ZvPXeKH7ofYY4PjMTWH5yuQzYNkAW1lsoeVJ6r9oBQl8gfKBZscwt7DaK+GHm9W5U2+zl+/C2LfDKQC4xhGtoDYLLTz/9FEHwQgne4cOHK08L5AZBi5zvw9FYIaDhwRCJVWPqmYEHZwgfCCvBmCF8IBeDnhoSmlaoUEElmUXyz9houD8sWLCg8iDCXOqtXb16VQkg2iYeRBDNC8lbY4VnB/LTQBSChxu83+DJpIV34bqR17m9fB++WOfeYsB+ScDIBCh+GHn2LDh2ih8WnHSarBsC3UK6ybGbL7wxvNm6h3SXkPMhkjJhSlVKt3oW/ezGetNu276NKH7goUBzi8fuP/6PB2LklILbfIMGDdwKufAVczNcBw+Dc+bMUQ+D2KlHWIDeytgjLAahLXD9h0cqhBB4fCC8o3DhwnaFDTxMoswuHnRjkpwd1Tzee+89QTWX1157TYkeSOSp14ZQE+QgQUlV/NvXDZV9sKYgviRPntzXl3f6eshtg7WBzx94p+jBQ0Vb5yhtGxISojziUMb4zTffVBWT7DVPrXOnwfFAErAgAYofFpz0yCYbyR2Z4gcXLAnEDoHQsFBByIsvEpDWWlJLLoReUIY2yNFAUP3Fas2I4gceklCWFBU+sFvdtm1bVaoTSTaxSwrX/SJFilhtKn1qL0rOIuxFa9iNhnu9nhq8TnHfAU8LVDRBmAAawnKQ9wNleW0bhJJRo0ap0IuYVAu6fPmyykmzadMm6dGjhxI+cD29NzxEI3Togw8+kPHjPVthKyrb8Xc8efJkxQueH3pvEFkhgMCzGWIrPJpjs2nrHH9/+BzU1jnCzbVQMW+s89i0mdcmASMQoPhhhFny0BgPHDgg69atU3XJtQZXPCQug9upEWKx48eLKwULFVGl9dhIgAR8R0BLROqLHBw9N/eUDWc3KOO6v9Zd3in4ju8M1cmVjCh+YGcaeSCqVq2qyppiJ1+rNoIKCCdOnFB5p9hIwNcEjhw5opK6wzMA5XmR+8xIDXlO8JmAEAskrPd2Q2JOJMU3IisIZf3791deTyjtzEYCJEACtgQoflhkPWDHA66eyMoeeacDN6y9e/c2hPgR6B9Xyhd6VVbvPBNx5v6YKlK4lYh/oEVmlGaSgG8JNFvZTJLETyLTa073+oXXnFkjMw/NlNSJUku7/O2kRDr95yPyNBSjix8Q1PHggQcolDBFUstbt25J/fr1PY2K/ZFAlAR+++03adSokUrOiwohCEMwYlu1apUqUwxxEaFNMQn/cWQ/xCGIRBCLjOLxYc8WJPSHpwzKPGPTTw/lgo245jhmEjAjAYofZpxVOzah2gu+1OztuiGTeMaMGSOUntMlloOLJUWJZtKmcAIZP2KASKJUIukKijy8LbKgjUjRNiL1xuly6BwUCeiBwN3Hd2XfP/vkybMnki9lPkkdkNqpYR29cVQgfiD8BGEovmgIs7l496JXE6v6wg53r2FE8QMiO9zk4eKNndeKFSuq2Hsk4IQYgph3bzywucuY55mfAAQ45FnApg8q0RhdfNu3b5/Url1bhQxNmjTJo9VpIAyh1HDZsmVV6erMmTMbeoEgrwvKLadKlUp5ohUtWtTQ9nDwJEACniFA8cMzHHXfC25KFy9erGKxI2dJx40pSs/pLSnaS1DHF5EU/fbLW0Xiy5c1/O0zL9VZpNLHIgmTvXj/xAaRnNV0Pz8cIAn4gsCXu7+UaQenqUs1zNFQhpYb6tRlR/0xSpadWibrm6yXwAT0rnIKWgwPMqL4AZORsG/p0qXqgQO77fD40JKgIudH8eLFY0iGp5OAcwTgdYTwDTzEI+Fk9uzZnTtR50eh4g1yWqD6Cja0tB93crtcvHhR3RviB3+ruEdEslyztM2bN0vNmjXl0aNHyhMNoTBsJEAC1iZA8cMi849ESxs3blQZ1pFxH2IHGl7HTh1cA3Wd8+PoKjVe/wL1pUKRbLJ+zlciqXKInPlFZOMnIs+eiTx7LPLs33wmRVqLFHlDZOMQkTLvi+RvZJGZppkk4JhAj597yKZzm9QByf2Ty/y68yUoSVC0yGosriEl0paQYcHWSzwaLRwvHWBU8cMRDsOI7F6aT3brWwJIvItEu6ges3fvXt9e3AdXQ0Lhr776ShYuXCg7d+4UVFeCCILKNdmyZZOgIMef66jccvTo0XDR4/bt2yrxLJKqtm/f3gej9+0lzp8/rxItIyHqtGnTTGmjb4nyaiRgbAIUP4w9f06PHmEvLVq0ELhM2mtbt27Vt/jx76CjrfZy65zI9gkie38QeXjnxVkBr4h02iyS3MaF8/wfIplKOs2PB5KAGQjAg2POkTni7+evKio8fPJQhbH0K9FPEGbiF9dP0gakDTd155WdMnX/VNl+ebt8UPQD6VSokxkwGMIGM4kfz549U7vJcDvXtchuiJXBQUZH4LPPPlMhVlZJeAmPBogg+Ll3757CkyZNGsmSJYvydsmdO7fK4XHy5ElVsvbmzZvqGIQCQfBo2bKlClEze4MHEISQ4cOHq+SxbCRAAtYkQPHDIvMO8QO7BPjA17w+NNNRcq5YsWKGuCmNVvzQjHr+TGRkZpFH/wogeD1P3X9/6ogsekukdFeRHFUssgJoJgmIwIMjKHGQSloKsQMVXGYfmS1hT8PUTwK/BPJW/rckRcIU6v2fz/8sR64fUeisWnUlttaNEcUPlHZEbo+hQ4dKaGjoS+iMIrLH1pzzujEngOpCzZo1kz59+sjo0aNj3qGBekDIGbxAIHBE/oE3SOSfUqVKGT6vh6vTExwcLNu2bVNVDuElw0YCJGA9AhQ/LDLniHfEl2GuXLmMm/NDRJwWP+D5obX7N0Qu7xW5elDk7xcPcqqlziPy/h8WWQE00+oElp9cLgO2DZBpNaZFqJ4CkaPO0jpy8+GL3UDbhmor/zz4R71E8cO3K8iI4gd2lqdOnapK3CZJkiQCMCOJ7L6daV7NUwRQShn3OG+99ZYg2SUbCdgjgAT/yHVy4cIFyZAhAyGRAAlYjADFD4tNONwdDx8+rKq7pEyZUmXhz5Mnj8SLF88QJJwWPxxZg7CYycEiD2+9OALVYlrO/S8kJvSKSGA6Q7DgIEnAFQK2Xh+Rzxuzc4zMOjxLvfxuoXela9Gu6t8Ie1l9erX6d51sdSxZctYVxp481ojiR1RVxZjzw5Org31FJoBwj+TJk8trr70mO3bsICAScEjg7t27EhgYqPKiQARhIwESsBYBih8WmW8kNp0/f74MHjxYVXVB9uuPP/5Ydu3aJatXr1YuopHDYfSIJsbix3abLOZ/bRM5uUHkyUMRJEitOVJkwycir/cUSf6qHs3nmEjALQIh50Kk+8/dX/L60Dq7dPeSEjrixY0nwRmCJZn/v9WS3LoaT/IEASOKH3gARflNVKLAg6htM0xJdU9MHvvwOQHkrPjzzz/l2rVr4k7VE58PmBeMVQK7d+9Wlafatm0rM2fOjNWx8OIkQAK+JUDxw7e8Y+1qZ86cEdRw79+/v6BMGhJkffjhh2o8KEuIxFcoQ6j3FmPxI7KBD2+LQBBBklRUigm79yIvSMsfIx65Y5JIqS56x8PxkYBdAh3WdZCLdy/KuibrSMggBIwofiDPx6ZNm9R3StWqVSVTpkyK9tOnTwVlRzt06GCI3FIGWSIc5r8E+vXrp/J7HDhwQAoUKEAuJOAUAa0UMvIU9ejRw6lzeBAJkIDxCVD8MP4cOmUBEjxdvXpVGjduLHBNthU/8B4SZbVu3dqpvmLzII+LH5oxCIf5tpLIvRf5DSRJGpEc1USyvC6S4TWRaTVEao4QKfxGbJrPa5OAywTg0QHxY1i5YaqyC5sxCBhR/MB3S5s2bVS+j/jx40cAjbCX77//nuKHMZafYUY5fvx46d69uyDRKUq9spGAKwQGDRokn376qRJsGzZs6MqpPJYESMCgBCh+GHTiXB32oUOHZN26ddKtWzc5depUuPiB7PzYMalQoUKMb0pRQgzlDNOlSyeXL19W/dWpU0clKXXUILrghhieJ8hFguzj7dq1k0SJEtk9xWviBxKk7v3xRQgMvEGQEySev8it8/+Nwz+pSI+DIokiunO7Ohc83nwEei/cJ3cePA43bGrb4urfnWbtimCs7etbT15T76Hk7KEhNaI93rYjrZ/Dl2yqGYlIvqCk6rDtp6+HHz52fw8Jffq38vqYtvVMhPF0CM5qvskwiUVGFD8gcCDhKcqMRv4MR8JTlN5kqVuTLFAdmKFVdkFp248++kgHI+IQjEgApX5XrFghv/32mxQpUsSIJnDMJEACLhCg+OECLCMfCpED+T5u376tEoKh5nuNGjVk2bJl6uFr1KhRDgUHZ+yGiNG1a1dVP71QoUKq1nyvXr1U7Xh8sdhryMw+Y8YMddOCfCPwTHn33XeVqzQEGXsCiNfED0dGnt4iMqvef+9CEAnuKVL6PZGEyUR2Txcp1t4ZRDzGBAS+2ng8ghU9quZSoscHc/fIluP/SJw4Is+fi+B1tJX7Lsnpa3fVv+PGiSMlsqRU/z52NVRu3Q9Tx/rFjfj6zXth6pgEfnHlvUo51L9/2HFW/gl9pP6d2D+e9KqeS/KnTyqDVhySo1delBRNlyyhbP9fFdlx+rr0WbRfzt24L34BpyXg1anSPld/KZe2ZvjrOD5nmiSyoWcFt2Zl/aGrEc6rnj9tlP1cuPkgwvsZU9gXN90ajElPMqL4YdKpoFk6JIAHVeQua9SoEXM26HB+jDSkK1euSO3atdU9J3LgRc5XZCRbOFYSIIHoCVD8iJ6RaY548OCB2pVDfCN26FDtpXPnzkqkwL9j0qZMmaJqp0+YMEFl0VYPbD/8IIsXL1aeHSlSpHipe4wDNelHjBghr776IsEo+hkyZIiqwV6sWLGXzvG5+HHlwH9jCL0ssut7kWM/vRA+SnUW2T1DpNYokfyNI471/A6RTKVigpTnukHg01WHI3hgQISI6kEbx9t6Q+wfXF2SJowv8OTQPDMwjPUflpc7D57Ix0sPKJFDa+g78oM93iuVLZU65DhEjnth8lxeiBzF/xU/1Ov3X4gcEEVsX9fED9vjj1y+E8EuZ9DE8bsniTLNkjjx7si9k/1eOsU/XlzpVyuPVM+VOGYPAAAgAElEQVSXTi7cvB/h/dL/jr/0iE1y5fZD9V7udIGyrgc4PJaKYzfLjX9FmhJZUsjCzmXVMY48XfIPWif3Hj1Rx1TPl1Y0zxVn7LDqMUYVP+ABOHToUPXZDw+Q9u3bq++FkiVLqjwgENvZSCAmBO7fvy/BwcEqselPP/1k9/4iJv3zXOsR+OWXX6RWrVrSokULmTZtmvUA0GISsBABih8WmmzNVFR+QakveFtEFZLiLBqIKlryVAgamscGxBDc+MI1Fd4gkRsybI8ZM0bmzJkT7moIweTNN9+UrVu32nWP9rn4YQ8C8oNsHv4iTAbNP1Ck1hiRLMH/lcyd3VCk8XciiV9xFiOPs0PANnwDb2dMEaDEjDsP/wsx0U6DaDFg2UH5ccc55YHx9Nlz+aZVUcmWOoks+vOCzN/5bwjTc5Gv3ygq+y/cltX7L8nJv+8qcUJrePA/9c9duRb6KMLr9iaoSbGMygMDgoitKPLXyDrqcIgBtiLK4U9rhr9u259tOMy2U/+FrGjhMC2nbpcDF2+rU5L4x5MdH1URhLz0XLA33PMjZeIEMrH1a+qY7msmyL3EKyRO3EcS915xmVJzrHq9778eIfg3PEg0QSJRAj95EPZUHZM+WUJpUSKzEkRW7LskYU+eObU2MS9/33kkYU9fHJ80UXzJlz6pmivb8JwUiRNIuzJZJH9QUuk+b09438E5XqEoYkPaiOIHSqn37dtX6tevL6lTp1Zu5D179hR4HiI3A7wN8+fP79R64kEk4IgANkjgybp+/XqpVq0aQZGARwjA4xjJc1EZsXnz5h7pk52QAAnojwDFD/3NiVdG9OjRIzl9+rTkypVL/Pz8BDsncO+7ceOGlChRQokP7goh169fV8lSS5cuLUgepe3sQfzA7owjISOyoRBlELu7atUqmTt3rmTN+nI+Al2IHxj434dFJpZ+ea6SZxYJSCVyaY9IoZYijad6ZT7N1umi3RcimISHZuSvQJjJVxtPhL+3tV9lJX5Efr158Uxy8NLtCA/ZzjCCYHDzfpjEkTjy7Plz6VIxu8AjYumeS3Lu+r1w8QOvV8iVWiZtPmVX5HDmWt44xl4YDq5TbX4DufLwtLpkjiTFZGmTGerfkcUkcAb7UWuPyqNIIkfe9EmVCPTk6XMlJqUISCBvls4sEIfe++HPcM+PrK8klgZFglT/E38+FUH8QB9lsqVUrz9+9kIUSR6QQDTvFo0J+i+cMbkse7+cNzAZsk8jih/bt2+XkydPKgHbyIm1DblgLDLoPXv2qPsKVA76+uuvLWI1zfQVAawtbA7CEwS56NhIgATMR4Dih/nm1K5FECiQjLR3794RcmlAcECW62TJkrld6lYTP5DIbuDAgeHXd1X8QB4SVArATmGrVq3sukdD/EBCVeQGcdQgwHi9/bU14iXuXn1RKebyXpEDi0SevghpkBxVRaoOFkn3r+fLb+NFynbz+vBi+wIIJblw6788Dwh1wEMzXrf12kDIBUQOvI4QFK1VzZtW7j56Iocv31bhJtE1eDGUzZ5KhWTsOHMj/PCvWxWV1IH+8uWG47Lr7E3lDYI27a0SUjlPGnVN20Sln9TLFx72YhvOMrVtMfW6p3JXoAJLyPkQOX3rtBROXVjeK/JedCY6fP/GwxviF8dP4saJK3OOzJFlJ5fJpbuXwo/vUKCDfFjsRVlrR63aF1vkxN8vcpPY5gJB+I9tG9ussPqvo5wfpYZvUvOGVjBDMpnX6YVAaDu3+P8ndfMpllW/2CKPnjxVuU/Q4C3StFhGOXH1riSK/1+iZCuGyRhV/EBZdXx+RxY/lixZIvHixVNeIWwk4C4BrC3cW+BHK6Xsbl88jwQiE0Di0wYNGigPkJEjRxIQCZCACQlQ/DDhpNozyZH48ezZM5k9e7YkTJhQxTq60zwhfmgJUuGFgmovuEm21yB+QLBx1OAK6xPxw9EAtowSufmXSNg9kRunRP45KvL08YuSufkaimwcJNJ85osyuiZumpihJQBtWiyT8tjYc+6m8pxAngt4WhTMmEx5AUQWFdIk9ZesrySRsMfPZM/5m+GkulXOKSgetP30Ddlx5nq4x4bmEeIIKR6+L9z4L6/F2OaFlZgRW+27A9/JuD/HqfHnSJFDltRf4tZQZh6aKZP2TZJ7j++Jv5+/PHr6SCplqiRNczUVv7h+qk+IK0niJ4my/8ieNxAgfNFsc4TcvP9YMqcKkPWHrkjowyfhyWORJHZh5zJqOK4mWvWFDd66hhHFD4S9IIE1PsMhqK9du1aVIf3jjz/kq6/+z951gEdVdNFDC6EjndB7703pTUCKdJAmXQEVbL+gFAVRREEpSpMiRQEBpQhI771I7733ElogJPzfmeUlm80m23ff29z7ffsFkvdm7pyZ3X1z5t5zR2HkyJHIkiWLpyCTdv0cgTlz5ihijREfFFgXEwQ8gUDXrl2V7se6deuUaL+YICAI+BcCQn7413xGGQ1D96irwQdQppLEZFS5njBhgtOnKKwg061bN2TIkEE93JJIodkb+UHigxEjDDekcntsgni6SXtxZN2wjC41QrSyuSkyA+/tNImmavb4tildxmDGTTM3q5oVz5Ya5249wuqj13HvcXRdDsvhkfwolyONSq8w18xY1rtKRESI+T11imSKSHsxJ0xsCZvqDVaN/ND8KpepHBrnbYzGeRqDkRxh4WFInzS9Tbc7Lu+IvTf2RlzHcrZByU0pKEY1RuKU+2Z1tDQcRg6Zp+2QoNEiUYw61tj8NiL5wfHs3btXlVTn5z+/E6gJFRQUpMS2q1at6o9TJWPyAgKayGm6dOmU1oeYIOApBBi1xufRUqVKyVrzFMjSriDgQwSE/PAh+N7qmpES1NBYs2YNhgwZEkFOaP2zOgtV0521sLAwRV5QP8Rc8JSiURS5++OPPyKquVj2QS2Sn3/+WX3J1KhRQxEfixYtQtasWfVR7cVZUCzvu34YGG86vVaWKAlQ6UOgZDuTSOqyT4H6JlFKPRpJDvOKINyIUi9iwobTGLf+dBSXUwQmVCKj+y/ei/g90x+0tBfzFAiN5LDUomBUBtNh/NVG7RmFKYemoEzGMsiTKg/239qP43eOI2XilHj6/KmK4GD0xpevxZ7C1W5ZOxy4eUDB9Hn5z9G2UFu/gIzVYTTjOquUNy0OXwnGqiOmErusF/JmySCMfquUX4zX2iCMSn5wLCQ89u/fj8OHDyNPnjyqvLrkz/vtUvXKwETk1CswSycvEdDET3mgx1RsMUFAEPAfBIT88J+5jHUkjALZsGGDUka3JDr4oEoRVFcIEBIrFCtl5Rae8mnipffu3VO/T5w4MZhLSX0REiW5c+dWFQD4xULypGJFU6lMGqNUunfvjgIFCkQbkyEjPzgKc40Q6oPsmwWcWmMaX/56wIl/gYY/AWW7+nRFWpIchTOnQp0iGTFp4xl8u+xoRCoCdTRuPngazdfhzYujdblsVsu/xlQWNrZStD4Fw4Od111QF0HJgjCt3rSIXqgD8vH6j3HvaSRpdLCjWallC3/WXliLPuv6oHWB1vig1AdIldgsksiDvvuy6Zz9lkZ0nzQgAeb3qOi3JJmRyQ9frhHp2/8QEJFT/5tTI4yI0R/Hjh1T4qeFCxc2gsvioyAgCNiBgJAfdoDk75fMmDFDnc5RsNRZI5HBqA+GpjLHe/fu3WC7LGWbMWNG1ez48ePxyy+/RJS2Zf7uO++8gwcPHkTpluUQWfI2bdroaSCGJT+sARtyH9g+Dtj4AxD+HIifCGg7J6oeyNHFQCHvCQSS/KDIpabJkT9jClwLDokiCsqhVM2fHtXzp8fNh08xY9v5iNFN6VhWRXiIxYzAolOLMGDLAEytOxVMdzG3cfvGKQ0PWsL4CTG7wWwUTFMwWmMUNG2xpAUKvFIgCoHi77hrmh8X7z7GuPWnEBr2AnO6v+qXBIgRyQ9qfpAAJ3nN9EdG9nHjygowFy9eVOmRLIErJgg4goCInDqCllzrLgQ08VNWM+TnmpggIAj4BwJCfvjHPNocBSMxmE4yefJkhIZGajHw3wxP5oe8K+SH5sCNGzeUyj9V2Jm6EpNwqU2HY7jAr8gPjpF6IEx5oShqeChU2QumwVT/AijYAJhWD+iyEkicwlnI7L6PGhofzt2H3eciq6WQ/KhfLBOu3g/B3F0XI9rS0ljsblwujEDAWtSH9seHoQ+x/+Z+nLt/DmP/G6squJAksSRAWi5piUsPL2Fl85VIEeD5taHH6aM2SOtJ23H53hNVPcZbIq3ewsKI5EdMwtrEjBogly5dclpY21u4Sz/6QoCn7tWqVRORU31NS5zxRhM/Xb9+vVqHYoKAIGB8BIT8MP4c2jWC8+fPq3STFi1aRMu9Xrp0KZo0aeIW8sMuZ1y4yO/ID0ssjv1jigZhmkyiQCA0BKjQA3jje6dQs6yOwUaYxsLfD1x0SLX5NDQMGVIG4sT1BwhMlAAhoWERfU3qUFZdb1mNhRfExXQVpybB7CamtnRZ0QWja4xGzew1Y23u2J1j6Lyis6oIY06ADN85XJW0tRY54qp/RrtfI0COXg1G4oTxkSB+PNQvltkvhFCNQn5o0R0hISEqio9EesuWLaOkUZJkp/h2586dnS6pbrS1Kf66B4EPP/xQralDhw4hadKk7mlUWhEE7ESA6eKs+MLqQqwyJCYICALGR0DID+PPoV0jYDQGcxdZv9zStm/frlJM8uXLZ1dbvrzI78kPDdxzm4CZTUwRIbTSHYE6QyMrxJzdAOSyfQpBkuOdmbsjpox6HJlTJcHBy/ex5qhJPJKWNnkAPn+jEIoGpURyixKwQnK4b8WT+Lj88DJYlcUeMydARlQbgVtPbqH/5v5oX6g9+pbva08TceIaTQuE6VqNSmT2CyFUo5AfLJfOdBeWs6VI4NmzZ9V3CT+rza1Zs2bo1KmT0n8SEwTsQYBaZdRaaNu2Lb777jt7bpFrBAG3I1CrVi0cOXJECTinSZPG7e1Lg4KAIOBdBIT88C7ePuuND6c8eevZs2e0h08hP3w2LTF3/G8/09+ePgAu7QRuHjcRH6/2Mr1mtwY6LQXiJYjV+Z/XnsKIlcejXUOy4/bDZxG/1yI8dIiE37ikRX0MrTRUlbW110iAdFjeASHPQ9QtGZNlxOoWq+29PU5cR/Ijfjwg/AWQKEF8vFcjLz6srX8yN7bJMQr5YT6Go0ePYtq0aWBljiRJksSJtSeD9BwCfGYhYbZnzx5VMUhMEPAFAhMnTkSPHj3An9SpExMEBAFjIyDkh7Hnz27vKUi6Y8cOrF27Fk2bNkXmzJnVvTy1oxApmW13aH7Y7ZCTF8aZyA9LfO5dANZ/C+z7w1QmN/QJUO0zoMYAdSUjPIJDIrVcqNtx4PJ9HLkSHKUljeTg9VO3nI34W5dKuVR6i5jnEHA06sPck7f+eQuHbx+O+FVsVWA8NwL9tvzODFN005PQcFy48xjnbz9CUOpAZEmdFDnSRobKj2hZQr+DsPDMiOQHv08ePXqE5MmTq7Ll5sbUy2TJkiFdunSGmQNx1LcIMFKV62jhwoW+dUR6j9MI8PCwaNGiKFKkCFauXBmnsZDBCwL+gICQH/4wi3aMgWkvrVu3VuKm1mzz5s1CftiBo88vuX0KGP8a8Pxlmdnmk4FirRT5YZ7eQj8LZU6JCrnSoGiWyBKoKQMTCcnhg0l0NupDc3XpmaXot8kUDfTla1+iRf4WPhiFcbrcfuY2Rqw8ocR7uQdnOkzTUlkMpQViRPIjphVCUmTcuHEoVaqUIb5njLPS/dfTgwcPonjx4qryG9NexAQBXyLw0UcfYdSoUdi6dStee+01X7oifQsCgoCLCAj54SKARrmdpQYZssdwZEvRMHeUuvUWDnE28uMlwFfmfQrcPg08ewgEX8az0OcIyFURXzzthPVnH6FVgvX4M6w6elbPg771opdI9dY8ST+RCDwKfYQBmwdg+7Xt2NZmm9PQHLx1EEkTJkWe1HmcbiMu3chIqOJfRZ7Slc2ZBvN7GOeh1Yjkh1by/Ouvv45Wwpxrzygke1x6n+h1rHxWmT17thI6dXfVOL2OWfzSLwLbtm1DxYoVQRLkxx9/1K+j4pkgIAjYREDID5sQ+ccFsYUjP3nyBAkSJIiizq/XUcd18oMn2m9N2h4xPfUD9mB4/HFYF14a/3v2DtYl/ghtng3EBy3q+F3pT72uydj8mn54OqYemoo7IXdQOG1hzG0414jDMKTPluQHBzGoUWEwxcsIZkTygyT7pEmT8N5776nUF3PjCX6ZMmUk8sMIi08HPjLqg1XohgwZogNvxAVBAHjjjTeU6ClfKVLEzRLzsg4EAX9AQMgPf5hFF8cggqcuAujF25fsv4oPZu+N6LFKvvQYVDkZbq8ZhRzXVyNzvNu4lb0+TlX/Ba/mTutFz+J2Vw+ePQBTW649uobKWSrjlcBXsPbiWozYNQL3nt6LAEe0Ony3Tj6Ztx8L9lxSpKARtD+MSH4wvZIn9c2bN4820aL54bu1b7SeWdqWeh9MfaHWgqfs3r17OHfuXMSLpZoDAgLUK1GiRLH+O2XKlChYsCD4UyxuIEAx5y5dumDq1KmqbLeYICAIGBMBIT+MOW82vX7x4gVOnz6Nx48fq4cHitBR74NhyZa2dOlSdcIigqc2YfXZBcFPQjF1yzmMWn0iig/cxHEzh6v7gYlVIv+WtzbQcBSQOrvpd/t+B0q285n//t7x/BPzMXjbYAQmDESKgBS4+fimGjL/TWKEv6+atSpGVhvp71Doenzz91zCp/P2I3XSRKiWP72qDJMySSIMalhYd34bkfzg9wwFtLt164bUqVNHwXTRokXImjWriv4QEwRiQ4AVXvjs8ueff7oM1JUrV1QZZpIcJODMyQ6SH65aUFAQChQooIgQvrR/58iRw9Wm5X6dIcDPNz5Ps/wyn5vFBAFBwJgICPlhzHmz6XVwcLAqyXXp0iWVN8sHiQ4dOqhQZJ5omBsfCKZMmSLkh01UvXcB01umbjZVY7nx4CnO33mMu4+eoX7RzIrsSJo4ssStivDYPs7kHMuhnttsevHfJDyqfgrMaAx88B+QIOrce29E+uzpysMrmHhgooraaJi7IXqV7OWUo6zksuf6HoS/CFf3f1buM9TKXgupEqfCkdtHcDfkLkqkL6HK1Ir5FoG1x26gy2+7wFok8ePHQ8eKOYX8cNOU8OR8zZo1+Pvvv1G7dm1ky5ZNtRwWFoY//vhDnZoagWR3ExzSjJMIcN0MHDjQ6bKiu3btwj///KNee/dGRkpS7yxXrlzImTOn+mn5b6YyPHv2DKGhoeqn+cvyd9evXwdLOx87diziJ1OINWOpZ3NS5M0331SCv2LGRoDEHNfV1atXoz1LG3tk4r0gEHcQEPLDj+f6xo0bKtKDZW0vXLigcrEHDBgAfimbG3Ox+TBghIdSf9P8YCla85KzhTOnVOTGgr2XMHjJkYhpyp0+OX5uUwqFg+wMsQ25byJEtv8ChLwsd1v+HaD+iKgr/tIuIGs5P34XxD60RacWYcAWU7ngbCmyYVmzZU5hYd7O24Xfxv/K/c+pduQmzyNgqQVSv1hmjGtX2vMdO9iDESM/mPbiDyS7g1Mll7sRgS1btqBy5coggVG2bFm7WiYxwZN4liFdtWoVqD1DK1myJJo2bYo6deoooiNjRs+Sz4wq0cgQc2Lk1q1bpu+YbNlUOk/9+vVRo0YNBAYG2jU+uUg/CIwdOxa9e/cW8Wb9TIl4Igg4jICQHw5DJjf4EgF/JD/qj9mEBPHjISz8hQrHv/c4NBrEEektjoJvmQ4TVBogCVLyZenAWc2A9n852qrfXD9k2xDMOzFPjSdTskxY1WKVU2NruaQlgp8FY2zNscj/Sn6n2pCbvIOANSFUp99fHnTZiOQHowj9gWT34LRK0zYQ+OGHH1Q1DZ6s2zKSHbNmzVKEx7Vr19TlNWvWRN26ddGsWTPkzZvXVhNe+fuZM2eUj6tXr1YvptswCoXRILVq1VJESJ48UsXLK5PhYicaOTd69GhFgogJAoKA8RAQ8sN4cxanPfYn8oM6HsP/PY7fd5yPmNMKudKibpGMYEz+yJWR+h6D3yziXPWWf/uZ2n7+FLh5HLi2H3j6AAhMZYr4OLUaaD4ZKNYqzq0rLVqjeLriuPb4Gp6HP8eG1hscxkFrZ2rdqSiXKe5G0TgMnA5u4Htw8D9HlBDqh7Xz48Pa+XTglckFI5IfsYFnpKpiulkEcdARRmow3SQ2TYWTJ09i5MiRmDhxIl555RVFIDDNqkGDBkpXRu/Gks8bNmxQKWLr1q1T7latWlURN127djXEGPSOsSf9S5MmDRo2bIgZM2Z4shtpWxAQBDyEgJAfHgJWmvUMAkYlP5jecuTqy/QTALvP3cGyQ9fAzZe5UXixS2UPl+K8dsCUErN/DkCNioBkQK8dkeKodOjBVSBFZs9MogdbpdDo4O2Dsf/GftTLVQ/9K/S32ptGWDTO0xhDKw9Vmh/U7RhaaSga521st4cUM627oC4KvFIA0+pNs/s+uVBfCGiVYMrmTIO3ypl0KmhKTNhH5m/kBzcKPN02Qnqlj6ZcugVUasq7775rtcQt03hJevD18OFDfPDBB+r0PUuWLIbFjoKsJEL4WrJkiUpVpmAwSZDcuXMbdlz+7DiJNkYmseStmCAgCBgPASE/jDdncdpjI5MfTG8xtwq502JkyxLI+kpUDRavTPD6YcCeaUDoE+BpMPDihUkctfrnJhJkSW+g0RivuOLOTjZc2oD317yvmmSllRXNV6if5qYRHwXSFMC0utMi/t7538648uiKusdeG7dvHMbvH6/uCUoeZO9tcp0OEZi5/TwGLjwU4RlJSF9WgTEC+cHqBx999BEuXryI3377TYXzt27dWlUWs2Y88RbyQ4eLXycusSpLhQoVVNQHdTHMjZVfRowYobRASA6Q+ChevLhOPHePGyRCfv31V5U6RpF6jQRhFRkx/SDQt29ffP/99yrVytM6MvoZtXgiCPgPAkJ++M9cxomRGJX8GLvmJEauikxj6fhaTgxuXEQfc2YpjpqzCnBuE9BhIZCnZlQfN40AqnyqD7+teDHn+Bx8s/2bKH+pmb0m6uWsh2N3juHgrYM4ePMgcqTKEYX44A2ORn+wUkyLJS1QM1tNFT0iZmwEzLVAWAmmccksGPVWSZ8NygjkB6u4UHPh7t276rSewtqjRo1SKTvJkiWLgh2FtVnmVsgPny0p3XdMvY/PPvtMkWipUqWK8FfbbFLHg6RH9erVdT8WVxw0J0GIBUkQvooVK+ZKs3KvmxBYvHixEq7lz0aNGrmpVWlGEBAEvIWAkB/eQlr6cQsCeiE/Lt19ApajNTeGyDO9ZeURk/Aa7ejVYBy+Egxeb25eSW9xFHGNBNkw3JQOkzglUKo9kKk4kKko8Owx8Ft9oPe+qCkyjvbjoeuZgtJ8cXM8CH2AshnL4tXMr+L+0/tYdHoRSFRoFpAgAOtbrY8WEcK/OxL9MWDzAKy5uAYrm6+02paHhinNeggBSyHUgITx8W3TYj5LfTEC+WE5FU+fPgXFHfPnz48ECSLLcfM6iqGSEEmXLp2HZlCaNToC3EiSQDOPHOrevTsmT54MEiOffqpf4t0T2JuTIKzeRwKkR48eKFGihCe6kzbtRIDVe9KnT4/+/ftj6FA5+LATNrlMENANAkJ+6GYqxBF7ENAT+VF5+NoIl1uWyao2SSQ6hvxzBPHimTJJaExvaVoqC3KmTRpliK/mTmvPkL17zZZRwKpBkX0mCgRCQ8x8iAfkrQ20X+Bdv+zojZodR+8cVREdBdNEDROefWw2vt3xrWqF1VgWvGndf3ujP7TrepboiV4le9nhnVyidwRIfpC8pD1+GoZxG05h97m76n1NsjJlkkReHYIRyQ+vAiSd+R0CFC9l2tSECRNU9EenTp2waNEiTJ8+HW+//bbfjdfeAZmTIBSD/eabb/DOO+/Ye7tc5wEEmIrE0sWs4iMmCAgCxkJAyA9jzZfT3lIcjIJar7/+OgICAlQ+KfNqT58+jRw5cqBJkyZIksQH2hMOjkgv5Mexq8GoNzqqhoe1oXDjxDKahrZ7F4Cdk4CtZhoghZsAb441VY2hhT4GEkUld7w55uE7h2PW0VkYXWM0mOZizYbtHIb1F9dj4KsDUTlL5RjdsxX98cfRPzDl0BSnq8N4ExfpyzUEpm4+q8jMxAnjI2PKQPWzSv70XtECEfLDtbmTu42FwL59+1CqVClVQaNixYro0KEDWNVl5syZqFevnrEG4yFvGVXFtKAFCxagS5cumDJliod6kmZtIUBB2vnz5+P+/fu2LpW/CwKCgM4QEPJDZxPiKXdu376NcePGqbBRS5KDpdYePHigas7r3fRAfvB0uM/c/3Dy+sMIuDSSg38zFzZl6UyW0DS8ndscOYR9vwN8URi1yXiAGiGrBgKvf+2TYWoCpu6Kwogt+mPqoan4ac9PapyZk2XGyhYrfTJm6dR7CKw7dgOdf9ulOmREV+dK3hFCtZf8YAlZboYOHjyIwYMHIzAwMEZwQkJCIvQ4qlWrpq4jKc4TTGp2iAkCvkJA01HYsWOHSiU4deqUIj6oEyMWFQFGfgwYMABFihTB6tWrkSlTJoHIywhQ8JRaNCQ/UqZM6eXepTtBQBBwBQEhP1xBT+f3hoeHqw9m/qQg3bRp09CrV68oD8csqzZ+/HiULl1ayA8r82mp1cGT4KlbziJTqkB0r5Ib2V6JjHaoUyRjNG0PNumTai6eXpssl7uwJ3DtIFCgAXB8KdBzK5CxaNSez6wDcteI7s2NI0CGwi55ufnyZuy5vgeTD05GjWw1MKam+6rTWEZ/UE+EkSXs61nYM+V30bRFMbvhbJfGIDfrHwF+BpinuPG9P7VjORQO8uwDry3yg9F7f/31l/qM5waIVQd++umnWDJfYOAAACAASURBVCP4SJSQAGdJTVZoqVWrlvpOIPGdMGFC/U+GeOi3CLBaUOfOnVWlE6Z0xPVUF1sTzchdbr5ZbpURCM2bN7d1i/zdjQgw6oYaLGfPnkXOnDnd2LI0JQgIAp5GQMgPTyPsw/YpPrd7926sXbtWhUdScM6avffee+qkJXXq1D701r6uvR35YbnxoZddKuUCIzq8rQFgH0Jevoolc/mipc5hKpWbs7IpKuTRTWBuO6CLRXTE86fAX92AVjOddnb/zf1ov6y9uj8wYSDWtlzrVtHRSQcmYex/Y5EyICUyJ8+M43eOq74a52mMgIQBWHt+LVoVaCV6H07PoHFu5GdA1+mmyI+HIc9x/0koHj59jlZls4FaP8kSR5IG7iREbJEfGoIkNFhulmYP+cFyoSQ80qbVoeaQcZaFeOpmBEaOHKmIubp16yJevHhYvny5m3vwv+aoBcI0GFZSGjZsGPr16+d/g9TpiBYuXIimTZtiz5496vBQTBAQBIyDgJAfxpkrlzxlaDNDo4cPH24IbY+YBusp8oMbnM7TdkZ0Wyr7K6iQKw12nL2DP3dfjPh9oxKZMbaNfNFFALJ1LLCyf/TpohZIYGrg3nkgXx2g0oeR12hpM+3mm/5mbo9vA0lj35QxLWXsvrH47/p/EXeS/EifNL1L7xHzm5neMua/MQgLD0M8xEO7Qu3QoXAHBCUPclsf0pAxEQh+Eqqiv0atPhllAFqKGz9LLt19HOVvzogbC/lhzPUhXjuHwBdffKGeTxipSuJDdD7sx3HQoEH4+uuvVZpQ+/amQwExzyKwceNGMHWQgqe1a9f2bGfSuiAgCLgVASE/3AqnfhvzlxKEniQ/zEPbtZnkqe6jp89Vrj9Po3rXzOsfGh7uWKrPHgKP70RtKfgKcOc0cHIFcHhh7L0kCACqfAKUbBdZOnfZp0D9ERH3PQx9iF8P/IpLDy+hUJpC2HplK0h+ZEiaAeEvwvE07CnaF2rv9giMP4//ia+3f42E8ROifKbymPj6RHcgJm34EQLmWiAcFtPbCgelQtbUSRQ5opmzuj+eIj+4SUqRIoUiwan1lCFDBlVJwx2C15bC2ubTPXHiRBQtWhSVKlXyo1UgQ3EXAizhytQXVnthyouYYwj873//A6O6/vzzT7Rs2dKxm+VqhxE4cOCAKjk8Z84ctWbFBAFBwDgICPlhnLnyiKc8ZaEQKlXWjfBQ6ir5wXKWwU+eR8Fyx5nbmLDxdISAKYmOmgUzYPCbJv2K+XsiIz/4f78QMHXzaiIhUS5TuchW/7USfvtqL2DxB8DD60B4GPD4ZiR5kqk4nmUsiCtH/kbOLmuBzKYKOXOOz8E3279R0Rcv8EJFXvQq0QuN8zZ28wiiNsfxXH98HQHxA1AifQlkTJbRo/1J48ZDwDIlLk/6ZEiXIhD8PDE3RpF906So1TS5U/t3oEYNK5o4Zg1s2rQJlSvHXJ3IkbQXCp4yNaZZs2YoUKAASIozbD4oKAiffPKJy7ofFNZm6P1XX32FLFmyqFG8ePECW7duBdMrf/nlF0N8zxhvNRrf44YNG6oKdLbWu/FH6rkRvP/+++o9JgSI5zDWWr5w4YKqlMjn5549e3q+Q+lBEBAE3IaAkB9ug1LfDVHYlA+9PPXjaZ+lbd682RAPpfaSHyQ5KE5qbiQt+PviX0VqUCRPnFDl75fM/gqu338SsUGplDedV8pZ6nvV2Pbu9L3T+HDdhzgXfA5lM5bFtHrTbN9kfkXIfeDYPzi2Ywy+iH8fJwMSIVfYC+RKVxS7Hl0AhUbN7WDHg1Hbv34ousiqYx7I1YKAUwiQ/Fh5+FqUe7tUzqVEj82jyFge9+nzcGRMmRjXg59GXD+oYWHkfn5eVVuxZhQx5eeyrc2gI+SHtX6oF8DqEfPmzVPVI1wxkh/t2rVTZA1JkLCwMEyePFmlMyRPnhy//vqrIb5nXMFA7nUOAR7AsNztpUuXIogz51qK23exBC7F7YUA8ew6CA4ORqpUqZReXv/+VlJ/Pdu9tC4ICAIuICDkhwvgGelWlo2jijpP3/gQam58+GU5OX+K/NBIjvjxTBEDhTOnRIrARHge/gK7z0WmarByw6jWJeFMTr6R5t9Tvo7bNw7j94+PaL5SlkpoXaC1IkKO3TmmUlSqZK2CYumKxerCrHnNMPxxpIZCztBQVA5PhALpi+PfsPs4+uA8Wpd6F71Kvh/Zzu1TwOovgda/R287Ju2QFy9M9UrFBAEPIUDyY7tZ9MeTZ2FIEpAA8/dcivJ7kh8kS2IyT6S9XL9+HWfOnEHJkiUj0ly03HV3EOCMJOF3zdWrV3Hs2DHs3LkT7HP06NHqlDRBggQICAjwEPLSrJEQYMQTKw6ReGPaAMstkzxjFaMOHTqoSkYk0AYOHGikYenC17feegtbtmxRZJIIG7tvSkgQt2rVCosWLVIVsl555RWQbKJY799//w2mHnHtfvnll+7rVFoSBAQBtyMg5IfbIdVng8ePH8ehQ4eslkNjFZhkyZIhXbp0+nTezCvLyA+SHCsPX4/id6okifDPgStYtO9KxO/TJAtAvowpEPaS/FAaHoiHTpVySoSHC7NOcqPLii6qhVSJUyFZomS48jASd/4+b+q8mNtwLgKo8RGD/bDrB8w4MkP9NUvyLFhY6F0EnlgB7Psj8o5U2UzpMJleEilHFgM3DgN1hgIVe0de9/QBsGZwFO0Q9Ufqk+yYANT4woURy62CgHMIHLkSjPpjNinujRxcgUwpMe/dV2OsGuUJ8oORf3yAnzt3LgoVKqQGwn+zWgzL35IEd4cx1WX27NnYtWsXhgwZojRGtm/frjZi+fLlc0cX0oYfIJArVy5Vhe7HH3/EgAED1MEMv+Pv3LmjdCso4CnmOAIkHStUqKBw1SpBOd6K3GENAY0AYaUX6n5UqVJFlbplqh9fQnzIuhEE9I+AkB/6nyO3ePjo0SOMHz9e1SW3LGlLFjtr1qxue/B1i8MxNGKN/DBPY0mUID5Cw8KROXUgrt4LiWiFJ6w8aSVZYlmlgb8XcxwBpqTUXVBX6XD0LdcX2VNmR8akGVXEx7RD07Ds7LKIRuc1moeCaQpa7YTXk0Ah6UHx0hIZSiBnypymazeOANYOibwvqDRw5xQQEhy9rZxVTMTIjSPAmfVAg5FAetMGTxmJj6OLgd77gDS5HR+w3CEIuIAAyY+VR0xpMkeuBmPD8ZvIkyE5RrQoAWslct1BfixevFidSPL0PHfu3EpTgdagQQP1k2kpgwcPVhvQsWPHImXKlA6N8NatW4pUt2ZMteTpPb9zeKrP759atWoZIsLQIRDkYpcQYEoUIzwoKM7IIL6YssGTdTHnEaCIMTfnjP4Qcy8C69evV1pNmTJlUjpJTNWSNCP3YiytCQKeREDID0+i68O2rT2U8nc83WNZLj6Mag+/f/zxhwrdM2Lay7FrD1Bv1MYIpHOkTYbhzYupzYSlsCmrMYi5DwESFkfvHMWCRguilYClBkjfjX1x5PYR1SGJj6l1pyJFQIooDpgTKNPqTov690c3gJsnojucszKw8KXA2LNHwJM7AKNKnocAV/4D+LvYjBEkNfoDBRsALMlL2zUFKNfVfeBIS4KADQRIhrSetA3hL4CBDQujeJaXaxFQn1+2yI9nz56p8uUnT55UJAONQqaMrGjevLlKLyHhQAHEWbNmqVQXEhITJkxQmgoVK1ZUZRpJiHz33XcqLcVRY2g9N6msepAoUaIYb6ewNv1kiqURvmccxUGudw0BbiS5oeThBsk6IT5cw5N3axt0Vs4hESLmXgT27NmDsmXLqkaF+HAvttKaIOBpBIT88DTCPmrf3odSusdTvylTpuj+oZTpLfVKZEW+EuXx1fjZ2HP+rsqjN7cWZbJiREtTpRAxzyGgaX2MrjEaNbPXjLWjtRfWov+W/siaPGsUAoTEBwkUlrEl8RFTZIhDo5jVDLh3HggLBeLFB4q1BHJVBdYOBW6dBMJDAZboZbUZEh8FG5quPbUS+PAQkNixk2+HfJOLBQELBIKfhKLxL1tw9lYkYadpgdgiP5wFkykp1OEgGZE9e3ZFhHPT6YxR14OE+qeffqpO7mOzGTNmIE+ePLr/nnEGB7nHNQS4HosXL4727dsrUfakSZO61qDcrRBo0aIF7t69izVr1ggibkbg/v37iqDm5+m3336r9D/EBAFBwBgICPlhjHly2EtHHkp5GsecRb2fyOXstxQXR7VG8mK18Uqt7kgRmBDtX82BAhlTIGlAwgiM6hSRsqQOLxgHbtB0Ppii0rd8X7vuZGpL5xWdFQFCwoSpMgO2DMCiU4sUIRKlTK5dLbp40bUDwL7fgf9mAk8fmhrLUAioOcgUEUJ7dAvYPxuo+IGLncntgkDMCGhaINoVdYtkwg8timPYkEEqIsNWtRdfYstIEoqcUjPKlrEqjQie2kLJ///OKCWK67JUKMV3T58+DVbOMDem4VIPRCPnmKYVW7ln/0fNuREuW7ZMpbitXLkSr7/+unONyF1qvTJCjmv23Llzas2SsDM36hkxtZARdCSUuV4ZiScmCAgC+kNAyA/9zYlHPCI7/fDhQ/WQ6uwpn0ccc6BRc/KjUvtPMOedmMUCHWhWLrUTgYO3DmL5meVYcGoBsqXIhvmN5tt5p+kyEiCd/u2Ep2FP8Tz8ufrd0EpD0ThvY4facevFC3tEFVVl44wIoX4Iy/Be2AZ8chxIlt6t3UpjgoCGgCX5of0+y/Wt2Prbt7omPyxnkafMjAJhWg0FLKWyi6xzIsCNIgVwmWJLEVyekpPc0F7cNPLfXD9nz56NeJEc4f9p3MS3bdtWvcTsR4DvxU8++QQff/yx/TfJlQoBrle+SHwEBgYqcsNy3fI6bZ1qa5f/DwkJQbly5dR6bdOmDTJmlEM5WVaCgF4QEPJDLzPhYT+Y/zlmzBhVclDT+9C6ZLk5hppSjZ+luvhBTREnvZk5+dH9s8GS3uKhCZp+eDqYqsJ0lo5FOqpeWMGFkRtXH15V4e2b39ocTb/DHncohDrmvzER5MeyZssUkeITI7lhaawec2QRcGgB8PCG6a+sMNPxn0h9EJ84K536KwIkP8xL4957EoqHIc8x/fc/cGbuN4YiP1hVjCXVmzRpok4+zVNhJPLDX1dwzOOi2CbTnbiBJAFCLQ+WYeUzhr12+PBhzJ8/X1Up4r+LFSumNpTvv/++qg4jFjsCrEZCHaCpU6cKVHYgwHQWaiVxzR48eFBVzeF65StDhgx2tADcvHlTrVe++OxN4oNrtmPHjkofSUwQEAR8i4CQH77F32u9U5yJOd6lSpXC1atX1ZchTwQomkeldZ7E9OzZE0OHDkWnTp2UOJ7ejPoerSrkRp4SFTBs0mxQ3yMumlYWtm2htvi8/OduheDmk5uo/1d9hDwPQYJ4CRD2Isxq+86mquy/uR/tl7VHwvgJI6JHYiuB69bBOdLY9EbA9cNA6CMg9AmQPANQewhQ8uWpI6vJ5K7uSItyrSDgEAKe0vxwyAkHLybBwY0DyQ+ekpqbUdIrHRyyXB4DAj///LMq+8mDFG3zyI2kK6ZtKPlTK+VK4V6xmBHghvvo0aNg+Vux2BFghMegQYOwd+9etWZJ1LkqvkvyQ1u37H3YsGHo2lXE1WUtCgK+REDID1+i78W+mZfNcGSK0zGf9saNG5g2bRoKFiyIdu3a4YsvvkDVqlVBkoSnNXr9cLYsdetFCHXRFSMwWF5WM2dJiJgGc/reaTRZ1CTizx0Ld0TSREmVJsd3O7/Dibsn1L/Zr7NGzRC+qmStgmLpijnbjPfuoz7Iv/2Ac5uBTMWBbOWBaweBrqu854P0FOcQMCL5ce3aNXViSq0BEutJkkRW2DKKsHacW2geGDA3jnPmzEGjRo3w448/Im/evG7thevrvffeA6NWSbL06NHDbe2TwHv8+LESXTVfv27rwMsNcTP/ww8/gOMSixkB7fO2UKFC+Omnn1C3buRzljtw4+Ej1ywrbHG9kiQWEwQEAd8gIOSHb3D3eq988Jw4cSL69++vdD94EsCHE6qBd+jQQZVDpOApryNBwpBSPVpcJz+uP76OuvPrRkRk/NHgD7cSCKP2jMKUQ1OQM2VOVM1aFf8r978oy4CkhdfFSfWyEM9tAv5+B7h/2eRR9X5A9S/04p344WcIGJH8YNoL9QVInptXPwgLC1OkiFFKqvvZUvLacK5cuaIiMi5duqRSaL///nuP9X3nzh1V0pkn6+7YTFIXbeHChaqCB9dxgQIFVAoXD4Uo7Mu0YQpYUhzeSPbrr7/inXfeUeQHdSvEoiPA1CCKmnJ+WT7ck8a54JywTC71b8QEAUHA+wgI+eF9zH3SI7/Md+/eraI8aA8ePFCRH/xiZ5qLRn7wOp6qfPTRRz7x01ancZ380CqtMCUlZeKU2Nh6oy3I7P47BUlbLmkJR6q42N24v1y44gtg28+Ro8lRGajxuUkglXZiBZDfvSdG/gKdjMMxBIxIflDXgSQHUygtN1qLFi1SUYdlypRxDAi52hAIkPCgnliqVKlUaVVvzTPJNkaXvPHGG+rZxVnbsmWLOhBiFCw1GtauXav0SqiTxggTaqJ1797dZklnZ/t3532snkOfOScrVqzAf//9h+rVq6NatWpqjvg+TJw4sTu7NGxbmi4RDwdJTHjDuM403RuSbmKCgCDgXQSE/PAu3j7rjSrqffv2VfmL1PuggBjDOvllyLzGyZMnKyJk+fLlCA0NdTnP0VMDjevkR5cVXXD54WX0KtFLlYqd12geCqYp6DLcD549ANsOfhasqrikCEjhcpt+18DVfZFlcTm4U6tM5XIpjEryI00u4Mp/QI8t0Yd+/xKQKm5q1PjdOvDSgIxIfliDhqKB3ERSR4onq/6QSuClJWCobtKnT4906dKpqFJvG0u5Mk2BqQTOpMCwMgdTQxiZRC00Gjelv/32GwoXLhwRFcBKH84aNW8yZcqEWrVqOduEzfuoWaFVKIntYs5Vy5Yt1YukSFy1zp07qzn2FQFB4oWpYYsXL46rUyDjFgR8goCQHz6B3TedUstj4MCB2LBhgyI8qPdx5MgRJYLKvzEMjw8RDO/UHgB842nMvcZl8mPRqUWK8BhdY7RKPak4u6JdURrU8VhxbgWqZ6uOwmkLWwV3+M7hmHV0ltvIFL2tG4/6QwJk7ddA8BVTN7mqAhV6ApmKAamzAwfmmPRC3jSLGPGoQ9K4PyDgL+QH54JpAxMmTADz6T25+fOHeTfiGJjiMmLECFWqNnXq1D4ZAvunH+vWrXPbhp4aaEyF4Zg+/PBDJEiQANRPYyQFCRP1cZ8rF3LkyKFIH0Y+0YoWLaqIIHMj+cFqIa+//rrb8SHhQeKHqRusgMOoAj7PUXRYe7H8qvbi8x79YYQIyQ9G/1IYNS7Z3Llz1XOwO9eLo/gxGpvlcPnM/cEHHzh6u1wvCAgCTiIg5IeTwPnbbRRjYlgnH0yDgoJ0O7y4Sn4wMqPFkhYIShaEafWmqfnpvbY3jt89jhXNV8Q6Xw3+boALwRfUNbw2KHnU+WVZ2z7r+qBniZ7oVbKXbude14799Y6J5KDFi8djQ9O/A1MBz58Cz0OAhj8BZc1U3u9fBC7tBoo0jT40VprJWETXQxbnPIuAUcmPTZs2KWE/RnyYW8OGDVUKgWUVGM+iKK17GgFG9XDj/Pfff6sqP760t99+W/nBzX2ePHlcdoVpwCQGuG7Lly8f0R4JEOqnUXdk7NixSkeN2iPsl1iY691oN3mK/GDEymeffabSfhjZS72dRIkS2Rw7CUmmX/DFiBGmfDD1Iy4Y54mHfl999ZWqSORLIynMNEE9vH98iYP0LQh4EwEhP7yJtk77osgpv7wtTyr06K7eyI9zwecUIeHpcq3j9o3D+P3jo0RmaJEgsaW+aBoh2lyWzlAazfI3Q81sNVVqy6i9o/Dn8T9R4JUCEaSKHudd1z6x8oul3TphIjx2TQYu74n8K8kQpsjwdXYDcPM40Pu/qHdv/hG4uh9oOT3q74Mvm6JLspbTNRzinHsQMCL5wTLq1GCgYLamO8BUF+oPrF69Wj3k87tGzD8Q2LFjBypXrqzmmxUyfG337t1TqbyMsPjnn39c1rUg+UFyYeTIkUrLxNwOHDigIgcYccLnEvZNAXmW9qUxCoYRGQ8fPlT/P3TokPrJqBBa/vz50bhxY3Wvs8ZUH0brEntGpjhrH3/8sWqDvlmSls62qdf7WMmnfv36SruFUR96sG7duqlUdH5GMmJHTBAQBDyLgJAfnsXXp61T3Zsq+wyDJMtPkdPw8PBoPvFEguJkrPaid9MT+UGNDJILeVPnxZBKQ9xadcV8HljellEfJCyGVh4a8SdGg9iT+lJmVhk8C3uG9EnSqwet649MobkpA1Li8fPHCH8RjuXNlkeLCNH7WtC9fyRATq02uUki5PZp4O5ZIOS+qVSuuTE9JnUOU5TIJSrAvwCKtTJFhSjCpDKw9BMg+BLQZm7Uex/fNpEiTLMR8xsEjEh+MHrw7NmzKuz+2LFj2LhxY4SIIAUleWJes2ZNv5mjuD4QbvZPnz6tNpG+SnexnANuIJlawkozTINxxUhwULzVmgA8n63YByM/+LNt27axEhnujvwg3vfv31cpONTTcdVIFlF/gmKvLFntr/bdd9+pij6+THexxPbmzZtqzZIQ+/PPP/0VehmXIKAbBIT80M1UuNcRnroxjJFq37Nnz1Z161u3bo39+/db7Yi5okJ+2D8HlhEVHQp1wGflP7O/AQeuHLB5ANZcXIOVzVdGEyJl6svVR1dVRIg10/zsWrQrPixjOhliVZdJByZh1flVEbdMrTs17pawdWAu3Hbpbw0Als6lJQgAKvQA7pw2pcE8NJFTMRqjRgo2NJEdfK0ZAjAqpM3LtJsoNzL9Jp7b3JaGvIeAEckPaiRwM8zwe5LtQ4YMUekBFHrcuXMnzp07h1atWnkPROnJYwiwTCdTQRgVwcgBPRnXGNca15wrRsKCkRx8drI0HiTNmjVLESyMDmHKTWzmTvKDkQsUp798+bJb05QZvcKUnU8//VSNyR+tePHiKsKFUTmesGfPnqnPPh40MVrI3sgeVixi1NypU6fckrLlibFJm4KAvyAg5Ie/zKTFOKhezS9+kh6sYc4HAeZzDh48WFV5MTfm7DI/VsgPxxZDjT9r4NaTW+qmpImSolORTko3w1128NZB/H3qb8w7Pi9GPQ4t9cWalgf90KrDWNMF6fhvR+y9vleRHiQ/xHyMwPmtpsgQc3t8BwgqCSz7H3DjiOkv8RMC4c+jO1u0BVC2i4kQYbTIjgkAo0Jq9PfxwKR7ZxAwIvnBUH/qffAUedKkSUoAkifx3DxSYJCC2+baCc7gIvfoAwESHnx2YJpE5syZ9eHUSy/mzZunSDZXTve5ieXzEtcuN8zmxkhaHipRH42bVVbrmDp1qoqaiMncRX4MHTpUvY88pVdBgdemTZsqgeJ3331XV/PqqjMkPNq1aweW3SZB625jmhRJDBJiFJf9999/8fXXX9uV6seUwWLFiinhU1/rkLgbF0+1pxFNLNvMCHcxQcBeBIT8sBcpg1/HU4pHjx6pDwitrrk2JKbHUMU8ICBA96NMmj0pCmYpiL3b9vrUVy3lpHym8mhdsDU2XtyIRacXqbKzXYt1xa3Ht5AzVU5UzlLZKT+ZptJmaRucuHtC3b+lzRaVpmJpmh+flfsMHQp3iPJnLepjaKWhaJy3sVU/eA3JDzEdI2BNU4TuhtwDln0K3LBSWjJDEeDWcRNJ0mmZKW1GM2qN0HJV0/GgxTUjkh+ctdu3b4ObgCJFiqhTc1ahWLVqlRJkpDaEpokgM2xcBEhqlShRQpVKZdqHHo2n+6+++iomT57slHtMRSDJQLLBXA+NxMfMmTNRoEABvPbaa+B13bt3R7169VSZXcvnK61zan7w4MkVwV9NqJMleadMmeLUuOy5iWk+o0aNUjolfB/7i1F0+datW0rc393GNCiSZVwXJFj4XE0cmzdvbneFHxIfJOw0fRh3++hP7XEOe/fuDUagpUmTBr/88ktEhBZJWa5b0U/xpxl371iE/HAvnrptjSdyDGVkCdsBAwYYguiwBPOHXT9gxpEZwFNgWO1haJi7oc/w1gRIzSMuSCSwFC01OjSb23BujOVlY3P+8O3DeOuftyIuiY3AiCn1JbaoD58BJx27DwFrpMiVvcCzR8DuKcCtk5F9mQutHpoHBKQA3l4U1ZeTK03/z1fHfT5KS04jYFTyw+kBy42GQYAbY27sqONSsWJFj/rNk3SmeRQsWNChfijgSfJCExx16OaXJB7L1zIiloQG9WrWrl2LadOmqc3W8OHDVVoDiSCe9FMfhJtfatqkSJHC0e7sur5Pnz4qXYM6H1mzZrXrHmcuYuoa8eazor9EITC1m1HQXLvEMTZj5DRTx0l0aaalsXAtWP6N883DxQ4dOqjKO1WrVlW3MeqDxnVoj23dulWtN2+8r+zxR6/XsDrlN998o1IqGbVOsojvPabgsdIRo6w4x4wIsddIYrLkMEs/M5qL6V8kd2MiM+1tV67TJwJCfuhzXtzuFU/iGIbMUnRUZzd/Qxsl8qPY9JeCjuFAuSDfpWow2qLugrrRBEg5aRsvbcR7a96LmD9WgWH0B6MrSI7wVTpjaQysMBAZk1kPkWXpWZIoj0MfI+xFGHKlyoUxNccgZ8qcVteFtdQX6nq0XNISsZEmbl9k0qA+ELiwHTjzUsWe4qr3WOb4hemnOWGSrgCQLt9L7ZDiJu2QwBRA15cirdpoKNaaMFAfY4tDXvgb+cFQc27YKK4tZmwEuIkMDAxUET2eNmfJD/rF5xxqYzAqw9IuXLigqsJwHK6YJg5KXRtXLCQkBDdu3ED27NmtNsM0CpZnpZabLT0OTeCeDaVMmVIRQPwdN+n2RviyStOJb1fMbgAAIABJREFUEyf8JgqhX79+qmQxqxty3mMzRnEwnYvVjIYNG6bEfLnZrl27topcY4Ud6nNQaJZRHhUqVFBrjf/+4osvopAfbIsEkr2baAqf8jOSwqyWxmd1ity6utbYDnFwlFC0hhlLPJMw8KaRwCLJaJ6OxjkhQcny04UKFXI4vZKRVHyfMDqRbXB+GfUV0/vRm+OVvtyPgJAf7sdUly3yw47hxyQ/LMMuyZLmzJlT95ofw3YOw6z/ZiF+YHz0LdcX7Qu3dwrrdRfX4XzweaQKSIU6OesgWSLHSi9ai/owd0SrApMmMA0qBVXCiXsncPzO8Si+vlXwLfQu1TuagOn3u77HzCMzUSBNAYypMQaXH162mZZiLfUlNpFUp0CTm/wDgbGlgdunTGNJFAikzRe98gx/V6zFy5K8lYFVA4Gk6YBKFqdlJFYYUSLmEQSMQH7wBO6vv/6yOX5uALhRZrSAJ3LtbTogF7gVAZJYJBRspZRoOfnmnTP1I0mSJLD8GzeV3KhbbhJdIT+4SeTGkyWWza1Xr17qeYhkADc5zkY3UFeE+iI0nhI7W6lDO7WmUCZ9ZdlaVv4wN0YPcEPMqA+tXG5Mk8qTcGq8sVINS/+y+hJJHkar8N8kNmwJcWraHxwTx2Z0Y1lipg2xCpW9xs8trj9GEVHcVqtUxYpW3CzzM1or3c3oamuRH1zPjFCwl/xg2VuuA2okmRvXCKsKUcfP1bVG8oyRKlpamDOpTVz3jHKhniDXKokCV9YJD2dJ7DlrJHO45vnZQj0ibV74e84Xje8BEoj87GHxBxKCJLaYqsQ54k/q3DB1k0QWI7pq1arlrEtyn44REPJDx5PjTtd4OsFwyWXLlqk3Pj8gNOOHAz/IjSB4mqZKGmTplgV9SvdBt2LdYoVo2dllqqJJpmSZVJQGoy92X9+Nn/b8hAM3D6h7Ha1yElvUh7kzjLyg5kdgAtOp0qPQR6i3oB7uPb0Xxeea2WviadhTbLm8BakTp1Z/p2hqr5K9HJp+89QXpt0wMsWZdhzqVC72DwSYJvNzWeD5E+D5MyA81FRylxaQHHj20PTvhqOAvLUBluWlrfgCSBkEvPa+f+Cgs1EYgfxgeDYFTrmZ0kKM+aDJkzPzCA+GEfNUjaHIfOAWMy4CWkUQVvKxFc5PfQVu1pkqQoFQpt7yZDVHjhwqXYQbJpJi3HDUqFFDCT5Sf8zcXCE/qEtSp06dKJES/B1PiDW9gN9++80p8VCN+NDK6XJD6cymlJtaipd26tRJHULx3yRt+vbtq0gQzSgUzN9TXNUeY5lpbqS5ieaGj0YRfPrNjSZxsWUkqjg33Pwb3RidwY3uihUrHBoKSQ1iwLVMrRe28e2336J9+/YqwkAzTfODc0hNFpIUmuaHPVhr7TBVZsmSJVEqFWlrhGuNorp8H7m61ugTo1loXCOOECCaoDDT0egTI2pIlrlClOXKlUt9HpB0cMY0woIECr+PzG337t2qGhP1iUhmkPgZMWKESqfje4MkCElQRpKYkx/8HSNxxPwPASE//G9OrY6IaS98I3ft2lXlspl/YJMU4Ye1EcgPnlYUG1gMmYpngrUKJuaDZ/oJ01BogQkDEcLwfQtzNC3EVtRHbMtp+dnlSg+EUR25U+XGmgtr8OeJP3Hu/rmI29oWaovPy3/u8Ko0T32hjzGVxnW4Ybkh7iLAUryL3gPuRq7PCDCCSgPUF2E6TKsZQH6zsPLt40ykSOEmcRc7N4zcCOQHQ/Ep0MfvFRo3CiTSeXqtnbzx93y45IaLD5vcHIgZFwFNdJMn4fZuVBghxFNxbi64kebaoK7Czz//rH7H6ATNGK3AzYpmFDbkyTJ1NmjckPMUP3369DZBrFu3rorumD9/vrqWp+/8P1NhtOcdbWPJU2N7T55J+I0bNy7KZk/bEPLUmdoD9hjfE9xs8SdFU2msjqRtuMyr1TBVo23btkqzwh7TiElubHmiTWNEAX2ngCujSGylwDDCJF++fPj777/t6VLX15A0aNy4scLaUaOeC9cco51I0KVNm9ZqBBufs5kmw4gIEr6bNm3CoEGDHNKA0fQqSLbQSAoytYQbdxKHNG2tMYKJQp/2mLbWzKsEHT58WImEck/AtBHzQ9GY2mQqENcn16v5Oiepxvfuhg0bbEYmWWub70OOk2veGSP5wfceSVmSq+bG7x9Gd/Ggl3/ne4KfXeYpLfxc4vuB7w/qfxBrXqu9d5zxSe7RLwJCfuh3btzqGU9ZSHLwodQyx9VIudgkP0o0LIHnzZ/b1LOo/1d9XHxwUeHYIHcDFElbRFVjWXdhHRaeXghGcTDtZWQ1+x5U7I36cGTiWNWl+eLmOBds2mDOqj8LJdKXcKQJ00PNsweoOLsi2hdqj1lHZ0nUh8MIyg3REDi6BLhvev8oC74CJE4OvHgB7PkNeHA16i2ZigPpCwBHFgHJMwA9t0VNi1n/HZC5GFCggYBtBwJGID8sh8GHf4aVc5NhaXv27FEPn5ancnZAIZfoCAEtHYKkBE/T7TU+Z5AA4YaJEQmMTNi7d68q7RlbBSBXIj942ssNHiNe2Q83jYxA4UbW3OgP07cYhWJLk4YlbUn2URyRbZob0xIYscHoAlun/Xw/cBNJLQpuls2NJVJZHYlGIoin4txwc4NmHg0SG/bWyA+tAgkjgRmNY34QZq0tpqhdvHhRRe8Y2bRoJab9WGJtz7hI1JGU0NJaGDER05o111uhIK6t9CLL/kkuMDqO2h4kKjjnTMlgVIS5kQxh9BLJZh5exmbaWuNnr2WqGgkaRkOQSLFFrHFsXLOMQOL7yNxI1lBPkJEUln+zB2NeQ6KHxIOjkSi898qVK/j111/V+8+ajg+/m0j0kEglpiz+YG4k8hnRw6gaRkiRTCEmjoim2jtOuc73CAj54fs58LoHWq6tlnvrdQdc6JBfJBSZSt8/PbIkz6LSVqyZRlQ8ef4ErQq0shpNoUVLWCsTa61NV6I+YhvywVsHsenSJpWW40rZ2db/tMaR20dUV4ubLFZCqWKCgNsRsCRF7pwBGFX1+DbAMrpPX6bJsGNqgpAU4c9j/wApMgOfRNW/cbt/ftKgEckPkhvcYHKDZrk54Gl7aGioaH4YfH1qlV64OdCiMewZknb6yk0kiQOSJwyZt7UBd4X8YPvcHDIiiWZ+em7uM8kAillmzpw5VhFX6gRw88cXx2HNuAFk6g5PwGMztkEyglVIrJkWkcK/sYTuhAkTVAQGddvsMWvkBzfUJHqyZctmV+QH38fTp09XAp4s68tIEBIx1I2zJ0rAHj+9cY0WrbRgwQKnyVceIDJagOl7JI7MU17cOQamDJLoYplWEl+MsIgpWoX+kLDji+lcMRnX2tWrV1VUkTWxVI2041yTMIzJSAxQK4drVkulMr9WIwb5s3PnzjG2w/cb082spSCx0hAjlEhYcs3Za1zv9IvkhzW7dOmSIouY8kb/GAlkaRpxxX2GNf0he32R6/SPgJAf+p8jt3nIL1p+gZJB5gcswz95gkF1antCSN3miAsNaeTHl39+qSqizGs0T0VzWJpGVMT0d+16CoMuOr0oxnbM26WORrmM5TC0clQG3oXhuO3W64+vK02R5+Gm0mwL3lyA/K9EFUxzW2fSkCBg9eliF7D5JyAsFHgaDIQ+BnJXBy7vMYmqUiCVRiKkZDugZFsTMbJhOJC1LJBHhMXMYTUi+cEHS5bH5OkaQ/SZ3sAHSj6U8ruHp/6WJ27yZjIWAszv56aYzxC2iAvLkXHTw803q4iYa1HEhoCr5AdPuhmSz4oUFPuMybSIFvO0AMtrmzZtqiJJuGkjCWDNqMnByCdiFJNWBrUgSCIxGiY2AWDqSpBkcZb84AbUHGeW6uUGkCk+9qQ5cwzcpDL0n6lLGonEcVMjgmWOGXWgdx0fklY8NHOEPDKfW+p5MEWLZVRnzJihooNIGJin9rnrXUyMSSoyxYZrw1Ks17wf6isxWoJEREypSRqJZmvsJNWIE9NOrKUm2vP+oG9sh0QEo5esRVExQoNRTUwlslYlRiM/GKVjbxoa++V7jeScNY0OkvKMfG/UqJFa/9TXiY3kcddcSjv6RUDID/3OjVs901Sr+WFJtpgPpyz1xi9fPsTwg8YTH+RuHQSgQgj5JcZw2ddmv4Za2WpFIyM0wU+mgPQtH5UFptARw9i0U0lGiHRe0VlpcVBDJEVAimguj9g9AgtPLcT9p/fxfdXv8UYuUziqnkwbs+aTLdJHT76LL36OwOk1wEFTzr1Ko7l/CWC0CC19QeDWcSBDYVOajLldPwxkLOLn4MQ8PCOSHxwNw5apL0VxQM3KlSunTvv1vkmKs4vNgYFrm3ueSttKEbHWrHY6TM0JrpPYUl54PzdSfF5x5oCGGxyWLLU3bYPEHVMazLU2tDFoES/2pLSQ5OMpuTUdEU17gYKLHH9Mpuk6UESSG1yO39G0F4picjPIQy4KcJK4okgtT9TtqT7CzTereXCjyk05CRASV9qLpObly5eV+CdJEPqpR9MIBc4LdSEcNUbxMHqEOhCcF27KqfnCZ+mYcKTmB4VLibUjn3tMUWHUB32muKotY6oH/bG2NqihwTmxtdbYx65du5T2DlNDGNlibkwbYjskF8w/1635xrXBZ3SOgQQII8w1Y+Rfw4YNVflkkin8XjA3Z9NeuLa5romDpUYH1yyjSLg+eeBLMpHvS5IhrFplaYyMJ/bcMwUFBdmCX/5uUASE/DDoxDnqtlYGirmD5iQHcxn5MMJ63/acBDjar7uvNyc/YkpD6bOuD3Ze24mVzVdGIzP4oUvxM4bDajiQOGi+pDkKpSkULY2Gf2uyqAmYPkNzVCDV3eOPrb0fdv2A1edXo3aO2uhRoodVIseb/khfgkCMCDAKhGkw64cB9y6YLkuaBsj/RmSJ3WWfANkrApU/ipNAGpX84GSFh4erjRJDrfk5y4dmI4XJx8kFZ+egtRQCZyo7cE0wEoMn6BRMZZi9udipnS7YfRkFT7n5ckSwk6fSJPC4caMwKE0jIihmSY0Oe4xREdzI/vPPPxGn0UxP4OaPpNHWrVtjbIb38JTaHGNG2XTs2NGmLoPWqHnaC1Md+J50VIOC71tGAdAfa3bjxg31/MgX57Z58+Zqk0lhY70Z55KRP0x9csSY7kLSSEvRYgQ1dUOolUFti5jSX/hszagLpgg5EmWgkSvmUTa2/GWEDyN0zNeLJmbK9I3Y1pp52yT+SABakiVaZSOmoyRPntyWOwoXRv4xwsKcSGEKD9//JIX4PjA3YsWxO6P3wTnhGPlZopGp1PBge3zvs4IOSUASGiRvKWpK4opr1XL+SH4w2ozvN4oRi/knAkJ++Oe8RhtVbEJ0ZHwZamYpAqZHaMzJD2slXXdd24UuK7ogNh0PRruQlWdIp1ZWb+2FtSBpkixRMhRLVwxlMpXBmvNrwJK15vZdle+UeKqYICAIuIjA+S3Atl9MaTIPr5k0Q2iMDNEsfgKgyypTWoxmV/4DgkylG/3ZjEx++PO8xPWxUetDqxYSU369NYwYdUlBQW6IeKLNjQU3GtwMWdMhcAfO1EGoWbOmQ6VatU1jnjx5lL889edmiSH6jlai4MkyiR6mSNC4aebpN/UHYjNuNplWwgoVmvE0ndUp7C11a03zw1FMSRxxvhjlEJtRB0MjQZg6wdQCEgZ6MpYKZsWcmIgca74yjY9R0SSizDUuGA3DaBeuEZIpJBisGTfdrDziCPnB/ubMmWN3tJLWr0aAMKqBkVKMUmHEhq21Zum31g6ryJDE4poliWAtGiq2+eWa4ftGSyPT0m9iEmhlGhmJF61ymC/XDqNDuKaF/PDlLHi2byE/PIuvblrnCRzZWH4pWYaZ8suUDx/8ctC7mZMf9JWaHWsvrsXWNqZTFOpyMHVlfqOXYfZWBhQcHKxCUhkix9A8zarNrYY7IXci/s+StI3zNEbSRElx6NYhFHilgEp5SZU4ld5hEv8EAeMiwEiQiVWAJyaRQmXUBqFOSMEGwPLPgCJNgeKtjTtGOzwX8sMOkOQSnyBAsUDm9nOjZY/xFJwbOkYBaRoX3Jzz9JUaIIymsJX+Yk8/ltfwuYZt21shRbufBAj9oigrQ+Uty3o64gsrbGiRJ9QMYVUZW8Z0BUs9BG7ESDAwhYcRGbHZ0aNH1Qk6U2x4ms/NuxbFYqtv7e+axgM3sbHpTpi3x+gSRsdwE8uTfZ7w68WYAnTkyBGl2WLLuPFlVBL9Z5oTq34wrYLriYQdUyaYBkWih+2SYCMZwsM0Rl9QWJYkFyN9GAHhCPnBeWZEjSPRStp4zEVy7V1r1rBghDjJKxKWTNnhnFrT57CFI0kTkicki5i2Ra0bfq9ZM/puTvbZatudfyfJRS0Xfk4x1YUEDTVXhPxwJ8r6akvID33Nh9u8YdkppniYG7/IGfZlnt7CMmb8oO3Tp49HHj7cNqCXDVmSH4zMaLmkpUpHufzwMsbvH69SV2xVTSGzy2gYfthq0R89V/fElstb8AIv8G3lb9EoTyN3uy/tCQKCgC0EmA6j2bPHwOXdJsFURopoxlK6n56y1ZKh/y7kh6Gnz6+d50EJUyi4ubPHqNHFjSQ3VRrJwY0GdWC4qWQqqq3SsPb0Y3kN9RhsCT3G1i7LNjPtw1rpTEf8odArzZUIF00Lggc3P/zwQ6zdc/PODZ1mJHACAgIccVlVRWGf1PvgXDti2qk/UwqYjmCPdoUj7TtzLbU+WKmEWnfO6MfY6lOrZsToHJJlXHvOpL0wPYPkVkxiubb8YMoWn/NdWWvsg6kkTJdnSryrZo3Mc7VNd96/Zs0alYZHwodRPIzYYZSQkB/uRFlfbQn5oa/5cJs3PFXhCQvDPhl2GZsxh48VYDxVusttg7IQPNXabbqoKW48voFn4c9QJkMZDCs7TDH8rCrAsFNrJ0r8QueDGE+uNFGjZWeXYdX5VcieIju6F++O5Ils5za6c2zSliAgCMSCACNCJtcCHl43XRRUGnhnvd9CJuSH306t4Qemrc2dO3dGEy00HxwPXHj6Sz0CllcdNGhQRKlRakTwRJmaABQppF4EIxQcEYeMDUi2y5x+hv47unnX6wRxM8bIEUZ/WBNrdJffTIPmppdEC+fIGWPEBKMPuBGnToyvny+JG9cY0zkYyeFuYzoYI5lYPZGlgWmOpr0wBZ3EojVNDHf7K+1FIsDod5KkrOjD6DQhP/x/dQj54adzzBMLfoDyy8seVW+jwGAZ+UG/2y5ti4O3DuJF+AuUOFYCdQrXUQ9YZJsZvsZTknz58kUZIr+oGKbIyA93PWwZBUPxUxAwJAI7JwLhYSbXT602vVgtpvlkU1rMs0dAQDJDDs2a00J++M1U+t1AWEGlePHiSgRS07PQ2yC5ASVBwBQFfzEt+oOkDp9tPGVaKV4eEhUrVszpbphiTNKD5U25sTdPM3a6URduJLHAza2j2i32dMkUEepsUK+FornOCJ4yRYRRyaygI+Y9BDh31Foh4UeBWpIfPDyl5o+j6WLe81p6cgUBIT9cQU/H9zIEj2GPRihf6wiM1siPegvqqZSXgKcBCPs9DJWKVgJLmvHLh1/irJnODzMtvYX9sTQWU31q166tSnuJCQKCgMEQOLcJWNgDCAkGqn8BBF8GCr8JZNW/dpE9SAv5YQ9Kco2vEOApN1MamF6rt+eMHTt2qEONpUuX6rLyiCtzxihdpgppQpKutGXtXk3rY8KECW4L++dccE74TOZL08oVOyreaa/PjGbisyc1PphOzrki4cP0F+rkxGbcgDPdhQKzvtK+sHec/nod9018UbuGqW7cb4j5JwJCfvjnvPrtqKyRHyx5O+PIDOR/JT/a5m2LalmrqVBLhrtS7ItfuMyfNC+1yHxGEiNVqlRRoYpigoAgYEAEWDKXBMixpSbn870OtFtgwIFEd1nID7+YRr8dBIkFiloyvYQbNj0ZBU6XL1+udL380ViFg+NjhICWtuuOcfKZiSU+7dEVcbQ/RiDzoInCt74ylq1lKriW/uIpP0JCQlS6NcVR7d1EMzWMlVaoj2NeWcZTPkq7gkBcRkDIj7g8+wYcuzXyQxsGSQ6eLrBGN0Vd+QVHgSumuAj5YcDJFpcFAXsRYHWYq/tNV2cpA1T51FQZhrZ3BlCiDZAgdu0je7vy1nVCfngLaenHWQR4eECBQBIhejESHkx5oegkT9791Sgiyqoi1P9gGVxXjSVgqbnCCAVNoNXVNs3vpw5d5cqVMXPmTJVy7Cuj8CnFLemPZTq0r3xivw0aNFAVYlauXOlLN6RvQSBOICDkR5yYZv8ZZGzkB0uYsewYH3io+UFjugtPRyhCRXKENddpWtoLv+y10nv+g5KMRBCIQwiwOsy+P4DQx8CD68DdM0DoEyAwFVCsFbDvd6D028Ab30cF5cE1IEUm3QIl5Idup0Yce4kAy0N27NgR3FAy3F8PRkLmzJkzKjKCuiT+bHXr1lWbZR7uOFrO1xwXzh/bYNoF9Vw8Zd99950qdUrtktKlS3uqm1jbZXlaVlQhYaQXooGlhJlm5GtiyCcTIp0KAj5AQMgPH4AuXTqPQGzkB+vaM82FddYpXPTgwQO89957SJo0qYoCYQ6mluLCcmAMMWQuZpkyZZx3SO4UBAQB/SFAPRCSHgfnA2HPTP4VbQEUbR4ZEbKkD1ChB5ChkP78B9QmgZuFTZs2qRNTMUFAjwj07t0bY8eOxaRJk1S0hS+Nhx6s2sDUirii5UVBdwplMgWJRFSLFi3sngKWGJ4+fToY9fHOO++o6neeNuqsMS3533//ReLEiT3dndX2KRbbrVs3tV65bn1prIDEQzoe0PH5VUwQEAQ8j4CQH57HWHpwIwKxkR8kNPr166fK2jEHmWGNJEAWLVqkCA4+pOXNm1d5QxVzfuEwLUbUnN04QdKUIKAXBK7uAyaaSg4qS5AQCHtu+nf2isCFrUDu6sDbi6N6vO0XEykSP4FPRyLkh0/hl84dQKBixYrYtm0bWN0jRYoUDtzpvkupU8HoE08JgbrPU/e3xIo2TPdlRAWJUpIgFSpUUM87llpnjIrhXJH02Lx5s7qOkQe8xxumVaxhuVmWnfWVadEWs2fPxltvveUTN1avXq2iUEjaLVjgH1pVPgFSOhUEHERAyA8HAZPLfYtAbOSH5hnFTCk4xYcwik5ZM55wUF2boqf+VArYt7MjvQsCOkeAESFMk9k7E3j20ORsQFIgqAyQs7JJL2RBN6Di+0DVz6IO5sp/QFCp6AN8dANIlsHtAxfyw+2QSoMeRCAgIECJb547d86DvVhvmlEELC/q6RKwXh+Ygx0yioEvEgyaZc+eXZXv5LyYzw033Twkatu2rYO9uH65VnWFB1O+TDsuV64cdu/e7bMqNHz2ZCngI0eOuA6qtCAICAJ2IyDkh91QyYV6QMAe8sOWn0x/YYQINxd6Eryy5bf8XRAQBNyAwMF5wOG/gbBQ4PFt0ytVFuDcZrPG4wGl2puEUkmK0P5oBbw+BEhfMKoTSz8Cag8BErv3xFvIDzfMtTThNQQYTclKGnny5MHOnTtViXlvGMUrO3TooMrWr1q1yhtd6r4PCtBeuHBBvS5duqTKEVNjI1euXMiaNSuyZcuGWrVq+XQcLAGbIUMGLFu2zKd+aIdfu3btUmVpvWHUp6O+Cs3X5X+9MV7pQxDQGwJCfuhtRsSfWBHgF1Xy5MlVOoszxi+an3/+GWnTpkWbNm0k6sMZEAFoJzeuCq052b3cZoYASxPS7t69K7i4gsCVvcCk6pEtJAiI1AuhLsiNo0DavECjMZHX3D4JUDukyidArS/V50n16tWxbt06VzxR9wr54TKE0oCXEWCVEApJsqToihUrUKdOHY96QHHzgQMHqsOMYcOGebQvozbOSJB3330XFKclSaQX0/yaN2+eQzolnvCf0SdLlixRadA9evTwRBcRbVKbjmk27vqe8Kiz0rgg4KcICPnhpxPrr8NylfygwBe1QSh0FVNKjL9i585xCfnhTjRda0vID9fwi7g75H70hi5sA5jusmW0qZqMNYsXj8d3wHu7EC9DQbc91Ar54aZ5lWa8jgC/XydPnqwEHCnk6G4jyfLJJ5+AWhe+1Gxw97jc3R6JhVatWkU0q7coA0ZasGQvtS98bRTtpS5c165dFZGWPn16t7ukiZvGRV0at4MpDQoCLiAg5IcL4Mmt3kfAVfLD+x77Z49CfuhnXoX88PBcbP4JeHg9aicFGwBnNwIH5pp+nzAQeCUn4rWbJ+SHh6dDmjcGAt9//z369u2L+vXrqxL01Jdw1ZjGoREeTF9lNAO1K8SiI6ARHxQypbip9tPXOhvmnmrRH5xTRuL62hYuXKjWac6cOVVlQP7bVRKElW1+++03/PXXXyrFhyTL+++/7+uhSv+CQJxGQMiPOD39xhu8kB/6mDMhP/QxD/RCyA/9zIWkvehnLsQT3yPATe2vv/6K9evXqw0lw/0//vhjhzeUK1euVO2wjC03kyRTGBlVqpQVAWLfD9vnHjDagxoWffr0UWlINWrUUKl4jHplSdsPP/wQX375pc/9pAOM/kiWLBk2bNigC38ogErijuQR/eJa++CDD5RmiiNGnZVx48Yp0oNpYExzYfqRryrLOOK7XCsI+DsCQn74+wz72fiE/NDHhAr5oY95EPJDP/NAT4T80Nd8iDf6QGDr1q34/fff1YaSG3BqgWTMmDHaixXYuFHki6kt/MlN5MmTJ1GkSBG1EW3fvr0SVRWLGQFizIgFVr5jNZcECRKAKb806qX5qhyxNY+16A9GR3ir3K49a+f06dOgmC7XLAVKSV5YrtlMmTKpprS1qq1d/iThxzngmmUUCctBiwkCgoA+EBDyQx/zIF7YiYCQH3YC5eHLhPzwMMAONC+RHw6A5eFLhfzwMMDSvOERYPQGT/nPnj2LM2fOqJ8kPczymdxbAAAgAElEQVSNm0pGimivRo0ayebRwZk/ePAgevXqpcrbMtXF0cgFB7tz6XJGfyRKlAjbtm1zqR1P3UzybvHixWqtauv29u3bUbqjdon5mq1atSqaNm3qKZekXUFAEHABASE/XABPbvU+AkJ+eB9zaz0K+aGPeaAXQn7oZy6E/NDPXIgnxkGA+h1vvPEGypcvD1YQCwwMNI7zOvR07dq1SrjzypUrqtwtIxb0bFr0B1ObunXrpmdXI3wLDg6OKBfMEsskP8QEAUHAGAgI+WGMeRIvXyKg1WQXQAQBQUAQiAsI6KEUZFzAWcboWwS4eWR6wC+//OJbRwze+/Lly9GkSRMVKeOOktvegoPRH6zAt337dm916XI/5cqVQ44cOSJSilxuUBoQBAQBryAg5IdXYJZO3IUAyY80adIgS5Ys7mpS2nECAYYpM2Q5d+7cShRMzHcIcB5onAsx3yLAUHOesmbIkMEtjrA9IT/cAqU0onMEqOPByA+WrhVzHoGPPvoIjESgVoqRbODAgRg6dCj27Nmj6xQdc0wLFSqEatWqYcKECUaCWnwVBOI8AkJ+xPklYCwASH68+uqrus0NNRaazntLMS9NQZ5CYGK+Q4DzQDPSKZ/v0PJsz/x8+uqrr9xSSYFlF5kzzhxz5pKLCQL+jECFChVUCt+///7rz8P0+NgocEpB04kTJ3q8L3d2QB0YPkt89913qkSyESxbtmxKpJWkjZggIAgYBwEhP4wzV+Lpy2oKQn74fikI+eH7OdA8EPJDP3Mh5Id+5kI8MRYCDRo0wK1bt7Bjxw5jOa4zb+fMmYM2bdpg+vTpePvtt3XmXezuFCxYUEX1rlmzxhB+k6wbNGgQGG0jJggIAsZBQMgP48yVeCrkh27WgJAfupkKFYFDk8gP38+JkB++nwPxwJgIcKPOah8sayvmGgKDBw9WEWjuikJzzRv77/7ggw/w888/4+LFi8iaNav9N/rgyhcvXiAgIAAUae3UqZMPPJAuBQFBwFkEhPxwFjm5zycISNqLT2CP1qmQH/qYB3oh5Id+5kLID/3MhXhiLAR4ej5z5kwV/SHmOgIjR45Ev379ULlyZZWGZ4T0VIq11q9fH+PGjUPPnj1dB8GDLTx48AApU6YE0xMbN27swZ6kaUFAEHA3AkJ+uBtRac+jCAj54VF47W5cyA+7ofL4hUJ+eBxiuzsQ8sNuqORCQSAKAkOGDFGRCs+ePVNVP8RcR4Df0yRAmEpkFC2NzJkzg1VUFi9e7DoAHmzh2rVroK/UKqlataoHe5KmBQFBwN0ICPnhbkSlPY8iIOSHR+G1u3EhP+yGyuMXCvnhcYjt7kDID7uhkgsFgSgIjB07Fr1798aNGzeQPn16QcdNCDBCoX///iC+LVu2VCSIniuDdejQQVW4evjwoa5JsNOnTyNv3rzYv38/ihcv7qbZkmYEAUHAGwgI+eENlKUPtyGQJEkSlCxZUqq9uA1R5xoi+cETD5Z5M0I4rXOjNMZdzO+mMbRZzLcIuHMupNqLb+dSevcuAkx5oe7H8ePHkT9/fu927ubeqAcRHByM8PBwVXlFD5Esf/zxBwYMGICkSZNi7ty5KFKkiJtH7Z7mtM+9BQsWoFmzZu5p1AOtkPTgs+iFCxfAqi9igoAgYBwEhPwwzlyJp4AqhUdxqZ9++knwEAQEAUHAbxEQ8sNvp1YGZgWBf/75B40aNcL27dvBsrdGtUePHqnoitGjR4NRF4y2YNRFxowZcfnyZfz+++/o06cPEidO7PUhHj58GK1bt1b96pkA4SHXW2+9hWnTpnkdI3s73Lp1KypVqqTmOHny5PbeJtcJAoKADhAQ8kMHkyAu2I+AkB/2YyVXCgKCgHEREPLDuHMnnjuOwH///YfSpUtj9uzZauNrRAsLC8OoUaOUEGb79u3VEHhQkyxZMrCSCaNbGHFRtmxZnw1v165dKF++PD777DMMHz7cZ37E1jEJGpa71bP4LUksirIywkdMEBAEjIWAkB/Gmq84762QH3F+CQgAgkCcQEDIjzgxzTJIMwR44k/dD71uym1N1qlTp/DXX3/h448/jkh14eZ4zJgxaN68uaoMwr+5EvXBTXemTJlQq1YtW+7E+PcCBQqgTJkyYCqMHo3lbkkW6bnkLdfpwYMHpcS8HheQ+CQI2EBAyA9ZIoZCQMgPQ02XOCsICAJOIiDkh5PAyW2GRaBmzZpIlCgRVqxYYdgxWHN80qRJuHTpktLIcoW0YNskPzJkyIDXX3/dKYyoS8SqOnqOsFm1ahXq1Kmjoj+4JvRor776qiojPGLECD26Jz4JAoJALAgI+SHLw20IkKVnfXaeSly9elXlQzZo0ADx48e32kdISAg+//xzFRLKhwIaRTQpHvXuu+9avUfID7dNlzQkCAgCOkaA5Ef7z9vj0PJDyJkzp449FdcEAfcgQEFOEgWs+OJPRsKCAp5TpkxRumWumCvkh0Z8kPzQs0A2RURz5MiB8ePHo0ePHq7A5ZF7nzx5ooRjGTnTpk0bj/QhjQoCgoDnEBDyw3PYxqmWz507h/fffx/ffvutKvtF0a9PPvlEVQKJKX+XXyCffvoplixZosIbeSLSq1cvvPnmmzGqowv5EaeWlQxWEDAsAt/s+AZJEybFO8XfQbJEyRwex9uz38bSX5diz9Q9Qn44jJ7cYEQEFi9ejMaNG4PpI3ny5DHiEKz6TMKChM5HH30U8fenT5+COic8BKLlypVLbfiPHj2K69evq98VLVoUCRIkUJtsln6lHTp0KOJv/Acr4xCzmA6ZeM3u3btVpRdG1Oid+NAAYgoUNTV+/PFH3a2DzZs3o0qVKirthXMkJggIAsZCQMgPY82Xbr2dOHEitmzZgl9++UWVdqPZOu0g+cGQQRIeadOmtWtsQn7YBZNcJAgIAj5EoOafNXHzyU3lwS+1fkHVrFUd8mbAlgFYdGoRTvY7iWPbjgn54RB6crFREeAhSPbs2ZVuRtOmTY06jGh+//rrryhWrBiYKmFuJED69++PO3fuqIowjIJlGfl9+/ahY8eOVqNEHI38YDQuI2wZUcsqNA0bNjQEriwjmzVrVrAKkN6MoraDBg0SsVO9TYz4IwjYiYCQH3YCJZfFjABJDO1Eg8rmZOxpJEM6d+6M+fPnq2gQSxPyQ1aVICAI+BsCS88sRb9N/aIMq1ymcqiZvSZO3T2F8w/Oo3i64uhevDuSJ4paIvHBswfos64Pdl3bhWZJmmFI6yE4e/askB/+tkhkPDEiUKhQIRUtque0DEemj885jLbo3r078ubNG+3WAwcOqPHyIIjRG/fu3UOLFi1ijH61l/y4efMm+vXrh6lTp6JTp0745ptvEBQU5IjrPr2WFV8YGXPixAmf+mGtc1byYdnidevW6c43cUgQEARsIyDkh22M5AobCNy+fRvt2rVTpxp8YIkXL14E+UFBKIYIUv/DGvnx9ddfq0gREiasl04hr7fffjuCQLG8RyI/ZDkKAoKAHhEgcTF+/3jMPDITqROnRmh4KAqmKYjymcpj7cW1OH7neBS3WxVohTdyvYGyGcti+uHpWHthLS48uIBbT25haKWheHHohTr9FvJDj7MtPnkKAW7UWSGF0R/+YOfPn1flb4cMGRIRFWs+LpbH/f7771XkB3+2bds21hQWe8iPw4cPq2ey+/fvq2cyYmo0Y2QFnw/Dw8Mjnin1MoZ8+fIpPTvOq5ggIAgYDwEhP4w3Z7rzWCM/SHAMHDgwwj9GfsRGfjDXlZEizZo1A0uvMQSUted5OkG9kIQJE0YbK4kS5ljWq1cvRhz85cRIdxMtDgkCgkAUBOYcm4NtV7ehUJpC+PvU37jy8Ap6luiJXiV7RUOKxEbzxc0R8tyU429uCeIlQPiLcLzAC3Qs0hGflv1UlcUU8kMWXFxDYPTo0eDrzJkzfjH0jRs3gi+mt2gHQ+YD4+Z+1qxZ+N///ocffvhBHf7EZtT8oNhm7ty5rV5G4oNRE+nTpwfTkakJYkQjycMIi2PHjqnnQ73YyZMnFaZMZerWrZte3BI/BAFBwAEEhPxwACy51DoCzpIf1lrjFx7DM+fNm4ciRYpEu4TkR+rUqa2Gj/JiCqwK+SErVRAQBDyNwKPQR2iyqAmuPbqmusqRMgdGVBuhoj1iMpIlmy5vQt7UedGmYBtcfHARu6/vxrh94yJu+bnWz6iWtZqQH56eQGlflwiQKGD1N38RPY2NrHj+/LkqOcsDH46Xgq9MU8mYMaPTc9O3b18sXbo0QhjV6YZ8fOOuXbtQvnx5hUmjRo187E1k95wvRuds374dFSpU0I1f4oggIAjYj4CQH/ZjJVfGgABDK8mAM2Vl5MiRCAwMVFfaivygojlPdyhspemEaA8+MaXKSNqLLENBQBDQAwLH7hxDyyUtI1wZWW0k6uSs45Rrg7cNxvwT89X9/cr1Q/qk6YX8cApJucnoCLCqCUs7s8qHrSgII4+VxMfMmTNVVMNrr70GanRQF4RRrSzvai1KxJ7xcmPOQyJGfRjZmPqUKlUqpYXCSGC92AcffKAIK6YzUaBWTBAQBIyHgJAfxpsz3XnMnFWmu1Cx3FzwdO7cuRgzZowq08YSbpbGfE5GePA6ipzR+G+Kp7L8bZkyZaLdI+SH7qZfHBIE4hwC1PfosqILSIAkSZgE5TOXx8AKA5ExmfMntpYgStpLnFtWMuCXCHTp0kXpVSxYsMDvMGF679q1azFt2jSkSZMGw4cP/z971wEeVdFFT3ooCU0gtNB7VbqAFOlI7ygdkeIviEhRFAuKYAFUiggICNJFqjRpgvQSEAi9BQgtgSRASELyf2fWFzabbMpmN9m3ufdzv8juvJk7Z2b3vXfeveeqm3w+DGLqCwVQP/30UzRq1CiORgjJEoqhauSQOWCWLl2K7t27Y/ny5ejc+Tk5q0cgGRHDqA97IXIePXqEMmXKoEmTJipCR0wQEAT0iYCQH/pcN7vz+q+//lLpKsxd5QkrJiZG/Zsna/718PBQ4YurV69WRAnzVRmaSaNwFI0kCk/6ZNQp/uXt7S3kh92ttDgkCDguArcf3YbfXT9FYlTOXTnBiWrER0BYAL6o84Wq4mILE/LDFqhKn3pAgHufFU/OnDkDikuKASQ/WDmP5AgfHLm4uJiFhdVj+CBJ7wRIw4YN1RztpaqKpkPC69h27drJthQEBAGdIiDkh04Xzt7c5omZUR+PHz/GsGHDcPjwYSxcuFAJeGn5qzNnzsT06dMVQcJUFx4za9YsFChQAC+//DK2bt2qCBHWok8oUoRzlsgPe1t58UcQcBwE3tv1HrZc2aImNK/ZPLBErWbngs8psdLP938OEh+/NPslUX2P1KIi5EdqEZTj9YoAH4TwCftbb72FkSNH6nUaVvebqcS8RkqK/ODAbdu2VQ+chg8frnTQqJWmN3vttddw69YtHDlyxC5c79Kliyq/SxHWxMgnu3BWnBAEBAGzCAj5IZvDqgjcuXMHZ8+eRaFChVCwYEGzteq1QRkhwnBPKmj7+vqq41jr3pwJ+WHV5ZLOBAFBwAiBigsqxsGD5AcFTG+E3VClaJ2dnOHp6okFzRfYlPigE0J+yNbMyAhQ5+HgwYP4+++/MywMrASzZs0aJYbKB0aM5qC2WnLID4LGyA9WfuGxEydOTLRKnj2CTLLh6NGjav7pbdSnY3r222+/rbTtxAQBQUC/CAj5od+1y5CeC/mRIZddJi0I2BwBprM0WN4AEc8iUCBrAdTKVwtXQ67CP9gfYRFhseOPqzUOXUt3tbk/Qn7YHGIZwI4R2LlzJ5j2QPKjbt26duyp7Vxj2dpx48bhxx9/VBGyTLvge8klP+gZq6aQSCKOEyZMUCV39WJ9+/ZVkS58qJbexsjmESNGqBQcVhUUEwQEAf0iIOSHftcuQ3ou5EeGXHaZtCBgcwQmHZyERWcWYVrDaahboC7cXdxjxzROh1nUcpFZPRBrOinkhzXRlL70iABLnbLsLdNnM6Ix3YPkx/z581X6sCXkB3GLjIxU/UyePFmJoDIiRA/GKIs5c+YgPDw83d3lPnzy5ImKRhITBAQBfSMg5Ie+1y/DeS/kR4ZbcpmwIGBzBA4FHlLVWwZXHowhVYbEG+9ayDXsubEHvt6+ihhJCxPyIy1QljHsGQFGOLAcLIVPM6LGAnXRfv75Z6Wl1qxZM0UCsQQsSQxLhGBZXY+pJHohQEaPHq3mSvKDovnpZfv27VO6dJ999pkS7BcTBAQBfSMg5Iedrx8FrngCYO13Nze3FHu7e/dusO7766+/nuJj7fEAIT/scVXEJ0FAvwgw3aXTuk7wcvfCytYr7WYiQn7YzVKII+mEgJ+fn9KrYMnbDh06pJMX6T8stT9IAFAPzdXVNUkttcQ81ggQkgosrWvPRrKBYq1Me8mdO3e6uTpmzBhVkvj48eOoXDnhKmDp5pwMLAgIAilGQMiPFEOWtgeQ/OCTD+YbZsqUKcWD88kJy8oK+ZFi6OQAQUAQyAAIaOkuK1qvsLmIaUrgFPIjJWhJW0dFoGnTpsiXLx8WLFjgqFNM83nZWwlZcwBQWJTVfih4Wrx48TTHSRuQQqcU49+yxVAJTEwQEAT0jYCQH3a+fhERESrP0NvbG05OTin2NiwsTIWLWkKcpHiwNDhAIj/SAGQZQhDIIAgkle6SnjAI+ZGe6MvY9oIANR/efPNNEZq00oJokR8zZ87EoEGDrNSrbbqZNWsWBg8erErdvvTSS7YZJIlef/jhB7zzzjsq/WjAgAHp4oMMKggIAtZFQMgP6+Jpk95YOpZhn0x/yYh5r8agCvlhky0mnQoCGQoBanhsu7YNC04tQK5MufB7m9/tbv5CftjdkohD6YRA48aNkSVLFlX2VcxyBPSm+bFw4UL07t073Yiv4OBg1KxZE76+vti2bZvlwMuRgoAgYFcICPlhV8uRsDMkP/r3749Ro0Yp7Q939+dVCHTgvlVdFPLDqnBKZ4JAhkRg/D/j8ft5A+ExvOpw9K/Q3+5wEPLD7pZEHEonBNauXYu2bduqFOA33ngjnbzQ77B6rfbCh36dOnXCsWPHlPZLWpumOULSrU2bNmk9vIwnCAgCNkJAyA8bAWvNbkl+UPODuh3r169XKTD8/8KFC1uUCmNN39K6LyE/0hpxGU8QcDwE6iypg5CIEDWxCXUmoG2JtnY3SSE/7G5JxKF0RIDC7bwW+ueff9K18kc6QmDR0Nu3b8cnn3yCixcv4sMPP8SQIfGrWVnUcRoctGnTJrRo0QKXLl1C0aJF02DE50NwTEZ9NGnSBL/99luaji2DCQKCgG0REPLDtvhapffQ0FDcunULpUqVUv2x1NnGjRtVvXH+MDdo0MBhND2SAsyU/AgJj0RA0JM4h5XL751UN/K5ICAIZGAE6i+rj6DwIBTIWgCzmsxCEe8idoeGkB92tyTiUDoicODAAdSqVQsTJ04Eq2+IJY4Arxu/+OILVaWE0TIkQNJTNNSS9aLAKEv8BgUFgdd+aWnvvvsupk6div379ysSREwQEAQcBwEhP3S8ljExMbh69SqWLl2qZtGtWzeHjwZJiPyo9MlzBe5OVQvim85SikzH21pcFwRsisCM4zMw028mPnv5M7Qo1gKeLp42Hc/SzoX8sBQ5Oc5RERg+fLh6Cr9v3z7d3cin5ZoEBASgdevWqjQrCZAPPvggLYe32lis8NOnTx88e/ZMlflNKzt8+LAi2t5++21FgIgJAoKAYyEg5IcDrCdJEH9/f4wYMULVf6c2SL169RxgZvGnkBj5wWI4HV8S8sMhF14mJQhYAQH/IH90XtcZb5R9A6NrjLZCj7brQsgP22ErPesTgcuXL6ubUupATJ8+XZ+TsLHXrBBIfZRDhw7hp59+QseOHW08ou26/+qrr1Skz8OHD203SAI9k3D5888/VdRHWqfbpOlEZTBBIIMiIOSHjheeJXB37tyJGTNmKC0QaoBQGJXq2FSndkRLKvKjWpGcWDmotiNOXeYkCAgCqUSg3+Z+uBF2Aytbr4SXu1cqe7Pt4UJ+2BZf6V2fCHz55ZdKu2LHjh0q5VcsLgJff/01+Nq8eTNefPFFXcMzbNgwrF69GteuXUuzeWzduhVNmzbVdcRMmoElAwkCOkVAyA8dLFxgYCBOnjyp9D20VBeqns+dO1elvbz22mtKxCojaH+Ykh/+gaFoPnU36pfKjcCQcJwNDMXGd+pBdD90sLHFRUEgDRH49fSvmHxoMqY1nIZGvo3ScGTLhhLywzLc5CjHRuDRo0cq+qNYsWJS+jaBpW7YsKG6Fhw/frzuN0LXrl1x+vRpdf2bVsaqLowwYtQHyyuLCQKCgOMhIOSHDtaUCuc//PADqlWrBpb+Mo7y6Nmzp8PrfBgvkSn50W32fpy6+RB7RxtuZrrO3o/Q8EhFgHhnctPB6oqLgoAgkFoENl7eiK1Xt6Jk9pIYUiV+NYObYTfRaV0nVMtbDd83+j61w6XJ8UJ+pAnMMogOEeDDn169euHjjz/Gp59+qsMZ2M5lVgb85ptvlCh+5cr61j975ZVX1AO/v//+23aAGfVMwojlbaWkcprALYMIAumGgJAf6QZ98gcm+UEGnKW32rdvjzfffBM1atSAu7t78jtxkJbG5Mf+S/dB8oMCpxQ6pZ2+GYKus/ehdvEXMLtn1VTPOiD4CfovOBTbT4sKPhje2FB1R0wQEATsA4Ghfw3F7oDdypkeZXtgbI2xsY6dCz6HLw98ibPBZ7Gl4xa7T3fRHBfywz72lnhhnwho1ThWrFihNEDEDAhQ/42pz7xepOZHhw4ddAtNyZIlUbduXfzyyy82n8PKlSvRuXNnjB49GtQaERMEBAHHRUDIDx2sLckPsvkfffQRChQooAOPbeeiMfnR8vu/8fBJZGzUhzbqyiMBGLnCD8Mbl0w1UUHyo+6k7aprZycnvPNqiVT3aTt0pGdBIGMi0OaPNrj88HKcyVf3qa7+fSjQQF6SECExohcT8kMvKyV+pgcCkZGRKhX4ypUrSt+idOnS6eGGXY557949pf+2du1a/Pjjjxg6dKhd+pmUU1mzZlXpO++//35STVP1Oa+xWVK3YsWKWLduXar6koMFAUHA/hEQ8sP+10gx+BT34skso5tGftR54z1FcCwdWAu1iuWKB8u41f9i0YGrKiKkYI5M6nNLIjaMyQ/2wbE4ppggIAjYDwINlzdEUHgQ3qr0Fkh6kPDg6/Dtw8pJZydn9VlCKTH2M4u4ngj5Ya8rI37ZCwIHDhxQ4pRMj5Cb1vir8tZbb2H27Nn45JNPdKcBEhISgmzZsmHDhg1o2bKlTbccywKfOnUKmzZtQqlSEtlrU7Clc0HADhAQ8sMOFsFSF6Kjo1UJME9PT7i5ueHp06cOL9BE8uP1PgOwO3sTlM3njWVmiIiQ8EhU+mSL4cbH2QnNy/tgxusvge+PXO4XC3nBnJnx8WvlzC7BOr+b+N+SY8ji7go4AY+eRikChCk1oili6c6V4wQB6yGw5sIajNs7DvOazVPEh7Hx/c1XNiM8Khzf1v8WTYs0ff7x+a1AySbWc8TKPQn5YWVApTuHRGDWrFkYPHgwxowZo8qiisVF4I033lAPz27cuKEraBiNUaZMGSU+WqRIEZv5PnbsWJXm8vvvv6u0cjFBQBBwfASE/NDpGlOJ+p133lG13Fn6bcSIEUoMNTQ0VEWIuLq66nRmibtN8qPmgM/g71IMe0Y3io3qMD3KmPww/szL000JotJcXZzQq3YRs+RHyJNIMLWGx/w5rJ46hik1n647hSwerhjXshyK5X6uBm7NCjPUM6F+iWYkWjRdE4dcWJmUIGABAqERoWi2qhlK5yiNX5rHzwu/FnINe27sgU8WH0WMxClvO/Nl4JX3gfL2ecEr5IcFG0IOyZAIDBw4ED///DMWL16MHj30k9pm7cUKDw9XZWFZBVD7+++//yoCwcfHR1XJ8fX1VenTBQsWVC9vb29ru2GV/nbu3KkqGYaFhVmlv4Q6+e233/D6668rkVOmlYsJAoJAxkBAyA8drvOtW7fUjzUJD0Z/UNWb4l9UxZ4/fz7Kly+vBFEdzQYuPIwNG/+EW5GXUDJPVmwdUd/sFE3Jj5YV86Fa4Ry4G/YUM3dejD2O7zMiJCFjWg3JDtPSuSQl3ll6DBfuPD8pW6ovwr5IdBhbv7pF1XsUc9XMWNTV0dZV5iMIWIrAjOMzMNNvJla0XoEyOcskv5sj84F17wDZCgLvnk7ecdHPAGeX5LW1QishP6wAonSRIRB48OCB0v9gdAP1P6jdkJFs6dKlWLBggUrbMDVGTfDF9GkSIqZGMf0uXbrYnTDqyJEjsXv3bhw8eNAmS8nyudT5YMoU8RMTBASBjIOAkB86XOu9e/ciICBAVYBhaKBGfnAq/IwCYGSzHc2KjNkAxEQDTs5oWyU/pnV70ewUSX6EPImK8zm1P/h+7YnbgRjgSeQzRMfExKkWox2w5VQgBv56REWFkIwwNf9bIWg+7Xn5tfqlc+OLdhXNRqKQ5Hh3+fHYbrpWK6T6Xe93C28vORr7fuFcWfAsOhrUGjG2CgWyoe/LRVCAczCZV9PyeR1tqWU+gkCSCGjlaxsVaoQJdSck2T62AX9DJhUGwh8a3mo6AXj5naSP3z4BaDQu6XZWaiHkh5WAlG4yBALbt29X+h+vvvqqIkAc3ah3smzZMvW6efMmChUqpKJ+CxcurMgO7WWMw7Nnz1QUCF8kQ44fP45Fixap6IoqVaqoa0oSIcWKFUt3+MqWLasiVWxV6YXEh0aWZfRCAum+2OKAIJDGCAj5kcaAW2O4I0eO4OjRoxgwYADOnTsXJ/Jjzpw56qTHpyCOZor8AKU3YtCxaiFFWqTGmNby6frTWHUkIA4BwvfrTt6RqKaIqRCq5gdL7O67eC/WrddrFkabyvmw1u8WFh+4mqS7JD+qFclBeWReaUcAACAASURBVBEVdaJZjizuCH4Ugcwernj89DmpIxEhSUIqDRwUgXF7xuGv63+lvHztoTnAji+AyMdA5BOg7rtA7beBLLnNI3X3LDC9uqFdsy/TBFEhP9IEZhnEgRD49ttvwYiB7t27gykNjmis5DJo0CCV5pw5c2a0adNGPexiioilxnLBS5YswerVq1WfQ4YMwddff21pd6k+juKjFSpUwIwZM5Sei7WNBA/nzEgZkiBigoAgkLEQEPJDh+v95MkTVYucTD3Lu+3Zswd9+vRRqtjMk5w2bRqojeFoVn78ZvWEguKu7aoWTjX5oeHz3go/RYB0qloInaoWwLdbzuHUzYfY8m59s5EcJD8YHaLZgyeRyJ7JDb/uv4rL9x4lCX39Urnxom92+GTLhDGrTsS21yJNjPU+jDv7cfsFbPz3VuxbQn4kCbU0cEAE/IP80XldZwyuPDjlFVx2TgT4GrQHWNodyF4E6GMgVs3ait7AqdWGj98+DLxg+4oAQn444MaVKdkcgS+++ALjxo1Dr169VCqII5mfnx9YwcXf3x8TJkxQqSr58+e32hRJOqxcuVJVh2EUDQmC9NAEmTp1qkrlvn37NvLkyWO1+bEjjfhYvnw5OnfubNW+pTNBQBDQBwJCfuhjneJ5GRgYiA8//BDz5s2L/YzM/3fffYeSJUvqdFZJu62Vup0yZUrSjVPQYvDio/jz5HNSoV7J3Pi1f8p1U0haUCTVyQmIiYESKeXL29MNw5Yei/Woew1flfaSEMmRmHCqqRZItSI5sXJQbbMz3XLqtkr10Yx+SJpMCjaGNLU/BP75AaPu7YFf5AOsbL3yuYhpyE3AO4kbgQfXgKkVgFqDgeaTgP0zgE1jgOH/Atl9E57rhW3Akq7As0ioL3b5DkCn+OKq1gZKyA9rIyr9ZRQEGLUwatQoFR1LIVRHMKY3t2rVSumZMBWkatWqNpvW3LlzVcRFzpw5sWbNGtSsWdNmYyXUcePGjZVof0IaJqlxRIiP1KAnxwoCjoOAkB86XksKnFLoi8rezFnMlSsXnJ2ddTyjpF23FflhnMbC+5u+dYomWgLXnKckM6ZuOxf7MYmM4Y2t95SY5IemB7L00HUcvhKkyBVzKUAkPwb+ejjWn9k9q1lEfpiKsrJDlvw1ZxzX2Lwzuar28/ZcjiPwSmysWSUn6R0kLfSMwIyDX2PJqfnIExWFHvW/RMdSHZ9PZ+3/gHLtgBKvmp/i0h7Ald3A8FOAZzaD7sfU8kCZ14B2sxI+7srfwPxWQJlWgP8GoNtvhvY2NiE/bAywdO/QCGjRA7yJZ/qEnu3TTz9V0RgkPxixwNQUW9uJEyfQrl07pQ9CsoXRxWlhFGWlbglJK5JX1jIhPqyFpPQjCOgfASE/9L+GcWZAlp7ly2z5VCA9IUsL8oPzY1QGU1Ds3bSUnX4ka1rH93fyJn/MMKpuUyqvF1jhxsvTFQeMqsww5YcRIaZCq5w/hWKpP8LqN5otHVgrUfKDJMdn659X0RjZrDSinsXg2LVg7Dp3F85OQHQM4lXSsXe8xb/0RaDZghdxE1HwiIlB+9AwfOhV3uBQzqLA0YVAgZeAN3cm7KRGYjT/Cqg15HkbLQ3GXPTHrLpAeLCBMCFRkpw0GSvAJOSHFUCULjI0AiQ9hg4dimHDhoFkiB6tefPmSsA1vUgcamJs2bIF33//Pf73v//ZHEJGnZD0IAlCEVdrmBAf1kBR+hAEHAcBIT90upbMhVy/fj0ofmVs+/fvV4JfderU0enMEnfbluSHsYaHRoDoAUSNABnRpBQalzVUfjlx4yH+OHYjXhldkh/nbofGm1bryvnxRk1fRUwYkyVdqxfCs+gY/HPxPm4+eF6BhkQLCRdzxhSfNcdvJgnfR6+VRf+66a8sn6Sj0sB2COyaBBSsBhQ3H7HByi5z1ryBOyHXcNjTA4+cnTHy8TP0zlHZEL1xbT8Q/Z8QcIVOQKfn6YCxjjPdhdEeg/bGnUti0R/HFwN/DDZoghSpB2j/TixNxkpICflhJSClmwyNACMIBg4ciPfffx+TJ0/WFRZaxMfbb7+NH374Id18HzFiBJhqTKH9F180X2XPGg5269YNjx8/xtq1a63RnWh8WAVF6UQQcCwEhPzQ4XreunUL/fr1U6GBRYs+vwFlGbOtW7cqISwhP3S4sKlwufvP+7Hv4v04PbAsbpvK+UFxVWMrl88bs3ZdjENyJDY0+6GY66mbIXGaMY2lbokXQEJFs+PXg7HW72a8CBItUoQRId9uOYtoABFR0YpYaVreB990qgTvTG6pQEAO1SUCwZeBaVWAvOWBwf/ETuFayDXsubEH2Tyy4didY1h2dhmyRkejbbQn8lTtj6yZXkDRbEVR3ac6cHIlcPEv4FkEcG0f8DAAKFLXkMZCHQ9qgZz+w6DtoZEYpmBtGg3snwmMuW4gSGiKFKkA+FQE+mw0ei+JNBkrLYSQH1YCUrqxWwSio6Px8OFDUMOMN7yVK1dWWg/WNgqfMm2DOmm8PtKDMdqDUR/EhCVp09tq1KiBQ4cO2USEVJsbS89S0+Szzz4DCZ/Umr1FfLBYQUhICC5cuIASJUogb17DwyoxQUAQSFsEhPxIW7ytMtrZs2dx+PBhVd7M1CTtxSoQ664TU20PRmxM6ljJ7DzY/t3lzy+opnSporQ3WI535s6LsYKtmkaIcdlddnrxbpgiOW4EP48G0QarWSwX6pmQIprmh6lDJEOmbDsHF2cnVC6YHbm9PFQTRpWIFojutmHiDofdAbIaKfdTP2P9cCDsP32YgtWBxp+oCIsP9nyAdRfXxfY3+MFD9PRtCq8W3z4nJ8yN5r8e+GOQKoqNBh8At44DZ9YCxRoA3ZYkfJQmhNpgLMAXTSNETKM8+P7x3wwiqRpRYoOlEvLDBqBKl3aFQFRUlLqhZkQGH+R89dVXcHd3t4mPLH3LayZWESEBkha6GZZOhDfI5cuXB2+WAwIC4OnpaWlXVjuOD91YWaZFixag+KotbMyYMapE8cGDB+Hj42PxEKyG88EHH6jSvfZU1YUR27///js+//xzrFu3zmHT0y1eODlQEEgjBIT8SCOgrTkMBU63bdumoj+cqM5pZDxZuri42OwCwprzsKQvW6W9WOKLPR1jSn5YWgKXJEdA8OPYqZXLly1RgdTRq05g2aHrse2TSodJCDOKxPadfwi3Q8JjSZeN79QT8sOeNpg1fCHR4VMJcPUEdn4JkHBwy4RzuYsjX2QEvB5cxxGXGKzOVwxrYCgXTfnmVmGP8GWBpuYFSRPyjVEbJEBIsKiOXIB3/MxXdGEbrT1JjQdXAWp9GJMh2jgJESXWwMekDyE/bACqdGl3CDB1t2fPnkpck2VcbWm8GeYNNquYkAB59dVExJFt6UgSfdtbxILmLkvf0jfqqPz4449WRejff/9VVWU++ugjtUaW2qJFizB27FhFbpFMa9++vaVd2eS4xYsXY86cOeBfa5Yptomz0qkg4KAICPmhw4VllReexDNlygSKURlXeFm4cCGKFy8uaS86XNfUuEzyw5i0YAoJq8DY2lIqhGrOH1OB1NrFX8CwV0uYFVVlRR3jMsEfty6vhFlNq9IUzJFZvS+WhgjcO2coOeue9fmgx34F1gw1lIplDWimpdQagq9Dz2Dh6YVwd3FHFrcsCA4PRv4YZ5R+EobjHh7wjYrCgGzl0aDrassmMK0iEHzVcGyrb4Hqb5rvRyM1SjUDIh4DD64Ag/5JOLpjaXcg8KQh+sNGJuSHjYCVbu0KAVYV6dWrFyh0mRZC7RTS5M31kiVLVHoFb7btyebPn4++ffviu+++U1Eq9mYUj6X4qbUrwJD42rlzp4oE8vb2TvG0mTZF0oO+de/eXREfvr5mypenuHfrHMDUdO638PBwm0Y5Wcdb6UUQcFwEhPzQ4dqS/GDYIfNX/fyeV+DQprJnzx4hP3S4rnp02VxJ25TOxZT8yOPtgTshT1UazN3Qp7Hd/dj9RfXejF0XsfvcXSY2qKoxTJOpXTwXVh+7gY0nb8W23zO6kZAfKV2M5La/sgfwzgfkLB73iJV9AK/8QOmWAFNQ+CKxoFm5tkCXXxEaEYqXl7wc+3Z2j+z49OVP0ci3EfBtaSD0v3Ws8RbQ8uvkevW83aE5wP0LQNRTwNWQToVXPwbcEikT+fsA4MRyQ9vEStpqlWPazQSqxE8/TLmz8Y8Q8sMaKEof9o6A6ZNwRq/y5jBbtmxxHuxYex7ffvutIkGaNGmiokBeeuklaw9hUX9MK2E6EPXb7NFIHlWqVAm1a9fGn3/+aRUX//77b7zyyiuqIg/JlZTarl27FPFB4oSkx3vvvZfSLuK1N96HjLBmKhKNxIxpxHVyBzONctI0b5jWxIeZYoKAIJA2CAj5kTY4W3UUpr2QPe7UqZMSh9JYcv5YT58+Ha+99pqQH1ZFXDpLDwQYVUI9kIR0RZLrT4uK+dC4TB4cuByEy/fCYg+b26c6vD3d4kWKUGeE7zu0Uf+CVrZN6qY5rzmQrSBQ5x0gPAQgIXD/InDyP/KAvXt6A3nKG9pR1NTVE0+fPcX6yLv49tZORYAw6iPiWQTG1x6PTqU6GcgSU8uaF6AmiK1tVX/g5ArAyRl47yzAcc3ZrDqAZ3aDiKoNTMgPG4AqXdoVAsZPwr/88ktVwY43mdRs4FN7a4heJjZhRhqQAKGOGgkQpnOkp/3zzz/q2o1RMExrtlcbMmQIZs6cib179+Lll58T2Jb627VrV5w7d05pfbi5pez8+8033yjig1FDJD4aNGhgqRuxx928eRPz5s1TvtCvAgUKKK0TRik9ePBAkSuWCPMaRzlR04RRPtS6oVbf119/bXeRKqkGUjoQBOwUASE/7HRhEnOLJ2peHLRt2zZeM5a6zZUrF0qWLKnDmSXtsmh+JI2RI7VgessP2y+oKbEyzA//RX4wvWX27ksq8iMGwJZ368Pb0xVjfj8ZJ/LDJ5snAh+Gq+O1tvz/wQ1KILeXOw5fCY7T/sQnTR2f/Pjhvyec/ztq+VY5MAv4c1T846mtEf3M8L5vbaDfZvW/M47PwLpL6xAVHaWIjqDwILQt3hZDqgxBWGQY3JzdkD9rfni4/BehYblnlh958ygw2+jCuVo/4LWp5vvTyt4mFiFiuTcQ8iMV4MmhukAgODhY6X1Ql4FPv0l4FClSBOPGjcMbb7yhojI0YzQEr3t4bePhYb3fidDQUEWAzJgxAz169FAkiHEVvbQEcvjw4SqaghG9thY55cMyCs2SyMidO25FuKTmzOjievXqqSgNRmukxlauXInOnTunOI3m0qVLivSgoCnnQOLDy+t55bnU+MS08jx58uDixYuKoPj1118VAcJrb1YNot6JJSlay5YtU3ofJPoYrTJ48GCVfnXq1CmwrDH9J/nHvc49njWrUepoaiYkxwoCgkAcBIT80OGG4AUDS7fxh9P0IkDIDx0uqLhsFgGSHwFGFWWGNy6VaBoL02eMjWV0aWN/P4m9F+4hmnoTidi8PtXRqIxRRRJHWxuWe90/wzArpqV0X5ryGT55AHxTwlBalparJND5F0P0RwIWmr8yWq1upfQ8aHky58H0V6ejTM4yKR/blkdQJJXGeTBiRbPEKrp8VRDIlAPouwnwLmBV74T8sCqc0pkdIsAn4YxgrVChAkaNGoVatWqZ9XLLli1KB4M3oim9WU/O1PmknyQIBeOpucHIC5YjTSu7f/++wmHQoEEYP368zYdNDflB5xhhfOTIEVColA/cLLENGzagY8eOag9QqDQ5dvr0aVDbjtfAjBwi6WHtKBlGe3BOX3zxhSKhWJ2F+0Lbr9Q7YYSOsTEShu2WLl2qUnhMTYtyYso650s9lyxZssQ2I+Exa9YslVLEfaeRcCNGjFBjiwkCgoD1EBDyw3pYpllP/JE8cOAAtm/frp6Y5MuXT43N/EH+AFPB3PSHOc2cs/FAEvlhY4AdtPvP1p9WER7PI0VeUREeQxYfjRP5welTIDVXVg+4uzjBxZn1RoDZvarqPyKEaSkLmOoSA7hnAZ6GAnnKAR1mG6qwxEQbVp8pH+aMBMG85tgTfgszilZEjqz50apwE7T0baKEQa+FXMP6S+tVKks0onHq3ilsv7Y9Tm8jq41E7/K9HWOnrX4L8FsCVOpmwNGKJuSHFcGUruwSAT4JnzJlCgYOHAhWEmHFl/79+8dLKThz5oyKMLhz5w5mz55tE/KDADHigjegfDrPm16SIHy9+OKLNsePkSdMp6APpUqVSnQ86r5pEQJaQwrfUydF06fgdaJmjCgwLSGcWvJDKx3MVGtGXqTUmHLUoUMH5VdgYGCShzPFhoQHXxpBxX1TuXLlJI+1pMHdu3dVJBAjPVgimbZ27VqMHDkSjFYhSWFs/Ix7mKRGQvoxWpRTlSpVlJYN9zQjQLQo7UePHinSq2HDhmjVqpUieHgOYAoUr3vFBAFBwHoICPlhPSzTrCeG3jFHMiGxUzohgqdpthQykM4RMI0UyZnFHUsOXceBS/fjzIwRIaXyeoGRKCdv/BchAGDz8PhPeOwSksATwPxWBuKjz0YD2UEyhOVdH1xXlVdUCVoKg7K8a0LGPv4YoqqgNC1aArfCDRjl8MyBEtkNT0jPBZ9DyNMQxKhkJKhUFqa35MuSD48iH8HZyRklc5REdZ800O9Ii4WYXR+45WcgjvpvAwrVsNqoQn5YDUrpyA4RMK18wahVPuXmk3PeHD59+hRly5YFbxqZelC3bl1Q34EpB7aI/DCG6OTJk4oA4YtVRDQShKketjLqm1DPbd26dUkOQezoIx+CTZw4EdmzZ1dRCo0bN1bEEaNkSKTwRps37iwh+8ILL8TpN7XkBzvjuCQISNykxChMSqKL2hoUO+XamjPiQcJj1apVag5aVE6ZMraNHGRUC4k4khAkOiIiIlRkEPcj96Bx1EZy5m6s98F9zZShYsWK4f3331fX7Ix60lKdbty4gdGjR6uoGOJkqcBqcvySNoJARkRAyA8drvqFCxfw008/qRxB1jI3Nr2Vug0KClJzIfv/8OFDlWvLk6m5nF6J/NDhhtWhy4wI+fPfQPAJm6lp1Vr5/pWvSCiYt4ELD2PL6duqQWZ3F5z+rLlFaJhW1WlaPhEhTtMREiI+tDaM5GAazM6JhncY9dFxHlChw/NeDs8FIsKA3d8o8mR7y88w0u9HREZHqjZV81aFk4qpAfyD/JWGB61F0RaY/Mpki+ari4MOzwMubIvrKvU/rGRCflgJSOnGLhHQnoR36dJFlbr966+/VKg/0x8oAFm/fn2ULl0aP//8sxKxJCHy8ccfpwn5oQFGjRE+eScJQqFLalPw5pvil6kxRgiwL2PjTS41T1iqNblGEoSpQIyeIW6NGjVSh16+fFn5TU0M7SadballQR0LWmRkJPbt24fq1avHVhohudCtW7dk39iTFKDPFKo1Nt64T5o0KcFpHDt2DFxzXsd+8sknZlN8tCiPHTt2KB0YjYAqVKhQcuFJVTteSzO9hdWI8ufPr1JeGOEybdq0VOl9MGKGlV1IdrFiTtOmTfH777+Dei+MaGFEyPnz59V34M0331TElZAfqVpKOVgQiIeAkB863BRMb2GIHMWQTH8UyebzB9Q0xNEep8mLH+qWMF+TJwCGaTJ/k8SHuTxHIT/scSUdz6eRK/zw9/l7sRNjid3gxxGYuu08/ANDY7VDvDO5oWm5vKoc79Oo/9JGAHz8WjmcuRWC77efx7X7j1UchKebC/w/T5z8YGSJsVHjhNZt9n4cvnQHPk5BiPQqhAMfvJo06Oc2AbeOA/umx434SOjI5b2A03/E/YTRIXnKAGfWGcrF5i2PyWVexq9XN6F4tuIolr0YvN290apYq9hIjkOBhzDp0CQ4wxlDXxyK+gXrJ+2ntEgQASE/ZGM4MgIUeezdu7d6+EHxSEY98LxPIXde3/DGjzfrJD1IflDgklEOvEbgzXBaXuNwbI0EYepN+fLlVZUTvpimULhw4RQtFa/beFNvXJmEqTUUfyUGKTFeR7311ltgGVXqoTAag+kUFIxlhIE5s0bkB3U/WPqWxIBmxIPRHMZpN/yMD7pYXphkDUsZm0Yocz8wFYbpLXyxX+KsRXqkZeqHFuVBfxhlzbUhtuZSWpJaL16zk7hjFBH3L6vIMF3o9u3bqlojcWQkC6OdtOiP3bt3x0ZCpaX2TFJzkc8FAUdAQMgPO19FMsCHDx9W4W+WnOwpKEXhpsSExNILAtax50laY9bpB096DNekAnZCiutCfqTXasm4RICkyJ4LBlIkIioaDcvkwZZTgQgNf55fbYyUq7MTomOgIkhIgPSrWxTDXy0JkiYJGSNF/vK/AwacuDg7oWrhHAgIfqxEX4e7rkI+p/sYj8HYNqJ+osKvqu8p5YGQAMAjK9DnT0OqS0J2dS9weTduRj1CftcswINrhgiQJ0F4ePVv7HF5hofOzgjwyo1f3Z9hcOXBqkqLmG0REPLDtvhK7+mLQEIPcXjTSeKD2hUkPcLCwtQNIY2pEkx7oSYHK2/w6XlaW0BAgCJBeOPOaxUSCDTeHJMIYXUavkwjck39ZNQuoz8oFqoZr20oukodt5QayQdGbDRv3hwVK1ZU13xt2iReytwa5AcjIRjJwKgY2qZNm1RUDEkdkjuaMXqHxAdTtkmOULeF1VQ2b94MXgcSSwqZ0pjSxPQiPhAj8WHJdW9K8TNtb6z3wQgd4z1pad+mDyY13RbOj3uZaV98EMi0L0bU8N9cU1azqVHDeumUlvovxwkCjoSAkB92vpo8KZBxZlijJSd7qk8zr1ATbLKn6dI3zo/kh6YWrumZsOa5cZk74wsEClARDzFBwF4Q6PHzfuy7dF+RFrTZPauiXP5sSiOEli/8Iv4Kyo3Tt0IU8fFGTV/Uyf4A2YL8cLNwO5TL742VRwLw066LeBJpKBXL9JoaRXOhfD5vHDy3BlU9ZiNvVBR2POiNRxH5Ue7FOsidLQbZgpbAIzIYMUXHol8FF8B/Aw4dnAa/6Eeqn8q+9VG9Q+JK+tOOTsOck3OQ1S0rBlYaiIq5KyLzvQvYtf87zHA1XOB3CHuMjk2+Q6VS8Uts28s6OJIfQn440mrKXFKDAKNCKDLJVIiPPvpI3UCbalikpn9LjuUNvxapQDKEN6uaUXCe1y/0kTfzvL7JmTOnEq7kXz7t5xxovP5htCvbHj161CJxVd5Isx9GjrBqDvU/qP2RmFmD/CAZRc0KkgV8kMXrMhJXLOPK9A0SGiQ3iA0jlUkSkdggMcKUGxojlfkedT9YJYWpO+ld3cRU78OS/ZHSY0iwMCqGWPDBHyNEWP1nwIABVi3tnFK/pL0g4IgICPlh56vKyA/mA6bGmDtrb5EfPPEyhJB5qMyh1J6UaOQHT6gJETZULefTjaFDh5qFxDiUNDW4ybGCQHIRYEQINUI0O/VpM/W/uwJ2YcE/X+BueBBaVOqHNoX74r0VfkpQ9Ru3Waju7I9GkdPwjOEhLAPr5YE7oU9R1OkW7rgXgupn/0xM2f89Vns74YGLC6o+iUSN8Ed4CncsiKmPqJyH1LGe92uin/NmZImOhl8mL2zJ7AbWbWkW6YaRTaYhT2GDWN/p+6dx98ldlMtZDp6unth+fTu+P/o97jy+k+h025Voh8/rfJ5cSKRdKhEQ8iOVAMrhgkAaIqCRIbzxJyly/Phxs6OTBCEpEhoaqoQ0qZFB0oIpLExbscSYQsFrJkbLUKsisZQX9s9rL6ZWMKogpeKdmn9MS2LFlpYtW4IlXBmto6IckygpTxKE5A+JDv5NKlLGEjwsPYYpTqyayHVk9RUSMrzuTAszruJDQoyEkZggIAhYHwEhP6yPqfSYDAQ08oNNjaNakkN+8ORuzhIT0EqGW9JEELAqAjP++Rwzzy9XfRaOdsJ6p0Kqysp3UZ0xwnWFen9KVCc0KJUbpWq1QHDumsh67Ce43zmBoEJNUfDQBJWGMqFQSSxzjVDt88c4o8yTMGzPnBl5wjPjjufjeD4/CysPlyxnAKdoRD58CW7ZjqrKK9TooCgpLbtHdjx4aghXzuKWRVVjob1R9g008m0EL3cvVaaWpWs9XDww7KVhaFCogVXxkc7MIyDkh+wOQUC/CFBQlDoc9+/fj/PX+L3t27crEoI6H6khP9gHK5BQS4JCndRQmTx5ssWkRnJR136jWBWF6UAcn6VbSexQJLRcuXJKt4ORL8YvtrNXM061IplD4iOpKBp7nYv4JQgIAgkjIOSH7Ix0QcBS8kM0P9JluWTQ5CDw5AFwZi3wUi+DbsbOiRh/YzN+z5pFHV0qIhKrcjcAshfGhb9XIP+zAPV+NJyQFYbUEmXU22DpVFqRurhZayA6HP1K/bN49uJY3HKx4bMH1/D1wv5Y4n0bkU4xaHvvBeR5YQD+fOCL84/2ws2bInTRQNBr+F9LV9wM/xdbrm7BkyjDWCQ8hlYZqsRKSYpQrNTV2RV1C9RFNo9syZmxtLEhAkJ+2BBc6VoQSGcEKFLKtN9ly5YhX758ihxgtEjlypVT7BmjFHgsK4hQS2TgwIGq/CwjQWxZKYRpGtRoI8HDSj18kMXIFUawiAkCgoAgYK8ICPlhryvj4H5patrnzp1TmiaakndSkR9Cfjj4xtDz9DaOBE4uB0o2B04sxU+5XsA/7i5wyeoDN7fMCHtwGWPK9kXFemOVvoexdapaUEWEYOtHwI2jho/ylEPogK3ot7kfAsICsKXjFhWNYWynb4Yg6OlduDq5wds9u9IOoTWbuhtnA0PV//Pil+G0/CwQmxHptRlwDkeW8EbY/9Y0PSPu0L4L+eHQyyuTy8AIaIKnJD4YGUGjDgjL1SYlVGoKG9NdmDrMVGFeH/HBEqNIWHGFwvHm0l9YanbdunWq3KqladH/+9//lA5LSEiIcosRLCRATAVPM/BSy9QFAUHADhEQ8sMOEMZA2wAAIABJREFUFyWjuMQSd8wZNRY81RSuV61alWAtdSE/Msru0Nk8D/0MbHjP4LSnN8aVrIo1YZdUCsnoGqPV23039cXZ4LOY12weyuQsE3+CN44A1w/EeX/xlQ34MSYIvzT7JeFjzMA0b8/lOJ9QZHXFkQClNeLk8ghweoYcHi/gw5ZlUTafN95dHjc/ffPwV3S2AI7nrpAfjremMiNBgAiwWg2vf1jiVDOKWzIahIRCco2VcCZNmoTWrVvHEUq9cuWKKnVbvHhx/PDDD4pYMTUS4iRhKIjfq1ev5A4Zp127du1AEsW4ag01PCgAy7QfMUFAEBAE7BEBIT/scVUyiE+s687wTIpLsbQXjUTImjVr1IVBQnXdhfzIIJvDnqcZGmhIb6kx0BCtsfMrw18ja1WwAAY2+AptSzyvjBIaEYpO6zqpFBMSIKZRHKZTnnRwEhadWYQJdSbE6Sc10Lz67S5cvGteM4d9v5DVA2NblFGldN9Zehy3Q8LVkKV9vJAUKfLZekO5Qs0+fq1catzN0McK+ZGhl18m78AIkHSgmGacc0arVihTpowqCZuUUZeCEReM3GC5WJacZRUcHx8fJaDK8rNTp06Fn58fWKqVwqIkQ0wFNFlxr3DhwhaTH9WqVUPevHmxYcOGOC6TADEudZvUfORzQUAQEATSEgEhP9ISbRkrDgJ88sCwT+ar8sRNITBeFLBkWunSpRNES8gP2UTpjUDourdxy38NSuUqD1z7B8heCBurtMP394+oKioRzyLMEhYUG+27uS9q+NTAtIbxU07CIsPgd9cPewL2KOJjcOXBGFJliNWm3HnWP3H6mtL1RQQEP8aQxUcR9MggqGrOSIpM7/EiahbLBdPIkn51i6rDXvxsK0LCI+EEoFqRnFg6sJbVfM9oHQn5kdFWXOabkREggXHnzh1V0tdWxpSY5cuX4+HDhyoyg2Voe/ToYTH5QeKjY8eOSl9ETBAQBAQBvSAg5IdeVsqB/WS+6MmTJ5EzZ04Vpunu7m52tkJ+OPBG0MHU1u+ZgInnlyDE2RmtH4ejULHG8Hd3x4m7J3DvyT01gxyeObC7626zs1lzYQ3G7R2nqqe8UvAVlMpRKrbt5/s/x/KzhuowL2R6ATu67EgTVKgRYmwr3qqN07dC8NavRxSZgRj1X6y5uzojIsogypojszvyZfcE9UeMzcPVGaNblEGnlwpCsSFG5u1pv2r/aQJ4MgYR8iMZIEkTQcBBEPj555+VaOiJEyeQLZv1BaejoqJUtImvry/efPNNpQWVmrSXbdu2oUmTJipyd9CgQQ6yCjINQUAQyAgICPmREVbZgeYo5IcDLabeprJ/Jvr5TcFJD3eEOxnu5ktHRMCr0MsIiQjBueBz6r0OJTvg05c/TXR2vf/sjaN3DMKmlXNXhruLuypBy9QYzZges7f73nRFaeDCw3HGZ4TH/kv3MWPnxVjyI5O7C1pWzIdCOTJhwT9XEfzYEEFCUoT/T72RxxFRiHpmoE+alsuL2b2qpeu89DC4kB96WCXxURCwDgLU78iSJYvS6Bg8eLB1OjXqhRVZWP3lgw8+wCuvGDSdUpP2wvK28+fPx6NHj+Dp6Wl1f6VDQUAQEARshYCQH7ZC1ob9sowYVcHJ3vOkw5PmsWPHlPDU9evXMWDAAFVn3RFNyA9HXFU7ndOzSMBvCVCuLfDHYMB/PSaUeBHLngXBzdkNLYu1VOktNJIWLBUb+ChQlYr19fZNdFKs4HI48DBi/ounqJa3mhI0dXZyxu6A3WD6S+PCjfFhzQ/tEpxaE/9C4EODFkj1IjmwYtDL6v9VlIiRhTyJUikyv+y9HBs50qhMHszrU90u52VPTgn5YU+rIb4IArZHgKVqqdPBSi3WNpIU7L9Lly5o0aKFqgBmaeQHq/SxJG/79u2VvoiYICAICAJ6QkDIDz2t1n++ksFnjuXIkSORKVOmODNg3fiAgAB07dpVhzNL2mUhP5LGSFpYCYGtHwOH5wBOLmDSR2iTT9Hs3FwU9iqMD2p9AF8vX2TzsCw8ef2l9ZiwfwIeRT5Cr3K98H71963kdNp0Y5riopXYNTd6+Y8340nkM0THxMDVxRmL+tdArWK50sZZnY4i5IdOF07cFgQsRIBVUurVq4f169ejVatWFvZi/rDz588rQVVWd6G+CNNsKFpKEoT6Hck1tv/kk0/w559/onnz5sk9TNoJAoKAIGAXCAj5YRfLkLQTWnRHeHg4QkNDsXbtWqXibayPQQErKoD37dsXr776atKd6rCFkB86XDQ9usySs3ObGDz3LgD024xhx77FwcCDWNV6FfJnzZ/qWTFa5NajW3E0P1LdqZ12oFWBCQqLwO7zd5W46vDGpTC8cUk79Tj93RLyI/3XQDwQBNIaAZIf1OVg5TtbGa8jXV1dVWUYRg87Ozsneygey6gPLy8vHD4cNy0y2Z1IQ0FAEBAE0hEBIT/SEfyUDB0dHQ2muxw8eBCTJ0/G5cuXUbJkyXgnrQ4dOqBPnz7w8PBISfe6aSvkh26WSr+OBp4A5jYFIh/HzuFQ22/R78T3GFV9FHqW66nfudmJ55+tO415ey8js4cLSuf1goerC7w9XWO1QJhWo1mlAtkypEaIkB92slnFDUEgDRH47rvv8N5772HNmjVo06ZNGo6cvKE0/yZNmoRRo0Yl7yBpJQgIAoKAHSEg5IcdLYY5V5ibyYooTHFhpMeZM2fwyy+/qFBF07QXHUwnVS4K+ZEq+ORgcwhc3g0UfQXYPxPYNFqVr0W3JYBPJaXn0WxVM5TOURq/NP9FMLQSAhRO7T57f6wWSI4s7ooIoR26EoRn0TGqIkGTsnmE/ChSxEqoSzeCgCBgzwhQm6Nx48ZKw42laKtUqWI37u7evRv169dHy5YtQXLWzU2qdtnN4ogjgoAgkGwEhPxINlTp15A6HlTpfuuttzB27FiwZNndu3dVjmZKwhXTbwbWG1nID+thmSF7iokB/qvUEjv/sxuBvdOAzLmUqCmq9ACaTwI8DXoew3YMs2q6S4bE3cykqQXyKCJKLUn2zO4o9R/5cfg/8oOH5c+eCZuG1VNVYzKSSeRHRlptmasg8ByBAwcOKJKhSJEi8Pf3twtoHj9+jGLFiqkyvCRBUqIRYhcTECcEAUFAEPgPASE/dLAVVqxYAR8fHyVMxUiPxARPGSpZsGBBVK1aVQczS7mLQn6kHLMMecS5TUApEyG2x0HAgVlAww+eQ8IUl9+6ACE3AbdMQKvvgCqvq88jnkXgjwt/4PP9n0u6i402Ufnxm2N7rlMiF2b3NJTA7TzrH/X3XlgELt97BAqqLn2zVoYiQIT8sNGmk24FAR0gMG/ePLCcbJ06dUAh1PS2Zs2aYcuWLTh16hTKlSuX3u7I+IKAICAIWIyAkB8WQ5d2B1JUavr06Xj33XdRoEABpf3BtJchQ4bEqa9OXZCZM2cqsVOeMB3RhPxwxFW18pwu7QS2fQwM3B234z9HGciPV0YBd04DV/4Gwh8+b+OVDxhxBnByxsl7JzFq9ygEhAYgd6bc2N5lu5WdlO6SiwDTY95ceFilwJAASaqyTHL7tfd2Qn7Y+wqJf4KAbREYMWIEpkyZguHDh6u/6WXvv/8+vvnmG1WCt27duunlhowrCAgCgoBVEBDywyow2rYTan7s2LFDlRZLTv13PiUQ8sO2ayK92zEC06sBd88BuYoDXvmBB1eBB9ewJ1MmXHFzQ7XwcJTJWRooUBVw9YRfFi/cjo5A5SwF4PHsGdZny4ZFpxfhRtiN2Eme7H3Sjifs+K4FBD9RBMiZWyGxk+1UtSC+6VzZYScv5IfDLq1MTBBINgJNmzZV2h+DBw/GjBkzkn2ctRpqER8aCWOtfqUfQUAQEATSCwEhP9IL+VSMm1jay8KFC1G8eHEhP1KBrxxqXwgw/STw36XwrdwrvmMPrwPZChnef3ANWNgGCLpk+LezK1CwGlCsIU6fWYmumSPU2xUjn+GNQk1w1acMroVcw/pL69X7Hq4eeBr1VP1/vqz5EPI0BI8iH6FTqU4YX3u8fYGSAb0JeRKJSp9uUTOnRkjHl4T8yIDbQKYsCGQ4BChuz4dfrVq1wvLly5E5c2abY3DixAm0a9dOVRZkpDGrCIoJAoKAIOAICAj5ocNVZHoLFcGzZs2qQsGN7cmTJ3BxcVFVYRzRJO3FQVb16ALgpd7xJxN0EchZPPZ9/yB/fLB9OM4/uoG2JdpiQp0Jz495dBfYNh5oNhHYNAY4vtig21GxM+Bb+3m7Kq9jxvEZmOk3M1Hw3JzdFMnRyLcRvNy9FPERFB6EQl7/kSsOAr2ep1FkzAa4ODupSjCOIoR6+mYIThtFtHB9GNUikR963qniuyBgXQQ2btyoyI+KFSsqMsKWum5z585VkSY5c+ZUJXdr1qxp3clIb4KAICAIpCMCQn6kI/i2GHrx4sVKIVzSXmyBrvSZWgTuPr6Lr3aNwpY7hxOOqPh9ANBhTuwwiw5MxiT/X2P/PfmFOmiRpTCQvTDgvw7w3wC4ZwGcXYBaQ4FaQ2KrtBj7uubCGozbO0691aV0F3xU6yP1/39e/lMRI8FPg9GiaAt8WPPD1E5RjrchAiNX+Kner9x/DL/rwSiZ10uJpBbMkcmGo9q2a5IfLb//O3aQ3rWLoGVFH/y9Zw/GDO2HCyePqN90MUFAEMjYCPj5+amqf6wAM3HiRPTo0UNVX7GWnTt3DkuWLFFRJky3odi+t7e3tbqXfgQBQUAQsAsEhPywi2VI3ImnT59i2rRpuHXrFhj+eO/ePVXy9sGDB/EOvHr1KsjaC/mhg4XNgC7uCtiFt/96O3bm2wu2R26XTECResCxRYDfb0ClrobqK4EnsNg9Bl/lyqHal4qIwENnZ+SIjsabDx7iGZxw38UFBV0zo0GvbUB2X7OIdl7XGQ8jHuLHRj+iVI5SGRB5x5sySYOus/fpXgjVlPwwXqmgzdNxYvUMIT8cb/vKjAQBixDg9d+gQYOwatUq+Pr6KgKEL0aEWGrbtm1TpMdvv/0GZ2dnJab/9ddfW9qdHCcICAKCgF0jIOSHXS+PwTmSH5999hkCAwOV4vadO3cUM9+rVy9V+tbYNmzYoPI0hfzQwcJmNBfDH2Ln8k74X0wgnAFkiY7G9MA7ePGpQWcjjhWpi3Xe2XDg1n5kzVkCBV+ogGpZffEk5Aa+j7mPmv7bMD1HdnVIdjhjY4Vh8KraL0FEfz39KyYfmox5zeahuk/1jIa6Q89XE0L1vxUCd1dnuLo4o0UFH10JoQ5YcBjbztyOXSdGfrSo6IPAE3+jffv2KudeIj8cehvL5ASBFCNw4MABLFu2TL1u3rwZS4KULFlS/V4klvrMtOkrV66AfZD0IPlRpUoVdO3aFV26dEGxYsVS7I8cIAgIAoKAXhAQ8kMvK2XkZ0hICHbt2gWqcJue4Pbv349cuXKBJ0BHNNH80NmqHvwJqPGWoazsH4OxJDoYS7y9kCVbIXg8eYhsj+6jUZPv0PbgIuDuWcPk3LPieJEa6HnnL7Qt3hYT6hrpfPw3/SlHpmDev/NiwdjWeRvyZs4bD5zQiFA0W9UM1fJWw/eNvtcZeOJuchAwFkKlHkj7FwskSn6EhEei//xDsV1XLJgdH79WLjlDWb0N03hWHgnA4AbFUb9U7tj+axXLJZofVkdbOhQEHBOBpUuXYsGCBdi0aZOaoJubGwoVKqRehQsXVmQGyQ7jl4aERnh06NDBMcGRWQkCgoAgYIKAkB8OtiVE8NTBFlQv0/n7G6DeyLjeXtgKrOgN+L4MnN+CQ/nLop/HYwyuPBhDqgwBiYkP93yIHdd3qH/zfZqmz2GO+GAbVmmZ++9cbLmyBWGRYXij7BsYXWN0PLQmHZyERWcWYXPHzcifNb9e0BQ/U4gAhVA1q14kJ1YMMhK8NemL5EelTwxVY5ydnNC8gg9mvP4S+H5A0JM4rcvlt02+Owmbbj/vB1NeWK6XAqemJoKnKdwE0lwQyOAIhIeH49q1a2D6s/ZX+39Gg/DFVJkCBQqgYMGC6iWaHhl808j0BYEMiICQHw626FLq1sEWVA/TuXkMmNsEePcUwFKxLDnLSI+Ds4HH9wEXN4S+Og6dbm1SVVRWtl4ZZ1YaQVEyR0lkds0Mv7t+KJ2zdLx25qAYt2cc1lxcoyrBsCKMZqwUQ60PjWzRA5Tio2UIdJu9Xx148W4Y7oY+NUsosM2hy0Ho/NO+OAN5Z3JDtcI5sd3/efpJv7pFVUQIU2tWHrkep/3wxuZ1Y9je1CjISqKj7/xDiI6JQfDjCLg4OeGL9hUTJD54vJAflu0FOUoQEAQEAUFAEBAEBAFzCAj5ocO9ERMTo8qPzZkzB5GRkbEz4P9TDXzt2rWi+aHDddWty3MbA9cPAi7uwLOIBKexuHYvfBW4Cytar0CZnGXitfnm8DdYcGqBet/ZyRnr2q+Dr5d5AVPTDhIiQPpt7ocbYTcUiULSRSxjIPDeCj+sOhKAj1uXQ786ReNMesupQLy34gTCnkYhVxZ3uLo44SXfHPDx9sSeC/dw7nZobPusHq6oUCAb3Fyd8fe5u7Hvt6yYT0WKkOTQqs/ww1rFcoKkCN+vO2l7bPvOVQuibH5vXLzzCIsPXI19f+ArxfBBy7JmF0XIj4yxX2WWgoAgIAgIAoKAIJB2CAj5kXZYW20khjF+9NFH6NSpU7yQRRE8tRrM0lFyENjxBbBr0vOWTH0pUgdw8Yh9jxEYkw9NQrWa76r0loQsXhWYztuRO/NzDYTkuKIRIONrj8eTqCdK5NQ0GiQ5/Ugb/SOgESBtq+TH5+0qqAnN3HkJM3deQM1iufBzz6pgtIexGafD8P0XfbPD3dUFT6OicfxacKKgOAEokCMTCubIjP2X7icLQEaVMLrEnAn5kSwYpZEgIAgIAoKAICAICALJRkDIj2RDZT8Nz549q+q8t237PMRf804ET+1nnRzek+OLlYgpchYDmn+lhEqVFakbO3XqenRa1ynBdBdjfO4+vosfjv2AgLAAlMtVDiOrmeiHJBPM/pv742DgQdWa0R7/dP8nmUdKM0dD4J2lx7D2+M0402IkCCNCEjKSHysPB8RtX7dovEgORn5UK5wDAcGPMW/vFdWe5Ef+HJlAodJsnq7qfScng6aIJsDKtJfP1p+O7b9pubxCfjjappP5CAKCgCAgCAgCgoBdIyDkh10vT8LOBQcHK2XvwYMHw8Pj+RN2thbyQ4cLqieXbx0H8lUBNOLDpyLQZyPgmS3OLChI+supX7DynEHfw1y6i7WnPvXoVMw9OTe225O9T1p7COlPJwiYRnJUK5ITKxMRQjU3LaaxUKDU2CiEyvc7znxOrnWvUSg27SUlGiHmxpXID51sNHFTEBAEBAFBQBAQBHSDgJAfOliqiIgIhIY+z0Wny2fOnMGOHTvQvn175MuXT80iOjoaM2fOxKuvviqaHzpYV126uKQrULaNIeKjSg+g3awEpzHx4EQsO7sMz6Kfqc9XtVmFUjnMi0RaCwuSLq1Wt1Ld9SjbA2NrjLVW19KPzhDQyA9GXzAKI6kSuPY2PSE/7G1FxB9BQBAQBAQBQUAQ0DsCQn7oYAX37t2LunWfpxIk5fKePXuE/EgKJPk85Qjs+xHY/IHhOCPiY8OlDVh1fhUaFmqoys7+ceEP3AwzpBu4OLkgp2dObO/yXAAy5QOn7IiHTx9iz409aFXMQIKIZUwESH5M3XY+zuSps6EXE/JDLyslfgoCgoAgIAgIAoKAXhAQ8kMHK3XixAmsWrVKiZy6urom6rGUutXBgtqJi6yuQqHR+gXro3f53nG9Or8FKNn0+XsHfgI2jQJiYgAPL2DsDfXZyXsn0WNDjzjHkgRpUbQFLj+8jMO3D2NMjTFpEvVhJ7CKG4KAVRAQ8sMqMEongoAgIAgIAoKAICAIxCIg5IcONkNUVBSePn2KLFmyJOntkydP4OLiAnd39yTb6rFBjhw50KdPH0yZMkWP7tuNz48iH6H5quZ48PQBsntkx6aOm5DF7b/99SwSmNcU6PkH4L8B2Pkl8OAa4J4ZyJQL8PQGKnQC6r2H7499j59P/Bw7L/ZTIGsBu5mnOCII6BUBIT/0unLityAgCAgCgoAgIAjYKwJCftjryiTi17179/Dvv/+qFiVKlAD//d133yEoKAgDBgxQVWCcmOTugCbkh3UW9XrodbT8vWVsZ6+XfV1FaChbNww48gvg6glEhRuqtzQYCxSpF2fwRWcWYdLBScjhmQPB4cFKX4M6G2KCgCCQegSE/Eg9htKDICAICAKCgCAgCAgCxggI+aHD/XD79m1Mnz5dVXuJjIxEr1690KxZM7z99tuYPXu2EjytUqWKDmeWtMtCfiSNUXJa+Af5o/O6zqppyewlcf7BeeR388K3D56gwp2Lhi5IoPXfChSsEa/LcXvHYc2FNWhbvC0m1J2QnCGljSAgCKQAASE/UgCWNBUEBAFBQBAQBAQBQSAZCAj5kQyQ7K0Jy9mGhYWhcePG2Lp1K4YOHYqVK1eiUqVKoD7I+fPn0bFjR3tz2yr+CPlhFRjRb3M/1L58CG8GXgVyFMWhJ7cwKVcO9HwYiq3ZsmOXuws6uftgfNZyQOtpalBqhGy9uhW3Ht3Cncd3MKHOBLQt0dY6DkkvgoAgEAcBIT9kQwgCgoAgIAgIAoKAIGBdBIT8sC6eadKbMflB7YuNGzfit99+Q+7cubF79248ePAAbdq0SRNf0noQIT8sRDzsNpA1rzp4+7XtmLDtbWy9fgMuFDB1cjaktVTujqkXf8e8U/MQw/cBFMtWDLky5UJkdCRO3D2B6JhoOMEJUxtORSPfRhY6I4cJAoJAUggI+ZEUQvK5ICAICAKCgCAgCAgCKUNAyI+U4WUXrW/duoVZs2apVJcxY8agQYMGGD9+PK5evaqEQMeNG4e8eQ03uo5mQn5YuKLrhwOvTUXo3TPotLEHPgq8ibouXoBPJQMp4uKuIjw0LRBXZ1e4O7srDY+LDy4qTY8T9wzkRybXTEoglSVsxQQBQcA2CAj5YRtcpVdBQBAQBAQBQUAQyLgICPmh07W/cuUKVq9ejVy5cqF9+/Yq4kMTQaXmR7Vq1XQ6s8TdFvLDgmW9tg+Y1wwo3x4zbu7AzOzZsKJUX5SpPSJeZxHPIvDn5T9xI+wGCnsXRqtirWLbaGkvzYo0Q89yPS1wRA4RBASB5CIg5EdykZJ2goAgIAgIAoKAICAIJA8BIT+Sh5O0shMEhPywYCHmNgGuH8BTJyc0LFYCjXxfxYT6ky3oSA4RBASBtEJAyI+0QlrGEQQEAUFAEBAEBIGMgoCQHxllpR1knkJ+pHAh93wHbPsk9qCvfPJjaL9D8HL3SmFH0lwQEATSEgEhP9ISbRlLEBAEBAFBQBAQBDICAkJ+ZIRVdqA5CvmRgsUMPAH80gInc/hgVYna2HVtO96pOBDtqw9PQSfSVBAQBNIDASE/0gN1GVMQEAQEAUFAEBAEHBkBIT8ceXUdcG5CfiSxqKG3AK98AImP+a0Qkd0XnfLmwOWQq6CI6YEeB+BOcVMxQUAQsGsEhPyw6+UR5wQBQUAQEAQEAUFAhwgI+aHDRbNXl69fv44ZM2bAx8cHrEhTp04dtGrVCs7Ozgm6HB4ejrFjxyJLliyoX7++arNr1y4UKlQIb731VoLHCPmRxOqvewco2RT4YzBCcxTCjxWb4rfzq2IPWtd+HYp4F7HXLWQ3fkVHRyM0NBReXl5m968tnH306BE8PDzg6upqi+6lTx0hIOSHjhZLXBUEBAFBQBAQBAQBXSAg5Iculsn+nWT1mbfffhtffvklKlWqBN7Evffee6oMb7du3RKcwJMnTzBy5EisW7cOJE5YpWbIkCFo06aN2Zs/IT/M74WL/y7F5m3vo/aTcOzPXRi/ZnZDaGQYXsj0Au49uYfqPtUxr9k8+99M/3kYFhaGp0+fJuovSQJvb284OTlZbV5RUVH46aefkDNnTrV3LembfZA8IYmiWebMmZEpU6bYfxvPjwQhiRZ/f3+sXLkS77//viIFxSxDICYmBiEhIeA6aGa6VyIiItQamVsfy0a23lFCflgPS+lJEBAEBAFBQBAQBAQBIiDkhw73QXBwMBYtWoQ333wTnp6edjED3izu3bsX06dPVzdxtMWLF2PVqlWYO3cuSFqYGsmPb775RhEeLNmbHBPyI2GUwp+Fo/XC6gg0CrJpW7wthlQZgvxZ8+NQ4CFFfujFePN66tQp/P3332p/kCRjFJFm9+7dw5w5c1SU0LRp00BiwVq2Zs0anD17FiNGjIgl4YKCghQh4u7ujocPH6Jo0aLo0aOHitJIyHhTffToUbX3f/31V7XPO3XqhMKFC8c29/Pzw6RJk3D//n0MGzYM9erVU98djn/hwgUMHz4cLi4u1ppWivohcTB79mx1DLFPzOgric+XX345Hh7ZsmXDG2+8oQikBQsWKEKCUWHE8Z133lHrp1lKI8cS8+nZs2c4efIk/vrrL+V/z549FcZVqlSJxZR7iGtKv0jUNm/ePM76pAgwGzQW8sMGoEqXgoAgIAgIAoKAIJChERDyQ4fLz5ul/v37q1eLFi3SPUSeJMa7776rkJwyZUrs022SIX379lVPshkNYmpCflhv8/278R10v7sjtsM5eV9FzeZTrTdAOvW0bNkytbcYHVS1atU4Xpw4cQILFy7EhAkTrEYC3rhxA2PGjMHnn3+OIkUM6UEkGwcPHox+/fqhadOmKprgq6++Ujf6JEgSIyh4892+fXvMnDkTr7/+ejwUf/zxR9SoUUO9NCNBwBv2gQMHolq1ammKPH9bfv/9d5A8mD9/viKcPvroo0R9OHLkiCJic+fOHacdyYxx48ahXbt2mDhxoiKLypYtq/D79ttvsXr1akUMlSxZEpZEjiUHGBItvXr1QvHixeP8NmnH0nf+Tv2KNfRyAAAgAElEQVTvf/+zKMInOT5Y2kbID0uRk+MEAUFAEBAEBAFBQBBIGAEhP3S4M3iDwvQSpofs2LEDZcqUQcuWLVX4f3oY/eGNXa1atTB+/PjYmwjeVNStWxd79uxR+h8JkR+8yeTTbqYD8Gl5njx51M2KcXqA8XES+RF/hW9e/gvD/vofLrq5IBJAp1KdMPyl4cjmkS09toPVxuQNOG+89+3bp6KI8ufPH6dvRmds3LgxlnizxsCM1Lh69araxxqpsXXrVvV9M/aBe5vRAkuWLFFRIOaMxAlJSkZAkOgwTmXhZ4yUIrljmuLCsTg/Yz+sMb/k9qF9p/m9TYr8WLt2rfq+NmnSJLb7M2fOKNJz1KhR+Pfff9UcP/jgAxVdQSNxxUgYkkr8zJLIseTMhRFEJGQZJbRixQqUL18+9jB+RlKKekPG7yen37RoI+RHWqAsYwgCgoAgIAgIAoJARkJAyA8HWG3eqCxfvhyPHz9Gx44dVei2JToFlkJh7kYpKfKDgqe8MenQoQNKly6t9B14s8SbXN5YJiT6KORH3FXyDzyMfn/2QYyTM35pPg9lfNI2UsDSPZOc40gOMF2hVKlSKtKCqRJMhdm/f78iFAIDA5VWTPXq1knnoU4N0zcYoWB8I0+CjnuZhISWnkViomvXrvj666/jtE1oXiRUSCDwZtY4woNRIdeuXVPRUaZGcuDDDz9UpIAp6ZMc7FLbJiXkR0BAgCIwSfDQiOMPP/yg5pU3b16cPn1aEZpcM5IdNA0//l4xysWSyDFtjiQxmJZ06dIlFCtWTGm1GP/+cc907twZAwYMUONonzEqhIQUSRl71FcR8iO1u1iOFwQEAUFAEBAEBAFBIC4CQn44wI64c+cOmB7Ap8g0huZ3794dNWvWtKhSBTUNePPFJ+9JWYUKFdTNBCM/TJ8SJ0V+JNQ3bzC/+OKLeE9ptba8yaJQpDn75JNP1NNyR7dD+76GV9GG6LepH/JHRWFC/UkoU7K1Q01biw4gEcbqP0wHIdnA6IGEIolSO3lGfAwdOlTpczCaiqaldPG7YKwtot28U5g0oXQWY1+0tozU0iI5SPQxFaR3794JRo6QfKBWBtszoioxS44wLI+nqCoJCnPVl4zHSAn5YXwciQimy5CAbdSokVm3+dvAlD22ZeSFJZFj7Jykx8cff4zKlSur9CKm0VDLw5jQ0Nbw4sWLKk0qX758yi+m99BIvtqjCfmRtqtCcWKe+4xFihPygPpCbm5u8QSNNdFiY9KefZ0/fx5Mr7p9+7YiP1966SU1BiMiGzZsqEhdezHNX/qmXUtkz54dhw8fxiuvvJJoih9/h0h8MoWtXLlysdpf9jI38UMQyEgI8BzOByx8yMj01eTq6mUkjGSuGRcBIT90uPb8UZs6dSpee+01JXxKwT7eQFAgkX8Zrs+nnRQbpVikaS5+UlNOqFKFuWN4IciqCXyqypQV5vJrIqxJkR+8GOTTWooQamkuu3fvVnMwlypD8oOEixY+n5Bfjk5+9NvcTwmYusTEoERUtIr48CqY+A1yUmtuj5+T0KOWBAkPRgYdO3YMGzZsUCKimnAoSQS+zxM8jZEG1JVg2gX3F4375YUXXkhyirxBYbTFvHnzYqMtzOnZpIT80CKaSOZoqTM8nsKmJHYS0gxhFBcFOhs3bqwiTMwZbzj4G8CbtuQYvzckCpIyS8kPzotRHyR2NOFj07F4g8QIDN5ATp48Wa2dJeQpCSkef+7cudiUIhIfffr0Uf2zepRmJDoYZbJlyxYVqcN15bHUVdHIkKQwSevPhfxIW8S13xKmcXH/8jzCamU07jUSAL/88osi1ki0UbD4wIEDKnKJr7Zt26rvlrbvWbmJpdxJGnBPkkS4fPmy+v0iQcKHFt99953ZFM/kzp7kCrWHGEVZokSJ5B4Wrx3P+/SHN0kkXvm7tHnzZvXd4u+tsZ5XQoPwN5dpiCQg+dvN32w9GK9fPv30U7WWXF9jEWY9+K9nH48fP672Gh86aFGBep6PvfjO3wRGsfL3hymffOhhfG1uL34m5odevpd68VMPa56WPgr5kZZoW2ks7cbk0KFDKi2AVROoO2Ca6sILLWqCUKjRlqZpM/AprPEFEi+Avv/+e/z2228JVlFgOgHz8NmON6y0xAQu+XmGS3s59ivwYs/Y5dsdsBtD/xoa++/+Rdtg+Ctf2HJ506XvhPQ+uO9nzJihbjRIlpEg0Ig27jFeuPMvozZ4UUVSkIKbyX3iQbKOe9I4vcUa5AcB1IRPGenASAP6xj1vnAZjDLQ2LivAJBVZYosFsoT80PQ1eBPJi66EjG2IL0lOpjIxRcXStLmbN28qbFhlhjd/NBIpTDGiiKqxD5rwKZ9Ik/RghZpdu3apC+60TBFMyVoJ+ZEStKzXViPtSSqafvdInh08eFD9rtDMtSWRyqguEiWMwjTeY4xgo8Auf8OSIhSSmhV/J5gqyqpYqSUcOBdWeCLZoRE4/L7y5onzSY6v7IM3sqn1Jal5W/o50whJhhtHDvJcQ9KD5DQJr+SeLyz1IbHj6MOmTZvUmjqSEWNWNiMBbUyK8eEXz7kkExkZqXezl/Xjd5XppnxIynMff2sKFCigK3jNfS953p81a5Y6v5vTBkzLidrT70dazlvvYwn5ocMV5M0CQ7355S9YsGCCM6CQH1+8uE8LRp03d0xX4QUjNQp40cR/P3jwQP1lZQw+UWOFB96cMDefT/FpWglT/ojwCQzTD/j0OCEBV0clPxIsRRsVDvzwEtB7AxARiu0HvsP3dw/COSYa593dFHYnG88HCsStgqLDLR3PZU3vg08ctScWvNDniY+VO/g501NIhHBPaBVYqKHBiymmN1C7IyUn/ITID7L6rP7C6AI+0dRKNqck8oOTMxY+5R7nyZspMwmVgGZ7PZIfGsHAKLCEolX4m0CBWEalGaelMGrFksgxbQ14s2WausLfm6xZs8buK2PhU+ojbd++XaUTmSOf7OE7JORH+qxCYuTH3bt3FQHLm1NeeCfUlt91pukxoohEW0LlsHm+pCBwaiI/uKf58IAvPulNLeFAUpKRHsbl6rkCvKEjOUDR56RuNuyZ/NAi8Lp06WKTtElr7FZGqPH3MSmRaWuMlZZ98DvBKMfRo0frJiLIEnzsZf14DcTKdckhLC2ZZ3oeQ/KZ12L8bU3q9yg9/ZSx7RsBIT/se30S9I4ncTLmFII0V2aTnzPs3zilxJZT5c0nf2i1cH2GCPMGlCkLTEWgkYzhhRUJEvrFY3gTyBtUPr1lVQ0SInwirKU1mPrsiOSHlsZSxLsIpjaciuLZixumvXksZpxZhNqRwPys7tieOTM+fxiOfDlL4kjmrBiS80VDuwYJP2W35Xrbum9TvQ/T8Zgywr3Gp6qacb/zpoN/+QSzYsWKKXKTY/Kmhk8Hjfcf/03SzjgihKKr3bp1U6llpiV4zQ3K7we/DxT+JPmXkNCpdqz2PWrdunWiT8RIHJBIYCRDUsY0ExIuTCtLyiyJ/ODTYfrLmzFTTRbeqDEKjSlKDMflDSF/o/geUwJ4sZ/SyDGmuDDyjb8dxjcL1C1gBAhT8oxN849PGRkGzBQnexQ61XwW8iOpXWqbzxMiNJiqQn0OnqsYMcSILHPkB0l+psAkFDmieWyNp5dMMyGJwigN/raklvyg34MGDVLnZKbUatpATK37559/VBqZdr3BczeFjvlwg1GnfFDB6BZj8oNY8VqF30PTmxRzIsWa7gpx4rz4PTbuw/RzU1F03mTziTfH5oMh7XMex98lpsOZ/j4l1id/X/nbymsYpvUmpc+i6S9pvz30n/PQ/DDnH+fL9SSRy32WEPlBIp66RTQ+AEjKF22vaXMgGefj4xNP80nzmX7yHEHinevFNdLSKbU50AdW5eN8tDXnONwP9I1RTbwu1cSv+RnXj9d+jHo03aMci+c6U7LaeH8xlcuYyDY+hjhrPiZXz4p9Uyyd1wksZ889zPN9QgL7Cf3CEC/uCY7HyFMex9RyS9fPeD7sj/jStPmYwyixXz9z5Ic5XI2/A8Saa0IzXmNz4xn3yageSwiJhL5nCX0vuW78DhObhIgdHsM2fBDDayymGmpRd8Z7l/uZOLO98feTc2Q7Ekf0iSlwbJdYEYmE/EzuWImtYWLfKXPHJfX7aZszpj57FfJDh+vGi3je8PCEwi+4sTGffunSpWBKDG+yqlWrlqZh3cxj5hNZ/mgYX3yYg5knWJ6E+OTK19dXHZeYIKOjkR+M+CD5oZmXuxfK5CyDCs5ZsO/KFvj/J4ZXM+IZ6tcZi57lnqfA6HDrJttlEg2MWGKYuangJ0un8ikkI0KM9Rq4l0i4kcDgZwxZ1058/IyECaOK+J3ghT5TJTRijo7xhoTkCSOVKlWqFOsrn8RRG4LfN+19+sf+SIyYi94wnaxWdYQXFEmVyOUTZpIjjBJJLrmSbHCT0TAx8sM0gkvrjhe2JIQS0uvhDSO1VEhWaBeZvFgkFlyn5ESOmbqtRZJwXK4DL+xp3DP035gY4/taNR9ehJO0slehU22eQn4kY6PaoIkp+cEbuv+zdy9gu5Zj3sCv+YiMVJOhiDQ02muvor1orygJERmJSRqbwjSOmIxQJJ9qREkmPm1I+xSRiXaUmvTZTxH10YQ0aIzv+N1rzuVed/fued7ned7nedd1Hcc61lrve9/X5rw293X+r//5vwBlQLuqjkUdUMLxwMxs0q1SZWM3nMxhwq6MZeEpQmvMHaBq2bH0O8w4Y8hBQ5/EMReOY20DkAI7iBYTaC07NN/4xjeKdcn6bG1Srs0+jSKgsHXL7Upu4eKkY6haVwGjUptIsVBd68QFF1zwoDwAMpwydfKcgxRADec4BKmFrJjXV155ZaGtwi5C4Kw1fkYDDXNHyGHoQwFh2QsbLGyob3xDOD7eMQaEbRBUb9JV8ayTf8+xufBL4X2AMvs1bNam+gFyXeke3x6sRY7wRhttVIAcGDnWLXYHqLzzne8sWI9bbrllY9dGG9hGGy6//PLij8Mlzrp+0B59C4C2bnJ8OfbGLzBDX4RdAAXWcXYBeIXz6Xl2BqzLS90cPADSjO2bb765GIdCUoUVAaa8b72++OKLizoIhwnAxxjyrcW4FBbpPSCH/aw2scXRRx9d9CH7ABr1rdAvNm77HttrYgwYj+ogxMg4IWYuD31nT20Oy1vbhZUDpNRHGfqZTgnQRHvMlZ122mmo/hOC1dQeBwPGPCd4q622KnSIXMlunjUdeoZukX6zhzBH7anZqs2uGLPsABikc+SdU045pdhPhe5R3UCzFhizxqK9mL4UvkSrzGEmewKLMMfMG+uL8eL2NzYEejXNM35AeV5ilGN9+JmkbcZF6CzxIewL6cSZ8+xqnbDPs+eIsWs+WZvU0+/tHeLAi+/CDgAWwAkAWxvbGHrV9aM8T9rKaluT2+ZUG0hnf6vPzJ/QizOejR0XYGDY1jER+3wfFtozGfyYwR61iFnYDG6bAcilSRZhI5BPg9yHQGzyrAiP9emKhQZ+aPNmn9ws/fYPiwQ7d/2rXdPd99+dnvDDf02f+/OHLzbJQSttlF63xyf6mGimn7FJPf/884tNkQ8RZ9kGKJKPlQ80Z6R8banf+7hB7G2qbFhscokNSk4CbM5samx6fCBs9m0kIkWoya677roE24KjYlMsfxs0G1WbUB/aQeZW0K6dWsStL02dhYWirj5ifcRaR9XpIaBqM2TTyVYEQm0wIjytyuCKsjlNNjRVp8+mRD8SFKymeLYPc6yujd6zWbEmchhs6IFYNt51J1CcE/Uv3/oyKtuNOp8Mfozaov3yC0CDw2jc28Rbd4zvUYEf/WpS/1SEu2AicEzUqwp+mA9YlNbBQQTP4/AEOAtUkbC4zDFtt76ayxxRoCVHXDgDsBHbjqPLUQvWi7paK+1XODkhctwmUlwFlCIP8yHACfmZ75x29aiGSXrH98G3wzrKWWwTYC8zVjAX6JwAYDiA7MyenGxOZayDdb3DMcbecALLobaOW78dBLFbhHHW1a8JcPYd1EaOZIg463NABkewib3mGYBJrHXxfeP4sZ1DggceeGAxiFGnb1UXxlRlFYQweRxUeIcD6hCufFhQHaPsF2UCRHxb3RRk7+rbGiGJTuA5zb7LwPV4xzc9+oe4sDb55rfdjga4V0/AIHDJ/hkYIn/Orn87ODTe7TV96+lmsJU+A5q4WCDKAG7dcccdRf8M23+cfGO12h7hWQB8ZRu/+tE3ucxAbVpHqn3Ux67BtlUXdgYGAXbK+69yeQ469TMQwXog6Xvgl3EHDLGfA1IA0xw6Acz0r/4OPaG2eVYdf00abBFqqN5xqGFvYJ9o/gFA2JBdHHxU15EI1VU/c8JeEXBXDXNssnfTPGkrq+0b0GdONb1vLhg71gs36km+X8aSftLWYQD3uXyzpvHdDH5MY6901MkH1oIodt1mPzYnPtI+sBw6DosJyYmpnoDOYJMXV3mhgR8n3nhiOummk9KeT9kz7bnGnmmzVTZL6cZ/Selzr0kHrr1Zuu63d6fVV1g9Hb9dKRxmljtwTHX3kbXhdjrj9MoGwebLJhYYUr3JpWnzyDkWshUb5nJ1nf7Z3NsMDEI7LucBmbfpKjNO6kziJCJuRZmVD5X6OrFw4jns6cKgzLGwXdxQxbZttFtrJweOIzftds3gx5gWi45sq8430NJ64NvaB/xwyuakvwoCVm+mUo043R9kvkS4C4DPKWAd+DEKy2FzsEUICHO0OSr+T6+kzI6L8jyP+VH+fdkR46R0iRQ35QFEDT2ScDT1SYjScowkh0ChNRZaP+UQpTpGTtl5iX2U9tV9B9psW3Xmy8921a/JefYt0G4OeTB9OegOtnzj6pgoAcIYH9oQwuBOsNkGSI1tgTlTFhpVltDEYHX0AT8APcpjY98AIVIcaKf9Ef7YNEar9lJ+OPnl0FNt4Jz7njvoqwJbof/ETtWQy3IfBPsS42KvvfYqmEtYAsE29nv7Ze0HNAEAffeFSsbhon03oMXBClZUaNMN23+AgKb2AIzs5SU2pHUxDPjRx64OTWl1ddkw7AkUfs5znlMcVAHUJCwIAFGAUMHOdBCLpQQsicsNArBsm2d9wQ91wYJzcFZmyrKVusSlC8ZR2zqiv/WtOQFsA9gALrv2Ck3zpGvNalpL+syppnfr5kJcIKA+cfvPKL4Rs5xHBj9msPcgxJBxJy4WTgitkwlon42AEwcfAI6IzQqkeqGkhQR+3HbPbekF578g7b/2/umIpx+xqIt+dFVKH98tpQ1fnNJeJxdX2haASE61FrDpMsadOqKe2kRwJJzIBE3d6aeEbRGCvE3ifj7IgEU0zkFYHaPsHgAAEAdd3MYsp6XTAhn8mJ9+rwtlsblG5Y/QqrKzX2Y6+Hnc7MRx4QhUE2YS2re8OBplfYSuFkcoA2cs6gKw5VxwjrEW+sTp15WDJg7UrTrTTsqBORHqx5Fo0hfpcpYdxnCw2kSKu/LgZFfBD04WZhnn3t6HY4/h5bmyI6+vusAP7BQOEIbHoMKj4czTIdLHkfrUr8l55rBhHQIqyiEdHPaqXkGUF3lxBOMmrPgdQMR4FppUtYU+FtoxCPjhG8zWDgaMd99fJ8x+Nij4oa36v+rg+7kwEGPPfPGdD7aIdvUFP+JZAAabCqNwG6LQDQyaYGd6TgiH2wrL16HrX4wqf4QpSfYegJBh+w/ToE975gJ+9LErho09k7XEAUZXUh/sgjIoF+8EG93/tc9ehj8ChImDH0BJ1zzrC340gWt+rm/1N8CryoipW0eMCSHNxluID+uftnCTYdasNvv2mVNN7zfNBW03bq2/1TWhLUSzaxzM6u8z+DGDPWdw33TTTQXYIUHb0cx8aNBAA7nN4Md0dy7g41e//1U6e4+z06NuuzClx66zCPhYcbWUDv7X6a78jNUO4yK0QCD5TpcwAIJSWm6OD9lFF11UUDUHOZEdhUlskp2wig2vXpE5ivxzHrNjgQx+zE9ftd32Uq1R3bOhLeP0ru7Wsthwiw0f9DaGELTzd6RRgR8cBayHOGmO/O03AMgcQf8GDFeZH8JfOAcAiOpVt2WHg226RIqHcSTiRJ8WRNDeo1zAjXWVQGuAH07shT4IbbLWlssEKqGGA57LzI8mIeXymGi6patP/TAWHV7ZxwFd9IcxImShLmQkbF7nlDWFB4TWDFFYp9tV5ofvIuZGX/ADC0NYEx2uCBUJ58t4EXKFrWK8RBuEIcSV9WxXdvzlATQpM1oi7IkNy8yPYcAPAB/wLMJh1RsbQXsjlAV4qU7GMcYMRoGEASLsyfMBlADbjCshXcb2MP03CfCjj10xP2Ke9zn4MWeEVWB+lNk2GGNSCPI6iMI4wL4VehK3tMQtb23zrAv8oMdhfpizgBSgRTnsyXgGuJSZH+VbcKrgx+mnn16EW2GnhEi7MB7jrknrR1uHWbOavm7BMOqaU0170zrwI24tFKKVmR+LLJ/Bj/nZX82p1GB+WKCJADmZAYY4DbIABOKew17mZOaxvnzGrWek91733nTqTqemzVbeJKUTNkjpgd+mtNxjU3r5RSktu8JYy1/aMvdBcUIj2dzHiY7TgGry0bNJ8hGxAeqrAj8Km9okijO1wZpkuaOoe85jtBbI4Mdo7dk3t7mCH8qxdjj9JvKJoVmey5wl3+l11llnCb0FDpTk+UFuTKg79WwSJW6zgXychnMEyzoS9heYHtZMGglO92kBcJTQwTnaHBon5E5z28APziQ9kTaR4mEcCfnFCa9T6wj7IIiIBYJNhwXhwMj+yLrP8af14JlqmZxvv3eoBICQOHFi58MZrrNl3NJF5LTM/OhTP/s3IcuE34EfwSjA9mDzffbZZ7GIN0ec4w28AVjVJX1J84AuRoQaCB0h4gnccRqPPRLXMUeYpZ8F+MFh1Z/swK5xZbsyPQOAAWYJD8CsNB4iHMK4wUhWR8CF8cIOxoDb07TV+2XwgyPrAA9gJaRC4qz6mflU1vwYBvwwxgE/ABtz0th1Cq5Pw2mONmJolYXJOcpCzfRNhHwZNxxrcxc4Nkz/YUmMm/nRx660IjA/HL70YX4YLw6PaHtgqrKn8FOgorEMQOHAs6H+NCeNY8yDONjpmmfVeRlAGKDG+DPWaLVg5cnb3i40LcwR89tcL2t+tIEfwM4AP41lfS4PAMikwI8IB+qaU0DbuhTgh/DL0PwQKmmeAq7NoZwy+DGTY8ACYGPs42Wgo1iKuUMpRXn1USDOlQVPp7N777zvzrTP+fukTVfeNJ2wwwkpXXZkSlefkNL/emhKB12Z0ip/umlkOlswu7UqX+vX96rA2W1trvksWyCDH5PtvRD7RXumV0ATgEPE0a+KKNp827hzJuNZz9lYRjhKiHy6YYLon5ASG2+nsG4D4YTZVAM6bNQ5HhLnI3QE2iwQdeAA0GmwuXWiLVyjSZS4C/zg4HMmgDYcZu3jMB5xxBGLQ/CcHnJ0hdjYd6BMCznkKBD4A+AKJVAPwqb+b0MP8AEIOPlvEinmmHfloS/c0sHpdCMHQEO7MfWERHCUOU2cLSfBQA+Otxss0PSxAL2nnwAKHHRAQ9Sbs0/ombA2EImjxknmQOqjJoFR/RECoyEUHePBWOAgttWPc6Vd6qgvjRXOivHh5DxuFvGckAuaBBgsTSluOON8hi6K/gRG0K2iF8dR5UTJi93ZAjMywA8OLgDFmAAQWJMwI4Bc+tLPvCPUGmjHkTd/gB0YDeYEZzSAFSEPbICBQ0zYODB/ADzADX0pb2Hd2ARYI0IW3PAjTIcAaWiCeEf/GYfo/FgZ/g/sahKlNZYxAdTbmDV3zL3qIYd6GSdlYXLjWx0BP2wIJPKcfwdTYtD+c3jZ1R43vgjHYQfz3Dyiq1MXEuuE33PqZc5hQQGRzBngRpNd6ZyxjbXHGOdTsGPXHsm4BgbRZ6HpgYnhRhrjH+hmDgEkjCd2BlBgFpmj+pOD3zTPhFFV56U2G8PWU3mYk8L6MYzMP6CWss15fcG+ACuHX1gd5bWobh3hT7GxvM0tttQ2dW3S/aiuH/rGmthVVpN9w7/rmlNNN/4E+GHuGK/munluHTMe2m7TnOwXd35Ly8yP+bX/nEr3Qa7eIx+n1j5SJrDrjbrEeuZUiQm/PAuaH++65l3pwh9cmDZeeeP0D5v/Q1r5kSsvYSVX2377nm+ny/a+LD3q+19M6f+Urq/d9xMprbPXhK2ai8sWyBaYNgtk8GPaemS4+vhO25ByxgEgnO5p3IBytoEunHuOhKtOOXrqXMdCAxZxcJt0J7qs1VekuCuf8u/r9kTV99VbEmbSlaKOdED6PN+VX5/6cWCBBUCC6jgJm9f9rqnsCJVqakO5H50Wl0/GI89yve05OZNlbZmuMuRjb8oB5lD3YTbNdXzV2SNCMvzOfMT6qasLRxn4FzfORP3ZAXPFu9pc1w+j7r+uMTXo78dh1z7juq2eg86zeL5u7VGX8i2Yg9gnQsmsa8PmMUh5bc/2mVN175fDXgCMc1mjR9WWacwngx/T2CsddfIREfpiQ9JEeZzBZvWq8rSDH3f8+o6067m7Lm4LsdL4c8H3L0iX/OiS9JsHfpOO3OLI9MI/PjKlc16Z0jKPSGnz16S0whMWvbfhS3rZIj80OQvYMNi0dZ2EjLJGNsDiOnP4yyitOjt5ZfBjdvoq1zRbYCFYoCoIuRDa1KcNWB0YMsKVhB3RzROK0sTy6ZNnfiZbYD4sMIj473zUb1rKzODHtPTEAPVAx0N9Q50VaxjXmA2Qxcw+Ou3gxzfv/mY64JIDilMO6YmPemICiFTTW1faJL34hnNTWn2rlPb7VNb4qBmREaLSNlgBA8PebtB3EqAYo0+jdw6zGYoTL6cVkar1dlrkNCmSEyknr6iT7pwfpty+7Vvoz1Vtq71lNfpq/zhtHeRkdVz2y+DHuCyb880WyAGGOQQAACAASURBVBYoWwCT48YbbyzCV4QqCfcQmmKdXBqSw0ThEUI+6CNst912tVc5Lw22yG2cXQvwDYn1C8US6iIMrHxl9Oy2bPQ1z+DH6G069hwNcNd7iqWsKv6KPxPDuVCvyJxm8MPVtUJaHvWwR6U9n7JnEe6y8+o7p0cu88h0w103pNd84eD0n3/4bTE+Tv3pXWmztZ5fXGeb04MtwCEVN+zaPQu52OdyHK/YX6rV4rht2IAF40hiSlGBxebHFW1ADPHRYmhRZtEjbZyq12BGfWwsxa+KldYO8dyE0YCXEbepPWKR0W3FTu+8887FRwvo4tYmca1NMZ7jaHfkiXopjpfYoQ0xCnxXwlhxpTD6NBDBBlqbg17MpmLjxZGj14tJ3n777ReH54lv5vgThgQSeUascAgPdpVf/T3bXnfddcU4ES9MGJGmAe0BSf+I0RUPbe0UT4zuPOmbfqr1zuDHoD2dn88WyBYYxgJ1APCw4UzDlD8N7wjJocNj79wkJjkN9cx1yBZoskCE/MTvm8K6sgWz4OlMjgEfKkre6E0cwnLMItEiYj/lq6dmspENlZ5W8COAj8cv9/h02k6npUf95Bsp/dW2S7TiojOek67+1XfTs39zf9r2Oe/P4S09BiZ1ePTT888/vxjX5cSRJRbmesNxsJ+AHEcddVQh6kdAWDL3AAFuDwjFeCJ9hLkIDBPeakpOl4jEARDqrrikrE+oj7p46PTYkAFM3KRAHGyS6corryxAG6r3rrPTF11X4IWwH2EtInrEw4C0rjl81rOeVZyqAXL8n2I+UTZtc7sNEIR9XYMo3prInQT8OPLII4s/wwIg8iECZyxVr+bzO+wQQoP7779/IZg2DSmDH9PQC7kO2QLZAtkC2QLZAtkCC8kCmfkxg70ZMV2ut61LTjEz+DG6jiVgetEPLkobrbxRrYDpg4CPhz0qpdN2Tmnvj6V0/y9S+vpJKX37vJR+t0horUjP/VBKGy+6Pz6negs4kRdqIuwEqEe5u5zMAxQ/Du04EuaJ8sX/us5NAgRQznd1GxVzKe6K58Rz+psSxx7ogbFC4ZwqeiS/c0MDdfzyz/1e27W1rDw/jvY25Vl3lWbds/rL9YsYG3F9IpbaueeeW9jFLQIAIwBI+a55zBpUa0rzQAjgD6AjrtvDPtF2bJi5rGuuqaR4DmSp2tLv1HO+GDZ19szgxyRHeS4rWyBbIFsgWyBbIFtgabBABj9msJc5QijcnAa08rID5W56J6pzcRKm2STzwfzY/MzN0/0P3F+YZZsnbJPW+8v1ChHTc797brri9ivS7//w+/Sk5Z+UztjljCLkJX3zkymd99qUll0xpd/em9Kyy6f0hM0W3eKyUilsYNVNFomd5lRrgbjv3FV2xxxzTCE2CpAQ2uUKL4wA1y5iZowjYQrQ3SACFyEnmBliocsAI6ohAMaVYuVn6+qk/q5Nw4bwTjA8sEI4/0CVqr4HhovrBoXFVAGgcbS7mmdf8CO0iISoYLhUU/Rn+SrFAHcwQTBLtM+1g5g8wlMwabBsXBPpau+ucD7giT6TMGzKArXAGeDLZZddVojblRkerlskdIedMi0pgx/T0hO5HtkC2QLZAtkC2QLZAgvFAhn8mMGeFBPvLnROYVUHgAPCeYp49hlsXmuVJw1+YHW84pJXpPseWMTaePQjHp1+8Z+/eFAdj37m0WnPNfZM6Z7vp/ThzVP6w+8XPbPlISlte0QWNB1iIHL6CTbRwOBQCwHhJM+VAdCnKpxoDjddjrIjDwgQHuH+92AmBPgh37pwlnJ58SwHXchOMEqwDqQ65ghmiXAMbAV30zelOmHVpmcHEYrtC34ApbAq9BHxViAH1o5779mRNgqtE2tW2U7y174AlIT0HXDAAQUAcuihhxZgBsCoq+2XXnppoSUC4HBlHZ0WIUNbbrnlYjMAr3bZZZeifACaBJRRZ8Ky1pdpSRn8mP+eMF+tO3Rq1llnnXkVgOxTl6pIdIj32jOYf5H8PDQdqnHiIQaMcfXd7363mJeSuU2n5/rrr0/bbLPNSDWI4lpHf0ttsepxzWU8q76AzXL75DFX4eK5tj/aBKSXhPL1Sb49v/zlL4sxB6Ct28vFWn/PPfcUz66//voj7Y8+9czPjM4C5qC529bnoyst59RmAfNWuO61115b7Fs233zzqbyaPPfi3CyQwY+52W/e3iYq+OlPf7oQPuUgouCjknMSuk5H563SIyh4kuBHhLM88N8PpA0es0Fa99HrpoOedlAhYOpWl0O/eGi693f3Fq365K6fTBv85JaULjiMMERKT3lWSiv9j3bAzseMoOVLXxaYALQgOKa0JnyQLrzwwkK7Ya4K1hxuAqVNJ/02lNgZQlkivEUP1AEBg4Af8gB07L333gUDQd7eFyairABDyr0doMGOO+6YXvjCFzYOBJtsawJHpysBIKwVfezYF/wIEEOfAReAsDYQhx9+eBHSY/Ov79TxzDPPLFgdEdqExRbgh4092wAjaI4873nPK5TLn/zkJzc2CxtOOBJgKvpUfS6//PKCURNsGkAH0GO55ZYrwpk4TgARYTdAmmlKGfyY/95wmODGpTPOOKOX5s04a9ynLkLKLrnkkgIo3WuvvQrQmFaQtQFogZmGoQZQBmAY//IlUBxiy9YmIIcQNsKPgEnrBXDRXLJmdIG8g9rBmmV9NxcBli9/+cuXmLfl/GL9JKIMJN1ggw2S/RCxSoxYbRWuuOqqq6aNNtpoKOFiAMtc269NV199dbEmYeKqk2QttPawOeeqmgg007jC9hMeWcfiLd/OAiiK/ujKe9B+yc9PxgLmIO2wtj6fTE3GXwpwzwHFNddckzAuida3pUmO6QjdtU8gem79JDrfdvAyfovlEsZhgQx+jMOqY86Ts4QCbhNDANDHnoNhA8CJsomfizDgmKs/p+wnBX4E8PHH9MdCwHStldZ6UL0v/uHF6c7rTkxrPu1laasbP5vSbRektNZui25wWfZP4UhzavBS+nKd3gcGBDFMm+O4ZUXYCO0bJ/2SG1k42ZyAu+66q/jZeuut96DTM47xYx/72CWAjbKpQ8fDhrW8+RwF+BHCp06SzVe3uWA7uGUkwmDKdQlwZeutty4c/EmnvuAHsGq//fYrwI0AacKOQoVs7AA59Dz0ieu6OQfCW770pS8V4McznvGMwslkE9ofwC4MDiwQTBkhfXVJSBCHArgSIIkbXpSlPmusscbi1zyjX4ELRHSPP/74gnEzLUKnUdEMfkx6pNeX51YnY5Hj3yX4O+4a96lLdX2JW4uCzQZkqGooyZfAsc2+NQgIQcRZm+O6U6CkAxbCzKMGP8JuynXrknBGoWlV/SNrofUCAEK/JwAF78c66fRc++ZyY8eo2h91AsREXT//+c+nz372s8X/mwBdwtHWR4LbbSHMwCy3akV/9Ml73GN0acwfSxXoaB/elZqeDS0/37FRhq0PUreuuo/i9/Z2QA/1AtLGPKWnJmyfb1O+xGGSYzpCdx3G2BvYh2D4zvfNb6Owe85jSQtk8GMGR4TNh+snnUw7sSyLPn7lK19JNj9tJ8Qz2OTFVZ4E+NEH+Cgq9KOvpvTxXVN66MMX/dnubSlt8dpZNu/U1D30IZwyHnfccYXzayPpA0nLwe+xAQAhdG8wCZzU+dvH6sYbbyxOMjm/dZvgYcEPH2InoZgJcRowKPOjLHwqfMaJj7ycNNSlWQE/6vRQAvwAxsYGHa2Uc0NkVF/GbTn6DvUXIASQiBAUm3s6IByF0H6p2okTAECyeSqHrpTp/fFOWfjU6bGxYMM1bRucDH5Mx3LEKRF+5Zan+QY/+tSlSdsGE4Fzph3BOgsLW4fM0ViDzAlMj2BHxXMcFo4LgKLsoIyqp6whQEv7GIBpWRdJGTST1F3dymyKUYMfo2p/HfjRx1ZN4HvdulcGP/rknZ8ZvQWAcSGQ3pV707PjAj8GqVtX3cf5eyxRDDvf/3GsLX3qPq4+6FN2fmayFsjgx2TtPZLSbBCcajutrN548YUvfCGJA83gx+CmPvb6Y9N53zsv/eaB36RlHrJMOn3n02sZH0XOv/1lSh/eLKVfL4rnTS8+K6Wn7jR4ofmNWgtU9T6qD6EiYhE4/ZPQlDnGt99+e0HtxhJwcubETQKWhHPt/7fcckvxcwwEiX6O62w5yxLNCg63kLLnPve5i4uPenEA4nQmgBrhFn1vngFg7rHHHkVIB/AGK6IqdBqFRtiL58t1qdpE2+VDILQrCftwRXCfOPS+zI84NXnta1+7mKESm3gsF/3DvhhqTpP9Oxg+wVrj8GOBVE+WrWvnnHNO44lzUx0xguib+BMpTsCxTjhYNECmSeg06pnBj65RPL7fGyPWAOMGs7IO/ODY+v6av9aZENcNrQe1M86NQcBDk45Fm0ivPPrUpWqJK664olhbaOCEjhDQz9ro4MQ11CHOrB2u6RauFsAhkPfggw8uwMTdd9998boInDRvzJfQG+uq/yC9ZG+DucFmGFtlXSSgMdaWMJdg5I2L+TFI+3173HB17733Fgwza2ukKvhR1mUKbZV4NrRM4nsGmK0yD6u2LDM/HBDQp5FPWbdFCGeMxQceeKD4btaNRXWzd6QnB2jGLA4moj4GsshLmIK54WCiylQst0EdPLfMMssstklTGeX3ll9++QIEL7cj2h2aNuovGSehXRNzpU7wWrn6R9uwQ/1fOXFhQLkPAZzhfJfnXrTH/C6XiWVqr7D99tsvwUSqG/dtz5Yd74033rjoJ4B8eTzJs62fqmU2ldfVT37PjsaTvVH5YoXq+tY0pppsznblMRlrrL2Tcsrf/q75Ujfvqu/Efq7OllV7VcGPclv1Q+gKGTsx9pvmf7UeoUsU9WhrW9Oa2besrjazP1aLMGvh37HvHWStnvVnM/gxgz2I2eHkhSCjj0EwP3ycOD9OMef7hGpcZh0n82Pzf9k83f9fi0ThDlzvwPR3m5SuUP3dr1J6+PKLmvWzb6V0+nNT+s97UlrhCSmt8MSUHrFiSi/6P+Nq9lKXL2dWGEiZYRFGAFwY/xghZY0MgCDatr9RtonANaUu5kc45TZ48ozEST/kkEMKpkb83AeTjgS2gvj6Piny4Zxw6tuuyEWBFsomThYVc9KpCVgAbKiTUBT182G2/tAL8LfNAYcrxFoJJgppAY5cfPHFxSlz1XZOz9Da2VJYUiROjxQipVUbRN8Dq4QGKdvGDRtIeeW8vBvOIR0VeU+T0Gm0LYMfkx7pi0BU4x04CfDANDM+MCzNVd9Vz5xyyimJNgOdHk4VNgVn1boABOS0i1UPnR7OJCo18TyMTRtgm982kd4+dWmyUF3oi1AL5dLBKYe+mINCXrQlNvQAXaE+bOH6bWDHDjvskDhl4Rh21X+Y3gvwgxYGTSIAbayN2mSt3HfffQsR6nEyP/q0X/uIPOtnezFgAYCdY26d4tRVwQ9jRogeHRBroDaExpEwH1dtc0SML7of7N837MU3pZq3b+Wpp55aaMOxp5vRsO3sEX2/AOoS0OPtb397ASwBzZzAq6vbxziY5gDn1NpOqwSAZm2tntALQRUqhb0DDDDe7E+t+0CHpjJ8J9Tdumy8OdQA5rCTfxsD2ofF4GfGB4YnhpBwUAxPAHmd4LU2A/e0G9ANXNMWNmBbbfHNwSK1nxBq5JABQCh/+wzApnz8POqqvg4siHp733fQgYt612nNsGfbs+F4E3TXNsC8NUNewBVzs62fqocnbeUJc2vqJ2BVCIDrX2Gn9lLAUGO6z5iydjXZnI2VjfEZN7xhffiZZN9nDhmLQOPqmO6ad/wgY9Q48e1vsmV1fbJuC721pzE+tBkYA4SlvbPddtsVwJ+5aX33/7b531YP3wMAijLY2/i11rXN9WHLKo8f65HxbH/LNr4F/jiYosG2NKUMfsxob9sY++DGpt0kdSotFMDHok47YEabukS1xwl+7HTOTunO++4syjtpx5PSVqtu9aeyL31rSju+M6Wrjk3pynentMr6Ke11Ukqr1GsQLARbz0cbnFTY9NkY2gxwKGwqI9l4+BBxrquUaJtIHyXUbgt8OMF17egCP7wTTlA11EK9bAoJchIXjrhsbKtB5p2NnI1z+XSzrq7mtRM+z07yFicfW6Ek/rYpPfDAAwtqPF0PpwVCV4AeHDqxuzaIQAh2AULYvLCdTaFTZRsnTqWNtT5y+mBzZ8O40047FbbTh9Y2m04bPuuaTa0Nq5timtgx7OZmCvWweXYCa6NpA8thq6YQPt1tt90aAZX5GP/lMjP4MfkesNH1B3gagJmxCAixUQd+YJ3ZXHsmvr/ABGOaJpE1gXPBSbcB53BJEW7FMY6Q1TaRXutgV12aLFQNfXGFNGeVkCjHFMstQl+qIS+RZ4iqc8rNf8nmnCPMDn1EhuMmmb43rwT4Yf1gT85PnARzlpy+cmLZbZzgh7Z2td+apB8B8REuZE0DGll3rJN1YS/V02VtPuKIIxbbVdkxfqz5fcEPjmodbT/CEY1ZdrPGcvCA6r6TnC+hBgC+EIfmOBsrvrG+P073revWaO8Z5/qnLjzBeg3oBnr4BhC2JOzNGW4qA7hmnrGnecZhkzjF5pG5Js9gZDqRJ26rbr6Jvj1Nc0k9fa859KH95JtrHJmrvk1AjQDW2YvDD0jhqPv2At1i/ocei7r65ge7sToe6+Zm27PRd/JUZ8wq9TQ/fTM5y239VMdebCuvrp8AL1hPbBIHT+zh/9ai0NzqGlP2AYC8Opuzk/d938OmbaHD1THdZ9512bLpsKNu/gTb11wwpwHF9hgOV7rmf1M9+G7sSXQ6mL2rrbZaI3NoVG22pzWuY88ZdgfsNR0sTf4rPJkSM/gxGTuPpRQ0dxsxyDX6OhQfyjmIAzaWio0x03GBH3Q+XnD+C9JznvSc9LJ1X1bc7rI43X1rSidukdJyK6d0310pbfGaRfoeWdR0jD09eNYcdWg7x5yzYoPm4zIs+MFZ8ZGy+eY8lJOTDSwFtNgqLbRvzW3k1Jcj0TZnnXzYiFfBnr7lTPq5oMzaQAt3qW404mYGm26/j3CBcj0jpMCz1rQyBburPdhwNuuAkzY6p42JsVKm9HblPcnfZ/BjktZOBRhnM0tkE4gWc7K8UbcO2LRzuMqgaDgZQDzztG4THWwyIB3hUJvfJpFep4uc6ra6dLE7y6EvnElgK4fEST7A0Qbe6TcHuxzyUmd16xw7CMPgMHKSOdNtIsOYGpxdNrFP4cg6nGk7YQzwgyOr/mwJfOG0qqfbXTi+g4IfHH7rAvB0GIp3U/s5Edge5VuzOMscJn1sbdOGsuBpeWxwOnxjfAs48xHO0Vd7oCp42gR+AKndWhTOa/k9QDB7Ept+wxveUHS/cJLoa8CO8RJsCOxG15g3fbOqjq38MKjayjAO694LsCPmmzlUtaf82wSvhagC/nyvtQM7CygDuAkAwGGLvpCExmDF2D94lq3M2dC/ibnuYEabRg1+AAzihjnOKuDD34DALhtW525b3ers7X3zi93Zx/dXmBubl0N9vds2puSBIVtnc2XMBfzQ113zTqgiEKnJlk1iyHXzp2kuzqUe1oYQne6jCzSXsmL8WIt8uxxCGdMYSpK5gb0Y2nqT/erOX2kZ/Jg/24+lZBMJYlznUIylwAlnOi7wA/Dxq9//Kl2696UPbtHHnp3SHdcs+vk+H0tpvRdMuNW5uC4LYIzYjNtIOh30YeFc+MhwcKsJddNGs+36VBtmdHYbr/m4ZUWd6Xdok83hQr7Cuqt/l8bfZ/Bjsr3O6eEcYQOVtSTKG/VYC6qnvOFkCEtzaiye2ua7enODTacbjDjM1qgmkV7AIeeqrS5d4Ec59IUTh8nidLh864t2cuzKIS+sLhzHyXj5liQ/dxrsFF3dnUg31d8G2+k1ZxuNPYAl1++2raVl8CPYWej/Tv0BCvqnyaFru+1F+fRLsDICYGgbXX3br77Vm2X0Md0ifQxYbQM/gL+cSN+ostbBqMGP8im7dpfBD4doxqpnquGXwlbiynIAlnaFsKd2lbWUwp5sgg0Z15n7ebSnqQzf7DpnPPqUM8v55rApF1Aj9ClSl+A1Jx74Y/xiogBvMJhc/4ydVb4lLPIM3ZQqwDRu8KO8ZpTBD2tCWz9VtUG0owv8qPaTdwAfgEbXzAOBjAGsgDILqa6vqnYy5+psbt2aC/ihnK55p+zq+lu25aDgByAHc8lBTHnMjaIefcCPUbRZva29vlEBckZbzOOyjslkv7zzU1oGP+bH7mMrNeh8o7wqa2yVHSLjcYAfZ9x6Rnrvde9Np+50atpslUXo/+J08eEpXXNySv9rmZT+fKWUVtsypX0/MUTN8yvjsIAPtXhmtNg4dfWxRqH1wfKhxQJxejXMbR4oruKU0ZInfX008MUJqw/1Qg5lG8e4WAh5ZvBjsr3Yh/nBabKucKDLJ2VBhRfu0MT8CNBBuBhQ1rrlZDKo39Fap+6cNTH2c2F+ROgLB8RpPScvNJLixJu+A3C1etNUU1hg+bYZjmNT/W2mOWtYFkCXsA8gpE3fqAx+sAdAQPgPZ5cD5jrqYcAP9Ub3xuiJE8+20dWn/fQBOITlq7QjpARAME3Mjzbww1gDtLFxGfRzem8sCjM1PrCLtQ8AAuDTvio4xqb6kLNWBoUCzGsqw3yqc6hjTtJawLQK5kf12vc2wWsgIDALu8nBoD2D77k8MUOFpYX+SowJc1VyiDgo+KEu9gp1e/Dq2C0/Wwd4lR12tm/rpzpQr628un6KNcPhUGhhRb0cBGFtOTAy99vGlP4G8tbZvI7lUw17wWYX6sFZr9pFvbrmXTA/moCkQcGPOsHrUdWjD/gxirKMjxDkr4rKqgOmz0KOGqiu9xn8mOz+aiSlWQSh8D4+6N2R/JvglJi9DH6kdPuvbk9f/clX0yqPXKUANR71sEc9yP6//v2vE62PTVfeNJ2wwwlL/p62hz8bvjilvU4eSd/lTGbPAoSwUGCh5UTbJpU4LZyG0MuYVLm5nOmwQAY/Jt8PHFlhFmjGwRjjGNGbibAB316gJGc6bpNyosyxdviAoRUbdpo2ofmBncZ5IawodrxLpJfGRVdduiwUoS/CXdQvbmiJMASHCXWCv8FKsUku6+xoJ7CGIySMxMlwl8iw/Yr8hL0QhnSi3pQ4ZByvEJMGIhDqVEbUf1DwQ7gAardwPM59Vag5bFKuU5/2W5vpYmDCYKZIwhj9DFAzqOaHUKe4fYuGTJxcRwhEnc36hr20OarAIONMv5bHvb5mKywmc0FIGOfIzzBoACB14IeDB/UqMz+MgbYygPsRSlHW/DAHOJ7qZU8b+gjAjzLzo20u6RvjmIh2zFf9i/EibwwloCAQEGhnnAjPAgw6POkCP6qaDQ5igCpllkD0XduzXeCH0M8uG1bHSFt5df0UN9cBSyP0L4BS44H+F6FMmjRdbCIinnU2rwM/AjQEWugrZRLXZcc6zY+ueddly0HAD20FeFvzy30KnBlFPfqAH6MqC1OPXl55rcGoM8/M6bq1sOsbM6u/z+DHDPYcZ8xH3IYAVamcoK2opRn8SOkdX3tHuuLfr0j/8bv/SMdte1x6zuqLNijl9PovvT5d+7Nr02V7X7YIHPn2+SmtvUdKn3tNSjf+SwY+ZnB+5CpnCywEC2TwY/K9yPFx0s1RFwrCEcc8EDctPMHPnILrGxoaxBg5GL67b3zjG4tbKKTYfDsl5QhzXEKMHPMhdCfaRHr71EU4S1ty6m2DzsErCyKG/ogwnjotIc4h54gDQkuMU26T7OdOzSMEr0tkGHsAoMSpIphcJ5Cp/oCU008/vbB1nPiGDgmn1HW76s/OnGSONRYIYAA4wiHnnOkTp/b6RVnaSfgYy0b+HOY6oeaqDfu2n2NEm8V+S18LBXIrjjphTQCWhGsAmezXhPD4vxtY/N94IhgdYTKYMW70kI+2xu1Awp/KSRs9I3+2FQ4kbz8r580uxDoBd+wvHzos/h/vsYlxIC/OrbzUAUCGfWTcOuk3johHK4PGiTZWT4rVWX8D3QB9nNeou/HcVIa+0q/y1KfmjHlFB8Ved8sttyzAwhBrjL4P8W22aRqLwDvtoOnB3toFwDQnHGYAsZShTcrBOsC4wlIBZpZtZb5dcsklxfijo2Oc7b333oXziFmlzQAwAGfTWPd+9VmHluwWfWe8A+3YGhCmT6w/2t1mw7q1oK489a3rpxAcZ3frGaDSWgiEdLhKJ4jukZuj2saU+QD8qLM5LTUAUbwPRLGeWF+Mf+PMGgCwpUWBvVEe0/qgbd4Zq31sWQ0jDl2XKMs6D/yypgA+ACDGhP4OWYG51oPArDlnPMUaQdeoLoRprmUZP8BKYx+IFuGH7A7QKl8sMPkv7+RLzODH5G0+5xJtrEwEiu3VZCJBNReqPsAgYS/rn77oqtM/S3+WNl1l0/TB7T+4BPvjup9dlw689MB0+GaHp5eu89KU/vu/Uvrfm6b0sOUWXWfrNpcNXzLn/soZZAtkC2QLDGqBDH4MarHRPc+5RI8PloLQAP8uaxxw7NHyARnVeOnyySNxRY5D9f1ybdtEevvUpanlnBkn98J1qs4YZ1KqY7Nx4LSJ4+g09vvf/34RvkIHpE7noa7+nF2gkQ03ZwgI4bTdKf+0p2Hb39bHXW1mL2MOE4MYtH+z/yT128p1iPECxNHnxjBAIrQwutrT9Pu6MjxbDnvBNDG/ukSr68qojsUI32HXpvkqHyfw2jpsH5qn1ok+dR7k2bo2NtmwyeaDlhdrm3FY54h39X1fm1fziXb17YPo677Pd9V72N9Psh6jKGuu/TusnabpvQx+TFNv9KwLxN4pBpS0qmOQwY8/GXHXc3dNd/z6jvSIhz4i/ed//WcBfAA59l97//TT3/w0HfLFQ9LyD1s+nb3H2YteuvjNKV3zz4v+/dwPpbTxAT17JD+20C3gg2MToawXRgAAIABJREFUOsmNqI2U+V3nbCx0e+f2pYJdgHrtpGzSejPZ/nOzQF/ByrmVMr1vY1wINXG6HomDUtVWmN4W5JpN2gJNt49Muh65vGyBbIGFb4EMfsxgH0NHKVajrtkch4gZNI8QEHro0h72EqyOV6z3ivTaDV+b7vnPe9KJN56Yzvv+eelhD3lY+v0fFglaHf3Mo9Oea+yZ0g2npXT+6/80GrZ7a0r+5DRvFgA4oH62pUmoVDuxRBVEjS3Hv/c1jNNXd8Kbt5Gq9Y7T3fg9cSqnraihb37zm4cqt2/9FvpzVdtqb/n0sto/TvL7nN6N224Z/Bi3hceTv7DUiy66qKASCxkQ3lC+CnU8peZcswVm1wL0cGh9CIegCyPUSihOTtkC2QLZAuOwQAY/xmHVMecZp0riBOsSFfKlHfxourr2zvvuLAROpYf82UPSQU87KL32Z7en9PUTU1pl/ZR2+IdFYS/S8o9LaaWnjLk3c/Z1FuCQijO96qqrCidCDG057pmaOMFfiu3iU/tcXziMpcWeEi0k7hb0cCCGOGqhZ6jBqMBiiuuu1FWmU1DXxomD1g5xwQQU6QOEwJT2EHXD6BJrKxaUwwR0QVsX/zofYlQAVTHQBA4JoKG9dyWMFdcOo44DEQAN2hw0an0rztQzBOjQu212Qy+hnD8qstNj8ewEAIdJbHvdddcV40S51c21/rFmit0XMohRN+ztQMPUr+mdDH6M0pqTy8uYtSZEsjY1xf9Prla5pGyB6bVA9aBjrqE109vSXLNsgWyBabBABj+moRcGrANniKP0jne840FOX77qNqXzvndeOvJfj6y/ujal9L7r3pc+cesn0soPXzH98y//Kz3lp/+2iOWRmR4DjsTxP+40iCAfITz3k5cTR9Z4P/roo3tdXzhobYEcRx11VCHaFfo6HHdAwN13313MPwwODCwnVu6BdxVcUyI+SFwOgFC+aiyev+GGG4q4Z6rbISSHMQIwIdRGgX2S6corryxAGwJx6OrVKznr6kI8jkAhUUfXfhJrc0uAKzEx0tiPWBpxQmADJg1gia4Au1aZNYTLtB2jLQS6hrUBoThjqY56jx1ChG7//fcvROWmIWXwYxp6IdchWyBbIFsgWyBbIFtgIVkggx8z2JtOY52uEiKqqm07dXJCPEltgkmasEvwNK6uXfMv1kyn7XxafdXuuCZ954zd0mr/ndKyD102pf0+ldLqW0+yGbmsHhaIGwmEnVDfpzJeThhQ6OVxd3mPLAd6BPNEqAu18QgtiysiXW8YVxDG1YucdE5/U+L4Az0wVtwoQVE+kt9x8Kmpl3/u99qureWrKgdqyBwfVj7wogv8iDj/H//4x+m9731voVciBIBaOrtgslBUd4uD32NXeAcYIgnhK7NbUKGVi5Wh7XMFP2hnEFt09WHVln6nnvPFsKnrogx+zHHg5tezBbIFsgWyBbIFsgWyBSoWyODHjA4J4IdTUVe4iSnmiHGqXBW2UG960VVd4Addj5NuOimdtcdZaa2V1qrv3ePXS+ne2xf97oWfTGnt587oKFjY1Y4755/61KemY445pgD0ABJEfV2Fhy3g2kLMjHEkTAG6G//4j/+42CnHzBCCUQ4ti3vaXRVWfrauTupvjmJDlK+YxApxnRpQpcp+wHBxNzu2VxUAGke7q3n2BT8AHa7ke/WrX10wXOoS8Adg5Wq3NpaM9Y09XPUIkKB70gf8wODQZxKGTRkEBrRg62CduOqtzPBw/eRqq622xHWgk7BtWxkZ/JjvHsjlZwtkC2QLZAtkC2QLLDQLZPBjBnuUs/XWt761uJfZLQCcQHHxHAYnqu5zXqi3A7SBH/Q89jl/n7TDE3dIR2919IN79re/TOmjz0rp599J6S/+KqWV/+fkfb8zZ3AULPwqc/oBezQwONRCQDAB6GGMW9OGEy18gw5F2ZEHBAiP+MxnPpPWWmsRuBbgh3/XhbOUeyqe5aAL2QlGCdaBVMccwSwRjoGt4I77plQnrNr07CBCsX3BD6AUVoU+ouPhek2sHesRO7pGUF/6nXYAeTBpxHcDs8qaIJgxrtZkH1ofXeCHtl966aXp4x//eAFwKEs4jZChLbfccrEZgFe77LJL0U/KlIBs6qwM68u0pAx+TEtP5HpkCywMC9DWsE+kZbXOOussvsp5YbQut2IhWsC3HZv0+uuvLw42nva0pxX7B1pKl19+eXEYNcx1vOO0lf2ja5XNM4csXeK9gz4/zrovLXln8GMGe5o2ABFCp8ff+c53lqD+f+UrX0lOkYcVB5x2c7SBH0d+9ch0xR1XpMv2vqy41rZIP/xKSn+1TUo/+1ZKn35xSr+9N6W9Tk5prd2nvalLff2EWQiR4JiuueaahX7EhRdemDAy5np7AoeeQCkdirrkw2V+CWWJ8BbP1QEBg4Af8gB07L333gUDQd7eB1oqK8CQcp2IJxJI3XHHHVvnNRAUG6zrhhx5Cy/BQOljx77gh+eANPoMuADcuPbaawtgVkgPMAN7I8ROd9hhh6Kufo/RAhgBygh3IQ5LRNZmpw/4ISxI3oCp6FP1sTnCIAk2DaAD6GGzJJwJ8AIQsY4CaaYpZfBjmnpjNHUxD4w7Yr91Ar+jKWXJXOajzHG0g4MA2HTTHaYWseucBrOAtRXz7owzzugMYxws5/l/ej7G+XyUOQ5LT+vcsqc58sgjC/CAFpp9gp/ZA9orOHDxb0Ll05SIrNOpw9h1kNN1WFf3/LT2yTTZeS51yeDHXKw3T+/arN91113FKXFV9+ALX/hCuueee5Yq8OOiH16UPnXbp9KNd9+Y9nzKnkuyPj6+W0qrrJfSjWemtOJqKe11UkqrPG2eei4X29cCdXofGBAnnnhicZoft6wsu+yyydWkgyaOMWe8DGyU8wgdD5of5Q/XKMCPED518gb0IGD85S9/ubhlpKrho04Brmy99da9Qj8GtUXX833BD2DVfvvtVwAwAb6GHZ3OuLUnWDQ238GyKOePLQKsOOCAAwpwKm626mJ+CAniVNoIPfnJTy6a5IYXGyf1WWONNRY30zP6FbhARPf4448v1tJpETqNimbwo2tkzt7vP//5zxcaN8ZfjFNrHdAOIArkHXWqK3PUZUwiP3YCegBPseDG6fCMu08mYS9r4nrrrfcgx8v+8W//9m8XHPiR59bwo2qSc6tvLYXRvvzlLy+YvnEwEu8So7cGOAi2fxjnWtC3vtXniL8LAyaa3wV+eDf2OvYxnp/GPhnWFtP4XgY/prFXOurEeXJTAlo+GmOIPrpaEtIoJGYcm6hpMFUd8+NVl70qff2nXy+qd/Qzj057rrHnoqre9OmUPnvQon+vtdsixseyK0xDM3IdOiwQeh+YCccdd1xxmwsQQJgELQe/P/bYYwsgZJhQhWHBDxss7AasjQhBGZT5URY+FT7jthh5EQCtS7MCftTpoQT4IQzPmkXTRCqHBwVjhI6K/nWis8022xTP/eAHPyiYGk59hEBhavh9NdFaASCdfPLJS4wHwFj1nbLwqSt4lW/NJNA6TSmDH9PUG+Ori7XM5v6II45YsN/t8VlvPDnPep8Eo27fffddasCPupEw6/04ntE9/bkav3wZ33+HFXV7PPppgAXf/GkEP5oO0JqsXwU/pr+XZruGGfyY0f6zMQZ+xKKwwgorFCciHEI3GtSdIM9oU5eodhX8oPOx9+f3Tvc9cF/x3JFbHJleuOYLU6Lv8f61Uvr9bxa9v+NRKW31hoVggqWiDVW9j2qjzzvvvCQcxFjvk2yCiGwCC6Vbbrml+NvJmERU1XW2wSKhS+F0jMP93Of+SRA36uUEMtD8AGqEW/S9ecaJxR577FHccGLu+tBXhU6jXRH24vlyXartvv3224t8XMPblYR9uCJ47bXX7nq0NtSn7qUQPMXwCHHS2ABguRCtdapBm6N8WuPfmB1ookDbcthOX/CjiZ1C+wNYUgZMQs/l6quvLuKFaYA0hT91GmeMD2TwY4zGbckaOIk9aexhZ9DWGvR7CrC0mTW3MZgw1cqaPAA5YrzGOuo8rZqm25SE4GGHrbzyykVeMZbd+uZ3kvweeOCBYk0UC1/Wz6GV5KQ0yoym+5lY+nvvvbdgPS2//PKd7dQGz7ON+vi/9+Rdrot5p23lupRN3iZM7LlymzH02Kra3vKcjueFDbJRrOPaiCaPKQuAVXeAeh2AGvWbS5/0GbE0N2699dYi9K4qymzc6ENALNuFTY2jKsOx3H+YbaF7wE6o9r5FdZT7MvNj1VVXbeyncv7W5RhT5TrqF9/K6thqskOeW+0jxP7EXNffDnyMU479QplbfeaHZ2J/ZC9hT1O3/hp37373uwvgmF9QthG7WWM8E/pmxl48Y66YZ1Kfda9uzSzPifLvlSmZPw5XquzhJhtUwY+69a7cJnNOWZ6rOxRqWmOb1nBjbmlKGfyY4d7m7HAC6X9wYjhHRBgH3ajNtwl8TM8555x08803FzG9Fv2mVAY/brvntnTgpQemB/77gbTBYzZIf/0Xf12InW624lNT+vDmKf36zpTWf0FKq26yKLsNX5zSsivOd3Nz+T0swJkVBlJmWMRrgAssAowQjgktEJttyYbcXBDbbMMrATiqglNdzI8Iu7FRJrYaycb1kEMOKZga8XMfLewE4RObbrppj9alQnROPpweY7/tilz0SXoU5oYwjUmnJmABsKFOBMjUz8feRmXFFVdcvGHBsgixVmKoRMvc3uI0x+YhWDA33XRT+tCHPlRsRMqpb9iLvtYfwCrAizWQ0/f+97+/CLfhQJUTTRHAEx2VppOlSdu5Wl4GPybfA0CPt7/97WmDDTYoxofwLPHYWBm33XZbAd4RKjZWaduccsopBf2aPhCKtpvWzBfjy1zgHNqgC+My3oUiCHG5+OKLizXEN08/A2blwxkFRFh3rBGe9W+gp7l0+umnF/NHOdbBU089tbjxjX6PW68401hM5oL9gLqXywzA1p7B3LXGWlMALzbLtIXK102Xe8D81m5lAAyJ+XGwlSdcjV0AOaFNBDjSdjc2sQ+HvkuY2F7Aum5Tb96aw2zghJfzLyQOUy6Aonjeeu15Gj/+AFo5BcIK2YJNL7nkkmKut2kEyGcufdI1YoERdIzoO9EZwlgTmkeUWZsBwwFKb7TRRgUgf+WVV6arrrqqsH0cdtE6YGsHYL6Bxg+wxHfIdeLeYQ9hor6H8V1UP+CH9bppzHjG+HjXu95VMCsBSuxvDO66665JaLU+sc773gFyrNsf/OAHGwF8eea51Ty3zAtj2hjwvQTSWQ+23XbbAqBfCHOra26Ufx9sUNpIbbe8ATD4C8agtTDWBkAnJqi1xNzHNMWYN/fNwe22267QDLJ+Y47YYxnT1ixz0tyTlz2aZ81RIGrdnPCdkOIWOeuztUreDnS0ZZiwFwBzeb0rt8l3xXof3wVrvD++FW1rrHea1vA+dRykD6f92Qx+THsPLeD6WbiIP0JjbVh8oLtuywjwY7u/3S4d+a9HpjVXWjOdttNpfxI4xfig83Hvj7Kw6QyOHaCFDwbngOMLObe5i8QB8PHiWMRVsTa5Nn8cXX8DAG+88cbCUfDRqqNEdoEfyvOME4i4ZjfqoF7CN7AVOCER00nnYhDg0di3gS3f+lLXZdgmPsie7VINH2WX22DbQPibM3fggQcWp6d0PZyuumbYJppzY6PmgwyEYBcgBAeS7YAjHEUnMLHJk6+NO9CDgwnMKl/RzREDCmFn2ADYEPo4+7tJ2d2mPzaMTkLdNGOzvvHGGz/ILCF8uttuuy2+9WWUthtFXhn8GIUV++fB8eUsc0pDJBd4ANSw1mAHASQI9HIIASLWG5vo7bffvpj7NsDWBmsHsMMprvkiDxvpOmpzHbhonpxwwgkFw0KdIiTLumhTbaPrqugINQsnwXtADZv5CBeslik81rrKUeZYxC1MwMyPfOQjDwIgw4KYXTb2BKhDQ8faBQwxN4FDwiw4EcARKULMlBUC7U3CxDblrqAG5mgjwNLaAwDg2JirVb0KtgMgxxoaIYI2+eyjP7BhOUj2G2wphK6LJj+XPmkacWFndrTmAQ84U8ZbiC9H/TlqYQN2pR0AyACYAZ3Y0poZoZL2UNplvTPe6kIQo15dYwbgZL3mWMWNWN5xexZb6xen2cIU2UmoorkDwGn6/uW51T639B+QzvyKcFqXF/jGmi8LaW71WZH7gh/lvOq0bOybrHfhVwRz13pungAJAUz8Cs/YN8ZctEfwHQAIm7ttc8I67XsQhzrqFX1m39YHWKj7NjS1yd4oAODQFrEm2IO2ib/7dvk+Na3hffpmoTyTwY+F0pMz3I6+mgkn3nhi+sBnPpBWfsLK6ZeP/GUhbnrE049YBHxc/aGUHrdBSpe+bRHw8fKLsrDpDI+JQavuVJKjjQ3lg2czbMPoJLUu9QE/bNw56D6KVMbLSXliTjnpQmaGoQw65fFh5iS1gSYcHU5XgD2D2mbSz7ON002Oo3CXunhdGwunNcAczlMbDX3Q+qMOCwGoo4qX87JJAOIM03eD1mmY5zP4MYzVhn+HE8fReMYznpHe8IZFIZI2vRw9wByGgwSgBQRiTNg4A/rM3/JVzrGBrtamL/gRdeGAlkPp4n2OqN/FKf7ZZ59dgIxSdcNfLdOmWZvK7/SxWrDVrHvWVk4agDPCIeraFgw6wORHP/rRQny4SZjYOge81A5tqGOglJ0Ba7LQRGuH54MxCgR3cs5xB5Zi/u21115Ff+nHPgLZdeBH3z5ps6XvhT/aBmTgLHFyIwww9kIA/7BB1a7s5PsGeCvf1uV5zh07YwVhDAAoqo5X15jxDpYeoA2IJHHuOOcBwFTHWNf4yXOr3ULmCdCSBpi5RfMKaB9MyIU0t7rGit+HeHoX88OaCxi2/vYBP9p0NRx0Wf/NLaCiAx9zFLMD26lpTmA8EbG2n/NvDCxpUA2PQcAP62l8YyK0GKCt/m3i78K1rY9Na3ifvlkoz2TwY6H05Ay3oy/48ZILX5K+9fNvFS3datWt0kk7nrSo1b/8cUofWCelhzwspWWW7QQ+bOIsmKN0uGbY/Aum6hH64G8nmOuvv35j22wOfaTixoW6B+P0lYPeRr0cpwHpdwBgOF5lZsQ4y8x5T4cFMvgx2X6IzSeHuhqG5ntRZhxhpzlpxy4DgEgAPUwogFoTg7Ev+NEU7hU/VzbnfpgNP/YDx7lJY6TN6k6ogSYYFa6cFe4Sp51Nm32OsivKlcnJbxImBpbawGN4AGfqUrm9sS4DNQKsincizh+rgkOpTNduA62wLZr0leL9OvCjb5+02Y/TonwMOsDMl770pYLhVgU/gPZhg6pd2ZMdqrdc+Ln82Bn43AZ+VG97KYMZGInYO+Wbs6JNoe3heQ47sKoP2zHPre61zD7YPPEHa1GyjwGELKS51W2JVDjnwrKAlk1AKOADu+3ggw8umFx910IMPCwzDOFyCnAXk8+eC5CBsYflZ641zQmHPYDB6ro/TvCjzGapgh9d4u/a2bSG9+mbhfJMBj8WSk/OcDv6gh+vveK16aofX1W09C1Pf0t6ydovWdTqM/dN6TuXpPt+/8d07/bvTT9dcdPi9Kjp9gaOr8mPnt+1CZphsy51VQdWQO1R+3wUQ/thLoZAKaQBgNJowzrJpD1olz7sC1nEeJI2naWyMvgx2d4K5xvzo+x8C6uz0Y4TPeAq0ANjKEIuAJMhpCufMvPDPPaNw5DgjKMmx3WGWlh2tDn0Ttc5xnQhdthhh8WME88GlZouRDA/2hxZZVY34W6souVQZX7UiQOXewAFn2OG/o254KTTushZAM7WbfbDJt7FSBDSgnJdBV6UbVPOkWHLssNTtn/ZwVlttdUWs2LKYFPYG6NCn8XNUb776u7ZCC1oGmFz6ZOmPOOKcyFBweJTjhAYugNsxZZ+1wZ+ACVQ6ctXeEe4E6exyvzAIBD6QwOkj5NI70MdMT/KrBH1k4Q36h+pCaSq2iDPrQcLb5dthGEgtMv4tCcluuuEniCxvYxQqeq6Matzq8+qHmFSGBfmRx2DF5vIfg/waUz2BT8OPfTQIqSw7kZMwB9w2HoGYKCJFKySpjmhH+wRJ8n8aAM/2sTfrUF0hZrW8D59s1CeyeDHQunJGW5HX/Djoh9elA7934emdR+7bjrviPMWtfiG01K64O9S+l8PSd/+9fLp1Fsekm7+7zU67/4mFCseW4xlk8DbDJt0qay60z0fBQi8DxwnIja+czGIjYe8fGTp0kwqcU6AL6GXMalycznTYYEMfky2HziQNCc45qjD1hEJy8HpGgDSBld4HXCCk+7fNpQ2zJyW2IBzQEP8GCjge+NWAt+cqhPDSbdeKVfoBgq1/zud5IiGELD6yZdTWtb8GBT8sKY4qcRYUY7NvW+wNgBcnHTWJe2goUTYOZwRG22hhmXwg8hpaH4IEcLmALaIse8SJiYyCAgAKgXYzD5CEInGVh0caz79J/oYcXOV0A/5cPSBRcIJMEG00Rouny7wYy590jRq6ZegzgOAfJciJEgfAxEwU4A/XeAHzQ8n0mL35Sf57vkZNhA7l/UGhP2wKbYQMKjLSQQ2ha6NE3C2c7oNQBECIMyTTaW+zI88t9rnlvVF3xsHEb6mn7B4yuDHrMwtAKt1THva2LVtK7y1wpgFUhjrEV7nHePRnowYadhL2Iq10NqB1RG6XjRqAhw1LzA/HCpVmR/yDYDSuwDuddddt6hiWeupbk6EKHZ5HSLEH2v9s5/97M6P2SBhL23gR9saa71gi6Y1vLOSC+iBDH4soM6cz6agw9p0+KB3pertG33BD/miXRIKI7i2xnL3pw9s8J10128flg67ac103389pFB2hghXKaHVOkHabchs9vre0NHVrvz7+bOATbb4UB8m9HT972SMsxBOTNTOh1NMOG2ISbM55s9CueRZs0AGPybfY9YGJ+scVbH3bqjwPQF2AEYAkr4d1hfgB8DABh9Fm2MoXIbTYoPpHRv26667rgAZrDkYH0546YT49nDC5cfhBaxikwhXcOLu9NezNtHyp7tgg688DAEsDCET6iScQ7gIZon/27yrv7yEfVTLxMTguHJk6TrQedhpp51aQQGbcw6a59WdXYA6HGV1j807Z4cTTreCwww0YpfQ2mgTJmZ/gtacJ+/ZG3D2OSxuYREGEO3l6NgHqIO+idBE+xAshwCJgB3a5hSZrUMnpG10DdsnbXlyoIBlgBz9zRHjxKgnB2/33XcvdJA4vHSSjBH9o5+j//bee++in71L8NQ4YW99jCVknAArjB00fcC9myt8A+XXZ8y87GUvKw6EjDOaIoRMATQcQawoTqFvq7TzzjsXDl6fkMw8t7ZoHB7AD3OGo27smivWIf82NmZtbmEmWevsyTbccMOhF3JzxpwHDAJsjUEAhfGH+VYGMT0bt82Z876fdDusm8a0MGg3PgE+rCfGsvmENRIpbp8zb8pC034PNK6bEwFARsgZtojvhjlpvsVtV+ZtUwoNj/I8B96W1zshldbp8vqu/dpkzTDPCU5rk/rXib8D6NvW8KE7agZfzODHDHbaNFbZhy3unO6qn9OHMoo7DPix4Vp/lU7Z5Nb0qIf+IR1201PT9+5bJDJkI2BD0QV+eNYzPioWicz+6Oq16fy9MeckzUfCBtemUriTkzsfOBsHjgcBqwiDMlZ9QOIWldz309m3S3utMvgxfyMgvmeYGOVvVd8aOT13IMCJIVrYpYtg083hthGvlhd1WWaZZRpvOupbr+pzIQ7sUKFLAyvCT9ikrm3lk0tCqESH2/JtEyYetM1h77KNIkxDm30nqvuOLpuNq0/US31CP6OrHm2/7+o/v5eabsjqKtveTEhSn/HRlVf8Ps+tB1sqQrXMrdhHlwW7F9rc6jtW4jlzxr5eGJADTmBe03pVHrPGrgPZPmtwuSzvNK37bXOiPLatRfoS4FAGWAZt+1yer66xXWv4XMqatXcz+DFrPbYA6zsI+HHAZiumJ2z9kvSup95Ue6uLUzfxqBBni4/FqGmTwfmFFKMQV2/zWIBmzk0qWcA4gco3iWllY2ULzLcFMvgx3z2Qyx/EAoMK/A2Sd342W2BptkCeW0tz7+e2j8MCGfwYh1VzngNZYBDw498OWSE9caVHpOX//KG1t7pwamkkiGdGE4Oeo95iBZSptyqIaoiajPnRFQM8UIPyw1NnAYh36LygYYqvRzHN4MfUdVWu0P9YIIMfeSjMigXQrC+66KKCpu97K8SifA3rrLQj1zNbYNoskOfWtPVIrs9CsEAGPxZCL85oG1DZxCyLd6OyLAEoxI9WY/GKX379xJQuecui1u5/bkpr7PiglgM/xNyJtwtBIzG2AXJEfJ4X77///vT6178+7bjjjkXcak4L1wJU8In1ifck1ifkyc8y+LFw+3zWW5bBj1nvwaWn/g4wfE8jDRpisvRYKrc0W2AwC+S5NZi98tPZAn0skMGPPlbKz8y/Be7/RUof3CCl3/1qUV02emlKe364Fvyoqt8HyCH8heBYxN8F42TrrbdeLJY2/w3NNRiHBQgFAj8ogRPny+DHOKyc8xylBTL4MUpr5ryyBbIFsgWyBbIFsgWyBVLK4EceBbNhgXtvL+pJSA2ldvH98iuutkT9665xC5DjZz/7WTrttNMKJXUpgx+z0fWjqCXtF9eQAcKEQL3vfe8rBAYpevdRqh9FHXIe2QKDWCCDH4NYKz+bLZAtkC2QLZAtkC2QLdBtgQx+dNsoPzFFFgBcuM/eVYJ1qQ78oLiMDfKXf/mXSzA/ghGyxx57FNdm5bTwLRBq125hoBbedcPBwrdIbuG0WiCDH9PaM7le2QLZAtkC2QLZAtkCs2qBDH7Mas8tpfXuA34QOiVo6d5rya0uBx10UDruuOPSM5/5zMWWc2+3Z9/xjnekTTbZZCm1aG52tkC2wDRaIIMxdGCcAAAgAElEQVQf09gruU6zZoG4BhfzU1p77bVnrQm5vjNggRhn/m5LD3/4w4e+ejjyjStV85iev4FBs9CV3z/60Y+K63cdrnYlbHOMY++ss846xU2Ug6ZRrGfD1H3Qek778xn8mPYeyvVbwgJ9wI+zzz67CG3ZeeedizvqP/KRjxQq9FtuuWX6sz/7s8X5AUUIXp500km9Fq7cFdkC2QLZApOyQAY/JmXpXM5CtsDvfve7dPXVV6f3vOc9xeHH4pDZSqM5BA5CrrnmmiI89olPfOLYzTIfZY69UUtpAcbZN7/5zfT5z38+vfvd7y5uEdxuu+0WW+Pb3/52Ma4222yz4iBu2WWXHdpS2Mxf//rXFx/oNY3poQtYwC/a73/4wx9On/zkJ5Ob/4ZNP//5z9P555+f/v7v/z6dddZZSxysNuXp5h7+yRlnnFEc0K655poDF993PWvLeJi6D1zRKX8hgx9T3kG5ektaoAv8iKf/+Mc/FggrlNR1t8Icqumf//mf029+85v0d3/3d0uAItnm2QLZAtkC822BDH7Mdw8sHeX/4Q9/KIABN6wNsxmfBSvZDwA2HvKQhzSCH+zAOXUownF99KMfPdKmyfeSSy5Jhx9++OJ8x13mSBuQM+tlAaHXW221VeFcv+QlL1ninf/7f/9v+tCHPlSAI8Oc+pczC806t9dl8KNX1xQPAac++9nPFjZ78pOf3P/Fmif1p5sigSllVnlbprfddlt63eteV9w8OOx6O4q+x3x/8YtfnI466qjedZ+Tsabs5Qx+TFmH5Oq0W6Av+NFlx7vvvju95S1vSW9961uz4GWXsfLvswWyBSZugQx+TNzkS2WB//Ef/5He+MY3piOOOGLozfgsGA7LU5ovR/Hcc88trlefr/JnoY8WQh3bwA9MZKyPgw8+eM7g2igc4IVg7/lswzDgh3cOPfTQdMIJJwy93o6i73/xi18U4Jz1qC9wM5+2HnXZGfwYtUVzfmO1wCMe8YiCqva1r31t6HKcAkFdney86EUvyqyPISx55ZVXpi9/+ctp2223XYLaOURW+ZU5WsCJpuS0Mqf5tcAo+yKDH5Pvy/vuuy+hFf/5n/95UThnxQltCCMLU/j+979f/O4pT3nK4mvTy+9hF6Cle2f55Zdf/H2xYSWyLebfdeuekXdcve67dM8996Qf/OAHxYnkSiuttPhd5f7kJz8pYsyFY3j3SU96UvH7pvciNlxdlfPAAw8U5Wub76ikrWjgrgAfhIYdmgORt/oss8wyS2gZqOv3vve99LjHPS6tssoqS7Av1Y1ewU9/+tO0+uqrF2GqZXYmW3ESsDadbIeNqm3SP9Ff2lT9fVnQOsAPBx7qK5VZoXXvsnv0JRv6t+fKYyJGKRDp1ltvLer7hCc8YQkxbSEPRNe33377JcCPtvr2tUFdv3bNnHL/GaPGr5+Vx6M8uuaDd3784x+ne++9N62xxhq1WhblZ2gjlOfEMGNevZRnnri2Xh7y1JdSuTwn6zHWoz3GpGeFnRgfj3nMY7rMNdDv68CPj370o2nrrbcunN0vfOELaf311y/mhNQ2bqLgmEva+9jHPraYD2UHuGlMd1V8FOuWMsr1066qkHzXfG9aK/SldeKuu+4q1gn9bt2Tf9ua2NTuYIRXx/oweSmjCfxo69My+GGtKK9f1Xo3jeUm8KNt7MfciLXPsy996Usz+NE1SfLvswWmwQI2e1tsscWcwA8xdyhfr3rVq/JtH0N2KvDDRu5LX/pSBj+GtOGoXtMPkr7IaX4tYH1CIx0FEJXBj8n2pU2h03khIAD2tdZaK33lK18pnJYjjzyycFqABAAuTvc73/nO9KY3vSmtt956RTiDPgdaPPvZzy5uDzvnnHMSivPRRx9dOPeXXXZZkfeKK66YNt1008JR5rR98IMfLDbAb3/724ur3J/3vOcVMeHist/2trcVzuXHPvaxIjzTu+j03/jGN9L73//+wgFqeu+HP/xhOvXUU9MFF1yQXvCCFxRaAwAbjtKrX/3qtOuuu6abb745GWdnnnlmUX+bcQ4qB6Mt3XTTTcUBwnXXXVd8BwA6F110UQGgcFKcbgvpoLV1+eWXF3+OOeaYwtEU9451udtuuxXXjlu35MOeABRXkms7kXLOjhNSm3Tf/VtuuaWxTbvvvnsB7uywww5J21HRTz755MIpl4AfX/ziF9OznvWsIj+AxL/8y78UMfv6mjOtTZ6JdgD4tYWzyX76Vd5CZv1hJ+3Uhw5Tnv/85yffRv3lOnXXqGuLw5p3vetd6WlPe1pBNed4E2QHaJXL5BzHtezD2EC/ur2uK7Gj+l9xxRXFAYZDIHUyPv1bO4QEN80Hp8XXXnttAZzpS0CdMQRYe+UrX7l4X2Wcmi+vec1rClF5duVovv71ry8c5kHHvKvpAQnG8S677FIIR5oXxrTTa+Wxs3kJdLMW67O99torfeYznynAq/33378YV8a7tldDU7ps1/X7KvjhhP2f/umfivFcDnPoGjfKMb+NP/U2l4Ry6yPtMle1nR2NpT333LMYe1dddVURWmPNaUvynOu6JX/1MQ9ibpx++unpsMMOW8yobpvv3m9aKwAm+tuYtiapq3nlj7nRtCaWwa5q+71n3KvzxRdfXIwZYMQwedWBH336VHlurLQ2GIvGhHUKYPo3f/M3xVoqNY1l3wffH31fDnlqe15+vj+f+tSnir4BNFtnaZZYAzPzo2tW599nC8yzBUYBfsxzExZE8Rn8mJ5uzODH9PRFBj+mpy+GqUlci27jzaGl00DFn/PLSbJp5jxLNo2ces6rfufQcQI5X04mARr0HThanJFHPvKRxSnbV7/61eLdO++8s3Ccn/70pxeO8ne+850iL8/ZpNsg2+Cqg9P9N7/5zUU5gPsTTzyxCFWRb9N76ll1xEL7Qh4huqguyh+E+aH9wKDnPOc5BegBtCEUSmScwwwk+sQnPlE4oHFKCTwAwoh3BzawDZYM/YNLL720eJ5gJHCHSHk4b37mWW3mMDS1CYgTbYh4djYM5xb4cfvttxf9GswedWVzYBNHQt4YGmVbeA+QVc2boyLe3ykvMIUDyKZsrN+MBe9qY1DM6wRXq2Wed955Q9ug3K9d4x+wpw3lm/EAGvvuu29hf33bNB8wRLzLqTd+JU64vgWq7bfffgWwwy7AEH3AYTNm2QJowuEbdMzLF9hivAaoZdwAQ4wNB1qccGVKbAtUA6ABOzh+QDRJ+++4446xgR/KA5xef/31heOuvWXwo2vccFABPcBLjirGB5FTIAdQE8hnnGFPxe+BrcA1cyXa2TYOgIXDrlvyt/4ADYEU4bQDFdQHyOBnbfMdUNO0VgBKOezHHntsAcypq3Lkp8/r1kTrRBv4UQdYfOADHxhZXl19ai0Itogxuc022xTd4z1jFqBnXsXhbN1YZi8geBn8EMbfNPY9r4+ENQJ5YgwaK+a6uZjBj67VMv8+W2CeLZDBj3nugP8pPoMf09EPapHBj+npiwx+TE9fDFOTJjqxjTwmgc1jiORhK2CEfPrTn158ClsVHwQQHHDAAcUJm5NvzjCn0IY7NulAEM7hM57xjPSGN7yhqDZHEVDCoeNccmhshDmWWCNOCTk9be85Def8uc4d2xHrQKrWYVjwow4oCGcZ+KOcuNECSwUIBCzA0AAmYMiUU7wLbMISiVCXAA6wRGz4m9r03e9+t+gjjnm8w/kugx9V24cDgJ3Dvk3gR1fexo0EzNJOABgQJPq5L/jx+Mc/vgBfhrVBtX1tc6Ct/6J87ameMMvTfOCAYnuUWUL6HFjHaefwG8PlsRf1GXbMc4APOeSQQjvFnOCAA97MpQDjON+ANonThzkA4FIf7A/vcTo33njjgnk16lQHzgHFMHKC2QMYBXK2jRtrgPFr3gaIVq5rrFVlkG1QDYqm9W6Qdcu8MUYiRR2ATgAbIFrbfG9aK4ABmBGYdZg71k/rIVAIY6luTSzf5tjUr1UbjTIvZXatBXV9FKC0cW3uACHZrW4sA7aM+fK8bBv7wF4Cr9bXMvA76FgZ9TyZ7/yy5sd890AufyALZPBjIHON7eEMfozNtANnnMGPgU02thcy+DE2004k43AGABEve9nLFpfJ+RAC4fS2TCe3EQ89jTonMRwhDqDbVOTDoXQqHBv12IRyeoUblJOTU06SzTBGgBCREM0UNsIBaHpvueWWa3Tmy07yXMAP9HsOcOgmhJPPUQkgJ9rDybFJx/7AfqmeNjYBBOU8OVROv+vYGeU29QU/wvbs6NS4Cfxoy5vjgvUC4NEm/ew0VR0GBT+ADsCaKkNkGBt0TZi6tsb4p7Pg5hvglXFdNx+8b+yUb8Uxvo1RYyLAkTpG0bBjXl2E45hPWAHsDggESmJYYGaVAcqwgTlq3l144YXFn9CMw3CJ0/cue/X9fZ3mB8aRdUM9jF+hU1gsbeMGuGlcmud1Irl1wMWgDm0T+DHIuoWRVg4dijpgaGAo7LPPPq3zvWmtAExhBgGsrL3WwAMPPLAAFjG36tZE46OqN1Ltt6qNzN9R5tW1FjT1kbljbJo7xmfXWC5/b8zDpueF0QEAabGUQfdBx0rf8T8rz2XwY1Z6KtezsEAGP6ZjIGTwYzr6QS0y+DE9fZHBj+npi2FqEs4Aunp5Q98EEDidtdlGwa4DP1yr6GaHMvNDvcrOjBAXJ7wczPLPhd7I/6yzzirYH2uvvXbBJuBcAgFQ/2kmNL3HQejjzJfbxvl2skgzoYs+Lm8b9rIDHPbTxvJGW739js6Jk2K6AGXmBx0ITi3ARL0jJEc+EcKC9RLMj1GBH1gKnDPU+jbmRxv4AYwC6GCPBHgV7BqaLdoOiCqDGmxGGwXIUe4jjjxmwyhs0DX+68aG0BW0e6K62DfB/KjOBwADgAfrKcJPqqfXHFbjqMr8MKaxYzCSBh3z7MreKP4hLIzOr75ADGEDoeUQ7Te2aGUIp/IeMBHzAlhFT6c81rps1uf3bbe9eB9rBpsBMNA2btSZXgq2Q5n5EeuCb011zRnUoW0CP/qsW8AZALHwGyyzSGU2FSYcxkvdfFe2vmtaK4QlmQcBTtGp0X/WFe2sWxOxJmI8NvVV1UbqNqq8+qwFxn/1elzzzNqPYaYN2to0lrWrysgy5pqeN/59JzLzY8kRkcGPPqtZfmZqLJDBj+noigx+TEc/ZPBjevohwNkseDpdfTJIbSIGnrNXZn64bcDpGUeZE+s7xDnhQBEidKLLEXGLRGh+cOb9DHtDrLpT9PJtQMH84DQSonNCzjGKWyCcbDvxdzuFn3FKveNnTlXlJfSm6T3ClX3AD06Gqxflo44o0nQAuijk3uOUlZkfbM3pJSIq7h9gIwEZCIlqA0eJTdjJ3zbytAOAIdoqREGcOsdJYgdMGUyC0PwYFvzg+AiN0U/sztHgLLM79kofe1VZJeymLU6oaZlE+A7HDQtEPD6RQjZdbbXVCicnGAeer9P8GIUNusZ9hA+VNT/0kbHAHoCZpvlAaJSeCnAHPV8CEPmZcAWsBqCVOUNUVJ7GE4fXXODE2kMMOuYBJmx3/PHHLx4fgCTMCmVg79CZoQsClHTqDdhyQOBvto/wL+03doEfnE1/0yQRVjaX1AZ+AFuMf+FyN954Y+e4AfBgm5kPwDLJvMMcodcwKvBj2HWLbgWhTfMXU6M6p4B++qRpvgN+m9YKjCJAinVOXxo7wFFhhBhkdWsiUHhQ8MMaNqq8+qwFxhfwg9YRwKJu7vh2NI1la4l1pNz3Xc+zM6CpvCbTUgoQphqCOJfxPyvvZvBjVnoq17OwgA+oOEKbhpzmzwJObmxobSScYOQ0fxbQD1Js6uavJrlkG1Mx8F23ZfS1lPyc/HO6cxqvBVD9Q3zP7QI2hJy4ACOcysUNETbYqMnYCLQD4gSVIwAc4RDKy6adI+a75f9OyiXCoDaenHmJk+Y0HSUe1d2Vt3QRsEY4bSj9HEtlcbKNL6fGgIOm9ziyYu2dvKOLo8+jkfs/gT3lAHg46TbSrtHkBG211VadAnjo2doiXh5rxems/CUOkBAdgE6wZ6xRQCL6BNqmTerOTm6OoaNCyNG7hEsJkXLuON/K4pS6gce/u9pEB4K+A8fWLRjyAUJwbt0mw9bmk7nFrk5F9THbc6zDXhxt4Tlle9Xlre3yYDt9xPkFgLABSj+n3HhRJ9R09gIUYEVoe7lMoA7xzrnaQL/GuG2aNeppDBnnAAu2pgkAINhyyy2L60Xb5gPHlOApkET/GZdYAPKM0AOCoubMU5/61EKHgz1pt7DjMGPeN87NMfJye4o5ws4cReMX4KL+5oc2mI/rrrtu0Q+AN3tH41C4mnnj33Q4iPaaa4AGc3qY5NpY7BIhFEKGQq8i8uKAWsvtXQE2GBzWhrZxA/DwDiYGMNM6A3hiY+PSGBdOYzyzsflBDNX/jfmYk03tmeu6hUGjPI60OtFYueGGG4o+wMaR2ua73zetFQFKAjuMGYAHwNkcARw0rYltoG1o94SNjCH5jiIv9sYg6erTAHvNT8/7G3ikjZhjceV301jGllJ/Yyz6no30Zd3YD3AywtHMH31ivhovm2++eTE3usbKMHNimt/J4Mc0906u24Ms0HUalU2WLZAtkC2wkCyQwY/p6k1OjjAXTktsVMv0cSdsnF+gQlfoSLVlHELvYmDEu+XQGg4qlkmIgcb7de8NYjWgA8dCvoPWuakczp0wCoCDE+BqYrOm9sS77OtEeZTf/bBVU70GsVv5We3RV/qnSXcgwnvKY6fLfuOwgTLLjBMOGJv3qVe1vjEf2trd9swgYz5CPswPY6vJNtW+iLAr75lfw7Z12LHR9l6fcTPOMRsMglGsW21zqs98L79vrkSqrqd91sS+fTXKvKLMPn3q2T5zp29efcouzzW2ZldhYNXvSV/bzfJzGfyY5d5bCutuE2SyhmDVUmiCqWiyEw70VScuTjhymj8LhHCgzWxO82sBJ5NOJZ0qzjU52RHf7AQMUyCn6bVAU+z89NY412xpt0BdiM/SbpOlrf153Vraejy3NyyQwY88FsZmAZQ49E1UW4ssqhXK2vrrr7+4TD8TXwp5hOSjG6Pjxp3h1coBP5wiQSxzmj8LiLl1YsA5O+yww+avIrnkxbdPoLLnNL8WsD5tt912hSjlXJPYcKKDV111VRGKkNN0WsC3CJ1fbDrqOW0HIRri9XPKFphGC3z7298u9DaE3NArIUpJ7DanpccCed1aevo6t/TBFsjgRx4VY7GAuDaiXTaBBK9C1I0YoBNNp9WcNfFn4pHFpaFk2ewDPggb1W0eM/gxlu4aONMMfgxssrG9EFdvZvBjbCbunXEGP3qbasE8GFRiVHpJyMOoQzUWjLFyQ6bCAuj2Dqci1YVSTUVFcyXGZoG8bo3NtDnjGbBABj9moJPmWkUiPwTE5pIAGESq+qZ///d/LwSkiLoR+AJkEKcigEaEDMhBFZ5gFvGnxz/+8UXWqJjEzYilYYFUUwY/+vbAeJ/L4Md47TtI7hn8GMRa4302gx/jtW/OPVsgWyBbIFsgWyBbIFtgLhbI4MdcrDcj7wIUzjjjjCJEYRgxM1dBUfMO5fY+zaYUHur01L6FtcQVcRSs1YXiu7oBP1xrJcUd3O973/sKFfIMfvSx9uSfyeDH5G3eVGIGP6anLzL4MT19kWuSLZAtkC2QLZAtkC2QLfAgX/KP4hFyWtAWwPxwlZOrmIZR9XUdEnBiEOZHnUED2HANG1aI0BbhMa5Xo4xfBj/e/OY314ItmfkxHUM1gx/T0Q9qkcGP6emLDH5MT1/kmmQLZAtkC2QLZAtkC2QLZPBjKR0DxI1++tOfFoJs85FCzwMIQ+BUTDTBTKnMSAmApA38EEKz9dZb1zaD2CCmSU7jtUAGP8Zr30Fyz+DHINYa77MZ/BivfXPu2QLZAtkC2QLZAtkC2QJzsUAOe5mL9WboXaACAVLK3oCHSacvfvGLRfmAjic96UnF7S/DgB/udXfV7aabbprBj0l3Yi4vWyBbYGIWyLe9TMzUYy+IGKrbzO69997ibzee5dtgljS7PQEhzh/96EeF3tc03T4yjrqNI8+xD+T/KSDG889+9rPiJ2uvvfakih6onJ/85CfpsssuSwRdd9lll2LvmFO9BYSlX3HFFem3v/1t2m233RaHove1l7n7m9/8ppi/66yzTmHzcSUBC7/61a+KGyQXwno66fk06fLGNQ7mkm8GP+ZivRl6F/hBs2O99dYrrpLFnBhG/2OYJhM2/eQnP1mImz7mMY8psvj973+f3vKWtxTX4NIjidPrLuYH8MMNMt/4xjeGqUp+J1sgWyBbYCYskMGP6e+mG2+8Me2///7FFe5uLmtKbtYI1qMQz2H0t/qWNS1WO+mkk9KHP/zh4tvvm92ViKQ7JPn7v//7dNZZZxU3wk1L6lu3Qfqob57TYoNyPYznq6++Or3nPe8p+ukf/uEfpq6a9OTe/e53J+vokUceWdwo6N/zmQYZH5Osp9D4Qw45pLDPRz/60bTCCiuk4447Li277LK9q+H65IsuuqjYz7tGec011+z97qAPCpdnywiZH2Y9bStz0v006fk06fIG7d9JPJ/Bj0lYeQrKACqcc845STiJf1ugMEAAIpgY6NrjSLfccktxcwugAxLsOk6boVe96lXp9NNPT5/97GeXEDz9+te/nvbbb7+irptsssmDqpTBj3H0Us4zWyBbYNoskMGPaeuRB9fnBz/4QSII/rznPS8997nPXfyA0E4HDVUH3rNOo4fZrA9a1nxb7/Of/3zxfecYE0zvk+LwA2jSBn402bdPGcM+06duTX3UVGafPIet77jfc/r+jne8o2AwTRv4EYdr9rjqxjF/3OMeNzCbYVgbcs4BQ3T2yiDAoONj2PIHfc96dOuttybhzMLjHYyuuuqqjdl861vfSpdcckk6/PDDl3gG4AQIHjf4EYV+4hOfKEC4YdbTNhvNRz8FG57dJzGfJl3eoGNy3M9n8GPcFp7i/FHUvvKVr6QvfOELxc0q9DJGyQbxwfFxdDK23HLLFZaw8fPHovlv//Zv6aCDDkpOiJ72tKcVv3fzy3nnnVfoggQbpGzCDH5M8YDKVcsWyBYYmQUy+DEyU040I6dqvm/77rvvSMGPuka0lTXRRo+osD5gwHy1uU/dBjXDOPIctA5zeR6YJ03CWRuknvPt2Dnke+Mb35iOOOKIsTIgBrFJ27ODgrLnnntusX+v9vukwQ/+wlVXXTVy8GNUdh0kn0mP2UmXN4gtJvFsBj8mYeUpLwOCj4L56U9/uqgp5sVc2SD/7//9v/TqV7+6OPmpJswPjBPlQoiFxVhEf/7znxdgifCYJspcBj+mfDDl6mULZAuMxAIZ/BiJGceaiQ3k/fffnx7+8IcXAL9YaiEb9KzqQjfCyUApdzotYUQ+9KEP7aznoGWJwf/e975XUNjR15URYaedhQ3wgJh75ThZX2WVVZJvdMTkEzrXvvItc+oFwIgb3rBDHXQ85SlPKcJgX/jCFxbhMhtvvPEStlWlLvsOUO2BHy0DFXV1k2G1j6IQ9aaP4VR99dVXL9rLTn3y7KooG//4xz8u9GRopWA7BJPX777//e8X+gjE7o2Fcp30XYzBBx54oLC3ful7CBbgh7WKqL6kDG2rprpx0tU2drvjjjuK9q211lpppZVW6sVSrnPszDd1NA/CRuWxqM2hhdDXJtGmlVdeOT32sY8txrmx7UDv4x//+IMYEH3GB5bUiiuuuLid5Xf0TfRZk52bbFquq3laXnMGAT8camJ3bL/99q3gBwZDzPPqeCqPWXv9vuNN28p9BoSpAz/YzNxiI/WI9Ue5MU6NAXnVrVF1a23fuVJd+2io3HzzzcW8b2PTNIERxq05LFkjB72xs+n9DH7kq2671t8F//sAP4TCfOxjHyuAkBNOOCG97nWvm0jbfZgtDj5sXZM7gx8T6ZJcSLZAtkBfC/zr8Sk987C+T/d+bpLgxw033FCEb9jEDxMCCex2hfmee+7Zu33T9iDwHeMQXf1v/uZvCg0PGhQAeQcCTnFtqN/2trelxz/+8YU2xQ9/+MN01FFHFfT2oNdfeeWV6bWvfW068cQTCyFINg1BSDa+9tpr02abbVaEyXhfmf44cGhKnIiLL764V1mcRIcKNvlYl5xiN6Btu+22tdfHKxNN/6tf/Wpx8HDXXXelY445pgBK/E0PwN/qTLT8tNNOK2zxohe9qPi/d7X38ssvL/541hgKW6q3EBZtOPbYYwtnw+EHAAhoxHbo6/4PHAB+7LzzzoWzu9VWWxW6DRtttFHhcN12222pzb59xtQwbT3wwAMLIce2unEyqn2kPvZTwn6JSO60007pS1/6UrruuuvSO9/5znT77be35tk1F2mfGZ/GqjBh/a4er3/964ux9b73va8IdeZcKo/Q7sEHH1w4vkCnU089NV1wwQXpBS94QdG/9l/WHQdXe+yxR6c5jWdz5FnPelZ66UtfWoSXOI03N/SfxMnSt3XjpA2Ms6aYU+pibtiTAmjMvzbhUuPeHDM25U/jjtPJHuoBIBImgfksvNr4chGAMdnXJtEmZRn79rDWDfX1u8997nPpzDPPLOadspUJcKgbH+aXeScU/K//+q/TpZdeWtT1DW94QwHG+P/RRx9drCHmgTXWHOD0f+hDH6plSJc7TjvVjQ1jzRFyfthhh6XVVlstffOb3yzGAXsbR0984hMbBWytkV/72tcKe2Frsy1gVb3MZcyPV7ziFa3jyZj1/pve9KYCMLV+qpfQwbbxTtzUeDOuzCXirELqgQoR9mJtOeWUU4qDVKxya59xY2xuscUWRf9al7xrPbSGqT/7+Pfzn//8YoxV+6nvuFDe29/+9mKebbnllsV4sPatscYaxZjU1ibwogpG8Mv0PRDNHAeimMPsZpxYh7WbkK/5pn/Nf/Pjla98ZZpjU7cAACAASURBVKHhcs0119S+r24Z/MjgR+cCv1AfMPgtojZpPoAmj0ljoZgr82McNlv9LRemO45/YVpu/R3Tqw5/Rzr2BRuMo5icZ7ZAtkC2QD8L3P+LlI5fL6Wd/imlTV7R752eT00S/LBpBX4PGzttU+rEkgMxywld3TeQIDj2BqeG87XjjjsWP+fAcaA4ixyaug0kW3LagQl1mh8croiJ53BwIIAtHOu21LcsJ5TqzLmx4ZeEtzpB7+ofJ6nax3GzB+AEvP/97y/ACY6KWH9OF4fPMzbm8buoHyearaohHRwOoAnn2GmvOnHwME45B1K8wxZCh+hJyP8zn/nMYmH0NvsOMvYGaSunrE/dqn1k/DhE4rBFezjbnBrt8ry2trW3qU3Ch+3V2Fq/co6EWri14yMf+UjRdxxqt50YB+zm/+wdYcZhyzIbl6NlXPYRvDTvATghPKmu7Ap4sJ5w/PV32zhpah/9NyKlnFn2CfsDdIRpDzpXPF9lOLAV27FjzI0um3DyiYLaM6sbxoe6AiWACBxzbVbPqvZFdXxYb8xV4CrHW+LAc2bddmR+ALOsRYDBKA8IaN2wd485XmcP7h3nn4bFe9/73gKgkIwNeQECAESDMD/CZnVCt122Mx+MQWCHcSt5h1NvjFhj6hK7mT9A55hHoTmDURXfLSHzxrLxH2HzwB3vsBXQwLpjvdU3QBsJMCFM0XvGXNta2zZXHB5j/On/Rz/60Q9auwYZs3FJBWAGuCjJF8BsfgEwtQsQqP+slUCzs88+uxgv2CLGdNP7DpI9NymNkUHW5kk8m8NeJmHlKSjDRKLEbEPkJKLM8th9992LzcyoNT9G3ew/gR/PSq86/J0Z/Bi1gXN+2QLZAoNZ4KI3p3TtP6f0yMekdNgtKS3ziMHeb3m6D/jBSXGK5/TKKaQQAydvg17p6KQMtXzYK1id+KJkt7EXRmaYMWZkQ20jDbiwkb3zzjvTAQccUFzdKBSDjW2aDz300GKz2ReQiCrbpDrplZe+qnO+mprXtywADQcWYMBB2mabbYoQkj5X3Ns8OwG1qebMcUpOPvnkwqHgcBprHAbADyaGDbg2xa0QgBKnnxxn+4wIYeEosRvHPxzCOCW2WQ9nvM7BteG3XwmHYlTgR9+2DlK3ah+FAw/wqnPY+7S3aTywo5Plsv3Kz2INGK9YH07/CUNydpwYByhX1weDOMJ1z3LMOZLYCkIjusZJ040i5qKwBA67+gutAiT50wXiNZ1q9wU/rKFlu5bfAzIBS4yLcDqrfdQX/KC3Z305//zzlxD49z5nHcAIXNFvmNFRXl+tGOsXWwEb5BEp3je//W6QPu8CP9psZ10FLgBfgKQSYAYA1AbkYCZiIgHurGfl9TQEpIFGxhrQCPssGBZRX6wrNqjTJTFPyu9aQ6vAQJ+5Yn0Txh9rlb8BZf4G3AwCfgCmfCd8h0IwGmPMzUUBGBOVxhrCgLEmW58xhJ7+9KcXwFbb+0CPDH6McTORs54OC1jsIK0RYuLkBSXWn2lkedRZLTM/pmMs5VpkC2QLpJR+dnNKJ5eu4xT68ux3jsw0XeCHU0ObPBsYlGoJBd2GGr02Tvn6VsgJmvDDrlPVvvnN6nPYDU5inYxyuNgRAODk1EYbiBAncX0BibrNOqd0HOCHstTrwgsvLP6gqUtONcuOQ13/2PRzqFHMASBOMTkVd999dxG6YSNuvHEAOVVCLZxOl1NoKpT1Ozjbxhcnh5Oxww47FGNXiA27Rsx/nVM3LvCjb1sDSOxTt+p4AHrss88+tSwgNuuTZ9M8YjfOcdPNGhw62hPmNLsbx/aAflYGP6q3cwziCNc9G20CvAUrpW2cNIU6CJPS9xgW2AIcQHXlXI8b/GizCQaGtmF4NAm99gU/mp7zc6EhAEyhSFUntS/4Ec8JfSrbLH4OSNJHg/R5F/jRZjusIEyEskMf47uqDVQe903zqFxvejXaWGWkRH2NQWAPQLJax5i31ijgIECuDvzomiuhh+LWnOg3bBNrJLB8EPBD2wApvj3lyx8wNkInylgUbhrMIWCHegcbpO194T0Z/JjVXUqud28LBIVq3XXXLWLhNt98814ia70LmMCDbzrrpvSBl2yRlttgp7TXa96WTj/w6RMoNReRLZAtkC1QY4F7b0/pm2ek9OX3pPSar6X08EctemjF1UZiri7wwyYu4n5DPJIz6WSIY4l2O0jyjXBai64dYMog7y+UZ50yi5e2gUTD5jjaiKKH23hyvoKe3QV+YFzQucCs1B99Tp6b7Ni3LKfSNAc4jNrAicTIwOzpE8ogPMWmmCOh/kQDASGo4gADJ9VRF3Uth0o5rfc7YEYV/MAEERbgZJKTseGGGxZx8WWQrg8YUGZ+VO076Bjs09bIs0/dqn0UJ9ZOZMugYojdYp+U2THKqoI9TW1y6iv+v8r8AEwBFDjPtAo4mpynqL8wCGMZmHD99dc/yBEcxBGuexZ4CPAx7rU5GAdN46QJ/FBvAGScapeBQqwBc5ATWJfmyvxoc3L1nbnAqS0zPzBt2N5aXAY1MBGwGvSVVHY4jT9AinCNcviKkCgn92XmRzk8oS/4Ec4xsNH3JFKZnTNX5oe20t0AOtSxKspjhN4HjYrQAYr6xHxo0sPow/xgf+s2+5fXuQgt3HXXXRuZH0IF9Sm9E9/OJuZHF/ihnvqUzpOD5mc84xkFU65OALg6bqtjtgkYM8YAzP6UmYrWEfajnRLrSF3oVbyfwY+s+THo93Imn7dYQk/F3HYhkNPcQIvIX2yya3r54e9Kx2XNj2nuqly3bIGFb4HPHZzSj65K6bB/G3lbu8CPYCiI88fg40SKZ+b4cnwGUdBXed8IYojoszb2wh9mhRU4auNzvGyGUZadjGLTsDH2g9DRcNjqnKxwLJywr7feesXJnRNWm/JRgx91ZQEtOFhOpcvaDhypPuBHOExsyglzi41NP20HYJvxITlVpE3AQQ1BV2MS+0h7sWbKjr3xxQEGpABU6m4V6QMwNNlXn2ifZE70Gf992xrzowuoqI6H0CowN81Jf3OsCFUCBjgwXXk2je24UY9wozAs7VceRog8OdubbrppIbrpd8awkAMaIIBTgBxbdjl0bXPLeNZnTpz1KXfCnOHchp5E1zip24+GfgmnOPREAlTRHkyk/8/emYDdVLV9/JZ5JhXJrFTIkJREGqWoFBpowJuKJo36entLI0qlCSkKhQolkqRCKkMyhEShCBkiFUn4rt86rcd+tjPsM+9znntd13Olc/Ze617/NZx1/9c9oMyGygoYivxg/i1btiynTmI9tG3b1hC+zpgfkTDB7YB1TZwKFH8Key9kFuQg/2ZMsMrBioCshwShpV9O8sPG/GAusN8wTjZODHuHM+ZHLOSHjfkB6cCcw2ot2BhFQ3hhYUFfCJbKHmMtyohrE4n8gKBg/UNcsZcy/7EsgyhDaQ83nrwHqeB8j/2HNWzdCCGRiIfBuNjMKsx35gx7Gb9r1n3FGfODPYvxYs5C4oQimiPNC+q2ehZ9C2fNEon84CID4h0ikblp5wZENmsXdygKKYf5raa/kMuWmI/0PrKp5UeiTw5an+8QwASSTYJ0Z5lcID+qnNhC5Jy7ZPGDLaVU0YKZ3B2VXRFQBDIZgcHNRMpUFrlidEy9IOB0qIJSicJKgEkCaLoLh0aUPQ6DxG0iawY3vRDcsaQ0xfeaWysO4fxeYG6OfBxK/R4PKibww7yEEkPmA/DFWpLfTiwpiOSPPzWFeASQJBAC3KxDkhDrAOUC024sHbj1w4qG7CXc/nNLj8LDbS83vVOmTDFjzHO8yxgGu/2Mpi3iLCALh2MOyfxmIif/DqVcOKGwt4k2SwzKKe+jfDqDJvIcygY381Zx5Bna4ZYehYTDOId3rE3r169v5iqWB7YQxwDCDbICSxGUSvsOcxqrFUz/CVoIZljdoHS58aUNlEbaQaEP5QriHnKvfYUsiCQbhAPrxT0fGDuUO0gPyIdFixYZqwsUOeSM1F8UtlCFILYodpzrsIYgpgKxDbDshQSFOABbFB0UfRQlbnwhTIhBgFLOnCSbDW4cjIFzjmJSH84KjBgHBQsWNAosY4DSjzUJ68S+F26eMP6hCpgzX5CBuUOgRxQ6ZERBhYQMRnC51wrEAgGKwRGiBusAyDnmEbfrkEIojpCbEHLM6UiYYM2BSxjWNyieKMtkA7IWY8xFFEvGGFKI/Zs+BNsvcDEjRg+kIq4Z7AmMDesCiwSUdvYI9hgwZqxxZ7Pzhj2DsQtVWEM8yxoCB/Z5LBQgLpCP9YVc7EsEXWWOhguiSjvIyBrEygxXQIg2CAQU/0jYsZ/QNsQ6ll8QM+yxtBsp2wv7MePG7xHYEzgYkpX5y9pnz2Pe417DfgpRA1asASzNKBAU4MC8YJ/kGdYJMiEPln/ucWL9eJkXEB78boCBLfSTuYB8oQhZ95xlnCHR+N2xmboICo0LI6QfFm+2ML4QQ7YdJ4bElwr2PnPI2UfbHkR3Xika8DSvjHSQfrLI+UHnkMvkZzOAtbc/FH6EhoNc3QYnyY6WD8oDbWpL12aBWygtioAioAikHIHepUTO+L/AXwwFZQllNVwJRX7wDodubjM5vPFvfLu5LYw24Gmo9m0adH4nKPgW5wVrEKf7BodJG3wRXL2YMIMVB1pKKg6Uzras7DYILretKGBe5UZmtxk6/4/yHuzwTv0oaSjBofrKAZ04NNwOozBZWbBe4PYWyxFnQEYvSykUvii0WDx4IXqi7asXuUI9w/pE0YrmNthre2ABqWFjAdj3vIyN1zbCPQf5AWEabg7EIgtzGSKBgtVCpNS/XvrirJP5Sv2sFS+WQu76w/XbtgOZ6aXuZM4P5PYyRl7ws8+wJ6BDRLu32PfpL5Yw7jkbSQY712mX9cS+5J4bdq6xz7i/c1qnQNDFsj8GkxHyiN9eiGBiQtm5CtmEVQnkBy5GsRRnn4Pt42AJqRTKbSjS+7HIlOnvKPmR6SMYo/wsFsyqYd4x28MHF/aQzYzbHW5YrDlfjE0k5TUWPgxuo55D5NsNO2RWr7OS0o5WqggoAopAWARwd3mttUjn90WqNU84WJHcXtirCeDGLRg3hpjD4lsOeQ0h4iW7RzRC85vx6aefmttibgjzmjVINFjps7kRsCmEucm3ljP2CUzNOX9w8xoNQRMMY9YEwQa5gUc50qIIKAKKgBOBYK45iUAICxQsTNh/rGsg9drAypCxWHNo8QcCSn74YxxSLgVmb5ibYeKMGSFpcO3NC6aLmFthxum3YsmPviMny/Uj58uY65tIkxrRBfbzW59UHkVAEchABGYPFJlyr0jvwM1koksk8gOzVW7c2betdQLkBCbAuBbEessUrB8QH1ipQK5gKYj1B37i3OJrUQS8IIAbA/743IBimYE1CCbpmMtjmh1vmmRu2jE3x5Q/UlYbL/LqM4qAIpBdCJCNBVcz4pQQg4f0ubgwJaKw/+Bygy6FWxWuJVhDkSaceEmQu+HcvBIhg9bhHQElP7xjlVVPwn7iP8kNHn6QTvIDH0j8EP1MfkDcnNbvE0N8aODTrJqa2hlFIDMQGHOlCBlfbvw8KfKGIz9sQECiyTtTGNpbJnyoI6WDdAuNWTQKqXWZsS4vI0eONP7BxLAgDgMxHdTqIylDnvWVMsfIOkN8BFwkcINBIUiUO4PNNJOI+rJ+MLSDikAeQwD3D37jbEmGCxruQD/88IPRr/gthQRRKzT/TTQlP/w3JimRCMuOxx9/3ASUYkOw5AfBi/DB5eDt1Wc2JQL/24i1/ID8GDBthQyYtlIDn6ZyALQtRUARCCAwoK5ItWYibQcnBREvlh9kPcBd0WZMwOyfgKcEXYMAiaZAgk+cONFEmCdwotPKg8BwWHnkhXgf0WCmzyoCioAioAgoAopAZiGg5EdmjVdCpcVEC/KDKNIU2EmitROZnAjWfrw9cZIf67btkmb9PtHApwmdFVqZIqAIRETgr99E+lYWadVXpEmPiI/H8kAk8gOigxSNpLYjXSPWIKT4I6vAxRdfHPX+bdOMko2CGzGsPDp37izNmzf3FLAvlj7qO4qAIqAIKAKKgCKgCKQSASU/Uom2D9vCF40UTlhSEHEdHzhMUf1IfACfk/zg/7uN+EoDn/pwXqlIikBWI5DkYKdgF4n84BlcU3BRJL0nJrZY63nJLBBsbCA/SK+IKyQuj6QN1KIIKAKKgCKgCCgCikA2IaDkRzaNZoL6gm83B+lEBQJKkFimGjf5MXXpxqCBT3f8tUfW/borV9O1K5ZKpChalyKgCORVBKb3EeEvScFOvZIfiYTfur0Qsd6v5Hci+xtPXVu3bpWPP/7YWNu0bt1aypXzHnSbuBS4mhL3gqwAifqdtekd+S+lWLFiIYkwm/bSPoulD/FiSB3pLPzexprKMh589V1FQBFQBBQBRSBZCCj5kSxkM6RedwAgxH7jjTdM6sTTTjvNd71wkx8IGCzwKeRHvd5Tc+Tv2qy6cY/RoggoAopA3AgQ7BTXl86T464qVAVeLD8S2bg74Kmt2yrVRYoUMUEqnUFRE9l+ptS1cuVKk0qV8XnllVcMOfDUU08J+HgpXC6Q4YTYWm+//XbCfmcZlwULFgjBzO+66y7jskR2FRvA1inb+PHjpV27diaOC+kXcZXCjWrZsmXy7LPP5qSePeqoo6Rhw4ZSuHBhL13TZxQBRUARUAQUAd8joOSH74coOQJy+/Too4+aoKfBCgHvMoH8cJMcLWodLg2rlJXVW/6QCQvXm67lE5HzTzhSBnY6MTlgaq2KgCKQtxAg3keDjiKt+iWt36kmP4J1hPSkt956q8ybN8/8Vtxxxx0ybtw4k8KPIKgFChRIWv/9WvEzzzxjSIIBAwaYlPC4GUESBCvE0JoyZYoJSussNr7Kiy++mPDfWcgPxmrt2rUyevTogwLf8ttPmkcIEGJ7kYLRFr4jdTJWKVyCRGPR4tfxUrkUAUVAEVAEFAEnAkp+5NH5wOFr1KhRgolzqVIH3EHwIR88eLDUq1cv4YeyREDttvxwkx+2jVrlS8qKX37P1SRpcbH+UPeXRIyE1qEI5FEESG9Lppe2g0QadEoaCOkmP1DsH374YUN4YP1hM4LxG0FgVbLJnHzyyUnrv18rfuSRR4SsaJAgkeKrQDAsXbo0F8FAv5JNfkBWzZw5U5o1a2bIDKcbE/JMnTpVPvzwQ/Mbr+SHX2eayqUIKAKKgCKQDASU/EgGqhlQJ4evJUuWGNNXd+H2h9SJhQoV8l1PQpEf+fJh4ZFPmh9zmAzverJAigybtTpH/mUbdsjS9Tvk522544CoO4zvhlgFUgT8jcDySSJjOorcOEukQr2kyZpu8gMLgnXr1pngp/xeWPKDDvMd1gGdOiWP/EkasB4q/u233+T777+X8uXLS4UKFXJZuHglP7799lu56aab5MwzzwxLfpx44okm1gauJSVKlMglnQ1ou2rVKqlRo4YceuihEeOx2LEhHsmYMWNkxIgRJiMQhfqGDh1q3FwgPZT88DAZ9BFFQBFQBBSBrEJAyY+sGk7vnYHgGDhwoFx11VXmgOcsZH+pVKmSifvhtxKM/Hh44rJcYvbvUD+o2Dt27ZFBM36QQdN/MN/nPySfXNu0msYC8dsgqzyKgJ8RSEGwU7qfbvJj/vz5JgvYddddJytWrMhl+UGsi2rVqsm5557r55GKWjbiXvTr10+qVq0qF110kaxevVqGDx8uPXv2lCpVqpiYGsOGDZPNmzdL9+7dpXLlyiZLmrts2bJFvvzyS+NeghVlx44dTUwQGz/DWn60atXKZFfDQqNPnz7mewgTLDXI4vPAAw8YouKSSy6RkSNHCvXed999QeN4WBks+dGgQQPp0KGDcW8lgw8Fax7cli677DK55pprlPyIeoboC4qAIqAIKAKZjoCSH5k+gnHIz60eB6ljjjkml5UHft4ETMuEmB/Rdt+6yWApsn+/SPNjDpeR/8l7ptvR4qbPKwKKwL8IvHZB4B9JDHbqB/IDgrxXr16CEk0KXeJAEUTz/fffl+nTp5vAmGXLls2aaYFVxHPPPSdYWTzxxBM5QT4/+OADefnll+Wll16Sww8/XLxafpARBssYt3UFgFnyA6sa4oFgaYmFxltvvWVIDlxRkQHSyQYthfgAf9xYzj777JC4W/Kjffv2pm4CoVoXHQKtYl1Ss2bNoLJpzI+smc7aEUVAEVAEFIEQCCj5kUenxrZt28zN1fr166VJkyY5gc0IZPfee+/JoEGDspb8sJYiX/ywVdZv3yWTb22ucUDy6DrQbisCUSNAsNMmPUTO+L+oX43mhXRbfiDrxo0bTVYSrB1sadOmjTz99NOGNM+mwm8hZAUWHxAMtliigvgnfJdI8uPJJ5/MsZ4hwCjEB/+FsECWpk2bmpgrFNxYcFUBd+ZGqOJ0SSIdL30h8OnRRx9tftfJ7kIMl2DETDjyA3KI7HBkj8ECU4sioAgoAoqAIpCJCCj5kYmjlgCZOdDNmTPHpLpzBkOjag5fmDRno+WHEzrcYC4fMlt+3r5LxnRrogRIAuaVVqEIZDUCGxeLDG4mcsUokePaJLWrfiA/6CBK7/bt24UUrWQ1IQNINiq/luS4++67c8UysZ/fcsstJsNNIskPZ7YXJ/mBlQdWIbjAWJcVO9mCxQZxTkQn+cElBzLjVtOyZUsh+wwuOKGsUsKRH8RBIRg6OBQrViypc18rVwQUAUVAEVAEkoWAkh/JQtbn9XKQnTZtmnTt2vUg8iOTAp7GC7MSIPEiqO8rAnkIgYVviLzbXaTnEpEyVZLacb+QH8E6iWskJEg2WX8QD4M4GGeddVYuy4rly5ebGBnEzojH8sN5qRAs24uT/IBw4mICyw9nNhYsNrAACUc+uIPR4vIyceJEUxdESPXq1WMiP5CZLD8PPvigiV+iRRFQBBQBRUARyEQElPzIxFFLgMx79+6V119/3RxeTz311FwECL7H+ARnu+WHhXHdtl1y3oCZUrpoQeneoqYULZTffNW+UaUEIK1VKAKKQNYgMKWXCATIveuS3iU/kB9///23LFu2zFh+OAtxP9q2bevL34hYB8bG/CDI6/PPP2/ibvAZwV2J+xFtzA8yuNx2220mUCoExpAhQ+T00083AU4jkR9kdcFV5c033zTtknGGQoparDauvPLKkN2E/CCT2w033GCeIbUtgU+JAQJxQXyRaC0/cMPB1emff/4xfeH9hx56yARz7dKli6lTiyKgCCgCioAikAkIKPmRCaOUBBkJ6nbvvffK3LlzTfo8ArlRuFlauXKlcX3JK+QH/f50+Sbp8tq8HKQ1BW4SJp1WqQhkOgIpCnYKTOkmP3CZwMUB8sP+PmTCb0Q8Uwwln/gmZHWBMOB3kqw3KPxkRSMgKaliwQZ3FFxJiJkVqkyZMsVkj8GK4+effzaBxBctWmRS0NIOhAQxVGiXumkXtxQIBSw0aAsrGz4j+wtxSW688UYpWrToQU0Sj4PMNFh52DTE3bp1M0Fp+a2nHQKlQlxBkIwaNcq0QcYe+gqhAbkyfvx4gfTC2oV2uCghc82kSZNM/VjHrF271sh4yimnGEKlUKFC8cCu7yoCioAioAgoAilDQMmPlEHtr4a4eerdu7c5yLgPUn6+1XOnuk0Uqlh/NOv3SU51l51UWZ5oXy9R1Ws9ioAikA0I9C4VCHSa5GCnfiA/+I0gOwgWBO4YH362DkzENMPCgeDfBQsWNNlR4ikQCaTQLV26dEyxUqwsuJoEIz3ikU3fVQQUAUVAEVAE8hoCSn7ktRH/t787duyQGTNmyHnnnXfQrY2f/blTRX4UKnCIvNvjNA2CmkfXh3ZbETgIARvstPP7ItWaJx2gdFt+fP/998YyEKsDLYqAIqAIKAKKgCKgCGQDAkp+ZMMoRugDN08EMcWH2Z3ZxUv3MafFp9cPt07JJD/Wbdtp4Nj8+9/Sf+p38uPWP6V/h/oa+8PLJNFnFIFsR2B6HxH+7l0rUqR00nubbvIDi4OXX35ZmjdvLnXr1s3VXz9nBEv6wGgDioAioAgoAoqAIpCxCCj5kbFD511w/HtHjhwpRH2PhcAgtV+NGjVypf/z3npin0wW+eGWkiwwd769SD5a9oucUqOcnFe7fM4jxAPRoggoAnkMgecbivzzl8jt36ak4+kmP+gkgTOJUwGBjguILWQLIx6FH+NCpWRwtBFFQBFQBBQBRUARyEgElPzIyGGLTmjIj169ekmrVq1yHWC91jJz5kxj+typUyevryTtuVSRH7YDD09cKsM+X5PTn57nHCM9z6mVtP5pxYqAIuBDBH76UmTYeYH0tqS5TUFJN/lB6tcePXpI7dq15aSTTjKBMynEryDwJZlMlPxIwUTQJhQBRUARUAQUAUUgYQgo+ZEwKLWiVCCQavLDGQg1Xz6R285W8iMV46xtKAK+QgDiAwKE0mWySNVmSRcv3eQHAU+x/GjXrt1BfZ0wYYJUqlRJGjVqlHQctAFFQBFQBBQBRUARUAQShYCSH4lCUutJCQLpJD/oYItah8vwrienpK/aiCKgCPgAgYVviEy5V+TvP0QqnihSoIgIQU+TXNJNfmD5MW7cOOnevbuJ+eQsuL0UL15cDjvssCSjoNUrAoqAIqAIKAKKgCKQOASU/EgcllpTChBIB/lB/A/KUx+tkI+//UUm39pcs8CkYKy1CUXAFwgsnyQypqNI20EiDVLn+pdu8mP//v0ybdo02bx5s1x88cWG7KDw+eDBg6VevXrq9uKLCapCKAKKgCKgCCgCioBXBJT88IqUPucLBFJNfjg7DQly/nOfST4RQ4CUKnogAKAvwFEhFAFFILEI/PWbyODTArE+Ok9ObN0Raks3+YHby+WXXy6LFi0KKumsWbOU/EjpjNDGFAFFQBFQBBQBRSBeBJT8iBdBfT+lCKST/KCjy9bvRUSOHAAAIABJREFUkAue+8ykvyUNrhZFQBHIYgRsetsbZ4lUqJfSjvqB/BgwYIAgh7X6sACQ6pZ4HxrwNKVTQhtTBBQBRUARUAQUgTgRUPIjTgD19dQikG7yg94Om7VaHp60zJAfkCBaFAFFIAsR2P5TwOrjuNYibQenvIPpJj92794tq1atklq1amnMj5SPvjaoCCgCioAioAgoAslAQMmPZKCqdSYNAT+QH3TuqqFzZP6P26R7i5pSsUxR01+IECxDyBDjLC3rlE8aHlqxIqAIJAkB4nysmSnSc6lIkdJJaiR0takkP1auXClfffWVyexSqFChqPv6/vvvS7ly5aRJkyZRv6svKAKKgCKgCCgCioAikCoElPxIFdLaTkIQ8Av5sXzDDmn17Gc5ferQqJIhP9Zs3Sm9xi3O+bznOZoaNyEDr5UoAqlCYP9+kR9nibzWWqRVX5EmPVLVcq52Ukl+fP755zJy5Eh55plnpGjRAJkbTXnkkUekRo0a0qlT6gLCRiOfPqsIKAKKgCKgCCgCigAIKPmh8+AgBPDnrlatmi/9uf1CfmDd0azfJxFnT/czakqvVsdFfE4fUAQUAZ8g8OnjIgtfFylaVuTGz9MmVCrJDyw/xo8fH1dfW7RooZYfcSGoLysCioAioAgoAopAshFQ8iPZCPu4/m+++UY+/PBD2bt3b46Uf//9t0ycONHcAPoxmJ1fyQ+sPqzlx70Oy49SRQvImG6nampcH68DFU0RyEHgt3UiA+qK7N8n0vl9kWrN0wZOKsmPtHVSG1YEFAFFQBFQBBQBRSCFCCj5kUKw/dTUhg0bpEePHlK7dm0pVapULtFmz54td911l5IfYQYMyw/iezgLsT34bNmGwOfrt++SV79YI3v37ZcH2tTW4Kh+WgAqiyIQDIEJN4ssGBH4BquPCiekDSclP9IGvTasCCgCioAioAgoAlmKgJIfWTqwkbr13XffyZIlS0yAO3eZMGGCVKpUyaQy9Fvxi+WHV1x27Noj3UbOlzmrtkqdiqXklBrlzKuVyhSVrs2qe61Gn1MEFIFkI7DiQ5EJPUT+3CxS7FCRKk1FrhiV7FZD1q/kR9qg14YVAUVAEVAEFAFFIEsRUPIjSwc2Urew/Bg3bpx07949o9IYZhr5Ycfhv+98I2/M+Unyich+EWMJouRHpFmq3ysCKUZgeh8R/nrntupKsRSmOSU/0oG6tqkIKAKKgCKgCCgC2YyAkh/ZPLph+rZ//36ZNm2abN68WS6++GIpXry4eZrPBw8eLPXq1VO3lwTODdxhLnjuQHaYe847VnqceXQCW9CqFAFFIG4EBjcTKVJKpPPkuKuKtwIlP+JFUN9XBBQBRUARUAQUAUUgNwJKfuSRGUEqw2bNmnnu7axZs5T88IxW5Afd5EeF0kVkas/TpVTRgpFf1icUAUUg+Qj89ZtI38ppTW/r7KSSH8kfcm1BEVAEFAFFQBFQBPIWAkp+5JHxnj9/vgwdOlTuv/9+KVy4cNhek+qWeB+a7SVxk2PHX3tyKvtuw+/S5bV5UqVcMRnTrYkSIImDWWtSBGJHYPkkkTEdRW6cJVKhXuz1JOhNJT8SBKRWowgoAoqAIqAIKAKKwL8IKPmRR6bC77//LsT5qFWrVsQe//jjj8YN5rDDDov4bKofyNSYH26csAS5fMiXUvlQJUBSPYe0PUUgKAJTeoksfEPk3nW+AMjP5IeffyN8MXgqhCKgCCgCioAioAj4EgElP3w5LCpUKASyhfygf9YVBheYa5pUlSIF85tuayBUnf+KQBoQIN5HmcoiV4xOQ+MHN+lX8mPfvn0ycOBAadiwoS+tA30xeCqEIqAIKAKKgCKgCPgSASU/fDksyRdq27Zt8vrrr0u3bt2kSJEisnv3blmwYIF8//33snbtWrnuuuvk8MMPj1sQAqiuXr1aevfuLTfffLOcfPLJOXX+9ddfJqMBViYtWrQwn8+YMUMqV64sN9xwQ9C2s4n8oIPPfbxSnv5oRU5fNQtM3FNOK1AEokdg+08iA+qKtB0k0qBT9O8n4Y10kx///POPPPPMM/LII48IloPu4te4UEkYCq1SEVAEFAFFQBFQBLIEASU/smQgo+3G1q1bze3dXXfdJUWLFs31OsFR161bJ5dffnm01eZ6fvHixTJ9+nSB5OjVq5e4D8u7du0y7U+cONEQLmeffbb06NFDLrroIilQoECeID/cgVCV/IhryunLikBsCODu8m53kZ5LRMpUia2OBL+VbvIDInzIkCFy0003SYkSJXL1zs9xoRI8DFqdIqAIKAKKgCKgCGQRAkp+ZNFgRuqKte6AjOAm77333pMOHTpIoUKFcl7ds2ePDB8+XLp06WLIiEQUm2kmGPnRv39/Q3iUK1fOU1PZZvnhJj/qVy4jE246zRMW+pAioAgkCIF3bxRZ85lIz6UJqjD+atJNfnz33XeyZMkSadeu3UGd0Zgf8Y+v1qAIKAKKgCKgCCgCqUdAyY/UY562FvHVxt1l7ty58sQTTxh3lGOOOUYgFJzl0ksvlc6dO0fMCuO1I0p+hEYK8sOWad/+Ylxg2jeqJP071PcKrz6nCCgC8SKAy0u1ZiJtB8dbU8LeTzf58eeff8qgQYOMC2SZMmVy9WvChAlSqVIlkxVMiyKgCCgCioAioAgoApmCgJIfmTJSCZbz22+/lVdffVUeeuihg9xeEtyUhCM/8CcvWbKkkQFrlCOOOEKuueaakDJlm+WHG+ths1bLw5OWSc9zjpGe50TOzJPosdL6FIE8h8DGxSIEO/VRvA/GINXkx5YtW4ylh7PwGW6J55xzjonFRNm7d6+MGjVKunbtqgFP89xi0Q4rAoqAIqAIKAKZjYCSH5k9fjFLjxUIN3v4cufLly/mery8GIr8wP2GgHpYmhx77LEm6Oo999wjFStWlDvvvDNo3A/ID4KohioEVn3wwQe9iOXbZ+58e5GMm7/OWH9gBaJFEVAEkojA7IEiU+4VuXetSJHSSWwouqpTTX6wTxNvqX79+lKwYMGwwuL2MnToUCU/ohtSfVoRUAQUAUVAEVAE0oyAkh9pHgA/Nj9ixAipWbNmwg62ociPYH0nkN5jjz0mb7/9ttSpU+egRyA/KlSoEDIbDC9kOvlBH64ZNldmrtic038lQvy4UlSmrEBgzJUiZHu58XNfdSfV5Mfy5cuNlQdBqCMR4uzT1apVS9hvhK+AV2EUAUVAEVAEFAFFIGsRUPIja4c2d8fmz58v9913X8TeYhGycuVK6devX9zZXmxjociPX375RVatWiUNGjTIcXOZOXOmSXsbKo1itru9WMxmr9oqVwyZreRHxBmrDygCcSLQt7JIg44irfrFWVFiX081+ZFY6bU2RUARUAQUAUVAEVAE/IeAkh/+G5OkSDR79mxjUUHawiJFipg2+Az/7dNOO5BdhAj/pDjkOW72ElFCkR/E+8DC480335Tjjz/eNMW/b7/9dnMDGSyYXl4jPw7Jl0/27d8vLWtXkCHXaHDBRMxHrUMRyEHAxvu4YpTIcW18BUy6yQ/cECGna9WqJfnz55edO3fK+++/L7/++qs0btzYkNbuYNm+AlCFUQQUAUVAEVAEFAFFwIWAkh95ZEps3LhRvvnmGzn33HNNjzds2GCIB9LMFihQIAcF4mlg0tywYcOgbiexwBWK/OAgTWndurX5L0QMAVjxJ3/++eelVKlSBzWXl8iPsfPXmf7PW7NNftz6p2aBiWXy6TuKQDgEpvcR4c9n8T4QOd3kx9atW2XgwIHGDYaA1LbwG/HOO+9I6dKlE5YOXSepIqAIKAKKgCKgCCgCqUBAyY9UoOzDNrDwwMf74osvPki6hQsXGteXDh06xCU5dYwfP15oi8wyXbp0MYFNCXBKit1//vlHBg8eLEcddZQ0bdpUPvroI3Oz2LdvX6latWrQtvMK+eHuPETIXW8vkiY1ysmQqxtJqaLhAxLGNXD6siKQVxB47YJATztP9l2P/Up+4Bo5cuRIY0F4+eWX+w43FUgRUAQUAUVAEVAEFIFQCCj5kUfnxvr162XQoEFy7733SvHixXNQsJYf5cuXz7ESSSZEtEfsD4iSKlWqmHSK4Uyp8yr5wRhAgDwwYYns3b9fqpQtJocckk+6Na+hGWGSOUG17uxGoHcpkTP+L/Dns5IO8uOPP/6Q4cOHy5QpU2TSpEkhEbngggsMcW3T3/oMOhVHEVAEFAFFQBFQBBSBoAgo+ZFHJwYuJk8//bRxf+natasceeSRsmvXLhk3bpwQHPXZZ5+VsmXL+g6dvEx+MBhvzlsrvcYtzhkXzQLjuymqAmUKAl+/JvLerSKd3xep1tx3UqeD/LAgQEqPHj1aPv74Y3n44Ydz4kTZ70uWLCmFChXyHWYqkCKgCCgCioAioAgoAuEQUPIjD88PyI4BAwZI//79TRA7yjXXXCOPPvqob2/08jr54c4Cc8e5teTWs4/Jw7NYu64IxIjAs/VE/twkct/GGCtI7mvpJD/oGVYgM2bMMBaASnQkd6y1dkVAEVAEFAFFQBFIDQJKfqQGZ1+3AglCJH8CnxJkNF++fL6VV8mPrfLge0tl37798tOvO43ry7gbm0rtigcHh/XtIKpgikC6Efh2osibnUSKHirSa026pQnafrrJj3Cg8JtBBhglRXw5dVQoRUARUAQUAUVAEQiBgJIfOjUOQoAUuOXKlTNBSf1W8jr54RyPHbv2yOVDZsvP23fJmG5NlADx22RVefyLwAsniWxZEZCv7WCRBh19J6tfyQ9cYoj3Ua9evVxp0n0HoAqkCCgCioAioAgoAoqACwElP/LIlODA+sMPPxgLj7p168qff/4pixYtMhlX3IWMK23btvXlwVbJj9yjpQRIHlnA2s3EIfDlCyKLRgfIjyY3iRQoLHL6XSKH+CuDUqrJD5uS3CvQr7/+unTq1Mnr4/qcIqAIKAKKgCKgCCgCaUdAyY+0D0FqBNixY4dcf/31sm7dOhPIDhLk6quvlhIlSkjBgrkP/T/++KMMHTpUyY/UDE3crUCAXPDcLFm3bWdOXRoINW5YtYJsReCv30T6VhZp0l2kVT/f9tIr+bFmzRp55ZVXjMvi7t27pXnz5tKiRYuo3RcJdM2+f//990vhwoUNLmPHjjXBsE877bQcnEhdPnPmTOnRo4dpU4sioAgoAoqAIqAIKAKZgoCSH5kyUgmQc9OmTcbSg8PsTz/9JEOGDDEH3aJFi+aq/Y033pBq1aop+ZEAzFNVxbsLfpaeby5U8iNVgGs7mYvA9D4i/PVcIlKmim/74YX8+PLLL01mrr59+0rVqlWNO8p7770nw4YNM/t8NOX333832b9q1aplXoMEnzZtmskG5o4DRRsVKlSQk08+OZom9FlFQBFQBBQBRUARUATSioCSH2mFXxuPFgF1ewmO2NSlv8j1I78SQtXuF5HLG1eWfu3qRQuvPq8IZD8CWH0c1zoQ68PHJRL5sXnzZrnhhhvkqquukksvvdT0hNS0kBZXXnnlQaR2tF3FwmPJkiXSrl27g15duHChrFy5Ujp06BBttfq8IqAIKAKKgCKgCCgCaUNAyY+0QZ/ehrdu3SpPPvmkcMAuXbp0eoWJonUlP0KTH2O/Xmu+XPLzDlm/fZc8cGFt6Xpa9SjQ1UcVgSxHYOEbIu92F+n8vki15r7ubCTyA+sLLPfeeustOe644xLely1btpi058hRvnz5nPqxHnz66aeNZaDTHSbhAmiFioAioAgoAoqAIqAIJBgBJT8SDGimVAf5wY0hptJXXHGFnHLKKXHfFKai70p+eEP5zrcXybj566R9o0pC/A8tioAiICID6gZcXTpP9j0ckciPPn36GEsPrDwgJPbs2SPbtm2Tm266SQ499NC4+0eQbOJDjRw5Ujp27CiVK1c2gbIhWyDM+/XrlxG/GXEDoRUoAoqAIqAIKAKKQNYgoORH1gxldB3hkDx8+HDp1q2b4Os9YcIE+fXXX+XCCy+U2rVrCySDH4uSH95HZdis1fLwpGVStVxxaVC5tBTMf4i0rF1BWtY5cIvrvTZ9UhHIcATWfCbyGu4ug0Qa+CNLyfTp0+XMM88MC+xnn30mzZo1y/XMrl275Pbbb5eXXnrJkBM268ozzzxjsno98cQTUrx48bgHbN++fUL2L6wEkQOy/LbbbjPBsxNRf9wCagWKgCKgCCgCioAioAhEgYCSH1GAle2Pbty4UR577DGZMWOGDBgwQM466yzfdVnJj+iGpPd7S+W1L9ZIvnwi+/eLDLn6JCU/ooNQn84WBCA+tq8R6bnUNz2C/GC/DVYINjpr1ixDOrjJj7/++kvuvPNOmTNnjowZM0aOPvpoUwXpas8//3z54IMPkuqSAvmSP39+KVSokG+wVEEUAUVAEVAEFAFFQBGIhICSH5EQytLvsfx4/fXXjevL7NmzTeaXxYsXGxNq3GD8av2h5Ed0E9IGQrVvNa1ZTp5oX18qlc2d4Se6WvVpRSDDENj+U8DlpVVfkSY9MkL4SG4vjzzyiCE7yM5Vrly5HPIDooS93VqDJKOzI0aMkJo1ayaVYEmG3FqnIqAIKAKKgCKgCORtBJT8yKPjT8wPDscffvihnHfeeXL33XdL06ZNfe/DreRHdBPWTX4ULZhfdu3ZK5AgNQ4vIYUKBNybmlQvpxYh0UGrT2cSAu/eKLJ8UsDqo0hmBHiORH4Q8PSBBx6QN998U4499thc5AdujBdddFFUI0Q8D1xp1q5dK6+99pps375dLr/8clm0aFHQerBK0YCnUUGsDysCioAioAgoAopAmhFQ8iPNA5Cu5iE/Hn/8ceO//dtvv8k777xjIvpffPHF5r/58JPwYVHyI75B2bFrjwz7fLW8NGOVIUHUHSY+PPXtDEDgi+dEpt4v0qS7SKt+GSBwQMRI5MeaNWukc+fOxlXRkhDjx4+XF154wcQBOeqoo6Lq6969e43FCFaBpND96aefjPsjcrjje2Bt0qhRIyU/okJYH/YTAn/88Ydx20qU6xbrZ/78+cYaq2jRosaqlv+6PytRokTKYSB2D7HdSpYsGTGeG6my6QMkaIsWLaRJkyYpl3f37t0yd+5c+eqrr3KwTAduyeh4ouddMmTMlDqDrblMniesvdWrV3uCv0iRItKwYUNZtWqVfPHFF0J2NlLeH3PMMZ7ez+sPKfmRR2cAPy4smlq1ahnfbSL7r1y50hx0//77b3nooYfkxBNP9B06Sn4kZkhGz/1J/m/8NzmV9bn0BLny5CqJqVxrUQT8gsDff4j0qyay92+RnksCmV4ypEQiP+jGzJkzZeDAgfLggw8a0oIMLLyXCIXF/RvhhI1DGoTIYYcdliFoqpiZggDnD5QaiINklaVLl0qHDh1MljvIwkQE7+UMtWPHDhNIfvLkycYdjaxL7s+si1qy+has3qFDh8p1110nr7zyivznP//JeSQY1sTz4SxIUONbbrklqe5zoTCArGE/e/HFF41i53TtSyVuiW4rGfMu0TKGq485DnnDevFDUoRga86uL7/J6mWcCGBODK9bb71VGjdubF657777hPhfw4YNM59x6cEzS5YsMZcVhQsXNiQhGdnefvttvZDwArSIKPnhEahse8xmeyHGB+kSWVgw7Zdccol06dLFt6lvlfxIzEx0u8MUK5RfhnVuLE1qBGIHaFEEsgKBUZeJrJgS6Mr100Uq+o/QDYWzF/KDd3FXWbZsmRQsWNDEakrUTTaHXIKxnnvuuQmrMyvmlHYiqQhA6GF1kMyYNVi+csFTr149c97hAihRBUUdyyunwh7ss0S156UelKOnnnrKBEk+6aSTcl4JhbV1i7766quTOg6RZE83bpHki/b7ZM67aGWJ5fmdO3eaTGKQYukg8ULJHGye+FXWcLg/+uijJvub052U2F7jxo3L5d7Kb/79999v0toT7Py7774zLqqQheqK6m1mK/nhDaese8oZ8+Pss8+Wrl27miwBZcuW9XVflfxIzPCs27Yrp6KNv/0l945fLN9v+kMeuLC2dD2temIa0VoUgXQh8NdvIhNvE1k6XiRffpEChUWqNRPpNDZdEkXdrlfyI+qKPb7AbwS3xPzx21CgQAGPb+pjikDsCHD7iel6MsmP2KWL/KYfyY9QUofCWsmPyOOcF59Yv369/O9//zMEiN/JD7/KGmreYO329NNPy2WXXWZSytsSjPzgu+eff15atmxp4n0p+RH9alTyI3rMsuINftz++9//yh133GF8xPwa48MNtpIfyZl+xAJ5aNIyGTd/nRxesrBUK1dM8h9yiCFCWtYpn5xGtVZFIJEIrPhQpNZ5IhsXi7zbI/DfM/4v8JeBxQ/kBwFVr7nmGmN6jhlx27ZtpVq1ar4weU72kGL5woG0VKlSUf0+WlNsLHCCuW5g0k+cLXy2Q7l20PaePXtM27gf8ZzzNxp3BW7/SpcunZKx+Oeff3JiRsRLgoWr69tvvzWWGOHcLSx+mN4nysrJPZfCjb2VP1T7mUJ+hMM6EeRHrOvHORbhLD8irYFI4xRu/4g033ENIt14qPVn9wDagMhjDRcrViwpW5bFgXgu0azNYH0IhxnfYT306aefhnVDYtxtvxPZ4XD1uueJF1m97MNu+UO9E2kuesGB+fTyyy+bWEHOS+hQ5AcBzytXrmzifkRLfiRCXi998vMzSn74eXSSKFs4f+4kNht31Up+xA1h2ApuG7NAJixcn/PMkKtPUvIjuZBr7YlCYPBpIsUOFVk1Q6RMZZErRotUqJeo2lNeT7rJDw56KNgc3lG8OVAuWLBA3nrrLUOYt2vXzle3f4kaoIULF8pzzz1nbtW43cQ14MILL5QKFSpI7969hUw6BIStWLGifP/99/LDDz8IN+hHHnmkUQxGjRol1157rYmbgLsB7hWHH364IY8mTpxoYm3hSvT++++bf3O45XsK75BpBxNmFCtS0JNthzgSyPLrr78aBaRSpUrm0EsshwsuuMCQUu4LDAiWPn36CIfkKlWqGEIBefk3PuO4vNKn6dOnm9tD+xlBz21dKEjIwMG8TZs2JjscWYB69uxp4lkgF3/0m2C7yH/88ccbzCAHyCJn42lEqousRbjffvnll3LqqadK9erVzbsEZUdm5h8+7fi6E68DXObNmye9evUySsBHH30kzz77rGmbm2meJ+jv8uXLhRg1Fmdwefjhh40peatWreSZZ57JIaFCjf3JJ59s6sOdhUKwX/7t7iPfRSI/WFPc8DIWlPr168s999xjCDHIxg0bNhh3HMzamQO2cGYjvg+uaGBJqmksssaOHSsbN24044EFr52nmP1TN+NJUGRwGTRokLGoiYS1JT+Y9+wDzDc3jqHWG3OAWATItnnzZjNH77333ohxiJjbBFiG0MI1h3Em6PKKFStyKduR1oCdZ+DIOlu3bp1s2rRJevToYebP4MGDzXxGpm+++cbMNwhe1iyfM99pg2xZrIkaNWpIt27dDLFAf8AQ1wJcpfg368i5ZmbPnm3WCThDnhKHibgM7B3MS+e8QwmNtEaddTM/cW3ANWLx4sVGTuLWEAeC8Sdbl7uw77A+R48ebTI7Ej8C2Zs3b25c3hlj9pBwcxssSZDAGgOjs846y4wTGSLBjoJsxM9p3769IXuYl8znYAE4wZ11R71gQ2Bdxgclnnd4nzaIfQFJBylAME/kZn2BORjYfcq55sA0nKxe9mH6Y+cjpBIkNEGAIf7r1q1r9jr2fMbX634c6+9TKPLDWZ8lP7jQJmBqqD040tqJVcZMfE/Jj0wctTwss5IfyR38sfPXyV1vH0htWat8Sbnh9BrSrlGl5DastSsC8SAw4wmRTx8N1NCos8i5j2RMSttQ3U43+eEkyDlQzpkzR1599VVzAMY09+abbzb+xtlUOGijQEJYQH4QrJLAj9w6ohxwCMbsm4M9Sh3fo+j17dvXKCAcPvkcMoGDMfWghKJ8oqCiYBFXC+xQplF6idXC9xzKiclA4Drrt41yQDBbFCQsRXgeRZT/oggQQBG3JJQOZywH55igGHTv3t0oG/QNhYGDO7JBLNAmih3PoVxD3mB2jRJJO5A8tj1kJGgmig6KHMq/PXjTPko9GKGYXXHFFcY0G7faaOuCNHG6vViTcIgmJ1kxdepUo8yihJKlzirt9BE5IT8wf6cublSdwT5RKn7++eec+iKNPUQV44cSi4JH3DTqQ3FDSQumiFnXADchAo70AzKM78CYgpIKtoxLqICSKF7IAAl53HHHGQUSBRRyy6a3huhACb/rrrtMPcEsOey4ubFGjmhwdM419glIBUgC5gKkHvLyb9YJymOwwvMQihAmBGYFSztnIFNs/BSIo3BroEGDBkYZJQYSc4+5CMmIsowCDalo5ybKM+uVOAuQRKwN5ER5tHMMbMmohWIOCcHn1MecY+8jTh7vQVgy/5kTzAWIK5t+nDXKnsAax4LLPe/AI9QaZZ8ZMWKEIVbZX5jD7AeQOs55zZ5BCWZJBgF74403GmIRUs25NiFOIDEgI7zMbWSHBHAHoGXtsMdAKp5++ulGFvoMCcReE8ydnt8XxpLCXgIJQkFOZGLNYnEIuWn3VL5nzTJXmLesPYufO85OKFkhQsPtw8iBbMwN5KAeCvs+84E5wN7LHEW2aPfjaH8voyE/wu3BkdZOqN+PaOXNlOeV/MiUkVI5DQJKfiR3IkB+PPnhd6YRUuGWKlJQ1m3bKWWLF5Jtf/6d0/iY65tocNTkDoXW7hWBr4aKTLpDRPYH3mh8nUjrp72+7dvn0k1+oAChGJcpU8YoaRycIQLOOOOMpGbiSNeAoLhxwEU54CBNJhsICpQ3CjePkAQcRnkG5drezHOwhNDge6wPrIk7RBGKKoQCFjQQDty4ojxbEoI08ygTEAngjbsLCg4KMf/mpr9Zs2ZGEYA4mTRpUo6CQfpSgt5hBRLs1tcqBtyFKT/XAAAgAElEQVQ+W2XZfoYsKFeMKwWlhrqwCkBx4//pM5YuzuxBVnl68sknpXXr1jnkBy609hbYrVhHW5dbIbf1sSZQYG2xCiBWSOBvlXbkBUMwtp9BKDG+tjiVUJSZSGOPFQLvoOwyhhAyvMNtqpOQiWT5YQkRm/kD5RucqQ/LB/6N1UuogvKGsosckC+W/CDYMUokChtkEIphnTp1TDWxkh9ecHTKSR8gSCGpIACY08wX5jufhwrGiHILWWHnnq3TjSWWCuHWAIQGVlAQDZY8g7RiDkNeYMVh5xKKuiWLaM+OB+SNncd2jLF2gOCcMmWKfPDBB2ZNQ7bZ+QdhQ3uQHwSJRZGEwELphzhl7UICMs9CkR/B1ihrzLke2QdmzZplcIQcsmveOf/c8wYMnfUEWw/WAi3S3A5GKFiSFwsa9jlrxca4gyNji6VUsML+CE5Y5DBXIR0goCCc+N2hf2AGoQX5S7FjgsxY6UBwBVtzocgPG3Q21D7M+gyGkRvHSHMx1H4c7e9bNORHuD04VfJG2790Pa/kR7qQ13ZjQkDJj5hgi+ul2au2yn3vLJFVmwO+nBQlP+KCNIUvQwjkS2F7MTS1aLRIpZNEynnMT//TbJEqTUQIavpud5Hlk0SqNRc5678ihUoeEKDCCTEI459X/EB+cGPI7SCuDpjScuN4xBFH+AekBEpiD7zcTodTJoIpL7gwYOmAcoUJuS0optzkY7nBd9z4Y4bPoR83BxQu/t/epHJbz80x7hwQEJALuJjg1kEd3KJyC23HAHIGZQjlgpv/YMV9aOeZYJ+5yQ8wwKXFrZBa5RHCAeU/mAWB+7N46kJeXHdQXq3iZ/vpHjOsbFBCnUSHF/LDvhdp7HEBoW9YVvDOZ599ZsYiFvLD3nxjPYTlDq4ZEG2Md7jsM1b5Y27xHnMGcpJ5BsGA0ohrBMqXdTmKlfzwgmOwOUefwAaXFQgBrBeYc8HID6vEY9ngtihwK7WR1gCuH1hHuOeJU8ZQ8RGY56xh5jRr1RasO1CIsQRAAUderOBwu2IO8J4l61jf7777rkk3TjuQkljJQRojGyUU+eEkKIKtUUvOQK6yD7N/QLrgIsZYh4rbh9LL3oALD0SnJc8gWiHabPEyt4MRCpbwYT7TVyzZKHyOSx1uLKHID0vcYfFDH7DYgezFigSyEZIP1zQnaWkxdGZAiYb84P1I+7Als7G4oc+sR9Y4cxoyB1Ir0lwMtR9H+5MVDfnhJI3de3Cq5I22f+l6XsmPdCGv7caEgJIfMcEW90vWHQY1GnW6dsVS0r99ffPfPFl2/hqIL+G1/PiFSNWmXp9OzHNzBovs3Cpy5n+91bdtTeC5ssFNkw+qZOM3IqUqihTzmB554SiRI+uJlK+bu6rnGgbIjLaDvMn5+iUih9YQWfxWYDaecZ9Ikx7e3s2gp9JNfnB4xVQdf3cO/RwIOfyhaBH/IdssQBJBfqCguw/qdsqBHwqUdYPhhjTYoR0LFG7OUbo4aGOGjfKIaT2KlpuMiDSlYyU/OCwHay8W8iPWusCCgnUMimk6yY9ffvnFKJFYWNhYJqEUWa+pbp2KKfF0IBiJLxKp2PcYWxRMlGGUTAgpCBwUR1w9bPFCflissRwJRhiFIpGcsqJUMmcgZVAWsYCAAAmXhjNa8iPcGgCPeMmPcMQJpBeuRFgVobCzR0K2uVMC0yfWCYq8tXwAE8ioWMkPyAkse6iXPYY5AAnD2rLWFsHmDbJAdKCwQyogD6QpFi6WHPM6t53kB2SODZqKhQfuH+FI42CyWfcvrGkgWiGOrMWSJZSD7aluQiAS+WFlxS2I/dfLPgwZDG5YnUAsYZnDb7K1ggu1p0Vau9F+n0jyI5bfj2jlzZTnlfzIlJFSOQ0CUZMf34wVOaG9ohcnApAfWIBQ1m/fJSs2/SFbft8tzY85XE6tcagUKZjffAcZ0qSGB2V48RiRelfEKVWSX9+7RwSrhBMDAb1yyppZIssmiFzwpDcBpvcR+fFzkWsneXs+2qf2/SOyY71ImSoH3tz+k8gLjUT+2S1y6wKRQ2tGrnX89YFnLh0S+VmeePtakVJHiZz3eO7nscgociBQn/ly/16RZ+qKlK4kclrPQCYWyJOfvxL5fWPg/QufFWnUJXzbC0aKTLgp8EzV00QueSl3v71JnhFPpZv8cMb8QHFHycJvngM9JtwcwE888cSMwNKLkDZeAf7r1u3FvocyifJA8Ltgyksotxfet+9yuMdVxkleYMmBYs9/v/76a+MigOsJLjcU4oRwu8tcwPTebfLPMyggmN8TADNYiZX8QLni5jWY2wtuDCiAKH5eLD9irQtlk1tXrBkIckqbwdxemI8oNLigxGL5QRsog6HGHiURxdPpEuV0eyF2AYQVJIRXtxfGysYNwcqHNpzWGuHmrL0xh+iAjMFaiCC98+fPN1YLZMxxus54IT8s1lhnxEp+YH3idjtxur2geJ5wwgkmKKstoeKf8D2kH64U1iIkmOm+cw1goUYAT6wonDFjnGsklOVHMLcX6oYoIA4ILm3ges4555i5hkLsdHth/TGPcI2BILHxN5hTWPMwPoxzrOQHcVGIyYN7F4WzsJdsTwSqnTx5srE+YU+nH84MVsHc/ULNbSf5Qf8YH8gm1obb7QUZIVXAxO5nwea0xR35GCdcNyB87Z6KC2EwtxfIQrtPRyI/rKzE+oD8CbcPE2iXMcYNC4IL90OIJ/Z+Z3apSHMx1H7s5bfI+UyiyI9UyRtt/9L1vJIf6ULeJ+06UzdhrsbmaNlgn4iYS4yoyY9n64mcerPIyf8qdra21TNFqgcCMyWlfNZfpPldSanaD5WSGnfY56tlwLSVucTx5A6zdq7IO91Eblkoki9JLhn79oocEiBkYi4fPSCyYITIXd+L/P1nQFmnTL1fZP3XIjfOipxNZNtqkWfrB947r4/Iqf8q7jELFeTFjx8W+X19wPphzecBN5A1nx14sMQRIleNDy/r7BdFpvybErbZHSLNbj9AYKybG7DusAQK5Mb0viK8Qzmpq0jd9iK4mUB6fHhfwCKEdQdRhCwL3xCBkHGWyqeI/DxfBPLGFvpAalrq2f27SOF/3Vhoc/ZAkRn9RPbvCzx98g3eCahE4p2iutJNfqAAoYhj9YG1Bz7ZHHRRbrLV9YXbPhQcbmkJeErBhJ+DMO4mKOHEyoCUcN9yQgoRAA8/dBtHw/kudaJgWr946/aAMoZihJUNSi1Kvm0bZRHFGgKErAn828pg01riQoPS4Ixf4JyisZIfNkAept8QA7RnA55yUwthw42zF/LDa13WhB4FlqCGYEJgSSwIUIBswFN7RiHgKYQIShj4RKO0u5XQcGNvg+CiFNqYLpa4YC3gHkawUsiLaMgPxglljPHFjN/phhBum2EciGuB0gl5BvljY7HgJsCttA0gST3ByI9QWHOzHQ2OTjnBkLgUrAUb+BJXHixSsKjAmgm3MBsM1L5LUFOsB5hn3PRTmDPgCXnoDngaag1APrFG7LpDyac41whkAO4ZNmuLlcGmR3UGS+U7cMW1iP5gfeSMq0B/2A8hWygQpLgeQQzbPQDSApnYN8haFCv5AdECHsTIsPi5iYxgcwb5mSvEKbH7NnODGEQUa3njZW5D3BLslfFAX2APgOiBHHIGiqZe8GRfY06HCnTLc3YfBDc7l20/mEcQTZDuWEVRCHhKTBDi3TAelGBrLpSsjFW4fZj3wJk1hNyML3oHf850wnZPC7cfY72C5SR1QFqFc2cLNnaWhIK8CmfxF80eHO3vR4qOOylvRsmPlEPunwad/sWkhmJT5weYIGpsLNHkDE9Vr66uX0i+L1RHvpy3IHeTKz4UqXXegc9QtN6/Q2Tl1IAS3PQ2kaPPOaCgvdY6oIgee8A/O2F9+H2DyIATAjfodQ74VJr6UZorRnFbivzHBA7hucrm5SKHH5cwkT1XRN9KHpnz+JCZq+Txyd/m/P9B5Mfff4gUCvzIHniphcj6BSKn3iJy3mOem47qwU8eFTnr/oNf+XaiyPEXhv8cRXvuEJFPAlG+Q5aSFURumhc6qwhz8KXTRXb9GqiCeXjdJyIVG4av95clIuu+CmQtcZYVUwIWHpANFOrHsunj3rmfq9hApGCJAAGxc4vIunkBIqFBpwCxwNyhMK+Wvx8gFZxkia3tuDaBWBrL3hUpWlakeouDiRV3Tw6rJbJlhcghBUUKFhXZvePfvhcQyXdIAIPSVURunpf7TUtuYCUD8dGqnwg4YN3Bd1N6Bf4LYQnRUjxwMy5lq4uUDwT1y7biB/KDmzLM8CE9OAiGykCRLdijVHKDiYLCoZVbdDIWoFRxA2hvoukvh3pICmsGbVNK2qwqKBoo52CHYo6Cx28s/u/gyg0xB1GUX+omvgfKI7+/uCyQgQIzcIr9PcayoX///iboH9YX3FJSMLt3/14TaBHyAPm59UM5QWaUB4KfBvuM9iB/UFaRx7bHoZ9bUPqDogPhwO09mS9QLMnQgAKOUkmGFRRe52fUhzzIHqou+mHdJohPAKGAJQGuJpAdKGkoXiiBtINSh3J03333mawnnGeIDQK5hNUD+JCKk2CKzs/4nECv/HEzjdKNMkUAy1Bjj4UT9XODz1igCKOQQP6g4DFWWBpAXjmxpd/EdHF+hsLmDCALnih4kDsQTV4LijfnNm6xuVm3N+VYBzmJMOYdiiUYWAITuVBeUajcWJP5wwuOzGGrQFuZkYHAoDbODfEl6D/KGX/Ep8CVIFhWEkgJCALIP+REEeZd1hxz1+IWaQ2wfpABpZq1RywRCBTW8yeffGLOuODBPLd7m5MIYI6BAeMMcQF+EJ8QBijhKNqQTqxB+gnRAvHFHICww/0INwvmFOsaiy+sc7AmoC/OeUdfWT+R1ih9b9y4sSHeIFdtNibaZ18meKszJa5zDrFuIJVwWWS+Ii9zmYCf9IO5GGlu0xcsglgvkC/8G1IcEsaSXMiCawj9hPihT+yPXt242Ddx7XNaidg9lb2E+UYBT/YxCAUIFsYz2PoKJWukfZj1wx9BaiEl2ecgLXiPucV+ZN3eIs1FLLHYF5hL7P1eyQ/aYg9lrOgfa4e5wm8HBBrr11qhxLIHe/n98LoPZepzSn5k6sjFKTc/0myYLEisP/ghh+1ks2ED4sfHy6YVpxhRv772jpLy8aZDpfPrP+Z+FxN/iIySFQO3zJjVhyrcYhMLoXRlke5f5FZeNywOxCXwWlDQnDEMUNDeaC+ydk5A+Wv9jEi1ZgdM80d1ELn0Fe9pOF8+U6Tz+yIFi+WWCJeDDsMPlpK4DcFiNqAoO90i7JsovtHES5h4q8iFz+W0a2OB3FTgXXnxn7bS/Yya0quVg5SZ+l+Rlo8FFFcU7Y/uF/lzywG5a7cVOblbQMmmzH0pcKPvtfzwsUjNs3M/bdOe3rowEBvClq+Hi8weJNJjdu7nccH58sWA+wZxKbCcQF5nwSWj3NEikCqUv3aIbPlOJH8hkbMfFGnSPfA5pA7kBu188nAgJsVZD4gUKi4y6xmRX1cFFHv7fLB+jrwk4A7S/lWRAoEI56a8d5PIH5tEjmstQtBPtyUFxMN1Hx88tyyxYCw18gWsKfIXFtm3J1AHJM5J/zlABEJwrf5MZNUnB6xdrAxYd1Q5NfBXovwB2ex6++K5AEFDObK+SIteIpAoXgvyvHtjwGKEkr+gCO5HrKG2g7PWxSUYPOkmP9wxP7wOYTY8Zy0i6YsX03Jnn8O9y+8rB1prRg1hwQGeP5QrFBUUQ5RIlDe3qbVth+ewCsEkPJgimegxSGR7XuqysQScN622T5jpo4Q4b68T2d9w4xfsO2esjFjkgPyAiEJBChW0Mli9yMI8QXG37/H/4BLNxVU4rGPpD++4x5h5b+d2uD461wfrjjWAu1eweRBpHkX6Plzfws2xYN+xFm02EuRlTbrXeaxY8p5N9cw+Yd1C+Jw5AKFDZh1IVJvdx7lPYI3GWR4XNkteU491J+K8D+nmdW7b5yDP3ORXsP3NS7+RJ5zVeaz7cShZw+3DjCMkNNZ+EJKQubZAouFihmWaM212PHPNCz6JfibT5E10/6lPyY9koJoBdbK4YdXxn4VVtOQHovMdbLnTZ9IXXfrsKZGPHzogCjfEFeqJ7Pg5oFTagoJW4yyR6s1zWSkYxRRLBG70cWOwBeWMvwYdRUZfGVBM3S4xwZRs3n+zk8i5j4gcUkCEW2tuyZ112zYgHiBbiP2AotnmmciQYn0w+S6REy7LbQUAsQIO1EFdzvLODYE4CO5CVgx3QEmsAZ6pLXL7sgPuBfY9Yis0vDp3Ld+8JTLuOpHOkwPKqIiJA1Jy0zypPbWj3FlhuIxfdYj071Bf2jeqJLLwdZF3ewRkXDI2QCgcdkwAa7D44RMRcN2zK0B+QF599mRAHjfZEwwt3DFwsfjPtIASj8L83WSRb987+GksCLCA2Pt3wFqA2BO28Pk/fwX+r0ipgIUEf8ytcIU2sUiA1EF+MKEuCAsIFEgKFHYb/8JaMECwgEGja0U2LRc57bYD5BBBSjcsDN9u4RIix18kUvRQEQgPawXhnM/BajDEXDsR3I4okDmQOpZ4cr+zf7/IgLoiv60NfAPJB1kYqoCDm3REzlgsM7CYsThkSera8IN68LfpJj+ilVefVwQUgcgIoORx2481UK1atYw1ATfpbsU1ck36RF5BwLoo8ZvgzpgD4YU1Asq4+zvcLviOFMpuVyMb5BQrN/d3eQXXUP3E5QVCJljwaqxQsJ4LFdg6r2OXKf1X8iNTRirBcmKORYA1zLqIxu20/MCMElM6TH19UyA4nmsQCOBoFLE6AQVw9x8icwYdiBtAEM1wARuxdLBl17aAwrz9R5Hf1gUsNVDEy1QNEAU2hgHPDz1H5JyHAmb4tsx8MkCkcAP+xy8BxRmZGl4TcDmgcAuOkr5pWSA7hY1vcEKHgMWAtcbAKuHEgFmfIQk+f1Zk1lPYAYcfgqrNRMpWDdRToLDItN4iF78QkMEWMo282kqky5SA0o/SbtoYELBQwR2IOA//Ehry62qR4a1Frp8ZuHm3cRvmvRIgD2yx5BMKL5YQJY6QH/ZXlMJ/rJNK+TbnlhtiiawcwaxPsNSZ/rjI9n+V7GPOE2nnso5ZNEqkfscDdSL/q+cHXCPIukL2FQqkCTLiYkGp829mkO+nBYgJCt8d1SiAF1hYCwqsM+7+wRvx4uwdRAckiJXfWPw8HSBQghX6CxmFOxCkS40zRb7/KPAkJBpyFSgacBGBWCtWVoS4HhSIFf5a9YlMzrjbhpQbeIrI3zsD3xQqJtJjTsAqJVhxW784xz34G4n5FEuc9S4CiBgkTkuTxLTk61qU/PD18KhwikBMCNhUo7g24SqE1QcuPtFYa8TUsL6UsQhYdzDcvLDYttldsGwg/g5uH7iUubO+oMDjToJlCrE5bKwcCDhc4ohv8uijj6bEeiyTwOdCGHc63IWIN2StlVatWmU+h1AKlrY5k/qY12VV8iOPzgDMnjCHa9CggWF9CUaFXx/+Y0T1x7eQ4E2+Kf8qYvhSEi2cHwFT3Kb/VmCIi2gKCvzQliJ7/lUMnYoeN+tbfwjc4GMNECw+AsoZBII7y4WtBzIDooH6iYkAWYI5Pwpy/StEyLRxQf+A5QLKMQWXDeJ64FqBxQptLH1XZNk7gaCPKPkohCj8NhhnNH0O9izyo1wjX7HDAjEjKCjklnji/7FqAIufvhRZNf1ATXUukambykiJX+ZK00OW5ny+7twhUum0MNldvnwhYMXhLNYiBwIG5R/3H6wLwB/CwRbIhvP7Bax9gpErv/4gsmPDwb2FNNqw6ODPo3HTsG/j3vPF84H/w6Lilq/DjwQBcS2hgRvW6XcHyKdI1ibxjq++nzEIKPmRMUOlgioCnhFAkSWeAO4KpAclfomfg8x77pg+mFQEmDcQZ1xUbtq0ycR8wMWJOBDEUnEGuHUKAkECyYG1Ee5iKPK4FKG8N2zYMOvjOMU6KLgtEbcE7HBjgjBCV4KwLFfOQ0bDWBvW91KCgJIfKYHZn40QsZ5AW5hx2dKmTRt5+umnjUmmH0vU2V68dgKXFVtQ8lH+q54qsu3HQKwGa7FxZAORY88PkA3EDeGm3hIeV4zy2lrA8gIrFFxDrMUAb1u3iyY3RRffgJgVxJjAUgRihEwaKNNYnJCW1RZcCLCGINsNQSwpWB9goQLZApnhfL7prSL1LgutlNvYDM6eVzhBOr4yR5asOxA3Y1jnk+Sk46oHx+fPTSKbVxz4DuyRg79gpA7EVplqIodWP2Bhw9vRxC7xPlKRn9z6fYDYcpdQlh88R8Bd5hR/kE3nPiRy1EmR29In8gwCSn7kmaHWjioCioAioAgoAopAihBQ8iNFQPu1GdhkcqPDKBPYB0bTzxH9k0Z+hBogp5uMfSaRSjZxDYhvYAsxGBp1Sdx0CWYZE8w6wraYoP4Om7VaHp60LKcfF5xwpFzS8ChZ+cvvsmrLgXgrXU+rLrUrBtLRBS24FeFeZMvV7xwc4DRxaGlNioBvEFDywzdDoYIoAoqAIqAIKAKKQJYgoORHlgxkIrtBKi9ifvjRpy3l5EcigQ1Wl9N9w35/bGuRfPmS3XJS63eTH8UK5Zedf+/NaTP/Iflk7779MvnW5qHJD7dFiH3bxiZJag+0ckUgvQgo+ZFe/LV1RUARUAQUAUVAEcg+BJT8yL4x9dwjcpnj00YaLVtI4zVx4kQTJEnJD89Q6oMuBCA/nAXrjlJFCsqzH6+UD5duzPmqeOECcn7dCgIZsnDt9pzPn7msQXiLEEVcEchyBPxCfpBpAL9n4hMQcwkrweOOO04DNGb5/NPuKQKKgCKgCCgC2YiAkh/ZOKoe+rRhwwbp0aOH1K5dW0qVyu12MHv2bBMZWskPD0DqI1Eh4LYIOfv48rJ84w75eduuXPW8fcOp0rj6oVHVrQ8rAtmEQLrJD5thoHfv3nLYYYdJq1atTIyor776ygTGvvvuuzVQYzZNOO2LIqAIKAKKgCKQBxBQ8iMPDHKwLpLKacmSJdKuXbuDvp4wYYK55SOKtN9K1rm9+A3gNMnz+ORvZcjMVblab1mnguST/bJq859yyCEBN6Ch1zaWSmWLyoBpK2TZ+h05zz9wYR3zuRZFIFsQSDf5sXr1aiHtOen+1q9fn5MOHXzfeecdQ5oT+T5bCtH8yXq2YMECE/+K30YyKmRzIRPEnDlzZNq0aVK+fHkT/+voo4+WzZs3y08//WSsQm+66SapXLlyNsMQtm+ck2bOnGkyZVx66aW+DQYfzwCREpUMgCVKlDDZQLDuYk5s2bJFWrRoIU2aNImn+oS/y1h8/vnn5gybV9aqBdE9VgkHN0MqZL+eO3euIePJxnLVVVeZ+eu12L0PS/eff/7Z7PU1atSQa6+9VgoWLCgvvPCC9OzZM6FZL1lPU6dOlbVr16ZsXeWF/cvrmDufU/IjFtSy4B0sP8aNGyfdu3eX/Pnz5+oRP3ykXuO2z29FyQ+/jUhi5MEiZPTcn0xlu//ZJydWKSvzfvz1IIuQhlXKSuECh5jn5qzeKgI9sn+/zOp1Vljyw+2G0/6kSsYNR4si4FcE0k1+oFz88ssvRuGDLCfF4u23327g4rs1a9ZIp06d/Apf1HJxGMbFp0+fPvLHH38Y108O1V4L7//55585CqTzPfYo6uR31S8BxVGi6CO/9/369TOyceC/5ZZb5KmnnjKWnxdccIE88cQT8p///McrDEGf82P/vXaIcSMtLcrVBx98kHaL2EhYQmJwpvNK3EFwPfTQQzJgwABDakJoUseiRYuka9euxtorUes83BrxOh48x9yFoHvggQdMX72u1US1H42siXw22Fglsv5Mqsvu1y+++KJJHU2sQq8paH/99Vf53//+Z/b7xx9/3MQ4pPD/1AdhABEcTZ1esCOswA8//CA33HCD+UvUugrXtt/2Ly84peIZJT9SgbIP2+AHFGafH5CLL744x3yZzwcPHiz16tVL+498MNiU/PDhZEqiSP99Z4mMnvuj7NsfaKTBv+THum07Zf22XfLvx/Jq58Zy5nFHhJSEzDNOAmRx75ZKfiRx3LTq+BFIN/mxdOlSExPq1ltvNQc2S36geKAQcyPsR9fIeJF/5JFHzE2gV4XKtsdv6cCBA+Wee+45iDTZuXOnwQxiwesBPd5+RHr/+++/lyuuuMKktj/99EDGMaxeLr/8cnn11Vfl1FNPld9++82cDbwq0qHa9GP/I+Hj/B7yD1xQjNI95yNhOWLECKlZs2ZUcr733nuG+EAh5PabsnXrVqOcXX311QlT0sKtkWjGwz4b7VpNdPuxyBzvO8HGKt46M/l9CIqRI0d6Jiog9CEeSpcuLc8///xBbv87duww+zTPJZr8SNa6ijR+ftq/Ismaqu+V/EgV0j5rxy4G2P1gBfPfdP/IB5NLyQ+fTaQki4N7y5vz1uaQHGNvbJrj9jJg2spcrT9wYW0hda677Ni1R659dZ4s+Glbzlef9zpLjlI3mSSPnlYfDwLpJj8gOYj3gQJ84oknyrfffivnnXeevPvuu8Y0HmuBaCwj4sEile9Gq1BZ2RYvXmxIA24S3bjgNoRiCQHiF/KDMwDE1nPPPSfHHnus6UayDsl+7H80cypZuEQjg302HJZYBjDPWrduHff5LRnkR7g1EgsW0a7VRLcfi8z6TmIRiIb84HKX/Y7frjFjxuSQvm6JPv74Y+nfv7+8/vrrCd+vk7GuIiHqp/0rkqyp+l7Jj1Qh7bN2WAyYOXLA5mbHWdhMiPeh5IfPBk3FCYoA5MZDk5bJuPnrpObhJaRz02pStFB+2fX3Xlm95U8Z+/U64RlnqVimiDx9WQNpUqOcoqoI+BKBdJMfgIL5+5AhQ3LcI8j2cuONN8qdd95pMr9kYwmlUEEGEWsgmCUE7i5YfKB8ui1GeA83kk8//SC1QnsAACAASURBVDTsTSLmyZRo/Na94I+pNfJx0+l0uYmW/EBx4FYUK5BQpBfz5a+//srVltf+h+tLsHqdz4Md2BOHBmIu0SUW5SHW8cScH8KxSJEiB+EcCcsZM2aYmAWc4eI9vyVaSQu3Rux4eZljzrGNhvzw0r7d81gzscylcGOX6DkZT33h9rJI9dp3S5YsGTTjV6S67RjbvY7YHcWKFcvVbDRrJxryAxe/jh07mrHFWiSUaz/P4VKFVZyTrI7U90jY8X24dWXnTyKs7ZyyxLJ/eelLJj+j5Ecmj14csrPhrFq1SmrVqqUxP+LAUV/1DwJTl26Um0ctkL/37sslVLtGlaRNvYpSvmRh8zkBVJ/7ZKWs+OV36XRKVel0SpWc5ysdWlTdYfwzpHlaEj+QH06lxBmzItq4Apk0kG6FigMvB2UKlwL8m8OpzXazfPlyefTRR02wVA7Vp5xyivlNJWBq3bp1jSXIRx99ZEiBs846y5AHTZs2lWuuucbUuXDhQhNro3379sLv8tixY83B+4gjjpCHH37YxOYiDkPz5s2NLzrZ2HBNpe5wBb92SBeClzds2FCGDh1qYni0bdvW9GHKlCkyffp0U2/ZsmVNVZAbuDqdccYZcvjhh5tgp7QDcTNq1CijWK9cudIEGSROBM9QCOBHPxs0aGACps6fP9+kQz7ppJNMDJVw/Q/Xh1D1XnjhhYbkQBZuZ88//3zjwksfCdBrA3QOHz5c+EP+8ePHm+ePP/54E8DUOYaR5qdVHi666CKj8DEPiANStWpV6datWy6SItR4HnPMMWGbQSkk+CLnsnPPPddkVOLfzEdwJk5bqLl05ZVXyksvvSRvvfWWfPbZZyZOD+/wR+Y+XFqYM8xB8Pnmm2/kyy+/NHOwYsWK0rdvX4OR0+LXKmmcEZkf9BnLCYgBAkFCfjKuzz77rMGT9YDVCXWzdzk/C7dG6Ct99zLHuLEHR/6QhRTcKM6RXNQitW/nMJZZZ555phlXrLiaNWtm1iVjHq5EGjvILNYBLitVqlQxbhW4nfFvLBAYP9zPIxF34E09zrGKZo5bMpu5BO7r1q2TTZs2mcyPxM2wdUMogBmuj/Xr15f77rtP9uzZY4hw9hXWAXLjIsX8B59I+yT4sXexv+BOBVnJeBYuXNiQDBCqkdYObXNpyx7K3sJ+SGDmFStWeHJRYU7ironbS7g5Q19w9cR9jL5Z3Fg/bdq0MX0gJohdB84xYD+if86xsp+BQTDyg/befvtt058OHTqYeDvz5s2TXr16mWDTznXGHOV5Av0yRhA1rGn2N+YTexyf2X2DNqPZvyLthdnyvZIf2TKSCeyHBjxNIJhaVUoRuGfsYnn7q9xuMidVCxzs3eXhictk2Oerc32ssUBSOlzaWBgE/ER+uMWMJa5Apgy2m/xAkUfpxwUIRYigeAQA5RCN2wgKC4djGww22KGaOgkS6/Yhx5WIoOOQHDbuBgo8h2uUWZRO/gsZwqEf9xTqQsnEFSlUsbfcEB9YpEDGoMggN0QLikOw28Bgn2FNQNBL5KJ9G3SR2BOPPfaYUQJQJnC1uO6664yShHyYjqMgQYaE6n+4OWF980PVy0GfQz+kB8oTij4KAP9G2bBBDG2f6DPfQVChOBPvBJ9/LxmLbB2QQfSRMUcBefDBBw1hhEKC8uZlPEP1mXMX8+ySSy6Rm2++2dTP2JF5ApxREinhsGSOobAHc1u2fUa5Zzwh7FBsr7/+eqM8umOaWCUN0gOiCyUQJZ8MUAR+ZV6COfhzm878ZdydCh7WJ/azcGsk0hxDwYWoQY6WLVvmtMFYkKUoEvnBC+HaR2FEiXeuQ8b1tttuMyQB5EQ4YsLr2LH+We/ISzBZ6gRHCE/21COPPDLiNhlu3Yab49ZqCMLIxrqAYKNvL7/8shl/XKpQ3LGIgDiFAKJAoLFvkAHMYg2B0rlzZ0OcQNxE2ifZJ9gv77///hw3O/Yk9hXmNwG0w+2FyM8+A9Fp1yBjyhph/LzE5+AZAhezbvmLRDbZeUMbkIR2L7XrALKGtQ+RChFx2WWXGcLCBjK1YwUxaD9zkx/sp+xLkC3OeUxWGAjLQYMGmTlu30Nm1iDkhx0v5CTeFMQuGWWI08M6sb9JXveviJMvix5Q8iOLBjNSV9goWGiY1VrzLcys3EXdXiIhqd/7FQF3YNNIWWB6vPG1TP5mQ053NBaIX0c278mVbvKDAx5pzzloodDawr+5meIWM17Tej+Oqpv8sLfvKCtYSdi4CtxC2sNqLOSHJRG4gceqwlpRoKSi6KEUoHjye8zBlme4kfZSIB5QoidNmpRDquCyg/KOFQiHYi/kByQKijiKLzf81jydm0jIIGTCWoE58uabbxqlxgZTR2GFYEAxiIX8QNkKVy9uIShnKA0oVLQDdhBUfG7npu3nHXfckWNtE0wpCYdrKLNxbpK5CYYMwNoE5TzSeIZqB+WG95lj9MEqxlhtOBW7WMkP2wcUfG7unSVY/0KZ57uVPPuck+gI9lmoNRJpjmGl9Nprr5mbcLerQjRuL6HaZ76ifGOVQP3WCgp8ICZGjx5tiAnItnjHjnHE2gELHSyjKHz25JNP5qyfSOs73LoNN8dR1LH6oq9WEWdvY4+HvMCKw44bsZ2s4ow8kBRYJEA2Wos1uw9iDYHlEFYkjEeofZLnUMohaCCVwBlrQixOsDSDjAu3dpAf0sbuMxanaNxe+M2ir/QNmb0EcoZQxJIKnJwpny2ZyNhB0AbbU7yQH/YZfu8hoGyxxAYWhOzBdmyQwRI39jOIcLCH5LbzHHLEEo9e9q9s/C0Pt5aU/Ii002TJ97DYMPxsUGzm3Nqw0DTgaZYMsHbDIDB7FelvD5RKZYuFTYHrJktKFiko/2lWXbqeVk1KFdVUuDqt0odAuskPbjM5PKGIcVvuLNwYcpDOxgNTMIWKSwIOkCi7/HbiWoBbSjzkBxYkKAO4unBjyA0/hc9xR8Haw5If0WQzoA7M11HcuJVFTgoXHlgEUCdm917ID5sRBsUIlxlbuPVFGeEQTgBBbm3D3bxGS37YA3ykepGHsw3jgfUC2KGoOmNeeFVKwq30UMqD/RyLDW7BvYxnuHZQxDmjQS7hKoHSyf8nkvwIlrEmGvLDKly1a9c2CiSkGsp0rORHpDnGTTpuF1jyuC08EkF+gDOWBMR2cNdvLQW8JADwMnbBiI5Ekh9OCwP3vPfSl1CEF4QDRKYzGxDzeO7cuQY3LIkgI8Ptk3xPsGx+15ANEpZ9D70Eoi/c2mEOsK6D7QfRkB9Yp+AyB1nhJHPdaxLXLqyRsKLC+gK3FjfpYvGFnAAXr/uMG2NLyLjnmH3Oznt+d6JZZ17ID+f+5SS70nfqSV3LSn6kDuu0tsTGzEbFAuJmgU2EwxE3De5gQ342adZsL2mdRlnXuDP97fZde2TN1j/lvYXrpVih/LLz7705/VV3mKwbet93KN3kBwcjbnm5KXMXbkk59EaKY+B7kIMI6FaocL+ALEDZs3E+3M+4b5VxUeCm0/62OpV/YiXYAJ7couKaEs5sP5rDve0O5AeHdfeB3dndaMgP5oC9RXTW4ZWkCNZ/3ERCmZ17qZczDf3DQgT8uFEO5r7hVSmJh/zgIolAwChwkcYzVDtYQKBEWnciLIGCjX04LN1uL8xBrHb4C0XgIE8s5AfxEHCNQO5olDLaY7zsGuGGG8U61BxzK4HOYLvxkB+2fcjHUOPmhTCgP17HLtPJj3AkkJd9EqxY28w3yAVr3YbVBy4todZOuP0gmv3RXgKj/3AJXL36wdkBkRESFWs7LGlwNwy2lyaK/LDEUjrJD/Yvzht5qSj5kZdG29FXGFo2bFxg3AcQPwezU/Ijj07YFHZ72fodcu2rc2Xz77uV/Egh7tpUbgTSTX5wAOTGCz9sG2/ASphXyA/MiFH6MXG2JvdOtxd8wHG74IbQGfMDc27iT3CgpzgVVpQ3LhjwPcdf3G3qzfMoErSN7300h3s7PsHcXqzigbKJ4uqF/AjlkkBduLVguo5rSrCbUWcfgvUfa4lwqZJRkMPVi0WE24zf6fYCiXDCCScYCwoO9+FuxSPtPZHMxnFNwXQ/mNuLezxDteV28+E5Lqiom/8SDJH4E7hN2Pgxdi5ZLN3kB8FyCViLO1KiyA/r9oLrAjFkYnV7sWuEdRDMtcrOMQhE5g/7EVYrZBmhQH6B98aNG2OK+WHbx+qDer7++uugbi/EXAhHIiKL17EjqKXbxSVVlh/W6oH2rduLe08IZfkRzO2Fd7EmIw4IpAVucOH2yQULFpgAtcQPseueGDkEDWWtEx8o1F7IuZ/9Fxc78CL+hi3spbjfeYn5wTs2IxJEo40d4l6TXBQjG+uKvZSYNsHcXrCKxPoNPL2SrG6MLbbUE8zthZhEyIqbZTQkoxfLD+u2xx7jJfZRpH0yk75X8iOTRitFsvr5YKvkR4omQR5v5q63F8k7C36Wffv2y34Rse4w1coVk2KFDkR+b1mnfB5HSrufLATSTX5wsJ0zZ47JakH8CBuMD+IchYDDUra7vTC2kBoQHtZM2gY8xZ2E234yL/AM1hYcmFHQfv75ZyFgHQH+KChPmE9zQMe9BWUWJQDFAR95ZyBHcMeVBD9zTJ6jPdzTng14WqZMmZxglXyOOwWXG8R8sEosY+mOj+F0jUBZwOycTA/16tUz/eEGFf973GpsgD0UYWcwUGcfQvUfU/hQhSCG3MiHqheMIZ2QzwaLhXDCDJ1bVBQY66qTKPKDMUMBcQY8JZCjDXrI+Ecaz1D9RcFHGbHxX7BIgFxDqQJLMKR9zOSDzSWwtC4kzMVzzjnHKJWMNUFng423lSWc5QcYE+vBGfAUtzfmMIEYbSwZrMCsdRDYQ0xBnDothkKtkUhzDKWZeDUQbVj4UCA9mG/RWNqEat8GqsXVjIxMdo5j8QV5hAUAZGS8Y8f8TBf5YYOD2rVrXRmde4INXosLl5MgCRYsFSwgO9AXILDAKNw+Sfwh3OyZD3YfoT3mOPsfe1a4tUOsKSzlmIvWGpF32HshYr2SH5Bmw4YNMyQigV4JXO0skLYEIGWtYX1l91J+/9zrwBn418boYE5a7Ox+FC7bi8XWBjwldhGF3w8IEfZ/1la0JGMw8iPS/pWss4wf61Xyw4+jkgSZOKBwcxCpsHnhl4cZYiIOtmw0HPBghWH3Tz755FwiwGbyI0rgIW5oMEODZXXfNNqXlPyINIL6fSIQgPywZfvOPVKscH7jDuMua/q2TkRzWocicBAC6SY/rEKUaXGhYp1K3ARjaUDmBX6z+B3q0qWLOXRyO4kSjpI9efJkcyhGISVbBooCv5XgxW8cB3isEgiESfR9Cgdqbsp5DiWVm3irsBM7g4M4yipKAZleiNSPm41bHt7HX91L4be1f//+RiHhhtL+/kMo0AZWAQQGpY8QBhT7GcENScfLOQAFF4LHZqiA9OFgjsJj3Z5QrFFqkJv3UKjq1Klj+gRREK7/4foSrl4sO4g5AX4otcSoAXfGgb9TTz3VyIBijbIDWUeMAZQClBLnZ/Q/XPBD6sMMnvqwlmUcICMgPlAocGWyJdR4us8+7n5D9qBAEpOFG2dSEUNe4RrATTcEJH/hsESRYpyQF/KBVMFkMXGPN7IwfvQF5ZVbd/BAqWTMmWPMe8iAxo0bm8CU1Me48zxjTQpOWyBtwAflkHgJ06ZNM+OCGxLzi7VDW6HWiE11G2qO8T1WAcxnCAlc7riJhxThc7tWI7nhhVujyIsbDxgz51l7xKVgPYc6j9r+Rxo7MpRwvmUcsCSgTshNCDyCn9rPwN4ZVNM9R4KNFc+w3rzMcQg11gz/Zfxx/4A4YI6wz9t5wFqBFECeChUqGDEgTyDdSGXMeEJc0G8IUBR2ZAu3T4IrijxrhT2TOQ3G7HPMLfaJSGuH/QCihP2JtYjFAmueesE0En4WTzvfcLfBYov5g0URwVexnmJN237zjt1LeYaxZB3wGwE5YZ+zbnhcFkDoEEwWayJ+LyDOwIzApBAhEJzoOuzLrHW+B1sIFPYoSCX2LWLdEBgXbCE9ne+xz2JJFOoz9g76BWHE3PO6f3n5bcmGZ5T8yIZR9NAHFjQ3ABzWbGC1UK9xiOAHN17ygwVM4Db8Trk5cvu0cYPGzQCbFocmfrjZmPmhCcW0K/nhYbD1kaQgsG7bLrl+xFeybMOOnPqV/EgK1FqpiPHBZT8kmCO3r6ku3CJnYlyoZOCEtQsHSErp0qWF3yGUPIpTabZZ1CA43C4dtg5+f1EEnYWDMzeyPMMBm1v2RBWUFogC3AfCuZlEai8YBtH0IVz/w7UdCRt3/3iez8LFFInU13Dfe8Ezksyh6g/2HnOKP6eVTCQsISu4KbdzNZ7+8i5zHQsPzmbuuWvrts8wd5nDPE/BwsDpWu1ljTjXmVN222/WH/VyKx9tP8O1H+u4IaPXsYt3LBLxvpc5HKqdcHMh3D7JvEAXYF2G2+sijYHze+Y3RA71xrJvIi8WRFhdUCDPIL7CxSKKtJdabFkr7Ln8bgTb84Ph62WdxTv+8Yx9vG376X0lP/w0GkmUBcYUBhJSIVLBfAxz23jJD9tOqNzzsNWPP/54Lh8+nr3zzjtDBiNS8iPS6On3yUQAi5Cx89flNLH4wZaaFSaZgOfhutNNfmRqXKg8PGW064qAIqAIKAKKgCIQAQElP3SKJB2BUORHsPR31tQav0iCe7mLkh9JHy5tIAwCU5f+Yr5du22n9P/wO6l+eHEZ062JEiA6axKOQLrJj3Ad8nNcqIQPhFaoCCgCioAioAgoAlmDgJIfWTOU/u1IMPLDpq5yBkiiB8EiJjt7BvlB8C6Cr4Uq+PBpUQSSjQBZYS547jNpWaeCDLm6UbKb0/rzGAKpJj8wJ8b8F7NegvxhUo4fOGbi7kLAQ/y0E2UdmMeGVrurCCgCioAioAgoAmlCQMmPNAGfl5oNR36AA0GurC+yF/KDQ3qoQmBVghBpUQRSgQAuMLjCtG9USfp3qJ+KJrWNPIJAqskP/LCvv/56E0Bu9OjRhgQhOCY+/u44UYmKC5VHhlK7qQgoAoqAIqAIKAI+QUDJD58MRDaLkWjyQy0/snm2ZF7fBkxbIQOmrZTLG1eWxtUCUf8hQ7QoAvEgkGryA1k3bdpkLD1I60cWACzs7r///oMCZSY6LlQ8OOm7ioAioAgoAoqAIqAIeEVAyQ+vSOlzMSMQjPwgqjFp0UiFNnLkSClbtqyp34vlR4MGDUwKKS2KgF8QaPHkdPlx65854mgWGL+MTObKkQ7ywytauC2Sni9celCvdelzioAioAgoAoqAIqAIpAoBJT9ShXQebidUwFPSKJKnm1tE8rZTCKRHru5x48aZfPfuogFP8/BE8nHXcX0ZN3+dWIesrs2qy6k1ysmXq7bmkvqBNrV93AsVzU8I+JX8wO1w+PDhJi2gxvzw04xRWRQBRUARUAQUAUUgEgJKfkRCKA9+jz938eLF5bDDDktI70ORH0uXLjU+5oMGDZJ69eqZtiBCJkyYIBAj1hrEKYSSHwkZEq0kwQi4U+CWLFJAfv/rHymQ/xDZu2+f5JN8UrjAIfLtI60CJJ+LFGlSI0D+aVEELAKpJj/sPu11BGbNmqXkh1ew9DlFQBFQBBQBRUAR8AUCSn74Yhj8I8S+fftk4MCB0rBhw7gPtitXrpTx48cbV5ZXX31VunTpIscee6xceuml5taQG8Q333xTZsyYIf/73/9ky5Yt8tBDD8njjz9ungtWlPzwz1xRSQ4gYFPg2k9a1ilvCI5eYxfLj7/uzHmwVNGCUvvIUrL5993yw+Y/zOfFCxeQpQ+dp3AqArkQSDX5MX/+fEM+9+rVSwoUKBB2NHgOyzy1/PDfpCVmC25JBKrNly9fygX85ptvZMSIEebyolKlStKxY8eI8ynlQv7bYLpl5aIJ0nHt2rXSokULadKkScxQ7N69WyAkFyxYIEcddZS0a9cuqW5pqZxnicQpZoDz0Iu///57yExfwWAgO9jmzZvliy++MOd4e8bPQ5DF1NVo5jW6GeNSsmRJQQ+yhXX43nvvybx588x6b9OmjTRu3DgmefLSS0p+5KXRdvSVBUOWlUceecQsKHdJ5a0eWQY4hBx66KFSs2bNsD/YSn7k0Qmbod2+fsRXMnXZL0Z6LD86nVJVlm7YIXMclh8FDskn/drVk3Nrl5dlG3bk6qlahGTowCdA7FSTH/wObNiwQWrVqhVR+kRbB0ZsUB/whACp47lAGDBggHEpPfvssz29l6iHuPC4+eabpW/fvjJ27Fj58MMPZcyYMSY9vd+KH2SFpEIOLGBvueUW6dSpU8wwoRxt27ZN+vTp8//snQnYTdX3xxcyJvOcmTJHhko/ERUqGqk0K82TlEbRpHnSXEpzREKJDEkpJamUKBEhU4okQ6b/89na93/e45x7zh3fe9937efx4N4z7P3dw93ru9f6Ltm0aVOOLHpxP9TnxlSOM/TgeL7NAEgVkolTsrGI5Xn0ESnEc4uYDFvX7777Ti644AIzHrt27SqVKlUyB5VXXHGFWV8uu+wyM8YmT55sxtmLL74ozZs3l6+++sqQnaNGjVJiPATYsYxrMO7Tp4+88MILcuGFF0aezvrKOouGIv3SqFEjefjhh83hsupy+XeCkh8hBmhevGTRokVGyZ/FjIXYWTL5VE/Jj7w4GvNum1as35KjcdXLFjf/d5IiBQsUkF3/pW+utF9RWfv3NnON0yPEL0ym57MzZePWHZF3TOrbPu+Cmc9alm7yI5/Bm2ebyykgxAfelHXr1k1rOwlXxZPhqaeekqJFixqjtVSpUrnigRLU8Eyp6x9//GGMTNJKJ0J+2PZyoPXbb7+llPzgXakaZ5988onxhHFjkWycgsZHKr7HOwLP6htuuGGvDFqpeF+8z2QOf/TRR3LrrbdG5q4Ni3z99ddz9A1GOTbE6aefHklYwPxXr8Bw6Icd1xBLkBrXXXedtG7d2jycAwtsOLC+5JJLDCEF4QFxiPcdh8naD979oORHuPGZ564iFGXevHnGNdJdMvlUL5vJjwlLJsjMlTOlafmmcmydY6V00dJ5blxpg8IhMOzTJTku7Nykikz+YbU8OnWh0QqxBc8PCBPID0uklC1RRK46qr5s3LJDRn61XFZu2EOwlCpWWEZcfJg0rlZK3p6zIsfzNfVuuH7JpKuU/Mik3tC6hEEgXYZ3mLoEXZMpdQ1r/AS1J93kR9j6xHodpBTGdF4kP/CoIASc0G6nZ0usGKX6+ilTphji8oQTToi8yo/8IEnBkiVLpFevXkp+xNExicx/v3vxnIL8Pv7445X88OkTJT/iGKx54RZc7xAaxY2qTJkyOZqE4Cixul7ZVnK77dlKfqzZvEa6vdNNtu3cJrtlt9x3xH1yfN3jcxvOlL5//h/zZfry6dKldhepV6ZeSt+Vzof//e/fsuqfVXJg2eDwgFjr5fQIKVKooBxcq6ysWL9ZfnN5kNjnFtmnoPy7Y1eO16ArgifJpv9IlCqli8kXN0d3f+/y2Cc5nqEeJLH2XPKvV/Ij+ZiGeSLuwoRiUjDC0FIoUaJEjls5YWODGY9XA/faZ3vVB7d/fp9Lly6dI7Y7TN1TcY3FgxNFt5eo+33xEgqE4dp49iC9mWS1Md66BvVPrG2Jx/iJNoaitSvafXy3fft2M6YZ8xjn6daMWbBggdGG8woBihWnWPuBcRVm7geNP/veYsWKmVN4CloMzGk8Plg3CBXxIj/s+7k+N8kRLxvAj/z45ZdfZMaMGXLeeefFTH7E00d++Np+sd+TtCFVqdiD1nC/dd2ucYQ/sc7xJ9Zx7Xy2373oKNIfePF7eX6whnnVJWhs56XvlfzIS70ZQ1sY+B9++KFxjz366KOlRo0a5m4W5jfffNPE+2Wiu1RukB9Pf/u0jFs8TlpVbiWXHnSp1CxVMwakRTCWH5nziLy98O3IfR1rdJTB7QbLfkX2i+lZ2XLxp799KpdNvcxUt/p+1WXMiWOkWKFi2VJ933rivXPPrHvkr21/yXlNzpPrW1+f1Db5eWyc8fwXkQwx5fctInNuO8a81xn2smvXbunfpYF88cuf8sasX2Xbf6RIoYIF5LzDa0uPltX3yjJDSt75KzdK75dny5qNW80zG1TZT9JFfjC3Xp3/qtQtXVcuPuhiObLGkUnFM5sfpuRH+nuPU0zipzl15rfw/vvvN+EbjzzyiDFGvv32W3n88celc+fOJj07Lvrdu3c3At133nmnSdGOzsYRRxxhPCt53rPPPisIAnLvk08+KT169DDGJZoYAwcONOLflD///NO4NXPwgOA47uTHHXecnHTSScaFmfTCuKIjIo5OBLHdvJ9Nfv/+/c3fnNii+cB1VreLz4YMGWKufeCBBwTjAEHMH3/8UfDyxFiuWLGiqQOnvUOHDpU1a9ZI48aNDRZ8165dO1MHtERq1aq1V8f89ddf8tBDD8nUqVONkXfooYdKlSpVpFq1aqbeW7duNTHpaHt9/vnncu6555rNOZ8TfsvfCPXxvg0bNkjfvn2NBlhQ3XkmeNSsWdNg4m6P1wiKt67oafj1DyQB2NEW+pETc2LxCTu66KKLogq+WgOGcYRRRP979Q1tYQzRPwhKYlhj3HDi3rFjxwhR4UV+RBt74Pbyyy+bsAUIN9owd+5c02+Mca/iNc64PswY9ZvVaEoMGzbMjI+2bdtKnTp1zJi+5pprTP+GxSnefvCb+9dee60JVSFUnIK2BSQG44j5i04S2QoZi2PHjjV9jU4GGN59990mHIGDRP7NnIRcYn7Qf3heH3PMMYZ0Yc6y92Ze0CeEOaCvgQHPnCbMCBwghqgL/2aM0f/MtenTp5t1yH524oknJpW88iM/nP2JRznjiHAZvEG81ii7zsQ6V1i3GF9e+LJe8/1rr71mqgPe/Nu5NtJfieIYtIZ7jW3WAZ5B7QAAIABJREFUQ9Z9fgMIV8HuQhOJw2dsrDDjmnWT/QBrOPfRXj6DRJs2bZrpd+YL44r3jRw50hBSrBOs3/y5/vrrDXbR6pL+X9zce6OSH7mHfa6+mUWKGFNOcgoXLpyjLmwg2HhlC/mBATX+l/HSrEIzOa7ucdKheoekYtv2zbayafue07qbD7lZzmx0ZtTnL924VOaunSuVSlSSb3//Vl6b/5rx9qhdqrb8uvFXKV+svHBNtZLV5MY2N0qnmp2SWt9MeNibC96Ue7+8N1KV0SeMTomnRLrbOuCzATJu0Tjz2hL7lJBZZ81KSxViDWPBk+On1XuEjIsVLiRbt+80/y5cqIBs37nb/BtNEYiRjVu252hD6eKFZe6gzmlpV7cx3cycKFSgkPRs0FNuPfTWtLw3G16i5Ed6ewnj9uqrr5YBAwZEso2Rjp3fwsGDB8vSpUvNoQAGCeQH3iEIVXIKyEab7Ca47GMQQRKwIcUQxf0Y4gQxOgiS9u336PLwXIx97sHAwaDC8OVvDCPejbAdm1U2zdaw4N+QMRhRuNGfccYZ8sQTT0TETe11zrh7u8HGSEcwD/Jj5cqVZhN99tlnm/dggEHskPWHe8kqQN0gaTCO2Su4Mw24e8jL8LZ1xEDHKMIIxIBk/0FmIQgS22bqQP0wMiBqMF6i1Z33Y5hiZJFlgmfSNxisQSWWuoITdfXrnxYtWhhiBIPPnupjFJ9//vly+eWXC4aoXwnTN9yL8UkdGDc2Gx7aHhjXkF9ki6G424U3hd/Yo7+5HpFKu9+j3oMGDTKGoh/5wXu8xlnYMeqHhb2f9viFvUQbwxjA8fRD0NzHi4N+fe+99wzhxJilQFgwViFovvzyS2OcW6LUznHupS2QMnZcuj0/OKlnbti+tYKymzdvNmsPBCzvpR+5l3UIHJifrEe8Hy0IjFuuY05ApHgRlUHzwu/7WMiPaGtUvH0EORUNX9YtiKPbb7/dEMz0Kesa84J13XoxxYtjtHlEP7D+exVIvYULF5rfAYrt2y5duuQgP6KNa+7z8vLw8/ywfeVOXBFUl3jHRjbep+RHNvZaEuoMwQHzykbP7V7H4lC7du2sIT+Oe+c4Wf73coMKZMLZjc9OAkJ7HvHjnz/K6eNPl12794QWDOk4JCpZsXXnVjll3CmR+nDPifVOlMtbXG7IDlt47v1f3i9frfnKfL5y00rpXLuz3ND6Bqm8b+Wk1T/ZD5q9era0qRKcRuva6dfK1F+nmtdX2beKTOkxJdlVyZXnvbHgDbnvy/si76bv6Fv6OJOKl0AqmiL93/5O/vqP7LDZZw6rW04enPSTFPyPCFn111ZBg+ShHgcJITSpLJdPvVxm/DbDvAIvGrxptOxBQMmP9I4ENssYz2zcMSbYzEJskL4RTw421RjyEB0VKlQwJ414HVA4YfMzPOxmlxNtDBLrZcGz8IDA4MHb4eSTT5bx48dHyBErZocXCEaTNQz79etn7qN4GYvRyA9SqWLYstG2G2eMXjbmXsaZ3ybar2e8CAVbH4gft4YAuOFi70zxasmSBx980MSs23p61b1ly5bGeIcssvWH2LGGRrQRFEtdOa2N1j8QLj179jSn/7ZvbNw9Xi2c9Pq54Edrn7tvaCfGPQY1xb6D0AP2cxBiznbxToxjv7HHKTICloS7MC4w6vk3xjjePtFCL6KRH0Fj1K9fwpAf0cYwhGE8/RBt7uPJZclIng15x7gFe0hO/s2pO8Y5fY8HFJ4fYI8HBwQGZJ8f+cFJPRmSWD/w0LIhdnjXsOZYEoN9OZ5onOo3bNjQQMhn9C8EJd4nFOYsIpgYupYkS8ZKGgv5Ea3/4+2jIHyZA4x9iCHWazs38MRykk3x4Ei2qmjziDXcTyaAfuD9/CEFLf1MWloy6EBOhZn/9F+yyI9odUnGOMmWZyj5kS09leJ6sgDDLqcr3jbe5niFvXR+u7PRYKCgo4GeRjIKBMUFky6QkkVKSqkipeSnP3+SyadOlqolq/o+nnt6vtcz8v2lzS+VK1pc4Xv9E988Ic9/97z5vkihInJvu3sNCRJPWbxhsUxaOsmEDjQu3zieR0S955wJ5xhPlpaVW8orXV/xvRZS5/UFr8vd/7vbXIO3xLAuw0KRJkmvdJIfSN/+vuV3ObfxucazZ/TC0YbAghCqtm81Wbt5rbSo1MIQIplYnB4hB1QqKVP67e0lhZfJ9aPmGuHUERcdllIC5OYZN5sxu33Xdrnq4KtM6IuWPQhkMvmRyQR5vOMHrwPc1sEdIwzS4bTTTjPeHXzH6S2HAn7x+rwXXCBH+NuemlvDilAXnmc9LfkcV3U8RUgZyekhXgJsiimQK5zcsanG1T0a0eE8KY9Gflhjmue7yQ9L0uDhYj0/cLVHnHH48OHGwAsq0QgFdwYIcOQk122k2foTEgCJ4a6nV935LJnkh7uueEFE6x/6DA8cd4YdvAEYB5zqW8LCjWGY9nFYhXcGRrWb2AFzwq0sjs4+gHiB0Is29iA7OBnHIMNYhnAi7MiGQvv1eTTyw2s8enlzuJ8dhvyINobBIJ5+iDb3Cb+igCEeSnh84Y21du1aQ36CFeQIe2hILggMCvUk5AnCj321H/lBCAt1JkSKMDdb8MDBq4Sxx3esKRCCzvni9VkmkB/R+j/ePgrCF9wIG2MMER4C6UToB3PTTX7EiiPPCJpHfuQHGX4gRQnpYixBpkFO4QHoRUL7rW/JID+C6hK0vuel75X8yEu9GWNbWMxh/VkIWDCYmJdeeqlxn7MLfoyPTPnlXuRHh7c6yD4F95GKxSvKD3/8YIzuE+sndhI/bdk0Y7Rzsv9Sl5eMbkeX0V3khjY3yDmNz4nazo4jO8q6LeukaYWmMqjtIGlYbg9L71X+2f6P4Pr/59Y/jXdJ51qd5eEjH44Lx+PHHC/LNi4z9046dVIOT5O4Hui46avVX0nvSb0jnzzY/kHpWqfrXo8lJATcLmt+WYQAALf9S+5vCJBsLoRXPTP3mb2IHMbKwJkDjQ4IpXnF5vL6ca9nZFPR93AWCA7K5KWTZeKSiebfZCKqXuQwOf35z01ozGmta0iZ/zxA0AhJVrFzCq+ZacunSYOyDeTxTo8n6/FZ/5xMID+IKyY0A8PYFsTScP9mQ5mJoZGJdjxGCr+HnH7bEz28FjBkEiE/CJnwI04wcDAKop3Wppr8ADdOqgnVID6c02VOO4nhR3ckjPhlLOSHX5szlfyI1j/WoHO7mYcZi2HID2sgEz4TD/kRbexRR+b04sWLTegGY56DMDReqlb1P+hJB/lBvSh4UYTBKZF+4D1ecx+ig/ArCh5AEJHoanzzzTcm3OqQQw6JdDMkCp4GrJsQqRChhG8RfuEmP8AYcorwM8gPr751jp+8Rn7EM1ei4YtOEX2DVpHVQPJaj+LB0ZIfQfPIb75Dyqxevdp4DkIkf/DBB8ajByIkzLjmuYmQH4wzK7AarS5h1qu8co2SH3mlJ2Nsh3XZ45QHZhrxJJhsXO1YvHGvswt+jI9O6eVu8sMa2xjWkAwY6HhojOo+Kirp4FVJiAOEOn/b9JsRYWxQroEhPqwoae8PehvtD57tV5wG3Y2H3BgKi1d+eEU+XvGxyQTz3e/fmbAaCJxYxFAJR8FLxZZUeFq0er2V/LvzX6PPsHP3TkNunN3o7Eg9bV9gzN7dbo/XB8V+Hk+fhAIwDRcRltTjvR7SqUanHG2zr3aGw4QJ82Gc0Ger/1kt7fZvFxHRhUBhDOJt1LhcY6lYYo8QYaqLM0wJzx48kDZsLCnHP/GpOfWmOD1FJv+wJkeVOjeJPVTLjguIurGLxhpiaWavmTGN+1TjkpvPz23yg5NHPBHYTOJO7yy4IGMg5yXyg80lsfK0y7r7E+fNyS6hBpzc8X8b9mLxWLZsmQmRQQ/Dy/PDL+yF+9mwc2qMOKI7rILvMZgwjurVq5dyzw/eh8GLhwfifGySccGPJetELOQHhiTeDF5hL8TsE4aBt01Y4yCVnh9eYS/O/sG4cIdb8D3eO+iAcHJvM3+415Qw7bOhEfSHV9gLhrgdl2HCXuzYw+sDPRcOvQjlomCkkQWQ9Sfa/E4H+cEJPrg5hSGjeX54hVSE6Ydocx9dFBs+YnUk+D/7Y8LR7D4Zjwv201arhN9N1gOMfEhPilPzg5A6PEfQ3PEKe+F699oSq8dCboW9RPP8iLePouGLvYKHmjMs0Rn2gscO5B7isvGQH35hL8413M4f9/yG7MC+snOJNQEPIcZHLJ5tiZAfeIaxpn/99ddR65Kb+510v1vJj3QjniHv4weZOEEWY2eoCxOSTR6nPpm4sXWTH3gVEG7wUteXDLIYlRAgGKuWEAkL+R2f3xHJyNK6cmtzCu0kIJzGmlO/w/n8MNdEqw/33zf7Pqlesrrc9b+7QhM4TiFOnk962Yc6PBS26YHX2XahqYJXDV4QhLaAw1E1j5Kv13wti/9aLE3LN430hfOhbYe3laNqHOVJHAS+PAMugFha8OcCE/bkR0qBCSQWKX7ByIb9eFV/xI8jZPCswearRuUbCdl/KPPWzZNPVuxJO9uhRgd5stOTKW098+TpuU9HRFydL4NM/HlFCdleeInIrsKy7feuUmWfVtK4WmmZuWidbNq2w1zepnZZGXXp4ebfG7fmFE8tVcxfM4QQopKFS5rxQj3CelalFJAMenhukx8YN2QsIfzAXTI5HXq8XcjmEiOQDamNn8dNmI0zHhDLly83aTg5CUbjwYz3jRuN2CgkEQQI5AEnes6wF66DNHGKpfIZm2AMK6vIz3tIO8+77G8yhxEY9RxQpMPzg9AOSC+EFW0dIHXCpozE8MZgc2oXkLmEcB+b3cD2j039iXcBbuG8zwqeTpw40YSZoI8ShhzgmfGQH7HW1a9/CFeAlJg/f74ZD5YsxBiDKMRryM9zJmz7rCgm2V7wOKAgeIqnDp4FeA9QvARP/cYe9aavIN7smCZcgLEIAYKQq19JBflhQ8TIfIOQK57JGJ7ofITByYppxtoPQXMf49UWPGPABoOSuWsLxjm6K87+h7x5//33TZ/YrC2sBYRV0XeEuxFyRN8iZsv9du1xry3xGO2QH5AA9DFzijkInvEU1iLGCH3iFqO1zwuzRsXbR9HwveWWWwx+tq2QhJaowmuDdR1xWuydeHEMWsPxCvQqvI/x6FzX+Z2gfyG9woxrnhuN/IBEtlpDXGs9xfCuI5sn5Bu/IbNmzYpal3jGRbbeo+RHtvZcgvVmIeHUybl4OxdxJ4Od4KuSeruT/HB6fThFOC0BgifHWY3OMhoYhCIElWavNItc4gzbsB/y3MOHH268Hfy8OpwGXdD7/L5HNwQCZ9uObUYLoceBPUz4jF+xxAd1BgcMST4LMsBjqZ+bZOJe6jnws4GGFKCwuRt7wlipW6buXo+2ISPJDscJ24Y1/6yRO7+403jW9GrYKyZNDsJarvnomtDhVBEPmCgESK/3exmiI1ohNfC006bF5QmBV8nP63+W0kVLG88S/qZAzjz1zVNCuFXxwsWNlxReJu33b2+0bCAjIN7QNeEZHy3/KFLFff5pK50qXiEr1m+RWb/8Efkc4dQODSpJ46ql5JWZS2X95j2uyofVLS8jLj7Ms4lWG8cZonb1tKvlp/U/mZAtLbFrfhCygNAcG514N7hO3DGC2eBjCLtPrdEg4MTT77QrG/uPzSWx2IR8YlDaNK14vhD2QUE4EkMGY5bTfEKCOE088MADjX4FBwocLNjsGegn2EL8PieUbEYxcLgXY8K6zeNxiVgiG3g8HyCeKMSacy3GBwcTuEpDJiDsycmx8zPcsukzPsONHoMYzQm0OyBl8Org2YcffriMGjUqx2dkSmBPwCaa/sbjg362bvlknbBire7+5RTbq/1cR31eeuklQxzRVk66yRxDsW2GYDn22GONMQh+eH2QvhPiIEzdne2BoLDGAM9Idl29+sdqOpDWmJAHyAiIM+YkxJifF23Y9tE3PAMDjr7l/xQwZw/H+IS0cPcBmJNK2W/sNWvWzBiNiOuSMhVhTsI1KLTBTwOOehP64Rxn3BNmjEKm+pFpkF+ErvBsDFbqTSgDmIYZB+DC2I21H4LmvpO4Ynyi4QLZ5QwLYk/N2oBQLHMW45txj4Fr01lDDvB/yKgVK1aY9M4QWTbVrc3kgsHOXGCu8A4IB9YAPJC4lz6HPEH81Osz+pC+B2vWG4RTGTt4B9m6hFmjmde8m3kKkUMdEO2EnGLOsr7YOQbJE7b/mUOx9lEQvoxJvPQYt+hpTJgwwaxXEMyMa8L3IAXixZG1PGgN98IU8oM1sFOnTsY7DM8X6sa8wxslzLhmTDEvWMObNGlixgVtom/sus7vEM+nfyGYGEuMN9YGiHt+s3iGX1381vYw4yQbr1HyIxt7LQl1ZgLCNrOxdZ9IsKFiYWMyZVpxkh9eBrmtL0TFUaOOkq07tpo0s88c/YwxAv2KNVj5HuPvyaOelHpl6u11eTQDzcugixc/t3AqKUDPaLjnZMdZLKngF2oSjQB5cPaDJrwH8c7+bfoHYuMVSuPEjQf4kRv0R+fRndPi/UHYCMSXDSdBkPSleS9FPCqq71ddJp6yR98iqNgwJvQorHdR0D18T3rjB2Y/sBcBRb/e9tlthjiqULyCCR86o8EZETKGuvf/uH8ktTKeNRAEfhl2ICggu3gOWYL+V+1/xvtpyDdD5K0f3zJVbV+9vWzZscX8m2sJ66IULlhY+jTrYzRs/LxZ7v/8OXl94R7vk0MrHykvdH3C/Puwez+U1X9tNf+uULKoVNyvqCxYlVNPpF7FkjLm8sM9BVMHfDpAPlz+oXze6/MInHkhPCrM2Ah7TSyeH5x6c1qLwFuyVP7ZkE+dOtUYcRjS1oDjczauGPCZ6B0YFl/3dYR5EL6A0c+pHP/nd9BtAPL5X3/t0fcpXbq08JsUtoBdtGfzHPoSQzbWkJOwdfC7DkMdd3WyWeAibQtGHMYeRBekhF/4RiLvz602x1PnoLqiUwGZgKaDJXnieY/fPfGOP6+xx2e0hzGPJw46cLF4+iSzXc5nUSfmotf8C/vOWPoh7Nzn3ZAfEA4Y2c69s9UnYT2g//kbDyD3/hrDlO8RwHWHlMXbt2ExybTrYumjMPh64efUjUlG+8Os4c73WL0N6pbKdcGrbZBXhLbZ36ncrEsysE/mM5T8SCaaWfQsfuQQcSOW2LK4TEw2z7DGsNqZyARa8qPPsD6e4pPOLmg3ol1EhLJttbby/DF7sqq4i1Or4twm5xr9BU7dvYr1AvDSr/Ay6OIdEmhroDGx5K8lkUdAZEByYAhbo9d4eLg0NuwNTgPc3sd3GMfvLn43R8rW0SeMlgPLHuhZ3WgkE8b00O+HmnChIBIlHu8PNFaGfjdUft34q5x8wMnSofre2UmclZ77+1w5e8KeVMeQCwjPuktYTY73f3lfRi0cJQvXL4xLQJbxMG7xOLmw6YUm+87cdXPl1R9eNaFC0QgNW18IEvoX74zTGpwmjco1MmmDnSTedR9fZ8RKKZbAoH+dhUxFtm/JimTJj6NrHS2PHrknFtmvWA0SSLJlfy+T0d1Hm/qTEcZZerSqbv578J1TTCpdNggohZAqt3PjyrJwzd9Sosg+5poSxf6VHwvfZMat24Mq28Oj4p3vXveFJT/AmlN8/mDAJov8sC7M6FF4lXgE65KJjz4ruQgwbjgd9hJl5XObsjEWDZDk1lCfpgikHwH2yng0cKKOhxdhR5C+nMBrUQQUgexEQMmP7Oy3pNQaVzbc4RC8gvig4Ib3yCOPxOQal5TKhHyIIT8ObSHFri7mKz5pH4WxjZBi4UKFjScApAFGp1Ovw0+kM1p1vAw06yHgJ4gZsnk5Lvt+3fcyY8UMkzWGEAkMacgGjFxr4BKu8NTRT/k+3hrgXAAZQNYVCAKKOZHYo2VpvBpaVW6113P8QoviaY/VdfAKKfJ73mcrP5NLp1xqvqbdCGJGK8/OfVae+nYPHmQAuqjZRabf+YNXBSTNh8s+lCEdhxhhWb9iSS6+r7pvVZncYw/BEGs5Zdwp8vOGnyO3ETKFUGwsYraWNLIPwXOF8BTIEWcpWqioXND0AtPHpNyduHSiISEuOeiSSGYeSDNInR27d5hQl7Bpla3nDgRMtKw9d46fH6nSpq07pGTRfWTUnOXy99Y9+iCUevW/lrWFRxpCad6vhXK04Zt/XjbjnO9iwSjWfsmG68OSH8QicxLJKSmGazLJj8cee8wIH7rd9nHlJbVfXvL8yIYxkco6EvKC5wfu4YSgWI8WPH9Ix2vdtlNZB322IpBpCNg0w4QFEXLGWktIjl9IUKbVX+ujCCgCeyOg5Ec+HxXWhYsFHrdW4vdiceNNN3zUrdmlzWTXobtiOo3HmL31s1ulgBQwbv71StczJ/rPffecr+eEX9sgFEjN6TTE0+Wy/9icx+TFeS9GqhZEJLizwBC+gQcJZMCiDYtk+I/DDQ61S9U2Rq3b4Izm9RFP31vswhq3I34aIYO/2CMMSkEE9qT6e+Lv3cX2QZFCRUxWGj9syNpjtSV8wz2+vF/I4IL/QtliZeWT0/eIkMZanFlUwpA3fs+/atpVMn35dPM1pM7xdY43JB7pkSHJICcgVaKFdsVad/f1lhAKSveMtwipm6kfhAylwYCJsm3HLvPvfevfL7u3l5Xa26+Xn9dsku0793yOh0i/biUF3Zx+Bw+UY2p0i1Shetni5t8QQYjF1ilTR3o36W30fLK5TJ8+3YQfehVCTvCuwBuPmF+vgqs6ApzEurMpd2cDSAQbTjx/+eUXc9qZHzQ/EsEqr9xLuAHjDWE8dBn4f61atYw2CRojWhSB/IYAe+SZM2fKtGnTBE0d9HYyMRNifusXba8ikAgCSn4kgl4W30v8GRtnYlLxAGCjS7o04sMQeEMkLdMKRtX+zfaXOv3rSPeG3eWeI+6JqYoYiLd+emsOEcfDqh4mQzsPjek5Vo/D6T2AwYah/Hb3t2N6VjwX8y576v/9ed8HPqL7mO6ydONSqVu6row7adxe11uBVbROnARIMr0+7EsXrV8kJ797slQuUdmQUOc12SPc5lVsvYoULGK8LwhhWbN5jWcqYCv6SihF31Z992hglPBOv4oHyqnvnSqHVDnEeIC4C+89d+K5RhODkJHu9brHJJDqfN6EJRNk4pKJJnQF0gaCIp7CcwbNHGQ0bJwiofE8K5F7rCeRX9riNxe8Kfd+ea95hZN8ajLoPxHT4oulYNVnpHOla2Tj7y1k6vw11vlI9ilUUFrXKiurSg6WPzYWkk1LLzLPgRR5/tzW5t/HvH2MSQ9csEBBQ3x49V8i7Uv3vZAfHTvuyfTjV/zIDxvugjjekUce6alin4z2ZBtBnow26zMUAUVAEVAEFAFFIG8ioORH3uzXwFZ55TXnJggRFKpJLda69R6DI1MKqWhHfj9SChYtKNe0vMaINcZTDn3jUNm8Y7O5ldStZzfeoxERS8EjAi8K0uHacI50GaU2HCasIb14w2KZtHRSVMPbEjqEgliDMtleH+DrDGMpvk9x+eDUD6RcsXJ7QU99SC+L98BLXV6KeKSgY0JqVsqxtY+VP7b+YYgg+iDII8H5EquH4g5/gSDjvSs2rTDvJd1rphSIH7RobOaW3KgX+KBFAykEAeIsdh7Yz4w2SPe3c3gTQZ7MXjM7ktEFUuSf/1Lm1ipXQqqUKS7fbBgnRSuPl38W3Si7tpeVamWKS58j6sjWorPk2R/uk92Cp8ieeC08mGyWo+V/L5ca+9XIDVhS8s6gsBcb7mJdsL1S+CVasWwMjUy0zXq/IqAIKAKKgCKgCORdBJT8yLt9G7VlfuQHN5EPnE2vXy7v3IIskop2l0ibam2iag9Eq6PVUEAEcnC7wXEZuPd/eb+8vuB1E/pitEUWj5XJp07Oap0CZ4rWCsUqmPAarwwvifS/k/zgOQdXOliuOviqHNlM/IgP+16M7EunXppDDPbhDg+H1q+wz3GHv2Qy8ZEI5sm+14ZSda7V2Xjh1C9TX15b8JowfvCWIT0zoTk7du0w8wEPH7RO8Nw5YewJOTxCJv+wJkf1OjepbEJ4SCm9fX072bamm9EN+bf0WClS7lPZuaWG7PyngezaXE9a198tfxYZb4ivSiUqGZ0T/v6w54fJbnKuPC8a+UE4AqLUJ598ciTVIFm6nnjiCXnxxRdNqIpXpoFYGuIUxSbNH4rxkOOE6WSyKHYsbdRrFYFEESCDAiKYpJ8sW7Zsoo/T+xUBRUARUARSjICSHykGOJMeT3o+YsLnzZtn0u2tXLlSatSokUPjg7AX0iMhgkr4SyYVm5pVtoiMPWOsZyrasPX9ffPv5gQdfYh4itPb4/7Z9weKr8bzjty4x5m6NhGNCr+6k72FjCezVs0yYSlkQAFLSJAm5ZvI4r8Wyzdrv5FapWrl8PhwP+/jFR/LlR9eaT5G/PPzM/8/ZWpY3Gz4S+vKrU1GlsGzBmekx0fY9qTzurMmnCXf/f5d5JUli5SUcxqdY4gOQnMKFSxk/oYYRMDUkiLccPFBFxvCK1o5dvhF8vv2+XJwyd6yYMsY+WvHMulc7RwZ/eH/K+y3qV1ORl3a1pAuA2cONPonFKf3UjoxSfa7opEfNqUff9uSbPIjW9OhJ7sf9Hn/jwAaMGR+Ic2nlj0IQEQ+9NBDcvnll2dkuLD2kyKgCCgCikBOBJT8yIcjgh9rsgLMnj1bLrvsMiNs5iyk9MpUcbMSNUtIwwoN5euvv871nus+trus2rRKtu3cZkIAMilEIl5w3AKpyfb88KoXxuvDcx6W9VvXm6/RoBl7wlipW6aubzMgr4Z8M0Q2bN0gPRv0DEyB6/egR+c8KsPmDYt8nY72xts3mXRfxAtLRMg+M7LbSF+vJ3c4DKEq0TLG0M5zJp4j36791jQZgvLZo5813kFWO2Tbjp2yY+du6XtQ4FkzAAAgAElEQVT0gdL36AOMHso7P78TgQgChJA2Z2anTMIvTF2Cwl7cz0h22Mtnn30ma9euNd4l7sJ3S5cuzTjvwDC46jXxI0D64wkTJsi1114b/0Py2J1KfuSxDtXmKAKKQJ5HQMmPPN/F3g0k7IXN8sUXXyzFihXLGhRMqtsWLTKC/Dh61NFGgJPyVre3pHH5zPKUibdT7al+ndJ15N2T3o33MTHdR/rVm2bcZO4hQ8j7p7zvK1ga04MDLnankQ0jIJvM92frs0gZjAYPGiSDDh8k3er+f2YWrzYhgooYKmVQ20HS48AeUZtuyRWyM+EV9Mqxr+x1/XWj5sroOSukR6vqcnWXsiaV8QFlDzAaMOjCbPp3kzQo10AgyrrW6So3H3JzVsEdlvxYvXq1jBgxQqZMmWJEq8855xxp3769EKqSSFmyZIm8/fbbxtB1pnVEAHXYsGHSsGHDPJnqFs9HDgTchwKJYOl3L6FFX375pXz11VdSvHhxEzqBCHmyC9nc6E9nKVOmjDRr1kx27Nhhxg3hG7ZUrlxZGjVqtFc1Mpn8QAOHrBzr1q2TU045RTjEiVa4Di9YZ2EvdPDBB5vx/v3338uGDRsiX1u83JmPEiE/6BeyOrnrjEfX33//bdJXZ1L2PdpKYawmWvz6i/HIe6wYf6Lvya376T9IYsYYh4mnnnpqWtaU3Gpvou9lLfzkk0/k3XffNeGVzDP2+qyJpNseNWqU+S1Klr2yc+dOmTNnjumjVK69TlxoIxncWG8Z34ms93llniQ6buK9X8mPeJHLw/fxw8PCk47NX6wwZgr54faQCEo5G2s7c/t62gf5UaF4hbRUhUw+ZEUh5KVDjQ5yXJ3j0vLe+X/Ml9PHn27ehUGOYa4lHAKks0Xfwy+rjvspjCl0OUjHGyTaakPcEFa9+dCbfcmVt+eskOtHzZWm+5eW01vXkOJFCpnXdmlWWhC1JZW1DYd55uhnUpoKOBxq4a8KS36Ef2JsV7I5fOyxx4yHBxv3qlWryooVK4zmB5pQ999/f55L+UioT8+ePeXQQw81KYSTmdIS0ghihWdag9aGLz333HNC5h8OJFKRaY3fdEJdn3nmGbnjjjukd+/ecu+99wqZgqgXqW3xAu3UqZMJ3yDlvRcJk8nkB9hiWFxwwQXGUPrf//4XdcD/+++/Qigw+jXXXXedHH744UYzp169esb78Oeff5arr75aypUrJzfddJNJ+YuOzvr1683zLTFCqPDnn38ubdq0iZAC7J169OhhwoqjFfoFL1b6A6F5W2d0e/r06SMvvPBCxoQYrVq1Ss4991zTnFdffdWsB4kUr/5izWF8su6MGTNGjjrqqEResde99DnvSAZ543y4O3si32Gccsh41113mX/jbZ3s9yYVnFx8GCQgxAZz74YbbpCKFSua2vB7M2TIEIEoI81wMjG0WcxeeeUV482WqrXXPU5YPwiTgwCJ952pnie5OBTS9molP9IGdfa8iB82FqGgzUNutChTyA/aTlYQDLr9S+4vTx31VEIaJLmBpb5zDwJ4DCzbuMwYxjVL1VRYMgSBhesXmhTHaM9EK5YAsdfgCfJQz+bmv5dMuURmrpxp/s08vet/d+UQ182QpnpWI7fJDyrFSdXrr79utKIwfDEEyS6Dsci/81rBWMH4Ouigg4xB6j7lT6S9mzdvlgceeECuuuqqvQgONsGvvfZa3JvhsPXiBPWSSy4xel8Y29a7A+OC3/0BAwbkIHzwfpg0aZIxGCmQXgsXLjTZ4Gyxp9qZYNgxRk8//XR56qmnQu9fICAwuN577z3BEOrQoYNpGh5V9NeNN94oeMLY4tbbwWPm6aefNuPFCp6yT8Frw+kx5ddHXnXGEwhBY+ZZpmTdsyLLtIN6JaO/vdrOyT/Ex2233SZ16/qHvoYd887r8CxYvnx50sP1mFeMAcaRGxfIj99++y2phns8bc/Ue1h7mDsQXay97jkDdngzIuKdTPLD4pGutdeJfzLemcp5kqljJZn1UvIjmWhm8LNwI4NZZeFHzJRTCzYJc+fO9aw1JyhKfgR36IwVM6RN1TbG/V+LIqAI5A4CtW96P/LixlVLyYiLD5NSxQvLhCUTZMqvU4zgKl5Fq/9ZbURZ8dRa9c+qUORK7rRIJBPID2fb+Q0pWrRoKIMutzDL5PdCOGDQYVC7vTuSsRkO23bcvMnkRlgUdaHcc889xgXbHerCSTnu+7YgeEp4FQSKLRgriWYWClv3oOviIT94Jl4eGFh4vOCFQ//gBdKyZcsIGeL37kTCXnhmvHUOwiIbvk932+lbPJqSncnwu+++M2Qi80jJj/AjD3L91ltvNaFfb731ljRo0MDzZjyh0ChU8iM8tnpldASU/MgnI4STG07wcLli47Js2TLjWsgG2+3ay0asVatWSn7kk7GhzVQEsh0BJ/lBWyA+bujSQFrWzJl6cvra1+WZuc8YEdV/d/4rZYqWMd4gR9Y4MuMgyDTywwkQvxG1a9fOyN+IjOvI/1zgOcknU4qXq3Os5AchA5R49EHYCzzyyCPGHZ/TagqeCr169TLhHtFKMsJerOcEsfvJ8B5w1jcRYxrdHDTQMMbQ/cDr5Zprrgkk+zKV/CDUwuqGuE/Trcu/HUMYoSVKlEj71Im1v2yb2LN6hWXTF3jikJbbrZViPQzwvPIjP6Jh5gcOpDAeH8wrL+M8Vs+PeOe2JSrxOGKO0efOfue51DFVRGU82KG50b17dznhhBOiEhtcx6EtZK1zzaC/aXcibYq29sbTpjCTKNb1Pswz9ZrYEFDyIza88szV/NhxioMrmdu1l/g7flwqVEiP3kMsoGZS2Ess9dZrFQFFIHUIfPHLH5GH//73v/L6rF9lluMzvrThMGSf6Tamm9ErofRq2EtuOfSW1FUuzienm/zgN4H4amL7cT9GhJE6OEUfbVP4jeA0LhO9A+OE2+g/3HnnnTJ69Gjp2rWr2Yzjzs5p7gcffCCdO3eWY445xoR+YFxhLKMF4QwB8Xo3ePIMPCYwzNDVwHBDY8JqKLAZZnOPYYYwac2aNc3zISROPPHECCnx7bffGi0S9CToLwRpBw4cGCju6a6XDX/BCwQPUPRbwhARiZAfGNyElrDvAMf333/f/Bvj0Mb4E3bCH0giUjfjkYE3CuEK7En69+8fOazBMKH9aNB069bN6AOsWbPGHPI49TPCjgcb/sL76X9CZ2y9oj0j2eQHpAvzjjaj0YKhzthhbvIZBiBtJ9zoxx9/FOaiE0Pq8/zzz5txilHJOCJ85KKLLjLG8BdffGFCmXguxjB9j0cXhJjfGGCsPf744wZXxibjlWehG4P7PZ8xdhctWuQ7dsP0F+3kmfS/0/vYtom5xNihr8lEhT4N44LxDFasR+xn+bdz7uBVgEgz2ixt27aVOnXqmPsgt6h7EGZ+/Q/+d999t6krBjhaQbwfjSTqSaFvOGwkrIM1xm/tiHduQ76wJjRt2tSESH344Ydy3333RfBgDjEnjj32WIMT67Zz3QoaW1zLXAQnnhXreIs2dwi1O++888y6i1ecX6F/6PP69eubtRAPduZBx44djRYP47Jdu3ZmXQQPOy5ZZ+l7iHo7fu1n1svEi4iw44H1mrWF+cLvYN++fU24Z9A6df755xvMEZRmbLjXLt6JZxnedzyPsDrWQ7zPaFMQCe01T4Lq5Fw7w66Jefk6JT/ycu8GtI0fIxYKqyjOKQELGyr+YWJVcwM6JT9yA3V9pyKQfQhM+3GtXPDy7EjFm9coI0+d2VKqly0uAz4bIKRYtiUTU+PmBvnBJhStAwTZMC5uv/12Y6C7jSI2aieddFKeIj/sWPA6qeUzDCo2mBg1GI1s1jHGwgqj8gzIBj/PDwRHIVwQ7GTzi4s+xr0Vl+TkmmvoI7L5UDBk2JhzrdWbCDtTp02bZkJdSGWMIRFG3DUR8oO9BYYO77vyyiuNAc+JeeHChWXw4MHGAKdYbwAMOQxyjErCCs444wxjMGBEWu8VMmnwGddAroDXaaedlsNwDosH14ExRjPGEpg6tT78nkNdZsyYYQzfMASS+zle3g9oz0BOYAxZLwX7GWMDIVTID0Kp+J5+vPDCCw2meBhBoFkvBMYoxhhEAeMGEVe0Xazxh8gv44g+CKq/l6HIZ0FjN5b+cuNh2zR//vxIX7P+0E9Dhw415B1t5bNnn33WGMhkUGIeQShazRT7XIxAp+dHEGaQj0Hkl0397Of5EbR2JDK3Me7R4bHkgRXD7NKlixHhhbyA9GAuQeZBZPBvjHPGOSXa2OJ7PMQgISHEGZMQwbQ5UexYEyFvWVctERw0XyFgIPKc6yBizhBZrM3Wg411k3Y6w2m80sG7x7QlQatVq2bWJ8gs1hbmHASVXSujrVMQUZAthNHZ66gvZCSFdzLfICbRl6KgbcI8ZR6z1gUVr3UjzNoZ9Nz88r2SH/mlp13ttBOcjRvxdmwomOAswiyOLGxhNkPphk/Jj3Qjru9TBLITgY1bt8tBt0/eq/KdGlaWmb8ukH32WyiyvYIcXG+7LNo+2qTG3b9EPdm84285sFQr6VT1DDmzZctca3y6yQ93Q9lQcqrOJtrtYs7pMboIQelEcw28BF7sR35w6v7mm29GvAGikRlerw8iPziBHzlypDl8sBtkhGbZvGPQ4Y3DybWzDpACGA0Yr4Sqhi02XTEGEC7lGI1hwl4wkthg47USa7FiskcccYQ5obUED+KWTkLIbuD79esXMYjchqvNykOIitOQjTWMwt2GyZMnm1NzBEd5NsKeqT4IipX8wNNo0KBBBj9rtOLxgPFrccHgtcakJeo4xUa8FeMKQgBjEcKMcAhSBLMHDBL49SM/oo1dSJZY+suNBwYnRCvGou1rPIbGjRtnvKLwasH7ZOLEiYashbCypBAZc+w9fuRHEGaMh2iZD9lLB5Ef0dYOUignMrdZHyBd+APZwXhFH4NMTmRIwSti8eLFETFj1gzmn9M7yo4jr7GF7g1rF2PDthXiLcx4C8KOOjPPISkshtHWFdYtxgG/PwhEOwlfyMrhw4cbsth6J9n10+nl4fWZU2wagppU2Ywvp1efJWC5H4+NaOsUZKDVRfIiMr3mEW1jHJB5i/oEed5HIz+irZ2xrtt59XolP/Jqzwa0i4nMRoofPNhf5w88ZAg/rMlOM5YMqJX8SAaK+gxFIO8jAPnx9lcrIg3dun2nFCtcSIZ++ous2rDVfI7CQc3y+8rxzcvI3I3vyXf/jBKR3ea7g/ftLa/26JdrQOU2+cFmjFNjfhvYSOeX4kd+uL02kk1+RNuogz8nroQf4NmAtwQFDS9S5HJ6Ggv5we8/G3Ay92B04O3jzP6Sqr5mTOG+jts2IQAYnvzfi/xwntC7DVeux9vBLcyeCPnBySvGGoYDnk94Ejizv6QKk1jJD0t0UB83+YEhzKmxO1MKnhCQlbfccosJ4WJt4b1omzCe0DoJk73Jj/wIMjJj6S83Hn73uvsDwxzDERF/MiuBRbQxZO8PwgwSDH0avxKG/Ii2drCnTWRu49UB2UVYD33Ivv2KK64wXj42fAIiG+8kPERYMyAIwNWGLbrHkdfY4jM3+ZEodpBWEFiQeZbQ88LZEnSQdpAKjGW3l417nPh5eQSRHzyXee8WYLXjkpAm5pcXmeb1WVjyg3ZTZ8Ys4YFB63k08sNv3EN6kWIXItQWft+bN29uIgDyU1HyIz/1tqOtLMZLly71FH6K9l1uw5UI+aHZCnK79/T9ikDuI+D0CIH8qFy6mPyzbYf8vXWHlKj9lBQqvtxUssj2BnLf4U9Jo6qlZMX6zTkqfljd8ub/T3/7tLyx4A2pVrKaPNjhQaldao8bcTJKbpMfhCmceeaZ0qJFC+NKH80ASEZ7M+UZ6SA/MFIwJAgzwEAJ2qhb8oOT3EQzHmAI4YJN6AkHH3j3EI6C8KBbUDCZfcLvL4Ykhimnt7jgexnTYYyKWIzpMG3AfR9dluOOO854RVhxTFzfOVGOpv2BoYT3CkYnuhexllSQH0HZ+hh7vJe+t15DYcK3MpX8wLPi+uuvNwY02hYY+O6wIfe4QiiTQt9BGAVh5tevbvKD8C2MSysg60WSOj+z5EcicxuBUwhMSE28HyC48BBDXwgjnr5l3WBsQ4C400EnSn7Eix1aKHgosR4yDv1C99CSGT9+vFmnIIq8sEoW+YFeCJjlFvmB1wgeaEFaUvGQHxBNePtBPNvCeGX8E6KTn4qSH/mptx1tJSaUH3UYTGd4CydLMKOI7mSimF0i5AfxwcQEq/BPPh302mxFQEQgPy5+dU4Ei8bVSsnAbo3N5y0ffkz22fdnKVB4vexT8kfZ/lcr2WfDSbJp856TdsoF7eqY63/f/Lt0GtUp8vmFTS+Uvq36Jg3jTCA/2HDiOm71GGzj8mPYSzI9PyA9rNgf/w4iP/zCXugPRD5xSQ9yk+ZaPC8whHALt1oGNm4fQgKhzDDx5vEMct5L3LzTqGAPgvHJ3/w+E7PP3gTjLNqpPZ4MhEJYDRZbHwQo8WSw4pdh64mLO4YYhBBkFDhhROIZwx4Jb5BoISEYs5Rooo1+dUkm+eEVwsF76WNwRWwTrCEKrL4HRA9CjmgU+KUatXWPl/yIpb/ceNiMIOxLnSFOkA6Et+AFhQF99NFHG3KN/nOGvdSrV894CkAQOMcVhAl9SthJz549jfeEU3fCYkZYTbS+d5MfeCkQOm7DHoLID7+wl7Bzm3HKfLb7deqNBxNjGELTHTLkDHuBiESUEwzBNppXEfUJE/biHG9B2Nl5hvcZoR5oiXgV1gh0fY488kgTGvL11197hr0w7+36ErSm+gmeIhgL6e8V9oLnBAQbWIUhaWlLWM8PG/bC74zVeYq2fsVDfiQ7xXPY9TUTr1PyIxN7JQ11sgJUTHQmRI0aNYyYEZsJToNSeQKUSPMSIT94LwsaLDI/9kHxrYnUU+9VBBSB7EIA8uOLxX9GKj173SQZsfRB2bdATVnzU2/ZvbO4+a79ARXltA4b5Im5DwuZY5ylTZU2ckXTAVK5RNUcnyOyGmvJbfKDzRgnw2yyiHF2iiGysczUdOix4uy+PlWeH2zK0dYAO4wNa4TiURNmo46Riogjm39rJGDoYLQSo27FC6O1n/4cNWqU+X13pjbl1BiSiz1AqsJfwNWpfcBBC4KCjC/aAD4Y5ZAQQeSH1SyDlLNiqYxXcORkOJaTaHClbmRTcXp44KmCUcYpbFD4S6aQH17ioIwHDF4IS8YJJ8uQNFZokbAJ+oFxhREdrcRLfsTSX26jzt6Lx5IVt6WOhE7xHUYs48Wpc2DJFggTCnOjcePGZmxACEBMcAIOqYg3BJ5tTkFVJ2aIawZl38BbgHFEhiDCpxgzCMtSgsgPiJlE5jZ9Qt3pPxu+jvEMXoQ1kQWFeW9FkiFmCN1gjoAT3k4Qp/GQH0HjLQx2rANoxkyYMMFz7QEbvFgI2eI3yIrDEuqHZwuFtuJ1hdCoJSoZHxColgyx6w1YuEVQnZofNnVx1apVDSEGplbwFF0Z6wmWKPnB2IS4QkiWYgVPe/fuHUp/ScmPxH7plfxIDL+svtumHnvsscdMrCQpoxDBIv4zE8VOATtR8oNFkg0WbbQq4FndiVp5RUARSBkCs1fPlqumXS2bNheSXf9Wkl07SknBIn9IoeJLpVyhRlJFOsvuQn9JiQIVpXCxdTJvyygjnLp7x35SoNAW2fFPPTm7/nVya5e2Mn/lRnnsm4dl1ZZFsn/xBnJEpTPkrDYH+tY9t8kPu7kiht6rxGJgpqyDkvhgTmwxcvEOxJuCU2AMAzSwiMHm5JwTQU6JEYjkOvsZG9Yg8Veeye8rp6sQHhhtiAlihJGxhYMIyA0MVDbCiJ/az/DGwA0a8UcMBU65MV65DyLkkEMOiYoE+hW0AeKDAvmPYV+yZEkjeInhT+YMQp0QTcRA5J1BbYoFfrI0YJhAmuG+jms+p964uxNeQhYYhCUxWtAvIIwELw7EFTHYnJ9hvGHMQOJgnNBXECu49NPGJk2amHu5zk+sEjKAtMZcT1pYMi1gYOH+TUgEBiSkDKln6SueBS70A+9GQ8F6U2BE4lURq+cHdSDjg7NtxN8zJjD4aAfaJrj5Y3jxGWlaOYFGdJa6Oz8DVw51INmoN+KmkBtgT7YXwjHQgyDMgPaCO2MeYgAPAT8jHzzAijHJXhESgbmAblzYsUs2waD+op28BzzwTGIMQrxyL94M4A4ehGxDkmFcQyQydiEBeD4He8wT9nqkzAVPjFgMfIxe8Majh2swmNnrQqL4YRZmL8xaidcQ8xcNG9KjEsJB34RdO+Kd27QbzCACWJvw/oFIQNwWghPceDYEDfOb+lFf/pD2FwFi+jBobDnHG/OW/mfeMe4TwY41xNoiPId5xlpAoV7oTrFuOjUpaA+EFdchcMsYhugBf+ulCIlBViMILsYS/UA4FN5BrNf8AQuvdZb1AN0f3kkYFWQWcx2vD9YH1tMw65Rz7WLdY94yRzmEJZsadWT95vcAYs/2YZDIsnPdsPPEEoJh1s5oAr6xrOnZfK2SH9nce/mw7omSH0DGjwULPwuZen/kw0GkTVYEYkDgk6Vz5cqPz5Hd/wmhFi9YWurtc7p89+OBRiukAMIhIrJ/meJStazIst3vyOZiH+d4Q+Hd5WW/wuXlzx0LI593r3Kz3NPlzIwmPzCK2TSzwbWFUzA2qRjfmRgaGUPXpv1SXO+Jt8Zgg3iIp4A/hh3PYnMetFGO5x2puser7hg+/IlXUwbDFfd9sGB/gKHMs4LStsbbRgwWDEuM8q5duxryCFIHr4lYyY946xDmPggLsMAYtGONMQMBAja5NYYS6S97L0a9u3+92su4YCwwLmzhGWDgNXe8nhEGa65hDCc69uKZ27SFNYC+dfe3s81gYXHjPU7NobBtjHZdItjZ54IhhATkFmskpJyfDkgYrOw1PNeSJ2DEv8MQANHGWzIwC9OGZLxHn7E3Akp+5NNRAQPK6QLMuXvTwYkHcZKZuLENQ37YBXTDhg3mlIRYQeeJBi6gsL+4r3HyoUURUAQUgWgItH+rvazfut5c8mD7B6Vrna7y46qN0nXIDPMZ/Ee1ssWletkSUqNcYZn4541SsOga813xrW2lZOEKsnbLcimw73ciBXbtuWd3EWleroP0aXKJbNtaRhb/PVfq7dfcfNe5SWWTkYFTO06YcV1Od+GUlZSSBx544F4kMSeInIiG0ZlId731fYpAKhEgQ8XTTz+dI0NNImEvqayrPlsRUAQUAUVAyQ8dA/8hgAgPrq+ovkMQ2MKmFrdINt7ZSH4ghETsI3GtuJnh5ggjjduc9fKg7bhO4vkRpKisA0YRUAQUgcGzBsvEJROlRaUWMuiwQVKxREVZsX6LtLt/WgScvkcfIH2PPtB8/sjHH8nvO+bLfoWqyYH7tTafE/Zy4msPyD4lf5Ld20tLkcKFZFeJr6VAwa2ye2cxKVBoq+z6t5x0Ln+LnNGitYwd+lCukh+cJHLKzakx5DFkCGnytm/fbk7kiFXXogjkNwTwHB07dqwRb7UeUUp+5LdRoO1VBBSBbEZAPT+yufcSqDsEAPGgpNCDACFujjhmYiCJNybGNtvID+pNLCrtQrwJd8DrrrvOqC2jYo8HCAX3P8gQ4qYRytKiCCgCikCqEYD8QFTVWQrts03u+OQJ+XXn+Byf79xcV3Zs3CIrnv1UJr82OVc8P1g3OeF2ZoagkhAiiGJCHKtuUqpHjT4/0xD46quvjEAoWiUcHKExQbgLYRiZFPaSabhpfRQBRUARyBQElPzIlJ5Icz3sqR5eEcR1UzjNIL6bUz1i4jLRpTla2AteHmw+EKKzSuZesNp0XQg9aeqnNA88fZ0ioAjkQABSpMd7p0mhYr/J7h0lpd6+h0upkv/I4l9/lJ9Gfy/j7hyXUeQHlUd8EVE4XT91MOc3BIjTZ680bdo0IyKKACgaOGTMY/+EwKIWRUARUAQUgcxFQMmPzO2blNbMkh/8TVw5CsFkfUFdOyitV0orFvDwaOQHSt8oVjvTWCn5kZu9pe9WBBSBIAQgP35Ys1zWbfst1zU/EOMkBd+8efOMIOLKlSuNUecUDCTsBZHHl19+2RDlWhSB/IgAJAjzAO0bvEzdwpr5ERNtsyKgCCgC2YCAkh/Z0EspqCMuzYR+ECrCBhadjOnTp5u0aGx2Se2WzDR3yWpCNPIDITJctN2eH1YN26ri27AX0tadcMIJyaqaPkcRUAQUgaQhkJuCp3jHPfroozJ79myjn+RWxue3gTR+WhQBRUARUAQUAUVAEcgmBJT8yKbeSmJdrejncccdJxdffHEkN/bHH39s8lAj6pVtmh8QN5dccol06NBBrr76auPBwiYejxDaWLVqVYMg15HjG8IHUVQtioAioAhkGgK5SX6ABb8R/A6wdsabhjTTMNX6KAKKgCKgCCgCikD+RkDJj3za/2xsn3jiCSPcRe5vW3DlHDx4sHTs2DHryA/asHz5cpPFhfSMbdq0kU8//VS6dOmSI6sLqW5RZ3/mmWcyUtcknw5JbbYioAg4EMht8kM7I7sQIMU7ZL/NzpNNtafer776qqxevdpkE7rgggukbt26oZuwYMECI9i+bt06OeWUUzLSazV0Y6JcSJjy33//bTTZnKFofreAx+TJk82+iEOh/J7dzj1HyG44depUM27ShQ+hUnjSub3pkjE+MuUZ+WU+BuHNukZBDDndJZt/D9KBlZIf6UA5A9/hTmPorCI/CMSxZpvgqbMN/MCwiWKTYMNd7PfPPfecyVhw7bXXZrS+SQYOG62SIqAIpAkBJT/SBLTrNdF+G3OnRjnfyoaatO1O44mMI3gyots1ZswYOeqoozKhqqHqQN0feeQR2bBhg/Ts2VPOPPNMk7WN8e9VvNrP7z1ZWLh31KhRGXlwEwqM/y7yaiNfkWGmT5g1T2IAACAASURBVJ8+Js0uWe2CCoL2ixcvNh6x/MlLAsV+GPlh4jVHeMbcuXMN2XbrrbcmDR+/NeSHH34wY/zQQw+VJ5980uyz01UYC2CQTEPcqXvjJOPy2nyMp49WrVol5557rrkVYtd6nvthFs87YhnryXx+XniWkh95oRfjbAOnAXhAjB49WgYMGGBCQZ566ik55JBDTBrYTBQ+jab5EQaGtWvXyk033WQ2VpmoaRKmDXqNIqAI5H0ElPzInT4mLJIUv3hFJtNQSFZr2EjXq1dvLwMfzSuIDzKexeI1kax6xfscRHUxym+55Raz70BoF9z9Tsb92v/TTz+Z1PXsYTIxZDcWfPzaCMHz8MMPy3XXXRc6zTRevuALoZSXyA8/jKLh7DVHUoGP3xrCuyApyUbIfhsSM13lk08+MR5AyRwD6OcRVn7VVVdJ+fLlczQlL83HePoIYo25SmG+2t+SaJjF8x6/e7L19yCZGER7lpIf6UI6w96zfv16s7lD8LNixYrGZbRfv36Cq9Tjjz9uQkWaNGmSYbUWQ8jg1ovrZ6wFxhW2nUW6V69eGUnuxNqm3LqeE0Z+xAkx6tu3b25VQ98rImXLljU4MKe15C4C9EWLFi3ko48+SrgiSn4kDGFcDyAs8qWXXpJ77rkn48gPTm4hN44//visN/Bt58RiJEVrfyzPiWtgpOmmZPdxKoz7NEHh+5pkYpQKfDJxDcHjmb1zMskPiEvWIwgQJT/CzYpomIV7gl6VDASU/EgGiln4jC+++EIWLVokZ599trBpmDBhggkDoXz22WeydOnSpC6SyYIoEfKDLDAw8hdddNFeoTDJql9+eQ7kB+OFjBBKfuRuryv5kbv4O9/O+nTkkUcq+ZE5XRJTTQiH5FAA44q1zcvzAxId7wQ8E2L1DMEdnnTCCMhGu5dTQ7KUlS5dOoe2Q7yC5BxqWK0IdxhoLADZ51B/e2odRruA9uB2X6pUqb0OHWIhLaK1P5bn0OZkYeKFX9h+9ro33j72e2c04z4aBnacU0eM5m3btuXQh/MbN/aZhHR4jQ1bT7/vw4zHeDHyenayyY8wa0iYNoa9hnnFO71CvO0z0ODA0wQPDT/yI9Z+oZ/xbIDoRxg7UfLDtsO95tEGvrPrF/VkDXOuY/HOZcJz7PgOi7fXdTyH3wyv9c15fRBm9tpo62Ui9bT3Bs3RZLwj05+h5Eem91CK6gf5sWTJEuMB4SY/3nnnHbOwZGIa2ETIjxRBmS8fq+RH5nS7kh+Z0xdKfmROX8Rakx9//FHuvvtuI5LNJpa4fAz8U089VY455hjBGGSj/+abb5qMaD///LPRmcADjs3q7bffLuPGjTPaCtWqVTOHC+gtcOJKvPd7770nv/zyi3nW+++/b/5N2Cmel7bglo7HCd5D9evXlzlz5kjDhg2la9eu8vzzz8vIkSNlxowZRtST+/hDevcvv/xS7r33XlM/6m/DPqgX90GkdOvWTSZNmmS0NSCsy5UrJ6+88or5w3387tOmRo0aCS7yGKf9+/c3f7NZ5jr2BdQFnQSwCtKRoD2cCiOgXqtWLeNR065dO+nRo4d51pQpU8xn1AvSkPZYvJ39h34XOPq1H4PJkh9oN7C38WoHz7SY/Pnnn2aPM2LECBMm5HcoAll15513mvDgmjVrGq8byACE4ulvMsvRPuY+YySon19++WV59tlnTZ8Qgvv999/L559/boxSXOLRLPHq42XLlplwXfoGsXZrxNI3HOxMnz7dYEd98TzA0AVPL+M+CAP2h/QJ78Cou//++01GQLRZ/Eg7+0y0DhjjK1asEMKML7/88sgYom3z5s0zuheMIVJp33jjjVKjRg0zFoYMGWLax5ihXaTTZl6iQ8dcKVOmTNRxQNiXF7ZoLzAn77vvvr3miMUHkXx+S8kACH4Y3HaeOOvGnMDbgX6z/WE/i7aGEE5uxxFzCHKVwzjm+wcffCCdO3c2uDEuGc+MS8aHU6T222+/NWFdjDfqyLWsUxxWMp/tAaZz7rz11lsybNgwM8batm0rderUMf1xzTXXmPEMztH6xWsdpY+pN7gwjjt16mSIrsMPPzyicxF2PtIGSJTq1avLwQcfbHRtyEJ50kknmfmAt3bTpk1NmNeHH35o+pDxzxoXNI79fgPAkeeyDkHqMX8GDhxo8ODZs2bNMtiybtNneNWyrjAXWJfpb67lOXjK03eQP4zd7t27S/Pmzc3nrG1cBznEeArCLGi9DLte0y/Rfg/85misv5nZfL2SH9ncewnUnclMjC2bOBZaFl8WQzZRGLYsRvzwZFpR8iMzekTJj8zoB2qh5Efm9IWSH5nTF/HUhM20NSDcnh+cNrMBZnPeoEEDsxGG+GCDToY0jHmMIjbSXIN3yOuvv2426xR+a08++WS58sorjcGBh0nhwoXNvRiWa9asMWQCxjWilhj8PI8NP4YQm268MiEPnASHbafb84G28A6MPv6GyME4RyyTTTsGJkaQvQ/jAuMW4gfD6owzzjAZ4RBPxRhm4+00fmkjHiB+J8kQKRAKGA/t27c31QQT9hkYeTb0NBaPjTDtj9YOe/IKOWL7F0Pg/PPPN0b6iSee6DtsIF8wKMCBzCAUcMJ7lr0UeGGkB/WzvY/rMWIZUxBJGEyklSYE2a+P3UQG/Tl8+HBjZEGqsGejbzEcGUsY5+57gjCgryB00IFjnFMQ6qS/Gate5Id95vz5882YYQxB8NHHQ4cONUYmYwcy0DmvyEQDWYHBWbly5UhdWUcZp7THasKAsxV5jTYO7Nj1wnbhwoV76cJYfCA9mM/MYztPJk6caMgWSCSICgR1wYd5SbH3Yojbz6KtIdwDifPbb7/lwMFmH2RsMTdsWA9j0wqjQnCAAaHGXOPEhXpR/IgpO8cw2p3z1YoNB/WL36Sg3vRFNM+PaPPReslAfNg1irFGP9Nu6kWfWWztmktYPqQPdkqscxkvmMsuuyzHusTYhuyjr9lP2bWYukNA0afMB/DnM8Ynz0EolzED+cHaxvzFC+S1114zzwEX/u3Exw+zWNfLaLjSX+51NWiOopeUn4qSH/mpt11t/frrr82PHItXpUqVzARno8RJkd2sZBo8Sn5kRo8o+ZEZ/aDkR+b0AzVR8iOz+iPW2vgZLmzSIS0wjDidtunhOWHD4wNvEDwb2NhifGG4cahgixU6POKII4whyDhho81Jtd0Ys9nnPk5qMToxwEjDyYk/hjJERRjj3wp+ci0eIngnOE+PrXH44IMPGqLFbpLR/LLZCdzGEuQH3z300EPG84NTXjbrED8Y7e5C3TGUuc8aAvYa2o3BjmAlp6LJJj+itcNm28CgsW21hiYn2BBVfmE8XoYMp7k8C0OIdtKvGEPR+tlpmEAMuT1so/Wxm8hgbNAOhGIhUXg/RjpkGafwGPTue4IwwBMD4xPjCqIKIw6DDlIGIsxLpNMSLvS5Na7xbGLsQShB5GFcQcY4jSxrwOOxwvyydWW8YuTTHi+CIcw88MLWa6z5hb3gxXHaaacZzxTa5FWPZJIfeA2wjlhPMLeR7G5zEMninJN+5If9PKhfEiE/os1HiF0I4fHjx0dsDsJbrrjiCuMFgj0CWcafNm3amPUXbyHsFcYkHkSxzGVLnuAF48SaNZF5BAnCnKFYcoO6sCZUqVIlUkfmPYQM9zHvyYwJuYD3HIV1l7qGJT/iWS+j4epFfgTN0WwSyY71d93reiU/koFiFj/DpvriBxEF+ZYtWxrWPlOLkh+Z0TNKfmRGPyj5kTn9oORHZvVFPLXxMygIYYGAYIOIS7YtnMyyqcQjgO+8TnXttWxwCQWAMCE0gd9c/s8GGTIFjxNOd71OUe0zwhh9lvzAYOAk2ZIp9hnW4MHgZAPvZRi5P4P8gRiA+KFw0o1XB4a7l4YI7cN7BVdwtwcN7eME1XqvJJv8cJ5uu9sBFvSjOyMOHq/UFQIBbxav4mXIcB0kDgYY4S4YTtH62eoiRGtzLOSHvRYPIz8PHLdxH4QBXix4AmMQU0+MUEgATrUJrfDDxtmn7mvIPAEJ4vZYsnWrXbu2GSeQabTD6UkRL/nhlfUnFvLDvrdx48Zm7GOUh6lbECnh5/nh9qBwkx+WtGIO4vlh5xihLKwd0bIz+pEfYfvFz6MkjOdHtPnIugkZitcVhAYFEoFxwlxirjK3CNth7EG+QUZwOEsIXKxzGY93sh4R6sKYxvOOwueEjRH6YskPPoe843pCWPDoshi7x60fPmHJj3jWy2i4epEf7nU3nt/HvHSPkh95qTfzQVuU/MiMTlbyIzP6QcmPzOkHJT8yqy/iqY3bcCEcBY8ATqjZaGPAWRdsr+f7kR+QBxjWNkSG013nxjhe8oO6WfE/t2GHYYGhmwzyg7Zi1BMHj9bB2LFjzYknoTM2FMGJhzUycGdPJfnh1f4w5IdX2FDQeIlGfuC1QAhHs2bNovZzPOSHs41uIiMR8iMIA+YCY4pwL3sibkMw3FgFGVaWcEkV+RFtHjjrGg/5waEg4RXM4XjID7uGWG+xeMkPhD6Zb7TBhsOhTcE8d+oGeY1jN/mB5wIFzzPWtaB+CUN+QE4wZriWfXoYUtVvjXK2gXavXr3aeFngMQYxh9fGunXrPOsebR5HW5e87rPeH4RkQdLwNyVZ5IfFjPGL50ks66WSH0ErdvTvlfxIDD+9O80IsKiy2UNwTEvuIQBzbn/o+HHXknsIcGpAcbrZ515t8vebEZNM5vrE8xA/RANAS+oRcJMfuFbjysyptlfYCzUi9IDQALIt+JEf7pAW7rNhL/yNCCQbbU7w3WQF8eeEGuBa7fYKQIQTMUDCZNyGHS7laAF4hb0QekNYAcZcGCPFnQEOIgSDF6PJKyuOdS8ntNYr7AWNB9vORDw/vNofzSjwCvmgLzhtRjsA7x2vsA6u8SI/bMgMrvh4gFAfZ+iSVz9zas+7CP/w8k6I1sdu8gONEfr42GOPjYS9uNvDGkI/c4LN30EY8DvCmERI1xq9jE3EPzkBtzogztmIMC9Cj4RSOT1QmE8Qhxh3hCgw5rzCXjjRhxyEXAtDMMQyD5z1jIX8sGEvhP5A8MUb9mLXEDRYKPGSH4QzPf3002YdohQsWHCvbFB+K6R7jhNiwzhHQDZMv/h5lTg9PxgrzAE8JPh3mHXFK+yFNthxg0cWoXFWwJl5ihcO6w+hJe6wl6C57Bf2wn3Oddb+nzC/Sy+91OjVgDfkE21zh7uxNtvi/D0I8vywmPH7wrNjWS9jJT+C5igkX34qSn7kp97OA2214o55oCnaBEVAEVAEAhHAnV7Jj0CYknYBp5EYeximCBNyoo82FifgxP+jiXXQQQeZ9yFyh8AjbtsYEug9cErpJgQwEpwx/ZDHCPxhIGBQQgQgUkkoCYYWISMYHGz2+Z6NPqEBNvyGOqLzwHsIPUEM1W3YWTFBMhbgOu4n5BjGSMHYpN1WzJK20x5ELWmbl06GFRbElZxsEBYvspBA2BCzjgFm3087g7TGwrQ/mlHgJfpHvThVRp8E/P0MPQwZjHtOn8kkQ6GNkAq0BXFPhEuD+hlSAdICt3ubtcI5eKO10U1+WMFKhDkhmaxIvbM9llCw5EcQBow1BCHxLrDjHMOb8cr4xhh1Fyuua+eDDZ0mxIvvCBXDe8IKa6JfQ2FuQYhgNB9wwAGhCYZoGFnSwgvbaOQHa6x7njC+7Ym/1aKgntb7C+OceWvxsrj4rSF8Hy/5AYlEeAtkjCWgmNNB6VV5p/V4gKCChIFkZc1A1yVMv/gtrqxbCNYyNwghsaQZoWNh1hW7Rtm104bQ2XED5ojoWiFa6sFYYZxBSlB3p8humLnsFirlHvc6S70sOUzYl72HtcsKNbMmkj4YYhvBU/fvgZ/gqR9mEKKMo7DrZazkR9AczcTsnkn7Ufd4kJIfqURXn60IKAKKgCKgCCgCWYMAm3ZOV1HyR5ODFLEYuzbVLYQD3xGjjvHGqR1eH2zKccemYECyIbZCo4iDYiATT87JKK7bbPgJJ0DUD9E//mC4YVhxL4KVGAFNmjQxRIclQ3g/dcToIjUiBjspdxG5JDae0Bxc2REzxfDl9JL64R1Afdlks7FHwA/jjndwH6fvGOQY0Hi7OD+DQOHEFQMRIxpjigwj4IQx6FfQQ8FAoW24jKNBgjEBfngMQjjYevN+sqhQd+rmVTBSvNpPpoYw7UDnBMIAg43wHYgmDHv6x6Zk9WuLJT/IIoIBRCEFLF40nEBjuIXpZ4giPETAD+OJFKiMIevN6tdG+o17GGOMCe6hPTYzCSEQtIHQKoxyNDogS+w9pDilrow/SCc/DPDSQFcBl3yy4DA+6Te0LxhzfuQQhipjBGKPuqFfwyk445MTbowv3okRzziDoIFQRGOEdM6MBTQoaJ+tK3OANKzOz6g/xrXfOPDD1jnWnHMEjDA4EdTES4M2Mk+4nrlIGl5bILbwvoAk4fQfQWLGOBlJ6EvGE/3otYbwHHAkGxReBoQ5QArxDAhu+hcvHsYS4rJcZz/j2XglofcBCYm4MnjybkhRxF1pk1/fMEYwuplrkAbchyEPCRXUL9EWbtoBGYNnBn0CKQOBGXZdYfyCOWsU85LxiRcchXWGOtOfkKfggtfShAkTDAlNqI+te6xzmfYzd1lXIfhYP1hzGeOse2DPNeAN9vQ7BDjrLXOCupBtBuFUyCzGOP3Dc/Dsgtyl3uiSMC9pC4Q2a6UfZrQ5aL0MiyvhM7zf/XsQNEez5kc6CRVV8iMJIOojFAFFQBFQBBQBRSBvIIABykaRDb073p0YdGeoGe7QYQoGCCeW3A8ZgbHMe/jjFNn0us79fAwGMmgQohDm/RgJGMXoDvjF70drg9UI4F3gwt9hTpx5Zpj2hMHPeU2s7fd6Pm2iLZAwYcJorQs7p+accjv70fn8sP0c1OZY2xhre3i/1z20CwKEceIer0F15vugsRZPPf3eGytGQfUPUzd7DfOXecwYorjnQ7Q1JKge7u+thw/PhES1ocb01bRp00waVohUSLFohb6hb+3647w2TNu9nm3XQ+ZEmHnkVz+vcWO1XHhHtLkaT92TtS7F83sQDbNk1StoHCTyexDr+M3E65X8yMRe0TopAoqAIqAIKAKKgCKgCGQEAn6CpxlROa1EnkbAhq2QgcfqX9gGE6KBFwdeJ+7v8jQo2jhFIAEElPxIADy9VRFQBBQBRUARUAQUAUUg7yLASS2u+ePHjzchGLiVa1EE0oWADVshTIgQF5vdhXGJ3gvhFYzPoKwv6aqvvkcRyHQElPzI9B7S+ikCioAioAgoAoqAIqAIpB0BQisIdbGhTlQAbRKr55L2CukL8yUCECAI5aJ5sXbtWiMyTPgLOkJt27aNhMLkS3C00YpAjAgo+REjYHp5ZiKAKj9CThTEo7SkDgEEnEh7hwjeqlWrjGgUAnpWqdv9ZkS7EKxCTAqxODaTY8eONWJtVjU9dbXNu08mHhbhtblz55pYftxfyZhgFfrzbstzp2WcsiGyhxgagoysOYMHDzYCZ36FtJeMccToEPVD0BLxNITI1HjKnX7UtyoCioAioAgoAopA/kVAyY/82/d5ouWoq6O2jBAUpAfK6eQO15IaBD799FNDWpAGEmVuTiAgNFDqx/D2KvTREUccYVT1Ob3AcMRoJ1NAGLG+1LQku5+KIQ7+KIcz3hFMJKsCfYDiOIa2luQiQFYCMg9Mnz7dZMRAeZ2sFZwK+xEgZDdAJZ71iQwLEFNkC0ApXosioAgoAoqAIqAIKAKKQHoRUPIjvXjr21KEAAY2adEwLpT8SBHIIiaFHem9IEHw/KCQXm/cuHHmM1LUuQt9g1cOhiPp87QkjsA333xjvGkgkUj7RrFzgNRsDzzwQOIv0SdEEMDDiTSfuBdDdlBIIwqpV79+fRkzZownkQf5QUpHCA8tioAioAgoAoqAIqAIKAK5i4CSH7mLv749SQgo+ZEkIKM8xhp7XDJjxowIkWFPtxGCwxtByY/U9wWYX3bZZfLMM89Ewr1s/5D+Eu8EYoK1JAeBDz74QE455RQ5//zzcxAZeDwtXbo0BxnofKOSH8nBX5+iCCgCioAioAgoAopAMhBQ8iMZKOozch0BJT9S3wUWY3LJk1vehqx4GeLO2nAfoTLVqlUTDPMVK1aYlGyolhOuoSV2BPC2eemll2T06NFy3HHHmQf4kVOxP13vcCNgxzhhRaQVtAXyA8+OmTNnygEHHLAXcNz3/PPPG6KwUqVKsmjRIuOtA5GiRRFQBBQBRUARUAQUAUUgvQgo+ZFevPVtKUJAyY8UAet4rB/GQeQHgqfnnnuu8VJo2rSp8P/27dsbEUiMSdX9iL3vID9efvlleeedd6Rr165KfsQOYUx3+I3xIPKDEBkIquHDhxuiD8KqX79+JnTm+OOPj6kOerEiAAI7d+6UOXPmyGeffSbFixc3oYglS5ZUcBQBRUARUAQUAUUgBAJKfoQASS9JDwLkMEfLIKiw0TvttNOkVKlSkUuV/AhCbe/vly9fLu+++65s37498Ga8CwoUKOCpqxJEfng9HKPx22+/NfosLVq0CHy/XpATASU/0jsi4iU/3LW061SjRo1k6tSpGpqU3m7ME29DNHrjxo3yyiuvmLSXb7zxhpQvXz5PtE0boQgoAoqAIqAIpBoBJT9SjbA+PzQCuO3/8ccfgdeTUhWxTWfIhJIfgbDtdQGpUhFyJBNFUGFzTSpVRGXLlCljND/4mxJEfkBqQbSgB2L77JJLLpHXXnsth+dCUB30+/9HYMCAAXLPPfeYkIo+ffqYLzTsJXUjBE+N8847z4S8PPbYY5EXRfP8YH6RFrdGjRrSoUMHc8+6deuMcCqZX5y6OamruT45ryIA6cEaquRHXu1hbZcioAgoAopAKhBQ8iMVqOoz046Akh+ph/zff/+VI488Uv76668chlvfvn1l2LBhgigk5IizWIOclKyIcBL2QunSpYvJGuN1T+pbkv1vwKg+88wzTdgQmXQohBMddthhJiPJ2LFjs7+RGdQCm12nV69eEcHTDRs2mGwvCMtC8LlDD6xIKmltp0yZIpC2to+qV6/ueU8GNVmrkuEIKPmR4R2k1VMEFAFFQBHISASU/MjIbtFKxYqAkh+xIhbf9Q899JDxOCBc5eCDD5Zdu3ZJ586dDSHCZ4Qi4ZXw1ltvyQsvvGBOvM855xxDdhCbTlm7dq0RPEUAkntU9DT2vrAYYljb1KsY26effro8+eSTBnMtyUMA4u/oo482XlI2k87ChQsN+XHhhReaOcEa1LNnT2nevLkMHTpUfv/9d9MP6HzUqlXLVIaU0GeccYYMHDhQbr755uRVUJ+UdAQ2bdpk9DVY0wj5cxe+p+SW3kY08oPxiqceAtPxairZ8BrIPbRFvNpPyCT4bNu2zVzjhVPSO0YfqAgoAoqAIqAIJICAkh8JgKe35j4CeBRce+21Jt3k7NmzzUa0TZs2xgPh9ttvz/0K5rEa4MpP+AobawQ3ITmee+45Y9RZrw5Ox8eMGWNi0jHGMdT5rFu3bnLMMccYo+/XX38119SrVy+PIZS+5kB2YHjfcccdhmSiX/ibsIx4DZ701T773jRv3jwj0ovHDZorvXv3Nt4ceOFA4M2aNctk3mnYsKFMmjTJrEX00V133WUyG2EoXnHFFdKpUyd54oknlPTL0CGAFhEeVZC6hPt98skn0r17dznkkENMjfkecouMPYQvQUKwvnXs2NGE90GE0e/cz3qH9xskxIgRI+TGG280pNiyZcukQoUK5jOy/+CxBYHMOEEgt2bNmkYQlzFUokQJs75effXV5h2WYPAiP3jXww8/LHgWQU6/+OKLZkwee+yxJjyRMco1hI3yrvXr18utt95qSJ769etL//79TZjWRx99JKQuJ9QLUu+rr74y60zFihXN/1n7WdtpF6F3c+fONeu9ao9k6KDWaikCioAioAhEEFDyQweDIqAIxIzA/PnzzQaZU+7WrVsHGnKcmH/55ZdG0JbTcogSNdBjhn2vGyCj3nvvPdm8ebMxqjFctKQOAcYxQqWQreh9QN4FjWM8BN5//32hrzBC8XjSkpkILFiwQC644AJj6ENeICx68cUXC32IvgbrHgQGpEKDBg1MI3777TdBwwjiwGq7QHiR3QpCAAIEcuG2224zXlr33XefIUsogwcPNsQBXnIQCRTI5Hvvvdfca59HOmU852655RbjOURxkx8Q0jfccIMhPvgbYuaHH34wBCneYKzTHBZQV/4N6bJlyxbjqcez+QxihRAuCBHbRuoOHqwxtIE6QADivUdBN2rQoEGmzkp+ZOa41lopAoqAIqAI/D8CSn7oaFAEFAFFQBFQBBSBfI0AoSIY9xANEB14ZkB2kU6aAnEFwQGpgHeFDdezxMYvv/xivCAIA4H8wGME7wm8JSh8Nm3aNENaVKtWzZPA8CI1+Iy6QVZAzti6uckPQghPPvlkGT9+vEklTvn777+NtxFeIHhIUizBw+eEtFSpUiVyPQTKlVdeaTyahgwZYrxOKGjW4ElJCBef48UE4UE7+DeECUK+XuEx+XpQaeMVAUVAEVAEMg4BJT8yrku0QoqAIqAIKAKKgCKQTgTINHbWWWdJ7dq15dFHH93LkCdUD4+Hrl27GpLEWSA2CFchDBCPEP7/2Wef5cjE4vWZV+iKn5bHq6++aggQPL1atWq1l+cHnhd4jRCSZb2LIG8+/fRTcz2ZimwhjAY9GsJ7CG2xoTSLFi0yniV169Y14TK24N1BuA/vIIyREBzCTGkr4TmIXqvXWTpHq75LEVAEFAFFIF4ElPyIFzm9TxFQBBQBRUARUATyBAJB5IclBtB9yS3yA6+MyZMnG40QN0kCMQH5YgmYaJ1ivT8qV65sCBP+pkRro/N5eKIsXrzYhDISHlO0aFGBnEFLRIsioAgoAoqAIpDJCCj5kcm9o3VTBBQBgs9e0wAAIABJREFURUARUAQUgZQj4BVaYl+KQCkGPp4XhIJ4hb2gZ2RDUpLt+WFDa/C2sCRDmLAX6o+ux8qVKyPi0uh+kLWLFNmPPPKI0ax54IEHjKeLX9gLzwEDQn0I7eFewoIoq1evlj59+hgha6sDkvLO0hcoAoqAIqAIKAJxIqDkR5zA6W2KgCKgCCgCioAikHcQIFSFLD4IhCJ4SkH0lOw8hJOgB4IYKNleGjVqZL5H8PT88883wqJWjDRR8uPBBx+U4cOHR96BpwZhKv369TNiqYSp+AmelilTxgiUottBQa8DAuSEE04w5AZaHYT3oANiPUAIibHPRb8DUVdIjoMOOigHBojBkiUGbRGLD0KoCKxCgLRo0cKE+1xzzTWGKCIDlRZFQBFQBBQBRSCTEFDyI5N6Q+uiCCgCioAioAgoArmCwO7du+Xzzz83mh0XXXSR0b4gbTEZW1q2bCl8T5arYcOGGa0MCllZSHt70kknGT0MRE7R5ViyZInRCOnZs6fMnDnTpET2+mzOnDkmwwzEiQ1ngfwgra3NCnP//fcbIoFn7dq1y+iLjBw5UhA5dd5LGlu8OvAU4XrSM1MgK/AYoQ5odyBaCsmDKCv6HaTohcDh+YceeqhpI7onPBv9EEJtyAhDJhmIEYRUqRvZvsaOHWveAfkD4ULbySiDV4klg3KlM/WlioAioAgoAoqABwJKfuiwUAQUAUVAEVAEFAFF4D8EIBj++usv8z9S0LrTGQd9nwiQ1qODtLiFCxc2ZMd+++0X8eQI82w8PfDIIEQn3gwsXm2E/OHZNkRm27Ztpm5kjdGiCCgCioAioAhkAwJKfmRDL2kdFQFFQBFQBBQBRSDPI+CX7SXPN1wbqAgoAoqAIqAIpAEBJT/SALK+QhFQBBQBRUARUAQUgWgI4G1B2Mr48eNN+AxhJloUAUVAEVAEFAFFIHkIKPmRPCz1SYqAIqAIKAKKgCKgCMSMwKZNm4RQFxtuwwM6dOhgdEC0KAKKgCKgCCgCikByEFDyIzk46lMUAUVAEVAEFAFFQBFQBBQBRUARUAQUAUUgQxFQ8iNDO0arpQgoAopAEAJbt26VVatWyY4dO6R8+fJSrly5oFtyfM9pM/dTqlatKiVLlozpfr1YEVAEFAFFQBFQBBQBRUARyBYElPzIlp7SeioCikDaECBl5MqVK+XLL7+UY4891hADmVg++OADueqqq0xKStzja9eubYgQW9yEyJo1a2Tjxo3ma9JSkrJy2rRp8txzz8k111wjl156aSY2U+ukCCgCioAioAgoAoqAIqAIJIyAkh8JQ6gPUAQUgbyGwMyZM+W+++6TqVOnyjvvvCNdu3bNyCZCfgwaNEgmTpwopJ0cNWqUDBkyRH755Rfp3r273HTTTXL44YdH6s73/fv3Fzw+IE0uvvhiQ+wcddRR0rNnTyU/MrKXtVKKgCKgCCgCioAioAgoAslAQMmPZKCoz1AEFIGEEXj77bflpZdekvfffz/hZyXjAc8++6z069cvB/mRaXV0kh825IVsETfccIMhMp5++um9oDjttNOMN0vv3r0j3yn5kYwRo89QBBQBRUARUAQUAUVAEchkBJT8yOTe0bopAvkIAQz2OXPmyIcffpgRrfYiPzKtjl7kx5IlS6Rdu3ZSokQJ+eyzz6RSpUoRPPnuoosuMmk0nZ8r+ZERQ04roQgoAoqAIqAIKAJ5HIEtW7bIvHnz5J9//pF69eqZtOYFChTI463OnOYp+ZE5faE1UQSyGgGrJ4HOBOW9994zC3rHjh2lYMGCguE9adIkadq0qbRu3VqKFSsWaS/eHuecc44cfPDBnuQHYRoff/yxuZ70j8kS5ly+fLl5boMGDaRZs2Y56uQmP4LquHbtWhN+UqFCBc867tq1S3777TdBpJRQE1JaglGbNm2kVatWpm2xttOL/OA5559/vrz22mvywgsv5PDwwCtkwYIF8uKLL+YYa0p+ZPXU08orAoqAIqAIKAKKQBYg8Pvvv8uNN94o1157rRx44IHy2GOPSY0aNaRXr15KgKSp/5T8SBPQ+hpFIK8igIDmqaeeaoQ2BwwYIFdffbUUKVJE+vTpI0888YQhBPr27Ws8De68804TioFR/uqrr8oxxxwjCxcuNIY6PwCQJZdccokhNwjP4O977rlHhg4dakQ5EejkWbfffrvxYHCXf//91zz7rrvuknXr1smVV14pd9xxhyxevFhOOOEEQy7cfffdRt+iR48eUrduXaOL8fnnn8sjjzxi/lAnipP84Dq/OpYqVcqEx8yfP1+eeuop+eijj+SWW26RwYMHR+r466+/yoknnigHHXSQnHLKKXL55ZcbwgMiCPIFEuPxxx8P3U7bbj/yg895DyQTuiX0B/0EBvRB+/btlfzIqxNS25XrCEAwQgaHKWXKlDEbYLzevvrqKylevLicffbZSSN4g+rAmoqHGKeQ+++/v1nLWS/yauF3ilNXfluScdKa7OelE3cIefp/v/32MwcU2Vgyafwmcyzkhb7JxvHkrPP3339v9qlly5Y1e9MzzzzTCMXbwr6OQz1nYT3nII2x8M0335jDLlsqV64sjRo1kjfeeMOs9+jKsdZ+9913RruNvXGmiutne1+666/kR17rUW2PIpBmBPAmYOEePXq0EQaF8IBQePfdd42QJj8OZCKB/JgxY4bwo37EEUdI6dKlZfr06Wbx//nnn40wJ+SAM+wFI57NOATG9ddfb1oGcTBlypS9QjqczUY75IorrjA/XJAcvJMfLv4NKcDfiIJ+8sknAnlBgTCB8OD9DRs2zEF+0C6/Om7YsMG0B8+PL774QmrVqiWdO3c27f7000/NjxmeGHiOIKR6wAEHGIJn7Nix5vo6deoY8iOedvqRHxAdEBz8OJPNBY8arqVvxowZs5dxo54faZ40+ro8i8DOnTvltttuk0WLFhkCuHnz5rJ+/XqzbpFFCq+rmjVrGtL3+eefN2THww8/LBC3ELysiWyOrQddqoFik/7HH3+Y9Y9/P/roo6ZOebHQN/yWQLSzDrLuJVISfd7u3bsNIb/vvvvmCvnAWGSMcmBw4YUXRqBgLNK2bBgHjFlO0gcOHCiFChXKtfGb6Fhwj0O/vklkvOq94RFgv8fhGQQFWm94LY8YMULq168feQgkKnutZ555xqwr6Kjde++9Zq/L3J41a5Zcdtll0qlTJ7P+V6lSxcwpfh/s3zzsp59+krPOOkuefPJJs1fWknoElPxIPcb6BkUgTyOAJwabeJsVBQIB7w90JSAZKGz6Kdu3b5dly5YZMoACGYJQpx+xwAkopArPtFlL3nrrLfMDY8kVL3AJZ+H6li1bmk0uzDpuhmQ7wQuEHyPCZyAgbLHeEnhx4B3iDnvxqyP3s4EldrNw4cImRS7PgPW3ZEeXLl3k66+/jvyfH8Lhw4dHiIl42+lHflAnK3wKafTAAw8YLxQwcQqd2rYr+ZGnp6g2Lo0IsCGGDMaYJJyOwme4OC9dujQHsbFq1SrjiYV3G6eLkB54mKWT/LDQQH4QlpeXyQ/ayu8GvwkYIHj0JVoSed7mzZvN2kzmrXSRXc724mkE8XbdddcZL0FbOBTgNxSDLFtKJozfRMaCG2e/vsmW/sj2ekJE4xGHN2/RokXNGs5BmZe3GOQbB1rs/Th4w7uDggcgB3B4RENwOn8L8LJjDaJAfpx++unmXf/73/+yHbqsqL+SH1nRTVpJRSBzEYBYwLiH8GCD361bN3MSQ/gHxAZeF8OGDTPMOPoWN998swldwWMiiPzAKP/2229l5MiR5rTUFlwP8ahw6oa4EYJgQVMDTw4Ye7Q4IAIsycH3zmwo9nPCbV5++eWYyA88UWD4cY3kB+2VV14x4T6W/LB6IZBEeGRAvCByBWGE50u87YxGfjiFTzGoIGQwqvA0cRclPzJ3fmnNsgsB3PDxLGA9xLvNueF1kx+4RGN8kpkJ41fJj+zq60Rri7HE7wUESG6QH371x/AjLEjJj0R7WO/PVgT+j737gLqlqNIG3OoYxmUeEwZERVQwYADEjGMiKaCIGTBgQEVRzAERTBgRMWHOGRQBkWAcRUBFRTGADmIcA445/etfT83sO03b6aTvnu9+u9a66957Tp/uqrd2Vdd+6927JiXTECXGy4477ljGs4LUtrEVZEiSH8tjDUl+LE9fZE0SgVWJAAcfoUHebbeIY/+whz1sXTjJ0UcfXVhtzkC8FDjbP/vZz4oEHDlylatc5UJhL5QRQmAQK4iIUJUEQIgTxEcf+WH3yovo/ve/fwlBkTeE449M8Xw7XaSMUY499tgSemIXbIzyI+pIpuh+Tlixoyh22ndUJv5vd09IDKXHNa5xjUL6yP+hXhE/6vpp2tlHfmjXLrvsUgggig95BZqJTqPtSX6syqGXlV5CBIS4vOtd7ypKq5ifupQfqo8YpkTbZJNNJiY/KM6USRJAqwvSBTFTz/MwyWJfqAGSx27mvPODCLmgopOHoh5f39dWv4ncFd4nflf/7RKaSQkxQnzZJOhT+kzTx832ToKP3WrqQGqUeZMfi7SbSexXSIJwBba7EqE9ffhP0jfRr2xcwvRFjD/PmCc+87BfdYo2m1Pn1Wd9dZvEntRP2JOccX4Xm2rm12YSU9jaCBSiVVd+2IwT9hLJ77vmrHngEHNs8x2wjPPkouqU5MeikM37JgJrBAEOOMLAhM+5t4NF8RGFysNOkvCVHXbYoSL1RhR4iT30oQ8teSlIv31GCkip4eQXLw1qDwlIOfEkgV4mpNkWZZ63+eabd6Jsgr/rXe9apIteLOH4e3kIx0GsSDbqmT5zjWd35fyQQLWtjnbv9tlnn+rVr351WTB67p3vfOcSyuNFCB85Q5AvFCEklFQrdYdFssFp2jlEfgTxJByH+qSZ6DTJjzUySLOZ6xWBPvKjXjFOMBLUPIKwNf9RrZkLEaYhuUbgWiibx/7yl7+UmHQ5D+QT6iqIaTuRW265ZYlbl3BPbqOdd9653NdcJSQREcqxsjD2bPmbIg6d80pFplik+zcH7IADDih/+12EJKq7dsh90tcO87oTwczHwiO32WabEh7kHUJJ2NdWJAkc4gQxc7cYfTH4bfJxCj31QzjIx+Qac7I/PkOym7ft1CLP621rw7Xtfj7zLvB7ZD/MvGPOPvvs8q6L3Cr6wrWIKOQXRxxJ7Z2o9LV7bJ378CHht2mhnvDyThVSioyTAHzbbbctmwUwkCCcLehLxUaHY9/1N7vzTrdZQd4faqc6XkN2w+7g4X0mX5Z3IVtos0H3ZcsveclLir37w3YkHHe8e1/YFsdTPwvJ3XPPPUtfCy/hjMJ/yHblbJCTRzhbc1y22UIf/sZhl+229Y12w9GmivWCPjnzzDOr0047rYT0Oi1kUhybNt2Hjzlskj7qst9IfG89aK6RL0175D8Tamws63vqOQQoLKzhkMO+M9cJZ9Zu5IU+oeiNU1PkOLO2khRf4tG2om7WY/K/ISHMu+ZY8xBSTMiwRPH6z3wUz2iz7fr9I/xFfW34sdE2osZaTIgUW2Wz5uJDDz20jEPhj21F39jIkqvO+HAP/zaf2DxUQrFsTjFvS9hqLJtT2DtiHuFKoSwPnDWxNbn19TySP6/Xl+yED0/yY0LA8vJEIBG4MAJeVBZvXsRRTKQWT+Id5fmwcPdCstjy0vOCEfIi5tpk7CVIbeHfu+66a1kkeslbAFtU2EVFPFgwWCBRlkhgOlTEXwr3QALUHX/PF6PpJYj08JLwAvLy8LKTAM7C1WLPQk/yVInh2upoQUIxcv7555cXESWM+vsbGYT8oYbRRtdEsTPJ8fCsads5RH5E4lMLiDj1pQ2zVH4MWVJ+nwhMj8Ak5IfwOYtic5x5FHFswW8uRZramXdN/dQmi1gqNte2LZ6dPGO+o4Qzj5mT7TpGSCAyxNxl8c2xtriOxK0cW04aJ9gcaRHNsUC8WEzLbWJ+o+yLBTRnYqgdCA6ScPlRPA+JzAH3Wcztrulr6wknnFASx8YOaiSdFIbZFTvfFl8fn1ED2r01X3KoqfMkie5LjNp2PwlktQUe5nfkR719kVwU5hylpvJjTB+PqTMyow+fqKfNhlB5xH0RWnXlB+eLXXLA1Ne7TUEmeI/ut99+nUlbx9rNGBtEWHDmEBaIEkU72LXTNPrID5sdz3rWs4rTh8AIe6HOdDqbjYku2/U8bbTR493tOhswiBRJzpWmLfThby0wSd+EskDOsnobjQGkgbGr/coYHNtmszH4jLn3GPs1VyHOkBz6wn2N4y222KL0ETLKZ4rPzUPajaywlkR+cNpjvnKdeQ5BY06pb8DV22q8IYvCBnxnQ838yObNZYHhNDmQkC/mMOtYa8jI9VGvA1LF/I3EQSxrFyKma3PKb60pzb3uKxGrdScC0sZW2K7rYt5C5MDRmtUa1ljWbsSH38HxrLPOKvO3+b2e82f6N93q+WWSH6unr7KmicDSIcC5ttDEyHv5htTYLpdJ2kstkooiSewU9eXqwORjz+1iNGXLXmwWKW3fdQETmeAtCtqO8sOQe6li32PhMARyVx197l5NVYcdXIs0BI4diqiHhYb8Ij73gooySTuHyA/3RMJYzOujrpLkx1Cv5/eJwPQITEJ+2C2U44gqQ+Fk2RXkSCEpOGF28zhdseNnwcshtKBvk01b3HLC3cOczJFFhtop5uBboHM0qADq920657HTiJixYxsEibm97pCpc1871IETgtAOBUZgpM3uxfkZaity2rX+yCflncEpsrscDmmz1/rID0R5KC+6SIAx9wtSgWPDEUOCxGdImSBr2siPcMiH+jjq11dn/d2HzyTkh3ZzligOvK84a+rKefXvtlxSgdVYuxmyQceIsgl9THUkj1eUoTAFDienkY1Q5njnKzZXkHlBYnTZruciISlcFPZrUyTGlM/ayI8u/CkdJumbuLcNJKqCKEGq2YDRPmUIx7b8MmPxGbp39NGQ/baRR+reNk7qc2AkkY76WtsgGRBXyFxrUmvPthJzDMffRluEJcY8xk7lZXPPIXtqu795lXJK2CPCDynVDHuJ30VokTUqWxwK5YELGzTvIp6DGBdaXSdPw06QK/e6173WVRM2cDnmmGPWkSxCBdkwFQiV3VoqSX6spd7OtiYCc0YgkmpaDDVPEcF+Y84tLpY9/nrOsFzodl46sLBIqjP7ER5jp4MEc5oyhvwYc98kP8aglNckAtMhMAn5EURHLPLrC39OvV16oS6IU7t+CgUGOb6d1Cb5MfbZbY5422dCBC2wESXIaAo+9WqSH33t0LZwpDmilB+Icbv3FIMW4nIjDbVVOA15N4fDTq95zGLePNsl4+4jP+pqh3mQH3WiYyz5oS+H2q2P2+rX/MxGQh8+k5If7M6uMQcToSaXlVAh6kYOZV8ZYzdDNuj+drCFQDQVHkPOKqIM0UdtSuofxYYF5YqQF9+1Odptn40hP/rwF0Y7Sd8Ik6CgDbIw6h99WMdkCMc28mMsPkP3trkzxn67kjsHqWETybPi+GLzDHK3rmxje0KtqIQRw1RblLx+21aoJ6jKhCEHARnXeRZVcpBZQ/bUdn8ktHZJYG0Ok9eufvrLdG+P//sVwoRiyJrafGkO9f828qN5cgz7praRX858rSBe2JP5RIjiWipJfqyl3s62JgILQMCOItmdHSgsNzYZE8/pF0YSR9Qu4NGr4pYWfc985jOLAgZJJA+Jl6KFj51XL24nv0xTkvyYBrX8TSKwsgiMJSCGHK8gP0iXxx5JO/bZQ04Nh4kqzSJZrqXI89HmJAy1A/lhXvSe4LBHCM6pp55anFCKliABhtrqPuZTjoek0uZEu/hdoSrLSn4gbyIZLfXJULvHkB+svA+fMeQHkl6JxLbe62xAzgvHucuPsvXWW/cOqLF2M2SD8yA/EAhNx7de+TG26/ox5McQ/pP0DaccebNo8mMIn6E+CvJjyH77TraCrfAi6gwkJhUZxUvkHqoTV8YKJQQVGTWtMLku4jMInrY2zkp+IASpLahvEFHqIkxFaLN5bkjZMfRGQgoJY4kQLXNkG4Zdx+aaV9lQXak09MwN+fskPzbk3s22JQIrhIDwEYnD/CEltPDk0LeFmqxQlZbuMcJivBDFLNu9kCdFCM8sxUKf4oZ6xMLIzukkxQ4CJ0q/eXHbsciSCCQC80VgLAEx5Hh1hb2oLQfTLmk9FCBaYYyLjW8ufOu/GXJqJB/kNCIZIuSgHvZCESAfARXHUDuQH3bF5UwIqb53Rf30ga7wj3pbzV/UH5Hfw06mhKd2SLsc3GUlPzhH8rpQCXKWmmEDzT4eQ34gg/rwGUN+UPiwq8A48rzoQ+FSdrjb8hqE7SFPxtrNkA3K9cDO1MHONptU4gQNJFgXKdgV1uH3NiG8k91vjO2OJT/68DeWJ+mbUEoJo2oLe7Hm4hxH8uJmLpmu/DLRT2PxGeqjrrCXpv12kR/6Eumx/fbbl7wyCCL90naqVOShQQgJ3RB+ZS3UVaKNwkzawl6QeTG3TaL8UA9KKP2JWFHiNCcbg0JprM9mKc3QRfei5BD24u9Imk+NzT6ayo+2sBf38G4SOjXtBtwsbVqfv03yY32in89OBBKBRCARSAQSgQ0agYitFibQd6zpGMdLMkE5N+oJHy20DzvssLL4t+vYLAhXUnTJ7RCkHKTmb4acGg4DRxcpETkTwhGmSEGcSn7pmjHtsOB2rSSSEeIjPFK8fezcDrWVg+eUD1hEaCUCwS5skCpNLJaJ/EBGyQsALyFMnBh5oTgwQ308hvxw3z582siPUNzYsZYEUv4Cjnp91134ATsSJsDm+koQf2PsZsgGqY9CcUFxGkkakR7qM6Q2sPkg6SNnNHJ3sBVJbYUDIEDG2O5Y8qMPf8+apG/CmY6Ep0E4SXiKEGH3cdrTGBzb+mwMPmPuPTRuzVHqS6HVnA/ZifA910hoihT1p3n0ddQ/SCGka+T+6LPHSOoq1JhqSRGeLVzG/BgkhXYixer5Ybru654UvJ4fuWRcG3YpxGnW8JdmrpUIQTMPmPvNJeYOoT1CIpsnXiF+EIdBTsV8iUA2Ruv5QTbol/H/Ni7Jj7XQy9nGRCARSAQSgUQgEVhRBCQ1tDBGeggBdMqKXTnOpATETl9RqMI4mU5ssUPH8eVUWpRLfhqfWZhzQuUoIAUXQseJ8ztJlfvCDyShtgPvOqGIFr12SdXDDrVTPDjdYuIltZQoWYLH+IzCjLMsvwMnQV6NY489toSoWHw7UUDbSMvHtEOCUo4FR1RyUgtw7eL0UKHF0b59beU4ccCp6NSZI6ROHNxIBlvvcP0hXEOOEPcPRwcWPrN7znFwOot8AvXPJJRs7j633Y+DLj8Dx04SUJJ8eHOO6p+RxHNIkD9UFRSTSKDIC9XXbsdcjqkz1YWTztrwkVOFQ6ZO7IDiRBuRMBwpOCG01EOYS13dwSaoDOyed+VXaOLeZzccLwTdGBs0dqhiHEeqXvDWRkSCz9kvW2079jmOco3TlJB2yANt144xY7A+LoWyehbc1KNpWzDusk/P7fquq28QA8gyxCE7pcIyvwirlSCZs60/x+A4KT7Ih0nu3WW/Quao0OpzC/uPuZDdmHuQWY6YpTpiGwhk/R3hdmFfSAAhxDvttFPvqUxxfdiAsW0MKuqjX5EtwkqG6hf3Mg5hbWwrbByhS6FkTje/IVkQEuY7hKI5p+9I8q4XFAyElsvPod5Uv4gMRCSFjGSm5ic2ZVyzS+8Dtq0+isTUxg07Mi9RiyiI8bWWly/JjxVdCuXDEoFEIBFIBBKBRCARmA2BOC0gZOFjFq/T/KZZS8+TbE+JMJVmXoihlsWxnXazLeid1KC4t6MiJTG0qA8Je1e9hVtqt99xjtwnFvpDdViW7wNPpEOz7rP21yz4RP6Rth135AdCDgnWlV9hEXZTv2fgRhVALYRIQi7WQ6e6+rjNhhdhD334z9I3xtsi7X1e+Exjv5Q9lDiINSRkFCoMx2kjEOKoaN8hP6gcEAJtx3yvbxuYp1214WkO9SdOrhnzPGMbyTPmlJkx91uN1yT5sRp7LeucCCQCiUAikAgkAonAKkQgQiskMYxcEtEMTqwdXg5O87tV2NQNosocTEoTO9abbbZZ2c3WN335FTaIhmcjVhwBiTk58205e6g1qOGc1kJZ4dhXChNhNtQLWRKBsQgk+TEWqbwuEUgEEoFEIBFIBBKBRGAmBOxgCq0g2RfiEiEqdpyPO+64EupDnt0WujLTg/PHUyEQR4Q6zU1oENWHkJgxaqOpHpg/WrMIyGEhjEcoi5wuoSw699xzy+fsTliZ0B9H20pQSvUhRCZLIjAWgSQ/xiKV1yUCiUAikAgkAolAIpAIzIwAAoRTLUeHnCji1YWtiGnfdttt14XCzPygvMHMCOgreRiEJEkqKt9E3wkvMz8wb7CmEZCEVt4geVycgkR5JB8O4k1ulR/96EclZ4jP5dBoS/K8pgHMxg8ikOTHIER5QSKQCCQCiUAikAgkAolAIpAIJAKJQCKQCKxmBJL8WM29l3VPBBKBRCARSAQSgUQgEUgEEoFEIBFIBBKBQQSS/BiEKC9IBBKBRCARSAQSgUQgEUgEEoFEIBFIBBKB1YxAkh+rufey7olAIpAIJAKJQCKQCCQCiUAikAgkAolAIjCIQJIfgxDlBYlAIpAIJAKJQCKQCCQCiUAikAgkAolAIrCaEUjyYzX3XtY9EUgEEoFEIBFIBBKB9YyAY2p/97vfVZe97GWri170olPVxu+/8IUvVN/85jera17zmtV97nOfcgpMV3FazIknnlj98pe/rO50pztVt7nNbaZ67lr7Edzg7NSMeeP2+9//vvRZX7+tNbz//ve/V3/605+qy1zmMuuObp0HBu6pOBFlEeUf//hHdcYZZxRb8YwHP/jBpQ3Kop89z/YM1dWpMV/+8per00/bM+rPAAAgAElEQVQ//Z/a2VWPb3/72+UEJHPPbrvtVt3gBjeYZ5V77zWJPa3Peq4YIFM8KMmPKUDLnyQCiUAikAgkAolAIpAI/A8Cb37zm6tHPOIR1ZFHHlk9/OEPnwoWi/r/+q//qp773OdWF7vYxapXvvKVvY4dp+bMM8+sHvawh1XPetazqgc96EFTPXcZfqQt2rwSpIFnOUZUPx1wwAFzw+2ss86qdt9992qbbbapDj/88DwOt6oqBMLzn//86lWvelX10Y9+tBzXOo/y05/+tHroQx9abvWOd7yj2mijjcq/HUuMgHIU8bQkZNTPvRw7+/a3v70cSf3ud7+7HDXb9ex5tGve9xhTV8Ttb37zm+q1r31tITSinVGXtrEJY2TJAx/4wOqDH/xgdbvb3W7eVW+9X589LVM9VwSMGR6S5McM4OVPE4FEIBFIBBKBRCARWOsIcARe/vKXV09+8pOrW9/61jPB8YIXvKD68Y9/PEh+eMivfvWr4rw/5CEPmZsTP1Plp/wxB/b617/+ijlRi8DNPTn6N7vZzaq99967kDlZqupjH/tYIT6e85znVNe73vXmAglH13hTjLlQf/zxj3+sXvrSl1aPf/zjC1Exj4IMeOc737mOFOh69jyeNe97TFLXZjujLl1j8zvf+U61xx57FNJkpcgPdeqyp2Wr57z7cp73S/JjnmjmvRKBRCARSAQSgUQgEUgEpkZgrZEfdnM5xjvuuOOKOVGLID+m7vD84dwQ+MlPflJsCQGyKPJjbpVdshu1kR99Y3N9kR9tsK2Wei5Llyf5sSw9kfVIBBKBRCARSAQSgfWOgPAL+SdIx/vCEEifLTovd7nLtcbyD31vV/Kvf/1r5+9XCoihes5aj8BTPpB/+Zd/GbzdMpMfs2Dlt3/7299Kf8szYLf+Ihe5SPWZz3ym2nPPPcvOetcOMjv5wx/+UF3+8pdvDWeYtF7LTH4YF3/+858729pnQLPi5PeRu0Y4BHut2+yktjxo7HO8QN2oQU455ZR/Ct2Ixwy1r606XYqIWas+1Fez3n/S37e1s29sLhP5sVrqOWmfLOr6JD8WhWzeNxFIBBKBRCARSARWDQKcB/Ju5Va3ulX5NwJEXgR/R/na175WHXbYYdXd7373srv62c9+ttp5552rrbfeulwy9L1Ek3Zmt9tuu+o617lO9da3vrW6/e1vX933vvctDu6LXvSiIm3eeOONi3z9+9//fvn3+973vuoBD3hAdfWrX7369Kc/Xd3whjdc99m9733v4ki/7W1vq17/+tdXp556arkPB+OmN71p9ZGPfKSEo+yzzz7rJPLf+973qne9613V9ttvX3JtyNvx9Kc/fV3i0E996lPVq1/96tI+9YWPRKRnn312JWkmkuIqV7lK9Y1vfKN6xjOeUa573etety78hBP7xje+sfr1r39d3ete9yp1Jft/5CMfuc6hhMVLXvKSkjDQn69//eslH8WlL33picJeNttss+qKV7xi6Tf30O4nPvGJJf/BK17xioKhcvOb37x66lOfWv32t78tuUXkBBCm8exnP7s4211lCKs+I/db/UIi7xkwkatEfpQPfehD1Qc+8IHqc5/7XEmcCE9/nvKUp5RrYcehvda1rlXd4ha3KH20ww47VLvsskvp7zH1kruBQ8yeqUsQC/rv4x//eLEvYUMk88cdd1x53pWudKWSR+Vud7tbeZ46XvKSl6z23Xff8llbgedBBx1UffjDH67uec97lr5jUy984Qur448/vowVv3V/7WILdVtzT7bg+i233LLadNNNS7LNG93oRtUd73jHYmvuLWfGHe5wh5IU90tf+lKx9Zvc5CYz42TcyVPiXsbJSSedVL34xS8u9oyQGmPLbbgYQ8Yh/D//+c+Xe8mh4Y/PjEt9eOMb37iMn7b5pnlfxJn5x7xhXuC0s3fYeZ7+vctd7lKI29ve9rYlN8hQ+/rst04KSHjafDZyaGjOivnJc4Zsuq0u5piXvexl1c9+9rMyf5mzhPhw+s1LxvV+++1XcD355JPL/CGnjTw0dZxCDaMO8rDASH+zp/POO6/67ne/W/BEUL7hDW/oHZtBfsg39IMf/GCiPvSsQw89tMxLwsP0l74/4YQTSrvYv/eOthh/MN51112ra1zjGheyJ++cRdZz1by8J6xokh8TApaXJwKJQCKQCCQCicCGhwBnyw78gQceWIgISfAsoJ2I8YQnPKE4m7LncwzlNuDQSQiIUOBkcy4tzvu+dzoA55+jyKlT3MPCnXOI3PAcC/DHPOYxxYl0P59Z5Hqua8X5WxC77ogjjqje8573FCJF4fyrv7rHdZ7B0bWoR2RYcHM+OajIAQ43R8y/ESKbbLJJuVcoBDyfs478IK3nMDv9IZKbNpUEsQvNKYjEpYiGvfbaq3rsYx9bcYY4fRyzwDKeJ3Hq1a52tYnID6SH+8CEs6+unHmYXfnKVy734uzDiwOhcD4RVfDsSw7JsRyDVduI4IjqA4kRQ9UBh+c973nFieGMOU0D+RXOcdyHw4qoQXz4W59x5mDOUUfajKkXogGJgYDRf4rEjmyEAxaJYvUV+5Ov41GPelS5Th3YKpvlkA2VNtWOz5AIHFM2HhJ9OERi1J///OflmcgZ/U8hI3wDCaH+nq0vEVacVsSf+7rGv2fF6f3vf39xfN1PicSS97jHPUoCVwRUny334dKmEIjPON7GnHFp3N7//vevXvOa14xKjNqmVIAJe2om7exr31C+irbndH3WNmdx3iMp65BN9+ULivmY3Rs/5iR2jVwz3pFqiAPzABuKE1iadTXnsTUEiuvcB7nFhsxJdey6xqb+nrUPkVieqc5IZoQNe9c2dTCfm8sOOeSQQo4gsurPrecaWWQ9h8b8avw+yY/V2GtZ50QgEUgEEoFEIBGYKwLnnntucaiQDXaXw0mzS8h55nxyjjgpiA5ONScfaaDstNNOZeHd9b2dOyoHO9Z+T6kQhWP33ve+tzgJsZvrWqoAu9+KBbH7cyY4AIpFrx15zg0nsGtx7HNqEoQFUsCxsHZEzznnnKJ6sOsYpInPwyEKUsP14XDEZ64JZ7FJfsTJH5zzOJUi8EQIWNBz/k877bR1WAYW8wh7oU653/3uVz3taU8rzn3U5+CDDy4KC3XhRPv3da973V47cu0YrNpuEuQHZx5+iBf/tmON8LCL3eW4cITYzDHHHLOOKBOSob+pQBByQ/WK0y4QeHaoOXpKW9hLOPx2wTmV7BNu6sqpjd/2gdVFflA1IOiQbErTSUeCcGDDjjl9jjG2Q44QYJ9tRJ97zQMnzzXG/dlqq60KicY2r3rVqxZi0yk2XbZMIdIXHtdHfuy///7rxkdcN/YEnknJj672BWna1a+TkB9tcxaCLfp1qK+e9KQn9Y5FbXDyTJAp7NQcdNRRRxXlHYLKfEz1FQl3m/X3GwRTfc6M+bWe2DXm1zZisj7PztKH5mR25cSYLbbYYp0tIyrNTXEKDVxCfdhmT2PIj1nqOdcX7RLcLMmPJeiErEIikAgkAolAIpAIrH8ExPlbXHLW7MgJR+AAWXT7P0eaKqLtGNZwKLu+Fxpgp9Fuf/P3FuiIidj99/+60xCL8+Znk5AfQQjY2Q8ngyJEG+16W2hzKuq5J/qIjj7yg2PBaW2ecPHlL3+5tJ8zjWRqw2oe5EfUe/PNNy/hC5xpu6zay9H+xS9+8U9O0pD1DWHV9XtkF6KCM42gom7gnF372tcuP+lyXJBDSDFKGTaoINvYCKULJY/SV6+4NzVP/Sjgrpwf+gdpxEG020yxgTjhmI0pXeRHU41QJz/seLPHH/7wh525KrqcU5/PAydqAE7oW97ylhL2I7wGyUSdhYDss2Wk0qUudalOePrIjzrRsUjyo699Q6TWJOTH0Jw1tq+6wKyrYxCy7ketQZ3DhpAgVDT1I4Xr9e+ztbZ2jiEVZunDuoqOKg4hi3CUH4lCT3gctSFFYpRpyY9Z6jlm7K+ma5L8WE29lXVNBBKBRCARSAQSgYUgQHrPoeQwR56PujM3K/mBXHAkqzCG9Ul+CG3g6CEoEAHqQm6OAGke3Tgr+dEM5YiO6yOK5kl+OD5WyALn1K6z/hVG8dWvfrXE6Eeelj6DQpyMwarvHkJnqGyQC4gFOTRi97rpYFGLUB6EI9ncoY7njKnXpOSHsITHPe5x1UYbbVRIFzvhdozVd0xZX+QHjGbBSdsQn8LWONhUWMIpqFWEqiE/umx5CJf1RX4gcYRzRGLdrvbViYK2tsyb/OjrqyEs6/ZJjaOvEAVvetObClFoTD360Y8uqrwo8yQ/Ymwan21k1aQEVqitEH9INKoWRI5QOeoPKj3hOaHq06Yx5Me86znUL6vt+yQ/VluPZX0TgUQgEUgEEoFEYK4IcE6bIS31sBeqAYtOCQXtxEXYS1SCPJ8sWThH1/d2JMX3f+UrX2kNe7HLHg7cIpQf6n6f+9yn+uhHP1rUF5Jmqm8oAuphL4geiVIvfvGLl+/bVB6Thr3AinKBNF3uCUlSQ9bNgVE49EJ7OKFt6ppmp3cpGELlIp9H5CWJnAEcCX1Vl5L3GZO8IGOwkoi2WTifyJe6Q6ZtFEDaD8Mm+SGxp8Sb559//j+Fvbi/e9oxFgIzVC95EKhO6nk83IMSQB4Su811RYjvhA3YdWYrt7zlLUfln4h2T0N+hBJKTpAmgYGQFL7Ame06daQtlGJSnCSeFEoW4V7sNBRDwg+aYS91W5bEN0Is2uxofZEfSA9kANUARYRwurb2Reha1xiYJ/kx1FfIyqGCPKTQEZ4kF40krGxYUmX/boZo1euPEGrL/+OZsEJ29eX8iLFpDpkH+eG5MDFHsTHJghHR5gfkrD5sko9jyI9F1HOoX1bT90l+rKbeyromAolAIpAIJAKJwNwR4FByhhEekXwunGUhB5xXCTIpBTiSFBMSnirCDsSQ2yl3Uknf9xxfi3OJG4UVxO8pEji8FrocqXmQH04M4RSQtdsx1T5kBseWQy+WXT6HSLzK6eXw2uGmUHCqCKdzGvIjEp7CAzaIHwXBIgyE0yLpptACuR4i0WEQA23qmLZOD/JDW6hZ6glPP/GJT5TdYMlTo3CcOBacA07tmBLkxBBW9d3ZuC+70qdyd4S9IJaQaerhZBOON2UBCf9d73rX4pxx5KgvXHeFK1xhXTJX90ViuS/SYKgPJeyEg5AbWESeGadICLOqJzyNOkeeEIRU5P4Yg5NrpiU/hC5QRXECIwklG3KyiH4SHtXmnHpmJNGcBSfj3niPpLnhDBvbxj4Cq8+W+0JHVpL8QB45Acf8Yazrc/MAe1f/tvZR+vSVeZIfQ33F7odK4CnvjXmYqguBY/5iI001V7P+kWjZfCHxctiQ+RGJXSc/usamBLzzIj8oi9g+ew81WCT31Zfmjnpps6eVqOdQv6ym75P8WE29lXVNBBKBRCARSAQSgYUgwCmXi4EDhhAgQZagkQPmKEW75DLuf/GLXyxOHgferu8nP/nJcoqFXXLKhb7vVRzxwJmyqOWY2/G2kJcDQzJM+Rnc046gzzh/P/7xj0vugbbP7OoiXBAX8knE4ph8Wr4GsfEW0xw0zrTdT06InW114XQ7+pTSwG/92XbbbUvSV/WwGyopqNNBtF9yvvpnHHBOl8/khuBUqwuH0uLdMZUwpTbgeCCJKC8CK0dYIn8480cffXRx0mBImaBdcWpDF/mBSLILLDElJYTjIvUlhyjyasRvqU7Iy+GPXBhTxmBFpm6XtlmQFJKuUmkIN2JH+kuBCbKG04PwgLv6O/I1jgOWbBc+sIS/ZKQKZ8lpEUN9qF5OskEwySVACcNRQjyxJXV2X+oAu+aKflEfqpFQzQzhBHt2LBkvtYYkt8gzSUudsgN3/Wl327NdF59FH1Pr6DMkETtD8rAn9ssprP+GgoGtR5kVJ0ok9URIqiOsjH99Zw7Qj3223IUPOxRmRanA0UZyKdrmMyEncqx4Pue9/pkx1JZIlUoNmWE+cKQ1W4jTTWCvj+GDFEDImcs49H7T1b62+tefE/OOOpkn6s/Wr8br0Jyl7fqyr6+Mh6ESp6QgOUK1pH7mOOEvcWR1H05sDRGkr9kYNZx2sTNzbtS1a2xq6yx9WG9jjDekaCQlZn9IKzZXT0jbZk/GwUrUc6hfVtP3SX6spt7KuiYCiUAikAgkAonAwhAQFy8xqWIRzXG0iFbqjkjbdfVKDX1vwWtX2XV22Mcs+sc2ur4ziJCxqJbor8s5r3+vXvU8AWOf2Xcd/Dj/8kaEg92GFawpRJANSKDAf2wdhp7jPhzukJkPJXpsPhcuk2JVx1O7OG76u82pRSB0tbv57HrdxtYr8GEL+oKdUwc0+0SdKT445kMn4Yztm7HXzToupsVJvxiDxmOfrY6xsbFtXdR1MffU+zZyQAy1b1F1artvX18N1cNvKeRiHHH+9WGciDL0e9/Xbc1c4/dwapuP+8bmmGcNXcOuEJwxR+sn84WxOck8teh6DrVjtXyf5Mdq6amsZyKQCCQCiUAikAgkAgMItMmi1ypoHBo7tNQjm222WdkZtis+9vSStYIbNQjFDQUT9QB1CjVOXy6LtYJNtjMRSAQ2LASS/Niw+jNbkwgkAolAIpAIJAJrGAFhBUIZ7N47KWAtF+E8ZPlCTigZqD7kcJin0mZDwFeYi5AjYRfCPWAl4WKWRCARSAQ2NASS/NjQejTbkwgkAolAIpAIJAJrEgHJLSMvBACc8NCVO2AtAETajgyS4FMSVfkVJpHGrwWMtFEeBrlc5GWRdNJJP5PI7dcKTtnORCARWP0IJPmx+vswW5AIJAKJQCKQCCQCiUAikAgkAolAIpAIJAI9CCT5keaRCCQCiUAikAgkAolAIpAIJAKJQCKQCCQCGzQCSX5s0N2bjUsEEoFEIBFIBBKBRCARSAQSgUQgEQgEzjjjjHK8rSOIs6wtBJL8WFv9na1NBBKBRCARSAQSgUQgEUgEEoE1iEA6/f/T6V/4wheqH/7wh9WDHvSgNWgFa7vJSX6s7f7P1icCiUAikAgkAolAIpAIJAKJwBpAIJ3+JD/WgJn3NjHJj7VuAdn+RCARSAQSgUQgEZgagb/85S/V5z//+eqrX/1qdc1rXnNFT1dxlOuJJ55Y/fKXv6x222236gY3uMFU7fj2t79d/fznP7/Qbx0He/Ob37y67GUvO9U980fzQ0A/c1p/9KMfVXe6052q29zmNvO7eVVVXXb097//vfrTn/5UXeYyl1nq01/UUfnXf/3XTlzYuJN/xo6VSa+fpUP06xve8IZSf+Pt4Q9/+IVOJfrHP/5RfeMb36guuOCCCz3mute9bnWd61yntKl+ypOLbnKTm1RXvvKV/6lay0h+jLXvZcbhd7/7XRmj+mGl3wOz2N5a/G2SH2ux17PNiUAikAgkAolAIjAXBP7f//t/1W9+85vqRS96UfX73/++euUrX9nrhM3lof97E07fV77ylWrvvfeu3vrWt1a3u93tprq9ev/3f/939bznPa868sgjq49+9KPFyeaIIUFWU4HJxS52seoSl7jEilabHfzhD3+YmSj461//WnHy6o68Nn3ve9+r9tlnn+rxj3/83KX6bXakDs9//vOrV73qVcUe/v3f/31F8Rz7sJ/+9KfVQx/60HL5O97xjmqjjTZq/SkbR1I+7GEPK8f61sdKm824/vTTT68e+MAH/tP1Y+s25jrHCz/2sY+tHvnIRxZy60lPelJ1wgknXIjgcmSz8fmTn/ykOuCAAypHWr/xjW+sHvzgBxc7UX9tNwc997nPrXbcccfqile8YusYWEbyQ/2/9a1vFdJH+7pCUabF4eIXv3jpe+RXFPk+kElIoiibb755tf3220815yEKf/WrX1UveMELKv9eyffAGDvLa/4PgSQ/0hoSgUQgEUgEEoFEIBGYEQGL3h//+Mcrvuj9zne+U+2xxx7Va1/72qnJj2i6NnCeOArTEikzwjjzzzmB17/+9Ve8/pzYI444onrqU586E/n12c9+tjjBTQeQY+WzhzzkIXMnP4DeZkcf+9jHCvHxnOc8p7re9a43c98s4gYc55e//OXl1k9+8pN7se8aK102M8+x1dX2T33qU9ULX/jC6t3vfnd11atetRBoSMeLXvSirT9BXrADBMdLX/rSohBBCvi93zzgAQ9Yp9Lx+aKd/nn16aT2PQkO6shO/vjHP66r7mmnnVbGGcVclEte8pKFvJylrK/3wCx1Xmu/TfJjrfV4tjcRSAQSgUQgEUgE5o7A+lr0ztNBW+3kB7UCR51juNLkzde//vWivuHI9oVfDBme8AcO2DKQH0N1XW3ft42VPpuZ59jqwgpp8c53vrOQF//2b/82CKn6vuIVrygKg9e//vWF7Dj77LOrd73rXdUzn/nMC4XLrKTTP1jxgQsmJT8mxaH5+EUpYNbXe2BW/NfS75P8WEu9nW1NBBKBRCARSAQSgYUg0LfoJaFXZtlV7LrHPB20RZIfpODi4u1Ut4WkCBv57W9/2/n9mE77zGc+U+25557FkZyG/IAxp+pyl7tca46LaMOlLnWpElqjaIvdeooPv51F7i7PhBCmttCWSZ3DqOvY0KV52lG9r4TxwOfyl798p5phTN/O45q2NvbZzLwwoTqAQ5tdTUp+wIHK6FGPelQJg3nNa15TffjDHy52f+Mb33gQplmd/qExMliBjgsmte/1jUPXfDYJ+RFznvlkFsK0DdKuey/TeJzWVmb9XZIfsyKYv08EEoFEIBFIBBKBVY8Ax1MugB/84Aclzl9MONn4ueeeWxLYicnvy3/Rtuj92te+Vh1++OHVfe9730pi1A996EMlrIS82u7t97///YKbxKKcZ86/7+UxuNnNblY9+9nPLvVpu0ckN52Xg6YeTfLjvPPOK0qG448/vrr73e9e3e1ud6t+/etfF0f2fe97X/X0pz99MPkmx09+Am3ye7j+4he/KHkOECGcCLhLFLj77rtXZ555ZkWS/rSnPa269rWvXQkLePWrX10JByHzd73+sNstUaI6X+EKVygJIz/wgQ9Un/vc54qU/SpXuUr585SnPKWEbtgl//Of/1zqLHnkF7/4xZIrgtOoH+yci/fnWL75zW++UNs88+1vf3vp/3ve856ljgcffHBxQG91q1uVfwsv4Nxus802hRi5z33uU9o7trz//e+v3vKWt5R6bbvttpVklvDZb7/9qo033rjkE6AG2XnnnSuOzbWuda0LYaCtSuCtn+51r3uVfhKyMmS/TTuCuxwSp5xyyrowKBj447OPfOQjJQ8Jh1vfqKt8Df5WPF84inre4ha3KJjusMMO1S677NJKLLG1Qw89tPQF/O5yl7uUe8l/IVxh0003Lfc/+eSTyzjSF7DwHIobGNXVE/rMdciNnXbaqdidpL762fVbb711r82w8cDkWc96VhmHXW3t6mNhFWx2u+22K4lJPff2t799mQ8QZa973euq4447rjxHe+XpiP4espsI+3Ddi1/84ur+97//0E/K99OSH/q6b4xMYhvmVTZE8UKlZVwayx//+Mcnzmmz0jgMzWfmI7YsR475vG2u1H5t9W4xR8jh4t9+axz7nbEn7IxdI0ONC/82nql97n3ve68bR8aA3DyITnMQTDbZZJOSz8Q4NTeyt0nG4yhjWqUXJfmxSjsuq50IJAKJQCKQCCQC80HAbhgyQj6FN73pTcXZ56hwdiw699prr/I9h6mrNMkPZMpjHvOY6qCDDqrueMc7lp9xAD/5yU+WxSiHnUqA0+xzjo/CKbB45aRzOPru4TeLJD+irdrGUePgWKxHqABCAzETDm8TGw6oBbdkhnaoLcwt9C3e4cwJhOs555xzIcUEhxdZ4ZlXu9rV1jn+F7nIRUpCVuSHXW9kgKSPEiWGY8e5bMtZIiyFg8gR5cwiLJBO+vYZz3hGIT3UhfPBYfBvzh4n4ktf+lJpu89ih1af2bFVBw6RRJXKLMqP6Mu2pI9BfvRhEHhz1KMe+kgbkU0cpq7SZkd9n9361rcueOjTwFYfc/pCCYP4QOohM84666zST+zFb9sKgtD1yA6E16UvfenqpJNOKol4ERsIBI7jIYccUsiC2972tuU2TfVEhEQg1MLu/A4Zcr/73e9C9mGsddlMtL+vrV14GrsIp/r4l7QUuWEMRW6OaZQfnqmvkR7IlQh/YRtDZRryw/xoPuobI547Fi8OvPHztre9rYxlRTJS8wECrCvhaVvbpsUB2UKJVk94OoTd0Hwm99KYudKzka677rpr9bjHPa70JbuXmJVtI8fDrs3/xrJEvfrXu4MdR3JfY8Z8RoHm2YrQP+Pe74w9v0MmTzoeh/BYrd8n+bFaey7rnQgkAolAIpAIJAJzQSB2hDmJnNjNNtusLCgtGi1UKUHs8sepEm0PrZMfFqJOyrCL/573vKc41Aon0T0s/CkGmk4jB43D76SVG93oRqPusVLkh939elu0lyPVl6uA8sVOvwV9ODR2OI8++ujiiP/tb38ryVqRD/6OEsQG9QTnIBx/R7xyhPVLfCa8xWJfGePIckYpIqJwlBFdCBhKG0SOfuGIxQk6yA/99rKXvawoP/Qv55aTjkBZSfKjDwMEA/UMRzVsNYgqu+uc5a5TcCYlP/bff/91z2iSNggLjt0xxxyzjvjjaO67775FBRJEUds4stut/tRAW2yxRSE/3IujTNHjZCXJfd0jSLcmgRA4GMN1R7qtjWNspq+tbW0IgobdUDcEselazut73/ve4ryGWmWSnB/xPEQKh/bUU08tfRpk7dCEOI3TP2aMeG7g24dXnM5jjos51m+nCXvxu2lxGMKp7fuh+YzCyrw4NFdqq/fDHe5whzLPBKlBoVafT/37JS95SVG0eR8oPkMQUYrd8IY3bJ0Hm9fMMh6nwWnZf5Pkx7L3UNYvEUgEEoFEIBFIBFYEgVi8WxMxr5oAACAASURBVFxGyMIZZ5xR5PUcDY5uvVAlRJx9nfzgaFKR2JWz02xHT+G4ffrTny6hLcgPO+Sce7vndnDJlzl5nAeO9Zh7rBT50SQ6xpAfFuGUGV2nx3B0kSDN78MRorqwewkLTmyd6JiW/Og6FYcTJWTmu9/9buknzmnkDtFPiANqBEU97OojUYRfrCT50YcBh4i6pXk6y5e//OWSTJOzSa3SViYlP+rqlCb5QbLPyac2cYKJYndbP7N7Mv6uUlf0ICPJ+ZEZJP3GiJAjqio751Ga5EeX3U1LfvS1ta0dwhYe8YhHFMybSqBm3aZRfiBXhEghfxztC4v66S+Lmiz7xohntimXmp8F2URVVSempiE/VhqHofkMBm3zYttn6i4US3gZe2Hj/t8kP+pERxv5Ee8QduA5lB5szlwWisJZxuOibGl93jfJj/WJfj47EUgEEoFEIBFIBJYGAQtRKgSybDkGYrHJ+ZH7gkKkXkimOR2x6I2jboP8IDMeCoMQYkFxYKeb440IETrAAUd+DN1jNZMf4awvivzQD8gJf7pw4oSoh3AMfSXEQT80jw92HXJKvpCjjjqq7OhzxoVyNMkPsnXPFrYxSWk6isINFDv7bWRP87MuPMfUYd7kh7rE7vSY58c1VAZ2xX/4wx8WsubYY48teVQcY4sYlCNDbha73osgP9psZlLyo2/szoP8oEwS+gAfzq7QMuoquXXG5v6YpE/GjpGVJj+mxUFODmSm8YMYGHuM87zID4SFvkPq6jfKwDYSrKngaCM/fIZQMj7YARUJtYj3GJWYoo3TjsdJ7GS1XJvkx2rpqaxnIpAIJAKJQCKQCCwMgZCqc3ypA+w0Rw4CO559uS2a5EdX2IvrECgclitf+cqlLSEDl+SSQoQShEw+nMBm6EzzHstMfoRqphnHjyyww8/RFKYhlKUt7AUJxElAOkyj/HAKBoKKo9yFU5uUvR72wkFRTzYQO9VshWOCtEGYKPWcH07EQGoJlZqkNJ1H8nm2Qu0xhvxoC3vxfKoLeUA4eXFKTbNe8yQ/2mT2nhf9fv3rX78XFr9HKrENYUYIKUoKKis5VyijIi9COIT10BFKF+FWkaMmHiZJLiWW0LI4DagZ9tJmM5OSHzF2v/KVr7SGvXh+EEOTKj8QK5Q9EvlSRsV8wNZ+9rOfledFMuRJbK/v2jFj5KY3vWlRMBjHfXixQ/lOnGpUHx/yiQgvpPYZk/NjVhzY+xOe8ITqsMMOuxCR1ofD0HzGrscoP7xL5C6qk4OUUsJe/C1XDeUhQnxI+WEuQnogBK9xjWuUZMjeXfXwtlnH47zsaFnuk+THsvRE1iMRSAQSgUQgEUgE1hsCkZOAUxXJFp0UceCBB1ZHHHHE4DGSbQlPJamzi+2klHBCLbblLgjHxeKVA23nzoI4kne6nrx/6B5dUn6JFeVOEFM+tnQddTtmQd/2DM6uRH6Ig0g86ToKG985/cPCPRKeRg4HCU8RIkJPOHJjHH/3lZzWzredzrve9a4FV6EpVDxtjq/fhPOrryMxLeJCvhHkBkf66le/ekmCW28DYkLyVthwNDxTfyHOKIC0gXOl7YiRSKob+V/a8ArFgDArjqHQAHW3gzsGg7aEjJ6DzJF/QqhOV1LMeZIfkfBUUl/2H6ckRb/Xc6604fDLX/6yqJ60JxI7cgqFi0nuKQdIvTQJhLA7YzkSSAZh5b51pVGfzYxRMnSNrUh4rM6SsypsQcgPQg6Bg4hSd4qWej6drntG/wpxaOYfcgqOEDPYUCR1JSEeOxfUrxszRoxlZYj8iGS0TnTSp5EPJeo/JuHpPHCYhvwYms/Y9Zi5spkXJEh2dfJ+QIogt8xDQ+QHPNmY9wnC76IXvWj5Uz/ietbxOI3NLPNvkvxY5t7JuiUCiUAikAgkAonAiiAQjo6cBBaRVBgSzXHeI9lcW0Xs8tthJkOPY3LtanLa7ZiSIHPEHV3rpBdESPPUGDv2nCI7wnU5v+f13YNDK0RH/D+VhF1tTrvncJ6dxjFGBs+Jt6tpsS2ngvqrL6ftxBNPLMcyRtvsxjuZoa29bfgglUjMLfA5Z8IZyM454nbxORQcWkoQ9eeoIyKe+cxnFty1UW4QzqHjX5E5TvmwK1r/TN4D+SwQHvpSHzpq1HPgYUdfUkhtg7+6XOYylyl5V9QPzggMCSHF3ruHPxQ5nsehdCoI5xlJ4V5UOvUjh/0fWeX3jlelVHCtvkCeIERCit6GVYQX6NNHP/rRpU7sQqjNWAw41PD0G0SaHXXJWeNo4bbnttmRcCuYsS15WcKOEBh1e3NaB7tp2qBxIUEs50yf2c1W4Nd3ZLRrghCkuomkmMYIh1DbnPqiIJTU0TiV+NO9KUT0CbvTZ56FKEBWUXVFItUYKxzFLpsZ29auJLL6D7mHkJAfyDwh4Wuc3BF1tzPvM+E9xm/zfjHHsCFJZLfaaqsS1hAkkP5FFvpOu41RYzdsfNYJdMwYkZzWuB1jG/oX0atPkbQIKHMKHMwJ7MV4Nj7rZVYczDv6FAEoJE1ODCqM5pzbh1fXfIb4MA7GzJXuj/zyrtFO/YooVB/qDSoOKhrzVtgGwhypytbjM2PSfAI7do+kNf7Zg3qaO+L4aeq5acfjrPazbL9P8mPZeiTrkwgkAolAIpAIJAIrjkA934dFJKdN/o0xx0f2VdZC345vyJHbHD/fcTAs9tueN+YeKw7YhA9EcnBmOR1xXGz9FhxZC3a79U2nZ8JHVZwkJ8lc/vKXL7ugY0qzfjD3mbq6l+Je6ujvNtuwI+17JEyzjcgLCTAj3KKvTp4r1Ka+ezumDYvCc9Jn168f6veue7MHYzBwHBojXfeJ58My+q+tf6axmTG4bAhjN9rZN0ammSdjzJsTjHsOP9J51vHf1i+IGSFBCADzAgJB+BDVzSTkRxcWY2yhfk2bXZg//OlKStz2DKocijQkWxwb7DpED+UZFVldTTjteJy0fct8fZIfy9w7WbdEIBFIBBKBRCARWDgCbfk+Fv7QfMCaQYB9CYfhiIRqYc00PhuaCKxnBOL0HWqwyCcyTdjLem5G6+Op1RAmcdx3/SIqHGqRtu+WsS0rVackP1YK6XxOIpAIJAKJQCKQCCwlAvIpkA07ypZ8fJpdzKVsWFZqKRCQ/4E0PcIdlqJSWYlEYI0gEPlyhH5FvpkNhfzQDiGC8jtJDBzvrnPPPbd8LvRljNpsjZhCaWaSH2upt7OtiUAikAgkAolAInAhBJyQIMeCnBSKhJROI2gLzUjoEoFJERCu8bnPfa44JvNMQjlpPfL6RGCtImBulztGPg3JhxEEcgsJC5F0dZqwl2XCUlil/CDf+ta3yntLe7VJHiihdlkujECSH0tkERGH1Vcl8Ypi1cTNxkItrm+LkzUgHLX11a9+tSRbusMd7lBJYuUz8arzPg5rFjgtEEjT/N1XuuKFZ3n22N+KT1RHCdskXoujCsf+Pq9bDAJsho3Lyr/llluWpGFj47wXU6O8ayIwGwKRO4BjrkicOM8ivl2OCXPZ5ptvXnILTFoiZlkiNfOiow67jtGc9N55fSKQCCQCiUAiMC8EJP6l6pMI1vr9TW96U/XpT3+6JLQWClM/Onlez8z7LCcCSX4sUb/IMI6UkBlewVLGglS28Pe+970la7js5o4Bs2h1HJ/FsXguC9hYICNGZFKWpZ3sSXZpCbucIU0KJbO3TNHTSqFkET/66KNLduKf/vSnhVmUUAcxM21RZw6spGBi2ExSd77zncvtJL06/fTTS3Z17ZG5WxZtmaz33Xff6jGPecy0j53od3CXyVnfyBg+LX4TPTQv7kUgjk0zNmTwl1WfbfZl1F9GSBFrjgSUsZ6dX/va1154NdfHMxfVqJWYD1YSL0kTzdOSmJln5h2zS4Z/7LHHlgRwjtWbZufL2IN7HAvrxIRUSyzKwvO+iUAikAgkArMiEIl0JVadNLnorM/O3y8HAkl+LEc/rKsF9QdJFmLD2d91uRIVB6fbUWoWql3XIhEOPPDAct48ORfFR704as0xUscdd9xUzru6yZaMLd14440LIYP4kGXYsWKzLn7jPHHn20dioqi/utvdf/azn11IHGdlO+qrfma8NjtDvUlMOEbPEWlIn1nqiD1+4AMfWDBe6+RHF9YrOayQhvoDYebYMEemOR5xtbH4HEmkBykm4i/G/rzstq1Pup65kv03r2d1zQfzun+QsG19NOsz9APS2xGHdRIi5nhz67zJD3U21yKPpyU/ot3mYUnVkvyY1RLy94lAIpAIJAKJQCKwSASS/FgkulPcu4/8cLt3vOMd1fWvf/3idHdda9fbudnOgrYT3iykzggUyd2mcd7tRt797ncvu9SImqE6TwpDH/mBeDjiiCMK8dJGYCB+fOf89mbbkCZ2OWclaCJxEmdkGvwmxWNZr+/DeiXrLNnTHnvsUTLpb4j9MS+7Xck+yWdNhgAC+clPfnL1tKc9LcmPyaDLqxOBRCARSARWEQI2dJD9Ni3vdKc7VW1Hf6+i5mRVVyECSX4sWae1EQl2NE855ZSirjj77LNL+IrY6rZr4zgn8dwc/a6cFLPs2Ivzdn/kg0krlB/Xu971qkMOOWTmHfc28uPNb35ztd122xV1ibO65S5R5D6JXCfyPghFQcg0Q1KEBvlcWE7b7iTp2/nnn19dcMEFxfloEisRf++Z/v2Qhzyk7MQOOdv138mxAjefCWe6xCUucSHrQ0pJVuR8cwRX/fvIB6OtPieJr9+j77dxjrq+cm8KIsXvfVb/Xh2bpxywKWqKjTbaqLr61a9ecmn0YR2N6vqdzxV10X9KPFdd7CC7RtiHdjoWsO/khT7yI+pA/aTu8ZIdwrNvWhiylTFTiuerN3tUL/YWOW/qfTNkt37jGqFnxp8wtMCq3q/6Gpauj373nLZnRv3b6jjUtq7++/Of/7xurDq/Xl0U7W/mZjG/yCFh3tOmK13pShfq/zr+4nbDdup9yrai9PWX8ci21UO92Idkl12lDa8xOPfhhkR83eteV73tbW/7JwVGXflBsdaHW9t4G+qvuvLD3KouXTmVusaSZ7QpP4b6cahu+X0ikAgkAonAyiJg3j755JPLGnSTTTZZ2MOtQ/koFOh77rlntdNOO82kyF5YRWe4MX/CCU+Sjq42JfIMzV4VP03yY8m6qY3QqId61Kvbdm04gvId9EmQLdiVpgM+KRycATlI5BJ5xStese78+sMPP7yExhx11FElAeUkpUl+NMN93Msi3aQp9IRUHBEhzEfyIkdZUYfIf8LpleDV7rk6KfKDWOA70pAjKM8K0uYpT3lKcfDdEyMtnEaBv3wrT3ziE4ujJkmSvB/CkobIj29+85sl9Oikk04qDLcTBDhZWG//3m233co9kTXnnHNOtc8++1Tf/e53izMhtGfbbbctbVUHv+HcyhiPJOH0ibUXt9/3W2SRvAH6equttipt+8EPflCUEvJjYOF9JkcMMuKFL3xheQmxL78jyYep/DH+vPjFLy45Z9qwhnnf7zhviCztlc8FwQFPiibY+w5JpZ3CnvQNu+oKUxLy8vnPf36dCgkpqF9hCi/ESbT37W9/e+lDoVp9ePZl4++ylbve9a7Vpz71qfJMDrXQiE033bQcMca5lqNGfhpOObthD0LY9IlwHS9/7WejFh7CEGQl77Pb733ve6WvHvnIR5bExTJ969f999+/OPFd/c4e/YENgqH+TMQfsqCrjn32bu5p6z/tk8cENhZW+v3+979/ddppp5XcLGxdmJKC9Hjuc59b+tD4szhia/L86Bf4U5wZw0Kc4GQue/SjH136tD4fuF9Xf+2yyy5FGcce9YtFilAjY7QZalefu5p4WRyOwblr/jO25E8yT5pH1QEJgdTRPzHHIx7kbbr3ve9dxp2TI17zmtdUV7ziFXvHWx+Ro07m2r333rvafffdy9xgwYtkMS/svPPOpdqI1a6xFAmzm+THUD9O8j5Yjdeas81LcljpT++oWd+1zXe/ORPxaTPE8amIwpUs2mh+kovL/Bzz27zrYI733jEPeF8uU5L2Wdtq/jEGrRNmtZNF29ysbc3f/8/GmTndOmAZj9L2fnbqleIdrY7W1T//+c8v1H3xfooPjVFrjyjW3WMTdHu/WAd413umkPxZTkSKzVn3mCbpvT7SFvOp5N2Ri9AGThTrq/AffBbvceuIKELvbT5bH1iHWAsui8Iljt3eEOfUsfNMkh9jkVqh62KxK7SEU8M4LfA5ys2Y71nIj3k0xyKcU2MgIVuoIWLSUv9PfOIT5RipoQV4sy5BfnC4TTCcSpMRh2woHj5+a+FZd9QCK8+qk0K/+MUvCs4cZMqacAgOOuigshPL2SFF59TFs6lvhNXYrR0iP9zvs5/9bAkx0o8cGMWi0T3e+MY3Vne84x2L5N0LxAuA44+MQYIgKBA0Jlf9r11wQFj4zP2QNn2/9TzOyYc//OF1O8uRt4SzE3iop/6K+H/PgUEQE4EhJwlWXVgP/U5OCy84JIeXHTvidCInLOQPOOCA8tIdCnEKu2kqP7z8DjvssNJ3QpyCcUeWIVo4/tQEbXgim7oWJUO2grwwFjjmHHgkFWz1vYWtwkHnyIctI0ZgsNdee5VQtGYOhi67pbbioPoth0Dx0kaoeOEiQLy4u/pdnYQKhb3X8z4M1bFr7tDWrv5D+CEttJdNU1roJ7855phjit1TwOgvdo+QMZeY/2DDVhAk5hi2h6CwGDFuhKEZR5KXuS7yY/T1F/tANCDDIjEu+//Rj37US3604dU3vuo498257OHQQw/tVH5Q9rDdq171qkX9J8cNglfdh8Zb33ObRLM+0U/GHuLT2BkaS+b3OvnBye/rR7tgG3qxKWCMIv6QofPMhRIJni20kVZswbhAWi2qtDkUoYIyn5rDmznK5lUXcyDnAUmHVB7zzp3Xsye9D0w4c2OdW3O2+cv48e9Z7GSRNjcpDst+/awO8lD72Kz3b53wNG7Nra961avKZuEyzoOITOswG1yxlteWM888sxCsHHrf2VBsKpO9n6z52bJNqEnz6iEZkJzW1fe4xz3KvDbJEa2xaWMNdre73a2spZAw1g+TqC6QPzCw+eb5caKZ+c06yXvaXGTjIcgV13hHW4tbfyA6bF4hO3xnPeM9ab22DMU7iS+hT9fqwQ1JfiyDJdbq0EZocJTtFDcXN23XhjMVjld9Amqysx7bZHCngcPLntPB+bDonYW1Defi9re/fZl8ODkmRROqBd68yQ/EivwlHGNOvcJp5lhSVXhJ2Z2J0wx8P2mOibakgu5pIuWoepkodrC9MCldkC2csfqCsiupoN+N+S2lQJApkbfE7rq2Np06E7f6mbw9l/OqUGFYdHOMzjjjjEo/1YmmaFff79hhW44ONu6Fh4jaYYcdCnngJTu0Q9LsD8QQu3EfdhklrkNs+W7SJI19thKOqBcdlZBdeUQKYi12QMJZh1H0Q3O8jSU/1IVahAKJAiIKe1EXKgLKAW1s63djKRQO9Wf6DUKhr45dc8RQ/7XhHUQYlZj+Vqfb3va2hbxRYIaksttrJ8a/P/ShD1U3u9nN/qkazeSgff1lMXL88ccX9QebQ0De8pa3LGqqodI2nsfg3HffIfIDWecZ5oe6vcNhaJzG2G17fig/6pjW+4kDP+lYit909eMinfShvlvp7yedY8bUL+Y3JCrFmfeF9/w8lSXNelAEerdb1DcdEraLvFwU+THNO3cMjou4Zixh33z2PO1knvdaBEbLcM8+e55H/eq5+er3c5KhNaX32EortYba5f0pXx5C1fuwXmK9aCOOQrh5qiPiwTucMnGs4qOrPu5FLWGN5J1ss8PG0lBBWlC/Wqt7j0dOOoSNTYihdaT7WytZG9mAbM5nsVFgDVxfV0a9hGsjgm2WNn0gIfXma2R4bIQNtWfR30/qxyy6Pit9/yQ/Vhrxgee1ERqkraTR2Mx6abs2kpnGaTGc2HqxO2D3xGQgXGL77befGIE26Z7JnjNGvlY/eWXim/+vFLtOfrgHRwabbHc4SttJCJMqP0xwJN3IhubLSDsRA55Z35GZdNJoc5ai7vpWf9jhpvYgoycfluOFUqNJftg9sGNdn8hN2GN+Wz+NIV5mXU4wUobTw7EORzRwR2x4uYhlbJIfcd++39nZp3JAEES4g3sjDhB9bEj7zzrrrLJI8KLpkws2+yP+T0FSD2GIzy3gvVAtEtvw7LLZPlup51+hfuDgISLrpy1xCu0YNO2p/ryx5EeXs+xztsCp99JvLoSH+p2yYKiOXfgM9V/bojz6BAFh4YQU48yHmiWeZecmSJ2uk0ma88FQf+l7O1X+fPGLXyyPCiVW37zVRX4Mja++ew6RH/XTXur2bvwMjdO+Rd9QW84777zSJ2PGUrQ/ftPWj95PQvssUqOYY2fZ8Z7mHbNSv1mEIzrp+2cebUW4mIsRIEl+dCOKzPU+j9DRsdjP007mea+x9V9t1/XZ86xtCZXujjvuuNQqpWY7rb2oUigvmuQGssghCvwKGytNNbdQXZtaVBZjSIYxGHufRy4sG0pbbLFF588i7yDFSGzmubipiux7LrIEcWIMW483yY9QfFubNNfgfAUKSWR028ZMqH5sLoXCfAwGi7xmfbxHFtmeSe+d5MekiC34+jZCo+uRXdfGDqzdGKqGZjGoOdjN0JAxTYtBjOyo5/OIe7YdTzvmvvVr+k57qV83RH5gjbHRwmfk+Ai21kKbjNZEjmxAADWP/Q01hfCFRSg/IjGtnBek9yZE9VBHL4/YTXM0r7psttlmxZFV6uFPpHbySYz57ZBzVneE5MWo4xUKIg4u3P2/Tn4E1mR0Uc+6Q1P/HfJDeI2XRV3JQ2rodCI7B65HgFBp2GmQP6OrNCfxwOQud7nLhdRS8fI6+OCD1yk/mnj22Sp8umzF72LnlWIHIUUZY6c+ThfSj09/+tPLi7Wu/GhiWg9BaYa9hN0iUBAGiKII21AH4xLhUld+TNLvlGBDdexa3Az1X9uiHEZyS7BzSgFknL/rNo6wpQAhiSUrbSo/fIccQzrVw176+stuubmKMscujYWPHR07NFRNQ2qJ5vGwY0imPtuqkx+IR0SPtir1Nvl/3d6Nu6FxOgv5QeVlfhkzlsLOEBx9/WguXg2FNFipJ8+dtN6LcESHFq3mDHNNW/LqSevvegt7Y8J83KbumFT5oW5spC3Z8dg5vn5dJBWvJ3Kepp1j7xnPM0eY32Pu1yY759ZIk5J5k9pJn2323WsWm/Zbbeuyq3naXWBsbm5TNE1jQ9G/Q/Y8ZDsR7qX/20I7qBZsBBoXk4RozcuOu+yzr13WIDZN2HObMi8IHRumzc0HaiekifeVUJBZCzsSCvuWt7ylhIlQJw8pMkNBipSob3jFGkAob32d1FZHqhz9KWTf75pzXSjurFmb49v16iD3WNf71gYun6xL9dtWpyFbmwXroffILPdeDb9N8mPJemke5EfEjn7kIx8pE0hdhmaS42ggBOrkh1g/CxySd/LzrhJx+hLamezIw2Li5HCJH8PQziLvm4X8qOfjsPOtrXb6TWriLSktTFwmInWnULBgIavj9HGiQsJn0uWokrGJZwwcJbGLsI2mGqcNt5CW13N+YMoRABxVLxwklQmf3DBeNBxdTiBGHkGi/kqddY5jh/t+yzka45w1d4G9xOWQqLfdBK/uMOXgR+6TOtYSWQ79jvJD6EFd+aGOnPqQKFIpeA4CZBLyI3J+wI+6xIvTZ0gUJBfMOZhtePZNB7G47bIVL0WJ6+xSkDgizexCsBU5e7wUA2N1iXHmJYTEMPb0Z92xjhwMTbulgnJv9hd4cejhpS/qOT8mIT+0YaiOseBvYjXUf77X1sj5YZwJ+dJP0SewM078P1ReFi5swa6KNssPY+zA03yJXKImMJ7rREFffzk5CjFqfMVOjXabw9YH+VHPt2NRTRptpw2x00d+WFwPjdOu/tJ/Q8oPdUFS9o2lZs4Pv+nrR2NhmcvXvva1MufZ4YOdRbA6sxk5YezqC5kyZxt/3oUcebJr75D6Irs+73ISEGwUYYp8Vt49iHAkO9KWLUp03dx5Dby8tygLKGckDoa9ZKrqoW7GgnraYXQdZZ78SsaCeZSaUK4Bp6WZq8w33pHmjLaiTtrruWwRCcYZRVAixZTYXTX3yM2FOIcFzKi5whmAk7EllFGuKmpL4Y2SDw/tFrct1I19Si31clIETJB13pXmPOPbvOndj7S2e22smHdgb3whbL3PEHIcF3i5p7pSsGoHRSiSVHG9NcI973nPkgcBkW5Oso7wb2sq75ttttmm2E70zZC9sxOKKX3DHrrsqc82A8M28sPvvG/ZAqIXgczmxiSP9VtzAHun+jFXIaxtVChDdkfqbz3ILiIBeJeNRJ+yOzaNjJa7yXoVEdJnQ4h//YOks/a1PrFmU1+/pV7zjuyyZ7baN0asa4WZCotWN4pB/4a3cYh8996iupSQ2vzhc3+sla3jYKF+9bV3nx0LdzT2KBK0w/hmv5SA1rrUFvF8n3fZZ18Sb30Y4crso0u5re7WNfW6W6uyK2uZSYietvGgb8wlbMUm2iSnv8DGuqC5oTvWlzBfeLY5AcZt5Ad1CVI/couEAi7mdWuuvvyG+svcBK++9SxsrPv6bC3moiF7j/AbdTbmzX9wNa4ksbUBtOx5lIbmzmm/T/JjWuQW8DsLEQt9E7eXuJ1dL4m2LOomXrum9WtNPqR2CsbQS11IB/aUHExODswtBtP9LTpiwvK5l7+FkAVJXzHY3dfL0EvfROHF78XhOV7C5GqcHINr7GkvdhZc7yVhQKqfhaRJrcnautbiyXXYZsoJjrhJQ928FCywOFAmdIXjLhklaR7Vh4nIZKU9nCALRnkaLPS96EI142XFKfJbL18vN/hb4HA8A/MuzOAjjtILUz0twrzMPNPz/J8TaOHI1rmnuwAAIABJREFU0TFJmow56pxR7XK6S2ThtvDiUFu4WNQO/VYCKBOfyZtNwdLiXZtg5P7CChAorvPiYTPaxynnyMTLE4YWIl7KFlFtWOuDrt9RfXjJeAEgQCyi4yQEL3EknP6xow1nfQK7rsVx5LNA8ulnCzLjha37DFHl9xYpxgvM2YtErm14Dg3rLluhmOAwIf/0M4LNy9zCmEJGm9QDpuzJ9+ppYY4s4sw7scfCO/oACaKPu+zWwh6B49nGoT4V5mYcW5R4MQ71O0fEGKo/04u5q459L/eh/vM958vLlz0ZQ2zd3BFEh5e0cW0uZKvGm/lKm2BloY38o4SSo8dix5zDeWubDzgSbWMbXsauMB/2LHGZ3/t3XY3UtAf1qveRECF1GMJ56LQPtmLsS9DG8eGESUZsQW+csln2rd1wC3t3X/N13zjtsmn30R/R9+Yx47PeFg6uZ3eNJfU1TmEX84vfIBf7+nFonK2v783VzQTX5mLjmPPkXaSwZe84Y8x4D8Ka0xbJeuO6OvkYmwdxWliEpRpvnEyL76ETCtqIAPMgB907OOL12ZT7qV+Qr5wzTq+dWnauHcaH+bavuK7NIQjyw7vRnObdYa72HHYUybKDiDTfIHwQA8IavQ/Deep7frPNkZ8AfnG/ILjhyIGhDnB/hFJsGLBJ82TkLfDuNYeaC8yjyBnv4djZ1Z/mbvMCW9ff9dPH3A/ZZz7rSk49xpbH2NMktlm3uUjCXbcN9UYW6ae+3Xq/1acwsh5iU4hm6684iWuM3XnnD9lIKDKsdWLTwhzFdr1bvTf0dZ8NhZ1wxvUTIsr703rGPSPJaJ89d40Rzi5Fh00xaxf1VR9rDaqJSKrZFXrNDqaxYw5shKsaW2wX+RFKBOsIdu7d1GefQ2t671unpXWRGKHuroe2W6/xM+KEuTG23rxG26zHEEbe88jbSRKUxhzUpmYfQ35EyAqyihK8yzZifEtBEMpac06cLIkY7iv6Sx2Rb0MqFP7LGFsbY++RIBvZXd8MND9b+08TATBNPy/bb5L8WLYemXN9kCCcJI4VWagFz6RZmNuqZNBjDi263HfzzTdfaMK1SWHpknf2SQtNbnaR2uSzdSmhlx2mvEuS2axrfXeVk6dP2iS/FmvuW88fMbbds/x26BkhvdPuNgl4F9ZDv2s+tx6+YFE6DQ7Ne0a/ddV9qO1d3/fZyph7BjYcnTHy9CG7nRde9bpPWseh/osdSdnStaevT+rjrW2+YnN22sZK3Zv9FaFGHBdjrmtMjunLeV0TWeXtrE8zR0863iat9zRjaagfJ63DIq+PxS3HvK7+CWIDgYr4Ml7Zst3Gevx726K5bRee048IRfpZcLs/MsK/OeBDpe10K84X54dDWndmOXLIaySEjZRmQuShZ8X3Q+QHEhwJFkq+Zg4bobicxlAoum/sNiPg2xII1uvWbLN3KryaYX/h6JpjkHlIDBs79aPUkT1CdhHliA4bSDZCELH6hXonVC3R9+Y29edkUpTYgDBOrX/MvZQks5IfffYUYbtjbTPID3VEXMhpVLdVOGkjEqSeMLuOuTUFrFzLrhCaxjO8FHjo97F2N2QjSCsbXmw5NluMOX1MlaGvhmwo7IQzHn3YlgNsyJ7rScMDE046LKmmENFB8lHp1UMkJiE/xtpxkB+c5iDy4jNkhX7SD9rcZZ99Yx1GbaHI9d9Eu2yQIoNDRUPNM00ST0onpIf50D1shA0Rv11t6ArlH0N+UNYYu6F46bMN3xkLEXprbCCyEeZDx9hGf+mrIZXMWFsbY+/xvqHGbsuBZ5N6qD5j3xOr6bokP1ZTb2VdVyUCbdLyVdmQrHQiMAMCk8a1z/Co/GkiMDECdtvsfnJsm8fKh2op4t27iI6mOqLN5uMUAs4D1QNZfzjgfSFK0aAmERD5o+xMN2PRm07BpPk5xpIfzWOam+QHyTwihoKC2krhSNt15Hxzfoacs/oJYdppl7uZfyCwoYgKxz12/TmO6oGwoMBDuCBBkFkUAe7l2uZJHJSosEWQIKmoNhUOA9UDp4njMyv50WY78RmydxLbDPIDaUOqz+bs8iKcFSotxxNTAXWRH+Gs2Q1vy2Eyqd0N2chQLroxNtRGdExDfnSdXoSgFjLAYdZ+jqX/T0t+jLXjJtGhD5ufhQq4yz6HxtcQ+RF5NdiT0DxttvmAmJq02JBFoiCRbJxOS3rEc+Nkt0nDXtQDMRqh8e43pAqiTvEcinYqDnOAMTJUor+oRc1lQ2WMrY2x965xlTk/IJwlEUgEFoIA2ahFlR1DOxpiZe2gZEkE1goCFt6nnnpqWUBzEOyS2OWZVNq6VvDKdq4fBOKYeIv5RZIfWkcJYcEt9E5ontwEkUNhqPXNRWvEogsHWAnyQ8hjJL2O5NxDji3H1Xuw66SmSdvcdb8m+RGn38nTRNXBgeOwCaNAxnB8ODPeyUF+9MnALZeF4pG+I044yUJsKEKa5If5DfkwJsHvEJmmjxEzY22zSX602cYQ5kPkx6R2N2QjY8iPIRsa4ww2Hdw2e24jP9iS3XNKH2s5IaBtZGJT+RGKSARZc+yOteMx5Id29dnnEPnRdgJf/TdBDss3JoRJbg5hP8vwHo/cd0IRmwlPhZBKJ9CWn898SV1kfEShwKIyQhYKra2HtWuzMSg8X39SaI493XIS5cdYWxtj70l+tFt+Kj+G3gD5fSIwAwJ2bDh/UeYRyjFDdfKnicCKIxDhGP5W7PJMctLDilc4H7gmEQhHmbPaFvaCpAj5/5CzGsnwutROcTSjMFThk1QIkZxuCPymAxUnsMlV1Rb2wiEI0mEeyg8L/jja3r+bKg/1HxP24jqEgVh4+W2GnLO68iNOtGsLe7GbXD/1QWiHnDUcGbu0Qjc5SJwW/+bIIXFCHl4Pe1EnChXOkF1iUv1wrjia2oks4UQp9ZOXvPspeupHb3a1cciehOdxTsfa5lDYi3oIW6Y06tqMidPJbOCE3Uf94UAxI6/GWLsbIj/i5C/X1R3YsBF52pphL00bGuMM+k0d7zZ7biM/qLTk26gTeAg0YS/+llOBgy2HF4c7SDR5leSkMtabY3esHY8hP5AuMOqyz75QSrnMhnJ+RB3YtTAvSqgxCXOH5rN5fB/5T6gqItwp5iF5LoT+jQkpHDpwIogtcxHCGvkzNkRVHeXPQZx1qa0Ci7G2Zl5qHkXfHAOUa8LJIj9VPKN+OESGvczDCvMeiUAikAgkAolAIpAIrDIE2k7O4UhKeml33+5703mqEx1jwl4CEk65RJucI/krxpZY3DqBI5KbRlJLYQyReK/t9KdIoNt2ZG3f8zl8ZOp+J3SCs+cEC075GPIjEp46kUnehIiPb8bbd9Wh6TS2neTUPNErkjPHb+UW4VSoM2UPYgIeobhpS7ipPtQidpbJ8ylGImmg7+wSS8rJmZZfw06+vhBHz27sOAsnGCpD5Acbm8Q2mwlP60lL1aWZ5LGrfnFSHdwiATy7goEQJoQQ8mjI7sbYSCSxjfvH8aZhI0KTOJt9NjSW/Oiz564x0szzE+FrnmksuqcxAXvzBFtwQhliDNEmkfi0djyW/KAw7rPPrn6O/DtUDl0hGUEMGPvIISTL0ClNfXZvDMvHQ3mhT+N0nOZvkC1sH7HUduyx6xHAFFjs0d/UKJGvRx1jzmHPkkAjOOMghPrzhsiP6D+/QajUT9IcGuPmEfYLP4n8+8pYW0NCDpEfMa5gEol5g7gVwpQJT4d6Lr9PBBKBRCARSAQSgbKIlejM8cSzLABXA5R2d50oUz+WejXUe5o6WhQ6eYVSQLZ9xY6ZhbndM/k5JI7U93bd7JYKp3CikyR48ZkFaZwCFJ/ZlazvlPqcjJ7KRFjGmMIJFyqjfpxBp89wtCTSljDSveyOx8kkHH6Or+TAcfpT1Kd+OtzQs6kEOA1+gzywi+2EGPJvp4bYwfYcOHH+JD+Nz9RPvg3hIpIxcko4HnbKFQvwvmSBzTaTo8vpwSlyP2pKR9kiGrSN6iNOj3L/cFKRHLErrm6cEGRG/VhhjgKSR1gLssuOuBwhHH34ckrs6qsz9Y6Tsigyol/NC/4PC7kgnFDS5yBx1sbYE9uJU7i6bFM4RrOPw+bUXcJRzrjTb/QZMmMo1Mp4kCxVu6lmHPvrtxzROCFoyO4msRFOuNPr9JmTMSgZOHiebYe9z4bUC1ESY4OdSMSJ5Kp/xnb0XZs9940RdiCRql17c4NTgzjtSEynDhl3/iCWEB5swZzhhDL1dzJKjF2hE8YFsiHa1GXH7F+4BTuhXjB2hI06Wa7+mTFpPPTZZ984V+cIt2h7p7EFJIIxVidYhuaOtu89R/ir5yCGqH4kP5VTR86leoEjMlF+jbaE+3FtnMTnCHDzEFtASFESmQ8V8zYllndaENnxezj7HhktVMnc3pwjQyHDthDXk7z79SGypy1/ThOjMbaGCBpr78YTUsg8SxmDtHWyGxtysmXMqV3k0jR9vOy/ybCXZe+hrF8iUEPASwODO5RZOkFLBBKBxSGQ5MfisF2GO0eolrosKkSLE8EJ52RPsojuwydODFL/sSchjcV7XqcJIRg46kI4xkrG++o45n6uEeIRi3sOKoegK9QoTk/zrg2Hy2eKsD1OetdJXYs+4Wha25zFNoaeOcu92/p2qE+Hvh9j09PYc1s79bc/SMF6iRPJxs4fs7ZprH12YSM8AikgTK7r+GMqDWMmyIQxOLddY95DVlIMxRgUdkZFhPRCLBhf+ghBaX5EIA3Nk65HHDiiGqEsnG6ea2X9TNmFiJxk7goViiOYx6r8JrG1sf0QNubdEPMYu52kLWOftezXJfmxxD0Uk7PdAWUSidW8mzWmLs38FhHbb5FhsRPF57Ewi8EY30VODJNMyE0lpCLlNfFhK+cZnxYTjOcp9cVOE8Nm7oJIZFZvWyyOxr7wJu0nu2V2GA844IDeGPFmXwy1bdJ6rNbro7/ttsjWLnnXmBMWVmt751nvkHHHDtXYHAV9dWiOKddarJA86yt9VM8VMg+Hbh7PXAbyw2IXPnZH7Qi2xe4351f4xhzb/K5r7ltLyo95jpfmvbwH7dRRCWy22WZlUe9dZuctSyKQCCQC6xMB85NTXCgvqMoWWagxKJDucY97XOgxfB2hIRR2FApUR8KgKFoijG2R9VrUvRHd1FNUTXHa1aKelfcdh0CSH+NwWi9XmYzIackV4yzv9VKR/5WODtUFI0oKSHZK7kdehuk0oZH8GfyIDFJxscoW4TJIk0WSG/qcJBELKSbXBEzOCgfxdeIMkSDNTPyzYIKRJXGVzI4E2UJUzGebDDkSB5m0SSbFACvf+ta3yvF32qlupJbkxovKgi3Jm5MJJJzqctz1BaeoXi/1XZ8E2iz9NK/f6m8yXbggr7okiK6xA7HvvvuW3YhlLpxgclQnqpBhX/va1557dcXKimF+xjOeURZIJNP+PWsxto09O0HmOXJeu0GOokRIihU/6KCDyilJJMWSFpo3ZinzeOYykB+//OUvi0zXvEW+2kYKm1/PPPPMIhu202YRSbKNKDGH6EPXsHMS+Lb5IcmPWazt/34bpyU84AEPKO82Nu+kkXnuTM6npnmXRCARWIsIWDfKXyLEpEv9MQ9cHLOMsG/LfeG9by2D+HAKixCryKs0j2ev9D20R8gJ32KaY4FXur5r5XlJfix5T0ecHSd3nk7/NM0eUxdyM4wtRzsSD3lWZA7n6HBoxEhGkXXYZIgsiaPzSOCQJeHcm0CQKpGsbJr69/2GMyMJ0jnnnFMc4ibzre3iEakuqAXqTvNQkqR51xUTLrHWPvvsU8ilrjJLvWSmFvvMOVomSZw4bZnTZ1X/ILiQeV3kB3kn++Nwjz3KTD8gVzjxSDwxuCtRPBPpQSlljMRCYV59GGOXGsMcZIGEHJzngiSScn3uc5+7UCIxhKPPkI3zdhIneaaEcwhYYWcK5RAVmlwGUcTAi6kfkubO0ybGZOn3POSVfAfkxOY5WCKBLHLFPtdJD045sjqKWGhKBcS1gjT0m9W8EzfPPhh7L+8Qc87JJ59cFvXirOehnhr7/LwuEUgEEoEhBCQXdYKPo7jn/c4devaG9r05Xy4a/oUNhsRzeXo4yY/l6YvOmnDClPVNfqjDUF3i2D27jPXjpSLpGFa5eea25GibbLLJuuRbnsExqZMfnk0ybCG+CBxMThIdSeym1Ikb/0fqcJg5PLLdr0/yQ30QSOrM2e1Sf8xCfnA6KW3gsCzkR9gQp2FW8gN+nOoxyacmmSIkUqNgksxrpciPrvrNqw/DjiiaFjH2ov6UStQ24nQlVPNcSgVE36wxxl0YTfvMZVB+aFOcAqBf+saERZi513UIXLtpku8piIw+wiaVH5PMAHltIpAIJAKrFwHvCglIkd0S3GaZHgHrQRu+lO5JfEyP4yJ+meTHIlCd8Z71PBQk3naSm+SHuHVhFpxyE5Ss07GAjVhuYReUEpJzKW15KDzLLqadbvcx4dUXwmPq0myunUM75rI3R3KfiHnDKDs5IIgNdeXoSGYUMjsOqTAYu/yk2FEf7ZXM6A53uMO6R4p5J9+2Ey3Du3wi0xTOjEzMQlqe9KQnFeKmHostU7Od73AYFkl+mDCF0nA27RC2TZp2+cndYVRX0dTb3kZ+1BOXsS2nADSTz8EZBuyljRwYsplIFqfeksXpHzYIT1m0FZ9HrhS4Rh93tV29SfvVq0viP2QLkQfFzrUM8H3kR30MqWtzHGiDNtXzJCBnJAtj97KMN8mPLtzG9Inn+f0FF1xQxioywP9hpx+1XYmcGEN9OMkY6SM/fGfssBX2Wk8oGPOOOvk30rAvW7s6IUZls+ekG8tOs+hTN03Sjq5rp3nmNORH37iu2xv7jP5sm7MjoaL2+LeTJ4bID9fG0afUbRRd5mLx1UPheZOSH+rkGZ5HMVI/TUM9zA/yx2ijEC22Qf68koqZedhN3iMRSAQSgUQgEUgEVh8CSX4sWZ+JCxa/74g0R2odddRRZZdfzHvsuiIAyJURBpKnkVUhFxzDxeEUQoIw4Rw59snO3mmnnVbJFYF0iCMLkR7i629+85sXssJOvzjyZz7zmUWOO6YubfC1hb589KMfLYvsE088sTChEfrCiVBfIRyx+PXcvfbaq7DPdjMlRcKcIiaCCOAsONaP0sQxdO7rj4RC08ixg/yAlbAduUY42upE6u78dLvS0QeLID+0RS4K4QRII7g4Rk1yqPoRiTC346s+lB916f0Q+SFhqmPfjjnmmHJEoxwKdto5Q8KO2AvFwOGHH15uJd8FZ4yNcGKHbIYj6f7yQojZtMusjggB4SM+Q154DsdH0j+KGoRWX9uFWsBDXx9xxBFFpo8A8PeQLahz2L2j5ZBzyC1qozZyB4lx3HHHVQceeGAJX9HnkZvGuFIHY8iRcvJgyO8idh+2xqvj57QZGRBxrX24Gbt9fWLscyiRhPqKbVIssE/9hvjTX+T0SBdkWFsf+q3+0QZEJ0zU3e+e8IQnVNttt125X51M45jGvYwrx79pk7bpO/OFsYuUoSzgiLNHeSbUybzjvsY+clH9+vLOaKcxDHP9DNdFO8XTPHMS8mNoXMPYHH7wwQcXbPSJ2GD2jqDT74hh83ko6uT7QQ7pA3k/zKdj1FDGkZwTSDN2ilwdKpOQH4hO85WEzBRj8rUIE4zcFnAzp7FdhL18T0gYz1gWhdkQHvl9IpAIJAKJQCKQCKxeBJL8WKK+E7/NAeVwxXn0dsfFu2+88cbFIbB76BpOeqgqLN6pACSxQ4BYFCNQLEQlurPzZuHM0eP0IjmoJIQ0COPgpCA7ODJIBwtTRMNQXbqga4a+cKYsbt2bM2RhH6EvzZCXuCcsOMUcZcmPFM46R4DTa7HPoY7kpLE7zZl3dGB9p77vBJd4XpAfnAo4CbGBE0ypLJzVLtkqbJRFkB/6lvNoFxSxow2eR43TDAEKu5BjYI899mjtiq6wF/H/HHeOBzuLXC4wrz+32U792mcz8rwgjvSz+0Y+AnkGoo6wtLOvXWyYg2d3n4M71Pao9+c///kLOXp9tsBZt7vNBv0tRCjaSx3RFfbSpnZgI9rhT9yL/bFhtsJBVRfOX135MYSb/DJDfSIci226t2PWFM9GaHB6/V5MaTw36t/Vh8YhJ1SdjXv5bLSJU9wsbVggUtkPUjAUW0hN90BaIOuMIYlRkR7IM+NYJvkhJ1e+H2OdaoCyqS3kpT6+53Fk5phn1nFBPiISYD9EzowZ14Ex4hihISO8XEjsF54IJX0snEq/harINcLAKI7GkB9URog5RKOcPoiQofp7rr4YQyqzP6S8+T3q7P8Uc94pxhu1GXLEc80R2sduhuxiiV7VWZVEIBFIBBKBRCARWKUIJPmxRB0ntMKOOWcq1BlNx4NDIVu/3T7KkCicLotIu3mcZ84yaXHduQvHUxw9KTkH1ekKCBNFSAKCheMiRGGoLn3Q1UNf7GQKM+C8nX/++WVBz+G1y2zRXg95absn5YWdUYoUC331tVNNBaKdcb46gsUOtJ1teFiwUxfYSd5yyy17M+sH+cEp5whxCmCH8OBscFARRpOSH5w04RbIpTEhOfpb4TBryyGHHLKOuKo7B2EXFBNBlHU5rVQC8IgElZyZvffeu6gyOCRK3V78v62dEmj22QyHFaHht66LfARURYg0JQgEpFzTWRtqexv5Ydc8Ekm12QJ1DDKR80U9FKVtfNTx6yM/EBByJihwRXwEvm3kxxBuxsFQn3BaH/e4xxXbNH44lgiFsImx5Ic61+07Tp0QoqCf2koTi8AcMWhsRahL9DelFhto1mnMVOtZVG3ULIg2yiM5VOqhX8hezjtnHPnnOnU3p0xTxjxzmvs27alvXAfGdaKzPlaQuhKVwj5OKhoaT2111ifmZvOw94FEufM8AYqdqiO7NG9L8MkWPMd492z2SwUm/NF7iPpkiICZFf/8fSKQCCQCiUAikAgkAhBI8mOJ7MAiHnlR3zVuOh5tzlU4YRxlxInTMNqcu1hMW3xSX9jB5jiGgiSgoJQIIqWvLn3Q1UNfOGp2Mjla9VNfEC1CeOohL+4JAw5U/TQJJMKRRx5ZkpJSf8hEjfwJ4ibqwknybE4T8gLpIXyG40gp0pWEsk5+RGJN97Rwp5ZxP3WflPwQ126HVX3tUPcVbbQ7jsThKHDakUOcyqZCYVbyo64SUKcx5EfYT5fNIKE4w+pGefTZz362yN7tZEfYjnvoC30YBJ/nj2l7G/kRDneXLSALkTJNtcgs5EeduBlDfgzhJg9GG1HQrCNbQljZVWcnnMZQAUxCftTtW2iPcBVjsO14Z33TnIMC8+bx2/W+0O+SE7u/8TxGNcAGkFRIQuog44DdU5ggIaMgb9xfPyBgtJ1CxP8nPQZ37DNneU2Mse0+sk27qKoQlgjY+lzQRyY260w9BFMJZBGrlFahxpjXqSOID3OW48MRnt4llHihTIGFMCrKoVNOOaUQcd4D5tVlTginXexMaJuQL3NzkH6z2Eb+NhFIBBKBRCARSARWFoEkP1YW796njVF+xM6ZxWM91wMJPAegT/mBBJA/gDNO8WHx6+/6CQ527ihA5M+YRfkRoS+cNbt71BjhXIUc3m6t3UxJTesFCUQeH6qE+M7ik0PI4YtTZ+qOgIU1J8KCWx4Fi1Q7kJxwsur66TPNjqiTH77TF+rGCZN/RR27Qgm6wkvcx32RLnFMb58BhPRe7H8QUuEAU71oX5yLHmEv+rPrKNa+sJdJyA8x+dQjCKk+m+G8UBVR3AgTgj/Cq05iwYNqh8NdJ6LGtN1utXAdRIZjRT3rYQ97WK8tSBwLn3kqP8aSHxxzJCKnlbqpa6whxYbID6Epn/jEJ8p9hO5wxoRAUDaFcqQv7CX6MFRC5hEOp98grajJukrTMbejj8BSb2FSobyKMCc7+qH8YL911VGf/QsjMV9EEs4IA0Q6Ij45/gpC1vwUCogumxoztY995ph7dV0zxraRwzCrn6gzT+VH5IyhFIsEssYE0ouNsos29QXCBOFs3pEvp6/EnI8giJCqaIPxjgCjBDEOqE3MZwgQRJb+jXCuWbCex2+9A9k4UjIwgR9yjz3797xPiZpHvSe9h3Glz9ZnuFEb1pO2I69PBBKBRCARSAQmQSDJj0nQWvC1sdjn+MZi1G4vB0XODwsv8nQ7amT3cilYnEUWf4oPSgjOkWstPCPnRyT14wQhSThmyACOhP+HY2FX2SKPnNxz+urSdcRqwBShL8Jd6keyRhiAXAGxSK5Dq+7ahXyI3cBQfnCq3YsDLM8JVUHItsm4JW+ksoi6WcTa6bToF5LRFXoSR91yKP02lCt21yMnyqTkhx12O62wRzBFYk5tJeVvLjr1Rah3qCIivICTaafxF7/4xboQF7bCqaawqIc/1XGclvzgzLpv5MRAVklOCMM+m9lll11KnyAbJDnUd/WTXNRNjgKOM0zryo8xbdfOyG/A1kNRI39Fly0YI8gBeSPCniJHjj7uUgsM7cRHyE5T+YFoQ+5oDxwl+vV/jmbXWBNiNUR+nHfeeYWMlJuDg6x4ts/byI9mXpPowwj9kYfCjryx2EcKek5Xzg99iNiL+pg7jE1ELKUPLIzlMcoPSgTXIgDqSThPP/30QkCaD9kkm9JuuWLq5EddTTQ0zmKMTPLMWab+MbZtnu0jPyKvi/mpPufJs0LBx44jFKtZV7Zw/PHHF1upq+zMT8aNnCyRk6OtnfrTCUP6ti88JXKbIFfi2iC62QYlENJWst14d3nXmK8RIMtCfvTlIRlSjM1iJyv9W+PT+7QrbHIl6pM5X1YC5XxGIpAIJAKJQB2BJD+WzB4sRsS8W8haDNoJtXC1S8PZ5bDIIcERcOoCh9D3EjrKqB8OtUWaHTuqBYsbu8YcT6qCIDo4gcgHi1KhME6k4AzFfcbUpe/oSs6l5Jd2cikAothtQgaNAEyPAAAgAElEQVQgYOJElXo3qCPSx9GYCAuKEace2CV0Oo0dRAt66heOWyzekB9O4hA3ryAPnMbhdAzOQxvxAVc4cVKRNeqr/bC3uydZLMxhZAEvd4nCWZHMUYnP3Ytzrg+00ckmQmYc2ysRKJKKk6ZwHJvJJS0EOeieqR4cYm3QTv3MiQ4HQVv1MTk5HJtFf1P6qC8nT/+Gw6697Ipqwm6upLf+z3lxnboiWoT6qAfVBwIL7n02E84+oqZeKHz0G0URx1Xb4WAHOOTjY9pO5UBB5OQVeWTYMcd4yBbYNYUCAtEpM1Q9cshICAwDDmGMCfU2vowLeQoQdPrfzjfcnMoSaiDOozAzDijcjE8kC5v2t36kVIF7H24Iu6E+cQ/kh9wP6mucsgtji8pJ4tHoU2Qp8oGNtPVh9I02wrJOTDbtqImFeUkYkUSrTrZhX2yeU8vmkHpCzfybQ21MUQshXdqUAwg2zrW6m5/83h/zimdTJfijDzn5wl/sFjfJj7qayDiDkfu1HTk8zTNnCXMYsm3kl/kNScTe2Bf1FAzD3jyfosYc6Dr9ChP257ptttmmEApNjH2nn+BgDkGuGneKOc148j27oiIz3zZPljJmhScOkR/GoXshpfShECQhLpQvkpzKyQJ7BLx5hXpL/Y0tNrUseT8iF4r3cJOg3pDID5sextn6JD/6sF6ypVlWJxFIBBKBRGADQSDJjyXsyDjJQNUsIDnA1AhNosEOJ6fDNc3441ikSc7I8UIkdBEVvvcMzmtzsTe2Lm0w+i0H005u877k1ErbSQ52Ge0ma7NQB843oofz2yQwOEJBlNTbx+HgvHJK3cuCHAnSlfNjmcxAvyIK9GtXHLyFK1VLG3k0r7aEXbTVo81mJOHlbLG5yL2AIJCzAdlgxxoh0FfGtJ1TrDTtucsW4nl+xwlTB+MGQdVUpswDuxgzxmTT7vvGWt+zIxzNGGXvxsGYuvf1IVKOaqoZdjYJBoH52PpMcu+uaznTiCDKH/OHHWxEjjwydUKR006FsCxjfoxtj8GnbkPmdXO3nB3zykHh/tQgCA/3F6pCpTVEfkTd+8ahec2cZhx2vbvGYLCoa8ypCEVzQ1toyyTkR988MI/6x3zG5s2z5po6geT7rjlOuBeylupmkeRH2GqbfQ5hXZ+32+b7eWCY90gEEoFEIBFYewgk+bGB9vkki7QNDYIIH6LmiCKHSBxdu9rbS5VBISLcoblLuz7bRmUj30qTkLG7J/EllUob2bU+67yWni3EgFJK+BIVjFAJfTWvZJcrhWXkXEBiCc+TT0LIVRyZrB4cKyFCFEZDhNtK1Xs1PCfCC6mJkB3G89iwl9XQvr46hjJSSCVCgZoGAU91EyFF3qvChygZkZBsi8LJfBw5uCKXCYWOXDpIJOFb1JoIKvMk9ZkxiHywQeDf7kMFJBl5nwrG/YSbUUJ5PtXXmWeeWRSG8iv5HuGM7PcuRAzW60cFRFFEmbjtttuWjQVzwH777VdCZW0UIBQdR0yhKXmtd039M+FM2kGJhGSEHVLSCVTyUynetwrFkX97hnv6ewzWX/va14pKkBIKuUMdRkG4TO+81W7zWf9EIBFIBNYiAkl+bGC9bpHgJAi7VnYaxYiTOVvEZln9CFhYWxBa5FooL4tUHLIW2hwmu+0W8HYiJT/knAp9ECa0TPVd/dYwWQuEoQnpQgjY+RUC1EwqPNkd1+/VdrbNd3Li1BU2xghHCdFWP954/dZ2dTw98rt4Zwh/U8aGvayOFvbXsiuvU/wqQg0RDQiRCOE0tiI31Gc+85mSSyVOYopEsJQuwo68i2EaJ5IJvTMvUvOxW2RT18lLlDNCiuphjJ5t3kVGUNwhOszF8k0JVRSa5t8IkU022aQ0JRLRIiOayo9IXGzsRDL0thOeIneXsEthhZSWiueb9xE/SG/kReQYQlAKUdPePqzNT/CRCybGMDwpCOEkPCxLIpAIJAKJQCIwDQJJfkyD2hL/JiTH/lbI0e0OdSX6XOKmZNVaELA4tjh16scyHg3J8ZSLwM4eabvFtrCnZazrWjQw+TCcgGP3tH4Kz4aERZz61AwD2JDauKi2hKOOOJI7Rlkryg9tHUN+UEDUk/giRORnQmgIS0Mumu8iIa/7UkrEsc9ynLhWvhU5TyLxc9cx9vW+DvLD3IrwkOvLvxEu8gtRliAhzjnnnBIaRmVBeYeA8HnkfeojP9qIjr7PnAIWR8BHXYWuwgWxQ2kWJJF3Q4QTdWEdNkiZUsdZOxBySJCuJN+LGhd530QgEUgEEoENB4EkPzacvsyWJAKJQCKQCCQCMyGAXLXjLnkqZ/7FL35xUdY4gnxDDzkYQ34E0RHkYZ38oHCQNNaJNhLURqHOEMZBneG7NqJjDPnhfhLVUk845Uo+G/0kIbWcWFGQnJLoSmatTggs918E+UHV15Y3xAYMkgVZRPWiPo50HiI/4tQgqi7JlOWdUXwu0bHQlyQ/Zhri+eNEIBFIBNY0Akl+rOnuz8YnAolAIpAIJAL/jIDTqxROLCXDWlBvNckPISrUFkKrlDrR0Ud+CPuLkJE225qF/HA/fUPd4TQdSojIzeLUKjk9hOAgGYQgIkDiOOQu8iP6mnJkUuVHG/khobl8Jptvvvm6PB/NPGRdWCM93JNisC3pbI7VRCARSAQSgURgFgSS/JgFvfxtIpAIJAKJwDoEJBrliK0FRzm7fcNDoOmQyysjZ8ajHvWoUeRHV9iLH0uUKleFvBzTkh/qJ7+G3D1xxLnjgx1zLCmpMBfJf+UWqR8BH2EvFBg3velNS7JWhEjk/KDOkNwVOTIr+YFIQfwIU4kk4/WwF6fpIG6E6US4DJIjsNYWyWGbYS8wRKqoZ9vx7hueNWaLEoFEIBFIBBaBQJIfi0B1Pd7TwuWkk04qu1XksBtqXP88ILbDZIEVyR/FXk+SkNNijbPnKF47XHG86zzqtpL3iDwxFtGK409nLXHMoxhvC20LbovWtVY4KyToq91GxrZDokN5aeJUh6H+buYo6roeodJ1VPfQM5b9+8DgggsumHqsLPO8z3bMlXFk+bI7rkJTvBOchvTjH/+4OuGEE0qYiTKk/PC+lX9DonGnsERCYXOAo5gf+9jHFgJkFvJj//33r3bdddeSQFpBaCAUkAbeR0gFdYhEocgbJ9Y4xYZSRDiO8BPqip133rkQO5KhbrrppuXEGkcny/cixCnUK36HVJGEND6LxKh77bXXhcJegkBCeETek0h46rmIG6fEID66sIa/fCFIkGinU54kz95tt91KiI97H3fcceUUMXXPkggkAolAIpAIjEEgyY8xKK2SaxxxJ9maHaAjjzyyJDq1S2Q3an0Vcc4PfvCDy2LKwmlZigWaBeNNbnKTyqJKMjhHDU6yiLJAO/bYY8vuFqmx+OvVWJBA//Ef/1ES8Nn5s7i1e2fh6eQg2NTjyce00cJX38fid63Kl//zP/+zkAGr3UYmacfRRx9dju+Uh2CI8GJ7X/3qV8vRnxwhSRydQhPFGGN/W2211Xqfy8bY/TTXwMBRqE6xEF7RNVa6xuT6mPcnmR/Yzsknn1xOQPngBz+4Lu/ENFitxG/kqfAe5Xyff/751U477VQIC8k3P/7xj1eOAXbayu67717mTeM7Ptt7773LO4Rzrx/dg8OPQPEedIoLosGpJTYpfM+ZR7JIfhqfyRsSR+fW2xwnuCEonPblaNmjjjqqXPLwhz+8nH4kR0vkF4G9NmiTP462dVqMNYF3lnceMsL1wlTi2GtKkCOOOKKc3KKvTzzxxHKNEBptROoY547MdeyvU1zUWdiNIi+J8a9OSBjvSSfPIC/UGWHiXdOGdZDvnued5Dhrz4MZImTrrbcu7ZRAFs7m1g09F81K2H0+IxFIBBKBtYJAkh8bUE9bbDnJ4VWvelUlwZokdde85jVXpIWc3f/P3n3A2nZU9+M/UuIIoVBEh8Q0I0Nsqg02IAwYTExvAdMS0wm9BAMBHEJPQnFwCMQJzVTTDbjggAnFCIeAbYyFSQhNBkNimSYlCAlF+uuzf6z3H4/37D37nH3uPfe+2dLTe+/eXWbWrLVmre8qw1ARYUpBgOj6LlJ1//vff0vGUvORc845pwNkTjzxxM4oQy/ZG6VTcaTwnnHGGR1gkl6a33nPTgY/zCeidfgF+GE9OZ3mzSFdNoNIoz0OwlaBH45fPOGEEzoAMD3+tIYn1nVPH49s4jjH5u8EHw6SfgJDQJ8o9zHHHLN40pOe1PUcqLnQSMSaY5g3T+QgiZrHUZ4179uJ9+Q9EfI5lGSyT+9zQvv08Vx0KY2lxNdxuohsiug7MddY1vEegDiAAUiwrB6JjB7jm+vEtfQkI1keQAAZh3p15CCJjJA4Brp0AhK9L0vUO/JSNaAHGvi53/u368pXvnJVhmTf/NPeIjHeIVpHBqF39Y1xHWvf3tko0CjQKNAosLsp0MCPXbS+Y8bzOqcqrVVESbrvTsiAmApaSB3+xje+cbkmdlPfs841WOXdOfixyrvSZ6V36/K/VeCH9GyRQCdTLOu0zDX3eE8fj2ziOMfmzYGV/i96Oybj1t39gLOx7A/fHQI/OGfR52BZEG5sbpvw+2X1d99z26WPS3y908CPTeCHNoZGgUaBRoFGgUaBRoH5KdDAj/lpuvIbGa4yOEThdTyvbR6YG8Fp5CWiJmk0RwTHJVIr+hI9K0R4SjX2+jdIab/2ta/dpfOKOIk+qbuVRZFnQHCqRaDy9xmbHhMyLhz9d9WrXnVPNKkv4rRM5Ccdq0hoSscpoIXUe9kdhx9++CD4Yb3QIqJtKSOgr/Rjdf0cx1rHXHQPL+h3sN9++10mwpfSVoQyInNplDGiasZivdXex1qn0cIc/OjjnZhP0FUKN7rm2TK+EXQAGk0BP9K1N2e8Zl56huAhY9csD8/uv//+XUQ1LvykjtzP+sCWZdegRqDRj4Pn2/ggpW3Oa2PjHFrzGEtKYz/Ta0NqPh7Rt2Ydc03BjyFeNx4ZQ8oclHJc73rXGyVhH/ihdO+www7r5OXTn/50xwN0Dv5z0Ve//vWvO/0yReZSubFO+CuNnke0OeQE+HLBBRcsbnjDG66cSeed1l/jRu+jD25wgxt0uin0N6AnIuRptLskk7neH9LHowtReUPfWIb4OgU/DjrooN49ofLT7bZGgUaBRoFGgUaBRoFGgaUp0MCPpUk3/4PRIEx0Ux2wM+0dY/fa1752sKY16ubV32pCpreGHg3e52fqrYESjG2N0BjXN7rRjToH8ZJLLulSzaVIa8am6af0cynmt7nNbTqnnzMVXeY5Cu7jfHpGiYTfqTtWEy3SyzHyfo6xhmRqc5XDRKM0NeqvfvWrF0984hO7eanlVTOtkRsnIMbIMVHrr1zG7zlS/nAWhi7Oo7G5L5595zvf2dUg+x4wA23N33g5jObKuc6vSy+9tGuKqnu+umO13oCGuJ/TpgZa/bexepeSC03kNJNznXvuud3zSgEABuhhXEqBhhqsqo/n6CsfUGvNyTn22GO7um1rbg7myVnTJ0HN9Ve+8pWuFtu91pJTjGZqydVlqxM3fs/5Nz4DXuTgh3Il5Q3BOxzQ4AF8hQfUgfujxlzpkOam8V3Ndn3zpJNO6viuJvNDXTx+NUc0V0tvfYBqvgcMIQuaaQKPXv7yl3cOsZp1YxN1NmYXGeAQqy/nQC6zBueff373PrKDXx/96Ed3MuW76GJsmgcaMz6xTpxZmRGaCUbNfgp+AAKGxjm05uZl3V/3utd14IbyELKMb8mXEiP/Bxgtw29jGo0Dq1afDOlfgCeUGAFoNVtM5UcDTvegUV/vgvxbOfjheTRH0zTLBD+j96mnnrqUzFkvQAr+B7gqywEuAgb1pwGmvOQlL+n4ipzRWco09HHQMFI/AjQG2OJ1egAvyIgBjpL9EtgD8JCRRDfQj8ro6Hd/6HzvwxslnZfLJLnSLyXV+76NN/r0cUlv4mlzQ29jDHn2N13tb2MiC0rhZPeZq4aeoR/G+DrAj3ve857FPWaM/9rvGwUaBRoFGgUaBRoFGgVWpUADP1al4IzPy/jgNDFSGdicWpHsq13tap1hPJY+3pf+3JfhkN8Xhqmj7/S08B2OlAZsSgg4CaKwHI63vOUtXfRVQ7MHPOABneHN0e3rXo80uVNtjox/jjrH28VYFyV2CgAAxPeN8SMf+cieTJLoLM/JMs7ShWacT44CRyMcMiCMsQMCOOpTMj/6jv6L7+dOm+9rFGq81hBIBOQBdmj+5vIMB5pTDwzpu0SblRFpWBdrwKEFgqib59DHtzi7fibrwM8ADdbKc4AozevQjRPPWXNxso466qjOgdFErq/sJaeRNTZmvGHc8QzHCCiEdzhBwUMxPhHhMfBDBtDRRx/dOdec+r71Nn60BJJwqI3P/zXtA0zlx1RGdg2Ab5k1QCegG5AIP97jHvfoaHfyySd3jQHRDdAEPERHmRcuDikaaBgIKMjpWBpnzZoDlDif1gIoYG3JTDTrXWWuY6os9AT5ipMk4hSHe93rXh2PBZgnG+NZz3pW16xwSF5zOQKWyPbQABQ4AFzJS2xWlTn6C6jB4UdHfSoAAMAO+gwA5ecAiVQPWl/30StARqCFnwG+9Fmy5pFN10dLTV3xLvAKAIlG3qWPSoAfYzqvRp/7dkkfD62xLC06C4htD6IzjzvuuD3yLptHFhcg0jrX8rVvju0xITtjPNh+3yjQKNAo0CjQKNAo0CiwCgUa+LEK9dbwLMfIxcgWRebwhkM7ViqxKvghqh4OHuOZ8+xvmQFAGQ5mCYSpBT9EXUXQdc0/+OCD91DQ85zFMLx9R9QxHP0AIIwjb4iYLgNHxu+BDYCjuML4Bjr43Zzgh8wPWQpxrGG6DhwsTjJHAkjgAswAgMx3KCou9d0fYBAQhbPF2Q3HzLv61pyT8pCHPKRzskpzjeMMAU4iu/gNvaLhqXfnGQuygCI9P04Q4hzhU1F+2Qec8HCMS+PrExsADkDMGKxfrLfsGLRySbU3bnIgu0cjVfeLRovOl0AFPLfKGjjxIJxeQB0gJ2jh76BhlLrE2I888shufFOcxLE1BwDJyoryssg8Cv5bZa5j6qyvb0MAXPrhxAlT3hNrAcgYktf4Zh+gwRGXPQX8QHdZL0CnfM45n9XIXKm/BtrKPAsZ87d5+TsyOswVIIYPnHQBkCKfeHXo8pwMMSdMOTaU/gOORdlYjc5bJ/gRQB8QB7BNVwKfgHv2BdlzwNPQc1P4OnintMfs5l4uY3LVft8o0CjQKNAo0CjQKLB1FGjgx9bRevRLHAlHi3IoOXOcSb00OFNjkfOSo1ljLPc5NSn4ocZeZF+GR5Su5JOpBT9K9/k5oEe2Cecgd05qwY+Yi9KI1OmKn4uyysCYE/zIT3tJxy6aKsUecCFVPr36uvSnvwf+oIn0duCCY/1EhsfAj5hrZGP0zTWcU1kZwANgxhD4wcFHTw6bTIP0Aohwujl2HM/0NIfaJo6cWyCMccmcAfJwvmTrxDGGgA/yoP8CQERWj7X0syHwA72WXQPz5NyijRIeoIuyKQBeKSMofo5W5iBLKuWREkjjW2Nrbr3M3fvudre7dTSLcgqg0KpzHVJSpaaV1vi0007rgMvg8VXBD+O46KKLuswKcoKG4ZyP6bQamTNmgJZMk7T0LPr7yORQwmbd8V9kpBkXECZOfVLCJhNGeU4piyulKRrScQAW2VeOOiXjQJ0anTc29wDIl8n8QA/6Xfma+cmAIZeyiQCAdBh6xHGoy4Af6Wkv6R7TwI9R86Dd0CjQKNAo0CjQKNAoMAMFGvgxAxHnekVEBl/5ylfuKQkJg/hFL3pRlwEy1O9i1cyPkmHKuZXSzglIMz9E4qXq662QGtscZVkNely4UqeaI8kpVy6QZj1IL1eSkmZ+XHzxxXtAn1rwI8onOIbq7+NyTKcyD7RdNfPDXAESHO4xZ0SvCSUBMj9SUKDvyL+Uj2IenkU/Dlo4C6Kxntfws2/NHeMrYu6+0lwBWtZUb5iazI/rX//6ezJpUiAujlDUN8G3ls38MB+ZKub0gx/8oMtAEVUPp4hjBhTR8yHKDdIyDKVMnE9OmssY0f773/9+t1bLrEGsR5R2HHrooV0WDlBSzwZAyNOf/vSO/2UpRDZMlOzoL1GT+RHjxLNKf4bWHOCjNEPvCUDIrW99665cI8q78OMqc50KfoTDDLRJMz+i7AUf1hxx3dfwNB0L3QAUnUvmyI0rB3PJDh2lobNsjjve8Y5dtkPe1DcAMSCUdQeGjV16GwEnIjMKLyvHwqt04brAj1Qfj2UPxrwAnRqTKqUDhNAV1jqd5xj4EXztXWMAewM/xrin/b5RoFGgUaBRoFGgUWAOCjTwYw4qzvQOqeyR/aBZZZQmcK44XCJwQynkJUeYga5Xg3eGI6fuPZzYGsOUU8uZ9h7OpEt0XjSWQezfmv6ZA2dAXwQ1/8CRFPyInh/SqKNHACdDRgbnJu35sQz4ET0/GN5vfOMbuxp8P+OYASCW6fkRjhwAgLOkvwMHBj3HwA8AEechHHNAkmgqR1+afOnIUJFupRp6d/hWOJnmZQyixuhqza1f9PyIDAr3pXNVmpP2/Igmje5JsyZKZS/GKVqtN4tsDM63S4mNd1lLYBOnEQAR83Q/ICfKl0qiIlPAvRxlzSY9b+0iKh/9cDSojGh9lHjoo4Bempxqyhg9RvxevxoZGMusQTpWgAsAUnNVDTGj/w4QzzfJBdq5jMcYAXp9PT/yXigxTmUzY2sOUCG35sMxzU85AcgMzRUPA2pcesqMOcMpDUJPKA0BsLjIqD4tMnCULcUFAMJzAKu0vK20/kPgh1OS8JZGuPhwVZkDsBmXK8/88G7ZVfqq4MFSdlboUWV2MoKAYWMX8BJI6NvejefpO/pzbvCjpI+HGiwbf4Cu/o1/NRm2f8jCkSGWzjNfhxJf0181e8wY/drvGwUaBRoFGgUaBRoFGgVWpUADP1al4IzPcxg4jpwaDgXjEgDCweJAABecOpBfouZSqTlojHKNRDlRDGrOEKeSE8jIdgqA6J6+E6LMHE3Ol2iyPhH3ve99u7Ru79O4UZYGJ4bRKw1a0z717gx3UXWRb2nQAAzOOOfX+J0Y46QNY2I0S1/nIMm+kFbNAfBO89LYUD09x5KTr7ZcDwNz8X3zcI+sEFFY7wAGpceJpjQxfvMxfqUY5iqiCzSQ6cBRBmD4hrRzEf2h93m37yud0HOEwyerhdPPUYr3KAvSkDQdOxpzlH1b1o4oPWDiwAMP7Nao5IxYNxkZwCV0lbniuwAcDqC19K5oDGvdAGPKD9wrw8VpOy58hA4AJ2sAzHGyhTF5h2+l64QPDjjggK7nS8yNA4T38CJnL0A44IcGiJryWleONQfb6TN4RbRbPw90VhoQY8p5mOMEMLMO6QUgAjbgJbxr3Jx2TikASLaUEzqcZAOA8X8gCPnBn074kRVCtqauQToO60AONKg85JBD9vwKuGVcSi3wJdpaA2OUlZHzGoAAP6NbPk5AxtiaeycdodQiLrQnO77p30NzpU/IrAtoM9SgM18jDixA0Rqigb/9X2+TODUonjE/vKkkSeZB6XJkr54S1pKeUN4FBI1LM1F6B9AIPEDPVWROJgf9Asx1OX1EQ9YorfI964Lv4yK3ZBD/pmARmdGQGIAy1ozau4wf2Eh20YzepTf93+/GdJ5TddAoZNJ46JI+vd+nj9PMs9J6RH8pfXxiXt5vPdMG0jlf0w9o2MfXTqxC77E9JtZgxi21vapRoFGgUaBRoFGgUaBR4DIUaODHBjIEYEHGBAdPhHCOK32ndwMZ0sh67TdkFnCg9tlnny4qmF4MZ0Y3UKImomxMnMWx3he1Y8vvGxrrMu8EMgEKgDt5GnzN+5ZZV99E7xKNIttHI0Hz7VuXNELLYeWwLzsH8/S8spm+b/k9hxYg4RvWt4bXNMAFGpiHubqAWBxjAIpsE+8b+7bnYt375GeZNfBOvG1egL6+tY9x+V2tXJXGWVpz9NBjAhAAhItxADsAnLJx0ia/y861hpdjjUs6ipNPVqJkq+ad67hnCg2ArTIxAHtKrgKYBJ4CnoENaQkPEAXNUzBsaA5R6uYeMp1n7cw9/6n6OL6fl+T5Pxmu0elj8jf3HDf1fXrH6MVTcwlMyEYC0DvlCJ2BgPn+WvOuvfke+pS8o9tYhtN20Mn4BAScFMVGErCIJug146H/gcTr4hEyjgfZCzkPRiP+Wh1QM5913FPDA2RTs3RAN9B+DHQFcKOJclxBlpqj29cxt938TjQ+88wzq9dkjBb4VeaiLGC2qOBb3nNv7B3t97ubAg382N3r22a3yylQ01B0SnPX7SKXUgp9K3JnWSSZwy+DQFbR3nxFqYXMj9zhBjbY6GW3LAPMzUnXaJCpVGXMsJzzu6u+S4aS7BnNTtPyjig5U9YEUHCCjewmpVxpA9BVv9+e3x0UCH7BT7LRZK2RXRlysuNk0uAfWYIyEDmUMuaATOT4c5/73GWaWu8Oqqx3FtETiuzKIARebtol+wmQT3/LLgOcpr2i0vEC04HHKZATAPu6eCTAUqDu6aefvocH81K4msbO20H7Wh4A3GvMziGWVZj3YsuBXo60nlbAb+XZNaeXbcf8d/I30VgWo+zaOL0v5jMVfLd+cQqhjGfZ44JFaQ/AnUyrNvZ5KNDAj3no2N7SKLClFBAFcjKQ/g82Dj0KpPRH48sYjCiHXh+MbP1kNKAcKkPY0kkkH5O9IM1eTw/HbHIINIRU3mHjGioR2q4xb8d3lRsoV2GIoRU+kDGjBAv9hhoib8V4GdDGp4Gl8rhNjMCW6GDsSpgY/oxc0XgZGrKP9LxAc46LsiFypbQrjn3dCtq2b+wMCtDHZFGJYfR0itOPlOKlp3VxLJ0I9epXv7orDW0n4Cy/xrIqAB8A4E2L8kb/No6207o44J+OfagAACAASURBVErlSpkU9kNN4/Vvyu9ZN4/k78e7y/aJWn41l3uylgdKJ5fplSTDIwc4ahvuLzfq9hQKTF2TEtX04bJ+erQdccQRXTY6GSqVyTfq750UaODH3rnubdY7nAIRBfK3S7S/r5SFkcVBjmtdJUZzkJPzKTKqZ4lURY119TmYq/RrjjFuwjuk9moCypFSeqQMRq+PTQAa9KNguDvFZKeum0iTPhXKFpQ5AUHIloshpWmpjJZ2QskmSMPmjYGjKwNBqVTwTQn8UILKsdSzBz+t27HdPGrtHSOa6jzLeBQBB4ptN/ixG1eo5GjLqpFt08CPrV/1qWtSGmHpPVs/o/bFTaZAAz82eXXa2BoFGgUaBRoFGgUaBXYMBZS4yBYCAMbx1yXww6Q0gnXMNbB3KvgB3Hatqz+I99f0bFpmcQLABzBuYlQ2ykBkaNTQd6jX1BTwI07sQvf0WPmg8bp5ZOr7a9d+1Z5ptd+pua/PQZbNp+yir7RlyvoF34RcCj7p71RzDclb8Nd2ysuQvok+YHqemTPQbkpAZuqarAP8oKfxaW3ftpo1rblnXXp2k2Suhg5beU8DP7aS2u1bjQKNAo0CjQKNAo0CexUFhsCPlBAcT8dmc8CcMKU3iF4RSsiUA4Yz8bWvfa0rL3MyF0dDxpVTsUo9djSo1ldJWYB3er+eJKX363EAwHGktUwufUqUfEWzR2M84YQTusbsfn7BBRcszj777O4EOSe3ObXqs5/9bAfmyORzCpfeJ1LRXXotKGtUk3/++ed3TUCVbnIcNb02NqADUIiz5/hwzbOdOPa85z2vK/MzZ9llTgTzTfPzTf0clJfoXeGPnzmNy5z02VDa4J3e42+X9dFUW7aXk8705nBKmFPrNE6UyVMqKfSsslK00MTUs05LctKYjDy0AWIYszIo/YSUqKJVfsVJbebAAXMSHTo4Bc1pba518UgfuAL0UXoqCwWvRMnWFNrGKXCyOJ3Wh5cc2f7ABz6w1znGz0p+Pv/5z3frst9++3V8aL31tUJT/To0b9cPDF/gLbxprCkPmBPQwLPeZ31kTVpn/B39JZQGAyHxsBPwrBHeeNazntXNO8APZcNAO3OxVhp16ruGV1zKUq2/zBHglRMClSLrQTHULJY8G7vyXhlgeNS39PYyfifvuZyO6N8p/06V7ZznlHSio5P8lGSRJfIn+1EmjP8P6RtyRR84NU2mG1kg03jk1FNP3SOD6I0uTjkLWY2fGVMOfoytSd8G4t3W1BooS7UuTnQ766yzulPi9ALSs4vusVZ0mNPllDo5zezwww/v5Nw7yD79SseM8bvTBc3F6ZlkN9cvpc1uTM/2PWe9lUoOzWeqzO1Vm/FvJtvAj71x1ducGwUaBRoFGgUaBRoFtoQCU8APzTA5yxw8YAcHhPPGCddsUoTaPQzgO9/5zt34OZQMfvfqHVK6OK9j7xctBGgAPThtHAjggX8z8GWouJRmOLqbw+C0Kcerc0L1xtHLhKOjv5SyHs6EC+CgUTDHKs1qAG5wRDS2dvqNXhdxJLuo+Wc+85muj4rxc06AJHpYAUcACX3OU/oz/ZGMH6AQ43ZMN2fIuzieTjoxNqWhQXNOHQDAz/oaSVtXY+Ug+htQ4X1vfetbO4eRQ8URmpI5ELxi/KXMj7E1XJVHONhpb5q+bJBwVodoG1kswIKgDyBMPxzgnWdLF57jlH/wgx/sSjuj8SrgLk7dAhJwYo855phufXIHOppfcnatt/W3PuTJ0fQBlKW8gkdLZS/k0dpqfh29JZzMZD4yvpS6HXvssXt6/Zgr2cSrJfDDWpH1l73sZR34obSSDMkGsA5OG3McOlpwxqPxuZNnfC8A0RrZLtE6mjSji/EaA1kHYpLDkr4hN8AfTUWjcax1IqsADkAOkAitgZtB11inlNZ9mR99940p7KHyGQAxIBMIadz6A5FtWXqpPjV/wBfAMXqXDfE7AAUtAHJxn/elp8Pl467Vs6X50lF98zE3sraMzI3Rdjf9voEfu2k121wGKcCosKHolQDZ38TGn20Jp1Mg72uS9z+JdNHojyISU5PGPH0km/+EDVfkYCfJgHU777zzumMeb33rW3fR0K080Sb4R9TRJXrcrkaBKRSYAn6IFofD5xucGtkQIqEyHzhJItTve9/79kScOfQyCTguosOly7uG3s9w5ggBKwAUHDnOu/dzvNKTGIaM/HD2jzzyyMscvx3POHlBpDiucCRlOGgoLEMFACND5MADD+zADxkewAjHk3IA89OWhpwnR1hHpkXuUPWBDU5IE/lNneM+mrrPeETN0yNQA2Cxbve5z31mBz/WzSNTwI8h2sa6yQAIoC6av8oCSY9mz+krq4JTDRgALgT4ITMHqKRUClgGBMAjKYCBNzjjwAfZRcC5FNCY6mgHP1tjjj3AIX7mO5xoPKk5O0CH4wyEZJs4VhfIBhjrc4A9i1/QnE1qvwH8uPCWzAyOOjrIWgigQnQ/BcdqZHtIZ/mGcQB3oldRnKBT0jfoDyTRow1dgID+LcuG/AB8hoCOrQQ/0EdGEb0ZWVwBogLQ0D8FjoELJ510Ugc6y/6JefTxO3BI1oyrFuis1bNDujyfj3tXkbkpe9pOv7eBHzt9Bdv4qylgM5V6aiPMjzirfkm7cW0UkHpImUPPGTqMCobjmKMrcmLzsq5O38hPvmFscSYYjCIoDIq91YG99NJLF6eccsqOkYGI3DEspQAzMHJHY20M+ZsX4x/8JYIdhu66vzn3+0WhRSif9rSndVG8rbi245tbMa9lvjEF/AigI06KScGPa13rWp2DpTRANFXDYxf5cESuSOAY+DH0/vimd4p+Shd3JK/3cwKMJSK8Q40FSw4AUEP5Tg4qxP2ySjh0vsdZxbNSykVrObKitBxfafX0Pn0eV61Dmztj4eABhCPzwzg1G+X8pMde52tvrFLiAVMp7eIbwBzOba1D5P01mR/r5pEp4EefAxs/E/3nRDrmGe+6OPfWH5/K4ihd4eSzBWSJ0MH2LnoFCCdDaAwAw694KOe3Wl6JseVAR+rkxp4Qp4UB9rwfuENGZXEo1em7cr4vZYcIAHinTBeZGOQSPXPwo1a2+8YC/Lj44osv884AdIb0DbBDBorSNTLAZlPyte+++3af2STwI+drgSDHkctQybOsct6pnccUWa/RsyX5KPXmGZI5mXnKupToxaWsx8/p1r3pauDH3rTaa5wrxPiMM87o0q2mXDZGKWPpWetTni/dK5IkjdZGlG4orRP0HNQdfscyvMDwFPFjcAIwpMs+97nP7eo2pVaPXe73vOh8RFDSZwBfooaiiflxwGPvXvb3UfPLAE4N42XfN9dzfTKwqWON6J8NnbGsFlkK9LrWsKQ3wiGR7syZ2WmX1GnGreh5moq7Lv2LPqVv7jTazTHeucEPKc19JRFjY02BlD5wxc84cZx5DqdviGQDQGRqREQ9dWrSn8X3Sw6A99LnY+CHqL4MF/sCUNvx0zK+7An0+Cc/+cmuD0Qf4NA3xiEH3ZjV3gNZlE/QL75tvqW+FDFPesmc1gl+0HWclWiaObaGAZCtwiNzgh999Bnj0/i9KDaAxJyBe8oQAHz2VECZrAhlCXHle9sq4IcsSRderAE/Ygxk3ThkP0QmFlmK/jLp3GvAD/1J0EDGS/Sp6QMqxvhizAYZAj/GeClOSJOdac54Nsr0akGDGkAqXZMSD5Vs/D6wIMCdvvmtG/yo1bOleQ6BHyWZk4kkUwfoE5e1opMFHfemq4Efe9Nqr3Gu0vREZqY4BtBkYAl0fG7wgxK2gYsSNfBjjQvf8+pleIETJoU4Im9eS7lr6mQzHapjjyH4LgP25JNP7tJM08vP1PvmP18nZWysjHWZKGOGxzrHkb+7zzjYSWNdJ61KemOngx99NFun/l3nGu3Ed88FfpTKXtCEkyS1fqics8ZBElnn9OtTEKUCadmLyLPGfgzoHBCJtSmBH1GGIEW+r+yFfgZ2KCvg+Cp3ULagaSEQRpRW1p49Xfp5CoLWOE/G1+eMcdRkeAjEiLIDGoYaVKbOudKMvrIXZULmiYZTosF55geHxd4WafVjazgHj8wFfvSl4KOdOQKaNTMduqLUBdDB+ZdhEP1ZbnzjG3ens6SZOTkP0Od4WXZONIz1vehDoWwjz2QKoEyWBXny+xrwwz0yVwFowTuyk2RBGHOfDRB9H9yXB20AOwATNmxaFpOWvbCflaeZ2xhfjNkgfeBHqewl9I2sD2Cko7pD7whAkVOBR7SbE/xI12QO8CPmd+655/aWveCPADZr51Er67V6tgRKlMCPVWVuJ+6vy4y5gR/LUG1Nz0RtuddLQZJuLa01+hNACtX5iahR/FLpotkRJSpljUEi3cyz6tpExOOoLYrcz6U59R3lNPR+YzI+nbJ1MrfhxDsobunUGp/Vgh8MDKUnaj5LJSjp92zotX0aKF/vVbeYR8fSzfGggw7qUgj7ekCM0WKIBUrPxtF+sb42Dt/vM7TSudu0YjNlNMSYRSSsJ16JowLjmDXP+7mIkW7zjAdR6zkujvKFF17YvQ9ijp/iWoYXSmm+wBDGjSZcskHGrrwmOAxjMiCjRGaIhoG1VyqPeJ2xxiDRd4JRYj2V6pAJ0cJUHsmcjZNhkEcF4/tkVSaDMdngxsp7asedy2ouO7mBODZWdGBgSYPff//999QDp+Ohf0K3kFPz8n9OknVYVp6GMrWCfte+9rU7+gUfjslIiY5DeiMFPxh15uaiY/J1W2VdV3l2SEenNLE+Nfo3IpjmSNZLOsZ30SPXo/k3g+6+jdbklV4CbM7J+1PkZKvujT4Hl1xyyWUaSebfr3Fg8gaJse4cLCV90ZC0b241749+FyLX0aeB8y3aLmODQ+m0DjItcJE6kPFNzVKBAsDotNcCXaJ8LBqeRjRcw1NAARAiTqxRoqfExzMRRY4mf7I6ZTGl1yrgh/fiRyVhoUfSfbXEJ9HQkw6XVejZaHgqO8V7NYwNhwhN+k55yd8vo8Q6Cwaw69CH4++qWcNVeWQu8CPoo0RFNk3Q1qkc9MNQQ0hzjZ4MAIAIakQ/FYAYOg0BYNGQ1j3AvNiL0BBvpRlIkQXglBVAkwi5vVOfj1rwAwjABg57hRwAKMxd34i+K+wc2SEanrrstRq0RiNUTvrxxx/f2YrR8FSGj+853Ya9W8MXJT5GZ2Okl3ObeYiX6AHjIosxdvapOQNA2ErRz8f/QxeEPhk67cVYh9akNJfQA/Rh6C/30iH6faSNfP08mgPLKNJAOegv2wYYCmTlO80NftTq2RJoVZrPqjK3VXvidn+ngR/bvQLJ99WxUoBq5wAJFLV0T84TA59wqs2iaGxOjANHx3G+RMcpQJsMhQLJpMwYMIwKYAl02GYjmh5HqgWqCFQpvZ+BEu9jHEg/NyYOD2XGGLKxUPg29ytc4QpdveNQajqFI41RLSi0XDTHHKMXg/pORhWDglNJaVH8IkGps50vHyPTeNDRZbyei5q2UGA2Tg6rpkw2UOMF4ACTxmgxxDJDzzq60HFqmn+JZt3udrfrIh+cKZutTdeF1ugpgsCo0uXbutloGA16V1hnkTAgBMfcBgRMsYYcTnV9NmHIuw3cJo+2DE+8AOU3Zz1QGFX4zTg0rCpdsQGrj2RkWz98p86UwYofNcaaygt9zcSMobbpXIw3DCW8Eo3y/A4/4CebWe258wws8iNzw7xe97rXdRFJtbZoq/8E+lo3IKONFv3JI/4HOH3sYx/r+Jb8cR4Bhu5lkFkH9MT/Z555ZvdHZ/U4Mq9vDYxDrTPjRMq38XgfWfRdsmGOZHtIdlIngWE3NFYghvUVDQPA6WCOvxhdIYcMc3ytOaL1B1aZM+DH/Bh9Q7qlxG9KXvCtdaDbfJccc5TJgLmTC3IlsifC5lvGU5KRvtRj3x/TGwF+ACfIjb4F+B8/MFI58Muuq++XniVLADdOEGPHt3SmdywnGjMoOZhku6SjrRWa0CPRg2BI/3I2vR+/qVcHduNvzgJ+sS72GDS2vn161N7A+Uu/aZ6epdPVhWuGyXC33+Grmkj7Bm3XVUOhd+zBQA/yQEfIeKCTGdbo4Ip0ZCe2iNxxeuhYjq9+RfEz6cnWQNQQ/Y844ohu3/Uc54Ne6rumvJ+c0UW+YW+0ZmwMesMf+k+DSf0X6CMAte/qrQBYM2fH89IJMjk0pEzTqvE68IJTBDyha9GIDsNLqT6n6zhTkQ0ic8S+6Pn06Nn0m2QzSiXtlzEO36KHOV7pz8gEEBsowcnBh+ZsfN5DBof0sj3f/gAsoZfJGp1EPtlXSmrQyV5gD2CH2f9LxxKbPzoD6/EB2juiVVCL3K2LR8gs2zDlN7TxfT/78pe/3OkAOkcZVC1t8R762O9kwzh5xeVdQ7Zc8IH9W/BCI07ZBVHimpfw9fEA+aLbgSe+ZY1lDxh/2Aj4wjwFGu2leJfOxP/2U/ujHjCxfubghCHPpz9jv3H62at0MlvKviRjZah8it1i32ST0e3sM2uMTwTozMveZn/nzPMJ8COdbD+kT+zTtXyR6weARzjSfkfv0CVpA9+SvqErZLaisfIj42H3uMJWj/IOtib6CN7aq8yDvLmPLOO9XC5La1Lax/t0j3VRks8uIZdxMk3oXmM1PzYZnuKHWDf7PPnjx5x22mlV/J7qF34SXtGXqC9wi4/H9Cz7M98XyZPxDc0ndNKyMle1ue3wmxr4sWELaEOheCgGisSGQwkyeinsqB1kmFKwnALGA6OKg8K5gzYDFCgaikfnaQrZJm4DiHRnRq33Rmpd6f0MEhsVJQXskE1AKDmtzvT2bT+f2gyw5Nyq87XB2vDCmON02IgAAGM9IIYahoXjZ8OIo9cofps7QAmQYKMs0WKobIKiGXs25hyIdyDu1ozyhfjbADl16B0gAOeA8Qzt53RzCiHYDDTfZZDaOGzIgWyn8+Kcxfg4G1FKgo80k0MLcx+6AoW3URmrseM/vGXjtpH1RUjGRKz0zFTwI4AOhgbDEzBhjAxojlZ0hB8bTxhXjBC0ZnyTIf8HELlssuSUk4iXgq8ABZFe2xeJ8ayfW8uIZga/AsNizUtjDNkls0FzG7qN0FowVMdkpy9CWhorYxA/MugZQ9bE/xmInK7ItokIb0R8jQFdamRiaD3yscaxlAwoshYAK0fbWoi04seSjAyBX0N6I35nvr5DDoFMDCm6Fm1WWdexZ9MIM2OT0c0ZAlqaEyd5SEczIvFH2rOkJF9S+Oknuj3KzZy2Q0eYK6dtTI8GGJR+k26jw+0noXs514z26Kg/Jpvt9/8/BSLLTyYNx7vGkZxCv8jcicxE3/MzxngtiDz0vcgWGzp9yz10SDgA5koWOBNzjMH4gBNsJ0f1AqTist8BXTjc9pO+0zrS+eX0mkLrvnsj8xCYviwwuG4emTLHZenTt+Z4AN9M4fn4fhxbzGHvo6372LhTZco4PWet6LqpcplmBucZhX2/q+l/MWV9xu7t46VUJ0SWeSljKs0EpFPY9Glm+9D3l12TsTmlv98uWVmnnl1W5qbQbafe28CPDVs5BqkMhDRVPtLGoM1SsFyULAOfIQogYIRHdoCMAOUIjINSrTqQBSIpeiO7AHhRen84gaXyg2UcXnMoGd8cmECi0+hO31FcfctXA37kTmqkeXIuh2gRzm/fd8fWybN9pRxprSVQg1PNmeMMuzh6HPlwsvpqM93HkRBBC/DD36Il/o6MDpEzCD1AAJAjomijzlOIS2KBti4GKfAMoBYAg01/GV6YE/wI4MLGCuAhJ4CGvD58SOwD5NFgj4wFP6UgjzlD4BlgvinywrHzJ1I7+wCFSH9ntFlHxpfruOOO6+gJVIqflcaYn0QgCiDyTw/UyI5IT16rXwI/GF3GbG3N07F9HNo48tK8gZF+lta24yc8WyMTQ2uRgx/xProuPSYx7gMS+l1JRsYMrHhnnvrbxwPp2ABB9PYy61rLE5F+LKIkmi6qFA6g/QKvlnR03z7Qp39jLBw+UakodcmPLi2BfWm6fP7NAAxF+NL6+w3bgttw9jIKkB0ZSH0NZP3c75dpLruXkbFNt1GgUaBRYMdQoIEfG7ZUDFKpwiJ7kWoZhibjWkpaenG+RIGlBorY2ayj8ShDXlZGHvFLgQfGsmgHZ6j0/jhLutS7YBmHdwj84LigQ16b5+fmhzZDnYlrwI+0I3zaOEgmxBAthvqOjK2TZ/vArdRRk5IrnZnjDnRKr0DU3Q98iPPm457otyGTQzmNdQeORc2i+yJzwL/xmdRJqe01vTA4/DKROOqyfKSKKq+w/mEcLsMLcdyYaHrq/C+T+WFeaePT6Gqdy82Q2JsnngAQyowSVZftYF2iORo6ukcJU6Sqkh8p4EPgR9CHAxtAZoyl1IsnH2tkWwAdzCs97q9GdvoaFZbAD86wNZb6C8ygb2SnRJ2/6CQnmcwpT5FSDICQHZFmCJR0y1gfnxz86Ku7RZ/4OfDJ+Eoysir4kWZOpGOTzWDdl1nXKTwBrDZHgBcAJC5ZMPRiSUfXgh8l+U3HaH2BXn0A2hD4AfQA2OQnfWzYFtyGs5dRQKNYmR/4WdlK9J+RxRZ9AJSptKtRoFGgUaBRYHdQoIEfG7aOHD6Ge+r4R+MvmRlpQ9FIs1PqIOor+stxAxAwUEX9Get94IfosbpGxrTsCinTpffrR6DONo8qiqpz2DhTadmLsWu6NnaCS+rcqm1UF6qGXM0g50pqvdpoV5SHAHbMS1pg6crBD/WFSmmMsZTyH0a77wzRIo6b6/v22Dp5dgz8MFYGmMyPlH5piiP+cOXNZc8555wuk0PNomwO66luMW8m6B48wSGVZSADqOaKTv3SgwNMCOBGvTbacWan8kLavTyNsHHkgDOcujQDaGyscTwq8EgEW4p9DbiTvhf/Sd1nAAMXlc2kDWOBUxz8k046qavjTjt8y9jxPTImw8g8jAOIiOZo5UrnOiWlPDJtOJEMdtH5yNwxrjHZGcv8iLHiEU61Gu0ok0qbiQFnZZgBiDRCVTePRjKK9IVx1cjE0Hrm8hrAj8ZkaRZWdO/Hm5H50ScjU8CPVG/0gQd58+S+rJGadS2BtfmznDSgB90XZVPRNwCvDenoPhC8T/8qX+Lw0VUpEBnlTMoOzXNMj1r/nGb0k/rr/OSFrU7fHtMf7fd7HwXwqv49wH361P/tObIw52oUvvdRtc24UaBRoFFgMynQwI8NWxeRUw5lmvnBCOZkcaKktUfWgzp8TpconJ+ps5cG7WeigwCQAD8YzNHzQ/o6A1YUl3PDAR56v6Zqor4ijZpjRjmNZ2UNeLeeCJoNcsjVimvMlDYv6yNzetyY7BNNzIxbczhGOCcxOkiLvvuZqO5Yz4+8c7UIvgahxjRmtCttGKJFeqZ8PqexdfLsGPgB0ApnPbrHi64Dhji4nEwRdlee+eHdoqt6AgClSrWX0S1cCUE47zVigP/wkP4o1jZS5DlKskCsmzEuwwsAGe/Wa0CJTjQvjdKaoea5+djj+DJyxIHD61PrwznRaM2RBx6lNbjR84bTFh3Y4yhIa4IOnETOKnlBNzKmWz3akHG15MCTaPDreQ3B8P9Ybbn5RvkS+dbrJcAdIN+Y7PTJgDHlY9Uczh9ldMFr0ZOI7lHGoCEYGgMcND/Ls1dqZGIK+BE9PwATQBd9avwMIBqnKwBvSjIy9K0hvTEGfgAqlZwtu65jz+o7I8NGU0mAh38Dguhg4BxwYkhH0385CF7Sv9ZYbykASzh++WkcY3q0D/xAQ7otPXmBrFpHZTC1PXlqdFW7p1GgUaBRoFGgUaBRoFGgjwIN/NggvtBRWLYDR1D2AWc9OhJzgEVfORz6e+jmy3mVvcEx/upXv9o5PTIoOKeiFlI1OWqMXs6CiDwwgVHLSeFcc5BdQ+9X7y+qywHiEIpsizqLhkdHaN2UlQUYN6AiPeu8RGKlA54RqZehAMCRFu1imGt4yqkQwTcn0V5zqmlyxZl00guacAh1y3a8XnSh9x0d1I3BuzX0Q9c4N75E67HGY0N05NwCJ2TQcBqtrcaq/g+QiGPwOL9AJGuokam14xjI5BA1NQeXE2tE/tOjAc3Z++LyDusPpErHbn7oXtPILd7FwcIzgAB0BbYAQJRbSffnPMvUWYYX0C06+wMI8LO+LzInZLJMvZSBySJCr2WcKr0t8LJ+K3EddthhXamQJpMihGgBHNCYWHYUsMN64ln8FtF240czJwv5HScbzQBPUSKDX40X+FZzRflSrG8K7gzJjuaoymQAJmQAaIUPZQrhk3Ss+E0WFoBHg2O6Al0BL+YGDAVGyjrwnvQCgskgcNTdmG4pzVcjwnSscaKEJmnGT2bpA2skq4DMyNah30oyMkbbPr3BQY8eRN6PbvQgfZ3SEeC17LqWeEJWFtCMTFsjWXXkHehhvuaP1uiP//p0NGCZvOvTYvzWzAkHvtmnfwGw1l35mPsAL+aKB6xn2lG/pEfpJafh5N9MT36wFznhjH53QsdUgHJsLdvvGwUaBRoFGgUaBRoFGgVyCjTwY4fxRF8H8Cg/4ZAwVNOIfxqxjCOpont739THOowzXn2nrxO2SLiskrxT9RiJvdPVV/8/9L2x98ZcpnbtjveO0WLo+6s8G++d0uEaeKKHBGdatkI4EhxDoATwQ3Q+rrRJ5hgd89/XjGtZXpA1IarsJAslFTVAV9/4gQOcZxkqU9/BkQa6ABWNwcUhlFkAoOFIAh2iO7jfy0Doc97iHqnUOXAWHdxrO573rQOgLJpS5r+fKjulsQ6NU9kcxxi9AkhF+ziSUXZLlKjNIRPpHON9y9KvxPer6o1V1nWVZ2M+U9e9pH9jLDKfSvw9VXekui3fq5Z9V3uuUaBRoFGgUaBRoFGgUaCWAg38qKXUDr2vdNrLDp1OG3aBAkqfRGY1O9WDIq7opyF9nXMre0F5UtoksxH1shRQaSRFKwAAIABJREFUpiLzIz1K1R0yrfTskJEU5Sp7O+2cMKSMIS8tkkEhS0b/kWUyd/Z2urb5Nwo0CjQKNAo0CjQKNAo0CsxPgQZ+zE/TjXmjkgTlKerfpWkrJ5C2XNNTYGMm0QZSRQHAhlT1008/vesbYb2tvwj8RRdd1GV+KNN4+tOfvnAqzF3veteF4znbdXkKyF5SDiATSY8FpShKhPS2ULYiu2ZqNslupbNSKKUW+oIoXZDdokGqRrXKhpQ2tHKG3br6bV6NAo0CjQKNAo0CjQKNAjuLAg382FnrNWm0kb4tfdlVe5TmpI+0mzeKAspN9DZR/68RIhAkyg70DLjwwgu7ngFxGsdGDX7DBuMUIz08gCGyFxwfXCox2bChb+lwAG96EOk1oiTOSU+rlCxt6eDbxxoFBigAQNbbCKAne05vla3UATI3XWO9prZrEY1PPxwnSJF9vazyI9pjbMqr0G4K/ZTQ6TOkBxQaAKPHjsfeLlrsbd+1NoJrei9FoGDT1kbQgvzqWadHVfSom3OtluHrOb+/jndNket1fH/snTKalSdb292mF5yQp8F4zrP8OPuR8uL8BMcLLrig08N6erG99A9sAbphLmrgx5iUtd83CjQKNAo0CjQKNArsdRQQQJDdpHmvjMn0eOq5iAE85EABq1OjNo519h2G7dTjuucaX+k9HJDjjjtu4UQujXcZ3LK90iOo49k4Jv3QQw/tThIy15or+s445U4DXQ1/G3BfQ7n132Nt9BrTGwsAsolrw4kX8NHk+XnPe96eBuNzUWdZvp7r++t4zxS5Xsf3a94Z/cn0rpPtvIm8VzOPvnsigOn0Nn+iKb5ec070dLIdfo5LbzsZ3U6A0xj9n//5n7uG7w4faFeZAg38aNzRKNAo0CjQKNAo0CjQKFCggGOznWK2DvBD41f9hZQrpo49x02pnUs/p03L/tADiWHuSPojjjiiO43IGPsyO37yk5905bdKLZ2oNrX0lnPz7ne/e1c5ObtF2DZ9bfAePgXMhSM5F+1X5eu5xjHne6bI9ZzfXeZdm857y8zJM308K/vNfmAvUGYcF2BYBow+fvqv2TfmblC+7Dw2+bkGfmzy6rSxNQqMUICiGzrxoxGwUaBRoFGgUWA1CqwT/OBsOLYYALKTshqcyuVIY0a3XkjrvHark7NOmm3Vuzd9bdYJfmwVjbfyO1sp16vOa9N5b9n5TeHZde5Ny45/JzzXwI+dsEp7yRg58tJ/v//973cnllzjGtfYS2a+/DRFIxmfmtluwqkakaYsFVrPjFvc4haTo3zLU6M9uQkUIMPqweOSyp8ef533IhKt2LRa8U2g404Zw94g83MYmORCSnkalSMLonmf/exnJ2c12C+lSK8zyjd07PNWOklTnZx102bqcdiRpi9Qkeq6qe8Z0gmlI6un6pE4Khtf0eOyeYaaVk9dm6Hx1NDD2v7qV7+6zJ4y9M4hR3LoKPqpdJvrfjKtz5jeDjV9G+bm9VXkei4erKXlEO/NTZcYU+x3V7jCFS6TjVfDu7Xzmgv8CF5K7a/aMez2+xr4sdtXeML8HEvJkXZCiFNhtvrSnOpf/uVfFi9+8YsXH/rQh9YeTZpzfpoTSedV0+z0iylN3VYdh3S4k046afHKV75y9tRoRoY0O01UpYzuu+++XaOpY445pvtzn/vcp6v79X2GBP5RgygV74pXvOJa0sRXpde6n//a177WNeZzLO5TnvKUdX9uLe+3lhyyT3/60x2oBmRzYpBmuWOX04T+9V//tZNjae4veMELFne84x27lEyXpl0f/OAHuxN1Hv3oRy8e/OAH79ijgxkX0vm//OUvL97xjnd08rEJ11byIAeJDtotMk+X40287o9jm/UNCH2mB4jjrs8444zFzW52sw604KS8/OUvX3zkIx/Z87PI4rAWTj9y8pGffeELX1jc737363jFe8gYPXu3u92t2zfIiowKz+ApR5OnNe3GJ0vk8MMPX9zgBjfo7rnTne60eMhDHtKNQx28P+T3ox/9aKePHc3tu3pt6H0w1nOD4/BP//RP3bjue9/7dnXkAO1nP/vZ3elXxuy7fu7ksGte85pdM9h73OMel2N/IHjQ5p73vGe3J6Q0RBfPaZrMSFev7mSytDml+Z944oldadD3vve9jibue8QjHtGdMhXO+aq0ecxjHtPZP0B7zTxzeo3RxeTd85a3vKVrOn7AAQd0NEIfa6R3i+Por3Wta3X0Nef73//+3Vw0in3iE5/YHake/FVDG/zle/QocAWt0AV/oEctr+ITNMZ71sH4zj///I6XhjKSfO+Nb3xjZwvgDfvFaaed1pWZGIO18d4TTjih4ydrq0Hj2WefvTj66KO7PcDPh/gNXfEMG1WWkXn6d77+sW8pkTIe72VXnnLKKR3vRNlL3Pe+972v+76502F0ufWroX8fX9sPHP/+iU98ouNR3/z2t79d5Fdrx2ZCJ3oGP7AhBQDR0hHypWuI14EnIXN3v/vdF4cddljXtNm+bB1ufvOb9762T649+5nPfGbx8Y9/vOtBcb3rXa+bE5uQzvf/IR5UDjdGk+tc5zpdT5+b3vSmvXJdokEf+LGqDkj1o/Ugr4AoYKDyEg3d0Y9uNX86uyTLdLC5B7itKbw+Mbe61a26csESuJWDH+RFLyU6HN/jY/yn386ZZ57ZgWX4Bh3Z5UB2oLrmp7e5zW0W+oXc+973XjzwgQ9sp+/9hpka+LEJluqGjIHCPvnkk7sU3FLH9nUPdRXUed1jG3r/dtZ+Qpxf+tKXLm53u9t1huCcF0PAJsrxlY3jsgEw5BiJYUwAQNx37LHHdobSHJHSOeexle/67ne/283/QQ96UGfYbvdlg7ZZT0lNZ+g4Ovn444/vNn2ABqOA41IDgNiMNeFyCgRDNM/iYpAyiBnCAYpsN52W+T4jgxPIcAV6bkrZwjp5sMRPu0HmOUEcMk4Qx9NFt2s0x6mLnh+cJ/dwJlJgAg3ox/gZuXECSryPI0CXipCSC93582dSPsyNe+PjINO1d77znbtbvVPmHwCBM8jZjH1UbbimpGQYjz784Q/vHFUOUemi85///Od3To2/OZrmq9EeJwfwAhSYulf38YefMeY52MZPntgfmr2mjVHRAZCM/uhpjvhQg79oBjsHbehJoBMnIuaH1vR4DV0AZJ4XIODUcppinPSdrA+ZFOYBxAl+Ml/Ay1Of+tQ9e3gNbfAacJlzw3F0Aao5qfS1E05qeNV6CnJoWhv7hDHRaZy3MfDjVa96Vee0ArtjDOajMSOecwX/cfQB44I1nEAgiTmM8RtaAVU475o5OgUIL6Br9EAwBrTwM6czub70pS91wOBrX/vaPfbK5z//+W4MQTd8R0b13zEXe1IN/b2/j69r+BXAIUiCxng/em34mXVwlfr81PI63tOsmQOPP4yVfB100EFF+e+T65BL8oZmdA77T5PNH/7wh6M86GMlmqA7/YX/gAHue/Ob37wATAF3h6516kegPh4BbqCbK3QTXqQXZX/Qr0OyHOvKBgJIsBdcQ7ZPX+ZHKRsk5z+2F70N+Aj9DXAhi3Rq2i9kGZtntzzTwI/dspK7ZB5TDapdMu2Vp8EIevvb394ZXmNRvSkfo3AZy5Qow87VB35Eh/Cjjjqq27B2gyM0hU6beq8N3NpZl1rwQ2aGrBX3M6JdDH9RKEcn+3soDTpoITLCAAao5s6Wn3HIhpywTaXp3jyuIX7a6TIfDtBXvvKVywF2Jcc9BTrCEYqfcXwZy5y+AAAB1eTCJVLP2K8FP0SCOWYAlwBOghc5ObLvAAEizrGP/tmf/VkH5rjiZ2OnXhi/sQFA0+yLcF45kaLqU/fqEg1FMzk6siNyGobTzcmRjSNjTLZNOFPG8oEPfKDTS3PQBsASOi93NmroInsnovUBbMR+KZOETo0TQjg/sTbhXMpU4FCGwzVEG/uxb3HCOFUcMVe8CwAqIk3P9vFY+rMAPxxXzBkHRPg3kECgY6jZbl/0PQAXGXHB+zmYFLxbQ1f8Jjj3yU9+sgv0ACLDqQRMCsLE6UgAH05r7FH5OgYwT/aA+2HXyHrw7nC60aeGN0vgxxC/AiJyvog9Fl2GGiujbS2vTwESYj1Kcm2edAAQVGZQahfU8GBJhoEfQJUAztCF/UGuA9Ar7bkp782tH4NvyCw9nuscY6uRZfYU/jzyyCMHM3nSOa4CfsjSEXg79dRT9wDkYdPJAhnKJtqbbJsGfmzYakubg9xLaZIWi2k5kxQ2w5Oipmj8nPLuq/dlYEFjpakS0HzjomQpOApMhMPvo/bRs4y2tGwjjl5Cqv3222/P7zzjGzZZm5H/G08oxiHSinxJnXOvTdtcGD+p4oVOQ+JLPQHSeUD5ly01Mb+gp7n7t7q+2ppL80zfEWtifDF+62ZNXVPr76yJFENoOyOvj74MAUabTTE2kTlY2zqJnHBSo0N/H/jhW4wH6cJ4KgwCRhnauProWeKtmrGXnp1C99I7om9FGEaM0nT86XqL5uFlfGP+eKePb9chR74lzZO8cwoYAGH0+Z3yMZvdlDKykpNkTUWcIqI5tkZhjEr9Fi2ODA+6TFqxzJApx3cOyUHU2wafWYt99tlnT3093SSFla6S1ZbSaWwefp/zgxRiUXvZUOSyxN9D7y7p6Tn0USoD+DPX78aFRlP6rYzxU63Mj+1PNeuxjnvC4JTWnDsfy4Afxsjo7XtfOv5a8MMeydEDCOTj4wSIGIeD3SfDteCHd8vEyJ2PeF55C2dgLvBjCEBKwY8AOsIhMuf4mT1nbtrkDkgNXaSyc+ZE9UNPctrpO+AUfYGusiHyDFuZDObLcWcTjQEWdJIMAaVE4ZwFX3lWCVas4di7fBeo9sxnPnMB/ENjgIMyp7FSvlLfBT8HtCk5Ofjgg4v8UkPXmB+9BlBRjmOPNb8A80p2Sb6O9mr0tw8oBYjLfiWzSaaL39XQzLMl8GOIX1PHGQAj84N9iIfvcIc7DAYY4r4aPbBMP5Yh8CM/8UoGZy0PpvLaJ8Pxs2XBj7n1Y4BkbBRrHEedn3XWWV32i/2/Rpa9Z+ppQ6uAH/gXGC6LTHmdy55rb5Bphb/Ys3Ghm5+zb/emq4EfG7TalA6h4qxc9apX7dLKzj333G4zhcBD5CllilIaps1NDZn0QZu/y/0cYHVfhBaS7V5IoIgABQQZjHQugqLmkeIhMNBq6Dq0k8GsXlUKoTEQGCmg3q3EQkYAMORe97pXt9kbt7q0oQizd1IYDG/GGvDEvKD1FEQoXhs6Z07UwRghltBgjh1BVuN66aWXdinE3iHjQfrkgQce2EWHKCu104wRDpv56mNi/CIaxmkTsalG0zngiXmhlzQ29PBnLPUOXSkWBg7jxmbunWhnbdRbG7+SFHWNlCfaUZ5jl43aJmqDB1IZPwf7yU9+8mXqBSNqIKVUze46r5KRkRv0jLkSPYd4i3IeuoaelbZcQ/exd4jOkgU8gw9FgNS+4hc1lrJslPioWxa1wMPkhPECiCJ34SSsQ47QRw208QC98CgZwNt4XiRPyj1+swlKI8WHQEp/D12xvnROpNaHkZc7KmPrRBeJpAFfyKYLXzC01UPXZJB4ZkwOGMNSOhnuZIBTf/rpp3e6xpyl/trg6UGRSLoj6DQ0B4CzulryTD8B87zb2oqym4N116vIt0RMg3fCgCb7fg/s0R8B3ygH6tPTjHG85jvL6iNjjghp8CAj1X6Cp/FDSbcO0WKMn+jcIZkf259qeWFdum0TwA+gHF0eTSZT50XjYHucdOZ1gh/2W7y8k8APRv7ctMkdkFq6sDdkvLGTyBnbyZ4c9fbhMAVQVeLnMedbqSknnl0xB/hhHAHQk2O2KF0XZUWlcQ6BHzJpPvWpT3UZRCWnupau9CKa2mvZnOafOpVTwY8+uuU2TA0wtyz4AUwWFEAX68cuB+ygR2RB9dHcvGt5fd3gRwBJNTy4bvBjHfrR+ivHsR/bn+yffIfIiKuR5SnNS2O9VwU/+vS3dwNM2QERiPUzMk6PhA+5rv11097bwI8NWhEGDeeFo0vQODecFmnrHCh1cZHaBa2LFGTOP2caOKEemPOuvstFeDnMDHRNcxj8lBCwIxSXjZphnm9O/m9zIfCRnu5Zzp8xeRfHXP2lyyYJDBkCPwgdZ01EIRSITU30OgU/GAtRr+a9AI1I9ZWOS4CldAaAcN5553X3o5e033hWCimlCPwg5DZOCK6NHYhwyCGHdGPPIyVoD9HmzNaCCfkmGICEiAKwhoEGrPJe40xTiktsSIlZ0zAgrKf/p/W1no00U3OknNd51YIfaeQpp+cQb6W13n3zGHvWegPihug+9g6GCbDN3yIz0j3VbPojVZnM4Nc+Pol1l40UEdK55QhdAAj6EuAtPBrySyaj8WCeWlvDF6VnhiLUpfcyohn95I7c41N6TgpogCE1Y6qRA5lH6AH0AHQwJNGBbvzWt761p4cA4MP64ZGxshsGqXr00Jl0lVIC8hd6L49UxRyjmZ2ICoMVX9PhY3o6Ik1D8jNGs5wH3R/8MaRbx947xE9jOvSSSy4Z3J+mZAGNjXOZ38d+aq3S7KbQrQCrFHQYc06tu9IGoFHe9+aiiy7q9i73pO8BetjvBCT8O3VeBEQ40gIcfWUvemcEYLFK5geet0f1lb3onUCW07269qjbZbJnajM/yOLctMkdkFq6WD9BEEC8/UP2YJp925cqj18BrIIuQFM2yhh/yQ5ht3l/X9kLmyj4buxd8Q5BlejPhN/ZP2MBraGyF/oiwJMS+FFDV4EH++4RRxyxp6QlLXthd9J5xqrxfJQuoWvs0bFnl8pe3FuSy+DDEh3zjIgaRz/se2voyk9FK+mwKM+r0QPrBj+CljU8WEOT8FmWKXuZWz/S++QK0CaoEdngaYZ5jSzzz7Yy86Ov7AVdyQeZISvtWiwa+LFBXBCbAPBCBFBjGlEeQEifMWvoDH6GktRCad2Mf1E/EXeXNG8bgYZHkXFRSlvPNydZD+4FFEQDVJFVkUtNezT6IfwMJY48h2OoNtR4QnEDMzwnsqy8RalIaqCnDlyqwCkeitEGHbWxngtDJerqRF+h6lJNGQkaYzFugSYMToaiqESkeuUp/cugtSXwA2AVaXNTU4UpXFky6GqjUYLCaUP/HGTyDVceBZqbxWvBj7REIqfnEG+ljmXf2MeeBTqg0RDda98RAEaMIwBD77ehxbxkFOT9MeLZdciR8dicIfkAL7xhbDIR0q722w1+hHEE9KRHOP6AWADClEanNXLQly4bBrIsMN90GQMZ0bh1DCikMyMyGXXajOuxGmUND/EHwx/ASrcrj8EnAdL06ekARVfVR0PgR0m31jRrHQM/hmS+Zt5z66qp7wseUtcejeHCCcwzLsi13jXR3BRoIuggHT9+5n34BfAVDVTxAUBOBk6kTmvi6BmlWt4rwm3fyp0XQIp9SyaT/hIu7yPznG08znFeBfyIhnnAKOCNQEs0PMWzxpeWqMo4SzPESjRfJ/hBNuemTV+vCEGVMbqgD+DdOsVpDmkpcWSaOkEIH4TtA2AHaAtusPnGAAvyGo07AeCR0ccRz5uNjvEq5xXv0E/Bp/jYfAEgQ6f/hVPL1srHgPejCa/Aj95TcWJL8EkNv7FtgbZpD5sA1ukzl6AX+rFRzTcCY7LuZBnnDU+B2gJoUSacy2UN/X132cwPexM7AiAeJR+lUvZcpmp53f4j8zL0UY0+DN2RynUJAPa+Wh5cN/hBHmrpUqMf+Sr0rLJFARzglD9p+XONLAu28HUCfKtZg6mZH0C76F8T8hRgUOgg+y+7YBOa8NfQYN33NPBj3RSe8H4KhkIXcXE0EmCBkU5Bygjxd+6MhTHKGGfUy9JIwYr4PCHlnEltKjVTyh1zSp1iY5ilJRqhAAiZ78pKEGVlHKZdx0tTJ4C6dvujbMBlE2JA9YEDqQHoXk5F2oQoBT/Ulsp0ccyc+2zc5iztWwMgm6BxUpJAo7jyDWxO8CNds6ngB+CDsSBrx/pxGBnYuQERm7C/NwX8SKMhOT3HeGvofPuxZ/tkZSpvxzs4zdGUDm3JEdAND4s0ygTAb4zPOAUldzzHxrusHAHzyAa+ZjADKAGDDM44hWcZ8IPj7ihOeiLNelom8wPN0sankW6poeKUq0YOzDUa1kXacKw7uuTfrOl3wfEld57nbFp7ugWwGkBvH+gSoI96eQ4kw4Txw3GKxm99ejqcpFX10RD4kUbqp0YGx8CPIZmvmfcUnljHvfZge5JSJ4ACg9p+zFH1c0Ys+SLr+ECWJmMSgO90JNktACxgO56RkeA56xkyqixPRlKcuOA9HCB7GsCDIySYIPNHkMDeKs3dXua7MopEJDmqSrr051Ba5Zt42r7K0FWaJ7OJw2kPIofpz5RElfpkcTbRAD+KfNrjZSXI+rCfcjKB1PE+Zaul1GkArTGyFcyVPhXckUEqaOO96PrQhz60A/fdFz+jf9APzQCI5kiO8RnaxM98G83mok1KLzaFjBf2grKQIbrgSf25zBEIRUewPTi6xqjUjW4in+wq+7r9XBYA4BAgRtdxWMdogw/xF1vROoQ9g9ZoFA6bMY3xqjHYw3wbWCGQhZ9dfje0H5NrfE/nAU7wMFCHvrSmnsWT+FnQxrgBwmwx/YhcY/wWpc6+RfdyTK01wML8jZeeBSQBLtnOZEpAAE/hE2sR66gs1HNxepCsXDxuTHi+hv54U+lSytfmS/Zq+FWA0r7A9lW2iifMibPNpkiPcO7TdUO8zn4JmQtZol/0cRm6+uTaOjrWG01ceMs6R+ZyHBtc4kEgmqDjGE1SucZ7+ISO6hszOQz9uC4d4NuOPw4fgjyTUTJib4gjcYdkmXzX6slYF98gJ+gtgwzPKv8XiPEzGbP4VKAX4Jjqy1jjkCdy4nk9ylz2kSFZXseeuqnvbODHBq0MZWVTgJ6HQqEEKfOIZufgh2ZaUhVtlMAPhkr07IipURT+QDGhkHlKb9QYSw2n0MM47kNqvdN3RDYoMwZdNGCFpDP2h6KpNitK0nM2IA6cDBINGxl0DIV0DL6XGuilVM9IbWRUAYkiw0TmizQvvUEoDxsBhZKn3a/qbAT4kBr/tQ5IiQVjDhRXNFhKUXlGFIeXwRvIvGao6+7mXJv5MeYI5Q3Bgrco5zFja+jZGvBjiLd9O94h3TaABOML41fjWaVa5JGDkUbN83VfhxwZC55gsEYjvRRgYlhxtEUTbZyMNM4Ww52BPRTlz7vox7qofcVracZVjfqMpmh4VcZWRE9rnnVPrRwwVMhxGuWi72z4QKwUFJRJQo9FQ9vSWIydvqKTASEioHrSpFkrpQZtkX1GH5IFkWARXfeX9LRxxEkPQ/IzRrta3bMK+JHz05gOrZn32Ly26vf4A1AH6OdQcezohLxZddxnXJwm9+TNkf0uva+v4XX8Pm3SOzTXaGA7tTH3VPpF49y8dGPqe7by/q2gTYkuHBdOkV5fMnHikhWk9Jb+i9Lb2E+mNh7uo+UYf+U8mPMqGy7swGiunze+H1vDOeg+xm/RDDoFrjnX7EKymtq86Ipv3UuW+2Srhm5j817m93E6HlAnzYI0Hpkqsqvt72OloXPQfJnxL8uDc31r7D1z0MV+BcTjl8Sxyb4ry0JjYAGiaC8wpyyPzW3K78fkacq7dtu9DfzYoBVlPEbXckYyZwbCCAAJ8IPhJHrAQbNJcXQpd2g4xZmnZVKuHB5RIo6AaFSa0suZFtni2EDJU+BBtEDUE3LIATQm4AWwAvILNVdOE4qBIU0xDIEf5gSs4YikR1tBNGvAj4jESSNOz3KH2jMqpPlFBD5q3/QX8TvRANEXzVSlsqcOzJjhXsMmpbKXZTM/orGV9GvjR/9IHTdfKH04sgwAkQ4KOdLa0Fp2AjpD0eO0lpq5DN0zB/gxxFtpl+q+cYw9y2jLs6TyzI+xd4hIoWfUGsc4bCaMWDTWM6YvTTV3PNchRxwsMssYjHRHQEfU5IvEAQIZAZFqzBgXbaRThpz+ABvojijXij4ZQEsRqSlXvM+7yHjtUbmp4wDAGJMD8u0b6bGZ5g8cAnxKhY6mXuSHfIhyDl34hp6jV+nePiewBH7EaTfkGLAdhmxfmneqp0X+V9VH6wI/0tT1nJ/Gxlwz7yl81e5tFNg0CtAzkVGQlwD7ud8PHWO6afNp41kPBcK26+unQk/aoznWtcfTr2eUe/db+Qj25b5MagERwYl1Z1nv3Suw3tk38GO99J30dsaj6KX0aFE1aZ3S4aTScXY4DZocASKAD5x/zpd0v+hdESdAeE6E0v2M7qjjjI1Z2pTNWX0kFFNTHhkfhJoDJVNCWptIRpzGEim8nCpZG0AMEWb3ihYDUTgJUnFLF4eDUpdmyMmF1kO4/duGEClixnDf+963ywxBB827IuVYJoe0OJFVjh3HX1olZzCtTfU+YzNO0flIRQcQRAp8mpLr/uhfEml+0ol9YyhFmANqjObhHYAGY5eWxxFTMmQ+sgWMM2hcSukL2nHczJNza27WWFkUJ0+EUaqxlDygBvrbMJ04E/WjMhOM5dBDD+3WcNmjgGM8xi4LhUMoLU9aLR5Raxv0mUJPUfU+3op08CHhKfGlxlRR5zpG96F3kK1oXCdFPVK6rYk6f/NNL+CizCoygg/Qx/fxOv4pzXVZOfJt4BfZl2It7VcaOaBFBhejCehHvpTC+T5e5vzjxbEr0qTpHieU0A34jA5aJm0S35LxFAQYG8MUObDukQYPKFFCF+myDBhrgl7kW0ooeaEXxnoUARHQWP1zXHrJeJZMorW0ZamnUeoQ4Gs0PkX79Khf7ynpaRkq+M77ltVHZDDnQfsBfRS6p6RbY+yltaGPc34CJkeK9diY44Stvv1pu097qeXHdl+jQIkCoTcFkWR3RTYCeY8+LXRqu/ZuCsSph8rKBTejTFMAU+a2vUzQcujZwQHUAAAgAElEQVTUl72bguufPTvXoQ72f4GX2J9kk/s5e7uBU+tfh3V9oYEf66LsEu8FcETKPYc+TTtMI3nKSyKlr2S8u78v/daw8pTeGqOTQZ2m/UbauHTDND147F2UvrF5zhy8py8NuIZ8NfPIUyIBIDI+lnHgasa0jntqUqJlhOj9kDtZ6xjP3O/MeWvK+1d5Nr4z5R3Ky4BAym4CcIxGusrAlKHg59I1lxylwIBsLJf0/JL8+a4raqxraIzvAESyPhzZyOkfk+8hp9m7vGdZ2auRg6F5AUHoHLpnDPTwHuuqh4gxA1RSR0b2j1KYsRIzwKjMl2X0dM0abdc9y/BTOtah/Wm75tS+2ygwBwXwtuPs9WoRcPB/YJ8AVJo+P8e32jt2LgXYwoBxp5PJ1MQrbFM9ZvLSyp07y509crYVu07PJ3s4m0BwMS913tmz3DtH38CPHbLupdNedsjw2zDXSAG8ARATbWpI9BoJvVjsKZfKSzeUnHCUNaIdynxa7+ja2+ekQJzeIfITR2LH+5XQ6AEi7TWtNZ/z++1djQKNAo0CjQKNAo0CjQKNAvNSoIEf89JzLW8TrdSwUP8GpRN6ESjvmKuHw1oG3V66ZRRQbiRFT+OsZaPqWzbYHf4h6ctKdaRB6n0hGqAUSFmE7ADRvWWzI3Y4aXbl8JXK6C+kfM6ai/zI/NGUDh+I6LarUaBRoFGgUaBRoFGgUaBRYGdQoIEfO2CdIl1b2rer9izwHTC1NsQVKaDZIkcM8KF/RLvWTwHpqvpGaP6oFMzRdI5PbsDT+mm/HV+gf51G9f3vf787MWDVEqDtmEP7ZqNAo0CjQKNAo0CjQKNAo8Bi0cCPxgWNAo0CjQKNAo0CjQKNAo0CjQKNAo0CjQKNAo0Cu5oCDfzY1cvbJtco0CjQKNAo0CjQKNAo0CjQKNAo0CjQKNAo0CjQwI/GA40CjQKNAo0CjQKNAo0CIxRwyo1TGVY9NnwTCK2c6xOf+ER33L35OP7Y0fW1l/43jrD+6le/2vU++uM//uNJp0nVfmdT7kMvzcWdmLVJfZ2Uvr7hDW/ojtx2vPp2XXrTGYseWE61cRz8VsqJtXHVnOS1HTRaVd6M+Zvf/ObiS1/6UncC24Mf/ODF2NHkU+fp9Jkzzzyze/9d7nKXxe1vf/upr9hz/1Rdud38MzTRqXNZmmi/edAJceecc04nT7lu3VQ9tOqct/r5Bn5sNcXb9y5HAZuW5q1buVG2ZWgUaBRoFNhNFGAUcUhb75/VVlVvLUei507uN77xjcVDH/rQxaGHHto1wd3pdH7/+9/fHePoNKOnPOUp3dHNr3/967ujoPNLnyMOgDnH6UZx9LSTjz73uc8t3vve9y6ufvWrr0b8DX2aM6LhPJDh5JNP7o663IQrxvXWt7518bGPfexyp1Jt5RjpHw3BX/KSl3T23N/+7d/ODkT08aE5/vjHP14cffTR3XTf9a53La573etu5dSrvrWqvPkIGQQ2PvKRj1x86EMfmv10P7b4+eefv3jc4x63cJz7ox71qKq55Tctoyvxz09+8pPFK17xioV/j/HP2DHyfQNf5pll5rIU0ZKH8Lljdt/5znd2RyGHbt1UPbTqfLfj+QZ+bAfVN/SbYcz8/Oc/X/ziF79Y3OIWt9iSE2UuvvjixZve9KbuFJuxY0JDKVCO6eV8dMZq7cVJOPvsszsk/a53vWvXxHCTojm183Dfds3FRmkz1gjyRje60eIa17jGlGG3exsFqikQTZ8dL+viqLXrshSgB9785jcvDj744MWd73znLSPPdu0b65ogBw4dn//851/GeWOYc4BvectbLh772Mduyd64rjmKsj7taU/rnKc//dM/7fQ4h7UUNf/lL3+5eM1rXrN4xjOecTmAg2H+7ne/e1eDH9ZBlgzgw/HWN77xjde1NJPeG06/aD2nkcO63XaMcbDpxpzXSRP9zc0lPmSLAO5cz33uc2cHXZYZa/rMnPLmZL+HPexhnc1Mfue+6Dmgh9PrlgU/VtGVtfzzhS98YfGDH/xg0hiXeWaVuay6Nn26dRP10Krz3I7nG/ixHVTf0G8ynqHKIjlXvOIV17J5labuuyeddNLila985eDGBfm84IILFuedd1630R9xxBGLRz/60YvrXe96vQ7RP/zDP3SbxHve857ueGCXjZJhe/Ob37xDmN/xjncsoPI3uclNJq9M3/snv2SFB+acy9RhSJF00ox1WEcUYup4ptz/ta99rUvT5gCIem7FtR3fnHte2zUHxqNjZxm4DD4OyKZfokyc5S9/+cudjtl3333XPuSf/exnixe96EXd6U+rpET/1V/9VefocfIBTd/73vcuo29/9atfLU499dROF5vbJZdcsi37xjoI+vWvf72b06tf/eqNc6Lmmu9UB+dHP/pRJ3MAkDy7Y28BP+ai/Zzv+cxnPtOlxgvkuIBQ2x2EqHVel6HDEB8u876temZOedsJ4McqdK3lH36KgOcUgGaZZ1aZy6rPNt26KgXLzzfwY3203bFvrlU+c04QCPHSl760qzl+wAMeMPrq2ADUlQ45Qn0oqVo6Tu+JJ564uOY1r9mlTB5wwAF70nn7Ps4gPuOMMzrQJL22G4VdZi6jxO25oTT/dW/Ey4y15pnvfve7XaTsQQ960OL+979/9whg7W/+5m+6WuWb3vSmNa+ZdE/fNye9YANu3s45APqe85zndPXkOwH8wE+caLLzl3/5l1tWEvCpT31q8elPf7oDkmXELXMBP6T2H3LIId3jffoWWE6GRAjJy3bsG8vMbegZ5S50vLVbR+S69G2ZF66+7EW/c6T2la985S7LT3ZGTXQ/sqWudKUrXe4Y7inOmPcAHT/72c/2ZndMNdCBguh8latcZXDPTWnlGQCoucg0cqz4skeLD9HaN4NuSnxqS3GH5hTvU04ku8ZV+94hXsWjwKj73e9+CzLPflpHSc4QH/WNbw49QNcDWFMeGePDIVp5nzUiQzWys4xe2Sp5m2pzTZW3KbphGTrlz+RrXcM/MrYB8zLRasGPZZ6pmd+YPql5R+meqbq19ltTeaL2vTvpvgZ+7KTV2qKx1iifdQxFBOPtb3/74u/+7u9G66lrwY++cfoO8OMDH/hAtZP70Y9+dKH2b9OcrmXmsszaleY/dSNe5ttb9YyouZTZF7zgBdV8sVVja9/5fxlbOwn82K4106yOflN7f+CBB04eBjpzqp761Kd24LCrpG/f9ra3dRl1Sm22a9+YPMHCA//+7//eAUZf/OIXOydJbw/OKjAUCPTyl7988ZGPfGRxz3veswNGlMfIDgGK/+Ef/uHiHve4x+KnP/1p57DJJKRH3HPRRRd10Xg/018jbSIok0r/kIc85CEdsPHhD3+4WzdZO//5n//ZAfRS3L1TQ0v1+OrAh3prWD/3ch41MdXXQynrs5/97MXVrna1LlvH+GXtAa2ULN7xjnfc0zMhJY/AgDkC07zvbne7W+e4p/cz0I2TIyJD6PrXv34310c84hFdICOcTbQBovz+7//+4ja3uc0C79z73vdePPCBDyw6pEAS9JGledvb3nYh0+Gv//qvFzIulUAA6YAyaA3ow4vmZf3ocvONa4jW7gm6mbO1/OEPf9hlNJEDTSbjW/gjyg2G5gScsFZAGjxj7fCXMqNah22It2VBsJXYJGwTdHzCE57QAa0Bsgw9b01jTtYQ/3vPrW51qy57DOCGj8xRgMCaKvd54hOfuAd4UnYgYIBf/QH0XnjhhXsyh1MZUVrsO+gRshQ/C372PvxmHWXiCu64x9obax8fkg90ADTjvbT3jPfRZYcffvjiBje4QXfPne50p07ejMP6+IOH2DhkTqab8gjg1/Oe97xRW3Sr5S10sYxb8lYa7zLyhl8C/Nh///27Brp0u3XlMIcOGeIde481THUlwFbJOjrL8D7yyCO7xqr49LDDDuvkGoiHz+wjdCbwXfl96NPQnex2foJspzvc4Q6d/rJWyuatf9819Iz7AYcf//jHO9mURf7tb3978Z3vfGfxute9rpOBfC6eoU/e8pa3dI1nzQPf0Xl4Tb8O/Co4akx0o3eWdGMt+JHSPfTQFB5elifm2mM36T0N/Nik1fjNWCLKQTmLBBEaUQ+GLAPE5ec2f1eKZnPgbD6io4yMiI5EXbb7RU+8h7GlvCWv8w0jlqFiLPHMspGWILExqNlnXNzwhjfsFGs0T3OPzZzyedWrXtXVVQ9dNeBH2h/EnCPaUgIMzJXCc+2333577ocYU+iUWgp+9L0/XztKMKVf+vu+KARlb7017LrOda4zGhkrzUUUgvHG6GVEpBFFSHWsvbHhhb7oYNC/NH+/T8GPgw46qOPJvv4raEXxyhxgQDFKxyIwyzyT80xKB5tk0JzBko4VPRjUjPgSKBZroy+NtSnJFqPRu3PZyr8ZYy2NscT/eEhNtfEopaAbGHbWMeYkyujnrr4I6xhta+nWNwcOVapT8BueNg7jQrdwqvvmODS/AD9e+MIXDs5viP+nqPxcb5bWtu+d+bPmnfIA/rCGpTXqe6d50VH0CuMUTfOL00VP4Qn6dOqF/p///Oc7JyHWsaRvlSJxXDg+tftGujY5r0wd69z3B8DmvX2ZH30Aj5/RHYxQTnPQX6klR51B7LKvcYA1p7Ru9KqSO45g9GgBCAArOHPeq7FhONr2TY4to7oEfkQZJANeBgujnKz7JmOdI8hRmBrdNRZ7TV9TUz8zD/TSKJFel14OyInmk5FRwyaJcXG0H//4x3fgBue276KLv/Wtb+3Zd6PhH+cJXdgMgASZmzE3/IVO6GscdM0Qrd1j/2PvsJ3e+MY3dvvEaaed1q0dB4eDnQP9Y3MyDjxx3HHH7ZEj60sHzgF+cIQ4iWjI7vM3nT+l4WfQDzhn/sAB1zHHHNOtC+c65AD/PeYxj+nAIKAWoECTUaV9wD8XvgLA2CPjOfznHroi5Z+cp/77v/+701f3uc99unfQtfQYxzjKksf4MO09Y3yAmlS+6E1OMjm1tng11hUPWitrz9l/+MMf3vHCUHPb7ZC3mvGO8WZJ3mIN8SfQw7rZt0KHfPKTn9wjUyXeAVKwAXNdqbT9yU9+cgdcsO9TGgOa4xStkj7Ff9FoOmgAnKqVpaFnQmfTWWQUn4T+to/mc6ELAa7ujSxhNhn+NSYn5bhqdOPQHtaX+dEXcFw3T8y9z27C+xr4sQmrkIxB+iLlcOyxx3bIJmG0kXPKoKJ+pr+CJp0cHxuzzQ56evzxx3dGESRS93WC+drXvrYzTPVncB8jTZ8MmzknlCFF8dhsIkWaoDvCTgmKb9oAGQj+UATLXL5PKdrYGC4QYEfs2ZjCwA7DE8hgfENXDfghAmrMIhOUNmOJEYQ2NmZ0BXKIMvgZGlP2nEjjYgCgHZoHIMMYZbyIXDE00vfbUDgNjAiKPKWfviMUow0DTRmjHNWoK4+GXZQw4wIq7g/jueQo9s3FuPRDsc7oDWR43/ve1znijCPfEeFAE/MWVRHlwD8MjRSMQn80LM0fv8Q6iGx5F4cJTxkHwIhxAfQQzRRRUmbCQPFe0aXSiQmlZ2w4IlToiZ8ZJwwccmA98TEDTTTk3HPP7daTYW4jZ0hz7GzAkSYsqmscoqG65aOV9wAPgSX4nSGBXv4d8sCoFQXBH472I7N6IDgNwrrjKw66NRfRAK7gQRGGtFSrNEYGWl/0Dr3JNRDgqle9ardBewea6y1hnAwV+oHxRsZENMi09XGNrUct3QIIdD/5IC9AO3NEJ5HID37wg52c6K8CiENbhkHJYCnNj1HqMm+AAf5igJPbs846q+ODOOaRkd3H/0cddVTH+2ghcm3dGcgiaGSBzDO4rZtv+L93jq1tSU8B+hhrItF4j0PKsRX9xZ9Dc+h7JwCJPmdc0ZnGpyk1fs6BaUaTaHXp9I6pOrxG39bsGyVeoRfGwNCpY17m/mXBDzqU7ghdjRbW3TpY9zCEwzkju3QT3Zo+xyHgUOJfso0fyYx3+HcOSuVzZJTb/8l8mmESjgb+sQfPDX7QO2Q9dIx5+1YAyRxYa0xHBtATTSDJAbkugR/2an/oVXxOp13rWtfq9HFpHjIG6F1joAeHaE2f0rX0FT0Wuon8oiM9w1bKnY6xOYlKW0vRY/sjm4C+se/bC1e57GPGyh4J5wuN9Pqxt3Hua66gH5ssXYM44YINEaeohIPIPvJte461yPuMlADCHDzLgQy6kl0UPGMfYwMBeKwhW6EW/GD3GKO9wPjSI4DZbLIP2A8i8bGuaBdzrXWut0PeasY7xpsleUvBj7zhKbvLHsoGIyMl3gm+y/kg1wnxfN7Dy3N9+jTln9r1SWVg7BnfpScDnE6fTecSdgidke6vIR/0hmwRIJo5j+nGITmdCn4M8fAqPFGjS3baPQ382KAVi87dnDfKRcqgzY1DF2AA4ZSyR3nZEBj/nAmGI2XFICCQNg732AQILkEN5UUY73Wve3UzB2xAwDnGvuM97pfmFZtQ3zimkA2KKu2LYRRRHxsnRyA2IO+LCAGnmgMydNUY457vQ0nzbAn3oDe6BMpP6dh4bcg2e7/va7TY9/4S/TjEEQ2h3J/5zGfuoXGkDkfUJoxwBp+1KV35XJy8Yh2BKlGvz5FDfynGeCaMTpFpgBmeEvnhSPVdpU0qpS/+jLU1B4Ywo8MGICIneheoPeADj+PPvqhK1DIPPRORDc62zZgDAQwEnOFhKDx5QDtrZw2lQZuLjWmfffa5XAlFvjkHT4rC2tDMIwBCQAbAJSKL1gHww2HxveBlshMbZF62MTZGtMsv/MMJ4gCbZ3oyBVCOkc9JBg6JLhuHZzgd1kPGytB6kNEpdJMWDnwCdgSfogXHHN04bkCicMTGuq0PzS+MDnoS7TlAdBod6XQO3xjjfw5Y8ClgEdgH/LCukS7OGSILIT81a1srn8EDQ3MovYs+RmvOjbkal/+LiuaZcuhsnXPDf4re7jMch3osje0bQ7wCeN6E4ymXBT/GHDu0TA1ZfEfOgKIcCvrIJYJvTwcWk3N7BAeTgwu0IEtDjXPJD2A2z17L98u5wY8U6Ii5pj+z39OVgH1y65IZIXUbMG1/6rvoNw44AJItY78AqgNQ6L/SPMJmIcf2B7ppiNb0CIA2LWnJx5Pv9WNzkgVDx9hjXeyH0JWrZtEKJqEDmQmQHO/Yl57+9KfvsfnG5L1EP/zDVshPthEUE2ATUDA/Gbx5htQy4IfgDHuA/h46MrkW/EBfdpCx5uPz/nSt+5ziMUc56Lod8lYz3jHeLMmbeZV4In4uywpfsyOHToXJ+YDz7buxX+Fheze7DGAbV98a5z+rXZ++PayULdLHt+mY4gQj+5hxAzTzMvh8D+yzKft+VpLTqeBHOrecRqvwxJge2Ym/b+DHBq0ap8WGYxNIkVUGe6Qv9znbMQWGm4vzKMoK+Q7nR6Sw79lAK0UkAvEkwP7PgZIOOtVQykkKfZcWCVAZi0j4tmust8YQ+MGoYuiIFNSAH4wyc+X0xBF2DE7ZNxS1qMFU8KOPfuk6pqCFqB5DxoZt/pxYl2i3dRyK3ubgh7kAH4ABaZZOimqLQE3pnVADfjB0Y21ThW0d0E6kHSrtAkRYX1kTfSBXpFOOPSPzhQHGeAYAAgUjesx48w2ZU30lVH39I/o2pRgL5z6NlgRfcfL9zjpowJV+L99M82+OjbFPNTEgbLy+CcySbSSVPObdt4EHYCoC6f6h9cD/U+gm9ZpsM7oBdS5AEX0F7NIPARBmzBwWpVF9oE7MdWh+Qb8U0M3lu4b/fQMwIPpH1vAQPgVc0Xei7ox7/3bVrG1pG8nls2YOpXcBKxmcdDnwT2YHnpSqnh956Lt4YciRmLL11YDNY/vGEK8EeDVlTOu4Nwc/gGL0FefMtYxjFyUqfeAH2R1qrBqlmJxO+5PxDJU1MHDplXWCH+QPnaLxao2BXxpXzRpGuSw9RmbpFPsbIGQM/FAaRp9xhIdonTvEfePqAz/6aJ0+G+WFkVkIjKR7hgIaNTSRweZKncYIauhzkWYcDb1vDPwogUHx3HaCH318GJlVAS72rfmc4Md2yFst+DHGmyW+GAM/BPHYpPagKeAHnQHoYE/bX+kztjpwM80AXgb8iPL8oUbCOd3yZ2rBDyAIP01G2E4DP5bliRqdtNPuaeDHBq0YRQBRpSREcEXvOFeinHFsIQGG7EvzjhRTU7DJSnvnMDOERegY8RRZGFcl4ITQq29lUHB+ciWwKvgB9OCYDkVVYhnmAD+kvJorh6sG/PBN6cQnnHDCZdIjbaAcIJkTU8GP9Jz7PvqlTpGsi6ixDIAg6AEQGepQnjtXpciInys1ssYyAjhNpSZ3uUjUgB/pmfOpkS/LQ1YIcCc11HyjrzeIn8ea1TxzyimndNEE0c6os/QOBqa5lvp31IIfpQhD/Ny3GbJ9vVfGwI+xMfapJnLOEZKObT2jCa/1DPAs5b2UnuTBhj20HpzQKXSLtM4UOIxxkx3gKt3iTxzHKPMmUt/zOQ7NTyQ8B+1y+a7hf84UeeMQyYQRgZIZIxrIWAaqOT47rpq1nQp+pCfWDAHa6Xs5N3Q6Rwq4RH7wnp9tCvgxpPfGeGWOEzBW3c5z8EO/Go5mBB/mAj9KZS/Gr/cBXpcNo6Qpji7VLwvPAozz9Y55B3jYV/ZiD5bdlAZW8tT2Ev1SuQJ6AGDIiH/XgB99Kde+hd4AZg5V3wXsUJoQ8w0biZ7geJRskwB8ZX3IMuwrewlay5ygA6JMJi3JS8eXy+nYnKyXTIZ4nzGjFTtolZOEALWcbvRXmplewF88Y/3jFLNlwI++shfvQX/ZwvQXPpRtEkGysEPR2tzTOdY4tKUsCvJgjcjBGB/mZWXK7PrKXujMsA1qwIQSDbdD3mrGO8abJXkzz5JMRea4klz7zphfkOtKz59++umLJz3pSV2woWTb1vBKTgO+Eh4p6cXUDorsiPyZWvCD/cAHA4j3lb0oO49SsBrdOCSfc2Z+rMITq+6rm/h8Az82aFUgkaKzohXQexuM6Eba3IzQS4WVUp4exxmblXrycDJDmNW223hFsDg+qaPqm5BX30szP8ac9ylki/rbaAgXz+bIa5QKhHM+9I2hSCSFQbH2NSnzztyZKaWhoZf35OCH+0U8KNo+x6UGPErHwLiLrILUYECPNMLWR498LpxQG3s0CEsNEjxijSPzQ5+PmmZROfgxNv9UYZsDAxvQkqLkNpA0oprODWBS8wyjCE/hF44CgzxAQl229aDIMz9iTfsc6ZQPGFqAAA6xzdopB2mWShgC5C0yP/IThMbAj7Ex9qVGm69yDD0jons6gNS6amzbt4GH/AH3rMMQbZV6TaEb/lNCFz11UtmOpmFSvUV2GDzAWY14S9lMQ/OjD8fAjxr+1/yXgS5DhRFofRnCjHrOhPr39JSUTQA/otGj/jLmKHoWusdeoNcE4DrKshh2APK++uUpujvurc38GNo3hnjFdzYB/DAOjiUAzD5pPsqM7LmuucAPe3pkrqUNIzmX1lNWl3IJ2YLRTFKvCCVbABA9avqutBzQvl5qVhg6HSAafQ6G+IJ80B90pBIdTjY9IXOqxsCPcQXoE7pNNpA9ruSoe7cmpNF40RjpebqFAxLzUHIY8w2ARINF49R8c4jW7CX3oK33RsNT30rHl+/1Y3OyxoDe9H3kEhCMj/SyoBv1GjGXmhNajAmw473KdPOeWQH60MlpmWZpbaM8KEqt4744VjZtABvflslr3DLP7Hl0TDTQDIAuz7iwDo7hjUy0aNCKp+NnsmWj5DJKsEMerBGba4wP04an0eRWCZn92xUl2E4PEmhC8xowoUS/7ZC3mvGO8eYQMNYnU9HwFO+GTJV4J2iV60q8KRtdT7AofesLgNWAH/gHrwAsAdOyNtk/aZ+jfM2GngnfIwftSnMRLFUuKzDNFnPZK8gRYEhmiKtGNw7p3TnBj1V4YhmbYdOfaeDHBq0QI4BAUUxqVfuQUU6XjVJKeZr5YVOgWKLpWKRAQidlgahTs0EBBBh30fPDBkGJMGRCYGucd46bzSyvCe0jZ3TEpuiM0d+MeUaBUolwNGyEUOU48mpoaUrGOAVkQ4bulsCJ3JmJLuMiY8AAJQQ2SY6aGmXOUhyjZb4RuUb/OcAPIFafMrVZaJonu6BkGPX1/KCAAV5hNOdKOegM/KgxfON+IE3N/FOFLTVV9A5/2jRF2l0cCptsnISQrrWNaOwZ/C1LCjgB8PBvfRSi47+N2aYoG4TjYk3xod9zdhnhuSOd9mFh1ONvz+JTEaQwYvs6n9c4yHm2ydgY+3ogkE00DOMQDfEHACTADzwZPT/CETB+9AfqDNFWM+QpdOsz/nwTiKv/ir/xTJQeoZPMkhL4MTS/GvBDpHWM//FaREH0UBANBwzSf+p46ccAEdxbs7YlXVUqe5ma+RGGGx1uvPg5ykjIEoeErgqgnIPodA9yAVTAJxxI66A8q9bRinnNAX4M8QonPwXzt3NbjuxK5VCAOsfF6rMBmAOm2i/oTQAFsFD2GeAMkKDhMafQfX0/A0R6L15jqFsjTiy5szb6YNHb0auCnqMjNcjUkNnFuB7qGaGhMbmTeWWfxx/Ggm/oDk6mUilyCOyzBxt3AMd9tDdne6A9lW60VkrYOB3GTJ7Mi5Nqv2GHxM9irjEue7+9FpDnYn+U5mMvkTnKeTVGcip6LKMD4BeOmn0GsAtIAPy7j05M+6OUaB29fWJPAdLaV+iSACic0uO9eo/InjMnPViG5iQTlz4DzJgjGUZ39hta4wX2hvUMR3yI7zlmgAa0TfVc7KkcUzxirwVQ0YPoZpx9F50RcxJks1eaV7zPfgXwkmlmjPYrvEPPAF3sg7L58Jo9iO6RcQIw8XPyQNeYK/5hk7Ft8Y1xskkFGPANm8197Fv7BRmwnnQc+5B80Hl9fEiO8Ai6oDla2x+9z/aD87wAACAASURBVJrba+gXABcZ1mDXN+l4NPMN64oG+u/QzbK90p+xoUvg7FbJm2zJKeOVtWZtpsgbPiFTACNlrN5BpmKPsTZkaoh3PJPrSrwoSAWg1KCc7LKxvYcdyi4DbtFJY/oUT7F18Dn+lelknfFgqYG+eeHXvmfihCTfdtFh+A9fleaCl2Te4pHIEjVnz6IXm3mKbszlU2A4eDrVo+7L9ZCf1fLwsjyxnfvxur7dwI91UXaJ9xJODhdFm14UN2Ukas0YAHzYQG0OoZSjMRgFQ9Ewugm1zUhPBE4cJRinvNjMGAyUI+OK0BLYUFo2apsXBRA1tjYNm4Nvij5ysAh4KQqVziE1EigWxoRIJUMi+hVIf6XANOssGcKhFGxyFA/FmXaPB8q4bIQMfGN0H2OL0+sCXjBObYBOujEfaa9xEgXFavNm3NqoXWjASLWxMu6ARQzj9P1+Z+P37iH62XSl2ccYGBzGYa04ppGNAfxgaFinkvHSNxcRbTRkqKIxWoTxKKsisiTC8E0NnhLb9s0/NQjRl5PAcPQ9qX9h/PgOfrHR+RlesNY2rfyY5fg+B7rvGUYpGqGdzZM8MHJsnjZmBjJ5saYMJWsqk8pGLt1YVF/Ux7sZoiLoZAFfky+AiI2NHDFa0dCc8JA5eT/6MlzDEGCQ2KhiPRmbmrWmfGA81jz/ZmmMpQgGY1pEk4zjTbTW28W40mbF1gIfGRuDUoZKGLUl2sZ6yAKbQjeZUXG0qhMOAC0MVnqHESrKg4+VkaG7f5fkuzQ/ci6qx0CxZvjNuppfyDcao735lvg/nCzySR+YM6OXY06nAl7T8qyateUIB21T+cHvqXziMTxYM4dcDu0NHAbZAOqmObbKnzh5spg4LmhN50UfJ2sQusSaMhrpGWtbm2VhDoBZwCI6W1POMp1EFgHDqYE4tm+UeMWesAmnvaT6x/7J0S/pqCW2+N5HrC1dJhsujhxPs/7wJh2UHtde8+04VrnvOPua5/N74uhmjnV6dPrUd00ZV2TqRb+bPFKcpt7TgdasVE4ZDlBO63z8U8YXz/Y9E5mt9J5x+XuohHUqHbfqfvMYomvwRcwPv9JJ+RHrfceGW9/g+ZhPnzykc53Kh2Pvm4uOy/DN0LenzrP0rlXGNbb2tbQzBoAloJENGKcKskXsh+y4ZZpee28fDw2Na5lnSu9LeTrn91rabMd9q/DEdox3Hd9s4Mc6qLrkOyGejG3NI6PZXjTiE12RYkXAlhXsNEtBJMkGlW88Sw69+rEQuj5DDnrJQaxJ16z+4MQbGfJ9G7fX2Ahs7OtUcnNteMYbc5lrjVedv41uqkOxzDP5kk+hQxhKnMPc6YmxrGr897Fk7RjTsh1gZS5HkbVFhxjv0FjHaFs7ptQBSA2RcOA4kNYdb4/Jztj8pojz2PjRz9jCECPbHKdVT2KYMsap99boB8AiEE/WR94TYOr31nX/nAbousbY3rv5FBjrO7D5M2gjbBTY/RRwmIPA5hve8IbLBT4EgPyO7bIp2X+7f0XaDBv4sUE8EOnWDNc0CiYDQJ2cXg6i0stetY31ln3/Ks8FMiwzZahp0SrfaM82Cux2Cgw17drtc2/z+38UEEUDgNSk0jeaNQrsZApEnwip57K4Nil7aCfTtY29UWBOCgi06Gcn4CBrOspTIrgrY1p26rqz7OacU3vXzqZAAz82aP2UrkhJVtetHIQiUBerAZqSilVSg5V1qJWVcq7URdp4ehTqdpNByQdwhsG+yZHX7aZT+36jQB8FGBFKwRgYASQqi0t7VzTK7X4K6AUARNfvYBWgfPdTqs1wp1MgSrJiHrLKohRrp8+tjb9RYLdRQNYikEOGt0xQQCWZFexUUh8ZmLtt3m0+m0mBBn5s2LrEufDq1pVfaAKkc/aqgECUm8R056oDnoN8+pNo7An4GGpYNMe32jsaBXYjBaIcwt8uhsRYiclupMPePCfgub5EGtYONa/cm2nU5t4o0CjQKNAo0CjQKLB3U6CBH3v3+rfZNwo0CjQKNAo0CjQKNAo0CjQKNAo0CjQKNArsego08GPXL3GbYKNAo0CjQKNAo0CjQKNAo0CjQKNAo0CjQKPA3k2BBn7s3evfZt8o0CjQKNAo0CjQKNAo0CjQKNAo0CjQKNAosOsp0MCPDVpifTmcQa9p3QEHHLDnuNu+IartP++88xb/9m//trj1rW+9OPTQQ1vDoA1ay904lCn8uRvnP8ec4ijdn/70p4tf/OIXi1vc4haL3/qt3yq+WiPTs88+e/HNb35zcde73nVxs5vdbCNPNIieIz//+c+r5jWVluj2wx/+cPHFL35x8bOf/azTd1vZJM0xz9aLbnZ87DWucY3LTSFo8F//9V/d7/7gD/5g6jQ36v6aOceA173+G0WYNphGgUaBRoFGgUaBRoEdS4EGfmzQ0jmR5cMf/vDi3e9+9+IDH/hAd+b11772ta6D+dOe9rTFU57ylG60//d//7c47rjjOifgkEMO6RrcOS3l9re//eTZ9L1/8kvaAxtJgbnXto8/N3LiGzwosmtdjj/++IWmw05nKR3vBmx6/vOfv7j5zW++cFTcO97xjsX73//+xU1ucpONmyGQ5qtf/eriH//xH0fnNXXwcUweYOXP//zPu8df/OIXL251q1stHv/4x0993VL3X3rppYtTTjml++6HPvSh3uO40eBLX/pS13RUB/u/+Iu/6L7liPI3velNi/e85z0dUL0JF2DjZS97WXdCEL7ad999LzesmjnHQ+tc/02g19gY/ud//mfxO7/zO92fvsvpBhp7O73t937v9xZ/9Ed/VLzX8+gpsEGm6IdNP8Vk3ePFi5/61KcWP/jBDxZ3uctdlrJ1xtZwK36PTgBcgasaPtiKMa36jTHeH3s/u+LMM89cWOMHP/jBe5o1A1TJzZWudKUusJfetywP7CQ+sv+75jj+VfDE3pTT2N7qO7/7u7+7kUGVMd7Z6t9P1eNzj29Onph7bDvtfQ382LAVYyABOgL8+O53v7t4xStesXjQgx60uP/979+N1ibwyEc+sjvS8OCDD158+9vf7iLCQ8dacroY5YwuoEpcfe/fMJJszHBKNJxjgKu8eyvXNufPOea+7Ds42oABjuZWXXN9813veldnjAyBH+ecc06nC0488cTFNa95zcWPf/zjLiNsE46EK9GBrrr44osH5zV1rdDhuc99bueky7pwqsmxxx67uN3tbrd4whOesOd1pTH96Ec/WpxwwgmLF77whSsZkr5L7770pS8t8hzj5DnPeU7n2AT48YlPfGJx8sknd/+/8Y1vPHX6a7mfzkDPr3/9693x6le/+tV7v9M35yFdtY71XwsBZnzpN77xjcVDH/rQLhvp7//+73tPLONkoOVLXvKSLtMrlXtZTRxIJ52FbEcmDZ7+3Oc+t3jve99bXKNVpwIIs6a1TtZ2jNcYv/Od73SBHn8e9ahHrTrtbXneugpasd2s+RgfbMsgJ3y0hvfHXkdnnnvuuYvHPvaxnU6K/fxtb3tbp9/f+ta3diC3+84///zF4x73uA6EXoYH1sVHU2VojCb2+qOPPrq7ja1w3eted+yRwd/jNaAb2gV4T+YB4G94wxu6/enud7/7St/IH56bJrMObsmXDenxJV95ucf69Kub5uaJuca7U9/TwI8NW7ka5/I//uM/Fg972MO6aGKt42fD5UC84AUvuAz4sWHT3+jhrJOGq7x7lWenEryGP6e+c5n7RdBkRRx11FHVMrDMd9Jn5vwmZ+ass84aBAk2hdY53YbosA7nFx28d8gBHBqTCLpsute85jXVDl4fr/zkJz/pDG4gRknv9oEfq/Lddj7fN+chfbOO9d/O+dd8G404Ebe85S07B26ojK2PPr/85S873nzGM55xOYADz+PddYIfX/jCF7qMilpncrvGG7z4J3/yJ9VjrVm/7bhnKh9sxxhrvjmF94fe12fTynp6/etf39mtt73tbbvH5+CBOd6Rz2WqDI3R1j5i7i7zrwUmp9J4ncD83DQZo9lW/n6d+1xJv66DJ7aSZpv2rQZ+bNiK5A4PhicMsjqkprlK4AfEUC8B2RwijFe72tW6VDaOgdRrEeTIKIlp5++PiJPfSzf81a9+1T0vRZ8Czn//27/925ehIGRUbb4UdRkmqdKGPstSucpVrrK4whWusPCsiPYcV+m76fykJEcaZaQnD403d3xLNHRfifY5vX7961936xn09OzQ+vi9MYp66Qez//77d/SLa8ra1tK5NBfPz+mQ66GAH0Q1rnOd61RnNKCp6IUIe16CMLbe//u//7u48MILO1nab7/9elPPvYOMobNxBd+Xvhl0HZsP/g9Z+uhHPzoZ/MAH+Ddk07/32WefPXrBz2MM1772tbuxh3yuKtcxxyHauyeMAoabyE+MdYqeyPk0BT/oNHKAFqETh8ak/wY+sZZ9WTZDvB6yFzT3TY7XFPAjerx4lj6ld9DFO9HEz/zbHPx7FTrVyvf/x96dwHtbjfvjv4/hxzE0HUI0kDljQqWiaJZCkbFCSVJJhTjGSpSpCJXIUEQKTaSSSOQU4ugU5WQs8+xwnPN7vdf/d+3/eu7u6TvtZ+/9rPv12q9nP999f+97rc+61rWu67Ou61ru69LjuZzV+9ynq4aMv/6LDiKr0m30f+21114hwq6bjGaRSWQKAVKPwJkP8kN0CX04lPxYXu2dhdM6ypyZ5r2jysE0370QnzV0Q28aMjCNZ9QxHHUOLY8xGIrxtNq2GDAZt6+zJD+69Ou47S3fuzkChfxYYFKRO5frrLNOde6556Ywa+kqDCQpL8LX7DQx6hVMlPvOqRZS63cpMnaL5PeJ9ECGnHnmmdUpp5ySQpyFZAsf5xzVny8n+aSTTqrOOuusFMortJyTKGT8iU98YnLct9hii+r6669PkSfCyaMGgdDFww8/vDrooIOSQ6vdUnV22mmn6rTTTktGrtxlxIh2yNusG1zaTGlK0RHyqM7JhRdemPq76667pv5Q4oceemi1xhprpM85q03v3W677arzzz8/PWuVVVZJuwcc35VWWinVXPCcpu/BD2kUl/DAq666qhFDRjvCqQl7bYRTG57Cd7Wx69nIgaOOOqo6+OCDkxP+hje8IY353nvvndrY9t362GqLwplHH310qjnB0N5xxx3TTsr++++fZMWz11tvvda+CMvO5RP+nHj4ItssCIpQGq/99tuv2nzzzZPcuC+/gsGG6z777JPyff0ceeSR1Y033lidfPLJSQaMPRkiowceeGC15ZZbVrvvvnsi9YSC++5xxx2XCkty9rVBXnjbeJ9zzjmJRNprr72qa665JrVX+sRGG22UmsfR42xccMEFKayWoyo8ebfddmt9p3d39Qe5Rz68S2ra9ttvn55/6qmnVuZ3W9qLHF199HdzxRy0o3z88cdXl19+ecKW869PCM211lor9Zs8mnPkDo4HHHBAyqGeZF7nYxftqmMfxT31U6QFvRHtMJZ+tM3Vpifq88698T59MSYIAk6z+QsDOrGtTfe4xz1SW6QiuMgT0pGO9Jyuees+smScYCgd4YQTTkh1P8jI0MiPXJ+RYzro4osvTrt65GsaOJlH1oQjjjgizR/ziNz599prr03/eg8chJXTobAjS+ZqEOKImq4+qynVpauC/OoafzpXOLu1i05WB4U8qGE1jd3NBbac36w5daOZziELF110UWN0xzTID/rJJgYCsJ4yZ+6IVhF1MoT8mHZ7EWEI6aa21cHrclqDzLNGtdVdmW/ZQHa7YtMqf/+ocuC70UcbR0PnSuBbJ1a7cA9y1ne8EyFbJ2X7sAzSN/ofpH/b94Y65qMQF0Hi1vs+yjP6+hlr1JA51CUPQ94z6T1DMY739MnbpHolZMR8HSrPfW0aF6NR2zIN8qMJvz792tW/NnkfF5Ol/r1CfiywEW6K/KjnkNeVGOOXM8uhi5xjRjdH0Xfl8jGiONFNkR/152vDJptskgxTBhHFgGRAoMT3IxfcO9xz0003VXvuuWdyeKIIoedwqI855pjkwHEioihrV0icsGrP2HTTTVP77fQiCp7whCekz/WXwYicYey0vVeky+qrr54cJM4BDLCqvs+Z5AQ3tdf3mnIsmzAcgn0bnjDUD8ZM2/jAW/84JbDzLP9X+FKYtWuUseWY6Lc8Ut83tiJajDfio0+O6vIZ/eeQc2pWXXXVRKTII5WWgmiqX9oL48hljVQBDprxjQUAUcH5VxuDU6feQhjvgalxzR1R7Wkab6QMUg55iBjkeCG+zBkkHgMJxkgi7RO1hHhCuJHxfffdN2EPp/o7u/qjzXBAAPkXgRHzSVRCV82PpigbZN5WW22VSA9OvIKVW2+9dXLMkZzGL2r/cLZ9jnjgDI8zr5vUYxsO4fyefvrpN9MTiEypel16om3e1dNeAj9YRl2NtjaFbGlbjnXfvDUnkQRkOmokXX311SnNynwZSn54b5PRyXiaNk6ISPoEyY1oMv5IhZhn6ntItUJcIU7r8uX/Q/rcpm+GjL8xQNQjc7WBDkRgmhtDDeBZLdmIHeSweakt2267bSL7kVV0kvmGKEbEIY0QZCKBYGost9lmm2VkTCoJQhL56Af+yPcodGwTAGFlTiMnbCpwBDbeeOO5fP/QLcgJhCaSk+5/xjOekcjrnKSv4wLbkFVzxe/596wtiHmkOALYhoj1VB+9p37JOZ9WexGPZBVBSTebZzYCbJS09anJaTUuIvKQu+wBNSGsReTY2k+2jB89YM03porKG2MkuhoINgqQ7MbaGCPs8+hKOJANsgsD+tXGjXlkbtv44NwbP6Q/QoneVbwT7sYQ7gjH6FvuPPXJAX2HdKXfbQCcffbZ6XfPyCNnbWpYy7yHrMFYHRonVOkrW6oLd/1nP6qjhaRF0iNO2/QdEpp9V5f9yy67rPrc5z6X7MKoDwSzLoKzriPhbRzYid4fxFxdBrzn2GOPTTrF+CqIDRPErr6y78wXGyPsJiRO/RmjjG29rt6QOWRc+uQhn2tkic2MqDYPI+WN3vGDKKXrEds2HWBk3tKp/nWZF+Sc7Nu0FI3NhmLTR10VesfmjuflNk181+aLTVfjTJ7oINhOqlfIs3dap2ws6YcUJz5GWyT40DlQ11l5H+FoDVenxjxn65mffW3p0+PwoBfPO++8tMHlPeQs5kZ8FlF9nud+xc9tHKtp5h5zzng0rQdspyaZ0F+6jbxbQ4y1OUGn8LfM+1HkZlZr60J8biE/FtiojEN+cOgtDowmO+QuE4FjwOiyiIziIGsDJpvyDAfbQktJhaNYX0DCKWNwc2JdFmikhQWVYhD9wRncbLPNqvXXX7/RMfY9io6hQSEzivSPklTs0ftFkFh0GBqMUM5g03sZPgiDJpa2q73xvSanvU4gDcG+Dc+8MGTb+ETFc8a4HTJEACMmLww2ythayDiijF3PYQRyOslNjGmXHDU55BYTxp0xQ7QxmhBWdvLrl7FTxNPiYFw4mS6GEYUdZJCFmuwgU5xoFIZLPK/PAW8qumlHy48FT/vIFsMBfowGubXaFzJeb3vTO/v6I9KJAcEAI/dxDdk5aMK66bOQQYaeMY0rDEqLsL+NM6+b1GMf9uPqibZ511TzA36uccmPrnnLUGY4G9s4lce7huycNdX8aCM/po0T59g8RCRwjI27yDwGL6eJEcTRDJ2eyxLHl+MwpM995EdXv+gGawB55Owy+DjAXU78fC7RQbzDCGGvXfSE9UvhRU4xJ5GhTo9aX131+QwDBQvdZ31y0a++I0otJ+J811g01fXwmYgl93PUtQeZaW3uK4ToOxzliM5EfHsGfR81FEI2OU5DIj+ir5O01zpGRo17EMLWEMQ3WyHaVh/3us0Rp94FSR7kGRJbnznNsOYoIjfYH5yMKBzImYsi8tYBTjuCvK2gdNQV0q6cZEYgIa3gZ32uE4jWImsZjJEmTfLShSvCnv1jPUXCc07hJuURgc8hR3BYa8isuR76zWfmm4st0YU7HG0GhE6NgpjI9a7acrnsszvZZSIqgzQ2tuaQtrYRnE06sonsqn/GqTdmfhT/j40xujDmmPG2gYGsimhXY5XXjomxNf/z9d9csYHTFJVYX2eb5lATodwkD006rinqK3AyR9hM2oaYsEmDBGJ/xbxACPrMPWxqOgN5nxMdddzdJ9qRfanvosSRN0hJMsyXmFSvIGREccbGQsgZvRryXMdjyBxoWydiLjienn2pby7rnTnf1ZYbbrhhkB6PDRnPy/V4XbeHXSsC2FqAtDPfrItxkl/fepDXgIoTAeuba9aqiPBm2w6Rm/lcZxfCuwr5sRBGIWvDOORHCDan0m5DfkVe/CgOcpODVTfu6ouQ59vlotDqJxrYVafgGGJ+7DS5sJW5Q5i3OxQ6xtwOvH4waBgdFg8KPSJaut7LKNF27w9j1nv62tsUOtuE4RDsh+DZNj6cEUac3QmLDxwYifluzChjq+/GiKJlPFPWgeW4fcmNQkYmhlp0SVP0TMgNQyWIuhh3hIi2hCOEEefMeaZ/cwepzwGvj7d3cEgsrtJNGIUYf7tW8GPwIvzsArZFYzS9s68/SDY7kvVokUnID3jYNYldkjYHJj5n5JOZIXI4JCS4D/uceBpVTzTNu1mQH12yzqDgZNRlYdrkx7RxiqgnxA0nx444R0m0DUMv0k1idzCXB7vkTfLf1Oc+8qOrX4xETrij2c0/jhHjD2k3amj9rJZu819kVZALcNNGkY+IWI4Vh9rOWhQ3zeczGUZ6iEBgqDK642qa933GrvUtHPdYu5qiOOt4KGYYaa1IgHACGN1BdMyC/OhrL0OfMym1Ntb/IJGRczmBm/eprkui7RwyO6NxRT+RzuZxnI6H+KEHg/ywmcKeMF7WU8SE6Meuiz4XGWNuudfaxwnlXIsm1HYyESS+Z8W8tBnE5rHGjSIHUVRUJOzOO+88R4A5oSMcrbpObop468OdA0X2/djAMh/JMN0QKYtN2NTJD6QC5xxONi+keyCF2GttxYDHIT8e97jHJSKQXcRJd8XpM/RdnJYS+CNmRLKQtTr54bvwIR/mmnmOpIMFu1o/2q62ORRjMEQemp7dRX6wnaJ/9fcHBvUTcZowrn8Wzr4oa9+P6Dz2ok0xdtskegWm5iTZyjcWzKuwa5pkbcgcaBuf0BtIvFy39LWF7kYATaLH67oduYuYyFNNpXzDHYFlbe5bD3Lyw7zn81lPI6oeDuE/WScQLTHOXXIzq/V0oT63kB8LbGTGIT+kGVhwKKdg7XUL00/hC7PNDVbGmF1WbLmrKe0lP27XPX3kh3YLKWVs5bsEdtrtstt9tHtvcofBgLXPjYR8KEIxuZ8TbYGLMM9wVH3e9V7PC/LD7zk2Q75XF40mDDkM+tWF/RCns+nZxoVxhsGPlJJQYggGzi+iCaMfxnDf2OpT7BDbURSCF4v7EDlq6ksYDtrrWaI57FQ1XW1pCJwif7MzZME1/mTU7iBjun6yUW7siSISrm5nR2hhPSpAO8LgJaPa6R1hXCDVvA/GMMh3fvJ2MeAi7SXeyaCO99WPLdQfYe4RejutyA/vy3cXom/CrjkCcUWaxmGHHTYX+THqvG4awz7su5zfcebdqORHLg90Xxg8xkd9CbukDKE2nUlfiZoYEgVRx2eUyI9p45TPQ8Y9HEQqIEI4vJyAfF5OI/Ij1zfmbt86IfqEYyFcO8KfYc0gjNpRy3tJzndSGZRCkRGnUgjIEhIkCONoa95vO5jwb6rpM4rT69lNRFMX+dQkj1LjpINoF6M736GeBflRJ2bq7YUnp5W+5li7kHQIYs4VsrbpqpMfnDA7+XViOe4L/NkA1n56kvOB8JdGYmfULjDSgs43tkEMtslgfR2h3+1kW0s5MKIspD/ltkbYT3ma26hyYK6wlziJojc5uP4f60A4vBxKkR/1CE/rXR/unC+kgUgW4fLICuuFdasrMivvi7Xf/LAOkS1klmgDmyGe2XaNSn6oe2YTzfzMowXIt37UjxVHuLINOPTW+ibyI6K+pP3YKLP5IoWpzZaJvrTNoSDdhshDEy5d5EfXHPY9mzv1eTGE/Ii1PVLe28bLOjeOXolUYnaryL+4zCvzkYy2HQffNwfa2tq2odPXFhFcUmMm0eM5kRG2CPujKcovX0u6Iuty8oNNY02tlzOIsY5akU0yOo7uX95r8zTfX8iPaaI5hWeNQ35EqJoJwKiwY+kS/mni2zUX1ikc0T0WKLsGmHnkyDTIjwhlRUhYQDG7DBpOqRxU/1qQ8pBru9dt5If21895t/BT6p5v1y2cZMZ903vtLjkdxS6cK4/86Gqv70XIZj6kTRjCFCvehf0Q8qPp2Zh9P3ZRou2RrmNsGXEMSIbP0LHVnwgzJCt2QhA4riFy1EZ+hOFg103YpDD6tivCHkX1RKFMDocUJoYvuYnwZ4aXhQLBo712MF15/QXGCgLDdzlgTeMNK+HnsdsYu0GcYXLJOOKUMfY4YnlYOFZdSgwHKGo+5O+0M8CoauoPp5MhqN35vHC/Bb8txUYfm7AmJxbUPPLDuCHD9CUPc9UPZGRe82Ma5Ecb9hb3Pud33HmX9zlCTPM53ScPUV/F/OHs2EUlp23zVq414ycf0yuvvHLuiHEORtM1LfJjHJy0J5wzv4tcUGzRmHPMOHr5vKzLV4Ro9/W5bS2hj/vG39+tT+aF+61P5i0CZKGQH0G8W1NEbdFNohejfg5cFZxui+iYhPzgIOYk8CTkh3GywWHtQPrS0XWnr24AxwlNXUVDc4N+nPZycMy7usHeZz7VnZhwdPvID2uCXX1yBk+1DMxftTo4B5wb84Od1HdFSi69yung6EfESDhTCJlJyY8cV/JkvYi0AJsedcfYRpeNEuMZYfScU1hHhOAQ3D2HriTz9KN0L2sNIqTtaiJy4sQ0az07DqkV9eianjMq+SFtV30DIpKy3wAAIABJREFUm2J2syMytE0m8nd2RTdqK8ffHBcBYle9y5bx3LY5FLv5Q+ShCZOFSn5Mole6MOmae3Ry3xxo+34f+dE0Pp5VJ1HzlK2h5OWk5EeTfs3Jj7Y5XciPPk1eVYX86Mdo3u7goAmL5OjZUTYpLUKMVmF3QvLs5rkHOy8EksOGEEBoUNyeYfdB6DNHlJFm0trNRHJwwuwG2sFW9Md38ucz8jh70QYhU/JA/Z/x5NnY9lgUg9mPwkgWXmFrFifOmNBQCx9j1y4PZ13khvf6vYlkCMBFKNhRQZB4DsNelAWjRb/jUnCo6b2iMRgoyAkXBl54bORpt32Pk9y009GEoSgXznob9hx6Oz5deCI4ghXOx0f7GVd2czjfxoaTjuyQK8jogquFYcjYctzDqPUcpFHdIerqi93DXD7tsOShdjCw28HYbgtvDZKFjDGuIvyanOuLEEAGjDQfzrvwS21E1MFjhx12SDsx8p1FhHgfGeRQGV9hik3jDSNED5mCFWfZzjsjlgx6pr4Ixcemm1PmDWIDscSAFLFUf6c5yCBu6g/5tnhFkTkOtVBdO5aKUjGWzXO7YkFYhkzXdYFdZzJCjhjyohYQQ+anS9voBA46h02ItZ0r88JxotLN+uSwbV7XHaEmHGBvrk2iJ5rmnXYbz+gzmeOkxxhHQdomeTA2LrJFjwhNt+uCODWeXbJOn0YhNN81hoxh7TEWZDWwjzET3p3rU++nZ8lv6GvjZrd42jhFG8I5ixO1zENtgkFep6AuXwgS5MOQPretJUPGn1FGRo2FtQym1gsyu1DqfsASZsZM+L81J46CFcXldzKRtzc3hq1vdGu9fkBboePcQKZzOF70kd/HJT+awtfztBfFIe2Ec3atibGTzLEhM301HmJncpz2NqVfwJzDrI3a1nTVnZiIdrDeNKW9cNgjdD9IQUSHdBc6HWFMR9pptgHQ5+RGm+K99LY2c76lowZpRk83pb2Q+0iD6nOeclzJYh4qrx0IbRtY/hUZqniie6QUuMhg/QSdPtzZBNaoGHv60ZpJbutkTj4+9ainiCoOZ1H0BJ0L7zZ7b1TyQ3vYA2wIhL+5aiOlKe1FW/XF2m+s6camyA/3RVSsDTDrHjnpsmWayI+YQ8bEeAyRh2mSH8ZRjQ76OCfpmwp213GPaBVkacydHD+bmuZKnhYzil4JTOppL95BZ/Fz2Ln1q54u0jQH9LWJtG0jP9rSXqItsZkzjh6P4qb1FJa2SA21QMgZQr1vPcjJj6ih1ZT2wv6gG8l6ify4+Qwr5EfjMrt4P4zjjpqOQxv1OKdxUYgjnOKIsUgd0Cah5AyuIUfb1VMh/J+DITS1qShZ/b1D2z/K97ow7MJ+SFvanh3He3Hwmo7N8+xRx9YzKX/Pa3I6xumLxZYBkhNTXf0e0q8+3EY9Pi4/xq9tdzPaRcbyGiS5k+v3+lj09UdbkVZRNFH0SdPz+/rc9fcYty5ZmeT5+XdHxb7+3lHm3dA2t7Wp6xi4LlnP/wZT+mu+j9McFaf67r3/k7Whp6kM6fOo+ibGT6Qhw9c8sJNtjVgoR5PmMhbGImKV4W3t4nCp9YGcqOu4ujMbUTV5FJkddaSZVL48RQ7ZK3IN0UHGOLQiNtpOARuS9tKU4x1OkbQUVxABCDmksl10u95IsJzUrs+9SdsbUU0isETpRa0XUVlkPYqQ1t9bd2Lqp4JFyoqoSEa/cYqNDvIqPQIBiDRAjER6E+LWDmr9JI82nRM1rpCa8ay4tymqEcmO7LN5hax1NZEfbbgaLw51RPvF+40xQsH3ODgiDG0SBMFQr6HVhzvdhpjNxwSGyM4gVZowqZMfNtzyKF+bTMhAz206Rcgzh5Ifccqg5yP/I9LO2mtOGUPEk35EFKTnG2uELyITkd1GfkRUrHkbNX761h7OcdscGioPTe8YN/IjimDCIlKCyL/naWdXwdMolmpTiJMdtVQCP5iT4bx2xKh6BSaiKm2kRSQ4GTNeNoya6quQsb45QGc2rXH1kylzrPvaQo7q0cBtejwIyUhpiWho61x8JnrYGNAFEf1Ij5nHoozo5D79mpMfTRGixroe9VvIj5vPsEJ+9Gm28veCQEGgEQHGqJ0XKQSMmqF50wXOgkBBoCCwkBEIBxPJEdFpdtkYuNJf4ihUZFtEvNi9E8XH0RXBpyaBdE/pFnYC7c4xpn0ugtIOKufc9zitdtwRHpxXUTGICBFi3itCjHHMkRYtE5/Vo+8CUwa1djK6OfycGjn1nAzRPaI+peHZaWRsi6TitLpHe7tqX0yjvRxQ2GiXHUrRCy6OQVPhW04DsgEBIELDd0TH2C1FHNl9FtnISePQyNV3skt+cdIcMckx0O/Y+bXL30a4tMko/DnbIg3z9KeoYyMSIWpFkA9jZzeeIxTyIsqgTw44m/rO2RRB65mibhFHIkIUKY32ixDlUIqk4gAbS86UlLI4FrkLd3IgOlDtKJFYoigU/uWoNh1B2iT73oPkEPFoHmif/oq2aTvGGClB/mCGlDKO5JP8G29RvyIxkYbal99nznB6FaD1fA6l9pMJ0aOcTM4vDDnW5KRJjvKNDHJCRoxvXw0Y8mHM2+ZQnzw0beIhq/XTPJe6ZE7olwhsBGHef+QEQjb/TBQ2/WXem0t0EuLA96NQL4xzPI0bXSKa0Xf137thRmZhItLJZs2keiUwiROsRIQjLI1xkJX1eTdkDjSdLliXLdHS+hmRtn1t8fdR9LgIOrqE/kaeKTYuEor+RqLonwgc5J1IV9FLxpSMi6axEdmkX5HRTTLheTGnbSSI2IEl3YIA1k/RqkPlZiFuRMzKTijkx6yQLc8tCCxxBIQSM5jtCgltldIRTP4S73rpXkGgILDEEeBAcq7DIEQocAyGOEQBTT2KjMMd0V+549MXNTYu1BHpFqe+eQ5nBsmSv3/U6KJptdd7tUeI+dDIpCYsmvpZv68p2tF4wGbUk4b6ZCHw0YYhUa51ealH7kWkledGRK02+HGvE2f8Hik4nudeabeOnUWU5CfZNOEeUVm+Jwokl5mh8hdF9iPVOm/v0GdM674hMtH0Lo6+3f1RCbGuOTSuPEyKRYwzmTHfjWtTVPioc2oaemVUTLrmgD5NcvW1ZVQ9ri0wp+vNq5iz0camvuTtH0e/TkuXToLjYvpuIT8W02iVthYEFhgCdhLtZmKgI89xgTWxNKcgUBAoCBQECgJLEoFIu5D2Uq/VgtyJo8676rgsSWAGdgohYLdcnTo2jBQEUQgKHperIFAQWJoIFPJjaY5r6VVBoCBQECgIFAQKAgWBgsASRiDSLqT7SHGJFBW7x2o3SJ+QYtSUurKEYRncNUVvpYpI25X+IupDWshCKsA8uDPlxoJAQWAQAoX8GARTuakgUBAoCBQECgIFgYJAQaAgsLAQQIA4qUONDnUGpGpJW1EnRETD0GKuC6tX89Ma6UJIIqfxOI1k6623LnjND/TlLQWB5YZAIT+WG/TlxQWBgkBBoCBQECgIFAQKAgWBgkBBoCBQECgIzAcChfyYD5Sn/A7hjFhqhZkw1Y9+9KMbj35tem0U0nHW+e9+97vqwQ9+cO855lNufnlcQaAgUBAoCBQECgIFgYJAQaAgUBAoCBQE5hWBQn7MK9yTvyzO4VbkyjF8L3zhC9MReo5CGnKpVv+Nb3wjHdmnwrrjpiapsj7kndO6R4Vpx6g5gstxZWuuuea0Ht36nOXxzll06j3veU/KaXV8HMKsXAWBgkBBoCBQECgIFAQKAgWBgkBBYEVCoJAfi2y05XU6G/5Nb3pTyuf8/ve/n86zb8rpRJS8+c1vTsWc7ne/+y3T0ze+8Y3VT37yk0VFfugP0uPb3/52OsM6Thfx//POO6865JBDpj6abe+c+otm/MDPfOYz1RlnnJHOF7/Xve4147eVxxcECgIFgYJAQaAgUBAoCBQECgIFgYWFQCE/FtZ49LbmP/7jP6qnP/3paRe/7+gy0SEve9nLqpe//OVLgvxoA+dTn/pU9d3vfjc59uUqCBQECgIFgYJAQaAgUBAoCBQECgIFgYJAHYFCfixAmVB9+sc//nGlLse9733vdPxWXEPJD+ktUh0++MEPVh//+MdbyY+3vvWtldQO1x3veMfqVre61TKI+NsPfvCD9Nm6666bqoj3XeN8p/5M9UhEtdzlLnepVl999fTeqFeSt/V73/te9eIXv7jafPPNG8kP33F02c9+9rMU8bDKKqvMHWH2l7/8pfrzn/+comakAHmna+WVV56rodL0zmhrUxu7sPnjH/+Y+uT5t73tbRPWolfivfD/61//Whk77WlKR8plQzRP/R59IiPecde73jX9XSX43//+95Xvekc+htEHZ9q7/xa3uEXqgnvhduONN1brrLNOksW11177ZvLRJwvl7wWBgkBBYCkicNVVV1Uf+tCHqlVXXbW6xz3ukSIy6+snfewaNbXUunbppZdWv/zlL6unPOUp1X3uc5+lCOGi69N3vvOd6ktf+lL1hz/8YUGOi3Z95StfqbTz7ne/e4r6HWKzjTIQ48r0KO9YSPeag5///OerH/3oR9VjH/vYQSnm7EZjwd4Km2q++jREL81XW0Z5j6h2sjsKzqM8fyncu6LNvVmOWSE/ZonuGM++7LLLEmnxile8olpttdWqU045JTnCz3/+81Oaype//OVU9+KlL31pKlb60Ic+NCnY/JKqQQGeeeaZ6ftSRCyE97znPZMD65L2omDqIx/5yOpJT3pSdf3116c6IH7cw2H+3Oc+l8gT7+OUO0P+oIMOSkenNV1d32G8nX766SnNZo011qhOPPHE9IgXvOAFaXFmOIposWggZCwc++yzT3Lape687nWvS4vIu971rurCCy9MhA7i4Ktf/Wp1+OGHVw95yEPSM5AKD3/4wxOhce2111ZHHHFEteeeeybjUX/088ADD0zv8f/DDjusesADHpC+s+OOO1Zf/OIXq0suuaQ69thjk1F73XXXLfNOhAMF1NZGZFX9gov26tOzn/3sRCQYEwvpJptskgxoY/6EJzwhYYCkkdakkC18IqXpiiuuSH01BsgKmBi7Jz/5yZUx/+hHP1pdcMEF1ate9aqEqWfstttuifgyrnB0pJuIoeiD78H5C1/4Qvo58sgjEzZvectbUj0ZMiOl6P3vf3/6iVSjMUS7fKUgUBAoCCwJBKwt++67b9KXn/zkJ9Na8rGPfSxtVsSFcH/uc5+b/kvH09lDL0S52lzWtE984hO9UZ5Dn1vumwwB48L+sI7HWjrZE6f7bZsWv/jFL6rXvOY1qZD9tGu6TSLT0+3p/D0tNvPYQ36e9axnzb3c39hQdXKTrcR2Y+ey3efrGqKX5qstXe9pwo1Nqv177bVX9ZKXvGQZnBdCm5d3G1bEuTdLzAv5MUt0R3z2D3/4w6QwOeyKmbrszFME2223XbXrrrumXf2haS+c4aOOOqo18gMZEVEhFkyGlvd7vvdQ8hzmxz/+8aktnsdBRkDc/va3v1nvhnzn4osvTs75CSecUK200kppcUBGIHCQBP5/1llnpb+L+EAGISVOOumkavvtt0/MsEiPaPevfvWr1E4OfZ72IuXHQgUzO2cuhoF33+lOd0rvpICRSJRKvO/qq69OOBx33HFzDH/+zvve9769bawDYwy15YADDph7pt0jDLe2e+fTnva0hPW2226bvo6kecYznpEWTmNifJA4yI5YTLULIYWgQnYdeuihaYyQHSJM9H333XdPRnpdbtzne2GUW3hggQy7853vnHY6jj766EQmiY5BhpDDQn6MOKnL7QWBgsCSQwCZTP9KP0VO05/Ws3/6p3+a62sQzD6Qfjpq9Mcoa/2SA3gBd2gxjMusarpNKtMLeFg7mxZ25nOe85xlnPLcjssfgLi0QWbeb7DBBvPW7SF6ad4a0/GiNtzacF4IbV7ebVhR596scC/kx6yQHeO5FBdnVLRGRGh4jIVMUU/EgFSEaZEfWFbGG+KhrnS0xd8w2FEg8/LLL69e/epX32yHK7o65DsICIuC3RMFW/fff/+U2uJCWFhcRHHos52L+jWU/Dj//PNT1MNnP/vZ9J64OP2IDRgjVzj8ImzifU2GTf5O3+lrY73NdgZEz5x22mmJWNlss82q9ddfPxnLrqZ3+g4yxxgZd1E6W221VdptQlC4RKUgVd7xjnfMRZbEeNbbkL8DvggkIdr6jeBwve1tb0tRKcgVO1sPetCDqp122inhJ3JmvsM3x5hC5SsFgYJAQWDmCMzKucwbvhic7JkDvQBfsBjGZT7kcwEOzcya1OaUs3mlpefRIDNrxIAHL5Zxb8OtkB8DBrncMhUECvkxFRin8xCKi6PNQc932H1+0UUXJYddFMG0yI/8tJe60vFOURrvfe97U/pHXBzgptog/j70OxzsvffeO/VRREFEkXDmkQMiPNqKlw4lP9qiXnwudQQRoYYJ8kNKULyvj/y49a1v3dvGJmnA2p599tnpR6qO6/jjj09ESJsxBU/3G3ffERmSk1HxHoQSEkTNjrYw1/wdTgeyWCM1RMDkF0IEKXPNNdckjMgA4uV5z3tewq0p4mc60l+eUhAoCBQEFg4CUhxcec2taN18OBmjOtnWgagzUK89Mi1UuzBpW/ekzOZ1tKIGldTMUaNh6u+wrorgrEfdjNpfzwjspH3Crw3DUcelqy1RU8y62labQx/rGPb1r00+p4l9XxuG/h32f/rTn1rtyqHP6ZLNUca36X1NTrm6PHvssce8pWgMkYNx9dJ86I7AtQu3UcmPUdsd99vwi83VfN7FfPT3UXXTkLk1qv4cKvvj3jdJf8d950L5XiE/FspIVFVybNV+yHOHTShRA04zmSTyQ6qHiAf1IkzqupKsK5028sAi3GYYDPmO/siRFtmgn9JVOOAUEWJHiocogzzywwT1XrVP+sgPbVCg0/2IlE9/+tPLFKgSWYN1ziM/RiE/EAx9bayLlLol0nakrTByFDQVZaGorSgYhZ7qhJbFWt0XqTHGXQEzKTH1PGP3+ZHjqzBXHvkBawum8UZmxDtEnSB9XDlZEvcLSYQ1Ysbl3dru3g033HABzZjSlIJAQaAgMF0EvvnNb6Y0SOmS1iVrihRERbXpcumA0j85bOoyWROsqxz8uOj4Y445Jh3NvtZaa81taJx88smVH5sZTikT2afmFJ1rbTj44IPnCOZwsqVqSoNsu4+OR6Rb8574xCem+iM2GKRZimoUBfnOd74zvcNmAwfAmifd0tpjndEW7dQen1l/pT/G1YWJVB9rhz6deuqp1dZbb53wgd2mm26a6lDtsMMO6Sc2cURlepf0APZN1KhyJLt2SLGUuul3dgL8pb9GWpF1UV+MiShZOKuftfPOOyf7JMf5Ix/5SCL74aAOljbEZ8ZQGq8oR+kJ2qqOCzus7TS9GBcpqN5lE0Ekq3ZYJ623UkptHBkT+EpLtYGhBoy+s3/UcrG27rLLLtW3vvWtSmStk/nWXHPNBLtU12gHLP1ex8F9sLAxwm7yI0r43//939MaHut7jA+7p449+ZFqrbaX6NItt9yy+vWvf53kGfbab91vkmn9h+nQcSNHbBTjpp3eYw5J+SarYZeE3LEJpfZK0ZZ+TZ5gJh0avsbNM42hsddG9iV7CBZd40u+Yi52yYi21O1jaddsOmOqBp7aaOavSGZtfuUrX5nmmzEjezfccMMgjL1ryFwie/nlnU16SX09fWyTQ5/PWnfk7ezCzVwPnOkKdr9C0qGncp0UOo/8wIKcilA3/5pISzoPDv62zTbbpPmm3l/UcPF3cqPmnyLB8CSf9JB3qa/Hl3A/TMmOgyD4Emo5tem10KFtMiqSfMj8YeNPup7ASpS4zWtkMV+Kr2QO0f/6kq9h011VF97TCvmxgMbEAqBGg9oNFiGX6AyfSUUYteYH5bvffvullAhM5hlnnJGUMwOij/xwyoeJbkGhvH2H4cdpVyDTpK1ffd+hCCgJiodSYfxQViIKFP90UWIWNcaDienSD8afRbtOfqhHoU8Up+iNiKaQSqP9FnJkRbTfe032vObHKOSHehp9bazjQqGLdNE+KScu/WCI5OQHJRg1P7Dj0msY1cbdIn7IIYckRcsYocQpbAuegqeID6ksiJLIMWWkUdjyTinrnGDJa68wql2UPSNORI4Fh1HqPZQ/vODPCGLokCX9iZSoBTSNSlMKAgWBgsBYCNDLHFAbEXR9rMHWEsRErFNDd1gRJx/+8IeXieYM55metp4yROleel6h7aixNeQ+utm6wCD3Lyc5amcxuCOyMpwK66A1wpr305/+dC5c38aIdcA6Yt1hf4QjOgQTJIY1jkNojcv7w7lFbnAUETmBbaSDWsPZAGqnwOtFL3pRctpFG2ovo5xjEvWpwm7gFAdBzzZhB1jvEQS+F7W0jGekJQSmxtJnbCMbAxH5GW1C4PSRH9bbsC2sxYqYawfMESCBAUdfvzlbCtSz5fSP85RvPqizxfbhMLNf/E3kp88U0o0ITLZRrPGwQKhYq8NmNNbaFc/Qlljvu7An097NSYRjpN6qiZbXeWuS6SHjxr6VTgsnzw/585mNKlfbbjsZQGhw3sxLbTVm7icvuSzoIwLQd2DaNb5DZKSJ/PBZXZZyhdMWwTAE4yFzqS1KqEkvtcmheW5uzFJ3NCnhIbg16SlyYu5E6jyfIOYPGeUn8U2QpPULWUau6duQMXLCLyJ7SFsEqrlFN9KdUr7pfURWzAV6yPfMc4QZopRcd+k1Ee1dMiqyfsj80adx1xOkYByEQEZc5g/cYGjdEOGY16waawFdRF8q5McCGyzKGAtv4eVYSj3YYost0u6AyY41Z2AgJRRFpRCawnJ1ywRlwFgEMXp2Riy+lIBJrMaGic+hxfpzxp16ovgm9tMOUJxKYvFlvCi8KnKg7bIYN30Hc0mx2O3QJoaaexkg2Gfvo7ww6O7hYDNiGHeUi6Kddk+QG9rOMGJ8YPe13c4HZY4siugW9VEYBZ5pd8Z9FD0jDbMb9VUoH3gqZsrYCHy1CRFQf2dXG5vSQiyElDbCiHKWOkSB+t1CHouB8XafHRCkhv7bfYxaG3aCKCw7THYbnP6y3nrrzRk9iCWKjExQ8HaSkF92AXO5UU2bQYoYofTDMLRIapPoEoYDsoMRaMeMLEWdEAaS51H+D3vYwxbYDCrNKQgUBAoCoyMQRZ8ZgkjpqIUUhi8j1lqArJgG+YFQjtNgmhyC+KzrPsSENaIe4RgOj4Ln0kjDGbPWW58ZufGZ9TwiLQOD2BAYionaWnlx9XohcuS9NRyZLgpFVILL2mJXNeqcMe6t5ewe6Zlh8MezrdGIEs4MUilPybVmWc+s6zZDujDNyQ9rph+1tLTPummtzuuu5dLUlvZik0bkTURnxn0c83ynPj7nVNmQiCvIAHYHrNhAngUfNlz8HbFhzQ6iRnthIbo3rlw+7aAPwd539MFYxI51Uyp2G/nRNW7sHLLKBnViYZw41xSB2jRz81ptMS7Rf3Zp3mayb16xsWz6dI3vEBmZNvnRh3E9grqtqH8TTk16qU0OZ6072jTwEPKjSU/FoQai4PlDNgFDf4aO5ksgJOrkEH3hXna1yA9/538gXukQf3PaIoKAbmRr2+TceOON52oG5rUXI0KiT6+Zl/yeLhnlm/TpvSDiu8iPrnWiSYa6DsQYffVcfN8o5McCHTO5YX//+98nzoMckofWB0G0Jc/bncV38mdGbp4aG23kTn5/5I02tZEBR8kJ95rmmfdD2xjpJIxpecWMkbyduTGFnOob98j9bKq9Ejl8CJMhedBxf44zLOPSXobqqPmPffJR/l4QKAgUBBYSAsh+mwGM43rNKYZvfjraNMiPcMBhMNQJq9/HsbOZEaefBZ5xH0daX5qM36bP6uTHUEykcIqq5DCI/IjviTpEzsTpYwh+Gyhx2Xm0yyrq0d+aDPL8s0g7tSlRr2/lPsR/ONdDMOXkcKJseNh0EHWD5BdR0rYL2kZ+xOc2DTj1bfchNexORzsDixgPEa/RN+Pxta99LUXLsmGMc8hN0/1N5IcNIVFFfdg3ER2jkB/1kwXrYxlOK/JL5EekOdvIgVfXrnOT0xcF8u1q27Bjw7h8Ln1BpAgSrGt8h8jItMmPel2/OsZSr7rmUpfO7CI/bFjl0Uyz1h2TkB/56Y11PWUOkOd65LHIKHoBgRHEdbQBSYEUIXsuz4/TE80vpFykPrW1uwnbPr1G9rSzS0aD/OibP9rVRX50rSdB0ogcD6Lb+F9yySWJJMxJ5IW0Js+yLYX8mCW65dkFgQEITLOA2oDXlVsKAgWBgkBBoIZAGLIc08VCfiANOAOzIj+GYsLJRHQwooV4M6htDjD+RUN2PScfhj7yI05bUwtgGuSHd9sAECUqYkDkSETBRvpRfaL0kR+iOUR1tN0Xzlsf+SGiQxSrSB3psJx6ER9x3Oqo5EeTXOd9mzX5AWcpQXAxvzj5HE8ynNeXaVJMXeRHkyzkz+ga32mSH7FpZIOtK+2lj/xAeHXNpWmRH7PWHUPJjybchpAf9fnTt6DZhFT3QgT5mWeemaKlyKMIs0nJj7a5FQRdn4z26b0hkR99ZDq5I1eiGhGNIrXoqRW1jl8hP/pmTPl7QWCGCNghO+ecc1K6iZA86Tdt4bYzbEZ5dEGgIFAQWKERiN0xkW5NaS9XXnnlXHrBQon84EA2FfbmyFtLOM4c5nEjP4ZiolaIdUxKpV3OODUsdvPbwsMJnGKQSBORjH1OgPRbqaxSPpvSXqRkBhE0xLFFdiBuYkccYWOHmKPUduJcX9qLeliIk7b7IgLC2DSlvfgugkMESR6Kn6e9OKkOXtKwOFj1QucwQuggiNrSXurYz5r8EGWjtowUHJfo1KHRxE3kR1vai2erPyd9TVpV1/gOkRHPayIz6t+VzuKdZGkS8kPqe9dcmhb5MWvdMZQfNsoxAAAgAElEQVT8aMKti/xoSnvxLnNXaQARTnGSS7SB4y99PlK8zW8yhUARdSSNHsEYaS9Nz2vS+X16TfS1OiP1tJdcRqWr9em9SckP/bWm6aPUfzph2pHwi814KOTHYhux0t4lhUCk5ESnSorJkhre0pmCQEFgESHQVAi6XnRcdxjCnPa8fkVTN8cNU/asIY5ZUyHsKHgatZvsqo9LfmjHEEyQLWpxqE8RxdAVMM1TVj1HgUUOexT+VktKkVfkfxT+6wv/VgxcdIm0BvXQXJ6TFzPn/NRrZLjPqQZSgSLE3fg4GSWKe7tHzRDPCye9Pq4xLqIyohh8FDxVXyuKzEYxzfrJMVGwMQqeRp0wxTkRIt7POUGM5Hn8wvoVYYSPKwrC1wudIz3UBcl3m4dgP2vyw3hwNBWmDWeuTpK1qYqoz2a8pDbERRY4rnnBV/g6GUO6Fae3a3yHyEgb+RG7+k4mURiTTCHn7KRPQn4MmUttODXppTY5nA/d0dTOIbh1kR8xf4wr3YFgcMFNbQ/pLPUUKnJA7+T3I13U+KOzFPSlLxGq6h3Vn+f/OaGYp4H3zS3zsUtGzeNZkx+IQvrSu+gQxKOfptT5RbRcT9TUQn5MBF/5ckGgIFAQKAgUBAoCSwGBOGZSDQg77y41NThSjEZ1F6JguF1GURcMdUVF80sotxohCncK7beTzyF18oTdaM+3w69WAWObU55/hgRXwLrvPo68mlyiBhmydvY40drGkVYjg0OgzoSikIp1iwhRyE9h8bbPVlllldQ3hQAV24y2NGHCiEbiS3GRQ45sQR54r6NJkQEcwsA2TnJBkmirOh1y0TmPTumwI81ZgDniCYbxmVx/z1InxE6mk860z5go1u57SBeX94kCcYKZAusK1ooYsauOHFFcnFOgWGwUlber7O9ImrZUDOSHCAbFxpE7xt97EB8IEbVDOFXG3wkSe+yxx82K08PLKS6cbzLAceNEOelPGD4Hz3HLnCL4aac+w9VYqA0Gb7vGdpWNP/IHMaA/HEOfG0Pv55RHQXQY5diTG3KgaG3ItIKSl156aSouH58ZJ7VHcpn2fO8ZMm4KyiILOaGiW2GgTxwyRWHzo4xjLpHtvvnmGUL4Rckg1bTFyTcOBICfcWgb3yEyoiAw2czninmAtDLu6twooq8dxsCYGnf3kxG4Sasw3/owNlZIq765VNe1bTi5r0sOpYHMUnfQP/UrMK/jJh1liJ6Cvflr/viOeSyqSAFTJGrToQPID8SQcaCLETDGCMHp0ATRak7Boqs9g55HNopko8uDfNMXeol8RbpIl17zbFebjD7wgQ8cpPfoeXWVxl1PfN8pQtYgYwI/eKnpR2bzI9aXwjo+pA+F/BiCUrmnIFAQKAgUBAoCBYEVAoEoBK2zQ0PzlzcwEUU4q+jBNky8F1nA2eQMx+lkHHgOIAfUiQcIDte0sI1i7hHCLYqg6QpckCKwUWgzCnw7HcL3PIMjUI9W6RvTSTHnWHW9t+nvHDMFHQPnHNModG5XX+H0uuxOC/s+XOp/R94I/ycTolmCoNIe5NSrX/3qVCcGWTDO1SYLQ8e3S0b62tNVgL7vu/W/jzqXRn1+2/2TyvE47ZgGbn3zJ9oVdUXMD/Ot7UCAoc9r6m/f3Bqqr8bBsu87yB9RLwjjiGzxHdGLToQUvYREWpGuQn6sSKNd+loQKAgUBAoCBYGCQEFgSggoZmr38B3veMdcOkM8Wu0Ff7PrGqkOU3ptecwiQiBSHRRYzE8c0QVEDRnhfNX/toi6OJWmlrk0FRjLQ2oIKG6LeGyqYyS6UIRdW42jpQpmIT+W6siWfhUECgIFgYJAQaAgUBCYIQKMaqksIhKkfUTYuVBy6QJSMA477LByXPoMx2ChPzpSHaT2SHGJlCK75WotCOeXftF36stC7+ek7StzaVIEy/ebEJCqJ6VOOtUGG2wwVxNFKqDPkY8rGvFYyI8yVwoCBYGCQEGgIFAQKAgUBMZCgBOL5FDPRFi5goNSLhjUanHkKRpjvaB8adEjgACJ0+1uuummypGw0l8e8YhHVBtttNFcKsyi7+iEHShzaUIAy9cbEVAvSD0celrBVuS0aDy1p/IiwisKfIX8WFFGuvSzIFAQKAgUBAoCBYGCQEGgIFAQKAgUBAoCKygChfxYQQe+dLsgUBAoCBQECgIFgYJAQaAgUBAoCBQECgIrCgKF/FhRRrr0syBQECgIFAQKAgWBgkBBoCBQECgIFAQKAisoAoX8WEEHvnS7IFAQKAgUBAoCBYGCQEGgIFAQKAgUBAoCKwoChfxYUUa69LMgUBAoCBQECgIFgYJAQaAgUBAoCBQECgIrKAKF/FhBB750uyBQECgIFAQKAgWB8RC46qqrqg996EPVqquuWt3jHveonvnMZ1a3utWtxnvYIvrWH//4x3RSh58h1z/+8Y/q3/7t36qvfOUr6ZSBZz/72dUd7nCH3q/+6U9/qs4+++zKMY3wdUrBOuusU+22226Dvt/7ggV4w6jYzroL3/nOd6ovfelL6QSfpzzlKdV97nOfWb9y8POdHEOmfvSjH1WPfexjqw033LDxu0Pv63sxDLwPJne/+92rpz71qa1zwEkaX//616tvfOMbI8l8UxvGnT99/Rn17/p05ZVXVn/9618HffWe97xntdpqqw3GbNBDx7jpL3/5S/oW3TMf10IZr/no62J+RyE/FvPolbYXBAoCBYGCQEGgIDCvCFx77bXVvvvuWx155JHVJz/5yXSE4Mc+9rHq3ve+98zb4chQTvLtb3/7mR0h67hN5AOSwrG1cX33u9+tdtlll+rRj3509a53vSu1oe/SXscsnnzyydU555xTffSjH+09WvHGG2+s9t9//+pJT3pS9YxnPKP67W9/W+2xxx7J8Rry/b42Nf39b3/7W8VxmbWTNE1sx+nnKN8hZxdeeGEirM4999x0dPFCuTi1CLHnP//51cEHH1w961nPamza0Pv6+vXf//3f1S9+8YvqNa95TXXLW96yevvb394qK8b4d7/7XfW+972v+uIXvziRzI4zf/r6Ms7ff/rTnyY52GSTTaodd9wxEZHIIJ89/elPr17/+tdX+n3ZZZdVb3nLW9L89fmvfvWr6o1vfGMFvy7MxmlT33d+9rOfVc997nPTbYjqu93tbn1fmfjvXeM1H7p74g6sIA8o5McKMtClmwWBgkBBoCBQECgITI4Ap4bh/+53v7u6zW1uU3GwVlpppWWIgsnf0vyEP//5z8m5eMlLXtJLIozbBk7ecccdVx1yyCHLOHgcGU7OQx7ykERGcAKHXkiLD3/4w4McwY9//OPViSeeWJ1yyinVne985znnxf9nRX6IcBBF0OZED+1n332zwLbvnZP8XeQNJ5asLyTyQ5/Io/F6znOe0zluQ+8bghNH/ic/+ckgR34Ume979zSf1feupr+Tg/e///1p/gdBGLIhCuZf//Vf5752wQUXpKiXl7/85emzUTAbp21t36GX3/rWt6Y/v+xlL5s5sZm3o2m85kN3TxO/pfysQn4s5dEtfSsIFAQKAgWBgkBBYKoILC9jXifswHI0ECD/8i//MtV+xcO+/e1vVx/4wAeqI444YmoOwyjOm3svueSSZRzMUb4/DigILZEusyY/ZoHtOP0d+p1CfiyL1Chzf5oyO81nDR37/D5yi/B90YteNPdxG/nx/e9/vzrrrLOqAw44YLmSH+P0c1rfaRqv+dDd02r/Un9OIT+W+giX/hUECgIFgYJAQaAgMBICQv5dTfUpRnGARnrp/7vZjqU0jHo0idBxO5kXXXRRZwREV9v72iPdRcSHFJBRwtQj1P+2t71tI2EyivM2K/IDfmo3SNfJa5Z873vfS5EsomkmJT+MnfSclVde+WZpSeNia8wmGdN8zD3n73//e5ItdRzs4uepTXX5mE/yowu7JrkdGtHRdV+kKZCHISlPo8z9UWRe/9rmvb91PYuuIFtNMudvZP6Od7xjSktRl2ic2kTq9vz4xz9OKS9xtZEfv/nNb1LU1gte8IIUGTcKZqOOR7RlVLnu04OT/r0+XkN0d58OHbVNXXIx6rOW2v2F/FhqI1r6UxAoCBQECgIFgYLAWAh885vfrE444YRU4FFaByNW3YnNN9881a44+uijqy984QvJ2VD74q53vWt10EEHJcejfn3wgx+s3vve91Zf+9rXqje96U2J0Hjwgx9cfepTn6o22GCDaq+99lrG4ZJ2IaLDu9Zee+0UfSHHfuedd071BkRinH/++cm53mKLLZIDv/HGG8/ltWu7Whzu59iqR6JGgUKVam74QZx4v7olD3jAA1JBS2SAugnef9hhh1Vf/vKXk3OsfzAQ1v6oRz2qesMb3lCdfvrp1TbbbDNHjHBWPvvZz1bXXXddteWWW6YipX7n8ETKSp/zFripkwBfxSIVqpRmcetb3zr9+frrr09OeqS95P35yEc+kkgL2MBZH+OzcCqPP/74Sg0AbeTE3XTTTdU+++yTdqhPOumk6qtf/Wq10UYbVQo1wkPNAs7dO9/5zoQRfETcKHT7yle+cpnPvMP4vOc970lthpnfyQ1nUbuvvvrqkbH13D551N/PfOYz1VprrZXIG7vufleDJn+/8SaPUljIKjy+9a1vJZnoiiAKB1f9FU7zIx7xiFQHhHzuueee6X1IMthydBUfhavvkT1ySFb322+/9Pemqw873yFnxlXq1Pbbb5/mABkhezlpNep9nHRFdOEjVUNaR8it+fDmN785zR8/oh/UGbnd7W43iBgkqzDXPvLbNC761jXvg6hoIj9+/etfJzJUQeCHP/zhKS1lu+22q3baaadKigVd8KAHPSjpGqkoahSFjI6lHGtfaiM/6s+mC2644Ybq8Y9/fKqFQv7I5yte8Yq5QrUxbl3j0dTmNrmmw+kAOhTu8INl33yhz9Vpud/97rfMHDJG9O95551X3f/+9597XujE+CzmUj5e9H6X7u7ToTDra3foGRh1yUUX0TkNmVgszyjkx2IZqdLOgkBBoCBQECgIFARmhoCwbnnqnAjGr0t+/wtf+MLk/HLsXKPsZHKYkBEKM8o7Z4AjUThECAZkhx1nRjxnkjG92Wabpfe4jxPOYefIMly9WzvrtS9ELwhJz7+vH4qxSulwKk04K5yht73tben92rfrrrtWxx57bHJO7D6/9KUvTe9vivyo950Dynl88pOfnIrA2uEUOYK0OPzww+cc3lF2wZvubfoMofC0pz0tjVlEbEQfowhm7LhyWvVRnxE08OQgIQPq38kFjGPuJB9jEnUNIpIA0RGfwcpzkV0K3yJwnve85yXnF96uUbEdKo+wMfba4J3kxJgjv+JEIrKnH1G3A1nx2te+NjlVQ8iPF7/4xWkn37Nh6rvkk/ze4ha3SGNux19tEFEGLn2HN9nocrqGYMdZJs+e6bQV16WXXprm1lFHHTU3/kPvu/jii6tXvepVc3NdpBPiA2lAbjnrimX6bKuttkrvM+4wuMtd7jKY/OgaFwU4h877uvxHFBHiA/YINwWJ6Rmkxw9+8IPqmmuumZPP6N/WW289tdoto5AfSBdEG12mLeYNGYzCyX3j0UScIcD65LpNlzSNi7Gmb0NP+67aRwgZZB+Swj2Kuub6t0knN723TXePokP75KlPLkIXzWwRXSQPLuTHIhmo0syCQEGgIFAQKAgUBGaDQDimnAi7qdI3XGGoi2awW86ZG4X8aEsbsFsfp2iI3uBwMartbCMq4uLEnnrqqcmJtYPZZECHYyN6IS8SitjgwHEa7dhHWw488MC5aJG64z+qgx5FUDfddNPkiIbjfcYZZyzjIMyC/GgiLeqfiZywEw7fIEiM5ac//ekUlXGve92rk/xoIjqaPjOeTkR53etel5xj+f3ex1mO946CrfFHQg2RR9iKUDjttNPSrrTLZ0gBxWM5bhw66S5IizXWWCP9zuEUWdSV7tEmv6JhnvjEJ86dAiOygOOtDaKEOGFIDaRJLs9Ns7cPuzi1A/mIsAgipZ7OMvQ+bUPUISJF9ojkcIkcMn7mIJLl8ssvT7/f6U53mmv2KHO/b1zue9/7Dp739fkDb6SSyKUgS6W3wFsUiDGGv59HPvKRqa/6s/rqqyd5mMY1CvlBXnLdlOsxurZrPIJ8qLc5yI8uuW4jP5rmC2IDYaigswv5CE9zKMjwJv07Kfkxig7tmufa2CcXQWxPY/wX8zMK+bGYR6+0vSBQECgIFAQKAgWBiRGw+2ZnXEpHfnKBBzNupXuEETyKA9TmPEbUgloTdus5yXbg69EWjHckiVQUu/ZNhrYddydeSDEQCRGpIj4Xwi39ICc/8qNBJyU/4GNHVCoJ51GIth1o/893R5cX+VHHr0lQuiI/hpIfnovckOIknUQEAXnJsR6F/JCWM1Qec6IjnLT6Z4g1qSccYPdIHVGQcs011+ycO23yG5+L+uFQkTXkhzQLBIsaEaKR/H3I1YUdJxRJk6cyeWad/Bh6n1Qd0U6IL2kicSFPkGUiiQ499NB0nGt9Po4y9/vGRYrF0Hlfnz8idhCjUowQGi4ROfSEua5/0kqkdK222mopqosjjyiZVurDKORHPVot12Nkp2s89NVYNV19ct1GfgQx2DZf5pP8GEWH9rW7Sy4e+tCHptQ+pFFcSDGfR7TWkLm6FO4p5MdSGMXSh4JAQaAgUBAoCBQExkYgHCLRAPNJfki/2HvvvRN5IYR9FPKDUxNFIkV4NH0/B2RIpETdQRduzliO3fG682cX3W58pAuolzA0baVtsIZ+f0h/xiE/5Oi71FQZSn7Y2Vb7heO/7bbbJjKgfgzrKNhKt+IQDpHHPic7HDz9kg4hJUc0kLEVUST9ou3qIz+kDamB4vJMBIVnigBRN0cNlb6rD7uhpMbQ+7rmek6qzJr8QFoMnfdN5AdyLY9KqOOsgObPf/7zlNomeky9ClEUiJBpXNMmP5pkfUg7u+R6oZIfobtFXdGdQ3XoEPKjTS4UhTU/EdRx0QH0DCJuRboK+bEijXbpa0GgIFAQKAgUBAoCN0MgQuE5+U1pL1deeeVcCPwou79tzqMoCYVEpYc87nGPS7nkV1xxRWPai3z5POokdlEZzhxNkSFqL9TTXnTyxhtvTKkTQveHkAV1B53BrECquieuet/l7J944onLOGF2pPXLv9/5zndSnv8nPvGJ1Ld6rZImUZwm+SECYYcddlimLoR36qfUlHXXXfdmuHDGYSbSZgj5EfUhnvCEJ8ylZeRpL94hqgc5lddT6cKW4yoVYIg89pEf0qXINJItUjg4xaIOEBdRB6RpLPrSXoxzONOKeiLzpGMgjkSawLHrGoKdsdJOUVIhh54Z9Vh23333RDTF+/vua0t78UztgTk5r9cwiZoPsBtyElLfuKgNM3TeD0l7yeUawWXcY2xFhSh4qg91cnfc5WBa5Edb2kuMh7SppsgEctEn1wuV/AjdLTIKaThUh/aRH01pL3V9N+54L6XvFfJjKY1m6UtBoCBQECgIFAQKAmMhEEX3FMJ0EorLDjznSki/HbIgADhJeb2AtheGgyAqgIMm5JzzxQmWnoK0cLpIFCyVouJ0DFcURpVKoE4HRxIJoqgmo973EQyezfGTPpMXaOTwHHPMMWkH3i72EPLDe4VOa4/ilfr/+c9/PjmyTeQHJzHP55d6owCjd3m39mofAmUo+YHQsUPdlzbTVFfDe5BKkSLBQdIeWEbBU/1APvmbU0wibQhJwrn2XY7phhtumI4JlS7gtI9wGjmW6ogoPuizploqcQ9nxQV/jugo2A6Vxz4nmxNMfpASUbzTbjNcECAPe9jDWudLk/xGwdPf/va3c/LrAVF7hiN35plnptoffdcQ7LRfeoOUnSje67lOnUH8RcFT71fIt+8+34Wt9BZ1fKLGQ8iIVBIFco27vkSRyCCM+iKsos994yIiZ+i8rzvxUdhylVVWSXM+ToUJuSa3+pD/zbzSR6Sa6BcFlsmx//eRVE3jGMWcRa90ESpD6mT0jUdT3Rjzt0+up01+BLEbuinSvcynPn3VprvJ71Ad2kd+9MkFfVeuqirkR5GCgkBBoCBQECgIFARWeATiuEV58lGrwAkFyIM4PtL/FcVDNsTpGeon9JEfjo1VsJFDzYBGgnA+hT/Hpd6AnUxOqqKZ3qV4IVIjTjsQyeFEAo60HVMOVBQ89H0F8UQgcOic9MLZ5YQ6iYRjpG926tUGcWoGsiD/DHGgbxwi71W7Q2FLtSGi79ogzQYpxMnigKgzADOh9Rwyu5mKLiIUOMvSIOxKeiYSCQ71SyREHd9ddtkl1dFwpKlaIjBnwPu+8eJQcIJhqZCp6JlzzjknOXMIK/1EyNj19i9n+Yc//GHa4ef82YGN5zgpRHQEHJ3Gg5RycUyc+qCGghB7Rx27x2kaogz0W1oB5weZxQn3d46m41nl1PuulCDO/lBsyYDvd8kjosY4B7ZkFWGV402e1KwxViIztAc54YJROM5NMqy9+r7eeutVd7jDHZLcwRzxgdTK5df3kT4IA5ERgV+XYiEbyMY+7BQa9lwyQP4570570W9jqNiucUAIDrlP22AbJ+RIQUHykQ9EF5kQSeXoZbIgckeRXISCz8mhsXdvkxwPGZeYB13znp4wdk3zx5Gm2kfe9F+UlQsZYYx8D5FqDsHNvED4kEMRUchY4x/E6pAFgPx7rvnjGSK66CB6wxiRv8AEWYTENHdDX2qLcct1KByRjV3j0dQ25If+NMk1DIwX3OgP/zdmxq5vvuRzyDzRPv2j5+k+dXzooPXXXz/NI/V5zBG6zfHlav40jVeb7nbiT5cOlUYnVaWv3SFPXXLRNdeHjP9SuaeQH0tlJEs/CgIFgYJAQaAgUBCYGAEpB5EXvfLKK6ejPMe98rQBxrIdQmH1bSdscLo4zdog1LvJWI32cfQ4pPk15PtD+sIp5VQgWLpOA/Gspnf6vp84NWfIO8e9hxMEVwQRbI1dEzZxXxv+UT+lCXdOHzyMh7/73cXhiwKScY92xLhoFwxyGRoFW++YVB6Nj74ZRzvDSCB9kJoyytWHX5AfnN5Rd5iHYhf3GUM4t4310Pv6sI2/Gz9jDT+ni0yqF+q4TzJvm8ZFnR6yqv1kNZfJUcZ8vu/tG4+6rpuGXI/ax7yN5hF5gHebvs6f36a7Z6FDh8zXUfu+VO4v5MdSGcnSj4JAQaAgUBAoCBQEFhQCbTUTFlQjS2MKAmMiwLEWMeEUCdERUp1ET3QVUR3zVeVrBYGCQEFgKggU8mMqMJaHFAQKAgWBgkBBoCBQEFgWASHeQtKlgQhfLldBYCkhIPVBSoD6MKJdRH1INZrWcapLCavSl4JAQWBhIFDIj4UxDqUVBYGCQEGgIFAQKAgsIQTU2Yg8fN1SuJGjOGq6wRKCpHRliSEghefcc8+tnIakcOrWW289V59miXW1dKcgUBBYIggU8mOJDGTpRkGgIFAQKAgUBAoCBYGCQEGgIFAQKAgUBAoCzQgU8qNIRkGgIFAQKAgUBAoCBYGCQEGgIFAQKAgUBAoCSxqBQn4s6eEtnSsIFAQKAgWBgkBBoCBQECgIFAQKAgWBgkBBoJAfRQYKAgWBgkBBoCBQECgIFAQKAgWBgkBBoCBQEFjSCBTyY0kPb+lcQaAgUBAoCBQECgIFgYJAQaAgUBAoCBQECgKF/CgyUBAoCBQECgIFgYJAQWAeEPjHP/5ROR70K1/5SvXP//zP1bOf/ex0ROiKdP3lL39J3dX/+br+53/+p/rDH/5Q3fGOd6xucYtbzNdrl8R7rrrqqupDH/pQteqqq1b3uMc9qmc+85nVrW51q0F9gzlZd+rR3e9+90V92tHykNtBIM/gpknG7b/+67+qr3/969U3vvGNqeq4//zP/6y+8IUvVL/85S+rxz72sdWGG244g57f/JHzrTu61ginK5FDa0Y5Tnr84S/kx/jYlW8WBAoCBYGCQEGgIFAQGIzA//7v/1a///3vq5NPPrk655xzqo9+9KPVv/zLvwz+/mK/8Wc/+1n13Oc+N3WDQ323u91tXrr0/ve/v3rBC15QnXjiidXzn//8eXnnUnjJtddeW+27777VkUceWX3yk5+sPve5z1Uf+9jHqnvf+943697f/va3iuOWk1qctV/96lfVG9/4xsrvb3/72+eV9JrWGLTJrfn8xz/+sbr97W+/pEg1Y/WLX/yies1rXlPd8pa3HGnckAW/+c1vqne/+93VpZdeOjUdx+n/1re+VT3vec+rXvWqV1XPetazRh5ez9CfUY4bn2/d0bZGmFuvf/3rq3e84x3VGWecUT3+8Y8fuf/lC/8fAoX8KJJQECgIFAQKAgWBgkBBYB4RQHp8+MMfnppjMI9Nn+hVnI+3vvWt6Rkve9nL5s0Rtgvtvd65wQYbTNSHFenL73vf+1LkBkf2Nre5Tdp1XmmllRp3nb/0pS9VP/rRjxqdUuTHT37yk5Gc6IWEc5vc/vnPf67e8pa3VC95yUuWJIk5ybjNQsch0pAez3nOc8YiPxCu6667bvWYxzxmsHgtL93RhN9nPvOZRHz867/+a3Wve91rcB/KjcsiUMiPIhEFgYJAQaAgUBAoCBQE5hGBWTgG89j88qoVBIFRnF9EiXD8ph35UZ6zmKD96U9/mhxRBMhSjOCaZNxmoeMmIT9EThir7bfffiTyY3nJ4yzwW159WWjvLeTHQhuR0p6CQEGgIFAQKAgUBJYrAkLZXZPU44jw5XiOXPjb3e526bmzMmztUEs/aNud925h6b/73e+q2972tq2RF/rPWeh6znIdoOzlQ/ozrbZOgkuXTA3pg+///e9/T2NClqSX5Hn/xv1Pf/pTtfLKK4+UgtHVrqHO7/e+971qjz32SBEQk5IfMW+kJoxSF2Yac5acDB1jqSGiiS666KLOCK4hc3IS+fT8v/71ryOP+5B3Dh3/pmd16fiC0LkAACAASURBVLihGNefOwn5cfHFF1e77bZbGqtRIj+6cIp5K+1plFSaIdjPao0YV08MafNiuaeQH4tlpEo7CwIFgYJAQaAgUBCYKQLf/OY3qxNOOKF6ylOeknLDGaDPeMYzqs033zyF9B9xxBHVeeedV93//vdPf1P48Q1veEN1+umnz31mB/iyyy5L9RE4gkiEN7/5zSlt4G1ve1ty6HLDlsPq8+9///upbw996EOrQw45JBEUcu7VG3jIQx5SvfrVr04OTtOlbXaftXPttdeuPvCBD1SbbLJJtfPOO88Vp+SsqdvwxS9+MRWe9Pxvf/vbyWG9853vnB6r/8ccc0y11VZbpZ1sqQw77LBDdde73nVQ3/Xlda97XfXpT3+6euELX1itscYaqV8/+MEPqmOPPbb6xCc+kdq21lprzeH3pje9qRLO7TNtcb/f1ZaA/Y477jjn5P/6179OOe8KlyIBpGSss8461YMe9KDqU5/6VCX6oI6Rgp2vfOUrU1/e8573pDE5//zzq3e+853pM7jBRkHOq6++ulJYkdMXmPTh0tZfbdF/mL7rXe9KY4G0MAbG9T73uU/F0f/sZz9bXXfdddWWW25ZnX322en3/P3qbnzwgx+snv70p6e+HX/88an2gboxxggmnHDFSB/+8IdXahRst9121U477dRZFLFL1tWlOfroo1OBSWP66Ec/OsnAQQcddDN8P/7xj1cnnXRS9dWvfrXaaKONqnve856pBsb++++fxtGlPzfccEOqU0Du9MP4vuIVr5grXAkLRMIpp5ySnFT9lnKgzkE+FnX5b8PXu4331772tYSR+jLmqnoUakaYl2qXHHzwwamdbbJvPpoTudxyIOkCcoR42GKLLZLzu/HGG8/VtOmbk8bPjz6TXf19wAMekGQSftrl37ZLTQ7948jTVX7P58uoMq699BS59EM3/Pu//3sibPtqtcS8hIG0MgVujfc111yzDDGkjx/5yEeqbbfdNtUUIau5DJDz9773vQlTn5u75EqdIDLhPXnaCx1LryAFpbP4Tshc4OZv5uJpp51WXXLJJUm3kyc/5FlxVjooSCw64Lvf/W7Sw0960pOS3s11h+fSF3SZfu6yyy5pPl5++eXVy1/+8mrNNddMfY+1gi41t7W9Se7bxrdOfhjPaOeXv/zlNO6jyNC4emKmC+5yenghP5YT8OW1BYGCQEGgIFAQKAgsHAQ40oxXBvn97ne/1DB1CjjxHBEnDHDQOGPIjbxYKefO933mNJH99tsvGc3xHMa05x5++OE3Iz84sJ7LweAIewan2cUg55RxJNtOKeFQ7Lnnnsmx22yzzdL3OK++w+jmELlOPfXU5MBxMDj6nstB1j/kgN17xQT1j8HuGXvttVfaCVefZJVVVuntu75EeDknX589h8OjaCZipmlH02cvetGLEgbaIKKBw+IZURgVccBp5WDB2yWMHTnkexzAtlMQmnaM4zPvUggVJtIYOFdO4YnCqH24IGG0o6m/akLoVz42MOG06R9sOHVPfvKTU2FRThXi69a3vnWSFXKhTokTVmK3Wn9f+9rXJkdI9I77ER/+hQFZ03aES1t9kyGyHqTFkFod//Ef/5HIGfOkLfKDc85ZI5MhI/qinZx8O/PGN+ZfFHiEISyQh/XL2HTh64SaG2+8Mck4LDjHIiXMTWPsM+PfN8ae0yS3+bzP016GzEnvDdy0AwFKlpAOu+66a3Lqu4paknlkGbIAicOJN3fM7xj3oTKuvQiGmPtw9l1Fgu9yl7t0kh9IDPgiNNyvXzAmj54behJhBH/36yvyAenjd/oBiemK/iNyycNhhx2WiAi6qE5+/PjHP04Ehp9HPOIRnWQfmUcIB3GQy1LM+zvd6U6JSKQnXdpL/+WEC7nUZoRuTgp9/vOfT2NBzmEW86dP7ttWwCZ5C3lRgyf0wRAZQmCOoycWzuo83ZYU8mO6eJanFQQKAgWBgkBBoCCwyBBgrL/0pS9NziPjl1PpCifNbrwdd85Jk8NTJz8U5OOAICA4TgxoJx9wZiKipF7wlNNqF5Gxb3fSu0U5+N1uetPFOeYYImM8z7vi4lwjPJAHLs7NE57whORQcFA4IXbf7VY/+MEPTg48x8NzOAEccc6JSxtEufT1PRxA93kWUqEeidFGfth1tjsrqsblvqOOOqoSWYBECkeO0a+tTfe0iV0X+eHITGQCTOrv4LANxaXe33De7VyLZojoBfcZC04+h4/Duemmm6bIkCB9FDXUf6QA8sPutTYixfyOKODIkSnEyVlnnTVHfDmm9MUvfnGKAiHT9WtUWZ8W+WH3PMchlyXzDflDxkTkRHqY3W6RNb6HOMuvIfhyiF1BbsAFeSaKJYjCoWM8lPwYOidFKITjeuCBB85FjPQRSYGBaKlzzz034cPZDgceAREEVMhzl4wHjiIXYu7HO4akvZBjRE3M0/huHS/vQSogDZBPZNtcIPc+rzvzCEORF/mVz+PHPe5xiUBEvCAu+64u8iOeu/XWW99sztR1R4wPwhjhF1fgL6qOLLvg1yX3XXViRiU/umToggsuGFlP9OG5mP9eyI/FPHql7QWBgkBBoCBQECgITIyAVAe769tss82cY507ANJawrjvIwBWW2216swzz0zRFAxlTujTnva0tHPpb+G018kPkQ1250QD2A2/6aabEvlwwAEHJMKk6ZJCwNlhRNdD0xnPdrftdLo4y3ZYm3bmw8DnjHeFuPf1PSc/2pzmNvIjJzoCo/wzu5ecCukL2hFHcApl54DlxE8dqy7yIydT6uTHKLjU+yu9AglmXI2/aA6Xz6UeSX3hnHOW7WBz9I0nEsz/Y8ccsSWSiHOKBFKwkUwIrxf9wQHcZ599qtVXXz09H2llzD1bGlH9GlXWp0V+RGRULiPxGUxEOzjBQspOXCJDRCjpZ/10i6H4xrOkYhkPKSyibaJeytAxHkp+DJ2T5K6J6BhKfugXIktaj7QLETJ0VB5900QYjiLjfeRHEGk//OEPb1b3pK1mBf1mzkqJMYbI2bwOR1N0Q4xhtB1Zi1RE6rRFBdXlfgj50XSKTF13IJ2k4tUjSJrkaKi+bNLto5If+bjXZWgcPTHxorqAH1DIjwU8OKVpBYGCQEGgIFAQKAjMHgF1JjhfjNqIKoi3MmBHIT/CueMYMELt0nPOOaMR4t/mGNih47CKyLjyyitTDYBHPepRrQCEAyjtYamTH0DgwIiEEJ3DeRUtgmTiBHVdy5P8aBqbaCtCRyROpHaIDmmSDdEJdsylNpAlKSCcRikOHN76rnsXFqPK+jjkh/a6oghknxMY5EfT/GvrS5fsN30noj9ESSCMIjVhWuQHYjOKj4rs6ZuTk5IfIgqke4gIknICj/oxsAuJ/EDykVM6kK4SGYcAET3RlMaRf1YnP9SWeeITn5iiPkQ8SO3Li/82jX+d/FBXRKSRn65CqvW/6YO1YrGRH6PqidmvusvvDYX8WH7YlzcXBAoCBYGCQEGgILAAEIioAuH2TWkviIgICe9z5HTnuOOOS45JnFbB8bJbb9fZ7n0b+cGBUa/BPcLCpS10FT2MkPUrrriiMe1FvjmjV1qByBZOUqS9aKcogeuvvz45aj7Xznrou+J9oioUGe3r+ywjPzhPxkYfpH84aUGbhpyyMC75EXUKhuBSJwna0jLgrg6FyBUkl9SgnLzgmEt78a9xlRogXUMqkuvnP/95ivZB+nDg6mkv7uGEC8NXBLJ+jSrr45AfHHP9i1SGPrlpS3vR9lz+8r4MwTcwg7cCrnvvvXeq16B+jkK35ufQMe6L/PAshJRoK8/um5Pm+LiRHzCpp7HlaS/G3VxEyCBEuqKbIuKM7kE4mFOuqG9E3tqiwdpqFfk+LKQrRQRT1BgSqRHRZ3naCwJQRIfImTohUic/ENTS9aT1SblRcBdR3HXVyQ+EtkLJeUrdkMiPSE9EOjWlvUhtDB3bJ/fTTHvpivxoSnvp0xMLYFmeWRMK+TEzaMuDCwIFgYJAQaAgUBBYLAhEwUWnvYQhzfHbfffdEyFht88VzmkY9UFYMN595uJkMdCd0uJSX0NKi/oOcdJJPe0lcLKzz7llnKu10XdF0UdpFE6dcAktF0HCuLcz6uL0qRHgvZEjz/mQVqFgqvoRjiu1M6vgaTyHcyGtAgHS1/co3qqfbU7TuGkvnF19lJqjUCsH1g9nze5t1zUu+eGZnKYuXKIQbFN/64U0PQ/hhAQztsYirwkQjiin2D3SlKR+qAUTY0LOyBIZcSqH36MNgYMUGgRIvWZCYDRU1uOUlrwORxPOEYXhZCC78dqtCGdE5AxxArVJwWG1dWLekONc/urv7sOXrCB7OKocbilo8R3zIyIG+sa4reAp0kqRSzItrcn8QHoiFBVi7ZqTyKFxyY+mWiGigswLqWIufVc/p4/8CBlHsCHiolhqkGxdkUu+G8VSFQcVueOCOeIWSRN6MsgH4xz1VqT1qZEhikL7pTwhVKSJxUk2+ZjTo0hcutUzIu0GEYqg6SKKI+JJCojaR+43P8hpPJeur6cF1nVHHHEcBU/jnQqekjOkj3npGiL3bXprmmkvUfB0VD3Rt/Ys1r8X8mOxjlxpd0GgIFAQKAgUBAoCU0Mgjtq0i6gmgMvpFJzUcLZ9ZhfZLhvDef3110/1PdTnEO3htAXGswgFu66MaVEKnvPABz4wGfcMfoU97ca5H6mSp21wnOwceob6FkMuu6ruFwUgnN/7OHqeH6dkcKw5N2oEIDM40RyOqEWi//LoGezIEDUWnEridA79HNJ3TgtHxo6vC3acdv2zw47Q0XdtsMvKkfFO7wk8fAfp1IQRgobTr2Al55HjpcAnR7btaFD3KKioTeutt17amefQIYJ8ppisoot2kh1fmX9GDjg3bbgY29jhrvc3xs3YSM/hcHHq9RUm0pm0DTklJcq7HKPMQUGAebb6HpxGfeSoO/WCvLkQcsgOJ2CIakAO6YfjN13wbSOF+mSdbJAhJ9iQxzhtRnuarkhpEMmC+NNnY6Ld8HSKUTwHkWMc82cjlzihTjeKE3/UMOFQGq9wJpve3Yav+WYue497EDjeg2xSQ8XRruan9jjKt22MEYh1uQ3iiS5Q1FhkhegVUQTh2PfNSSe1IKm0UbSAuYOUpB/yz5AD9egmDjiSloMsysTYex+yCIbkxLwNYm2ojJMj44bEVCPFUbdwMf6waxsHx8MiPGFpjolcUrfG3AgdJ6rDiU9Rw0XtGfcgcvxIZfFdsmK+ep85Yvyd4oSkJV85NnBHNpm3dLRxaZNRmJEt73Kv8afnHKecP9epXnQyHdOkO4wHvJFeom2MGxIZqXPooYcmwglxNFTu65jmejJfI8h+tBPJFGT8UBlSdHtUPTFk7VmM9xTyYzGOWmlzQaAgUBAoCBQECgIzQcAuotBrl5NKmo6Yze8ReeAEDikIfne/34XBc0YiPaMvOiE6w0lk9HJu+/LYcwA4oEPex7jmlCJFOBX1q6//XX0f2sdxBg4JIAoAyZOf7mB3mTMr6iCOpx3n+X3f6cOl6/tdY9P0N46aH2Nkd5ss2b1FYLWl+rgPaSF1K9KtZtmnpmdHzYsh0ThtbRsH56GyPws8or0iP+rzaVrtamt301wmA4iYtqOxuzCIvviuk63IHN3Wpgfb9I/7yWroxFwv1OUURiHjo+i7vrFs+zsSYGif+t7Rp0v7vr88/j6Onlge7ZzlOwv5MUt0y7MLAgWBgkBBoCBQECgIdCDASbB7Zwfwvve9b9rRtaNpF7Rc/z8CwtURAvWCtO6wGyxapOlvBcOCQEGgIFAQKAgEAoX8KLJQECgIFAQKAgWBgkBBYDkhEEePSmsQ/i7qQ+rALKMollNXJ3qtcHVh5WoLqEsQu8TXXXdd+ly4fhTYnOhF5csFgYJAQaAgsGQRKOTHkh3a0rGCQEGgIFAQKAgUBBY6AsK+1UC48MILUy0KOeRdhfsWen9m2T5pPWpmqEUgtUPUjDoLSKOukxNm2aby7IJAQaAgUBBYPAgU8mPxjFVpaUGgIFAQKAgUBAoCBYGCQEGgIFAQKAgUBAoCYyBQyI8xQCtfKQgUBAoCBYGCQEGgIFAQKAgUBAoCBYGCQEFg8SBQyI/FM1alpQWBgkBBoCBQECgIFAQKAgWBgkBBoCBQECgIjIFAIT/GAK18pSBQECgIFAQKArNEQG2Dq666Kh2TqqbB6quvPsvXlWcXBAoCBYGCQEGgIFAQWPIIFPJjyQ9x6WBBoCBQECgILCYErr322urwww+vDjvssGrllVdOx3c++clPrh772Mcupm6sMG394x//WP2f//N/0k/T9Yc//KH6yle+Un3nO9+p7n73u1dPfepTW+/1fUU8v/71r1ff+MY3UlHPZz/72dUd7nCHFQbPUTu6FPH605/+VJ199tmVE24UwVXgdZ111ql22223JSkLo86RUWVked2PvNa3O97xjtUtbnGLmTZj2vPAsdJ/+ctfkrzFyUqjdkCbvvzlL1dXXnnlzXSfZ7vouPz60Y9+VL3vfe9Ln8Pt+c9//kQFoPv086h9ms/7yc63vvWtdMR3XLe97W2rhz/84dXPf/7z6vrrr1+mOXe5y12qBzzgAWkNgflf//rX9Hcnhz30oQ9NeJarqgr5UaRg3hH4xz/+Uf3bv/1bMgZXJMNOf9/xjndUxx9/fLXqqqvOC+6OUPReiwnHacMNN5yX9+YvWapGzbwDOYMXko8vfOEL1S9/+cvqKU95SnWf+9wnvWUaRs8Mmjv4kfNpcHY1Cr5142SVVVapHvzgByeMc+PEcxgu97///RPx4bSPl770penx559/fnXKKadU73rXu8YyApenHljMhucQgfvud79b7bLLLtWjH/3o1vEx1r/4xS+q17zmNdUtb3nL6u1vf/ucwe+kFxgZ73COyO/vfve75AB88YtfrD760Y8uyZNM/va3v1Xsgbrz04X7ioDXjTfeWO2///7Vk570pMrxx7/97W+rPfbYIzky05YFDiiZbCPuhsyBadxjjvzqV7+q3vjGNybdmM+RaTx/eT3j/e9/f/WCF7ygOvHEE5MTP61r1vPAvHz961+fbNYzzjgjnaY0zkWX/eY3v6ne9KY3JT0X4/qzn/2seu5zn5se+aEPfai6293uln6nJ/fZZ59qzz33THarNfDzn/98r+3apkuG6Odx+jVf3zEXzP+3vvWt1ZFHHlkdddRRSRfwIRAcP/7xjxNG11xzTfWe97wnrUPIKribT8bP39gU97rXvcrx6f9v4Ar5MV8SvBzes1AWtXrXKW0h3SeffHJ1zjnn3GwxX6jtnmQIYyGxAJ555pnVox71qMbHNS1oQ9/bhJvP7CLvtdde1Ute8pLqWc961tDHTe2+pWrUTA2gAQ+aRC66Hk8+rrjiirSYfuADH6ge85jHJGekzehZLHNzUoNzWv30HLqOUQJTODMCpbAY06997WvVi170omqLLbZIBt9d73rX9PmLX/ziauutt56brwhMztDHPvax6t73vvcAiVn2Fu2wc8z4Pvjgg+dNDyx2w3MI0AxMY/uQhzwkjS9Hsu3i2P3kJz9ZxrH785//XL3lLW9J+rl+VCtH98Mf/vDUHd4h/ZqPe770pS8lB2eUdWlFwOvjH/94cpYRnne+853nHET/nzb5wfFcd911k+5fCFfTHFkI7Rq3DaK3OK4ve9nLqg022GDcx9zse/MxDz7zmc8k4kPkIcd5kqs+rtYkuLhgEwQoov+II45Icm6dFAE1JGqmTZeMop8n6d+sv8sG2HbbbatDDjmketWrXrVMJA6SfO+9904k0ZZbbrlMU0499dRqrbXWWjDze9Y4DX1+IT+GIrUI71toi1odwjbDbqG3exxRCJbbLrtFoK684pldC1rfe9two/wZl895znNGMjL73jfq35eaUTNq/ye5fxK56HuvsOqnP/3p1bvf/e65BbLN6Fksc3NSg3Pa/bSb9cIXvrD66U9/mkgmYamu733ve2nX69WvfvVcREfTfGX4IEQ4Rep/jHMtDz2wVAzPcfBu+k6TDiQTnAsEyIpGfjDa7VKOQn6sCHixjS655JJlSLJZEGGIbrK3/fbbLxjnqNgJw7TNYpsHQ8d1XDkfR5cMQ3ph3CU6lw3vQojf6U53mmtYbPa88pWvTP5FEPAiQ975zndWz3ve85a5f2H0aPm2opAfyxf/mb19IS5qQ8iPxdDucQbtggsuSOknX/3qVxuVVzyza0Hrem8XbsvD6Rlq+I+D5Yr4nXHlYghWTeRH0/eW6tys93VW/TT/OXkcDY6uyw6Xeg5BhvhsKZEfQ+RvRbqn7gCIirP7edFFFzXu6I/iCAj7jtoCQp7lePtZ3pc+apc89TDKpVgg/kTKjBKROE284AIzO8vq6sy6HkPTOEgDcNXruYxKfrQ9J94ZYyC1Kk9vufjii1MNEe8bNfKj7ZlD5c3OvzSeOvZDnWTvmbQNXW0N2RB1kM+jPqyH9n+S+xbjPBg6rl06L8a7Pibj6JJJ8I/vdsmCv/3973+vVlpppZSeIrJl3Lop3iciVOoK2+Hcc8+dm6/0l81UdVXgAr811lgjNVHKrbpBNk7ydy9vvTcN7Cd9RiE/JkVwHr4f+b+Mhzw31uRiqJtc9Uk1ZFFrUyTT7JIFzkRramOTkhvS7q5+N7W9Db/56L/2GCMKa4cddkhhaa973esacyj7FrSucenCbVTyY1JcFqJRszwNmUjzYnSOktueG65dDlLffG2T//jeUPJjyNzsa8s0/x79qhv0k75jVv2kB972trelnZnjjjsuNZPDJac/19+ifKS4PO5xj1sm7UW4q7D3tddee6wudumBWWE5VkOX05ecrHP00UenInLmqRBjY0Ee6ETF4oyLdM0LL7ywut3tbpd24uzQn3766dU222yzzE69dI43v/nNqY6On29/+9sp9cj35L3L40Z+CfPmBEp9oiM23njjuVx4a+QHP/jBRBAwZIUvS30iMzvuuGOSG8avWjAPetCDUlg9ol1uuFSrNof2hhtuSO8+77zzqq222iqFSv/6179Ojqjnv/zlL0+59+6zw+izV7ziFSnvXv/9IGw+8pGPJBnVB+lc+Wcwcx/HETaK9ingKwLKZyeddFLaDNhoo42qe97zninyCb762HSJnpwGXp6tr3SqQqIKB9o53W677aqddtopRWJF/z71qU+ltFHkpLB6bZQ25t+2C2bW+E9/+tOprxyR73//+9UPfvCDVMPF/7/5zW+mMdt5552TY/TJT34y1YMR5k8GFbtVp8f43frWt55zZIx3nvbS9pyo3WQtVmMMdsZYfYCbbrop1VMwdqeddlqSX/WepNf4Oeigg5IctF3G1c6z6xGPeET6fQgu8Tzzwjg+7GEPSyl86r+pc8Q+0j/6EYZqTKh7EzIZ8uc5fW3wPfIogpE8mT/GoGn+eB4cRT5uvvnmaZ6SD7UTfvjDH1arrbZaqqnQh3UTXnSK3XiyYz7GXLEb7zN2ob4ognz11VenMdf/SHVanvNAlHLMaY41WaSL3vve9yZ9ZTz0zxxWuwOJ1uXc5+SHde+YY45JUZDGhEwjAGHEsWeT0IfqWtAJ8CDHxkUdHPpIGg45pnvbdAnZecMb3rCMfqbXxtV9MR5dskBfwEk0rfdrN91Hp9Qj+0Zd6iL1hX4hk/CWWmp8rFUHHnjgMqkvn/3sZ9N6E/VauvTeJMTMqP1YCPcX8mMhjELWBsKpQA0GD2FA2FX4ZthYiC2eFi8LF+PMRLZwx8KAaXRP16IWC2KTIunaKbIgMd4tIi7GIIPcQmPhtsDKexbCLc+dYreYMNYpuU022SQt9vGOnPzQ1752Uypt/Q4Ih+DHwGxTpLPYKbNrT9ELL6WoGFgKYL32ta+d2wkbYtg1ieqQ8Q6nh3HByWHwNS2048rFfBo1Qw3LWRgy+snIH2q4ID04AxxWhgH5lY6hPgCsYwFm+JkLZC8W6vgMadNm8HN+4n6L26abbppOk7jsssuSgbLeeutVFr/rrrsuGb52APxeN67q5EfuyFhU1adpm5schhNOOCHN/dvc5japqK7aFZ5JJzDsGTH77bdf+nvTRX9EPxhCIiMYQhZtDoTv0iOxODMWP/GJT6S+KjTJsLj88suTw7bmmmsmg6xucPY5e/QnQ75PB026XET6C73OOOIcNxFiHCNhrnSEfjPiObV0ahuOedtC9jgm8GSsMqzJQ77T3odln7zDzbpk3Mh3brzn41onBibFcVbfV5hPXRTrWGBvfUUSqMHAmGVkmsN0eDiZ9V1NWHAI3IdccNHDvqOobV7M0XfJQ1MtB5+pCeN+octkgYxylqNIoFQoBe2sL66o2aNmTN9uvndzOBjmdEREPVlnEShIFpcdR/MsMLB+PO1pT0tzLlJWQo9ETRl6yHPZDCHjsLSJ4zv1+4eO6aR4IYvYLdZB/4pGsS4bd/MOgRRt87v2s084xbvuumt17LHH9hZ/DByNkz6zhwJT8mNM6bzNNtssdds9n/vc59LYcviaNobqn9nt7noOGxLBg3DTZn2wBhhTOpv+IXfssnBuh4wBssJ6xgFjz8Wcofvp6i4nSiFXhBCdZC6wX8gt3Rb1jNpk0hoTBZ+HtmHI/EFwiL4z380B9hr59Nkzn/nMBIl7+sasDbsm0jk+g5U5hfzI3zukMOp8zoM8JTbmgTVZxAFCky+grtxQ8iP0wRA5j01B5G9eLHX33XdPtgY7qE+XNEWdjKv7uuYdO99zyU3oXnJLthBJk5IfkfoCPzqDruDr8RHpMTZ++BZ0EF8SQa+Y7BC9N2T+L5V7CvmxgEaSo0CZcM5NIJeFweQx6aMiN8OeEW1RxogyPv1ucTUJXG2L2hBF0gUJo1pbLJYx+dzPyfNOxjAlhZHNF3eLPwbX4hI7nU2Kr63dnEDP7ur3EPwYXrDqUqTTFgkOBOfLghaGgjDg3qqF5wAAIABJREFUvMJ1vLNrQetqV5cRM2ShnVQu5tOo6TIsyecsDZlwYhhHfYaLHWPz2TxRpyGcEsYvZ8I85xxxEnLHp0kGuuSCwYxosNB5j3vpDQstI9URqfvuu2/aYWLs20n0/nCimyI/mj5rkzHzznPJNiMpjlKz+8Hg9v4huwr6wUDgMMWRrgwt43nooYcmxyOiJ+yi5g6kiCqED0eOc9kW5TDEsB7HIRhFZ4ga0Ce4IDOadpHNJyQyOdMfu8EwHlrvgyNB7owBw9p16aWXJmdFtXjPHRXLJnn3XFEsdsbDMOPsxyk1/j403HkUDGd5L7lSiDv0MxzNpyhUbe2w5h5wwAFz5HXex5jXCLl6bnabEd5FfiDIGLgIURddYQyj/ot/tdnPIx/5yESiercogr4oIe2xA50X1vQZGc3Dp+trdZOz0UR+IIDILvILLkgh+o+z1OewtI1xn9PXhxdH29w766yz5sgH67HQcFEgZDfaZic1TqQYtb3aSX8FYaQ/sQbYLc8xd5/3kDUkbJ9T6MQoa0fXc9iLNlro+iCokN8IZQ6jnfNxdF0Q6Mg4hHusxzae+k5oQV7AI2TXei3CgH1Ev9OFbTKZz5GhbYBjnzzUMbAxEfpLf2I+943ZOOSHSKogWWPN4jQHkdml5+ZzHuTkR8wD9r0ojKFXk+7rk3M2TBTNZv/HXAyZQ+ojaelkZF5bMe82vTuq7uubd+wPfhhSz7iK8vI7WxDJOE7kb45v/eAEp8YhNvlbomkQHyIKrV18JusUQpIuGKL3ho7lUrivkB8LaBSblF/d0CH8oigY/1Ekz8LJqI3TGrrIjyGKpO/Is/oOiAXMpOewPPCBD0yLLYeO4Zcf6cq5UXnYxIxQt3ol+7bFeEi/h+A3jf6PIjIUEDwwweG4WFDr4WnzQX50LbST4jLfRk2TYdkk99M2ZHLyowtPLDvCgSMiUkQUgwsRZscs0heGEh19hg4HtJ4SEcUmGaj0Q+waq96eky2Tkh/6ZWFF7nHSRIroPznnUAw91rnJEArS024LXaFPjBwEsH/jil2zpz71qQn3LvKjyeDJDetxHIKhOoGuFKLLQLJ7ibCpp73EsyIVxb8IpT69HN+L4sr0cV5YuY5JjPtQLJvkff31158rsBZzDdmSG++LjfzI1zd9Rshx2oXBc4qQIEi9/OjHvI+ce86mjYi6MzgO+ZETHU3khw0BjgG5EqKvXeadqII+0nGo/hmH/KADOCb0n4tTx0jnMNGLo5IJQ9bIur3UhJfxZIvYNUYQuRDDNnQQDyKjhpA7fXO+aawRxHZiEcYiZyKlxeeONEZiDyE/ODp9zxGdg2TtiuoYV9fRSTCiS8m71BlYdpEfoR9EUTRFOXWNb5OcDmnDEHkI24ec2pwTscaJlI5lvnMm+7A2ZuOQHznRMW3yo09vjDIPmsiP/LO+ueDv45IfiDLEWP3EGalhyBFrnIjDcciPOuncJGe57hsy75AdCAcENJtflBOiXFTqNK4gMdiRnk1viLpxmX+RVm9e5ikvQ8Z7Gu1bLM8o5McCGqlwmIQomYTYOsJsYcmjLDRZJIXPhbtaOBEKedGqtkVtiCIRHdF1RTsZgHYuMf52GDn0mFgLB6VUXwi1L1+MR4n8iPZ09XsIftPo/ygiQykzRI1pFHszXvIaOWkxzkMMu673Don86FpoJ8FleRg1bQ7VrA0ZY9BkpNQ/kxpmwba7JjUkd0zli1qI/G2o89FHfrQdh8nZlueNdGHUwcf/p01+REST9Dw7Hhx7hIXIk6FXkz7wXbqNcydlwzGhdi3rBn3gHw5nOKD1E46G4D2uQzCknxxr/XQsHcNafYn89Jchz+i7J9of9Rji/jr5IZVmFCz7DPUh5IeUTbt0+SWyJS/42te/Wf89X0ekVRkz5JNUAU4zeTR+ebX9aZEfyAs4RnG8Ic4bPDiCZElbbTBI00GG5gRNE25D5oPvjUN++B79wz6QioY0oqfYDIjSOsGA6HT1kXx5m8fBi+613nWdnDRr8kPKTRdR0LcjHk5Y13Pq9lbT+Nd1Hfutr1CuqDQEkY2uqH8yhOCcpp0wtA1D5o+5QyaNeaTgOIKcnIisDsKqb8za9FJX2kufTu3SdfM5DxYC+dFF4vXpkqGk81Dyo08W6DIb1Agavpso26ZI73HWstjcsCapC4Z4ixQb7xPtJSVIlAp/K4qfDtF747RnsX6nkB8LbOQsRs68lqtp10bInp05O1BhTFi07bRbPOWkIkDqR1W2LWqKA3HKRsnxbIJIOJXIE7n33h87YV0LxTjkRyzGiIOh/e7CL5z8Sfs/VGzg5FJQLK4IsVX4Kw8t9veuBa3rnV1GzBBnfRJclodR02ZszdqQMQZD8Azyg3PZFcI61PnoM3SayI+oAh5pNgy5JqN63MiPuqFskedwW+RFgJB5hQyHXl3kB6JQagsysUl/zZL8GOIQDOkj4laosL4gaaKwqjxdxvekIbHRhqHkR9ucb8Oyz1AfQn6oG6Hf+YUws4O1kC6yLJJCGolohTiOVdSC3+X/51EVuT7imDalgSECpCogKdpqfpAB8wdp6PchzhuyQyRlGMCiGERceF9f+PxQ/TMO+UEO7fJHyoX2eI61V/+lOuS7taIIrPND6pTEju04eDWFf5M98iuCbN11151Z5Edb2ov3c+j1H6nWR360hd/nz6Er6ZZIc4v5lfezbjewD83HtvQ6Th2ZQrJFSlee9kLuOX0iKJou4y6tsU485X3vk0lO39A2DJk/IqdETtLLLvM3P4Fm6Ji16a/5ID9mPQ+WJ/nRFJUMa3oOkW4Tib3VpUumRX70zTtRHzaCc3KcvrchzI/r021D1sA89UUqDdkNIj42ocxr72RvxKbrEL035P1L5Z5CfiygkWQcID0UMsXWNYU72zWu53HmaS8cHXlgFqC8kFUsahSG3aw8f66uSGKydEET7KPQQKGbFg7h7TExr7jiisa0F+kxsfANifyIdluw+/pt0fbMLvyGKNIh/R8iNkJbsa0M2boTaAeRgpR/m+dN5gt/fUEbhfzIjZghzvqkuMy3UdNGfszakBlKfrSlvfg+o99cYcT1GXpRIKtLLtpIg3oqkneTO2kv/lUwlJEa+bJ9Bk6foew5Ujjk09u9jVzTIXPFPU39CMNaCCmn0C4y/SW6pCntxU63MFj3cbqmEfnR5xAM6R/dbjw4qQix0Ln0vbQ4BZiROtO4YhwcI6q4YFzmhvQ7u0KwiTk/FMtpkB/TInimgVPXM4IQVAPCuImG5HAhs8mh1K78qusjc0XEn/oGNihcYQTXdw2th9KfyL+11Nx04oZ3DnHe3KOoJWIlCnZrI7ItHLq2vg7VP/W5GWlmDOz/y95dQNuSVHcD74UEAhlcZnB3Hdwlgw8W3N3dYXB3gg3uDsEZJDgMboO7heAZLARCICTf+tWX/Va/nu6u6j597j33vuq13po75/Tprtq1a+///teuXUFukI1tZ5FxRAb0OoptagOCQ9FN72UjzU8BOj31O6d/xELPUJtXlVcU/otAJmQmOw7O4I9XzfwYIrr0SUacehntYrhwmWKJCGPEqPGTudPO0OuOQe45MqqQEfSgPQbtfgZJD6ccdNBBiZTSf+PQdwXByS7Hds4IuGx7gWnUf2vX/Gk/x/YxYy7zh+4gELt9z+mkVH7PL2lDyfyhy56nJl2QPnSifUJhTtZRa69PZusiP7ZyHrSxQRQ7HjtNqk8OU7a9IBCiJk7Uo2sX7vV8cY/t9cjp2Jo0ZEuWIj/gsTFdkOVrXsBAUehaTGYe0ncnHLGLdE0MZjvynMsc9nz9am9tjZqMFoAtFrVJyBK7N6ctO/U3lfzYoJFjzO35ZEgF+hho/9pnWkcAYvUsKoUH6LCiIu3JBBTAA9Ndp+bZ3QrgXUOS2yfs/vYkA/Da1amjGrK+OOnBxQFLlURQ2B6jfX3BzpAztjKAzBnrt+r2njkmvxJDijhiUI0B8DiXDGGcgT/ZO92ihkFYIWraJziMObQxVR0DMSXkR4lcxvRiK0GN/ZN9K6jks24g4x0l8nQfXXUaAh1wekTMA0DUfnMESJARAXIDSHKYbeA7phd9QNm7OMZ2fYsoTArYA9qeKciKFdgc+ZEDyt1iXN0AMWdqA6hayY5tEGwJsMxmIFa8g/2Kgqcxrzh6QTxZOIFjrOZHbp/vWD9tJwBk2LYpwIUuyJIz16P+SzsgVix0qe0vUcgUYRSnR3hXFFqNleCY86Wy3JfIj5grdDiCeytn5Gn7SxwF6th1K9lO9eCjFORDLgk8FUhU7JPfA5oR3QC8z5FQyCm66nfAMPkiPARgaqkgA5wA4r2CZYGxbV+yquIzPt74Iej4WsQgUkvBVrZn6MhMRIzgwlYyZJn2+K2iuPrS95mtbNrhneqfsB90ynxQgNKCh/fyl/AAkkcGCr9tDrNtdJxP1W8YwjMU5xU0W9ghq7FjZOnxqvJCriBHjY25Yh4jgl3aSeaCC5k/yFS1OdSxgbPanyF6+rbokG3YZM80bgKVNqmjr3ABwoFv8E732EoS+tQeA9swjJWxNVYICs8bek7YXlmmxoA+S4GXicPewzeISDYA4cEnwDuyUX03duqdgJMPNsYwqDGnZ3yKQrb0f2yFW/CMSNRfxzqTtZPJYEO2P6eT5g37PtYGxDg7XjJ/ZHcJWPlpBYIRPOQKR1o5jyOlc7Lu829wEZ031/TRGJgXtj37zKIY/SMH/qH9mUUzWWZD17rngZPpzE06TwZBzrM1+mQc6Jk+jbWzbSNDp/1GFiBbRrfNO/2Nz8K+sTPmmXmKILZ9jt4h8skWjmIvhmyJz7v2WXykyG5Oz9r2sG37xuadhWd217yDV8wH2/1c2m1eeS+y18ELcxc84FwyhPG6cw2+Mb/4j9jyEjo0ZvfWcdJlDvNt5/eV/NhO6fe8G/jAEO6///4JRJjgJhJQYH+lizOLugFSG+3h57z8k4mB9bOCNOTUGPcxQ1IqEo5YuzDA3TRJ7ROkYEABQQbIKloc18eAdkEcozLkjDnvkn4fccQRo/JjKHP9Z+gAXsYqiJpSmURAgxDSP2ADGHBahTF1WfliEAE/4+R7wFXqd59DC5JrrA1DcuPA7O0vcbT0bRW92ApQA/QJiPWnD1jGatA6gIz3AX6l8qRrVsHimEorY4J0TiuOyDTe5rV+CXjohboIUhnNFavHYwFSFyhzhLGFgO2gv/aEAhYCd6udUvo5RXNTLZoAOAH0gTPzsw16PLMEKCNf6b4+54KYrj4H+eEIvThiU4AAHAIi4Zxj/gIAAhNEInLBHHMiRh/gFIABlznAA9ABpEO2UwALqPnHvuXqI5nr3undLoDdKiOwCBQC3YJpdhwIt3IFEIV+TLE77XvZS+PARgusBQJ8C1Ap6CFTOhFzfkiWpfreBu90TIAGtNK5LjEQdnBu37bqd/QsTljzTvpPrlP0OorWWsSwkmz1TWp0O63es+M+/mAskOjre2zL8gxYwf7yqc+YK1MyQtR6J1JPXaHoQ9Tw0HftChl0SXTP0If2Ik+uPavIq/3saL+2b3VWksDMolBk+M4NPkqek+snW9Snl0PjEPL3fehyac0Wvylpc6kOzG2D3wVRbG7zlXECmv4h9mzt5i8RF0u1O9evKd/vhnkwpb90bMzGzbElU97fvrdPh30WNZvYev5iSrHy0rbQW3jblp+u3fJ+ZDQsNLRwm7MHpe3YyfdV8mODRg9jZ1UYqI7jCTUPUy+FHDCODIuu8rYnXRtcjDm1nCHJiYbhNcEBrb6sgFUc3FC7x/oN3JfKT99W7X9OPnO/X8WhTQUxfW1cRS6rjHm0ZS6w2lQg09efttzb33OUQGhfMDBHL/rGA9DzLxe4D+nvmI4hP6x8TjkCL94TmWBWLARQuaBgFT0tmZtD/RTgIdesYG91wFTS7vY9ISPBHWDfDk777tvKwHlqX+r9VQJVAlUCS0ogatT11WOAbS3uwdxL1GpYst31WVUCVQKrSaCSH6vJb9Ff26IiKOkrUmYVVsprroDZog3aYQ+r8tthA7ZwcyuQWVigBY+zCiObRcaZ1H6pzzJbZJRMvYZql0x9zrrvl2HnpC0ZevWqEqgSqBKoEtiZEojtEjIHbXGJbWKId1tTZO/aHjW0fWxn9rq2ukqgSqCSHxukA0C11G2FcBRJi2wKKUw+x0JXBnp4wKr8NkiZt6EpFchsvdBtEbO9Qb0QGWCyPmxFKakb1G4tsAlkHnbYYWlLk603m3ghp2V92Dc8VuRuE9te21QlUCVQJVAlsLcE4AbbDtUuseVUHRcZcLaLIvVjK0yVW5VAlcDukUAlPzZsLO0BVaRJYTQp1faMqadhP36c/LBhTd6o5lT5bdRwbHljKpDZWpEjA6yQqbWjkrmiw1PBou0ltrrYkhHXZS5zmeypD1vb0///NgUBZRhFAdvtaEN9Z5VAlUCVQJVAlUCVQJVAlcA8CVTyY57c6q+qBKoEqgSqBKoEqgSqBKoEqgSqBKoEqgSqBKoEdogEKvmxQwaqNrNKoEqgSqBKoEqgSqBKoEqgSqBKoEqgSqBKoEpgngQq+TFPbvVXVQJVAlUCVQJVAlUCVQJVAlUCVQJVAlUCVQJVAjtEApX82CEDVZtZJVAlUCVQJVAlUCVQJVAlUCVQJVAlUCVQJVAlME8ClfyYJ7f6qyqBKoEqgSqBKoEqgSqBjZKAAsJOrPBvieuvf/1r41Snj3/846kIu6Osney05OXIbM//6le/2pzylKdMJ0gt1f4l21n6LKdX6dN+++3XHO1oRyv92eL3rVuuTkl5//vf3xx55JHNP/zDPzRnPvOZUx8Uwv7P//zPpCftk7989opXvCKdCvaXv/ylufWtb92c4QxnmN1vz3PRy02/yOTtb39789nPfjbp9sEHH9xc6EIX2vRmz27fds+Bpe3gbEEs9MOdpOsLdXmtj6nkx1rFWx8eEuAkgRunJWzqSQ47fbTaQGS7Zbzdjm/VsdwKWX7jG99ofvGLX+zV1GMc4xjNec973gSa13HtZECw1W3f6vetY7zrM6dLgO36wx/+cJTAbfqThn/x5z//uUEqzA3ahn7/ta99rbne9a7XXOQiF2me/exnN8c97nFXbrYTtJyi9vKXvzwdB/rqV7968ZPnBIb/9m//1jzsYQ9rjn70ozf/+I//WCwb7TNX9XU7iYa2oF/84hc3t73tbZsXvehFzW1uc5uVx6DkAX16S66/+tWvmkc/+tGJkJgi15J3Csi+8IUvNLe61a2al770pc0lLnGJpNePfOQjm6c//enNW97ylnRSocvnT3va05rf/va3SUdvfOMbNze72c2aBz3oQaOvGhrfn/3sZ83Nb37z9FuEygEHHFDS5G2753Wve106yfGBD3xgc6c73ak5+9nP3jz1qU9tjn3sY29bm9b54qE5sKrtK2nzOuxgyXvXdc9O0/V1yWHJ51byY0lpbuCzOCdgYitXUfqMm3Z85zvfaW5/+9s3d7vb3Zqb3OQmGyitZZu0FUa+3WIy/tKXvpRWUx784AcvJuM5wcB2gL8lR29dsmy3EWAXVDz84Q9PIBlQRFohPpAgc+Q+JoNVAcFW63O7L0NtX1fgs6qsltTF+qytlYAg/DnPeU5z//vfvzgAn9rCj370o2khYK4fHPq9QFfg6ShmASnfv9SF9HjlK1+5FvIj2ihI/8lPfjIpSP/jH//YPOlJT0q44sQnPvFS3V3pOZ/73OdSYHuf+9ynueAFL7jSs0p/PKa3c+Ra+t5vfetbzQ1ucIPm0EMPTeSHS4YDf/bQhz50T2bHT3/606TvhxxySHPQQQcl34f8y2HTofHlo8nYRc5zicTSfq5ynwycu9zlLkk+d7jDHRJZZ25ucptX6a/fDs2BVW1fSbvWaQdL3r/0PTtJ15fu+7qeV8mPdUl2Q56LET/jGc+4xyltRbPGgBnnh+2fC/q2ov1LvWMrjHy3rYz+0jKeEwxsB/hbatziOeuQZV8bAVMrnh/72Mf2mqdz5D4mg1UBwXboc3ss+oK6dQU+q8pqaV2sz9s6CXz5y19Oq9iPe9zj1hacPP/5z0+ZJXP94Kq/nyPNTSU/BNWCbATIppAfc+S76m/G9HaryY++vvSRJCV93g3ju1VYokSe233Pdtiu7e5zff/mSaCSH5s3Jou1SJohUHC1q11tS8mPIeO2rzmA7TDy65DxVgQDiyn9gg9ahyynkB+bJvft0OfccO4GYJzrY/1+6yRgu4uMD75zaItAbAOxYj1n5dZ2N1kZYxmQVvr+9Kc/Ncc//vGPspWj5PdzJTbWt+0kP4baZSuH1f8PfehDoxkpVtpdS9cqmSvnkt/pW9QNkQk4duX0dir5MUVepaTG2H2rjm+JPKfcI8uRTPvm39BzZGr+7ne/S9uvutksc7CEMWCHjne84+1VN2VKP8bunaJfJc/p63f3dyW2a0yOS/V9qmzdr0aNsfiv//qvZPfbtWxK21XiO8Zs/9B7xuYrXQ47QrZsSc6elPZnJ99XyY+dPHpNk9LnhgzkRz7ykeYWt7hFAgWRjtjt7pgBjO/sSYz02VyK4phxm+oASgxF3/DNafeQGuScYLyra/hLjPxSDqX9nKkyzql/DlTlfj+kb1N0auo72vfnxm9s/iwty6F+9GV+5OQecyMAPYd8nOMcZxVRjf62RJ+XAFNT+lUa+KxNKAUPngNk4rGr6K5n5Ozg2HhNGYeuGHJ9XuXZBSKffcs3v/nN5jGPeUzKwAJy1c3g9xTfvMIVrtBotyD7Na95TfKrtnHKcJORpM8yRd7znvc0V7ziFdP9v/71r1PwZK+/ff4XvehFm9e//vXNS17ykuaTn/xkc7GLXaw5/elPn4Kle9zjHs1pTnOaVPfiuc99bvLX3u3vG93oRs01r3nNBLbHfu9dj3rUo5o3velNzZWvfOVE3nz3u99N/7Vn/FjHOlbaVnfnO9+5EYjKNmM3Ln/5yyci5hOf+ERv30560pMmmbbJD/ZJ/QbPd6lThDQS/Hmu99l685CHPCTJoO+y7eeJT3xiKpLpH7L361//erJjQTyNyZz+kvn73ve+RBTpB3xy8YtffE8tiC9+8Yup9sl1r3vd1Nc3vvGNqX0nO9nJ9shKTYpLXepSqdjqpz71qeZ5z3teKvCqxonxfvOb35zGWo0G2W/G65a3vGXzqle9qjn3uc+d9MVn97vf/dJ/v/KVr6Q6Fu41frJ7tPEZz3hG+kyGirYr7Ern1JfiA0LOdOkFL3hB0p9rXOMaSX8UBb3d7W7XG7Tk9JbsPf9HP/pRqr9hjLp6GeMzJK8oZNo3jl1SQ18f//jHJ9lFNqPPZFOpeXHZy1429dW8sv1laE6Nja9tNs985jPTM80buimg815bbnxGp+mnv8nQPNp///2bD3/4w81Zz3rWPZ/F3NI3MkemnepUp2rOf/7zN7bvXvWqV22uda1rDQa72vlP//RPSX/UMrH1WFHTBzzgAc2pT33qpA/0+YMf/GB6rznf1tGuTOka3brKVa6S7IE2hP1wL70c083QwyFDOKZf/Dy5mr/iCvNGgeMnP/nJzeGHH57IQ/JSayWe41727sc//nHzy1/+MtmX73//+0eZAznbl5Mj/S2xsfS7aweDpKbf+sdGyxIzH69+9as3F77whXvFZSxe9rKXpW1d5ox5aXzJ/x3veEeyFZ/+9KeT3vHX7AF7YaubLf7x3jE7FvOePdS/853vfM2ZznSmZIPOdrazpbY+61nP2kvXI8NtbL6y0Wzfuc51rtSeD3zgA80TnvCEPf5ltqPcJT+s5McGDeQUozZmIDGUVmnf8IY3JIOlCrcJ5t9973vfNInHDGAYWM4EiDLZgUJ7FcfSdHPGLYJJxgYDycH0Of8SQ9E3bIwnGfa1G7h5xCMe0bztbW9LAIBB4IRUKeeoADdGJ66cExwz/IcddtggwAUUAhhw2PqvvgDwaC+sy75q1wUucIH0dxtY5dQ1ZHyWs5ylOeEJT5ieAVQyzPe85z2bE53oRHsBMY5SdlAbsMVnJaCqrz194G9sbMZ0yrYtY4ak0HZF0t773vcmUAMkc8TAVIA7W7wABU56DMTkAIZ+dckPwI0TMr/iPYDVqleX/MjJHUDXFnIDUAQQAhvByNBKdB8gAKxKwERuXo/ZEsC2FPQP9cu8FTC0gzpF84YCH+Px7ne/OwFZOqMGDnAGRAp+yMr+a5/1XX2yMn9ywLoNooeAzKUvfemkq/rSF3SxSznbk9Pd3FzLBVdz9Iscc4G7e+Y+e9U5Vvp7srnXve6Vbu9mflhMUEuJHgliorCjrVePfexjk14ZWwEvP0S/IvtSgBAFSCNYZGe7ts873/nOdyZQDQB/5jOfSfoLgEftiLHfa3d3lV/Qz7+5zCPtdCFhkAXaIAjI9a2b+cFPa68gwHenOMUp0nPNeaAcoTNUgJQOC6AQR8B92FtFQk9+8pPvkX2pzBVT7xZiFcgpLCkQMu9cxo7thI/4R/9FhijOaUzJjj888MADE0Ek6CF3thUhxpfe8IY3TPhBECWYjvu8B1nR5zvanyGx1HhCfkQdDAGmwqhB6P7gBz/YIwO6g2wRVLIxfdeY3oZO5PSyRF597+7L6Cj9bJXx1Za+bCSfGXe6ae6Qt3Gma3RSfRAY0X1q+yAzT3va06ZMD/MELvVf5CNsZlzM3b7aLVHE9Xvf+95e9gJGMYfJnD6XLqTwM/ALW0rnYHbBtL8RIqc73enSEIzpJowSRWa741WiX+b1a1/72vRO+BPph7wyx4JYiecgK73P3GC3EEwvfOEL07zp6/OQ7SqVY6ku99lB+k0fwuaoOYOggC31kz1oXwhVugJzxuKxuahGGyyAgGAPEER0JPTKcxFvZMLewmQ5PYdnxFey9NlAGJMdQlgg7viCrq7n5isd/Pa3v52e4wp/daUrXWlLdwKU+t6tvq+0uoWOAAAgAElEQVSSH1st8cz7SoxaqYFkrC55yUsepZZAzgAy1sBbO5gCGqzW5/YojwGzMIZjzp94coYiwFtXlID1WLsDiGLgrRgw6i5G4q53veueauU5J4gkEViPGf4xOQTgOclJTpKeoy0uTs/qgVVFAR+j+pvf/CYZVit2d7/73bOpdiFjpAcjz8lzZsCWgBAI4FA5V0YdKAzjGL9l6OOzHKgaUueu48uNzdi0EABYeeEEtNf4GC8rixGoIAwQJdqNWBsDMX5XAjC6fbCygTz0j3znpD329bMv82NI7vSBHlhRBdZdAJr5KQDLpeH3pT+vErDlbAmwXjLvS/o11Pa+wEfwAIjZXgBUuOiNAMUKKjCRu/reNwSskSpx4oATfHJAZijoMqar6u7YXANK2Zyh4Mr8mqtfucC9ZIxzY7Lu74fmXdgc9hSZF1lWggK2OgIoOoNI8P+xouezto6O+Qar1uy0Z/LD4SsA4vC9U8kPMtNOgZ8V6nOe85wpC4J/F1QD6exprm99gWYUBrY4YpGFj0Uk+NviQt8VINyig6CDH4yrPefY8ZJ2deXbBvoybNpjIVhBurCXbHg3AG63N+R873vfe08mSXwmuA670hfkjX0mA0gAxX90fW7Ik3+Kk0wCtwjGrNz2Zd/m/HROL09wghMkvJCTV994lhId3fumzKk+G68tQ+SHBQGLf1bO4z79Y6f5f5dnIsGR++yuQPPa1752Y/EqyLIoVCoLJLBGn47I9GFb44p5K7uFDpeSH8YaHkSm8PEWviLAjtN0vGNMN/tI1WhXqX6FX6cPbBH7gXyL06OQmzAZzBF2SbaHhSo+X6bSFPIj+pOTo37kdDmyItq2BJEFG5Jl2Bx9RCy52KvuVpAgPxAR5ity19/iE3EVrDW0lYsdR2iy5eKFnB1DIMPooYswuyOkZbsgW8m9resl8zWy/vhlRyrrH5sr6w3Zt69flfzYMA0oMWqlBnKI/MgZQA5AwP2UpzwlZX5wtlZqrHDJUBi7SsiPMedf6hD72gD0Awxj7e4LaKz0ApeMJkMh/XfMCV7ucpfLGv4SOWBguw6VA9FGDLVslQA+VoNLjqkbcrLIgetf//opFZOz6iM61k1+5MZmSK9ifJBVnBCnxJn4HIjF2KssD8Rb8ciBGMFdCcBoy1J2iYAV4LVit+Q1lfxQMNgqlGBG361c0Fl9z53uMEQgzA3YcrYEWAcg6dzYvBcY5/o1hfyIAAuZGDqirYCLwKWEuBoiP/qAtbTgAC5WCUuATHvVMfRpCd0ds4MAkNTsoeCKfWD75+hXLnAvGeMl59WcZw0FkYAkEArUS4OPy0qgQMBKoO/6AvEp5IfnaoNUahmXfC69agc0c8iPOCpRKj2fg7iPuSDQKulbX6AZWSVWO+m9tHcBhSzDIVsUdtUqdtenteecU19K2tUn89A17eP3jnnMY6Yh87ltD7I9gvwYOsGmT859n00lP9qLC12fa6z1uX1KinZbAIBPZOf0HY1aQn50CYS23GTosL85eS1Jfqwyp6IdQ+RH2x4H+dH9rEt+mMN8vCBfgOgSINu6Q1es5ncvNk+w3y1W3tVx83hKIXrzSda2lXs6i1hvb18v1c1ue6fol/fCO9oiSywyu0Kegvtuv9vvm0J+lMoR4VBiY4MkiZOjQv59NmfMT/Cl8CLSAEEmM4Nts53JNUR+BN62+CLTfcyOwbSyyH74wx+O1i1q63rJfJWVzM8bOxmw8CGyD7FXgn/m+M+d9JtKfmzYaE0xajkDOUR+5AygyW31xgqXi7O2WiqlM1copyToH3P+pQ6xb9gQJ4KtsXb3BTRYVqsC2G2rRP6NOUGGJGf4S+QwdOqNFS+/F5Ay2pwgZ7wK+RGO6BznOEeSUQSkY2MRQHwoDXxs6nQdX8nYjD3PeMTqOiJIOqnAVlohQi5WMQ844IAUiJSAmNz8iT7Yx2kFRPAe6e1Lmo0p5Addfetb35r209IRK1LAvfRNepm7SgmE0oAtZ0uAdWMP+I3pWkm/StseMhAwkA3yQz0AOiODysp3yTVEfowBa4DDfJkCZNonVCyhu2NzzXabseDK1jt1K+bq11jgXjLGJeOyznu6QaQsQ2SrlVxyE+hEVlxfO0qAedc3yOR0WWRg82WWAcSICgFIN2ga+30X9Lf3nPMfViJlR7IhMRfC5+b6NlTwFGEnMJSZd8QRR6SMyqE99No3lfzItastczYwas4g221hGPObY0VcS7HYOsiPsaCyT++G9DYylHJ6GcFUTl59756b+VGqd33jGwUnlyY/+LMgsUvsTPi/pcgPNtIzEYn0FgmNAOkeJVyqm0PkR4l+IX7gK22xoCiTMoJmcs9h4BLyI2yfxSv2NSfHrSY/yE8bEcTwBCzBJ0SWZ478IDOLDWO+I+buFMxQOl/FEj//+c9TxoutTHy7+GZoW1SJzu+Weyr5sWEjWWLUSg1kl/wA4pAXAYDHDKB3CDLVbwCUrI4whFYFx64xYFaSbVDqEIfakGv3GPkh3RGAkxo85gRLDH+JHPrIDynzgCSSIvZX9rV5qP9DmR/xuVoV0t5LAtI+8iOCgVxxzb525MZmTK8iwwCxJRAhH3tgpZZzLkC9TAjOWQA5Nn6l8yf6oDDhwQcfnFZBpEC3QcAS5qOE/OjKncOkY1ZvI4U7agqMtamUQMiRHznQ0m5DybyP+8f6lWt7BD4BjCOLDCFmNY8NM35D2+a6ctsu8mMJ3R2aa2rh9IHMbt/n6FdJ4B42ZY7uLjHXcs/oBpGyqmQyAPp9qcueJzVZBtZ+++1XtCrZ9Q3kJkvCaqKAXRFIpCFb1t72wnYjygBawVBkg8TvY1/6kL8IG4oo1c+YC0PZlt2+DREFsTXTyqj0bORfpMf3yTuyRfzu0EMPTXJzxSIEsC7wG9r2MiZzc19gYrzgle42Dr/lY8nbdptNIz/6Mum0WSBqq5rsor6MmiG9ja05OfJjKI2+K68lyY9SvWu3PcbX1mB/L0l+9GXdhb0yD82/7hXjhazs2/YiyDSXYemSzI++7STtbS8WwyzGyHpt2wDtymWEuadUv8xFWNjFf1oQNVfDxijGKaPBQkB7Kzw9DFmVkB9hu+gfHJeTI5uY0+WhbS+yINTJ6G61a9vv9vjqC6x8xzvecc/WPLZJlrjFAbIYIj8spNryhNSxaJbzHTJFkdJd4m3IVpXMV22wGBNjxoZY+DS2YwR+zkfulu8r+bFhI1lCfpQaSGxlu+YH0kOhLpOgm/rcdrAmOIMQRs1k4WSQJbnsgyFgZwKWBEGlDrFv2JA92NOxdvcBw9jXCVQIIKW6dbe9tJ2g4kQ5w18ihy75IaDs7ktsb3tRC8CYDhVq1MbcthcEAQKrZCyiz+3MjwgGAlQNTZ9uO0rGZmwqhl4AzlFsFFhRbEsany1EsdqYAzHGu7tftQ9gSJWmS8ZEdXbMufdJI4x6MUuYjxLyI+SuDoztElaHY1WXQwdOpE5GHZChduUIhDZwGKtT0AUt7W0UXbBuvuQyP+hLrl+5tneBsXYIXAVBgIgihlNWPOaQH+TPRk4BMu3MjyV0F8ktq6nPDgp8BYZD46UYtqypqfrFX+QCd/bVytPUZy8xx6Y8A3lqTgH70qbVhJL6jGi0LUjF/6gbQM5sAnINAVICzGNLBh/CjiJx1aDxewFNu8ZE1DsSZLikbSN++Y7u74Fs1xD5EaSDLX9AeXsulPRtjChAwAoKYAz753NXbDkA+qOQZAQW7eyDknYJGBSX1D42O/QXWdAucBh2iZ3URrJElFgJ7RZLHQom173tpa+QpLbwT3CJDNyhlPUhvQ2dGNv2wgZ1C0L2yatvXKdmfpB/1NRYZXxt/1mS/IhabxFYRpazIFIgHMVs2zKI8YqCp0H6sRkCefrlpJzAQ+qsRS2XIQwLs5NLyIgP47/gb/Ygtt3NIT9K9cv71ZzQBxcSAJFobqlFRB7waNg/W45dbVn1YdEh28cGeEdOjqW63GcH6b9tKDB+FFnu2u/2mARBLBaI+5FP+s3WqeURus+n8bfmJj2Cmdki2INO5PTcwQtsOmzu2Z5jrNq2qq/g6Zh901/bG6P2n77RR31GxvDF+mILIFy5r12V/NiwES8hPyKjI2cggU2rfJyi1SSgnAHn9LsFO9sOFrhSsTmqOPtOsKOaM2A1dtztkHEDzEoD7pyh6FZljiEkF8B0rN3abz810KVSu0sBVOAW2JUKnHOCyIec4R+TQxQbVWyuy5ozmgiPKKoXq2q2vWCgVdLvK7wVMggZc6ACnHbBU+MXzisIH445WOAA2moitJnhMVA1NH36yI/c2OSmYmTcGDtOwgqDQE72B/AbepEbP0CvBGDE6TJkAYjE6poVSXOJU4uxknliW0VJIc1uP/vID/f0yZ2+0ANtigCMPtFHTi53+kyOQBgiP3KgpV38twvWY9VrbNsLfcn1q6/tQ4FP7IuPWgdWl6P2R07P4vu55If6SDkgMxR0LaG77Bpg02cHgVmfD42XoDDm/xT9Cr81FribnwLvubpbOm6r3qcvwCFgqcixrC9kZ5xCFqdIsMmCHDaIfgmiFa4TdAtyLDCoxWO7XnwGfLMR9NbKKp23mCHbT0YSv8vOAc1si++AVXbf9j42XcZC3++1D+nmfVYMBVl8TPg5ckGuab/TY9qFRsf6pjgeUkMBSb8nF7giyBbP1T8r3HCFleLc5X2CKen0+s7uKJZIL31OfiErfe+TeRy/qq9IffbFvEdARuBIfmr0wD/02UkvAhkYJ2QVY+P39vS7+EqBHKIbSWT7nFpPAtGhz9SFEETwLcaHPthiRz8QOnyEzxSCdR9CXZZp+zMZDXAbfybrlp9j39mUdsHJPvn26a05V6qX5Dkkr6FtTAgZetyWib7SF5/ZskRXjG/7PjjL5wLpOeNL90In4Tn2ls7QHWMcesqeITDbutv+TFYzPUMuGHu+ik7GMa+21ro8f2jLN1xgvOAReoKogmFtIVRw1dixezHO8CPb0Hd8cGxZjDpCjkFmg4ytf7JQ6ZTn53RTn4aK4w7pF51jG+gl/YQXERuKnprbFpmQrvTUHJZJgFSl4xYekeAIOm2OPscc0B6EQJ/tgqVyckSOlugyUghR1LWDdI1+8OvaKIuKrhgPCyPdS3uQ3bCybF/2l764zEv6EH7Pseh0ml6SGfICJoutyGP2NfRAnRC+kX0ie/aH7NgydocOh64jSHLzlR8xR2z5pW+yft71rnelPsHM7C299s/Y9tUSytnxnfx9JT82aPRKHa4ipGocjBlIxy4xNECDCWql2/GLcVZ8GJo+B+u5DAQnbmIIfBgygHDsvHeijC0FXWDnPYoalTh/hjDnEPuGDfmRa7fvPRvTzIABPogGKcQKmcaqSs4JMohDht8K9Jgc+kBAAFRgwiq+tjF6jBVDhQFmfIHZSGPrk4EgEpOrurNsAeMOoHsuwxqFmvwWoWW1HaCWdYLpN/b2mAIE2iBNfigYGJo6bWcfjg8gJq85OhXvMVaAMkPdPmoSwOsSQmPjx1lry9j8UWzW6mgbYJA7hh8wIFcOCKgGDOiUdMrc/GjLzHyXPsqxKW5I5gA6UBhHKHaDMAGXolWcKl1QhAyIB+a1aWhVkC50AyMrSMZ8lYCtDVr6bEnpvAeoAix0+0XGyIK+oG4s8Al7xAbKaMht2Yux6ZMV8ACM5IB1BIVDQAY4ir70BV3asKruAk6C56G5Nmb7ZY3M0S+rVLnAXZYD2zRVd7fDResPGw8Qdk9QQn5KO3fRq6HjXHPtjtoUiJN2YMUWezcyhP11WXHUlva7hn4/9l79Yv+GtqXM7RtdFnCaY1OK6cX79EuQJfhzokJXrrl2xfcwT8gs5MAXI5Dc05V1boy28/s+Pci1Z0xvc7/dTnmtMr6l/Zpyn7llztnemztBLZ47Z7yG2tR9Px32WWzpnNKXoXuXau8cWY3ZrqXaNdTvnK6150HInF1iN9mPNqHUznpCoOR0JvfuObZq6DdR5sA7u/4k+siPWZSEM0v1fAnd24RnVPJjE0ZhZhtKDSQw3wcovLbP0MR+foDEpAlgMgXUzAFmXTHkDEX3/pJ2x2quADruHwOwOcNe8j0jNAV09fW7XRSvVF1KnEjcA3xro/F2AaLt8V4VVJWMTa5fjDxdBtwjCCB/K2VD2Uhj41M6f3LtWuf3XbnTDfrEUW0HoF8XaFmlX7nAR8aH1duhozfXNX5zgEy7LXN1l6135ex3n31YZRyG/EkE7r7fTt1d1zjvi88VCCADkb1nOctZEvGFHC4tJrwvyqz2uUqgSmB3SWCo5sdO6aX2O1DBQt6+dlXyY18b8X28v1OKh+7joqrdrxLYkRJQNFn6vHRWmSFSVWUM5Y4B3pGdrY2uEtgGCUjHt81AOngcL24LT+40uG1oan1llUCVQJXAWiRgW6MtbBZYnM61ky4La7I+ZAArhbCvXZX82NdGfB/ubxRpiirzMj7qVSVQJbC7JGCbi/2stizZNiY4W7JA7e6SVu1NlcB0CchqAvzVy1LjQa2DsRNepr+h/qJKoEqgSmBzJWDbctSE0Ur11obqrGxiL5RBEAtFba9NbOM621TJj3VKtz57YySgWJJaG9J141L4akqNho3pTG1IlUCVwKAE1MxQl0WhQAWeHQ04ZcteFW2VQJVAlUCVQJVAlUCVQJXA7pRAJT9257jWXlUJVAlUCVQJVAlUCVQJVAlUCVQJVAlUCVQJVAn8nwQq+VFVoUqgSqBKoEqgSqBKoEqgSqBKoEqgSqBKoEqgSmBXS6CSH7t6eGvnqgSqBKoEqgSqBKoEqgSqBKoEqgSqBKoEqgSqBCr5UXWgSqBKoEqgSqBKoEqgSqBKoEqgSqBKoEqgSqBKYFdLoJIfu3p4a+eqBKoEqgSqBKoEqgS2WgJOF3vFK17RKLb9l7/8pbn1rW/dnOEMZ9jqZqz0vt///vfNxz/+8XSqwSlPecq1n2bgFJlvfvObzZvf/ObmOMc5TpLbWc5ylubggw/e8mN0FUf/zGc+03zuc59r/vZv/7a56U1v2vzd3/1dsTy/8pWvpPE/4QlPmE7EcTRw7ihgRwi///3vb4488sgmCrL3fVbciIk30lmX/g5d3/jGN9JJP+02jr1m6v0Tm7zI7Uvq+V//+tfm85//fJo3fXrjlI3nP//56bv99tuvuc1tbrMjTkoq0Y1FBmNDHvKd73ynednLXtbQX7p+zWtes7nzne88OjfW3fR9bQzWKc9KfqxTuhOfvaST2EqHObGbi9/e7utlLnOZ5qIXvehK73D+NSMD6OyEUyJKHXfpfTnhrQoKc89f8vul+rxkm7b7WcbvYx/7WHPEEUdsSUCzRH/bbTYvpwYiQ22YE6As0Z+hZ/zHf/xH8zd/8zfpX712rgQEQE972tOa3/72t831rne9FPje7GY3ax70oAdtbKf+53/+p/nDH/6wl9/jC3/1q181j370oxt/O0Z6LDBepXOIj9e//vXppKZnPvOZyTZ98pOfbO5yl7s0T37yk9OR1XH1tbXkuynt8w5HQR566KEp2H/1q1/dnPjEJy56hMDprne9a/OEJzyheeMb39j88z//czpt7kxnOtPo7+GOL3zhC82tbnWr5qUvfWlziUtcImGR7mdFjZh4089+9rPm5je/efoV0uaAAw7ofQIbxX8g84yVNsalrUc/+tH3sl/uRyCZA937Jzax+Pa+doz9eEk9p8f//u//3rz85S9PR6239cYJZALo293udg0S5F73ulfz3ve+d2XMWiyYmTeW6sbMx2/cz9jvZz3rWc2NbnSj5qQnPWlz+OGHN7/4xS8SIZkjMNfVmX1tDNYlx3huJT/WLeEJz1/SSWyVw5zQvbXdqq9f+tKXkjN+8IMf3NzkJjeZ/S5G75GPfGTz9Kc/vXnLW96yF+Ca/dA1/5Dj5lQf9rCHJeAxBFBL78s1dxVQ+Oc//7kh43UA6O0G7zm5bcr3MX6Pf/zjGzZnnQHNUn2ONj/lKU9JpM2UQGSoDXMDlKX61H3O1772tRQoX+QiF2me/exn71kNHAv0VmnL1ABhyrvW1eYpbdjOe3/6058mP3TIIYc0Bx10UAqG2LxNJrX4kOc85znN/e9//6PYZ+THT37yk7XaCkQDguj617/+niAc+fGkJz2peehDH9oceOCBe4Z0rK1j383RCbbmla985SSbY2Xfyj/i5FjHOlYiMI53vOMVLaZ861vfam5wgxuk3wax0PfZnL6M/UYbn/rUp6Zb7nOf+4z66KH2IE3OeMYz7kWIeN5WtL/dt6F25GS2pJ736c373ve+5nGPe1zSpZOd7GSJbJT9cbSjHS3XtG39fopubGtDF3o5AosuWEi94hWvuNBTV3vMvjYGq0kr/+tKfuRltKV3LOkklnzWlgphxsusTgGbwNMq5IdXv/3tb0/EB8C1k9KUSx136X25YZgDCj/60Y+mFY9Vx6ivbdsN3nPy2rTvl9KDrezXHJ0bat8qAco6+syGIV7Pc57zpJVfRKZr6WAu2j43QCjp+7raXPLuTbhnJ/reL3/5yynbQHDWJae3wlaED+d329kEfeM51tax7+boxhybs4q8tov8mCKbvjZa1DB2V7va1baV/BhrR66Pq4xb99l9ejNHl3Jtrt+vRwLigBe84AXNi170omb//fdfz0vqU7dNApX82DbR9794SdC05LM2TExHac6S5Mem93WofaWOu/S+nBzmOHIBp20L6yA/thu85+S1ad8vpQdb2a85OrfqfNnK/k0N9Oa2bZUAoeSdSwegJe/cpHtW8b1W+GTIlWYKLNFvK9AyPuhFXybYVFsho8w1pUZGKfkx1tZcP7QptiXIwinJQJxjc6bKqz2GO5X8+MhHPtLc4ha3SFkNXfJqlfnQ1W9ZZb/73e+aYx/72L3jN9aO3FyZMm65dmwS+WE+mttbaVNyst7072Wiqcdi+5fss+Me97hb1mTjpd6R8bLll51axxb8nA5vWYe34UWV/NgGoY+9cqqTsJVBXQOpc929aGPPGvtdfMe5xOpjabruEpMJ8ANijn/84xenA84hP+YAtDnqMkcmMQYMbqnsSx332H1TZDIVFKppY0X7bne72yD5EbKa0m9jkgO9pbKJ8Z0ihzk6MfSbuf0fet5YP4ZkMkf3+t4/ZmPmymyqzo21YUwnVm37qr8P+eT0OidHtjT8A93iI/wrCRAE4X/6058m2eGSuRjBZwTHwJ3ilptwkdE73/nO5iUveUnzxz/+8ShNOtvZztY85jGPSf526JLaLoNCnYfLXvayac/4pS51qeYDH/hA87a3va25wx3u0JziFKdovvvd7zbf+973UvFD/y8jDsi+3OUu15z2tKdNz7jkJS/ZXPe61032zTY1q5GnOc1pkg31e3+rJWFvutXJD3/4w81Zz3rWPZ8p0pcDzQqM6pM6DsC2bVf8/nWuc53mCle4QuqmufKjH/0obQMVePLN3vvABz5wr3oFX/ziF9OWLW02rupd2I555jOfeXR4yey1r31t88EPfrA597nPnep90N1vf/vbafvIq171quQzxtp66lOferQf9O5DH/pQ85rXvCYF6ba9qUUh28oYuX7961+nLa987gUveMFU6FW/taNkqx3Z2JqnaKkxI0vjoj9veMMb0vujL/psTNufacOq5If2qpFCP4zj5S9/+RS4qS1Bp9Udud/97pdkbXzYg6tf/eqp73SOTrX7ypa5j81QePbHP/5xqn+gH+6/8IUvnHRY/9RGUBeBPP27733vm3Ql+mRb8g9+8IPm7Gc/eyMLVLu0pSSwNH7veMc7mu9///tJL81Tf9NN7xIs5tqRszElep5rR7yj7auQgM997nObd7/73UkWxkQh3Hvc4x5J3kOXuiH+0RFFgOlsW3a3vOUt0ziYM+ZvV57u9/1VrnKVlEH44he/eK85K/uPXVKUWYD9qEc9qjnBCU6Qto//8pe/TLp797vfPelKWzfozFx7xM7JLnvPe97TsKfk5Hne/aY3vWmvz+a+I2fzcnpAVrI+1BNks5/xjGc0N7zhDXM/6/3efCzpr3pCUWTVtjfzRhts6X/hC1+4Z76152dOP9pzK2wb38XOs6unO93pmnOd61xJt8wd79xXrkp+bNhIlzoJwNTEAE45JEBLcbV73vOezYlOdKLUqz4nGr8zEa5xjWskAGNrhwJMLpOJIbryla+cJh1QBKzlVupzDgEoCOMGQAGDgMWnPvWp5nnPe16agNpkz6nK6Oc///mTob7qVa/aXOta18oCuCA/VIbnVC5wgQs0Vh8BqLZM9HEMoLUBCWdiBWMrDQygYX+xSx/83QcQOJAnPvGJCVT6p69f//rXUxDRXrkrvS8HWlcFhQrZCSjs4b7YxS7WnP70p0/9Cuev34qh0Ql1D+jeZz/72eYBD3hAA9SOXZsA3nM6kgMpuf7TSw4YYBQguR+g1ncOOgBgyMl4cpiAKAAMYAiQBFYBDLrBf073ACXgjS6wMWrsAKHmKXBsb7vihAI2tqnPxqiF8IhHPGI0CBwba/1QiExqtTac/OQnTyDYdrd238bsnKCkL0AB1AU9Y3ZV9Xf2it0V+CmYSqcVChRQ+Xyo72OF0tr2ke01h41rLigdkpU+CkLZVUEcgKv4Itlp81igAvgB6mwf3fE33YlAum0jjQcdVK/kvOc9bwqYAdahQJq956v4EyuRbBi9URy0ZBV+ne6aDxOAKy55xzveMfWdP7r3ve+9BxRqa0k2w9i2AHPFnFEHRGBiXPgpPpiPvPSlL5266Xv20Rwjf/OWvO90pzsl/TD/fAa0CuDdq1YDPXOf+h0CfURK7jJfFF90DWV+0AN2Tnsic0gRvqhPg9zWtnYf9NN4ayO/PHb1LWDQRYUy2c/AIGNtHftO8C6o0yYEUdT3Qgg89rGPTfKGdQSKt73tbZNsPU9GjKCkhPyI/vURqyiGgQUAACAASURBVOaJeiZ8WvQl9ESQ0v1slZofiCft1jd+Ay5gAx7+8IenftAJ+q7fAvGLX/ziqeldcjkK9/LLbIegye/osL4ERvJbwRTb3/4s5BH9ZIvMdc+BWQSUntsuZjukI+whG3vta187FZPlr/TxmMc8ZuqHuZlrR24eGLecnpe2Y6nMjzHZse+KAyMp4j7zD7ZnU/goc4jMEUSCXH+zOwJfVxDsyCNz36InOVzoQhdKcyHqkQz1Z449okNsFn/QnlfeS4/an63L5g3pAjmao2wFolD2B5tvPo6R3mO6VdJfeJj9Zu8ic4p9NWf5VORI3xiUzC32QH/gGzJ22aLm+cacr9spBzzk5nDp95X8KJXUFt1XosjhkK0WMf4U1+SyN03QEylaXQDGWQBzmPcAOJQfsFCBWiAB3LSBKKDAGObIj1KHAARZCbK6AoCYiCahv/UF8RF9AqgZHuCK0ywBTggDRhUADJkI2LyX8S8BaGMrL2POewkD44g0Dl6AaPUsUu+cYoOBB8gAMcGWfkYxJsARYDOGMbal9+VkQm+WAIV9QM+YBsCyCtoG3laqBJrAiH6NXZsA3ueClNL+R3BAB8x15EcUVnT6ibkS4I/zDpDvM8UKjSGQTZdcXYBeontsh0BMBo/nBXgCuARvANWYjRFAR+DUFwTmAjXOH9BF2qqNEX1jw/QfmM7ZOW3o63+pXQ3QjmwBKBAUAn/BKNs5ZF/jvWN63B2TnF4PPQvZaLWabY05xl5c6UpXSsBqLFAxBxFK5h7w57hPfUP8hB0OvTvJSU6SxtuqoAvYlj3RF0izZWzYQx7ykGTvXWw8PTWm201+6JOVZXrEfxhncgQ+S7PvYjyGsi6Nr+eav7HKFkGoQADZ3SYJ+C2EDOIxVvwQRsgrq6Yuc8LYmk8xJ4wvIlL7Q9ar2k/EKzIlsiTagYrVYm1ABLbv0Ve+yhjzzSU+vF23q48QmUN+CPAEzMY1yABtQeTxtdosW0Mg3pXZ1GyzPtviszGiY2nyw/tkCZmPFhXOec5zJvIDcWAeI8XjJBtzNTIvun2NIszdQvJ9+l1CfiAS40SZITwwpCNRE8nCGWwUxJ/6bO1geawdowr4fz5xTM8FoKXtWJr86JMd4iH8cHeu8LPsMlzF5hpj85Hs4iShkIdMHs+xMMXGW7gIGcc9Q/2Za4/6iI4h8mPuO3Lj3f0eASqrDokXBCh/qO8lpzXlfHuX2Gn3N8gPJBSfI77zN9JWe/jHMfJjbG6FbvD9gQk8S4ZYqY+YKstNv7+SHxs2QuEQxhTZBOK8pGO1j3UNUE6hrYx2HVQ4Mg4xHFAEIlYsOUbAz6qo1UeATwBt9QC4zwEX4CfnmIZWpMIxH3bYYXtWvqRrA3CyQAJMjznGvoKn7dUWgVEJQBsjP9ZtYCKNU7BBljE+nBEjbEz0QVYEoCz4iKsdOE29bwy0ItSWAIVDYCc+dwykdL+4IsCymgy4bjp4H5u7YyCltP/hwMx5zhH46zq1CAxi1Rpx6Qo9ol8yE6y8dQPtnO5xvrFaaiVQQCNQY1c4aH2UfSRzZ8jGWOWO1YduEFhiivucf6yqfPrTn05zApArbUP7BIupdjVW2KLdOfsafc8BpHabViE/2Av/rOAJ+tgMJwwgmMYCBEETwlhQiHSMeQgMBgkeeodM6drmoTbHaR7AtSwFumNblmNErfzGFssSPdiKexAPrgguprxzjPzonpoi64dsBVbdrAv6jtiM1fQ+wNr32TrIjzHgbnUYaWEBQEaA1XiXMbcVx4LHdpIftoDw/7JcZZPGZfGHf2NPraD/8Ic/PEqGx04lP9rEOHLYghMbZfXaApnsSgsfFluGAtyu/sV9c8mPPpKn/VlujrH1tt0grcwb/fH/S5IfY3oeRx2XtGNp8iMnu6Gt3wJ625GQ4eYjIlXbunVZbAFDeFjYQHZ1MxWH+tMNoEvt0RTyY+47cvrU/R7pb4uKzBjZyS79QRi2Sd2pz3V/SX8R4BYI+GqktThO5npkP4+RH2P6EeSv+iXaEadC0ovAcXP6tJN/U8mPDRu9ktUBAEmGRpexi98KFrF7XQflfgCge4qJlT1G3STjIK2MuBhHq7lS6ErOtp7rELxLWhewKQMFQHdZwQX6gCZs7Ng1ZPjj83Oc4xwplQ25kwNoY+THVhgYK6faYAUC8cRAkYlx9/8CECvsXaDcDmZL70N6jYFWMuMslwCFQ+SHYMuqeDddNsaur69dXcgFiTnHswR4L5m72t3V1dL+x5i22fsu+SEDS9ok8jIY/pAVGdhTG3ajLzV7TPdiZZ69EOBwmlKmZebIJrG6mLMxQFWk1c45OnMoEPG5uWnlPgKdITs31Ia5djXkW9r3MTu2VOaHVGcElK1mtgchFxDJtlQgzXKro+YTMkmARO/0rW37xmosDc1F/uGtb31rg+Q0V5Da9Oj2t7/9nq2am+KOow/mUmxDmdK2KeRHkEKyHjeF/LCFgG+IWiyl9rOvD6Vy69OpksyPdlu7uhffIQJgH36maxe1L363hJ+LQKdr30r9wxj+aG+Fyck1iGp9YvPe9a53pRokUusFcwhO2xramUFd+7oK+UF/osZQad/H+iSA04/YpiQDqc8fdG1bux05meX0HE4ubcd2kx/sLbstc5pdQTojQLrHKIdM1P2w3c/iAb+htkj72hfIj6j50s4Oa58KN3fbSyn54T7blWTrwFkwFhsGgyMu5pIfnmtemPsyNWEA2TR8cXsBPTc/dtP3lfzYsNEscRKIAkZtLvnRtyczxMBgyjKwLxxQtZJqlSBS6ofEtYpDCPKjr0+lw5MjP5w9D/RYYcsBtLnkxxIGhuNB9CBroljRHFJjKvkxJJMlQWFXtxl5l7RVwHRJ8mM7wHvJ3O0jPyJozvW/hPyIwL8P5OfIj5zuBfnRXkVAVrIRMqLIfKgv3XncR7yUzPUx8kPmia1SCKA+fcq1Ya5d7ZIfY/Y118cc+dHV67HnIbIAWhk2tk4oMGf1ChEyFiAgXdU/sRouOBKcd7PqppAf3TazKeaKbKHYDhF1I3Ly2arvtU+2mYy32F4y5d1TyI8IUtUa6dv2glwMX79VmR8yctQHiKyXXFA4tO2FzNgVK43tLMU+Wc4lP9pt7ZIf8Z3smb5tL9qhIKH224qEPCVjKedxCTzMm3Z2QU4X+uxbqX9YivzQRhm1sJtMOIS4ABgGEtiy52G3oz9d+yoAU3Mtar3EfZFRG7WBAvu0a34g2tWkQK6U9n1MrmyEMWrjXoEp/OC/shHVo7FqPtSOknHLZX6UtsN2I/O5rTdzsohKZdedPzKajJ0thZGx1972Ak8olKpeCJ8u44HfRJIhvmOr+JBu+HwVe5SzKZFls8o7cuPdhwnY48isjdo5thPmYqDcu3L9RTQjJhBQYSv5b/MVSWHRay75Ia7zbP6cbYMNEDlTt3Pm+riTvq/kx4aNVomh49CsSPVte5G2ZuIydiXbXnRfhoV96iYaIBCG0oQx2YD5viJobdGt4hDCSdt209724nNgxqoN8mLsGgLj4aSlWUv97Nv20gVoc8mPVQ0MMgBBw0HFlpb2the1UPRHAbnYrxtMdKT+G0NjJZPB/bn7YntMd9tLyMRztGUJUNjVbUEWUAx4Amf0tm/bi2DNis9YBe8h0LuV4L1k7pJrV1dju0Su/0hJc3Ms8yOIiXCk3W0vRxxxxB7dagN045DTPasRcfqDwAgpKsvswAMP3FOwrm/rR9vGSDv3riXJj9B9oFWgQk7dbS8lbZhrV8MulfZ9zI7lyI9uUDr0LGSHGhGR2szG23ZDVsa5S35EoCIgsiXyoIMO2jPn2tte2GGgVDZJ3zbDsNntmh/RZr5JEU7EShBp0u5lHNpyUFKbYqvctWws28O6ZETp+8MW6FdkjnRtdLvGSdRdsj1ENpUr9p8LIAWpUbh4XSngyD/tkF0gawGRKAXblQPudMJvbdds16Kid2Rgm24UWBySYV9x0yG/PtbWoe+QbTIZjWvURiFjBBcS98gjj0y6L2Mq6vOwp3QZLppKfvhNewW5b/sYO8qGxgkwZLMk+aFPMjuNQ6weR901NX1grvbVDa6iDhICM4qKBi703DbRG8Q7+bMfcIisYXWDSn1jzja263FEYOrZdAwpwrbQXUF8Xzty87dEz91T0g5j20d+TN1CUSq77lwJG0/vwwaFvhk3xJYtYGy6wNicEBy3639EAWVyWzrzI4irmFdR3w4p0yWM5tg8eFo9LtgWSUcPcxf5yIiKeQuLw2XiGzXWwi6zCZ4fhWRzz/V9rr8wGztvTkYtP7KA4xEg5zvf+WaTH+IIvoUNRojB9f71nRJa0pfdcE8lPzZsFEsMXVRnlgbFUQ8V9+w60SgEaF9+VO7WfRPcXjPZBk6IaH/HyNsHx+CPsYSlDgEb3reKEn2KFaTYZmNvJwfMiY5dYfgx/l2ZaD/DY/96CUCbS36samAigPecML7hEGx7wQg78szRclLYrYJEAcJgiNsZHLHvO3dfTiaKLi0BCiO927F6SAmAj0PSB843Cp5G8TXgm+MB2nJHJdKN7QbvJXNXO7sgJeZlrv99Rav6PotTDczlSF0FCNtFQSOgidRs/8+h53Qvglp75ekE59neM5qzMXGqlAApiLophS5jFUhw3+2bvcqKseoDfRqyc9qASOumuJba1b5VT/Ir6XvuCL4+UmhMr4dsIjnpfxR/dp95JNizAj4UqJAdArJd2yhWfwFQFwDlVK3uKRzttvS1GVnChiFfIvgU8AJ32jl25ONWuuk4JcE7S+q0dNvGlyqOJ3UccWtLGEIjMm/cjwwAcNspx1Zq6S3wG8XHbQ1CKLDB7CXiG0nnM88wfxU/7ftM5qY5Ibi2dzx3RbaLZ6uj4BQ5dVn4a+S3BRJjjlhUp0WB1fjMe9hofZBOLfg1xtqrn3zW2NWVme1Qgg2+WwBpu4b6MjI4nErQ19awB0PfxVG3cVIOn8rHeGb4F3ObLuqjbXyyCsjC3CEXQfVYmjiiT5ZEWzYISPKPbQiODaXzaizJ9rHSjtiysqweDyIydIcc+PTuZ8a0ZNXWO2O7bCwgIGmRBMiPKDBN572DLln1R2wIuMhF7TVEN0zG5sOEtk9EIVVt1B7BlHeRvwDLSXNsLR2A49p9MrYCzfZnuT6pP8cu2QatTon5BC/yP1azzRv/2OG+doxt3eaLSvWcHo+1A77Rhva81Dd61P6MTuf6TP9LZNeWJ/kgmukwLG9OsscyIrXB+PhnTqolQcctOvI99NKcZqcVQOcL2AFBeFs32AGkwir2CMkiuxm2t4DCXjleF0FurrEpq7wjCHw2lT1uL6wN2SIYgP0yL4wPPYK1tS8uOBZ+pX/sR+m2kVx/zX+YzXyDY9RZJBOX+Wixuzs/zcMS/aBnarqY0zJ92BvzybtkmpceN53zITvp+0p+bNBolRo6iszJKkwq+MDWmoSMlmCRcveBCb8Dbjk921pMNuDTJLDywUgygAgEk80kVxUaWM4FnznHpI1WZPtAQQyB7/VJGxlvaYwx8XM1RwSBmE3F/ciG8yUTcgC228eljgG0ttys/sTZ3ltlYLzfSqixwdYDRva2WtlgDAWwjqXjFMiK4bLqxjAKdnzOMXEciIWS+0pA66qg0DgG+OOIOFfjoP3IDsQPvbQ6Bkwh5ATxhxxySHHa+XaC99K52wdSADnOaKz/9MJqNICmEJf5QQ+CTIzPPIs8kWSAZRSzA8gFS+YFINMF6PTFHMrpXmQSBKh2YkU3HTTGss/GcLaRRj4UBI6ZZEE9gASkCKpktgB4gktgL+zEWBu0fShACRs0ZFeNsyCBXSQzADICMu0ee2+Qen39awdNQJIgw1yPIwzZ4HZQ2t2P3X0mOWlnyEXAw5ZY+WZPhgIEzwHA/F7Awxabp0gTOsUGyf4B/NrBPTuprXH1zUXBJiApa0TfBCzGAelecpz5Vrpq42FOTiHmlmgf3STrSEvO+b0l3tl+Br0wR82ruX3fqj6MtXXsO7JVLNPFfsVRniGHdvt9L8NA3YilVknZCDZYNoXVXm1RILbkCOU5443YMI9jPPWf/Zx6tGW0mxzIbEhPzB1kXZ9s57S//Zs+3TLW/kWWY9y/Ke1Ytc+r/j7Gja7RATL0mb9zZPyq7879vj0X6RW9WXKueT8Sx8ISXFl6he6MzXl4DPbuFo4de8dYf/mbGBfzk91ZamuKhVA4CREUGSzaKTtNdh/CbtVtPaWy3ZT7KvmxKSMxsx1dw1b6GA6R8+KAw+lGDYZwbP7rVIhSAznFMY21c26f4pl9feu+bx0AbSkD0wfOYmzaqz1xX4wTg9kHOkrvy8lkKVBofIccXMnYjenOTgLvff1Ytf/tZ+ZAft/7S3WPLlhxs7IdVdG7z1uyL3Pn79w2bIUNKrXV7puq11Hkz3h27Xz7vUMBQp/cBGwCjG6wONSPbpu1RbuA7u0M8KfIvd5bJVAlUCVQJbBzJSBbwtae3GlTU3oI/9geiDSI7Kkpv9/qe2X+8Md9xZ4tYsgg7Ptuq9u5le+r5MdWSru+a1dLoBqYXT28+3znbJWQXWTlX3aClEyZO5t2ROk+P1BVAFUCVQJVAlUCVQL7uARsZ5JprBi6hd6lLlvFbf2TjVm6OLzUu+c8RyamLGolAWwzjzbbeudzOG5KBsucNmzabyr5sWkjUtuzYyVQDcyOHbra8AIJ2P9qe5WVAlsoZH3ktl8UPLbeUiVQJVAlUCVQJVAlUCWwqATUr1Fk3VbPpS4ZjIcffngiEca2si71vqWeI9tSjRYLWLIvbatRZByOi5N1lnrXTnhOJT92wijVNu4YCVQDs2OGqjZ0ogTUw1BjRJ0gRcock7cTVj0mdrPeXiVQJVAlUCVQJVAlUCVQJbBLJVDJj106sLVbVQJVAlUCVQJVAlUCVQJVAlUCVQJVAlUCVQJVAv9fApX8qJpQJVAlUCVQJVAlUCVQJbCDJKBYrRN5HJfqlDbH4tarSqBKoEqgSqBKoEpgXAKV/KgaUiVQJVAlUCVQJVAlUCWwgyTg2GV7uP1z9LWT2U5zmtM0jrRvnwq2g7pUm1olUCVQJVAlUCWwdglU8mPtIq4vqBKoEqgSqBKoEqgSqBJYVgKvfvWrU/E9xYgVsatXlUCVQJVAlUCVQJXAuAQq+VE1pEqgSqBKoEqgSqBKoEpgB0ngz3/+czq6EOlxrnOdq1Fs+6IXvWhznvOcZ22FiH//+983X/rSl5r//u//LpKUdimQ7FjII488svmHf/iH5sxnPvPgb52k4B377bdfc7SjHa3oHfWmMgnYJiUjaLuygv7zP/8zNXRTSDqnXXzsYx9rjjjiiOaUpzzlXhlTubb67Wc+85nmc5/7XOrPTW960+bv/u7vygZih9xljpODfpUWNv+Xf/mX5v3vf/9ec928f+9739v867/+a3OZy1wm2aglr9xYLfmueFYcdVti01Z5/7plt0rbdvpvK/mx4SO4VZNsCTFst3Ndog8lz9iUfk4BigDlxz/+8earX/3qURx9SZ/b93CKb3/725vPfvazCUgdfPDBzYUudKGpjym+f9PmwG4GPpui22PK8ZWvfKV5xSte0ZzwhCdsTnWqUzU3vvGNm2Mc4xjF+rSbx69YCAvdOBZALPSK+pgBCQDGN7vZzZrTn/70zROf+MTmJz/5SfOYxzymedaznpXmxjquL3/5y82tb33r5iY3uUlz5StfuTnZyU7WvP71r2/ucpe7NI985CObO93pTg0bItiRjfLiF7+4Oe95z5uCRPPUaVGXuMQlBpvm/tve9rbNi170ouY2t7nNOrqwq5+JEPvrX/96FILha1/7WnO9612vuchFLtI8+9nP3vIjOn/2s581N7/5zZPs2e4DDjhg28cBfvrNb37TPP7xj086G9lTJW2N3x566KGJ2JOBtZuOC6VD5vPTn/705i1veUs6DrXkQkSoQXSrW92qeelLX5rmOp383ve+19zhDndI/9iOpa6SsVr1Xfp09KMffS/SkL6U2rRV3r9O2a3Srt3w20p+bPgommTYaYAjBxy2syvb7Vy3qu+b1M8hoMgx/+EPf9iLsUdY/OpXv0qF8fy9Spr06173urTP3KojsHv2s5+9eepTn9oc+9jHXnkYttPRlDZ+twKfTdLtobH4zne+09z1rndtnvCEJzRvfOMbkx7SxzOd6Uy9P+mbCz773e9+1zz/+c9vPvzhD+8I4NrXj1J9Xed9QwGEd25qm9cpj618NiLiPve5T/OCF7wgESAf/ehHUwHUV77ylWsjPxDoH/rQh5oHP/jBe1aDfXbJS16yedWrXrVXYMM/WTW+wQ1u0HzrW99K/xUsjpEfAgq+RL8ueMELbqU4d8W76IAV9m6AyfcLZmUFCUwFc1t58evG1WVsNyX7Q3tgIsRhYKIpbUV6mG+7jfwgFwtciI+HPvShzRnOcIZidemb6/SPTiJrlyQ/poxVcQc6NyLrznjGMx7FbpXatLnvjd+tS3artmun/76SHztgBLdqkq0iiu12rqu0fcpvN6mfQ0BRmvFznvOc5v73v/9RQEbX0U/pu3tlkFjlA2Cx+Mg5QGopMLPdjmaKPHYb8Nkk3R4aB4SFYEsQdaxjHSul5Sr0OJSWOzYXdtL4jfVjis6u694+u7LpbV6XLLbque16H4hnwdtvf/vb5uEPf/jagtv3ve99ac5d4xrX2NPNIfLjU5/6VPODH/ygudGNblRMfmyV7Hbre9hHhNOSAeZulVX0axVMtJN8yFaN41aSH+vukwwY5M/Vrna1Sn6sW9hb/PxKfmyxwOe8bieQH3P6VX+zHglYEZRy+LjHPW5x8mOdLPQmOJopI1KBzxRpLXPvVKA6Nhd20viN9WMZya72lL5x2fQ2r9bj7f112MqTnvSkzb3uda9G+vftbne7BNRtbTzooIOa0572tIs38m1ve1vaanaBC1wgS358//vfT8VYb3GLW6xMfshWRLwjeSJrYUrtivj9cY973N6aF//7v/+baqa4kAe2cx3nOMfZ00ck/1/+8pdEtPoO2V9aB2HxQRh4oO2hsjrudre7TSY/9C/6vlXtjfesW7a5sZ/qU9ryWcWHjMncdoeofSODzrbOKVs7223MjS0y809/+lNz/OMfv7jOjmeyQX0LD7uJ/PjIRz6S7Jdx7masTY3LQg/VM5oyljnMnRvfrZ7PO+V9lfzYASM1dZJFlyK9e8jhb3rXOQDbN0qNxVQjHoAHmGoXq8o5y02WG3nJ+OCY+ra2rOLo9TtniFeRzZKOJnRnikOf2vYx4JN7/yo6lnOiuXmQA/pT5TB2/9Q57FljznyK/ubmwlTgugTImGNzcv1oBxHrCmByvqQ7LqVtXlLXlniWfjpC9iUveUnzxz/+8SiPPNvZzpbqavBJ23mpVXDLW94y2XqgXJaNv89xjnM0pzvd6dLRt1sVnA9lfrTlExjGdhnZILZK2qIBm9zvfvdL/1XL50EPelD6/LnPfW4K4Nm6l7/85SlYUGNEsVXyL60d4Pe2JbgQNv5uv9PnMlRsn/M+flP9FFllT3va05of//jHzcte9rK0ZYcvscVIG7TpsMMOS/+1DSi2/MiMUUOi/Zl74r43v/nNja177f4bR78/97nPnbY4t9vXft4DHvCA1K7zne98zQc/+MEUeNpCcqITnSjVXaGzn/zkJ5uLXexiaRuU59zjHvdI7X7Uox7VvOlNb0oybOOCL37xi80LX/jCVIgWDmITZepc7nKXS9tnLKC85z3vaa54xSs2V7jCFZpf//rX6Xm2Gtr2WlK8Eln0zGc+My3IOIo5toiQw5Bsx+pneB79QKyxyfvvv39z3/vetznLWc6SalSQDTyHCFTMdGzsfde2XYrs9rXVffru+Ug3W7KQjD/60Y+ab3/725O2vZC5uivmqL7Yvvmwhz0sFQJmN32nULB3fOADH0hbPPWXPQrdGtOFmHdj73FPjC99sm3085//fMO+Xf3qV09FS+NddDICf2NGV69ylaskm2NrW1cPSsgPGb7vfve7k0zpr2399MvzyIOeyzD22dA1pFe5+Rb2Zsx+IzplUb3hDW9IemZ+IJr9o2vmQIlN8w54jN3QVxlz5o5tRMjqEhJkCHMPzd2LX/ziSV/gae+2Zcd4kevPf/7zPfI2bx7xiEckvVKXie3Vr33lquTHho00Z01JKa5CkpzvL37xi2RwooAQh/G85z0vsbUMD9DA6SkohaXkwNUHYZwVueKsFadkME996lM3pQ619D7757vOlWGc4jhNZKnsnK4VQ4ZCca4f/vCHabJa3Rq6vMtkZ6A5cH9z4Ne85jX3AEBGgJMnSwAR2GHI7FVmiDk1Fb/HgNIS/ezrg/dbUePI9VVhOAXjvvvd76bVJ/247GUvm5w0Z8uYXeta10pOug0Uv/nNbyZgyFkBRuRHHte5znX2OJF4hgJW+jMFyNAzwAm4OOtZz5oA1vnPf/4EZu0PBQqAMOA7AER8xtCGjnj3pS51qaSfgCdnr81LOBp6Y2+x1Ult40yvetWrJnm1HToARl7qXDD8hxxyyKgjKgU+Y+8XjIQjtFLLsZvfv/zlL5s73/nOac6OzWvzfcyJlsyDIaDPCaoX0AbIiAsAyNgCrVYU6aS/OfDuHFtlDpsXY0DcquxTnvKUNIYAIt0O0NvnsEvmAh1gS/WLDo/1awisjrmPJWxOST9yIHfI5pSAT/Z4zJfEs9sBhIr/OTu0YW43NQcx9drXvjYV7LvjHe+YbCdbcu9733sPKATKS051sCVR4FJ60WUBdmndJG2lX+0MBNjBv9JnlLYtd98U8kNAh1Tgn/j5G97whqlAaxRU7AJ99kow4zextZJN18eSrR0COpiIfRNsIo0UUnXqxN3vfve0Tch/H/KQhySf5uITvEPw7HP+OII/dtu2InZRgG5+Xv/610/YKtoTQZEgq/tZVLAX9QAAIABJREFUX/8FuvwlHYjf8pWxteinP/1peg7cwkYjNYyzdsj2EKTBMn3vbY9dl6A0btqtr9F3tS8QS9pORkEOwFTGgc+KrCOymFI8tU026wPiZky2Ob1z2grMCz9d+MIXTrfDd+RivPVlbOyDHOwj1LvEON9KLoJIBXnDlyMcEQKlNT+MlzppxvfSl750ajP5w6PGEe5DptA9VxQevdKVrpR0sFQXcu/h2/XHdg79Eex7J5sVNbS6JEacLkUW5iOdQ+b5W3wC97lKyA/3xZY42Ura4uLbyQYxMFTHq6sXfYsY0YacvcnpWNi2NgEUvyl5h3nKh+hru6AuwhPmg+1zVx/5UTJ3jY15AFcjtaI4LLwTtkX8wMYidPa107Uq+ZHTvC38nqFjSASFAAGAAOQgQzjY9gQM4ACcWk0BNgVxHLtJprpym+FnVAVWnNjJT37yYiNaamzDSbYLR5U6TgSHo8I4Lc413ukzztE1VlNCP63W6R+DySlikgU2jB8ZAheAEILFqh1HQ67uAWZ9ZpVgrrPkQFcBCNosQOd4OEVOQGFHBcqC+AG0OHpOijz6jCJAHPcPZX6s0s4hFlq76C7yI4AUp/TkJz95r8/I3SoHssl95KY/Bx54YKrlgIya62hitRnxAZQIXgBZcwJIowuhWyc5yUmSU0IoupCIApu+qxT45N5vhcU7v/71r++Z3/QWiYCYE/wMzWv6TL5jTjQ3DwD/IaD/2Mc+NunUEBAE2DxfOwC/mD9RuX/VOVzizIdszJCJzs0F+pnrVw5EDp2qsaTNGevH3Pa1wae5YmUrwCd/AoxaSaVzOV/SNy452W+hWy1+Fdvwjne8I9kLK3LmInvGL03ZYlH8wl1y4xTyA5EUp370Bet95If7EZ+yFoyDYDNWK3MitPWGTWO3EO4RuCOp2TOEsiKMfIMsCfPZIoQTPASb5obAkA6c4hSnSH9bmOKn2MsxoqOP/OjrPxsUwV+ffx3yufCMVXo+FjkyhfwgNzghCL4gzEI+5IZoh0HJT5D0mte8JgW8Md+Ne2nQ7zd95MeYbHNjG/XHBN1R5waOYhPhuNzYB6YsIT8QFDB5G990+5Q77SWIDAuVbVmyM3TcOywu0Ev/nKDHDlm4dKqSbWwluoBQVNx27D2+c6JS9Ie/srBgcc3vkVNdEkP74SX+ACnoHm1HKsbCLJmUkh8hD/GOvpt78Jr5ZU6UZq6NkR85e5PTsRJMOvaOKCIPX4bdiznG9sjqyfmW7piHb83NXXhP/MT28WlBfgSJ6r1iASTnOc95zpwodt33lfzYoCGNiQJ8tlc1+oxJ3wpB2/BIYRJMxRVBnywAQXWJEdWG0vuGApMSx9k1MFOBs5Vpq5hYzjaxg9HWh77n9Rm1VZxlST/HVE0WhvZKh+XIGUbj5PNwDCpvAyNDq2Sen5Pdqu0c0oc+omPoM8VYOf/unvRVHY1Vi2tf+9opHTlWVQIgyQIB9qL9VlLGsonaY1UKfHLvR1QiuBANMb/pnKwfKwBSIYfmdYkTlZ48Ng84wyGgT6c40yEgKBU8VhAC9LWJrVXmcKkzDyDeJVhXIT/G+oVIzYHIdu2DdjuWtDlDc7oETA+1T1v7VnCRa1aM7nnPeyYgzofkfMluIT+6eoTgc0VgukFQYQ+QHmqTlT1ByVZcU8iPPkKg/VnXvyCUBQjPeMYzUlcQElaF9a8kZdxvbGViVwXwSBNp7IJJAaag/61vfWvScffwExaabn/726csTKuiCGMBKLLeSrm5IYO2jbdy/SolSaaQH0h5wY3tMmRk7pqv7ba0x79t22Ub+i1CKbIM4l73yQCMwNj/d4mOvs9yutYNUnOyzT3P93yzhQMZWzL3LKogcmWl5sa+lPyQfQsrIPi7ZM+UrZPhf23XoGPHPOYxUxt97tQxi0L6IFC2hYn+8cu2f8AzyIAh/NXWBdk8gt2h9/jeokVff9oyH9puLwvTHJKhou2e1a6JUUp+eBeyiiyM4+Uvf/lZwfgY+ZGblzkdK8GkY+8wh5BJ3RNz9BtZJtbLZep1x1xmZcnchV+8NzK0zDfkvkxRZNUJTnCCtBhMtxFZ+9pVyY8NGnGTWLZDd+V7jPzoHh2HCBBIdZ8REwhLzukDAX1HT3UdquCx5D4sYl/gVOI4I7ADcGR+BBFg76qJWcIACxA+/elPpy0++sbohFGKIIGxj8wPcrIth9MMR7mKsyzpZ07V2qvpVqawslhxqa6yeqzCSpc74IAD0qPmZn6sAmSWID+GjoZb1dFIRSZD6YTArUvaobkgCJTuN7VmSQSeJcAn935gpm9+lwCOUic6Ng+s7owBfe0YIj+6GTxdYmuVOVzqzCNTaEnyY6xfdAhZNAZWh8iFJW3OEPlRAqbHyA/jjbADlBFbUseltiNg/V3qS/oyhobabKwFae0LYe2dm3RF+4HMIFKntC8KFpb+RiA/dmpR6XO24751kh/6w27xh7Zdsl/8B59Ib3OXbRDsvtXO2OvfZ+OMN5xl1VkgZt7Elg5jabVbwOI7GYKR8VZKapTeN4f8kKElo9DcapMf2u2KleV2v9lQQRmsuF3kh7aNyTY3tr6PrRMIMcFzELeI/NKxz2V+LE1+yEzty8qN/iLr1GaQVQGfWtSwWIQIyZEfdMF4Wkgbes8YphnDIuYhHGJeaL9sKQRI9wjrKeRHZDjDtHCbuS2TYigLt08ntpL8sCgZxWdL5nTgtr5s5hL97sP5FiVK5y7/zv6REYJNfIVkswguFpTpI/N4X7wq+bFBo74E+TE02aaSH+FQGacx8iPuw17OJT8Ye2CGMYl9h4gMwWSkWY4NkxUde9ZkTNiTKSjotlmqLOLAffa/WdFltK3EB7myirNcgvxoB5AydQA2eynJQO0Wq/pSc6O9JeQHJ8JgR+X6Vdu5leTHVEdDX+h/NzW1rTvrJj/G3j80v6eQH2NOtGQeeNcY0J9Lfqwyh6c48772DdmGbgDenQu5bKUgP3Jgdej9S9mcoX4gZZAzc9un3VEDQd0BIAl5GCtBpb6khPwI2QP0Asz25d1W1Dfp4otk3kl15y+mXkh4QUvpxcYDoXOODLdgYbskffBfftB2iK261kl+eDbiOTLlBGDmLTs4FkBGYA1P0DlBla2O7W0vtrTY6mobIlwQsrdtQnYHTGKlVP0Xv3UJSgWWMkVkoZQEQH5Xet8U8iO2HMRKf/cd/AESIOqVtG0ne02/4QLESXfbC7mEzFbFDKGH7SA13jsm2xL9bW+dUOgRUYm4Rarkxh6hJRjMkR8WLegaXdAH25/iQoIhJkq2/wxl6nkW7Gms1NmT/RFjZvFGVg+9158h/NLWBTi3L2Ox/R5ji+juYqVoB33vkhgyBrqZq+1tLxYdZSFZvOwSImO4C2FlrgnIbX+OzOaS8XfPVpIfMqL4KwsxJXO6L2NXm40r4k62b5xeNdTfvmy40rkbW10QHeIJWWxRAsC71VtpL/6Wynw33FfJjw0axaj7EIWlomlRVCuKeradaTfzIyYbANS37YVhkWplJaWP1Og61BJjGyswc8kP4M1WCBPapfBO6SkdmEt76Rztp1+IgdjiA6QoDiq9zB5Hk5zh4vg53zbQXNVZLgEQggUHYrVb+iPmFgDn1G3ViMJe5FRCfti/zLlE6vaq7dxK8mOqo+nbdkJOgkc6QaZTyQ+goxT45N6vuF57j3bM73b7hlJNc07UagRHNjYPOFkBWR/Q5xCHMityJIHfrTKHQ+9LgfjczI/uXMj1a2jbSxtERlDU50YA4yVsjvoC7To+0Q/2LQdyx9oXbY7UcXbUCpytY65SX8Lmdm1/l7Dpyn6D3G5vU2S9qHkgSBiq67IpfTBOMiIEwUNbQZAIiHM+ZentMAI2p4HEiSd9cikJFPp8mnYbh6iB5h5BvVpJdG5sv3zooKBTVin7EmQfYlPgbYskokpgqb6WK07OQXCw/eaD/rkEeEgTc08NpzbWCIKGvxXIteUxt/9tmbADxs8YR1CssC7CUvZUZILxMfy997NhcSJLd44iIWEm20Yi84ptFTzDdFaXXatihtCHLvlhhX9MtqXzK3AzfBTZOiVj70QedjVHfsCPiGz2kfyjSCW/5fcwaAn5oT+INTUY2O3QKWPJ/9quQ9+Rcb6PucyP2GrS3q6e04Xce9RaQZwb5yjg2m6HYLmLRYLkpDeRDRe6jow0DorLu6aQHxGgq7sXW7xLx9596yQ/YmHGwhpsxR7YcmdelczpKHjarvOmzeIs21BkLOUy2/swa+nchV9ts0Yu2TYv/ou6cra86deULJsp47Lp91byY4NGiMHmWCkjhfXfWOlgqNqrvn2EiK7EZIsidbGXS8FThAhD6kitmFA5I1p6XzjJvoKnuW0WAAQnApxFsczSNOAwQO2iQ+EMpbS7GHLbRxhZhZTCqTC2AZ5WdZZLAgRbIxSj4pjIxv9bGVTQtQ3EhwJ5Bo3zQ4wZD2OP8V0CyMQ7pYNHASfPBYClFcdKAgKHLjPS7dWFsZWSVR1NFBy1l7ENHrTN+HJasa0LwCs5LUDfSoFP7v1WmcgEkGmD+Xb7cvN6yIkCI8Dq2DygO/Z69gF98rLiNDfzY5U5TMalzlz7gM0IZnLme2wu5MgPtigHIqPCfV87BCVL2ZyhfqzSvmhzpI6zh5HOP8WXDNn+Mdnnxm07v49TDbShpCDddrbVuyMwYtOk/vddVq0FxLZORlC7SruRWYJriyjICKdVKNAo8KZH3uH0Eheigo1TxwD4tsffyWoCp/ZntnZ6ppV0Bfj4PWScMYBTYCABPhsmEIRjcpcAQxYHX8pGvutd70q+VLDpfYJvOm91n/ys6lt8skoqmBbs2vorK8f9SCZXFMWNrQBOQGPb1XByWpD3IJvdRx4C7Vz/2zKx7QZJpXAnX8pXaaPshiiMjvRyMkbUH4m2yP5B7Fipl83lc31S4N3KPr+trwiTaJf3uNwnCPcOdUGMBd1hI/h8GaiKwXpWfIZ0HxsL88lChq11MnqNo7FFuozJNje28X2Q54LTtk/Pjb0AHX5s90W7kGHttiIH9I9v5ifJgH4KJp3WRn8QGnS+5Ohf46LWlPYi3MwdRIiFLT6JrMxj7zHGdAmxSW8Df+V0gWzG3uN7/YEFvJtemaP6pV3GiR7RWWSPvjlx0Fz0XLbdNiv9J0P/bFNXVJhchua1xYDQ6zg1KxaYLHiWbGWLce/TK2NlK06JvUFQ5oqNiqcQHvpnTjgeGGFhzErfgXyF3W3b0z8YFKa0zSdXa8N97J152Jad343N3fbJLeIhW/zFFBZDYr6wfXHqS+lc2033VfJjw0aTM8DSCdA5KcDCZHbcIMMEOFjBUCTRpOB4GE1GO4yJQM9kE5C4P1KNHecZKbylRrTkPkCo61wxwKpHlzhO6VeCGSs8imBqPwMrsODc20fWdoeLceJEOQ1yY2j8FiBkHAAWAMb/kydAIuOD4SYfRh3RxLFMcZYBIqb0swSsARQAi1RUwVekSgpc2wU620YxgGIY80jZ5pA5J0cm+/2qQKZriAXzHHScT68COEbceBl3QNXKEh0FeATubaAhtbOd7r6Eo6GLTgYgN04W6eXyfqtk4dCBcFWu2yB9zBSUAh/BwND7zWnzG4AAaM1ZKd2CeQ4VgAZ8cvO6z4kiSnPzQPBjv2cf0Ad4gLg2QDa2HDxHL6uFPgHGCDXgMD4jQ4HP3DlM7gDQmDO34ho2JkB3V3/6xq9vLggWBFkl/QJmcyBySG8Q0KvaHEFKpNcL+NpzOlZr57Yv2h02BhCM7Ln4LudL2ra/Gwz1yX7TansMjZ1+ha/YMIhwlObw0YL5mB/24u+WK+pWAPNsp/9OrY0i01MqvisySuO5bLLtlTABjOBeZIXP28cJCxjY7PaCSVvG5gkbxQ7DZ96noGXJsci5sWovcrDJ5DB25LK26FP0I/f8PvnkfrPq91NkW/Iu40Mm3cynsbHPBb5979Xu0BO6RCemyDqe2X5Oe5xiq692943zVF0Yek+uHWMyD12P7Om+Y7dLxqzdBhkfMNmmbsHgD2TLlGak9/U/6kCVHpdeIsOSuese84MtiiyToflS8s7dck8lPzZ0JMPAMIzh+O3LnLIneGyylRrR0vvmijGO9xX4tgsdmbCCQQE1w5g7iqmvr8AImQlCZCU4Dti2l7giOMeGxlFpSzvLqXLhSBhazG6wt3QBEJ/irMmT85yqM1Pb274/HK1301uXNgwBxrHAY1VH03XQq/SrDyjkgE/u/bnvx9o7Nq/H5oFnDgH9VeSz1BzWhhJnPrWtS8yFHIjstglRuLTNGevH1PZ125uzMXOB2xKynzre+9L9tnPG8eHIR35iJ2Sr7EtjtGpfp27VXPV99febK4HdoguyfC2GWUCzkCijyqJfrv7F5o5MbdlOk0AlP3baiC3U3lIjWnrf3GbFPtUoINZ+DnaSQZQqFgWg5rzHtguryn0F0nzu+1zxtDnvrb+pEtgXJLAVc3inybHanJ02YjuvvbYlOAYTySb7k87JGiutP7DzerxvthiRKnPR1hTbWXI1AvZNKe0bvd4tugBvy163Pca2HlkfOyUrcN/QtN3fy0p+7P4x7u1hqREtvW+uGGOfqj3/trjE6S5WgJ1uIr3eNoKSU1+G2oBZBhDt8XQaTGRU2HtnG0Dsr5zbh/q7KoF9WQJbMYd3mnyrzdlpI7bz2quWlr33UZRVkVaBRCXyd95YDrXYVtz26UgyDttbnHdPT2tPchLYTbpge7Ct/DC4uhNOiamkXk4D6vdLSqCSH0tKc4c8q9SIlt63arcFT2pwAG5Ws2zvsC9O0S9FlJaoRiyt+/DDD0+FnDzf/6svotiTQmP1qhKoEpgvga2Yw/Nbtz2/rDZne+S+r7yVf3YCnBMu7L9XjNEJJOry1KtKoEqgSqBKoEqgSqBfApX8qJpRJVAlUCVQJVAlUCVQJbCDJIBcUxhbUW+XwrfqZuVOENhBXaxNrRKoEqgSqBKoElhcApX8WFyk9YFVAlUCVQJVAlUCVQJVAuuXgALZriVOFll/a+sbqgSqBKoEqgSqBLZXApX82F7517dXCVQJVAnsMxKwPcbxy05gskLt9KUpJ1jtM4KqHa0SqBKoEqgSqBKoEqgSqBJYXAKV/FhcpPWBVQJVAlUCVQJ9Enjd617XOOZOAWLFlJ/+9Kc3j33sY5uTn/zkVWBVAlUCVQJVAlUCVQJVAlUCVQJrlUAlP9Yq3vrwKoEqgSqBKgESOPLII5vb3va2zUMf+tBUzPivf/1r+vuMZzxjOs66XlUCmyaB3//+941TVb761a+mwtjXuc51UsHspS/1O1y7NQvqv//7v1ORcVtzdsupDlulG0vrWjzvv/7rv5rPfOYzzec+97mkd9t5ioy2fOxjH2uOOOKIpCPb2Zal5b2pemK7HFu2hD3bzvntsIT3v//9CV8o9nzmM585DeF2tmmODukHX/Ov//qvzWUuc5nmohe96JzH1N8USqCSH4WCqrc1DQfFOf3pT38qEsfpT3/65kQnOtGWgMdug77xjW80n/jEJ45iEIsavg/fxGE4MvGzn/1scooHH3xwc6ELXWiSRLbKiO8059YW4qa2neN9/vOfn8Dwfvvtl0iJbgFFpMVXvvKV5re//e1eemG+O0EJCBEsti/bW3760582d7/73dPzz3rWs6avH/3oRzc///nPU+HGYx/72KN6tqkymzQ5dvjNjiAH5ulGHBk+tUubGgz09YPOxZHoRz/60ddyjOzPfvaz5uY3v3l6/Ste8YrmgAMOmCrSjb6fvXASjSyvt7zlLc3f//3fb3R7SxtHN371q18lG+bvTT5i2HZDwS5bHvPWXP7d736X7PGHP/zh5tWvfnVz4hOfuLT7i96nLb/5zW+apzzlKQljbmdbFu3Y/wXh67YhU9v8ta99rbne9a7XXOQiF0mnRa1SJHm75zdS9Qtf+EJzq1vdqnnpS1/aXOISl0gLKzvN5uiHbNjb3/72zd3udrfmJje5ydRhrfdPkEAlPyYIa1+/VfCCkb/kJS/ZXPOa12xOd7rTJWLDZze4wQ2SseHEHMH3pCc9qbnHPe6RPt8OgMDRW0m49a1vnc4TZxDrlZeAbQn//M//3DzwgQ9s7nSnOzVnP/vZRwPTP//5z8nRtFcst8KIr+rc6Okf/vCHbVmJHGs72QmylliNyY/23ncAaHe+852b293udmn14V73ulfz3ve+9ygrEID0v//7vycyw/aVd77znc0LXvCCZAfogT4I4h7/+Mc3D3vYw5qrXe1qzQlPeMJEqN3lLndpXv/61+9FfvzkJz/JBg6rjvdUWdT7+yXw4he/OGXvvOhFL5qdrbMVhMLS4yfALdHTOe+NU1v89j73uc+uzP5AqCM+ZHqd4QxnmCOmjf3NOnVjqU7/8Y9/TJhMUNUlOBANr3zlKzeCcNiktiwl+3jOJukJTA6vn+c850mkAcyxyrXd8/tb3/pWijUOPfTQPVh/u9s0R57GBelxs5vdrJIfcwQ44TeV/JggrH39VgYG+GU0I9gNoyMdGLCJ6wMf+EBKp3zAAx6QPtoOw99nEPf1MRzrvxVZwSmi6A53uENaKeIUx1KxP/rRj6ZAuctSb4URX8W5CfSf85znNPe///23JdgYajvSwDaQ7SDr3ve+9zWPe9zjEgg+2clOlsih3Ao/8tPYIziAaytIyBHPsMJ4oxvdaE+au3vnkh/0dpXxrvN+GQmw6bJ0BOkXvOAFV3rodviEuQ3eSW2d28f6u3kS2Am6gaiGz9joSn7MG+dVf7UT9GTVPm7X73cL1t8K3LxdY7Rp763kx6aNyAa358tf/nLK9JARENcQ+aGo4WGHHdbc8573rOTHBo9pu2lzDK+UWXt0t4P8WEWsdFmKpGB/U/bZRw0MRMJ2kB9zVt20+WlPe1oiN5/3vOclsuOb3/xm86pXvao55JBD9kqn9bmVR2m27W0v0p2f8IQnbEu2yyo6VH+7mgR2UjAw1tZNPGo2tjTYSraUfZvSz3W8v0/bZBHFNqxjHOMYqynkzF9P1eMpcuw2SaYlUvr4xz9+8bYzMkJYfuhDH+rN7phq9+e0od0PmU6ecbzjHe8o9V+mtMUzYuzpm/Fv68Cq7cypQ2RAytIsmWNT9STev5U6Hn3ybrjOVvfjHOc4e0RBd//yl7+ksfOdfudq+GxF+9dFfoy1Pb5jYyNzpjRjd0h352DwVexJTsd38/eV/NjQ0aXQAos+B9HX5CGwsaQD+PznP5+OqbTlJUd+CGhe85rXpBTpYx3rWJMyP6Y6laEhHDOIObmsAt5y7Q+jaZW8z1jmHJD+zjV40a++d081vOqqSJns25849Vk5mS05TYFHGR/m19g+7bkybrd1Clj4yEc+0tziFrdIAHVd5MdSwLPdR1k0MoWsLj7rWc9q3vSmN6V+2DLVvmyVsZ/V1ppLX/rSCQDbXmUbnUJlc68cCB56bm4exu9ytphM1UEaCkjGZD63z3N+l2vnnGe2fzN1Ds8NBlZtZ+73Mtme+MQnpsJ5/iFKv/71r6cgoG0vvvjFLzYvfOELk+4Cv+Yt8u9yl7tcyoZ7xCMe0bztbW9LNS7UvFETRz0c27/Yn/Od73wpgHjmM5+ZiNjTnOY06RkCOFvGZDr5jH21mOBv2xK9gw+OoOPXv/51qqchSwtesEBhS6p3vvnNb041Hehm36Xmw6Me9ag0Z7XzUpe6VKrXY+sqMtMz9BNhed3rXje1941vfGPazhaFBXPvv+ENb5j6KPi2FZVte/nLX57++Uwb7XVnL2QS8k23vOUtE4F67nOfO/3GZ7bYRW0CumyrnXdf4xrXSHKxncaWvTkkiBpG6k2oPySgu8pVrtLYKsImsxPnPe950zZebf7gBz+YdOGOd7xjc4UrXCFhmx/96EdJfuRJ1trDtrWLFg7JUZZdbgz0E4FxqlOdqjn/+c+fMnCvetWrNte61rVGg0/1ZBD8svrYqMtf/vIJc1z84hffU2eGzr3sZS9LevaDH/xgVM/mtCH0zpyQeWJ+qA1F59l+ehVjpi18iAUA9eKcAmZbpW0Afkfn+W/6SDdln8kyRp4/97nPTbo1JiuFMc2tIIIQ8upfGN9Tn/rUaZun33u3LdPGl6zpPBwrc/Gggw5Kv4dv+Tm6KyNORvRJT3rS1N1SGzJmi8Z0nK81ru95z3uaK17xiqmd2h26J+OaX6aXJznJSfbSx/acv/KVr7zHppnztjxbyIKN2EB9trgB99MRW0u8w9z70pe+lOaDehsh05jf+hXtp3dqx3m2OmEWRMk3ZwPa8z1ns7tYn7532zTlfWOy1xbPorPkRw6PecxjEgbK1enI6W7g5qtf/eqphID5TkfV0WNnQr+0Ycj/mNvmAtulHzKJ2TM6zL6Fbu+///7JR7Fz9P9BD3rQoJ/IyX8nfl/Jjw0bNYaU06esjBfD23WiObAB7DBeqziqUrEMZX50f18CEIDnnFMZC2RMbhOeoWWsf/GLXyRZRhEkv82BCEDHcxQAs5WHowB+AQPGZshxWuUGgMfa79n21rqcduHvLqgbc0BAWQ6IjslH7RPAVqErBhsI5yQ5feAPsAfsrMoD6m2A1H2uug0veclLmk9+8pPNxS52sXS/vgCIQHqpEZ875nOdG1DCUXHSAgUFv4ybsQYgwqn0gX0gtTQoMY9LwcKFL3zhFKC84Q1vaA4//PAUTHFy/gkcBFiCHxcnJXCilwIQ4Na+3Yc85CGjjmsMeLIVnOW73/3uxnwGkNXoiLEssQWx/cW9gKh2912CG6BRH+ii3+lHruBa33jngMTYXMjNw9ADQRtwKVVc24ES4xUAFwAVxJ7pTGdqkMNnO9vZ0j1Aeg7s58DYWABItwSnn/70p5NOIoAEigJJAQGSKVYj+ZEIDOi6v9sBNNk+4xnPSP0TnLBTTjbpgi42AkByn2cE0CuZw0scFB/PAAAgAElEQVQEAyV6uOo95q3iowIZ4+5iy5D4ArEgP+gt28k/RxaTmiAAMNCuWn9kcrGpfFCQgQKsu971rnv5pb4Vb5/JsvROgRidYif4pyiMiox48IMfnAJaPtZlewO74HfGu+SEFc81D5Eo+uNZnkOHtEFwjrB06bNAxm+QACXv//a3v32UPfmBHeirAIs95mvZDoGtuQegx33agOiITAaBeoyH/poviNX24swUfbBgo8Aze/rwhz88yVtfBZhq3Aj6BAp0gz4E+UNW5oP5zIfEuGtTFJO0UDAmR/Z2aAyMB3spEPJfYypg11bPL9l+po10tq+QaImexYLB3DaYV4ipth4hw/kYMovtkdri6HPkkXFwmVfGVn/pBuxBn2KbddSDutKVrpRscU5WiAO2CykAI5ubLjjbd9riGUHI6zsdN7fNYRjT/8fcj/fTDW1HOJTYkDHdLNXxId2De/lhfXFpF8wXeuyzNvmMoFCMHI4Ie0bH9JGcfX7jG994z6IM3TZH+B6+sUs+CLrJ8BSnOMUeneUnvB+GjS2yYzYACVZaHLlvoXPssz6bE+/LyZ4fMNfZrPCx5CQDJEd+jOku4i5wM9tDVvxw6KuaanEqXon/gQWQG3AlXBKFtcUy7KiLLxdz3Pe+9y3OJJtiUzf53kp+bNDoxEoosGpiCX4osL8ZM6s5JWDHxAHM5jqqKSKZQn7kAELOqWCh+65IvRdMMWBAFEMLJF7/+tffs9qUc+AIide+9rXJGQouGB6G2uoKxwf4jzlORmTMKWqflQIGyWpHgC1AmePBig85IM7rhz/8YRZAjcnne9/73l4rl0C4AMq4MOhTszVi7IH9oW0vOSM+d8z1c65z45gV83R1Mz9KQGoOLAKyaiJMAQvawqFZCWuvnvicLmvnO97xjgReAQoXoo1+ApBjJ29MAZ5zC98BDMAWUBPbX4bSYSNTQ5unpG93xzsHJIbsGJJibB5qNz0QcEYQHFkrskDISB/YBCuUAiGpwECiVUjA3ZiVgP25AaC+CRTZEYCIvlmJ0k7ghg00FsAZ3bF6alyQNI631Dc2LgKnUtDVZyNyc3iJYGCKT5p7bwQxSGFjLDiKqx0o+Iz9EIS2TymKoPf73/9+Whk1Bn3ZLYhLOiNoCPszRH5YfQ3w6r3ue/KTn7ynaHCMB+AcwWD3nhJ5+I0aSIhJq/KukAeC2+ex6kjvBHcAP0zC9ufeP2ar733ve+/JQoj7EAXml6urc3FShWA1TskJ2QviVtlCZzze9a537SGXIvh761vfmkhPhAtMZvU6Ut2NcZC6IaM22XCCE5wg2ZExOcIefWOg/2zKta997bSNOAioqM8lCyR82dg458iPnJ6t0ga2EH6Bj8wr/jEuhA/MhcyLzKeuD/J78kP0+k5bjJN/TqJj98xZixMWCXKyCn1ClnRl10dctcecfiEuvRNhHFtCEMhwnfaxqzkbktsmU6rjQ7qHcG1jhT770iU/ZNfwB/CEMeLrnJhobiMy+DiEB/zhb3YfXtGX7vyGZZBHMt/a2U9BbrJhfGf8rs8G9OHKIR2fSn6MvS8ne/rF58oUk/mBeIaxIoNibB7CLEO6y+6GbpJZELBdGx/4Ned/xBcwKF+vvUF+nOMc50jYQLthf/HHOc95zhI3savuqeTHBg0nwyvwFqRiWq2GBsCN7IUSsLOKo5oqjinkxxhAwJqOOZU2KOu2MYwV4qEdhHcNYk4uVv+BKWmNniUIQkQJZmRBAChDjhOxkmu/8eVwGCPpxeFoZaMwiBzrkAO67GUvmzIWcgCqb/xCDsgbaYtxBZGj39q+DvJjzIiXyCyA+Fi/2hW+S5zpEPlRAvYDpI6BRW0WjE4BC2Pkh+9Cx+kAUKGtVmn9Letm6FoVeJbaA0E3whVA5VTbK92lz8jd10d+jAGJoecJTsfmIVAhkGR7IwhG7gh6XGSOSLAyEyfXkLOUaoG+OWZsSsD+mL6OBYDaMbStz3YJq0QyeQBX/+9v4BzJGfNeAB72sgR09QWiuTm8VDCQ040lvg8ZCOi7pGg7UPjlL3+ZQCXg2y7yrQ3us4Uk9KKP/IhgTsAUfm2I/GgTHZ7fJTZC/o7H9a44jlcGmcC9HWiOyajv/cAzf2TBxSLCMY95zPQIn8uMlCliRZHvyL1/LDhpBzl9hHrXL5GtDIDuyTFIPYQS3507NntIFhGcWUThu6xsC2xkCAqUkSBIrfaKdB+x0P4MyZuTY/iVPvJZG5AEsloE+C72CEnud8jO3JUjP3J6tkob+si+aC+9Y6uC8B+q+eFzemIBAEmC+JJ5KoXfWNiOghhCfOVklcM5cKJgEemI8LLKL+PD38gVumeLlW1HcQksLUTwgbKAczYkR36U6nhO96K4bY78MF/oNoxoDiLVzHkZhGTMl1mYQ+rIDEFcIABlDff5IvaT3Nonu7XviwMS+ub72KLakJ5PJT/GbE5O9vrNvyO/XHyshQ7ZFLktd+KJId0Vb/TFd93PbIEp8T8WOiILUIaYMTR/6Cl8hpSFndm1XOZtzr7sxO8r+bGBoyaQAF6k9gEaWPGoA1ACdlZxVFPFMYX86KZdtg23fo45FX0aOiKv60CjD12DmJPLgQcemJhsWTZD6WtDjjPnFKP99vFpFyIIU2ycARrOYswBMYwlAKpv/AQ/UoG7GQVdsK89U47ZKsn8aK8Ido14qczmOLwx5zZEfpSA/QCpObA4FSzo41Dmh+8EIFZf2AaOTADWXYHsk9MSwDNnEwRzgCgHKgiSVdE+/SX3+9Lvu/M5ByTGnjs2D2Me9AFYzwz9kYnVl0Y+Real4K/P7gyRH7arAK7q8cTKpjYjpqQ+6x+A154jJaBL37vtyM3hpYKBUh1Z5b5S8kMaPl/Fpq5CfljJR6wDqXPJj7AbyFZZKPwEYlYQ015xzclljPyQQTpWG4ndyr1/HeRH15/l+ljyfRtf2R6KDFFLxdZDQTUsptZHNytoDNsE+ZGT41DgDzuYr91AsqQ/cU8bawlm2YMoVtmXKdT9bJU2hF/t6/8U8gMZHEevs9/qFxgfmSO2JiESEWA5WeXIj8jItfUKsWTcI0AMe9c399v2cSnyI6fjS5EfQcbQC3NVVgfyFN6JrVuyHS3MkrHvZGLH9rs+rN03Dt14odT/5XR9HeTHmOxhHouWtoIijZCWsiliW0oOe/TpLhKvxA+P6WCXfEfk0WHzDGFtixnSGvlERy3WxNaonIx32/eV/NigETWhGAzGBtiQgta3VzYHNlZxVFPFsTT5MeRUxto1hfwYc4wRfK5Cfoy1Xw0ShkjaWRRz6lsZ7HNAUVApB6D65BRM9rrJD87RZeV/VSP+/9i776hbiip/+L0Mo+MMiBhRcYyYs2JOKKhgVsxKMICYQBGzYsKEWREdc1ZUFBQjCopZAcWcxxwwO/6ho+tdn17vfn51m+6u6hOe5zz3Vq911733nD7dVbt27fDdoUr4cFaDugt+UOKybgAMAKYcjUuMReOfYiz0gR/GlHawD0XGYTrttNPWolFjtFqE4ZlbCwaoEjMR10jFlOYs9X+o90fumX3f9633kBE8Viuc24fzgh9TaF5q/M0CfjBqokeHml5ptHpJGV8X5CzZr2Pgx7KdgVn4ZepvAmBEHxExTq8rMjUYrPQynpPtIOW9r+zF3oyMoT75HiUL9ko4FrOCH8ZmDNZVOrqxGXfpqQNBo773D2XC+Y09ZPwiyyXvn1VW9/FcX1q6+2RDKFEQJImSlKk84H6OHTBXSYWIbpxmJrLr35zwtKQv54AOlb2kdASmDIEffRmrfkuPyeLS0DB3pWPk6HJagdT+XaLP5hlD8JHGmH1lL1LvA9jpo0HsP/aZcXPiZH9EU/AouXSfDN1u2UuXVjnwI3gA4CUTGKDvma6hTDffcSTJBLTOyZBc5kcpj+d4rzTzg85T9kZPxNiUfspy4NTLGEhBP7JQ5iD9Yh36sqxlJ/SVvSjVpIvooFL9l+PvRYIfOdqbu7VOe17hW/b1GEhsDoC6Id4FpJfo4eDBEv0TpS6ADn6H7B29lJT+kpMCJGOZwzm6b+bvK/ixQqsX/SU4DrGx0rIXAgoabaONGTvzKKqp5FgU+DFU9hJKRfpuGKPdMUKi9eWIhmPxfURAo9lfji4cTQIbbaPspWtU6cvRlx2RU4qi4pRImkqflr2I6jOanSrQp4AIVU5vt+yla0D1rV8Icwqnr+yFo2i+kOx5Mj9kszA608ZNY5kfOZqNrbl5zmpQd8EPta2yKCjzvtrsPiN1LPODcuMQTDEWvKOb+SF93n6PBmQRkfJ//FSSrjiv4ZmTB8ZEaeNZCjZopV6fkcDYjcaAuWflvu+ud86Q6HseQKpb0tLdh96jJIHx1+39wOjBl0pe+tJ6OYUuznOJsV9q/E0BP4xdZOfYY49tad8t5UvLXjhODGTR4G7vhjFDDEjo/tweXpQzkOONRX1vD0qht77RDyUM/RQUjT4nHKRoZNptzGhMnBMZN56neadLPT4jFI+ot3bNCn7gXZE8e48OlGXgD12ZS8FOacapFDnvZjJ1e9+EPmRAK/+S9l7y/llltfd1eT8aEtKV0ePLfXSrjDuAhYis8lJ8CqiaAobEWKX+A6fYJmQGHYFO0fA46FfigOboaP2G1iB6lQWIEutqn9Nl0bxwbA8AF5TqWV/lS7IZyGxzKwE/5h1D9NLCKxpqu6I/ER2nB0OcmES3ku3dfcVRA+jiU2tPVwct0M7z3MOWGqOVjEF2niaqQxm+QDTvso8iuyHoa+/LaAPuR1NW78aLSpOMrUSGjK1XCY8D4Ep4b0i+pMAs34K9gs9jTuiElgAO9icAKJpAu993bCZNZrv7O/gFcKTMwzpFw1MlmPhPf5xS/ZeT74sEP3K0ByKQ+6nsYfvqq4WmY8CzvTbEu2np+ZjdjBal+ifKnvke7AG2fpT2KdsUKB/qpZij+Wb/voIfK7SC4fxg7GhsReEyZKGKnHxNmmygMWOnRFFJnWIkMJimGgcpyQKcYWR0U4DT+0qEdE6pDNUvR2dpmxhw5G+bHp2MKzIecnSRqq+5LOHM6dHwtGtUOapwSHGOjT+aJzJWo1FWOLPKXigeadDS0vsUEEVv/GkTxq4hGs5nl6VDmEfD06jvk0IKEKHcOUlhZJpfNJIb2x4R4Xa6BWdXxowUbunWJQh2CPExQ2KsZn0eg5rQZ5BxQDgtaMEhKTFSc8Yi8IMxN8VYQItIZzQ2fWcYHAxbNI1LVJLBARgpPR52iuGpWVva3LDEQGPgdPmFg6eWGw2is/u8ora73jlDou99AXyN7UONZDk4DGnOTxh8qYFLDpAt0lytB0PUPgun0HtEiHPGfqnxNwZ+cGIY8XEMJFCMg4PuTr0CeKYN3gIs5mS4yA29G2YBP0r28CKcgXl5p/T39AaAWTM7WXqAIdFLc/A52Ygv7El8IkNABN0FDLMnA4TwGb3nPkAKXuFUkf8y/xzdqS+Qvay/AJAET3mHdzlRBWBP5nsuOeW++ExWFVmrKSEeBK5wIPWokF1i/LnjIgG/xi1zy9iiSTNdGJegjFIaMoljZFz2RIAAufcDIgD3aCVDKLLBOO8+Y5Ar06Jv2TtDn0nBFzVGb/PkzHs2unLUzJvzSb85etS9HOtutkGOFyIDyPzCOUZzDhunJ44NBoqRlaLiQTulMuiR0hO/0K9DdORM5dZAYAJPklvmpXm6C7+UgFxAWY0sOVUADwC6Ml86u5TP5h2D+QsK0AlxYgaACX+HA0amK+lk6+AxY+VkAkzQ1lzdY8/EZ4I7mtSyIzjUY+PEF8GL+A74iB8DmAzeiKABRzYNhPk+TreKU5jYb+wH+s46l8qQXFCADhnicfu7hPdSfhTtR2t7kDzDo/iC7vYZGxMIDhSSRYYn8SafA4DhnQAhJ84p9XDZeylNY3+TH7EOACQBRTSyT9ic6A0sKJEB/J8xQAHgma4pWQKoxiOzyBzvs/5DtMfH5LoSefuPHayHBj8qt6ZjvMs+V6JuXWVj2OcymZzSmH5G/pFxJfrHGtH3TqUDwMswi4CFfVgCnObk5Wb9voIfK7RymFLDpjhSVWMbxisD2R9HiqqtlSGQM3ZyioogpNgJr0DdS0khekqwiIJ6js1JmRIamoEx1EIITDEQwqAcUipj4yOYGfuUI2EOiVUyZGw6GROIxsfYGzMiGD6EBEOUIQXhJjw0fvK8McWZU4qEtDRCNAduUdiUNYeJQiGMABF9CohBzbnJGaJDNApFKuqLFkArYI3mXBwfhiMBHkJWbSDFOSbMo0wLTYA3xsbgZpBOFeJT1zxVeFMNanxACVNWjAF7zPHIEWkaM1JLjEXraH9MNRY4z+hgr1tvx4MCKFPj1rgZY4xIoEPpNWZ44qtwwMKx0uBvyOgIh0mdNcBOerjoUKQG4yUGju/QAB8xVBmH0sZnufrWWxbWmBE89J7cPmT8MTo4oIwcayBFlJNgX3AaXDLLAJWMdPcz5MgaTmLs1TFjv9T4S53C1AHkDAM2rBUjniPMQfNuUTlyBE9x2Bhd5COjDi8AchhP5I45RTPqMaOLsSeCTEaYp/XEI4AWz1q2MzAL38z6G+UjerfIoqDT6GZARfd0orjPe/pOLoroKj6IssApJxzlxi9gwjn0/ADr/YZuBuYCpkvq0HPvIevxTJTVhExar/cPjS9OjuI8d2WL7+hW4EOk/+fmGd/TlwCWcLrsI7bBvI0Bh+g4ZVxsEhlVudKJ7jODV+3XWeWwZ6LNrGMonf/YfVEOaj70S9/azzvO+H3KA0P0HNr7pTIkt/ZjPJ77ben3xoqueKq7z61F9IghB+2DKaV18/BL6fiXdV8f7UOO0w34L3TE0Ol26dhKebd0Pjn94znusW7pkef+b9+UAKelY9ls91XwYwVXrCssUuEjqjDF2NmMgqdkQw8tW8yXcA7hJHrQNRRydJlH4YyNv++7EKYE0ZACSudbakD00WieeY3R3Linplqnz5tnzWfdwgxayquPP+ah8bzGAnChz9EyT+BHdKMvUbaL4ptZabzM381jSIztwzTKlOPLHJ/kvp+HPmkmDEBmzCHp2/fux/tjxyRPGV+OVotyBqaMaaPv7ev5scgxyRIjx/qyLkU9AWRjGZnzjmWj3z82ftlZotcA+ak9UOalS/19pUClQKVApcDqUqCCH6u7Nr0jW2VjY5ORsg63UmDlKSDKIqNABs4uu+zSRvGlLm+L57Kv/GKt8wCHTntZ52HU1w1QIMoxo/lhlEsskmB4QPaetHSlNQGIOs7Z5xz/aAy5yPfGszb6/UNzAjoqEdLTJnq3LGP+9ZmVApUClQKVApuPAhX82GRrtqrGxiYjYx1upcCmoECc6a7WVo2yrA8lRttyuuKmWLh1GKQsQHXB+sCoqa7X6lBAuadyQOBlXGk56CJHKk1dSZY6fhmO3qkMlbyYWu4xy7g2+v19YwY4oYdytKkZcrPQoP6mUqBSoFKgUmDzUKCCH5tnrdZGuorGxiYkYx1ypcDKU0AEk5OrgagmXvq1zFt3vvKTrgPMUkC/kGh66GZNdnON4bIPrTdUClQKVApUClQKVApUCmzlFKjgx1a+wHV6lQKVApUClQKVApUClQKVApUClQKVApUClQLbOgUq+LGtc0Cdf6VApUClQKVApUClQKVApUClQKVApUClQKXAVk6BCn5s5Qtcp1cpUClQKVApUClQKVApUClQKVApUClQKVApsK1ToIIf2zoH1PlXCqw4BRxp6pST+973vs35zne+FR9tHV6lQKVApUClQKVApUClwGpQwOlPP/7xj5vddtttNQa0YqPQV+2CF7xge6pevbYNClTwY9tY5zrLSoFNSwFHRh555JHNQQcdtC6nF2xaQtWBVwpUCqwEBZy4csoppzSnnXZac7GLXWxTN6N14tTHP/7x5swzz2xudrObNde//vUn05gMdzmNZsr1rW99q2347N3LOi1nynjqveUUWATflL9t+p326Be/+MXmy1/+csuXgiv/+Z//Of1BI7/4v//7vwbve+5GnTpkD73lLW9pj76OZun/+7//27zzne9svva1rzXnPOc5m4tc5CLN/e53v+a4445rdt111+ZSl7pU89WvfrUx/vS68IUv3FzxilfsnbE9mjbhHiLLuc997uaa17xmc65znav517/+1fzlL39ptttuu+ZsZzvbQmkfD7POP/nJT5rLXvayg2uAHkcccUTLA0PzW8rg6kM3jAIV/Ngw0p/1xQTHpz71qVYYbG2KfhWUwAot9UxD+elPf9q86lWvahU1ZfGABzxgppM/8NdnPvOZVlEt0zCndBj/MjfS6ypXuUpzgQtcoGEc/ehHP1r7yvGtV7/61du5pdciwI/NzH/rYSCk9F6G0WoN3/SmNzWOAP3HP/7R7L///s2lL33pmfbBon40q0O2qPdv9uekfBL6qu+zzT7PWcZvzzpu9dnPfnbz17/+tXnRi1402fGf5b3L+I19whGyZ5/4xCc297nPfSa95pe//GVz//vfv/0NGbDTTjsV/x7tOKf3vve9m2OOOaa50Y1uVPzbeuPGUmBevln26GOPvuIVr2gBtre+9a0LDa7885//bJ72tKc1L37xi5tjjz22PXp6vS8y6LDDDmse9ahHrTn1HP3HPvax7THQ97rXvVpA4Pe//327t9HgQx/6UHO9612v9UO+8IUvtPv+5je/efOc5zyn2XHHHQcBor///e/Nn/70p+aVr3xl89SnPrV5yUtesoWs+MEPftC84Q1vaL73ve81b3vb29pMC8e0P/CBD2xe85rXtPbsMq7vfOc7LbADgAL0dK9HPOIRzV577dVmxjz3uc9tnv70p7djq9fWTYEKfqzQ+lL0jrSEPhJAW4uiXwUlsELLPNNQfvvb37aZDw960IMaIMghhxzSfPSjH81G4Sgk9E8jboCA3/3ud80znvGMFtlflmHOuKAMRR4oX0DH6173umb33Xdv/u3f/q1xZDNl49hOY7nBDW7Q7LDDDg0QZJHgx7z857hZe1PUZFnRiTGmGDIQ+tZ2Jubq/GjRRiv6v/CFL2z++Mc/NnvvvXfryDBGHv/4xy9iuDM9Y8gh2+i1nmkyPT9aj3ngk1NPPbXZb7/9mte//vWtvur7bFFz2ozPIdd+/vOfL03GrhdN6Augh307FfzAEy94wQvaoT760Y+eDAJxXu5xj3s0nNStxSZar3Xb6PfMwzfrNXYO/5vf/OaFgx/GL5MC8PHkJz95Q8B+c5P1AAA5+9nP3pLUmMwX4HDe8553jcycf74Hmyz2Wew92V6ldqJ3eo5sk66sYPMBWR72sIc1l7/85Vtgk2wgF65znessZckF+h7+8Ic3t7rVrbYAt9jUwCHz2n777Rs68+ijj27tT4DMRmXqLIUI9aFnoUAFP1aMKbZWRb/RSmDFlnnycD72sY+1aXkUy4UudKEGel+SKiiTCFjSZ7Cup2H+jne8o3nwgx/cKj6KjoIBvHCKRRmkU8clCiHKx1l2yRT43Oc+11z3utddM5yBJ3e7292anXfeuYiW8/Df3/72t+Z5z3teq0DPf/7zF71vkTcNGQhjazvv+xdptP7iF79o+U/aLQOEAQSMs4YbdQ05ZBu91ouix3rNo09fba06bJa1WU8ZO8v4Sn+zSHlQ+s64r/LTVIqtzv0byTelVFgm+FE6hmXcx7F/yEMe0jzmMY9prn3ta6+9gkySfQFMTLNsBSmANLIglgV+GIT+bVe96lWzgbtF0eTtb397c4lLXGIL4FRWskyWu9/97luUuXzjG99oaYA2UzLUFjXW+pz1o0AFP9aP1kVvqoq+iEzb3E2zKmhlMtL9Nhr84GyKPhx//PHNG9/4xhbsOPnkk9vIMVAhzfaIjBF/u5TNHHXUUW2EORqeysCguLtZIstgDM47hQgA2QjwY2hOY2s7Lx0WabRuJpm2qms9dT3Xax5bM/gh28s1Tx+AVQI/ZIoBzUV7+zLYzJcDJArajXouUh5M5eWp8gOoHn0ElqUfpvIG/UePpbQXaQYEA4Gn9kLp0jA3nkXRBA8Fbeln9B2j8aL5JjfPsB30lSil6ZhtldszU3l53vuDZ2Rx5OSSjAc2i1KTtFE8u0E5jsyMbgNUvxFci8afi8r8+Pa3v91mnniuUhr8OCWLa8q8uzT+7ne/2wIZAfR4lmCc6573vOcWsg5vP/ShD20z3GQo12vrpUAFP1Zsbacq+kUMf8zoWcTzF/WMWRRbvDtnaIRxoLRhKCKNTrIQGIeQY8o1NRJzijlHBwYSZdtnfM4Cfig3ARgAF+YFP3L0y83N96INlIrmWocffnhb/632VBOtsWsRPT9Kxtd3D76QlvnJT35yNC123rX37imGZW5tZ51v/G4Wo3XIUMzJtHlpN+/vY86la52j7SLGM4/Rvah5mGdO5m6N4Mfpp5/eRif1MWGwk71q429xi1u0WXQy8D784Q83e+yxR2sgy1Tj1DKoH/e4x20R0UzBD2nWMt2+//3vtyykvxFAWGngU57ylEYp1tWudrXmSU960hbp6MFv5OX73//+tgRP7b3yMaWPnnee85ynueMd79jW5nunVPfLXOYy7Xg4SWTYxS9+8bbRoDK6Pffcs7nTne7U6i9ymSN029vetjFG33fn0ZUHH/nIR5qXvexlrT6M94iudi968qUvfWlbFuX76KsAAPeHXH3ve9/bjkGjQdlsdLBodTRnDB6TNah0cug+euLVr351CzLc7na3a4xR9uDBBx/c0kv2pD4E3sEptE/0vOKY6VVjzsZinMbjM7RM6//HeAMt6UlzEm2+9a1v3TaKxUM3uclNmhNPPLG5/e1v3/5xj74H++yzT/su2X0cUraHPjEyFY2D7ra+/o2/8KF1DrvDeF7+8pe3WZBo/e53v7vlpXBeczRJ1yHKFNDJGIwxPgOaeY9+XcoTzEXkXJGg0gIAACAASURBVH+HMSc2+GaXXXZpHXAZCJpskm+xLniVPYC3DzjggOaiF71oO2c9Ijjq/l9Cd4EVp5rYk0pp/bu7fvaqHhzobB76nnk/Bznt+eG+oT1jH5bwbkpHzY/RKceD6XitHTn061//urnSla7U8jNevPGNb9zaTubxX//1X4PqCO3sHeuU2rRhh/kbP93hDndo18Ue6YKeiwI/jJecSHnljDPOaEtf7Ud8FDbqvPPO6We2k70nE7ULkNm/9qFmrBtZlpubQ/1+fgpU8GN+Gi70CSFsCCSIOqGkDwghp98DpaBGjaFkg4qg6wXhd5QeBQjN1cTH92NXzuiZYqCMvadPCUx5NiOFUj/ppJParvmMRQqUYUAphqKmvBgyUtcYloQbw2PI0KBIPFv9owut/btrfKET9FzdMSOXgaUBnDnIBMgZIDkGYVAzxhjX1pmhSMExaETiKAY9YKyxtWVEPPKRj2wNoqFLJ2/9NZSL6KWhe7d5pb8LI1kjLjTtM+DDmOsz1GZpChXlL8ZOOZeg//OCH7Pyn6gcR8fvGdRoz4jQKCwa+I2tfSmPjxmWgLCugTC0tvppoO+szlXKSyVGa9w/Zigy/vEzw41jhmfsYQbqmEGL9hqPvec972kbxXEeGKqf//zn27pcRvis+67PIWOM59Y6t4+HxkMOlzq99vs8RvcYz3KawrHCx/jokpe85JpzGp+pxbbvS5yJHPjBwSC/Pv3pT7dOO+Dz0EMPbThDjHe6jXPO+ZEKvdGXyCdAFgCADi49OzhlHPIozyM7zcsex8uRMk4vcxLDce9mfqAr/Y229BXHzkVH4R/yeayvkNMpgBb2+U1vetM2k0P9PNBEHygXHcjZkK0GvAKwAD6i7p9+1FzQOP2O0x/AjP0JAMCvHF/84eqCHz/72c/adfSH3szVx/eB98E7eMT7yDp6XTQWsBINIkvui8xC9Ix5orW+BuhKv1qTmIfx+g74EWV55inDELji5ApAPYAr6FrCG0CMAw88sNW9aJvOR3mnPUYnA3KCx6InlVK1Zz3rWa3dhl5KFvCKhpPGS1+yg6JpLCfOPeQkXnB5JlnrXtkPaJGjCX6R/o/vwwENmuN5n5EVAAI85YoxA3hKwA88wqlk08a6sGmME8/F/jE/cyDH8B/HHa/l9iSgCpB05zvfud0P7Dpz1+AyaIrH7WMgX/R0CL5h4wX4YU+N7Rn8WsKT6NQnH8d4UK8MexONgIZf+cpX1spTYv3ZomTmWNlzOPHs31izVLbSo+ZILscFMCSvrnGNa6x9Ng/4oekp3pDdCwzs69nTlSvzzjunP+h+ugafONWm70Jn+5YetofqtXVSoIIfK7auIWykXoWAJsgJEgqBEmccEVxq+tK6PUKRAWFj54wRxn6J0VMq5HNkHDOSx4wfwpDg5ECZH2OFMcMApMg4hmG8OEGEwHKvy/wI+TFDg0NFaRKIwAY0pXwYuQAkwlKPClG2UPIMXOvBkfjNb34zaoCk6YZ9NKJ0gVqpAWOdGcGM6ujGPUvmR9eA6b6/xIBXmpIz1HJrn37PsIhmrVH+kvv9vODHkBFSytvoxPDtdoPPGZ/WvuQdOcOyLwtjaG3nda5iLeKdOaN1iqGYGj8ljoSxMESAuhxlzqi1YMyJ2IwZ/rl959l9e2porXM8muMFjXw5MiKAjPsYH6cXLcgqsmZRRvfYPDhPnE18Fw4+Wjz/+c9f+6zEmcjtq3S9w2kPsMBvRTQBTmSpqONGX+QM2cRhSA3fcMxEkgHfdCz6iljGqQXG3kfzvrIX4AOg8pnPfGabXeL5+Nu/gdRjF5CaXcBBRzegLGfP58FXGiwaI/BAhJ498IEPfGDNQY7UblkgdBx9Kcou4wRAwPCnC6OJrfGkMgiIaV/Sv/RxyTUGfmiGHWByn1yLz8bus4fQT/ZAehRvgA94Wy+DmId70I+dFJ9d61rXatfQ+gcvmB95U8obQK10H8Wz2Q6eE2AVEEAWiowdF4CdDYKfBEDQS+PJd73rXc0VrnCF9p50jzq2E5gASEl50HzREi/gjRKajNE8BT/IL3/03jL+L33pS22JxFj2wVAGYR/ggvbGnzbiLKW7DCT0AJLj3QCL7IXQ22gCVEvlXp8eyO0ZMqKEJ4fk4xgPBp/EvD0jGo3icUGxyCIZ23fxe/QYalAMGHX6GsAO6CRbRsaQAOCiyl7Yr2xk9q1xdIGyLn/MO++cLKKHyFrAddrsNf0dfgEKlTZ4zb2zfr+aFKjgx4qty1CKOEMLMhunwBDQnHTKEYJJqdqsQJMSw5/BVWL0lAr5HBnHwI8xo0ZKImWuUSInnFKD4It8icBzzkKAikJElMZ4SgwNdKB0RVcoijB0RbPR0/uAH5QrY0kUxb+BAjIqgFFjBkjaaKpLI46qqASAhsLp1mUCfTgqkS48tSN5CfgxZsBDvRnWOUMtt/bp96Ko1oiRw6hjROfKXqwJZSRyVlrH2x3TrPw35NRE5Cu39iX7hzE2ZlhOAT+Mdx7nKuhWarROMRTDGS41aDlwDBHR2HAKjK+U9jm+XBT4UTqeblTb/meEAVqvfOUrZx3VKUb3GPjRBTq6jhVAxPrnnIkh475vr4UstqZkpug23gH0cs5X4QL4ALlvc5vbnCVaip6ykMJxGgI6uiBpH/gRIJe5y77gHMi2UAYQJzKM0SPNAKCn8BAQH11lPAK29t1337bOHUDvftmhHFWXYAoHim6SPekyFjJWdF8AgN7BJ+GshDyQnUPmAQ8iol6ydmPgRzjYKT9N/Yz8BKx1HdvgRdlmwIcuGOGdfZ91wY9S3pClgKbsE5kf8Ts2BCBCVp7MFsd8Kz2KS0Alslh9l9uj1lJmCl6StRFHeFo7GbIAY7q9hCYl4AebC0ArowVQCVhja8o4GQu0DemR+Fw5R5Rl9O2VUrpHthr6A5KAgfSg/6MlkIn8dKJJN4jR5c2SPVNCsyH5WMKDoVOMNwKcSqGAxezCHEg6Bn7gGfySZpjRReQxW5udC9hMxz/vaS/2peyzHPgx77zHZFE8m/wLkLPvfvyAxl2bvETO1Xs2DwUq+LFiazUEfsTnshQI8chQkP5NWEmPE330/ZQrZ/SUCvncO8eczzFDJ9DuvmOzco5aqaEBATc+xoLUU0Yg4yKQX+CECJlIByUrgsRQlXqYM0DGwI+I4imd6aLMBLAUyED5l5X50Wesx2d4rMRQy619fE/pUN5ROy89OD39pfQ5s9w3K/95V5+jgzYla1+yf3KG5VTwY17nKnUIukdbdo1WEfKcc9Wl/RSDto/vS2mf45NFgR+l4+kCABxX2WzAX2DAIo3uecEPtGMQDzkT0fh3bF9105w5+LILnOQkcp066bm1Wo/vQ18oD+qmii8S/DAXjkY4yaeddlqbyTGUht2de4CbMgdkPXIg6UflAzJKBEhkDnJK8RTHowsKxDOtse+AMHSQLEwASPdo2dj3AH9BGM4Rvo3MxNz6LBv8GJrnosCPUt4QqAB0CGTITJNtQO8BDmTVjD0npWEp+MGhHIpQl9KkREcZW2QKAHE5h/reAKWjPKmPB3Lghz4QkWXVB36U0h0d2BJROmQvpDw3FfwY2zMpKFAK0qWysAT88A5ZwUBMpWUCRcBo+zJ69YztuQA/0hLduB+/AN4i6y8+RztyQzBKpgZwJHhjXvBDprmr20+vjz/mmfcYTSJDXPlyXylQ/LZmfuSk+dbxfQU/Vmwdc+AH4ReNeChWRo8ojQyQkrTZqUZPqWLMkXFW53MR4EefMRvjlXrNCGVARpO1PiVMeEsNljaH7pwVKZQU05gBMkaXcJr6fr8M8KOrgHLRywA/xuiXW/f0e8358IFsEopWir9UyzTCOOV5U+6dlf+8I6WTqFd07hclya196f4ZMyxLwI/u2s7jXJlzqdHKkCo1FMMALDVoGWdj4EeO9jn+yIEfsdbdxsbd547t4+69KQDAyYzyBPflHNUpRncfz8Y8co4VugNqxpyJWcAP0W17Rlq69G3ZcxzEXIlmbh0X9X2AUxylvrIXIIVooPLKnOwM+vTpEuON4AVac4oFNKJPSG4+MU4gZzQbtd/pI5F4GZABpPRlZnk+GcYZUALDmZLFEenxadkLOS3bQ6TY95wGDhXn1/tkAgBucteywQ/zlLXTV/aC3wSIjL/U8exmfpTyhl4hJ5xwQnusu/WRNZk2MB/KRkU/Wa5AE70ccnt0qOzFc9g0Moj0JSuhSYmO6h4XCtCRsQE8G3MkcxmEnG0ZzKFnZYamYE4p3WXaKJdJQT6gvLIXf2uuKThobdA2eu14L/sZiBMZIbk9Y8+V0CyV17OAH8Ylw0OAk31ALpVmvo71/CCTgBnd00yC55UxhY+xKPBjSD708cc88x6TQwLEmg3j2yiz67t/qFFsTsbV7zcXBSr4sWLrlSt7IcwDadf5XORF2jBEVXZCSdqsKUffjJzRIzsB4JJDuHNknNX5jCixJlVR9uJdlK/5SxHV0Z1h041S5wwNxqZUYcZeGLVp2Qvn/Jvf/GZLK1kKjF6XOkl115pwSbHslj6kBkj8po8+kYanIVRf2Yt05lDmi8j8kNmCPyL1MGfAD5W9dA213Nr7XvrmkUce2ToNUd4TJ5YwRKLxWcmzZrlnVv4LoyyyYRgflLOsnL6Sp+7alxhJOcOyBPzoru08zpU5lBqtUwzFMABLDVp7p4/vh8pMSvdd8E8O/Ii1lk03ZnROGU8AACLoHEpAYOyHKbTMyeN0b3fnkXOsOOQyAcacCWUWjGcyuJslMKTDoh+NbDb9JoD1yn1W6YoeR05ZCKeeQyYCy0mTCdeVCSnQUVL2EvMFotMjymnQYsoV4Lg1Mi5ABpkk4q0hcPBU9OTRcyYaTnoPvcXZMfYAoqJpJoBOmYh1AvaLEsfpMhxd94WjxCnjrOaAm2WDHzFPpT6yLIYaa84KfqBZCW+wJdhU+ndEmZFASXosqeewHfSPURrjkoELTFKeZO1K9ij9qVzXumrMGnaRRpn4CS+wYXI0iYg4XgwALHggMm6Nhy2U8hA9aNxk2NAV9MZj3XUR+Iiy13DW2VbdTJYSund78ET2I1mEHuwoIB9QyjgEdFzRgwzwFOBHbs84jKBEr3t+nyws5UG0oS8AxHGcMGBs6DTC7hoMNe5EK0BAt+Q4GjvjXRlg6fjnzfzI8Udqu5fMWwBFrzxriv9K/B4yzz4ZyyIP+9/eiRJ6ss7hCYBN2YqzNPqfItvrvetDgQp+rA+di98SwlJGAUUkKhYNTzn50bXcA8PoZgC9733vK06b9dvIqKBYxowe924k+GGOBI5UXgBBNFhjZChHIQAJJREOBmq3udOYoRGGg3dE87FwGhkuAA/ZCgx8AFMYGJG1wFhg2IwZINEtf4gBolGiGt04c51BIRsF4i+1OI5blCKfNjfLMVVEpKHd0pQJfRGjaAiXAz8YxiWGWm4cYUzgo+A1v2HwMDgoPmi8dOFQ8rlnTv1+HvCD4cShMFYOK+Vsf+KL3NqXGEk5w7IPiMitLfrM41yVGq1TDEVGaKx/iUFrDt2oXKx7zvDP7TvP6XPIhtY61/W9dDwBAOD1cFxjTlNomQM/xubBCPT7AFbDUbAmaU+LtB9QnzNhD3AaSsEP84ySDcBJ9P6YupeXeX+cbiWjIUpI9U3gTDK09ecggzW2tP/pHaUmn/3sZ9umgfEZmgAP0s8cOx6NBM3BvQB9WSYc1CmX39IRfgusCluA45z2vfJM5VWAZ/fIggBcuaJsj+yNfhOCDUqdyC1/gHR6YQm6oInAix4TAHTrr4QJXehC5aDdS0YacEdm6he+8IX2ne6V9YQP02fS7Zzu9DPRbk2Bc/cBa5wmZJ4cRMGS0N2yPpwyxF7QN8H6iaijhSwWcxj6DGhkjUWKlQPEWPp4Q5kAR4lzrXSWk0SXey8a4ne6N3gsTnJhaxgr8Aof0NNObAGG0i94j2OKhvEZEM6zrJvGqHqiAVL8jp0SmT+x9kM0CT1s3zt5CViisa+AjCwJtgdwDe/IqmGj4Hf72PdAnDFnkB5h22iSan3wirmiCSBt5513boNJIeeNx3zNIeyU3J5Ed6USbCVlxtZGSY61owMFV9hv/mi0CsAxB8Arvsbv3o/WQdexPYPGJbwrMxHv411gi2ezqUp40Bxk8OA7awDAtjcBVZ4DYMs54QAONh49kwbhfMZ+sDfRWS8177J3AJ1kl//LpmFn6w2ol5B1Qd++fW7drIG9hDb6zshAo+/tNfuzC9q437PtPWuB/93n9MPcvM2NrY83w0bOyU88jnZj4IdgL59CRlIECdGKrGX3LztIl5tD/X5xFKjgx+JouZAnMTg0+CMMRAtsQJsW8MHY6HbFF5kh3EqiL+kAGdo5o8cYGMQlhscYGk3REaSpEjCWEgVCGMbRaIwnkRFCyLyh+IyoeDbDTPNAAo6xE4qdwdJnaDBEjU3/DkKUoKbQKRWOGoEvswawJD3Yv33m/y6/4aznDJAcY/g9I5ZyZmAxtkVG44i7MB7D8KGs+pRJ9z1Rz40+gBzvIcTNpcSAZ6wDS8boNza3MGqcNMAYpAwZQgxOF4dBqr/vGWeULuOqZG45mqbfz8t/lF8oQ04wZyOc+LG1F9kq4XFGyJBhad/3GQhAGHKhu7ZpBHYe56rEaA0ajxmKOsn37c+cI2GP2wep80gWpobXrPtuyCEjDxh9Q2ud47nS8XAc7EOZXd2660UY3fbPGM+S/Xpv2NuMco68+zni9jy5ykjPORMctXRtOcWpwR+OcrqfgSicQ30jxnoF5Gi97O9lNDCEXU4FGDt+dtax2J/RuHxq6Q/Zzpm032NsHG+O0pAu9r191Zc+3/3O832WK/made7L/N3YPBfx3iHe8F5gAOABYBLrIngVZRUCGAF0LYrHrBWQxfPo0b4AQglN4h4BHTyC/+kZdqiTYzzXO9gP3WyWErqSu7P+1vNz9OqjA9r7k4LX6X32Nplkfn20K6Fbydyn3gMYAFA7EUoQLK6Q08AMoN5YxoN7ZY2Q42k/IeXbACE0oe+8C68q/S45LGHqXKbcv4h5D72P3lP+JKNv6KQXYI/Tmtj/G02LKXSr906nQAU/ptNs3X5RIniBAJxMqXizXJvJ6JlHeY4pzr7voocC5R9GIOFJUfalHpYYIGPrM+/vx54dPSqGDKMSvskZHiXP2Mz3xPzDGEznMu/azWNYjq3tPM5VOr/SfVcir7o8MC9fzUv7Pp4cW+scD5eMx/PJEk7FkNM7Cy2HaDvGsxwDcsHFMUllW6kzkaNJ+j35CfQR2dzWjEtzB4YC2XbZZZdGaQ1Ab9VKf6asZ733/1FAKj5QM47lTmkTvcVE3buAZ6VhpUCXAgIbEXTqllz6PE6Iy/UAEVSRxSPoVFIastErsah5zzKPyMoUmBk6HniW59bfrCYFKvixmusyOCoGqrRB6aiicxDKSJfcZFOpw60UqBRYIAWqc7VAYtZHLYwCTsmSpSD1X3aMEiHlD9vaFf2rZBDKepH1ISNvWaV+2xp9N3q+gEQZprJrZOlGFh65LNVezwyR/JzDutHzqO/feAoAy2R+yIZVwhVZRE6GixJppTu5C8iuvEgmUvTxyP1mI79f1LxnmQO9pMReedq2BszPQq/N/psKfmyyFVTrJo1Y80CRQ1kf0o2nps1usmnX4VYKVApkKFCdq8oiq0YBWUPKXNSqMyz1bZL1EWWJqzbeZY5HZFGpn94KyoPo7Vyj0GWOpz578RSQ1QXkkOEjUMUuk2Ivw0cp6zLKpxY/i/rEVaCA7D/lwsq9lbL5v5NY9OmI3ncl44x+HgA5WQ2rfi1q3lPmqdxU6bleIzUzawrlNu+9FfzYZGsnuqD5p2P3rnGNa7R9FNRf1qtSoFJg26ZAda627fVf1dlrYKd3iwi4fkwlzWhXdS51XJUClQKVApuNAoKkmr3e/OY332xDX5fxAqU13/WnXtsGBSr4sW2sc51lpUClQKVApUClQKVApUClQKVApUClQKVApcA2S4EKfmyzS18nXilQKVApUClQKVApUClQKVApUClQKVApUCmwbVCggh/bxjrXWVYKVApUClQKVApUClQKVApUClQKVApUClQKbLMUqODHNrv0deKVApUClQKbkwKOB3ZUqJOuamf2zbmGddSVApUClQKVApUClQKVAutNgQp+rDfF6/uWToEf/vCHzY9//ONmt912W/q7VvkFGgx+/OMfb25605s222233SoPtY6tUmASBXSEP/LII5uDDjqoPfK7XpUClQKVApUClQKVApUClQKVAjkKVPAjR6H6/aaigLO63/KWtzRPeMIT1o4RBAKccMIJzcknn9yc5zznaY+be+ADH9h84xvfaM5xjnO0HbCdniOanF477LBDc9WrXrU5+9nPPkgDR9s5iuwjH/lIc8ELXrBxZNbNbnaz5iY3ucm6Hj/sPHen/phPevXRY9YFdZTqj370o7P8/CpXuUpzgQtcYNbH1t+tEAUcz/iZz3ym+frXv94ep+dYbcfsLeo688wz22en17nPfe72GEi8e8YZZzR//OMf174e2oOrCn44jcvYHEM+7/HjZIv1AFyu6hGZy+aXRfHdej+H3HXEZMnVx+N01qc+9anm+OOPby572cs2P/nJT9pjKu9xj3s0l7jEJbKP7crqK17xioPHXDolii60N1324dWvfvUtAHP6xVg+97nPNZe73OWa73znO61uJB9S8LFv3sbt/XF1x0Z32Dfpvh+aYPdZ6X1o1qfHh551qUtdqj06NL3Q+Z3vfGfzhz/8odXn3/ve95o73/nObQCh5FS9qet+pStdqT0atzt3PIFmntf33U477dR+l7v61jJ+889//vMs8rb7vMtc5jLtscypLLPnv/rVr7Zrll7p2gg+Odb6z3/+c/OPf/yjpZ/jft/whjc0D3nIQ5rtt99+i9/+7ne/a973vve1R7uis/eh+y1vecvm/e9/f8uTt7nNbXrXN97bt/7xHR7/2te+1rzjHe9on/23v/2tueMd79iePOX5QPTQc7mx440SO2jKHs7t167eHFvX7hoO7YsS+7aPvzaDXsrti/T7zaTD2Bauf//3f58yxXpvDwUq+LEVssXf//73hmLbyA1CQDKYFuEElC4RpXTYYYc1j3rUo9aMLQra+d2uRz/60a0SDcfp5S9/efPCF76wude97tX86U9/amSMPOABD2gV86te9armohe9aPvvISfGs1/0ohe1WSbPec5zWmPRkY7Pe97zmte//vXNla985dKhz3Qfhc4gdYTZta997Xb8jNjHPe5xzUUucpG1Z1Lu3//+95uDDz54FMjJDQLd/vrXvzavfOUrm6c+9anNS17ykuY+97lPO+9FOsi5cSzi+43gzxg3OgLUSmm2rLH2PRdPM0Sf8YxntMYt/l6kHCGb7DWGrv14wxvesHnZy17WMLLtM87GIx7xiGbHHXds+Zhz0rcHVxH8IHOf9rSnNS9+8YubY489tjXc57le+9rXtiDta17zmlYubfTVp1eWzS8bPedZ3o8PnvzkJ7cy1/oBEugmDhZw3LoCML773e82r371q9v9le6zn//85+3e4Cw++MEPXnO6yfaHPexhzYMe9KD2yOAxQCxk9XOf+9xW/x1yyCGtjuqTOb/85S+b+9///m2WIL4F3pPpAaR7L91hLMAO76V7BBOe+MQnNs961rPa39i/9APH8KEPfWjjeE160PzZAXGxCwQo6BFjMk+yCL1S/XuhC12o/YnvOK72FbqZD8C0e/3iF79oy+BufOMbrzm2gFyfAY3sTc/6/Oc/3+roRz7yka3+indwjN/61re2z7/CFa7Qfs5xpOdOPfXU9nOA8NA1y7qzP4ADnF/0tT5he1gDjpl5HXDAAe1r4zvzByx0dXGMzXdAnJe+9KXNe9/73ub617/+WYZtDd0XzxcYOuqoo5rznve87b34MGynZz7zmWvHgNrzxiXos//++7fBI+tIZltnoMzjH//45tnPfvaaHfaVr3yl5UHvQOMAzIxB4OgpT3lKK/f33nvvlt+tk7UDoHzxi19sHvOYx6zZaYCXe9/73md5r9/YZ+b7ute9rh371a52tXZMeBWtrCVAxHs//OEPt8/FL7H/SsZuDjk7aOoetl8BMvjhiCOOaPe4Mf3Hf/xHuxZkL2Du6U9/enPpS1+6BZDQsBvs6uNNdMnZt1N8hlXTS1Nk9EbYPFPG5168ib+sfSrjQ067501velMDAK3X7BSo4MfstFvZX4oY/fSnP11T7Bsx0N/+9retIgVGLNJ5GpsLpUpBeGdka1C6FBwjLI3yUJIMCuh/GECcvvh3qqCH3slYY4RSWCIbrve85z0tAMIY6EaVFr0OjAPABwMkABrnlYuupIqT4kMTBiljYN4LbRiUDNig17zPXO/fbwR/xhwpLs4+o7/kWtZYx54L/GDALRr8iPky9vAk8O6Nb3xj6zy5OEwck8c+9rFbRKo5jcccc8xaFJTDIAp93eted02+cBzudre7rRnpJbRd9D3HHXdc60Byfhmp81xf/vKXWwOeI3yd61xnnkct5LdjemXZ/LKQCazTQ/A2cJgjf/nLX759q884f4DyVLcwaDk0HB69a2SL0EuAc85617nBExy/ww8/vHUGc9lFdBMnlXP99re/vZHt0L3wLL1FLp1yyilbyCXO4H777dfOBZDTfR9gnX7Vfyf2MOOd3MC3H/3oR5vdd9/9LO888cQTW7CDwx/PzOlfoAoAhCPeV8YpG4Vjhm5hc/gM8AG0sSfj8n60JGeMF23obDqtqyMBIEAe4wU+cJ77rnnWfWzuY9+N6eJYBxk6fWsQc4jny4LoyvsIHpHTaBv87LdBW8BK/I4TDbTeeeedW35PL7xy9NFHtzTmuAfd3Qfk2GOPPc5CVvxDpgMuwtboe2/6Q2CO9wBg8AH7B+/e7373a+5w69pHVgAAIABJREFUhzus3er9wCE8bvxsxtKxe8gQ7efZw/YrvetvNDHndM95p3UqtR1Suozx0RSfYdX00hSxvpE2T+k4gWBsoIc//OFbZNWRL2kgd738qtJxb7b7Kvix2VasYLwUNLR7Ix1TkRqAA6NuPTYpMAMazhCTBREXZSFy6m+ZHOnVpVPO+OqSnhIWraBAU6OgYIkWcguHg+GRGjbmIDrIOE7HxHBhADPKx8p4Sga2NYAf682fQdeIDu61117FBsyyxjr23PVwZmV5MEhlKdmLDGJZINe61rXWHKmgW0Sv/O1SogZc5ZhFw1NRkjRiXcLL9Z5yCozplfXgl/KRbuydouKcdLohouhD4Ac+ZtAeeOCBjTT0yBoEoPcB1RxxoCFAYwjMSGfPqVO2QO4DI7oZRLIwIvuE/kzBjxgzPdenP72H3o1n0jGxF8kWTuttb3vbdk5pyQgZ6DOOaJodmdO/aKXPD3BISUr38k4BAfOIawj8AGR84AMfaDNa4p4999yzzXjr04+yD+50pzs1hx56aOvU94FOs647ubcM8AMNZLmYq2DF0DUGfvhNRJxlw1i3LrCUgh/xLCUrka0S7wVKAKA8w5wBgcalbHYIZMef7Jlb3epWxeCHMdAN1spYY32f//znnwUESnUgp5PNXDJ2c+qzg4K32b6z7GF0EEgja+1F2UipHFgW+LEKPsN6SO2NtnlK5tjdJyW/qfdMp0AFP6bTbOm/gJ5HrTdjX/QnjQBJiSJk+9LBI1IDNVwm+BGpj1Kzuqm0FBYDzRjHIsfm4UpTYoO4vhPdNUcGHyU2FuVi9FCqsh7S0x8+9rGPtRGFPhRd1oR62kgJzRlf3YWfB/wIZ0766qzgkLRS8wa+RJRZijI6ML5TOhD6oleRNjsPEy8b/GB0M3Q5Dn2p3b63R8ZKksbmV8qfQ88oWbsh/pV+u88++7SGU0n0pnSsU2mSe+4UZzbSp8mBqbzMuBP9xZv6fuj5IR09l867iLKXMfkzz/7o++2YTA9ZShaE41VSErWe48/plfXil0WvyzKeBxAQ3Za6HuUZQ+CH90vR15ybfpPVAaQH2Adw0h2jcgYZh6LbXQeze284U0o88Uv3ufQFUNyYOaIp+CFr8va3v337rqGSGe+jh/TYSrM8wmnVg8N4UyBeBodsL5H5FBTp07/dU50ALLe4xS16s6qM92c/+1mbzZkDP8z3bW97W5sRwFFWKiszIc0MSGnpfkCteY0BQbOsu0j+IsGPlA5KYT/5yU+Ols3lwI8A7NlWyhV33XXXljR9GRjsVhmmMvXwWlp+y45T4oLX2Xx4E91zGaTuUwJVmvnRBT84k36rV02aEWsOyn7o5Fvf+tatnVk69iHww16aZw8bHxCOjSGzS8mYgED0SFkG+JGT7aUyMuyAsOnRU4nQoq+wv/p8j3nsvik6bN45DdlrkWllz5Zkn887jhJbdt53rOrvK/ixQitDsTJSIOHSnKVmMjqk/HGUREopCtEU6VsMAWl64bwzMhhS0sFvcIMbtCmuBARngqJS7yi9TXYEBJ6jwQBJPwMWMGZi8wEIGEiEMAPHBUhwybDwb+/wTH+7X1oqI4rAvt71rtca9NJOI0Ph9NNPb+cpMkRAQsjVfFJO5kjJSlVl/IlKqfFkLI2d6sCpN8eukYZODET1zLe73e1aQw5tKeWuYz0F/JAirGb0pJNOapubAhoINDRl8KVGJEMAGCEqjSYACwaPdVafauxDhu4Ye0o/REMGh4gYowLwwYi1/umFDow3GSF99b9TtkEf+GF9/ME35mQdNWzDWyl/jL1HqZZMoWtc4xptkz9GnGgTA5xj4HvzY/wqKRJdUa+LBvYOvpXCrS4c+Cfi5d8cbIYEoxiPDPEnAx19GMF4hhPiGT/4wQ/aNVJjKf2XQYmXP/jBD7b/pjQjEjnEvwxBfP6ud72rbep2l7vcpf2NPyJUfetfspfGaDIEIJQ815yUkOlbIW3Y+NAxlTeMHevNiQDomDuelHbeF5ntW/sof8E7Gtq94hWvKPrtPODHkPxhYOd4iNyw5/FKylf4M5Wdsf/HZDrZaN7RzI+cw5t4T7QvZHOa8o2Gxq/MAA+RrfYj/rYvYg+RTUBffEr+9K1f6Z4f0yvRfHO9+KV0zKt23xj4EWOlF8gz6z8WNIj79BAZ6n8RzwxnKvqFpM6r/cuGsMeVS3bBj5DzynLSkpEubeM+shvPxkUP0PvdnjU+d+Hf9OrTv0AH73/Sk54006lOQ5kf8d5Yl4i0DwHScR9ZB+Qp1aEl624siwQ/0Nd7S4NfOfDD+GKNU8BtqPwkAG02Dp7CXxq7psC4LAt2Kd7ollp1+SsaB0e5Ua7spQt+AG+UkQjIsdXISn1KlJ52QeaSscf4+uygefdw7NdddtmlzeySEUa2yiKjY7rgh7nRD2wl+0S50dDVx2Mlsj19XuozpHpJhhFgC88Zk15DgE107wZEPIO9qsTVd/wZ/ACE4vzzNfAG3fiJT3yiBVDQgX5T+qphut4w9OWXvvSltnTNvMd8F3KIbh/zS0p0WJe2bCRyr1TfjtlrbHTPMg+gL3sef+qLxh8S5GTz0rkBjEyxu5flh6yari0dTwU/Sim1DvcRRJqghaERDfSg0mrbOR42CIHCuaDk/BsgQtG4QjEAI7rKz2+h0tLq4h0hECn9+CyQcl3YGVc2nMv7CR6ODieR0xlpr+p9Q0CHwvebrhEHZZaWSlBHnwwGGMFpcxNAxhhGiJRLKbsE1xD4wYjjcHEE+ow0ThkBqRY/LvQElBCopTXHXRYIWnPYYrwcy7vf/e5rgFXUCxNi5uYyRvOKOtN5msJyhMyNQSb7gzFhTt0rIjLKLQjSea6hzI+gB3AJXwJ6ZJwAnEQvxhpARp2s8YnGyfpBJwAgg8Qai6SmfCNqQ0ly8KL+3djwF9pGLxSGLeAhmkSN8WdEudyPL73D/sIrLrwvLVYqLkXNoDrnOc/ZNv0zRqnlY/wbxlHO4Osa5317CV+X0KRvrcdo4H68yrihXNE36IJvAZcArWh4GLXgIa8YMuhRcjqCd5EJ1o8MG6upT+cxK/gxJn+8G4g5xENkDH6LxsnuEzXmEEV/n65MGJPp5BX6pgYiWsoWILtDNgMtQ5bjH/s9rb9XI85hJvOj70LJ+k2RAWN6Zb35Zcq4V+XeEie4FGwIGcIuyEUHw5kiizU1BYpH6aO9rNcHeUnGdsEPPCQokYvMx7i7oI0MD/uaYxIZJ8BABj752W3YF/xOhzL87Q+OknKg3DyH1jkHfsQ7OWLdDJWuvFHuQkbk6NH3u26vl+54u3NPnXJZY5xAgYAuHYL2gE7BLg4OncmWWgb4kQJhQyAEvUg+sdlkQrgEfoB19KXGqDFftqaAQDSYLdmvU8EPz8R3yl7YIWjkMg6gGsc6HPSSsccY++ygefdw7FfgemRnCrKwR9hVXfAj7EvBPXoIyDR0DQFsOdk+xKuhl/gAbH+0jAwvYCseYAf0ZYOG3wDkJ4/Y4O4HIoSsYEfQuexBti09KRCV+hTsXoAcWwU4Nua7yHKIPjR94PI8OrPkt6X2mmeR8X0yz2cCzul3JXb3sv2Qkn27avdU8GOFVoTytSn94ZyLCEI2RSTV7QIhbH5ChvMRdbU+D+d7TJD1AR1jnzGuuk2rItLNsYSih1NEoYRAGXKswjmSmUJQR3TYPBhmBBjDguNLIIq8+zcnS0RsKKU+3mc8QwqfY2qMEHK1vjIEXGn5wZTMD7/tAz+6n/XR1zsp4jFjq4QtQ1Er3TE/z3TJMuGAp7XLJTQqeWfQrK/hacxdKqv1TGnUB8al7+NQU3pBE/Oh0CHrwBpzEl0g+NNyHsaoCAlgIxBxUYfUoOrSu8Txx5PdFHFrSRnjM8Afhe39QDXvsCc5xmP8uyjwA30YFiU06VvXEhrI2kn3aaqUOegcGDJKRlmkt4paAEZTQCDHVwwY4JKsEeUvAS6M/Y4skUEje6K01CYnfxhfstmsZR8PWfu0jttaSpNO93Ef+DEk06OWXhRM1guHh4HE6BP96oIfsWb2dRrxDxlMNsuU4+haq7H1G8ui66N7zkDOvW+R/JLjp1X8vgT8iHKWXEZHyBAyaKw8Bh3CmZJJh385xrE3ZTCRWWyNcNpSUDbKWboZHV36xm+7J8rEfjPGyDghV+lfAF63t0af/gXskSfkw1SeTfVPt+FpzCHKWeyVsYyONENkrDymS5uSdfebRWV+0AvoTR5vFPgRNADasFfxGZAN79EZsjd9x6nFy7Ip0z5tuf07C/gRz7QejhY2FsFDvXOMh82S8uPY2EPf9IEf8+7hFPww5ihJYduwNU444YSFNzzNyfYS8AMQApwRHGCfKbGTTSbgNdRjzlzNJ4JS9K+AV8gK4Kk10pdHBi47UGZZGrwLsMP+xluxj/p8l3ltnjH5k9N/gLZSe21W8GPM7l6mH5Lbr6v6fQU/VmhlZGbIrlC6YrMQHIxrGRKRnSASzeiXIUJxExypA79I8CONOKZkgqB6D4OBoW48AJoc+BGGBhRSdoSIucvnFKQoE8cRigz0gSLLBCD8xtL5xhx7z0O7bgmAiJL5pU3OlgF+RO2zKFc0U0MnNEsbxE1lw0jlNC8KRwmPLJAoZ4pIQar0Gaci1Glq8tT3loAfKdBRolhzBmJ0a6d8uoh912jvA5ZmAT+GTjphXKor5+QblwiH/wcSD4wY499FgR9TaDIr+NGNPqRK2Z6V0SMiYw/FxaHHhxynktNO0JljQ3EDAUS50tNfZuHPod+UyJ8AP7rgZB9flYAfYzKd7DR34JELgC2TR98B+7oLfkQ9OaCkm+FmbTgYAcT0GVBjRlWOzrl9nHvfovglN85V/T4n44w7emxo7iibsO9EE/dFH6ux42uDDqkzFU07Ac30qmCDTLbIdupmfggQKBWkL4YagXoPp0z0XGS2GyzhZMqUE/FXNuvdSkaib0S6Xn36t5vhJUOD7h47vSR9Zi7zI04nQaehk2k8LzInAfJTnPWSdff8RYEfnkUuyTQJ8AO/OPEl7b/RR/e+017iPnYmXkmzXvpACPqRfdc9ithnQAbBC7aJTA+2LroLbkUWcN/+TQFh308FP9ir7MBuJqI1pXc41uQ7G61k7NGAtA/8mHcPd8EP841SHDKfnQ3ILOkX1qXlsjI/rDnAgpywNnp3se/18uLHDF1pVjCZwGaw1gIa5IhnAvL5QSGLuhmz3ZKtaFrb57uUgB9jNk8O/Bj7LX0O7CuxYWcFP8bs7mX5Iauqb0vGVcGPEiqt4z0ENQVPMIhoSwMTqZEGyrBlPBCQUFYACBQ0LbvoGqmUu0tUcWrmR58AUZ6gn4L0uujz0W0U1BUylI4aNorFM2WxjNU0B+rOWAMQ+P3YudbxPrVxkXEQS9ZNE4zPo1SGQxFp/MsAP8IYEc0WrQXEiCpTFKV1w33sZ9wUhGemxxdG+Yj099QQXc/Mj0WDH+G09vHNIsCP4M/IXhhqfEWByEyIsg6ZS31piGP82wU/7ItuQ+N0vWfZS31R3C4PDT03pUEJ+ME5GusHMCY6ZS6JKgNPyLOIcsn44lCV9g0pFc9jfJQ+owRAi32dy/xw35BMZ9RFRhqHjrHHOeAkOEGjC37E0dp9NF9v8CPVK+ZYCn7Mwy+l67yK95U4wZEKLpo5dJJLZHzZcyUZCN00etFRlxIVmUIyBF19MiPKVuzHIaA+5sU56QMFYk4cTUAf/paB0tfjqET/ApdjXCXrnAM/PCN6k9ClQye5xHP0Jctl2/TJ79Kyl1iL1NEao0ufA56+Pz1NaMh5y/X8iBOGgBR9WW7d017Sk1bSsURJMJ4k+wDdyqJk9gzR3e+9k+4Phz/kIJ3RZ0daK33jZA8DYfxfhkEXmPNsATzAnV4SwKHSsad7JgWE5t3DfeCHPRbHwgMGBFeWCX50ZXt3n/WVY7rHONEan0QWZdjWfXs1dcj18ODzAHz1s6L/2fzWRvl9ZNQsEvzos/uWBX4ITg75Pl3Zm+pS4BG6xoEPY2UvObvb3Bbth5TI4FW9p4IfK7QyDB7pbSHYOAcMBgaPpo+OWpM6FYh+WvbCIYPuiwgDRGIjEO7SzjxzXvCDUGR0eS8jhlBKy14IaGmOSlTS2jopcAwMyCfDp1v2Ygk47dB5SisEns8BQX4HLBgS+GM9PwgL7+/rik/IeH6kkJcYXym7lJS9GJvna+rEiOQIEfAlpzmMsaZ3y5ShXLpOonnpI5Iq+4hcSZUe6mhfuhWGDK6+6HAuYhzvpPRF/LulQNHsDMB36qmn9pa9iGDG70oc167jH/wZPDIEfnRLc4w9yl78bXz2BofY3ujj3y74IVqv8e3QUclDY429VEKTvnUtocGYITBUxuBdSpVEk4ci1zEezpt7OWRAQXslmryRM91U5FL+HLpvqOwl5A85ad1KeMhvSjI/xmQ6QDuN0Jq/dzPw7IduFCuMRQBVX9mLRsshl3NgxNQSgu4+TvUKWuTetwh+mXf9N/L3JeCH8dkTjORuk9sYe5RK2V/Ro2ZsXl1nilMCfGdP2HcBnPeBH/hR7wj3iz73RedlvnFcAJhDfX6MwV6WWYLnHU/dd+X0r/F4Fgew1PkrAT84rGQ/J5/jJbrevdCNPrW/0tNkcjxVuu6LzPxIxwQoUgrHVhgqD8yBHxGht26pTO7LwPAsdiB5wN7p2kts18j+iZ4WQG90vdjFLnYWcloTGUX77rvvWo+YkIN9pxd5gEwXeiWOYDZOvT5kFnR1EhkucxZ/21OlY/eeITtonj3cB354VxwLbLyl/cK6xCzN/OjK9qHnRHDUc7ugkTWVsU1+DNk2nmtfyXRXeifrkd2KR9io/q0fEdsg5AxAq6/sBZgmMKW03e9LMj/67L5lgR/6FvF9Suy1VJfas5F15d+zgh/L8kNy8m+Vv6/gxwqtDsZWj2iTRJkGxlfqIpUMqJCmCEbEgjCUJcEAobhtfMYNhQ6VliYHnQ8HWPQiorWRCkvIxGfRGJXCSetGQ5FzIqLOP5Bu7wVaOP2BkUDREICcVqntUkoh1j7TL8QcNelyAXkISeP3XGmy8R0HgELi7DkFZOhiCFLS3e73aErx6Yvi9JG4olkmQCmMmZzx1X13t7mp77uACFoxPKSUehcE2B9KOC3FEc0g/N3DKB2qk4wxoLsMHLRkUMbFMNAThqGSng8vmuheBmrU1059Z7xjGeCHdEd8y2Cx1hRe8IVTAfAeHkXLmK81RAPgQRhlpY7rEH8GkAYU60aVunWdERGz5vjXXuOccAaG+DeiVt4vvd07KHp7dOga20slNJn6XPfnnFnOM1mkdp9xHbxmTew3fQvS3izdMZAD3mG/p+Ad/iU/yItllL+MyR98Zp+W8lAJ+JGT6WiXHmXI8BQRRRvyumvIRZNZTlrIM/KVrLZ3lCKVrp+1QmugdjTRHuKVyJrp0yul75uHX1ZITc80lNC9v/nNb0abd5J5ZALdzilIdVYcgyjDIm14OzSgyBIhi6LMJLImAAgyjKIUYChbLLLdOF/dZsThvLIX8HCcxtEdTzguAP+xPlc5/avZulIJOn7MoUrfHwEiumUsQ40Mt3/wd7fnUMgM8sF+yR3Dnb6/dN2XAX4EcIBvxuYe71ZanPZvMg/ZQey2OO1Pj5i4hsAPMkvT9S4dyXQ8DdgL3eD0C3YjuYsf0+fjX6AEe6nbpJ3sZeMAUkLXGpdgiaasSqwCTDFOY2IjRGN090Z/FN+zizjDU8Y+ZAfNuofZioKd+lf0NYANUOVDH/rQGvgXtrjP0HXMjhjisZxs7+7nbuaH/1tDPBZ2AJnAbmfnx4lgfXIqeIh/Yy2B5J5D/vF9Qm6F7IuGp8EneAog4l5+zZDvEu8esqVKddiQrC2xl6LZes6GJSM1ccVfWgOQu04ERJtZwY9SP2Qm5bZJf1TBjxVaOIwtEsy540AxGqTrcTBE+wjGqKdX9qDXAOHhjy7ulI0NYvNQGgSS+zmIISwY11BaRgSjVw2re5TQhMNMyFJS0FTlEwzqqBeVdgrRZSiIBBkf54XzR0EywkVljIkTz+E2TsfMhiHnfaJJnD/C0kkvFJjMFXNlMMQZ51LBXd43ZnSotSSApKRG1N3v0FSndGADp59SlgpKuDDWGDP+z3EFZkS/FenAxkMR9WVpcFCsFVAF3dznUqZEiPtMXbLPNXLk0KMhUIOjb47WJUqHjJ/iNc/SiLfnUPTqK4Fbsn6MR0NODZ+iT4xx9dFn6jutPVqKrOjRAqjxXkYh/vF58I0xMT7CiMdLPhuipzGiP8WHF5Qwed6Vr3zllk/MBd8wfIFj1o5zTGniMVlD1hAvqTP3mXFxDDU/jc/wsjH38SeDjBJVZubye2OJ8iT0tjb4SP2ztYboc0REudTRM8rG+DcMI+9HP8Yf0GuMt3N7aYgmudNWhmhg/hwsjpJ9QBZpXqZWOz7D3wwtYCdnDb0BoIwREV6GSN+Fh+wbacaiNOQFQ9XeII/QnyxRBsLBwS8cknlKxLrjGJI/SvlKeCjlK/Ip9j9AiNy1BwCqeE0z4iGZbs+QWUBtzhkj1P6N0gT/thb2AJqiBWMIzb0DD7rsA2PCT5zr0vUjJwHk+Dh3fCdHoU+v4PXS983CLyuknmcaCn4H+lgXWY3kFEcOLYC2ZEb3IiPsNeuKF/A+PuLckIN0Vjeq3n2G93qffeZITxl/SkLp6jgxi0wm09wTMj1sgFTnA56BdIIsdBadLbKuRw8dqbZ/7Kj2CJqQRyngEmO27+0RzSfxtRIHuiLNVGAL0bnXuta1tmjC3Lco8TxjpOPML2SJHgL2Sp98Ios5a/axOZHt5B57CQBAn5cCH6Xr3p27NPewPcg9cpgstMfsNfJSuQdbi+yJdSMf8FNc7mXboSk+6pYDuy/ezT7BK3RqSnfOmuATgJ0dCIRwCQyQc4AlMspY0JRexKvsTrYe8IXMkl2EHmwz698FrugBOszRpbImzQ+IQW8LeEXQKF1r8kgGMceXHGTvGK9MO3uGzIyLnmPv+ox97Hn2AX5ix+jvZO7hxOfGPmYHBV9N3cOeyY4gY83ZfqVTZT/EFSd2sH8i88lnyoboBNkzfXwN1Bmzb+mUMZ8hpTt50dVLjg0mk/Au/iSb8Bx9itapHdrdrxFAAnJEoJWtxuEH8KdyhRxhtwvk4VP8R7ayH4BFaBj6t8938e55bZ4ufe2FUv3nt2M2bNhreF82kjXGr/aLfUVG2hP2NHuBTzHF7i7xQ2ZScpv0RxX8WKGFi/p/pRGUl82QCj9DJQAoJGAI44ASSGvCYjo+87xuhkEoPc+nyH3v3y6GwZigimcbH0fbRThRin11ghSAZ9vA3ZRL4xZ5jDIQY0nnIqpEMJaWiHAcKGnOadpMDfDiGcbpHpk13kkQUXgl852HRTjDomKUe5rWyTBjUDFwIj1zlveYC6ONU8pYo3D6wBrKJKLqy57zLPOI3/TxRdfo6fLNrO8b48+hZ/aNz3P8sV9jL+b4l0HCEYr9k5vD1L2Ue158PwsNus/ukwel79+o+3J8tqhxjcn0kJnkJznp73lk8Kxj1q+Bw1dSSjCmV0rfvxn5pXRui7zP3hTplE3GQSHbx7KpFvnuvmfhV/oTECOYYjxppH7s/TIIAP9xJPSyxzrP88NOIJ81wQQelYIe87x3a/gtm41tA9wTbQ7+HbNNUpuVc4q/Su73u3SPDK0V2WpNZSCkPNy9f56xD63dqu3hMR6bVbaT5/QcG38W28x7yYawW9HMWgzJFms45B+V7KFF2Dwl75liQw7ZVOR+1wec5d3L9kNmGdNG/6aCHxu9AvX9C6OAjBU1ddLKcmUjC3tp5kHS7IbSTkW5ZCbM2jCydA4Uv6wgWTWl6cKlz673VQpUCmxeCgCBlCYCYTeDY7p5KV1HXilQKVApUClQKbD+FFgFP2T9Zz3+xgp+rNqK1PHMTAHRdkCCtFGpk6twiWRIy5N2aUyRdSES5nNpxCUR11nnEk0UpXTKNFnlrI9Z51h/VylQKTAbBaSKS+2XYl1lw2w0rL+qFKgUqBSoFKgUWFUKbLQfsop0qeDHKq5KHdPMFFAvpxZZg6ChBmwzP3zGH0oF1ItCyrDUQCl9MjDUJU49dWHqENQ8qxuO3iJTf1/vrxSoFNg6KSBd+dOf/nQLypaWL2ydlKizqhSoFKgUqBSoFNh6KbCRfsgqUrWCH6u4KnVMc1FAEyLNMzVi2pYvdZga3GqAOnTM3bZMnzr3SoFKgUqBSoFKgUqBSoFKgUqBSoFthwIV/Nh21rrOtFKgUqBSoFKgUqBSoFKgUqBSoFKgUqBSoFJgm6RABT+2yWWvk94aKeCoNEf5XvrSl94ap1fnVClQKVApUClQKVApUClQKVApUClQKTAzBSr4MTPp6g8rBVaLAi960YuaPffcs57oslrLUkdTKVApUClQKVApUClQKVApsI4U0OfijDPOaPS30mfvQhe60Dq+vb5qlSlQwY8VWx3Hojr32tnOm637/iqO3ZiOO+645ktf+lJ7jvjtbne75rrXvW7xqmtO+sUvfrH58pe/3PbNuO9977uQc7djAP/85z9b4exs+/S61KUu1R49eeaZZzZf//rXt/juKle5SnOBC1zgLHOYBfzw/I9+9KPNT3/60+ZmN7tZc/3rX799LmXhLPXtttuuOdvZzlZMr0Xe+D//8z+N88m7Y1vkO7b1Z/31r39t94U/YxdesBZ48WIXu1hz17veNfubZdJ21cazqLmuwr5b1FzqcyoFKgUqBSoFKgU2ggLf+973mmc961nNM5/5zOa85z1vexLkne9859bOrVelQAU/VogHOMJPe9rTmhe/+MXNscce254GMuViODvudSOAk7GxA3POfvazb4iz9I53vKM9acVRsw95yEOaK17xis0LXvCC5tznPvdZSNtHP5/96U9/al71qlc1J510UvO0he3SAAAgAElEQVTWt751oSe0OIoWOv2LX/yiPZHlgx/8YPPqV7+6BVmALWj3pje9qXFO91Oe8pRmr732as53vvP10nIW8OPvf/9784Mf/KA54IAD2j/3uc99WroooXngAx/YvOY1r2ke8IAHTGHDhd1r7k7I8X60ibEt7AXb+IO+8Y1vNHvvvXdzvetdr3n5y1++duJH3z4AIjou+RnPeEbj33htI5voGsNvf/vbdk+QLRs9nkWx0irsu3nnspF6aN6xD/1+lcG2VR7bItZDAOKUU05pTjvttCLgdTMDiJt57OlaLypwEUdxC9Lc5S53aS53ucstgqXaZ7BZnYYH1O8Gttgero3UcSUTzY1zluDdMmnenZPAFtsanQXa2Hrdk8fw0o9+9KMtfrrDDjs0V73qVVtbhFzQ3D8upzxe4QpXaIEPzzrkkEParz72sY81b3vb27awdfpovLXswRL+2ZbvqeDHiq2+LAXAB5Ryau8GzsBRRx3VHHbYYRsitIfGznm/zGUu09zoRjdaV2ozCh/60Ie27+XYi3JzlIYU2hj9gB5vfvObFw5+pAShhDn4AI7nPe95reAGjni37It73etea9lAlN573vOe5uc///naIz7/+c83u+yyS7Pjjju2n5nrrW9961ZJjF2cWu+93/3utwYwyHQBEj360Y9uj8LcqKtvbBs1lq3tvWgLbL3a1a7W7Lfffi2/uMb2AfADz60K2LBq45mXR1Zl380zj43WQ/OM3W/XC/wj2+kkcr40uw5YzWlLddh6AZN9755C61l/bz3+8Ic/tAEA9MrJnnkAxFnWZAoNcvcOjX1W2uXet6zvZwlc9AXJrDeZeO9737s55phjFmpDRuDpjW98Y3PCCSes2Xa//OUvm/vf//4tadiuO+2007LINNdzS8YZe+cVr3hF89nPfvYs9ut60zydMD1x0EEHNQ960IPa7F4ghSzkyD6Oe41RgPCVr3xla6+wVcgCJSzW8Atf+EIb2Nxtt93a513kIhdpP2f7s38jaMa+fuQjH9kIiF72spcdpP088mOuBa0/XlcKVPBjXcm93Jd97Wtfa17/+tc3RxxxxIaAH32zY6gBcjj06w1+THWcx+i3HuAHWr3whS9so+tHH310C3Y4svctb3lL84QnPGELRDwUN8M3Lgj67rvvvgVoBk3PlTRMpdNyuXjLp6/y2NaTDuv5rrF9sGpgw6qNZz3XaVXftYp6aAqt1gv8+9vf/taC3A9/+MOLswkdXc5R6MuCW/ZeGHt3CX3n/X3p/OYBEGdZk5K5l94zNPZ5aVf6/kXeN1V3DwXJvvOd7zT3uMc9Gg78MmzIrm3H2Rb4cQn+rGr2x5RxDtmvG0VztJWJwVcxNkCGrPWxMmtyWRBTljQ/Rxa3S6aKeTzpSU9as5H7eA/4ARB55zvfOdoXbx75scj9U5+1XApU8GO59F23pxMcMj440GOREUi6S2nMrJdn/OMf/2i23377Rlod5TDUn+Tkk09u9tlnn1bALUNxcf6jN8U5znGOLaY0Rfnm6DcV/JiVzqmAf9nLXtZmd6BfCPqxNZul7MXzptBpCs8EQAN8mdWAGBtbyfOtgz2BV6f20BlbwyiHUj41NDfRuuBN9+PPlEfHeDe+8/zIyMiBWFPWZuje3D4odUDGxhJzE/Ged05D49lI3jD3HN/leGMRa+kZQQc8NFXmD/2W0S3NWB11N2Mhxz/pmOaRC4uiT99z1gv8Y8QLDABAzn/+8xdNCcBtHTcC/Bh7d8ng5/39ImRPbpyzrEnumYv4fl7aLWIMU58xxa4YC5KtN/gxdZ6b4f4++3UjaY5mU21qv+lmR/sMgKJMPLWR5wE/NsN61jHOT4EKfsxPw4U9ARIqneuTn/xkW+MKLJCS54/P3vve9zaa+NjkIgGcB70QRII09fEbTp4afsaupoQyAVynn356W+t2t7vdrQUs3v3ud7f18hBX71SycolLXKKNQn3/+99v/y09TPbBHe94x9Zx9O43vOENLQrP8NWb4qtf/Wo7vlNPPXWLse+6665tLd+73vWu5tOf/nRbr3nBC16w/XPPe96z+e///u/2Pa6rX/3qLXCjt4YxSeeTig/J9Z6+iwHu/YxwTUz19dA09OCDD27LPjQRBQZ84hOfaFFeDURveMMbrqUzps+UXZGjH0Ft7uij/rCPPmN0nlKrGgLe857znOe09Cq5FgV+oN3jH//4lsekGjK08eZLXvKS9jPGOgdW40u0U5PJMLW24dzgV/WVgBt8A02Xshj39M2Hs+V3yotkCllbzz7++ONbuofBH/eNPR+/v/SlL2322GOP1rEw7tvf/vYtLzz96U9vQSU9dW5yk5u0TTyVDMm20Ux2aK9YQ+82nh/+8Ift3tKjxb/T+XMA7TXPUjJ04okntuuIlvZ08O7vf//75g53uEO7z5S4Sf902U9Aktvc5jbt/sKbaT+WLu1EPd7//ve3DjfelyIsfdT+Os95ztPu35vf/ObtGH/yk5+0JWgiIK973etaOngP3kHr3D6IZ6Cd/Wp/Gr+eOt101e448Yy1dV372tdu/x0yrFvn28cf5Nxzn/vctu7bH06qnjDmGIDvRvKGMeN1mVq3ve1t2/IhKbQpbcZ4g+yeZ9/hK3L117/+dXOlK12plYn2241vfOM2MqaXlCbKQ/I091t0Dh6mX/w71Q85OVqyNiVybpn35MCbKQ74GMjnO9Fl8q60j5QIp5TvVBamtJgythJwMH127t3uDUC4D9Qs+X0OFJ0yv1l4pHRNZg1spGOaAn6W0G6W+cZvckDtrM+eAn6MBcmmgh9oax/3gbN9c5nFCS+hydRxlDxz1nv65rhImg+Ni05Ch77g0yx0T7Ojlfi7uiXhPpPBpcSF3ZOWvfAz2I1DenBW+vb9bp59NW/gLRegXiXeXCTNpzyrgh9TqLUO9/YJ+viMI6UsgiBh+HOKZQdwRAiZaOzTzfygPNXEcfpuetObtrNglDOOARQaaBJE7vHb/fffvwU7fAckYTi7RwogxyoyOIAUT33qU1vQg4PZN3aOPOM7wJwgIePLuziS3n3Ri160/YoxyPkkuIbqoM2VEPMbfzPEPU9zTr+NfhlTlO8Y/YwrRx91oSV0LmEhRhhn2Tyi/KUka2FR4Icx9tEuPjMWtAZ+iJRRLpD3aIxKqT7xiU9seQzYEM1wKSRNqM51rnP1koET7TdAJs92qVMF2D3/+c9fU2K55wMj8DCwBfihXvTBD35wCw5wuPEy3ga0cQiNkWEtCiuLY2yveBZAR9fwhz3sYS0IhAfPec5zrs1NWuV3v/vd9nmumL/6U8AkpweAFvvUPtp3333belXNuoAf9nlklKCJDJCxhq9OJLrTne7UAhH2OOPP+ICIIRc4p/ZyzNPYug5Fbh+4n9NrjMCfiB6ZQ9o0tW+BNZdDu8MPP7xdU3X8eEb39Uc84hGjmTlABXXYsabBo5ryolnQciN5g9MH6AB6WD/AA8DavwEil7zkJduU2yHeIFdn3XfkH7APjaWHSx8O+W0/yRYYSiku/S3wE9hHJqmZxnP2medHX6Ax/smtzZBcKJGZi7gnB97EfgEgjoF/OZDPXhGtBCgDeNWqy4IZAue9F98AKz/3uc81N7jBDVowH7/Rk4D40rHNAkDl3m2++jEAkTVQBtg6Xe2xj31ss/POO2fHnqNXrG0J+DErcG8MuTUZA8VLglTWayr4OUR7OuoDH/hAG1ii1/Q5OPTQQ9ueX3SaoI89T9YO9fzKAbWzBDxygYvuPpVBPBQkMx8ARtiVbAp6sxv8C+BcMIFuvfjFL95c85rXbG2JPffcs9WLY/ZT6oSjGTmqrMK+CmCydH3Nb+o4yBP2jWAFW5Y8MCcBDDYTWSvIaU3Z4wIjAjne0x1nvB8PkCnksn3pHfSO+fAfFkXzIbkrUMF+vcUtbtECDcbJD6D32QxsiA996EPt2povmyyVZWPyPLKj+RYCsQIifdm37BGNcvko1l+AVyDKuIZ0zazyIw3qDQXe7FH7UaBKMIv/Ys0dOGA9/H/ewNtYgJqPNpU3F6FXV/UZFfxYsZUZAz8e9ahHrWUuxH1xCsaQ0RmOF6MJ4hmbFHjCmaAgRGEJRUJEpoZOyeHwE8oUMAEG/KCsCBMb1b8ZtIQa4TMF/PD8OG1CtFlmiLES2v7NuBu6CD33ECJptDkAIWOWObBo8GOMPhQUxyxH5xJ242AzHDVyosDS+sax3wMKOPKlKdTxrDGHK22CGveheSiU+IzjxqkOp5uC5iyJFrsYUgT/EOoezbs4woycMFa6Y8s9n5Eigo0XGGKOBGbYckJd+MbY8LvIQTqekr3CgbXOMkYo8gAJNSkOQ8l+4Yz741hl7+MMyLJiqHIQOMnRVC0ABI4QUAUgcOSRR7YZGdafQmMEyZAaumRhAAIYhtbGs4AfPrfHGRfGyPBJT5GaBfyQRZPKEs+wJ3MR7MiQ4TCjX8ybQh4r1Yt1QcNY0z6HSOTZnId4b9m8cY1rXKPdq4yZqD/Gh/jE5/bIGG+QsWN7cWzf9cn/IeC5y0Olv2U8MljtY4BTAJ/4LoC5IT2U27frFY3Lyd9FgH+lIF/pvokxd3V+dy4lwOSsANTQuyMSi+fTPcxxA5JxcvDK2Nin0Kuk2fKsAGIASH2yrCSwURKkmgX8HKNdgN4BRpuDzC9ADj0Qzc+7vCLymwNq/aY04FEauBiz6fqCZO4voWtkbAE+IiDGvqRLOcFjTdv7MhD6PlvmOGRjGzc9H3YTR90aGgvdALgUPAIWAErDRk8b8QcwIPOQXGafRLCQHZHq6DH9UDLXobX0HlmsabCVTQvcEDCJxv2zZH7EOwFBAm7spQh2dsdjH9DDdBMZxKZCYzby2DWP/CAnxgJv7C92MhCLXYYuAiOCndZ+nsAb/hgLUAugmf8seySnNzfj9xX8WLFVGwM/0uM+S8EP0VUOLOF697vfvY1Qu3zu6FbR7wA/AugI4UA4pZ8pDRCh5YS4B8CgzER0J1VSaWOqMQEbAp8AoKB+85vftE6qZ0afg77lYWRR9t3GRUET5T4EzKLBjzH6cGxL6JxjNwJMhA/yL5tEpDw9/SX3+1m+nwp+BNCRGkfxGSRbRpIyDlGXuIAbUG1ZQn2nGAWfUARphkN3bLnnA400hwVSjDnUfYq3dK9Yo5/97GctoANcYGT5fxgWDBCGpXVkfAIblJnIyAAuok/3NCdGLNAK7wMAGUAudGVIKI/p9rTprnWaqQVQ4HiI+jAOACcyEGSYpN3rZwE/us7BFCcOQGGfAlAoe5FLe2dsrYIH+tY0HT/HaIz31oM3rAl5Zl4ibXhKtk30PBrjDYbq2F4c23cBEP34xz9ey/wAVnCC3v72t4+CyVN+y5AGyoruWz8yONVLQ+BBbt8OyYVZ5Nk8vykBP3LgXynIN2XfpPp16NhvzxsbG+N3DBwcA6CGHPD4XLmWKGxcAYzRxd455sBPode84McYgGjsfWtSAoqzoWKOY0GqWcDPMdoFqMipiog2p5kM4hgOXeaUA2pT/T5Gt9LAxdi+LHHEx+hqzuYrGyaym+O0P1kgkf3YN4ap4MeyxkFesxtkUV35yldusxTMSWadoA1dwrY2l8h26Y6dQy0bvGsb981xXpr30TIAGr5CZNnGfewTuog+jKyaWU5QDBuZrQg4HcuOjlI8f5c0/095fmrgD6DIrssF3sgY98iejrL+EhmTC7zhibEAteDorHtkHp26qr+t4MeKrcyiwA9pXaK/AAabGNqXcwZz4AdS2eCiPJw1gtZ74jiwkswPY0obPxLwaphFDpzXLXKtX8jYxVAm3JcJfgT9InOhCwQZX/pZgB85OufYjVCECst+AABJ44T2629S2vsj947u98sAP/SZiLKPkvFMBT+Gnj/mKKfjGAM/xtaQsWltooRHJlXfsyjbX/3qV62So/A//OEPt9kS0jCtY7cMLB0b5Q68kIL5vve9rzUiGLZRVjREz8ikApxwPvR9YCAYo2wTUXvRlzQFOAd+dPdBn3NQ6sSJxNjrxsWBo6xLUtmngh8bxRvWjUwC5JK1oo0AkO5JBUO8ASSbFfzAEyJuwC3p4rL3ZCh5dy7tu/S3HGvPFo0UWWSMd4/I7oIHwT/4Ed9PlQslsmOR95SAHyXgXwnIV7pvYn4lmR9jY7NeswDTY8ALh82aduVZd89Ku8eLQ8BNKb3mBT/GAMQh8KMUFO9bn+5ns4CfuXUXMBLh5jTLQO0DuYf2yBhQmzqCY3Qr1d3zgh9jwT82Ieda6ShbzCXjE18CpuidoWsq+LGscaQlxOS4IAidzmmn/wHOMgsExOJKx85WBYwAwLtZmLOCH2Nz7aNnZKAK5HT9DWOQrRGyYtbMDzaV3x544IHtfNlZpdnRJbpiVh1canv22TylMiYXeBsLUM+zR0rottnuqeDHiq3YosAP6fWUotS3vnIM0+aMcLCVBuSce0gtR5zAcb+L0PF8UR/KsQT80GBRI8jILom6f//nDKWo9tDSAEz0Hukre5FizjhnlM+T+RH0U5vnytFnqOylS+cxdkMLgAEHA8obvzUGtOYEDzVOlYUAAedYcs5F+UqvRYIfQ+ntxsIAVn5BmXcvtbzSITX0C5q7h7ForRkD1jT3fDwELGIkdEsk0vf3Kd4h9D1dQyAdxD4F3hhdSkr8LdMCcCG7JXrjRA8XiksEp1v2EoYaGlhn40ybuxorg2EMvPSMoA3AU1NTUSR7RSRINEzPkS6wmAM/uvtgVvCjLyqSlr1IxwSqRoPmlD8iQywiX8E/6Em2oRnaDJW9BO8tmzdk/wAa8F+sX1r2AjCTAaEPSx9vDGWrdUvLzKfvMyC0ckHyFS0Yw6WnLOV+iyeVad3qVrdaK0tLy17wG4MXcJj2ngr+YfT2ZR3k5EKpDFvUfUPgTYDgJfxfCvKlz5Ih5t1jJ6d1nWB7yhUnJuXGFuDHLADU0LvJvT4wNwd+pGOfQq/1BD9iTQRs8H4usFECflivqeBnbt0j84Lto3REaZP0+bE+F6VAbYnsWQb4kQbJSug6FBArkQuLBj/6AnMl40gz8NhwJ5xwQtsjTDRf9ofgBdA5LdtYJPgxleZ9cwonvm+vLAL8ANYpp6FL2MjRtFUPFABRqb4bW4+NBD8WEXgbClDjoVl5s4R/N9s9FfxYsRWbFfwwDQqA0yc1jpGg7laZSrcOLZwtjZ04Y4RIzrkHfkj3kzaliaSLMc9pAYCod+8be6Q7GxvDmZMihR9YEJcMEs8AjBhP7or6Tun7HDyZJNHwlILghIp2hxDjPEd/hbFnD9HPb3L0oZBK6Dz0/ug0b07dsZbUN8YYpdvnnOTuGBYJfng2haTEQLYKR89FaXHCRWYAIN0raseVVEUTXvfE3LsNT8ee7wQQIIoIfPBq9/2cPZkY3QhJbg0BKmlqeTjmeN9+olwoMHzPMY9SFe8zBuAhENEY0UO6souTDLUHXulZkn7nfRpNcm5yR8OGgQGgkSnCQeV42g/AsS7t+6IQY/sg52AN9ZsJp9I6R01zAJ8ideii2fFQejIDW+mQeUX9doCvqcGQ471l8gaZG85HpF4DoKX+A69ky5m/effxBoNuVsMLD9k3HCGOT/Bdaapv7rd9Kf3Rb8DedNEjQJ0h/smtTZ9cyOmCRX/fBT+mgn/o3U19HgL50r3EaCcjRHWHDPiuE0guCF4EkJbbm0NlL2g4Bkz7fujdO+ywQwvmCjj0lb3IZuLIRQZURJJj7HoiTaHXeoIfsSbkJ8eq288LXdIAUomTLguQLTUF/MytezSPJ2OUeLChlE2MXUpQc0CtRqnKpAG5Y5kfpYGLsfF0SzDSIFkJXfvKXrzPfqYDgbND1yLBj3nGYXx+T2/bU3p+0XXRyws/ssHTZp3p2IF1fYcIeG6fvTMvzfvoGQCO0x/7yl6U4kbgaGrmBz5n09k/AFxX2M2LzI6eVQdHH51c4K3P5lpE4A3N2ZHspL4AdfSUS0vDSvfIovXsKjyvgh+rsAr//xg4PyLLegXY3FHmIKrvM4aEvh1OwmBUp58xsCkhBrSGO6KQjoCNs68pOw07ARAcUie9cAwjNd7/CV6/pTwZGfoTxGdADwpJHaUIvR4CUvJdhLWjTLtj16uCcCKQKTDKVhdoPQzS/gXGzUDiFKb9CMaWRnRdAyPGJjQc0OM5jDBdlaWAS4Xj4IqGiihTKGNHzhpjl376mSgdyNHHWqmLHaLzUCkP41r/EmURhBJjUCZN1Ouahzn5Du3NQcMrBpnO5OlFmUwFP7p0iugRBYV2jCjv4mACloKe7tN0S6pt+hnjXYSdIxsnB3FurY/njNEfkMC5leqpPAOAoE4RD1L83lnyfEqSoUrJ4DVZGNYPD+iGj95Ki/BLnF6EV+MaW0P0YoBIpTUW68YBAOBpAmzdgIL2inWyXuYjigOwAUIwyAARylrsHdktngsY8m7j5kQrV+Mo42N8WXJcsjlJ8bWX0pN2OJYpsBB8hw4MeICb7Bp7p28f+L11djpT0M3crE9KS6DT0DjJNz1NzBk4gCboATQiT7w/nILu3o81tefND8gi8wuYYa2to3cDVcd4b5m8AZTVuCx62zg6mBxGT3+c0kF2o2EfbziqO2TWLPsu1pFDbL94f5SbMA7HjpmWdYMHhn5r/YFyZAxHkLFmngA99LZ+gGjv6OMfeihOGpkqF9ZbRc8D/kXqeQnIR8aSA2jKyQRAyfobytqLqKoop+w4egm/R9PvHPhhz8wKQA29m3NG1kTD0+hFQN7TW5wu8mDo9/iGXCqhV0mJHF6Z1Xnx26E1IfPSRobheKUBpBIn3VqTWVPAz9y6G0uUPNJxY6dZxF4Kxxc/DAG1enZxonLgx5TAxdBeHguSldA1AmJ0cUpbtjN9K+C2HuDHPOMwPmWx9D67OcrJ42Q6sqLbx6ULIMSpaGRxAATGZI8BONNgz7w0H6JnNAfWT5Cec9ET9LasRPYTPWMsshHS5uljsh6vsjfxd2TiuT+CIGi3iPKXeeSHfTUWeAv+jGzVFOieN/BGHwh+sMv6AtTksGD1LHtkvXXweryvgh/rQeV1fAehyUlmQHUjSIxPQiia/+QaKKbD9ttIyyVMOaqlUUXPiXOn+85eZ1gE4l1ypGs6LmPibE5J8R5bjjH6lS7jPHQufYf7rKPmgwwf602gUmhTMz+mvHPKvdFsym/61n3oWRB0PGxNRTnUkXIOumBP7vm578fmMraGfd/hG3+sQ6SPer95mEN37N4d80y/j3Rwxzz7rb9lh5TuC2Oz1zghcVS0PcLYyGWNpPRYxD7oo2/fmnTT98fWJX4fdCGLnDrV5a/c2ue+n5U3/K4rk1LZSW6SuznemLLP3MvoFVV3chYDMy6OE2CZE8MZ7WskPeW3fTxL/uL79GjyMf6Zh/ZT6TLL/fOCf4znEpAPWAXkBfihH7AyHNG+cUepgiCDTCngE4eCnCgFJnPg4BC9ht5NzgSYC2gTnBF95KhoPB0nx439PgeKyiixJiUgawrmzwIgkidDazIGisvMKwlS2T9A21LwU1CL7gPKdNc9gCZrRq5weAW80tO8htazBKh1IpegQUnAwxhLAhd9etAYh4Jk3l9CV3Si94DjwBiBEiWoLmBCn61rLQQp0iCf5wCsfca28luZFzKXljWOrp3NfiNT49Q79h1QFPjh1JewHWLs6Tg5uI7sBgBxgu0BpWnmBEwB4EWgbhE0H7Ip7BWgKLDGSSsCTrKSvJ8t06W78h6073uevSVgAPhwka3AHLxkzWWSAuaB/YKHwGFzLAkWdffHvPLDnhwKvAmORQaO9woyAynSEyvnCbwJ4AFfhgLU9kAEjUv3yCz6c7P8poIfm2WltqJxUtQUCeEkEk9wMQBzqZpbEQnmnkqk+0FxZTdwACHiJWnBc7+8PqBSoFJgpSjAOYqMly7o7fM4ZaKvpGKe364UERY4mHnBv1KQL+7rA3eHpgNsALAKPkwJYKTPmxWAGnt3HzDWncPQ70vptcAlHnzU2JrMG9goBcb7BjdGezaVkgLZiFPKx8aA2lLAPR1raeBiiPhjQbLStV90QKz0vX28PktgDg05pyGr8SOwirNfuiYpnwoM4I8hmbEImvfRaN69MivdV+F3s8pXY5818CaIVhqgXpU9spFrVcGPjaT+NvpuCK00deUzohSyPkSyZjXktkUyOuJLKYS0wfRo4qllL9si7eqcKwW2NgrIIpD5IUquDDCyMJRURfqxSGDfNc9vtzY61vlUCmwWCuiPxXGVoSFiLG1epkK9KgUqBSoFKgXGKVDBj8oh604ByKZeAZpZ6iUhVTZN4Vz3AW3CF0pvU78nJTVSIWfp+bEJp16HXClQKdBDAdEc4Kc0aOnD/k82SK3Va2Tsmue3dTEqBSoF1pcC0VxRqZGjbTWXlPWhZ1O9KgUqBSoFKgUq+FF5oFJgq6OAs9zVoh5xxBFrx5dqjHXaaaetTM+PrY7odUKVApUClQKVApUCK0ABzeP1QVHSoMeB05bqVSlQKVApUCmQp0DN/MjTqN5RKbCSFNAoTp2v44wZQhqOqTEFiKRNlFZy8HVQlQKVApUClQKVApUClQKVApUClQKVAutIgQp+rCOx66sqBZZBAc2wNDvSpE/flNo7ZRlUrs+sFKgUqBSoFKgUqBSoFKgUqBSoFNjMFKjgx2ZevTr2SoFKgUqBSoENpYB+GY5VBEJe5jKXafsYlXbl39CB15dXClQKVApUClQKVAps9RRw2o+TNe973/tOOhFqayVMBT+21pWt86oUqBSoFKgUWCoFnKby2Mc+tjnkkEPaY7tf/OIXNzvvvHN7klUFQJZK+vrwSoFKgUqBSoFKgUqBAgoI0hx55JHNQQcd1Jz//Ocv+MXWfUsFP7bC9XWU7Mc//vHmzDPPbO5yl7s0l7vc5Tb1LP/yl780X/3qV9uyjvS68IUv3KUF+DwAACAASURBVFzxildc2tw0EvviF7/YfPnLX27PXIeYOmu9XvNRwDoed9xxjaP6nEpxu9vdrrnuda8730NHfm0dTznllLYZrFMv7nrXu7bv3ZauzczL9r/TjWRXLGv9yMwf/ehHW7DEDjvs0Fz1qldt5Q7eETmJK2SPE5YcO/2c5zyn5amvfe1rzVOf+tTmqKOOanbaaadRFvvXv/7VmNt22223djTtZuJJx2ya87a2lzbTGtWxVgpUClQKbO0UqFkN+RWu4MeWNKrgR55nNt0dmPzUU09t9ttvv+b1r399c6Mb3WhtDo5I++c//9k685vl4nxwEhzhuP/++zc3v/nNW2djxx13XBgY4fhdxrwjd892trO1pOGc/OlPf2qconLSSSc1HJ2KmM7PNe94xzuaj3zkI83jHve45iEPeUgLYL3gBS9ozn3uc8//8J4nWMc//OEPzbOf/ex2jV/0ohet8b/vlCsAtbbmSP1m4eW+9bD/f/e73zXPeMYzWiAiXb9FMQyZ+ec//7ltIPy0pz2tlZ345UIXulBDNpA9eHW33XZrIyeOlCRDn/zkJ6/9bSzf+c53mvvc5z7Ny1/+8mzT4de+9rXtiU0aFT/gAQ+YPBVjPvvZz74h4MM3vvGNZu+9926ud73rtXONo8q3lf3UXaxSIGhVQMhvfetb7XHzuQDJ0H32If7bKLm5SECUPQTABLCuZ5ADmPupT32qtW1WPUgFHEYfjdVvdrObZWXbZGGW/GAsWIHnXJvNfs3tldL9GGRaz/WYspb4g71sfYD69Frohr7nkD/2QXqxA695zWu2vevOOOOM5o9//OPa1xGQoPfSazM49rOumf3QDb6Y+1WucpXmAhe4QNMN3KDb1a9+9Zb+m41GU3ht3nsr+DEvBVf094zwe9zjHs0rXvGKLcAPypaAYqBvtivm5CSTRTtATkl53vOe1zz84Q8/C8AB9Hjzm99cwY8FMAxD76EPfWjLkwcccEALRlBk62HMcJ5//vOfb8E7yhZE6Q877LB1GcMCSDjXI1adl8fWo2/95iJGz4+9H1/+4he/aIHjyCxjnL7pTW9qnvSkJ60Zcwwu5S6yUYAgAX70yd2+ccooA/o9+tGPbq5znetMnorx6DGSgtuTHzLjD4BRQKKrXe1qLVAUxui2tp+QbwoQtCogJLkrG04w4Zhjjhnkob77gAXWXonXscce29zylreckYtm/9kiAVHgJuDzjW98Y3PCCSesm55H20984hNtRumHPvShhe3jeQNcfb8n6773ve81D37wg1sbaZn241Cw4pe//GVz//vfv2Uasi+XWTc7dy3ul6V7ZWw/bvR6lFKD7BcYeNCDHtT6GHTjRz/60VGgzNwEGN/3vve1evCGN7xh87KXvazVa4JReM5phgKdgmX/9V//1Wy//fZnCVRtBvDDGL/5zW+2gNBjHvOY4j0UOoMN8qhHParNUH3d617X7L777m3gg+x67nOf23zwgx9sA0Q3uMENGiCRz8n2AI/+8Y9/NJ/73OfaLOuwt/3+bne7W1uqu61dFfzYSld8CPyAyorWLFN5LYukywQ/ODscGABIN7tj1R3GZdF7Gc/lNOG9+93vfuvOg33OszIFTq7jgdcDgFkGTac8c9V5eWw91gP8QEsRTjy61157tfLAhT84KWmZ3bzgx5R1697LqCavjHEjwI+hsW9r+wkdZgGCVmEfDtkI3bXtu0/ZIuADD1760peeh5Xn+u0iZcJGrEnpGkwh0rwBrqHfr7fu7q4teQssdnGUN4u+Lt0rUwOW670eOR782Mc+1upJ+0jGpIza0pJOaysAdfzxx7cgpOwi169+9atWB+urpdR06NoM4EfoinnsX1nTAMgnPvGJ7R6Q5QEIfuELX9hmYQbdvCtAE3+7lAYJ9AlWnO9852s/k+VujbbFEyIr+JHb0Sv8fZSD9DFvnyCFHGL8MeSeELFJznve8xbVoUfUROQv7YcRn0MWF6WklgV+oCOl+slPfrI36jPVKILiuxbZHyTWWgrhomvsoe+hqFIhOOs8Quj2jXXZCntszF1jypwpXI7kUCZRzEUqZikfz0JPv4n+D965rCOL15OXgw6lsiS3HlMcnXnkD35gTHgfYyGMhG4TU+8QASf70syPfffdty0Fufa1r7007XHyySc3++yzTyuvhsCPqfTvG2zIHfwf2R1D8ie3fksjxoo+eAwImroPlzHFUse79L5ljDH3zCkyIfesjViTZdB23gDX0O+Xrbu767PItc2t/Sp8PzVgud7rkaPRvPtHloegmJJSPCgIKQvkWte61hZOvXH8/ve/35RZDfOuWR9IxBbQ5oBfNwZibBaAKMdni/q+gh+LouScz1HXpd7805/+dFsKQAAceuihaycISI/kTB9++OHNZS972ebVr351C1JoFql/gtSmgw8+uE0Pc3UF6Tvf+c42VUrak7SoS13qUm369iMf+cjmEpe4RCNlzfsZ0oxc/2bs3/GOd1xLMbN5HJX061//urnSla7UvveCF7xgc+Mb37hNQ5QG61lAhLe97W2tcU6gSe/mJLh3nqsP/IA2v+QlL2lrZyHEjHVp6N/+9rfbWjgKdOy9Uimh1Z6Dnmr6GffS7yLFklB/wxve0AoXKWfmCIHt0uf0009vnR5pZNbz3e9+d/OUpzxltOGs9+otEMCLcUujVrP3hCc8oSWXkhsXZ8q/rZu0OX//5Cc/acf/4Q9/uNljjz3aVDiKgcNpjFIFlQnFZYxKoW5xi1u0zRndCzH+8Y9/3PKOVMVZ5uH5aC/NTg2nfgCa1GpqCrWXVqd+E8iAly9/+cu3PJjSucsbeEo6sDEamxRt89MrAW3Pda5ztSU0PjNmvKl2Gv9aM+tjntHLIzWm8MYzn/nMNvVbGiUa+J1mqJ7HsRWF+OEPf9j+X0qhf3f5aV56chjxjPpNpQ8nnnhi288m9mLffkFHXbtFRQAyt73tbRtlW5SgNcA79rUIClqf5zznaQ488MB2HvPysojO05/+9OY973lPm+5+k5vcpF3vz3/+883RRx/dzsN6ARMd+ap213rtueeezZ3udKfBvir4fmw90AHt8bv3SpXt43Hrtgj5E+UvskCUsUgr7QO/8IXIHr5GZ70Dnv/857frF9GVoTV8/OMf38ot94oGlcgy6awMw3e9612trsDv5Js/9AWajNHfnsIXaPTe9763lc+yWYwjlSv4yH2Mqdvc5jbtXrY+SoLonOAB35n70H66wx3u0Hz3u98t0muay24tVw4ImtdR6NJpFpC21PEuvW+etRsKouSeOdVBHgPHx9Zk7He+k1JOj9D75ERp/6hF07YkwDVG07HfT3Xc5gGgQ953y1Rz/FDy/axBnZJnz3PP1IDllPWItTA+fgQ+pa+mXnwAoHpf6ckiZFqa2cB2YOuwZbpO/bKzGvCIIEjfPKfSLL1/ypoNvScFifiDdHouM8azKvixJUUr+DEPJy/ht04X4XRj6F133fX/Y+8+oC0pqvbht4HXjGJAwSyiCIIIihkTigFEVBDBhAETRlQUs4KKETEg5oBiABUjZgyAAUREMYERE6KYs6/f+tX33/ftaTtUn3DvuXeq15o1M+f06a56qmrX3s8Old6AbHCCgIlOueWt3nTTTdPfDDaCTdE8hhgCgBLbJkjjs7Z8MwosRZ4Bg1zRDsYmo59R5h2HH354Uu4Zz6JNKOGMUPcQqD6jkAvJYvAwcCPnkXF2yCGHJIN10qsr8iMECoUDDsgPaSwMCqHqOcUEKVEMnbaipj5T7BBGMPGe6HvknlIa3MMo2HHHHVMXYYAgcm+fIRRtVbyI0SgNw4W4YFgikYw9UkXhTv0R3iYXsm7YM6IYLIzcCItH7kRBQgQHPMwl99Qx2nvvvdM73TNJP8JbfvbZZ68TRSHn05zSNmGLY4U/sgmJYa4z9FwMC3OMIcZwM26Ef8w591CafG+uRyhgWxgtssfVjPxgzMF99913r/bff/9EKmjDBhtssDSPZ4EnfBiHETkQ62XnnXfuTWeIeaDmgvE0D/QfCWYNkBPWHNJRUc048WlWc9mcRuwhPK1z2OqDf8MJ8RHyCZlnzpqHfbUtIo2kbTxCGR6a4wigWcmfyMc3B0KuNmWXuWjN805FLSLzNGRAn6xrWwu5ssycRzoj7+qRH2F09+EfctRYiHCh4CFC99prr+RpQy4hs8gS3wfpY36JAImUyTHryX6C/Ar5FPsa4tb8DdJ+0r1hFr+bhFTkqbTnIQOHiKAgVrU1l4Qc6lcuSUt+2autD+TVOeeck/SKo446ap2i6Dn31Qn7mH85xF04IXKcKHL7c64cQtRzcsjxNuOtzxHACKH7IEfJWw4pJKE5nlsYPdYikpCBx8FB7ui/2gnWnucFYWm8gigNp0l8NuTgGsJz6Pchm3bdddcUUk/GtDmZZkVA1+WL8Hz6J92I88lYwQsGyGefcU6dddZZM3VOBWbIAlGA1o/5qyYFp4M1xQkRzhlOS7qavZcTwp6g3cjmuqzOWWezGg+ynB5q3tAvEPn08LpsH5obanjYAzmTzE3jYP+hk3qmfZmjynzmQKTvhmN16Nn17yOywXwnT9kaOU7TWRn21rT1ZGw5QOx5dQfiGDkX64DDUnoq5yq9klNt2ro5QRKZ93SxnNTXWWE0ZjwX+d5CfizY6ERByGtc4xpJKURuUBwZ14wxSi/l+rjjjlvHox/KK6+jhTaW/LCBEF4ENyM1DGOGE6HZZpg0FXCKN0PRpiQaI5hlAsNzRYPkKjVtwzJEfthowhCMjZpQCMOyb6iHyA8bBm/rFltskR5j84W1DQpZxMgUVaOPIayNCSKLAO0LgY+2MnjDGI+2RrQB0oWXPUgN3t26wa79vLf19zf71Byv5piKeJm0HzE2vNmUwbhiHlH8zY2x5EcbiYMQ4bUW6cQLATPrpH5iTPwOfpRSBt4YYy3y+GFugw/CS557EGSzwJOyZhz9UYjK2hEtI8JiaK34jQJ9QcCZZ+a64mGI0zpOkbKg7bOYy55DGWyuaZEryIIPf/jDSwRAyDSenOb8bio+XWRUkB99c5xhPiv5Q3ERKUcRQvgi8JppL9H28KpRaMm83PSoPvJjSJZ1kR85+MdaVTwtotuaxDiF2XcijCihZAPFMJT6GI+6Z7aPvIq9wTqkRFO+tVVRNvNlUa5JScUxsiX2jyFCPQeTHJI2iGlEOnLLGJizDLc999xzySjLvU+72vSLHOIu14kSJ64NYQD3IUI0lxxvkh99Dg0GrXdzGoThwdFA/2CQjyU/RDDStewz5IjnWBvWCnmCZDBWSP4gH9ucWX0OriEs6+Pa5iDLGV/PmBUB3RbV00ZQzYrQz8GH3kGXDV0wirAyZhFYLnsU+SkSzzxurpVJ1tmk40GecZIp1M0x4eKMoCtwRubsVeQ+Iq7u2DM3kRucaLEvziLyQ/usO89kAzHs+2p9xJjNwrCnSyI6kB6IIXq88fZveoD2uHLXAYICzghSDlmXE7bok2yHaeou2k+joGy9RkrfHDbvEPWinHPGPWc9rOZ7CvmxgKNnwQjhP/rooxOLzbuK8JAmwOAx2RndIczqmxYjkwE0lvzwDALEkY68F5Rc7wihGx5p3u6I/ECY8Nxpp7Yx5HgPFUAT5h6XDYIHhVIwTXG0IfKjTnTMmvwIoiMwr5MfDFUeQN4BCoroAJeNxxG5POQ55EdXEVBeFn23qRoXAsw7m+RHM3KlSX7EqQSIKZuW1AEKlzQoglTq1KT9MBekSDU90TEONg7t1f6xBZ8YSSIHKByMevNfxId/U/4poAy0Jsml/zyysVbGGigUdR5S5B2s4Of/QX7MAk/r24bL0OY94nWnCIscGAqdrnvrGcvWF0XF5mY8kSAMnfppDPV5O81c7lJ0tIHCouq7OeqizJsX1gAlsevKifzom+PW26zkD2z1UboQLHn36qe/zGLb6CM/hmRZF/mRg3+O0US5kn5FVri0hwIcHmqfjV1PFElKuNQ4hDGlUn2URTu1YRJScSwWQyRkfW/vm2s5JG3IKRFRdYW7qSPk3lfXN+qnycV87iPucpwoY9bWEOmPjMwlx+syTXpZnyMA4cIgku6CqBCJ698Mfx7xXOOiK+3FXi9CJ06ByVmz9XEZc5pEHe8+8iRnfGfpABtDfsyC0M+Zd6FvcEbRSYL8kAaOqEISmxuiTbfaaqv0yFmssz7yo2+92RPpdKL8kBUiMqR0MMLpBc0jY5sY0IGQJMgcEQz1CGb7PN2f8yWicWZxKqJoWHuPdPl6Yc++8ZkF+cHGsceLXo5T3egByAqfB8mZsw5iXpgH+hC63FjnX1efOR3INe3jkM0liXLm+PpyTyE/FnCkI9SfsimELLzcBBXlljE3C/ID0+kisG22mGobuZAvQrNppDKsKKvus+AoB7z8kcsf5AcjOCfaYiz0y0V+MEIJ08jdzTUYhYFOcgRvn0AUmsxgtLlGnY82paAtcqX5GRLFBg1H44NUQHaZU1ju2Cgn6Yf5yPCcB/kR3lj1JGBB0BP80rv65txY8oM3WmgihTlSayJdCz5Ng39WeHoO49pGRpmQuiKiYugIyVA0GY9qrPi91DPEKYwoJYx36VRxzWou95EfbfIpZ603DaP6eISxnUN+TCt/eLV4uUSRIO2iuKhw7/DE5vRn6J5Zkh/mraihIGmb+8OQgdNm9FB8RZhJB0GkUWz1P9IIhwz+5viFQkiZZCDCVfTDEMk3hOOsv5+EVBzComkMD63DXPJD34dIWu+S7tiUzU2jLPe+IfKjj7jLcaKMGc+hfY+hl0uO12Uaj/2QIwDZwasuUs94ibgVjTjm2Mgu8iM+F+1rr1sk8qNvfGfpABtDfszTOVWfj81IVKSANAbOPQYy0gwhGPpJ21qZZJ31kR9940E2kN0ics0h0ZccdE4MyUk1DAeZSKambtvsxywiPxj1iA9RiaIOpeLnRDbMMqrB/s/BKB2Z7kmP0rcm+dGHezgnIiUt5tAsyA/OJE5nKUjSkeh4uSTRGNm61u8t5McCjnAoCMJUFYTkBY76HwxWm3lb2gulEnmBtMiJ/EB4IFRs1kKcd9pppyWWsp72Ir+R8JPWIcKDEcpga4Z4d7H+IFaoEGvMOJv0Wi7yg6JK4FE8/HtIUe1Ke9FP5AWM6wZos/9dAhE5haSgjDM8PKOe9qKmApZaFMeQEmj8hPNJVWDUuSh49ZM4Yt4103dy+hFeQ/OvLe2FIU9AM6bGRn54f0RDmaeM/QiVjzlnLralvZx22mlL2A0ZKBRlRKNaIepTqJ1RNyIRCtJe/G1tbrvttumeafAUVcJrEhurjc3mT2nJIRDhImpEygyyNI6x5qH376ZxOau53KXotKVdGD/EBplClnRdTfKjPh455EdX2ssY+QN3Y29MkCiuOA2KB0wKFZJvFtcsyQ8RTuSyyKRm2lET/xxDivImyi8iBeBizBnQoQSPWU9hpPutZ1DCRTOGd3QWeM7qGZOQikNYNImgoXWYS37kkLS5xlbufdOQH3475EQZM45D+15Eg7URok1yvI38GHIE2KPtwVKTyWLjHGmIOf0YIj/spWG4+nfdCM5Zx3UH15j2xHvqv2+Lpm1+NksH2KzJj6GxzMHHPfY4ThjzRWQv/Ut0r6hrZDldV9pGXLMgGScdj2iDvVU7EM6Rhh214Pr63ecQmzX5EUa9qHGRKlF8V1QVnSun9kfuGLbdZ4+j78HFPqUNCBDrri3CbaXID5ExxpLeyTnHDkAS1QmaaXBYX35byI8FHekoEKcORF1IRUE7BqBwed6+KHgqRDKERNumGoKMB5OBh5VkuCMlLPB6Dni8H6PuItQZfLx3DKqovozMqB99SLjKS2UkKMbowqTKNRYKz0Bxisl55523lFeXOwTzJD8IPXn9BIi0FTiKcNHeHEWVoBYKKRrGqSthNMkNpuRHvmBbX5ESCC1RNfWw5DAGkRJRQyWiIKQUYHwV0uJlGFICkR+MT/cKfwzl2jjWK1pP2o8wEKPgqagMF0GNEKEQKroZypL+Rr2BnPGPaCjzralcRo6xiAfpMC4eBHjyUoex2qZMiXrRZ5ub32gvb14znFpKk03GHDSm5ouxophOgycj88wzz0zzJtaU/lkzQar04RNrgjFJTpivSBMkTr1ocjxjVnPZs0WnRApQPD/kU4SNR5+QPOZz5EV39alrPNyfM8eH5E9f4WHv8HtpGSIc6tXwReZIESO3ZpX+Mg35EUYGvJDWlDXY2hfM0z78c4wm85IMjxoRsEGWU7KMA5k/Zj3FeAdJymCI2h8563+57xlLKg6RH00iL2cd5vQ5h6Q1F0SG1YvNenbUkYiTpdqK0rbd57M2/SLHOPZbsqPPiZLT77hnSCYEIZpDjuekvXgvh4aoD7n89ci6kBH2hJwChF04xlqT9oJs5zjIWbP154WxHA6use1p+33O+M7SATYr8mNa51RzPkYEG51ORC59IQ4DkNa97777pvkdV3OtTLLOJh0PY8bhRZeN6DP6jgglbR4iWcMh5ijVtrQXsiMcRNNGfnDoIo7oPaIB2TUiYa0xOg37ZChNZ4zsaN4rekcUOydH6OH1tBdEgxPJ2Ae+7yM/Ql81F9hacXXp+rnt5pAQEWNthC6TSxKR/yFP+tKPc9uy2u8r5MeCjmBsIhTbZmEc3nMLgCEoRYXBZrExMlWbFoqn2A6PsI1TmBtW2qIlqHxHoFjsFgFvBcOR8KKQEni+Y4AxrlWtRrT4P4OVACJI5T8yqBmXBAZmNiocx8kojHTtE3bL+GW8eydBksvmUiq0mSBieGgPQkENAUa9ehMMMRuO6BfRMgyY+meiOHjCuy4KDSOWQKMw2RSc4IAgUikb24/c8F5GsvoT8Zn+y7uEmdxTY4b48TtESETttL27OVZyBD3POLp8b6NixIsAUuASzjYuODB4eNKEXpoDSAWKrpxOBe3iM0LYxoxEYdQopskY1WabuDD/ONZ4kn5oq+chkMwJc854MSaRXdKktNP4xbgwgLQ1TiLpW4qxCTO66jmUfhNzznw3zi6C3ljZzMw1/2/i4b3BoBtbXnMKJwJFW2225phnSkVhRDCKeCJ412E/LZ7WHK+99DZYMA6NMQIxx9MRpIw5FnLCvLS2rGmRPS7G1yzmMmWviaU1I+Q7rpBPxsx6RJq6hJH3nUMfyjvlpz4eNnlzJmeOU3TJrC750zXHGPWeT264rDlEIZkBO+MMTzJPlA0C2TrNmbtt76yvBdEP5CPPJAI7R5aRUfpo/prjwl9F/sC3D38yCRFV3xsUY0OW1T9DoohAkp5i3Mhta9fY+C7mALlpT0A0klld6ykwMF/tJdbZUFrXSm7NY0nFsUTQrMiPHJJWDSG6gX0+TlyLSB5jG+kwcdLC0H2xTifxiPot2TTkRMkd+yHyg36QS443jbc+RwDvNJlgHwhnR3hhkaSiAnOumGeMU/K7XvBUDa44ZapZgN6zrVl6XT20vsvBVT/uvq9dfb/PIT88e1oCOto3K/KDLjepU6cNq6iDYWzCmIxUObXHENL1Uw2b5MeYdTbteBizIA/CGckAR5BzuIhwHLqi8K/oFnqKiy1AjxdtGKSE9YMQrBfdH3p2fO8dxtuaqus9kxT2zH1n875IVTF/47S2WGNkJNLKuheBPUR+RFFbKXH10x7jBLlJCp6GY4ncrZ8mV5fl9uwDDjigU8+CsSsnqnhSHFfL7wr5scAjZbITol0GAyFqwx1zwoDu+p0cceRJ/dlCHJ3M4J1BFHg+RZtHH/t88MEHJ4EXF+HMGCUQ4nQa38U53P5dT61YYLiX2owk6iNK+voQJz/ofxPfSfvehuXYcNYQxiI0bFaxOXs2gazAE8M+wtCn6UfbPJq07/XfmbeIt3qkUf37SeccTMx787yem9+GgXv9MUcUbJwWz6jVoO3NtZeLWRMXbWJkRvRN7nOa900zB0LOTCKfusZjTD8mnQtj3rEI9yJmeKHbZOyk+4N+hXyRGmde+rseIdbX977xMy95CxGKQ1E4K4nvGFJxDBEkxXQMCTmEQQ5Jy0A3how1+z2ySkSAkG5kH5kfDhL9HroPSYewRZYhzJGAY5wQQZj1OVGG+s0hMpYQ7SLHzVf9GePQ4AFGUMNVigNHhNoKLo6KIZI3+scw5pk3BnQORDIHFeIDIRJ1GSIk317NcHWKGW88ohyO3hnF1tscXLl7Qbyn6SBT9yfXyeRdkxDQgQmZ1iTYkcMK8RsjdcqQdhw9UnTn6ZzqmocMYXUXpL3SfcNZGU6R+F3duRVrhaMgdz12OSxzxwNJb76YRwhqjhvYcmJErb6hteZ7DjFpxfrn9BXPEG3KSYGwa64fRdcRc126Wh0fvyWHkPbayFmGSLcHiRLj6NNfJJZn6lMumZfTt7gninzH4QwcHRxi1qg/DgZw+p/5luOgMHbmB4cWx6poTU5Jzil6JsfQkFNW28g6ODhBTy0S2QCIKE5el2ci3HzP5kCOIKna8C/kx//NiEJ+jFkd6/G9NtTY0JrF23zu+0mKfa7HkC5r18OD0BaSS+hj8SlQueGxy9r4BXxZwXMBB6U0aSER4P1i0FAcKZa8fIyXRb9mQSrOgsgbwqmPpEXo1q8gxCjJQWw1SV/359431Lbm98iaMU6Usc/vu39SQrQNX59FUXT7J9KomQI8tu05ZGXcw3nB6aUgZZuzpsvBldumaX/vPZPindvGSe6bltCPd+qbcUdYRcHmIWdlW3tz19mk46GdHCx0dtEa0zjlZoXdJOO2nL9prsP6Wp+kOHc4A61X67Zrzc6jj+QSwkQEOAcJ0s7fJfKjqgr5MY8ZtwafyVtDacEqSrWhOLmE0EU4nLD9ci0mAuHREdInxSVCC22GQu15VKRS5aRaLGYPl7dVBc/lxbu8bXUiQPGT5iJsX6SUvHHerkjrW529Kq2eFIHiRJkUufK7lRFx7wAAIABJREFUgkBBoCCQjwAyTnSaSCPpWBwQor6lOhXyo5Af+TOp3Jk8HVhEYYfC2fxf7Qg5r/LGy7XYCDDYhfIJlT333HPTGGKi1bUQ0lfPU13snixG6wqeizEOpRWLjYB6JOrt8EJJkegr/rzYPSmtmxaB4kSZFsHy+4JAQaAgMIyANDUpdfWi9CXt5f9wK5Efw3Oo3FEQKAgUBAoCBYGCQEGgIDAlAsWJMiWA5ecFgYJAQWAAAaSHOkTqjkTh+0J+FPKjLJyCQEGgIFAQKAgUBAoCBYGCQEGgIFAQKAisGQROOeWUVOzWQQZOwnTogXQX9V9K2ktJe1kzE710pCBQEOhHQIV8xXkVdi1XQaAgUBAoCBQECgIFgYJAQWCtISAtW+SHE6Ie+chHpnIFr33taysnjjkd5trXvvZa6/Ko/pS0l1FwlZsLAgWB1YqA48rUO3n84x+/WrtQ2l0QKAgUBAoCBYGCQEGgIFAQGEQACaLYqSOonfzjdK84sGLwx2v4hkJ+rOHBLV0rCBQE/g+BQn6U2VAQKAgUBAoCBYGCQEGgIFAQWH8RKOTHgo39v/71r3SKSv388AVr4qpuzh//+MfqxBNPrL75zW+mE2ruec97plNPlvNahDYsZ3/b3mWeq0b91a9+NeG/yy67VDe+8Y1bm+WEGueU16/LXOYy1dZbb115zmmnnZYY7biueMUrVte73vX+61nTkh/LuTbNkRNOOKE688wz09FkKzFP5z1HnP7xxS9+MY3fSq3FsX10NLSxudSlLjUT7wmPjPk/Txl03nnnVZ/4xCcqp67c+ta3rm5605uO7Xa5vyBQECgIFAQKAgWBgsCaQKCQHws0jArSPOc5z6kOO+yw6v3vf391+9vffoFat/qawlBx1nWdSGLA/uY3v6lUPfbvl7/85akA0HJei9CG5exv27ve9a53VR//+MerpzzlKdUjHvGIRFa89KUvTSF5zQsZ+Ic//KE64ogj0vrYd999U87ixhtvXAnpk8voGbe73e1SbuOVrnSlNOZnnHFGeod15frtb39bfe9731vH+Auje2gOLPfaNEd++ctfVgcddFB18YtffEXmad8cMSYXutCFpjLarc/zzz8/jSUSYOxarIdzLlcYp+JhD3nIQ1IF9XrtmH/84x9png3Nozqm3/rWt6o99tijuslNblK96lWvSmGp87i07eyzz64e9rCHpT/77LPPPF6zJp9ZiOo1OaylUwWBgkBBoCCwHiNQyI8FG3zecMSHarzXuta1Fqx1q6s5v/71r9M51yoeN40S5MfPfvaz0QbXLBFYhDbMsj+5z2JQPOpRj6pucYtbJGOM4cuQHjIcjaf7f/7zn1dvfvObl6I7vv3tb1dve9vbqqc//enrGJCMPu+KS8HTT37yk+kZcV34wheuNtxww+oCF7jAYPNXYm0u6hyB92abbZbGcNpr0j7+5S9/qV70ohdVj370o6vLXe5y0zYj6/cqqCPpDjjggOpGN7rR0m8+//nPp8iKMcQCEhaZt8022yRCzxqY1+Vd2na/+91vVBvn1Z7V8lwkJLnzzGc+M43PWIJutfSztLMgUBAoCBQECgLrCwKF/FhfRno97Oc3vvGNZCQ///nPL+THAo3/NIaYlCVG3F3vetdk+LqM733ve9/WVJd6t6dNe1kJCCclBubZ1jgyzRisJPmBBEMSmwfLRX504XrkkUemaKMx5Mc8x6j57GnW3HK2c1HftYjrcFGxKu0qCBQECgIFgYLAIiNQyI9FHp0J28ZbxeMtjHpsLnn8Vk47r3jzGnq2UHQpCi7GgLx+Yfv1i6c/vm8+33f//Oc/kzfeb0UD5Hjlm8+R7iLig6HW5q0bq8z2tXlomLowG9OGIdyH2tD3vQgJeDXHPD6/9KUvPbq+gZSG3//+961zcBpDzHi+7GUvS2lLonpcUh7uc5/7DM6TeZEfEWECP/22btrWTtsYDI3rmDkyzRwY89vPfe5z1QMe8IDqHe94x1zJjz5sfCcCw9HF2tFFfkyzbnMxEXkkckMEyizIjxwZ2tW2rrnYt+b61mouBs37og/2n6GIrknfsZy/W8R1uJz9L+8qCBQECgIFgYLAWkGgkB8LNJJC8uW/U+gVAuRVfetb35r++Ox973tf9f3vfz95uIVZIzee9KQnLYX6y8N/3eteV/3iF7+o7nCHO1TnnHNOde6556Y6CCeddNLSsxkL3/nOdyo55ze4wQ1SXQGEg9+qi3C3u92tUpNB2s1DH/rQZMgxNt7+9rcntLbffvv07+b7v/SlL6UaCwwARuqhhx5aXeQiF0nGKgX461//esptv9e97pWIjWOOOSaFE2+++eapX295y1uqe9/73hVjW1tOP/301PexXl19O/jggxOGSBQ59UKWFY2Ei4sy+5Of/CTVVWGke6c+q0FRLwjY1+ahqdM3HrDLacMQ7tpuzkjJUBiTAXbWWWelf+sPUmC33XZbIgb059WvfnV129vethIZY7zh86Mf/ai67GUvm46B9RnD8ipXuUp1wxvesFLn4C53uUt197vffZBg0N73vve9qaCsegbGUFHTAw88MJ0vrg4HMsrZ49e97nWra17zmtXNb37z6v73v/8QnEvfR/qLKBDzxTzLMbCmIT/a1ibCyHy+/vWvn1IgPv3pT1cvfOELU22SoYiIoXGNzpojX/nKV6rtttsuncvOUDWvpQ1tu+22aQ4/+9nPro477riUzrPpppum8Vfj4SUveUmKfDI3GKHvfve7q2tc4xrV4Ycfnj6Pz9RIee5zn1sde+yxad6I6EBcIi099zGPeUyaL9oswuE973lP9YUvfKG6xz3uUV3hCldIf574xCemNTTJ1TQsh7Ah30T7GBOFbtV60Zf6POpbt+SM8+791no3J08++eQ0B5E6XWSr+5761Kcm2WuMyTmYvulNb0q/v9nNbpbms7X92Mc+NmHZdVm3gfmd7nSnJYJ2SIZ2PW9oLraRH31rFXnx4he/OM0lshPG+qVwqnQjc9HeYx2T4/aI3XffPWFor3rnO9+ZsCTXpQpJ7yEPu+aqeWXuLurVRX7kkDwIOPthbnpdHYMh8m7o2UPE7JCzY1HHo7SrIFAQKAgUBAoCkyJQyI9JkZvT7xhoDDoGahhQ8RkDC5FAiWK47rXXXtUrX/nKZMCHJ9TpED5zz0c+8pFk/L7+9a9PzxQmTmG//OUvn4xbBpCL4cKIc6JGREkwMB74wAcm4oTxfOqppyZllvKKvFCoUME/pwcwjn73u9+lv9VdYNS6kCsM50MOOSQZ14pSUvh33HHH9L3vkCWMMcrl3nvvvdRn73/Ws56VDPux5IdnU7QZ8q6uyA8GDHIFIRKh/N4bxQd5dLvaTFnfaKONOmdBznjo81AbhnAPQw2hpa36+qAHPSgZcNrIMFGfYZNNNkljID0Ervoc88FnsHcxrkXMID78zfAxjsYaLvU6B83OR1QGw7uOOYOJsamvTmKZJvIj3sno0m4Gl7SHnGKR3mstMZInuZprk+GrgKrUC1cURd15550HyY/ccTVHGJPIRsVZXdb+fvvtl9YwGRFz11hbUyKvjjrqqETEXP3qV0/jT25ob6xN84VxW//MfLHerAnrOt4FZwQpeeNCOt3ylrdcImgnwbL+m6ZhOQYbbWlGfuSs25CfSJ2nPe1piSxFBMO1L9Ksbe7GvEAGjI38qPcdGdMnQ/sIvqG52Gx3zlp1ohIZgOx4xStekcgwBB/5AXNzi/FPviNHrCtRQfA0D821WBOe4T4kifXSNVennUuz+L3aLQhVpLw/5op9tV54WL+7SB5koAsBZ2+74x3vmPYwpNmuu+6acAniy959q1vdKpHFiC9yEpk6RLojlazxO9/5zqkmCbzrxP0QGRbEfJezYxY4lmcUBAoCBYGCQEFgEREo5MeCjUof+fGEJzxhyUPeVLgpSzzzFMxQwBV45LlFXojiCAWYcRbEgO7HqQOUp/DAh0FFIWdEiSKhqDOsKWvxPeWJoes+xfQYx7yeiAFeKREnt7nNbZJxwTvKIxjKIaXS+xjFFDnRJxRrHkD/pkgzsnK8+s1hzCE/KKP19uhfGFMUf97KrjZTNkXAdF054+F9fW2gMBvDPtwDG8YIhZ1XfosttkjNahq4TaO1DSPGDULhwx/+8BJJFQVKRYHU502z7zEneceRbXEFySLyZv/995+a/GB48LabMwxlBkNO2su0S72N/DD3/XFML8NOlItTaBiGfVfuuLZ5nBmS1li9AKP7rCenkDQjMNqIjq7PkCx1MoHnmFxAKPgOcTpv8mMMNk3yI4ztoXUbY8kIFemWe82b/OiSoYzkvoKoyI++udhsd+5aFTVk/EVzbbXVVon8IB9Ez4j8QYIj6kMuWN/WQZAlcBWhgzQna62LvrmaOw7zug+pYE8i+5EWLtg54QdxG6TuEMljDtsr4zkIScSaPdE6sj8iG0U+Ot0NIQIXxBCZ3ke6I3qNCdIDqWk/FRXq32Si6K4+MkykH+K0z9kxL3zLcwsCBYGCQEGgILDSCBTyY6VHoPH+PvKj7llskh8MFh7aSJdp61aXx52ixKvbPGFGuD0DnCfPEaSiAryXwc4AE/rO0KMQ+v4DH/hACgt3D0N5zz33XPKkUuqluvhsgw02SM2jOJ9wwglJAUR28HoyHimCQu8f97jHpVSJSa4c8qNpONXJD3UkhtrcR37kjEf9fRHd0vZZH+518qPpyW8auEFyMUxEfgi9p9QL12e88Hjz/FPKRfwYW5coFvNKf6XVdF0MJURbcw7GvKOUmyvmzjQnTzDy9e3hD394arcjYeunv0wyX3J+01ybjA9GCCJGyhADVTqKyKacOjU549oVbu/z448/fh2Dsuv0omnID7iIHNHPD33oQ2kOzJv88M5cbJprmEzJWbdtcjZnDsyT/OiToeZX3zU0F5vtzl2r8LRW7S0iARnq5Ij6NiKupLUhxkQFSpGxjyDapcnFJZoOGUy2+G5R62cEcWYPCqIv+lBvs7nZR/KInBJtSU7Fc8hQBIULaYQgsi7VLQpSyHc55J10N/JOhF2ccOVdIjJ9LhqsjwxDwEhJ7HN2jK0VlrN2yj0FgYJAQaAgUBBYBAQK+bEIo1Brw0qSH33Eya9+9atk+G655ZZLdUbalFikgz7wjEV0hKgP9QikUvQdFcjLTKFDuviteiGRsjF2mJrkh2eJToniq0PEQ5AfQ23uatesyI9c3HMMXEo7g8X4ILp4cb/85S8noySicfyb4lxPh8jFPki0eZIfPKi89YwPZEoU3xROrm+TRAnl9q9tbcIU+cL4OProo5cICURI35U7rn3kh6gudV3UX+gzKHPmhra6rxn5EeQHvKUvqYfTJD+sqzFFXpu4NNs+BpsgP5AD1ry28NwPrdt5kh/kmCvHgMyVoZGK1zen+uZik/zIXav6IHpByhwS/KMf/WiqEeSoX9EfH/vYx1LqBcI6yA8EaKSCtbV3UcmPJklblyX1NiMZ+0ge9Y2kiQXZ2yWT2tZbLnkHV7KQA0Lqnd/ZK6MIcR8ZJjowx9mRKxfLfQWBgkBBoCBQEFhNCBTyY8FGa1LyQ/g/A5D3v553ziCQdrDZZpt1phu0pb2AhbdKaCxDQthy3ZNVT3uRF37aaaelvGj1Q0LZ4xEUvYHwYKQ1Q9G9g6Ej6oMizZMvrN7FoBSVIJJkqHhk2xA2yQ/eLp43JIxriPzoSnuJNgtBj7a2vT9nPIbawLvKiOjDHVkkiiPHwKUQ8zQyZF0InuZJLm1pL+6tz6OuJRPzSOpSW9oLQoABJVVqksgP6S6MQIUkGVgxR4VwS/dSJDfqUrS1UXFQ5I65IJUramjkioDm2kR2aEvMT+vFc7Wzz/hjHOeOa1/ai/eFUTwv8iPWOW94EJFN8kOhVHUKop5ILp5xX73t1tUYbIL8IHO0T4QCEqxL1sS6nSf5ITLOe3LkVr3vIqKszzYZqnZEH75Dc7FJfuSuVRFMZIKaP6IFFGeV2kg2K7wNd+mYyGV1JtoiIoyztSfVg0xbK+RHF8nTR6LU10Yf+dFH3pEvyCtr395qPBAgzVphXWTYeeedl+Rkn7Nj7Bou9xcECgIFgYJAQWC1IFDIjwUbqUnJD8YpEoI3KAqe6pp8a9/Ja2f8KmwpfLlOkLQV5/RbRrcibAwKCi5DKHK5o+Cp1AikhRoRQqAZLttss01C1fu0ieeQYlzPgQ7DlVIvRNpz5ZJHnjVDwG8p2cJ8hfj7vxQZ4b05F0MXASMnnbeO51pqTQ75IQ3Fb7vaLHSZZ6/ryhmPIfJDlIq0jj7cFd1zTw75gQRzr3oRYUjx2NdPIYgjgoP8iSNb6/Ooq88xj6LgaRQhhTtChHGqgGAYB+bimFNeRHmoPcC4rR+fHEQZpX4o/YXR8KlPfWqdmgQ5c8k9zbUJc4Sf+R046aM1GART27ODmMsZV3NEdI5aHk5liXWpfoAaLwqTMoa0AQ5tkVXGTspcRPNIP7OW4NlWBJUhzbB1WQPSSKz/qKsSHn7ra6eddkrvJF9EoEyyTuvGsHfmznltV+/FOEilk66FOEDYDq1bJ0JJwcs5mac+hm1pL+GtRz4jV9VdgEX91KiuOdYkP8jSLhnad3rM0Fxstjt3rWq3dWUO+E0QYFGvAv7kdlzmlMgHRGTsA7EnSaULudI1V3PX4jzui3URdUwQNa7m+upKe3EvkofcQ8bW6+REe+skUBv50ZX24vccBUg19bea9b3qaS/2TmsU/m3ErL2rmfYS+7G1IzWpr77MPLAvzywIFAQKAgWBgsByIVDIj+VCOuM9iAYREmoI8CqFF5vx4jOecwo7j7UohvpniklS3nie/Y2wEKpM2XJcLWIinu05jCbPD4OKQUaRdZwjLx/iQvE3CitlTttEcfhOTQPhz1IlkBdOSaAAU4yFnyNXFC2V+yxNJo5IlffNYGMwUcyc9ILs2HrrrZPCrLAmA8vz1A9xeR/DUog/Bdwfnn758UMXY5URyhCiMO6yyy7J+yjHWv0Cih4DnCKoMKsTCOKzfffdNxnqXW3eYYcdhl6f+tM2HgxF45fTBkZLH+68fRRdWPLQ6ivlFtkjvDk+M9aKciKZGCYKDxpz/UPiSCWJI3FFZjgmlSKOaHISgQv2YeR3dT7mEaLFXKWUM4iEgSvEak4hKIyBY0FFrcAf1l2XU4tghfhwwYOB7DhWURz6JMf+xz/+ceojI1R/m8+MKAbztq9wa1s72tamE45EPTjpQh94060LcznSiLr6NLSerCGGC4JBoUVrGWHJADJ+xtlJJf5v3cHTZeytqbrhjdBSG4BBboxhycAThWOeI1LcHwSa51qHLuvVHNC/GHtGMMLD+rK2nY4RR2KPWafGjoxorruhOR/Y6DsiD07kAUIvTpLqW7fmk3EzD/XfWiYvzae+qz53Ff/0G3IX8YKIIV+RF94tRbDvBKJ63/UDCWhskFh9MrSrfcauay6ap/U1ZzzV6GDgkvldazXexfiPWj3mjGgQcx3R5Pf14r5xCkqcOoUcR37CCpkwNFcHheqcbxBJpG4PsjFOtgpytR6NMUTyIEXNLdEZQejXSSD7UGDRdlpRH3lHtisErg0x3+0n5qJoDmmjZJ013kbMmqP20PrJcGANZ4e1jMD2t/VtDy1kyJwnXnl8QaAgUBAoCCwbAoX8WDaol+9FDFDeH97xsTUQhOQz2oUxN40BHi9FMl2RLhH57Qwj+fbeR8lzL2W3aSxTjpvf+0yb/Zahhrzx22bOvHcz/Chjuf1iqOkP4yj3N82RamvzmNGcZjy8pw/3nLoCnhFHW8IjwtTj2Y6NZRyrs8Koi2uadvfNozHYTXsv7EROIHCMP8JQClcYDdM8P2pdeEfXmul7/phxbbt3TNtjDhv/8Ghrc32dhSda5AKDvmsNx3sZ8FLWmqlTk6zTZl9ysYn7tLcpr6Zdt2PwdW/UHGmTeznP0pccGdr2rGnmYs5adQ8ZEjJUW8lqmLcV9512vubgNY97zBkpU8hfBJYIQIQeosDnyHKkBiJR1F0byYN0jeeI7EEiiKZAUCN7r3Od6/wX6YfAU+Q7rj7yDu5I9Sgii/RF7iMj/VHAmoMEydlFzA45O6RtIls5H+wXhfyYx2wrzywIFAQKAgWBlUCgkB8rgXp550QIUOwUeJMKU65xCERoflsNFco0RZ+im1OnYNybV+7uiFBgiFDgRVApvls/XWHlWrd4b+4qeDq2pWWdjkWs3L9oCAR5oy6StEAyso3oGyJ5hr7v6/cQedckp+tOBA4EjochYjaH+Fq0sSntKQgUBAoCBYGCwDQIFPJjGvTKb5cNAYasqA/1QfpqbSxbg1bZi6JInlBpKS6RlkE5dmKDFBnezqF0jdXUbYUnn//856doD2lYjvfkDY26NaupL/Nuq3lg/NXuQQ4J8Z/kKut0EtTKbwoCBYGCQEGgIFAQKAgUBJYDgUJ+LAfK5R1TI6CugOiFKKI39QPXwwcgQIRIq0tx7rnnprQi6U3bb799CpX277V0qZchHFx+u7QIhSQnqfexljBp64v0FakukdLmHjWBcgp2Np9X1ulany2lfwWBgkBBoCBQECgIFARWLwKF/Fi9Y1daXhAoCPQggPwQiYD0iNOJ1ItR/0OhWIVEy1UQKAgUBAoCBYGCQEGgIFAQKAisHwgU8mP9GOfSy4LAeoeA2hMve9nLUoFC6S5O63CCgyKGTlNoK9S43oFUOlwQKAgUBAoCBYGCQEGgIFAQWE8QKOTHejLQpZsFgfURgThBw8lHQydUrI/4lD4XBAoCBYGCQEGgIFAQKAgUBNYXBAr5sb6MdOlnQaAgUBAoCBQECgIFgYJAQaAgUBAoCBQE1lMECvmxng586fb6g4BCp5/5zGeqzTbbrJyUU1XVSSedlAqfbr755uvPJCg9LQgUBAoCBYGCQEGgIFAQKAis5wgU8mM9ngB//etfU+8vdrGLVf/+97+rU089tTrxxBPT/+973/tWl7zkJXvRqf9+PYZxobuO+HjXu96V2rjXXnst1bn40Y9+VL397W+v/vCHP1T//Oc/qx133LG6xS1uUb3lLW+pHvGIR6T7Tj/99FQwtH4pEnq9612vt8/SS7785S9XH//4xxPJ8Nvf/jadHnKrW91qWets/OMf/0jz2nyuX3/+85/TEbjm+FBfFnpwS+MKAgWBgkBBoCBQECgIFAQKAgWBbAQK+ZEN1eq8savOwS9+8Yvq/ve/f+rU2972tupKV7pSMoTf+ta3pqNQ3/GOd6TCkF1X8/ebbLLJ0q1IkQtd6ELpKNXluroM3eV6v/cgGhwbeolLXKK64AUvuJyv7nzXKaecksb0hS98YWqX69vf/nb11Kc+tXIaShj/iK/HP/7xldoYxv7Sl7509cc//jGRGIqD3uY2t0nPuOxlL9tLiiFLXv7yl1fIFfdf6lKXqo455pjqRS96UfXmN7+52mqrreaOi8KmSJyb3/zmifxQ7FTRU8f5RpFT7Tv00EOr5z73uYmgKVdBoCBQECgIFAQKAgWBgkBBoCCwthEo5MfaHt/q17/+dfWa17ymevKTn7yOBxxB8dKXvjT1/oADDlj6juErImCI/Oj6fZApUixEEizX9fnPf7766U9/Wu2zzz7L9cr/es9f/vKXZOQ/+tGP7iWOlquBxsi477HHHimyw4UkespTnlJd9apXTWRH/TruuOOq1772tdVRRx211H4npjgW9qY3vWkiNZpRFM2+nHXWWSnCxCkr8c5jjz02ESDIkKtf/epz7b75/upXvzr1DYHj+s1vflM97nGPS/0O8gVRpa8XvvCFq4c85CHLGpEyVwDKwwsCBYGCQEGgIFAQKAgUBAoCBYFWBAr5scYnxje+8Y3kcRfmP2S4giKX/OiCjaf9Gc94RnXXu951WcmPI488MkUkrCT58fOf/zz1HQHSFzWzXFPuK1/5SnXYYYdVRxxxxDpEAIx233336mEPe9g6TWlr/1jyw/2PecxjqsMPP7y67nWvu1xdXXqPtK2PfOQj1fOe97wUfRSX/1/rWtdaZ35861vfSuOFLKlHLi17o8sLCwIFgRVH4O9//3t12mmnVX/7299627LRRhslEhVx2rxEWn7iE59Ix2ojgVd7VNkvf/nL6r3vfW+1xRZbVDvttFMhiVd8lpYGFAQKAgWBgsC0CBTyY1oEF/j3ahvw/CMkcrz2syA/Pve5z1UPeMADEokyJvJDRII0C2kSFEiKZV25FMVAKeXNb6aUSOOQ1iDiYp7kh3b9/ve/ry560Yv+F5Ek3UMkzWc/+9neqBlpMa62eipDGIyZaiIbDjnkkEQASHGJC8aPetSjUh2ON7zhDSndKS7Kvzodt7vd7Zbat5zkhzZLvdLmoXozXVh86UtfSulc5vud73znNFesA5EgIjx22GGH/8Lifve7X3WHO9xhDLzl3oJAQWCNIRDkh+gxslPKn/pHe+6551JP7TVHH3109ZOf/KR6whOekAjki1zkIkvfR+SbNMKDDz44yd5FSYGcZLikRh500EHVDW5wg+rd7373ihDak7S7/KYgUBAoCBQECgJdCBTyY4HmhtoM/jCgpR4w5D/5yU+m2gz1z+r3ve9970teJrUbpH6o6/CkJz0ppYBQvr74xS9WG264YXWTm9wkGZX3vOc9UzoCz7yIkKtd7WrrGOs5kR+UxObvvUP0xXve857qC1/4QnWPe9wjeb38eeITn7gUedCEm2H6qle9qrr+9a9f3ehGN6o+/elPp/QI0QrIE4po/Fv7/fs+97lPtdtuuyUvFIXsTW96U3XyySenmg7XvOY1EwaPfexj06tEvBx//PHJc6VvCBV1HqRixGfa8OxnP7uS9kGZ3XTTTStK7Nlnn536JCpA3Ygf/OAHyUgWWeDfogn0T/0T7zFWCBrkgXonak5EXZWvf/3rqZ/3ute9KvhJA3nmM5+6HQYDAAAgAElEQVSZThwZwmCSKRokh/fd7W53W+cRCqDut99+6eQXRT9vf/vbV1tuuWVrZNAY8kPtGFifcMIJqbgpDynS6owzzkgeVXMxCDGfv/71r69+9atfpXdHcdRb3vKWqQaNiJVJUmTOP//8NIa8lY985COT8fGBD3wgzRWf1wk1ZMtznvOcZLzUCaJJ8C6/KQgUBNYGAtLk7L1kErnelA3kt7Q+pMD++++fIv0iqtJ+Rc5wAkirk3K4mq/YK+5yl7tUr3zlK1d9JMtqHovS9oJAQaAgUBCYDQKF/JgNjjN7yne+853kaTrwwAOXohjCAEVqRGRDfIYwoIghH6S4CLWlpDBoGZhR16Et8qON6MghP6KzbfdKO2DA1g3dPnCQF9/73vdS+oFLlAqDdOedd06GsnYjGyiS1772tSupHApwKmip7642fOKdYeCKCKjXMUFcaGt8Fuk6SIk3vvGNKQIBAYWIcYlmkSpC2RXlIaJmgw02SB7C8Pw1nxlt4C3kQUS6RB0M76BcI1eESfdhMMnkooTvvffeidRpRuBov/cj1X784x+nx4u4QRbol6KmcY0hP+pjIZUk3htzOkgsY4I84x11n3fDAfbGVdSHzyb1mIpq0beXvOQlqRv+ra6N8Wpe3mvdiNoR0VOugkBBYP1GYIj8gM65555bPfShD60++MEPpgi6Bz/4wUugieCz99qTo8DyakU0ovGQO8tZwHy14lXaXRAoCBQECgKLj0AhPxZsjPqIjjbyQ+htRBc0f7tayA8Ehz83vvGNk2f+q1/9arXxxhsnzz/l8mMf+1gy4h2zqi4FAkgKQ5MIquNTH9Y2UqLrM4YwZTaKZXoOZRghI5pBJAWFltH8/ve/v5dQ8dsgc0SmvPOd71zynHmPcUNCiDLpw2CSKZpTe4OSLrpFpIZIGFE3TU/mLMiPeEYQIm3zcixp1ocJokvRXkVaEYHmk1QfkVCXucxl1vkp8kukUm5a2CRjUX5TECgIrB4EcsiPINXtC+pbkTci3Vzkm+LXCNw6YRBpje7xHRIa4dokeaVGii7xufua6Z+ejXCvpwbGb5zWVa/tFama/vabaE/8HeSGtniP39uzggiO32tLG5kTffV9W0pq/F6f43ttdbx62/2rZ5aUlhYECgIFgYLAakWgkB8LNnJjyY82QiQ+Ww3khwgFp3BIXRFxIGKFoSpCIrxm+iH/+vTTT09KpWiRvn43h3QM+fGzn/2s1RCmJJ5zzjkptUXdD8Uy/b8vmkQ7pGGoKUGZFdET0Qc+RzpIfZF6NITB2GnaRX7oh7Y0oxx8JnybEi8CY5tttkmvnAf5EYSQ42Yj8gPJJcRcPr3UpUkvJIoooVe84hVpPokC0S8nHpkHirHWvbHGzzvrxsuk7y6/KwgUBFY/Ajnkh16SHdIGkfRS66RRIlhFDIqokzLipCzEgnul/iFKEAXSA5Gu7hXR6JIaKToQMaBe0XnnnZf2RQSLyENELnlJJovSi9Pa6u+sp+l87WtfSxF2u+yyS3X5y18+/Q7J63napY1kIlJfH6QgeqYIR6k+IvOQ4cjkJsEj1VZb9cW+pgaKfVm6a9RBkRrKOfOZz3ymus51rpMiVD/60Y+mOlMiHX1ONjfTMlf/DCo9KAgUBAoCBYFFRqCQHws2OvMkP3h+1KTg3QnlrXms7azTXryvWby0CTnvkKryoiEYohRDURKIEHVM1Ax51rOelRRCpIGID4RCV+QHD5srvFvTkh9qcjztaU9LxIs0F3U+2nCqv4fhHUVaRXhc5SpX6Y0u6MNgkilqHlFcKcyU8rgo9ogAmDZP/4n0FAoy7OdFfngu5fmBD3xgaof2hUJ+97vffeJQ8TjGV9oVJTyuKEZ7yimn/FdUT4n8mGR2ld8UBNYuAmPJD9EZUhdFmrnULEJWBPmBKFeMW9pfnICFQLenOIIb+SE1Ui0rdZhEFYpyRCZIYyXLkCAiJYJwCfIjSGx7DyI9yA97FvnvhJbYJ+N4b3uTCEYyFxkfKafaLsoSCRN1TiJ9ku4QBDHZbf9VpytSbv1WSir57Tvtsf8GlieddFIiUNRy0rfYa5zApfZYRM2s3VlVelYQKAgUBAoCi4JAIT8WZST+XzvmSX4IN1UgNY44XY6aH9IpKEldx54iO0Q+RH0Ihqo6GxQ1CiTigAJHUeSxr6e9bLbZZulIWcQBT1ZEgyBMFEeNZ05LfihUKhWmXu0+0l78/c1vfjMVQj300EOX6oggFijBPIO8W820F8PN06adokm6MKgrpmOmalfND8qouh4wUdi1fpl7FGX9DUV+HpEfYSCI8DA3jF8zXHtMX+PeiHRS6yRqq8R3IkIo3s2UJuOnj+ZcyWmfBPXym4LA2kJgWvIjCIogP0RQ7LrrrimaTrqmWlVXvvKVkyPCPmFfQ0SQyfYQ8tklak1qpd9JCXXlkh/IFe9SbNp+f9vb3nadPdi+I9pQ8XTFwe94xzumounag0SOlJrAggMD+SFtkAPAvtQsBhv3IjZEwmy77bbrkB/2egSIK/YV5A1HBxKkXAWBgkBBoCBQEFgOBAr5sRwoj3hHW00LhIVTWuIEmLryMJT+odgjr5JwWSkdPFRC/0ORmnXkRxz1571IC1EEwlojtLcJBWXuzDPPTMpf5DYjDRQcRSggNep1TcK79OIXvzg9iqfMaSG8TRRMil6EEocB36zPIXpEgTqRHJG2EjncIlCa9R8opQiVqNkhRYSCSoETVowUEcEgdUPKhWfyqHmvz3/4wx+mIq36SMl0IXn8llePYd6FAe+d7ymolFUeu5wrTnuhbMIwrlBQKcOKgNbzyc0NHkYeyvDEjSU/msVN63O1XgQVNk7JUQg22tDMkTeXFBXkTYQDhb3vikKq+g6reK7PjQlyhEEQaS9R5FYkTxQG9pmUGR5QOHTN25wxKPcUBAoCqw+BXPIjIjyax8A2yY9IKRSZEZfoC+kq5Bt5Zf9S2DsIky7UcskPv1dQ234YRa19Zh9C9JJ5Ijwe/vCHp5TSuKTIiOZwCpmrSX4gK8hK8ltUIbnc3Fu8N/pRj/yoR8fEvkJGu7fI2dW3TkqLCwIFgYLAakWgkB8LNnIMNca0fFgGtrxZubtyZRl/jHZGoqNvGarSE+Tc8iQhSeqfIUwY3hQUSo8aFZQbERMiMhxLS/GheImyUFPDZwpful/IbRAIdZh4hpq/Z1RSmBj1yAPKDaPVkbsUvLqRXX8WZc6zHA/rWEAhwvrqtBsGuONQ3SN6gmFKYUOM6D+lk5ErnxlmlCjKnHuEGTvy1iXCAkmEhNluu+2SV0q1fukf+gk/p9MgN1wICSRF9F2YLwJm++23TzhJy+EBU6xU9IQcaX+8B0kh4oSSKNolIhC0iVcPIcSTR0H0jh122CH1rwsDSqpjdimxlFJjknsZh0jZCYOfMgojXj5KuTkiAkNet6gIOGs3EgieUpGEJcMaLjAI712zHZR3/XD/vvvum57tgpdoEp8htHxuXojqMad5GynoiD/9i9QiHlORKOY8/IfID+/SXzjzXIoAQUKZTyJhzIl6qg/vqLkZY+b3MFFc1/xCDIYRkIt5ua8gUBBY3QjkkB+RYkfGkiH+jv2mSX5AQ3SbfcQ+o9aHek9knuPVb33rWydSVq2lWZIf3mufI9u991Of+lSqO4K8iEg3e6nvpaVokyN6EewRIdckP6S/kJe+74r8KOTH6p7/pfUFgYJAQWCtI1DIjwUd4aiiTtmQEsBQY8jVK7znNh0hwbvEIG/Wech9xtj7ciu6R00QyqE2NqvYe29Uya9/J2qjWSk/amw0K+SH8glDl+8VlfPutnvb+hpV8bUzfgPXqNgfv4nq9m1j1fYMv8vBYCz+7hclgzCpR3Iw7hWn42lDJjntRQQGMkcEzXKkfjACkFE8n9Je4hKRI70JmaXGSw7Z0YWLZ4mmcelXW045YkcEkQicknM+yQwrvykIrD0EcsiPOFaevEeC148Tb5If5DDCHaka8hW5jPDwO06OSHsh/6KQKGTtGYqDqhmFXIk6IPWaH/WTZ4KQIP/U7TjooINSSqUrUkqD6EbYqDMiPSXepe3SAyMaoy3txe9EDWpnPS0zolY5XNrSXkrkx9pbK6VHBYGCQEFgNSJQyI/VOGqlzQWBDAQQHU9/+tOrO93pTksFTDN+NvdbKPAiK9qOl/W57+d99CyDwTsU34uCgHPveHlBQaAgsPAI9JEfCAQyCkmBtEYA7Lbbbv91gpRaTxHFIW2RjBHZod6HC1Evmk3Uh2i3KCLqmfXaUlJWpZeIhkPQIi5EDIrWdDILB4B0VkSKCLsgP6IPioTXT7hCbngGsgUxwpni2RwLrqiNJCpS1GGT/NCGaCsngNSfTTbZJJE06pNIY5TqKbpEtGdJe1n46V4aWBAoCBQE1jsECvmx3g156fD6hADlWWQDpXhRohsiDUktEsq54xJdUlPkxUcK1DzHCS6iYqT5LAou8+xveXZBoCDQj4BoCVEYouGkgCo4KgXQMbBBWEjn3HrrrVNKp3TJjTfeeOmhiAtEgvQ/6SU3vOENU0qMNEdRGI549SyRbWojxfcRjSkVEKGBxFC/SuSbCEopoFe96lXTe5AvIk0Qt9IPyS6pK9ohmk4tEVEh/iAiNtxww/S7rbbaKhERoiuRHtqApNBnEYDSGkVTIlKktYgGkXbombBwSbElL9XZIqvVRkIEqR/lWF41mqQoSo9EpkjZ9XvpNLCURoqMhwNyRCqoSyolWQyPchUECgIFgYJAQWDeCBTyY94Il+cXBFYYAXnc6saoedFVe2W5m8jzKfddzRmh4P7PMODVVL9mnhdFnJGh5kjXKUTzfH95dkGgILD+ICA1xh+yF3khIi/qg3ShIC3T/VGrqe2++pHubff7nmwVlYFE8c4gmj2v/hu1khAWk+wP+uS59WevP6NbeloQKAgUBAoCqw2BQn6sthEr7S0IjESA8suLxytYjhSsUnE/ntTwpo6Es9xeECgIFAQKAgWBgkBBoCBQECgIrEIECvmxCgetNLkgUBAoCBQECgIFgYJAQaAgUBAoCBQECgIFgXwECvmRj1W5syBQECgIFAQKAgWBgkBBoCBQECgIFAQKAgWBVYhAIT9W4aCVJhcECgIFgYJAQaAgUBAoCBQECgIFgYJAQaAgkI9AIT/ysSp3FgQKAgWBgkBBoCBQECgIFAQKAgWBgkBBoCCwChEo5McqHLTS5IJAQaAgUBAoCBQECgIFgYJAQaAgUBAoCBQE8hEo5Ec+VuXOgkBBoCBQECgIFAQKAgWBgkBBoCBQECgIFARWIQKF/FiFg1aaXBAYQuAPf/hDdcYZZ1T/+7//W133utetNt5446GflO8LAgWBgkBBoCBQECgIFAQKAgWBgsCaRaCQH2t2aEvH1lcEvv/971eHHHJIdfDBB1eXvvSlq2c84xnV7rvvXt361rdeXyEp/S4IFAQKAgWBgkBBoCBQECgIFATWcwQK+bGeT4DS/bWFwH/+859EfFziEpeoHv/4x6fOffKTn6ze+c53Vq961avS5+UqCBQECgIFgYJAQaAgUBAoCBQECgLrGwKF/FiDI/7HP/6xOv3006t//etfWb27/vWvX/35z3+uTjzxxOqnP/1pihC46U1vmvXbctNkCPz1r3+t3va2t1W//OUvq3/+85/Vgx70oOpa17rWOg/78Y9/XP3whz9c57PLXOYy1dZbb53G9rTTTqv+9re/LX1/xStesbrKVa5SPepRj6p23nnnap999knfGdfHPvax1bve9a7q2te+dmeDPVO7LnnJS1YXuMAFJutY+dWyI3DeeedVn/jEJ1Zs7Zqns5Idf//736svfvGLaW5f+cpXru55z3tW//M//7PsmJYXtiPwpz/9KY3HWhwTc68pU+soXOhCF6o233zzipwdIx/HYmb/tp6++c1vljUwsBBXWvb1NW/suBeZUxBoIkAmfeUrX6lOOeWU6mIXu1h13/veN+ln5SoIFASmQ6CQH9Pht5C//sY3vpGMacbvne50p1Tv4d3vfncyip/znOdUj3jEIyobM4Pp5S9/efXGN76x2m677SrpEvvtt1/16Ec/eslwXsgOrvJG/fvf/65e9rKXVb/73e+qPfbYo9p7772r+93vftVTn/rUdXqGiFC744gjjkjjtu+++1YveMEL0niK8Pjyl7+cxvJ2t7td9chHPrK60pWuVNksjbvn1ckPY28OqP/RdmmTdxx22GHV+9///ur2t7/9Kke5ShiZ56JdLnjBC86tP/N6j/FncA0Zmv/4xz+qs88+u3rYwx6W/sS4z63DjQdr56xkhxo1559/fprnxo58ovSVa10EcufGJLiZT+RBE/dvfetbSV7d5CY3WZNRZObe73//++rMM89MsvZud7tbdeCBBy7JDvvqs571rOrmN7959eQnP7m67GUvOwjvJJghoX/zm99Uz3ve8xLJPbQGusZrsHHLfMM85uxKy74uCLvG3RzjaCoOhmWefMv8ulmNc+yHr371q6uTTjqpesc73lFd7nKXm0lvVovcmElnGw+Z1fgMtW2lMJ6HrB3q62r7vpAfq23EMtrLa/TZz362etrTnrbkofLZLW95y+qoo45axzhCfNiI733veyeFq2k4Z7yu3DISgZ///OcJ54MOOqjaaaedEsHB0Ogycn/9618no9bv3vzmN1fXu9710hu//e1vp+iRpz/96UvpLG1jaOyHyA/P++AHP5iIDzVCmlEoI7u4ELf/5S9/qV70ohclMm9WCkNbx+b1HmO72WabVbe4xS0G8VzptTvr9zP8fvaznw0afoPArNEbxsyNsRB8/vOfT1FETRLNGCNIt9lmm0QOIObW4vXd73437YeijsjC+vXpT3861U963OMel4iQIQymwSx3DXSN16KNzbzm7Kxlzyxw6xp3e/lrXvOaRJ4VUncWSC/mM2Y9zkiPt7/97TMlP1aL3JjHCM96fLrauFIYz0vWzmMsVuqZhfxYKeTn+F41HjB/PFdxdZEfX/rSl1JqxX3uc59CfsxxTOqPDuUam59j2Pqt8WOM3PWud00Gvev5z39+CoMMMsRnDHEpLre5zW3WifygbKn7cfWrX32Zernyr0EWMV7gNU/yYx7v4XnXduOdM0dW2gCY9ftzDb+Vn2XL34Kxc2NsC4888shEiC93BNHYds7r/j7yI/ZK6Yez9MK29SV3DayG8ZrnnJ217JnXvPJc0UMcGPbuQn7ME+mVffasx3ke5MdqkBvzGsVZj09XO1cC43nK2nmNx0o8t5AfK4H6nN953HHHpdoP22+//SD58YMf/KD6whe+UD3gAQ8YTX4IyZWffKlLXaq68IUvnN0r4eyuaXMXZ/WcCHe+6EUvOjOFpA+bSciPSJWhEPMcuaRyIK2a+ecKm8qF5pn0nYgOHkskwEUucpHscYobhe7FOMPKWA+Ndw6msxo/z1E3ZcMNN0xpP5RKeL30pS9NEVB9Rorfutdvx+TxBzbGOec9baD3vftzn/tcWpPaPi35EWMh/WcohWb05Ph/P5jEAOkb/y7DT4qRSCn9GGM8xHrswmBSWdaG19Dcn/ZdY+dGs42IcbWCnATVTAcTTSaqY5LUx1mt50nn4Kx+10d+UJrvda97VXe+850nlqdd7WyOSw75Mc14jcFr2rGdds72ycpJZM+kcqSJ2dBar98v3YUTwn7Tl8o0LdbxzrZ9MWeP65MPOXNm3tjSR2DZJr9y2lffuyfRX/2+bz/JGeexGE1CfvStmWnkxpg53zYeQ3vxrPSVeA+9PiL06A054zNtH/V7Goz75vFQ23Jk7azW0Jj1tmj3FvJj0UZkTu3pivyovy6UiF133bWywBAo3/nOdyoFDSliV7jCFdLtNsfXve511W9/+9sUXaKQpjSJhz70ob1G8de//vWUK055ZKQec8wx1TOf+cxUw0KOPyP9ale7WlK8zzrrrPRvz2bg77bbbkvGaddzFKN7y1veUr32ta9Nyv1TnvKU6owzzqhOPvnk6v73v38yJtUTUNcCYcPghcs1rnGNStHX973vfdVtb3vb6oQTTkh9k9Otdsod7nCHVBdFe5EHUkh81nYFNt6/yy67VB//+MdTbQ9h0p4nKofnx+eiM2AqvLrrefV3RPqLNgvLPvTQQ1sNwF/96lcpFYbnVnG+l7zkJUnp6qr34R3aZQyQBQpOMrhtEsYLNje60Y0SgfLCF74w1SDpMshtOHCCoX7JoWcwGNOYP8bv9a9/fXWPe9wjbUo2dmMMe+H2vGLHH398dcc73jHhYiwoOuaCMY1ivOpMGG9Y+N6cVOgXyaON+mQc1ESx6cnVNw9cfisFjBEDV+Nbf/Zb3/rWyh94mBfuF2EjjJEB/aQnPSkZ4dra9562OdL3biQOb8F73vOeRErCCG7+PPGJT0z9bLvaDABj8d73vjcVTlSrATZf/epXUx0Daw6JZqM0Z6XXwMLYKcIbc18dmWc/+9kpougGN7hBqkvT1oZc2aHtfeMfynnT8KMsGgvRS9YxDBWBk4YR86pvPf7iF79Ic+mcc86pzj333FQjxzgOrdeceRAnKA3N/T65qW+veMUr0vwyfz1Lwde6/BVt0Dc3pKz1yT6EaKxd686/67JVTaA3velNSV7e7GY3q655zWsmjESSGfPnPve51bHHHpvqSNWNt1mt5zltfaMf20V+MJSsHTJKzSb7TV1ukmPGS70Ha8U+QT40MYu5fPTRR6fC1J/61KeSHLzVrW6VZKz9175qDfzkJz9J9ZfI0aYM7Bsve2fb5Xm58jXW6tCeTbZqi3308MMPT/tbfEYvmGbO0gP65LQ2jiE/+uSI9Uk34BDyb/uGfVsIObmIbFUMnuwwXl37nL431wodytHz9lZ6h7o5nlHf+2e1jrr2RbKsLwLSPtgnH/rmuhRe/ZlERhtDe3yfXmYOhUODXnrDG94w7dl3uctdqrvf/e5pjIb265DTQ3I49KDmetZHl/QTF+eif4c+4G/rv2+cc/axwMI8onfZv63b733ve1nRZkO6zSRyQ3+1/UMf+lBaH/bSj3zkI+nfddugT9gG7l17cZ++ctWrXjXJ2qE9ki7gOeYCB529it5jTKSOG7Oh8enrIzmcY6vQ37r20i7Z7NkhN8h8+4GxF51vX99qq6168c/RHc0tzrq2NZRDjI7eTBf4B4X8WODBmWXTxpAfFsEb3vCGpHxHfQrpFQ9+8IOTYLF4hP+GAkyYPfCBD0xKAZKi7cKCKs5pce+4447pFpsXEsDGttFGGyXB7h7PRTpoh+8oGTa3TTbZJLGpQ89hbO+1117JmFb3hLCjjDKakAI2FQLbJbVA+73T5i0a5Uc/+lEyCnhACUwXIkDbETxdJ6YQ7kiGTTfdNP3teTYMWFJsGDU2yEkiPwLTz3zmMynVRd55PK8N72CH/Y3oyfH4N9tlk7ThRt57FEWlsLeRH/pKoaf8IiXMH/2mnMCR4WweMiCMfZAxajv4HqFAuXQZH4qYTcxGG6F8xooyDtsDDjggFYuNtvhOtIvNiZLnGd7XjPzAeiM6KHuMGBsmgsO/KdqUeFfgQQHxHaU15tYrX/nKpaKwXe9pG5fcd8d6DSJqSBY0DYCIFFIItW6oKnJsI4UtYky/kRs26y222CKtBQQRsirS5hjkNmDkS1fh2Hh/n+zQhzHjX6/5gaSxlmPexFxEyjjauS2iKWSVApbGy/hR2Kxt5Jv+jVmvffNgaO6b20NycwyG6je1zY0u2aeQNeNC/40/GeYUAXLWWtW3+pzX3ra0lyYpNWY8+9bzIh3BHev+Ote5TjKuXIxwpAZS6CEPecg6xU5jj7z85S+fxpj8c5Ex5mUTM6Tdwx/+8KQcq59SlymM4jhNZ0gG1veSrvHqkhs5z87Za+3LZGO9mDZ5++IXv3idz/rkWdecpVPYM4bk9BjyI0eOuAdxhchBgGgfuUN3sFcMrfUoXN4cd/pBHD/fjPyY1TrK2Re75oQ2DcmHvrlujxgro7WFI8zv+vQy+wq9gdEWupX1SCelD5BfOft1jv7a10fGKD3SnsmJx5mmDfSWxzzmMUln7RvnofnHoUIX4oggZ+J5+ozUGEq1y9UvAqsxcgOBp+90z/333z/ZAtq1wQYbdO7BMdeG9mJYkiND+krOHmke0hs9L6JDrV8RIPa0vvHJ7WOOrTIJxvBi83AK26/pyOQIHZxOm4N/l6yNiJe+NTSkZ66l7wv5sZZGs6cvY8gPnvVImQhhw8C0AKOKOcUuvOhhmPKyiwxoGtphqPAo8tyGp5ZS4RkEE0aWQBHNEIaY7tQVKQo7T+/Qc0LoICvqdU+afWk+P4zxaK+NTtsQM/pt40K8dDGkMOapl3ZUPyo4lDsKoRoOk5IflC4KMwP91FNPTUZMW9rLpFO6jfygEPlz4xvfODHpIgdEDbTVDuGdMJ6KuEaxXYqriA1RF1tuuWVS/ihojASbkSvmDy+C6A1GKoHP6K7PlzrJQPFHfmC7zVWEk38bI4ahTa+LlPA+BoqNNorFRji7z4NMCTye8IQnLM31tg1tDPmR++5pyY9oJ0VcZExcodjxOFJgbPYIJEYwJS7ID2OFXLOWGa2UO56HrivWVp/sCKUjd/yD/EDgaav5x/Nz8YtfPDWDJ4gS2lXLJog35EgY8uaY9Ymk1dcx67VvHgzNfXNd9E2f3BRZoJ19GAaB1EV+dMk+vxNZ97GPfSxhhviKuUDJDnyGFLa6QeeZs1rP86zJM1YedkV+mIfmmj0ODkhde0HMfaRwGLf1dzaN4CY50LYv+f2QDITZ0Hj1kR998lWUUc5e20Z0jCU/uuZsrqzMJT8o/zlyJMgNhCkCRBSjfc2acQ2t9Ug3ziU/xsrFaffFrjmRIx+65noutm3vztHLotDwhz/84SXnGXmJpBIFYt3l7Nc5+mvI4bb1HJEO9kue+dBdeNSD0OoyrsSFhAgAACAASURBVHMwEgVm3jVP5stNe8ldM5PIjSjiq9/IinBOijgcImWG9mK6Gz1lSF/J0TOQH9ariGeRH3QYxFFEr/aRH7l9HLJV2BKTYBw2iajcpl6T27Yu3TFnDY3dK1fz/YX8WM2jN6LtY8iPIDo8vrkxEcqiKpongvAiUsYYvWHURvOw445exfDvueeeiSl2+ZxigeUM8qPpMaorUozunOd0kQux+YggoZgwwmxY0guC5Ig264+2+pz3J8cA9CyMc3PjairTk5IfDHR48Bra7KUn1E9/GTEdWm9ttgtxwVhDuEiDEIpH2RC500YADc2xMLRtSM1TFIyH8PDAro1QaH5mk+NtQcjYbBBLwpSFSIbx0Bb5EZ3nZTH2olvMRV7Meo2Nts1rWvIj993Tkh8UWQZ+Mzog1rPoFvOVYhDRTzxoMBX2SVkxtxhBCvOab33e+TYFtvnZ2PEP8sPfZI4Q+vDEwxF5oZ0ifdpOJzKWoqS6omfGrte6l6w5D4bmfo7cJJ+QEH3yN5f86CqmTPFzRLZQYMqgdvX1qyko6gad9CHE2azW87Tya1a/76v5EXsIDKWUIQSHjO+mEUwJFVmFFBb5EesCmYuMiytHBk6qYA89W4RXzl47S/Kja84Oyekh/ANP0Tu5ciSiEUTKMUKkfsY1tNbr41ePXusyusbKxeaeNnZf7FsnQ/KhC+sx2Dbfn6OXkfE84qKL6YEu0QRkO93ResrZr8fIYfO/LfoNCepdSCgylA6hTUPkxxBGnDjINpHHTTIhl/zI1S8mlRuIQamjHA/SNJBJ/j9Efgztxbn6CryH9kjzCUHNUeKyn4rY5gjlQOkjP9yf08ccuTcpxn1jndO2Lt0xZw3Nag9dDc8p5MdqGKUZtDFnw84xYGLzyA3HD5LDRiLcqq/Q15BACfJj6Dl95AIcKJkiDxjwIk2wzfVIDW2ub8g2XLmdPL99BUMJF/jMg/ygAIpk4bliuEZRI/nhPPRjij92Tac23Gz0SBbEi5QWtTgog4iQ5jU0x2LzZ5TPgvzwfmGeIjiQVYgq4xMpUnWlEHlj0wucjBFj33wUMosA4XmoK+A5ylSTZKm/p40gsnnlvLu5gYmq6is021RKu9Zpk/yARxhj1h8yUpoRQlJ0iLnG0ynCqO/KkR1jx79JfrTNm742DSlcY9frLMiPPrmZg2Eb+VGfG32yj7IudYmSLawa4dc82rw5560vV0Tz1Q35IKVmuZ5nsNVN/Yg+8iPWu/URx8YPGd9tEQD2IBGFIgnJLYYcorlOMA4RFG2RH83x6gJj6NlBfgzttUN7dkRT9smzrjmbKyuH8A8M+uRPEyfv1jfjZN/3dxT5HtrncskPe5W1KwILKTPLddS3L3bNiRz5MER+jJXR0ZYhvaxLVtf7krNf5+ivffNJPTVEi8hI+4H1OhThkzPO+hFG+TTkR+6aGZLzbXOETsy5GammIrhzSZmhvThXX8khP4LAEI2j5t8HPvCBpL/Tk0W3NsmPGB8Rpbl9zJF7k2Cs7V2Y5ratS9aGY7lpn0y9Ya7SBxTyY5UO3Nhm52zYOcp3W9igtlDe1AHhgY3KytHGrrQX39tM3C9fekigdKW9NJ/Tp0whPSj+0iSG6mGoh0BgMgK32267VoO/Pg6MSJ7QtrQXYYKMDsbG2MgPGxpDXaGkqKkSOZRC+qWKUJ6mvZrtQnZ4Z6SBeCdGXXua5IV3hwcLvpH2Up8bwoYVT7TJtKW9nHbaaWmTMheGlPN4higY97uQNEL4kVnaXH8GIx8pImdSP4Ws19Mh6mkvNtitt946eTYQIkOe8a73tBFSbeGfbe9G6NRTG0TF8D52Fa1tKmyxTs25trQX5FWMUaS6IDoodaJpeKCkVlnPat8oftl35ciOIBRzx38o7UV7EDOMSHVtmpf2Iwdt+nUPHuWHwUHJHLNe++bB0Nxn5BiHetpLU24qjDzk1fKbpnJTnxtdsqUtVL+e9qLgLWOaTKzPeQYR+RwyoK7oRzpS7ngOeaynlV+z+n0f+SEiQJ67qCjh3tbRkPHdNI4URfzoRz9aqcPieYzqttOmhmRgG/nRHK8uTIae3ZX2MnbP7iI/cuZsrqwUSdok8bqMt7a0lzY5wrnwta99LaVwGif7VuyxQ2s9dKAho9hpHHQM0WnaNYt1lLMvtmGTKx+Q+21Yd6V0DMnoMFSH9LK2kH2/DVlOfuWQHzn6a8jhZuQHQoneY78OPaWe9kIuxL5dr+3SHOdm+mZgZM2pDyfyki5MR42L7sLpNBRhkbtmmrpNjtygg2pf3XgWjUMO+luaOMdJW325ob3Y/igtdEhfQWgM7ZH2GXt77PlBZHI8cHa52sZHrZXcPor664tSb0t7ycFY27rIj9y2iYRu0x1F6KjXUk8da66hWe2hq+E5hfxYDaM0gzYKU3N6Rnir2h6ZY8C0FS7yLBuCkHnhZW0eb8XT5EnKI9aOUPwZWUJ9GV5D5AeBkvMcyqWUleapJDYqHjvvYvzybvnTdVRvGIW+b6bFdClXNkBpNYwcm1wUPJVrb4PAlscmre9R/LVviClihC0iJuoduD+Mfac4zCL9pWk4GQ/FIo1ZeL1swqJQKGvNK4ps6ivlQMHT5tywATC6FZx0eoqLkau4HVY+FMwh5RwOPHKEecwnpAX8ESDbbrtt2qTVRdEPCjL8eb5txDYHuAb+lFAklw1SFEmkV+SQH13vaaZ/6WsYrkPvZnDCgseLAm7TFrbZVWy3aYDFOo0CYuFRFsZNwTCOTqsI5RMRZH6FQRd1aqQ0aMPQEck5ssO7ouBbzvg3C54qeIfokyrgMg/lR4vMQoA0ryhAHPcxMF1koe8YrmPWax/5MTT3EUgKsNWLrzbXRo5i5zfhwW6bG12yL9Z2vW6JeU4OUuJcQX5R+pFGlEH7hTkXkXFNg27MeK4F8iMi7qTYRcFp6YFINDIsp0istWW9qb0SIfzWV/Po9yEZiPyIlNKu8eraV3KenbPXWkvWRRhEQQ7BqW4kTTJnc2Ul8juH/Aj5MyRH9FvOvULpZAYnADkj/dOeNbTWQwdqrhXvt2Y9X4Qh+UYeI5tntY5y9sW2OZErHxQB7prr+jCEbdu7c/SyKNYYpFzoIyHL7Y055EeO/kqfautjRAxob9SeioKn1jFHjNNuGNZ949yHkXerV0F/DEeXvnsmgmqI/MhdMxFFPUZuNGsQxVqHO13WeqdftTl9hvZi+hYCbEhfydEzYEBPiCLn5hy9UzFffUDOdI1Pbh/pi0Pkx6SyuYvoym1bRGQ29QN2CX2nbw312SFr7btCfqy1Ea31B+NMeaVUW/xOVlG4ksBj0DOuHGXpQlzIu8Mu8/KKVFCkktFd/4znnGHGqBRSxmCl/CkoFMdHdkGKlZZmwphjwGgPw5W3WTv9H8OPJEGIWMSKn8Zn2ksJ73rODjvskAQcrxIygMHhM56VUCxPOumkZBzrt35otwJXQhkjjDHaj7hgdDpiUD9zLlgrtARfERCUGxExDE7vhLNcb4oU40shyfo41N+hL7wAxsClnoVNUF+MrQ2YEckTFePqWWHU5rQ37qm3y6brOTwgsFTzBCvPa8JjafPuOl7Uhsg7ICfefEBIMLJ4z3iN4qg3/TeXXOqkGG+GmDoC5pt+w40S4t3Gzak/8Vmc2GHs/NtpPsIbXcaKciSqiMeO1xoRgTxDdkROaNSLgB9W3CbujxMd5PJT5mKckGnIHJte/TOEiU2u7T1t+Oe8W4g1ssbciygVx2t2HSVtDpvvXeuUh1/7GV365Mg+J7vUL2PkCExjx5gITx5yqV40uK1PY2QHEoaC2DX+5ov5UB9r65gB7ndxEhTlzdqytvvmu/khWsm8dC+PECUSlpS0ofVqDVKwc+ZBEJ1dc58C2CU3ydJc+Wsut80N8rNL9lH6yQrKM6OdAm/+I4bgav1QuI09JZaMosy7h2zUtxgX64qCztgXzdU3nrnr2RhPIrfGyLihe2O/RI7CQC0BnsyIZFQnhfwht/wxf/rkuee1YWY/gbVaAeSoMfAchQSNDRIqRwbGumgbr676PAjz3Gcbj769Fp7khKLR1qd9g9wmDxHc2kfu27PNv7FzNkdWeidyoin7mkRSfU/vkiPuYTTZbxkI1goMECGcJmQmvcjcR7Z27XOMq7Zxt/+T5xwHdBx7zi677JIIleXcF9vWQY58sBakvXbpLtGHsTJae3L0spDVZJdxEGngQtaSfbly2u/75HCffmad0sPoGHQJ+pA1zPgnQ8lE+sbQOPdhhMDmcKL30EM4JMwVRrF5E3rwNPqFPWSM3PAuegbynFwk/8wF64RjUJQKXcGfrmtoL479sUtfydUz6Hl0cA4uc4M8oh9Zd7HHdI3PUB/p9KJmcmwVJ3eNwbi+X4Seay4h2sfg3yVr6cR9aygIxaF9cq18X8iPtTKSK9APYYAEWpvXqqs5NkjKXqScTLrgJnkORhgbjGGOqATtZAzxviCF6iSHdxDsSIqhsP9mfwlyhhxPzCzqcazA8KZ8ZONjrMaO89DciKN49Ysx0HWEat88ihoelGTGbduRvvEeZEJTIW6OkfGOZ44987zvPW19yH23DVEl9EkwivcOjYX7tB+OMIq++7+1Peka7Zuzk47/pL8bWo9D349Zf0N4D32f+65J5kbbu8kpynB9DcLD+u+Kimu2cdJxye3rWrkPrshjpDxiNzCnsEZYu6OHeenGXGPHa8yzh/ba+F4fIv3MftEmjyeZs7myckyfZjVfJ1nLcIKPNdfUDaZtV30P69sXu7DKlQ+zlO1j9bJZyepJxi72SgZwXXdpq7UzzTjX15y9n34zRh7nrpmxcqNNFuinP22Rrjm6T/OeScelru/4N9lqnfm7La2wa3xm0cd6n8Zi3Le2xrStT9bOag2NkbmLdm8hPxZtREp75oaAMDACr61eBW+GSBNRBELTeTl4OEUT8Hw265jMrZHlwQWBgkBBoCCwJhGQ/mE/Oeyww/6rfk8UUxTe3FXbZ02CUjq1XiOQo5e16WzrNWil8wWBgsBUCBTyYyr4yo9XEwJC3YT8Czl2wkd4uJ3d7nNKqfB/BUuRIUIaRX1EbYrV1NfS1oJAQaAgUBBYLAQiJFm0jfz4SE/h2ZX6iXhXa2K1RgsuFtqlNasBgRy9LAour4b+lDYWBAoCi49AIT8Wf4xKC2eIgJQb+XqUTAompZOXDcmhgJycODm/6piodeDUj7EpEDNsbnlUQaAgUBAoCKwhBKQ22H/UKBCWbX8R2s7Au+ENbzg6BXANQVO6sp4iMKSXraewlG4XBAoCc0KgkB9zArY8tiBQECgIFAQKAgWBgkBBoCBQECgIFAQKAgWBxUCgkB+LMQ6lFQWBgkBBoCBQECgIFAQKAgWBgkBBoCBQECgIzAmBQn7MCdjy2IJAQaAgUBAoCBQECgIFgYJAQaAgUBAoCBQEFgOBQn4sxjiUVhQECgIFgYJAQaAgUBAoCBQECgIFgYJAQaAgMCcECvkxJ2DLYwsCBYGCQEGgIFAQKAgUBAoCBYGCQEGgIFAQWAwECvmxGOOwLK349re/XZ100knVeeedV93jHveoNt9889Hv/fGPf1ydeOKJ1U9/+tPq1re+dXXTm9509DNm9YO//vWv6VHlWMBZITrb58xivvW1yEk9X/ziF6vTTjutuvKVr1zd8573rP7zn//812f/8z//M9uODTxtkdZIW1Ph5kjnU045Ja2d+973vtUlL3nJZcVoNb+sbd4t9xwbi58jVslL4zyr06ucVGIv+OY3v7m0/hYdh7G4zet+4/HBD36w+upXv1rBbJdddqlufOMbz+t1M3nuWLkxZn+e91ya9140E4AHHrIa5c40uMx7H/33v/9dnXHGGdXvfve7dZp5mctcJp3yd6ELXSidxnT66adX1qvrohe9aDqR6SIXucg0XRv12zHraNSDR97chVfbY655zWtWV7/61dNXf/rTn5KMW+17w69+9as0Jy5/+cuPRO7/bl8Lcmjizi/YDwv5sWADMs/mEEKMxQc96EHpONehs9P/8Y9/VARenVwgiL///e9X++23X/XoRz+62meffebZ5M5n/+IXv6juf//7p+/f9ra3VZtsssmKtKO8tBuBsfNtLJaOjDz//POrF7zgBWmDffnLX56UkuZny02OLcoagScyCDaXuMQllo7QhNvvf//76sgjj6xOOOGE6h3veEc65nlRrzY5tJJtbZt3Mcfa8F7Jtno3Gf6c5zynOuyww6r3v//96VjvWVwMAkeCP/OZz0xKofW33GttFv1YiWe8613vSkeuP+UpT6ke8YhHVNe73vWql7zkJcnIqq/VlWhb1zvHyI2x+7N+/+Y3v6me97znJQymmUvkr/lYN7bIQGTv3nvvnaX7LBLu0ZY+ubMc7fX+P//5zzMlUKPdK6FrktWO2EWy0GfNF3vipptuWm244YaJJDYXjzrqqCQ7n/jEJ1Y777xz2isveMELLgfk1dh11GzULMcs8DrrrLOqBz/4wQkjeG288cbptdbdZz7zmeplL3tZ9YQnPCHp59/61reqPfbYo7rJTW5SvepVr0qybTVe9rmHPexhycE2jc2zFuTQahy/tjYX8mOtjGRmP7773e9W9773vatXv/rVg+TH5z//+RTh0VzslBSf3e9+95tKEGQ2ufU2gvalL31p+u6AAw4oSvc0YM7xt2Pm26TNoDD/7Gc/W0dhbvts0udP8rtFWCPa/Ze//KV60YtelIjKJsGB9Hj729++8ORHlxyaZFxm+Zu2OdaH9yzfPfZZogwQH894xjOqa13rWmN/3nv/Sq+1mXZmGR7Gm/yoRz0q7b8UagoxY51x0bVWl6FZ2a/IkRuT7s+zmEucIZttttl/6TfLsRdlgzjFjbPAaJLXMwBf85rXVE9+8pNnrm+tpK4ZezVMmo6A3/72t9Xhhx+e9NxJIqUnwbn+m0nXUTxjHmPWh5f3fuITn0iRpU9/+tMToYl432abbap99903ybnVdnEeIHTMe0TYNOSHvq8VObTaxrHZ3kJ+rPYRHNn+MQsPqytMehHJj5HdLrevEAJj5tukTSzkRzdyP//5z5PBy6hareRHlxyadL7M6ndt864P71m9d9Ges1LG2KLhkNueLmJ0tcydHPIjF4vmfdPOJYYKeXfXu961kB+TDkLH777xjW9Ub37zm6vnP//5Myc/VlLX7DLmEQeveMUrqoc+9KFLKRwzhnTuj5vHmA2RH+TY61//+urAAw9MaUKr/RIxxkn02c9+NvWpkB+rfUT///YX8mNBx5E3yEYe4XezamauMSo3DVPbltoy1qsd4XLCChctLBqz/re//a269KUvPTqUUaimMNCu3w49W0glL6ANIhjxeqhuH27xnXmBoJIPfPGLX3zUNIn2X+pSl6oufOELZ/127LzMnW99Lx/CcS2QH/NYI+aX6Cibdltqy1gjZmi+D02gCJs33+tyoG9O9cmheF+sozHzeKit8b22xRobMtSG8Pb7Lgz62tO1TqcdD+8ckkE5OHUZrPOY0zntWYR7+mRW2/6ZM3f0q28+Lle/x8qNtnZ14TMt+fG5z32uesADHpDkXTOtd+xeNIv1NemY9Mm0LoziN1ILZl1fgZ7D800n7UtJMq5wG6O3zlLXnGQvaDPm1XdAfIjQUk9s3tckuA21KXfMhp7T/L4NL/rnySefXN385jdPc0Ra35577jkqzWVIzxvbzvr9k65lKdSine54xzsmEuxJT3pSNvnhnfR7eol9n47tz1g5FDrDLNd1V9umwXi1/baQHws2YuppCK26853vnPKp3/jGN6a84Cgs+ta3vrXyh0Hzvve9L9XfkC8sbNDisDgjr85GcMwxx1QUAgXVzjnnnIpQ93wMflfNj3e/+93Vm970piTMbnazm1WKF3nmYx/72OpqV7taCmXDfu66665pUV/lKlepvvOd76TcSRvzFa5whYQq5Vc73/nOdyaFRFuxqMLgCDoehOOPPz4Jljvc4Q6VEENEAsFZ73NziAhaoYj6oD0UHUJF7Qfh3T5D2shN9G/Pu8997lPttttuS8X+pPN4/7bbbltd+9rXrk499dRqiy22SH2C72tf+9pEimiHoliwkMOoHwQio1K/Fb8yRne5y12qu9/97un5xu2II45I+CI1/Lv+fuPiHdp8pzvdKRXUOvjgg1MINFz7cIPtl770pZQv7l4bzaGHHppqXQjN6yKXvv71r6dUp9ve9rYVbwCs5WH+6Ec/SqSJIrjHHntsqgdwq1vdKhUx9B44XP/6109j1zcvw5Aamm+f/OQnk1JhvpqrvHTwfepTn7rOZ543hGPMiyHywzygsMmfhZNCvY985CPTJqRegfl0u9vdrnrMYx7zX4XMhFAfd9xxyei47GUvm3LGhXV6JtzMqdvc5jZp3v/kJz9J4dbmjPWykmtEX81veJvH+kchppxErRzr5i1veUtaKz/84Q8714q50jff20So38iTtvFThBXGvMY1rpHmErnF03fuuef2zqkhOUSGvO51r0tz+W53u1ta51I6KCltZJ55ljsPKOS8VwpDW8OwsoatnygYWp93iub14W1Nf+hDH6p+8IMfJFn3kY98JP27Li/h2LdOzb/HP/7xqb9jxsMcIBvJYjWfyKUhGdS1LZKb5I0QcH/IkjPPPDOthTCKhuTXgm25rc1hOLzhDW9ItXHUk5LOJM/fPItCfm0/HJJZMQflxl/3utdNe+uWW26Z5GvfWjUv5Mzf6173SvKKnCW7jIE13LdftRW41Q41Rn75y1+mPYO+oY90BXPjBje4Qdrv7VPaanwf/vCHp7k7JDco1s39OaLO+vZd7Qw5ah+CfY4+YBz++c9/Jpnynve8p/rCF76Q1q290h+1GjwnjI6nPe1pSd516U1964sH+GMf+1hag9aj+mkwoQMYE/sLg9lnbVd9LcKR3qQuArwPOuig1I8hmdbc74yXdrm233779O+6LmisjYc9gb5gDily/eIXvzhhxXliH4t9odlubaSfkB1kOb2BTFT/IPppXEUXko/WB93slre8ZXpXn2NlSMbn6ppj94J6H5vGvP3SnPEHnmOuWItf/vKXk8y1FhRPtefd6EY3SrVF6jpaH27GalI911wfGrMx/erDy9puS6+xfp/73OcmvZKe29wfjj766FRD5VOf+lSaT/TOT3/600kHJe/o8nQWc4TuEFjEZ1e60pWWnt+lt47dK+v9tI/R/7baaqukxygXkEN+2DvIarqOMdenF77whUs2Qa4csq7VZqSLq5vCTlAgW/SJtlm/9FDY0e+sebopOc6m0Vaym1yyBnffffe0HvvaNumcWI2/K+THAo0aQclwIkgYsjZuQtO/GZ4EgCsWj4XlOxsSJXSvvfaqXvnKVybhEXlqFo7P3GPBWAgY2VCCu7of72hb7LFZUFYoiJhxoW6MPZuqYkguihRFg2JA0YvCexbnIYcckhQFGzlygJJlI42wVRv1UIGkNg+UzxSQI2gpJtpIKdLvKIyKAEI0CI19yEMekhQORjghxYAiOAJPm7k+2EgoKPpI+CA+eEIIHsqLPmuvMfFuxg2F1LPkP2qLjdH3SAX9rZMVMOIR9/w+3GzIxkQ+JUxd3u/3MG0jPxAcxuVZz3pWwrg+Vox5l9/BiULNaPVsYwMXQnxoXo6Zb+a39+64447p+a6YUwyz+GwIx5i7Q+SHvjEYjBfiCglkM3MZE2vDxtB1CobxQ2yZG9psc9t///1THitj1EVBNL+03fsWZY3ABvHQFfkxtFbCe9Q335syBNbWDCXF+11wsaaNaRQjRHjlyrqmHApPOSMmlCrPf+ADH5iILcp82xXzwHeU9ajaj+zVXuvPiVjWeMgt96opQ2ZoB/LM1TXv2vBGDCNOzTNzR/vNxw022GBJFuasU2Sz340Zj/qeEbWehmRQG3YMdAYS8hphHeuWDL3iFa+4NA45cn+Btt3/akrMecS5elJRzBWJH/tDV/tzZFZX5GTXWkXEWacMCfLHZW4iwMnsjTbaqHO/Ymx1yTWy0L5Fjtkb3Oe5HBL2dYSBvdp4G+OoeZCzx2pjc3/O2Xen0Qe809pjdLfpNzl6U468I3MQoSJjyQSX3xkfxKs9v++K/depEUhMRIHL3k6HGJJpTbnDcUO2PPvZz07GTYwrOYXQN650P8YmnQM5gvhBxMCr7jDrajdyIfa6ZuQHuaDf9fmpkCjyjL4Bq74TpqbVNSfdC6KvdfKDDmUMEMVknL6OLdJJdzQO1hb5wfCEBycDXcO+Q0fIxW1SPbdvzKaRv4EXwt8+L7oBgWH/bIsKas5XDlBEqj2X7KnbLoi1OBmGPmW+Ij9C14UFo7/+WZfe6jeT7JWBjXbZJ83t733ve9nkh7a5P/TYsHsQPfTbHDkU+vTZZ5+9DqbIDXYFm8mpRPpHRnMoIqjZMGQ5nJCQ1r05jRzh+Bpq2zTzYrX9tpAfCzRiJryN0IRn3BK6IUjrkRqxeKKicl25DSMhqiwTTvUctdyQq5wNSTRKKE1N4zUMRII/FqZ22nBt0hRJi5NgFAXg/xEx0mew1Yera1PgmeQBEskRSlhdYNrcKHchQAkIwpvnHoEE9+i/DZ23Ly7ChQHz4Q9/eEkRjQJ2okAoCBhr3iH9ZBSEskOBNBYEKiOC5w0jTtjbCIOxZRx14Ubo8RAhUSgXFF9RCQw2pFdbQammQti1KcJTiF+MTfQ5Z16OmW9tREfbZ0M4RvtyyA/3GjsKibmxww47JIXVZs1TB8euiwfD2FEYzXeeIWPkc8aC3yomSbGJkzSiPyu9RobIj6G1kjPfm7i1jWVTacmZU21yLd4V8w0pFx7LIE6ND09LV+g3GWTt8Krw6iBEKFmIEwqFNWwdMUwiZzmeLVqDZ9ZYjyE/ovAb7xbFOEhZ8yaIqZx1Osl41HGskx9dMgjJ27xCgeN5YjzVj/urZEuLhwAAIABJREFU44Cc6ZNfTdmyQNtvaoq9gIfxAx/4QBoXJz+EAkmhrROnbW3PkVljyI/AXeRhfY+kFxg/8od3umu/GsKX/PvoRz+65BjwPEq7/pORDHEOmMc97nFLewtchuRG7Lv1gso5++40+oB35pAffXpTzvqKMeFYCvlPHiH9kFRDR0nH+DOGglDQ9lyZ1pQ7EUHGwUK+hKzi9a4bo0ESmEt0E3IQUZxj3HfpDLE26DTGur6PMkoRLoxYRGLXNa2umYtb1/tjPDgwePfpV6L0FPQn6+39Q2Naf3aXjk02cELRDRmijNIc3CbVc+dNfsQaZ3SLIKITkwtNB1xzvjZ1gTZ9oU1v7/usTW/NWctdcwJZxWlsfZjTfXO0+Qx2hXXnj+PL6fL2TafisHly7Le4h4PInIwrbAlRV/ZZc4oOFLpM9JlTT/RbOPvIGet8qG1D+8Va+r6QHws4mhYeYULZMnltHvUc1raF2PzM/QRt0wMyS/Kj7qVvCjDhWIgEYehSQuLinRXSJiTQd23G2bTkR5MZrgtbmzBBwMva5g2PdnbhpN02dUIxjviiVMCZEordd9l4hD4KVUNqEDpBTDG6GWdIIRccsctIFu3qw01oPcWXUNRGhItIHh4+YbhtVygH3scTE8a8lCZYxMY+lMvdNy/HzLdc8mMIx+hrLvkRHjGRLEgMHjNeVV6zoasePUSpREJRfnlxGIthPMeRyzl9XI41MkR+9K0VnpPc+V7HL4hPWHh/eM7JtDAW4v5JZJ3fWk/WSfP0ElE6wnCRvl3F1uL4QKH+5r+0jTBcEKCikpCS4bmpzzMhvEGajiE/PIOhIPWQ0WENWpf+H3IoZ51OMh7e3ZRnfTKoLUw95rPow6Z3r46DCJk++UVhY5zVLwQxYnERrpgbQtWDQAtyWxvJ3aGrT/b77Rjyg8xihCHoyHmRQi6fO6ZapF6d/Mg5xa3e/rrXFVFrfiHieWCtDSRIndT12zbva9dnQX4wkHL23Wn0AW3LIT/qUWRNvSl3fZEzxoM841W1H4i0QKYOXV3jnyvT2uQO0lFfOJLoG2Qt/aS5Vs0b0SrkLs87ci/n6jKkQ5cgc5vv6tIJmu/LIT/6dM1c3Lr6GeNBLgXBSD6ar/Q60V4iFOKyFk877bTkBImLzKQHiCjt0h2RK+aMiCFEFVIlB7cu8mNo714u8kMfojYGYnGI/GCg05MDV1GR9lxRMgz2uCaRM/Wi7rlruTkv7NMcZKIrozTAGPJDNCtCwvqik3OIcbCJ2qNr59hvSA3Rq037rbkPwz0i7jlvRG3TI8xDuin7o67jDrUtRxaslXsK+bFAI2nREeQ8JDYS3v0It6orNTmLZ4wx2gZB8x1Scly8qWMMOwu4aUTU3zeNsjPJpjAL8sMY1cPumvhRQISwMrAZWCGg6kcDG2tGtHxcCiYlkbCiQDEehnCzsRkjRlt4/7rShChGnu3+SO+JnNSItgmltu3o05x5OWa+5cwf7cnB0X255Id7YSWFDKFog7PZyrsfuuqGKfZdnr7nwE8+Jm+OaIIgknL6GOTH0FhPs0bqv7URmzeUE+3MUS4oEEPzvQ07RghlRvSEd/EIMRyjdlHOnPLcLjkkYsI6GUrfa2ubd5Ovxkz6mfUXhkvfmMByDPlRx5tBgpCJlD/zpim/ctbppOPRppB3yaBIW6xjN5b86JrTPJ1kVv1CRkpBXIRL+4S7M2YjYjKwY2x01XKItufIrBzyI+YOA0uEB0W8r9BkrlOjiXGdqCTHkCEUZ/VuEL7kpBD1eqRPjtxo7icrRX7Ar1locIj8yJF3ddw4QuybDL9Io+uby0Pkx5BMa+530okYk/akSGFp2xO1iaOGLkBXEHk6lJIS/Wga0voJW0QAvaZtfk5KfozVNYP8GMKta0yaNT/CgGY0wuc617nOUnqZZ4i0tfcjfuKCh/1IHYoh8sMzralc3CbRczkuusZsbGH8Jm5teNlL6rpFU8dHiof8ch/dQESFSCk6mXkZtdLit5PImSb5kbOWm/1DxlhHCK8gm+nq1jgiA9kcY901p+zl6imRp6KfpBIi1vw+x37rmtPNfZg9Ji2R05R+IYoPcQ1f0R90HDZIpA1pb1/bFmEPXq42FPJjuZDOeI+ICLUFhMOF4lVPe6E480gRus3iO80FFXUKopZGvD7Y5yjI2dWs5vModTy4mNAcw64r7cX7eFcJPkrWNIbdpJsCIQyXJoFBidBHil7XBtYWSqdPBDqjmLCkrO60005JGDH86mkvCmISroR9jLGNQ19s3mqLELzNtJfALYowIVeCYbdJC0sWrl0XcjG2UYyK19WlcF/bCTVdkR8581J/GE058y1n/pgjQzja6OShjyE/Il9b6pKNQ050ztnzMZ8pe1HU1FwQGonRF8IsTDyunD4uxxqpry/zhTEj0sW/c5SLofkOi+ZljiI9bLo8izZba72ehpIzp9pkXcgh6SmMtXraSyj3xlhUWd+4BpklYsraDcMlxoSC2Jb2wuMXaR9DkR91vCl49VQ7bWVcInH8LYpI8WX39K3TScbDu5ryDDlFYWqTQW1GdlfNHGNN+aLo+V1X2ktT7mdshytyS1vkgEgdxN1QvY9cmYXYgHudDNfZtrUqepOx2kx7cX/OfpUDornJSylEWwRiHG8vEtG/m6kcOXLDe5v7Sc6+O40+4J3N8UNWItfsizlGx5j1JR3I2AhB32677ZZSHocw7yI/2tI32mRaXe6QcRwa9MSQS/W0FzUBpFEj7axVc9glKo/OkBsp1DSkEQD6L3rB+v/a177WmvZCz+xzFNVlU5BSY3XNXNy6xqWL/Ig6KYgKmEf9lKHx7dIdyRFzhcxXJD0Xt0n13K4xizo1Q/0Yi1fX/c19kg3CSLf32lfoum2nA00qZ6IdY9byEBYhV5BeQ0fdIjs4WSNqhG4sitB8slZz5FDMaQ7UtrQXJErYF5HOTR8SscppHmnadJA6KTvUtiEc1tL3hfxYoNGMBcYzFoXNbDAEJsMYofH/sfcf0LZ0VZ3/XY3Q2tDkrNCAgOScEVCQKLkbkZwzSpacc85IHCBBaJGcJScbBJrYKEFAiUqTtIWmpWnf8anxzudfT1Fp71PnnH3v/dUYd/Bw9t5Va33XXDOtuVbVFpK55AfFx/DJSNfhohVkc7rmsuRVbuvtJ5SlSe8gLyu3SwI7WPXDwYH2TVbZYH8v3V6cnW2NgrJeDATrtZ+TgpI8UAmgtHssSVQHogm+GK8qEWfYMOdkGZvuvuJKRFk5dCmj5szWQbT+xuA7JBUPn41xk3EW8FGixVRyw1hrz9DeWskXJZwqEyo5MmRwBMay0/3tQEvkUumvwG2JvFUZucRFVQUVI45210BMcTRODMwmyY/ar62tta99qQqolSy/JTu4Ck6s4juEqrvfeVfmCMdT27RdYk6gLXFmS8gS52JO3rvn4RRHjJXjGx/JXMk2/7qvol0iU3Sd0m1zta+HGHjJCVtWuvOoe0jZ1D7tCuadpcQZrbNaSm9xLKx+13YMK1fKSo27OVjBandFy9/GeJv73bON6vkcIXrH7zhVguypebrNeHQDjAp28KeXx3TQ0HkpfqN8l/zj75L0oEO7K79L9P7SOXfQ36ttL/SpgLEO6eScz533MbSXu6/7zQlnURlrpd7dN2yMyY5knjL57kGzS+3VEn7VblsoVQTQDXQw34NN6CZ13W+J3qjvdSsJl9jdvfgDnlmVWyqkLEBIuNBRfJclQccm86tkhV7rb+eb4l4HftMn3UCqzuSY02lde+c5bDudW2er1fZOulPg7vBO3zEvnW0moHLRn3wNNsHWs7kLUwst5gG95/BFCYE6kJfO5we46oBPiSc2fCoRvVdfcym3sf6NJT+6/cCO3I+9IbF775Izdtb4skO1jYYNljBz/sJSbtv6udo0NmZ8VWebeMtfvVxhbvzr8yleQ/fo+2dstJjEuTO1dZzfKNHavfjUEmKVPCubaSy6CbUxv3WTuTzX902SH8bLHO7GB9poTljYWKKHSqbrwNM6l8ecM3/drw6gNoZ8JL+plzrUIbB8Pwt9dc21bY7D0fR5kh87NJq1D7vOxFAhYE+4yeKfMxrsKTX5rdRw2O0h9LYVjkr3bxImlAVFK9DlZHG+baOpw3H81veGHN0qS7dSwIBqk9JK2zTsRxMk2y7g8D6HN7ln929Wl01YhrfevELRmbwCRg6D7ztYinPHEZS5dHCnN7PU3+yPrEleQ6Us0oqObQu2b5j4fs+QOwFfJpSzKJHBSPte/U3gIoEjucHBU+Ks/RQtthwmWWn3Fxh5PudPm0s5K4FTMlqvjbNq69IOl6CJksHed7Cj+LCwL5SDIOhwKr3fMP6eRTHqa70qcoibVUMBiP/lPFlZV22h5LVetdsX6XKMBDsOXGL4tIkj7kBXckRpdrkz8lWKvkQuldlVSe0SeSOLDqmSyDGenDJtIp+Ykx9Z6imO5FHCqNtuiSeJvSkZEpAI4DY9yZ1Meiansfv2IkmP7sF1SucPe46UDAjeBNPGU1Cj3VYpJTOXzpUpeR97jaF5LChWBszxFfhIeuHHoXFZDZnSdWRKmzk6fT1Et5Bjxp1OkpQQVHjO0kP86AQyoDy0W9Zf848+rfNgzDH6xBxTgef/D8nYEG+JbO0SBCiZdU9lsBKogiZzmIMiSBPAjM3TelX3puNBHvHTH/egAz2bUzqmg4bMIi50LN1nHFVeeQ00R8/f6WBzV6A5pvf7unyHzO9xTcGLfqCn6SOvC1TFNHfeB/03p/vZXMzKVkqwsHu4jMmOhpknto6xT5Le5i7bxTbRgVP2ao5xBRXuVcG4ucGB1h9Vgq4q95/TG3wKfkvXPtfbYsbsriCZvt/GH+j2zxiY0/wlc9WrRFWzaDMbv8Rv0s8x+97Vd7V9Dp+hrWJD3Ltzkd2tba70pGtKp3nekN4RjKri0Aa6hv8iIS+pyt9Q0aMyg4/G1zGuknmCT7ZM1aLkMr3UD0C7fcCUj8K3Mr7Xuta1jksOk0/3osckUrRTMs1357YCreFrsjGb2oLyI/mQdT4DHabikAy7zFPnKDg7ge00P8hTjdfQGFdwa/uB8eVvYi4JIqnaPZttipvv79XPHRszPicdzpZpW3f785i+6POSyOGD8uvZxr5uN49KXuk2MYjvmy/8PufSeC7f2LxwWC+fubbG8ju9+IE9YbfoBu22MMHO8J3ZnjG/VT82tZX9vpfOYwPMHzqlP2f7v+GzGjf2g25XxWFOWtDkey7VQ/x2Mm2Rjd2QNBL7SVrVyxw8u/RQba0lN54p+eb33VezT7VtiQzM2ZIj6fMkP3ZwtBhAgqz0WtnS1H66Jc2v+0k4WIEVhAgqhl6L2r+f39rb2V21XfLM7neUQtf+yKHtFpveb63v40rxVln+1Pvoh57ZH6fudxgKnLsZbWOKOwfNVWPhf4fK/oa4+ZvxMHZL2l6vzPLMbvmb+1DojIsAbMlBbUvlcqm8FSPcyRderi6LKY64bXMxQFash6oWpu5HXhhDgXc9W1/r1a3btKV+s59zpO7NWZlybufaPyXv3d9aJZHc4wxLzNZlW4CVQo52BQubyNSYHhqSkbm++NycEPiNve1g2zEZ4z2kb7TBP2NjBW6Tebp0PIZY1L76OR009NvqX+ktTqrXhfd1+7b8lozdQX1nk/M+qk170VlTc3Wv9mqKWV+Pzc2NvfDfz35Uu+jpIZncpN1z80s/2E5JjCXnRm3y7E112tBc656dscmzp75LLsb8x72O6xq+5qbc1uLSvU9324uFhq4vP/S8vXKb68PUmM39du3PjbEkgESrRFP5UdpYVccWI+rg+GLjcz6ii/z1t9HOtXNuLs/9fpPP65whc7IfA2xynyl70r8PuefrV0zn2ewyf69bAbt227bpz678JsmPXRmJtCME9oFAlZRateyXbFKOsv8C0SXlnPvQvAO5JQOk4kjllNVqK2IqecrAHkgjjqGHKLXlrAwddGyFTTXW1CHIxxCq47qaeXr4oy4RporozGc+83HbAFRUSuLt+it6D5/esdEC22qsNteWKFsn2dAl50YdG4TSy20PHz4WyJk/5otqmv75dHVwr4rEobPrjgU+6ePBEUjy4+BY50khcOAEqqRUuZwtLlXaJjPsJGilyUp8j+aSN6+0VcZqr7JMuKoPZYRTZ0Ic+EAdRQ/k/CnNVNrqbIji/NWvfrX9O+fnaE62bTOUmafbUFv3N7Wvu870sSffFiryqpw/+mJd3kfi3WypsW1JElcpu6qPXXlN85HI82hssy2ftoOrCrJdLtf/R6C2pamGsS2jqi4lnm3FlVh06P+SqvRwDYG9EEjyYy/08tsQOAIICKycH8NZ++53v9ue8WI7jvMHVEPM7ck9Aro42UQGV6LHmzq8UcMe56O9z4c9ZrZk2WfPmeHIcG6s5ggWuq+jO+x27tLzj/V5ethjYWumwJaOVEbsXBTnGgwdIn3Ybc3zD4eAMwTs/Xe+kG2TzodIUuxwxmIXn+r8nToDTvvojrFz9Xax/QfRJgtv/AJnX6jKNX9smbQg4pyYbbczH0Tb84yjh0CSH0fPWKYnIRACIRACIRACIRACIRACIRACIRACAwSS/IhYhEAIhEAIhEAIhEAIhEAIhEAIhEAIHNUEkvw4qoc3nQuBEAiBEAiBEAiBEAiBEAiBEAiBEEjyIzIQAiEQAiEQAiEQAiEQAiEQAiEQAiFwVBNI8uOoHt50LgRCIARCIARCIARCIARCIARCIARCIMmPyMC+EXCSs9cHOv36137t11Y/9dqrCL1W7Hvf+17zn//zf27Oec5z7ltfdvnG3mbyv//3/25f47rk5HmnbRubk570pAd2srbnvf/9729P+c4J6MulKTK+nNWx9M1N5/wmbJboB2+Potu/8Y1vNL/1W7/VXPrSl97kEfnuAgL/8i//0r6Zy7+l+vPnP/9549XexsZblm52s5u1duFYuMyJN73pTc3HP/7xlpk39VziEpc4orvelYEjsSP0w/Of//xWFvkbt73tbY97venS/uy3H7m0HWt9b4l+XetZQ/fhK7qOttfJHmS/9tP+7ufY597/H4EkPyIN+0aAgvBKuIc+9KHNL/3SLzVPe9rTtla4FJt7cGrq4hh84hOfaG5yk5u0r5/zqqz9uBirH//4x4uTC/vRhrF7cnYf8YhHNE9/+tOb17/+9e2rROsaYuYz75+/3e1u17zoRS9qnZGDuMjCP/zDPzQPfOADmxOf+MR7koVqr9dR6v/RYsQj4wchiUf+M6bm/Bq9W6IfyKpEJv3xR3/0R81Nb3rTNR6de/z/CXz+859vfu/3fq+51KUu1Tz72c9uX829RH96XbLXTL/0pS9tX23+p3/6p6u8Wtp92duTnOQkB5Yw31QY/ut//a/t67Xvf//7N3e+852b85znPM1TnvKU5ld+5Vc2vdWBfn/MjvVlAPsj6eL73eUud2luf/vbt0nSe97zns073/nOyUTpEAu+w/e///3mUY96VOO/9+JH7gK/Mf16EP7Md77zneYWt7hFi+FlL3tZc8YznnEXkOy5DQfZr/22v3uGkRssIpDkxyJM+dJeCDBa3/rWt/ZktCjqs5/97L+Q4PjiF7/Y/P7v/37znOc8Z9+SH4z4H//xHzf3ve99dzLQttol8fGQhzyk+fVf//XjhmqMmYQRp/De9753c/GLX3wvQ7vxb9eQhXroBz/4wdapOloCr8j4xuJ0zP5gbM6vAWSpfhCQmHs3v/nNj5o5uAa/Ne6BraT2BS94webWt751m/h3LdWfkh4vf/nLV0t+/OQnP2me+MQnNn/4h3+4SjJlDUbde6gOuOtd79r6AHe84x3bRA1mR0JifMyOjcnA2uz2637vete7msc+9rGtDJ7udKdrF5Dmqk2nbPpS2d+v/qx13zH9ehD+jKQ138/F/zsS5scS7gfdr/20v0v6m+/snUCSH3tnmDvMENir0ZJpFdhf85rXPJTkx2c/+9nmJS95SWvIjxRjMcXsMAV2r7LQbbtyWiXdR0PyIzJ+mFKZZ29DIMmPbajt7TdL9efayY9vf/vbrQ2WADn1qU+9t07sw6+PZFk8muxYd2i3kcEpFktlfx/E60BuebTKwYHAy0NCYEMCSX5sCOygvq68z2qGUsfuVo8lz1c+J8t+8pOffLBEVZb0pz/96ejn9WzlorXi1G1Dldb625JkwF6N1gc+8IHmlre8ZbuC0N/asmnlR/XNCsQJT3jCWZw4qvgQnG5TbrmXcew3zmrWz372s+ZkJztZ83/+z/9p2Y+d8THFbKrTtvj80z/901ZyNwtzg5XLutfYeDkLw4qolci1kh9zcj33+ZL+j33nSJbxsT6RV9faZw64r/loHiw542bpuNT40nndNk/pjPpN9dO8tK1ryTWnh31Ol6/dz/7c2sbGuMdUwLlfzJZwPejvzNkUY1hnLNGv7E7Znjlb2+/LUls6FXhuOi+10Wrx+973vq0rSdaas2Ms55If+z2XpmRuap7vxY5tOo5TenqpX9G/xxTXTZMfcyyWyr427sVW7+W3XT7lS/Gj5/zkub7Xfdca8zFZmLNJ+yFD3XsuYb+NLpnitolffVC2ZZs+HlTbjpbnJPmxYyNJ+bzgBS9o7GG7ylWu0nzzm99svvvd77Z7J51r8bznPa9NXNjX+rnPfa75yEc+0u7hkxz44Q9/2DopZzrTmZqLXOQi7dkOv/u7v9tc73rXa4ME2zee+9zntgkEDr7/vvGNb9xc97rXbT/n5NgrzDG7+tWv3nzmM59pHv3oR7dlpAJMiokD9MpXvrJ93pe//OX2zA3luac97WlbkrYhPOEJT2gPH/VP1YS94d1zHgQunu1gtkc+8pHNmc985sFRYJBlw1/96lc3H/rQh9pDTT3Hv/vc5z5t8qaSHw960IOar33ta+0+X+WDHHp70WufbHH9wQ9+0FznOtdp7A+2RcR+1LEkyBe+8IW2/x/+8IfbAMT+a9z+y3/5L825znWu5uEPf3jzxje+seXzq7/6q83f/u3fNl/5ylfaNivzVHbsutjFLtb+d7dNEgyPe9zj2gPaHAAqiPd7/61t3XHB+U/+5E/a7T36TD6MjbH65Cc/2d7HuGjnJS95yUlmX//615sHPOABLSNjUIkDY0++HE5rr7n7Ozjufve7Xzs+Slif8YxntL+z+uf7DrHFyOGHHJOSgakp5Xsf+9jHmote9KLNOc5xjoaDoN1Kli984Qsf99Op8Xrta1/bvPjFL25l/zKXuUxztrOdrWWr3RwuHI3Tla50pfbv9hkr2/Y8MvHe9763ec1rXtOO+/Wvf/12/kzJ9ZTcSwAuHcchLrsq4+aIuSUpYyxsObvGNa7RcnP2wKlOdarmNre5TXOGM5yhnQf4XuhCF2plyzx84Qtf2M5X42BMyPMVr3jFyWQFGZ/Sb8b1Fa94RdsOuox+owfrsE3zwT9j+brXva7VT1P6QBv/8R//sTnvec/bnhVAfi93ucu1e6GdoWMOm2tjOuOjH/1o+ztziE6j95zN8NSnPnXS2aUjVZGRdzJJD5773Odurn3ta7d8fG6O4XWWs5ylrTrTrhvc4AatzJqL3TlPn2/a9zEb89WvfnVQP9QcoMdU4LFB5v2b3/zm4yUg5/TstswOwkzTjaXTnZ10/vOfv9UtDtSmCyXBh3QUFg7XJAs/+tGPmnvc4x7t/JA4d16H+9he+J73vKd5/OMf3+pdtmTM1roXu0jPscPdpPtS/TkUeH76059u20OOJOnMZedxTR0Uzg8hq2ROP+lUOu+yl71s6zdUO/G6/OUv39oPY2we67c5uMacnWLJNmNEr7PLxkz76PW5uTSlc8gcXTCmT251q1u1fbvABS7Q2rC+zzHnb/3Zn/3ZoB27+93v3tr5MRkwjmP6tXTLO97xjuaqV71q60PSX+7Hr+jqyym/Yq66Z4pr+Xdvf/vbWxtCZk55ylM2+sW/GbqmWNRvyL45Stb4T0N9WuKjjumSqd+yec985jNbv1z/zCGHCT/pSU9qfVPJcvOBzPGNzC0HvPMVtZUfzMdzn77/taTva4y5Oa8P7Amm3fOA5mzSGLMxGXrWs57V6ho6zLPYDIzEAXzmu93tbsfzB5aMGwbaT67JJ1+UzeR3jPVrSudtK/97tb9TtmxOX079tnTZX/3VX7X+gUQx3cQXYn/ucIc7zCbhDsLO7sozkvzYlZFomlZpSl5IFlAejPpb3/rWNnBg7AS/lOiNbnSjVnEI+AXnJj8HXKAq8cFJE3Q4MMuBdJQQ4ecguB/HhNMtCBXAmDQ+57RwyLrOuwBD5tr9BUKe6W+cjDr4R+DzmMc8pjVMlL9kCAXlsiLjcM3Tn/70xzlxlLD7vPvd724TKYKPqcvJ9Zx/DsZY5Yf2azdmxQhDhrK4CsrKkWTEOC+SSozWVCbcQV2ufuVHbVVg6DBx0BxniIPLYZYg4kwzlBJTxsKbESj+WrFmgBzO5t7Gwt8lT9yT48VpsDfToa7Vd21/2MMe1io4RmCo+mWKWX+VTD+wk7jp9lHSgKxw1o1f/U4bHZYq+aEcmmxwBJYcnsqB4UwKovzeZbwoZrKvj0vGq/rcP2yRbJF/MilZw9gKOvDCWjDJ0JJXThkneU6uzYspuRfwzo3j3MFiuyrjDCcZloAUoNfBYhw5CRIXJwQjCUkJKXqodITPnfcjQWisyP/UNabfzFVOo4CCrEpUaJv/NufOetaztrctuZjSB8afsyTp4KwgVWA15+hCTpqVOnNhTGdc4QpXaOfxgx/84FYXuuhb/SZbYyt9ki1YcAbpRckv2wnIqOBE2yRkBT6e4aJXBA4CGbbA/Bua80v6vsTGDK2ia5u+4VPz1pu26DYBAB0wN2+3ZXaQJrp0ukBakCB55qIL/+AP/qD9Gx0lyUPPSHqXvTV29CKHW/LqLW8g5l1VAAAgAElEQVR5S/OlL32pHV9X2curXe1qrX2esrW+P7TSvUR/+m0/+WFlmZ3pypXxlLAh++zM1OW5dNTQAap+L4kiYWgu+K4+S34ItteYswLEMZbGY0hmBRJL5tKYzmGTPJPfNaRP9I8ekQCuuYdv6cU5f6urr8YODe7LgDFYol/9jt0mY/RGyTX9zR8kf3N+xZg8LOW6aeXHmE2vdsz1SfJpzpaz1WPX3G8l/V71qle1Nof/QjcIhI1JLbTRAb5DT5SupA8sQNL7bNiQrE71fa0xr4XA/rjM2SSxwtAlGTonQ3QDP5Uclu033/iLDr8Xy7jm2EvK848rtmATzU8VEsaC/tpE55m35GnKr57Sh9va36l7SlYs0Zdz/hObzBc3NhZLsOKviY3YpbkqpIO0t4f5rCQ/DpN+79mlJDnPtSJv0suUCtBVKgwZWbfhPFvF5nCV01yHgKkCEcCrMpCNF8wIZitw5YR7ngBG8uLJT35yu+JE2TN0tWrO+TOZKqj0XMrf/Sggyt4Kmf8+zWlOc1zvNilXHBqOJYHhve51r+NOse4bkjo1nWKpk67LGaDAJSvGthZxcseSH+WgUuacXisRdRk3/aawrYjV86zCdBMMFLYV4wouy3EVUHD4BOuUmCBJAM/Z9t+MhYQQRbbX5Ef9nmHm6NVV8mH1wtiX0bbSri2CsPobB7Sc/Dknun/4LfkS3NUbgbBTxTE1XoJSbR1yGsm536pkOd/5znfc3CCfqhEkogS9Na5Tcm1cGYwxuZe8M0Zz41gB8hibXZVxq/scBHLMoFbyQ8ISF/OGk82xoZ8wNY7dtyyU7BtXFQeM8Ng1pt/cg0MpQSfhwJEz7xj6Cki7wcSUPhia033+czpDAIKHoIjscr44YhICEq61XbDfT4EHmTK3yQRnWRJY4pg8CyDp4XLo6vecSE61hKiVtCnna6rvS2xM3zmvMTfGkoCVuO1/b7+YHbSJHrJXVm/ZSclm+lvFHV3CNndf81uBNP1NHnzXP69cpUPYRxVFxXTI1lrMKNvS15VDbevrTzahGwic4hSnaIMGiUn6qir0tJU9lARRnTint8eSH57lQPDShXWfNees+TLGkv7ty2IluDeZS93ERfWh5tnQnJJMEtC6hgLaOX+rq6+WJD98f6l+JSeS0t3x7iaw6M85v2JIHjbhuh/Jj6k+WaSbsuV9+ez2T2XRkt9Wgtdc4vfyfy2gVWKhFgCvfOUrH6crJf8kjy20mGebJD/KVi2xqXNjXtU8/XGZskmSE2NvGarkx5RvOiQDFeRLyLJz9NUUe4kTi7/0VcUWxsHih4sepls30Xl8FosmU22f0ofb2t+pey7Vl5u2y/fpIgkn8d9+vRXzoO30Xp+X5MdeCa74e5OXgA5VOPSNcf/tJrKrHGSKmHPloiDci8KV+XNRpsqibGvgNHEqyvAyABIBkhsuk8TKiZWMv/u7v2uztAIcW2nq4sRxqAUDMrlWYPsVEgeR/Og6D/3khz5qe/9tKCpfGAQO/djr8JYkP8beZGNLh7Yw2FgrjzQ2/eRHJToqQCYH3b9x4Kwyc5x9x6qx0uraLrTX5AfFKLnWl7sy0jWm+iBJ1k10rJH8KEdfqS4HRX/nxktQPpb86FajqBgQUArMrPAL2Mk+w6syx1aKKbm+053u1M6PMbk373zWHzN9GvrbmLpYkvw4DBnvrxgaG1sdzHlJB4FVJZJUO0mUSJz2E2F0gBLYCvrHOMyd4WMVwzyyIiuJJRnQPQtoaAWt/7dagafTqvLDHFDeL8GgbH5OZ9B15FXC0P0lmG94wxu2q1G2PAxdpUs8d2gFvR9gd1do+rZhyvmakpMlNqbvnJdscha75+v0v7cfzFY0r4tvNWSvBH0SCIIdOorjzSnvy3ONi4Qx3SEJa4semZAUs73P4gRdOmZraxvmWOXHkL3x3dKflYytt72c4AQnaN/IoyqOjJ7oRCdqWZg/SvNVbew1+TH1Zpk15qwAcoxlNwlfbx7a61zq+1tTc8p3x84cmfK3/G5JtUONt+3PS/XrUKVO/29zfsXQhNmE634kP/oJuG6fyPOULS9bPdSvOT+g+1vPkfQi1+a2Bam6xnRl95mbJD9q8WGJTV0y5uWX1HxVGSuhNmaT5pTmnAyNyQC7bT7zJSwabhtbdNvXfdYSnSfxMeVXT/V9W/s7x9Pnc/py03b5vu3pdD/9aDFW4qou9kbCnX98LF1JfuzQaC9xTMeCA8qZIzYVXAjClaZbtbdvnhLvv6qQk6c6wXkib3jDG9pMq4DRqh8FJUgeWuHvB8pdx33t5IeJW4fGLQl2yimfSiqNiUE/+aFs0vPrUMOxvikllHCyQl4lkUPfXRo0y5Zb9ZawsVKnHfWe9iXJjy6zsaDlsJMfVlGtkNiOQNaWJAHLKcXHpRKhG9xKbL3tbW9r99hb6VL9IftN/iWSyukZk+u5z0tulo7jmJz1kx+7JOOqysiyPgqWlFELmAR4EmNWu2zHmGK11+QHvWQeW6WSPFRxUSXp3UTwEn1gDFS0SYzRh7bzCGwl0+p8pKU6g37wTJVYtYKujUOrZXPJD/qYc2LrYj+BfCQlP+b07CbMDsM8TyU/VFbSUarKhuxtN/nBTkqA2+dv1VJirRIUEiFjtra2D26a/Cj9qUx9KBAYkqulfLuBlUSOMawDt8cCnLXn7BTLvk3b61xaI/mxxN/q66uuHdOGrgxIgoz5YH39ujQQnvIrhmRjE657TX4MsViS/Biz5VOyvtTOu4dFRT4xPa9yq7Yi+myt5Ef1nW1de8y747LX5Ic+T8nQVPJDtYfthKrEt40t5pIfczpvU/nv64VtfI8xOVyqL/eS/OCzqfqXxKxLLIG/7XvH0pXkxw6NtqDPAT61h7qaxtGwmu3QwbHkx9C2F7+v31rtUeLaLcfrbntxb1lmir1W90xGyosz62wRgWa//N8zKGhKlMGtLQWVRawVMw7gNm9L6RqUcqqtINtvK3hdEuwMlWOXEbN9wsr9WJl6P/mhlNmqX5W7DjmoFCrHt1um1932Yo+4RIYgci5oVuJuC4FVxNpKhKUSbKvOqjCWJD+6zMbK1SXFhra9cNQlESTF9qPyo8q2yR6HwipEf9tLf7w4K93KD46mMaySPvNBEOE+Vk0Ey5jZp8tpV8ZM6Y+Vu5Zc+44VijG5t92BrM+N46bbXnZJxqtEX6JDMs9qSZ2ZYe54645qiWJJFwxte/nUpz71C1vi+up3TL8NbdfobnshQw73YtT7FUFDOkLiUJvpEUGVNncTtnM6w2qVSjvJk/qdaiIVWdiMjTcdOFQxIFnq4kzZUjG07UWpbiW3t115WmJj+vqBjuTgG+fSe9pqNd5KtCQSvbBfzA7aRA/p9NpCSsfQUVY89X1o24utWHSp1Uf6u3QS/abag0103hA9N2Rry04uTX709afE25IScFzJnT51t6kO8e4G0+Td/FE5199i0z0oc805K3E0xpKtHTrHSkJz27m01+TH0PaHvr+FFd0zZce6MuC7AsYl+nUu+VH3mPIrhuSgFhaWcN1r8qNv0+f6NLbtpWx52eqhfs35AfVbc1fy0+UcL/q+GwBXpYbFle4WQXO/fE2HIvcXHfs2qvrugOW1xnxs28uUTZrSDXzjOd90SAbKF1bJTI/YBju07aXGjT5zFEBtk+nqKvOs64NVRcvYVr/Seao+LIRtKv/7mfxYqi+nkhRj/pOKRYmP17/+9W0FYq6mSfJjh6SgDlFT9lQHnmoewfWZ7SdVvlRvbanm1ytZa9JX6Wz9ljPOyHb3rqoisNIp2eLi4NnL2H02JeyQVIanDjO0b/+CF7xg+5tqq+02DmpV1mtPu2DTVYF6NwMrOSCZQvk5UFOZ7tRVWXnVLZI3lDUWVriWJD+GDvnzPMETJ9bWnqlXZnouxcvIWX2RrRYAjiV2KmFCydf5KHXgqW0vFK5DP5UbzgXNHD5j5jyXOkSWsyuBIphnHIcU3hSzvqNYfOrA01q11k9OPAPljQBDW1y22fZi2xUZKSVeB546+0SF0ZLx4kBYJZcsFJApyScPtf/eFgyfu1dVyNTBfGQOz7qs2tu2NSbX2jf1eR22Nbd96UiUcW2ufd5Wu8p41tkGEkvmRx0kVweX2aNbh0WaMwJkyag64GyMxZh+qxU1968zjSQhGXRJUbqstuMtSX6QBUkd+/ZLV0pi1dk/czJon7HfCrxKF0oGmJeCrrG3Gqg4IZdYmL/1li0JE/ekO9xXZY0AuXSsyhuJGrqAQ7pt8mOJjRk7EJm+7h6O6VDQeuNB98DT7oHdXT27LbODNtFsXV9H6SudzwbQUWVvBUCVHK0DT1WW4UR/YkEeSsboIjbTNin6ZszWksOx5Mec/sSrH3SwX90DA32HjJfc1YHBY6wl3ehN97WQUok/Aac+2QrU38q15px17zGW3fOoJKTqXK865HVuLo3pHCyW+Be+158zQ2eF9P2tSiZP2bG+DCzVr3OJAsmPOb9iTBaWcjVmAszuuSNTc7mqSsZs+lyfBPdztnzqYN8lv/UdZzTxi1yCf36x+WBFvQ6PpwP6h7qXr1mLSLVFy32m+r7WmI8lP+Zs0phuYEvmZKj8W8nL8gfIj777bVXNzLE39yXfJZ7LD+7GHmMHno7pPL4C33zKr56S1W3t79Q9l+rLqYW0apdFGTaZf8FWiTXobT7c2BkuB21nD/t5SX4c9gj0ni8BYXXI/lyOpdUh2U0BOgfMirC99hSB15r6jrcTuChVZXj1Ki6vnXNRNC4BCWVkAviOTCMFIhC354uzzRlzkKbfUMiexbkQ/NbrqOrNJAJ5Dp421OcMgTZw1ilbK2MUl79zTLRbYCArznDMlUiXk+aZJrZkjddy4eGkeskd+y5lM+1p8yYCQVH3bwIk/eW82c4j8BCoUPrdw6rGRMFzMaBIvXrYqwgp23L6/I5jTylX8M3QWRXwLMGarRcOmuNsYi1Ak6DQB1UK7u0eAkWHn9bfKGdjTi4YCr+1Hcnl3l41bCVCf5V7Ci6dCcKxHWJm9cGYckgcBmrsunysTuEouGWQnG1gW4D+OBfB76yYW910gJfy7+7frAaWPA7xFChzEmrV08qjIED/u69CZVinxqtKBPVdMoksk7lS7D7Xf4miWoGxMs0o9BNuS+TaHBmSe8GPxMvcOBqX7sGIfTZj43WYMl7OirZy3J2JIWll5aVWyshnvd3A94oleSQLLpUOZNvctRo+dkmyjum3Oo/IOJMhK2zmornpn1cek2cyu0Qf0CGCJIkEq9fuR/aNk1Umc3VKBm1Lkui1BUBix75v/VQZU1tnxvop2JI0oS/MITpM2yV2OSv6SDdia664r2DZHJFkMhf7c96zlupCtmXMxmA6pB8qsDeHHPBKdznclZ7Cjz4w3niOzdu9MDtIMy3IMt8l8OlYOpOjrPKxq6PK3kqaWellC31XYCSxy9aSZ3ZVBRp27IBEqi1bnjNka+kUY+6NX/QjOSVj7jmnP61oembXhpTuIVcSzORMwo5uIYP8iLlLO4y7KhYJDw6415VXO/W73pzA/rjWnLMWTPgSQywlwktm2SYVlXjzSebm0pTO8dmSOdX1OZydYi4IPAR8U/6WpBldKrHUt2Pm25AM0Adkc0y/OheEPXaWQo0JFuYqeaq/1RsEx/yKStaNycUUVzqsL4O2nfIzxg6WL9sxxEIbl/SJb2kBZMxWT73SuWu7huy85JZEDn+HzpbsULHg0FO62hucJG3oQEEmOylJyb/kg7CfzoNynyH96jdDfefPzNnUpWPO13PeGd2gbXx8CXhc5mzSkBywj3TZlAxV8oPeJHMuOsgcIZclZ0t8MDEEncn3V3FKf5nrFgVK3vr9GtN5qkTn2j4m+3u1v2NzYIm+tHV76m0tlfww3yTp+Zxk1Zy0MDN2Htmc/j8aP0/yY0dHlWKhNPvl2EuaO/VbTgRlxYmuINVzODQCMJcAxXf8LwXfr4pQfll7xpR/9wOa+rx+b1Jzyvrf5Vjo39LTh205GbrPEib1naH+L/k9NpjgtPRVUUOc+vtY557NKNT+ahwFLt0V6rnfb8psWz5z7eh/PidDS8cLG0EVJn2HTV8kvWq8PBNDcj9U6TPXprnPN2Uw9P1Nx2voHtuO4ZSMD7HDkh4ZcpT3i1Vft3Xnx1T1VpeTpKdAVvUZx6kuyV6JMgGJALa2wg3x1D9yR7YkkP3/IRkckwntnvrd3OdryNo2NqZY0NvGnh3guPcTnvvBbI0+L7lHrbYLakpfD9m5utcYxzq3h2z0bW7dd87WjrV32/m1F7mqZw6N9xTXNebsFMu5Md1Ln+fuPff5lL/V9Zum7NjQM7Yd/7rXXv0K99kvrpuyWJvPXtku9V2G2j3V97Xata1N6v9uiQxVBZoFInpjzk7O9XHu86G+DcnpkrbPze39+nwv+rJbkSI5vW0MuV9926X7JvmxS6NxDLWF8rF6YRVqbtvLMYQlXQ2BENhnAlbYanWwn8j093qt5tIk5z43N7c/YAJ7PaD7gJubx4VACITAThLY9NyXnezEEdSosTM/jqAuHFhTk/w4MNR5UJeAbQ+2b9iqMHbYaIiFQAiEwNoElPCr/LD1zHaFWoG1Fa7OB1CSm+vYI1BnotTB3So+coVACIRACGxGQJWGLfDekGXbknP/cu0vAdvbbCny5jm+Ta5xAkl+RDoOhYC9efbt2VufKwRCIAQOkoAg90Mf+lC799keXP9fBZozEOzhz3XsEXA4t7MXbC2sy1k1c2cFHHuk0uMQCIEQGCdg+66tLt1XqtYZFOG2PwScUVTnPHqCsxXnztnZn5YcGXdN8uPIGKe0MgRCIARCIARCIARCIARCIARCIARCYEsCSX5sCS4/C4EQCIEQCIEQCIEQCIEQCIEQCIEQODIIJPlxZIxTWhkCIRACIRACIRACIRACIRACIRACIbAlgSQ/tgSXn4VACIRACIRACIRACIRACIRACIRACBwZBJL8ODLGabKV//f//t/2wL7/+B//Y/Pv/t2/m/zu3//93zd/+Zd/2XzjG99o1jqAyAFxH/vYx5pPfOITjddD3uxmN2vbkms5ASdj/6//9b+ak570pMe9fWL5r/f3m2TrZS97WeNAwJ/97GfNbW5zm/aw2iXXfsjbkueu/R0MXMfC60/X7OsmummtMVuz/Wu1ael9DoNXtY0e/9SnPtX89Kc/XdTcs53tbM2pTnWq1p44aM1BsUfbAWt08i72bxO9qg+f+cxnGrJV16/8yq80F7nIRVqd/rWvfe14433605++Oc95ztMe/NqVhxOe8ITNhS50odZG/fjHP25fCf3Zz362OdGJTtSc4QxnaG5+85s3b3rTm5pLXvKSzQUveMFFMrTNl/S922Zt1eah69/+7d+az3/+8833vve99mN9OP/5z99429yPfvSjX/iJz05zmtNs06zj/WaX5Ma4G5ePf/zj7eHO17rWtZpLXOISo338+c9/3vz3//7fW7kvf87/9v+2az7e3/zN3zTedmGsd+2g4iGmu8aPQOya7cTtc5/73HFz9Zd/+ZebC1/4wsfzw4y7N7jVdYpTnKK5wAUucES8RZIue/e7372TMrtnJbjjN0jyY8cHaK55lMMjHvGI5ulPf3rz+te/vvmd3/md435CkXmNLINXl799+ctfbu5whzu0r5m96U1vOveI433OmXCS80lOcpLjgnSBu1Odn//85zfvf//7G+/2PvWpT73Rfff7y0Pt3u9nDt3/X//1Xxtj1g+ivZrqdre7XfOiF72oue1tb3sYTRt8prY+9alPbY2P13/e5CY3aZ3cBzzgAb/w/f2Qt10A8Z3vfKe5xS1u0TZFEuiMZzxj+9+7IlNrMhrr6zbPmNJN29xvyW/22n66TGC3JJG8pD2bfGdTXb7JvZd899vf/nabuL7c5S7XXPe6123OetaztgGQv3ktMDuDz0c/+tHmiU98YnP3u9+9/fv3v//95lGPelQbXD/taU87qhKE+lSvQGZLd6V/dO1f//Vft7bCa5un7Lg+0N9PecpTmsc//vHNk570pObWt751c8pTnrJNcHzzm99s7nnPezZf+tKXmuc+97nNpS51qVb+jbWx5Vv47DGPeUyb9Pab+93vfs1lL3vZ5sY3vnG74PKDH/ygedCDHtTa/re//e3Nb/7mby4Rua2+o+98kCc84Qltn7Rdv7p+Tt249IEAg39kwUfffvKTnzQCD36Q3/FdTne607WJnaH7TDV0SGdgvva82NbeeIPRX/zFXzT3v//9mzvf+c5tYgs3CbChy3P++Z//uXnpS1/avO1tb2vHVJKz/7fD9PGGfA0yYQGOj/Lnf/7n+yqDmwruENPD4jcmR3u1nZsyWfL94kYH3+lOd2re8573NC9/+ctbfVcLvcbdW9se9rCHNfe9733bOX6yk51sdiF4yfPrO9vOvblnkONPfvKTrT5+yUteslMyO9f2I/3zJD+O9BFsmjarz7A/5CEPOd6KvEDt7Gc/+y9MKEaZ8hDEbpr84DRwfCVO+sqbkaSYdjH5MdXugxSBD37wg23VTZ87o80hufe9791c/OIXP8gmTT5LQKStD3zgA5srX/nKrQMkcTPkIO6HvO0CCAbK2LiMTyWudkWm1mQ01tdtnzGmm7a939zv9tp+TtYf//Eft07UYVT5bKrL53hs8vkXv/jFRhJWkqP67m8SHCo62Je6OKF0liDYJfnxrW99a2eSA5v0e8l3d7F/m9pxiaxrXOMarWxLVHSrRAX/got3vvOdzVWucpXjIXnVq17VvjaxEhpklJ2XqD/5yU9+3HdVU0iUSUrsZ/KjHigpL+iRxNBGlUj9S1tf+9rXtknrD3/4w8drV/Hzm734LFM6Y0252cbeqEC5613v2vb7jne8Y5s0ksRbotuG/Lld8fHGfI3SV895znMORAaX6I7ud3aB35gc7dV2bspik++bq4997GPbRK0xNt8l8erS9ic/+cnNXe5yl31ZeN1m7i3t367L7NJ+HGnfS/LjSBuxhe21ishZveY1r7lq8kMw7L4SIEdS8mOq3QuRrvI1TqaVp02TTqs8fIubLFXM+yVvWzT5wH6yKzJ1YB0+Bh6kjN8KDEdrSYBwEEim5taaz9d3AbLV4brGkh9/+7d/27zlLW9p7nGPe7RfXTPIW7NPa91rF/u3afLDdgALHi7Ji+72jqo8VNGnrwJklyqPZzzjGe1Wx/q+z1WPCjBVStR1UHJaz1OFc6Yznald8ZWU7ldMquB6wQte0M5jMr1fyY8pnbGm3GxjbzaVke582dXkx5ScLfVX1tILm95nF5If28jRpv1c+/vk2KLE7/7u77bz3Pa7Zz3rWW2Fh2u/kx/7yWzXZXbtsdyV+yX5sSsjsXI7PvCBDzS3vOUt2xWN/irMtgZRKacV8Pe9732DKyWbKnZbQDgoVo9OcIITTBKo8jdfkjzglJ34xCc+7je19UYpZz9omWv3muitrDDOQ2V39iYqb9t0u1H1zVajTUtyl/QNnzpvxJ7o7rVUMa8pb1PtGesP7iUbS/o8dZ+x8ev+ZqlMMcrkfO0yTG2pOUEmDiJQx9iZL/pi/nlmrR7rY8kQeSVHfVnqM99vud5UDugiq+LGf2x7w1rMp1j22z01tzbt49T37em3smbLS11jyY8f/vCHzStf+cp2q5592JsEeWsxXLPvc/ea6t9aukcbNtF9m9px3G1dsXDR3ZpC7lWCSA5IZrDjv/qrv9oicbbGW9/61rZ6oOa6BL7qoFe84hXNla50peOhkzyzfeSc5zzncX/fr/E2R69whSs0z372s9uKhn4lirM+VIWQVRUp+5H8mNMZm8yL/fBh5mRkyj5tmvzYRHbn5tvU51P6cKm/UvffrzaP6YQxH3lq7DdlVX0a8heX+i1Dz9xPX2auj5X8uNe97tVWuUviSmyyP/TSVPJjr/pnL8yqX1NxwaYyexi+39z4HImfJ/mxI6MmmJDZpNhNZNtVlKi+5jWvaQ8ls+fS6ouDxR7+8Ie3e1ZlPy996Us3z3zmM9uEBOPusDHOyatf/ermQx/6UHvw02lPe9r2333uc5820VAG8drXvna7r9fqyRe+8IXWUWCsfbd/2Q9oNfRd73pXeyAep0fQZd9vnYdAsf/Jn/xJG9xzmpTK2m9qXzCHupwn+4MlUTzXoWtWnWR0r3e96w3u07PH3J5V1RICE2W1HG5lr5Idb37zm5uvfvWrbbkuR81/Vz+m2q1Nj3vc49ptQ/riADf73PG0+lt/O9e5ztX263nPe17bd3tnHcL0kY98pO27JJOVUM6gMVMGq0++Z3xc7v3iF7+4/c1lLnOZtkSXcbJv3nkpVtxsibHnuqpCKF17Vx0m6LwNh9Y5tEyp+ZnPfObm61//ejsm73jHO5qrXvWqbf+xNca4d58/ZswYEH1yCBrG9oZbzSVvxhoHf//t3/7tVi6Uv3fLogXDa8kbudcefbjOda7T9sEe89vf/vajgfSnP/3p1vm9wQ1u0Abk5stDH/rQVvawVBbtfs7peOQjH9k6whx9cnSOc5yj3S/vu+5j3HFU0WQszA9zrOTB98i4QH9uLtjaJMi44hWv2JzlLGdpOTpLQTs5zCV37mm+kJ+x+dIfO8bcfBd8kj2rsLYgCEgwnJIJskM+yY6V3K6c4NfvKxbuT/5tfyBbxogs2hNu/uHvoEDbtWyHsP8eezpKP0s3VRJ2Tq7JndVmY4Ch7ztMc05HjbVfO/3Tjte97nVtf5TMur85SAaM16Mf/ehWh0ruOPfA6nfJ+xRzemLpeE6xtPe3y2tKl9OXL3zhCxv6jS60z1nJL0eK/GNBR9/tbndrP9/2Gkt+9O9H35IpZ07RZ0M6aIrhkM3Zts17/R1ZYGME8P5Z2Xe+hmR7NylGZxgDNpas0A1snTnvHuz0G9/4xpaJ+UHnq76gwyXZHFpwPXMAACAASURBVNxX15zuK3YqNlRz0tnsNdu3STK9tr5om7My2GRJAnJvvgouultf3F+/u2eJkWHBh//VX7r6Yhe7WGszultp9nu8jYV5oP1/8Ad/0LzhDW9o/Z8KDthg7XYI5n4kP+ijKZ2hHUvnxbY+TPleQzLPR8Hove99b8OHIX/lr03Zp0paL01+lOwO+RG2wtmOwIeVLOcfkTN+Lr3OvvKB6GftJGu2X/W3XunfEl+j9BUbzwft63n63jU334Z40m81p20hkiBkt7/yla+0PpD/P+aPVDKwz9QcmRp7enypH+P59IPLfPTfZd/875QvzLYP2X732k9fZqmuruSHGEbMQn/y9fl7/I6h5MdSP+nc5z53q7vJPR/RNrn625SvJ36o79Mzl7/85VtfXbwiVqDz6cipuED/N0l+TPXJHDOGxpl/y9ek95zxJBa0aKzNUzpj6XgcDd9L8mPHRpFzTsFKXpiAdQgRB4eT4eK0m2AUgYqJocnDyRFs9Vc7/L6SHxwVqyUCizrbwWSZOnCTMXfvoT2y/qa8lMGVqHF/RoGCqoMia6VE4oMC4zRyXjxTENU/70KwyoF/8IMf3Bpwl+9zbKxiffe7320DwOtf//qtA8Sguq8T6H1ejv9Uu7VNIkWCop6hL5RG92+c4Bvd6Eatc8u4cnwY71vd6lZt8kJQ6T4ceePovyk+CZWukhs6oK6/QlMHjTKsXYebY0qxMoh1wr2++f8cCE5DlYWSHUzL4HdFnbHAicGscaBYyQMDLuj0u6WKea/yVtl1Dkv1V/uxFdR1V6OrHyppyBsDZAXQRS4ka8idA/2cAs5RIVeSQfpNlsi5v5FR9yGvkgeSH841cRCebD0Hwn2GHMExmWLwJGy67XJPTp7xqUMCl8yXIfXEcSR/+kpe66BMTmXJ/JhMkEfJCW1w+b5ERnfVtNtXMqCk3CFylbwwLkrNBeoOEnQYYp0HUW252tWu1n6/Lz9L5XovOmporKodxty8lOCo+ax8lvNCNgSErn7lxxLmc+NJjqZYSjRtoss5xuYuHdndgiBRpX904tzbv+bM3ybJjzkdtIThXHv2+3Nzl3NYuqDspRVG+rbkgr6TSKw56HsCPbqGfpeMKj0sqJP8rD3qdDhbVQfcLdF9kpSeZWzZa5egnoPLTi3dRllbXwSi7kcm+RpsFFss4auv5rf2O+xUoqMOeS7+/A+yx6muSwKd3qmkzn6PdyU/yLoxs6ig3fpBRwli2Afs9iP5od9TOsPnS2yzJNZefZixeTFU+bGJfeqf4dbXrUv8CAEk/84bgIwPnUT2LNqU3WG7zDmy160aGurXlK+xRM8vmW9jPGtO82n1gV0vm6oPc/5In9/SsV/ix6jcI0fiB3qBXcCdLuJDly2Y8+G7Y76JrMz5/nvR3d3kB91VVdQWjPh6FmH6Z37M6R+LFmSOLuvGM0N8pph5vgUHupI/5rv8IckPPufSuGDJOTVL+uQ8FD6OcWRzLCaZM+zSUCywl3E5kn+b5MeOjR5lKNAQjFFclfw473nP2wakJiwnk0I73/nOd7ygujt5lgSjqhLKGJWRFLB0D7br45lTnFbMKnHjt/0kgpVhTrn94hWw1qFcqkAq+KjnUuCcL0GL4JGzJijl+AlYVCpQYLKuFH4lXJTGzSm0esZQomPob2VYBbWViHIPBpEjK1EhsKZgBFba0z3BuX6/JPlR35VUkZWvq5JUVqQ50OVgSYipBKgV1Klx8hvyYcXSymRVp/h7BYQcaiuMayY/puRNQkt1C2NRmelyNKwo9U/zryBbJU2339rv9xwTqx+uSm4o3TZ/VE+V7HHMyLvf1T54zpHklQsjKwJLkx9VWs6gVuKkxo6RZJgk26qKZG6+9Oef5KFx1ybVEbX1i4Hj9GCh0sT4D8mEQKxb1j63ulfJD6tudIVkmf9mhCVXVU0JQvzz+kTtsrKt9F07+vKzVK5LH22jo6aSH1a2S77683EskFnK3HOnxhMPyY8xlpy6TZIfZIM+ZSfoXKve2mosyDpduddrk+THlA7inC6R2722dy+/L51CfvtnYnS3L3gGOyXI7r41o/SVykPVUYLyoW0PKmMEeZJdxsr3p3SfSrwKYroHlc5taRhiUX0UdKqU8EpIyT/JWgsp2sWm0lF0Iz0ocKozQLr3tAJrtVHVmWDQSqzAFTt6Ysl4Cx5VKJgTql0tiixN2FXyQwUfH8BcKP3nrXN0F51kXh5m8mPONhvHvfowY3Lfl5FN7dNc8mOpH2GsvDmmFsHYZ3a3qnUsepA1sj4ka93+LUl+TOn5TX2NIR+Yv9BdMFjqj/Rt09Kxn/NjfF4Vz2IH/nDpI5Wv3WT+nA9fY66Sy+LIfvkym+jqfvKDHPOlVAnpD70l4K8DT5fa7KWJjjlmqvZL91S/No0L5pIfS/tUyT2+MZ+Qb4hLEh/Hl7gkPzaZgQfw3f6qPcWjLM5qvEDaO6xNEs5XCfOmDvNQomOt5Ee/WqKfRLBaLAg0GQVILpNVhYpgVYVL96LkGEhJAP2UILnhDW/YrsxTzi7fsVfdJOdYMm7+/34lP8aUFEfOSpiVcEkbhl4basV8k+SHoFK1w9g+ZSt1ZdCWKvAuV79VKdKtbPF5P9hZM/nRTaz15U07VNX031j0sY99rA0SOP3dV/NVUszqN3lQ6ePyd46vTHwlP/xdkkcSTVmg1ZFysKsdXZ5D03xp8qMf2HTP4ug74UuTbt32KLPFyXYgJd91SZLSEeaXz5bKxFzyA3s6SAAkKLSyISnGSbX1yqqGhJUtXeajhKTAW3IJ4778LJVrq2hWs6dkZkwdTyU/uonHpcmPpcyXjOcUy+78W5rIrtU9q0ySU1b/JPvI+BrXJsmPfkVgVwa1c4ncrtHmbe8xpQu6SQzVhhYorn71q//CQoHvqTgovTqU/GCvBLvsFYeZTEzpPtuX/LPC3K3w2Cb5gU0tQHCMzWX6kj11sQv+bvHAHOxvefEdOpe+7Z7TpU/uK7FIDumBufF2H6zoi6oIrQWQufOCqq10IJ3ETtg2q9JRnywQmQNVtbdN8kNSRkK0ttIMydWSyo+peVGHxu/VhxmT+b6MbGqf5pIfS/2IbpWdhDY7parA9kK+LB9PsrC7vWqsT0uSH1N6flNfo9+OoTm91B8Zsk1Lxr7aMObH1OcSknS2hJv5yx/lZ2+T/DAHu0natX2ZTfR0P/nht1V1JD6SbLbFuZIfS232Uj9pLvkx9ZbLpXHBXPJjaZ/KD1aF6Nl8szrDic791Kc+1W6brMs4q2DvHl69ydgcqd9N8mMHR44TIQlAUXJMlMoL5qz2C9LsPayy9aUOM2GvQwjXSn4IdiigOvhwifPP6DE+/aB7bhg8h1K34lyr+hwdl8C4Sv5VPswFqtu0e4yzvzNe+qM9jIwqFQkQFRtdhdYPtqysuVQj9J2UMtD7lfwYG4e1kh+byttYf8fkopwNK4Vjh1N2f1vVH0rXJd9qy9BayY+SKf0WAAy1a83kh8TYphVaQwZ8SfIDR7KqskmQYf7ZTlareLUCzMG1GqOcWVDHke0nP5bK9S4kP/TReKq2EsjNMV+i/+ZYLklkd+eW+xkPgbHxUAGiWmnotZ9zOnbo87WTH3MMt2njWr9ZmvywvWVMHjZJfqh+tCVDwsr9hrao6lsFe2slP6qalLPrLCdJ4krQVxLBdkMLLZIG5TgX56q4qC2i9XdzVnUm3UoHShBNjTcbJJFUb1aSDLLIgYlqjrmr245aFfUbTr9VcM93bVv5MfY61W67+smP0hlVkbckuKoDZ/fiw4yx6vsVU3ZzyD7NJT+W+hE1PrZPqXJiK8ifM3PYY6yt4nffQDTWp37yo6sPhxaY+n/b1Nfot2Mq+THnj/Tt7dKxrzaM+TE+tzVG3KBKvLY4DLW1K5NDvnCNueSmBaP98mXm5nf386Hkh8/r/CELY3SGyksJxUoUzNmbJfPTc5Yy674Bc9O4YGnyY65P2mtB2U4BMYntQLXVWtU8OyIJWhedxf6oiD6WriQ/dnC0yzmR6KDIrLpaseYkWdX1xpCuc7vEYbbCYnWQw7JW8kPSg9GywuK/lzj/Q9teDAEnQpCh9HVO6TEAVp4x4TApP+wmUxhTK1f+1wFEkkeUYq3AbNNubRqrgrDibtVJiWCtzHW3vXBqlBdTOBIitSohO6/Ek+PZd1KqNNMq2tC2F4FllUAvVeBdrsaBczi07cV2Hc/Vl20rPzaVt6FS1FLiSmLJfbccdqzMtJwA3y1HilPAAHCulEYy6gwDORDUq1wgU/1Sd0lGK4f1BoS+I9jlXjIlWHBvh1cObXuxIlmyumS+9NXTWOmj73Xbu1Qm5pIfnHil/V3HVKm7FSGBimfawtM9zNQWJYZfcqYvP0vlWqnuYVd+cBSUYhvToRL+PvO58cRpiuXQGSme0Xf2u3PL5+YH58Z2QonUsW0K25i6tZIfY9te+gy3aeNavxk7Q6UqNci9gFuyjzzU3KiKtKratLJWumQo+KhtnnQU5/Tv/u7vfmHbS1f3qaAig+y+wL4uVVd0uETF0jM//La79cXWNSXbpSurkojMmeO2ePa3IeiT1fv+oZSVCLC9iwzOzRn9dpiic5YszLCHftPdNjs1tv0kjCQgO+/cEvcpH2mb5AdZ0E/BXz/J021TP/lROqPGaYkeJgN79WHGOA2dJabqaKl9mkt+LPUjtM/4WIW2Fck2KwcwkltbiP23MyOWbHma0odLkh+b+hp9tkNzeqk/0re3S8eeXp/zY/rbd7vbXpzPY/HCnB3yW7o+fI255OcmsjJX9b0XPT2W/HDPqoZxmG9Ve6/tJy1l1k1+bBoXzCU/lvaJvZJAdkk2ipXm7r2XsTlSf5vkxw6OXPeVdIJ4gW6VDSq1lW3vnuA/FKBW5tN3r3zlK7dOGyMjO7qX5IfAzYGblIzSVwkGB69yAOecf05ElbeWYq3yVkkMjkT3LA1Do60CL4rdgVkuTh9lTjHbutHdU1sOLCaSI9qrfcrtx9rt2RISFZTWPVSZdJMqTne3xUIA2319cBlj36+zJARNKnWs5llNU56r/JAzxTnjHMnAGg+OZN9JqX17deBpbXFyWJ7EhKRTHQy2xMEaCqIxpBwF/8ahDjz1GkTjqoqmZAvL6tvQlNmrvFV/vVWh+/52cq8snLPUd4z6B5VWwKCtVr8lD8lbJXKUVNdvrJBUNtz4CSw4Ihxxl3JB7VBGOXbg6dhcEIxy5FRr1asg3c8zJSDtR663Q2zjMJAzhy0q9aw50W/vUplYkvzQXoF1sZHMIzuCI46kMTMXay6TTe0RgPR101K53ouO2nbbi3GnL8kIZ8EKv/kmkFvCfE7/SX5MsXRQ5Ka6vB/Mdt94wfl1Loz5TGctWU3vz+1K4tJbe600WsLwsM0xXWAbhmC0Dt+uZF93BbQOnrNyXQeZkheJCOdzWElzmYfKsd2vVtacu0OmyJizu+Z0nz387LdtZ3WQs3u7T53mv0nyw2/ZPPNZ+7rniLABnuVsmu5bX7rj4jcWYroVdD6vA19tm8Fuk/Fmc7WDT+H3c28oKh9JH2pbSiUBbaWQgK57bJr8qK229D8b3a986cvomM6o8Z/b9oLnXn2YueSHJFmddVQHhS+xT3PJj/Ln5vwI7Svdxg6ztXxGOoWvxGZMbS/q9m/K11iS/Jibb0O+Rj2/nwjtbgVZ4o/0bdPSsZdwnfJjVL/YPlQ6X2K2Epn8Tj60t535zpwP3x3zTWRliS9jLqgO43NaZFt6WRilL+mIqqqq35busNDZ3eq+RP/UQmn9rpjxcbr3mmJGdlW6dr+vbUvjAt/tV4mPcVnSJ99xED15cVlwcf5HX18vZX+0fi/Jjx0dWQGzclBOk1WZyvoJQroJAoGhLJ+MunIoTpc9rxQ8J4YxUJVghYVSdziZRIDJamWEApIx9UrV7t9kgmXj+5fsM+Ul+Ge8JDQuetGLtk6Ct2xYCeCsCT45Q1Zx6m/aJtC3qmslvl7HRGm5ONj9vb6CIM6o8jyOJUdEwkNFjH4xhAIKpbvarOReYsUqg+/i5d9QuyuYx9ZBpYIDDO0hrFeiCorth9YOK67OXfE3hprjiZHfW+2uMxccWuvMEez9cwo9ZxIvStR4MUa+LyCm2N0Xf4fYuq/ECT4SNj6XdBGIUGwPfOAD2zcBccr9Rns5fhwcJaUOg3UAXf1Ne4dOUK9xUNngFXScXb+hNDnqXdmSgOOoj5XHrSFvEgL6a6+1AEKSS1nj1GFNGFrtk+CTCCCDHGLyYU7g4DuCQBw4mQIP84E84cVZZhw4IuaIKhP3sUoiWWHcybEghozWifRTMuWZjA7ZUwZOZjl95obD/TaZL/05WK87q7cqcW6MHbkxlktkoisnAhntInPktttX9xTgWa2WLLI3VIDtMkbkGR9JHveUDHGwneSMxN2QbpLknJJrcreNjlLFMzRWtqAJ9sgDOTaXvDGD0939m/6Tf0kbPLDwBgvB7RRzjv+S8SQL2jfGkm7eRJd3dSV7wVaQiUqUcgoFkpxeDu3cWxRKzoqjqh6ywTbQ8/jYl0+317020UH0q7YMye3Stu23uTbOdAH7RDdbybOyKMHn73QsPVJ9IT91voo5jg27VOdh0Cn6LBlgvpAvukiy3VvDKqFbc2JM9xlL42t+sb/sHj3PtgrA2PExmz3EjE0xt7Wvm8gvp11QOhb4+w37SE7oWvqzVqUl+Tny+jU1Z7rjLbCjswRabNvcwXz0g7fekEuVovousJesrzdsmedsh++Y+7YPGzc2ohYl6HPjJ6lFJ+DI5koy4dpdSZ6SOza+rzMkzJfoYW1y7dWHGWqf/pdfwddjz+ho7Kfsk7ErPVq+W9c2jPlzY35EN0iVNOc7VbLOvQRlbIzXYy+5xnwNNnupni/fahNfg66rQFc7zXXy3z0wfswfkdjuM+VL0S9TY88v4wct8WO0qQ5H5tuyw+aExaB6K6G5PuS36MOYn7OmL8NXtfCnArcSxFNjTsfwR+gi+o49JjtinO6liswCDL3dPUdnzt5gQReLqcQxfBtb8VTD8QHEHubLWNxD53d9bXyrbUviAgfTWuDu+yEqfYauKZ0qRim9SHeZV+w1H4Av6g18Fl43sRNL5uOR+p0kP3Z05DgEJo/guhwk/99qxpLDwKpbyjAFWwxL94CyvXRb22zhsEozlCBZem8OXx2q1s2gd3/vWbLaPrea7P8zsl0GFEL/MwbSv+4hmVPtrnv4TR38I0jx32OKqN/Pfn/cs3smSn3f3/Sp348xbgyAthj7vfAeu/+ScVg6pmvI26b9HRr/pe3ty1rthVw6X5bI1JDMbtO+/m/q2f6+tL2bPrcrw/SPIKw7J2q/tbZsKqObjvOmbd/2+3SAvtAdfb20F+ZzLOfaOzW3JD845/3Kubl7Hsbne2F4UO2tNrKZHEiyP2RH5/pSJfKczzrjaWquzs2J+tzqJ3uwrR0W/KlklOjtyzh74MwMCfahN29IalpYMD8EBYJsnCSch94wNMXIZxJ+2ApqJGXYuDrM/KDGe6/PmdIZS+69hg+z5Dnd76xlN7t+zZw/R7bIVPlUuLEpcwmvob4dhq+xhPGmXJeO/ZJnD8217tlydY9NffhN+7SkrQf1nTkd3f2cb0MXDfnnmzIbmxdjccEmPOb6tMm9jtXvJvlxrI58+h0CIRACIXBEEpCcUe2jqsxKl9U9K/mqUHLtDoGh8wF2p3WH2xKBr8oxla1W0AUd5FjlzDZbtA63N3l6CIRACITAkUIgyY8jZaTSzhAIgRAIgRBomnY7ilJ0+6CtlKv6ULq/5MDAADwYAvUqRltEjNPSsv6Dad3hP0XFhy2lEnl1KRnvHxR9+C1NC0IgBEIgBI4mAkl+HE2jmb6EQAiEQAgc9QSsmjvI1JtF7Ce3n3fukMijHsoOdVAySnCvpL+u7lkpO9TUNCUEQiAEQiAEjikCSX4cU8OdzoZACIRACIRACIRACIRACIRACITAsUcgyY9jb8zT4xAIgRAIgRAIgRAIgRAIgRAIgRA4pggk+XFMDXc6GwIhcJgEvILZKy69ZSFXCIRACIRACIRACIRACITAwRFI8uPgWOdJIRACxziBpz3tac3v/u7vNuc617mOcRLpfgiEQAiEQAiEQAiEQAgcLIEkPw6Wd54WAscUga9+9avN+973vua2t73tMdXvsc4m+RExCIEQCIEQCIEQCIEQCIHDIZDkx+FwP5Sn/r//9//a18qd9KQnbU5wghPsuQ3/8i//0vz7f//v23+5hgnsGiNviXjTm97UfPzjH2/H7VrXulZziUtc4hca//d///fN1772teP9/RSnOEVzgQtcoHEPb5n46U9/etznpz/96ZvznOc8v3CfL37xi83b3va25p73vOdOiYj+/eVf/mXzjW98o/mt3/qt5tKXvvRo+37+8583n/vc55of/ehHx/vO2c52tuYsZzlL873vfa/5H//jfxzvs/Of//zNaU5zml+459GU/NiE4WEN/t/8zd80/+2//bd2jA76bRt0LRkjG7/2a7/Wvpr2sHTlfnDYpf4dpHztmk4/yL4fS8/ypp4Pf/jDra3zOumb3exm7f+OXV5t7PoP/+E/HJGY9PdjH/tY84lPfKLtQ7e/bL7+6f9ar9Ne2x8FvTtmh61zj0ghWLHRY/7Bfoy7Zq+tl/l9XinPhvfnwxqYDlO/7Ic/sAaTg7xHkh8HSfuQn+W8gdvd7nbNi170oj2vxH/+859vfu/3fq+51KUu1Tz72c9uTnKSkxxy73bv8bvIyOsX/+Iv/qK5//3v39z5znduExZPecpTml/5lV85HkCOzj//8z83z33uc5tHPOIRza1vfevmcY97XHO6052u+bd/+7fmr/7qr9rfX+lKV2rucpe7NGc4wxkGHcNdTX7o31//9V+38+CP/uiPmpve9KajAqS/WHz7299uv/vWt761ecELXtA6h4yie73sZS9r+Tz0oQ9trnnNazanPOUpG8bzta99bfOtb33ruHt/9KMfbX7jN36jOdWpTtX+7Zd+6Zfa15RKKu3y9a//+q9tf7qOvX5/+ctfbu5whzs0f/iHfzjJ8CD6pj14dhMMHCLO/E1ucpPmz//8z5vf/M3fPIimtM8QMHz/+99vHvWoR7X/LfF1WIERDgK529zmNqtx0Kf/+T//ZyvzuB9m/w5qUMd0Oof+xz/+8arB4UH1Kc8ZJmBMf/jDHzZPfvKT2wTIn/7pnzanPvWpB7/8ne98p7nFLW7RfsYWnPGMZzzisFZ/n/Oc57QJ4+ovvc8HePrTn968/vWvb37nd35no74N2Q43WNMfrQZVH9hiOu9Y0EkbDcYBfnnMx9rLuI/p2f3wtcvve+lLX9ou4E3N/22wHqZ+2Q9/YBsGh/mbJD8Ok/4BP1sQINC9973v3Vz84hff09M59QziBS94wTYw5vzmOj6BXWNkpfaud71rGwDe8Y53bJ0D4zYVkAlufFfg/5KXvOS46g6ZY07egx/84MnE164mP4yU8ZH0uPnNb744cLcK4DcSHE984hPbvjOSDKNqqhvf+MbHrYyV8RQk1vX85z+/ucpVrnK8A09VYh1WRcDSOfvBD36wrZLpJ4m2Ybj0mZt+jzye/exn/4UEBxn8/d///YZTf5DJj2q/5IcE2GE74vvFYVf6t6m8bPP9MZ1OT/7xH/9xc9/73vfQElzb9Ce/mSdAt7/85S+fDH4EenwrF//qsJKc872Z/8ZQf1WLSnw85CEP2fiw7jHbsaY/2u/VsaST5kf08L4x5B/sZdzH9Ox++tpL5v9eCC+5/37ol/3yB/bC4iB/m+THQdLOs0LgEAlsG6j2A35deOxjH9tWPvS3utgeorLEapHrBz/4QfOlL33peNtKqhz1sB3EbXjo11Of+tR2Nf95z3tem+z4whe+0LziFa9oHvjAB85WQB2p214kbZQ872ryw7hwzCWl+gmOwzbyu+KI7xeHXenfIarW5rOf/WybHKYXD1uvHSaHo/HZS4KTo6nfa/d3zHbsJ7PopP2ku/ze2/hYU3c/DD279nzo92+/7z/Gc7/8geXScbjfTPLjcPmPPl2poDLak5/85KuczzHVTSvTqgJsfagKjlqJrtVrvxf82Kd24hOfeJaaTKU+nOxkJ1ttj2j/oWsxqv5bgT/hCU8427epL+i3szCWjJvKi+Lav6fPfvazn7X8MOdQL9lrq5Tun/7pn9ogvF9NsK0h6gb8Vjdd/SqHar8xIUt1OfD0Xe96V1s9UhfGm8gFFtqwyW+WDOK2PLrVMM961rParS23vOUtB8886bdjv5If+znfVPmo7hra2rIpw9InZHPTIHGqjx/4wAfaMeBI7DX5sZZeqbHfxBGv+UsXb8pnTub3y9kZ699exnquLwfx+VK9w06r+KCjpqp7pvT9Jv3Z1jZM2ab9lLulfZvjM2db17Tj3TYfZHCytu7ZZlw37e/UPJmyHUvlYux7U/plE527STv2084uaccuPH+pf6s/m/oHNYeH/NelenYJx6HvjOmfTefDps/f7/uPtWe//IFN+39Y30/y47DIjzzXSrnyyTOd6UzNRS5ykXZfpFdjXu9612u3Gdh/5u0Zr3vd69r99lbelRVSFre61a3aFWjnB9jf7W/OKPC/VuQf8IAHtN91joMVXIrG/QSjV7/61ZvPfOYzzaMf/eg2UPW58wms4vtvjt0TnvCE5pd/+Zebhz/84W3Jv6DP77oOn9J4n13xildsD4O0Gna5y12uucENbtAmc+zFVEL5n/7Tf2qDqb/9279t/9tZFFbRr3vd684G+VOM3v3udzfPeMYz2n5qhz6qNLA67wAmRvG0pz1tS58hcXaD+13nOtdp2/Drv/7rze1vf/t2m4d+vvGNb2x5/Oqv/mrb1q985SuNlQx7eo3Dq171qvbMBs+VOLr85S/fvOc972n3xTpUYIkw3wAAIABJREFUdIjRpz/96facFEwkNl7zmte0++bPec5ztmP6J3/yJ22ZvgSK9hkX4zS231hf9NOZBg5XdBaL33j+/e53v+bMZz5zO/7G6b3vfW/7mlWHdV72spc9bp/y3DSogF8ViLaRhSXB2V62vWBBnq9xjWu0ZwuYC84qqcNJJVWWjjVHyXgpX1YdwICThze/+c1bnVdR1TC4Pf7xj29udKMbzSFsP187+TE138xrcjOlM0o/jDX+z/7sz5oXv/jFzUc+8pHmMpe5TCs39Mnd7373dt6Wc3Pta1+74WjTW0Nzrfi/8pWvbJMUxlb5q61zNR/H2jDVR/c1H1/96lc3H/rQh9pDTd3Pv/vc5z7tHCoj/6AHPag9xLerM7v9n9MrdBcZ4qzoo33GF7rQhdqKn6mkKZ3z9a9/vdUJEpPaRNd0ZVk/yKJkoW1RzpXx36Wv/G4T3Ukf0CuSQg41/uY3v9n84z/+Yzuf6ORtt/8YC3OfrvLPSpyzcyTEyw7sZawXTaJ9/hL9/MxnPrO56lWv2upctoR805uPfOQjj6fT6RA2k72VnHUGFjvgcFvj6HK/F77wha1s+oz8sHVspLOElo7rtrbBmKlIufCFL9yc4xznaA/xO/e5z932ybWm3PWHhtxP2VF2dcoeut9U+y0IlB2n08k6n8Xh1Pe4xz3as5XmdOCU3+T5xkuSm91wP4d7m5+2SxpDCQvyYl7Rib5PHywdV8+Y0j1Dix70QckivcLvYPv5bCoSz3e+802Oa42T5zrLQzLaVmj3MGaqNeuMA3a2dB85L90xZ5+nbIf29/1R/u3b3/72lgXOzicyh9h9uozvadvula985VYPT9mSbvKD30Y3OZfFPRxw7pwydoHfxQdzdtnd7na39vOha86vnRoLh58PzQtz8h3veEerZ/RTv4dsQ82B/fSr+Zzkxhxil/iLbL5zbNhrB4aLG4w9Hea/+/76Eh9rKA4p/5Vv5rrYxS7W+mnd+IW9HdOzl7zkJX9BL/MXVegaexc7LUFN7ow5WbBl37ZtPsGYP17zv7a9iWGW3tdYLrm20S/s0pxe6/o2++UPLOnfrn4nyY8dGpnKbAogTFRKhoPtUEaTk3EqR95/m4QcLg6o4IuSZYQdPlnfo5QF9q5+FpahNIHcpwJZhsaqo4QLY0A5cPpc2uLzxzzmMe33+9l1xlDiwDOvcIUrtL/h3AmUKPc6D8Fkd1gmg8TAMe4CGAZu7rCwJYyqn+7rcFfJD8kMSRxbNfCkDCSZKL5y2ilEjhDDKAlTpfTapd/6IngQ7FKud7rTndrAkBKtMeAkcYDrLTh9RlZC9L3LyL05bMbO9x3OWA6GNj3sYQ9rnY+x5EdVZkjMdBNR73znO1uDxlBx2DbNwvenhsQJfte//vWPO+9ibvpsm/zgUDLCZcQEsxJ+ZNUYnPWsZz2eTE+NtS8KNnFm5MmDy6FuElBPetKTFp/5Uf0lP+SAQ1LbX5ZU5nim+TSVyJpjWp8vnW9TOoO8zh1gV78fOhh2yVzTXkG45IMx0P86RO8nP/lJq0/GnM6lfZSMkmTtOufFaUn/l+iV0iHe4kN3CHZc5HSs/T43p81BupYeLL1ibtdh0YJoTqa59Qd/8AetfmIDTnSiEx2PzxLdWfpAIGN82QiOKT12wxvecJDREpkzFpxhCSsOe9kUh2jTL6V7th3rJW3Y7+/Qz2xS9ZHOd6CvVUEOsIOM+zpd8F1vs+pXfpBLCeiSe+13/ouEuvkkEHPNjavnOktiU9sg4eVZAnfjpJrQ9jAJejqRfK0ld2NjM2VHzf8xe8gnYAem2k+XmyeSKOUzkXV2X1KlzmXai99kbOgovNj6GkO+Al+iEt9DK7hz42oRZYnuGWOLkWBOAoNeJZvGl32ZG9da0LC4QDYqkYSjud494LG/SrzUPi+xHd0zt/hj/ERtkCx04cN2kAOJ6yX6pT9HJTjc0wG2zn5S5eviD9CP9O6Y/V5qg8bG4qIXveio2lpiG5Y+f4msTenP8mEl9PCWbJA0oP/Il4QfX0cC1VuB6En86vzApT7WkB8qIUteJUr5ZMbJ3KIfxSElm2N6tuxs92wteoA+5hPQv3SoS+KMXma3sZ3SP37Tn9d1X0ljn9E9dV86R7yzyds096Jflvg2++UP7Lct3u/7J/mx34Q3uD+HhBJ+y1veclzyoA6pVAVi4pew3+te9zpu1b7+ZhLX9oIhBTOU/ODMOs1cBYeAnTLgkFjBYJQoNpOZEuAACt4ESxIzXQMjYcJBkFApJ7G6ziiokJDYqJURq4dWa61AlfMnCLVaUMmWIXRLGFU/VQhIHFCc9TdJBc5BnQ5NAdYp7eWkyX4LbPHQR0aBM9XN5FJY3fb2719t7zJyP061jLpVi1rxdn9tECAJ7Dmo2k2p+m/GXmA3VmlR428lRVVGXRWsWYUUUO0l+UHhS/RoH0O1NODfNvlhLASXEjp1qCpODGN35XrJWNdJ/Awpo15Ozl54CIoENd56Y1y7h8FuMOW3/qrxWDrfpnTG3JtuNHCJAzs11ziv5M9qqEqd2jZnRZGzYy6oEutfm/RxSfJjSGdW/zfRKyq9Nnl1Mx2geqA75/1NmyvAqAPbrOCS8UoIO2SwG4T47zndWbqNrHfPaNlLmWslq1ST0e/d1zh3dZzqn23GeuuJsOIPBXRsAz1TfZSEknR1CcbI8NLkRyVF2MruG7XKzqjsUdkn+JobV/ND8mNT2yC5xnaVXTWnVCla3Re0s3Vs0hpyNzUUQ3a0ZGrMHgpYfDbVfsGGcVGh2X1deQVybLTEz178pqGkBo640f8lK2PJj7n5ukT3jLH1TFtR+zp0iT7BV3K073MN9aOvO5ba5yW2o5v8GEoMS4iYgyp5yOsS/TK07QVnATW/U7UAuyQ4Vk1SgfFebNDYWMzNiynboAJmqZ2f0yFTfnXXzncXTKvtqrVV5bDXEt3lW0qasTGb+FhDfldVOUqo0EUlB6phKqE8lWQeSn74W3dRUtxi3vKz+YJijyl/3PxQhTI0H8rGShDRP9orQeS/Vcducu1Fvyzx7fbDH9ikf7v63SQ/dmhkrO5LFKg88EpRF+dL5tIktE1kyJgM/W1J8oPyF+QLSFwSAyo3VIpw2N7whje0pYnuL/li1VAWuF7T2TUwHEeK0IpDf/XL5FYxUKuy/cTBJsmPJYyGEhH9vzH4nL/+6eUy2vogcJDQGds7ypAaj1oNsnJrVY6DWisWfYXMcDP0ViGwtOrmkuV+//vf367gcG5lugUZjBXHjdG3dWXsYphUqvRXvavPqiSMiaTWpm83qWcyIsZNtYvA7x/+4R8WBfzaQH5ssdnmkmSwnUEZLk4SaNpRlTFLxroCY4mbbjC4bfKjEkHKMq3cWbHovv1lm35u+hvlm0vn21KdMdaGJQ5sJRXdoz8mSk/NNVvKVJTVxWESvJjTPutfm/RxSfKjm+jp92kTvbLJ24FKB3QTHWN/I1e2p0gK6Tunxf/vJz/6SeK+Pu3r2+K6l+RHX5d0E7FdHWnlbWqsBS51GHK1izPdPzh50/mwxven+ti9/9LkR9kECwvsTP8etkRW4LnEJlpY2MQ2VLDwd3/3d5NvKllL7qbGYMiO0udT9lBymb6faj+7pqKqH8CXrEv8Y79UBw7ZhKHgpHwWOsUK8FiQtGRcl+ieMbZjbfP9qXGVgGbHh9guSX5Ue+bs8xLb0den/SSF8aUfJCyW2pIxeZP8UCFtcckijkov9nvs2sQGTY3F2P37SfC+bZBsXWrn52SNH+iVzfzQutxfdYdKmDn7QJ9I9tlSzZc058qmbuJjjfldEufaIBnk/vw+cdBekh+18CLBrApMMkW1ioUQz5jzx8fmdVUSkX8J5u9+97vHJeg2ffPlXvTLEr22H/7AGvb2sO+R5Mdhj0Dn+YwghTJV/bBE2LsBSNewDCkdBpJCsBdPssMqBiXBSLgoPM9UfVCZ0CrV7hqYCuxt2dnv5MccoyUBcSU/hsrkpxzd+gwXiQ4rBipusJGoUkkiKK5rKaPuMyWSVDxIxLivkvqp7UBjfVkr+UHBWw0QuDCgdbikPeNkZcnZH5tOM3KpX2SNPKlAkgDpv7J0yVhvYpiXtFMiyBYCCbJa1bU6YxV36dkfS54z9Z0KHJbMt6U6Y+x5/d+TT5eKlyX8y2GVoOsHgWv1sZ/8oI84dv4t6f8S3bttsmzOwZVsrdLu2gakKmxsJflISH6MjbUAnv7oXoIRycPDvtZKftDX5M/qKH0wxIJMbJr8wGcT27Ak+bGm3E2N31TyY0iHle8xFqDXs8bm7UElP9h+20tVnWw7X5fonjG2Y4HT3LjuNfmx1D4vsR395EdteaAXLDBZECQH/KqltmRs0Yo/ZRGEP6UCZG6lfhM7ux/JD9sn8Fli5+eSH7aI6buETl10FR3V3So/9Ep4CQlnaEka2SaFS3chbRMfa8iO2p5nrM973vMed07hXJK59GxVko6Nuaoh1cPOxONDSoSoApka2+58GxvX7gKopFIl6Da1Y1PJjzn9ssS3SfJjeESS/NhUUvfx+0Plj+UEcKTOfvazL3Lk/WZJ5QeFJfNfq+EMmokiISBIsc2BwqvgVpZcFYKzKWp/ae2xqy0dn/zkJwe3vSg122SVawzzEkZLArKhbS+eKYGhzNJKdH9rTzfIdwDT2972trYSRhZ47A0mS7a9eC7lr+pDVlp1RZWVq7CQ+VeBM3ZIYfWFYRra9kLRC9QluTat/CATEhC2K3Hii5Ey7v0M+FUEOOTXM0o+u9teBIkO9lU94/OpyoPaR+yNJd23ztjzrFrH3u3+K1zH5I/BNDfMizp3pPbVGyvJQwdBDl1W9G0XYuCrsmhbdVIl40vm2xIDOdWO/u85QuYG5kvm2ti2F89Ufi+BWHuwu+3YpI/95IfAkvNMTy3p/yZ6ZT8qP/rbE3Dg9Nv24n+d3+G8EA7cXPJD0tTcqTNGiimdpeKsDq7bRPbG9sxX+T/Zl6Qc2/YyN9abtGW/vlvnGLBz/a09XTmdc8ptD+Vwq3aUMOacD2174TB3t0xMjSv96x6b2oaxygg6yxxWudjdVrIXuds0+TG27aXsofbhM1TZUe23Ck2HD217sX2MTaTbl+iAMb9pqiyd3qmFiW2TH0t0z6bJjzl9YrGLnPNhtLvOLfAc/bGNpltx1q8KWGqfBdp8kqoQGLIdQ/pUksIhwbYDq660Hdy11JaMBcLlC7gfn1Ul1dRK/SY2aD+SH6c4xSnarRlL7Pxc8mPptpd+8oPuMw4Omq1tw91tL+ISiVY+6hIfqx+bDG037G57cVaLxUBbv7tnfpSeLZ9ubMxrS44D2/mLdDKfY4n+4YePjWsl6XCVmKsE3ab2aS/6ZYle2w9/YNM+7uL3k/zYoVGpg69K4dUbBARNlIvtKEuEfZPkh9XqOhTP7xgnBxtJcjAMAr065EuwSBFRxpyxvrKpwzxt33B6tkvVgIyuQESpWZ12P+fAjw3LEkZLArI68NSbCrr9F2BbnbT9x6Wv5dh3kx++JzC3B7K2KMlEex1w9xpi1D1Qz3e1RULJlgBbkBjmOlBQkI+5BIjT+oeu6ksdeFqVJ1akOH+cGQF5ceEs1jknc+JvlVbApcKj+4rjSso4BXw/zruoYNbz6/BcAYUyZsk5Ch0vxmku+VEHPtlKJJCs/b11gOvSA0+LM2esz2/pYbAMnXLOsVdimi+MKIfA4a5Tb0JZOt+W6owxWagVEpU+HA2rRw49s9q5ZK65r3FUxk7flD7RV3PPNr+xPddL+1grglZROWn40pfauaT/S/TKNskyfV9S+dE/F6SSDdpON0gcS7iZA3O6k62gM+ijOky2EtsCjW61m7cN+C6dLVicusxJ++MFy3XIXemB7srktmM9p4sO4nN95MALHksH9+V0yMkmd2RV4GBBgO5lP+twRoFcbe3x+dBhmXPJD/ZzU9vgDC9jrpKzDrUse2PVW3Khe+bAXuRubHz6CbKuHe0fMNu1h9pnQWCq/fQj+aWTVV3ymerAU2cU0Pe+s0QHTCU/jI1zy/pjSFa6B7nXWyHqQOslAekS3TPGdihRUTpnblwlSC3e4FYLG9rC/gh4p5IfS+0z38j4TdmOoeRHJSkkxftVr0v0y1ggXAEvHabS2VaauWupDRobi6n7L7ENS5+/RNam2jKWHK+50z0zqwJq88IlHuA3L/Gx+smPqlAzNnUmWCUWyI+Er0NKyeWYni2Z7x54Wn2tA0pVahv3qmr3+Zz+scA1ldSSpKNXLbZ0t7tvYldr3LbRL0v02ib+wNxcOJo+T/Jjx0bT6rwDSCkCzqgVPxcD4Y0gEiEqMqzmW8VTysYhHvubPWvuI2vKgZbR9xo0q1IcBmd++Mz9KRyBrMyocz04uv6Xo2ZlwAqMVWvBBUWv9N8KjEDQd5TOWRGwQsVJs5fbb5wXIuDnyAic9MNqh79RGBSWEsT6mzK87uFl/SGaYuT1mc7A0E8HD+m78yYE8N2/2ecpEWMl3ioIhSi44SwKxhw0W8bM87WTM1ztolA4DQJZzhUHmfJ3WJNEgWSPvo8xcggajgJBPNxbJYMA0bM5VPZiMtAu7Zt6nab26IuMPLmQnOEkeA2ng530y9gWA6vIXok7VqUgAWYvM24uyTDGR3JHxp2R4tDb136JS1yidW6M29j9Np1mdR5NnQnhOc4/oOz9k8XHGrslYy3jz/CpknGAr2DZ4b1kjjNOTshEP3ml3fprLBk0hxHrr1WOWo3CVpLJZ8YOV8k/c6x/v7nkhzkoweBZVU49xW5qvgl+jeMSnSGpZCVs6KoSZ6vEHBHPlNA0b5bONQk5Dky94YlTo38YzcnMXB8rYHJvssGp92pCCcylOlP/jfOY7qVX9L/0rAPTqlx4bHwkBsimecSZl3QkG+SOXqi/CaBcnEv6mhwaf0lwzhXdq9TYKupS3UkO6SE6g34WCCn5NZ/pfzpCnwWIdL9/3eqEMTlwACVGxl+AZ8VdAtnf9U9fJJy2HetN9cTa3yfr+iIoIT8qADGnL3/jN35jVKeTO3aTTaOnvHJVoFyvfyQ3dbYAXcKekFPJ7SU2ka7hYG9jGwQ1FjHYGLaQPiAD7A89uKbc9cfDHJiyo75vfg/ZwwpMp9rvYODyBwTK5gm9Ym7RyXySpTqw60uV32TMyLg9/WwShs4Ck7Sl481n1U7Ghg/jTARzyVwgR0vn65RPM2T3yyZ19YhKvNo+xiZNjSt58g9bCzz6QSZUmpFfY0aWaxtn6T5JEn/77d/+7dZ3nLLPgk2s+J1928FPKX+k/NGuDaokBZvUPaScvNScGrIlfNryu7r6tWtjBO58Ab/vblHe1s7ya/vP7I7F0H03sQ3avt9+tTlCho0JHW7ulf8iWcrX47uwKcZGe/i89Dw/lS9sO8mcjzUUhxh3lS18TH6uxS4VSfxqiX/3F19gOqRnnYc35msXe34fm6XqsV8BM6Z/LDbWvB6LTcgY+WQ7yV5ddMZSu4rrpvpFwoU9X+rbSWov8QfGfMC17ewu3C/Jj10YhYE2CGY5Rlbb9+NMBY+svfv2FXKq/C8FxqFg0O1b9mxKzv/nXEwF4NUNxmnT32wzDGsxwkH/hyo3htrluZIUDAQnp15rxUhUuajtK11l2L/PECN/c2/MOVoUFuabKKRN+7IN94P8TX+Mu4yWvFq239biY14ZbwGlxMhQ0mONfpo3HGLGlyPI6RFwjFV+1DMlFQSXY1udum07yPlGJyzVA0P88Kg9x96etPSVcEv7KCjgjG5y734719Irm8rPUB/pFP/IzjZX9cWYlZ53r65NMR4qcgTvS2xNjWHZC7pqiPm2Y71NP9f+zTZtN07sSJ+vtm1zv/4c34ttmJo/+yF3m47H3Pye+9zz9nveLmnDpv3eT92zdFy736M3+R1L9fxS++x7S+9ZTPzGAtWY/7PtnJL8YIdVBm5yHcT4T7XnsJ8/5FuKUei7rh3f1scaGs/u+WLFZkrPjvFzb3aKnzfkN27LVvKjDujt33dTu7ptGzaR4SX+wCb3O5K/m+THkTx6afuhEBC8yiJ7tVU/i1wHN1k5nNtjeSiNz0MPjEBtk7GCbxVZgCj7PlSa2Q90lM+rphl6BeyBdSAPOiYIWE1TwWY1KVcIhEAIHE0EJCRVA6kWtaCgmqAqn4+mfqYv+09AYlC1hWoclYAqYixQqV7qX7Gr+z8ee3lCkh97oZffHpMEBLX16lj78Kt0kmJUwqwM3Pu/l6yiHpMAj5FOe5We1XRVQJUIm9v2Ao19qLZGKDveprrlGMGbbq5AgC5T9eH8nDrAd4Xb5hYhEAIhsBME2GFbKywoWPlX9WHbX2zrTgzPEdWIen25bemOHlD1YStwvyI+dnX3hzXJj90fo7RwBwkoo5PkkAW2ssCQKhmVBXbGydJy/h3sWpq0EgGHwjmMz1aoquCYS36QK6vwDpRcuh95pebmNscgAWejOGemDqE9BhGkyyEQAkcxAYGos428Xck5Dle72tXaLa+5QmBTAramWJhywL1DviXRhvy02NVNyR7895P8OHjmeWIIhMAxQMBrpG0leOxjH3vcqfLePsAJmzvz4xjAky6GQAiEQAiEQAiEQAiEwIESSPLjQHHnYSEQAscSAW8AcsK4115aDXAaukPCJESm3mh0LDFKX0MgBEIgBEIgBEIgBELgIAgk+XEQlPOMEAiBY5qAk8aV2irBtT90yVuTjmlg6Xw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3vIDwAAAP/UlEQVQ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lobhcCIRACIRACIRACIRACIRACIRACIbBbBJL82K3xSGtCIARCIARCIARCIARCIARCIARCIARWJpDkx8pAc7sQCIEQCIEQCIEQCIEQCIEQCIEQCIHdIpDkx26NR1oTAiEQAiEQAiEQAiEQAiEQAiEQAiGwMoEkP1YGmtuFQAiEQAiEQAiEQAiEQAiEQAiEQAjsFoEkP3ZrPNKaEAiBEAiBEAiBEAiBEAiBEAiBEAiBlQkk+bEy0NwuBEIgBEIgBEIgBEIgBEIgBEIgBEJgtwgk+bFb45HWhEAIhEAIhEAIhEAIhEAIhEAIhEAIrEwgyY+VgeZ2IRACIRACIRACIRACIRACIRACIRACu0UgyY/dGo+0JgRCIARCIARCIARCIARCIARCIARCYGUCSX6sDDS3C4EQCIEQCIEQCIEQCIEQCIEQCIEQ2C0CSX7s1nikNSEQAiEQAiEQAiEQAiEQAiEQAiEQAisTSPJjZaC5XQiEQAiEQAiEQAiEQAiEQAiEQAiEwG4RSPJjt8YjrQmBEAiBEAiBEAiBEAiBEAiBEAiBEFiZQJIfKwPN7UIgBEIgBEIgBEIgBEIgBEIgBEIgBHaLQJIfuzUeaU0IhEAIhEAIhEAIhEAIhEAIhEAIhMDKBJL8WBno/68dO6YBAABAGObfNSY4dtQAIeVDHAECBAgQIECAAAECBAgQINAScH609tCGAAECBAgQIECAAAECBAgQOAs4P86g4ggQIECAAAECBAgQIECAAIGWgPOjtYc2BAgQIECAAAECBAgQIECAwFnA+XEGFUeAAAECBAgQIECAAAECBAi0BJwfrT20IUCAAAECBAgQIECAAAECBM4Czo8zqDgCBAgQIECAAAECBAgQIECgJeD8aO2hDQECBAgQIECAAAECBAgQIHAWcH6cQcURIECAAAECBAgQIECAAAECLQHnR2sPbQgQIECAAAECBAgQIECAAIGzgPPjDCqOAAECBAgQIECAAAECBAgQaAk4P1p7aEOAAAECBAgQIECAAAECBAicBZwfZ1BxBAgQIECAAAECBAgQIECAQEvA+dHaQxsCBAgQIECAAAECBAgQIEDgLOD8OIOKI0CAAAECBAgQIECAAAECBFoCzo/WHtoQIECAAAECBAgQIECAAAECZwHnxxlUHAECBAgQIECAAAECBAgQINAScH609tCGAAECBAgQIECAAAECBAgQOAs4P86g4ggQIECAAAECBAgQIECAAIGWgPOjtYc2BAgQIECAAAECBAgQIECAwFnA+XEGFUeAAAECBAgQIECAAAECBAi0BJwfrT20IUCAAAECBAgQIECAAAECBM4Czo8zqDgCBAgQIECAAAECBAgQIECgJeD8aO2hDQECBAgQIECAAAECBAgQIHAWcH6cQcURIECAAAECBAgQIECAAAECLQHnR2sPbQgQIECAAAECBAgQIECAAIGzgPPjDCqOAAECBAgQIECAAAECBAgQaAk4P1p7aEOAAAECBAgQIECAAAECBAicBZwfZ1BxBAgQIECAAAECBAgQIECAQEvA+dHaQxsCBAgQIECAAAECBAgQIEDgLOD8OIOKI0CAAAECBAgQIECAAAECBFoCzo/WHtoQIECAAAECBAgQIECAAAECZwHnxxlUHAECBAgQIECAAAECBAgQINAScH609tCGAAECBAgQIECAAAECBAgQOAs4P86g4ggQIECAAAECBAgQIECAAIGWgPOjtYc2BAgQIECAAAECBAgQIECAwFnA+XEGFUeAAAECBAgQIECAAAECBAi0BJwfrT20IUCAAAECBAgQIECAAAECBM4Czo8zqDgCBAgQIECAAAECBAgQIECgJeD8aO2hDQECBAgQIECAAAECBAgQIHAWcH6cQcURIECAAAECBAgQIECAAAECLQHnR2sPbQgQIECAAAECBAgQIECAAIGzgPPjDCqOAAECBAgQIECAAAECBAgQaAk4P1p7aEOAAAECBAgQIECAAAECBAicBZwfZ1BxBAgQIECAAAECBAgQIECAQEvA+dHaQxsCBAgQIECAAAECBAgQIEDgLOD8OIOKI0CAAAECBAgQIECAAAECBFoCzo/WHtoQIECAAAECBAgQIECAAAECZwHnxxlUHAECBAgQIECAAAECBAgQINAScH609tCGAAECBAgQIECAAAECBAgQOAs4P86g4ggQIECAAAECBAgQIECAAIGWgPOjtYc2BAgQIECAAAECBAgQIECAwFnA+XEGFUeAAAECBAgQIECAAAECBAi0BJwfrT20IUCAAAECBAgQIECAAAECBM4Czo8zqDgCBAgQIECAAAECBAgQIECgJeD8aO2hDQECBAgQIECAAAECBAgQIHAWcH6cQcURIECAAAECBAgQIECAAAECLQHnR2sPbQgQIECAAAECBAgQIECAAIGzgPPjDCqOAAECBAgQIECAAAECBAgQaAk4P1p7aEOAAAECBAgQIECAAAECBAicBZwfZ1BxBAgQIECAAAECBAgQIECAQEvA+dHaQxsCBAgQIECAAAECBAgQIEDgLOD8OIOKI0CAAAECBAgQIECAAAECBFoCzo/WHtoQIECAAAECBAgQIECAAAECZwHnxxlUHAECBAgQIECAAAECBAgQINAScH609tCGAAECBAgQIECAAAECBAgQOAs4P86g4ggQIECAAAECBAgQIECAAIGWgPOjtYc2BAgQIECAAAECBAgQIECAwFnA+XEGFUeAAAECBAgQIECAAAECBAi0BJwfrT20IUCAAAECBAgQIECAAAECBM4Czo8zqDgCBAgQIECAAAECBAgQIECgJeD8aO2hDQECBAgQIECAAAECBAgQIHAWcH6cQcURIECAAAECBAgQIECAAAECLQHnR2sPbQgQIECAAAECBAgQIECAAIGzgPPjDCqOAAECBAgQIECAAAECBAgQaAk4P1p7aEOAAAECBAgQIECAAAECBAicBZwfZ1BxBAgQIECAAAECBAgQIECAQEvA+dHaQxsCBAgQIECAAAECBAgQIEDgLOD8OIOKI0CAAAECBAgQIECAAAECBFoCzo/WHtoQIECAAAECBAgQIECAAAECZwHnxxlUHAECBAgQIECAAAECBAgQINAScH609tCGAAECBAgQIECAAAECBAgQOAs4P86g4ggQIECAAAECBAgQIECAAIGWgPOjtYc2BAgQIECAAAECBAgQIECAwFnA+XEGFUeAAAECBAgQIECAAAECBAi0BJwfrT20IUCAAAECBAgQIECAAAECBM4Czo8zqDgCBAgQIECAAAECBAgQIECgJeD8aO2hDQECBAgQIECAAAECBAgQIHAWcH6cQcURIECAAAECBAgQIECAAAECLQHnR2sPbQgQIECAAAECBAgQIECAAIGzgPPjDCqOAAECBAgQIECAAAECBAgQaAk4P1p7aEOAAAECBAgQIECAAAECBAicBQagReE2+Z0Nd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nvGrpSpPr>
          <p:cNvPr id="13" name="Group 12"/>
          <p:cNvGrpSpPr/>
          <p:nvPr/>
        </p:nvGrpSpPr>
        <p:grpSpPr>
          <a:xfrm>
            <a:off x="779961" y="999518"/>
            <a:ext cx="2879725" cy="2376488"/>
            <a:chOff x="7392144" y="1462666"/>
            <a:chExt cx="2879725" cy="2376488"/>
          </a:xfrm>
        </p:grpSpPr>
        <p:graphicFrame>
          <p:nvGraphicFramePr>
            <p:cNvPr id="14" name="Object 13"/>
            <p:cNvGraphicFramePr>
              <a:graphicFrameLocks noChangeAspect="1"/>
            </p:cNvGraphicFramePr>
            <p:nvPr>
              <p:extLst>
                <p:ext uri="{D42A27DB-BD31-4B8C-83A1-F6EECF244321}">
                  <p14:modId xmlns:p14="http://schemas.microsoft.com/office/powerpoint/2010/main" val="1577381134"/>
                </p:ext>
              </p:extLst>
            </p:nvPr>
          </p:nvGraphicFramePr>
          <p:xfrm>
            <a:off x="7392144" y="1462666"/>
            <a:ext cx="2879725" cy="2376488"/>
          </p:xfrm>
          <a:graphic>
            <a:graphicData uri="http://schemas.openxmlformats.org/presentationml/2006/ole">
              <mc:AlternateContent xmlns:mc="http://schemas.openxmlformats.org/markup-compatibility/2006">
                <mc:Choice xmlns:v="urn:schemas-microsoft-com:vml" Requires="v">
                  <p:oleObj spid="_x0000_s71974" name="Graph" r:id="rId6" imgW="2879640" imgH="2376000" progId="Origin50.Graph">
                    <p:embed/>
                  </p:oleObj>
                </mc:Choice>
                <mc:Fallback>
                  <p:oleObj name="Graph" r:id="rId6" imgW="2879640" imgH="2376000" progId="Origin50.Graph">
                    <p:embed/>
                    <p:pic>
                      <p:nvPicPr>
                        <p:cNvPr id="0" name=""/>
                        <p:cNvPicPr/>
                        <p:nvPr/>
                      </p:nvPicPr>
                      <p:blipFill>
                        <a:blip r:embed="rId7"/>
                        <a:stretch>
                          <a:fillRect/>
                        </a:stretch>
                      </p:blipFill>
                      <p:spPr>
                        <a:xfrm>
                          <a:off x="7392144" y="1462666"/>
                          <a:ext cx="2879725" cy="2376488"/>
                        </a:xfrm>
                        <a:prstGeom prst="rect">
                          <a:avLst/>
                        </a:prstGeom>
                      </p:spPr>
                    </p:pic>
                  </p:oleObj>
                </mc:Fallback>
              </mc:AlternateContent>
            </a:graphicData>
          </a:graphic>
        </p:graphicFrame>
        <p:sp>
          <p:nvSpPr>
            <p:cNvPr id="15" name="TextBox 14"/>
            <p:cNvSpPr txBox="1"/>
            <p:nvPr/>
          </p:nvSpPr>
          <p:spPr>
            <a:xfrm>
              <a:off x="9435753" y="2751108"/>
              <a:ext cx="559184" cy="276999"/>
            </a:xfrm>
            <a:prstGeom prst="rect">
              <a:avLst/>
            </a:prstGeom>
            <a:noFill/>
          </p:spPr>
          <p:txBody>
            <a:bodyPr wrap="square" rtlCol="0">
              <a:spAutoFit/>
            </a:bodyPr>
            <a:lstStyle/>
            <a:p>
              <a:r>
                <a:rPr lang="en-US" sz="1200" b="1" dirty="0" smtClean="0"/>
                <a:t>X</a:t>
              </a:r>
              <a:endParaRPr lang="en-US" sz="1200" b="1" baseline="-25000" dirty="0"/>
            </a:p>
          </p:txBody>
        </p:sp>
      </p:grpSp>
      <p:sp>
        <p:nvSpPr>
          <p:cNvPr id="16" name="TextBox 15"/>
          <p:cNvSpPr txBox="1"/>
          <p:nvPr/>
        </p:nvSpPr>
        <p:spPr>
          <a:xfrm>
            <a:off x="1559496" y="1473942"/>
            <a:ext cx="559184" cy="276999"/>
          </a:xfrm>
          <a:prstGeom prst="rect">
            <a:avLst/>
          </a:prstGeom>
          <a:noFill/>
        </p:spPr>
        <p:txBody>
          <a:bodyPr wrap="square" rtlCol="0">
            <a:spAutoFit/>
          </a:bodyPr>
          <a:lstStyle/>
          <a:p>
            <a:r>
              <a:rPr lang="en-US" sz="1200" b="1" dirty="0" smtClean="0"/>
              <a:t>X</a:t>
            </a:r>
            <a:r>
              <a:rPr lang="en-US" sz="1200" b="1" baseline="30000" dirty="0" smtClean="0"/>
              <a:t>+</a:t>
            </a:r>
            <a:endParaRPr lang="en-US" sz="1200" b="1" baseline="-25000" dirty="0"/>
          </a:p>
        </p:txBody>
      </p:sp>
      <p:graphicFrame>
        <p:nvGraphicFramePr>
          <p:cNvPr id="6" name="Object 5"/>
          <p:cNvGraphicFramePr>
            <a:graphicFrameLocks noChangeAspect="1"/>
          </p:cNvGraphicFramePr>
          <p:nvPr>
            <p:extLst>
              <p:ext uri="{D42A27DB-BD31-4B8C-83A1-F6EECF244321}">
                <p14:modId xmlns:p14="http://schemas.microsoft.com/office/powerpoint/2010/main" val="1194113509"/>
              </p:ext>
            </p:extLst>
          </p:nvPr>
        </p:nvGraphicFramePr>
        <p:xfrm>
          <a:off x="6185131" y="116632"/>
          <a:ext cx="2879725" cy="2303463"/>
        </p:xfrm>
        <a:graphic>
          <a:graphicData uri="http://schemas.openxmlformats.org/presentationml/2006/ole">
            <mc:AlternateContent xmlns:mc="http://schemas.openxmlformats.org/markup-compatibility/2006">
              <mc:Choice xmlns:v="urn:schemas-microsoft-com:vml" Requires="v">
                <p:oleObj spid="_x0000_s71975" name="Graph" r:id="rId8" imgW="2879640" imgH="2304000" progId="Origin50.Graph">
                  <p:embed/>
                </p:oleObj>
              </mc:Choice>
              <mc:Fallback>
                <p:oleObj name="Graph" r:id="rId8" imgW="2879640" imgH="2304000" progId="Origin50.Graph">
                  <p:embed/>
                  <p:pic>
                    <p:nvPicPr>
                      <p:cNvPr id="0" name=""/>
                      <p:cNvPicPr/>
                      <p:nvPr/>
                    </p:nvPicPr>
                    <p:blipFill>
                      <a:blip r:embed="rId9"/>
                      <a:stretch>
                        <a:fillRect/>
                      </a:stretch>
                    </p:blipFill>
                    <p:spPr>
                      <a:xfrm>
                        <a:off x="6185131" y="116632"/>
                        <a:ext cx="2879725" cy="2303463"/>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4038935624"/>
              </p:ext>
            </p:extLst>
          </p:nvPr>
        </p:nvGraphicFramePr>
        <p:xfrm>
          <a:off x="6167710" y="2296782"/>
          <a:ext cx="3168650" cy="2303463"/>
        </p:xfrm>
        <a:graphic>
          <a:graphicData uri="http://schemas.openxmlformats.org/presentationml/2006/ole">
            <mc:AlternateContent xmlns:mc="http://schemas.openxmlformats.org/markup-compatibility/2006">
              <mc:Choice xmlns:v="urn:schemas-microsoft-com:vml" Requires="v">
                <p:oleObj spid="_x0000_s71976" name="Graph" r:id="rId10" imgW="3168000" imgH="2304000" progId="Origin50.Graph">
                  <p:embed/>
                </p:oleObj>
              </mc:Choice>
              <mc:Fallback>
                <p:oleObj name="Graph" r:id="rId10" imgW="3168000" imgH="2304000" progId="Origin50.Graph">
                  <p:embed/>
                  <p:pic>
                    <p:nvPicPr>
                      <p:cNvPr id="0" name=""/>
                      <p:cNvPicPr/>
                      <p:nvPr/>
                    </p:nvPicPr>
                    <p:blipFill>
                      <a:blip r:embed="rId11"/>
                      <a:stretch>
                        <a:fillRect/>
                      </a:stretch>
                    </p:blipFill>
                    <p:spPr>
                      <a:xfrm>
                        <a:off x="6167710" y="2296782"/>
                        <a:ext cx="3168650" cy="2303463"/>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494644421"/>
              </p:ext>
            </p:extLst>
          </p:nvPr>
        </p:nvGraphicFramePr>
        <p:xfrm>
          <a:off x="6213018" y="4346579"/>
          <a:ext cx="2879725" cy="2303463"/>
        </p:xfrm>
        <a:graphic>
          <a:graphicData uri="http://schemas.openxmlformats.org/presentationml/2006/ole">
            <mc:AlternateContent xmlns:mc="http://schemas.openxmlformats.org/markup-compatibility/2006">
              <mc:Choice xmlns:v="urn:schemas-microsoft-com:vml" Requires="v">
                <p:oleObj spid="_x0000_s71977" name="Graph" r:id="rId12" imgW="2879640" imgH="2304000" progId="Origin50.Graph">
                  <p:embed/>
                </p:oleObj>
              </mc:Choice>
              <mc:Fallback>
                <p:oleObj name="Graph" r:id="rId12" imgW="2879640" imgH="2304000" progId="Origin50.Graph">
                  <p:embed/>
                  <p:pic>
                    <p:nvPicPr>
                      <p:cNvPr id="0" name=""/>
                      <p:cNvPicPr/>
                      <p:nvPr/>
                    </p:nvPicPr>
                    <p:blipFill>
                      <a:blip r:embed="rId13"/>
                      <a:stretch>
                        <a:fillRect/>
                      </a:stretch>
                    </p:blipFill>
                    <p:spPr>
                      <a:xfrm>
                        <a:off x="6213018" y="4346579"/>
                        <a:ext cx="2879725" cy="2303463"/>
                      </a:xfrm>
                      <a:prstGeom prst="rect">
                        <a:avLst/>
                      </a:prstGeom>
                    </p:spPr>
                  </p:pic>
                </p:oleObj>
              </mc:Fallback>
            </mc:AlternateContent>
          </a:graphicData>
        </a:graphic>
      </p:graphicFrame>
      <p:pic>
        <p:nvPicPr>
          <p:cNvPr id="25" name="Picture 24"/>
          <p:cNvPicPr>
            <a:picLocks noChangeAspect="1"/>
          </p:cNvPicPr>
          <p:nvPr>
            <p:custDataLst>
              <p:tags r:id="rId2"/>
            </p:custDataLst>
          </p:nvPr>
        </p:nvPicPr>
        <p:blipFill>
          <a:blip r:embed="rId14" cstate="hqprint">
            <a:extLst>
              <a:ext uri="{28A0092B-C50C-407E-A947-70E740481C1C}">
                <a14:useLocalDpi xmlns:a14="http://schemas.microsoft.com/office/drawing/2010/main" val="0"/>
              </a:ext>
            </a:extLst>
          </a:blip>
          <a:stretch>
            <a:fillRect/>
          </a:stretch>
        </p:blipFill>
        <p:spPr>
          <a:xfrm>
            <a:off x="473124" y="3992089"/>
            <a:ext cx="5386669" cy="632380"/>
          </a:xfrm>
          <a:prstGeom prst="rect">
            <a:avLst/>
          </a:prstGeom>
        </p:spPr>
      </p:pic>
      <p:pic>
        <p:nvPicPr>
          <p:cNvPr id="27" name="Picture 26"/>
          <p:cNvPicPr>
            <a:picLocks noChangeAspect="1"/>
          </p:cNvPicPr>
          <p:nvPr>
            <p:custDataLst>
              <p:tags r:id="rId3"/>
            </p:custDataLst>
          </p:nvPr>
        </p:nvPicPr>
        <p:blipFill>
          <a:blip r:embed="rId15" cstate="hqprint">
            <a:extLst>
              <a:ext uri="{28A0092B-C50C-407E-A947-70E740481C1C}">
                <a14:useLocalDpi xmlns:a14="http://schemas.microsoft.com/office/drawing/2010/main" val="0"/>
              </a:ext>
            </a:extLst>
          </a:blip>
          <a:stretch>
            <a:fillRect/>
          </a:stretch>
        </p:blipFill>
        <p:spPr>
          <a:xfrm>
            <a:off x="487286" y="4973407"/>
            <a:ext cx="3204573" cy="589713"/>
          </a:xfrm>
          <a:prstGeom prst="rect">
            <a:avLst/>
          </a:prstGeom>
        </p:spPr>
      </p:pic>
      <p:sp>
        <p:nvSpPr>
          <p:cNvPr id="2" name="Rectangle 1"/>
          <p:cNvSpPr/>
          <p:nvPr/>
        </p:nvSpPr>
        <p:spPr>
          <a:xfrm>
            <a:off x="506949" y="6015950"/>
            <a:ext cx="2244525" cy="307777"/>
          </a:xfrm>
          <a:prstGeom prst="rect">
            <a:avLst/>
          </a:prstGeom>
        </p:spPr>
        <p:txBody>
          <a:bodyPr wrap="none">
            <a:spAutoFit/>
          </a:bodyPr>
          <a:lstStyle/>
          <a:p>
            <a:r>
              <a:rPr lang="en-US" sz="1400" smtClean="0"/>
              <a:t>PRB </a:t>
            </a:r>
            <a:r>
              <a:rPr lang="en-US" sz="1400" dirty="0" smtClean="0"/>
              <a:t>67</a:t>
            </a:r>
            <a:r>
              <a:rPr lang="en-US" sz="1400" smtClean="0"/>
              <a:t>, 241307(R) 2003</a:t>
            </a:r>
            <a:endParaRPr lang="en-US" sz="1400" dirty="0"/>
          </a:p>
        </p:txBody>
      </p:sp>
    </p:spTree>
    <p:extLst>
      <p:ext uri="{BB962C8B-B14F-4D97-AF65-F5344CB8AC3E}">
        <p14:creationId xmlns:p14="http://schemas.microsoft.com/office/powerpoint/2010/main" val="636508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E9BBE13A-652D-45D5-B3D8-82A75A19F727}"/>
              </a:ext>
            </a:extLst>
          </p:cNvPr>
          <p:cNvSpPr>
            <a:spLocks noGrp="1"/>
          </p:cNvSpPr>
          <p:nvPr>
            <p:ph type="dt" sz="half" idx="13"/>
          </p:nvPr>
        </p:nvSpPr>
        <p:spPr/>
        <p:txBody>
          <a:bodyPr/>
          <a:lstStyle/>
          <a:p>
            <a:fld id="{1FBE9D2B-97C6-485F-84CD-8C1F300BA359}" type="datetime3">
              <a:rPr lang="en-US" smtClean="0"/>
              <a:t>1 July 2022</a:t>
            </a:fld>
            <a:endParaRPr lang="en-US" dirty="0"/>
          </a:p>
        </p:txBody>
      </p:sp>
      <p:sp>
        <p:nvSpPr>
          <p:cNvPr id="4" name="Foliennummernplatzhalter 3">
            <a:extLst>
              <a:ext uri="{FF2B5EF4-FFF2-40B4-BE49-F238E27FC236}">
                <a16:creationId xmlns:a16="http://schemas.microsoft.com/office/drawing/2014/main" id="{5DC516BF-C995-4C15-B38E-5F4B775E169F}"/>
              </a:ext>
            </a:extLst>
          </p:cNvPr>
          <p:cNvSpPr>
            <a:spLocks noGrp="1"/>
          </p:cNvSpPr>
          <p:nvPr>
            <p:ph type="sldNum" sz="quarter" idx="16"/>
          </p:nvPr>
        </p:nvSpPr>
        <p:spPr/>
        <p:txBody>
          <a:bodyPr/>
          <a:lstStyle/>
          <a:p>
            <a:r>
              <a:rPr lang="en-US"/>
              <a:t>Page </a:t>
            </a:r>
            <a:fld id="{A52F4D17-1AD6-42D9-B93A-EB002C62F438}" type="slidenum">
              <a:rPr lang="en-US" smtClean="0"/>
              <a:pPr/>
              <a:t>54</a:t>
            </a:fld>
            <a:endParaRPr lang="en-US" noProof="0" dirty="0"/>
          </a:p>
        </p:txBody>
      </p:sp>
      <p:sp>
        <p:nvSpPr>
          <p:cNvPr id="12" name="Title 11"/>
          <p:cNvSpPr>
            <a:spLocks noGrp="1"/>
          </p:cNvSpPr>
          <p:nvPr>
            <p:ph type="title"/>
          </p:nvPr>
        </p:nvSpPr>
        <p:spPr>
          <a:xfrm>
            <a:off x="263352" y="247216"/>
            <a:ext cx="11449051" cy="1124780"/>
          </a:xfrm>
        </p:spPr>
        <p:txBody>
          <a:bodyPr/>
          <a:lstStyle/>
          <a:p>
            <a:r>
              <a:rPr lang="en-US" dirty="0" smtClean="0"/>
              <a:t>POLARIZATION </a:t>
            </a:r>
            <a:r>
              <a:rPr lang="en-US" dirty="0" err="1" smtClean="0"/>
              <a:t>oF</a:t>
            </a:r>
            <a:r>
              <a:rPr lang="en-US" dirty="0" smtClean="0"/>
              <a:t> Dark STATES </a:t>
            </a:r>
            <a:endParaRPr lang="en-US" dirty="0"/>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37565" y="3859657"/>
            <a:ext cx="2065413" cy="2052045"/>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66002" y="3796945"/>
            <a:ext cx="2334187" cy="2319078"/>
          </a:xfrm>
          <a:prstGeom prst="rect">
            <a:avLst/>
          </a:prstGeom>
        </p:spPr>
      </p:pic>
      <p:grpSp>
        <p:nvGrpSpPr>
          <p:cNvPr id="8" name="Group 7"/>
          <p:cNvGrpSpPr/>
          <p:nvPr/>
        </p:nvGrpSpPr>
        <p:grpSpPr>
          <a:xfrm>
            <a:off x="407368" y="4263120"/>
            <a:ext cx="2144351" cy="1332379"/>
            <a:chOff x="767408" y="4328869"/>
            <a:chExt cx="2144351" cy="1332379"/>
          </a:xfrm>
        </p:grpSpPr>
        <p:pic>
          <p:nvPicPr>
            <p:cNvPr id="11" name="Picture 10"/>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767408" y="4328869"/>
              <a:ext cx="2144351" cy="344085"/>
            </a:xfrm>
            <a:prstGeom prst="rect">
              <a:avLst/>
            </a:prstGeom>
          </p:spPr>
        </p:pic>
        <p:sp>
          <p:nvSpPr>
            <p:cNvPr id="14" name="Up-Down Arrow 13"/>
            <p:cNvSpPr/>
            <p:nvPr/>
          </p:nvSpPr>
          <p:spPr>
            <a:xfrm>
              <a:off x="1774117" y="4833293"/>
              <a:ext cx="130932" cy="377880"/>
            </a:xfrm>
            <a:prstGeom prst="up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sp>
          <p:nvSpPr>
            <p:cNvPr id="16" name="TextBox 15"/>
            <p:cNvSpPr txBox="1"/>
            <p:nvPr/>
          </p:nvSpPr>
          <p:spPr>
            <a:xfrm>
              <a:off x="1120476" y="5364244"/>
              <a:ext cx="1438214" cy="297004"/>
            </a:xfrm>
            <a:prstGeom prst="rect">
              <a:avLst/>
            </a:prstGeom>
            <a:noFill/>
          </p:spPr>
          <p:txBody>
            <a:bodyPr wrap="none" rtlCol="0">
              <a:spAutoFit/>
            </a:bodyPr>
            <a:lstStyle/>
            <a:p>
              <a:pPr algn="l">
                <a:lnSpc>
                  <a:spcPct val="95000"/>
                </a:lnSpc>
              </a:pPr>
              <a:r>
                <a:rPr lang="en-US" sz="1400" i="1" dirty="0" smtClean="0">
                  <a:solidFill>
                    <a:srgbClr val="0362A9"/>
                  </a:solidFill>
                </a:rPr>
                <a:t>z-polarized light</a:t>
              </a:r>
            </a:p>
          </p:txBody>
        </p:sp>
      </p:grpSp>
      <p:grpSp>
        <p:nvGrpSpPr>
          <p:cNvPr id="9" name="Group 8"/>
          <p:cNvGrpSpPr/>
          <p:nvPr/>
        </p:nvGrpSpPr>
        <p:grpSpPr>
          <a:xfrm>
            <a:off x="565144" y="1340768"/>
            <a:ext cx="1828800" cy="1828800"/>
            <a:chOff x="998066" y="1340768"/>
            <a:chExt cx="1828800" cy="1828800"/>
          </a:xfrm>
        </p:grpSpPr>
        <p:pic>
          <p:nvPicPr>
            <p:cNvPr id="18" name="Picture 17"/>
            <p:cNvPicPr>
              <a:picLocks noChangeAspect="1"/>
            </p:cNvPicPr>
            <p:nvPr/>
          </p:nvPicPr>
          <p:blipFill rotWithShape="1">
            <a:blip r:embed="rId8"/>
            <a:srcRect t="72" r="64573" b="12894"/>
            <a:stretch/>
          </p:blipFill>
          <p:spPr>
            <a:xfrm>
              <a:off x="1055440" y="1340768"/>
              <a:ext cx="1728192" cy="1788715"/>
            </a:xfrm>
            <a:prstGeom prst="rect">
              <a:avLst/>
            </a:prstGeom>
          </p:spPr>
        </p:pic>
        <p:sp>
          <p:nvSpPr>
            <p:cNvPr id="2" name="Rectangle 1"/>
            <p:cNvSpPr/>
            <p:nvPr/>
          </p:nvSpPr>
          <p:spPr>
            <a:xfrm>
              <a:off x="1199456" y="2996952"/>
              <a:ext cx="504056"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sp>
          <p:nvSpPr>
            <p:cNvPr id="17" name="Rectangle 16"/>
            <p:cNvSpPr/>
            <p:nvPr/>
          </p:nvSpPr>
          <p:spPr>
            <a:xfrm>
              <a:off x="2146416" y="2996952"/>
              <a:ext cx="504056"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sp>
          <p:nvSpPr>
            <p:cNvPr id="19" name="Rectangle 18"/>
            <p:cNvSpPr/>
            <p:nvPr/>
          </p:nvSpPr>
          <p:spPr>
            <a:xfrm>
              <a:off x="998066" y="1340768"/>
              <a:ext cx="1828800" cy="18288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grpSp>
      <p:pic>
        <p:nvPicPr>
          <p:cNvPr id="7" name="Picture 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853628" y="1240341"/>
            <a:ext cx="1886716" cy="2002540"/>
          </a:xfrm>
          <a:prstGeom prst="rect">
            <a:avLst/>
          </a:prstGeom>
        </p:spPr>
      </p:pic>
      <p:grpSp>
        <p:nvGrpSpPr>
          <p:cNvPr id="15" name="Group 14"/>
          <p:cNvGrpSpPr/>
          <p:nvPr/>
        </p:nvGrpSpPr>
        <p:grpSpPr>
          <a:xfrm>
            <a:off x="8976915" y="1124744"/>
            <a:ext cx="2879725" cy="2376488"/>
            <a:chOff x="8452543" y="421200"/>
            <a:chExt cx="2879725" cy="2376488"/>
          </a:xfrm>
        </p:grpSpPr>
        <p:graphicFrame>
          <p:nvGraphicFramePr>
            <p:cNvPr id="25" name="Object 24"/>
            <p:cNvGraphicFramePr>
              <a:graphicFrameLocks noChangeAspect="1"/>
            </p:cNvGraphicFramePr>
            <p:nvPr>
              <p:extLst>
                <p:ext uri="{D42A27DB-BD31-4B8C-83A1-F6EECF244321}">
                  <p14:modId xmlns:p14="http://schemas.microsoft.com/office/powerpoint/2010/main" val="87748986"/>
                </p:ext>
              </p:extLst>
            </p:nvPr>
          </p:nvGraphicFramePr>
          <p:xfrm>
            <a:off x="8452543" y="421200"/>
            <a:ext cx="2879725" cy="2376488"/>
          </p:xfrm>
          <a:graphic>
            <a:graphicData uri="http://schemas.openxmlformats.org/presentationml/2006/ole">
              <mc:AlternateContent xmlns:mc="http://schemas.openxmlformats.org/markup-compatibility/2006">
                <mc:Choice xmlns:v="urn:schemas-microsoft-com:vml" Requires="v">
                  <p:oleObj spid="_x0000_s51432" name="Graph" r:id="rId10" imgW="2879640" imgH="2376000" progId="Origin50.Graph">
                    <p:embed/>
                  </p:oleObj>
                </mc:Choice>
                <mc:Fallback>
                  <p:oleObj name="Graph" r:id="rId10" imgW="2879640" imgH="2376000" progId="Origin50.Graph">
                    <p:embed/>
                    <p:pic>
                      <p:nvPicPr>
                        <p:cNvPr id="0" name=""/>
                        <p:cNvPicPr/>
                        <p:nvPr/>
                      </p:nvPicPr>
                      <p:blipFill>
                        <a:blip r:embed="rId11"/>
                        <a:stretch>
                          <a:fillRect/>
                        </a:stretch>
                      </p:blipFill>
                      <p:spPr>
                        <a:xfrm>
                          <a:off x="8452543" y="421200"/>
                          <a:ext cx="2879725" cy="2376488"/>
                        </a:xfrm>
                        <a:prstGeom prst="rect">
                          <a:avLst/>
                        </a:prstGeom>
                      </p:spPr>
                    </p:pic>
                  </p:oleObj>
                </mc:Fallback>
              </mc:AlternateContent>
            </a:graphicData>
          </a:graphic>
        </p:graphicFrame>
        <p:sp>
          <p:nvSpPr>
            <p:cNvPr id="10" name="Rectangle 9"/>
            <p:cNvSpPr/>
            <p:nvPr/>
          </p:nvSpPr>
          <p:spPr>
            <a:xfrm>
              <a:off x="9958149" y="1060378"/>
              <a:ext cx="156951" cy="1143156"/>
            </a:xfrm>
            <a:prstGeom prst="rect">
              <a:avLst/>
            </a:pr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grpSp>
      <p:grpSp>
        <p:nvGrpSpPr>
          <p:cNvPr id="20" name="Group 19"/>
          <p:cNvGrpSpPr/>
          <p:nvPr/>
        </p:nvGrpSpPr>
        <p:grpSpPr>
          <a:xfrm>
            <a:off x="2855640" y="875110"/>
            <a:ext cx="3260739" cy="2530118"/>
            <a:chOff x="7745519" y="2453332"/>
            <a:chExt cx="3260739" cy="2530118"/>
          </a:xfrm>
        </p:grpSpPr>
        <p:sp>
          <p:nvSpPr>
            <p:cNvPr id="21" name="Freeform 20"/>
            <p:cNvSpPr/>
            <p:nvPr/>
          </p:nvSpPr>
          <p:spPr>
            <a:xfrm rot="16200000" flipV="1">
              <a:off x="8947224" y="3207698"/>
              <a:ext cx="766327" cy="251365"/>
            </a:xfrm>
            <a:custGeom>
              <a:avLst/>
              <a:gdLst>
                <a:gd name="connsiteX0" fmla="*/ 0 w 838200"/>
                <a:gd name="connsiteY0" fmla="*/ 0 h 152400"/>
                <a:gd name="connsiteX1" fmla="*/ 838200 w 838200"/>
                <a:gd name="connsiteY1" fmla="*/ 9525 h 152400"/>
                <a:gd name="connsiteX2" fmla="*/ 657225 w 838200"/>
                <a:gd name="connsiteY2" fmla="*/ 152400 h 152400"/>
                <a:gd name="connsiteX3" fmla="*/ 9525 w 838200"/>
                <a:gd name="connsiteY3" fmla="*/ 152400 h 152400"/>
                <a:gd name="connsiteX4" fmla="*/ 0 w 838200"/>
                <a:gd name="connsiteY4" fmla="*/ 0 h 152400"/>
                <a:gd name="connsiteX0" fmla="*/ 4762 w 828675"/>
                <a:gd name="connsiteY0" fmla="*/ 2381 h 142875"/>
                <a:gd name="connsiteX1" fmla="*/ 828675 w 828675"/>
                <a:gd name="connsiteY1" fmla="*/ 0 h 142875"/>
                <a:gd name="connsiteX2" fmla="*/ 647700 w 828675"/>
                <a:gd name="connsiteY2" fmla="*/ 142875 h 142875"/>
                <a:gd name="connsiteX3" fmla="*/ 0 w 828675"/>
                <a:gd name="connsiteY3" fmla="*/ 142875 h 142875"/>
                <a:gd name="connsiteX4" fmla="*/ 4762 w 828675"/>
                <a:gd name="connsiteY4" fmla="*/ 2381 h 142875"/>
                <a:gd name="connsiteX0" fmla="*/ 2381 w 828675"/>
                <a:gd name="connsiteY0" fmla="*/ 397 h 142875"/>
                <a:gd name="connsiteX1" fmla="*/ 828675 w 828675"/>
                <a:gd name="connsiteY1" fmla="*/ 0 h 142875"/>
                <a:gd name="connsiteX2" fmla="*/ 647700 w 828675"/>
                <a:gd name="connsiteY2" fmla="*/ 142875 h 142875"/>
                <a:gd name="connsiteX3" fmla="*/ 0 w 828675"/>
                <a:gd name="connsiteY3" fmla="*/ 142875 h 142875"/>
                <a:gd name="connsiteX4" fmla="*/ 2381 w 828675"/>
                <a:gd name="connsiteY4" fmla="*/ 397 h 142875"/>
                <a:gd name="connsiteX0" fmla="*/ 1 w 1135857"/>
                <a:gd name="connsiteY0" fmla="*/ 2381 h 142875"/>
                <a:gd name="connsiteX1" fmla="*/ 1135857 w 1135857"/>
                <a:gd name="connsiteY1" fmla="*/ 0 h 142875"/>
                <a:gd name="connsiteX2" fmla="*/ 954882 w 1135857"/>
                <a:gd name="connsiteY2" fmla="*/ 142875 h 142875"/>
                <a:gd name="connsiteX3" fmla="*/ 307182 w 1135857"/>
                <a:gd name="connsiteY3" fmla="*/ 142875 h 142875"/>
                <a:gd name="connsiteX4" fmla="*/ 1 w 1135857"/>
                <a:gd name="connsiteY4" fmla="*/ 2381 h 142875"/>
                <a:gd name="connsiteX0" fmla="*/ 105 w 1135961"/>
                <a:gd name="connsiteY0" fmla="*/ 2381 h 142875"/>
                <a:gd name="connsiteX1" fmla="*/ 1135961 w 1135961"/>
                <a:gd name="connsiteY1" fmla="*/ 0 h 142875"/>
                <a:gd name="connsiteX2" fmla="*/ 954986 w 1135961"/>
                <a:gd name="connsiteY2" fmla="*/ 142875 h 142875"/>
                <a:gd name="connsiteX3" fmla="*/ 2486 w 1135961"/>
                <a:gd name="connsiteY3" fmla="*/ 142875 h 142875"/>
                <a:gd name="connsiteX4" fmla="*/ 105 w 1135961"/>
                <a:gd name="connsiteY4" fmla="*/ 2381 h 142875"/>
                <a:gd name="connsiteX0" fmla="*/ 105 w 1135961"/>
                <a:gd name="connsiteY0" fmla="*/ 397 h 142875"/>
                <a:gd name="connsiteX1" fmla="*/ 1135961 w 1135961"/>
                <a:gd name="connsiteY1" fmla="*/ 0 h 142875"/>
                <a:gd name="connsiteX2" fmla="*/ 954986 w 1135961"/>
                <a:gd name="connsiteY2" fmla="*/ 142875 h 142875"/>
                <a:gd name="connsiteX3" fmla="*/ 2486 w 1135961"/>
                <a:gd name="connsiteY3" fmla="*/ 142875 h 142875"/>
                <a:gd name="connsiteX4" fmla="*/ 105 w 1135961"/>
                <a:gd name="connsiteY4" fmla="*/ 397 h 142875"/>
                <a:gd name="connsiteX0" fmla="*/ 105 w 1678886"/>
                <a:gd name="connsiteY0" fmla="*/ 397 h 142875"/>
                <a:gd name="connsiteX1" fmla="*/ 1135961 w 1678886"/>
                <a:gd name="connsiteY1" fmla="*/ 0 h 142875"/>
                <a:gd name="connsiteX2" fmla="*/ 1678886 w 1678886"/>
                <a:gd name="connsiteY2" fmla="*/ 142875 h 142875"/>
                <a:gd name="connsiteX3" fmla="*/ 2486 w 1678886"/>
                <a:gd name="connsiteY3" fmla="*/ 142875 h 142875"/>
                <a:gd name="connsiteX4" fmla="*/ 105 w 1678886"/>
                <a:gd name="connsiteY4" fmla="*/ 397 h 142875"/>
                <a:gd name="connsiteX0" fmla="*/ 105 w 1678886"/>
                <a:gd name="connsiteY0" fmla="*/ 397 h 142875"/>
                <a:gd name="connsiteX1" fmla="*/ 1674123 w 1678886"/>
                <a:gd name="connsiteY1" fmla="*/ 0 h 142875"/>
                <a:gd name="connsiteX2" fmla="*/ 1678886 w 1678886"/>
                <a:gd name="connsiteY2" fmla="*/ 142875 h 142875"/>
                <a:gd name="connsiteX3" fmla="*/ 2486 w 1678886"/>
                <a:gd name="connsiteY3" fmla="*/ 142875 h 142875"/>
                <a:gd name="connsiteX4" fmla="*/ 105 w 1678886"/>
                <a:gd name="connsiteY4" fmla="*/ 397 h 142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8886" h="142875">
                  <a:moveTo>
                    <a:pt x="105" y="397"/>
                  </a:moveTo>
                  <a:lnTo>
                    <a:pt x="1674123" y="0"/>
                  </a:lnTo>
                  <a:lnTo>
                    <a:pt x="1678886" y="142875"/>
                  </a:lnTo>
                  <a:lnTo>
                    <a:pt x="2486" y="142875"/>
                  </a:lnTo>
                  <a:cubicBezTo>
                    <a:pt x="3280" y="95382"/>
                    <a:pt x="-689" y="47890"/>
                    <a:pt x="105" y="397"/>
                  </a:cubicBezTo>
                  <a:close/>
                </a:path>
              </a:pathLst>
            </a:custGeom>
            <a:gradFill>
              <a:gsLst>
                <a:gs pos="0">
                  <a:srgbClr val="FFC1C1"/>
                </a:gs>
                <a:gs pos="50000">
                  <a:srgbClr val="FF0000"/>
                </a:gs>
                <a:gs pos="100000">
                  <a:srgbClr val="FFCCFF"/>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nvGrpSpPr>
            <p:cNvPr id="22" name="Group 21"/>
            <p:cNvGrpSpPr/>
            <p:nvPr/>
          </p:nvGrpSpPr>
          <p:grpSpPr>
            <a:xfrm>
              <a:off x="7745519" y="3853242"/>
              <a:ext cx="3260739" cy="1130208"/>
              <a:chOff x="7947713" y="1444016"/>
              <a:chExt cx="3260739" cy="1130208"/>
            </a:xfrm>
          </p:grpSpPr>
          <p:cxnSp>
            <p:nvCxnSpPr>
              <p:cNvPr id="30" name="Straight Connector 29"/>
              <p:cNvCxnSpPr/>
              <p:nvPr/>
            </p:nvCxnSpPr>
            <p:spPr>
              <a:xfrm flipV="1">
                <a:off x="10169004" y="1577053"/>
                <a:ext cx="0" cy="53553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flipV="1">
                <a:off x="10170000" y="1577053"/>
                <a:ext cx="180000" cy="0"/>
              </a:xfrm>
              <a:prstGeom prst="line">
                <a:avLst/>
              </a:prstGeom>
              <a:ln w="12700">
                <a:solidFill>
                  <a:schemeClr val="tx1"/>
                </a:solidFill>
                <a:round/>
                <a:headEnd type="oval" w="sm" len="sm"/>
                <a:tailEnd type="none" w="sm" len="sm"/>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V="1">
                <a:off x="10704512" y="1584132"/>
                <a:ext cx="0" cy="80986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8904312" y="2007065"/>
                <a:ext cx="1442966" cy="139219"/>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4" name="Rectangle 33"/>
              <p:cNvSpPr/>
              <p:nvPr/>
            </p:nvSpPr>
            <p:spPr>
              <a:xfrm>
                <a:off x="8520769" y="2218970"/>
                <a:ext cx="2160240" cy="350059"/>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5" name="Rectangle 34"/>
              <p:cNvSpPr/>
              <p:nvPr/>
            </p:nvSpPr>
            <p:spPr>
              <a:xfrm>
                <a:off x="9984432" y="1884698"/>
                <a:ext cx="369143" cy="12514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6" name="TextBox 35"/>
              <p:cNvSpPr txBox="1"/>
              <p:nvPr/>
            </p:nvSpPr>
            <p:spPr>
              <a:xfrm>
                <a:off x="9739926" y="1609055"/>
                <a:ext cx="383438" cy="307777"/>
              </a:xfrm>
              <a:prstGeom prst="rect">
                <a:avLst/>
              </a:prstGeom>
              <a:noFill/>
            </p:spPr>
            <p:txBody>
              <a:bodyPr wrap="none" rtlCol="0">
                <a:spAutoFit/>
              </a:bodyPr>
              <a:lstStyle/>
              <a:p>
                <a:r>
                  <a:rPr lang="de-DE" sz="1400" dirty="0" smtClean="0">
                    <a:solidFill>
                      <a:srgbClr val="FF0000"/>
                    </a:solidFill>
                  </a:rPr>
                  <a:t>Gr</a:t>
                </a:r>
                <a:endParaRPr lang="en-US" sz="1400" dirty="0">
                  <a:solidFill>
                    <a:srgbClr val="FF0000"/>
                  </a:solidFill>
                </a:endParaRPr>
              </a:p>
            </p:txBody>
          </p:sp>
          <p:sp>
            <p:nvSpPr>
              <p:cNvPr id="37" name="TextBox 36"/>
              <p:cNvSpPr txBox="1"/>
              <p:nvPr/>
            </p:nvSpPr>
            <p:spPr>
              <a:xfrm>
                <a:off x="7947713" y="1694093"/>
                <a:ext cx="1276311" cy="307777"/>
              </a:xfrm>
              <a:prstGeom prst="rect">
                <a:avLst/>
              </a:prstGeom>
              <a:noFill/>
            </p:spPr>
            <p:txBody>
              <a:bodyPr wrap="none" rtlCol="0">
                <a:spAutoFit/>
              </a:bodyPr>
              <a:lstStyle/>
              <a:p>
                <a:r>
                  <a:rPr lang="en-US" sz="1400" dirty="0" smtClean="0">
                    <a:solidFill>
                      <a:schemeClr val="accent1">
                        <a:lumMod val="40000"/>
                        <a:lumOff val="60000"/>
                      </a:schemeClr>
                    </a:solidFill>
                  </a:rPr>
                  <a:t>WSe</a:t>
                </a:r>
                <a:r>
                  <a:rPr lang="en-US" sz="1400" baseline="-25000" dirty="0" smtClean="0">
                    <a:solidFill>
                      <a:schemeClr val="accent1">
                        <a:lumMod val="40000"/>
                        <a:lumOff val="60000"/>
                      </a:schemeClr>
                    </a:solidFill>
                  </a:rPr>
                  <a:t>2</a:t>
                </a:r>
                <a:r>
                  <a:rPr lang="en-US" sz="1400" dirty="0" smtClean="0">
                    <a:solidFill>
                      <a:schemeClr val="accent1">
                        <a:lumMod val="40000"/>
                        <a:lumOff val="60000"/>
                      </a:schemeClr>
                    </a:solidFill>
                  </a:rPr>
                  <a:t>/ MoSe</a:t>
                </a:r>
                <a:r>
                  <a:rPr lang="en-US" sz="1400" baseline="-25000" dirty="0" smtClean="0">
                    <a:solidFill>
                      <a:schemeClr val="accent1">
                        <a:lumMod val="40000"/>
                        <a:lumOff val="60000"/>
                      </a:schemeClr>
                    </a:solidFill>
                  </a:rPr>
                  <a:t>2</a:t>
                </a:r>
                <a:endParaRPr lang="en-US" sz="1400" dirty="0">
                  <a:solidFill>
                    <a:schemeClr val="accent1">
                      <a:lumMod val="40000"/>
                      <a:lumOff val="60000"/>
                    </a:schemeClr>
                  </a:solidFill>
                </a:endParaRPr>
              </a:p>
            </p:txBody>
          </p:sp>
          <p:sp>
            <p:nvSpPr>
              <p:cNvPr id="38" name="TextBox 37"/>
              <p:cNvSpPr txBox="1"/>
              <p:nvPr/>
            </p:nvSpPr>
            <p:spPr>
              <a:xfrm>
                <a:off x="10656698" y="1958703"/>
                <a:ext cx="551754" cy="307777"/>
              </a:xfrm>
              <a:prstGeom prst="rect">
                <a:avLst/>
              </a:prstGeom>
              <a:noFill/>
            </p:spPr>
            <p:txBody>
              <a:bodyPr wrap="none" rtlCol="0">
                <a:spAutoFit/>
              </a:bodyPr>
              <a:lstStyle/>
              <a:p>
                <a:r>
                  <a:rPr lang="en-US" sz="1400" dirty="0" smtClean="0">
                    <a:solidFill>
                      <a:schemeClr val="tx2">
                        <a:lumMod val="75000"/>
                      </a:schemeClr>
                    </a:solidFill>
                  </a:rPr>
                  <a:t>SiO</a:t>
                </a:r>
                <a:r>
                  <a:rPr lang="en-US" sz="1400" baseline="-25000" dirty="0" smtClean="0">
                    <a:solidFill>
                      <a:schemeClr val="tx2">
                        <a:lumMod val="75000"/>
                      </a:schemeClr>
                    </a:solidFill>
                  </a:rPr>
                  <a:t>2</a:t>
                </a:r>
                <a:endParaRPr lang="en-US" sz="1400" dirty="0">
                  <a:solidFill>
                    <a:schemeClr val="tx2">
                      <a:lumMod val="75000"/>
                    </a:schemeClr>
                  </a:solidFill>
                </a:endParaRPr>
              </a:p>
            </p:txBody>
          </p:sp>
          <p:sp>
            <p:nvSpPr>
              <p:cNvPr id="39" name="Rectangle 38"/>
              <p:cNvSpPr/>
              <p:nvPr/>
            </p:nvSpPr>
            <p:spPr>
              <a:xfrm>
                <a:off x="8520769" y="2028117"/>
                <a:ext cx="2160240" cy="191278"/>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40" name="Straight Connector 39"/>
              <p:cNvCxnSpPr/>
              <p:nvPr/>
            </p:nvCxnSpPr>
            <p:spPr>
              <a:xfrm flipH="1" flipV="1">
                <a:off x="10526400" y="1577053"/>
                <a:ext cx="180000" cy="0"/>
              </a:xfrm>
              <a:prstGeom prst="line">
                <a:avLst/>
              </a:prstGeom>
              <a:ln w="12700">
                <a:solidFill>
                  <a:schemeClr val="tx1"/>
                </a:solidFill>
                <a:round/>
                <a:headEnd type="none"/>
                <a:tailEnd type="oval" w="sm" len="sm"/>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10272464" y="1444016"/>
                <a:ext cx="372218" cy="297004"/>
              </a:xfrm>
              <a:prstGeom prst="rect">
                <a:avLst/>
              </a:prstGeom>
              <a:noFill/>
            </p:spPr>
            <p:txBody>
              <a:bodyPr wrap="none" rtlCol="0">
                <a:spAutoFit/>
              </a:bodyPr>
              <a:lstStyle/>
              <a:p>
                <a:pPr algn="l">
                  <a:lnSpc>
                    <a:spcPct val="95000"/>
                  </a:lnSpc>
                </a:pPr>
                <a:r>
                  <a:rPr lang="en-US" sz="1400" dirty="0" smtClean="0"/>
                  <a:t>V</a:t>
                </a:r>
                <a:r>
                  <a:rPr lang="en-US" sz="1400" baseline="-25000" dirty="0" smtClean="0"/>
                  <a:t>g</a:t>
                </a:r>
                <a:endParaRPr lang="en-US" sz="1400" dirty="0" smtClean="0"/>
              </a:p>
            </p:txBody>
          </p:sp>
          <p:cxnSp>
            <p:nvCxnSpPr>
              <p:cNvPr id="42" name="Straight Connector 41"/>
              <p:cNvCxnSpPr>
                <a:endCxn id="34" idx="3"/>
              </p:cNvCxnSpPr>
              <p:nvPr/>
            </p:nvCxnSpPr>
            <p:spPr>
              <a:xfrm flipH="1">
                <a:off x="10681009" y="2393999"/>
                <a:ext cx="23503" cy="1"/>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10681009" y="2266447"/>
                <a:ext cx="503664" cy="307777"/>
              </a:xfrm>
              <a:prstGeom prst="rect">
                <a:avLst/>
              </a:prstGeom>
              <a:noFill/>
            </p:spPr>
            <p:txBody>
              <a:bodyPr wrap="none" rtlCol="0">
                <a:spAutoFit/>
              </a:bodyPr>
              <a:lstStyle/>
              <a:p>
                <a:r>
                  <a:rPr lang="en-US" sz="1400" dirty="0">
                    <a:solidFill>
                      <a:schemeClr val="bg2">
                        <a:lumMod val="50000"/>
                      </a:schemeClr>
                    </a:solidFill>
                  </a:rPr>
                  <a:t>p</a:t>
                </a:r>
                <a:r>
                  <a:rPr lang="en-US" sz="1400" dirty="0" smtClean="0">
                    <a:solidFill>
                      <a:schemeClr val="bg2">
                        <a:lumMod val="50000"/>
                      </a:schemeClr>
                    </a:solidFill>
                  </a:rPr>
                  <a:t>-Si</a:t>
                </a:r>
                <a:endParaRPr lang="en-US" sz="1400" dirty="0">
                  <a:solidFill>
                    <a:schemeClr val="bg2">
                      <a:lumMod val="50000"/>
                    </a:schemeClr>
                  </a:solidFill>
                </a:endParaRPr>
              </a:p>
            </p:txBody>
          </p:sp>
        </p:grpSp>
        <p:grpSp>
          <p:nvGrpSpPr>
            <p:cNvPr id="23" name="Group 22"/>
            <p:cNvGrpSpPr/>
            <p:nvPr/>
          </p:nvGrpSpPr>
          <p:grpSpPr>
            <a:xfrm rot="16200000">
              <a:off x="8475024" y="3432647"/>
              <a:ext cx="1710728" cy="251365"/>
              <a:chOff x="9264111" y="2299797"/>
              <a:chExt cx="1710728" cy="251365"/>
            </a:xfrm>
          </p:grpSpPr>
          <p:sp>
            <p:nvSpPr>
              <p:cNvPr id="27" name="Freeform 26"/>
              <p:cNvSpPr/>
              <p:nvPr/>
            </p:nvSpPr>
            <p:spPr>
              <a:xfrm flipV="1">
                <a:off x="9900048" y="2383329"/>
                <a:ext cx="1074791" cy="84299"/>
              </a:xfrm>
              <a:custGeom>
                <a:avLst/>
                <a:gdLst>
                  <a:gd name="connsiteX0" fmla="*/ 0 w 838200"/>
                  <a:gd name="connsiteY0" fmla="*/ 0 h 152400"/>
                  <a:gd name="connsiteX1" fmla="*/ 838200 w 838200"/>
                  <a:gd name="connsiteY1" fmla="*/ 9525 h 152400"/>
                  <a:gd name="connsiteX2" fmla="*/ 657225 w 838200"/>
                  <a:gd name="connsiteY2" fmla="*/ 152400 h 152400"/>
                  <a:gd name="connsiteX3" fmla="*/ 9525 w 838200"/>
                  <a:gd name="connsiteY3" fmla="*/ 152400 h 152400"/>
                  <a:gd name="connsiteX4" fmla="*/ 0 w 838200"/>
                  <a:gd name="connsiteY4" fmla="*/ 0 h 152400"/>
                  <a:gd name="connsiteX0" fmla="*/ 4762 w 828675"/>
                  <a:gd name="connsiteY0" fmla="*/ 2381 h 142875"/>
                  <a:gd name="connsiteX1" fmla="*/ 828675 w 828675"/>
                  <a:gd name="connsiteY1" fmla="*/ 0 h 142875"/>
                  <a:gd name="connsiteX2" fmla="*/ 647700 w 828675"/>
                  <a:gd name="connsiteY2" fmla="*/ 142875 h 142875"/>
                  <a:gd name="connsiteX3" fmla="*/ 0 w 828675"/>
                  <a:gd name="connsiteY3" fmla="*/ 142875 h 142875"/>
                  <a:gd name="connsiteX4" fmla="*/ 4762 w 828675"/>
                  <a:gd name="connsiteY4" fmla="*/ 2381 h 142875"/>
                  <a:gd name="connsiteX0" fmla="*/ 2381 w 828675"/>
                  <a:gd name="connsiteY0" fmla="*/ 397 h 142875"/>
                  <a:gd name="connsiteX1" fmla="*/ 828675 w 828675"/>
                  <a:gd name="connsiteY1" fmla="*/ 0 h 142875"/>
                  <a:gd name="connsiteX2" fmla="*/ 647700 w 828675"/>
                  <a:gd name="connsiteY2" fmla="*/ 142875 h 142875"/>
                  <a:gd name="connsiteX3" fmla="*/ 0 w 828675"/>
                  <a:gd name="connsiteY3" fmla="*/ 142875 h 142875"/>
                  <a:gd name="connsiteX4" fmla="*/ 2381 w 828675"/>
                  <a:gd name="connsiteY4" fmla="*/ 397 h 142875"/>
                  <a:gd name="connsiteX0" fmla="*/ 1 w 1135857"/>
                  <a:gd name="connsiteY0" fmla="*/ 2381 h 142875"/>
                  <a:gd name="connsiteX1" fmla="*/ 1135857 w 1135857"/>
                  <a:gd name="connsiteY1" fmla="*/ 0 h 142875"/>
                  <a:gd name="connsiteX2" fmla="*/ 954882 w 1135857"/>
                  <a:gd name="connsiteY2" fmla="*/ 142875 h 142875"/>
                  <a:gd name="connsiteX3" fmla="*/ 307182 w 1135857"/>
                  <a:gd name="connsiteY3" fmla="*/ 142875 h 142875"/>
                  <a:gd name="connsiteX4" fmla="*/ 1 w 1135857"/>
                  <a:gd name="connsiteY4" fmla="*/ 2381 h 142875"/>
                  <a:gd name="connsiteX0" fmla="*/ 105 w 1135961"/>
                  <a:gd name="connsiteY0" fmla="*/ 2381 h 142875"/>
                  <a:gd name="connsiteX1" fmla="*/ 1135961 w 1135961"/>
                  <a:gd name="connsiteY1" fmla="*/ 0 h 142875"/>
                  <a:gd name="connsiteX2" fmla="*/ 954986 w 1135961"/>
                  <a:gd name="connsiteY2" fmla="*/ 142875 h 142875"/>
                  <a:gd name="connsiteX3" fmla="*/ 2486 w 1135961"/>
                  <a:gd name="connsiteY3" fmla="*/ 142875 h 142875"/>
                  <a:gd name="connsiteX4" fmla="*/ 105 w 1135961"/>
                  <a:gd name="connsiteY4" fmla="*/ 2381 h 142875"/>
                  <a:gd name="connsiteX0" fmla="*/ 105 w 1135961"/>
                  <a:gd name="connsiteY0" fmla="*/ 397 h 142875"/>
                  <a:gd name="connsiteX1" fmla="*/ 1135961 w 1135961"/>
                  <a:gd name="connsiteY1" fmla="*/ 0 h 142875"/>
                  <a:gd name="connsiteX2" fmla="*/ 954986 w 1135961"/>
                  <a:gd name="connsiteY2" fmla="*/ 142875 h 142875"/>
                  <a:gd name="connsiteX3" fmla="*/ 2486 w 1135961"/>
                  <a:gd name="connsiteY3" fmla="*/ 142875 h 142875"/>
                  <a:gd name="connsiteX4" fmla="*/ 105 w 1135961"/>
                  <a:gd name="connsiteY4" fmla="*/ 397 h 142875"/>
                  <a:gd name="connsiteX0" fmla="*/ 105 w 1678886"/>
                  <a:gd name="connsiteY0" fmla="*/ 397 h 142875"/>
                  <a:gd name="connsiteX1" fmla="*/ 1135961 w 1678886"/>
                  <a:gd name="connsiteY1" fmla="*/ 0 h 142875"/>
                  <a:gd name="connsiteX2" fmla="*/ 1678886 w 1678886"/>
                  <a:gd name="connsiteY2" fmla="*/ 142875 h 142875"/>
                  <a:gd name="connsiteX3" fmla="*/ 2486 w 1678886"/>
                  <a:gd name="connsiteY3" fmla="*/ 142875 h 142875"/>
                  <a:gd name="connsiteX4" fmla="*/ 105 w 1678886"/>
                  <a:gd name="connsiteY4" fmla="*/ 397 h 142875"/>
                  <a:gd name="connsiteX0" fmla="*/ 105 w 1678886"/>
                  <a:gd name="connsiteY0" fmla="*/ 397 h 142875"/>
                  <a:gd name="connsiteX1" fmla="*/ 1674123 w 1678886"/>
                  <a:gd name="connsiteY1" fmla="*/ 0 h 142875"/>
                  <a:gd name="connsiteX2" fmla="*/ 1678886 w 1678886"/>
                  <a:gd name="connsiteY2" fmla="*/ 142875 h 142875"/>
                  <a:gd name="connsiteX3" fmla="*/ 2486 w 1678886"/>
                  <a:gd name="connsiteY3" fmla="*/ 142875 h 142875"/>
                  <a:gd name="connsiteX4" fmla="*/ 105 w 1678886"/>
                  <a:gd name="connsiteY4" fmla="*/ 397 h 142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8886" h="142875">
                    <a:moveTo>
                      <a:pt x="105" y="397"/>
                    </a:moveTo>
                    <a:lnTo>
                      <a:pt x="1674123" y="0"/>
                    </a:lnTo>
                    <a:lnTo>
                      <a:pt x="1678886" y="142875"/>
                    </a:lnTo>
                    <a:lnTo>
                      <a:pt x="2486" y="142875"/>
                    </a:lnTo>
                    <a:cubicBezTo>
                      <a:pt x="3280" y="95382"/>
                      <a:pt x="-689" y="47890"/>
                      <a:pt x="105" y="397"/>
                    </a:cubicBezTo>
                    <a:close/>
                  </a:path>
                </a:pathLst>
              </a:custGeom>
              <a:gradFill>
                <a:gsLst>
                  <a:gs pos="0">
                    <a:srgbClr val="CCECFF"/>
                  </a:gs>
                  <a:gs pos="50000">
                    <a:srgbClr val="0066FF"/>
                  </a:gs>
                  <a:gs pos="100000">
                    <a:srgbClr val="CCECFF"/>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8" name="Isosceles Triangle 27"/>
              <p:cNvSpPr/>
              <p:nvPr/>
            </p:nvSpPr>
            <p:spPr>
              <a:xfrm rot="16200000" flipH="1">
                <a:off x="9284803" y="2362637"/>
                <a:ext cx="84300" cy="125684"/>
              </a:xfrm>
              <a:prstGeom prst="triangle">
                <a:avLst/>
              </a:prstGeom>
              <a:gradFill flip="none" rotWithShape="1">
                <a:gsLst>
                  <a:gs pos="0">
                    <a:srgbClr val="0066FF"/>
                  </a:gs>
                  <a:gs pos="50000">
                    <a:srgbClr val="FF00FF"/>
                  </a:gs>
                  <a:gs pos="100000">
                    <a:srgbClr val="FF0000"/>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9" name="Freeform 28"/>
              <p:cNvSpPr>
                <a:spLocks noChangeAspect="1"/>
              </p:cNvSpPr>
              <p:nvPr/>
            </p:nvSpPr>
            <p:spPr>
              <a:xfrm>
                <a:off x="9391439" y="2299797"/>
                <a:ext cx="571988" cy="251365"/>
              </a:xfrm>
              <a:custGeom>
                <a:avLst/>
                <a:gdLst>
                  <a:gd name="connsiteX0" fmla="*/ 7144 w 1238250"/>
                  <a:gd name="connsiteY0" fmla="*/ 338138 h 545307"/>
                  <a:gd name="connsiteX1" fmla="*/ 247650 w 1238250"/>
                  <a:gd name="connsiteY1" fmla="*/ 545307 h 545307"/>
                  <a:gd name="connsiteX2" fmla="*/ 1238250 w 1238250"/>
                  <a:gd name="connsiteY2" fmla="*/ 542925 h 545307"/>
                  <a:gd name="connsiteX3" fmla="*/ 1231106 w 1238250"/>
                  <a:gd name="connsiteY3" fmla="*/ 9525 h 545307"/>
                  <a:gd name="connsiteX4" fmla="*/ 245269 w 1238250"/>
                  <a:gd name="connsiteY4" fmla="*/ 0 h 545307"/>
                  <a:gd name="connsiteX5" fmla="*/ 0 w 1238250"/>
                  <a:gd name="connsiteY5" fmla="*/ 195263 h 545307"/>
                  <a:gd name="connsiteX6" fmla="*/ 7144 w 1238250"/>
                  <a:gd name="connsiteY6" fmla="*/ 338138 h 545307"/>
                  <a:gd name="connsiteX0" fmla="*/ 0 w 1240631"/>
                  <a:gd name="connsiteY0" fmla="*/ 335756 h 545307"/>
                  <a:gd name="connsiteX1" fmla="*/ 250031 w 1240631"/>
                  <a:gd name="connsiteY1" fmla="*/ 545307 h 545307"/>
                  <a:gd name="connsiteX2" fmla="*/ 1240631 w 1240631"/>
                  <a:gd name="connsiteY2" fmla="*/ 542925 h 545307"/>
                  <a:gd name="connsiteX3" fmla="*/ 1233487 w 1240631"/>
                  <a:gd name="connsiteY3" fmla="*/ 9525 h 545307"/>
                  <a:gd name="connsiteX4" fmla="*/ 247650 w 1240631"/>
                  <a:gd name="connsiteY4" fmla="*/ 0 h 545307"/>
                  <a:gd name="connsiteX5" fmla="*/ 2381 w 1240631"/>
                  <a:gd name="connsiteY5" fmla="*/ 195263 h 545307"/>
                  <a:gd name="connsiteX6" fmla="*/ 0 w 1240631"/>
                  <a:gd name="connsiteY6" fmla="*/ 335756 h 545307"/>
                  <a:gd name="connsiteX0" fmla="*/ 0 w 1240631"/>
                  <a:gd name="connsiteY0" fmla="*/ 335756 h 545307"/>
                  <a:gd name="connsiteX1" fmla="*/ 250031 w 1240631"/>
                  <a:gd name="connsiteY1" fmla="*/ 545307 h 545307"/>
                  <a:gd name="connsiteX2" fmla="*/ 1240631 w 1240631"/>
                  <a:gd name="connsiteY2" fmla="*/ 542925 h 545307"/>
                  <a:gd name="connsiteX3" fmla="*/ 1235868 w 1240631"/>
                  <a:gd name="connsiteY3" fmla="*/ 2381 h 545307"/>
                  <a:gd name="connsiteX4" fmla="*/ 247650 w 1240631"/>
                  <a:gd name="connsiteY4" fmla="*/ 0 h 545307"/>
                  <a:gd name="connsiteX5" fmla="*/ 2381 w 1240631"/>
                  <a:gd name="connsiteY5" fmla="*/ 195263 h 545307"/>
                  <a:gd name="connsiteX6" fmla="*/ 0 w 1240631"/>
                  <a:gd name="connsiteY6" fmla="*/ 335756 h 545307"/>
                  <a:gd name="connsiteX0" fmla="*/ 0 w 1240631"/>
                  <a:gd name="connsiteY0" fmla="*/ 335756 h 545307"/>
                  <a:gd name="connsiteX1" fmla="*/ 250031 w 1240631"/>
                  <a:gd name="connsiteY1" fmla="*/ 545307 h 545307"/>
                  <a:gd name="connsiteX2" fmla="*/ 1240631 w 1240631"/>
                  <a:gd name="connsiteY2" fmla="*/ 542925 h 545307"/>
                  <a:gd name="connsiteX3" fmla="*/ 1238250 w 1240631"/>
                  <a:gd name="connsiteY3" fmla="*/ 0 h 545307"/>
                  <a:gd name="connsiteX4" fmla="*/ 247650 w 1240631"/>
                  <a:gd name="connsiteY4" fmla="*/ 0 h 545307"/>
                  <a:gd name="connsiteX5" fmla="*/ 2381 w 1240631"/>
                  <a:gd name="connsiteY5" fmla="*/ 195263 h 545307"/>
                  <a:gd name="connsiteX6" fmla="*/ 0 w 1240631"/>
                  <a:gd name="connsiteY6" fmla="*/ 335756 h 545307"/>
                  <a:gd name="connsiteX0" fmla="*/ 0 w 1240631"/>
                  <a:gd name="connsiteY0" fmla="*/ 350043 h 545307"/>
                  <a:gd name="connsiteX1" fmla="*/ 250031 w 1240631"/>
                  <a:gd name="connsiteY1" fmla="*/ 545307 h 545307"/>
                  <a:gd name="connsiteX2" fmla="*/ 1240631 w 1240631"/>
                  <a:gd name="connsiteY2" fmla="*/ 542925 h 545307"/>
                  <a:gd name="connsiteX3" fmla="*/ 1238250 w 1240631"/>
                  <a:gd name="connsiteY3" fmla="*/ 0 h 545307"/>
                  <a:gd name="connsiteX4" fmla="*/ 247650 w 1240631"/>
                  <a:gd name="connsiteY4" fmla="*/ 0 h 545307"/>
                  <a:gd name="connsiteX5" fmla="*/ 2381 w 1240631"/>
                  <a:gd name="connsiteY5" fmla="*/ 195263 h 545307"/>
                  <a:gd name="connsiteX6" fmla="*/ 0 w 1240631"/>
                  <a:gd name="connsiteY6" fmla="*/ 350043 h 545307"/>
                  <a:gd name="connsiteX0" fmla="*/ 230 w 1240861"/>
                  <a:gd name="connsiteY0" fmla="*/ 350043 h 545307"/>
                  <a:gd name="connsiteX1" fmla="*/ 250261 w 1240861"/>
                  <a:gd name="connsiteY1" fmla="*/ 545307 h 545307"/>
                  <a:gd name="connsiteX2" fmla="*/ 1240861 w 1240861"/>
                  <a:gd name="connsiteY2" fmla="*/ 542925 h 545307"/>
                  <a:gd name="connsiteX3" fmla="*/ 1238480 w 1240861"/>
                  <a:gd name="connsiteY3" fmla="*/ 0 h 545307"/>
                  <a:gd name="connsiteX4" fmla="*/ 247880 w 1240861"/>
                  <a:gd name="connsiteY4" fmla="*/ 0 h 545307"/>
                  <a:gd name="connsiteX5" fmla="*/ 229 w 1240861"/>
                  <a:gd name="connsiteY5" fmla="*/ 192882 h 545307"/>
                  <a:gd name="connsiteX6" fmla="*/ 230 w 1240861"/>
                  <a:gd name="connsiteY6" fmla="*/ 350043 h 545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0861" h="545307">
                    <a:moveTo>
                      <a:pt x="230" y="350043"/>
                    </a:moveTo>
                    <a:lnTo>
                      <a:pt x="250261" y="545307"/>
                    </a:lnTo>
                    <a:lnTo>
                      <a:pt x="1240861" y="542925"/>
                    </a:lnTo>
                    <a:cubicBezTo>
                      <a:pt x="1238480" y="365125"/>
                      <a:pt x="1240861" y="177800"/>
                      <a:pt x="1238480" y="0"/>
                    </a:cubicBezTo>
                    <a:lnTo>
                      <a:pt x="247880" y="0"/>
                    </a:lnTo>
                    <a:lnTo>
                      <a:pt x="229" y="192882"/>
                    </a:lnTo>
                    <a:cubicBezTo>
                      <a:pt x="-565" y="239713"/>
                      <a:pt x="1024" y="303212"/>
                      <a:pt x="230" y="350043"/>
                    </a:cubicBezTo>
                    <a:close/>
                  </a:path>
                </a:pathLst>
              </a:cu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sp>
          <p:nvSpPr>
            <p:cNvPr id="24" name="TextBox 23"/>
            <p:cNvSpPr txBox="1"/>
            <p:nvPr/>
          </p:nvSpPr>
          <p:spPr>
            <a:xfrm>
              <a:off x="8801228" y="2859159"/>
              <a:ext cx="400110" cy="869790"/>
            </a:xfrm>
            <a:prstGeom prst="rect">
              <a:avLst/>
            </a:prstGeom>
            <a:noFill/>
          </p:spPr>
          <p:txBody>
            <a:bodyPr vert="vert270" wrap="none" rtlCol="0">
              <a:spAutoFit/>
            </a:bodyPr>
            <a:lstStyle/>
            <a:p>
              <a:r>
                <a:rPr lang="en-US" sz="1400" dirty="0" smtClean="0">
                  <a:solidFill>
                    <a:schemeClr val="accent1">
                      <a:lumMod val="60000"/>
                      <a:lumOff val="40000"/>
                    </a:schemeClr>
                  </a:solidFill>
                </a:rPr>
                <a:t>Excitation</a:t>
              </a:r>
              <a:endParaRPr lang="en-US" sz="1400" dirty="0">
                <a:solidFill>
                  <a:schemeClr val="accent1">
                    <a:lumMod val="60000"/>
                    <a:lumOff val="40000"/>
                  </a:schemeClr>
                </a:solidFill>
              </a:endParaRPr>
            </a:p>
          </p:txBody>
        </p:sp>
        <p:sp>
          <p:nvSpPr>
            <p:cNvPr id="26" name="TextBox 25"/>
            <p:cNvSpPr txBox="1"/>
            <p:nvPr/>
          </p:nvSpPr>
          <p:spPr>
            <a:xfrm>
              <a:off x="9475001" y="2453332"/>
              <a:ext cx="400110" cy="1405193"/>
            </a:xfrm>
            <a:prstGeom prst="rect">
              <a:avLst/>
            </a:prstGeom>
            <a:noFill/>
          </p:spPr>
          <p:txBody>
            <a:bodyPr vert="vert" wrap="none" rtlCol="0">
              <a:spAutoFit/>
            </a:bodyPr>
            <a:lstStyle/>
            <a:p>
              <a:r>
                <a:rPr lang="en-US" sz="1400" dirty="0" smtClean="0">
                  <a:solidFill>
                    <a:srgbClr val="FF0000"/>
                  </a:solidFill>
                </a:rPr>
                <a:t>Measured signal</a:t>
              </a:r>
              <a:endParaRPr lang="en-US" sz="1400" dirty="0">
                <a:solidFill>
                  <a:srgbClr val="FF0000"/>
                </a:solidFill>
              </a:endParaRPr>
            </a:p>
          </p:txBody>
        </p:sp>
      </p:grpSp>
      <p:cxnSp>
        <p:nvCxnSpPr>
          <p:cNvPr id="45" name="Straight Connector 44"/>
          <p:cNvCxnSpPr/>
          <p:nvPr/>
        </p:nvCxnSpPr>
        <p:spPr>
          <a:xfrm>
            <a:off x="6789737" y="3573016"/>
            <a:ext cx="1886716"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7954781" y="3263963"/>
            <a:ext cx="721672" cy="326243"/>
          </a:xfrm>
          <a:prstGeom prst="rect">
            <a:avLst/>
          </a:prstGeom>
          <a:noFill/>
        </p:spPr>
        <p:txBody>
          <a:bodyPr wrap="none" rtlCol="0">
            <a:spAutoFit/>
          </a:bodyPr>
          <a:lstStyle/>
          <a:p>
            <a:pPr algn="l">
              <a:lnSpc>
                <a:spcPct val="95000"/>
              </a:lnSpc>
            </a:pPr>
            <a:r>
              <a:rPr lang="en-US" sz="1600" b="1" dirty="0" smtClean="0"/>
              <a:t>3 mm</a:t>
            </a:r>
          </a:p>
        </p:txBody>
      </p:sp>
      <p:sp>
        <p:nvSpPr>
          <p:cNvPr id="48" name="TextBox 47"/>
          <p:cNvSpPr txBox="1"/>
          <p:nvPr/>
        </p:nvSpPr>
        <p:spPr>
          <a:xfrm>
            <a:off x="263352" y="6116023"/>
            <a:ext cx="3512755" cy="238527"/>
          </a:xfrm>
          <a:prstGeom prst="rect">
            <a:avLst/>
          </a:prstGeom>
          <a:noFill/>
        </p:spPr>
        <p:txBody>
          <a:bodyPr wrap="square" rtlCol="0">
            <a:spAutoFit/>
          </a:bodyPr>
          <a:lstStyle/>
          <a:p>
            <a:pPr>
              <a:lnSpc>
                <a:spcPct val="95000"/>
              </a:lnSpc>
            </a:pPr>
            <a:r>
              <a:rPr lang="en-US" sz="1000" i="1" dirty="0" err="1" smtClean="0"/>
              <a:t>S.Borghardt</a:t>
            </a:r>
            <a:r>
              <a:rPr lang="en-US" sz="1000" i="1" dirty="0" smtClean="0"/>
              <a:t> et al. arXiv:2001.08043</a:t>
            </a:r>
          </a:p>
        </p:txBody>
      </p:sp>
    </p:spTree>
    <p:extLst>
      <p:ext uri="{BB962C8B-B14F-4D97-AF65-F5344CB8AC3E}">
        <p14:creationId xmlns:p14="http://schemas.microsoft.com/office/powerpoint/2010/main" val="4137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monolayer OF WS</a:t>
            </a:r>
            <a:r>
              <a:rPr lang="en-US" cap="none" dirty="0" smtClean="0"/>
              <a:t>e</a:t>
            </a:r>
            <a:r>
              <a:rPr lang="en-US" baseline="-25000" dirty="0" smtClean="0"/>
              <a:t>2</a:t>
            </a:r>
            <a:endParaRPr lang="en-US" dirty="0"/>
          </a:p>
        </p:txBody>
      </p:sp>
      <p:sp>
        <p:nvSpPr>
          <p:cNvPr id="3" name="Content Placeholder 2"/>
          <p:cNvSpPr>
            <a:spLocks noGrp="1"/>
          </p:cNvSpPr>
          <p:nvPr>
            <p:ph idx="1"/>
          </p:nvPr>
        </p:nvSpPr>
        <p:spPr/>
        <p:txBody>
          <a:bodyPr/>
          <a:lstStyle/>
          <a:p>
            <a:r>
              <a:rPr lang="en-US" sz="1800" b="1" dirty="0" smtClean="0">
                <a:solidFill>
                  <a:srgbClr val="0362A9"/>
                </a:solidFill>
              </a:rPr>
              <a:t>Robust valley coherence only in the absence of charge carriers.</a:t>
            </a:r>
          </a:p>
          <a:p>
            <a:r>
              <a:rPr lang="en-US" sz="1800" b="1" dirty="0" smtClean="0">
                <a:solidFill>
                  <a:srgbClr val="0362A9"/>
                </a:solidFill>
              </a:rPr>
              <a:t>Spin-photon polarization entanglement would need to overcome:</a:t>
            </a:r>
          </a:p>
          <a:p>
            <a:pPr lvl="1"/>
            <a:r>
              <a:rPr lang="en-US" sz="1800" b="1" dirty="0" smtClean="0">
                <a:solidFill>
                  <a:srgbClr val="0362A9"/>
                </a:solidFill>
              </a:rPr>
              <a:t>Electron spin – fine structure splitting.</a:t>
            </a:r>
          </a:p>
          <a:p>
            <a:pPr lvl="1"/>
            <a:r>
              <a:rPr lang="en-US" sz="1800" b="1" dirty="0" smtClean="0">
                <a:solidFill>
                  <a:srgbClr val="0362A9"/>
                </a:solidFill>
              </a:rPr>
              <a:t>Exciton scattering into dark state in the presence of disorder.</a:t>
            </a:r>
          </a:p>
          <a:p>
            <a:r>
              <a:rPr lang="en-US" sz="1800" b="1" dirty="0" err="1" smtClean="0">
                <a:solidFill>
                  <a:srgbClr val="0362A9"/>
                </a:solidFill>
              </a:rPr>
              <a:t>Polaronic</a:t>
            </a:r>
            <a:r>
              <a:rPr lang="en-US" sz="1800" b="1" dirty="0" smtClean="0">
                <a:solidFill>
                  <a:srgbClr val="0362A9"/>
                </a:solidFill>
              </a:rPr>
              <a:t> effects need further study.</a:t>
            </a:r>
          </a:p>
          <a:p>
            <a:r>
              <a:rPr lang="en-US" sz="1800" b="1" dirty="0" smtClean="0">
                <a:solidFill>
                  <a:srgbClr val="0362A9"/>
                </a:solidFill>
              </a:rPr>
              <a:t>Better devices needed for quantum correlations </a:t>
            </a:r>
            <a:br>
              <a:rPr lang="en-US" sz="1800" b="1" dirty="0" smtClean="0">
                <a:solidFill>
                  <a:srgbClr val="0362A9"/>
                </a:solidFill>
              </a:rPr>
            </a:br>
            <a:r>
              <a:rPr lang="en-US" sz="1800" b="1" dirty="0" smtClean="0">
                <a:solidFill>
                  <a:srgbClr val="0362A9"/>
                </a:solidFill>
              </a:rPr>
              <a:t>and classical correlations.</a:t>
            </a:r>
            <a:endParaRPr lang="en-US" sz="1800" b="1" dirty="0">
              <a:solidFill>
                <a:srgbClr val="0362A9"/>
              </a:solidFill>
            </a:endParaRPr>
          </a:p>
        </p:txBody>
      </p:sp>
      <p:sp>
        <p:nvSpPr>
          <p:cNvPr id="4" name="Date Placeholder 3"/>
          <p:cNvSpPr>
            <a:spLocks noGrp="1"/>
          </p:cNvSpPr>
          <p:nvPr>
            <p:ph type="dt" sz="half" idx="13"/>
          </p:nvPr>
        </p:nvSpPr>
        <p:spPr/>
        <p:txBody>
          <a:bodyPr/>
          <a:lstStyle/>
          <a:p>
            <a:fld id="{C956E7C6-5E60-4201-AC45-4C57E2DF169E}" type="datetime3">
              <a:rPr lang="en-US" smtClean="0"/>
              <a:t>1 July 2022</a:t>
            </a:fld>
            <a:endParaRPr lang="en-US" dirty="0"/>
          </a:p>
        </p:txBody>
      </p:sp>
      <p:sp>
        <p:nvSpPr>
          <p:cNvPr id="6" name="Slide Number Placeholder 5"/>
          <p:cNvSpPr>
            <a:spLocks noGrp="1"/>
          </p:cNvSpPr>
          <p:nvPr>
            <p:ph type="sldNum" sz="quarter" idx="16"/>
          </p:nvPr>
        </p:nvSpPr>
        <p:spPr/>
        <p:txBody>
          <a:bodyPr/>
          <a:lstStyle/>
          <a:p>
            <a:r>
              <a:rPr lang="en-US" smtClean="0"/>
              <a:t>Page </a:t>
            </a:r>
            <a:fld id="{A52F4D17-1AD6-42D9-B93A-EB002C62F438}" type="slidenum">
              <a:rPr lang="en-US" smtClean="0"/>
              <a:pPr/>
              <a:t>55</a:t>
            </a:fld>
            <a:endParaRPr lang="en-US" noProof="0"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92144" y="3212976"/>
            <a:ext cx="4295800" cy="2416387"/>
          </a:xfrm>
          <a:prstGeom prst="rect">
            <a:avLst/>
          </a:prstGeom>
        </p:spPr>
      </p:pic>
    </p:spTree>
    <p:extLst>
      <p:ext uri="{BB962C8B-B14F-4D97-AF65-F5344CB8AC3E}">
        <p14:creationId xmlns:p14="http://schemas.microsoft.com/office/powerpoint/2010/main" val="237313750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zh-TW" dirty="0"/>
              <a:t>Gated WS</a:t>
            </a:r>
            <a:r>
              <a:rPr lang="en-GB" altLang="zh-TW" cap="none" dirty="0"/>
              <a:t>e</a:t>
            </a:r>
            <a:r>
              <a:rPr lang="en-GB" altLang="zh-TW" cap="none" baseline="-25000" dirty="0"/>
              <a:t>2</a:t>
            </a:r>
            <a:r>
              <a:rPr lang="en-GB" altLang="zh-TW" cap="none" dirty="0"/>
              <a:t> ML – </a:t>
            </a:r>
            <a:r>
              <a:rPr lang="en-GB" altLang="zh-TW" cap="none" dirty="0" smtClean="0"/>
              <a:t>linewidth (extended voltage range)</a:t>
            </a:r>
            <a:endParaRPr lang="en-US" dirty="0"/>
          </a:p>
        </p:txBody>
      </p:sp>
      <p:sp>
        <p:nvSpPr>
          <p:cNvPr id="4" name="Date Placeholder 3"/>
          <p:cNvSpPr>
            <a:spLocks noGrp="1"/>
          </p:cNvSpPr>
          <p:nvPr>
            <p:ph type="dt" sz="half" idx="13"/>
          </p:nvPr>
        </p:nvSpPr>
        <p:spPr/>
        <p:txBody>
          <a:bodyPr/>
          <a:lstStyle/>
          <a:p>
            <a:fld id="{B19B9FD5-DE2E-4134-869E-A4E1EAB0CDE0}" type="datetime3">
              <a:rPr lang="en-US" smtClean="0"/>
              <a:t>1 July 2022</a:t>
            </a:fld>
            <a:endParaRPr lang="en-US" dirty="0"/>
          </a:p>
        </p:txBody>
      </p:sp>
      <p:sp>
        <p:nvSpPr>
          <p:cNvPr id="6" name="Slide Number Placeholder 5"/>
          <p:cNvSpPr>
            <a:spLocks noGrp="1"/>
          </p:cNvSpPr>
          <p:nvPr>
            <p:ph type="sldNum" sz="quarter" idx="16"/>
          </p:nvPr>
        </p:nvSpPr>
        <p:spPr/>
        <p:txBody>
          <a:bodyPr/>
          <a:lstStyle/>
          <a:p>
            <a:r>
              <a:rPr lang="en-US" smtClean="0"/>
              <a:t>Page </a:t>
            </a:r>
            <a:fld id="{A52F4D17-1AD6-42D9-B93A-EB002C62F438}" type="slidenum">
              <a:rPr lang="en-US" smtClean="0"/>
              <a:pPr/>
              <a:t>56</a:t>
            </a:fld>
            <a:endParaRPr lang="en-US" noProof="0" dirty="0"/>
          </a:p>
        </p:txBody>
      </p:sp>
      <p:pic>
        <p:nvPicPr>
          <p:cNvPr id="604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1984" y="1120436"/>
            <a:ext cx="3690384" cy="5589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3"/>
          <a:stretch>
            <a:fillRect/>
          </a:stretch>
        </p:blipFill>
        <p:spPr>
          <a:xfrm>
            <a:off x="606985" y="1784026"/>
            <a:ext cx="4860428" cy="3888372"/>
          </a:xfrm>
          <a:prstGeom prst="rect">
            <a:avLst/>
          </a:prstGeom>
        </p:spPr>
      </p:pic>
      <p:sp>
        <p:nvSpPr>
          <p:cNvPr id="8" name="TextBox 7"/>
          <p:cNvSpPr txBox="1"/>
          <p:nvPr/>
        </p:nvSpPr>
        <p:spPr>
          <a:xfrm>
            <a:off x="3935760" y="5229200"/>
            <a:ext cx="1047082" cy="443198"/>
          </a:xfrm>
          <a:prstGeom prst="rect">
            <a:avLst/>
          </a:prstGeom>
          <a:noFill/>
        </p:spPr>
        <p:txBody>
          <a:bodyPr wrap="none" rtlCol="0">
            <a:spAutoFit/>
          </a:bodyPr>
          <a:lstStyle/>
          <a:p>
            <a:pPr algn="l">
              <a:lnSpc>
                <a:spcPct val="95000"/>
              </a:lnSpc>
            </a:pPr>
            <a:r>
              <a:rPr lang="en-US" sz="2400" dirty="0" smtClean="0"/>
              <a:t>20 </a:t>
            </a:r>
            <a:r>
              <a:rPr lang="en-US" sz="2400" dirty="0" smtClean="0">
                <a:latin typeface="Symbol" panose="05050102010706020507" pitchFamily="18" charset="2"/>
              </a:rPr>
              <a:t>m</a:t>
            </a:r>
            <a:r>
              <a:rPr lang="en-US" sz="2400" dirty="0" smtClean="0"/>
              <a:t>m</a:t>
            </a:r>
          </a:p>
        </p:txBody>
      </p:sp>
    </p:spTree>
    <p:extLst>
      <p:ext uri="{BB962C8B-B14F-4D97-AF65-F5344CB8AC3E}">
        <p14:creationId xmlns:p14="http://schemas.microsoft.com/office/powerpoint/2010/main" val="6900832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Doping of monolayer TMD</a:t>
            </a:r>
            <a:r>
              <a:rPr lang="en-US" cap="none" dirty="0" smtClean="0"/>
              <a:t>s</a:t>
            </a:r>
            <a:endParaRPr lang="en-US" dirty="0"/>
          </a:p>
        </p:txBody>
      </p:sp>
      <p:sp>
        <p:nvSpPr>
          <p:cNvPr id="3" name="Content Placeholder 2"/>
          <p:cNvSpPr>
            <a:spLocks noGrp="1"/>
          </p:cNvSpPr>
          <p:nvPr>
            <p:ph idx="1"/>
          </p:nvPr>
        </p:nvSpPr>
        <p:spPr/>
        <p:txBody>
          <a:bodyPr/>
          <a:lstStyle/>
          <a:p>
            <a:r>
              <a:rPr lang="en-US" sz="1800" b="1" dirty="0" err="1" smtClean="0">
                <a:solidFill>
                  <a:srgbClr val="0362A9"/>
                </a:solidFill>
              </a:rPr>
              <a:t>Homojunction</a:t>
            </a:r>
            <a:r>
              <a:rPr lang="en-US" sz="1800" b="1" dirty="0" smtClean="0">
                <a:solidFill>
                  <a:srgbClr val="0362A9"/>
                </a:solidFill>
              </a:rPr>
              <a:t> devices</a:t>
            </a:r>
          </a:p>
          <a:p>
            <a:r>
              <a:rPr lang="en-US" sz="1800" b="1" dirty="0" err="1" smtClean="0">
                <a:solidFill>
                  <a:srgbClr val="0362A9"/>
                </a:solidFill>
              </a:rPr>
              <a:t>Localisation</a:t>
            </a:r>
            <a:r>
              <a:rPr lang="en-US" sz="1800" b="1" dirty="0" smtClean="0">
                <a:solidFill>
                  <a:srgbClr val="0362A9"/>
                </a:solidFill>
              </a:rPr>
              <a:t> of excitons</a:t>
            </a:r>
          </a:p>
          <a:p>
            <a:endParaRPr lang="en-US" sz="1800" b="1" dirty="0">
              <a:solidFill>
                <a:srgbClr val="0362A9"/>
              </a:solidFill>
            </a:endParaRPr>
          </a:p>
          <a:p>
            <a:r>
              <a:rPr lang="en-US" sz="1800" b="1" dirty="0" smtClean="0">
                <a:solidFill>
                  <a:srgbClr val="0362A9"/>
                </a:solidFill>
              </a:rPr>
              <a:t>Methods:</a:t>
            </a:r>
          </a:p>
          <a:p>
            <a:pPr lvl="1"/>
            <a:r>
              <a:rPr lang="en-US" sz="1800" b="1" dirty="0" smtClean="0">
                <a:solidFill>
                  <a:srgbClr val="0362A9"/>
                </a:solidFill>
              </a:rPr>
              <a:t>Implantation</a:t>
            </a:r>
          </a:p>
          <a:p>
            <a:pPr lvl="1"/>
            <a:r>
              <a:rPr lang="en-US" sz="1800" b="1" dirty="0" smtClean="0">
                <a:solidFill>
                  <a:srgbClr val="0362A9"/>
                </a:solidFill>
              </a:rPr>
              <a:t>Diffusion </a:t>
            </a:r>
          </a:p>
          <a:p>
            <a:pPr lvl="1"/>
            <a:r>
              <a:rPr lang="en-US" sz="1800" b="1" dirty="0" smtClean="0">
                <a:solidFill>
                  <a:srgbClr val="0362A9"/>
                </a:solidFill>
              </a:rPr>
              <a:t>Electrostatic</a:t>
            </a:r>
            <a:endParaRPr lang="en-US" sz="1800" b="1" dirty="0">
              <a:solidFill>
                <a:srgbClr val="0362A9"/>
              </a:solidFill>
            </a:endParaRPr>
          </a:p>
        </p:txBody>
      </p:sp>
      <p:sp>
        <p:nvSpPr>
          <p:cNvPr id="4" name="Date Placeholder 3"/>
          <p:cNvSpPr>
            <a:spLocks noGrp="1"/>
          </p:cNvSpPr>
          <p:nvPr>
            <p:ph type="dt" sz="half" idx="13"/>
          </p:nvPr>
        </p:nvSpPr>
        <p:spPr/>
        <p:txBody>
          <a:bodyPr/>
          <a:lstStyle/>
          <a:p>
            <a:fld id="{21C8D2D7-DB96-43A4-8919-69CC380A87D8}" type="datetime3">
              <a:rPr lang="en-US" smtClean="0"/>
              <a:t>1 July 2022</a:t>
            </a:fld>
            <a:endParaRPr lang="en-US" dirty="0"/>
          </a:p>
        </p:txBody>
      </p:sp>
      <p:sp>
        <p:nvSpPr>
          <p:cNvPr id="6" name="Slide Number Placeholder 5"/>
          <p:cNvSpPr>
            <a:spLocks noGrp="1"/>
          </p:cNvSpPr>
          <p:nvPr>
            <p:ph type="sldNum" sz="quarter" idx="16"/>
          </p:nvPr>
        </p:nvSpPr>
        <p:spPr/>
        <p:txBody>
          <a:bodyPr/>
          <a:lstStyle/>
          <a:p>
            <a:r>
              <a:rPr lang="en-US" smtClean="0"/>
              <a:t>Page </a:t>
            </a:r>
            <a:fld id="{A52F4D17-1AD6-42D9-B93A-EB002C62F438}" type="slidenum">
              <a:rPr lang="en-US" smtClean="0"/>
              <a:pPr/>
              <a:t>57</a:t>
            </a:fld>
            <a:endParaRPr lang="en-US" noProof="0" dirty="0"/>
          </a:p>
        </p:txBody>
      </p:sp>
    </p:spTree>
    <p:extLst>
      <p:ext uri="{BB962C8B-B14F-4D97-AF65-F5344CB8AC3E}">
        <p14:creationId xmlns:p14="http://schemas.microsoft.com/office/powerpoint/2010/main" val="324070013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A7AE52-6107-4C79-A1BC-B0447A3CD64F}"/>
              </a:ext>
            </a:extLst>
          </p:cNvPr>
          <p:cNvSpPr>
            <a:spLocks noGrp="1"/>
          </p:cNvSpPr>
          <p:nvPr>
            <p:ph type="title"/>
          </p:nvPr>
        </p:nvSpPr>
        <p:spPr>
          <a:xfrm>
            <a:off x="371476" y="324000"/>
            <a:ext cx="11449051" cy="691173"/>
          </a:xfrm>
        </p:spPr>
        <p:txBody>
          <a:bodyPr>
            <a:noAutofit/>
          </a:bodyPr>
          <a:lstStyle/>
          <a:p>
            <a:r>
              <a:rPr lang="en-US" altLang="zh-TW" dirty="0">
                <a:solidFill>
                  <a:srgbClr val="023D6B"/>
                </a:solidFill>
              </a:rPr>
              <a:t>Low energy </a:t>
            </a:r>
            <a:r>
              <a:rPr lang="en-US" altLang="zh-TW" dirty="0" smtClean="0">
                <a:solidFill>
                  <a:srgbClr val="023D6B"/>
                </a:solidFill>
              </a:rPr>
              <a:t>ion implantation </a:t>
            </a:r>
            <a:r>
              <a:rPr lang="en-US" altLang="zh-TW" cap="none" dirty="0" smtClean="0">
                <a:solidFill>
                  <a:srgbClr val="023D6B"/>
                </a:solidFill>
              </a:rPr>
              <a:t>Se into MoS</a:t>
            </a:r>
            <a:r>
              <a:rPr lang="en-US" altLang="zh-TW" cap="none" baseline="-25000" dirty="0" smtClean="0">
                <a:solidFill>
                  <a:srgbClr val="023D6B"/>
                </a:solidFill>
              </a:rPr>
              <a:t>2</a:t>
            </a:r>
            <a:endParaRPr lang="zh-TW" altLang="en-US" dirty="0">
              <a:solidFill>
                <a:srgbClr val="023D6B"/>
              </a:solidFill>
            </a:endParaRPr>
          </a:p>
        </p:txBody>
      </p:sp>
      <p:sp>
        <p:nvSpPr>
          <p:cNvPr id="4" name="Slide Number Placeholder 3">
            <a:extLst>
              <a:ext uri="{FF2B5EF4-FFF2-40B4-BE49-F238E27FC236}">
                <a16:creationId xmlns:a16="http://schemas.microsoft.com/office/drawing/2014/main" id="{C0448D45-E34A-429D-95E5-51653203164E}"/>
              </a:ext>
            </a:extLst>
          </p:cNvPr>
          <p:cNvSpPr>
            <a:spLocks noGrp="1"/>
          </p:cNvSpPr>
          <p:nvPr>
            <p:ph type="sldNum" sz="quarter" idx="4294967295"/>
          </p:nvPr>
        </p:nvSpPr>
        <p:spPr>
          <a:xfrm>
            <a:off x="5863350" y="6453368"/>
            <a:ext cx="2133600" cy="365125"/>
          </a:xfrm>
          <a:prstGeom prst="rect">
            <a:avLst/>
          </a:prstGeom>
        </p:spPr>
        <p:txBody>
          <a:bodyPr/>
          <a:lstStyle/>
          <a:p>
            <a:r>
              <a:rPr lang="en-US" dirty="0" smtClean="0"/>
              <a:t>Page </a:t>
            </a:r>
            <a:fld id="{D7CB3F87-7A38-4928-9703-BFBDFE4069BD}" type="slidenum">
              <a:rPr lang="en-US" smtClean="0"/>
              <a:pPr/>
              <a:t>58</a:t>
            </a:fld>
            <a:endParaRPr lang="en-US" dirty="0"/>
          </a:p>
        </p:txBody>
      </p:sp>
      <p:grpSp>
        <p:nvGrpSpPr>
          <p:cNvPr id="5" name="Group 4">
            <a:extLst>
              <a:ext uri="{FF2B5EF4-FFF2-40B4-BE49-F238E27FC236}">
                <a16:creationId xmlns:a16="http://schemas.microsoft.com/office/drawing/2014/main" id="{A011553B-DF16-4976-B111-AFCC57680F69}"/>
              </a:ext>
            </a:extLst>
          </p:cNvPr>
          <p:cNvGrpSpPr/>
          <p:nvPr/>
        </p:nvGrpSpPr>
        <p:grpSpPr>
          <a:xfrm>
            <a:off x="440476" y="1196752"/>
            <a:ext cx="3642379" cy="1861532"/>
            <a:chOff x="4251207" y="3591086"/>
            <a:chExt cx="4533527" cy="2286186"/>
          </a:xfrm>
        </p:grpSpPr>
        <p:grpSp>
          <p:nvGrpSpPr>
            <p:cNvPr id="6" name="Group 5">
              <a:extLst>
                <a:ext uri="{FF2B5EF4-FFF2-40B4-BE49-F238E27FC236}">
                  <a16:creationId xmlns:a16="http://schemas.microsoft.com/office/drawing/2014/main" id="{6EC98929-8B73-4A6F-AB36-F85EAD86BCD7}"/>
                </a:ext>
              </a:extLst>
            </p:cNvPr>
            <p:cNvGrpSpPr/>
            <p:nvPr/>
          </p:nvGrpSpPr>
          <p:grpSpPr>
            <a:xfrm>
              <a:off x="5404581" y="4788053"/>
              <a:ext cx="2877671" cy="1089219"/>
              <a:chOff x="4867835" y="4500021"/>
              <a:chExt cx="2877671" cy="1089219"/>
            </a:xfrm>
          </p:grpSpPr>
          <p:sp>
            <p:nvSpPr>
              <p:cNvPr id="27" name="Rectangle 26">
                <a:extLst>
                  <a:ext uri="{FF2B5EF4-FFF2-40B4-BE49-F238E27FC236}">
                    <a16:creationId xmlns:a16="http://schemas.microsoft.com/office/drawing/2014/main" id="{1FB61923-05C6-4DFA-9535-603433C2D4AC}"/>
                  </a:ext>
                </a:extLst>
              </p:cNvPr>
              <p:cNvSpPr/>
              <p:nvPr/>
            </p:nvSpPr>
            <p:spPr>
              <a:xfrm>
                <a:off x="4867835" y="5136862"/>
                <a:ext cx="2877671" cy="45237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1400" dirty="0"/>
                  <a:t>Si</a:t>
                </a:r>
                <a:endParaRPr lang="zh-TW" altLang="en-US" sz="1400" dirty="0"/>
              </a:p>
            </p:txBody>
          </p:sp>
          <p:sp>
            <p:nvSpPr>
              <p:cNvPr id="28" name="Rectangle 27">
                <a:extLst>
                  <a:ext uri="{FF2B5EF4-FFF2-40B4-BE49-F238E27FC236}">
                    <a16:creationId xmlns:a16="http://schemas.microsoft.com/office/drawing/2014/main" id="{FBA77D08-D7AF-4546-BFDB-0645E6762008}"/>
                  </a:ext>
                </a:extLst>
              </p:cNvPr>
              <p:cNvSpPr/>
              <p:nvPr/>
            </p:nvSpPr>
            <p:spPr>
              <a:xfrm>
                <a:off x="4867835" y="4596455"/>
                <a:ext cx="1452282" cy="22717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400" dirty="0"/>
              </a:p>
            </p:txBody>
          </p:sp>
          <p:sp>
            <p:nvSpPr>
              <p:cNvPr id="29" name="Freeform: Shape 28">
                <a:extLst>
                  <a:ext uri="{FF2B5EF4-FFF2-40B4-BE49-F238E27FC236}">
                    <a16:creationId xmlns:a16="http://schemas.microsoft.com/office/drawing/2014/main" id="{5AD77FEF-9CEA-405D-84D9-370CF677261C}"/>
                  </a:ext>
                </a:extLst>
              </p:cNvPr>
              <p:cNvSpPr/>
              <p:nvPr/>
            </p:nvSpPr>
            <p:spPr>
              <a:xfrm>
                <a:off x="5298141" y="4500021"/>
                <a:ext cx="2223247" cy="305549"/>
              </a:xfrm>
              <a:custGeom>
                <a:avLst/>
                <a:gdLst>
                  <a:gd name="connsiteX0" fmla="*/ 0 w 2223247"/>
                  <a:gd name="connsiteY0" fmla="*/ 0 h 528917"/>
                  <a:gd name="connsiteX1" fmla="*/ 0 w 2223247"/>
                  <a:gd name="connsiteY1" fmla="*/ 295835 h 528917"/>
                  <a:gd name="connsiteX2" fmla="*/ 1013012 w 2223247"/>
                  <a:gd name="connsiteY2" fmla="*/ 295835 h 528917"/>
                  <a:gd name="connsiteX3" fmla="*/ 1013012 w 2223247"/>
                  <a:gd name="connsiteY3" fmla="*/ 528917 h 528917"/>
                  <a:gd name="connsiteX4" fmla="*/ 2223247 w 2223247"/>
                  <a:gd name="connsiteY4" fmla="*/ 528917 h 528917"/>
                  <a:gd name="connsiteX5" fmla="*/ 2223247 w 2223247"/>
                  <a:gd name="connsiteY5" fmla="*/ 286870 h 528917"/>
                  <a:gd name="connsiteX6" fmla="*/ 1174376 w 2223247"/>
                  <a:gd name="connsiteY6" fmla="*/ 286870 h 528917"/>
                  <a:gd name="connsiteX7" fmla="*/ 1174376 w 2223247"/>
                  <a:gd name="connsiteY7" fmla="*/ 44823 h 528917"/>
                  <a:gd name="connsiteX8" fmla="*/ 1174376 w 2223247"/>
                  <a:gd name="connsiteY8" fmla="*/ 0 h 528917"/>
                  <a:gd name="connsiteX9" fmla="*/ 0 w 2223247"/>
                  <a:gd name="connsiteY9" fmla="*/ 0 h 528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247" h="528917">
                    <a:moveTo>
                      <a:pt x="0" y="0"/>
                    </a:moveTo>
                    <a:lnTo>
                      <a:pt x="0" y="295835"/>
                    </a:lnTo>
                    <a:lnTo>
                      <a:pt x="1013012" y="295835"/>
                    </a:lnTo>
                    <a:lnTo>
                      <a:pt x="1013012" y="528917"/>
                    </a:lnTo>
                    <a:lnTo>
                      <a:pt x="2223247" y="528917"/>
                    </a:lnTo>
                    <a:lnTo>
                      <a:pt x="2223247" y="286870"/>
                    </a:lnTo>
                    <a:lnTo>
                      <a:pt x="1174376" y="286870"/>
                    </a:lnTo>
                    <a:lnTo>
                      <a:pt x="1174376" y="44823"/>
                    </a:lnTo>
                    <a:lnTo>
                      <a:pt x="1174376" y="0"/>
                    </a:lnTo>
                    <a:lnTo>
                      <a:pt x="0" y="0"/>
                    </a:ln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400"/>
              </a:p>
            </p:txBody>
          </p:sp>
          <p:sp>
            <p:nvSpPr>
              <p:cNvPr id="30" name="Rectangle 29">
                <a:extLst>
                  <a:ext uri="{FF2B5EF4-FFF2-40B4-BE49-F238E27FC236}">
                    <a16:creationId xmlns:a16="http://schemas.microsoft.com/office/drawing/2014/main" id="{AC4F27BD-3570-4DD1-B528-D2D0118F9EB7}"/>
                  </a:ext>
                </a:extLst>
              </p:cNvPr>
              <p:cNvSpPr/>
              <p:nvPr/>
            </p:nvSpPr>
            <p:spPr>
              <a:xfrm>
                <a:off x="4867835" y="4800338"/>
                <a:ext cx="2877671" cy="336523"/>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1400" dirty="0"/>
                  <a:t>SiO</a:t>
                </a:r>
                <a:r>
                  <a:rPr lang="en-US" altLang="zh-TW" sz="1400" baseline="-25000" dirty="0"/>
                  <a:t>2</a:t>
                </a:r>
                <a:endParaRPr lang="zh-TW" altLang="en-US" sz="1400" baseline="-25000" dirty="0"/>
              </a:p>
            </p:txBody>
          </p:sp>
        </p:grpSp>
        <p:sp>
          <p:nvSpPr>
            <p:cNvPr id="7" name="TextBox 6">
              <a:extLst>
                <a:ext uri="{FF2B5EF4-FFF2-40B4-BE49-F238E27FC236}">
                  <a16:creationId xmlns:a16="http://schemas.microsoft.com/office/drawing/2014/main" id="{5C9D88E4-618B-492C-977D-0EE4E56375E8}"/>
                </a:ext>
              </a:extLst>
            </p:cNvPr>
            <p:cNvSpPr txBox="1"/>
            <p:nvPr/>
          </p:nvSpPr>
          <p:spPr>
            <a:xfrm>
              <a:off x="4251207" y="4406048"/>
              <a:ext cx="1554656" cy="377987"/>
            </a:xfrm>
            <a:prstGeom prst="rect">
              <a:avLst/>
            </a:prstGeom>
            <a:noFill/>
          </p:spPr>
          <p:txBody>
            <a:bodyPr wrap="none" rtlCol="0">
              <a:spAutoFit/>
            </a:bodyPr>
            <a:lstStyle/>
            <a:p>
              <a:r>
                <a:rPr lang="en-US" altLang="zh-TW" sz="1400" dirty="0">
                  <a:solidFill>
                    <a:srgbClr val="FFC000"/>
                  </a:solidFill>
                </a:rPr>
                <a:t>Metal contact</a:t>
              </a:r>
              <a:endParaRPr lang="zh-TW" altLang="en-US" sz="1400" dirty="0">
                <a:solidFill>
                  <a:srgbClr val="FFC000"/>
                </a:solidFill>
              </a:endParaRPr>
            </a:p>
          </p:txBody>
        </p:sp>
        <p:sp>
          <p:nvSpPr>
            <p:cNvPr id="8" name="TextBox 7">
              <a:extLst>
                <a:ext uri="{FF2B5EF4-FFF2-40B4-BE49-F238E27FC236}">
                  <a16:creationId xmlns:a16="http://schemas.microsoft.com/office/drawing/2014/main" id="{EF42035A-6763-48E7-AF9B-EB12045A06DB}"/>
                </a:ext>
              </a:extLst>
            </p:cNvPr>
            <p:cNvSpPr txBox="1"/>
            <p:nvPr/>
          </p:nvSpPr>
          <p:spPr>
            <a:xfrm>
              <a:off x="7960319" y="4609931"/>
              <a:ext cx="824415" cy="377987"/>
            </a:xfrm>
            <a:prstGeom prst="rect">
              <a:avLst/>
            </a:prstGeom>
            <a:noFill/>
          </p:spPr>
          <p:txBody>
            <a:bodyPr wrap="none" rtlCol="0">
              <a:spAutoFit/>
            </a:bodyPr>
            <a:lstStyle/>
            <a:p>
              <a:r>
                <a:rPr lang="en-US" altLang="zh-TW" sz="1400" dirty="0">
                  <a:solidFill>
                    <a:srgbClr val="00B050"/>
                  </a:solidFill>
                </a:rPr>
                <a:t>TMDs</a:t>
              </a:r>
              <a:endParaRPr lang="zh-TW" altLang="en-US" sz="1400" dirty="0">
                <a:solidFill>
                  <a:srgbClr val="00B050"/>
                </a:solidFill>
              </a:endParaRPr>
            </a:p>
          </p:txBody>
        </p:sp>
        <p:cxnSp>
          <p:nvCxnSpPr>
            <p:cNvPr id="9" name="Straight Connector 8">
              <a:extLst>
                <a:ext uri="{FF2B5EF4-FFF2-40B4-BE49-F238E27FC236}">
                  <a16:creationId xmlns:a16="http://schemas.microsoft.com/office/drawing/2014/main" id="{4B24D82A-238B-4BFF-93AC-378F5997BCA4}"/>
                </a:ext>
              </a:extLst>
            </p:cNvPr>
            <p:cNvCxnSpPr>
              <a:stCxn id="28" idx="1"/>
            </p:cNvCxnSpPr>
            <p:nvPr/>
          </p:nvCxnSpPr>
          <p:spPr>
            <a:xfrm flipH="1" flipV="1">
              <a:off x="4652682" y="4998072"/>
              <a:ext cx="751899"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3DAB7B1-8CC9-4FF6-937F-22848A40AC94}"/>
                </a:ext>
              </a:extLst>
            </p:cNvPr>
            <p:cNvCxnSpPr/>
            <p:nvPr/>
          </p:nvCxnSpPr>
          <p:spPr>
            <a:xfrm>
              <a:off x="4652682" y="5007037"/>
              <a:ext cx="0" cy="624893"/>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BA105EC-B4B0-4F24-9EC9-8C3B0A039C98}"/>
                </a:ext>
              </a:extLst>
            </p:cNvPr>
            <p:cNvCxnSpPr>
              <a:cxnSpLocks/>
            </p:cNvCxnSpPr>
            <p:nvPr/>
          </p:nvCxnSpPr>
          <p:spPr>
            <a:xfrm>
              <a:off x="4343684" y="5624146"/>
              <a:ext cx="6179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22FB2BD-B526-49BB-A6B7-BB4BD5B60507}"/>
                </a:ext>
              </a:extLst>
            </p:cNvPr>
            <p:cNvCxnSpPr/>
            <p:nvPr/>
          </p:nvCxnSpPr>
          <p:spPr>
            <a:xfrm>
              <a:off x="4457842" y="5701553"/>
              <a:ext cx="3896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360DF35-0F22-47AC-ABA4-0A5C2CB756D3}"/>
                </a:ext>
              </a:extLst>
            </p:cNvPr>
            <p:cNvCxnSpPr/>
            <p:nvPr/>
          </p:nvCxnSpPr>
          <p:spPr>
            <a:xfrm>
              <a:off x="4572000" y="5782235"/>
              <a:ext cx="188259"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9E8B8F69-C642-4B97-9E7E-261779C60F61}"/>
                </a:ext>
              </a:extLst>
            </p:cNvPr>
            <p:cNvSpPr txBox="1"/>
            <p:nvPr/>
          </p:nvSpPr>
          <p:spPr>
            <a:xfrm>
              <a:off x="6946510" y="3591086"/>
              <a:ext cx="590977" cy="377987"/>
            </a:xfrm>
            <a:prstGeom prst="rect">
              <a:avLst/>
            </a:prstGeom>
            <a:noFill/>
          </p:spPr>
          <p:txBody>
            <a:bodyPr wrap="none" rtlCol="0">
              <a:spAutoFit/>
            </a:bodyPr>
            <a:lstStyle/>
            <a:p>
              <a:r>
                <a:rPr lang="en-US" altLang="zh-TW" sz="1400" dirty="0"/>
                <a:t>Se</a:t>
              </a:r>
              <a:r>
                <a:rPr lang="en-US" altLang="zh-TW" sz="1400" baseline="30000" dirty="0"/>
                <a:t>+</a:t>
              </a:r>
              <a:endParaRPr lang="zh-TW" altLang="en-US" sz="1400" baseline="30000" dirty="0"/>
            </a:p>
          </p:txBody>
        </p:sp>
        <p:cxnSp>
          <p:nvCxnSpPr>
            <p:cNvPr id="15" name="Straight Arrow Connector 14">
              <a:extLst>
                <a:ext uri="{FF2B5EF4-FFF2-40B4-BE49-F238E27FC236}">
                  <a16:creationId xmlns:a16="http://schemas.microsoft.com/office/drawing/2014/main" id="{DE648B63-38EC-4B35-9890-E24A7082683F}"/>
                </a:ext>
              </a:extLst>
            </p:cNvPr>
            <p:cNvCxnSpPr/>
            <p:nvPr/>
          </p:nvCxnSpPr>
          <p:spPr>
            <a:xfrm>
              <a:off x="7143098" y="4014261"/>
              <a:ext cx="0" cy="4949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0773C103-A30F-4DC3-A162-6563FE7661D2}"/>
                </a:ext>
              </a:extLst>
            </p:cNvPr>
            <p:cNvCxnSpPr/>
            <p:nvPr/>
          </p:nvCxnSpPr>
          <p:spPr>
            <a:xfrm>
              <a:off x="7349287" y="4015611"/>
              <a:ext cx="0" cy="4949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1F8EC633-3A57-44DC-8BA8-05452D912245}"/>
                </a:ext>
              </a:extLst>
            </p:cNvPr>
            <p:cNvCxnSpPr>
              <a:cxnSpLocks/>
            </p:cNvCxnSpPr>
            <p:nvPr/>
          </p:nvCxnSpPr>
          <p:spPr>
            <a:xfrm>
              <a:off x="7555477" y="4033540"/>
              <a:ext cx="0" cy="4949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4CFCEB9F-CF0A-40A2-8448-B812D4DAEEEE}"/>
                </a:ext>
              </a:extLst>
            </p:cNvPr>
            <p:cNvCxnSpPr/>
            <p:nvPr/>
          </p:nvCxnSpPr>
          <p:spPr>
            <a:xfrm>
              <a:off x="6935772" y="4014163"/>
              <a:ext cx="0" cy="4949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CD7183BC-6B28-445C-A338-F2105C334588}"/>
                </a:ext>
              </a:extLst>
            </p:cNvPr>
            <p:cNvCxnSpPr/>
            <p:nvPr/>
          </p:nvCxnSpPr>
          <p:spPr>
            <a:xfrm>
              <a:off x="6730721" y="4014163"/>
              <a:ext cx="0" cy="4949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33A9D062-E425-4126-8003-DD26611552F0}"/>
                </a:ext>
              </a:extLst>
            </p:cNvPr>
            <p:cNvCxnSpPr/>
            <p:nvPr/>
          </p:nvCxnSpPr>
          <p:spPr>
            <a:xfrm>
              <a:off x="6542463" y="4014163"/>
              <a:ext cx="0" cy="4949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E875FB75-8C13-4170-ABAA-40350386249F}"/>
                </a:ext>
              </a:extLst>
            </p:cNvPr>
            <p:cNvCxnSpPr/>
            <p:nvPr/>
          </p:nvCxnSpPr>
          <p:spPr>
            <a:xfrm>
              <a:off x="6336274" y="4014163"/>
              <a:ext cx="0" cy="4949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C6AEA04B-A2ED-476D-B92E-20E32CE0190D}"/>
                </a:ext>
              </a:extLst>
            </p:cNvPr>
            <p:cNvCxnSpPr/>
            <p:nvPr/>
          </p:nvCxnSpPr>
          <p:spPr>
            <a:xfrm>
              <a:off x="6130722" y="4014163"/>
              <a:ext cx="0" cy="4949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B5693EBE-C18A-4F5F-942D-487C365DFEE7}"/>
                </a:ext>
              </a:extLst>
            </p:cNvPr>
            <p:cNvCxnSpPr/>
            <p:nvPr/>
          </p:nvCxnSpPr>
          <p:spPr>
            <a:xfrm>
              <a:off x="7770627" y="4026533"/>
              <a:ext cx="0" cy="4949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10852F47-8D0C-4B9E-AA2A-8DD3314447AE}"/>
                </a:ext>
              </a:extLst>
            </p:cNvPr>
            <p:cNvSpPr txBox="1"/>
            <p:nvPr/>
          </p:nvSpPr>
          <p:spPr>
            <a:xfrm>
              <a:off x="5889310" y="3591086"/>
              <a:ext cx="590977" cy="377987"/>
            </a:xfrm>
            <a:prstGeom prst="rect">
              <a:avLst/>
            </a:prstGeom>
            <a:noFill/>
          </p:spPr>
          <p:txBody>
            <a:bodyPr wrap="none" rtlCol="0">
              <a:spAutoFit/>
            </a:bodyPr>
            <a:lstStyle/>
            <a:p>
              <a:r>
                <a:rPr lang="en-US" altLang="zh-TW" sz="1400" dirty="0"/>
                <a:t>Se</a:t>
              </a:r>
              <a:r>
                <a:rPr lang="en-US" altLang="zh-TW" sz="1400" baseline="30000" dirty="0"/>
                <a:t>+</a:t>
              </a:r>
              <a:endParaRPr lang="zh-TW" altLang="en-US" sz="1400" baseline="30000" dirty="0"/>
            </a:p>
          </p:txBody>
        </p:sp>
        <p:sp>
          <p:nvSpPr>
            <p:cNvPr id="25" name="TextBox 24">
              <a:extLst>
                <a:ext uri="{FF2B5EF4-FFF2-40B4-BE49-F238E27FC236}">
                  <a16:creationId xmlns:a16="http://schemas.microsoft.com/office/drawing/2014/main" id="{258A67F6-E841-4DEA-97E8-31C0E7D054D1}"/>
                </a:ext>
              </a:extLst>
            </p:cNvPr>
            <p:cNvSpPr txBox="1"/>
            <p:nvPr/>
          </p:nvSpPr>
          <p:spPr>
            <a:xfrm>
              <a:off x="7529216" y="3591086"/>
              <a:ext cx="590977" cy="377987"/>
            </a:xfrm>
            <a:prstGeom prst="rect">
              <a:avLst/>
            </a:prstGeom>
            <a:noFill/>
          </p:spPr>
          <p:txBody>
            <a:bodyPr wrap="none" rtlCol="0">
              <a:spAutoFit/>
            </a:bodyPr>
            <a:lstStyle/>
            <a:p>
              <a:r>
                <a:rPr lang="en-US" altLang="zh-TW" sz="1400" dirty="0"/>
                <a:t>Se</a:t>
              </a:r>
              <a:r>
                <a:rPr lang="en-US" altLang="zh-TW" sz="1400" baseline="30000" dirty="0"/>
                <a:t>+</a:t>
              </a:r>
              <a:endParaRPr lang="zh-TW" altLang="en-US" sz="1400" baseline="30000" dirty="0"/>
            </a:p>
          </p:txBody>
        </p:sp>
        <p:sp>
          <p:nvSpPr>
            <p:cNvPr id="26" name="TextBox 25">
              <a:extLst>
                <a:ext uri="{FF2B5EF4-FFF2-40B4-BE49-F238E27FC236}">
                  <a16:creationId xmlns:a16="http://schemas.microsoft.com/office/drawing/2014/main" id="{1E7F1015-4CE3-400C-812F-057BFF4B1BA3}"/>
                </a:ext>
              </a:extLst>
            </p:cNvPr>
            <p:cNvSpPr txBox="1"/>
            <p:nvPr/>
          </p:nvSpPr>
          <p:spPr>
            <a:xfrm>
              <a:off x="6448467" y="3591086"/>
              <a:ext cx="590977" cy="377987"/>
            </a:xfrm>
            <a:prstGeom prst="rect">
              <a:avLst/>
            </a:prstGeom>
            <a:noFill/>
          </p:spPr>
          <p:txBody>
            <a:bodyPr wrap="none" rtlCol="0">
              <a:spAutoFit/>
            </a:bodyPr>
            <a:lstStyle/>
            <a:p>
              <a:r>
                <a:rPr lang="en-US" altLang="zh-TW" sz="1400" dirty="0"/>
                <a:t>Se</a:t>
              </a:r>
              <a:r>
                <a:rPr lang="en-US" altLang="zh-TW" sz="1400" baseline="30000" dirty="0"/>
                <a:t>+</a:t>
              </a:r>
              <a:endParaRPr lang="zh-TW" altLang="en-US" sz="1400" baseline="30000" dirty="0"/>
            </a:p>
          </p:txBody>
        </p:sp>
      </p:grpSp>
      <p:sp>
        <p:nvSpPr>
          <p:cNvPr id="31" name="TextBox 30">
            <a:extLst>
              <a:ext uri="{FF2B5EF4-FFF2-40B4-BE49-F238E27FC236}">
                <a16:creationId xmlns:a16="http://schemas.microsoft.com/office/drawing/2014/main" id="{2F1D92E9-0249-4BF6-82E8-DA0239330DEF}"/>
              </a:ext>
            </a:extLst>
          </p:cNvPr>
          <p:cNvSpPr txBox="1"/>
          <p:nvPr/>
        </p:nvSpPr>
        <p:spPr>
          <a:xfrm>
            <a:off x="6243212" y="1446806"/>
            <a:ext cx="5194120" cy="4062651"/>
          </a:xfrm>
          <a:prstGeom prst="rect">
            <a:avLst/>
          </a:prstGeom>
          <a:noFill/>
        </p:spPr>
        <p:txBody>
          <a:bodyPr wrap="square" rtlCol="0">
            <a:spAutoFit/>
          </a:bodyPr>
          <a:lstStyle/>
          <a:p>
            <a:pPr marL="285750" indent="-285750">
              <a:buFontTx/>
              <a:buChar char="-"/>
            </a:pPr>
            <a:r>
              <a:rPr lang="en-US" sz="1600" dirty="0" smtClean="0">
                <a:solidFill>
                  <a:srgbClr val="0362A9"/>
                </a:solidFill>
              </a:rPr>
              <a:t>Monte </a:t>
            </a:r>
            <a:r>
              <a:rPr lang="en-US" sz="1600" dirty="0">
                <a:solidFill>
                  <a:srgbClr val="0362A9"/>
                </a:solidFill>
              </a:rPr>
              <a:t>Carlo simulations predict 70% retention rate.</a:t>
            </a:r>
          </a:p>
          <a:p>
            <a:pPr marL="285750" indent="-285750">
              <a:buFontTx/>
              <a:buChar char="-"/>
            </a:pPr>
            <a:r>
              <a:rPr lang="en-US" sz="1600" dirty="0">
                <a:solidFill>
                  <a:srgbClr val="0362A9"/>
                </a:solidFill>
              </a:rPr>
              <a:t>Isoelectronic with S</a:t>
            </a:r>
            <a:r>
              <a:rPr lang="en-US" sz="1600" dirty="0" smtClean="0">
                <a:solidFill>
                  <a:srgbClr val="0362A9"/>
                </a:solidFill>
              </a:rPr>
              <a:t>, forms </a:t>
            </a:r>
            <a:r>
              <a:rPr lang="en-US" sz="1600" dirty="0">
                <a:solidFill>
                  <a:srgbClr val="0362A9"/>
                </a:solidFill>
              </a:rPr>
              <a:t>alloys.</a:t>
            </a:r>
          </a:p>
          <a:p>
            <a:pPr marL="285750" indent="-285750">
              <a:buFontTx/>
              <a:buChar char="-"/>
            </a:pPr>
            <a:r>
              <a:rPr lang="en-US" sz="1600" dirty="0" smtClean="0">
                <a:solidFill>
                  <a:srgbClr val="0362A9"/>
                </a:solidFill>
              </a:rPr>
              <a:t>Chemically </a:t>
            </a:r>
            <a:r>
              <a:rPr lang="en-US" sz="1600" dirty="0">
                <a:solidFill>
                  <a:srgbClr val="0362A9"/>
                </a:solidFill>
              </a:rPr>
              <a:t>stable. </a:t>
            </a:r>
          </a:p>
          <a:p>
            <a:pPr marL="285750" indent="-285750">
              <a:buFontTx/>
              <a:buChar char="-"/>
            </a:pPr>
            <a:r>
              <a:rPr lang="en-US" sz="1600" dirty="0" smtClean="0">
                <a:solidFill>
                  <a:srgbClr val="0362A9"/>
                </a:solidFill>
              </a:rPr>
              <a:t>Alloys available: </a:t>
            </a:r>
            <a:r>
              <a:rPr lang="en-US" sz="1600" dirty="0">
                <a:solidFill>
                  <a:srgbClr val="0362A9"/>
                </a:solidFill>
              </a:rPr>
              <a:t>good reference point</a:t>
            </a:r>
            <a:r>
              <a:rPr lang="en-US" sz="1600" dirty="0" smtClean="0">
                <a:solidFill>
                  <a:srgbClr val="0362A9"/>
                </a:solidFill>
              </a:rPr>
              <a:t>.</a:t>
            </a:r>
          </a:p>
          <a:p>
            <a:pPr marL="285750" indent="-285750">
              <a:buFontTx/>
              <a:buChar char="-"/>
            </a:pPr>
            <a:endParaRPr lang="en-US" sz="1600" dirty="0">
              <a:solidFill>
                <a:srgbClr val="0362A9"/>
              </a:solidFill>
            </a:endParaRPr>
          </a:p>
          <a:p>
            <a:pPr marL="285750" indent="-285750">
              <a:buFontTx/>
              <a:buChar char="-"/>
            </a:pPr>
            <a:r>
              <a:rPr lang="en-US" sz="1600" dirty="0" smtClean="0">
                <a:solidFill>
                  <a:srgbClr val="0362A9"/>
                </a:solidFill>
              </a:rPr>
              <a:t>Samples: PDMS stamp, CVD.</a:t>
            </a:r>
            <a:endParaRPr lang="en-US" sz="1600" dirty="0">
              <a:solidFill>
                <a:srgbClr val="0362A9"/>
              </a:solidFill>
            </a:endParaRPr>
          </a:p>
          <a:p>
            <a:pPr marL="285750" indent="-285750">
              <a:buFontTx/>
              <a:buChar char="-"/>
            </a:pPr>
            <a:r>
              <a:rPr lang="en-US" sz="1600" dirty="0" smtClean="0">
                <a:solidFill>
                  <a:srgbClr val="0362A9"/>
                </a:solidFill>
              </a:rPr>
              <a:t>Potential for electrostatic gating.</a:t>
            </a:r>
          </a:p>
          <a:p>
            <a:endParaRPr lang="en-US" dirty="0">
              <a:solidFill>
                <a:srgbClr val="0362A9"/>
              </a:solidFill>
            </a:endParaRPr>
          </a:p>
          <a:p>
            <a:pPr>
              <a:lnSpc>
                <a:spcPct val="150000"/>
              </a:lnSpc>
            </a:pPr>
            <a:r>
              <a:rPr lang="en-US" sz="1600" dirty="0">
                <a:solidFill>
                  <a:srgbClr val="0362A9"/>
                </a:solidFill>
              </a:rPr>
              <a:t>  </a:t>
            </a:r>
            <a:r>
              <a:rPr lang="en-US" sz="1600" dirty="0" smtClean="0">
                <a:solidFill>
                  <a:srgbClr val="0362A9"/>
                </a:solidFill>
              </a:rPr>
              <a:t>Se</a:t>
            </a:r>
            <a:r>
              <a:rPr lang="en-US" sz="1600" baseline="30000" dirty="0" smtClean="0">
                <a:solidFill>
                  <a:srgbClr val="0362A9"/>
                </a:solidFill>
              </a:rPr>
              <a:t>80</a:t>
            </a:r>
            <a:r>
              <a:rPr lang="en-US" sz="1600" baseline="30000" dirty="0">
                <a:solidFill>
                  <a:srgbClr val="0362A9"/>
                </a:solidFill>
              </a:rPr>
              <a:t>+ </a:t>
            </a:r>
            <a:r>
              <a:rPr lang="en-US" sz="1600" dirty="0">
                <a:solidFill>
                  <a:srgbClr val="0362A9"/>
                </a:solidFill>
              </a:rPr>
              <a:t>implantation:</a:t>
            </a:r>
          </a:p>
          <a:p>
            <a:pPr>
              <a:lnSpc>
                <a:spcPts val="2000"/>
              </a:lnSpc>
            </a:pPr>
            <a:r>
              <a:rPr lang="en-US" sz="1600" dirty="0">
                <a:solidFill>
                  <a:srgbClr val="0362A9"/>
                </a:solidFill>
              </a:rPr>
              <a:t>	</a:t>
            </a:r>
            <a:r>
              <a:rPr lang="en-US" sz="1600" dirty="0" err="1">
                <a:solidFill>
                  <a:srgbClr val="0362A9"/>
                </a:solidFill>
              </a:rPr>
              <a:t>E</a:t>
            </a:r>
            <a:r>
              <a:rPr lang="en-US" sz="1600" baseline="-25000" dirty="0" err="1">
                <a:solidFill>
                  <a:srgbClr val="0362A9"/>
                </a:solidFill>
              </a:rPr>
              <a:t>Se</a:t>
            </a:r>
            <a:r>
              <a:rPr lang="en-US" sz="1600" dirty="0">
                <a:solidFill>
                  <a:srgbClr val="0362A9"/>
                </a:solidFill>
              </a:rPr>
              <a:t>= 10 - </a:t>
            </a:r>
            <a:r>
              <a:rPr lang="en-US" sz="1600" dirty="0" smtClean="0">
                <a:solidFill>
                  <a:srgbClr val="0362A9"/>
                </a:solidFill>
              </a:rPr>
              <a:t>25 </a:t>
            </a:r>
            <a:r>
              <a:rPr lang="en-US" sz="1600" dirty="0">
                <a:solidFill>
                  <a:srgbClr val="0362A9"/>
                </a:solidFill>
              </a:rPr>
              <a:t>eV</a:t>
            </a:r>
          </a:p>
          <a:p>
            <a:pPr>
              <a:lnSpc>
                <a:spcPts val="2000"/>
              </a:lnSpc>
            </a:pPr>
            <a:r>
              <a:rPr lang="en-US" sz="1600" dirty="0">
                <a:solidFill>
                  <a:srgbClr val="0362A9"/>
                </a:solidFill>
              </a:rPr>
              <a:t>	Dose = 1 - </a:t>
            </a:r>
            <a:r>
              <a:rPr lang="en-US" sz="1600" dirty="0" smtClean="0">
                <a:solidFill>
                  <a:srgbClr val="0362A9"/>
                </a:solidFill>
              </a:rPr>
              <a:t>20 </a:t>
            </a:r>
            <a:r>
              <a:rPr lang="en-US" sz="1600" dirty="0">
                <a:solidFill>
                  <a:srgbClr val="0362A9"/>
                </a:solidFill>
              </a:rPr>
              <a:t>x </a:t>
            </a:r>
            <a:r>
              <a:rPr lang="en-US" sz="1600" dirty="0" smtClean="0">
                <a:solidFill>
                  <a:srgbClr val="0362A9"/>
                </a:solidFill>
              </a:rPr>
              <a:t>10</a:t>
            </a:r>
            <a:r>
              <a:rPr lang="en-US" sz="1600" baseline="30000" dirty="0" smtClean="0">
                <a:solidFill>
                  <a:srgbClr val="0362A9"/>
                </a:solidFill>
              </a:rPr>
              <a:t>18</a:t>
            </a:r>
            <a:r>
              <a:rPr lang="en-US" sz="1600" dirty="0" smtClean="0">
                <a:solidFill>
                  <a:srgbClr val="0362A9"/>
                </a:solidFill>
              </a:rPr>
              <a:t> m</a:t>
            </a:r>
            <a:r>
              <a:rPr lang="en-US" sz="1600" baseline="30000" dirty="0" smtClean="0">
                <a:solidFill>
                  <a:srgbClr val="0362A9"/>
                </a:solidFill>
              </a:rPr>
              <a:t>-2</a:t>
            </a:r>
            <a:endParaRPr lang="en-US" sz="1600" baseline="30000" dirty="0">
              <a:solidFill>
                <a:srgbClr val="0362A9"/>
              </a:solidFill>
            </a:endParaRPr>
          </a:p>
          <a:p>
            <a:r>
              <a:rPr lang="en-US" sz="1600" dirty="0">
                <a:solidFill>
                  <a:srgbClr val="0362A9"/>
                </a:solidFill>
              </a:rPr>
              <a:t>                    </a:t>
            </a:r>
            <a:r>
              <a:rPr lang="en-US" sz="1600" dirty="0" smtClean="0">
                <a:solidFill>
                  <a:srgbClr val="0362A9"/>
                </a:solidFill>
              </a:rPr>
              <a:t>0.1 - 1Se </a:t>
            </a:r>
            <a:r>
              <a:rPr lang="en-US" sz="1600" dirty="0">
                <a:solidFill>
                  <a:srgbClr val="0362A9"/>
                </a:solidFill>
              </a:rPr>
              <a:t>atom per S atom in MoS</a:t>
            </a:r>
            <a:r>
              <a:rPr lang="en-US" sz="1600" baseline="-25000" dirty="0">
                <a:solidFill>
                  <a:srgbClr val="0362A9"/>
                </a:solidFill>
              </a:rPr>
              <a:t>2</a:t>
            </a:r>
            <a:r>
              <a:rPr lang="en-US" sz="1600" dirty="0">
                <a:solidFill>
                  <a:srgbClr val="0362A9"/>
                </a:solidFill>
              </a:rPr>
              <a:t> ML</a:t>
            </a:r>
          </a:p>
          <a:p>
            <a:endParaRPr lang="en-US" sz="1600" baseline="30000" dirty="0" smtClean="0">
              <a:solidFill>
                <a:srgbClr val="0362A9"/>
              </a:solidFill>
            </a:endParaRPr>
          </a:p>
          <a:p>
            <a:pPr>
              <a:lnSpc>
                <a:spcPts val="2000"/>
              </a:lnSpc>
            </a:pPr>
            <a:r>
              <a:rPr lang="en-US" sz="1600" dirty="0" smtClean="0">
                <a:solidFill>
                  <a:srgbClr val="0362A9"/>
                </a:solidFill>
              </a:rPr>
              <a:t>	E</a:t>
            </a:r>
            <a:r>
              <a:rPr lang="en-US" sz="1600" baseline="-25000" dirty="0" smtClean="0">
                <a:solidFill>
                  <a:srgbClr val="0362A9"/>
                </a:solidFill>
              </a:rPr>
              <a:t>Vs</a:t>
            </a:r>
            <a:r>
              <a:rPr lang="en-US" sz="1600" dirty="0" smtClean="0">
                <a:solidFill>
                  <a:srgbClr val="0362A9"/>
                </a:solidFill>
              </a:rPr>
              <a:t> = 5.9 eV       -&gt; min E</a:t>
            </a:r>
            <a:r>
              <a:rPr lang="en-US" sz="1600" baseline="-25000" dirty="0" smtClean="0">
                <a:solidFill>
                  <a:srgbClr val="0362A9"/>
                </a:solidFill>
              </a:rPr>
              <a:t>se</a:t>
            </a:r>
            <a:r>
              <a:rPr lang="en-US" sz="1600" dirty="0" smtClean="0">
                <a:solidFill>
                  <a:srgbClr val="0362A9"/>
                </a:solidFill>
              </a:rPr>
              <a:t>  =  7.2 eV</a:t>
            </a:r>
            <a:endParaRPr lang="en-US" sz="1600" i="1" u="sng" dirty="0" smtClean="0">
              <a:solidFill>
                <a:srgbClr val="0362A9"/>
              </a:solidFill>
            </a:endParaRPr>
          </a:p>
          <a:p>
            <a:pPr>
              <a:lnSpc>
                <a:spcPts val="2000"/>
              </a:lnSpc>
            </a:pPr>
            <a:r>
              <a:rPr lang="en-US" sz="1600" dirty="0" smtClean="0">
                <a:solidFill>
                  <a:srgbClr val="0362A9"/>
                </a:solidFill>
              </a:rPr>
              <a:t>	</a:t>
            </a:r>
            <a:r>
              <a:rPr lang="en-US" sz="1600" dirty="0" err="1" smtClean="0">
                <a:solidFill>
                  <a:srgbClr val="0362A9"/>
                </a:solidFill>
              </a:rPr>
              <a:t>E</a:t>
            </a:r>
            <a:r>
              <a:rPr lang="en-US" sz="1600" baseline="-25000" dirty="0" err="1" smtClean="0">
                <a:solidFill>
                  <a:srgbClr val="0362A9"/>
                </a:solidFill>
              </a:rPr>
              <a:t>VMo</a:t>
            </a:r>
            <a:r>
              <a:rPr lang="en-US" sz="1600" dirty="0" smtClean="0">
                <a:solidFill>
                  <a:srgbClr val="0362A9"/>
                </a:solidFill>
              </a:rPr>
              <a:t> = 13.4 eV  -&gt;  min </a:t>
            </a:r>
            <a:r>
              <a:rPr lang="en-US" sz="1600" dirty="0" err="1" smtClean="0">
                <a:solidFill>
                  <a:srgbClr val="0362A9"/>
                </a:solidFill>
              </a:rPr>
              <a:t>E</a:t>
            </a:r>
            <a:r>
              <a:rPr lang="en-US" sz="1600" baseline="-25000" dirty="0" err="1" smtClean="0">
                <a:solidFill>
                  <a:srgbClr val="0362A9"/>
                </a:solidFill>
              </a:rPr>
              <a:t>Se</a:t>
            </a:r>
            <a:r>
              <a:rPr lang="en-US" sz="1600" dirty="0" smtClean="0">
                <a:solidFill>
                  <a:srgbClr val="0362A9"/>
                </a:solidFill>
              </a:rPr>
              <a:t> = 13.6 eV</a:t>
            </a:r>
            <a:endParaRPr lang="en-US" sz="1600" i="1" u="sng" dirty="0" smtClean="0">
              <a:solidFill>
                <a:srgbClr val="0362A9"/>
              </a:solidFill>
            </a:endParaRPr>
          </a:p>
          <a:p>
            <a:endParaRPr lang="en-US" sz="1600" b="1" i="1" u="sng" baseline="30000" dirty="0">
              <a:solidFill>
                <a:srgbClr val="0362A9"/>
              </a:solidFill>
            </a:endParaRPr>
          </a:p>
        </p:txBody>
      </p:sp>
      <p:sp>
        <p:nvSpPr>
          <p:cNvPr id="36" name="Rectangle 35">
            <a:extLst>
              <a:ext uri="{FF2B5EF4-FFF2-40B4-BE49-F238E27FC236}">
                <a16:creationId xmlns:a16="http://schemas.microsoft.com/office/drawing/2014/main" id="{500E011E-BF50-4985-8D11-98794B683067}"/>
              </a:ext>
            </a:extLst>
          </p:cNvPr>
          <p:cNvSpPr/>
          <p:nvPr/>
        </p:nvSpPr>
        <p:spPr>
          <a:xfrm>
            <a:off x="6748900" y="5542830"/>
            <a:ext cx="4182743" cy="246221"/>
          </a:xfrm>
          <a:prstGeom prst="rect">
            <a:avLst/>
          </a:prstGeom>
        </p:spPr>
        <p:txBody>
          <a:bodyPr wrap="square">
            <a:spAutoFit/>
          </a:bodyPr>
          <a:lstStyle/>
          <a:p>
            <a:r>
              <a:rPr lang="de-DE" sz="1000" i="1" dirty="0" smtClean="0"/>
              <a:t>C.Ataca </a:t>
            </a:r>
            <a:r>
              <a:rPr lang="de-DE" sz="1000" i="1" dirty="0"/>
              <a:t>&amp; S. Ciraci, J. Phys. Chem. C, </a:t>
            </a:r>
            <a:r>
              <a:rPr lang="de-DE" sz="1000" i="1" dirty="0" smtClean="0"/>
              <a:t>115</a:t>
            </a:r>
            <a:r>
              <a:rPr lang="de-DE" sz="1000" i="1" dirty="0"/>
              <a:t>, </a:t>
            </a:r>
            <a:r>
              <a:rPr lang="de-DE" sz="1000" i="1" dirty="0" smtClean="0"/>
              <a:t>13303 (2011)</a:t>
            </a:r>
            <a:endParaRPr lang="en-US" sz="1000" i="1" dirty="0"/>
          </a:p>
        </p:txBody>
      </p:sp>
      <p:graphicFrame>
        <p:nvGraphicFramePr>
          <p:cNvPr id="32" name="Object 31"/>
          <p:cNvGraphicFramePr>
            <a:graphicFrameLocks noChangeAspect="1"/>
          </p:cNvGraphicFramePr>
          <p:nvPr>
            <p:extLst>
              <p:ext uri="{D42A27DB-BD31-4B8C-83A1-F6EECF244321}">
                <p14:modId xmlns:p14="http://schemas.microsoft.com/office/powerpoint/2010/main" val="1960592016"/>
              </p:ext>
            </p:extLst>
          </p:nvPr>
        </p:nvGraphicFramePr>
        <p:xfrm>
          <a:off x="390289" y="3742346"/>
          <a:ext cx="2735640" cy="2304000"/>
        </p:xfrm>
        <a:graphic>
          <a:graphicData uri="http://schemas.openxmlformats.org/presentationml/2006/ole">
            <mc:AlternateContent xmlns:mc="http://schemas.openxmlformats.org/markup-compatibility/2006">
              <mc:Choice xmlns:v="urn:schemas-microsoft-com:vml" Requires="v">
                <p:oleObj spid="_x0000_s53659" name="Graph" r:id="rId4" imgW="2735640" imgH="2304000" progId="Origin50.Graph">
                  <p:embed/>
                </p:oleObj>
              </mc:Choice>
              <mc:Fallback>
                <p:oleObj name="Graph" r:id="rId4" imgW="2735640" imgH="2304000" progId="Origin50.Graph">
                  <p:embed/>
                  <p:pic>
                    <p:nvPicPr>
                      <p:cNvPr id="0" name="Object 1"/>
                      <p:cNvPicPr>
                        <a:picLocks noChangeAspect="1" noChangeArrowheads="1"/>
                      </p:cNvPicPr>
                      <p:nvPr/>
                    </p:nvPicPr>
                    <p:blipFill>
                      <a:blip r:embed="rId5"/>
                      <a:srcRect/>
                      <a:stretch>
                        <a:fillRect/>
                      </a:stretch>
                    </p:blipFill>
                    <p:spPr bwMode="auto">
                      <a:xfrm>
                        <a:off x="390289" y="3742346"/>
                        <a:ext cx="2735640" cy="2304000"/>
                      </a:xfrm>
                      <a:prstGeom prst="rect">
                        <a:avLst/>
                      </a:prstGeom>
                      <a:noFill/>
                      <a:ex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3597119738"/>
              </p:ext>
            </p:extLst>
          </p:nvPr>
        </p:nvGraphicFramePr>
        <p:xfrm>
          <a:off x="2990297" y="3817920"/>
          <a:ext cx="2735263" cy="2447925"/>
        </p:xfrm>
        <a:graphic>
          <a:graphicData uri="http://schemas.openxmlformats.org/presentationml/2006/ole">
            <mc:AlternateContent xmlns:mc="http://schemas.openxmlformats.org/markup-compatibility/2006">
              <mc:Choice xmlns:v="urn:schemas-microsoft-com:vml" Requires="v">
                <p:oleObj spid="_x0000_s53660" name="Graph" r:id="rId6" imgW="2735640" imgH="2448000" progId="Origin50.Graph">
                  <p:embed/>
                </p:oleObj>
              </mc:Choice>
              <mc:Fallback>
                <p:oleObj name="Graph" r:id="rId6" imgW="2735640" imgH="2448000" progId="Origin50.Graph">
                  <p:embed/>
                  <p:pic>
                    <p:nvPicPr>
                      <p:cNvPr id="0" name=""/>
                      <p:cNvPicPr/>
                      <p:nvPr/>
                    </p:nvPicPr>
                    <p:blipFill>
                      <a:blip r:embed="rId7"/>
                      <a:stretch>
                        <a:fillRect/>
                      </a:stretch>
                    </p:blipFill>
                    <p:spPr>
                      <a:xfrm>
                        <a:off x="2990297" y="3817920"/>
                        <a:ext cx="2735263" cy="2447925"/>
                      </a:xfrm>
                      <a:prstGeom prst="rect">
                        <a:avLst/>
                      </a:prstGeom>
                    </p:spPr>
                  </p:pic>
                </p:oleObj>
              </mc:Fallback>
            </mc:AlternateContent>
          </a:graphicData>
        </a:graphic>
      </p:graphicFrame>
      <p:sp>
        <p:nvSpPr>
          <p:cNvPr id="34" name="Datumsplatzhalter 2">
            <a:extLst>
              <a:ext uri="{FF2B5EF4-FFF2-40B4-BE49-F238E27FC236}">
                <a16:creationId xmlns:a16="http://schemas.microsoft.com/office/drawing/2014/main" id="{E9BBE13A-652D-45D5-B3D8-82A75A19F727}"/>
              </a:ext>
            </a:extLst>
          </p:cNvPr>
          <p:cNvSpPr txBox="1">
            <a:spLocks/>
          </p:cNvSpPr>
          <p:nvPr/>
        </p:nvSpPr>
        <p:spPr>
          <a:xfrm>
            <a:off x="3776107" y="6381332"/>
            <a:ext cx="1600508" cy="221109"/>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solidFill>
                  <a:srgbClr val="023D6B"/>
                </a:solidFill>
              </a:rPr>
              <a:t>2/10/2020</a:t>
            </a:r>
            <a:endParaRPr lang="en-US" sz="1200" dirty="0">
              <a:solidFill>
                <a:srgbClr val="023D6B"/>
              </a:solidFill>
            </a:endParaRPr>
          </a:p>
        </p:txBody>
      </p:sp>
    </p:spTree>
    <p:extLst>
      <p:ext uri="{BB962C8B-B14F-4D97-AF65-F5344CB8AC3E}">
        <p14:creationId xmlns:p14="http://schemas.microsoft.com/office/powerpoint/2010/main" val="33348590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A7AE52-6107-4C79-A1BC-B0447A3CD64F}"/>
              </a:ext>
            </a:extLst>
          </p:cNvPr>
          <p:cNvSpPr>
            <a:spLocks noGrp="1"/>
          </p:cNvSpPr>
          <p:nvPr>
            <p:ph type="title"/>
          </p:nvPr>
        </p:nvSpPr>
        <p:spPr>
          <a:xfrm>
            <a:off x="371476" y="324000"/>
            <a:ext cx="11449051" cy="691173"/>
          </a:xfrm>
        </p:spPr>
        <p:txBody>
          <a:bodyPr>
            <a:noAutofit/>
          </a:bodyPr>
          <a:lstStyle/>
          <a:p>
            <a:r>
              <a:rPr lang="en-US" altLang="zh-TW" dirty="0">
                <a:solidFill>
                  <a:srgbClr val="023D6B"/>
                </a:solidFill>
              </a:rPr>
              <a:t>Low energy </a:t>
            </a:r>
            <a:r>
              <a:rPr lang="en-US" altLang="zh-TW" dirty="0" smtClean="0">
                <a:solidFill>
                  <a:srgbClr val="023D6B"/>
                </a:solidFill>
              </a:rPr>
              <a:t>ion implantation </a:t>
            </a:r>
            <a:r>
              <a:rPr lang="en-US" altLang="zh-TW" cap="none" dirty="0" smtClean="0">
                <a:solidFill>
                  <a:srgbClr val="023D6B"/>
                </a:solidFill>
              </a:rPr>
              <a:t>Se into MoS</a:t>
            </a:r>
            <a:r>
              <a:rPr lang="en-US" altLang="zh-TW" cap="none" baseline="-25000" dirty="0" smtClean="0">
                <a:solidFill>
                  <a:srgbClr val="023D6B"/>
                </a:solidFill>
              </a:rPr>
              <a:t>2</a:t>
            </a:r>
            <a:endParaRPr lang="zh-TW" altLang="en-US" dirty="0">
              <a:solidFill>
                <a:srgbClr val="023D6B"/>
              </a:solidFill>
            </a:endParaRPr>
          </a:p>
        </p:txBody>
      </p:sp>
      <p:sp>
        <p:nvSpPr>
          <p:cNvPr id="4" name="Slide Number Placeholder 3">
            <a:extLst>
              <a:ext uri="{FF2B5EF4-FFF2-40B4-BE49-F238E27FC236}">
                <a16:creationId xmlns:a16="http://schemas.microsoft.com/office/drawing/2014/main" id="{C0448D45-E34A-429D-95E5-51653203164E}"/>
              </a:ext>
            </a:extLst>
          </p:cNvPr>
          <p:cNvSpPr>
            <a:spLocks noGrp="1"/>
          </p:cNvSpPr>
          <p:nvPr>
            <p:ph type="sldNum" sz="quarter" idx="4294967295"/>
          </p:nvPr>
        </p:nvSpPr>
        <p:spPr>
          <a:xfrm>
            <a:off x="5863350" y="6453368"/>
            <a:ext cx="2133600" cy="365125"/>
          </a:xfrm>
          <a:prstGeom prst="rect">
            <a:avLst/>
          </a:prstGeom>
        </p:spPr>
        <p:txBody>
          <a:bodyPr/>
          <a:lstStyle/>
          <a:p>
            <a:r>
              <a:rPr lang="en-US" dirty="0" smtClean="0"/>
              <a:t>Page </a:t>
            </a:r>
            <a:fld id="{D7CB3F87-7A38-4928-9703-BFBDFE4069BD}" type="slidenum">
              <a:rPr lang="en-US" smtClean="0"/>
              <a:pPr/>
              <a:t>59</a:t>
            </a:fld>
            <a:endParaRPr lang="en-US" dirty="0"/>
          </a:p>
        </p:txBody>
      </p:sp>
      <p:grpSp>
        <p:nvGrpSpPr>
          <p:cNvPr id="5" name="Group 4">
            <a:extLst>
              <a:ext uri="{FF2B5EF4-FFF2-40B4-BE49-F238E27FC236}">
                <a16:creationId xmlns:a16="http://schemas.microsoft.com/office/drawing/2014/main" id="{A011553B-DF16-4976-B111-AFCC57680F69}"/>
              </a:ext>
            </a:extLst>
          </p:cNvPr>
          <p:cNvGrpSpPr/>
          <p:nvPr/>
        </p:nvGrpSpPr>
        <p:grpSpPr>
          <a:xfrm>
            <a:off x="440476" y="1196752"/>
            <a:ext cx="3642379" cy="1861532"/>
            <a:chOff x="4251207" y="3591086"/>
            <a:chExt cx="4533527" cy="2286186"/>
          </a:xfrm>
        </p:grpSpPr>
        <p:grpSp>
          <p:nvGrpSpPr>
            <p:cNvPr id="6" name="Group 5">
              <a:extLst>
                <a:ext uri="{FF2B5EF4-FFF2-40B4-BE49-F238E27FC236}">
                  <a16:creationId xmlns:a16="http://schemas.microsoft.com/office/drawing/2014/main" id="{6EC98929-8B73-4A6F-AB36-F85EAD86BCD7}"/>
                </a:ext>
              </a:extLst>
            </p:cNvPr>
            <p:cNvGrpSpPr/>
            <p:nvPr/>
          </p:nvGrpSpPr>
          <p:grpSpPr>
            <a:xfrm>
              <a:off x="5404581" y="4788053"/>
              <a:ext cx="2877671" cy="1089219"/>
              <a:chOff x="4867835" y="4500021"/>
              <a:chExt cx="2877671" cy="1089219"/>
            </a:xfrm>
          </p:grpSpPr>
          <p:sp>
            <p:nvSpPr>
              <p:cNvPr id="27" name="Rectangle 26">
                <a:extLst>
                  <a:ext uri="{FF2B5EF4-FFF2-40B4-BE49-F238E27FC236}">
                    <a16:creationId xmlns:a16="http://schemas.microsoft.com/office/drawing/2014/main" id="{1FB61923-05C6-4DFA-9535-603433C2D4AC}"/>
                  </a:ext>
                </a:extLst>
              </p:cNvPr>
              <p:cNvSpPr/>
              <p:nvPr/>
            </p:nvSpPr>
            <p:spPr>
              <a:xfrm>
                <a:off x="4867835" y="5136862"/>
                <a:ext cx="2877671" cy="45237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1400" dirty="0"/>
                  <a:t>Si</a:t>
                </a:r>
                <a:endParaRPr lang="zh-TW" altLang="en-US" sz="1400" dirty="0"/>
              </a:p>
            </p:txBody>
          </p:sp>
          <p:sp>
            <p:nvSpPr>
              <p:cNvPr id="28" name="Rectangle 27">
                <a:extLst>
                  <a:ext uri="{FF2B5EF4-FFF2-40B4-BE49-F238E27FC236}">
                    <a16:creationId xmlns:a16="http://schemas.microsoft.com/office/drawing/2014/main" id="{FBA77D08-D7AF-4546-BFDB-0645E6762008}"/>
                  </a:ext>
                </a:extLst>
              </p:cNvPr>
              <p:cNvSpPr/>
              <p:nvPr/>
            </p:nvSpPr>
            <p:spPr>
              <a:xfrm>
                <a:off x="4867835" y="4596455"/>
                <a:ext cx="1452282" cy="22717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400" dirty="0"/>
              </a:p>
            </p:txBody>
          </p:sp>
          <p:sp>
            <p:nvSpPr>
              <p:cNvPr id="29" name="Freeform: Shape 28">
                <a:extLst>
                  <a:ext uri="{FF2B5EF4-FFF2-40B4-BE49-F238E27FC236}">
                    <a16:creationId xmlns:a16="http://schemas.microsoft.com/office/drawing/2014/main" id="{5AD77FEF-9CEA-405D-84D9-370CF677261C}"/>
                  </a:ext>
                </a:extLst>
              </p:cNvPr>
              <p:cNvSpPr/>
              <p:nvPr/>
            </p:nvSpPr>
            <p:spPr>
              <a:xfrm>
                <a:off x="5298141" y="4500021"/>
                <a:ext cx="2223247" cy="305549"/>
              </a:xfrm>
              <a:custGeom>
                <a:avLst/>
                <a:gdLst>
                  <a:gd name="connsiteX0" fmla="*/ 0 w 2223247"/>
                  <a:gd name="connsiteY0" fmla="*/ 0 h 528917"/>
                  <a:gd name="connsiteX1" fmla="*/ 0 w 2223247"/>
                  <a:gd name="connsiteY1" fmla="*/ 295835 h 528917"/>
                  <a:gd name="connsiteX2" fmla="*/ 1013012 w 2223247"/>
                  <a:gd name="connsiteY2" fmla="*/ 295835 h 528917"/>
                  <a:gd name="connsiteX3" fmla="*/ 1013012 w 2223247"/>
                  <a:gd name="connsiteY3" fmla="*/ 528917 h 528917"/>
                  <a:gd name="connsiteX4" fmla="*/ 2223247 w 2223247"/>
                  <a:gd name="connsiteY4" fmla="*/ 528917 h 528917"/>
                  <a:gd name="connsiteX5" fmla="*/ 2223247 w 2223247"/>
                  <a:gd name="connsiteY5" fmla="*/ 286870 h 528917"/>
                  <a:gd name="connsiteX6" fmla="*/ 1174376 w 2223247"/>
                  <a:gd name="connsiteY6" fmla="*/ 286870 h 528917"/>
                  <a:gd name="connsiteX7" fmla="*/ 1174376 w 2223247"/>
                  <a:gd name="connsiteY7" fmla="*/ 44823 h 528917"/>
                  <a:gd name="connsiteX8" fmla="*/ 1174376 w 2223247"/>
                  <a:gd name="connsiteY8" fmla="*/ 0 h 528917"/>
                  <a:gd name="connsiteX9" fmla="*/ 0 w 2223247"/>
                  <a:gd name="connsiteY9" fmla="*/ 0 h 528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247" h="528917">
                    <a:moveTo>
                      <a:pt x="0" y="0"/>
                    </a:moveTo>
                    <a:lnTo>
                      <a:pt x="0" y="295835"/>
                    </a:lnTo>
                    <a:lnTo>
                      <a:pt x="1013012" y="295835"/>
                    </a:lnTo>
                    <a:lnTo>
                      <a:pt x="1013012" y="528917"/>
                    </a:lnTo>
                    <a:lnTo>
                      <a:pt x="2223247" y="528917"/>
                    </a:lnTo>
                    <a:lnTo>
                      <a:pt x="2223247" y="286870"/>
                    </a:lnTo>
                    <a:lnTo>
                      <a:pt x="1174376" y="286870"/>
                    </a:lnTo>
                    <a:lnTo>
                      <a:pt x="1174376" y="44823"/>
                    </a:lnTo>
                    <a:lnTo>
                      <a:pt x="1174376" y="0"/>
                    </a:lnTo>
                    <a:lnTo>
                      <a:pt x="0" y="0"/>
                    </a:ln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400"/>
              </a:p>
            </p:txBody>
          </p:sp>
          <p:sp>
            <p:nvSpPr>
              <p:cNvPr id="30" name="Rectangle 29">
                <a:extLst>
                  <a:ext uri="{FF2B5EF4-FFF2-40B4-BE49-F238E27FC236}">
                    <a16:creationId xmlns:a16="http://schemas.microsoft.com/office/drawing/2014/main" id="{AC4F27BD-3570-4DD1-B528-D2D0118F9EB7}"/>
                  </a:ext>
                </a:extLst>
              </p:cNvPr>
              <p:cNvSpPr/>
              <p:nvPr/>
            </p:nvSpPr>
            <p:spPr>
              <a:xfrm>
                <a:off x="4867835" y="4800338"/>
                <a:ext cx="2877671" cy="336523"/>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1400" dirty="0"/>
                  <a:t>SiO</a:t>
                </a:r>
                <a:r>
                  <a:rPr lang="en-US" altLang="zh-TW" sz="1400" baseline="-25000" dirty="0"/>
                  <a:t>2</a:t>
                </a:r>
                <a:endParaRPr lang="zh-TW" altLang="en-US" sz="1400" baseline="-25000" dirty="0"/>
              </a:p>
            </p:txBody>
          </p:sp>
        </p:grpSp>
        <p:sp>
          <p:nvSpPr>
            <p:cNvPr id="7" name="TextBox 6">
              <a:extLst>
                <a:ext uri="{FF2B5EF4-FFF2-40B4-BE49-F238E27FC236}">
                  <a16:creationId xmlns:a16="http://schemas.microsoft.com/office/drawing/2014/main" id="{5C9D88E4-618B-492C-977D-0EE4E56375E8}"/>
                </a:ext>
              </a:extLst>
            </p:cNvPr>
            <p:cNvSpPr txBox="1"/>
            <p:nvPr/>
          </p:nvSpPr>
          <p:spPr>
            <a:xfrm>
              <a:off x="4251207" y="4406048"/>
              <a:ext cx="1899826" cy="642577"/>
            </a:xfrm>
            <a:prstGeom prst="rect">
              <a:avLst/>
            </a:prstGeom>
            <a:noFill/>
          </p:spPr>
          <p:txBody>
            <a:bodyPr wrap="none" rtlCol="0">
              <a:spAutoFit/>
            </a:bodyPr>
            <a:lstStyle/>
            <a:p>
              <a:r>
                <a:rPr lang="en-US" altLang="zh-TW" sz="1400" dirty="0">
                  <a:solidFill>
                    <a:srgbClr val="FFC000"/>
                  </a:solidFill>
                </a:rPr>
                <a:t>Metal </a:t>
              </a:r>
              <a:r>
                <a:rPr lang="en-US" altLang="zh-TW" sz="1400" dirty="0" smtClean="0">
                  <a:solidFill>
                    <a:srgbClr val="FFC000"/>
                  </a:solidFill>
                </a:rPr>
                <a:t>/ graphene</a:t>
              </a:r>
            </a:p>
            <a:p>
              <a:r>
                <a:rPr lang="en-US" altLang="zh-TW" sz="1400" dirty="0" smtClean="0">
                  <a:solidFill>
                    <a:srgbClr val="FFC000"/>
                  </a:solidFill>
                </a:rPr>
                <a:t>contact</a:t>
              </a:r>
              <a:endParaRPr lang="zh-TW" altLang="en-US" sz="1400" dirty="0">
                <a:solidFill>
                  <a:srgbClr val="FFC000"/>
                </a:solidFill>
              </a:endParaRPr>
            </a:p>
          </p:txBody>
        </p:sp>
        <p:sp>
          <p:nvSpPr>
            <p:cNvPr id="8" name="TextBox 7">
              <a:extLst>
                <a:ext uri="{FF2B5EF4-FFF2-40B4-BE49-F238E27FC236}">
                  <a16:creationId xmlns:a16="http://schemas.microsoft.com/office/drawing/2014/main" id="{EF42035A-6763-48E7-AF9B-EB12045A06DB}"/>
                </a:ext>
              </a:extLst>
            </p:cNvPr>
            <p:cNvSpPr txBox="1"/>
            <p:nvPr/>
          </p:nvSpPr>
          <p:spPr>
            <a:xfrm>
              <a:off x="7960319" y="4609931"/>
              <a:ext cx="824415" cy="377987"/>
            </a:xfrm>
            <a:prstGeom prst="rect">
              <a:avLst/>
            </a:prstGeom>
            <a:noFill/>
          </p:spPr>
          <p:txBody>
            <a:bodyPr wrap="none" rtlCol="0">
              <a:spAutoFit/>
            </a:bodyPr>
            <a:lstStyle/>
            <a:p>
              <a:r>
                <a:rPr lang="en-US" altLang="zh-TW" sz="1400" dirty="0">
                  <a:solidFill>
                    <a:srgbClr val="00B050"/>
                  </a:solidFill>
                </a:rPr>
                <a:t>TMDs</a:t>
              </a:r>
              <a:endParaRPr lang="zh-TW" altLang="en-US" sz="1400" dirty="0">
                <a:solidFill>
                  <a:srgbClr val="00B050"/>
                </a:solidFill>
              </a:endParaRPr>
            </a:p>
          </p:txBody>
        </p:sp>
        <p:cxnSp>
          <p:nvCxnSpPr>
            <p:cNvPr id="9" name="Straight Connector 8">
              <a:extLst>
                <a:ext uri="{FF2B5EF4-FFF2-40B4-BE49-F238E27FC236}">
                  <a16:creationId xmlns:a16="http://schemas.microsoft.com/office/drawing/2014/main" id="{4B24D82A-238B-4BFF-93AC-378F5997BCA4}"/>
                </a:ext>
              </a:extLst>
            </p:cNvPr>
            <p:cNvCxnSpPr>
              <a:stCxn id="28" idx="1"/>
            </p:cNvCxnSpPr>
            <p:nvPr/>
          </p:nvCxnSpPr>
          <p:spPr>
            <a:xfrm flipH="1" flipV="1">
              <a:off x="4652682" y="4998072"/>
              <a:ext cx="751899"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3DAB7B1-8CC9-4FF6-937F-22848A40AC94}"/>
                </a:ext>
              </a:extLst>
            </p:cNvPr>
            <p:cNvCxnSpPr/>
            <p:nvPr/>
          </p:nvCxnSpPr>
          <p:spPr>
            <a:xfrm>
              <a:off x="4652682" y="5007037"/>
              <a:ext cx="0" cy="624893"/>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BA105EC-B4B0-4F24-9EC9-8C3B0A039C98}"/>
                </a:ext>
              </a:extLst>
            </p:cNvPr>
            <p:cNvCxnSpPr>
              <a:cxnSpLocks/>
            </p:cNvCxnSpPr>
            <p:nvPr/>
          </p:nvCxnSpPr>
          <p:spPr>
            <a:xfrm>
              <a:off x="4343684" y="5624146"/>
              <a:ext cx="6179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22FB2BD-B526-49BB-A6B7-BB4BD5B60507}"/>
                </a:ext>
              </a:extLst>
            </p:cNvPr>
            <p:cNvCxnSpPr/>
            <p:nvPr/>
          </p:nvCxnSpPr>
          <p:spPr>
            <a:xfrm>
              <a:off x="4457842" y="5701553"/>
              <a:ext cx="3896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360DF35-0F22-47AC-ABA4-0A5C2CB756D3}"/>
                </a:ext>
              </a:extLst>
            </p:cNvPr>
            <p:cNvCxnSpPr/>
            <p:nvPr/>
          </p:nvCxnSpPr>
          <p:spPr>
            <a:xfrm>
              <a:off x="4572000" y="5782235"/>
              <a:ext cx="188259"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9E8B8F69-C642-4B97-9E7E-261779C60F61}"/>
                </a:ext>
              </a:extLst>
            </p:cNvPr>
            <p:cNvSpPr txBox="1"/>
            <p:nvPr/>
          </p:nvSpPr>
          <p:spPr>
            <a:xfrm>
              <a:off x="6946510" y="3591086"/>
              <a:ext cx="590977" cy="377987"/>
            </a:xfrm>
            <a:prstGeom prst="rect">
              <a:avLst/>
            </a:prstGeom>
            <a:noFill/>
          </p:spPr>
          <p:txBody>
            <a:bodyPr wrap="none" rtlCol="0">
              <a:spAutoFit/>
            </a:bodyPr>
            <a:lstStyle/>
            <a:p>
              <a:r>
                <a:rPr lang="en-US" altLang="zh-TW" sz="1400" dirty="0"/>
                <a:t>Se</a:t>
              </a:r>
              <a:r>
                <a:rPr lang="en-US" altLang="zh-TW" sz="1400" baseline="30000" dirty="0"/>
                <a:t>+</a:t>
              </a:r>
              <a:endParaRPr lang="zh-TW" altLang="en-US" sz="1400" baseline="30000" dirty="0"/>
            </a:p>
          </p:txBody>
        </p:sp>
        <p:cxnSp>
          <p:nvCxnSpPr>
            <p:cNvPr id="15" name="Straight Arrow Connector 14">
              <a:extLst>
                <a:ext uri="{FF2B5EF4-FFF2-40B4-BE49-F238E27FC236}">
                  <a16:creationId xmlns:a16="http://schemas.microsoft.com/office/drawing/2014/main" id="{DE648B63-38EC-4B35-9890-E24A7082683F}"/>
                </a:ext>
              </a:extLst>
            </p:cNvPr>
            <p:cNvCxnSpPr/>
            <p:nvPr/>
          </p:nvCxnSpPr>
          <p:spPr>
            <a:xfrm>
              <a:off x="7143098" y="4014261"/>
              <a:ext cx="0" cy="4949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0773C103-A30F-4DC3-A162-6563FE7661D2}"/>
                </a:ext>
              </a:extLst>
            </p:cNvPr>
            <p:cNvCxnSpPr/>
            <p:nvPr/>
          </p:nvCxnSpPr>
          <p:spPr>
            <a:xfrm>
              <a:off x="7349287" y="4015611"/>
              <a:ext cx="0" cy="4949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1F8EC633-3A57-44DC-8BA8-05452D912245}"/>
                </a:ext>
              </a:extLst>
            </p:cNvPr>
            <p:cNvCxnSpPr>
              <a:cxnSpLocks/>
            </p:cNvCxnSpPr>
            <p:nvPr/>
          </p:nvCxnSpPr>
          <p:spPr>
            <a:xfrm>
              <a:off x="7555477" y="4033540"/>
              <a:ext cx="0" cy="4949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4CFCEB9F-CF0A-40A2-8448-B812D4DAEEEE}"/>
                </a:ext>
              </a:extLst>
            </p:cNvPr>
            <p:cNvCxnSpPr/>
            <p:nvPr/>
          </p:nvCxnSpPr>
          <p:spPr>
            <a:xfrm>
              <a:off x="6935772" y="4014163"/>
              <a:ext cx="0" cy="4949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CD7183BC-6B28-445C-A338-F2105C334588}"/>
                </a:ext>
              </a:extLst>
            </p:cNvPr>
            <p:cNvCxnSpPr/>
            <p:nvPr/>
          </p:nvCxnSpPr>
          <p:spPr>
            <a:xfrm>
              <a:off x="6730721" y="4014163"/>
              <a:ext cx="0" cy="4949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33A9D062-E425-4126-8003-DD26611552F0}"/>
                </a:ext>
              </a:extLst>
            </p:cNvPr>
            <p:cNvCxnSpPr/>
            <p:nvPr/>
          </p:nvCxnSpPr>
          <p:spPr>
            <a:xfrm>
              <a:off x="6542463" y="4014163"/>
              <a:ext cx="0" cy="4949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E875FB75-8C13-4170-ABAA-40350386249F}"/>
                </a:ext>
              </a:extLst>
            </p:cNvPr>
            <p:cNvCxnSpPr/>
            <p:nvPr/>
          </p:nvCxnSpPr>
          <p:spPr>
            <a:xfrm>
              <a:off x="6336274" y="4014163"/>
              <a:ext cx="0" cy="4949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C6AEA04B-A2ED-476D-B92E-20E32CE0190D}"/>
                </a:ext>
              </a:extLst>
            </p:cNvPr>
            <p:cNvCxnSpPr/>
            <p:nvPr/>
          </p:nvCxnSpPr>
          <p:spPr>
            <a:xfrm>
              <a:off x="6130722" y="4014163"/>
              <a:ext cx="0" cy="4949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B5693EBE-C18A-4F5F-942D-487C365DFEE7}"/>
                </a:ext>
              </a:extLst>
            </p:cNvPr>
            <p:cNvCxnSpPr/>
            <p:nvPr/>
          </p:nvCxnSpPr>
          <p:spPr>
            <a:xfrm>
              <a:off x="7770627" y="4026533"/>
              <a:ext cx="0" cy="4949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10852F47-8D0C-4B9E-AA2A-8DD3314447AE}"/>
                </a:ext>
              </a:extLst>
            </p:cNvPr>
            <p:cNvSpPr txBox="1"/>
            <p:nvPr/>
          </p:nvSpPr>
          <p:spPr>
            <a:xfrm>
              <a:off x="5889310" y="3591086"/>
              <a:ext cx="590977" cy="377987"/>
            </a:xfrm>
            <a:prstGeom prst="rect">
              <a:avLst/>
            </a:prstGeom>
            <a:noFill/>
          </p:spPr>
          <p:txBody>
            <a:bodyPr wrap="none" rtlCol="0">
              <a:spAutoFit/>
            </a:bodyPr>
            <a:lstStyle/>
            <a:p>
              <a:r>
                <a:rPr lang="en-US" altLang="zh-TW" sz="1400" dirty="0"/>
                <a:t>Se</a:t>
              </a:r>
              <a:r>
                <a:rPr lang="en-US" altLang="zh-TW" sz="1400" baseline="30000" dirty="0"/>
                <a:t>+</a:t>
              </a:r>
              <a:endParaRPr lang="zh-TW" altLang="en-US" sz="1400" baseline="30000" dirty="0"/>
            </a:p>
          </p:txBody>
        </p:sp>
        <p:sp>
          <p:nvSpPr>
            <p:cNvPr id="25" name="TextBox 24">
              <a:extLst>
                <a:ext uri="{FF2B5EF4-FFF2-40B4-BE49-F238E27FC236}">
                  <a16:creationId xmlns:a16="http://schemas.microsoft.com/office/drawing/2014/main" id="{258A67F6-E841-4DEA-97E8-31C0E7D054D1}"/>
                </a:ext>
              </a:extLst>
            </p:cNvPr>
            <p:cNvSpPr txBox="1"/>
            <p:nvPr/>
          </p:nvSpPr>
          <p:spPr>
            <a:xfrm>
              <a:off x="7529216" y="3591086"/>
              <a:ext cx="590977" cy="377987"/>
            </a:xfrm>
            <a:prstGeom prst="rect">
              <a:avLst/>
            </a:prstGeom>
            <a:noFill/>
          </p:spPr>
          <p:txBody>
            <a:bodyPr wrap="none" rtlCol="0">
              <a:spAutoFit/>
            </a:bodyPr>
            <a:lstStyle/>
            <a:p>
              <a:r>
                <a:rPr lang="en-US" altLang="zh-TW" sz="1400" dirty="0"/>
                <a:t>Se</a:t>
              </a:r>
              <a:r>
                <a:rPr lang="en-US" altLang="zh-TW" sz="1400" baseline="30000" dirty="0"/>
                <a:t>+</a:t>
              </a:r>
              <a:endParaRPr lang="zh-TW" altLang="en-US" sz="1400" baseline="30000" dirty="0"/>
            </a:p>
          </p:txBody>
        </p:sp>
        <p:sp>
          <p:nvSpPr>
            <p:cNvPr id="26" name="TextBox 25">
              <a:extLst>
                <a:ext uri="{FF2B5EF4-FFF2-40B4-BE49-F238E27FC236}">
                  <a16:creationId xmlns:a16="http://schemas.microsoft.com/office/drawing/2014/main" id="{1E7F1015-4CE3-400C-812F-057BFF4B1BA3}"/>
                </a:ext>
              </a:extLst>
            </p:cNvPr>
            <p:cNvSpPr txBox="1"/>
            <p:nvPr/>
          </p:nvSpPr>
          <p:spPr>
            <a:xfrm>
              <a:off x="6448467" y="3591086"/>
              <a:ext cx="590977" cy="377987"/>
            </a:xfrm>
            <a:prstGeom prst="rect">
              <a:avLst/>
            </a:prstGeom>
            <a:noFill/>
          </p:spPr>
          <p:txBody>
            <a:bodyPr wrap="none" rtlCol="0">
              <a:spAutoFit/>
            </a:bodyPr>
            <a:lstStyle/>
            <a:p>
              <a:r>
                <a:rPr lang="en-US" altLang="zh-TW" sz="1400" dirty="0"/>
                <a:t>Se</a:t>
              </a:r>
              <a:r>
                <a:rPr lang="en-US" altLang="zh-TW" sz="1400" baseline="30000" dirty="0"/>
                <a:t>+</a:t>
              </a:r>
              <a:endParaRPr lang="zh-TW" altLang="en-US" sz="1400" baseline="30000" dirty="0"/>
            </a:p>
          </p:txBody>
        </p:sp>
      </p:grpSp>
      <p:sp>
        <p:nvSpPr>
          <p:cNvPr id="31" name="TextBox 30">
            <a:extLst>
              <a:ext uri="{FF2B5EF4-FFF2-40B4-BE49-F238E27FC236}">
                <a16:creationId xmlns:a16="http://schemas.microsoft.com/office/drawing/2014/main" id="{2F1D92E9-0249-4BF6-82E8-DA0239330DEF}"/>
              </a:ext>
            </a:extLst>
          </p:cNvPr>
          <p:cNvSpPr txBox="1"/>
          <p:nvPr/>
        </p:nvSpPr>
        <p:spPr>
          <a:xfrm>
            <a:off x="6265428" y="1108695"/>
            <a:ext cx="5194120" cy="4442242"/>
          </a:xfrm>
          <a:prstGeom prst="rect">
            <a:avLst/>
          </a:prstGeom>
          <a:noFill/>
        </p:spPr>
        <p:txBody>
          <a:bodyPr wrap="square" rtlCol="0">
            <a:spAutoFit/>
          </a:bodyPr>
          <a:lstStyle/>
          <a:p>
            <a:pPr marL="285750" indent="-285750">
              <a:buFontTx/>
              <a:buChar char="-"/>
            </a:pPr>
            <a:r>
              <a:rPr lang="en-US" sz="1600" dirty="0" smtClean="0">
                <a:solidFill>
                  <a:srgbClr val="0362A9"/>
                </a:solidFill>
              </a:rPr>
              <a:t>Monte </a:t>
            </a:r>
            <a:r>
              <a:rPr lang="en-US" sz="1600" dirty="0">
                <a:solidFill>
                  <a:srgbClr val="0362A9"/>
                </a:solidFill>
              </a:rPr>
              <a:t>Carlo simulations predict 70% retention rate.</a:t>
            </a:r>
          </a:p>
          <a:p>
            <a:pPr marL="285750" indent="-285750">
              <a:buFontTx/>
              <a:buChar char="-"/>
            </a:pPr>
            <a:r>
              <a:rPr lang="en-US" sz="1600" dirty="0">
                <a:solidFill>
                  <a:srgbClr val="0362A9"/>
                </a:solidFill>
              </a:rPr>
              <a:t>Isoelectronic with S</a:t>
            </a:r>
            <a:r>
              <a:rPr lang="en-US" sz="1600" dirty="0" smtClean="0">
                <a:solidFill>
                  <a:srgbClr val="0362A9"/>
                </a:solidFill>
              </a:rPr>
              <a:t>, forms </a:t>
            </a:r>
            <a:r>
              <a:rPr lang="en-US" sz="1600" dirty="0">
                <a:solidFill>
                  <a:srgbClr val="0362A9"/>
                </a:solidFill>
              </a:rPr>
              <a:t>alloys.</a:t>
            </a:r>
          </a:p>
          <a:p>
            <a:pPr marL="285750" indent="-285750">
              <a:buFontTx/>
              <a:buChar char="-"/>
            </a:pPr>
            <a:r>
              <a:rPr lang="en-US" sz="1600" dirty="0" smtClean="0">
                <a:solidFill>
                  <a:srgbClr val="0362A9"/>
                </a:solidFill>
              </a:rPr>
              <a:t>Chemically </a:t>
            </a:r>
            <a:r>
              <a:rPr lang="en-US" sz="1600" dirty="0">
                <a:solidFill>
                  <a:srgbClr val="0362A9"/>
                </a:solidFill>
              </a:rPr>
              <a:t>stable. </a:t>
            </a:r>
          </a:p>
          <a:p>
            <a:pPr marL="285750" indent="-285750">
              <a:buFontTx/>
              <a:buChar char="-"/>
            </a:pPr>
            <a:r>
              <a:rPr lang="en-US" sz="1600" dirty="0" smtClean="0">
                <a:solidFill>
                  <a:srgbClr val="0362A9"/>
                </a:solidFill>
              </a:rPr>
              <a:t>Alloys available: </a:t>
            </a:r>
            <a:r>
              <a:rPr lang="en-US" sz="1600" dirty="0">
                <a:solidFill>
                  <a:srgbClr val="0362A9"/>
                </a:solidFill>
              </a:rPr>
              <a:t>good reference point</a:t>
            </a:r>
            <a:r>
              <a:rPr lang="en-US" sz="1600" dirty="0" smtClean="0">
                <a:solidFill>
                  <a:srgbClr val="0362A9"/>
                </a:solidFill>
              </a:rPr>
              <a:t>.</a:t>
            </a:r>
          </a:p>
          <a:p>
            <a:pPr>
              <a:lnSpc>
                <a:spcPct val="150000"/>
              </a:lnSpc>
            </a:pPr>
            <a:endParaRPr lang="en-US" sz="1600" dirty="0" smtClean="0">
              <a:solidFill>
                <a:srgbClr val="0362A9"/>
              </a:solidFill>
            </a:endParaRPr>
          </a:p>
          <a:p>
            <a:pPr>
              <a:lnSpc>
                <a:spcPct val="150000"/>
              </a:lnSpc>
            </a:pPr>
            <a:r>
              <a:rPr lang="en-US" sz="1600" dirty="0" smtClean="0">
                <a:solidFill>
                  <a:srgbClr val="0362A9"/>
                </a:solidFill>
              </a:rPr>
              <a:t>  Se</a:t>
            </a:r>
            <a:r>
              <a:rPr lang="en-US" sz="1600" baseline="30000" dirty="0" smtClean="0">
                <a:solidFill>
                  <a:srgbClr val="0362A9"/>
                </a:solidFill>
              </a:rPr>
              <a:t>80</a:t>
            </a:r>
            <a:r>
              <a:rPr lang="en-US" sz="1600" baseline="30000" dirty="0">
                <a:solidFill>
                  <a:srgbClr val="0362A9"/>
                </a:solidFill>
              </a:rPr>
              <a:t>+ </a:t>
            </a:r>
            <a:r>
              <a:rPr lang="en-US" sz="1600" dirty="0">
                <a:solidFill>
                  <a:srgbClr val="0362A9"/>
                </a:solidFill>
              </a:rPr>
              <a:t>implantation:</a:t>
            </a:r>
          </a:p>
          <a:p>
            <a:pPr>
              <a:lnSpc>
                <a:spcPts val="2000"/>
              </a:lnSpc>
            </a:pPr>
            <a:r>
              <a:rPr lang="en-US" sz="1600" dirty="0">
                <a:solidFill>
                  <a:srgbClr val="0362A9"/>
                </a:solidFill>
              </a:rPr>
              <a:t>	</a:t>
            </a:r>
            <a:r>
              <a:rPr lang="en-US" sz="1600" dirty="0" err="1">
                <a:solidFill>
                  <a:srgbClr val="0362A9"/>
                </a:solidFill>
              </a:rPr>
              <a:t>E</a:t>
            </a:r>
            <a:r>
              <a:rPr lang="en-US" sz="1600" baseline="-25000" dirty="0" err="1">
                <a:solidFill>
                  <a:srgbClr val="0362A9"/>
                </a:solidFill>
              </a:rPr>
              <a:t>Se</a:t>
            </a:r>
            <a:r>
              <a:rPr lang="en-US" sz="1600" dirty="0">
                <a:solidFill>
                  <a:srgbClr val="0362A9"/>
                </a:solidFill>
              </a:rPr>
              <a:t>= 10 - </a:t>
            </a:r>
            <a:r>
              <a:rPr lang="en-US" sz="1600" dirty="0" smtClean="0">
                <a:solidFill>
                  <a:srgbClr val="0362A9"/>
                </a:solidFill>
              </a:rPr>
              <a:t>25 </a:t>
            </a:r>
            <a:r>
              <a:rPr lang="en-US" sz="1600" dirty="0">
                <a:solidFill>
                  <a:srgbClr val="0362A9"/>
                </a:solidFill>
              </a:rPr>
              <a:t>eV</a:t>
            </a:r>
          </a:p>
          <a:p>
            <a:pPr>
              <a:lnSpc>
                <a:spcPts val="2000"/>
              </a:lnSpc>
            </a:pPr>
            <a:r>
              <a:rPr lang="en-US" sz="1600" dirty="0">
                <a:solidFill>
                  <a:srgbClr val="0362A9"/>
                </a:solidFill>
              </a:rPr>
              <a:t>	Dose = 1 - </a:t>
            </a:r>
            <a:r>
              <a:rPr lang="en-US" sz="1600" dirty="0" smtClean="0">
                <a:solidFill>
                  <a:srgbClr val="0362A9"/>
                </a:solidFill>
              </a:rPr>
              <a:t>20 </a:t>
            </a:r>
            <a:r>
              <a:rPr lang="en-US" sz="1600" dirty="0">
                <a:solidFill>
                  <a:srgbClr val="0362A9"/>
                </a:solidFill>
              </a:rPr>
              <a:t>x </a:t>
            </a:r>
            <a:r>
              <a:rPr lang="en-US" sz="1600" dirty="0" smtClean="0">
                <a:solidFill>
                  <a:srgbClr val="0362A9"/>
                </a:solidFill>
              </a:rPr>
              <a:t>10</a:t>
            </a:r>
            <a:r>
              <a:rPr lang="en-US" sz="1600" baseline="30000" dirty="0" smtClean="0">
                <a:solidFill>
                  <a:srgbClr val="0362A9"/>
                </a:solidFill>
              </a:rPr>
              <a:t>18</a:t>
            </a:r>
            <a:r>
              <a:rPr lang="en-US" sz="1600" dirty="0" smtClean="0">
                <a:solidFill>
                  <a:srgbClr val="0362A9"/>
                </a:solidFill>
              </a:rPr>
              <a:t> m</a:t>
            </a:r>
            <a:r>
              <a:rPr lang="en-US" sz="1600" baseline="30000" dirty="0" smtClean="0">
                <a:solidFill>
                  <a:srgbClr val="0362A9"/>
                </a:solidFill>
              </a:rPr>
              <a:t>-2</a:t>
            </a:r>
            <a:endParaRPr lang="en-US" sz="1600" baseline="30000" dirty="0">
              <a:solidFill>
                <a:srgbClr val="0362A9"/>
              </a:solidFill>
            </a:endParaRPr>
          </a:p>
          <a:p>
            <a:r>
              <a:rPr lang="en-US" sz="1600" dirty="0">
                <a:solidFill>
                  <a:srgbClr val="0362A9"/>
                </a:solidFill>
              </a:rPr>
              <a:t>                    </a:t>
            </a:r>
            <a:r>
              <a:rPr lang="en-US" sz="1600" dirty="0" smtClean="0">
                <a:solidFill>
                  <a:srgbClr val="0362A9"/>
                </a:solidFill>
              </a:rPr>
              <a:t>0.1 - 1Se </a:t>
            </a:r>
            <a:r>
              <a:rPr lang="en-US" sz="1600" dirty="0">
                <a:solidFill>
                  <a:srgbClr val="0362A9"/>
                </a:solidFill>
              </a:rPr>
              <a:t>atom per S atom in MoS</a:t>
            </a:r>
            <a:r>
              <a:rPr lang="en-US" sz="1600" baseline="-25000" dirty="0">
                <a:solidFill>
                  <a:srgbClr val="0362A9"/>
                </a:solidFill>
              </a:rPr>
              <a:t>2</a:t>
            </a:r>
            <a:r>
              <a:rPr lang="en-US" sz="1600" dirty="0">
                <a:solidFill>
                  <a:srgbClr val="0362A9"/>
                </a:solidFill>
              </a:rPr>
              <a:t> ML</a:t>
            </a:r>
          </a:p>
          <a:p>
            <a:endParaRPr lang="en-US" sz="1600" baseline="30000" dirty="0" smtClean="0">
              <a:solidFill>
                <a:srgbClr val="0362A9"/>
              </a:solidFill>
            </a:endParaRPr>
          </a:p>
          <a:p>
            <a:pPr>
              <a:lnSpc>
                <a:spcPts val="2000"/>
              </a:lnSpc>
            </a:pPr>
            <a:r>
              <a:rPr lang="en-US" sz="1600" dirty="0" smtClean="0">
                <a:solidFill>
                  <a:srgbClr val="0362A9"/>
                </a:solidFill>
              </a:rPr>
              <a:t>	E</a:t>
            </a:r>
            <a:r>
              <a:rPr lang="en-US" sz="1600" baseline="-25000" dirty="0" smtClean="0">
                <a:solidFill>
                  <a:srgbClr val="0362A9"/>
                </a:solidFill>
              </a:rPr>
              <a:t>Vs</a:t>
            </a:r>
            <a:r>
              <a:rPr lang="en-US" sz="1600" dirty="0" smtClean="0">
                <a:solidFill>
                  <a:srgbClr val="0362A9"/>
                </a:solidFill>
              </a:rPr>
              <a:t> = 5.9 eV       -&gt; min E</a:t>
            </a:r>
            <a:r>
              <a:rPr lang="en-US" sz="1600" baseline="-25000" dirty="0" smtClean="0">
                <a:solidFill>
                  <a:srgbClr val="0362A9"/>
                </a:solidFill>
              </a:rPr>
              <a:t>se</a:t>
            </a:r>
            <a:r>
              <a:rPr lang="en-US" sz="1600" dirty="0" smtClean="0">
                <a:solidFill>
                  <a:srgbClr val="0362A9"/>
                </a:solidFill>
              </a:rPr>
              <a:t>  =  7.2 eV</a:t>
            </a:r>
            <a:endParaRPr lang="en-US" sz="1600" i="1" u="sng" dirty="0" smtClean="0">
              <a:solidFill>
                <a:srgbClr val="0362A9"/>
              </a:solidFill>
            </a:endParaRPr>
          </a:p>
          <a:p>
            <a:pPr>
              <a:lnSpc>
                <a:spcPts val="2000"/>
              </a:lnSpc>
            </a:pPr>
            <a:r>
              <a:rPr lang="en-US" sz="1600" dirty="0" smtClean="0">
                <a:solidFill>
                  <a:srgbClr val="0362A9"/>
                </a:solidFill>
              </a:rPr>
              <a:t>	</a:t>
            </a:r>
            <a:r>
              <a:rPr lang="en-US" sz="1600" dirty="0" err="1" smtClean="0">
                <a:solidFill>
                  <a:srgbClr val="0362A9"/>
                </a:solidFill>
              </a:rPr>
              <a:t>E</a:t>
            </a:r>
            <a:r>
              <a:rPr lang="en-US" sz="1600" baseline="-25000" dirty="0" err="1" smtClean="0">
                <a:solidFill>
                  <a:srgbClr val="0362A9"/>
                </a:solidFill>
              </a:rPr>
              <a:t>VMo</a:t>
            </a:r>
            <a:r>
              <a:rPr lang="en-US" sz="1600" dirty="0" smtClean="0">
                <a:solidFill>
                  <a:srgbClr val="0362A9"/>
                </a:solidFill>
              </a:rPr>
              <a:t> = 13.4 eV  -&gt;  min </a:t>
            </a:r>
            <a:r>
              <a:rPr lang="en-US" sz="1600" dirty="0" err="1" smtClean="0">
                <a:solidFill>
                  <a:srgbClr val="0362A9"/>
                </a:solidFill>
              </a:rPr>
              <a:t>E</a:t>
            </a:r>
            <a:r>
              <a:rPr lang="en-US" sz="1600" baseline="-25000" dirty="0" err="1" smtClean="0">
                <a:solidFill>
                  <a:srgbClr val="0362A9"/>
                </a:solidFill>
              </a:rPr>
              <a:t>Se</a:t>
            </a:r>
            <a:r>
              <a:rPr lang="en-US" sz="1600" dirty="0" smtClean="0">
                <a:solidFill>
                  <a:srgbClr val="0362A9"/>
                </a:solidFill>
              </a:rPr>
              <a:t> = 13.6 eV</a:t>
            </a:r>
          </a:p>
          <a:p>
            <a:pPr>
              <a:lnSpc>
                <a:spcPts val="2000"/>
              </a:lnSpc>
            </a:pPr>
            <a:endParaRPr lang="en-US" sz="1600" i="1" u="sng" dirty="0">
              <a:solidFill>
                <a:srgbClr val="0362A9"/>
              </a:solidFill>
            </a:endParaRPr>
          </a:p>
          <a:p>
            <a:pPr>
              <a:lnSpc>
                <a:spcPts val="2000"/>
              </a:lnSpc>
            </a:pPr>
            <a:r>
              <a:rPr lang="en-US" sz="1600" dirty="0" smtClean="0">
                <a:solidFill>
                  <a:srgbClr val="0362A9"/>
                </a:solidFill>
              </a:rPr>
              <a:t>Requirements:</a:t>
            </a:r>
          </a:p>
          <a:p>
            <a:pPr marL="285750" indent="-285750">
              <a:lnSpc>
                <a:spcPts val="2000"/>
              </a:lnSpc>
              <a:buFontTx/>
              <a:buChar char="-"/>
            </a:pPr>
            <a:r>
              <a:rPr lang="en-US" sz="1600" dirty="0" smtClean="0">
                <a:solidFill>
                  <a:srgbClr val="0362A9"/>
                </a:solidFill>
              </a:rPr>
              <a:t>Clean surface</a:t>
            </a:r>
          </a:p>
          <a:p>
            <a:pPr marL="285750" indent="-285750">
              <a:lnSpc>
                <a:spcPts val="2000"/>
              </a:lnSpc>
              <a:buFontTx/>
              <a:buChar char="-"/>
            </a:pPr>
            <a:r>
              <a:rPr lang="en-US" sz="1600" dirty="0" smtClean="0">
                <a:solidFill>
                  <a:srgbClr val="0362A9"/>
                </a:solidFill>
              </a:rPr>
              <a:t>Grounding</a:t>
            </a:r>
          </a:p>
          <a:p>
            <a:endParaRPr lang="en-US" sz="1600" b="1" i="1" u="sng" baseline="30000" dirty="0">
              <a:solidFill>
                <a:srgbClr val="0362A9"/>
              </a:solidFill>
            </a:endParaRPr>
          </a:p>
        </p:txBody>
      </p:sp>
      <p:sp>
        <p:nvSpPr>
          <p:cNvPr id="36" name="Rectangle 35">
            <a:extLst>
              <a:ext uri="{FF2B5EF4-FFF2-40B4-BE49-F238E27FC236}">
                <a16:creationId xmlns:a16="http://schemas.microsoft.com/office/drawing/2014/main" id="{500E011E-BF50-4985-8D11-98794B683067}"/>
              </a:ext>
            </a:extLst>
          </p:cNvPr>
          <p:cNvSpPr/>
          <p:nvPr/>
        </p:nvSpPr>
        <p:spPr>
          <a:xfrm>
            <a:off x="6748900" y="5863896"/>
            <a:ext cx="4182743" cy="246221"/>
          </a:xfrm>
          <a:prstGeom prst="rect">
            <a:avLst/>
          </a:prstGeom>
        </p:spPr>
        <p:txBody>
          <a:bodyPr wrap="square">
            <a:spAutoFit/>
          </a:bodyPr>
          <a:lstStyle/>
          <a:p>
            <a:r>
              <a:rPr lang="de-DE" sz="1000" i="1" dirty="0" smtClean="0"/>
              <a:t>C.Ataca </a:t>
            </a:r>
            <a:r>
              <a:rPr lang="de-DE" sz="1000" i="1" dirty="0"/>
              <a:t>&amp; S. Ciraci, J. Phys. Chem. C, </a:t>
            </a:r>
            <a:r>
              <a:rPr lang="de-DE" sz="1000" i="1" dirty="0" smtClean="0"/>
              <a:t>115</a:t>
            </a:r>
            <a:r>
              <a:rPr lang="de-DE" sz="1000" i="1" dirty="0"/>
              <a:t>, </a:t>
            </a:r>
            <a:r>
              <a:rPr lang="de-DE" sz="1000" i="1" dirty="0" smtClean="0"/>
              <a:t>13303 (2011)</a:t>
            </a:r>
            <a:endParaRPr lang="en-US" sz="1000" i="1" dirty="0"/>
          </a:p>
        </p:txBody>
      </p:sp>
      <p:sp>
        <p:nvSpPr>
          <p:cNvPr id="34" name="Datumsplatzhalter 2">
            <a:extLst>
              <a:ext uri="{FF2B5EF4-FFF2-40B4-BE49-F238E27FC236}">
                <a16:creationId xmlns:a16="http://schemas.microsoft.com/office/drawing/2014/main" id="{E9BBE13A-652D-45D5-B3D8-82A75A19F727}"/>
              </a:ext>
            </a:extLst>
          </p:cNvPr>
          <p:cNvSpPr txBox="1">
            <a:spLocks/>
          </p:cNvSpPr>
          <p:nvPr/>
        </p:nvSpPr>
        <p:spPr>
          <a:xfrm>
            <a:off x="3776107" y="6381332"/>
            <a:ext cx="1600508" cy="221109"/>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dirty="0" smtClean="0">
                <a:solidFill>
                  <a:srgbClr val="023D6B"/>
                </a:solidFill>
              </a:rPr>
              <a:t>10/02/2020</a:t>
            </a:r>
            <a:endParaRPr lang="en-US" sz="1200" dirty="0">
              <a:solidFill>
                <a:srgbClr val="023D6B"/>
              </a:solidFill>
            </a:endParaRPr>
          </a:p>
        </p:txBody>
      </p:sp>
    </p:spTree>
    <p:extLst>
      <p:ext uri="{BB962C8B-B14F-4D97-AF65-F5344CB8AC3E}">
        <p14:creationId xmlns:p14="http://schemas.microsoft.com/office/powerpoint/2010/main" val="9725513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E9BBE13A-652D-45D5-B3D8-82A75A19F727}"/>
              </a:ext>
            </a:extLst>
          </p:cNvPr>
          <p:cNvSpPr>
            <a:spLocks noGrp="1"/>
          </p:cNvSpPr>
          <p:nvPr>
            <p:ph type="dt" sz="half" idx="13"/>
          </p:nvPr>
        </p:nvSpPr>
        <p:spPr/>
        <p:txBody>
          <a:bodyPr/>
          <a:lstStyle/>
          <a:p>
            <a:fld id="{01092236-E548-40C7-9A8B-3E324893E244}" type="datetime3">
              <a:rPr lang="en-US" smtClean="0"/>
              <a:t>1 July 2022</a:t>
            </a:fld>
            <a:endParaRPr lang="en-US" dirty="0"/>
          </a:p>
        </p:txBody>
      </p:sp>
      <p:sp>
        <p:nvSpPr>
          <p:cNvPr id="4" name="Foliennummernplatzhalter 3">
            <a:extLst>
              <a:ext uri="{FF2B5EF4-FFF2-40B4-BE49-F238E27FC236}">
                <a16:creationId xmlns:a16="http://schemas.microsoft.com/office/drawing/2014/main" id="{5DC516BF-C995-4C15-B38E-5F4B775E169F}"/>
              </a:ext>
            </a:extLst>
          </p:cNvPr>
          <p:cNvSpPr>
            <a:spLocks noGrp="1"/>
          </p:cNvSpPr>
          <p:nvPr>
            <p:ph type="sldNum" sz="quarter" idx="16"/>
          </p:nvPr>
        </p:nvSpPr>
        <p:spPr/>
        <p:txBody>
          <a:bodyPr/>
          <a:lstStyle/>
          <a:p>
            <a:r>
              <a:rPr lang="en-US"/>
              <a:t>Page </a:t>
            </a:r>
            <a:fld id="{A52F4D17-1AD6-42D9-B93A-EB002C62F438}" type="slidenum">
              <a:rPr lang="en-US" smtClean="0"/>
              <a:pPr/>
              <a:t>6</a:t>
            </a:fld>
            <a:endParaRPr lang="en-US" noProof="0" dirty="0"/>
          </a:p>
        </p:txBody>
      </p:sp>
      <p:sp>
        <p:nvSpPr>
          <p:cNvPr id="5" name="Content Placeholder 2"/>
          <p:cNvSpPr>
            <a:spLocks noGrp="1"/>
          </p:cNvSpPr>
          <p:nvPr>
            <p:ph idx="1"/>
          </p:nvPr>
        </p:nvSpPr>
        <p:spPr>
          <a:xfrm>
            <a:off x="7366122" y="1124427"/>
            <a:ext cx="4361119" cy="368385"/>
          </a:xfrm>
        </p:spPr>
        <p:txBody>
          <a:bodyPr/>
          <a:lstStyle/>
          <a:p>
            <a:pPr marL="0" indent="0">
              <a:buNone/>
            </a:pPr>
            <a:r>
              <a:rPr lang="en-US" sz="1600" dirty="0"/>
              <a:t>Molecular Dynamic  simulation: 128 events</a:t>
            </a:r>
          </a:p>
        </p:txBody>
      </p:sp>
      <p:graphicFrame>
        <p:nvGraphicFramePr>
          <p:cNvPr id="6" name="Object 5"/>
          <p:cNvGraphicFramePr>
            <a:graphicFrameLocks noChangeAspect="1"/>
          </p:cNvGraphicFramePr>
          <p:nvPr>
            <p:extLst/>
          </p:nvPr>
        </p:nvGraphicFramePr>
        <p:xfrm>
          <a:off x="6851427" y="1282067"/>
          <a:ext cx="4974727" cy="3513279"/>
        </p:xfrm>
        <a:graphic>
          <a:graphicData uri="http://schemas.openxmlformats.org/presentationml/2006/ole">
            <mc:AlternateContent xmlns:mc="http://schemas.openxmlformats.org/markup-compatibility/2006">
              <mc:Choice xmlns:v="urn:schemas-microsoft-com:vml" Requires="v">
                <p:oleObj spid="_x0000_s93220" name="Graph" r:id="rId6" imgW="2448000" imgH="1728000" progId="Origin95.Graph">
                  <p:embed/>
                </p:oleObj>
              </mc:Choice>
              <mc:Fallback>
                <p:oleObj name="Graph" r:id="rId6" imgW="2448000" imgH="1728000" progId="Origin95.Graph">
                  <p:embed/>
                  <p:pic>
                    <p:nvPicPr>
                      <p:cNvPr id="6" name="Object 5"/>
                      <p:cNvPicPr/>
                      <p:nvPr/>
                    </p:nvPicPr>
                    <p:blipFill>
                      <a:blip r:embed="rId7"/>
                      <a:stretch>
                        <a:fillRect/>
                      </a:stretch>
                    </p:blipFill>
                    <p:spPr>
                      <a:xfrm>
                        <a:off x="6851427" y="1282067"/>
                        <a:ext cx="4974727" cy="3513279"/>
                      </a:xfrm>
                      <a:prstGeom prst="rect">
                        <a:avLst/>
                      </a:prstGeom>
                    </p:spPr>
                  </p:pic>
                </p:oleObj>
              </mc:Fallback>
            </mc:AlternateContent>
          </a:graphicData>
        </a:graphic>
      </p:graphicFrame>
      <p:grpSp>
        <p:nvGrpSpPr>
          <p:cNvPr id="7" name="Group 6"/>
          <p:cNvGrpSpPr/>
          <p:nvPr/>
        </p:nvGrpSpPr>
        <p:grpSpPr>
          <a:xfrm>
            <a:off x="4007768" y="2163615"/>
            <a:ext cx="2141508" cy="1429367"/>
            <a:chOff x="8636705" y="3314251"/>
            <a:chExt cx="2286384" cy="1549750"/>
          </a:xfrm>
        </p:grpSpPr>
        <p:pic>
          <p:nvPicPr>
            <p:cNvPr id="8" name="Picture 7"/>
            <p:cNvPicPr>
              <a:picLocks noChangeAspect="1"/>
            </p:cNvPicPr>
            <p:nvPr/>
          </p:nvPicPr>
          <p:blipFill rotWithShape="1">
            <a:blip r:embed="rId8"/>
            <a:srcRect l="6929" t="55201" r="65358" b="31417"/>
            <a:stretch/>
          </p:blipFill>
          <p:spPr>
            <a:xfrm>
              <a:off x="8636705" y="3314251"/>
              <a:ext cx="2286384" cy="1143193"/>
            </a:xfrm>
            <a:prstGeom prst="rect">
              <a:avLst/>
            </a:prstGeom>
          </p:spPr>
        </p:pic>
        <p:sp>
          <p:nvSpPr>
            <p:cNvPr id="9" name="Content Placeholder 2"/>
            <p:cNvSpPr txBox="1">
              <a:spLocks/>
            </p:cNvSpPr>
            <p:nvPr/>
          </p:nvSpPr>
          <p:spPr>
            <a:xfrm>
              <a:off x="9262409" y="4495616"/>
              <a:ext cx="1409715" cy="368385"/>
            </a:xfrm>
            <a:prstGeom prst="rect">
              <a:avLst/>
            </a:prstGeom>
            <a:solidFill>
              <a:srgbClr val="FFC000"/>
            </a:solidFill>
          </p:spPr>
          <p:txBody>
            <a:bodyPr vert="horz" lIns="0" tIns="0" rIns="0" bIns="0" rtlCol="0" anchor="t" anchorCtr="0">
              <a:noAutofit/>
            </a:bodyPr>
            <a:lstStyle>
              <a:lvl1pPr marL="228600" indent="-2286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1pPr>
              <a:lvl2pPr marL="450850" indent="-23495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2pPr>
              <a:lvl3pPr marL="66675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3pPr>
              <a:lvl4pPr marL="89535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4pPr>
              <a:lvl5pPr marL="111760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Calibri" panose="020F0502020204030204" pitchFamily="34" charset="0"/>
                <a:buNone/>
              </a:pPr>
              <a:r>
                <a:rPr lang="en-US" sz="1800" dirty="0"/>
                <a:t>Se </a:t>
              </a:r>
              <a:r>
                <a:rPr lang="en-US" sz="1800" dirty="0" err="1"/>
                <a:t>adatoms</a:t>
              </a:r>
              <a:endParaRPr lang="en-US" sz="1800" dirty="0"/>
            </a:p>
          </p:txBody>
        </p:sp>
      </p:grpSp>
      <p:grpSp>
        <p:nvGrpSpPr>
          <p:cNvPr id="10" name="Group 9"/>
          <p:cNvGrpSpPr/>
          <p:nvPr/>
        </p:nvGrpSpPr>
        <p:grpSpPr>
          <a:xfrm>
            <a:off x="4081987" y="1138243"/>
            <a:ext cx="1944217" cy="940659"/>
            <a:chOff x="8698926" y="2367775"/>
            <a:chExt cx="1944217" cy="940659"/>
          </a:xfrm>
        </p:grpSpPr>
        <p:pic>
          <p:nvPicPr>
            <p:cNvPr id="11" name="Picture 10"/>
            <p:cNvPicPr>
              <a:picLocks noChangeAspect="1"/>
            </p:cNvPicPr>
            <p:nvPr/>
          </p:nvPicPr>
          <p:blipFill rotWithShape="1">
            <a:blip r:embed="rId8"/>
            <a:srcRect l="7861" t="45163" r="65563" b="46459"/>
            <a:stretch/>
          </p:blipFill>
          <p:spPr>
            <a:xfrm>
              <a:off x="8698926" y="2367775"/>
              <a:ext cx="1944217" cy="634573"/>
            </a:xfrm>
            <a:prstGeom prst="rect">
              <a:avLst/>
            </a:prstGeom>
          </p:spPr>
        </p:pic>
        <p:sp>
          <p:nvSpPr>
            <p:cNvPr id="12" name="Content Placeholder 2"/>
            <p:cNvSpPr txBox="1">
              <a:spLocks/>
            </p:cNvSpPr>
            <p:nvPr/>
          </p:nvSpPr>
          <p:spPr>
            <a:xfrm>
              <a:off x="9415831" y="2940049"/>
              <a:ext cx="712617" cy="368385"/>
            </a:xfrm>
            <a:prstGeom prst="rect">
              <a:avLst/>
            </a:prstGeom>
            <a:solidFill>
              <a:srgbClr val="00B050"/>
            </a:solidFill>
          </p:spPr>
          <p:txBody>
            <a:bodyPr vert="horz" lIns="0" tIns="0" rIns="0" bIns="0" rtlCol="0" anchor="t" anchorCtr="0">
              <a:noAutofit/>
            </a:bodyPr>
            <a:lstStyle>
              <a:lvl1pPr marL="228600" indent="-2286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1pPr>
              <a:lvl2pPr marL="450850" indent="-23495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2pPr>
              <a:lvl3pPr marL="66675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3pPr>
              <a:lvl4pPr marL="89535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4pPr>
              <a:lvl5pPr marL="111760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Calibri" panose="020F0502020204030204" pitchFamily="34" charset="0"/>
                <a:buNone/>
              </a:pPr>
              <a:r>
                <a:rPr lang="en-US" sz="1800" dirty="0" err="1">
                  <a:solidFill>
                    <a:schemeClr val="bg1"/>
                  </a:solidFill>
                </a:rPr>
                <a:t>Se@S</a:t>
              </a:r>
              <a:endParaRPr lang="en-US" sz="1800" dirty="0">
                <a:solidFill>
                  <a:schemeClr val="bg1"/>
                </a:solidFill>
              </a:endParaRPr>
            </a:p>
          </p:txBody>
        </p:sp>
      </p:grpSp>
      <p:grpSp>
        <p:nvGrpSpPr>
          <p:cNvPr id="13" name="Group 12"/>
          <p:cNvGrpSpPr/>
          <p:nvPr/>
        </p:nvGrpSpPr>
        <p:grpSpPr>
          <a:xfrm>
            <a:off x="4009981" y="4035887"/>
            <a:ext cx="2160239" cy="1050671"/>
            <a:chOff x="5666316" y="2367775"/>
            <a:chExt cx="1780608" cy="901202"/>
          </a:xfrm>
        </p:grpSpPr>
        <p:pic>
          <p:nvPicPr>
            <p:cNvPr id="14" name="Picture 13"/>
            <p:cNvPicPr>
              <a:picLocks noChangeAspect="1"/>
            </p:cNvPicPr>
            <p:nvPr/>
          </p:nvPicPr>
          <p:blipFill rotWithShape="1">
            <a:blip r:embed="rId8"/>
            <a:srcRect l="52014" t="15054" r="19432" b="74909"/>
            <a:stretch/>
          </p:blipFill>
          <p:spPr>
            <a:xfrm>
              <a:off x="5666316" y="2367775"/>
              <a:ext cx="1780608" cy="648072"/>
            </a:xfrm>
            <a:prstGeom prst="rect">
              <a:avLst/>
            </a:prstGeom>
          </p:spPr>
        </p:pic>
        <p:sp>
          <p:nvSpPr>
            <p:cNvPr id="15" name="Content Placeholder 2"/>
            <p:cNvSpPr txBox="1">
              <a:spLocks/>
            </p:cNvSpPr>
            <p:nvPr/>
          </p:nvSpPr>
          <p:spPr>
            <a:xfrm>
              <a:off x="6093200" y="2954606"/>
              <a:ext cx="1142708" cy="314371"/>
            </a:xfrm>
            <a:prstGeom prst="rect">
              <a:avLst/>
            </a:prstGeom>
            <a:solidFill>
              <a:srgbClr val="FF0000"/>
            </a:solidFill>
          </p:spPr>
          <p:txBody>
            <a:bodyPr vert="horz" lIns="0" tIns="0" rIns="0" bIns="0" rtlCol="0" anchor="t" anchorCtr="0">
              <a:noAutofit/>
            </a:bodyPr>
            <a:lstStyle>
              <a:lvl1pPr marL="228600" indent="-2286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1pPr>
              <a:lvl2pPr marL="450850" indent="-23495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2pPr>
              <a:lvl3pPr marL="66675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3pPr>
              <a:lvl4pPr marL="89535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4pPr>
              <a:lvl5pPr marL="1117600" indent="-215900" algn="l" defTabSz="914400" rtl="0" eaLnBrk="1" latinLnBrk="0" hangingPunct="1">
                <a:lnSpc>
                  <a:spcPct val="114000"/>
                </a:lnSpc>
                <a:spcBef>
                  <a:spcPts val="0"/>
                </a:spcBef>
                <a:spcAft>
                  <a:spcPts val="600"/>
                </a:spcAft>
                <a:buFont typeface="Calibri" panose="020F050202020403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Calibri" panose="020F0502020204030204" pitchFamily="34" charset="0"/>
                <a:buNone/>
              </a:pPr>
              <a:r>
                <a:rPr lang="en-US" sz="1800" dirty="0">
                  <a:solidFill>
                    <a:schemeClr val="bg1"/>
                  </a:solidFill>
                </a:rPr>
                <a:t>S vacancies</a:t>
              </a:r>
            </a:p>
          </p:txBody>
        </p:sp>
      </p:grpSp>
      <p:sp>
        <p:nvSpPr>
          <p:cNvPr id="17" name="TextBox 16"/>
          <p:cNvSpPr txBox="1"/>
          <p:nvPr/>
        </p:nvSpPr>
        <p:spPr>
          <a:xfrm>
            <a:off x="751903" y="5368848"/>
            <a:ext cx="3240360" cy="267766"/>
          </a:xfrm>
          <a:prstGeom prst="rect">
            <a:avLst/>
          </a:prstGeom>
          <a:noFill/>
        </p:spPr>
        <p:txBody>
          <a:bodyPr wrap="square" rtlCol="0">
            <a:spAutoFit/>
          </a:bodyPr>
          <a:lstStyle/>
          <a:p>
            <a:pPr>
              <a:lnSpc>
                <a:spcPct val="95000"/>
              </a:lnSpc>
            </a:pPr>
            <a:r>
              <a:rPr lang="en-US" sz="1200" i="1" dirty="0"/>
              <a:t>A. </a:t>
            </a:r>
            <a:r>
              <a:rPr lang="en-US" sz="1200" i="1" dirty="0" err="1" smtClean="0"/>
              <a:t>Krasheninnikov</a:t>
            </a:r>
            <a:r>
              <a:rPr lang="en-US" sz="1200" i="1" dirty="0" smtClean="0"/>
              <a:t> (</a:t>
            </a:r>
            <a:r>
              <a:rPr lang="en-US" sz="1200" i="1" dirty="0" smtClean="0"/>
              <a:t>HZDR, Dresden)</a:t>
            </a:r>
            <a:endParaRPr lang="en-US" sz="1200" i="1" dirty="0"/>
          </a:p>
        </p:txBody>
      </p:sp>
      <p:sp>
        <p:nvSpPr>
          <p:cNvPr id="18" name="TextBox 17"/>
          <p:cNvSpPr txBox="1"/>
          <p:nvPr/>
        </p:nvSpPr>
        <p:spPr>
          <a:xfrm>
            <a:off x="8040216" y="5334111"/>
            <a:ext cx="3240360" cy="267766"/>
          </a:xfrm>
          <a:prstGeom prst="rect">
            <a:avLst/>
          </a:prstGeom>
          <a:noFill/>
        </p:spPr>
        <p:txBody>
          <a:bodyPr wrap="square" rtlCol="0">
            <a:spAutoFit/>
          </a:bodyPr>
          <a:lstStyle/>
          <a:p>
            <a:pPr>
              <a:lnSpc>
                <a:spcPct val="95000"/>
              </a:lnSpc>
            </a:pPr>
            <a:r>
              <a:rPr lang="en-US" sz="1200" i="1" dirty="0"/>
              <a:t>Bui et al</a:t>
            </a:r>
            <a:r>
              <a:rPr lang="en-US" sz="1200" i="1" dirty="0" smtClean="0"/>
              <a:t>., </a:t>
            </a:r>
            <a:r>
              <a:rPr lang="en-US" sz="1200" i="1" dirty="0" err="1"/>
              <a:t>npj</a:t>
            </a:r>
            <a:r>
              <a:rPr lang="en-US" sz="1200" i="1" dirty="0"/>
              <a:t> 2D Mater </a:t>
            </a:r>
            <a:r>
              <a:rPr lang="en-US" sz="1200" i="1" dirty="0" err="1"/>
              <a:t>Appl</a:t>
            </a:r>
            <a:r>
              <a:rPr lang="en-US" sz="1200" i="1" dirty="0"/>
              <a:t> </a:t>
            </a:r>
            <a:r>
              <a:rPr lang="en-US" sz="1200" b="1" i="1" dirty="0"/>
              <a:t>6, </a:t>
            </a:r>
            <a:r>
              <a:rPr lang="en-US" sz="1200" i="1" dirty="0"/>
              <a:t>42 (2022)</a:t>
            </a:r>
          </a:p>
        </p:txBody>
      </p:sp>
      <p:sp>
        <p:nvSpPr>
          <p:cNvPr id="19" name="Title 1"/>
          <p:cNvSpPr>
            <a:spLocks noGrp="1"/>
          </p:cNvSpPr>
          <p:nvPr>
            <p:ph type="title"/>
          </p:nvPr>
        </p:nvSpPr>
        <p:spPr>
          <a:xfrm>
            <a:off x="371476" y="239661"/>
            <a:ext cx="11449051" cy="635217"/>
          </a:xfrm>
        </p:spPr>
        <p:txBody>
          <a:bodyPr/>
          <a:lstStyle/>
          <a:p>
            <a:r>
              <a:rPr lang="en-US" cap="none" dirty="0"/>
              <a:t>Simulation of </a:t>
            </a:r>
            <a:r>
              <a:rPr lang="en-US" cap="none" dirty="0" smtClean="0"/>
              <a:t>Se implantation into MoS</a:t>
            </a:r>
            <a:r>
              <a:rPr lang="en-US" cap="none" baseline="-25000" dirty="0" smtClean="0"/>
              <a:t>2</a:t>
            </a:r>
            <a:endParaRPr lang="en-US" cap="none" dirty="0"/>
          </a:p>
        </p:txBody>
      </p:sp>
      <p:pic>
        <p:nvPicPr>
          <p:cNvPr id="20" name="15eV_Se_MoS2">
            <a:hlinkClick r:id="" action="ppaction://media"/>
          </p:cNvPr>
          <p:cNvPicPr>
            <a:picLocks noChangeAspect="1"/>
          </p:cNvPicPr>
          <p:nvPr>
            <a:videoFile r:link="rId3"/>
            <p:extLst>
              <p:ext uri="{DAA4B4D4-6D71-4841-9C94-3DE7FCFB9230}">
                <p14:media xmlns:p14="http://schemas.microsoft.com/office/powerpoint/2010/main" r:embed="rId2"/>
              </p:ext>
            </p:extLst>
          </p:nvPr>
        </p:nvPicPr>
        <p:blipFill>
          <a:blip r:embed="rId9"/>
          <a:srcRect t="11755" b="22912"/>
          <a:stretch/>
        </p:blipFill>
        <p:spPr bwMode="auto">
          <a:xfrm>
            <a:off x="623392" y="1196752"/>
            <a:ext cx="2934038" cy="3600400"/>
          </a:xfrm>
          <a:prstGeom prst="rect">
            <a:avLst/>
          </a:prstGeom>
        </p:spPr>
      </p:pic>
    </p:spTree>
    <p:extLst>
      <p:ext uri="{BB962C8B-B14F-4D97-AF65-F5344CB8AC3E}">
        <p14:creationId xmlns:p14="http://schemas.microsoft.com/office/powerpoint/2010/main" val="213204007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0"/>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0"/>
                                        </p:tgtEl>
                                      </p:cBhvr>
                                    </p:cmd>
                                  </p:childTnLst>
                                </p:cTn>
                              </p:par>
                            </p:childTnLst>
                          </p:cTn>
                        </p:par>
                      </p:childTnLst>
                    </p:cTn>
                  </p:par>
                </p:childTnLst>
              </p:cTn>
              <p:nextCondLst>
                <p:cond evt="onClick" delay="0">
                  <p:tgtEl>
                    <p:spTgt spid="20"/>
                  </p:tgtEl>
                </p:cond>
              </p:nextCondLst>
            </p:seq>
            <p:video>
              <p:cMediaNode vol="80000">
                <p:cTn id="7" fill="hold" display="0">
                  <p:stCondLst>
                    <p:cond delay="indefinite"/>
                  </p:stCondLst>
                </p:cTn>
                <p:tgtEl>
                  <p:spTgt spid="20"/>
                </p:tgtEl>
              </p:cMediaNode>
            </p:video>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5818291" y="6448251"/>
            <a:ext cx="720000" cy="221109"/>
          </a:xfrm>
        </p:spPr>
        <p:txBody>
          <a:bodyPr/>
          <a:lstStyle/>
          <a:p>
            <a:r>
              <a:rPr lang="en-US" dirty="0" smtClean="0"/>
              <a:t>Page </a:t>
            </a:r>
            <a:fld id="{D7CB3F87-7A38-4928-9703-BFBDFE4069BD}" type="slidenum">
              <a:rPr lang="en-US" smtClean="0"/>
              <a:pPr/>
              <a:t>60</a:t>
            </a:fld>
            <a:endParaRPr lang="en-US" dirty="0"/>
          </a:p>
        </p:txBody>
      </p:sp>
      <p:sp>
        <p:nvSpPr>
          <p:cNvPr id="46" name="Datumsplatzhalter 2">
            <a:extLst>
              <a:ext uri="{FF2B5EF4-FFF2-40B4-BE49-F238E27FC236}">
                <a16:creationId xmlns:a16="http://schemas.microsoft.com/office/drawing/2014/main" id="{E9BBE13A-652D-45D5-B3D8-82A75A19F727}"/>
              </a:ext>
            </a:extLst>
          </p:cNvPr>
          <p:cNvSpPr>
            <a:spLocks noGrp="1"/>
          </p:cNvSpPr>
          <p:nvPr>
            <p:ph type="dt" sz="half" idx="4294967295"/>
          </p:nvPr>
        </p:nvSpPr>
        <p:spPr>
          <a:xfrm>
            <a:off x="3776107" y="6448251"/>
            <a:ext cx="1600508" cy="221109"/>
          </a:xfrm>
          <a:prstGeom prst="rect">
            <a:avLst/>
          </a:prstGeom>
        </p:spPr>
        <p:txBody>
          <a:bodyPr/>
          <a:lstStyle/>
          <a:p>
            <a:fld id="{A5BE1F74-B5B9-480F-8EA0-79E64653E965}" type="datetime3">
              <a:rPr lang="en-US" sz="1200" noProof="0" smtClean="0">
                <a:solidFill>
                  <a:srgbClr val="023D6B"/>
                </a:solidFill>
              </a:rPr>
              <a:t>1 July 2022</a:t>
            </a:fld>
            <a:endParaRPr lang="en-US" sz="1200" noProof="0" dirty="0">
              <a:solidFill>
                <a:srgbClr val="023D6B"/>
              </a:solidFill>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1415127756"/>
              </p:ext>
            </p:extLst>
          </p:nvPr>
        </p:nvGraphicFramePr>
        <p:xfrm>
          <a:off x="8043391" y="1350267"/>
          <a:ext cx="3236913" cy="2149475"/>
        </p:xfrm>
        <a:graphic>
          <a:graphicData uri="http://schemas.openxmlformats.org/presentationml/2006/ole">
            <mc:AlternateContent xmlns:mc="http://schemas.openxmlformats.org/markup-compatibility/2006">
              <mc:Choice xmlns:v="urn:schemas-microsoft-com:vml" Requires="v">
                <p:oleObj spid="_x0000_s60065" name="Graph" r:id="rId4" imgW="3240000" imgH="2149920" progId="Origin95.Graph">
                  <p:embed/>
                </p:oleObj>
              </mc:Choice>
              <mc:Fallback>
                <p:oleObj name="Graph" r:id="rId4" imgW="3240000" imgH="2149920" progId="Origin95.Graph">
                  <p:embed/>
                  <p:pic>
                    <p:nvPicPr>
                      <p:cNvPr id="0" name=""/>
                      <p:cNvPicPr/>
                      <p:nvPr/>
                    </p:nvPicPr>
                    <p:blipFill>
                      <a:blip r:embed="rId5"/>
                      <a:stretch>
                        <a:fillRect/>
                      </a:stretch>
                    </p:blipFill>
                    <p:spPr>
                      <a:xfrm>
                        <a:off x="8043391" y="1350267"/>
                        <a:ext cx="3236913" cy="2149475"/>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4025246960"/>
              </p:ext>
            </p:extLst>
          </p:nvPr>
        </p:nvGraphicFramePr>
        <p:xfrm>
          <a:off x="8040688" y="3727450"/>
          <a:ext cx="3240087" cy="2149475"/>
        </p:xfrm>
        <a:graphic>
          <a:graphicData uri="http://schemas.openxmlformats.org/presentationml/2006/ole">
            <mc:AlternateContent xmlns:mc="http://schemas.openxmlformats.org/markup-compatibility/2006">
              <mc:Choice xmlns:v="urn:schemas-microsoft-com:vml" Requires="v">
                <p:oleObj spid="_x0000_s60066" name="Graph" r:id="rId6" imgW="3240000" imgH="2149920" progId="Origin95.Graph">
                  <p:embed/>
                </p:oleObj>
              </mc:Choice>
              <mc:Fallback>
                <p:oleObj name="Graph" r:id="rId6" imgW="3240000" imgH="2149920" progId="Origin95.Graph">
                  <p:embed/>
                  <p:pic>
                    <p:nvPicPr>
                      <p:cNvPr id="0" name=""/>
                      <p:cNvPicPr/>
                      <p:nvPr/>
                    </p:nvPicPr>
                    <p:blipFill>
                      <a:blip r:embed="rId7"/>
                      <a:stretch>
                        <a:fillRect/>
                      </a:stretch>
                    </p:blipFill>
                    <p:spPr>
                      <a:xfrm>
                        <a:off x="8040688" y="3727450"/>
                        <a:ext cx="3240087" cy="2149475"/>
                      </a:xfrm>
                      <a:prstGeom prst="rect">
                        <a:avLst/>
                      </a:prstGeom>
                    </p:spPr>
                  </p:pic>
                </p:oleObj>
              </mc:Fallback>
            </mc:AlternateContent>
          </a:graphicData>
        </a:graphic>
      </p:graphicFrame>
      <p:sp>
        <p:nvSpPr>
          <p:cNvPr id="47" name="Title 1">
            <a:extLst>
              <a:ext uri="{FF2B5EF4-FFF2-40B4-BE49-F238E27FC236}">
                <a16:creationId xmlns:a16="http://schemas.microsoft.com/office/drawing/2014/main" id="{DCA7AE52-6107-4C79-A1BC-B0447A3CD64F}"/>
              </a:ext>
            </a:extLst>
          </p:cNvPr>
          <p:cNvSpPr txBox="1">
            <a:spLocks/>
          </p:cNvSpPr>
          <p:nvPr/>
        </p:nvSpPr>
        <p:spPr>
          <a:xfrm>
            <a:off x="551384" y="116632"/>
            <a:ext cx="11449051" cy="691173"/>
          </a:xfrm>
          <a:prstGeom prst="rect">
            <a:avLst/>
          </a:prstGeom>
        </p:spPr>
        <p:txBody>
          <a:bodyPr vert="horz" lIns="0" tIns="0" rIns="0" bIns="0" rtlCol="0" anchor="t" anchorCtr="0">
            <a:noAutofit/>
          </a:bodyPr>
          <a:lstStyle>
            <a:lvl1pPr algn="l" defTabSz="914377" rtl="0" eaLnBrk="1" latinLnBrk="0" hangingPunct="1">
              <a:lnSpc>
                <a:spcPct val="114000"/>
              </a:lnSpc>
              <a:spcBef>
                <a:spcPct val="0"/>
              </a:spcBef>
              <a:buNone/>
              <a:defRPr sz="3200" b="1" kern="1200" cap="all" spc="100" baseline="0">
                <a:solidFill>
                  <a:schemeClr val="accent1"/>
                </a:solidFill>
                <a:latin typeface="+mj-lt"/>
                <a:ea typeface="+mj-ea"/>
                <a:cs typeface="+mj-cs"/>
              </a:defRPr>
            </a:lvl1pPr>
          </a:lstStyle>
          <a:p>
            <a:r>
              <a:rPr lang="en-US" altLang="zh-TW" dirty="0" smtClean="0">
                <a:solidFill>
                  <a:srgbClr val="023D6B"/>
                </a:solidFill>
              </a:rPr>
              <a:t>Optical spectroscopy of S</a:t>
            </a:r>
            <a:r>
              <a:rPr lang="en-US" altLang="zh-TW" cap="none" dirty="0" smtClean="0">
                <a:solidFill>
                  <a:srgbClr val="023D6B"/>
                </a:solidFill>
              </a:rPr>
              <a:t>e</a:t>
            </a:r>
            <a:r>
              <a:rPr lang="en-US" altLang="zh-TW" dirty="0" smtClean="0">
                <a:solidFill>
                  <a:srgbClr val="023D6B"/>
                </a:solidFill>
              </a:rPr>
              <a:t> implanted M</a:t>
            </a:r>
            <a:r>
              <a:rPr lang="en-US" altLang="zh-TW" cap="none" dirty="0" smtClean="0">
                <a:solidFill>
                  <a:srgbClr val="023D6B"/>
                </a:solidFill>
              </a:rPr>
              <a:t>o</a:t>
            </a:r>
            <a:r>
              <a:rPr lang="en-US" altLang="zh-TW" dirty="0" smtClean="0">
                <a:solidFill>
                  <a:srgbClr val="023D6B"/>
                </a:solidFill>
              </a:rPr>
              <a:t>S</a:t>
            </a:r>
            <a:r>
              <a:rPr lang="en-US" altLang="zh-TW" baseline="-25000" dirty="0" smtClean="0">
                <a:solidFill>
                  <a:srgbClr val="023D6B"/>
                </a:solidFill>
              </a:rPr>
              <a:t>2</a:t>
            </a:r>
            <a:endParaRPr lang="zh-TW" altLang="en-US" dirty="0">
              <a:solidFill>
                <a:srgbClr val="023D6B"/>
              </a:solidFill>
            </a:endParaRPr>
          </a:p>
        </p:txBody>
      </p:sp>
      <p:graphicFrame>
        <p:nvGraphicFramePr>
          <p:cNvPr id="8" name="Object 7"/>
          <p:cNvGraphicFramePr>
            <a:graphicFrameLocks noChangeAspect="1"/>
          </p:cNvGraphicFramePr>
          <p:nvPr>
            <p:extLst>
              <p:ext uri="{D42A27DB-BD31-4B8C-83A1-F6EECF244321}">
                <p14:modId xmlns:p14="http://schemas.microsoft.com/office/powerpoint/2010/main" val="3434383069"/>
              </p:ext>
            </p:extLst>
          </p:nvPr>
        </p:nvGraphicFramePr>
        <p:xfrm>
          <a:off x="623392" y="1350267"/>
          <a:ext cx="3236913" cy="2149475"/>
        </p:xfrm>
        <a:graphic>
          <a:graphicData uri="http://schemas.openxmlformats.org/presentationml/2006/ole">
            <mc:AlternateContent xmlns:mc="http://schemas.openxmlformats.org/markup-compatibility/2006">
              <mc:Choice xmlns:v="urn:schemas-microsoft-com:vml" Requires="v">
                <p:oleObj spid="_x0000_s60067" name="Graph" r:id="rId8" imgW="3240000" imgH="2149920" progId="Origin95.Graph">
                  <p:embed/>
                </p:oleObj>
              </mc:Choice>
              <mc:Fallback>
                <p:oleObj name="Graph" r:id="rId8" imgW="3240000" imgH="2149920" progId="Origin95.Graph">
                  <p:embed/>
                  <p:pic>
                    <p:nvPicPr>
                      <p:cNvPr id="0" name=""/>
                      <p:cNvPicPr/>
                      <p:nvPr/>
                    </p:nvPicPr>
                    <p:blipFill>
                      <a:blip r:embed="rId9"/>
                      <a:stretch>
                        <a:fillRect/>
                      </a:stretch>
                    </p:blipFill>
                    <p:spPr>
                      <a:xfrm>
                        <a:off x="623392" y="1350267"/>
                        <a:ext cx="3236913" cy="2149475"/>
                      </a:xfrm>
                      <a:prstGeom prst="rect">
                        <a:avLst/>
                      </a:prstGeom>
                    </p:spPr>
                  </p:pic>
                </p:oleObj>
              </mc:Fallback>
            </mc:AlternateContent>
          </a:graphicData>
        </a:graphic>
      </p:graphicFrame>
      <p:graphicFrame>
        <p:nvGraphicFramePr>
          <p:cNvPr id="10" name="Object 9"/>
          <p:cNvGraphicFramePr>
            <a:graphicFrameLocks/>
          </p:cNvGraphicFramePr>
          <p:nvPr>
            <p:extLst>
              <p:ext uri="{D42A27DB-BD31-4B8C-83A1-F6EECF244321}">
                <p14:modId xmlns:p14="http://schemas.microsoft.com/office/powerpoint/2010/main" val="2728192505"/>
              </p:ext>
            </p:extLst>
          </p:nvPr>
        </p:nvGraphicFramePr>
        <p:xfrm>
          <a:off x="4085015" y="3645371"/>
          <a:ext cx="3168650" cy="2447925"/>
        </p:xfrm>
        <a:graphic>
          <a:graphicData uri="http://schemas.openxmlformats.org/presentationml/2006/ole">
            <mc:AlternateContent xmlns:mc="http://schemas.openxmlformats.org/markup-compatibility/2006">
              <mc:Choice xmlns:v="urn:schemas-microsoft-com:vml" Requires="v">
                <p:oleObj spid="_x0000_s60068" name="Graph" r:id="rId10" imgW="3168000" imgH="2448000" progId="Origin50.Graph">
                  <p:embed/>
                </p:oleObj>
              </mc:Choice>
              <mc:Fallback>
                <p:oleObj name="Graph" r:id="rId10" imgW="3168000" imgH="2448000" progId="Origin50.Graph">
                  <p:embed/>
                  <p:pic>
                    <p:nvPicPr>
                      <p:cNvPr id="0" name=""/>
                      <p:cNvPicPr/>
                      <p:nvPr/>
                    </p:nvPicPr>
                    <p:blipFill>
                      <a:blip r:embed="rId11"/>
                      <a:stretch>
                        <a:fillRect/>
                      </a:stretch>
                    </p:blipFill>
                    <p:spPr>
                      <a:xfrm>
                        <a:off x="4085015" y="3645371"/>
                        <a:ext cx="3168650" cy="2447925"/>
                      </a:xfrm>
                      <a:prstGeom prst="rect">
                        <a:avLst/>
                      </a:prstGeom>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1891477076"/>
              </p:ext>
            </p:extLst>
          </p:nvPr>
        </p:nvGraphicFramePr>
        <p:xfrm>
          <a:off x="4013578" y="1350267"/>
          <a:ext cx="3240087" cy="2149475"/>
        </p:xfrm>
        <a:graphic>
          <a:graphicData uri="http://schemas.openxmlformats.org/presentationml/2006/ole">
            <mc:AlternateContent xmlns:mc="http://schemas.openxmlformats.org/markup-compatibility/2006">
              <mc:Choice xmlns:v="urn:schemas-microsoft-com:vml" Requires="v">
                <p:oleObj spid="_x0000_s60069" name="Graph" r:id="rId12" imgW="3240000" imgH="2149920" progId="Origin95.Graph">
                  <p:embed/>
                </p:oleObj>
              </mc:Choice>
              <mc:Fallback>
                <p:oleObj name="Graph" r:id="rId12" imgW="3240000" imgH="2149920" progId="Origin95.Graph">
                  <p:embed/>
                  <p:pic>
                    <p:nvPicPr>
                      <p:cNvPr id="0" name=""/>
                      <p:cNvPicPr/>
                      <p:nvPr/>
                    </p:nvPicPr>
                    <p:blipFill>
                      <a:blip r:embed="rId13"/>
                      <a:stretch>
                        <a:fillRect/>
                      </a:stretch>
                    </p:blipFill>
                    <p:spPr>
                      <a:xfrm>
                        <a:off x="4013578" y="1350267"/>
                        <a:ext cx="3240087" cy="2149475"/>
                      </a:xfrm>
                      <a:prstGeom prst="rect">
                        <a:avLst/>
                      </a:prstGeom>
                    </p:spPr>
                  </p:pic>
                </p:oleObj>
              </mc:Fallback>
            </mc:AlternateContent>
          </a:graphicData>
        </a:graphic>
      </p:graphicFrame>
      <p:sp>
        <p:nvSpPr>
          <p:cNvPr id="7" name="TextBox 6"/>
          <p:cNvSpPr txBox="1"/>
          <p:nvPr/>
        </p:nvSpPr>
        <p:spPr>
          <a:xfrm>
            <a:off x="8472264" y="678829"/>
            <a:ext cx="3024336" cy="1027974"/>
          </a:xfrm>
          <a:prstGeom prst="rect">
            <a:avLst/>
          </a:prstGeom>
          <a:noFill/>
        </p:spPr>
        <p:txBody>
          <a:bodyPr wrap="square" rtlCol="0">
            <a:spAutoFit/>
          </a:bodyPr>
          <a:lstStyle/>
          <a:p>
            <a:pPr algn="l">
              <a:lnSpc>
                <a:spcPct val="95000"/>
              </a:lnSpc>
            </a:pPr>
            <a:r>
              <a:rPr lang="en-US" sz="1600" dirty="0" err="1" smtClean="0">
                <a:solidFill>
                  <a:srgbClr val="0362A9"/>
                </a:solidFill>
              </a:rPr>
              <a:t>E</a:t>
            </a:r>
            <a:r>
              <a:rPr lang="en-US" sz="1600" baseline="-25000" dirty="0" err="1" smtClean="0">
                <a:solidFill>
                  <a:srgbClr val="0362A9"/>
                </a:solidFill>
              </a:rPr>
              <a:t>ion</a:t>
            </a:r>
            <a:r>
              <a:rPr lang="en-US" sz="1600" dirty="0" smtClean="0">
                <a:solidFill>
                  <a:srgbClr val="0362A9"/>
                </a:solidFill>
              </a:rPr>
              <a:t>= 20eV, </a:t>
            </a:r>
            <a:br>
              <a:rPr lang="en-US" sz="1600" dirty="0" smtClean="0">
                <a:solidFill>
                  <a:srgbClr val="0362A9"/>
                </a:solidFill>
              </a:rPr>
            </a:br>
            <a:r>
              <a:rPr lang="en-US" sz="1600" dirty="0" err="1" smtClean="0">
                <a:solidFill>
                  <a:srgbClr val="0362A9"/>
                </a:solidFill>
              </a:rPr>
              <a:t>Fluence</a:t>
            </a:r>
            <a:r>
              <a:rPr lang="en-US" sz="1600" dirty="0" smtClean="0">
                <a:solidFill>
                  <a:srgbClr val="0362A9"/>
                </a:solidFill>
              </a:rPr>
              <a:t> = 1 x 10</a:t>
            </a:r>
            <a:r>
              <a:rPr lang="en-US" sz="1600" baseline="30000" dirty="0" smtClean="0">
                <a:solidFill>
                  <a:srgbClr val="0362A9"/>
                </a:solidFill>
              </a:rPr>
              <a:t>18</a:t>
            </a:r>
            <a:r>
              <a:rPr lang="en-US" sz="1600" dirty="0" smtClean="0">
                <a:solidFill>
                  <a:srgbClr val="0362A9"/>
                </a:solidFill>
              </a:rPr>
              <a:t> m</a:t>
            </a:r>
            <a:r>
              <a:rPr lang="en-US" sz="1600" baseline="30000" dirty="0" smtClean="0">
                <a:solidFill>
                  <a:srgbClr val="0362A9"/>
                </a:solidFill>
              </a:rPr>
              <a:t>-2</a:t>
            </a:r>
            <a:r>
              <a:rPr lang="en-US" sz="1600" dirty="0" smtClean="0">
                <a:solidFill>
                  <a:srgbClr val="0362A9"/>
                </a:solidFill>
              </a:rPr>
              <a:t>, Implanted </a:t>
            </a:r>
            <a:r>
              <a:rPr lang="en-US" sz="1600" smtClean="0">
                <a:solidFill>
                  <a:srgbClr val="0362A9"/>
                </a:solidFill>
              </a:rPr>
              <a:t>and annealed at </a:t>
            </a:r>
            <a:r>
              <a:rPr lang="en-US" sz="1600" dirty="0" smtClean="0">
                <a:solidFill>
                  <a:srgbClr val="0362A9"/>
                </a:solidFill>
              </a:rPr>
              <a:t>220</a:t>
            </a:r>
            <a:r>
              <a:rPr lang="en-US" sz="1600" baseline="30000" dirty="0" smtClean="0">
                <a:solidFill>
                  <a:srgbClr val="0362A9"/>
                </a:solidFill>
              </a:rPr>
              <a:t>o</a:t>
            </a:r>
            <a:r>
              <a:rPr lang="en-US" sz="1600" dirty="0" smtClean="0">
                <a:solidFill>
                  <a:srgbClr val="0362A9"/>
                </a:solidFill>
              </a:rPr>
              <a:t>C</a:t>
            </a:r>
          </a:p>
        </p:txBody>
      </p:sp>
      <p:sp>
        <p:nvSpPr>
          <p:cNvPr id="14" name="TextBox 13"/>
          <p:cNvSpPr txBox="1"/>
          <p:nvPr/>
        </p:nvSpPr>
        <p:spPr>
          <a:xfrm>
            <a:off x="4511824" y="692696"/>
            <a:ext cx="2726821" cy="794064"/>
          </a:xfrm>
          <a:prstGeom prst="rect">
            <a:avLst/>
          </a:prstGeom>
          <a:noFill/>
        </p:spPr>
        <p:txBody>
          <a:bodyPr wrap="square" rtlCol="0">
            <a:spAutoFit/>
          </a:bodyPr>
          <a:lstStyle/>
          <a:p>
            <a:pPr algn="l">
              <a:lnSpc>
                <a:spcPct val="95000"/>
              </a:lnSpc>
            </a:pPr>
            <a:r>
              <a:rPr lang="en-US" sz="1600" dirty="0" err="1" smtClean="0">
                <a:solidFill>
                  <a:srgbClr val="0362A9"/>
                </a:solidFill>
              </a:rPr>
              <a:t>E</a:t>
            </a:r>
            <a:r>
              <a:rPr lang="en-US" sz="1600" baseline="-25000" dirty="0" err="1" smtClean="0">
                <a:solidFill>
                  <a:srgbClr val="0362A9"/>
                </a:solidFill>
              </a:rPr>
              <a:t>ion</a:t>
            </a:r>
            <a:r>
              <a:rPr lang="en-US" sz="1600" dirty="0" smtClean="0">
                <a:solidFill>
                  <a:srgbClr val="0362A9"/>
                </a:solidFill>
              </a:rPr>
              <a:t>= 20eV, </a:t>
            </a:r>
            <a:br>
              <a:rPr lang="en-US" sz="1600" dirty="0" smtClean="0">
                <a:solidFill>
                  <a:srgbClr val="0362A9"/>
                </a:solidFill>
              </a:rPr>
            </a:br>
            <a:r>
              <a:rPr lang="en-US" sz="1600" dirty="0" err="1" smtClean="0">
                <a:solidFill>
                  <a:srgbClr val="0362A9"/>
                </a:solidFill>
              </a:rPr>
              <a:t>Fluence</a:t>
            </a:r>
            <a:r>
              <a:rPr lang="en-US" sz="1600" dirty="0" smtClean="0">
                <a:solidFill>
                  <a:srgbClr val="0362A9"/>
                </a:solidFill>
              </a:rPr>
              <a:t> = 5 x 10</a:t>
            </a:r>
            <a:r>
              <a:rPr lang="en-US" sz="1600" baseline="30000" dirty="0" smtClean="0">
                <a:solidFill>
                  <a:srgbClr val="0362A9"/>
                </a:solidFill>
              </a:rPr>
              <a:t>18</a:t>
            </a:r>
            <a:r>
              <a:rPr lang="en-US" sz="1600" dirty="0" smtClean="0">
                <a:solidFill>
                  <a:srgbClr val="0362A9"/>
                </a:solidFill>
              </a:rPr>
              <a:t> m</a:t>
            </a:r>
            <a:r>
              <a:rPr lang="en-US" sz="1600" baseline="30000" dirty="0" smtClean="0">
                <a:solidFill>
                  <a:srgbClr val="0362A9"/>
                </a:solidFill>
              </a:rPr>
              <a:t>-2</a:t>
            </a:r>
            <a:r>
              <a:rPr lang="en-US" sz="1600" dirty="0" smtClean="0">
                <a:solidFill>
                  <a:srgbClr val="0362A9"/>
                </a:solidFill>
              </a:rPr>
              <a:t>, Annealed at 280</a:t>
            </a:r>
            <a:r>
              <a:rPr lang="en-US" sz="1600" baseline="30000" dirty="0" smtClean="0">
                <a:solidFill>
                  <a:srgbClr val="0362A9"/>
                </a:solidFill>
              </a:rPr>
              <a:t>o</a:t>
            </a:r>
            <a:r>
              <a:rPr lang="en-US" sz="1600" dirty="0" smtClean="0">
                <a:solidFill>
                  <a:srgbClr val="0362A9"/>
                </a:solidFill>
              </a:rPr>
              <a:t>C</a:t>
            </a:r>
          </a:p>
        </p:txBody>
      </p:sp>
      <p:sp>
        <p:nvSpPr>
          <p:cNvPr id="15" name="TextBox 14"/>
          <p:cNvSpPr txBox="1"/>
          <p:nvPr/>
        </p:nvSpPr>
        <p:spPr>
          <a:xfrm>
            <a:off x="772647" y="4149080"/>
            <a:ext cx="3312368" cy="1077218"/>
          </a:xfrm>
          <a:prstGeom prst="rect">
            <a:avLst/>
          </a:prstGeom>
          <a:noFill/>
        </p:spPr>
        <p:txBody>
          <a:bodyPr wrap="square" rtlCol="0">
            <a:spAutoFit/>
          </a:bodyPr>
          <a:lstStyle/>
          <a:p>
            <a:pPr marL="285750" indent="-285750">
              <a:buFont typeface="Arial" panose="020B0604020202020204" pitchFamily="34" charset="0"/>
              <a:buChar char="•"/>
            </a:pPr>
            <a:r>
              <a:rPr lang="en-US" sz="1600" dirty="0" smtClean="0">
                <a:solidFill>
                  <a:srgbClr val="0362A9"/>
                </a:solidFill>
                <a:latin typeface="Arial" panose="020B0604020202020204" pitchFamily="34" charset="0"/>
                <a:cs typeface="Arial" panose="020B0604020202020204" pitchFamily="34" charset="0"/>
              </a:rPr>
              <a:t>Annealing : a key to high quality</a:t>
            </a:r>
          </a:p>
          <a:p>
            <a:pPr marL="285750" indent="-285750">
              <a:buFont typeface="Arial" panose="020B0604020202020204" pitchFamily="34" charset="0"/>
              <a:buChar char="•"/>
            </a:pPr>
            <a:r>
              <a:rPr lang="en-US" sz="1600" dirty="0" smtClean="0">
                <a:solidFill>
                  <a:srgbClr val="0362A9"/>
                </a:solidFill>
                <a:latin typeface="Arial" panose="020B0604020202020204" pitchFamily="34" charset="0"/>
                <a:cs typeface="Arial" panose="020B0604020202020204" pitchFamily="34" charset="0"/>
              </a:rPr>
              <a:t>PL still broadened</a:t>
            </a:r>
          </a:p>
          <a:p>
            <a:pPr marL="285750" indent="-285750">
              <a:buFont typeface="Arial" panose="020B0604020202020204" pitchFamily="34" charset="0"/>
              <a:buChar char="•"/>
            </a:pPr>
            <a:r>
              <a:rPr lang="en-US" sz="1600" dirty="0" smtClean="0">
                <a:solidFill>
                  <a:srgbClr val="0362A9"/>
                </a:solidFill>
                <a:latin typeface="Arial" panose="020B0604020202020204" pitchFamily="34" charset="0"/>
                <a:cs typeface="Arial" panose="020B0604020202020204" pitchFamily="34" charset="0"/>
              </a:rPr>
              <a:t>Alloy effect? Disorder?</a:t>
            </a:r>
            <a:endParaRPr lang="en-US" sz="1600" dirty="0">
              <a:solidFill>
                <a:srgbClr val="0362A9"/>
              </a:solidFill>
            </a:endParaRPr>
          </a:p>
        </p:txBody>
      </p:sp>
    </p:spTree>
    <p:extLst>
      <p:ext uri="{BB962C8B-B14F-4D97-AF65-F5344CB8AC3E}">
        <p14:creationId xmlns:p14="http://schemas.microsoft.com/office/powerpoint/2010/main" val="1201779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4" grpId="0"/>
      <p:bldP spid="15"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E9BBE13A-652D-45D5-B3D8-82A75A19F727}"/>
              </a:ext>
            </a:extLst>
          </p:cNvPr>
          <p:cNvSpPr>
            <a:spLocks noGrp="1"/>
          </p:cNvSpPr>
          <p:nvPr>
            <p:ph type="dt" sz="half" idx="13"/>
          </p:nvPr>
        </p:nvSpPr>
        <p:spPr/>
        <p:txBody>
          <a:bodyPr/>
          <a:lstStyle/>
          <a:p>
            <a:fld id="{3955B7E5-66CF-4965-BEBD-44BEC53DE687}" type="datetime3">
              <a:rPr lang="en-US" noProof="0" smtClean="0"/>
              <a:t>1 July 2022</a:t>
            </a:fld>
            <a:endParaRPr lang="en-US" noProof="0" dirty="0"/>
          </a:p>
        </p:txBody>
      </p:sp>
      <p:sp>
        <p:nvSpPr>
          <p:cNvPr id="4" name="Foliennummernplatzhalter 3">
            <a:extLst>
              <a:ext uri="{FF2B5EF4-FFF2-40B4-BE49-F238E27FC236}">
                <a16:creationId xmlns:a16="http://schemas.microsoft.com/office/drawing/2014/main" id="{5DC516BF-C995-4C15-B38E-5F4B775E169F}"/>
              </a:ext>
            </a:extLst>
          </p:cNvPr>
          <p:cNvSpPr>
            <a:spLocks noGrp="1"/>
          </p:cNvSpPr>
          <p:nvPr>
            <p:ph type="sldNum" sz="quarter" idx="16"/>
          </p:nvPr>
        </p:nvSpPr>
        <p:spPr/>
        <p:txBody>
          <a:bodyPr/>
          <a:lstStyle/>
          <a:p>
            <a:r>
              <a:rPr lang="en-US"/>
              <a:t>Page </a:t>
            </a:r>
            <a:fld id="{A52F4D17-1AD6-42D9-B93A-EB002C62F438}" type="slidenum">
              <a:rPr lang="en-US" smtClean="0"/>
              <a:pPr/>
              <a:t>61</a:t>
            </a:fld>
            <a:endParaRPr lang="en-US" noProof="0" dirty="0"/>
          </a:p>
        </p:txBody>
      </p:sp>
      <p:sp>
        <p:nvSpPr>
          <p:cNvPr id="12" name="Title 11"/>
          <p:cNvSpPr>
            <a:spLocks noGrp="1"/>
          </p:cNvSpPr>
          <p:nvPr>
            <p:ph type="title"/>
          </p:nvPr>
        </p:nvSpPr>
        <p:spPr/>
        <p:txBody>
          <a:bodyPr/>
          <a:lstStyle/>
          <a:p>
            <a:r>
              <a:rPr lang="en-US" dirty="0" err="1" smtClean="0">
                <a:solidFill>
                  <a:srgbClr val="023D6B"/>
                </a:solidFill>
              </a:rPr>
              <a:t>LocAlISATION</a:t>
            </a:r>
            <a:r>
              <a:rPr lang="en-US" dirty="0" smtClean="0">
                <a:solidFill>
                  <a:srgbClr val="023D6B"/>
                </a:solidFill>
              </a:rPr>
              <a:t> BY DOPING</a:t>
            </a:r>
            <a:endParaRPr lang="en-US" dirty="0">
              <a:solidFill>
                <a:srgbClr val="023D6B"/>
              </a:solidFill>
            </a:endParaRPr>
          </a:p>
        </p:txBody>
      </p:sp>
      <p:sp>
        <p:nvSpPr>
          <p:cNvPr id="6" name="TextBox 5"/>
          <p:cNvSpPr txBox="1"/>
          <p:nvPr/>
        </p:nvSpPr>
        <p:spPr>
          <a:xfrm>
            <a:off x="767409" y="1299124"/>
            <a:ext cx="3744415" cy="1077218"/>
          </a:xfrm>
          <a:prstGeom prst="rect">
            <a:avLst/>
          </a:prstGeom>
          <a:noFill/>
        </p:spPr>
        <p:txBody>
          <a:bodyPr wrap="square" rtlCol="0">
            <a:spAutoFit/>
          </a:bodyPr>
          <a:lstStyle/>
          <a:p>
            <a:pPr marL="285750" indent="-285750">
              <a:buFont typeface="Arial" panose="020B0604020202020204" pitchFamily="34" charset="0"/>
              <a:buChar char="•"/>
            </a:pPr>
            <a:r>
              <a:rPr lang="en-US" altLang="zh-TW" sz="1600" dirty="0" smtClean="0">
                <a:solidFill>
                  <a:srgbClr val="0362A9"/>
                </a:solidFill>
                <a:latin typeface="Arial" panose="020B0604020202020204" pitchFamily="34" charset="0"/>
                <a:cs typeface="Arial" panose="020B0604020202020204" pitchFamily="34" charset="0"/>
              </a:rPr>
              <a:t>Maintains trigonal symmetry </a:t>
            </a:r>
          </a:p>
          <a:p>
            <a:pPr marL="285750" indent="-285750">
              <a:buFont typeface="Arial" panose="020B0604020202020204" pitchFamily="34" charset="0"/>
              <a:buChar char="•"/>
            </a:pPr>
            <a:r>
              <a:rPr lang="en-US" altLang="zh-TW" sz="1600" dirty="0" smtClean="0">
                <a:solidFill>
                  <a:srgbClr val="0362A9"/>
                </a:solidFill>
                <a:latin typeface="Arial" panose="020B0604020202020204" pitchFamily="34" charset="0"/>
                <a:cs typeface="Arial" panose="020B0604020202020204" pitchFamily="34" charset="0"/>
              </a:rPr>
              <a:t>Shallow dopant (</a:t>
            </a:r>
            <a:r>
              <a:rPr lang="en-US" altLang="zh-TW" sz="1600" i="1" dirty="0" smtClean="0">
                <a:solidFill>
                  <a:srgbClr val="0362A9"/>
                </a:solidFill>
                <a:latin typeface="Arial" panose="020B0604020202020204" pitchFamily="34" charset="0"/>
                <a:cs typeface="Arial" panose="020B0604020202020204" pitchFamily="34" charset="0"/>
              </a:rPr>
              <a:t>A</a:t>
            </a:r>
            <a:r>
              <a:rPr lang="en-US" altLang="zh-TW" sz="1600" i="1" baseline="30000" dirty="0" smtClean="0">
                <a:solidFill>
                  <a:srgbClr val="0362A9"/>
                </a:solidFill>
                <a:latin typeface="Arial" panose="020B0604020202020204" pitchFamily="34" charset="0"/>
                <a:cs typeface="Arial" panose="020B0604020202020204" pitchFamily="34" charset="0"/>
              </a:rPr>
              <a:t>0</a:t>
            </a:r>
            <a:r>
              <a:rPr lang="en-US" altLang="zh-TW" sz="1600" i="1" dirty="0" smtClean="0">
                <a:solidFill>
                  <a:srgbClr val="0362A9"/>
                </a:solidFill>
                <a:latin typeface="Arial" panose="020B0604020202020204" pitchFamily="34" charset="0"/>
                <a:cs typeface="Arial" panose="020B0604020202020204" pitchFamily="34" charset="0"/>
              </a:rPr>
              <a:t>X, D</a:t>
            </a:r>
            <a:r>
              <a:rPr lang="en-US" altLang="zh-TW" sz="1600" i="1" baseline="30000" dirty="0" smtClean="0">
                <a:solidFill>
                  <a:srgbClr val="0362A9"/>
                </a:solidFill>
                <a:latin typeface="Arial" panose="020B0604020202020204" pitchFamily="34" charset="0"/>
                <a:cs typeface="Arial" panose="020B0604020202020204" pitchFamily="34" charset="0"/>
              </a:rPr>
              <a:t>0</a:t>
            </a:r>
            <a:r>
              <a:rPr lang="en-US" altLang="zh-TW" sz="1600" i="1" dirty="0" smtClean="0">
                <a:solidFill>
                  <a:srgbClr val="0362A9"/>
                </a:solidFill>
                <a:latin typeface="Arial" panose="020B0604020202020204" pitchFamily="34" charset="0"/>
                <a:cs typeface="Arial" panose="020B0604020202020204" pitchFamily="34" charset="0"/>
              </a:rPr>
              <a:t>X</a:t>
            </a:r>
            <a:r>
              <a:rPr lang="en-US" altLang="zh-TW" sz="1600" dirty="0" smtClean="0">
                <a:solidFill>
                  <a:srgbClr val="0362A9"/>
                </a:solidFill>
                <a:latin typeface="Arial" panose="020B0604020202020204" pitchFamily="34" charset="0"/>
                <a:cs typeface="Arial" panose="020B0604020202020204" pitchFamily="34" charset="0"/>
              </a:rPr>
              <a:t>)</a:t>
            </a:r>
          </a:p>
          <a:p>
            <a:pPr marL="285750" indent="-285750">
              <a:buFont typeface="Arial" panose="020B0604020202020204" pitchFamily="34" charset="0"/>
              <a:buChar char="•"/>
            </a:pPr>
            <a:endParaRPr lang="en-US" altLang="zh-TW" sz="1600" dirty="0">
              <a:solidFill>
                <a:srgbClr val="0362A9"/>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altLang="zh-TW" sz="1600" dirty="0" smtClean="0">
                <a:solidFill>
                  <a:srgbClr val="0362A9"/>
                </a:solidFill>
                <a:latin typeface="Arial" panose="020B0604020202020204" pitchFamily="34" charset="0"/>
                <a:cs typeface="Arial" panose="020B0604020202020204" pitchFamily="34" charset="0"/>
              </a:rPr>
              <a:t>Could work for WSe</a:t>
            </a:r>
            <a:r>
              <a:rPr lang="en-US" altLang="zh-TW" sz="1600" baseline="-25000" dirty="0" smtClean="0">
                <a:solidFill>
                  <a:srgbClr val="0362A9"/>
                </a:solidFill>
                <a:latin typeface="Arial" panose="020B0604020202020204" pitchFamily="34" charset="0"/>
                <a:cs typeface="Arial" panose="020B0604020202020204" pitchFamily="34" charset="0"/>
              </a:rPr>
              <a:t>2 </a:t>
            </a:r>
            <a:r>
              <a:rPr lang="en-US" altLang="zh-TW" sz="1600" dirty="0" smtClean="0">
                <a:solidFill>
                  <a:srgbClr val="0362A9"/>
                </a:solidFill>
                <a:latin typeface="Arial" panose="020B0604020202020204" pitchFamily="34" charset="0"/>
                <a:cs typeface="Arial" panose="020B0604020202020204" pitchFamily="34" charset="0"/>
              </a:rPr>
              <a:t>and MoSe</a:t>
            </a:r>
            <a:r>
              <a:rPr lang="en-US" altLang="zh-TW" sz="1600" baseline="-25000" dirty="0" smtClean="0">
                <a:solidFill>
                  <a:srgbClr val="0362A9"/>
                </a:solidFill>
                <a:latin typeface="Arial" panose="020B0604020202020204" pitchFamily="34" charset="0"/>
                <a:cs typeface="Arial" panose="020B0604020202020204" pitchFamily="34" charset="0"/>
              </a:rPr>
              <a:t>2</a:t>
            </a:r>
            <a:endParaRPr lang="en-US" altLang="zh-TW" sz="1600" dirty="0">
              <a:solidFill>
                <a:srgbClr val="0362A9"/>
              </a:solidFill>
              <a:latin typeface="Arial" panose="020B0604020202020204" pitchFamily="34" charset="0"/>
              <a:cs typeface="Arial" panose="020B0604020202020204" pitchFamily="34" charset="0"/>
            </a:endParaRPr>
          </a:p>
        </p:txBody>
      </p:sp>
      <p:grpSp>
        <p:nvGrpSpPr>
          <p:cNvPr id="66" name="Group 65"/>
          <p:cNvGrpSpPr/>
          <p:nvPr/>
        </p:nvGrpSpPr>
        <p:grpSpPr>
          <a:xfrm>
            <a:off x="6008860" y="841118"/>
            <a:ext cx="6135812" cy="2643276"/>
            <a:chOff x="5101360" y="1022944"/>
            <a:chExt cx="6135812" cy="2643276"/>
          </a:xfrm>
        </p:grpSpPr>
        <p:pic>
          <p:nvPicPr>
            <p:cNvPr id="21" name="Grafik 20">
              <a:extLst>
                <a:ext uri="{FF2B5EF4-FFF2-40B4-BE49-F238E27FC236}">
                  <a16:creationId xmlns:a16="http://schemas.microsoft.com/office/drawing/2014/main" id="{5740DE1B-C4B5-4E33-AAD6-0870B551B4F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1663" t="2508" r="19781" b="6119"/>
            <a:stretch/>
          </p:blipFill>
          <p:spPr>
            <a:xfrm rot="16200000">
              <a:off x="8562128" y="1909310"/>
              <a:ext cx="2134862" cy="997778"/>
            </a:xfrm>
            <a:prstGeom prst="rect">
              <a:avLst/>
            </a:prstGeom>
          </p:spPr>
        </p:pic>
        <p:pic>
          <p:nvPicPr>
            <p:cNvPr id="30" name="Grafik 16">
              <a:extLst>
                <a:ext uri="{FF2B5EF4-FFF2-40B4-BE49-F238E27FC236}">
                  <a16:creationId xmlns:a16="http://schemas.microsoft.com/office/drawing/2014/main" id="{E3602EF7-54EA-4317-87BF-587FAB2B044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95782"/>
            <a:stretch/>
          </p:blipFill>
          <p:spPr>
            <a:xfrm rot="5400000">
              <a:off x="9224342" y="1026148"/>
              <a:ext cx="112534" cy="306687"/>
            </a:xfrm>
            <a:prstGeom prst="rect">
              <a:avLst/>
            </a:prstGeom>
          </p:spPr>
        </p:pic>
        <p:pic>
          <p:nvPicPr>
            <p:cNvPr id="31" name="Grafik 18">
              <a:extLst>
                <a:ext uri="{FF2B5EF4-FFF2-40B4-BE49-F238E27FC236}">
                  <a16:creationId xmlns:a16="http://schemas.microsoft.com/office/drawing/2014/main" id="{B6ACFAA5-0344-4BCF-8F7F-EC9BB8489256}"/>
                </a:ext>
              </a:extLst>
            </p:cNvPr>
            <p:cNvPicPr>
              <a:picLocks noChangeAspect="1"/>
            </p:cNvPicPr>
            <p:nvPr/>
          </p:nvPicPr>
          <p:blipFill rotWithShape="1">
            <a:blip r:embed="rId5">
              <a:extLst>
                <a:ext uri="{28A0092B-C50C-407E-A947-70E740481C1C}">
                  <a14:useLocalDpi xmlns:a14="http://schemas.microsoft.com/office/drawing/2010/main" val="0"/>
                </a:ext>
              </a:extLst>
            </a:blip>
            <a:srcRect r="98431"/>
            <a:stretch/>
          </p:blipFill>
          <p:spPr>
            <a:xfrm rot="5400000">
              <a:off x="9210163" y="727869"/>
              <a:ext cx="119499" cy="875216"/>
            </a:xfrm>
            <a:prstGeom prst="rect">
              <a:avLst/>
            </a:prstGeom>
          </p:spPr>
        </p:pic>
        <p:sp>
          <p:nvSpPr>
            <p:cNvPr id="32" name="Textfeld 2">
              <a:extLst>
                <a:ext uri="{FF2B5EF4-FFF2-40B4-BE49-F238E27FC236}">
                  <a16:creationId xmlns:a16="http://schemas.microsoft.com/office/drawing/2014/main" id="{F12373C5-C5D2-4BAA-895E-1611B53E75DA}"/>
                </a:ext>
              </a:extLst>
            </p:cNvPr>
            <p:cNvSpPr txBox="1"/>
            <p:nvPr/>
          </p:nvSpPr>
          <p:spPr>
            <a:xfrm>
              <a:off x="8964438" y="1058990"/>
              <a:ext cx="1423788" cy="297004"/>
            </a:xfrm>
            <a:prstGeom prst="rect">
              <a:avLst/>
            </a:prstGeom>
            <a:solidFill>
              <a:schemeClr val="bg1"/>
            </a:solidFill>
          </p:spPr>
          <p:txBody>
            <a:bodyPr wrap="none" rtlCol="0">
              <a:spAutoFit/>
            </a:bodyPr>
            <a:lstStyle/>
            <a:p>
              <a:pPr algn="l">
                <a:lnSpc>
                  <a:spcPct val="95000"/>
                </a:lnSpc>
              </a:pPr>
              <a:r>
                <a:rPr lang="en-GB" sz="1400" dirty="0"/>
                <a:t>DOS [</a:t>
              </a:r>
              <a:r>
                <a:rPr lang="en-GB" sz="1400" dirty="0" err="1"/>
                <a:t>a.u</a:t>
              </a:r>
              <a:r>
                <a:rPr lang="en-GB" sz="1400" dirty="0"/>
                <a:t>.] @ P</a:t>
              </a:r>
            </a:p>
          </p:txBody>
        </p:sp>
        <p:grpSp>
          <p:nvGrpSpPr>
            <p:cNvPr id="33" name="Gruppieren 4">
              <a:extLst>
                <a:ext uri="{FF2B5EF4-FFF2-40B4-BE49-F238E27FC236}">
                  <a16:creationId xmlns:a16="http://schemas.microsoft.com/office/drawing/2014/main" id="{6D45AC64-4FAF-4B9E-B113-64B6570E8488}"/>
                </a:ext>
              </a:extLst>
            </p:cNvPr>
            <p:cNvGrpSpPr/>
            <p:nvPr/>
          </p:nvGrpSpPr>
          <p:grpSpPr>
            <a:xfrm>
              <a:off x="5735960" y="1340768"/>
              <a:ext cx="3335953" cy="2288738"/>
              <a:chOff x="894253" y="1386529"/>
              <a:chExt cx="6589490" cy="3983075"/>
            </a:xfrm>
          </p:grpSpPr>
          <p:pic>
            <p:nvPicPr>
              <p:cNvPr id="34" name="Grafik 3">
                <a:extLst>
                  <a:ext uri="{FF2B5EF4-FFF2-40B4-BE49-F238E27FC236}">
                    <a16:creationId xmlns:a16="http://schemas.microsoft.com/office/drawing/2014/main" id="{7F8AEB58-A138-41DF-A1D6-A3C59B713312}"/>
                  </a:ext>
                </a:extLst>
              </p:cNvPr>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l="4836" t="25118" r="-4836" b="48733"/>
              <a:stretch/>
            </p:blipFill>
            <p:spPr>
              <a:xfrm>
                <a:off x="894253" y="1386529"/>
                <a:ext cx="6589490" cy="3715286"/>
              </a:xfrm>
              <a:prstGeom prst="rect">
                <a:avLst/>
              </a:prstGeom>
            </p:spPr>
          </p:pic>
          <p:pic>
            <p:nvPicPr>
              <p:cNvPr id="37" name="Grafik 19">
                <a:extLst>
                  <a:ext uri="{FF2B5EF4-FFF2-40B4-BE49-F238E27FC236}">
                    <a16:creationId xmlns:a16="http://schemas.microsoft.com/office/drawing/2014/main" id="{2A95F565-4197-4710-939F-C789F89D2EA2}"/>
                  </a:ext>
                </a:extLst>
              </p:cNvPr>
              <p:cNvPicPr>
                <a:picLocks noChangeAspect="1"/>
              </p:cNvPicPr>
              <p:nvPr/>
            </p:nvPicPr>
            <p:blipFill rotWithShape="1">
              <a:blip r:embed="rId7"/>
              <a:srcRect t="1" r="764" b="41991"/>
              <a:stretch/>
            </p:blipFill>
            <p:spPr>
              <a:xfrm>
                <a:off x="935375" y="5145980"/>
                <a:ext cx="6084897" cy="223624"/>
              </a:xfrm>
              <a:prstGeom prst="rect">
                <a:avLst/>
              </a:prstGeom>
            </p:spPr>
          </p:pic>
        </p:grpSp>
        <p:sp>
          <p:nvSpPr>
            <p:cNvPr id="38" name="Textfeld 6">
              <a:extLst>
                <a:ext uri="{FF2B5EF4-FFF2-40B4-BE49-F238E27FC236}">
                  <a16:creationId xmlns:a16="http://schemas.microsoft.com/office/drawing/2014/main" id="{D28981B8-8C13-4AE1-B19F-12ECB1A4623A}"/>
                </a:ext>
              </a:extLst>
            </p:cNvPr>
            <p:cNvSpPr txBox="1"/>
            <p:nvPr/>
          </p:nvSpPr>
          <p:spPr>
            <a:xfrm>
              <a:off x="5753462" y="1022944"/>
              <a:ext cx="3150850" cy="326243"/>
            </a:xfrm>
            <a:prstGeom prst="rect">
              <a:avLst/>
            </a:prstGeom>
            <a:solidFill>
              <a:schemeClr val="bg1"/>
            </a:solidFill>
          </p:spPr>
          <p:txBody>
            <a:bodyPr wrap="square" rtlCol="0">
              <a:spAutoFit/>
            </a:bodyPr>
            <a:lstStyle/>
            <a:p>
              <a:pPr>
                <a:lnSpc>
                  <a:spcPct val="95000"/>
                </a:lnSpc>
              </a:pPr>
              <a:r>
                <a:rPr lang="de-DE" sz="1600" dirty="0">
                  <a:solidFill>
                    <a:srgbClr val="7030A0"/>
                  </a:solidFill>
                </a:rPr>
                <a:t> </a:t>
              </a:r>
              <a:r>
                <a:rPr lang="de-DE" sz="1600" dirty="0" smtClean="0">
                  <a:solidFill>
                    <a:srgbClr val="7030A0"/>
                  </a:solidFill>
                </a:rPr>
                <a:t>P in MoSe</a:t>
              </a:r>
              <a:r>
                <a:rPr lang="de-DE" sz="1600" baseline="-25000" dirty="0" smtClean="0">
                  <a:solidFill>
                    <a:srgbClr val="7030A0"/>
                  </a:solidFill>
                </a:rPr>
                <a:t>2</a:t>
              </a:r>
              <a:r>
                <a:rPr lang="de-DE" sz="1600" dirty="0" smtClean="0">
                  <a:solidFill>
                    <a:srgbClr val="7030A0"/>
                  </a:solidFill>
                </a:rPr>
                <a:t> monolayer </a:t>
              </a:r>
              <a:r>
                <a:rPr lang="de-DE" sz="1600" dirty="0">
                  <a:solidFill>
                    <a:srgbClr val="7030A0"/>
                  </a:solidFill>
                </a:rPr>
                <a:t>- relaxed</a:t>
              </a:r>
              <a:endParaRPr lang="en-GB" sz="1600" dirty="0" err="1">
                <a:solidFill>
                  <a:srgbClr val="7030A0"/>
                </a:solidFill>
              </a:endParaRPr>
            </a:p>
          </p:txBody>
        </p:sp>
        <p:sp>
          <p:nvSpPr>
            <p:cNvPr id="40" name="TextBox 39"/>
            <p:cNvSpPr txBox="1"/>
            <p:nvPr/>
          </p:nvSpPr>
          <p:spPr>
            <a:xfrm>
              <a:off x="5474735" y="1299124"/>
              <a:ext cx="333233" cy="267766"/>
            </a:xfrm>
            <a:prstGeom prst="rect">
              <a:avLst/>
            </a:prstGeom>
            <a:solidFill>
              <a:schemeClr val="bg1"/>
            </a:solidFill>
          </p:spPr>
          <p:txBody>
            <a:bodyPr wrap="none" rIns="27432" rtlCol="0">
              <a:spAutoFit/>
            </a:bodyPr>
            <a:lstStyle/>
            <a:p>
              <a:pPr algn="l">
                <a:lnSpc>
                  <a:spcPct val="95000"/>
                </a:lnSpc>
              </a:pPr>
              <a:r>
                <a:rPr lang="en-US" sz="1200" dirty="0" smtClean="0"/>
                <a:t>2.0</a:t>
              </a:r>
            </a:p>
          </p:txBody>
        </p:sp>
        <p:sp>
          <p:nvSpPr>
            <p:cNvPr id="41" name="TextBox 40"/>
            <p:cNvSpPr txBox="1"/>
            <p:nvPr/>
          </p:nvSpPr>
          <p:spPr>
            <a:xfrm>
              <a:off x="5474735" y="2335737"/>
              <a:ext cx="333233" cy="267766"/>
            </a:xfrm>
            <a:prstGeom prst="rect">
              <a:avLst/>
            </a:prstGeom>
            <a:solidFill>
              <a:schemeClr val="bg1"/>
            </a:solidFill>
          </p:spPr>
          <p:txBody>
            <a:bodyPr wrap="none" rIns="27432" rtlCol="0">
              <a:spAutoFit/>
            </a:bodyPr>
            <a:lstStyle/>
            <a:p>
              <a:pPr algn="l">
                <a:lnSpc>
                  <a:spcPct val="95000"/>
                </a:lnSpc>
              </a:pPr>
              <a:r>
                <a:rPr lang="en-US" sz="1200" dirty="0"/>
                <a:t>0</a:t>
              </a:r>
              <a:r>
                <a:rPr lang="en-US" sz="1200" dirty="0" smtClean="0"/>
                <a:t>.0</a:t>
              </a:r>
            </a:p>
          </p:txBody>
        </p:sp>
        <p:sp>
          <p:nvSpPr>
            <p:cNvPr id="42" name="TextBox 41"/>
            <p:cNvSpPr txBox="1"/>
            <p:nvPr/>
          </p:nvSpPr>
          <p:spPr>
            <a:xfrm>
              <a:off x="5423439" y="3317305"/>
              <a:ext cx="384529" cy="267766"/>
            </a:xfrm>
            <a:prstGeom prst="rect">
              <a:avLst/>
            </a:prstGeom>
            <a:solidFill>
              <a:schemeClr val="bg1"/>
            </a:solidFill>
          </p:spPr>
          <p:txBody>
            <a:bodyPr wrap="none" rIns="27432" rtlCol="0">
              <a:spAutoFit/>
            </a:bodyPr>
            <a:lstStyle/>
            <a:p>
              <a:pPr algn="l">
                <a:lnSpc>
                  <a:spcPct val="95000"/>
                </a:lnSpc>
              </a:pPr>
              <a:r>
                <a:rPr lang="en-US" sz="1200" dirty="0" smtClean="0"/>
                <a:t>-2.0</a:t>
              </a:r>
            </a:p>
          </p:txBody>
        </p:sp>
        <p:sp>
          <p:nvSpPr>
            <p:cNvPr id="43" name="TextBox 42"/>
            <p:cNvSpPr txBox="1"/>
            <p:nvPr/>
          </p:nvSpPr>
          <p:spPr>
            <a:xfrm>
              <a:off x="5101360" y="1926450"/>
              <a:ext cx="389337" cy="1047723"/>
            </a:xfrm>
            <a:prstGeom prst="rect">
              <a:avLst/>
            </a:prstGeom>
            <a:noFill/>
          </p:spPr>
          <p:txBody>
            <a:bodyPr vert="vert270" wrap="none" rtlCol="0">
              <a:spAutoFit/>
            </a:bodyPr>
            <a:lstStyle/>
            <a:p>
              <a:pPr algn="l">
                <a:lnSpc>
                  <a:spcPct val="95000"/>
                </a:lnSpc>
              </a:pPr>
              <a:r>
                <a:rPr lang="en-US" sz="1400" dirty="0" smtClean="0"/>
                <a:t>Energy (eV</a:t>
              </a:r>
              <a:r>
                <a:rPr lang="en-US" sz="1400" dirty="0"/>
                <a:t>)</a:t>
              </a:r>
              <a:endParaRPr lang="en-US" sz="1400" dirty="0" smtClean="0"/>
            </a:p>
          </p:txBody>
        </p:sp>
        <p:sp>
          <p:nvSpPr>
            <p:cNvPr id="44" name="TextBox 43"/>
            <p:cNvSpPr txBox="1"/>
            <p:nvPr/>
          </p:nvSpPr>
          <p:spPr>
            <a:xfrm>
              <a:off x="5770972" y="3490787"/>
              <a:ext cx="92974" cy="175433"/>
            </a:xfrm>
            <a:prstGeom prst="rect">
              <a:avLst/>
            </a:prstGeom>
            <a:solidFill>
              <a:schemeClr val="bg1"/>
            </a:solidFill>
          </p:spPr>
          <p:txBody>
            <a:bodyPr wrap="none" lIns="0" tIns="0" rIns="0" bIns="0" rtlCol="0">
              <a:spAutoFit/>
            </a:bodyPr>
            <a:lstStyle/>
            <a:p>
              <a:pPr algn="l">
                <a:lnSpc>
                  <a:spcPct val="95000"/>
                </a:lnSpc>
              </a:pPr>
              <a:r>
                <a:rPr lang="en-US" sz="1200" dirty="0" smtClean="0">
                  <a:latin typeface="Symbol" panose="05050102010706020507" pitchFamily="18" charset="2"/>
                </a:rPr>
                <a:t>G</a:t>
              </a:r>
              <a:endParaRPr lang="en-US" sz="1200" dirty="0" smtClean="0">
                <a:latin typeface="Bahnschrift Light" panose="020B0502040204020203" pitchFamily="34" charset="0"/>
              </a:endParaRPr>
            </a:p>
          </p:txBody>
        </p:sp>
        <p:sp>
          <p:nvSpPr>
            <p:cNvPr id="45" name="TextBox 44"/>
            <p:cNvSpPr txBox="1"/>
            <p:nvPr/>
          </p:nvSpPr>
          <p:spPr>
            <a:xfrm>
              <a:off x="6840767" y="3490787"/>
              <a:ext cx="128240" cy="175433"/>
            </a:xfrm>
            <a:prstGeom prst="rect">
              <a:avLst/>
            </a:prstGeom>
            <a:solidFill>
              <a:schemeClr val="bg1"/>
            </a:solidFill>
          </p:spPr>
          <p:txBody>
            <a:bodyPr wrap="none" lIns="0" tIns="0" rIns="0" bIns="0" rtlCol="0">
              <a:spAutoFit/>
            </a:bodyPr>
            <a:lstStyle/>
            <a:p>
              <a:pPr algn="l">
                <a:lnSpc>
                  <a:spcPct val="95000"/>
                </a:lnSpc>
              </a:pPr>
              <a:r>
                <a:rPr lang="en-US" sz="1200" dirty="0" smtClean="0"/>
                <a:t>M</a:t>
              </a:r>
            </a:p>
          </p:txBody>
        </p:sp>
        <p:sp>
          <p:nvSpPr>
            <p:cNvPr id="46" name="TextBox 45"/>
            <p:cNvSpPr txBox="1"/>
            <p:nvPr/>
          </p:nvSpPr>
          <p:spPr>
            <a:xfrm>
              <a:off x="7502047" y="3490787"/>
              <a:ext cx="102592" cy="175433"/>
            </a:xfrm>
            <a:prstGeom prst="rect">
              <a:avLst/>
            </a:prstGeom>
            <a:solidFill>
              <a:schemeClr val="bg1"/>
            </a:solidFill>
          </p:spPr>
          <p:txBody>
            <a:bodyPr wrap="none" lIns="0" tIns="0" rIns="0" bIns="0" rtlCol="0">
              <a:spAutoFit/>
            </a:bodyPr>
            <a:lstStyle/>
            <a:p>
              <a:pPr algn="l">
                <a:lnSpc>
                  <a:spcPct val="95000"/>
                </a:lnSpc>
              </a:pPr>
              <a:r>
                <a:rPr lang="en-US" sz="1200" dirty="0" smtClean="0"/>
                <a:t>K</a:t>
              </a:r>
            </a:p>
          </p:txBody>
        </p:sp>
        <p:sp>
          <p:nvSpPr>
            <p:cNvPr id="47" name="TextBox 46"/>
            <p:cNvSpPr txBox="1"/>
            <p:nvPr/>
          </p:nvSpPr>
          <p:spPr>
            <a:xfrm>
              <a:off x="8742469" y="3490787"/>
              <a:ext cx="92974" cy="175433"/>
            </a:xfrm>
            <a:prstGeom prst="rect">
              <a:avLst/>
            </a:prstGeom>
            <a:solidFill>
              <a:schemeClr val="bg1"/>
            </a:solidFill>
          </p:spPr>
          <p:txBody>
            <a:bodyPr wrap="none" lIns="0" tIns="0" rIns="0" bIns="0" rtlCol="0">
              <a:spAutoFit/>
            </a:bodyPr>
            <a:lstStyle/>
            <a:p>
              <a:pPr algn="l">
                <a:lnSpc>
                  <a:spcPct val="95000"/>
                </a:lnSpc>
              </a:pPr>
              <a:r>
                <a:rPr lang="en-US" sz="1200" dirty="0" smtClean="0">
                  <a:latin typeface="Symbol" panose="05050102010706020507" pitchFamily="18" charset="2"/>
                </a:rPr>
                <a:t>G</a:t>
              </a:r>
              <a:endParaRPr lang="en-US" sz="1200" dirty="0" smtClean="0">
                <a:latin typeface="Bahnschrift Light" panose="020B0502040204020203" pitchFamily="34" charset="0"/>
              </a:endParaRPr>
            </a:p>
          </p:txBody>
        </p:sp>
        <p:sp>
          <p:nvSpPr>
            <p:cNvPr id="50" name="Rectangle 49"/>
            <p:cNvSpPr/>
            <p:nvPr/>
          </p:nvSpPr>
          <p:spPr>
            <a:xfrm>
              <a:off x="5818290" y="1340769"/>
              <a:ext cx="2980944" cy="2134862"/>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sp>
          <p:nvSpPr>
            <p:cNvPr id="52" name="Rectangle 51"/>
            <p:cNvSpPr/>
            <p:nvPr/>
          </p:nvSpPr>
          <p:spPr>
            <a:xfrm>
              <a:off x="10080857" y="2335737"/>
              <a:ext cx="288032"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sp>
          <p:nvSpPr>
            <p:cNvPr id="53" name="Rectangle 52"/>
            <p:cNvSpPr/>
            <p:nvPr/>
          </p:nvSpPr>
          <p:spPr>
            <a:xfrm>
              <a:off x="8865334" y="2335737"/>
              <a:ext cx="288032"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sp>
          <p:nvSpPr>
            <p:cNvPr id="51" name="Rectangle 50"/>
            <p:cNvSpPr/>
            <p:nvPr/>
          </p:nvSpPr>
          <p:spPr>
            <a:xfrm>
              <a:off x="9153144" y="1334705"/>
              <a:ext cx="932688" cy="2140926"/>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sp>
          <p:nvSpPr>
            <p:cNvPr id="28" name="Textfeld 28">
              <a:extLst>
                <a:ext uri="{FF2B5EF4-FFF2-40B4-BE49-F238E27FC236}">
                  <a16:creationId xmlns:a16="http://schemas.microsoft.com/office/drawing/2014/main" id="{A020C246-623B-4047-A325-338C8FCBFA5A}"/>
                </a:ext>
              </a:extLst>
            </p:cNvPr>
            <p:cNvSpPr txBox="1"/>
            <p:nvPr/>
          </p:nvSpPr>
          <p:spPr>
            <a:xfrm>
              <a:off x="10224872" y="2789347"/>
              <a:ext cx="1012299" cy="297004"/>
            </a:xfrm>
            <a:prstGeom prst="rect">
              <a:avLst/>
            </a:prstGeom>
            <a:solidFill>
              <a:srgbClr val="FBA3A5"/>
            </a:solidFill>
            <a:ln w="12700">
              <a:solidFill>
                <a:schemeClr val="accent1"/>
              </a:solidFill>
            </a:ln>
          </p:spPr>
          <p:txBody>
            <a:bodyPr wrap="square" rtlCol="0">
              <a:spAutoFit/>
            </a:bodyPr>
            <a:lstStyle/>
            <a:p>
              <a:pPr algn="ctr">
                <a:lnSpc>
                  <a:spcPct val="95000"/>
                </a:lnSpc>
              </a:pPr>
              <a:r>
                <a:rPr lang="de-DE" sz="1400" dirty="0" err="1"/>
                <a:t>spin</a:t>
              </a:r>
              <a:r>
                <a:rPr lang="de-DE" sz="1400" dirty="0"/>
                <a:t> </a:t>
              </a:r>
              <a:r>
                <a:rPr lang="de-DE" sz="1400" dirty="0" err="1"/>
                <a:t>up</a:t>
              </a:r>
              <a:endParaRPr lang="de-DE" sz="1400" dirty="0"/>
            </a:p>
          </p:txBody>
        </p:sp>
        <p:sp>
          <p:nvSpPr>
            <p:cNvPr id="29" name="Textfeld 11">
              <a:extLst>
                <a:ext uri="{FF2B5EF4-FFF2-40B4-BE49-F238E27FC236}">
                  <a16:creationId xmlns:a16="http://schemas.microsoft.com/office/drawing/2014/main" id="{67597997-80E8-4B20-8F7E-444BD05501D4}"/>
                </a:ext>
              </a:extLst>
            </p:cNvPr>
            <p:cNvSpPr txBox="1"/>
            <p:nvPr/>
          </p:nvSpPr>
          <p:spPr>
            <a:xfrm>
              <a:off x="10224873" y="3149387"/>
              <a:ext cx="1012299" cy="297004"/>
            </a:xfrm>
            <a:prstGeom prst="rect">
              <a:avLst/>
            </a:prstGeom>
            <a:solidFill>
              <a:srgbClr val="9393FF"/>
            </a:solidFill>
            <a:ln w="12700">
              <a:solidFill>
                <a:schemeClr val="accent1"/>
              </a:solidFill>
            </a:ln>
          </p:spPr>
          <p:txBody>
            <a:bodyPr wrap="square" rtlCol="0">
              <a:spAutoFit/>
            </a:bodyPr>
            <a:lstStyle/>
            <a:p>
              <a:pPr algn="ctr">
                <a:lnSpc>
                  <a:spcPct val="95000"/>
                </a:lnSpc>
              </a:pPr>
              <a:r>
                <a:rPr lang="de-DE" sz="1400" dirty="0"/>
                <a:t>s</a:t>
              </a:r>
              <a:r>
                <a:rPr lang="de-DE" sz="1400" dirty="0" smtClean="0"/>
                <a:t>pin </a:t>
              </a:r>
              <a:r>
                <a:rPr lang="de-DE" sz="1400" dirty="0"/>
                <a:t>down</a:t>
              </a:r>
            </a:p>
          </p:txBody>
        </p:sp>
      </p:grpSp>
      <p:grpSp>
        <p:nvGrpSpPr>
          <p:cNvPr id="67" name="Group 66"/>
          <p:cNvGrpSpPr/>
          <p:nvPr/>
        </p:nvGrpSpPr>
        <p:grpSpPr>
          <a:xfrm>
            <a:off x="6039300" y="3789778"/>
            <a:ext cx="3771079" cy="2346288"/>
            <a:chOff x="5101360" y="3763601"/>
            <a:chExt cx="3771079" cy="2346288"/>
          </a:xfrm>
        </p:grpSpPr>
        <p:pic>
          <p:nvPicPr>
            <p:cNvPr id="55" name="Grafik 16">
              <a:extLst>
                <a:ext uri="{FF2B5EF4-FFF2-40B4-BE49-F238E27FC236}">
                  <a16:creationId xmlns:a16="http://schemas.microsoft.com/office/drawing/2014/main" id="{F4635AD2-A9BC-4A7C-98D0-72CE70E4CF4F}"/>
                </a:ext>
              </a:extLst>
            </p:cNvPr>
            <p:cNvPicPr>
              <a:picLocks/>
            </p:cNvPicPr>
            <p:nvPr/>
          </p:nvPicPr>
          <p:blipFill rotWithShape="1">
            <a:blip r:embed="rId8" cstate="print">
              <a:extLst>
                <a:ext uri="{28A0092B-C50C-407E-A947-70E740481C1C}">
                  <a14:useLocalDpi xmlns:a14="http://schemas.microsoft.com/office/drawing/2010/main" val="0"/>
                </a:ext>
              </a:extLst>
            </a:blip>
            <a:srcRect l="59154" t="12965" r="-1" b="37743"/>
            <a:stretch/>
          </p:blipFill>
          <p:spPr>
            <a:xfrm>
              <a:off x="5807968" y="3767501"/>
              <a:ext cx="2990088" cy="2130962"/>
            </a:xfrm>
            <a:prstGeom prst="rect">
              <a:avLst/>
            </a:prstGeom>
          </p:spPr>
        </p:pic>
        <p:sp>
          <p:nvSpPr>
            <p:cNvPr id="57" name="Rectangle 56"/>
            <p:cNvSpPr/>
            <p:nvPr/>
          </p:nvSpPr>
          <p:spPr>
            <a:xfrm>
              <a:off x="5813328" y="3763601"/>
              <a:ext cx="2980944" cy="2134862"/>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p>
          </p:txBody>
        </p:sp>
        <p:sp>
          <p:nvSpPr>
            <p:cNvPr id="58" name="TextBox 57"/>
            <p:cNvSpPr txBox="1"/>
            <p:nvPr/>
          </p:nvSpPr>
          <p:spPr>
            <a:xfrm>
              <a:off x="5386443" y="5764580"/>
              <a:ext cx="384529" cy="267766"/>
            </a:xfrm>
            <a:prstGeom prst="rect">
              <a:avLst/>
            </a:prstGeom>
            <a:solidFill>
              <a:schemeClr val="bg1"/>
            </a:solidFill>
          </p:spPr>
          <p:txBody>
            <a:bodyPr wrap="none" rIns="27432" rtlCol="0">
              <a:spAutoFit/>
            </a:bodyPr>
            <a:lstStyle/>
            <a:p>
              <a:pPr algn="l">
                <a:lnSpc>
                  <a:spcPct val="95000"/>
                </a:lnSpc>
              </a:pPr>
              <a:r>
                <a:rPr lang="en-US" sz="1200" dirty="0" smtClean="0"/>
                <a:t>-2.0</a:t>
              </a:r>
            </a:p>
          </p:txBody>
        </p:sp>
        <p:sp>
          <p:nvSpPr>
            <p:cNvPr id="59" name="TextBox 58"/>
            <p:cNvSpPr txBox="1"/>
            <p:nvPr/>
          </p:nvSpPr>
          <p:spPr>
            <a:xfrm>
              <a:off x="5437739" y="4942744"/>
              <a:ext cx="333233" cy="267766"/>
            </a:xfrm>
            <a:prstGeom prst="rect">
              <a:avLst/>
            </a:prstGeom>
            <a:solidFill>
              <a:schemeClr val="bg1"/>
            </a:solidFill>
          </p:spPr>
          <p:txBody>
            <a:bodyPr wrap="none" rIns="27432" rtlCol="0">
              <a:spAutoFit/>
            </a:bodyPr>
            <a:lstStyle/>
            <a:p>
              <a:pPr algn="l">
                <a:lnSpc>
                  <a:spcPct val="95000"/>
                </a:lnSpc>
              </a:pPr>
              <a:r>
                <a:rPr lang="en-US" sz="1200" dirty="0"/>
                <a:t>0</a:t>
              </a:r>
              <a:r>
                <a:rPr lang="en-US" sz="1200" dirty="0" smtClean="0"/>
                <a:t>.0</a:t>
              </a:r>
            </a:p>
          </p:txBody>
        </p:sp>
        <p:sp>
          <p:nvSpPr>
            <p:cNvPr id="60" name="TextBox 59"/>
            <p:cNvSpPr txBox="1"/>
            <p:nvPr/>
          </p:nvSpPr>
          <p:spPr>
            <a:xfrm>
              <a:off x="5437739" y="4081245"/>
              <a:ext cx="333233" cy="267766"/>
            </a:xfrm>
            <a:prstGeom prst="rect">
              <a:avLst/>
            </a:prstGeom>
            <a:solidFill>
              <a:schemeClr val="bg1"/>
            </a:solidFill>
          </p:spPr>
          <p:txBody>
            <a:bodyPr wrap="none" rIns="27432" rtlCol="0">
              <a:spAutoFit/>
            </a:bodyPr>
            <a:lstStyle/>
            <a:p>
              <a:pPr algn="l">
                <a:lnSpc>
                  <a:spcPct val="95000"/>
                </a:lnSpc>
              </a:pPr>
              <a:r>
                <a:rPr lang="en-US" sz="1200" dirty="0" smtClean="0"/>
                <a:t>2.0</a:t>
              </a:r>
            </a:p>
          </p:txBody>
        </p:sp>
        <p:sp>
          <p:nvSpPr>
            <p:cNvPr id="61" name="TextBox 60"/>
            <p:cNvSpPr txBox="1"/>
            <p:nvPr/>
          </p:nvSpPr>
          <p:spPr>
            <a:xfrm>
              <a:off x="5101360" y="4436882"/>
              <a:ext cx="389337" cy="1047723"/>
            </a:xfrm>
            <a:prstGeom prst="rect">
              <a:avLst/>
            </a:prstGeom>
            <a:noFill/>
          </p:spPr>
          <p:txBody>
            <a:bodyPr vert="vert270" wrap="none" rtlCol="0">
              <a:spAutoFit/>
            </a:bodyPr>
            <a:lstStyle/>
            <a:p>
              <a:pPr algn="l">
                <a:lnSpc>
                  <a:spcPct val="95000"/>
                </a:lnSpc>
              </a:pPr>
              <a:r>
                <a:rPr lang="en-US" sz="1400" dirty="0" smtClean="0"/>
                <a:t>Energy (eV</a:t>
              </a:r>
              <a:r>
                <a:rPr lang="en-US" sz="1400" dirty="0"/>
                <a:t>)</a:t>
              </a:r>
              <a:endParaRPr lang="en-US" sz="1400" dirty="0" smtClean="0"/>
            </a:p>
          </p:txBody>
        </p:sp>
        <p:sp>
          <p:nvSpPr>
            <p:cNvPr id="62" name="TextBox 61"/>
            <p:cNvSpPr txBox="1"/>
            <p:nvPr/>
          </p:nvSpPr>
          <p:spPr>
            <a:xfrm>
              <a:off x="5807968" y="5934456"/>
              <a:ext cx="92974" cy="175433"/>
            </a:xfrm>
            <a:prstGeom prst="rect">
              <a:avLst/>
            </a:prstGeom>
            <a:solidFill>
              <a:schemeClr val="bg1"/>
            </a:solidFill>
          </p:spPr>
          <p:txBody>
            <a:bodyPr wrap="none" lIns="0" tIns="0" rIns="0" bIns="0" rtlCol="0">
              <a:spAutoFit/>
            </a:bodyPr>
            <a:lstStyle/>
            <a:p>
              <a:pPr algn="l">
                <a:lnSpc>
                  <a:spcPct val="95000"/>
                </a:lnSpc>
              </a:pPr>
              <a:r>
                <a:rPr lang="en-US" sz="1200" dirty="0" smtClean="0">
                  <a:latin typeface="Symbol" panose="05050102010706020507" pitchFamily="18" charset="2"/>
                </a:rPr>
                <a:t>G</a:t>
              </a:r>
              <a:endParaRPr lang="en-US" sz="1200" dirty="0" smtClean="0">
                <a:latin typeface="Bahnschrift Light" panose="020B0502040204020203" pitchFamily="34" charset="0"/>
              </a:endParaRPr>
            </a:p>
          </p:txBody>
        </p:sp>
        <p:sp>
          <p:nvSpPr>
            <p:cNvPr id="63" name="TextBox 62"/>
            <p:cNvSpPr txBox="1"/>
            <p:nvPr/>
          </p:nvSpPr>
          <p:spPr>
            <a:xfrm>
              <a:off x="6877763" y="5934456"/>
              <a:ext cx="128240" cy="175433"/>
            </a:xfrm>
            <a:prstGeom prst="rect">
              <a:avLst/>
            </a:prstGeom>
            <a:solidFill>
              <a:schemeClr val="bg1"/>
            </a:solidFill>
          </p:spPr>
          <p:txBody>
            <a:bodyPr wrap="none" lIns="0" tIns="0" rIns="0" bIns="0" rtlCol="0">
              <a:spAutoFit/>
            </a:bodyPr>
            <a:lstStyle/>
            <a:p>
              <a:pPr algn="l">
                <a:lnSpc>
                  <a:spcPct val="95000"/>
                </a:lnSpc>
              </a:pPr>
              <a:r>
                <a:rPr lang="en-US" sz="1200" dirty="0" smtClean="0"/>
                <a:t>M</a:t>
              </a:r>
            </a:p>
          </p:txBody>
        </p:sp>
        <p:sp>
          <p:nvSpPr>
            <p:cNvPr id="64" name="TextBox 63"/>
            <p:cNvSpPr txBox="1"/>
            <p:nvPr/>
          </p:nvSpPr>
          <p:spPr>
            <a:xfrm>
              <a:off x="7539043" y="5934456"/>
              <a:ext cx="102592" cy="175433"/>
            </a:xfrm>
            <a:prstGeom prst="rect">
              <a:avLst/>
            </a:prstGeom>
            <a:solidFill>
              <a:schemeClr val="bg1"/>
            </a:solidFill>
          </p:spPr>
          <p:txBody>
            <a:bodyPr wrap="none" lIns="0" tIns="0" rIns="0" bIns="0" rtlCol="0">
              <a:spAutoFit/>
            </a:bodyPr>
            <a:lstStyle/>
            <a:p>
              <a:pPr algn="l">
                <a:lnSpc>
                  <a:spcPct val="95000"/>
                </a:lnSpc>
              </a:pPr>
              <a:r>
                <a:rPr lang="en-US" sz="1200" dirty="0" smtClean="0"/>
                <a:t>K</a:t>
              </a:r>
            </a:p>
          </p:txBody>
        </p:sp>
        <p:sp>
          <p:nvSpPr>
            <p:cNvPr id="65" name="TextBox 64"/>
            <p:cNvSpPr txBox="1"/>
            <p:nvPr/>
          </p:nvSpPr>
          <p:spPr>
            <a:xfrm>
              <a:off x="8779465" y="5934456"/>
              <a:ext cx="92974" cy="175433"/>
            </a:xfrm>
            <a:prstGeom prst="rect">
              <a:avLst/>
            </a:prstGeom>
            <a:solidFill>
              <a:schemeClr val="bg1"/>
            </a:solidFill>
          </p:spPr>
          <p:txBody>
            <a:bodyPr wrap="none" lIns="0" tIns="0" rIns="0" bIns="0" rtlCol="0">
              <a:spAutoFit/>
            </a:bodyPr>
            <a:lstStyle/>
            <a:p>
              <a:pPr algn="l">
                <a:lnSpc>
                  <a:spcPct val="95000"/>
                </a:lnSpc>
              </a:pPr>
              <a:r>
                <a:rPr lang="en-US" sz="1200" dirty="0" smtClean="0">
                  <a:latin typeface="Symbol" panose="05050102010706020507" pitchFamily="18" charset="2"/>
                </a:rPr>
                <a:t>G</a:t>
              </a:r>
              <a:endParaRPr lang="en-US" sz="1200" dirty="0" smtClean="0">
                <a:latin typeface="Bahnschrift Light" panose="020B0502040204020203" pitchFamily="34" charset="0"/>
              </a:endParaRPr>
            </a:p>
          </p:txBody>
        </p:sp>
      </p:grpSp>
      <p:sp>
        <p:nvSpPr>
          <p:cNvPr id="72" name="Textfeld 6">
            <a:extLst>
              <a:ext uri="{FF2B5EF4-FFF2-40B4-BE49-F238E27FC236}">
                <a16:creationId xmlns:a16="http://schemas.microsoft.com/office/drawing/2014/main" id="{D28981B8-8C13-4AE1-B19F-12ECB1A4623A}"/>
              </a:ext>
            </a:extLst>
          </p:cNvPr>
          <p:cNvSpPr txBox="1"/>
          <p:nvPr/>
        </p:nvSpPr>
        <p:spPr>
          <a:xfrm>
            <a:off x="6672064" y="3462797"/>
            <a:ext cx="3150850" cy="326243"/>
          </a:xfrm>
          <a:prstGeom prst="rect">
            <a:avLst/>
          </a:prstGeom>
          <a:solidFill>
            <a:schemeClr val="bg1"/>
          </a:solidFill>
        </p:spPr>
        <p:txBody>
          <a:bodyPr wrap="square" rtlCol="0">
            <a:spAutoFit/>
          </a:bodyPr>
          <a:lstStyle/>
          <a:p>
            <a:pPr>
              <a:lnSpc>
                <a:spcPct val="95000"/>
              </a:lnSpc>
            </a:pPr>
            <a:r>
              <a:rPr lang="de-DE" sz="1600" dirty="0">
                <a:solidFill>
                  <a:srgbClr val="0362A9"/>
                </a:solidFill>
              </a:rPr>
              <a:t> </a:t>
            </a:r>
            <a:r>
              <a:rPr lang="de-DE" sz="1600" dirty="0" smtClean="0">
                <a:solidFill>
                  <a:srgbClr val="0362A9"/>
                </a:solidFill>
              </a:rPr>
              <a:t>Cr in MoS</a:t>
            </a:r>
            <a:r>
              <a:rPr lang="de-DE" sz="1600" baseline="-25000" dirty="0" smtClean="0">
                <a:solidFill>
                  <a:srgbClr val="0362A9"/>
                </a:solidFill>
              </a:rPr>
              <a:t>2</a:t>
            </a:r>
            <a:r>
              <a:rPr lang="de-DE" sz="1600" dirty="0" smtClean="0">
                <a:solidFill>
                  <a:srgbClr val="0362A9"/>
                </a:solidFill>
              </a:rPr>
              <a:t> monolayer </a:t>
            </a:r>
            <a:r>
              <a:rPr lang="de-DE" sz="1600" dirty="0">
                <a:solidFill>
                  <a:srgbClr val="0362A9"/>
                </a:solidFill>
              </a:rPr>
              <a:t>- relaxed</a:t>
            </a:r>
            <a:endParaRPr lang="en-GB" sz="1600" dirty="0" err="1">
              <a:solidFill>
                <a:srgbClr val="0362A9"/>
              </a:solidFill>
            </a:endParaRPr>
          </a:p>
        </p:txBody>
      </p:sp>
      <p:grpSp>
        <p:nvGrpSpPr>
          <p:cNvPr id="69" name="Group 68"/>
          <p:cNvGrpSpPr/>
          <p:nvPr/>
        </p:nvGrpSpPr>
        <p:grpSpPr>
          <a:xfrm>
            <a:off x="290009" y="2916278"/>
            <a:ext cx="5123917" cy="2838486"/>
            <a:chOff x="4547614" y="861961"/>
            <a:chExt cx="5713953" cy="3533372"/>
          </a:xfrm>
        </p:grpSpPr>
        <p:pic>
          <p:nvPicPr>
            <p:cNvPr id="70" name="Picture 6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547614" y="951254"/>
              <a:ext cx="3290770" cy="3444079"/>
            </a:xfrm>
            <a:prstGeom prst="rect">
              <a:avLst/>
            </a:prstGeom>
          </p:spPr>
        </p:pic>
        <p:sp>
          <p:nvSpPr>
            <p:cNvPr id="71" name="TextBox 70"/>
            <p:cNvSpPr txBox="1"/>
            <p:nvPr/>
          </p:nvSpPr>
          <p:spPr>
            <a:xfrm>
              <a:off x="4963421" y="861961"/>
              <a:ext cx="2398413" cy="369332"/>
            </a:xfrm>
            <a:prstGeom prst="rect">
              <a:avLst/>
            </a:prstGeom>
            <a:noFill/>
          </p:spPr>
          <p:txBody>
            <a:bodyPr wrap="none" rtlCol="0">
              <a:spAutoFit/>
            </a:bodyPr>
            <a:lstStyle/>
            <a:p>
              <a:r>
                <a:rPr lang="en-US" dirty="0"/>
                <a:t>3% Se in MoS</a:t>
              </a:r>
              <a:r>
                <a:rPr lang="en-US" baseline="-25000" dirty="0"/>
                <a:t>2</a:t>
              </a:r>
              <a:r>
                <a:rPr lang="en-US" dirty="0"/>
                <a:t> lattice</a:t>
              </a:r>
            </a:p>
          </p:txBody>
        </p:sp>
        <p:cxnSp>
          <p:nvCxnSpPr>
            <p:cNvPr id="73" name="Straight Connector 72"/>
            <p:cNvCxnSpPr/>
            <p:nvPr/>
          </p:nvCxnSpPr>
          <p:spPr>
            <a:xfrm flipV="1">
              <a:off x="7072736" y="1304926"/>
              <a:ext cx="0" cy="2738347"/>
            </a:xfrm>
            <a:prstGeom prst="line">
              <a:avLst/>
            </a:prstGeom>
            <a:ln w="19050">
              <a:solidFill>
                <a:srgbClr val="00B0F0"/>
              </a:solidFill>
              <a:prstDash val="dash"/>
            </a:ln>
          </p:spPr>
          <p:style>
            <a:lnRef idx="1">
              <a:schemeClr val="accent1"/>
            </a:lnRef>
            <a:fillRef idx="0">
              <a:schemeClr val="accent1"/>
            </a:fillRef>
            <a:effectRef idx="0">
              <a:schemeClr val="accent1"/>
            </a:effectRef>
            <a:fontRef idx="minor">
              <a:schemeClr val="tx1"/>
            </a:fontRef>
          </p:style>
        </p:cxnSp>
        <p:sp>
          <p:nvSpPr>
            <p:cNvPr id="74" name="Rectangle 73"/>
            <p:cNvSpPr/>
            <p:nvPr/>
          </p:nvSpPr>
          <p:spPr>
            <a:xfrm>
              <a:off x="4625425" y="1249096"/>
              <a:ext cx="322078" cy="27941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5" name="Group 74"/>
            <p:cNvGrpSpPr/>
            <p:nvPr/>
          </p:nvGrpSpPr>
          <p:grpSpPr>
            <a:xfrm>
              <a:off x="4626082" y="1398975"/>
              <a:ext cx="297517" cy="2581145"/>
              <a:chOff x="3094959" y="3147593"/>
              <a:chExt cx="297517" cy="2581145"/>
            </a:xfrm>
          </p:grpSpPr>
          <p:sp>
            <p:nvSpPr>
              <p:cNvPr id="87" name="TextBox 86"/>
              <p:cNvSpPr txBox="1"/>
              <p:nvPr/>
            </p:nvSpPr>
            <p:spPr>
              <a:xfrm>
                <a:off x="3165491" y="3147593"/>
                <a:ext cx="220573" cy="369332"/>
              </a:xfrm>
              <a:prstGeom prst="rect">
                <a:avLst/>
              </a:prstGeom>
              <a:noFill/>
            </p:spPr>
            <p:txBody>
              <a:bodyPr wrap="none" rIns="0" rtlCol="0">
                <a:spAutoFit/>
              </a:bodyPr>
              <a:lstStyle/>
              <a:p>
                <a:r>
                  <a:rPr lang="en-US" dirty="0"/>
                  <a:t>2</a:t>
                </a:r>
              </a:p>
            </p:txBody>
          </p:sp>
          <p:sp>
            <p:nvSpPr>
              <p:cNvPr id="88" name="TextBox 87"/>
              <p:cNvSpPr txBox="1"/>
              <p:nvPr/>
            </p:nvSpPr>
            <p:spPr>
              <a:xfrm>
                <a:off x="3165491" y="3703794"/>
                <a:ext cx="220573" cy="369332"/>
              </a:xfrm>
              <a:prstGeom prst="rect">
                <a:avLst/>
              </a:prstGeom>
              <a:noFill/>
            </p:spPr>
            <p:txBody>
              <a:bodyPr wrap="none" rIns="0" rtlCol="0">
                <a:spAutoFit/>
              </a:bodyPr>
              <a:lstStyle/>
              <a:p>
                <a:r>
                  <a:rPr lang="en-US" dirty="0"/>
                  <a:t>1</a:t>
                </a:r>
              </a:p>
            </p:txBody>
          </p:sp>
          <p:sp>
            <p:nvSpPr>
              <p:cNvPr id="89" name="TextBox 88"/>
              <p:cNvSpPr txBox="1"/>
              <p:nvPr/>
            </p:nvSpPr>
            <p:spPr>
              <a:xfrm>
                <a:off x="3165491" y="4251557"/>
                <a:ext cx="220573" cy="369332"/>
              </a:xfrm>
              <a:prstGeom prst="rect">
                <a:avLst/>
              </a:prstGeom>
              <a:noFill/>
            </p:spPr>
            <p:txBody>
              <a:bodyPr wrap="none" rIns="0" rtlCol="0">
                <a:spAutoFit/>
              </a:bodyPr>
              <a:lstStyle/>
              <a:p>
                <a:r>
                  <a:rPr lang="en-US" dirty="0"/>
                  <a:t>0</a:t>
                </a:r>
              </a:p>
            </p:txBody>
          </p:sp>
          <p:sp>
            <p:nvSpPr>
              <p:cNvPr id="90" name="TextBox 89"/>
              <p:cNvSpPr txBox="1"/>
              <p:nvPr/>
            </p:nvSpPr>
            <p:spPr>
              <a:xfrm>
                <a:off x="3094959" y="4840437"/>
                <a:ext cx="297517" cy="369332"/>
              </a:xfrm>
              <a:prstGeom prst="rect">
                <a:avLst/>
              </a:prstGeom>
              <a:noFill/>
            </p:spPr>
            <p:txBody>
              <a:bodyPr wrap="none" rIns="0" rtlCol="0">
                <a:spAutoFit/>
              </a:bodyPr>
              <a:lstStyle/>
              <a:p>
                <a:r>
                  <a:rPr lang="en-US" dirty="0"/>
                  <a:t>-1</a:t>
                </a:r>
              </a:p>
            </p:txBody>
          </p:sp>
          <p:sp>
            <p:nvSpPr>
              <p:cNvPr id="91" name="TextBox 90"/>
              <p:cNvSpPr txBox="1"/>
              <p:nvPr/>
            </p:nvSpPr>
            <p:spPr>
              <a:xfrm>
                <a:off x="3094959" y="5359406"/>
                <a:ext cx="297517" cy="369332"/>
              </a:xfrm>
              <a:prstGeom prst="rect">
                <a:avLst/>
              </a:prstGeom>
              <a:noFill/>
            </p:spPr>
            <p:txBody>
              <a:bodyPr wrap="none" rIns="0" rtlCol="0">
                <a:spAutoFit/>
              </a:bodyPr>
              <a:lstStyle/>
              <a:p>
                <a:r>
                  <a:rPr lang="en-US" dirty="0"/>
                  <a:t>-2</a:t>
                </a:r>
              </a:p>
            </p:txBody>
          </p:sp>
        </p:grpSp>
        <p:sp>
          <p:nvSpPr>
            <p:cNvPr id="76" name="Rectangle 75"/>
            <p:cNvSpPr/>
            <p:nvPr/>
          </p:nvSpPr>
          <p:spPr>
            <a:xfrm>
              <a:off x="4947504" y="1304926"/>
              <a:ext cx="2558197" cy="27383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7" name="Straight Connector 76"/>
            <p:cNvCxnSpPr>
              <a:stCxn id="76" idx="1"/>
              <a:endCxn id="76" idx="3"/>
            </p:cNvCxnSpPr>
            <p:nvPr/>
          </p:nvCxnSpPr>
          <p:spPr>
            <a:xfrm>
              <a:off x="4947504" y="2674099"/>
              <a:ext cx="2558197"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nvGrpSpPr>
            <p:cNvPr id="78" name="Group 77"/>
            <p:cNvGrpSpPr/>
            <p:nvPr/>
          </p:nvGrpSpPr>
          <p:grpSpPr>
            <a:xfrm>
              <a:off x="4947502" y="1592491"/>
              <a:ext cx="84385" cy="2205319"/>
              <a:chOff x="3423501" y="1604682"/>
              <a:chExt cx="84385" cy="2205319"/>
            </a:xfrm>
          </p:grpSpPr>
          <p:cxnSp>
            <p:nvCxnSpPr>
              <p:cNvPr id="82" name="Straight Connector 81"/>
              <p:cNvCxnSpPr/>
              <p:nvPr/>
            </p:nvCxnSpPr>
            <p:spPr>
              <a:xfrm>
                <a:off x="3423503" y="1604682"/>
                <a:ext cx="7541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3423501" y="2142562"/>
                <a:ext cx="7541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3423504" y="2680445"/>
                <a:ext cx="7541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3432467" y="3290048"/>
                <a:ext cx="7541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3432468" y="3810001"/>
                <a:ext cx="7541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79" name="Picture 7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042101" y="1309825"/>
              <a:ext cx="1690597" cy="1690597"/>
            </a:xfrm>
            <a:prstGeom prst="rect">
              <a:avLst/>
            </a:prstGeom>
          </p:spPr>
        </p:pic>
        <p:pic>
          <p:nvPicPr>
            <p:cNvPr id="80" name="Picture 79"/>
            <p:cNvPicPr>
              <a:picLocks noChangeAspect="1"/>
            </p:cNvPicPr>
            <p:nvPr/>
          </p:nvPicPr>
          <p:blipFill>
            <a:blip r:embed="rId11"/>
            <a:stretch>
              <a:fillRect/>
            </a:stretch>
          </p:blipFill>
          <p:spPr>
            <a:xfrm>
              <a:off x="7562326" y="3276485"/>
              <a:ext cx="2686050" cy="809625"/>
            </a:xfrm>
            <a:prstGeom prst="rect">
              <a:avLst/>
            </a:prstGeom>
          </p:spPr>
        </p:pic>
        <p:sp>
          <p:nvSpPr>
            <p:cNvPr id="81" name="TextBox 80">
              <a:extLst>
                <a:ext uri="{FF2B5EF4-FFF2-40B4-BE49-F238E27FC236}">
                  <a16:creationId xmlns:a16="http://schemas.microsoft.com/office/drawing/2014/main" id="{B35583BC-E69F-4B18-877D-F581D8D51B0D}"/>
                </a:ext>
              </a:extLst>
            </p:cNvPr>
            <p:cNvSpPr txBox="1"/>
            <p:nvPr/>
          </p:nvSpPr>
          <p:spPr>
            <a:xfrm>
              <a:off x="8714349" y="2954284"/>
              <a:ext cx="1547218" cy="369332"/>
            </a:xfrm>
            <a:prstGeom prst="rect">
              <a:avLst/>
            </a:prstGeom>
            <a:noFill/>
          </p:spPr>
          <p:txBody>
            <a:bodyPr wrap="none" rtlCol="0">
              <a:spAutoFit/>
            </a:bodyPr>
            <a:lstStyle/>
            <a:p>
              <a:r>
                <a:rPr lang="en-US" altLang="zh-TW" dirty="0">
                  <a:solidFill>
                    <a:srgbClr val="FF0000"/>
                  </a:solidFill>
                  <a:latin typeface="Symbol" panose="05050102010706020507" pitchFamily="18" charset="2"/>
                </a:rPr>
                <a:t>q</a:t>
              </a:r>
              <a:r>
                <a:rPr lang="en-US" altLang="zh-TW" baseline="-25000" dirty="0">
                  <a:solidFill>
                    <a:srgbClr val="FF0000"/>
                  </a:solidFill>
                </a:rPr>
                <a:t>Mo-Se</a:t>
              </a:r>
              <a:r>
                <a:rPr lang="en-US" altLang="zh-TW" dirty="0">
                  <a:solidFill>
                    <a:srgbClr val="FF0000"/>
                  </a:solidFill>
                  <a:latin typeface="Symbol" panose="05050102010706020507" pitchFamily="18" charset="2"/>
                </a:rPr>
                <a:t> </a:t>
              </a:r>
              <a:r>
                <a:rPr lang="en-US" altLang="zh-TW" dirty="0">
                  <a:solidFill>
                    <a:srgbClr val="FF0000"/>
                  </a:solidFill>
                </a:rPr>
                <a:t>= 43.1</a:t>
              </a:r>
              <a:r>
                <a:rPr lang="en-US" altLang="zh-TW" baseline="30000" dirty="0">
                  <a:solidFill>
                    <a:srgbClr val="FF0000"/>
                  </a:solidFill>
                </a:rPr>
                <a:t>o</a:t>
              </a:r>
              <a:endParaRPr lang="zh-TW" altLang="en-US" baseline="30000" dirty="0">
                <a:solidFill>
                  <a:srgbClr val="FF0000"/>
                </a:solidFill>
              </a:endParaRPr>
            </a:p>
          </p:txBody>
        </p:sp>
      </p:grpSp>
    </p:spTree>
    <p:extLst>
      <p:ext uri="{BB962C8B-B14F-4D97-AF65-F5344CB8AC3E}">
        <p14:creationId xmlns:p14="http://schemas.microsoft.com/office/powerpoint/2010/main" val="3596103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en-US" dirty="0" smtClean="0"/>
              <a:t>Power dependence</a:t>
            </a:r>
            <a:endParaRPr lang="en-US" dirty="0"/>
          </a:p>
        </p:txBody>
      </p:sp>
      <p:sp>
        <p:nvSpPr>
          <p:cNvPr id="4" name="Date Placeholder 3"/>
          <p:cNvSpPr>
            <a:spLocks noGrp="1"/>
          </p:cNvSpPr>
          <p:nvPr>
            <p:ph type="dt" sz="half" idx="13"/>
          </p:nvPr>
        </p:nvSpPr>
        <p:spPr/>
        <p:txBody>
          <a:bodyPr/>
          <a:lstStyle/>
          <a:p>
            <a:fld id="{AEFB7B63-1433-438E-8042-2828300233D5}" type="datetime3">
              <a:rPr lang="en-US" noProof="0" smtClean="0"/>
              <a:t>1 July 2022</a:t>
            </a:fld>
            <a:endParaRPr lang="en-US" noProof="0" dirty="0"/>
          </a:p>
        </p:txBody>
      </p:sp>
      <p:sp>
        <p:nvSpPr>
          <p:cNvPr id="5" name="Text Placeholder 4"/>
          <p:cNvSpPr>
            <a:spLocks noGrp="1"/>
          </p:cNvSpPr>
          <p:nvPr>
            <p:ph type="body" sz="quarter" idx="15"/>
          </p:nvPr>
        </p:nvSpPr>
        <p:spPr/>
        <p:txBody>
          <a:bodyPr/>
          <a:lstStyle/>
          <a:p>
            <a:endParaRPr lang="en-US"/>
          </a:p>
        </p:txBody>
      </p:sp>
      <p:sp>
        <p:nvSpPr>
          <p:cNvPr id="6" name="Slide Number Placeholder 5"/>
          <p:cNvSpPr>
            <a:spLocks noGrp="1"/>
          </p:cNvSpPr>
          <p:nvPr>
            <p:ph type="sldNum" sz="quarter" idx="16"/>
          </p:nvPr>
        </p:nvSpPr>
        <p:spPr/>
        <p:txBody>
          <a:bodyPr/>
          <a:lstStyle/>
          <a:p>
            <a:r>
              <a:rPr lang="en-US" smtClean="0"/>
              <a:t>Page </a:t>
            </a:r>
            <a:fld id="{A52F4D17-1AD6-42D9-B93A-EB002C62F438}" type="slidenum">
              <a:rPr lang="en-US" smtClean="0"/>
              <a:pPr/>
              <a:t>62</a:t>
            </a:fld>
            <a:endParaRPr lang="en-US" noProof="0" dirty="0"/>
          </a:p>
        </p:txBody>
      </p:sp>
      <p:pic>
        <p:nvPicPr>
          <p:cNvPr id="7" name="Picture 6"/>
          <p:cNvPicPr>
            <a:picLocks noChangeAspect="1"/>
          </p:cNvPicPr>
          <p:nvPr/>
        </p:nvPicPr>
        <p:blipFill rotWithShape="1">
          <a:blip r:embed="rId2"/>
          <a:srcRect l="-263" t="-1059" r="209" b="1059"/>
          <a:stretch/>
        </p:blipFill>
        <p:spPr>
          <a:xfrm>
            <a:off x="2283712" y="854183"/>
            <a:ext cx="7628712" cy="5149634"/>
          </a:xfrm>
          <a:prstGeom prst="rect">
            <a:avLst/>
          </a:prstGeom>
        </p:spPr>
      </p:pic>
    </p:spTree>
    <p:extLst>
      <p:ext uri="{BB962C8B-B14F-4D97-AF65-F5344CB8AC3E}">
        <p14:creationId xmlns:p14="http://schemas.microsoft.com/office/powerpoint/2010/main" val="143497451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ADONIS* beam </a:t>
            </a:r>
            <a:r>
              <a:rPr lang="de-DE" dirty="0" err="1"/>
              <a:t>line</a:t>
            </a:r>
            <a:endParaRPr lang="de-DE" dirty="0"/>
          </a:p>
        </p:txBody>
      </p:sp>
      <p:sp>
        <p:nvSpPr>
          <p:cNvPr id="5" name="Datumsplatzhalter 4"/>
          <p:cNvSpPr>
            <a:spLocks noGrp="1"/>
          </p:cNvSpPr>
          <p:nvPr>
            <p:ph type="dt" sz="half" idx="2"/>
          </p:nvPr>
        </p:nvSpPr>
        <p:spPr/>
        <p:txBody>
          <a:bodyPr/>
          <a:lstStyle/>
          <a:p>
            <a:fld id="{59E35DE0-6F62-49D3-B2A9-B724368F8085}" type="datetime3">
              <a:rPr lang="en-US" smtClean="0"/>
              <a:t>1 July 2022</a:t>
            </a:fld>
            <a:endParaRPr lang="en-US" dirty="0"/>
          </a:p>
        </p:txBody>
      </p:sp>
      <p:sp>
        <p:nvSpPr>
          <p:cNvPr id="6" name="Foliennummernplatzhalter 5"/>
          <p:cNvSpPr>
            <a:spLocks noGrp="1"/>
          </p:cNvSpPr>
          <p:nvPr>
            <p:ph type="sldNum" sz="quarter" idx="4"/>
          </p:nvPr>
        </p:nvSpPr>
        <p:spPr/>
        <p:txBody>
          <a:bodyPr/>
          <a:lstStyle/>
          <a:p>
            <a:fld id="{B6F15528-21DE-4FAA-801E-634DDDAF4B2B}" type="slidenum">
              <a:rPr lang="de-DE" smtClean="0"/>
              <a:pPr/>
              <a:t>63</a:t>
            </a:fld>
            <a:endParaRPr lang="de-DE" dirty="0"/>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82256" y="1028734"/>
            <a:ext cx="8427489" cy="5225380"/>
          </a:xfrm>
          <a:prstGeom prst="rect">
            <a:avLst/>
          </a:prstGeom>
        </p:spPr>
      </p:pic>
      <p:sp>
        <p:nvSpPr>
          <p:cNvPr id="3" name="Textfeld 2"/>
          <p:cNvSpPr txBox="1"/>
          <p:nvPr/>
        </p:nvSpPr>
        <p:spPr>
          <a:xfrm>
            <a:off x="9378681" y="4965172"/>
            <a:ext cx="2964273" cy="1015663"/>
          </a:xfrm>
          <a:prstGeom prst="rect">
            <a:avLst/>
          </a:prstGeom>
          <a:noFill/>
        </p:spPr>
        <p:txBody>
          <a:bodyPr wrap="none" rtlCol="0">
            <a:spAutoFit/>
          </a:bodyPr>
          <a:lstStyle/>
          <a:p>
            <a:pPr marL="0" lvl="1" algn="ctr"/>
            <a:r>
              <a:rPr lang="de-DE" sz="1200" dirty="0">
                <a:solidFill>
                  <a:schemeClr val="tx2">
                    <a:lumMod val="75000"/>
                  </a:schemeClr>
                </a:solidFill>
              </a:rPr>
              <a:t>*</a:t>
            </a:r>
            <a:r>
              <a:rPr lang="de-DE" sz="1200" u="sng" dirty="0">
                <a:solidFill>
                  <a:schemeClr val="tx2">
                    <a:lumMod val="75000"/>
                  </a:schemeClr>
                </a:solidFill>
              </a:rPr>
              <a:t>A</a:t>
            </a:r>
            <a:r>
              <a:rPr lang="de-DE" sz="1200" dirty="0">
                <a:solidFill>
                  <a:schemeClr val="tx2">
                    <a:lumMod val="75000"/>
                  </a:schemeClr>
                </a:solidFill>
              </a:rPr>
              <a:t>nlage zur </a:t>
            </a:r>
            <a:r>
              <a:rPr lang="de-DE" sz="1200" u="sng" dirty="0">
                <a:solidFill>
                  <a:schemeClr val="tx2">
                    <a:lumMod val="75000"/>
                  </a:schemeClr>
                </a:solidFill>
              </a:rPr>
              <a:t>D</a:t>
            </a:r>
            <a:r>
              <a:rPr lang="de-DE" sz="1200" dirty="0">
                <a:solidFill>
                  <a:schemeClr val="tx2">
                    <a:lumMod val="75000"/>
                  </a:schemeClr>
                </a:solidFill>
              </a:rPr>
              <a:t>ep</a:t>
            </a:r>
            <a:r>
              <a:rPr lang="de-DE" sz="1200" u="sng" dirty="0">
                <a:solidFill>
                  <a:schemeClr val="tx2">
                    <a:lumMod val="75000"/>
                  </a:schemeClr>
                </a:solidFill>
              </a:rPr>
              <a:t>o</a:t>
            </a:r>
            <a:r>
              <a:rPr lang="de-DE" sz="1200" dirty="0">
                <a:solidFill>
                  <a:schemeClr val="tx2">
                    <a:lumMod val="75000"/>
                  </a:schemeClr>
                </a:solidFill>
              </a:rPr>
              <a:t>sition </a:t>
            </a:r>
          </a:p>
          <a:p>
            <a:pPr marL="0" lvl="1" algn="ctr"/>
            <a:r>
              <a:rPr lang="de-DE" sz="1200" u="sng" dirty="0">
                <a:solidFill>
                  <a:schemeClr val="tx2">
                    <a:lumMod val="75000"/>
                  </a:schemeClr>
                </a:solidFill>
              </a:rPr>
              <a:t>n</a:t>
            </a:r>
            <a:r>
              <a:rPr lang="de-DE" sz="1200" dirty="0">
                <a:solidFill>
                  <a:schemeClr val="tx2">
                    <a:lumMod val="75000"/>
                  </a:schemeClr>
                </a:solidFill>
              </a:rPr>
              <a:t>iederenergetischer </a:t>
            </a:r>
            <a:r>
              <a:rPr lang="de-DE" sz="1200" u="sng" dirty="0">
                <a:solidFill>
                  <a:schemeClr val="tx2">
                    <a:lumMod val="75000"/>
                  </a:schemeClr>
                </a:solidFill>
              </a:rPr>
              <a:t>I</a:t>
            </a:r>
            <a:r>
              <a:rPr lang="de-DE" sz="1200" dirty="0">
                <a:solidFill>
                  <a:schemeClr val="tx2">
                    <a:lumMod val="75000"/>
                  </a:schemeClr>
                </a:solidFill>
              </a:rPr>
              <a:t>onen auf </a:t>
            </a:r>
            <a:r>
              <a:rPr lang="de-DE" sz="1200" u="sng" dirty="0">
                <a:solidFill>
                  <a:schemeClr val="tx2">
                    <a:lumMod val="75000"/>
                  </a:schemeClr>
                </a:solidFill>
              </a:rPr>
              <a:t>S</a:t>
            </a:r>
            <a:r>
              <a:rPr lang="de-DE" sz="1200" dirty="0">
                <a:solidFill>
                  <a:schemeClr val="tx2">
                    <a:lumMod val="75000"/>
                  </a:schemeClr>
                </a:solidFill>
              </a:rPr>
              <a:t>ubstrate </a:t>
            </a:r>
          </a:p>
          <a:p>
            <a:pPr marL="0" lvl="1" algn="ctr"/>
            <a:r>
              <a:rPr lang="de-DE" sz="1200" dirty="0">
                <a:solidFill>
                  <a:schemeClr val="tx2">
                    <a:lumMod val="75000"/>
                  </a:schemeClr>
                </a:solidFill>
              </a:rPr>
              <a:t>(</a:t>
            </a:r>
            <a:r>
              <a:rPr lang="de-DE" sz="1200" dirty="0" err="1">
                <a:solidFill>
                  <a:schemeClr val="tx2">
                    <a:lumMod val="75000"/>
                  </a:schemeClr>
                </a:solidFill>
              </a:rPr>
              <a:t>apparatus</a:t>
            </a:r>
            <a:r>
              <a:rPr lang="de-DE" sz="1200" dirty="0">
                <a:solidFill>
                  <a:schemeClr val="tx2">
                    <a:lumMod val="75000"/>
                  </a:schemeClr>
                </a:solidFill>
              </a:rPr>
              <a:t> </a:t>
            </a:r>
            <a:r>
              <a:rPr lang="de-DE" sz="1200" dirty="0" err="1">
                <a:solidFill>
                  <a:schemeClr val="tx2">
                    <a:lumMod val="75000"/>
                  </a:schemeClr>
                </a:solidFill>
              </a:rPr>
              <a:t>for</a:t>
            </a:r>
            <a:r>
              <a:rPr lang="de-DE" sz="1200" dirty="0">
                <a:solidFill>
                  <a:schemeClr val="tx2">
                    <a:lumMod val="75000"/>
                  </a:schemeClr>
                </a:solidFill>
              </a:rPr>
              <a:t> </a:t>
            </a:r>
            <a:r>
              <a:rPr lang="de-DE" sz="1200" dirty="0" err="1">
                <a:solidFill>
                  <a:schemeClr val="tx2">
                    <a:lumMod val="75000"/>
                  </a:schemeClr>
                </a:solidFill>
              </a:rPr>
              <a:t>the</a:t>
            </a:r>
            <a:r>
              <a:rPr lang="de-DE" sz="1200" dirty="0">
                <a:solidFill>
                  <a:schemeClr val="tx2">
                    <a:lumMod val="75000"/>
                  </a:schemeClr>
                </a:solidFill>
              </a:rPr>
              <a:t> </a:t>
            </a:r>
            <a:r>
              <a:rPr lang="de-DE" sz="1200" dirty="0" err="1">
                <a:solidFill>
                  <a:schemeClr val="tx2">
                    <a:lumMod val="75000"/>
                  </a:schemeClr>
                </a:solidFill>
              </a:rPr>
              <a:t>deposition</a:t>
            </a:r>
            <a:r>
              <a:rPr lang="de-DE" sz="1200" dirty="0">
                <a:solidFill>
                  <a:schemeClr val="tx2">
                    <a:lumMod val="75000"/>
                  </a:schemeClr>
                </a:solidFill>
              </a:rPr>
              <a:t> </a:t>
            </a:r>
          </a:p>
          <a:p>
            <a:pPr marL="0" lvl="1" algn="ctr"/>
            <a:r>
              <a:rPr lang="en-US" sz="1200" dirty="0">
                <a:solidFill>
                  <a:schemeClr val="tx2">
                    <a:lumMod val="75000"/>
                  </a:schemeClr>
                </a:solidFill>
              </a:rPr>
              <a:t>of low energy ions on a substrate)</a:t>
            </a:r>
            <a:endParaRPr lang="de-DE" sz="1200" dirty="0">
              <a:solidFill>
                <a:schemeClr val="tx2">
                  <a:lumMod val="75000"/>
                </a:schemeClr>
              </a:solidFill>
            </a:endParaRPr>
          </a:p>
          <a:p>
            <a:pPr algn="ctr"/>
            <a:endParaRPr lang="en-GB" sz="1200" dirty="0"/>
          </a:p>
        </p:txBody>
      </p:sp>
    </p:spTree>
    <p:extLst>
      <p:ext uri="{BB962C8B-B14F-4D97-AF65-F5344CB8AC3E}">
        <p14:creationId xmlns:p14="http://schemas.microsoft.com/office/powerpoint/2010/main" val="9684682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E9BBE13A-652D-45D5-B3D8-82A75A19F727}"/>
              </a:ext>
            </a:extLst>
          </p:cNvPr>
          <p:cNvSpPr>
            <a:spLocks noGrp="1"/>
          </p:cNvSpPr>
          <p:nvPr>
            <p:ph type="dt" sz="half" idx="13"/>
          </p:nvPr>
        </p:nvSpPr>
        <p:spPr/>
        <p:txBody>
          <a:bodyPr/>
          <a:lstStyle/>
          <a:p>
            <a:fld id="{E3CC6191-3DF9-4250-A35F-548BC7C24EAB}" type="datetime3">
              <a:rPr lang="en-US" smtClean="0"/>
              <a:t>1 July 2022</a:t>
            </a:fld>
            <a:endParaRPr lang="en-US" dirty="0"/>
          </a:p>
        </p:txBody>
      </p:sp>
      <p:sp>
        <p:nvSpPr>
          <p:cNvPr id="4" name="Foliennummernplatzhalter 3">
            <a:extLst>
              <a:ext uri="{FF2B5EF4-FFF2-40B4-BE49-F238E27FC236}">
                <a16:creationId xmlns:a16="http://schemas.microsoft.com/office/drawing/2014/main" id="{5DC516BF-C995-4C15-B38E-5F4B775E169F}"/>
              </a:ext>
            </a:extLst>
          </p:cNvPr>
          <p:cNvSpPr>
            <a:spLocks noGrp="1"/>
          </p:cNvSpPr>
          <p:nvPr>
            <p:ph type="sldNum" sz="quarter" idx="16"/>
          </p:nvPr>
        </p:nvSpPr>
        <p:spPr/>
        <p:txBody>
          <a:bodyPr/>
          <a:lstStyle/>
          <a:p>
            <a:r>
              <a:rPr lang="en-US"/>
              <a:t>Page </a:t>
            </a:r>
            <a:fld id="{A52F4D17-1AD6-42D9-B93A-EB002C62F438}" type="slidenum">
              <a:rPr lang="en-US" smtClean="0"/>
              <a:pPr/>
              <a:t>7</a:t>
            </a:fld>
            <a:endParaRPr lang="en-US" noProof="0" dirty="0"/>
          </a:p>
        </p:txBody>
      </p:sp>
      <p:sp>
        <p:nvSpPr>
          <p:cNvPr id="5" name="Title 1"/>
          <p:cNvSpPr>
            <a:spLocks noGrp="1"/>
          </p:cNvSpPr>
          <p:nvPr>
            <p:ph type="title"/>
          </p:nvPr>
        </p:nvSpPr>
        <p:spPr bwMode="auto">
          <a:xfrm>
            <a:off x="371476" y="239661"/>
            <a:ext cx="11449051" cy="635217"/>
          </a:xfrm>
        </p:spPr>
        <p:txBody>
          <a:bodyPr/>
          <a:lstStyle/>
          <a:p>
            <a:pPr>
              <a:defRPr/>
            </a:pPr>
            <a:r>
              <a:rPr lang="en-US" cap="none" dirty="0"/>
              <a:t>Ultra-low energy ion implantation</a:t>
            </a:r>
            <a:endParaRPr dirty="0"/>
          </a:p>
        </p:txBody>
      </p:sp>
      <p:grpSp>
        <p:nvGrpSpPr>
          <p:cNvPr id="22" name="Group 21"/>
          <p:cNvGrpSpPr/>
          <p:nvPr/>
        </p:nvGrpSpPr>
        <p:grpSpPr bwMode="auto">
          <a:xfrm>
            <a:off x="9120336" y="1343769"/>
            <a:ext cx="2531197" cy="1925241"/>
            <a:chOff x="7968208" y="836712"/>
            <a:chExt cx="3474786" cy="2566597"/>
          </a:xfrm>
        </p:grpSpPr>
        <p:pic>
          <p:nvPicPr>
            <p:cNvPr id="23" name="Picture 22"/>
            <p:cNvPicPr>
              <a:picLocks noChangeAspect="1"/>
            </p:cNvPicPr>
            <p:nvPr/>
          </p:nvPicPr>
          <p:blipFill>
            <a:blip r:embed="rId3"/>
            <a:stretch/>
          </p:blipFill>
          <p:spPr bwMode="auto">
            <a:xfrm>
              <a:off x="7968208" y="836712"/>
              <a:ext cx="2600111" cy="2566597"/>
            </a:xfrm>
            <a:prstGeom prst="rect">
              <a:avLst/>
            </a:prstGeom>
          </p:spPr>
        </p:pic>
        <p:sp>
          <p:nvSpPr>
            <p:cNvPr id="24" name="TextBox 23"/>
            <p:cNvSpPr txBox="1"/>
            <p:nvPr/>
          </p:nvSpPr>
          <p:spPr bwMode="auto">
            <a:xfrm>
              <a:off x="9003792" y="2974470"/>
              <a:ext cx="2439202" cy="410307"/>
            </a:xfrm>
            <a:prstGeom prst="rect">
              <a:avLst/>
            </a:prstGeom>
            <a:solidFill>
              <a:schemeClr val="bg1"/>
            </a:solidFill>
          </p:spPr>
          <p:txBody>
            <a:bodyPr wrap="square" rtlCol="0">
              <a:spAutoFit/>
            </a:bodyPr>
            <a:lstStyle/>
            <a:p>
              <a:pPr>
                <a:defRPr/>
              </a:pPr>
              <a:r>
                <a:rPr lang="en-US" sz="1400" dirty="0">
                  <a:solidFill>
                    <a:schemeClr val="accent1">
                      <a:lumMod val="75000"/>
                    </a:schemeClr>
                  </a:solidFill>
                </a:rPr>
                <a:t>MoS</a:t>
              </a:r>
              <a:r>
                <a:rPr lang="en-US" sz="1400" baseline="-25000" dirty="0">
                  <a:solidFill>
                    <a:schemeClr val="accent1">
                      <a:lumMod val="75000"/>
                    </a:schemeClr>
                  </a:solidFill>
                </a:rPr>
                <a:t>2 </a:t>
              </a:r>
              <a:r>
                <a:rPr lang="en-US" sz="1400" dirty="0">
                  <a:solidFill>
                    <a:schemeClr val="accent1">
                      <a:lumMod val="75000"/>
                    </a:schemeClr>
                  </a:solidFill>
                </a:rPr>
                <a:t>on SiO</a:t>
              </a:r>
              <a:r>
                <a:rPr lang="en-US" sz="1400" baseline="-25000" dirty="0">
                  <a:solidFill>
                    <a:schemeClr val="accent1">
                      <a:lumMod val="75000"/>
                    </a:schemeClr>
                  </a:solidFill>
                </a:rPr>
                <a:t>2</a:t>
              </a:r>
              <a:endParaRPr lang="en-US" sz="1400" dirty="0">
                <a:solidFill>
                  <a:schemeClr val="accent1">
                    <a:lumMod val="75000"/>
                  </a:schemeClr>
                </a:solidFill>
              </a:endParaRPr>
            </a:p>
          </p:txBody>
        </p:sp>
      </p:grpSp>
      <p:cxnSp>
        <p:nvCxnSpPr>
          <p:cNvPr id="28" name="Straight Connector 27"/>
          <p:cNvCxnSpPr>
            <a:cxnSpLocks/>
          </p:cNvCxnSpPr>
          <p:nvPr/>
        </p:nvCxnSpPr>
        <p:spPr bwMode="auto">
          <a:xfrm flipV="1">
            <a:off x="-2572474" y="5405041"/>
            <a:ext cx="525938"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cxnSpLocks/>
          </p:cNvCxnSpPr>
          <p:nvPr/>
        </p:nvCxnSpPr>
        <p:spPr bwMode="auto">
          <a:xfrm flipH="1">
            <a:off x="-2556611" y="5405041"/>
            <a:ext cx="2" cy="802768"/>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cxnSpLocks/>
          </p:cNvCxnSpPr>
          <p:nvPr/>
        </p:nvCxnSpPr>
        <p:spPr bwMode="auto">
          <a:xfrm flipH="1">
            <a:off x="-2888109" y="6207809"/>
            <a:ext cx="675675"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cxnSpLocks/>
          </p:cNvCxnSpPr>
          <p:nvPr/>
        </p:nvCxnSpPr>
        <p:spPr bwMode="auto">
          <a:xfrm flipH="1">
            <a:off x="-2759390" y="6290995"/>
            <a:ext cx="418237"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cxnSpLocks/>
          </p:cNvCxnSpPr>
          <p:nvPr/>
        </p:nvCxnSpPr>
        <p:spPr bwMode="auto">
          <a:xfrm flipH="1">
            <a:off x="-2670311" y="6355315"/>
            <a:ext cx="227402"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pic>
        <p:nvPicPr>
          <p:cNvPr id="25"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7973" y="872849"/>
            <a:ext cx="8427489" cy="5225380"/>
          </a:xfrm>
          <a:prstGeom prst="rect">
            <a:avLst/>
          </a:prstGeom>
        </p:spPr>
      </p:pic>
      <p:sp>
        <p:nvSpPr>
          <p:cNvPr id="7" name="Curved Right Arrow 6"/>
          <p:cNvSpPr/>
          <p:nvPr/>
        </p:nvSpPr>
        <p:spPr>
          <a:xfrm rot="5400000">
            <a:off x="7617399" y="-578498"/>
            <a:ext cx="840249" cy="2681281"/>
          </a:xfrm>
          <a:prstGeom prst="curvedRightArrow">
            <a:avLst>
              <a:gd name="adj1" fmla="val 4997"/>
              <a:gd name="adj2" fmla="val 17531"/>
              <a:gd name="adj3" fmla="val 2500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endParaRPr lang="en-US" sz="2400" dirty="0" err="1" smtClean="0">
              <a:solidFill>
                <a:schemeClr val="tx1"/>
              </a:solidFill>
            </a:endParaRPr>
          </a:p>
        </p:txBody>
      </p:sp>
    </p:spTree>
    <p:extLst>
      <p:ext uri="{BB962C8B-B14F-4D97-AF65-F5344CB8AC3E}">
        <p14:creationId xmlns:p14="http://schemas.microsoft.com/office/powerpoint/2010/main" val="28244115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E9BBE13A-652D-45D5-B3D8-82A75A19F727}"/>
              </a:ext>
            </a:extLst>
          </p:cNvPr>
          <p:cNvSpPr>
            <a:spLocks noGrp="1"/>
          </p:cNvSpPr>
          <p:nvPr>
            <p:ph type="dt" sz="half" idx="13"/>
          </p:nvPr>
        </p:nvSpPr>
        <p:spPr/>
        <p:txBody>
          <a:bodyPr/>
          <a:lstStyle/>
          <a:p>
            <a:fld id="{86C50B21-6F06-4C61-9FBE-7BA5BE7D7E7E}" type="datetime3">
              <a:rPr lang="en-US" smtClean="0"/>
              <a:t>1 July 2022</a:t>
            </a:fld>
            <a:endParaRPr lang="en-US" dirty="0"/>
          </a:p>
        </p:txBody>
      </p:sp>
      <p:sp>
        <p:nvSpPr>
          <p:cNvPr id="4" name="Foliennummernplatzhalter 3">
            <a:extLst>
              <a:ext uri="{FF2B5EF4-FFF2-40B4-BE49-F238E27FC236}">
                <a16:creationId xmlns:a16="http://schemas.microsoft.com/office/drawing/2014/main" id="{5DC516BF-C995-4C15-B38E-5F4B775E169F}"/>
              </a:ext>
            </a:extLst>
          </p:cNvPr>
          <p:cNvSpPr>
            <a:spLocks noGrp="1"/>
          </p:cNvSpPr>
          <p:nvPr>
            <p:ph type="sldNum" sz="quarter" idx="16"/>
          </p:nvPr>
        </p:nvSpPr>
        <p:spPr/>
        <p:txBody>
          <a:bodyPr/>
          <a:lstStyle/>
          <a:p>
            <a:r>
              <a:rPr lang="en-US"/>
              <a:t>Page </a:t>
            </a:r>
            <a:fld id="{A52F4D17-1AD6-42D9-B93A-EB002C62F438}" type="slidenum">
              <a:rPr lang="en-US" smtClean="0"/>
              <a:pPr/>
              <a:t>8</a:t>
            </a:fld>
            <a:endParaRPr lang="en-US" noProof="0" dirty="0"/>
          </a:p>
        </p:txBody>
      </p:sp>
      <p:sp>
        <p:nvSpPr>
          <p:cNvPr id="20" name="Rectangle 19"/>
          <p:cNvSpPr/>
          <p:nvPr/>
        </p:nvSpPr>
        <p:spPr bwMode="auto">
          <a:xfrm>
            <a:off x="2070486" y="1124744"/>
            <a:ext cx="5247753" cy="669414"/>
          </a:xfrm>
          <a:prstGeom prst="rect">
            <a:avLst/>
          </a:prstGeom>
        </p:spPr>
        <p:txBody>
          <a:bodyPr wrap="square">
            <a:spAutoFit/>
          </a:bodyPr>
          <a:lstStyle/>
          <a:p>
            <a:pPr>
              <a:lnSpc>
                <a:spcPts val="1500"/>
              </a:lnSpc>
              <a:defRPr/>
            </a:pPr>
            <a:r>
              <a:rPr lang="en-GB" sz="1600" dirty="0">
                <a:solidFill>
                  <a:schemeClr val="accent1">
                    <a:lumMod val="75000"/>
                  </a:schemeClr>
                </a:solidFill>
              </a:rPr>
              <a:t>MoS</a:t>
            </a:r>
            <a:r>
              <a:rPr lang="en-GB" sz="1600" baseline="-25000" dirty="0">
                <a:solidFill>
                  <a:schemeClr val="accent1">
                    <a:lumMod val="75000"/>
                  </a:schemeClr>
                </a:solidFill>
              </a:rPr>
              <a:t>2</a:t>
            </a:r>
            <a:r>
              <a:rPr lang="en-GB" sz="1600" dirty="0">
                <a:solidFill>
                  <a:schemeClr val="accent1">
                    <a:lumMod val="75000"/>
                  </a:schemeClr>
                </a:solidFill>
              </a:rPr>
              <a:t> implanted with Se at </a:t>
            </a:r>
            <a:r>
              <a:rPr lang="en-GB" sz="1600" dirty="0" smtClean="0">
                <a:solidFill>
                  <a:schemeClr val="accent1">
                    <a:lumMod val="75000"/>
                  </a:schemeClr>
                </a:solidFill>
              </a:rPr>
              <a:t>E~10 eV </a:t>
            </a:r>
            <a:r>
              <a:rPr lang="en-GB" sz="1600" dirty="0">
                <a:solidFill>
                  <a:schemeClr val="accent1">
                    <a:lumMod val="75000"/>
                  </a:schemeClr>
                </a:solidFill>
              </a:rPr>
              <a:t>with 10</a:t>
            </a:r>
            <a:r>
              <a:rPr lang="en-GB" sz="1600" baseline="30000" dirty="0">
                <a:solidFill>
                  <a:schemeClr val="accent1">
                    <a:lumMod val="75000"/>
                  </a:schemeClr>
                </a:solidFill>
              </a:rPr>
              <a:t>15</a:t>
            </a:r>
            <a:r>
              <a:rPr lang="en-GB" sz="1600" dirty="0">
                <a:solidFill>
                  <a:schemeClr val="accent1">
                    <a:lumMod val="75000"/>
                  </a:schemeClr>
                </a:solidFill>
              </a:rPr>
              <a:t> </a:t>
            </a:r>
            <a:r>
              <a:rPr lang="en-GB" sz="1600" dirty="0" smtClean="0">
                <a:solidFill>
                  <a:schemeClr val="accent1">
                    <a:lumMod val="75000"/>
                  </a:schemeClr>
                </a:solidFill>
              </a:rPr>
              <a:t>ions/cm</a:t>
            </a:r>
            <a:r>
              <a:rPr lang="en-GB" sz="1600" baseline="30000" dirty="0" smtClean="0">
                <a:solidFill>
                  <a:schemeClr val="accent1">
                    <a:lumMod val="75000"/>
                  </a:schemeClr>
                </a:solidFill>
              </a:rPr>
              <a:t>2</a:t>
            </a:r>
          </a:p>
          <a:p>
            <a:pPr>
              <a:lnSpc>
                <a:spcPts val="1500"/>
              </a:lnSpc>
              <a:defRPr/>
            </a:pPr>
            <a:endParaRPr sz="1600" dirty="0">
              <a:solidFill>
                <a:schemeClr val="accent1">
                  <a:lumMod val="75000"/>
                </a:schemeClr>
              </a:solidFill>
            </a:endParaRPr>
          </a:p>
          <a:p>
            <a:pPr>
              <a:lnSpc>
                <a:spcPts val="1500"/>
              </a:lnSpc>
              <a:defRPr/>
            </a:pPr>
            <a:r>
              <a:rPr lang="en-GB" sz="1600" i="1" dirty="0">
                <a:solidFill>
                  <a:schemeClr val="accent1">
                    <a:lumMod val="75000"/>
                  </a:schemeClr>
                </a:solidFill>
              </a:rPr>
              <a:t>experimental HAADF STEM image</a:t>
            </a:r>
            <a:endParaRPr sz="1600" dirty="0">
              <a:solidFill>
                <a:schemeClr val="accent1">
                  <a:lumMod val="75000"/>
                </a:schemeClr>
              </a:solidFill>
            </a:endParaRPr>
          </a:p>
        </p:txBody>
      </p:sp>
      <p:sp>
        <p:nvSpPr>
          <p:cNvPr id="21" name="TextBox 20"/>
          <p:cNvSpPr txBox="1"/>
          <p:nvPr/>
        </p:nvSpPr>
        <p:spPr bwMode="auto">
          <a:xfrm>
            <a:off x="2063552" y="5613535"/>
            <a:ext cx="2839701" cy="276999"/>
          </a:xfrm>
          <a:prstGeom prst="rect">
            <a:avLst/>
          </a:prstGeom>
          <a:noFill/>
        </p:spPr>
        <p:txBody>
          <a:bodyPr wrap="square">
            <a:spAutoFit/>
          </a:bodyPr>
          <a:lstStyle/>
          <a:p>
            <a:pPr>
              <a:defRPr/>
            </a:pPr>
            <a:r>
              <a:rPr lang="en-IE" sz="1200" i="1" dirty="0"/>
              <a:t>Eoghan O’Connell  et al – IMC </a:t>
            </a:r>
            <a:r>
              <a:rPr lang="en-IE" sz="1200" i="1" dirty="0" smtClean="0"/>
              <a:t>19</a:t>
            </a:r>
            <a:endParaRPr sz="1600" dirty="0"/>
          </a:p>
        </p:txBody>
      </p:sp>
      <p:sp>
        <p:nvSpPr>
          <p:cNvPr id="22" name="Rectangle 21"/>
          <p:cNvSpPr/>
          <p:nvPr/>
        </p:nvSpPr>
        <p:spPr bwMode="auto">
          <a:xfrm>
            <a:off x="6737332" y="1877522"/>
            <a:ext cx="3152914" cy="233397"/>
          </a:xfrm>
          <a:prstGeom prst="rect">
            <a:avLst/>
          </a:prstGeom>
        </p:spPr>
        <p:txBody>
          <a:bodyPr wrap="none">
            <a:spAutoFit/>
          </a:bodyPr>
          <a:lstStyle/>
          <a:p>
            <a:pPr>
              <a:lnSpc>
                <a:spcPts val="1050"/>
              </a:lnSpc>
              <a:defRPr/>
            </a:pPr>
            <a:r>
              <a:rPr lang="en-GB" sz="1600" i="1" dirty="0">
                <a:solidFill>
                  <a:schemeClr val="accent1">
                    <a:lumMod val="75000"/>
                  </a:schemeClr>
                </a:solidFill>
              </a:rPr>
              <a:t>simulated HAADF STEM images</a:t>
            </a:r>
            <a:endParaRPr sz="1600" dirty="0">
              <a:solidFill>
                <a:schemeClr val="accent1">
                  <a:lumMod val="75000"/>
                </a:schemeClr>
              </a:solidFill>
            </a:endParaRPr>
          </a:p>
        </p:txBody>
      </p:sp>
      <p:pic>
        <p:nvPicPr>
          <p:cNvPr id="27" name="Picture 1"/>
          <p:cNvPicPr>
            <a:picLocks noChangeAspect="1"/>
          </p:cNvPicPr>
          <p:nvPr/>
        </p:nvPicPr>
        <p:blipFill>
          <a:blip r:embed="rId3"/>
          <a:stretch/>
        </p:blipFill>
        <p:spPr bwMode="auto">
          <a:xfrm>
            <a:off x="2084153" y="1807658"/>
            <a:ext cx="3765527" cy="3765527"/>
          </a:xfrm>
          <a:prstGeom prst="rect">
            <a:avLst/>
          </a:prstGeom>
          <a:noFill/>
          <a:ln>
            <a:noFill/>
          </a:ln>
        </p:spPr>
      </p:pic>
      <p:sp>
        <p:nvSpPr>
          <p:cNvPr id="28" name="Rectangle 27"/>
          <p:cNvSpPr/>
          <p:nvPr/>
        </p:nvSpPr>
        <p:spPr bwMode="auto">
          <a:xfrm>
            <a:off x="2951095" y="3929476"/>
            <a:ext cx="564997" cy="529243"/>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350"/>
          </a:p>
        </p:txBody>
      </p:sp>
      <p:grpSp>
        <p:nvGrpSpPr>
          <p:cNvPr id="29" name="Group 28"/>
          <p:cNvGrpSpPr/>
          <p:nvPr/>
        </p:nvGrpSpPr>
        <p:grpSpPr bwMode="auto">
          <a:xfrm>
            <a:off x="2216439" y="2837263"/>
            <a:ext cx="1584175" cy="1872283"/>
            <a:chOff x="712304" y="1287060"/>
            <a:chExt cx="893215" cy="1333153"/>
          </a:xfrm>
        </p:grpSpPr>
        <p:cxnSp>
          <p:nvCxnSpPr>
            <p:cNvPr id="39" name="Straight Arrow Connector 38"/>
            <p:cNvCxnSpPr>
              <a:cxnSpLocks/>
            </p:cNvCxnSpPr>
            <p:nvPr/>
          </p:nvCxnSpPr>
          <p:spPr bwMode="auto">
            <a:xfrm>
              <a:off x="1483717" y="2026308"/>
              <a:ext cx="0" cy="76916"/>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cxnSpLocks/>
            </p:cNvCxnSpPr>
            <p:nvPr/>
          </p:nvCxnSpPr>
          <p:spPr bwMode="auto">
            <a:xfrm>
              <a:off x="1361913" y="1870456"/>
              <a:ext cx="0" cy="76916"/>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cxnSpLocks/>
            </p:cNvCxnSpPr>
            <p:nvPr/>
          </p:nvCxnSpPr>
          <p:spPr bwMode="auto">
            <a:xfrm>
              <a:off x="850857" y="1735534"/>
              <a:ext cx="0" cy="76916"/>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cxnSpLocks/>
            </p:cNvCxnSpPr>
            <p:nvPr/>
          </p:nvCxnSpPr>
          <p:spPr bwMode="auto">
            <a:xfrm>
              <a:off x="1132370" y="1585322"/>
              <a:ext cx="0" cy="76916"/>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cxnSpLocks/>
            </p:cNvCxnSpPr>
            <p:nvPr/>
          </p:nvCxnSpPr>
          <p:spPr bwMode="auto">
            <a:xfrm>
              <a:off x="1483717" y="1325519"/>
              <a:ext cx="0" cy="76916"/>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cxnSpLocks/>
            </p:cNvCxnSpPr>
            <p:nvPr/>
          </p:nvCxnSpPr>
          <p:spPr bwMode="auto">
            <a:xfrm>
              <a:off x="1605519" y="1287060"/>
              <a:ext cx="0" cy="76916"/>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cxnSpLocks/>
            </p:cNvCxnSpPr>
            <p:nvPr/>
          </p:nvCxnSpPr>
          <p:spPr bwMode="auto">
            <a:xfrm>
              <a:off x="1298869" y="2386949"/>
              <a:ext cx="0" cy="76916"/>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cxnSpLocks/>
            </p:cNvCxnSpPr>
            <p:nvPr/>
          </p:nvCxnSpPr>
          <p:spPr bwMode="auto">
            <a:xfrm>
              <a:off x="712304" y="2543297"/>
              <a:ext cx="0" cy="76916"/>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grpSp>
      <p:sp>
        <p:nvSpPr>
          <p:cNvPr id="53" name="Title 1"/>
          <p:cNvSpPr>
            <a:spLocks noGrp="1"/>
          </p:cNvSpPr>
          <p:nvPr>
            <p:ph type="title"/>
          </p:nvPr>
        </p:nvSpPr>
        <p:spPr bwMode="auto">
          <a:xfrm>
            <a:off x="371476" y="239661"/>
            <a:ext cx="11449051" cy="635217"/>
          </a:xfrm>
        </p:spPr>
        <p:txBody>
          <a:bodyPr/>
          <a:lstStyle/>
          <a:p>
            <a:pPr>
              <a:defRPr/>
            </a:pPr>
            <a:r>
              <a:rPr lang="en-IE" cap="none" dirty="0">
                <a:solidFill>
                  <a:srgbClr val="002060"/>
                </a:solidFill>
              </a:rPr>
              <a:t>Experimental and simulated HAADF images</a:t>
            </a:r>
            <a:endParaRPr lang="en-US" sz="3600" cap="none" dirty="0">
              <a:solidFill>
                <a:srgbClr val="002060"/>
              </a:solidFill>
            </a:endParaRPr>
          </a:p>
        </p:txBody>
      </p:sp>
      <p:grpSp>
        <p:nvGrpSpPr>
          <p:cNvPr id="10" name="Group 9"/>
          <p:cNvGrpSpPr/>
          <p:nvPr/>
        </p:nvGrpSpPr>
        <p:grpSpPr>
          <a:xfrm>
            <a:off x="6654699" y="2324668"/>
            <a:ext cx="3295666" cy="2844447"/>
            <a:chOff x="6654699" y="2324668"/>
            <a:chExt cx="3295666" cy="2844447"/>
          </a:xfrm>
        </p:grpSpPr>
        <p:pic>
          <p:nvPicPr>
            <p:cNvPr id="6" name="Picture 2" descr="C:\Users\Eoghan.OConnell\Documents\Documents\Eoghan UL\PHD\Year 3\IMC\Oral 15 min\Defects and ad-atoms\Esther sim\Gauss blur\adms3x5-vS_005 - Gaussian Blur - sigma (6).jpg"/>
            <p:cNvPicPr>
              <a:picLocks noChangeAspect="1" noChangeArrowheads="1"/>
            </p:cNvPicPr>
            <p:nvPr/>
          </p:nvPicPr>
          <p:blipFill>
            <a:blip r:embed="rId4"/>
            <a:srcRect l="33687" t="12397" r="11772" b="30739"/>
            <a:stretch/>
          </p:blipFill>
          <p:spPr bwMode="auto">
            <a:xfrm rot="16199999">
              <a:off x="9015216" y="2352699"/>
              <a:ext cx="906428" cy="945000"/>
            </a:xfrm>
            <a:prstGeom prst="rect">
              <a:avLst/>
            </a:prstGeom>
            <a:noFill/>
          </p:spPr>
        </p:pic>
        <p:pic>
          <p:nvPicPr>
            <p:cNvPr id="7" name="Picture 3" descr="C:\Users\Eoghan.OConnell\Documents\Documents\Eoghan UL\PHD\Year 3\IMC\Oral 15 min\Defects and ad-atoms\Esther sim\Gauss blur\Mo_Sub_S_HAADF - Gaussian Blur - sigma (3).jpg"/>
            <p:cNvPicPr>
              <a:picLocks noChangeAspect="1" noChangeArrowheads="1"/>
            </p:cNvPicPr>
            <p:nvPr/>
          </p:nvPicPr>
          <p:blipFill>
            <a:blip r:embed="rId5"/>
            <a:srcRect l="34490" t="41182" r="37677" b="29483"/>
            <a:stretch/>
          </p:blipFill>
          <p:spPr bwMode="auto">
            <a:xfrm rot="16199999">
              <a:off x="9029552" y="3822748"/>
              <a:ext cx="896626" cy="945000"/>
            </a:xfrm>
            <a:prstGeom prst="rect">
              <a:avLst/>
            </a:prstGeom>
            <a:noFill/>
          </p:spPr>
        </p:pic>
        <p:pic>
          <p:nvPicPr>
            <p:cNvPr id="8" name="Picture 4" descr="C:\Users\Eoghan.OConnell\Documents\Documents\Eoghan UL\PHD\Year 3\IMC\Oral 15 min\Defects and ad-atoms\Esther sim\Gauss blur\ms3x5-Se(t)_005 - Gaussian Blur - sigma (6).jpg"/>
            <p:cNvPicPr>
              <a:picLocks noChangeAspect="1" noChangeArrowheads="1"/>
            </p:cNvPicPr>
            <p:nvPr/>
          </p:nvPicPr>
          <p:blipFill>
            <a:blip r:embed="rId6"/>
            <a:srcRect l="29752" t="15286" r="20317" b="33266"/>
            <a:stretch/>
          </p:blipFill>
          <p:spPr bwMode="auto">
            <a:xfrm rot="16199999">
              <a:off x="6668604" y="2310763"/>
              <a:ext cx="917190" cy="945000"/>
            </a:xfrm>
            <a:prstGeom prst="rect">
              <a:avLst/>
            </a:prstGeom>
            <a:noFill/>
          </p:spPr>
        </p:pic>
        <p:pic>
          <p:nvPicPr>
            <p:cNvPr id="9" name="Picture 5" descr="C:\Users\Eoghan.OConnell\Documents\Documents\Eoghan UL\PHD\Year 3\IMC\Oral 15 min\Defects and ad-atoms\Esther sim\Gauss blur\adms3x5-SeS_005 - Gaussian Blur - sigma (6).jpg"/>
            <p:cNvPicPr>
              <a:picLocks noChangeAspect="1" noChangeArrowheads="1"/>
            </p:cNvPicPr>
            <p:nvPr/>
          </p:nvPicPr>
          <p:blipFill>
            <a:blip r:embed="rId7"/>
            <a:srcRect l="30150" t="13022" r="19215" b="34188"/>
            <a:stretch/>
          </p:blipFill>
          <p:spPr bwMode="auto">
            <a:xfrm rot="16199999">
              <a:off x="6700035" y="3783832"/>
              <a:ext cx="906428" cy="945000"/>
            </a:xfrm>
            <a:prstGeom prst="rect">
              <a:avLst/>
            </a:prstGeom>
            <a:noFill/>
          </p:spPr>
        </p:pic>
        <p:cxnSp>
          <p:nvCxnSpPr>
            <p:cNvPr id="11" name="Straight Arrow Connector 10"/>
            <p:cNvCxnSpPr>
              <a:cxnSpLocks/>
            </p:cNvCxnSpPr>
            <p:nvPr/>
          </p:nvCxnSpPr>
          <p:spPr bwMode="auto">
            <a:xfrm flipH="1">
              <a:off x="7170126" y="2776897"/>
              <a:ext cx="296466"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TextBox 41"/>
            <p:cNvSpPr txBox="1">
              <a:spLocks noChangeArrowheads="1"/>
            </p:cNvSpPr>
            <p:nvPr/>
          </p:nvSpPr>
          <p:spPr bwMode="auto">
            <a:xfrm>
              <a:off x="7318239" y="2508649"/>
              <a:ext cx="272832" cy="300082"/>
            </a:xfrm>
            <a:prstGeom prst="rect">
              <a:avLst/>
            </a:prstGeom>
            <a:noFill/>
            <a:ln>
              <a:noFill/>
            </a:ln>
          </p:spPr>
          <p:txBody>
            <a:bodyPr wrap="none">
              <a:spAutoFit/>
            </a:bodyPr>
            <a:lstStyle>
              <a:lvl1pPr>
                <a:spcBef>
                  <a:spcPts val="0"/>
                </a:spcBef>
                <a:buFont typeface="Arial"/>
                <a:buChar char="•"/>
                <a:defRPr sz="3200">
                  <a:solidFill>
                    <a:schemeClr val="tx1"/>
                  </a:solidFill>
                  <a:latin typeface="Calibri"/>
                </a:defRPr>
              </a:lvl1pPr>
              <a:lvl2pPr marL="742950" indent="-285750">
                <a:spcBef>
                  <a:spcPts val="0"/>
                </a:spcBef>
                <a:buFont typeface="Arial"/>
                <a:buChar char="–"/>
                <a:defRPr sz="2800">
                  <a:solidFill>
                    <a:schemeClr val="tx1"/>
                  </a:solidFill>
                  <a:latin typeface="Calibri"/>
                </a:defRPr>
              </a:lvl2pPr>
              <a:lvl3pPr marL="1143000" indent="-228600">
                <a:spcBef>
                  <a:spcPts val="0"/>
                </a:spcBef>
                <a:buFont typeface="Arial"/>
                <a:buChar char="•"/>
                <a:defRPr sz="2400">
                  <a:solidFill>
                    <a:schemeClr val="tx1"/>
                  </a:solidFill>
                  <a:latin typeface="Calibri"/>
                </a:defRPr>
              </a:lvl3pPr>
              <a:lvl4pPr marL="1600200" indent="-228600">
                <a:spcBef>
                  <a:spcPts val="0"/>
                </a:spcBef>
                <a:buFont typeface="Arial"/>
                <a:buChar char="–"/>
                <a:defRPr sz="2000">
                  <a:solidFill>
                    <a:schemeClr val="tx1"/>
                  </a:solidFill>
                  <a:latin typeface="Calibri"/>
                </a:defRPr>
              </a:lvl4pPr>
              <a:lvl5pPr marL="2057400" indent="-228600">
                <a:spcBef>
                  <a:spcPts val="0"/>
                </a:spcBef>
                <a:buFont typeface="Arial"/>
                <a:buChar char="»"/>
                <a:defRPr sz="2000">
                  <a:solidFill>
                    <a:schemeClr val="tx1"/>
                  </a:solidFill>
                  <a:latin typeface="Calibri"/>
                </a:defRPr>
              </a:lvl5pPr>
              <a:lvl6pPr marL="2514600" indent="-228600">
                <a:spcBef>
                  <a:spcPts val="0"/>
                </a:spcBef>
                <a:spcAft>
                  <a:spcPts val="0"/>
                </a:spcAft>
                <a:buFont typeface="Arial"/>
                <a:buChar char="»"/>
                <a:defRPr sz="2000">
                  <a:solidFill>
                    <a:schemeClr val="tx1"/>
                  </a:solidFill>
                  <a:latin typeface="Calibri"/>
                </a:defRPr>
              </a:lvl6pPr>
              <a:lvl7pPr marL="2971800" indent="-228600">
                <a:spcBef>
                  <a:spcPts val="0"/>
                </a:spcBef>
                <a:spcAft>
                  <a:spcPts val="0"/>
                </a:spcAft>
                <a:buFont typeface="Arial"/>
                <a:buChar char="»"/>
                <a:defRPr sz="2000">
                  <a:solidFill>
                    <a:schemeClr val="tx1"/>
                  </a:solidFill>
                  <a:latin typeface="Calibri"/>
                </a:defRPr>
              </a:lvl7pPr>
              <a:lvl8pPr marL="3429000" indent="-228600">
                <a:spcBef>
                  <a:spcPts val="0"/>
                </a:spcBef>
                <a:spcAft>
                  <a:spcPts val="0"/>
                </a:spcAft>
                <a:buFont typeface="Arial"/>
                <a:buChar char="»"/>
                <a:defRPr sz="2000">
                  <a:solidFill>
                    <a:schemeClr val="tx1"/>
                  </a:solidFill>
                  <a:latin typeface="Calibri"/>
                </a:defRPr>
              </a:lvl8pPr>
              <a:lvl9pPr marL="3886200" indent="-228600">
                <a:spcBef>
                  <a:spcPts val="0"/>
                </a:spcBef>
                <a:spcAft>
                  <a:spcPts val="0"/>
                </a:spcAft>
                <a:buFont typeface="Arial"/>
                <a:buChar char="»"/>
                <a:defRPr sz="2000">
                  <a:solidFill>
                    <a:schemeClr val="tx1"/>
                  </a:solidFill>
                  <a:latin typeface="Calibri"/>
                </a:defRPr>
              </a:lvl9pPr>
            </a:lstStyle>
            <a:p>
              <a:pPr>
                <a:spcBef>
                  <a:spcPts val="0"/>
                </a:spcBef>
                <a:buFontTx/>
                <a:buNone/>
                <a:defRPr/>
              </a:pPr>
              <a:r>
                <a:rPr lang="en-IE" sz="1350" b="1">
                  <a:solidFill>
                    <a:srgbClr val="FF0000"/>
                  </a:solidFill>
                </a:rPr>
                <a:t>1</a:t>
              </a:r>
              <a:endParaRPr/>
            </a:p>
          </p:txBody>
        </p:sp>
        <p:cxnSp>
          <p:nvCxnSpPr>
            <p:cNvPr id="13" name="Straight Arrow Connector 12"/>
            <p:cNvCxnSpPr>
              <a:cxnSpLocks/>
            </p:cNvCxnSpPr>
            <p:nvPr/>
          </p:nvCxnSpPr>
          <p:spPr bwMode="auto">
            <a:xfrm>
              <a:off x="9156081" y="4327311"/>
              <a:ext cx="269081"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TextBox 43"/>
            <p:cNvSpPr txBox="1">
              <a:spLocks noChangeArrowheads="1"/>
            </p:cNvSpPr>
            <p:nvPr/>
          </p:nvSpPr>
          <p:spPr bwMode="auto">
            <a:xfrm>
              <a:off x="9078061" y="4002769"/>
              <a:ext cx="272832" cy="300082"/>
            </a:xfrm>
            <a:prstGeom prst="rect">
              <a:avLst/>
            </a:prstGeom>
            <a:noFill/>
            <a:ln>
              <a:noFill/>
            </a:ln>
          </p:spPr>
          <p:txBody>
            <a:bodyPr wrap="none">
              <a:spAutoFit/>
            </a:bodyPr>
            <a:lstStyle>
              <a:lvl1pPr>
                <a:spcBef>
                  <a:spcPts val="0"/>
                </a:spcBef>
                <a:buFont typeface="Arial"/>
                <a:buChar char="•"/>
                <a:defRPr sz="3200">
                  <a:solidFill>
                    <a:schemeClr val="tx1"/>
                  </a:solidFill>
                  <a:latin typeface="Calibri"/>
                </a:defRPr>
              </a:lvl1pPr>
              <a:lvl2pPr marL="742950" indent="-285750">
                <a:spcBef>
                  <a:spcPts val="0"/>
                </a:spcBef>
                <a:buFont typeface="Arial"/>
                <a:buChar char="–"/>
                <a:defRPr sz="2800">
                  <a:solidFill>
                    <a:schemeClr val="tx1"/>
                  </a:solidFill>
                  <a:latin typeface="Calibri"/>
                </a:defRPr>
              </a:lvl2pPr>
              <a:lvl3pPr marL="1143000" indent="-228600">
                <a:spcBef>
                  <a:spcPts val="0"/>
                </a:spcBef>
                <a:buFont typeface="Arial"/>
                <a:buChar char="•"/>
                <a:defRPr sz="2400">
                  <a:solidFill>
                    <a:schemeClr val="tx1"/>
                  </a:solidFill>
                  <a:latin typeface="Calibri"/>
                </a:defRPr>
              </a:lvl3pPr>
              <a:lvl4pPr marL="1600200" indent="-228600">
                <a:spcBef>
                  <a:spcPts val="0"/>
                </a:spcBef>
                <a:buFont typeface="Arial"/>
                <a:buChar char="–"/>
                <a:defRPr sz="2000">
                  <a:solidFill>
                    <a:schemeClr val="tx1"/>
                  </a:solidFill>
                  <a:latin typeface="Calibri"/>
                </a:defRPr>
              </a:lvl4pPr>
              <a:lvl5pPr marL="2057400" indent="-228600">
                <a:spcBef>
                  <a:spcPts val="0"/>
                </a:spcBef>
                <a:buFont typeface="Arial"/>
                <a:buChar char="»"/>
                <a:defRPr sz="2000">
                  <a:solidFill>
                    <a:schemeClr val="tx1"/>
                  </a:solidFill>
                  <a:latin typeface="Calibri"/>
                </a:defRPr>
              </a:lvl5pPr>
              <a:lvl6pPr marL="2514600" indent="-228600">
                <a:spcBef>
                  <a:spcPts val="0"/>
                </a:spcBef>
                <a:spcAft>
                  <a:spcPts val="0"/>
                </a:spcAft>
                <a:buFont typeface="Arial"/>
                <a:buChar char="»"/>
                <a:defRPr sz="2000">
                  <a:solidFill>
                    <a:schemeClr val="tx1"/>
                  </a:solidFill>
                  <a:latin typeface="Calibri"/>
                </a:defRPr>
              </a:lvl6pPr>
              <a:lvl7pPr marL="2971800" indent="-228600">
                <a:spcBef>
                  <a:spcPts val="0"/>
                </a:spcBef>
                <a:spcAft>
                  <a:spcPts val="0"/>
                </a:spcAft>
                <a:buFont typeface="Arial"/>
                <a:buChar char="»"/>
                <a:defRPr sz="2000">
                  <a:solidFill>
                    <a:schemeClr val="tx1"/>
                  </a:solidFill>
                  <a:latin typeface="Calibri"/>
                </a:defRPr>
              </a:lvl7pPr>
              <a:lvl8pPr marL="3429000" indent="-228600">
                <a:spcBef>
                  <a:spcPts val="0"/>
                </a:spcBef>
                <a:spcAft>
                  <a:spcPts val="0"/>
                </a:spcAft>
                <a:buFont typeface="Arial"/>
                <a:buChar char="»"/>
                <a:defRPr sz="2000">
                  <a:solidFill>
                    <a:schemeClr val="tx1"/>
                  </a:solidFill>
                  <a:latin typeface="Calibri"/>
                </a:defRPr>
              </a:lvl8pPr>
              <a:lvl9pPr marL="3886200" indent="-228600">
                <a:spcBef>
                  <a:spcPts val="0"/>
                </a:spcBef>
                <a:spcAft>
                  <a:spcPts val="0"/>
                </a:spcAft>
                <a:buFont typeface="Arial"/>
                <a:buChar char="»"/>
                <a:defRPr sz="2000">
                  <a:solidFill>
                    <a:schemeClr val="tx1"/>
                  </a:solidFill>
                  <a:latin typeface="Calibri"/>
                </a:defRPr>
              </a:lvl9pPr>
            </a:lstStyle>
            <a:p>
              <a:pPr>
                <a:spcBef>
                  <a:spcPts val="0"/>
                </a:spcBef>
                <a:buFontTx/>
                <a:buNone/>
                <a:defRPr/>
              </a:pPr>
              <a:r>
                <a:rPr lang="en-IE" sz="1350" b="1">
                  <a:solidFill>
                    <a:srgbClr val="FF0000"/>
                  </a:solidFill>
                </a:rPr>
                <a:t>4</a:t>
              </a:r>
              <a:endParaRPr/>
            </a:p>
          </p:txBody>
        </p:sp>
        <p:sp>
          <p:nvSpPr>
            <p:cNvPr id="15" name="TextBox 42"/>
            <p:cNvSpPr txBox="1">
              <a:spLocks noChangeArrowheads="1"/>
            </p:cNvSpPr>
            <p:nvPr/>
          </p:nvSpPr>
          <p:spPr bwMode="auto">
            <a:xfrm>
              <a:off x="9646689" y="2662525"/>
              <a:ext cx="272832" cy="300082"/>
            </a:xfrm>
            <a:prstGeom prst="rect">
              <a:avLst/>
            </a:prstGeom>
            <a:noFill/>
            <a:ln>
              <a:noFill/>
            </a:ln>
          </p:spPr>
          <p:txBody>
            <a:bodyPr wrap="none">
              <a:spAutoFit/>
            </a:bodyPr>
            <a:lstStyle>
              <a:lvl1pPr>
                <a:spcBef>
                  <a:spcPts val="0"/>
                </a:spcBef>
                <a:buFont typeface="Arial"/>
                <a:buChar char="•"/>
                <a:defRPr sz="3200">
                  <a:solidFill>
                    <a:schemeClr val="tx1"/>
                  </a:solidFill>
                  <a:latin typeface="Calibri"/>
                </a:defRPr>
              </a:lvl1pPr>
              <a:lvl2pPr marL="742950" indent="-285750">
                <a:spcBef>
                  <a:spcPts val="0"/>
                </a:spcBef>
                <a:buFont typeface="Arial"/>
                <a:buChar char="–"/>
                <a:defRPr sz="2800">
                  <a:solidFill>
                    <a:schemeClr val="tx1"/>
                  </a:solidFill>
                  <a:latin typeface="Calibri"/>
                </a:defRPr>
              </a:lvl2pPr>
              <a:lvl3pPr marL="1143000" indent="-228600">
                <a:spcBef>
                  <a:spcPts val="0"/>
                </a:spcBef>
                <a:buFont typeface="Arial"/>
                <a:buChar char="•"/>
                <a:defRPr sz="2400">
                  <a:solidFill>
                    <a:schemeClr val="tx1"/>
                  </a:solidFill>
                  <a:latin typeface="Calibri"/>
                </a:defRPr>
              </a:lvl3pPr>
              <a:lvl4pPr marL="1600200" indent="-228600">
                <a:spcBef>
                  <a:spcPts val="0"/>
                </a:spcBef>
                <a:buFont typeface="Arial"/>
                <a:buChar char="–"/>
                <a:defRPr sz="2000">
                  <a:solidFill>
                    <a:schemeClr val="tx1"/>
                  </a:solidFill>
                  <a:latin typeface="Calibri"/>
                </a:defRPr>
              </a:lvl4pPr>
              <a:lvl5pPr marL="2057400" indent="-228600">
                <a:spcBef>
                  <a:spcPts val="0"/>
                </a:spcBef>
                <a:buFont typeface="Arial"/>
                <a:buChar char="»"/>
                <a:defRPr sz="2000">
                  <a:solidFill>
                    <a:schemeClr val="tx1"/>
                  </a:solidFill>
                  <a:latin typeface="Calibri"/>
                </a:defRPr>
              </a:lvl5pPr>
              <a:lvl6pPr marL="2514600" indent="-228600">
                <a:spcBef>
                  <a:spcPts val="0"/>
                </a:spcBef>
                <a:spcAft>
                  <a:spcPts val="0"/>
                </a:spcAft>
                <a:buFont typeface="Arial"/>
                <a:buChar char="»"/>
                <a:defRPr sz="2000">
                  <a:solidFill>
                    <a:schemeClr val="tx1"/>
                  </a:solidFill>
                  <a:latin typeface="Calibri"/>
                </a:defRPr>
              </a:lvl6pPr>
              <a:lvl7pPr marL="2971800" indent="-228600">
                <a:spcBef>
                  <a:spcPts val="0"/>
                </a:spcBef>
                <a:spcAft>
                  <a:spcPts val="0"/>
                </a:spcAft>
                <a:buFont typeface="Arial"/>
                <a:buChar char="»"/>
                <a:defRPr sz="2000">
                  <a:solidFill>
                    <a:schemeClr val="tx1"/>
                  </a:solidFill>
                  <a:latin typeface="Calibri"/>
                </a:defRPr>
              </a:lvl7pPr>
              <a:lvl8pPr marL="3429000" indent="-228600">
                <a:spcBef>
                  <a:spcPts val="0"/>
                </a:spcBef>
                <a:spcAft>
                  <a:spcPts val="0"/>
                </a:spcAft>
                <a:buFont typeface="Arial"/>
                <a:buChar char="»"/>
                <a:defRPr sz="2000">
                  <a:solidFill>
                    <a:schemeClr val="tx1"/>
                  </a:solidFill>
                  <a:latin typeface="Calibri"/>
                </a:defRPr>
              </a:lvl8pPr>
              <a:lvl9pPr marL="3886200" indent="-228600">
                <a:spcBef>
                  <a:spcPts val="0"/>
                </a:spcBef>
                <a:spcAft>
                  <a:spcPts val="0"/>
                </a:spcAft>
                <a:buFont typeface="Arial"/>
                <a:buChar char="»"/>
                <a:defRPr sz="2000">
                  <a:solidFill>
                    <a:schemeClr val="tx1"/>
                  </a:solidFill>
                  <a:latin typeface="Calibri"/>
                </a:defRPr>
              </a:lvl9pPr>
            </a:lstStyle>
            <a:p>
              <a:pPr>
                <a:spcBef>
                  <a:spcPts val="0"/>
                </a:spcBef>
                <a:buFontTx/>
                <a:buNone/>
                <a:defRPr/>
              </a:pPr>
              <a:r>
                <a:rPr lang="en-IE" sz="1350" b="1">
                  <a:solidFill>
                    <a:srgbClr val="FF0000"/>
                  </a:solidFill>
                </a:rPr>
                <a:t>2</a:t>
              </a:r>
              <a:endParaRPr/>
            </a:p>
          </p:txBody>
        </p:sp>
        <p:sp>
          <p:nvSpPr>
            <p:cNvPr id="16" name="TextBox 44"/>
            <p:cNvSpPr txBox="1">
              <a:spLocks noChangeArrowheads="1"/>
            </p:cNvSpPr>
            <p:nvPr/>
          </p:nvSpPr>
          <p:spPr bwMode="auto">
            <a:xfrm>
              <a:off x="6704924" y="3997628"/>
              <a:ext cx="272832" cy="300082"/>
            </a:xfrm>
            <a:prstGeom prst="rect">
              <a:avLst/>
            </a:prstGeom>
            <a:noFill/>
            <a:ln>
              <a:noFill/>
            </a:ln>
          </p:spPr>
          <p:txBody>
            <a:bodyPr wrap="none">
              <a:spAutoFit/>
            </a:bodyPr>
            <a:lstStyle>
              <a:lvl1pPr>
                <a:spcBef>
                  <a:spcPts val="0"/>
                </a:spcBef>
                <a:buFont typeface="Arial"/>
                <a:buChar char="•"/>
                <a:defRPr sz="3200">
                  <a:solidFill>
                    <a:schemeClr val="tx1"/>
                  </a:solidFill>
                  <a:latin typeface="Calibri"/>
                </a:defRPr>
              </a:lvl1pPr>
              <a:lvl2pPr marL="742950" indent="-285750">
                <a:spcBef>
                  <a:spcPts val="0"/>
                </a:spcBef>
                <a:buFont typeface="Arial"/>
                <a:buChar char="–"/>
                <a:defRPr sz="2800">
                  <a:solidFill>
                    <a:schemeClr val="tx1"/>
                  </a:solidFill>
                  <a:latin typeface="Calibri"/>
                </a:defRPr>
              </a:lvl2pPr>
              <a:lvl3pPr marL="1143000" indent="-228600">
                <a:spcBef>
                  <a:spcPts val="0"/>
                </a:spcBef>
                <a:buFont typeface="Arial"/>
                <a:buChar char="•"/>
                <a:defRPr sz="2400">
                  <a:solidFill>
                    <a:schemeClr val="tx1"/>
                  </a:solidFill>
                  <a:latin typeface="Calibri"/>
                </a:defRPr>
              </a:lvl3pPr>
              <a:lvl4pPr marL="1600200" indent="-228600">
                <a:spcBef>
                  <a:spcPts val="0"/>
                </a:spcBef>
                <a:buFont typeface="Arial"/>
                <a:buChar char="–"/>
                <a:defRPr sz="2000">
                  <a:solidFill>
                    <a:schemeClr val="tx1"/>
                  </a:solidFill>
                  <a:latin typeface="Calibri"/>
                </a:defRPr>
              </a:lvl4pPr>
              <a:lvl5pPr marL="2057400" indent="-228600">
                <a:spcBef>
                  <a:spcPts val="0"/>
                </a:spcBef>
                <a:buFont typeface="Arial"/>
                <a:buChar char="»"/>
                <a:defRPr sz="2000">
                  <a:solidFill>
                    <a:schemeClr val="tx1"/>
                  </a:solidFill>
                  <a:latin typeface="Calibri"/>
                </a:defRPr>
              </a:lvl5pPr>
              <a:lvl6pPr marL="2514600" indent="-228600">
                <a:spcBef>
                  <a:spcPts val="0"/>
                </a:spcBef>
                <a:spcAft>
                  <a:spcPts val="0"/>
                </a:spcAft>
                <a:buFont typeface="Arial"/>
                <a:buChar char="»"/>
                <a:defRPr sz="2000">
                  <a:solidFill>
                    <a:schemeClr val="tx1"/>
                  </a:solidFill>
                  <a:latin typeface="Calibri"/>
                </a:defRPr>
              </a:lvl6pPr>
              <a:lvl7pPr marL="2971800" indent="-228600">
                <a:spcBef>
                  <a:spcPts val="0"/>
                </a:spcBef>
                <a:spcAft>
                  <a:spcPts val="0"/>
                </a:spcAft>
                <a:buFont typeface="Arial"/>
                <a:buChar char="»"/>
                <a:defRPr sz="2000">
                  <a:solidFill>
                    <a:schemeClr val="tx1"/>
                  </a:solidFill>
                  <a:latin typeface="Calibri"/>
                </a:defRPr>
              </a:lvl7pPr>
              <a:lvl8pPr marL="3429000" indent="-228600">
                <a:spcBef>
                  <a:spcPts val="0"/>
                </a:spcBef>
                <a:spcAft>
                  <a:spcPts val="0"/>
                </a:spcAft>
                <a:buFont typeface="Arial"/>
                <a:buChar char="»"/>
                <a:defRPr sz="2000">
                  <a:solidFill>
                    <a:schemeClr val="tx1"/>
                  </a:solidFill>
                  <a:latin typeface="Calibri"/>
                </a:defRPr>
              </a:lvl8pPr>
              <a:lvl9pPr marL="3886200" indent="-228600">
                <a:spcBef>
                  <a:spcPts val="0"/>
                </a:spcBef>
                <a:spcAft>
                  <a:spcPts val="0"/>
                </a:spcAft>
                <a:buFont typeface="Arial"/>
                <a:buChar char="»"/>
                <a:defRPr sz="2000">
                  <a:solidFill>
                    <a:schemeClr val="tx1"/>
                  </a:solidFill>
                  <a:latin typeface="Calibri"/>
                </a:defRPr>
              </a:lvl9pPr>
            </a:lstStyle>
            <a:p>
              <a:pPr>
                <a:spcBef>
                  <a:spcPts val="0"/>
                </a:spcBef>
                <a:buFontTx/>
                <a:buNone/>
                <a:defRPr/>
              </a:pPr>
              <a:r>
                <a:rPr lang="en-IE" sz="1350" b="1">
                  <a:solidFill>
                    <a:srgbClr val="FF0000"/>
                  </a:solidFill>
                </a:rPr>
                <a:t>3</a:t>
              </a:r>
              <a:endParaRPr/>
            </a:p>
          </p:txBody>
        </p:sp>
        <p:cxnSp>
          <p:nvCxnSpPr>
            <p:cNvPr id="17" name="Straight Arrow Connector 16"/>
            <p:cNvCxnSpPr>
              <a:cxnSpLocks/>
            </p:cNvCxnSpPr>
            <p:nvPr/>
          </p:nvCxnSpPr>
          <p:spPr bwMode="auto">
            <a:xfrm>
              <a:off x="6849019" y="4248849"/>
              <a:ext cx="261938"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cxnSpLocks/>
            </p:cNvCxnSpPr>
            <p:nvPr/>
          </p:nvCxnSpPr>
          <p:spPr bwMode="auto">
            <a:xfrm flipH="1">
              <a:off x="9472011" y="2909683"/>
              <a:ext cx="296465"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bwMode="auto">
            <a:xfrm>
              <a:off x="6823815" y="3307152"/>
              <a:ext cx="612800" cy="267202"/>
              <a:chOff x="6511056" y="5240555"/>
              <a:chExt cx="958684" cy="426003"/>
            </a:xfrm>
          </p:grpSpPr>
          <p:pic>
            <p:nvPicPr>
              <p:cNvPr id="51" name="Picture 3"/>
              <p:cNvPicPr>
                <a:picLocks noChangeAspect="1" noChangeArrowheads="1"/>
              </p:cNvPicPr>
              <p:nvPr/>
            </p:nvPicPr>
            <p:blipFill>
              <a:blip r:embed="rId8"/>
              <a:srcRect l="34787" t="79910" r="56156" b="13629"/>
              <a:stretch/>
            </p:blipFill>
            <p:spPr bwMode="auto">
              <a:xfrm>
                <a:off x="6511056" y="5240555"/>
                <a:ext cx="958684" cy="426003"/>
              </a:xfrm>
              <a:prstGeom prst="rect">
                <a:avLst/>
              </a:prstGeom>
              <a:noFill/>
              <a:ln>
                <a:noFill/>
              </a:ln>
            </p:spPr>
          </p:pic>
          <p:sp>
            <p:nvSpPr>
              <p:cNvPr id="52" name="Oval 51"/>
              <p:cNvSpPr/>
              <p:nvPr/>
            </p:nvSpPr>
            <p:spPr bwMode="auto">
              <a:xfrm>
                <a:off x="6843338" y="5260305"/>
                <a:ext cx="140422" cy="140422"/>
              </a:xfrm>
              <a:prstGeom prst="ellipse">
                <a:avLst/>
              </a:prstGeom>
              <a:solidFill>
                <a:srgbClr val="15C4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IE" sz="800"/>
              </a:p>
            </p:txBody>
          </p:sp>
        </p:grpSp>
        <p:grpSp>
          <p:nvGrpSpPr>
            <p:cNvPr id="24" name="Group 23"/>
            <p:cNvGrpSpPr/>
            <p:nvPr/>
          </p:nvGrpSpPr>
          <p:grpSpPr bwMode="auto">
            <a:xfrm>
              <a:off x="9191508" y="4767937"/>
              <a:ext cx="587532" cy="288214"/>
              <a:chOff x="6511056" y="5240553"/>
              <a:chExt cx="958684" cy="426003"/>
            </a:xfrm>
          </p:grpSpPr>
          <p:pic>
            <p:nvPicPr>
              <p:cNvPr id="49" name="Picture 3"/>
              <p:cNvPicPr>
                <a:picLocks noChangeAspect="1" noChangeArrowheads="1"/>
              </p:cNvPicPr>
              <p:nvPr/>
            </p:nvPicPr>
            <p:blipFill>
              <a:blip r:embed="rId8"/>
              <a:srcRect l="34787" t="79910" r="56156" b="13629"/>
              <a:stretch/>
            </p:blipFill>
            <p:spPr bwMode="auto">
              <a:xfrm>
                <a:off x="6511056" y="5240553"/>
                <a:ext cx="958684" cy="426003"/>
              </a:xfrm>
              <a:prstGeom prst="rect">
                <a:avLst/>
              </a:prstGeom>
              <a:noFill/>
              <a:ln>
                <a:noFill/>
              </a:ln>
            </p:spPr>
          </p:pic>
          <p:sp>
            <p:nvSpPr>
              <p:cNvPr id="50" name="Oval 49"/>
              <p:cNvSpPr/>
              <p:nvPr/>
            </p:nvSpPr>
            <p:spPr bwMode="auto">
              <a:xfrm>
                <a:off x="6962890" y="5401075"/>
                <a:ext cx="140422" cy="140422"/>
              </a:xfrm>
              <a:prstGeom prst="ellipse">
                <a:avLst/>
              </a:prstGeom>
              <a:solidFill>
                <a:srgbClr val="15C4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IE" sz="800"/>
              </a:p>
            </p:txBody>
          </p:sp>
        </p:grpSp>
        <p:grpSp>
          <p:nvGrpSpPr>
            <p:cNvPr id="25" name="Group 24"/>
            <p:cNvGrpSpPr/>
            <p:nvPr/>
          </p:nvGrpSpPr>
          <p:grpSpPr bwMode="auto">
            <a:xfrm>
              <a:off x="6828742" y="4786184"/>
              <a:ext cx="672418" cy="382931"/>
              <a:chOff x="7527147" y="6474472"/>
              <a:chExt cx="484422" cy="278531"/>
            </a:xfrm>
          </p:grpSpPr>
          <p:pic>
            <p:nvPicPr>
              <p:cNvPr id="47" name="Picture 3"/>
              <p:cNvPicPr>
                <a:picLocks noChangeAspect="1" noChangeArrowheads="1"/>
              </p:cNvPicPr>
              <p:nvPr/>
            </p:nvPicPr>
            <p:blipFill>
              <a:blip r:embed="rId8"/>
              <a:srcRect l="34787" t="79910" r="56156" b="13629"/>
              <a:stretch/>
            </p:blipFill>
            <p:spPr bwMode="auto">
              <a:xfrm>
                <a:off x="7527147" y="6537744"/>
                <a:ext cx="484422" cy="215259"/>
              </a:xfrm>
              <a:prstGeom prst="rect">
                <a:avLst/>
              </a:prstGeom>
              <a:noFill/>
              <a:ln>
                <a:noFill/>
              </a:ln>
            </p:spPr>
          </p:pic>
          <p:sp>
            <p:nvSpPr>
              <p:cNvPr id="48" name="Oval 47"/>
              <p:cNvSpPr/>
              <p:nvPr/>
            </p:nvSpPr>
            <p:spPr bwMode="auto">
              <a:xfrm>
                <a:off x="7695298" y="6474472"/>
                <a:ext cx="70955" cy="70955"/>
              </a:xfrm>
              <a:prstGeom prst="ellipse">
                <a:avLst/>
              </a:prstGeom>
              <a:solidFill>
                <a:srgbClr val="15C4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IE" sz="800"/>
              </a:p>
            </p:txBody>
          </p:sp>
        </p:grpSp>
        <p:pic>
          <p:nvPicPr>
            <p:cNvPr id="54" name="Picture 3"/>
            <p:cNvPicPr>
              <a:picLocks noChangeAspect="1" noChangeArrowheads="1"/>
            </p:cNvPicPr>
            <p:nvPr/>
          </p:nvPicPr>
          <p:blipFill>
            <a:blip r:embed="rId8"/>
            <a:srcRect l="34787" t="79910" r="56156" b="13629"/>
            <a:stretch/>
          </p:blipFill>
          <p:spPr bwMode="auto">
            <a:xfrm>
              <a:off x="9198623" y="3361778"/>
              <a:ext cx="612800" cy="267202"/>
            </a:xfrm>
            <a:prstGeom prst="rect">
              <a:avLst/>
            </a:prstGeom>
            <a:solidFill>
              <a:schemeClr val="bg1"/>
            </a:solidFill>
            <a:ln>
              <a:noFill/>
            </a:ln>
          </p:spPr>
        </p:pic>
        <p:sp>
          <p:nvSpPr>
            <p:cNvPr id="55" name="Oval 54"/>
            <p:cNvSpPr>
              <a:spLocks noChangeAspect="1"/>
            </p:cNvSpPr>
            <p:nvPr/>
          </p:nvSpPr>
          <p:spPr bwMode="auto">
            <a:xfrm>
              <a:off x="9410400" y="3391200"/>
              <a:ext cx="73376"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IE" sz="800"/>
            </a:p>
          </p:txBody>
        </p:sp>
      </p:grpSp>
      <p:grpSp>
        <p:nvGrpSpPr>
          <p:cNvPr id="2" name="Group 1"/>
          <p:cNvGrpSpPr/>
          <p:nvPr/>
        </p:nvGrpSpPr>
        <p:grpSpPr>
          <a:xfrm>
            <a:off x="4347162" y="2837263"/>
            <a:ext cx="1375700" cy="1332309"/>
            <a:chOff x="4347162" y="2837263"/>
            <a:chExt cx="1375700" cy="1332309"/>
          </a:xfrm>
        </p:grpSpPr>
        <p:pic>
          <p:nvPicPr>
            <p:cNvPr id="30" name="Picture 3" descr="C:\Users\Eoghan.OConnell\Documents\Documents\Eoghan UL\PHD\Experimental\Se implant in MoS2 paper with Raman etc\Figure 1\2a. BPG Filtered 017  post_cropped region.tif"/>
            <p:cNvPicPr>
              <a:picLocks noChangeAspect="1" noChangeArrowheads="1"/>
            </p:cNvPicPr>
            <p:nvPr/>
          </p:nvPicPr>
          <p:blipFill>
            <a:blip r:embed="rId9"/>
            <a:srcRect l="23947" t="56354" r="63850" b="31031"/>
            <a:stretch/>
          </p:blipFill>
          <p:spPr bwMode="auto">
            <a:xfrm>
              <a:off x="4347162" y="2837263"/>
              <a:ext cx="1288256" cy="1332309"/>
            </a:xfrm>
            <a:prstGeom prst="rect">
              <a:avLst/>
            </a:prstGeom>
            <a:noFill/>
            <a:ln w="9525">
              <a:solidFill>
                <a:schemeClr val="bg1"/>
              </a:solidFill>
              <a:miter lim="800000"/>
              <a:headEnd/>
              <a:tailEnd/>
            </a:ln>
          </p:spPr>
        </p:pic>
        <p:cxnSp>
          <p:nvCxnSpPr>
            <p:cNvPr id="31" name="Straight Arrow Connector 30"/>
            <p:cNvCxnSpPr>
              <a:cxnSpLocks/>
            </p:cNvCxnSpPr>
            <p:nvPr/>
          </p:nvCxnSpPr>
          <p:spPr bwMode="auto">
            <a:xfrm flipH="1">
              <a:off x="5329429" y="3520681"/>
              <a:ext cx="296465"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cxnSpLocks/>
            </p:cNvCxnSpPr>
            <p:nvPr/>
          </p:nvCxnSpPr>
          <p:spPr bwMode="auto">
            <a:xfrm flipH="1">
              <a:off x="5211556" y="3737375"/>
              <a:ext cx="269081"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cxnSpLocks/>
            </p:cNvCxnSpPr>
            <p:nvPr/>
          </p:nvCxnSpPr>
          <p:spPr bwMode="auto">
            <a:xfrm>
              <a:off x="4671009" y="3305177"/>
              <a:ext cx="215504"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5" name="TextBox 7"/>
            <p:cNvSpPr txBox="1">
              <a:spLocks noChangeArrowheads="1"/>
            </p:cNvSpPr>
            <p:nvPr/>
          </p:nvSpPr>
          <p:spPr bwMode="auto">
            <a:xfrm>
              <a:off x="5450030" y="3265672"/>
              <a:ext cx="272832" cy="300082"/>
            </a:xfrm>
            <a:prstGeom prst="rect">
              <a:avLst/>
            </a:prstGeom>
            <a:noFill/>
            <a:ln>
              <a:noFill/>
            </a:ln>
          </p:spPr>
          <p:txBody>
            <a:bodyPr wrap="none">
              <a:spAutoFit/>
            </a:bodyPr>
            <a:lstStyle>
              <a:lvl1pPr>
                <a:spcBef>
                  <a:spcPts val="0"/>
                </a:spcBef>
                <a:buFont typeface="Arial"/>
                <a:buChar char="•"/>
                <a:defRPr sz="3200">
                  <a:solidFill>
                    <a:schemeClr val="tx1"/>
                  </a:solidFill>
                  <a:latin typeface="Calibri"/>
                </a:defRPr>
              </a:lvl1pPr>
              <a:lvl2pPr marL="742950" indent="-285750">
                <a:spcBef>
                  <a:spcPts val="0"/>
                </a:spcBef>
                <a:buFont typeface="Arial"/>
                <a:buChar char="–"/>
                <a:defRPr sz="2800">
                  <a:solidFill>
                    <a:schemeClr val="tx1"/>
                  </a:solidFill>
                  <a:latin typeface="Calibri"/>
                </a:defRPr>
              </a:lvl2pPr>
              <a:lvl3pPr marL="1143000" indent="-228600">
                <a:spcBef>
                  <a:spcPts val="0"/>
                </a:spcBef>
                <a:buFont typeface="Arial"/>
                <a:buChar char="•"/>
                <a:defRPr sz="2400">
                  <a:solidFill>
                    <a:schemeClr val="tx1"/>
                  </a:solidFill>
                  <a:latin typeface="Calibri"/>
                </a:defRPr>
              </a:lvl3pPr>
              <a:lvl4pPr marL="1600200" indent="-228600">
                <a:spcBef>
                  <a:spcPts val="0"/>
                </a:spcBef>
                <a:buFont typeface="Arial"/>
                <a:buChar char="–"/>
                <a:defRPr sz="2000">
                  <a:solidFill>
                    <a:schemeClr val="tx1"/>
                  </a:solidFill>
                  <a:latin typeface="Calibri"/>
                </a:defRPr>
              </a:lvl4pPr>
              <a:lvl5pPr marL="2057400" indent="-228600">
                <a:spcBef>
                  <a:spcPts val="0"/>
                </a:spcBef>
                <a:buFont typeface="Arial"/>
                <a:buChar char="»"/>
                <a:defRPr sz="2000">
                  <a:solidFill>
                    <a:schemeClr val="tx1"/>
                  </a:solidFill>
                  <a:latin typeface="Calibri"/>
                </a:defRPr>
              </a:lvl5pPr>
              <a:lvl6pPr marL="2514600" indent="-228600">
                <a:spcBef>
                  <a:spcPts val="0"/>
                </a:spcBef>
                <a:spcAft>
                  <a:spcPts val="0"/>
                </a:spcAft>
                <a:buFont typeface="Arial"/>
                <a:buChar char="»"/>
                <a:defRPr sz="2000">
                  <a:solidFill>
                    <a:schemeClr val="tx1"/>
                  </a:solidFill>
                  <a:latin typeface="Calibri"/>
                </a:defRPr>
              </a:lvl6pPr>
              <a:lvl7pPr marL="2971800" indent="-228600">
                <a:spcBef>
                  <a:spcPts val="0"/>
                </a:spcBef>
                <a:spcAft>
                  <a:spcPts val="0"/>
                </a:spcAft>
                <a:buFont typeface="Arial"/>
                <a:buChar char="»"/>
                <a:defRPr sz="2000">
                  <a:solidFill>
                    <a:schemeClr val="tx1"/>
                  </a:solidFill>
                  <a:latin typeface="Calibri"/>
                </a:defRPr>
              </a:lvl7pPr>
              <a:lvl8pPr marL="3429000" indent="-228600">
                <a:spcBef>
                  <a:spcPts val="0"/>
                </a:spcBef>
                <a:spcAft>
                  <a:spcPts val="0"/>
                </a:spcAft>
                <a:buFont typeface="Arial"/>
                <a:buChar char="»"/>
                <a:defRPr sz="2000">
                  <a:solidFill>
                    <a:schemeClr val="tx1"/>
                  </a:solidFill>
                  <a:latin typeface="Calibri"/>
                </a:defRPr>
              </a:lvl8pPr>
              <a:lvl9pPr marL="3886200" indent="-228600">
                <a:spcBef>
                  <a:spcPts val="0"/>
                </a:spcBef>
                <a:spcAft>
                  <a:spcPts val="0"/>
                </a:spcAft>
                <a:buFont typeface="Arial"/>
                <a:buChar char="»"/>
                <a:defRPr sz="2000">
                  <a:solidFill>
                    <a:schemeClr val="tx1"/>
                  </a:solidFill>
                  <a:latin typeface="Calibri"/>
                </a:defRPr>
              </a:lvl9pPr>
            </a:lstStyle>
            <a:p>
              <a:pPr>
                <a:spcBef>
                  <a:spcPts val="0"/>
                </a:spcBef>
                <a:buFontTx/>
                <a:buNone/>
                <a:defRPr/>
              </a:pPr>
              <a:r>
                <a:rPr lang="en-IE" sz="1350" b="1" dirty="0">
                  <a:solidFill>
                    <a:srgbClr val="FF0000"/>
                  </a:solidFill>
                </a:rPr>
                <a:t>1</a:t>
              </a:r>
              <a:endParaRPr dirty="0"/>
            </a:p>
          </p:txBody>
        </p:sp>
        <p:sp>
          <p:nvSpPr>
            <p:cNvPr id="36" name="TextBox 32"/>
            <p:cNvSpPr txBox="1">
              <a:spLocks noChangeArrowheads="1"/>
            </p:cNvSpPr>
            <p:nvPr/>
          </p:nvSpPr>
          <p:spPr bwMode="auto">
            <a:xfrm>
              <a:off x="5285374" y="3730231"/>
              <a:ext cx="272832" cy="300082"/>
            </a:xfrm>
            <a:prstGeom prst="rect">
              <a:avLst/>
            </a:prstGeom>
            <a:noFill/>
            <a:ln>
              <a:noFill/>
            </a:ln>
          </p:spPr>
          <p:txBody>
            <a:bodyPr wrap="none">
              <a:spAutoFit/>
            </a:bodyPr>
            <a:lstStyle>
              <a:lvl1pPr>
                <a:spcBef>
                  <a:spcPts val="0"/>
                </a:spcBef>
                <a:buFont typeface="Arial"/>
                <a:buChar char="•"/>
                <a:defRPr sz="3200">
                  <a:solidFill>
                    <a:schemeClr val="tx1"/>
                  </a:solidFill>
                  <a:latin typeface="Calibri"/>
                </a:defRPr>
              </a:lvl1pPr>
              <a:lvl2pPr marL="742950" indent="-285750">
                <a:spcBef>
                  <a:spcPts val="0"/>
                </a:spcBef>
                <a:buFont typeface="Arial"/>
                <a:buChar char="–"/>
                <a:defRPr sz="2800">
                  <a:solidFill>
                    <a:schemeClr val="tx1"/>
                  </a:solidFill>
                  <a:latin typeface="Calibri"/>
                </a:defRPr>
              </a:lvl2pPr>
              <a:lvl3pPr marL="1143000" indent="-228600">
                <a:spcBef>
                  <a:spcPts val="0"/>
                </a:spcBef>
                <a:buFont typeface="Arial"/>
                <a:buChar char="•"/>
                <a:defRPr sz="2400">
                  <a:solidFill>
                    <a:schemeClr val="tx1"/>
                  </a:solidFill>
                  <a:latin typeface="Calibri"/>
                </a:defRPr>
              </a:lvl3pPr>
              <a:lvl4pPr marL="1600200" indent="-228600">
                <a:spcBef>
                  <a:spcPts val="0"/>
                </a:spcBef>
                <a:buFont typeface="Arial"/>
                <a:buChar char="–"/>
                <a:defRPr sz="2000">
                  <a:solidFill>
                    <a:schemeClr val="tx1"/>
                  </a:solidFill>
                  <a:latin typeface="Calibri"/>
                </a:defRPr>
              </a:lvl4pPr>
              <a:lvl5pPr marL="2057400" indent="-228600">
                <a:spcBef>
                  <a:spcPts val="0"/>
                </a:spcBef>
                <a:buFont typeface="Arial"/>
                <a:buChar char="»"/>
                <a:defRPr sz="2000">
                  <a:solidFill>
                    <a:schemeClr val="tx1"/>
                  </a:solidFill>
                  <a:latin typeface="Calibri"/>
                </a:defRPr>
              </a:lvl5pPr>
              <a:lvl6pPr marL="2514600" indent="-228600">
                <a:spcBef>
                  <a:spcPts val="0"/>
                </a:spcBef>
                <a:spcAft>
                  <a:spcPts val="0"/>
                </a:spcAft>
                <a:buFont typeface="Arial"/>
                <a:buChar char="»"/>
                <a:defRPr sz="2000">
                  <a:solidFill>
                    <a:schemeClr val="tx1"/>
                  </a:solidFill>
                  <a:latin typeface="Calibri"/>
                </a:defRPr>
              </a:lvl6pPr>
              <a:lvl7pPr marL="2971800" indent="-228600">
                <a:spcBef>
                  <a:spcPts val="0"/>
                </a:spcBef>
                <a:spcAft>
                  <a:spcPts val="0"/>
                </a:spcAft>
                <a:buFont typeface="Arial"/>
                <a:buChar char="»"/>
                <a:defRPr sz="2000">
                  <a:solidFill>
                    <a:schemeClr val="tx1"/>
                  </a:solidFill>
                  <a:latin typeface="Calibri"/>
                </a:defRPr>
              </a:lvl7pPr>
              <a:lvl8pPr marL="3429000" indent="-228600">
                <a:spcBef>
                  <a:spcPts val="0"/>
                </a:spcBef>
                <a:spcAft>
                  <a:spcPts val="0"/>
                </a:spcAft>
                <a:buFont typeface="Arial"/>
                <a:buChar char="»"/>
                <a:defRPr sz="2000">
                  <a:solidFill>
                    <a:schemeClr val="tx1"/>
                  </a:solidFill>
                  <a:latin typeface="Calibri"/>
                </a:defRPr>
              </a:lvl8pPr>
              <a:lvl9pPr marL="3886200" indent="-228600">
                <a:spcBef>
                  <a:spcPts val="0"/>
                </a:spcBef>
                <a:spcAft>
                  <a:spcPts val="0"/>
                </a:spcAft>
                <a:buFont typeface="Arial"/>
                <a:buChar char="»"/>
                <a:defRPr sz="2000">
                  <a:solidFill>
                    <a:schemeClr val="tx1"/>
                  </a:solidFill>
                  <a:latin typeface="Calibri"/>
                </a:defRPr>
              </a:lvl9pPr>
            </a:lstStyle>
            <a:p>
              <a:pPr>
                <a:spcBef>
                  <a:spcPts val="0"/>
                </a:spcBef>
                <a:buFontTx/>
                <a:buNone/>
                <a:defRPr/>
              </a:pPr>
              <a:r>
                <a:rPr lang="en-IE" sz="1350" b="1">
                  <a:solidFill>
                    <a:srgbClr val="FF0000"/>
                  </a:solidFill>
                </a:rPr>
                <a:t>2</a:t>
              </a:r>
              <a:endParaRPr/>
            </a:p>
          </p:txBody>
        </p:sp>
        <p:sp>
          <p:nvSpPr>
            <p:cNvPr id="38" name="TextBox 34"/>
            <p:cNvSpPr txBox="1">
              <a:spLocks noChangeArrowheads="1"/>
            </p:cNvSpPr>
            <p:nvPr/>
          </p:nvSpPr>
          <p:spPr bwMode="auto">
            <a:xfrm>
              <a:off x="4461565" y="3174733"/>
              <a:ext cx="272832" cy="300082"/>
            </a:xfrm>
            <a:prstGeom prst="rect">
              <a:avLst/>
            </a:prstGeom>
            <a:noFill/>
            <a:ln>
              <a:noFill/>
            </a:ln>
          </p:spPr>
          <p:txBody>
            <a:bodyPr wrap="none">
              <a:spAutoFit/>
            </a:bodyPr>
            <a:lstStyle>
              <a:lvl1pPr>
                <a:spcBef>
                  <a:spcPts val="0"/>
                </a:spcBef>
                <a:buFont typeface="Arial"/>
                <a:buChar char="•"/>
                <a:defRPr sz="3200">
                  <a:solidFill>
                    <a:schemeClr val="tx1"/>
                  </a:solidFill>
                  <a:latin typeface="Calibri"/>
                </a:defRPr>
              </a:lvl1pPr>
              <a:lvl2pPr marL="742950" indent="-285750">
                <a:spcBef>
                  <a:spcPts val="0"/>
                </a:spcBef>
                <a:buFont typeface="Arial"/>
                <a:buChar char="–"/>
                <a:defRPr sz="2800">
                  <a:solidFill>
                    <a:schemeClr val="tx1"/>
                  </a:solidFill>
                  <a:latin typeface="Calibri"/>
                </a:defRPr>
              </a:lvl2pPr>
              <a:lvl3pPr marL="1143000" indent="-228600">
                <a:spcBef>
                  <a:spcPts val="0"/>
                </a:spcBef>
                <a:buFont typeface="Arial"/>
                <a:buChar char="•"/>
                <a:defRPr sz="2400">
                  <a:solidFill>
                    <a:schemeClr val="tx1"/>
                  </a:solidFill>
                  <a:latin typeface="Calibri"/>
                </a:defRPr>
              </a:lvl3pPr>
              <a:lvl4pPr marL="1600200" indent="-228600">
                <a:spcBef>
                  <a:spcPts val="0"/>
                </a:spcBef>
                <a:buFont typeface="Arial"/>
                <a:buChar char="–"/>
                <a:defRPr sz="2000">
                  <a:solidFill>
                    <a:schemeClr val="tx1"/>
                  </a:solidFill>
                  <a:latin typeface="Calibri"/>
                </a:defRPr>
              </a:lvl4pPr>
              <a:lvl5pPr marL="2057400" indent="-228600">
                <a:spcBef>
                  <a:spcPts val="0"/>
                </a:spcBef>
                <a:buFont typeface="Arial"/>
                <a:buChar char="»"/>
                <a:defRPr sz="2000">
                  <a:solidFill>
                    <a:schemeClr val="tx1"/>
                  </a:solidFill>
                  <a:latin typeface="Calibri"/>
                </a:defRPr>
              </a:lvl5pPr>
              <a:lvl6pPr marL="2514600" indent="-228600">
                <a:spcBef>
                  <a:spcPts val="0"/>
                </a:spcBef>
                <a:spcAft>
                  <a:spcPts val="0"/>
                </a:spcAft>
                <a:buFont typeface="Arial"/>
                <a:buChar char="»"/>
                <a:defRPr sz="2000">
                  <a:solidFill>
                    <a:schemeClr val="tx1"/>
                  </a:solidFill>
                  <a:latin typeface="Calibri"/>
                </a:defRPr>
              </a:lvl6pPr>
              <a:lvl7pPr marL="2971800" indent="-228600">
                <a:spcBef>
                  <a:spcPts val="0"/>
                </a:spcBef>
                <a:spcAft>
                  <a:spcPts val="0"/>
                </a:spcAft>
                <a:buFont typeface="Arial"/>
                <a:buChar char="»"/>
                <a:defRPr sz="2000">
                  <a:solidFill>
                    <a:schemeClr val="tx1"/>
                  </a:solidFill>
                  <a:latin typeface="Calibri"/>
                </a:defRPr>
              </a:lvl7pPr>
              <a:lvl8pPr marL="3429000" indent="-228600">
                <a:spcBef>
                  <a:spcPts val="0"/>
                </a:spcBef>
                <a:spcAft>
                  <a:spcPts val="0"/>
                </a:spcAft>
                <a:buFont typeface="Arial"/>
                <a:buChar char="»"/>
                <a:defRPr sz="2000">
                  <a:solidFill>
                    <a:schemeClr val="tx1"/>
                  </a:solidFill>
                  <a:latin typeface="Calibri"/>
                </a:defRPr>
              </a:lvl8pPr>
              <a:lvl9pPr marL="3886200" indent="-228600">
                <a:spcBef>
                  <a:spcPts val="0"/>
                </a:spcBef>
                <a:spcAft>
                  <a:spcPts val="0"/>
                </a:spcAft>
                <a:buFont typeface="Arial"/>
                <a:buChar char="»"/>
                <a:defRPr sz="2000">
                  <a:solidFill>
                    <a:schemeClr val="tx1"/>
                  </a:solidFill>
                  <a:latin typeface="Calibri"/>
                </a:defRPr>
              </a:lvl9pPr>
            </a:lstStyle>
            <a:p>
              <a:pPr>
                <a:spcBef>
                  <a:spcPts val="0"/>
                </a:spcBef>
                <a:buFontTx/>
                <a:buNone/>
                <a:defRPr/>
              </a:pPr>
              <a:r>
                <a:rPr lang="en-IE" sz="1350" b="1" dirty="0">
                  <a:solidFill>
                    <a:srgbClr val="FF0000"/>
                  </a:solidFill>
                </a:rPr>
                <a:t>3</a:t>
              </a:r>
              <a:endParaRPr dirty="0"/>
            </a:p>
          </p:txBody>
        </p:sp>
        <p:cxnSp>
          <p:nvCxnSpPr>
            <p:cNvPr id="56" name="Straight Arrow Connector 55"/>
            <p:cNvCxnSpPr>
              <a:cxnSpLocks/>
            </p:cNvCxnSpPr>
            <p:nvPr/>
          </p:nvCxnSpPr>
          <p:spPr bwMode="auto">
            <a:xfrm>
              <a:off x="4871864" y="3474815"/>
              <a:ext cx="216694"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7" name="TextBox 33"/>
            <p:cNvSpPr txBox="1">
              <a:spLocks noChangeArrowheads="1"/>
            </p:cNvSpPr>
            <p:nvPr/>
          </p:nvSpPr>
          <p:spPr bwMode="auto">
            <a:xfrm>
              <a:off x="4707379" y="3427200"/>
              <a:ext cx="272832" cy="300082"/>
            </a:xfrm>
            <a:prstGeom prst="rect">
              <a:avLst/>
            </a:prstGeom>
            <a:noFill/>
            <a:ln>
              <a:noFill/>
            </a:ln>
          </p:spPr>
          <p:txBody>
            <a:bodyPr wrap="none">
              <a:spAutoFit/>
            </a:bodyPr>
            <a:lstStyle>
              <a:lvl1pPr>
                <a:spcBef>
                  <a:spcPts val="0"/>
                </a:spcBef>
                <a:buFont typeface="Arial"/>
                <a:buChar char="•"/>
                <a:defRPr sz="3200">
                  <a:solidFill>
                    <a:schemeClr val="tx1"/>
                  </a:solidFill>
                  <a:latin typeface="Calibri"/>
                </a:defRPr>
              </a:lvl1pPr>
              <a:lvl2pPr marL="742950" indent="-285750">
                <a:spcBef>
                  <a:spcPts val="0"/>
                </a:spcBef>
                <a:buFont typeface="Arial"/>
                <a:buChar char="–"/>
                <a:defRPr sz="2800">
                  <a:solidFill>
                    <a:schemeClr val="tx1"/>
                  </a:solidFill>
                  <a:latin typeface="Calibri"/>
                </a:defRPr>
              </a:lvl2pPr>
              <a:lvl3pPr marL="1143000" indent="-228600">
                <a:spcBef>
                  <a:spcPts val="0"/>
                </a:spcBef>
                <a:buFont typeface="Arial"/>
                <a:buChar char="•"/>
                <a:defRPr sz="2400">
                  <a:solidFill>
                    <a:schemeClr val="tx1"/>
                  </a:solidFill>
                  <a:latin typeface="Calibri"/>
                </a:defRPr>
              </a:lvl3pPr>
              <a:lvl4pPr marL="1600200" indent="-228600">
                <a:spcBef>
                  <a:spcPts val="0"/>
                </a:spcBef>
                <a:buFont typeface="Arial"/>
                <a:buChar char="–"/>
                <a:defRPr sz="2000">
                  <a:solidFill>
                    <a:schemeClr val="tx1"/>
                  </a:solidFill>
                  <a:latin typeface="Calibri"/>
                </a:defRPr>
              </a:lvl4pPr>
              <a:lvl5pPr marL="2057400" indent="-228600">
                <a:spcBef>
                  <a:spcPts val="0"/>
                </a:spcBef>
                <a:buFont typeface="Arial"/>
                <a:buChar char="»"/>
                <a:defRPr sz="2000">
                  <a:solidFill>
                    <a:schemeClr val="tx1"/>
                  </a:solidFill>
                  <a:latin typeface="Calibri"/>
                </a:defRPr>
              </a:lvl5pPr>
              <a:lvl6pPr marL="2514600" indent="-228600">
                <a:spcBef>
                  <a:spcPts val="0"/>
                </a:spcBef>
                <a:spcAft>
                  <a:spcPts val="0"/>
                </a:spcAft>
                <a:buFont typeface="Arial"/>
                <a:buChar char="»"/>
                <a:defRPr sz="2000">
                  <a:solidFill>
                    <a:schemeClr val="tx1"/>
                  </a:solidFill>
                  <a:latin typeface="Calibri"/>
                </a:defRPr>
              </a:lvl6pPr>
              <a:lvl7pPr marL="2971800" indent="-228600">
                <a:spcBef>
                  <a:spcPts val="0"/>
                </a:spcBef>
                <a:spcAft>
                  <a:spcPts val="0"/>
                </a:spcAft>
                <a:buFont typeface="Arial"/>
                <a:buChar char="»"/>
                <a:defRPr sz="2000">
                  <a:solidFill>
                    <a:schemeClr val="tx1"/>
                  </a:solidFill>
                  <a:latin typeface="Calibri"/>
                </a:defRPr>
              </a:lvl7pPr>
              <a:lvl8pPr marL="3429000" indent="-228600">
                <a:spcBef>
                  <a:spcPts val="0"/>
                </a:spcBef>
                <a:spcAft>
                  <a:spcPts val="0"/>
                </a:spcAft>
                <a:buFont typeface="Arial"/>
                <a:buChar char="»"/>
                <a:defRPr sz="2000">
                  <a:solidFill>
                    <a:schemeClr val="tx1"/>
                  </a:solidFill>
                  <a:latin typeface="Calibri"/>
                </a:defRPr>
              </a:lvl8pPr>
              <a:lvl9pPr marL="3886200" indent="-228600">
                <a:spcBef>
                  <a:spcPts val="0"/>
                </a:spcBef>
                <a:spcAft>
                  <a:spcPts val="0"/>
                </a:spcAft>
                <a:buFont typeface="Arial"/>
                <a:buChar char="»"/>
                <a:defRPr sz="2000">
                  <a:solidFill>
                    <a:schemeClr val="tx1"/>
                  </a:solidFill>
                  <a:latin typeface="Calibri"/>
                </a:defRPr>
              </a:lvl9pPr>
            </a:lstStyle>
            <a:p>
              <a:pPr>
                <a:spcBef>
                  <a:spcPts val="0"/>
                </a:spcBef>
                <a:buFontTx/>
                <a:buNone/>
                <a:defRPr/>
              </a:pPr>
              <a:r>
                <a:rPr lang="en-IE" sz="1350" b="1" dirty="0">
                  <a:solidFill>
                    <a:srgbClr val="FF0000"/>
                  </a:solidFill>
                </a:rPr>
                <a:t>4</a:t>
              </a:r>
              <a:endParaRPr dirty="0"/>
            </a:p>
          </p:txBody>
        </p:sp>
      </p:grpSp>
    </p:spTree>
    <p:extLst>
      <p:ext uri="{BB962C8B-B14F-4D97-AF65-F5344CB8AC3E}">
        <p14:creationId xmlns:p14="http://schemas.microsoft.com/office/powerpoint/2010/main" val="3890109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E9BBE13A-652D-45D5-B3D8-82A75A19F727}"/>
              </a:ext>
            </a:extLst>
          </p:cNvPr>
          <p:cNvSpPr>
            <a:spLocks noGrp="1"/>
          </p:cNvSpPr>
          <p:nvPr>
            <p:ph type="dt" sz="half" idx="13"/>
          </p:nvPr>
        </p:nvSpPr>
        <p:spPr/>
        <p:txBody>
          <a:bodyPr/>
          <a:lstStyle/>
          <a:p>
            <a:fld id="{1A7550D5-22B3-4CAE-B780-AE76C7C17F90}" type="datetime3">
              <a:rPr lang="en-US" smtClean="0"/>
              <a:t>1 July 2022</a:t>
            </a:fld>
            <a:endParaRPr lang="en-US" dirty="0"/>
          </a:p>
        </p:txBody>
      </p:sp>
      <p:sp>
        <p:nvSpPr>
          <p:cNvPr id="4" name="Foliennummernplatzhalter 3">
            <a:extLst>
              <a:ext uri="{FF2B5EF4-FFF2-40B4-BE49-F238E27FC236}">
                <a16:creationId xmlns:a16="http://schemas.microsoft.com/office/drawing/2014/main" id="{5DC516BF-C995-4C15-B38E-5F4B775E169F}"/>
              </a:ext>
            </a:extLst>
          </p:cNvPr>
          <p:cNvSpPr>
            <a:spLocks noGrp="1"/>
          </p:cNvSpPr>
          <p:nvPr>
            <p:ph type="sldNum" sz="quarter" idx="16"/>
          </p:nvPr>
        </p:nvSpPr>
        <p:spPr/>
        <p:txBody>
          <a:bodyPr/>
          <a:lstStyle/>
          <a:p>
            <a:r>
              <a:rPr lang="en-US"/>
              <a:t>Page </a:t>
            </a:r>
            <a:fld id="{A52F4D17-1AD6-42D9-B93A-EB002C62F438}" type="slidenum">
              <a:rPr lang="en-US" smtClean="0"/>
              <a:pPr/>
              <a:t>9</a:t>
            </a:fld>
            <a:endParaRPr lang="en-US" noProof="0" dirty="0"/>
          </a:p>
        </p:txBody>
      </p:sp>
      <p:sp>
        <p:nvSpPr>
          <p:cNvPr id="5" name="Title 1"/>
          <p:cNvSpPr>
            <a:spLocks noGrp="1"/>
          </p:cNvSpPr>
          <p:nvPr>
            <p:ph type="title"/>
          </p:nvPr>
        </p:nvSpPr>
        <p:spPr>
          <a:xfrm>
            <a:off x="371476" y="239661"/>
            <a:ext cx="11449051" cy="635217"/>
          </a:xfrm>
        </p:spPr>
        <p:txBody>
          <a:bodyPr/>
          <a:lstStyle/>
          <a:p>
            <a:r>
              <a:rPr lang="en-US" cap="none" dirty="0" smtClean="0"/>
              <a:t>Optical spectroscopy</a:t>
            </a:r>
            <a:endParaRPr lang="en-US" cap="none" dirty="0"/>
          </a:p>
        </p:txBody>
      </p:sp>
      <p:graphicFrame>
        <p:nvGraphicFramePr>
          <p:cNvPr id="7" name="Object 6"/>
          <p:cNvGraphicFramePr>
            <a:graphicFrameLocks noChangeAspect="1"/>
          </p:cNvGraphicFramePr>
          <p:nvPr>
            <p:extLst>
              <p:ext uri="{D42A27DB-BD31-4B8C-83A1-F6EECF244321}">
                <p14:modId xmlns:p14="http://schemas.microsoft.com/office/powerpoint/2010/main" val="4083819976"/>
              </p:ext>
            </p:extLst>
          </p:nvPr>
        </p:nvGraphicFramePr>
        <p:xfrm>
          <a:off x="3575720" y="1279689"/>
          <a:ext cx="5184576" cy="3661479"/>
        </p:xfrm>
        <a:graphic>
          <a:graphicData uri="http://schemas.openxmlformats.org/presentationml/2006/ole">
            <mc:AlternateContent xmlns:mc="http://schemas.openxmlformats.org/markup-compatibility/2006">
              <mc:Choice xmlns:v="urn:schemas-microsoft-com:vml" Requires="v">
                <p:oleObj spid="_x0000_s84024" name="Graph" r:id="rId4" imgW="2448000" imgH="1728000" progId="Origin95.Graph">
                  <p:embed/>
                </p:oleObj>
              </mc:Choice>
              <mc:Fallback>
                <p:oleObj name="Graph" r:id="rId4" imgW="2448000" imgH="1728000" progId="Origin95.Graph">
                  <p:embed/>
                  <p:pic>
                    <p:nvPicPr>
                      <p:cNvPr id="6" name="Object 5"/>
                      <p:cNvPicPr/>
                      <p:nvPr/>
                    </p:nvPicPr>
                    <p:blipFill>
                      <a:blip r:embed="rId5"/>
                      <a:stretch>
                        <a:fillRect/>
                      </a:stretch>
                    </p:blipFill>
                    <p:spPr>
                      <a:xfrm>
                        <a:off x="3575720" y="1279689"/>
                        <a:ext cx="5184576" cy="3661479"/>
                      </a:xfrm>
                      <a:prstGeom prst="rect">
                        <a:avLst/>
                      </a:prstGeom>
                    </p:spPr>
                  </p:pic>
                </p:oleObj>
              </mc:Fallback>
            </mc:AlternateContent>
          </a:graphicData>
        </a:graphic>
      </p:graphicFrame>
      <p:sp>
        <p:nvSpPr>
          <p:cNvPr id="8" name="TextBox 7"/>
          <p:cNvSpPr txBox="1"/>
          <p:nvPr/>
        </p:nvSpPr>
        <p:spPr>
          <a:xfrm>
            <a:off x="1199456" y="1930141"/>
            <a:ext cx="2232248" cy="297004"/>
          </a:xfrm>
          <a:prstGeom prst="rect">
            <a:avLst/>
          </a:prstGeom>
          <a:noFill/>
        </p:spPr>
        <p:txBody>
          <a:bodyPr wrap="square" rtlCol="0">
            <a:spAutoFit/>
          </a:bodyPr>
          <a:lstStyle/>
          <a:p>
            <a:pPr algn="l">
              <a:lnSpc>
                <a:spcPct val="95000"/>
              </a:lnSpc>
            </a:pPr>
            <a:r>
              <a:rPr lang="en-US" sz="1400" dirty="0">
                <a:solidFill>
                  <a:schemeClr val="accent1">
                    <a:lumMod val="75000"/>
                  </a:schemeClr>
                </a:solidFill>
              </a:rPr>
              <a:t>~ 0.43 Se/S on top layer</a:t>
            </a:r>
          </a:p>
        </p:txBody>
      </p:sp>
      <p:sp>
        <p:nvSpPr>
          <p:cNvPr id="9" name="TextBox 8"/>
          <p:cNvSpPr txBox="1"/>
          <p:nvPr/>
        </p:nvSpPr>
        <p:spPr>
          <a:xfrm>
            <a:off x="516993" y="5451575"/>
            <a:ext cx="3240360" cy="267766"/>
          </a:xfrm>
          <a:prstGeom prst="rect">
            <a:avLst/>
          </a:prstGeom>
          <a:noFill/>
        </p:spPr>
        <p:txBody>
          <a:bodyPr wrap="square" rtlCol="0">
            <a:spAutoFit/>
          </a:bodyPr>
          <a:lstStyle/>
          <a:p>
            <a:pPr>
              <a:lnSpc>
                <a:spcPct val="95000"/>
              </a:lnSpc>
            </a:pPr>
            <a:r>
              <a:rPr lang="en-US" sz="1200" i="1" dirty="0" smtClean="0"/>
              <a:t>Bui et al. </a:t>
            </a:r>
            <a:r>
              <a:rPr lang="en-US" sz="1200" i="1" dirty="0" err="1" smtClean="0"/>
              <a:t>npj</a:t>
            </a:r>
            <a:r>
              <a:rPr lang="en-US" sz="1200" i="1" dirty="0" smtClean="0"/>
              <a:t> 2D Mater </a:t>
            </a:r>
            <a:r>
              <a:rPr lang="en-US" sz="1200" i="1" dirty="0" err="1" smtClean="0"/>
              <a:t>Appl</a:t>
            </a:r>
            <a:r>
              <a:rPr lang="en-US" sz="1200" i="1" dirty="0" smtClean="0"/>
              <a:t> </a:t>
            </a:r>
            <a:r>
              <a:rPr lang="en-US" sz="1200" b="1" i="1" dirty="0" smtClean="0"/>
              <a:t>6, </a:t>
            </a:r>
            <a:r>
              <a:rPr lang="en-US" sz="1200" i="1" dirty="0" smtClean="0"/>
              <a:t>42 (2022)</a:t>
            </a:r>
            <a:endParaRPr lang="en-US" sz="1200" i="1" dirty="0"/>
          </a:p>
        </p:txBody>
      </p:sp>
      <p:cxnSp>
        <p:nvCxnSpPr>
          <p:cNvPr id="6" name="Straight Arrow Connector 5"/>
          <p:cNvCxnSpPr>
            <a:stCxn id="8" idx="3"/>
          </p:cNvCxnSpPr>
          <p:nvPr/>
        </p:nvCxnSpPr>
        <p:spPr>
          <a:xfrm>
            <a:off x="3431704" y="2078643"/>
            <a:ext cx="936104" cy="148502"/>
          </a:xfrm>
          <a:prstGeom prst="straightConnector1">
            <a:avLst/>
          </a:prstGeom>
          <a:ln w="127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661506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OUTPUTDPI" val="1200"/>
  <p:tag name="ORIGINALHEIGHT" val="108.7364"/>
  <p:tag name="ORIGINALWIDTH" val="148.4814"/>
  <p:tag name="LATEXADDIN" val="\documentclass{article}&#10;\usepackage{amsmath}&#10;\usepackage{physics}&#10;\usepackage{color}&#10;\pagestyle{empty}&#10;\begin{document}&#10;&#10;$ d_{z^2} $&#10;&#10;\end{document}"/>
  <p:tag name="IGUANATEXSIZE" val="12"/>
  <p:tag name="IGUANATEXCURSOR" val="85"/>
  <p:tag name="TRANSPARENCY" val="True"/>
  <p:tag name="FILENAME" val=""/>
  <p:tag name="LATEXENGINEID" val="0"/>
  <p:tag name="TEMPFOLDER" val="c:\temp\"/>
  <p:tag name="LATEXFORMHEIGHT" val="312"/>
  <p:tag name="LATEXFORMWIDTH" val="384"/>
  <p:tag name="LATEXFORMWRAP" val="True"/>
  <p:tag name="BITMAPVECTOR" val="0"/>
</p:tagLst>
</file>

<file path=ppt/tags/tag10.xml><?xml version="1.0" encoding="utf-8"?>
<p:tagLst xmlns:a="http://schemas.openxmlformats.org/drawingml/2006/main" xmlns:r="http://schemas.openxmlformats.org/officeDocument/2006/relationships" xmlns:p="http://schemas.openxmlformats.org/presentationml/2006/main">
  <p:tag name="OUTPUTDPI" val="1200"/>
  <p:tag name="ORIGINALHEIGHT" val="130.4837"/>
  <p:tag name="ORIGINALWIDTH" val="368.2039"/>
  <p:tag name="LATEXADDIN" val="\documentclass{article}&#10;\usepackage{amsmath}&#10;\usepackage{physics}&#10;\pagestyle{empty}&#10;\begin{document}&#10;&#10;V$_{g}$ (V)&#10;&#10;&#10;\end{document}"/>
  <p:tag name="IGUANATEXSIZE" val="18"/>
  <p:tag name="IGUANATEXCURSOR" val="113"/>
  <p:tag name="TRANSPARENCY" val="True"/>
  <p:tag name="FILENAME" val=""/>
  <p:tag name="LATEXENGINEID" val="0"/>
  <p:tag name="TEMPFOLDER" val="C:\tmp\"/>
  <p:tag name="LATEXFORMHEIGHT" val="390"/>
  <p:tag name="LATEXFORMWIDTH" val="806"/>
  <p:tag name="LATEXFORMWRAP" val="True"/>
  <p:tag name="BITMAPVECTOR" val="0"/>
</p:tagLst>
</file>

<file path=ppt/tags/tag11.xml><?xml version="1.0" encoding="utf-8"?>
<p:tagLst xmlns:a="http://schemas.openxmlformats.org/drawingml/2006/main" xmlns:r="http://schemas.openxmlformats.org/officeDocument/2006/relationships" xmlns:p="http://schemas.openxmlformats.org/presentationml/2006/main">
  <p:tag name="OUTPUTDPI" val="1200"/>
  <p:tag name="ORIGINALHEIGHT" val="116.9854"/>
  <p:tag name="ORIGINALWIDTH" val="1289.839"/>
  <p:tag name="LATEXADDIN" val="\documentclass{article}&#10;\usepackage{amsmath}&#10;\usepackage{physics}&#10;\usepackage{color}&#10;\pagestyle{empty}&#10;\begin{document}&#10;&#10;\begin{equation*}&#10;{E_{X_0}} + E_e =  E_{X^-} + E_{A'}&#10; \end{equation*}&#10;&#10;\end{document}"/>
  <p:tag name="IGUANATEXSIZE" val="12"/>
  <p:tag name="IGUANATEXCURSOR" val="171"/>
  <p:tag name="TRANSPARENCY" val="True"/>
  <p:tag name="FILENAME" val=""/>
  <p:tag name="LATEXENGINEID" val="0"/>
  <p:tag name="TEMPFOLDER" val="C:\tmp\"/>
  <p:tag name="LATEXFORMHEIGHT" val="312"/>
  <p:tag name="LATEXFORMWIDTH" val="384"/>
  <p:tag name="LATEXFORMWRAP" val="True"/>
  <p:tag name="BITMAPVECTOR" val="0"/>
</p:tagLst>
</file>

<file path=ppt/tags/tag12.xml><?xml version="1.0" encoding="utf-8"?>
<p:tagLst xmlns:a="http://schemas.openxmlformats.org/drawingml/2006/main" xmlns:r="http://schemas.openxmlformats.org/officeDocument/2006/relationships" xmlns:p="http://schemas.openxmlformats.org/presentationml/2006/main">
  <p:tag name="OUTPUTDPI" val="1200"/>
  <p:tag name="ORIGINALHEIGHT" val="373.4533"/>
  <p:tag name="ORIGINALWIDTH" val="1856.768"/>
  <p:tag name="LATEXADDIN" val="\documentclass{article}&#10;\usepackage{amsmath}&#10;\usepackage{physics}&#10;\pagestyle{empty}&#10;\begin{document}&#10;&#10;\begin{equation*}&#10;    \tau_{\mathrm{X}^0} \begin{cases}&#10;\propto (1+cq)^{-1} &amp; \mathrm{for}~0 &lt; q &lt; q_s\\&#10;=\mathrm{const.} &amp; \mathrm{for}~q &gt; q_s&#10;\end{cases} \\&#10;\end{equation*}&#10;&#10;\end{document}"/>
  <p:tag name="IGUANATEXSIZE" val="20"/>
  <p:tag name="IGUANATEXCURSOR" val="277"/>
  <p:tag name="TRANSPARENCY" val="True"/>
  <p:tag name="FILENAME" val=""/>
  <p:tag name="LATEXENGINEID" val="0"/>
  <p:tag name="TEMPFOLDER" val="C:\tmp\"/>
  <p:tag name="LATEXFORMHEIGHT" val="390"/>
  <p:tag name="LATEXFORMWIDTH" val="806"/>
  <p:tag name="LATEXFORMWRAP" val="True"/>
  <p:tag name="BITMAPVECTOR" val="0"/>
</p:tagLst>
</file>

<file path=ppt/tags/tag13.xml><?xml version="1.0" encoding="utf-8"?>
<p:tagLst xmlns:a="http://schemas.openxmlformats.org/drawingml/2006/main" xmlns:r="http://schemas.openxmlformats.org/officeDocument/2006/relationships" xmlns:p="http://schemas.openxmlformats.org/presentationml/2006/main">
  <p:tag name="OUTPUTDPI" val="1200"/>
  <p:tag name="ORIGINALHEIGHT" val="373.4533"/>
  <p:tag name="ORIGINALWIDTH" val="1469.816"/>
  <p:tag name="LATEXADDIN" val="\documentclass{article}&#10;\usepackage{amsmath}&#10;\usepackage{physics}&#10;\pagestyle{empty}&#10;\begin{document}&#10;&#10;\begin{equation*}&#10;    \kappa_{\mathrm{X}^0}^{\mathrm{X}^+} \propto \begin{cases}&#10;q p &amp; \mathrm{for}~0 &lt; q &lt; q_s\\&#10;p &amp; \mathrm{for}~q &gt; q_s&#10;\end{cases}\\&#10;\end{equation*}&#10;&#10;\end{document}"/>
  <p:tag name="IGUANATEXSIZE" val="20"/>
  <p:tag name="IGUANATEXCURSOR" val="271"/>
  <p:tag name="TRANSPARENCY" val="True"/>
  <p:tag name="FILENAME" val=""/>
  <p:tag name="LATEXENGINEID" val="0"/>
  <p:tag name="TEMPFOLDER" val="C:\tmp\"/>
  <p:tag name="LATEXFORMHEIGHT" val="390"/>
  <p:tag name="LATEXFORMWIDTH" val="806"/>
  <p:tag name="LATEXFORMWRAP" val="True"/>
  <p:tag name="BITMAPVECTOR" val="0"/>
</p:tagLst>
</file>

<file path=ppt/tags/tag14.xml><?xml version="1.0" encoding="utf-8"?>
<p:tagLst xmlns:a="http://schemas.openxmlformats.org/drawingml/2006/main" xmlns:r="http://schemas.openxmlformats.org/officeDocument/2006/relationships" xmlns:p="http://schemas.openxmlformats.org/presentationml/2006/main">
  <p:tag name="OUTPUTDPI" val="1200"/>
  <p:tag name="ORIGINALHEIGHT" val="914.1357"/>
  <p:tag name="ORIGINALWIDTH" val="2657.668"/>
  <p:tag name="LATEXADDIN" val="\documentclass{article}&#10;\usepackage{amsmath}&#10;\usepackage{physics}&#10;\pagestyle{empty}&#10;\begin{document}&#10;&#10;\begin{subequations}&#10;   \begin{align*}&#10;    V(E; I, E_0, \sigma, \gamma) &amp;= I \int  G(\epsilon, \sigma) L(E-E_0-\epsilon, \gamma) d\epsilon\\&#10;    G(E,\sigma) &amp;= \frac{1}{\sigma \sqrt{2\pi}} e^{-\frac{-E^2}{\sigma\sqrt{2\pi}}} \\&#10;    L(E,\gamma) &amp;= \frac{\gamma}{\pi(E^2+\gamma^2)} \\&#10;\end{align*}&#10;\end{subequations}&#10;&#10;&#10;\end{document}"/>
  <p:tag name="IGUANATEXSIZE" val="16"/>
  <p:tag name="IGUANATEXCURSOR" val="397"/>
  <p:tag name="TRANSPARENCY" val="True"/>
  <p:tag name="FILENAME" val=""/>
  <p:tag name="LATEXENGINEID" val="0"/>
  <p:tag name="TEMPFOLDER" val="C:\tmp\"/>
  <p:tag name="LATEXFORMHEIGHT" val="390"/>
  <p:tag name="LATEXFORMWIDTH" val="806"/>
  <p:tag name="LATEXFORMWRAP" val="True"/>
  <p:tag name="BITMAPVECTOR" val="0"/>
</p:tagLst>
</file>

<file path=ppt/tags/tag15.xml><?xml version="1.0" encoding="utf-8"?>
<p:tagLst xmlns:a="http://schemas.openxmlformats.org/drawingml/2006/main" xmlns:r="http://schemas.openxmlformats.org/officeDocument/2006/relationships" xmlns:p="http://schemas.openxmlformats.org/presentationml/2006/main">
  <p:tag name="OUTPUTDPI" val="1200"/>
  <p:tag name="ORIGINALHEIGHT" val="311.2111"/>
  <p:tag name="ORIGINALWIDTH" val="2650.918"/>
  <p:tag name="LATEXADDIN" val="\documentclass{article}&#10;\usepackage{amsmath}&#10;\usepackage{physics}&#10;\pagestyle{empty}&#10;\begin{document}&#10;&#10;\begin{equation*}&#10;    I_X(\omega)=A\int_0^{80} d\epsilon \frac{1}{\epsilon+kT}\times Re\frac{-i}{\hbar \omega -E­_X +\epsilon -i\gamma}&#10;\end{equation*}&#10;&#10;\end{document}"/>
  <p:tag name="IGUANATEXSIZE" val="20"/>
  <p:tag name="IGUANATEXCURSOR" val="127"/>
  <p:tag name="TRANSPARENCY" val="True"/>
  <p:tag name="FILENAME" val=""/>
  <p:tag name="LATEXENGINEID" val="0"/>
  <p:tag name="TEMPFOLDER" val="C:\tmp\"/>
  <p:tag name="LATEXFORMHEIGHT" val="390"/>
  <p:tag name="LATEXFORMWIDTH" val="806"/>
  <p:tag name="LATEXFORMWRAP" val="True"/>
  <p:tag name="BITMAPVECTOR" val="0"/>
</p:tagLst>
</file>

<file path=ppt/tags/tag16.xml><?xml version="1.0" encoding="utf-8"?>
<p:tagLst xmlns:a="http://schemas.openxmlformats.org/drawingml/2006/main" xmlns:r="http://schemas.openxmlformats.org/officeDocument/2006/relationships" xmlns:p="http://schemas.openxmlformats.org/presentationml/2006/main">
  <p:tag name="OUTPUTDPI" val="1200"/>
  <p:tag name="ORIGINALHEIGHT" val="290.2137"/>
  <p:tag name="ORIGINALWIDTH" val="1577.053"/>
  <p:tag name="LATEXADDIN" val="\documentclass{article}&#10;\usepackage{amsmath}&#10;\usepackage{physics}&#10;\pagestyle{empty}&#10;\begin{document}&#10;&#10;\begin{equation*}&#10;    I_{X^+}(\omega)=\frac{A}{(\hbar \omega -E­_{X^+})^2 +\gamma^2}&#10;\end{equation*}&#10;&#10;\end{document}"/>
  <p:tag name="IGUANATEXSIZE" val="20"/>
  <p:tag name="IGUANATEXCURSOR" val="185"/>
  <p:tag name="TRANSPARENCY" val="True"/>
  <p:tag name="FILENAME" val=""/>
  <p:tag name="LATEXENGINEID" val="0"/>
  <p:tag name="TEMPFOLDER" val="C:\tmp\"/>
  <p:tag name="LATEXFORMHEIGHT" val="390"/>
  <p:tag name="LATEXFORMWIDTH" val="806"/>
  <p:tag name="LATEXFORMWRAP" val="True"/>
  <p:tag name="BITMAPVECTOR" val="0"/>
</p:tagLst>
</file>

<file path=ppt/tags/tag17.xml><?xml version="1.0" encoding="utf-8"?>
<p:tagLst xmlns:a="http://schemas.openxmlformats.org/drawingml/2006/main" xmlns:r="http://schemas.openxmlformats.org/officeDocument/2006/relationships" xmlns:p="http://schemas.openxmlformats.org/presentationml/2006/main">
  <p:tag name="OUTPUTDPI" val="1200"/>
  <p:tag name="ORIGINALHEIGHT" val="283.4646"/>
  <p:tag name="ORIGINALWIDTH" val="1757.78"/>
  <p:tag name="LATEXADDIN" val="\documentclass{article}&#10;\usepackage{amsmath}&#10;\usepackage{physics}&#10;\usepackage{color}&#10;\pagestyle{empty}&#10;\begin{document}&#10;&#10;\begin{equation*}&#10; \ket {X_D} =  \frac{1}{\sqrt{2}}\left(\ket {X_{K\Downarrow}^{K\downarrow}} + \ket {X_{-K\Uparrow}^{-K\uparrow}}\right)&#10; \end{equation*}&#10;&#10;\end{document}"/>
  <p:tag name="IGUANATEXSIZE" val="12"/>
  <p:tag name="IGUANATEXCURSOR" val="186"/>
  <p:tag name="TRANSPARENCY" val="True"/>
  <p:tag name="FILENAME" val=""/>
  <p:tag name="LATEXENGINEID" val="0"/>
  <p:tag name="TEMPFOLDER" val="C:\tmp\"/>
  <p:tag name="LATEXFORMHEIGHT" val="312"/>
  <p:tag name="LATEXFORMWIDTH" val="384"/>
  <p:tag name="LATEXFORMWRAP" val="True"/>
  <p:tag name="BITMAPVECTOR" val="0"/>
</p:tagLst>
</file>

<file path=ppt/tags/tag2.xml><?xml version="1.0" encoding="utf-8"?>
<p:tagLst xmlns:a="http://schemas.openxmlformats.org/drawingml/2006/main" xmlns:r="http://schemas.openxmlformats.org/officeDocument/2006/relationships" xmlns:p="http://schemas.openxmlformats.org/presentationml/2006/main">
  <p:tag name="OUTPUTDPI" val="1200"/>
  <p:tag name="ORIGINALHEIGHT" val="125.9843"/>
  <p:tag name="ORIGINALWIDTH" val="715.4106"/>
  <p:tag name="LATEXADDIN" val="\documentclass{article}&#10;\usepackage{amsmath}&#10;\usepackage{physics}&#10;\usepackage{color}&#10;\pagestyle{empty}&#10;\begin{document}&#10;&#10; $ d_{x^2+y^2}\pm id_{xy} $ &#10;\end{document}"/>
  <p:tag name="IGUANATEXSIZE" val="12"/>
  <p:tag name="IGUANATEXCURSOR" val="149"/>
  <p:tag name="TRANSPARENCY" val="True"/>
  <p:tag name="FILENAME" val=""/>
  <p:tag name="LATEXENGINEID" val="0"/>
  <p:tag name="TEMPFOLDER" val="c:\temp\"/>
  <p:tag name="LATEXFORMHEIGHT" val="312"/>
  <p:tag name="LATEXFORMWIDTH" val="384"/>
  <p:tag name="LATEXFORMWRAP" val="True"/>
  <p:tag name="BITMAPVECTOR" val="0"/>
  <p:tag name="LAYER" val="1"/>
  <p:tag name="SELECTIONNAME" val="Picture 2"/>
</p:tagLst>
</file>

<file path=ppt/tags/tag3.xml><?xml version="1.0" encoding="utf-8"?>
<p:tagLst xmlns:a="http://schemas.openxmlformats.org/drawingml/2006/main" xmlns:r="http://schemas.openxmlformats.org/officeDocument/2006/relationships" xmlns:p="http://schemas.openxmlformats.org/presentationml/2006/main">
  <p:tag name="OUTPUTDPI" val="1200"/>
  <p:tag name="ORIGINALHEIGHT" val="108.7364"/>
  <p:tag name="ORIGINALWIDTH" val="148.4814"/>
  <p:tag name="LATEXADDIN" val="\documentclass{article}&#10;\usepackage{amsmath}&#10;\usepackage{physics}&#10;\usepackage{color}&#10;\pagestyle{empty}&#10;\begin{document}&#10;&#10;$ d_{z^2} $&#10;&#10;\end{document}"/>
  <p:tag name="IGUANATEXSIZE" val="12"/>
  <p:tag name="IGUANATEXCURSOR" val="85"/>
  <p:tag name="TRANSPARENCY" val="True"/>
  <p:tag name="FILENAME" val=""/>
  <p:tag name="LATEXENGINEID" val="0"/>
  <p:tag name="TEMPFOLDER" val="c:\temp\"/>
  <p:tag name="LATEXFORMHEIGHT" val="312"/>
  <p:tag name="LATEXFORMWIDTH" val="384"/>
  <p:tag name="LATEXFORMWRAP" val="True"/>
  <p:tag name="BITMAPVECTOR" val="0"/>
</p:tagLst>
</file>

<file path=ppt/tags/tag4.xml><?xml version="1.0" encoding="utf-8"?>
<p:tagLst xmlns:a="http://schemas.openxmlformats.org/drawingml/2006/main" xmlns:r="http://schemas.openxmlformats.org/officeDocument/2006/relationships" xmlns:p="http://schemas.openxmlformats.org/presentationml/2006/main">
  <p:tag name="OUTPUTDPI" val="1200"/>
  <p:tag name="ORIGINALHEIGHT" val="125.9843"/>
  <p:tag name="ORIGINALWIDTH" val="715.4106"/>
  <p:tag name="LATEXADDIN" val="\documentclass{article}&#10;\usepackage{amsmath}&#10;\usepackage{physics}&#10;\usepackage{color}&#10;\pagestyle{empty}&#10;\begin{document}&#10;&#10; $ d_{x^2+y^2}\pm id_{xy} $ &#10;\end{document}"/>
  <p:tag name="IGUANATEXSIZE" val="12"/>
  <p:tag name="IGUANATEXCURSOR" val="149"/>
  <p:tag name="TRANSPARENCY" val="True"/>
  <p:tag name="FILENAME" val=""/>
  <p:tag name="LATEXENGINEID" val="0"/>
  <p:tag name="TEMPFOLDER" val="c:\temp\"/>
  <p:tag name="LATEXFORMHEIGHT" val="312"/>
  <p:tag name="LATEXFORMWIDTH" val="384"/>
  <p:tag name="LATEXFORMWRAP" val="True"/>
  <p:tag name="BITMAPVECTOR" val="0"/>
  <p:tag name="LAYER" val="1"/>
  <p:tag name="SELECTIONNAME" val="Picture 2"/>
</p:tagLst>
</file>

<file path=ppt/tags/tag5.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390.7012"/>
  <p:tag name="LATEXADDIN" val="\documentclass{article}&#10;\usepackage{amsmath}&#10;\usepackage{physics}&#10;\pagestyle{empty}&#10;\begin{document}&#10;&#10;$\boldsymbol{h\nu} $(eV)&#10;&#10;\end{document}"/>
  <p:tag name="IGUANATEXSIZE" val="18"/>
  <p:tag name="IGUANATEXCURSOR" val="122"/>
  <p:tag name="TRANSPARENCY" val="True"/>
  <p:tag name="FILENAME" val=""/>
  <p:tag name="LATEXENGINEID" val="0"/>
  <p:tag name="TEMPFOLDER" val="C:\tmp\"/>
  <p:tag name="LATEXFORMHEIGHT" val="390"/>
  <p:tag name="LATEXFORMWIDTH" val="806"/>
  <p:tag name="LATEXFORMWRAP" val="True"/>
  <p:tag name="BITMAPVECTOR" val="0"/>
</p:tagLst>
</file>

<file path=ppt/tags/tag6.xml><?xml version="1.0" encoding="utf-8"?>
<p:tagLst xmlns:a="http://schemas.openxmlformats.org/drawingml/2006/main" xmlns:r="http://schemas.openxmlformats.org/officeDocument/2006/relationships" xmlns:p="http://schemas.openxmlformats.org/presentationml/2006/main">
  <p:tag name="OUTPUTDPI" val="1200"/>
  <p:tag name="ORIGINALHEIGHT" val="130.4837"/>
  <p:tag name="ORIGINALWIDTH" val="368.2039"/>
  <p:tag name="LATEXADDIN" val="\documentclass{article}&#10;\usepackage{amsmath}&#10;\usepackage{physics}&#10;\pagestyle{empty}&#10;\begin{document}&#10;&#10;V$_{g}$ (V)&#10;&#10;&#10;\end{document}"/>
  <p:tag name="IGUANATEXSIZE" val="18"/>
  <p:tag name="IGUANATEXCURSOR" val="113"/>
  <p:tag name="TRANSPARENCY" val="True"/>
  <p:tag name="FILENAME" val=""/>
  <p:tag name="LATEXENGINEID" val="0"/>
  <p:tag name="TEMPFOLDER" val="C:\tmp\"/>
  <p:tag name="LATEXFORMHEIGHT" val="390"/>
  <p:tag name="LATEXFORMWIDTH" val="806"/>
  <p:tag name="LATEXFORMWRAP" val="True"/>
  <p:tag name="BITMAPVECTOR" val="0"/>
</p:tagLst>
</file>

<file path=ppt/tags/tag7.xml><?xml version="1.0" encoding="utf-8"?>
<p:tagLst xmlns:a="http://schemas.openxmlformats.org/drawingml/2006/main" xmlns:r="http://schemas.openxmlformats.org/officeDocument/2006/relationships" xmlns:p="http://schemas.openxmlformats.org/presentationml/2006/main">
  <p:tag name="OUTPUTDPI" val="1200"/>
  <p:tag name="ORIGINALHEIGHT" val="130.4837"/>
  <p:tag name="ORIGINALWIDTH" val="368.2039"/>
  <p:tag name="LATEXADDIN" val="\documentclass{article}&#10;\usepackage{amsmath}&#10;\usepackage{physics}&#10;\pagestyle{empty}&#10;\begin{document}&#10;&#10;V$_{g}$ (V)&#10;&#10;&#10;\end{document}"/>
  <p:tag name="IGUANATEXSIZE" val="18"/>
  <p:tag name="IGUANATEXCURSOR" val="113"/>
  <p:tag name="TRANSPARENCY" val="True"/>
  <p:tag name="FILENAME" val=""/>
  <p:tag name="LATEXENGINEID" val="0"/>
  <p:tag name="TEMPFOLDER" val="C:\tmp\"/>
  <p:tag name="LATEXFORMHEIGHT" val="390"/>
  <p:tag name="LATEXFORMWIDTH" val="806"/>
  <p:tag name="LATEXFORMWRAP" val="True"/>
  <p:tag name="BITMAPVECTOR" val="0"/>
</p:tagLst>
</file>

<file path=ppt/tags/tag8.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390.7012"/>
  <p:tag name="LATEXADDIN" val="\documentclass{article}&#10;\usepackage{amsmath}&#10;\usepackage{physics}&#10;\pagestyle{empty}&#10;\begin{document}&#10;&#10;$\boldsymbol{h\nu} $(eV)&#10;&#10;\end{document}"/>
  <p:tag name="IGUANATEXSIZE" val="18"/>
  <p:tag name="IGUANATEXCURSOR" val="122"/>
  <p:tag name="TRANSPARENCY" val="True"/>
  <p:tag name="FILENAME" val=""/>
  <p:tag name="LATEXENGINEID" val="0"/>
  <p:tag name="TEMPFOLDER" val="C:\tmp\"/>
  <p:tag name="LATEXFORMHEIGHT" val="390"/>
  <p:tag name="LATEXFORMWIDTH" val="806"/>
  <p:tag name="LATEXFORMWRAP" val="True"/>
  <p:tag name="BITMAPVECTOR" val="0"/>
</p:tagLst>
</file>

<file path=ppt/tags/tag9.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390.7012"/>
  <p:tag name="LATEXADDIN" val="\documentclass{article}&#10;\usepackage{amsmath}&#10;\usepackage{physics}&#10;\pagestyle{empty}&#10;\begin{document}&#10;&#10;$\boldsymbol{h\nu} $(eV)&#10;&#10;\end{document}"/>
  <p:tag name="IGUANATEXSIZE" val="18"/>
  <p:tag name="IGUANATEXCURSOR" val="122"/>
  <p:tag name="TRANSPARENCY" val="True"/>
  <p:tag name="FILENAME" val=""/>
  <p:tag name="LATEXENGINEID" val="0"/>
  <p:tag name="TEMPFOLDER" val="C:\tmp\"/>
  <p:tag name="LATEXFORMHEIGHT" val="390"/>
  <p:tag name="LATEXFORMWIDTH" val="806"/>
  <p:tag name="LATEXFORMWRAP" val="True"/>
  <p:tag name="BITMAPVECTOR" val="0"/>
</p:tagLst>
</file>

<file path=ppt/theme/theme1.xml><?xml version="1.0" encoding="utf-8"?>
<a:theme xmlns:a="http://schemas.openxmlformats.org/drawingml/2006/main" name="Jülich">
  <a:themeElements>
    <a:clrScheme name="Benutzerdefiniert 292">
      <a:dk1>
        <a:sysClr val="windowText" lastClr="000000"/>
      </a:dk1>
      <a:lt1>
        <a:sysClr val="window" lastClr="FFFFFF"/>
      </a:lt1>
      <a:dk2>
        <a:srgbClr val="6D268E"/>
      </a:dk2>
      <a:lt2>
        <a:srgbClr val="EBEBEB"/>
      </a:lt2>
      <a:accent1>
        <a:srgbClr val="023D6B"/>
      </a:accent1>
      <a:accent2>
        <a:srgbClr val="ADBDE3"/>
      </a:accent2>
      <a:accent3>
        <a:srgbClr val="30A93B"/>
      </a:accent3>
      <a:accent4>
        <a:srgbClr val="FFE900"/>
      </a:accent4>
      <a:accent5>
        <a:srgbClr val="FF8C0C"/>
      </a:accent5>
      <a:accent6>
        <a:srgbClr val="DF0F44"/>
      </a:accent6>
      <a:hlink>
        <a:srgbClr val="000000"/>
      </a:hlink>
      <a:folHlink>
        <a:srgbClr val="00000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lnSpc>
            <a:spcPct val="95000"/>
          </a:lnSpc>
          <a:defRPr sz="24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l">
          <a:lnSpc>
            <a:spcPct val="95000"/>
          </a:lnSpc>
          <a:defRPr sz="2400" dirty="0" err="1" smtClean="0"/>
        </a:defPPr>
      </a:lstStyle>
    </a:txDef>
  </a:objectDefaults>
  <a:extraClrSchemeLst/>
  <a:extLst>
    <a:ext uri="{05A4C25C-085E-4340-85A3-A5531E510DB2}">
      <thm15:themeFamily xmlns:thm15="http://schemas.microsoft.com/office/thememl/2012/main" name="Juelich_PowerPoint_16x9_en.potx" id="{29595BB3-892E-4A2B-BFFC-905C8F8D5303}" vid="{E1FF22B7-866D-4E77-AF2B-40B5522CEB0B}"/>
    </a:ext>
  </a:extLst>
</a:theme>
</file>

<file path=ppt/theme/theme2.xml><?xml version="1.0" encoding="utf-8"?>
<a:theme xmlns:a="http://schemas.openxmlformats.org/drawingml/2006/main" name="Office">
  <a:themeElements>
    <a:clrScheme name="Benutzerdefiniert 282">
      <a:dk1>
        <a:sysClr val="windowText" lastClr="000000"/>
      </a:dk1>
      <a:lt1>
        <a:sysClr val="window" lastClr="FFFFFF"/>
      </a:lt1>
      <a:dk2>
        <a:srgbClr val="AF82B9"/>
      </a:dk2>
      <a:lt2>
        <a:srgbClr val="EBEBEB"/>
      </a:lt2>
      <a:accent1>
        <a:srgbClr val="023D6B"/>
      </a:accent1>
      <a:accent2>
        <a:srgbClr val="ADBDE3"/>
      </a:accent2>
      <a:accent3>
        <a:srgbClr val="B9D25F"/>
      </a:accent3>
      <a:accent4>
        <a:srgbClr val="FAEB5A"/>
      </a:accent4>
      <a:accent5>
        <a:srgbClr val="FAB45A"/>
      </a:accent5>
      <a:accent6>
        <a:srgbClr val="EB5F73"/>
      </a:accent6>
      <a:hlink>
        <a:srgbClr val="000000"/>
      </a:hlink>
      <a:folHlink>
        <a:srgbClr val="00000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Benutzerdefiniert 282">
      <a:dk1>
        <a:sysClr val="windowText" lastClr="000000"/>
      </a:dk1>
      <a:lt1>
        <a:sysClr val="window" lastClr="FFFFFF"/>
      </a:lt1>
      <a:dk2>
        <a:srgbClr val="AF82B9"/>
      </a:dk2>
      <a:lt2>
        <a:srgbClr val="EBEBEB"/>
      </a:lt2>
      <a:accent1>
        <a:srgbClr val="023D6B"/>
      </a:accent1>
      <a:accent2>
        <a:srgbClr val="ADBDE3"/>
      </a:accent2>
      <a:accent3>
        <a:srgbClr val="B9D25F"/>
      </a:accent3>
      <a:accent4>
        <a:srgbClr val="FAEB5A"/>
      </a:accent4>
      <a:accent5>
        <a:srgbClr val="FAB45A"/>
      </a:accent5>
      <a:accent6>
        <a:srgbClr val="EB5F73"/>
      </a:accent6>
      <a:hlink>
        <a:srgbClr val="000000"/>
      </a:hlink>
      <a:folHlink>
        <a:srgbClr val="00000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2018-02-28_ppt_16x9</Template>
  <TotalTime>24006</TotalTime>
  <Words>6283</Words>
  <Application>Microsoft Office PowerPoint</Application>
  <PresentationFormat>Widescreen</PresentationFormat>
  <Paragraphs>1211</Paragraphs>
  <Slides>63</Slides>
  <Notes>51</Notes>
  <HiddenSlides>16</HiddenSlides>
  <MMClips>1</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2</vt:i4>
      </vt:variant>
      <vt:variant>
        <vt:lpstr>Slide Titles</vt:lpstr>
      </vt:variant>
      <vt:variant>
        <vt:i4>63</vt:i4>
      </vt:variant>
    </vt:vector>
  </HeadingPairs>
  <TitlesOfParts>
    <vt:vector size="74" baseType="lpstr">
      <vt:lpstr>Arial</vt:lpstr>
      <vt:lpstr>Arial</vt:lpstr>
      <vt:lpstr>Bahnschrift Light</vt:lpstr>
      <vt:lpstr>Calibri</vt:lpstr>
      <vt:lpstr>DINPro</vt:lpstr>
      <vt:lpstr>Roboto</vt:lpstr>
      <vt:lpstr>Symbol</vt:lpstr>
      <vt:lpstr>Wingdings</vt:lpstr>
      <vt:lpstr>Jülich</vt:lpstr>
      <vt:lpstr>Graph</vt:lpstr>
      <vt:lpstr>Unicode Origin Graph</vt:lpstr>
      <vt:lpstr>Ultra low energy ion implantation  into transition metal dichalcogenides</vt:lpstr>
      <vt:lpstr>PowerPoint Presentation</vt:lpstr>
      <vt:lpstr>Spin-valley-polarisation locking</vt:lpstr>
      <vt:lpstr>Localisation of excitons</vt:lpstr>
      <vt:lpstr>Why ultra low energy ion implantation? </vt:lpstr>
      <vt:lpstr>Simulation of Se implantation into MoS2</vt:lpstr>
      <vt:lpstr>Ultra-low energy ion implantation</vt:lpstr>
      <vt:lpstr>Experimental and simulated HAADF images</vt:lpstr>
      <vt:lpstr>Optical spectroscopy</vt:lpstr>
      <vt:lpstr>Photoluminescence spectra</vt:lpstr>
      <vt:lpstr>DFT calculations of implanted layers</vt:lpstr>
      <vt:lpstr>Emission from Cr (E=25eV) implanted MoSe2</vt:lpstr>
      <vt:lpstr>Patterned implantation </vt:lpstr>
      <vt:lpstr>PowerPoint Presentation</vt:lpstr>
      <vt:lpstr>Summary</vt:lpstr>
      <vt:lpstr>TMDs monolayers </vt:lpstr>
      <vt:lpstr>PowerPoint Presentation</vt:lpstr>
      <vt:lpstr>Cr implantation in MoSe2 - Molecular Dynamics simulation</vt:lpstr>
      <vt:lpstr>Emission from Cr implanted MoSe2</vt:lpstr>
      <vt:lpstr>PowerPoint Presentation</vt:lpstr>
      <vt:lpstr>Photoluminescence excitation</vt:lpstr>
      <vt:lpstr>MoSe2+Cr: DFT</vt:lpstr>
      <vt:lpstr>MoSe2+Cr: DFT</vt:lpstr>
      <vt:lpstr>Temperature dependence</vt:lpstr>
      <vt:lpstr>PowerPoint Presentation</vt:lpstr>
      <vt:lpstr>Raman spectroscopy</vt:lpstr>
      <vt:lpstr>MoS2+Se: discharge</vt:lpstr>
      <vt:lpstr>MoS2+Se: heating</vt:lpstr>
      <vt:lpstr>PowerPoint Presentation</vt:lpstr>
      <vt:lpstr>DFT: strain vs implantation</vt:lpstr>
      <vt:lpstr>PowerPoint Presentation</vt:lpstr>
      <vt:lpstr>MoSe2+S</vt:lpstr>
      <vt:lpstr>MoSe2+S </vt:lpstr>
      <vt:lpstr>MoSe2+S</vt:lpstr>
      <vt:lpstr>PowerPoint Presentation</vt:lpstr>
      <vt:lpstr>Sample</vt:lpstr>
      <vt:lpstr>Sample preparation</vt:lpstr>
      <vt:lpstr>PowerPoint Presentation</vt:lpstr>
      <vt:lpstr>Gating of WSe2 ML</vt:lpstr>
      <vt:lpstr>Vacancy formation</vt:lpstr>
      <vt:lpstr>Gated WSe2 ML</vt:lpstr>
      <vt:lpstr>Excitation Resonant with X0</vt:lpstr>
      <vt:lpstr>EXTRiNSIC EFFECTS ON TMDs </vt:lpstr>
      <vt:lpstr>Device - GatED hBN/MoSe2/hBN</vt:lpstr>
      <vt:lpstr>PowerPoint Presentation</vt:lpstr>
      <vt:lpstr>Gated hBN/WSe2/hBN ML</vt:lpstr>
      <vt:lpstr>Gated hBN/WSe2/hBN ML</vt:lpstr>
      <vt:lpstr>Excitons in p-doped hBN/WSe2/hBN ML</vt:lpstr>
      <vt:lpstr>Qualitative rate equation For P-doped WSe2</vt:lpstr>
      <vt:lpstr>Sources of localisation</vt:lpstr>
      <vt:lpstr>Gated WSe2 ML – linewidth</vt:lpstr>
      <vt:lpstr>PowerPoint Presentation</vt:lpstr>
      <vt:lpstr>Gated WSe2 ML – linewidth</vt:lpstr>
      <vt:lpstr>POLARIZATION oF Dark STATES </vt:lpstr>
      <vt:lpstr>monolayer OF WSe2</vt:lpstr>
      <vt:lpstr>Gated WSe2 ML – linewidth (extended voltage range)</vt:lpstr>
      <vt:lpstr>Doping of monolayer TMDs</vt:lpstr>
      <vt:lpstr>Low energy ion implantation Se into MoS2</vt:lpstr>
      <vt:lpstr>Low energy ion implantation Se into MoS2</vt:lpstr>
      <vt:lpstr>PowerPoint Presentation</vt:lpstr>
      <vt:lpstr>LocAlISATION BY DOPING</vt:lpstr>
      <vt:lpstr>Power dependence</vt:lpstr>
      <vt:lpstr>ADONIS* beam line</vt:lpstr>
    </vt:vector>
  </TitlesOfParts>
  <Company>Jülich Forschungszentrum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Role of doping in sub-bandgap photoluminescence monolayer WSe2</dc:title>
  <dc:creator>Jhih-Sian Tu</dc:creator>
  <cp:lastModifiedBy>Kardynal, Beata</cp:lastModifiedBy>
  <cp:revision>701</cp:revision>
  <cp:lastPrinted>2018-08-01T11:53:56Z</cp:lastPrinted>
  <dcterms:created xsi:type="dcterms:W3CDTF">2018-03-06T14:09:41Z</dcterms:created>
  <dcterms:modified xsi:type="dcterms:W3CDTF">2022-07-01T13:22:29Z</dcterms:modified>
</cp:coreProperties>
</file>