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58" r:id="rId3"/>
    <p:sldId id="355" r:id="rId4"/>
    <p:sldId id="327" r:id="rId5"/>
    <p:sldId id="357" r:id="rId6"/>
    <p:sldId id="359" r:id="rId7"/>
    <p:sldId id="356" r:id="rId8"/>
    <p:sldId id="366" r:id="rId9"/>
    <p:sldId id="361" r:id="rId10"/>
    <p:sldId id="367" r:id="rId11"/>
    <p:sldId id="360" r:id="rId12"/>
    <p:sldId id="362" r:id="rId13"/>
    <p:sldId id="364" r:id="rId14"/>
    <p:sldId id="363" r:id="rId15"/>
    <p:sldId id="318" r:id="rId16"/>
    <p:sldId id="319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8D9"/>
    <a:srgbClr val="FFE9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5052" autoAdjust="0"/>
  </p:normalViewPr>
  <p:slideViewPr>
    <p:cSldViewPr snapToGrid="0" snapToObjects="1">
      <p:cViewPr varScale="1">
        <p:scale>
          <a:sx n="110" d="100"/>
          <a:sy n="110" d="100"/>
        </p:scale>
        <p:origin x="-12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E6CD-9F5C-044C-B9A2-81A9C9BEAA02}" type="datetime1">
              <a:rPr lang="en-US" smtClean="0"/>
              <a:pPr/>
              <a:t>11/22/10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33594-C9F1-C547-A4DB-EBBEC395D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B420-ABEE-7442-8CDE-2431CDCAEC13}" type="datetime1">
              <a:rPr lang="en-US" smtClean="0"/>
              <a:pPr/>
              <a:t>11/22/10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5F20E-4F20-C145-996F-843DB8AC3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3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93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2954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5000" y="6477000"/>
            <a:ext cx="6324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400800"/>
            <a:ext cx="3810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24" y="107967"/>
            <a:ext cx="6192511" cy="5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487" y="883882"/>
            <a:ext cx="4363134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904" y="883882"/>
            <a:ext cx="4364575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56963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3575" y="9768"/>
            <a:ext cx="7483389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5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28515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8515" y="65679"/>
            <a:ext cx="557456" cy="57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9" name="Picture 8" descr="clic-logo2010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93989" y="21455"/>
            <a:ext cx="669917" cy="675151"/>
          </a:xfrm>
          <a:prstGeom prst="rect">
            <a:avLst/>
          </a:prstGeom>
          <a:effectLst>
            <a:reflection stA="50000" endPos="9000" dir="5400000" sy="-100000" algn="bl" rotWithShape="0"/>
          </a:effectLst>
        </p:spPr>
      </p:pic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242888" y="6658652"/>
            <a:ext cx="8014076" cy="168275"/>
            <a:chOff x="169" y="4585"/>
            <a:chExt cx="5563" cy="11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617" y="4591"/>
              <a:ext cx="11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DBD323D5-F828-9E44-8A03-0F2DACFC7267}" type="slidenum">
                <a:rPr lang="en-US" sz="1100" smtClean="0"/>
                <a:pPr defTabSz="827927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5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 err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Lucie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 Linssen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076" y="4585"/>
              <a:ext cx="205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CERN CLIC vertex R&amp;D meeting 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, 22.11.2010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+mn-lt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4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0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8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hyperlink" Target="http://lcd.web.cern.ch/LCD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ategoryDisplay.py?categId=284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936421"/>
            <a:ext cx="7772400" cy="1470025"/>
          </a:xfrm>
          <a:solidFill>
            <a:srgbClr val="FFF8D9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4400" dirty="0" smtClean="0"/>
              <a:t>CLIC vertex R&amp;D at CERN ?</a:t>
            </a:r>
            <a:endParaRPr lang="en-US" sz="4400" dirty="0"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902239" y="2568410"/>
            <a:ext cx="7282951" cy="3784166"/>
          </a:xfrm>
        </p:spPr>
        <p:txBody>
          <a:bodyPr>
            <a:normAutofit fontScale="77500" lnSpcReduction="20000"/>
          </a:bodyPr>
          <a:lstStyle/>
          <a:p>
            <a:r>
              <a:rPr lang="en-US" sz="3613" dirty="0" smtClean="0">
                <a:solidFill>
                  <a:srgbClr val="0000FF"/>
                </a:solidFill>
              </a:rPr>
              <a:t>Lucie Linssen</a:t>
            </a:r>
          </a:p>
          <a:p>
            <a:endParaRPr lang="en-US" dirty="0" smtClean="0"/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Aim of the meeting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About resources and timeline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Sensor/electronics developments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Interconnect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Thin materials and cooling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Pixel insertion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Power pulsing and power delivery</a:t>
            </a:r>
          </a:p>
          <a:p>
            <a:pPr marL="180000" indent="277200" algn="l"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Summary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http://lcd.web.cern.ch/LCD/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Pixel 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35" y="810572"/>
            <a:ext cx="8907463" cy="3461245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LHC experience tells us this is important</a:t>
            </a:r>
          </a:p>
          <a:p>
            <a:r>
              <a:rPr lang="en-US" sz="2200" dirty="0" smtClean="0"/>
              <a:t>Current ILC detectors have </a:t>
            </a:r>
            <a:r>
              <a:rPr lang="en-US" sz="2200" u="sng" dirty="0" smtClean="0"/>
              <a:t>not</a:t>
            </a:r>
            <a:r>
              <a:rPr lang="en-US" sz="2200" dirty="0" smtClean="0"/>
              <a:t> foreseen this</a:t>
            </a:r>
          </a:p>
          <a:p>
            <a:endParaRPr lang="en-US" sz="900" dirty="0" smtClean="0"/>
          </a:p>
          <a:p>
            <a:r>
              <a:rPr lang="en-US" sz="2200" dirty="0" smtClean="0"/>
              <a:t>Need for a basic insertion concept </a:t>
            </a:r>
            <a:r>
              <a:rPr lang="en-US" sz="2200" dirty="0" smtClean="0">
                <a:solidFill>
                  <a:srgbClr val="FF0000"/>
                </a:solidFill>
              </a:rPr>
              <a:t>at an early stage</a:t>
            </a:r>
          </a:p>
          <a:p>
            <a:pPr lvl="1"/>
            <a:r>
              <a:rPr lang="en-US" dirty="0" smtClean="0"/>
              <a:t>Will undoubtedly influence overall pixel detector layout</a:t>
            </a:r>
          </a:p>
          <a:p>
            <a:pPr lvl="2"/>
            <a:r>
              <a:rPr lang="en-US" dirty="0" smtClean="0"/>
              <a:t>May influence acceptance</a:t>
            </a:r>
          </a:p>
          <a:p>
            <a:pPr lvl="2"/>
            <a:r>
              <a:rPr lang="en-US" dirty="0" smtClean="0"/>
              <a:t>We need to have a view on impact on material</a:t>
            </a:r>
            <a:endParaRPr lang="en-US" dirty="0" smtClean="0"/>
          </a:p>
          <a:p>
            <a:pPr lvl="1"/>
            <a:r>
              <a:rPr lang="en-US" dirty="0" smtClean="0"/>
              <a:t>How will it influence vibration/</a:t>
            </a:r>
            <a:r>
              <a:rPr lang="en-US" dirty="0" smtClean="0"/>
              <a:t>alignment?</a:t>
            </a:r>
          </a:p>
          <a:p>
            <a:pPr lvl="1"/>
            <a:r>
              <a:rPr lang="en-US" dirty="0" smtClean="0"/>
              <a:t>Will </a:t>
            </a:r>
            <a:r>
              <a:rPr lang="en-US" dirty="0" smtClean="0"/>
              <a:t>influence vacuum scheme and </a:t>
            </a:r>
          </a:p>
          <a:p>
            <a:pPr lvl="1">
              <a:buNone/>
            </a:pPr>
            <a:r>
              <a:rPr lang="en-US" smtClean="0"/>
              <a:t>    </a:t>
            </a:r>
            <a:r>
              <a:rPr lang="en-US" smtClean="0"/>
              <a:t> experiment’s opening </a:t>
            </a:r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Can even influence requirements </a:t>
            </a:r>
          </a:p>
          <a:p>
            <a:pPr lvl="1">
              <a:buNone/>
            </a:pPr>
            <a:r>
              <a:rPr lang="en-US" dirty="0" smtClean="0"/>
              <a:t>     on </a:t>
            </a:r>
            <a:r>
              <a:rPr lang="en-US" dirty="0" smtClean="0"/>
              <a:t>cavern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1400" dirty="0" smtClean="0"/>
          </a:p>
        </p:txBody>
      </p:sp>
      <p:pic>
        <p:nvPicPr>
          <p:cNvPr id="5" name="Picture 4" descr="Screen shot 2010-11-21 at 11.20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051" y="3306714"/>
            <a:ext cx="4588505" cy="32103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1268" y="5755281"/>
            <a:ext cx="169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SiD</a:t>
            </a:r>
            <a:r>
              <a:rPr lang="en-US" dirty="0" smtClean="0">
                <a:solidFill>
                  <a:srgbClr val="FF0000"/>
                </a:solidFill>
              </a:rPr>
              <a:t> access to vertex detector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Pixel 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42" y="4565325"/>
            <a:ext cx="7536771" cy="9267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Requires involvement of </a:t>
            </a:r>
            <a:r>
              <a:rPr lang="en-US" sz="2200" dirty="0" err="1" smtClean="0"/>
              <a:t>engineer+designer</a:t>
            </a:r>
            <a:r>
              <a:rPr lang="en-US" sz="2200" dirty="0" smtClean="0"/>
              <a:t> </a:t>
            </a:r>
          </a:p>
          <a:p>
            <a:pPr lvl="1"/>
            <a:r>
              <a:rPr lang="en-US" dirty="0" smtClean="0"/>
              <a:t>In close collaboration with CMS engineers working on CLIC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1365" y="5686634"/>
            <a:ext cx="7755599" cy="707886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</a:rPr>
              <a:t>Propose that CERN makes a conceptual study of insertion.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</a:rPr>
              <a:t>Goals: maintain acceptance, low-mass, show opening/insertion scenario.</a:t>
            </a:r>
          </a:p>
        </p:txBody>
      </p:sp>
      <p:pic>
        <p:nvPicPr>
          <p:cNvPr id="5" name="Picture 4" descr="Screen shot 2010-11-21 at 11.21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440" y="906507"/>
            <a:ext cx="5647003" cy="35787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7493670" y="2116754"/>
            <a:ext cx="640681" cy="125861"/>
          </a:xfrm>
          <a:prstGeom prst="straightConnector1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pulsing and power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Very much related to “ultra-thin” requirements</a:t>
            </a:r>
          </a:p>
          <a:p>
            <a:endParaRPr lang="en-US" dirty="0" smtClean="0"/>
          </a:p>
          <a:p>
            <a:r>
              <a:rPr lang="en-US" dirty="0" err="1" smtClean="0"/>
              <a:t>Minimise</a:t>
            </a:r>
            <a:r>
              <a:rPr lang="en-US" dirty="0" smtClean="0"/>
              <a:t> power dissipation </a:t>
            </a:r>
            <a:r>
              <a:rPr lang="en-US" dirty="0" smtClean="0">
                <a:solidFill>
                  <a:srgbClr val="FF0000"/>
                </a:solidFill>
              </a:rPr>
              <a:t>=&gt; power pulsing</a:t>
            </a:r>
          </a:p>
          <a:p>
            <a:pPr lvl="1"/>
            <a:r>
              <a:rPr lang="en-US" dirty="0" smtClean="0"/>
              <a:t>Reduced mass required for cooling</a:t>
            </a:r>
          </a:p>
          <a:p>
            <a:pPr lvl="1"/>
            <a:r>
              <a:rPr lang="en-US" dirty="0" smtClean="0"/>
              <a:t>Hopefully allows to avoid liquid-based cooling</a:t>
            </a:r>
          </a:p>
          <a:p>
            <a:r>
              <a:rPr lang="en-US" dirty="0" err="1" smtClean="0"/>
              <a:t>Minimise</a:t>
            </a:r>
            <a:r>
              <a:rPr lang="en-US" dirty="0" smtClean="0"/>
              <a:t> power cables =&gt; </a:t>
            </a:r>
            <a:r>
              <a:rPr lang="en-US" dirty="0" smtClean="0">
                <a:solidFill>
                  <a:srgbClr val="FF0000"/>
                </a:solidFill>
              </a:rPr>
              <a:t>DC-DC conversion </a:t>
            </a:r>
          </a:p>
          <a:p>
            <a:pPr lvl="1"/>
            <a:r>
              <a:rPr lang="en-US" dirty="0" smtClean="0"/>
              <a:t>Synergy with developments for LHC upgrade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Questions to address:</a:t>
            </a:r>
          </a:p>
          <a:p>
            <a:r>
              <a:rPr lang="en-US" dirty="0" smtClean="0"/>
              <a:t>Is it possible to combine DC-DC and power pulsing?</a:t>
            </a:r>
          </a:p>
          <a:p>
            <a:r>
              <a:rPr lang="en-US" dirty="0" smtClean="0"/>
              <a:t>Which circuits to turn on/off?</a:t>
            </a:r>
          </a:p>
          <a:p>
            <a:r>
              <a:rPr lang="en-US" dirty="0" smtClean="0"/>
              <a:t>Influence on signal/noise and time-stamping</a:t>
            </a:r>
          </a:p>
          <a:p>
            <a:r>
              <a:rPr lang="en-US" dirty="0" smtClean="0"/>
              <a:t>Which power reduction factor is feasible?</a:t>
            </a:r>
          </a:p>
          <a:p>
            <a:r>
              <a:rPr lang="en-US" dirty="0" smtClean="0"/>
              <a:t>How does power-pulsing influence requirements on power cables?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8515" y="3821601"/>
            <a:ext cx="8907463" cy="2482896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pulsing and power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15" y="799027"/>
            <a:ext cx="8907463" cy="28967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Remarks related to power pulsing:</a:t>
            </a:r>
          </a:p>
          <a:p>
            <a:r>
              <a:rPr lang="en-US" sz="2000" dirty="0" smtClean="0"/>
              <a:t>An event on power pulsing will be </a:t>
            </a:r>
            <a:r>
              <a:rPr lang="en-US" sz="2000" dirty="0" err="1" smtClean="0"/>
              <a:t>organised</a:t>
            </a:r>
            <a:r>
              <a:rPr lang="en-US" sz="2000" dirty="0" smtClean="0"/>
              <a:t> by representatives from </a:t>
            </a:r>
            <a:r>
              <a:rPr lang="en-US" sz="2000" dirty="0" err="1" smtClean="0"/>
              <a:t>SiD</a:t>
            </a:r>
            <a:r>
              <a:rPr lang="en-US" sz="2000" dirty="0" smtClean="0"/>
              <a:t>, ILD, CLIC detector, ILC technology groups. Will decide tomorrow on venue (</a:t>
            </a:r>
            <a:r>
              <a:rPr lang="en-US" sz="2000" dirty="0" err="1" smtClean="0"/>
              <a:t>Orsay</a:t>
            </a:r>
            <a:r>
              <a:rPr lang="en-US" sz="2000" dirty="0" smtClean="0"/>
              <a:t>?). Aim of the event: get overview of ongoing work and address future for. CLIC detector will be represented by Georges </a:t>
            </a:r>
            <a:r>
              <a:rPr lang="en-US" sz="2000" dirty="0" err="1" smtClean="0"/>
              <a:t>Blanchot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CERN has developed 16-channel S-</a:t>
            </a:r>
            <a:r>
              <a:rPr lang="en-US" sz="2000" dirty="0" err="1" smtClean="0"/>
              <a:t>Altro</a:t>
            </a:r>
            <a:r>
              <a:rPr lang="en-US" sz="2000" dirty="0" smtClean="0"/>
              <a:t> chip. This chip is suited for limited power-pulsing. Possibility to work with Lund + Japanese groups on “system” with multi-chip module, and use it for power-pulsing studies.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54801" y="4119090"/>
            <a:ext cx="7212231" cy="1323439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Proposal for CERN participation on power pulsing: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  Participate on some of the issues raised on previous slide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  Possibly use S-</a:t>
            </a:r>
            <a:r>
              <a:rPr lang="en-US" sz="2000" dirty="0" err="1" smtClean="0">
                <a:solidFill>
                  <a:srgbClr val="660066"/>
                </a:solidFill>
              </a:rPr>
              <a:t>Altro</a:t>
            </a:r>
            <a:r>
              <a:rPr lang="en-US" sz="2000" dirty="0" smtClean="0">
                <a:solidFill>
                  <a:srgbClr val="660066"/>
                </a:solidFill>
              </a:rPr>
              <a:t> system as work-bench for some of the studies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  Exploit synergy with powering efforts for LHC</a:t>
            </a:r>
            <a:endParaRPr lang="en-US" sz="20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pre-study on 5 </a:t>
            </a:r>
            <a:r>
              <a:rPr lang="en-US" dirty="0" err="1" smtClean="0"/>
              <a:t>nsec</a:t>
            </a:r>
            <a:r>
              <a:rPr lang="en-US" dirty="0" smtClean="0"/>
              <a:t> timing feature?</a:t>
            </a:r>
          </a:p>
          <a:p>
            <a:pPr lvl="1"/>
            <a:r>
              <a:rPr lang="en-US" dirty="0" smtClean="0"/>
              <a:t>Required #electrons to achieve this</a:t>
            </a:r>
          </a:p>
          <a:p>
            <a:pPr lvl="1"/>
            <a:r>
              <a:rPr lang="en-US" dirty="0" smtClean="0"/>
              <a:t>Simulate relation to power dissipation</a:t>
            </a:r>
          </a:p>
          <a:p>
            <a:pPr lvl="1"/>
            <a:r>
              <a:rPr lang="en-US" dirty="0" smtClean="0"/>
              <a:t>Study options for distribution of timing reference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 we need a pre-assessment of data readout ?</a:t>
            </a:r>
          </a:p>
          <a:p>
            <a:pPr lvl="1"/>
            <a:r>
              <a:rPr lang="en-US" dirty="0" smtClean="0"/>
              <a:t>~2*10</a:t>
            </a:r>
            <a:r>
              <a:rPr lang="en-US" baseline="30000" dirty="0" smtClean="0"/>
              <a:t>9</a:t>
            </a:r>
            <a:r>
              <a:rPr lang="en-US" dirty="0" smtClean="0"/>
              <a:t> pixels in CLIC vertex detector</a:t>
            </a:r>
          </a:p>
          <a:p>
            <a:pPr lvl="1"/>
            <a:r>
              <a:rPr lang="en-US" dirty="0" smtClean="0"/>
              <a:t>Up to 1.5% occupancy in the inner layer</a:t>
            </a:r>
          </a:p>
          <a:p>
            <a:pPr lvl="1"/>
            <a:r>
              <a:rPr lang="en-US" dirty="0" smtClean="0"/>
              <a:t>Some ~5 Million Pixels hit per 156 ns pulse train overall in the vertex detector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4511"/>
            <a:ext cx="8229600" cy="7476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Thank you !</a:t>
            </a:r>
          </a:p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en-US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10" name="Picture 9" descr="HA_PointK_3TeV_3D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83" y="2769604"/>
            <a:ext cx="4196610" cy="3509955"/>
          </a:xfrm>
          <a:prstGeom prst="rect">
            <a:avLst/>
          </a:prstGeom>
        </p:spPr>
      </p:pic>
      <p:pic>
        <p:nvPicPr>
          <p:cNvPr id="11" name="Picture 10" descr="ttbar_skewed.png"/>
          <p:cNvPicPr>
            <a:picLocks noChangeAspect="1"/>
          </p:cNvPicPr>
          <p:nvPr/>
        </p:nvPicPr>
        <p:blipFill>
          <a:blip r:embed="rId3"/>
          <a:srcRect l="16111" r="16215"/>
          <a:stretch>
            <a:fillRect/>
          </a:stretch>
        </p:blipFill>
        <p:spPr>
          <a:xfrm>
            <a:off x="5404081" y="2773882"/>
            <a:ext cx="3351895" cy="34887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7325" y="6243829"/>
            <a:ext cx="121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CLIC_SiD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8196" y="6237994"/>
            <a:ext cx="119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CLIC_ILD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SPARE SLIDES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87" name="Group 75"/>
          <p:cNvGraphicFramePr>
            <a:graphicFrameLocks noGrp="1"/>
          </p:cNvGraphicFramePr>
          <p:nvPr/>
        </p:nvGraphicFramePr>
        <p:xfrm>
          <a:off x="271074" y="778008"/>
          <a:ext cx="8577795" cy="5821680"/>
        </p:xfrm>
        <a:graphic>
          <a:graphicData uri="http://schemas.openxmlformats.org/drawingml/2006/table">
            <a:tbl>
              <a:tblPr/>
              <a:tblGrid>
                <a:gridCol w="3777195"/>
                <a:gridCol w="1981200"/>
                <a:gridCol w="1287254"/>
                <a:gridCol w="1532146"/>
              </a:tblGrid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Technology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ILC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CLIC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Centre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-of-mass energy (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GeV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Peak 1%)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luminosity 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Batang" pitchFamily="18" charset="-127"/>
                        </a:rPr>
                        <a:t>3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4)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2.0(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1.5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2.3(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1.4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5.9(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2.0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  <a:endParaRPr kumimoji="0" lang="en-GB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site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Loaded accel. gradient (MV/m)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31.5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Main linac RF frequency (GHz)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1.3 (Super Cond.)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 (Normal Conducting)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power/beam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charge (10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9 </a:t>
                      </a:r>
                      <a:r>
                        <a:rPr kumimoji="0" lang="en-GB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e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+/-)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norm. emitt (10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-6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/10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-9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4.8/25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640/5.7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202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3.8 10</a:t>
                      </a:r>
                      <a:r>
                        <a:rPr kumimoji="0" lang="en-GB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Wall plug to beam transfer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9.4%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>
                        <a:alpha val="50195"/>
                      </a:srgb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power consumption (MW)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</a:rPr>
                        <a:t>216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129.4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 main parameters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Aim of the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0000" indent="27720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What did we do so far?</a:t>
            </a:r>
          </a:p>
          <a:p>
            <a:pPr marL="180000" indent="277200"/>
            <a:r>
              <a:rPr lang="en-US" sz="2000" dirty="0" smtClean="0"/>
              <a:t>Detailed simulation studies =&gt; </a:t>
            </a:r>
            <a:r>
              <a:rPr lang="en-US" sz="2000" dirty="0" err="1" smtClean="0"/>
              <a:t>Dominik’s</a:t>
            </a:r>
            <a:r>
              <a:rPr lang="en-US" sz="2000" dirty="0" smtClean="0"/>
              <a:t> talk</a:t>
            </a:r>
          </a:p>
          <a:p>
            <a:pPr marL="580050" lvl="1" indent="277200"/>
            <a:endParaRPr lang="en-US" sz="1800" dirty="0" smtClean="0"/>
          </a:p>
          <a:p>
            <a:pPr marL="180000" indent="277200"/>
            <a:r>
              <a:rPr lang="en-US" sz="2000" dirty="0" smtClean="0"/>
              <a:t>Held a series of CLIC vertex technology meetings (WG4)</a:t>
            </a:r>
          </a:p>
          <a:p>
            <a:pPr marL="580050" lvl="1" indent="277200"/>
            <a:r>
              <a:rPr lang="en-US" sz="1800" dirty="0" smtClean="0">
                <a:hlinkClick r:id="rId2"/>
              </a:rPr>
              <a:t>http://indico.cern.ch/categoryDisplay.py?categId=2843</a:t>
            </a:r>
            <a:endParaRPr lang="en-US" sz="1800" dirty="0" smtClean="0"/>
          </a:p>
          <a:p>
            <a:pPr marL="580050" lvl="1" indent="277200"/>
            <a:r>
              <a:rPr lang="en-US" sz="1800" dirty="0" smtClean="0"/>
              <a:t>Review of existing technologies, put in relation to CLIC requirements</a:t>
            </a:r>
          </a:p>
          <a:p>
            <a:pPr marL="980100" lvl="2" indent="277200"/>
            <a:r>
              <a:rPr lang="en-US" sz="1600" dirty="0" smtClean="0"/>
              <a:t>ATLAS, CMS, </a:t>
            </a:r>
            <a:r>
              <a:rPr lang="en-US" sz="1600" dirty="0" err="1" smtClean="0"/>
              <a:t>BTeV</a:t>
            </a:r>
            <a:r>
              <a:rPr lang="en-US" sz="1600" dirty="0" smtClean="0"/>
              <a:t>, CMOS technology</a:t>
            </a:r>
          </a:p>
          <a:p>
            <a:pPr marL="980100" lvl="2" indent="277200"/>
            <a:r>
              <a:rPr lang="en-US" sz="1600" dirty="0" smtClean="0"/>
              <a:t>Interconnect technologies</a:t>
            </a:r>
          </a:p>
          <a:p>
            <a:pPr marL="980100" lvl="2" indent="277200"/>
            <a:r>
              <a:rPr lang="en-US" sz="1600" dirty="0" smtClean="0"/>
              <a:t>Low-mass mechanics (ALICE, </a:t>
            </a:r>
            <a:r>
              <a:rPr lang="en-US" sz="1600" dirty="0" smtClean="0"/>
              <a:t>NA62, STAR, </a:t>
            </a:r>
            <a:r>
              <a:rPr lang="en-US" sz="1600" dirty="0" smtClean="0"/>
              <a:t>Belle II, </a:t>
            </a:r>
            <a:r>
              <a:rPr lang="en-US" sz="1600" dirty="0" err="1" smtClean="0"/>
              <a:t>SiD</a:t>
            </a:r>
            <a:r>
              <a:rPr lang="en-US" sz="1600" dirty="0" smtClean="0"/>
              <a:t>, Plume)</a:t>
            </a:r>
          </a:p>
          <a:p>
            <a:pPr marL="980100" lvl="2" indent="277200"/>
            <a:r>
              <a:rPr lang="en-US" sz="1600" dirty="0" smtClean="0"/>
              <a:t>Insertion mechanism (CMS)</a:t>
            </a:r>
          </a:p>
          <a:p>
            <a:pPr marL="980100" lvl="2" indent="277200">
              <a:buNone/>
            </a:pPr>
            <a:endParaRPr lang="en-US" sz="1600" dirty="0" smtClean="0">
              <a:solidFill>
                <a:srgbClr val="0000FF"/>
              </a:solidFill>
            </a:endParaRPr>
          </a:p>
          <a:p>
            <a:pPr marL="180000" indent="27720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Can we get started at CERN on some hardware/engineering studies?</a:t>
            </a:r>
          </a:p>
          <a:p>
            <a:pPr marL="180000" indent="277200">
              <a:buNone/>
            </a:pPr>
            <a:r>
              <a:rPr lang="en-US" sz="2000" dirty="0" smtClean="0"/>
              <a:t>CLIC vertex detector is very challenging. Time-line is long. Industrial technology advances will help us.</a:t>
            </a:r>
          </a:p>
          <a:p>
            <a:pPr marL="180000" indent="277200">
              <a:buFont typeface="Arial"/>
              <a:buChar char="•"/>
            </a:pPr>
            <a:r>
              <a:rPr lang="en-US" sz="2000" dirty="0" smtClean="0"/>
              <a:t>Let’s start working on some aspects: </a:t>
            </a:r>
          </a:p>
          <a:p>
            <a:pPr marL="580050" lvl="1" indent="277200">
              <a:buFont typeface="Arial"/>
              <a:buChar char="•"/>
            </a:pPr>
            <a:r>
              <a:rPr lang="en-US" sz="1600" dirty="0" smtClean="0">
                <a:solidFill>
                  <a:srgbClr val="660066"/>
                </a:solidFill>
              </a:rPr>
              <a:t>to advance on technical issues</a:t>
            </a:r>
          </a:p>
          <a:p>
            <a:pPr marL="580050" lvl="1" indent="277200">
              <a:buFont typeface="Arial"/>
              <a:buChar char="•"/>
            </a:pPr>
            <a:r>
              <a:rPr lang="en-US" sz="1600" dirty="0" smtClean="0">
                <a:solidFill>
                  <a:srgbClr val="660066"/>
                </a:solidFill>
              </a:rPr>
              <a:t>to build up experience</a:t>
            </a:r>
          </a:p>
          <a:p>
            <a:pPr marL="580050" lvl="1" indent="277200">
              <a:buFont typeface="Arial"/>
              <a:buChar char="•"/>
            </a:pPr>
            <a:r>
              <a:rPr lang="en-US" sz="1600" dirty="0" smtClean="0">
                <a:solidFill>
                  <a:srgbClr val="660066"/>
                </a:solidFill>
              </a:rPr>
              <a:t>to build up a CERN team and collaboration with external groups</a:t>
            </a:r>
          </a:p>
          <a:p>
            <a:pPr marL="580050" lvl="1" indent="277200"/>
            <a:endParaRPr lang="en-US" sz="18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Oval 3"/>
          <p:cNvSpPr/>
          <p:nvPr/>
        </p:nvSpPr>
        <p:spPr>
          <a:xfrm>
            <a:off x="128514" y="5251840"/>
            <a:ext cx="6896091" cy="1064099"/>
          </a:xfrm>
          <a:prstGeom prst="ellipse">
            <a:avLst/>
          </a:prstGeom>
          <a:noFill/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</a:rPr>
              <a:t>Don’t take this slide to the letter, it just indicates “order of magnitude”.</a:t>
            </a:r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</a:rPr>
              <a:t>Names can change….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800" u="sng" dirty="0" smtClean="0"/>
              <a:t>PH-LCD manpower for vertex R&amp;D:</a:t>
            </a:r>
          </a:p>
          <a:p>
            <a:pPr>
              <a:buFont typeface="Arial"/>
              <a:buChar char="•"/>
            </a:pPr>
            <a:r>
              <a:rPr lang="en-US" sz="1800" dirty="0" err="1" smtClean="0"/>
              <a:t>Dominik</a:t>
            </a:r>
            <a:r>
              <a:rPr lang="en-US" sz="1800" dirty="0" smtClean="0"/>
              <a:t> </a:t>
            </a:r>
            <a:r>
              <a:rPr lang="en-US" sz="1800" dirty="0" err="1" smtClean="0"/>
              <a:t>Dannheim</a:t>
            </a:r>
            <a:r>
              <a:rPr lang="en-US" sz="1800" dirty="0" smtClean="0"/>
              <a:t> (staff), Erik van </a:t>
            </a:r>
            <a:r>
              <a:rPr lang="en-US" sz="1800" dirty="0" err="1" smtClean="0"/>
              <a:t>der</a:t>
            </a:r>
            <a:r>
              <a:rPr lang="en-US" sz="1800" dirty="0" smtClean="0"/>
              <a:t> </a:t>
            </a:r>
            <a:r>
              <a:rPr lang="en-US" sz="1800" dirty="0" err="1" smtClean="0"/>
              <a:t>Kraaij</a:t>
            </a:r>
            <a:r>
              <a:rPr lang="en-US" sz="1800" dirty="0" smtClean="0"/>
              <a:t> (fellow, part-time), new fellow</a:t>
            </a:r>
            <a:endParaRPr lang="en-US" sz="1050" dirty="0" smtClean="0"/>
          </a:p>
          <a:p>
            <a:pPr>
              <a:buNone/>
            </a:pPr>
            <a:r>
              <a:rPr lang="en-US" sz="1800" u="sng" dirty="0" smtClean="0"/>
              <a:t>PH-ESE: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Xavier </a:t>
            </a:r>
            <a:r>
              <a:rPr lang="en-US" sz="1800" dirty="0" err="1" smtClean="0"/>
              <a:t>Llopart</a:t>
            </a:r>
            <a:r>
              <a:rPr lang="en-US" sz="1800" dirty="0" smtClean="0"/>
              <a:t> </a:t>
            </a:r>
            <a:r>
              <a:rPr lang="en-US" sz="1800" dirty="0" err="1" smtClean="0"/>
              <a:t>Cudie</a:t>
            </a:r>
            <a:r>
              <a:rPr lang="en-US" sz="1800" dirty="0" smtClean="0"/>
              <a:t> (50%, ~timepix2), </a:t>
            </a:r>
            <a:r>
              <a:rPr lang="en-US" sz="1800" dirty="0" err="1" smtClean="0"/>
              <a:t>Pierpaolo</a:t>
            </a:r>
            <a:r>
              <a:rPr lang="en-US" sz="1800" dirty="0" smtClean="0"/>
              <a:t> </a:t>
            </a:r>
            <a:r>
              <a:rPr lang="en-US" sz="1800" dirty="0" err="1" smtClean="0"/>
              <a:t>Valerio</a:t>
            </a:r>
            <a:r>
              <a:rPr lang="en-US" sz="1800" dirty="0" smtClean="0"/>
              <a:t> (DOCT), Georges </a:t>
            </a:r>
            <a:r>
              <a:rPr lang="en-US" sz="1800" dirty="0" err="1" smtClean="0"/>
              <a:t>Blanchot</a:t>
            </a:r>
            <a:r>
              <a:rPr lang="en-US" sz="1800" dirty="0" smtClean="0"/>
              <a:t> (part-time </a:t>
            </a:r>
            <a:r>
              <a:rPr lang="en-US" sz="1800" dirty="0" err="1" smtClean="0"/>
              <a:t>tbc</a:t>
            </a:r>
            <a:r>
              <a:rPr lang="en-US" sz="1800" dirty="0" smtClean="0"/>
              <a:t>), fellow May 2011 (part-time)</a:t>
            </a:r>
            <a:endParaRPr lang="en-US" sz="1050" dirty="0" smtClean="0"/>
          </a:p>
          <a:p>
            <a:pPr>
              <a:buNone/>
            </a:pPr>
            <a:r>
              <a:rPr lang="en-US" sz="1800" u="sng" dirty="0" smtClean="0"/>
              <a:t>Engineering/design support: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Piet </a:t>
            </a:r>
            <a:r>
              <a:rPr lang="en-US" sz="1800" dirty="0" err="1" smtClean="0"/>
              <a:t>Wertelaers</a:t>
            </a:r>
            <a:r>
              <a:rPr lang="en-US" sz="1800" dirty="0" smtClean="0"/>
              <a:t> (part-time), Eric Richards (design, part-time), DT-technician (part-time in APT), DT-engineer (part-time in APT), Spanish trainee (</a:t>
            </a:r>
            <a:r>
              <a:rPr lang="en-US" sz="1800" dirty="0" err="1" smtClean="0"/>
              <a:t>tbc</a:t>
            </a:r>
            <a:r>
              <a:rPr lang="en-US" sz="1800" dirty="0" smtClean="0"/>
              <a:t> soon)</a:t>
            </a:r>
          </a:p>
          <a:p>
            <a:pPr>
              <a:buFont typeface="Arial"/>
              <a:buChar char="•"/>
            </a:pPr>
            <a:endParaRPr lang="en-US" sz="18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+ several interested LHC staff (including possibly synergy with </a:t>
            </a:r>
            <a:r>
              <a:rPr lang="en-US" sz="1800" dirty="0" err="1" smtClean="0"/>
              <a:t>LHCb</a:t>
            </a:r>
            <a:r>
              <a:rPr lang="en-US" sz="1800" dirty="0" smtClean="0"/>
              <a:t>/ALICE pixel upgrades)</a:t>
            </a:r>
          </a:p>
          <a:p>
            <a:pPr>
              <a:buFont typeface="Arial"/>
              <a:buChar char="•"/>
            </a:pPr>
            <a:endParaRPr lang="en-US" sz="1050" dirty="0" smtClean="0"/>
          </a:p>
          <a:p>
            <a:pPr>
              <a:buNone/>
            </a:pPr>
            <a:r>
              <a:rPr lang="en-US" sz="1800" dirty="0" smtClean="0"/>
              <a:t>Dedicated materials budget: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~100 </a:t>
            </a:r>
            <a:r>
              <a:rPr lang="en-US" sz="1800" dirty="0" err="1" smtClean="0"/>
              <a:t>kCHF</a:t>
            </a:r>
            <a:r>
              <a:rPr lang="en-US" sz="1800" dirty="0" smtClean="0"/>
              <a:t>/year (can increase)</a:t>
            </a:r>
          </a:p>
          <a:p>
            <a:pPr>
              <a:buFont typeface="Arial"/>
              <a:buChar char="•"/>
            </a:pPr>
            <a:endParaRPr lang="en-US" sz="105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Time-line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Screen shot 2010-11-09 at 11.14.00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25374" b="-6530"/>
          <a:stretch>
            <a:fillRect/>
          </a:stretch>
        </p:blipFill>
        <p:spPr>
          <a:xfrm>
            <a:off x="141577" y="1241456"/>
            <a:ext cx="8907463" cy="4144617"/>
          </a:xfrm>
        </p:spPr>
      </p:pic>
      <p:sp>
        <p:nvSpPr>
          <p:cNvPr id="5" name="TextBox 4"/>
          <p:cNvSpPr txBox="1"/>
          <p:nvPr/>
        </p:nvSpPr>
        <p:spPr>
          <a:xfrm>
            <a:off x="3394689" y="3868870"/>
            <a:ext cx="2053431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Aug. 2011</a:t>
            </a:r>
          </a:p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CDR document ready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279" y="802746"/>
            <a:ext cx="190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CLIC schedule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79" y="5478433"/>
            <a:ext cx="7128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the first TDR phase </a:t>
            </a:r>
            <a:r>
              <a:rPr lang="en-US" b="1" dirty="0" smtClean="0">
                <a:solidFill>
                  <a:srgbClr val="FF0000"/>
                </a:solidFill>
              </a:rPr>
              <a:t>2011-2016 </a:t>
            </a:r>
            <a:r>
              <a:rPr lang="en-US" dirty="0" smtClean="0">
                <a:solidFill>
                  <a:srgbClr val="FF0000"/>
                </a:solidFill>
              </a:rPr>
              <a:t>we need to address critical R&amp;D issues: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vertex detector is the </a:t>
            </a:r>
            <a:r>
              <a:rPr lang="en-US" b="1" dirty="0" smtClean="0">
                <a:solidFill>
                  <a:srgbClr val="FF0000"/>
                </a:solidFill>
              </a:rPr>
              <a:t>most challenging element of a CLIC experiment 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Sensor/electronics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20*20 micron pixel sizes </a:t>
            </a:r>
            <a:r>
              <a:rPr lang="en-US" sz="2000" dirty="0" smtClean="0">
                <a:solidFill>
                  <a:srgbClr val="FF0000"/>
                </a:solidFill>
              </a:rPr>
              <a:t>=&gt; requires small feature sizes</a:t>
            </a:r>
          </a:p>
          <a:p>
            <a:r>
              <a:rPr lang="en-US" sz="2000" dirty="0" smtClean="0"/>
              <a:t>Time-stamping ~</a:t>
            </a:r>
            <a:r>
              <a:rPr lang="en-US" sz="2000" dirty="0" smtClean="0"/>
              <a:t>5-10 </a:t>
            </a:r>
            <a:r>
              <a:rPr lang="en-US" sz="2000" dirty="0" smtClean="0"/>
              <a:t>ns </a:t>
            </a:r>
            <a:r>
              <a:rPr lang="en-US" sz="2000" dirty="0" smtClean="0">
                <a:solidFill>
                  <a:srgbClr val="FF0000"/>
                </a:solidFill>
              </a:rPr>
              <a:t>=&gt; requires high-resistivity sensor</a:t>
            </a:r>
          </a:p>
          <a:p>
            <a:r>
              <a:rPr lang="en-US" sz="2000" dirty="0" smtClean="0"/>
              <a:t>0.1%-0.2% material/layer =&gt; </a:t>
            </a:r>
            <a:r>
              <a:rPr lang="en-US" sz="2000" dirty="0" smtClean="0">
                <a:solidFill>
                  <a:srgbClr val="FF0000"/>
                </a:solidFill>
              </a:rPr>
              <a:t>allows for ~50 </a:t>
            </a:r>
            <a:r>
              <a:rPr lang="en-US" sz="2000" dirty="0" err="1" smtClean="0">
                <a:solidFill>
                  <a:srgbClr val="FF0000"/>
                </a:solidFill>
              </a:rPr>
              <a:t>μm</a:t>
            </a:r>
            <a:r>
              <a:rPr lang="en-US" sz="2000" dirty="0" smtClean="0">
                <a:solidFill>
                  <a:srgbClr val="FF0000"/>
                </a:solidFill>
              </a:rPr>
              <a:t> sensor + ~50 </a:t>
            </a:r>
            <a:r>
              <a:rPr lang="en-US" sz="2000" dirty="0" err="1" smtClean="0">
                <a:solidFill>
                  <a:srgbClr val="FF0000"/>
                </a:solidFill>
              </a:rPr>
              <a:t>μm</a:t>
            </a:r>
            <a:r>
              <a:rPr lang="en-US" sz="2000" dirty="0" smtClean="0">
                <a:solidFill>
                  <a:srgbClr val="FF0000"/>
                </a:solidFill>
              </a:rPr>
              <a:t> electronics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Read out full 156 bunch train, no trigger</a:t>
            </a:r>
          </a:p>
          <a:p>
            <a:r>
              <a:rPr lang="en-US" sz="2000" dirty="0" smtClean="0"/>
              <a:t>Multi-hit capability in 156 ns pulse-train (hopefully not needed, </a:t>
            </a:r>
            <a:r>
              <a:rPr lang="en-US" sz="2000" dirty="0" err="1" smtClean="0"/>
              <a:t>tbc</a:t>
            </a:r>
            <a:r>
              <a:rPr lang="en-US" sz="2000" dirty="0" smtClean="0"/>
              <a:t>)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b="1" dirty="0" smtClean="0"/>
              <a:t>Which options?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1: “conservative” and in-house approach =&gt; hybrid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2: Participation in existing R&amp;D outside CERN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e.g. CMOS option with Strasbourg team?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Other?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Sensor/electronics =&gt; in-house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9026"/>
            <a:ext cx="9083677" cy="57739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1: “conservative” and in-house approach =&gt; hybrid solution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Start from </a:t>
            </a:r>
            <a:r>
              <a:rPr lang="en-US" sz="2000" dirty="0" err="1" smtClean="0"/>
              <a:t>Medipix/timepix</a:t>
            </a:r>
            <a:r>
              <a:rPr lang="en-US" sz="2000" dirty="0" smtClean="0"/>
              <a:t> technology line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Medipix3 =&gt; Timepix2 =&gt; </a:t>
            </a:r>
            <a:r>
              <a:rPr lang="en-US" sz="2000" dirty="0" err="1" smtClean="0"/>
              <a:t>VeloPix</a:t>
            </a:r>
            <a:r>
              <a:rPr lang="en-US" sz="2000" dirty="0" smtClean="0"/>
              <a:t> =&gt; </a:t>
            </a:r>
            <a:r>
              <a:rPr lang="en-US" sz="2000" dirty="0" err="1" smtClean="0"/>
              <a:t>CLICpix</a:t>
            </a:r>
            <a:endParaRPr lang="en-US" sz="2000" dirty="0" smtClean="0"/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Proposal for work, while previous steps (TimePix2, </a:t>
            </a:r>
            <a:r>
              <a:rPr lang="en-US" sz="2000" dirty="0" err="1" smtClean="0">
                <a:solidFill>
                  <a:srgbClr val="0000FF"/>
                </a:solidFill>
              </a:rPr>
              <a:t>VeloPix</a:t>
            </a:r>
            <a:r>
              <a:rPr lang="en-US" sz="2000" dirty="0" smtClean="0">
                <a:solidFill>
                  <a:srgbClr val="0000FF"/>
                </a:solidFill>
              </a:rPr>
              <a:t>) are being pursued: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Contribute to assessment of smaller feature sizes and development of ancillary circuits within the ASIC (already ongoing: </a:t>
            </a:r>
            <a:r>
              <a:rPr lang="en-US" sz="2000" dirty="0" err="1" smtClean="0">
                <a:solidFill>
                  <a:srgbClr val="660066"/>
                </a:solidFill>
              </a:rPr>
              <a:t>Pierpaolo</a:t>
            </a:r>
            <a:r>
              <a:rPr lang="en-US" sz="2000" dirty="0" smtClean="0">
                <a:solidFill>
                  <a:srgbClr val="660066"/>
                </a:solidFill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</a:rPr>
              <a:t>Valerio</a:t>
            </a:r>
            <a:r>
              <a:rPr lang="en-US" sz="2000" dirty="0" smtClean="0">
                <a:solidFill>
                  <a:srgbClr val="660066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Work on thinning of sensors and </a:t>
            </a:r>
            <a:r>
              <a:rPr lang="en-US" sz="2000" dirty="0" err="1" smtClean="0">
                <a:solidFill>
                  <a:srgbClr val="660066"/>
                </a:solidFill>
              </a:rPr>
              <a:t>asics</a:t>
            </a:r>
            <a:endParaRPr lang="en-US" sz="2000" dirty="0" smtClean="0">
              <a:solidFill>
                <a:srgbClr val="660066"/>
              </a:solidFill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Work on high-density interconnect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Explore suitable sensors options (incl. small edges)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Integrate PH-LCD members in lab tests and beam tests 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</a:rPr>
              <a:t>      with Timepix2/VeloPix (with aim of getting experience)</a:t>
            </a:r>
          </a:p>
          <a:p>
            <a:pPr>
              <a:buFont typeface="Arial"/>
              <a:buChar char="•"/>
            </a:pPr>
            <a:endParaRPr lang="en-US" sz="2000" dirty="0" smtClean="0">
              <a:solidFill>
                <a:srgbClr val="660066"/>
              </a:solidFill>
            </a:endParaRP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Work for later stages: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Chip design according to CLIC requirements (time scale?)</a:t>
            </a:r>
          </a:p>
        </p:txBody>
      </p:sp>
      <p:sp>
        <p:nvSpPr>
          <p:cNvPr id="5" name="Rectangle 4"/>
          <p:cNvSpPr/>
          <p:nvPr/>
        </p:nvSpPr>
        <p:spPr>
          <a:xfrm>
            <a:off x="59869" y="2540105"/>
            <a:ext cx="8907463" cy="2379919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 shot 2010-11-21 at 10.03.1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2739" y="4085930"/>
            <a:ext cx="2470938" cy="24870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8515" y="5801053"/>
            <a:ext cx="6324054" cy="389025"/>
          </a:xfrm>
          <a:prstGeom prst="rect">
            <a:avLst/>
          </a:prstGeom>
          <a:noFill/>
          <a:ln w="349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For hybrid solution:</a:t>
            </a:r>
          </a:p>
          <a:p>
            <a:pPr lvl="1"/>
            <a:r>
              <a:rPr lang="en-US" dirty="0" smtClean="0"/>
              <a:t>Fine-pitch bump-bonding will be required</a:t>
            </a:r>
          </a:p>
          <a:p>
            <a:pPr lvl="2"/>
            <a:r>
              <a:rPr lang="en-US" dirty="0" smtClean="0"/>
              <a:t>   </a:t>
            </a:r>
            <a:r>
              <a:rPr lang="en-US" sz="2000" dirty="0" smtClean="0">
                <a:solidFill>
                  <a:srgbClr val="660066"/>
                </a:solidFill>
              </a:rPr>
              <a:t>Review industrial technologies (WP6 of Theme-3)</a:t>
            </a:r>
          </a:p>
          <a:p>
            <a:pPr lvl="2"/>
            <a:r>
              <a:rPr lang="en-US" sz="2000" dirty="0" smtClean="0">
                <a:solidFill>
                  <a:srgbClr val="660066"/>
                </a:solidFill>
              </a:rPr>
              <a:t> Perform sample tests (share between WP6 and LCD?)</a:t>
            </a:r>
          </a:p>
          <a:p>
            <a:pPr lvl="2"/>
            <a:r>
              <a:rPr lang="en-US" sz="2000" dirty="0" smtClean="0">
                <a:solidFill>
                  <a:srgbClr val="660066"/>
                </a:solidFill>
              </a:rPr>
              <a:t> Sample tests with thinned sensors/</a:t>
            </a:r>
            <a:r>
              <a:rPr lang="en-US" sz="2000" dirty="0" err="1" smtClean="0">
                <a:solidFill>
                  <a:srgbClr val="660066"/>
                </a:solidFill>
              </a:rPr>
              <a:t>asics</a:t>
            </a:r>
            <a:r>
              <a:rPr lang="en-US" sz="2000" dirty="0" smtClean="0">
                <a:solidFill>
                  <a:srgbClr val="660066"/>
                </a:solidFill>
              </a:rPr>
              <a:t> (LCD)</a:t>
            </a:r>
          </a:p>
          <a:p>
            <a:pPr lvl="2"/>
            <a:endParaRPr lang="en-US" sz="900" dirty="0" smtClean="0"/>
          </a:p>
          <a:p>
            <a:r>
              <a:rPr lang="en-US" sz="2200" dirty="0" smtClean="0"/>
              <a:t>Towards 4-sides </a:t>
            </a:r>
            <a:r>
              <a:rPr lang="en-US" sz="2200" dirty="0" err="1" smtClean="0"/>
              <a:t>buttable</a:t>
            </a:r>
            <a:r>
              <a:rPr lang="en-US" sz="2200" dirty="0" smtClean="0"/>
              <a:t> integrated approach:</a:t>
            </a:r>
          </a:p>
          <a:p>
            <a:pPr lvl="1"/>
            <a:r>
              <a:rPr lang="en-US" dirty="0" smtClean="0"/>
              <a:t>Participate in </a:t>
            </a:r>
            <a:r>
              <a:rPr lang="en-US" dirty="0" smtClean="0">
                <a:solidFill>
                  <a:srgbClr val="660066"/>
                </a:solidFill>
              </a:rPr>
              <a:t>AIDA WG3 for “</a:t>
            </a:r>
            <a:r>
              <a:rPr lang="en-US" dirty="0" err="1" smtClean="0">
                <a:solidFill>
                  <a:srgbClr val="660066"/>
                </a:solidFill>
              </a:rPr>
              <a:t>vias</a:t>
            </a:r>
            <a:r>
              <a:rPr lang="en-US" dirty="0" smtClean="0">
                <a:solidFill>
                  <a:srgbClr val="660066"/>
                </a:solidFill>
              </a:rPr>
              <a:t> last” studies</a:t>
            </a:r>
          </a:p>
          <a:p>
            <a:pPr lvl="2"/>
            <a:r>
              <a:rPr lang="en-US" dirty="0" smtClean="0"/>
              <a:t>Provided AIDA WG3 manages to converge on a suitable work plan</a:t>
            </a:r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4" name="Picture 3" descr="Screen shot 2010-11-21 at 10.11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73" y="4225259"/>
            <a:ext cx="6704372" cy="23016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21109" y="1601868"/>
            <a:ext cx="5880614" cy="1144192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11026" y="3249505"/>
            <a:ext cx="3558065" cy="411909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Sensor/electronics =&gt;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Signal speed for time-stamping rules out most ILC technologies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One of the options:</a:t>
            </a:r>
          </a:p>
          <a:p>
            <a:pPr>
              <a:buNone/>
            </a:pPr>
            <a:r>
              <a:rPr lang="en-US" u="sng" dirty="0" smtClean="0"/>
              <a:t>High-resistivity CMOS (</a:t>
            </a:r>
            <a:r>
              <a:rPr lang="en-US" u="sng" dirty="0" err="1" smtClean="0"/>
              <a:t>Stasbourg</a:t>
            </a:r>
            <a:r>
              <a:rPr lang="en-US" u="sng" dirty="0" smtClean="0"/>
              <a:t>)</a:t>
            </a:r>
          </a:p>
          <a:p>
            <a:pPr>
              <a:buNone/>
            </a:pPr>
            <a:r>
              <a:rPr lang="en-US" dirty="0" smtClean="0"/>
              <a:t>Marc Winter proposes to work on CLIC vertex as follows:</a:t>
            </a:r>
          </a:p>
          <a:p>
            <a:pPr lvl="1"/>
            <a:r>
              <a:rPr lang="en-US" dirty="0" smtClean="0"/>
              <a:t>High-resistivity ~1 </a:t>
            </a:r>
            <a:r>
              <a:rPr lang="en-US" dirty="0" err="1" smtClean="0"/>
              <a:t>kOhm.cm</a:t>
            </a:r>
            <a:r>
              <a:rPr lang="en-US" dirty="0" smtClean="0"/>
              <a:t> </a:t>
            </a:r>
            <a:r>
              <a:rPr lang="en-US" dirty="0" err="1" smtClean="0"/>
              <a:t>epi</a:t>
            </a:r>
            <a:r>
              <a:rPr lang="en-US" dirty="0" smtClean="0"/>
              <a:t> layer, 0.35 mm techno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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>
                <a:ea typeface="Wingdings"/>
                <a:cs typeface="Wingdings"/>
              </a:rPr>
              <a:t>VDSM</a:t>
            </a:r>
            <a:endParaRPr lang="en-US" dirty="0" smtClean="0"/>
          </a:p>
          <a:p>
            <a:pPr lvl="1"/>
            <a:r>
              <a:rPr lang="en-US" dirty="0" smtClean="0"/>
              <a:t>Going to Deep submicron for readout</a:t>
            </a:r>
          </a:p>
          <a:p>
            <a:pPr lvl="1"/>
            <a:r>
              <a:rPr lang="en-US" dirty="0" smtClean="0"/>
              <a:t>Thinning</a:t>
            </a:r>
          </a:p>
          <a:p>
            <a:pPr lvl="1"/>
            <a:r>
              <a:rPr lang="en-US" dirty="0" smtClean="0"/>
              <a:t>Explore interconnect</a:t>
            </a:r>
          </a:p>
          <a:p>
            <a:pPr lvl="2"/>
            <a:r>
              <a:rPr lang="en-US" dirty="0" smtClean="0"/>
              <a:t> 3D interconnect (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Fermilab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 High-density low-mass interconnect (e.g. via AIDA)</a:t>
            </a:r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Conclusion: 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</a:rPr>
              <a:t>M. Winter’s approach has quite some commonalities 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</a:rPr>
              <a:t>with previous slide. </a:t>
            </a:r>
            <a:r>
              <a:rPr lang="en-US" sz="2000" b="1" dirty="0" smtClean="0">
                <a:solidFill>
                  <a:srgbClr val="660066"/>
                </a:solidFill>
              </a:rPr>
              <a:t>Can we work together ?</a:t>
            </a:r>
            <a:endParaRPr lang="en-US" sz="2800" b="1" dirty="0" smtClean="0">
              <a:solidFill>
                <a:srgbClr val="660066"/>
              </a:solidFill>
            </a:endParaRPr>
          </a:p>
        </p:txBody>
      </p:sp>
      <p:pic>
        <p:nvPicPr>
          <p:cNvPr id="4" name="Picture 3" descr="Screen shot 2010-11-21 at 9.47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767" y="3712638"/>
            <a:ext cx="2869233" cy="28602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8515" y="5469237"/>
            <a:ext cx="5671933" cy="755167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 materials and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dirty="0" smtClean="0"/>
              <a:t> ILC groups </a:t>
            </a:r>
            <a:r>
              <a:rPr lang="en-US" dirty="0" smtClean="0"/>
              <a:t>are </a:t>
            </a:r>
            <a:r>
              <a:rPr lang="en-US" dirty="0" smtClean="0"/>
              <a:t>doing </a:t>
            </a:r>
            <a:r>
              <a:rPr lang="en-US" dirty="0" smtClean="0"/>
              <a:t>such work already</a:t>
            </a:r>
          </a:p>
          <a:p>
            <a:pPr lvl="1"/>
            <a:r>
              <a:rPr lang="en-US" dirty="0" smtClean="0"/>
              <a:t>Plume </a:t>
            </a:r>
            <a:r>
              <a:rPr lang="en-US" dirty="0" err="1" smtClean="0"/>
              <a:t>collab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Groups: Bristol, Oxford, DESY, IPHC</a:t>
            </a:r>
          </a:p>
          <a:p>
            <a:pPr lvl="2"/>
            <a:r>
              <a:rPr lang="en-US" dirty="0" smtClean="0"/>
              <a:t>Goal: 0.3%X</a:t>
            </a:r>
            <a:r>
              <a:rPr lang="en-US" baseline="-25000" dirty="0" smtClean="0"/>
              <a:t>0</a:t>
            </a:r>
            <a:r>
              <a:rPr lang="en-US" dirty="0" smtClean="0"/>
              <a:t> double-sided ladder and 100 mW/cm2: with Mimosa26 + </a:t>
            </a:r>
            <a:r>
              <a:rPr lang="en-US" dirty="0" err="1" smtClean="0"/>
              <a:t>SiCarbide</a:t>
            </a:r>
            <a:r>
              <a:rPr lang="en-US" dirty="0" smtClean="0"/>
              <a:t> foam support + power pulsing + air cooling</a:t>
            </a:r>
          </a:p>
          <a:p>
            <a:pPr lvl="1"/>
            <a:r>
              <a:rPr lang="en-US" dirty="0" err="1" smtClean="0"/>
              <a:t>Serwiette</a:t>
            </a:r>
            <a:endParaRPr lang="en-US" dirty="0" smtClean="0"/>
          </a:p>
          <a:p>
            <a:pPr lvl="2"/>
            <a:r>
              <a:rPr lang="en-US" dirty="0" smtClean="0"/>
              <a:t>Groups: IK-Frankfurt, GSI, IMEC</a:t>
            </a:r>
          </a:p>
          <a:p>
            <a:pPr lvl="2"/>
            <a:r>
              <a:rPr lang="en-US" dirty="0" smtClean="0"/>
              <a:t>Activities: &lt;0.15% X</a:t>
            </a:r>
            <a:r>
              <a:rPr lang="en-US" baseline="-25000" dirty="0" smtClean="0"/>
              <a:t>0</a:t>
            </a:r>
            <a:r>
              <a:rPr lang="en-US" dirty="0" smtClean="0"/>
              <a:t> for unsupported ladder </a:t>
            </a:r>
          </a:p>
          <a:p>
            <a:pPr lvl="1"/>
            <a:r>
              <a:rPr lang="en-US" dirty="0" smtClean="0"/>
              <a:t>Belle II vertex detector (ex-ILC work)</a:t>
            </a:r>
          </a:p>
          <a:p>
            <a:pPr lvl="2"/>
            <a:r>
              <a:rPr lang="en-US" dirty="0" smtClean="0"/>
              <a:t>Groups: DEPFET groups</a:t>
            </a:r>
          </a:p>
          <a:p>
            <a:pPr lvl="2"/>
            <a:r>
              <a:rPr lang="en-US" dirty="0" smtClean="0"/>
              <a:t>Activities: Low-mass structure, thermal studies, </a:t>
            </a:r>
          </a:p>
          <a:p>
            <a:pPr lvl="2">
              <a:buNone/>
            </a:pPr>
            <a:r>
              <a:rPr lang="en-US" dirty="0" smtClean="0"/>
              <a:t>         CO2 cooling at ends for BELLE-II detector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7091" y="6111322"/>
            <a:ext cx="855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Note: CERN LCD we will probably get a Spanish trainee for this type of work 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0-11-21 at 10.25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989" y="3597872"/>
            <a:ext cx="2746011" cy="2513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71998" y="3228540"/>
            <a:ext cx="1903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Silicon-Carbide foam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748" y="5103094"/>
            <a:ext cx="4955203" cy="923330"/>
          </a:xfrm>
          <a:prstGeom prst="rect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CERN shall not start independent R&amp;D on this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better work together with one of the above groups 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(Plume, AIDA?) and look for </a:t>
            </a:r>
            <a:r>
              <a:rPr lang="en-US" dirty="0" err="1" smtClean="0">
                <a:solidFill>
                  <a:srgbClr val="660066"/>
                </a:solidFill>
              </a:rPr>
              <a:t>complementarity</a:t>
            </a:r>
            <a:r>
              <a:rPr lang="en-US" dirty="0" smtClean="0">
                <a:solidFill>
                  <a:srgbClr val="660066"/>
                </a:solidFill>
              </a:rPr>
              <a:t>.</a:t>
            </a:r>
            <a:endParaRPr lang="en-US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5110</TotalTime>
  <Words>1657</Words>
  <Application>Microsoft Macintosh PowerPoint</Application>
  <PresentationFormat>On-screen Show (4:3)</PresentationFormat>
  <Paragraphs>251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CLIC vertex R&amp;D at CERN ?</vt:lpstr>
      <vt:lpstr>Aim of the meeting</vt:lpstr>
      <vt:lpstr>About resources</vt:lpstr>
      <vt:lpstr>Time-line</vt:lpstr>
      <vt:lpstr>Sensor/electronics</vt:lpstr>
      <vt:lpstr>Sensor/electronics =&gt; in-house</vt:lpstr>
      <vt:lpstr>Interconnect</vt:lpstr>
      <vt:lpstr>Sensor/electronics =&gt; collaboration</vt:lpstr>
      <vt:lpstr>Thin materials and cooling</vt:lpstr>
      <vt:lpstr>Pixel insertion</vt:lpstr>
      <vt:lpstr>Pixel insertion</vt:lpstr>
      <vt:lpstr>Power pulsing and power delivery</vt:lpstr>
      <vt:lpstr>Power pulsing and power delivery</vt:lpstr>
      <vt:lpstr>Other questions</vt:lpstr>
      <vt:lpstr>Slide 15</vt:lpstr>
      <vt:lpstr>Slide 16</vt:lpstr>
      <vt:lpstr>Linear Collider main parameters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L. Linssen</cp:lastModifiedBy>
  <cp:revision>181</cp:revision>
  <dcterms:created xsi:type="dcterms:W3CDTF">2010-11-22T07:12:10Z</dcterms:created>
  <dcterms:modified xsi:type="dcterms:W3CDTF">2010-11-22T07:18:13Z</dcterms:modified>
</cp:coreProperties>
</file>