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99" r:id="rId4"/>
  </p:sldMasterIdLst>
  <p:notesMasterIdLst>
    <p:notesMasterId r:id="rId19"/>
  </p:notesMasterIdLst>
  <p:handoutMasterIdLst>
    <p:handoutMasterId r:id="rId20"/>
  </p:handoutMasterIdLst>
  <p:sldIdLst>
    <p:sldId id="864" r:id="rId5"/>
    <p:sldId id="1809" r:id="rId6"/>
    <p:sldId id="1810" r:id="rId7"/>
    <p:sldId id="395" r:id="rId8"/>
    <p:sldId id="1812" r:id="rId9"/>
    <p:sldId id="1816" r:id="rId10"/>
    <p:sldId id="1817" r:id="rId11"/>
    <p:sldId id="1818" r:id="rId12"/>
    <p:sldId id="1811" r:id="rId13"/>
    <p:sldId id="943" r:id="rId14"/>
    <p:sldId id="321" r:id="rId15"/>
    <p:sldId id="1808" r:id="rId16"/>
    <p:sldId id="1813" r:id="rId17"/>
    <p:sldId id="1814" r:id="rId18"/>
  </p:sldIdLst>
  <p:sldSz cx="12192000" cy="6858000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66FF"/>
    <a:srgbClr val="586D78"/>
    <a:srgbClr val="53677D"/>
    <a:srgbClr val="4D5E83"/>
    <a:srgbClr val="FF9900"/>
    <a:srgbClr val="FFFFFF"/>
    <a:srgbClr val="CC3300"/>
    <a:srgbClr val="C0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13" autoAdjust="0"/>
    <p:restoredTop sz="97561" autoAdjust="0"/>
  </p:normalViewPr>
  <p:slideViewPr>
    <p:cSldViewPr snapToGrid="0">
      <p:cViewPr varScale="1">
        <p:scale>
          <a:sx n="89" d="100"/>
          <a:sy n="89" d="100"/>
        </p:scale>
        <p:origin x="197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3288" y="-102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746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89" tIns="45594" rIns="91189" bIns="4559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5953" y="0"/>
            <a:ext cx="302746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89" tIns="45594" rIns="91189" bIns="4559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17612"/>
            <a:ext cx="302746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89" tIns="45594" rIns="91189" bIns="4559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5953" y="8817612"/>
            <a:ext cx="302746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89" tIns="45594" rIns="91189" bIns="4559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8226311-62EA-456F-8B76-9220A4C1A65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07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7466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t" anchorCtr="0" compatLnSpc="1">
            <a:prstTxWarp prst="textNoShape">
              <a:avLst/>
            </a:prstTxWarp>
          </a:bodyPr>
          <a:lstStyle>
            <a:lvl1pPr defTabSz="929627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5953" y="0"/>
            <a:ext cx="3027466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t" anchorCtr="0" compatLnSpc="1">
            <a:prstTxWarp prst="textNoShape">
              <a:avLst/>
            </a:prstTxWarp>
          </a:bodyPr>
          <a:lstStyle>
            <a:lvl1pPr algn="r" defTabSz="929627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8463" y="696913"/>
            <a:ext cx="6188075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9133" y="4410392"/>
            <a:ext cx="5586735" cy="417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19198"/>
            <a:ext cx="3027466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b" anchorCtr="0" compatLnSpc="1">
            <a:prstTxWarp prst="textNoShape">
              <a:avLst/>
            </a:prstTxWarp>
          </a:bodyPr>
          <a:lstStyle>
            <a:lvl1pPr defTabSz="929627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5953" y="8819198"/>
            <a:ext cx="3027466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b" anchorCtr="0" compatLnSpc="1">
            <a:prstTxWarp prst="textNoShape">
              <a:avLst/>
            </a:prstTxWarp>
          </a:bodyPr>
          <a:lstStyle>
            <a:lvl1pPr algn="r" defTabSz="929627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8C1C09D7-2034-4A7F-959F-75165A7C71A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17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1C09D7-2034-4A7F-959F-75165A7C71A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81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45604-FDA7-4C00-8C29-FE14AB67EE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21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45604-FDA7-4C00-8C29-FE14AB67EE0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7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hyperlink" Target="http://www.stanford.edu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mple Title 01"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2192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200" y="6196866"/>
            <a:ext cx="4196387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89400" y="3646170"/>
            <a:ext cx="730673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0" name="Picture 2" descr="Stanford University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647" y="6187565"/>
            <a:ext cx="3270885" cy="5772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11421533" y="6318251"/>
            <a:ext cx="770467" cy="539750"/>
          </a:xfrm>
        </p:spPr>
        <p:txBody>
          <a:bodyPr/>
          <a:lstStyle>
            <a:lvl1pPr>
              <a:defRPr sz="1200"/>
            </a:lvl1pPr>
          </a:lstStyle>
          <a:p>
            <a:fld id="{5BD36294-2849-48A8-8531-5354CF3095D2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594784" y="1670050"/>
            <a:ext cx="10811933" cy="4648200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5502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i-FAST Meeting, May 3,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fld id="{5BD36294-2849-48A8-8531-5354CF3095D2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5502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i-FAST Meeting, May 3,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5502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i-FAST Meeting, May 3, 2022</a:t>
            </a:r>
            <a:endParaRPr lang="en-US" dirty="0"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7996767" y="6386514"/>
            <a:ext cx="3879851" cy="365125"/>
          </a:xfrm>
        </p:spPr>
        <p:txBody>
          <a:bodyPr/>
          <a:lstStyle>
            <a:lvl1pPr algn="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4088FA65-2D4C-47CC-B16A-ED326C46E3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5502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i-FAST Meeting, May 3, 2022</a:t>
            </a:r>
            <a:endParaRPr lang="en-US" dirty="0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7996767" y="6386514"/>
            <a:ext cx="3879851" cy="365125"/>
          </a:xfrm>
        </p:spPr>
        <p:txBody>
          <a:bodyPr/>
          <a:lstStyle>
            <a:lvl1pPr algn="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4088FA65-2D4C-47CC-B16A-ED326C46E3E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93963" y="6543674"/>
            <a:ext cx="5502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i-FAST Meeting, May 3, 2022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7996767" y="6386514"/>
            <a:ext cx="3879851" cy="365125"/>
          </a:xfrm>
        </p:spPr>
        <p:txBody>
          <a:bodyPr/>
          <a:lstStyle>
            <a:lvl1pPr algn="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4088FA65-2D4C-47CC-B16A-ED326C46E3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9467" y="1080655"/>
            <a:ext cx="5638800" cy="52251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levelz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104405"/>
            <a:ext cx="5638800" cy="52123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7996767" y="6386514"/>
            <a:ext cx="3879851" cy="365125"/>
          </a:xfrm>
        </p:spPr>
        <p:txBody>
          <a:bodyPr/>
          <a:lstStyle>
            <a:lvl1pPr algn="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Slide </a:t>
            </a:r>
            <a:fld id="{4088FA65-2D4C-47CC-B16A-ED326C46E3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5502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i-FAST Meeting, May 3,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253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7092951" y="6386514"/>
            <a:ext cx="4783667" cy="365125"/>
          </a:xfrm>
        </p:spPr>
        <p:txBody>
          <a:bodyPr/>
          <a:lstStyle>
            <a:lvl1pPr algn="r">
              <a:defRPr sz="12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Slide </a:t>
            </a:r>
            <a:fld id="{937ABE18-3389-401F-8A3D-FB11D2A9A3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10"/>
          <p:cNvSpPr txBox="1">
            <a:spLocks/>
          </p:cNvSpPr>
          <p:nvPr userDrawn="1"/>
        </p:nvSpPr>
        <p:spPr>
          <a:xfrm>
            <a:off x="380999" y="6386514"/>
            <a:ext cx="7353300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z="1200" dirty="0"/>
              <a:t>LCLS-II FAC Review, February 27-28, 2013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996874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i-FAST Meeting, May 3,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770467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2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1" r:id="rId2"/>
    <p:sldLayoutId id="2147484002" r:id="rId3"/>
    <p:sldLayoutId id="2147484003" r:id="rId4"/>
    <p:sldLayoutId id="2147484004" r:id="rId5"/>
    <p:sldLayoutId id="2147484009" r:id="rId6"/>
    <p:sldLayoutId id="2147484011" r:id="rId7"/>
    <p:sldLayoutId id="2147484013" r:id="rId8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0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8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8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8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jpeg"/><Relationship Id="rId3" Type="http://schemas.openxmlformats.org/officeDocument/2006/relationships/image" Target="../media/image23.png"/><Relationship Id="rId7" Type="http://schemas.openxmlformats.org/officeDocument/2006/relationships/image" Target="../media/image27.jp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18174" y="-194944"/>
            <a:ext cx="8008937" cy="1836511"/>
          </a:xfrm>
        </p:spPr>
        <p:txBody>
          <a:bodyPr/>
          <a:lstStyle/>
          <a:p>
            <a:r>
              <a:rPr lang="en-US" dirty="0"/>
              <a:t>Future HEP Global Projects and Accelerator R&amp;D roadmap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18174" y="1958176"/>
            <a:ext cx="9142275" cy="635889"/>
          </a:xfrm>
        </p:spPr>
        <p:txBody>
          <a:bodyPr/>
          <a:lstStyle/>
          <a:p>
            <a:pPr algn="l" latinLnBrk="1"/>
            <a:r>
              <a:rPr lang="en-US" sz="3200" b="0" i="0" dirty="0">
                <a:effectLst/>
                <a:latin typeface="+mj-lt"/>
              </a:rPr>
              <a:t>Tor Raubenheimer</a:t>
            </a:r>
          </a:p>
          <a:p>
            <a:pPr algn="l" latinLnBrk="1"/>
            <a:r>
              <a:rPr lang="en-US" sz="3200" dirty="0">
                <a:latin typeface="+mj-lt"/>
              </a:rPr>
              <a:t>SLAC National Accelerator Laboratory, US</a:t>
            </a:r>
          </a:p>
          <a:p>
            <a:pPr algn="l" latinLnBrk="1"/>
            <a:r>
              <a:rPr lang="en-US" sz="3200" b="0" i="0" dirty="0">
                <a:effectLst/>
                <a:latin typeface="+mj-lt"/>
              </a:rPr>
              <a:t>i-FAST Co-Innovation Workshop, May 3, 2022</a:t>
            </a:r>
          </a:p>
        </p:txBody>
      </p:sp>
    </p:spTree>
    <p:extLst>
      <p:ext uri="{BB962C8B-B14F-4D97-AF65-F5344CB8AC3E}">
        <p14:creationId xmlns:p14="http://schemas.microsoft.com/office/powerpoint/2010/main" val="3917250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B20E0F-2B71-40E2-9411-70C08E41D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1FA05A-678A-490D-93CF-95EB53CCB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considered in LDG Accelerator R&amp;D Report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1178CE-407E-4366-88F1-37CC8CF4673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96812" y="4141108"/>
            <a:ext cx="10811933" cy="46482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timeline considered by the LDG is largely dictated by the technical readiness including some consideration of funding and resource availability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Difficult to evaluate concepts with little design 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timescale for international negotiations can be challenging to anticipate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60093-49BB-47BA-9F8F-EAF57C2B7E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EBCCC7-D40B-412B-BE66-A1E096A35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4384" y="1373180"/>
            <a:ext cx="12505880" cy="266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947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853B0-BC67-4B85-A414-6755806266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11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7B1568-F16D-4D6D-8A10-8127A6990BD7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 dirty="0"/>
              <a:t>Snowmass’21 </a:t>
            </a:r>
            <a:r>
              <a:rPr lang="en-US" dirty="0">
                <a:sym typeface="Wingdings" panose="05000000000000000000" pitchFamily="2" charset="2"/>
              </a:rPr>
              <a:t> US planning process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D8CAD-2C6E-4EF1-A8C5-0B91CC2D591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51" y="1204857"/>
            <a:ext cx="10811933" cy="4914135"/>
          </a:xfrm>
        </p:spPr>
        <p:txBody>
          <a:bodyPr>
            <a:normAutofit/>
          </a:bodyPr>
          <a:lstStyle/>
          <a:p>
            <a:r>
              <a:rPr lang="en-US" sz="2800" i="1" dirty="0">
                <a:solidFill>
                  <a:srgbClr val="051BF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800" i="1" dirty="0">
                <a:solidFill>
                  <a:srgbClr val="051BF1"/>
                </a:solidFill>
              </a:rPr>
              <a:t>Snowmass is a particle physics </a:t>
            </a:r>
            <a:br>
              <a:rPr lang="en-US" sz="2800" i="1" dirty="0">
                <a:solidFill>
                  <a:srgbClr val="051BF1"/>
                </a:solidFill>
              </a:rPr>
            </a:br>
            <a:r>
              <a:rPr lang="en-US" sz="2800" i="1" dirty="0">
                <a:solidFill>
                  <a:srgbClr val="051BF1"/>
                </a:solidFill>
              </a:rPr>
              <a:t>community study”</a:t>
            </a:r>
          </a:p>
          <a:p>
            <a:r>
              <a:rPr lang="en-US" sz="2800" i="1" dirty="0">
                <a:solidFill>
                  <a:srgbClr val="C00000"/>
                </a:solidFill>
              </a:rPr>
              <a:t>https://www.snowmass21.org/</a:t>
            </a:r>
            <a:br>
              <a:rPr lang="en-US" sz="2800" i="1" dirty="0">
                <a:solidFill>
                  <a:srgbClr val="051BF1"/>
                </a:solidFill>
              </a:rPr>
            </a:br>
            <a:endParaRPr lang="en-US" sz="2800" i="1" dirty="0">
              <a:solidFill>
                <a:srgbClr val="051BF1"/>
              </a:solidFill>
            </a:endParaRPr>
          </a:p>
          <a:p>
            <a:r>
              <a:rPr lang="en-US" sz="2800" i="1" dirty="0">
                <a:solidFill>
                  <a:srgbClr val="051BF1"/>
                </a:solidFill>
              </a:rPr>
              <a:t>Provides input to P5</a:t>
            </a:r>
            <a:br>
              <a:rPr lang="en-US" sz="2800" i="1" dirty="0">
                <a:solidFill>
                  <a:srgbClr val="051BF1"/>
                </a:solidFill>
              </a:rPr>
            </a:br>
            <a:r>
              <a:rPr lang="en-US" sz="2800" i="1" dirty="0">
                <a:solidFill>
                  <a:srgbClr val="051BF1"/>
                </a:solidFill>
              </a:rPr>
              <a:t>(Particle Physics Project</a:t>
            </a:r>
            <a:br>
              <a:rPr lang="en-US" sz="2800" i="1" dirty="0">
                <a:solidFill>
                  <a:srgbClr val="051BF1"/>
                </a:solidFill>
              </a:rPr>
            </a:br>
            <a:r>
              <a:rPr lang="en-US" sz="2800" i="1" dirty="0">
                <a:solidFill>
                  <a:srgbClr val="051BF1"/>
                </a:solidFill>
              </a:rPr>
              <a:t>Prioritization Panel) which</a:t>
            </a:r>
            <a:br>
              <a:rPr lang="en-US" sz="2800" i="1" dirty="0">
                <a:solidFill>
                  <a:srgbClr val="051BF1"/>
                </a:solidFill>
              </a:rPr>
            </a:br>
            <a:r>
              <a:rPr lang="en-US" sz="2800" i="1" dirty="0">
                <a:solidFill>
                  <a:srgbClr val="051BF1"/>
                </a:solidFill>
              </a:rPr>
              <a:t>develops a strategy for</a:t>
            </a:r>
            <a:br>
              <a:rPr lang="en-US" sz="2800" i="1" dirty="0">
                <a:solidFill>
                  <a:srgbClr val="051BF1"/>
                </a:solidFill>
              </a:rPr>
            </a:br>
            <a:r>
              <a:rPr lang="en-US" sz="2800" i="1" dirty="0">
                <a:solidFill>
                  <a:srgbClr val="051BF1"/>
                </a:solidFill>
              </a:rPr>
              <a:t>the US HEP program</a:t>
            </a:r>
          </a:p>
          <a:p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ED0DE87-68A9-41BB-B3B3-255A0A3725E9}"/>
              </a:ext>
            </a:extLst>
          </p:cNvPr>
          <p:cNvSpPr/>
          <p:nvPr/>
        </p:nvSpPr>
        <p:spPr>
          <a:xfrm>
            <a:off x="6813421" y="2043375"/>
            <a:ext cx="2008555" cy="1156677"/>
          </a:xfrm>
          <a:prstGeom prst="ellipse">
            <a:avLst/>
          </a:prstGeom>
          <a:noFill/>
          <a:ln w="101600">
            <a:solidFill>
              <a:srgbClr val="051BF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25F9AE7-8253-42A8-87F4-846D909409AB}"/>
              </a:ext>
            </a:extLst>
          </p:cNvPr>
          <p:cNvSpPr/>
          <p:nvPr/>
        </p:nvSpPr>
        <p:spPr>
          <a:xfrm>
            <a:off x="9168388" y="3697684"/>
            <a:ext cx="2008555" cy="1156677"/>
          </a:xfrm>
          <a:prstGeom prst="ellipse">
            <a:avLst/>
          </a:prstGeom>
          <a:noFill/>
          <a:ln w="101600">
            <a:solidFill>
              <a:srgbClr val="051BF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F71388-6357-4463-B9C7-DECF45AC9AB5}"/>
              </a:ext>
            </a:extLst>
          </p:cNvPr>
          <p:cNvSpPr/>
          <p:nvPr/>
        </p:nvSpPr>
        <p:spPr>
          <a:xfrm>
            <a:off x="6930655" y="5459016"/>
            <a:ext cx="2008555" cy="1156677"/>
          </a:xfrm>
          <a:prstGeom prst="ellipse">
            <a:avLst/>
          </a:prstGeom>
          <a:noFill/>
          <a:ln w="101600">
            <a:solidFill>
              <a:srgbClr val="051BF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C398A0-D27B-4CC2-A4BC-D4AB8EECE9BC}"/>
              </a:ext>
            </a:extLst>
          </p:cNvPr>
          <p:cNvSpPr/>
          <p:nvPr/>
        </p:nvSpPr>
        <p:spPr>
          <a:xfrm>
            <a:off x="7071077" y="2367433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Snowmass 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C9E3F5-4D5D-4E00-8FD3-046FF43E4C64}"/>
              </a:ext>
            </a:extLst>
          </p:cNvPr>
          <p:cNvSpPr/>
          <p:nvPr/>
        </p:nvSpPr>
        <p:spPr>
          <a:xfrm>
            <a:off x="9617790" y="3797086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</a:rPr>
              <a:t>P5</a:t>
            </a:r>
            <a:br>
              <a:rPr lang="en-US" i="1" dirty="0">
                <a:solidFill>
                  <a:srgbClr val="C00000"/>
                </a:solidFill>
              </a:rPr>
            </a:br>
            <a:r>
              <a:rPr lang="en-US" i="1" dirty="0">
                <a:solidFill>
                  <a:srgbClr val="C00000"/>
                </a:solidFill>
              </a:rPr>
              <a:t>Strategy 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D984EE-6AF0-44B5-9802-7630444872AA}"/>
              </a:ext>
            </a:extLst>
          </p:cNvPr>
          <p:cNvSpPr/>
          <p:nvPr/>
        </p:nvSpPr>
        <p:spPr>
          <a:xfrm>
            <a:off x="7329496" y="5632125"/>
            <a:ext cx="1210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</a:rPr>
              <a:t>DOE/NSF</a:t>
            </a:r>
            <a:br>
              <a:rPr lang="en-US" i="1" dirty="0">
                <a:solidFill>
                  <a:srgbClr val="C00000"/>
                </a:solidFill>
              </a:rPr>
            </a:br>
            <a:r>
              <a:rPr lang="en-US" i="1" dirty="0">
                <a:solidFill>
                  <a:srgbClr val="C00000"/>
                </a:solidFill>
              </a:rPr>
              <a:t>program </a:t>
            </a:r>
            <a:endParaRPr lang="en-US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30787886-D8B8-427A-9C7B-DCE03A8F1B3A}"/>
              </a:ext>
            </a:extLst>
          </p:cNvPr>
          <p:cNvSpPr/>
          <p:nvPr/>
        </p:nvSpPr>
        <p:spPr>
          <a:xfrm rot="1352231">
            <a:off x="7403973" y="2763014"/>
            <a:ext cx="2584860" cy="1417345"/>
          </a:xfrm>
          <a:prstGeom prst="arc">
            <a:avLst>
              <a:gd name="adj1" fmla="val 16200000"/>
              <a:gd name="adj2" fmla="val 20640712"/>
            </a:avLst>
          </a:prstGeom>
          <a:ln w="206375">
            <a:solidFill>
              <a:schemeClr val="accent3">
                <a:lumMod val="75000"/>
              </a:schemeClr>
            </a:solidFill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A4793D1A-F589-42E0-B8E1-DC9CA195B7BB}"/>
              </a:ext>
            </a:extLst>
          </p:cNvPr>
          <p:cNvSpPr/>
          <p:nvPr/>
        </p:nvSpPr>
        <p:spPr>
          <a:xfrm rot="7093003">
            <a:off x="7986251" y="3936408"/>
            <a:ext cx="2584860" cy="1417345"/>
          </a:xfrm>
          <a:prstGeom prst="arc">
            <a:avLst>
              <a:gd name="adj1" fmla="val 16200000"/>
              <a:gd name="adj2" fmla="val 20640712"/>
            </a:avLst>
          </a:prstGeom>
          <a:ln w="206375">
            <a:solidFill>
              <a:schemeClr val="accent3">
                <a:lumMod val="75000"/>
              </a:schemeClr>
            </a:solidFill>
            <a:tailEnd type="stealth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023CC786-3249-4ADD-8ADD-A999F1EE820A}"/>
              </a:ext>
            </a:extLst>
          </p:cNvPr>
          <p:cNvSpPr/>
          <p:nvPr/>
        </p:nvSpPr>
        <p:spPr>
          <a:xfrm rot="10800000">
            <a:off x="4788443" y="2784612"/>
            <a:ext cx="3807136" cy="3224289"/>
          </a:xfrm>
          <a:prstGeom prst="arc">
            <a:avLst>
              <a:gd name="adj1" fmla="val 16200000"/>
              <a:gd name="adj2" fmla="val 5367688"/>
            </a:avLst>
          </a:prstGeom>
          <a:ln w="288925"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tailEnd type="stealth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82B4B4E-5134-450B-B9A8-3E554A5E804E}"/>
              </a:ext>
            </a:extLst>
          </p:cNvPr>
          <p:cNvSpPr/>
          <p:nvPr/>
        </p:nvSpPr>
        <p:spPr>
          <a:xfrm>
            <a:off x="8900127" y="2095055"/>
            <a:ext cx="1107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Gabriola" panose="04040605051002020D02" pitchFamily="82" charset="0"/>
              </a:rPr>
              <a:t>1.5-2 </a:t>
            </a:r>
            <a:r>
              <a:rPr lang="en-US" sz="2800" dirty="0" err="1">
                <a:solidFill>
                  <a:srgbClr val="000000"/>
                </a:solidFill>
                <a:latin typeface="Gabriola" panose="04040605051002020D02" pitchFamily="82" charset="0"/>
              </a:rPr>
              <a:t>yrs</a:t>
            </a:r>
            <a:r>
              <a:rPr lang="en-US" sz="2800" dirty="0">
                <a:solidFill>
                  <a:srgbClr val="000000"/>
                </a:solidFill>
                <a:latin typeface="Gabriola" panose="04040605051002020D02" pitchFamily="82" charset="0"/>
              </a:rPr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AB377F-462A-4311-9787-ECFFF5526589}"/>
              </a:ext>
            </a:extLst>
          </p:cNvPr>
          <p:cNvSpPr/>
          <p:nvPr/>
        </p:nvSpPr>
        <p:spPr>
          <a:xfrm>
            <a:off x="11244794" y="3900253"/>
            <a:ext cx="809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Gabriola" panose="04040605051002020D02" pitchFamily="82" charset="0"/>
              </a:rPr>
              <a:t>~ 1 </a:t>
            </a:r>
            <a:r>
              <a:rPr lang="en-US" sz="2800" dirty="0" err="1">
                <a:solidFill>
                  <a:srgbClr val="000000"/>
                </a:solidFill>
                <a:latin typeface="Gabriola" panose="04040605051002020D02" pitchFamily="82" charset="0"/>
              </a:rPr>
              <a:t>yr</a:t>
            </a:r>
            <a:r>
              <a:rPr lang="en-US" sz="2800" dirty="0">
                <a:solidFill>
                  <a:srgbClr val="000000"/>
                </a:solidFill>
                <a:latin typeface="Gabriola" panose="04040605051002020D02" pitchFamily="82" charset="0"/>
              </a:rPr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FEDDA8-2F45-451E-8F70-355686F83459}"/>
              </a:ext>
            </a:extLst>
          </p:cNvPr>
          <p:cNvSpPr/>
          <p:nvPr/>
        </p:nvSpPr>
        <p:spPr>
          <a:xfrm>
            <a:off x="5053855" y="3900255"/>
            <a:ext cx="139012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Gabriola" panose="04040605051002020D02" pitchFamily="82" charset="0"/>
              </a:rPr>
              <a:t>~5-7 </a:t>
            </a:r>
            <a:r>
              <a:rPr lang="en-US" sz="2800" dirty="0" err="1">
                <a:solidFill>
                  <a:srgbClr val="000000"/>
                </a:solidFill>
                <a:latin typeface="Gabriola" panose="04040605051002020D02" pitchFamily="82" charset="0"/>
              </a:rPr>
              <a:t>yrs</a:t>
            </a:r>
            <a:r>
              <a:rPr lang="en-US" sz="2800" dirty="0">
                <a:solidFill>
                  <a:srgbClr val="000000"/>
                </a:solidFill>
                <a:latin typeface="Gabriola" panose="04040605051002020D02" pitchFamily="82" charset="0"/>
              </a:rPr>
              <a:t> of </a:t>
            </a:r>
          </a:p>
          <a:p>
            <a:r>
              <a:rPr lang="en-US" sz="2800" dirty="0">
                <a:solidFill>
                  <a:srgbClr val="000000"/>
                </a:solidFill>
                <a:latin typeface="Gabriola" panose="04040605051002020D02" pitchFamily="82" charset="0"/>
              </a:rPr>
              <a:t>hard 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9F1EE5-67FA-4A45-B46D-B6C53F40741E}"/>
              </a:ext>
            </a:extLst>
          </p:cNvPr>
          <p:cNvSpPr txBox="1"/>
          <p:nvPr/>
        </p:nvSpPr>
        <p:spPr>
          <a:xfrm>
            <a:off x="6729262" y="1446151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July 17-27, Seattle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21B88FE-9B09-469A-AE7E-EBD104D1C5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264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A64C6-F400-43D9-B402-00686E53D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Snowmass Implementation Task Force</a:t>
            </a:r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0E92698B-7567-414A-A895-1E2AC248643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4784" y="1469570"/>
            <a:ext cx="10811933" cy="5388429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Key question for Snowmass’21 Accelerator Frontier to address: </a:t>
            </a:r>
            <a:r>
              <a:rPr lang="en-US" sz="1800" i="1" dirty="0">
                <a:solidFill>
                  <a:srgbClr val="051BF1"/>
                </a:solidFill>
              </a:rPr>
              <a:t>“…What are the time and cost scales of the R&amp;D and associated test facilities as well as the time and cost scale of the </a:t>
            </a:r>
            <a:br>
              <a:rPr lang="en-US" sz="1800" i="1" dirty="0">
                <a:solidFill>
                  <a:srgbClr val="051BF1"/>
                </a:solidFill>
              </a:rPr>
            </a:br>
            <a:r>
              <a:rPr lang="en-US" sz="1800" i="1" dirty="0">
                <a:solidFill>
                  <a:srgbClr val="051BF1"/>
                </a:solidFill>
              </a:rPr>
              <a:t>facility?” </a:t>
            </a:r>
          </a:p>
          <a:p>
            <a:r>
              <a:rPr lang="en-US" sz="1800" dirty="0">
                <a:solidFill>
                  <a:srgbClr val="000000"/>
                </a:solidFill>
              </a:rPr>
              <a:t>A </a:t>
            </a:r>
            <a:r>
              <a:rPr lang="en-US" sz="1800" dirty="0">
                <a:solidFill>
                  <a:srgbClr val="051BF1"/>
                </a:solidFill>
              </a:rPr>
              <a:t>large number </a:t>
            </a:r>
            <a:r>
              <a:rPr lang="en-US" sz="1800" dirty="0">
                <a:solidFill>
                  <a:srgbClr val="000000"/>
                </a:solidFill>
              </a:rPr>
              <a:t>of possible accelerator projects: ILC, Muon Collider, gamma-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gamma and ERL options, a large circumference electron ring (e.g. FCC-</a:t>
            </a:r>
            <a:r>
              <a:rPr lang="en-US" sz="1800" dirty="0" err="1">
                <a:solidFill>
                  <a:srgbClr val="000000"/>
                </a:solidFill>
              </a:rPr>
              <a:t>ee</a:t>
            </a:r>
            <a:r>
              <a:rPr lang="en-US" sz="1800" dirty="0">
                <a:solidFill>
                  <a:srgbClr val="000000"/>
                </a:solidFill>
              </a:rPr>
              <a:t>), 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and a large circumference hadron ring amongst others. </a:t>
            </a:r>
          </a:p>
          <a:p>
            <a:r>
              <a:rPr lang="en-US" sz="1800" u="sng" dirty="0">
                <a:solidFill>
                  <a:srgbClr val="051BF1"/>
                </a:solidFill>
              </a:rPr>
              <a:t>Comparison of the expected costs </a:t>
            </a:r>
            <a:r>
              <a:rPr lang="en-US" sz="1800" dirty="0">
                <a:solidFill>
                  <a:srgbClr val="000000"/>
                </a:solidFill>
              </a:rPr>
              <a:t>(using different accounting rules), schedule, </a:t>
            </a:r>
            <a:br>
              <a:rPr lang="en-US" sz="1800" dirty="0">
                <a:solidFill>
                  <a:srgbClr val="000000"/>
                </a:solidFill>
              </a:rPr>
            </a:br>
            <a:r>
              <a:rPr lang="en-US" sz="1800" dirty="0">
                <a:solidFill>
                  <a:srgbClr val="000000"/>
                </a:solidFill>
              </a:rPr>
              <a:t>and R&amp;D status for the projects.  </a:t>
            </a:r>
          </a:p>
          <a:p>
            <a:r>
              <a:rPr lang="en-US" sz="1800" dirty="0">
                <a:solidFill>
                  <a:srgbClr val="000000"/>
                </a:solidFill>
              </a:rPr>
              <a:t>The </a:t>
            </a:r>
            <a:r>
              <a:rPr lang="en-US" sz="1800" i="1" dirty="0">
                <a:solidFill>
                  <a:srgbClr val="C00000"/>
                </a:solidFill>
              </a:rPr>
              <a:t>Accelerator Implementation Task Force </a:t>
            </a:r>
            <a:r>
              <a:rPr lang="en-US" sz="1800" dirty="0">
                <a:solidFill>
                  <a:srgbClr val="000000"/>
                </a:solidFill>
                <a:latin typeface="+mj-lt"/>
              </a:rPr>
              <a:t>comprises of 12 world-renowned </a:t>
            </a:r>
            <a:br>
              <a:rPr lang="en-US" sz="1800" dirty="0">
                <a:solidFill>
                  <a:srgbClr val="000000"/>
                </a:solidFill>
                <a:latin typeface="+mj-lt"/>
              </a:rPr>
            </a:br>
            <a:r>
              <a:rPr lang="en-US" sz="1800" dirty="0">
                <a:solidFill>
                  <a:srgbClr val="000000"/>
                </a:solidFill>
                <a:latin typeface="+mj-lt"/>
              </a:rPr>
              <a:t>accelerator experts from Asia, Europe and US and </a:t>
            </a:r>
            <a:r>
              <a:rPr lang="en-US" sz="18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two representatives of the </a:t>
            </a:r>
            <a:br>
              <a:rPr lang="en-US" sz="18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</a:br>
            <a:r>
              <a:rPr lang="en-US" sz="1800" i="1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Snowmass Young</a:t>
            </a:r>
            <a:r>
              <a:rPr lang="en-US" sz="18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; it is chaired by Thomas </a:t>
            </a:r>
            <a:br>
              <a:rPr lang="en-US" sz="18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</a:br>
            <a:r>
              <a:rPr lang="en-US" sz="18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Roser (BNL) and charged with </a:t>
            </a:r>
            <a:r>
              <a:rPr lang="en-US" sz="1800" u="sng" dirty="0">
                <a:solidFill>
                  <a:srgbClr val="051BF1"/>
                </a:solidFill>
                <a:latin typeface="+mj-lt"/>
                <a:cs typeface="Helvetica" panose="020B0604020202020204" pitchFamily="34" charset="0"/>
              </a:rPr>
              <a:t>developing </a:t>
            </a:r>
            <a:br>
              <a:rPr lang="en-US" sz="1800" u="sng" dirty="0">
                <a:solidFill>
                  <a:srgbClr val="051BF1"/>
                </a:solidFill>
                <a:latin typeface="+mj-lt"/>
                <a:cs typeface="Helvetica" panose="020B0604020202020204" pitchFamily="34" charset="0"/>
              </a:rPr>
            </a:br>
            <a:r>
              <a:rPr lang="en-US" sz="1800" u="sng" dirty="0">
                <a:solidFill>
                  <a:srgbClr val="051BF1"/>
                </a:solidFill>
                <a:latin typeface="+mj-lt"/>
                <a:cs typeface="Helvetica" panose="020B0604020202020204" pitchFamily="34" charset="0"/>
              </a:rPr>
              <a:t>metrics </a:t>
            </a:r>
            <a:r>
              <a:rPr lang="en-US" sz="18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and </a:t>
            </a:r>
            <a:r>
              <a:rPr lang="en-US" sz="1800" u="sng" dirty="0">
                <a:solidFill>
                  <a:srgbClr val="0033CC"/>
                </a:solidFill>
                <a:latin typeface="+mj-lt"/>
                <a:cs typeface="Helvetica" panose="020B0604020202020204" pitchFamily="34" charset="0"/>
              </a:rPr>
              <a:t>processes to facilitate a </a:t>
            </a:r>
            <a:br>
              <a:rPr lang="en-US" sz="1800" u="sng" dirty="0">
                <a:solidFill>
                  <a:srgbClr val="0033CC"/>
                </a:solidFill>
                <a:latin typeface="+mj-lt"/>
                <a:cs typeface="Helvetica" panose="020B0604020202020204" pitchFamily="34" charset="0"/>
              </a:rPr>
            </a:br>
            <a:r>
              <a:rPr lang="en-US" sz="1800" u="sng" dirty="0">
                <a:solidFill>
                  <a:srgbClr val="0033CC"/>
                </a:solidFill>
                <a:latin typeface="+mj-lt"/>
                <a:cs typeface="Helvetica" panose="020B0604020202020204" pitchFamily="34" charset="0"/>
              </a:rPr>
              <a:t>comparison </a:t>
            </a:r>
            <a:r>
              <a:rPr lang="en-US" sz="1800" dirty="0">
                <a:solidFill>
                  <a:srgbClr val="000000"/>
                </a:solidFill>
                <a:latin typeface="+mj-lt"/>
                <a:cs typeface="Helvetica" panose="020B0604020202020204" pitchFamily="34" charset="0"/>
              </a:rPr>
              <a:t>between projects</a:t>
            </a:r>
          </a:p>
          <a:p>
            <a:endParaRPr lang="en-US" sz="1600" dirty="0">
              <a:solidFill>
                <a:srgbClr val="000000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E5E32BA-FB96-1D4B-93FF-51EFBDA89FFE}"/>
              </a:ext>
            </a:extLst>
          </p:cNvPr>
          <p:cNvGrpSpPr/>
          <p:nvPr/>
        </p:nvGrpSpPr>
        <p:grpSpPr>
          <a:xfrm>
            <a:off x="10810451" y="1897461"/>
            <a:ext cx="1190531" cy="1510573"/>
            <a:chOff x="1965706" y="5197546"/>
            <a:chExt cx="1587375" cy="201409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95A4377-5E49-424C-B3AA-FBB75F568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94180" y="5197546"/>
              <a:ext cx="1291364" cy="1422121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851347E-2825-4E4C-9000-F9D6B6D1170E}"/>
                </a:ext>
              </a:extLst>
            </p:cNvPr>
            <p:cNvSpPr txBox="1"/>
            <p:nvPr/>
          </p:nvSpPr>
          <p:spPr>
            <a:xfrm>
              <a:off x="1965706" y="6657304"/>
              <a:ext cx="1587375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Steve </a:t>
              </a:r>
              <a:r>
                <a:rPr lang="en-US" sz="1051" dirty="0" err="1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Gourlay</a:t>
              </a:r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 (LBNL)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1C06C61-F767-1C49-B684-31C71F9FBA26}"/>
              </a:ext>
            </a:extLst>
          </p:cNvPr>
          <p:cNvGrpSpPr/>
          <p:nvPr/>
        </p:nvGrpSpPr>
        <p:grpSpPr>
          <a:xfrm>
            <a:off x="8578241" y="3464814"/>
            <a:ext cx="1380675" cy="1579935"/>
            <a:chOff x="3882179" y="5243288"/>
            <a:chExt cx="1840898" cy="21065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99DF3FC-5A9A-4F78-9485-A2782AD46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56089" y="5243288"/>
              <a:ext cx="1229283" cy="151097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7AB996-B567-4F76-9EA4-41E16063BF48}"/>
                </a:ext>
              </a:extLst>
            </p:cNvPr>
            <p:cNvSpPr txBox="1"/>
            <p:nvPr/>
          </p:nvSpPr>
          <p:spPr>
            <a:xfrm>
              <a:off x="3882179" y="6795528"/>
              <a:ext cx="1840898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Tor </a:t>
              </a:r>
              <a:r>
                <a:rPr lang="en-US" sz="1051" dirty="0" err="1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Raubenheimer</a:t>
              </a:r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 (SLAC)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CD6A0CB-E618-DA4C-8DC0-49E02E1A1EA3}"/>
              </a:ext>
            </a:extLst>
          </p:cNvPr>
          <p:cNvGrpSpPr/>
          <p:nvPr/>
        </p:nvGrpSpPr>
        <p:grpSpPr>
          <a:xfrm>
            <a:off x="8699107" y="5130838"/>
            <a:ext cx="1223051" cy="1474819"/>
            <a:chOff x="5958770" y="5181974"/>
            <a:chExt cx="1630733" cy="196642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F232380-4D4B-4BAE-AD93-C28BFBA33B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11658" y="5181974"/>
              <a:ext cx="1157476" cy="137920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113EBDC-B741-4E42-BFE5-46E143585945}"/>
                </a:ext>
              </a:extLst>
            </p:cNvPr>
            <p:cNvSpPr txBox="1"/>
            <p:nvPr/>
          </p:nvSpPr>
          <p:spPr>
            <a:xfrm>
              <a:off x="5958770" y="6594059"/>
              <a:ext cx="1630733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Vladimir </a:t>
              </a:r>
              <a:r>
                <a:rPr lang="en-US" sz="1051" dirty="0" err="1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Shiltsev</a:t>
              </a:r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 (FNAL)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4389FD-50D1-6246-8061-713A1C15508E}"/>
              </a:ext>
            </a:extLst>
          </p:cNvPr>
          <p:cNvGrpSpPr/>
          <p:nvPr/>
        </p:nvGrpSpPr>
        <p:grpSpPr>
          <a:xfrm>
            <a:off x="8794859" y="1843390"/>
            <a:ext cx="1031549" cy="1535337"/>
            <a:chOff x="9292602" y="87041"/>
            <a:chExt cx="1375399" cy="2047114"/>
          </a:xfrm>
        </p:grpSpPr>
        <p:pic>
          <p:nvPicPr>
            <p:cNvPr id="1026" name="Picture 2" descr="BNL | Thomas Roser">
              <a:extLst>
                <a:ext uri="{FF2B5EF4-FFF2-40B4-BE49-F238E27FC236}">
                  <a16:creationId xmlns:a16="http://schemas.microsoft.com/office/drawing/2014/main" id="{99328213-9FE1-459B-A344-111A692ED13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21" r="7955" b="21985"/>
            <a:stretch/>
          </p:blipFill>
          <p:spPr bwMode="auto">
            <a:xfrm>
              <a:off x="9315230" y="87041"/>
              <a:ext cx="1196506" cy="1422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5BEE34E-64A5-48FC-BDAA-F560D2EDCDB5}"/>
                </a:ext>
              </a:extLst>
            </p:cNvPr>
            <p:cNvSpPr txBox="1"/>
            <p:nvPr/>
          </p:nvSpPr>
          <p:spPr>
            <a:xfrm>
              <a:off x="9292602" y="1579815"/>
              <a:ext cx="1375399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Thomas Roser (BNL, Chair)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6101390-6D8D-9846-A5EE-E5F68A868FAA}"/>
              </a:ext>
            </a:extLst>
          </p:cNvPr>
          <p:cNvGrpSpPr/>
          <p:nvPr/>
        </p:nvGrpSpPr>
        <p:grpSpPr>
          <a:xfrm>
            <a:off x="10872986" y="3452190"/>
            <a:ext cx="1136567" cy="1604116"/>
            <a:chOff x="9299032" y="2079668"/>
            <a:chExt cx="1375399" cy="213882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D525BEF-AA5F-49D0-847C-F155779CF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97793" y="2079668"/>
              <a:ext cx="1099704" cy="1527814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F34CD1-A110-42B9-AEF6-B3D742F687AB}"/>
                </a:ext>
              </a:extLst>
            </p:cNvPr>
            <p:cNvSpPr txBox="1"/>
            <p:nvPr/>
          </p:nvSpPr>
          <p:spPr>
            <a:xfrm>
              <a:off x="9299032" y="3664149"/>
              <a:ext cx="1375399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Jim Strait</a:t>
              </a:r>
              <a:b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</a:br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(FNAL)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717AE81-9A1B-AC41-BDD3-4FEBED944D33}"/>
              </a:ext>
            </a:extLst>
          </p:cNvPr>
          <p:cNvGrpSpPr/>
          <p:nvPr/>
        </p:nvGrpSpPr>
        <p:grpSpPr>
          <a:xfrm>
            <a:off x="10916704" y="5112758"/>
            <a:ext cx="1031549" cy="1475044"/>
            <a:chOff x="9248093" y="4282647"/>
            <a:chExt cx="1375399" cy="196672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50B1DC8-CB24-4905-8727-47BFDEE71B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2699" r="8424"/>
            <a:stretch/>
          </p:blipFill>
          <p:spPr>
            <a:xfrm>
              <a:off x="9298615" y="4282647"/>
              <a:ext cx="1202989" cy="152513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D608D8D-2AF7-453F-94E4-EE484A67222C}"/>
                </a:ext>
              </a:extLst>
            </p:cNvPr>
            <p:cNvSpPr txBox="1"/>
            <p:nvPr/>
          </p:nvSpPr>
          <p:spPr>
            <a:xfrm>
              <a:off x="9248093" y="5695032"/>
              <a:ext cx="1375399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John  Seeman</a:t>
              </a:r>
              <a:b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</a:br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(SLAC)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9AB6BC4-54F2-D04C-A182-3FDEF2695B85}"/>
              </a:ext>
            </a:extLst>
          </p:cNvPr>
          <p:cNvGrpSpPr/>
          <p:nvPr/>
        </p:nvGrpSpPr>
        <p:grpSpPr>
          <a:xfrm>
            <a:off x="9843395" y="1902686"/>
            <a:ext cx="1111200" cy="1495505"/>
            <a:chOff x="7877946" y="1015961"/>
            <a:chExt cx="1481600" cy="199400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8F53CFE-4783-42F9-A6D4-332376E8E8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1690" b="-1707"/>
            <a:stretch/>
          </p:blipFill>
          <p:spPr>
            <a:xfrm>
              <a:off x="8109555" y="1015961"/>
              <a:ext cx="1050614" cy="14295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D6CE4B3-CE7E-4FD7-B1DB-765D67718E1A}"/>
                </a:ext>
              </a:extLst>
            </p:cNvPr>
            <p:cNvSpPr txBox="1"/>
            <p:nvPr/>
          </p:nvSpPr>
          <p:spPr>
            <a:xfrm>
              <a:off x="7877946" y="2455627"/>
              <a:ext cx="1481600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Philippe Lebrun (CERN)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1263CCF-F98E-1044-BF83-0F8CBECEBC94}"/>
              </a:ext>
            </a:extLst>
          </p:cNvPr>
          <p:cNvGrpSpPr/>
          <p:nvPr/>
        </p:nvGrpSpPr>
        <p:grpSpPr>
          <a:xfrm>
            <a:off x="9934024" y="3464487"/>
            <a:ext cx="1031549" cy="1580263"/>
            <a:chOff x="7971007" y="2982736"/>
            <a:chExt cx="1375399" cy="210701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B230184-3F01-4511-BE1C-D7038410CC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7194" r="2938"/>
            <a:stretch/>
          </p:blipFill>
          <p:spPr>
            <a:xfrm>
              <a:off x="8030935" y="2982736"/>
              <a:ext cx="1101458" cy="151097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BF0FA44-9A01-4466-A302-CC180EED1DA5}"/>
                </a:ext>
              </a:extLst>
            </p:cNvPr>
            <p:cNvSpPr txBox="1"/>
            <p:nvPr/>
          </p:nvSpPr>
          <p:spPr>
            <a:xfrm>
              <a:off x="7971007" y="4535414"/>
              <a:ext cx="1375399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Katsunobu Oide (KEK)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3AC8ED8-3034-6F4D-AC36-D6EA21FB92A9}"/>
              </a:ext>
            </a:extLst>
          </p:cNvPr>
          <p:cNvGrpSpPr/>
          <p:nvPr/>
        </p:nvGrpSpPr>
        <p:grpSpPr>
          <a:xfrm>
            <a:off x="9795911" y="5128791"/>
            <a:ext cx="1223051" cy="1630591"/>
            <a:chOff x="7799832" y="5049418"/>
            <a:chExt cx="1630733" cy="217412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BD2716D-A374-46C6-88A8-0D2B6F353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975615" y="5049418"/>
              <a:ext cx="1141304" cy="138194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A949E71-28D3-4021-90ED-C15967A7314E}"/>
                </a:ext>
              </a:extLst>
            </p:cNvPr>
            <p:cNvSpPr txBox="1"/>
            <p:nvPr/>
          </p:nvSpPr>
          <p:spPr>
            <a:xfrm>
              <a:off x="7799832" y="6453584"/>
              <a:ext cx="1630733" cy="769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Reinhard Brinkmann</a:t>
              </a:r>
            </a:p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(DESY)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2480953-BE5C-E54C-BB92-9A004A23FEE8}"/>
              </a:ext>
            </a:extLst>
          </p:cNvPr>
          <p:cNvGrpSpPr/>
          <p:nvPr/>
        </p:nvGrpSpPr>
        <p:grpSpPr>
          <a:xfrm>
            <a:off x="7443457" y="5126063"/>
            <a:ext cx="1223051" cy="1504792"/>
            <a:chOff x="5362210" y="4597239"/>
            <a:chExt cx="1630733" cy="2006389"/>
          </a:xfrm>
        </p:grpSpPr>
        <p:pic>
          <p:nvPicPr>
            <p:cNvPr id="3" name="Picture 2" descr="Spencer Gessner">
              <a:extLst>
                <a:ext uri="{FF2B5EF4-FFF2-40B4-BE49-F238E27FC236}">
                  <a16:creationId xmlns:a16="http://schemas.microsoft.com/office/drawing/2014/main" id="{C209F6AA-7166-2847-8F93-DBC1516B074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056" b="7463"/>
            <a:stretch/>
          </p:blipFill>
          <p:spPr bwMode="auto">
            <a:xfrm>
              <a:off x="5603962" y="4597239"/>
              <a:ext cx="1165080" cy="1385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41F4F4C-F007-E241-8A4C-9279698976DA}"/>
                </a:ext>
              </a:extLst>
            </p:cNvPr>
            <p:cNvSpPr txBox="1"/>
            <p:nvPr/>
          </p:nvSpPr>
          <p:spPr>
            <a:xfrm>
              <a:off x="5362210" y="6049288"/>
              <a:ext cx="1630733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Spencer Gessner (SLAC)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39C23E8-CBA5-184B-8076-4EF976B992DD}"/>
              </a:ext>
            </a:extLst>
          </p:cNvPr>
          <p:cNvGrpSpPr/>
          <p:nvPr/>
        </p:nvGrpSpPr>
        <p:grpSpPr>
          <a:xfrm>
            <a:off x="6233076" y="5115176"/>
            <a:ext cx="1223051" cy="1504792"/>
            <a:chOff x="2750767" y="4597239"/>
            <a:chExt cx="1630733" cy="2006389"/>
          </a:xfrm>
        </p:grpSpPr>
        <p:pic>
          <p:nvPicPr>
            <p:cNvPr id="1028" name="Picture 4" descr="Marlene Turner">
              <a:extLst>
                <a:ext uri="{FF2B5EF4-FFF2-40B4-BE49-F238E27FC236}">
                  <a16:creationId xmlns:a16="http://schemas.microsoft.com/office/drawing/2014/main" id="{23CF80A5-5839-FE4D-85F0-52B2EA9909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60" t="2898" r="12037" b="21930"/>
            <a:stretch/>
          </p:blipFill>
          <p:spPr bwMode="auto">
            <a:xfrm>
              <a:off x="2953909" y="4597239"/>
              <a:ext cx="1202988" cy="1418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E0369B5-2F22-A846-9732-88A1C38414E1}"/>
                </a:ext>
              </a:extLst>
            </p:cNvPr>
            <p:cNvSpPr txBox="1"/>
            <p:nvPr/>
          </p:nvSpPr>
          <p:spPr>
            <a:xfrm>
              <a:off x="2750767" y="6049288"/>
              <a:ext cx="1630733" cy="55434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sz="1051" dirty="0">
                  <a:solidFill>
                    <a:srgbClr val="800080"/>
                  </a:solidFill>
                  <a:latin typeface="Calibri" panose="020F0502020204030204" pitchFamily="34" charset="0"/>
                  <a:ea typeface="Geneva" pitchFamily="121" charset="-128"/>
                </a:rPr>
                <a:t>Marlene Turner (LBNL)</a:t>
              </a:r>
            </a:p>
          </p:txBody>
        </p:sp>
      </p:grpSp>
      <p:pic>
        <p:nvPicPr>
          <p:cNvPr id="6" name="Picture 2" descr="Photo of Sarah Cousineau 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874" y="5152619"/>
            <a:ext cx="1001212" cy="100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4968737" y="6213517"/>
            <a:ext cx="1122422" cy="415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189"/>
            <a:r>
              <a:rPr lang="en-US" sz="1051" dirty="0">
                <a:solidFill>
                  <a:srgbClr val="800080"/>
                </a:solidFill>
                <a:latin typeface="Calibri" panose="020F0502020204030204" pitchFamily="34" charset="0"/>
                <a:ea typeface="Geneva" pitchFamily="121" charset="-128"/>
              </a:rPr>
              <a:t>Sarah Cousineau </a:t>
            </a:r>
            <a:br>
              <a:rPr lang="en-US" sz="1051" dirty="0">
                <a:solidFill>
                  <a:srgbClr val="800080"/>
                </a:solidFill>
                <a:latin typeface="Calibri" panose="020F0502020204030204" pitchFamily="34" charset="0"/>
                <a:ea typeface="Geneva" pitchFamily="121" charset="-128"/>
              </a:rPr>
            </a:br>
            <a:r>
              <a:rPr lang="en-US" sz="1051" dirty="0">
                <a:solidFill>
                  <a:srgbClr val="800080"/>
                </a:solidFill>
                <a:latin typeface="Calibri" panose="020F0502020204030204" pitchFamily="34" charset="0"/>
                <a:ea typeface="Geneva" pitchFamily="121" charset="-128"/>
              </a:rPr>
              <a:t>(ORNL)</a:t>
            </a:r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3C80B4A3-98F1-4F83-B012-96040EE576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87E1B149-B919-42C1-BA0C-F54A038C99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421533" y="6441821"/>
            <a:ext cx="770467" cy="539750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163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F03C18-F740-4B9E-88A3-31FFBAF2F9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7D5A31-E1DF-4CD2-BC55-FE4ED27B9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R&amp;D Needs by HEP Project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D76AB3-31A3-4E62-85E0-471E24E1019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4784" y="1670050"/>
            <a:ext cx="11302690" cy="4648200"/>
          </a:xfrm>
        </p:spPr>
        <p:txBody>
          <a:bodyPr>
            <a:normAutofit/>
          </a:bodyPr>
          <a:lstStyle/>
          <a:p>
            <a:pPr lvl="1" indent="0">
              <a:buNone/>
            </a:pPr>
            <a:r>
              <a:rPr lang="en-US" sz="2400" dirty="0"/>
              <a:t>Details in LDG R&amp;D Roadmap and discussed in talks subsequently:</a:t>
            </a:r>
          </a:p>
          <a:p>
            <a:pPr marL="522900" lvl="1" indent="-342900"/>
            <a:r>
              <a:rPr lang="en-US" sz="2000" dirty="0"/>
              <a:t>FCC-</a:t>
            </a:r>
            <a:r>
              <a:rPr lang="en-US" sz="2000" dirty="0" err="1"/>
              <a:t>ee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 SRF, High efficiency klystrons, and efficient tunnel construction</a:t>
            </a:r>
          </a:p>
          <a:p>
            <a:pPr marL="522900" lvl="1" indent="-342900"/>
            <a:r>
              <a:rPr lang="en-US" sz="2000" dirty="0">
                <a:sym typeface="Wingdings" panose="05000000000000000000" pitchFamily="2" charset="2"/>
              </a:rPr>
              <a:t>FCC-</a:t>
            </a:r>
            <a:r>
              <a:rPr lang="en-US" sz="2000" dirty="0" err="1">
                <a:sym typeface="Wingdings" panose="05000000000000000000" pitchFamily="2" charset="2"/>
              </a:rPr>
              <a:t>hh</a:t>
            </a:r>
            <a:r>
              <a:rPr lang="en-US" sz="2000" dirty="0">
                <a:sym typeface="Wingdings" panose="05000000000000000000" pitchFamily="2" charset="2"/>
              </a:rPr>
              <a:t>  High field SC magnets, efficient cryogenics</a:t>
            </a:r>
          </a:p>
          <a:p>
            <a:pPr marL="522900" lvl="1" indent="-342900"/>
            <a:r>
              <a:rPr lang="en-US" sz="2000" dirty="0">
                <a:sym typeface="Wingdings" panose="05000000000000000000" pitchFamily="2" charset="2"/>
              </a:rPr>
              <a:t>ILC  High gradient SRF</a:t>
            </a:r>
          </a:p>
          <a:p>
            <a:pPr marL="522900" lvl="1" indent="-342900"/>
            <a:r>
              <a:rPr lang="en-US" sz="2000" dirty="0">
                <a:sym typeface="Wingdings" panose="05000000000000000000" pitchFamily="2" charset="2"/>
              </a:rPr>
              <a:t>CLIC  High gradient NC RF</a:t>
            </a:r>
          </a:p>
          <a:p>
            <a:pPr marL="522900" lvl="1" indent="-342900"/>
            <a:r>
              <a:rPr lang="en-US" sz="2000" dirty="0">
                <a:sym typeface="Wingdings" panose="05000000000000000000" pitchFamily="2" charset="2"/>
              </a:rPr>
              <a:t>C</a:t>
            </a:r>
            <a:r>
              <a:rPr lang="en-US" sz="2000" baseline="30000" dirty="0">
                <a:sym typeface="Wingdings" panose="05000000000000000000" pitchFamily="2" charset="2"/>
              </a:rPr>
              <a:t>3</a:t>
            </a:r>
            <a:r>
              <a:rPr lang="en-US" sz="2000" dirty="0">
                <a:sym typeface="Wingdings" panose="05000000000000000000" pitchFamily="2" charset="2"/>
              </a:rPr>
              <a:t>  High gradient NC RF and large scale LN2 cryogenics</a:t>
            </a:r>
          </a:p>
          <a:p>
            <a:pPr marL="522900" lvl="1" indent="-342900"/>
            <a:r>
              <a:rPr lang="en-US" sz="2000" dirty="0">
                <a:sym typeface="Wingdings" panose="05000000000000000000" pitchFamily="2" charset="2"/>
              </a:rPr>
              <a:t>Muon Collider  Acc Physics, High gradient SRF, high field SC magnets, high power targets</a:t>
            </a:r>
          </a:p>
          <a:p>
            <a:pPr marL="522900" lvl="1" indent="-342900"/>
            <a:r>
              <a:rPr lang="en-US" sz="2000" dirty="0">
                <a:sym typeface="Wingdings" panose="05000000000000000000" pitchFamily="2" charset="2"/>
              </a:rPr>
              <a:t>Plasma collider  Fundamental acc Physics, high power lasers</a:t>
            </a:r>
          </a:p>
          <a:p>
            <a:pPr marL="522900" lvl="1" indent="-342900"/>
            <a:r>
              <a:rPr lang="en-US" sz="2000" dirty="0">
                <a:sym typeface="Wingdings" panose="05000000000000000000" pitchFamily="2" charset="2"/>
              </a:rPr>
              <a:t>Recirculating Colliders (FCC-eh, ERLC, …)  ERL</a:t>
            </a:r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16337-B6B0-4BE0-A275-0C2F5EF721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450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6D8D90-8864-48BB-B527-3DE1A3B260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4BB420-8D54-4CF2-84D8-2B0A7C088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58106F-2EC4-4E25-A5C1-65C671A644D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4784" y="1458930"/>
            <a:ext cx="10811933" cy="485932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Major projects are being developed around the world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ESPPU and future P5 reports help prioritize path forward for HEP</a:t>
            </a:r>
          </a:p>
          <a:p>
            <a:pPr marL="846900" lvl="2" indent="-342900"/>
            <a:r>
              <a:rPr lang="en-US" sz="2200" dirty="0"/>
              <a:t>An e+/e- Higgs factory is considered an important next step</a:t>
            </a:r>
          </a:p>
          <a:p>
            <a:pPr marL="846900" lvl="2" indent="-342900"/>
            <a:r>
              <a:rPr lang="en-US" sz="2200" dirty="0"/>
              <a:t>ILC in Japan is one possible route – SRF technology is essentially ready</a:t>
            </a:r>
          </a:p>
          <a:p>
            <a:pPr marL="846900" lvl="2" indent="-342900"/>
            <a:r>
              <a:rPr lang="en-US" sz="2200" dirty="0"/>
              <a:t>Multiple other approaches with varying benefits are being developed: </a:t>
            </a:r>
            <a:br>
              <a:rPr lang="en-US" sz="2200" dirty="0"/>
            </a:br>
            <a:r>
              <a:rPr lang="en-US" sz="2200" dirty="0"/>
              <a:t>FCC-</a:t>
            </a:r>
            <a:r>
              <a:rPr lang="en-US" sz="2200" dirty="0" err="1"/>
              <a:t>ee</a:t>
            </a:r>
            <a:r>
              <a:rPr lang="en-US" sz="2200" dirty="0"/>
              <a:t> / CEPC, CLIC, C</a:t>
            </a:r>
            <a:r>
              <a:rPr lang="en-US" sz="2200" baseline="30000" dirty="0"/>
              <a:t>3</a:t>
            </a:r>
            <a:r>
              <a:rPr lang="en-US" sz="2200" dirty="0"/>
              <a:t>, Muon Collider, …</a:t>
            </a:r>
          </a:p>
          <a:p>
            <a:pPr marL="846900" lvl="2" indent="-342900"/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Path toward next major HEP facility will be clearer in mid-2020’s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Clear acknowledgement in LDG R&amp;D Report of need to engage industry early </a:t>
            </a:r>
            <a:r>
              <a:rPr lang="en-US" sz="2400" b="1" dirty="0"/>
              <a:t>and</a:t>
            </a:r>
            <a:r>
              <a:rPr lang="en-US" sz="2400" dirty="0"/>
              <a:t> provide long-term support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1D9C0-6026-4669-B699-41BBA9594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4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18466D-FDF2-494D-982A-DC94F57F4E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A67CF9-0C91-40C3-B851-1977B2A01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Accelerator-based High Energy Particle Physics (HEP)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1AB4F-5F34-4CCF-BCBF-F7485D46D45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08226" y="1499373"/>
            <a:ext cx="11743362" cy="522953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Particle physics uses accelerators to pursue multiple parallel probes of the Standard Model:</a:t>
            </a:r>
          </a:p>
          <a:p>
            <a:r>
              <a:rPr lang="en-US" dirty="0"/>
              <a:t>	Flavor factories</a:t>
            </a:r>
          </a:p>
          <a:p>
            <a:r>
              <a:rPr lang="en-US" dirty="0"/>
              <a:t>	Higgs and EW Symmetry breaking</a:t>
            </a:r>
          </a:p>
          <a:p>
            <a:r>
              <a:rPr lang="en-US" dirty="0"/>
              <a:t>	Neutrino Sector</a:t>
            </a:r>
          </a:p>
          <a:p>
            <a:r>
              <a:rPr lang="en-US" dirty="0"/>
              <a:t>	as well as Dark Sector and other smaller scale experiments</a:t>
            </a:r>
          </a:p>
          <a:p>
            <a:endParaRPr lang="en-US" dirty="0"/>
          </a:p>
          <a:p>
            <a:r>
              <a:rPr lang="en-US" sz="2400" dirty="0"/>
              <a:t>Primary facilities for HEP: </a:t>
            </a:r>
          </a:p>
          <a:p>
            <a:pPr marL="522900" lvl="1" indent="-342900"/>
            <a:r>
              <a:rPr lang="en-US" dirty="0"/>
              <a:t>LHC / CERN</a:t>
            </a:r>
          </a:p>
          <a:p>
            <a:pPr marL="522900" lvl="1" indent="-342900"/>
            <a:r>
              <a:rPr lang="en-US" dirty="0"/>
              <a:t>MINOS and LBNF/DUNE / Fermilab-US</a:t>
            </a:r>
          </a:p>
          <a:p>
            <a:pPr marL="522900" lvl="1" indent="-342900"/>
            <a:r>
              <a:rPr lang="en-US" dirty="0"/>
              <a:t>Super KEKB / Japan, J-PARC / Japan</a:t>
            </a:r>
          </a:p>
          <a:p>
            <a:pPr marL="522900" lvl="1" indent="-342900"/>
            <a:r>
              <a:rPr lang="en-US" dirty="0"/>
              <a:t>BEPC-II / China</a:t>
            </a:r>
          </a:p>
          <a:p>
            <a:endParaRPr lang="en-US" dirty="0"/>
          </a:p>
          <a:p>
            <a:pPr defTabSz="857250">
              <a:tabLst>
                <a:tab pos="2455863" algn="l"/>
              </a:tabLst>
            </a:pPr>
            <a:r>
              <a:rPr lang="en-US" sz="2400" dirty="0"/>
              <a:t>Large-scale facilities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decades</a:t>
            </a:r>
            <a:r>
              <a:rPr lang="en-US" dirty="0">
                <a:sym typeface="Wingdings" panose="05000000000000000000" pitchFamily="2" charset="2"/>
              </a:rPr>
              <a:t> to develop and exploit</a:t>
            </a:r>
          </a:p>
          <a:p>
            <a:pPr defTabSz="876300"/>
            <a:r>
              <a:rPr lang="en-US" dirty="0">
                <a:sym typeface="Wingdings" panose="05000000000000000000" pitchFamily="2" charset="2"/>
              </a:rPr>
              <a:t>		          	 </a:t>
            </a:r>
            <a:r>
              <a:rPr lang="en-US" b="1" dirty="0">
                <a:sym typeface="Wingdings" panose="05000000000000000000" pitchFamily="2" charset="2"/>
              </a:rPr>
              <a:t>long-range planning </a:t>
            </a:r>
            <a:r>
              <a:rPr lang="en-US" dirty="0">
                <a:sym typeface="Wingdings" panose="05000000000000000000" pitchFamily="2" charset="2"/>
              </a:rPr>
              <a:t>needed in </a:t>
            </a:r>
            <a:r>
              <a:rPr lang="en-US" b="1" dirty="0">
                <a:sym typeface="Wingdings" panose="05000000000000000000" pitchFamily="2" charset="2"/>
              </a:rPr>
              <a:t>global</a:t>
            </a:r>
            <a:r>
              <a:rPr lang="en-US" dirty="0">
                <a:sym typeface="Wingdings" panose="05000000000000000000" pitchFamily="2" charset="2"/>
              </a:rPr>
              <a:t> context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67B6A-305E-466D-832B-4CCDEE5D3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i-FAST Meeting, May 3, 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6FC71F-A5DB-4711-8222-5E775151C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6438" y="3467384"/>
            <a:ext cx="3775638" cy="2459041"/>
          </a:xfrm>
          <a:prstGeom prst="rect">
            <a:avLst/>
          </a:prstGeom>
        </p:spPr>
      </p:pic>
      <p:pic>
        <p:nvPicPr>
          <p:cNvPr id="3074" name="Picture 2" descr="Large Hadron Collider restarts | CERN">
            <a:extLst>
              <a:ext uri="{FF2B5EF4-FFF2-40B4-BE49-F238E27FC236}">
                <a16:creationId xmlns:a16="http://schemas.microsoft.com/office/drawing/2014/main" id="{45A66275-F0D7-4256-8C30-B971DFD16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536" y="1942293"/>
            <a:ext cx="3777464" cy="251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Layout of SuperKEKB at the KEK Tsukuba campus.  ">
            <a:extLst>
              <a:ext uri="{FF2B5EF4-FFF2-40B4-BE49-F238E27FC236}">
                <a16:creationId xmlns:a16="http://schemas.microsoft.com/office/drawing/2014/main" id="{6F2C293D-061C-448E-9E21-C9D6AB890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815" y="4119937"/>
            <a:ext cx="3778360" cy="298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EC899B-8B55-4574-9398-DF122636A5B2}"/>
              </a:ext>
            </a:extLst>
          </p:cNvPr>
          <p:cNvSpPr txBox="1"/>
          <p:nvPr/>
        </p:nvSpPr>
        <p:spPr>
          <a:xfrm>
            <a:off x="5704657" y="5300965"/>
            <a:ext cx="2150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FNAL Main Injector</a:t>
            </a:r>
          </a:p>
        </p:txBody>
      </p:sp>
    </p:spTree>
    <p:extLst>
      <p:ext uri="{BB962C8B-B14F-4D97-AF65-F5344CB8AC3E}">
        <p14:creationId xmlns:p14="http://schemas.microsoft.com/office/powerpoint/2010/main" val="2216673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2728D3-09FB-41E5-BD66-79BD32EF4F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BFB1C5-F635-4B46-8B3D-1A707D2DF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Guidance from last decade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45C3E3-21EC-40F4-A0B5-A93D2B43CC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115864" y="1444626"/>
            <a:ext cx="4253221" cy="5413374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/>
              <a:t>European Strategy for Particle Physics update in 2013:</a:t>
            </a:r>
          </a:p>
          <a:p>
            <a:pPr marL="522900" lvl="1" indent="-342900"/>
            <a:r>
              <a:rPr lang="en-US" dirty="0"/>
              <a:t>Exploit LHC and upgrades</a:t>
            </a:r>
          </a:p>
          <a:p>
            <a:pPr marL="522900" lvl="1" indent="-342900"/>
            <a:r>
              <a:rPr lang="en-US" dirty="0"/>
              <a:t>Consider next generation </a:t>
            </a:r>
            <a:br>
              <a:rPr lang="en-US" dirty="0"/>
            </a:br>
            <a:r>
              <a:rPr lang="en-US" dirty="0"/>
              <a:t>accelerators in Europe</a:t>
            </a:r>
          </a:p>
          <a:p>
            <a:pPr marL="522900" lvl="1" indent="-342900"/>
            <a:r>
              <a:rPr lang="en-US" dirty="0"/>
              <a:t>Consider participation on ILC in Japan</a:t>
            </a:r>
          </a:p>
          <a:p>
            <a:pPr marL="522900" lvl="1" indent="-342900"/>
            <a:r>
              <a:rPr lang="en-US" dirty="0"/>
              <a:t>Consider participation in neutrino programs in US and Asia</a:t>
            </a:r>
          </a:p>
          <a:p>
            <a:pPr marL="522900" lvl="1" indent="-342900"/>
            <a:endParaRPr lang="en-US" dirty="0"/>
          </a:p>
          <a:p>
            <a:endParaRPr lang="en-US" dirty="0"/>
          </a:p>
          <a:p>
            <a:r>
              <a:rPr lang="en-US" sz="2200" dirty="0"/>
              <a:t>US Particle Physics Project Prioritization Panel in 2014</a:t>
            </a:r>
          </a:p>
          <a:p>
            <a:pPr marL="522900" lvl="1" indent="-342900"/>
            <a:r>
              <a:rPr lang="en-US" dirty="0"/>
              <a:t>Engage in HL-LHC upgrade</a:t>
            </a:r>
          </a:p>
          <a:p>
            <a:pPr marL="522900" lvl="1" indent="-342900"/>
            <a:r>
              <a:rPr lang="en-US" dirty="0"/>
              <a:t>Support R&amp;D for ILC in Japan</a:t>
            </a:r>
          </a:p>
          <a:p>
            <a:pPr marL="522900" lvl="1" indent="-342900"/>
            <a:r>
              <a:rPr lang="en-US" dirty="0"/>
              <a:t>Develop LBNF/DUNE neutrino program at Fermilab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B9FE3-8560-4838-9A5F-C34EA8444C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CD56A6-0531-47E4-A05C-62CC3DA0A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388" y="1444626"/>
            <a:ext cx="3810196" cy="41912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F3FCB5-3601-413B-84EE-86E8FA37E6BE}"/>
              </a:ext>
            </a:extLst>
          </p:cNvPr>
          <p:cNvSpPr txBox="1"/>
          <p:nvPr/>
        </p:nvSpPr>
        <p:spPr>
          <a:xfrm>
            <a:off x="9064402" y="5868347"/>
            <a:ext cx="3249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US Particle Physics Project </a:t>
            </a:r>
            <a:br>
              <a:rPr lang="en-US" b="1" dirty="0"/>
            </a:br>
            <a:r>
              <a:rPr lang="en-US" b="1" dirty="0"/>
              <a:t>Prioritization Panel 2014 </a:t>
            </a:r>
            <a:br>
              <a:rPr lang="en-US" b="1" dirty="0"/>
            </a:br>
            <a:r>
              <a:rPr lang="en-US" b="1" dirty="0"/>
              <a:t>Report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EDF661-EE88-4847-800C-F7EC642A5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74" y="1587507"/>
            <a:ext cx="3695890" cy="390545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2A7D0EE-25A6-4D8F-A49C-9573570B37F9}"/>
              </a:ext>
            </a:extLst>
          </p:cNvPr>
          <p:cNvSpPr txBox="1"/>
          <p:nvPr/>
        </p:nvSpPr>
        <p:spPr>
          <a:xfrm>
            <a:off x="419974" y="5492958"/>
            <a:ext cx="3775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Update to the European Strategy</a:t>
            </a:r>
            <a:br>
              <a:rPr lang="en-US" b="1" dirty="0"/>
            </a:br>
            <a:r>
              <a:rPr lang="en-US" b="1" dirty="0"/>
              <a:t>in Particle Physics, 2013</a:t>
            </a:r>
          </a:p>
        </p:txBody>
      </p:sp>
    </p:spTree>
    <p:extLst>
      <p:ext uri="{BB962C8B-B14F-4D97-AF65-F5344CB8AC3E}">
        <p14:creationId xmlns:p14="http://schemas.microsoft.com/office/powerpoint/2010/main" val="392099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54C01D-A59E-E141-AA5F-17EE9A5D08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A5AB0B-6DF5-9A4D-8879-BEE5A1388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Update European Strategy for PP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761B76-3371-DD4A-B758-C02B535AD94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457189" indent="-457189"/>
            <a:r>
              <a:rPr lang="en-US" sz="2400" dirty="0"/>
              <a:t>ESPP describes strategy for particle physics in </a:t>
            </a:r>
            <a:br>
              <a:rPr lang="en-US" sz="2400" dirty="0"/>
            </a:br>
            <a:r>
              <a:rPr lang="en-US" sz="2400" dirty="0"/>
              <a:t>Europe and their contributions world-wide</a:t>
            </a:r>
          </a:p>
          <a:p>
            <a:pPr marL="457189" indent="-457189"/>
            <a:r>
              <a:rPr lang="en-US" sz="2400" dirty="0"/>
              <a:t>ESPP started in 2006, was updated in 2013 and</a:t>
            </a:r>
            <a:br>
              <a:rPr lang="en-US" sz="2400" dirty="0"/>
            </a:br>
            <a:r>
              <a:rPr lang="en-US" sz="2400" dirty="0"/>
              <a:t>then again in 2020</a:t>
            </a:r>
          </a:p>
          <a:p>
            <a:pPr marL="457189" indent="-457189"/>
            <a:r>
              <a:rPr lang="en-US" sz="2400" dirty="0"/>
              <a:t>The 2020 ESPPU was the culmination of a 2-year</a:t>
            </a:r>
            <a:br>
              <a:rPr lang="en-US" sz="2400" dirty="0"/>
            </a:br>
            <a:r>
              <a:rPr lang="en-US" sz="2400" dirty="0"/>
              <a:t>study engaging the community broadly with</a:t>
            </a:r>
            <a:br>
              <a:rPr lang="en-US" sz="2400" dirty="0"/>
            </a:br>
            <a:r>
              <a:rPr lang="en-US" sz="2400" dirty="0"/>
              <a:t>a number townhall meetings</a:t>
            </a:r>
          </a:p>
          <a:p>
            <a:pPr marL="457189" indent="-457189"/>
            <a:r>
              <a:rPr lang="en-US" sz="2400" dirty="0"/>
              <a:t>Considered particle physics program as well as </a:t>
            </a:r>
            <a:br>
              <a:rPr lang="en-US" sz="2400" dirty="0"/>
            </a:br>
            <a:r>
              <a:rPr lang="en-US" sz="2400" dirty="0"/>
              <a:t>synergies with other fields and the societal </a:t>
            </a:r>
            <a:br>
              <a:rPr lang="en-US" sz="2400" dirty="0"/>
            </a:br>
            <a:r>
              <a:rPr lang="en-US" sz="2400" dirty="0"/>
              <a:t>and environmental impact of particle physics</a:t>
            </a:r>
          </a:p>
          <a:p>
            <a:pPr marL="457189" indent="-457189"/>
            <a:endParaRPr lang="en-US" sz="2400" dirty="0"/>
          </a:p>
          <a:p>
            <a:pPr marL="457189" indent="-457189"/>
            <a:endParaRPr lang="en-US" sz="2400" dirty="0"/>
          </a:p>
          <a:p>
            <a:pPr marL="457189" indent="-457189"/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17539F-5280-45EE-A312-E7D4048A7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2749" y="0"/>
            <a:ext cx="4659252" cy="685800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E48F34-8F04-4CFD-8FCA-E9962305C0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562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F8CC99-25CF-4C55-B64B-26D18C2113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40127D-3655-423D-AF8E-8FF5D9256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Priorities from the 2020 ESPP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BD5007-B96D-4B19-BF0E-BBDF3587077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full physics potential of the LHC and the HL-LHC</a:t>
            </a:r>
            <a:r>
              <a:rPr lang="en-US" dirty="0"/>
              <a:t>, including the study of flavor physics and the quark-gluon plasma, should be exploited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Europe, and CERN through the Neutrino Platform, should </a:t>
            </a:r>
            <a:r>
              <a:rPr lang="en-US" b="1" dirty="0"/>
              <a:t>continue to support long baseline experiments </a:t>
            </a:r>
            <a:r>
              <a:rPr lang="en-US" dirty="0"/>
              <a:t>in Japan and the United States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 </a:t>
            </a:r>
            <a:r>
              <a:rPr lang="en-US" b="1" dirty="0"/>
              <a:t>electron-positron Higgs factory </a:t>
            </a:r>
            <a:r>
              <a:rPr lang="en-US" dirty="0"/>
              <a:t>is the highest-priority next collider</a:t>
            </a:r>
          </a:p>
          <a:p>
            <a:pPr marL="522900" lvl="1" indent="-342900">
              <a:spcBef>
                <a:spcPts val="200"/>
              </a:spcBef>
              <a:spcAft>
                <a:spcPts val="200"/>
              </a:spcAft>
            </a:pPr>
            <a:r>
              <a:rPr lang="en-US" dirty="0"/>
              <a:t>The particle physics community should ramp up its R&amp;D effort focused on </a:t>
            </a:r>
            <a:r>
              <a:rPr lang="en-US" b="1" dirty="0"/>
              <a:t>advanced accelerator technologies</a:t>
            </a:r>
            <a:r>
              <a:rPr lang="en-US" dirty="0"/>
              <a:t>, in particular that for high-field </a:t>
            </a:r>
            <a:r>
              <a:rPr lang="en-US" b="1" dirty="0"/>
              <a:t>superconducting magnets</a:t>
            </a:r>
            <a:r>
              <a:rPr lang="en-US" dirty="0"/>
              <a:t>, including high-temperature superconductors</a:t>
            </a:r>
          </a:p>
          <a:p>
            <a:pPr marL="522900" lvl="1" indent="-342900">
              <a:spcBef>
                <a:spcPts val="200"/>
              </a:spcBef>
              <a:spcAft>
                <a:spcPts val="200"/>
              </a:spcAft>
            </a:pPr>
            <a:r>
              <a:rPr lang="en-US" dirty="0"/>
              <a:t>Europe, together with its international partners, should investigate the technical and financial feasibility of a </a:t>
            </a:r>
            <a:r>
              <a:rPr lang="en-US" b="1" dirty="0"/>
              <a:t>future hadron collider at CERN with a </a:t>
            </a:r>
            <a:r>
              <a:rPr lang="en-US" b="1" dirty="0" err="1"/>
              <a:t>centre</a:t>
            </a:r>
            <a:r>
              <a:rPr lang="en-US" b="1" dirty="0"/>
              <a:t>-of-mass energy of at least 100 </a:t>
            </a:r>
            <a:r>
              <a:rPr lang="en-US" b="1" dirty="0" err="1"/>
              <a:t>TeV</a:t>
            </a:r>
            <a:r>
              <a:rPr lang="en-US" b="1" dirty="0"/>
              <a:t> </a:t>
            </a:r>
            <a:r>
              <a:rPr lang="en-US" dirty="0"/>
              <a:t>and with an </a:t>
            </a:r>
            <a:r>
              <a:rPr lang="en-US" b="1" dirty="0"/>
              <a:t>electron-positron Higgs and electroweak factory as a possible first stage</a:t>
            </a:r>
            <a:r>
              <a:rPr lang="en-US" dirty="0"/>
              <a:t>.</a:t>
            </a:r>
          </a:p>
          <a:p>
            <a:pPr marL="522900" lvl="1" indent="-342900">
              <a:spcBef>
                <a:spcPts val="200"/>
              </a:spcBef>
              <a:spcAft>
                <a:spcPts val="200"/>
              </a:spcAft>
            </a:pPr>
            <a:r>
              <a:rPr lang="en-US" dirty="0"/>
              <a:t>The </a:t>
            </a:r>
            <a:r>
              <a:rPr lang="en-US" b="1" dirty="0"/>
              <a:t>timely</a:t>
            </a:r>
            <a:r>
              <a:rPr lang="en-US" dirty="0"/>
              <a:t> </a:t>
            </a:r>
            <a:r>
              <a:rPr lang="en-US" dirty="0" err="1"/>
              <a:t>realisation</a:t>
            </a:r>
            <a:r>
              <a:rPr lang="en-US" dirty="0"/>
              <a:t> of the electron-positron </a:t>
            </a:r>
            <a:r>
              <a:rPr lang="en-US" b="1" dirty="0"/>
              <a:t>International Linear Collider (ILC) in Japan </a:t>
            </a:r>
            <a:r>
              <a:rPr lang="en-US" dirty="0"/>
              <a:t>would be compatible with this strategy and, in that case, the European particle physics community would wish to collaborate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European particle physics community must </a:t>
            </a:r>
            <a:r>
              <a:rPr lang="en-US" b="1" dirty="0"/>
              <a:t>intensify accelerator R&amp;D </a:t>
            </a:r>
            <a:r>
              <a:rPr lang="en-US" dirty="0"/>
              <a:t>and sustain it with adequate resources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Accelerator R&amp;D Roadmap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1C799-43B7-43A7-B643-38DD6299E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156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FB8C77-675F-434B-9DAD-0A31604461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9D05B8-2780-4F33-91AE-99A66BADA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Future Accelerators for HEP</a:t>
            </a:r>
            <a:br>
              <a:rPr lang="en-US" dirty="0"/>
            </a:br>
            <a:r>
              <a:rPr lang="en-US" sz="2400" dirty="0"/>
              <a:t>Storage Rings – designs with CDR+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51C515-3B77-47CB-9550-C2A103A3546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1257" y="1447800"/>
            <a:ext cx="11930743" cy="4870450"/>
          </a:xfrm>
        </p:spPr>
        <p:txBody>
          <a:bodyPr/>
          <a:lstStyle/>
          <a:p>
            <a:r>
              <a:rPr lang="en-US" sz="2200" dirty="0"/>
              <a:t>FCC-</a:t>
            </a:r>
            <a:r>
              <a:rPr lang="en-US" sz="2200" dirty="0" err="1"/>
              <a:t>ee</a:t>
            </a:r>
            <a:r>
              <a:rPr lang="en-US" sz="2200" dirty="0"/>
              <a:t> / CEPC would be ~100 km circumference e+/e- storage rings for Higgs and EW</a:t>
            </a:r>
          </a:p>
          <a:p>
            <a:r>
              <a:rPr lang="en-US" sz="2200" dirty="0"/>
              <a:t>FCC-</a:t>
            </a:r>
            <a:r>
              <a:rPr lang="en-US" sz="2200" dirty="0" err="1"/>
              <a:t>hh</a:t>
            </a:r>
            <a:r>
              <a:rPr lang="en-US" sz="2200" dirty="0"/>
              <a:t> / SPPS would be ~100 km circumference p-p storage rings aimed at 100 </a:t>
            </a:r>
            <a:r>
              <a:rPr lang="en-US" sz="2200" dirty="0" err="1"/>
              <a:t>TeV</a:t>
            </a:r>
            <a:r>
              <a:rPr lang="en-US" sz="2200" dirty="0"/>
              <a:t> (7x LHC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679F6-ED90-448C-9BB9-753718D666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i-FAST Meeting, May 3, 2022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B6E06C8-A121-45BE-83E0-DFEAE0F68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2616" y="2486189"/>
            <a:ext cx="7879216" cy="405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8" descr="China's bid for a circular electron–positron collider – CERN Courier">
            <a:extLst>
              <a:ext uri="{FF2B5EF4-FFF2-40B4-BE49-F238E27FC236}">
                <a16:creationId xmlns:a16="http://schemas.microsoft.com/office/drawing/2014/main" id="{963283B9-CADF-4D83-8E84-D37FFE4453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" r="20122" b="3039"/>
          <a:stretch/>
        </p:blipFill>
        <p:spPr bwMode="auto">
          <a:xfrm>
            <a:off x="5867400" y="2436812"/>
            <a:ext cx="6147282" cy="4106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19747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FB8C77-675F-434B-9DAD-0A31604461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9D05B8-2780-4F33-91AE-99A66BADA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Future Accelerators for HEP</a:t>
            </a:r>
            <a:br>
              <a:rPr lang="en-US" dirty="0"/>
            </a:br>
            <a:r>
              <a:rPr lang="en-US" sz="2400" dirty="0"/>
              <a:t>Linear Colliders – designs with CDR++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51C515-3B77-47CB-9550-C2A103A3546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ILC, CLIC, C^3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679F6-ED90-448C-9BB9-753718D666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  <p:pic>
        <p:nvPicPr>
          <p:cNvPr id="6" name="Shape 335" descr="Tantawi structure.png">
            <a:extLst>
              <a:ext uri="{FF2B5EF4-FFF2-40B4-BE49-F238E27FC236}">
                <a16:creationId xmlns:a16="http://schemas.microsoft.com/office/drawing/2014/main" id="{0CFE168B-CE92-43E7-AD58-A816D37A8F6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0421" y="4847207"/>
            <a:ext cx="5935579" cy="2079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0BC38A36-DA40-4CC3-A4F9-F210944AF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163" y="2774771"/>
            <a:ext cx="7477125" cy="412432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418F040-6C56-4631-B77B-33D9D2449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44" y="1247675"/>
            <a:ext cx="6927010" cy="308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F40C7A-DDE6-44EA-808E-14C0EC00D062}"/>
              </a:ext>
            </a:extLst>
          </p:cNvPr>
          <p:cNvSpPr txBox="1"/>
          <p:nvPr/>
        </p:nvSpPr>
        <p:spPr>
          <a:xfrm>
            <a:off x="76370" y="1191805"/>
            <a:ext cx="4156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International Linear Collider</a:t>
            </a:r>
            <a:r>
              <a:rPr lang="en-US" dirty="0"/>
              <a:t> – ILC</a:t>
            </a:r>
          </a:p>
          <a:p>
            <a:r>
              <a:rPr lang="en-US" dirty="0"/>
              <a:t>250 GeV e+/e- initially and upgrade</a:t>
            </a:r>
            <a:br>
              <a:rPr lang="en-US" dirty="0"/>
            </a:br>
            <a:r>
              <a:rPr lang="en-US" dirty="0"/>
              <a:t>to 500 GeV in ~30 km in length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2947F4-594F-4CAE-857E-8E0A55044E5B}"/>
              </a:ext>
            </a:extLst>
          </p:cNvPr>
          <p:cNvSpPr txBox="1"/>
          <p:nvPr/>
        </p:nvSpPr>
        <p:spPr>
          <a:xfrm>
            <a:off x="7304858" y="1722446"/>
            <a:ext cx="4156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Compact Linear Collider </a:t>
            </a:r>
            <a:r>
              <a:rPr lang="en-US" dirty="0"/>
              <a:t>– CLIC</a:t>
            </a:r>
          </a:p>
          <a:p>
            <a:r>
              <a:rPr lang="en-US" dirty="0"/>
              <a:t>380 GeV e+/e- initially and upgrade to 3 </a:t>
            </a:r>
            <a:r>
              <a:rPr lang="en-US" dirty="0" err="1"/>
              <a:t>TeV</a:t>
            </a:r>
            <a:r>
              <a:rPr lang="en-US" dirty="0"/>
              <a:t> in ~50 km in length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991296-221A-4516-B381-FF3674706A0C}"/>
              </a:ext>
            </a:extLst>
          </p:cNvPr>
          <p:cNvSpPr txBox="1"/>
          <p:nvPr/>
        </p:nvSpPr>
        <p:spPr>
          <a:xfrm>
            <a:off x="560829" y="4104101"/>
            <a:ext cx="4605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Cool Copper Collider </a:t>
            </a:r>
            <a:r>
              <a:rPr lang="en-US" dirty="0"/>
              <a:t>– C</a:t>
            </a:r>
            <a:r>
              <a:rPr lang="en-US" baseline="30000" dirty="0"/>
              <a:t>3</a:t>
            </a:r>
          </a:p>
          <a:p>
            <a:r>
              <a:rPr lang="en-US" dirty="0"/>
              <a:t>250 GeV e+/e- initially and upgrade to 550 GeV with ~8 km in length</a:t>
            </a:r>
          </a:p>
        </p:txBody>
      </p:sp>
    </p:spTree>
    <p:extLst>
      <p:ext uri="{BB962C8B-B14F-4D97-AF65-F5344CB8AC3E}">
        <p14:creationId xmlns:p14="http://schemas.microsoft.com/office/powerpoint/2010/main" val="756795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461ABE-FC15-4591-9B53-68CF5E3CD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3" y="3326953"/>
            <a:ext cx="6519836" cy="31040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FB8C77-675F-434B-9DAD-0A31604461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9D05B8-2780-4F33-91AE-99A66BADA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Future Accelerators for HEP</a:t>
            </a:r>
            <a:br>
              <a:rPr lang="en-US" dirty="0"/>
            </a:br>
            <a:r>
              <a:rPr lang="en-US" sz="2400" dirty="0"/>
              <a:t>Future Concepts – designs at early stage working toward pre-CDR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51C515-3B77-47CB-9550-C2A103A3546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3963" y="1579184"/>
            <a:ext cx="10811933" cy="4648200"/>
          </a:xfrm>
        </p:spPr>
        <p:txBody>
          <a:bodyPr/>
          <a:lstStyle/>
          <a:p>
            <a:r>
              <a:rPr lang="en-US" dirty="0"/>
              <a:t>Muon Collider – avoids synchrotron radiation challenges of e+/e- but muons are unstable</a:t>
            </a:r>
          </a:p>
          <a:p>
            <a:r>
              <a:rPr lang="en-US" dirty="0"/>
              <a:t>Plasma Linear Collider – offers very high gradients 10 ~ 100x conventional linear colliders</a:t>
            </a:r>
            <a:br>
              <a:rPr lang="en-US" dirty="0"/>
            </a:br>
            <a:r>
              <a:rPr lang="en-US" dirty="0"/>
              <a:t>	but challenging beam dynamics and peak powers</a:t>
            </a:r>
          </a:p>
          <a:p>
            <a:r>
              <a:rPr lang="en-US" dirty="0"/>
              <a:t>ERL Linear Collider – high luminosity but increased</a:t>
            </a:r>
            <a:br>
              <a:rPr lang="en-US" dirty="0"/>
            </a:br>
            <a:r>
              <a:rPr lang="en-US" dirty="0"/>
              <a:t>	capital costs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679F6-ED90-448C-9BB9-753718D666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  <p:pic>
        <p:nvPicPr>
          <p:cNvPr id="8" name="Picture 2" descr="Laser-Plasma Accelerators for High-Energy Physics">
            <a:extLst>
              <a:ext uri="{FF2B5EF4-FFF2-40B4-BE49-F238E27FC236}">
                <a16:creationId xmlns:a16="http://schemas.microsoft.com/office/drawing/2014/main" id="{753C0077-275F-481A-A496-CA61A1D5A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2584" y="2714477"/>
            <a:ext cx="5709416" cy="40144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2B25C8-B2AB-45B7-970E-0332F6B3F819}"/>
              </a:ext>
            </a:extLst>
          </p:cNvPr>
          <p:cNvSpPr txBox="1"/>
          <p:nvPr/>
        </p:nvSpPr>
        <p:spPr>
          <a:xfrm>
            <a:off x="593963" y="4253501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Muon Collider concept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FA8079-392F-4EB3-82C6-E3CC11525D0D}"/>
              </a:ext>
            </a:extLst>
          </p:cNvPr>
          <p:cNvSpPr txBox="1"/>
          <p:nvPr/>
        </p:nvSpPr>
        <p:spPr>
          <a:xfrm>
            <a:off x="9232817" y="2585385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Plasma Collider concept</a:t>
            </a:r>
          </a:p>
        </p:txBody>
      </p:sp>
    </p:spTree>
    <p:extLst>
      <p:ext uri="{BB962C8B-B14F-4D97-AF65-F5344CB8AC3E}">
        <p14:creationId xmlns:p14="http://schemas.microsoft.com/office/powerpoint/2010/main" val="2082850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54C01D-A59E-E141-AA5F-17EE9A5D08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A5AB0B-6DF5-9A4D-8879-BEE5A1388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LDG Accelerator R&amp;D 2022 Report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761B76-3371-DD4A-B758-C02B535AD94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44327" y="1339849"/>
            <a:ext cx="10811933" cy="5246007"/>
          </a:xfrm>
        </p:spPr>
        <p:txBody>
          <a:bodyPr>
            <a:normAutofit lnSpcReduction="10000"/>
          </a:bodyPr>
          <a:lstStyle/>
          <a:p>
            <a:pPr marL="457189" indent="-457189"/>
            <a:r>
              <a:rPr lang="en-US" sz="2400" dirty="0"/>
              <a:t>Two immediate outcomes from ESPP</a:t>
            </a:r>
          </a:p>
          <a:p>
            <a:pPr marL="637189" lvl="1" indent="-457189"/>
            <a:r>
              <a:rPr lang="en-US" sz="2200" dirty="0">
                <a:sym typeface="Wingdings" panose="05000000000000000000" pitchFamily="2" charset="2"/>
              </a:rPr>
              <a:t>FCC-</a:t>
            </a:r>
            <a:r>
              <a:rPr lang="en-US" sz="2200" dirty="0" err="1">
                <a:sym typeface="Wingdings" panose="05000000000000000000" pitchFamily="2" charset="2"/>
              </a:rPr>
              <a:t>ee</a:t>
            </a:r>
            <a:r>
              <a:rPr lang="en-US" sz="2200" dirty="0">
                <a:sym typeface="Wingdings" panose="05000000000000000000" pitchFamily="2" charset="2"/>
              </a:rPr>
              <a:t> Feasibility Study  report for next ESPP in 2026</a:t>
            </a:r>
          </a:p>
          <a:p>
            <a:pPr marL="637189" lvl="1" indent="-457189"/>
            <a:r>
              <a:rPr lang="en-US" sz="2200" dirty="0">
                <a:sym typeface="Wingdings" panose="05000000000000000000" pitchFamily="2" charset="2"/>
              </a:rPr>
              <a:t>Lab Directors Group (LDG) Accelerator R&amp;D Panels </a:t>
            </a:r>
            <a:br>
              <a:rPr lang="en-US" sz="2200" dirty="0">
                <a:sym typeface="Wingdings" panose="05000000000000000000" pitchFamily="2" charset="2"/>
              </a:rPr>
            </a:br>
            <a:r>
              <a:rPr lang="en-US" sz="2200" dirty="0">
                <a:sym typeface="Wingdings" panose="05000000000000000000" pitchFamily="2" charset="2"/>
              </a:rPr>
              <a:t>formed to address the question of what are the most </a:t>
            </a:r>
            <a:br>
              <a:rPr lang="en-US" sz="2200" dirty="0">
                <a:sym typeface="Wingdings" panose="05000000000000000000" pitchFamily="2" charset="2"/>
              </a:rPr>
            </a:br>
            <a:r>
              <a:rPr lang="en-US" sz="2200" dirty="0">
                <a:sym typeface="Wingdings" panose="05000000000000000000" pitchFamily="2" charset="2"/>
              </a:rPr>
              <a:t>promising Accelerator R&amp;D activities for HEP</a:t>
            </a:r>
          </a:p>
          <a:p>
            <a:pPr marL="457189" indent="-457189"/>
            <a:endParaRPr lang="en-US" sz="2400" dirty="0">
              <a:sym typeface="Wingdings" panose="05000000000000000000" pitchFamily="2" charset="2"/>
            </a:endParaRPr>
          </a:p>
          <a:p>
            <a:pPr marL="457189" indent="-457189"/>
            <a:endParaRPr lang="en-US" sz="2400" dirty="0">
              <a:sym typeface="Wingdings" panose="05000000000000000000" pitchFamily="2" charset="2"/>
            </a:endParaRPr>
          </a:p>
          <a:p>
            <a:pPr marL="457189" indent="-457189"/>
            <a:endParaRPr lang="en-US" sz="2400" dirty="0">
              <a:sym typeface="Wingdings" panose="05000000000000000000" pitchFamily="2" charset="2"/>
            </a:endParaRPr>
          </a:p>
          <a:p>
            <a:pPr marL="457189" indent="-457189"/>
            <a:endParaRPr lang="en-US" sz="2400" dirty="0">
              <a:sym typeface="Wingdings" panose="05000000000000000000" pitchFamily="2" charset="2"/>
            </a:endParaRPr>
          </a:p>
          <a:p>
            <a:pPr marL="457189" indent="-457189"/>
            <a:endParaRPr lang="en-US" sz="2400" dirty="0">
              <a:sym typeface="Wingdings" panose="05000000000000000000" pitchFamily="2" charset="2"/>
            </a:endParaRPr>
          </a:p>
          <a:p>
            <a:pPr marL="457189" indent="-457189"/>
            <a:r>
              <a:rPr lang="en-US" sz="2400" dirty="0">
                <a:sym typeface="Wingdings" panose="05000000000000000000" pitchFamily="2" charset="2"/>
              </a:rPr>
              <a:t>Included discussions of R&amp;D for FCC-</a:t>
            </a:r>
            <a:r>
              <a:rPr lang="en-US" sz="2400" dirty="0" err="1">
                <a:sym typeface="Wingdings" panose="05000000000000000000" pitchFamily="2" charset="2"/>
              </a:rPr>
              <a:t>ee</a:t>
            </a:r>
            <a:r>
              <a:rPr lang="en-US" sz="2400" dirty="0">
                <a:sym typeface="Wingdings" panose="05000000000000000000" pitchFamily="2" charset="2"/>
              </a:rPr>
              <a:t>, ILC and CLIC</a:t>
            </a:r>
          </a:p>
          <a:p>
            <a:pPr marL="457189" indent="-457189"/>
            <a:r>
              <a:rPr lang="en-US" sz="2400" dirty="0">
                <a:sym typeface="Wingdings" panose="05000000000000000000" pitchFamily="2" charset="2"/>
              </a:rPr>
              <a:t>Over 170 international contributors to the roadmaps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DA1BB8-9F57-4AE2-B3B8-B2BAE0E32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327" y="3796262"/>
            <a:ext cx="7348464" cy="14388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F14817F-8BD8-4643-87A3-BCDB63960D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2774" y="1232808"/>
            <a:ext cx="4197044" cy="5610942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83309BD-FC97-4396-B5DD-E96CDD54F5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i-FAST Meeting, May 3,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4184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lenary_x0020_Agenda_x0020_Session xmlns="f5d975f2-272d-43b7-a43d-337ed3c571bd">3</Plenary_x0020_Agenda_x0020_Session>
    <Breakout_x0020_Session xmlns="232b09ad-db8c-4d33-a354-0180d5ce344b" xsi:nil="true"/>
    <Session xmlns="232b09ad-db8c-4d33-a354-0180d5ce344b" xsi:nil="true"/>
    <FormatUpdated xmlns="232b09ad-db8c-4d33-a354-0180d5ce344b">false</FormatUpdate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5C269630DD3248BE77EE4960CC8DCA" ma:contentTypeVersion="12" ma:contentTypeDescription="Create a new document." ma:contentTypeScope="" ma:versionID="6886c7f647574da3395257c9c3adfc8b">
  <xsd:schema xmlns:xsd="http://www.w3.org/2001/XMLSchema" xmlns:p="http://schemas.microsoft.com/office/2006/metadata/properties" xmlns:ns2="f5d975f2-272d-43b7-a43d-337ed3c571bd" xmlns:ns3="232b09ad-db8c-4d33-a354-0180d5ce344b" targetNamespace="http://schemas.microsoft.com/office/2006/metadata/properties" ma:root="true" ma:fieldsID="86e2362bee0e52dfcf43d7580deb9f0f" ns2:_="" ns3:_="">
    <xsd:import namespace="f5d975f2-272d-43b7-a43d-337ed3c571bd"/>
    <xsd:import namespace="232b09ad-db8c-4d33-a354-0180d5ce344b"/>
    <xsd:element name="properties">
      <xsd:complexType>
        <xsd:sequence>
          <xsd:element name="documentManagement">
            <xsd:complexType>
              <xsd:all>
                <xsd:element ref="ns2:Plenary_x0020_Agenda_x0020_Session" minOccurs="0"/>
                <xsd:element ref="ns3:Breakout_x0020_Session" minOccurs="0"/>
                <xsd:element ref="ns3:Session" minOccurs="0"/>
                <xsd:element ref="ns3:FormatUpdated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f5d975f2-272d-43b7-a43d-337ed3c571bd" elementFormDefault="qualified">
    <xsd:import namespace="http://schemas.microsoft.com/office/2006/documentManagement/types"/>
    <xsd:element name="Plenary_x0020_Agenda_x0020_Session" ma:index="8" nillable="true" ma:displayName="Plenary Agenda Session" ma:description="Select the agenda session where this talk will be presented." ma:list="{510AEE48-8530-45BE-8CF8-2523E644A9D6}" ma:internalName="Plenary_x0020_Agenda_x0020_Session" ma:showField="Lookup">
      <xsd:simpleType>
        <xsd:restriction base="dms:Lookup"/>
      </xsd:simpleType>
    </xsd:element>
  </xsd:schema>
  <xsd:schema xmlns:xsd="http://www.w3.org/2001/XMLSchema" xmlns:dms="http://schemas.microsoft.com/office/2006/documentManagement/types" targetNamespace="232b09ad-db8c-4d33-a354-0180d5ce344b" elementFormDefault="qualified">
    <xsd:import namespace="http://schemas.microsoft.com/office/2006/documentManagement/types"/>
    <xsd:element name="Breakout_x0020_Session" ma:index="9" nillable="true" ma:displayName="Breakout Agenda Session" ma:description="Select the breakout session where this talk will be presented." ma:list="{6e4f4a5b-cfc7-429f-86b6-69da6c46f900}" ma:internalName="Breakout_x0020_Session" ma:showField="BreakoutLookup">
      <xsd:simpleType>
        <xsd:restriction base="dms:Lookup"/>
      </xsd:simpleType>
    </xsd:element>
    <xsd:element name="Session" ma:index="10" nillable="true" ma:displayName="Session" ma:internalName="Session">
      <xsd:simpleType>
        <xsd:restriction base="dms:Text">
          <xsd:maxLength value="5"/>
        </xsd:restriction>
      </xsd:simpleType>
    </xsd:element>
    <xsd:element name="FormatUpdated" ma:index="11" nillable="true" ma:displayName="FormatUpdated" ma:default="0" ma:internalName="FormatUpdated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C1B16AA-9221-46AE-B700-523442ABDABD}">
  <ds:schemaRefs>
    <ds:schemaRef ds:uri="http://purl.org/dc/elements/1.1/"/>
    <ds:schemaRef ds:uri="http://purl.org/dc/terms/"/>
    <ds:schemaRef ds:uri="232b09ad-db8c-4d33-a354-0180d5ce344b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f5d975f2-272d-43b7-a43d-337ed3c571bd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DE3F1C6-E643-4597-BD68-C599B5629A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2F3200-450A-4E9E-AE5E-109933DDB0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d975f2-272d-43b7-a43d-337ed3c571bd"/>
    <ds:schemaRef ds:uri="232b09ad-db8c-4d33-a354-0180d5ce344b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116615</TotalTime>
  <Words>1412</Words>
  <Application>Microsoft Office PowerPoint</Application>
  <PresentationFormat>Grand écran</PresentationFormat>
  <Paragraphs>161</Paragraphs>
  <Slides>14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Gabriola</vt:lpstr>
      <vt:lpstr>blank</vt:lpstr>
      <vt:lpstr>Future HEP Global Projects and Accelerator R&amp;D roadmap</vt:lpstr>
      <vt:lpstr>Global Accelerator-based High Energy Particle Physics (HEP)</vt:lpstr>
      <vt:lpstr>Guidance from last decade</vt:lpstr>
      <vt:lpstr>2020 Update European Strategy for PP</vt:lpstr>
      <vt:lpstr>Some Priorities from the 2020 ESPP</vt:lpstr>
      <vt:lpstr>Possible Future Accelerators for HEP Storage Rings – designs with CDR+</vt:lpstr>
      <vt:lpstr>Possible Future Accelerators for HEP Linear Colliders – designs with CDR++</vt:lpstr>
      <vt:lpstr>Possible Future Accelerators for HEP Future Concepts – designs at early stage working toward pre-CDR</vt:lpstr>
      <vt:lpstr>LDG Accelerator R&amp;D 2022 Report</vt:lpstr>
      <vt:lpstr>Timeline considered in LDG Accelerator R&amp;D Report</vt:lpstr>
      <vt:lpstr>Snowmass’21  US planning process</vt:lpstr>
      <vt:lpstr>Snowmass Implementation Task Force</vt:lpstr>
      <vt:lpstr>Technology R&amp;D Needs by HEP Project</vt:lpstr>
      <vt:lpstr>Summary</vt:lpstr>
    </vt:vector>
  </TitlesOfParts>
  <Company>SLAC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CD2 review</dc:title>
  <dc:creator>FACET</dc:creator>
  <cp:lastModifiedBy>Valerie Brunner</cp:lastModifiedBy>
  <cp:revision>3892</cp:revision>
  <cp:lastPrinted>2009-07-27T17:31:51Z</cp:lastPrinted>
  <dcterms:created xsi:type="dcterms:W3CDTF">2009-11-23T23:38:17Z</dcterms:created>
  <dcterms:modified xsi:type="dcterms:W3CDTF">2022-05-03T05:07:01Z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0x010100D55C269630DD3248BE77EE4960CC8DCA</vt:lpwstr>
  </property>
  <property fmtid="{D5CDD505-2E9C-101B-9397-08002B2CF9AE}" pid="3" name="DocType">
    <vt:lpwstr>Presentation</vt:lpwstr>
  </property>
  <property fmtid="{D5CDD505-2E9C-101B-9397-08002B2CF9AE}" pid="4" name="Formatting Updated">
    <vt:lpwstr>false</vt:lpwstr>
  </property>
  <property fmtid="{D5CDD505-2E9C-101B-9397-08002B2CF9AE}" pid="5" name="Order">
    <vt:r8>1300</vt:r8>
  </property>
</Properties>
</file>