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 bookmarkIdSeed="3">
  <p:sldMasterIdLst>
    <p:sldMasterId id="2147483692" r:id="rId1"/>
  </p:sldMasterIdLst>
  <p:notesMasterIdLst>
    <p:notesMasterId r:id="rId30"/>
  </p:notesMasterIdLst>
  <p:handoutMasterIdLst>
    <p:handoutMasterId r:id="rId31"/>
  </p:handoutMasterIdLst>
  <p:sldIdLst>
    <p:sldId id="290" r:id="rId2"/>
    <p:sldId id="376" r:id="rId3"/>
    <p:sldId id="508" r:id="rId4"/>
    <p:sldId id="377" r:id="rId5"/>
    <p:sldId id="382" r:id="rId6"/>
    <p:sldId id="378" r:id="rId7"/>
    <p:sldId id="379" r:id="rId8"/>
    <p:sldId id="380" r:id="rId9"/>
    <p:sldId id="402" r:id="rId10"/>
    <p:sldId id="388" r:id="rId11"/>
    <p:sldId id="389" r:id="rId12"/>
    <p:sldId id="390" r:id="rId13"/>
    <p:sldId id="506" r:id="rId14"/>
    <p:sldId id="383" r:id="rId15"/>
    <p:sldId id="385" r:id="rId16"/>
    <p:sldId id="386" r:id="rId17"/>
    <p:sldId id="403" r:id="rId18"/>
    <p:sldId id="342" r:id="rId19"/>
    <p:sldId id="395" r:id="rId20"/>
    <p:sldId id="343" r:id="rId21"/>
    <p:sldId id="289" r:id="rId22"/>
    <p:sldId id="507" r:id="rId23"/>
    <p:sldId id="397" r:id="rId24"/>
    <p:sldId id="396" r:id="rId25"/>
    <p:sldId id="398" r:id="rId26"/>
    <p:sldId id="399" r:id="rId27"/>
    <p:sldId id="400" r:id="rId28"/>
    <p:sldId id="401" r:id="rId29"/>
  </p:sldIdLst>
  <p:sldSz cx="12192000" cy="6858000"/>
  <p:notesSz cx="6858000" cy="9144000"/>
  <p:embeddedFontLs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Century Gothic" panose="020B0502020202020204" pitchFamily="34" charset="0"/>
      <p:regular r:id="rId36"/>
      <p:bold r:id="rId37"/>
      <p:italic r:id="rId38"/>
      <p:boldItalic r:id="rId39"/>
    </p:embeddedFont>
    <p:embeddedFont>
      <p:font typeface="Montserrat" pitchFamily="2" charset="77"/>
      <p:regular r:id="rId40"/>
      <p:bold r:id="rId41"/>
      <p:italic r:id="rId42"/>
      <p:boldItalic r:id="rId43"/>
    </p:embeddedFont>
    <p:embeddedFont>
      <p:font typeface="Montserrat ExtraBold" panose="020F0502020204030204" pitchFamily="34" charset="0"/>
      <p:bold r:id="rId44"/>
      <p:italic r:id="rId45"/>
      <p:boldItalic r:id="rId46"/>
    </p:embeddedFont>
    <p:embeddedFont>
      <p:font typeface="Montserrat SemiBold" panose="020F0502020204030204" pitchFamily="34" charset="0"/>
      <p:regular r:id="rId47"/>
      <p:bold r:id="rId48"/>
      <p:italic r:id="rId49"/>
      <p:boldItalic r:id="rId50"/>
    </p:embeddedFont>
  </p:embeddedFontLst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0505"/>
    <a:srgbClr val="E6E6E6"/>
    <a:srgbClr val="F207CA"/>
    <a:srgbClr val="0FE6F8"/>
    <a:srgbClr val="253366"/>
    <a:srgbClr val="FEFCDE"/>
    <a:srgbClr val="FBEA1C"/>
    <a:srgbClr val="2EAC68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42" autoAdjust="0"/>
    <p:restoredTop sz="95442" autoAdjust="0"/>
  </p:normalViewPr>
  <p:slideViewPr>
    <p:cSldViewPr snapToObjects="1" showGuides="1">
      <p:cViewPr varScale="1">
        <p:scale>
          <a:sx n="114" d="100"/>
          <a:sy n="114" d="100"/>
        </p:scale>
        <p:origin x="200" y="344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4" d="100"/>
        <a:sy n="64" d="100"/>
      </p:scale>
      <p:origin x="0" y="0"/>
    </p:cViewPr>
  </p:sorter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font" Target="fonts/font11.fntdata"/><Relationship Id="rId47" Type="http://schemas.openxmlformats.org/officeDocument/2006/relationships/font" Target="fonts/font16.fntdata"/><Relationship Id="rId50" Type="http://schemas.openxmlformats.org/officeDocument/2006/relationships/font" Target="fonts/font19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font" Target="fonts/font14.fntdata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4" Type="http://schemas.openxmlformats.org/officeDocument/2006/relationships/font" Target="fonts/font13.fntdata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4.fntdata"/><Relationship Id="rId43" Type="http://schemas.openxmlformats.org/officeDocument/2006/relationships/font" Target="fonts/font12.fntdata"/><Relationship Id="rId48" Type="http://schemas.openxmlformats.org/officeDocument/2006/relationships/font" Target="fonts/font17.fntdata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openxmlformats.org/officeDocument/2006/relationships/font" Target="fonts/font15.fntdata"/><Relationship Id="rId20" Type="http://schemas.openxmlformats.org/officeDocument/2006/relationships/slide" Target="slides/slide19.xml"/><Relationship Id="rId41" Type="http://schemas.openxmlformats.org/officeDocument/2006/relationships/font" Target="fonts/font10.fntdata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49" Type="http://schemas.openxmlformats.org/officeDocument/2006/relationships/font" Target="fonts/font18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03/05/2022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311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03/05/2022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5371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7DC4BD7-DA3B-054F-B6C2-B607A81EA6C9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6653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7DC4BD7-DA3B-054F-B6C2-B607A81EA6C9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8691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7DC4BD7-DA3B-054F-B6C2-B607A81EA6C9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3287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049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7DC4BD7-DA3B-054F-B6C2-B607A81EA6C9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665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7DC4BD7-DA3B-054F-B6C2-B607A81EA6C9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6653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53600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5166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51663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6364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3847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7DC4BD7-DA3B-054F-B6C2-B607A81EA6C9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091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="0" i="0" baseline="0">
                <a:solidFill>
                  <a:schemeClr val="accent1"/>
                </a:solidFill>
                <a:latin typeface="Arial" panose="020B0604020202020204" pitchFamily="34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 i="0">
                <a:solidFill>
                  <a:schemeClr val="accent1"/>
                </a:solidFill>
                <a:latin typeface="Arial" panose="020B0604020202020204" pitchFamily="34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4787" y="5419084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573" y="5634382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2893653" y="5471264"/>
            <a:ext cx="3994435" cy="75828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b="0" i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E499330A-F446-E402-816D-8F197B865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487515"/>
            <a:ext cx="459118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rgbClr val="C00000"/>
                </a:solidFill>
                <a:latin typeface="Arial" panose="020B0604020202020204" pitchFamily="34" charset="0"/>
              </a:defRPr>
            </a:lvl1pPr>
          </a:lstStyle>
          <a:p>
            <a:fld id="{F7A1A58B-7BA1-7E42-8231-6D1CB1C760B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253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Fare clic per modificare gli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pic>
        <p:nvPicPr>
          <p:cNvPr id="11" name="Picture 9">
            <a:extLst>
              <a:ext uri="{FF2B5EF4-FFF2-40B4-BE49-F238E27FC236}">
                <a16:creationId xmlns:a16="http://schemas.microsoft.com/office/drawing/2014/main" id="{665AF33E-148A-B00B-19ED-A454B415EB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77DF9EDF-DDC7-3086-EEA2-60AE333D6D99}"/>
              </a:ext>
            </a:extLst>
          </p:cNvPr>
          <p:cNvSpPr txBox="1">
            <a:spLocks/>
          </p:cNvSpPr>
          <p:nvPr userDrawn="1"/>
        </p:nvSpPr>
        <p:spPr>
          <a:xfrm>
            <a:off x="11748365" y="6492875"/>
            <a:ext cx="457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rgbClr val="C00000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GB" b="0" i="0" smtClean="0">
                <a:latin typeface="Arial" panose="020B0604020202020204" pitchFamily="34" charset="0"/>
              </a:rPr>
              <a:pPr/>
              <a:t>‹#›</a:t>
            </a:fld>
            <a:endParaRPr lang="en-GB" b="0" i="0" dirty="0">
              <a:latin typeface="Arial" panose="020B0604020202020204" pitchFamily="34" charset="0"/>
            </a:endParaRPr>
          </a:p>
        </p:txBody>
      </p:sp>
      <p:sp>
        <p:nvSpPr>
          <p:cNvPr id="15" name="TextBox 4">
            <a:extLst>
              <a:ext uri="{FF2B5EF4-FFF2-40B4-BE49-F238E27FC236}">
                <a16:creationId xmlns:a16="http://schemas.microsoft.com/office/drawing/2014/main" id="{310835C4-8F3A-D1A0-3810-68359D86DADF}"/>
              </a:ext>
            </a:extLst>
          </p:cNvPr>
          <p:cNvSpPr txBox="1"/>
          <p:nvPr userDrawn="1"/>
        </p:nvSpPr>
        <p:spPr>
          <a:xfrm rot="5400000">
            <a:off x="9416802" y="3262191"/>
            <a:ext cx="525658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0" i="0" dirty="0">
                <a:solidFill>
                  <a:srgbClr val="FFFFFF"/>
                </a:solidFill>
                <a:latin typeface="Arial" panose="020B0604020202020204" pitchFamily="34" charset="0"/>
              </a:rPr>
              <a:t>L.A. Gizzi, I.FAST Accelerator-Industry Co-Innovation Workshop, </a:t>
            </a:r>
            <a:r>
              <a:rPr lang="is-IS" sz="900" b="0" i="0" dirty="0">
                <a:solidFill>
                  <a:srgbClr val="FFFFFF"/>
                </a:solidFill>
                <a:latin typeface="Arial" panose="020B0604020202020204" pitchFamily="34" charset="0"/>
              </a:rPr>
              <a:t>3-4 May 2022</a:t>
            </a:r>
            <a:endParaRPr lang="x-none" sz="1100" b="0" i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Fare clic per modificare gli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Fare clic per modificare gli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65AF33E-148A-B00B-19ED-A454B415EB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77DF9EDF-DDC7-3086-EEA2-60AE333D6D99}"/>
              </a:ext>
            </a:extLst>
          </p:cNvPr>
          <p:cNvSpPr txBox="1">
            <a:spLocks/>
          </p:cNvSpPr>
          <p:nvPr userDrawn="1"/>
        </p:nvSpPr>
        <p:spPr>
          <a:xfrm>
            <a:off x="11748365" y="6492875"/>
            <a:ext cx="457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rgbClr val="C00000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GB" b="0" i="0" smtClean="0">
                <a:latin typeface="Arial" panose="020B0604020202020204" pitchFamily="34" charset="0"/>
              </a:rPr>
              <a:pPr/>
              <a:t>‹#›</a:t>
            </a:fld>
            <a:endParaRPr lang="en-GB" b="0" i="0" dirty="0">
              <a:latin typeface="Arial" panose="020B0604020202020204" pitchFamily="34" charset="0"/>
            </a:endParaRPr>
          </a:p>
        </p:txBody>
      </p:sp>
      <p:sp>
        <p:nvSpPr>
          <p:cNvPr id="14" name="TextBox 4">
            <a:extLst>
              <a:ext uri="{FF2B5EF4-FFF2-40B4-BE49-F238E27FC236}">
                <a16:creationId xmlns:a16="http://schemas.microsoft.com/office/drawing/2014/main" id="{310835C4-8F3A-D1A0-3810-68359D86DADF}"/>
              </a:ext>
            </a:extLst>
          </p:cNvPr>
          <p:cNvSpPr txBox="1"/>
          <p:nvPr userDrawn="1"/>
        </p:nvSpPr>
        <p:spPr>
          <a:xfrm rot="5400000">
            <a:off x="9416802" y="3262191"/>
            <a:ext cx="525658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0" i="0" dirty="0">
                <a:solidFill>
                  <a:srgbClr val="FFFFFF"/>
                </a:solidFill>
                <a:latin typeface="Arial" panose="020B0604020202020204" pitchFamily="34" charset="0"/>
              </a:rPr>
              <a:t>L.A. Gizzi, I.FAST Accelerator-Industry Co-Innovation Workshop, </a:t>
            </a:r>
            <a:r>
              <a:rPr lang="is-IS" sz="900" b="0" i="0" dirty="0">
                <a:solidFill>
                  <a:srgbClr val="FFFFFF"/>
                </a:solidFill>
                <a:latin typeface="Arial" panose="020B0604020202020204" pitchFamily="34" charset="0"/>
              </a:rPr>
              <a:t>3-4 May 2022</a:t>
            </a:r>
            <a:endParaRPr lang="x-none" sz="1100" b="0" i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1D8FE-493B-9344-B43F-9465CA29F414}" type="datetimeFigureOut">
              <a:rPr lang="it-IT" smtClean="0"/>
              <a:t>03/05/22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65AF33E-148A-B00B-19ED-A454B415EB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77DF9EDF-DDC7-3086-EEA2-60AE333D6D99}"/>
              </a:ext>
            </a:extLst>
          </p:cNvPr>
          <p:cNvSpPr txBox="1">
            <a:spLocks/>
          </p:cNvSpPr>
          <p:nvPr userDrawn="1"/>
        </p:nvSpPr>
        <p:spPr>
          <a:xfrm>
            <a:off x="11748365" y="6492875"/>
            <a:ext cx="457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rgbClr val="C00000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GB" b="0" i="0" smtClean="0">
                <a:latin typeface="Arial" panose="020B0604020202020204" pitchFamily="34" charset="0"/>
              </a:rPr>
              <a:pPr/>
              <a:t>‹#›</a:t>
            </a:fld>
            <a:endParaRPr lang="en-GB" b="0" i="0" dirty="0">
              <a:latin typeface="Arial" panose="020B0604020202020204" pitchFamily="34" charset="0"/>
            </a:endParaRP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310835C4-8F3A-D1A0-3810-68359D86DADF}"/>
              </a:ext>
            </a:extLst>
          </p:cNvPr>
          <p:cNvSpPr txBox="1"/>
          <p:nvPr userDrawn="1"/>
        </p:nvSpPr>
        <p:spPr>
          <a:xfrm rot="5400000">
            <a:off x="9416802" y="3262191"/>
            <a:ext cx="525658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0" i="0" dirty="0">
                <a:solidFill>
                  <a:srgbClr val="FFFFFF"/>
                </a:solidFill>
                <a:latin typeface="Arial" panose="020B0604020202020204" pitchFamily="34" charset="0"/>
              </a:rPr>
              <a:t>L.A. Gizzi, I.FAST Accelerator-Industry Co-Innovation Workshop, </a:t>
            </a:r>
            <a:r>
              <a:rPr lang="is-IS" sz="900" b="0" i="0" dirty="0">
                <a:solidFill>
                  <a:srgbClr val="FFFFFF"/>
                </a:solidFill>
                <a:latin typeface="Arial" panose="020B0604020202020204" pitchFamily="34" charset="0"/>
              </a:rPr>
              <a:t>3-4 May 2022</a:t>
            </a:r>
            <a:endParaRPr lang="x-none" sz="1100" b="0" i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632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0096" y="-171400"/>
            <a:ext cx="6756281" cy="1143000"/>
          </a:xfrm>
        </p:spPr>
        <p:txBody>
          <a:bodyPr>
            <a:normAutofit/>
          </a:bodyPr>
          <a:lstStyle>
            <a:lvl1pPr algn="ctr">
              <a:defRPr sz="3500">
                <a:solidFill>
                  <a:srgbClr val="2D3A8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36608"/>
            <a:ext cx="10972800" cy="548505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8737600" y="6468574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2D3A84"/>
                </a:solidFill>
                <a:latin typeface="Arial" panose="020B0604020202020204" pitchFamily="34" charset="0"/>
              </a:defRPr>
            </a:lvl1pPr>
          </a:lstStyle>
          <a:p>
            <a:fld id="{7C8D6F1B-0912-4E83-AA89-4880E35867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3670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ChangeArrowheads="1"/>
          </p:cNvSpPr>
          <p:nvPr userDrawn="1"/>
        </p:nvSpPr>
        <p:spPr bwMode="auto">
          <a:xfrm>
            <a:off x="457200" y="428630"/>
            <a:ext cx="2133600" cy="6572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29" tIns="45715" rIns="91429" bIns="45715" anchor="ctr"/>
          <a:lstStyle/>
          <a:p>
            <a:pPr>
              <a:defRPr/>
            </a:pPr>
            <a:endParaRPr lang="it-IT" sz="18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EDE43187-6AE5-3D04-37F8-314987BD4B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63201" y="6590671"/>
            <a:ext cx="1354777" cy="304825"/>
          </a:xfrm>
          <a:prstGeom prst="rect">
            <a:avLst/>
          </a:prstGeom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665AF33E-148A-B00B-19ED-A454B415EB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77DF9EDF-DDC7-3086-EEA2-60AE333D6D99}"/>
              </a:ext>
            </a:extLst>
          </p:cNvPr>
          <p:cNvSpPr txBox="1">
            <a:spLocks/>
          </p:cNvSpPr>
          <p:nvPr userDrawn="1"/>
        </p:nvSpPr>
        <p:spPr>
          <a:xfrm>
            <a:off x="11748365" y="6492875"/>
            <a:ext cx="457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rgbClr val="C00000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GB" b="0" i="0" smtClean="0">
                <a:latin typeface="Arial" panose="020B0604020202020204" pitchFamily="34" charset="0"/>
              </a:rPr>
              <a:pPr/>
              <a:t>‹#›</a:t>
            </a:fld>
            <a:endParaRPr lang="en-GB" b="0" i="0" dirty="0">
              <a:latin typeface="Arial" panose="020B0604020202020204" pitchFamily="34" charset="0"/>
            </a:endParaRP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310835C4-8F3A-D1A0-3810-68359D86DADF}"/>
              </a:ext>
            </a:extLst>
          </p:cNvPr>
          <p:cNvSpPr txBox="1"/>
          <p:nvPr userDrawn="1"/>
        </p:nvSpPr>
        <p:spPr>
          <a:xfrm rot="5400000">
            <a:off x="9416802" y="3262191"/>
            <a:ext cx="525658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0" i="0" dirty="0">
                <a:solidFill>
                  <a:srgbClr val="FFFFFF"/>
                </a:solidFill>
                <a:latin typeface="Arial" panose="020B0604020202020204" pitchFamily="34" charset="0"/>
              </a:rPr>
              <a:t>L.A. Gizzi, I.FAST Accelerator-Industry Co-Innovation Workshop, </a:t>
            </a:r>
            <a:r>
              <a:rPr lang="is-IS" sz="900" b="0" i="0" dirty="0">
                <a:solidFill>
                  <a:srgbClr val="FFFFFF"/>
                </a:solidFill>
                <a:latin typeface="Arial" panose="020B0604020202020204" pitchFamily="34" charset="0"/>
              </a:rPr>
              <a:t>3-4 May 2022</a:t>
            </a:r>
            <a:endParaRPr lang="x-none" sz="1100" b="0" i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E14D6BF-CAA0-7513-723E-FA3BD68874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678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ChangeArrowheads="1"/>
          </p:cNvSpPr>
          <p:nvPr userDrawn="1"/>
        </p:nvSpPr>
        <p:spPr bwMode="auto">
          <a:xfrm>
            <a:off x="457200" y="428630"/>
            <a:ext cx="2133600" cy="6572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29" tIns="45715" rIns="91429" bIns="45715" anchor="ctr"/>
          <a:lstStyle/>
          <a:p>
            <a:pPr>
              <a:defRPr/>
            </a:pPr>
            <a:endParaRPr lang="it-IT" sz="18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5E5875FC-BA28-F8D8-EE55-BEB001B5DF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63201" y="6590671"/>
            <a:ext cx="1354777" cy="304825"/>
          </a:xfrm>
          <a:prstGeom prst="rect">
            <a:avLst/>
          </a:prstGeom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665AF33E-148A-B00B-19ED-A454B415EB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77DF9EDF-DDC7-3086-EEA2-60AE333D6D99}"/>
              </a:ext>
            </a:extLst>
          </p:cNvPr>
          <p:cNvSpPr txBox="1">
            <a:spLocks/>
          </p:cNvSpPr>
          <p:nvPr userDrawn="1"/>
        </p:nvSpPr>
        <p:spPr>
          <a:xfrm>
            <a:off x="11748365" y="6492875"/>
            <a:ext cx="457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rgbClr val="C00000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GB" b="0" i="0" smtClean="0">
                <a:latin typeface="Arial" panose="020B0604020202020204" pitchFamily="34" charset="0"/>
              </a:rPr>
              <a:pPr/>
              <a:t>‹#›</a:t>
            </a:fld>
            <a:endParaRPr lang="en-GB" b="0" i="0" dirty="0">
              <a:latin typeface="Arial" panose="020B0604020202020204" pitchFamily="34" charset="0"/>
            </a:endParaRP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310835C4-8F3A-D1A0-3810-68359D86DADF}"/>
              </a:ext>
            </a:extLst>
          </p:cNvPr>
          <p:cNvSpPr txBox="1"/>
          <p:nvPr userDrawn="1"/>
        </p:nvSpPr>
        <p:spPr>
          <a:xfrm rot="5400000">
            <a:off x="9416802" y="3262191"/>
            <a:ext cx="525658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0" i="0" dirty="0">
                <a:solidFill>
                  <a:srgbClr val="FFFFFF"/>
                </a:solidFill>
                <a:latin typeface="Arial" panose="020B0604020202020204" pitchFamily="34" charset="0"/>
              </a:rPr>
              <a:t>L.A. Gizzi, I.FAST Accelerator-Industry Co-Innovation Workshop, </a:t>
            </a:r>
            <a:r>
              <a:rPr lang="is-IS" sz="900" b="0" i="0" dirty="0">
                <a:solidFill>
                  <a:srgbClr val="FFFFFF"/>
                </a:solidFill>
                <a:latin typeface="Arial" panose="020B0604020202020204" pitchFamily="34" charset="0"/>
              </a:rPr>
              <a:t>3-4 May 2022</a:t>
            </a:r>
            <a:endParaRPr lang="x-none" sz="1100" b="0" i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86AFB3B-D03F-5A62-EB31-96102E414A4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678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tif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5/3/22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6" name="Picture 9">
            <a:extLst>
              <a:ext uri="{FF2B5EF4-FFF2-40B4-BE49-F238E27FC236}">
                <a16:creationId xmlns:a16="http://schemas.microsoft.com/office/drawing/2014/main" id="{665AF33E-148A-B00B-19ED-A454B415EB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77DF9EDF-DDC7-3086-EEA2-60AE333D6D99}"/>
              </a:ext>
            </a:extLst>
          </p:cNvPr>
          <p:cNvSpPr txBox="1">
            <a:spLocks/>
          </p:cNvSpPr>
          <p:nvPr userDrawn="1"/>
        </p:nvSpPr>
        <p:spPr>
          <a:xfrm>
            <a:off x="11748365" y="6492875"/>
            <a:ext cx="457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rgbClr val="C00000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GB" b="0" i="0" smtClean="0">
                <a:latin typeface="Arial" panose="020B0604020202020204" pitchFamily="34" charset="0"/>
              </a:rPr>
              <a:pPr/>
              <a:t>‹#›</a:t>
            </a:fld>
            <a:endParaRPr lang="en-GB" b="0" i="0" dirty="0">
              <a:latin typeface="Arial" panose="020B0604020202020204" pitchFamily="34" charset="0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310835C4-8F3A-D1A0-3810-68359D86DADF}"/>
              </a:ext>
            </a:extLst>
          </p:cNvPr>
          <p:cNvSpPr txBox="1"/>
          <p:nvPr userDrawn="1"/>
        </p:nvSpPr>
        <p:spPr>
          <a:xfrm rot="5400000">
            <a:off x="9416802" y="3262191"/>
            <a:ext cx="525658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0" i="0" dirty="0">
                <a:solidFill>
                  <a:srgbClr val="FFFFFF"/>
                </a:solidFill>
                <a:latin typeface="Arial" panose="020B0604020202020204" pitchFamily="34" charset="0"/>
              </a:rPr>
              <a:t>L.A. Gizzi, I.FAST Accelerator-Industry Co-Innovation Workshop, </a:t>
            </a:r>
            <a:r>
              <a:rPr lang="is-IS" sz="900" b="0" i="0" dirty="0">
                <a:solidFill>
                  <a:srgbClr val="FFFFFF"/>
                </a:solidFill>
                <a:latin typeface="Arial" panose="020B0604020202020204" pitchFamily="34" charset="0"/>
              </a:rPr>
              <a:t>3-4 May 2022</a:t>
            </a:r>
            <a:endParaRPr lang="x-none" sz="1100" b="0" i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9" name="Picture 1">
            <a:extLst>
              <a:ext uri="{FF2B5EF4-FFF2-40B4-BE49-F238E27FC236}">
                <a16:creationId xmlns:a16="http://schemas.microsoft.com/office/drawing/2014/main" id="{590BCC23-6D23-4075-A44F-CF2866998DAD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363201" y="6590671"/>
            <a:ext cx="1354777" cy="3048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C328B1A-3757-C4E6-D8FE-F5045DB39CD0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94" r:id="rId2"/>
    <p:sldLayoutId id="2147483696" r:id="rId3"/>
    <p:sldLayoutId id="2147483712" r:id="rId4"/>
    <p:sldLayoutId id="2147483714" r:id="rId5"/>
    <p:sldLayoutId id="2147483715" r:id="rId6"/>
    <p:sldLayoutId id="2147483716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ncbi.nlm.nih.gov/pubmed/25031268" TargetMode="Externa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tif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image" Target="../media/image67.jpeg"/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140/epjst/e2020-000127-8" TargetMode="External"/><Relationship Id="rId3" Type="http://schemas.openxmlformats.org/officeDocument/2006/relationships/image" Target="../media/image70.jpeg"/><Relationship Id="rId7" Type="http://schemas.openxmlformats.org/officeDocument/2006/relationships/image" Target="../media/image7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doi.org/10.1017/hpl.2021.41" TargetMode="External"/><Relationship Id="rId11" Type="http://schemas.openxmlformats.org/officeDocument/2006/relationships/hyperlink" Target="https://www.ile.osaka-u.ac.jp/eng/research/project/project-lans/index.html" TargetMode="External"/><Relationship Id="rId5" Type="http://schemas.openxmlformats.org/officeDocument/2006/relationships/image" Target="../media/image71.jpeg"/><Relationship Id="rId10" Type="http://schemas.openxmlformats.org/officeDocument/2006/relationships/image" Target="../media/image74.jpeg"/><Relationship Id="rId4" Type="http://schemas.openxmlformats.org/officeDocument/2006/relationships/hyperlink" Target="https://doi.org/10.48550/arXiv.2203.08366" TargetMode="External"/><Relationship Id="rId9" Type="http://schemas.openxmlformats.org/officeDocument/2006/relationships/image" Target="../media/image7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jpeg"/><Relationship Id="rId3" Type="http://schemas.openxmlformats.org/officeDocument/2006/relationships/image" Target="../media/image83.tiff"/><Relationship Id="rId7" Type="http://schemas.openxmlformats.org/officeDocument/2006/relationships/image" Target="../media/image87.jpe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tiff"/><Relationship Id="rId13" Type="http://schemas.openxmlformats.org/officeDocument/2006/relationships/image" Target="../media/image99.tiff"/><Relationship Id="rId18" Type="http://schemas.openxmlformats.org/officeDocument/2006/relationships/image" Target="../media/image104.gif"/><Relationship Id="rId3" Type="http://schemas.openxmlformats.org/officeDocument/2006/relationships/image" Target="../media/image14.gif"/><Relationship Id="rId21" Type="http://schemas.openxmlformats.org/officeDocument/2006/relationships/image" Target="../media/image107.png"/><Relationship Id="rId7" Type="http://schemas.openxmlformats.org/officeDocument/2006/relationships/image" Target="../media/image93.png"/><Relationship Id="rId12" Type="http://schemas.openxmlformats.org/officeDocument/2006/relationships/image" Target="../media/image98.tiff"/><Relationship Id="rId17" Type="http://schemas.openxmlformats.org/officeDocument/2006/relationships/image" Target="../media/image103.png"/><Relationship Id="rId2" Type="http://schemas.openxmlformats.org/officeDocument/2006/relationships/image" Target="../media/image89.tiff"/><Relationship Id="rId16" Type="http://schemas.openxmlformats.org/officeDocument/2006/relationships/image" Target="../media/image102.tiff"/><Relationship Id="rId20" Type="http://schemas.openxmlformats.org/officeDocument/2006/relationships/image" Target="../media/image10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2.png"/><Relationship Id="rId11" Type="http://schemas.openxmlformats.org/officeDocument/2006/relationships/image" Target="../media/image97.tiff"/><Relationship Id="rId5" Type="http://schemas.openxmlformats.org/officeDocument/2006/relationships/image" Target="../media/image91.png"/><Relationship Id="rId15" Type="http://schemas.openxmlformats.org/officeDocument/2006/relationships/image" Target="../media/image101.png"/><Relationship Id="rId10" Type="http://schemas.openxmlformats.org/officeDocument/2006/relationships/image" Target="../media/image96.jpeg"/><Relationship Id="rId19" Type="http://schemas.openxmlformats.org/officeDocument/2006/relationships/image" Target="../media/image105.jpeg"/><Relationship Id="rId4" Type="http://schemas.openxmlformats.org/officeDocument/2006/relationships/image" Target="../media/image90.jfif"/><Relationship Id="rId9" Type="http://schemas.openxmlformats.org/officeDocument/2006/relationships/image" Target="../media/image95.tiff"/><Relationship Id="rId14" Type="http://schemas.openxmlformats.org/officeDocument/2006/relationships/image" Target="../media/image100.tif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doi.org/10.1063/1.4984906" TargetMode="External"/><Relationship Id="rId4" Type="http://schemas.openxmlformats.org/officeDocument/2006/relationships/hyperlink" Target="https://www.nature.com/?proof=t%C2%A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gif"/><Relationship Id="rId4" Type="http://schemas.openxmlformats.org/officeDocument/2006/relationships/image" Target="../media/image13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789000" y="1657709"/>
            <a:ext cx="10707599" cy="1341906"/>
          </a:xfrm>
        </p:spPr>
        <p:txBody>
          <a:bodyPr/>
          <a:lstStyle/>
          <a:p>
            <a:r>
              <a:rPr lang="en-GB" sz="4800" b="1" dirty="0">
                <a:latin typeface="Arial" charset="0"/>
                <a:ea typeface="Arial" charset="0"/>
                <a:cs typeface="Arial" charset="0"/>
              </a:rPr>
              <a:t>Laser technologies for particle acceleration</a:t>
            </a:r>
            <a:endParaRPr lang="en-GB" sz="720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89001" y="3842878"/>
            <a:ext cx="7402857" cy="1098290"/>
          </a:xfrm>
        </p:spPr>
        <p:txBody>
          <a:bodyPr>
            <a:noAutofit/>
          </a:bodyPr>
          <a:lstStyle/>
          <a:p>
            <a:r>
              <a:rPr lang="en-GB" sz="3600" b="1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Leonida</a:t>
            </a:r>
            <a:r>
              <a:rPr lang="en-GB" sz="36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A. GIZZI</a:t>
            </a:r>
          </a:p>
          <a:p>
            <a:r>
              <a:rPr lang="en-GB" sz="18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CNR, Pisa, Italy</a:t>
            </a:r>
          </a:p>
        </p:txBody>
      </p:sp>
      <p:sp>
        <p:nvSpPr>
          <p:cNvPr id="5" name="TextBox 2"/>
          <p:cNvSpPr txBox="1"/>
          <p:nvPr/>
        </p:nvSpPr>
        <p:spPr>
          <a:xfrm>
            <a:off x="789000" y="188640"/>
            <a:ext cx="11067639" cy="461643"/>
          </a:xfrm>
          <a:prstGeom prst="rect">
            <a:avLst/>
          </a:prstGeom>
          <a:noFill/>
        </p:spPr>
        <p:txBody>
          <a:bodyPr wrap="square" lIns="91419" tIns="45709" rIns="91419" bIns="45709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I.FAST Accelerator-Industry Co-Innovation Workshop, </a:t>
            </a:r>
            <a:r>
              <a:rPr lang="is-I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3-4 May 2022, CERN </a:t>
            </a:r>
            <a:endParaRPr lang="it-IT" sz="24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2461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2830794" y="654880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it-IT" dirty="0">
              <a:solidFill>
                <a:prstClr val="black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Titolo 1"/>
          <p:cNvSpPr txBox="1">
            <a:spLocks/>
          </p:cNvSpPr>
          <p:nvPr/>
        </p:nvSpPr>
        <p:spPr bwMode="auto">
          <a:xfrm>
            <a:off x="2700194" y="0"/>
            <a:ext cx="6756281" cy="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kern="1200" cap="all">
                <a:solidFill>
                  <a:srgbClr val="AA060A"/>
                </a:solidFill>
                <a:latin typeface="Times New Roman"/>
                <a:ea typeface="+mj-ea"/>
                <a:cs typeface="Times New Roman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9pPr>
          </a:lstStyle>
          <a:p>
            <a:pPr defTabSz="457200"/>
            <a:endParaRPr lang="it-IT" sz="4400" b="1" dirty="0">
              <a:latin typeface="Century Gothic"/>
              <a:ea typeface="ＭＳ Ｐゴシック"/>
              <a:cs typeface="Century Gothic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489251" y="669050"/>
            <a:ext cx="111399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it-IT" sz="2800" b="1" dirty="0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X-</a:t>
            </a:r>
            <a:r>
              <a:rPr lang="it-IT" sz="2800" b="1" dirty="0" err="1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ray</a:t>
            </a:r>
            <a:r>
              <a:rPr lang="it-IT" sz="2800" b="1" dirty="0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 </a:t>
            </a:r>
            <a:r>
              <a:rPr lang="it-IT" sz="2800" b="1" dirty="0" err="1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imaging</a:t>
            </a:r>
            <a:r>
              <a:rPr lang="it-IT" sz="2800" b="1" dirty="0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 for compact, high </a:t>
            </a:r>
            <a:r>
              <a:rPr lang="it-IT" sz="2800" b="1" dirty="0" err="1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resolution</a:t>
            </a:r>
            <a:r>
              <a:rPr lang="it-IT" sz="2800" b="1" dirty="0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 (</a:t>
            </a:r>
            <a:r>
              <a:rPr lang="it-IT" sz="2800" b="1" dirty="0" err="1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phase</a:t>
            </a:r>
            <a:r>
              <a:rPr lang="it-IT" sz="2800" b="1" dirty="0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 </a:t>
            </a:r>
            <a:r>
              <a:rPr lang="it-IT" sz="2800" b="1" dirty="0" err="1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contrast</a:t>
            </a:r>
            <a:r>
              <a:rPr lang="it-IT" sz="2800" b="1" dirty="0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 </a:t>
            </a:r>
            <a:r>
              <a:rPr lang="it-IT" sz="2800" b="1" dirty="0" err="1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imaging</a:t>
            </a:r>
            <a:r>
              <a:rPr lang="it-IT" sz="2800" b="1" dirty="0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) </a:t>
            </a:r>
            <a:r>
              <a:rPr lang="it-IT" sz="2800" b="1" dirty="0" err="1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bio-medical</a:t>
            </a:r>
            <a:r>
              <a:rPr lang="it-IT" sz="2800" b="1" dirty="0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 </a:t>
            </a:r>
            <a:r>
              <a:rPr lang="it-IT" sz="2800" b="1" dirty="0" err="1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diagnostics</a:t>
            </a:r>
            <a:endParaRPr lang="it-IT" sz="2800" b="1" dirty="0">
              <a:solidFill>
                <a:prstClr val="black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778487" y="116632"/>
            <a:ext cx="10363200" cy="360040"/>
          </a:xfrm>
        </p:spPr>
        <p:txBody>
          <a:bodyPr>
            <a:noAutofit/>
          </a:bodyPr>
          <a:lstStyle/>
          <a:p>
            <a:pPr algn="ctr" rtl="0" eaLnBrk="1" latinLnBrk="0" hangingPunct="1"/>
            <a:r>
              <a:rPr lang="it-IT" sz="3200" b="1" kern="1200" dirty="0">
                <a:solidFill>
                  <a:srgbClr val="215968"/>
                </a:solidFill>
                <a:effectLst/>
                <a:latin typeface="Arial"/>
                <a:ea typeface="ＭＳ Ｐゴシック"/>
                <a:cs typeface="Arial"/>
              </a:rPr>
              <a:t>EMERGING APPLICATIONS: X-RAY IMAGING</a:t>
            </a:r>
            <a:endParaRPr lang="it-IT" sz="3200" dirty="0">
              <a:solidFill>
                <a:srgbClr val="215968"/>
              </a:solidFill>
              <a:effectLst/>
              <a:latin typeface="Arial"/>
              <a:cs typeface="Arial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/>
          <a:srcRect r="33419"/>
          <a:stretch/>
        </p:blipFill>
        <p:spPr>
          <a:xfrm>
            <a:off x="1462444" y="3645647"/>
            <a:ext cx="6633883" cy="2542028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4"/>
          <a:srcRect l="50490"/>
          <a:stretch/>
        </p:blipFill>
        <p:spPr>
          <a:xfrm>
            <a:off x="7538523" y="2181412"/>
            <a:ext cx="4126096" cy="3064462"/>
          </a:xfrm>
          <a:prstGeom prst="rect">
            <a:avLst/>
          </a:prstGeom>
        </p:spPr>
      </p:pic>
      <p:sp>
        <p:nvSpPr>
          <p:cNvPr id="7" name="Freccia destra 6"/>
          <p:cNvSpPr/>
          <p:nvPr/>
        </p:nvSpPr>
        <p:spPr>
          <a:xfrm rot="2465693">
            <a:off x="2955950" y="3535831"/>
            <a:ext cx="873527" cy="43329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Arial" panose="020B0604020202020204" pitchFamily="34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67" y="2241177"/>
            <a:ext cx="3330423" cy="1571065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60573" y="1812080"/>
            <a:ext cx="5545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latin typeface="Arial" panose="020B0604020202020204" pitchFamily="34" charset="0"/>
              </a:rPr>
              <a:t>Address</a:t>
            </a:r>
            <a:r>
              <a:rPr lang="it-IT" dirty="0">
                <a:latin typeface="Arial" panose="020B0604020202020204" pitchFamily="34" charset="0"/>
              </a:rPr>
              <a:t> some of the </a:t>
            </a:r>
            <a:r>
              <a:rPr lang="it-IT" dirty="0" err="1">
                <a:latin typeface="Arial" panose="020B0604020202020204" pitchFamily="34" charset="0"/>
              </a:rPr>
              <a:t>needs</a:t>
            </a:r>
            <a:r>
              <a:rPr lang="it-IT" dirty="0">
                <a:latin typeface="Arial" panose="020B0604020202020204" pitchFamily="34" charset="0"/>
              </a:rPr>
              <a:t> of large SR </a:t>
            </a:r>
            <a:r>
              <a:rPr lang="it-IT" dirty="0" err="1">
                <a:latin typeface="Arial" panose="020B0604020202020204" pitchFamily="34" charset="0"/>
              </a:rPr>
              <a:t>facility</a:t>
            </a:r>
            <a:r>
              <a:rPr lang="it-IT" dirty="0">
                <a:latin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</a:rPr>
              <a:t>users</a:t>
            </a:r>
            <a:endParaRPr lang="it-IT" dirty="0">
              <a:latin typeface="Arial" panose="020B0604020202020204" pitchFamily="34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8150763" y="5580390"/>
            <a:ext cx="33153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err="1">
                <a:latin typeface="Arial" panose="020B0604020202020204" pitchFamily="34" charset="0"/>
              </a:rPr>
              <a:t>J.M.Cole</a:t>
            </a:r>
            <a:r>
              <a:rPr lang="it-IT" sz="1100" dirty="0">
                <a:latin typeface="Arial" panose="020B0604020202020204" pitchFamily="34" charset="0"/>
              </a:rPr>
              <a:t> et al., </a:t>
            </a:r>
            <a:r>
              <a:rPr lang="it-IT" sz="1100" dirty="0" err="1">
                <a:latin typeface="Arial" panose="020B0604020202020204" pitchFamily="34" charset="0"/>
              </a:rPr>
              <a:t>Scientific</a:t>
            </a:r>
            <a:r>
              <a:rPr lang="it-IT" sz="1100" dirty="0">
                <a:latin typeface="Arial" panose="020B0604020202020204" pitchFamily="34" charset="0"/>
              </a:rPr>
              <a:t> Reports 5, 13244 (2015)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589440" y="6231435"/>
            <a:ext cx="443128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Needs high repetition rate kW laser driver</a:t>
            </a:r>
          </a:p>
        </p:txBody>
      </p:sp>
    </p:spTree>
    <p:extLst>
      <p:ext uri="{BB962C8B-B14F-4D97-AF65-F5344CB8AC3E}">
        <p14:creationId xmlns:p14="http://schemas.microsoft.com/office/powerpoint/2010/main" val="2679674808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2830794" y="654880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it-IT" dirty="0">
              <a:solidFill>
                <a:prstClr val="black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Titolo 1"/>
          <p:cNvSpPr txBox="1">
            <a:spLocks/>
          </p:cNvSpPr>
          <p:nvPr/>
        </p:nvSpPr>
        <p:spPr bwMode="auto">
          <a:xfrm>
            <a:off x="2700194" y="0"/>
            <a:ext cx="6756281" cy="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kern="1200" cap="all">
                <a:solidFill>
                  <a:srgbClr val="AA060A"/>
                </a:solidFill>
                <a:latin typeface="Times New Roman"/>
                <a:ea typeface="+mj-ea"/>
                <a:cs typeface="Times New Roman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9pPr>
          </a:lstStyle>
          <a:p>
            <a:pPr defTabSz="457200"/>
            <a:endParaRPr lang="it-IT" sz="4400" b="1" dirty="0">
              <a:latin typeface="Century Gothic"/>
              <a:ea typeface="ＭＳ Ｐゴシック"/>
              <a:cs typeface="Century Gothic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-220201" y="605195"/>
            <a:ext cx="12005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it-IT" sz="2400" b="1" dirty="0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LPA </a:t>
            </a:r>
            <a:r>
              <a:rPr lang="it-IT" sz="2400" b="1" dirty="0" err="1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beams</a:t>
            </a:r>
            <a:r>
              <a:rPr lang="it-IT" sz="2400" b="1" dirty="0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 can </a:t>
            </a:r>
            <a:r>
              <a:rPr lang="it-IT" sz="2400" b="1" dirty="0" err="1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meet</a:t>
            </a:r>
            <a:r>
              <a:rPr lang="it-IT" sz="2400" b="1" dirty="0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 </a:t>
            </a:r>
            <a:r>
              <a:rPr lang="it-IT" sz="2400" b="1" dirty="0" err="1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specifications</a:t>
            </a:r>
            <a:r>
              <a:rPr lang="it-IT" sz="2400" b="1" dirty="0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 of </a:t>
            </a:r>
            <a:r>
              <a:rPr lang="it-IT" sz="2400" b="1" dirty="0" err="1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advanced</a:t>
            </a:r>
            <a:r>
              <a:rPr lang="it-IT" sz="2400" b="1" dirty="0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 </a:t>
            </a:r>
            <a:r>
              <a:rPr lang="it-IT" sz="2400" b="1" dirty="0" err="1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radiotherapy</a:t>
            </a:r>
            <a:r>
              <a:rPr lang="it-IT" sz="2400" b="1" dirty="0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 </a:t>
            </a:r>
            <a:r>
              <a:rPr lang="it-IT" sz="2400" b="1" dirty="0" err="1">
                <a:solidFill>
                  <a:prstClr val="black"/>
                </a:solidFill>
                <a:latin typeface="Arial"/>
                <a:ea typeface="ＭＳ Ｐゴシック" charset="0"/>
                <a:cs typeface="Arial"/>
              </a:rPr>
              <a:t>approaches</a:t>
            </a:r>
            <a:endParaRPr lang="it-IT" sz="2400" b="1" dirty="0">
              <a:solidFill>
                <a:prstClr val="black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752167" y="80628"/>
            <a:ext cx="10363200" cy="360040"/>
          </a:xfrm>
        </p:spPr>
        <p:txBody>
          <a:bodyPr>
            <a:noAutofit/>
          </a:bodyPr>
          <a:lstStyle/>
          <a:p>
            <a:pPr algn="ctr" rtl="0" eaLnBrk="1" latinLnBrk="0" hangingPunct="1"/>
            <a:r>
              <a:rPr lang="it-IT" sz="3200" b="1" kern="1200" dirty="0">
                <a:solidFill>
                  <a:srgbClr val="215968"/>
                </a:solidFill>
                <a:effectLst/>
                <a:latin typeface="Arial"/>
                <a:ea typeface="ＭＳ Ｐゴシック"/>
                <a:cs typeface="Arial"/>
              </a:rPr>
              <a:t>EMERGING APPLICATIONS: RADIOTHERAPY</a:t>
            </a:r>
            <a:endParaRPr lang="it-IT" sz="3200" dirty="0">
              <a:solidFill>
                <a:srgbClr val="215968"/>
              </a:solidFill>
              <a:effectLst/>
              <a:latin typeface="Arial"/>
              <a:cs typeface="Arial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/>
          <a:srcRect r="3225"/>
          <a:stretch/>
        </p:blipFill>
        <p:spPr>
          <a:xfrm>
            <a:off x="7843698" y="1527860"/>
            <a:ext cx="3424879" cy="2644433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551384" y="1268760"/>
            <a:ext cx="70788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Arial" panose="020B0604020202020204" pitchFamily="34" charset="0"/>
              </a:rPr>
              <a:t>Laser-</a:t>
            </a:r>
            <a:r>
              <a:rPr lang="it-IT" dirty="0" err="1">
                <a:latin typeface="Arial" panose="020B0604020202020204" pitchFamily="34" charset="0"/>
              </a:rPr>
              <a:t>driven</a:t>
            </a:r>
            <a:r>
              <a:rPr lang="it-IT" dirty="0">
                <a:latin typeface="Arial" panose="020B0604020202020204" pitchFamily="34" charset="0"/>
              </a:rPr>
              <a:t> electron </a:t>
            </a:r>
            <a:r>
              <a:rPr lang="it-IT" dirty="0" err="1">
                <a:latin typeface="Arial" panose="020B0604020202020204" pitchFamily="34" charset="0"/>
              </a:rPr>
              <a:t>beams</a:t>
            </a:r>
            <a:r>
              <a:rPr lang="it-IT" dirty="0">
                <a:latin typeface="Arial" panose="020B0604020202020204" pitchFamily="34" charset="0"/>
              </a:rPr>
              <a:t> can </a:t>
            </a:r>
            <a:r>
              <a:rPr lang="it-IT" dirty="0" err="1">
                <a:latin typeface="Arial" panose="020B0604020202020204" pitchFamily="34" charset="0"/>
              </a:rPr>
              <a:t>provide</a:t>
            </a:r>
            <a:r>
              <a:rPr lang="it-IT" dirty="0">
                <a:latin typeface="Arial" panose="020B0604020202020204" pitchFamily="34" charset="0"/>
              </a:rPr>
              <a:t> ultra-high dose-rate to </a:t>
            </a:r>
            <a:r>
              <a:rPr lang="it-IT" dirty="0" err="1">
                <a:latin typeface="Arial" panose="020B0604020202020204" pitchFamily="34" charset="0"/>
              </a:rPr>
              <a:t>meet</a:t>
            </a:r>
            <a:r>
              <a:rPr lang="it-IT" dirty="0">
                <a:latin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</a:rPr>
              <a:t>requirements</a:t>
            </a:r>
            <a:r>
              <a:rPr lang="it-IT" dirty="0">
                <a:latin typeface="Arial" panose="020B0604020202020204" pitchFamily="34" charset="0"/>
              </a:rPr>
              <a:t> of future “</a:t>
            </a:r>
            <a:r>
              <a:rPr lang="it-IT" b="1" dirty="0">
                <a:solidFill>
                  <a:srgbClr val="FF0000"/>
                </a:solidFill>
                <a:latin typeface="Arial" panose="020B0604020202020204" pitchFamily="34" charset="0"/>
              </a:rPr>
              <a:t>FLASH” </a:t>
            </a:r>
            <a:r>
              <a:rPr lang="it-IT" b="1" dirty="0" err="1">
                <a:solidFill>
                  <a:srgbClr val="FF0000"/>
                </a:solidFill>
                <a:latin typeface="Arial" panose="020B0604020202020204" pitchFamily="34" charset="0"/>
              </a:rPr>
              <a:t>radiotherapy</a:t>
            </a:r>
            <a:r>
              <a:rPr lang="it-IT" b="1" dirty="0">
                <a:solidFill>
                  <a:srgbClr val="FF0000"/>
                </a:solidFill>
                <a:latin typeface="Arial" panose="020B0604020202020204" pitchFamily="34" charset="0"/>
              </a:rPr>
              <a:t> with </a:t>
            </a:r>
            <a:r>
              <a:rPr lang="it-IT" b="1" dirty="0" err="1">
                <a:solidFill>
                  <a:srgbClr val="FF0000"/>
                </a:solidFill>
                <a:latin typeface="Arial" panose="020B0604020202020204" pitchFamily="34" charset="0"/>
              </a:rPr>
              <a:t>Very</a:t>
            </a:r>
            <a:r>
              <a:rPr lang="it-IT" b="1" dirty="0">
                <a:solidFill>
                  <a:srgbClr val="FF0000"/>
                </a:solidFill>
                <a:latin typeface="Arial" panose="020B0604020202020204" pitchFamily="34" charset="0"/>
              </a:rPr>
              <a:t> High Energy </a:t>
            </a:r>
            <a:r>
              <a:rPr lang="it-IT" b="1" dirty="0" err="1">
                <a:solidFill>
                  <a:srgbClr val="FF0000"/>
                </a:solidFill>
                <a:latin typeface="Arial" panose="020B0604020202020204" pitchFamily="34" charset="0"/>
              </a:rPr>
              <a:t>electrons</a:t>
            </a:r>
            <a:r>
              <a:rPr lang="it-IT" b="1" dirty="0">
                <a:solidFill>
                  <a:srgbClr val="FF0000"/>
                </a:solidFill>
                <a:latin typeface="Arial" panose="020B0604020202020204" pitchFamily="34" charset="0"/>
              </a:rPr>
              <a:t> (VHEE) in a compact </a:t>
            </a:r>
            <a:r>
              <a:rPr lang="it-IT" b="1" dirty="0" err="1">
                <a:solidFill>
                  <a:srgbClr val="FF0000"/>
                </a:solidFill>
                <a:latin typeface="Arial" panose="020B0604020202020204" pitchFamily="34" charset="0"/>
              </a:rPr>
              <a:t>size</a:t>
            </a:r>
            <a:r>
              <a:rPr lang="it-IT" dirty="0">
                <a:latin typeface="Arial" panose="020B0604020202020204" pitchFamily="34" charset="0"/>
              </a:rPr>
              <a:t>: 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7705183" y="4179992"/>
            <a:ext cx="3839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>
                <a:latin typeface="Arial" panose="020B0604020202020204" pitchFamily="34" charset="0"/>
              </a:rPr>
              <a:t>Proof</a:t>
            </a:r>
            <a:r>
              <a:rPr lang="it-IT" sz="1200" dirty="0">
                <a:latin typeface="Arial" panose="020B0604020202020204" pitchFamily="34" charset="0"/>
              </a:rPr>
              <a:t> of </a:t>
            </a:r>
            <a:r>
              <a:rPr lang="it-IT" sz="1200" dirty="0" err="1">
                <a:latin typeface="Arial" panose="020B0604020202020204" pitchFamily="34" charset="0"/>
              </a:rPr>
              <a:t>principle</a:t>
            </a:r>
            <a:r>
              <a:rPr lang="it-IT" sz="1200" dirty="0">
                <a:latin typeface="Arial" panose="020B0604020202020204" pitchFamily="34" charset="0"/>
              </a:rPr>
              <a:t> Multi-Field </a:t>
            </a:r>
            <a:r>
              <a:rPr lang="it-IT" sz="1200" dirty="0" err="1">
                <a:latin typeface="Arial" panose="020B0604020202020204" pitchFamily="34" charset="0"/>
              </a:rPr>
              <a:t>Radiation</a:t>
            </a:r>
            <a:r>
              <a:rPr lang="it-IT" sz="1200" dirty="0">
                <a:latin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</a:rPr>
              <a:t>Therapy</a:t>
            </a:r>
            <a:r>
              <a:rPr lang="it-IT" sz="1200" dirty="0">
                <a:latin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</a:rPr>
              <a:t>Very</a:t>
            </a:r>
            <a:r>
              <a:rPr lang="it-IT" sz="1200" dirty="0">
                <a:latin typeface="Arial" panose="020B0604020202020204" pitchFamily="34" charset="0"/>
              </a:rPr>
              <a:t> high </a:t>
            </a:r>
            <a:r>
              <a:rPr lang="it-IT" sz="1200" dirty="0" err="1">
                <a:latin typeface="Arial" panose="020B0604020202020204" pitchFamily="34" charset="0"/>
              </a:rPr>
              <a:t>energy</a:t>
            </a:r>
            <a:r>
              <a:rPr lang="it-IT" sz="1200" dirty="0">
                <a:latin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</a:rPr>
              <a:t>electrons</a:t>
            </a:r>
            <a:r>
              <a:rPr lang="it-IT" sz="1200" dirty="0">
                <a:latin typeface="Arial" panose="020B0604020202020204" pitchFamily="34" charset="0"/>
              </a:rPr>
              <a:t>. (</a:t>
            </a:r>
            <a:r>
              <a:rPr lang="it-IT" sz="1200" dirty="0" err="1">
                <a:latin typeface="Arial" panose="020B0604020202020204" pitchFamily="34" charset="0"/>
              </a:rPr>
              <a:t>L.Labate</a:t>
            </a:r>
            <a:r>
              <a:rPr lang="it-IT" sz="1200" dirty="0">
                <a:latin typeface="Arial" panose="020B0604020202020204" pitchFamily="34" charset="0"/>
              </a:rPr>
              <a:t> et al. Sci Rep, 2020)</a:t>
            </a:r>
          </a:p>
        </p:txBody>
      </p:sp>
      <p:pic>
        <p:nvPicPr>
          <p:cNvPr id="19" name="Immagine 18"/>
          <p:cNvPicPr>
            <a:picLocks noChangeAspect="1"/>
          </p:cNvPicPr>
          <p:nvPr/>
        </p:nvPicPr>
        <p:blipFill rotWithShape="1">
          <a:blip r:embed="rId4"/>
          <a:srcRect t="19164" b="-928"/>
          <a:stretch/>
        </p:blipFill>
        <p:spPr>
          <a:xfrm>
            <a:off x="1617587" y="2187964"/>
            <a:ext cx="4436533" cy="2349883"/>
          </a:xfrm>
          <a:prstGeom prst="rect">
            <a:avLst/>
          </a:prstGeom>
        </p:spPr>
      </p:pic>
      <p:sp>
        <p:nvSpPr>
          <p:cNvPr id="20" name="CasellaDiTesto 19"/>
          <p:cNvSpPr txBox="1"/>
          <p:nvPr/>
        </p:nvSpPr>
        <p:spPr>
          <a:xfrm>
            <a:off x="1877140" y="6425693"/>
            <a:ext cx="51996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latin typeface="Arial" panose="020B0604020202020204" pitchFamily="34" charset="0"/>
              </a:rPr>
              <a:t>V. </a:t>
            </a:r>
            <a:r>
              <a:rPr lang="it-IT" sz="1400" dirty="0" err="1">
                <a:latin typeface="Arial" panose="020B0604020202020204" pitchFamily="34" charset="0"/>
              </a:rPr>
              <a:t>Favaudon</a:t>
            </a:r>
            <a:r>
              <a:rPr lang="it-IT" sz="1400" dirty="0">
                <a:latin typeface="Arial" panose="020B0604020202020204" pitchFamily="34" charset="0"/>
              </a:rPr>
              <a:t> et al., </a:t>
            </a:r>
            <a:r>
              <a:rPr lang="is-IS" sz="1400" dirty="0">
                <a:latin typeface="Arial" panose="020B0604020202020204" pitchFamily="34" charset="0"/>
                <a:hlinkClick r:id="rId5" tooltip="Science translational medicine."/>
              </a:rPr>
              <a:t>Sci Transl Med.</a:t>
            </a:r>
            <a:r>
              <a:rPr lang="is-IS" sz="1400" dirty="0">
                <a:latin typeface="Arial" panose="020B0604020202020204" pitchFamily="34" charset="0"/>
              </a:rPr>
              <a:t> 2014 Jul 16;6(245):245ra93</a:t>
            </a:r>
            <a:endParaRPr lang="it-IT" sz="1400" dirty="0">
              <a:latin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05182" y="6066029"/>
            <a:ext cx="4079963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AC090"/>
                </a:solidFill>
                <a:latin typeface="Arial" panose="020B0604020202020204" pitchFamily="34" charset="0"/>
              </a:rPr>
              <a:t>Needs high repetition rate &lt;kW laser driver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25244" y="2783126"/>
            <a:ext cx="20186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</a:rPr>
              <a:t>High dose-rate preserves healthy tissue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2028" y="1202418"/>
            <a:ext cx="3788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VHEE with Laser driven: Dosimetry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CE5B1E-D3DC-4208-5270-9D280C32C75E}"/>
              </a:ext>
            </a:extLst>
          </p:cNvPr>
          <p:cNvSpPr txBox="1"/>
          <p:nvPr/>
        </p:nvSpPr>
        <p:spPr>
          <a:xfrm>
            <a:off x="120254" y="5047864"/>
            <a:ext cx="11627025" cy="64633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IT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Almost none of the 13000 radiotherapy linacs worldwide can deliver FLASH beams: a huge potential still to be addressed, with major R&amp;D in RF accelerators and novel accelerators, including laser-driven LPA.</a:t>
            </a:r>
          </a:p>
        </p:txBody>
      </p:sp>
    </p:spTree>
    <p:extLst>
      <p:ext uri="{BB962C8B-B14F-4D97-AF65-F5344CB8AC3E}">
        <p14:creationId xmlns:p14="http://schemas.microsoft.com/office/powerpoint/2010/main" val="214852725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2830794" y="654880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it-IT" dirty="0">
              <a:solidFill>
                <a:prstClr val="black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Titolo 1"/>
          <p:cNvSpPr txBox="1">
            <a:spLocks/>
          </p:cNvSpPr>
          <p:nvPr/>
        </p:nvSpPr>
        <p:spPr bwMode="auto">
          <a:xfrm>
            <a:off x="2700194" y="0"/>
            <a:ext cx="6756281" cy="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kern="1200" cap="all">
                <a:solidFill>
                  <a:srgbClr val="AA060A"/>
                </a:solidFill>
                <a:latin typeface="Times New Roman"/>
                <a:ea typeface="+mj-ea"/>
                <a:cs typeface="Times New Roman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9pPr>
          </a:lstStyle>
          <a:p>
            <a:pPr defTabSz="457200"/>
            <a:endParaRPr lang="it-IT" sz="4400" b="1" dirty="0">
              <a:latin typeface="Century Gothic"/>
              <a:ea typeface="ＭＳ Ｐゴシック"/>
              <a:cs typeface="Century Gothic"/>
            </a:endParaRPr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685172" y="116632"/>
            <a:ext cx="11027452" cy="360040"/>
          </a:xfrm>
        </p:spPr>
        <p:txBody>
          <a:bodyPr>
            <a:noAutofit/>
          </a:bodyPr>
          <a:lstStyle/>
          <a:p>
            <a:pPr algn="ctr" rtl="0" eaLnBrk="1" latinLnBrk="0" hangingPunct="1"/>
            <a:r>
              <a:rPr lang="it-IT" sz="3200" b="1" kern="1200" dirty="0">
                <a:solidFill>
                  <a:srgbClr val="215968"/>
                </a:solidFill>
                <a:effectLst/>
                <a:latin typeface="Arial"/>
                <a:ea typeface="ＭＳ Ｐゴシック"/>
                <a:cs typeface="Arial"/>
              </a:rPr>
              <a:t>EMERGING APPLICATIONS: INDUSTRY AND SECURITY</a:t>
            </a:r>
            <a:endParaRPr lang="it-IT" sz="3200" dirty="0">
              <a:solidFill>
                <a:srgbClr val="215968"/>
              </a:solidFill>
              <a:effectLst/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46071" y="6179472"/>
            <a:ext cx="623760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Moving to implementation of kW laser technology for users 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/>
          <a:srcRect l="18462"/>
          <a:stretch/>
        </p:blipFill>
        <p:spPr>
          <a:xfrm>
            <a:off x="1133428" y="1348359"/>
            <a:ext cx="5029072" cy="1684701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239526" y="3033060"/>
            <a:ext cx="62779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latin typeface="Arial"/>
                <a:cs typeface="Arial"/>
              </a:rPr>
              <a:t>Industrial high </a:t>
            </a:r>
            <a:r>
              <a:rPr lang="it-IT" sz="1200" dirty="0" err="1">
                <a:latin typeface="Arial"/>
                <a:cs typeface="Arial"/>
              </a:rPr>
              <a:t>temporal</a:t>
            </a:r>
            <a:r>
              <a:rPr lang="it-IT" sz="1200" dirty="0">
                <a:latin typeface="Arial"/>
                <a:cs typeface="Arial"/>
              </a:rPr>
              <a:t> </a:t>
            </a:r>
            <a:r>
              <a:rPr lang="it-IT" sz="1200" dirty="0" err="1">
                <a:latin typeface="Arial"/>
                <a:cs typeface="Arial"/>
              </a:rPr>
              <a:t>resolution</a:t>
            </a:r>
            <a:r>
              <a:rPr lang="it-IT" sz="1200" dirty="0">
                <a:latin typeface="Arial"/>
                <a:cs typeface="Arial"/>
              </a:rPr>
              <a:t> X-</a:t>
            </a:r>
            <a:r>
              <a:rPr lang="it-IT" sz="1200" dirty="0" err="1">
                <a:latin typeface="Arial"/>
                <a:cs typeface="Arial"/>
              </a:rPr>
              <a:t>ray</a:t>
            </a:r>
            <a:r>
              <a:rPr lang="it-IT" sz="1200" dirty="0">
                <a:latin typeface="Arial"/>
                <a:cs typeface="Arial"/>
              </a:rPr>
              <a:t>  </a:t>
            </a:r>
            <a:r>
              <a:rPr lang="it-IT" sz="1200" dirty="0" err="1">
                <a:latin typeface="Arial"/>
                <a:cs typeface="Arial"/>
              </a:rPr>
              <a:t>imaging</a:t>
            </a:r>
            <a:r>
              <a:rPr lang="it-IT" sz="1200" dirty="0">
                <a:latin typeface="Arial"/>
                <a:cs typeface="Arial"/>
              </a:rPr>
              <a:t> - C. M. Brenner et al, PPCF, 58 014039, (2015)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5669" y="3728412"/>
            <a:ext cx="4101935" cy="2065617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628928" y="5794029"/>
            <a:ext cx="31786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</a:rPr>
              <a:t>Laser </a:t>
            </a:r>
            <a:r>
              <a:rPr lang="it-IT" sz="1200" dirty="0" err="1">
                <a:latin typeface="Arial" panose="020B0604020202020204" pitchFamily="34" charset="0"/>
              </a:rPr>
              <a:t>driven</a:t>
            </a:r>
            <a:r>
              <a:rPr lang="it-IT" sz="1200" dirty="0">
                <a:latin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</a:rPr>
              <a:t>neutron</a:t>
            </a:r>
            <a:r>
              <a:rPr lang="it-IT" sz="1200" dirty="0">
                <a:latin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</a:rPr>
              <a:t>sources</a:t>
            </a:r>
            <a:r>
              <a:rPr lang="it-IT" sz="1200" dirty="0">
                <a:latin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</a:rPr>
              <a:t>at</a:t>
            </a:r>
            <a:r>
              <a:rPr lang="it-IT" sz="1200" dirty="0">
                <a:latin typeface="Arial" panose="020B0604020202020204" pitchFamily="34" charset="0"/>
              </a:rPr>
              <a:t> Los Alamos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407368" y="657077"/>
            <a:ext cx="11012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latin typeface="Arial" panose="020B0604020202020204" pitchFamily="34" charset="0"/>
              </a:rPr>
              <a:t>High </a:t>
            </a:r>
            <a:r>
              <a:rPr lang="it-IT" sz="2000" b="1" dirty="0" err="1">
                <a:latin typeface="Arial" panose="020B0604020202020204" pitchFamily="34" charset="0"/>
              </a:rPr>
              <a:t>energy</a:t>
            </a:r>
            <a:r>
              <a:rPr lang="it-IT" sz="2000" b="1" dirty="0">
                <a:latin typeface="Arial" panose="020B0604020202020204" pitchFamily="34" charset="0"/>
              </a:rPr>
              <a:t> X-</a:t>
            </a:r>
            <a:r>
              <a:rPr lang="it-IT" sz="2000" b="1" dirty="0" err="1">
                <a:latin typeface="Arial" panose="020B0604020202020204" pitchFamily="34" charset="0"/>
              </a:rPr>
              <a:t>rays</a:t>
            </a:r>
            <a:r>
              <a:rPr lang="it-IT" sz="2000" b="1" dirty="0">
                <a:latin typeface="Arial" panose="020B0604020202020204" pitchFamily="34" charset="0"/>
              </a:rPr>
              <a:t> or </a:t>
            </a:r>
            <a:r>
              <a:rPr lang="it-IT" sz="2000" b="1" dirty="0" err="1">
                <a:latin typeface="Arial" panose="020B0604020202020204" pitchFamily="34" charset="0"/>
              </a:rPr>
              <a:t>neutron</a:t>
            </a:r>
            <a:r>
              <a:rPr lang="it-IT" sz="2000" b="1" dirty="0">
                <a:latin typeface="Arial" panose="020B0604020202020204" pitchFamily="34" charset="0"/>
              </a:rPr>
              <a:t> </a:t>
            </a:r>
            <a:r>
              <a:rPr lang="it-IT" sz="2000" b="1" dirty="0" err="1">
                <a:latin typeface="Arial" panose="020B0604020202020204" pitchFamily="34" charset="0"/>
              </a:rPr>
              <a:t>sources</a:t>
            </a:r>
            <a:r>
              <a:rPr lang="it-IT" sz="2000" b="1" dirty="0">
                <a:latin typeface="Arial" panose="020B0604020202020204" pitchFamily="34" charset="0"/>
              </a:rPr>
              <a:t> are </a:t>
            </a:r>
            <a:r>
              <a:rPr lang="it-IT" sz="2000" b="1" dirty="0" err="1">
                <a:latin typeface="Arial" panose="020B0604020202020204" pitchFamily="34" charset="0"/>
              </a:rPr>
              <a:t>being</a:t>
            </a:r>
            <a:r>
              <a:rPr lang="it-IT" sz="2000" b="1" dirty="0">
                <a:latin typeface="Arial" panose="020B0604020202020204" pitchFamily="34" charset="0"/>
              </a:rPr>
              <a:t> </a:t>
            </a:r>
            <a:r>
              <a:rPr lang="it-IT" sz="2000" b="1" dirty="0" err="1">
                <a:latin typeface="Arial" panose="020B0604020202020204" pitchFamily="34" charset="0"/>
              </a:rPr>
              <a:t>developed</a:t>
            </a:r>
            <a:r>
              <a:rPr lang="it-IT" sz="2000" b="1" dirty="0">
                <a:latin typeface="Arial" panose="020B0604020202020204" pitchFamily="34" charset="0"/>
              </a:rPr>
              <a:t> for </a:t>
            </a:r>
            <a:r>
              <a:rPr lang="it-IT" sz="2000" b="1" dirty="0" err="1">
                <a:latin typeface="Arial" panose="020B0604020202020204" pitchFamily="34" charset="0"/>
              </a:rPr>
              <a:t>industry</a:t>
            </a:r>
            <a:r>
              <a:rPr lang="it-IT" sz="2000" b="1" dirty="0">
                <a:latin typeface="Arial" panose="020B0604020202020204" pitchFamily="34" charset="0"/>
              </a:rPr>
              <a:t> and security</a:t>
            </a:r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9830" y="2013505"/>
            <a:ext cx="3613373" cy="3239082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7482688" y="5344072"/>
            <a:ext cx="38476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</a:rPr>
              <a:t>The Extreme </a:t>
            </a:r>
            <a:r>
              <a:rPr lang="it-IT" sz="1200" dirty="0" err="1">
                <a:latin typeface="Arial" panose="020B0604020202020204" pitchFamily="34" charset="0"/>
              </a:rPr>
              <a:t>Photonics</a:t>
            </a:r>
            <a:r>
              <a:rPr lang="it-IT" sz="1200" dirty="0">
                <a:latin typeface="Arial" panose="020B0604020202020204" pitchFamily="34" charset="0"/>
              </a:rPr>
              <a:t> Applications Centre, CLF, UK 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7056403" y="1274841"/>
            <a:ext cx="44624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latin typeface="Arial" panose="020B0604020202020204" pitchFamily="34" charset="0"/>
              </a:rPr>
              <a:t>New high </a:t>
            </a:r>
            <a:r>
              <a:rPr lang="it-IT" sz="1400" dirty="0" err="1">
                <a:latin typeface="Arial" panose="020B0604020202020204" pitchFamily="34" charset="0"/>
              </a:rPr>
              <a:t>intensity</a:t>
            </a:r>
            <a:r>
              <a:rPr lang="it-IT" sz="1400" dirty="0">
                <a:latin typeface="Arial" panose="020B0604020202020204" pitchFamily="34" charset="0"/>
              </a:rPr>
              <a:t> laser </a:t>
            </a:r>
            <a:r>
              <a:rPr lang="it-IT" sz="1400" dirty="0" err="1">
                <a:latin typeface="Arial" panose="020B0604020202020204" pitchFamily="34" charset="0"/>
              </a:rPr>
              <a:t>based</a:t>
            </a:r>
            <a:r>
              <a:rPr lang="it-IT" sz="1400" dirty="0">
                <a:latin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</a:rPr>
              <a:t>facility</a:t>
            </a:r>
            <a:r>
              <a:rPr lang="it-IT" sz="1400" dirty="0">
                <a:latin typeface="Arial" panose="020B0604020202020204" pitchFamily="34" charset="0"/>
              </a:rPr>
              <a:t> (80M GPB </a:t>
            </a:r>
            <a:r>
              <a:rPr lang="it-IT" sz="1400" dirty="0" err="1">
                <a:latin typeface="Arial" panose="020B0604020202020204" pitchFamily="34" charset="0"/>
              </a:rPr>
              <a:t>investment</a:t>
            </a:r>
            <a:r>
              <a:rPr lang="it-IT" sz="1400" dirty="0">
                <a:latin typeface="Arial" panose="020B0604020202020204" pitchFamily="34" charset="0"/>
              </a:rPr>
              <a:t>) to </a:t>
            </a:r>
            <a:r>
              <a:rPr lang="it-IT" sz="1400" dirty="0" err="1">
                <a:latin typeface="Arial" panose="020B0604020202020204" pitchFamily="34" charset="0"/>
              </a:rPr>
              <a:t>support</a:t>
            </a:r>
            <a:r>
              <a:rPr lang="it-IT" sz="1400" dirty="0">
                <a:latin typeface="Arial" panose="020B0604020202020204" pitchFamily="34" charset="0"/>
              </a:rPr>
              <a:t> science, </a:t>
            </a:r>
            <a:r>
              <a:rPr lang="it-IT" sz="1400" dirty="0" err="1">
                <a:latin typeface="Arial" panose="020B0604020202020204" pitchFamily="34" charset="0"/>
              </a:rPr>
              <a:t>technology</a:t>
            </a:r>
            <a:r>
              <a:rPr lang="it-IT" sz="1400" dirty="0">
                <a:latin typeface="Arial" panose="020B0604020202020204" pitchFamily="34" charset="0"/>
              </a:rPr>
              <a:t>, </a:t>
            </a:r>
            <a:r>
              <a:rPr lang="it-IT" sz="1400" dirty="0" err="1">
                <a:latin typeface="Arial" panose="020B0604020202020204" pitchFamily="34" charset="0"/>
              </a:rPr>
              <a:t>innovation</a:t>
            </a:r>
            <a:r>
              <a:rPr lang="it-IT" sz="1400" dirty="0">
                <a:latin typeface="Arial" panose="020B0604020202020204" pitchFamily="34" charset="0"/>
              </a:rPr>
              <a:t> and </a:t>
            </a:r>
            <a:r>
              <a:rPr lang="it-IT" sz="1400" dirty="0" err="1">
                <a:latin typeface="Arial" panose="020B0604020202020204" pitchFamily="34" charset="0"/>
              </a:rPr>
              <a:t>industry</a:t>
            </a:r>
            <a:r>
              <a:rPr lang="it-IT" sz="1400" dirty="0">
                <a:latin typeface="Arial" panose="020B0604020202020204" pitchFamily="34" charset="0"/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3624682124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919CC5-785F-4EC5-ABE1-B1919BAE8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826" y="175322"/>
            <a:ext cx="11521274" cy="369957"/>
          </a:xfrm>
        </p:spPr>
        <p:txBody>
          <a:bodyPr>
            <a:noAutofit/>
          </a:bodyPr>
          <a:lstStyle/>
          <a:p>
            <a:pPr algn="ctr"/>
            <a:r>
              <a:rPr lang="fr-FR" sz="2400" b="1" spc="-13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MATCHING INCREASINGLY HIGH-IMPACT MARKETS WITH LPA STABILITY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9EEB7D-E199-4D33-AF7A-3043D12469D2}"/>
              </a:ext>
            </a:extLst>
          </p:cNvPr>
          <p:cNvSpPr/>
          <p:nvPr/>
        </p:nvSpPr>
        <p:spPr>
          <a:xfrm>
            <a:off x="2584469" y="982900"/>
            <a:ext cx="7273175" cy="5306125"/>
          </a:xfrm>
          <a:prstGeom prst="rect">
            <a:avLst/>
          </a:prstGeom>
          <a:gradFill flip="none" rotWithShape="1">
            <a:gsLst>
              <a:gs pos="50000">
                <a:srgbClr val="00B0F0">
                  <a:alpha val="25000"/>
                </a:srgbClr>
              </a:gs>
              <a:gs pos="100000">
                <a:srgbClr val="7030A0">
                  <a:alpha val="25000"/>
                </a:srgbClr>
              </a:gs>
              <a:gs pos="0">
                <a:schemeClr val="accent6"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600" dirty="0">
              <a:solidFill>
                <a:schemeClr val="accent1"/>
              </a:solidFill>
              <a:latin typeface="Arial" panose="020B0604020202020204" pitchFamily="34" charset="0"/>
              <a:ea typeface="Myriad Pro" charset="0"/>
              <a:cs typeface="Arial" panose="020B0604020202020204" pitchFamily="34" charset="0"/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7F4A1473-6C26-4177-B975-F46151B6FDF4}"/>
              </a:ext>
            </a:extLst>
          </p:cNvPr>
          <p:cNvCxnSpPr/>
          <p:nvPr/>
        </p:nvCxnSpPr>
        <p:spPr>
          <a:xfrm>
            <a:off x="2576200" y="6295726"/>
            <a:ext cx="7273217" cy="0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2AD88DF0-B32F-4659-8F30-34D14924382B}"/>
              </a:ext>
            </a:extLst>
          </p:cNvPr>
          <p:cNvCxnSpPr>
            <a:cxnSpLocks/>
          </p:cNvCxnSpPr>
          <p:nvPr/>
        </p:nvCxnSpPr>
        <p:spPr>
          <a:xfrm>
            <a:off x="2576199" y="989592"/>
            <a:ext cx="0" cy="5306135"/>
          </a:xfrm>
          <a:prstGeom prst="line">
            <a:avLst/>
          </a:prstGeom>
          <a:ln w="254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160C7D82-2873-4F00-9BE5-63AB68843132}"/>
              </a:ext>
            </a:extLst>
          </p:cNvPr>
          <p:cNvSpPr txBox="1"/>
          <p:nvPr/>
        </p:nvSpPr>
        <p:spPr>
          <a:xfrm rot="16200000">
            <a:off x="503228" y="3309933"/>
            <a:ext cx="22252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>
                <a:latin typeface="Arial" panose="020B0604020202020204" pitchFamily="34" charset="0"/>
                <a:ea typeface="Myriad Pro" charset="0"/>
                <a:cs typeface="Arial" panose="020B0604020202020204" pitchFamily="34" charset="0"/>
              </a:rPr>
              <a:t>Regulatroy</a:t>
            </a:r>
            <a:r>
              <a:rPr lang="en-US" sz="1600" dirty="0">
                <a:latin typeface="Arial" panose="020B0604020202020204" pitchFamily="34" charset="0"/>
                <a:ea typeface="Myriad Pro" charset="0"/>
                <a:cs typeface="Arial" panose="020B0604020202020204" pitchFamily="34" charset="0"/>
              </a:rPr>
              <a:t> constraints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3B7B9A6A-305B-4EA4-8140-AFE0DEA19E75}"/>
              </a:ext>
            </a:extLst>
          </p:cNvPr>
          <p:cNvSpPr>
            <a:spLocks/>
          </p:cNvSpPr>
          <p:nvPr/>
        </p:nvSpPr>
        <p:spPr>
          <a:xfrm>
            <a:off x="2647314" y="2184796"/>
            <a:ext cx="557613" cy="557613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dirty="0">
              <a:solidFill>
                <a:schemeClr val="accent1"/>
              </a:solidFill>
              <a:latin typeface="Calibri" panose="020F0502020204030204" pitchFamily="34" charset="0"/>
              <a:ea typeface="Myriad Pro" charset="0"/>
              <a:cs typeface="Calibri" panose="020F0502020204030204" pitchFamily="34" charset="0"/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E7CFBB08-BB69-443D-A3FA-EB34910AEAA1}"/>
              </a:ext>
            </a:extLst>
          </p:cNvPr>
          <p:cNvSpPr>
            <a:spLocks/>
          </p:cNvSpPr>
          <p:nvPr/>
        </p:nvSpPr>
        <p:spPr>
          <a:xfrm>
            <a:off x="2649597" y="1237413"/>
            <a:ext cx="557613" cy="557613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dirty="0">
              <a:solidFill>
                <a:schemeClr val="accent1"/>
              </a:solidFill>
              <a:latin typeface="Calibri" panose="020F0502020204030204" pitchFamily="34" charset="0"/>
              <a:ea typeface="Myriad Pro" charset="0"/>
              <a:cs typeface="Calibri" panose="020F0502020204030204" pitchFamily="34" charset="0"/>
            </a:endParaRP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D11A832-06A9-4F44-A89A-D4056BAB5029}"/>
              </a:ext>
            </a:extLst>
          </p:cNvPr>
          <p:cNvSpPr>
            <a:spLocks/>
          </p:cNvSpPr>
          <p:nvPr/>
        </p:nvSpPr>
        <p:spPr>
          <a:xfrm>
            <a:off x="2630459" y="3524232"/>
            <a:ext cx="557613" cy="557613"/>
          </a:xfrm>
          <a:prstGeom prst="ellipse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dirty="0">
              <a:solidFill>
                <a:schemeClr val="accent1"/>
              </a:solidFill>
              <a:latin typeface="Calibri" panose="020F0502020204030204" pitchFamily="34" charset="0"/>
              <a:ea typeface="Myriad Pro" charset="0"/>
              <a:cs typeface="Calibri" panose="020F050202020403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504AF77-54DF-4A4F-B94B-A48277DFDC7B}"/>
              </a:ext>
            </a:extLst>
          </p:cNvPr>
          <p:cNvSpPr txBox="1"/>
          <p:nvPr/>
        </p:nvSpPr>
        <p:spPr>
          <a:xfrm>
            <a:off x="2836338" y="6370346"/>
            <a:ext cx="11599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ea typeface="Myriad Pro" charset="0"/>
                <a:cs typeface="Arial" panose="020B0604020202020204" pitchFamily="34" charset="0"/>
              </a:rPr>
              <a:t>Low (TRL 2-3)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D6CD26A-C8D3-48C9-91E1-F496D8012FF9}"/>
              </a:ext>
            </a:extLst>
          </p:cNvPr>
          <p:cNvSpPr txBox="1"/>
          <p:nvPr/>
        </p:nvSpPr>
        <p:spPr>
          <a:xfrm>
            <a:off x="5422517" y="6353521"/>
            <a:ext cx="11263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ea typeface="Myriad Pro" charset="0"/>
                <a:cs typeface="Arial" panose="020B0604020202020204" pitchFamily="34" charset="0"/>
              </a:rPr>
              <a:t>Mid (TRL 4-6)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518FEA6-A968-4C49-A870-928B1952C6A9}"/>
              </a:ext>
            </a:extLst>
          </p:cNvPr>
          <p:cNvSpPr txBox="1"/>
          <p:nvPr/>
        </p:nvSpPr>
        <p:spPr>
          <a:xfrm>
            <a:off x="7976511" y="6346210"/>
            <a:ext cx="1193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ea typeface="Myriad Pro" charset="0"/>
                <a:cs typeface="Arial" panose="020B0604020202020204" pitchFamily="34" charset="0"/>
              </a:rPr>
              <a:t>High (TRL 7-9)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F9F98AE-9B83-4408-9B0A-7D1D9093CF16}"/>
              </a:ext>
            </a:extLst>
          </p:cNvPr>
          <p:cNvSpPr txBox="1"/>
          <p:nvPr/>
        </p:nvSpPr>
        <p:spPr>
          <a:xfrm>
            <a:off x="1883900" y="5305374"/>
            <a:ext cx="574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ea typeface="Myriad Pro" charset="0"/>
                <a:cs typeface="Arial" panose="020B0604020202020204" pitchFamily="34" charset="0"/>
              </a:rPr>
              <a:t>Weak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42EC652-98CB-4FC6-8CD8-4FDC6AD1F350}"/>
              </a:ext>
            </a:extLst>
          </p:cNvPr>
          <p:cNvSpPr txBox="1"/>
          <p:nvPr/>
        </p:nvSpPr>
        <p:spPr>
          <a:xfrm>
            <a:off x="1783807" y="3642522"/>
            <a:ext cx="752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ea typeface="Myriad Pro" charset="0"/>
                <a:cs typeface="Arial" panose="020B0604020202020204" pitchFamily="34" charset="0"/>
              </a:rPr>
              <a:t>Average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58DF838-CB40-48E6-9229-B3CA70CAD19D}"/>
              </a:ext>
            </a:extLst>
          </p:cNvPr>
          <p:cNvSpPr txBox="1"/>
          <p:nvPr/>
        </p:nvSpPr>
        <p:spPr>
          <a:xfrm>
            <a:off x="1917407" y="1738825"/>
            <a:ext cx="6367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ea typeface="Myriad Pro" charset="0"/>
                <a:cs typeface="Arial" panose="020B0604020202020204" pitchFamily="34" charset="0"/>
              </a:rPr>
              <a:t>Strong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8FF1B7BD-013B-4484-8DC9-E1658EC3D42B}"/>
              </a:ext>
            </a:extLst>
          </p:cNvPr>
          <p:cNvSpPr txBox="1"/>
          <p:nvPr/>
        </p:nvSpPr>
        <p:spPr>
          <a:xfrm>
            <a:off x="2630458" y="3278181"/>
            <a:ext cx="543956" cy="24457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NDT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B80B5ACC-82D4-4641-B6AB-C540D14445ED}"/>
              </a:ext>
            </a:extLst>
          </p:cNvPr>
          <p:cNvSpPr txBox="1"/>
          <p:nvPr/>
        </p:nvSpPr>
        <p:spPr>
          <a:xfrm>
            <a:off x="2647270" y="1983766"/>
            <a:ext cx="543956" cy="24457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Imaging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A405C0CD-FEEC-4F25-8087-FE2AC632CA28}"/>
              </a:ext>
            </a:extLst>
          </p:cNvPr>
          <p:cNvSpPr txBox="1"/>
          <p:nvPr/>
        </p:nvSpPr>
        <p:spPr>
          <a:xfrm>
            <a:off x="2676017" y="1006337"/>
            <a:ext cx="543956" cy="24457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Therapy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1FFAC3C0-5C0D-40F8-B26A-80F1BCE934F0}"/>
              </a:ext>
            </a:extLst>
          </p:cNvPr>
          <p:cNvSpPr txBox="1"/>
          <p:nvPr/>
        </p:nvSpPr>
        <p:spPr>
          <a:xfrm>
            <a:off x="3595976" y="5906293"/>
            <a:ext cx="2343645" cy="27359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 err="1">
                <a:solidFill>
                  <a:srgbClr val="7030A0"/>
                </a:solidFill>
                <a:latin typeface="Arial" panose="020B0604020202020204" pitchFamily="34" charset="0"/>
              </a:rPr>
              <a:t>Targetry</a:t>
            </a:r>
            <a:r>
              <a:rPr lang="en-US" sz="1200" dirty="0">
                <a:solidFill>
                  <a:srgbClr val="7030A0"/>
                </a:solidFill>
                <a:latin typeface="Arial" panose="020B0604020202020204" pitchFamily="34" charset="0"/>
              </a:rPr>
              <a:t> (accelerator components)</a:t>
            </a:r>
          </a:p>
        </p:txBody>
      </p: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854F955A-251B-4F9B-9417-917D0095B527}"/>
              </a:ext>
            </a:extLst>
          </p:cNvPr>
          <p:cNvCxnSpPr/>
          <p:nvPr/>
        </p:nvCxnSpPr>
        <p:spPr>
          <a:xfrm flipV="1">
            <a:off x="2563316" y="2864867"/>
            <a:ext cx="7267404" cy="1573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4B533AF3-33A5-4CEE-B0EB-B6B0588D9E45}"/>
              </a:ext>
            </a:extLst>
          </p:cNvPr>
          <p:cNvCxnSpPr/>
          <p:nvPr/>
        </p:nvCxnSpPr>
        <p:spPr>
          <a:xfrm flipV="1">
            <a:off x="2587354" y="4771440"/>
            <a:ext cx="7267404" cy="1573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Ellipse 39">
            <a:extLst>
              <a:ext uri="{FF2B5EF4-FFF2-40B4-BE49-F238E27FC236}">
                <a16:creationId xmlns:a16="http://schemas.microsoft.com/office/drawing/2014/main" id="{74D31EA0-AE38-4161-A78B-EE3909607727}"/>
              </a:ext>
            </a:extLst>
          </p:cNvPr>
          <p:cNvSpPr>
            <a:spLocks/>
          </p:cNvSpPr>
          <p:nvPr/>
        </p:nvSpPr>
        <p:spPr>
          <a:xfrm>
            <a:off x="2641713" y="5231487"/>
            <a:ext cx="557613" cy="557613"/>
          </a:xfrm>
          <a:prstGeom prst="ellipse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dirty="0">
              <a:solidFill>
                <a:schemeClr val="accent1"/>
              </a:solidFill>
              <a:latin typeface="Calibri" panose="020F0502020204030204" pitchFamily="34" charset="0"/>
              <a:ea typeface="Myriad Pro" charset="0"/>
              <a:cs typeface="Calibri" panose="020F0502020204030204" pitchFamily="34" charset="0"/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0CD2DDBE-249E-41EC-8A5C-6240AEBD375E}"/>
              </a:ext>
            </a:extLst>
          </p:cNvPr>
          <p:cNvSpPr txBox="1"/>
          <p:nvPr/>
        </p:nvSpPr>
        <p:spPr>
          <a:xfrm>
            <a:off x="2655369" y="4996631"/>
            <a:ext cx="543956" cy="24457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Research</a:t>
            </a:r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E8ABBDDB-1540-4B01-9819-B5E12338D23D}"/>
              </a:ext>
            </a:extLst>
          </p:cNvPr>
          <p:cNvCxnSpPr>
            <a:cxnSpLocks/>
          </p:cNvCxnSpPr>
          <p:nvPr/>
        </p:nvCxnSpPr>
        <p:spPr>
          <a:xfrm>
            <a:off x="4537727" y="1047524"/>
            <a:ext cx="0" cy="530586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521CA843-701F-41CD-A286-62FB017F8FF9}"/>
              </a:ext>
            </a:extLst>
          </p:cNvPr>
          <p:cNvCxnSpPr>
            <a:cxnSpLocks/>
          </p:cNvCxnSpPr>
          <p:nvPr/>
        </p:nvCxnSpPr>
        <p:spPr>
          <a:xfrm>
            <a:off x="7169223" y="989591"/>
            <a:ext cx="0" cy="530586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4B646FF2-70EE-4FDA-ACEE-B58628FE65B1}"/>
              </a:ext>
            </a:extLst>
          </p:cNvPr>
          <p:cNvCxnSpPr>
            <a:cxnSpLocks/>
          </p:cNvCxnSpPr>
          <p:nvPr/>
        </p:nvCxnSpPr>
        <p:spPr>
          <a:xfrm flipH="1">
            <a:off x="2576200" y="1516218"/>
            <a:ext cx="6411675" cy="4776608"/>
          </a:xfrm>
          <a:prstGeom prst="line">
            <a:avLst/>
          </a:prstGeom>
          <a:ln w="38100" cap="flat">
            <a:solidFill>
              <a:srgbClr val="008995"/>
            </a:solidFill>
            <a:headEnd type="oval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3" name="ZoneTexte 52">
            <a:extLst>
              <a:ext uri="{FF2B5EF4-FFF2-40B4-BE49-F238E27FC236}">
                <a16:creationId xmlns:a16="http://schemas.microsoft.com/office/drawing/2014/main" id="{353EC910-85B4-4BE1-877F-C10022EB66A8}"/>
              </a:ext>
            </a:extLst>
          </p:cNvPr>
          <p:cNvSpPr txBox="1"/>
          <p:nvPr/>
        </p:nvSpPr>
        <p:spPr>
          <a:xfrm>
            <a:off x="5297136" y="6554661"/>
            <a:ext cx="12849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ea typeface="Myriad Pro" charset="0"/>
                <a:cs typeface="Arial" panose="020B0604020202020204" pitchFamily="34" charset="0"/>
              </a:rPr>
              <a:t>LPA stability</a:t>
            </a:r>
          </a:p>
        </p:txBody>
      </p:sp>
      <p:cxnSp>
        <p:nvCxnSpPr>
          <p:cNvPr id="59" name="Connecteur droit 58">
            <a:extLst>
              <a:ext uri="{FF2B5EF4-FFF2-40B4-BE49-F238E27FC236}">
                <a16:creationId xmlns:a16="http://schemas.microsoft.com/office/drawing/2014/main" id="{BBDBB136-C369-48DE-9E3E-5AFD510ECB8C}"/>
              </a:ext>
            </a:extLst>
          </p:cNvPr>
          <p:cNvCxnSpPr>
            <a:cxnSpLocks/>
          </p:cNvCxnSpPr>
          <p:nvPr/>
        </p:nvCxnSpPr>
        <p:spPr>
          <a:xfrm flipH="1">
            <a:off x="3123010" y="5876631"/>
            <a:ext cx="987831" cy="0"/>
          </a:xfrm>
          <a:prstGeom prst="line">
            <a:avLst/>
          </a:prstGeom>
          <a:ln w="3810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AD2B413D-FC53-458F-9940-B863EB14BBD6}"/>
              </a:ext>
            </a:extLst>
          </p:cNvPr>
          <p:cNvCxnSpPr>
            <a:cxnSpLocks/>
          </p:cNvCxnSpPr>
          <p:nvPr/>
        </p:nvCxnSpPr>
        <p:spPr>
          <a:xfrm flipH="1">
            <a:off x="3850280" y="5323749"/>
            <a:ext cx="993706" cy="0"/>
          </a:xfrm>
          <a:prstGeom prst="line">
            <a:avLst/>
          </a:prstGeom>
          <a:ln w="3810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ZoneTexte 62">
            <a:extLst>
              <a:ext uri="{FF2B5EF4-FFF2-40B4-BE49-F238E27FC236}">
                <a16:creationId xmlns:a16="http://schemas.microsoft.com/office/drawing/2014/main" id="{DEA07EFD-7EC4-44CC-8C03-9833F86269EC}"/>
              </a:ext>
            </a:extLst>
          </p:cNvPr>
          <p:cNvSpPr txBox="1"/>
          <p:nvPr/>
        </p:nvSpPr>
        <p:spPr>
          <a:xfrm>
            <a:off x="4358427" y="5355615"/>
            <a:ext cx="1659508" cy="27359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rgbClr val="7030A0"/>
                </a:solidFill>
                <a:latin typeface="Arial" panose="020B0604020202020204" pitchFamily="34" charset="0"/>
              </a:rPr>
              <a:t>KAIO (accelerator head)</a:t>
            </a:r>
          </a:p>
        </p:txBody>
      </p:sp>
      <p:cxnSp>
        <p:nvCxnSpPr>
          <p:cNvPr id="64" name="Connecteur droit 63">
            <a:extLst>
              <a:ext uri="{FF2B5EF4-FFF2-40B4-BE49-F238E27FC236}">
                <a16:creationId xmlns:a16="http://schemas.microsoft.com/office/drawing/2014/main" id="{1626DA2C-ED91-4023-865F-2C354ABDEF7F}"/>
              </a:ext>
            </a:extLst>
          </p:cNvPr>
          <p:cNvCxnSpPr>
            <a:cxnSpLocks/>
          </p:cNvCxnSpPr>
          <p:nvPr/>
        </p:nvCxnSpPr>
        <p:spPr>
          <a:xfrm flipH="1">
            <a:off x="4453513" y="4840268"/>
            <a:ext cx="1311594" cy="0"/>
          </a:xfrm>
          <a:prstGeom prst="line">
            <a:avLst/>
          </a:prstGeom>
          <a:ln w="3810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>
            <a:extLst>
              <a:ext uri="{FF2B5EF4-FFF2-40B4-BE49-F238E27FC236}">
                <a16:creationId xmlns:a16="http://schemas.microsoft.com/office/drawing/2014/main" id="{AB1E6649-8719-4339-95F6-626422E8E249}"/>
              </a:ext>
            </a:extLst>
          </p:cNvPr>
          <p:cNvSpPr txBox="1"/>
          <p:nvPr/>
        </p:nvSpPr>
        <p:spPr>
          <a:xfrm>
            <a:off x="4638855" y="4858520"/>
            <a:ext cx="2593216" cy="30534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rgbClr val="7030A0"/>
                </a:solidFill>
                <a:latin typeface="Arial" panose="020B0604020202020204" pitchFamily="34" charset="0"/>
              </a:rPr>
              <a:t>Beamline (fully-integrated large system)</a:t>
            </a:r>
          </a:p>
        </p:txBody>
      </p:sp>
      <p:cxnSp>
        <p:nvCxnSpPr>
          <p:cNvPr id="69" name="Connecteur droit 68">
            <a:extLst>
              <a:ext uri="{FF2B5EF4-FFF2-40B4-BE49-F238E27FC236}">
                <a16:creationId xmlns:a16="http://schemas.microsoft.com/office/drawing/2014/main" id="{5FAD9A1B-A990-4EDB-A64E-8E32AF405FB5}"/>
              </a:ext>
            </a:extLst>
          </p:cNvPr>
          <p:cNvCxnSpPr>
            <a:cxnSpLocks/>
          </p:cNvCxnSpPr>
          <p:nvPr/>
        </p:nvCxnSpPr>
        <p:spPr>
          <a:xfrm flipH="1">
            <a:off x="5356009" y="4181684"/>
            <a:ext cx="1311594" cy="0"/>
          </a:xfrm>
          <a:prstGeom prst="lin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ZoneTexte 69">
            <a:extLst>
              <a:ext uri="{FF2B5EF4-FFF2-40B4-BE49-F238E27FC236}">
                <a16:creationId xmlns:a16="http://schemas.microsoft.com/office/drawing/2014/main" id="{4C2AED66-E02E-4D66-825A-51EE0666257A}"/>
              </a:ext>
            </a:extLst>
          </p:cNvPr>
          <p:cNvSpPr txBox="1"/>
          <p:nvPr/>
        </p:nvSpPr>
        <p:spPr>
          <a:xfrm>
            <a:off x="6259910" y="4206051"/>
            <a:ext cx="1717325" cy="30534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rgbClr val="0070C0"/>
                </a:solidFill>
                <a:latin typeface="Arial" panose="020B0604020202020204" pitchFamily="34" charset="0"/>
              </a:rPr>
              <a:t>SHERIL (High Energy NDT)</a:t>
            </a:r>
          </a:p>
        </p:txBody>
      </p:sp>
      <p:cxnSp>
        <p:nvCxnSpPr>
          <p:cNvPr id="71" name="Connecteur droit 70">
            <a:extLst>
              <a:ext uri="{FF2B5EF4-FFF2-40B4-BE49-F238E27FC236}">
                <a16:creationId xmlns:a16="http://schemas.microsoft.com/office/drawing/2014/main" id="{65A6C6DB-0830-4C57-BD48-338A708B6E53}"/>
              </a:ext>
            </a:extLst>
          </p:cNvPr>
          <p:cNvCxnSpPr>
            <a:cxnSpLocks/>
          </p:cNvCxnSpPr>
          <p:nvPr/>
        </p:nvCxnSpPr>
        <p:spPr>
          <a:xfrm flipH="1">
            <a:off x="6366818" y="3420171"/>
            <a:ext cx="1311594" cy="0"/>
          </a:xfrm>
          <a:prstGeom prst="lin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ZoneTexte 71">
            <a:extLst>
              <a:ext uri="{FF2B5EF4-FFF2-40B4-BE49-F238E27FC236}">
                <a16:creationId xmlns:a16="http://schemas.microsoft.com/office/drawing/2014/main" id="{DA66F22D-2F2C-4594-964F-5EC5987C98DB}"/>
              </a:ext>
            </a:extLst>
          </p:cNvPr>
          <p:cNvSpPr txBox="1"/>
          <p:nvPr/>
        </p:nvSpPr>
        <p:spPr>
          <a:xfrm>
            <a:off x="7118572" y="3435836"/>
            <a:ext cx="2406635" cy="30534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rgbClr val="0070C0"/>
                </a:solidFill>
                <a:latin typeface="Arial" panose="020B0604020202020204" pitchFamily="34" charset="0"/>
              </a:rPr>
              <a:t>Micro-tomography (Low Energy NDT) </a:t>
            </a:r>
          </a:p>
        </p:txBody>
      </p:sp>
      <p:cxnSp>
        <p:nvCxnSpPr>
          <p:cNvPr id="73" name="Connecteur droit 72">
            <a:extLst>
              <a:ext uri="{FF2B5EF4-FFF2-40B4-BE49-F238E27FC236}">
                <a16:creationId xmlns:a16="http://schemas.microsoft.com/office/drawing/2014/main" id="{C25150CF-07C5-4C60-A037-EC9BC279BFBE}"/>
              </a:ext>
            </a:extLst>
          </p:cNvPr>
          <p:cNvCxnSpPr>
            <a:cxnSpLocks/>
          </p:cNvCxnSpPr>
          <p:nvPr/>
        </p:nvCxnSpPr>
        <p:spPr>
          <a:xfrm flipH="1">
            <a:off x="7745952" y="2407140"/>
            <a:ext cx="1311594" cy="0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ZoneTexte 74">
            <a:extLst>
              <a:ext uri="{FF2B5EF4-FFF2-40B4-BE49-F238E27FC236}">
                <a16:creationId xmlns:a16="http://schemas.microsoft.com/office/drawing/2014/main" id="{05391DB6-9488-4C74-953C-0F0C92459657}"/>
              </a:ext>
            </a:extLst>
          </p:cNvPr>
          <p:cNvSpPr txBox="1"/>
          <p:nvPr/>
        </p:nvSpPr>
        <p:spPr>
          <a:xfrm>
            <a:off x="7894198" y="2425502"/>
            <a:ext cx="1802366" cy="30534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rgbClr val="00B050"/>
                </a:solidFill>
                <a:latin typeface="Arial" panose="020B0604020202020204" pitchFamily="34" charset="0"/>
              </a:rPr>
              <a:t>Ex-vivo</a:t>
            </a:r>
          </a:p>
          <a:p>
            <a:pPr algn="ctr"/>
            <a:r>
              <a:rPr lang="en-US" sz="1200" dirty="0">
                <a:solidFill>
                  <a:srgbClr val="00B050"/>
                </a:solidFill>
                <a:latin typeface="Arial" panose="020B0604020202020204" pitchFamily="34" charset="0"/>
              </a:rPr>
              <a:t>Phase contrast Imaging</a:t>
            </a:r>
          </a:p>
        </p:txBody>
      </p:sp>
      <p:cxnSp>
        <p:nvCxnSpPr>
          <p:cNvPr id="76" name="Connecteur droit 75">
            <a:extLst>
              <a:ext uri="{FF2B5EF4-FFF2-40B4-BE49-F238E27FC236}">
                <a16:creationId xmlns:a16="http://schemas.microsoft.com/office/drawing/2014/main" id="{AA9C062F-1065-4EFB-972D-2AC26CF95C12}"/>
              </a:ext>
            </a:extLst>
          </p:cNvPr>
          <p:cNvCxnSpPr>
            <a:cxnSpLocks/>
          </p:cNvCxnSpPr>
          <p:nvPr/>
        </p:nvCxnSpPr>
        <p:spPr>
          <a:xfrm flipH="1">
            <a:off x="8519126" y="1813597"/>
            <a:ext cx="1311594" cy="0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ZoneTexte 77">
            <a:extLst>
              <a:ext uri="{FF2B5EF4-FFF2-40B4-BE49-F238E27FC236}">
                <a16:creationId xmlns:a16="http://schemas.microsoft.com/office/drawing/2014/main" id="{310206A7-673D-4987-B1B8-D25C79ACFD5B}"/>
              </a:ext>
            </a:extLst>
          </p:cNvPr>
          <p:cNvSpPr txBox="1"/>
          <p:nvPr/>
        </p:nvSpPr>
        <p:spPr>
          <a:xfrm>
            <a:off x="8311062" y="1813597"/>
            <a:ext cx="1537903" cy="30534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rgbClr val="00B050"/>
                </a:solidFill>
                <a:latin typeface="Arial" panose="020B0604020202020204" pitchFamily="34" charset="0"/>
              </a:rPr>
              <a:t>In-vivo</a:t>
            </a:r>
          </a:p>
          <a:p>
            <a:pPr algn="ctr"/>
            <a:r>
              <a:rPr lang="en-US" sz="1200" dirty="0">
                <a:solidFill>
                  <a:srgbClr val="00B050"/>
                </a:solidFill>
                <a:latin typeface="Arial" panose="020B0604020202020204" pitchFamily="34" charset="0"/>
              </a:rPr>
              <a:t>Phase contrast Imaging</a:t>
            </a:r>
          </a:p>
        </p:txBody>
      </p:sp>
      <p:sp>
        <p:nvSpPr>
          <p:cNvPr id="79" name="ZoneTexte 78">
            <a:extLst>
              <a:ext uri="{FF2B5EF4-FFF2-40B4-BE49-F238E27FC236}">
                <a16:creationId xmlns:a16="http://schemas.microsoft.com/office/drawing/2014/main" id="{1AD0191C-3ACE-4740-8F1B-B477CAF91F31}"/>
              </a:ext>
            </a:extLst>
          </p:cNvPr>
          <p:cNvSpPr txBox="1"/>
          <p:nvPr/>
        </p:nvSpPr>
        <p:spPr>
          <a:xfrm>
            <a:off x="8573340" y="1241928"/>
            <a:ext cx="1250356" cy="30534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rgbClr val="00B050"/>
                </a:solidFill>
                <a:latin typeface="Arial" panose="020B0604020202020204" pitchFamily="34" charset="0"/>
              </a:rPr>
              <a:t>Oncological beam</a:t>
            </a:r>
          </a:p>
        </p:txBody>
      </p:sp>
      <p:sp>
        <p:nvSpPr>
          <p:cNvPr id="85" name="Étoile : 5 branches 84">
            <a:extLst>
              <a:ext uri="{FF2B5EF4-FFF2-40B4-BE49-F238E27FC236}">
                <a16:creationId xmlns:a16="http://schemas.microsoft.com/office/drawing/2014/main" id="{870F5C17-5518-4C3A-8EC5-1D706512BE02}"/>
              </a:ext>
            </a:extLst>
          </p:cNvPr>
          <p:cNvSpPr/>
          <p:nvPr/>
        </p:nvSpPr>
        <p:spPr>
          <a:xfrm>
            <a:off x="8431430" y="5385015"/>
            <a:ext cx="175392" cy="183502"/>
          </a:xfrm>
          <a:prstGeom prst="star5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1600" dirty="0">
              <a:solidFill>
                <a:schemeClr val="accent1"/>
              </a:solidFill>
              <a:latin typeface="Arial" panose="020B0604020202020204" pitchFamily="34" charset="0"/>
              <a:ea typeface="Myriad Pro" charset="0"/>
              <a:cs typeface="Arial" panose="020B0604020202020204" pitchFamily="34" charset="0"/>
            </a:endParaRPr>
          </a:p>
        </p:txBody>
      </p:sp>
      <p:sp>
        <p:nvSpPr>
          <p:cNvPr id="86" name="ZoneTexte 85">
            <a:extLst>
              <a:ext uri="{FF2B5EF4-FFF2-40B4-BE49-F238E27FC236}">
                <a16:creationId xmlns:a16="http://schemas.microsoft.com/office/drawing/2014/main" id="{B73412C5-E1CB-4A98-85C1-838764C93844}"/>
              </a:ext>
            </a:extLst>
          </p:cNvPr>
          <p:cNvSpPr txBox="1"/>
          <p:nvPr/>
        </p:nvSpPr>
        <p:spPr>
          <a:xfrm>
            <a:off x="7687540" y="5665727"/>
            <a:ext cx="1659508" cy="27359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</a:rPr>
              <a:t>Laser-based FEL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32CCEF-4793-D33C-4BB1-410A9B311126}"/>
              </a:ext>
            </a:extLst>
          </p:cNvPr>
          <p:cNvSpPr txBox="1"/>
          <p:nvPr/>
        </p:nvSpPr>
        <p:spPr>
          <a:xfrm>
            <a:off x="8311062" y="4564358"/>
            <a:ext cx="3095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>
                <a:latin typeface="Arial" panose="020B0604020202020204" pitchFamily="34" charset="0"/>
              </a:rPr>
              <a:t>Courtesy of Francois SYLLA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BD9D60A-6C8B-3EC0-1A6C-BEF1D47C35E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7106" b="21828"/>
          <a:stretch/>
        </p:blipFill>
        <p:spPr>
          <a:xfrm>
            <a:off x="9696564" y="4894861"/>
            <a:ext cx="1659508" cy="33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177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95347"/>
            <a:ext cx="10972800" cy="442536"/>
          </a:xfrm>
        </p:spPr>
        <p:txBody>
          <a:bodyPr>
            <a:noAutofit/>
          </a:bodyPr>
          <a:lstStyle/>
          <a:p>
            <a:pPr algn="ctr"/>
            <a:r>
              <a:rPr lang="it-IT" sz="3200" b="1" dirty="0">
                <a:solidFill>
                  <a:srgbClr val="215968"/>
                </a:solidFill>
                <a:latin typeface="Arial"/>
                <a:cs typeface="Arial"/>
              </a:rPr>
              <a:t>RELEVANT BLOCKS OF A LASER DRIVER</a:t>
            </a:r>
          </a:p>
        </p:txBody>
      </p:sp>
      <p:sp>
        <p:nvSpPr>
          <p:cNvPr id="4" name="Rettangolo 3"/>
          <p:cNvSpPr/>
          <p:nvPr/>
        </p:nvSpPr>
        <p:spPr>
          <a:xfrm>
            <a:off x="287164" y="4221088"/>
            <a:ext cx="2658477" cy="7920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latin typeface="Arial" panose="020B0604020202020204" pitchFamily="34" charset="0"/>
              </a:rPr>
              <a:t>Gain medium</a:t>
            </a:r>
          </a:p>
          <a:p>
            <a:pPr algn="ctr"/>
            <a:r>
              <a:rPr lang="it-IT" sz="1200" dirty="0" err="1">
                <a:latin typeface="Arial" panose="020B0604020202020204" pitchFamily="34" charset="0"/>
              </a:rPr>
              <a:t>Amplifier</a:t>
            </a:r>
            <a:r>
              <a:rPr lang="it-IT" sz="1200" dirty="0">
                <a:latin typeface="Arial" panose="020B0604020202020204" pitchFamily="34" charset="0"/>
              </a:rPr>
              <a:t> </a:t>
            </a:r>
            <a:r>
              <a:rPr lang="it-IT" sz="1200" dirty="0" err="1">
                <a:latin typeface="Arial" panose="020B0604020202020204" pitchFamily="34" charset="0"/>
              </a:rPr>
              <a:t>stages</a:t>
            </a:r>
            <a:endParaRPr lang="it-IT" sz="1200" dirty="0">
              <a:latin typeface="Arial" panose="020B0604020202020204" pitchFamily="34" charset="0"/>
            </a:endParaRPr>
          </a:p>
        </p:txBody>
      </p:sp>
      <p:sp>
        <p:nvSpPr>
          <p:cNvPr id="5" name="Trapezio 4"/>
          <p:cNvSpPr/>
          <p:nvPr/>
        </p:nvSpPr>
        <p:spPr>
          <a:xfrm>
            <a:off x="294936" y="3365083"/>
            <a:ext cx="2650704" cy="864096"/>
          </a:xfrm>
          <a:prstGeom prst="trapezoid">
            <a:avLst/>
          </a:prstGeom>
          <a:solidFill>
            <a:srgbClr val="00C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err="1">
                <a:latin typeface="Arial" panose="020B0604020202020204" pitchFamily="34" charset="0"/>
              </a:rPr>
              <a:t>Pump</a:t>
            </a:r>
            <a:r>
              <a:rPr lang="it-IT" sz="1200" dirty="0">
                <a:latin typeface="Arial" panose="020B0604020202020204" pitchFamily="34" charset="0"/>
              </a:rPr>
              <a:t> (Energy)</a:t>
            </a:r>
          </a:p>
        </p:txBody>
      </p:sp>
      <p:sp>
        <p:nvSpPr>
          <p:cNvPr id="9" name="Rettangolo 8"/>
          <p:cNvSpPr/>
          <p:nvPr/>
        </p:nvSpPr>
        <p:spPr>
          <a:xfrm>
            <a:off x="287173" y="4990144"/>
            <a:ext cx="2658467" cy="648072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err="1">
                <a:latin typeface="Arial" panose="020B0604020202020204" pitchFamily="34" charset="0"/>
              </a:rPr>
              <a:t>Cooling</a:t>
            </a:r>
            <a:endParaRPr lang="it-IT" sz="1200" dirty="0">
              <a:latin typeface="Arial" panose="020B0604020202020204" pitchFamily="34" charset="0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575579" y="2731952"/>
            <a:ext cx="2081365" cy="648072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err="1">
                <a:latin typeface="Arial" panose="020B0604020202020204" pitchFamily="34" charset="0"/>
              </a:rPr>
              <a:t>Cooling</a:t>
            </a:r>
            <a:endParaRPr lang="it-IT" sz="1200" dirty="0">
              <a:latin typeface="Arial" panose="020B0604020202020204" pitchFamily="34" charset="0"/>
            </a:endParaRPr>
          </a:p>
        </p:txBody>
      </p:sp>
      <p:sp>
        <p:nvSpPr>
          <p:cNvPr id="28" name="CasellaDiTesto 27"/>
          <p:cNvSpPr txBox="1"/>
          <p:nvPr/>
        </p:nvSpPr>
        <p:spPr>
          <a:xfrm>
            <a:off x="2830794" y="654880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it-IT" dirty="0">
              <a:solidFill>
                <a:prstClr val="black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Rettangolo arrotondato 6"/>
          <p:cNvSpPr/>
          <p:nvPr/>
        </p:nvSpPr>
        <p:spPr>
          <a:xfrm>
            <a:off x="4969096" y="4004235"/>
            <a:ext cx="1633568" cy="1309854"/>
          </a:xfrm>
          <a:prstGeom prst="round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>
                <a:latin typeface="Arial" panose="020B0604020202020204" pitchFamily="34" charset="0"/>
              </a:rPr>
              <a:t>Optical </a:t>
            </a:r>
            <a:r>
              <a:rPr lang="it-IT" sz="1400" dirty="0" err="1">
                <a:latin typeface="Arial" panose="020B0604020202020204" pitchFamily="34" charset="0"/>
              </a:rPr>
              <a:t>compressor</a:t>
            </a:r>
            <a:endParaRPr lang="it-IT" sz="1600" dirty="0">
              <a:latin typeface="Arial" panose="020B0604020202020204" pitchFamily="34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6602664" y="4418848"/>
            <a:ext cx="1221528" cy="493059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 err="1">
                <a:latin typeface="Arial" panose="020B0604020202020204" pitchFamily="34" charset="0"/>
              </a:rPr>
              <a:t>Transport</a:t>
            </a:r>
            <a:endParaRPr lang="it-IT" sz="1100" dirty="0">
              <a:latin typeface="Arial" panose="020B0604020202020204" pitchFamily="34" charset="0"/>
            </a:endParaRPr>
          </a:p>
        </p:txBody>
      </p:sp>
      <p:sp>
        <p:nvSpPr>
          <p:cNvPr id="16" name="Triangolo isoscele 15"/>
          <p:cNvSpPr/>
          <p:nvPr/>
        </p:nvSpPr>
        <p:spPr>
          <a:xfrm rot="5400000">
            <a:off x="9191066" y="3096406"/>
            <a:ext cx="493061" cy="3137944"/>
          </a:xfrm>
          <a:prstGeom prst="triangle">
            <a:avLst>
              <a:gd name="adj" fmla="val 46805"/>
            </a:avLst>
          </a:prstGeom>
          <a:gradFill flip="none" rotWithShape="1">
            <a:gsLst>
              <a:gs pos="0">
                <a:srgbClr val="008000">
                  <a:alpha val="85000"/>
                </a:srgbClr>
              </a:gs>
              <a:gs pos="100000">
                <a:srgbClr val="FF0000">
                  <a:alpha val="85000"/>
                </a:srgbClr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Arial" panose="020B0604020202020204" pitchFamily="34" charset="0"/>
            </a:endParaRPr>
          </a:p>
        </p:txBody>
      </p:sp>
      <p:sp>
        <p:nvSpPr>
          <p:cNvPr id="12" name="Ovale 11"/>
          <p:cNvSpPr/>
          <p:nvPr/>
        </p:nvSpPr>
        <p:spPr>
          <a:xfrm>
            <a:off x="7679469" y="4229180"/>
            <a:ext cx="209276" cy="820927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Arial" panose="020B0604020202020204" pitchFamily="34" charset="0"/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2945640" y="4418850"/>
            <a:ext cx="2023455" cy="493059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err="1">
                <a:latin typeface="Arial" panose="020B0604020202020204" pitchFamily="34" charset="0"/>
              </a:rPr>
              <a:t>Transport</a:t>
            </a:r>
            <a:endParaRPr lang="it-IT" dirty="0">
              <a:latin typeface="Arial" panose="020B0604020202020204" pitchFamily="34" charset="0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425193" y="847939"/>
            <a:ext cx="114020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err="1">
                <a:latin typeface="Arial" panose="020B0604020202020204" pitchFamily="34" charset="0"/>
              </a:rPr>
              <a:t>Similar</a:t>
            </a:r>
            <a:r>
              <a:rPr lang="it-IT" sz="2400" dirty="0">
                <a:latin typeface="Arial" panose="020B0604020202020204" pitchFamily="34" charset="0"/>
              </a:rPr>
              <a:t> to RF </a:t>
            </a:r>
            <a:r>
              <a:rPr lang="it-IT" sz="2400" dirty="0" err="1">
                <a:latin typeface="Arial" panose="020B0604020202020204" pitchFamily="34" charset="0"/>
              </a:rPr>
              <a:t>generators</a:t>
            </a:r>
            <a:r>
              <a:rPr lang="it-IT" sz="2400" dirty="0">
                <a:latin typeface="Arial" panose="020B0604020202020204" pitchFamily="34" charset="0"/>
              </a:rPr>
              <a:t> (e.g. Klystrons), laser driver </a:t>
            </a:r>
            <a:r>
              <a:rPr lang="it-IT" sz="2400" dirty="0" err="1">
                <a:latin typeface="Arial" panose="020B0604020202020204" pitchFamily="34" charset="0"/>
              </a:rPr>
              <a:t>power</a:t>
            </a:r>
            <a:r>
              <a:rPr lang="it-IT" sz="2400" dirty="0">
                <a:latin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</a:rPr>
              <a:t>is</a:t>
            </a:r>
            <a:r>
              <a:rPr lang="it-IT" sz="2400" dirty="0">
                <a:latin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</a:rPr>
              <a:t>generated</a:t>
            </a:r>
            <a:r>
              <a:rPr lang="it-IT" sz="2400" dirty="0">
                <a:latin typeface="Arial" panose="020B0604020202020204" pitchFamily="34" charset="0"/>
              </a:rPr>
              <a:t> and </a:t>
            </a:r>
            <a:r>
              <a:rPr lang="it-IT" sz="2400" dirty="0" err="1">
                <a:latin typeface="Arial" panose="020B0604020202020204" pitchFamily="34" charset="0"/>
              </a:rPr>
              <a:t>delivered</a:t>
            </a:r>
            <a:r>
              <a:rPr lang="it-IT" sz="2400" dirty="0">
                <a:latin typeface="Arial" panose="020B0604020202020204" pitchFamily="34" charset="0"/>
              </a:rPr>
              <a:t> to </a:t>
            </a:r>
            <a:r>
              <a:rPr lang="it-IT" sz="2400" dirty="0" err="1">
                <a:latin typeface="Arial" panose="020B0604020202020204" pitchFamily="34" charset="0"/>
              </a:rPr>
              <a:t>cavity</a:t>
            </a:r>
            <a:r>
              <a:rPr lang="it-IT" sz="2400" dirty="0">
                <a:latin typeface="Arial" panose="020B0604020202020204" pitchFamily="34" charset="0"/>
              </a:rPr>
              <a:t> (plasma)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3597760" y="2019229"/>
            <a:ext cx="79846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it-IT" dirty="0" err="1">
                <a:latin typeface="Arial" panose="020B0604020202020204" pitchFamily="34" charset="0"/>
              </a:rPr>
              <a:t>Concern</a:t>
            </a:r>
            <a:r>
              <a:rPr lang="it-IT" dirty="0">
                <a:latin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</a:rPr>
              <a:t>is</a:t>
            </a:r>
            <a:r>
              <a:rPr lang="it-IT" dirty="0">
                <a:latin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</a:rPr>
              <a:t>similarly</a:t>
            </a:r>
            <a:r>
              <a:rPr lang="it-IT" dirty="0">
                <a:latin typeface="Arial" panose="020B0604020202020204" pitchFamily="34" charset="0"/>
              </a:rPr>
              <a:t> on </a:t>
            </a:r>
            <a:r>
              <a:rPr lang="it-IT" dirty="0" err="1">
                <a:latin typeface="Arial" panose="020B0604020202020204" pitchFamily="34" charset="0"/>
              </a:rPr>
              <a:t>efficiency</a:t>
            </a:r>
            <a:r>
              <a:rPr lang="it-IT" dirty="0">
                <a:latin typeface="Arial" panose="020B0604020202020204" pitchFamily="34" charset="0"/>
              </a:rPr>
              <a:t>, </a:t>
            </a:r>
            <a:r>
              <a:rPr lang="it-IT" dirty="0" err="1">
                <a:latin typeface="Arial" panose="020B0604020202020204" pitchFamily="34" charset="0"/>
              </a:rPr>
              <a:t>stability</a:t>
            </a:r>
            <a:r>
              <a:rPr lang="it-IT" dirty="0">
                <a:latin typeface="Arial" panose="020B0604020202020204" pitchFamily="34" charset="0"/>
              </a:rPr>
              <a:t>, </a:t>
            </a:r>
            <a:r>
              <a:rPr lang="it-IT" dirty="0" err="1">
                <a:latin typeface="Arial" panose="020B0604020202020204" pitchFamily="34" charset="0"/>
              </a:rPr>
              <a:t>lifetime</a:t>
            </a:r>
            <a:r>
              <a:rPr lang="it-IT" dirty="0">
                <a:latin typeface="Arial" panose="020B0604020202020204" pitchFamily="34" charset="0"/>
              </a:rPr>
              <a:t> </a:t>
            </a:r>
            <a:r>
              <a:rPr lang="mr-IN" dirty="0">
                <a:latin typeface="Arial" panose="020B0604020202020204" pitchFamily="34" charset="0"/>
              </a:rPr>
              <a:t>…</a:t>
            </a:r>
            <a:r>
              <a:rPr lang="it-IT" dirty="0">
                <a:latin typeface="Arial" panose="020B0604020202020204" pitchFamily="34" charset="0"/>
              </a:rPr>
              <a:t>  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it-IT" dirty="0">
                <a:latin typeface="Arial" panose="020B0604020202020204" pitchFamily="34" charset="0"/>
              </a:rPr>
              <a:t>No </a:t>
            </a:r>
            <a:r>
              <a:rPr lang="it-IT" dirty="0" err="1">
                <a:latin typeface="Arial" panose="020B0604020202020204" pitchFamily="34" charset="0"/>
              </a:rPr>
              <a:t>fundamental</a:t>
            </a:r>
            <a:r>
              <a:rPr lang="it-IT" dirty="0">
                <a:latin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</a:rPr>
              <a:t>limitations</a:t>
            </a:r>
            <a:r>
              <a:rPr lang="it-IT" dirty="0">
                <a:latin typeface="Arial" panose="020B0604020202020204" pitchFamily="34" charset="0"/>
              </a:rPr>
              <a:t>, </a:t>
            </a:r>
            <a:r>
              <a:rPr lang="it-IT" dirty="0" err="1">
                <a:latin typeface="Arial" panose="020B0604020202020204" pitchFamily="34" charset="0"/>
              </a:rPr>
              <a:t>but</a:t>
            </a:r>
            <a:r>
              <a:rPr lang="it-IT" dirty="0">
                <a:latin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</a:rPr>
              <a:t>technology</a:t>
            </a:r>
            <a:r>
              <a:rPr lang="it-IT" dirty="0">
                <a:latin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</a:rPr>
              <a:t>needs</a:t>
            </a:r>
            <a:r>
              <a:rPr lang="it-IT" dirty="0">
                <a:latin typeface="Arial" panose="020B0604020202020204" pitchFamily="34" charset="0"/>
              </a:rPr>
              <a:t> major </a:t>
            </a:r>
            <a:r>
              <a:rPr lang="it-IT" dirty="0" err="1">
                <a:latin typeface="Arial" panose="020B0604020202020204" pitchFamily="34" charset="0"/>
              </a:rPr>
              <a:t>boost</a:t>
            </a:r>
            <a:r>
              <a:rPr lang="it-IT" dirty="0">
                <a:latin typeface="Arial" panose="020B0604020202020204" pitchFamily="34" charset="0"/>
              </a:rPr>
              <a:t>;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it-IT" dirty="0">
                <a:latin typeface="Arial" panose="020B0604020202020204" pitchFamily="34" charset="0"/>
              </a:rPr>
              <a:t>So far </a:t>
            </a:r>
            <a:r>
              <a:rPr lang="it-IT" dirty="0" err="1">
                <a:latin typeface="Arial" panose="020B0604020202020204" pitchFamily="34" charset="0"/>
              </a:rPr>
              <a:t>developments</a:t>
            </a:r>
            <a:r>
              <a:rPr lang="it-IT" dirty="0">
                <a:latin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</a:rPr>
              <a:t>driven</a:t>
            </a:r>
            <a:r>
              <a:rPr lang="it-IT" dirty="0">
                <a:latin typeface="Arial" panose="020B0604020202020204" pitchFamily="34" charset="0"/>
              </a:rPr>
              <a:t> by science (</a:t>
            </a:r>
            <a:r>
              <a:rPr lang="it-IT" dirty="0" err="1">
                <a:latin typeface="Arial" panose="020B0604020202020204" pitchFamily="34" charset="0"/>
              </a:rPr>
              <a:t>higher</a:t>
            </a:r>
            <a:r>
              <a:rPr lang="it-IT" dirty="0">
                <a:latin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</a:rPr>
              <a:t>peak</a:t>
            </a:r>
            <a:r>
              <a:rPr lang="it-IT" dirty="0">
                <a:latin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</a:rPr>
              <a:t>power</a:t>
            </a:r>
            <a:r>
              <a:rPr lang="it-IT" dirty="0">
                <a:latin typeface="Arial" panose="020B0604020202020204" pitchFamily="34" charset="0"/>
              </a:rPr>
              <a:t>);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5880711" y="6173982"/>
            <a:ext cx="5144357" cy="369332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Need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 to </a:t>
            </a:r>
            <a:r>
              <a:rPr lang="it-IT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move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 to  machine-</a:t>
            </a:r>
            <a:r>
              <a:rPr lang="it-IT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driven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it-IT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developments</a:t>
            </a:r>
            <a:r>
              <a:rPr lang="it-IT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alphaModFix amt="69000"/>
          </a:blip>
          <a:stretch>
            <a:fillRect/>
          </a:stretch>
        </p:blipFill>
        <p:spPr>
          <a:xfrm>
            <a:off x="8376922" y="4274003"/>
            <a:ext cx="3028077" cy="742511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8119241" y="4520473"/>
            <a:ext cx="757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err="1">
                <a:solidFill>
                  <a:schemeClr val="bg1"/>
                </a:solidFill>
                <a:latin typeface="Arial" panose="020B0604020202020204" pitchFamily="34" charset="0"/>
              </a:rPr>
              <a:t>Focusing</a:t>
            </a:r>
            <a:endParaRPr lang="it-IT" sz="11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567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199" y="3686711"/>
            <a:ext cx="5004027" cy="17865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Right"/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9153" y="3634152"/>
            <a:ext cx="4247944" cy="18071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Left"/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3557" name="Rettangolo 6"/>
          <p:cNvSpPr>
            <a:spLocks noChangeArrowheads="1"/>
          </p:cNvSpPr>
          <p:nvPr/>
        </p:nvSpPr>
        <p:spPr bwMode="auto">
          <a:xfrm>
            <a:off x="6719277" y="2523970"/>
            <a:ext cx="4507523" cy="923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ctr"/>
            <a:r>
              <a:rPr lang="it-IT" dirty="0" err="1">
                <a:latin typeface="Arial" panose="020B0604020202020204" pitchFamily="34" charset="0"/>
              </a:rPr>
              <a:t>Thales</a:t>
            </a:r>
            <a:endParaRPr lang="it-IT" dirty="0">
              <a:latin typeface="Arial" panose="020B0604020202020204" pitchFamily="34" charset="0"/>
            </a:endParaRPr>
          </a:p>
          <a:p>
            <a:pPr algn="ctr"/>
            <a:r>
              <a:rPr lang="it-IT" dirty="0">
                <a:latin typeface="Arial" panose="020B0604020202020204" pitchFamily="34" charset="0"/>
              </a:rPr>
              <a:t>ALPHA5/XS: 20 </a:t>
            </a:r>
            <a:r>
              <a:rPr lang="it-IT" dirty="0" err="1">
                <a:latin typeface="Arial" panose="020B0604020202020204" pitchFamily="34" charset="0"/>
              </a:rPr>
              <a:t>J</a:t>
            </a:r>
            <a:r>
              <a:rPr lang="it-IT" dirty="0">
                <a:latin typeface="Arial" panose="020B0604020202020204" pitchFamily="34" charset="0"/>
              </a:rPr>
              <a:t>, 25 </a:t>
            </a:r>
            <a:r>
              <a:rPr lang="it-IT" dirty="0" err="1">
                <a:latin typeface="Arial" panose="020B0604020202020204" pitchFamily="34" charset="0"/>
              </a:rPr>
              <a:t>fs</a:t>
            </a:r>
            <a:r>
              <a:rPr lang="it-IT" dirty="0">
                <a:latin typeface="Arial" panose="020B0604020202020204" pitchFamily="34" charset="0"/>
              </a:rPr>
              <a:t>, 5 Hz</a:t>
            </a:r>
          </a:p>
          <a:p>
            <a:pPr algn="ctr"/>
            <a:r>
              <a:rPr lang="it-IT" dirty="0" err="1">
                <a:latin typeface="Arial" panose="020B0604020202020204" pitchFamily="34" charset="0"/>
              </a:rPr>
              <a:t>Ti:Sapphire</a:t>
            </a:r>
            <a:endParaRPr lang="it-IT" dirty="0">
              <a:latin typeface="Arial" panose="020B0604020202020204" pitchFamily="34" charset="0"/>
            </a:endParaRPr>
          </a:p>
        </p:txBody>
      </p:sp>
      <p:sp>
        <p:nvSpPr>
          <p:cNvPr id="23558" name="Rettangolo 7"/>
          <p:cNvSpPr>
            <a:spLocks noChangeArrowheads="1"/>
          </p:cNvSpPr>
          <p:nvPr/>
        </p:nvSpPr>
        <p:spPr bwMode="auto">
          <a:xfrm>
            <a:off x="1025771" y="2527144"/>
            <a:ext cx="3954584" cy="923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ctr"/>
            <a:r>
              <a:rPr lang="it-IT" dirty="0" err="1">
                <a:latin typeface="Arial" panose="020B0604020202020204" pitchFamily="34" charset="0"/>
              </a:rPr>
              <a:t>Amplitude</a:t>
            </a:r>
            <a:r>
              <a:rPr lang="it-IT" dirty="0">
                <a:latin typeface="Arial" panose="020B0604020202020204" pitchFamily="34" charset="0"/>
              </a:rPr>
              <a:t> Technologies</a:t>
            </a:r>
          </a:p>
          <a:p>
            <a:pPr algn="ctr"/>
            <a:r>
              <a:rPr lang="it-IT" dirty="0">
                <a:latin typeface="Arial" panose="020B0604020202020204" pitchFamily="34" charset="0"/>
              </a:rPr>
              <a:t>PULSAR: 5 </a:t>
            </a:r>
            <a:r>
              <a:rPr lang="it-IT" dirty="0" err="1">
                <a:latin typeface="Arial" panose="020B0604020202020204" pitchFamily="34" charset="0"/>
              </a:rPr>
              <a:t>J</a:t>
            </a:r>
            <a:r>
              <a:rPr lang="it-IT" dirty="0">
                <a:latin typeface="Arial" panose="020B0604020202020204" pitchFamily="34" charset="0"/>
              </a:rPr>
              <a:t>, &lt;25 </a:t>
            </a:r>
            <a:r>
              <a:rPr lang="it-IT" dirty="0" err="1">
                <a:latin typeface="Arial" panose="020B0604020202020204" pitchFamily="34" charset="0"/>
              </a:rPr>
              <a:t>fs</a:t>
            </a:r>
            <a:r>
              <a:rPr lang="it-IT" dirty="0">
                <a:latin typeface="Arial" panose="020B0604020202020204" pitchFamily="34" charset="0"/>
              </a:rPr>
              <a:t>, 5-10 Hz</a:t>
            </a:r>
            <a:endParaRPr lang="it-IT" baseline="30000" dirty="0">
              <a:latin typeface="Arial" panose="020B0604020202020204" pitchFamily="34" charset="0"/>
            </a:endParaRPr>
          </a:p>
          <a:p>
            <a:pPr algn="ctr"/>
            <a:r>
              <a:rPr lang="it-IT" dirty="0" err="1">
                <a:latin typeface="Arial" panose="020B0604020202020204" pitchFamily="34" charset="0"/>
              </a:rPr>
              <a:t>Ti:Sapphire</a:t>
            </a:r>
            <a:r>
              <a:rPr lang="it-IT" dirty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3559" name="Rettangolo 9"/>
          <p:cNvSpPr>
            <a:spLocks noChangeArrowheads="1"/>
          </p:cNvSpPr>
          <p:nvPr/>
        </p:nvSpPr>
        <p:spPr bwMode="auto">
          <a:xfrm>
            <a:off x="807343" y="956272"/>
            <a:ext cx="10537335" cy="800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5" rIns="91429" bIns="45715">
            <a:spAutoFit/>
          </a:bodyPr>
          <a:lstStyle/>
          <a:p>
            <a:pPr algn="ctr"/>
            <a:r>
              <a:rPr lang="it-IT" sz="2300" dirty="0" err="1">
                <a:latin typeface="Arial" panose="020B0604020202020204" pitchFamily="34" charset="0"/>
              </a:rPr>
              <a:t>Current</a:t>
            </a:r>
            <a:r>
              <a:rPr lang="it-IT" sz="2300" dirty="0">
                <a:latin typeface="Arial" panose="020B0604020202020204" pitchFamily="34" charset="0"/>
              </a:rPr>
              <a:t> EU industrial </a:t>
            </a:r>
            <a:r>
              <a:rPr lang="it-IT" sz="2300" dirty="0" err="1">
                <a:latin typeface="Arial" panose="020B0604020202020204" pitchFamily="34" charset="0"/>
              </a:rPr>
              <a:t>systems</a:t>
            </a:r>
            <a:r>
              <a:rPr lang="it-IT" sz="2300" dirty="0">
                <a:latin typeface="Arial" panose="020B0604020202020204" pitchFamily="34" charset="0"/>
              </a:rPr>
              <a:t> </a:t>
            </a:r>
            <a:r>
              <a:rPr lang="it-IT" sz="2300" dirty="0" err="1">
                <a:latin typeface="Arial" panose="020B0604020202020204" pitchFamily="34" charset="0"/>
              </a:rPr>
              <a:t>offer</a:t>
            </a:r>
            <a:r>
              <a:rPr lang="it-IT" sz="2300" dirty="0">
                <a:latin typeface="Arial" panose="020B0604020202020204" pitchFamily="34" charset="0"/>
              </a:rPr>
              <a:t> </a:t>
            </a:r>
            <a:r>
              <a:rPr lang="it-IT" sz="2300" dirty="0" err="1">
                <a:latin typeface="Arial" panose="020B0604020202020204" pitchFamily="34" charset="0"/>
              </a:rPr>
              <a:t>robust</a:t>
            </a:r>
            <a:r>
              <a:rPr lang="it-IT" sz="2300" dirty="0">
                <a:latin typeface="Arial" panose="020B0604020202020204" pitchFamily="34" charset="0"/>
              </a:rPr>
              <a:t> </a:t>
            </a:r>
            <a:r>
              <a:rPr lang="it-IT" sz="2300" dirty="0" err="1">
                <a:latin typeface="Arial" panose="020B0604020202020204" pitchFamily="34" charset="0"/>
              </a:rPr>
              <a:t>solutions</a:t>
            </a:r>
            <a:r>
              <a:rPr lang="it-IT" sz="2300" dirty="0">
                <a:latin typeface="Arial" panose="020B0604020202020204" pitchFamily="34" charset="0"/>
              </a:rPr>
              <a:t>, </a:t>
            </a:r>
            <a:r>
              <a:rPr lang="it-IT" sz="2300" dirty="0" err="1">
                <a:latin typeface="Arial" panose="020B0604020202020204" pitchFamily="34" charset="0"/>
              </a:rPr>
              <a:t>incorporating</a:t>
            </a:r>
            <a:r>
              <a:rPr lang="it-IT" sz="2300" dirty="0">
                <a:latin typeface="Arial" panose="020B0604020202020204" pitchFamily="34" charset="0"/>
              </a:rPr>
              <a:t> </a:t>
            </a:r>
            <a:r>
              <a:rPr lang="it-IT" sz="2300" dirty="0" err="1">
                <a:latin typeface="Arial" panose="020B0604020202020204" pitchFamily="34" charset="0"/>
              </a:rPr>
              <a:t>ultrashort</a:t>
            </a:r>
            <a:r>
              <a:rPr lang="it-IT" sz="2300" dirty="0">
                <a:latin typeface="Arial" panose="020B0604020202020204" pitchFamily="34" charset="0"/>
              </a:rPr>
              <a:t> </a:t>
            </a:r>
            <a:r>
              <a:rPr lang="it-IT" sz="2300" dirty="0" err="1">
                <a:latin typeface="Arial" panose="020B0604020202020204" pitchFamily="34" charset="0"/>
              </a:rPr>
              <a:t>pulse</a:t>
            </a:r>
            <a:r>
              <a:rPr lang="it-IT" sz="2300" dirty="0">
                <a:latin typeface="Arial" panose="020B0604020202020204" pitchFamily="34" charset="0"/>
              </a:rPr>
              <a:t> </a:t>
            </a:r>
            <a:r>
              <a:rPr lang="it-IT" sz="2300" dirty="0" err="1">
                <a:latin typeface="Arial" panose="020B0604020202020204" pitchFamily="34" charset="0"/>
              </a:rPr>
              <a:t>capabilities</a:t>
            </a:r>
            <a:r>
              <a:rPr lang="it-IT" sz="2300" dirty="0">
                <a:latin typeface="Arial" panose="020B0604020202020204" pitchFamily="34" charset="0"/>
              </a:rPr>
              <a:t> </a:t>
            </a:r>
            <a:r>
              <a:rPr lang="it-IT" sz="2300" dirty="0" err="1">
                <a:latin typeface="Arial" panose="020B0604020202020204" pitchFamily="34" charset="0"/>
              </a:rPr>
              <a:t>at</a:t>
            </a:r>
            <a:r>
              <a:rPr lang="it-IT" sz="2300" dirty="0">
                <a:latin typeface="Arial" panose="020B0604020202020204" pitchFamily="34" charset="0"/>
              </a:rPr>
              <a:t> the PW </a:t>
            </a:r>
            <a:r>
              <a:rPr lang="it-IT" sz="2300" dirty="0" err="1">
                <a:latin typeface="Arial" panose="020B0604020202020204" pitchFamily="34" charset="0"/>
              </a:rPr>
              <a:t>level</a:t>
            </a:r>
            <a:r>
              <a:rPr lang="it-IT" sz="2300" dirty="0">
                <a:latin typeface="Arial" panose="020B0604020202020204" pitchFamily="34" charset="0"/>
              </a:rPr>
              <a:t>, in a compact </a:t>
            </a:r>
            <a:r>
              <a:rPr lang="it-IT" sz="2300" dirty="0" err="1">
                <a:latin typeface="Arial" panose="020B0604020202020204" pitchFamily="34" charset="0"/>
              </a:rPr>
              <a:t>footprint</a:t>
            </a:r>
            <a:endParaRPr lang="it-IT" sz="2300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59496" y="34901"/>
            <a:ext cx="9141883" cy="585787"/>
          </a:xfrm>
        </p:spPr>
        <p:txBody>
          <a:bodyPr>
            <a:normAutofit/>
          </a:bodyPr>
          <a:lstStyle/>
          <a:p>
            <a:pPr algn="ctr" rtl="0" eaLnBrk="1" latinLnBrk="0" hangingPunct="1"/>
            <a:r>
              <a:rPr lang="it-IT" sz="3200" b="1" dirty="0">
                <a:solidFill>
                  <a:srgbClr val="215968"/>
                </a:solidFill>
                <a:latin typeface="Arial"/>
                <a:cs typeface="Arial"/>
              </a:rPr>
              <a:t>AVAILABLE INDUSTRIAL SYSTEMS</a:t>
            </a:r>
            <a:endParaRPr lang="en-US" sz="4800" dirty="0">
              <a:solidFill>
                <a:srgbClr val="215968"/>
              </a:solidFill>
              <a:latin typeface="Arial"/>
              <a:cs typeface="Arial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745256" y="6150393"/>
            <a:ext cx="4511171" cy="36933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</a:rPr>
              <a:t>Scientific</a:t>
            </a:r>
            <a:r>
              <a:rPr lang="it-IT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it-IT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</a:rPr>
              <a:t>lasers</a:t>
            </a:r>
            <a:r>
              <a:rPr lang="it-IT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</a:rPr>
              <a:t>: </a:t>
            </a:r>
            <a:r>
              <a:rPr lang="it-IT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</a:rPr>
              <a:t>still</a:t>
            </a:r>
            <a:r>
              <a:rPr lang="it-IT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it-IT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</a:rPr>
              <a:t>require</a:t>
            </a:r>
            <a:r>
              <a:rPr lang="it-IT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it-IT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</a:rPr>
              <a:t>expert</a:t>
            </a:r>
            <a:r>
              <a:rPr lang="it-IT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it-IT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</a:rPr>
              <a:t>users</a:t>
            </a:r>
            <a:endParaRPr lang="it-IT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940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/>
          <p:nvPr/>
        </p:nvSpPr>
        <p:spPr>
          <a:xfrm>
            <a:off x="0" y="928635"/>
            <a:ext cx="11751626" cy="1323429"/>
          </a:xfrm>
          <a:prstGeom prst="rect">
            <a:avLst/>
          </a:prstGeom>
        </p:spPr>
        <p:txBody>
          <a:bodyPr wrap="square" lIns="91429" tIns="45715" rIns="91429" bIns="45715">
            <a:spAutoFit/>
          </a:bodyPr>
          <a:lstStyle/>
          <a:p>
            <a:pPr marL="285717" indent="-285717">
              <a:buFont typeface="Arial" charset="0"/>
              <a:buChar char="•"/>
            </a:pPr>
            <a:r>
              <a:rPr lang="en-GB" sz="2000" dirty="0">
                <a:latin typeface="+mj-lt"/>
              </a:rPr>
              <a:t>Analysis of available technologies for PW-class, multi kW average power lasers;</a:t>
            </a:r>
          </a:p>
          <a:p>
            <a:pPr marL="285717" indent="-285717">
              <a:buFont typeface="Arial" charset="0"/>
              <a:buChar char="•"/>
            </a:pPr>
            <a:r>
              <a:rPr lang="en-GB" sz="2000" dirty="0">
                <a:latin typeface="+mj-lt"/>
              </a:rPr>
              <a:t>Comparison with the requirements of user </a:t>
            </a:r>
            <a:r>
              <a:rPr lang="en-GB" sz="2000" dirty="0" err="1">
                <a:latin typeface="+mj-lt"/>
              </a:rPr>
              <a:t>beamlines</a:t>
            </a:r>
            <a:r>
              <a:rPr lang="en-GB" sz="2000" dirty="0">
                <a:latin typeface="+mj-lt"/>
              </a:rPr>
              <a:t>;</a:t>
            </a:r>
          </a:p>
          <a:p>
            <a:pPr marL="285717" indent="-285717">
              <a:buFont typeface="Arial" charset="0"/>
              <a:buChar char="•"/>
            </a:pPr>
            <a:r>
              <a:rPr lang="en-US" sz="2000" dirty="0">
                <a:latin typeface="+mj-lt"/>
                <a:ea typeface="Cambria" charset="0"/>
                <a:cs typeface="Cambria" charset="0"/>
              </a:rPr>
              <a:t>Current option: </a:t>
            </a:r>
            <a:r>
              <a:rPr lang="en-US" sz="2000" dirty="0" err="1">
                <a:latin typeface="+mj-lt"/>
                <a:ea typeface="Cambria" charset="0"/>
                <a:cs typeface="Cambria" charset="0"/>
              </a:rPr>
              <a:t>TiSa</a:t>
            </a:r>
            <a:r>
              <a:rPr lang="en-US" sz="2000" dirty="0">
                <a:latin typeface="+mj-lt"/>
                <a:ea typeface="Cambria" charset="0"/>
                <a:cs typeface="Cambria" charset="0"/>
              </a:rPr>
              <a:t> pumped with </a:t>
            </a:r>
            <a:r>
              <a:rPr lang="en-US" sz="2000" b="1" dirty="0">
                <a:latin typeface="+mj-lt"/>
                <a:ea typeface="Cambria" charset="0"/>
                <a:cs typeface="Cambria" charset="0"/>
              </a:rPr>
              <a:t>diode pumped solid state lasers</a:t>
            </a:r>
            <a:r>
              <a:rPr lang="en-US" sz="2000" dirty="0">
                <a:latin typeface="+mj-lt"/>
                <a:ea typeface="Cambria" charset="0"/>
                <a:cs typeface="Cambria" charset="0"/>
              </a:rPr>
              <a:t> </a:t>
            </a:r>
            <a:r>
              <a:rPr lang="en-US" sz="2000" b="1" dirty="0">
                <a:latin typeface="Arial" panose="020B0604020202020204" pitchFamily="34" charset="0"/>
                <a:ea typeface="Cambria" charset="0"/>
                <a:cs typeface="Cambria" charset="0"/>
              </a:rPr>
              <a:t>(DPSSL) – robust;</a:t>
            </a:r>
            <a:endParaRPr lang="en-US" sz="2000" b="1" dirty="0">
              <a:latin typeface="+mj-lt"/>
              <a:ea typeface="Cambria" charset="0"/>
              <a:cs typeface="Cambria" charset="0"/>
            </a:endParaRPr>
          </a:p>
          <a:p>
            <a:pPr marL="285717" indent="-285717">
              <a:buFont typeface="Arial" charset="0"/>
              <a:buChar char="•"/>
            </a:pPr>
            <a:r>
              <a:rPr lang="en-US" sz="2000" dirty="0">
                <a:latin typeface="+mj-lt"/>
                <a:ea typeface="Cambria" charset="0"/>
                <a:cs typeface="Cambria" charset="0"/>
              </a:rPr>
              <a:t>In progress: Direct CPA for higher rep-rate, higher efficiency.</a:t>
            </a:r>
          </a:p>
        </p:txBody>
      </p:sp>
      <p:sp>
        <p:nvSpPr>
          <p:cNvPr id="2" name="Titolo 1"/>
          <p:cNvSpPr>
            <a:spLocks noGrp="1"/>
          </p:cNvSpPr>
          <p:nvPr>
            <p:ph type="title" idx="4294967295"/>
          </p:nvPr>
        </p:nvSpPr>
        <p:spPr>
          <a:xfrm>
            <a:off x="995627" y="98015"/>
            <a:ext cx="10212942" cy="542686"/>
          </a:xfrm>
        </p:spPr>
        <p:txBody>
          <a:bodyPr>
            <a:noAutofit/>
          </a:bodyPr>
          <a:lstStyle/>
          <a:p>
            <a:pPr algn="ctr" rtl="0" eaLnBrk="1" latinLnBrk="0" hangingPunct="1"/>
            <a:r>
              <a:rPr lang="en-US" sz="3200" b="1" dirty="0">
                <a:solidFill>
                  <a:srgbClr val="2159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OF OPTICAL PUMPING TECHNOLOGY</a:t>
            </a:r>
            <a:endParaRPr lang="en-US" sz="1600" b="1" dirty="0">
              <a:solidFill>
                <a:srgbClr val="2159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95628" y="5595698"/>
            <a:ext cx="9981092" cy="446266"/>
          </a:xfrm>
          <a:prstGeom prst="rect">
            <a:avLst/>
          </a:prstGeom>
        </p:spPr>
        <p:txBody>
          <a:bodyPr wrap="square" lIns="91429" tIns="45715" rIns="91429" bIns="45715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2300" dirty="0">
                <a:latin typeface="+mj-lt"/>
                <a:ea typeface="Cambria" charset="0"/>
                <a:cs typeface="Cambria" charset="0"/>
              </a:rPr>
              <a:t>Major developments in laser technology </a:t>
            </a:r>
            <a:r>
              <a:rPr lang="en-US" sz="2300" dirty="0">
                <a:solidFill>
                  <a:srgbClr val="FF0000"/>
                </a:solidFill>
                <a:latin typeface="+mj-lt"/>
                <a:ea typeface="Cambria" charset="0"/>
                <a:cs typeface="Cambria" charset="0"/>
              </a:rPr>
              <a:t>occurring now!</a:t>
            </a:r>
            <a:r>
              <a:rPr lang="en-US" sz="2300" dirty="0">
                <a:latin typeface="+mj-lt"/>
                <a:ea typeface="Cambria" charset="0"/>
                <a:cs typeface="Cambria" charset="0"/>
              </a:rPr>
              <a:t> </a:t>
            </a:r>
          </a:p>
        </p:txBody>
      </p:sp>
      <p:pic>
        <p:nvPicPr>
          <p:cNvPr id="1026" name="Picture 2" descr="isultati immagini per diode pumped solid state las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0880" y="2852936"/>
            <a:ext cx="3294184" cy="177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sultati immagini per flashlamp las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6113" y="2927745"/>
            <a:ext cx="2639616" cy="1608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Notched Right Arrow 3"/>
          <p:cNvSpPr/>
          <p:nvPr/>
        </p:nvSpPr>
        <p:spPr>
          <a:xfrm>
            <a:off x="5010054" y="3480509"/>
            <a:ext cx="1442977" cy="773020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32989" y="4651629"/>
            <a:ext cx="3091530" cy="369322"/>
          </a:xfrm>
          <a:prstGeom prst="rect">
            <a:avLst/>
          </a:prstGeom>
          <a:noFill/>
        </p:spPr>
        <p:txBody>
          <a:bodyPr wrap="none" lIns="91429" tIns="45715" rIns="91429" bIns="45715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PUMP SOURCE: Flashlamp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99270" y="4664105"/>
            <a:ext cx="3237403" cy="369322"/>
          </a:xfrm>
          <a:prstGeom prst="rect">
            <a:avLst/>
          </a:prstGeom>
          <a:noFill/>
        </p:spPr>
        <p:txBody>
          <a:bodyPr wrap="none" lIns="91429" tIns="45715" rIns="91429" bIns="45715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PUMP SOURCE: Diode laser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2830794" y="654880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it-IT" dirty="0">
              <a:solidFill>
                <a:prstClr val="black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57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idx="4294967295"/>
          </p:nvPr>
        </p:nvSpPr>
        <p:spPr>
          <a:xfrm>
            <a:off x="995627" y="98015"/>
            <a:ext cx="10212942" cy="542686"/>
          </a:xfrm>
        </p:spPr>
        <p:txBody>
          <a:bodyPr>
            <a:noAutofit/>
          </a:bodyPr>
          <a:lstStyle/>
          <a:p>
            <a:pPr algn="ctr" rtl="0" eaLnBrk="1" latinLnBrk="0" hangingPunct="1"/>
            <a:r>
              <a:rPr lang="en-US" sz="3200" b="1" dirty="0">
                <a:solidFill>
                  <a:srgbClr val="2159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DIODE LASERS PUMP SOURCES</a:t>
            </a:r>
            <a:endParaRPr lang="en-US" sz="1600" b="1" dirty="0">
              <a:solidFill>
                <a:srgbClr val="2159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830794" y="654880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it-IT" dirty="0">
              <a:solidFill>
                <a:prstClr val="black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/>
          <a:srcRect t="11784"/>
          <a:stretch/>
        </p:blipFill>
        <p:spPr>
          <a:xfrm>
            <a:off x="0" y="1196752"/>
            <a:ext cx="12192000" cy="56612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F840718-C021-4822-5BE0-016A546B75FB}"/>
              </a:ext>
            </a:extLst>
          </p:cNvPr>
          <p:cNvSpPr txBox="1"/>
          <p:nvPr/>
        </p:nvSpPr>
        <p:spPr>
          <a:xfrm>
            <a:off x="1285660" y="640064"/>
            <a:ext cx="99229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400" b="1" dirty="0">
                <a:latin typeface="Arial" panose="020B0604020202020204" pitchFamily="34" charset="0"/>
                <a:cs typeface="Arial" panose="020B0604020202020204" pitchFamily="34" charset="0"/>
              </a:rPr>
              <a:t>Underpinning development of novel scientific and industrial lasers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CC2814-393C-DA79-CF4F-864B5FC35F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6352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474" y="111079"/>
            <a:ext cx="10515600" cy="439189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200" b="1" dirty="0"/>
              <a:t>Recent advances for high average power at ELI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5440" y="722650"/>
            <a:ext cx="10515600" cy="1152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 err="1"/>
              <a:t>Diode-pumping</a:t>
            </a:r>
            <a:r>
              <a:rPr lang="it-IT" dirty="0"/>
              <a:t> </a:t>
            </a:r>
            <a:r>
              <a:rPr lang="it-IT" dirty="0" err="1"/>
              <a:t>technology</a:t>
            </a:r>
            <a:r>
              <a:rPr lang="it-IT" dirty="0"/>
              <a:t> for </a:t>
            </a:r>
            <a:r>
              <a:rPr lang="it-IT" dirty="0" err="1"/>
              <a:t>Ti:Sa</a:t>
            </a:r>
            <a:r>
              <a:rPr lang="it-IT" dirty="0"/>
              <a:t> </a:t>
            </a:r>
            <a:r>
              <a:rPr lang="it-IT" dirty="0" err="1"/>
              <a:t>pump</a:t>
            </a:r>
            <a:r>
              <a:rPr lang="it-IT" dirty="0"/>
              <a:t> </a:t>
            </a:r>
            <a:r>
              <a:rPr lang="it-IT" dirty="0" err="1"/>
              <a:t>lasers</a:t>
            </a:r>
            <a:r>
              <a:rPr lang="it-IT" dirty="0"/>
              <a:t> </a:t>
            </a:r>
            <a:r>
              <a:rPr lang="it-IT" dirty="0" err="1"/>
              <a:t>established</a:t>
            </a:r>
            <a:endParaRPr lang="it-IT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72300" y="4596903"/>
            <a:ext cx="124305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defPPr>
              <a:defRPr lang="en-US"/>
            </a:defPPr>
            <a:lvl1pPr marL="0" algn="r" defTabSz="779233" rtl="0" eaLnBrk="1" latinLnBrk="0" hangingPunct="1">
              <a:defRPr sz="9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389616" algn="l" defTabSz="77923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233" algn="l" defTabSz="77923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849" algn="l" defTabSz="77923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464" algn="l" defTabSz="77923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8080" algn="l" defTabSz="77923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697" algn="l" defTabSz="77923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313" algn="l" defTabSz="77923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6929" algn="l" defTabSz="77923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8231" y="1485967"/>
            <a:ext cx="6182451" cy="3206043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4688231" y="4664149"/>
            <a:ext cx="6613388" cy="707884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r>
              <a:rPr lang="it-IT" sz="2000" dirty="0"/>
              <a:t>The L3-HAPLS </a:t>
            </a:r>
            <a:r>
              <a:rPr lang="it-IT" sz="2000" dirty="0" err="1"/>
              <a:t>at</a:t>
            </a:r>
            <a:r>
              <a:rPr lang="it-IT" sz="2000" dirty="0"/>
              <a:t> ELI </a:t>
            </a:r>
            <a:r>
              <a:rPr lang="it-IT" sz="2000" dirty="0" err="1"/>
              <a:t>Beamlines</a:t>
            </a:r>
            <a:r>
              <a:rPr lang="it-IT" sz="2000" dirty="0"/>
              <a:t> </a:t>
            </a:r>
            <a:r>
              <a:rPr lang="it-IT" sz="2000" dirty="0" err="1"/>
              <a:t>Research</a:t>
            </a:r>
            <a:r>
              <a:rPr lang="it-IT" sz="2000" dirty="0"/>
              <a:t> Center in the </a:t>
            </a:r>
            <a:r>
              <a:rPr lang="it-IT" sz="2000" dirty="0" err="1"/>
              <a:t>Czech</a:t>
            </a:r>
            <a:r>
              <a:rPr lang="it-IT" sz="2000" dirty="0"/>
              <a:t> Republic. Credit: ELI </a:t>
            </a:r>
            <a:r>
              <a:rPr lang="it-IT" sz="2000" dirty="0" err="1"/>
              <a:t>Beamlines</a:t>
            </a:r>
            <a:r>
              <a:rPr lang="it-IT" sz="2000" dirty="0"/>
              <a:t>*</a:t>
            </a:r>
          </a:p>
        </p:txBody>
      </p:sp>
      <p:sp>
        <p:nvSpPr>
          <p:cNvPr id="9" name="Rettangolo 8"/>
          <p:cNvSpPr/>
          <p:nvPr/>
        </p:nvSpPr>
        <p:spPr>
          <a:xfrm>
            <a:off x="620960" y="2754268"/>
            <a:ext cx="3816424" cy="1938990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r>
              <a:rPr lang="it-IT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Latest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 (April 2021)</a:t>
            </a:r>
          </a:p>
          <a:p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0.5 </a:t>
            </a:r>
            <a:r>
              <a:rPr lang="it-IT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Petawatt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 (PW) </a:t>
            </a:r>
          </a:p>
          <a:p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13.3 </a:t>
            </a:r>
            <a:r>
              <a:rPr lang="it-IT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Joules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27.3 </a:t>
            </a:r>
            <a:r>
              <a:rPr lang="it-IT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Femtoseconds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 (fs), </a:t>
            </a:r>
          </a:p>
          <a:p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3.3 Hertz (Hz) repetition rate</a:t>
            </a:r>
          </a:p>
          <a:p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44 </a:t>
            </a:r>
            <a:r>
              <a:rPr lang="it-IT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Watts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average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power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681" y="1485967"/>
            <a:ext cx="2407359" cy="1012852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2561774" y="6494329"/>
            <a:ext cx="3098923" cy="27699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it-IT" sz="1200" dirty="0"/>
              <a:t>*L. </a:t>
            </a:r>
            <a:r>
              <a:rPr lang="it-IT" sz="1200" dirty="0" err="1"/>
              <a:t>Koubíková</a:t>
            </a:r>
            <a:r>
              <a:rPr lang="it-IT" sz="1200" dirty="0"/>
              <a:t>, </a:t>
            </a:r>
            <a:r>
              <a:rPr lang="it-IT" sz="1200" dirty="0" err="1"/>
              <a:t>LaserFocusWorld</a:t>
            </a:r>
            <a:r>
              <a:rPr lang="it-IT" sz="1200" dirty="0"/>
              <a:t>, 2020</a:t>
            </a:r>
          </a:p>
        </p:txBody>
      </p:sp>
      <p:sp>
        <p:nvSpPr>
          <p:cNvPr id="12" name="CasellaDiTesto 4">
            <a:extLst>
              <a:ext uri="{FF2B5EF4-FFF2-40B4-BE49-F238E27FC236}">
                <a16:creationId xmlns:a16="http://schemas.microsoft.com/office/drawing/2014/main" id="{A7F541D7-78A0-4542-29C7-234EEC79B6F3}"/>
              </a:ext>
            </a:extLst>
          </p:cNvPr>
          <p:cNvSpPr txBox="1"/>
          <p:nvPr/>
        </p:nvSpPr>
        <p:spPr>
          <a:xfrm>
            <a:off x="2201120" y="5472269"/>
            <a:ext cx="942155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it-IT" sz="1600" dirty="0">
                <a:latin typeface="Arial" panose="020B0604020202020204" pitchFamily="34" charset="0"/>
              </a:rPr>
              <a:t>A major </a:t>
            </a:r>
            <a:r>
              <a:rPr lang="it-IT" sz="1600" dirty="0" err="1">
                <a:latin typeface="Arial" panose="020B0604020202020204" pitchFamily="34" charset="0"/>
              </a:rPr>
              <a:t>change</a:t>
            </a:r>
            <a:r>
              <a:rPr lang="it-IT" sz="1600" dirty="0">
                <a:latin typeface="Arial" panose="020B0604020202020204" pitchFamily="34" charset="0"/>
              </a:rPr>
              <a:t> in </a:t>
            </a:r>
            <a:r>
              <a:rPr lang="it-IT" sz="1600" dirty="0" err="1">
                <a:latin typeface="Arial" panose="020B0604020202020204" pitchFamily="34" charset="0"/>
              </a:rPr>
              <a:t>technology</a:t>
            </a:r>
            <a:r>
              <a:rPr lang="it-IT" sz="1600" dirty="0">
                <a:latin typeface="Arial" panose="020B0604020202020204" pitchFamily="34" charset="0"/>
              </a:rPr>
              <a:t>: from </a:t>
            </a:r>
            <a:r>
              <a:rPr lang="it-IT" sz="1600" dirty="0" err="1">
                <a:latin typeface="Arial" panose="020B0604020202020204" pitchFamily="34" charset="0"/>
              </a:rPr>
              <a:t>old</a:t>
            </a:r>
            <a:r>
              <a:rPr lang="it-IT" sz="1600" dirty="0">
                <a:latin typeface="Arial" panose="020B0604020202020204" pitchFamily="34" charset="0"/>
              </a:rPr>
              <a:t> </a:t>
            </a:r>
            <a:r>
              <a:rPr lang="it-IT" sz="1600" dirty="0" err="1">
                <a:solidFill>
                  <a:srgbClr val="FF0000"/>
                </a:solidFill>
                <a:latin typeface="Arial" panose="020B0604020202020204" pitchFamily="34" charset="0"/>
              </a:rPr>
              <a:t>flashlamp</a:t>
            </a:r>
            <a:r>
              <a:rPr lang="it-IT" sz="16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</a:rPr>
              <a:t>pumped</a:t>
            </a:r>
            <a:r>
              <a:rPr lang="it-IT" sz="1600" dirty="0">
                <a:latin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</a:rPr>
              <a:t>lasers</a:t>
            </a:r>
            <a:r>
              <a:rPr lang="it-IT" sz="1600" dirty="0">
                <a:latin typeface="Arial" panose="020B0604020202020204" pitchFamily="34" charset="0"/>
              </a:rPr>
              <a:t> to </a:t>
            </a:r>
            <a:r>
              <a:rPr lang="it-IT" sz="1600" dirty="0" err="1">
                <a:solidFill>
                  <a:srgbClr val="008000"/>
                </a:solidFill>
                <a:latin typeface="Arial" panose="020B0604020202020204" pitchFamily="34" charset="0"/>
              </a:rPr>
              <a:t>diode</a:t>
            </a:r>
            <a:r>
              <a:rPr lang="it-IT" sz="1600" dirty="0">
                <a:solidFill>
                  <a:srgbClr val="008000"/>
                </a:solidFill>
                <a:latin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</a:rPr>
              <a:t>pumped</a:t>
            </a:r>
            <a:r>
              <a:rPr lang="it-IT" sz="1600" dirty="0">
                <a:latin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</a:rPr>
              <a:t>lasers</a:t>
            </a:r>
            <a:r>
              <a:rPr lang="it-IT" sz="1600" dirty="0">
                <a:latin typeface="Arial" panose="020B0604020202020204" pitchFamily="34" charset="0"/>
              </a:rPr>
              <a:t>;</a:t>
            </a:r>
          </a:p>
          <a:p>
            <a:pPr marL="285750" indent="-285750">
              <a:buFont typeface="Arial" charset="0"/>
              <a:buChar char="•"/>
            </a:pPr>
            <a:r>
              <a:rPr lang="it-IT" sz="1600" dirty="0">
                <a:latin typeface="Arial" panose="020B0604020202020204" pitchFamily="34" charset="0"/>
              </a:rPr>
              <a:t>Cost of DPSSL </a:t>
            </a:r>
            <a:r>
              <a:rPr lang="it-IT" sz="1600" dirty="0" err="1">
                <a:latin typeface="Arial" panose="020B0604020202020204" pitchFamily="34" charset="0"/>
              </a:rPr>
              <a:t>still</a:t>
            </a:r>
            <a:r>
              <a:rPr lang="it-IT" sz="1600" dirty="0">
                <a:latin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</a:rPr>
              <a:t>prototype</a:t>
            </a:r>
            <a:r>
              <a:rPr lang="it-IT" sz="1600" dirty="0">
                <a:latin typeface="Arial" panose="020B0604020202020204" pitchFamily="34" charset="0"/>
              </a:rPr>
              <a:t> and </a:t>
            </a:r>
            <a:r>
              <a:rPr lang="it-IT" sz="1600" dirty="0" err="1">
                <a:latin typeface="Arial" panose="020B0604020202020204" pitchFamily="34" charset="0"/>
              </a:rPr>
              <a:t>mainly</a:t>
            </a:r>
            <a:r>
              <a:rPr lang="it-IT" sz="1600" dirty="0">
                <a:latin typeface="Arial" panose="020B0604020202020204" pitchFamily="34" charset="0"/>
              </a:rPr>
              <a:t> due to </a:t>
            </a:r>
            <a:r>
              <a:rPr lang="it-IT" sz="1600" dirty="0" err="1">
                <a:latin typeface="Arial" panose="020B0604020202020204" pitchFamily="34" charset="0"/>
              </a:rPr>
              <a:t>diodes</a:t>
            </a:r>
            <a:r>
              <a:rPr lang="it-IT" sz="1600" dirty="0">
                <a:latin typeface="Arial" panose="020B0604020202020204" pitchFamily="34" charset="0"/>
              </a:rPr>
              <a:t> - </a:t>
            </a:r>
            <a:r>
              <a:rPr lang="it-IT" sz="1600" b="1" dirty="0" err="1">
                <a:latin typeface="Arial" panose="020B0604020202020204" pitchFamily="34" charset="0"/>
              </a:rPr>
              <a:t>not</a:t>
            </a:r>
            <a:r>
              <a:rPr lang="it-IT" sz="1600" b="1" dirty="0">
                <a:latin typeface="Arial" panose="020B0604020202020204" pitchFamily="34" charset="0"/>
              </a:rPr>
              <a:t> </a:t>
            </a:r>
            <a:r>
              <a:rPr lang="it-IT" sz="1600" b="1" dirty="0" err="1">
                <a:latin typeface="Arial" panose="020B0604020202020204" pitchFamily="34" charset="0"/>
              </a:rPr>
              <a:t>yet</a:t>
            </a:r>
            <a:r>
              <a:rPr lang="it-IT" sz="1600" b="1" dirty="0">
                <a:latin typeface="Arial" panose="020B0604020202020204" pitchFamily="34" charset="0"/>
              </a:rPr>
              <a:t> </a:t>
            </a:r>
            <a:r>
              <a:rPr lang="it-IT" sz="1600" b="1" dirty="0" err="1">
                <a:latin typeface="Arial" panose="020B0604020202020204" pitchFamily="34" charset="0"/>
              </a:rPr>
              <a:t>scaled</a:t>
            </a:r>
            <a:r>
              <a:rPr lang="it-IT" sz="1600" b="1" dirty="0">
                <a:latin typeface="Arial" panose="020B0604020202020204" pitchFamily="34" charset="0"/>
              </a:rPr>
              <a:t> to industrial production</a:t>
            </a:r>
            <a:r>
              <a:rPr lang="it-IT" sz="1600" dirty="0">
                <a:latin typeface="Arial" panose="020B0604020202020204" pitchFamily="34" charset="0"/>
              </a:rPr>
              <a:t>;</a:t>
            </a:r>
          </a:p>
          <a:p>
            <a:pPr marL="285750" indent="-285750">
              <a:buFont typeface="Arial" charset="0"/>
              <a:buChar char="•"/>
            </a:pPr>
            <a:r>
              <a:rPr lang="it-IT" sz="1600" dirty="0" err="1">
                <a:latin typeface="Arial" panose="020B0604020202020204" pitchFamily="34" charset="0"/>
              </a:rPr>
              <a:t>Cost</a:t>
            </a:r>
            <a:r>
              <a:rPr lang="it-IT" sz="1600" dirty="0">
                <a:latin typeface="Arial" panose="020B0604020202020204" pitchFamily="34" charset="0"/>
              </a:rPr>
              <a:t> per </a:t>
            </a:r>
            <a:r>
              <a:rPr lang="it-IT" sz="1600" dirty="0" err="1">
                <a:latin typeface="Arial" panose="020B0604020202020204" pitchFamily="34" charset="0"/>
              </a:rPr>
              <a:t>W</a:t>
            </a:r>
            <a:r>
              <a:rPr lang="it-IT" sz="1600" dirty="0">
                <a:latin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</a:rPr>
              <a:t>is</a:t>
            </a:r>
            <a:r>
              <a:rPr lang="it-IT" sz="1600" dirty="0">
                <a:latin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</a:rPr>
              <a:t>expected</a:t>
            </a:r>
            <a:r>
              <a:rPr lang="it-IT" sz="1600" dirty="0">
                <a:latin typeface="Arial" panose="020B0604020202020204" pitchFamily="34" charset="0"/>
              </a:rPr>
              <a:t> to go down to ≈€/</a:t>
            </a:r>
            <a:r>
              <a:rPr lang="it-IT" sz="1600" dirty="0" err="1">
                <a:latin typeface="Arial" panose="020B0604020202020204" pitchFamily="34" charset="0"/>
              </a:rPr>
              <a:t>W</a:t>
            </a:r>
            <a:r>
              <a:rPr lang="it-IT" sz="1600" dirty="0">
                <a:latin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</a:rPr>
              <a:t>level</a:t>
            </a:r>
            <a:r>
              <a:rPr lang="it-IT" sz="1600" dirty="0">
                <a:latin typeface="Arial" panose="020B0604020202020204" pitchFamily="34" charset="0"/>
              </a:rPr>
              <a:t> (</a:t>
            </a:r>
            <a:r>
              <a:rPr lang="it-IT" sz="1600" dirty="0" err="1">
                <a:latin typeface="Arial" panose="020B0604020202020204" pitchFamily="34" charset="0"/>
              </a:rPr>
              <a:t>reduction</a:t>
            </a:r>
            <a:r>
              <a:rPr lang="it-IT" sz="1600" dirty="0">
                <a:latin typeface="Arial" panose="020B0604020202020204" pitchFamily="34" charset="0"/>
              </a:rPr>
              <a:t> of 2 </a:t>
            </a:r>
            <a:r>
              <a:rPr lang="it-IT" sz="1600" dirty="0" err="1">
                <a:latin typeface="Arial" panose="020B0604020202020204" pitchFamily="34" charset="0"/>
              </a:rPr>
              <a:t>orders</a:t>
            </a:r>
            <a:r>
              <a:rPr lang="it-IT" sz="1600" dirty="0">
                <a:latin typeface="Arial" panose="020B0604020202020204" pitchFamily="34" charset="0"/>
              </a:rPr>
              <a:t> of </a:t>
            </a:r>
            <a:r>
              <a:rPr lang="it-IT" sz="1600" dirty="0" err="1">
                <a:latin typeface="Arial" panose="020B0604020202020204" pitchFamily="34" charset="0"/>
              </a:rPr>
              <a:t>magnitude</a:t>
            </a:r>
            <a:r>
              <a:rPr lang="it-IT" sz="1600" dirty="0">
                <a:latin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710601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/>
          <p:nvPr/>
        </p:nvSpPr>
        <p:spPr>
          <a:xfrm>
            <a:off x="0" y="1"/>
            <a:ext cx="12192000" cy="700465"/>
          </a:xfrm>
          <a:prstGeom prst="rect">
            <a:avLst/>
          </a:prstGeom>
          <a:solidFill>
            <a:srgbClr val="C6DA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accent1">
                  <a:lumMod val="40000"/>
                  <a:lumOff val="6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03" y="-27384"/>
            <a:ext cx="11481832" cy="72008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215968"/>
                </a:solidFill>
                <a:latin typeface="Arial" charset="0"/>
                <a:ea typeface="Arial" charset="0"/>
                <a:cs typeface="Arial" charset="0"/>
              </a:rPr>
              <a:t>DESIGN STUDY: THE EUPRAXIA LASER</a:t>
            </a:r>
          </a:p>
        </p:txBody>
      </p:sp>
      <p:pic>
        <p:nvPicPr>
          <p:cNvPr id="92" name="Picture 91"/>
          <p:cNvPicPr/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5023" y="1195672"/>
            <a:ext cx="3654436" cy="1976844"/>
          </a:xfrm>
          <a:prstGeom prst="rect">
            <a:avLst/>
          </a:prstGeom>
        </p:spPr>
      </p:pic>
      <p:pic>
        <p:nvPicPr>
          <p:cNvPr id="93" name="Picture 92"/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774217" y="6098964"/>
            <a:ext cx="517071" cy="371160"/>
          </a:xfrm>
          <a:prstGeom prst="rect">
            <a:avLst/>
          </a:prstGeom>
          <a:ln>
            <a:noFill/>
          </a:ln>
        </p:spPr>
      </p:pic>
      <p:pic>
        <p:nvPicPr>
          <p:cNvPr id="94" name="Picture 93"/>
          <p:cNvPicPr/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679957" y="6103020"/>
            <a:ext cx="1717367" cy="377041"/>
          </a:xfrm>
          <a:prstGeom prst="rect">
            <a:avLst/>
          </a:prstGeom>
          <a:ln>
            <a:noFill/>
          </a:ln>
        </p:spPr>
      </p:pic>
      <p:pic>
        <p:nvPicPr>
          <p:cNvPr id="95" name="Picture 94"/>
          <p:cNvPicPr/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572692" y="6119484"/>
            <a:ext cx="1356259" cy="299520"/>
          </a:xfrm>
          <a:prstGeom prst="rect">
            <a:avLst/>
          </a:prstGeom>
          <a:ln>
            <a:noFill/>
          </a:ln>
        </p:spPr>
      </p:pic>
      <p:pic>
        <p:nvPicPr>
          <p:cNvPr id="96" name="Picture 95"/>
          <p:cNvPicPr/>
          <p:nvPr/>
        </p:nvPicPr>
        <p:blipFill>
          <a:blip r:embed="rId6"/>
          <a:stretch/>
        </p:blipFill>
        <p:spPr>
          <a:xfrm>
            <a:off x="6096000" y="5662328"/>
            <a:ext cx="1974351" cy="415080"/>
          </a:xfrm>
          <a:prstGeom prst="rect">
            <a:avLst/>
          </a:prstGeom>
          <a:ln>
            <a:noFill/>
          </a:ln>
        </p:spPr>
      </p:pic>
      <p:pic>
        <p:nvPicPr>
          <p:cNvPr id="97" name="Picture 96"/>
          <p:cNvPicPr/>
          <p:nvPr/>
        </p:nvPicPr>
        <p:blipFill>
          <a:blip r:embed="rId7"/>
          <a:stretch/>
        </p:blipFill>
        <p:spPr>
          <a:xfrm>
            <a:off x="7488195" y="5876125"/>
            <a:ext cx="1615459" cy="736920"/>
          </a:xfrm>
          <a:prstGeom prst="rect">
            <a:avLst/>
          </a:prstGeom>
          <a:ln>
            <a:noFill/>
          </a:ln>
        </p:spPr>
      </p:pic>
      <p:pic>
        <p:nvPicPr>
          <p:cNvPr id="98" name="Picture 97"/>
          <p:cNvPicPr/>
          <p:nvPr/>
        </p:nvPicPr>
        <p:blipFill>
          <a:blip r:embed="rId8"/>
          <a:stretch/>
        </p:blipFill>
        <p:spPr>
          <a:xfrm>
            <a:off x="9709334" y="6099493"/>
            <a:ext cx="1849847" cy="348840"/>
          </a:xfrm>
          <a:prstGeom prst="rect">
            <a:avLst/>
          </a:prstGeom>
          <a:ln>
            <a:noFill/>
          </a:ln>
        </p:spPr>
      </p:pic>
      <p:sp>
        <p:nvSpPr>
          <p:cNvPr id="99" name="TextShape 36"/>
          <p:cNvSpPr txBox="1"/>
          <p:nvPr/>
        </p:nvSpPr>
        <p:spPr>
          <a:xfrm>
            <a:off x="1317643" y="5577282"/>
            <a:ext cx="4639901" cy="389160"/>
          </a:xfrm>
          <a:prstGeom prst="rect">
            <a:avLst/>
          </a:prstGeom>
          <a:noFill/>
          <a:ln>
            <a:noFill/>
          </a:ln>
        </p:spPr>
        <p:txBody>
          <a:bodyPr lIns="89990" tIns="44995" rIns="89990" bIns="44995"/>
          <a:lstStyle/>
          <a:p>
            <a:r>
              <a:rPr lang="en-US" sz="1600" spc="-1" dirty="0">
                <a:uFill>
                  <a:solidFill>
                    <a:srgbClr val="FFFFFF"/>
                  </a:solidFill>
                </a:uFill>
                <a:latin typeface="Arial" charset="0"/>
                <a:ea typeface="Arial" charset="0"/>
                <a:cs typeface="Arial" charset="0"/>
              </a:rPr>
              <a:t>European companies interested</a:t>
            </a:r>
            <a:endParaRPr lang="en-US" spc="-1" dirty="0">
              <a:uFill>
                <a:solidFill>
                  <a:srgbClr val="FFFFFF"/>
                </a:solidFill>
              </a:u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0" name="Picture 99"/>
          <p:cNvPicPr/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88728" y="5419508"/>
            <a:ext cx="827668" cy="450360"/>
          </a:xfrm>
          <a:prstGeom prst="rect">
            <a:avLst/>
          </a:prstGeom>
          <a:ln>
            <a:noFill/>
          </a:ln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45850" y="3346825"/>
            <a:ext cx="2358692" cy="249814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76451" y="1244659"/>
            <a:ext cx="4256523" cy="4245881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569053" y="767044"/>
            <a:ext cx="7396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Arial" panose="020B0604020202020204" pitchFamily="34" charset="0"/>
              </a:rPr>
              <a:t>A </a:t>
            </a:r>
            <a:r>
              <a:rPr lang="it-IT" dirty="0" err="1">
                <a:latin typeface="Arial" panose="020B0604020202020204" pitchFamily="34" charset="0"/>
              </a:rPr>
              <a:t>viable</a:t>
            </a:r>
            <a:r>
              <a:rPr lang="it-IT" dirty="0">
                <a:latin typeface="Arial" panose="020B0604020202020204" pitchFamily="34" charset="0"/>
              </a:rPr>
              <a:t> laser driver for a </a:t>
            </a:r>
            <a:r>
              <a:rPr lang="it-IT" dirty="0" err="1">
                <a:latin typeface="Arial" panose="020B0604020202020204" pitchFamily="34" charset="0"/>
              </a:rPr>
              <a:t>user</a:t>
            </a:r>
            <a:r>
              <a:rPr lang="it-IT" dirty="0">
                <a:latin typeface="Arial" panose="020B0604020202020204" pitchFamily="34" charset="0"/>
              </a:rPr>
              <a:t> plasma </a:t>
            </a:r>
            <a:r>
              <a:rPr lang="it-IT" dirty="0" err="1">
                <a:latin typeface="Arial" panose="020B0604020202020204" pitchFamily="34" charset="0"/>
              </a:rPr>
              <a:t>accelerator</a:t>
            </a:r>
            <a:r>
              <a:rPr lang="it-IT" dirty="0">
                <a:latin typeface="Arial" panose="020B0604020202020204" pitchFamily="34" charset="0"/>
              </a:rPr>
              <a:t> with high </a:t>
            </a:r>
            <a:r>
              <a:rPr lang="it-IT" dirty="0" err="1">
                <a:latin typeface="Arial" panose="020B0604020202020204" pitchFamily="34" charset="0"/>
              </a:rPr>
              <a:t>readiness</a:t>
            </a:r>
            <a:endParaRPr lang="it-IT" dirty="0">
              <a:latin typeface="Arial" panose="020B0604020202020204" pitchFamily="34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6079387" y="3904392"/>
            <a:ext cx="23586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>
                <a:latin typeface="Arial" panose="020B0604020202020204" pitchFamily="34" charset="0"/>
              </a:rPr>
              <a:t>L.A. Gizzi et al.,  </a:t>
            </a:r>
            <a:r>
              <a:rPr lang="it-IT" sz="1000" dirty="0" err="1">
                <a:latin typeface="Arial" panose="020B0604020202020204" pitchFamily="34" charset="0"/>
              </a:rPr>
              <a:t>Nuclear</a:t>
            </a:r>
            <a:r>
              <a:rPr lang="it-IT" sz="1000" dirty="0">
                <a:latin typeface="Arial" panose="020B0604020202020204" pitchFamily="34" charset="0"/>
              </a:rPr>
              <a:t> </a:t>
            </a:r>
            <a:r>
              <a:rPr lang="it-IT" sz="1000" dirty="0" err="1">
                <a:latin typeface="Arial" panose="020B0604020202020204" pitchFamily="34" charset="0"/>
              </a:rPr>
              <a:t>Inst</a:t>
            </a:r>
            <a:r>
              <a:rPr lang="it-IT" sz="1000" dirty="0">
                <a:latin typeface="Arial" panose="020B0604020202020204" pitchFamily="34" charset="0"/>
              </a:rPr>
              <a:t>. and </a:t>
            </a:r>
            <a:r>
              <a:rPr lang="it-IT" sz="1000" dirty="0" err="1">
                <a:latin typeface="Arial" panose="020B0604020202020204" pitchFamily="34" charset="0"/>
              </a:rPr>
              <a:t>Methods</a:t>
            </a:r>
            <a:r>
              <a:rPr lang="it-IT" sz="1000" dirty="0">
                <a:latin typeface="Arial" panose="020B0604020202020204" pitchFamily="34" charset="0"/>
              </a:rPr>
              <a:t> in </a:t>
            </a:r>
            <a:r>
              <a:rPr lang="it-IT" sz="1000" dirty="0" err="1">
                <a:latin typeface="Arial" panose="020B0604020202020204" pitchFamily="34" charset="0"/>
              </a:rPr>
              <a:t>Physics</a:t>
            </a:r>
            <a:r>
              <a:rPr lang="it-IT" sz="1000" dirty="0">
                <a:latin typeface="Arial" panose="020B0604020202020204" pitchFamily="34" charset="0"/>
              </a:rPr>
              <a:t> </a:t>
            </a:r>
            <a:r>
              <a:rPr lang="it-IT" sz="1000" dirty="0" err="1">
                <a:latin typeface="Arial" panose="020B0604020202020204" pitchFamily="34" charset="0"/>
              </a:rPr>
              <a:t>Research</a:t>
            </a:r>
            <a:r>
              <a:rPr lang="it-IT" sz="1000" dirty="0">
                <a:latin typeface="Arial" panose="020B0604020202020204" pitchFamily="34" charset="0"/>
              </a:rPr>
              <a:t>, A 909 (2018) 58–66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2830794" y="654880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it-IT" dirty="0">
              <a:solidFill>
                <a:prstClr val="black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8154" y="29042"/>
            <a:ext cx="2177428" cy="683224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681652" y="1"/>
            <a:ext cx="1273573" cy="700465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1776451" y="5386755"/>
            <a:ext cx="690348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>
                <a:latin typeface="Arial" panose="020B0604020202020204" pitchFamily="34" charset="0"/>
              </a:rPr>
              <a:t>L.A. Gizzi et al., NIMA 909, 58 (2018); </a:t>
            </a:r>
            <a:r>
              <a:rPr lang="it-IT" sz="1100" dirty="0" err="1">
                <a:latin typeface="Arial" panose="020B0604020202020204" pitchFamily="34" charset="0"/>
              </a:rPr>
              <a:t>G.Toci</a:t>
            </a:r>
            <a:r>
              <a:rPr lang="it-IT" sz="1100" dirty="0">
                <a:latin typeface="Arial" panose="020B0604020202020204" pitchFamily="34" charset="0"/>
              </a:rPr>
              <a:t> et al., </a:t>
            </a:r>
            <a:r>
              <a:rPr lang="fr-FR" sz="1100" dirty="0">
                <a:latin typeface="Arial" panose="020B0604020202020204" pitchFamily="34" charset="0"/>
              </a:rPr>
              <a:t>Instruments 3, 40 (2019)</a:t>
            </a:r>
          </a:p>
          <a:p>
            <a:endParaRPr lang="it-IT" sz="11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461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468574"/>
            <a:ext cx="2844800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7C8D6F1B-0912-4E83-AA89-4880E3586760}" type="slidenum">
              <a:rPr lang="en-GB" smtClean="0"/>
              <a:pPr>
                <a:lnSpc>
                  <a:spcPct val="90000"/>
                </a:lnSpc>
                <a:spcAft>
                  <a:spcPts val="600"/>
                </a:spcAft>
              </a:pPr>
              <a:t>2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CAA791-3461-A009-B150-426BCB117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3"/>
            <a:ext cx="12192000" cy="6847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2246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New EU Infrastructures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026" name="Picture 2" descr="SFRI_eu on Twitter: &amp;quot;#ΕSFRI welcomes 11 new #ResearchInfrastru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57" y="1464278"/>
            <a:ext cx="7032104" cy="36801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5841" y="4677139"/>
            <a:ext cx="4356100" cy="18669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92278" y="1220755"/>
            <a:ext cx="2913105" cy="410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8123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211679" y="179284"/>
            <a:ext cx="8798756" cy="857365"/>
          </a:xfrm>
        </p:spPr>
        <p:txBody>
          <a:bodyPr>
            <a:normAutofit/>
          </a:bodyPr>
          <a:lstStyle/>
          <a:p>
            <a:r>
              <a:rPr lang="en-GB" sz="3700" b="1">
                <a:latin typeface="Arial" panose="020B0604020202020204" pitchFamily="34" charset="0"/>
                <a:cs typeface="Arial" panose="020B0604020202020204" pitchFamily="34" charset="0"/>
              </a:rPr>
              <a:t>EuPRAXIA Laser Driver: pump lasers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684506" y="851983"/>
            <a:ext cx="10952085" cy="369332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en-GB" sz="1600">
                <a:latin typeface="Arial" panose="020B0604020202020204" pitchFamily="34" charset="0"/>
                <a:cs typeface="Arial" panose="020B0604020202020204" pitchFamily="34" charset="0"/>
              </a:rPr>
              <a:t>Developments based on diode pumping technology are in progress, progressively matching requirements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519222" y="1569231"/>
            <a:ext cx="5399468" cy="4369911"/>
            <a:chOff x="4889416" y="1176923"/>
            <a:chExt cx="4049601" cy="3277433"/>
          </a:xfrm>
        </p:grpSpPr>
        <p:grpSp>
          <p:nvGrpSpPr>
            <p:cNvPr id="22" name="Group 27"/>
            <p:cNvGrpSpPr/>
            <p:nvPr/>
          </p:nvGrpSpPr>
          <p:grpSpPr>
            <a:xfrm>
              <a:off x="4889416" y="1176923"/>
              <a:ext cx="4017520" cy="2209777"/>
              <a:chOff x="5032120" y="3189766"/>
              <a:chExt cx="4017520" cy="2209777"/>
            </a:xfrm>
          </p:grpSpPr>
          <p:grpSp>
            <p:nvGrpSpPr>
              <p:cNvPr id="23" name="Group 21"/>
              <p:cNvGrpSpPr/>
              <p:nvPr/>
            </p:nvGrpSpPr>
            <p:grpSpPr>
              <a:xfrm>
                <a:off x="5032120" y="3473322"/>
                <a:ext cx="4017520" cy="1926221"/>
                <a:chOff x="4901249" y="3820380"/>
                <a:chExt cx="4017520" cy="1926221"/>
              </a:xfrm>
            </p:grpSpPr>
            <p:pic>
              <p:nvPicPr>
                <p:cNvPr id="25" name="Picture 1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047" t="19057" r="4574" b="4313"/>
                <a:stretch/>
              </p:blipFill>
              <p:spPr>
                <a:xfrm>
                  <a:off x="4901249" y="3861049"/>
                  <a:ext cx="3757246" cy="1885552"/>
                </a:xfrm>
                <a:prstGeom prst="rect">
                  <a:avLst/>
                </a:prstGeom>
              </p:spPr>
            </p:pic>
            <p:sp>
              <p:nvSpPr>
                <p:cNvPr id="26" name="TextBox 2"/>
                <p:cNvSpPr txBox="1"/>
                <p:nvPr/>
              </p:nvSpPr>
              <p:spPr>
                <a:xfrm>
                  <a:off x="7020272" y="3850736"/>
                  <a:ext cx="962393" cy="43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Pump diodes</a:t>
                  </a:r>
                </a:p>
              </p:txBody>
            </p:sp>
            <p:sp>
              <p:nvSpPr>
                <p:cNvPr id="27" name="TextBox 6"/>
                <p:cNvSpPr txBox="1"/>
                <p:nvPr/>
              </p:nvSpPr>
              <p:spPr>
                <a:xfrm>
                  <a:off x="7982665" y="3820380"/>
                  <a:ext cx="936104" cy="43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100Hz Front end</a:t>
                  </a:r>
                </a:p>
              </p:txBody>
            </p:sp>
            <p:sp>
              <p:nvSpPr>
                <p:cNvPr id="28" name="TextBox 7"/>
                <p:cNvSpPr txBox="1"/>
                <p:nvPr/>
              </p:nvSpPr>
              <p:spPr>
                <a:xfrm>
                  <a:off x="5631878" y="5163681"/>
                  <a:ext cx="1100362" cy="43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10J amplifier head</a:t>
                  </a:r>
                </a:p>
              </p:txBody>
            </p:sp>
            <p:cxnSp>
              <p:nvCxnSpPr>
                <p:cNvPr id="29" name="Straight Arrow Connector 4"/>
                <p:cNvCxnSpPr/>
                <p:nvPr/>
              </p:nvCxnSpPr>
              <p:spPr>
                <a:xfrm flipV="1">
                  <a:off x="6300192" y="4794349"/>
                  <a:ext cx="216024" cy="398324"/>
                </a:xfrm>
                <a:prstGeom prst="straightConnector1">
                  <a:avLst/>
                </a:prstGeom>
                <a:ln w="12700">
                  <a:solidFill>
                    <a:srgbClr val="FFC000"/>
                  </a:solidFill>
                  <a:tailEnd type="arrow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9"/>
                <p:cNvCxnSpPr/>
                <p:nvPr/>
              </p:nvCxnSpPr>
              <p:spPr>
                <a:xfrm flipH="1">
                  <a:off x="7079136" y="4312401"/>
                  <a:ext cx="311940" cy="259014"/>
                </a:xfrm>
                <a:prstGeom prst="straightConnector1">
                  <a:avLst/>
                </a:prstGeom>
                <a:ln w="12700">
                  <a:solidFill>
                    <a:srgbClr val="FFC000"/>
                  </a:solidFill>
                  <a:tailEnd type="arrow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Arrow Connector 13"/>
                <p:cNvCxnSpPr/>
                <p:nvPr/>
              </p:nvCxnSpPr>
              <p:spPr>
                <a:xfrm flipH="1">
                  <a:off x="5938367" y="4081568"/>
                  <a:ext cx="1296739" cy="571568"/>
                </a:xfrm>
                <a:prstGeom prst="straightConnector1">
                  <a:avLst/>
                </a:prstGeom>
                <a:ln w="12700">
                  <a:solidFill>
                    <a:srgbClr val="FFC000"/>
                  </a:solidFill>
                  <a:tailEnd type="arrow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TextBox 16"/>
                <p:cNvSpPr txBox="1"/>
                <p:nvPr/>
              </p:nvSpPr>
              <p:spPr>
                <a:xfrm>
                  <a:off x="5860270" y="3891404"/>
                  <a:ext cx="936104" cy="2539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Cryostat</a:t>
                  </a:r>
                </a:p>
              </p:txBody>
            </p:sp>
            <p:sp>
              <p:nvSpPr>
                <p:cNvPr id="33" name="TextBox 17"/>
                <p:cNvSpPr txBox="1"/>
                <p:nvPr/>
              </p:nvSpPr>
              <p:spPr>
                <a:xfrm>
                  <a:off x="7020272" y="5486846"/>
                  <a:ext cx="483814" cy="2539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VSF</a:t>
                  </a:r>
                </a:p>
              </p:txBody>
            </p:sp>
            <p:cxnSp>
              <p:nvCxnSpPr>
                <p:cNvPr id="34" name="Straight Arrow Connector 18"/>
                <p:cNvCxnSpPr/>
                <p:nvPr/>
              </p:nvCxnSpPr>
              <p:spPr>
                <a:xfrm flipV="1">
                  <a:off x="7244774" y="5022469"/>
                  <a:ext cx="126965" cy="489620"/>
                </a:xfrm>
                <a:prstGeom prst="straightConnector1">
                  <a:avLst/>
                </a:prstGeom>
                <a:ln w="12700">
                  <a:solidFill>
                    <a:srgbClr val="FFC000"/>
                  </a:solidFill>
                  <a:tailEnd type="arrow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TextBox 20"/>
              <p:cNvSpPr txBox="1"/>
              <p:nvPr/>
            </p:nvSpPr>
            <p:spPr>
              <a:xfrm>
                <a:off x="5896793" y="3189766"/>
                <a:ext cx="2892573" cy="3116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1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Schematic of </a:t>
                </a:r>
                <a:r>
                  <a:rPr lang="en-GB" sz="2100" b="1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DiPOLE</a:t>
                </a:r>
                <a:r>
                  <a:rPr lang="en-GB" sz="21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100Hz</a:t>
                </a:r>
              </a:p>
            </p:txBody>
          </p:sp>
        </p:grpSp>
        <p:sp>
          <p:nvSpPr>
            <p:cNvPr id="3" name="CasellaDiTesto 2"/>
            <p:cNvSpPr txBox="1"/>
            <p:nvPr/>
          </p:nvSpPr>
          <p:spPr>
            <a:xfrm>
              <a:off x="8298148" y="4103152"/>
              <a:ext cx="6408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i="1">
                  <a:latin typeface="Arial" panose="020B0604020202020204" pitchFamily="34" charset="0"/>
                  <a:cs typeface="Arial" panose="020B0604020202020204" pitchFamily="34" charset="0"/>
                </a:rPr>
                <a:t>Courtesy of P. Mason</a:t>
              </a:r>
            </a:p>
          </p:txBody>
        </p:sp>
        <p:sp>
          <p:nvSpPr>
            <p:cNvPr id="4" name="Rettangolo 3"/>
            <p:cNvSpPr/>
            <p:nvPr/>
          </p:nvSpPr>
          <p:spPr>
            <a:xfrm>
              <a:off x="4955228" y="3269416"/>
              <a:ext cx="3380136" cy="1184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alt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Diode pump technology</a:t>
              </a:r>
            </a:p>
            <a:p>
              <a:pPr lvl="1"/>
              <a:r>
                <a:rPr lang="en-GB" alt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100J @ 10Hz</a:t>
              </a:r>
            </a:p>
            <a:p>
              <a:pPr lvl="2"/>
              <a:r>
                <a:rPr lang="en-GB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Summer 2019 demonstrated 60J @ 10Hz, </a:t>
              </a:r>
              <a:r>
                <a:rPr lang="en-GB" altLang="en-US" sz="8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515nm</a:t>
              </a:r>
              <a:r>
                <a:rPr lang="en-GB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in LBO with 66% efficiency (91J @ 1030nm)</a:t>
              </a:r>
            </a:p>
            <a:p>
              <a:pPr lvl="2"/>
              <a:r>
                <a:rPr lang="en-GB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Commissioning of DiPOLE100 @ XFEL commenced Q1 2020 – completion end 2021</a:t>
              </a:r>
            </a:p>
            <a:p>
              <a:pPr lvl="2"/>
              <a:r>
                <a:rPr lang="en-GB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Energy scaling 145J @ 10Hz, </a:t>
              </a:r>
              <a:r>
                <a:rPr lang="en-GB" altLang="en-US" sz="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1030nm</a:t>
              </a:r>
              <a:br>
                <a:rPr lang="en-GB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@ </a:t>
              </a:r>
              <a:r>
                <a:rPr lang="en-GB" altLang="en-US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HiLASE</a:t>
              </a:r>
              <a:r>
                <a:rPr lang="en-GB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in January 2021</a:t>
              </a:r>
            </a:p>
            <a:p>
              <a:pPr lvl="2"/>
              <a:endParaRPr lang="en-GB" altLang="en-US" sz="1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1"/>
              <a:r>
                <a:rPr lang="en-GB" alt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		10J @ 100Hz</a:t>
              </a:r>
            </a:p>
            <a:p>
              <a:pPr lvl="2"/>
              <a:r>
                <a:rPr lang="en-GB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Build @ CLF near completion – </a:t>
              </a:r>
              <a:br>
                <a:rPr lang="en-GB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commissioning Q4 2021</a:t>
              </a:r>
            </a:p>
          </p:txBody>
        </p:sp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72188" y="4103152"/>
              <a:ext cx="399096" cy="351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5" name="Picture 6">
              <a:extLst>
                <a:ext uri="{FF2B5EF4-FFF2-40B4-BE49-F238E27FC236}">
                  <a16:creationId xmlns:a16="http://schemas.microsoft.com/office/drawing/2014/main" id="{232787FE-8CBB-6248-9619-3941DE55C1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71284" y="4130132"/>
              <a:ext cx="791505" cy="269786"/>
            </a:xfrm>
            <a:prstGeom prst="rect">
              <a:avLst/>
            </a:prstGeom>
          </p:spPr>
        </p:pic>
        <p:sp>
          <p:nvSpPr>
            <p:cNvPr id="5" name="Rettangolo 4"/>
            <p:cNvSpPr/>
            <p:nvPr/>
          </p:nvSpPr>
          <p:spPr>
            <a:xfrm>
              <a:off x="4924035" y="1176923"/>
              <a:ext cx="3910892" cy="3277433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00908" y="1365135"/>
            <a:ext cx="5779277" cy="5092415"/>
            <a:chOff x="375681" y="1023851"/>
            <a:chExt cx="4334458" cy="3819311"/>
          </a:xfrm>
        </p:grpSpPr>
        <p:sp>
          <p:nvSpPr>
            <p:cNvPr id="16" name="Rectangle 134"/>
            <p:cNvSpPr/>
            <p:nvPr/>
          </p:nvSpPr>
          <p:spPr>
            <a:xfrm>
              <a:off x="416497" y="3142718"/>
              <a:ext cx="4064284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b="1">
                  <a:latin typeface="Arial" panose="020B0604020202020204" pitchFamily="34" charset="0"/>
                  <a:cs typeface="Arial" panose="020B0604020202020204" pitchFamily="34" charset="0"/>
                </a:rPr>
                <a:t>Amplitude P60</a:t>
              </a:r>
            </a:p>
            <a:p>
              <a:r>
                <a:rPr lang="en-GB" sz="1400">
                  <a:latin typeface="Arial" panose="020B0604020202020204" pitchFamily="34" charset="0"/>
                  <a:cs typeface="Arial" panose="020B0604020202020204" pitchFamily="34" charset="0"/>
                </a:rPr>
                <a:t>Flashlamp pumped Nd:YAG</a:t>
              </a:r>
              <a:endParaRPr lang="en-GB" sz="1400" b="1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GB" sz="1400">
                  <a:latin typeface="Arial" panose="020B0604020202020204" pitchFamily="34" charset="0"/>
                  <a:cs typeface="Arial" panose="020B0604020202020204" pitchFamily="34" charset="0"/>
                </a:rPr>
                <a:t>Design: 60 J @ 10 Hz, </a:t>
              </a:r>
              <a:r>
                <a:rPr lang="en-GB" sz="140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532 nm </a:t>
              </a:r>
            </a:p>
          </p:txBody>
        </p:sp>
        <p:sp>
          <p:nvSpPr>
            <p:cNvPr id="17" name="TextBox 1"/>
            <p:cNvSpPr txBox="1"/>
            <p:nvPr/>
          </p:nvSpPr>
          <p:spPr>
            <a:xfrm>
              <a:off x="375681" y="3770853"/>
              <a:ext cx="3009173" cy="907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Conversion to diode pumping fully designed - </a:t>
              </a:r>
              <a:r>
                <a:rPr lang="en-GB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Premiumlight</a:t>
              </a:r>
            </a:p>
            <a:p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Expected specs: </a:t>
              </a:r>
              <a:r>
                <a:rPr lang="en-GB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100 Hz </a:t>
              </a:r>
              <a:r>
                <a:rPr lang="mr-IN" sz="1100" b="1" dirty="0">
                  <a:latin typeface="Arial" panose="020B0604020202020204" pitchFamily="34" charset="0"/>
                  <a:cs typeface="Arial" pitchFamily="34" charset="0"/>
                </a:rPr>
                <a:t>–</a:t>
              </a:r>
              <a:r>
                <a:rPr lang="en-GB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 10 kW </a:t>
              </a:r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(100 J/pulse @ 1µm)</a:t>
              </a:r>
            </a:p>
            <a:p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Cost of diode still an issue</a:t>
              </a:r>
            </a:p>
            <a:p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	currently 5x compared to flash-lamps.</a:t>
              </a:r>
            </a:p>
            <a:p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	expected to decrease.</a:t>
              </a:r>
            </a:p>
            <a:p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Maintenance free operation for 25-30 yrs. </a:t>
              </a:r>
            </a:p>
          </p:txBody>
        </p:sp>
        <p:grpSp>
          <p:nvGrpSpPr>
            <p:cNvPr id="19" name="Gruppo 18"/>
            <p:cNvGrpSpPr/>
            <p:nvPr/>
          </p:nvGrpSpPr>
          <p:grpSpPr>
            <a:xfrm>
              <a:off x="992560" y="1054486"/>
              <a:ext cx="3490866" cy="2426693"/>
              <a:chOff x="992560" y="1556794"/>
              <a:chExt cx="3490866" cy="2426693"/>
            </a:xfrm>
          </p:grpSpPr>
          <p:pic>
            <p:nvPicPr>
              <p:cNvPr id="20" name="Picture 8"/>
              <p:cNvPicPr>
                <a:picLocks noChangeAspect="1"/>
              </p:cNvPicPr>
              <p:nvPr/>
            </p:nvPicPr>
            <p:blipFill rotWithShape="1">
              <a:blip r:embed="rId5" cstate="print"/>
              <a:srcRect t="4268" r="1662"/>
              <a:stretch/>
            </p:blipFill>
            <p:spPr>
              <a:xfrm>
                <a:off x="992560" y="1556794"/>
                <a:ext cx="2880320" cy="2088819"/>
              </a:xfrm>
              <a:prstGeom prst="rect">
                <a:avLst/>
              </a:prstGeom>
            </p:spPr>
          </p:pic>
          <p:pic>
            <p:nvPicPr>
              <p:cNvPr id="21" name="Image 2">
                <a:extLst>
                  <a:ext uri="{FF2B5EF4-FFF2-40B4-BE49-F238E27FC236}">
                    <a16:creationId xmlns:a16="http://schemas.microsoft.com/office/drawing/2014/main" id="{F561E143-EE94-4A00-A7CA-07BB0B2B50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20752" y="2924944"/>
                <a:ext cx="1762674" cy="1058543"/>
              </a:xfrm>
              <a:prstGeom prst="rect">
                <a:avLst/>
              </a:prstGeom>
            </p:spPr>
          </p:pic>
        </p:grpSp>
        <p:pic>
          <p:nvPicPr>
            <p:cNvPr id="46" name="Image 8" descr="Une image contenant intérieur, mur, table&#10;&#10;Description générée automatiquement">
              <a:extLst>
                <a:ext uri="{FF2B5EF4-FFF2-40B4-BE49-F238E27FC236}">
                  <a16:creationId xmlns:a16="http://schemas.microsoft.com/office/drawing/2014/main" id="{02656027-BE34-49AF-8CD3-F591503F293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3088" y="3692371"/>
              <a:ext cx="1277468" cy="718558"/>
            </a:xfrm>
            <a:prstGeom prst="rect">
              <a:avLst/>
            </a:prstGeom>
            <a:ln w="28575">
              <a:solidFill>
                <a:srgbClr val="FF5100"/>
              </a:solidFill>
            </a:ln>
          </p:spPr>
        </p:pic>
        <p:pic>
          <p:nvPicPr>
            <p:cNvPr id="47" name="Image 4">
              <a:extLst>
                <a:ext uri="{FF2B5EF4-FFF2-40B4-BE49-F238E27FC236}">
                  <a16:creationId xmlns:a16="http://schemas.microsoft.com/office/drawing/2014/main" id="{5B2A290D-C583-49CD-8462-D03C0F92AE0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3120" y="4512522"/>
              <a:ext cx="927649" cy="287783"/>
            </a:xfrm>
            <a:prstGeom prst="rect">
              <a:avLst/>
            </a:prstGeom>
          </p:spPr>
        </p:pic>
        <p:sp>
          <p:nvSpPr>
            <p:cNvPr id="48" name="CasellaDiTesto 47"/>
            <p:cNvSpPr txBox="1"/>
            <p:nvPr/>
          </p:nvSpPr>
          <p:spPr>
            <a:xfrm>
              <a:off x="3615636" y="4612752"/>
              <a:ext cx="1049943" cy="1731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i="1">
                  <a:latin typeface="Arial" panose="020B0604020202020204" pitchFamily="34" charset="0"/>
                  <a:cs typeface="Arial" panose="020B0604020202020204" pitchFamily="34" charset="0"/>
                </a:rPr>
                <a:t>Courtesy of F. Falcoz</a:t>
              </a:r>
            </a:p>
          </p:txBody>
        </p:sp>
        <p:sp>
          <p:nvSpPr>
            <p:cNvPr id="49" name="Rettangolo 48"/>
            <p:cNvSpPr/>
            <p:nvPr/>
          </p:nvSpPr>
          <p:spPr>
            <a:xfrm>
              <a:off x="416496" y="1023851"/>
              <a:ext cx="4293643" cy="3819311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" name="CasellaDiTesto 6"/>
          <p:cNvSpPr txBox="1"/>
          <p:nvPr/>
        </p:nvSpPr>
        <p:spPr>
          <a:xfrm>
            <a:off x="6565380" y="6094159"/>
            <a:ext cx="4455200" cy="36932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More options available and further developing.</a:t>
            </a:r>
          </a:p>
        </p:txBody>
      </p:sp>
      <p:pic>
        <p:nvPicPr>
          <p:cNvPr id="35" name="Immagine 36">
            <a:extLst>
              <a:ext uri="{FF2B5EF4-FFF2-40B4-BE49-F238E27FC236}">
                <a16:creationId xmlns:a16="http://schemas.microsoft.com/office/drawing/2014/main" id="{B19BA454-6CE2-A1D3-3722-2E6DB28BD39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86181" y="282455"/>
            <a:ext cx="1671382" cy="55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42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Arrow 8">
            <a:extLst>
              <a:ext uri="{FF2B5EF4-FFF2-40B4-BE49-F238E27FC236}">
                <a16:creationId xmlns:a16="http://schemas.microsoft.com/office/drawing/2014/main" id="{02736A9E-F805-8B41-A9A6-7B384F817234}"/>
              </a:ext>
            </a:extLst>
          </p:cNvPr>
          <p:cNvSpPr/>
          <p:nvPr/>
        </p:nvSpPr>
        <p:spPr>
          <a:xfrm rot="20296880">
            <a:off x="862436" y="2814907"/>
            <a:ext cx="10079084" cy="673062"/>
          </a:xfrm>
          <a:prstGeom prst="rightArrow">
            <a:avLst>
              <a:gd name="adj1" fmla="val 50000"/>
              <a:gd name="adj2" fmla="val 1775209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2" name="Titolo 1"/>
          <p:cNvSpPr txBox="1">
            <a:spLocks/>
          </p:cNvSpPr>
          <p:nvPr/>
        </p:nvSpPr>
        <p:spPr bwMode="auto">
          <a:xfrm>
            <a:off x="2700194" y="0"/>
            <a:ext cx="6756281" cy="461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62500" lnSpcReduction="20000"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kern="1200" cap="all">
                <a:solidFill>
                  <a:srgbClr val="AA060A"/>
                </a:solidFill>
                <a:latin typeface="Times New Roman"/>
                <a:ea typeface="+mj-ea"/>
                <a:cs typeface="Times New Roman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9pPr>
          </a:lstStyle>
          <a:p>
            <a:pPr defTabSz="457200"/>
            <a:endParaRPr lang="it-IT" sz="4400" b="1" dirty="0">
              <a:latin typeface="Century Gothic"/>
              <a:ea typeface="ＭＳ Ｐゴシック"/>
              <a:cs typeface="Century Gothic"/>
            </a:endParaRPr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685172" y="116632"/>
            <a:ext cx="11027452" cy="360040"/>
          </a:xfrm>
        </p:spPr>
        <p:txBody>
          <a:bodyPr>
            <a:noAutofit/>
          </a:bodyPr>
          <a:lstStyle/>
          <a:p>
            <a:pPr algn="ctr" rtl="0" eaLnBrk="1" latinLnBrk="0" hangingPunct="1"/>
            <a:r>
              <a:rPr lang="it-IT" sz="3200" b="1" dirty="0">
                <a:solidFill>
                  <a:srgbClr val="215968"/>
                </a:solidFill>
                <a:latin typeface="Arial"/>
                <a:ea typeface="ＭＳ Ｐゴシック"/>
                <a:cs typeface="Arial"/>
              </a:rPr>
              <a:t>GRAND CHALLENGES OF PLASMA TECHNOLOGY</a:t>
            </a:r>
            <a:endParaRPr lang="it-IT" sz="3200" dirty="0">
              <a:solidFill>
                <a:srgbClr val="215968"/>
              </a:solidFill>
              <a:effectLst/>
              <a:latin typeface="Arial"/>
              <a:cs typeface="Arial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9518DC8-F351-199E-1F1B-701D1C68EE42}"/>
              </a:ext>
            </a:extLst>
          </p:cNvPr>
          <p:cNvGrpSpPr/>
          <p:nvPr/>
        </p:nvGrpSpPr>
        <p:grpSpPr>
          <a:xfrm>
            <a:off x="6469782" y="1986561"/>
            <a:ext cx="2265739" cy="1231117"/>
            <a:chOff x="6423826" y="3861048"/>
            <a:chExt cx="4980631" cy="2427143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9DD69F4-3A70-02E2-8A7B-9A0A1516D326}"/>
                </a:ext>
              </a:extLst>
            </p:cNvPr>
            <p:cNvGrpSpPr/>
            <p:nvPr/>
          </p:nvGrpSpPr>
          <p:grpSpPr>
            <a:xfrm>
              <a:off x="6456040" y="3861048"/>
              <a:ext cx="4948417" cy="2088232"/>
              <a:chOff x="5242824" y="3068960"/>
              <a:chExt cx="4948417" cy="2088232"/>
            </a:xfrm>
          </p:grpSpPr>
          <p:pic>
            <p:nvPicPr>
              <p:cNvPr id="3076" name="Picture 4" descr="Press release image">
                <a:extLst>
                  <a:ext uri="{FF2B5EF4-FFF2-40B4-BE49-F238E27FC236}">
                    <a16:creationId xmlns:a16="http://schemas.microsoft.com/office/drawing/2014/main" id="{9365ACAA-E3ED-57F6-8296-B5E91AA8D8C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42824" y="3068960"/>
                <a:ext cx="4948417" cy="20882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497DE0E-1625-2401-FBD1-F731D2D4E610}"/>
                  </a:ext>
                </a:extLst>
              </p:cNvPr>
              <p:cNvSpPr txBox="1"/>
              <p:nvPr/>
            </p:nvSpPr>
            <p:spPr>
              <a:xfrm>
                <a:off x="5256349" y="4567317"/>
                <a:ext cx="4762753" cy="5157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1100" b="1" i="1" dirty="0">
                    <a:solidFill>
                      <a:schemeClr val="bg1"/>
                    </a:solidFill>
                  </a:rPr>
                  <a:t>HEP</a:t>
                </a:r>
                <a:r>
                  <a:rPr lang="en-IT" sz="1100" b="1" dirty="0">
                    <a:solidFill>
                      <a:schemeClr val="bg1"/>
                    </a:solidFill>
                  </a:rPr>
                  <a:t> TeV COLLIDER</a:t>
                </a: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77BA196-A128-937B-A74B-F98654B7E3E5}"/>
                </a:ext>
              </a:extLst>
            </p:cNvPr>
            <p:cNvSpPr txBox="1"/>
            <p:nvPr/>
          </p:nvSpPr>
          <p:spPr>
            <a:xfrm>
              <a:off x="6423826" y="5934628"/>
              <a:ext cx="4762755" cy="353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400" dirty="0"/>
                <a:t>C. Benedetti et al., </a:t>
              </a:r>
              <a:r>
                <a:rPr lang="en-GB" sz="400" dirty="0">
                  <a:hlinkClick r:id="rId4"/>
                </a:rPr>
                <a:t>https://doi.org/10.48550/arXiv.2203.08366</a:t>
              </a:r>
              <a:endParaRPr lang="en-GB" sz="400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4DCE41C-7D77-48CF-72FA-20176F124494}"/>
              </a:ext>
            </a:extLst>
          </p:cNvPr>
          <p:cNvGrpSpPr/>
          <p:nvPr/>
        </p:nvGrpSpPr>
        <p:grpSpPr>
          <a:xfrm>
            <a:off x="8751943" y="1272400"/>
            <a:ext cx="2320076" cy="989445"/>
            <a:chOff x="6678169" y="1100591"/>
            <a:chExt cx="5212607" cy="2223024"/>
          </a:xfrm>
        </p:grpSpPr>
        <p:pic>
          <p:nvPicPr>
            <p:cNvPr id="3074" name="Picture 2" descr="Hi">
              <a:extLst>
                <a:ext uri="{FF2B5EF4-FFF2-40B4-BE49-F238E27FC236}">
                  <a16:creationId xmlns:a16="http://schemas.microsoft.com/office/drawing/2014/main" id="{5C087E8A-0DAD-012A-D865-5D907B9B70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7452" y="1100591"/>
              <a:ext cx="4970512" cy="18480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CA020CB-D439-9609-C4D4-9B5CEB9C6DD1}"/>
                </a:ext>
              </a:extLst>
            </p:cNvPr>
            <p:cNvSpPr txBox="1"/>
            <p:nvPr/>
          </p:nvSpPr>
          <p:spPr>
            <a:xfrm>
              <a:off x="6707453" y="2312127"/>
              <a:ext cx="5183323" cy="622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T" sz="1200" b="1" dirty="0">
                  <a:solidFill>
                    <a:schemeClr val="bg1"/>
                  </a:solidFill>
                </a:rPr>
                <a:t>INERTIAL FUSION ENERGY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890E8FC-4CE0-D885-7500-386F28F3A6D7}"/>
                </a:ext>
              </a:extLst>
            </p:cNvPr>
            <p:cNvSpPr txBox="1"/>
            <p:nvPr/>
          </p:nvSpPr>
          <p:spPr>
            <a:xfrm>
              <a:off x="6678169" y="2908719"/>
              <a:ext cx="4999796" cy="4148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/>
                <a:t>S. Atzeni et al., </a:t>
              </a:r>
              <a:r>
                <a:rPr lang="mr-IN" sz="600" dirty="0">
                  <a:hlinkClick r:id="rId6"/>
                </a:rPr>
                <a:t>https://doi.org/10.1017/hpl.2021.41</a:t>
              </a:r>
              <a:endParaRPr lang="it-IT" sz="600"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75CE7E8-1615-C31B-0C3E-578D8023723B}"/>
              </a:ext>
            </a:extLst>
          </p:cNvPr>
          <p:cNvGrpSpPr/>
          <p:nvPr/>
        </p:nvGrpSpPr>
        <p:grpSpPr>
          <a:xfrm>
            <a:off x="47328" y="4077072"/>
            <a:ext cx="4212096" cy="1803482"/>
            <a:chOff x="994388" y="937049"/>
            <a:chExt cx="5101612" cy="2184344"/>
          </a:xfrm>
        </p:grpSpPr>
        <p:pic>
          <p:nvPicPr>
            <p:cNvPr id="3078" name="Picture 6" descr="EuPRAXIA CDR Picture 1">
              <a:extLst>
                <a:ext uri="{FF2B5EF4-FFF2-40B4-BE49-F238E27FC236}">
                  <a16:creationId xmlns:a16="http://schemas.microsoft.com/office/drawing/2014/main" id="{D2DBC592-D27D-40EE-BA2D-F19F103532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0345" y="937049"/>
              <a:ext cx="5075655" cy="18480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86B00BE-2A17-0818-204C-04E767CB66EC}"/>
                </a:ext>
              </a:extLst>
            </p:cNvPr>
            <p:cNvSpPr txBox="1"/>
            <p:nvPr/>
          </p:nvSpPr>
          <p:spPr>
            <a:xfrm>
              <a:off x="1006265" y="2369269"/>
              <a:ext cx="4559095" cy="44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T" b="1" dirty="0">
                  <a:solidFill>
                    <a:schemeClr val="bg2"/>
                  </a:solidFill>
                </a:rPr>
                <a:t>COMPACT PLASMA XRAY FEL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BEB3D57-49CA-85E3-5418-9910A914DB82}"/>
                </a:ext>
              </a:extLst>
            </p:cNvPr>
            <p:cNvSpPr txBox="1"/>
            <p:nvPr/>
          </p:nvSpPr>
          <p:spPr>
            <a:xfrm>
              <a:off x="994388" y="2823175"/>
              <a:ext cx="4999795" cy="298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R. </a:t>
              </a:r>
              <a:r>
                <a:rPr lang="en-US" sz="1000" dirty="0" err="1"/>
                <a:t>Assmann</a:t>
              </a:r>
              <a:r>
                <a:rPr lang="en-US" sz="1000" dirty="0"/>
                <a:t> et al., </a:t>
              </a:r>
              <a:r>
                <a:rPr lang="en-GB" sz="1000" dirty="0">
                  <a:hlinkClick r:id="rId8"/>
                </a:rPr>
                <a:t>https://doi.org/10.1140/epjst/e2020-000127-8</a:t>
              </a:r>
              <a:endParaRPr lang="en-GB" sz="1000" dirty="0"/>
            </a:p>
          </p:txBody>
        </p:sp>
        <p:pic>
          <p:nvPicPr>
            <p:cNvPr id="3080" name="Picture 8">
              <a:extLst>
                <a:ext uri="{FF2B5EF4-FFF2-40B4-BE49-F238E27FC236}">
                  <a16:creationId xmlns:a16="http://schemas.microsoft.com/office/drawing/2014/main" id="{A85A77AF-515F-E0A3-0385-7EEDBCC77F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7448" y="1201681"/>
              <a:ext cx="1008112" cy="4328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937277C-5C74-4306-56C6-E7C4CFF835F0}"/>
              </a:ext>
            </a:extLst>
          </p:cNvPr>
          <p:cNvGrpSpPr/>
          <p:nvPr/>
        </p:nvGrpSpPr>
        <p:grpSpPr>
          <a:xfrm>
            <a:off x="3579819" y="2872345"/>
            <a:ext cx="2879788" cy="1712957"/>
            <a:chOff x="1226580" y="3772530"/>
            <a:chExt cx="4104456" cy="2525750"/>
          </a:xfrm>
        </p:grpSpPr>
        <p:pic>
          <p:nvPicPr>
            <p:cNvPr id="3082" name="Picture 10">
              <a:extLst>
                <a:ext uri="{FF2B5EF4-FFF2-40B4-BE49-F238E27FC236}">
                  <a16:creationId xmlns:a16="http://schemas.microsoft.com/office/drawing/2014/main" id="{7F5220A0-521F-382C-3BC5-DF19D3BD88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1464" y="3772530"/>
              <a:ext cx="4014688" cy="2260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41B6D0A-0B9A-1A35-5E76-D87FA8E5A39D}"/>
                </a:ext>
              </a:extLst>
            </p:cNvPr>
            <p:cNvSpPr txBox="1"/>
            <p:nvPr/>
          </p:nvSpPr>
          <p:spPr>
            <a:xfrm>
              <a:off x="1232714" y="5680298"/>
              <a:ext cx="3857033" cy="374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T" sz="1050" b="1" dirty="0">
                  <a:solidFill>
                    <a:schemeClr val="bg1"/>
                  </a:solidFill>
                </a:rPr>
                <a:t>LASER DRIVEN NEUTRON SOURCES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C302AB2-2023-A165-F7E0-D88BEF1012DC}"/>
                </a:ext>
              </a:extLst>
            </p:cNvPr>
            <p:cNvSpPr txBox="1"/>
            <p:nvPr/>
          </p:nvSpPr>
          <p:spPr>
            <a:xfrm>
              <a:off x="1226580" y="6033130"/>
              <a:ext cx="4104456" cy="2651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IT" sz="500" dirty="0">
                  <a:hlinkClick r:id="rId11"/>
                </a:rPr>
                <a:t>https://www.ile.osaka-u.ac.jp/eng/research/project/project-lans/index.html</a:t>
              </a:r>
              <a:endParaRPr lang="en-IT" sz="500" dirty="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8E7E6501-997A-7E38-2466-A533EA3910FD}"/>
              </a:ext>
            </a:extLst>
          </p:cNvPr>
          <p:cNvSpPr txBox="1"/>
          <p:nvPr/>
        </p:nvSpPr>
        <p:spPr>
          <a:xfrm>
            <a:off x="1689490" y="546500"/>
            <a:ext cx="9018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400" b="1" dirty="0">
                <a:latin typeface="Arial" panose="020B0604020202020204" pitchFamily="34" charset="0"/>
                <a:cs typeface="Arial" panose="020B0604020202020204" pitchFamily="34" charset="0"/>
              </a:rPr>
              <a:t>Aiming at extensive use of multiple (hundreds of) laser units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64718C8-D4E0-CED0-B627-7D0EC0E54133}"/>
              </a:ext>
            </a:extLst>
          </p:cNvPr>
          <p:cNvSpPr txBox="1"/>
          <p:nvPr/>
        </p:nvSpPr>
        <p:spPr>
          <a:xfrm rot="19605351">
            <a:off x="6014984" y="4027341"/>
            <a:ext cx="58321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b="1" dirty="0"/>
              <a:t>Cost, durability, energy efficiency, scalability, mass production of underlying laser components will be </a:t>
            </a:r>
          </a:p>
          <a:p>
            <a:r>
              <a:rPr lang="en-IT" sz="1400" b="1" dirty="0"/>
              <a:t>key to unlock these developments.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A1D675-3707-F538-6D57-A7A93D79EB50}"/>
              </a:ext>
            </a:extLst>
          </p:cNvPr>
          <p:cNvSpPr txBox="1"/>
          <p:nvPr/>
        </p:nvSpPr>
        <p:spPr>
          <a:xfrm>
            <a:off x="4259424" y="4947662"/>
            <a:ext cx="2425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dirty="0"/>
              <a:t>Preparatory phase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DF161F-C85C-C91B-7744-F7BE7C57844D}"/>
              </a:ext>
            </a:extLst>
          </p:cNvPr>
          <p:cNvSpPr txBox="1"/>
          <p:nvPr/>
        </p:nvSpPr>
        <p:spPr>
          <a:xfrm>
            <a:off x="6455304" y="3647516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dirty="0"/>
              <a:t>R&amp;D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210206-DC9F-BF73-C48C-44EEB832D2D0}"/>
              </a:ext>
            </a:extLst>
          </p:cNvPr>
          <p:cNvSpPr txBox="1"/>
          <p:nvPr/>
        </p:nvSpPr>
        <p:spPr>
          <a:xfrm>
            <a:off x="8751943" y="2486036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dirty="0"/>
              <a:t>CDR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BB40A0-D4E2-4482-BC70-5C3924BB9F7D}"/>
              </a:ext>
            </a:extLst>
          </p:cNvPr>
          <p:cNvSpPr txBox="1"/>
          <p:nvPr/>
        </p:nvSpPr>
        <p:spPr>
          <a:xfrm>
            <a:off x="10890510" y="1436518"/>
            <a:ext cx="987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 sz="1400" b="1" dirty="0"/>
              <a:t>Towards</a:t>
            </a:r>
          </a:p>
          <a:p>
            <a:pPr algn="ctr"/>
            <a:r>
              <a:rPr lang="en-IT" sz="1400" b="1" dirty="0"/>
              <a:t>CDR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F30115-8D16-A05F-9D84-9AC023A34F6C}"/>
              </a:ext>
            </a:extLst>
          </p:cNvPr>
          <p:cNvSpPr txBox="1"/>
          <p:nvPr/>
        </p:nvSpPr>
        <p:spPr>
          <a:xfrm rot="19899142">
            <a:off x="1126227" y="2207370"/>
            <a:ext cx="4251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400" b="1" dirty="0">
                <a:latin typeface="Arial" panose="020B0604020202020204" pitchFamily="34" charset="0"/>
                <a:cs typeface="Arial" panose="020B0604020202020204" pitchFamily="34" charset="0"/>
              </a:rPr>
              <a:t>Limited by laser technology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0139BD-9B6B-FEE5-6C7D-B695DDEC7E4F}"/>
              </a:ext>
            </a:extLst>
          </p:cNvPr>
          <p:cNvSpPr txBox="1"/>
          <p:nvPr/>
        </p:nvSpPr>
        <p:spPr>
          <a:xfrm>
            <a:off x="7935310" y="46876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9730605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10" grpId="0"/>
      <p:bldP spid="11" grpId="0"/>
      <p:bldP spid="14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2830794" y="654880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it-IT" dirty="0">
              <a:solidFill>
                <a:prstClr val="black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Titolo 1"/>
          <p:cNvSpPr txBox="1">
            <a:spLocks/>
          </p:cNvSpPr>
          <p:nvPr/>
        </p:nvSpPr>
        <p:spPr bwMode="auto">
          <a:xfrm>
            <a:off x="2700194" y="0"/>
            <a:ext cx="6756281" cy="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kern="1200" cap="all">
                <a:solidFill>
                  <a:srgbClr val="AA060A"/>
                </a:solidFill>
                <a:latin typeface="Times New Roman"/>
                <a:ea typeface="+mj-ea"/>
                <a:cs typeface="Times New Roman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9pPr>
          </a:lstStyle>
          <a:p>
            <a:pPr defTabSz="457200"/>
            <a:endParaRPr lang="it-IT" sz="4400" b="1" dirty="0">
              <a:latin typeface="Century Gothic"/>
              <a:ea typeface="ＭＳ Ｐゴシック"/>
              <a:cs typeface="Century Gothic"/>
            </a:endParaRPr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778487" y="185943"/>
            <a:ext cx="10363200" cy="36004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sz="3200" b="1" dirty="0">
                <a:solidFill>
                  <a:srgbClr val="215968"/>
                </a:solidFill>
                <a:latin typeface="Arial"/>
                <a:cs typeface="Arial"/>
              </a:rPr>
              <a:t>EFFICIENCY PATH</a:t>
            </a:r>
            <a:endParaRPr lang="it-IT" sz="4800" dirty="0">
              <a:solidFill>
                <a:srgbClr val="215968"/>
              </a:solidFill>
              <a:effectLst/>
              <a:latin typeface="Arial"/>
              <a:cs typeface="Arial"/>
            </a:endParaRPr>
          </a:p>
        </p:txBody>
      </p:sp>
      <p:sp>
        <p:nvSpPr>
          <p:cNvPr id="13" name="Rectangle 4"/>
          <p:cNvSpPr/>
          <p:nvPr/>
        </p:nvSpPr>
        <p:spPr>
          <a:xfrm>
            <a:off x="260031" y="924380"/>
            <a:ext cx="11580275" cy="1200304"/>
          </a:xfrm>
          <a:prstGeom prst="rect">
            <a:avLst/>
          </a:prstGeom>
        </p:spPr>
        <p:txBody>
          <a:bodyPr wrap="square" lIns="91414" tIns="45708" rIns="91414" bIns="45708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+mj-lt"/>
                <a:ea typeface="ＭＳ Ｐゴシック" charset="0"/>
                <a:cs typeface="ＭＳ Ｐゴシック" charset="0"/>
              </a:rPr>
              <a:t>TiSa</a:t>
            </a:r>
            <a:r>
              <a:rPr lang="en-US" dirty="0">
                <a:solidFill>
                  <a:prstClr val="black"/>
                </a:solidFill>
                <a:latin typeface="+mj-lt"/>
                <a:ea typeface="ＭＳ Ｐゴシック" charset="0"/>
                <a:cs typeface="ＭＳ Ｐゴシック" charset="0"/>
              </a:rPr>
              <a:t> technology is </a:t>
            </a:r>
            <a:r>
              <a:rPr lang="en-GB" dirty="0">
                <a:latin typeface="Arial" panose="020B0604020202020204" pitchFamily="34" charset="0"/>
              </a:rPr>
              <a:t>prompt and will demonstrate repetitive operation 24/7 and stability, but not scalable with poor efficiency (% level) due to the indirect pumping architecture:</a:t>
            </a:r>
          </a:p>
          <a:p>
            <a:endParaRPr lang="en-US" b="1" dirty="0">
              <a:solidFill>
                <a:prstClr val="black"/>
              </a:solidFill>
              <a:latin typeface="Calibri"/>
              <a:ea typeface="Cambria" charset="0"/>
              <a:cs typeface="Cambria" charset="0"/>
            </a:endParaRPr>
          </a:p>
          <a:p>
            <a:pPr algn="ctr"/>
            <a:r>
              <a:rPr lang="en-US" b="1" dirty="0">
                <a:solidFill>
                  <a:prstClr val="black"/>
                </a:solidFill>
                <a:latin typeface="Calibri"/>
                <a:ea typeface="Cambria" charset="0"/>
                <a:cs typeface="Cambria" charset="0"/>
              </a:rPr>
              <a:t>Direct CPA is the solution for wall-plug (WP) efficiency and high rep-rate.</a:t>
            </a:r>
          </a:p>
        </p:txBody>
      </p:sp>
      <p:grpSp>
        <p:nvGrpSpPr>
          <p:cNvPr id="27" name="Gruppo 26"/>
          <p:cNvGrpSpPr/>
          <p:nvPr/>
        </p:nvGrpSpPr>
        <p:grpSpPr>
          <a:xfrm>
            <a:off x="158111" y="2434630"/>
            <a:ext cx="7652634" cy="1937607"/>
            <a:chOff x="118583" y="2434630"/>
            <a:chExt cx="5739475" cy="1937607"/>
          </a:xfrm>
        </p:grpSpPr>
        <p:grpSp>
          <p:nvGrpSpPr>
            <p:cNvPr id="15" name="Gruppo 4"/>
            <p:cNvGrpSpPr/>
            <p:nvPr/>
          </p:nvGrpSpPr>
          <p:grpSpPr>
            <a:xfrm>
              <a:off x="118583" y="2719294"/>
              <a:ext cx="5739475" cy="1652943"/>
              <a:chOff x="709625" y="2881419"/>
              <a:chExt cx="8157785" cy="2318156"/>
            </a:xfrm>
          </p:grpSpPr>
          <p:pic>
            <p:nvPicPr>
              <p:cNvPr id="16" name="Picture 15"/>
              <p:cNvPicPr/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149" b="3031"/>
              <a:stretch/>
            </p:blipFill>
            <p:spPr bwMode="auto">
              <a:xfrm>
                <a:off x="709625" y="2881419"/>
                <a:ext cx="7843333" cy="2052918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 xmlns=""/>
                </a:ext>
              </a:extLst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6928978" y="4811134"/>
                <a:ext cx="1938432" cy="388441"/>
              </a:xfrm>
              <a:prstGeom prst="rect">
                <a:avLst/>
              </a:prstGeom>
              <a:noFill/>
            </p:spPr>
            <p:txBody>
              <a:bodyPr wrap="none" lIns="91414" tIns="45708" rIns="91414" bIns="45708" rtlCol="0">
                <a:spAutoFit/>
              </a:bodyPr>
              <a:lstStyle/>
              <a:p>
                <a:r>
                  <a:rPr lang="en-US" sz="1200" dirty="0">
                    <a:solidFill>
                      <a:prstClr val="black"/>
                    </a:solidFill>
                    <a:latin typeface="Calibri"/>
                    <a:ea typeface="ＭＳ Ｐゴシック" charset="0"/>
                    <a:cs typeface="ＭＳ Ｐゴシック" charset="0"/>
                  </a:rPr>
                  <a:t>C. Siders et al., EAAC 2017</a:t>
                </a:r>
              </a:p>
            </p:txBody>
          </p:sp>
        </p:grpSp>
        <p:sp>
          <p:nvSpPr>
            <p:cNvPr id="5" name="CasellaDiTesto 4"/>
            <p:cNvSpPr txBox="1"/>
            <p:nvPr/>
          </p:nvSpPr>
          <p:spPr>
            <a:xfrm>
              <a:off x="878208" y="2434630"/>
              <a:ext cx="32330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latin typeface="Arial" panose="020B0604020202020204" pitchFamily="34" charset="0"/>
                </a:rPr>
                <a:t>From </a:t>
              </a:r>
              <a:r>
                <a:rPr lang="it-IT" sz="1400" dirty="0" err="1">
                  <a:latin typeface="Arial" panose="020B0604020202020204" pitchFamily="34" charset="0"/>
                </a:rPr>
                <a:t>flashlamp</a:t>
              </a:r>
              <a:r>
                <a:rPr lang="it-IT" sz="1400" dirty="0">
                  <a:latin typeface="Arial" panose="020B0604020202020204" pitchFamily="34" charset="0"/>
                </a:rPr>
                <a:t> to </a:t>
              </a:r>
              <a:r>
                <a:rPr lang="it-IT" sz="1400" dirty="0" err="1">
                  <a:latin typeface="Arial" panose="020B0604020202020204" pitchFamily="34" charset="0"/>
                </a:rPr>
                <a:t>indirect</a:t>
              </a:r>
              <a:r>
                <a:rPr lang="it-IT" sz="1400" dirty="0">
                  <a:latin typeface="Arial" panose="020B0604020202020204" pitchFamily="34" charset="0"/>
                </a:rPr>
                <a:t> to </a:t>
              </a:r>
              <a:r>
                <a:rPr lang="it-IT" sz="1400" dirty="0" err="1">
                  <a:latin typeface="Arial" panose="020B0604020202020204" pitchFamily="34" charset="0"/>
                </a:rPr>
                <a:t>direct</a:t>
              </a:r>
              <a:r>
                <a:rPr lang="it-IT" sz="1400" dirty="0">
                  <a:latin typeface="Arial" panose="020B0604020202020204" pitchFamily="34" charset="0"/>
                </a:rPr>
                <a:t> </a:t>
              </a:r>
              <a:r>
                <a:rPr lang="it-IT" sz="1400" dirty="0" err="1">
                  <a:latin typeface="Arial" panose="020B0604020202020204" pitchFamily="34" charset="0"/>
                </a:rPr>
                <a:t>diode</a:t>
              </a:r>
              <a:r>
                <a:rPr lang="it-IT" sz="1400" dirty="0">
                  <a:latin typeface="Arial" panose="020B0604020202020204" pitchFamily="34" charset="0"/>
                </a:rPr>
                <a:t> </a:t>
              </a:r>
              <a:r>
                <a:rPr lang="it-IT" sz="1400" dirty="0" err="1">
                  <a:latin typeface="Arial" panose="020B0604020202020204" pitchFamily="34" charset="0"/>
                </a:rPr>
                <a:t>pumping</a:t>
              </a:r>
              <a:endParaRPr lang="it-IT" sz="14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28" name="Gruppo 27"/>
          <p:cNvGrpSpPr/>
          <p:nvPr/>
        </p:nvGrpSpPr>
        <p:grpSpPr>
          <a:xfrm>
            <a:off x="8798561" y="2359927"/>
            <a:ext cx="2644436" cy="2116434"/>
            <a:chOff x="6598920" y="2359925"/>
            <a:chExt cx="2489602" cy="2140743"/>
          </a:xfrm>
        </p:grpSpPr>
        <p:pic>
          <p:nvPicPr>
            <p:cNvPr id="14" name="Immagine 13"/>
            <p:cNvPicPr>
              <a:picLocks noChangeAspect="1"/>
            </p:cNvPicPr>
            <p:nvPr/>
          </p:nvPicPr>
          <p:blipFill rotWithShape="1">
            <a:blip r:embed="rId4"/>
            <a:srcRect t="18884"/>
            <a:stretch/>
          </p:blipFill>
          <p:spPr>
            <a:xfrm>
              <a:off x="6598920" y="2719294"/>
              <a:ext cx="2489602" cy="1781374"/>
            </a:xfrm>
            <a:prstGeom prst="rect">
              <a:avLst/>
            </a:prstGeom>
          </p:spPr>
        </p:pic>
        <p:sp>
          <p:nvSpPr>
            <p:cNvPr id="22" name="CasellaDiTesto 21"/>
            <p:cNvSpPr txBox="1"/>
            <p:nvPr/>
          </p:nvSpPr>
          <p:spPr>
            <a:xfrm>
              <a:off x="7092356" y="2359925"/>
              <a:ext cx="1719219" cy="373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>
                  <a:latin typeface="Arial" panose="020B0604020202020204" pitchFamily="34" charset="0"/>
                </a:rPr>
                <a:t>Quantum </a:t>
              </a:r>
              <a:r>
                <a:rPr lang="it-IT" dirty="0" err="1">
                  <a:latin typeface="Arial" panose="020B0604020202020204" pitchFamily="34" charset="0"/>
                </a:rPr>
                <a:t>defect</a:t>
              </a:r>
              <a:endParaRPr lang="it-IT" dirty="0">
                <a:latin typeface="Arial" panose="020B0604020202020204" pitchFamily="34" charset="0"/>
              </a:endParaRPr>
            </a:p>
          </p:txBody>
        </p:sp>
      </p:grpSp>
      <p:sp>
        <p:nvSpPr>
          <p:cNvPr id="25" name="CasellaDiTesto 24"/>
          <p:cNvSpPr txBox="1"/>
          <p:nvPr/>
        </p:nvSpPr>
        <p:spPr>
          <a:xfrm>
            <a:off x="6897208" y="4646707"/>
            <a:ext cx="4395293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>
                <a:latin typeface="Arial" panose="020B0604020202020204" pitchFamily="34" charset="0"/>
              </a:rPr>
              <a:t>WP </a:t>
            </a:r>
            <a:r>
              <a:rPr lang="it-IT" dirty="0" err="1">
                <a:latin typeface="Arial" panose="020B0604020202020204" pitchFamily="34" charset="0"/>
              </a:rPr>
              <a:t>Efficiency</a:t>
            </a:r>
            <a:r>
              <a:rPr lang="it-IT" dirty="0">
                <a:latin typeface="Arial" panose="020B0604020202020204" pitchFamily="34" charset="0"/>
              </a:rPr>
              <a:t> &gt; 50% </a:t>
            </a:r>
            <a:r>
              <a:rPr lang="it-IT" dirty="0" err="1">
                <a:latin typeface="Arial" panose="020B0604020202020204" pitchFamily="34" charset="0"/>
              </a:rPr>
              <a:t>possible</a:t>
            </a:r>
            <a:r>
              <a:rPr lang="it-IT" dirty="0">
                <a:latin typeface="Arial" panose="020B0604020202020204" pitchFamily="34" charset="0"/>
              </a:rPr>
              <a:t>:</a:t>
            </a:r>
          </a:p>
          <a:p>
            <a:r>
              <a:rPr lang="it-IT" dirty="0">
                <a:latin typeface="Arial" panose="020B0604020202020204" pitchFamily="34" charset="0"/>
              </a:rPr>
              <a:t>e.g. </a:t>
            </a:r>
            <a:r>
              <a:rPr lang="it-IT" dirty="0" err="1">
                <a:latin typeface="Arial" panose="020B0604020202020204" pitchFamily="34" charset="0"/>
              </a:rPr>
              <a:t>Yb-doped</a:t>
            </a:r>
            <a:r>
              <a:rPr lang="it-IT" dirty="0">
                <a:latin typeface="Arial" panose="020B0604020202020204" pitchFamily="34" charset="0"/>
              </a:rPr>
              <a:t> medium</a:t>
            </a:r>
          </a:p>
        </p:txBody>
      </p:sp>
      <p:sp>
        <p:nvSpPr>
          <p:cNvPr id="26" name="Freccia destra 25"/>
          <p:cNvSpPr/>
          <p:nvPr/>
        </p:nvSpPr>
        <p:spPr>
          <a:xfrm>
            <a:off x="7968629" y="3302001"/>
            <a:ext cx="829932" cy="448235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Arial" panose="020B0604020202020204" pitchFamily="34" charset="0"/>
            </a:endParaRPr>
          </a:p>
        </p:txBody>
      </p:sp>
      <p:grpSp>
        <p:nvGrpSpPr>
          <p:cNvPr id="30" name="Gruppo 29"/>
          <p:cNvGrpSpPr/>
          <p:nvPr/>
        </p:nvGrpSpPr>
        <p:grpSpPr>
          <a:xfrm>
            <a:off x="2063552" y="4476360"/>
            <a:ext cx="9379444" cy="1996990"/>
            <a:chOff x="1547664" y="4476360"/>
            <a:chExt cx="7034583" cy="1996990"/>
          </a:xfrm>
        </p:grpSpPr>
        <p:sp>
          <p:nvSpPr>
            <p:cNvPr id="20" name="Rettangolo 3"/>
            <p:cNvSpPr/>
            <p:nvPr/>
          </p:nvSpPr>
          <p:spPr>
            <a:xfrm>
              <a:off x="1547664" y="5550020"/>
              <a:ext cx="7034583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dirty="0" err="1">
                  <a:solidFill>
                    <a:prstClr val="black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We</a:t>
              </a:r>
              <a:r>
                <a:rPr lang="it-IT" dirty="0">
                  <a:solidFill>
                    <a:prstClr val="black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 </a:t>
              </a:r>
              <a:r>
                <a:rPr lang="it-IT" dirty="0" err="1">
                  <a:solidFill>
                    <a:prstClr val="black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need</a:t>
              </a:r>
              <a:r>
                <a:rPr lang="it-IT" dirty="0">
                  <a:solidFill>
                    <a:prstClr val="black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 a </a:t>
              </a:r>
              <a:r>
                <a:rPr lang="it-IT" b="1" dirty="0">
                  <a:solidFill>
                    <a:prstClr val="black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gain medium </a:t>
              </a:r>
              <a:r>
                <a:rPr lang="it-IT" dirty="0" err="1">
                  <a:solidFill>
                    <a:prstClr val="black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that</a:t>
              </a:r>
              <a:r>
                <a:rPr lang="it-IT" dirty="0">
                  <a:solidFill>
                    <a:prstClr val="black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 can </a:t>
              </a:r>
              <a:r>
                <a:rPr lang="it-IT" dirty="0" err="1">
                  <a:solidFill>
                    <a:prstClr val="black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support</a:t>
              </a:r>
              <a:r>
                <a:rPr lang="it-IT" dirty="0">
                  <a:solidFill>
                    <a:prstClr val="black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 </a:t>
              </a:r>
              <a:r>
                <a:rPr lang="it-IT" dirty="0" err="1">
                  <a:solidFill>
                    <a:prstClr val="black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amplification</a:t>
              </a:r>
              <a:r>
                <a:rPr lang="it-IT" dirty="0">
                  <a:solidFill>
                    <a:prstClr val="black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 on a  large </a:t>
              </a:r>
              <a:r>
                <a:rPr lang="it-IT" dirty="0" err="1">
                  <a:solidFill>
                    <a:prstClr val="black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bandwidth</a:t>
              </a:r>
              <a:r>
                <a:rPr lang="it-IT" dirty="0">
                  <a:solidFill>
                    <a:prstClr val="black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, </a:t>
              </a:r>
              <a:r>
                <a:rPr lang="it-IT" dirty="0" err="1">
                  <a:solidFill>
                    <a:prstClr val="black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has</a:t>
              </a:r>
              <a:r>
                <a:rPr lang="it-IT" dirty="0">
                  <a:solidFill>
                    <a:prstClr val="black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 a </a:t>
              </a:r>
              <a:r>
                <a:rPr lang="it-IT" b="1" dirty="0" err="1">
                  <a:solidFill>
                    <a:prstClr val="black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low</a:t>
              </a:r>
              <a:r>
                <a:rPr lang="it-IT" b="1" dirty="0">
                  <a:solidFill>
                    <a:prstClr val="black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 quantum </a:t>
              </a:r>
              <a:r>
                <a:rPr lang="it-IT" b="1" dirty="0" err="1">
                  <a:solidFill>
                    <a:prstClr val="black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defect</a:t>
              </a:r>
              <a:r>
                <a:rPr lang="it-IT" dirty="0">
                  <a:solidFill>
                    <a:prstClr val="black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 and can be </a:t>
              </a:r>
              <a:r>
                <a:rPr lang="it-IT" dirty="0" err="1">
                  <a:solidFill>
                    <a:prstClr val="black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pumped</a:t>
              </a:r>
              <a:r>
                <a:rPr lang="it-IT" dirty="0">
                  <a:solidFill>
                    <a:prstClr val="black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 </a:t>
              </a:r>
              <a:r>
                <a:rPr lang="it-IT" b="1" dirty="0" err="1">
                  <a:solidFill>
                    <a:prstClr val="black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directly</a:t>
              </a:r>
              <a:r>
                <a:rPr lang="it-IT" dirty="0">
                  <a:solidFill>
                    <a:prstClr val="black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 with </a:t>
              </a:r>
              <a:r>
                <a:rPr lang="it-IT" dirty="0" err="1">
                  <a:solidFill>
                    <a:prstClr val="black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diode</a:t>
              </a:r>
              <a:r>
                <a:rPr lang="it-IT" dirty="0">
                  <a:solidFill>
                    <a:prstClr val="black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 </a:t>
              </a:r>
              <a:r>
                <a:rPr lang="it-IT" dirty="0" err="1">
                  <a:solidFill>
                    <a:prstClr val="black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lasers</a:t>
              </a:r>
              <a:r>
                <a:rPr lang="it-IT" dirty="0">
                  <a:solidFill>
                    <a:prstClr val="black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: </a:t>
              </a:r>
              <a:r>
                <a:rPr lang="it-IT" b="1" dirty="0" err="1">
                  <a:solidFill>
                    <a:srgbClr val="3366FF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endless</a:t>
              </a:r>
              <a:r>
                <a:rPr lang="it-IT" b="1" dirty="0">
                  <a:solidFill>
                    <a:srgbClr val="3366FF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 </a:t>
              </a:r>
              <a:r>
                <a:rPr lang="it-IT" b="1" dirty="0" err="1">
                  <a:solidFill>
                    <a:srgbClr val="3366FF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quest</a:t>
              </a:r>
              <a:r>
                <a:rPr lang="it-IT" b="1" dirty="0">
                  <a:solidFill>
                    <a:srgbClr val="3366FF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 for the </a:t>
              </a:r>
              <a:r>
                <a:rPr lang="it-IT" b="1" dirty="0" err="1">
                  <a:solidFill>
                    <a:srgbClr val="3366FF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perfect</a:t>
              </a:r>
              <a:r>
                <a:rPr lang="it-IT" b="1" dirty="0">
                  <a:solidFill>
                    <a:srgbClr val="3366FF"/>
                  </a:solidFill>
                  <a:latin typeface="Century Gothic" charset="0"/>
                  <a:ea typeface="ＭＳ Ｐゴシック" charset="0"/>
                  <a:cs typeface="ＭＳ Ｐゴシック" charset="0"/>
                </a:rPr>
                <a:t> laser medium!!</a:t>
              </a:r>
            </a:p>
          </p:txBody>
        </p:sp>
        <p:pic>
          <p:nvPicPr>
            <p:cNvPr id="29" name="Immagine 2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19787" y="4476360"/>
              <a:ext cx="1347742" cy="9966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888591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2830794" y="654880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it-IT" dirty="0">
              <a:solidFill>
                <a:prstClr val="black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Titolo 1"/>
          <p:cNvSpPr txBox="1">
            <a:spLocks/>
          </p:cNvSpPr>
          <p:nvPr/>
        </p:nvSpPr>
        <p:spPr bwMode="auto">
          <a:xfrm>
            <a:off x="2700194" y="0"/>
            <a:ext cx="6756281" cy="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kern="1200" cap="all">
                <a:solidFill>
                  <a:srgbClr val="AA060A"/>
                </a:solidFill>
                <a:latin typeface="Times New Roman"/>
                <a:ea typeface="+mj-ea"/>
                <a:cs typeface="Times New Roman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AA060A"/>
                </a:solidFill>
                <a:latin typeface="Times New Roman" charset="0"/>
                <a:ea typeface="ＭＳ Ｐゴシック" pitchFamily="-110" charset="-128"/>
                <a:cs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olas" pitchFamily="49" charset="0"/>
              </a:defRPr>
            </a:lvl9pPr>
          </a:lstStyle>
          <a:p>
            <a:pPr defTabSz="457200"/>
            <a:endParaRPr lang="it-IT" sz="4400" b="1" dirty="0">
              <a:latin typeface="Century Gothic"/>
              <a:ea typeface="ＭＳ Ｐゴシック"/>
              <a:cs typeface="Century Gothic"/>
            </a:endParaRPr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778487" y="185943"/>
            <a:ext cx="10363200" cy="36004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sz="3200" b="1" dirty="0">
                <a:solidFill>
                  <a:srgbClr val="215968"/>
                </a:solidFill>
                <a:latin typeface="Arial"/>
                <a:cs typeface="Arial"/>
              </a:rPr>
              <a:t>FUTURE SCENARIO</a:t>
            </a:r>
            <a:endParaRPr lang="it-IT" sz="4800" dirty="0">
              <a:solidFill>
                <a:srgbClr val="215968"/>
              </a:solidFill>
              <a:effectLst/>
              <a:latin typeface="Arial"/>
              <a:cs typeface="Arial"/>
            </a:endParaRPr>
          </a:p>
        </p:txBody>
      </p:sp>
      <p:sp>
        <p:nvSpPr>
          <p:cNvPr id="14" name="CasellaDiTesto 1"/>
          <p:cNvSpPr txBox="1"/>
          <p:nvPr/>
        </p:nvSpPr>
        <p:spPr>
          <a:xfrm>
            <a:off x="270235" y="843228"/>
            <a:ext cx="1057829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2400"/>
              </a:spcAft>
              <a:buFont typeface="Arial"/>
              <a:buChar char="•"/>
            </a:pPr>
            <a:r>
              <a:rPr lang="en-GB" sz="2400" dirty="0">
                <a:latin typeface="Arial" panose="020B0604020202020204" pitchFamily="34" charset="0"/>
              </a:rPr>
              <a:t>Other technologies under development aiming at &gt;kW, higher rep. rates, higher average power levels and </a:t>
            </a:r>
            <a:r>
              <a:rPr lang="en-GB" sz="2400" b="1" dirty="0">
                <a:solidFill>
                  <a:srgbClr val="FF0000"/>
                </a:solidFill>
                <a:latin typeface="Arial" panose="020B0604020202020204" pitchFamily="34" charset="0"/>
              </a:rPr>
              <a:t>even more efficient configurations</a:t>
            </a:r>
            <a:r>
              <a:rPr lang="en-GB" sz="2400" dirty="0">
                <a:latin typeface="Arial" panose="020B0604020202020204" pitchFamily="34" charset="0"/>
              </a:rPr>
              <a:t>;</a:t>
            </a:r>
          </a:p>
          <a:p>
            <a:pPr marL="457200" indent="-457200">
              <a:spcAft>
                <a:spcPts val="2400"/>
              </a:spcAft>
              <a:buFont typeface="Arial"/>
              <a:buChar char="•"/>
            </a:pPr>
            <a:r>
              <a:rPr lang="en-GB" sz="2400" dirty="0">
                <a:latin typeface="Arial" panose="020B0604020202020204" pitchFamily="34" charset="0"/>
              </a:rPr>
              <a:t>Fiber laser technology high WPE &gt;50% in CW mode and </a:t>
            </a:r>
            <a:r>
              <a:rPr lang="en-GB" sz="2400" dirty="0">
                <a:solidFill>
                  <a:srgbClr val="FF0000"/>
                </a:solidFill>
                <a:latin typeface="Arial" panose="020B0604020202020204" pitchFamily="34" charset="0"/>
              </a:rPr>
              <a:t>coherent combination </a:t>
            </a:r>
            <a:r>
              <a:rPr lang="en-GB" sz="2400" dirty="0">
                <a:latin typeface="Arial" panose="020B0604020202020204" pitchFamily="34" charset="0"/>
              </a:rPr>
              <a:t>(pilot projects FSU Jena-</a:t>
            </a:r>
            <a:r>
              <a:rPr lang="en-GB" sz="2400" dirty="0" err="1">
                <a:latin typeface="Arial" panose="020B0604020202020204" pitchFamily="34" charset="0"/>
              </a:rPr>
              <a:t>Fraunhofer</a:t>
            </a:r>
            <a:r>
              <a:rPr lang="en-GB" sz="2400" dirty="0">
                <a:latin typeface="Arial" panose="020B0604020202020204" pitchFamily="34" charset="0"/>
              </a:rPr>
              <a:t> IOF and E. </a:t>
            </a:r>
            <a:r>
              <a:rPr lang="en-GB" sz="2400" dirty="0" err="1">
                <a:latin typeface="Arial" panose="020B0604020202020204" pitchFamily="34" charset="0"/>
              </a:rPr>
              <a:t>Polyt</a:t>
            </a:r>
            <a:r>
              <a:rPr lang="en-GB" sz="2400" dirty="0">
                <a:latin typeface="Arial" panose="020B0604020202020204" pitchFamily="34" charset="0"/>
              </a:rPr>
              <a:t>.-Thales in France). Low energy per pulse &gt;10 kHz or for future upgrades; see also XCAN project;</a:t>
            </a:r>
          </a:p>
          <a:p>
            <a:pPr marL="457200" indent="-457200">
              <a:spcAft>
                <a:spcPts val="2400"/>
              </a:spcAft>
              <a:buFont typeface="Arial"/>
              <a:buChar char="•"/>
            </a:pPr>
            <a:r>
              <a:rPr lang="en-GB" sz="2400" dirty="0">
                <a:latin typeface="Arial" panose="020B0604020202020204" pitchFamily="34" charset="0"/>
              </a:rPr>
              <a:t>Direct Chirped Pulse Amplification with lasing media </a:t>
            </a:r>
            <a:r>
              <a:rPr lang="en-GB" sz="2400" dirty="0">
                <a:solidFill>
                  <a:srgbClr val="FF0000"/>
                </a:solidFill>
                <a:latin typeface="Arial" panose="020B0604020202020204" pitchFamily="34" charset="0"/>
              </a:rPr>
              <a:t>pumped directly by diodes </a:t>
            </a:r>
            <a:r>
              <a:rPr lang="en-GB" sz="2400" dirty="0">
                <a:latin typeface="Arial" panose="020B0604020202020204" pitchFamily="34" charset="0"/>
              </a:rPr>
              <a:t>is ideal for higher efficiency and higher rep-rate;</a:t>
            </a:r>
          </a:p>
          <a:p>
            <a:pPr marL="457200" indent="-457200">
              <a:spcAft>
                <a:spcPts val="2400"/>
              </a:spcAft>
              <a:buFont typeface="Arial"/>
              <a:buChar char="•"/>
            </a:pPr>
            <a:r>
              <a:rPr lang="en-GB" sz="2400" dirty="0">
                <a:latin typeface="Arial" panose="020B0604020202020204" pitchFamily="34" charset="0"/>
              </a:rPr>
              <a:t>5-10 </a:t>
            </a:r>
            <a:r>
              <a:rPr lang="en-GB" sz="2400" dirty="0" err="1">
                <a:latin typeface="Arial" panose="020B0604020202020204" pitchFamily="34" charset="0"/>
              </a:rPr>
              <a:t>yrs</a:t>
            </a:r>
            <a:r>
              <a:rPr lang="en-GB" sz="2400" dirty="0">
                <a:latin typeface="Arial" panose="020B0604020202020204" pitchFamily="34" charset="0"/>
              </a:rPr>
              <a:t> for first efficient, multi-kW-scale driver demonstrator, provided a strategy is set soon to steer effort.</a:t>
            </a:r>
          </a:p>
        </p:txBody>
      </p:sp>
    </p:spTree>
    <p:extLst>
      <p:ext uri="{BB962C8B-B14F-4D97-AF65-F5344CB8AC3E}">
        <p14:creationId xmlns:p14="http://schemas.microsoft.com/office/powerpoint/2010/main" val="104534343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599017" y="98995"/>
            <a:ext cx="10972800" cy="521693"/>
          </a:xfrm>
        </p:spPr>
        <p:txBody>
          <a:bodyPr>
            <a:noAutofit/>
          </a:bodyPr>
          <a:lstStyle/>
          <a:p>
            <a:pPr algn="ctr"/>
            <a:r>
              <a:rPr lang="it-IT" sz="3200" b="1" dirty="0">
                <a:solidFill>
                  <a:srgbClr val="215968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LASER GRADE CERAMICS</a:t>
            </a:r>
          </a:p>
        </p:txBody>
      </p:sp>
      <p:sp>
        <p:nvSpPr>
          <p:cNvPr id="9219" name="Rectangle 3"/>
          <p:cNvSpPr>
            <a:spLocks noGrp="1"/>
          </p:cNvSpPr>
          <p:nvPr>
            <p:ph type="body" idx="1"/>
          </p:nvPr>
        </p:nvSpPr>
        <p:spPr>
          <a:xfrm>
            <a:off x="47328" y="1076171"/>
            <a:ext cx="11798133" cy="3258346"/>
          </a:xfrm>
        </p:spPr>
        <p:txBody>
          <a:bodyPr>
            <a:noAutofit/>
          </a:bodyPr>
          <a:lstStyle/>
          <a:p>
            <a:pPr indent="-161925">
              <a:lnSpc>
                <a:spcPct val="80000"/>
              </a:lnSpc>
              <a:spcBef>
                <a:spcPts val="1200"/>
              </a:spcBef>
              <a:buClr>
                <a:srgbClr val="CC0000"/>
              </a:buClr>
            </a:pPr>
            <a:r>
              <a:rPr lang="en-US" sz="2000" dirty="0">
                <a:ea typeface="ＭＳ Ｐゴシック" pitchFamily="34" charset="-128"/>
                <a:cs typeface="Arial" pitchFamily="34" charset="0"/>
              </a:rPr>
              <a:t>Faster and cheaper vs. single crystal growth process.</a:t>
            </a:r>
          </a:p>
          <a:p>
            <a:pPr indent="-161925">
              <a:lnSpc>
                <a:spcPct val="80000"/>
              </a:lnSpc>
              <a:spcBef>
                <a:spcPts val="1200"/>
              </a:spcBef>
              <a:buClr>
                <a:srgbClr val="CC0000"/>
              </a:buClr>
            </a:pPr>
            <a:r>
              <a:rPr lang="en-US" sz="2000" dirty="0">
                <a:ea typeface="ＭＳ Ｐゴシック" pitchFamily="34" charset="-128"/>
                <a:cs typeface="Arial" pitchFamily="34" charset="0"/>
              </a:rPr>
              <a:t>Large components, -shaping, -graded doping also optimized for thermal management </a:t>
            </a:r>
            <a:r>
              <a:rPr lang="mr-IN" sz="2000" dirty="0">
                <a:ea typeface="ＭＳ Ｐゴシック" pitchFamily="34" charset="-128"/>
                <a:cs typeface="Arial" pitchFamily="34" charset="0"/>
              </a:rPr>
              <a:t>–</a:t>
            </a:r>
            <a:r>
              <a:rPr lang="en-US" sz="2000" dirty="0"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sz="2000" b="1" dirty="0">
                <a:ea typeface="ＭＳ Ｐゴシック" pitchFamily="34" charset="-128"/>
                <a:cs typeface="Arial" pitchFamily="34" charset="0"/>
              </a:rPr>
              <a:t>features</a:t>
            </a:r>
            <a:r>
              <a:rPr lang="en-US" sz="2000" dirty="0"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sz="2000" b="1" dirty="0">
                <a:ea typeface="ＭＳ Ｐゴシック" pitchFamily="34" charset="-128"/>
                <a:cs typeface="Arial" pitchFamily="34" charset="0"/>
              </a:rPr>
              <a:t>not available for single crystals. </a:t>
            </a:r>
          </a:p>
          <a:p>
            <a:pPr indent="-161925">
              <a:lnSpc>
                <a:spcPct val="80000"/>
              </a:lnSpc>
              <a:spcBef>
                <a:spcPts val="1200"/>
              </a:spcBef>
              <a:buClr>
                <a:srgbClr val="FF0000"/>
              </a:buClr>
            </a:pPr>
            <a:r>
              <a:rPr lang="en-US" sz="2000" dirty="0">
                <a:ea typeface="ＭＳ Ｐゴシック" pitchFamily="34" charset="-128"/>
                <a:cs typeface="Arial" pitchFamily="34" charset="0"/>
              </a:rPr>
              <a:t>Several compositions (e.g. </a:t>
            </a:r>
            <a:r>
              <a:rPr lang="en-US" sz="2000" b="1" dirty="0">
                <a:ea typeface="ＭＳ Ｐゴシック" pitchFamily="34" charset="-128"/>
                <a:cs typeface="Arial" pitchFamily="34" charset="0"/>
              </a:rPr>
              <a:t>YAG, </a:t>
            </a:r>
            <a:r>
              <a:rPr lang="en-US" sz="2000" b="1" dirty="0" err="1">
                <a:ea typeface="ＭＳ Ｐゴシック" pitchFamily="34" charset="-128"/>
                <a:cs typeface="Arial" pitchFamily="34" charset="0"/>
              </a:rPr>
              <a:t>LuAG</a:t>
            </a:r>
            <a:r>
              <a:rPr lang="en-US" sz="2000" b="1" dirty="0">
                <a:ea typeface="ＭＳ Ｐゴシック" pitchFamily="34" charset="-128"/>
                <a:cs typeface="Arial" pitchFamily="34" charset="0"/>
              </a:rPr>
              <a:t> , Sc</a:t>
            </a:r>
            <a:r>
              <a:rPr lang="en-US" sz="2000" b="1" baseline="-25000" dirty="0">
                <a:ea typeface="ＭＳ Ｐゴシック" pitchFamily="34" charset="-128"/>
                <a:cs typeface="Arial" pitchFamily="34" charset="0"/>
              </a:rPr>
              <a:t>2</a:t>
            </a:r>
            <a:r>
              <a:rPr lang="en-US" sz="2000" b="1" dirty="0">
                <a:ea typeface="ＭＳ Ｐゴシック" pitchFamily="34" charset="-128"/>
                <a:cs typeface="Arial" pitchFamily="34" charset="0"/>
              </a:rPr>
              <a:t>O</a:t>
            </a:r>
            <a:r>
              <a:rPr lang="en-US" sz="2000" b="1" baseline="-25000" dirty="0">
                <a:ea typeface="ＭＳ Ｐゴシック" pitchFamily="34" charset="-128"/>
                <a:cs typeface="Arial" pitchFamily="34" charset="0"/>
              </a:rPr>
              <a:t>3</a:t>
            </a:r>
            <a:r>
              <a:rPr lang="en-US" sz="2000" b="1" dirty="0">
                <a:ea typeface="ＭＳ Ｐゴシック" pitchFamily="34" charset="-128"/>
                <a:cs typeface="Arial" pitchFamily="34" charset="0"/>
              </a:rPr>
              <a:t>, Lu</a:t>
            </a:r>
            <a:r>
              <a:rPr lang="en-US" sz="2000" b="1" baseline="-25000" dirty="0">
                <a:ea typeface="ＭＳ Ｐゴシック" pitchFamily="34" charset="-128"/>
                <a:cs typeface="Arial" pitchFamily="34" charset="0"/>
              </a:rPr>
              <a:t>2</a:t>
            </a:r>
            <a:r>
              <a:rPr lang="en-US" sz="2000" b="1" dirty="0">
                <a:ea typeface="ＭＳ Ｐゴシック" pitchFamily="34" charset="-128"/>
                <a:cs typeface="Arial" pitchFamily="34" charset="0"/>
              </a:rPr>
              <a:t>O</a:t>
            </a:r>
            <a:r>
              <a:rPr lang="en-US" sz="2000" b="1" baseline="-25000" dirty="0">
                <a:ea typeface="ＭＳ Ｐゴシック" pitchFamily="34" charset="-128"/>
                <a:cs typeface="Arial" pitchFamily="34" charset="0"/>
              </a:rPr>
              <a:t>3</a:t>
            </a:r>
            <a:r>
              <a:rPr lang="en-US" sz="2000" dirty="0">
                <a:ea typeface="ＭＳ Ｐゴシック" pitchFamily="34" charset="-128"/>
                <a:cs typeface="Arial" pitchFamily="34" charset="0"/>
              </a:rPr>
              <a:t>) and dopants (</a:t>
            </a:r>
            <a:r>
              <a:rPr lang="en-US" sz="2000" b="1" dirty="0" err="1">
                <a:ea typeface="ＭＳ Ｐゴシック" pitchFamily="34" charset="-128"/>
                <a:cs typeface="Arial" pitchFamily="34" charset="0"/>
              </a:rPr>
              <a:t>Nd</a:t>
            </a:r>
            <a:r>
              <a:rPr lang="en-US" sz="2000" b="1" dirty="0">
                <a:ea typeface="ＭＳ Ｐゴシック" pitchFamily="34" charset="-128"/>
                <a:cs typeface="Arial" pitchFamily="34" charset="0"/>
              </a:rPr>
              <a:t>, </a:t>
            </a:r>
            <a:r>
              <a:rPr lang="en-US" sz="2000" b="1" dirty="0" err="1">
                <a:ea typeface="ＭＳ Ｐゴシック" pitchFamily="34" charset="-128"/>
                <a:cs typeface="Arial" pitchFamily="34" charset="0"/>
              </a:rPr>
              <a:t>Yb</a:t>
            </a:r>
            <a:r>
              <a:rPr lang="en-US" sz="2000" b="1" dirty="0">
                <a:ea typeface="ＭＳ Ｐゴシック" pitchFamily="34" charset="-128"/>
                <a:cs typeface="Arial" pitchFamily="34" charset="0"/>
              </a:rPr>
              <a:t>, </a:t>
            </a:r>
            <a:r>
              <a:rPr lang="en-US" sz="2000" b="1" dirty="0" err="1">
                <a:ea typeface="ＭＳ Ｐゴシック" pitchFamily="34" charset="-128"/>
                <a:cs typeface="Arial" pitchFamily="34" charset="0"/>
              </a:rPr>
              <a:t>Er</a:t>
            </a:r>
            <a:r>
              <a:rPr lang="en-US" sz="2000" b="1" dirty="0">
                <a:ea typeface="ＭＳ Ｐゴシック" pitchFamily="34" charset="-128"/>
                <a:cs typeface="Arial" pitchFamily="34" charset="0"/>
              </a:rPr>
              <a:t>, Tm</a:t>
            </a:r>
            <a:r>
              <a:rPr lang="en-US" sz="2000" dirty="0">
                <a:ea typeface="ＭＳ Ｐゴシック" pitchFamily="34" charset="-128"/>
                <a:cs typeface="Arial" pitchFamily="34" charset="0"/>
              </a:rPr>
              <a:t>…) already available</a:t>
            </a:r>
          </a:p>
          <a:p>
            <a:pPr indent="-161925">
              <a:lnSpc>
                <a:spcPct val="80000"/>
              </a:lnSpc>
              <a:spcBef>
                <a:spcPts val="1200"/>
              </a:spcBef>
              <a:buClr>
                <a:srgbClr val="FF0000"/>
              </a:buClr>
            </a:pPr>
            <a:r>
              <a:rPr lang="en-US" sz="2000" dirty="0">
                <a:ea typeface="ＭＳ Ｐゴシック" pitchFamily="34" charset="-128"/>
                <a:cs typeface="Arial" pitchFamily="34" charset="0"/>
              </a:rPr>
              <a:t>Spectroscopic and thermomechanical properties similar to those of the corresponding single crystals</a:t>
            </a:r>
          </a:p>
          <a:p>
            <a:pPr indent="-161925">
              <a:lnSpc>
                <a:spcPct val="80000"/>
              </a:lnSpc>
              <a:spcBef>
                <a:spcPts val="1200"/>
              </a:spcBef>
              <a:buClr>
                <a:srgbClr val="CC0000"/>
              </a:buClr>
            </a:pPr>
            <a:r>
              <a:rPr lang="en-US" sz="2000" dirty="0">
                <a:ea typeface="ＭＳ Ｐゴシック" pitchFamily="34" charset="-128"/>
                <a:cs typeface="Arial" pitchFamily="34" charset="0"/>
              </a:rPr>
              <a:t>Better uniformity of  dopant distribution on large gain elements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530015" y="3645024"/>
            <a:ext cx="114650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80975"/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Industrial and R&amp;D </a:t>
            </a:r>
            <a:r>
              <a:rPr lang="it-IT" sz="16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effort</a:t>
            </a: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:                                     (Japan); </a:t>
            </a:r>
            <a:r>
              <a:rPr lang="it-IT" sz="16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Research</a:t>
            </a: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in China, Japan, Russia, USA, France and </a:t>
            </a:r>
            <a:r>
              <a:rPr lang="it-IT" sz="16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Italy</a:t>
            </a: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(ISTEC-CNR) (ZENITH Smart </a:t>
            </a:r>
            <a:r>
              <a:rPr lang="it-IT" sz="16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Polycrystals</a:t>
            </a: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413" y="4197957"/>
            <a:ext cx="7200800" cy="2129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CeMiLAP2_figure"/>
          <p:cNvPicPr>
            <a:picLocks noChangeAspect="1" noChangeArrowheads="1"/>
          </p:cNvPicPr>
          <p:nvPr/>
        </p:nvPicPr>
        <p:blipFill>
          <a:blip r:embed="rId4" cstate="print"/>
          <a:srcRect l="45795" t="10701" r="1091" b="31950"/>
          <a:stretch>
            <a:fillRect/>
          </a:stretch>
        </p:blipFill>
        <p:spPr bwMode="auto">
          <a:xfrm>
            <a:off x="7963584" y="4239103"/>
            <a:ext cx="3559579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logo">
            <a:extLst>
              <a:ext uri="{FF2B5EF4-FFF2-40B4-BE49-F238E27FC236}">
                <a16:creationId xmlns:a16="http://schemas.microsoft.com/office/drawing/2014/main" id="{5CF81ECB-0CC1-DF06-98DD-C56701C3AB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33" y="4519818"/>
            <a:ext cx="2080768" cy="50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eramic Products | Cristal Laser">
            <a:extLst>
              <a:ext uri="{FF2B5EF4-FFF2-40B4-BE49-F238E27FC236}">
                <a16:creationId xmlns:a16="http://schemas.microsoft.com/office/drawing/2014/main" id="{35C45D20-D189-4DEB-B4FD-51BD9C5B2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445" y="3691787"/>
            <a:ext cx="1938667" cy="274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AD8FBAF-4F64-6F04-89DB-9E6B7E01AE1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35359" y="943706"/>
            <a:ext cx="7232343" cy="4601250"/>
          </a:xfrm>
          <a:prstGeom prst="rect">
            <a:avLst/>
          </a:prstGeom>
        </p:spPr>
        <p:txBody>
          <a:bodyPr wrap="square" lIns="91429" tIns="45715" rIns="91429" bIns="45715">
            <a:spAutoFit/>
          </a:bodyPr>
          <a:lstStyle/>
          <a:p>
            <a:pPr marL="285717" indent="-285717">
              <a:spcBef>
                <a:spcPts val="1871"/>
              </a:spcBef>
              <a:buFont typeface="Arial"/>
              <a:buChar char="•"/>
            </a:pPr>
            <a:r>
              <a:rPr lang="en-GB" dirty="0">
                <a:solidFill>
                  <a:prstClr val="black"/>
                </a:solidFill>
                <a:latin typeface="Arial" panose="020B0604020202020204" pitchFamily="34" charset="0"/>
              </a:rPr>
              <a:t>Pumping technology: diode (direct or indirect) pumping, efficient, low cost;</a:t>
            </a:r>
          </a:p>
          <a:p>
            <a:pPr marL="285717" indent="-285717">
              <a:spcBef>
                <a:spcPts val="1871"/>
              </a:spcBef>
              <a:buFont typeface="Arial"/>
              <a:buChar char="•"/>
            </a:pPr>
            <a:r>
              <a:rPr lang="en-GB" dirty="0">
                <a:solidFill>
                  <a:prstClr val="black"/>
                </a:solidFill>
                <a:latin typeface="Arial" panose="020B0604020202020204" pitchFamily="34" charset="0"/>
              </a:rPr>
              <a:t>Gain media: industrially available laser quality, scalable in size and supporting large bandwidth and efficient cooling, small quantum defect;</a:t>
            </a:r>
          </a:p>
          <a:p>
            <a:pPr marL="285717" indent="-285717">
              <a:spcBef>
                <a:spcPts val="1871"/>
              </a:spcBef>
              <a:buFont typeface="Arial"/>
              <a:buChar char="•"/>
            </a:pPr>
            <a:r>
              <a:rPr lang="en-GB" dirty="0">
                <a:solidFill>
                  <a:prstClr val="black"/>
                </a:solidFill>
                <a:latin typeface="Arial" panose="020B0604020202020204" pitchFamily="34" charset="0"/>
              </a:rPr>
              <a:t>Grating and optics technology with higher damage threshold for smaller beam size;</a:t>
            </a:r>
          </a:p>
          <a:p>
            <a:pPr marL="285717" indent="-285717">
              <a:spcBef>
                <a:spcPts val="1871"/>
              </a:spcBef>
              <a:buFont typeface="Arial"/>
              <a:buChar char="•"/>
            </a:pPr>
            <a:r>
              <a:rPr lang="en-GB" dirty="0">
                <a:solidFill>
                  <a:prstClr val="black"/>
                </a:solidFill>
                <a:latin typeface="Arial" panose="020B0604020202020204" pitchFamily="34" charset="0"/>
              </a:rPr>
              <a:t>Thermal load, management, dissipation;</a:t>
            </a:r>
          </a:p>
          <a:p>
            <a:pPr marL="285717" indent="-285717">
              <a:spcBef>
                <a:spcPts val="1871"/>
              </a:spcBef>
              <a:buFont typeface="Arial"/>
              <a:buChar char="•"/>
            </a:pPr>
            <a:r>
              <a:rPr lang="en-GB" dirty="0">
                <a:solidFill>
                  <a:prstClr val="black"/>
                </a:solidFill>
                <a:latin typeface="Arial" panose="020B0604020202020204" pitchFamily="34" charset="0"/>
              </a:rPr>
              <a:t>Vacuum technology;</a:t>
            </a:r>
          </a:p>
          <a:p>
            <a:pPr marL="285717" indent="-285717">
              <a:spcBef>
                <a:spcPts val="1871"/>
              </a:spcBef>
              <a:buFont typeface="Arial"/>
              <a:buChar char="•"/>
            </a:pPr>
            <a:r>
              <a:rPr lang="en-GB" dirty="0">
                <a:solidFill>
                  <a:prstClr val="black"/>
                </a:solidFill>
                <a:latin typeface="Arial" panose="020B0604020202020204" pitchFamily="34" charset="0"/>
              </a:rPr>
              <a:t>Mechanical stabilization (active and passive);</a:t>
            </a:r>
          </a:p>
          <a:p>
            <a:pPr marL="285717" indent="-285717">
              <a:spcBef>
                <a:spcPts val="1871"/>
              </a:spcBef>
              <a:buFont typeface="Arial"/>
              <a:buChar char="•"/>
            </a:pPr>
            <a:r>
              <a:rPr lang="is-IS" dirty="0">
                <a:solidFill>
                  <a:prstClr val="black"/>
                </a:solidFill>
                <a:latin typeface="Arial" panose="020B0604020202020204" pitchFamily="34" charset="0"/>
              </a:rPr>
              <a:t>…</a:t>
            </a:r>
            <a:endParaRPr lang="en-GB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pic>
        <p:nvPicPr>
          <p:cNvPr id="1026" name="Picture 2" descr="isultati immagini per diode laser stack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74313" y="634695"/>
            <a:ext cx="2265317" cy="1662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3916" y="2176160"/>
            <a:ext cx="1861129" cy="1068171"/>
          </a:xfrm>
          <a:prstGeom prst="rect">
            <a:avLst/>
          </a:prstGeom>
        </p:spPr>
      </p:pic>
      <p:pic>
        <p:nvPicPr>
          <p:cNvPr id="1030" name="Picture 6" descr="mmagine correlat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7180" y="715296"/>
            <a:ext cx="1721745" cy="1398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magine 60"/>
          <p:cNvPicPr/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7404" y="2342625"/>
            <a:ext cx="2051521" cy="1095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2292" y="3539450"/>
            <a:ext cx="1792567" cy="914067"/>
          </a:xfrm>
          <a:prstGeom prst="rect">
            <a:avLst/>
          </a:prstGeom>
        </p:spPr>
      </p:pic>
      <p:pic>
        <p:nvPicPr>
          <p:cNvPr id="1032" name="Picture 8" descr="isultati immagini per damage threshol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44841" y="3320274"/>
            <a:ext cx="1910204" cy="116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91104" y="5509691"/>
            <a:ext cx="6072483" cy="101565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wrap="square" lIns="91429" tIns="45715" rIns="91429" bIns="45715" rtlCol="0">
            <a:spAutoFit/>
          </a:bodyPr>
          <a:lstStyle/>
          <a:p>
            <a:r>
              <a:rPr lang="en-IT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 Europe calls to support joint developments to enhance competitiveness of EU Industry (TRL enhancement towards new products)</a:t>
            </a:r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695400" y="80665"/>
            <a:ext cx="10800827" cy="454358"/>
          </a:xfrm>
        </p:spPr>
        <p:txBody>
          <a:bodyPr>
            <a:noAutofit/>
          </a:bodyPr>
          <a:lstStyle/>
          <a:p>
            <a:r>
              <a:rPr lang="en-GB" sz="3200" b="1" dirty="0">
                <a:solidFill>
                  <a:srgbClr val="215968"/>
                </a:solidFill>
                <a:latin typeface="Arial" charset="0"/>
                <a:ea typeface="Arial" charset="0"/>
                <a:cs typeface="Arial" charset="0"/>
              </a:rPr>
              <a:t>DRIVER DEVELOPMENT vs. INDUSTRIAL R&amp;D</a:t>
            </a:r>
            <a:endParaRPr lang="it-IT" sz="3200" dirty="0">
              <a:solidFill>
                <a:srgbClr val="215968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1" name="Picture 2" descr="Participate in the public consultation on Horizon Europe, the next European  research and innovation framework programme - Iperion CH">
            <a:extLst>
              <a:ext uri="{FF2B5EF4-FFF2-40B4-BE49-F238E27FC236}">
                <a16:creationId xmlns:a16="http://schemas.microsoft.com/office/drawing/2014/main" id="{5397527D-8CA8-9ABA-A05E-A1701FFF46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8857" y="4875829"/>
            <a:ext cx="2739711" cy="1649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D8B8B0B-C858-0E50-60A2-86A23B6CD02C}"/>
              </a:ext>
            </a:extLst>
          </p:cNvPr>
          <p:cNvSpPr txBox="1"/>
          <p:nvPr/>
        </p:nvSpPr>
        <p:spPr>
          <a:xfrm>
            <a:off x="2472727" y="5109429"/>
            <a:ext cx="5729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600" b="1" dirty="0">
                <a:latin typeface="Arial" panose="020B0604020202020204" pitchFamily="34" charset="0"/>
                <a:cs typeface="Arial" panose="020B0604020202020204" pitchFamily="34" charset="0"/>
              </a:rPr>
              <a:t>≈10 M€ funding for </a:t>
            </a:r>
            <a:r>
              <a:rPr lang="en-IT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  <a:r>
              <a:rPr lang="en-IT" sz="1600" b="1" dirty="0">
                <a:latin typeface="Arial" panose="020B0604020202020204" pitchFamily="34" charset="0"/>
                <a:cs typeface="Arial" panose="020B0604020202020204" pitchFamily="34" charset="0"/>
              </a:rPr>
              <a:t> technical development </a:t>
            </a:r>
          </a:p>
        </p:txBody>
      </p:sp>
    </p:spTree>
    <p:extLst>
      <p:ext uri="{BB962C8B-B14F-4D97-AF65-F5344CB8AC3E}">
        <p14:creationId xmlns:p14="http://schemas.microsoft.com/office/powerpoint/2010/main" val="2079503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82575" y="69112"/>
            <a:ext cx="8096480" cy="507056"/>
          </a:xfrm>
        </p:spPr>
        <p:txBody>
          <a:bodyPr>
            <a:noAutofit/>
          </a:bodyPr>
          <a:lstStyle/>
          <a:p>
            <a:r>
              <a:rPr lang="it-IT" sz="3200" b="1" dirty="0">
                <a:solidFill>
                  <a:srgbClr val="215968"/>
                </a:solidFill>
                <a:latin typeface="Arial" charset="0"/>
                <a:ea typeface="Arial" charset="0"/>
                <a:cs typeface="Arial" charset="0"/>
              </a:rPr>
              <a:t>KEY PLAYERS ENGAGED</a:t>
            </a:r>
            <a:endParaRPr lang="en-GB" sz="3200" b="1" dirty="0">
              <a:solidFill>
                <a:srgbClr val="215968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494" y="1580122"/>
            <a:ext cx="2236161" cy="441382"/>
          </a:xfrm>
          <a:prstGeom prst="rect">
            <a:avLst/>
          </a:prstGeom>
        </p:spPr>
      </p:pic>
      <p:pic>
        <p:nvPicPr>
          <p:cNvPr id="1036" name="Picture 12" descr="isultati immagini per thales group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419" y="2166375"/>
            <a:ext cx="2385156" cy="22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Imag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11" y="4564964"/>
            <a:ext cx="2616604" cy="277057"/>
          </a:xfrm>
          <a:prstGeom prst="rect">
            <a:avLst/>
          </a:prstGeom>
        </p:spPr>
      </p:pic>
      <p:pic>
        <p:nvPicPr>
          <p:cNvPr id="25" name="Picture 24" descr="http://www.isp-system.fr/wp-content/themes/theme_ISP4/images/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79" y="3801387"/>
            <a:ext cx="791055" cy="51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367" y="4908848"/>
            <a:ext cx="2364535" cy="704871"/>
          </a:xfrm>
          <a:prstGeom prst="rect">
            <a:avLst/>
          </a:prstGeom>
        </p:spPr>
      </p:pic>
      <p:pic>
        <p:nvPicPr>
          <p:cNvPr id="27" name="Picture 26" descr="omepag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055" y="2521706"/>
            <a:ext cx="1684299" cy="293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9561" y="3341860"/>
            <a:ext cx="1864183" cy="29634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21052" y="1553006"/>
            <a:ext cx="1409395" cy="424123"/>
          </a:xfrm>
          <a:prstGeom prst="rect">
            <a:avLst/>
          </a:prstGeom>
        </p:spPr>
      </p:pic>
      <p:pic>
        <p:nvPicPr>
          <p:cNvPr id="1040" name="Picture 16" descr="isultati immagini per cnrs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28705" y="2009176"/>
            <a:ext cx="1626223" cy="520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361156" y="3069197"/>
            <a:ext cx="855171" cy="40649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361157" y="4113086"/>
            <a:ext cx="1472793" cy="311510"/>
          </a:xfrm>
          <a:prstGeom prst="rect">
            <a:avLst/>
          </a:prstGeom>
        </p:spPr>
      </p:pic>
      <p:pic>
        <p:nvPicPr>
          <p:cNvPr id="1024" name="Picture 102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313054" y="3621646"/>
            <a:ext cx="845889" cy="436834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11027996" y="1277122"/>
            <a:ext cx="181067" cy="147117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10705821" y="1284737"/>
            <a:ext cx="181067" cy="14711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1260568" y="1424238"/>
            <a:ext cx="181067" cy="14711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35223" y="5854234"/>
            <a:ext cx="6151872" cy="400099"/>
          </a:xfrm>
          <a:prstGeom prst="rect">
            <a:avLst/>
          </a:prstGeom>
          <a:noFill/>
        </p:spPr>
        <p:txBody>
          <a:bodyPr wrap="none" lIns="91429" tIns="45715" rIns="91429" bIns="45715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</a:rPr>
              <a:t>Available expertise covers all areas of intense lasers </a:t>
            </a:r>
          </a:p>
        </p:txBody>
      </p:sp>
      <p:sp>
        <p:nvSpPr>
          <p:cNvPr id="6" name="Rectangle 5"/>
          <p:cNvSpPr/>
          <p:nvPr/>
        </p:nvSpPr>
        <p:spPr>
          <a:xfrm>
            <a:off x="413928" y="503734"/>
            <a:ext cx="11351561" cy="707876"/>
          </a:xfrm>
          <a:prstGeom prst="rect">
            <a:avLst/>
          </a:prstGeom>
        </p:spPr>
        <p:txBody>
          <a:bodyPr wrap="square" lIns="91429" tIns="45715" rIns="91429" bIns="45715">
            <a:spAutoFit/>
          </a:bodyPr>
          <a:lstStyle/>
          <a:p>
            <a:pPr algn="ctr">
              <a:spcBef>
                <a:spcPts val="1200"/>
              </a:spcBef>
            </a:pPr>
            <a:r>
              <a:rPr lang="it-IT" sz="2000" dirty="0" err="1">
                <a:latin typeface="Arial" panose="020B0604020202020204" pitchFamily="34" charset="0"/>
              </a:rPr>
              <a:t>Increasing</a:t>
            </a:r>
            <a:r>
              <a:rPr lang="it-IT" sz="2000" dirty="0">
                <a:latin typeface="Arial" panose="020B0604020202020204" pitchFamily="34" charset="0"/>
              </a:rPr>
              <a:t> </a:t>
            </a:r>
            <a:r>
              <a:rPr lang="it-IT" sz="2000" dirty="0" err="1">
                <a:latin typeface="Arial" panose="020B0604020202020204" pitchFamily="34" charset="0"/>
              </a:rPr>
              <a:t>population</a:t>
            </a:r>
            <a:r>
              <a:rPr lang="it-IT" sz="2000" dirty="0">
                <a:latin typeface="Arial" panose="020B0604020202020204" pitchFamily="34" charset="0"/>
              </a:rPr>
              <a:t> of industrial players for laser and </a:t>
            </a:r>
            <a:r>
              <a:rPr lang="it-IT" sz="2000" dirty="0" err="1">
                <a:latin typeface="Arial" panose="020B0604020202020204" pitchFamily="34" charset="0"/>
              </a:rPr>
              <a:t>components</a:t>
            </a:r>
            <a:r>
              <a:rPr lang="it-IT" sz="2000" dirty="0">
                <a:latin typeface="Arial" panose="020B0604020202020204" pitchFamily="34" charset="0"/>
              </a:rPr>
              <a:t> </a:t>
            </a:r>
            <a:r>
              <a:rPr lang="it-IT" sz="2000" dirty="0" err="1">
                <a:latin typeface="Arial" panose="020B0604020202020204" pitchFamily="34" charset="0"/>
              </a:rPr>
              <a:t>development</a:t>
            </a:r>
            <a:r>
              <a:rPr lang="it-IT" sz="2000" dirty="0">
                <a:latin typeface="Arial" panose="020B0604020202020204" pitchFamily="34" charset="0"/>
              </a:rPr>
              <a:t>, in strong </a:t>
            </a:r>
            <a:r>
              <a:rPr lang="it-IT" sz="2000" dirty="0" err="1">
                <a:latin typeface="Arial" panose="020B0604020202020204" pitchFamily="34" charset="0"/>
              </a:rPr>
              <a:t>collaboration</a:t>
            </a:r>
            <a:r>
              <a:rPr lang="it-IT" sz="2000" dirty="0">
                <a:latin typeface="Arial" panose="020B0604020202020204" pitchFamily="34" charset="0"/>
              </a:rPr>
              <a:t> with </a:t>
            </a:r>
            <a:r>
              <a:rPr lang="it-IT" sz="2000" dirty="0" err="1">
                <a:latin typeface="Arial" panose="020B0604020202020204" pitchFamily="34" charset="0"/>
              </a:rPr>
              <a:t>Institututional</a:t>
            </a:r>
            <a:r>
              <a:rPr lang="it-IT" sz="2000" dirty="0">
                <a:latin typeface="Arial" panose="020B0604020202020204" pitchFamily="34" charset="0"/>
              </a:rPr>
              <a:t> players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06090" y="3614792"/>
            <a:ext cx="740332" cy="60152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8DB28F45-62AF-C064-4089-CFF3C1D7080D}"/>
              </a:ext>
            </a:extLst>
          </p:cNvPr>
          <p:cNvGrpSpPr/>
          <p:nvPr/>
        </p:nvGrpSpPr>
        <p:grpSpPr>
          <a:xfrm>
            <a:off x="10341115" y="4493978"/>
            <a:ext cx="1369269" cy="492104"/>
            <a:chOff x="7405115" y="4521438"/>
            <a:chExt cx="1238893" cy="593659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7405115" y="4521438"/>
              <a:ext cx="529097" cy="593659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7878163" y="4541267"/>
              <a:ext cx="765845" cy="556926"/>
            </a:xfrm>
            <a:prstGeom prst="rect">
              <a:avLst/>
            </a:prstGeom>
            <a:noFill/>
          </p:spPr>
          <p:txBody>
            <a:bodyPr wrap="square" lIns="91429" tIns="45715" rIns="91429" bIns="45715" rtlCol="0">
              <a:spAutoFit/>
            </a:bodyPr>
            <a:lstStyle/>
            <a:p>
              <a:r>
                <a:rPr lang="en-US" sz="800" dirty="0">
                  <a:solidFill>
                    <a:srgbClr val="0070C0"/>
                  </a:solidFill>
                  <a:latin typeface="Arial" panose="020B0604020202020204" pitchFamily="34" charset="0"/>
                </a:rPr>
                <a:t>Lawrence</a:t>
              </a:r>
            </a:p>
            <a:p>
              <a:r>
                <a:rPr lang="en-US" sz="800" dirty="0">
                  <a:solidFill>
                    <a:srgbClr val="0070C0"/>
                  </a:solidFill>
                  <a:latin typeface="Arial" panose="020B0604020202020204" pitchFamily="34" charset="0"/>
                </a:rPr>
                <a:t>Livermore</a:t>
              </a:r>
            </a:p>
            <a:p>
              <a:r>
                <a:rPr lang="en-US" sz="800" dirty="0">
                  <a:solidFill>
                    <a:srgbClr val="0070C0"/>
                  </a:solidFill>
                  <a:latin typeface="Arial" panose="020B0604020202020204" pitchFamily="34" charset="0"/>
                </a:rPr>
                <a:t>Natl. Lab</a:t>
              </a: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160910" y="3891652"/>
            <a:ext cx="606333" cy="492647"/>
          </a:xfrm>
          <a:prstGeom prst="rect">
            <a:avLst/>
          </a:prstGeom>
        </p:spPr>
      </p:pic>
      <p:pic>
        <p:nvPicPr>
          <p:cNvPr id="45" name="Picture 2">
            <a:extLst>
              <a:ext uri="{FF2B5EF4-FFF2-40B4-BE49-F238E27FC236}">
                <a16:creationId xmlns:a16="http://schemas.microsoft.com/office/drawing/2014/main" id="{358A4553-25CA-0EAE-6AC0-1F3833095E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2" y="5622505"/>
            <a:ext cx="2438731" cy="231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0BFFE9F1-3AC7-8E97-F466-787DAB4A49C7}"/>
              </a:ext>
            </a:extLst>
          </p:cNvPr>
          <p:cNvGrpSpPr/>
          <p:nvPr/>
        </p:nvGrpSpPr>
        <p:grpSpPr>
          <a:xfrm>
            <a:off x="3266010" y="1538865"/>
            <a:ext cx="6612489" cy="4143308"/>
            <a:chOff x="2245589" y="1805339"/>
            <a:chExt cx="4959367" cy="4143308"/>
          </a:xfrm>
        </p:grpSpPr>
        <p:pic>
          <p:nvPicPr>
            <p:cNvPr id="1028" name="Picture 4" descr="ttp://www.freeworldmaps.net/printable/europe/european-union-countries.gif"/>
            <p:cNvPicPr>
              <a:picLocks noChangeAspect="1" noChangeArrowheads="1"/>
            </p:cNvPicPr>
            <p:nvPr/>
          </p:nvPicPr>
          <p:blipFill rotWithShape="1">
            <a:blip r:embed="rId1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9026"/>
            <a:stretch/>
          </p:blipFill>
          <p:spPr bwMode="auto">
            <a:xfrm>
              <a:off x="2245589" y="1805339"/>
              <a:ext cx="4959367" cy="41433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Oval 9"/>
            <p:cNvSpPr/>
            <p:nvPr/>
          </p:nvSpPr>
          <p:spPr>
            <a:xfrm>
              <a:off x="4409534" y="3671457"/>
              <a:ext cx="135800" cy="14711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9" tIns="45715" rIns="91429" bIns="45715"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837311" y="4074889"/>
              <a:ext cx="135800" cy="14711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9" tIns="45715" rIns="91429" bIns="45715"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4589474" y="5017196"/>
              <a:ext cx="135800" cy="14711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9" tIns="45715" rIns="91429" bIns="45715"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3597077" y="4510092"/>
              <a:ext cx="135800" cy="14711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9" tIns="45715" rIns="91429" bIns="45715"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3904450" y="4221089"/>
              <a:ext cx="135800" cy="14711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9" tIns="45715" rIns="91429" bIns="45715"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4731565" y="3829852"/>
              <a:ext cx="135800" cy="14711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9" tIns="45715" rIns="91429" bIns="45715"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4657372" y="3779536"/>
              <a:ext cx="135800" cy="14711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9" tIns="45715" rIns="91429" bIns="45715"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4477433" y="4852460"/>
              <a:ext cx="135800" cy="14711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9" tIns="45715" rIns="91429" bIns="45715"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" name="Oval 2"/>
            <p:cNvSpPr/>
            <p:nvPr/>
          </p:nvSpPr>
          <p:spPr>
            <a:xfrm>
              <a:off x="4439930" y="4798071"/>
              <a:ext cx="135800" cy="147117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9" tIns="45715" rIns="91429" bIns="45715"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3707906" y="3745016"/>
              <a:ext cx="135800" cy="14711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9" tIns="45715" rIns="91429" bIns="45715"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3640005" y="3705545"/>
              <a:ext cx="135800" cy="14711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9" tIns="45715" rIns="91429" bIns="45715"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3978658" y="4301481"/>
              <a:ext cx="135800" cy="147117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9" tIns="45715" rIns="91429" bIns="45715"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8CEED094-323A-DBB4-5C3A-71D66B0E96BF}"/>
                </a:ext>
              </a:extLst>
            </p:cNvPr>
            <p:cNvSpPr/>
            <p:nvPr/>
          </p:nvSpPr>
          <p:spPr>
            <a:xfrm>
              <a:off x="4272214" y="4609879"/>
              <a:ext cx="135800" cy="14711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9" tIns="45715" rIns="91429" bIns="45715"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BD82FD46-6C26-DC53-EEE1-4DC23E7691BD}"/>
                </a:ext>
              </a:extLst>
            </p:cNvPr>
            <p:cNvSpPr/>
            <p:nvPr/>
          </p:nvSpPr>
          <p:spPr>
            <a:xfrm>
              <a:off x="4509540" y="4556590"/>
              <a:ext cx="135800" cy="14711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9" tIns="45715" rIns="91429" bIns="45715"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84B72F8D-0FF2-E005-DB78-4E2C8EDA7B23}"/>
                </a:ext>
              </a:extLst>
            </p:cNvPr>
            <p:cNvSpPr/>
            <p:nvPr/>
          </p:nvSpPr>
          <p:spPr>
            <a:xfrm>
              <a:off x="4372030" y="4027961"/>
              <a:ext cx="135800" cy="14711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9" tIns="45715" rIns="91429" bIns="45715"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1C01F8E-FEF2-89AC-C02B-57B25D57DD46}"/>
                </a:ext>
              </a:extLst>
            </p:cNvPr>
            <p:cNvSpPr/>
            <p:nvPr/>
          </p:nvSpPr>
          <p:spPr>
            <a:xfrm>
              <a:off x="4335683" y="4562892"/>
              <a:ext cx="135800" cy="14711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9" tIns="45715" rIns="91429" bIns="45715"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14" name="Left-right Arrow 13">
            <a:extLst>
              <a:ext uri="{FF2B5EF4-FFF2-40B4-BE49-F238E27FC236}">
                <a16:creationId xmlns:a16="http://schemas.microsoft.com/office/drawing/2014/main" id="{DD8F9D7D-A045-0CC1-F961-6073D7A0F335}"/>
              </a:ext>
            </a:extLst>
          </p:cNvPr>
          <p:cNvSpPr/>
          <p:nvPr/>
        </p:nvSpPr>
        <p:spPr>
          <a:xfrm>
            <a:off x="3031845" y="2710544"/>
            <a:ext cx="7059755" cy="1766664"/>
          </a:xfrm>
          <a:prstGeom prst="leftRightArrow">
            <a:avLst/>
          </a:prstGeom>
          <a:solidFill>
            <a:srgbClr val="FFFF00">
              <a:alpha val="29804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>
              <a:latin typeface="Arial" panose="020B0604020202020204" pitchFamily="34" charset="0"/>
            </a:endParaRPr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60E9539D-5C13-1830-057E-8E8C904152C8}"/>
              </a:ext>
            </a:extLst>
          </p:cNvPr>
          <p:cNvSpPr/>
          <p:nvPr/>
        </p:nvSpPr>
        <p:spPr>
          <a:xfrm>
            <a:off x="10109171" y="1553005"/>
            <a:ext cx="328573" cy="406071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x-none">
              <a:latin typeface="Arial" panose="020B0604020202020204" pitchFamily="34" charset="0"/>
            </a:endParaRPr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F3864062-50F9-38D1-2311-D13D721053D1}"/>
              </a:ext>
            </a:extLst>
          </p:cNvPr>
          <p:cNvSpPr/>
          <p:nvPr/>
        </p:nvSpPr>
        <p:spPr>
          <a:xfrm>
            <a:off x="2456502" y="1329843"/>
            <a:ext cx="547909" cy="453658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x-none">
              <a:latin typeface="Arial" panose="020B0604020202020204" pitchFamily="34" charset="0"/>
            </a:endParaRPr>
          </a:p>
        </p:txBody>
      </p:sp>
      <p:pic>
        <p:nvPicPr>
          <p:cNvPr id="1026" name="Picture 2" descr="ELI - The Extreme Light Infrastructure - Home | Facebook">
            <a:extLst>
              <a:ext uri="{FF2B5EF4-FFF2-40B4-BE49-F238E27FC236}">
                <a16:creationId xmlns:a16="http://schemas.microsoft.com/office/drawing/2014/main" id="{29DFD330-6237-E903-517F-513CBC5745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15" b="27334"/>
          <a:stretch/>
        </p:blipFill>
        <p:spPr bwMode="auto">
          <a:xfrm>
            <a:off x="10315537" y="2576035"/>
            <a:ext cx="843407" cy="330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Image result for elettra sincrotrone logo">
            <a:extLst>
              <a:ext uri="{FF2B5EF4-FFF2-40B4-BE49-F238E27FC236}">
                <a16:creationId xmlns:a16="http://schemas.microsoft.com/office/drawing/2014/main" id="{20288D8E-3FD3-59F4-5666-746EC4F176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18" b="20885"/>
          <a:stretch/>
        </p:blipFill>
        <p:spPr bwMode="auto">
          <a:xfrm>
            <a:off x="10332876" y="5092097"/>
            <a:ext cx="1049672" cy="470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2425FEEE-F00A-7269-6E5D-ABBA4D4E4105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74779" y="2871287"/>
            <a:ext cx="2261616" cy="37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8838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0096" y="-231164"/>
            <a:ext cx="6756281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215968"/>
                </a:solidFill>
                <a:latin typeface="Arial" charset="0"/>
                <a:ea typeface="Arial" charset="0"/>
                <a:cs typeface="Arial" charset="0"/>
              </a:rP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5520" y="686470"/>
            <a:ext cx="9114642" cy="5485059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24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LPA accelerators requiring HAP industrial-strength PW-kW laser system, beyond current state-of-the-art ;</a:t>
            </a:r>
          </a:p>
          <a:p>
            <a:pPr>
              <a:spcBef>
                <a:spcPts val="0"/>
              </a:spcBef>
              <a:spcAft>
                <a:spcPts val="24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Industry delivering PW systems, now approaching development of HAP with ≈% level WPE using diode pumping;</a:t>
            </a:r>
          </a:p>
          <a:p>
            <a:pPr>
              <a:spcBef>
                <a:spcPts val="0"/>
              </a:spcBef>
              <a:spcAft>
                <a:spcPts val="24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Short term medical and industrial applications of LPA are now mature and motivate industrial investments in a potentially large market;</a:t>
            </a:r>
          </a:p>
          <a:p>
            <a:pPr>
              <a:spcBef>
                <a:spcPts val="0"/>
              </a:spcBef>
              <a:spcAft>
                <a:spcPts val="24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Grand challenges of plasma technologies limited by laser technology and cost</a:t>
            </a:r>
          </a:p>
          <a:p>
            <a:pPr>
              <a:spcBef>
                <a:spcPts val="0"/>
              </a:spcBef>
              <a:spcAft>
                <a:spcPts val="24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Effort now towards scalable laser systems with mass production of key components</a:t>
            </a:r>
          </a:p>
          <a:p>
            <a:pPr>
              <a:spcBef>
                <a:spcPts val="0"/>
              </a:spcBef>
              <a:spcAft>
                <a:spcPts val="24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Infrastructure development and operation a key thrust for laser R&amp;D and TRL  </a:t>
            </a:r>
          </a:p>
        </p:txBody>
      </p:sp>
    </p:spTree>
    <p:extLst>
      <p:ext uri="{BB962C8B-B14F-4D97-AF65-F5344CB8AC3E}">
        <p14:creationId xmlns:p14="http://schemas.microsoft.com/office/powerpoint/2010/main" val="2044111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1000" contrast="-28000"/>
                    </a14:imgEffect>
                  </a14:imgLayer>
                </a14:imgProps>
              </a:ext>
            </a:extLst>
          </a:blip>
          <a:srcRect l="9539" t="2439" r="15764"/>
          <a:stretch/>
        </p:blipFill>
        <p:spPr>
          <a:xfrm>
            <a:off x="0" y="-27384"/>
            <a:ext cx="12192000" cy="6885384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CONTENTS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3</a:t>
            </a:fld>
            <a:endParaRPr lang="en-GB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4E5F9540-147F-5945-AD58-6C50FFFD6C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1" y="1052736"/>
            <a:ext cx="11656483" cy="5256484"/>
          </a:xfrm>
          <a:ln>
            <a:noFill/>
          </a:ln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</a:pPr>
            <a:r>
              <a:rPr lang="en-GB" b="1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Ultraintense</a:t>
            </a:r>
            <a:r>
              <a:rPr lang="en-GB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lasers scenario vs. industry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</a:pPr>
            <a:r>
              <a:rPr lang="en-GB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Motivating societal applications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</a:pPr>
            <a:r>
              <a:rPr lang="en-GB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Strategy for laser drivers for plasma accelerators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</a:pPr>
            <a:r>
              <a:rPr lang="en-GB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Technology challenges and needed R&amp;D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</a:pPr>
            <a:r>
              <a:rPr lang="en-GB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Opportunities for industry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</a:pPr>
            <a:r>
              <a:rPr lang="en-GB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Interactions with industry and knowledge transfer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</a:pPr>
            <a:r>
              <a:rPr lang="en-GB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Trends for R&amp;D scenario in the medium-long term</a:t>
            </a:r>
          </a:p>
        </p:txBody>
      </p:sp>
    </p:spTree>
    <p:extLst>
      <p:ext uri="{BB962C8B-B14F-4D97-AF65-F5344CB8AC3E}">
        <p14:creationId xmlns:p14="http://schemas.microsoft.com/office/powerpoint/2010/main" val="3242177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22733" y="89674"/>
            <a:ext cx="9565755" cy="507056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215968"/>
                </a:solidFill>
                <a:latin typeface="Arial" charset="0"/>
                <a:ea typeface="Arial" charset="0"/>
                <a:cs typeface="Arial" charset="0"/>
              </a:rPr>
              <a:t>HIGH INTENSITY LASERS: EVOLUTION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00441" y="744155"/>
            <a:ext cx="8010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charset="0"/>
                <a:ea typeface="Arial" charset="0"/>
                <a:cs typeface="Arial" charset="0"/>
              </a:rPr>
              <a:t>Major breakthrough after the invention of Chirped Pulse Amplification </a:t>
            </a:r>
          </a:p>
        </p:txBody>
      </p:sp>
      <p:grpSp>
        <p:nvGrpSpPr>
          <p:cNvPr id="4" name="Gruppo 3"/>
          <p:cNvGrpSpPr/>
          <p:nvPr/>
        </p:nvGrpSpPr>
        <p:grpSpPr>
          <a:xfrm>
            <a:off x="4079775" y="1291690"/>
            <a:ext cx="5813479" cy="4984651"/>
            <a:chOff x="1690565" y="1291689"/>
            <a:chExt cx="6042548" cy="5257116"/>
          </a:xfrm>
        </p:grpSpPr>
        <p:pic>
          <p:nvPicPr>
            <p:cNvPr id="29" name="Immagine 2" descr="Laser_History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508" t="10119" r="26272"/>
            <a:stretch/>
          </p:blipFill>
          <p:spPr>
            <a:xfrm>
              <a:off x="1690565" y="1291689"/>
              <a:ext cx="6042548" cy="5257116"/>
            </a:xfrm>
            <a:prstGeom prst="rect">
              <a:avLst/>
            </a:prstGeom>
          </p:spPr>
        </p:pic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88943" y="3706521"/>
              <a:ext cx="998802" cy="672271"/>
            </a:xfrm>
            <a:prstGeom prst="rect">
              <a:avLst/>
            </a:prstGeom>
          </p:spPr>
        </p:pic>
      </p:grpSp>
      <p:sp>
        <p:nvSpPr>
          <p:cNvPr id="9" name="CasellaDiTesto 8"/>
          <p:cNvSpPr txBox="1"/>
          <p:nvPr/>
        </p:nvSpPr>
        <p:spPr>
          <a:xfrm>
            <a:off x="2830794" y="654880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it-IT" dirty="0">
              <a:solidFill>
                <a:prstClr val="black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07368" y="6062277"/>
            <a:ext cx="110645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</a:rPr>
              <a:t>D. Strickland and G. Mourou, "Compression of amplified chirped optical pulses." Optics communications 55, 447 (1985)</a:t>
            </a:r>
            <a:endParaRPr lang="it-IT" sz="1200" dirty="0">
              <a:latin typeface="Arial" panose="020B0604020202020204" pitchFamily="34" charset="0"/>
            </a:endParaRPr>
          </a:p>
        </p:txBody>
      </p:sp>
      <p:sp>
        <p:nvSpPr>
          <p:cNvPr id="6" name="Freccia destra 5"/>
          <p:cNvSpPr/>
          <p:nvPr/>
        </p:nvSpPr>
        <p:spPr>
          <a:xfrm>
            <a:off x="8016547" y="3409683"/>
            <a:ext cx="2019507" cy="633747"/>
          </a:xfrm>
          <a:prstGeom prst="rightArrow">
            <a:avLst/>
          </a:prstGeom>
          <a:gradFill flip="none" rotWithShape="1">
            <a:gsLst>
              <a:gs pos="0">
                <a:srgbClr val="FCE7E6"/>
              </a:gs>
              <a:gs pos="100000">
                <a:srgbClr val="FF0000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00" dirty="0">
                <a:latin typeface="Arial" panose="020B0604020202020204" pitchFamily="34" charset="0"/>
              </a:rPr>
              <a:t>LASER-PLASMA ACCELERATORS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36BDEB4-3F63-815A-215F-33305D549E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368" y="1448422"/>
            <a:ext cx="3529607" cy="4265887"/>
          </a:xfrm>
        </p:spPr>
        <p:txBody>
          <a:bodyPr>
            <a:noAutofit/>
          </a:bodyPr>
          <a:lstStyle/>
          <a:p>
            <a:r>
              <a:rPr lang="it-IT" sz="1400" dirty="0" err="1">
                <a:highlight>
                  <a:srgbClr val="FFFF00"/>
                </a:highlight>
              </a:rPr>
              <a:t>Current</a:t>
            </a:r>
            <a:r>
              <a:rPr lang="it-IT" sz="1400" dirty="0">
                <a:highlight>
                  <a:srgbClr val="FFFF00"/>
                </a:highlight>
              </a:rPr>
              <a:t> laser </a:t>
            </a:r>
            <a:r>
              <a:rPr lang="it-IT" sz="1400" dirty="0" err="1">
                <a:highlight>
                  <a:srgbClr val="FFFF00"/>
                </a:highlight>
              </a:rPr>
              <a:t>technology</a:t>
            </a:r>
            <a:r>
              <a:rPr lang="it-IT" sz="1400" dirty="0">
                <a:highlight>
                  <a:srgbClr val="FFFF00"/>
                </a:highlight>
              </a:rPr>
              <a:t> </a:t>
            </a:r>
            <a:r>
              <a:rPr lang="it-IT" sz="1400" dirty="0" err="1">
                <a:highlight>
                  <a:srgbClr val="FFFF00"/>
                </a:highlight>
              </a:rPr>
              <a:t>development</a:t>
            </a:r>
            <a:r>
              <a:rPr lang="it-IT" sz="1400" dirty="0">
                <a:highlight>
                  <a:srgbClr val="FFFF00"/>
                </a:highlight>
              </a:rPr>
              <a:t> </a:t>
            </a:r>
            <a:r>
              <a:rPr lang="it-IT" sz="1400" dirty="0" err="1">
                <a:highlight>
                  <a:srgbClr val="FFFF00"/>
                </a:highlight>
              </a:rPr>
              <a:t>mainly</a:t>
            </a:r>
            <a:r>
              <a:rPr lang="it-IT" sz="1400" dirty="0">
                <a:highlight>
                  <a:srgbClr val="FFFF00"/>
                </a:highlight>
              </a:rPr>
              <a:t> </a:t>
            </a:r>
            <a:r>
              <a:rPr lang="it-IT" sz="1400" dirty="0" err="1">
                <a:highlight>
                  <a:srgbClr val="FFFF00"/>
                </a:highlight>
              </a:rPr>
              <a:t>driven</a:t>
            </a:r>
            <a:r>
              <a:rPr lang="it-IT" sz="1400" dirty="0">
                <a:highlight>
                  <a:srgbClr val="FFFF00"/>
                </a:highlight>
              </a:rPr>
              <a:t> by </a:t>
            </a:r>
            <a:r>
              <a:rPr lang="it-IT" sz="1400" b="1" dirty="0" err="1">
                <a:highlight>
                  <a:srgbClr val="FFFF00"/>
                </a:highlight>
              </a:rPr>
              <a:t>extreme</a:t>
            </a:r>
            <a:r>
              <a:rPr lang="it-IT" sz="1400" b="1" dirty="0">
                <a:highlight>
                  <a:srgbClr val="FFFF00"/>
                </a:highlight>
              </a:rPr>
              <a:t> </a:t>
            </a:r>
            <a:r>
              <a:rPr lang="it-IT" sz="1400" b="1" dirty="0" err="1">
                <a:highlight>
                  <a:srgbClr val="FFFF00"/>
                </a:highlight>
              </a:rPr>
              <a:t>intensity</a:t>
            </a:r>
            <a:r>
              <a:rPr lang="it-IT" sz="1400" b="1" dirty="0">
                <a:highlight>
                  <a:srgbClr val="FFFF00"/>
                </a:highlight>
              </a:rPr>
              <a:t> </a:t>
            </a:r>
            <a:r>
              <a:rPr lang="it-IT" sz="1400" dirty="0" err="1">
                <a:highlight>
                  <a:srgbClr val="FFFF00"/>
                </a:highlight>
              </a:rPr>
              <a:t>applications</a:t>
            </a:r>
            <a:r>
              <a:rPr lang="it-IT" sz="1400" dirty="0">
                <a:highlight>
                  <a:srgbClr val="FFFF00"/>
                </a:highlight>
              </a:rPr>
              <a:t>;</a:t>
            </a:r>
          </a:p>
          <a:p>
            <a:r>
              <a:rPr lang="en-US" sz="1400" dirty="0"/>
              <a:t>Laser-Plasma acceleration (LPA) has developed along with progress in laser performance; </a:t>
            </a:r>
          </a:p>
          <a:p>
            <a:r>
              <a:rPr lang="en-US" sz="1400" dirty="0"/>
              <a:t>Recent LPA-FEL demonstration [1] highlights the role of laser stability and control;</a:t>
            </a:r>
            <a:endParaRPr lang="en-GB" sz="1400" dirty="0"/>
          </a:p>
          <a:p>
            <a:r>
              <a:rPr lang="en-GB" sz="1400" b="1" dirty="0"/>
              <a:t>IFAST/LASPLA</a:t>
            </a:r>
            <a:r>
              <a:rPr lang="en-GB" sz="1400" dirty="0"/>
              <a:t> will focus on the technology required to achieve </a:t>
            </a:r>
            <a:r>
              <a:rPr lang="en-GB" sz="1400" dirty="0">
                <a:highlight>
                  <a:srgbClr val="FFFF00"/>
                </a:highlight>
              </a:rPr>
              <a:t>high-repetition rate at multi-joule </a:t>
            </a:r>
            <a:r>
              <a:rPr lang="en-GB" sz="1400" dirty="0"/>
              <a:t>(≈100 TW) scale [2], with high quality and enhanced control and stability;</a:t>
            </a:r>
          </a:p>
          <a:p>
            <a:r>
              <a:rPr lang="en-GB" sz="1400" b="1" dirty="0"/>
              <a:t>Key role of industry </a:t>
            </a:r>
            <a:r>
              <a:rPr lang="en-GB" sz="1400" dirty="0"/>
              <a:t>to establish turn-key, high average/peak power </a:t>
            </a:r>
            <a:r>
              <a:rPr lang="en-GB" sz="1400" dirty="0" err="1"/>
              <a:t>ultrashort</a:t>
            </a:r>
            <a:r>
              <a:rPr lang="en-GB" sz="1400" dirty="0"/>
              <a:t> pulse technology;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90CD5E-0028-C217-4E5B-1450799C04E4}"/>
              </a:ext>
            </a:extLst>
          </p:cNvPr>
          <p:cNvSpPr txBox="1"/>
          <p:nvPr/>
        </p:nvSpPr>
        <p:spPr>
          <a:xfrm>
            <a:off x="1791888" y="6271746"/>
            <a:ext cx="9679981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it-IT" sz="1050" dirty="0" err="1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1050" dirty="0" err="1">
                <a:latin typeface="Arial" panose="020B0604020202020204" pitchFamily="34" charset="0"/>
                <a:cs typeface="Arial" panose="020B0604020202020204" pitchFamily="34" charset="0"/>
              </a:rPr>
              <a:t>Wang</a:t>
            </a:r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1050" dirty="0" err="1">
                <a:latin typeface="Arial" panose="020B0604020202020204" pitchFamily="34" charset="0"/>
                <a:cs typeface="Arial" panose="020B0604020202020204" pitchFamily="34" charset="0"/>
              </a:rPr>
              <a:t>K.Feng</a:t>
            </a:r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 et al., Free-electron </a:t>
            </a:r>
            <a:r>
              <a:rPr lang="it-IT" sz="1050" dirty="0" err="1">
                <a:latin typeface="Arial" panose="020B0604020202020204" pitchFamily="34" charset="0"/>
                <a:cs typeface="Arial" panose="020B0604020202020204" pitchFamily="34" charset="0"/>
              </a:rPr>
              <a:t>lasing</a:t>
            </a:r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50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 27 </a:t>
            </a:r>
            <a:r>
              <a:rPr lang="it-IT" sz="1050" dirty="0" err="1">
                <a:latin typeface="Arial" panose="020B0604020202020204" pitchFamily="34" charset="0"/>
                <a:cs typeface="Arial" panose="020B0604020202020204" pitchFamily="34" charset="0"/>
              </a:rPr>
              <a:t>nanometres</a:t>
            </a:r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50" dirty="0" err="1"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 on a laser wakefield </a:t>
            </a:r>
            <a:r>
              <a:rPr lang="it-IT" sz="1050" dirty="0" err="1">
                <a:latin typeface="Arial" panose="020B0604020202020204" pitchFamily="34" charset="0"/>
                <a:cs typeface="Arial" panose="020B0604020202020204" pitchFamily="34" charset="0"/>
              </a:rPr>
              <a:t>accelerator</a:t>
            </a:r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s-IS" sz="1050" i="1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Nature</a:t>
            </a:r>
            <a:r>
              <a:rPr lang="is-I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s-IS" sz="1050" b="1" dirty="0">
                <a:latin typeface="Arial" panose="020B0604020202020204" pitchFamily="34" charset="0"/>
                <a:cs typeface="Arial" panose="020B0604020202020204" pitchFamily="34" charset="0"/>
              </a:rPr>
              <a:t> 595</a:t>
            </a:r>
            <a:r>
              <a:rPr lang="is-IS" sz="1050" dirty="0">
                <a:latin typeface="Arial" panose="020B0604020202020204" pitchFamily="34" charset="0"/>
                <a:cs typeface="Arial" panose="020B0604020202020204" pitchFamily="34" charset="0"/>
              </a:rPr>
              <a:t>, 516–520 (2021)</a:t>
            </a:r>
            <a:endParaRPr lang="it-IT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**L.A. Gizzi et al., A </a:t>
            </a:r>
            <a:r>
              <a:rPr lang="it-IT" sz="1050" dirty="0" err="1">
                <a:latin typeface="Arial" panose="020B0604020202020204" pitchFamily="34" charset="0"/>
                <a:cs typeface="Arial" panose="020B0604020202020204" pitchFamily="34" charset="0"/>
              </a:rPr>
              <a:t>viable</a:t>
            </a:r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 laser driver for a user plasma </a:t>
            </a:r>
            <a:r>
              <a:rPr lang="it-IT" sz="1050" dirty="0" err="1">
                <a:latin typeface="Arial" panose="020B0604020202020204" pitchFamily="34" charset="0"/>
                <a:cs typeface="Arial" panose="020B0604020202020204" pitchFamily="34" charset="0"/>
              </a:rPr>
              <a:t>accelerator</a:t>
            </a:r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, NIM </a:t>
            </a:r>
            <a:r>
              <a:rPr lang="it-IT" sz="1050" b="1" dirty="0">
                <a:latin typeface="Arial" panose="020B0604020202020204" pitchFamily="34" charset="0"/>
                <a:cs typeface="Arial" panose="020B0604020202020204" pitchFamily="34" charset="0"/>
              </a:rPr>
              <a:t>A 909 </a:t>
            </a:r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</a:rPr>
              <a:t>, 58 (2018); </a:t>
            </a:r>
            <a:r>
              <a:rPr lang="it-IT" sz="105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https://doi.org/10.1063/1.4984906</a:t>
            </a:r>
            <a:endParaRPr lang="it-IT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56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8" name="Picture 24" descr="https://www.icuil.org/images/laser-lab-m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111" y="1339738"/>
            <a:ext cx="11266481" cy="5231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54210" y="89675"/>
            <a:ext cx="10863301" cy="507056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INTENSITY LASER: WORLD SCENARIO</a:t>
            </a:r>
          </a:p>
        </p:txBody>
      </p:sp>
      <p:pic>
        <p:nvPicPr>
          <p:cNvPr id="40" name="Picture 26" descr="isultati immagini per eu flag"/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76407" y="3068960"/>
            <a:ext cx="748905" cy="401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5881707"/>
            <a:ext cx="1453853" cy="286968"/>
          </a:xfrm>
          <a:prstGeom prst="rect">
            <a:avLst/>
          </a:prstGeom>
        </p:spPr>
      </p:pic>
      <p:pic>
        <p:nvPicPr>
          <p:cNvPr id="43" name="Picture 12" descr="isultati immagini per thales group"/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0021" y="5955848"/>
            <a:ext cx="1465095" cy="138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3968" y="689325"/>
            <a:ext cx="11495369" cy="369322"/>
          </a:xfrm>
          <a:prstGeom prst="rect">
            <a:avLst/>
          </a:prstGeom>
          <a:noFill/>
        </p:spPr>
        <p:txBody>
          <a:bodyPr wrap="none" lIns="91429" tIns="45715" rIns="91429" bIns="45715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</a:rPr>
              <a:t>Laser-Plasma labs spread worldwide exploiting mostly EU industrial CPA lasers and laser technology  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40628" y="5881707"/>
            <a:ext cx="1511025" cy="3575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334C700-AA52-9FF8-E9B9-8384E216134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9C9A3B7-6C49-037D-5707-F7271B30ECEB}"/>
              </a:ext>
            </a:extLst>
          </p:cNvPr>
          <p:cNvSpPr txBox="1"/>
          <p:nvPr/>
        </p:nvSpPr>
        <p:spPr>
          <a:xfrm>
            <a:off x="5113247" y="1339738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 dirty="0"/>
              <a:t>ICUIL</a:t>
            </a:r>
            <a:r>
              <a:rPr lang="en-IT" dirty="0"/>
              <a:t> MAP</a:t>
            </a:r>
          </a:p>
        </p:txBody>
      </p:sp>
    </p:spTree>
    <p:extLst>
      <p:ext uri="{BB962C8B-B14F-4D97-AF65-F5344CB8AC3E}">
        <p14:creationId xmlns:p14="http://schemas.microsoft.com/office/powerpoint/2010/main" val="792768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591E3E0-8EF0-A16A-C52B-ECD76F5E23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56" y="-99392"/>
            <a:ext cx="12276155" cy="7028688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5847" y="-171400"/>
            <a:ext cx="11544779" cy="936104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FEMTOSECOND LASERS VS INDUSTRY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6</a:t>
            </a:fld>
            <a:endParaRPr lang="en-GB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3679330-F74F-8ADF-F145-912390926C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6076" y="6279298"/>
            <a:ext cx="1271601" cy="554401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A11E1835-5FE1-A215-5E62-F04422D36656}"/>
              </a:ext>
            </a:extLst>
          </p:cNvPr>
          <p:cNvSpPr/>
          <p:nvPr/>
        </p:nvSpPr>
        <p:spPr>
          <a:xfrm>
            <a:off x="5585425" y="2963368"/>
            <a:ext cx="4310964" cy="545951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latin typeface="Arial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601AE27-8314-BAC0-3790-537D73F852B8}"/>
              </a:ext>
            </a:extLst>
          </p:cNvPr>
          <p:cNvSpPr/>
          <p:nvPr/>
        </p:nvSpPr>
        <p:spPr>
          <a:xfrm>
            <a:off x="7661094" y="5337573"/>
            <a:ext cx="1731687" cy="285784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latin typeface="Arial" panose="020B060402020202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2A7BE6E-E490-A72C-5FF5-3E2CA6CEA1D5}"/>
              </a:ext>
            </a:extLst>
          </p:cNvPr>
          <p:cNvSpPr/>
          <p:nvPr/>
        </p:nvSpPr>
        <p:spPr>
          <a:xfrm>
            <a:off x="4719581" y="1097138"/>
            <a:ext cx="865844" cy="163314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latin typeface="Arial" panose="020B0604020202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8D1A268-58EA-8D59-2A29-DC2198D03022}"/>
              </a:ext>
            </a:extLst>
          </p:cNvPr>
          <p:cNvSpPr/>
          <p:nvPr/>
        </p:nvSpPr>
        <p:spPr>
          <a:xfrm>
            <a:off x="10121728" y="4792680"/>
            <a:ext cx="1630921" cy="199449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latin typeface="Arial" panose="020B0604020202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0D0FD32-BDF0-13B0-1E2C-00FF6B091502}"/>
              </a:ext>
            </a:extLst>
          </p:cNvPr>
          <p:cNvSpPr/>
          <p:nvPr/>
        </p:nvSpPr>
        <p:spPr>
          <a:xfrm>
            <a:off x="5222941" y="6189717"/>
            <a:ext cx="1271603" cy="199449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405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591E3E0-8EF0-A16A-C52B-ECD76F5E23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56" y="-85344"/>
            <a:ext cx="12276155" cy="702868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7</a:t>
            </a:fld>
            <a:endParaRPr lang="en-GB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635C75C-28A6-A8A1-6DCC-136D05016B5B}"/>
              </a:ext>
            </a:extLst>
          </p:cNvPr>
          <p:cNvGrpSpPr/>
          <p:nvPr/>
        </p:nvGrpSpPr>
        <p:grpSpPr>
          <a:xfrm>
            <a:off x="2423440" y="1293804"/>
            <a:ext cx="1924899" cy="1535468"/>
            <a:chOff x="1878540" y="1366956"/>
            <a:chExt cx="1443674" cy="1535468"/>
          </a:xfrm>
        </p:grpSpPr>
        <p:sp>
          <p:nvSpPr>
            <p:cNvPr id="11" name="Right Arrow 10">
              <a:extLst>
                <a:ext uri="{FF2B5EF4-FFF2-40B4-BE49-F238E27FC236}">
                  <a16:creationId xmlns:a16="http://schemas.microsoft.com/office/drawing/2014/main" id="{40507C6E-E6C5-4B7B-DA7C-FBD5477B4539}"/>
                </a:ext>
              </a:extLst>
            </p:cNvPr>
            <p:cNvSpPr/>
            <p:nvPr/>
          </p:nvSpPr>
          <p:spPr>
            <a:xfrm rot="6637659">
              <a:off x="2342558" y="1751004"/>
              <a:ext cx="1170432" cy="402336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latin typeface="Arial" panose="020B0604020202020204" pitchFamily="34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921D805-7DA5-550A-398E-6686397DB1F4}"/>
                </a:ext>
              </a:extLst>
            </p:cNvPr>
            <p:cNvSpPr/>
            <p:nvPr/>
          </p:nvSpPr>
          <p:spPr>
            <a:xfrm>
              <a:off x="1878540" y="2512280"/>
              <a:ext cx="1443674" cy="390144"/>
            </a:xfrm>
            <a:prstGeom prst="rect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latin typeface="Arial" panose="020B0604020202020204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B0A10C4-41E2-BA97-1FD3-24FDAA156F53}"/>
              </a:ext>
            </a:extLst>
          </p:cNvPr>
          <p:cNvGrpSpPr/>
          <p:nvPr/>
        </p:nvGrpSpPr>
        <p:grpSpPr>
          <a:xfrm>
            <a:off x="5222941" y="4701468"/>
            <a:ext cx="1718372" cy="1431108"/>
            <a:chOff x="3917205" y="4640508"/>
            <a:chExt cx="1288779" cy="1431108"/>
          </a:xfrm>
        </p:grpSpPr>
        <p:sp>
          <p:nvSpPr>
            <p:cNvPr id="13" name="Right Arrow 12">
              <a:extLst>
                <a:ext uri="{FF2B5EF4-FFF2-40B4-BE49-F238E27FC236}">
                  <a16:creationId xmlns:a16="http://schemas.microsoft.com/office/drawing/2014/main" id="{3A88BFDB-F48B-B960-BD06-A986D55FC245}"/>
                </a:ext>
              </a:extLst>
            </p:cNvPr>
            <p:cNvSpPr/>
            <p:nvPr/>
          </p:nvSpPr>
          <p:spPr>
            <a:xfrm rot="6637659">
              <a:off x="4381223" y="5024556"/>
              <a:ext cx="1170432" cy="402336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latin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07A6F74-7EA0-2BF6-2091-0437D903D08C}"/>
                </a:ext>
              </a:extLst>
            </p:cNvPr>
            <p:cNvSpPr/>
            <p:nvPr/>
          </p:nvSpPr>
          <p:spPr>
            <a:xfrm>
              <a:off x="3917205" y="5785832"/>
              <a:ext cx="1288779" cy="285784"/>
            </a:xfrm>
            <a:prstGeom prst="rect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latin typeface="Arial" panose="020B0604020202020204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EF1D4FA-89C0-06C6-8DC2-2840AD871FA6}"/>
              </a:ext>
            </a:extLst>
          </p:cNvPr>
          <p:cNvGrpSpPr/>
          <p:nvPr/>
        </p:nvGrpSpPr>
        <p:grpSpPr>
          <a:xfrm>
            <a:off x="5536464" y="1172246"/>
            <a:ext cx="2124629" cy="1535468"/>
            <a:chOff x="1878540" y="1366956"/>
            <a:chExt cx="1593472" cy="1535468"/>
          </a:xfrm>
        </p:grpSpPr>
        <p:sp>
          <p:nvSpPr>
            <p:cNvPr id="18" name="Right Arrow 17">
              <a:extLst>
                <a:ext uri="{FF2B5EF4-FFF2-40B4-BE49-F238E27FC236}">
                  <a16:creationId xmlns:a16="http://schemas.microsoft.com/office/drawing/2014/main" id="{3BCFA755-A6C9-35EC-FE8C-7A507F44E7FF}"/>
                </a:ext>
              </a:extLst>
            </p:cNvPr>
            <p:cNvSpPr/>
            <p:nvPr/>
          </p:nvSpPr>
          <p:spPr>
            <a:xfrm rot="6637659">
              <a:off x="2342558" y="1751004"/>
              <a:ext cx="1170432" cy="402336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latin typeface="Arial" panose="020B0604020202020204" pitchFamily="34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D938BE7-2BAD-BCC9-4B52-96F95D747B43}"/>
                </a:ext>
              </a:extLst>
            </p:cNvPr>
            <p:cNvSpPr/>
            <p:nvPr/>
          </p:nvSpPr>
          <p:spPr>
            <a:xfrm>
              <a:off x="1878540" y="2512280"/>
              <a:ext cx="1593472" cy="390144"/>
            </a:xfrm>
            <a:prstGeom prst="rect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latin typeface="Arial" panose="020B0604020202020204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37E10E8-8E0D-2F46-62BB-F03561D085E8}"/>
              </a:ext>
            </a:extLst>
          </p:cNvPr>
          <p:cNvGrpSpPr/>
          <p:nvPr/>
        </p:nvGrpSpPr>
        <p:grpSpPr>
          <a:xfrm>
            <a:off x="3829077" y="4032662"/>
            <a:ext cx="1718372" cy="1431108"/>
            <a:chOff x="3917205" y="4640508"/>
            <a:chExt cx="1288779" cy="1431108"/>
          </a:xfrm>
        </p:grpSpPr>
        <p:sp>
          <p:nvSpPr>
            <p:cNvPr id="21" name="Right Arrow 20">
              <a:extLst>
                <a:ext uri="{FF2B5EF4-FFF2-40B4-BE49-F238E27FC236}">
                  <a16:creationId xmlns:a16="http://schemas.microsoft.com/office/drawing/2014/main" id="{143A6A30-3BA8-5E4A-E603-86483A266126}"/>
                </a:ext>
              </a:extLst>
            </p:cNvPr>
            <p:cNvSpPr/>
            <p:nvPr/>
          </p:nvSpPr>
          <p:spPr>
            <a:xfrm rot="6637659">
              <a:off x="4381223" y="5024556"/>
              <a:ext cx="1170432" cy="402336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latin typeface="Arial" panose="020B0604020202020204" pitchFamily="34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92B0B8C-D19E-57A7-8137-0D6EBD770FD0}"/>
                </a:ext>
              </a:extLst>
            </p:cNvPr>
            <p:cNvSpPr/>
            <p:nvPr/>
          </p:nvSpPr>
          <p:spPr>
            <a:xfrm>
              <a:off x="3917205" y="5785832"/>
              <a:ext cx="1288779" cy="285784"/>
            </a:xfrm>
            <a:prstGeom prst="rect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latin typeface="Arial" panose="020B0604020202020204" pitchFamily="34" charset="0"/>
              </a:endParaRPr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23679330-F74F-8ADF-F145-912390926C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6076" y="6279298"/>
            <a:ext cx="1271601" cy="554401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A11E1835-5FE1-A215-5E62-F04422D36656}"/>
              </a:ext>
            </a:extLst>
          </p:cNvPr>
          <p:cNvSpPr/>
          <p:nvPr/>
        </p:nvSpPr>
        <p:spPr>
          <a:xfrm>
            <a:off x="5585425" y="2963368"/>
            <a:ext cx="4310964" cy="545951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latin typeface="Arial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601AE27-8314-BAC0-3790-537D73F852B8}"/>
              </a:ext>
            </a:extLst>
          </p:cNvPr>
          <p:cNvSpPr/>
          <p:nvPr/>
        </p:nvSpPr>
        <p:spPr>
          <a:xfrm>
            <a:off x="7661094" y="5337573"/>
            <a:ext cx="1731687" cy="285784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latin typeface="Arial" panose="020B060402020202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2A7BE6E-E490-A72C-5FF5-3E2CA6CEA1D5}"/>
              </a:ext>
            </a:extLst>
          </p:cNvPr>
          <p:cNvSpPr/>
          <p:nvPr/>
        </p:nvSpPr>
        <p:spPr>
          <a:xfrm>
            <a:off x="4719581" y="1097138"/>
            <a:ext cx="865844" cy="163314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latin typeface="Arial" panose="020B0604020202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8D1A268-58EA-8D59-2A29-DC2198D03022}"/>
              </a:ext>
            </a:extLst>
          </p:cNvPr>
          <p:cNvSpPr/>
          <p:nvPr/>
        </p:nvSpPr>
        <p:spPr>
          <a:xfrm>
            <a:off x="10121728" y="4792680"/>
            <a:ext cx="1630921" cy="199449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latin typeface="Arial" panose="020B0604020202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0D0FD32-BDF0-13B0-1E2C-00FF6B091502}"/>
              </a:ext>
            </a:extLst>
          </p:cNvPr>
          <p:cNvSpPr/>
          <p:nvPr/>
        </p:nvSpPr>
        <p:spPr>
          <a:xfrm>
            <a:off x="5222941" y="6189717"/>
            <a:ext cx="1271603" cy="199449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latin typeface="Arial" panose="020B0604020202020204" pitchFamily="34" charset="0"/>
            </a:endParaRPr>
          </a:p>
        </p:txBody>
      </p:sp>
      <p:sp>
        <p:nvSpPr>
          <p:cNvPr id="24" name="Title 4"/>
          <p:cNvSpPr txBox="1">
            <a:spLocks/>
          </p:cNvSpPr>
          <p:nvPr/>
        </p:nvSpPr>
        <p:spPr>
          <a:xfrm>
            <a:off x="305847" y="-171400"/>
            <a:ext cx="11544779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rgbClr val="2D3A84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FEMTOSECOND LASERS VS INDUSTRY</a:t>
            </a:r>
          </a:p>
        </p:txBody>
      </p:sp>
    </p:spTree>
    <p:extLst>
      <p:ext uri="{BB962C8B-B14F-4D97-AF65-F5344CB8AC3E}">
        <p14:creationId xmlns:p14="http://schemas.microsoft.com/office/powerpoint/2010/main" val="3854916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5360" y="100288"/>
            <a:ext cx="11205152" cy="507056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215968"/>
                </a:solidFill>
                <a:latin typeface="Arial"/>
                <a:cs typeface="Arial"/>
              </a:rPr>
              <a:t>INDUSTRIAL FEMTOSECOND LASERS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E4BD7C-C567-F899-593A-071B0245DE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24" y="888673"/>
            <a:ext cx="6096000" cy="24040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F8BDAF9-6045-BA5A-711D-3958E2BF375A}"/>
              </a:ext>
            </a:extLst>
          </p:cNvPr>
          <p:cNvSpPr txBox="1"/>
          <p:nvPr/>
        </p:nvSpPr>
        <p:spPr>
          <a:xfrm>
            <a:off x="6664176" y="3461100"/>
            <a:ext cx="5136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Arial" panose="020B0604020202020204" pitchFamily="34" charset="0"/>
              </a:rPr>
              <a:t>Industry focusing on material processing and </a:t>
            </a:r>
            <a:r>
              <a:rPr lang="en-GB" sz="1400" b="1" dirty="0">
                <a:latin typeface="Arial" panose="020B0604020202020204" pitchFamily="34" charset="0"/>
              </a:rPr>
              <a:t>surface functionalization with </a:t>
            </a:r>
            <a:r>
              <a:rPr lang="en-GB" sz="1400" b="1" dirty="0">
                <a:solidFill>
                  <a:srgbClr val="FF0000"/>
                </a:solidFill>
                <a:latin typeface="Arial" panose="020B0604020202020204" pitchFamily="34" charset="0"/>
              </a:rPr>
              <a:t>up to kW average power, ≈100 fs lasers , repetition rates up to ≈GHz, </a:t>
            </a:r>
            <a:r>
              <a:rPr lang="en-GB" sz="1400" b="1" dirty="0">
                <a:latin typeface="Arial" panose="020B0604020202020204" pitchFamily="34" charset="0"/>
              </a:rPr>
              <a:t>pulse energy between 2.5-250µJ, for </a:t>
            </a:r>
            <a:r>
              <a:rPr lang="en-GB" sz="1400" b="1" dirty="0">
                <a:solidFill>
                  <a:srgbClr val="FF0000"/>
                </a:solidFill>
                <a:latin typeface="Arial" panose="020B0604020202020204" pitchFamily="34" charset="0"/>
              </a:rPr>
              <a:t>a MW peak power</a:t>
            </a:r>
            <a:endParaRPr lang="x-none" sz="1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3347355-FA07-ADB1-0B92-CAA79E1814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24" y="3397294"/>
            <a:ext cx="5967176" cy="244251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D29A881-1727-53B5-AE0B-426B1E08C0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9410" y="3327147"/>
            <a:ext cx="1169755" cy="52148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105E244-FC0C-4FF5-0ADD-967DD622D7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5309" y="1070755"/>
            <a:ext cx="5136896" cy="222193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F61EBA8-4046-37D3-15A1-67FAE28A3830}"/>
              </a:ext>
            </a:extLst>
          </p:cNvPr>
          <p:cNvSpPr txBox="1"/>
          <p:nvPr/>
        </p:nvSpPr>
        <p:spPr>
          <a:xfrm>
            <a:off x="6638261" y="5858321"/>
            <a:ext cx="5136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Arial" panose="020B0604020202020204" pitchFamily="34" charset="0"/>
              </a:rPr>
              <a:t>&gt; kW average power ≈10 fs lasers, repetition rates up to 10 kHz, </a:t>
            </a:r>
            <a:r>
              <a:rPr lang="en-GB" sz="1400" b="1" dirty="0">
                <a:latin typeface="Arial" panose="020B0604020202020204" pitchFamily="34" charset="0"/>
              </a:rPr>
              <a:t>pulse energy 1-100 J, for </a:t>
            </a:r>
            <a:r>
              <a:rPr lang="en-GB" sz="1400" b="1" dirty="0">
                <a:solidFill>
                  <a:srgbClr val="FF0000"/>
                </a:solidFill>
                <a:latin typeface="Arial" panose="020B0604020202020204" pitchFamily="34" charset="0"/>
              </a:rPr>
              <a:t>a 100 TW peak power.</a:t>
            </a:r>
            <a:endParaRPr lang="x-none" sz="1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BE31A9CC-F0BC-9929-7F5F-2699F696FADC}"/>
              </a:ext>
            </a:extLst>
          </p:cNvPr>
          <p:cNvSpPr/>
          <p:nvPr/>
        </p:nvSpPr>
        <p:spPr>
          <a:xfrm flipH="1">
            <a:off x="7161426" y="4731910"/>
            <a:ext cx="3624649" cy="935351"/>
          </a:xfrm>
          <a:prstGeom prst="downArrow">
            <a:avLst>
              <a:gd name="adj1" fmla="val 50000"/>
              <a:gd name="adj2" fmla="val 49119"/>
            </a:avLst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latin typeface="Arial" panose="020B0604020202020204" pitchFamily="34" charset="0"/>
              </a:rPr>
              <a:t>N</a:t>
            </a:r>
            <a:r>
              <a:rPr lang="x-none" sz="1400" b="1" dirty="0">
                <a:latin typeface="Arial" panose="020B0604020202020204" pitchFamily="34" charset="0"/>
              </a:rPr>
              <a:t>eeds for laser-based accelerators</a:t>
            </a:r>
          </a:p>
        </p:txBody>
      </p:sp>
    </p:spTree>
    <p:extLst>
      <p:ext uri="{BB962C8B-B14F-4D97-AF65-F5344CB8AC3E}">
        <p14:creationId xmlns:p14="http://schemas.microsoft.com/office/powerpoint/2010/main" val="197229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20720" y="44624"/>
            <a:ext cx="10503872" cy="583492"/>
          </a:xfrm>
        </p:spPr>
        <p:txBody>
          <a:bodyPr>
            <a:noAutofit/>
          </a:bodyPr>
          <a:lstStyle/>
          <a:p>
            <a:r>
              <a:rPr lang="en-GB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ROADMAP ON LPA LASER DRIVER TECHNOLOGY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983432" y="932389"/>
            <a:ext cx="9128647" cy="40010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GB" b="1" spc="-133" dirty="0">
                <a:latin typeface="Arial"/>
                <a:ea typeface="Geneva" panose="020B0503030404040204" pitchFamily="34" charset="0"/>
                <a:cs typeface="Arial"/>
              </a:rPr>
              <a:t>Laser-driven plasma acceleration needs </a:t>
            </a:r>
            <a:r>
              <a:rPr lang="en-GB" b="1" spc="-133" dirty="0" err="1">
                <a:latin typeface="Arial"/>
                <a:ea typeface="Geneva" panose="020B0503030404040204" pitchFamily="34" charset="0"/>
                <a:cs typeface="Arial"/>
              </a:rPr>
              <a:t>ultrashort</a:t>
            </a:r>
            <a:r>
              <a:rPr lang="en-GB" b="1" spc="-133" dirty="0">
                <a:latin typeface="Arial"/>
                <a:ea typeface="Geneva" panose="020B0503030404040204" pitchFamily="34" charset="0"/>
                <a:cs typeface="Arial"/>
              </a:rPr>
              <a:t>, high power lasers with </a:t>
            </a:r>
            <a:r>
              <a:rPr lang="en-GB" b="1" u="sng" spc="-133" dirty="0">
                <a:latin typeface="Arial"/>
                <a:ea typeface="Geneva" panose="020B0503030404040204" pitchFamily="34" charset="0"/>
                <a:cs typeface="Arial"/>
              </a:rPr>
              <a:t>high average power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4744390" y="3871436"/>
            <a:ext cx="246215" cy="40010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endParaRPr lang="en-GB" dirty="0">
              <a:latin typeface="Arial" panose="020B0604020202020204" pitchFamily="34" charset="0"/>
            </a:endParaRPr>
          </a:p>
        </p:txBody>
      </p:sp>
      <p:pic>
        <p:nvPicPr>
          <p:cNvPr id="18" name="Picture 2" descr="ile:INFN logo 2017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3334" y="6570275"/>
            <a:ext cx="471773" cy="238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mmagin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3468" y="6510615"/>
            <a:ext cx="469225" cy="3504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7140" t="14667" r="8702"/>
          <a:stretch/>
        </p:blipFill>
        <p:spPr>
          <a:xfrm>
            <a:off x="6064919" y="1362492"/>
            <a:ext cx="5521271" cy="35786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1783" y="1772816"/>
            <a:ext cx="5679885" cy="244169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228594" indent="-228594">
              <a:buFont typeface="Arial" charset="0"/>
              <a:buChar char="•"/>
            </a:pPr>
            <a:r>
              <a:rPr lang="en-GB" dirty="0">
                <a:latin typeface="Arial" panose="020B0604020202020204" pitchFamily="34" charset="0"/>
              </a:rPr>
              <a:t>Current technology: ≈ </a:t>
            </a:r>
            <a:r>
              <a:rPr lang="en-GB" dirty="0">
                <a:solidFill>
                  <a:srgbClr val="C00000"/>
                </a:solidFill>
                <a:latin typeface="Arial" panose="020B0604020202020204" pitchFamily="34" charset="0"/>
              </a:rPr>
              <a:t>Ti:Sa technology, pumped by flash-lamp pumped lasers</a:t>
            </a:r>
          </a:p>
          <a:p>
            <a:pPr marL="838179" lvl="1" indent="-228594">
              <a:spcAft>
                <a:spcPts val="800"/>
              </a:spcAft>
              <a:buFont typeface="Arial" charset="0"/>
              <a:buChar char="•"/>
            </a:pPr>
            <a:r>
              <a:rPr lang="en-GB" dirty="0">
                <a:latin typeface="Arial" panose="020B0604020202020204" pitchFamily="34" charset="0"/>
              </a:rPr>
              <a:t>Robust, reliable industrial technology</a:t>
            </a:r>
          </a:p>
          <a:p>
            <a:pPr marL="228594" indent="-228594">
              <a:buFont typeface="Arial" charset="0"/>
              <a:buChar char="•"/>
            </a:pPr>
            <a:r>
              <a:rPr lang="en-GB" dirty="0">
                <a:latin typeface="Arial" panose="020B0604020202020204" pitchFamily="34" charset="0"/>
              </a:rPr>
              <a:t>Mature technology: ≈ </a:t>
            </a:r>
            <a:r>
              <a:rPr lang="en-GB" dirty="0">
                <a:solidFill>
                  <a:srgbClr val="C00000"/>
                </a:solidFill>
                <a:latin typeface="Arial" panose="020B0604020202020204" pitchFamily="34" charset="0"/>
              </a:rPr>
              <a:t>Ti:Sa technology, pumped by diode-pumped lasers</a:t>
            </a:r>
          </a:p>
          <a:p>
            <a:pPr marL="838179" lvl="1" indent="-228594">
              <a:buFont typeface="Arial" charset="0"/>
              <a:buChar char="•"/>
            </a:pPr>
            <a:r>
              <a:rPr lang="en-GB" dirty="0">
                <a:latin typeface="Arial" panose="020B0604020202020204" pitchFamily="34" charset="0"/>
              </a:rPr>
              <a:t>Strong R&amp;D effort in place (</a:t>
            </a:r>
            <a:r>
              <a:rPr lang="en-GB" dirty="0" err="1">
                <a:latin typeface="Arial" panose="020B0604020202020204" pitchFamily="34" charset="0"/>
              </a:rPr>
              <a:t>e.g</a:t>
            </a:r>
            <a:r>
              <a:rPr lang="en-GB" dirty="0">
                <a:latin typeface="Arial" panose="020B0604020202020204" pitchFamily="34" charset="0"/>
              </a:rPr>
              <a:t> HAPLS@ELI)</a:t>
            </a:r>
          </a:p>
          <a:p>
            <a:pPr marL="838179" lvl="1" indent="-228594">
              <a:buFont typeface="Arial" charset="0"/>
              <a:buChar char="•"/>
            </a:pPr>
            <a:r>
              <a:rPr lang="en-GB" dirty="0">
                <a:latin typeface="Arial" panose="020B0604020202020204" pitchFamily="34" charset="0"/>
              </a:rPr>
              <a:t>≈ 3-5 years to go to first industrial LPA demonstrator (e.g. </a:t>
            </a:r>
            <a:r>
              <a:rPr lang="en-GB" dirty="0" err="1">
                <a:latin typeface="Arial" panose="020B0604020202020204" pitchFamily="34" charset="0"/>
              </a:rPr>
              <a:t>Eupraxia</a:t>
            </a:r>
            <a:r>
              <a:rPr lang="en-GB" dirty="0">
                <a:latin typeface="Arial" panose="020B0604020202020204" pitchFamily="34" charset="0"/>
              </a:rPr>
              <a:t>) [1]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51783" y="4162952"/>
            <a:ext cx="5976265" cy="132343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marL="228594" indent="-228594">
              <a:buFont typeface="Arial" charset="0"/>
              <a:buChar char="•"/>
            </a:pPr>
            <a:r>
              <a:rPr lang="en-GB" dirty="0">
                <a:latin typeface="Arial" panose="020B0604020202020204" pitchFamily="34" charset="0"/>
              </a:rPr>
              <a:t>Targeting </a:t>
            </a:r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</a:rPr>
              <a:t>higher wall-plug efficiency and rep. rate, kHz and beyond, stability, control (space, time, spectral)</a:t>
            </a:r>
            <a:r>
              <a:rPr lang="en-GB" dirty="0">
                <a:latin typeface="Arial" panose="020B0604020202020204" pitchFamily="34" charset="0"/>
              </a:rPr>
              <a:t>;</a:t>
            </a:r>
          </a:p>
          <a:p>
            <a:pPr marL="838179" lvl="1" indent="-228594">
              <a:buFont typeface="Arial" charset="0"/>
              <a:buChar char="•"/>
            </a:pPr>
            <a:r>
              <a:rPr lang="en-GB" sz="1400" dirty="0">
                <a:latin typeface="Arial" panose="020B0604020202020204" pitchFamily="34" charset="0"/>
              </a:rPr>
              <a:t>5-10 </a:t>
            </a:r>
            <a:r>
              <a:rPr lang="en-GB" sz="1400" dirty="0" err="1">
                <a:latin typeface="Arial" panose="020B0604020202020204" pitchFamily="34" charset="0"/>
              </a:rPr>
              <a:t>yrs</a:t>
            </a:r>
            <a:r>
              <a:rPr lang="en-GB" sz="1400" dirty="0">
                <a:latin typeface="Arial" panose="020B0604020202020204" pitchFamily="34" charset="0"/>
              </a:rPr>
              <a:t> for first efficient, multi-kW-scale demonstrator,</a:t>
            </a:r>
          </a:p>
          <a:p>
            <a:pPr marL="838179" lvl="1" indent="-228594">
              <a:buFont typeface="Arial" charset="0"/>
              <a:buChar char="•"/>
            </a:pPr>
            <a:r>
              <a:rPr lang="en-GB" sz="1400" dirty="0">
                <a:latin typeface="Arial" panose="020B0604020202020204" pitchFamily="34" charset="0"/>
              </a:rPr>
              <a:t>A strategy is needed to steer effort in the LPA laser driver direction: LASPLA</a:t>
            </a:r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19604" y="6510615"/>
            <a:ext cx="827152" cy="35515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195408" y="6046773"/>
            <a:ext cx="8072520" cy="453966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[1] </a:t>
            </a:r>
            <a:r>
              <a:rPr lang="en-GB" sz="1000" dirty="0">
                <a:latin typeface="Arial" panose="020B0604020202020204" pitchFamily="34" charset="0"/>
                <a:cs typeface="Times Roman"/>
              </a:rPr>
              <a:t>R. </a:t>
            </a:r>
            <a:r>
              <a:rPr lang="en-GB" sz="1000" dirty="0" err="1">
                <a:latin typeface="Arial" panose="020B0604020202020204" pitchFamily="34" charset="0"/>
                <a:cs typeface="Times Roman"/>
              </a:rPr>
              <a:t>Assmann</a:t>
            </a:r>
            <a:r>
              <a:rPr lang="en-GB" sz="1000" dirty="0">
                <a:latin typeface="Arial" panose="020B0604020202020204" pitchFamily="34" charset="0"/>
                <a:cs typeface="Times Roman"/>
              </a:rPr>
              <a:t> et al., </a:t>
            </a:r>
            <a:r>
              <a:rPr lang="en-GB" sz="1000" dirty="0" err="1">
                <a:latin typeface="Arial" panose="020B0604020202020204" pitchFamily="34" charset="0"/>
                <a:cs typeface="Times Roman"/>
              </a:rPr>
              <a:t>EuPRAXIA</a:t>
            </a:r>
            <a:r>
              <a:rPr lang="en-GB" sz="1000" dirty="0">
                <a:latin typeface="Arial" panose="020B0604020202020204" pitchFamily="34" charset="0"/>
                <a:cs typeface="Times Roman"/>
              </a:rPr>
              <a:t> Conceptual Design Report, The European Physical Journal Special Topics 229, 3675–4284 (2020)</a:t>
            </a:r>
          </a:p>
          <a:p>
            <a:r>
              <a:rPr lang="en-US" sz="1050" dirty="0">
                <a:latin typeface="Arial" panose="020B0604020202020204" pitchFamily="34" charset="0"/>
              </a:rPr>
              <a:t>[2] C. Danson et al., </a:t>
            </a:r>
            <a:r>
              <a:rPr lang="en-US" sz="1050" dirty="0" err="1">
                <a:latin typeface="Arial" panose="020B0604020202020204" pitchFamily="34" charset="0"/>
              </a:rPr>
              <a:t>Petawatt</a:t>
            </a:r>
            <a:r>
              <a:rPr lang="en-US" sz="1050" dirty="0">
                <a:latin typeface="Arial" panose="020B0604020202020204" pitchFamily="34" charset="0"/>
              </a:rPr>
              <a:t> and </a:t>
            </a:r>
            <a:r>
              <a:rPr lang="en-US" sz="1050" dirty="0" err="1">
                <a:latin typeface="Arial" panose="020B0604020202020204" pitchFamily="34" charset="0"/>
              </a:rPr>
              <a:t>exawatt</a:t>
            </a:r>
            <a:r>
              <a:rPr lang="en-US" sz="1050" dirty="0">
                <a:latin typeface="Arial" panose="020B0604020202020204" pitchFamily="34" charset="0"/>
              </a:rPr>
              <a:t> class lasers worldwide High Power Laser Sci. and Eng. 7, e54 (2019)</a:t>
            </a:r>
          </a:p>
        </p:txBody>
      </p:sp>
      <p:sp>
        <p:nvSpPr>
          <p:cNvPr id="4" name="Parallelogramma 3"/>
          <p:cNvSpPr/>
          <p:nvPr/>
        </p:nvSpPr>
        <p:spPr>
          <a:xfrm rot="5400000">
            <a:off x="9146314" y="3627747"/>
            <a:ext cx="1467904" cy="1070411"/>
          </a:xfrm>
          <a:prstGeom prst="parallelogram">
            <a:avLst>
              <a:gd name="adj" fmla="val 62857"/>
            </a:avLst>
          </a:prstGeom>
          <a:noFill/>
          <a:ln w="762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Arial" panose="020B0604020202020204" pitchFamily="34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 rot="2077685">
            <a:off x="9562576" y="4781236"/>
            <a:ext cx="1069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latin typeface="Arial" panose="020B0604020202020204" pitchFamily="34" charset="0"/>
              </a:rPr>
              <a:t>Current</a:t>
            </a:r>
            <a:endParaRPr lang="it-IT" dirty="0">
              <a:latin typeface="Arial" panose="020B0604020202020204" pitchFamily="34" charset="0"/>
            </a:endParaRPr>
          </a:p>
          <a:p>
            <a:r>
              <a:rPr lang="it-IT" dirty="0">
                <a:latin typeface="Arial" panose="020B0604020202020204" pitchFamily="34" charset="0"/>
              </a:rPr>
              <a:t>Systems</a:t>
            </a:r>
          </a:p>
        </p:txBody>
      </p:sp>
    </p:spTree>
    <p:extLst>
      <p:ext uri="{BB962C8B-B14F-4D97-AF65-F5344CB8AC3E}">
        <p14:creationId xmlns:p14="http://schemas.microsoft.com/office/powerpoint/2010/main" val="4106004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theme/theme1.xml><?xml version="1.0" encoding="utf-8"?>
<a:theme xmlns:a="http://schemas.openxmlformats.org/drawingml/2006/main" name="IFAST_LASPLA_Annual_Meeting_2022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LASPLA_Annual_Meeting_2022" id="{83AFA045-68BB-9F43-A484-A94CACC28B02}" vid="{32AE4C8F-3487-C041-9E10-D3F386F0739E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IFAST_LASPLA_Annual_Meeting_2022.potx</Template>
  <TotalTime>5603</TotalTime>
  <Words>2249</Words>
  <Application>Microsoft Macintosh PowerPoint</Application>
  <PresentationFormat>Widescreen</PresentationFormat>
  <Paragraphs>250</Paragraphs>
  <Slides>28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Century Gothic</vt:lpstr>
      <vt:lpstr>Calibri</vt:lpstr>
      <vt:lpstr>Arial</vt:lpstr>
      <vt:lpstr>Montserrat SemiBold</vt:lpstr>
      <vt:lpstr>Montserrat</vt:lpstr>
      <vt:lpstr>Montserrat ExtraBold</vt:lpstr>
      <vt:lpstr>IFAST_LASPLA_Annual_Meeting_2022</vt:lpstr>
      <vt:lpstr>PowerPoint Presentation</vt:lpstr>
      <vt:lpstr>PowerPoint Presentation</vt:lpstr>
      <vt:lpstr>CONTENTS</vt:lpstr>
      <vt:lpstr>HIGH INTENSITY LASERS: EVOLUTION</vt:lpstr>
      <vt:lpstr>HIGH INTENSITY LASER: WORLD SCENARIO</vt:lpstr>
      <vt:lpstr>FEMTOSECOND LASERS VS INDUSTRY</vt:lpstr>
      <vt:lpstr>PowerPoint Presentation</vt:lpstr>
      <vt:lpstr>INDUSTRIAL FEMTOSECOND LASERS</vt:lpstr>
      <vt:lpstr>ROADMAP ON LPA LASER DRIVER TECHNOLOGY</vt:lpstr>
      <vt:lpstr>EMERGING APPLICATIONS: X-RAY IMAGING</vt:lpstr>
      <vt:lpstr>EMERGING APPLICATIONS: RADIOTHERAPY</vt:lpstr>
      <vt:lpstr>EMERGING APPLICATIONS: INDUSTRY AND SECURITY</vt:lpstr>
      <vt:lpstr>MATCHING INCREASINGLY HIGH-IMPACT MARKETS WITH LPA STABILITY</vt:lpstr>
      <vt:lpstr>RELEVANT BLOCKS OF A LASER DRIVER</vt:lpstr>
      <vt:lpstr>AVAILABLE INDUSTRIAL SYSTEMS</vt:lpstr>
      <vt:lpstr>CHANGE OF OPTICAL PUMPING TECHNOLOGY</vt:lpstr>
      <vt:lpstr>DIODE LASERS PUMP SOURCES</vt:lpstr>
      <vt:lpstr>Recent advances for high average power at ELI</vt:lpstr>
      <vt:lpstr>DESIGN STUDY: THE EUPRAXIA LASER</vt:lpstr>
      <vt:lpstr>New EU Infrastructures</vt:lpstr>
      <vt:lpstr>EuPRAXIA Laser Driver: pump lasers</vt:lpstr>
      <vt:lpstr>GRAND CHALLENGES OF PLASMA TECHNOLOGY</vt:lpstr>
      <vt:lpstr>EFFICIENCY PATH</vt:lpstr>
      <vt:lpstr>FUTURE SCENARIO</vt:lpstr>
      <vt:lpstr>LASER GRADE CERAMICS</vt:lpstr>
      <vt:lpstr>DRIVER DEVELOPMENT vs. INDUSTRIAL R&amp;D</vt:lpstr>
      <vt:lpstr>KEY PLAYERS ENGAGED</vt:lpstr>
      <vt:lpstr>SUMMARY</vt:lpstr>
    </vt:vector>
  </TitlesOfParts>
  <Manager/>
  <Company>APO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André-Pierre OLIVIER</dc:creator>
  <cp:keywords/>
  <dc:description/>
  <cp:lastModifiedBy>Leo Gizzi</cp:lastModifiedBy>
  <cp:revision>711</cp:revision>
  <cp:lastPrinted>2021-05-04T07:22:36Z</cp:lastPrinted>
  <dcterms:created xsi:type="dcterms:W3CDTF">2017-04-26T09:15:49Z</dcterms:created>
  <dcterms:modified xsi:type="dcterms:W3CDTF">2022-05-03T08:29:47Z</dcterms:modified>
  <cp:category/>
</cp:coreProperties>
</file>