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1" r:id="rId1"/>
  </p:sldMasterIdLst>
  <p:notesMasterIdLst>
    <p:notesMasterId r:id="rId29"/>
  </p:notesMasterIdLst>
  <p:sldIdLst>
    <p:sldId id="480" r:id="rId2"/>
    <p:sldId id="855" r:id="rId3"/>
    <p:sldId id="879" r:id="rId4"/>
    <p:sldId id="856" r:id="rId5"/>
    <p:sldId id="900" r:id="rId6"/>
    <p:sldId id="896" r:id="rId7"/>
    <p:sldId id="849" r:id="rId8"/>
    <p:sldId id="1320" r:id="rId9"/>
    <p:sldId id="850" r:id="rId10"/>
    <p:sldId id="901" r:id="rId11"/>
    <p:sldId id="902" r:id="rId12"/>
    <p:sldId id="903" r:id="rId13"/>
    <p:sldId id="1322" r:id="rId14"/>
    <p:sldId id="851" r:id="rId15"/>
    <p:sldId id="1328" r:id="rId16"/>
    <p:sldId id="853" r:id="rId17"/>
    <p:sldId id="904" r:id="rId18"/>
    <p:sldId id="859" r:id="rId19"/>
    <p:sldId id="905" r:id="rId20"/>
    <p:sldId id="854" r:id="rId21"/>
    <p:sldId id="1324" r:id="rId22"/>
    <p:sldId id="1321" r:id="rId23"/>
    <p:sldId id="1325" r:id="rId24"/>
    <p:sldId id="895" r:id="rId25"/>
    <p:sldId id="1326" r:id="rId26"/>
    <p:sldId id="1327" r:id="rId27"/>
    <p:sldId id="1329" r:id="rId28"/>
  </p:sldIdLst>
  <p:sldSz cx="12192000" cy="6858000"/>
  <p:notesSz cx="7315200" cy="9601200"/>
  <p:embeddedFontLst>
    <p:embeddedFont>
      <p:font typeface="Arial Black" panose="020B0A04020102020204" pitchFamily="34" charset="0"/>
      <p:bold r:id="rId30"/>
    </p:embeddedFont>
    <p:embeddedFont>
      <p:font typeface="Arial Narrow" panose="020B0606020202030204" pitchFamily="34" charset="0"/>
      <p:regular r:id="rId31"/>
      <p:bold r:id="rId32"/>
      <p:italic r:id="rId33"/>
      <p:boldItalic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Calibri Light" panose="020F0302020204030204" pitchFamily="34" charset="0"/>
      <p:regular r:id="rId39"/>
      <p:italic r:id="rId40"/>
    </p:embeddedFont>
    <p:embeddedFont>
      <p:font typeface="Futura Hv BT" panose="020B0702020204020204"/>
      <p:regular r:id="rId41"/>
      <p:italic r:id="rId42"/>
    </p:embeddedFont>
    <p:embeddedFont>
      <p:font typeface="Impact" panose="020B0806030902050204" pitchFamily="34" charset="0"/>
      <p:regular r:id="rId43"/>
    </p:embeddedFont>
    <p:embeddedFont>
      <p:font typeface="Tahoma" panose="020B0604030504040204" pitchFamily="34" charset="0"/>
      <p:regular r:id="rId44"/>
      <p:bold r:id="rId45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Angel" initials="MA" lastIdx="1" clrIdx="0">
    <p:extLst>
      <p:ext uri="{19B8F6BF-5375-455C-9EA6-DF929625EA0E}">
        <p15:presenceInfo xmlns:p15="http://schemas.microsoft.com/office/powerpoint/2012/main" userId="Miguel Ang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D7D31"/>
    <a:srgbClr val="C54646"/>
    <a:srgbClr val="404040"/>
    <a:srgbClr val="2EF0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85" autoAdjust="0"/>
    <p:restoredTop sz="91850" autoAdjust="0"/>
  </p:normalViewPr>
  <p:slideViewPr>
    <p:cSldViewPr snapToGrid="0">
      <p:cViewPr>
        <p:scale>
          <a:sx n="73" d="100"/>
          <a:sy n="73" d="100"/>
        </p:scale>
        <p:origin x="1212" y="19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9C75E15-5280-41C2-92A4-9355C8751B90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DD6F495-583B-4B8F-96DD-9F23D412B5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527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6872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0164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2884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3499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5322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046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5369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2875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824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2376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D6F495-583B-4B8F-96DD-9F23D412B513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0565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4245C6-6871-46BD-883D-534902AA46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9D1806D-5004-4748-B452-35A4129281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385946-CB4D-4728-B989-4BB992AC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CD43DDA-0EC4-4ACA-91A4-989212A57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71AD2F-DF8D-4412-8A1C-612A96936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520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2A3D5D-2148-4696-BC10-AE3748E04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9A7C572-2A2B-4990-A9F8-6778508DA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65F531-E307-40D0-8D09-568FC5EEF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E18DDB-89DB-41A7-8CE4-8A0D330F0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8D5FB9-469F-4027-8E3D-5FB825154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971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0732E90-CFE4-4887-ABEE-CF4392B1B1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9D5CE60-77DB-45A6-AA9E-6FBF9FAAE2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D973D8-7BFC-484E-8EF8-A0F95B505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E9C13D-A671-487A-AF71-D10CBF40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DA9C6F-123B-4C6E-98F9-B78926DE3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107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976AD0-34FF-4E3A-A00E-97E9E50B5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67F06C-EBE0-48D8-8521-784A86439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DA4185-A656-45F5-BBB8-9A45BB275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E68727-AFBC-4DB0-95DF-EE06322C0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7927E8-9A22-444E-8DBF-2709E949E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842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A1FACC-3AEE-4E56-BD40-DE9C0A049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E22AE2B-5ACA-492A-A220-E08D64E2A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8788D7-E544-438D-B769-E3BDA331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68EE5D5-81CF-439D-A02C-1DB17328F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CA743FA-2816-4F0C-A6B7-3F56BF35C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280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765688-AF56-4171-8AC6-7FC67C20F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FBFBE1-1206-46B2-85A9-ED132B046C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A54121D-7178-4F9C-A7AE-53C78AE90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D1DD41-AC8B-464C-9159-4F65F67A0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A4DEA4-BF90-4940-B909-C5A94D05A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6D17AC3-3CE2-4F07-BA20-81F3384A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1127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97D738-E944-47AF-B178-9374CFDB7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5A3D6C9-22ED-4767-8FDE-9F03A241C6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1895D8B-835D-416C-90C9-6A5977BA3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0D3C306-AD69-423D-9D5E-7195B0D102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C2BEFFB-60AF-438E-A28C-7BE0A97B17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3BEDEBF-EF9D-482F-84EC-6F80B7D7D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D9BD121-0E5A-42C9-9CEB-97713D95F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3AEF52D-ACD2-4129-9707-F0D326831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724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E151C7-14BC-44B8-B494-EA6B2A6A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21D4B5F-A311-4846-9845-8BA59CAB2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4247082-4689-4BAA-8419-CF3E3DE03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6115EE6-0E58-4256-ADCA-AB9A63D7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5924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1CE8A91-D067-46E2-95EF-43A71BE5A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03D26D4-7E5C-4E21-9E14-810FCE78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9564A3A-EA65-4C9B-9271-676AFF3DE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9773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366F82-7479-4D25-AE27-964B0D344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6BEC27-B76A-49A3-8780-92FBBCD16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B94F7C-26FF-46C2-BA2A-1E2DE1E2E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445CB37-5F1D-4CA8-BAE3-6E5F760C3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1F6AD69-3FA0-4916-A256-CB41EC6D3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6D4F81E-1FF8-4F10-8D2B-817599C5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100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C422CF-3147-47D7-8273-1735DE23D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C154B9F-D91C-4385-95C5-BBDA751026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56BAE59-17FC-456C-A66A-2FF9D5279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6CF72DF-C11E-44F7-A264-3B3C0594A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37382FF-B4CC-4C4A-8535-5DDF1FF35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0F2195-0B10-49D8-821F-1CFAF63A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793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0AA7DFC-09D5-40E4-9AF2-927934D93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74CA46-5F57-44CF-93E4-5A31216E7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8313B2-364A-4253-946F-5BF473E1B4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0DCCD-C578-42AD-A629-B4AB44B5F13D}" type="datetimeFigureOut">
              <a:rPr lang="es-ES" smtClean="0"/>
              <a:t>03/05/2022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2E9538E-8A8D-4333-B6DA-64C58E07DE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07177F-A455-4AC3-BEC8-62D0BC2D1A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50D74-BBF7-41C9-ABA5-C79AFFB5AC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872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pn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png"/><Relationship Id="rId10" Type="http://schemas.openxmlformats.org/officeDocument/2006/relationships/image" Target="../media/image40.png"/><Relationship Id="rId4" Type="http://schemas.openxmlformats.org/officeDocument/2006/relationships/image" Target="../media/image36.jpe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6.png"/><Relationship Id="rId4" Type="http://schemas.openxmlformats.org/officeDocument/2006/relationships/image" Target="../media/image36.jpe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pn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png"/><Relationship Id="rId4" Type="http://schemas.openxmlformats.org/officeDocument/2006/relationships/image" Target="../media/image4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9.jpeg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7" Type="http://schemas.openxmlformats.org/officeDocument/2006/relationships/image" Target="../media/image5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1.jpeg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4.jpeg"/><Relationship Id="rId7" Type="http://schemas.openxmlformats.org/officeDocument/2006/relationships/image" Target="../media/image5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5.jpeg"/><Relationship Id="rId5" Type="http://schemas.openxmlformats.org/officeDocument/2006/relationships/oleObject" Target="../embeddings/oleObject9.bin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9.png"/><Relationship Id="rId7" Type="http://schemas.openxmlformats.org/officeDocument/2006/relationships/image" Target="../media/image6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0.gif"/><Relationship Id="rId9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jpeg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jpe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6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2.JP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ED14C58E-3BDF-C439-1C19-41B4D794ED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24" b="26460"/>
          <a:stretch/>
        </p:blipFill>
        <p:spPr>
          <a:xfrm>
            <a:off x="0" y="-98604"/>
            <a:ext cx="12191999" cy="680507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8B456F2-13DB-6879-C1FD-9039C9C7D2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24" b="26460"/>
          <a:stretch/>
        </p:blipFill>
        <p:spPr>
          <a:xfrm>
            <a:off x="0" y="52925"/>
            <a:ext cx="12191999" cy="6805075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523999" y="3001934"/>
            <a:ext cx="9144000" cy="1649764"/>
          </a:xfrm>
          <a:prstGeom prst="rect">
            <a:avLst/>
          </a:prstGeom>
          <a:noFill/>
          <a:ln w="28575"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s-ES" sz="3600" b="1" dirty="0">
                <a:solidFill>
                  <a:schemeClr val="bg1"/>
                </a:solidFill>
                <a:latin typeface="Arial Black" panose="020B0A04020102020204" pitchFamily="34" charset="0"/>
              </a:rPr>
              <a:t>BOOSTING</a:t>
            </a:r>
            <a:br>
              <a:rPr lang="es-ES" sz="3600" b="1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s-ES" sz="3600" b="1" dirty="0">
                <a:solidFill>
                  <a:schemeClr val="bg1"/>
                </a:solidFill>
                <a:latin typeface="Arial Black" panose="020B0A04020102020204" pitchFamily="34" charset="0"/>
              </a:rPr>
              <a:t>SCIENTIFIC</a:t>
            </a:r>
            <a:br>
              <a:rPr lang="es-ES" sz="3600" b="1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s-ES" sz="3600" b="1" dirty="0">
                <a:solidFill>
                  <a:schemeClr val="bg1"/>
                </a:solidFill>
                <a:latin typeface="Arial Black" panose="020B0A04020102020204" pitchFamily="34" charset="0"/>
              </a:rPr>
              <a:t>KNOWLEDGE</a:t>
            </a: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338799" y="5664541"/>
            <a:ext cx="11519452" cy="1154148"/>
          </a:xfrm>
          <a:prstGeom prst="rect">
            <a:avLst/>
          </a:prstGeom>
        </p:spPr>
        <p:txBody>
          <a:bodyPr vert="horz" lIns="91440" tIns="45720" rIns="91440" bIns="45720" numCol="1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1225">
              <a:lnSpc>
                <a:spcPct val="110000"/>
              </a:lnSpc>
            </a:pP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2" name="Marcador de contenido 5">
            <a:extLst>
              <a:ext uri="{FF2B5EF4-FFF2-40B4-BE49-F238E27FC236}">
                <a16:creationId xmlns:a16="http://schemas.microsoft.com/office/drawing/2014/main" id="{6183BF6D-DB49-88F3-7DFC-86B5F5417E1E}"/>
              </a:ext>
            </a:extLst>
          </p:cNvPr>
          <p:cNvSpPr txBox="1">
            <a:spLocks/>
          </p:cNvSpPr>
          <p:nvPr/>
        </p:nvSpPr>
        <p:spPr>
          <a:xfrm>
            <a:off x="0" y="6190098"/>
            <a:ext cx="4469313" cy="5223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500" dirty="0">
                <a:solidFill>
                  <a:schemeClr val="bg1"/>
                </a:solidFill>
                <a:latin typeface="Futura Hv BT" panose="020B0702020204020204" pitchFamily="34" charset="0"/>
                <a:cs typeface="Aharoni" panose="02010803020104030203" pitchFamily="2" charset="-79"/>
              </a:rPr>
              <a:t>MIGUEL ANGEL CARRERA - FOUNDER &amp; CEO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500" dirty="0">
                <a:solidFill>
                  <a:schemeClr val="bg1"/>
                </a:solidFill>
                <a:latin typeface="Futura Hv BT" panose="020B0702020204020204" pitchFamily="34" charset="0"/>
                <a:cs typeface="Aharoni" panose="02010803020104030203" pitchFamily="2" charset="-79"/>
              </a:rPr>
              <a:t>macarrera@a-v-s.es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</p:txBody>
      </p:sp>
      <p:sp>
        <p:nvSpPr>
          <p:cNvPr id="15" name="Marcador de contenido 5">
            <a:extLst>
              <a:ext uri="{FF2B5EF4-FFF2-40B4-BE49-F238E27FC236}">
                <a16:creationId xmlns:a16="http://schemas.microsoft.com/office/drawing/2014/main" id="{B1B2B760-74F0-B8DB-95A4-3B46F6691A71}"/>
              </a:ext>
            </a:extLst>
          </p:cNvPr>
          <p:cNvSpPr txBox="1">
            <a:spLocks/>
          </p:cNvSpPr>
          <p:nvPr/>
        </p:nvSpPr>
        <p:spPr>
          <a:xfrm>
            <a:off x="8594236" y="6461799"/>
            <a:ext cx="4469313" cy="5223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500" dirty="0">
                <a:solidFill>
                  <a:schemeClr val="bg1"/>
                </a:solidFill>
                <a:latin typeface="Futura Hv BT" panose="020B0702020204020204" pitchFamily="34" charset="0"/>
                <a:cs typeface="Aharoni" panose="02010803020104030203" pitchFamily="2" charset="-79"/>
              </a:rPr>
              <a:t>CO-INNOVATION</a:t>
            </a: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500" dirty="0">
              <a:solidFill>
                <a:prstClr val="black"/>
              </a:solidFill>
              <a:latin typeface="Futura Hv BT" panose="020B0702020204020204" pitchFamily="34" charset="0"/>
              <a:cs typeface="Aharoni" panose="02010803020104030203" pitchFamily="2" charset="-79"/>
            </a:endParaRPr>
          </a:p>
        </p:txBody>
      </p:sp>
      <p:pic>
        <p:nvPicPr>
          <p:cNvPr id="19" name="Picture 2" descr="home">
            <a:extLst>
              <a:ext uri="{FF2B5EF4-FFF2-40B4-BE49-F238E27FC236}">
                <a16:creationId xmlns:a16="http://schemas.microsoft.com/office/drawing/2014/main" id="{C38ABEEE-B796-251B-8E0C-0AF8441E0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4088" y="5409184"/>
            <a:ext cx="1809750" cy="102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7369B13-5EBD-7E17-13CC-4948F3BE0D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9357" y="1136922"/>
            <a:ext cx="2533284" cy="111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824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mirror">
            <a:extLst>
              <a:ext uri="{FF2B5EF4-FFF2-40B4-BE49-F238E27FC236}">
                <a16:creationId xmlns:a16="http://schemas.microsoft.com/office/drawing/2014/main" id="{3DA14E26-379C-4A93-9132-0261F2D086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5407" r="736" b="7613"/>
          <a:stretch/>
        </p:blipFill>
        <p:spPr bwMode="auto">
          <a:xfrm>
            <a:off x="-11113" y="-7839"/>
            <a:ext cx="12203113" cy="686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0" name="Imagen de mapa de bits" r:id="rId6" imgW="0" imgH="0" progId="Paint.Picture">
                  <p:embed/>
                </p:oleObj>
              </mc:Choice>
              <mc:Fallback>
                <p:oleObj name="Imagen de mapa de bits" r:id="rId6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4F6F8695-ADD4-41DE-A5E8-20D62A693A77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5DDD5CF-1A9A-4FF7-B680-48B1D066635E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SYNCHROTRONS</a:t>
            </a:r>
          </a:p>
        </p:txBody>
      </p:sp>
    </p:spTree>
    <p:extLst>
      <p:ext uri="{BB962C8B-B14F-4D97-AF65-F5344CB8AC3E}">
        <p14:creationId xmlns:p14="http://schemas.microsoft.com/office/powerpoint/2010/main" val="2462147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85" name="Picture 33">
            <a:extLst>
              <a:ext uri="{FF2B5EF4-FFF2-40B4-BE49-F238E27FC236}">
                <a16:creationId xmlns:a16="http://schemas.microsoft.com/office/drawing/2014/main" id="{471556F5-DFE6-361A-2AE4-B1B1357757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31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8" name="Imagen de mapa de bits" r:id="rId6" imgW="0" imgH="0" progId="Paint.Picture">
                  <p:embed/>
                </p:oleObj>
              </mc:Choice>
              <mc:Fallback>
                <p:oleObj name="Imagen de mapa de bits" r:id="rId6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4F6F8695-ADD4-41DE-A5E8-20D62A693A77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5DDD5CF-1A9A-4FF7-B680-48B1D066635E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SYNCHROTRONS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958AAE0-DDCF-6849-89AC-CEC6F7117D7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1406" t="12444" r="30938" b="11111"/>
          <a:stretch/>
        </p:blipFill>
        <p:spPr>
          <a:xfrm>
            <a:off x="382903" y="1155639"/>
            <a:ext cx="4362484" cy="498163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A7DB7A0-051D-BF19-7B25-D1E3CE756D7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3333" t="37014" r="28086" b="25763"/>
          <a:stretch/>
        </p:blipFill>
        <p:spPr>
          <a:xfrm>
            <a:off x="4993478" y="1155639"/>
            <a:ext cx="4703765" cy="255270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5D7D760-C4B2-DBFF-8B8D-F9CDD426801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5000" t="17150" r="22109" b="13858"/>
          <a:stretch/>
        </p:blipFill>
        <p:spPr>
          <a:xfrm>
            <a:off x="5314124" y="3869634"/>
            <a:ext cx="3818608" cy="2801889"/>
          </a:xfrm>
          <a:prstGeom prst="rect">
            <a:avLst/>
          </a:prstGeom>
        </p:spPr>
      </p:pic>
      <p:pic>
        <p:nvPicPr>
          <p:cNvPr id="15" name="Picture 2" descr="Site">
            <a:extLst>
              <a:ext uri="{FF2B5EF4-FFF2-40B4-BE49-F238E27FC236}">
                <a16:creationId xmlns:a16="http://schemas.microsoft.com/office/drawing/2014/main" id="{41930487-0668-45A3-E9EF-A8193A38C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425" y="33338"/>
            <a:ext cx="217170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325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C9CF5F68-64DE-D474-8220-79A9809372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029" t="24444" r="4940" b="41525"/>
          <a:stretch/>
        </p:blipFill>
        <p:spPr>
          <a:xfrm>
            <a:off x="0" y="-794"/>
            <a:ext cx="12192000" cy="6858000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0" name="Imagen de mapa de bits" r:id="rId6" imgW="0" imgH="0" progId="Paint.Picture">
                  <p:embed/>
                </p:oleObj>
              </mc:Choice>
              <mc:Fallback>
                <p:oleObj name="Imagen de mapa de bits" r:id="rId6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4F6F8695-ADD4-41DE-A5E8-20D62A693A77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5DDD5CF-1A9A-4FF7-B680-48B1D066635E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SYNCHROTRONS</a:t>
            </a:r>
          </a:p>
        </p:txBody>
      </p:sp>
      <p:pic>
        <p:nvPicPr>
          <p:cNvPr id="24595" name="Picture 19" descr="CHESS main | CHESS">
            <a:extLst>
              <a:ext uri="{FF2B5EF4-FFF2-40B4-BE49-F238E27FC236}">
                <a16:creationId xmlns:a16="http://schemas.microsoft.com/office/drawing/2014/main" id="{41320B48-3C38-789B-820C-4652F2B8B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5299784"/>
            <a:ext cx="31337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828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3">
            <a:extLst>
              <a:ext uri="{FF2B5EF4-FFF2-40B4-BE49-F238E27FC236}">
                <a16:creationId xmlns:a16="http://schemas.microsoft.com/office/drawing/2014/main" id="{8895C2C0-61ED-11BF-79E1-4DC1FA456A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31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2" name="Imagen de mapa de bits" r:id="rId6" imgW="0" imgH="0" progId="Paint.Picture">
                  <p:embed/>
                </p:oleObj>
              </mc:Choice>
              <mc:Fallback>
                <p:oleObj name="Imagen de mapa de bits" r:id="rId6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4F6F8695-ADD4-41DE-A5E8-20D62A693A77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5DDD5CF-1A9A-4FF7-B680-48B1D066635E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SYNCHROTRONS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114891E-B97A-6462-0E68-5DCF31EDC40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7460" t="45989" r="38556" b="14438"/>
          <a:stretch/>
        </p:blipFill>
        <p:spPr>
          <a:xfrm>
            <a:off x="507157" y="1948733"/>
            <a:ext cx="3965701" cy="368054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4495BCF-8A9E-B87A-20AC-580E42F898D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166" y="1570576"/>
            <a:ext cx="6234184" cy="4675639"/>
          </a:xfrm>
          <a:prstGeom prst="rect">
            <a:avLst/>
          </a:prstGeom>
        </p:spPr>
      </p:pic>
      <p:pic>
        <p:nvPicPr>
          <p:cNvPr id="19458" name="Picture 2" descr="Site">
            <a:extLst>
              <a:ext uri="{FF2B5EF4-FFF2-40B4-BE49-F238E27FC236}">
                <a16:creationId xmlns:a16="http://schemas.microsoft.com/office/drawing/2014/main" id="{BDDF930F-BD5A-886F-F117-26F4F4B5C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425" y="33338"/>
            <a:ext cx="217170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727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CEC8193E-6FC4-0AB7-0842-2CEFAEAC4E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63595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4" name="Imagen de mapa de bits" r:id="rId6" imgW="0" imgH="0" progId="Paint.Picture">
                  <p:embed/>
                </p:oleObj>
              </mc:Choice>
              <mc:Fallback>
                <p:oleObj name="Imagen de mapa de bits" r:id="rId6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4F6F8695-ADD4-41DE-A5E8-20D62A693A77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5DDD5CF-1A9A-4FF7-B680-48B1D066635E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SYNCHROTRONS</a:t>
            </a:r>
          </a:p>
        </p:txBody>
      </p:sp>
      <p:pic>
        <p:nvPicPr>
          <p:cNvPr id="25612" name="Picture 12" descr="European Synchrotron Radiation Facility (ESRF)">
            <a:extLst>
              <a:ext uri="{FF2B5EF4-FFF2-40B4-BE49-F238E27FC236}">
                <a16:creationId xmlns:a16="http://schemas.microsoft.com/office/drawing/2014/main" id="{15E87766-3047-D26C-3170-26B0DB94B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0" y="4410075"/>
            <a:ext cx="1895475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255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EF0B116-DCF9-4848-2213-EAC17C81D3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85" b="17640"/>
          <a:stretch/>
        </p:blipFill>
        <p:spPr>
          <a:xfrm>
            <a:off x="0" y="0"/>
            <a:ext cx="12192000" cy="9099231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7" name="Imagen de mapa de bits" r:id="rId6" imgW="0" imgH="0" progId="Paint.Picture">
                  <p:embed/>
                </p:oleObj>
              </mc:Choice>
              <mc:Fallback>
                <p:oleObj name="Imagen de mapa de bits" r:id="rId6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4F6F8695-ADD4-41DE-A5E8-20D62A693A77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5DDD5CF-1A9A-4FF7-B680-48B1D066635E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SYNCHROTRONS</a:t>
            </a:r>
          </a:p>
        </p:txBody>
      </p:sp>
      <p:pic>
        <p:nvPicPr>
          <p:cNvPr id="25612" name="Picture 12" descr="European Synchrotron Radiation Facility (ESRF)">
            <a:extLst>
              <a:ext uri="{FF2B5EF4-FFF2-40B4-BE49-F238E27FC236}">
                <a16:creationId xmlns:a16="http://schemas.microsoft.com/office/drawing/2014/main" id="{15E87766-3047-D26C-3170-26B0DB94B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8262" y="95250"/>
            <a:ext cx="1895475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004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9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959FE2C7-F27C-4E86-B3A0-5EE181035802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00395CB-1A61-4D13-93C4-9F5754DBFE4B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LASERS</a:t>
            </a:r>
          </a:p>
        </p:txBody>
      </p:sp>
      <p:pic>
        <p:nvPicPr>
          <p:cNvPr id="7247" name="Picture 79" descr="ELI Beamlines | LinkedIn">
            <a:extLst>
              <a:ext uri="{FF2B5EF4-FFF2-40B4-BE49-F238E27FC236}">
                <a16:creationId xmlns:a16="http://schemas.microsoft.com/office/drawing/2014/main" id="{B770E945-5B0B-7FBF-6B9B-9B827ED64C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0" b="27500"/>
          <a:stretch/>
        </p:blipFill>
        <p:spPr bwMode="auto">
          <a:xfrm>
            <a:off x="10220325" y="76199"/>
            <a:ext cx="1905000" cy="87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4696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9AC88BDB-4494-E890-05B1-76B08D7A75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606"/>
          <a:stretch/>
        </p:blipFill>
        <p:spPr>
          <a:xfrm>
            <a:off x="0" y="-1587"/>
            <a:ext cx="12192000" cy="6859587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9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959FE2C7-F27C-4E86-B3A0-5EE181035802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00395CB-1A61-4D13-93C4-9F5754DBFE4B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LASERS</a:t>
            </a:r>
          </a:p>
        </p:txBody>
      </p:sp>
      <p:pic>
        <p:nvPicPr>
          <p:cNvPr id="12" name="Picture 2" descr="https://www.a-v-s.es/media/images/project/b1/32/b132a0403226bcaabcbdbfd9080472b1e3fe2752.jpg">
            <a:extLst>
              <a:ext uri="{FF2B5EF4-FFF2-40B4-BE49-F238E27FC236}">
                <a16:creationId xmlns:a16="http://schemas.microsoft.com/office/drawing/2014/main" id="{FC27B41B-E158-2A5C-24B3-C1624F480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4056" y="1045645"/>
            <a:ext cx="3583447" cy="2016642"/>
          </a:xfrm>
          <a:prstGeom prst="rect">
            <a:avLst/>
          </a:prstGeom>
          <a:noFill/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B8742B6-B117-9981-0517-41F30AE423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297" y="4965486"/>
            <a:ext cx="3364469" cy="189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25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94474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1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ángulo 13">
            <a:extLst>
              <a:ext uri="{FF2B5EF4-FFF2-40B4-BE49-F238E27FC236}">
                <a16:creationId xmlns:a16="http://schemas.microsoft.com/office/drawing/2014/main" id="{4A55709E-A08E-4314-AAAC-739EC0A4AC7A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E2925CF-5742-4B70-BD9D-F04D1DFAAFEB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dirty="0">
                <a:latin typeface="Impact" panose="020B0806030902050204" pitchFamily="34" charset="0"/>
              </a:rPr>
              <a:t>NEUTRONS</a:t>
            </a:r>
            <a:endParaRPr kumimoji="0" lang="es-ES" sz="3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5750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89AC0F51-9631-13F4-4FB6-FEBF143D7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94474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4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ángulo 13">
            <a:extLst>
              <a:ext uri="{FF2B5EF4-FFF2-40B4-BE49-F238E27FC236}">
                <a16:creationId xmlns:a16="http://schemas.microsoft.com/office/drawing/2014/main" id="{4A55709E-A08E-4314-AAAC-739EC0A4AC7A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E2925CF-5742-4B70-BD9D-F04D1DFAAFEB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dirty="0">
                <a:latin typeface="Impact" panose="020B0806030902050204" pitchFamily="34" charset="0"/>
              </a:rPr>
              <a:t>NEUTRONS</a:t>
            </a:r>
            <a:endParaRPr kumimoji="0" lang="es-ES" sz="3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F91C988-8512-48A7-C745-01B5F67CDC5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34" b="15804"/>
          <a:stretch/>
        </p:blipFill>
        <p:spPr>
          <a:xfrm>
            <a:off x="100013" y="1561252"/>
            <a:ext cx="5143500" cy="4468806"/>
          </a:xfrm>
          <a:prstGeom prst="rect">
            <a:avLst/>
          </a:prstGeom>
        </p:spPr>
      </p:pic>
      <p:pic>
        <p:nvPicPr>
          <p:cNvPr id="10" name="Picture 2" descr="TMV-enters-Transport-Hall">
            <a:extLst>
              <a:ext uri="{FF2B5EF4-FFF2-40B4-BE49-F238E27FC236}">
                <a16:creationId xmlns:a16="http://schemas.microsoft.com/office/drawing/2014/main" id="{206142E1-7696-F742-81A4-AEFA1D65AD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64"/>
          <a:stretch/>
        </p:blipFill>
        <p:spPr bwMode="auto">
          <a:xfrm>
            <a:off x="9187654" y="3524607"/>
            <a:ext cx="2964347" cy="336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 descr="Home | ESS">
            <a:extLst>
              <a:ext uri="{FF2B5EF4-FFF2-40B4-BE49-F238E27FC236}">
                <a16:creationId xmlns:a16="http://schemas.microsoft.com/office/drawing/2014/main" id="{B36B589E-58ED-3EF6-E988-5DBAC8636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0" y="68791"/>
            <a:ext cx="1985962" cy="106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58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>
            <a:extLst>
              <a:ext uri="{FF2B5EF4-FFF2-40B4-BE49-F238E27FC236}">
                <a16:creationId xmlns:a16="http://schemas.microsoft.com/office/drawing/2014/main" id="{3419877F-A3F9-421A-8A40-7F5BB1901F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04" b="9519"/>
          <a:stretch/>
        </p:blipFill>
        <p:spPr>
          <a:xfrm>
            <a:off x="0" y="3275542"/>
            <a:ext cx="12192000" cy="3683447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8A035149-5B6D-4C13-A0A7-B337C68332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0" b="34454"/>
          <a:stretch/>
        </p:blipFill>
        <p:spPr>
          <a:xfrm>
            <a:off x="0" y="-30911"/>
            <a:ext cx="12192000" cy="313166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D9692B9C-4B7E-44A6-B418-922C878846B1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280BF75-65AA-43CB-86ED-B92DF34A0DAE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000" dirty="0">
                <a:latin typeface="Impact" panose="020B0806030902050204" pitchFamily="34" charset="0"/>
              </a:rPr>
              <a:t>ABOUT AVS</a:t>
            </a:r>
          </a:p>
        </p:txBody>
      </p:sp>
      <p:sp>
        <p:nvSpPr>
          <p:cNvPr id="11" name="TextBox 76">
            <a:extLst>
              <a:ext uri="{FF2B5EF4-FFF2-40B4-BE49-F238E27FC236}">
                <a16:creationId xmlns:a16="http://schemas.microsoft.com/office/drawing/2014/main" id="{42A0CC6D-5106-43D7-ADCC-E4C2A39E78E8}"/>
              </a:ext>
            </a:extLst>
          </p:cNvPr>
          <p:cNvSpPr txBox="1"/>
          <p:nvPr/>
        </p:nvSpPr>
        <p:spPr>
          <a:xfrm>
            <a:off x="282969" y="1057757"/>
            <a:ext cx="2043114" cy="33855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SET-UP IN 2006</a:t>
            </a:r>
          </a:p>
        </p:txBody>
      </p:sp>
      <p:cxnSp>
        <p:nvCxnSpPr>
          <p:cNvPr id="12" name="Straight Connector 79">
            <a:extLst>
              <a:ext uri="{FF2B5EF4-FFF2-40B4-BE49-F238E27FC236}">
                <a16:creationId xmlns:a16="http://schemas.microsoft.com/office/drawing/2014/main" id="{E07FD781-CE8E-4D35-A4E0-85D1509558C3}"/>
              </a:ext>
            </a:extLst>
          </p:cNvPr>
          <p:cNvCxnSpPr/>
          <p:nvPr/>
        </p:nvCxnSpPr>
        <p:spPr>
          <a:xfrm>
            <a:off x="376800" y="1030639"/>
            <a:ext cx="184785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77">
            <a:extLst>
              <a:ext uri="{FF2B5EF4-FFF2-40B4-BE49-F238E27FC236}">
                <a16:creationId xmlns:a16="http://schemas.microsoft.com/office/drawing/2014/main" id="{D1835ADD-1B79-4857-B1A9-F1F8135642F6}"/>
              </a:ext>
            </a:extLst>
          </p:cNvPr>
          <p:cNvSpPr txBox="1"/>
          <p:nvPr/>
        </p:nvSpPr>
        <p:spPr>
          <a:xfrm>
            <a:off x="2489427" y="1057757"/>
            <a:ext cx="3516650" cy="98488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HIGHLY QUALIFIED PERSONNEL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(80%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MSc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MEngs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</a:t>
            </a:r>
            <a:r>
              <a:rPr kumimoji="0" lang="es-E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PhDs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4" name="Straight Connector 85">
            <a:extLst>
              <a:ext uri="{FF2B5EF4-FFF2-40B4-BE49-F238E27FC236}">
                <a16:creationId xmlns:a16="http://schemas.microsoft.com/office/drawing/2014/main" id="{78945DC5-32FC-44FA-B88A-415575DF9A24}"/>
              </a:ext>
            </a:extLst>
          </p:cNvPr>
          <p:cNvCxnSpPr/>
          <p:nvPr/>
        </p:nvCxnSpPr>
        <p:spPr>
          <a:xfrm>
            <a:off x="2565425" y="1030639"/>
            <a:ext cx="3343275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89">
            <a:extLst>
              <a:ext uri="{FF2B5EF4-FFF2-40B4-BE49-F238E27FC236}">
                <a16:creationId xmlns:a16="http://schemas.microsoft.com/office/drawing/2014/main" id="{1FCEDA07-03B1-4704-BF58-1A913BDE04AE}"/>
              </a:ext>
            </a:extLst>
          </p:cNvPr>
          <p:cNvSpPr txBox="1"/>
          <p:nvPr/>
        </p:nvSpPr>
        <p:spPr>
          <a:xfrm>
            <a:off x="8537181" y="1057757"/>
            <a:ext cx="3371850" cy="33855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10.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000 m</a:t>
            </a:r>
            <a:r>
              <a:rPr kumimoji="0" lang="es-ES" sz="16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FACILITIES</a:t>
            </a:r>
          </a:p>
        </p:txBody>
      </p:sp>
      <p:cxnSp>
        <p:nvCxnSpPr>
          <p:cNvPr id="16" name="Straight Connector 90">
            <a:extLst>
              <a:ext uri="{FF2B5EF4-FFF2-40B4-BE49-F238E27FC236}">
                <a16:creationId xmlns:a16="http://schemas.microsoft.com/office/drawing/2014/main" id="{86E9734B-B572-4460-9DB6-88B902BEB493}"/>
              </a:ext>
            </a:extLst>
          </p:cNvPr>
          <p:cNvCxnSpPr/>
          <p:nvPr/>
        </p:nvCxnSpPr>
        <p:spPr>
          <a:xfrm>
            <a:off x="8899131" y="1030639"/>
            <a:ext cx="2895600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92">
            <a:extLst>
              <a:ext uri="{FF2B5EF4-FFF2-40B4-BE49-F238E27FC236}">
                <a16:creationId xmlns:a16="http://schemas.microsoft.com/office/drawing/2014/main" id="{7F819842-B5F7-4BD6-902E-43121E8103E0}"/>
              </a:ext>
            </a:extLst>
          </p:cNvPr>
          <p:cNvSpPr txBox="1"/>
          <p:nvPr/>
        </p:nvSpPr>
        <p:spPr>
          <a:xfrm>
            <a:off x="6164151" y="825743"/>
            <a:ext cx="2432724" cy="86177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ISO 9001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 9100</a:t>
            </a:r>
          </a:p>
        </p:txBody>
      </p:sp>
      <p:cxnSp>
        <p:nvCxnSpPr>
          <p:cNvPr id="18" name="Straight Connector 93">
            <a:extLst>
              <a:ext uri="{FF2B5EF4-FFF2-40B4-BE49-F238E27FC236}">
                <a16:creationId xmlns:a16="http://schemas.microsoft.com/office/drawing/2014/main" id="{68065436-C238-4818-930B-A1D27E2C86EB}"/>
              </a:ext>
            </a:extLst>
          </p:cNvPr>
          <p:cNvCxnSpPr/>
          <p:nvPr/>
        </p:nvCxnSpPr>
        <p:spPr>
          <a:xfrm>
            <a:off x="6241656" y="1030639"/>
            <a:ext cx="2295525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31">
            <a:extLst>
              <a:ext uri="{FF2B5EF4-FFF2-40B4-BE49-F238E27FC236}">
                <a16:creationId xmlns:a16="http://schemas.microsoft.com/office/drawing/2014/main" id="{A903EE23-420A-4301-8C52-2F216B38AB61}"/>
              </a:ext>
            </a:extLst>
          </p:cNvPr>
          <p:cNvSpPr txBox="1"/>
          <p:nvPr/>
        </p:nvSpPr>
        <p:spPr>
          <a:xfrm>
            <a:off x="0" y="3044749"/>
            <a:ext cx="12192000" cy="323165"/>
          </a:xfrm>
          <a:prstGeom prst="rect">
            <a:avLst/>
          </a:prstGeom>
          <a:solidFill>
            <a:schemeClr val="accent6"/>
          </a:solidFill>
        </p:spPr>
        <p:txBody>
          <a:bodyPr wrap="square" numCol="1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MODELLING    DETAILED-DESIGN    ANALYSIS    PROCUREMENT    MANUFACTURING    ASSEMBLY     INTEGRATION    TEST</a:t>
            </a:r>
          </a:p>
        </p:txBody>
      </p:sp>
      <p:pic>
        <p:nvPicPr>
          <p:cNvPr id="4" name="Imagen 11">
            <a:extLst>
              <a:ext uri="{FF2B5EF4-FFF2-40B4-BE49-F238E27FC236}">
                <a16:creationId xmlns:a16="http://schemas.microsoft.com/office/drawing/2014/main" id="{25D8260C-5B16-4BFC-A0AB-4F7559D0B7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69809"/>
            <a:ext cx="405611" cy="14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995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4000"/>
            <a:lum/>
          </a:blip>
          <a:srcRect/>
          <a:tile tx="0" ty="0" sx="100000" sy="100000" flip="none" algn="b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5" name="Imagen de mapa de bits" r:id="rId4" imgW="0" imgH="0" progId="Paint.Picture">
                  <p:embed/>
                </p:oleObj>
              </mc:Choice>
              <mc:Fallback>
                <p:oleObj name="Imagen de mapa de bits" r:id="rId4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6C4F5F58-5B61-45D6-AF9E-0708D819C3D0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80FB2E1-3068-48FC-8F68-DAF1165347B9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SPACE</a:t>
            </a:r>
          </a:p>
        </p:txBody>
      </p:sp>
      <p:pic>
        <p:nvPicPr>
          <p:cNvPr id="8" name="Imagen 11">
            <a:extLst>
              <a:ext uri="{FF2B5EF4-FFF2-40B4-BE49-F238E27FC236}">
                <a16:creationId xmlns:a16="http://schemas.microsoft.com/office/drawing/2014/main" id="{06EB4018-3353-47AF-A66B-4DB4C1FA5D3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23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>
            <a:extLst>
              <a:ext uri="{FF2B5EF4-FFF2-40B4-BE49-F238E27FC236}">
                <a16:creationId xmlns:a16="http://schemas.microsoft.com/office/drawing/2014/main" id="{472809FC-9BA5-F8C9-C095-08F2D47A95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638"/>
          <a:stretch/>
        </p:blipFill>
        <p:spPr>
          <a:xfrm>
            <a:off x="0" y="7554"/>
            <a:ext cx="12169327" cy="6850445"/>
          </a:xfrm>
          <a:prstGeom prst="rect">
            <a:avLst/>
          </a:prstGeom>
        </p:spPr>
      </p:pic>
      <p:pic>
        <p:nvPicPr>
          <p:cNvPr id="6" name="Picture 12">
            <a:extLst>
              <a:ext uri="{FF2B5EF4-FFF2-40B4-BE49-F238E27FC236}">
                <a16:creationId xmlns:a16="http://schemas.microsoft.com/office/drawing/2014/main" id="{ADD5D6B1-C82D-DB6D-9EBF-7431804474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6007" y="4752975"/>
            <a:ext cx="3723320" cy="2097470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8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6C4F5F58-5B61-45D6-AF9E-0708D819C3D0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80FB2E1-3068-48FC-8F68-DAF1165347B9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SPACE</a:t>
            </a:r>
          </a:p>
        </p:txBody>
      </p:sp>
      <p:pic>
        <p:nvPicPr>
          <p:cNvPr id="8" name="Imagen 11">
            <a:extLst>
              <a:ext uri="{FF2B5EF4-FFF2-40B4-BE49-F238E27FC236}">
                <a16:creationId xmlns:a16="http://schemas.microsoft.com/office/drawing/2014/main" id="{06EB4018-3353-47AF-A66B-4DB4C1FA5D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761C2031-F1A6-8325-7DAA-5FB1576952F9}"/>
              </a:ext>
            </a:extLst>
          </p:cNvPr>
          <p:cNvPicPr/>
          <p:nvPr/>
        </p:nvPicPr>
        <p:blipFill rotWithShape="1">
          <a:blip r:embed="rId7"/>
          <a:srcRect t="52799"/>
          <a:stretch/>
        </p:blipFill>
        <p:spPr>
          <a:xfrm>
            <a:off x="1080013" y="1590767"/>
            <a:ext cx="3504209" cy="1342933"/>
          </a:xfrm>
          <a:prstGeom prst="rect">
            <a:avLst/>
          </a:prstGeom>
        </p:spPr>
      </p:pic>
      <p:pic>
        <p:nvPicPr>
          <p:cNvPr id="11" name="Picture 2" descr="Resultado de imagen de mars sample return mission logo">
            <a:extLst>
              <a:ext uri="{FF2B5EF4-FFF2-40B4-BE49-F238E27FC236}">
                <a16:creationId xmlns:a16="http://schemas.microsoft.com/office/drawing/2014/main" id="{FF784375-0352-6FBB-D57D-816426678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1564" y="1682712"/>
            <a:ext cx="1781175" cy="152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3F1A520F-DCD2-A62E-7152-171224C116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06287" y="704725"/>
            <a:ext cx="1211730" cy="9779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83148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6156AB3C-34E2-B45A-A131-2C9AA59F0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F125C55-8838-4754-9F56-DA0DFF9990F9}"/>
              </a:ext>
            </a:extLst>
          </p:cNvPr>
          <p:cNvSpPr/>
          <p:nvPr/>
        </p:nvSpPr>
        <p:spPr>
          <a:xfrm>
            <a:off x="101823" y="2356491"/>
            <a:ext cx="844994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sz="24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CRITICAL SYSTEMS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LOW OR ZERO MANTEINANCE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WORKING IN COMBINATION OF UHV, RADIATION, HIGH MAGNETIC FIELDS, CRYOGENICS…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SPECIAL MATERIALS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SPECIAL PROCESSES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INDUSTRY MINDSET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R&amp;D MANAGEMENT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s-ES" sz="2400" b="1" dirty="0">
              <a:solidFill>
                <a:prstClr val="white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s-ES" sz="2400" b="1" dirty="0">
              <a:solidFill>
                <a:prstClr val="white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2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id="{B3C402F9-19BC-45AC-A556-47214B9E62F5}"/>
              </a:ext>
            </a:extLst>
          </p:cNvPr>
          <p:cNvSpPr/>
          <p:nvPr/>
        </p:nvSpPr>
        <p:spPr>
          <a:xfrm>
            <a:off x="360000" y="299360"/>
            <a:ext cx="40761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CROSS TALKING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(Open </a:t>
            </a:r>
            <a:r>
              <a:rPr lang="es-ES" sz="3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co</a:t>
            </a:r>
            <a:r>
              <a:rPr lang="es-ES" sz="3000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 </a:t>
            </a:r>
            <a:r>
              <a:rPr lang="es-ES" sz="3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innovation</a:t>
            </a:r>
            <a:r>
              <a:rPr lang="es-ES" sz="3000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)</a:t>
            </a:r>
            <a:endParaRPr kumimoji="0" lang="es-E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63AC86D-9F5A-4682-9C19-0F9A9942C9BB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09156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1ECFBD1-49BB-AE92-F23E-7CA33A55ED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8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F125C55-8838-4754-9F56-DA0DFF9990F9}"/>
              </a:ext>
            </a:extLst>
          </p:cNvPr>
          <p:cNvSpPr/>
          <p:nvPr/>
        </p:nvSpPr>
        <p:spPr>
          <a:xfrm>
            <a:off x="263748" y="3429000"/>
            <a:ext cx="844994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ALL SEGMENTS ARE DIFFERENT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ALL RESEARCH INFRASTRUCTURES ARE DIFFERENT BETWEEN THEM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MULTIPLE DIFFERENT CLIENTS WITHIN EACH R I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MULTIPLE STAKEHOLDERS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DIFFERENT RULES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DIFFERENT TIMING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s-ES" sz="2400" b="1" dirty="0">
              <a:solidFill>
                <a:prstClr val="white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s-ES" sz="2400" b="1" dirty="0">
              <a:solidFill>
                <a:prstClr val="white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6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id="{B3C402F9-19BC-45AC-A556-47214B9E62F5}"/>
              </a:ext>
            </a:extLst>
          </p:cNvPr>
          <p:cNvSpPr/>
          <p:nvPr/>
        </p:nvSpPr>
        <p:spPr>
          <a:xfrm>
            <a:off x="360000" y="299360"/>
            <a:ext cx="31993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dirty="0">
                <a:solidFill>
                  <a:prstClr val="black">
                    <a:lumMod val="75000"/>
                    <a:lumOff val="25000"/>
                  </a:prstClr>
                </a:solidFill>
                <a:latin typeface="Impact" panose="020B0806030902050204" pitchFamily="34" charset="0"/>
              </a:rPr>
              <a:t>RESEARCH INFRASTRUCTURES </a:t>
            </a:r>
            <a:endParaRPr kumimoji="0" lang="es-E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63AC86D-9F5A-4682-9C19-0F9A9942C9BB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88337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4D7998CF-2C65-19F6-9BD5-9BF5DB0910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132"/>
          <a:stretch/>
        </p:blipFill>
        <p:spPr>
          <a:xfrm>
            <a:off x="0" y="-77855"/>
            <a:ext cx="12192000" cy="6935855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4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ángulo 19">
            <a:extLst>
              <a:ext uri="{FF2B5EF4-FFF2-40B4-BE49-F238E27FC236}">
                <a16:creationId xmlns:a16="http://schemas.microsoft.com/office/drawing/2014/main" id="{C6586551-A545-42BD-9524-9D5C419C72FF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11FF33C-F822-4402-93EC-AA93A236FF1B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CO INNOVATION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F47EBDC-17DC-4D9C-ABEE-7FC3FC77E9B6}"/>
              </a:ext>
            </a:extLst>
          </p:cNvPr>
          <p:cNvSpPr/>
          <p:nvPr/>
        </p:nvSpPr>
        <p:spPr>
          <a:xfrm>
            <a:off x="3345085" y="2697221"/>
            <a:ext cx="5139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SHARE VISION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410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EA0B5C81-6F1D-206E-33D2-53B6EA687B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0" r="40896" b="2095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0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959FE2C7-F27C-4E86-B3A0-5EE181035802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00395CB-1A61-4D13-93C4-9F5754DBFE4B}"/>
              </a:ext>
            </a:extLst>
          </p:cNvPr>
          <p:cNvSpPr/>
          <p:nvPr/>
        </p:nvSpPr>
        <p:spPr>
          <a:xfrm>
            <a:off x="360000" y="299360"/>
            <a:ext cx="31993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dirty="0">
                <a:latin typeface="Impact" panose="020B0806030902050204" pitchFamily="34" charset="0"/>
              </a:rPr>
              <a:t>PREPARATION (THERE IS TIME)</a:t>
            </a:r>
            <a:endParaRPr kumimoji="0" lang="es-ES" sz="3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F0BA0D1-B8CD-41D3-9BAA-030DFCEBF77F}"/>
              </a:ext>
            </a:extLst>
          </p:cNvPr>
          <p:cNvSpPr/>
          <p:nvPr/>
        </p:nvSpPr>
        <p:spPr>
          <a:xfrm>
            <a:off x="263748" y="4886333"/>
            <a:ext cx="82445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RESEARCH AND DEVELOPMENT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PEOPLE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FACILITIES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TECHNOLOGIES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SIZE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477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51779D86-5150-CA49-5455-8C5CBBACAA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3" b="14715"/>
          <a:stretch/>
        </p:blipFill>
        <p:spPr>
          <a:xfrm>
            <a:off x="0" y="0"/>
            <a:ext cx="12192000" cy="7022592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715093" y="6786746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4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959FE2C7-F27C-4E86-B3A0-5EE181035802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00395CB-1A61-4D13-93C4-9F5754DBFE4B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dirty="0">
                <a:solidFill>
                  <a:schemeClr val="bg1"/>
                </a:solidFill>
                <a:latin typeface="Impact" panose="020B0806030902050204" pitchFamily="34" charset="0"/>
              </a:rPr>
              <a:t>R&amp;D </a:t>
            </a: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FUNDING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F0BA0D1-B8CD-41D3-9BAA-030DFCEBF77F}"/>
              </a:ext>
            </a:extLst>
          </p:cNvPr>
          <p:cNvSpPr/>
          <p:nvPr/>
        </p:nvSpPr>
        <p:spPr>
          <a:xfrm>
            <a:off x="671307" y="3914144"/>
            <a:ext cx="82445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PRIVATE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PUBLIC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dirty="0">
                <a:latin typeface="Arial Black" panose="020B0A04020102020204" pitchFamily="34" charset="0"/>
                <a:cs typeface="Arial" panose="020B0604020202020204" pitchFamily="34" charset="0"/>
              </a:rPr>
              <a:t>PUBLIC PRIVATE PARTNERSHIPS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TENDERS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8686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www.a-v-s.es/media/cms/00/8c/008c58d5b1ededc81c4898a4e35b44daf978c959.png">
            <a:extLst>
              <a:ext uri="{FF2B5EF4-FFF2-40B4-BE49-F238E27FC236}">
                <a16:creationId xmlns:a16="http://schemas.microsoft.com/office/drawing/2014/main" id="{313B73B4-B1C3-DC7C-9112-F5AC722B47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1"/>
          <a:stretch/>
        </p:blipFill>
        <p:spPr bwMode="auto">
          <a:xfrm>
            <a:off x="-9525" y="-25400"/>
            <a:ext cx="12201525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092196" y="6399254"/>
            <a:ext cx="903105" cy="319801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5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FF0BA0D1-B8CD-41D3-9BAA-030DFCEBF77F}"/>
              </a:ext>
            </a:extLst>
          </p:cNvPr>
          <p:cNvSpPr/>
          <p:nvPr/>
        </p:nvSpPr>
        <p:spPr>
          <a:xfrm>
            <a:off x="5133581" y="3219994"/>
            <a:ext cx="82445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400" b="1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Thank</a:t>
            </a: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ES" sz="2400" b="1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you</a:t>
            </a:r>
            <a:r>
              <a:rPr lang="es-ES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!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95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3000" y="10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6BA0B10D-791E-4168-8872-A271FA6D88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94" y="19751"/>
            <a:ext cx="5871845" cy="2902977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D57661B-CE28-4835-8A2D-D3488B9307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863" y="19751"/>
            <a:ext cx="5894257" cy="2902977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EF40285A-2C50-42F3-8C85-49EB9207A4CA}"/>
              </a:ext>
            </a:extLst>
          </p:cNvPr>
          <p:cNvSpPr/>
          <p:nvPr/>
        </p:nvSpPr>
        <p:spPr>
          <a:xfrm>
            <a:off x="-19746" y="2917998"/>
            <a:ext cx="12211746" cy="3935272"/>
          </a:xfrm>
          <a:prstGeom prst="rect">
            <a:avLst/>
          </a:prstGeom>
          <a:solidFill>
            <a:srgbClr val="C17529">
              <a:alpha val="69804"/>
            </a:srgb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F125C55-8838-4754-9F56-DA0DFF9990F9}"/>
              </a:ext>
            </a:extLst>
          </p:cNvPr>
          <p:cNvSpPr/>
          <p:nvPr/>
        </p:nvSpPr>
        <p:spPr>
          <a:xfrm>
            <a:off x="5220844" y="4439175"/>
            <a:ext cx="3024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ASTROPHYSICS</a:t>
            </a:r>
          </a:p>
        </p:txBody>
      </p:sp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name="Imagen de mapa de bits" r:id="rId7" imgW="0" imgH="0" progId="Paint.Picture">
                  <p:embed/>
                </p:oleObj>
              </mc:Choice>
              <mc:Fallback>
                <p:oleObj name="Imagen de mapa de bits" r:id="rId7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ángulo 24">
            <a:extLst>
              <a:ext uri="{FF2B5EF4-FFF2-40B4-BE49-F238E27FC236}">
                <a16:creationId xmlns:a16="http://schemas.microsoft.com/office/drawing/2014/main" id="{AEED38AE-B6FA-4175-AA35-67157F566C90}"/>
              </a:ext>
            </a:extLst>
          </p:cNvPr>
          <p:cNvSpPr/>
          <p:nvPr/>
        </p:nvSpPr>
        <p:spPr>
          <a:xfrm>
            <a:off x="8704679" y="4090304"/>
            <a:ext cx="3024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ACCELERATORS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4010126-B424-40AA-B2EE-24FEFA457B84}"/>
              </a:ext>
            </a:extLst>
          </p:cNvPr>
          <p:cNvSpPr/>
          <p:nvPr/>
        </p:nvSpPr>
        <p:spPr>
          <a:xfrm>
            <a:off x="1667137" y="6005308"/>
            <a:ext cx="3024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FUSION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2149FAB6-F203-4D26-8105-08829477C5FC}"/>
              </a:ext>
            </a:extLst>
          </p:cNvPr>
          <p:cNvSpPr/>
          <p:nvPr/>
        </p:nvSpPr>
        <p:spPr>
          <a:xfrm>
            <a:off x="562362" y="4882041"/>
            <a:ext cx="3024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SYNCHROTRON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B4856B8D-113E-4EB5-B956-C7427EC3EACC}"/>
              </a:ext>
            </a:extLst>
          </p:cNvPr>
          <p:cNvSpPr/>
          <p:nvPr/>
        </p:nvSpPr>
        <p:spPr>
          <a:xfrm>
            <a:off x="4401126" y="5525375"/>
            <a:ext cx="3024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NEUTRON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F75965B-176F-4F53-AAF5-5AC0DC6E25EA}"/>
              </a:ext>
            </a:extLst>
          </p:cNvPr>
          <p:cNvSpPr/>
          <p:nvPr/>
        </p:nvSpPr>
        <p:spPr>
          <a:xfrm>
            <a:off x="7280563" y="5976657"/>
            <a:ext cx="3024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LASER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03038399-6417-4738-A1A0-CEDE50C752E5}"/>
              </a:ext>
            </a:extLst>
          </p:cNvPr>
          <p:cNvSpPr/>
          <p:nvPr/>
        </p:nvSpPr>
        <p:spPr>
          <a:xfrm>
            <a:off x="1034070" y="4017241"/>
            <a:ext cx="3024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SPACE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B20D9A2-7B84-4F23-BD26-0578EB2BAABA}"/>
              </a:ext>
            </a:extLst>
          </p:cNvPr>
          <p:cNvSpPr txBox="1"/>
          <p:nvPr/>
        </p:nvSpPr>
        <p:spPr>
          <a:xfrm>
            <a:off x="632835" y="2630814"/>
            <a:ext cx="103055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600" b="1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E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</a:p>
          <a:p>
            <a:pPr algn="ctr"/>
            <a:r>
              <a:rPr lang="es-ES" dirty="0"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ADVANCED ROBOTICS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· 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ULTRA HIGH VACUUM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· </a:t>
            </a:r>
            <a:r>
              <a:rPr lang="es-ES" dirty="0"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MICRO-MECHANISMS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· 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CRYOGENICS </a:t>
            </a:r>
            <a:r>
              <a:rPr lang="es-ES" dirty="0"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· OPTOMECHANICAL SYSTEMS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· 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MAGNETIC FIELDS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· </a:t>
            </a:r>
            <a:r>
              <a:rPr lang="es-ES" dirty="0"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PRESICION SYSTEMS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· 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RADIATION ENVIRONMENTS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· </a:t>
            </a:r>
            <a:r>
              <a:rPr lang="es-ES" dirty="0"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CRITICAL SYSTEMS 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·</a:t>
            </a:r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s-ES" dirty="0">
              <a:solidFill>
                <a:srgbClr val="37609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68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7" descr="Light path mechanims">
            <a:extLst>
              <a:ext uri="{FF2B5EF4-FFF2-40B4-BE49-F238E27FC236}">
                <a16:creationId xmlns:a16="http://schemas.microsoft.com/office/drawing/2014/main" id="{F69DCE04-BEE6-82FF-B6D1-A6F71ED39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67"/>
            <a:ext cx="12191999" cy="684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9" name="Picture 47" descr="Light path mechanims">
            <a:extLst>
              <a:ext uri="{FF2B5EF4-FFF2-40B4-BE49-F238E27FC236}">
                <a16:creationId xmlns:a16="http://schemas.microsoft.com/office/drawing/2014/main" id="{CB92B9D4-E8C6-4B7A-8226-ECBB796F4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66"/>
            <a:ext cx="12191999" cy="684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3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id="{B3C402F9-19BC-45AC-A556-47214B9E62F5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ASTROPHYSICS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63AC86D-9F5A-4682-9C19-0F9A9942C9BB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26">
            <a:extLst>
              <a:ext uri="{FF2B5EF4-FFF2-40B4-BE49-F238E27FC236}">
                <a16:creationId xmlns:a16="http://schemas.microsoft.com/office/drawing/2014/main" id="{CB896B26-812D-9AD8-928D-A06FB792246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24300"/>
            <a:ext cx="4384228" cy="2933700"/>
          </a:xfrm>
          <a:prstGeom prst="rect">
            <a:avLst/>
          </a:prstGeom>
          <a:noFill/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442857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EDEAD158-AC8B-90F1-1D16-26E995F2CC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462"/>
          <a:stretch/>
        </p:blipFill>
        <p:spPr>
          <a:xfrm>
            <a:off x="0" y="0"/>
            <a:ext cx="12230100" cy="6858000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6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ángulo 19">
            <a:extLst>
              <a:ext uri="{FF2B5EF4-FFF2-40B4-BE49-F238E27FC236}">
                <a16:creationId xmlns:a16="http://schemas.microsoft.com/office/drawing/2014/main" id="{C6586551-A545-42BD-9524-9D5C419C72FF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11FF33C-F822-4402-93EC-AA93A236FF1B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ACCELERATORS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C9F2213-B096-7318-3854-F7EA6F66BBD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008" t="22778" r="30898" b="20417"/>
          <a:stretch/>
        </p:blipFill>
        <p:spPr>
          <a:xfrm>
            <a:off x="-19050" y="3864532"/>
            <a:ext cx="3381375" cy="2993468"/>
          </a:xfrm>
          <a:prstGeom prst="rect">
            <a:avLst/>
          </a:prstGeom>
        </p:spPr>
      </p:pic>
      <p:pic>
        <p:nvPicPr>
          <p:cNvPr id="20494" name="Picture 14" descr="ESS Bilbao | LinkedIn">
            <a:extLst>
              <a:ext uri="{FF2B5EF4-FFF2-40B4-BE49-F238E27FC236}">
                <a16:creationId xmlns:a16="http://schemas.microsoft.com/office/drawing/2014/main" id="{84CA1BCC-215E-B3F8-E0DC-61BA84AEB9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50" b="31500"/>
          <a:stretch/>
        </p:blipFill>
        <p:spPr bwMode="auto">
          <a:xfrm>
            <a:off x="3903662" y="6022418"/>
            <a:ext cx="1905000" cy="72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99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8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ángulo 19">
            <a:extLst>
              <a:ext uri="{FF2B5EF4-FFF2-40B4-BE49-F238E27FC236}">
                <a16:creationId xmlns:a16="http://schemas.microsoft.com/office/drawing/2014/main" id="{C6586551-A545-42BD-9524-9D5C419C72FF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11FF33C-F822-4402-93EC-AA93A236FF1B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ACCELERATORS 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9D4CD78C-D2FC-6754-35E1-27632ECD0A1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1685925"/>
            <a:ext cx="5651097" cy="3781426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E576D5C-E12B-4A90-AFEF-91E370F196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288" y="1728787"/>
            <a:ext cx="2949703" cy="373856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DCCDCE4-CAB4-4F0A-A5F1-5AF7900AC45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0" r="15056" b="3256"/>
          <a:stretch/>
        </p:blipFill>
        <p:spPr>
          <a:xfrm>
            <a:off x="9391182" y="1728787"/>
            <a:ext cx="2232248" cy="3796972"/>
          </a:xfrm>
          <a:prstGeom prst="rect">
            <a:avLst/>
          </a:prstGeom>
        </p:spPr>
      </p:pic>
      <p:pic>
        <p:nvPicPr>
          <p:cNvPr id="13" name="Picture 4" descr="Image result for cern logo">
            <a:extLst>
              <a:ext uri="{FF2B5EF4-FFF2-40B4-BE49-F238E27FC236}">
                <a16:creationId xmlns:a16="http://schemas.microsoft.com/office/drawing/2014/main" id="{F00789D9-7F22-73AA-3E08-0855E67823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59887" y="189251"/>
            <a:ext cx="1319008" cy="132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9A2ADB5C-3F4E-8044-EE13-CBE3B96AD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4500" y="5671475"/>
            <a:ext cx="5717995" cy="73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2517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5" name="Picture 49">
            <a:extLst>
              <a:ext uri="{FF2B5EF4-FFF2-40B4-BE49-F238E27FC236}">
                <a16:creationId xmlns:a16="http://schemas.microsoft.com/office/drawing/2014/main" id="{88E21802-5F19-4224-9D65-652B44AC0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311C71A-3622-424A-B7BC-2606FE6C867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6" t="23406" r="2438" b="7992"/>
          <a:stretch/>
        </p:blipFill>
        <p:spPr>
          <a:xfrm>
            <a:off x="8195732" y="4608512"/>
            <a:ext cx="3996268" cy="2247901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5" name="Imagen de mapa de bits" r:id="rId7" imgW="0" imgH="0" progId="Paint.Picture">
                  <p:embed/>
                </p:oleObj>
              </mc:Choice>
              <mc:Fallback>
                <p:oleObj name="Imagen de mapa de bits" r:id="rId7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ángulo 19">
            <a:extLst>
              <a:ext uri="{FF2B5EF4-FFF2-40B4-BE49-F238E27FC236}">
                <a16:creationId xmlns:a16="http://schemas.microsoft.com/office/drawing/2014/main" id="{C6586551-A545-42BD-9524-9D5C419C72FF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11FF33C-F822-4402-93EC-AA93A236FF1B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ACCELERATORS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4354052-1BDF-45C4-6179-ABF2D7CE68D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0762" t="54688" r="18944" b="24848"/>
          <a:stretch/>
        </p:blipFill>
        <p:spPr>
          <a:xfrm>
            <a:off x="8089028" y="0"/>
            <a:ext cx="4102972" cy="232718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4ED5ABA-CC53-4FB3-6895-5D1F35D540EB}"/>
              </a:ext>
            </a:extLst>
          </p:cNvPr>
          <p:cNvSpPr txBox="1"/>
          <p:nvPr/>
        </p:nvSpPr>
        <p:spPr>
          <a:xfrm>
            <a:off x="3048000" y="32461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0F3117B-21FC-34B3-ACCB-DB907EBE667D}"/>
              </a:ext>
            </a:extLst>
          </p:cNvPr>
          <p:cNvSpPr txBox="1"/>
          <p:nvPr/>
        </p:nvSpPr>
        <p:spPr>
          <a:xfrm>
            <a:off x="3048000" y="32461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436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6" name="Imagen de mapa de bits" r:id="rId5" imgW="0" imgH="0" progId="Paint.Picture">
                  <p:embed/>
                </p:oleObj>
              </mc:Choice>
              <mc:Fallback>
                <p:oleObj name="Imagen de mapa de bits" r:id="rId5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ángulo 19">
            <a:extLst>
              <a:ext uri="{FF2B5EF4-FFF2-40B4-BE49-F238E27FC236}">
                <a16:creationId xmlns:a16="http://schemas.microsoft.com/office/drawing/2014/main" id="{C6586551-A545-42BD-9524-9D5C419C72FF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11FF33C-F822-4402-93EC-AA93A236FF1B}"/>
              </a:ext>
            </a:extLst>
          </p:cNvPr>
          <p:cNvSpPr/>
          <p:nvPr/>
        </p:nvSpPr>
        <p:spPr>
          <a:xfrm>
            <a:off x="360000" y="2612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ACCELERATORS </a:t>
            </a:r>
            <a:r>
              <a:rPr kumimoji="0" lang="es-E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R&amp;d</a:t>
            </a:r>
            <a:endParaRPr kumimoji="0" lang="es-ES" sz="3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+mn-cs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4ED5ABA-CC53-4FB3-6895-5D1F35D540EB}"/>
              </a:ext>
            </a:extLst>
          </p:cNvPr>
          <p:cNvSpPr txBox="1"/>
          <p:nvPr/>
        </p:nvSpPr>
        <p:spPr>
          <a:xfrm>
            <a:off x="3048000" y="32461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0F3117B-21FC-34B3-ACCB-DB907EBE667D}"/>
              </a:ext>
            </a:extLst>
          </p:cNvPr>
          <p:cNvSpPr txBox="1"/>
          <p:nvPr/>
        </p:nvSpPr>
        <p:spPr>
          <a:xfrm>
            <a:off x="3048000" y="32461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85672D3-480F-735E-1FA4-DCC0B19932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136" y="983199"/>
            <a:ext cx="3945467" cy="2630312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010F0D3-E2D5-A8E3-F928-473A0EAED210}"/>
              </a:ext>
            </a:extLst>
          </p:cNvPr>
          <p:cNvSpPr txBox="1"/>
          <p:nvPr/>
        </p:nvSpPr>
        <p:spPr>
          <a:xfrm>
            <a:off x="476677" y="715822"/>
            <a:ext cx="1951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 Narrow" panose="020B0606020202030204" pitchFamily="34" charset="0"/>
                <a:cs typeface="Arial" panose="020B0604020202020204" pitchFamily="34" charset="0"/>
              </a:rPr>
              <a:t>Electron gun for C6+ ion source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8E9DBBC-A657-18D0-CED0-09397624A44F}"/>
              </a:ext>
            </a:extLst>
          </p:cNvPr>
          <p:cNvSpPr txBox="1"/>
          <p:nvPr/>
        </p:nvSpPr>
        <p:spPr>
          <a:xfrm>
            <a:off x="592685" y="3611423"/>
            <a:ext cx="2222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 Narrow" panose="020B0606020202030204" pitchFamily="34" charset="0"/>
                <a:cs typeface="Arial" panose="020B0604020202020204" pitchFamily="34" charset="0"/>
              </a:rPr>
              <a:t>- Manufacturing of beam diagnostics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DEFE6102-9CDB-37D3-177A-5DEFA45FCC6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9923" t="24118" r="7607" b="32836"/>
          <a:stretch/>
        </p:blipFill>
        <p:spPr>
          <a:xfrm>
            <a:off x="627149" y="3928533"/>
            <a:ext cx="2294467" cy="281077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07E04C4F-3832-53E0-6B83-27B7D66EDF5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4690" t="63406" r="29440" b="13967"/>
          <a:stretch/>
        </p:blipFill>
        <p:spPr>
          <a:xfrm>
            <a:off x="4314774" y="1713370"/>
            <a:ext cx="4361132" cy="2145527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0224CB42-CB18-3DC5-3EA1-01C7CF952C2C}"/>
              </a:ext>
            </a:extLst>
          </p:cNvPr>
          <p:cNvSpPr txBox="1"/>
          <p:nvPr/>
        </p:nvSpPr>
        <p:spPr>
          <a:xfrm>
            <a:off x="6669234" y="1436371"/>
            <a:ext cx="2614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 Narrow" panose="020B0606020202030204" pitchFamily="34" charset="0"/>
                <a:cs typeface="Arial" panose="020B0604020202020204" pitchFamily="34" charset="0"/>
              </a:rPr>
              <a:t>- Conceptual design of ion source envelope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EA4115B3-1AA2-EC5F-906F-4B222C3D214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5930" t="15352" r="21736" b="20618"/>
          <a:stretch/>
        </p:blipFill>
        <p:spPr>
          <a:xfrm>
            <a:off x="8869482" y="1065616"/>
            <a:ext cx="2729833" cy="2322536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76F6E2C1-0CD3-DE94-11A5-EFB169FDE6F7}"/>
              </a:ext>
            </a:extLst>
          </p:cNvPr>
          <p:cNvSpPr txBox="1"/>
          <p:nvPr/>
        </p:nvSpPr>
        <p:spPr>
          <a:xfrm>
            <a:off x="4554269" y="4254564"/>
            <a:ext cx="1564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 Narrow" panose="020B0606020202030204" pitchFamily="34" charset="0"/>
                <a:cs typeface="Arial" panose="020B0604020202020204" pitchFamily="34" charset="0"/>
              </a:rPr>
              <a:t>- Ion species diagnostics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F969CDE0-736F-9652-2EA8-CB4A02BD3AE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3541" t="23581" r="28195" b="15555"/>
          <a:stretch/>
        </p:blipFill>
        <p:spPr>
          <a:xfrm>
            <a:off x="4120098" y="4473887"/>
            <a:ext cx="2664597" cy="2384113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5ECB3871-DE29-0ED5-2841-1A12BA5A0617}"/>
              </a:ext>
            </a:extLst>
          </p:cNvPr>
          <p:cNvSpPr txBox="1"/>
          <p:nvPr/>
        </p:nvSpPr>
        <p:spPr>
          <a:xfrm>
            <a:off x="9021429" y="6378444"/>
            <a:ext cx="16492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 Narrow" panose="020B0606020202030204" pitchFamily="34" charset="0"/>
                <a:cs typeface="Arial" panose="020B0604020202020204" pitchFamily="34" charset="0"/>
              </a:rPr>
              <a:t>- LEBT diagnostics design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4A5952-A87C-DFB4-4F9A-7D1EA7B3564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2708" t="24938" r="32405" b="36708"/>
          <a:stretch/>
        </p:blipFill>
        <p:spPr>
          <a:xfrm>
            <a:off x="7562357" y="5088543"/>
            <a:ext cx="1790599" cy="1552219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53993E79-A068-4879-2AD9-BC86CC4AEEC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2160" t="17291" r="28294" b="22840"/>
          <a:stretch/>
        </p:blipFill>
        <p:spPr>
          <a:xfrm>
            <a:off x="10773025" y="3895138"/>
            <a:ext cx="1385313" cy="2386809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EA67601A-67E1-ECF1-BE62-D2EDA3A151B2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3958" t="37535" r="24055" b="23813"/>
          <a:stretch/>
        </p:blipFill>
        <p:spPr>
          <a:xfrm>
            <a:off x="8940695" y="3928533"/>
            <a:ext cx="1790599" cy="1770648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5020B5DC-1A49-B8AE-23E2-609014B4DAE9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50078" t="16420" r="32802" b="40741"/>
          <a:stretch/>
        </p:blipFill>
        <p:spPr>
          <a:xfrm>
            <a:off x="7866951" y="3763786"/>
            <a:ext cx="894191" cy="1258557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A7E77CC9-89D3-8161-4DBA-2E2F87BB513C}"/>
              </a:ext>
            </a:extLst>
          </p:cNvPr>
          <p:cNvSpPr txBox="1"/>
          <p:nvPr/>
        </p:nvSpPr>
        <p:spPr>
          <a:xfrm>
            <a:off x="3676068" y="38872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Developments for hadron/carbon therapy compact LINACs </a:t>
            </a:r>
            <a:endParaRPr lang="en-US" dirty="0"/>
          </a:p>
        </p:txBody>
      </p:sp>
      <p:pic>
        <p:nvPicPr>
          <p:cNvPr id="29707" name="Picture 11" descr="Ciemat - APPA Renovables">
            <a:extLst>
              <a:ext uri="{FF2B5EF4-FFF2-40B4-BE49-F238E27FC236}">
                <a16:creationId xmlns:a16="http://schemas.microsoft.com/office/drawing/2014/main" id="{3AECB3D6-693F-2DC4-5D11-DDA67425D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046" y="233804"/>
            <a:ext cx="2094971" cy="61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516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9" name="Picture 49" descr="ITER - Wikipedia, la enciclopedia libre">
            <a:extLst>
              <a:ext uri="{FF2B5EF4-FFF2-40B4-BE49-F238E27FC236}">
                <a16:creationId xmlns:a16="http://schemas.microsoft.com/office/drawing/2014/main" id="{0DA398A0-E086-43B9-AB73-3CDBA0A7B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EBA78D9-A0EE-4188-AB69-FEA6DFAB381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29"/>
          <a:stretch/>
        </p:blipFill>
        <p:spPr>
          <a:xfrm>
            <a:off x="11589690" y="6551612"/>
            <a:ext cx="405611" cy="143632"/>
          </a:xfrm>
          <a:prstGeom prst="rect">
            <a:avLst/>
          </a:prstGeom>
        </p:spPr>
      </p:pic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8CF9F83D-761D-4D6C-9210-CF78D96323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1" name="Imagen de mapa de bits" r:id="rId7" imgW="0" imgH="0" progId="Paint.Picture">
                  <p:embed/>
                </p:oleObj>
              </mc:Choice>
              <mc:Fallback>
                <p:oleObj name="Imagen de mapa de bits" r:id="rId7" imgW="0" imgH="0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8CF9F83D-761D-4D6C-9210-CF78D96323B1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ángulo 24">
            <a:extLst>
              <a:ext uri="{FF2B5EF4-FFF2-40B4-BE49-F238E27FC236}">
                <a16:creationId xmlns:a16="http://schemas.microsoft.com/office/drawing/2014/main" id="{F6EF8A22-7CF8-4572-8FA9-D6FD90B159D9}"/>
              </a:ext>
            </a:extLst>
          </p:cNvPr>
          <p:cNvSpPr/>
          <p:nvPr/>
        </p:nvSpPr>
        <p:spPr>
          <a:xfrm>
            <a:off x="0" y="396359"/>
            <a:ext cx="360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0A6199C5-549C-4180-95B3-F2AD5FE962C2}"/>
              </a:ext>
            </a:extLst>
          </p:cNvPr>
          <p:cNvSpPr/>
          <p:nvPr/>
        </p:nvSpPr>
        <p:spPr>
          <a:xfrm>
            <a:off x="360000" y="299360"/>
            <a:ext cx="31993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FUSION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9F16C75-6F56-66D1-2DDA-EFB39117A2E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508" t="33403" r="8945" b="28611"/>
          <a:stretch/>
        </p:blipFill>
        <p:spPr>
          <a:xfrm>
            <a:off x="0" y="4762500"/>
            <a:ext cx="6423373" cy="209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2626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Naranja amarillo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19879</TotalTime>
  <Words>252</Words>
  <Application>Microsoft Office PowerPoint</Application>
  <PresentationFormat>Panorámica</PresentationFormat>
  <Paragraphs>103</Paragraphs>
  <Slides>27</Slides>
  <Notes>11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7" baseType="lpstr">
      <vt:lpstr>Arial</vt:lpstr>
      <vt:lpstr>Calibri</vt:lpstr>
      <vt:lpstr>Impact</vt:lpstr>
      <vt:lpstr>Arial Black</vt:lpstr>
      <vt:lpstr>Arial Narrow</vt:lpstr>
      <vt:lpstr>Futura Hv BT</vt:lpstr>
      <vt:lpstr>Tahoma</vt:lpstr>
      <vt:lpstr>Calibri Light</vt:lpstr>
      <vt:lpstr>Tema de Office</vt:lpstr>
      <vt:lpstr>Imagen de mapa de bits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BOOSTING SCIENTIFIC KNOWLEDGE</dc:title>
  <dc:creator>Alberto Garbayo</dc:creator>
  <cp:lastModifiedBy>Miguel Angel</cp:lastModifiedBy>
  <cp:revision>548</cp:revision>
  <cp:lastPrinted>2021-10-13T13:48:22Z</cp:lastPrinted>
  <dcterms:created xsi:type="dcterms:W3CDTF">2016-06-15T14:12:20Z</dcterms:created>
  <dcterms:modified xsi:type="dcterms:W3CDTF">2022-05-03T10:34:28Z</dcterms:modified>
</cp:coreProperties>
</file>