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2" r:id="rId1"/>
  </p:sldMasterIdLst>
  <p:notesMasterIdLst>
    <p:notesMasterId r:id="rId36"/>
  </p:notesMasterIdLst>
  <p:sldIdLst>
    <p:sldId id="257" r:id="rId2"/>
    <p:sldId id="484" r:id="rId3"/>
    <p:sldId id="487" r:id="rId4"/>
    <p:sldId id="520" r:id="rId5"/>
    <p:sldId id="489" r:id="rId6"/>
    <p:sldId id="478" r:id="rId7"/>
    <p:sldId id="493" r:id="rId8"/>
    <p:sldId id="500" r:id="rId9"/>
    <p:sldId id="498" r:id="rId10"/>
    <p:sldId id="502" r:id="rId11"/>
    <p:sldId id="501" r:id="rId12"/>
    <p:sldId id="499" r:id="rId13"/>
    <p:sldId id="522" r:id="rId14"/>
    <p:sldId id="523" r:id="rId15"/>
    <p:sldId id="524" r:id="rId16"/>
    <p:sldId id="525" r:id="rId17"/>
    <p:sldId id="505" r:id="rId18"/>
    <p:sldId id="261" r:id="rId19"/>
    <p:sldId id="509" r:id="rId20"/>
    <p:sldId id="512" r:id="rId21"/>
    <p:sldId id="274" r:id="rId22"/>
    <p:sldId id="466" r:id="rId23"/>
    <p:sldId id="517" r:id="rId24"/>
    <p:sldId id="519" r:id="rId25"/>
    <p:sldId id="518" r:id="rId26"/>
    <p:sldId id="510" r:id="rId27"/>
    <p:sldId id="513" r:id="rId28"/>
    <p:sldId id="514" r:id="rId29"/>
    <p:sldId id="511" r:id="rId30"/>
    <p:sldId id="515" r:id="rId31"/>
    <p:sldId id="465" r:id="rId32"/>
    <p:sldId id="494" r:id="rId33"/>
    <p:sldId id="508" r:id="rId34"/>
    <p:sldId id="259" r:id="rId35"/>
  </p:sldIdLst>
  <p:sldSz cx="9144000" cy="6858000" type="screen4x3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FF9601"/>
    <a:srgbClr val="FFC000"/>
    <a:srgbClr val="FF0000"/>
    <a:srgbClr val="E601E6"/>
    <a:srgbClr val="5292F0"/>
    <a:srgbClr val="0055A0"/>
    <a:srgbClr val="0E0EF4"/>
    <a:srgbClr val="000000"/>
    <a:srgbClr val="8165A4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80" autoAdjust="0"/>
    <p:restoredTop sz="84449" autoAdjust="0"/>
  </p:normalViewPr>
  <p:slideViewPr>
    <p:cSldViewPr snapToGrid="0" snapToObjects="1">
      <p:cViewPr varScale="1">
        <p:scale>
          <a:sx n="72" d="100"/>
          <a:sy n="72" d="100"/>
        </p:scale>
        <p:origin x="1594" y="6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6FF325B5-72CE-4D1C-BFEB-F2C7CF9F9809}" type="datetimeFigureOut">
              <a:rPr lang="fr-FR" smtClean="0"/>
              <a:t>23/06/2022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BA62AAF1-7E63-4065-86E8-5E05556A2DC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5931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ym typeface="Wingdings 3" panose="05040102010807070707" pitchFamily="18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62AAF1-7E63-4065-86E8-5E05556A2DC5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342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62AAF1-7E63-4065-86E8-5E05556A2DC5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9113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62AAF1-7E63-4065-86E8-5E05556A2DC5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0307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62AAF1-7E63-4065-86E8-5E05556A2DC5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0503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62AAF1-7E63-4065-86E8-5E05556A2DC5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3983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rand_2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0619" y="478124"/>
            <a:ext cx="1743984" cy="1726457"/>
          </a:xfrm>
          <a:prstGeom prst="rect">
            <a:avLst/>
          </a:prstGeom>
        </p:spPr>
      </p:pic>
      <p:sp>
        <p:nvSpPr>
          <p:cNvPr id="3" name="Title 5">
            <a:extLst>
              <a:ext uri="{FF2B5EF4-FFF2-40B4-BE49-F238E27FC236}">
                <a16:creationId xmlns:a16="http://schemas.microsoft.com/office/drawing/2014/main" id="{EC9E76B3-8F9E-4634-939E-0F4091431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873" y="2689555"/>
            <a:ext cx="5652125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 sz="2800" b="1" cap="sm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BA9AEBE1-5F89-4A1A-A3CA-AD8E30F7D6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6873" y="3706832"/>
            <a:ext cx="837409" cy="369332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marL="36576" indent="0" algn="l">
              <a:buNone/>
              <a:defRPr sz="1800" baseline="0">
                <a:solidFill>
                  <a:schemeClr val="tx1"/>
                </a:solidFill>
                <a:latin typeface="+mj-lt"/>
              </a:defRPr>
            </a:lvl1pPr>
            <a:lvl5pPr marL="1307592" indent="0" algn="ctr">
              <a:buNone/>
              <a:defRPr sz="1800" baseline="0">
                <a:latin typeface="+mj-lt"/>
              </a:defRPr>
            </a:lvl5pPr>
          </a:lstStyle>
          <a:p>
            <a:pPr lvl="0"/>
            <a:r>
              <a:rPr lang="fr-FR" baseline="0" dirty="0">
                <a:latin typeface="+mj-lt"/>
              </a:rPr>
              <a:t>Name</a:t>
            </a:r>
            <a:endParaRPr lang="fr-FR" dirty="0"/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FD88F8BB-C9EF-4C36-B667-6C0E2900962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6873" y="4459748"/>
            <a:ext cx="1048492" cy="338554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marL="36576" indent="0" algn="l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  <a:lvl5pPr marL="1307592" indent="0" algn="ctr">
              <a:buNone/>
              <a:defRPr sz="1800" baseline="0">
                <a:latin typeface="+mj-lt"/>
              </a:defRPr>
            </a:lvl5pPr>
          </a:lstStyle>
          <a:p>
            <a:pPr lvl="0"/>
            <a:r>
              <a:rPr lang="fr-FR" baseline="0" dirty="0">
                <a:latin typeface="+mj-lt"/>
              </a:rPr>
              <a:t>Affiliation</a:t>
            </a:r>
            <a:endParaRPr lang="fr-FR" dirty="0"/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05B004A5-AFCE-4340-97D4-D12453FBA87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56873" y="5729044"/>
            <a:ext cx="733213" cy="661720"/>
          </a:xfrm>
          <a:prstGeom prst="rect">
            <a:avLst/>
          </a:prstGeom>
        </p:spPr>
        <p:txBody>
          <a:bodyPr anchor="ctr">
            <a:spAutoFit/>
          </a:bodyPr>
          <a:lstStyle>
            <a:lvl1pPr marL="36576" indent="0" algn="l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  <a:lvl5pPr marL="1307592" indent="0" algn="ctr">
              <a:buNone/>
              <a:defRPr sz="1800" baseline="0">
                <a:latin typeface="+mj-lt"/>
              </a:defRPr>
            </a:lvl5pPr>
          </a:lstStyle>
          <a:p>
            <a:pPr lvl="0"/>
            <a:r>
              <a:rPr lang="fr-FR" baseline="0" dirty="0">
                <a:latin typeface="+mj-lt"/>
              </a:rPr>
              <a:t>Place</a:t>
            </a:r>
          </a:p>
          <a:p>
            <a:pPr lvl="0"/>
            <a:r>
              <a:rPr lang="fr-FR" baseline="0" dirty="0">
                <a:latin typeface="+mj-lt"/>
              </a:rPr>
              <a:t>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71732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6873" y="1911244"/>
            <a:ext cx="5652125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 sz="2800" b="1" cap="small" baseline="0"/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6873" y="3341516"/>
            <a:ext cx="837409" cy="369332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marL="36576" indent="0" algn="l">
              <a:buNone/>
              <a:defRPr sz="1800" baseline="0">
                <a:solidFill>
                  <a:srgbClr val="0033A0"/>
                </a:solidFill>
                <a:latin typeface="+mj-lt"/>
              </a:defRPr>
            </a:lvl1pPr>
            <a:lvl5pPr marL="1307592" indent="0" algn="ctr">
              <a:buNone/>
              <a:defRPr sz="1800" baseline="0">
                <a:latin typeface="+mj-lt"/>
              </a:defRPr>
            </a:lvl5pPr>
          </a:lstStyle>
          <a:p>
            <a:pPr lvl="0"/>
            <a:r>
              <a:rPr lang="fr-FR" baseline="0" dirty="0">
                <a:latin typeface="+mj-lt"/>
              </a:rPr>
              <a:t>Name</a:t>
            </a:r>
            <a:endParaRPr lang="fr-FR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356873" y="4032501"/>
            <a:ext cx="1048492" cy="338554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marL="36576" indent="0" algn="l">
              <a:buNone/>
              <a:defRPr sz="1600" baseline="0">
                <a:solidFill>
                  <a:srgbClr val="0033A0"/>
                </a:solidFill>
                <a:latin typeface="+mj-lt"/>
              </a:defRPr>
            </a:lvl1pPr>
            <a:lvl5pPr marL="1307592" indent="0" algn="ctr">
              <a:buNone/>
              <a:defRPr sz="1800" baseline="0">
                <a:latin typeface="+mj-lt"/>
              </a:defRPr>
            </a:lvl5pPr>
          </a:lstStyle>
          <a:p>
            <a:pPr lvl="0"/>
            <a:r>
              <a:rPr lang="fr-FR" baseline="0" dirty="0">
                <a:latin typeface="+mj-lt"/>
              </a:rPr>
              <a:t>Affiliation</a:t>
            </a:r>
            <a:endParaRPr lang="fr-FR" dirty="0"/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8026702" y="198613"/>
            <a:ext cx="733213" cy="661720"/>
          </a:xfrm>
          <a:prstGeom prst="rect">
            <a:avLst/>
          </a:prstGeom>
        </p:spPr>
        <p:txBody>
          <a:bodyPr anchor="ctr">
            <a:spAutoFit/>
          </a:bodyPr>
          <a:lstStyle>
            <a:lvl1pPr marL="36576" indent="0" algn="r">
              <a:buNone/>
              <a:defRPr sz="1600" baseline="0">
                <a:solidFill>
                  <a:srgbClr val="0033A0"/>
                </a:solidFill>
                <a:latin typeface="+mj-lt"/>
              </a:defRPr>
            </a:lvl1pPr>
            <a:lvl5pPr marL="1307592" indent="0" algn="ctr">
              <a:buNone/>
              <a:defRPr sz="1800" baseline="0">
                <a:latin typeface="+mj-lt"/>
              </a:defRPr>
            </a:lvl5pPr>
          </a:lstStyle>
          <a:p>
            <a:pPr lvl="0"/>
            <a:r>
              <a:rPr lang="fr-FR" baseline="0" dirty="0">
                <a:latin typeface="+mj-lt"/>
              </a:rPr>
              <a:t>Place</a:t>
            </a:r>
          </a:p>
          <a:p>
            <a:pPr lvl="0"/>
            <a:r>
              <a:rPr lang="fr-FR" baseline="0" dirty="0">
                <a:latin typeface="+mj-lt"/>
              </a:rPr>
              <a:t>Date</a:t>
            </a:r>
            <a:endParaRPr lang="fr-FR" dirty="0"/>
          </a:p>
        </p:txBody>
      </p:sp>
      <p:pic>
        <p:nvPicPr>
          <p:cNvPr id="7" name="Picture 6" descr="LogoOutline.ai">
            <a:extLst>
              <a:ext uri="{FF2B5EF4-FFF2-40B4-BE49-F238E27FC236}">
                <a16:creationId xmlns:a16="http://schemas.microsoft.com/office/drawing/2014/main" id="{DB5AC07F-421A-44D7-8993-17A2B0D008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FCD860-506F-40FF-AE7A-0FDE4DABE2D6}"/>
              </a:ext>
            </a:extLst>
          </p:cNvPr>
          <p:cNvCxnSpPr>
            <a:cxnSpLocks/>
          </p:cNvCxnSpPr>
          <p:nvPr userDrawn="1"/>
        </p:nvCxnSpPr>
        <p:spPr>
          <a:xfrm flipV="1">
            <a:off x="1707739" y="5492424"/>
            <a:ext cx="0" cy="996696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16442B3-96EF-41DD-999E-2C15BCC39EDD}"/>
              </a:ext>
            </a:extLst>
          </p:cNvPr>
          <p:cNvSpPr txBox="1"/>
          <p:nvPr userDrawn="1"/>
        </p:nvSpPr>
        <p:spPr>
          <a:xfrm>
            <a:off x="1808740" y="5578946"/>
            <a:ext cx="338328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TE</a:t>
            </a:r>
          </a:p>
          <a:p>
            <a:endParaRPr lang="en-US" sz="600" dirty="0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Technology Department</a:t>
            </a:r>
          </a:p>
        </p:txBody>
      </p:sp>
      <p:pic>
        <p:nvPicPr>
          <p:cNvPr id="4" name="Picture 3" descr="Logo&#10;&#10;Description automatically generated with medium confidence">
            <a:extLst>
              <a:ext uri="{FF2B5EF4-FFF2-40B4-BE49-F238E27FC236}">
                <a16:creationId xmlns:a16="http://schemas.microsoft.com/office/drawing/2014/main" id="{C796C403-E700-4A98-B13F-A3ACD12B500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1321" y="5379868"/>
            <a:ext cx="1205418" cy="125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261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38805" y="914174"/>
            <a:ext cx="2870016" cy="1392689"/>
          </a:xfrm>
        </p:spPr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B067D419-9C63-44BC-9F85-0E16F9A39E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92492" y="6485020"/>
            <a:ext cx="1060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3A0"/>
                </a:solidFill>
                <a:latin typeface="+mn-lt"/>
              </a:defRPr>
            </a:lvl1pPr>
          </a:lstStyle>
          <a:p>
            <a:r>
              <a:rPr lang="en-US"/>
              <a:t>23/06/2022</a:t>
            </a:r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15EEDB4E-EEE8-4DAB-AB9E-57AA048E11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4365" y="6485021"/>
            <a:ext cx="72438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3A0"/>
                </a:solidFill>
                <a:latin typeface="+mn-lt"/>
              </a:defRPr>
            </a:lvl1pPr>
          </a:lstStyle>
          <a:p>
            <a:r>
              <a:rPr lang="en-GB"/>
              <a:t>Transverse stress on Nb3Sn Rutherford cables - G. Lenoir</a:t>
            </a:r>
            <a:endParaRPr lang="en-US" dirty="0"/>
          </a:p>
        </p:txBody>
      </p:sp>
      <p:sp>
        <p:nvSpPr>
          <p:cNvPr id="14" name="Slide Number Placeholder 11">
            <a:extLst>
              <a:ext uri="{FF2B5EF4-FFF2-40B4-BE49-F238E27FC236}">
                <a16:creationId xmlns:a16="http://schemas.microsoft.com/office/drawing/2014/main" id="{A06B97CD-9BD2-440C-B95F-26F17C08ED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2723" y="6485021"/>
            <a:ext cx="4027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3A0"/>
                </a:solidFill>
                <a:latin typeface="+mn-lt"/>
              </a:defRPr>
            </a:lvl1pPr>
          </a:lstStyle>
          <a:p>
            <a:fld id="{8ACE18F9-6828-420D-B68A-CCF34A1E4EF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LogoOutline.ai">
            <a:extLst>
              <a:ext uri="{FF2B5EF4-FFF2-40B4-BE49-F238E27FC236}">
                <a16:creationId xmlns:a16="http://schemas.microsoft.com/office/drawing/2014/main" id="{7136ACD0-0CBD-4365-A1E4-C5519D3A7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  <p:pic>
        <p:nvPicPr>
          <p:cNvPr id="15" name="Picture 14" descr="Logo&#10;&#10;Description automatically generated with medium confidence">
            <a:extLst>
              <a:ext uri="{FF2B5EF4-FFF2-40B4-BE49-F238E27FC236}">
                <a16:creationId xmlns:a16="http://schemas.microsoft.com/office/drawing/2014/main" id="{BE883FD4-F06B-4836-8356-3365D18F56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187" y="6485022"/>
            <a:ext cx="388617" cy="365124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B598274-F15E-4305-8121-FFF6D545D800}"/>
              </a:ext>
            </a:extLst>
          </p:cNvPr>
          <p:cNvCxnSpPr>
            <a:cxnSpLocks/>
          </p:cNvCxnSpPr>
          <p:nvPr userDrawn="1"/>
        </p:nvCxnSpPr>
        <p:spPr>
          <a:xfrm>
            <a:off x="552450" y="6526823"/>
            <a:ext cx="0" cy="323323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9916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38805" y="914174"/>
            <a:ext cx="2870016" cy="1392689"/>
          </a:xfrm>
        </p:spPr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B067D419-9C63-44BC-9F85-0E16F9A39E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92492" y="6485020"/>
            <a:ext cx="1060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3A0"/>
                </a:solidFill>
                <a:latin typeface="+mn-lt"/>
              </a:defRPr>
            </a:lvl1pPr>
          </a:lstStyle>
          <a:p>
            <a:r>
              <a:rPr lang="en-US"/>
              <a:t>23/06/2022</a:t>
            </a:r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15EEDB4E-EEE8-4DAB-AB9E-57AA048E11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4365" y="6485021"/>
            <a:ext cx="72438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3A0"/>
                </a:solidFill>
                <a:latin typeface="+mn-lt"/>
              </a:defRPr>
            </a:lvl1pPr>
          </a:lstStyle>
          <a:p>
            <a:r>
              <a:rPr lang="en-GB"/>
              <a:t>Transverse stress on Nb3Sn Rutherford cables - G. Lenoir</a:t>
            </a:r>
            <a:endParaRPr lang="en-US" dirty="0"/>
          </a:p>
        </p:txBody>
      </p:sp>
      <p:sp>
        <p:nvSpPr>
          <p:cNvPr id="14" name="Slide Number Placeholder 11">
            <a:extLst>
              <a:ext uri="{FF2B5EF4-FFF2-40B4-BE49-F238E27FC236}">
                <a16:creationId xmlns:a16="http://schemas.microsoft.com/office/drawing/2014/main" id="{A06B97CD-9BD2-440C-B95F-26F17C08ED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2723" y="6485021"/>
            <a:ext cx="4027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3A0"/>
                </a:solidFill>
                <a:latin typeface="+mn-lt"/>
              </a:defRPr>
            </a:lvl1pPr>
          </a:lstStyle>
          <a:p>
            <a:fld id="{8ACE18F9-6828-420D-B68A-CCF34A1E4EF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 descr="Logo&#10;&#10;Description automatically generated with medium confidence">
            <a:extLst>
              <a:ext uri="{FF2B5EF4-FFF2-40B4-BE49-F238E27FC236}">
                <a16:creationId xmlns:a16="http://schemas.microsoft.com/office/drawing/2014/main" id="{BE883FD4-F06B-4836-8356-3365D18F56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187" y="6485022"/>
            <a:ext cx="388617" cy="365124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B598274-F15E-4305-8121-FFF6D545D800}"/>
              </a:ext>
            </a:extLst>
          </p:cNvPr>
          <p:cNvCxnSpPr>
            <a:cxnSpLocks/>
          </p:cNvCxnSpPr>
          <p:nvPr userDrawn="1"/>
        </p:nvCxnSpPr>
        <p:spPr>
          <a:xfrm>
            <a:off x="552450" y="6526823"/>
            <a:ext cx="0" cy="323323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2450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8C38EAD-7EDC-4B14-BBAA-CB531B7341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845" b="12085"/>
          <a:stretch/>
        </p:blipFill>
        <p:spPr>
          <a:xfrm>
            <a:off x="-952" y="6447866"/>
            <a:ext cx="9144952" cy="41772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19088" y="1001713"/>
            <a:ext cx="2870016" cy="1392689"/>
          </a:xfrm>
        </p:spPr>
        <p:txBody>
          <a:bodyPr wrap="square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210A0D-474C-4D21-BEAC-33C0CC90E26F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592492" y="6468069"/>
            <a:ext cx="1060704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23/06/2022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9D198C-88AC-47C9-9A2E-7B04364F57E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534365" y="6474165"/>
            <a:ext cx="724389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Transverse stress on Nb</a:t>
            </a:r>
            <a:r>
              <a:rPr lang="en-GB" baseline="-25000" dirty="0"/>
              <a:t>3</a:t>
            </a:r>
            <a:r>
              <a:rPr lang="en-GB" dirty="0"/>
              <a:t>Sn Rutherford cables - G. Lenoir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9B4037C-7828-4C4D-92E6-1CA7C3D1279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602723" y="6468069"/>
            <a:ext cx="40279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ACE18F9-6828-420D-B68A-CCF34A1E4E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33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884713" y="0"/>
            <a:ext cx="6259287" cy="6858000"/>
          </a:xfrm>
          <a:prstGeom prst="rect">
            <a:avLst/>
          </a:prstGeom>
          <a:solidFill>
            <a:srgbClr val="0033A0"/>
          </a:solidFill>
          <a:ln w="63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880000" y="2958778"/>
            <a:ext cx="6264000" cy="940443"/>
          </a:xfrm>
          <a:prstGeom prst="rect">
            <a:avLst/>
          </a:prstGeom>
        </p:spPr>
        <p:txBody>
          <a:bodyPr wrap="square">
            <a:normAutofit/>
          </a:bodyPr>
          <a:lstStyle>
            <a:lvl1pPr algn="ctr">
              <a:defRPr sz="2000" b="1" cap="sm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2880001" y="3900130"/>
            <a:ext cx="6263999" cy="671513"/>
          </a:xfrm>
          <a:prstGeom prst="rect">
            <a:avLst/>
          </a:prstGeom>
        </p:spPr>
        <p:txBody>
          <a:bodyPr wrap="square" anchor="ctr">
            <a:normAutofit/>
          </a:bodyPr>
          <a:lstStyle>
            <a:lvl1pPr marL="36576" indent="0" algn="ctr">
              <a:buNone/>
              <a:defRPr sz="1400" baseline="0">
                <a:solidFill>
                  <a:schemeClr val="bg1"/>
                </a:solidFill>
                <a:latin typeface="+mj-lt"/>
              </a:defRPr>
            </a:lvl1pPr>
            <a:lvl5pPr marL="1307592" indent="0" algn="ctr">
              <a:buNone/>
              <a:defRPr sz="1800" baseline="0">
                <a:latin typeface="+mj-lt"/>
              </a:defRPr>
            </a:lvl5pPr>
          </a:lstStyle>
          <a:p>
            <a:pPr lvl="0"/>
            <a:r>
              <a:rPr lang="fr-FR" baseline="0" dirty="0">
                <a:latin typeface="+mj-lt"/>
              </a:rPr>
              <a:t>Name</a:t>
            </a:r>
            <a:endParaRPr lang="fr-FR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2880001" y="4575726"/>
            <a:ext cx="6263999" cy="671513"/>
          </a:xfrm>
          <a:prstGeom prst="rect">
            <a:avLst/>
          </a:prstGeom>
        </p:spPr>
        <p:txBody>
          <a:bodyPr wrap="square" anchor="ctr">
            <a:normAutofit/>
          </a:bodyPr>
          <a:lstStyle>
            <a:lvl1pPr marL="36576" indent="0" algn="ctr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  <a:lvl5pPr marL="1307592" indent="0" algn="ctr">
              <a:buNone/>
              <a:defRPr sz="1800" baseline="0">
                <a:latin typeface="+mj-lt"/>
              </a:defRPr>
            </a:lvl5pPr>
          </a:lstStyle>
          <a:p>
            <a:pPr lvl="0"/>
            <a:r>
              <a:rPr lang="fr-FR" baseline="0" dirty="0">
                <a:latin typeface="+mj-lt"/>
              </a:rPr>
              <a:t>Affiliation</a:t>
            </a:r>
            <a:endParaRPr lang="fr-FR" dirty="0"/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4668885" y="1143633"/>
            <a:ext cx="2686229" cy="67151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36576" indent="0" algn="ctr">
              <a:buNone/>
              <a:defRPr sz="2000" cap="small" baseline="0">
                <a:solidFill>
                  <a:schemeClr val="bg1"/>
                </a:solidFill>
                <a:latin typeface="+mj-lt"/>
              </a:defRPr>
            </a:lvl1pPr>
            <a:lvl5pPr marL="1307592" indent="0" algn="ctr">
              <a:buNone/>
              <a:defRPr sz="1800" baseline="0">
                <a:latin typeface="+mj-lt"/>
              </a:defRPr>
            </a:lvl5pPr>
          </a:lstStyle>
          <a:p>
            <a:pPr lvl="0"/>
            <a:r>
              <a:rPr lang="fr-FR" baseline="0" dirty="0">
                <a:latin typeface="+mj-lt"/>
              </a:rPr>
              <a:t>Thanks</a:t>
            </a:r>
            <a:endParaRPr lang="fr-FR" dirty="0"/>
          </a:p>
        </p:txBody>
      </p:sp>
      <p:grpSp>
        <p:nvGrpSpPr>
          <p:cNvPr id="14" name="Groupe 6"/>
          <p:cNvGrpSpPr/>
          <p:nvPr userDrawn="1"/>
        </p:nvGrpSpPr>
        <p:grpSpPr>
          <a:xfrm>
            <a:off x="133822" y="1396406"/>
            <a:ext cx="3310128" cy="923330"/>
            <a:chOff x="0" y="2905780"/>
            <a:chExt cx="3310128" cy="923330"/>
          </a:xfrm>
        </p:grpSpPr>
        <p:sp>
          <p:nvSpPr>
            <p:cNvPr id="19" name="ZoneTexte 10"/>
            <p:cNvSpPr txBox="1"/>
            <p:nvPr userDrawn="1"/>
          </p:nvSpPr>
          <p:spPr>
            <a:xfrm>
              <a:off x="0" y="2905780"/>
              <a:ext cx="33101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Gilles Lenoir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@ gilles.lenoir@cern.ch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    </a:t>
              </a:r>
              <a:r>
                <a:rPr kumimoji="0" lang="fr-FR" sz="1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Gilles_Lenoir</a:t>
              </a: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pic>
          <p:nvPicPr>
            <p:cNvPr id="20" name="Image 11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135" y="3528027"/>
              <a:ext cx="212702" cy="212702"/>
            </a:xfrm>
            <a:prstGeom prst="rect">
              <a:avLst/>
            </a:prstGeom>
          </p:spPr>
        </p:pic>
      </p:grpSp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9B6E2725-5477-49C5-B138-8C1046EEF18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822" y="2958778"/>
            <a:ext cx="2419165" cy="2419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144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and_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&#10;&#10;Description automatically generated with medium confidence">
            <a:extLst>
              <a:ext uri="{FF2B5EF4-FFF2-40B4-BE49-F238E27FC236}">
                <a16:creationId xmlns:a16="http://schemas.microsoft.com/office/drawing/2014/main" id="{36999926-4656-4385-B5E5-1F5C1C01277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5824" y="1282824"/>
            <a:ext cx="4292353" cy="4292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4998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and_2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6910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0" y="0"/>
            <a:ext cx="4738798" cy="52322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03679" y="1129280"/>
            <a:ext cx="2906565" cy="139268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80ABF89-23D0-41E6-9747-0E8D263D26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92492" y="6436252"/>
            <a:ext cx="1060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3A0"/>
                </a:solidFill>
                <a:latin typeface="+mn-lt"/>
              </a:defRPr>
            </a:lvl1pPr>
          </a:lstStyle>
          <a:p>
            <a:r>
              <a:rPr lang="en-US"/>
              <a:t>23/06/2022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84B7AB8-1DBF-4252-9362-1631F98B0D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4365" y="6436253"/>
            <a:ext cx="72438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3A0"/>
                </a:solidFill>
                <a:latin typeface="+mn-lt"/>
              </a:defRPr>
            </a:lvl1pPr>
          </a:lstStyle>
          <a:p>
            <a:r>
              <a:rPr lang="en-GB" dirty="0"/>
              <a:t>Transverse stress on Nb</a:t>
            </a:r>
            <a:r>
              <a:rPr lang="en-GB" baseline="-25000" dirty="0"/>
              <a:t>3</a:t>
            </a:r>
            <a:r>
              <a:rPr lang="en-GB" dirty="0"/>
              <a:t>Sn Rutherford cables - G. Lenoir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A9CC1C8-E597-4F92-9D6F-68228E9AD7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2723" y="6436253"/>
            <a:ext cx="4027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3A0"/>
                </a:solidFill>
                <a:latin typeface="+mn-lt"/>
              </a:defRPr>
            </a:lvl1pPr>
          </a:lstStyle>
          <a:p>
            <a:fld id="{8ACE18F9-6828-420D-B68A-CCF34A1E4E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873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0" r:id="rId2"/>
    <p:sldLayoutId id="2147483706" r:id="rId3"/>
    <p:sldLayoutId id="2147483708" r:id="rId4"/>
    <p:sldLayoutId id="2147483705" r:id="rId5"/>
    <p:sldLayoutId id="2147483702" r:id="rId6"/>
    <p:sldLayoutId id="2147483685" r:id="rId7"/>
    <p:sldLayoutId id="2147483683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rgbClr val="0033A0"/>
          </a:solidFill>
          <a:latin typeface="+mj-lt"/>
          <a:ea typeface="+mj-ea"/>
          <a:cs typeface="+mj-cs"/>
        </a:defRPr>
      </a:lvl1pPr>
    </p:titleStyle>
    <p:bodyStyle>
      <a:lvl1pPr marL="180000" indent="-180000" algn="l" rtl="0" eaLnBrk="1" latinLnBrk="0" hangingPunct="1">
        <a:spcBef>
          <a:spcPts val="600"/>
        </a:spcBef>
        <a:buClr>
          <a:schemeClr val="tx1"/>
        </a:buClr>
        <a:buSzPct val="70000"/>
        <a:buFont typeface="Wingdings" panose="05000000000000000000" pitchFamily="2" charset="2"/>
        <a:buChar char="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rtl="0" eaLnBrk="1" latinLnBrk="0" hangingPunct="1">
        <a:spcBef>
          <a:spcPts val="300"/>
        </a:spcBef>
        <a:buClr>
          <a:schemeClr val="tx1"/>
        </a:buClr>
        <a:buSzPct val="70000"/>
        <a:buFont typeface="Wingdings" panose="05000000000000000000" pitchFamily="2" charset="2"/>
        <a:buChar char="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144000" algn="l" rtl="0" eaLnBrk="1" latinLnBrk="0" hangingPunct="1">
        <a:spcBef>
          <a:spcPts val="0"/>
        </a:spcBef>
        <a:buClr>
          <a:schemeClr val="tx1"/>
        </a:buClr>
        <a:buSzPct val="70000"/>
        <a:buFont typeface="Wingdings" panose="05000000000000000000" pitchFamily="2" charset="2"/>
        <a:buChar char="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00" indent="-144000" algn="l" rtl="0" eaLnBrk="1" latinLnBrk="0" hangingPunct="1">
        <a:spcBef>
          <a:spcPts val="0"/>
        </a:spcBef>
        <a:buClr>
          <a:schemeClr val="tx1"/>
        </a:buClr>
        <a:buSzPct val="70000"/>
        <a:buFont typeface="Wingdings" panose="05000000000000000000" pitchFamily="2" charset="2"/>
        <a:buChar char="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92000" indent="-108000" algn="l" rtl="0" eaLnBrk="1" latinLnBrk="0" hangingPunct="1">
        <a:spcBef>
          <a:spcPts val="0"/>
        </a:spcBef>
        <a:buClr>
          <a:schemeClr val="tx1"/>
        </a:buClr>
        <a:buSzPct val="10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6.png"/><Relationship Id="rId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6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1.jpeg"/><Relationship Id="rId7" Type="http://schemas.openxmlformats.org/officeDocument/2006/relationships/image" Target="../media/image74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3.png"/><Relationship Id="rId5" Type="http://schemas.openxmlformats.org/officeDocument/2006/relationships/image" Target="../media/image35.jpeg"/><Relationship Id="rId4" Type="http://schemas.openxmlformats.org/officeDocument/2006/relationships/image" Target="../media/image7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tiff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jpeg"/><Relationship Id="rId4" Type="http://schemas.openxmlformats.org/officeDocument/2006/relationships/image" Target="../media/image8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7" Type="http://schemas.openxmlformats.org/officeDocument/2006/relationships/image" Target="../media/image89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8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8.tiff"/><Relationship Id="rId4" Type="http://schemas.openxmlformats.org/officeDocument/2006/relationships/image" Target="../media/image97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0.jpeg"/><Relationship Id="rId4" Type="http://schemas.openxmlformats.org/officeDocument/2006/relationships/image" Target="../media/image9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04.jpeg"/><Relationship Id="rId7" Type="http://schemas.openxmlformats.org/officeDocument/2006/relationships/image" Target="../media/image108.pn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tel.archives-ouvertes.fr/tel-01599832" TargetMode="External"/><Relationship Id="rId13" Type="http://schemas.openxmlformats.org/officeDocument/2006/relationships/image" Target="../media/image9.jpeg"/><Relationship Id="rId3" Type="http://schemas.openxmlformats.org/officeDocument/2006/relationships/hyperlink" Target="https://doi.org/10.1088/1361-6668/aab5fa" TargetMode="External"/><Relationship Id="rId7" Type="http://schemas.openxmlformats.org/officeDocument/2006/relationships/hyperlink" Target="https://fs.magnet.fsu.edu/~lee/asc/pdf_papers/theses/mcj08phd.pdf" TargetMode="External"/><Relationship Id="rId12" Type="http://schemas.openxmlformats.org/officeDocument/2006/relationships/hyperlink" Target="https://doi.org/10.1109/TASC.2017.2780850" TargetMode="External"/><Relationship Id="rId2" Type="http://schemas.openxmlformats.org/officeDocument/2006/relationships/hyperlink" Target="https://doi.org/10.1088/1361-6668/abc56a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eeexplore.ieee.org/document/8642408/" TargetMode="External"/><Relationship Id="rId11" Type="http://schemas.openxmlformats.org/officeDocument/2006/relationships/hyperlink" Target="https://ieeexplore.ieee.org/abstract/document/783259" TargetMode="External"/><Relationship Id="rId5" Type="http://schemas.openxmlformats.org/officeDocument/2006/relationships/hyperlink" Target="https://doi-org.ezproxy.cern.ch/10.1063/1.338986" TargetMode="External"/><Relationship Id="rId15" Type="http://schemas.openxmlformats.org/officeDocument/2006/relationships/image" Target="../media/image110.png"/><Relationship Id="rId10" Type="http://schemas.openxmlformats.org/officeDocument/2006/relationships/hyperlink" Target="https://iopscience.iop.org/article/10.1088/1361-6668/abd388" TargetMode="External"/><Relationship Id="rId4" Type="http://schemas.openxmlformats.org/officeDocument/2006/relationships/hyperlink" Target="https://doi.org/10.1088/1361-6668/ab2e51" TargetMode="External"/><Relationship Id="rId9" Type="http://schemas.openxmlformats.org/officeDocument/2006/relationships/hyperlink" Target="https://indico.cern.ch/event/1085648/" TargetMode="External"/><Relationship Id="rId1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9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10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873" y="2535667"/>
            <a:ext cx="9079358" cy="830997"/>
          </a:xfrm>
        </p:spPr>
        <p:txBody>
          <a:bodyPr wrap="square">
            <a:spAutoFit/>
          </a:bodyPr>
          <a:lstStyle/>
          <a:p>
            <a:r>
              <a:rPr lang="en-US" sz="2400" dirty="0"/>
              <a:t>Effect of transverse compressive stress on </a:t>
            </a:r>
            <a:r>
              <a:rPr lang="en-US" sz="2400" cap="none" dirty="0"/>
              <a:t>Nb</a:t>
            </a:r>
            <a:r>
              <a:rPr lang="en-US" sz="2400" cap="none" baseline="-25000" dirty="0"/>
              <a:t>3</a:t>
            </a:r>
            <a:r>
              <a:rPr lang="en-US" sz="2400" cap="none" dirty="0"/>
              <a:t>Sn</a:t>
            </a:r>
            <a:r>
              <a:rPr lang="en-US" sz="2400" dirty="0"/>
              <a:t> Rutherford cables for accelerator magnets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56872" y="3641703"/>
            <a:ext cx="8089705" cy="369332"/>
          </a:xfrm>
        </p:spPr>
        <p:txBody>
          <a:bodyPr wrap="square"/>
          <a:lstStyle/>
          <a:p>
            <a:r>
              <a:rPr lang="fr-FR" u="sng" dirty="0"/>
              <a:t>Gilles Lenoir</a:t>
            </a:r>
            <a:r>
              <a:rPr lang="fr-FR" dirty="0"/>
              <a:t>, Kirtana Puthran, Christian Barth, Felix Wolf, Jérôme Fleiter and Amalia Ballarino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356872" y="4290471"/>
            <a:ext cx="1048492" cy="338554"/>
          </a:xfrm>
        </p:spPr>
        <p:txBody>
          <a:bodyPr/>
          <a:lstStyle/>
          <a:p>
            <a:r>
              <a:rPr lang="fr-FR" dirty="0"/>
              <a:t>TE-MSC-SCD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13D9E4-C02E-434A-8D8D-033F7098928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56873" y="5890627"/>
            <a:ext cx="3244166" cy="338554"/>
          </a:xfrm>
        </p:spPr>
        <p:txBody>
          <a:bodyPr/>
          <a:lstStyle/>
          <a:p>
            <a:r>
              <a:rPr lang="en-US" dirty="0"/>
              <a:t>MSC seminar - 23/06/2022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7A9F1F-AB2B-442F-9698-9222B61E37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0009" y="4290471"/>
            <a:ext cx="4623983" cy="122546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8F04002-91F6-4579-99C8-61FB5CC78A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73" y="579345"/>
            <a:ext cx="3045286" cy="152544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93C6EC9-1EDD-44DF-A79D-4A263F670A5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1843" y="581362"/>
            <a:ext cx="3220020" cy="152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567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5E08214-7C58-4161-83A6-A389C7F6BC5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045" y="855167"/>
            <a:ext cx="8480872" cy="2300919"/>
          </a:xfrm>
          <a:prstGeom prst="rect">
            <a:avLst/>
          </a:prstGeom>
        </p:spPr>
      </p:pic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EC118774-16B9-4B7D-9355-346FE84CFB8D}"/>
              </a:ext>
            </a:extLst>
          </p:cNvPr>
          <p:cNvSpPr/>
          <p:nvPr/>
        </p:nvSpPr>
        <p:spPr>
          <a:xfrm>
            <a:off x="6610442" y="280100"/>
            <a:ext cx="2175579" cy="665826"/>
          </a:xfrm>
          <a:prstGeom prst="roundRect">
            <a:avLst/>
          </a:prstGeom>
          <a:solidFill>
            <a:srgbClr val="E601E6">
              <a:alpha val="50196"/>
            </a:srgbClr>
          </a:solidFill>
          <a:ln>
            <a:solidFill>
              <a:srgbClr val="E601E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95DA6E-84E9-4DB8-A07E-40C0ED848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3943708" cy="523220"/>
          </a:xfrm>
        </p:spPr>
        <p:txBody>
          <a:bodyPr/>
          <a:lstStyle/>
          <a:p>
            <a:r>
              <a:rPr lang="en-US" dirty="0"/>
              <a:t>Investigated specimens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F78AC9-31C3-4ADC-8AE1-69D0FAE325C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005" y="3304352"/>
            <a:ext cx="8951959" cy="3185487"/>
          </a:xfrm>
        </p:spPr>
        <p:txBody>
          <a:bodyPr/>
          <a:lstStyle/>
          <a:p>
            <a:r>
              <a:rPr lang="en-US" sz="1800" dirty="0"/>
              <a:t>Specimen for transport measurement – “FRESCA specimen”</a:t>
            </a:r>
          </a:p>
          <a:p>
            <a:pPr lvl="1"/>
            <a:r>
              <a:rPr lang="en-US" sz="1600" dirty="0"/>
              <a:t>1.8 m long double-stack cable with </a:t>
            </a:r>
            <a:r>
              <a:rPr lang="en-US" sz="1600" dirty="0" err="1"/>
              <a:t>Vtaps</a:t>
            </a:r>
            <a:r>
              <a:rPr lang="en-US" sz="1600" dirty="0"/>
              <a:t> and splices</a:t>
            </a:r>
          </a:p>
          <a:p>
            <a:pPr lvl="1"/>
            <a:r>
              <a:rPr lang="en-US" sz="1600" dirty="0"/>
              <a:t>Area      transversally compressed in high field region </a:t>
            </a:r>
            <a:r>
              <a:rPr lang="en-US" sz="1600" b="1" dirty="0">
                <a:solidFill>
                  <a:srgbClr val="0033A0"/>
                </a:solidFill>
              </a:rPr>
              <a:t>always the same</a:t>
            </a:r>
            <a:endParaRPr lang="en-US" sz="1800" dirty="0"/>
          </a:p>
          <a:p>
            <a:r>
              <a:rPr lang="en-US" sz="1800" dirty="0"/>
              <a:t>Metallographic samples cut from FRESCA specimen after </a:t>
            </a:r>
            <a:br>
              <a:rPr lang="en-US" sz="1800" dirty="0"/>
            </a:br>
            <a:r>
              <a:rPr lang="en-US" sz="1800" dirty="0"/>
              <a:t>transport measurements</a:t>
            </a:r>
          </a:p>
          <a:p>
            <a:pPr lvl="1"/>
            <a:r>
              <a:rPr lang="en-US" sz="1600" dirty="0"/>
              <a:t>Cut with a diamond wire saw</a:t>
            </a:r>
          </a:p>
          <a:p>
            <a:pPr lvl="1"/>
            <a:r>
              <a:rPr lang="en-US" sz="1600" dirty="0"/>
              <a:t>Samples</a:t>
            </a:r>
          </a:p>
          <a:p>
            <a:pPr lvl="2"/>
            <a:r>
              <a:rPr lang="en-US" sz="1400" dirty="0">
                <a:solidFill>
                  <a:srgbClr val="0033A0"/>
                </a:solidFill>
              </a:rPr>
              <a:t>     </a:t>
            </a:r>
            <a:r>
              <a:rPr lang="en-US" sz="1400" dirty="0"/>
              <a:t>Loaded area of the FRESCA specimen</a:t>
            </a:r>
          </a:p>
          <a:p>
            <a:pPr marL="360000" lvl="2" indent="0">
              <a:buNone/>
            </a:pPr>
            <a:endParaRPr lang="en-US" sz="600" dirty="0"/>
          </a:p>
          <a:p>
            <a:pPr lvl="2"/>
            <a:r>
              <a:rPr lang="en-US" sz="1400" dirty="0"/>
              <a:t>     Reference samples checked for absence of damage</a:t>
            </a:r>
          </a:p>
          <a:p>
            <a:pPr marL="360000" lvl="2" indent="0">
              <a:buNone/>
            </a:pPr>
            <a:endParaRPr lang="en-US" sz="600" dirty="0"/>
          </a:p>
          <a:p>
            <a:pPr lvl="2"/>
            <a:r>
              <a:rPr lang="en-US" sz="1400" dirty="0"/>
              <a:t>     60 mm long samples for microscopy to which transverse compressive stress was applied separately</a:t>
            </a:r>
            <a:br>
              <a:rPr lang="en-US" sz="1400" dirty="0"/>
            </a:br>
            <a:r>
              <a:rPr lang="en-US" sz="1400" dirty="0"/>
              <a:t>     after the transport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AA711A-167C-4523-AF25-2BE02D79215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E64DE-2D6F-41B5-A035-1A91C555118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Transverse stress on Nb</a:t>
            </a:r>
            <a:r>
              <a:rPr lang="en-GB" baseline="-25000"/>
              <a:t>3</a:t>
            </a:r>
            <a:r>
              <a:rPr lang="en-GB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27076-2B79-420F-88F8-DF174A2391A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CE3BAD-A722-4E1A-92CC-5F948600F89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954" y="349842"/>
            <a:ext cx="1949597" cy="516687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F9F79FA-E4D4-4076-8719-0422598DEA5D}"/>
              </a:ext>
            </a:extLst>
          </p:cNvPr>
          <p:cNvCxnSpPr>
            <a:cxnSpLocks/>
          </p:cNvCxnSpPr>
          <p:nvPr/>
        </p:nvCxnSpPr>
        <p:spPr>
          <a:xfrm flipH="1">
            <a:off x="7861041" y="1886146"/>
            <a:ext cx="144000" cy="0"/>
          </a:xfrm>
          <a:prstGeom prst="straightConnector1">
            <a:avLst/>
          </a:prstGeom>
          <a:ln>
            <a:solidFill>
              <a:srgbClr val="E601E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9380ED4-AB2C-4C9F-9FD9-9CF31137724F}"/>
              </a:ext>
            </a:extLst>
          </p:cNvPr>
          <p:cNvSpPr txBox="1"/>
          <p:nvPr/>
        </p:nvSpPr>
        <p:spPr>
          <a:xfrm>
            <a:off x="2675077" y="632934"/>
            <a:ext cx="38448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1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Schematic layout of the long FRESCA specimen</a:t>
            </a:r>
            <a:endParaRPr lang="en-US" sz="1100" i="1" dirty="0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CA6FC8F-9799-4ABC-A31A-9FFBB7A183DA}"/>
              </a:ext>
            </a:extLst>
          </p:cNvPr>
          <p:cNvSpPr/>
          <p:nvPr/>
        </p:nvSpPr>
        <p:spPr>
          <a:xfrm>
            <a:off x="3180093" y="1866122"/>
            <a:ext cx="1308087" cy="261611"/>
          </a:xfrm>
          <a:prstGeom prst="roundRect">
            <a:avLst/>
          </a:prstGeom>
          <a:solidFill>
            <a:srgbClr val="FFC000">
              <a:alpha val="40000"/>
            </a:srgbClr>
          </a:soli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FF10C6E-F81D-415A-B30D-F0A9B1808DA9}"/>
              </a:ext>
            </a:extLst>
          </p:cNvPr>
          <p:cNvSpPr/>
          <p:nvPr/>
        </p:nvSpPr>
        <p:spPr>
          <a:xfrm>
            <a:off x="7034374" y="1899018"/>
            <a:ext cx="970667" cy="246220"/>
          </a:xfrm>
          <a:prstGeom prst="roundRect">
            <a:avLst/>
          </a:prstGeom>
          <a:solidFill>
            <a:srgbClr val="FFC000">
              <a:alpha val="40000"/>
            </a:srgbClr>
          </a:soli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AE15741-D68B-4D9B-92F6-4967B92695D6}"/>
              </a:ext>
            </a:extLst>
          </p:cNvPr>
          <p:cNvCxnSpPr>
            <a:cxnSpLocks/>
          </p:cNvCxnSpPr>
          <p:nvPr/>
        </p:nvCxnSpPr>
        <p:spPr>
          <a:xfrm flipH="1">
            <a:off x="4485298" y="2110382"/>
            <a:ext cx="82981" cy="374341"/>
          </a:xfrm>
          <a:prstGeom prst="line">
            <a:avLst/>
          </a:prstGeom>
          <a:ln>
            <a:solidFill>
              <a:srgbClr val="FF96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C25BC8A-B024-4523-8405-D1B6B902B100}"/>
              </a:ext>
            </a:extLst>
          </p:cNvPr>
          <p:cNvCxnSpPr>
            <a:cxnSpLocks/>
          </p:cNvCxnSpPr>
          <p:nvPr/>
        </p:nvCxnSpPr>
        <p:spPr>
          <a:xfrm>
            <a:off x="6995781" y="2175237"/>
            <a:ext cx="100312" cy="309486"/>
          </a:xfrm>
          <a:prstGeom prst="line">
            <a:avLst/>
          </a:prstGeom>
          <a:ln>
            <a:solidFill>
              <a:srgbClr val="FF96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picture containing indoor&#10;&#10;Description automatically generated">
            <a:extLst>
              <a:ext uri="{FF2B5EF4-FFF2-40B4-BE49-F238E27FC236}">
                <a16:creationId xmlns:a16="http://schemas.microsoft.com/office/drawing/2014/main" id="{24FC4D04-C405-472B-9B9E-33F40072FD6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2171" y="2575494"/>
            <a:ext cx="2673860" cy="421707"/>
          </a:xfrm>
          <a:prstGeom prst="rect">
            <a:avLst/>
          </a:prstGeom>
        </p:spPr>
      </p:pic>
      <p:sp>
        <p:nvSpPr>
          <p:cNvPr id="33" name="Right Brace 32">
            <a:extLst>
              <a:ext uri="{FF2B5EF4-FFF2-40B4-BE49-F238E27FC236}">
                <a16:creationId xmlns:a16="http://schemas.microsoft.com/office/drawing/2014/main" id="{CC6ACA0B-8ADC-4CE8-A8CB-AD163F654728}"/>
              </a:ext>
            </a:extLst>
          </p:cNvPr>
          <p:cNvSpPr/>
          <p:nvPr/>
        </p:nvSpPr>
        <p:spPr>
          <a:xfrm rot="5400000">
            <a:off x="6832615" y="2884324"/>
            <a:ext cx="90771" cy="436184"/>
          </a:xfrm>
          <a:prstGeom prst="rightBrace">
            <a:avLst>
              <a:gd name="adj1" fmla="val 25000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Brace 33">
            <a:extLst>
              <a:ext uri="{FF2B5EF4-FFF2-40B4-BE49-F238E27FC236}">
                <a16:creationId xmlns:a16="http://schemas.microsoft.com/office/drawing/2014/main" id="{C7B5E45E-48E1-4F5F-81F0-418E096A24C9}"/>
              </a:ext>
            </a:extLst>
          </p:cNvPr>
          <p:cNvSpPr/>
          <p:nvPr/>
        </p:nvSpPr>
        <p:spPr>
          <a:xfrm rot="5400000">
            <a:off x="5935663" y="2775478"/>
            <a:ext cx="90771" cy="607763"/>
          </a:xfrm>
          <a:prstGeom prst="rightBrace">
            <a:avLst>
              <a:gd name="adj1" fmla="val 25000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Brace 34">
            <a:extLst>
              <a:ext uri="{FF2B5EF4-FFF2-40B4-BE49-F238E27FC236}">
                <a16:creationId xmlns:a16="http://schemas.microsoft.com/office/drawing/2014/main" id="{5F6B04A8-AEDE-434F-A20B-D1FBA193B21F}"/>
              </a:ext>
            </a:extLst>
          </p:cNvPr>
          <p:cNvSpPr/>
          <p:nvPr/>
        </p:nvSpPr>
        <p:spPr>
          <a:xfrm rot="5400000">
            <a:off x="4767523" y="2842534"/>
            <a:ext cx="82159" cy="482264"/>
          </a:xfrm>
          <a:prstGeom prst="rightBrace">
            <a:avLst>
              <a:gd name="adj1" fmla="val 25000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9DD8B39-F11F-4D84-A19B-2B9DBFCC21D6}"/>
              </a:ext>
            </a:extLst>
          </p:cNvPr>
          <p:cNvSpPr txBox="1"/>
          <p:nvPr/>
        </p:nvSpPr>
        <p:spPr>
          <a:xfrm>
            <a:off x="4341034" y="3102140"/>
            <a:ext cx="10563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33A0"/>
                </a:solidFill>
              </a:rPr>
              <a:t>Ref. samples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BA55F11-32AA-4F9E-8F56-1D6F026404C5}"/>
              </a:ext>
            </a:extLst>
          </p:cNvPr>
          <p:cNvSpPr txBox="1"/>
          <p:nvPr/>
        </p:nvSpPr>
        <p:spPr>
          <a:xfrm>
            <a:off x="6476145" y="3102140"/>
            <a:ext cx="10563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33A0"/>
                </a:solidFill>
              </a:rPr>
              <a:t>Ref. samples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14898D4-460C-4D49-87FB-0A1BDD6D4E15}"/>
              </a:ext>
            </a:extLst>
          </p:cNvPr>
          <p:cNvSpPr txBox="1"/>
          <p:nvPr/>
        </p:nvSpPr>
        <p:spPr>
          <a:xfrm>
            <a:off x="5490626" y="3087972"/>
            <a:ext cx="10563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33A0"/>
                </a:solidFill>
              </a:rPr>
              <a:t>Loaded area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402563BD-6AEC-4DFD-9ADA-9F6B899B4732}"/>
              </a:ext>
            </a:extLst>
          </p:cNvPr>
          <p:cNvCxnSpPr>
            <a:cxnSpLocks/>
          </p:cNvCxnSpPr>
          <p:nvPr/>
        </p:nvCxnSpPr>
        <p:spPr>
          <a:xfrm>
            <a:off x="7861041" y="1840934"/>
            <a:ext cx="0" cy="387043"/>
          </a:xfrm>
          <a:prstGeom prst="line">
            <a:avLst/>
          </a:prstGeom>
          <a:ln w="28575">
            <a:solidFill>
              <a:srgbClr val="E60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87EF4C9-99C6-4684-A78F-8CE3379322BA}"/>
              </a:ext>
            </a:extLst>
          </p:cNvPr>
          <p:cNvCxnSpPr>
            <a:cxnSpLocks/>
          </p:cNvCxnSpPr>
          <p:nvPr/>
        </p:nvCxnSpPr>
        <p:spPr>
          <a:xfrm flipH="1">
            <a:off x="7881058" y="2196512"/>
            <a:ext cx="144000" cy="0"/>
          </a:xfrm>
          <a:prstGeom prst="straightConnector1">
            <a:avLst/>
          </a:prstGeom>
          <a:ln>
            <a:solidFill>
              <a:srgbClr val="E601E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F73B5A26-3146-4B63-8396-9CC1DCD0C74B}"/>
              </a:ext>
            </a:extLst>
          </p:cNvPr>
          <p:cNvSpPr/>
          <p:nvPr/>
        </p:nvSpPr>
        <p:spPr>
          <a:xfrm>
            <a:off x="5730337" y="1899149"/>
            <a:ext cx="203512" cy="261610"/>
          </a:xfrm>
          <a:prstGeom prst="roundRect">
            <a:avLst/>
          </a:prstGeom>
          <a:solidFill>
            <a:srgbClr val="FF0000">
              <a:alpha val="40000"/>
            </a:srgbClr>
          </a:solidFill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8BFD30D3-049F-4C10-9AFC-EC86FA592216}"/>
              </a:ext>
            </a:extLst>
          </p:cNvPr>
          <p:cNvSpPr/>
          <p:nvPr/>
        </p:nvSpPr>
        <p:spPr>
          <a:xfrm>
            <a:off x="5610135" y="2575494"/>
            <a:ext cx="741826" cy="378733"/>
          </a:xfrm>
          <a:prstGeom prst="roundRect">
            <a:avLst/>
          </a:prstGeom>
          <a:solidFill>
            <a:srgbClr val="FF0000">
              <a:alpha val="40000"/>
            </a:srgbClr>
          </a:solidFill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0829C227-39BD-40D6-846E-BEF01F6C355F}"/>
              </a:ext>
            </a:extLst>
          </p:cNvPr>
          <p:cNvSpPr/>
          <p:nvPr/>
        </p:nvSpPr>
        <p:spPr>
          <a:xfrm>
            <a:off x="4577367" y="1848772"/>
            <a:ext cx="203512" cy="261610"/>
          </a:xfrm>
          <a:prstGeom prst="roundRect">
            <a:avLst/>
          </a:prstGeom>
          <a:solidFill>
            <a:srgbClr val="00B050">
              <a:alpha val="40000"/>
            </a:srgbClr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D7E64FB-CE59-476C-9435-36EA61CD9385}"/>
              </a:ext>
            </a:extLst>
          </p:cNvPr>
          <p:cNvSpPr/>
          <p:nvPr/>
        </p:nvSpPr>
        <p:spPr>
          <a:xfrm>
            <a:off x="6758352" y="1870844"/>
            <a:ext cx="203512" cy="261610"/>
          </a:xfrm>
          <a:prstGeom prst="roundRect">
            <a:avLst/>
          </a:prstGeom>
          <a:solidFill>
            <a:srgbClr val="00B050">
              <a:alpha val="40000"/>
            </a:srgbClr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4D0AFCCA-CCE5-4D26-B7FD-994260D28F77}"/>
              </a:ext>
            </a:extLst>
          </p:cNvPr>
          <p:cNvSpPr/>
          <p:nvPr/>
        </p:nvSpPr>
        <p:spPr>
          <a:xfrm>
            <a:off x="4457165" y="2609138"/>
            <a:ext cx="741826" cy="378733"/>
          </a:xfrm>
          <a:prstGeom prst="roundRect">
            <a:avLst/>
          </a:prstGeom>
          <a:solidFill>
            <a:srgbClr val="00B050">
              <a:alpha val="40000"/>
            </a:srgbClr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3287E436-5A5E-4A0E-9E0A-E5375F52759F}"/>
              </a:ext>
            </a:extLst>
          </p:cNvPr>
          <p:cNvSpPr/>
          <p:nvPr/>
        </p:nvSpPr>
        <p:spPr>
          <a:xfrm>
            <a:off x="6480097" y="2564696"/>
            <a:ext cx="741826" cy="378733"/>
          </a:xfrm>
          <a:prstGeom prst="roundRect">
            <a:avLst/>
          </a:prstGeom>
          <a:solidFill>
            <a:srgbClr val="00B050">
              <a:alpha val="40000"/>
            </a:srgbClr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11D8BD84-95E0-4705-9080-F470EDCC9D14}"/>
              </a:ext>
            </a:extLst>
          </p:cNvPr>
          <p:cNvSpPr/>
          <p:nvPr/>
        </p:nvSpPr>
        <p:spPr>
          <a:xfrm>
            <a:off x="1102752" y="3915277"/>
            <a:ext cx="203512" cy="261610"/>
          </a:xfrm>
          <a:prstGeom prst="roundRect">
            <a:avLst/>
          </a:prstGeom>
          <a:solidFill>
            <a:srgbClr val="FF0000">
              <a:alpha val="40000"/>
            </a:srgbClr>
          </a:solidFill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7CB838E9-714E-43CF-95A5-BA6B9593732A}"/>
              </a:ext>
            </a:extLst>
          </p:cNvPr>
          <p:cNvSpPr/>
          <p:nvPr/>
        </p:nvSpPr>
        <p:spPr>
          <a:xfrm>
            <a:off x="753038" y="5356154"/>
            <a:ext cx="203512" cy="261610"/>
          </a:xfrm>
          <a:prstGeom prst="roundRect">
            <a:avLst/>
          </a:prstGeom>
          <a:solidFill>
            <a:srgbClr val="FF0000">
              <a:alpha val="40000"/>
            </a:srgbClr>
          </a:solidFill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3C5C0BC1-490B-4205-8290-27CBA5476AEE}"/>
              </a:ext>
            </a:extLst>
          </p:cNvPr>
          <p:cNvSpPr/>
          <p:nvPr/>
        </p:nvSpPr>
        <p:spPr>
          <a:xfrm>
            <a:off x="755427" y="5663413"/>
            <a:ext cx="203512" cy="261610"/>
          </a:xfrm>
          <a:prstGeom prst="roundRect">
            <a:avLst/>
          </a:prstGeom>
          <a:solidFill>
            <a:srgbClr val="00B050">
              <a:alpha val="40000"/>
            </a:srgbClr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DD577053-1BEF-491B-AE24-9195FA9AA665}"/>
              </a:ext>
            </a:extLst>
          </p:cNvPr>
          <p:cNvSpPr/>
          <p:nvPr/>
        </p:nvSpPr>
        <p:spPr>
          <a:xfrm>
            <a:off x="754743" y="5972054"/>
            <a:ext cx="203512" cy="261610"/>
          </a:xfrm>
          <a:prstGeom prst="roundRect">
            <a:avLst/>
          </a:prstGeom>
          <a:solidFill>
            <a:srgbClr val="FFC000">
              <a:alpha val="40000"/>
            </a:srgbClr>
          </a:soli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3</a:t>
            </a:r>
          </a:p>
        </p:txBody>
      </p:sp>
      <p:pic>
        <p:nvPicPr>
          <p:cNvPr id="42" name="Picture 41" descr="A picture containing indoor, yellow, device, equipment&#10;&#10;Description automatically generated">
            <a:extLst>
              <a:ext uri="{FF2B5EF4-FFF2-40B4-BE49-F238E27FC236}">
                <a16:creationId xmlns:a16="http://schemas.microsoft.com/office/drawing/2014/main" id="{555C438F-542B-E043-B1F4-94B48904163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890855" y="3316922"/>
            <a:ext cx="2798541" cy="977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887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51" grpId="0" animBg="1"/>
      <p:bldP spid="59" grpId="0" animBg="1"/>
      <p:bldP spid="60" grpId="0" animBg="1"/>
      <p:bldP spid="61" grpId="0" animBg="1"/>
      <p:bldP spid="63" grpId="0" animBg="1"/>
      <p:bldP spid="64" grpId="0" animBg="1"/>
      <p:bldP spid="31" grpId="0" animBg="1"/>
      <p:bldP spid="39" grpId="0" animBg="1"/>
      <p:bldP spid="40" grpId="0" animBg="1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2B69F-7928-4CFC-8767-12A55C5F5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030305" cy="523220"/>
          </a:xfrm>
        </p:spPr>
        <p:txBody>
          <a:bodyPr/>
          <a:lstStyle/>
          <a:p>
            <a:r>
              <a:rPr lang="en-US" dirty="0"/>
              <a:t>Transverse stress and loading cases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F3B0A8-5046-466A-80FB-3510ABDBFC5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36752" y="399725"/>
            <a:ext cx="6461228" cy="6394058"/>
          </a:xfrm>
        </p:spPr>
        <p:txBody>
          <a:bodyPr/>
          <a:lstStyle/>
          <a:p>
            <a:r>
              <a:rPr lang="en-US" sz="1800" dirty="0"/>
              <a:t>Transverse pressure</a:t>
            </a:r>
          </a:p>
          <a:p>
            <a:pPr lvl="1"/>
            <a:r>
              <a:rPr lang="en-US" sz="1600" dirty="0"/>
              <a:t>Applied using hydraulic press at building 180 at CERN developed by F. Wolf and P. Ebermann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[Wolf 18] [Ebermann 18]</a:t>
            </a:r>
          </a:p>
          <a:p>
            <a:pPr lvl="1"/>
            <a:r>
              <a:rPr lang="en-US" sz="1600" dirty="0">
                <a:solidFill>
                  <a:srgbClr val="0033A0"/>
                </a:solidFill>
              </a:rPr>
              <a:t>Boundary conditions: no constraints on the sides of the specimen</a:t>
            </a:r>
          </a:p>
          <a:p>
            <a:pPr lvl="1"/>
            <a:r>
              <a:rPr lang="en-US" sz="1600" dirty="0">
                <a:solidFill>
                  <a:srgbClr val="0033A0"/>
                </a:solidFill>
              </a:rPr>
              <a:t>Evaluation of stress distribution</a:t>
            </a:r>
          </a:p>
          <a:p>
            <a:pPr lvl="2"/>
            <a:r>
              <a:rPr lang="en-GB" sz="1400" dirty="0">
                <a:solidFill>
                  <a:srgbClr val="0033A0"/>
                </a:solidFill>
              </a:rPr>
              <a:t>Stress from </a:t>
            </a:r>
            <a:r>
              <a:rPr lang="en-GB" sz="1400" dirty="0" err="1">
                <a:solidFill>
                  <a:srgbClr val="0033A0"/>
                </a:solidFill>
              </a:rPr>
              <a:t>Prescale</a:t>
            </a:r>
            <a:r>
              <a:rPr lang="en-GB" sz="1400" dirty="0">
                <a:solidFill>
                  <a:srgbClr val="0033A0"/>
                </a:solidFill>
              </a:rPr>
              <a:t> ﬁlm measurements was within 12.5% </a:t>
            </a:r>
            <a:br>
              <a:rPr lang="en-GB" sz="1400" dirty="0">
                <a:solidFill>
                  <a:srgbClr val="0033A0"/>
                </a:solidFill>
              </a:rPr>
            </a:br>
            <a:r>
              <a:rPr lang="en-GB" sz="1400" dirty="0">
                <a:solidFill>
                  <a:srgbClr val="0033A0"/>
                </a:solidFill>
              </a:rPr>
              <a:t>from the stress from calibrated load cells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[Wolf 18] </a:t>
            </a:r>
            <a:endParaRPr lang="en-GB" sz="1400" dirty="0">
              <a:solidFill>
                <a:srgbClr val="0033A0"/>
              </a:solidFill>
            </a:endParaRPr>
          </a:p>
          <a:p>
            <a:pPr lvl="2"/>
            <a:r>
              <a:rPr lang="en-GB" sz="1400" dirty="0">
                <a:solidFill>
                  <a:srgbClr val="0033A0"/>
                </a:solidFill>
              </a:rPr>
              <a:t>From </a:t>
            </a:r>
            <a:r>
              <a:rPr lang="en-GB" sz="1400" dirty="0" err="1">
                <a:solidFill>
                  <a:srgbClr val="0033A0"/>
                </a:solidFill>
              </a:rPr>
              <a:t>Prescale</a:t>
            </a:r>
            <a:r>
              <a:rPr lang="en-GB" sz="1400" dirty="0">
                <a:solidFill>
                  <a:srgbClr val="0033A0"/>
                </a:solidFill>
              </a:rPr>
              <a:t> film, </a:t>
            </a:r>
            <a:r>
              <a:rPr lang="en-US" sz="1400" dirty="0">
                <a:solidFill>
                  <a:srgbClr val="0033A0"/>
                </a:solidFill>
              </a:rPr>
              <a:t>pressure is lower at the side of the cable</a:t>
            </a:r>
            <a:br>
              <a:rPr lang="en-US" sz="1400" dirty="0">
                <a:solidFill>
                  <a:srgbClr val="0033A0"/>
                </a:solidFill>
              </a:rPr>
            </a:br>
            <a:r>
              <a:rPr lang="en-US" sz="1400" dirty="0">
                <a:solidFill>
                  <a:srgbClr val="0033A0"/>
                </a:solidFill>
                <a:sym typeface="Wingdings 3" panose="05040102010807070707" pitchFamily="18" charset="2"/>
              </a:rPr>
              <a:t>  recent analyses showed this depend on the specimen</a:t>
            </a:r>
            <a:endParaRPr lang="en-US" sz="1400" dirty="0">
              <a:solidFill>
                <a:srgbClr val="0033A0"/>
              </a:solidFill>
            </a:endParaRPr>
          </a:p>
          <a:p>
            <a:pPr lvl="1"/>
            <a:r>
              <a:rPr lang="en-US" sz="1600" dirty="0"/>
              <a:t>Stress case name come from the</a:t>
            </a:r>
            <a:br>
              <a:rPr lang="en-US" sz="1600" dirty="0"/>
            </a:br>
            <a:r>
              <a:rPr lang="en-US" sz="1600" dirty="0"/>
              <a:t>averaged pressure applied</a:t>
            </a:r>
          </a:p>
          <a:p>
            <a:pPr marL="180000" lvl="1" indent="0">
              <a:buNone/>
            </a:pPr>
            <a:endParaRPr lang="en-US" sz="100" dirty="0"/>
          </a:p>
          <a:p>
            <a:r>
              <a:rPr lang="en-US" sz="1800" dirty="0"/>
              <a:t>Loading scenarios</a:t>
            </a:r>
          </a:p>
          <a:p>
            <a:pPr lvl="1"/>
            <a:r>
              <a:rPr lang="en-US" sz="1600" dirty="0"/>
              <a:t>Transport </a:t>
            </a:r>
            <a:r>
              <a:rPr lang="en-US" sz="1600" dirty="0" err="1"/>
              <a:t>measurments</a:t>
            </a:r>
            <a:endParaRPr lang="en-US" sz="1600" dirty="0"/>
          </a:p>
          <a:p>
            <a:pPr marL="360000" lvl="2" indent="0">
              <a:spcAft>
                <a:spcPts val="300"/>
              </a:spcAft>
              <a:buNone/>
            </a:pPr>
            <a:r>
              <a:rPr lang="en-US" sz="1400" dirty="0"/>
              <a:t>1/ Measurement at virgin state</a:t>
            </a:r>
          </a:p>
          <a:p>
            <a:pPr marL="360000" lvl="2" indent="0">
              <a:spcAft>
                <a:spcPts val="300"/>
              </a:spcAft>
              <a:buNone/>
            </a:pPr>
            <a:r>
              <a:rPr lang="en-US" sz="1400" dirty="0"/>
              <a:t>2/ Warm up &amp; application of pressure @ RT</a:t>
            </a:r>
          </a:p>
          <a:p>
            <a:pPr marL="360000" lvl="2" indent="0">
              <a:spcAft>
                <a:spcPts val="300"/>
              </a:spcAft>
              <a:buNone/>
            </a:pPr>
            <a:r>
              <a:rPr lang="en-US" sz="1400" dirty="0"/>
              <a:t>3/ Cool down &amp; measurement in FRESCA</a:t>
            </a:r>
            <a:br>
              <a:rPr lang="en-US" sz="1400" dirty="0"/>
            </a:br>
            <a:r>
              <a:rPr lang="en-US" sz="1400" dirty="0"/>
              <a:t>	</a:t>
            </a:r>
            <a:br>
              <a:rPr lang="en-US" sz="1400" b="1" dirty="0">
                <a:solidFill>
                  <a:srgbClr val="C00000"/>
                </a:solidFill>
                <a:sym typeface="Wingdings" panose="05000000000000000000" pitchFamily="2" charset="2"/>
              </a:rPr>
            </a:br>
            <a:endParaRPr lang="en-US" sz="1400" b="1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360000" lvl="2" indent="0">
              <a:spcAft>
                <a:spcPts val="300"/>
              </a:spcAft>
              <a:buNone/>
            </a:pPr>
            <a:r>
              <a:rPr lang="en-US" sz="1400" dirty="0">
                <a:solidFill>
                  <a:srgbClr val="0033A0"/>
                </a:solidFill>
              </a:rPr>
              <a:t>4/ After the 190 MPa step, specimen loaded to</a:t>
            </a:r>
            <a:br>
              <a:rPr lang="en-US" sz="1400" dirty="0">
                <a:solidFill>
                  <a:srgbClr val="0033A0"/>
                </a:solidFill>
              </a:rPr>
            </a:br>
            <a:r>
              <a:rPr lang="en-US" sz="1400" dirty="0">
                <a:solidFill>
                  <a:srgbClr val="0033A0"/>
                </a:solidFill>
              </a:rPr>
              <a:t>    20 cycles at 190 MPa and measured in FRESCA</a:t>
            </a:r>
          </a:p>
          <a:p>
            <a:pPr lvl="1"/>
            <a:r>
              <a:rPr lang="en-US" sz="1600" dirty="0"/>
              <a:t>Metallographic analyses</a:t>
            </a:r>
          </a:p>
          <a:p>
            <a:pPr lvl="2"/>
            <a:r>
              <a:rPr lang="en-US" sz="1400" dirty="0"/>
              <a:t>Selected stress levels applied for transport measurements</a:t>
            </a:r>
            <a:br>
              <a:rPr lang="en-US" sz="1400" dirty="0"/>
            </a:br>
            <a:r>
              <a:rPr lang="en-US" sz="1400" dirty="0"/>
              <a:t>140 MPa / 160 MPa / 170 MPA / 180 MPa</a:t>
            </a:r>
          </a:p>
          <a:p>
            <a:pPr lvl="2"/>
            <a:r>
              <a:rPr lang="en-US" sz="1400" dirty="0"/>
              <a:t>Monotonic and cumulated loadings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A37971-CFCC-45FF-A5C8-F7BD66790CF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69E93-568F-47FF-96E5-0E2758333F2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Transverse stress on Nb</a:t>
            </a:r>
            <a:r>
              <a:rPr lang="en-GB" baseline="-25000"/>
              <a:t>3</a:t>
            </a:r>
            <a:r>
              <a:rPr lang="en-GB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73778F-3C2A-4474-830B-8A91C5F5D35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6365DB-C82B-423E-BCB9-E60EEB43D17B}"/>
              </a:ext>
            </a:extLst>
          </p:cNvPr>
          <p:cNvSpPr txBox="1"/>
          <p:nvPr/>
        </p:nvSpPr>
        <p:spPr>
          <a:xfrm>
            <a:off x="6234665" y="1159292"/>
            <a:ext cx="29241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>
                <a:solidFill>
                  <a:schemeClr val="bg1">
                    <a:lumMod val="50000"/>
                  </a:schemeClr>
                </a:solidFill>
              </a:rPr>
              <a:t>Schematic side view of the setup to </a:t>
            </a:r>
            <a:br>
              <a:rPr lang="en-US" sz="1100" i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100" i="1" dirty="0">
                <a:solidFill>
                  <a:schemeClr val="bg1">
                    <a:lumMod val="50000"/>
                  </a:schemeClr>
                </a:solidFill>
              </a:rPr>
              <a:t>apply transverse load [Ebermann 18]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E049FE7-4FF3-494B-B40B-0C11B855443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2285" y="58483"/>
            <a:ext cx="2063638" cy="127493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D19881C-9FB0-492E-B572-B7AFF977FD40}"/>
              </a:ext>
            </a:extLst>
          </p:cNvPr>
          <p:cNvSpPr txBox="1"/>
          <p:nvPr/>
        </p:nvSpPr>
        <p:spPr>
          <a:xfrm>
            <a:off x="98997" y="4563860"/>
            <a:ext cx="1444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130 to 190 MPa w/ 10 MPa step</a:t>
            </a:r>
          </a:p>
        </p:txBody>
      </p:sp>
      <p:sp>
        <p:nvSpPr>
          <p:cNvPr id="24" name="Arrow: Curved Down 23">
            <a:extLst>
              <a:ext uri="{FF2B5EF4-FFF2-40B4-BE49-F238E27FC236}">
                <a16:creationId xmlns:a16="http://schemas.microsoft.com/office/drawing/2014/main" id="{F6728D3E-E0BD-4514-ABF8-2EC97674439A}"/>
              </a:ext>
            </a:extLst>
          </p:cNvPr>
          <p:cNvSpPr/>
          <p:nvPr/>
        </p:nvSpPr>
        <p:spPr>
          <a:xfrm rot="16200000" flipH="1" flipV="1">
            <a:off x="3758562" y="4289751"/>
            <a:ext cx="364830" cy="239451"/>
          </a:xfrm>
          <a:prstGeom prst="curvedDownArrow">
            <a:avLst>
              <a:gd name="adj1" fmla="val 27977"/>
              <a:gd name="adj2" fmla="val 76181"/>
              <a:gd name="adj3" fmla="val 6141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3FA0EE-3456-45ED-9511-8E4E2AD95251}"/>
              </a:ext>
            </a:extLst>
          </p:cNvPr>
          <p:cNvSpPr txBox="1"/>
          <p:nvPr/>
        </p:nvSpPr>
        <p:spPr>
          <a:xfrm>
            <a:off x="7969696" y="192529"/>
            <a:ext cx="1281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5292F0"/>
                </a:solidFill>
              </a:rPr>
              <a:t>Increase homogeneity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6C59483-4529-45F1-BE2E-0D9F91B29E84}"/>
              </a:ext>
            </a:extLst>
          </p:cNvPr>
          <p:cNvSpPr txBox="1"/>
          <p:nvPr/>
        </p:nvSpPr>
        <p:spPr>
          <a:xfrm>
            <a:off x="8064316" y="554816"/>
            <a:ext cx="10873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Evaluate stress </a:t>
            </a:r>
            <a:r>
              <a:rPr lang="en-US" sz="1100" dirty="0" err="1">
                <a:solidFill>
                  <a:schemeClr val="accent4"/>
                </a:solidFill>
              </a:rPr>
              <a:t>distrib</a:t>
            </a:r>
            <a:r>
              <a:rPr lang="en-US" sz="1100" dirty="0">
                <a:solidFill>
                  <a:schemeClr val="accent4"/>
                </a:solidFill>
              </a:rPr>
              <a:t>.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60AF447-4FFB-4427-9E0B-D1DB186B6039}"/>
              </a:ext>
            </a:extLst>
          </p:cNvPr>
          <p:cNvCxnSpPr>
            <a:cxnSpLocks/>
          </p:cNvCxnSpPr>
          <p:nvPr/>
        </p:nvCxnSpPr>
        <p:spPr>
          <a:xfrm flipH="1" flipV="1">
            <a:off x="7481209" y="3231961"/>
            <a:ext cx="189278" cy="1426597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AED4DC6-663C-4CE9-8298-8C2E2CA54BA9}"/>
              </a:ext>
            </a:extLst>
          </p:cNvPr>
          <p:cNvCxnSpPr>
            <a:cxnSpLocks/>
          </p:cNvCxnSpPr>
          <p:nvPr/>
        </p:nvCxnSpPr>
        <p:spPr>
          <a:xfrm flipH="1" flipV="1">
            <a:off x="8607983" y="3224146"/>
            <a:ext cx="189278" cy="1426597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3706306-1DF2-4D93-BF1B-06C2B31EC4B7}"/>
              </a:ext>
            </a:extLst>
          </p:cNvPr>
          <p:cNvCxnSpPr>
            <a:cxnSpLocks/>
          </p:cNvCxnSpPr>
          <p:nvPr/>
        </p:nvCxnSpPr>
        <p:spPr>
          <a:xfrm flipV="1">
            <a:off x="8346896" y="3227921"/>
            <a:ext cx="189278" cy="1426597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24F90F5-7752-44B0-936D-D48515D93AB0}"/>
              </a:ext>
            </a:extLst>
          </p:cNvPr>
          <p:cNvCxnSpPr>
            <a:cxnSpLocks/>
          </p:cNvCxnSpPr>
          <p:nvPr/>
        </p:nvCxnSpPr>
        <p:spPr>
          <a:xfrm flipV="1">
            <a:off x="7666837" y="3878773"/>
            <a:ext cx="102685" cy="779214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3F108B9-B4C0-40D4-84C0-4ECCE2B5E727}"/>
              </a:ext>
            </a:extLst>
          </p:cNvPr>
          <p:cNvCxnSpPr>
            <a:cxnSpLocks/>
          </p:cNvCxnSpPr>
          <p:nvPr/>
        </p:nvCxnSpPr>
        <p:spPr>
          <a:xfrm flipH="1" flipV="1">
            <a:off x="8245268" y="3880944"/>
            <a:ext cx="102685" cy="779214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21FC095-FA35-47A5-9CED-8876C137C2BA}"/>
              </a:ext>
            </a:extLst>
          </p:cNvPr>
          <p:cNvCxnSpPr>
            <a:cxnSpLocks/>
          </p:cNvCxnSpPr>
          <p:nvPr/>
        </p:nvCxnSpPr>
        <p:spPr>
          <a:xfrm flipV="1">
            <a:off x="7220122" y="3235736"/>
            <a:ext cx="189278" cy="1426597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87B3D4F-E1A0-4CD6-89F1-A00BA1211768}"/>
              </a:ext>
            </a:extLst>
          </p:cNvPr>
          <p:cNvCxnSpPr>
            <a:cxnSpLocks/>
          </p:cNvCxnSpPr>
          <p:nvPr/>
        </p:nvCxnSpPr>
        <p:spPr>
          <a:xfrm flipH="1" flipV="1">
            <a:off x="6935765" y="3231961"/>
            <a:ext cx="189278" cy="1426597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47F4285-4587-43DE-B218-992D89B1BA8C}"/>
              </a:ext>
            </a:extLst>
          </p:cNvPr>
          <p:cNvCxnSpPr>
            <a:cxnSpLocks/>
          </p:cNvCxnSpPr>
          <p:nvPr/>
        </p:nvCxnSpPr>
        <p:spPr>
          <a:xfrm flipH="1" flipV="1">
            <a:off x="6418917" y="3374643"/>
            <a:ext cx="169846" cy="1283344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D813EB2-70C2-4396-84D0-F3FCB24E7275}"/>
              </a:ext>
            </a:extLst>
          </p:cNvPr>
          <p:cNvCxnSpPr>
            <a:cxnSpLocks/>
          </p:cNvCxnSpPr>
          <p:nvPr/>
        </p:nvCxnSpPr>
        <p:spPr>
          <a:xfrm flipV="1">
            <a:off x="5294479" y="3705312"/>
            <a:ext cx="133942" cy="957021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D81E3BC-1CFA-483D-B09B-EE730FE9FE31}"/>
              </a:ext>
            </a:extLst>
          </p:cNvPr>
          <p:cNvCxnSpPr>
            <a:cxnSpLocks/>
          </p:cNvCxnSpPr>
          <p:nvPr/>
        </p:nvCxnSpPr>
        <p:spPr>
          <a:xfrm flipH="1" flipV="1">
            <a:off x="5097341" y="3872990"/>
            <a:ext cx="109710" cy="796025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9BF2B94-4A69-491F-ADA1-B83D27116FFB}"/>
              </a:ext>
            </a:extLst>
          </p:cNvPr>
          <p:cNvCxnSpPr>
            <a:cxnSpLocks/>
          </p:cNvCxnSpPr>
          <p:nvPr/>
        </p:nvCxnSpPr>
        <p:spPr>
          <a:xfrm flipV="1">
            <a:off x="4917520" y="3873262"/>
            <a:ext cx="109710" cy="796025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D40C85A-EA0C-45F1-BF20-227E474ED39F}"/>
              </a:ext>
            </a:extLst>
          </p:cNvPr>
          <p:cNvCxnSpPr>
            <a:cxnSpLocks/>
          </p:cNvCxnSpPr>
          <p:nvPr/>
        </p:nvCxnSpPr>
        <p:spPr>
          <a:xfrm flipH="1" flipV="1">
            <a:off x="4721985" y="4042297"/>
            <a:ext cx="89145" cy="622961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101F967-787C-4B31-A955-A8EE0811D655}"/>
              </a:ext>
            </a:extLst>
          </p:cNvPr>
          <p:cNvCxnSpPr>
            <a:cxnSpLocks/>
          </p:cNvCxnSpPr>
          <p:nvPr/>
        </p:nvCxnSpPr>
        <p:spPr>
          <a:xfrm flipV="1">
            <a:off x="4568498" y="4039712"/>
            <a:ext cx="89145" cy="622961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6399AA8-8F0B-45A6-9B10-46E267941424}"/>
              </a:ext>
            </a:extLst>
          </p:cNvPr>
          <p:cNvCxnSpPr>
            <a:cxnSpLocks/>
          </p:cNvCxnSpPr>
          <p:nvPr/>
        </p:nvCxnSpPr>
        <p:spPr>
          <a:xfrm flipH="1" flipV="1">
            <a:off x="4253765" y="4180257"/>
            <a:ext cx="0" cy="520907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2C86E01-D80A-47D5-84F0-2D5773AD35EC}"/>
              </a:ext>
            </a:extLst>
          </p:cNvPr>
          <p:cNvCxnSpPr>
            <a:cxnSpLocks/>
          </p:cNvCxnSpPr>
          <p:nvPr/>
        </p:nvCxnSpPr>
        <p:spPr>
          <a:xfrm flipV="1">
            <a:off x="4275895" y="4212747"/>
            <a:ext cx="67066" cy="448875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D46346B-C0D1-40FE-A894-4329A070364A}"/>
              </a:ext>
            </a:extLst>
          </p:cNvPr>
          <p:cNvCxnSpPr>
            <a:cxnSpLocks/>
          </p:cNvCxnSpPr>
          <p:nvPr/>
        </p:nvCxnSpPr>
        <p:spPr>
          <a:xfrm flipH="1" flipV="1">
            <a:off x="4409056" y="4209112"/>
            <a:ext cx="67066" cy="448875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2FC1B36-7197-4267-9A67-5D24254651E8}"/>
              </a:ext>
            </a:extLst>
          </p:cNvPr>
          <p:cNvCxnSpPr>
            <a:cxnSpLocks/>
          </p:cNvCxnSpPr>
          <p:nvPr/>
        </p:nvCxnSpPr>
        <p:spPr>
          <a:xfrm flipH="1" flipV="1">
            <a:off x="4253370" y="3010546"/>
            <a:ext cx="0" cy="1216660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3A9D4A7-057E-496D-ACEB-E4DE50C9AAF4}"/>
              </a:ext>
            </a:extLst>
          </p:cNvPr>
          <p:cNvCxnSpPr>
            <a:cxnSpLocks/>
          </p:cNvCxnSpPr>
          <p:nvPr/>
        </p:nvCxnSpPr>
        <p:spPr>
          <a:xfrm>
            <a:off x="4266315" y="4657987"/>
            <a:ext cx="4754761" cy="0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A4B2E77F-DB49-4482-A30C-B72A73ACD592}"/>
              </a:ext>
            </a:extLst>
          </p:cNvPr>
          <p:cNvSpPr txBox="1"/>
          <p:nvPr/>
        </p:nvSpPr>
        <p:spPr>
          <a:xfrm>
            <a:off x="8952842" y="4500038"/>
            <a:ext cx="1868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</a:rPr>
              <a:t>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73794BB-CD1D-4974-AE89-A86CB0EB97B6}"/>
              </a:ext>
            </a:extLst>
          </p:cNvPr>
          <p:cNvSpPr txBox="1"/>
          <p:nvPr/>
        </p:nvSpPr>
        <p:spPr>
          <a:xfrm>
            <a:off x="3533705" y="2799922"/>
            <a:ext cx="774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>
                <a:solidFill>
                  <a:srgbClr val="000000"/>
                </a:solidFill>
                <a:latin typeface="Arial"/>
              </a:rPr>
              <a:t>σ</a:t>
            </a:r>
            <a:r>
              <a:rPr lang="en-US" sz="1200" dirty="0">
                <a:solidFill>
                  <a:srgbClr val="000000"/>
                </a:solidFill>
                <a:latin typeface="Arial"/>
              </a:rPr>
              <a:t> [MPa]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B65F07C-48ED-40CF-A454-3E16400F3C43}"/>
              </a:ext>
            </a:extLst>
          </p:cNvPr>
          <p:cNvSpPr txBox="1">
            <a:spLocks/>
          </p:cNvSpPr>
          <p:nvPr/>
        </p:nvSpPr>
        <p:spPr>
          <a:xfrm>
            <a:off x="3868911" y="4088706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/>
              </a:rPr>
              <a:t>130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BC0BAE-F3A2-43D4-83B2-EC36E09E27A5}"/>
              </a:ext>
            </a:extLst>
          </p:cNvPr>
          <p:cNvSpPr txBox="1">
            <a:spLocks/>
          </p:cNvSpPr>
          <p:nvPr/>
        </p:nvSpPr>
        <p:spPr>
          <a:xfrm>
            <a:off x="3868911" y="3903797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/>
              </a:rPr>
              <a:t>140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7BB3AB2-5C0B-4BD8-AEB3-E92C4BCE59B5}"/>
              </a:ext>
            </a:extLst>
          </p:cNvPr>
          <p:cNvSpPr txBox="1">
            <a:spLocks/>
          </p:cNvSpPr>
          <p:nvPr/>
        </p:nvSpPr>
        <p:spPr>
          <a:xfrm>
            <a:off x="3868911" y="3745012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/>
              </a:rPr>
              <a:t>150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DA1CD601-70A3-4818-81B8-D16D018842C9}"/>
              </a:ext>
            </a:extLst>
          </p:cNvPr>
          <p:cNvSpPr/>
          <p:nvPr/>
        </p:nvSpPr>
        <p:spPr>
          <a:xfrm>
            <a:off x="4201159" y="4609152"/>
            <a:ext cx="100012" cy="107015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FD6D35B-27D5-4653-8F5D-13281CDC4F16}"/>
              </a:ext>
            </a:extLst>
          </p:cNvPr>
          <p:cNvSpPr/>
          <p:nvPr/>
        </p:nvSpPr>
        <p:spPr>
          <a:xfrm>
            <a:off x="4475664" y="4609152"/>
            <a:ext cx="100012" cy="107015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31BC34B5-EB4B-4CDF-8BAE-F3D663FABCA6}"/>
              </a:ext>
            </a:extLst>
          </p:cNvPr>
          <p:cNvSpPr/>
          <p:nvPr/>
        </p:nvSpPr>
        <p:spPr>
          <a:xfrm>
            <a:off x="5200809" y="4609152"/>
            <a:ext cx="100012" cy="107015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E86C364-0D9D-4FE8-B31E-96D3E2849725}"/>
              </a:ext>
            </a:extLst>
          </p:cNvPr>
          <p:cNvSpPr txBox="1"/>
          <p:nvPr/>
        </p:nvSpPr>
        <p:spPr>
          <a:xfrm>
            <a:off x="4017753" y="4519487"/>
            <a:ext cx="215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/>
              </a:rPr>
              <a:t>0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18B6EEC-B33F-47F7-A8F7-CBFBEB4852D5}"/>
              </a:ext>
            </a:extLst>
          </p:cNvPr>
          <p:cNvCxnSpPr>
            <a:cxnSpLocks/>
          </p:cNvCxnSpPr>
          <p:nvPr/>
        </p:nvCxnSpPr>
        <p:spPr>
          <a:xfrm>
            <a:off x="4334804" y="4215124"/>
            <a:ext cx="80009" cy="0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3146D3A-8C8F-4778-9718-E278D9557BBD}"/>
              </a:ext>
            </a:extLst>
          </p:cNvPr>
          <p:cNvCxnSpPr>
            <a:cxnSpLocks/>
          </p:cNvCxnSpPr>
          <p:nvPr/>
        </p:nvCxnSpPr>
        <p:spPr>
          <a:xfrm>
            <a:off x="4649731" y="4047612"/>
            <a:ext cx="80009" cy="0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C2FC1C4B-373C-4E90-A058-E6C4E882BD0D}"/>
              </a:ext>
            </a:extLst>
          </p:cNvPr>
          <p:cNvSpPr txBox="1"/>
          <p:nvPr/>
        </p:nvSpPr>
        <p:spPr>
          <a:xfrm>
            <a:off x="4336102" y="4682384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Arial"/>
              </a:rPr>
              <a:t>130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FBCAA2E-597A-48CA-8B71-6B5D973003BC}"/>
              </a:ext>
            </a:extLst>
          </p:cNvPr>
          <p:cNvSpPr txBox="1"/>
          <p:nvPr/>
        </p:nvSpPr>
        <p:spPr>
          <a:xfrm>
            <a:off x="4593230" y="2982336"/>
            <a:ext cx="3037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Arial"/>
              </a:rPr>
              <a:t>Transport measurement in FRESCA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641BAC-F504-4A5C-8956-03BF47890D15}"/>
              </a:ext>
            </a:extLst>
          </p:cNvPr>
          <p:cNvSpPr/>
          <p:nvPr/>
        </p:nvSpPr>
        <p:spPr>
          <a:xfrm>
            <a:off x="4543224" y="3065338"/>
            <a:ext cx="100012" cy="107015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A63ED2E-5B41-46F5-A1FA-10CA132BAB49}"/>
              </a:ext>
            </a:extLst>
          </p:cNvPr>
          <p:cNvSpPr/>
          <p:nvPr/>
        </p:nvSpPr>
        <p:spPr>
          <a:xfrm>
            <a:off x="4815805" y="4609152"/>
            <a:ext cx="100012" cy="107015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E3E0B0D-B239-4BDF-B6A6-E9ED9C56FE02}"/>
              </a:ext>
            </a:extLst>
          </p:cNvPr>
          <p:cNvSpPr txBox="1"/>
          <p:nvPr/>
        </p:nvSpPr>
        <p:spPr>
          <a:xfrm>
            <a:off x="4641409" y="4678932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Arial"/>
              </a:rPr>
              <a:t>140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012D05D-8165-4234-8CC4-701EEE9034FA}"/>
              </a:ext>
            </a:extLst>
          </p:cNvPr>
          <p:cNvCxnSpPr>
            <a:cxnSpLocks/>
          </p:cNvCxnSpPr>
          <p:nvPr/>
        </p:nvCxnSpPr>
        <p:spPr>
          <a:xfrm>
            <a:off x="5017509" y="3880882"/>
            <a:ext cx="80009" cy="0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7C9018B5-CDDD-43F4-88CD-E7556CCB69B8}"/>
              </a:ext>
            </a:extLst>
          </p:cNvPr>
          <p:cNvSpPr txBox="1">
            <a:spLocks/>
          </p:cNvSpPr>
          <p:nvPr/>
        </p:nvSpPr>
        <p:spPr>
          <a:xfrm>
            <a:off x="3868911" y="3570319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/>
              </a:rPr>
              <a:t>160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74C899E-B0F1-4231-8910-69D7B365E56E}"/>
              </a:ext>
            </a:extLst>
          </p:cNvPr>
          <p:cNvSpPr txBox="1">
            <a:spLocks/>
          </p:cNvSpPr>
          <p:nvPr/>
        </p:nvSpPr>
        <p:spPr>
          <a:xfrm>
            <a:off x="3868911" y="3419002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/>
              </a:rPr>
              <a:t>170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2974E5E-FDB7-4070-97E8-BB044954BEC0}"/>
              </a:ext>
            </a:extLst>
          </p:cNvPr>
          <p:cNvSpPr txBox="1">
            <a:spLocks/>
          </p:cNvSpPr>
          <p:nvPr/>
        </p:nvSpPr>
        <p:spPr>
          <a:xfrm>
            <a:off x="3868911" y="3237440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/>
              </a:rPr>
              <a:t>180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5C4C108-8516-44D1-BEFF-6DDF06343587}"/>
              </a:ext>
            </a:extLst>
          </p:cNvPr>
          <p:cNvSpPr txBox="1">
            <a:spLocks/>
          </p:cNvSpPr>
          <p:nvPr/>
        </p:nvSpPr>
        <p:spPr>
          <a:xfrm>
            <a:off x="3868911" y="3071143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/>
              </a:rPr>
              <a:t>190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2E2D92E1-4601-490A-A041-F89147D787C2}"/>
              </a:ext>
            </a:extLst>
          </p:cNvPr>
          <p:cNvCxnSpPr>
            <a:cxnSpLocks/>
          </p:cNvCxnSpPr>
          <p:nvPr/>
        </p:nvCxnSpPr>
        <p:spPr>
          <a:xfrm>
            <a:off x="4281988" y="4042829"/>
            <a:ext cx="34822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</a:ln>
          <a:effectLst/>
        </p:spPr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30C9889-6F3A-40F5-B7E3-7F2EDA6780DE}"/>
              </a:ext>
            </a:extLst>
          </p:cNvPr>
          <p:cNvCxnSpPr>
            <a:cxnSpLocks/>
          </p:cNvCxnSpPr>
          <p:nvPr/>
        </p:nvCxnSpPr>
        <p:spPr>
          <a:xfrm>
            <a:off x="4282125" y="3883512"/>
            <a:ext cx="693602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</a:ln>
          <a:effectLst/>
        </p:spPr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DC13AD4-BE9A-4583-BC64-8982291DFF7C}"/>
              </a:ext>
            </a:extLst>
          </p:cNvPr>
          <p:cNvCxnSpPr>
            <a:cxnSpLocks/>
          </p:cNvCxnSpPr>
          <p:nvPr/>
        </p:nvCxnSpPr>
        <p:spPr>
          <a:xfrm>
            <a:off x="4283250" y="3707121"/>
            <a:ext cx="1100159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</a:ln>
          <a:effectLst/>
        </p:spPr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12F9BBF-D845-4EB6-A36E-6586A54ECEF0}"/>
              </a:ext>
            </a:extLst>
          </p:cNvPr>
          <p:cNvCxnSpPr>
            <a:cxnSpLocks/>
          </p:cNvCxnSpPr>
          <p:nvPr/>
        </p:nvCxnSpPr>
        <p:spPr>
          <a:xfrm>
            <a:off x="4283249" y="3557964"/>
            <a:ext cx="151824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</a:ln>
          <a:effectLst/>
        </p:spPr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EB3E1E5-CB68-413F-AE65-2AFB45773591}"/>
              </a:ext>
            </a:extLst>
          </p:cNvPr>
          <p:cNvCxnSpPr>
            <a:cxnSpLocks/>
          </p:cNvCxnSpPr>
          <p:nvPr/>
        </p:nvCxnSpPr>
        <p:spPr>
          <a:xfrm>
            <a:off x="4279016" y="3378650"/>
            <a:ext cx="2038035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</a:ln>
          <a:effectLst/>
        </p:spPr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63C5E5E-3BB4-4D1B-807D-21E20C04D362}"/>
              </a:ext>
            </a:extLst>
          </p:cNvPr>
          <p:cNvCxnSpPr>
            <a:cxnSpLocks/>
          </p:cNvCxnSpPr>
          <p:nvPr/>
        </p:nvCxnSpPr>
        <p:spPr>
          <a:xfrm>
            <a:off x="4283249" y="3227921"/>
            <a:ext cx="2533393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</a:ln>
          <a:effectLst/>
        </p:spPr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57FCBE8E-6BB6-4C8A-8FA2-506E7451FA82}"/>
              </a:ext>
            </a:extLst>
          </p:cNvPr>
          <p:cNvCxnSpPr>
            <a:cxnSpLocks/>
          </p:cNvCxnSpPr>
          <p:nvPr/>
        </p:nvCxnSpPr>
        <p:spPr>
          <a:xfrm flipV="1">
            <a:off x="5722870" y="3557502"/>
            <a:ext cx="148771" cy="1109211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E4F85798-2FCD-43C3-9645-E89037411B0C}"/>
              </a:ext>
            </a:extLst>
          </p:cNvPr>
          <p:cNvCxnSpPr>
            <a:cxnSpLocks/>
          </p:cNvCxnSpPr>
          <p:nvPr/>
        </p:nvCxnSpPr>
        <p:spPr>
          <a:xfrm flipV="1">
            <a:off x="6182915" y="3378989"/>
            <a:ext cx="169846" cy="1283344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46A7C18-BD39-42C5-B263-85F89D8B5429}"/>
              </a:ext>
            </a:extLst>
          </p:cNvPr>
          <p:cNvCxnSpPr>
            <a:cxnSpLocks/>
          </p:cNvCxnSpPr>
          <p:nvPr/>
        </p:nvCxnSpPr>
        <p:spPr>
          <a:xfrm flipV="1">
            <a:off x="6674678" y="3235736"/>
            <a:ext cx="189278" cy="1426597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C63F90C9-772F-4F8B-B167-46326EFFFD12}"/>
              </a:ext>
            </a:extLst>
          </p:cNvPr>
          <p:cNvCxnSpPr>
            <a:cxnSpLocks/>
          </p:cNvCxnSpPr>
          <p:nvPr/>
        </p:nvCxnSpPr>
        <p:spPr>
          <a:xfrm flipH="1" flipV="1">
            <a:off x="5493568" y="3704473"/>
            <a:ext cx="133942" cy="957021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0C6E04D-49BC-41B3-B0F7-97634A191A95}"/>
              </a:ext>
            </a:extLst>
          </p:cNvPr>
          <p:cNvCxnSpPr>
            <a:cxnSpLocks/>
          </p:cNvCxnSpPr>
          <p:nvPr/>
        </p:nvCxnSpPr>
        <p:spPr>
          <a:xfrm>
            <a:off x="5421865" y="3708819"/>
            <a:ext cx="80009" cy="0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sp>
        <p:nvSpPr>
          <p:cNvPr id="70" name="Oval 69">
            <a:extLst>
              <a:ext uri="{FF2B5EF4-FFF2-40B4-BE49-F238E27FC236}">
                <a16:creationId xmlns:a16="http://schemas.microsoft.com/office/drawing/2014/main" id="{7AA3FC0A-B87B-414F-92EA-47C92E9EA45D}"/>
              </a:ext>
            </a:extLst>
          </p:cNvPr>
          <p:cNvSpPr/>
          <p:nvPr/>
        </p:nvSpPr>
        <p:spPr>
          <a:xfrm>
            <a:off x="5627510" y="4609152"/>
            <a:ext cx="100012" cy="107015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BDB749D-053E-4EC4-B8C5-823ED0C126A8}"/>
              </a:ext>
            </a:extLst>
          </p:cNvPr>
          <p:cNvCxnSpPr>
            <a:cxnSpLocks/>
          </p:cNvCxnSpPr>
          <p:nvPr/>
        </p:nvCxnSpPr>
        <p:spPr>
          <a:xfrm>
            <a:off x="5862696" y="3557502"/>
            <a:ext cx="80009" cy="0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FE782ABF-A2DA-4C3E-BE42-FFEEE5F24C3D}"/>
              </a:ext>
            </a:extLst>
          </p:cNvPr>
          <p:cNvCxnSpPr>
            <a:cxnSpLocks/>
          </p:cNvCxnSpPr>
          <p:nvPr/>
        </p:nvCxnSpPr>
        <p:spPr>
          <a:xfrm flipH="1" flipV="1">
            <a:off x="5942608" y="3549439"/>
            <a:ext cx="148771" cy="1109211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sp>
        <p:nvSpPr>
          <p:cNvPr id="73" name="Oval 72">
            <a:extLst>
              <a:ext uri="{FF2B5EF4-FFF2-40B4-BE49-F238E27FC236}">
                <a16:creationId xmlns:a16="http://schemas.microsoft.com/office/drawing/2014/main" id="{0642B01B-296D-41B4-B94E-DE43FC0D2655}"/>
              </a:ext>
            </a:extLst>
          </p:cNvPr>
          <p:cNvSpPr/>
          <p:nvPr/>
        </p:nvSpPr>
        <p:spPr>
          <a:xfrm>
            <a:off x="6089805" y="4609152"/>
            <a:ext cx="100012" cy="107015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9D272E22-7B0D-4E92-9337-C56BF86C9946}"/>
              </a:ext>
            </a:extLst>
          </p:cNvPr>
          <p:cNvCxnSpPr>
            <a:cxnSpLocks/>
          </p:cNvCxnSpPr>
          <p:nvPr/>
        </p:nvCxnSpPr>
        <p:spPr>
          <a:xfrm>
            <a:off x="6345704" y="3378432"/>
            <a:ext cx="80009" cy="0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91F84FC4-381F-4EAA-AF79-B1E8DCD02578}"/>
              </a:ext>
            </a:extLst>
          </p:cNvPr>
          <p:cNvSpPr/>
          <p:nvPr/>
        </p:nvSpPr>
        <p:spPr>
          <a:xfrm>
            <a:off x="6586354" y="4609152"/>
            <a:ext cx="100012" cy="107015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6BF7DB0-D45B-4E9E-8CC7-96629BD61D8B}"/>
              </a:ext>
            </a:extLst>
          </p:cNvPr>
          <p:cNvCxnSpPr>
            <a:cxnSpLocks/>
          </p:cNvCxnSpPr>
          <p:nvPr/>
        </p:nvCxnSpPr>
        <p:spPr>
          <a:xfrm>
            <a:off x="6856900" y="3237673"/>
            <a:ext cx="80009" cy="0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D03F05CB-9A53-4DB2-ADA4-900C0F1A5C92}"/>
              </a:ext>
            </a:extLst>
          </p:cNvPr>
          <p:cNvSpPr/>
          <p:nvPr/>
        </p:nvSpPr>
        <p:spPr>
          <a:xfrm>
            <a:off x="7119644" y="4609152"/>
            <a:ext cx="100012" cy="107015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BA49971D-4C6C-4FBB-B5BA-6A933667C869}"/>
              </a:ext>
            </a:extLst>
          </p:cNvPr>
          <p:cNvCxnSpPr>
            <a:cxnSpLocks/>
          </p:cNvCxnSpPr>
          <p:nvPr/>
        </p:nvCxnSpPr>
        <p:spPr>
          <a:xfrm>
            <a:off x="7402344" y="3237673"/>
            <a:ext cx="80009" cy="0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4863AD1-99A2-4BF2-839C-3336002AFA5B}"/>
              </a:ext>
            </a:extLst>
          </p:cNvPr>
          <p:cNvCxnSpPr>
            <a:cxnSpLocks/>
          </p:cNvCxnSpPr>
          <p:nvPr/>
        </p:nvCxnSpPr>
        <p:spPr>
          <a:xfrm>
            <a:off x="8529118" y="3229858"/>
            <a:ext cx="80009" cy="0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0E415F75-553A-4D78-905C-DB49F29EA282}"/>
              </a:ext>
            </a:extLst>
          </p:cNvPr>
          <p:cNvCxnSpPr>
            <a:cxnSpLocks/>
          </p:cNvCxnSpPr>
          <p:nvPr/>
        </p:nvCxnSpPr>
        <p:spPr>
          <a:xfrm flipV="1">
            <a:off x="7757265" y="3227921"/>
            <a:ext cx="95444" cy="720241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dash"/>
            <a:miter lim="800000"/>
          </a:ln>
          <a:effectLst/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F75A4B8F-C2AE-4B02-8335-1FB0F151C753}"/>
              </a:ext>
            </a:extLst>
          </p:cNvPr>
          <p:cNvCxnSpPr>
            <a:cxnSpLocks/>
          </p:cNvCxnSpPr>
          <p:nvPr/>
        </p:nvCxnSpPr>
        <p:spPr>
          <a:xfrm flipH="1" flipV="1">
            <a:off x="8158996" y="3227850"/>
            <a:ext cx="95444" cy="720241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dash"/>
            <a:miter lim="800000"/>
          </a:ln>
          <a:effectLst/>
        </p:spPr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2B468D62-F68E-46EE-AF17-1CBA54B18578}"/>
              </a:ext>
            </a:extLst>
          </p:cNvPr>
          <p:cNvSpPr txBox="1"/>
          <p:nvPr/>
        </p:nvSpPr>
        <p:spPr>
          <a:xfrm>
            <a:off x="7711960" y="2764215"/>
            <a:ext cx="1033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1B4B9B"/>
                </a:solidFill>
              </a:rPr>
              <a:t>20 cycles</a:t>
            </a:r>
          </a:p>
        </p:txBody>
      </p:sp>
      <p:sp>
        <p:nvSpPr>
          <p:cNvPr id="83" name="Left Brace 82">
            <a:extLst>
              <a:ext uri="{FF2B5EF4-FFF2-40B4-BE49-F238E27FC236}">
                <a16:creationId xmlns:a16="http://schemas.microsoft.com/office/drawing/2014/main" id="{866BAD9C-EE0D-46F2-BB5A-2D3764BCAB18}"/>
              </a:ext>
            </a:extLst>
          </p:cNvPr>
          <p:cNvSpPr/>
          <p:nvPr/>
        </p:nvSpPr>
        <p:spPr>
          <a:xfrm rot="5400000" flipV="1">
            <a:off x="7903650" y="2363756"/>
            <a:ext cx="199374" cy="1484873"/>
          </a:xfrm>
          <a:prstGeom prst="leftBrace">
            <a:avLst>
              <a:gd name="adj1" fmla="val 47440"/>
              <a:gd name="adj2" fmla="val 50000"/>
            </a:avLst>
          </a:prstGeom>
          <a:ln w="19050">
            <a:solidFill>
              <a:srgbClr val="1B4B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717BB2A4-9339-45AA-B1C5-5FD3EF3BA2B6}"/>
              </a:ext>
            </a:extLst>
          </p:cNvPr>
          <p:cNvSpPr/>
          <p:nvPr/>
        </p:nvSpPr>
        <p:spPr>
          <a:xfrm>
            <a:off x="8797261" y="4609152"/>
            <a:ext cx="100012" cy="107015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2588341-144C-4C2A-B8B4-DF261D370559}"/>
              </a:ext>
            </a:extLst>
          </p:cNvPr>
          <p:cNvSpPr txBox="1"/>
          <p:nvPr/>
        </p:nvSpPr>
        <p:spPr>
          <a:xfrm>
            <a:off x="5039178" y="4659539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Arial"/>
              </a:rPr>
              <a:t>150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44DD0C8-3433-4F0E-A1CE-38F89ABED87A}"/>
              </a:ext>
            </a:extLst>
          </p:cNvPr>
          <p:cNvSpPr txBox="1"/>
          <p:nvPr/>
        </p:nvSpPr>
        <p:spPr>
          <a:xfrm>
            <a:off x="5461185" y="4659539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Arial"/>
              </a:rPr>
              <a:t>160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C777EA2-4C3B-44AA-86E3-83B4F9264356}"/>
              </a:ext>
            </a:extLst>
          </p:cNvPr>
          <p:cNvSpPr txBox="1"/>
          <p:nvPr/>
        </p:nvSpPr>
        <p:spPr>
          <a:xfrm>
            <a:off x="5917680" y="4659539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Arial"/>
              </a:rPr>
              <a:t>170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A4E1D04-939D-4ABB-85D7-FC997D287C08}"/>
              </a:ext>
            </a:extLst>
          </p:cNvPr>
          <p:cNvSpPr txBox="1"/>
          <p:nvPr/>
        </p:nvSpPr>
        <p:spPr>
          <a:xfrm>
            <a:off x="6408266" y="4659542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Arial"/>
              </a:rPr>
              <a:t>180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82B75C5-1290-4B56-A985-5A4503030028}"/>
              </a:ext>
            </a:extLst>
          </p:cNvPr>
          <p:cNvSpPr txBox="1"/>
          <p:nvPr/>
        </p:nvSpPr>
        <p:spPr>
          <a:xfrm>
            <a:off x="6941190" y="4659540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Arial"/>
              </a:rPr>
              <a:t>190 MPa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E9997797-35AF-479B-87BD-98CED9B96810}"/>
              </a:ext>
            </a:extLst>
          </p:cNvPr>
          <p:cNvSpPr txBox="1"/>
          <p:nvPr/>
        </p:nvSpPr>
        <p:spPr>
          <a:xfrm>
            <a:off x="8090106" y="4654518"/>
            <a:ext cx="1040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Arial"/>
              </a:rPr>
              <a:t>190 cycled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ADC15FC-AC7D-453D-8807-5D2D2C0FABB1}"/>
              </a:ext>
            </a:extLst>
          </p:cNvPr>
          <p:cNvSpPr txBox="1"/>
          <p:nvPr/>
        </p:nvSpPr>
        <p:spPr>
          <a:xfrm>
            <a:off x="3963514" y="4668236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Arial"/>
              </a:rPr>
              <a:t>virgin</a:t>
            </a:r>
          </a:p>
        </p:txBody>
      </p:sp>
      <p:pic>
        <p:nvPicPr>
          <p:cNvPr id="92" name="Picture 91">
            <a:extLst>
              <a:ext uri="{FF2B5EF4-FFF2-40B4-BE49-F238E27FC236}">
                <a16:creationId xmlns:a16="http://schemas.microsoft.com/office/drawing/2014/main" id="{FC7EFB0C-411B-46FB-B7C9-92FA290560D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0355" y="1816930"/>
            <a:ext cx="3623172" cy="98299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1E5F225-AEEF-4729-9778-33395D3014C2}"/>
              </a:ext>
            </a:extLst>
          </p:cNvPr>
          <p:cNvSpPr/>
          <p:nvPr/>
        </p:nvSpPr>
        <p:spPr>
          <a:xfrm>
            <a:off x="7670353" y="2243781"/>
            <a:ext cx="82808" cy="12291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1F00673-CC5E-4242-BB62-2466F396739D}"/>
              </a:ext>
            </a:extLst>
          </p:cNvPr>
          <p:cNvSpPr txBox="1"/>
          <p:nvPr/>
        </p:nvSpPr>
        <p:spPr>
          <a:xfrm>
            <a:off x="1465710" y="4671582"/>
            <a:ext cx="22249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  <a:sym typeface="Wingdings" panose="05000000000000000000" pitchFamily="2" charset="2"/>
              </a:rPr>
              <a:t> cumulated loading</a:t>
            </a:r>
            <a:endParaRPr lang="en-US" sz="1400" dirty="0"/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85ECE265-98C9-428F-809D-7E47D953AAA1}"/>
              </a:ext>
            </a:extLst>
          </p:cNvPr>
          <p:cNvCxnSpPr>
            <a:cxnSpLocks/>
          </p:cNvCxnSpPr>
          <p:nvPr/>
        </p:nvCxnSpPr>
        <p:spPr>
          <a:xfrm flipV="1">
            <a:off x="6950253" y="5319354"/>
            <a:ext cx="173227" cy="1064012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91CFAF5E-A5AE-4E9B-B55B-581A50E44F8D}"/>
              </a:ext>
            </a:extLst>
          </p:cNvPr>
          <p:cNvCxnSpPr>
            <a:cxnSpLocks/>
          </p:cNvCxnSpPr>
          <p:nvPr/>
        </p:nvCxnSpPr>
        <p:spPr>
          <a:xfrm flipH="1" flipV="1">
            <a:off x="6799362" y="5492539"/>
            <a:ext cx="141888" cy="885017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4CE0885C-4ADF-4F2D-9D23-EF485BE5DDF1}"/>
              </a:ext>
            </a:extLst>
          </p:cNvPr>
          <p:cNvCxnSpPr>
            <a:cxnSpLocks/>
          </p:cNvCxnSpPr>
          <p:nvPr/>
        </p:nvCxnSpPr>
        <p:spPr>
          <a:xfrm flipV="1">
            <a:off x="6566799" y="5492841"/>
            <a:ext cx="141888" cy="885017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D85CEF54-196E-4BE8-90EF-FBEF84C6BD56}"/>
              </a:ext>
            </a:extLst>
          </p:cNvPr>
          <p:cNvCxnSpPr>
            <a:cxnSpLocks/>
          </p:cNvCxnSpPr>
          <p:nvPr/>
        </p:nvCxnSpPr>
        <p:spPr>
          <a:xfrm flipH="1" flipV="1">
            <a:off x="6433170" y="5690991"/>
            <a:ext cx="115291" cy="692605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E693FCAD-8EC9-487C-B4DD-69B6D4BACE81}"/>
              </a:ext>
            </a:extLst>
          </p:cNvPr>
          <p:cNvCxnSpPr>
            <a:cxnSpLocks/>
          </p:cNvCxnSpPr>
          <p:nvPr/>
        </p:nvCxnSpPr>
        <p:spPr>
          <a:xfrm flipV="1">
            <a:off x="6234665" y="5688118"/>
            <a:ext cx="115291" cy="692605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399230C1-DA88-42EB-A28B-43E8DD88A88E}"/>
              </a:ext>
            </a:extLst>
          </p:cNvPr>
          <p:cNvCxnSpPr>
            <a:cxnSpLocks/>
          </p:cNvCxnSpPr>
          <p:nvPr/>
        </p:nvCxnSpPr>
        <p:spPr>
          <a:xfrm flipV="1">
            <a:off x="5961540" y="5878879"/>
            <a:ext cx="86736" cy="499057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417B158D-222F-4072-B545-306A50591B4E}"/>
              </a:ext>
            </a:extLst>
          </p:cNvPr>
          <p:cNvCxnSpPr>
            <a:cxnSpLocks/>
          </p:cNvCxnSpPr>
          <p:nvPr/>
        </p:nvCxnSpPr>
        <p:spPr>
          <a:xfrm flipH="1" flipV="1">
            <a:off x="6133756" y="5874837"/>
            <a:ext cx="86736" cy="499057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1BDC44E-CEAA-41B8-B993-BA256B02DFB6}"/>
              </a:ext>
            </a:extLst>
          </p:cNvPr>
          <p:cNvCxnSpPr>
            <a:cxnSpLocks/>
          </p:cNvCxnSpPr>
          <p:nvPr/>
        </p:nvCxnSpPr>
        <p:spPr>
          <a:xfrm>
            <a:off x="6037726" y="5881522"/>
            <a:ext cx="103476" cy="0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F0FF801-8EF4-4820-B763-77B645E17F7A}"/>
              </a:ext>
            </a:extLst>
          </p:cNvPr>
          <p:cNvCxnSpPr>
            <a:cxnSpLocks/>
          </p:cNvCxnSpPr>
          <p:nvPr/>
        </p:nvCxnSpPr>
        <p:spPr>
          <a:xfrm>
            <a:off x="6339723" y="5696901"/>
            <a:ext cx="103476" cy="0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0D3045E0-23A3-4CCE-82C5-F7498A415587}"/>
              </a:ext>
            </a:extLst>
          </p:cNvPr>
          <p:cNvCxnSpPr>
            <a:cxnSpLocks/>
          </p:cNvCxnSpPr>
          <p:nvPr/>
        </p:nvCxnSpPr>
        <p:spPr>
          <a:xfrm>
            <a:off x="6701590" y="5506349"/>
            <a:ext cx="103476" cy="0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D5B2E755-E438-466B-8A17-B542D5381D86}"/>
              </a:ext>
            </a:extLst>
          </p:cNvPr>
          <p:cNvCxnSpPr>
            <a:cxnSpLocks/>
          </p:cNvCxnSpPr>
          <p:nvPr/>
        </p:nvCxnSpPr>
        <p:spPr>
          <a:xfrm flipH="1" flipV="1">
            <a:off x="7207736" y="5318421"/>
            <a:ext cx="173227" cy="1064012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89EB4CC-5077-49CF-AE21-D4D474698AD9}"/>
              </a:ext>
            </a:extLst>
          </p:cNvPr>
          <p:cNvCxnSpPr>
            <a:cxnSpLocks/>
          </p:cNvCxnSpPr>
          <p:nvPr/>
        </p:nvCxnSpPr>
        <p:spPr>
          <a:xfrm>
            <a:off x="7115002" y="5323253"/>
            <a:ext cx="103476" cy="0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25421DBF-F140-49DF-B132-BFCC407C2D5F}"/>
              </a:ext>
            </a:extLst>
          </p:cNvPr>
          <p:cNvCxnSpPr>
            <a:cxnSpLocks/>
          </p:cNvCxnSpPr>
          <p:nvPr/>
        </p:nvCxnSpPr>
        <p:spPr>
          <a:xfrm flipV="1">
            <a:off x="5965102" y="5313544"/>
            <a:ext cx="173227" cy="1064012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E2D23F1A-A017-42DA-95D4-C417DD97ABD3}"/>
              </a:ext>
            </a:extLst>
          </p:cNvPr>
          <p:cNvCxnSpPr>
            <a:cxnSpLocks/>
          </p:cNvCxnSpPr>
          <p:nvPr/>
        </p:nvCxnSpPr>
        <p:spPr>
          <a:xfrm flipH="1" flipV="1">
            <a:off x="6215480" y="5318421"/>
            <a:ext cx="173227" cy="1064012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EC59D236-3685-458D-85DB-41AC39896C0B}"/>
              </a:ext>
            </a:extLst>
          </p:cNvPr>
          <p:cNvCxnSpPr>
            <a:cxnSpLocks/>
          </p:cNvCxnSpPr>
          <p:nvPr/>
        </p:nvCxnSpPr>
        <p:spPr>
          <a:xfrm>
            <a:off x="6122746" y="5323253"/>
            <a:ext cx="103476" cy="0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1F1A31E3-8AB5-40D8-9836-6CEDE26EB4B5}"/>
              </a:ext>
            </a:extLst>
          </p:cNvPr>
          <p:cNvCxnSpPr>
            <a:cxnSpLocks/>
          </p:cNvCxnSpPr>
          <p:nvPr/>
        </p:nvCxnSpPr>
        <p:spPr>
          <a:xfrm flipV="1">
            <a:off x="5932918" y="5842757"/>
            <a:ext cx="0" cy="531138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AFF4DCD4-81C1-4E84-BEB0-5BFE7924C56B}"/>
              </a:ext>
            </a:extLst>
          </p:cNvPr>
          <p:cNvCxnSpPr>
            <a:cxnSpLocks/>
          </p:cNvCxnSpPr>
          <p:nvPr/>
        </p:nvCxnSpPr>
        <p:spPr>
          <a:xfrm flipH="1" flipV="1">
            <a:off x="5927247" y="5070080"/>
            <a:ext cx="5161" cy="824874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8414431A-20F9-4822-A249-C676AE9F485D}"/>
              </a:ext>
            </a:extLst>
          </p:cNvPr>
          <p:cNvCxnSpPr>
            <a:cxnSpLocks/>
          </p:cNvCxnSpPr>
          <p:nvPr/>
        </p:nvCxnSpPr>
        <p:spPr>
          <a:xfrm>
            <a:off x="5927247" y="6373895"/>
            <a:ext cx="1639645" cy="0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C99BE502-5926-47C4-A105-E0E0C2D5FAB5}"/>
              </a:ext>
            </a:extLst>
          </p:cNvPr>
          <p:cNvSpPr txBox="1"/>
          <p:nvPr/>
        </p:nvSpPr>
        <p:spPr>
          <a:xfrm>
            <a:off x="7512348" y="6214343"/>
            <a:ext cx="241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/>
              </a:rPr>
              <a:t>t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4CB6DC3F-1EF2-44F8-9063-C4993F585DF4}"/>
              </a:ext>
            </a:extLst>
          </p:cNvPr>
          <p:cNvSpPr txBox="1"/>
          <p:nvPr/>
        </p:nvSpPr>
        <p:spPr>
          <a:xfrm>
            <a:off x="5213490" y="4980067"/>
            <a:ext cx="13895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>
                <a:solidFill>
                  <a:srgbClr val="000000"/>
                </a:solidFill>
                <a:latin typeface="Arial"/>
              </a:rPr>
              <a:t>σ</a:t>
            </a:r>
            <a:r>
              <a:rPr lang="en-US" sz="1200" dirty="0">
                <a:solidFill>
                  <a:srgbClr val="000000"/>
                </a:solidFill>
                <a:latin typeface="Arial"/>
              </a:rPr>
              <a:t> [MPa]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04CA90A1-1F87-4A70-9427-AF1FBAEECF57}"/>
              </a:ext>
            </a:extLst>
          </p:cNvPr>
          <p:cNvSpPr txBox="1">
            <a:spLocks/>
          </p:cNvSpPr>
          <p:nvPr/>
        </p:nvSpPr>
        <p:spPr>
          <a:xfrm>
            <a:off x="5504860" y="5744385"/>
            <a:ext cx="4679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/>
              </a:rPr>
              <a:t>130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F8F629AA-5A70-4083-8FBF-DF5C6E1C3B3D}"/>
              </a:ext>
            </a:extLst>
          </p:cNvPr>
          <p:cNvSpPr txBox="1">
            <a:spLocks/>
          </p:cNvSpPr>
          <p:nvPr/>
        </p:nvSpPr>
        <p:spPr>
          <a:xfrm>
            <a:off x="5506299" y="5552491"/>
            <a:ext cx="4674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/>
              </a:rPr>
              <a:t>140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3E7A9BB9-0B39-4F93-BDA0-5740F18A9C8B}"/>
              </a:ext>
            </a:extLst>
          </p:cNvPr>
          <p:cNvSpPr txBox="1">
            <a:spLocks/>
          </p:cNvSpPr>
          <p:nvPr/>
        </p:nvSpPr>
        <p:spPr>
          <a:xfrm>
            <a:off x="5503240" y="5369564"/>
            <a:ext cx="5078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/>
              </a:rPr>
              <a:t>150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5E188A2A-D675-47FD-BCC9-09DAD004B7B4}"/>
              </a:ext>
            </a:extLst>
          </p:cNvPr>
          <p:cNvSpPr txBox="1"/>
          <p:nvPr/>
        </p:nvSpPr>
        <p:spPr>
          <a:xfrm>
            <a:off x="5659712" y="6187954"/>
            <a:ext cx="278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/>
              </a:rPr>
              <a:t>0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AF397620-1B1F-449C-BC08-F1DF038FE9F0}"/>
              </a:ext>
            </a:extLst>
          </p:cNvPr>
          <p:cNvSpPr txBox="1">
            <a:spLocks/>
          </p:cNvSpPr>
          <p:nvPr/>
        </p:nvSpPr>
        <p:spPr>
          <a:xfrm>
            <a:off x="5508404" y="5178604"/>
            <a:ext cx="477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/>
              </a:rPr>
              <a:t>160</a:t>
            </a: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EB16D00B-2CE5-459A-96D3-74B0A4D30837}"/>
              </a:ext>
            </a:extLst>
          </p:cNvPr>
          <p:cNvCxnSpPr>
            <a:cxnSpLocks/>
          </p:cNvCxnSpPr>
          <p:nvPr/>
        </p:nvCxnSpPr>
        <p:spPr>
          <a:xfrm>
            <a:off x="5969420" y="5689965"/>
            <a:ext cx="336297" cy="0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olid"/>
            <a:miter lim="800000"/>
          </a:ln>
          <a:effectLst/>
        </p:spPr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4FB40234-C502-4BCF-810B-BE9BE32990B4}"/>
              </a:ext>
            </a:extLst>
          </p:cNvPr>
          <p:cNvCxnSpPr>
            <a:cxnSpLocks/>
          </p:cNvCxnSpPr>
          <p:nvPr/>
        </p:nvCxnSpPr>
        <p:spPr>
          <a:xfrm>
            <a:off x="5969596" y="5502763"/>
            <a:ext cx="672594" cy="0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olid"/>
            <a:miter lim="800000"/>
          </a:ln>
          <a:effectLst/>
        </p:spPr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97381D83-66C0-4B34-807F-7B1278BB5A31}"/>
              </a:ext>
            </a:extLst>
          </p:cNvPr>
          <p:cNvCxnSpPr>
            <a:cxnSpLocks/>
          </p:cNvCxnSpPr>
          <p:nvPr/>
        </p:nvCxnSpPr>
        <p:spPr>
          <a:xfrm>
            <a:off x="5964110" y="5317418"/>
            <a:ext cx="1086498" cy="0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olid"/>
            <a:miter lim="800000"/>
          </a:ln>
          <a:effectLst/>
        </p:spPr>
      </p:cxnSp>
      <p:sp>
        <p:nvSpPr>
          <p:cNvPr id="147" name="TextBox 146">
            <a:extLst>
              <a:ext uri="{FF2B5EF4-FFF2-40B4-BE49-F238E27FC236}">
                <a16:creationId xmlns:a16="http://schemas.microsoft.com/office/drawing/2014/main" id="{14CBBE39-54E8-4F3D-8FAC-7EBD7AA25272}"/>
              </a:ext>
            </a:extLst>
          </p:cNvPr>
          <p:cNvSpPr txBox="1">
            <a:spLocks/>
          </p:cNvSpPr>
          <p:nvPr/>
        </p:nvSpPr>
        <p:spPr>
          <a:xfrm>
            <a:off x="7721094" y="5528132"/>
            <a:ext cx="1320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/>
              </a:rPr>
              <a:t>160 monotonic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6A50E810-A4C0-47DE-B95C-6DA3FDD63A14}"/>
              </a:ext>
            </a:extLst>
          </p:cNvPr>
          <p:cNvSpPr txBox="1">
            <a:spLocks/>
          </p:cNvSpPr>
          <p:nvPr/>
        </p:nvSpPr>
        <p:spPr>
          <a:xfrm>
            <a:off x="7709499" y="5363876"/>
            <a:ext cx="12090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/>
              </a:rPr>
              <a:t>160 cumulated</a:t>
            </a:r>
          </a:p>
        </p:txBody>
      </p: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9ED32C72-4EA9-4EC2-9867-DD21E10819B7}"/>
              </a:ext>
            </a:extLst>
          </p:cNvPr>
          <p:cNvCxnSpPr>
            <a:cxnSpLocks/>
          </p:cNvCxnSpPr>
          <p:nvPr/>
        </p:nvCxnSpPr>
        <p:spPr>
          <a:xfrm flipV="1">
            <a:off x="7550376" y="5677692"/>
            <a:ext cx="218553" cy="0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F96A1DC4-2168-4082-ACA3-0FF87AD46C0B}"/>
              </a:ext>
            </a:extLst>
          </p:cNvPr>
          <p:cNvCxnSpPr>
            <a:cxnSpLocks/>
          </p:cNvCxnSpPr>
          <p:nvPr/>
        </p:nvCxnSpPr>
        <p:spPr>
          <a:xfrm flipV="1">
            <a:off x="7549003" y="5509094"/>
            <a:ext cx="218553" cy="0"/>
          </a:xfrm>
          <a:prstGeom prst="line">
            <a:avLst/>
          </a:prstGeom>
          <a:noFill/>
          <a:ln w="28575" cap="flat" cmpd="sng" algn="ctr">
            <a:solidFill>
              <a:srgbClr val="1B4B9B"/>
            </a:solidFill>
            <a:prstDash val="solid"/>
            <a:miter lim="800000"/>
          </a:ln>
          <a:effectLst/>
        </p:spPr>
      </p:cxnSp>
      <p:sp>
        <p:nvSpPr>
          <p:cNvPr id="122" name="Arrow: Curved Down 121">
            <a:extLst>
              <a:ext uri="{FF2B5EF4-FFF2-40B4-BE49-F238E27FC236}">
                <a16:creationId xmlns:a16="http://schemas.microsoft.com/office/drawing/2014/main" id="{91872862-396C-832B-5D8A-7D861B518C34}"/>
              </a:ext>
            </a:extLst>
          </p:cNvPr>
          <p:cNvSpPr/>
          <p:nvPr/>
        </p:nvSpPr>
        <p:spPr>
          <a:xfrm rot="16200000">
            <a:off x="32925" y="4226609"/>
            <a:ext cx="364830" cy="239451"/>
          </a:xfrm>
          <a:prstGeom prst="curvedDownArrow">
            <a:avLst>
              <a:gd name="adj1" fmla="val 27977"/>
              <a:gd name="adj2" fmla="val 76181"/>
              <a:gd name="adj3" fmla="val 6141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33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 animBg="1"/>
      <p:bldP spid="38" grpId="0"/>
      <p:bldP spid="39" grpId="0"/>
      <p:bldP spid="40" grpId="0"/>
      <p:bldP spid="41" grpId="0"/>
      <p:bldP spid="42" grpId="0"/>
      <p:bldP spid="43" grpId="0" animBg="1"/>
      <p:bldP spid="44" grpId="0" animBg="1"/>
      <p:bldP spid="45" grpId="0" animBg="1"/>
      <p:bldP spid="46" grpId="0"/>
      <p:bldP spid="49" grpId="0"/>
      <p:bldP spid="50" grpId="0"/>
      <p:bldP spid="51" grpId="0" animBg="1"/>
      <p:bldP spid="52" grpId="0" animBg="1"/>
      <p:bldP spid="53" grpId="0"/>
      <p:bldP spid="55" grpId="0"/>
      <p:bldP spid="56" grpId="0"/>
      <p:bldP spid="57" grpId="0"/>
      <p:bldP spid="58" grpId="0"/>
      <p:bldP spid="70" grpId="0" animBg="1"/>
      <p:bldP spid="73" grpId="0" animBg="1"/>
      <p:bldP spid="75" grpId="0" animBg="1"/>
      <p:bldP spid="77" grpId="0" animBg="1"/>
      <p:bldP spid="82" grpId="0"/>
      <p:bldP spid="83" grpId="0" animBg="1"/>
      <p:bldP spid="84" grpId="0" animBg="1"/>
      <p:bldP spid="85" grpId="0"/>
      <p:bldP spid="86" grpId="0"/>
      <p:bldP spid="87" grpId="0"/>
      <p:bldP spid="88" grpId="0"/>
      <p:bldP spid="89" grpId="0"/>
      <p:bldP spid="90" grpId="0"/>
      <p:bldP spid="91" grpId="0"/>
      <p:bldP spid="10" grpId="0" animBg="1"/>
      <p:bldP spid="9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7" grpId="0"/>
      <p:bldP spid="149" grpId="0"/>
      <p:bldP spid="1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6045B-BCA3-47AE-858E-CBEA85BB7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265515" cy="523220"/>
          </a:xfrm>
        </p:spPr>
        <p:txBody>
          <a:bodyPr/>
          <a:lstStyle/>
          <a:p>
            <a:r>
              <a:rPr lang="en-US" dirty="0"/>
              <a:t>Transport measurements in FRESCA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[Verweij 99]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23F51ABD-62F5-4057-ABFB-7206FEFC6D7B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29848" y="2113242"/>
                <a:ext cx="5494369" cy="3500958"/>
              </a:xfrm>
            </p:spPr>
            <p:txBody>
              <a:bodyPr/>
              <a:lstStyle/>
              <a:p>
                <a:r>
                  <a:rPr lang="en-US" dirty="0"/>
                  <a:t>Specimen specification</a:t>
                </a:r>
              </a:p>
              <a:p>
                <a:pPr lvl="1"/>
                <a:r>
                  <a:rPr lang="en-US" sz="1600" dirty="0" err="1"/>
                  <a:t>Vtap</a:t>
                </a:r>
                <a:r>
                  <a:rPr lang="en-US" sz="1600" dirty="0"/>
                  <a:t> placed in high field region on the two cables</a:t>
                </a:r>
              </a:p>
              <a:p>
                <a:pPr lvl="1"/>
                <a:r>
                  <a:rPr lang="en-US" sz="1600" dirty="0"/>
                  <a:t>Transverse pressure applied only on </a:t>
                </a:r>
                <a:br>
                  <a:rPr lang="en-US" sz="1600" dirty="0"/>
                </a:br>
                <a:r>
                  <a:rPr lang="en-US" sz="1600" dirty="0"/>
                  <a:t>the central part w/o </a:t>
                </a:r>
                <a:r>
                  <a:rPr lang="en-US" sz="1600" dirty="0" err="1"/>
                  <a:t>Vtaps</a:t>
                </a:r>
                <a:endParaRPr lang="en-US" sz="1600" dirty="0"/>
              </a:p>
              <a:p>
                <a:pPr lvl="1"/>
                <a:r>
                  <a:rPr lang="en-US" sz="1600" dirty="0" err="1"/>
                  <a:t>B</a:t>
                </a:r>
                <a:r>
                  <a:rPr lang="en-US" sz="1600" baseline="-25000" dirty="0" err="1"/>
                  <a:t>app</a:t>
                </a:r>
                <a:r>
                  <a:rPr lang="en-US" sz="1600" dirty="0"/>
                  <a:t> // to width &amp; ┴ to thickness of the stack</a:t>
                </a:r>
              </a:p>
              <a:p>
                <a:pPr marL="180000" lvl="1" indent="0">
                  <a:buNone/>
                </a:pPr>
                <a:endParaRPr lang="en-US" sz="500" dirty="0"/>
              </a:p>
              <a:p>
                <a:r>
                  <a:rPr lang="en-US" sz="1800" dirty="0"/>
                  <a:t>Experimental procedure for each stress level</a:t>
                </a:r>
              </a:p>
              <a:p>
                <a:pPr lvl="1"/>
                <a:r>
                  <a:rPr lang="en-US" sz="1600" dirty="0"/>
                  <a:t>Training - ramped to quench @ (4.2 K, 9.6 T, 300 A/s)</a:t>
                </a:r>
              </a:p>
              <a:p>
                <a:pPr lvl="1"/>
                <a:r>
                  <a:rPr lang="en-US" sz="1600" dirty="0"/>
                  <a:t>Measurements</a:t>
                </a:r>
                <a:endParaRPr lang="en-US" sz="1400" dirty="0"/>
              </a:p>
              <a:p>
                <a:pPr lvl="2"/>
                <a:r>
                  <a:rPr lang="en-US" sz="1400" dirty="0"/>
                  <a:t>Decreasing field</a:t>
                </a:r>
              </a:p>
              <a:p>
                <a:pPr lvl="2"/>
                <a:r>
                  <a:rPr lang="en-US" sz="1400" dirty="0"/>
                  <a:t>At each field, 8 current runs are performed</a:t>
                </a:r>
              </a:p>
              <a:p>
                <a:pPr lvl="1"/>
                <a:r>
                  <a:rPr lang="en-US" sz="1600" dirty="0"/>
                  <a:t>Critical current </a:t>
                </a:r>
                <a:r>
                  <a:rPr lang="en-US" sz="1600" dirty="0" err="1"/>
                  <a:t>I</a:t>
                </a:r>
                <a:r>
                  <a:rPr lang="en-US" sz="1600" baseline="-25000" dirty="0" err="1"/>
                  <a:t>c</a:t>
                </a:r>
                <a:r>
                  <a:rPr lang="en-US" sz="1600" dirty="0"/>
                  <a:t> determined at 4.2 K </a:t>
                </a:r>
                <a:br>
                  <a:rPr lang="en-US" sz="1600" dirty="0"/>
                </a:br>
                <a:r>
                  <a:rPr lang="en-US" sz="1600" dirty="0"/>
                  <a:t>with</a:t>
                </a:r>
                <a:r>
                  <a:rPr lang="en-US" sz="1600" dirty="0">
                    <a:solidFill>
                      <a:srgbClr val="0033A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 sz="1600" b="0" i="0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=0.1 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μV</m:t>
                    </m:r>
                    <m:r>
                      <a:rPr lang="en-US" sz="1600" b="0" i="0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cm</m:t>
                    </m:r>
                  </m:oMath>
                </a14:m>
                <a:r>
                  <a:rPr lang="en-US" sz="1600" dirty="0">
                    <a:solidFill>
                      <a:srgbClr val="0033A0"/>
                    </a:solidFill>
                  </a:rPr>
                  <a:t>.</a:t>
                </a:r>
                <a:endParaRPr lang="en-US" sz="1600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23F51ABD-62F5-4057-ABFB-7206FEFC6D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29848" y="2113242"/>
                <a:ext cx="5494369" cy="3500958"/>
              </a:xfrm>
              <a:blipFill>
                <a:blip r:embed="rId2"/>
                <a:stretch>
                  <a:fillRect l="-222" t="-871" b="-13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D23474-85DA-432C-9554-20863FCA2EE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8AAEF5-B532-4C68-92E3-674D9E1FC13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Transverse stress on Nb</a:t>
            </a:r>
            <a:r>
              <a:rPr lang="en-GB" baseline="-25000"/>
              <a:t>3</a:t>
            </a:r>
            <a:r>
              <a:rPr lang="en-GB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5584D1-911F-402B-BDF3-F3311601C2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084C53E3-5E83-42F1-96F7-163AD2CEB2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872" y="1647825"/>
            <a:ext cx="2431562" cy="14055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252782-30B4-4818-969A-AF9530C9790E}"/>
              </a:ext>
            </a:extLst>
          </p:cNvPr>
          <p:cNvSpPr txBox="1"/>
          <p:nvPr/>
        </p:nvSpPr>
        <p:spPr>
          <a:xfrm>
            <a:off x="6132739" y="3102244"/>
            <a:ext cx="25204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i="1" dirty="0">
                <a:solidFill>
                  <a:schemeClr val="bg1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Schematic cross-section of the FRESCA sample holder [Ebermann 18].</a:t>
            </a:r>
            <a:endParaRPr lang="en-US" sz="1000" i="1" dirty="0">
              <a:solidFill>
                <a:schemeClr val="bg1">
                  <a:lumMod val="5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7E9CBB-21A2-496D-84DC-51194C1F7BCB}"/>
              </a:ext>
            </a:extLst>
          </p:cNvPr>
          <p:cNvSpPr txBox="1"/>
          <p:nvPr/>
        </p:nvSpPr>
        <p:spPr>
          <a:xfrm>
            <a:off x="2777032" y="1929491"/>
            <a:ext cx="38448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1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Schematic layout of the long FRESCA specimen</a:t>
            </a:r>
            <a:endParaRPr lang="en-US" sz="1100" i="1" dirty="0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903FEFE-FB3B-4B86-B844-48A476ABA28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5993" y="3702633"/>
            <a:ext cx="3177933" cy="247820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DDAC1AF-36B0-4946-B67A-7726534BF020}"/>
              </a:ext>
            </a:extLst>
          </p:cNvPr>
          <p:cNvSpPr txBox="1"/>
          <p:nvPr/>
        </p:nvSpPr>
        <p:spPr>
          <a:xfrm>
            <a:off x="5366779" y="6180837"/>
            <a:ext cx="32864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i="1" dirty="0">
                <a:solidFill>
                  <a:schemeClr val="bg1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U-I curve of two stress cases measured on each cable</a:t>
            </a:r>
            <a:endParaRPr lang="en-US" sz="1000" i="1" dirty="0">
              <a:solidFill>
                <a:schemeClr val="bg1">
                  <a:lumMod val="5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415EB2F-8C15-49F6-B1A7-FA8436E8647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3709" y="480516"/>
            <a:ext cx="6344944" cy="1721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625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5FA1E-C3A0-45C0-94F9-1AC721E2C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204997" cy="523220"/>
          </a:xfrm>
        </p:spPr>
        <p:txBody>
          <a:bodyPr/>
          <a:lstStyle/>
          <a:p>
            <a:r>
              <a:rPr lang="en-US" dirty="0"/>
              <a:t>Transport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61F93-A5AD-407C-B3E0-D3D16E3D28F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FF065-5D2D-4714-8A98-A14DE8A324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Transverse stress on Nb</a:t>
            </a:r>
            <a:r>
              <a:rPr lang="en-GB" baseline="-25000"/>
              <a:t>3</a:t>
            </a:r>
            <a:r>
              <a:rPr lang="en-GB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EA1572-119F-4ECE-B42F-82C3CE51CE3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66F1103-CF9B-9DD8-81F5-2F1DCE7A19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46513"/>
            <a:ext cx="4795284" cy="4493538"/>
          </a:xfrm>
        </p:spPr>
        <p:txBody>
          <a:bodyPr/>
          <a:lstStyle/>
          <a:p>
            <a:r>
              <a:rPr lang="en-US" sz="1800" dirty="0"/>
              <a:t>Evolution of the relative critical current and </a:t>
            </a:r>
            <a:br>
              <a:rPr lang="en-US" sz="1800" dirty="0"/>
            </a:br>
            <a:r>
              <a:rPr lang="en-US" sz="1800" dirty="0"/>
              <a:t>n-value for the 2 cables at minimum and </a:t>
            </a:r>
            <a:br>
              <a:rPr lang="en-US" sz="1800" dirty="0"/>
            </a:br>
            <a:r>
              <a:rPr lang="en-US" sz="1800" dirty="0"/>
              <a:t>maximum applied field with applied stress at RT</a:t>
            </a:r>
          </a:p>
          <a:p>
            <a:pPr lvl="1"/>
            <a:r>
              <a:rPr lang="en-US" sz="1600" dirty="0"/>
              <a:t>Until 140 MPa</a:t>
            </a:r>
          </a:p>
          <a:p>
            <a:pPr lvl="2"/>
            <a:r>
              <a:rPr lang="en-US" sz="1400" dirty="0" err="1"/>
              <a:t>I</a:t>
            </a:r>
            <a:r>
              <a:rPr lang="en-US" sz="1400" baseline="-25000" dirty="0" err="1"/>
              <a:t>c</a:t>
            </a:r>
            <a:r>
              <a:rPr lang="en-US" sz="1400" dirty="0"/>
              <a:t> is increasing due to initial strain state of Nb</a:t>
            </a:r>
            <a:r>
              <a:rPr lang="en-US" sz="1400" baseline="-25000" dirty="0"/>
              <a:t>3</a:t>
            </a:r>
            <a:r>
              <a:rPr lang="en-US" sz="1400" dirty="0"/>
              <a:t>Sn</a:t>
            </a:r>
          </a:p>
          <a:p>
            <a:pPr lvl="2"/>
            <a:r>
              <a:rPr lang="en-US" sz="1400" dirty="0"/>
              <a:t>n is stable</a:t>
            </a:r>
          </a:p>
          <a:p>
            <a:pPr lvl="1"/>
            <a:r>
              <a:rPr lang="en-US" sz="1600" dirty="0"/>
              <a:t>140 MPa to 160 MPa</a:t>
            </a:r>
          </a:p>
          <a:p>
            <a:pPr lvl="2"/>
            <a:r>
              <a:rPr lang="en-US" sz="1400" dirty="0" err="1"/>
              <a:t>I</a:t>
            </a:r>
            <a:r>
              <a:rPr lang="en-US" sz="1400" baseline="-25000" dirty="0" err="1"/>
              <a:t>c</a:t>
            </a:r>
            <a:r>
              <a:rPr lang="en-US" sz="1400" dirty="0"/>
              <a:t> is decreasing from max but still above virgin case</a:t>
            </a:r>
          </a:p>
          <a:p>
            <a:pPr lvl="2"/>
            <a:r>
              <a:rPr lang="en-US" sz="1400" dirty="0"/>
              <a:t>n is stable</a:t>
            </a:r>
          </a:p>
          <a:p>
            <a:pPr lvl="1"/>
            <a:r>
              <a:rPr lang="en-US" sz="1600" dirty="0"/>
              <a:t>170 MPa</a:t>
            </a:r>
          </a:p>
          <a:p>
            <a:pPr lvl="2"/>
            <a:r>
              <a:rPr lang="en-US" sz="1400" dirty="0"/>
              <a:t>Small </a:t>
            </a:r>
            <a:r>
              <a:rPr lang="en-US" sz="1400" dirty="0" err="1"/>
              <a:t>Ic</a:t>
            </a:r>
            <a:r>
              <a:rPr lang="en-US" sz="1400" dirty="0"/>
              <a:t> decreases above/near virgin case</a:t>
            </a:r>
          </a:p>
          <a:p>
            <a:pPr lvl="2"/>
            <a:r>
              <a:rPr lang="en-US" sz="1400" dirty="0"/>
              <a:t>n is decreasing</a:t>
            </a:r>
          </a:p>
          <a:p>
            <a:pPr lvl="1"/>
            <a:r>
              <a:rPr lang="en-US" sz="1600" dirty="0"/>
              <a:t>180 MPa &amp; 190 MPa: significant </a:t>
            </a:r>
            <a:r>
              <a:rPr lang="en-US" sz="1600" dirty="0" err="1"/>
              <a:t>Ic</a:t>
            </a:r>
            <a:r>
              <a:rPr lang="en-US" sz="1600" dirty="0"/>
              <a:t> decreases</a:t>
            </a:r>
          </a:p>
          <a:p>
            <a:pPr lvl="2"/>
            <a:r>
              <a:rPr lang="en-US" sz="1400" dirty="0"/>
              <a:t>180 MPA:  </a:t>
            </a:r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̴2</a:t>
            </a:r>
            <a:r>
              <a:rPr lang="en-US" sz="1400" dirty="0"/>
              <a:t> % below virgin state,  </a:t>
            </a:r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̴6</a:t>
            </a:r>
            <a:r>
              <a:rPr lang="en-US" sz="1400" dirty="0"/>
              <a:t> % below max</a:t>
            </a:r>
          </a:p>
          <a:p>
            <a:pPr lvl="2"/>
            <a:r>
              <a:rPr lang="en-US" sz="1400" dirty="0"/>
              <a:t>190 MPA:  </a:t>
            </a:r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̴6</a:t>
            </a:r>
            <a:r>
              <a:rPr lang="en-US" sz="1400" dirty="0"/>
              <a:t> % below virgin state, </a:t>
            </a:r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̴8</a:t>
            </a:r>
            <a:r>
              <a:rPr lang="en-US" sz="1400" dirty="0"/>
              <a:t> % below max</a:t>
            </a:r>
          </a:p>
          <a:p>
            <a:pPr lvl="2"/>
            <a:r>
              <a:rPr lang="en-US" sz="1400" dirty="0"/>
              <a:t>Reduction of n-value from 90 to &lt; 50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A3EF6FA-6BB8-37BA-0C87-3F6BFA958C7E}"/>
                  </a:ext>
                </a:extLst>
              </p:cNvPr>
              <p:cNvSpPr txBox="1"/>
              <p:nvPr/>
            </p:nvSpPr>
            <p:spPr>
              <a:xfrm>
                <a:off x="5029825" y="55824"/>
                <a:ext cx="3852873" cy="4322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d>
                      <m:dPr>
                        <m:ctrlP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2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𝑣𝑖𝑟𝑔𝑖𝑛</m:t>
                                </m:r>
                              </m:sub>
                            </m:sSub>
                          </m:den>
                        </m:f>
                        <m: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m:rPr>
                        <m:sty m:val="p"/>
                      </m:rPr>
                      <a:rPr lang="en-US" sz="12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with</m:t>
                    </m:r>
                    <m:r>
                      <a:rPr lang="en-US" sz="12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𝑡𝑟𝑎𝑛𝑠𝑣𝑒𝑟𝑠𝑒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bg1">
                        <a:lumMod val="50000"/>
                      </a:schemeClr>
                    </a:solidFill>
                  </a:rPr>
                  <a:t> for min and max </a:t>
                </a:r>
                <a:r>
                  <a:rPr lang="en-US" sz="1200" dirty="0" err="1">
                    <a:solidFill>
                      <a:schemeClr val="bg1">
                        <a:lumMod val="50000"/>
                      </a:schemeClr>
                    </a:solidFill>
                  </a:rPr>
                  <a:t>B</a:t>
                </a:r>
                <a:r>
                  <a:rPr lang="en-US" sz="1200" baseline="-25000" dirty="0" err="1">
                    <a:solidFill>
                      <a:schemeClr val="bg1">
                        <a:lumMod val="50000"/>
                      </a:schemeClr>
                    </a:solidFill>
                  </a:rPr>
                  <a:t>app</a:t>
                </a:r>
                <a:endParaRPr lang="en-US" sz="1200" baseline="-250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A3EF6FA-6BB8-37BA-0C87-3F6BFA958C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825" y="55824"/>
                <a:ext cx="3852873" cy="43223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A39F233-4C80-3010-7C65-C605BC3AEF7B}"/>
                  </a:ext>
                </a:extLst>
              </p:cNvPr>
              <p:cNvSpPr txBox="1"/>
              <p:nvPr/>
            </p:nvSpPr>
            <p:spPr>
              <a:xfrm>
                <a:off x="5227977" y="5907979"/>
                <a:ext cx="38528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0" dirty="0">
                    <a:solidFill>
                      <a:schemeClr val="bg1">
                        <a:lumMod val="50000"/>
                      </a:schemeClr>
                    </a:solidFill>
                  </a:rPr>
                  <a:t>n-value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with</m:t>
                    </m:r>
                    <m:r>
                      <a:rPr lang="en-US" sz="12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𝑡𝑟𝑎𝑛𝑠𝑣𝑒𝑟𝑠𝑒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bg1">
                        <a:lumMod val="50000"/>
                      </a:schemeClr>
                    </a:solidFill>
                  </a:rPr>
                  <a:t> for min and max </a:t>
                </a:r>
                <a:r>
                  <a:rPr lang="en-US" sz="1200" dirty="0" err="1">
                    <a:solidFill>
                      <a:schemeClr val="bg1">
                        <a:lumMod val="50000"/>
                      </a:schemeClr>
                    </a:solidFill>
                  </a:rPr>
                  <a:t>B</a:t>
                </a:r>
                <a:r>
                  <a:rPr lang="en-US" sz="1200" baseline="-25000" dirty="0" err="1">
                    <a:solidFill>
                      <a:schemeClr val="bg1">
                        <a:lumMod val="50000"/>
                      </a:schemeClr>
                    </a:solidFill>
                  </a:rPr>
                  <a:t>app</a:t>
                </a:r>
                <a:endParaRPr lang="en-US" sz="1200" baseline="-250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A39F233-4C80-3010-7C65-C605BC3AEF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7977" y="5907979"/>
                <a:ext cx="3852873" cy="276999"/>
              </a:xfrm>
              <a:prstGeom prst="rect">
                <a:avLst/>
              </a:prstGeom>
              <a:blipFill>
                <a:blip r:embed="rId3"/>
                <a:stretch>
                  <a:fillRect t="-2174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5">
            <a:extLst>
              <a:ext uri="{FF2B5EF4-FFF2-40B4-BE49-F238E27FC236}">
                <a16:creationId xmlns:a16="http://schemas.microsoft.com/office/drawing/2014/main" id="{A814EE9E-185F-7E7D-D38E-D3DD5A454F8E}"/>
              </a:ext>
            </a:extLst>
          </p:cNvPr>
          <p:cNvGrpSpPr/>
          <p:nvPr/>
        </p:nvGrpSpPr>
        <p:grpSpPr>
          <a:xfrm>
            <a:off x="4672350" y="489634"/>
            <a:ext cx="4320000" cy="5673753"/>
            <a:chOff x="4765976" y="510724"/>
            <a:chExt cx="4320000" cy="5673753"/>
          </a:xfrm>
        </p:grpSpPr>
        <p:pic>
          <p:nvPicPr>
            <p:cNvPr id="7" name="Picture 6" descr="Chart, table&#10;&#10;Description automatically generated">
              <a:extLst>
                <a:ext uri="{FF2B5EF4-FFF2-40B4-BE49-F238E27FC236}">
                  <a16:creationId xmlns:a16="http://schemas.microsoft.com/office/drawing/2014/main" id="{52178049-A602-CF1B-E992-F4EE0974E2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765976" y="510724"/>
              <a:ext cx="4320000" cy="2473539"/>
            </a:xfrm>
            <a:prstGeom prst="rect">
              <a:avLst/>
            </a:prstGeom>
          </p:spPr>
        </p:pic>
        <p:pic>
          <p:nvPicPr>
            <p:cNvPr id="23" name="Picture 22" descr="Chart&#10;&#10;Description automatically generated">
              <a:extLst>
                <a:ext uri="{FF2B5EF4-FFF2-40B4-BE49-F238E27FC236}">
                  <a16:creationId xmlns:a16="http://schemas.microsoft.com/office/drawing/2014/main" id="{1E84AEF9-0CB5-C519-A54A-C5F46F94D5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765976" y="2939008"/>
              <a:ext cx="4320000" cy="3245469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431C6A1-BC33-3759-8C65-A2F885477A82}"/>
              </a:ext>
            </a:extLst>
          </p:cNvPr>
          <p:cNvGrpSpPr/>
          <p:nvPr/>
        </p:nvGrpSpPr>
        <p:grpSpPr>
          <a:xfrm>
            <a:off x="4672350" y="489634"/>
            <a:ext cx="4320000" cy="5669174"/>
            <a:chOff x="1511637" y="242627"/>
            <a:chExt cx="4320000" cy="5669174"/>
          </a:xfrm>
        </p:grpSpPr>
        <p:pic>
          <p:nvPicPr>
            <p:cNvPr id="28" name="Picture 27" descr="Chart, line chart&#10;&#10;Description automatically generated">
              <a:extLst>
                <a:ext uri="{FF2B5EF4-FFF2-40B4-BE49-F238E27FC236}">
                  <a16:creationId xmlns:a16="http://schemas.microsoft.com/office/drawing/2014/main" id="{1BE326B6-29AA-B5A6-8EC4-23824337D0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511637" y="242627"/>
              <a:ext cx="4320000" cy="2467983"/>
            </a:xfrm>
            <a:prstGeom prst="rect">
              <a:avLst/>
            </a:prstGeom>
          </p:spPr>
        </p:pic>
        <p:pic>
          <p:nvPicPr>
            <p:cNvPr id="25" name="Picture 24" descr="Chart, line chart&#10;&#10;Description automatically generated">
              <a:extLst>
                <a:ext uri="{FF2B5EF4-FFF2-40B4-BE49-F238E27FC236}">
                  <a16:creationId xmlns:a16="http://schemas.microsoft.com/office/drawing/2014/main" id="{ECAB8AE2-F3B6-C62B-B3DD-8BD4E8AE82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1"/>
            <a:stretch/>
          </p:blipFill>
          <p:spPr>
            <a:xfrm>
              <a:off x="1511637" y="2665831"/>
              <a:ext cx="4320000" cy="3245970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5ACB349-4528-A149-08C2-6B7C8235892E}"/>
              </a:ext>
            </a:extLst>
          </p:cNvPr>
          <p:cNvGrpSpPr/>
          <p:nvPr/>
        </p:nvGrpSpPr>
        <p:grpSpPr>
          <a:xfrm>
            <a:off x="4672350" y="488058"/>
            <a:ext cx="4320000" cy="5675830"/>
            <a:chOff x="778068" y="406779"/>
            <a:chExt cx="4320000" cy="5675830"/>
          </a:xfrm>
        </p:grpSpPr>
        <p:pic>
          <p:nvPicPr>
            <p:cNvPr id="33" name="Picture 32" descr="Chart, line chart&#10;&#10;Description automatically generated">
              <a:extLst>
                <a:ext uri="{FF2B5EF4-FFF2-40B4-BE49-F238E27FC236}">
                  <a16:creationId xmlns:a16="http://schemas.microsoft.com/office/drawing/2014/main" id="{545385DC-6C0E-2288-6CA4-85BC5E6889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78068" y="406779"/>
              <a:ext cx="4320000" cy="2476628"/>
            </a:xfrm>
            <a:prstGeom prst="rect">
              <a:avLst/>
            </a:prstGeom>
          </p:spPr>
        </p:pic>
        <p:pic>
          <p:nvPicPr>
            <p:cNvPr id="31" name="Picture 30" descr="Chart, line chart&#10;&#10;Description automatically generated">
              <a:extLst>
                <a:ext uri="{FF2B5EF4-FFF2-40B4-BE49-F238E27FC236}">
                  <a16:creationId xmlns:a16="http://schemas.microsoft.com/office/drawing/2014/main" id="{8A492EBD-3C9A-67AC-5ADC-399833C507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78068" y="2830046"/>
              <a:ext cx="4320000" cy="3252563"/>
            </a:xfrm>
            <a:prstGeom prst="rect">
              <a:avLst/>
            </a:prstGeom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8CC9EA8-2177-04B8-E8C5-3319BB826925}"/>
              </a:ext>
            </a:extLst>
          </p:cNvPr>
          <p:cNvGrpSpPr/>
          <p:nvPr/>
        </p:nvGrpSpPr>
        <p:grpSpPr>
          <a:xfrm>
            <a:off x="4672350" y="484031"/>
            <a:ext cx="4320000" cy="5679857"/>
            <a:chOff x="1789452" y="502674"/>
            <a:chExt cx="4320000" cy="5679857"/>
          </a:xfrm>
        </p:grpSpPr>
        <p:pic>
          <p:nvPicPr>
            <p:cNvPr id="38" name="Picture 37" descr="Chart, line chart&#10;&#10;Description automatically generated">
              <a:extLst>
                <a:ext uri="{FF2B5EF4-FFF2-40B4-BE49-F238E27FC236}">
                  <a16:creationId xmlns:a16="http://schemas.microsoft.com/office/drawing/2014/main" id="{18076771-1148-2904-3093-0A987B5043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789452" y="502674"/>
              <a:ext cx="4320000" cy="2480950"/>
            </a:xfrm>
            <a:prstGeom prst="rect">
              <a:avLst/>
            </a:prstGeom>
          </p:spPr>
        </p:pic>
        <p:pic>
          <p:nvPicPr>
            <p:cNvPr id="36" name="Picture 35" descr="Chart, line chart&#10;&#10;Description automatically generated">
              <a:extLst>
                <a:ext uri="{FF2B5EF4-FFF2-40B4-BE49-F238E27FC236}">
                  <a16:creationId xmlns:a16="http://schemas.microsoft.com/office/drawing/2014/main" id="{A12267CE-B7BA-E637-65B2-21B619C9F7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789452" y="2929968"/>
              <a:ext cx="4320000" cy="3252563"/>
            </a:xfrm>
            <a:prstGeom prst="rect">
              <a:avLst/>
            </a:prstGeom>
          </p:spPr>
        </p:pic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8C5914F-E105-A63D-E68A-6FC7C9956F47}"/>
              </a:ext>
            </a:extLst>
          </p:cNvPr>
          <p:cNvCxnSpPr>
            <a:cxnSpLocks/>
          </p:cNvCxnSpPr>
          <p:nvPr/>
        </p:nvCxnSpPr>
        <p:spPr>
          <a:xfrm>
            <a:off x="5100849" y="1331131"/>
            <a:ext cx="3816000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583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778BF243-B636-F9FF-7F5D-786C346FE222}"/>
              </a:ext>
            </a:extLst>
          </p:cNvPr>
          <p:cNvGrpSpPr/>
          <p:nvPr/>
        </p:nvGrpSpPr>
        <p:grpSpPr>
          <a:xfrm>
            <a:off x="4672350" y="487708"/>
            <a:ext cx="4320000" cy="5676740"/>
            <a:chOff x="2504444" y="317970"/>
            <a:chExt cx="4320000" cy="5676740"/>
          </a:xfrm>
        </p:grpSpPr>
        <p:pic>
          <p:nvPicPr>
            <p:cNvPr id="35" name="Picture 34" descr="Chart, line chart&#10;&#10;Description automatically generated">
              <a:extLst>
                <a:ext uri="{FF2B5EF4-FFF2-40B4-BE49-F238E27FC236}">
                  <a16:creationId xmlns:a16="http://schemas.microsoft.com/office/drawing/2014/main" id="{0C203ECD-F496-172A-D73E-5B2EF4C8B1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504444" y="317970"/>
              <a:ext cx="4320000" cy="2493159"/>
            </a:xfrm>
            <a:prstGeom prst="rect">
              <a:avLst/>
            </a:prstGeom>
          </p:spPr>
        </p:pic>
        <p:pic>
          <p:nvPicPr>
            <p:cNvPr id="37" name="Picture 36" descr="Chart, line chart&#10;&#10;Description automatically generated">
              <a:extLst>
                <a:ext uri="{FF2B5EF4-FFF2-40B4-BE49-F238E27FC236}">
                  <a16:creationId xmlns:a16="http://schemas.microsoft.com/office/drawing/2014/main" id="{582F87C5-5095-E6FA-D76C-CC2DED835F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504444" y="2752421"/>
              <a:ext cx="4320000" cy="3242289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345FA1E-C3A0-45C0-94F9-1AC721E2C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204997" cy="523220"/>
          </a:xfrm>
        </p:spPr>
        <p:txBody>
          <a:bodyPr/>
          <a:lstStyle/>
          <a:p>
            <a:r>
              <a:rPr lang="en-US" dirty="0"/>
              <a:t>Transport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61F93-A5AD-407C-B3E0-D3D16E3D28F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FF065-5D2D-4714-8A98-A14DE8A324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Transverse stress on Nb</a:t>
            </a:r>
            <a:r>
              <a:rPr lang="en-GB" baseline="-25000"/>
              <a:t>3</a:t>
            </a:r>
            <a:r>
              <a:rPr lang="en-GB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EA1572-119F-4ECE-B42F-82C3CE51CE3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66F1103-CF9B-9DD8-81F5-2F1DCE7A19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23220"/>
            <a:ext cx="4767309" cy="4993675"/>
          </a:xfrm>
        </p:spPr>
        <p:txBody>
          <a:bodyPr/>
          <a:lstStyle/>
          <a:p>
            <a:r>
              <a:rPr lang="en-US" sz="1800" dirty="0"/>
              <a:t>Evolution of the relative critical current and </a:t>
            </a:r>
            <a:br>
              <a:rPr lang="en-US" sz="1800" dirty="0"/>
            </a:br>
            <a:r>
              <a:rPr lang="en-US" sz="1800" dirty="0"/>
              <a:t>n-value for the 2 cables at minimum and </a:t>
            </a:r>
            <a:br>
              <a:rPr lang="en-US" sz="1800" dirty="0"/>
            </a:br>
            <a:r>
              <a:rPr lang="en-US" sz="1800" dirty="0"/>
              <a:t>maximum applied field with applied stress at RT</a:t>
            </a:r>
          </a:p>
          <a:p>
            <a:pPr lvl="1"/>
            <a:r>
              <a:rPr lang="en-US" sz="1600" dirty="0"/>
              <a:t>Until 140 MPa</a:t>
            </a:r>
          </a:p>
          <a:p>
            <a:pPr lvl="2"/>
            <a:r>
              <a:rPr lang="en-US" sz="1400" dirty="0" err="1"/>
              <a:t>I</a:t>
            </a:r>
            <a:r>
              <a:rPr lang="en-US" sz="1400" baseline="-25000" dirty="0" err="1"/>
              <a:t>c</a:t>
            </a:r>
            <a:r>
              <a:rPr lang="en-US" sz="1400" dirty="0"/>
              <a:t> is increasing due to initial strain state of Nb</a:t>
            </a:r>
            <a:r>
              <a:rPr lang="en-US" sz="1400" baseline="-25000" dirty="0"/>
              <a:t>3</a:t>
            </a:r>
            <a:r>
              <a:rPr lang="en-US" sz="1400" dirty="0"/>
              <a:t>Sn</a:t>
            </a:r>
          </a:p>
          <a:p>
            <a:pPr lvl="2"/>
            <a:r>
              <a:rPr lang="en-US" sz="1400" dirty="0"/>
              <a:t>n is stable</a:t>
            </a:r>
          </a:p>
          <a:p>
            <a:pPr lvl="1"/>
            <a:r>
              <a:rPr lang="en-US" sz="1600" dirty="0"/>
              <a:t>140 MPa to 160 MPa</a:t>
            </a:r>
          </a:p>
          <a:p>
            <a:pPr lvl="2"/>
            <a:r>
              <a:rPr lang="en-US" sz="1400" dirty="0" err="1"/>
              <a:t>I</a:t>
            </a:r>
            <a:r>
              <a:rPr lang="en-US" sz="1400" baseline="-25000" dirty="0" err="1"/>
              <a:t>c</a:t>
            </a:r>
            <a:r>
              <a:rPr lang="en-US" sz="1400" dirty="0"/>
              <a:t> is decreasing from max but still above virgin case</a:t>
            </a:r>
          </a:p>
          <a:p>
            <a:pPr lvl="2"/>
            <a:r>
              <a:rPr lang="en-US" sz="1400" dirty="0"/>
              <a:t>n is stable</a:t>
            </a:r>
          </a:p>
          <a:p>
            <a:pPr lvl="1"/>
            <a:r>
              <a:rPr lang="en-US" sz="1600" dirty="0"/>
              <a:t>170 MPa</a:t>
            </a:r>
          </a:p>
          <a:p>
            <a:pPr lvl="2"/>
            <a:r>
              <a:rPr lang="en-US" sz="1400" dirty="0"/>
              <a:t>Small </a:t>
            </a:r>
            <a:r>
              <a:rPr lang="en-US" sz="1400" dirty="0" err="1"/>
              <a:t>Ic</a:t>
            </a:r>
            <a:r>
              <a:rPr lang="en-US" sz="1400" dirty="0"/>
              <a:t> decreases above/near virgin case</a:t>
            </a:r>
          </a:p>
          <a:p>
            <a:pPr lvl="2"/>
            <a:r>
              <a:rPr lang="en-US" sz="1400" dirty="0"/>
              <a:t>n is decreasing</a:t>
            </a:r>
          </a:p>
          <a:p>
            <a:pPr lvl="1"/>
            <a:r>
              <a:rPr lang="en-US" sz="1600" dirty="0"/>
              <a:t>180 MPa &amp; 190 MPa: significant </a:t>
            </a:r>
            <a:r>
              <a:rPr lang="en-US" sz="1600" dirty="0" err="1"/>
              <a:t>Ic</a:t>
            </a:r>
            <a:r>
              <a:rPr lang="en-US" sz="1600" dirty="0"/>
              <a:t> decreases</a:t>
            </a:r>
          </a:p>
          <a:p>
            <a:pPr lvl="2"/>
            <a:r>
              <a:rPr lang="en-US" sz="1400" dirty="0"/>
              <a:t>180 MPA:  </a:t>
            </a:r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̴2</a:t>
            </a:r>
            <a:r>
              <a:rPr lang="en-US" sz="1400" dirty="0"/>
              <a:t> % below virgin state,  </a:t>
            </a:r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̴6</a:t>
            </a:r>
            <a:r>
              <a:rPr lang="en-US" sz="1400" dirty="0"/>
              <a:t> % below max</a:t>
            </a:r>
          </a:p>
          <a:p>
            <a:pPr lvl="2"/>
            <a:r>
              <a:rPr lang="en-US" sz="1400" dirty="0"/>
              <a:t>190 MPA:  </a:t>
            </a:r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̴6</a:t>
            </a:r>
            <a:r>
              <a:rPr lang="en-US" sz="1400" dirty="0"/>
              <a:t> % below virgin state, </a:t>
            </a:r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̴8</a:t>
            </a:r>
            <a:r>
              <a:rPr lang="en-US" sz="1400" dirty="0"/>
              <a:t> % below max</a:t>
            </a:r>
          </a:p>
          <a:p>
            <a:pPr lvl="2"/>
            <a:r>
              <a:rPr lang="en-US" sz="1400" dirty="0"/>
              <a:t>Reduction of n-value from 90 to &lt; 50</a:t>
            </a:r>
          </a:p>
          <a:p>
            <a:pPr lvl="1"/>
            <a:r>
              <a:rPr lang="en-US" sz="1600" dirty="0"/>
              <a:t>20 cycles from 0 MPa to 190 MPa</a:t>
            </a:r>
          </a:p>
          <a:p>
            <a:pPr lvl="2"/>
            <a:r>
              <a:rPr lang="en-US" sz="1400" dirty="0"/>
              <a:t>Strong </a:t>
            </a:r>
            <a:r>
              <a:rPr lang="en-US" sz="1400" dirty="0" err="1"/>
              <a:t>Ic</a:t>
            </a:r>
            <a:r>
              <a:rPr lang="en-US" sz="1400" dirty="0"/>
              <a:t> degradation: </a:t>
            </a:r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̴16% </a:t>
            </a:r>
            <a:r>
              <a:rPr lang="en-US" sz="1400" dirty="0">
                <a:ea typeface="Cambria Math" panose="02040503050406030204" pitchFamily="18" charset="0"/>
              </a:rPr>
              <a:t>from virgin case</a:t>
            </a:r>
          </a:p>
          <a:p>
            <a:pPr lvl="2"/>
            <a:r>
              <a:rPr lang="en-US" sz="1400" dirty="0">
                <a:ea typeface="Cambria Math" panose="02040503050406030204" pitchFamily="18" charset="0"/>
              </a:rPr>
              <a:t>No clear evolution of n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A3EF6FA-6BB8-37BA-0C87-3F6BFA958C7E}"/>
                  </a:ext>
                </a:extLst>
              </p:cNvPr>
              <p:cNvSpPr txBox="1"/>
              <p:nvPr/>
            </p:nvSpPr>
            <p:spPr>
              <a:xfrm>
                <a:off x="5029825" y="55824"/>
                <a:ext cx="3852873" cy="4322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d>
                      <m:dPr>
                        <m:ctrlP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2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𝑣𝑖𝑟𝑔𝑖𝑛</m:t>
                                </m:r>
                              </m:sub>
                            </m:sSub>
                          </m:den>
                        </m:f>
                        <m: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m:rPr>
                        <m:sty m:val="p"/>
                      </m:rPr>
                      <a:rPr lang="en-US" sz="12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with</m:t>
                    </m:r>
                    <m:r>
                      <a:rPr lang="en-US" sz="12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𝑡𝑟𝑎𝑛𝑠𝑣𝑒𝑟𝑠𝑒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bg1">
                        <a:lumMod val="50000"/>
                      </a:schemeClr>
                    </a:solidFill>
                  </a:rPr>
                  <a:t> for min and max </a:t>
                </a:r>
                <a:r>
                  <a:rPr lang="en-US" sz="1200" dirty="0" err="1">
                    <a:solidFill>
                      <a:schemeClr val="bg1">
                        <a:lumMod val="50000"/>
                      </a:schemeClr>
                    </a:solidFill>
                  </a:rPr>
                  <a:t>B</a:t>
                </a:r>
                <a:r>
                  <a:rPr lang="en-US" sz="1200" baseline="-25000" dirty="0" err="1">
                    <a:solidFill>
                      <a:schemeClr val="bg1">
                        <a:lumMod val="50000"/>
                      </a:schemeClr>
                    </a:solidFill>
                  </a:rPr>
                  <a:t>app</a:t>
                </a:r>
                <a:endParaRPr lang="en-US" sz="1200" baseline="-250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A3EF6FA-6BB8-37BA-0C87-3F6BFA958C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825" y="55824"/>
                <a:ext cx="3852873" cy="43223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A39F233-4C80-3010-7C65-C605BC3AEF7B}"/>
                  </a:ext>
                </a:extLst>
              </p:cNvPr>
              <p:cNvSpPr txBox="1"/>
              <p:nvPr/>
            </p:nvSpPr>
            <p:spPr>
              <a:xfrm>
                <a:off x="5227977" y="5907979"/>
                <a:ext cx="38528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0" dirty="0">
                    <a:solidFill>
                      <a:schemeClr val="bg1">
                        <a:lumMod val="50000"/>
                      </a:schemeClr>
                    </a:solidFill>
                  </a:rPr>
                  <a:t>n-value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with</m:t>
                    </m:r>
                    <m:r>
                      <a:rPr lang="en-US" sz="12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𝑡𝑟𝑎𝑛𝑠𝑣𝑒𝑟𝑠𝑒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bg1">
                        <a:lumMod val="50000"/>
                      </a:schemeClr>
                    </a:solidFill>
                  </a:rPr>
                  <a:t> for min and max </a:t>
                </a:r>
                <a:r>
                  <a:rPr lang="en-US" sz="1200" dirty="0" err="1">
                    <a:solidFill>
                      <a:schemeClr val="bg1">
                        <a:lumMod val="50000"/>
                      </a:schemeClr>
                    </a:solidFill>
                  </a:rPr>
                  <a:t>B</a:t>
                </a:r>
                <a:r>
                  <a:rPr lang="en-US" sz="1200" baseline="-25000" dirty="0" err="1">
                    <a:solidFill>
                      <a:schemeClr val="bg1">
                        <a:lumMod val="50000"/>
                      </a:schemeClr>
                    </a:solidFill>
                  </a:rPr>
                  <a:t>app</a:t>
                </a:r>
                <a:endParaRPr lang="en-US" sz="1200" baseline="-250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A39F233-4C80-3010-7C65-C605BC3AEF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7977" y="5907979"/>
                <a:ext cx="3852873" cy="276999"/>
              </a:xfrm>
              <a:prstGeom prst="rect">
                <a:avLst/>
              </a:prstGeom>
              <a:blipFill>
                <a:blip r:embed="rId5"/>
                <a:stretch>
                  <a:fillRect t="-2174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8C5914F-E105-A63D-E68A-6FC7C9956F47}"/>
              </a:ext>
            </a:extLst>
          </p:cNvPr>
          <p:cNvCxnSpPr>
            <a:cxnSpLocks/>
          </p:cNvCxnSpPr>
          <p:nvPr/>
        </p:nvCxnSpPr>
        <p:spPr>
          <a:xfrm>
            <a:off x="5100849" y="1331131"/>
            <a:ext cx="3816000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040A7F81-BD62-8E21-C281-3835CCB393BC}"/>
              </a:ext>
            </a:extLst>
          </p:cNvPr>
          <p:cNvSpPr/>
          <p:nvPr/>
        </p:nvSpPr>
        <p:spPr>
          <a:xfrm>
            <a:off x="7497182" y="966375"/>
            <a:ext cx="414000" cy="1952721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BD80635-FA93-B820-06D9-72D3F5C31D3E}"/>
              </a:ext>
            </a:extLst>
          </p:cNvPr>
          <p:cNvSpPr/>
          <p:nvPr/>
        </p:nvSpPr>
        <p:spPr>
          <a:xfrm>
            <a:off x="7912299" y="946746"/>
            <a:ext cx="1044000" cy="1952721"/>
          </a:xfrm>
          <a:prstGeom prst="rect">
            <a:avLst/>
          </a:prstGeom>
          <a:solidFill>
            <a:srgbClr val="FF9601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C57596C-99F0-890A-6D57-A73A33356711}"/>
              </a:ext>
            </a:extLst>
          </p:cNvPr>
          <p:cNvSpPr/>
          <p:nvPr/>
        </p:nvSpPr>
        <p:spPr>
          <a:xfrm>
            <a:off x="7082065" y="3331270"/>
            <a:ext cx="414000" cy="1952721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9C05C95-B81C-B807-6F5E-E3E39450A8E5}"/>
              </a:ext>
            </a:extLst>
          </p:cNvPr>
          <p:cNvSpPr/>
          <p:nvPr/>
        </p:nvSpPr>
        <p:spPr>
          <a:xfrm>
            <a:off x="7497181" y="3311641"/>
            <a:ext cx="1459117" cy="1952721"/>
          </a:xfrm>
          <a:prstGeom prst="rect">
            <a:avLst/>
          </a:prstGeom>
          <a:solidFill>
            <a:srgbClr val="FF9601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9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39C39-DE4D-773D-9582-FE1A0C542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204997" cy="523220"/>
          </a:xfrm>
        </p:spPr>
        <p:txBody>
          <a:bodyPr/>
          <a:lstStyle/>
          <a:p>
            <a:r>
              <a:rPr lang="en-US" dirty="0"/>
              <a:t>Transport measurements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E91E9D-793F-D4AC-DD5E-B891B79936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637729"/>
            <a:ext cx="4572000" cy="3485570"/>
          </a:xfrm>
        </p:spPr>
        <p:txBody>
          <a:bodyPr/>
          <a:lstStyle/>
          <a:p>
            <a:r>
              <a:rPr lang="en-US" dirty="0"/>
              <a:t>Field dependence of the critical current for different applied stress with min and max plots of the expected performances derived from single wire data</a:t>
            </a:r>
          </a:p>
          <a:p>
            <a:pPr lvl="1"/>
            <a:r>
              <a:rPr lang="en-US" dirty="0"/>
              <a:t>Virgin: </a:t>
            </a:r>
            <a:r>
              <a:rPr lang="en-US" dirty="0" err="1"/>
              <a:t>I</a:t>
            </a:r>
            <a:r>
              <a:rPr lang="en-US" baseline="-25000" dirty="0" err="1"/>
              <a:t>c</a:t>
            </a:r>
            <a:r>
              <a:rPr lang="en-US" dirty="0"/>
              <a:t> just within expected range</a:t>
            </a:r>
          </a:p>
          <a:p>
            <a:pPr lvl="1"/>
            <a:r>
              <a:rPr lang="en-US" dirty="0"/>
              <a:t>≤170 MPa: within expectations</a:t>
            </a:r>
          </a:p>
          <a:p>
            <a:pPr lvl="1"/>
            <a:r>
              <a:rPr lang="en-US" dirty="0"/>
              <a:t>180 MPa: min expected performance</a:t>
            </a:r>
          </a:p>
          <a:p>
            <a:pPr lvl="1"/>
            <a:r>
              <a:rPr lang="en-US" dirty="0"/>
              <a:t>190 MPa: below expectations</a:t>
            </a:r>
          </a:p>
          <a:p>
            <a:pPr lvl="1"/>
            <a:r>
              <a:rPr lang="en-US" dirty="0"/>
              <a:t>20 cycles at 190 MPa: severely degraded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5894F9-CACF-BFF3-A60E-F2EB2CDB8D5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5ECB57-EC89-AEB8-8105-4225872BF81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Transverse stress on Nb</a:t>
            </a:r>
            <a:r>
              <a:rPr lang="en-GB" baseline="-25000"/>
              <a:t>3</a:t>
            </a:r>
            <a:r>
              <a:rPr lang="en-GB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AF54F-D4E8-99EA-7099-BF59854CFA5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131D9D49-73C5-FD23-1E57-EA9D6748D8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997" y="1047139"/>
            <a:ext cx="4800519" cy="3674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344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778BF243-B636-F9FF-7F5D-786C346FE222}"/>
              </a:ext>
            </a:extLst>
          </p:cNvPr>
          <p:cNvGrpSpPr/>
          <p:nvPr/>
        </p:nvGrpSpPr>
        <p:grpSpPr>
          <a:xfrm>
            <a:off x="4672350" y="487708"/>
            <a:ext cx="4320000" cy="5676740"/>
            <a:chOff x="2504444" y="317970"/>
            <a:chExt cx="4320000" cy="5676740"/>
          </a:xfrm>
        </p:grpSpPr>
        <p:pic>
          <p:nvPicPr>
            <p:cNvPr id="35" name="Picture 34" descr="Chart, line chart&#10;&#10;Description automatically generated">
              <a:extLst>
                <a:ext uri="{FF2B5EF4-FFF2-40B4-BE49-F238E27FC236}">
                  <a16:creationId xmlns:a16="http://schemas.microsoft.com/office/drawing/2014/main" id="{0C203ECD-F496-172A-D73E-5B2EF4C8B1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504444" y="317970"/>
              <a:ext cx="4320000" cy="2493159"/>
            </a:xfrm>
            <a:prstGeom prst="rect">
              <a:avLst/>
            </a:prstGeom>
          </p:spPr>
        </p:pic>
        <p:pic>
          <p:nvPicPr>
            <p:cNvPr id="37" name="Picture 36" descr="Chart, line chart&#10;&#10;Description automatically generated">
              <a:extLst>
                <a:ext uri="{FF2B5EF4-FFF2-40B4-BE49-F238E27FC236}">
                  <a16:creationId xmlns:a16="http://schemas.microsoft.com/office/drawing/2014/main" id="{582F87C5-5095-E6FA-D76C-CC2DED835F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504444" y="2752421"/>
              <a:ext cx="4320000" cy="3242289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345FA1E-C3A0-45C0-94F9-1AC721E2C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" y="30771"/>
            <a:ext cx="4204997" cy="523220"/>
          </a:xfrm>
        </p:spPr>
        <p:txBody>
          <a:bodyPr/>
          <a:lstStyle/>
          <a:p>
            <a:r>
              <a:rPr lang="en-US" dirty="0"/>
              <a:t>Transport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61F93-A5AD-407C-B3E0-D3D16E3D28F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FF065-5D2D-4714-8A98-A14DE8A324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Transverse stress on Nb</a:t>
            </a:r>
            <a:r>
              <a:rPr lang="en-GB" baseline="-25000"/>
              <a:t>3</a:t>
            </a:r>
            <a:r>
              <a:rPr lang="en-GB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EA1572-119F-4ECE-B42F-82C3CE51CE3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66F1103-CF9B-9DD8-81F5-2F1DCE7A19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826" y="660006"/>
            <a:ext cx="4320001" cy="2292935"/>
          </a:xfrm>
        </p:spPr>
        <p:txBody>
          <a:bodyPr/>
          <a:lstStyle/>
          <a:p>
            <a:r>
              <a:rPr lang="en-US" sz="1600" dirty="0"/>
              <a:t>Until 160 MPa</a:t>
            </a:r>
            <a:br>
              <a:rPr lang="en-US" sz="1600" dirty="0"/>
            </a:br>
            <a:r>
              <a:rPr lang="en-US" sz="1600" dirty="0" err="1"/>
              <a:t>Ic</a:t>
            </a:r>
            <a:r>
              <a:rPr lang="en-US" sz="1600" dirty="0"/>
              <a:t> is increasing or stable</a:t>
            </a:r>
          </a:p>
          <a:p>
            <a:r>
              <a:rPr lang="en-US" sz="1600" dirty="0"/>
              <a:t>170 MPa</a:t>
            </a:r>
            <a:br>
              <a:rPr lang="en-US" sz="1600" dirty="0"/>
            </a:br>
            <a:r>
              <a:rPr lang="en-US" sz="1600" dirty="0"/>
              <a:t>Withing expectation with </a:t>
            </a:r>
            <a:br>
              <a:rPr lang="en-US" sz="1600" dirty="0"/>
            </a:br>
            <a:r>
              <a:rPr lang="en-US" sz="1600" dirty="0"/>
              <a:t>slight evolution of n</a:t>
            </a:r>
          </a:p>
          <a:p>
            <a:r>
              <a:rPr lang="en-US" sz="1600" dirty="0"/>
              <a:t>180 MPa &amp; 190 MPa</a:t>
            </a:r>
            <a:br>
              <a:rPr lang="en-US" sz="1600" dirty="0"/>
            </a:br>
            <a:r>
              <a:rPr lang="en-US" sz="1600" dirty="0"/>
              <a:t>significant </a:t>
            </a:r>
            <a:r>
              <a:rPr lang="en-US" sz="1600" dirty="0" err="1"/>
              <a:t>Ic</a:t>
            </a:r>
            <a:r>
              <a:rPr lang="en-US" sz="1600" dirty="0"/>
              <a:t> decreases</a:t>
            </a:r>
          </a:p>
          <a:p>
            <a:r>
              <a:rPr lang="en-US" sz="1600" dirty="0"/>
              <a:t>20 cycles from 0 MPa to 190 MPa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A3EF6FA-6BB8-37BA-0C87-3F6BFA958C7E}"/>
                  </a:ext>
                </a:extLst>
              </p:cNvPr>
              <p:cNvSpPr txBox="1"/>
              <p:nvPr/>
            </p:nvSpPr>
            <p:spPr>
              <a:xfrm>
                <a:off x="5029825" y="55824"/>
                <a:ext cx="3852873" cy="4322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d>
                      <m:dPr>
                        <m:ctrlP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2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𝑣𝑖𝑟𝑔𝑖𝑛</m:t>
                                </m:r>
                              </m:sub>
                            </m:sSub>
                          </m:den>
                        </m:f>
                        <m: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m:rPr>
                        <m:sty m:val="p"/>
                      </m:rPr>
                      <a:rPr lang="en-US" sz="12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with</m:t>
                    </m:r>
                    <m:r>
                      <a:rPr lang="en-US" sz="12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𝑡𝑟𝑎𝑛𝑠𝑣𝑒𝑟𝑠𝑒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bg1">
                        <a:lumMod val="50000"/>
                      </a:schemeClr>
                    </a:solidFill>
                  </a:rPr>
                  <a:t> for min and max </a:t>
                </a:r>
                <a:r>
                  <a:rPr lang="en-US" sz="1200" dirty="0" err="1">
                    <a:solidFill>
                      <a:schemeClr val="bg1">
                        <a:lumMod val="50000"/>
                      </a:schemeClr>
                    </a:solidFill>
                  </a:rPr>
                  <a:t>B</a:t>
                </a:r>
                <a:r>
                  <a:rPr lang="en-US" sz="1200" baseline="-25000" dirty="0" err="1">
                    <a:solidFill>
                      <a:schemeClr val="bg1">
                        <a:lumMod val="50000"/>
                      </a:schemeClr>
                    </a:solidFill>
                  </a:rPr>
                  <a:t>app</a:t>
                </a:r>
                <a:endParaRPr lang="en-US" sz="1200" baseline="-250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A3EF6FA-6BB8-37BA-0C87-3F6BFA958C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825" y="55824"/>
                <a:ext cx="3852873" cy="43223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A39F233-4C80-3010-7C65-C605BC3AEF7B}"/>
                  </a:ext>
                </a:extLst>
              </p:cNvPr>
              <p:cNvSpPr txBox="1"/>
              <p:nvPr/>
            </p:nvSpPr>
            <p:spPr>
              <a:xfrm>
                <a:off x="5227977" y="5907979"/>
                <a:ext cx="38528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0" dirty="0">
                    <a:solidFill>
                      <a:schemeClr val="bg1">
                        <a:lumMod val="50000"/>
                      </a:schemeClr>
                    </a:solidFill>
                  </a:rPr>
                  <a:t>n-value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with</m:t>
                    </m:r>
                    <m:r>
                      <a:rPr lang="en-US" sz="12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𝑡𝑟𝑎𝑛𝑠𝑣𝑒𝑟𝑠𝑒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bg1">
                        <a:lumMod val="50000"/>
                      </a:schemeClr>
                    </a:solidFill>
                  </a:rPr>
                  <a:t> for min and max </a:t>
                </a:r>
                <a:r>
                  <a:rPr lang="en-US" sz="1200" dirty="0" err="1">
                    <a:solidFill>
                      <a:schemeClr val="bg1">
                        <a:lumMod val="50000"/>
                      </a:schemeClr>
                    </a:solidFill>
                  </a:rPr>
                  <a:t>B</a:t>
                </a:r>
                <a:r>
                  <a:rPr lang="en-US" sz="1200" baseline="-25000" dirty="0" err="1">
                    <a:solidFill>
                      <a:schemeClr val="bg1">
                        <a:lumMod val="50000"/>
                      </a:schemeClr>
                    </a:solidFill>
                  </a:rPr>
                  <a:t>app</a:t>
                </a:r>
                <a:endParaRPr lang="en-US" sz="1200" baseline="-250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A39F233-4C80-3010-7C65-C605BC3AEF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7977" y="5907979"/>
                <a:ext cx="3852873" cy="276999"/>
              </a:xfrm>
              <a:prstGeom prst="rect">
                <a:avLst/>
              </a:prstGeom>
              <a:blipFill>
                <a:blip r:embed="rId5"/>
                <a:stretch>
                  <a:fillRect t="-2174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8C5914F-E105-A63D-E68A-6FC7C9956F47}"/>
              </a:ext>
            </a:extLst>
          </p:cNvPr>
          <p:cNvCxnSpPr>
            <a:cxnSpLocks/>
          </p:cNvCxnSpPr>
          <p:nvPr/>
        </p:nvCxnSpPr>
        <p:spPr>
          <a:xfrm>
            <a:off x="5100849" y="1331131"/>
            <a:ext cx="3816000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040A7F81-BD62-8E21-C281-3835CCB393BC}"/>
              </a:ext>
            </a:extLst>
          </p:cNvPr>
          <p:cNvSpPr/>
          <p:nvPr/>
        </p:nvSpPr>
        <p:spPr>
          <a:xfrm>
            <a:off x="7497182" y="966375"/>
            <a:ext cx="414000" cy="1952721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BD80635-FA93-B820-06D9-72D3F5C31D3E}"/>
              </a:ext>
            </a:extLst>
          </p:cNvPr>
          <p:cNvSpPr/>
          <p:nvPr/>
        </p:nvSpPr>
        <p:spPr>
          <a:xfrm>
            <a:off x="7912299" y="946746"/>
            <a:ext cx="1044000" cy="1952721"/>
          </a:xfrm>
          <a:prstGeom prst="rect">
            <a:avLst/>
          </a:prstGeom>
          <a:solidFill>
            <a:srgbClr val="FF9601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C57596C-99F0-890A-6D57-A73A33356711}"/>
              </a:ext>
            </a:extLst>
          </p:cNvPr>
          <p:cNvSpPr/>
          <p:nvPr/>
        </p:nvSpPr>
        <p:spPr>
          <a:xfrm>
            <a:off x="7082065" y="3331270"/>
            <a:ext cx="414000" cy="1952721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9C05C95-B81C-B807-6F5E-E3E39450A8E5}"/>
              </a:ext>
            </a:extLst>
          </p:cNvPr>
          <p:cNvSpPr/>
          <p:nvPr/>
        </p:nvSpPr>
        <p:spPr>
          <a:xfrm>
            <a:off x="7497181" y="3311641"/>
            <a:ext cx="1459117" cy="1952721"/>
          </a:xfrm>
          <a:prstGeom prst="rect">
            <a:avLst/>
          </a:prstGeom>
          <a:solidFill>
            <a:srgbClr val="FF9601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Chart&#10;&#10;Description automatically generated">
            <a:extLst>
              <a:ext uri="{FF2B5EF4-FFF2-40B4-BE49-F238E27FC236}">
                <a16:creationId xmlns:a16="http://schemas.microsoft.com/office/drawing/2014/main" id="{1BA3B9B7-D56A-6A9D-2F38-F6408154FE5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46" y="3044096"/>
            <a:ext cx="3869658" cy="296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9880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7E7C40D-2354-42A8-8918-B779C3E2655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4102" y="2839921"/>
            <a:ext cx="4281880" cy="16338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495DA6E-84E9-4DB8-A07E-40C0ED848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004114" cy="523220"/>
          </a:xfrm>
        </p:spPr>
        <p:txBody>
          <a:bodyPr/>
          <a:lstStyle/>
          <a:p>
            <a:r>
              <a:rPr lang="en-US" dirty="0"/>
              <a:t>Metallographic analysis - Investigated specimens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F78AC9-31C3-4ADC-8AE1-69D0FAE325C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11805" y="549695"/>
            <a:ext cx="8665001" cy="5363007"/>
          </a:xfrm>
        </p:spPr>
        <p:txBody>
          <a:bodyPr/>
          <a:lstStyle/>
          <a:p>
            <a:pPr lvl="1"/>
            <a:r>
              <a:rPr lang="en-US" sz="1800" dirty="0"/>
              <a:t>Cut from FRESCA specimen after transport measurements</a:t>
            </a:r>
          </a:p>
          <a:p>
            <a:endParaRPr lang="en-US" sz="1600" dirty="0"/>
          </a:p>
          <a:p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2800" dirty="0"/>
          </a:p>
          <a:p>
            <a:pPr lvl="1"/>
            <a:r>
              <a:rPr lang="en-US" sz="1600" dirty="0"/>
              <a:t>Description of samples</a:t>
            </a:r>
          </a:p>
          <a:p>
            <a:pPr lvl="2"/>
            <a:r>
              <a:rPr lang="en-US" sz="1400" dirty="0">
                <a:solidFill>
                  <a:srgbClr val="0033A0"/>
                </a:solidFill>
              </a:rPr>
              <a:t>     </a:t>
            </a:r>
            <a:r>
              <a:rPr lang="en-US" sz="1400" b="1" dirty="0">
                <a:solidFill>
                  <a:srgbClr val="0033A0"/>
                </a:solidFill>
              </a:rPr>
              <a:t>190 cycled</a:t>
            </a:r>
            <a:r>
              <a:rPr lang="en-US" sz="1400" dirty="0">
                <a:solidFill>
                  <a:srgbClr val="0033A0"/>
                </a:solidFill>
              </a:rPr>
              <a:t> - </a:t>
            </a:r>
            <a:r>
              <a:rPr lang="en-US" sz="1400" dirty="0"/>
              <a:t>Loaded area of the transport </a:t>
            </a:r>
            <a:br>
              <a:rPr lang="en-US" sz="1400" dirty="0"/>
            </a:br>
            <a:r>
              <a:rPr lang="en-US" sz="1400" dirty="0"/>
              <a:t>                           measurement sample</a:t>
            </a:r>
          </a:p>
          <a:p>
            <a:pPr lvl="2"/>
            <a:endParaRPr lang="en-US" sz="1000" dirty="0"/>
          </a:p>
          <a:p>
            <a:pPr lvl="2"/>
            <a:r>
              <a:rPr lang="en-US" sz="1400" dirty="0"/>
              <a:t>     </a:t>
            </a:r>
            <a:r>
              <a:rPr lang="en-US" sz="1400" b="1" dirty="0"/>
              <a:t>0 </a:t>
            </a:r>
            <a:r>
              <a:rPr lang="en-US" sz="1400" dirty="0"/>
              <a:t>or</a:t>
            </a:r>
            <a:r>
              <a:rPr lang="en-US" sz="1400" b="1" dirty="0"/>
              <a:t> Reference samples</a:t>
            </a:r>
            <a:endParaRPr lang="en-US" sz="1400" dirty="0"/>
          </a:p>
          <a:p>
            <a:pPr lvl="3"/>
            <a:r>
              <a:rPr lang="en-US" dirty="0"/>
              <a:t>Used to validate the absence of damage from</a:t>
            </a:r>
          </a:p>
          <a:p>
            <a:pPr lvl="4"/>
            <a:r>
              <a:rPr lang="en-US" dirty="0"/>
              <a:t>previous steps (handling, tests)</a:t>
            </a:r>
          </a:p>
          <a:p>
            <a:pPr lvl="4"/>
            <a:r>
              <a:rPr lang="en-US" dirty="0"/>
              <a:t>Preparation (cutting, grinding, polishing)</a:t>
            </a:r>
          </a:p>
          <a:p>
            <a:pPr lvl="3"/>
            <a:r>
              <a:rPr lang="en-US" dirty="0"/>
              <a:t>Ref. samples prepared together with analyzed</a:t>
            </a:r>
            <a:br>
              <a:rPr lang="en-US" dirty="0"/>
            </a:br>
            <a:r>
              <a:rPr lang="en-US" dirty="0"/>
              <a:t>samples to guarantee the preparation</a:t>
            </a:r>
            <a:endParaRPr lang="en-US" sz="1600" dirty="0"/>
          </a:p>
          <a:p>
            <a:pPr lvl="2"/>
            <a:endParaRPr lang="en-US" sz="1400" dirty="0"/>
          </a:p>
          <a:p>
            <a:pPr lvl="2"/>
            <a:r>
              <a:rPr lang="en-US" sz="1400" dirty="0"/>
              <a:t>     </a:t>
            </a:r>
            <a:r>
              <a:rPr lang="en-US" sz="1400" b="1" dirty="0" err="1"/>
              <a:t>xxxC</a:t>
            </a:r>
            <a:r>
              <a:rPr lang="en-US" sz="1400" b="1" dirty="0"/>
              <a:t> or </a:t>
            </a:r>
            <a:r>
              <a:rPr lang="en-US" sz="1400" b="1" dirty="0" err="1"/>
              <a:t>xxxM</a:t>
            </a:r>
            <a:r>
              <a:rPr lang="en-US" sz="1400" b="1" dirty="0"/>
              <a:t> </a:t>
            </a:r>
            <a:r>
              <a:rPr lang="en-US" sz="1400" dirty="0"/>
              <a:t>- 60 mm long samples used to apply transverse stress</a:t>
            </a:r>
            <a:br>
              <a:rPr lang="en-US" sz="1400" dirty="0"/>
            </a:br>
            <a:r>
              <a:rPr lang="en-US" sz="1400" dirty="0"/>
              <a:t>                                and compared with transport measurements</a:t>
            </a:r>
          </a:p>
          <a:p>
            <a:pPr marL="504000" lvl="3" indent="0">
              <a:buNone/>
            </a:pPr>
            <a:r>
              <a:rPr lang="en-US" dirty="0">
                <a:sym typeface="Wingdings 3" panose="05040102010807070707" pitchFamily="18" charset="2"/>
              </a:rPr>
              <a:t>  </a:t>
            </a:r>
            <a:r>
              <a:rPr lang="en-US" dirty="0"/>
              <a:t>140C / 160M / 160C / 170M / 170C / 180M / 180C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AA711A-167C-4523-AF25-2BE02D79215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E64DE-2D6F-41B5-A035-1A91C555118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Transverse stress on Nb</a:t>
            </a:r>
            <a:r>
              <a:rPr lang="en-GB" baseline="-25000"/>
              <a:t>3</a:t>
            </a:r>
            <a:r>
              <a:rPr lang="en-GB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27076-2B79-420F-88F8-DF174A2391A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A3156F-631B-4C68-AB94-AFDAB686032D}"/>
              </a:ext>
            </a:extLst>
          </p:cNvPr>
          <p:cNvSpPr txBox="1"/>
          <p:nvPr/>
        </p:nvSpPr>
        <p:spPr>
          <a:xfrm>
            <a:off x="5748376" y="4371624"/>
            <a:ext cx="2374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Loading of the 190 Cycled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551140D-840E-4C92-A26E-3885E16115BE}"/>
              </a:ext>
            </a:extLst>
          </p:cNvPr>
          <p:cNvSpPr txBox="1"/>
          <p:nvPr/>
        </p:nvSpPr>
        <p:spPr>
          <a:xfrm>
            <a:off x="6152345" y="6013369"/>
            <a:ext cx="23744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Exemple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of loadings of the metallographic samples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E1F76D-8F37-4883-B52F-14A050438E4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163" y="908100"/>
            <a:ext cx="6140690" cy="1986564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DBD8AF8-6661-4207-8E44-FE37B5F3F5F0}"/>
              </a:ext>
            </a:extLst>
          </p:cNvPr>
          <p:cNvSpPr/>
          <p:nvPr/>
        </p:nvSpPr>
        <p:spPr>
          <a:xfrm>
            <a:off x="572465" y="3092005"/>
            <a:ext cx="203512" cy="261610"/>
          </a:xfrm>
          <a:prstGeom prst="roundRect">
            <a:avLst/>
          </a:prstGeom>
          <a:solidFill>
            <a:srgbClr val="FF0000">
              <a:alpha val="40000"/>
            </a:srgbClr>
          </a:solidFill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9BBBF54-8450-41FA-BFA7-12F791F86EF0}"/>
              </a:ext>
            </a:extLst>
          </p:cNvPr>
          <p:cNvSpPr/>
          <p:nvPr/>
        </p:nvSpPr>
        <p:spPr>
          <a:xfrm>
            <a:off x="581990" y="3644715"/>
            <a:ext cx="203512" cy="261610"/>
          </a:xfrm>
          <a:prstGeom prst="roundRect">
            <a:avLst/>
          </a:prstGeom>
          <a:solidFill>
            <a:srgbClr val="00B050">
              <a:alpha val="40000"/>
            </a:srgbClr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B908498-FA82-4D27-81E1-69B6E62D89D3}"/>
              </a:ext>
            </a:extLst>
          </p:cNvPr>
          <p:cNvSpPr/>
          <p:nvPr/>
        </p:nvSpPr>
        <p:spPr>
          <a:xfrm>
            <a:off x="581990" y="5151856"/>
            <a:ext cx="203512" cy="261610"/>
          </a:xfrm>
          <a:prstGeom prst="roundRect">
            <a:avLst/>
          </a:prstGeom>
          <a:solidFill>
            <a:srgbClr val="FFC000">
              <a:alpha val="40000"/>
            </a:srgbClr>
          </a:soli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3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75445AF-ED30-43C0-8025-F11166B2D9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7462" y="4681801"/>
            <a:ext cx="3191179" cy="1449605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2B032DB3-4B2C-4C16-9B01-D4A508734E07}"/>
              </a:ext>
            </a:extLst>
          </p:cNvPr>
          <p:cNvSpPr/>
          <p:nvPr/>
        </p:nvSpPr>
        <p:spPr>
          <a:xfrm>
            <a:off x="775976" y="5590770"/>
            <a:ext cx="1605273" cy="4903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rgbClr val="C00000"/>
              </a:solidFill>
            </a:endParaRPr>
          </a:p>
          <a:p>
            <a:pPr algn="ctr"/>
            <a:r>
              <a:rPr lang="en-US" sz="1600" dirty="0">
                <a:solidFill>
                  <a:srgbClr val="C00000"/>
                </a:solidFill>
              </a:rPr>
              <a:t>Presented here</a:t>
            </a:r>
          </a:p>
        </p:txBody>
      </p:sp>
    </p:spTree>
    <p:extLst>
      <p:ext uri="{BB962C8B-B14F-4D97-AF65-F5344CB8AC3E}">
        <p14:creationId xmlns:p14="http://schemas.microsoft.com/office/powerpoint/2010/main" val="111929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06C8E-651B-4BFB-A281-67095B379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75" y="56622"/>
            <a:ext cx="8606843" cy="523220"/>
          </a:xfrm>
        </p:spPr>
        <p:txBody>
          <a:bodyPr/>
          <a:lstStyle/>
          <a:p>
            <a:r>
              <a:rPr lang="en-US" dirty="0"/>
              <a:t>Metallographic analysis – Preparation and analysis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657160-71E5-4EA4-9C9F-6CBD1B8EBE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0237" y="531048"/>
            <a:ext cx="8851378" cy="4301177"/>
          </a:xfrm>
        </p:spPr>
        <p:txBody>
          <a:bodyPr/>
          <a:lstStyle/>
          <a:p>
            <a:r>
              <a:rPr lang="en-US" sz="1600" dirty="0"/>
              <a:t>Cutting of samples with diamond wire saw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ym typeface="Wingdings 3" panose="05040102010807070707" pitchFamily="18" charset="2"/>
              </a:rPr>
              <a:t>   </a:t>
            </a:r>
            <a:r>
              <a:rPr lang="en-US" sz="1400" dirty="0">
                <a:sym typeface="Wingdings 3" panose="05040102010807070707" pitchFamily="18" charset="2"/>
              </a:rPr>
              <a:t>  impact of cutting evaluated on ref. samples &lt; 20 </a:t>
            </a:r>
            <a:r>
              <a:rPr lang="el-GR" sz="1400" dirty="0">
                <a:latin typeface="Cambria Math" panose="02040503050406030204" pitchFamily="18" charset="0"/>
                <a:ea typeface="Cambria Math" panose="02040503050406030204" pitchFamily="18" charset="0"/>
                <a:sym typeface="Wingdings 3" panose="05040102010807070707" pitchFamily="18" charset="2"/>
              </a:rPr>
              <a:t>μ</a:t>
            </a:r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  <a:sym typeface="Wingdings 3" panose="05040102010807070707" pitchFamily="18" charset="2"/>
              </a:rPr>
              <a:t>m </a:t>
            </a:r>
            <a:b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  <a:sym typeface="Wingdings 3" panose="05040102010807070707" pitchFamily="18" charset="2"/>
              </a:rPr>
            </a:br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  <a:sym typeface="Wingdings 3" panose="05040102010807070707" pitchFamily="18" charset="2"/>
              </a:rPr>
              <a:t>         </a:t>
            </a:r>
            <a:r>
              <a:rPr lang="en-US" sz="1400" dirty="0">
                <a:ea typeface="Cambria Math" panose="02040503050406030204" pitchFamily="18" charset="0"/>
                <a:sym typeface="Wingdings 3" panose="05040102010807070707" pitchFamily="18" charset="2"/>
              </a:rPr>
              <a:t>from cutting plane</a:t>
            </a:r>
            <a:endParaRPr lang="en-US" sz="1400" dirty="0"/>
          </a:p>
          <a:p>
            <a:r>
              <a:rPr lang="en-US" sz="1600" dirty="0"/>
              <a:t>Preparation of the sample</a:t>
            </a:r>
          </a:p>
          <a:p>
            <a:pPr lvl="1"/>
            <a:r>
              <a:rPr lang="en-US" sz="1400" dirty="0"/>
              <a:t>Embedded in epoxy resin at cold</a:t>
            </a:r>
          </a:p>
          <a:p>
            <a:pPr lvl="1"/>
            <a:r>
              <a:rPr lang="en-US" sz="1400" dirty="0"/>
              <a:t>Grinding and polishing with</a:t>
            </a:r>
            <a:br>
              <a:rPr lang="en-US" sz="1400" dirty="0"/>
            </a:br>
            <a:r>
              <a:rPr lang="en-US" sz="1400" dirty="0"/>
              <a:t> decreasing particle size </a:t>
            </a:r>
            <a:br>
              <a:rPr lang="en-US" sz="1400" dirty="0"/>
            </a:br>
            <a:r>
              <a:rPr lang="en-US" sz="1200" dirty="0"/>
              <a:t>(</a:t>
            </a:r>
            <a:r>
              <a:rPr lang="en-US" sz="1200" dirty="0" err="1"/>
              <a:t>SiC</a:t>
            </a:r>
            <a:r>
              <a:rPr lang="en-US" sz="1200" dirty="0"/>
              <a:t> papers and water-based</a:t>
            </a:r>
            <a:br>
              <a:rPr lang="en-US" sz="1200" dirty="0"/>
            </a:br>
            <a:r>
              <a:rPr lang="en-US" sz="1200" dirty="0"/>
              <a:t> diamond pastes)</a:t>
            </a:r>
          </a:p>
          <a:p>
            <a:pPr lvl="1"/>
            <a:r>
              <a:rPr lang="en-US" sz="1400" dirty="0"/>
              <a:t>Vibro-polishing final step</a:t>
            </a:r>
            <a:endParaRPr lang="en-US" sz="1600" dirty="0"/>
          </a:p>
          <a:p>
            <a:r>
              <a:rPr lang="en-US" sz="1600" dirty="0"/>
              <a:t>Observation &amp; Analysis</a:t>
            </a:r>
          </a:p>
          <a:p>
            <a:pPr lvl="1"/>
            <a:r>
              <a:rPr lang="en-US" sz="1400" dirty="0"/>
              <a:t>Optical microscope for global analysis and small cracks using SEM</a:t>
            </a:r>
            <a:endParaRPr lang="en-US" sz="1600" dirty="0"/>
          </a:p>
          <a:p>
            <a:pPr lvl="1"/>
            <a:r>
              <a:rPr lang="en-US" sz="1400" dirty="0"/>
              <a:t>Quantification of cracks on grey scaled stack pictures </a:t>
            </a:r>
            <a:br>
              <a:rPr lang="en-US" sz="1400" dirty="0"/>
            </a:br>
            <a:r>
              <a:rPr lang="en-US" sz="1400" dirty="0"/>
              <a:t>with color scheme assigned to cracked filaments</a:t>
            </a:r>
          </a:p>
          <a:p>
            <a:pPr lvl="2"/>
            <a:r>
              <a:rPr lang="en-US" sz="1200" dirty="0"/>
              <a:t>yellow-1crack, orange-2, red-3 and dark red-4 &amp; more</a:t>
            </a:r>
          </a:p>
          <a:p>
            <a:pPr lvl="2"/>
            <a:r>
              <a:rPr lang="en-US" sz="1200" b="1" dirty="0"/>
              <a:t>Doesn’t represent the size of the crack! </a:t>
            </a:r>
            <a:br>
              <a:rPr lang="en-US" sz="1200" b="1" dirty="0"/>
            </a:br>
            <a:r>
              <a:rPr lang="en-US" sz="1200" dirty="0"/>
              <a:t>One yellow coded sub-element may have a </a:t>
            </a:r>
            <a:br>
              <a:rPr lang="en-US" sz="1200" dirty="0"/>
            </a:br>
            <a:r>
              <a:rPr lang="en-US" sz="1200" dirty="0"/>
              <a:t>3 </a:t>
            </a:r>
            <a:r>
              <a:rPr lang="el-GR" sz="1200" dirty="0">
                <a:ea typeface="Cambria Math" panose="02040503050406030204" pitchFamily="18" charset="0"/>
              </a:rPr>
              <a:t>μ</a:t>
            </a:r>
            <a:r>
              <a:rPr lang="en-US" sz="1200" dirty="0">
                <a:ea typeface="Cambria Math" panose="02040503050406030204" pitchFamily="18" charset="0"/>
              </a:rPr>
              <a:t>m</a:t>
            </a:r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1200" dirty="0">
                <a:ea typeface="Cambria Math" panose="02040503050406030204" pitchFamily="18" charset="0"/>
              </a:rPr>
              <a:t>long crack or a 10</a:t>
            </a:r>
            <a:r>
              <a:rPr lang="el-GR" sz="1200" dirty="0">
                <a:ea typeface="Cambria Math" panose="02040503050406030204" pitchFamily="18" charset="0"/>
              </a:rPr>
              <a:t> μ</a:t>
            </a:r>
            <a:r>
              <a:rPr lang="en-US" sz="1200" dirty="0">
                <a:ea typeface="Cambria Math" panose="02040503050406030204" pitchFamily="18" charset="0"/>
              </a:rPr>
              <a:t>m long one</a:t>
            </a:r>
            <a:endParaRPr lang="en-US" sz="12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5E8F0E-25C7-4630-B33E-5411E29A6C65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547293" y="6481117"/>
            <a:ext cx="1060704" cy="365125"/>
          </a:xfrm>
        </p:spPr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B084F-10D1-49F2-A852-9DA4349E28E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89166" y="6481117"/>
            <a:ext cx="7243892" cy="365125"/>
          </a:xfrm>
        </p:spPr>
        <p:txBody>
          <a:bodyPr/>
          <a:lstStyle/>
          <a:p>
            <a:r>
              <a:rPr lang="en-GB" dirty="0"/>
              <a:t>Transverse stress on Nb</a:t>
            </a:r>
            <a:r>
              <a:rPr lang="en-GB" baseline="-25000" dirty="0"/>
              <a:t>3</a:t>
            </a:r>
            <a:r>
              <a:rPr lang="en-GB" dirty="0"/>
              <a:t>Sn Rutherford cables - G. Lenoir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F11F292-152F-4716-8F36-7C19B36CDC2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557524" y="6481117"/>
            <a:ext cx="402793" cy="365125"/>
          </a:xfrm>
        </p:spPr>
        <p:txBody>
          <a:bodyPr/>
          <a:lstStyle/>
          <a:p>
            <a:fld id="{8ACE18F9-6828-420D-B68A-CCF34A1E4EF7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EF431314-2BE7-4A03-9C8F-ABB72F5D4ED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2501" y="1615814"/>
            <a:ext cx="1687413" cy="1266455"/>
          </a:xfrm>
          <a:prstGeom prst="rect">
            <a:avLst/>
          </a:prstGeom>
        </p:spPr>
      </p:pic>
      <p:pic>
        <p:nvPicPr>
          <p:cNvPr id="54" name="Picture 53" descr="A picture containing made, sitting, rack, black&#10;&#10;Description automatically generated">
            <a:extLst>
              <a:ext uri="{FF2B5EF4-FFF2-40B4-BE49-F238E27FC236}">
                <a16:creationId xmlns:a16="http://schemas.microsoft.com/office/drawing/2014/main" id="{A910A2F6-71C7-42D4-8C08-A64CADA6E1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26901" y="1603626"/>
            <a:ext cx="1595186" cy="1283296"/>
          </a:xfrm>
          <a:prstGeom prst="rect">
            <a:avLst/>
          </a:prstGeom>
        </p:spPr>
      </p:pic>
      <p:pic>
        <p:nvPicPr>
          <p:cNvPr id="56" name="Picture 55" descr="A picture containing food&#10;&#10;Description automatically generated">
            <a:extLst>
              <a:ext uri="{FF2B5EF4-FFF2-40B4-BE49-F238E27FC236}">
                <a16:creationId xmlns:a16="http://schemas.microsoft.com/office/drawing/2014/main" id="{6C55DA7E-65DD-45C6-B3C4-CD509A0B1E9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5408" y="1624739"/>
            <a:ext cx="1688607" cy="1266455"/>
          </a:xfrm>
          <a:prstGeom prst="rect">
            <a:avLst/>
          </a:prstGeom>
        </p:spPr>
      </p:pic>
      <p:sp>
        <p:nvSpPr>
          <p:cNvPr id="57" name="Arrow: Right 56">
            <a:extLst>
              <a:ext uri="{FF2B5EF4-FFF2-40B4-BE49-F238E27FC236}">
                <a16:creationId xmlns:a16="http://schemas.microsoft.com/office/drawing/2014/main" id="{69E01F24-04C3-4B63-9D15-065333F82F6A}"/>
              </a:ext>
            </a:extLst>
          </p:cNvPr>
          <p:cNvSpPr/>
          <p:nvPr/>
        </p:nvSpPr>
        <p:spPr>
          <a:xfrm>
            <a:off x="4870071" y="2083881"/>
            <a:ext cx="321472" cy="314325"/>
          </a:xfrm>
          <a:prstGeom prst="rightArrow">
            <a:avLst/>
          </a:prstGeom>
          <a:solidFill>
            <a:srgbClr val="0055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5989DC7-BAF1-4A45-AD8E-3D31EF35F87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3696" y="757218"/>
            <a:ext cx="2934462" cy="777698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64DD74E-75B8-4ADA-8988-E285FC5FB44C}"/>
              </a:ext>
            </a:extLst>
          </p:cNvPr>
          <p:cNvCxnSpPr>
            <a:cxnSpLocks/>
          </p:cNvCxnSpPr>
          <p:nvPr/>
        </p:nvCxnSpPr>
        <p:spPr>
          <a:xfrm>
            <a:off x="5789538" y="936826"/>
            <a:ext cx="2808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E5D74B3-A369-4958-880F-FCF8C6D7247A}"/>
              </a:ext>
            </a:extLst>
          </p:cNvPr>
          <p:cNvSpPr/>
          <p:nvPr/>
        </p:nvSpPr>
        <p:spPr>
          <a:xfrm>
            <a:off x="7200927" y="660313"/>
            <a:ext cx="179455" cy="1816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065C62-F09A-4DCB-A2B1-D94DA379104F}"/>
              </a:ext>
            </a:extLst>
          </p:cNvPr>
          <p:cNvSpPr txBox="1"/>
          <p:nvPr/>
        </p:nvSpPr>
        <p:spPr>
          <a:xfrm>
            <a:off x="3882045" y="1239528"/>
            <a:ext cx="2106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Transverse cross-section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2CC46B3-2F45-43DC-BFD5-05ACB1FC650A}"/>
              </a:ext>
            </a:extLst>
          </p:cNvPr>
          <p:cNvSpPr txBox="1"/>
          <p:nvPr/>
        </p:nvSpPr>
        <p:spPr>
          <a:xfrm>
            <a:off x="6355544" y="422792"/>
            <a:ext cx="25887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Top </a:t>
            </a:r>
            <a:r>
              <a:rPr lang="en-US" sz="1200" dirty="0" err="1">
                <a:solidFill>
                  <a:srgbClr val="FF0000"/>
                </a:solidFill>
              </a:rPr>
              <a:t>longi</a:t>
            </a:r>
            <a:r>
              <a:rPr lang="en-US" sz="1200" dirty="0">
                <a:solidFill>
                  <a:srgbClr val="FF0000"/>
                </a:solidFill>
              </a:rPr>
              <a:t>. cross-section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3B36A3C-E948-4E7B-9F9B-80834E67F346}"/>
              </a:ext>
            </a:extLst>
          </p:cNvPr>
          <p:cNvSpPr txBox="1"/>
          <p:nvPr/>
        </p:nvSpPr>
        <p:spPr>
          <a:xfrm>
            <a:off x="3028116" y="2886922"/>
            <a:ext cx="19927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Grinding with P1200 paper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71DE882-DB3E-42E9-9D81-9FA4F6B00E4A}"/>
              </a:ext>
            </a:extLst>
          </p:cNvPr>
          <p:cNvSpPr txBox="1"/>
          <p:nvPr/>
        </p:nvSpPr>
        <p:spPr>
          <a:xfrm>
            <a:off x="5233459" y="2858598"/>
            <a:ext cx="168741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Polishing with 1 </a:t>
            </a:r>
            <a:r>
              <a:rPr lang="el-GR" sz="1050" dirty="0">
                <a:solidFill>
                  <a:schemeClr val="bg1">
                    <a:lumMod val="50000"/>
                  </a:schemeClr>
                </a:solidFill>
                <a:ea typeface="Cambria Math" panose="02040503050406030204" pitchFamily="18" charset="0"/>
              </a:rPr>
              <a:t>μ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ea typeface="Cambria Math" panose="02040503050406030204" pitchFamily="18" charset="0"/>
              </a:rPr>
              <a:t>m diamond solution</a:t>
            </a:r>
            <a:endParaRPr lang="en-US" sz="10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494D6DE-ED51-4621-AA4E-300B4757EDD3}"/>
              </a:ext>
            </a:extLst>
          </p:cNvPr>
          <p:cNvSpPr txBox="1"/>
          <p:nvPr/>
        </p:nvSpPr>
        <p:spPr>
          <a:xfrm>
            <a:off x="7295836" y="2875522"/>
            <a:ext cx="168741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Vibro-polishing with 0.02 </a:t>
            </a:r>
            <a:r>
              <a:rPr lang="el-GR" sz="1050" dirty="0">
                <a:solidFill>
                  <a:schemeClr val="bg1">
                    <a:lumMod val="50000"/>
                  </a:schemeClr>
                </a:solidFill>
                <a:ea typeface="Cambria Math" panose="02040503050406030204" pitchFamily="18" charset="0"/>
              </a:rPr>
              <a:t>μ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ea typeface="Cambria Math" panose="02040503050406030204" pitchFamily="18" charset="0"/>
              </a:rPr>
              <a:t>m 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SiO</a:t>
            </a:r>
            <a:r>
              <a:rPr lang="en-US" sz="1050" baseline="-25000" dirty="0">
                <a:solidFill>
                  <a:schemeClr val="bg1">
                    <a:lumMod val="50000"/>
                  </a:schemeClr>
                </a:solidFill>
              </a:rPr>
              <a:t>2 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susp.</a:t>
            </a: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2ECB52E3-0BAF-492C-88ED-3B7134A0BDFF}"/>
              </a:ext>
            </a:extLst>
          </p:cNvPr>
          <p:cNvSpPr/>
          <p:nvPr/>
        </p:nvSpPr>
        <p:spPr>
          <a:xfrm>
            <a:off x="6933837" y="2065433"/>
            <a:ext cx="321472" cy="314325"/>
          </a:xfrm>
          <a:prstGeom prst="rightArrow">
            <a:avLst/>
          </a:prstGeom>
          <a:solidFill>
            <a:srgbClr val="0055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37" descr="A screenshot of a video game&#10;&#10;Description automatically generated">
            <a:extLst>
              <a:ext uri="{FF2B5EF4-FFF2-40B4-BE49-F238E27FC236}">
                <a16:creationId xmlns:a16="http://schemas.microsoft.com/office/drawing/2014/main" id="{D00A6600-1F2E-4F0A-B611-B39D19D9F21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917" y="5006669"/>
            <a:ext cx="5708844" cy="1223605"/>
          </a:xfrm>
          <a:prstGeom prst="rect">
            <a:avLst/>
          </a:prstGeom>
        </p:spPr>
      </p:pic>
      <p:pic>
        <p:nvPicPr>
          <p:cNvPr id="39" name="Picture 38" descr="A screenshot of a video game&#10;&#10;Description automatically generated">
            <a:extLst>
              <a:ext uri="{FF2B5EF4-FFF2-40B4-BE49-F238E27FC236}">
                <a16:creationId xmlns:a16="http://schemas.microsoft.com/office/drawing/2014/main" id="{078C9358-6A92-4460-96F1-208E5D1967A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337"/>
          <a:stretch/>
        </p:blipFill>
        <p:spPr>
          <a:xfrm>
            <a:off x="4822943" y="3572258"/>
            <a:ext cx="1543808" cy="1420058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F205E59-2B8A-434B-AC3C-950E8A165FD9}"/>
              </a:ext>
            </a:extLst>
          </p:cNvPr>
          <p:cNvCxnSpPr>
            <a:cxnSpLocks/>
          </p:cNvCxnSpPr>
          <p:nvPr/>
        </p:nvCxnSpPr>
        <p:spPr>
          <a:xfrm flipH="1">
            <a:off x="3028116" y="4833081"/>
            <a:ext cx="1706844" cy="891955"/>
          </a:xfrm>
          <a:prstGeom prst="line">
            <a:avLst/>
          </a:prstGeom>
          <a:ln w="3810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CE9D38F-35B4-43CB-8814-40EB43B8FCEA}"/>
              </a:ext>
            </a:extLst>
          </p:cNvPr>
          <p:cNvCxnSpPr>
            <a:cxnSpLocks/>
          </p:cNvCxnSpPr>
          <p:nvPr/>
        </p:nvCxnSpPr>
        <p:spPr>
          <a:xfrm flipH="1">
            <a:off x="3633237" y="4999932"/>
            <a:ext cx="2680736" cy="788999"/>
          </a:xfrm>
          <a:prstGeom prst="line">
            <a:avLst/>
          </a:prstGeom>
          <a:ln w="3810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63">
            <a:extLst>
              <a:ext uri="{FF2B5EF4-FFF2-40B4-BE49-F238E27FC236}">
                <a16:creationId xmlns:a16="http://schemas.microsoft.com/office/drawing/2014/main" id="{04E74F5D-C388-4848-8A85-0AB9FA912B3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30"/>
          <a:stretch/>
        </p:blipFill>
        <p:spPr>
          <a:xfrm>
            <a:off x="6518581" y="3890873"/>
            <a:ext cx="2425727" cy="1605843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F3F98BDA-4FA2-4305-9197-AD66C9C6C6BD}"/>
              </a:ext>
            </a:extLst>
          </p:cNvPr>
          <p:cNvSpPr txBox="1"/>
          <p:nvPr/>
        </p:nvSpPr>
        <p:spPr>
          <a:xfrm>
            <a:off x="6395132" y="5542273"/>
            <a:ext cx="2749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Transverse cross-section w/ SEM</a:t>
            </a:r>
            <a:br>
              <a:rPr lang="en-US" sz="1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190 Cycled   </a:t>
            </a:r>
          </a:p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Radial cracks in sub-elements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01D1C01D-E245-4703-9D18-7ED699DFA59F}"/>
              </a:ext>
            </a:extLst>
          </p:cNvPr>
          <p:cNvSpPr/>
          <p:nvPr/>
        </p:nvSpPr>
        <p:spPr>
          <a:xfrm rot="19356113">
            <a:off x="6761393" y="4549114"/>
            <a:ext cx="297308" cy="1914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203F1AC-DDD3-4E64-8686-C9BD857E4AA2}"/>
              </a:ext>
            </a:extLst>
          </p:cNvPr>
          <p:cNvSpPr txBox="1"/>
          <p:nvPr/>
        </p:nvSpPr>
        <p:spPr>
          <a:xfrm>
            <a:off x="6576594" y="4741940"/>
            <a:ext cx="906844" cy="281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3 </a:t>
            </a:r>
            <a:r>
              <a:rPr lang="el-GR" sz="12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μ</a:t>
            </a:r>
            <a:r>
              <a:rPr lang="en-US" sz="12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A8963BB-1850-4C71-A04C-F02C0145E7B4}"/>
              </a:ext>
            </a:extLst>
          </p:cNvPr>
          <p:cNvSpPr/>
          <p:nvPr/>
        </p:nvSpPr>
        <p:spPr>
          <a:xfrm rot="16200000">
            <a:off x="7189133" y="4723416"/>
            <a:ext cx="406333" cy="18227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3D72C3E-967C-47E6-B83F-25B0151DFF68}"/>
              </a:ext>
            </a:extLst>
          </p:cNvPr>
          <p:cNvSpPr txBox="1"/>
          <p:nvPr/>
        </p:nvSpPr>
        <p:spPr>
          <a:xfrm>
            <a:off x="7392299" y="4759344"/>
            <a:ext cx="906844" cy="281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10 </a:t>
            </a:r>
            <a:r>
              <a:rPr lang="el-GR" sz="12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μ</a:t>
            </a:r>
            <a:r>
              <a:rPr lang="en-US" sz="12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F9CF3F0C-362E-4D90-AFEB-382599AE49C9}"/>
              </a:ext>
            </a:extLst>
          </p:cNvPr>
          <p:cNvCxnSpPr/>
          <p:nvPr/>
        </p:nvCxnSpPr>
        <p:spPr>
          <a:xfrm>
            <a:off x="5868140" y="757218"/>
            <a:ext cx="0" cy="759309"/>
          </a:xfrm>
          <a:prstGeom prst="line">
            <a:avLst/>
          </a:prstGeom>
          <a:ln w="28575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560C88E4-AB82-45D8-A718-B1C05BA8415B}"/>
              </a:ext>
            </a:extLst>
          </p:cNvPr>
          <p:cNvSpPr txBox="1"/>
          <p:nvPr/>
        </p:nvSpPr>
        <p:spPr>
          <a:xfrm>
            <a:off x="4551434" y="877414"/>
            <a:ext cx="11894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C000"/>
                </a:solidFill>
              </a:rPr>
              <a:t>Side </a:t>
            </a:r>
            <a:r>
              <a:rPr lang="en-US" sz="1200" dirty="0" err="1">
                <a:solidFill>
                  <a:srgbClr val="FFC000"/>
                </a:solidFill>
              </a:rPr>
              <a:t>longi</a:t>
            </a:r>
            <a:r>
              <a:rPr lang="en-US" sz="1200" dirty="0">
                <a:solidFill>
                  <a:srgbClr val="FFC000"/>
                </a:solidFill>
              </a:rPr>
              <a:t>. cross-section</a:t>
            </a:r>
          </a:p>
        </p:txBody>
      </p:sp>
      <p:sp>
        <p:nvSpPr>
          <p:cNvPr id="75" name="Arrow: Down 74">
            <a:extLst>
              <a:ext uri="{FF2B5EF4-FFF2-40B4-BE49-F238E27FC236}">
                <a16:creationId xmlns:a16="http://schemas.microsoft.com/office/drawing/2014/main" id="{107CDB7E-36AA-47A7-9DB6-99EC836B5DC0}"/>
              </a:ext>
            </a:extLst>
          </p:cNvPr>
          <p:cNvSpPr/>
          <p:nvPr/>
        </p:nvSpPr>
        <p:spPr>
          <a:xfrm rot="16200000">
            <a:off x="5646813" y="1077990"/>
            <a:ext cx="179455" cy="181656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1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13" grpId="0" animBg="1"/>
      <p:bldP spid="29" grpId="0"/>
      <p:bldP spid="33" grpId="0"/>
      <p:bldP spid="34" grpId="0"/>
      <p:bldP spid="35" grpId="0"/>
      <p:bldP spid="37" grpId="0" animBg="1"/>
      <p:bldP spid="65" grpId="0"/>
      <p:bldP spid="66" grpId="0" animBg="1"/>
      <p:bldP spid="67" grpId="0"/>
      <p:bldP spid="68" grpId="0" animBg="1"/>
      <p:bldP spid="69" grpId="0"/>
      <p:bldP spid="74" grpId="0"/>
      <p:bldP spid="7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3737B-843F-4B27-8E1E-6132B550B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125395" cy="523220"/>
          </a:xfrm>
        </p:spPr>
        <p:txBody>
          <a:bodyPr/>
          <a:lstStyle/>
          <a:p>
            <a:r>
              <a:rPr lang="en-US" dirty="0"/>
              <a:t>Metallographic analysis – 190 Cycled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F29B46ED-BA92-40E5-90FF-1884F36BEE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269" y="2613799"/>
            <a:ext cx="6978356" cy="3277820"/>
          </a:xfrm>
        </p:spPr>
        <p:txBody>
          <a:bodyPr/>
          <a:lstStyle/>
          <a:p>
            <a:r>
              <a:rPr lang="en-US" dirty="0"/>
              <a:t>190 cycled heavily damaged</a:t>
            </a:r>
          </a:p>
          <a:p>
            <a:r>
              <a:rPr lang="en-US" dirty="0">
                <a:sym typeface="Wingdings 3" panose="05040102010807070707" pitchFamily="18" charset="2"/>
              </a:rPr>
              <a:t>No cracks observed in strands</a:t>
            </a:r>
            <a:br>
              <a:rPr lang="en-US" dirty="0">
                <a:sym typeface="Wingdings 3" panose="05040102010807070707" pitchFamily="18" charset="2"/>
              </a:rPr>
            </a:br>
            <a:r>
              <a:rPr lang="en-US" dirty="0">
                <a:sym typeface="Wingdings 3" panose="05040102010807070707" pitchFamily="18" charset="2"/>
              </a:rPr>
              <a:t>located at the kink</a:t>
            </a:r>
            <a:endParaRPr lang="en-US" dirty="0"/>
          </a:p>
          <a:p>
            <a:r>
              <a:rPr lang="en-US" dirty="0"/>
              <a:t>Damaged concentrated in middle </a:t>
            </a:r>
            <a:br>
              <a:rPr lang="en-US" dirty="0"/>
            </a:br>
            <a:r>
              <a:rPr lang="en-US" dirty="0"/>
              <a:t>&amp; thick side</a:t>
            </a:r>
            <a:br>
              <a:rPr lang="en-US" dirty="0"/>
            </a:br>
            <a:r>
              <a:rPr lang="en-US" dirty="0">
                <a:sym typeface="Wingdings 3" panose="05040102010807070707" pitchFamily="18" charset="2"/>
              </a:rPr>
              <a:t>  </a:t>
            </a:r>
            <a:r>
              <a:rPr lang="en-GB" sz="1800" dirty="0">
                <a:solidFill>
                  <a:srgbClr val="0033A0"/>
                </a:solidFill>
              </a:rPr>
              <a:t>From </a:t>
            </a:r>
            <a:r>
              <a:rPr lang="en-GB" sz="1800" dirty="0" err="1">
                <a:solidFill>
                  <a:srgbClr val="0033A0"/>
                </a:solidFill>
              </a:rPr>
              <a:t>Prescale</a:t>
            </a:r>
            <a:r>
              <a:rPr lang="en-GB" sz="1800" dirty="0">
                <a:solidFill>
                  <a:srgbClr val="0033A0"/>
                </a:solidFill>
              </a:rPr>
              <a:t> film, </a:t>
            </a:r>
            <a:r>
              <a:rPr lang="en-US" sz="1800" dirty="0">
                <a:solidFill>
                  <a:srgbClr val="0033A0"/>
                </a:solidFill>
              </a:rPr>
              <a:t>pressure is</a:t>
            </a:r>
            <a:br>
              <a:rPr lang="en-US" sz="1800" dirty="0">
                <a:solidFill>
                  <a:srgbClr val="0033A0"/>
                </a:solidFill>
              </a:rPr>
            </a:br>
            <a:r>
              <a:rPr lang="en-US" sz="1800" dirty="0">
                <a:solidFill>
                  <a:srgbClr val="0033A0"/>
                </a:solidFill>
              </a:rPr>
              <a:t>     lower on the side of the cable</a:t>
            </a:r>
            <a:br>
              <a:rPr lang="en-US" sz="1800" dirty="0">
                <a:solidFill>
                  <a:srgbClr val="0033A0"/>
                </a:solidFill>
              </a:rPr>
            </a:br>
            <a:r>
              <a:rPr lang="en-US" sz="1800" dirty="0">
                <a:sym typeface="Wingdings 3" panose="05040102010807070707" pitchFamily="18" charset="2"/>
              </a:rPr>
              <a:t>  Thick side more impacted</a:t>
            </a:r>
            <a:br>
              <a:rPr lang="en-US" sz="1800" dirty="0">
                <a:sym typeface="Wingdings 3" panose="05040102010807070707" pitchFamily="18" charset="2"/>
              </a:rPr>
            </a:br>
            <a:r>
              <a:rPr lang="en-US" sz="1800" dirty="0">
                <a:sym typeface="Wingdings 3" panose="05040102010807070707" pitchFamily="18" charset="2"/>
              </a:rPr>
              <a:t>    </a:t>
            </a:r>
            <a:r>
              <a:rPr lang="en-US" sz="1600" dirty="0">
                <a:sym typeface="Wingdings 3" panose="05040102010807070707" pitchFamily="18" charset="2"/>
              </a:rPr>
              <a:t></a:t>
            </a:r>
            <a:r>
              <a:rPr lang="en-US" sz="1800" dirty="0">
                <a:sym typeface="Wingdings 3" panose="05040102010807070707" pitchFamily="18" charset="2"/>
              </a:rPr>
              <a:t>Non-inverted configuration</a:t>
            </a:r>
          </a:p>
          <a:p>
            <a:r>
              <a:rPr lang="en-US" sz="1800" dirty="0">
                <a:sym typeface="Wingdings 3" panose="05040102010807070707" pitchFamily="18" charset="2"/>
              </a:rPr>
              <a:t>X-shape damage pattern in strands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96E92-77A2-40BB-9685-EF2E460CCB9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93741-8B7E-4C2A-82A4-EA6D2ABC3D8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Transverse stress on Nb</a:t>
            </a:r>
            <a:r>
              <a:rPr lang="en-GB" baseline="-25000"/>
              <a:t>3</a:t>
            </a:r>
            <a:r>
              <a:rPr lang="en-GB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A7D4B-21F4-47A7-8490-77D9BAA7394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11" name="Picture 10" descr="A screenshot of a video game&#10;&#10;Description automatically generated">
            <a:extLst>
              <a:ext uri="{FF2B5EF4-FFF2-40B4-BE49-F238E27FC236}">
                <a16:creationId xmlns:a16="http://schemas.microsoft.com/office/drawing/2014/main" id="{D2CDB061-3B56-4A4C-B871-FE2AD51F97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69" y="567792"/>
            <a:ext cx="9005516" cy="193019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49810E6-9389-4530-8829-7573B5629777}"/>
              </a:ext>
            </a:extLst>
          </p:cNvPr>
          <p:cNvSpPr txBox="1"/>
          <p:nvPr/>
        </p:nvSpPr>
        <p:spPr>
          <a:xfrm>
            <a:off x="5773054" y="492442"/>
            <a:ext cx="367393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/>
            <a:r>
              <a:rPr lang="en-US" sz="1200" dirty="0">
                <a:highlight>
                  <a:srgbClr val="FFFF00"/>
                </a:highlight>
              </a:rPr>
              <a:t>yellow-1crack</a:t>
            </a:r>
            <a:r>
              <a:rPr lang="en-US" sz="1200" dirty="0"/>
              <a:t> </a:t>
            </a:r>
            <a:r>
              <a:rPr lang="en-US" sz="1200" dirty="0">
                <a:highlight>
                  <a:srgbClr val="FFC000"/>
                </a:highlight>
              </a:rPr>
              <a:t>orange-2</a:t>
            </a:r>
            <a:r>
              <a:rPr lang="en-US" sz="1200" dirty="0"/>
              <a:t> </a:t>
            </a:r>
            <a:r>
              <a:rPr lang="en-US" sz="1200" dirty="0">
                <a:highlight>
                  <a:srgbClr val="FF0000"/>
                </a:highlight>
              </a:rPr>
              <a:t>red-3</a:t>
            </a:r>
            <a:r>
              <a:rPr lang="en-US" sz="1200" dirty="0"/>
              <a:t> </a:t>
            </a:r>
            <a:r>
              <a:rPr lang="en-US" sz="1200" dirty="0">
                <a:solidFill>
                  <a:schemeClr val="bg1"/>
                </a:solidFill>
                <a:highlight>
                  <a:srgbClr val="800000"/>
                </a:highlight>
              </a:rPr>
              <a:t>dark red-4&amp;more</a:t>
            </a:r>
          </a:p>
        </p:txBody>
      </p:sp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0336A4D0-F314-45DA-9CBA-6859FA7260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7979" y="2722406"/>
            <a:ext cx="4857537" cy="364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907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B4CA3CEA-99A4-4A75-A032-F514BD6C1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879559E-BE03-47B2-8284-7ADBFFCD78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4365" y="1669575"/>
            <a:ext cx="8068358" cy="3016210"/>
          </a:xfrm>
        </p:spPr>
        <p:txBody>
          <a:bodyPr/>
          <a:lstStyle/>
          <a:p>
            <a:r>
              <a:rPr lang="en-US" dirty="0"/>
              <a:t>Context, motivation &amp; some literature</a:t>
            </a:r>
          </a:p>
          <a:p>
            <a:r>
              <a:rPr lang="en-US" dirty="0"/>
              <a:t>Objectives, methodology and specimen</a:t>
            </a:r>
          </a:p>
          <a:p>
            <a:r>
              <a:rPr lang="en-US" dirty="0"/>
              <a:t>Transverse compressive stress and loadings scenarios</a:t>
            </a:r>
          </a:p>
          <a:p>
            <a:r>
              <a:rPr lang="en-US" dirty="0"/>
              <a:t>Transport measurements using FRESCA test station</a:t>
            </a:r>
          </a:p>
          <a:p>
            <a:r>
              <a:rPr lang="en-US" dirty="0"/>
              <a:t>Damage state</a:t>
            </a:r>
            <a:br>
              <a:rPr lang="en-US" dirty="0"/>
            </a:br>
            <a:r>
              <a:rPr lang="en-US" dirty="0"/>
              <a:t>Metallographic observation and post-mortem analysis</a:t>
            </a:r>
          </a:p>
          <a:p>
            <a:r>
              <a:rPr lang="en-US" dirty="0"/>
              <a:t>Discussion and conclusion</a:t>
            </a:r>
          </a:p>
          <a:p>
            <a:r>
              <a:rPr lang="en-US" dirty="0"/>
              <a:t>Perspectives &amp; on-going work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E9EA4F-1656-420E-9848-9A1E687481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5A5B802-DBC6-42DB-BCEE-AE366A0B39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Transverse stress on Nb</a:t>
            </a:r>
            <a:r>
              <a:rPr lang="en-GB" baseline="-25000" dirty="0"/>
              <a:t>3</a:t>
            </a:r>
            <a:r>
              <a:rPr lang="en-GB" dirty="0"/>
              <a:t>Sn Rutherford cables - G. Lenoir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51D4D4-954D-4DF6-BE87-A3E3590A54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2489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AC134F7C-4258-427D-958F-001066613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90" y="1610605"/>
            <a:ext cx="6800934" cy="45935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B3737B-843F-4B27-8E1E-6132B550B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125395" cy="523220"/>
          </a:xfrm>
        </p:spPr>
        <p:txBody>
          <a:bodyPr/>
          <a:lstStyle/>
          <a:p>
            <a:r>
              <a:rPr lang="en-US" dirty="0"/>
              <a:t>Metallographic analysis – 190 Cycled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96E92-77A2-40BB-9685-EF2E460CCB9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93741-8B7E-4C2A-82A4-EA6D2ABC3D8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Transverse stress on Nb</a:t>
            </a:r>
            <a:r>
              <a:rPr lang="en-GB" baseline="-25000"/>
              <a:t>3</a:t>
            </a:r>
            <a:r>
              <a:rPr lang="en-GB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A7D4B-21F4-47A7-8490-77D9BAA7394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1" name="Picture 10" descr="A screenshot of a video game&#10;&#10;Description automatically generated">
            <a:extLst>
              <a:ext uri="{FF2B5EF4-FFF2-40B4-BE49-F238E27FC236}">
                <a16:creationId xmlns:a16="http://schemas.microsoft.com/office/drawing/2014/main" id="{D2CDB061-3B56-4A4C-B871-FE2AD51F977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690" y="523220"/>
            <a:ext cx="4454151" cy="954681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DD5A56E-4413-4149-84E6-925EEC9F8A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8497" y="4799705"/>
            <a:ext cx="3045548" cy="871475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0B1A5A-8661-4068-83C6-BF325FC19985}"/>
              </a:ext>
            </a:extLst>
          </p:cNvPr>
          <p:cNvSpPr txBox="1"/>
          <p:nvPr/>
        </p:nvSpPr>
        <p:spPr>
          <a:xfrm>
            <a:off x="3121249" y="5266634"/>
            <a:ext cx="166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Radial crack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6265FCC-859A-41AC-A878-10842D5EE051}"/>
              </a:ext>
            </a:extLst>
          </p:cNvPr>
          <p:cNvCxnSpPr>
            <a:cxnSpLocks/>
          </p:cNvCxnSpPr>
          <p:nvPr/>
        </p:nvCxnSpPr>
        <p:spPr>
          <a:xfrm flipV="1">
            <a:off x="4585361" y="4799705"/>
            <a:ext cx="482108" cy="534368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331BD58-AA87-488D-B113-5D57E4551963}"/>
              </a:ext>
            </a:extLst>
          </p:cNvPr>
          <p:cNvCxnSpPr>
            <a:cxnSpLocks/>
          </p:cNvCxnSpPr>
          <p:nvPr/>
        </p:nvCxnSpPr>
        <p:spPr>
          <a:xfrm flipH="1" flipV="1">
            <a:off x="3217779" y="4952756"/>
            <a:ext cx="217950" cy="294639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075736C-DD42-442A-A83F-5084D6A05860}"/>
              </a:ext>
            </a:extLst>
          </p:cNvPr>
          <p:cNvSpPr txBox="1"/>
          <p:nvPr/>
        </p:nvSpPr>
        <p:spPr>
          <a:xfrm>
            <a:off x="2915096" y="1560296"/>
            <a:ext cx="166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wavy crack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CBE6A11-C8B6-4F62-A835-0DF9089EE724}"/>
              </a:ext>
            </a:extLst>
          </p:cNvPr>
          <p:cNvCxnSpPr>
            <a:cxnSpLocks/>
          </p:cNvCxnSpPr>
          <p:nvPr/>
        </p:nvCxnSpPr>
        <p:spPr>
          <a:xfrm flipH="1">
            <a:off x="3409061" y="1986093"/>
            <a:ext cx="108975" cy="940119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45C08E6-3C99-48AE-82D2-3B0BEC27F87E}"/>
              </a:ext>
            </a:extLst>
          </p:cNvPr>
          <p:cNvCxnSpPr>
            <a:cxnSpLocks/>
          </p:cNvCxnSpPr>
          <p:nvPr/>
        </p:nvCxnSpPr>
        <p:spPr>
          <a:xfrm flipH="1">
            <a:off x="728488" y="1827305"/>
            <a:ext cx="2425557" cy="1456915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F17D215-B8F0-4950-B01D-4410AF788442}"/>
              </a:ext>
            </a:extLst>
          </p:cNvPr>
          <p:cNvCxnSpPr>
            <a:cxnSpLocks/>
          </p:cNvCxnSpPr>
          <p:nvPr/>
        </p:nvCxnSpPr>
        <p:spPr>
          <a:xfrm flipH="1">
            <a:off x="3805720" y="1864177"/>
            <a:ext cx="469825" cy="1852209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D09E78A0-2E7A-4C75-AB2F-DF57984C2E0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41751" y="2190334"/>
            <a:ext cx="2077626" cy="73587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EF650A3-329A-43C2-8746-1976CAA7B3B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6763" y="67086"/>
            <a:ext cx="2905548" cy="168043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3743146B-F797-4B6B-96DD-E9E4E068617F}"/>
              </a:ext>
            </a:extLst>
          </p:cNvPr>
          <p:cNvSpPr txBox="1"/>
          <p:nvPr/>
        </p:nvSpPr>
        <p:spPr>
          <a:xfrm>
            <a:off x="6956118" y="1742110"/>
            <a:ext cx="2333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[Balachandran 21]</a:t>
            </a:r>
          </a:p>
        </p:txBody>
      </p:sp>
    </p:spTree>
    <p:extLst>
      <p:ext uri="{BB962C8B-B14F-4D97-AF65-F5344CB8AC3E}">
        <p14:creationId xmlns:p14="http://schemas.microsoft.com/office/powerpoint/2010/main" val="249234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551F3469-8296-4ECC-8BF4-02A8C959D3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73" y="3595372"/>
            <a:ext cx="3712592" cy="255706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0ED3B49B-5580-40DA-B2FE-4906FE673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521033" cy="523220"/>
          </a:xfrm>
        </p:spPr>
        <p:txBody>
          <a:bodyPr/>
          <a:lstStyle/>
          <a:p>
            <a:r>
              <a:rPr lang="en-US" dirty="0" err="1"/>
              <a:t>Metallo</a:t>
            </a:r>
            <a:r>
              <a:rPr lang="en-US" dirty="0"/>
              <a:t>. analysis – 190 Cycled Transverse CS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ADF515F-5E9C-42DD-A928-AD968C7AC4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92369" y="3204457"/>
            <a:ext cx="4951631" cy="1000274"/>
          </a:xfrm>
        </p:spPr>
        <p:txBody>
          <a:bodyPr/>
          <a:lstStyle/>
          <a:p>
            <a:r>
              <a:rPr lang="en-US" sz="1800" dirty="0"/>
              <a:t>Large opened cracks</a:t>
            </a:r>
          </a:p>
          <a:p>
            <a:r>
              <a:rPr lang="en-US" sz="1800" dirty="0"/>
              <a:t>Apparent lower cracks density than </a:t>
            </a:r>
            <a:r>
              <a:rPr lang="en-US" sz="1800" i="1" dirty="0">
                <a:solidFill>
                  <a:schemeClr val="bg1">
                    <a:lumMod val="50000"/>
                  </a:schemeClr>
                </a:solidFill>
              </a:rPr>
              <a:t>[Ebermann 18]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DEE366-F7B7-48BF-8836-F67E290227B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0DFFC04-5635-447C-BB6E-5DB47D38A7A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Transverse stress on Nb</a:t>
            </a:r>
            <a:r>
              <a:rPr lang="en-GB" baseline="-25000" dirty="0"/>
              <a:t>3</a:t>
            </a:r>
            <a:r>
              <a:rPr lang="en-GB" dirty="0"/>
              <a:t>Sn Rutherford cables - G. Lenoir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0C7143-4CF8-4EC3-B452-5F691627D8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6CB06C5-9557-4978-9209-7A5EC0A4CA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9784"/>
            <a:ext cx="4223511" cy="255706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B717880-DC72-4639-A560-D88CF35DD54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6949" y="526468"/>
            <a:ext cx="3192129" cy="24945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4748985-0EC0-4934-8DE5-9EFCE5FEDA4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4588" y="4269414"/>
            <a:ext cx="5020928" cy="115076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F454481-D10D-401C-81EE-EB7979B98518}"/>
              </a:ext>
            </a:extLst>
          </p:cNvPr>
          <p:cNvSpPr txBox="1"/>
          <p:nvPr/>
        </p:nvSpPr>
        <p:spPr>
          <a:xfrm>
            <a:off x="4315047" y="5420182"/>
            <a:ext cx="43416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SEM </a:t>
            </a:r>
            <a:r>
              <a:rPr lang="en-US" sz="1200" i="1" dirty="0" err="1">
                <a:solidFill>
                  <a:schemeClr val="bg1">
                    <a:lumMod val="50000"/>
                  </a:schemeClr>
                </a:solidFill>
              </a:rPr>
              <a:t>micrographies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 of the 200 MPa sample [</a:t>
            </a:r>
            <a:r>
              <a:rPr lang="en-US" sz="1200" i="1" dirty="0" err="1">
                <a:solidFill>
                  <a:schemeClr val="bg1">
                    <a:lumMod val="50000"/>
                  </a:schemeClr>
                </a:solidFill>
              </a:rPr>
              <a:t>Ebermann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 18]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9CED81-60E5-4155-886A-10623B7DABB3}"/>
              </a:ext>
            </a:extLst>
          </p:cNvPr>
          <p:cNvSpPr txBox="1"/>
          <p:nvPr/>
        </p:nvSpPr>
        <p:spPr>
          <a:xfrm>
            <a:off x="5023907" y="5618800"/>
            <a:ext cx="326840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>
              <a:buNone/>
            </a:pPr>
            <a:r>
              <a:rPr lang="en-US" sz="1200" i="1" dirty="0">
                <a:solidFill>
                  <a:schemeClr val="bg1">
                    <a:lumMod val="50000"/>
                  </a:schemeClr>
                </a:solidFill>
                <a:sym typeface="Wingdings 3" panose="05040102010807070707" pitchFamily="18" charset="2"/>
              </a:rPr>
              <a:t>Cable H15OC0190 with RRP 144/169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D218CF-D27C-4ABD-9A45-7ADF42E236AB}"/>
              </a:ext>
            </a:extLst>
          </p:cNvPr>
          <p:cNvSpPr txBox="1"/>
          <p:nvPr/>
        </p:nvSpPr>
        <p:spPr>
          <a:xfrm>
            <a:off x="1030040" y="3163658"/>
            <a:ext cx="166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Radial crack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FBDC51A-77C0-472D-B9D9-28F91F25DE05}"/>
              </a:ext>
            </a:extLst>
          </p:cNvPr>
          <p:cNvCxnSpPr>
            <a:cxnSpLocks/>
          </p:cNvCxnSpPr>
          <p:nvPr/>
        </p:nvCxnSpPr>
        <p:spPr>
          <a:xfrm flipV="1">
            <a:off x="1748902" y="2799401"/>
            <a:ext cx="115409" cy="357443"/>
          </a:xfrm>
          <a:prstGeom prst="straightConnector1">
            <a:avLst/>
          </a:prstGeom>
          <a:ln w="28575">
            <a:solidFill>
              <a:srgbClr val="0033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ABD913C-AF79-470A-AD9B-D9C9D4B7166A}"/>
              </a:ext>
            </a:extLst>
          </p:cNvPr>
          <p:cNvCxnSpPr>
            <a:cxnSpLocks/>
          </p:cNvCxnSpPr>
          <p:nvPr/>
        </p:nvCxnSpPr>
        <p:spPr>
          <a:xfrm>
            <a:off x="2040837" y="3509789"/>
            <a:ext cx="84493" cy="253122"/>
          </a:xfrm>
          <a:prstGeom prst="straightConnector1">
            <a:avLst/>
          </a:prstGeom>
          <a:ln w="28575">
            <a:solidFill>
              <a:srgbClr val="0033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FA0444E-1E7B-4075-A08B-7D1E1D78D82C}"/>
              </a:ext>
            </a:extLst>
          </p:cNvPr>
          <p:cNvCxnSpPr>
            <a:cxnSpLocks/>
          </p:cNvCxnSpPr>
          <p:nvPr/>
        </p:nvCxnSpPr>
        <p:spPr>
          <a:xfrm flipH="1">
            <a:off x="956382" y="3492012"/>
            <a:ext cx="268736" cy="201844"/>
          </a:xfrm>
          <a:prstGeom prst="straightConnector1">
            <a:avLst/>
          </a:prstGeom>
          <a:ln w="28575">
            <a:solidFill>
              <a:srgbClr val="0033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711FE94-4299-4BF9-8BF3-44030AB832C6}"/>
              </a:ext>
            </a:extLst>
          </p:cNvPr>
          <p:cNvCxnSpPr>
            <a:cxnSpLocks/>
          </p:cNvCxnSpPr>
          <p:nvPr/>
        </p:nvCxnSpPr>
        <p:spPr>
          <a:xfrm flipH="1" flipV="1">
            <a:off x="1367161" y="2688565"/>
            <a:ext cx="63625" cy="495917"/>
          </a:xfrm>
          <a:prstGeom prst="straightConnector1">
            <a:avLst/>
          </a:prstGeom>
          <a:ln w="28575">
            <a:solidFill>
              <a:srgbClr val="0033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86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ED3B49B-5580-40DA-B2FE-4906FE673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683514" cy="523220"/>
          </a:xfrm>
        </p:spPr>
        <p:txBody>
          <a:bodyPr/>
          <a:lstStyle/>
          <a:p>
            <a:r>
              <a:rPr lang="en-US" dirty="0" err="1"/>
              <a:t>Metallo</a:t>
            </a:r>
            <a:r>
              <a:rPr lang="en-US" dirty="0"/>
              <a:t>. analysis – 190 Cycled Longitudinal CS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ADF515F-5E9C-42DD-A928-AD968C7AC4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4767" y="496704"/>
            <a:ext cx="6327936" cy="338554"/>
          </a:xfrm>
        </p:spPr>
        <p:txBody>
          <a:bodyPr/>
          <a:lstStyle/>
          <a:p>
            <a:r>
              <a:rPr lang="en-US" sz="1600" dirty="0"/>
              <a:t>Side longitudinal – Strands located on the transition layer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DEE366-F7B7-48BF-8836-F67E290227B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0DFFC04-5635-447C-BB6E-5DB47D38A7A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Transverse stress on Nb</a:t>
            </a:r>
            <a:r>
              <a:rPr lang="en-GB" baseline="-25000" dirty="0"/>
              <a:t>3</a:t>
            </a:r>
            <a:r>
              <a:rPr lang="en-GB" dirty="0"/>
              <a:t>Sn Rutherford cables - G. Lenoir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0C7143-4CF8-4EC3-B452-5F691627D8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8919F26-EAC3-4F0B-92A7-00CF88D9A8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908" y="866781"/>
            <a:ext cx="4256435" cy="246565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B72DF3E-00F1-4CC5-9AB0-E90DD01135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1054" y="487127"/>
            <a:ext cx="2934462" cy="777698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9A5F228-532A-4D07-8701-EC2098C94D36}"/>
              </a:ext>
            </a:extLst>
          </p:cNvPr>
          <p:cNvCxnSpPr/>
          <p:nvPr/>
        </p:nvCxnSpPr>
        <p:spPr>
          <a:xfrm>
            <a:off x="6205498" y="487127"/>
            <a:ext cx="0" cy="759309"/>
          </a:xfrm>
          <a:prstGeom prst="line">
            <a:avLst/>
          </a:prstGeom>
          <a:ln w="28575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5" name="Arrow: Down 34">
            <a:extLst>
              <a:ext uri="{FF2B5EF4-FFF2-40B4-BE49-F238E27FC236}">
                <a16:creationId xmlns:a16="http://schemas.microsoft.com/office/drawing/2014/main" id="{7B8994EA-C1A1-4EA0-8984-B097BC7BB148}"/>
              </a:ext>
            </a:extLst>
          </p:cNvPr>
          <p:cNvSpPr/>
          <p:nvPr/>
        </p:nvSpPr>
        <p:spPr>
          <a:xfrm rot="16200000">
            <a:off x="5984171" y="807899"/>
            <a:ext cx="179455" cy="181656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7BBA2AB1-B1AF-3889-13AF-9999E33177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0198" y="1331962"/>
            <a:ext cx="7442080" cy="4887511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B87054E-20EB-A942-D958-81065966FC2E}"/>
              </a:ext>
            </a:extLst>
          </p:cNvPr>
          <p:cNvCxnSpPr>
            <a:cxnSpLocks/>
          </p:cNvCxnSpPr>
          <p:nvPr/>
        </p:nvCxnSpPr>
        <p:spPr>
          <a:xfrm flipV="1">
            <a:off x="1002392" y="4784073"/>
            <a:ext cx="4184314" cy="675027"/>
          </a:xfrm>
          <a:prstGeom prst="straightConnector1">
            <a:avLst/>
          </a:prstGeom>
          <a:ln w="28575">
            <a:solidFill>
              <a:srgbClr val="0033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52F4C78-76BC-09D8-EEED-F37755618102}"/>
              </a:ext>
            </a:extLst>
          </p:cNvPr>
          <p:cNvCxnSpPr>
            <a:cxnSpLocks/>
          </p:cNvCxnSpPr>
          <p:nvPr/>
        </p:nvCxnSpPr>
        <p:spPr>
          <a:xfrm flipV="1">
            <a:off x="1002392" y="3525562"/>
            <a:ext cx="3267767" cy="1628238"/>
          </a:xfrm>
          <a:prstGeom prst="straightConnector1">
            <a:avLst/>
          </a:prstGeom>
          <a:ln w="28575">
            <a:solidFill>
              <a:srgbClr val="0033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58DBAF90-7419-C5A8-1FEB-6C94DC6B4DC9}"/>
              </a:ext>
            </a:extLst>
          </p:cNvPr>
          <p:cNvSpPr txBox="1"/>
          <p:nvPr/>
        </p:nvSpPr>
        <p:spPr>
          <a:xfrm>
            <a:off x="130256" y="5002346"/>
            <a:ext cx="934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33A0"/>
                </a:solidFill>
              </a:rPr>
              <a:t>wavy crack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47FA0B0-1D34-B461-A48F-4205A4C0C30E}"/>
              </a:ext>
            </a:extLst>
          </p:cNvPr>
          <p:cNvSpPr txBox="1"/>
          <p:nvPr/>
        </p:nvSpPr>
        <p:spPr>
          <a:xfrm>
            <a:off x="47840" y="3282806"/>
            <a:ext cx="166854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rgbClr val="0033A0"/>
                </a:solidFill>
              </a:rPr>
              <a:t>Longi</a:t>
            </a:r>
            <a:r>
              <a:rPr lang="en-US" dirty="0">
                <a:solidFill>
                  <a:srgbClr val="0033A0"/>
                </a:solidFill>
              </a:rPr>
              <a:t>/straight crack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3A0BFA5-3DC6-499B-2110-0FC4FD13AF5A}"/>
              </a:ext>
            </a:extLst>
          </p:cNvPr>
          <p:cNvCxnSpPr>
            <a:cxnSpLocks/>
          </p:cNvCxnSpPr>
          <p:nvPr/>
        </p:nvCxnSpPr>
        <p:spPr>
          <a:xfrm>
            <a:off x="1716381" y="3534916"/>
            <a:ext cx="1971699" cy="52215"/>
          </a:xfrm>
          <a:prstGeom prst="straightConnector1">
            <a:avLst/>
          </a:prstGeom>
          <a:ln w="28575">
            <a:solidFill>
              <a:srgbClr val="0033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488496C-61AF-EA72-9014-93FC60412318}"/>
              </a:ext>
            </a:extLst>
          </p:cNvPr>
          <p:cNvCxnSpPr>
            <a:cxnSpLocks/>
          </p:cNvCxnSpPr>
          <p:nvPr/>
        </p:nvCxnSpPr>
        <p:spPr>
          <a:xfrm>
            <a:off x="1372249" y="3645341"/>
            <a:ext cx="344132" cy="1219622"/>
          </a:xfrm>
          <a:prstGeom prst="straightConnector1">
            <a:avLst/>
          </a:prstGeom>
          <a:ln w="28575">
            <a:solidFill>
              <a:srgbClr val="0033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2" name="Picture 71">
            <a:extLst>
              <a:ext uri="{FF2B5EF4-FFF2-40B4-BE49-F238E27FC236}">
                <a16:creationId xmlns:a16="http://schemas.microsoft.com/office/drawing/2014/main" id="{6F908544-37FA-0809-4145-DA72C3C0D81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6136" y="1246436"/>
            <a:ext cx="3541693" cy="2263703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161C6B7F-5F24-D744-EED7-44866C130507}"/>
              </a:ext>
            </a:extLst>
          </p:cNvPr>
          <p:cNvSpPr txBox="1"/>
          <p:nvPr/>
        </p:nvSpPr>
        <p:spPr>
          <a:xfrm>
            <a:off x="6849243" y="1255460"/>
            <a:ext cx="1668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Transverse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crack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54722B0-13D8-4F80-CA70-B4561DAC26BB}"/>
              </a:ext>
            </a:extLst>
          </p:cNvPr>
          <p:cNvSpPr/>
          <p:nvPr/>
        </p:nvSpPr>
        <p:spPr>
          <a:xfrm>
            <a:off x="2623528" y="1544088"/>
            <a:ext cx="1455420" cy="1105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997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73" grpId="0"/>
      <p:bldP spid="7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ED3B49B-5580-40DA-B2FE-4906FE673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683514" cy="523220"/>
          </a:xfrm>
        </p:spPr>
        <p:txBody>
          <a:bodyPr/>
          <a:lstStyle/>
          <a:p>
            <a:r>
              <a:rPr lang="en-US" dirty="0" err="1"/>
              <a:t>Metallo</a:t>
            </a:r>
            <a:r>
              <a:rPr lang="en-US" dirty="0"/>
              <a:t>. analysis – 190 Cycled Longitudinal CS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ADF515F-5E9C-42DD-A928-AD968C7AC4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4767" y="496704"/>
            <a:ext cx="6327936" cy="338554"/>
          </a:xfrm>
        </p:spPr>
        <p:txBody>
          <a:bodyPr/>
          <a:lstStyle/>
          <a:p>
            <a:r>
              <a:rPr lang="en-US" sz="1600" dirty="0"/>
              <a:t>Top longitudinal – First layer of top cable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DEE366-F7B7-48BF-8836-F67E290227B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0DFFC04-5635-447C-BB6E-5DB47D38A7A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Transverse stress on Nb</a:t>
            </a:r>
            <a:r>
              <a:rPr lang="en-GB" baseline="-25000" dirty="0"/>
              <a:t>3</a:t>
            </a:r>
            <a:r>
              <a:rPr lang="en-GB" dirty="0"/>
              <a:t>Sn Rutherford cables - G. Lenoir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0C7143-4CF8-4EC3-B452-5F691627D8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B72DF3E-00F1-4CC5-9AB0-E90DD01135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1054" y="487127"/>
            <a:ext cx="2934462" cy="777698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C000DCC-3BCE-4C48-9C8A-514356831DED}"/>
              </a:ext>
            </a:extLst>
          </p:cNvPr>
          <p:cNvCxnSpPr>
            <a:cxnSpLocks/>
          </p:cNvCxnSpPr>
          <p:nvPr/>
        </p:nvCxnSpPr>
        <p:spPr>
          <a:xfrm>
            <a:off x="6126896" y="666735"/>
            <a:ext cx="2808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Arrow: Down 29">
            <a:extLst>
              <a:ext uri="{FF2B5EF4-FFF2-40B4-BE49-F238E27FC236}">
                <a16:creationId xmlns:a16="http://schemas.microsoft.com/office/drawing/2014/main" id="{6A25E6E8-AD11-4DDA-B4A7-EE788C9C3FBA}"/>
              </a:ext>
            </a:extLst>
          </p:cNvPr>
          <p:cNvSpPr/>
          <p:nvPr/>
        </p:nvSpPr>
        <p:spPr>
          <a:xfrm>
            <a:off x="7538285" y="390222"/>
            <a:ext cx="179455" cy="1816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1F162B7F-46CB-4C94-84E9-5B1CD99A8C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022" y="892910"/>
            <a:ext cx="8467956" cy="5317875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A7AE161-F477-B80B-3421-771357A24FB6}"/>
              </a:ext>
            </a:extLst>
          </p:cNvPr>
          <p:cNvCxnSpPr/>
          <p:nvPr/>
        </p:nvCxnSpPr>
        <p:spPr>
          <a:xfrm flipH="1" flipV="1">
            <a:off x="6776991" y="1679562"/>
            <a:ext cx="182880" cy="1447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D2C8114-7FD6-3925-A438-A2B1BC98F8CF}"/>
              </a:ext>
            </a:extLst>
          </p:cNvPr>
          <p:cNvCxnSpPr/>
          <p:nvPr/>
        </p:nvCxnSpPr>
        <p:spPr>
          <a:xfrm flipH="1" flipV="1">
            <a:off x="6462703" y="1761529"/>
            <a:ext cx="182880" cy="1447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C1E3466-28E0-0AE2-A511-12B4617FF2F0}"/>
              </a:ext>
            </a:extLst>
          </p:cNvPr>
          <p:cNvCxnSpPr/>
          <p:nvPr/>
        </p:nvCxnSpPr>
        <p:spPr>
          <a:xfrm flipH="1" flipV="1">
            <a:off x="6117990" y="1824342"/>
            <a:ext cx="182880" cy="1447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878AE57-0BE9-EBD7-6596-1C29B02E86D1}"/>
              </a:ext>
            </a:extLst>
          </p:cNvPr>
          <p:cNvCxnSpPr/>
          <p:nvPr/>
        </p:nvCxnSpPr>
        <p:spPr>
          <a:xfrm flipH="1" flipV="1">
            <a:off x="5773277" y="1906309"/>
            <a:ext cx="182880" cy="1447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54C062F-FC5A-D759-993B-936C9650C839}"/>
              </a:ext>
            </a:extLst>
          </p:cNvPr>
          <p:cNvCxnSpPr/>
          <p:nvPr/>
        </p:nvCxnSpPr>
        <p:spPr>
          <a:xfrm flipH="1" flipV="1">
            <a:off x="5247942" y="1949214"/>
            <a:ext cx="182880" cy="1447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F7C15A7-7547-FDFE-DC20-70367190508B}"/>
              </a:ext>
            </a:extLst>
          </p:cNvPr>
          <p:cNvCxnSpPr/>
          <p:nvPr/>
        </p:nvCxnSpPr>
        <p:spPr>
          <a:xfrm flipH="1" flipV="1">
            <a:off x="4701060" y="2093994"/>
            <a:ext cx="182880" cy="1447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B37549A-20E9-3203-98EA-64AA2BD80122}"/>
              </a:ext>
            </a:extLst>
          </p:cNvPr>
          <p:cNvCxnSpPr/>
          <p:nvPr/>
        </p:nvCxnSpPr>
        <p:spPr>
          <a:xfrm flipH="1" flipV="1">
            <a:off x="4260061" y="2163879"/>
            <a:ext cx="182880" cy="1447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1947E38-88E9-8B68-449C-25B23FEF25BE}"/>
              </a:ext>
            </a:extLst>
          </p:cNvPr>
          <p:cNvCxnSpPr/>
          <p:nvPr/>
        </p:nvCxnSpPr>
        <p:spPr>
          <a:xfrm flipH="1" flipV="1">
            <a:off x="3578940" y="2238774"/>
            <a:ext cx="182880" cy="1447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5AC2024-F27D-7099-D312-FB59873D9D85}"/>
              </a:ext>
            </a:extLst>
          </p:cNvPr>
          <p:cNvCxnSpPr/>
          <p:nvPr/>
        </p:nvCxnSpPr>
        <p:spPr>
          <a:xfrm flipH="1" flipV="1">
            <a:off x="3286066" y="2289882"/>
            <a:ext cx="182880" cy="1447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6406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>
            <a:extLst>
              <a:ext uri="{FF2B5EF4-FFF2-40B4-BE49-F238E27FC236}">
                <a16:creationId xmlns:a16="http://schemas.microsoft.com/office/drawing/2014/main" id="{1B9F3903-0379-42E9-913C-221FC90D88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67" y="969239"/>
            <a:ext cx="4226880" cy="2538167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0ED3B49B-5580-40DA-B2FE-4906FE673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683514" cy="523220"/>
          </a:xfrm>
        </p:spPr>
        <p:txBody>
          <a:bodyPr/>
          <a:lstStyle/>
          <a:p>
            <a:r>
              <a:rPr lang="en-US" dirty="0" err="1"/>
              <a:t>Metallo</a:t>
            </a:r>
            <a:r>
              <a:rPr lang="en-US" dirty="0"/>
              <a:t>. analysis – 190 Cycled Longitudinal CS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ADF515F-5E9C-42DD-A928-AD968C7AC4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4767" y="496704"/>
            <a:ext cx="6327936" cy="338554"/>
          </a:xfrm>
        </p:spPr>
        <p:txBody>
          <a:bodyPr/>
          <a:lstStyle/>
          <a:p>
            <a:r>
              <a:rPr lang="en-US" sz="1600" dirty="0"/>
              <a:t>Top longitudinal – First layer of top cable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DEE366-F7B7-48BF-8836-F67E290227B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0DFFC04-5635-447C-BB6E-5DB47D38A7A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Transverse stress on Nb</a:t>
            </a:r>
            <a:r>
              <a:rPr lang="en-GB" baseline="-25000" dirty="0"/>
              <a:t>3</a:t>
            </a:r>
            <a:r>
              <a:rPr lang="en-GB" dirty="0"/>
              <a:t>Sn Rutherford cables - G. Lenoir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0C7143-4CF8-4EC3-B452-5F691627D8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B72DF3E-00F1-4CC5-9AB0-E90DD01135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1054" y="487127"/>
            <a:ext cx="2934462" cy="777698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C000DCC-3BCE-4C48-9C8A-514356831DED}"/>
              </a:ext>
            </a:extLst>
          </p:cNvPr>
          <p:cNvCxnSpPr>
            <a:cxnSpLocks/>
          </p:cNvCxnSpPr>
          <p:nvPr/>
        </p:nvCxnSpPr>
        <p:spPr>
          <a:xfrm>
            <a:off x="6126896" y="666735"/>
            <a:ext cx="2808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Arrow: Down 29">
            <a:extLst>
              <a:ext uri="{FF2B5EF4-FFF2-40B4-BE49-F238E27FC236}">
                <a16:creationId xmlns:a16="http://schemas.microsoft.com/office/drawing/2014/main" id="{6A25E6E8-AD11-4DDA-B4A7-EE788C9C3FBA}"/>
              </a:ext>
            </a:extLst>
          </p:cNvPr>
          <p:cNvSpPr/>
          <p:nvPr/>
        </p:nvSpPr>
        <p:spPr>
          <a:xfrm>
            <a:off x="7538285" y="390222"/>
            <a:ext cx="179455" cy="1816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87D52DD7-43BE-434A-8B23-DA0C199BD6B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6898" y="2171427"/>
            <a:ext cx="5922335" cy="2348589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3D80A29-7E46-E254-EB9C-1AA2ED7EFAD6}"/>
              </a:ext>
            </a:extLst>
          </p:cNvPr>
          <p:cNvCxnSpPr/>
          <p:nvPr/>
        </p:nvCxnSpPr>
        <p:spPr>
          <a:xfrm flipH="1">
            <a:off x="4992280" y="2729401"/>
            <a:ext cx="99060" cy="3276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85E2B4C-7A70-5924-8FC3-1442281EBB8A}"/>
              </a:ext>
            </a:extLst>
          </p:cNvPr>
          <p:cNvCxnSpPr>
            <a:cxnSpLocks/>
          </p:cNvCxnSpPr>
          <p:nvPr/>
        </p:nvCxnSpPr>
        <p:spPr>
          <a:xfrm>
            <a:off x="8223160" y="2302928"/>
            <a:ext cx="228600" cy="2130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" name="Picture 47">
            <a:extLst>
              <a:ext uri="{FF2B5EF4-FFF2-40B4-BE49-F238E27FC236}">
                <a16:creationId xmlns:a16="http://schemas.microsoft.com/office/drawing/2014/main" id="{C64891B3-1AAA-4FD1-91E2-17092CA54F5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17" y="4001871"/>
            <a:ext cx="5941179" cy="233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43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ED3B49B-5580-40DA-B2FE-4906FE673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683514" cy="523220"/>
          </a:xfrm>
        </p:spPr>
        <p:txBody>
          <a:bodyPr/>
          <a:lstStyle/>
          <a:p>
            <a:r>
              <a:rPr lang="en-US" dirty="0" err="1"/>
              <a:t>Metallo</a:t>
            </a:r>
            <a:r>
              <a:rPr lang="en-US" dirty="0"/>
              <a:t>. analysis – 190 Cycled Longitudinal CS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ADF515F-5E9C-42DD-A928-AD968C7AC4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4767" y="496704"/>
            <a:ext cx="6327936" cy="4508927"/>
          </a:xfrm>
        </p:spPr>
        <p:txBody>
          <a:bodyPr/>
          <a:lstStyle/>
          <a:p>
            <a:r>
              <a:rPr lang="en-US" sz="1600" dirty="0"/>
              <a:t>Top longitudinal – First layer of top cable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pPr marL="0" indent="0">
              <a:buNone/>
            </a:pPr>
            <a:endParaRPr lang="en-US" sz="2400" dirty="0"/>
          </a:p>
          <a:p>
            <a:pPr marL="180000" lvl="1" indent="0">
              <a:buNone/>
            </a:pPr>
            <a:endParaRPr lang="en-US" dirty="0"/>
          </a:p>
          <a:p>
            <a:pPr lvl="1"/>
            <a:r>
              <a:rPr lang="en-US" sz="1400" dirty="0"/>
              <a:t>[</a:t>
            </a:r>
            <a:r>
              <a:rPr lang="en-US" sz="1400" dirty="0" err="1"/>
              <a:t>Eberman</a:t>
            </a:r>
            <a:r>
              <a:rPr lang="en-US" sz="1400" dirty="0"/>
              <a:t> 18] –</a:t>
            </a:r>
            <a:r>
              <a:rPr lang="en-US" sz="1400" dirty="0" err="1"/>
              <a:t>longi</a:t>
            </a:r>
            <a:r>
              <a:rPr lang="en-US" sz="1400" dirty="0"/>
              <a:t>. cracks because </a:t>
            </a:r>
            <a:r>
              <a:rPr lang="en-US" sz="1400" dirty="0" err="1"/>
              <a:t>transv</a:t>
            </a:r>
            <a:r>
              <a:rPr lang="en-US" sz="1400" dirty="0"/>
              <a:t>. load</a:t>
            </a:r>
            <a:br>
              <a:rPr lang="en-US" sz="1400" dirty="0"/>
            </a:br>
            <a:r>
              <a:rPr lang="en-US" sz="1400" dirty="0">
                <a:sym typeface="Wingdings 3" panose="05040102010807070707" pitchFamily="18" charset="2"/>
              </a:rPr>
              <a:t>  degradation due to shrinkage of </a:t>
            </a:r>
            <a:r>
              <a:rPr lang="en-US" sz="1400" dirty="0" err="1">
                <a:sym typeface="Wingdings 3" panose="05040102010807070707" pitchFamily="18" charset="2"/>
              </a:rPr>
              <a:t>supercond</a:t>
            </a:r>
            <a:r>
              <a:rPr lang="en-US" sz="1400" dirty="0">
                <a:sym typeface="Wingdings 3" panose="05040102010807070707" pitchFamily="18" charset="2"/>
              </a:rPr>
              <a:t>. </a:t>
            </a:r>
            <a:br>
              <a:rPr lang="en-US" sz="1400" dirty="0">
                <a:sym typeface="Wingdings 3" panose="05040102010807070707" pitchFamily="18" charset="2"/>
              </a:rPr>
            </a:br>
            <a:r>
              <a:rPr lang="en-US" sz="1400" dirty="0">
                <a:sym typeface="Wingdings 3" panose="05040102010807070707" pitchFamily="18" charset="2"/>
              </a:rPr>
              <a:t>    area and not interruption</a:t>
            </a:r>
          </a:p>
          <a:p>
            <a:pPr lvl="1"/>
            <a:r>
              <a:rPr lang="en-US" sz="1400" dirty="0"/>
              <a:t>[Jewell 08] – </a:t>
            </a:r>
            <a:r>
              <a:rPr lang="en-US" sz="1400" dirty="0" err="1"/>
              <a:t>Ic</a:t>
            </a:r>
            <a:r>
              <a:rPr lang="en-US" sz="1400" dirty="0"/>
              <a:t> degradative </a:t>
            </a:r>
            <a:br>
              <a:rPr lang="en-US" sz="1400" dirty="0"/>
            </a:br>
            <a:r>
              <a:rPr lang="en-US" sz="1400" dirty="0"/>
              <a:t>cracks are transverse</a:t>
            </a:r>
          </a:p>
          <a:p>
            <a:pPr lvl="1"/>
            <a:endParaRPr lang="en-US" sz="1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DEE366-F7B7-48BF-8836-F67E290227B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0DFFC04-5635-447C-BB6E-5DB47D38A7A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Transverse stress on Nb</a:t>
            </a:r>
            <a:r>
              <a:rPr lang="en-GB" baseline="-25000" dirty="0"/>
              <a:t>3</a:t>
            </a:r>
            <a:r>
              <a:rPr lang="en-GB" dirty="0"/>
              <a:t>Sn Rutherford cables - G. Lenoir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0C7143-4CF8-4EC3-B452-5F691627D8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B2F29F8-065B-4D01-BEE2-0D7DA8D770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2205" y="3464732"/>
            <a:ext cx="2692645" cy="15534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7F66DC3-3FB8-4ACB-904B-F4E2D79C277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473"/>
          <a:stretch/>
        </p:blipFill>
        <p:spPr>
          <a:xfrm>
            <a:off x="3026873" y="3994410"/>
            <a:ext cx="2656488" cy="169105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35C8E5C-D7EA-44D8-B41A-B853512E30C3}"/>
              </a:ext>
            </a:extLst>
          </p:cNvPr>
          <p:cNvSpPr txBox="1"/>
          <p:nvPr/>
        </p:nvSpPr>
        <p:spPr>
          <a:xfrm>
            <a:off x="5935198" y="4939512"/>
            <a:ext cx="2466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Longitudinal cracks on top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longi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 CS RRP strand 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[</a:t>
            </a:r>
            <a:r>
              <a:rPr lang="en-US" sz="1200" i="1" dirty="0" err="1">
                <a:solidFill>
                  <a:schemeClr val="bg1">
                    <a:lumMod val="50000"/>
                  </a:schemeClr>
                </a:solidFill>
              </a:rPr>
              <a:t>Ebermann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 18]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8A199E-8FC7-4791-93D8-2BFD7807C81A}"/>
              </a:ext>
            </a:extLst>
          </p:cNvPr>
          <p:cNvSpPr txBox="1"/>
          <p:nvPr/>
        </p:nvSpPr>
        <p:spPr>
          <a:xfrm>
            <a:off x="630054" y="5114329"/>
            <a:ext cx="2466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Transverse cracks on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longi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 CS RRP strand 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[Jewell 08]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87D52DD7-43BE-434A-8B23-DA0C199BD6B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5842" y="2084278"/>
            <a:ext cx="3531242" cy="1400366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C64891B3-1AAA-4FD1-91E2-17092CA54F5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9662" y="508034"/>
            <a:ext cx="3531242" cy="1389817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1F162B7F-46CB-4C94-84E9-5B1CD99A8C1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24" y="830798"/>
            <a:ext cx="2936300" cy="1843996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1B9F3903-0379-42E9-913C-221FC90D881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5945" y="1536081"/>
            <a:ext cx="3199571" cy="19212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DF896A8-B78F-C852-BB0A-02FB37330128}"/>
              </a:ext>
            </a:extLst>
          </p:cNvPr>
          <p:cNvSpPr txBox="1"/>
          <p:nvPr/>
        </p:nvSpPr>
        <p:spPr>
          <a:xfrm>
            <a:off x="338548" y="5749357"/>
            <a:ext cx="8759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ð"/>
            </a:pPr>
            <a:r>
              <a:rPr lang="en-US" dirty="0">
                <a:solidFill>
                  <a:srgbClr val="C00000"/>
                </a:solidFill>
              </a:rPr>
              <a:t>Longitudinal CS requires time and effort (&amp; luck?) to obtain relevant information </a:t>
            </a:r>
          </a:p>
          <a:p>
            <a:pPr marL="285750" indent="-285750">
              <a:buFont typeface="Wingdings" panose="05000000000000000000" pitchFamily="2" charset="2"/>
              <a:buChar char="ð"/>
            </a:pPr>
            <a:r>
              <a:rPr lang="en-US" dirty="0">
                <a:solidFill>
                  <a:srgbClr val="C00000"/>
                </a:solidFill>
              </a:rPr>
              <a:t>Not adapted for first cracks / damage initiation studies</a:t>
            </a:r>
          </a:p>
        </p:txBody>
      </p:sp>
    </p:spTree>
    <p:extLst>
      <p:ext uri="{BB962C8B-B14F-4D97-AF65-F5344CB8AC3E}">
        <p14:creationId xmlns:p14="http://schemas.microsoft.com/office/powerpoint/2010/main" val="3753726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381102A-4657-A04B-B40C-1CE0F30F7506}"/>
              </a:ext>
            </a:extLst>
          </p:cNvPr>
          <p:cNvSpPr/>
          <p:nvPr/>
        </p:nvSpPr>
        <p:spPr>
          <a:xfrm>
            <a:off x="5406501" y="458477"/>
            <a:ext cx="239697" cy="127266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B3737B-843F-4B27-8E1E-6132B550B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203160" cy="523220"/>
          </a:xfrm>
        </p:spPr>
        <p:txBody>
          <a:bodyPr/>
          <a:lstStyle/>
          <a:p>
            <a:r>
              <a:rPr lang="en-US" dirty="0"/>
              <a:t>Metallographic analysis – 160 Monotonic &amp; Cumulated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A5FF8A-7BFA-4022-BE2C-45A0ADCFF9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2357" y="2154518"/>
            <a:ext cx="2870016" cy="1392689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96E92-77A2-40BB-9685-EF2E460CCB9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93741-8B7E-4C2A-82A4-EA6D2ABC3D8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Transverse stress on Nb</a:t>
            </a:r>
            <a:r>
              <a:rPr lang="en-GB" baseline="-25000"/>
              <a:t>3</a:t>
            </a:r>
            <a:r>
              <a:rPr lang="en-GB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A7D4B-21F4-47A7-8490-77D9BAA7394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FBC7A4-6CCF-4830-A19F-E3CBFFE52107}"/>
              </a:ext>
            </a:extLst>
          </p:cNvPr>
          <p:cNvSpPr txBox="1"/>
          <p:nvPr/>
        </p:nvSpPr>
        <p:spPr>
          <a:xfrm>
            <a:off x="4847350" y="3978676"/>
            <a:ext cx="3570746" cy="543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aseline="-25000" dirty="0">
                <a:solidFill>
                  <a:schemeClr val="bg1">
                    <a:lumMod val="50000"/>
                  </a:schemeClr>
                </a:solidFill>
                <a:sym typeface="Wingdings 3" panose="05040102010807070707" pitchFamily="18" charset="2"/>
              </a:rPr>
              <a:t></a:t>
            </a:r>
            <a:r>
              <a:rPr lang="en-US" sz="2400" i="1" dirty="0">
                <a:solidFill>
                  <a:schemeClr val="bg1">
                    <a:lumMod val="50000"/>
                  </a:schemeClr>
                </a:solidFill>
              </a:rPr>
              <a:t>160 MPa monotonic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786752-91B3-4C29-BFD6-060A7FCD43EB}"/>
              </a:ext>
            </a:extLst>
          </p:cNvPr>
          <p:cNvSpPr txBox="1"/>
          <p:nvPr/>
        </p:nvSpPr>
        <p:spPr>
          <a:xfrm>
            <a:off x="709174" y="4036397"/>
            <a:ext cx="3649526" cy="543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chemeClr val="bg1">
                    <a:lumMod val="50000"/>
                  </a:schemeClr>
                </a:solidFill>
              </a:rPr>
              <a:t>160 MPa Cumulated</a:t>
            </a:r>
            <a:r>
              <a:rPr lang="en-US" sz="4400" b="1" baseline="10000" dirty="0">
                <a:solidFill>
                  <a:schemeClr val="bg1">
                    <a:lumMod val="50000"/>
                  </a:schemeClr>
                </a:solidFill>
                <a:sym typeface="Wingdings 3" panose="05040102010807070707" pitchFamily="18" charset="2"/>
              </a:rPr>
              <a:t></a:t>
            </a:r>
            <a:endParaRPr lang="en-US" sz="2400" b="1" baseline="10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9" name="Picture 18" descr="A screenshot of a video game&#10;&#10;Description automatically generated">
            <a:extLst>
              <a:ext uri="{FF2B5EF4-FFF2-40B4-BE49-F238E27FC236}">
                <a16:creationId xmlns:a16="http://schemas.microsoft.com/office/drawing/2014/main" id="{AFD6EBF9-E2A0-423E-A226-CFE3D0013D9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275" y="4579264"/>
            <a:ext cx="8898241" cy="1882709"/>
          </a:xfrm>
          <a:prstGeom prst="rect">
            <a:avLst/>
          </a:prstGeom>
        </p:spPr>
      </p:pic>
      <p:pic>
        <p:nvPicPr>
          <p:cNvPr id="16" name="Picture 15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E125B28E-D3DB-4ADD-9640-DD578DF45C5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144018" y="2191973"/>
            <a:ext cx="8855964" cy="189919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23D7B82-27C0-CC23-C5B8-5AA8CF3EA867}"/>
              </a:ext>
            </a:extLst>
          </p:cNvPr>
          <p:cNvSpPr txBox="1"/>
          <p:nvPr/>
        </p:nvSpPr>
        <p:spPr>
          <a:xfrm>
            <a:off x="5755523" y="1939873"/>
            <a:ext cx="367393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/>
            <a:r>
              <a:rPr lang="en-US" sz="1200" dirty="0">
                <a:highlight>
                  <a:srgbClr val="FFFF00"/>
                </a:highlight>
              </a:rPr>
              <a:t>yellow-1crack</a:t>
            </a:r>
            <a:r>
              <a:rPr lang="en-US" sz="1200" dirty="0"/>
              <a:t> </a:t>
            </a:r>
            <a:r>
              <a:rPr lang="en-US" sz="1200" dirty="0">
                <a:highlight>
                  <a:srgbClr val="FFC000"/>
                </a:highlight>
              </a:rPr>
              <a:t>orange-2</a:t>
            </a:r>
            <a:r>
              <a:rPr lang="en-US" sz="1200" dirty="0"/>
              <a:t> </a:t>
            </a:r>
            <a:r>
              <a:rPr lang="en-US" sz="1200" dirty="0">
                <a:highlight>
                  <a:srgbClr val="FF0000"/>
                </a:highlight>
              </a:rPr>
              <a:t>red-3</a:t>
            </a:r>
            <a:r>
              <a:rPr lang="en-US" sz="1200" dirty="0"/>
              <a:t> </a:t>
            </a:r>
            <a:r>
              <a:rPr lang="en-US" sz="1200" dirty="0">
                <a:solidFill>
                  <a:schemeClr val="bg1"/>
                </a:solidFill>
                <a:highlight>
                  <a:srgbClr val="800000"/>
                </a:highlight>
              </a:rPr>
              <a:t>dark red-4&amp;more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253AD66-1448-FDE5-FDF8-A56203ED843D}"/>
              </a:ext>
            </a:extLst>
          </p:cNvPr>
          <p:cNvCxnSpPr/>
          <p:nvPr/>
        </p:nvCxnSpPr>
        <p:spPr>
          <a:xfrm>
            <a:off x="2036787" y="914401"/>
            <a:ext cx="1912706" cy="0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3238289A-B154-F89F-A5AF-5A919BE16076}"/>
              </a:ext>
            </a:extLst>
          </p:cNvPr>
          <p:cNvSpPr/>
          <p:nvPr/>
        </p:nvSpPr>
        <p:spPr>
          <a:xfrm>
            <a:off x="5632908" y="458477"/>
            <a:ext cx="466052" cy="1272669"/>
          </a:xfrm>
          <a:prstGeom prst="rect">
            <a:avLst/>
          </a:prstGeom>
          <a:solidFill>
            <a:srgbClr val="FF9601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Chart, line chart&#10;&#10;Description automatically generated">
            <a:extLst>
              <a:ext uri="{FF2B5EF4-FFF2-40B4-BE49-F238E27FC236}">
                <a16:creationId xmlns:a16="http://schemas.microsoft.com/office/drawing/2014/main" id="{F236FC46-8FB2-FCD7-4EA9-C3FF77E0824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110" y="454657"/>
            <a:ext cx="2297377" cy="1758393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38D9B7B8-4C33-DA12-B184-CD9F9E1A4516}"/>
              </a:ext>
            </a:extLst>
          </p:cNvPr>
          <p:cNvSpPr/>
          <p:nvPr/>
        </p:nvSpPr>
        <p:spPr>
          <a:xfrm>
            <a:off x="3257673" y="488054"/>
            <a:ext cx="239697" cy="127266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87EE1BE-E828-7A74-F85B-7BD9538A6924}"/>
              </a:ext>
            </a:extLst>
          </p:cNvPr>
          <p:cNvSpPr/>
          <p:nvPr/>
        </p:nvSpPr>
        <p:spPr>
          <a:xfrm>
            <a:off x="3484080" y="488054"/>
            <a:ext cx="466052" cy="1272669"/>
          </a:xfrm>
          <a:prstGeom prst="rect">
            <a:avLst/>
          </a:prstGeom>
          <a:solidFill>
            <a:srgbClr val="FF9601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902AB475-EB45-EEE8-CF8C-6BC979C93D4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846" y="458477"/>
            <a:ext cx="2297378" cy="1758395"/>
          </a:xfrm>
          <a:prstGeom prst="rect">
            <a:avLst/>
          </a:prstGeom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id="{54FE6F4C-C948-BB34-C03E-E959C254CE9B}"/>
              </a:ext>
            </a:extLst>
          </p:cNvPr>
          <p:cNvSpPr/>
          <p:nvPr/>
        </p:nvSpPr>
        <p:spPr>
          <a:xfrm>
            <a:off x="2911390" y="635412"/>
            <a:ext cx="239697" cy="3195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D65F2FE-7218-8739-E2F5-BE8581AE9063}"/>
              </a:ext>
            </a:extLst>
          </p:cNvPr>
          <p:cNvSpPr/>
          <p:nvPr/>
        </p:nvSpPr>
        <p:spPr>
          <a:xfrm>
            <a:off x="5272056" y="894770"/>
            <a:ext cx="239697" cy="4191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87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3737B-843F-4B27-8E1E-6132B550B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203160" cy="523220"/>
          </a:xfrm>
        </p:spPr>
        <p:txBody>
          <a:bodyPr/>
          <a:lstStyle/>
          <a:p>
            <a:r>
              <a:rPr lang="en-US" dirty="0"/>
              <a:t>Metallographic analysis – 160 Monotonic &amp; Cumulated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A5FF8A-7BFA-4022-BE2C-45A0ADCFF9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96E92-77A2-40BB-9685-EF2E460CCB9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93741-8B7E-4C2A-82A4-EA6D2ABC3D8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Transverse stress on Nb</a:t>
            </a:r>
            <a:r>
              <a:rPr lang="en-GB" baseline="-25000"/>
              <a:t>3</a:t>
            </a:r>
            <a:r>
              <a:rPr lang="en-GB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A7D4B-21F4-47A7-8490-77D9BAA7394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FBC7A4-6CCF-4830-A19F-E3CBFFE52107}"/>
              </a:ext>
            </a:extLst>
          </p:cNvPr>
          <p:cNvSpPr txBox="1"/>
          <p:nvPr/>
        </p:nvSpPr>
        <p:spPr>
          <a:xfrm>
            <a:off x="2883984" y="2495048"/>
            <a:ext cx="3070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chemeClr val="bg1">
                    <a:lumMod val="50000"/>
                  </a:schemeClr>
                </a:solidFill>
              </a:rPr>
              <a:t>160 MPa Cumulated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786752-91B3-4C29-BFD6-060A7FCD43EB}"/>
              </a:ext>
            </a:extLst>
          </p:cNvPr>
          <p:cNvSpPr txBox="1"/>
          <p:nvPr/>
        </p:nvSpPr>
        <p:spPr>
          <a:xfrm>
            <a:off x="2883984" y="2488402"/>
            <a:ext cx="2922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chemeClr val="bg1">
                    <a:lumMod val="50000"/>
                  </a:schemeClr>
                </a:solidFill>
              </a:rPr>
              <a:t>160 MPa Monotonic</a:t>
            </a:r>
          </a:p>
        </p:txBody>
      </p:sp>
      <p:pic>
        <p:nvPicPr>
          <p:cNvPr id="19" name="Picture 18" descr="A screenshot of a video game&#10;&#10;Description automatically generated">
            <a:extLst>
              <a:ext uri="{FF2B5EF4-FFF2-40B4-BE49-F238E27FC236}">
                <a16:creationId xmlns:a16="http://schemas.microsoft.com/office/drawing/2014/main" id="{AFD6EBF9-E2A0-423E-A226-CFE3D0013D9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275" y="577779"/>
            <a:ext cx="8898241" cy="1882709"/>
          </a:xfrm>
          <a:prstGeom prst="rect">
            <a:avLst/>
          </a:prstGeom>
        </p:spPr>
      </p:pic>
      <p:pic>
        <p:nvPicPr>
          <p:cNvPr id="16" name="Picture 15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E125B28E-D3DB-4ADD-9640-DD578DF45C5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107275" y="571683"/>
            <a:ext cx="8855964" cy="1899192"/>
          </a:xfrm>
          <a:prstGeom prst="rect">
            <a:avLst/>
          </a:prstGeom>
        </p:spPr>
      </p:pic>
      <p:pic>
        <p:nvPicPr>
          <p:cNvPr id="8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3662D648-89C4-21C8-CA57-187C277243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79" y="3051477"/>
            <a:ext cx="3933421" cy="2950066"/>
          </a:xfrm>
          <a:prstGeom prst="rect">
            <a:avLst/>
          </a:prstGeom>
        </p:spPr>
      </p:pic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6E0CB950-F3E9-D3C6-BDAC-52424597F6D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862" y="3285637"/>
            <a:ext cx="3292737" cy="246955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E95E2C7-F43E-18A7-81C6-2D14F9F29367}"/>
              </a:ext>
            </a:extLst>
          </p:cNvPr>
          <p:cNvSpPr txBox="1"/>
          <p:nvPr/>
        </p:nvSpPr>
        <p:spPr>
          <a:xfrm>
            <a:off x="1941682" y="6076199"/>
            <a:ext cx="5525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Example of cracks in a sub-element of the 160 monotonic sample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C7AE5B2-2A93-A35C-E787-093CC94DB480}"/>
              </a:ext>
            </a:extLst>
          </p:cNvPr>
          <p:cNvSpPr/>
          <p:nvPr/>
        </p:nvSpPr>
        <p:spPr>
          <a:xfrm rot="1059762">
            <a:off x="2826334" y="3527103"/>
            <a:ext cx="239697" cy="51142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20ED99D-39FA-8E29-DAC0-925FFE891101}"/>
              </a:ext>
            </a:extLst>
          </p:cNvPr>
          <p:cNvSpPr/>
          <p:nvPr/>
        </p:nvSpPr>
        <p:spPr>
          <a:xfrm rot="1052326">
            <a:off x="2226260" y="4832029"/>
            <a:ext cx="239697" cy="51142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0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5" grpId="0"/>
      <p:bldP spid="20" grpId="0" animBg="1"/>
      <p:bldP spid="2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3737B-843F-4B27-8E1E-6132B550B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Metallographic analysis – 160 Monotonic &amp; Cumulated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39CACD9-4ACA-4D38-A324-67D08D6B0C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8413" y="4895437"/>
            <a:ext cx="7570120" cy="1477328"/>
          </a:xfrm>
        </p:spPr>
        <p:txBody>
          <a:bodyPr/>
          <a:lstStyle/>
          <a:p>
            <a:r>
              <a:rPr lang="en-GB" sz="1600" dirty="0"/>
              <a:t>Crack density is more important in the cumulated sample</a:t>
            </a:r>
          </a:p>
          <a:p>
            <a:r>
              <a:rPr lang="en-GB" sz="1600" dirty="0" err="1"/>
              <a:t>Center</a:t>
            </a:r>
            <a:r>
              <a:rPr lang="en-GB" sz="1600" dirty="0"/>
              <a:t> of stack is mainly damaged</a:t>
            </a:r>
          </a:p>
          <a:p>
            <a:r>
              <a:rPr lang="en-GB" sz="1600" dirty="0"/>
              <a:t>Damaged concentrated in middle &amp; thick side</a:t>
            </a:r>
            <a:br>
              <a:rPr lang="en-GB" sz="1600" dirty="0"/>
            </a:br>
            <a:r>
              <a:rPr lang="en-GB" sz="1600" dirty="0">
                <a:sym typeface="Wingdings 3" panose="05040102010807070707" pitchFamily="18" charset="2"/>
              </a:rPr>
              <a:t>  </a:t>
            </a:r>
            <a:r>
              <a:rPr lang="en-GB" sz="1600" dirty="0"/>
              <a:t>From </a:t>
            </a:r>
            <a:r>
              <a:rPr lang="en-GB" sz="1600" dirty="0" err="1"/>
              <a:t>Prescale</a:t>
            </a:r>
            <a:r>
              <a:rPr lang="en-GB" sz="1600" dirty="0"/>
              <a:t> film, pressure lower at the side</a:t>
            </a:r>
            <a:br>
              <a:rPr lang="en-GB" sz="1600" dirty="0"/>
            </a:br>
            <a:r>
              <a:rPr lang="en-GB" sz="1600" dirty="0">
                <a:sym typeface="Wingdings 3" panose="05040102010807070707" pitchFamily="18" charset="2"/>
              </a:rPr>
              <a:t>  N</a:t>
            </a:r>
            <a:r>
              <a:rPr lang="en-GB" sz="1600" dirty="0"/>
              <a:t>on-inverted configuration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96E92-77A2-40BB-9685-EF2E460CCB9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93741-8B7E-4C2A-82A4-EA6D2ABC3D8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Transverse stress on Nb</a:t>
            </a:r>
            <a:r>
              <a:rPr lang="en-GB" baseline="-25000"/>
              <a:t>3</a:t>
            </a:r>
            <a:r>
              <a:rPr lang="en-GB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A7D4B-21F4-47A7-8490-77D9BAA7394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FBC7A4-6CCF-4830-A19F-E3CBFFE52107}"/>
              </a:ext>
            </a:extLst>
          </p:cNvPr>
          <p:cNvSpPr txBox="1"/>
          <p:nvPr/>
        </p:nvSpPr>
        <p:spPr>
          <a:xfrm>
            <a:off x="3535450" y="4533513"/>
            <a:ext cx="1827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160 MPa Cumulated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786752-91B3-4C29-BFD6-060A7FCD43EB}"/>
              </a:ext>
            </a:extLst>
          </p:cNvPr>
          <p:cNvSpPr txBox="1"/>
          <p:nvPr/>
        </p:nvSpPr>
        <p:spPr>
          <a:xfrm>
            <a:off x="3535450" y="2387921"/>
            <a:ext cx="20730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160 MPa Monotonic</a:t>
            </a:r>
          </a:p>
        </p:txBody>
      </p:sp>
      <p:pic>
        <p:nvPicPr>
          <p:cNvPr id="19" name="Picture 18" descr="A screenshot of a video game&#10;&#10;Description automatically generated">
            <a:extLst>
              <a:ext uri="{FF2B5EF4-FFF2-40B4-BE49-F238E27FC236}">
                <a16:creationId xmlns:a16="http://schemas.microsoft.com/office/drawing/2014/main" id="{AFD6EBF9-E2A0-423E-A226-CFE3D0013D9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413" y="523220"/>
            <a:ext cx="8898241" cy="1882709"/>
          </a:xfrm>
          <a:prstGeom prst="rect">
            <a:avLst/>
          </a:prstGeom>
        </p:spPr>
      </p:pic>
      <p:pic>
        <p:nvPicPr>
          <p:cNvPr id="16" name="Picture 15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E125B28E-D3DB-4ADD-9640-DD578DF45C5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128413" y="2634321"/>
            <a:ext cx="8855964" cy="18991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61F0CE3-F59B-C17C-7F0E-6EDF83FE233F}"/>
              </a:ext>
            </a:extLst>
          </p:cNvPr>
          <p:cNvSpPr txBox="1"/>
          <p:nvPr/>
        </p:nvSpPr>
        <p:spPr>
          <a:xfrm>
            <a:off x="5755523" y="2362733"/>
            <a:ext cx="367393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/>
            <a:r>
              <a:rPr lang="en-US" sz="1200" dirty="0">
                <a:highlight>
                  <a:srgbClr val="FFFF00"/>
                </a:highlight>
              </a:rPr>
              <a:t>yellow-1crack</a:t>
            </a:r>
            <a:r>
              <a:rPr lang="en-US" sz="1200" dirty="0"/>
              <a:t> </a:t>
            </a:r>
            <a:r>
              <a:rPr lang="en-US" sz="1200" dirty="0">
                <a:highlight>
                  <a:srgbClr val="FFC000"/>
                </a:highlight>
              </a:rPr>
              <a:t>orange-2</a:t>
            </a:r>
            <a:r>
              <a:rPr lang="en-US" sz="1200" dirty="0"/>
              <a:t> </a:t>
            </a:r>
            <a:r>
              <a:rPr lang="en-US" sz="1200" dirty="0">
                <a:highlight>
                  <a:srgbClr val="FF0000"/>
                </a:highlight>
              </a:rPr>
              <a:t>red-3</a:t>
            </a:r>
            <a:r>
              <a:rPr lang="en-US" sz="1200" dirty="0"/>
              <a:t> </a:t>
            </a:r>
            <a:r>
              <a:rPr lang="en-US" sz="1200" dirty="0">
                <a:solidFill>
                  <a:schemeClr val="bg1"/>
                </a:solidFill>
                <a:highlight>
                  <a:srgbClr val="800000"/>
                </a:highlight>
              </a:rPr>
              <a:t>dark red-4&amp;more</a:t>
            </a:r>
          </a:p>
        </p:txBody>
      </p:sp>
    </p:spTree>
    <p:extLst>
      <p:ext uri="{BB962C8B-B14F-4D97-AF65-F5344CB8AC3E}">
        <p14:creationId xmlns:p14="http://schemas.microsoft.com/office/powerpoint/2010/main" val="8536788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3737B-843F-4B27-8E1E-6132B550B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Metallographic analysis – 140 Cumulated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A32C9A6B-AF79-DDFC-5A30-2AE9C817A1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5662" y="4910760"/>
            <a:ext cx="7243891" cy="1415772"/>
          </a:xfrm>
        </p:spPr>
        <p:txBody>
          <a:bodyPr/>
          <a:lstStyle/>
          <a:p>
            <a:r>
              <a:rPr lang="en-US" dirty="0"/>
              <a:t>Presence of cracks at 140 MPa with a cumulated loading</a:t>
            </a:r>
          </a:p>
          <a:p>
            <a:r>
              <a:rPr lang="en-US" dirty="0"/>
              <a:t>Transport measurement at 140 MPa cumulated</a:t>
            </a:r>
          </a:p>
          <a:p>
            <a:pPr lvl="1"/>
            <a:r>
              <a:rPr lang="en-US" dirty="0" err="1"/>
              <a:t>I</a:t>
            </a:r>
            <a:r>
              <a:rPr lang="en-US" baseline="-25000" dirty="0" err="1"/>
              <a:t>c</a:t>
            </a:r>
            <a:r>
              <a:rPr lang="en-US" dirty="0"/>
              <a:t> max</a:t>
            </a:r>
          </a:p>
          <a:p>
            <a:pPr lvl="1"/>
            <a:r>
              <a:rPr lang="en-US" dirty="0"/>
              <a:t>no evolution of n-value from virgin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96E92-77A2-40BB-9685-EF2E460CCB9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93741-8B7E-4C2A-82A4-EA6D2ABC3D8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Transverse stress on Nb</a:t>
            </a:r>
            <a:r>
              <a:rPr lang="en-GB" baseline="-25000"/>
              <a:t>3</a:t>
            </a:r>
            <a:r>
              <a:rPr lang="en-GB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A7D4B-21F4-47A7-8490-77D9BAA7394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6C17E3-5291-566D-1EE1-1495738DBC1F}"/>
              </a:ext>
            </a:extLst>
          </p:cNvPr>
          <p:cNvSpPr/>
          <p:nvPr/>
        </p:nvSpPr>
        <p:spPr>
          <a:xfrm>
            <a:off x="4979321" y="615642"/>
            <a:ext cx="239697" cy="127266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0946A65-FCFC-861C-0B44-B8EB65489A00}"/>
              </a:ext>
            </a:extLst>
          </p:cNvPr>
          <p:cNvCxnSpPr/>
          <p:nvPr/>
        </p:nvCxnSpPr>
        <p:spPr>
          <a:xfrm>
            <a:off x="1609607" y="1071566"/>
            <a:ext cx="1912706" cy="0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72CA86CA-36F8-CA03-4259-73E91AC127E2}"/>
              </a:ext>
            </a:extLst>
          </p:cNvPr>
          <p:cNvSpPr/>
          <p:nvPr/>
        </p:nvSpPr>
        <p:spPr>
          <a:xfrm>
            <a:off x="5205728" y="615642"/>
            <a:ext cx="466052" cy="1272669"/>
          </a:xfrm>
          <a:prstGeom prst="rect">
            <a:avLst/>
          </a:prstGeom>
          <a:solidFill>
            <a:srgbClr val="FF9601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FCB3AA3D-96A0-5444-424A-A7FF3A47DC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930" y="611822"/>
            <a:ext cx="2297377" cy="175839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10C5214-D73E-2BC2-081B-7FB7FF276E65}"/>
              </a:ext>
            </a:extLst>
          </p:cNvPr>
          <p:cNvSpPr/>
          <p:nvPr/>
        </p:nvSpPr>
        <p:spPr>
          <a:xfrm>
            <a:off x="2812737" y="637487"/>
            <a:ext cx="239697" cy="127266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730EE91-8407-1D14-726C-D9E566A3C350}"/>
              </a:ext>
            </a:extLst>
          </p:cNvPr>
          <p:cNvSpPr/>
          <p:nvPr/>
        </p:nvSpPr>
        <p:spPr>
          <a:xfrm>
            <a:off x="3039144" y="637487"/>
            <a:ext cx="466052" cy="1272669"/>
          </a:xfrm>
          <a:prstGeom prst="rect">
            <a:avLst/>
          </a:prstGeom>
          <a:solidFill>
            <a:srgbClr val="FF9601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39D3A78A-2922-C988-35E1-B88C63840F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666" y="615642"/>
            <a:ext cx="2297378" cy="1758395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924C481E-8182-0D9E-33D9-C91D10AA58D7}"/>
              </a:ext>
            </a:extLst>
          </p:cNvPr>
          <p:cNvSpPr/>
          <p:nvPr/>
        </p:nvSpPr>
        <p:spPr>
          <a:xfrm>
            <a:off x="2041403" y="748944"/>
            <a:ext cx="239697" cy="3195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D0D8692-F562-1419-C51D-F2ADF4AB90C2}"/>
              </a:ext>
            </a:extLst>
          </p:cNvPr>
          <p:cNvSpPr/>
          <p:nvPr/>
        </p:nvSpPr>
        <p:spPr>
          <a:xfrm>
            <a:off x="4397347" y="954246"/>
            <a:ext cx="253447" cy="55234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A picture containing text, indoor, lined, row&#10;&#10;Description automatically generated">
            <a:extLst>
              <a:ext uri="{FF2B5EF4-FFF2-40B4-BE49-F238E27FC236}">
                <a16:creationId xmlns:a16="http://schemas.microsoft.com/office/drawing/2014/main" id="{E2D2376A-9CE8-7A26-2348-2951A29532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33338"/>
            <a:ext cx="9144000" cy="206964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C26C78B-FEA7-98F5-C5D2-1D3C8E6FFB1A}"/>
              </a:ext>
            </a:extLst>
          </p:cNvPr>
          <p:cNvSpPr txBox="1"/>
          <p:nvPr/>
        </p:nvSpPr>
        <p:spPr>
          <a:xfrm>
            <a:off x="3535450" y="4602983"/>
            <a:ext cx="1827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140 MPa Cumulated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994ABB8-54D8-B9C5-1196-45E637C13A82}"/>
              </a:ext>
            </a:extLst>
          </p:cNvPr>
          <p:cNvGrpSpPr/>
          <p:nvPr/>
        </p:nvGrpSpPr>
        <p:grpSpPr>
          <a:xfrm>
            <a:off x="6570288" y="531468"/>
            <a:ext cx="2130428" cy="1792290"/>
            <a:chOff x="3915813" y="1423426"/>
            <a:chExt cx="2130428" cy="1792290"/>
          </a:xfrm>
        </p:grpSpPr>
        <p:pic>
          <p:nvPicPr>
            <p:cNvPr id="14" name="Picture 13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90422977-CA4F-5506-1AF2-5A358635DB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15813" y="1423426"/>
              <a:ext cx="2081115" cy="1792290"/>
            </a:xfrm>
            <a:prstGeom prst="rect">
              <a:avLst/>
            </a:prstGeom>
          </p:spPr>
        </p:pic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5177DD3-B88C-4623-416A-B3FA11A13035}"/>
                </a:ext>
              </a:extLst>
            </p:cNvPr>
            <p:cNvCxnSpPr>
              <a:cxnSpLocks/>
            </p:cNvCxnSpPr>
            <p:nvPr/>
          </p:nvCxnSpPr>
          <p:spPr>
            <a:xfrm>
              <a:off x="5576012" y="3132883"/>
              <a:ext cx="324000" cy="0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351AA54-6F1E-E0EC-88C6-FD9880CA7349}"/>
                </a:ext>
              </a:extLst>
            </p:cNvPr>
            <p:cNvSpPr txBox="1"/>
            <p:nvPr/>
          </p:nvSpPr>
          <p:spPr>
            <a:xfrm>
              <a:off x="5482138" y="2871298"/>
              <a:ext cx="5641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10</a:t>
              </a:r>
              <a:r>
                <a:rPr lang="el-GR" sz="10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μ</a:t>
              </a:r>
              <a:r>
                <a:rPr lang="en-US" sz="10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m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8086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76070-D81C-4AAE-8D36-7991EA281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3863558" cy="523220"/>
          </a:xfrm>
        </p:spPr>
        <p:txBody>
          <a:bodyPr/>
          <a:lstStyle/>
          <a:p>
            <a:r>
              <a:rPr lang="en-US" dirty="0"/>
              <a:t>Context and motivation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87B7BF-69F5-43BC-AB41-75D777925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982" y="626595"/>
            <a:ext cx="5106833" cy="2339102"/>
          </a:xfrm>
        </p:spPr>
        <p:txBody>
          <a:bodyPr/>
          <a:lstStyle/>
          <a:p>
            <a:r>
              <a:rPr lang="en-US" sz="1800" dirty="0"/>
              <a:t>Need for higher-field accelerator magnets</a:t>
            </a:r>
            <a:br>
              <a:rPr lang="en-US" sz="1800" dirty="0"/>
            </a:br>
            <a:r>
              <a:rPr lang="en-US" sz="1800" dirty="0"/>
              <a:t> for HL-LHC and beyond</a:t>
            </a:r>
          </a:p>
          <a:p>
            <a:pPr lvl="1"/>
            <a:r>
              <a:rPr lang="en-US" sz="1400" dirty="0"/>
              <a:t>Manage mechanical limits as moving to higher fields</a:t>
            </a:r>
          </a:p>
          <a:p>
            <a:pPr lvl="1"/>
            <a:r>
              <a:rPr lang="en-US" sz="1400" dirty="0"/>
              <a:t>Nb</a:t>
            </a:r>
            <a:r>
              <a:rPr lang="en-US" sz="1400" baseline="-25000" dirty="0"/>
              <a:t>3</a:t>
            </a:r>
            <a:r>
              <a:rPr lang="en-US" sz="1400" dirty="0"/>
              <a:t>Sn conductors to exceed Nb-</a:t>
            </a:r>
            <a:r>
              <a:rPr lang="en-US" sz="1400" dirty="0" err="1"/>
              <a:t>Ti</a:t>
            </a:r>
            <a:r>
              <a:rPr lang="en-US" sz="1400" dirty="0"/>
              <a:t> based technologies</a:t>
            </a:r>
            <a:br>
              <a:rPr lang="en-US" sz="1400" dirty="0"/>
            </a:br>
            <a:r>
              <a:rPr lang="en-US" sz="1200" dirty="0">
                <a:sym typeface="Wingdings 3" panose="05040102010807070707" pitchFamily="18" charset="2"/>
              </a:rPr>
              <a:t></a:t>
            </a:r>
            <a:r>
              <a:rPr lang="en-US" sz="1200" dirty="0"/>
              <a:t>High </a:t>
            </a:r>
            <a:r>
              <a:rPr lang="en-US" sz="1200" dirty="0" err="1"/>
              <a:t>Jc</a:t>
            </a:r>
            <a:r>
              <a:rPr lang="en-US" sz="1200" dirty="0"/>
              <a:t> LTS RRP 108 /127 ( ~ 2.5 kA/mm2 @ 12 T, 4.2 K) </a:t>
            </a:r>
            <a:br>
              <a:rPr lang="en-US" sz="1200" dirty="0"/>
            </a:br>
            <a:r>
              <a:rPr lang="en-US" sz="1200" dirty="0"/>
              <a:t>    </a:t>
            </a:r>
            <a:r>
              <a:rPr lang="en-US" sz="1200" dirty="0">
                <a:sym typeface="Wingdings 3" panose="05040102010807070707" pitchFamily="18" charset="2"/>
              </a:rPr>
              <a:t>HL-LHC 11T (</a:t>
            </a:r>
            <a:r>
              <a:rPr lang="en-US" sz="1200" dirty="0"/>
              <a:t>ø0.7 mm) </a:t>
            </a:r>
            <a:r>
              <a:rPr lang="en-US" sz="1200" dirty="0">
                <a:sym typeface="Wingdings 3" panose="05040102010807070707" pitchFamily="18" charset="2"/>
              </a:rPr>
              <a:t>and MQXF </a:t>
            </a:r>
            <a:r>
              <a:rPr lang="en-US" sz="1200" dirty="0"/>
              <a:t>(ø0.85 mm)</a:t>
            </a:r>
          </a:p>
          <a:p>
            <a:pPr marL="180000" lvl="1" indent="0">
              <a:buNone/>
            </a:pPr>
            <a:r>
              <a:rPr lang="en-US" sz="1200" b="1" dirty="0">
                <a:sym typeface="Wingdings 3" panose="05040102010807070707" pitchFamily="18" charset="2"/>
              </a:rPr>
              <a:t>     </a:t>
            </a:r>
            <a:r>
              <a:rPr lang="en-US" sz="1400" b="1" dirty="0">
                <a:sym typeface="Wingdings 3" panose="05040102010807070707" pitchFamily="18" charset="2"/>
              </a:rPr>
              <a:t>  Brittle and strain sensitive material</a:t>
            </a:r>
            <a:endParaRPr lang="en-US" sz="1400" b="1" dirty="0"/>
          </a:p>
          <a:p>
            <a:pPr marL="0" indent="0">
              <a:buNone/>
            </a:pPr>
            <a:r>
              <a:rPr lang="en-US" sz="1600" dirty="0">
                <a:solidFill>
                  <a:srgbClr val="C00000"/>
                </a:solidFill>
                <a:sym typeface="Wingdings 3" panose="05040102010807070707" pitchFamily="18" charset="2"/>
              </a:rPr>
              <a:t> Impact of loading and understanding of mechanical</a:t>
            </a:r>
            <a:br>
              <a:rPr lang="en-US" sz="1600" dirty="0">
                <a:solidFill>
                  <a:srgbClr val="C00000"/>
                </a:solidFill>
                <a:sym typeface="Wingdings 3" panose="05040102010807070707" pitchFamily="18" charset="2"/>
              </a:rPr>
            </a:br>
            <a:r>
              <a:rPr lang="en-US" sz="1600" dirty="0">
                <a:solidFill>
                  <a:srgbClr val="C00000"/>
                </a:solidFill>
                <a:sym typeface="Wingdings 3" panose="05040102010807070707" pitchFamily="18" charset="2"/>
              </a:rPr>
              <a:t>     mechanism in the conductor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88C902-4BBF-4DB0-BCD5-67A98F1038C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73104E-F577-4198-A2EF-DF454BBB5D4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Transverse stress on Nb</a:t>
            </a:r>
            <a:r>
              <a:rPr lang="en-GB" baseline="-25000" dirty="0"/>
              <a:t>3</a:t>
            </a:r>
            <a:r>
              <a:rPr lang="en-GB" dirty="0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5EBD8-9D4D-4458-B6B2-136D75215A9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9C880E-427B-455B-8B18-A4120F0A56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885" y="4286033"/>
            <a:ext cx="2230410" cy="1801636"/>
          </a:xfrm>
          <a:prstGeom prst="rect">
            <a:avLst/>
          </a:prstGeom>
        </p:spPr>
      </p:pic>
      <p:pic>
        <p:nvPicPr>
          <p:cNvPr id="9" name="Image 9">
            <a:extLst>
              <a:ext uri="{FF2B5EF4-FFF2-40B4-BE49-F238E27FC236}">
                <a16:creationId xmlns:a16="http://schemas.microsoft.com/office/drawing/2014/main" id="{CB0FED3B-B609-45A0-87E7-EEC19C8681C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254" y="33005"/>
            <a:ext cx="4267083" cy="26916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1BDB65-5EF9-4035-A131-309299A4904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929" y="2881794"/>
            <a:ext cx="1518306" cy="15421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8773FFD-6241-4AB3-AFA4-7352C384E500}"/>
              </a:ext>
            </a:extLst>
          </p:cNvPr>
          <p:cNvSpPr txBox="1"/>
          <p:nvPr/>
        </p:nvSpPr>
        <p:spPr>
          <a:xfrm>
            <a:off x="-51011" y="4345178"/>
            <a:ext cx="1960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11T schematic cross-section.</a:t>
            </a:r>
          </a:p>
          <a:p>
            <a:pPr algn="ctr"/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© P. Ferracin, IEEE TAS, 2019.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811B5A6-50C4-4827-BAA6-05130B392D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9525" y="4522346"/>
            <a:ext cx="1393749" cy="1422786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39C6000-1DAA-4A88-A2E3-A1AA916BD34F}"/>
              </a:ext>
            </a:extLst>
          </p:cNvPr>
          <p:cNvCxnSpPr>
            <a:cxnSpLocks/>
          </p:cNvCxnSpPr>
          <p:nvPr/>
        </p:nvCxnSpPr>
        <p:spPr>
          <a:xfrm>
            <a:off x="1327629" y="3669627"/>
            <a:ext cx="738255" cy="87789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84555D5-8923-45DC-B06F-F414D4101206}"/>
              </a:ext>
            </a:extLst>
          </p:cNvPr>
          <p:cNvCxnSpPr>
            <a:cxnSpLocks/>
          </p:cNvCxnSpPr>
          <p:nvPr/>
        </p:nvCxnSpPr>
        <p:spPr>
          <a:xfrm flipV="1">
            <a:off x="3048750" y="4081350"/>
            <a:ext cx="909228" cy="46388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37C8A54-C424-486A-85A3-4D074DC3D71C}"/>
              </a:ext>
            </a:extLst>
          </p:cNvPr>
          <p:cNvSpPr txBox="1"/>
          <p:nvPr/>
        </p:nvSpPr>
        <p:spPr>
          <a:xfrm>
            <a:off x="1394885" y="5937177"/>
            <a:ext cx="2398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11T conductor block cross-section.</a:t>
            </a:r>
          </a:p>
          <a:p>
            <a:pPr algn="ctr"/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© C. Scheuerlein, IOP SUST, 2019.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E299EC-B001-4626-8B66-EAA6CA8B97BF}"/>
              </a:ext>
            </a:extLst>
          </p:cNvPr>
          <p:cNvSpPr txBox="1"/>
          <p:nvPr/>
        </p:nvSpPr>
        <p:spPr>
          <a:xfrm>
            <a:off x="4449704" y="6074055"/>
            <a:ext cx="2240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RRP 108/127 ø0.7mm from double-stack Rutherford cables.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477E2A0-D3C0-402E-9675-AAF1856E9A09}"/>
              </a:ext>
            </a:extLst>
          </p:cNvPr>
          <p:cNvSpPr txBox="1"/>
          <p:nvPr/>
        </p:nvSpPr>
        <p:spPr>
          <a:xfrm>
            <a:off x="5311497" y="2696698"/>
            <a:ext cx="31334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Courtesy of E. </a:t>
            </a:r>
            <a:r>
              <a:rPr lang="en-US" sz="1000" i="1" dirty="0" err="1">
                <a:solidFill>
                  <a:schemeClr val="bg1">
                    <a:lumMod val="50000"/>
                  </a:schemeClr>
                </a:solidFill>
              </a:rPr>
              <a:t>Rochepault</a:t>
            </a:r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 based on the ASC plot.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71E34FF-24EC-4DEF-809E-1D06FBE9C46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9139" y="3044364"/>
            <a:ext cx="2334384" cy="1089595"/>
          </a:xfrm>
          <a:prstGeom prst="rect">
            <a:avLst/>
          </a:prstGeom>
        </p:spPr>
      </p:pic>
      <p:pic>
        <p:nvPicPr>
          <p:cNvPr id="25" name="Image 29">
            <a:extLst>
              <a:ext uri="{FF2B5EF4-FFF2-40B4-BE49-F238E27FC236}">
                <a16:creationId xmlns:a16="http://schemas.microsoft.com/office/drawing/2014/main" id="{BE3B37D0-5BED-43C0-A4BA-01C125077FE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358043" y="3161531"/>
            <a:ext cx="1784087" cy="90589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2B3F02A-5DAC-454D-9EB3-83E7793ECF0C}"/>
              </a:ext>
            </a:extLst>
          </p:cNvPr>
          <p:cNvSpPr txBox="1"/>
          <p:nvPr/>
        </p:nvSpPr>
        <p:spPr>
          <a:xfrm>
            <a:off x="2824137" y="2890233"/>
            <a:ext cx="26164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X-ray tomography of double stack [Wolf 18]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568FC0-CCF2-D2F9-645E-4129F4CBBDD2}"/>
              </a:ext>
            </a:extLst>
          </p:cNvPr>
          <p:cNvSpPr txBox="1"/>
          <p:nvPr/>
        </p:nvSpPr>
        <p:spPr>
          <a:xfrm>
            <a:off x="7288658" y="6111929"/>
            <a:ext cx="16528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Courtesy of A. Ballarino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B70D1CE-B17B-BC94-1269-6D8A444B3B40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91638" y="3391648"/>
            <a:ext cx="2452362" cy="2960406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233303A-04C2-424C-A543-19CE1EDF64B6}"/>
              </a:ext>
            </a:extLst>
          </p:cNvPr>
          <p:cNvCxnSpPr>
            <a:cxnSpLocks/>
          </p:cNvCxnSpPr>
          <p:nvPr/>
        </p:nvCxnSpPr>
        <p:spPr>
          <a:xfrm>
            <a:off x="5088109" y="3982982"/>
            <a:ext cx="223388" cy="39996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14AAA5E-40BE-F40A-9828-AF9B2F2F43CD}"/>
              </a:ext>
            </a:extLst>
          </p:cNvPr>
          <p:cNvCxnSpPr>
            <a:cxnSpLocks/>
          </p:cNvCxnSpPr>
          <p:nvPr/>
        </p:nvCxnSpPr>
        <p:spPr>
          <a:xfrm flipV="1">
            <a:off x="6458548" y="4545233"/>
            <a:ext cx="551910" cy="36979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447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CA4D6-30B1-4AEA-8EED-8390221AE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5883342" cy="523220"/>
          </a:xfrm>
        </p:spPr>
        <p:txBody>
          <a:bodyPr/>
          <a:lstStyle/>
          <a:p>
            <a:r>
              <a:rPr lang="en-US" dirty="0"/>
              <a:t>Metallographic analysis - Outcomes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AD01BC-8F90-4744-8B9C-7C5D501A21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26312"/>
            <a:ext cx="9144000" cy="6124754"/>
          </a:xfrm>
        </p:spPr>
        <p:txBody>
          <a:bodyPr/>
          <a:lstStyle/>
          <a:p>
            <a:r>
              <a:rPr lang="en-GB" sz="1800" dirty="0"/>
              <a:t>All samples show cracks, even the lowest one: 140 MPa Cumulated.</a:t>
            </a:r>
          </a:p>
          <a:p>
            <a:r>
              <a:rPr lang="en-GB" sz="1800" dirty="0"/>
              <a:t>Density of cracks more important in cumulated loaded samples than monotonic one.</a:t>
            </a:r>
          </a:p>
          <a:p>
            <a:r>
              <a:rPr lang="en-GB" sz="1800" dirty="0"/>
              <a:t>Damage in cables localized mainly in </a:t>
            </a:r>
            <a:r>
              <a:rPr lang="en-GB" sz="1800" dirty="0" err="1"/>
              <a:t>center</a:t>
            </a:r>
            <a:r>
              <a:rPr lang="en-GB" sz="1800" dirty="0"/>
              <a:t>, thin side less damaged than thick side.</a:t>
            </a:r>
            <a:br>
              <a:rPr lang="en-GB" sz="1800" dirty="0"/>
            </a:br>
            <a:r>
              <a:rPr lang="en-GB" sz="1600" dirty="0">
                <a:sym typeface="Wingdings 3" panose="05040102010807070707" pitchFamily="18" charset="2"/>
              </a:rPr>
              <a:t> </a:t>
            </a:r>
            <a:r>
              <a:rPr lang="en-GB" dirty="0">
                <a:sym typeface="Wingdings 3" panose="05040102010807070707" pitchFamily="18" charset="2"/>
              </a:rPr>
              <a:t> </a:t>
            </a:r>
            <a:r>
              <a:rPr lang="en-GB" sz="1600" dirty="0">
                <a:sym typeface="Wingdings 3" panose="05040102010807070707" pitchFamily="18" charset="2"/>
              </a:rPr>
              <a:t>N</a:t>
            </a:r>
            <a:r>
              <a:rPr lang="en-GB" sz="1600" dirty="0"/>
              <a:t>on-inverted configuration (can be confirmed with inverted configuration comparison)</a:t>
            </a:r>
            <a:br>
              <a:rPr lang="en-GB" sz="1600" dirty="0"/>
            </a:br>
            <a:r>
              <a:rPr lang="en-GB" sz="1600" dirty="0">
                <a:sym typeface="Wingdings 3" panose="05040102010807070707" pitchFamily="18" charset="2"/>
              </a:rPr>
              <a:t>  </a:t>
            </a:r>
            <a:r>
              <a:rPr lang="en-GB" sz="1600" dirty="0"/>
              <a:t>From </a:t>
            </a:r>
            <a:r>
              <a:rPr lang="en-GB" sz="1600" dirty="0" err="1"/>
              <a:t>Prescale</a:t>
            </a:r>
            <a:r>
              <a:rPr lang="en-GB" sz="1600" dirty="0"/>
              <a:t> film, pressure lower at the side (sample dependent)</a:t>
            </a:r>
            <a:endParaRPr lang="en-GB" dirty="0"/>
          </a:p>
          <a:p>
            <a:r>
              <a:rPr lang="en-US" dirty="0"/>
              <a:t>Cracks</a:t>
            </a:r>
          </a:p>
          <a:p>
            <a:pPr lvl="1">
              <a:spcBef>
                <a:spcPts val="0"/>
              </a:spcBef>
            </a:pPr>
            <a:r>
              <a:rPr lang="en-US" dirty="0"/>
              <a:t>Initiated from</a:t>
            </a:r>
          </a:p>
          <a:p>
            <a:pPr lvl="2"/>
            <a:r>
              <a:rPr lang="en-US" dirty="0"/>
              <a:t>Porosities (core &amp; restack)</a:t>
            </a:r>
          </a:p>
          <a:p>
            <a:pPr lvl="2"/>
            <a:r>
              <a:rPr lang="en-US" dirty="0"/>
              <a:t>Interfaces (Nb/Nb</a:t>
            </a:r>
            <a:r>
              <a:rPr lang="en-US" baseline="-25000" dirty="0"/>
              <a:t>3</a:t>
            </a:r>
            <a:r>
              <a:rPr lang="en-US" dirty="0"/>
              <a:t>Sn &amp; core/Nb</a:t>
            </a:r>
            <a:r>
              <a:rPr lang="en-US" baseline="-25000" dirty="0"/>
              <a:t>3</a:t>
            </a:r>
            <a:r>
              <a:rPr lang="en-US" dirty="0"/>
              <a:t>Sn)</a:t>
            </a:r>
          </a:p>
          <a:p>
            <a:pPr lvl="1"/>
            <a:r>
              <a:rPr lang="en-US" dirty="0"/>
              <a:t>Nb barrier &amp; core never cracked</a:t>
            </a:r>
          </a:p>
          <a:p>
            <a:pPr lvl="1"/>
            <a:r>
              <a:rPr lang="en-GB" dirty="0"/>
              <a:t>Pattern of cracks in sub-element</a:t>
            </a:r>
          </a:p>
          <a:p>
            <a:pPr lvl="2"/>
            <a:r>
              <a:rPr lang="en-GB" dirty="0"/>
              <a:t>Cracks are localized in the 45° planes from loading direction.</a:t>
            </a:r>
          </a:p>
          <a:p>
            <a:pPr lvl="2"/>
            <a:r>
              <a:rPr lang="en-GB" dirty="0"/>
              <a:t>Damaged sub-elements orientation does not vary </a:t>
            </a:r>
            <a:r>
              <a:rPr lang="en-GB" dirty="0" err="1"/>
              <a:t>wrt</a:t>
            </a:r>
            <a:r>
              <a:rPr lang="en-GB" dirty="0"/>
              <a:t>. the rotation </a:t>
            </a:r>
            <a:br>
              <a:rPr lang="en-GB" dirty="0"/>
            </a:br>
            <a:r>
              <a:rPr lang="en-GB" dirty="0"/>
              <a:t>of the hexagon structure for </a:t>
            </a:r>
            <a:r>
              <a:rPr lang="en-GB" b="1" dirty="0"/>
              <a:t>high stress levels</a:t>
            </a:r>
            <a:br>
              <a:rPr lang="en-GB" dirty="0"/>
            </a:br>
            <a:r>
              <a:rPr lang="en-GB" dirty="0"/>
              <a:t>For low stress levels, hexagon structure and deformed shapes of</a:t>
            </a:r>
            <a:br>
              <a:rPr lang="en-GB" dirty="0"/>
            </a:br>
            <a:r>
              <a:rPr lang="en-GB" dirty="0"/>
              <a:t>sub-elements seems to play a role in the degradation</a:t>
            </a:r>
          </a:p>
          <a:p>
            <a:pPr lvl="2"/>
            <a:r>
              <a:rPr lang="en-GB" dirty="0"/>
              <a:t>Majority of the cracks oriented // to loading direction</a:t>
            </a:r>
            <a:br>
              <a:rPr lang="en-GB" dirty="0"/>
            </a:br>
            <a:r>
              <a:rPr lang="en-GB" dirty="0">
                <a:sym typeface="Wingdings 3" panose="05040102010807070707" pitchFamily="18" charset="2"/>
              </a:rPr>
              <a:t>  C</a:t>
            </a:r>
            <a:r>
              <a:rPr lang="en-GB" dirty="0"/>
              <a:t>racks ┴ to loading direction appear in severely damage sub-elements localized in zone C</a:t>
            </a:r>
          </a:p>
          <a:p>
            <a:pPr lvl="2"/>
            <a:r>
              <a:rPr lang="en-GB" dirty="0"/>
              <a:t>In strands with less damage (1 to 10 sub-elements affected) cracks localized in A,B &amp; C.</a:t>
            </a:r>
            <a:br>
              <a:rPr lang="en-GB" dirty="0"/>
            </a:br>
            <a:r>
              <a:rPr lang="en-GB" dirty="0"/>
              <a:t>As cracks density </a:t>
            </a:r>
            <a:r>
              <a:rPr lang="en-GB" dirty="0">
                <a:sym typeface="Wingdings 3" panose="05040102010807070707" pitchFamily="18" charset="2"/>
              </a:rPr>
              <a:t></a:t>
            </a:r>
            <a:r>
              <a:rPr lang="en-GB" dirty="0"/>
              <a:t>, localized in C.</a:t>
            </a:r>
            <a:br>
              <a:rPr lang="en-GB" dirty="0"/>
            </a:br>
            <a:r>
              <a:rPr lang="en-GB" dirty="0"/>
              <a:t>Heavily damage strands, zone D is reached and multiple cracks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4EBAC4-658E-49F5-B13C-92EA3456AB9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05F84E-51C0-4269-82AD-4580C482A88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Transverse stress on Nb</a:t>
            </a:r>
            <a:r>
              <a:rPr lang="en-GB" baseline="-25000"/>
              <a:t>3</a:t>
            </a:r>
            <a:r>
              <a:rPr lang="en-GB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1B96B-4E82-4457-820E-A80CD174A80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Picture 6" descr="A picture containing text, vector graphics, window&#10;&#10;Description automatically generated">
            <a:extLst>
              <a:ext uri="{FF2B5EF4-FFF2-40B4-BE49-F238E27FC236}">
                <a16:creationId xmlns:a16="http://schemas.microsoft.com/office/drawing/2014/main" id="{38A3DD08-D5F9-4487-8169-1740AB8230A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0793" y="3429000"/>
            <a:ext cx="1831930" cy="17699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4872033-4CA0-BBA0-3F82-7D44250089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6856" y="2173325"/>
            <a:ext cx="5210256" cy="112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87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5DB45-06A3-482F-9505-DF132F68A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483920" cy="523220"/>
          </a:xfrm>
        </p:spPr>
        <p:txBody>
          <a:bodyPr/>
          <a:lstStyle/>
          <a:p>
            <a:r>
              <a:rPr lang="en-US" dirty="0"/>
              <a:t>Other investigation method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F9760-6183-4FEF-AAFC-8E53B35520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8696" y="458445"/>
            <a:ext cx="7108080" cy="6317114"/>
          </a:xfrm>
        </p:spPr>
        <p:txBody>
          <a:bodyPr/>
          <a:lstStyle/>
          <a:p>
            <a:r>
              <a:rPr lang="en-US" sz="1800" dirty="0"/>
              <a:t>Etching of copper matrix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X-ray tomography – CT scan</a:t>
            </a:r>
          </a:p>
          <a:p>
            <a:pPr lvl="1"/>
            <a:r>
              <a:rPr lang="en-US" sz="1600" dirty="0"/>
              <a:t>Non-destructive method</a:t>
            </a:r>
          </a:p>
          <a:p>
            <a:pPr lvl="1"/>
            <a:r>
              <a:rPr lang="en-US" sz="1600" dirty="0"/>
              <a:t>Require high resolution to observe cracks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Ion beam abrasion</a:t>
            </a:r>
            <a:br>
              <a:rPr lang="en-US" sz="1800" dirty="0"/>
            </a:br>
            <a:r>
              <a:rPr lang="en-US" sz="1800" dirty="0"/>
              <a:t>So called Cross-section polisher</a:t>
            </a:r>
          </a:p>
          <a:p>
            <a:pPr lvl="1"/>
            <a:r>
              <a:rPr lang="en-US" sz="1600" dirty="0"/>
              <a:t>Minimize damage surface</a:t>
            </a:r>
          </a:p>
          <a:p>
            <a:pPr lvl="1"/>
            <a:r>
              <a:rPr lang="en-US" sz="1600" dirty="0"/>
              <a:t>Allow to look for small cracks </a:t>
            </a:r>
          </a:p>
          <a:p>
            <a:pPr marL="180000" lvl="1" indent="0">
              <a:buNone/>
            </a:pPr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BB406-87E9-4315-8D6A-82EE8F40A66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042CD6-0A45-4880-B8A5-6EFE4299029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Transverse stress on Nb</a:t>
            </a:r>
            <a:r>
              <a:rPr lang="en-GB" baseline="-25000" dirty="0"/>
              <a:t>3</a:t>
            </a:r>
            <a:r>
              <a:rPr lang="en-GB" dirty="0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6E2097-5583-489F-A8AA-F687D2640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C507A4-384B-4039-B179-C159B33726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172" y="3804757"/>
            <a:ext cx="5174385" cy="10365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835A05-37A0-4106-98CB-C3AAEF2A264C}"/>
              </a:ext>
            </a:extLst>
          </p:cNvPr>
          <p:cNvSpPr txBox="1"/>
          <p:nvPr/>
        </p:nvSpPr>
        <p:spPr>
          <a:xfrm>
            <a:off x="1028706" y="4795419"/>
            <a:ext cx="2940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200 MPa step – Spatial resolution 10</a:t>
            </a:r>
            <a:r>
              <a:rPr lang="el-GR" sz="1200" i="1" dirty="0">
                <a:solidFill>
                  <a:schemeClr val="bg1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μ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 </a:t>
            </a:r>
          </a:p>
          <a:p>
            <a:pPr algn="ct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No cracks visible [</a:t>
            </a:r>
            <a:r>
              <a:rPr lang="en-US" sz="1200" i="1" dirty="0" err="1">
                <a:solidFill>
                  <a:schemeClr val="bg1">
                    <a:lumMod val="50000"/>
                  </a:schemeClr>
                </a:solidFill>
              </a:rPr>
              <a:t>Ebermann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 18]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76CB018-6A78-4118-9C76-E465D64DDEF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6666" y="192963"/>
            <a:ext cx="3015013" cy="29155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59F2C84-0EC8-486C-89B6-2D225F9EBC10}"/>
              </a:ext>
            </a:extLst>
          </p:cNvPr>
          <p:cNvSpPr txBox="1"/>
          <p:nvPr/>
        </p:nvSpPr>
        <p:spPr>
          <a:xfrm>
            <a:off x="5952770" y="3087960"/>
            <a:ext cx="289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Tensile test in-situ SEM on PIT strand</a:t>
            </a:r>
            <a:br>
              <a:rPr lang="en-US" sz="1200" i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Spatial resolution 4</a:t>
            </a:r>
            <a:r>
              <a:rPr lang="el-GR" sz="1200" i="1" dirty="0">
                <a:solidFill>
                  <a:schemeClr val="bg1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μ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 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[Lenoir 17]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8C34365-DF0B-4BE2-91D7-7F042C804F5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5210" y="3658732"/>
            <a:ext cx="3165936" cy="8234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48ABF80-4EFB-43FC-A82A-82E2115DE2F0}"/>
              </a:ext>
            </a:extLst>
          </p:cNvPr>
          <p:cNvSpPr txBox="1"/>
          <p:nvPr/>
        </p:nvSpPr>
        <p:spPr>
          <a:xfrm>
            <a:off x="2939657" y="6002054"/>
            <a:ext cx="3469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Cross-polishing of longitudinal CS of IT strand after interrupted tensile test [Lenoir 17]</a:t>
            </a:r>
          </a:p>
        </p:txBody>
      </p:sp>
      <p:pic>
        <p:nvPicPr>
          <p:cNvPr id="14" name="Image 27">
            <a:extLst>
              <a:ext uri="{FF2B5EF4-FFF2-40B4-BE49-F238E27FC236}">
                <a16:creationId xmlns:a16="http://schemas.microsoft.com/office/drawing/2014/main" id="{781E1CDC-02FB-4BAB-B816-8A948C50873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9584" y="4594664"/>
            <a:ext cx="2784416" cy="1823809"/>
          </a:xfrm>
          <a:prstGeom prst="rect">
            <a:avLst/>
          </a:prstGeom>
        </p:spPr>
      </p:pic>
      <p:pic>
        <p:nvPicPr>
          <p:cNvPr id="15" name="Image 28">
            <a:extLst>
              <a:ext uri="{FF2B5EF4-FFF2-40B4-BE49-F238E27FC236}">
                <a16:creationId xmlns:a16="http://schemas.microsoft.com/office/drawing/2014/main" id="{CCF6A210-335F-4C26-BA28-525A0883DC7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30" t="19487" r="2698"/>
          <a:stretch/>
        </p:blipFill>
        <p:spPr>
          <a:xfrm>
            <a:off x="4210313" y="4610277"/>
            <a:ext cx="1982219" cy="144502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6382D58-5050-F4A5-5464-7F678CF167D4}"/>
              </a:ext>
            </a:extLst>
          </p:cNvPr>
          <p:cNvSpPr/>
          <p:nvPr/>
        </p:nvSpPr>
        <p:spPr>
          <a:xfrm>
            <a:off x="6412751" y="5236365"/>
            <a:ext cx="140208" cy="16459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42E48A9-1647-B9F0-90BB-60C1CB92EAB5}"/>
              </a:ext>
            </a:extLst>
          </p:cNvPr>
          <p:cNvCxnSpPr/>
          <p:nvPr/>
        </p:nvCxnSpPr>
        <p:spPr>
          <a:xfrm flipH="1" flipV="1">
            <a:off x="6242762" y="4744234"/>
            <a:ext cx="169989" cy="40182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4109636-7884-11C5-531E-B2B6856036F0}"/>
              </a:ext>
            </a:extLst>
          </p:cNvPr>
          <p:cNvCxnSpPr>
            <a:cxnSpLocks/>
          </p:cNvCxnSpPr>
          <p:nvPr/>
        </p:nvCxnSpPr>
        <p:spPr>
          <a:xfrm flipH="1">
            <a:off x="6239020" y="5506568"/>
            <a:ext cx="169989" cy="4408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28D41A13-D32F-F3FA-74A2-E08D735245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13750" y="849806"/>
            <a:ext cx="3374247" cy="179424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A339425-A6D1-51B0-3A9C-3CE57219821D}"/>
              </a:ext>
            </a:extLst>
          </p:cNvPr>
          <p:cNvSpPr txBox="1"/>
          <p:nvPr/>
        </p:nvSpPr>
        <p:spPr>
          <a:xfrm>
            <a:off x="2971574" y="2612195"/>
            <a:ext cx="2940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Bundle of sub-element of RRP 144/169 longitudinal view [Ebermann 19]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246DF705-9BFE-3530-6A34-9CEF7725FB0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2321" y="788702"/>
            <a:ext cx="2145845" cy="189339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0AA35E4-6C10-15B2-FC7A-1E49F3E9A9C3}"/>
              </a:ext>
            </a:extLst>
          </p:cNvPr>
          <p:cNvSpPr txBox="1"/>
          <p:nvPr/>
        </p:nvSpPr>
        <p:spPr>
          <a:xfrm>
            <a:off x="4954156" y="4677351"/>
            <a:ext cx="892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80nm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8C8F85E-517B-6BBD-F398-478C208A5A57}"/>
              </a:ext>
            </a:extLst>
          </p:cNvPr>
          <p:cNvCxnSpPr/>
          <p:nvPr/>
        </p:nvCxnSpPr>
        <p:spPr>
          <a:xfrm flipV="1">
            <a:off x="5002496" y="5020593"/>
            <a:ext cx="0" cy="20832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F4A2B5E-32BC-ADD2-0514-77E340CF1982}"/>
              </a:ext>
            </a:extLst>
          </p:cNvPr>
          <p:cNvSpPr txBox="1"/>
          <p:nvPr/>
        </p:nvSpPr>
        <p:spPr>
          <a:xfrm>
            <a:off x="-105174" y="2670578"/>
            <a:ext cx="2940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Etching of an IT strand [Jewell 08]</a:t>
            </a:r>
          </a:p>
        </p:txBody>
      </p:sp>
    </p:spTree>
    <p:extLst>
      <p:ext uri="{BB962C8B-B14F-4D97-AF65-F5344CB8AC3E}">
        <p14:creationId xmlns:p14="http://schemas.microsoft.com/office/powerpoint/2010/main" val="187269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3" grpId="0"/>
      <p:bldP spid="17" grpId="0" animBg="1"/>
      <p:bldP spid="24" grpId="0"/>
      <p:bldP spid="27" grpId="0"/>
      <p:bldP spid="3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2B5A0-A960-4CB9-903E-40D7B0A1C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965603" cy="523220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1EEA69-4223-449C-B5E7-0BC2D64FA2C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8785" y="523220"/>
            <a:ext cx="8776731" cy="5332229"/>
          </a:xfrm>
        </p:spPr>
        <p:txBody>
          <a:bodyPr/>
          <a:lstStyle/>
          <a:p>
            <a:r>
              <a:rPr lang="en-US" dirty="0"/>
              <a:t>Transport measurements &amp; damage state</a:t>
            </a:r>
          </a:p>
          <a:p>
            <a:pPr lvl="1"/>
            <a:r>
              <a:rPr lang="en-US" dirty="0"/>
              <a:t>Damage in sub-element observed before transport measurements degradation</a:t>
            </a:r>
          </a:p>
          <a:p>
            <a:pPr lvl="1"/>
            <a:r>
              <a:rPr lang="en-US" dirty="0"/>
              <a:t>No impact of small cracks observed at low stress levels on the transport measurements performed at the stack scale</a:t>
            </a:r>
          </a:p>
          <a:p>
            <a:r>
              <a:rPr lang="en-US" dirty="0"/>
              <a:t>Cumulated / cyclic loading</a:t>
            </a:r>
          </a:p>
          <a:p>
            <a:pPr lvl="1"/>
            <a:r>
              <a:rPr lang="en-US" dirty="0"/>
              <a:t>Clear differences in damage occurring in monotonic and cumulated / cyclic loadings</a:t>
            </a:r>
          </a:p>
          <a:p>
            <a:r>
              <a:rPr lang="en-US" dirty="0"/>
              <a:t>Question</a:t>
            </a:r>
            <a:endParaRPr lang="en-GB" dirty="0"/>
          </a:p>
          <a:p>
            <a:pPr lvl="1"/>
            <a:r>
              <a:rPr lang="en-GB" dirty="0"/>
              <a:t>Effect of cyclic loadings (mech. &amp; thermal) at lower pressure? </a:t>
            </a:r>
          </a:p>
          <a:p>
            <a:pPr marL="180000" lvl="1" indent="0">
              <a:buNone/>
            </a:pPr>
            <a:r>
              <a:rPr lang="en-GB" dirty="0">
                <a:solidFill>
                  <a:srgbClr val="C00000"/>
                </a:solidFill>
                <a:sym typeface="Wingdings" panose="05000000000000000000" pitchFamily="2" charset="2"/>
              </a:rPr>
              <a:t>    </a:t>
            </a:r>
            <a:r>
              <a:rPr lang="en-GB" dirty="0">
                <a:solidFill>
                  <a:srgbClr val="C00000"/>
                </a:solidFill>
              </a:rPr>
              <a:t>“Sultan” type tests</a:t>
            </a:r>
          </a:p>
          <a:p>
            <a:pPr lvl="1"/>
            <a:r>
              <a:rPr lang="en-US" sz="1800" dirty="0"/>
              <a:t>Correlation between </a:t>
            </a:r>
            <a:r>
              <a:rPr lang="en-US" sz="1800" dirty="0" err="1"/>
              <a:t>I</a:t>
            </a:r>
            <a:r>
              <a:rPr lang="en-US" sz="1800" baseline="-25000" dirty="0" err="1"/>
              <a:t>c</a:t>
            </a:r>
            <a:r>
              <a:rPr lang="en-US" sz="1800" dirty="0"/>
              <a:t> degradation and damage phenomena</a:t>
            </a:r>
            <a:br>
              <a:rPr lang="en-US" sz="1800" dirty="0"/>
            </a:br>
            <a:r>
              <a:rPr lang="en-US" sz="1600" dirty="0">
                <a:sym typeface="Wingdings 3" panose="05040102010807070707" pitchFamily="18" charset="2"/>
              </a:rPr>
              <a:t>  </a:t>
            </a:r>
            <a:r>
              <a:rPr lang="en-GB" sz="1600" dirty="0"/>
              <a:t>At which pressure / stress level the first cracks appear? </a:t>
            </a:r>
            <a:br>
              <a:rPr lang="en-GB" sz="1600" dirty="0"/>
            </a:br>
            <a:r>
              <a:rPr lang="en-GB" sz="1600" dirty="0">
                <a:sym typeface="Wingdings 3" panose="05040102010807070707" pitchFamily="18" charset="2"/>
              </a:rPr>
              <a:t>  </a:t>
            </a:r>
            <a:r>
              <a:rPr lang="en-GB" sz="1600" dirty="0"/>
              <a:t>Physical phenomena and damage process involved?</a:t>
            </a:r>
          </a:p>
          <a:p>
            <a:pPr lvl="1"/>
            <a:r>
              <a:rPr lang="en-GB" dirty="0"/>
              <a:t>Extrapolation between strand, stacks (double &amp; 10-stack) and coils scales?</a:t>
            </a:r>
          </a:p>
          <a:p>
            <a:pPr marL="180000" lvl="1" indent="0">
              <a:buNone/>
            </a:pPr>
            <a:endParaRPr lang="en-GB" dirty="0"/>
          </a:p>
          <a:p>
            <a:pPr lvl="1">
              <a:buFont typeface="Wingdings 3" panose="05040102010807070707" pitchFamily="18" charset="2"/>
              <a:buChar char="â"/>
            </a:pPr>
            <a:r>
              <a:rPr lang="en-US" dirty="0">
                <a:sym typeface="Wingdings 3" panose="05040102010807070707" pitchFamily="18" charset="2"/>
              </a:rPr>
              <a:t>Can we build magnets with below stress level for which appears first cracks? </a:t>
            </a:r>
          </a:p>
          <a:p>
            <a:pPr lvl="1">
              <a:buFont typeface="Wingdings 3" panose="05040102010807070707" pitchFamily="18" charset="2"/>
              <a:buChar char="â"/>
            </a:pPr>
            <a:r>
              <a:rPr lang="en-US" dirty="0">
                <a:sym typeface="Wingdings 3" panose="05040102010807070707" pitchFamily="18" charset="2"/>
              </a:rPr>
              <a:t>Can we live with some of the cracks?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38DBF-C74E-4000-BB30-C171544F520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F949E-90A5-4D32-83D8-A079FC74ACE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Transverse stress on Nb</a:t>
            </a:r>
            <a:r>
              <a:rPr lang="en-GB" baseline="-25000" dirty="0"/>
              <a:t>3</a:t>
            </a:r>
            <a:r>
              <a:rPr lang="en-GB" dirty="0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86881-292B-4B66-B340-E4B9EAF229E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32</a:t>
            </a:fld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6F84875-EE30-1384-8F70-33D40973E78D}"/>
              </a:ext>
            </a:extLst>
          </p:cNvPr>
          <p:cNvCxnSpPr>
            <a:cxnSpLocks/>
          </p:cNvCxnSpPr>
          <p:nvPr/>
        </p:nvCxnSpPr>
        <p:spPr>
          <a:xfrm>
            <a:off x="228785" y="3329126"/>
            <a:ext cx="19734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0902D9C-0296-6062-32D4-57624390D1BD}"/>
              </a:ext>
            </a:extLst>
          </p:cNvPr>
          <p:cNvCxnSpPr>
            <a:cxnSpLocks/>
          </p:cNvCxnSpPr>
          <p:nvPr/>
        </p:nvCxnSpPr>
        <p:spPr>
          <a:xfrm>
            <a:off x="228785" y="3320248"/>
            <a:ext cx="0" cy="230819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829B44D-20CA-63E1-B333-06B37C00F911}"/>
              </a:ext>
            </a:extLst>
          </p:cNvPr>
          <p:cNvCxnSpPr>
            <a:cxnSpLocks/>
          </p:cNvCxnSpPr>
          <p:nvPr/>
        </p:nvCxnSpPr>
        <p:spPr>
          <a:xfrm>
            <a:off x="228785" y="5628442"/>
            <a:ext cx="22420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6281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214E7-7683-4DCA-A8AA-46C14FBAB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942379" cy="523220"/>
          </a:xfrm>
        </p:spPr>
        <p:txBody>
          <a:bodyPr/>
          <a:lstStyle/>
          <a:p>
            <a:r>
              <a:rPr lang="en-US" dirty="0"/>
              <a:t>Perspectives &amp; on-going work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ED687B-16FE-4F24-B005-EDDBF87E6C2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579" y="501829"/>
            <a:ext cx="8394188" cy="6224781"/>
          </a:xfrm>
        </p:spPr>
        <p:txBody>
          <a:bodyPr/>
          <a:lstStyle/>
          <a:p>
            <a:r>
              <a:rPr lang="en-US" sz="1800" dirty="0">
                <a:sym typeface="Wingdings 3" panose="05040102010807070707" pitchFamily="18" charset="2"/>
              </a:rPr>
              <a:t>Numerical twin using the </a:t>
            </a:r>
            <a:r>
              <a:rPr lang="en-US" sz="1800" dirty="0" err="1">
                <a:sym typeface="Wingdings 3" panose="05040102010807070707" pitchFamily="18" charset="2"/>
              </a:rPr>
              <a:t>CoCaSCOPE</a:t>
            </a:r>
            <a:r>
              <a:rPr lang="en-US" sz="1800" dirty="0">
                <a:sym typeface="Wingdings 3" panose="05040102010807070707" pitchFamily="18" charset="2"/>
              </a:rPr>
              <a:t> approach [</a:t>
            </a:r>
            <a:r>
              <a:rPr lang="en-US" sz="1800" dirty="0" err="1">
                <a:sym typeface="Wingdings 3" panose="05040102010807070707" pitchFamily="18" charset="2"/>
              </a:rPr>
              <a:t>Manil</a:t>
            </a:r>
            <a:r>
              <a:rPr lang="en-US" sz="1800" dirty="0">
                <a:sym typeface="Wingdings 3" panose="05040102010807070707" pitchFamily="18" charset="2"/>
              </a:rPr>
              <a:t> 21]</a:t>
            </a:r>
          </a:p>
          <a:p>
            <a:r>
              <a:rPr lang="en-US" sz="1800" dirty="0">
                <a:sym typeface="Wingdings 3" panose="05040102010807070707" pitchFamily="18" charset="2"/>
              </a:rPr>
              <a:t>11 T samples</a:t>
            </a:r>
          </a:p>
          <a:p>
            <a:pPr lvl="1"/>
            <a:r>
              <a:rPr lang="en-US" sz="1600" dirty="0">
                <a:sym typeface="Wingdings 3" panose="05040102010807070707" pitchFamily="18" charset="2"/>
              </a:rPr>
              <a:t>Lower stress levels</a:t>
            </a:r>
          </a:p>
          <a:p>
            <a:pPr lvl="1"/>
            <a:r>
              <a:rPr lang="en-US" sz="1600" dirty="0">
                <a:sym typeface="Wingdings 3" panose="05040102010807070707" pitchFamily="18" charset="2"/>
              </a:rPr>
              <a:t>Longitudinal cross-section</a:t>
            </a:r>
          </a:p>
          <a:p>
            <a:pPr lvl="1"/>
            <a:r>
              <a:rPr lang="en-US" sz="1600" dirty="0">
                <a:solidFill>
                  <a:srgbClr val="0033A0"/>
                </a:solidFill>
              </a:rPr>
              <a:t>Statistics (crack density, size, pattern)</a:t>
            </a:r>
            <a:endParaRPr lang="en-US" sz="1600" dirty="0">
              <a:sym typeface="Wingdings 3" panose="05040102010807070707" pitchFamily="18" charset="2"/>
            </a:endParaRPr>
          </a:p>
          <a:p>
            <a:r>
              <a:rPr lang="en-US" sz="1800" dirty="0"/>
              <a:t>MQXF specimens – K. Puthran</a:t>
            </a:r>
          </a:p>
          <a:p>
            <a:pPr lvl="1"/>
            <a:r>
              <a:rPr lang="en-US" sz="1600" dirty="0"/>
              <a:t>Inverted stack configuration</a:t>
            </a:r>
          </a:p>
          <a:p>
            <a:pPr lvl="1"/>
            <a:r>
              <a:rPr lang="en-US" sz="1600" dirty="0"/>
              <a:t>First cracks and stress levels</a:t>
            </a:r>
          </a:p>
          <a:p>
            <a:pPr lvl="1"/>
            <a:r>
              <a:rPr lang="en-US" sz="1600" dirty="0"/>
              <a:t>Impact of impregnation resin</a:t>
            </a:r>
          </a:p>
          <a:p>
            <a:r>
              <a:rPr lang="en-US" sz="1800" dirty="0">
                <a:sym typeface="Wingdings 3" panose="05040102010807070707" pitchFamily="18" charset="2"/>
              </a:rPr>
              <a:t>Statistical &amp; systematic study of damage</a:t>
            </a:r>
          </a:p>
          <a:p>
            <a:pPr lvl="1"/>
            <a:r>
              <a:rPr lang="en-US" sz="1600" dirty="0">
                <a:sym typeface="Wingdings 3" panose="05040102010807070707" pitchFamily="18" charset="2"/>
              </a:rPr>
              <a:t>Transport</a:t>
            </a:r>
            <a:r>
              <a:rPr lang="en-US" sz="1600" baseline="-25000" dirty="0">
                <a:sym typeface="Wingdings 3" panose="05040102010807070707" pitchFamily="18" charset="2"/>
              </a:rPr>
              <a:t> </a:t>
            </a:r>
            <a:r>
              <a:rPr lang="en-US" sz="1600" dirty="0">
                <a:sym typeface="Wingdings 3" panose="05040102010807070707" pitchFamily="18" charset="2"/>
              </a:rPr>
              <a:t>measurements </a:t>
            </a:r>
          </a:p>
          <a:p>
            <a:pPr lvl="1"/>
            <a:r>
              <a:rPr lang="en-US" sz="1600" dirty="0">
                <a:sym typeface="Wingdings 3" panose="05040102010807070707" pitchFamily="18" charset="2"/>
              </a:rPr>
              <a:t>Damage phenomena</a:t>
            </a:r>
          </a:p>
          <a:p>
            <a:pPr lvl="2"/>
            <a:r>
              <a:rPr lang="en-US" sz="1400" dirty="0">
                <a:sym typeface="Wingdings 3" panose="05040102010807070707" pitchFamily="18" charset="2"/>
              </a:rPr>
              <a:t>Crack initiation / damage in epoxy / etc.</a:t>
            </a:r>
          </a:p>
          <a:p>
            <a:pPr lvl="2"/>
            <a:r>
              <a:rPr lang="en-US" sz="1400" dirty="0">
                <a:sym typeface="Wingdings 3" panose="05040102010807070707" pitchFamily="18" charset="2"/>
              </a:rPr>
              <a:t>Spatial cracks distribution &amp; pattern</a:t>
            </a:r>
            <a:endParaRPr lang="en-US" dirty="0"/>
          </a:p>
          <a:p>
            <a:r>
              <a:rPr lang="en-US" sz="1800" dirty="0"/>
              <a:t>Stack sample</a:t>
            </a:r>
          </a:p>
          <a:p>
            <a:pPr lvl="1"/>
            <a:r>
              <a:rPr lang="en-US" sz="1600" dirty="0"/>
              <a:t>Inverted or non-inverted configurations</a:t>
            </a:r>
          </a:p>
          <a:p>
            <a:pPr marL="360000" lvl="2" indent="0">
              <a:buNone/>
            </a:pPr>
            <a:r>
              <a:rPr lang="en-US" dirty="0">
                <a:sym typeface="Wingdings 3" panose="05040102010807070707" pitchFamily="18" charset="2"/>
              </a:rPr>
              <a:t> both should be done</a:t>
            </a:r>
            <a:endParaRPr lang="en-US" dirty="0"/>
          </a:p>
          <a:p>
            <a:pPr lvl="1"/>
            <a:r>
              <a:rPr lang="en-US" sz="1600" dirty="0"/>
              <a:t>Simplified structure allowing to study mechanical</a:t>
            </a:r>
            <a:br>
              <a:rPr lang="en-US" sz="1600" dirty="0"/>
            </a:br>
            <a:r>
              <a:rPr lang="en-US" sz="1600" dirty="0"/>
              <a:t>and electrical responses under known conditions</a:t>
            </a:r>
          </a:p>
          <a:p>
            <a:pPr lvl="1"/>
            <a:r>
              <a:rPr lang="en-US" sz="1600" dirty="0"/>
              <a:t>Easier, quicker, cheaper.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97A649-4E41-481C-A4EA-1BABDDDB155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E496AA-02EF-4E70-BBB2-E61417F46C6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Transverse stress on Nb</a:t>
            </a:r>
            <a:r>
              <a:rPr lang="en-GB" baseline="-25000"/>
              <a:t>3</a:t>
            </a:r>
            <a:r>
              <a:rPr lang="en-GB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E392F-1223-48EC-A3E5-C836E6CB676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33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B5C8F28-F179-4732-AC79-67F6DC7C9C7E}"/>
              </a:ext>
            </a:extLst>
          </p:cNvPr>
          <p:cNvGrpSpPr/>
          <p:nvPr/>
        </p:nvGrpSpPr>
        <p:grpSpPr>
          <a:xfrm>
            <a:off x="3889612" y="3748094"/>
            <a:ext cx="3025049" cy="734806"/>
            <a:chOff x="4370607" y="5154630"/>
            <a:chExt cx="3025049" cy="73480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64D7A26-9995-4225-939F-6232066552D4}"/>
                </a:ext>
              </a:extLst>
            </p:cNvPr>
            <p:cNvSpPr/>
            <p:nvPr/>
          </p:nvSpPr>
          <p:spPr>
            <a:xfrm>
              <a:off x="4385354" y="5154630"/>
              <a:ext cx="90614" cy="73480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31D2536-A0A5-461D-85E4-15AB39412C02}"/>
                </a:ext>
              </a:extLst>
            </p:cNvPr>
            <p:cNvSpPr txBox="1"/>
            <p:nvPr/>
          </p:nvSpPr>
          <p:spPr>
            <a:xfrm>
              <a:off x="4370607" y="5186548"/>
              <a:ext cx="14850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 3" panose="05040102010807070707" pitchFamily="18" charset="2"/>
                <a:buChar char=""/>
              </a:pPr>
              <a:r>
                <a:rPr lang="en-US" sz="1200" dirty="0">
                  <a:solidFill>
                    <a:srgbClr val="C00000"/>
                  </a:solidFill>
                </a:rPr>
                <a:t>Architecture</a:t>
              </a:r>
            </a:p>
            <a:p>
              <a:pPr marL="171450" indent="-171450">
                <a:buFont typeface="Wingdings 3" panose="05040102010807070707" pitchFamily="18" charset="2"/>
                <a:buChar char=""/>
              </a:pPr>
              <a:r>
                <a:rPr lang="en-US" sz="1200" dirty="0" err="1">
                  <a:solidFill>
                    <a:srgbClr val="C00000"/>
                  </a:solidFill>
                </a:rPr>
                <a:t>Ic</a:t>
              </a:r>
              <a:r>
                <a:rPr lang="en-US" sz="1200" dirty="0">
                  <a:solidFill>
                    <a:srgbClr val="C00000"/>
                  </a:solidFill>
                </a:rPr>
                <a:t> degradation</a:t>
              </a:r>
            </a:p>
            <a:p>
              <a:pPr marL="171450" indent="-171450">
                <a:buFont typeface="Wingdings 3" panose="05040102010807070707" pitchFamily="18" charset="2"/>
                <a:buChar char=""/>
              </a:pPr>
              <a:r>
                <a:rPr lang="en-US" sz="1200" dirty="0">
                  <a:solidFill>
                    <a:srgbClr val="C00000"/>
                  </a:solidFill>
                </a:rPr>
                <a:t>Mech. behavior</a:t>
              </a: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4DCB1D31-D34E-4939-B7F2-71AF481E440D}"/>
                </a:ext>
              </a:extLst>
            </p:cNvPr>
            <p:cNvSpPr/>
            <p:nvPr/>
          </p:nvSpPr>
          <p:spPr>
            <a:xfrm>
              <a:off x="5535773" y="5259128"/>
              <a:ext cx="200342" cy="540000"/>
            </a:xfrm>
            <a:prstGeom prst="arc">
              <a:avLst>
                <a:gd name="adj1" fmla="val 16523321"/>
                <a:gd name="adj2" fmla="val 5034514"/>
              </a:avLst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0C9EEC4-017A-4DEE-A45F-E27ADE263B26}"/>
                </a:ext>
              </a:extLst>
            </p:cNvPr>
            <p:cNvSpPr txBox="1"/>
            <p:nvPr/>
          </p:nvSpPr>
          <p:spPr>
            <a:xfrm>
              <a:off x="5535773" y="5337463"/>
              <a:ext cx="18598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C00000"/>
                  </a:solidFill>
                </a:rPr>
                <a:t>Design &amp; operating limits</a:t>
              </a:r>
            </a:p>
          </p:txBody>
        </p:sp>
      </p:grp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C6A75293-29C8-4CA5-8410-3CF4E25524DA}"/>
              </a:ext>
            </a:extLst>
          </p:cNvPr>
          <p:cNvSpPr txBox="1">
            <a:spLocks/>
          </p:cNvSpPr>
          <p:nvPr/>
        </p:nvSpPr>
        <p:spPr>
          <a:xfrm>
            <a:off x="3399721" y="2355431"/>
            <a:ext cx="4982279" cy="623248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180000" indent="-180000" algn="l" rtl="0" eaLnBrk="1" latinLnBrk="0" hangingPunct="1">
              <a:spcBef>
                <a:spcPts val="600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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rtl="0" eaLnBrk="1" latinLnBrk="0" hangingPunct="1">
              <a:spcBef>
                <a:spcPts val="300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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144000" algn="l" rtl="0" eaLnBrk="1" latinLnBrk="0" hangingPunct="1">
              <a:spcBef>
                <a:spcPts val="0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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144000" algn="l" rtl="0" eaLnBrk="1" latinLnBrk="0" hangingPunct="1">
              <a:spcBef>
                <a:spcPts val="0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92000" indent="-108000" algn="l" rtl="0" eaLnBrk="1" latinLnBrk="0" hangingPunct="1">
              <a:spcBef>
                <a:spcPts val="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dirty="0"/>
              <a:t>Experimental procedure</a:t>
            </a:r>
          </a:p>
          <a:p>
            <a:pPr lvl="1"/>
            <a:r>
              <a:rPr lang="en-US" sz="1600" dirty="0"/>
              <a:t>Metallographic analysis (procedure, tools, etc.)</a:t>
            </a:r>
            <a:endParaRPr lang="en-US" sz="1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CC505FC-90AB-4727-8F9D-2FF315BCE979}"/>
              </a:ext>
            </a:extLst>
          </p:cNvPr>
          <p:cNvSpPr/>
          <p:nvPr/>
        </p:nvSpPr>
        <p:spPr>
          <a:xfrm>
            <a:off x="4771531" y="5455529"/>
            <a:ext cx="4101452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180000">
              <a:buFont typeface="Wingdings" panose="05000000000000000000" pitchFamily="2" charset="2"/>
              <a:buChar char="ð"/>
            </a:pPr>
            <a:r>
              <a:rPr lang="en-US" sz="1600" b="1" dirty="0">
                <a:solidFill>
                  <a:srgbClr val="C00000"/>
                </a:solidFill>
                <a:sym typeface="Wingdings" panose="05000000000000000000" pitchFamily="2" charset="2"/>
              </a:rPr>
              <a:t>Elementary loadings</a:t>
            </a:r>
            <a:endParaRPr lang="en-US" sz="1600" b="1" dirty="0">
              <a:solidFill>
                <a:srgbClr val="C00000"/>
              </a:solidFill>
              <a:sym typeface="Wingdings 3" panose="05040102010807070707" pitchFamily="18" charset="2"/>
            </a:endParaRPr>
          </a:p>
          <a:p>
            <a:pPr marL="540000" lvl="1" indent="-180000">
              <a:buFont typeface="Wingdings 3" panose="05040102010807070707" pitchFamily="18" charset="2"/>
              <a:buChar char="9"/>
            </a:pPr>
            <a:r>
              <a:rPr lang="en-US" sz="1400" b="1" dirty="0">
                <a:solidFill>
                  <a:srgbClr val="C00000"/>
                </a:solidFill>
                <a:sym typeface="Wingdings 3" panose="05040102010807070707" pitchFamily="18" charset="2"/>
              </a:rPr>
              <a:t>Transverse</a:t>
            </a:r>
          </a:p>
          <a:p>
            <a:pPr marL="540000" lvl="1" indent="-180000">
              <a:buFont typeface="Wingdings 3" panose="05040102010807070707" pitchFamily="18" charset="2"/>
              <a:buChar char="9"/>
            </a:pPr>
            <a:r>
              <a:rPr lang="en-US" sz="1400" b="1" dirty="0">
                <a:solidFill>
                  <a:srgbClr val="C00000"/>
                </a:solidFill>
                <a:sym typeface="Wingdings 3" panose="05040102010807070707" pitchFamily="18" charset="2"/>
              </a:rPr>
              <a:t>Bending</a:t>
            </a:r>
          </a:p>
          <a:p>
            <a:pPr marL="540000" lvl="1" indent="-180000">
              <a:buFont typeface="Wingdings 3" panose="05040102010807070707" pitchFamily="18" charset="2"/>
              <a:buChar char="9"/>
            </a:pPr>
            <a:r>
              <a:rPr lang="en-US" sz="1400" b="1" dirty="0">
                <a:solidFill>
                  <a:srgbClr val="C00000"/>
                </a:solidFill>
                <a:sym typeface="Wingdings 3" panose="05040102010807070707" pitchFamily="18" charset="2"/>
              </a:rPr>
              <a:t>Tensile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1B78698-A1A0-441D-A4E6-E9B8768DB355}"/>
              </a:ext>
            </a:extLst>
          </p:cNvPr>
          <p:cNvGrpSpPr/>
          <p:nvPr/>
        </p:nvGrpSpPr>
        <p:grpSpPr>
          <a:xfrm>
            <a:off x="6378670" y="5757390"/>
            <a:ext cx="2003330" cy="646331"/>
            <a:chOff x="4370606" y="5083464"/>
            <a:chExt cx="2003330" cy="64633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31661EF-8031-47A7-AE71-F001FDC1DD91}"/>
                </a:ext>
              </a:extLst>
            </p:cNvPr>
            <p:cNvSpPr/>
            <p:nvPr/>
          </p:nvSpPr>
          <p:spPr>
            <a:xfrm>
              <a:off x="4385354" y="5154630"/>
              <a:ext cx="90614" cy="504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8ADA069-E385-4AB3-AC6D-F0F998F773DC}"/>
                </a:ext>
              </a:extLst>
            </p:cNvPr>
            <p:cNvSpPr txBox="1"/>
            <p:nvPr/>
          </p:nvSpPr>
          <p:spPr>
            <a:xfrm>
              <a:off x="4370606" y="5083464"/>
              <a:ext cx="2003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 3" panose="05040102010807070707" pitchFamily="18" charset="2"/>
                <a:buChar char=""/>
              </a:pPr>
              <a:r>
                <a:rPr lang="en-US" sz="1200" dirty="0">
                  <a:solidFill>
                    <a:srgbClr val="C00000"/>
                  </a:solidFill>
                </a:rPr>
                <a:t>Damage analysis</a:t>
              </a:r>
            </a:p>
            <a:p>
              <a:pPr marL="171450" indent="-171450">
                <a:buFont typeface="Wingdings 3" panose="05040102010807070707" pitchFamily="18" charset="2"/>
                <a:buChar char=""/>
              </a:pPr>
              <a:r>
                <a:rPr lang="en-US" sz="1200" dirty="0">
                  <a:solidFill>
                    <a:srgbClr val="C00000"/>
                  </a:solidFill>
                </a:rPr>
                <a:t>Transport measurement</a:t>
              </a:r>
            </a:p>
            <a:p>
              <a:pPr marL="171450" indent="-171450">
                <a:buFont typeface="Wingdings 3" panose="05040102010807070707" pitchFamily="18" charset="2"/>
                <a:buChar char=""/>
              </a:pPr>
              <a:r>
                <a:rPr lang="en-US" sz="1200" dirty="0">
                  <a:solidFill>
                    <a:srgbClr val="C00000"/>
                  </a:solidFill>
                </a:rPr>
                <a:t>Numerical simulation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5218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E6057E4-E5E8-45D8-B870-8BC720C1A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9999" y="3244860"/>
            <a:ext cx="6264000" cy="940443"/>
          </a:xfrm>
        </p:spPr>
        <p:txBody>
          <a:bodyPr>
            <a:normAutofit fontScale="90000"/>
          </a:bodyPr>
          <a:lstStyle/>
          <a:p>
            <a:r>
              <a:rPr lang="en-US" sz="2000" dirty="0"/>
              <a:t>Effect of transverse compressive stress on </a:t>
            </a:r>
            <a:r>
              <a:rPr lang="en-US" sz="2000" cap="none" dirty="0"/>
              <a:t>Nb</a:t>
            </a:r>
            <a:r>
              <a:rPr lang="en-US" sz="2000" cap="none" baseline="-25000" dirty="0"/>
              <a:t>3</a:t>
            </a:r>
            <a:r>
              <a:rPr lang="en-US" sz="2000" cap="none" dirty="0"/>
              <a:t>Sn</a:t>
            </a:r>
            <a:r>
              <a:rPr lang="en-US" sz="2000" dirty="0"/>
              <a:t> Rutherford cables for accelerator magnets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99ADDDD-D6CF-45A0-A6F2-9729400E04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79998" y="4298543"/>
            <a:ext cx="6263999" cy="671513"/>
          </a:xfrm>
        </p:spPr>
        <p:txBody>
          <a:bodyPr>
            <a:normAutofit fontScale="92500" lnSpcReduction="20000"/>
          </a:bodyPr>
          <a:lstStyle/>
          <a:p>
            <a:r>
              <a:rPr lang="fr-FR" sz="1500" u="sng" dirty="0"/>
              <a:t>Gilles Lenoir</a:t>
            </a:r>
            <a:r>
              <a:rPr lang="fr-FR" sz="1500" dirty="0"/>
              <a:t>, Kirtana Puthran, Christian Barth, Felix Wolf, Jérôme Fleiter</a:t>
            </a:r>
            <a:br>
              <a:rPr lang="fr-FR" sz="1500" dirty="0"/>
            </a:br>
            <a:r>
              <a:rPr lang="fr-FR" sz="1500" dirty="0"/>
              <a:t> and Amalia Ballarino</a:t>
            </a:r>
            <a:endParaRPr lang="en-US" sz="1500" dirty="0"/>
          </a:p>
          <a:p>
            <a:r>
              <a:rPr lang="en-US" sz="1300" dirty="0"/>
              <a:t>TE-MSC-SCD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79BEDD3-37D7-4C53-B1B4-73EBB31898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95231" y="1439529"/>
            <a:ext cx="3840389" cy="671513"/>
          </a:xfrm>
        </p:spPr>
        <p:txBody>
          <a:bodyPr>
            <a:normAutofit/>
          </a:bodyPr>
          <a:lstStyle/>
          <a:p>
            <a:r>
              <a:rPr lang="en-US" dirty="0"/>
              <a:t>Thank you for your attention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8B2A15-B017-408D-975B-A03513B6CC62}"/>
              </a:ext>
            </a:extLst>
          </p:cNvPr>
          <p:cNvSpPr txBox="1"/>
          <p:nvPr/>
        </p:nvSpPr>
        <p:spPr>
          <a:xfrm>
            <a:off x="3315758" y="4970172"/>
            <a:ext cx="5522030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chemeClr val="bg1"/>
                </a:solidFill>
              </a:rPr>
              <a:t>[Balachandran 21] S. Balachandran et al., SUST, 2021, </a:t>
            </a:r>
            <a:r>
              <a:rPr lang="en-US" sz="1000" i="1" dirty="0">
                <a:solidFill>
                  <a:schemeClr val="bg1"/>
                </a:solidFill>
                <a:hlinkClick r:id="rId2"/>
              </a:rPr>
              <a:t>10.1088/1361-6668/abc56a</a:t>
            </a:r>
            <a:r>
              <a:rPr lang="en-US" sz="1000" i="1" dirty="0">
                <a:solidFill>
                  <a:schemeClr val="bg1"/>
                </a:solidFill>
              </a:rPr>
              <a:t>.</a:t>
            </a:r>
          </a:p>
          <a:p>
            <a:r>
              <a:rPr lang="en-US" sz="1000" i="1" dirty="0">
                <a:solidFill>
                  <a:schemeClr val="bg1"/>
                </a:solidFill>
              </a:rPr>
              <a:t>[Ebermann 18] P. Ebermann et al., SUST, 2018, </a:t>
            </a:r>
            <a:r>
              <a:rPr lang="en-US" sz="1000" i="1" dirty="0">
                <a:solidFill>
                  <a:schemeClr val="bg1"/>
                </a:solidFill>
                <a:hlinkClick r:id="rId3"/>
              </a:rPr>
              <a:t>10.1088/1361-6668/aab5fa</a:t>
            </a:r>
            <a:r>
              <a:rPr lang="en-US" sz="1000" i="1" dirty="0">
                <a:solidFill>
                  <a:schemeClr val="bg1"/>
                </a:solidFill>
              </a:rPr>
              <a:t>.</a:t>
            </a:r>
          </a:p>
          <a:p>
            <a:r>
              <a:rPr lang="en-US" sz="1000" i="1" dirty="0">
                <a:solidFill>
                  <a:schemeClr val="bg1"/>
                </a:solidFill>
              </a:rPr>
              <a:t>[Ebermann 19] P. Ebermann et al., SUST, 2019, </a:t>
            </a:r>
            <a:r>
              <a:rPr lang="en-US" sz="1000" i="1" dirty="0">
                <a:solidFill>
                  <a:schemeClr val="bg1"/>
                </a:solidFill>
                <a:hlinkClick r:id="rId4"/>
              </a:rPr>
              <a:t>10.1088/1361-6668/ab2e51</a:t>
            </a:r>
            <a:r>
              <a:rPr lang="en-US" sz="1000" i="1" dirty="0">
                <a:solidFill>
                  <a:schemeClr val="bg1"/>
                </a:solidFill>
              </a:rPr>
              <a:t>.</a:t>
            </a:r>
          </a:p>
          <a:p>
            <a:r>
              <a:rPr lang="en-GB" sz="1000" i="1" dirty="0">
                <a:solidFill>
                  <a:schemeClr val="bg1"/>
                </a:solidFill>
              </a:rPr>
              <a:t>[</a:t>
            </a:r>
            <a:r>
              <a:rPr lang="en-GB" sz="1000" i="1" dirty="0" err="1">
                <a:solidFill>
                  <a:schemeClr val="bg1"/>
                </a:solidFill>
              </a:rPr>
              <a:t>Ekin</a:t>
            </a:r>
            <a:r>
              <a:rPr lang="en-GB" sz="1000" i="1" dirty="0">
                <a:solidFill>
                  <a:schemeClr val="bg1"/>
                </a:solidFill>
              </a:rPr>
              <a:t> 87] JW. </a:t>
            </a:r>
            <a:r>
              <a:rPr lang="en-GB" sz="1000" i="1" dirty="0" err="1">
                <a:solidFill>
                  <a:schemeClr val="bg1"/>
                </a:solidFill>
              </a:rPr>
              <a:t>Ekin</a:t>
            </a:r>
            <a:r>
              <a:rPr lang="en-GB" sz="1000" i="1" dirty="0">
                <a:solidFill>
                  <a:schemeClr val="bg1"/>
                </a:solidFill>
              </a:rPr>
              <a:t>, Journal of Applied Physics, 1987, </a:t>
            </a:r>
            <a:r>
              <a:rPr lang="en-US" sz="1000" dirty="0">
                <a:hlinkClick r:id="rId5"/>
              </a:rPr>
              <a:t>10.1063/1.338986</a:t>
            </a:r>
            <a:r>
              <a:rPr lang="en-GB" sz="1000" i="1" dirty="0">
                <a:solidFill>
                  <a:schemeClr val="bg1"/>
                </a:solidFill>
              </a:rPr>
              <a:t>.</a:t>
            </a:r>
          </a:p>
          <a:p>
            <a:r>
              <a:rPr lang="en-GB" sz="1000" i="1" dirty="0">
                <a:solidFill>
                  <a:schemeClr val="bg1"/>
                </a:solidFill>
              </a:rPr>
              <a:t>[Ferracin 19] P. </a:t>
            </a:r>
            <a:r>
              <a:rPr lang="en-GB" sz="1000" i="1" dirty="0" err="1">
                <a:solidFill>
                  <a:schemeClr val="bg1"/>
                </a:solidFill>
              </a:rPr>
              <a:t>Ferracion</a:t>
            </a:r>
            <a:r>
              <a:rPr lang="en-GB" sz="1000" i="1" dirty="0">
                <a:solidFill>
                  <a:schemeClr val="bg1"/>
                </a:solidFill>
              </a:rPr>
              <a:t>, IEEE TAS, 2019, </a:t>
            </a:r>
            <a:r>
              <a:rPr lang="en-GB" sz="1000" i="1" dirty="0">
                <a:solidFill>
                  <a:schemeClr val="bg1"/>
                </a:solidFill>
                <a:hlinkClick r:id="rId6"/>
              </a:rPr>
              <a:t>10.1109/TASC.2019.2899284</a:t>
            </a:r>
            <a:r>
              <a:rPr lang="en-GB" sz="1000" i="1" dirty="0">
                <a:solidFill>
                  <a:schemeClr val="bg1"/>
                </a:solidFill>
              </a:rPr>
              <a:t>.</a:t>
            </a:r>
          </a:p>
          <a:p>
            <a:r>
              <a:rPr lang="en-US" sz="1000" i="1" dirty="0">
                <a:solidFill>
                  <a:schemeClr val="bg1"/>
                </a:solidFill>
              </a:rPr>
              <a:t>[Jewell 08] M. Jewell, PhD thesis, University of Wisconsin–Madison, 2008, </a:t>
            </a:r>
            <a:r>
              <a:rPr lang="en-US" sz="1000" i="1" dirty="0">
                <a:solidFill>
                  <a:schemeClr val="bg1"/>
                </a:solidFill>
                <a:hlinkClick r:id="rId7"/>
              </a:rPr>
              <a:t>link</a:t>
            </a:r>
            <a:r>
              <a:rPr lang="en-US" sz="1000" i="1" dirty="0">
                <a:solidFill>
                  <a:schemeClr val="bg1"/>
                </a:solidFill>
              </a:rPr>
              <a:t>.</a:t>
            </a:r>
          </a:p>
          <a:p>
            <a:r>
              <a:rPr lang="en-US" sz="1000" i="1" dirty="0">
                <a:solidFill>
                  <a:schemeClr val="bg1"/>
                </a:solidFill>
              </a:rPr>
              <a:t>[Lenoir 17] G. Lenoir, PhD thesis, </a:t>
            </a:r>
            <a:r>
              <a:rPr lang="en-US" sz="1000" i="1" dirty="0" err="1">
                <a:solidFill>
                  <a:schemeClr val="bg1"/>
                </a:solidFill>
              </a:rPr>
              <a:t>CentraleSupélec</a:t>
            </a:r>
            <a:r>
              <a:rPr lang="en-US" sz="1000" i="1" dirty="0">
                <a:solidFill>
                  <a:schemeClr val="bg1"/>
                </a:solidFill>
              </a:rPr>
              <a:t>, Université Paris-</a:t>
            </a:r>
            <a:r>
              <a:rPr lang="en-US" sz="1000" i="1" dirty="0" err="1">
                <a:solidFill>
                  <a:schemeClr val="bg1"/>
                </a:solidFill>
              </a:rPr>
              <a:t>Saclay</a:t>
            </a:r>
            <a:r>
              <a:rPr lang="en-US" sz="1000" i="1" dirty="0">
                <a:solidFill>
                  <a:schemeClr val="bg1"/>
                </a:solidFill>
              </a:rPr>
              <a:t>, 2017, </a:t>
            </a:r>
            <a:r>
              <a:rPr lang="en-US" sz="1000" i="1" dirty="0">
                <a:solidFill>
                  <a:schemeClr val="bg1"/>
                </a:solidFill>
                <a:hlinkClick r:id="rId8"/>
              </a:rPr>
              <a:t>link</a:t>
            </a:r>
            <a:r>
              <a:rPr lang="en-US" sz="1000" i="1" dirty="0">
                <a:solidFill>
                  <a:schemeClr val="bg1"/>
                </a:solidFill>
              </a:rPr>
              <a:t>.</a:t>
            </a:r>
          </a:p>
          <a:p>
            <a:r>
              <a:rPr lang="en-US" sz="1000" i="1" dirty="0">
                <a:solidFill>
                  <a:schemeClr val="bg1"/>
                </a:solidFill>
              </a:rPr>
              <a:t>[</a:t>
            </a:r>
            <a:r>
              <a:rPr lang="en-US" sz="1000" i="1" dirty="0" err="1">
                <a:solidFill>
                  <a:schemeClr val="bg1"/>
                </a:solidFill>
              </a:rPr>
              <a:t>Manil</a:t>
            </a:r>
            <a:r>
              <a:rPr lang="en-US" sz="1000" i="1" dirty="0">
                <a:solidFill>
                  <a:schemeClr val="bg1"/>
                </a:solidFill>
              </a:rPr>
              <a:t> 21] P. </a:t>
            </a:r>
            <a:r>
              <a:rPr lang="en-US" sz="1000" i="1" dirty="0" err="1">
                <a:solidFill>
                  <a:schemeClr val="bg1"/>
                </a:solidFill>
              </a:rPr>
              <a:t>Manil</a:t>
            </a:r>
            <a:r>
              <a:rPr lang="en-US" sz="1000" i="1" dirty="0">
                <a:solidFill>
                  <a:schemeClr val="bg1"/>
                </a:solidFill>
              </a:rPr>
              <a:t> et al., CERN TE-MSC seminar, 2021, </a:t>
            </a:r>
            <a:r>
              <a:rPr lang="en-US" sz="1000" i="1" dirty="0">
                <a:solidFill>
                  <a:schemeClr val="bg1"/>
                </a:solidFill>
                <a:hlinkClick r:id="rId9"/>
              </a:rPr>
              <a:t>https://indico.cern.ch/event/1085648/</a:t>
            </a:r>
            <a:r>
              <a:rPr lang="en-US" sz="1000" i="1" dirty="0">
                <a:solidFill>
                  <a:schemeClr val="bg1"/>
                </a:solidFill>
              </a:rPr>
              <a:t>.</a:t>
            </a:r>
          </a:p>
          <a:p>
            <a:r>
              <a:rPr lang="en-US" sz="1000" i="1" dirty="0">
                <a:solidFill>
                  <a:schemeClr val="bg1"/>
                </a:solidFill>
              </a:rPr>
              <a:t>[Troitino 21] J. Ferradas Troitino et al., SUST, 2021, </a:t>
            </a:r>
            <a:r>
              <a:rPr lang="en-US" sz="1000" i="1" dirty="0">
                <a:solidFill>
                  <a:schemeClr val="bg1"/>
                </a:solidFill>
                <a:hlinkClick r:id="rId10"/>
              </a:rPr>
              <a:t>10.1088/1361-6668/abd388</a:t>
            </a:r>
            <a:r>
              <a:rPr lang="en-US" sz="1000" i="1" dirty="0">
                <a:solidFill>
                  <a:schemeClr val="bg1"/>
                </a:solidFill>
              </a:rPr>
              <a:t>. </a:t>
            </a:r>
          </a:p>
          <a:p>
            <a:r>
              <a:rPr lang="en-US" sz="1000" i="1" dirty="0">
                <a:solidFill>
                  <a:schemeClr val="bg1"/>
                </a:solidFill>
              </a:rPr>
              <a:t>[Verweij 99] </a:t>
            </a:r>
            <a:r>
              <a:rPr lang="fr-FR" sz="1000" i="1" dirty="0">
                <a:solidFill>
                  <a:schemeClr val="bg1"/>
                </a:solidFill>
              </a:rPr>
              <a:t>A. P. </a:t>
            </a:r>
            <a:r>
              <a:rPr lang="fr-FR" sz="1000" i="1" dirty="0" err="1">
                <a:solidFill>
                  <a:schemeClr val="bg1"/>
                </a:solidFill>
              </a:rPr>
              <a:t>Verweij</a:t>
            </a:r>
            <a:r>
              <a:rPr lang="fr-FR" sz="1000" i="1" dirty="0">
                <a:solidFill>
                  <a:schemeClr val="bg1"/>
                </a:solidFill>
              </a:rPr>
              <a:t> et al., IEEE TAS, 1999, </a:t>
            </a:r>
            <a:r>
              <a:rPr lang="fr-FR" sz="1000" i="1" dirty="0">
                <a:solidFill>
                  <a:schemeClr val="bg1"/>
                </a:solidFill>
                <a:hlinkClick r:id="rId11"/>
              </a:rPr>
              <a:t>10.1109/77.783259</a:t>
            </a:r>
            <a:r>
              <a:rPr lang="fr-FR" sz="1000" i="1" dirty="0">
                <a:solidFill>
                  <a:schemeClr val="bg1"/>
                </a:solidFill>
              </a:rPr>
              <a:t>.</a:t>
            </a:r>
            <a:endParaRPr lang="en-US" sz="1000" i="1" dirty="0">
              <a:solidFill>
                <a:schemeClr val="bg1"/>
              </a:solidFill>
            </a:endParaRPr>
          </a:p>
          <a:p>
            <a:r>
              <a:rPr lang="en-US" sz="1000" i="1" dirty="0">
                <a:solidFill>
                  <a:schemeClr val="bg1"/>
                </a:solidFill>
              </a:rPr>
              <a:t>[Wolf 18] </a:t>
            </a:r>
            <a:r>
              <a:rPr lang="en-GB" sz="1000" i="1" dirty="0">
                <a:solidFill>
                  <a:schemeClr val="bg1"/>
                </a:solidFill>
              </a:rPr>
              <a:t>F. Wolf et al., IEEE TAS, 2018, </a:t>
            </a:r>
            <a:r>
              <a:rPr lang="en-GB" sz="1000" i="1" dirty="0">
                <a:solidFill>
                  <a:schemeClr val="bg1"/>
                </a:solidFill>
                <a:hlinkClick r:id="rId12"/>
              </a:rPr>
              <a:t>10.1109/TASC.2017.2780850</a:t>
            </a:r>
            <a:r>
              <a:rPr lang="en-GB" sz="1000" i="1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38C3B06-ED97-4D69-B5B7-089F2C866E3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0007" y="2055793"/>
            <a:ext cx="4623983" cy="12254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E15FB2B-D171-435E-9636-86EFE2D1EB99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9167" y="102724"/>
            <a:ext cx="2573433" cy="128908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D70CB5F-0CD0-4259-BCEB-E414A562E497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2010" y="113039"/>
            <a:ext cx="2740280" cy="1298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869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17119-ED0F-8BDC-1331-DC20C2697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3863558" cy="523220"/>
          </a:xfrm>
        </p:spPr>
        <p:txBody>
          <a:bodyPr/>
          <a:lstStyle/>
          <a:p>
            <a:r>
              <a:rPr lang="en-US" dirty="0"/>
              <a:t>Context and motivation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41693E-BB15-75C0-5F5D-FBC93007622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1388" y="451444"/>
            <a:ext cx="8531949" cy="2923877"/>
          </a:xfrm>
        </p:spPr>
        <p:txBody>
          <a:bodyPr/>
          <a:lstStyle/>
          <a:p>
            <a:r>
              <a:rPr lang="en-US" sz="1800" dirty="0"/>
              <a:t>Mechanical sensitivity of the Nb</a:t>
            </a:r>
            <a:r>
              <a:rPr lang="en-US" sz="1800" baseline="-25000" dirty="0"/>
              <a:t>3</a:t>
            </a:r>
            <a:r>
              <a:rPr lang="en-US" sz="1800" dirty="0"/>
              <a:t>Sn</a:t>
            </a:r>
          </a:p>
          <a:p>
            <a:pPr lvl="1"/>
            <a:r>
              <a:rPr lang="en-US" sz="1600" dirty="0"/>
              <a:t>Characterization at cold from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[</a:t>
            </a:r>
            <a:r>
              <a:rPr lang="en-US" sz="1400" i="1" dirty="0" err="1">
                <a:solidFill>
                  <a:schemeClr val="bg1">
                    <a:lumMod val="50000"/>
                  </a:schemeClr>
                </a:solidFill>
              </a:rPr>
              <a:t>Ekin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 87] </a:t>
            </a:r>
            <a:r>
              <a:rPr lang="en-US" sz="1600" dirty="0">
                <a:solidFill>
                  <a:srgbClr val="0033A0"/>
                </a:solidFill>
              </a:rPr>
              <a:t>to</a:t>
            </a:r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[Troitino 21]</a:t>
            </a:r>
          </a:p>
          <a:p>
            <a:pPr lvl="2"/>
            <a:r>
              <a:rPr lang="en-US" sz="1400" dirty="0"/>
              <a:t>axial strain</a:t>
            </a:r>
          </a:p>
          <a:p>
            <a:pPr lvl="2"/>
            <a:r>
              <a:rPr lang="en-US" sz="1400" dirty="0"/>
              <a:t>transverse pressure</a:t>
            </a:r>
          </a:p>
          <a:p>
            <a:pPr marL="180000" lvl="1" indent="0">
              <a:buNone/>
            </a:pPr>
            <a:r>
              <a:rPr lang="en-US" sz="1600" dirty="0">
                <a:sym typeface="Wingdings 3" panose="05040102010807070707" pitchFamily="18" charset="2"/>
              </a:rPr>
              <a:t></a:t>
            </a:r>
            <a:r>
              <a:rPr lang="en-US" sz="1600" dirty="0"/>
              <a:t>Reversible and irreversible critical current degradation from</a:t>
            </a:r>
          </a:p>
          <a:p>
            <a:pPr lvl="2">
              <a:buSzPct val="100000"/>
              <a:buFont typeface="Wingdings 3" panose="05040102010807070707" pitchFamily="18" charset="2"/>
              <a:buChar char="9"/>
            </a:pPr>
            <a:r>
              <a:rPr lang="en-US" sz="1400" dirty="0"/>
              <a:t> Deformation of the copper matrix</a:t>
            </a:r>
          </a:p>
          <a:p>
            <a:pPr lvl="2">
              <a:buSzPct val="100000"/>
              <a:buFont typeface="Wingdings 3" panose="05040102010807070707" pitchFamily="18" charset="2"/>
              <a:buChar char="9"/>
            </a:pPr>
            <a:r>
              <a:rPr lang="en-US" sz="1400" dirty="0"/>
              <a:t> Cracks in Nb</a:t>
            </a:r>
            <a:r>
              <a:rPr lang="en-US" sz="1400" baseline="-25000" dirty="0"/>
              <a:t>3</a:t>
            </a:r>
            <a:r>
              <a:rPr lang="en-US" sz="1400" dirty="0"/>
              <a:t>Sn sub-elements</a:t>
            </a:r>
            <a:endParaRPr lang="en-US" sz="1800" dirty="0"/>
          </a:p>
          <a:p>
            <a:r>
              <a:rPr lang="en-US" sz="1800" dirty="0"/>
              <a:t>Pre-compressive load applied during manufacturing of </a:t>
            </a:r>
            <a:br>
              <a:rPr lang="en-US" sz="1800" dirty="0"/>
            </a:br>
            <a:r>
              <a:rPr lang="en-US" sz="1800" dirty="0"/>
              <a:t>magnet to sustain Lorentz forces and prevent movement</a:t>
            </a:r>
            <a:br>
              <a:rPr lang="en-US" sz="1800" dirty="0"/>
            </a:br>
            <a:r>
              <a:rPr lang="en-US" sz="1600" dirty="0">
                <a:sym typeface="Wingdings 3" panose="05040102010807070707" pitchFamily="18" charset="2"/>
              </a:rPr>
              <a:t>  For 11 T magnets, global limitation of peak stress </a:t>
            </a:r>
            <a:br>
              <a:rPr lang="en-US" sz="1600" dirty="0">
                <a:sym typeface="Wingdings 3" panose="05040102010807070707" pitchFamily="18" charset="2"/>
              </a:rPr>
            </a:br>
            <a:r>
              <a:rPr lang="en-US" sz="1600" dirty="0">
                <a:sym typeface="Wingdings 3" panose="05040102010807070707" pitchFamily="18" charset="2"/>
              </a:rPr>
              <a:t>    during collaring to 150 MPa 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  <a:sym typeface="Wingdings 3" panose="05040102010807070707" pitchFamily="18" charset="2"/>
              </a:rPr>
              <a:t>[Ferracin 19] </a:t>
            </a:r>
            <a:r>
              <a:rPr lang="en-US" sz="1200" dirty="0">
                <a:solidFill>
                  <a:srgbClr val="0033A0"/>
                </a:solidFill>
                <a:sym typeface="Wingdings 3" panose="05040102010807070707" pitchFamily="18" charset="2"/>
              </a:rPr>
              <a:t>(not last value)</a:t>
            </a:r>
            <a:endParaRPr lang="en-US" sz="1800" dirty="0">
              <a:solidFill>
                <a:srgbClr val="0033A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227739-AD51-9BF3-64D2-36C452FD6C26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478D48-CEDB-F1D8-64A9-AFF0BDF0F8D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Transverse stress on Nb</a:t>
            </a:r>
            <a:r>
              <a:rPr lang="en-GB" baseline="-25000"/>
              <a:t>3</a:t>
            </a:r>
            <a:r>
              <a:rPr lang="en-GB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F9DD8D-1F42-7148-915D-924FCC4E870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2F1A0EE-0B35-8015-61B5-54EDC24B6E4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26594" y="1223240"/>
            <a:ext cx="3028920" cy="233518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E0BBC43-704B-C51A-1CBA-C3A18301F059}"/>
              </a:ext>
            </a:extLst>
          </p:cNvPr>
          <p:cNvSpPr txBox="1"/>
          <p:nvPr/>
        </p:nvSpPr>
        <p:spPr>
          <a:xfrm>
            <a:off x="5489245" y="3502273"/>
            <a:ext cx="3752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Relative critical current with applied transverse stress measured using a compressive WASP device [Troitino 2021]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754D3C9-E9EF-0F95-89ED-E4D96F89A83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4214" y="53565"/>
            <a:ext cx="3028920" cy="122414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EF6AB83-5026-0AC7-3757-D19B91DBEC63}"/>
              </a:ext>
            </a:extLst>
          </p:cNvPr>
          <p:cNvSpPr txBox="1"/>
          <p:nvPr/>
        </p:nvSpPr>
        <p:spPr>
          <a:xfrm>
            <a:off x="121249" y="3403245"/>
            <a:ext cx="53222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800" dirty="0">
                <a:solidFill>
                  <a:srgbClr val="C00000"/>
                </a:solidFill>
                <a:sym typeface="Wingdings 3" panose="05040102010807070707" pitchFamily="18" charset="2"/>
              </a:rPr>
              <a:t> Effect of pressure applied at Room Temperature (RT) on HL-LHC conductors </a:t>
            </a:r>
            <a:r>
              <a:rPr lang="en-US" sz="160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FBC9EAC-176B-2581-6353-2B0879CD89F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1024" y="4344765"/>
            <a:ext cx="2364099" cy="190962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DEED9AD-2C48-F209-6FC1-6075C31E3FF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26" y="4360675"/>
            <a:ext cx="1518306" cy="154219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64F7783-003A-B383-E767-827984B05E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26906" y="5278650"/>
            <a:ext cx="1001091" cy="1021947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C8AC38F-053D-86BB-AF6C-FF07435D555D}"/>
              </a:ext>
            </a:extLst>
          </p:cNvPr>
          <p:cNvCxnSpPr>
            <a:cxnSpLocks/>
          </p:cNvCxnSpPr>
          <p:nvPr/>
        </p:nvCxnSpPr>
        <p:spPr>
          <a:xfrm>
            <a:off x="1240980" y="5193967"/>
            <a:ext cx="372524" cy="2345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441AF0A-AEE1-190D-1740-609B8E143CFA}"/>
              </a:ext>
            </a:extLst>
          </p:cNvPr>
          <p:cNvCxnSpPr>
            <a:cxnSpLocks/>
          </p:cNvCxnSpPr>
          <p:nvPr/>
        </p:nvCxnSpPr>
        <p:spPr>
          <a:xfrm flipV="1">
            <a:off x="2671493" y="5043937"/>
            <a:ext cx="253059" cy="19059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EF8EF57E-8E58-C06F-3A6D-2CB3FDEB5B9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782" y="4567709"/>
            <a:ext cx="1713168" cy="799637"/>
          </a:xfrm>
          <a:prstGeom prst="rect">
            <a:avLst/>
          </a:prstGeom>
        </p:spPr>
      </p:pic>
      <p:pic>
        <p:nvPicPr>
          <p:cNvPr id="28" name="Image 29">
            <a:extLst>
              <a:ext uri="{FF2B5EF4-FFF2-40B4-BE49-F238E27FC236}">
                <a16:creationId xmlns:a16="http://schemas.microsoft.com/office/drawing/2014/main" id="{C626908C-F993-53B0-BC2A-1413CED1FC6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814570" y="5489790"/>
            <a:ext cx="1266732" cy="643197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4CDA57E-C697-F1F0-0596-2EED9231A7DD}"/>
              </a:ext>
            </a:extLst>
          </p:cNvPr>
          <p:cNvCxnSpPr>
            <a:cxnSpLocks/>
          </p:cNvCxnSpPr>
          <p:nvPr/>
        </p:nvCxnSpPr>
        <p:spPr>
          <a:xfrm>
            <a:off x="3724275" y="5141363"/>
            <a:ext cx="1041559" cy="9375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196C098-E9D8-7340-1D0A-3CDA067B6763}"/>
              </a:ext>
            </a:extLst>
          </p:cNvPr>
          <p:cNvCxnSpPr>
            <a:cxnSpLocks/>
          </p:cNvCxnSpPr>
          <p:nvPr/>
        </p:nvCxnSpPr>
        <p:spPr>
          <a:xfrm>
            <a:off x="7077911" y="5107255"/>
            <a:ext cx="351343" cy="2451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6" name="Picture 45">
            <a:extLst>
              <a:ext uri="{FF2B5EF4-FFF2-40B4-BE49-F238E27FC236}">
                <a16:creationId xmlns:a16="http://schemas.microsoft.com/office/drawing/2014/main" id="{74FF2039-1A38-C36E-29FC-98838032356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6341"/>
          <a:stretch/>
        </p:blipFill>
        <p:spPr>
          <a:xfrm>
            <a:off x="7517094" y="4494760"/>
            <a:ext cx="1573945" cy="16096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F6BB937-E7EE-D307-8356-705A0668332F}"/>
              </a:ext>
            </a:extLst>
          </p:cNvPr>
          <p:cNvSpPr txBox="1"/>
          <p:nvPr/>
        </p:nvSpPr>
        <p:spPr>
          <a:xfrm>
            <a:off x="6313715" y="1262350"/>
            <a:ext cx="13513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19 T, 4.2 K</a:t>
            </a:r>
          </a:p>
        </p:txBody>
      </p:sp>
    </p:spTree>
    <p:extLst>
      <p:ext uri="{BB962C8B-B14F-4D97-AF65-F5344CB8AC3E}">
        <p14:creationId xmlns:p14="http://schemas.microsoft.com/office/powerpoint/2010/main" val="2624543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ABDFD-E117-44DE-B74C-9745A6D35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642588" cy="523220"/>
          </a:xfrm>
        </p:spPr>
        <p:txBody>
          <a:bodyPr/>
          <a:lstStyle/>
          <a:p>
            <a:r>
              <a:rPr lang="en-US" dirty="0"/>
              <a:t>A brief glance in literature – Strand scale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D66302-2714-4081-81AB-B17BAE946A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83705" y="639557"/>
            <a:ext cx="8686428" cy="2369880"/>
          </a:xfrm>
        </p:spPr>
        <p:txBody>
          <a:bodyPr/>
          <a:lstStyle/>
          <a:p>
            <a:pPr marL="18000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[Ebermann 2019] </a:t>
            </a:r>
            <a:r>
              <a:rPr lang="en-US" dirty="0">
                <a:solidFill>
                  <a:srgbClr val="0055A0"/>
                </a:solidFill>
              </a:rPr>
              <a:t>- </a:t>
            </a:r>
            <a:r>
              <a:rPr lang="en-US" dirty="0"/>
              <a:t>Transverse stress applied on strands</a:t>
            </a:r>
          </a:p>
          <a:p>
            <a:pPr lvl="2"/>
            <a:r>
              <a:rPr lang="en-US" b="1" dirty="0">
                <a:sym typeface="Wingdings 3" panose="05040102010807070707" pitchFamily="18" charset="2"/>
              </a:rPr>
              <a:t>RRP 144/169</a:t>
            </a:r>
            <a:r>
              <a:rPr lang="en-US" dirty="0">
                <a:sym typeface="Wingdings 3" panose="05040102010807070707" pitchFamily="18" charset="2"/>
              </a:rPr>
              <a:t> ø0.7mm</a:t>
            </a:r>
          </a:p>
          <a:p>
            <a:pPr lvl="2"/>
            <a:r>
              <a:rPr lang="en-US" dirty="0">
                <a:sym typeface="Wingdings 3" panose="05040102010807070707" pitchFamily="18" charset="2"/>
              </a:rPr>
              <a:t>Transverse stress applied at RT (hydraulic press in building180)</a:t>
            </a:r>
          </a:p>
          <a:p>
            <a:pPr lvl="2"/>
            <a:r>
              <a:rPr lang="en-US" dirty="0">
                <a:sym typeface="Wingdings 3" panose="05040102010807070707" pitchFamily="18" charset="2"/>
              </a:rPr>
              <a:t>Electrical measurements (@ </a:t>
            </a:r>
            <a:r>
              <a:rPr lang="en-US" dirty="0" err="1">
                <a:sym typeface="Wingdings 3" panose="05040102010807070707" pitchFamily="18" charset="2"/>
              </a:rPr>
              <a:t>cryolab</a:t>
            </a:r>
            <a:r>
              <a:rPr lang="en-US" dirty="0">
                <a:sym typeface="Wingdings 3" panose="05040102010807070707" pitchFamily="18" charset="2"/>
              </a:rPr>
              <a:t>), </a:t>
            </a:r>
            <a:br>
              <a:rPr lang="en-US" dirty="0">
                <a:sym typeface="Wingdings 3" panose="05040102010807070707" pitchFamily="18" charset="2"/>
              </a:rPr>
            </a:br>
            <a:r>
              <a:rPr lang="en-US" dirty="0">
                <a:sym typeface="Wingdings 3" panose="05040102010807070707" pitchFamily="18" charset="2"/>
              </a:rPr>
              <a:t>metallography (@ EN-MME-MM) and FEM analysis</a:t>
            </a:r>
          </a:p>
          <a:p>
            <a:pPr lvl="2">
              <a:buFont typeface="Wingdings" panose="05000000000000000000" pitchFamily="2" charset="2"/>
              <a:buChar char="ð"/>
            </a:pPr>
            <a:r>
              <a:rPr lang="en-US" dirty="0">
                <a:sym typeface="Wingdings" panose="05000000000000000000" pitchFamily="2" charset="2"/>
              </a:rPr>
              <a:t>Electrical degradation and cracks after 100 MPa</a:t>
            </a:r>
          </a:p>
          <a:p>
            <a:pPr lvl="2">
              <a:buFont typeface="Wingdings" panose="05000000000000000000" pitchFamily="2" charset="2"/>
              <a:buChar char="ð"/>
            </a:pPr>
            <a:r>
              <a:rPr lang="en-US" dirty="0">
                <a:sym typeface="Wingdings 3" panose="05040102010807070707" pitchFamily="18" charset="2"/>
              </a:rPr>
              <a:t>Cracks in longitudinal CS</a:t>
            </a:r>
            <a:br>
              <a:rPr lang="en-US" dirty="0">
                <a:sym typeface="Wingdings 3" panose="05040102010807070707" pitchFamily="18" charset="2"/>
              </a:rPr>
            </a:br>
            <a:r>
              <a:rPr lang="en-US" dirty="0">
                <a:sym typeface="Wingdings 3" panose="05040102010807070707" pitchFamily="18" charset="2"/>
              </a:rPr>
              <a:t>	@ 100 MPa: longitudinal direction</a:t>
            </a:r>
          </a:p>
          <a:p>
            <a:pPr marL="360000" lvl="2" indent="0">
              <a:buNone/>
            </a:pPr>
            <a:r>
              <a:rPr lang="en-US" sz="1800" dirty="0">
                <a:sym typeface="Wingdings 3" panose="05040102010807070707" pitchFamily="18" charset="2"/>
              </a:rPr>
              <a:t>         </a:t>
            </a:r>
            <a:r>
              <a:rPr lang="en-US" dirty="0">
                <a:sym typeface="Wingdings 3" panose="05040102010807070707" pitchFamily="18" charset="2"/>
              </a:rPr>
              <a:t>@ 150 MPa: longitudinal cracks propagating to the surface of the sub-elements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F17C63-5DCD-4127-9C0E-02A0A1E06BD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9C9C37-C68C-4F23-BAE1-7FBF4859084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Transverse stress on Nb</a:t>
            </a:r>
            <a:r>
              <a:rPr lang="en-GB" baseline="-25000" dirty="0"/>
              <a:t>3</a:t>
            </a:r>
            <a:r>
              <a:rPr lang="en-GB" dirty="0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1FBD4-F1ED-4E06-8D47-D5D367EA159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3160A8-E43C-4CAF-8742-4FC5D070FD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63" y="3126007"/>
            <a:ext cx="4498279" cy="27007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56E23B-3CE7-4A4F-9EBF-AE39EC983DA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5552" y="3126007"/>
            <a:ext cx="4463112" cy="270073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208EBF8-874F-402F-90D7-1E5838CF1B8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4626" y="372268"/>
            <a:ext cx="2969374" cy="188331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99AB9DB-5A26-4703-ACF7-41B746142F8F}"/>
              </a:ext>
            </a:extLst>
          </p:cNvPr>
          <p:cNvSpPr txBox="1"/>
          <p:nvPr/>
        </p:nvSpPr>
        <p:spPr>
          <a:xfrm>
            <a:off x="6174626" y="2263178"/>
            <a:ext cx="29097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Critical current </a:t>
            </a:r>
            <a:r>
              <a:rPr lang="en-US" sz="1000" i="1" dirty="0" err="1">
                <a:solidFill>
                  <a:schemeClr val="bg1">
                    <a:lumMod val="50000"/>
                  </a:schemeClr>
                </a:solidFill>
              </a:rPr>
              <a:t>I</a:t>
            </a:r>
            <a:r>
              <a:rPr lang="en-US" sz="1000" i="1" baseline="-25000" dirty="0" err="1">
                <a:solidFill>
                  <a:schemeClr val="bg1">
                    <a:lumMod val="50000"/>
                  </a:schemeClr>
                </a:solidFill>
              </a:rPr>
              <a:t>c</a:t>
            </a:r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 at T=16.6 K using </a:t>
            </a:r>
            <a:r>
              <a:rPr lang="en-US" sz="1000" i="1" dirty="0" err="1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US" sz="1000" i="1" baseline="-25000" dirty="0" err="1">
                <a:solidFill>
                  <a:schemeClr val="bg1">
                    <a:lumMod val="50000"/>
                  </a:schemeClr>
                </a:solidFill>
              </a:rPr>
              <a:t>c</a:t>
            </a:r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=100</a:t>
            </a:r>
            <a:r>
              <a:rPr lang="el-GR" sz="1000" i="1" dirty="0">
                <a:solidFill>
                  <a:schemeClr val="bg1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μ</a:t>
            </a:r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V/m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E3BA0F-0D02-4F93-B499-75C3A184953C}"/>
              </a:ext>
            </a:extLst>
          </p:cNvPr>
          <p:cNvSpPr txBox="1"/>
          <p:nvPr/>
        </p:nvSpPr>
        <p:spPr>
          <a:xfrm>
            <a:off x="188120" y="5785751"/>
            <a:ext cx="42495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SEM micrographs of transverse cross-section of a),b) ref. sample, c),d) 75 MPa, e),f) 100 MPa, g),h) 125 MPa, </a:t>
            </a:r>
            <a:r>
              <a:rPr lang="en-US" sz="1000" i="1" dirty="0" err="1">
                <a:solidFill>
                  <a:schemeClr val="bg1">
                    <a:lumMod val="50000"/>
                  </a:schemeClr>
                </a:solidFill>
              </a:rPr>
              <a:t>i</a:t>
            </a:r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),j) 150 MPa and k),l) 200 MPa.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CD0191-C91D-4E1D-9406-39950AE2CA7C}"/>
              </a:ext>
            </a:extLst>
          </p:cNvPr>
          <p:cNvSpPr txBox="1"/>
          <p:nvPr/>
        </p:nvSpPr>
        <p:spPr>
          <a:xfrm>
            <a:off x="5095661" y="5796088"/>
            <a:ext cx="3878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SEM micrographs of longitudinal cross-section of a) to d) 75 MPa, e) to h) 100 MPa, </a:t>
            </a:r>
            <a:r>
              <a:rPr lang="en-US" sz="1000" i="1" dirty="0" err="1">
                <a:solidFill>
                  <a:schemeClr val="bg1">
                    <a:lumMod val="50000"/>
                  </a:schemeClr>
                </a:solidFill>
              </a:rPr>
              <a:t>i</a:t>
            </a:r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) to l) 150 MPa. </a:t>
            </a:r>
          </a:p>
        </p:txBody>
      </p:sp>
    </p:spTree>
    <p:extLst>
      <p:ext uri="{BB962C8B-B14F-4D97-AF65-F5344CB8AC3E}">
        <p14:creationId xmlns:p14="http://schemas.microsoft.com/office/powerpoint/2010/main" val="1826193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47FB7-1611-4400-8714-C0F6F77F0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523965" cy="523220"/>
          </a:xfrm>
        </p:spPr>
        <p:txBody>
          <a:bodyPr/>
          <a:lstStyle/>
          <a:p>
            <a:r>
              <a:rPr lang="en-US" dirty="0"/>
              <a:t>A brief glance in literature – Cable scale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A42782-52DC-4DB0-8BCA-E074E56BF5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191780" y="453233"/>
            <a:ext cx="9015177" cy="2431435"/>
          </a:xfrm>
        </p:spPr>
        <p:txBody>
          <a:bodyPr/>
          <a:lstStyle/>
          <a:p>
            <a:pPr lvl="1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[Ebermann 2018] + PhD thesis (CERN / TU Vienna)</a:t>
            </a:r>
          </a:p>
          <a:p>
            <a:pPr lvl="2"/>
            <a:r>
              <a:rPr lang="en-US" dirty="0"/>
              <a:t>Electrical measurements</a:t>
            </a:r>
            <a:br>
              <a:rPr lang="en-US" dirty="0"/>
            </a:br>
            <a:r>
              <a:rPr lang="en-US" dirty="0"/>
              <a:t>in FRESCA after application </a:t>
            </a:r>
            <a:br>
              <a:rPr lang="en-US" dirty="0"/>
            </a:br>
            <a:r>
              <a:rPr lang="en-US" dirty="0"/>
              <a:t>of transverse stress at RT</a:t>
            </a:r>
          </a:p>
          <a:p>
            <a:pPr lvl="2"/>
            <a:r>
              <a:rPr lang="en-US" dirty="0"/>
              <a:t>Specimen</a:t>
            </a:r>
          </a:p>
          <a:p>
            <a:pPr lvl="3"/>
            <a:r>
              <a:rPr lang="en-US" dirty="0"/>
              <a:t>Double-stack configuration</a:t>
            </a:r>
          </a:p>
          <a:p>
            <a:pPr lvl="3"/>
            <a:r>
              <a:rPr lang="en-US" dirty="0"/>
              <a:t>3 different types of cable</a:t>
            </a:r>
          </a:p>
          <a:p>
            <a:pPr lvl="2"/>
            <a:r>
              <a:rPr lang="en-US" dirty="0"/>
              <a:t>Metallographic analyses</a:t>
            </a:r>
          </a:p>
          <a:p>
            <a:pPr marL="504000" lvl="3" indent="0">
              <a:buNone/>
            </a:pPr>
            <a:r>
              <a:rPr lang="en-US" dirty="0">
                <a:solidFill>
                  <a:srgbClr val="0033A0"/>
                </a:solidFill>
              </a:rPr>
              <a:t>Specimen 1 – 11T RRP 144/169 (no mica)</a:t>
            </a:r>
          </a:p>
          <a:p>
            <a:pPr lvl="3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E1841-4980-466F-A2BA-625CCD6C01C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083B7E-B76B-4FF6-AD5B-8D0E9EEEA14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Transverse stress on Nb</a:t>
            </a:r>
            <a:r>
              <a:rPr lang="en-GB" baseline="-25000" dirty="0"/>
              <a:t>3</a:t>
            </a:r>
            <a:r>
              <a:rPr lang="en-GB" dirty="0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85C171-EE66-4C21-AA31-E8E947FF301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A288862-4D78-4795-8115-4B97E9F5EA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3751" y="706963"/>
            <a:ext cx="3436593" cy="1772991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C366250A-B48B-4FB2-A89C-E2AC71FDACA9}"/>
              </a:ext>
            </a:extLst>
          </p:cNvPr>
          <p:cNvGrpSpPr/>
          <p:nvPr/>
        </p:nvGrpSpPr>
        <p:grpSpPr>
          <a:xfrm>
            <a:off x="6091131" y="429304"/>
            <a:ext cx="2941480" cy="2610438"/>
            <a:chOff x="5996575" y="1606426"/>
            <a:chExt cx="2941480" cy="261043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F9DD6EE2-16BA-4DBA-98C8-141D8AE90863}"/>
                </a:ext>
              </a:extLst>
            </p:cNvPr>
            <p:cNvGrpSpPr/>
            <p:nvPr/>
          </p:nvGrpSpPr>
          <p:grpSpPr>
            <a:xfrm>
              <a:off x="5996575" y="1606426"/>
              <a:ext cx="2941480" cy="2610438"/>
              <a:chOff x="2471720" y="1770200"/>
              <a:chExt cx="2941480" cy="2610438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93FEB3B8-888A-48D5-B713-F91C078FD1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52591" y="1770200"/>
                <a:ext cx="2740975" cy="1938355"/>
              </a:xfrm>
              <a:prstGeom prst="rect">
                <a:avLst/>
              </a:prstGeom>
            </p:spPr>
          </p:pic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FDC54341-3E6A-419A-B767-67156B8DB1B9}"/>
                  </a:ext>
                </a:extLst>
              </p:cNvPr>
              <p:cNvSpPr/>
              <p:nvPr/>
            </p:nvSpPr>
            <p:spPr>
              <a:xfrm>
                <a:off x="3472389" y="1943429"/>
                <a:ext cx="524235" cy="1718447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2FF79F2B-28D6-481A-8423-F8941B3CE8DA}"/>
                  </a:ext>
                </a:extLst>
              </p:cNvPr>
              <p:cNvSpPr/>
              <p:nvPr/>
            </p:nvSpPr>
            <p:spPr>
              <a:xfrm>
                <a:off x="3997537" y="1943429"/>
                <a:ext cx="534092" cy="1718447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0249998-AA62-4E7A-B52A-1524397AD1C3}"/>
                  </a:ext>
                </a:extLst>
              </p:cNvPr>
              <p:cNvSpPr/>
              <p:nvPr/>
            </p:nvSpPr>
            <p:spPr>
              <a:xfrm>
                <a:off x="4525928" y="1954880"/>
                <a:ext cx="639682" cy="1698561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74133FBD-D337-4DEF-89B1-13C385AEB59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78560" y="3662886"/>
                <a:ext cx="221350" cy="19989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C94E582-AE99-41C1-AE20-04DA56E016C4}"/>
                  </a:ext>
                </a:extLst>
              </p:cNvPr>
              <p:cNvSpPr txBox="1"/>
              <p:nvPr/>
            </p:nvSpPr>
            <p:spPr>
              <a:xfrm>
                <a:off x="2671508" y="3672159"/>
                <a:ext cx="84474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solidFill>
                      <a:srgbClr val="FF0000"/>
                    </a:solidFill>
                  </a:rPr>
                  <a:t>Inverted</a:t>
                </a:r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3AE3DDAA-A591-4A40-A19C-2B50D0C6BF5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244842" y="3687215"/>
                <a:ext cx="1019" cy="2003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35CD52F-0BD8-4677-A926-05D9DD9712D1}"/>
                  </a:ext>
                </a:extLst>
              </p:cNvPr>
              <p:cNvSpPr txBox="1"/>
              <p:nvPr/>
            </p:nvSpPr>
            <p:spPr>
              <a:xfrm>
                <a:off x="3738137" y="3836838"/>
                <a:ext cx="117565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solidFill>
                      <a:srgbClr val="FF0000"/>
                    </a:solidFill>
                  </a:rPr>
                  <a:t>Not inverted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18F16BB5-8D67-4058-9BBE-DB78CEE181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3577" y="3661875"/>
                <a:ext cx="22522" cy="14221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C56583B-2CED-45C7-B666-0877BE456DA1}"/>
                  </a:ext>
                </a:extLst>
              </p:cNvPr>
              <p:cNvSpPr txBox="1"/>
              <p:nvPr/>
            </p:nvSpPr>
            <p:spPr>
              <a:xfrm>
                <a:off x="4540457" y="3737842"/>
                <a:ext cx="73072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solidFill>
                      <a:srgbClr val="FF0000"/>
                    </a:solidFill>
                  </a:rPr>
                  <a:t>Inverted</a:t>
                </a:r>
              </a:p>
            </p:txBody>
          </p:sp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2911825D-EA82-458C-A171-12DD27E3C0C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426623" y="3920893"/>
                <a:ext cx="986577" cy="4597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814AAA9-3F31-42C3-BD3B-F40B07943AE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471720" y="3884847"/>
                <a:ext cx="978304" cy="423598"/>
              </a:xfrm>
              <a:prstGeom prst="rect">
                <a:avLst/>
              </a:prstGeom>
            </p:spPr>
          </p:pic>
        </p:grpSp>
        <p:pic>
          <p:nvPicPr>
            <p:cNvPr id="8" name="Picture 7" descr="A picture containing ground, cement&#10;&#10;Description automatically generated">
              <a:extLst>
                <a:ext uri="{FF2B5EF4-FFF2-40B4-BE49-F238E27FC236}">
                  <a16:creationId xmlns:a16="http://schemas.microsoft.com/office/drawing/2014/main" id="{4114A467-9952-4D57-BEBB-777EF68F72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32238" y="3864011"/>
              <a:ext cx="991602" cy="305559"/>
            </a:xfrm>
            <a:prstGeom prst="rect">
              <a:avLst/>
            </a:prstGeom>
          </p:spPr>
        </p:pic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C54189CD-A135-4318-9D15-BB3329BACF5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5730" y="3160459"/>
            <a:ext cx="4873443" cy="111696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52B029C-DD56-4A0C-B5A6-BC716A172AB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2154" y="4295207"/>
            <a:ext cx="2213180" cy="127683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C639A69C-C6F0-409F-B6FD-9A9DF31C6D5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263" y="2649197"/>
            <a:ext cx="4085738" cy="202617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0875072-0708-4858-84B3-1EC9A670F150}"/>
              </a:ext>
            </a:extLst>
          </p:cNvPr>
          <p:cNvSpPr txBox="1"/>
          <p:nvPr/>
        </p:nvSpPr>
        <p:spPr>
          <a:xfrm>
            <a:off x="148263" y="4659715"/>
            <a:ext cx="3858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150MPa	      175MPa              200MPa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28BE452-6651-4E28-BB0B-92A9BF4F8C08}"/>
              </a:ext>
            </a:extLst>
          </p:cNvPr>
          <p:cNvSpPr txBox="1"/>
          <p:nvPr/>
        </p:nvSpPr>
        <p:spPr>
          <a:xfrm>
            <a:off x="148263" y="4828917"/>
            <a:ext cx="3858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Transverse optical micrographs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135FB9-0CCB-4215-9318-BD5FC2E1F9E6}"/>
              </a:ext>
            </a:extLst>
          </p:cNvPr>
          <p:cNvSpPr txBox="1"/>
          <p:nvPr/>
        </p:nvSpPr>
        <p:spPr>
          <a:xfrm>
            <a:off x="4304671" y="4214570"/>
            <a:ext cx="2377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SEM micrographs @200 MPa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787D098-8206-40E9-AD9F-B5DF642B6B93}"/>
              </a:ext>
            </a:extLst>
          </p:cNvPr>
          <p:cNvSpPr txBox="1"/>
          <p:nvPr/>
        </p:nvSpPr>
        <p:spPr>
          <a:xfrm>
            <a:off x="-40671" y="5074943"/>
            <a:ext cx="808670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0000" lvl="1" indent="-180000">
              <a:buFont typeface="Wingdings 3" panose="05040102010807070707" pitchFamily="18" charset="2"/>
              <a:buChar char="9"/>
            </a:pPr>
            <a:r>
              <a:rPr lang="en-US" sz="1400" dirty="0"/>
              <a:t>No degradation measured or observed at 150MPa</a:t>
            </a:r>
          </a:p>
          <a:p>
            <a:pPr marL="540000" lvl="1" indent="-180000">
              <a:buFont typeface="Wingdings 3" panose="05040102010807070707" pitchFamily="18" charset="2"/>
              <a:buChar char="9"/>
            </a:pPr>
            <a:r>
              <a:rPr lang="en-US" sz="1400" dirty="0"/>
              <a:t>Degradation after 175 MPa but not enough material to conclude clearly</a:t>
            </a:r>
          </a:p>
          <a:p>
            <a:pPr marL="540000" lvl="1" indent="-180000">
              <a:buFont typeface="Wingdings 3" panose="05040102010807070707" pitchFamily="18" charset="2"/>
              <a:buChar char="9"/>
            </a:pPr>
            <a:r>
              <a:rPr lang="en-US" sz="1400" dirty="0"/>
              <a:t>Mainly longitudinal cracks </a:t>
            </a:r>
            <a:r>
              <a:rPr lang="en-US" sz="1400" dirty="0" err="1"/>
              <a:t>observed</a:t>
            </a:r>
            <a:r>
              <a:rPr lang="en-US" sz="1400" dirty="0" err="1">
                <a:sym typeface="Wingdings" panose="05000000000000000000" pitchFamily="2" charset="2"/>
              </a:rPr>
              <a:t>shrinkage</a:t>
            </a:r>
            <a:r>
              <a:rPr lang="en-US" sz="1400" dirty="0">
                <a:sym typeface="Wingdings" panose="05000000000000000000" pitchFamily="2" charset="2"/>
              </a:rPr>
              <a:t> of </a:t>
            </a:r>
            <a:r>
              <a:rPr lang="en-US" sz="1400" dirty="0" err="1">
                <a:sym typeface="Wingdings" panose="05000000000000000000" pitchFamily="2" charset="2"/>
              </a:rPr>
              <a:t>supercond</a:t>
            </a:r>
            <a:r>
              <a:rPr lang="en-US" sz="1400" dirty="0">
                <a:sym typeface="Wingdings" panose="05000000000000000000" pitchFamily="2" charset="2"/>
              </a:rPr>
              <a:t>. area and not interruption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408109-0242-41E0-834E-99A85463CDAA}"/>
              </a:ext>
            </a:extLst>
          </p:cNvPr>
          <p:cNvSpPr/>
          <p:nvPr/>
        </p:nvSpPr>
        <p:spPr>
          <a:xfrm>
            <a:off x="1975158" y="5821746"/>
            <a:ext cx="56474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buNone/>
            </a:pPr>
            <a:r>
              <a:rPr lang="en-US" sz="1600" dirty="0">
                <a:solidFill>
                  <a:srgbClr val="C00000"/>
                </a:solidFill>
                <a:sym typeface="Wingdings" panose="05000000000000000000" pitchFamily="2" charset="2"/>
              </a:rPr>
              <a:t> </a:t>
            </a:r>
            <a:r>
              <a:rPr lang="en-US" sz="1600" dirty="0">
                <a:solidFill>
                  <a:srgbClr val="C00000"/>
                </a:solidFill>
                <a:sym typeface="Wingdings 3" panose="05040102010807070707" pitchFamily="18" charset="2"/>
              </a:rPr>
              <a:t>Cable H15OC0190 with </a:t>
            </a:r>
            <a:r>
              <a:rPr lang="en-US" sz="1600" b="1" dirty="0">
                <a:solidFill>
                  <a:srgbClr val="C00000"/>
                </a:solidFill>
                <a:sym typeface="Wingdings 3" panose="05040102010807070707" pitchFamily="18" charset="2"/>
              </a:rPr>
              <a:t>RRP 144/169 ø0.7 mm</a:t>
            </a:r>
          </a:p>
          <a:p>
            <a:pPr marL="0" lvl="1" indent="0">
              <a:buNone/>
            </a:pPr>
            <a:r>
              <a:rPr lang="en-US" sz="1600" dirty="0">
                <a:solidFill>
                  <a:srgbClr val="C00000"/>
                </a:solidFill>
                <a:sym typeface="Wingdings" panose="05000000000000000000" pitchFamily="2" charset="2"/>
              </a:rPr>
              <a:t> </a:t>
            </a:r>
            <a:r>
              <a:rPr lang="en-US" sz="1600" dirty="0">
                <a:solidFill>
                  <a:srgbClr val="C00000"/>
                </a:solidFill>
                <a:sym typeface="Wingdings 3" panose="05040102010807070707" pitchFamily="18" charset="2"/>
              </a:rPr>
              <a:t>Limited data in interesting interval </a:t>
            </a:r>
            <a:r>
              <a:rPr lang="en-US" sz="1600" b="1" dirty="0">
                <a:solidFill>
                  <a:srgbClr val="C00000"/>
                </a:solidFill>
                <a:sym typeface="Wingdings 3" panose="05040102010807070707" pitchFamily="18" charset="2"/>
              </a:rPr>
              <a:t>150-175-200</a:t>
            </a:r>
            <a:r>
              <a:rPr lang="en-US" sz="1600" dirty="0">
                <a:solidFill>
                  <a:srgbClr val="C00000"/>
                </a:solidFill>
                <a:sym typeface="Wingdings 3" panose="05040102010807070707" pitchFamily="18" charset="2"/>
              </a:rPr>
              <a:t> MPa </a:t>
            </a:r>
          </a:p>
        </p:txBody>
      </p:sp>
    </p:spTree>
    <p:extLst>
      <p:ext uri="{BB962C8B-B14F-4D97-AF65-F5344CB8AC3E}">
        <p14:creationId xmlns:p14="http://schemas.microsoft.com/office/powerpoint/2010/main" val="2440772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ABDFD-E117-44DE-B74C-9745A6D35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203365" cy="523220"/>
          </a:xfrm>
        </p:spPr>
        <p:txBody>
          <a:bodyPr/>
          <a:lstStyle/>
          <a:p>
            <a:r>
              <a:rPr lang="en-US" dirty="0"/>
              <a:t>A brief glance in literature – Coil scale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D66302-2714-4081-81AB-B17BAE946A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142514" y="586643"/>
            <a:ext cx="9270124" cy="2431435"/>
          </a:xfrm>
        </p:spPr>
        <p:txBody>
          <a:bodyPr/>
          <a:lstStyle/>
          <a:p>
            <a:pPr marL="18000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[Balachandran 2021] </a:t>
            </a:r>
            <a:r>
              <a:rPr lang="en-US" dirty="0">
                <a:solidFill>
                  <a:srgbClr val="0033A0"/>
                </a:solidFill>
              </a:rPr>
              <a:t>– Metallographic analyses </a:t>
            </a:r>
            <a:br>
              <a:rPr lang="en-US" dirty="0">
                <a:solidFill>
                  <a:srgbClr val="0033A0"/>
                </a:solidFill>
              </a:rPr>
            </a:br>
            <a:r>
              <a:rPr lang="en-US" dirty="0">
                <a:solidFill>
                  <a:srgbClr val="0033A0"/>
                </a:solidFill>
              </a:rPr>
              <a:t>of 11T dipole coils</a:t>
            </a:r>
          </a:p>
          <a:p>
            <a:pPr lvl="2"/>
            <a:r>
              <a:rPr lang="en-US" dirty="0"/>
              <a:t>SMC #109 </a:t>
            </a:r>
            <a:r>
              <a:rPr lang="en-US" sz="1400" dirty="0"/>
              <a:t>(cable 220B “small gap” RRP 108/127 ø0.7mm)</a:t>
            </a:r>
          </a:p>
          <a:p>
            <a:pPr lvl="3"/>
            <a:r>
              <a:rPr lang="en-US" dirty="0"/>
              <a:t>Critical current limitation</a:t>
            </a:r>
          </a:p>
          <a:p>
            <a:pPr lvl="3"/>
            <a:r>
              <a:rPr lang="en-US" dirty="0"/>
              <a:t>Cracks</a:t>
            </a:r>
          </a:p>
          <a:p>
            <a:pPr lvl="2"/>
            <a:r>
              <a:rPr lang="en-US" dirty="0"/>
              <a:t>10-stack </a:t>
            </a:r>
            <a:r>
              <a:rPr lang="en-US" sz="1400" dirty="0"/>
              <a:t>(SMC #105 cable 196A RRP 144/169 &amp; 150/169)</a:t>
            </a:r>
          </a:p>
          <a:p>
            <a:pPr lvl="3"/>
            <a:r>
              <a:rPr lang="en-US" dirty="0"/>
              <a:t>Loaded </a:t>
            </a:r>
            <a:br>
              <a:rPr lang="en-US" dirty="0"/>
            </a:br>
            <a:r>
              <a:rPr lang="en-US" dirty="0"/>
              <a:t>transversally </a:t>
            </a:r>
            <a:br>
              <a:rPr lang="en-US" dirty="0"/>
            </a:br>
            <a:r>
              <a:rPr lang="en-US" dirty="0"/>
              <a:t>at 210 MPa</a:t>
            </a:r>
          </a:p>
          <a:p>
            <a:pPr lvl="3"/>
            <a:r>
              <a:rPr lang="en-US" dirty="0"/>
              <a:t>Cracks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F17C63-5DCD-4127-9C0E-02A0A1E06BD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9C9C37-C68C-4F23-BAE1-7FBF4859084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Transverse stress on Nb</a:t>
            </a:r>
            <a:r>
              <a:rPr lang="en-GB" baseline="-25000" dirty="0"/>
              <a:t>3</a:t>
            </a:r>
            <a:r>
              <a:rPr lang="en-GB" dirty="0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1FBD4-F1ED-4E06-8D47-D5D367EA159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455A5B-280D-4570-BD7F-7DF32DD594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615" y="1205701"/>
            <a:ext cx="3749166" cy="399088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F8631EC-2576-416D-9D13-97EE7B43B6A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2022"/>
          <a:stretch/>
        </p:blipFill>
        <p:spPr>
          <a:xfrm>
            <a:off x="1550126" y="2015939"/>
            <a:ext cx="3822660" cy="2884653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7B9732F-30EA-45EA-B3F1-07602F8905E6}"/>
              </a:ext>
            </a:extLst>
          </p:cNvPr>
          <p:cNvCxnSpPr>
            <a:cxnSpLocks/>
          </p:cNvCxnSpPr>
          <p:nvPr/>
        </p:nvCxnSpPr>
        <p:spPr>
          <a:xfrm>
            <a:off x="1178977" y="2872227"/>
            <a:ext cx="53661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16BADFAF-6A47-4DB2-AA18-909EBB2E06BD}"/>
              </a:ext>
            </a:extLst>
          </p:cNvPr>
          <p:cNvSpPr/>
          <p:nvPr/>
        </p:nvSpPr>
        <p:spPr>
          <a:xfrm>
            <a:off x="2400190" y="5842293"/>
            <a:ext cx="41847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ctr">
              <a:buFont typeface="Wingdings" panose="05000000000000000000" pitchFamily="2" charset="2"/>
              <a:buChar char="ð"/>
            </a:pPr>
            <a:r>
              <a:rPr lang="en-US" sz="1600" dirty="0">
                <a:solidFill>
                  <a:srgbClr val="C00000"/>
                </a:solidFill>
                <a:sym typeface="Wingdings" panose="05000000000000000000" pitchFamily="2" charset="2"/>
              </a:rPr>
              <a:t>Difficult to understand and compare</a:t>
            </a:r>
          </a:p>
          <a:p>
            <a:pPr marL="285750" lvl="1" indent="-285750" algn="ctr">
              <a:buFont typeface="Wingdings" panose="05000000000000000000" pitchFamily="2" charset="2"/>
              <a:buChar char="ð"/>
            </a:pPr>
            <a:r>
              <a:rPr lang="en-US" sz="1600" dirty="0">
                <a:solidFill>
                  <a:srgbClr val="C00000"/>
                </a:solidFill>
                <a:sym typeface="Wingdings" panose="05000000000000000000" pitchFamily="2" charset="2"/>
              </a:rPr>
              <a:t>Limited conclusions given cost and time</a:t>
            </a:r>
            <a:endParaRPr lang="en-US" sz="1600" dirty="0">
              <a:solidFill>
                <a:srgbClr val="C00000"/>
              </a:solidFill>
              <a:sym typeface="Wingdings 3" panose="05040102010807070707" pitchFamily="18" charset="2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0829325-8992-4BD9-9D84-280C7801ED61}"/>
              </a:ext>
            </a:extLst>
          </p:cNvPr>
          <p:cNvCxnSpPr>
            <a:cxnSpLocks/>
          </p:cNvCxnSpPr>
          <p:nvPr/>
        </p:nvCxnSpPr>
        <p:spPr>
          <a:xfrm flipV="1">
            <a:off x="1175279" y="1753838"/>
            <a:ext cx="4418013" cy="164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93113C39-F416-10BD-6883-28F9956F86FD}"/>
              </a:ext>
            </a:extLst>
          </p:cNvPr>
          <p:cNvSpPr/>
          <p:nvPr/>
        </p:nvSpPr>
        <p:spPr>
          <a:xfrm>
            <a:off x="963189" y="5385848"/>
            <a:ext cx="74044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ctr">
              <a:buNone/>
            </a:pPr>
            <a:r>
              <a:rPr lang="en-US" sz="1400" dirty="0">
                <a:solidFill>
                  <a:srgbClr val="FF0000"/>
                </a:solidFill>
                <a:sym typeface="Wingdings" panose="05000000000000000000" pitchFamily="2" charset="2"/>
              </a:rPr>
              <a:t> For the coil, crack distribution and varying orientation indicate multi-axial stress state</a:t>
            </a:r>
            <a:endParaRPr lang="en-US" sz="1400" dirty="0">
              <a:solidFill>
                <a:srgbClr val="FF0000"/>
              </a:solidFill>
              <a:sym typeface="Wingdings 3" panose="05040102010807070707" pitchFamily="18" charset="2"/>
            </a:endParaRPr>
          </a:p>
          <a:p>
            <a:pPr marL="285750" lvl="1" indent="-285750" algn="ctr">
              <a:buFont typeface="Wingdings" panose="05000000000000000000" pitchFamily="2" charset="2"/>
              <a:buChar char="ð"/>
            </a:pPr>
            <a:r>
              <a:rPr lang="en-US" sz="1400" dirty="0">
                <a:solidFill>
                  <a:srgbClr val="FF0000"/>
                </a:solidFill>
                <a:sym typeface="Wingdings" panose="05000000000000000000" pitchFamily="2" charset="2"/>
              </a:rPr>
              <a:t>For the 10-stack, cracks oriented along principal planes and principal direction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1639345-AB31-426E-1D11-7C3D91ACA1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1054" y="291577"/>
            <a:ext cx="2934462" cy="777698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98FB957-F8D5-7C26-725B-53B3FCD9F4CD}"/>
              </a:ext>
            </a:extLst>
          </p:cNvPr>
          <p:cNvCxnSpPr>
            <a:cxnSpLocks/>
          </p:cNvCxnSpPr>
          <p:nvPr/>
        </p:nvCxnSpPr>
        <p:spPr>
          <a:xfrm>
            <a:off x="6126896" y="471185"/>
            <a:ext cx="2808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Arrow: Down 20">
            <a:extLst>
              <a:ext uri="{FF2B5EF4-FFF2-40B4-BE49-F238E27FC236}">
                <a16:creationId xmlns:a16="http://schemas.microsoft.com/office/drawing/2014/main" id="{41092467-C615-B48B-9D3D-F6FF44A4529E}"/>
              </a:ext>
            </a:extLst>
          </p:cNvPr>
          <p:cNvSpPr/>
          <p:nvPr/>
        </p:nvSpPr>
        <p:spPr>
          <a:xfrm>
            <a:off x="7538285" y="194672"/>
            <a:ext cx="179455" cy="1816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1ADFF7A-6542-5C6C-9BFA-C7F32A698DF6}"/>
              </a:ext>
            </a:extLst>
          </p:cNvPr>
          <p:cNvSpPr txBox="1"/>
          <p:nvPr/>
        </p:nvSpPr>
        <p:spPr>
          <a:xfrm>
            <a:off x="6697306" y="999439"/>
            <a:ext cx="2106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Transverse cross-section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2CFAB00-D500-97DD-3CAE-11197FFDE15D}"/>
              </a:ext>
            </a:extLst>
          </p:cNvPr>
          <p:cNvSpPr txBox="1"/>
          <p:nvPr/>
        </p:nvSpPr>
        <p:spPr>
          <a:xfrm>
            <a:off x="6692902" y="-42849"/>
            <a:ext cx="25887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Top </a:t>
            </a:r>
            <a:r>
              <a:rPr lang="en-US" sz="1200" dirty="0" err="1">
                <a:solidFill>
                  <a:srgbClr val="FF0000"/>
                </a:solidFill>
              </a:rPr>
              <a:t>longi</a:t>
            </a:r>
            <a:r>
              <a:rPr lang="en-US" sz="1200" dirty="0">
                <a:solidFill>
                  <a:srgbClr val="FF0000"/>
                </a:solidFill>
              </a:rPr>
              <a:t>. cross-section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ED61072-FB57-A629-FCF4-5017270FEA55}"/>
              </a:ext>
            </a:extLst>
          </p:cNvPr>
          <p:cNvCxnSpPr/>
          <p:nvPr/>
        </p:nvCxnSpPr>
        <p:spPr>
          <a:xfrm>
            <a:off x="6205498" y="291577"/>
            <a:ext cx="0" cy="759309"/>
          </a:xfrm>
          <a:prstGeom prst="line">
            <a:avLst/>
          </a:prstGeom>
          <a:ln w="28575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C99B6F2-C726-E3CE-F46A-70FA264FE0D3}"/>
              </a:ext>
            </a:extLst>
          </p:cNvPr>
          <p:cNvSpPr txBox="1"/>
          <p:nvPr/>
        </p:nvSpPr>
        <p:spPr>
          <a:xfrm>
            <a:off x="4940457" y="489262"/>
            <a:ext cx="11894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C000"/>
                </a:solidFill>
              </a:rPr>
              <a:t>Side </a:t>
            </a:r>
            <a:r>
              <a:rPr lang="en-US" sz="1200" dirty="0" err="1">
                <a:solidFill>
                  <a:srgbClr val="FFC000"/>
                </a:solidFill>
              </a:rPr>
              <a:t>longi</a:t>
            </a:r>
            <a:r>
              <a:rPr lang="en-US" sz="1200" dirty="0">
                <a:solidFill>
                  <a:srgbClr val="FFC000"/>
                </a:solidFill>
              </a:rPr>
              <a:t>. cross-section</a:t>
            </a:r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E3C6AC86-C034-AA36-A960-335B508C930D}"/>
              </a:ext>
            </a:extLst>
          </p:cNvPr>
          <p:cNvSpPr/>
          <p:nvPr/>
        </p:nvSpPr>
        <p:spPr>
          <a:xfrm rot="16200000">
            <a:off x="5984171" y="612349"/>
            <a:ext cx="179455" cy="181656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0383D66-E2AD-0508-2924-22AFD0A898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4527" y="4845132"/>
            <a:ext cx="3427351" cy="67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94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81470-6BBE-4C4A-B178-BACC29391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724370" cy="523220"/>
          </a:xfrm>
        </p:spPr>
        <p:txBody>
          <a:bodyPr/>
          <a:lstStyle/>
          <a:p>
            <a:r>
              <a:rPr lang="en-US" dirty="0"/>
              <a:t>Objectives and methodology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7DEC53-86D9-4DE0-8784-4DA47DBCDF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883" y="560606"/>
            <a:ext cx="8686428" cy="5778505"/>
          </a:xfrm>
        </p:spPr>
        <p:txBody>
          <a:bodyPr/>
          <a:lstStyle/>
          <a:p>
            <a:pPr>
              <a:spcBef>
                <a:spcPts val="0"/>
              </a:spcBef>
              <a:buFont typeface="Wingdings 3" panose="05040102010807070707" pitchFamily="18" charset="2"/>
              <a:buChar char="â"/>
            </a:pPr>
            <a:r>
              <a:rPr lang="en-US" sz="1800" dirty="0"/>
              <a:t>Data for a few and different architectures </a:t>
            </a:r>
          </a:p>
          <a:p>
            <a:pPr>
              <a:spcBef>
                <a:spcPts val="0"/>
              </a:spcBef>
              <a:buFont typeface="Wingdings 3" panose="05040102010807070707" pitchFamily="18" charset="2"/>
              <a:buChar char="â"/>
            </a:pPr>
            <a:r>
              <a:rPr lang="en-US" sz="1800" dirty="0"/>
              <a:t>Investigate the correlation between </a:t>
            </a:r>
            <a:r>
              <a:rPr lang="en-US" sz="1800" dirty="0" err="1"/>
              <a:t>I</a:t>
            </a:r>
            <a:r>
              <a:rPr lang="en-US" sz="1800" baseline="-25000" dirty="0" err="1"/>
              <a:t>c</a:t>
            </a:r>
            <a:r>
              <a:rPr lang="en-US" sz="1800" dirty="0"/>
              <a:t> degradation </a:t>
            </a:r>
            <a:br>
              <a:rPr lang="en-US" sz="1800" dirty="0"/>
            </a:br>
            <a:r>
              <a:rPr lang="en-US" sz="1800" dirty="0"/>
              <a:t>and damage phenomena</a:t>
            </a:r>
          </a:p>
          <a:p>
            <a:pPr lvl="1">
              <a:spcBef>
                <a:spcPts val="0"/>
              </a:spcBef>
              <a:buFont typeface="Wingdings 3" panose="05040102010807070707" pitchFamily="18" charset="2"/>
              <a:buChar char="9"/>
            </a:pPr>
            <a:r>
              <a:rPr lang="en-US" sz="1600" dirty="0">
                <a:sym typeface="Wingdings 3" panose="05040102010807070707" pitchFamily="18" charset="2"/>
              </a:rPr>
              <a:t>Stress levels for which damage can be observed</a:t>
            </a:r>
          </a:p>
          <a:p>
            <a:pPr lvl="1">
              <a:spcBef>
                <a:spcPts val="0"/>
              </a:spcBef>
              <a:buFont typeface="Wingdings 3" panose="05040102010807070707" pitchFamily="18" charset="2"/>
              <a:buChar char="9"/>
            </a:pPr>
            <a:r>
              <a:rPr lang="en-US" sz="1600" dirty="0">
                <a:sym typeface="Wingdings 3" panose="05040102010807070707" pitchFamily="18" charset="2"/>
              </a:rPr>
              <a:t>Correlation between </a:t>
            </a:r>
            <a:r>
              <a:rPr lang="en-US" sz="1600" dirty="0" err="1">
                <a:sym typeface="Wingdings 3" panose="05040102010807070707" pitchFamily="18" charset="2"/>
              </a:rPr>
              <a:t>I</a:t>
            </a:r>
            <a:r>
              <a:rPr lang="en-US" sz="1600" baseline="-25000" dirty="0" err="1">
                <a:sym typeface="Wingdings 3" panose="05040102010807070707" pitchFamily="18" charset="2"/>
              </a:rPr>
              <a:t>c</a:t>
            </a:r>
            <a:r>
              <a:rPr lang="en-US" sz="1600" dirty="0">
                <a:sym typeface="Wingdings 3" panose="05040102010807070707" pitchFamily="18" charset="2"/>
              </a:rPr>
              <a:t> degradation and cracks</a:t>
            </a:r>
            <a:endParaRPr lang="en-US" dirty="0">
              <a:sym typeface="Wingdings 3" panose="05040102010807070707" pitchFamily="18" charset="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solidFill>
                  <a:srgbClr val="C00000"/>
                </a:solidFill>
                <a:sym typeface="Wingdings 3" panose="05040102010807070707" pitchFamily="18" charset="2"/>
              </a:rPr>
              <a:t></a:t>
            </a:r>
            <a:r>
              <a:rPr lang="en-US" sz="1800" dirty="0">
                <a:solidFill>
                  <a:srgbClr val="C00000"/>
                </a:solidFill>
                <a:sym typeface="Wingdings 3" panose="05040102010807070707" pitchFamily="18" charset="2"/>
              </a:rPr>
              <a:t>Evaluate possible extrapolation </a:t>
            </a:r>
            <a:r>
              <a:rPr lang="en-US" sz="1800" dirty="0">
                <a:solidFill>
                  <a:srgbClr val="C00000"/>
                </a:solidFill>
              </a:rPr>
              <a:t>between scales</a:t>
            </a:r>
            <a:endParaRPr lang="en-US" sz="500" dirty="0"/>
          </a:p>
          <a:p>
            <a:pPr marL="0" indent="0">
              <a:buNone/>
            </a:pPr>
            <a:endParaRPr lang="en-US" sz="300" dirty="0"/>
          </a:p>
          <a:p>
            <a:r>
              <a:rPr lang="en-US" sz="1800" dirty="0"/>
              <a:t>Objective</a:t>
            </a:r>
          </a:p>
          <a:p>
            <a:pPr lvl="1"/>
            <a:r>
              <a:rPr lang="en-US" sz="1600" dirty="0"/>
              <a:t>Data of recent cable configuration</a:t>
            </a:r>
          </a:p>
          <a:p>
            <a:pPr lvl="1"/>
            <a:r>
              <a:rPr lang="en-US" sz="1600" dirty="0"/>
              <a:t>Investigate the impact of monotonic / cumulated loading</a:t>
            </a:r>
          </a:p>
          <a:p>
            <a:pPr lvl="1"/>
            <a:r>
              <a:rPr lang="en-US" sz="1600" dirty="0">
                <a:sym typeface="Wingdings 3" panose="05040102010807070707" pitchFamily="18" charset="2"/>
              </a:rPr>
              <a:t>Develop and propose procedure to study </a:t>
            </a:r>
            <a:r>
              <a:rPr lang="en-US" sz="1600" dirty="0"/>
              <a:t>elementary loadings </a:t>
            </a:r>
            <a:br>
              <a:rPr lang="en-US" sz="1600" dirty="0"/>
            </a:br>
            <a:r>
              <a:rPr lang="en-US" sz="1600" dirty="0"/>
              <a:t>w/ s</a:t>
            </a:r>
            <a:r>
              <a:rPr lang="en-US" sz="1600" dirty="0">
                <a:sym typeface="Wingdings 3" panose="05040102010807070707" pitchFamily="18" charset="2"/>
              </a:rPr>
              <a:t>tatistical &amp; systematic study of damage</a:t>
            </a:r>
          </a:p>
          <a:p>
            <a:pPr lvl="2"/>
            <a:r>
              <a:rPr lang="en-US" sz="1400" dirty="0" err="1">
                <a:sym typeface="Wingdings 3" panose="05040102010807070707" pitchFamily="18" charset="2"/>
              </a:rPr>
              <a:t>I</a:t>
            </a:r>
            <a:r>
              <a:rPr lang="en-US" sz="1400" baseline="-25000" dirty="0" err="1">
                <a:sym typeface="Wingdings 3" panose="05040102010807070707" pitchFamily="18" charset="2"/>
              </a:rPr>
              <a:t>c</a:t>
            </a:r>
            <a:r>
              <a:rPr lang="en-US" sz="1400" baseline="-25000" dirty="0">
                <a:sym typeface="Wingdings 3" panose="05040102010807070707" pitchFamily="18" charset="2"/>
              </a:rPr>
              <a:t> </a:t>
            </a:r>
            <a:r>
              <a:rPr lang="en-US" sz="1400" dirty="0">
                <a:sym typeface="Wingdings 3" panose="05040102010807070707" pitchFamily="18" charset="2"/>
              </a:rPr>
              <a:t>measurements </a:t>
            </a:r>
          </a:p>
          <a:p>
            <a:pPr lvl="2"/>
            <a:r>
              <a:rPr lang="en-US" sz="1400" dirty="0">
                <a:sym typeface="Wingdings 3" panose="05040102010807070707" pitchFamily="18" charset="2"/>
              </a:rPr>
              <a:t>Damage phenomena</a:t>
            </a:r>
          </a:p>
          <a:p>
            <a:pPr lvl="3"/>
            <a:r>
              <a:rPr lang="en-US" sz="1200" dirty="0">
                <a:sym typeface="Wingdings 3" panose="05040102010807070707" pitchFamily="18" charset="2"/>
              </a:rPr>
              <a:t>Crack initiation / damage in epoxy / etc.</a:t>
            </a:r>
          </a:p>
          <a:p>
            <a:pPr lvl="3"/>
            <a:r>
              <a:rPr lang="en-US" sz="1200" dirty="0">
                <a:sym typeface="Wingdings 3" panose="05040102010807070707" pitchFamily="18" charset="2"/>
              </a:rPr>
              <a:t>Spatial cracks distribution &amp; pattern</a:t>
            </a:r>
          </a:p>
          <a:p>
            <a:pPr marL="504000" lvl="3" indent="0">
              <a:buNone/>
            </a:pPr>
            <a:endParaRPr lang="en-US" sz="300" dirty="0">
              <a:sym typeface="Wingdings 3" panose="05040102010807070707" pitchFamily="18" charset="2"/>
            </a:endParaRPr>
          </a:p>
          <a:p>
            <a:r>
              <a:rPr lang="en-US" sz="1800" dirty="0"/>
              <a:t>Main steps</a:t>
            </a:r>
          </a:p>
          <a:p>
            <a:pPr lvl="1"/>
            <a:r>
              <a:rPr lang="en-US" sz="1600" dirty="0"/>
              <a:t>Transport measurements under magnetic field of a double-stack</a:t>
            </a:r>
            <a:br>
              <a:rPr lang="en-US" sz="1600" dirty="0"/>
            </a:br>
            <a:r>
              <a:rPr lang="en-US" sz="1600" dirty="0"/>
              <a:t> specimen after application of pressure at RT</a:t>
            </a:r>
          </a:p>
          <a:p>
            <a:pPr lvl="1"/>
            <a:r>
              <a:rPr lang="en-US" sz="1600" dirty="0"/>
              <a:t>Metallographic analysis of samples transversally </a:t>
            </a:r>
            <a:br>
              <a:rPr lang="en-US" sz="1600" dirty="0"/>
            </a:br>
            <a:r>
              <a:rPr lang="en-US" sz="1600" dirty="0"/>
              <a:t>loaded and comparison of damage state and</a:t>
            </a:r>
            <a:br>
              <a:rPr lang="en-US" sz="1600" dirty="0"/>
            </a:br>
            <a:r>
              <a:rPr lang="en-US" sz="1600" dirty="0"/>
              <a:t>transport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CE8AD6-9BC0-4245-BDE7-50F6D5BA09B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3634E0-341D-4321-8534-2A13B6A21CD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Transverse stress on Nb</a:t>
            </a:r>
            <a:r>
              <a:rPr lang="en-GB" baseline="-25000"/>
              <a:t>3</a:t>
            </a:r>
            <a:r>
              <a:rPr lang="en-GB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CFABA-3DA3-49A0-97D7-5A3A65DA64E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5AC682F-1C51-43E2-8324-9283980466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1084" y="235066"/>
            <a:ext cx="2643227" cy="171558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E18C4BBF-BAD2-4E8E-9371-9BBD61A1ABDD}"/>
              </a:ext>
            </a:extLst>
          </p:cNvPr>
          <p:cNvSpPr/>
          <p:nvPr/>
        </p:nvSpPr>
        <p:spPr>
          <a:xfrm>
            <a:off x="7866465" y="149657"/>
            <a:ext cx="957014" cy="17433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D9FB96-E484-41F4-BD5C-73FC992094D9}"/>
              </a:ext>
            </a:extLst>
          </p:cNvPr>
          <p:cNvSpPr txBox="1"/>
          <p:nvPr/>
        </p:nvSpPr>
        <p:spPr>
          <a:xfrm>
            <a:off x="6311756" y="1899073"/>
            <a:ext cx="24923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sym typeface="Wingdings 3" panose="05040102010807070707" pitchFamily="18" charset="2"/>
              </a:rPr>
              <a:t>I</a:t>
            </a:r>
            <a:r>
              <a:rPr lang="en-US" sz="1100" baseline="-25000" dirty="0" err="1">
                <a:solidFill>
                  <a:schemeClr val="bg1">
                    <a:lumMod val="50000"/>
                  </a:schemeClr>
                </a:solidFill>
                <a:sym typeface="Wingdings 3" panose="05040102010807070707" pitchFamily="18" charset="2"/>
              </a:rPr>
              <a:t>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sym typeface="Wingdings 3" panose="05040102010807070707" pitchFamily="18" charset="2"/>
              </a:rPr>
              <a:t>-</a:t>
            </a:r>
            <a:r>
              <a:rPr lang="el-GR" sz="1100" dirty="0">
                <a:solidFill>
                  <a:schemeClr val="bg1">
                    <a:lumMod val="50000"/>
                  </a:schemeClr>
                </a:solidFill>
                <a:sym typeface="Wingdings 3" panose="05040102010807070707" pitchFamily="18" charset="2"/>
              </a:rPr>
              <a:t>σ</a:t>
            </a:r>
            <a:r>
              <a:rPr lang="en-US" sz="1100" baseline="-25000" dirty="0">
                <a:solidFill>
                  <a:schemeClr val="bg1">
                    <a:lumMod val="50000"/>
                  </a:schemeClr>
                </a:solidFill>
                <a:sym typeface="Wingdings 3" panose="05040102010807070707" pitchFamily="18" charset="2"/>
              </a:rPr>
              <a:t>trans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sym typeface="Wingdings 3" panose="05040102010807070707" pitchFamily="18" charset="2"/>
              </a:rPr>
              <a:t>for</a:t>
            </a:r>
            <a:r>
              <a:rPr lang="en-US" sz="1100" baseline="-25000" dirty="0">
                <a:solidFill>
                  <a:schemeClr val="bg1">
                    <a:lumMod val="50000"/>
                  </a:schemeClr>
                </a:solidFill>
                <a:sym typeface="Wingdings 3" panose="05040102010807070707" pitchFamily="18" charset="2"/>
              </a:rPr>
              <a:t>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sym typeface="Wingdings 3" panose="05040102010807070707" pitchFamily="18" charset="2"/>
              </a:rPr>
              <a:t>Cable H15OC0190 with RRP 144/169 [Ebermann 19]</a:t>
            </a:r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3" name="Picture 22" descr="A screenshot of a video game&#10;&#10;Description automatically generated">
            <a:extLst>
              <a:ext uri="{FF2B5EF4-FFF2-40B4-BE49-F238E27FC236}">
                <a16:creationId xmlns:a16="http://schemas.microsoft.com/office/drawing/2014/main" id="{385698BB-1419-4877-9EFE-7A32CB3D3D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3495" y="5436433"/>
            <a:ext cx="3792622" cy="795147"/>
          </a:xfrm>
          <a:prstGeom prst="rect">
            <a:avLst/>
          </a:prstGeom>
        </p:spPr>
      </p:pic>
      <p:pic>
        <p:nvPicPr>
          <p:cNvPr id="31" name="Picture 30" descr="A picture containing indoor, yellow, device, equipment&#10;&#10;Description automatically generated">
            <a:extLst>
              <a:ext uri="{FF2B5EF4-FFF2-40B4-BE49-F238E27FC236}">
                <a16:creationId xmlns:a16="http://schemas.microsoft.com/office/drawing/2014/main" id="{9189A29C-576D-4107-97E5-39C9C45871A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574367" y="3397669"/>
            <a:ext cx="2798541" cy="977156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D3D11B03-482C-42A1-B673-D31D8CA8DA79}"/>
              </a:ext>
            </a:extLst>
          </p:cNvPr>
          <p:cNvGrpSpPr/>
          <p:nvPr/>
        </p:nvGrpSpPr>
        <p:grpSpPr>
          <a:xfrm>
            <a:off x="3596969" y="3824255"/>
            <a:ext cx="3025050" cy="734806"/>
            <a:chOff x="4370606" y="5154630"/>
            <a:chExt cx="3025050" cy="734806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64743C9-069C-4766-AB26-95FD90035AF5}"/>
                </a:ext>
              </a:extLst>
            </p:cNvPr>
            <p:cNvSpPr/>
            <p:nvPr/>
          </p:nvSpPr>
          <p:spPr>
            <a:xfrm>
              <a:off x="4385354" y="5154630"/>
              <a:ext cx="90614" cy="73480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2012718-691D-4CC8-A7F0-71F56D190FAE}"/>
                </a:ext>
              </a:extLst>
            </p:cNvPr>
            <p:cNvSpPr txBox="1"/>
            <p:nvPr/>
          </p:nvSpPr>
          <p:spPr>
            <a:xfrm>
              <a:off x="4370606" y="5186548"/>
              <a:ext cx="14642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 3" panose="05040102010807070707" pitchFamily="18" charset="2"/>
                <a:buChar char=""/>
              </a:pPr>
              <a:r>
                <a:rPr lang="en-US" sz="1200" dirty="0">
                  <a:solidFill>
                    <a:srgbClr val="C00000"/>
                  </a:solidFill>
                </a:rPr>
                <a:t>Architecture</a:t>
              </a:r>
            </a:p>
            <a:p>
              <a:pPr marL="171450" indent="-171450">
                <a:buFont typeface="Wingdings 3" panose="05040102010807070707" pitchFamily="18" charset="2"/>
                <a:buChar char=""/>
              </a:pPr>
              <a:r>
                <a:rPr lang="en-US" sz="1200" dirty="0" err="1">
                  <a:solidFill>
                    <a:srgbClr val="C00000"/>
                  </a:solidFill>
                </a:rPr>
                <a:t>Ic</a:t>
              </a:r>
              <a:r>
                <a:rPr lang="en-US" sz="1200" dirty="0">
                  <a:solidFill>
                    <a:srgbClr val="C00000"/>
                  </a:solidFill>
                </a:rPr>
                <a:t> degradation</a:t>
              </a:r>
            </a:p>
            <a:p>
              <a:pPr marL="171450" indent="-171450">
                <a:buFont typeface="Wingdings 3" panose="05040102010807070707" pitchFamily="18" charset="2"/>
                <a:buChar char=""/>
              </a:pPr>
              <a:r>
                <a:rPr lang="en-US" sz="1200" dirty="0">
                  <a:solidFill>
                    <a:srgbClr val="C00000"/>
                  </a:solidFill>
                </a:rPr>
                <a:t>Mech. behavior</a:t>
              </a:r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E2D44CCF-3468-4918-B91B-087615185E43}"/>
                </a:ext>
              </a:extLst>
            </p:cNvPr>
            <p:cNvSpPr/>
            <p:nvPr/>
          </p:nvSpPr>
          <p:spPr>
            <a:xfrm>
              <a:off x="5535773" y="5259128"/>
              <a:ext cx="200342" cy="540000"/>
            </a:xfrm>
            <a:prstGeom prst="arc">
              <a:avLst>
                <a:gd name="adj1" fmla="val 16523321"/>
                <a:gd name="adj2" fmla="val 5034514"/>
              </a:avLst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569AFBF-EA9B-42AD-8E6A-33C581F7FD16}"/>
                </a:ext>
              </a:extLst>
            </p:cNvPr>
            <p:cNvSpPr txBox="1"/>
            <p:nvPr/>
          </p:nvSpPr>
          <p:spPr>
            <a:xfrm>
              <a:off x="5535773" y="5337463"/>
              <a:ext cx="18598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C00000"/>
                  </a:solidFill>
                </a:rPr>
                <a:t>Design &amp; operating limits</a:t>
              </a:r>
            </a:p>
          </p:txBody>
        </p:sp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6FDEFA73-7867-4E8A-8A85-BD082B208A2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4305" y="580995"/>
            <a:ext cx="1314986" cy="569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708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2C7AF-E470-4D5C-AE96-CE3D5A016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3371949" cy="523220"/>
          </a:xfrm>
        </p:spPr>
        <p:txBody>
          <a:bodyPr/>
          <a:lstStyle/>
          <a:p>
            <a:r>
              <a:rPr lang="en-US" dirty="0"/>
              <a:t>11T cable specimen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5291E2-E7F3-43D0-A551-559EC1EE24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9470" y="1936680"/>
            <a:ext cx="5398091" cy="3039294"/>
          </a:xfrm>
        </p:spPr>
        <p:txBody>
          <a:bodyPr/>
          <a:lstStyle/>
          <a:p>
            <a:r>
              <a:rPr lang="en-US" sz="1800" dirty="0"/>
              <a:t>Strand and cable configuration</a:t>
            </a:r>
          </a:p>
          <a:p>
            <a:pPr lvl="1"/>
            <a:r>
              <a:rPr lang="en-US" sz="1600" dirty="0"/>
              <a:t>RRP 108/127 ø0.7 mm</a:t>
            </a:r>
          </a:p>
          <a:p>
            <a:pPr lvl="1"/>
            <a:r>
              <a:rPr lang="en-US" sz="1600" dirty="0"/>
              <a:t>“Small mica gap”</a:t>
            </a:r>
          </a:p>
          <a:p>
            <a:pPr lvl="1"/>
            <a:r>
              <a:rPr lang="en-US" sz="1600" dirty="0" err="1"/>
              <a:t>Keystoned</a:t>
            </a:r>
            <a:r>
              <a:rPr lang="en-US" sz="1600" dirty="0"/>
              <a:t> cable</a:t>
            </a:r>
          </a:p>
          <a:p>
            <a:r>
              <a:rPr lang="en-US" sz="1800" dirty="0"/>
              <a:t>Double-stack configuration</a:t>
            </a:r>
          </a:p>
          <a:p>
            <a:pPr lvl="1"/>
            <a:r>
              <a:rPr lang="en-US" sz="1600" dirty="0">
                <a:sym typeface="Wingdings 3" panose="05040102010807070707" pitchFamily="18" charset="2"/>
              </a:rPr>
              <a:t>Preparation</a:t>
            </a:r>
          </a:p>
          <a:p>
            <a:pPr lvl="2"/>
            <a:r>
              <a:rPr lang="en-US" sz="1400" dirty="0"/>
              <a:t>S2-glass fiber and mica insulation of the bare cable</a:t>
            </a:r>
          </a:p>
          <a:p>
            <a:pPr lvl="2"/>
            <a:r>
              <a:rPr lang="en-US" sz="1400" dirty="0"/>
              <a:t>Heat treatment</a:t>
            </a:r>
          </a:p>
          <a:p>
            <a:pPr lvl="2"/>
            <a:r>
              <a:rPr lang="en-US" sz="1400" dirty="0"/>
              <a:t>Vacuum impregnation in epoxy CTD-101K</a:t>
            </a:r>
          </a:p>
          <a:p>
            <a:pPr lvl="1"/>
            <a:r>
              <a:rPr lang="en-US" sz="1600" dirty="0">
                <a:sym typeface="Wingdings 3" panose="05040102010807070707" pitchFamily="18" charset="2"/>
              </a:rPr>
              <a:t>Possible configurations</a:t>
            </a:r>
          </a:p>
          <a:p>
            <a:pPr lvl="2"/>
            <a:r>
              <a:rPr lang="en-US" dirty="0"/>
              <a:t>Inverted – Compensate the keystone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F764D9-6AD4-4052-A342-35901B65A27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23/06/2022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35CF35-E36B-4274-A235-96AF59E3FEA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Transverse stress on Nb</a:t>
            </a:r>
            <a:r>
              <a:rPr lang="en-GB" baseline="-25000"/>
              <a:t>3</a:t>
            </a:r>
            <a:r>
              <a:rPr lang="en-GB"/>
              <a:t>Sn Rutherford cables - G. Lenoir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D542C1-4793-40C9-A8C4-E3848A0B839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CE18F9-6828-420D-B68A-CCF34A1E4EF7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79062D-77C9-449D-BBFB-29FFC9CE26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1104" y="470940"/>
            <a:ext cx="5658993" cy="14997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E29C3AB-4ABD-4D23-AE57-839C81692FE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381" t="63073" r="5665"/>
          <a:stretch/>
        </p:blipFill>
        <p:spPr>
          <a:xfrm>
            <a:off x="6324306" y="2438587"/>
            <a:ext cx="2069725" cy="191218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46C4BAA-03E7-41E0-8641-E95EC6183A8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459" t="59102" r="8185"/>
          <a:stretch/>
        </p:blipFill>
        <p:spPr>
          <a:xfrm>
            <a:off x="4022503" y="2328927"/>
            <a:ext cx="1826582" cy="1295856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1BFEB3A-2C53-4747-B43F-A15090812B71}"/>
              </a:ext>
            </a:extLst>
          </p:cNvPr>
          <p:cNvSpPr/>
          <p:nvPr/>
        </p:nvSpPr>
        <p:spPr>
          <a:xfrm>
            <a:off x="5141979" y="4990630"/>
            <a:ext cx="2423873" cy="1260525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6D6862F-238B-434E-BEA2-42B683B336A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9160" y="4995366"/>
            <a:ext cx="2270937" cy="128584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8C6BA32-056A-46DB-9CB4-8B2F1AAC4B5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639" y="4990630"/>
            <a:ext cx="2367310" cy="1280102"/>
          </a:xfrm>
          <a:prstGeom prst="rect">
            <a:avLst/>
          </a:prstGeom>
        </p:spPr>
      </p:pic>
      <p:sp>
        <p:nvSpPr>
          <p:cNvPr id="55" name="Text Placeholder 2">
            <a:extLst>
              <a:ext uri="{FF2B5EF4-FFF2-40B4-BE49-F238E27FC236}">
                <a16:creationId xmlns:a16="http://schemas.microsoft.com/office/drawing/2014/main" id="{953DB4A5-F06F-4418-AE96-910E2D6BCC51}"/>
              </a:ext>
            </a:extLst>
          </p:cNvPr>
          <p:cNvSpPr txBox="1">
            <a:spLocks/>
          </p:cNvSpPr>
          <p:nvPr/>
        </p:nvSpPr>
        <p:spPr>
          <a:xfrm>
            <a:off x="4011094" y="4616649"/>
            <a:ext cx="4882353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180000" indent="-180000" algn="l" rtl="0" eaLnBrk="1" latinLnBrk="0" hangingPunct="1">
              <a:spcBef>
                <a:spcPts val="600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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rtl="0" eaLnBrk="1" latinLnBrk="0" hangingPunct="1">
              <a:spcBef>
                <a:spcPts val="300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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144000" algn="l" rtl="0" eaLnBrk="1" latinLnBrk="0" hangingPunct="1">
              <a:spcBef>
                <a:spcPts val="0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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144000" algn="l" rtl="0" eaLnBrk="1" latinLnBrk="0" hangingPunct="1">
              <a:spcBef>
                <a:spcPts val="0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92000" indent="-108000" algn="l" rtl="0" eaLnBrk="1" latinLnBrk="0" hangingPunct="1">
              <a:spcBef>
                <a:spcPts val="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sz="1400" dirty="0"/>
              <a:t>Non-inverted – Doesn’t compensate the keystone</a:t>
            </a:r>
          </a:p>
        </p:txBody>
      </p:sp>
    </p:spTree>
    <p:extLst>
      <p:ext uri="{BB962C8B-B14F-4D97-AF65-F5344CB8AC3E}">
        <p14:creationId xmlns:p14="http://schemas.microsoft.com/office/powerpoint/2010/main" val="270580390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GillesLenoir">
  <a:themeElements>
    <a:clrScheme name="CERN_Gilles">
      <a:dk1>
        <a:srgbClr val="0033A0"/>
      </a:dk1>
      <a:lt1>
        <a:sysClr val="window" lastClr="FFFFFF"/>
      </a:lt1>
      <a:dk2>
        <a:srgbClr val="000000"/>
      </a:dk2>
      <a:lt2>
        <a:srgbClr val="E7E6E6"/>
      </a:lt2>
      <a:accent1>
        <a:srgbClr val="0033A0"/>
      </a:accent1>
      <a:accent2>
        <a:srgbClr val="FFC000"/>
      </a:accent2>
      <a:accent3>
        <a:srgbClr val="C00000"/>
      </a:accent3>
      <a:accent4>
        <a:srgbClr val="00B050"/>
      </a:accent4>
      <a:accent5>
        <a:srgbClr val="FFFF00"/>
      </a:accent5>
      <a:accent6>
        <a:srgbClr val="70AD47"/>
      </a:accent6>
      <a:hlink>
        <a:srgbClr val="2C9CFF"/>
      </a:hlink>
      <a:folHlink>
        <a:srgbClr val="954F72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19317</TotalTime>
  <Words>3802</Words>
  <Application>Microsoft Office PowerPoint</Application>
  <PresentationFormat>On-screen Show (4:3)</PresentationFormat>
  <Paragraphs>581</Paragraphs>
  <Slides>34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Cambria Math</vt:lpstr>
      <vt:lpstr>Wingdings</vt:lpstr>
      <vt:lpstr>Wingdings 3</vt:lpstr>
      <vt:lpstr>CERN_GillesLenoir</vt:lpstr>
      <vt:lpstr>Effect of transverse compressive stress on Nb3Sn Rutherford cables for accelerator magnets</vt:lpstr>
      <vt:lpstr>Outline</vt:lpstr>
      <vt:lpstr>Context and motivation</vt:lpstr>
      <vt:lpstr>Context and motivation</vt:lpstr>
      <vt:lpstr>A brief glance in literature – Strand scale</vt:lpstr>
      <vt:lpstr>A brief glance in literature – Cable scale</vt:lpstr>
      <vt:lpstr>A brief glance in literature – Coil scale</vt:lpstr>
      <vt:lpstr>Objectives and methodology</vt:lpstr>
      <vt:lpstr>11T cable specimen</vt:lpstr>
      <vt:lpstr>Investigated specimens</vt:lpstr>
      <vt:lpstr>Transverse stress and loading cases</vt:lpstr>
      <vt:lpstr>Transport measurements in FRESCA [Verweij 99]</vt:lpstr>
      <vt:lpstr>Transport measurements</vt:lpstr>
      <vt:lpstr>Transport measurements</vt:lpstr>
      <vt:lpstr>Transport measurements</vt:lpstr>
      <vt:lpstr>Transport measurements</vt:lpstr>
      <vt:lpstr>Metallographic analysis - Investigated specimens</vt:lpstr>
      <vt:lpstr>Metallographic analysis – Preparation and analysis</vt:lpstr>
      <vt:lpstr>Metallographic analysis – 190 Cycled</vt:lpstr>
      <vt:lpstr>Metallographic analysis – 190 Cycled</vt:lpstr>
      <vt:lpstr>Metallo. analysis – 190 Cycled Transverse CS</vt:lpstr>
      <vt:lpstr>Metallo. analysis – 190 Cycled Longitudinal CS</vt:lpstr>
      <vt:lpstr>Metallo. analysis – 190 Cycled Longitudinal CS</vt:lpstr>
      <vt:lpstr>Metallo. analysis – 190 Cycled Longitudinal CS</vt:lpstr>
      <vt:lpstr>Metallo. analysis – 190 Cycled Longitudinal CS</vt:lpstr>
      <vt:lpstr>Metallographic analysis – 160 Monotonic &amp; Cumulated</vt:lpstr>
      <vt:lpstr>Metallographic analysis – 160 Monotonic &amp; Cumulated</vt:lpstr>
      <vt:lpstr>Metallographic analysis – 160 Monotonic &amp; Cumulated</vt:lpstr>
      <vt:lpstr>Metallographic analysis – 140 Cumulated</vt:lpstr>
      <vt:lpstr>Metallographic analysis - Outcomes</vt:lpstr>
      <vt:lpstr>Other investigation method</vt:lpstr>
      <vt:lpstr>Conclusion</vt:lpstr>
      <vt:lpstr>Perspectives &amp; on-going work</vt:lpstr>
      <vt:lpstr>Effect of transverse compressive stress on Nb3Sn Rutherford cables for accelerator magnets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Gilles Lenoir</cp:lastModifiedBy>
  <cp:revision>795</cp:revision>
  <cp:lastPrinted>2020-01-20T08:35:50Z</cp:lastPrinted>
  <dcterms:created xsi:type="dcterms:W3CDTF">2012-11-30T11:04:26Z</dcterms:created>
  <dcterms:modified xsi:type="dcterms:W3CDTF">2022-06-23T19:51:09Z</dcterms:modified>
</cp:coreProperties>
</file>