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0" r:id="rId5"/>
    <p:sldMasterId id="2147483658" r:id="rId6"/>
  </p:sldMasterIdLst>
  <p:notesMasterIdLst>
    <p:notesMasterId r:id="rId32"/>
  </p:notesMasterIdLst>
  <p:handoutMasterIdLst>
    <p:handoutMasterId r:id="rId33"/>
  </p:handoutMasterIdLst>
  <p:sldIdLst>
    <p:sldId id="387" r:id="rId7"/>
    <p:sldId id="431" r:id="rId8"/>
    <p:sldId id="432" r:id="rId9"/>
    <p:sldId id="445" r:id="rId10"/>
    <p:sldId id="446" r:id="rId11"/>
    <p:sldId id="448" r:id="rId12"/>
    <p:sldId id="449" r:id="rId13"/>
    <p:sldId id="450" r:id="rId14"/>
    <p:sldId id="451" r:id="rId15"/>
    <p:sldId id="447" r:id="rId16"/>
    <p:sldId id="453" r:id="rId17"/>
    <p:sldId id="460" r:id="rId18"/>
    <p:sldId id="469" r:id="rId19"/>
    <p:sldId id="462" r:id="rId20"/>
    <p:sldId id="463" r:id="rId21"/>
    <p:sldId id="464" r:id="rId22"/>
    <p:sldId id="465" r:id="rId23"/>
    <p:sldId id="466" r:id="rId24"/>
    <p:sldId id="467" r:id="rId25"/>
    <p:sldId id="468" r:id="rId26"/>
    <p:sldId id="470" r:id="rId27"/>
    <p:sldId id="471" r:id="rId28"/>
    <p:sldId id="472" r:id="rId29"/>
    <p:sldId id="474" r:id="rId30"/>
    <p:sldId id="444" r:id="rId31"/>
  </p:sldIdLst>
  <p:sldSz cx="9906000" cy="6858000" type="A4"/>
  <p:notesSz cx="6854825" cy="9664700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8418B"/>
    <a:srgbClr val="B30000"/>
    <a:srgbClr val="CA0000"/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8984" autoAdjust="0"/>
    <p:restoredTop sz="94713" autoAdjust="0"/>
  </p:normalViewPr>
  <p:slideViewPr>
    <p:cSldViewPr>
      <p:cViewPr>
        <p:scale>
          <a:sx n="100" d="100"/>
          <a:sy n="100" d="100"/>
        </p:scale>
        <p:origin x="-888" y="-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936" y="-120"/>
      </p:cViewPr>
      <p:guideLst>
        <p:guide orient="horz" pos="3044"/>
        <p:guide pos="215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025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DF42D-7523-5A48-A44F-9933CB893AE4}" type="datetime1">
              <a:rPr lang="en-US" smtClean="0"/>
              <a:t>16.03.22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025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9B1F2-533C-1A4E-A97E-615C27362FAF}" type="datetime1">
              <a:rPr lang="en-US" smtClean="0"/>
              <a:t>16.03.22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11213" y="725488"/>
            <a:ext cx="5232400" cy="3624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91050"/>
            <a:ext cx="5483225" cy="4348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025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262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44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Miralles. NP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95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2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12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6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6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84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980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53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1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Miralles. NP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274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81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43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934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046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84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523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80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Autofit/>
          </a:bodyPr>
          <a:lstStyle>
            <a:lvl1pPr>
              <a:defRPr sz="4400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Miralles. NP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/>
              <a:t>Ll. Miralles. NP</a:t>
            </a:r>
            <a:endParaRPr lang="it-IT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447110"/>
            <a:ext cx="2311400" cy="365125"/>
          </a:xfrm>
        </p:spPr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3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fr-CH" smtClean="0"/>
              <a:t>22/02/22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8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72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25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9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Ll. Miralles. NP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533400" y="640080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CH" smtClean="0"/>
              <a:t>22/02/22</a:t>
            </a: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7010400" y="0"/>
            <a:ext cx="2895600" cy="838200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0"/>
            <a:ext cx="3048000" cy="838806"/>
          </a:xfrm>
          <a:prstGeom prst="rect">
            <a:avLst/>
          </a:prstGeom>
        </p:spPr>
      </p:pic>
      <p:sp>
        <p:nvSpPr>
          <p:cNvPr id="24" name="Rectangle 23"/>
          <p:cNvSpPr/>
          <p:nvPr userDrawn="1"/>
        </p:nvSpPr>
        <p:spPr>
          <a:xfrm>
            <a:off x="7010400" y="0"/>
            <a:ext cx="9906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 userDrawn="1"/>
        </p:nvSpPr>
        <p:spPr>
          <a:xfrm>
            <a:off x="0" y="0"/>
            <a:ext cx="2895600" cy="838200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3048000" cy="83880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914400" y="0"/>
            <a:ext cx="19812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69342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6" r:id="rId5"/>
  </p:sldLayoutIdLst>
  <p:hf hdr="0"/>
  <p:txStyles>
    <p:titleStyle>
      <a:lvl1pPr algn="ctr" defTabSz="95747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2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Ll. Miralles. NP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4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Relationship Id="rId3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42950" y="1981201"/>
            <a:ext cx="8420100" cy="1603373"/>
          </a:xfrm>
        </p:spPr>
        <p:txBody>
          <a:bodyPr>
            <a:normAutofit/>
          </a:bodyPr>
          <a:lstStyle/>
          <a:p>
            <a:r>
              <a:rPr lang="en-US" dirty="0" smtClean="0"/>
              <a:t>IT-4738 Specifications Committee</a:t>
            </a:r>
            <a:endParaRPr lang="en-US" sz="2200" dirty="0">
              <a:solidFill>
                <a:srgbClr val="1F497D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Ll. Miralles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z="1200" smtClean="0"/>
              <a:pPr/>
              <a:t>1</a:t>
            </a:fld>
            <a:endParaRPr lang="fr-FR" sz="1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z="1200" smtClean="0"/>
              <a:t>22/02/22</a:t>
            </a:r>
            <a:endParaRPr lang="fr-FR" sz="1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Ll</a:t>
            </a:r>
            <a:r>
              <a:rPr lang="fr-FR" dirty="0" smtClean="0"/>
              <a:t>. Miralles. NP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23A6473-7B5C-6E49-B062-980184859F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540" y="1676400"/>
            <a:ext cx="4897293" cy="278728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94BB28B7-09E8-BB48-BBE8-AE2765753B4E}"/>
              </a:ext>
            </a:extLst>
          </p:cNvPr>
          <p:cNvSpPr txBox="1">
            <a:spLocks/>
          </p:cNvSpPr>
          <p:nvPr/>
        </p:nvSpPr>
        <p:spPr>
          <a:xfrm>
            <a:off x="304799" y="990600"/>
            <a:ext cx="8915401" cy="548785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LAr</a:t>
            </a:r>
            <a:r>
              <a:rPr lang="en-US" sz="3200" dirty="0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TPC :  large membrane cryostats</a:t>
            </a:r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7" name="Picture 2" descr="Picture 2">
            <a:extLst>
              <a:ext uri="{FF2B5EF4-FFF2-40B4-BE49-F238E27FC236}">
                <a16:creationId xmlns:a16="http://schemas.microsoft.com/office/drawing/2014/main" xmlns="" id="{E635376C-CB13-6444-8D4E-E2C318B3D66C}"/>
              </a:ext>
            </a:extLst>
          </p:cNvPr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1" y="4114800"/>
            <a:ext cx="4038600" cy="22987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116E160-2C36-8840-97BA-A25C80417B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1752600"/>
            <a:ext cx="2254725" cy="2246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F32A2D5-43C0-1A40-BCDD-8B91CBEC6169}"/>
              </a:ext>
            </a:extLst>
          </p:cNvPr>
          <p:cNvSpPr txBox="1"/>
          <p:nvPr/>
        </p:nvSpPr>
        <p:spPr>
          <a:xfrm>
            <a:off x="38100" y="1493213"/>
            <a:ext cx="18008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Warm steel structure (equivalent to the LNG ship)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955AF05-35B3-6244-A861-09EE7DACFFC9}"/>
              </a:ext>
            </a:extLst>
          </p:cNvPr>
          <p:cNvSpPr txBox="1"/>
          <p:nvPr/>
        </p:nvSpPr>
        <p:spPr>
          <a:xfrm>
            <a:off x="292378" y="4606779"/>
            <a:ext cx="46088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Cold structure (protected by industrial IP)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>
              <a:solidFill>
                <a:schemeClr val="tx2">
                  <a:lumMod val="75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80 cm PU reinforces foam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corrugated primary membrane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additional secondary membrane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+ many details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76C224F0-2737-054A-B3D9-EC2E1FFB7582}"/>
              </a:ext>
            </a:extLst>
          </p:cNvPr>
          <p:cNvCxnSpPr/>
          <p:nvPr/>
        </p:nvCxnSpPr>
        <p:spPr>
          <a:xfrm flipV="1">
            <a:off x="2412366" y="3665151"/>
            <a:ext cx="494491" cy="9416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FC5F773A-E959-CC4A-B023-232877825910}"/>
              </a:ext>
            </a:extLst>
          </p:cNvPr>
          <p:cNvCxnSpPr/>
          <p:nvPr/>
        </p:nvCxnSpPr>
        <p:spPr>
          <a:xfrm>
            <a:off x="768016" y="2693541"/>
            <a:ext cx="296779" cy="2325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Cold structure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42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Project contract breakdown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1371600"/>
            <a:ext cx="5181600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/>
              <a:t>Warm structure </a:t>
            </a:r>
            <a:r>
              <a:rPr lang="en-US" b="1" dirty="0" smtClean="0"/>
              <a:t>material</a:t>
            </a:r>
          </a:p>
          <a:p>
            <a:pPr marL="342900" indent="-342900">
              <a:buFont typeface="Arial"/>
              <a:buChar char="•"/>
            </a:pPr>
            <a:endParaRPr lang="en-US" b="1" dirty="0" smtClean="0"/>
          </a:p>
          <a:p>
            <a:pPr marL="342900" indent="-342900">
              <a:buFont typeface="Arial"/>
              <a:buChar char="•"/>
            </a:pPr>
            <a:r>
              <a:rPr lang="en-US" b="1" dirty="0" smtClean="0"/>
              <a:t>Warm </a:t>
            </a:r>
            <a:r>
              <a:rPr lang="en-US" b="1" dirty="0"/>
              <a:t>structure components </a:t>
            </a:r>
            <a:r>
              <a:rPr lang="en-US" b="1" dirty="0" smtClean="0"/>
              <a:t>manufacturing</a:t>
            </a:r>
          </a:p>
          <a:p>
            <a:pPr marL="342900" indent="-342900">
              <a:buFont typeface="Arial"/>
              <a:buChar char="•"/>
            </a:pPr>
            <a:endParaRPr lang="en-US" b="1" dirty="0"/>
          </a:p>
          <a:p>
            <a:pPr marL="342900" indent="-342900">
              <a:buFont typeface="Arial"/>
              <a:buChar char="•"/>
            </a:pPr>
            <a:r>
              <a:rPr lang="en-US" b="1" dirty="0" smtClean="0"/>
              <a:t>Warm </a:t>
            </a:r>
            <a:r>
              <a:rPr lang="en-US" b="1" dirty="0"/>
              <a:t>structure membrane </a:t>
            </a:r>
            <a:r>
              <a:rPr lang="en-US" b="1" dirty="0" smtClean="0"/>
              <a:t>manufacturing</a:t>
            </a:r>
          </a:p>
          <a:p>
            <a:pPr marL="342900" indent="-342900">
              <a:buFont typeface="Arial"/>
              <a:buChar char="•"/>
            </a:pPr>
            <a:endParaRPr lang="en-US" b="1" dirty="0"/>
          </a:p>
          <a:p>
            <a:pPr marL="342900" indent="-342900">
              <a:buFont typeface="Arial"/>
              <a:buChar char="•"/>
            </a:pPr>
            <a:r>
              <a:rPr lang="en-US" b="1" dirty="0" smtClean="0"/>
              <a:t>Warm </a:t>
            </a:r>
            <a:r>
              <a:rPr lang="en-US" b="1" dirty="0"/>
              <a:t>structure underground </a:t>
            </a:r>
            <a:r>
              <a:rPr lang="en-US" b="1" dirty="0" smtClean="0"/>
              <a:t>assembly</a:t>
            </a:r>
          </a:p>
          <a:p>
            <a:pPr marL="342900" indent="-342900">
              <a:buFont typeface="Arial"/>
              <a:buChar char="•"/>
            </a:pPr>
            <a:endParaRPr lang="en-US" b="1" dirty="0"/>
          </a:p>
          <a:p>
            <a:pPr marL="342900" indent="-342900">
              <a:buFont typeface="Arial"/>
              <a:buChar char="•"/>
            </a:pPr>
            <a:r>
              <a:rPr lang="en-US" b="1" dirty="0" smtClean="0"/>
              <a:t>Cold </a:t>
            </a:r>
            <a:r>
              <a:rPr lang="en-US" b="1" dirty="0"/>
              <a:t>structure material </a:t>
            </a:r>
            <a:r>
              <a:rPr lang="en-US" b="1" dirty="0" smtClean="0"/>
              <a:t>procurement</a:t>
            </a:r>
          </a:p>
          <a:p>
            <a:pPr marL="342900" indent="-342900">
              <a:buFont typeface="Arial"/>
              <a:buChar char="•"/>
            </a:pPr>
            <a:endParaRPr lang="en-US" b="1" dirty="0"/>
          </a:p>
          <a:p>
            <a:pPr marL="342900" indent="-342900">
              <a:buFont typeface="Arial"/>
              <a:buChar char="•"/>
            </a:pPr>
            <a:r>
              <a:rPr lang="en-US" b="1" dirty="0" smtClean="0"/>
              <a:t>Cold </a:t>
            </a:r>
            <a:r>
              <a:rPr lang="en-US" b="1" dirty="0"/>
              <a:t>structure underground assembly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2943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Budget breakdown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035999"/>
              </p:ext>
            </p:extLst>
          </p:nvPr>
        </p:nvGraphicFramePr>
        <p:xfrm>
          <a:off x="381000" y="1524000"/>
          <a:ext cx="89154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3440"/>
                <a:gridCol w="2811087"/>
                <a:gridCol w="14408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CONCEPT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ESTIMATION (MCHF)</a:t>
                      </a:r>
                      <a:r>
                        <a:rPr lang="en-GB" baseline="30000" dirty="0" smtClean="0"/>
                        <a:t>(*)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Warm structure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Warm structure components manufacturing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Warm structure membrane manufacturing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Small components procurement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Warm structure underground assembly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Cold structure material procurement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Cold structure underground assembly </a:t>
                      </a:r>
                      <a:endParaRPr lang="en-GB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Transport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55626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baseline="30000" dirty="0" smtClean="0"/>
              <a:t>(*)</a:t>
            </a:r>
            <a:r>
              <a:rPr lang="en-GB" sz="1600" b="1" dirty="0" smtClean="0"/>
              <a:t> 1 Cryostat</a:t>
            </a:r>
            <a:endParaRPr lang="en-GB" sz="1600" b="1" baseline="30000" dirty="0"/>
          </a:p>
        </p:txBody>
      </p:sp>
    </p:spTree>
    <p:extLst>
      <p:ext uri="{BB962C8B-B14F-4D97-AF65-F5344CB8AC3E}">
        <p14:creationId xmlns:p14="http://schemas.microsoft.com/office/powerpoint/2010/main" val="811864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1100"/>
            <a:ext cx="9906000" cy="448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122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</a:p>
          <a:p>
            <a:endParaRPr lang="en-US" dirty="0"/>
          </a:p>
        </p:txBody>
      </p:sp>
      <p:pic>
        <p:nvPicPr>
          <p:cNvPr id="8" name="Picture 7" descr="Memebrane_small compon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906000" cy="492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013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</a:p>
          <a:p>
            <a:endParaRPr lang="en-US" dirty="0"/>
          </a:p>
        </p:txBody>
      </p:sp>
      <p:pic>
        <p:nvPicPr>
          <p:cNvPr id="6" name="Picture 5" descr="warm_structure_assembl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906000" cy="296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06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</a:p>
          <a:p>
            <a:endParaRPr lang="en-US" dirty="0"/>
          </a:p>
        </p:txBody>
      </p:sp>
      <p:pic>
        <p:nvPicPr>
          <p:cNvPr id="6" name="Picture 5" descr="Cold_structur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5700"/>
            <a:ext cx="9906000" cy="453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870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914400"/>
            <a:ext cx="5562600" cy="2629907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4037211"/>
            <a:ext cx="5638800" cy="201763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93158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</a:p>
          <a:p>
            <a:endParaRPr lang="en-US" dirty="0"/>
          </a:p>
        </p:txBody>
      </p:sp>
      <p:pic>
        <p:nvPicPr>
          <p:cNvPr id="7" name="Picture 6" descr="timetable_sma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962400"/>
            <a:ext cx="7620000" cy="224465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565" y="963225"/>
            <a:ext cx="7712035" cy="2770575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1728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810000"/>
            <a:ext cx="6980583" cy="24892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9" name="Picture 8" descr="Screenshot 2021-11-30 at 11.08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0600"/>
            <a:ext cx="6934200" cy="250281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6157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934200" cy="792162"/>
          </a:xfrm>
        </p:spPr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000" dirty="0" smtClean="0"/>
              <a:t>Introduction</a:t>
            </a:r>
          </a:p>
          <a:p>
            <a:r>
              <a:rPr lang="en-GB" sz="3000" dirty="0" smtClean="0"/>
              <a:t>Design</a:t>
            </a:r>
          </a:p>
          <a:p>
            <a:r>
              <a:rPr lang="en-GB" sz="3000" dirty="0" smtClean="0"/>
              <a:t>Project contract breakdown</a:t>
            </a:r>
          </a:p>
          <a:p>
            <a:r>
              <a:rPr lang="en-GB" sz="3000" dirty="0" smtClean="0"/>
              <a:t>MS-4738 results</a:t>
            </a:r>
          </a:p>
          <a:p>
            <a:endParaRPr lang="en-GB" sz="3000" dirty="0" smtClean="0"/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Ll</a:t>
            </a:r>
            <a:r>
              <a:rPr lang="fr-FR" dirty="0" smtClean="0"/>
              <a:t>. Miralles. NP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z="1200" smtClean="0"/>
              <a:pPr/>
              <a:t>2</a:t>
            </a:fld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498133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Schedule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930846"/>
            <a:ext cx="6553200" cy="233025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914400"/>
            <a:ext cx="6553200" cy="294894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65254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MS-4738 results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676400"/>
            <a:ext cx="62611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04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MS-4738 Results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700" y="1803400"/>
            <a:ext cx="6311900" cy="32512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2654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MS-4738 Results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700" y="2184400"/>
            <a:ext cx="6311900" cy="24892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5292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MS-4738 Results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2200"/>
            <a:ext cx="9906000" cy="8815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0200" y="3657600"/>
            <a:ext cx="6096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 firm qualified from an </a:t>
            </a:r>
            <a:r>
              <a:rPr lang="en-GB" b="1" dirty="0"/>
              <a:t>E</a:t>
            </a:r>
            <a:r>
              <a:rPr lang="en-GB" b="1" dirty="0" smtClean="0"/>
              <a:t>uropean  non member state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46671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41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0"/>
            <a:ext cx="8991600" cy="247447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Ll. Miralles. NP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7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8B54B1D6-6FC3-4E31-B7FF-4A16FB7A37D3}"/>
              </a:ext>
            </a:extLst>
          </p:cNvPr>
          <p:cNvSpPr txBox="1">
            <a:spLocks/>
          </p:cNvSpPr>
          <p:nvPr/>
        </p:nvSpPr>
        <p:spPr>
          <a:xfrm>
            <a:off x="-457200" y="914400"/>
            <a:ext cx="11435254" cy="569268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Geneva" charset="0"/>
              </a:rPr>
              <a:t>The Long-Baseline Neutrino Facility (LBNF)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Geneva" charset="0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Geneva" charset="0"/>
              </a:rPr>
              <a:t>supporting the international 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Geneva" charset="0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Geneva" charset="0"/>
              </a:rPr>
              <a:t>Deep Underground Neutrino Experiment (DUNE)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Geneva" charset="0"/>
              <a:cs typeface="Geneva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572932B-C3D6-49D4-88F7-BFB2971BBB1C}"/>
              </a:ext>
            </a:extLst>
          </p:cNvPr>
          <p:cNvSpPr txBox="1"/>
          <p:nvPr/>
        </p:nvSpPr>
        <p:spPr>
          <a:xfrm>
            <a:off x="228600" y="5181600"/>
            <a:ext cx="9461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“The LBNF/DUNE project will be the first internationally conceived, constructed, and operated mega-science project hosted by the Department of Energy in the United States” - DOE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23FA110-2A17-4A62-B01B-92656A5293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057400"/>
            <a:ext cx="8610600" cy="286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433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8804956-3E31-FF41-86DE-2CA36C2F23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524000"/>
            <a:ext cx="9144000" cy="476582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94BB28B7-09E8-BB48-BBE8-AE2765753B4E}"/>
              </a:ext>
            </a:extLst>
          </p:cNvPr>
          <p:cNvSpPr txBox="1">
            <a:spLocks/>
          </p:cNvSpPr>
          <p:nvPr/>
        </p:nvSpPr>
        <p:spPr>
          <a:xfrm>
            <a:off x="304799" y="870006"/>
            <a:ext cx="8686801" cy="548785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DUNE Far detectors initial configuration</a:t>
            </a:r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874497F-94CE-3541-BF29-CD3B35AA3520}"/>
              </a:ext>
            </a:extLst>
          </p:cNvPr>
          <p:cNvSpPr txBox="1"/>
          <p:nvPr/>
        </p:nvSpPr>
        <p:spPr>
          <a:xfrm>
            <a:off x="3057978" y="2022737"/>
            <a:ext cx="2002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 Phase horizontal drift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71C196D9-DC77-174B-A314-1AE96B3356B5}"/>
              </a:ext>
            </a:extLst>
          </p:cNvPr>
          <p:cNvCxnSpPr/>
          <p:nvPr/>
        </p:nvCxnSpPr>
        <p:spPr>
          <a:xfrm>
            <a:off x="4245430" y="2788710"/>
            <a:ext cx="815521" cy="3918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CE616CD-52F7-4E4A-A5C5-ED554A243E7E}"/>
              </a:ext>
            </a:extLst>
          </p:cNvPr>
          <p:cNvSpPr txBox="1"/>
          <p:nvPr/>
        </p:nvSpPr>
        <p:spPr>
          <a:xfrm>
            <a:off x="7943282" y="3180597"/>
            <a:ext cx="2002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 Phase vertical drift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9039D872-7838-E149-87B4-2A384034FF77}"/>
              </a:ext>
            </a:extLst>
          </p:cNvPr>
          <p:cNvCxnSpPr/>
          <p:nvPr/>
        </p:nvCxnSpPr>
        <p:spPr>
          <a:xfrm flipH="1">
            <a:off x="8189914" y="3826927"/>
            <a:ext cx="325437" cy="2966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0CF019D-36BC-034F-9181-CE98AC3210D0}"/>
              </a:ext>
            </a:extLst>
          </p:cNvPr>
          <p:cNvSpPr txBox="1"/>
          <p:nvPr/>
        </p:nvSpPr>
        <p:spPr>
          <a:xfrm>
            <a:off x="717483" y="4033677"/>
            <a:ext cx="99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1.5 Km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094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94BB28B7-09E8-BB48-BBE8-AE2765753B4E}"/>
              </a:ext>
            </a:extLst>
          </p:cNvPr>
          <p:cNvSpPr txBox="1">
            <a:spLocks/>
          </p:cNvSpPr>
          <p:nvPr/>
        </p:nvSpPr>
        <p:spPr>
          <a:xfrm>
            <a:off x="457200" y="838200"/>
            <a:ext cx="7848601" cy="548785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LAr</a:t>
            </a:r>
            <a:r>
              <a:rPr lang="en-US" sz="3200" dirty="0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TPC :  large cryostat vessels </a:t>
            </a:r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7507FAC-15A3-A44F-ABEC-F5B5FCE83CE0}"/>
              </a:ext>
            </a:extLst>
          </p:cNvPr>
          <p:cNvSpPr txBox="1"/>
          <p:nvPr/>
        </p:nvSpPr>
        <p:spPr>
          <a:xfrm>
            <a:off x="228600" y="1371600"/>
            <a:ext cx="8381017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Cold cryostat volume ~ 13’000 m</a:t>
            </a:r>
            <a:r>
              <a:rPr lang="en-US" sz="2000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</a:t>
            </a: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 an industrial type of building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2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Liquid argon ~18 </a:t>
            </a:r>
            <a:r>
              <a:rPr lang="en-US" sz="20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ktons</a:t>
            </a: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/ cryostat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2000" baseline="30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Passive insulation to minimize long-term operation risks (no vacuum insulation)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2000" baseline="30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Location : deep underground with limited elevator access : very modular assembly, minimal welding,  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F9399C9-4005-AA43-A9A1-C14CF81D9099}"/>
              </a:ext>
            </a:extLst>
          </p:cNvPr>
          <p:cNvSpPr txBox="1"/>
          <p:nvPr/>
        </p:nvSpPr>
        <p:spPr>
          <a:xfrm>
            <a:off x="164116" y="3981439"/>
            <a:ext cx="4221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FF0000"/>
                </a:solidFill>
              </a:rPr>
              <a:t>LNG technology adopted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78CA922-EE7E-B744-A0AE-6D5E4D6DBC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999" y="4618218"/>
            <a:ext cx="3704528" cy="15861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A4FC7B2-41E2-C041-8187-CFD14902E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810000"/>
            <a:ext cx="4151558" cy="245753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581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850ABEE2-B2C7-44E5-A46A-71135BD2DAF3}"/>
              </a:ext>
            </a:extLst>
          </p:cNvPr>
          <p:cNvSpPr txBox="1">
            <a:spLocks/>
          </p:cNvSpPr>
          <p:nvPr/>
        </p:nvSpPr>
        <p:spPr>
          <a:xfrm>
            <a:off x="915664" y="1530702"/>
            <a:ext cx="8293100" cy="426951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Far Detectors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xmlns="" id="{D5A5684C-B7F3-4C48-BE65-E93D89F34A1B}"/>
              </a:ext>
            </a:extLst>
          </p:cNvPr>
          <p:cNvSpPr txBox="1">
            <a:spLocks/>
          </p:cNvSpPr>
          <p:nvPr/>
        </p:nvSpPr>
        <p:spPr>
          <a:xfrm>
            <a:off x="7713661" y="6380606"/>
            <a:ext cx="27432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defPPr>
              <a:defRPr lang="en-US"/>
            </a:defPPr>
            <a:lvl1pPr marL="0" algn="r" defTabSz="957472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873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472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20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494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3675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241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1146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29881" algn="l" defTabSz="95747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D7286D8-350F-1D4D-A40B-76A6DC847E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1447800"/>
            <a:ext cx="6553201" cy="48251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D7F8AD2-3283-E648-8B8E-F2642DD8E4B4}"/>
              </a:ext>
            </a:extLst>
          </p:cNvPr>
          <p:cNvSpPr txBox="1"/>
          <p:nvPr/>
        </p:nvSpPr>
        <p:spPr>
          <a:xfrm>
            <a:off x="4571383" y="1530703"/>
            <a:ext cx="165515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FS </a:t>
            </a:r>
            <a:r>
              <a:rPr lang="en-US" dirty="0" err="1"/>
              <a:t>det</a:t>
            </a:r>
            <a:r>
              <a:rPr lang="en-US" dirty="0"/>
              <a:t> # </a:t>
            </a:r>
            <a:r>
              <a:rPr lang="en-US" dirty="0" smtClean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D73C640-01B3-A242-846F-1EAB67661F90}"/>
              </a:ext>
            </a:extLst>
          </p:cNvPr>
          <p:cNvSpPr txBox="1"/>
          <p:nvPr/>
        </p:nvSpPr>
        <p:spPr>
          <a:xfrm>
            <a:off x="2544061" y="2607529"/>
            <a:ext cx="141704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FS </a:t>
            </a:r>
            <a:r>
              <a:rPr lang="en-US" dirty="0" err="1"/>
              <a:t>det</a:t>
            </a:r>
            <a:r>
              <a:rPr lang="en-US" dirty="0"/>
              <a:t> # 2 </a:t>
            </a:r>
          </a:p>
        </p:txBody>
      </p:sp>
      <p:sp>
        <p:nvSpPr>
          <p:cNvPr id="10" name="Round Single Corner Rectangle 9">
            <a:extLst>
              <a:ext uri="{FF2B5EF4-FFF2-40B4-BE49-F238E27FC236}">
                <a16:creationId xmlns:a16="http://schemas.microsoft.com/office/drawing/2014/main" xmlns="" id="{E684F24C-7D07-194B-9C94-5B6E47072A44}"/>
              </a:ext>
            </a:extLst>
          </p:cNvPr>
          <p:cNvSpPr/>
          <p:nvPr/>
        </p:nvSpPr>
        <p:spPr>
          <a:xfrm rot="289993">
            <a:off x="3608858" y="2292173"/>
            <a:ext cx="493295" cy="216568"/>
          </a:xfrm>
          <a:prstGeom prst="round1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9C358FC5-42C7-1E43-98F4-CBD2250E5F49}"/>
              </a:ext>
            </a:extLst>
          </p:cNvPr>
          <p:cNvCxnSpPr/>
          <p:nvPr/>
        </p:nvCxnSpPr>
        <p:spPr>
          <a:xfrm flipV="1">
            <a:off x="3600610" y="2529139"/>
            <a:ext cx="145549" cy="3141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15107DA-9D0E-7B42-8296-14847C6152AF}"/>
              </a:ext>
            </a:extLst>
          </p:cNvPr>
          <p:cNvSpPr txBox="1"/>
          <p:nvPr/>
        </p:nvSpPr>
        <p:spPr>
          <a:xfrm>
            <a:off x="152400" y="3733800"/>
            <a:ext cx="27432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5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High precision tracking (TPC charge collection)</a:t>
            </a:r>
          </a:p>
          <a:p>
            <a:pPr marL="214313" indent="-214313">
              <a:buFontTx/>
              <a:buChar char="-"/>
            </a:pPr>
            <a:endParaRPr lang="en-US" sz="15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14313" indent="-214313">
              <a:buFontTx/>
              <a:buChar char="-"/>
            </a:pPr>
            <a:r>
              <a:rPr lang="en-US" sz="15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High precision calorimetry</a:t>
            </a:r>
          </a:p>
          <a:p>
            <a:r>
              <a:rPr lang="en-US" sz="1500" dirty="0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</a:t>
            </a:r>
            <a:r>
              <a:rPr lang="en-US" sz="15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charge and  </a:t>
            </a:r>
            <a:r>
              <a:rPr lang="en-US" sz="1500" dirty="0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scintillation </a:t>
            </a:r>
            <a:r>
              <a:rPr lang="en-US" sz="15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light)</a:t>
            </a:r>
          </a:p>
          <a:p>
            <a:endParaRPr lang="en-US" sz="15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57175" indent="-257175">
              <a:buFontTx/>
              <a:buChar char="-"/>
            </a:pPr>
            <a:r>
              <a:rPr lang="en-US" sz="15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17.5 </a:t>
            </a:r>
            <a:r>
              <a:rPr lang="en-US" sz="15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ktons</a:t>
            </a:r>
            <a:r>
              <a:rPr lang="en-US" sz="15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of </a:t>
            </a:r>
            <a:r>
              <a:rPr lang="en-US" sz="15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LAr</a:t>
            </a:r>
            <a:r>
              <a:rPr lang="en-US" sz="15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/det</a:t>
            </a:r>
          </a:p>
          <a:p>
            <a:pPr marL="257175" indent="-257175">
              <a:buFontTx/>
              <a:buChar char="-"/>
            </a:pPr>
            <a:r>
              <a:rPr lang="en-US" sz="15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&gt;10 </a:t>
            </a:r>
            <a:r>
              <a:rPr lang="en-US" sz="15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ktons</a:t>
            </a:r>
            <a:r>
              <a:rPr lang="en-US" sz="15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active/</a:t>
            </a:r>
            <a:r>
              <a:rPr lang="en-US" sz="1500" dirty="0" err="1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det</a:t>
            </a:r>
            <a:endParaRPr lang="en-US" sz="1500" dirty="0" smtClean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57175" indent="-257175">
              <a:buFontTx/>
              <a:buChar char="-"/>
            </a:pPr>
            <a:r>
              <a:rPr lang="en-US" sz="1500" dirty="0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3700 tons </a:t>
            </a:r>
            <a:r>
              <a:rPr lang="en-US" sz="1500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cryostat weight</a:t>
            </a:r>
            <a:endParaRPr lang="en-US" sz="15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B7A2DD34-6223-F04E-901B-AC4394302B67}"/>
              </a:ext>
            </a:extLst>
          </p:cNvPr>
          <p:cNvSpPr txBox="1">
            <a:spLocks/>
          </p:cNvSpPr>
          <p:nvPr/>
        </p:nvSpPr>
        <p:spPr>
          <a:xfrm>
            <a:off x="1066800" y="914400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3200" b="0" dirty="0" err="1">
                <a:solidFill>
                  <a:schemeClr val="tx1"/>
                </a:solidFill>
              </a:rPr>
              <a:t>LAr</a:t>
            </a:r>
            <a:r>
              <a:rPr lang="en-US" sz="3200" b="0" dirty="0">
                <a:solidFill>
                  <a:schemeClr val="tx1"/>
                </a:solidFill>
              </a:rPr>
              <a:t>  TPC :  LBNF membrane cryostats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AA41BE1-5549-5049-AB00-7505E8CB7AE6}"/>
              </a:ext>
            </a:extLst>
          </p:cNvPr>
          <p:cNvSpPr/>
          <p:nvPr/>
        </p:nvSpPr>
        <p:spPr>
          <a:xfrm>
            <a:off x="7924800" y="5105400"/>
            <a:ext cx="18669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65’840 mm x 18’940 mm x 17’840 mm </a:t>
            </a:r>
            <a:endParaRPr lang="en-GB" b="1" i="1" dirty="0" smtClean="0">
              <a:solidFill>
                <a:srgbClr val="FF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GB" b="1" i="1" dirty="0" smtClean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</a:t>
            </a:r>
            <a:r>
              <a:rPr lang="en-GB" b="1" i="1" dirty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 x W x H)</a:t>
            </a:r>
            <a:r>
              <a:rPr lang="en-US" b="1" dirty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047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524000"/>
            <a:ext cx="5181600" cy="29066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6137" r="6977"/>
          <a:stretch/>
        </p:blipFill>
        <p:spPr>
          <a:xfrm>
            <a:off x="228600" y="1066800"/>
            <a:ext cx="3174486" cy="1809946"/>
          </a:xfrm>
          <a:prstGeom prst="ellipse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40" t="14367" r="6749" b="2489"/>
          <a:stretch/>
        </p:blipFill>
        <p:spPr>
          <a:xfrm>
            <a:off x="381000" y="4114800"/>
            <a:ext cx="4007120" cy="2214461"/>
          </a:xfrm>
          <a:prstGeom prst="ellipse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4206" t="24926" r="12714" b="3810"/>
          <a:stretch/>
        </p:blipFill>
        <p:spPr>
          <a:xfrm>
            <a:off x="5562600" y="3962400"/>
            <a:ext cx="4180989" cy="2303811"/>
          </a:xfrm>
          <a:prstGeom prst="ellipse">
            <a:avLst/>
          </a:prstGeom>
        </p:spPr>
      </p:pic>
      <p:cxnSp>
        <p:nvCxnSpPr>
          <p:cNvPr id="10" name="Straight Arrow Connector 9"/>
          <p:cNvCxnSpPr>
            <a:stCxn id="8" idx="0"/>
          </p:cNvCxnSpPr>
          <p:nvPr/>
        </p:nvCxnSpPr>
        <p:spPr>
          <a:xfrm flipH="1" flipV="1">
            <a:off x="7086600" y="2819400"/>
            <a:ext cx="566495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6"/>
          </p:cNvCxnSpPr>
          <p:nvPr/>
        </p:nvCxnSpPr>
        <p:spPr>
          <a:xfrm flipV="1">
            <a:off x="4388120" y="4114800"/>
            <a:ext cx="869680" cy="11072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7"/>
          </p:cNvCxnSpPr>
          <p:nvPr/>
        </p:nvCxnSpPr>
        <p:spPr>
          <a:xfrm>
            <a:off x="2938193" y="1331860"/>
            <a:ext cx="2700607" cy="10303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Warm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812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5395493" cy="379061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3505200"/>
            <a:ext cx="3324860" cy="249364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Warm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239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22/02/22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Ll. Miralles. NP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021" y="1360636"/>
            <a:ext cx="3058666" cy="1493239"/>
          </a:xfrm>
          <a:prstGeom prst="rect">
            <a:avLst/>
          </a:prstGeom>
        </p:spPr>
      </p:pic>
      <p:sp>
        <p:nvSpPr>
          <p:cNvPr id="6" name="Content Placeholder 7"/>
          <p:cNvSpPr txBox="1">
            <a:spLocks/>
          </p:cNvSpPr>
          <p:nvPr/>
        </p:nvSpPr>
        <p:spPr>
          <a:xfrm>
            <a:off x="1074014" y="1671772"/>
            <a:ext cx="4862364" cy="4005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en-US" sz="1400" dirty="0"/>
              <a:t>The membrane of the LBNF have some ribs oriented vertically and horizontally;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en-US" sz="1400" dirty="0"/>
              <a:t>Some clamps are used in order to fix and support the weight of the plate during installation and provide stability during the vacuum load case;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en-US" sz="1400" dirty="0"/>
              <a:t>Analytical computations and simulations to verify the ribs pitch and the clamp capacity where performed.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86" y="3334918"/>
            <a:ext cx="2731029" cy="21710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630" y="3179354"/>
            <a:ext cx="2546883" cy="24855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92059" y="3558014"/>
            <a:ext cx="792088" cy="1691054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11" idx="2"/>
            <a:endCxn id="9" idx="1"/>
          </p:cNvCxnSpPr>
          <p:nvPr/>
        </p:nvCxnSpPr>
        <p:spPr>
          <a:xfrm>
            <a:off x="4876800" y="3962400"/>
            <a:ext cx="1215259" cy="441141"/>
          </a:xfrm>
          <a:prstGeom prst="straightConnector1">
            <a:avLst/>
          </a:prstGeom>
          <a:ln w="127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390746" y="3674367"/>
            <a:ext cx="972108" cy="288033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Ribs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39198" y="3795278"/>
            <a:ext cx="972108" cy="288033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Clamp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3677" y="5376833"/>
            <a:ext cx="972108" cy="288033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M14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V="1">
            <a:off x="1109731" y="5004917"/>
            <a:ext cx="197690" cy="371916"/>
          </a:xfrm>
          <a:prstGeom prst="straightConnector1">
            <a:avLst/>
          </a:prstGeom>
          <a:ln w="127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0"/>
          </p:cNvCxnSpPr>
          <p:nvPr/>
        </p:nvCxnSpPr>
        <p:spPr>
          <a:xfrm flipV="1">
            <a:off x="1109731" y="5190875"/>
            <a:ext cx="461179" cy="185958"/>
          </a:xfrm>
          <a:prstGeom prst="straightConnector1">
            <a:avLst/>
          </a:prstGeom>
          <a:ln w="127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397787" y="5217933"/>
            <a:ext cx="972108" cy="288033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M16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320452" y="4673004"/>
            <a:ext cx="563390" cy="576064"/>
          </a:xfrm>
          <a:prstGeom prst="straightConnector1">
            <a:avLst/>
          </a:prstGeom>
          <a:ln w="127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5082" y="5600559"/>
            <a:ext cx="40324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rgbClr val="FF0066"/>
                </a:solidFill>
              </a:rPr>
              <a:t>Note: M14 bolts simulated with As – for more conservative results.</a:t>
            </a:r>
          </a:p>
          <a:p>
            <a:pPr algn="just"/>
            <a:r>
              <a:rPr lang="en-US" sz="1100" dirty="0">
                <a:solidFill>
                  <a:srgbClr val="FF0066"/>
                </a:solidFill>
              </a:rPr>
              <a:t>           In addition, frictionless contacts were used for the clamp.</a:t>
            </a:r>
          </a:p>
          <a:p>
            <a:pPr algn="just"/>
            <a:r>
              <a:rPr lang="en-US" sz="1100" dirty="0">
                <a:solidFill>
                  <a:srgbClr val="FF0066"/>
                </a:solidFill>
              </a:rPr>
              <a:t>           M14 and M16 bolts of class 8.8.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990600" y="0"/>
            <a:ext cx="6934200" cy="792162"/>
          </a:xfrm>
          <a:prstGeom prst="rect">
            <a:avLst/>
          </a:prstGeom>
        </p:spPr>
        <p:txBody>
          <a:bodyPr/>
          <a:lstStyle>
            <a:lvl1pPr algn="ctr" defTabSz="95747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Tertiary membrane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528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549806-FAAB-4268-AEBA-06ACB6437F1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107293</TotalTime>
  <Words>743</Words>
  <Application>Microsoft Macintosh PowerPoint</Application>
  <PresentationFormat>A4 Paper (210x297 mm)</PresentationFormat>
  <Paragraphs>196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1_Custom Design</vt:lpstr>
      <vt:lpstr>Custom Design</vt:lpstr>
      <vt:lpstr>IT-4738 Specifications Committee</vt:lpstr>
      <vt:lpstr>Outlook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objective 2013</dc:title>
  <dc:subject/>
  <dc:creator>Ll. Miralles</dc:creator>
  <cp:keywords/>
  <dc:description/>
  <cp:lastModifiedBy>Lluis Miralles Verge</cp:lastModifiedBy>
  <cp:revision>661</cp:revision>
  <cp:lastPrinted>2013-04-22T12:53:53Z</cp:lastPrinted>
  <dcterms:created xsi:type="dcterms:W3CDTF">2011-12-06T21:21:22Z</dcterms:created>
  <dcterms:modified xsi:type="dcterms:W3CDTF">2022-03-16T08:41:38Z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