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3" r:id="rId2"/>
    <p:sldId id="289" r:id="rId3"/>
    <p:sldId id="290" r:id="rId4"/>
    <p:sldId id="276" r:id="rId5"/>
    <p:sldId id="288" r:id="rId6"/>
    <p:sldId id="298" r:id="rId7"/>
    <p:sldId id="300" r:id="rId8"/>
    <p:sldId id="297" r:id="rId9"/>
    <p:sldId id="308" r:id="rId10"/>
    <p:sldId id="299" r:id="rId11"/>
    <p:sldId id="301" r:id="rId12"/>
    <p:sldId id="302" r:id="rId13"/>
    <p:sldId id="274" r:id="rId14"/>
    <p:sldId id="277" r:id="rId15"/>
    <p:sldId id="303" r:id="rId16"/>
    <p:sldId id="304" r:id="rId17"/>
    <p:sldId id="305" r:id="rId18"/>
    <p:sldId id="306" r:id="rId19"/>
    <p:sldId id="307" r:id="rId20"/>
    <p:sldId id="280" r:id="rId21"/>
    <p:sldId id="278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3300"/>
    <a:srgbClr val="FFFFCC"/>
    <a:srgbClr val="0000CC"/>
    <a:srgbClr val="4F81BD"/>
    <a:srgbClr val="CC00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16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B733F-34ED-45DD-AD8F-0DC21476E82A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3CF4B-35A9-4002-BD4B-A893A29808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901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65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96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989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440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940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49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50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97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6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448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2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5CC98-7D8B-46C4-BF32-BD4A44958553}" type="datetimeFigureOut">
              <a:rPr lang="fr-FR" smtClean="0"/>
              <a:t>16/06/2022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6A16D-BB29-4BB4-B5E4-9F41AF2923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00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521805" y="1783252"/>
            <a:ext cx="8100391" cy="148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SNOWMASS PERSPECTIVE WITH</a:t>
            </a:r>
          </a:p>
          <a:p>
            <a:pPr algn="ctr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RESPECT TO </a:t>
            </a: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THE</a:t>
            </a: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/>
            </a:r>
            <a:b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</a:b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INSTRUMENTATION </a:t>
            </a: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FRONTIER</a:t>
            </a:r>
            <a:endParaRPr lang="en-GB" sz="28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596283" y="5693178"/>
            <a:ext cx="1514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 </a:t>
            </a:r>
            <a:r>
              <a:rPr lang="fr-FR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Titov</a:t>
            </a:r>
            <a:endParaRPr lang="fr-F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30160" y="6094465"/>
            <a:ext cx="576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MT"/>
              </a:rPr>
              <a:t>RD51 Collaboration Meeting</a:t>
            </a:r>
            <a:r>
              <a:rPr lang="en-US" b="1" dirty="0" smtClean="0">
                <a:solidFill>
                  <a:schemeClr val="bg1"/>
                </a:solidFill>
                <a:latin typeface="ArialMT"/>
              </a:rPr>
              <a:t>, </a:t>
            </a:r>
            <a:r>
              <a:rPr lang="en-US" b="1" dirty="0" smtClean="0">
                <a:solidFill>
                  <a:schemeClr val="bg1"/>
                </a:solidFill>
                <a:latin typeface="ArialMT"/>
              </a:rPr>
              <a:t>June </a:t>
            </a:r>
            <a:r>
              <a:rPr lang="en-US" b="1" dirty="0" smtClean="0">
                <a:solidFill>
                  <a:schemeClr val="bg1"/>
                </a:solidFill>
                <a:latin typeface="ArialMT"/>
              </a:rPr>
              <a:t>16, </a:t>
            </a:r>
            <a:r>
              <a:rPr lang="en-US" b="1" dirty="0" smtClean="0">
                <a:solidFill>
                  <a:schemeClr val="bg1"/>
                </a:solidFill>
                <a:latin typeface="ArialMT"/>
              </a:rPr>
              <a:t>2022 </a:t>
            </a:r>
            <a:endParaRPr lang="en-US" b="1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75656" y="3748962"/>
            <a:ext cx="71465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Snowmass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wiki: https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://snowmass21.org/instrumentation/start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77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142536" y="78904"/>
            <a:ext cx="2962769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IF6 Calorimetry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6" name="Rectangle 1027"/>
          <p:cNvSpPr txBox="1">
            <a:spLocks noChangeArrowheads="1"/>
          </p:cNvSpPr>
          <p:nvPr/>
        </p:nvSpPr>
        <p:spPr bwMode="auto">
          <a:xfrm>
            <a:off x="4211960" y="6896"/>
            <a:ext cx="468052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IF7 Electronics &amp; ASICs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7" y="1188341"/>
            <a:ext cx="367240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Precision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timing for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collider-experiment-based</a:t>
            </a:r>
            <a:endParaRPr lang="fr-FR" sz="16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fr-FR" sz="1600" dirty="0" err="1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calorimetry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://arxiv.org/abs/2203.07286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Future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Calorimeters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fr-FR" sz="1600" dirty="0" smtClean="0">
                <a:solidFill>
                  <a:srgbClr val="C673D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://arxiv.org/abs/2203.07154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Calorimetry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://arxiv.org/abs/2203.15138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Dual-</a:t>
            </a:r>
            <a:r>
              <a:rPr lang="fr-FR" sz="1600" dirty="0" err="1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</a:t>
            </a: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Calorimetry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Future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  <a:endParaRPr lang="fr-FR" sz="16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Probing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Fundamental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fr-FR" sz="1600" dirty="0" smtClean="0">
                <a:solidFill>
                  <a:srgbClr val="C673D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://arxiv.org/abs/2203.04312</a:t>
            </a:r>
          </a:p>
        </p:txBody>
      </p:sp>
      <p:sp>
        <p:nvSpPr>
          <p:cNvPr id="8" name="Rectangle 7"/>
          <p:cNvSpPr/>
          <p:nvPr/>
        </p:nvSpPr>
        <p:spPr>
          <a:xfrm>
            <a:off x="4716016" y="1188341"/>
            <a:ext cx="4572000" cy="47705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Enabling Capabilities for Infrastructure and </a:t>
            </a: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Workforce </a:t>
            </a: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 and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ASICs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arxiv.org/abs/2204.07285</a:t>
            </a:r>
          </a:p>
          <a:p>
            <a:endParaRPr lang="fr-FR" sz="1600" dirty="0">
              <a:solidFill>
                <a:srgbClr val="C673D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 </a:t>
            </a: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Calorimetry at Future Colliders:</a:t>
            </a:r>
          </a:p>
          <a:p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://arxiv.org/abs/2204.00098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 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Timing:</a:t>
            </a:r>
          </a:p>
          <a:p>
            <a:r>
              <a:rPr lang="fr-FR" sz="1600" dirty="0" smtClean="0">
                <a:solidFill>
                  <a:srgbClr val="C673D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://arxiv.org/abs/2204.00149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</a:t>
            </a: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(optical) </a:t>
            </a: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Links:</a:t>
            </a:r>
          </a:p>
          <a:p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en-US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://arxiv.org/abs/2203.15062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</a:t>
            </a: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sensors using artificial intelligence for </a:t>
            </a: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on-detector </a:t>
            </a:r>
            <a:r>
              <a:rPr lang="fr-FR" sz="1600" dirty="0" err="1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ASICs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fr-FR" sz="1600" dirty="0" smtClean="0">
                <a:solidFill>
                  <a:srgbClr val="C673D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arxiv.org/abs/2204.13223</a:t>
            </a:r>
            <a:endParaRPr lang="fr-FR" sz="1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Electronics: 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https://arxiv.org/abs/2204.01809</a:t>
            </a:r>
          </a:p>
        </p:txBody>
      </p:sp>
    </p:spTree>
    <p:extLst>
      <p:ext uri="{BB962C8B-B14F-4D97-AF65-F5344CB8AC3E}">
        <p14:creationId xmlns:p14="http://schemas.microsoft.com/office/powerpoint/2010/main" val="327569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1835696" y="179320"/>
            <a:ext cx="646424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IF8 Noble Element Detectors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0F20B49-45E0-0E4C-BA95-C678C30DB79E}"/>
              </a:ext>
            </a:extLst>
          </p:cNvPr>
          <p:cNvSpPr txBox="1">
            <a:spLocks/>
          </p:cNvSpPr>
          <p:nvPr/>
        </p:nvSpPr>
        <p:spPr>
          <a:xfrm>
            <a:off x="141060" y="1384158"/>
            <a:ext cx="4116284" cy="34436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52400" indent="0">
              <a:buFont typeface="Arial" panose="020B0604020202020204" pitchFamily="34" charset="0"/>
              <a:buNone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IF08 organized Executive Summary pages instead of white papers. They will be located at: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https://snowmass21.org/instrumentation/noble_elements</a:t>
            </a:r>
          </a:p>
          <a:p>
            <a:pPr marL="152400" indent="0">
              <a:buFont typeface="Arial" panose="020B0604020202020204" pitchFamily="34" charset="0"/>
              <a:buNone/>
            </a:pPr>
            <a:endParaRPr lang="en-US" sz="1600" dirty="0">
              <a:solidFill>
                <a:srgbClr val="FFFF00"/>
              </a:solidFill>
              <a:latin typeface="ArialMT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Pixel readout for noble element time projection chambers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Charge gain for noble element time projection chambers</a:t>
            </a:r>
          </a:p>
          <a:p>
            <a:pPr marL="4381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Light Collection for noble element time projection chambers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Low-threshold TPCs</a:t>
            </a:r>
          </a:p>
          <a:p>
            <a:endParaRPr lang="en-US" sz="1600" dirty="0">
              <a:latin typeface="ArialM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98403" y="1906679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Enabling directionality and micron precision in noble element time projection chambers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Metastable Fluids detectors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Enhancing physics reach at existing noble element infrastructure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Barium Tagging in Xenon TPCs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Scaling challenges for noble element detectors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Noble element detector characterization and calibration</a:t>
            </a:r>
          </a:p>
        </p:txBody>
      </p:sp>
    </p:spTree>
    <p:extLst>
      <p:ext uri="{BB962C8B-B14F-4D97-AF65-F5344CB8AC3E}">
        <p14:creationId xmlns:p14="http://schemas.microsoft.com/office/powerpoint/2010/main" val="306884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C9252F-B998-E24B-B07A-4A27EF79EE5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5610C8C-EDD3-844E-ABB4-959B37163DEA}"/>
              </a:ext>
            </a:extLst>
          </p:cNvPr>
          <p:cNvSpPr txBox="1">
            <a:spLocks/>
          </p:cNvSpPr>
          <p:nvPr/>
        </p:nvSpPr>
        <p:spPr>
          <a:xfrm>
            <a:off x="5166729" y="1389599"/>
            <a:ext cx="3732342" cy="3667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Rectangle 1027"/>
          <p:cNvSpPr txBox="1">
            <a:spLocks noChangeArrowheads="1"/>
          </p:cNvSpPr>
          <p:nvPr/>
        </p:nvSpPr>
        <p:spPr bwMode="auto">
          <a:xfrm>
            <a:off x="311700" y="201707"/>
            <a:ext cx="352839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IF9 Cross-Cutting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&amp; Systems Integration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7" name="Rectangle 1027"/>
          <p:cNvSpPr txBox="1">
            <a:spLocks noChangeArrowheads="1"/>
          </p:cNvSpPr>
          <p:nvPr/>
        </p:nvSpPr>
        <p:spPr bwMode="auto">
          <a:xfrm>
            <a:off x="4554057" y="201707"/>
            <a:ext cx="454973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IF10 Radio Detection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172299" y="1272816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FF"/>
                </a:solidFill>
                <a:latin typeface="ArialMT"/>
              </a:rPr>
              <a:t>Cryogenic User Facilities for R&amp;D on Noble </a:t>
            </a:r>
            <a:r>
              <a:rPr lang="en-US" sz="1600" dirty="0" smtClean="0">
                <a:solidFill>
                  <a:srgbClr val="FFFFFF"/>
                </a:solidFill>
                <a:latin typeface="ArialMT"/>
              </a:rPr>
              <a:t>Liquid Detectors </a:t>
            </a:r>
            <a:r>
              <a:rPr lang="en-US" sz="1600" dirty="0">
                <a:solidFill>
                  <a:srgbClr val="FFFFFF"/>
                </a:solidFill>
                <a:latin typeface="ArialMT"/>
              </a:rPr>
              <a:t>and Low Temperature Devices:</a:t>
            </a:r>
          </a:p>
          <a:p>
            <a:r>
              <a:rPr lang="fr-FR" sz="1600" dirty="0" smtClean="0">
                <a:solidFill>
                  <a:srgbClr val="C673D3"/>
                </a:solidFill>
                <a:latin typeface="ArialMT"/>
              </a:rPr>
              <a:t>     </a:t>
            </a:r>
            <a:r>
              <a:rPr lang="fr-FR" sz="1600" dirty="0" smtClean="0">
                <a:solidFill>
                  <a:srgbClr val="FFFF00"/>
                </a:solidFill>
                <a:latin typeface="ArialMT"/>
              </a:rPr>
              <a:t>https</a:t>
            </a:r>
            <a:r>
              <a:rPr lang="fr-FR" sz="1600" dirty="0">
                <a:solidFill>
                  <a:srgbClr val="FFFF00"/>
                </a:solidFill>
                <a:latin typeface="ArialMT"/>
              </a:rPr>
              <a:t>://</a:t>
            </a:r>
            <a:r>
              <a:rPr lang="fr-FR" sz="1600" dirty="0" smtClean="0">
                <a:solidFill>
                  <a:srgbClr val="FFFF00"/>
                </a:solidFill>
                <a:latin typeface="ArialMT"/>
              </a:rPr>
              <a:t>arxiv.org/abs/2203.06146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C673D3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ArialMT"/>
              </a:rPr>
              <a:t>A </a:t>
            </a:r>
            <a:r>
              <a:rPr lang="en-US" sz="1600" dirty="0">
                <a:solidFill>
                  <a:srgbClr val="FFFFFF"/>
                </a:solidFill>
                <a:latin typeface="ArialMT"/>
              </a:rPr>
              <a:t>Facility for Low-Radioactivity Underground Argon:</a:t>
            </a:r>
          </a:p>
          <a:p>
            <a:r>
              <a:rPr lang="fr-FR" sz="1600" dirty="0" smtClean="0">
                <a:solidFill>
                  <a:srgbClr val="FFFF00"/>
                </a:solidFill>
                <a:latin typeface="ArialMT"/>
              </a:rPr>
              <a:t>      https</a:t>
            </a:r>
            <a:r>
              <a:rPr lang="fr-FR" sz="1600" dirty="0">
                <a:solidFill>
                  <a:srgbClr val="FFFF00"/>
                </a:solidFill>
                <a:latin typeface="ArialMT"/>
              </a:rPr>
              <a:t>://</a:t>
            </a:r>
            <a:r>
              <a:rPr lang="fr-FR" sz="1600" dirty="0" smtClean="0">
                <a:solidFill>
                  <a:srgbClr val="FFFF00"/>
                </a:solidFill>
                <a:latin typeface="ArialMT"/>
              </a:rPr>
              <a:t>arxiv.org/abs/2203.09734</a:t>
            </a:r>
            <a:endParaRPr lang="fr-FR" sz="1600" dirty="0">
              <a:solidFill>
                <a:srgbClr val="FFFF00"/>
              </a:solidFill>
              <a:latin typeface="ArialMT"/>
            </a:endParaRPr>
          </a:p>
          <a:p>
            <a:endParaRPr lang="fr-FR" sz="1600" dirty="0">
              <a:solidFill>
                <a:srgbClr val="C673D3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ArialMT"/>
              </a:rPr>
              <a:t>Test </a:t>
            </a:r>
            <a:r>
              <a:rPr lang="en-US" sz="1600" dirty="0">
                <a:solidFill>
                  <a:srgbClr val="FFFFFF"/>
                </a:solidFill>
                <a:latin typeface="ArialMT"/>
              </a:rPr>
              <a:t>Beam and Irradiation Facilities:</a:t>
            </a:r>
          </a:p>
          <a:p>
            <a:r>
              <a:rPr lang="fr-FR" sz="1600" dirty="0" smtClean="0">
                <a:solidFill>
                  <a:srgbClr val="C673D3"/>
                </a:solidFill>
                <a:latin typeface="ArialMT"/>
              </a:rPr>
              <a:t>     </a:t>
            </a:r>
            <a:r>
              <a:rPr lang="fr-FR" sz="1600" dirty="0" smtClean="0">
                <a:solidFill>
                  <a:srgbClr val="FFFF00"/>
                </a:solidFill>
                <a:latin typeface="ArialMT"/>
              </a:rPr>
              <a:t>http</a:t>
            </a:r>
            <a:r>
              <a:rPr lang="fr-FR" sz="1600" dirty="0">
                <a:solidFill>
                  <a:srgbClr val="FFFF00"/>
                </a:solidFill>
                <a:latin typeface="ArialMT"/>
              </a:rPr>
              <a:t>://arxiv.org/abs/2203.09944</a:t>
            </a:r>
            <a:endParaRPr lang="fr-FR" sz="1600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58150" y="1349761"/>
            <a:ext cx="424092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FFFFFF"/>
                </a:solidFill>
                <a:latin typeface="ArialMT"/>
              </a:rPr>
              <a:t>Instrumentation </a:t>
            </a:r>
            <a:r>
              <a:rPr lang="fr-FR" sz="1600" dirty="0" err="1">
                <a:solidFill>
                  <a:srgbClr val="FFFFFF"/>
                </a:solidFill>
                <a:latin typeface="ArialMT"/>
              </a:rPr>
              <a:t>Development</a:t>
            </a:r>
            <a:r>
              <a:rPr lang="fr-FR" sz="1600" dirty="0">
                <a:solidFill>
                  <a:srgbClr val="FFFFFF"/>
                </a:solidFill>
                <a:latin typeface="ArialMT"/>
              </a:rPr>
              <a:t> for Radio </a:t>
            </a:r>
            <a:r>
              <a:rPr lang="fr-FR" sz="1600" dirty="0" err="1" smtClean="0">
                <a:solidFill>
                  <a:srgbClr val="FFFFFF"/>
                </a:solidFill>
                <a:latin typeface="ArialMT"/>
              </a:rPr>
              <a:t>Detection</a:t>
            </a:r>
            <a:r>
              <a:rPr lang="fr-FR" sz="1600" dirty="0" smtClean="0">
                <a:solidFill>
                  <a:srgbClr val="FFFFFF"/>
                </a:solidFill>
                <a:latin typeface="ArialMT"/>
              </a:rPr>
              <a:t> of </a:t>
            </a:r>
            <a:r>
              <a:rPr lang="fr-FR" sz="1600" dirty="0">
                <a:solidFill>
                  <a:srgbClr val="FFFFFF"/>
                </a:solidFill>
                <a:latin typeface="ArialMT"/>
              </a:rPr>
              <a:t>High-</a:t>
            </a:r>
            <a:r>
              <a:rPr lang="fr-FR" sz="1600" dirty="0" err="1">
                <a:solidFill>
                  <a:srgbClr val="FFFFFF"/>
                </a:solidFill>
                <a:latin typeface="ArialMT"/>
              </a:rPr>
              <a:t>Energy</a:t>
            </a:r>
            <a:r>
              <a:rPr lang="fr-FR" sz="1600" dirty="0">
                <a:solidFill>
                  <a:srgbClr val="FFFFFF"/>
                </a:solidFill>
                <a:latin typeface="ArialMT"/>
              </a:rPr>
              <a:t> </a:t>
            </a:r>
            <a:r>
              <a:rPr lang="fr-FR" sz="1600" dirty="0" smtClean="0">
                <a:solidFill>
                  <a:srgbClr val="FFFFFF"/>
                </a:solidFill>
                <a:latin typeface="ArialMT"/>
              </a:rPr>
              <a:t>Neutrinos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FFFFFF"/>
              </a:solidFill>
              <a:latin typeface="ArialM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FFFFFF"/>
                </a:solidFill>
                <a:latin typeface="ArialMT"/>
              </a:rPr>
              <a:t>Large-Format</a:t>
            </a:r>
            <a:r>
              <a:rPr lang="fr-FR" sz="1600" dirty="0">
                <a:solidFill>
                  <a:srgbClr val="FFFFFF"/>
                </a:solidFill>
                <a:latin typeface="ArialMT"/>
              </a:rPr>
              <a:t>, </a:t>
            </a:r>
            <a:r>
              <a:rPr lang="fr-FR" sz="1600" dirty="0" smtClean="0">
                <a:solidFill>
                  <a:srgbClr val="FFFFFF"/>
                </a:solidFill>
                <a:latin typeface="ArialMT"/>
              </a:rPr>
              <a:t>Transmission-Line-</a:t>
            </a:r>
            <a:r>
              <a:rPr lang="fr-FR" sz="1600" dirty="0" err="1" smtClean="0">
                <a:solidFill>
                  <a:srgbClr val="FFFFFF"/>
                </a:solidFill>
                <a:latin typeface="ArialMT"/>
              </a:rPr>
              <a:t>Coupled</a:t>
            </a:r>
            <a:r>
              <a:rPr lang="fr-FR" sz="1600" dirty="0" smtClean="0">
                <a:solidFill>
                  <a:srgbClr val="FFFFFF"/>
                </a:solidFill>
                <a:latin typeface="ArialMT"/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latin typeface="ArialMT"/>
              </a:rPr>
              <a:t>Kinetic </a:t>
            </a:r>
            <a:r>
              <a:rPr lang="en-US" sz="1600" dirty="0">
                <a:solidFill>
                  <a:srgbClr val="FFFFFF"/>
                </a:solidFill>
                <a:latin typeface="ArialMT"/>
              </a:rPr>
              <a:t>Inductance Detector Arrays for HEP </a:t>
            </a:r>
            <a:r>
              <a:rPr lang="en-US" sz="1600" dirty="0" smtClean="0">
                <a:solidFill>
                  <a:srgbClr val="FFFFFF"/>
                </a:solidFill>
                <a:latin typeface="ArialMT"/>
              </a:rPr>
              <a:t>at </a:t>
            </a:r>
            <a:r>
              <a:rPr lang="fr-FR" sz="1600" dirty="0" err="1" smtClean="0">
                <a:solidFill>
                  <a:srgbClr val="FFFFFF"/>
                </a:solidFill>
                <a:latin typeface="ArialMT"/>
              </a:rPr>
              <a:t>Millimeter</a:t>
            </a:r>
            <a:r>
              <a:rPr lang="fr-FR" sz="1600" dirty="0" smtClean="0">
                <a:solidFill>
                  <a:srgbClr val="FFFFFF"/>
                </a:solidFill>
                <a:latin typeface="ArialMT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ArialMT"/>
              </a:rPr>
              <a:t>Wavelengths</a:t>
            </a:r>
            <a:r>
              <a:rPr lang="fr-FR" sz="1600" dirty="0">
                <a:solidFill>
                  <a:srgbClr val="FFFFFF"/>
                </a:solidFill>
                <a:latin typeface="ArialMT"/>
              </a:rPr>
              <a:t>:</a:t>
            </a:r>
          </a:p>
          <a:p>
            <a:r>
              <a:rPr lang="fr-FR" sz="1600" dirty="0" smtClean="0">
                <a:solidFill>
                  <a:srgbClr val="FFFF00"/>
                </a:solidFill>
                <a:latin typeface="ArialMT"/>
              </a:rPr>
              <a:t>     https</a:t>
            </a:r>
            <a:r>
              <a:rPr lang="fr-FR" sz="1600" dirty="0">
                <a:solidFill>
                  <a:srgbClr val="FFFF00"/>
                </a:solidFill>
                <a:latin typeface="ArialMT"/>
              </a:rPr>
              <a:t>://</a:t>
            </a:r>
            <a:r>
              <a:rPr lang="fr-FR" sz="1600" dirty="0" smtClean="0">
                <a:solidFill>
                  <a:srgbClr val="FFFF00"/>
                </a:solidFill>
                <a:latin typeface="ArialMT"/>
              </a:rPr>
              <a:t>arxiv.org/abs/2203.15902</a:t>
            </a:r>
            <a:endParaRPr lang="fr-FR" sz="1600" dirty="0">
              <a:solidFill>
                <a:srgbClr val="FFFF00"/>
              </a:solidFill>
              <a:latin typeface="ArialM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8013" y="4149080"/>
            <a:ext cx="80279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  <a:latin typeface="ArialMT"/>
              </a:rPr>
              <a:t>More papers of general interest has been submitted to the Snowmass 2021 Proceedings - Instrumentation Frontier: </a:t>
            </a:r>
            <a:r>
              <a:rPr lang="en-US" dirty="0">
                <a:solidFill>
                  <a:srgbClr val="FFFF00"/>
                </a:solidFill>
                <a:latin typeface="ArialMT"/>
              </a:rPr>
              <a:t>https://snowmass21.org/submissions/if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  <a:latin typeface="ArialMT"/>
              </a:rPr>
              <a:t>Several IF Topical Groups need to coordinate sections in their summary reports with Topical Groups in other Frontiers (incl. Energy Frontier)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bg1"/>
                </a:solidFill>
                <a:latin typeface="ArialMT"/>
              </a:rPr>
              <a:t>Plan to organize either TG-level working meetings or IF-wide workshop with other Frontiers’ TGs between now and Seattle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>
              <a:solidFill>
                <a:schemeClr val="bg1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4137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48" y="-18196"/>
            <a:ext cx="9150047" cy="687619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1761" y="897169"/>
            <a:ext cx="8954695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500" dirty="0">
                <a:solidFill>
                  <a:schemeClr val="bg1"/>
                </a:solidFill>
                <a:latin typeface="ArialMT"/>
              </a:rPr>
              <a:t>Guidance and structure of BRN </a:t>
            </a:r>
            <a:r>
              <a:rPr lang="fr-FR" sz="1500" dirty="0" err="1">
                <a:solidFill>
                  <a:schemeClr val="bg1"/>
                </a:solidFill>
                <a:latin typeface="ArialMT"/>
              </a:rPr>
              <a:t>is</a:t>
            </a:r>
            <a:r>
              <a:rPr lang="fr-FR" sz="1500" dirty="0">
                <a:solidFill>
                  <a:schemeClr val="bg1"/>
                </a:solidFill>
                <a:latin typeface="ArialMT"/>
              </a:rPr>
              <a:t> excellent </a:t>
            </a:r>
            <a:r>
              <a:rPr lang="fr-FR" sz="1500" dirty="0" err="1">
                <a:solidFill>
                  <a:schemeClr val="bg1"/>
                </a:solidFill>
                <a:latin typeface="ArialMT"/>
              </a:rPr>
              <a:t>resource</a:t>
            </a:r>
            <a:r>
              <a:rPr lang="fr-FR" sz="1500" dirty="0">
                <a:solidFill>
                  <a:schemeClr val="bg1"/>
                </a:solidFill>
                <a:latin typeface="ArialMT"/>
              </a:rPr>
              <a:t> to </a:t>
            </a:r>
            <a:r>
              <a:rPr lang="fr-FR" sz="1500" dirty="0" err="1">
                <a:solidFill>
                  <a:schemeClr val="bg1"/>
                </a:solidFill>
                <a:latin typeface="ArialMT"/>
              </a:rPr>
              <a:t>start</a:t>
            </a:r>
            <a:r>
              <a:rPr lang="fr-FR" sz="1500" dirty="0">
                <a:solidFill>
                  <a:schemeClr val="bg1"/>
                </a:solidFill>
                <a:latin typeface="ArialMT"/>
              </a:rPr>
              <a:t> and structure future plans </a:t>
            </a:r>
            <a:r>
              <a:rPr lang="fr-FR" sz="15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</a:t>
            </a:r>
          </a:p>
          <a:p>
            <a:pPr algn="ctr"/>
            <a:r>
              <a:rPr lang="en-US" sz="1500" dirty="0">
                <a:solidFill>
                  <a:schemeClr val="bg1"/>
                </a:solidFill>
                <a:latin typeface="ArialMT"/>
              </a:rPr>
              <a:t>The BRN has both a physics section to motivate goals and a very detailed technology section </a:t>
            </a:r>
          </a:p>
          <a:p>
            <a:pPr algn="ctr"/>
            <a:r>
              <a:rPr lang="en-US" sz="1500" dirty="0">
                <a:solidFill>
                  <a:schemeClr val="bg1"/>
                </a:solidFill>
                <a:latin typeface="ArialMT"/>
              </a:rPr>
              <a:t>outlining where we are and what is needed:</a:t>
            </a:r>
            <a:r>
              <a:rPr lang="fr-FR" sz="15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500" dirty="0">
                <a:solidFill>
                  <a:srgbClr val="FFFF00"/>
                </a:solidFill>
                <a:latin typeface="ArialMT"/>
              </a:rPr>
              <a:t>https://science.osti.gov/hep/Community-Resources/Reports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92404" y="1763337"/>
            <a:ext cx="381223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  <a:latin typeface="ArialMT"/>
              </a:rPr>
              <a:t>The transformative physics goals include 4 inspiring &amp; distinct directions: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Higgs properties @ sub-%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Higgs self-coupling @ 5%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Higgs connection to DM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New multi-</a:t>
            </a:r>
            <a:r>
              <a:rPr lang="en-US" sz="1400" dirty="0" err="1">
                <a:solidFill>
                  <a:schemeClr val="bg1"/>
                </a:solidFill>
                <a:latin typeface="ArialMT"/>
              </a:rPr>
              <a:t>TeV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 particles</a:t>
            </a:r>
            <a:endParaRPr lang="fr-FR" sz="1400" dirty="0"/>
          </a:p>
        </p:txBody>
      </p:sp>
      <p:pic>
        <p:nvPicPr>
          <p:cNvPr id="12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2404" y="3230771"/>
            <a:ext cx="3698090" cy="343691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027"/>
          <p:cNvSpPr txBox="1">
            <a:spLocks noChangeArrowheads="1"/>
          </p:cNvSpPr>
          <p:nvPr/>
        </p:nvSpPr>
        <p:spPr bwMode="auto">
          <a:xfrm>
            <a:off x="-594320" y="130031"/>
            <a:ext cx="1033264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2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</a:t>
            </a:r>
            <a:r>
              <a:rPr lang="en-US" sz="2200" b="1" kern="0" dirty="0">
                <a:solidFill>
                  <a:srgbClr val="FCF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</a:rPr>
              <a:t>DOE Basic Research Needs Study on HEP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b="1" kern="0" dirty="0">
                <a:solidFill>
                  <a:srgbClr val="FCF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</a:rPr>
              <a:t>Detector Research &amp; </a:t>
            </a:r>
            <a:r>
              <a:rPr lang="en-US" sz="2200" b="1" kern="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</a:rPr>
              <a:t>Development in 2019</a:t>
            </a:r>
            <a:endParaRPr lang="en-US" sz="2200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M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104634" y="4171784"/>
            <a:ext cx="50095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solidFill>
                  <a:srgbClr val="FFFF00"/>
                </a:solidFill>
                <a:latin typeface="ArialMT"/>
              </a:rPr>
              <a:t>Primary</a:t>
            </a:r>
            <a:r>
              <a:rPr lang="fr-FR" sz="1600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600" dirty="0" err="1">
                <a:solidFill>
                  <a:srgbClr val="FFFF00"/>
                </a:solidFill>
                <a:latin typeface="ArialMT"/>
              </a:rPr>
              <a:t>Research</a:t>
            </a:r>
            <a:r>
              <a:rPr lang="fr-FR" sz="1600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600" dirty="0" err="1">
                <a:solidFill>
                  <a:srgbClr val="FFFF00"/>
                </a:solidFill>
                <a:latin typeface="ArialMT"/>
              </a:rPr>
              <a:t>needs</a:t>
            </a:r>
            <a:r>
              <a:rPr lang="fr-FR" sz="1600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600" dirty="0" err="1">
                <a:solidFill>
                  <a:srgbClr val="FFFF00"/>
                </a:solidFill>
                <a:latin typeface="ArialMT"/>
              </a:rPr>
              <a:t>related</a:t>
            </a:r>
            <a:r>
              <a:rPr lang="fr-FR" sz="1600" dirty="0">
                <a:solidFill>
                  <a:srgbClr val="FFFF00"/>
                </a:solidFill>
                <a:latin typeface="ArialMT"/>
              </a:rPr>
              <a:t> to Timing Detectors: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106740" y="1880210"/>
            <a:ext cx="50372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  <a:latin typeface="ArialMT"/>
              </a:rPr>
              <a:t>Priority Research Directions for Tracking Detectors:</a:t>
            </a:r>
          </a:p>
          <a:p>
            <a:endParaRPr lang="en-US" sz="1400" dirty="0"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Create building blocks for Systems-on-Chip for extreme </a:t>
            </a:r>
          </a:p>
          <a:p>
            <a:r>
              <a:rPr lang="en-US" sz="1400" dirty="0">
                <a:solidFill>
                  <a:schemeClr val="bg1"/>
                </a:solidFill>
                <a:latin typeface="ArialMT"/>
              </a:rPr>
              <a:t>      environments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Adapt new materials and fabrication/integration techniques for particle tracking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Realize scalable, irreducible mass trackers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Achieve on-detector, real-time, continuous data processing and transmission to reach the </a:t>
            </a:r>
            <a:r>
              <a:rPr lang="en-US" sz="1400" dirty="0" err="1">
                <a:solidFill>
                  <a:schemeClr val="bg1"/>
                </a:solidFill>
                <a:latin typeface="ArialMT"/>
              </a:rPr>
              <a:t>exascale</a:t>
            </a:r>
            <a:endParaRPr lang="en-US" sz="14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90494" y="4720352"/>
            <a:ext cx="51535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Advance calorimetry with spatial and timing resolution and radiation hardness to master high-rate environments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Design new devices and architectures to enable picosecond timing and event separation (for photo-detectors).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Develop high spatial resolution pixel detectors with precise high per-pixel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Time resolution to resolve individual interactions in high-collision-density environments (for solid state detectors).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202940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12058"/>
            <a:ext cx="4331733" cy="442314"/>
          </a:xfrm>
          <a:prstGeom prst="rect">
            <a:avLst/>
          </a:prstGeom>
        </p:spPr>
      </p:pic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107504" y="0"/>
            <a:ext cx="655272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ECFA Detector R&amp;D Roadmap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7" y="2601782"/>
            <a:ext cx="7258537" cy="36169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" y="3315861"/>
            <a:ext cx="190770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defRPr sz="1600">
                <a:solidFill>
                  <a:srgbClr val="035CD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The roadmap </a:t>
            </a:r>
          </a:p>
          <a:p>
            <a:pPr hangingPunct="0">
              <a:defRPr sz="1600">
                <a:solidFill>
                  <a:srgbClr val="035CD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identify and describe</a:t>
            </a:r>
          </a:p>
          <a:p>
            <a:pPr hangingPunct="0">
              <a:defRPr sz="1600">
                <a:solidFill>
                  <a:srgbClr val="035CD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kern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diversified detector </a:t>
            </a:r>
          </a:p>
          <a:p>
            <a:pPr hangingPunct="0">
              <a:defRPr sz="1600">
                <a:solidFill>
                  <a:srgbClr val="035CD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kern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R&amp;D portfolio </a:t>
            </a:r>
            <a:r>
              <a:rPr lang="en-US" sz="1400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that </a:t>
            </a:r>
          </a:p>
          <a:p>
            <a:pPr hangingPunct="0">
              <a:defRPr sz="1600">
                <a:solidFill>
                  <a:srgbClr val="035CD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has the largest </a:t>
            </a:r>
          </a:p>
          <a:p>
            <a:pPr hangingPunct="0">
              <a:defRPr sz="1600">
                <a:solidFill>
                  <a:srgbClr val="035CD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potential to </a:t>
            </a:r>
            <a:r>
              <a:rPr lang="en-US" sz="1400" kern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enhance </a:t>
            </a:r>
          </a:p>
          <a:p>
            <a:pPr hangingPunct="0">
              <a:defRPr sz="1600">
                <a:solidFill>
                  <a:srgbClr val="035CD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kern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the performance of </a:t>
            </a:r>
          </a:p>
          <a:p>
            <a:pPr hangingPunct="0">
              <a:defRPr sz="1600">
                <a:solidFill>
                  <a:srgbClr val="035CD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kern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the particle physics </a:t>
            </a:r>
          </a:p>
          <a:p>
            <a:pPr hangingPunct="0">
              <a:defRPr sz="1600">
                <a:solidFill>
                  <a:srgbClr val="035CD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kern="0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programme</a:t>
            </a:r>
            <a:r>
              <a:rPr lang="en-US" sz="1400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in the </a:t>
            </a:r>
          </a:p>
          <a:p>
            <a:pPr hangingPunct="0">
              <a:defRPr sz="1600">
                <a:solidFill>
                  <a:srgbClr val="035CD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1400" kern="0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near and long term.” 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504" y="620688"/>
            <a:ext cx="8914720" cy="1944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hangingPunct="0">
              <a:spcBef>
                <a:spcPts val="50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en-US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Focus on the technical aspects of detector R&amp;D requirements given the 2020 EPPSU deliberation document listed “</a:t>
            </a:r>
            <a:r>
              <a:rPr lang="en-US" i="1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High-priority future initiatives</a:t>
            </a:r>
            <a:r>
              <a:rPr lang="en-US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” and “</a:t>
            </a:r>
            <a:r>
              <a:rPr lang="en-US" i="1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Other essential scientific activities for particle physics</a:t>
            </a:r>
            <a:r>
              <a:rPr lang="en-US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” as input and </a:t>
            </a:r>
            <a:r>
              <a:rPr lang="en-US" kern="0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organise</a:t>
            </a:r>
            <a:r>
              <a:rPr lang="en-US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material by Task Force.</a:t>
            </a:r>
          </a:p>
          <a:p>
            <a:pPr marL="285750" indent="-285750" hangingPunct="0">
              <a:spcBef>
                <a:spcPts val="50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en-US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Task Forces start from the future science </a:t>
            </a:r>
            <a:r>
              <a:rPr lang="en-US" kern="0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programmes</a:t>
            </a:r>
            <a:r>
              <a:rPr lang="en-US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to identify main detector technology challenges to be met (both mandatory and highly desirable to </a:t>
            </a:r>
            <a:r>
              <a:rPr lang="en-US" kern="0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optimise</a:t>
            </a:r>
            <a:r>
              <a:rPr lang="en-US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physics returns) to estimate the period over which the required detector R&amp;D </a:t>
            </a:r>
            <a:r>
              <a:rPr lang="en-US" kern="0" dirty="0" err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programmes</a:t>
            </a:r>
            <a:r>
              <a:rPr lang="en-US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 may be expected to extend.</a:t>
            </a:r>
          </a:p>
          <a:p>
            <a:pPr marL="285750" indent="-285750" hangingPunct="0">
              <a:spcBef>
                <a:spcPts val="500"/>
              </a:spcBef>
              <a:buClr>
                <a:srgbClr val="FF0000"/>
              </a:buClr>
              <a:buSzPct val="100000"/>
              <a:buFont typeface="Wingdings" panose="05000000000000000000" pitchFamily="2" charset="2"/>
              <a:buChar char="ü"/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lang="en-US" kern="0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Within each Task Force create a time-ordered technology requirements driven R&amp;D roadmap in terms of capabilities not currently achievable.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97768" y="6313682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b="1" dirty="0">
                <a:solidFill>
                  <a:srgbClr val="FFFF00"/>
                </a:solidFill>
                <a:latin typeface="ArialMT"/>
              </a:rPr>
              <a:t>Final report </a:t>
            </a:r>
            <a:r>
              <a:rPr lang="fr-FR" b="1" dirty="0" err="1">
                <a:solidFill>
                  <a:srgbClr val="FFFF00"/>
                </a:solidFill>
                <a:latin typeface="ArialMT"/>
              </a:rPr>
              <a:t>released</a:t>
            </a:r>
            <a:r>
              <a:rPr lang="fr-FR" b="1" dirty="0">
                <a:solidFill>
                  <a:srgbClr val="FFFF00"/>
                </a:solidFill>
                <a:latin typeface="ArialMT"/>
              </a:rPr>
              <a:t> in </a:t>
            </a:r>
            <a:r>
              <a:rPr lang="fr-FR" b="1" dirty="0" err="1">
                <a:solidFill>
                  <a:srgbClr val="FFFF00"/>
                </a:solidFill>
                <a:latin typeface="ArialMT"/>
              </a:rPr>
              <a:t>Dec</a:t>
            </a:r>
            <a:r>
              <a:rPr lang="fr-FR" b="1" dirty="0">
                <a:solidFill>
                  <a:srgbClr val="FFFF00"/>
                </a:solidFill>
                <a:latin typeface="ArialMT"/>
              </a:rPr>
              <a:t>. 2021:  https://cds.cern.ch/record/2784893</a:t>
            </a:r>
          </a:p>
          <a:p>
            <a:endParaRPr lang="fr-FR" b="1" dirty="0">
              <a:solidFill>
                <a:srgbClr val="FFFF00"/>
              </a:solidFill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303662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305781" y="-41395"/>
            <a:ext cx="853244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Enabling Technologies for Low-Mass Tracking Detectors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610997"/>
            <a:ext cx="3024336" cy="2297492"/>
          </a:xfrm>
          <a:prstGeom prst="rect">
            <a:avLst/>
          </a:prstGeom>
        </p:spPr>
      </p:pic>
      <p:pic>
        <p:nvPicPr>
          <p:cNvPr id="5" name="Imag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36912"/>
            <a:ext cx="5688072" cy="410489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3131840" y="555891"/>
            <a:ext cx="592996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Basic applications are optimized for two different realms of interest : </a:t>
            </a:r>
            <a:r>
              <a:rPr lang="en-US" sz="1400" dirty="0">
                <a:solidFill>
                  <a:srgbClr val="FFFF00"/>
                </a:solidFill>
                <a:latin typeface="ArialMT"/>
              </a:rPr>
              <a:t>electron and hadron colliders </a:t>
            </a:r>
            <a:r>
              <a:rPr lang="en-US" sz="1400" dirty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 different </a:t>
            </a:r>
            <a:r>
              <a:rPr lang="en-US" sz="1400" dirty="0">
                <a:solidFill>
                  <a:srgbClr val="FFFF00"/>
                </a:solidFill>
                <a:latin typeface="ArialMT"/>
              </a:rPr>
              <a:t>optimizations/requirements</a:t>
            </a:r>
          </a:p>
          <a:p>
            <a:r>
              <a:rPr lang="en-US" sz="1400" dirty="0">
                <a:solidFill>
                  <a:srgbClr val="FFFF00"/>
                </a:solidFill>
                <a:latin typeface="ArialMT"/>
              </a:rPr>
              <a:t>     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(pp: radiation hardness, speed; </a:t>
            </a:r>
            <a:r>
              <a:rPr lang="en-US" sz="1400" dirty="0" err="1">
                <a:solidFill>
                  <a:schemeClr val="bg1"/>
                </a:solidFill>
                <a:latin typeface="ArialMT"/>
              </a:rPr>
              <a:t>e+e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-: granularity, material budget)</a:t>
            </a:r>
          </a:p>
          <a:p>
            <a:endParaRPr lang="en-US" sz="1400" dirty="0">
              <a:solidFill>
                <a:srgbClr val="FFFF00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Design problems include: </a:t>
            </a:r>
            <a:r>
              <a:rPr lang="en-US" sz="1400" dirty="0">
                <a:solidFill>
                  <a:srgbClr val="FFFF00"/>
                </a:solidFill>
                <a:latin typeface="ArialMT"/>
              </a:rPr>
              <a:t>granularity vs the power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(particularly for precision timing)  and the inactive material to service power and data readout etc. for </a:t>
            </a:r>
            <a:r>
              <a:rPr lang="en-US" sz="1400" dirty="0">
                <a:solidFill>
                  <a:srgbClr val="FFFF00"/>
                </a:solidFill>
                <a:latin typeface="ArialMT"/>
              </a:rPr>
              <a:t>both accelerator types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. </a:t>
            </a:r>
            <a:r>
              <a:rPr lang="en-US" sz="1400" dirty="0">
                <a:solidFill>
                  <a:srgbClr val="FFFF00"/>
                </a:solidFill>
                <a:latin typeface="ArialMT"/>
              </a:rPr>
              <a:t>Radiation hardness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and a strong emphasis on </a:t>
            </a:r>
            <a:r>
              <a:rPr lang="en-US" sz="1400" dirty="0">
                <a:solidFill>
                  <a:srgbClr val="FFFF00"/>
                </a:solidFill>
                <a:latin typeface="ArialMT"/>
              </a:rPr>
              <a:t>data reduction / feature extraction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 for the on-detector electronics are particular issues for </a:t>
            </a:r>
            <a:r>
              <a:rPr lang="en-US" sz="1400" dirty="0">
                <a:solidFill>
                  <a:srgbClr val="FFFF00"/>
                </a:solidFill>
                <a:latin typeface="ArialMT"/>
              </a:rPr>
              <a:t>hadron colliders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.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605" y="3029862"/>
            <a:ext cx="3284259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  <a:latin typeface="ArialMT"/>
                <a:cs typeface="Arial" panose="020B0604020202020204" pitchFamily="34" charset="0"/>
              </a:rPr>
              <a:t>Hadron Colliders:</a:t>
            </a:r>
          </a:p>
          <a:p>
            <a:endParaRPr lang="en-US" sz="1400" dirty="0">
              <a:solidFill>
                <a:srgbClr val="FFFF00"/>
              </a:solidFill>
              <a:latin typeface="ArialMT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Hybrid pixel detectors (planar &amp; 3D)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HV/HR-CMOS for outer pixel layers</a:t>
            </a:r>
          </a:p>
          <a:p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      for HL-LHC upgrades;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LGADs for </a:t>
            </a:r>
            <a:r>
              <a:rPr lang="en-US" sz="1400" dirty="0" err="1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ps</a:t>
            </a:r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-timing</a:t>
            </a:r>
          </a:p>
          <a:p>
            <a:endParaRPr lang="en-US" sz="1400" dirty="0">
              <a:solidFill>
                <a:schemeClr val="bg1"/>
              </a:solidFill>
              <a:latin typeface="ArialMT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FFFF00"/>
                </a:solidFill>
                <a:latin typeface="ArialMT"/>
                <a:cs typeface="Arial" panose="020B0604020202020204" pitchFamily="34" charset="0"/>
              </a:rPr>
              <a:t>Lepton Colliders:</a:t>
            </a:r>
          </a:p>
          <a:p>
            <a:endParaRPr lang="en-US" sz="1400" dirty="0">
              <a:solidFill>
                <a:srgbClr val="FFFF00"/>
              </a:solidFill>
              <a:latin typeface="ArialMT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CMOS (STAR HFT, ALICE ITS)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DEPFET (Belle II)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Chronopix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SoI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FPCCD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3D-IC (Global Foundries, LAPIX, </a:t>
            </a:r>
          </a:p>
          <a:p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      </a:t>
            </a:r>
            <a:r>
              <a:rPr lang="en-US" sz="1400" dirty="0" err="1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TJas</a:t>
            </a:r>
            <a:r>
              <a:rPr lang="en-US" sz="1400" dirty="0">
                <a:solidFill>
                  <a:schemeClr val="bg1"/>
                </a:solidFill>
                <a:latin typeface="ArialMT"/>
                <a:cs typeface="Arial" panose="020B0604020202020204" pitchFamily="34" charset="0"/>
              </a:rPr>
              <a:t>,…industries)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400" dirty="0">
              <a:solidFill>
                <a:schemeClr val="bg1"/>
              </a:solidFill>
              <a:latin typeface="ArialMT"/>
              <a:cs typeface="Arial" panose="020B0604020202020204" pitchFamily="34" charset="0"/>
            </a:endParaRPr>
          </a:p>
        </p:txBody>
      </p:sp>
      <p:sp>
        <p:nvSpPr>
          <p:cNvPr id="8" name="TextBox 12"/>
          <p:cNvSpPr txBox="1"/>
          <p:nvPr/>
        </p:nvSpPr>
        <p:spPr>
          <a:xfrm rot="21148751">
            <a:off x="2505617" y="3701330"/>
            <a:ext cx="6159050" cy="738664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ArialMT"/>
              </a:rPr>
              <a:t>Needs: collect requirements for different collider types / experiments</a:t>
            </a:r>
            <a:endParaRPr lang="en-US" sz="1400" b="1" dirty="0">
              <a:solidFill>
                <a:srgbClr val="FF0000"/>
              </a:solidFill>
              <a:latin typeface="ArialMT"/>
            </a:endParaRPr>
          </a:p>
          <a:p>
            <a:r>
              <a:rPr lang="en-US" sz="1400" dirty="0">
                <a:latin typeface="ArialMT"/>
              </a:rPr>
              <a:t>   </a:t>
            </a:r>
            <a:r>
              <a:rPr lang="en-US" sz="1400" dirty="0">
                <a:solidFill>
                  <a:srgbClr val="0000CC"/>
                </a:solidFill>
                <a:latin typeface="ArialMT"/>
                <a:sym typeface="Wingdings" panose="05000000000000000000" pitchFamily="2" charset="2"/>
              </a:rPr>
              <a:t> IF topically group summary, and more importantly to make sure the </a:t>
            </a:r>
            <a:r>
              <a:rPr lang="en-US" sz="1400" dirty="0" smtClean="0">
                <a:solidFill>
                  <a:srgbClr val="0000CC"/>
                </a:solidFill>
                <a:latin typeface="ArialMT"/>
                <a:sym typeface="Wingdings" panose="05000000000000000000" pitchFamily="2" charset="2"/>
              </a:rPr>
              <a:t>  </a:t>
            </a:r>
            <a:br>
              <a:rPr lang="en-US" sz="1400" dirty="0" smtClean="0">
                <a:solidFill>
                  <a:srgbClr val="0000CC"/>
                </a:solidFill>
                <a:latin typeface="ArialMT"/>
                <a:sym typeface="Wingdings" panose="05000000000000000000" pitchFamily="2" charset="2"/>
              </a:rPr>
            </a:br>
            <a:r>
              <a:rPr lang="en-US" sz="1400" dirty="0" smtClean="0">
                <a:solidFill>
                  <a:srgbClr val="0000CC"/>
                </a:solidFill>
                <a:latin typeface="ArialMT"/>
                <a:sym typeface="Wingdings" panose="05000000000000000000" pitchFamily="2" charset="2"/>
              </a:rPr>
              <a:t>        developments </a:t>
            </a:r>
            <a:r>
              <a:rPr lang="en-US" sz="1400" dirty="0">
                <a:solidFill>
                  <a:srgbClr val="0000CC"/>
                </a:solidFill>
                <a:latin typeface="ArialMT"/>
                <a:sym typeface="Wingdings" panose="05000000000000000000" pitchFamily="2" charset="2"/>
              </a:rPr>
              <a:t>in the community meets the experimental </a:t>
            </a:r>
            <a:r>
              <a:rPr lang="en-US" sz="1400" dirty="0" smtClean="0">
                <a:solidFill>
                  <a:srgbClr val="0000CC"/>
                </a:solidFill>
                <a:latin typeface="ArialMT"/>
                <a:sym typeface="Wingdings" panose="05000000000000000000" pitchFamily="2" charset="2"/>
              </a:rPr>
              <a:t>need</a:t>
            </a:r>
            <a:endParaRPr lang="en-US" sz="1200" dirty="0">
              <a:solidFill>
                <a:srgbClr val="0000CC"/>
              </a:solidFill>
              <a:latin typeface="ArialM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46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700"/>
            <a:ext cx="9144000" cy="6918529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-72009" y="-137120"/>
            <a:ext cx="946854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Enabling Technologies for Picosecond-Timing Detectors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4" name="Imag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8564" y="1753489"/>
            <a:ext cx="5254342" cy="24269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3828564" y="620688"/>
            <a:ext cx="51086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chemeClr val="bg1"/>
                </a:solidFill>
                <a:latin typeface="ArialMT"/>
              </a:rPr>
              <a:t>Regular </a:t>
            </a:r>
            <a:r>
              <a:rPr lang="fr-FR" sz="1200" dirty="0" err="1">
                <a:solidFill>
                  <a:schemeClr val="bg1"/>
                </a:solidFill>
                <a:latin typeface="ArialMT"/>
              </a:rPr>
              <a:t>PMTs</a:t>
            </a:r>
            <a:r>
              <a:rPr lang="fr-FR" sz="12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large area, … but slow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MCP-PMT  </a:t>
            </a:r>
            <a:r>
              <a:rPr lang="fr-FR" sz="12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fast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, but </a:t>
            </a:r>
            <a:r>
              <a:rPr lang="fr-FR" sz="12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small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, and not </a:t>
            </a:r>
            <a:r>
              <a:rPr lang="fr-FR" sz="12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available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in </a:t>
            </a:r>
            <a:r>
              <a:rPr lang="fr-FR" sz="12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quantities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</a:p>
          <a:p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to over large areas:</a:t>
            </a:r>
          </a:p>
          <a:p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 </a:t>
            </a:r>
            <a:r>
              <a:rPr lang="fr-FR" sz="12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ultimate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time </a:t>
            </a:r>
            <a:r>
              <a:rPr lang="fr-FR" sz="12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resolution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~ 3.8 </a:t>
            </a:r>
            <a:r>
              <a:rPr lang="fr-FR" sz="12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ps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(single-pixel </a:t>
            </a:r>
            <a:r>
              <a:rPr lang="fr-FR" sz="12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devices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)</a:t>
            </a:r>
          </a:p>
          <a:p>
            <a:r>
              <a:rPr lang="fr-FR" sz="1200" dirty="0">
                <a:solidFill>
                  <a:schemeClr val="bg1"/>
                </a:solidFill>
                <a:latin typeface="ArialMT"/>
              </a:rPr>
              <a:t>     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radiation </a:t>
            </a:r>
            <a:r>
              <a:rPr lang="fr-FR" sz="12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hardness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up to ~ 20 C/cm (HPK, ALD-</a:t>
            </a:r>
            <a:r>
              <a:rPr lang="fr-FR" sz="12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coated</a:t>
            </a:r>
            <a:r>
              <a:rPr lang="fr-FR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MCP-PMT°</a:t>
            </a:r>
            <a:endParaRPr lang="fr-FR" sz="12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5496" y="620688"/>
            <a:ext cx="3842719" cy="634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FFFF00"/>
                </a:solidFill>
                <a:latin typeface="ArialMT"/>
              </a:rPr>
              <a:t>Picosecond-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level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timing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was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not the part </a:t>
            </a:r>
          </a:p>
          <a:p>
            <a:r>
              <a:rPr lang="fr-FR" sz="1400" dirty="0">
                <a:solidFill>
                  <a:schemeClr val="bg1"/>
                </a:solidFill>
                <a:latin typeface="ArialMT"/>
              </a:rPr>
              <a:t>of initial HL-LHC detector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requirements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:</a:t>
            </a:r>
          </a:p>
          <a:p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r>
              <a:rPr lang="fr-FR" sz="1400" dirty="0" err="1">
                <a:solidFill>
                  <a:schemeClr val="bg1"/>
                </a:solidFill>
                <a:latin typeface="ArialMT"/>
              </a:rPr>
              <a:t>Became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available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through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pioneering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R&amp;D</a:t>
            </a:r>
          </a:p>
          <a:p>
            <a:r>
              <a:rPr lang="fr-FR" sz="1400" dirty="0">
                <a:solidFill>
                  <a:schemeClr val="bg1"/>
                </a:solidFill>
                <a:latin typeface="ArialMT"/>
              </a:rPr>
              <a:t>on 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LGAD / </a:t>
            </a:r>
            <a:r>
              <a:rPr lang="fr-FR" sz="1400" dirty="0" err="1">
                <a:solidFill>
                  <a:srgbClr val="FFFF00"/>
                </a:solidFill>
                <a:latin typeface="ArialMT"/>
              </a:rPr>
              <a:t>crystals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 / </a:t>
            </a:r>
            <a:r>
              <a:rPr lang="fr-FR" sz="1400" dirty="0" err="1">
                <a:solidFill>
                  <a:srgbClr val="FFFF00"/>
                </a:solidFill>
                <a:latin typeface="ArialMT"/>
              </a:rPr>
              <a:t>precise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 timing </a:t>
            </a:r>
            <a:r>
              <a:rPr lang="fr-FR" sz="1400" dirty="0" err="1">
                <a:solidFill>
                  <a:srgbClr val="FFFF00"/>
                </a:solidFill>
                <a:latin typeface="ArialMT"/>
              </a:rPr>
              <a:t>with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 Si:</a:t>
            </a:r>
          </a:p>
          <a:p>
            <a:endParaRPr lang="fr-FR" sz="1400" dirty="0">
              <a:solidFill>
                <a:srgbClr val="FFFF00"/>
              </a:solidFill>
              <a:latin typeface="ArialMT"/>
            </a:endParaRPr>
          </a:p>
          <a:p>
            <a:pPr algn="ctr"/>
            <a:r>
              <a:rPr lang="fr-FR" sz="1400" dirty="0" err="1">
                <a:solidFill>
                  <a:srgbClr val="FF0000"/>
                </a:solidFill>
                <a:latin typeface="ArialMT"/>
              </a:rPr>
              <a:t>Fast</a:t>
            </a:r>
            <a:r>
              <a:rPr lang="fr-FR" sz="1400" dirty="0">
                <a:solidFill>
                  <a:srgbClr val="FF0000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rgbClr val="FF0000"/>
                </a:solidFill>
                <a:latin typeface="ArialMT"/>
              </a:rPr>
              <a:t>development</a:t>
            </a:r>
            <a:r>
              <a:rPr lang="fr-FR" sz="1400" dirty="0">
                <a:solidFill>
                  <a:srgbClr val="FF0000"/>
                </a:solidFill>
                <a:latin typeface="ArialMT"/>
              </a:rPr>
              <a:t> of </a:t>
            </a:r>
            <a:r>
              <a:rPr lang="fr-FR" sz="1400" dirty="0" err="1">
                <a:solidFill>
                  <a:srgbClr val="FF0000"/>
                </a:solidFill>
                <a:latin typeface="ArialMT"/>
              </a:rPr>
              <a:t>precise</a:t>
            </a:r>
            <a:r>
              <a:rPr lang="fr-FR" sz="1400" dirty="0">
                <a:solidFill>
                  <a:srgbClr val="FF0000"/>
                </a:solidFill>
                <a:latin typeface="ArialMT"/>
              </a:rPr>
              <a:t> timing sensors:</a:t>
            </a:r>
          </a:p>
          <a:p>
            <a:pPr algn="ctr"/>
            <a:endParaRPr lang="fr-FR" sz="1400" dirty="0">
              <a:solidFill>
                <a:srgbClr val="FF0000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chemeClr val="bg1"/>
                </a:solidFill>
                <a:latin typeface="ArialMT"/>
              </a:rPr>
              <a:t>4D pattern recognition for HL-LHC </a:t>
            </a:r>
            <a:br>
              <a:rPr lang="fr-FR" sz="1400" dirty="0">
                <a:solidFill>
                  <a:schemeClr val="bg1"/>
                </a:solidFill>
                <a:latin typeface="ArialMT"/>
              </a:rPr>
            </a:br>
            <a:r>
              <a:rPr lang="fr-FR" sz="1400" dirty="0">
                <a:solidFill>
                  <a:schemeClr val="bg1"/>
                </a:solidFill>
                <a:latin typeface="ArialMT"/>
              </a:rPr>
              <a:t>pile-up rejection: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tracking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~O(10’s) </a:t>
            </a:r>
            <a:r>
              <a:rPr lang="en-US" sz="1400" dirty="0" err="1">
                <a:solidFill>
                  <a:schemeClr val="bg1"/>
                </a:solidFill>
                <a:latin typeface="ArialMT"/>
              </a:rPr>
              <a:t>μm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/>
            </a:r>
            <a:br>
              <a:rPr lang="en-US" sz="1400" dirty="0">
                <a:solidFill>
                  <a:schemeClr val="bg1"/>
                </a:solidFill>
                <a:latin typeface="ArialMT"/>
              </a:rPr>
            </a:br>
            <a:r>
              <a:rPr lang="fr-FR" sz="1400" dirty="0">
                <a:solidFill>
                  <a:schemeClr val="bg1"/>
                </a:solidFill>
                <a:latin typeface="ArialMT"/>
              </a:rPr>
              <a:t>&amp; timing detectors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~O(10’s) </a:t>
            </a:r>
            <a:r>
              <a:rPr lang="en-US" sz="1400" dirty="0" err="1">
                <a:solidFill>
                  <a:schemeClr val="bg1"/>
                </a:solidFill>
                <a:latin typeface="ArialMT"/>
              </a:rPr>
              <a:t>ps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 </a:t>
            </a:r>
            <a:endParaRPr lang="fr-FR" sz="14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 </a:t>
            </a:r>
            <a:endParaRPr lang="fr-FR" sz="1400" dirty="0" smtClean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endParaRPr lang="fr-FR" sz="14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endParaRPr lang="fr-FR" sz="1400" dirty="0" smtClean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endParaRPr lang="fr-FR" sz="14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endParaRPr lang="fr-FR" sz="14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ps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-timing reconstruction in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calorimetry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</a:p>
          <a:p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(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resolve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develop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. of hadron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showers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,</a:t>
            </a:r>
          </a:p>
          <a:p>
            <a:r>
              <a:rPr lang="fr-FR" sz="1400" dirty="0">
                <a:solidFill>
                  <a:schemeClr val="bg1"/>
                </a:solidFill>
                <a:latin typeface="ArialMT"/>
              </a:rPr>
              <a:t>      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triangulate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H  </a:t>
            </a:r>
            <a:r>
              <a:rPr lang="fr-FR" sz="1400" dirty="0" err="1">
                <a:solidFill>
                  <a:schemeClr val="bg1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gg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prim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.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vertices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)</a:t>
            </a:r>
          </a:p>
          <a:p>
            <a:endParaRPr lang="fr-FR" sz="14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TOF </a:t>
            </a: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and TOP (RICH DIRC) </a:t>
            </a:r>
            <a:r>
              <a:rPr lang="en-US" sz="1400" dirty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PID</a:t>
            </a: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</a:t>
            </a:r>
          </a:p>
          <a:p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new DIRC applications (~ 10’s of </a:t>
            </a:r>
            <a:r>
              <a:rPr lang="en-US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ps</a:t>
            </a: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</a:p>
          <a:p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&amp; 10’s of </a:t>
            </a:r>
            <a:r>
              <a:rPr lang="en-US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μm</a:t>
            </a: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per MIP/pixel)</a:t>
            </a:r>
          </a:p>
          <a:p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</a:t>
            </a:r>
            <a:r>
              <a:rPr lang="en-US" sz="1400" dirty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 both at hadron / lepton colliders</a:t>
            </a:r>
          </a:p>
          <a:p>
            <a:endParaRPr lang="en-US" sz="1400" dirty="0">
              <a:solidFill>
                <a:srgbClr val="FFFF00"/>
              </a:solidFill>
              <a:latin typeface="ArialMT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General push for higher luminosity at </a:t>
            </a:r>
            <a:b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</a:b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LHC, Belle-II, Panda, Electron-Ion </a:t>
            </a:r>
            <a:r>
              <a:rPr lang="en-US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Collid</a:t>
            </a: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.</a:t>
            </a:r>
            <a:endParaRPr lang="fr-FR" sz="14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r>
              <a:rPr lang="fr-FR" sz="1400" dirty="0">
                <a:solidFill>
                  <a:schemeClr val="bg1"/>
                </a:solidFill>
                <a:latin typeface="ArialMT"/>
              </a:rPr>
              <a:t>      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Fast timing is needed at colliders, fixed </a:t>
            </a:r>
            <a:br>
              <a:rPr lang="en-US" sz="1400" dirty="0">
                <a:solidFill>
                  <a:schemeClr val="bg1"/>
                </a:solidFill>
                <a:latin typeface="ArialMT"/>
              </a:rPr>
            </a:br>
            <a:r>
              <a:rPr lang="en-US" sz="1400" dirty="0">
                <a:solidFill>
                  <a:schemeClr val="bg1"/>
                </a:solidFill>
                <a:latin typeface="ArialMT"/>
              </a:rPr>
              <a:t>      target, and neutrino experiments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731974" y="4221088"/>
            <a:ext cx="535093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  <a:latin typeface="ArialMT"/>
              </a:rPr>
              <a:t>Challenges: </a:t>
            </a:r>
            <a:endParaRPr lang="fr-FR" sz="1400" dirty="0">
              <a:solidFill>
                <a:srgbClr val="FFFF00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rgbClr val="FFFF00"/>
                </a:solidFill>
                <a:latin typeface="ArialMT"/>
              </a:rPr>
              <a:t>Radiation </a:t>
            </a:r>
            <a:r>
              <a:rPr lang="fr-FR" sz="1400" dirty="0" err="1">
                <a:solidFill>
                  <a:srgbClr val="FFFF00"/>
                </a:solidFill>
                <a:latin typeface="ArialMT"/>
              </a:rPr>
              <a:t>hardness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: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LGAD-sensors, 3D-trench Si  sensors, …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400" dirty="0">
                <a:solidFill>
                  <a:schemeClr val="bg1"/>
                </a:solidFill>
                <a:latin typeface="ArialMT"/>
              </a:rPr>
              <a:t>Large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scale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applications : 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system aspects of timing detectors</a:t>
            </a:r>
          </a:p>
          <a:p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rgbClr val="FFFF00"/>
                </a:solidFill>
                <a:latin typeface="ArialMT"/>
              </a:rPr>
              <a:t>“5D reconstruction”: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space-points /  </a:t>
            </a:r>
            <a:r>
              <a:rPr lang="en-US" sz="1400" dirty="0" err="1">
                <a:solidFill>
                  <a:schemeClr val="bg1"/>
                </a:solidFill>
                <a:latin typeface="ArialMT"/>
              </a:rPr>
              <a:t>ps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-timing are available at </a:t>
            </a:r>
            <a:br>
              <a:rPr lang="en-US" sz="1400" dirty="0">
                <a:solidFill>
                  <a:schemeClr val="bg1"/>
                </a:solidFill>
                <a:latin typeface="ArialMT"/>
              </a:rPr>
            </a:br>
            <a:r>
              <a:rPr lang="en-US" sz="1400" dirty="0">
                <a:solidFill>
                  <a:schemeClr val="bg1"/>
                </a:solidFill>
                <a:latin typeface="ArialMT"/>
              </a:rPr>
              <a:t>each point along the track </a:t>
            </a: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LHCb </a:t>
            </a:r>
            <a:r>
              <a:rPr lang="en-US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EoI</a:t>
            </a: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for LS4 is of general interest across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experiments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sz="14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600" dirty="0">
                <a:solidFill>
                  <a:srgbClr val="FFFF00"/>
                </a:solidFill>
                <a:latin typeface="ArialMT"/>
              </a:rPr>
              <a:t>LAPPD </a:t>
            </a:r>
            <a:r>
              <a:rPr lang="fr-FR" sz="1400" dirty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 large-area </a:t>
            </a:r>
            <a:r>
              <a:rPr lang="fr-FR" sz="1400" dirty="0" err="1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ps</a:t>
            </a:r>
            <a:r>
              <a:rPr lang="fr-FR" sz="1400" dirty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- PID/TOF for hadron/lepton </a:t>
            </a:r>
            <a:r>
              <a:rPr lang="fr-FR" sz="1400" dirty="0" err="1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colliders</a:t>
            </a:r>
            <a:endParaRPr lang="fr-FR" sz="14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Incom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Inc.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company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started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to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produce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LAPPDs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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cost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still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b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</a:b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has to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be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controlled</a:t>
            </a:r>
            <a:endParaRPr lang="fr-FR" sz="14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140968"/>
            <a:ext cx="3560021" cy="781887"/>
          </a:xfrm>
          <a:prstGeom prst="rect">
            <a:avLst/>
          </a:prstGeom>
        </p:spPr>
      </p:pic>
      <p:sp>
        <p:nvSpPr>
          <p:cNvPr id="9" name="TextBox 19"/>
          <p:cNvSpPr txBox="1"/>
          <p:nvPr/>
        </p:nvSpPr>
        <p:spPr>
          <a:xfrm>
            <a:off x="2699729" y="3008691"/>
            <a:ext cx="1128835" cy="523220"/>
          </a:xfrm>
          <a:prstGeom prst="rect">
            <a:avLst/>
          </a:prstGeom>
          <a:solidFill>
            <a:srgbClr val="0066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  <a:latin typeface="ArialMT"/>
              </a:rPr>
              <a:t>arXiv</a:t>
            </a:r>
            <a:r>
              <a:rPr lang="en-US" sz="1400" b="1" dirty="0" smtClean="0">
                <a:solidFill>
                  <a:schemeClr val="bg1"/>
                </a:solidFill>
                <a:latin typeface="ArialMT"/>
              </a:rPr>
              <a:t>: 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MT"/>
              </a:rPr>
              <a:t>2203.13900</a:t>
            </a:r>
          </a:p>
        </p:txBody>
      </p:sp>
    </p:spTree>
    <p:extLst>
      <p:ext uri="{BB962C8B-B14F-4D97-AF65-F5344CB8AC3E}">
        <p14:creationId xmlns:p14="http://schemas.microsoft.com/office/powerpoint/2010/main" val="201071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0" y="-19000"/>
            <a:ext cx="79928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Particle Flow Calorimeters: CALICE Collaboration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6616" y="79141"/>
            <a:ext cx="990116" cy="587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686" y="1222682"/>
            <a:ext cx="3456384" cy="2464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3528" y="611977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MT"/>
              </a:rPr>
              <a:t>Development and study of </a:t>
            </a:r>
            <a:r>
              <a:rPr lang="en-US" sz="1400" b="1" dirty="0">
                <a:solidFill>
                  <a:srgbClr val="FFFF00"/>
                </a:solidFill>
                <a:latin typeface="ArialMT"/>
              </a:rPr>
              <a:t>finely segmented / imaging calorimeters</a:t>
            </a:r>
            <a:r>
              <a:rPr lang="en-US" sz="1400" b="1" dirty="0">
                <a:solidFill>
                  <a:schemeClr val="bg1"/>
                </a:solidFill>
                <a:latin typeface="ArialMT"/>
              </a:rPr>
              <a:t>: initially focused on the ILC, now widening to include developments of all imaging calorimeters, e.g. CMS HGCAL for Phase II):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01" y="4005064"/>
            <a:ext cx="6251569" cy="270180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379" y="1601438"/>
            <a:ext cx="1579292" cy="1450306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83418" y="1133039"/>
            <a:ext cx="2884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MT"/>
              </a:rPr>
              <a:t>Imaging Calorimetry </a:t>
            </a:r>
            <a:r>
              <a:rPr lang="en-US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high granularity 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(in 4D), efficient software (PFA).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37086" y="3697287"/>
            <a:ext cx="5806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chemeClr val="bg1"/>
                </a:solidFill>
                <a:latin typeface="ArialMT"/>
              </a:rPr>
              <a:t>Example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: 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ILD detector for ILC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,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proposing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CALICE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collaboration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tech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83418" y="3050956"/>
            <a:ext cx="2680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Issues: </a:t>
            </a:r>
            <a:r>
              <a:rPr lang="en-US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overlap between showers, </a:t>
            </a:r>
          </a:p>
          <a:p>
            <a:r>
              <a:rPr lang="en-US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complicated topology, </a:t>
            </a:r>
            <a:r>
              <a:rPr lang="en-US" sz="12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sep.</a:t>
            </a:r>
            <a:r>
              <a:rPr lang="en-US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“physics</a:t>
            </a:r>
            <a:br>
              <a:rPr lang="en-US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</a:br>
            <a:r>
              <a:rPr lang="en-US" sz="12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event” from beam-induced bkg.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398717" y="1273160"/>
            <a:ext cx="2771400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  <a:latin typeface="ArialMT"/>
              </a:rPr>
              <a:t>Mixture of 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matured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 concepts</a:t>
            </a:r>
          </a:p>
          <a:p>
            <a:r>
              <a:rPr lang="fr-FR" sz="1400" b="1" dirty="0">
                <a:solidFill>
                  <a:schemeClr val="bg1"/>
                </a:solidFill>
                <a:latin typeface="ArialMT"/>
              </a:rPr>
              <a:t>and 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advanced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ideas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:</a:t>
            </a:r>
          </a:p>
          <a:p>
            <a:endParaRPr lang="fr-FR" sz="1400" dirty="0">
              <a:latin typeface="ArialMT"/>
            </a:endParaRPr>
          </a:p>
          <a:p>
            <a:r>
              <a:rPr lang="fr-FR" sz="1400" b="1" dirty="0">
                <a:solidFill>
                  <a:srgbClr val="FFFF00"/>
                </a:solidFill>
                <a:latin typeface="ArialMT"/>
              </a:rPr>
              <a:t>MATURED (CALICE):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SiW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-ECAL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SciW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-ECAL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b="1" dirty="0">
                <a:solidFill>
                  <a:schemeClr val="bg1"/>
                </a:solidFill>
                <a:latin typeface="ArialMT"/>
              </a:rPr>
              <a:t> AHCAL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b="1" dirty="0">
                <a:solidFill>
                  <a:schemeClr val="bg1"/>
                </a:solidFill>
                <a:latin typeface="ArialMT"/>
              </a:rPr>
              <a:t> DHCAL (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sDHCAL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)</a:t>
            </a:r>
          </a:p>
          <a:p>
            <a:endParaRPr lang="fr-FR" sz="1400" dirty="0">
              <a:latin typeface="ArialMT"/>
            </a:endParaRPr>
          </a:p>
          <a:p>
            <a:r>
              <a:rPr lang="fr-FR" sz="1400" dirty="0">
                <a:latin typeface="ArialMT"/>
              </a:rPr>
              <a:t> 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(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Almost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)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ready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for </a:t>
            </a:r>
            <a:br>
              <a:rPr lang="fr-FR" sz="1400" dirty="0">
                <a:solidFill>
                  <a:schemeClr val="bg1"/>
                </a:solidFill>
                <a:latin typeface="ArialMT"/>
              </a:rPr>
            </a:br>
            <a:r>
              <a:rPr lang="fr-FR" sz="1400" dirty="0">
                <a:solidFill>
                  <a:schemeClr val="bg1"/>
                </a:solidFill>
                <a:latin typeface="ArialMT"/>
              </a:rPr>
              <a:t>     large-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scale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prototype</a:t>
            </a:r>
          </a:p>
          <a:p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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Prepare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for quick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realization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/>
            </a:r>
            <a:br>
              <a:rPr lang="fr-FR" sz="1400" dirty="0">
                <a:solidFill>
                  <a:schemeClr val="bg1"/>
                </a:solidFill>
                <a:latin typeface="ArialMT"/>
              </a:rPr>
            </a:br>
            <a:r>
              <a:rPr lang="fr-FR" sz="1400" dirty="0">
                <a:solidFill>
                  <a:schemeClr val="bg1"/>
                </a:solidFill>
                <a:latin typeface="ArialMT"/>
              </a:rPr>
              <a:t>      of 4-5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years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to real detector</a:t>
            </a:r>
          </a:p>
          <a:p>
            <a:endParaRPr lang="fr-FR" dirty="0"/>
          </a:p>
          <a:p>
            <a:r>
              <a:rPr lang="fr-FR" sz="1400" b="1" dirty="0">
                <a:solidFill>
                  <a:srgbClr val="FFFF00"/>
                </a:solidFill>
                <a:latin typeface="ArialMT"/>
              </a:rPr>
              <a:t>ADVANCED (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beyond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 CALICE):</a:t>
            </a:r>
            <a:br>
              <a:rPr lang="fr-FR" sz="1400" b="1" dirty="0">
                <a:solidFill>
                  <a:srgbClr val="FFFF00"/>
                </a:solidFill>
                <a:latin typeface="ArialMT"/>
              </a:rPr>
            </a:br>
            <a:r>
              <a:rPr lang="fr-FR" sz="1400" b="1" dirty="0">
                <a:solidFill>
                  <a:srgbClr val="FFFF00"/>
                </a:solidFill>
                <a:latin typeface="ArialMT"/>
              </a:rPr>
              <a:t>    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b="1" dirty="0">
                <a:solidFill>
                  <a:schemeClr val="bg1"/>
                </a:solidFill>
                <a:latin typeface="ArialMT"/>
              </a:rPr>
              <a:t>MAPS ECAL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b="1" dirty="0">
                <a:solidFill>
                  <a:schemeClr val="bg1"/>
                </a:solidFill>
                <a:latin typeface="ArialMT"/>
              </a:rPr>
              <a:t>Dual-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readout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 ECAL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b="1" dirty="0">
                <a:solidFill>
                  <a:schemeClr val="bg1"/>
                </a:solidFill>
                <a:latin typeface="ArialMT"/>
              </a:rPr>
              <a:t>LGAD ECAL (CALICE)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1400" b="1" dirty="0">
              <a:solidFill>
                <a:schemeClr val="bg1"/>
              </a:solidFill>
              <a:latin typeface="ArialMT"/>
            </a:endParaRPr>
          </a:p>
          <a:p>
            <a:r>
              <a:rPr lang="fr-FR" sz="1400" b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b="1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Evaluate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additional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physics</a:t>
            </a:r>
            <a:endParaRPr lang="fr-FR" sz="14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impact to ILC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experiment</a:t>
            </a:r>
            <a:endParaRPr lang="fr-FR" sz="1400" dirty="0">
              <a:solidFill>
                <a:schemeClr val="bg1"/>
              </a:solidFill>
              <a:latin typeface="ArialMT"/>
              <a:sym typeface="Wingdings" panose="05000000000000000000" pitchFamily="2" charset="2"/>
            </a:endParaRPr>
          </a:p>
          <a:p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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Needs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intensive R&amp;D effort</a:t>
            </a:r>
          </a:p>
          <a:p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to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realize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as real detector</a:t>
            </a:r>
          </a:p>
        </p:txBody>
      </p:sp>
    </p:spTree>
    <p:extLst>
      <p:ext uri="{BB962C8B-B14F-4D97-AF65-F5344CB8AC3E}">
        <p14:creationId xmlns:p14="http://schemas.microsoft.com/office/powerpoint/2010/main" val="187220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1338397" y="0"/>
            <a:ext cx="79928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Imaging Calorimeters: The 5</a:t>
            </a:r>
            <a:r>
              <a:rPr lang="en-GB" sz="2400" b="1" kern="0" baseline="3000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th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 Dimension ? 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39971" y="600943"/>
            <a:ext cx="911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MT"/>
              </a:rPr>
              <a:t>Impact of 5D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calorimetry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(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x,y,z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,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energy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, time)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needs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to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be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evaluated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more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deeply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to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undertand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optimal time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acc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.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635" y="2527099"/>
            <a:ext cx="3948925" cy="159427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5496" y="999030"/>
            <a:ext cx="435016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What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 are the real goals (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physics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wise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)?</a:t>
            </a:r>
          </a:p>
          <a:p>
            <a:endParaRPr lang="fr-FR" sz="1400" b="1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Mitigation of pile-up (basically all high rates)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Support for full 5D PFA </a:t>
            </a: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 unchartered territory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Calorimeters with </a:t>
            </a:r>
            <a:r>
              <a:rPr lang="en-US" sz="1400" dirty="0" err="1">
                <a:solidFill>
                  <a:schemeClr val="bg1"/>
                </a:solidFill>
                <a:latin typeface="ArialMT"/>
              </a:rPr>
              <a:t>ToF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 functionality in first layers?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 err="1">
                <a:solidFill>
                  <a:schemeClr val="bg1"/>
                </a:solidFill>
                <a:latin typeface="ArialMT"/>
              </a:rPr>
              <a:t>Longitudinally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unsegmented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fibre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calorimeters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22732" y="99903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400" b="1" dirty="0">
                <a:solidFill>
                  <a:srgbClr val="FFFF00"/>
                </a:solidFill>
                <a:latin typeface="ArialMT"/>
              </a:rPr>
              <a:t>Replace (part of) ECAL with LGAD for</a:t>
            </a:r>
            <a:br>
              <a:rPr lang="en-US" sz="1400" b="1" dirty="0">
                <a:solidFill>
                  <a:srgbClr val="FFFF00"/>
                </a:solidFill>
                <a:latin typeface="ArialMT"/>
              </a:rPr>
            </a:br>
            <a:r>
              <a:rPr lang="en-US" sz="1400" b="1" dirty="0">
                <a:solidFill>
                  <a:srgbClr val="FFFF00"/>
                </a:solidFill>
                <a:latin typeface="ArialMT"/>
              </a:rPr>
              <a:t>O(10 </a:t>
            </a:r>
            <a:r>
              <a:rPr lang="en-US" sz="1400" b="1" dirty="0" err="1">
                <a:solidFill>
                  <a:srgbClr val="FFFF00"/>
                </a:solidFill>
                <a:latin typeface="ArialMT"/>
              </a:rPr>
              <a:t>ps</a:t>
            </a:r>
            <a:r>
              <a:rPr lang="en-US" sz="1400" b="1" dirty="0">
                <a:solidFill>
                  <a:srgbClr val="FFFF00"/>
                </a:solidFill>
                <a:latin typeface="ArialMT"/>
              </a:rPr>
              <a:t>) timing measurement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0726" y="2057827"/>
            <a:ext cx="2705287" cy="210064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2326" y="3217814"/>
            <a:ext cx="1632857" cy="94227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689084" y="1509663"/>
            <a:ext cx="2702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  <a:latin typeface="ArialMT"/>
              </a:rPr>
              <a:t>20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ps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TOF per hit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can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separate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</a:p>
          <a:p>
            <a:pPr algn="ctr"/>
            <a:r>
              <a:rPr lang="fr-FR" sz="1400" dirty="0">
                <a:solidFill>
                  <a:schemeClr val="bg1"/>
                </a:solidFill>
                <a:latin typeface="Symbol" panose="05050102010706020507" pitchFamily="18" charset="2"/>
              </a:rPr>
              <a:t>p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/k/p up to 5-10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GeV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4146119" y="1196753"/>
            <a:ext cx="1073953" cy="68320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1427" y="1612554"/>
            <a:ext cx="1690109" cy="1119802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7404118" y="2744252"/>
            <a:ext cx="1549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>
                <a:solidFill>
                  <a:schemeClr val="bg1"/>
                </a:solidFill>
                <a:latin typeface="ArialMT"/>
              </a:rPr>
              <a:t>Timing </a:t>
            </a:r>
            <a:r>
              <a:rPr lang="fr-FR" sz="1200" dirty="0" err="1">
                <a:solidFill>
                  <a:schemeClr val="bg1"/>
                </a:solidFill>
                <a:latin typeface="ArialMT"/>
              </a:rPr>
              <a:t>resolution</a:t>
            </a:r>
            <a:endParaRPr lang="fr-FR" sz="1200" dirty="0">
              <a:solidFill>
                <a:schemeClr val="bg1"/>
              </a:solidFill>
              <a:latin typeface="ArialMT"/>
            </a:endParaRPr>
          </a:p>
          <a:p>
            <a:pPr algn="ctr"/>
            <a:r>
              <a:rPr lang="fr-FR" sz="1200" dirty="0">
                <a:solidFill>
                  <a:schemeClr val="bg1"/>
                </a:solidFill>
                <a:latin typeface="ArialMT"/>
              </a:rPr>
              <a:t>Is </a:t>
            </a:r>
            <a:r>
              <a:rPr lang="fr-FR" sz="1200" dirty="0" err="1">
                <a:solidFill>
                  <a:schemeClr val="bg1"/>
                </a:solidFill>
                <a:latin typeface="ArialMT"/>
              </a:rPr>
              <a:t>affected</a:t>
            </a:r>
            <a:r>
              <a:rPr lang="fr-FR" sz="1200" dirty="0">
                <a:solidFill>
                  <a:schemeClr val="bg1"/>
                </a:solidFill>
                <a:latin typeface="ArialMT"/>
              </a:rPr>
              <a:t> by noise 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0726" y="4680060"/>
            <a:ext cx="4517369" cy="2020575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4853647" y="4158472"/>
            <a:ext cx="4073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sDHCAL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 R&amp;D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: 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improved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timing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with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</a:p>
          <a:p>
            <a:pPr algn="ctr"/>
            <a:r>
              <a:rPr lang="fr-FR" sz="1400" dirty="0">
                <a:solidFill>
                  <a:schemeClr val="bg1"/>
                </a:solidFill>
                <a:latin typeface="ArialMT"/>
              </a:rPr>
              <a:t>replacement of RPC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with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MRPC 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O(20-100)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ps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2560" y="4135720"/>
            <a:ext cx="466345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400" b="1" dirty="0">
                <a:solidFill>
                  <a:srgbClr val="FFFF00"/>
                </a:solidFill>
                <a:latin typeface="ArialMT"/>
              </a:rPr>
              <a:t>Trade-off 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between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 power 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consumption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 </a:t>
            </a:r>
          </a:p>
          <a:p>
            <a:r>
              <a:rPr lang="fr-FR" sz="1400" b="1" dirty="0">
                <a:solidFill>
                  <a:srgbClr val="FFFF00"/>
                </a:solidFill>
                <a:latin typeface="ArialMT"/>
              </a:rPr>
              <a:t>      and timing 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capabilities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 (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maybe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higher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 noise </a:t>
            </a:r>
            <a:r>
              <a:rPr lang="fr-FR" sz="1400" b="1" dirty="0" err="1">
                <a:solidFill>
                  <a:srgbClr val="FFFF00"/>
                </a:solidFill>
                <a:latin typeface="ArialMT"/>
              </a:rPr>
              <a:t>level</a:t>
            </a:r>
            <a:r>
              <a:rPr lang="fr-FR" sz="1400" b="1" dirty="0">
                <a:solidFill>
                  <a:srgbClr val="FFFF00"/>
                </a:solidFill>
                <a:latin typeface="ArialMT"/>
              </a:rPr>
              <a:t>)</a:t>
            </a:r>
          </a:p>
          <a:p>
            <a:endParaRPr lang="fr-FR" sz="1400" b="1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b="1" dirty="0">
                <a:solidFill>
                  <a:schemeClr val="bg1"/>
                </a:solidFill>
                <a:latin typeface="ArialMT"/>
              </a:rPr>
              <a:t>Timing in calorimeters / energetic showers?</a:t>
            </a:r>
          </a:p>
          <a:p>
            <a:r>
              <a:rPr lang="en-US" sz="1400" b="1" dirty="0">
                <a:solidFill>
                  <a:schemeClr val="bg1"/>
                </a:solidFill>
                <a:latin typeface="ArialMT"/>
              </a:rPr>
              <a:t>     </a:t>
            </a:r>
            <a:br>
              <a:rPr lang="en-US" sz="1400" b="1" dirty="0">
                <a:solidFill>
                  <a:schemeClr val="bg1"/>
                </a:solidFill>
                <a:latin typeface="ArialMT"/>
              </a:rPr>
            </a:br>
            <a:r>
              <a:rPr lang="en-US" sz="1400" b="1" dirty="0">
                <a:solidFill>
                  <a:schemeClr val="bg1"/>
                </a:solidFill>
                <a:latin typeface="ArialMT"/>
              </a:rPr>
              <a:t>      </a:t>
            </a:r>
            <a:r>
              <a:rPr lang="en-US" sz="1400" b="1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intelligent reconstruction using O(100) hits &amp;</a:t>
            </a:r>
          </a:p>
          <a:p>
            <a:r>
              <a:rPr lang="en-US" sz="1400" b="1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     NN </a:t>
            </a:r>
            <a:r>
              <a:rPr lang="en-US" sz="1400" b="1" dirty="0">
                <a:solidFill>
                  <a:schemeClr val="bg1"/>
                </a:solidFill>
                <a:latin typeface="ArialMT"/>
              </a:rPr>
              <a:t>can improve “poor” single cell timing</a:t>
            </a:r>
            <a:endParaRPr lang="fr-FR" sz="1400" b="1" dirty="0">
              <a:solidFill>
                <a:schemeClr val="bg1"/>
              </a:solidFill>
              <a:latin typeface="ArialMT"/>
            </a:endParaRPr>
          </a:p>
          <a:p>
            <a:endParaRPr lang="fr-FR" sz="1400" b="1" dirty="0">
              <a:solidFill>
                <a:schemeClr val="bg1"/>
              </a:solidFill>
              <a:latin typeface="ArialMT"/>
            </a:endParaRPr>
          </a:p>
          <a:p>
            <a:r>
              <a:rPr lang="fr-FR" sz="1400" b="1" dirty="0">
                <a:solidFill>
                  <a:schemeClr val="bg1"/>
                </a:solidFill>
                <a:latin typeface="ArialMT"/>
              </a:rPr>
              <a:t>      </a:t>
            </a:r>
            <a:r>
              <a:rPr lang="fr-FR" sz="1400" b="1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fr-FR" sz="1400" b="1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c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an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 help to 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distinguish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particle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 types: </a:t>
            </a:r>
            <a:br>
              <a:rPr lang="fr-FR" sz="1400" b="1" dirty="0">
                <a:solidFill>
                  <a:schemeClr val="bg1"/>
                </a:solidFill>
                <a:latin typeface="ArialMT"/>
              </a:rPr>
            </a:br>
            <a:r>
              <a:rPr lang="fr-FR" sz="1400" b="1" dirty="0">
                <a:solidFill>
                  <a:schemeClr val="bg1"/>
                </a:solidFill>
                <a:latin typeface="ArialMT"/>
              </a:rPr>
              <a:t>           usable for 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flavour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tagging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 (b/c/s), </a:t>
            </a:r>
            <a:br>
              <a:rPr lang="fr-FR" sz="1400" b="1" dirty="0">
                <a:solidFill>
                  <a:schemeClr val="bg1"/>
                </a:solidFill>
                <a:latin typeface="ArialMT"/>
              </a:rPr>
            </a:br>
            <a:r>
              <a:rPr lang="fr-FR" sz="1400" b="1" dirty="0">
                <a:solidFill>
                  <a:schemeClr val="bg1"/>
                </a:solidFill>
                <a:latin typeface="ArialMT"/>
              </a:rPr>
              <a:t>           long-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lived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searches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 (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decaying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 to 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neutrals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) , </a:t>
            </a:r>
            <a:br>
              <a:rPr lang="fr-FR" sz="1400" b="1" dirty="0">
                <a:solidFill>
                  <a:schemeClr val="bg1"/>
                </a:solidFill>
                <a:latin typeface="ArialMT"/>
              </a:rPr>
            </a:br>
            <a:r>
              <a:rPr lang="fr-FR" sz="1400" b="1" dirty="0">
                <a:solidFill>
                  <a:schemeClr val="bg1"/>
                </a:solidFill>
                <a:latin typeface="ArialMT"/>
              </a:rPr>
              <a:t>           </a:t>
            </a:r>
            <a:r>
              <a:rPr lang="fr-FR" sz="1400" b="1" dirty="0" err="1">
                <a:solidFill>
                  <a:schemeClr val="bg1"/>
                </a:solidFill>
                <a:latin typeface="ArialMT"/>
              </a:rPr>
              <a:t>enhance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b="1" dirty="0">
                <a:solidFill>
                  <a:schemeClr val="bg1"/>
                </a:solidFill>
                <a:latin typeface="Symbol" panose="05050102010706020507" pitchFamily="18" charset="2"/>
              </a:rPr>
              <a:t>s</a:t>
            </a:r>
            <a:r>
              <a:rPr lang="fr-FR" sz="1400" b="1" dirty="0">
                <a:solidFill>
                  <a:schemeClr val="bg1"/>
                </a:solidFill>
                <a:latin typeface="ArialMT"/>
              </a:rPr>
              <a:t>(E) / E</a:t>
            </a:r>
          </a:p>
        </p:txBody>
      </p:sp>
      <p:sp>
        <p:nvSpPr>
          <p:cNvPr id="17" name="TextBox 12"/>
          <p:cNvSpPr txBox="1"/>
          <p:nvPr/>
        </p:nvSpPr>
        <p:spPr>
          <a:xfrm rot="21148751">
            <a:off x="811941" y="2943242"/>
            <a:ext cx="5728565" cy="707886"/>
          </a:xfrm>
          <a:prstGeom prst="rect">
            <a:avLst/>
          </a:prstGeom>
          <a:solidFill>
            <a:srgbClr val="FFC000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MT"/>
              </a:rPr>
              <a:t>The added value of timing information is recognized</a:t>
            </a:r>
          </a:p>
          <a:p>
            <a:r>
              <a:rPr lang="en-US" sz="1400" dirty="0">
                <a:latin typeface="ArialMT"/>
              </a:rPr>
              <a:t>   </a:t>
            </a:r>
            <a:r>
              <a:rPr lang="en-US" sz="1400" dirty="0">
                <a:solidFill>
                  <a:srgbClr val="0000CC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sz="1400" dirty="0">
                <a:solidFill>
                  <a:srgbClr val="0000CC"/>
                </a:solidFill>
                <a:latin typeface="ArialMT"/>
              </a:rPr>
              <a:t>Gain in scientific return of complete analysis still to be quantified</a:t>
            </a:r>
            <a:endParaRPr lang="fr-FR" sz="1400" dirty="0">
              <a:solidFill>
                <a:srgbClr val="0000CC"/>
              </a:solidFill>
              <a:latin typeface="ArialMT"/>
            </a:endParaRPr>
          </a:p>
          <a:p>
            <a:r>
              <a:rPr lang="en-US" sz="1200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          (</a:t>
            </a:r>
            <a:r>
              <a:rPr lang="en-US" sz="1200" dirty="0">
                <a:solidFill>
                  <a:srgbClr val="0000CC"/>
                </a:solidFill>
                <a:latin typeface="Montserrat-Regular"/>
              </a:rPr>
              <a:t>Tracking PID ? Calorimetry PID ? Shower development ?</a:t>
            </a:r>
            <a:r>
              <a:rPr lang="en-US" sz="1200" dirty="0">
                <a:solidFill>
                  <a:srgbClr val="0000CC"/>
                </a:solidFill>
                <a:latin typeface="ArialMT"/>
                <a:cs typeface="Arial" panose="020B0604020202020204" pitchFamily="34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385684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4700"/>
            <a:ext cx="9144000" cy="6918529"/>
          </a:xfrm>
          <a:prstGeom prst="rect">
            <a:avLst/>
          </a:prstGeom>
        </p:spPr>
      </p:pic>
      <p:sp>
        <p:nvSpPr>
          <p:cNvPr id="10" name="Rectangle 1027"/>
          <p:cNvSpPr txBox="1">
            <a:spLocks noChangeArrowheads="1"/>
          </p:cNvSpPr>
          <p:nvPr/>
        </p:nvSpPr>
        <p:spPr bwMode="auto">
          <a:xfrm>
            <a:off x="179512" y="-171400"/>
            <a:ext cx="865374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Advanced Concepts in TRIGGER and DAQ (TDAQ)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85245" y="99914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FFFF00"/>
                </a:solidFill>
                <a:latin typeface="ArialMT"/>
              </a:rPr>
              <a:t>Optical data transmission is key in </a:t>
            </a:r>
            <a:br>
              <a:rPr lang="en-US" sz="1400" dirty="0">
                <a:solidFill>
                  <a:srgbClr val="FFFF00"/>
                </a:solidFill>
                <a:latin typeface="ArialMT"/>
              </a:rPr>
            </a:br>
            <a:r>
              <a:rPr lang="en-US" sz="1400" dirty="0">
                <a:solidFill>
                  <a:srgbClr val="FFFF00"/>
                </a:solidFill>
                <a:latin typeface="ArialMT"/>
              </a:rPr>
              <a:t>readout modern HEP detectors:</a:t>
            </a:r>
            <a:endParaRPr lang="en-US" sz="1400" dirty="0">
              <a:solidFill>
                <a:srgbClr val="4F82BE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Current links at 10 Gb/s, and limited to 5 x 10</a:t>
            </a:r>
            <a:r>
              <a:rPr lang="en-US" sz="1400" baseline="30000" dirty="0">
                <a:solidFill>
                  <a:schemeClr val="bg1"/>
                </a:solidFill>
                <a:latin typeface="ArialMT"/>
              </a:rPr>
              <a:t>15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n</a:t>
            </a:r>
            <a:r>
              <a:rPr lang="en-US" sz="1400" baseline="-25000" dirty="0">
                <a:solidFill>
                  <a:schemeClr val="bg1"/>
                </a:solidFill>
                <a:latin typeface="ArialMT"/>
              </a:rPr>
              <a:t>eq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/cm</a:t>
            </a:r>
            <a:r>
              <a:rPr lang="en-US" sz="1400" baseline="30000" dirty="0">
                <a:solidFill>
                  <a:schemeClr val="bg1"/>
                </a:solidFill>
                <a:latin typeface="ArialMT"/>
              </a:rPr>
              <a:t>2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, 100 </a:t>
            </a:r>
            <a:r>
              <a:rPr lang="en-US" sz="1400" dirty="0" err="1">
                <a:solidFill>
                  <a:schemeClr val="bg1"/>
                </a:solidFill>
                <a:latin typeface="ArialMT"/>
              </a:rPr>
              <a:t>Mrad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 in radiation tolerance; </a:t>
            </a:r>
          </a:p>
          <a:p>
            <a:r>
              <a:rPr lang="en-US" sz="1400" dirty="0">
                <a:solidFill>
                  <a:schemeClr val="bg1"/>
                </a:solidFill>
                <a:latin typeface="ArialMT"/>
              </a:rPr>
              <a:t>      </a:t>
            </a: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current 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state-of-the art – VCSEL;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>
                <a:solidFill>
                  <a:schemeClr val="bg1"/>
                </a:solidFill>
                <a:latin typeface="ArialMT"/>
              </a:rPr>
              <a:t>Silicon photonics for optical conversion and multiple amplitude modulation can provide high bandwidth;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FFFF00"/>
                </a:solidFill>
                <a:latin typeface="ArialMT"/>
              </a:rPr>
              <a:t>Wireless transmission (60 GHz</a:t>
            </a:r>
            <a:r>
              <a:rPr lang="en-US" sz="1400" dirty="0">
                <a:solidFill>
                  <a:schemeClr val="bg1"/>
                </a:solidFill>
                <a:latin typeface="ArialMT"/>
              </a:rPr>
              <a:t>), could allow on-detector data reduction (e. g. for trigger readout of trackers) </a:t>
            </a:r>
            <a:r>
              <a:rPr lang="en-US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promising upcoming alternative</a:t>
            </a:r>
            <a:endParaRPr lang="fr-FR" sz="14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3568" y="498158"/>
            <a:ext cx="7554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MT"/>
              </a:rPr>
              <a:t>Massive </a:t>
            </a:r>
            <a:r>
              <a:rPr lang="fr-FR" sz="1600" dirty="0" err="1">
                <a:solidFill>
                  <a:schemeClr val="bg1"/>
                </a:solidFill>
                <a:latin typeface="ArialMT"/>
              </a:rPr>
              <a:t>amounts</a:t>
            </a:r>
            <a:r>
              <a:rPr lang="fr-FR" sz="1600" dirty="0">
                <a:solidFill>
                  <a:schemeClr val="bg1"/>
                </a:solidFill>
                <a:latin typeface="ArialMT"/>
              </a:rPr>
              <a:t> of data </a:t>
            </a:r>
            <a:r>
              <a:rPr lang="fr-FR" sz="1600" dirty="0" err="1">
                <a:solidFill>
                  <a:schemeClr val="bg1"/>
                </a:solidFill>
                <a:latin typeface="ArialMT"/>
              </a:rPr>
              <a:t>coming</a:t>
            </a:r>
            <a:r>
              <a:rPr lang="fr-FR" sz="1600" dirty="0">
                <a:solidFill>
                  <a:schemeClr val="bg1"/>
                </a:solidFill>
                <a:latin typeface="ArialMT"/>
              </a:rPr>
              <a:t> of </a:t>
            </a:r>
            <a:r>
              <a:rPr lang="fr-FR" sz="1600" dirty="0" err="1">
                <a:solidFill>
                  <a:schemeClr val="bg1"/>
                </a:solidFill>
                <a:latin typeface="ArialMT"/>
              </a:rPr>
              <a:t>upgraded</a:t>
            </a:r>
            <a:r>
              <a:rPr lang="fr-FR" sz="1600" dirty="0">
                <a:solidFill>
                  <a:schemeClr val="bg1"/>
                </a:solidFill>
                <a:latin typeface="ArialMT"/>
              </a:rPr>
              <a:t> and </a:t>
            </a:r>
            <a:r>
              <a:rPr lang="fr-FR" sz="1600" dirty="0" err="1">
                <a:solidFill>
                  <a:schemeClr val="bg1"/>
                </a:solidFill>
                <a:latin typeface="ArialMT"/>
              </a:rPr>
              <a:t>next</a:t>
            </a:r>
            <a:r>
              <a:rPr lang="fr-FR" sz="16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ArialMT"/>
              </a:rPr>
              <a:t>generation</a:t>
            </a:r>
            <a:r>
              <a:rPr lang="fr-FR" sz="16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ArialMT"/>
              </a:rPr>
              <a:t>experiments</a:t>
            </a:r>
            <a:endParaRPr lang="fr-FR" sz="1600" dirty="0">
              <a:solidFill>
                <a:schemeClr val="bg1"/>
              </a:solidFill>
              <a:latin typeface="ArialMT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67578"/>
            <a:ext cx="4206801" cy="288461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933" y="3961094"/>
            <a:ext cx="4187379" cy="279175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4735083" y="3382611"/>
            <a:ext cx="427232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FFFF00"/>
                </a:solidFill>
                <a:latin typeface="ArialMT"/>
              </a:rPr>
              <a:t>Trigger Architecture: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400" dirty="0">
                <a:solidFill>
                  <a:schemeClr val="bg1"/>
                </a:solidFill>
                <a:latin typeface="ArialMT"/>
              </a:rPr>
              <a:t>multi-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layered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(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event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building,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event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processing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);</a:t>
            </a:r>
          </a:p>
          <a:p>
            <a:r>
              <a:rPr lang="fr-FR" sz="1400" dirty="0">
                <a:solidFill>
                  <a:schemeClr val="bg1"/>
                </a:solidFill>
                <a:latin typeface="ArialMT"/>
              </a:rPr>
              <a:t>     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triggerless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, multi-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level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trigger;</a:t>
            </a:r>
          </a:p>
          <a:p>
            <a:r>
              <a:rPr lang="fr-FR" sz="1400" dirty="0">
                <a:solidFill>
                  <a:srgbClr val="FFFF00"/>
                </a:solidFill>
                <a:latin typeface="ArialMT"/>
              </a:rPr>
              <a:t>Trigger Tools:</a:t>
            </a:r>
          </a:p>
          <a:p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 </a:t>
            </a:r>
            <a:r>
              <a:rPr lang="fr-FR" sz="1400" dirty="0" err="1">
                <a:solidFill>
                  <a:schemeClr val="bg1"/>
                </a:solidFill>
                <a:latin typeface="ArialMT"/>
              </a:rPr>
              <a:t>ASICs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, ATCA, FPGA, CPU, GPU 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557886" y="4688862"/>
            <a:ext cx="437491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rgbClr val="FFFF00"/>
                </a:solidFill>
                <a:latin typeface="ArialMT"/>
              </a:rPr>
              <a:t>General trend: progressive replacement of the </a:t>
            </a:r>
          </a:p>
          <a:p>
            <a:r>
              <a:rPr lang="fr-FR" sz="1400" dirty="0">
                <a:solidFill>
                  <a:srgbClr val="FFFF00"/>
                </a:solidFill>
                <a:latin typeface="ArialMT"/>
              </a:rPr>
              <a:t>      </a:t>
            </a:r>
            <a:r>
              <a:rPr lang="fr-FR" sz="1400" dirty="0" err="1">
                <a:solidFill>
                  <a:srgbClr val="FFFF00"/>
                </a:solidFill>
                <a:latin typeface="ArialMT"/>
              </a:rPr>
              <a:t>complex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sz="1400" dirty="0" err="1">
                <a:solidFill>
                  <a:srgbClr val="FFFF00"/>
                </a:solidFill>
                <a:latin typeface="ArialMT"/>
              </a:rPr>
              <a:t>multi-stage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 trigger system </a:t>
            </a:r>
            <a:r>
              <a:rPr lang="fr-FR" sz="1400" dirty="0" err="1">
                <a:solidFill>
                  <a:srgbClr val="FFFF00"/>
                </a:solidFill>
                <a:latin typeface="ArialMT"/>
              </a:rPr>
              <a:t>with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 a single </a:t>
            </a:r>
          </a:p>
          <a:p>
            <a:r>
              <a:rPr lang="fr-FR" sz="1400" dirty="0">
                <a:solidFill>
                  <a:srgbClr val="FFFF00"/>
                </a:solidFill>
                <a:latin typeface="ArialMT"/>
              </a:rPr>
              <a:t>      </a:t>
            </a:r>
            <a:r>
              <a:rPr lang="fr-FR" sz="1400" dirty="0" err="1">
                <a:solidFill>
                  <a:srgbClr val="FFFF00"/>
                </a:solidFill>
                <a:latin typeface="ArialMT"/>
              </a:rPr>
              <a:t>level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 trigger system and a large </a:t>
            </a:r>
            <a:r>
              <a:rPr lang="fr-FR" sz="1400" dirty="0" err="1">
                <a:solidFill>
                  <a:srgbClr val="FFFF00"/>
                </a:solidFill>
                <a:latin typeface="ArialMT"/>
              </a:rPr>
              <a:t>farm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 of Linux </a:t>
            </a:r>
          </a:p>
          <a:p>
            <a:r>
              <a:rPr lang="fr-FR" sz="1400" dirty="0">
                <a:solidFill>
                  <a:srgbClr val="FFFF00"/>
                </a:solidFill>
                <a:latin typeface="ArialMT"/>
              </a:rPr>
              <a:t>      computers for the final online </a:t>
            </a:r>
            <a:r>
              <a:rPr lang="fr-FR" sz="1400" dirty="0" err="1">
                <a:solidFill>
                  <a:srgbClr val="FFFF00"/>
                </a:solidFill>
                <a:latin typeface="ArialMT"/>
              </a:rPr>
              <a:t>selection</a:t>
            </a:r>
            <a:r>
              <a:rPr lang="fr-FR" sz="1400" dirty="0">
                <a:solidFill>
                  <a:srgbClr val="FFFF00"/>
                </a:solidFill>
                <a:latin typeface="ArialMT"/>
              </a:rPr>
              <a:t>:</a:t>
            </a:r>
          </a:p>
          <a:p>
            <a:endParaRPr lang="fr-FR" sz="1400" dirty="0"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  <a:latin typeface="ArialMT"/>
              </a:rPr>
              <a:t>ATLAS TDAQ 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single-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level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hardware trigger </a:t>
            </a:r>
          </a:p>
          <a:p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(max. rate 1 MHz and 1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um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latency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ALICE and LHCb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will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be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triggerless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(no hardware</a:t>
            </a:r>
          </a:p>
          <a:p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    trigger) </a:t>
            </a:r>
            <a:r>
              <a:rPr lang="fr-FR" sz="1400" dirty="0" err="1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after</a:t>
            </a:r>
            <a:r>
              <a:rPr lang="fr-FR" sz="1400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LHC Phase I upgrade</a:t>
            </a:r>
            <a:r>
              <a:rPr lang="fr-FR" sz="1400" dirty="0">
                <a:solidFill>
                  <a:schemeClr val="bg1"/>
                </a:solidFill>
                <a:latin typeface="ArialM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622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9512" y="1439650"/>
            <a:ext cx="864096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Long-term </a:t>
            </a:r>
            <a:r>
              <a:rPr lang="en-US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exercise for the particle-physics </a:t>
            </a:r>
            <a:r>
              <a:rPr lang="en-US" sz="20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endParaRPr lang="en-US" sz="20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  </a:t>
            </a:r>
            <a:r>
              <a:rPr lang="en-US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Develop 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community long-term physics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aspirations</a:t>
            </a:r>
            <a:endParaRPr lang="en-US" dirty="0">
              <a:solidFill>
                <a:schemeClr val="bg1"/>
              </a:solidFill>
              <a:latin typeface="ArialMT"/>
            </a:endParaRPr>
          </a:p>
          <a:p>
            <a:r>
              <a:rPr lang="en-US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  </a:t>
            </a:r>
            <a:r>
              <a:rPr lang="en-US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Communicate 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opportunities for discovery in particle-physics to broader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  </a:t>
            </a:r>
            <a:br>
              <a:rPr lang="en-US" dirty="0" smtClean="0">
                <a:solidFill>
                  <a:schemeClr val="bg1"/>
                </a:solidFill>
                <a:latin typeface="ArialMT"/>
              </a:rPr>
            </a:br>
            <a:r>
              <a:rPr lang="en-US" dirty="0" smtClean="0">
                <a:solidFill>
                  <a:schemeClr val="bg1"/>
                </a:solidFill>
                <a:latin typeface="ArialMT"/>
              </a:rPr>
              <a:t>        community and 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to the (US)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government</a:t>
            </a:r>
            <a:endParaRPr lang="en-US" dirty="0">
              <a:solidFill>
                <a:schemeClr val="bg1"/>
              </a:solidFill>
              <a:latin typeface="ArialMT"/>
            </a:endParaRPr>
          </a:p>
          <a:p>
            <a:endParaRPr lang="fr-FR" sz="2400" b="1" dirty="0" smtClean="0">
              <a:solidFill>
                <a:schemeClr val="bg1"/>
              </a:solidFill>
              <a:latin typeface="Arial-BoldM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000" b="1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Physics-driven</a:t>
            </a:r>
            <a:r>
              <a:rPr lang="fr-FR" sz="20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effort</a:t>
            </a:r>
            <a:endParaRPr lang="fr-FR" sz="20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  </a:t>
            </a:r>
            <a:r>
              <a:rPr lang="en-US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Covers 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all areas of particle physics and facilitates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cross-cutting</a:t>
            </a:r>
            <a:endParaRPr lang="en-US" dirty="0">
              <a:solidFill>
                <a:schemeClr val="bg1"/>
              </a:solidFill>
              <a:latin typeface="ArialMT"/>
            </a:endParaRPr>
          </a:p>
          <a:p>
            <a:r>
              <a:rPr lang="fr-FR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ArialMT"/>
              </a:rPr>
              <a:t>  </a:t>
            </a:r>
            <a:r>
              <a:rPr lang="fr-FR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chemeClr val="bg1"/>
                </a:solidFill>
                <a:latin typeface="ArialMT"/>
              </a:rPr>
              <a:t>Develop</a:t>
            </a:r>
            <a:r>
              <a:rPr lang="fr-FR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dirty="0" err="1">
                <a:solidFill>
                  <a:schemeClr val="bg1"/>
                </a:solidFill>
                <a:latin typeface="ArialMT"/>
              </a:rPr>
              <a:t>overarching</a:t>
            </a:r>
            <a:r>
              <a:rPr lang="fr-FR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dirty="0" err="1">
                <a:solidFill>
                  <a:schemeClr val="bg1"/>
                </a:solidFill>
                <a:latin typeface="ArialMT"/>
              </a:rPr>
              <a:t>physics</a:t>
            </a:r>
            <a:r>
              <a:rPr lang="fr-FR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latin typeface="ArialMT"/>
              </a:rPr>
              <a:t>studies</a:t>
            </a:r>
            <a:endParaRPr lang="fr-FR" dirty="0">
              <a:solidFill>
                <a:schemeClr val="bg1"/>
              </a:solidFill>
              <a:latin typeface="ArialMT"/>
            </a:endParaRPr>
          </a:p>
          <a:p>
            <a:endParaRPr lang="fr-FR" sz="2400" b="1" dirty="0" smtClean="0">
              <a:solidFill>
                <a:schemeClr val="bg1"/>
              </a:solidFill>
              <a:latin typeface="Arial-BoldM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000" b="1" dirty="0" smtClean="0">
                <a:solidFill>
                  <a:srgbClr val="FFFF00"/>
                </a:solidFill>
                <a:latin typeface="Arial-BoldMT"/>
              </a:rPr>
              <a:t>Global </a:t>
            </a:r>
            <a:r>
              <a:rPr lang="fr-FR" sz="2000" b="1" dirty="0" err="1" smtClean="0">
                <a:solidFill>
                  <a:srgbClr val="FFFF00"/>
                </a:solidFill>
                <a:latin typeface="Arial-BoldMT"/>
              </a:rPr>
              <a:t>context</a:t>
            </a:r>
            <a:endParaRPr lang="fr-FR" sz="2000" b="1" dirty="0">
              <a:solidFill>
                <a:srgbClr val="FFFF00"/>
              </a:solidFill>
              <a:latin typeface="Arial-BoldMT"/>
            </a:endParaRPr>
          </a:p>
          <a:p>
            <a:r>
              <a:rPr lang="en-US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  </a:t>
            </a:r>
            <a:r>
              <a:rPr lang="en-US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Input 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from non-US community is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essential</a:t>
            </a:r>
            <a:endParaRPr lang="en-US" dirty="0">
              <a:solidFill>
                <a:schemeClr val="bg1"/>
              </a:solidFill>
              <a:latin typeface="ArialMT"/>
            </a:endParaRPr>
          </a:p>
          <a:p>
            <a:r>
              <a:rPr lang="en-US" dirty="0">
                <a:solidFill>
                  <a:schemeClr val="bg1"/>
                </a:solidFill>
                <a:latin typeface="ArialM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  </a:t>
            </a:r>
            <a:r>
              <a:rPr lang="en-US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Input 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from recent international studies, for example HL-LHC, European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ArialMT"/>
              </a:rPr>
            </a:br>
            <a:r>
              <a:rPr lang="en-US" dirty="0" smtClean="0">
                <a:solidFill>
                  <a:schemeClr val="bg1"/>
                </a:solidFill>
                <a:latin typeface="ArialMT"/>
              </a:rPr>
              <a:t>       Strategy </a:t>
            </a:r>
            <a:r>
              <a:rPr lang="fr-FR" dirty="0" err="1" smtClean="0">
                <a:solidFill>
                  <a:schemeClr val="bg1"/>
                </a:solidFill>
                <a:latin typeface="ArialMT"/>
              </a:rPr>
              <a:t>Particle</a:t>
            </a:r>
            <a:r>
              <a:rPr lang="fr-FR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dirty="0" err="1">
                <a:solidFill>
                  <a:schemeClr val="bg1"/>
                </a:solidFill>
                <a:latin typeface="ArialMT"/>
              </a:rPr>
              <a:t>Physics</a:t>
            </a:r>
            <a:r>
              <a:rPr lang="fr-FR" dirty="0">
                <a:solidFill>
                  <a:schemeClr val="bg1"/>
                </a:solidFill>
                <a:latin typeface="ArialMT"/>
              </a:rPr>
              <a:t> Update (ESPPU), future </a:t>
            </a:r>
            <a:r>
              <a:rPr lang="fr-FR" dirty="0" err="1" smtClean="0">
                <a:solidFill>
                  <a:schemeClr val="bg1"/>
                </a:solidFill>
                <a:latin typeface="ArialMT"/>
              </a:rPr>
              <a:t>colliders</a:t>
            </a:r>
            <a:r>
              <a:rPr lang="fr-FR" dirty="0" smtClean="0">
                <a:solidFill>
                  <a:schemeClr val="bg1"/>
                </a:solidFill>
                <a:latin typeface="ArialMT"/>
              </a:rPr>
              <a:t>, ECFA Detector  </a:t>
            </a:r>
            <a:br>
              <a:rPr lang="fr-FR" dirty="0" smtClean="0">
                <a:solidFill>
                  <a:schemeClr val="bg1"/>
                </a:solidFill>
                <a:latin typeface="ArialMT"/>
              </a:rPr>
            </a:br>
            <a:r>
              <a:rPr lang="fr-FR" dirty="0" smtClean="0">
                <a:solidFill>
                  <a:schemeClr val="bg1"/>
                </a:solidFill>
                <a:latin typeface="ArialMT"/>
              </a:rPr>
              <a:t>       R&amp;D Roadmap Panel, </a:t>
            </a:r>
            <a:r>
              <a:rPr lang="fr-FR" dirty="0" err="1" smtClean="0">
                <a:solidFill>
                  <a:schemeClr val="bg1"/>
                </a:solidFill>
                <a:latin typeface="ArialMT"/>
              </a:rPr>
              <a:t>etc</a:t>
            </a:r>
            <a:r>
              <a:rPr lang="fr-FR" dirty="0" smtClean="0">
                <a:solidFill>
                  <a:schemeClr val="bg1"/>
                </a:solidFill>
                <a:latin typeface="ArialMT"/>
              </a:rPr>
              <a:t> …</a:t>
            </a:r>
          </a:p>
          <a:p>
            <a:endParaRPr lang="fr-FR" dirty="0" smtClean="0">
              <a:solidFill>
                <a:schemeClr val="bg1"/>
              </a:solidFill>
              <a:latin typeface="ArialM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Timescale: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2025-2035 with a view toward 2050</a:t>
            </a: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Sponsored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Division of Particles and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of the American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Society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1027"/>
          <p:cNvSpPr txBox="1">
            <a:spLocks noChangeArrowheads="1"/>
          </p:cNvSpPr>
          <p:nvPr/>
        </p:nvSpPr>
        <p:spPr bwMode="auto">
          <a:xfrm>
            <a:off x="755576" y="32029"/>
            <a:ext cx="89644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The Charge of the Snowmass Process (2020-2022)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450304" y="694437"/>
            <a:ext cx="9900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MT"/>
              </a:rPr>
              <a:t>“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define the most important questions in the field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of particle 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physics and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identify</a:t>
            </a:r>
            <a:br>
              <a:rPr lang="en-US" dirty="0" smtClean="0">
                <a:solidFill>
                  <a:schemeClr val="bg1"/>
                </a:solidFill>
                <a:latin typeface="ArialMT"/>
              </a:rPr>
            </a:br>
            <a:r>
              <a:rPr lang="en-US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promising </a:t>
            </a:r>
            <a:r>
              <a:rPr lang="en-US" dirty="0" smtClean="0">
                <a:solidFill>
                  <a:schemeClr val="bg1"/>
                </a:solidFill>
                <a:latin typeface="ArialMT"/>
              </a:rPr>
              <a:t>opportunities </a:t>
            </a:r>
            <a:r>
              <a:rPr lang="fr-FR" dirty="0" smtClean="0">
                <a:solidFill>
                  <a:schemeClr val="bg1"/>
                </a:solidFill>
                <a:latin typeface="ArialMT"/>
              </a:rPr>
              <a:t>to </a:t>
            </a:r>
            <a:r>
              <a:rPr lang="fr-FR" dirty="0" err="1">
                <a:solidFill>
                  <a:schemeClr val="bg1"/>
                </a:solidFill>
                <a:latin typeface="ArialMT"/>
              </a:rPr>
              <a:t>address</a:t>
            </a:r>
            <a:r>
              <a:rPr lang="fr-FR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dirty="0" err="1">
                <a:solidFill>
                  <a:schemeClr val="bg1"/>
                </a:solidFill>
                <a:latin typeface="ArialMT"/>
              </a:rPr>
              <a:t>them</a:t>
            </a:r>
            <a:r>
              <a:rPr lang="fr-FR" dirty="0">
                <a:solidFill>
                  <a:schemeClr val="bg1"/>
                </a:solidFill>
                <a:latin typeface="ArialMT"/>
              </a:rPr>
              <a:t>.”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63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755576" y="32048"/>
            <a:ext cx="741682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Snowmass 2021: Timeline for Snowmass Book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815" y="3335528"/>
            <a:ext cx="472575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15: Contributed papers (a.k.a. White Papers)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31: Preliminary Topical Group Reports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</a:t>
            </a:r>
            <a:r>
              <a:rPr lang="en-US" sz="16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30: Preliminary Frontier </a:t>
            </a:r>
            <a:r>
              <a:rPr lang="en-US" sz="16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Reports</a:t>
            </a:r>
            <a:endParaRPr lang="en-US" sz="16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July </a:t>
            </a:r>
            <a:r>
              <a:rPr lang="en-US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– 26: Converge on reports for all the frontiers and produce executive </a:t>
            </a:r>
            <a:r>
              <a:rPr lang="en-US" sz="1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summaries representing </a:t>
            </a:r>
            <a:r>
              <a:rPr lang="en-US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views of their communities and providing the basic input needed for </a:t>
            </a:r>
            <a:r>
              <a:rPr lang="en-US" sz="1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P5</a:t>
            </a:r>
            <a:endParaRPr lang="en-US" sz="1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draft Executive Summary and Report Summary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October- </a:t>
            </a:r>
            <a:r>
              <a:rPr lang="en-US" sz="1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November: Snowmass Book finalized and ready for submission</a:t>
            </a:r>
            <a:endParaRPr lang="fr-FR" sz="1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15" y="776700"/>
            <a:ext cx="9002951" cy="243627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7971" y="3490276"/>
            <a:ext cx="4310743" cy="298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27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6" name="Rectangle 1027"/>
          <p:cNvSpPr txBox="1">
            <a:spLocks noChangeArrowheads="1"/>
          </p:cNvSpPr>
          <p:nvPr/>
        </p:nvSpPr>
        <p:spPr bwMode="auto">
          <a:xfrm>
            <a:off x="755576" y="32048"/>
            <a:ext cx="741682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Snowmass Community Summer Study Workshop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29" y="1851794"/>
            <a:ext cx="8882743" cy="406414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512" y="620688"/>
            <a:ext cx="9674831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solidFill>
                  <a:schemeClr val="bg1"/>
                </a:solidFill>
                <a:latin typeface="ArialMT"/>
              </a:rPr>
              <a:t>July 17-26, 2022 at the University of Washington, Seattle</a:t>
            </a:r>
          </a:p>
          <a:p>
            <a:r>
              <a:rPr lang="fr-FR" sz="16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dirty="0" smtClean="0">
                <a:solidFill>
                  <a:schemeClr val="bg1"/>
                </a:solidFill>
                <a:latin typeface="ArialMT"/>
              </a:rPr>
              <a:t>        </a:t>
            </a:r>
            <a:r>
              <a:rPr lang="fr-FR" sz="1600" b="1" dirty="0" smtClean="0">
                <a:solidFill>
                  <a:srgbClr val="FFFF00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fr-FR" b="1" dirty="0" smtClean="0">
                <a:solidFill>
                  <a:srgbClr val="FFFF00"/>
                </a:solidFill>
                <a:latin typeface="ArialMT"/>
              </a:rPr>
              <a:t>http</a:t>
            </a:r>
            <a:r>
              <a:rPr lang="fr-FR" b="1" dirty="0">
                <a:solidFill>
                  <a:srgbClr val="FFFF00"/>
                </a:solidFill>
                <a:latin typeface="ArialMT"/>
              </a:rPr>
              <a:t>://seattlesnowmass2021.net/</a:t>
            </a:r>
          </a:p>
          <a:p>
            <a:r>
              <a:rPr lang="fr-FR" sz="1600" dirty="0">
                <a:solidFill>
                  <a:schemeClr val="bg1"/>
                </a:solidFill>
                <a:latin typeface="ArialMT"/>
              </a:rPr>
              <a:t> </a:t>
            </a:r>
            <a:r>
              <a:rPr lang="fr-FR" sz="1600" dirty="0" smtClean="0">
                <a:solidFill>
                  <a:schemeClr val="bg1"/>
                </a:solidFill>
                <a:latin typeface="ArialMT"/>
              </a:rPr>
              <a:t>        </a:t>
            </a:r>
            <a:r>
              <a:rPr lang="fr-FR" sz="1600" dirty="0" smtClean="0">
                <a:solidFill>
                  <a:schemeClr val="bg1"/>
                </a:solidFill>
                <a:latin typeface="ArialMT"/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frontiers were asked to propose topics that they particularly wanted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to communicate </a:t>
            </a:r>
            <a:r>
              <a:rPr lang="fr-F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endParaRPr lang="fr-F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5799" y="5910371"/>
            <a:ext cx="9468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Long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plenary for Primary presentation of the Frontiers (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10)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: Shared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 (two topics in parallel. Secondary presentations by Frontier (5x2)</a:t>
            </a:r>
          </a:p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General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 (not specific to any frontier) (10)</a:t>
            </a:r>
            <a:endParaRPr lang="fr-F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3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1187624" y="44624"/>
            <a:ext cx="70567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Past Snowmass (2013) and P5 (2014) Efforts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758" y="802432"/>
            <a:ext cx="896448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Snowmass </a:t>
            </a:r>
            <a:r>
              <a:rPr lang="en-US" sz="20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(2013)</a:t>
            </a:r>
            <a:r>
              <a:rPr lang="en-US" sz="2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successful model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 smtClean="0">
                <a:solidFill>
                  <a:schemeClr val="bg1"/>
                </a:solidFill>
                <a:latin typeface="ArialMT"/>
              </a:rPr>
              <a:t>Energy</a:t>
            </a:r>
            <a:r>
              <a:rPr lang="fr-FR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dirty="0">
                <a:solidFill>
                  <a:schemeClr val="bg1"/>
                </a:solidFill>
                <a:latin typeface="ArialMT"/>
              </a:rPr>
              <a:t>Frontier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 smtClean="0">
                <a:solidFill>
                  <a:schemeClr val="bg1"/>
                </a:solidFill>
                <a:latin typeface="ArialMT"/>
              </a:rPr>
              <a:t>Intensity</a:t>
            </a:r>
            <a:r>
              <a:rPr lang="fr-FR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dirty="0">
                <a:solidFill>
                  <a:schemeClr val="bg1"/>
                </a:solidFill>
                <a:latin typeface="ArialMT"/>
              </a:rPr>
              <a:t>Frontier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 smtClean="0">
                <a:solidFill>
                  <a:schemeClr val="bg1"/>
                </a:solidFill>
                <a:latin typeface="ArialMT"/>
              </a:rPr>
              <a:t>Cosmic</a:t>
            </a:r>
            <a:r>
              <a:rPr lang="fr-FR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dirty="0">
                <a:solidFill>
                  <a:schemeClr val="bg1"/>
                </a:solidFill>
                <a:latin typeface="ArialMT"/>
              </a:rPr>
              <a:t>Frontier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  <a:latin typeface="ArialMT"/>
              </a:rPr>
              <a:t>Cross-cutting </a:t>
            </a:r>
            <a:r>
              <a:rPr lang="en-US" dirty="0">
                <a:solidFill>
                  <a:schemeClr val="bg1"/>
                </a:solidFill>
                <a:latin typeface="ArialMT"/>
              </a:rPr>
              <a:t>groups: Facilities, Instrumentation, Computing, Theory, Communication.</a:t>
            </a:r>
          </a:p>
          <a:p>
            <a:r>
              <a:rPr lang="fr-FR" b="1" dirty="0">
                <a:solidFill>
                  <a:srgbClr val="FFFF00"/>
                </a:solidFill>
                <a:latin typeface="ArialMT"/>
              </a:rPr>
              <a:t>Report:</a:t>
            </a:r>
            <a:r>
              <a:rPr lang="fr-FR" dirty="0">
                <a:solidFill>
                  <a:srgbClr val="FFFF00"/>
                </a:solidFill>
                <a:latin typeface="ArialMT"/>
              </a:rPr>
              <a:t> </a:t>
            </a:r>
            <a:r>
              <a:rPr lang="fr-FR" dirty="0">
                <a:solidFill>
                  <a:schemeClr val="bg1"/>
                </a:solidFill>
                <a:latin typeface="ArialMT"/>
              </a:rPr>
              <a:t>https://www.slac.stanford.edu/econf/C1307292</a:t>
            </a:r>
            <a:r>
              <a:rPr lang="fr-FR" dirty="0" smtClean="0">
                <a:solidFill>
                  <a:schemeClr val="bg1"/>
                </a:solidFill>
                <a:latin typeface="ArialMT"/>
              </a:rPr>
              <a:t>/</a:t>
            </a:r>
          </a:p>
          <a:p>
            <a:endParaRPr lang="fr-FR" dirty="0">
              <a:solidFill>
                <a:srgbClr val="FFFF00"/>
              </a:solidFill>
              <a:latin typeface="ArialMT"/>
            </a:endParaRPr>
          </a:p>
          <a:p>
            <a:r>
              <a:rPr lang="en-US" sz="20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P5 </a:t>
            </a:r>
            <a:r>
              <a:rPr lang="en-US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(2014)</a:t>
            </a:r>
            <a:r>
              <a:rPr 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identified </a:t>
            </a:r>
            <a:r>
              <a:rPr lang="en-US" sz="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five science drivers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Higgs boson as a new tool for discovery.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Pursue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physics associated with neutrino masses.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new physics of dark matter.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cosmic acceleration: dark energy and inflation.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unknown: new particles, interaction, and physical principles.</a:t>
            </a:r>
          </a:p>
          <a:p>
            <a:r>
              <a:rPr lang="fr-FR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Report: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https://www.usparticlephysics.org </a:t>
            </a:r>
          </a:p>
        </p:txBody>
      </p:sp>
      <p:sp>
        <p:nvSpPr>
          <p:cNvPr id="5" name="Rectangle 4"/>
          <p:cNvSpPr/>
          <p:nvPr/>
        </p:nvSpPr>
        <p:spPr>
          <a:xfrm>
            <a:off x="63699" y="5249530"/>
            <a:ext cx="8964486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ArialMT"/>
              </a:rPr>
              <a:t>Using Snowmass’s scientific input and budget scenarios provided by US DOE, P5 developed and presented to DOE, via HEPAP, a </a:t>
            </a:r>
            <a:r>
              <a:rPr lang="en-US" dirty="0">
                <a:solidFill>
                  <a:srgbClr val="FF0000"/>
                </a:solidFill>
                <a:latin typeface="ArialMT"/>
              </a:rPr>
              <a:t>10-year execution plan, with priorities &amp; recommendations, for the field in the US,</a:t>
            </a:r>
            <a:r>
              <a:rPr lang="en-US" dirty="0">
                <a:latin typeface="ArialMT"/>
              </a:rPr>
              <a:t> with an eye also towards the </a:t>
            </a:r>
            <a:r>
              <a:rPr lang="en-US" dirty="0" smtClean="0">
                <a:latin typeface="ArialMT"/>
              </a:rPr>
              <a:t>10 </a:t>
            </a:r>
            <a:r>
              <a:rPr lang="en-US" dirty="0">
                <a:latin typeface="ArialMT"/>
              </a:rPr>
              <a:t>years </a:t>
            </a:r>
            <a:r>
              <a:rPr lang="en-US" dirty="0" smtClean="0">
                <a:latin typeface="ArialMT"/>
              </a:rPr>
              <a:t>after</a:t>
            </a:r>
          </a:p>
          <a:p>
            <a:r>
              <a:rPr lang="en-US" dirty="0" smtClean="0">
                <a:latin typeface="ArialMT"/>
              </a:rPr>
              <a:t> </a:t>
            </a:r>
          </a:p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P5 has a broad mandate but tends to focus on large projects and facilities</a:t>
            </a:r>
            <a:endParaRPr lang="fr-FR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22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647056" y="232381"/>
            <a:ext cx="849694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The Range of Snowmass Discussions (2020-2022)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5" y="1150561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</a:t>
            </a:r>
            <a:r>
              <a:rPr lang="en-US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Snowmass Frontiers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spanning (with Liaisons in-between)</a:t>
            </a:r>
          </a:p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Five </a:t>
            </a:r>
            <a:r>
              <a:rPr lang="en-US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scientific areas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particle physics addressing fundamental questions about the universe</a:t>
            </a:r>
          </a:p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Frontier</a:t>
            </a:r>
          </a:p>
          <a:p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Cosmic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Frontier</a:t>
            </a:r>
          </a:p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Frontier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Frontier</a:t>
            </a:r>
          </a:p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Rare </a:t>
            </a:r>
            <a:r>
              <a:rPr lang="fr-FR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Precision</a:t>
            </a:r>
            <a:endParaRPr lang="fr-FR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complementary </a:t>
            </a:r>
            <a:r>
              <a:rPr lang="en-US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enable scientific work</a:t>
            </a:r>
          </a:p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Computational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Frontier</a:t>
            </a:r>
          </a:p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fr-FR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FR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Instrumentation Frontier (in </a:t>
            </a:r>
            <a:r>
              <a:rPr lang="fr-FR" u="sng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fr-FR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talk)</a:t>
            </a:r>
            <a:endParaRPr lang="fr-FR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Theory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Frontier</a:t>
            </a:r>
          </a:p>
          <a:p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Undergrounds </a:t>
            </a:r>
            <a:r>
              <a:rPr lang="fr-FR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  <a:endParaRPr lang="fr-FR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Engagement Frontier addressing the community development needed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maintain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vibrant profession and to engage with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society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64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35496" y="-99392"/>
            <a:ext cx="88569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</a:t>
            </a:r>
            <a:r>
              <a:rPr lang="en-US" sz="2400" b="1" kern="0" dirty="0" smtClean="0">
                <a:solidFill>
                  <a:srgbClr val="FCF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MT"/>
              </a:rPr>
              <a:t>Instrumentation Frontier and Liaisons Among Frontiers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80120" y="575639"/>
            <a:ext cx="6361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ArialMT"/>
              </a:rPr>
              <a:t>Instrumentation Frontier – </a:t>
            </a:r>
            <a:r>
              <a:rPr lang="fr-FR" b="1" dirty="0" err="1" smtClean="0">
                <a:solidFill>
                  <a:schemeClr val="bg1"/>
                </a:solidFill>
                <a:latin typeface="ArialMT"/>
              </a:rPr>
              <a:t>Topical</a:t>
            </a:r>
            <a:r>
              <a:rPr lang="fr-FR" b="1" dirty="0" smtClean="0">
                <a:solidFill>
                  <a:schemeClr val="bg1"/>
                </a:solidFill>
                <a:latin typeface="ArialMT"/>
              </a:rPr>
              <a:t> </a:t>
            </a:r>
            <a:r>
              <a:rPr lang="fr-FR" b="1" dirty="0" smtClean="0">
                <a:solidFill>
                  <a:srgbClr val="FFFF00"/>
                </a:solidFill>
                <a:latin typeface="ArialMT"/>
              </a:rPr>
              <a:t>Groups &amp; </a:t>
            </a:r>
            <a:r>
              <a:rPr lang="fr-FR" b="1" dirty="0" err="1" smtClean="0">
                <a:solidFill>
                  <a:srgbClr val="FFFF00"/>
                </a:solidFill>
                <a:latin typeface="ArialMT"/>
              </a:rPr>
              <a:t>Conveners</a:t>
            </a:r>
            <a:r>
              <a:rPr lang="fr-FR" b="1" dirty="0" smtClean="0">
                <a:solidFill>
                  <a:srgbClr val="FFFF00"/>
                </a:solidFill>
                <a:latin typeface="ArialMT"/>
              </a:rPr>
              <a:t>:</a:t>
            </a:r>
            <a:endParaRPr lang="fr-FR" b="1" dirty="0">
              <a:solidFill>
                <a:srgbClr val="FFFF00"/>
              </a:solidFill>
              <a:latin typeface="ArialMT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290" y="4477007"/>
            <a:ext cx="7631586" cy="235102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056" y="1012591"/>
            <a:ext cx="8611890" cy="3038233"/>
          </a:xfrm>
          <a:prstGeom prst="rect">
            <a:avLst/>
          </a:prstGeom>
        </p:spPr>
      </p:pic>
      <p:sp>
        <p:nvSpPr>
          <p:cNvPr id="10" name="Google Shape;189;p36"/>
          <p:cNvSpPr txBox="1"/>
          <p:nvPr/>
        </p:nvSpPr>
        <p:spPr>
          <a:xfrm>
            <a:off x="-252536" y="4053340"/>
            <a:ext cx="8953911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Liaisons</a:t>
            </a:r>
            <a:r>
              <a:rPr lang="e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provide high-level and bi-directional communication b/w </a:t>
            </a:r>
            <a:r>
              <a:rPr lang="en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Frontiers:</a:t>
            </a:r>
            <a:endParaRPr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707904" y="4941168"/>
            <a:ext cx="47275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  <a:latin typeface="ArialMT"/>
              </a:rPr>
              <a:t>(</a:t>
            </a:r>
            <a:r>
              <a:rPr lang="fr-FR" sz="1600" b="1" dirty="0" err="1" smtClean="0">
                <a:solidFill>
                  <a:srgbClr val="FF0000"/>
                </a:solidFill>
                <a:latin typeface="ArialMT"/>
              </a:rPr>
              <a:t>between</a:t>
            </a:r>
            <a:r>
              <a:rPr lang="fr-FR" sz="1600" b="1" dirty="0" smtClean="0">
                <a:solidFill>
                  <a:srgbClr val="FF0000"/>
                </a:solidFill>
                <a:latin typeface="ArialMT"/>
              </a:rPr>
              <a:t> Instrumentation and </a:t>
            </a:r>
            <a:r>
              <a:rPr lang="fr-FR" sz="1600" b="1" dirty="0" err="1" smtClean="0">
                <a:solidFill>
                  <a:srgbClr val="FF0000"/>
                </a:solidFill>
                <a:latin typeface="ArialMT"/>
              </a:rPr>
              <a:t>Other</a:t>
            </a:r>
            <a:r>
              <a:rPr lang="fr-FR" sz="1600" b="1" dirty="0" smtClean="0">
                <a:solidFill>
                  <a:srgbClr val="FF0000"/>
                </a:solidFill>
                <a:latin typeface="ArialMT"/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  <a:latin typeface="ArialMT"/>
              </a:rPr>
              <a:t>Frontiers</a:t>
            </a:r>
            <a:r>
              <a:rPr lang="fr-FR" sz="1600" b="1" dirty="0">
                <a:solidFill>
                  <a:srgbClr val="FF0000"/>
                </a:solidFill>
                <a:latin typeface="ArialM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7941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20B49-45E0-0E4C-BA95-C678C30DB79E}"/>
              </a:ext>
            </a:extLst>
          </p:cNvPr>
          <p:cNvSpPr txBox="1">
            <a:spLocks/>
          </p:cNvSpPr>
          <p:nvPr/>
        </p:nvSpPr>
        <p:spPr>
          <a:xfrm>
            <a:off x="94239" y="721872"/>
            <a:ext cx="4655221" cy="3179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Snowmass 2021: Quantum Sensors for HEP Science - Interferometers, Mechanics, Traps, and Clocks: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https://arxiv.org/abs/2203.07250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Quantum Sensors for high precision measurements of spin-dependent interactions: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https://arxiv.org/abs/2203.09488</a:t>
            </a:r>
            <a:endParaRPr lang="en-US" sz="1600" dirty="0">
              <a:solidFill>
                <a:schemeClr val="bg1"/>
              </a:solidFill>
              <a:latin typeface="ArialM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C9252F-B998-E24B-B07A-4A27EF79EE51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 bwMode="auto">
          <a:xfrm>
            <a:off x="79391" y="0"/>
            <a:ext cx="39421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IF1 Quantum Sensors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6" name="Rectangle 1027"/>
          <p:cNvSpPr txBox="1">
            <a:spLocks noChangeArrowheads="1"/>
          </p:cNvSpPr>
          <p:nvPr/>
        </p:nvSpPr>
        <p:spPr bwMode="auto">
          <a:xfrm>
            <a:off x="109871" y="2746742"/>
            <a:ext cx="39421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IF2 Photon Detectors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0F20B49-45E0-0E4C-BA95-C678C30DB79E}"/>
              </a:ext>
            </a:extLst>
          </p:cNvPr>
          <p:cNvSpPr txBox="1">
            <a:spLocks/>
          </p:cNvSpPr>
          <p:nvPr/>
        </p:nvSpPr>
        <p:spPr>
          <a:xfrm>
            <a:off x="79391" y="3678600"/>
            <a:ext cx="4367189" cy="3179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Advances in Photon-Based Neutrino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Detectors: 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arxiv.org/abs/2203.07479</a:t>
            </a:r>
          </a:p>
          <a:p>
            <a:endParaRPr lang="fr-FR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Photon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counting from the vacuum ultraviolet to the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wavelength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infrared using semiconductor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fr-FR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superconducting</a:t>
            </a:r>
            <a:r>
              <a:rPr lang="fr-FR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technologies: 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://arxiv.org/abs/2203.12542</a:t>
            </a:r>
            <a:endParaRPr lang="en-US" sz="1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20704" y="1057954"/>
            <a:ext cx="410045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Simulations of Silicon Radiation Detectors for High Energy Physics Experiments: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https://arxiv.org/abs/2203.06216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Novel Sensors for Particle Tracking: a Contribution to the Snowmass Community Planning Exercise of 2021: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https://arxiv.org/abs/2202.11828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4-Dimensional Trackers: </a:t>
            </a:r>
            <a:br>
              <a:rPr lang="en-US" sz="1600" dirty="0">
                <a:solidFill>
                  <a:schemeClr val="bg1"/>
                </a:solidFill>
                <a:latin typeface="ArialMT"/>
              </a:rPr>
            </a:br>
            <a:r>
              <a:rPr lang="en-US" sz="1600" dirty="0">
                <a:solidFill>
                  <a:srgbClr val="FFFF00"/>
                </a:solidFill>
                <a:latin typeface="ArialMT"/>
              </a:rPr>
              <a:t>https://</a:t>
            </a:r>
            <a:r>
              <a:rPr lang="en-US" sz="1600" dirty="0" smtClean="0">
                <a:solidFill>
                  <a:srgbClr val="FFFF00"/>
                </a:solidFill>
                <a:latin typeface="ArialMT"/>
              </a:rPr>
              <a:t>arxiv.org/abs/2202.13900</a:t>
            </a:r>
            <a:endParaRPr lang="en-US" sz="1600" dirty="0">
              <a:solidFill>
                <a:srgbClr val="FFFF00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Integration and Packaging: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https://arxiv.org/abs/2203.06093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FFFF00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Mechanics, lightweight materials, cooling: authors expect to submit soon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Monolithic Active Pixel Sensors on CMOS technologies: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https://arxiv.org/abs/2203.07626</a:t>
            </a:r>
          </a:p>
        </p:txBody>
      </p:sp>
      <p:sp>
        <p:nvSpPr>
          <p:cNvPr id="9" name="Rectangle 1027"/>
          <p:cNvSpPr txBox="1">
            <a:spLocks noChangeArrowheads="1"/>
          </p:cNvSpPr>
          <p:nvPr/>
        </p:nvSpPr>
        <p:spPr bwMode="auto">
          <a:xfrm>
            <a:off x="4826890" y="116632"/>
            <a:ext cx="39421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IF3 Silicon Tracking &amp;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kern="0" dirty="0" err="1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Vertexing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</p:spTree>
    <p:extLst>
      <p:ext uri="{BB962C8B-B14F-4D97-AF65-F5344CB8AC3E}">
        <p14:creationId xmlns:p14="http://schemas.microsoft.com/office/powerpoint/2010/main" val="271457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5085"/>
          </a:xfrm>
          <a:prstGeom prst="rect">
            <a:avLst/>
          </a:prstGeom>
        </p:spPr>
      </p:pic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755576" y="183468"/>
            <a:ext cx="226036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IF4 TDAQ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 bwMode="auto">
          <a:xfrm>
            <a:off x="5346416" y="183468"/>
            <a:ext cx="226036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000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</a:t>
            </a:r>
            <a:r>
              <a:rPr lang="en-GB" sz="2400" b="1" kern="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IF5 MPGDs</a:t>
            </a:r>
            <a:endParaRPr lang="en-GB" sz="24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5610C8C-EDD3-844E-ABB4-959B37163DEA}"/>
              </a:ext>
            </a:extLst>
          </p:cNvPr>
          <p:cNvSpPr txBox="1">
            <a:spLocks/>
          </p:cNvSpPr>
          <p:nvPr/>
        </p:nvSpPr>
        <p:spPr>
          <a:xfrm>
            <a:off x="4277058" y="1052736"/>
            <a:ext cx="4399079" cy="3667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55976" y="1174451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MPGDs: Recent advances and current R&amp;D: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https://arxiv.org/abs/2203.06562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Micro Pattern Gaseous Detectors for Nuclear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Physics: https://arxiv.org/abs/2203.06309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Recoil imaging for dark matter, neutrinos, and physics beyond the Standard Model: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https://arxiv.org/abs/2203.05914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MPGDs for TPCs at future lepton colliders: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https://arxiv.org/abs/2203.06267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bg1"/>
              </a:solidFill>
              <a:latin typeface="ArialM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bg1"/>
                </a:solidFill>
                <a:latin typeface="ArialMT"/>
              </a:rPr>
              <a:t>MPGDs for tracking and Muon detection at future high energy physics colliders: </a:t>
            </a:r>
            <a:r>
              <a:rPr lang="en-US" sz="1600" dirty="0">
                <a:solidFill>
                  <a:srgbClr val="FFFF00"/>
                </a:solidFill>
                <a:latin typeface="ArialMT"/>
              </a:rPr>
              <a:t>https://arxiv.org/abs/2203.06525</a:t>
            </a:r>
          </a:p>
        </p:txBody>
      </p:sp>
      <p:sp>
        <p:nvSpPr>
          <p:cNvPr id="8" name="Rectangle 7"/>
          <p:cNvSpPr/>
          <p:nvPr/>
        </p:nvSpPr>
        <p:spPr>
          <a:xfrm>
            <a:off x="107504" y="1203051"/>
            <a:ext cx="40324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Innovations in trigger and data acquisition </a:t>
            </a: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systems </a:t>
            </a: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next-generation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fr-FR" sz="1600" dirty="0" smtClean="0">
                <a:solidFill>
                  <a:srgbClr val="C673D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arxiv.org/abs/2203.07620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C673D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 </a:t>
            </a: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 for Future Detectors:</a:t>
            </a:r>
          </a:p>
          <a:p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://arxiv.org/abs/2203.14894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 </a:t>
            </a: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Needs, Tools, and </a:t>
            </a: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 </a:t>
            </a: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Learning:</a:t>
            </a:r>
          </a:p>
          <a:p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://arxiv.org/abs/2203.16255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Applications </a:t>
            </a:r>
            <a:r>
              <a:rPr lang="en-US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Techniques for Fast </a:t>
            </a:r>
            <a:r>
              <a:rPr lang="en-US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</a:t>
            </a:r>
            <a:r>
              <a:rPr lang="fr-FR" sz="16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</a:t>
            </a:r>
            <a:r>
              <a:rPr lang="fr-FR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Science:</a:t>
            </a:r>
          </a:p>
          <a:p>
            <a:r>
              <a:rPr lang="fr-FR" sz="1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https</a:t>
            </a:r>
            <a:r>
              <a:rPr lang="fr-FR" sz="1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://arxiv.org/abs/2110.13041</a:t>
            </a:r>
          </a:p>
        </p:txBody>
      </p:sp>
    </p:spTree>
    <p:extLst>
      <p:ext uri="{BB962C8B-B14F-4D97-AF65-F5344CB8AC3E}">
        <p14:creationId xmlns:p14="http://schemas.microsoft.com/office/powerpoint/2010/main" val="388633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sp>
        <p:nvSpPr>
          <p:cNvPr id="7" name="Rectangle 1027"/>
          <p:cNvSpPr txBox="1">
            <a:spLocks noChangeArrowheads="1"/>
          </p:cNvSpPr>
          <p:nvPr/>
        </p:nvSpPr>
        <p:spPr bwMode="auto">
          <a:xfrm>
            <a:off x="411536" y="0"/>
            <a:ext cx="8320928" cy="51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IF5 (MPGDs) </a:t>
            </a:r>
            <a:r>
              <a:rPr lang="en-GB" sz="2800" b="1" kern="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MT"/>
              </a:rPr>
              <a:t>White Papers &amp; Letter of Interests</a:t>
            </a:r>
            <a:endParaRPr lang="en-GB" sz="2800" b="1" kern="0" dirty="0">
              <a:solidFill>
                <a:srgbClr val="336699"/>
              </a:solidFill>
              <a:effectLst>
                <a:outerShdw blurRad="38100" dist="38100" dir="2700000">
                  <a:srgbClr val="000000"/>
                </a:outerShdw>
              </a:effectLst>
              <a:latin typeface="ArialM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4113" y="511168"/>
            <a:ext cx="4825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IF05 WP1: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MPGDs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Recent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R&amp;D</a:t>
            </a:r>
            <a:endParaRPr lang="fr-F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904521"/>
            <a:ext cx="5158322" cy="189911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298106"/>
            <a:ext cx="5158322" cy="1220594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308965" y="2911529"/>
            <a:ext cx="4575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IF05 WP2: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MPGDs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  <a:endParaRPr lang="fr-F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517" y="5013175"/>
            <a:ext cx="5150310" cy="1692776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107504" y="4637549"/>
            <a:ext cx="5325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IF05 WP3: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Recoil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Imaging for DM, neutrino and BSM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endParaRPr lang="fr-F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3329" y="2073856"/>
            <a:ext cx="3663167" cy="107618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04068" y="803541"/>
            <a:ext cx="1332428" cy="1228925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5538019" y="1110226"/>
            <a:ext cx="201689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IF05 WP4: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MPGDs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TPCs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Future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Lepton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Colliders</a:t>
            </a:r>
            <a:endParaRPr lang="fr-F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782591" y="3375002"/>
            <a:ext cx="28696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IF05 WP5: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MPGDs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Tracking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Muon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Future High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fr-FR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Colliders</a:t>
            </a:r>
            <a:endParaRPr lang="fr-FR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81343" y="4177703"/>
            <a:ext cx="3701618" cy="252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45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650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98151"/>
            <a:ext cx="8201511" cy="272679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113" y="3073398"/>
            <a:ext cx="2927151" cy="364323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27265" y="3233020"/>
            <a:ext cx="60167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MPGD development facilities: Currently, the </a:t>
            </a:r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majority of MPGD developers and users </a:t>
            </a:r>
            <a:r>
              <a:rPr lang="en-US" sz="1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U.S. rely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production facilities and expertise, diagnostic facilities, and standardized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 electronics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associated with the </a:t>
            </a:r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RD51 collaboration and CERN.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significantly slows down the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 cycle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limits the speed of innovation in the US. It also means all production for US-led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 </a:t>
            </a:r>
            <a:r>
              <a:rPr lang="fr-FR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fr-FR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outsourced</a:t>
            </a:r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U.S.-based MPGD Center of Excellence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needed and would address this issue. We envision a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 similar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nature to the Gaseous Detector Development (GDD) lab at CERN or the </a:t>
            </a:r>
            <a:r>
              <a:rPr lang="en-U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SiDet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facility </a:t>
            </a: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FNAL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Such a facility </a:t>
            </a:r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benefit both the nuclear physics and particle physics communities </a:t>
            </a:r>
            <a:r>
              <a:rPr lang="en-US" sz="1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There are also ample opportunities for commercialization and collaboration with industry.</a:t>
            </a:r>
          </a:p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envision such a </a:t>
            </a:r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 hosted by one of DOE’s National Laboratories, such as Jefferson Lab </a:t>
            </a:r>
            <a:r>
              <a:rPr lang="en-US" sz="1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fr-FR" sz="1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Brookhaven </a:t>
            </a:r>
            <a:r>
              <a:rPr lang="fr-FR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</a:t>
            </a:r>
            <a:r>
              <a:rPr lang="fr-FR" sz="14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Laboratory</a:t>
            </a:r>
            <a:r>
              <a:rPr lang="fr-FR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144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4037</TotalTime>
  <Words>2907</Words>
  <Application>Microsoft Office PowerPoint</Application>
  <PresentationFormat>Affichage à l'écran (4:3)</PresentationFormat>
  <Paragraphs>382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9" baseType="lpstr">
      <vt:lpstr>Arial</vt:lpstr>
      <vt:lpstr>Arial-BoldMT</vt:lpstr>
      <vt:lpstr>ArialMT</vt:lpstr>
      <vt:lpstr>Calibri</vt:lpstr>
      <vt:lpstr>Montserrat-Regular</vt:lpstr>
      <vt:lpstr>Symbol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TITOV Maksym</dc:creator>
  <cp:lastModifiedBy>TITOV Maksym</cp:lastModifiedBy>
  <cp:revision>242</cp:revision>
  <dcterms:created xsi:type="dcterms:W3CDTF">2014-10-28T06:43:35Z</dcterms:created>
  <dcterms:modified xsi:type="dcterms:W3CDTF">2022-06-16T06:57:57Z</dcterms:modified>
</cp:coreProperties>
</file>