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333" r:id="rId2"/>
    <p:sldId id="335" r:id="rId3"/>
    <p:sldId id="341" r:id="rId4"/>
    <p:sldId id="337" r:id="rId5"/>
    <p:sldId id="338" r:id="rId6"/>
    <p:sldId id="339" r:id="rId7"/>
    <p:sldId id="342" r:id="rId8"/>
    <p:sldId id="34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FFE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146"/>
    <p:restoredTop sz="96197"/>
  </p:normalViewPr>
  <p:slideViewPr>
    <p:cSldViewPr snapToGrid="0" snapToObjects="1">
      <p:cViewPr varScale="1">
        <p:scale>
          <a:sx n="124" d="100"/>
          <a:sy n="124" d="100"/>
        </p:scale>
        <p:origin x="79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3B8B45-384E-8346-BE78-AE2AE72AFFCB}" type="datetimeFigureOut">
              <a:rPr lang="en-IT" smtClean="0"/>
              <a:t>16/06/22</a:t>
            </a:fld>
            <a:endParaRPr lang="en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B34D76-26B5-354F-B600-38064D0143D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53420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DF72E-3004-47EC-9737-349E3E7E59B0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261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630F-397B-6A42-A88B-BF98280F635E}" type="datetimeFigureOut">
              <a:rPr lang="en-IT" smtClean="0"/>
              <a:t>16/06/22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379124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630F-397B-6A42-A88B-BF98280F635E}" type="datetimeFigureOut">
              <a:rPr lang="en-IT" smtClean="0"/>
              <a:t>16/06/22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382075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630F-397B-6A42-A88B-BF98280F635E}" type="datetimeFigureOut">
              <a:rPr lang="en-IT" smtClean="0"/>
              <a:t>16/06/22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720598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630F-397B-6A42-A88B-BF98280F635E}" type="datetimeFigureOut">
              <a:rPr lang="en-IT" smtClean="0"/>
              <a:t>16/06/22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594552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630F-397B-6A42-A88B-BF98280F635E}" type="datetimeFigureOut">
              <a:rPr lang="en-IT" smtClean="0"/>
              <a:t>16/06/22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003411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630F-397B-6A42-A88B-BF98280F635E}" type="datetimeFigureOut">
              <a:rPr lang="en-IT" smtClean="0"/>
              <a:t>16/06/22</a:t>
            </a:fld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068387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630F-397B-6A42-A88B-BF98280F635E}" type="datetimeFigureOut">
              <a:rPr lang="en-IT" smtClean="0"/>
              <a:t>16/06/22</a:t>
            </a:fld>
            <a:endParaRPr lang="en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45282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630F-397B-6A42-A88B-BF98280F635E}" type="datetimeFigureOut">
              <a:rPr lang="en-IT" smtClean="0"/>
              <a:t>16/06/22</a:t>
            </a:fld>
            <a:endParaRPr lang="en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70570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630F-397B-6A42-A88B-BF98280F635E}" type="datetimeFigureOut">
              <a:rPr lang="en-IT" smtClean="0"/>
              <a:t>16/06/22</a:t>
            </a:fld>
            <a:endParaRPr lang="en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812433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630F-397B-6A42-A88B-BF98280F635E}" type="datetimeFigureOut">
              <a:rPr lang="en-IT" smtClean="0"/>
              <a:t>16/06/22</a:t>
            </a:fld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457405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630F-397B-6A42-A88B-BF98280F635E}" type="datetimeFigureOut">
              <a:rPr lang="en-IT" smtClean="0"/>
              <a:t>16/06/22</a:t>
            </a:fld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17152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9630F-397B-6A42-A88B-BF98280F635E}" type="datetimeFigureOut">
              <a:rPr lang="en-IT" smtClean="0"/>
              <a:t>16/06/22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99731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ndico.cern.ch/event/1147504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518654" y="3030210"/>
            <a:ext cx="78704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dirty="0">
                <a:solidFill>
                  <a:schemeClr val="bg1"/>
                </a:solidFill>
                <a:latin typeface="+mj-lt"/>
              </a:rPr>
              <a:t>WG4</a:t>
            </a:r>
            <a:br>
              <a:rPr lang="en-GB" sz="7200" b="1" dirty="0">
                <a:solidFill>
                  <a:schemeClr val="bg1"/>
                </a:solidFill>
                <a:latin typeface="+mj-lt"/>
              </a:rPr>
            </a:br>
            <a:r>
              <a:rPr lang="en-GB" sz="3600" b="1" dirty="0">
                <a:solidFill>
                  <a:schemeClr val="bg1"/>
                </a:solidFill>
                <a:latin typeface="+mj-lt"/>
              </a:rPr>
              <a:t>Modelling of Physics Processes</a:t>
            </a:r>
            <a:br>
              <a:rPr lang="en-GB" sz="3600" b="1" dirty="0">
                <a:solidFill>
                  <a:schemeClr val="bg1"/>
                </a:solidFill>
                <a:latin typeface="+mj-lt"/>
              </a:rPr>
            </a:br>
            <a:r>
              <a:rPr lang="en-GB" sz="3600" b="1" dirty="0">
                <a:solidFill>
                  <a:schemeClr val="bg1"/>
                </a:solidFill>
                <a:latin typeface="+mj-lt"/>
              </a:rPr>
              <a:t>and Software Tools*</a:t>
            </a:r>
            <a:r>
              <a:rPr lang="en-GB" sz="3600" b="1" baseline="30000" dirty="0">
                <a:solidFill>
                  <a:schemeClr val="bg1"/>
                </a:solidFill>
                <a:latin typeface="+mj-lt"/>
              </a:rPr>
              <a:t>+</a:t>
            </a:r>
          </a:p>
        </p:txBody>
      </p:sp>
      <p:cxnSp>
        <p:nvCxnSpPr>
          <p:cNvPr id="11" name="Connettore 1 10"/>
          <p:cNvCxnSpPr>
            <a:cxnSpLocks/>
          </p:cNvCxnSpPr>
          <p:nvPr/>
        </p:nvCxnSpPr>
        <p:spPr>
          <a:xfrm flipV="1">
            <a:off x="518654" y="5361367"/>
            <a:ext cx="5039619" cy="1"/>
          </a:xfrm>
          <a:prstGeom prst="line">
            <a:avLst/>
          </a:prstGeom>
          <a:ln w="28575">
            <a:solidFill>
              <a:srgbClr val="F08A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ttangolo 4">
            <a:extLst>
              <a:ext uri="{FF2B5EF4-FFF2-40B4-BE49-F238E27FC236}">
                <a16:creationId xmlns:a16="http://schemas.microsoft.com/office/drawing/2014/main" id="{A771C0E9-2971-40CE-BCAA-85BAE2BC709E}"/>
              </a:ext>
            </a:extLst>
          </p:cNvPr>
          <p:cNvSpPr/>
          <p:nvPr/>
        </p:nvSpPr>
        <p:spPr>
          <a:xfrm>
            <a:off x="133085" y="6494998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RD-51 CB / RD-51 Future, June 16</a:t>
            </a:r>
            <a:r>
              <a:rPr lang="en-GB" sz="2000" baseline="30000" dirty="0">
                <a:solidFill>
                  <a:schemeClr val="bg1"/>
                </a:solidFill>
              </a:rPr>
              <a:t>th</a:t>
            </a:r>
            <a:r>
              <a:rPr lang="en-GB" sz="2000" dirty="0">
                <a:solidFill>
                  <a:schemeClr val="bg1"/>
                </a:solidFill>
              </a:rPr>
              <a:t>  2022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7F5A52-E848-6645-A774-7C4BA3338818}"/>
              </a:ext>
            </a:extLst>
          </p:cNvPr>
          <p:cNvSpPr txBox="1"/>
          <p:nvPr/>
        </p:nvSpPr>
        <p:spPr>
          <a:xfrm>
            <a:off x="518654" y="5407035"/>
            <a:ext cx="6051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chemeClr val="bg1"/>
                </a:solidFill>
              </a:rPr>
              <a:t>Rob Veenhof, Ozkan Sahin, Heinrich Schindler, </a:t>
            </a:r>
            <a:r>
              <a:rPr lang="en-IT" dirty="0">
                <a:solidFill>
                  <a:schemeClr val="accent2"/>
                </a:solidFill>
              </a:rPr>
              <a:t>Piet Verwilligen</a:t>
            </a:r>
          </a:p>
        </p:txBody>
      </p:sp>
      <p:pic>
        <p:nvPicPr>
          <p:cNvPr id="1026" name="Picture 2" descr="home">
            <a:extLst>
              <a:ext uri="{FF2B5EF4-FFF2-40B4-BE49-F238E27FC236}">
                <a16:creationId xmlns:a16="http://schemas.microsoft.com/office/drawing/2014/main" id="{308D920E-C85A-054D-8B72-58085E368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255" y="53618"/>
            <a:ext cx="3684312" cy="1081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90CE7EA-97A2-90C4-B020-DC805B9907B2}"/>
              </a:ext>
            </a:extLst>
          </p:cNvPr>
          <p:cNvSpPr txBox="1"/>
          <p:nvPr/>
        </p:nvSpPr>
        <p:spPr>
          <a:xfrm>
            <a:off x="518653" y="5872499"/>
            <a:ext cx="72999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* not much modified </a:t>
            </a:r>
            <a:r>
              <a:rPr lang="en-GB" sz="1200" dirty="0" err="1">
                <a:solidFill>
                  <a:schemeClr val="bg1"/>
                </a:solidFill>
              </a:rPr>
              <a:t>w.r.t.</a:t>
            </a:r>
            <a:r>
              <a:rPr lang="en-GB" sz="1200" dirty="0">
                <a:solidFill>
                  <a:schemeClr val="bg1"/>
                </a:solidFill>
              </a:rPr>
              <a:t> WG+MB discussion 12/04/22: </a:t>
            </a:r>
            <a:r>
              <a:rPr lang="en-GB" sz="1200" dirty="0">
                <a:solidFill>
                  <a:schemeClr val="accent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https://indico.cern.ch/event/1147504/</a:t>
            </a:r>
            <a:endParaRPr lang="en-GB" sz="1200" dirty="0">
              <a:solidFill>
                <a:schemeClr val="accent2"/>
              </a:solidFill>
            </a:endParaRPr>
          </a:p>
          <a:p>
            <a:r>
              <a:rPr lang="en-IT" sz="1200" baseline="30000" dirty="0">
                <a:solidFill>
                  <a:schemeClr val="bg1"/>
                </a:solidFill>
              </a:rPr>
              <a:t>+ </a:t>
            </a:r>
            <a:r>
              <a:rPr lang="en-IT" sz="1200" dirty="0">
                <a:solidFill>
                  <a:schemeClr val="bg1"/>
                </a:solidFill>
              </a:rPr>
              <a:t> Discussed items with other WG conveners; however extreme viewpoints are </a:t>
            </a:r>
            <a:r>
              <a:rPr lang="en-IT" sz="1200" dirty="0">
                <a:solidFill>
                  <a:schemeClr val="accent2"/>
                </a:solidFill>
              </a:rPr>
              <a:t>the presenter’s </a:t>
            </a:r>
            <a:r>
              <a:rPr lang="en-IT" sz="1200" dirty="0">
                <a:solidFill>
                  <a:schemeClr val="bg1"/>
                </a:solidFill>
              </a:rPr>
              <a:t>responsability</a:t>
            </a:r>
            <a:endParaRPr lang="en-IT" sz="1200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441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7554B-4CAC-BF40-B979-B822AD909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rgbClr val="0070C0"/>
                </a:solidFill>
              </a:rPr>
              <a:t>Current situation in WG-4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A9B205-2347-8C49-B6E6-4891D1C4B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447800"/>
            <a:ext cx="8188780" cy="5257799"/>
          </a:xfrm>
        </p:spPr>
        <p:txBody>
          <a:bodyPr>
            <a:normAutofit fontScale="77500" lnSpcReduction="20000"/>
          </a:bodyPr>
          <a:lstStyle/>
          <a:p>
            <a:r>
              <a:rPr lang="en-IT" dirty="0">
                <a:solidFill>
                  <a:srgbClr val="0070C0"/>
                </a:solidFill>
              </a:rPr>
              <a:t>Decentralized, with WG4 conveners trying </a:t>
            </a:r>
            <a:br>
              <a:rPr lang="en-IT" dirty="0">
                <a:solidFill>
                  <a:srgbClr val="0070C0"/>
                </a:solidFill>
              </a:rPr>
            </a:br>
            <a:r>
              <a:rPr lang="en-IT" dirty="0">
                <a:solidFill>
                  <a:srgbClr val="0070C0"/>
                </a:solidFill>
              </a:rPr>
              <a:t>to keep helicopter view over the field</a:t>
            </a:r>
          </a:p>
          <a:p>
            <a:pPr lvl="1"/>
            <a:r>
              <a:rPr lang="en-GB" dirty="0"/>
              <a:t>I</a:t>
            </a:r>
            <a:r>
              <a:rPr lang="en-IT" dirty="0"/>
              <a:t>nviting RD-51-members and non-members to present interesting work and break throughs @ RD-51 meetings</a:t>
            </a:r>
          </a:p>
          <a:p>
            <a:pPr lvl="1"/>
            <a:r>
              <a:rPr lang="en-IT" dirty="0"/>
              <a:t>Stimulating RD-51 members to take up work on SW (often not done)</a:t>
            </a:r>
          </a:p>
          <a:p>
            <a:pPr lvl="2"/>
            <a:r>
              <a:rPr lang="en-IT" i="1" dirty="0">
                <a:solidFill>
                  <a:schemeClr val="accent2"/>
                </a:solidFill>
              </a:rPr>
              <a:t>SW work not always regarded as valuable as hardware work</a:t>
            </a:r>
          </a:p>
          <a:p>
            <a:pPr lvl="1"/>
            <a:r>
              <a:rPr lang="en-IT" dirty="0"/>
              <a:t>Debug / Assistence / Tutorials / Schools</a:t>
            </a:r>
          </a:p>
          <a:p>
            <a:pPr lvl="1"/>
            <a:r>
              <a:rPr lang="en-IT" dirty="0"/>
              <a:t>Maintenance &amp; Development Garfield, Garfield++</a:t>
            </a:r>
          </a:p>
          <a:p>
            <a:r>
              <a:rPr lang="en-IT" dirty="0">
                <a:solidFill>
                  <a:srgbClr val="0070C0"/>
                </a:solidFill>
              </a:rPr>
              <a:t>Software Development driven by Institute needs</a:t>
            </a:r>
          </a:p>
          <a:p>
            <a:pPr lvl="1"/>
            <a:r>
              <a:rPr lang="en-GB" dirty="0"/>
              <a:t>+ :: </a:t>
            </a:r>
            <a:r>
              <a:rPr lang="en-IT" dirty="0"/>
              <a:t> boost development, small enthusiast local teams</a:t>
            </a:r>
          </a:p>
          <a:p>
            <a:pPr lvl="1"/>
            <a:r>
              <a:rPr lang="en-IT" dirty="0"/>
              <a:t>- :: stops when Institute moves on, often little support</a:t>
            </a:r>
          </a:p>
          <a:p>
            <a:r>
              <a:rPr lang="en-IT" dirty="0">
                <a:solidFill>
                  <a:srgbClr val="0070C0"/>
                </a:solidFill>
              </a:rPr>
              <a:t>No coordinated effort between different institutes</a:t>
            </a:r>
          </a:p>
          <a:p>
            <a:pPr lvl="1"/>
            <a:r>
              <a:rPr lang="en-IT" dirty="0"/>
              <a:t>People in RD-51 &lt;&lt; People working worldwide on MPGD (Simulations)</a:t>
            </a:r>
          </a:p>
          <a:p>
            <a:pPr lvl="1"/>
            <a:r>
              <a:rPr lang="en-IT" dirty="0"/>
              <a:t>People (outside RD-51) do not know other people working on same items</a:t>
            </a:r>
          </a:p>
          <a:p>
            <a:pPr lvl="1"/>
            <a:r>
              <a:rPr lang="en-GB" dirty="0"/>
              <a:t>Often r</a:t>
            </a:r>
            <a:r>
              <a:rPr lang="en-IT" dirty="0"/>
              <a:t>ediscover limitations of simulation (e.g. GEM gain)</a:t>
            </a:r>
          </a:p>
          <a:p>
            <a:pPr lvl="1"/>
            <a:r>
              <a:rPr lang="en-IT" dirty="0"/>
              <a:t>Often reimplement same tools (e.g. Charge up, ***Boltz)</a:t>
            </a:r>
            <a:endParaRPr lang="en-IT" i="1" dirty="0">
              <a:solidFill>
                <a:schemeClr val="accent2"/>
              </a:solidFill>
            </a:endParaRPr>
          </a:p>
          <a:p>
            <a:pPr lvl="2"/>
            <a:r>
              <a:rPr lang="en-IT" i="1" dirty="0">
                <a:solidFill>
                  <a:schemeClr val="accent2"/>
                </a:solidFill>
              </a:rPr>
              <a:t>Communication problem is larger with groups not involved in RD51</a:t>
            </a:r>
          </a:p>
          <a:p>
            <a:r>
              <a:rPr lang="en-IT" dirty="0">
                <a:solidFill>
                  <a:schemeClr val="accent1"/>
                </a:solidFill>
              </a:rPr>
              <a:t>Currently not enough handles to change this </a:t>
            </a:r>
            <a:r>
              <a:rPr lang="en-IT" i="1" dirty="0">
                <a:solidFill>
                  <a:schemeClr val="accent1"/>
                </a:solidFill>
              </a:rPr>
              <a:t>state of affairs</a:t>
            </a:r>
          </a:p>
          <a:p>
            <a:pPr lvl="1"/>
            <a:endParaRPr lang="en-IT" dirty="0"/>
          </a:p>
        </p:txBody>
      </p:sp>
      <p:cxnSp>
        <p:nvCxnSpPr>
          <p:cNvPr id="4" name="Connettore 1 10">
            <a:extLst>
              <a:ext uri="{FF2B5EF4-FFF2-40B4-BE49-F238E27FC236}">
                <a16:creationId xmlns:a16="http://schemas.microsoft.com/office/drawing/2014/main" id="{7CB71DF8-790B-784D-A411-91EE35B70496}"/>
              </a:ext>
            </a:extLst>
          </p:cNvPr>
          <p:cNvCxnSpPr>
            <a:cxnSpLocks/>
          </p:cNvCxnSpPr>
          <p:nvPr/>
        </p:nvCxnSpPr>
        <p:spPr>
          <a:xfrm flipV="1">
            <a:off x="333597" y="1377199"/>
            <a:ext cx="5039619" cy="1"/>
          </a:xfrm>
          <a:prstGeom prst="line">
            <a:avLst/>
          </a:prstGeom>
          <a:ln w="28575">
            <a:solidFill>
              <a:srgbClr val="F08A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3802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7554B-4CAC-BF40-B979-B822AD909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569" y="365126"/>
            <a:ext cx="8642770" cy="1325563"/>
          </a:xfrm>
        </p:spPr>
        <p:txBody>
          <a:bodyPr/>
          <a:lstStyle/>
          <a:p>
            <a:r>
              <a:rPr lang="en-IT" b="1" dirty="0">
                <a:solidFill>
                  <a:srgbClr val="0070C0"/>
                </a:solidFill>
              </a:rPr>
              <a:t>Short overview current &amp; past WG-4*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A9B205-2347-8C49-B6E6-4891D1C4B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447800"/>
            <a:ext cx="8188780" cy="5045074"/>
          </a:xfrm>
        </p:spPr>
        <p:txBody>
          <a:bodyPr>
            <a:normAutofit fontScale="62500" lnSpcReduction="20000"/>
          </a:bodyPr>
          <a:lstStyle/>
          <a:p>
            <a:r>
              <a:rPr lang="en-IT" dirty="0">
                <a:solidFill>
                  <a:srgbClr val="0070C0"/>
                </a:solidFill>
              </a:rPr>
              <a:t>Integration, Maintenance and Development of SW Tools</a:t>
            </a:r>
          </a:p>
          <a:p>
            <a:pPr lvl="1"/>
            <a:r>
              <a:rPr lang="en-US" dirty="0"/>
              <a:t>Electric Field: ANSYS, COMSOL, Elmer, </a:t>
            </a:r>
            <a:r>
              <a:rPr lang="en-US" dirty="0" err="1"/>
              <a:t>neBEM</a:t>
            </a:r>
            <a:r>
              <a:rPr lang="en-US" dirty="0"/>
              <a:t> …</a:t>
            </a:r>
            <a:endParaRPr lang="en-IT" dirty="0"/>
          </a:p>
          <a:p>
            <a:pPr lvl="1"/>
            <a:r>
              <a:rPr lang="en-IT" dirty="0"/>
              <a:t>Primary Ionization &amp; Transport: Heed, Magboltz, *boltz, swarm, LXCAT</a:t>
            </a:r>
          </a:p>
          <a:p>
            <a:pPr lvl="1"/>
            <a:r>
              <a:rPr lang="en-IT" dirty="0"/>
              <a:t>Avalanche: MC, Micro Trk (Garfield/Garfield++), Penning, Feedback</a:t>
            </a:r>
          </a:p>
          <a:p>
            <a:pPr lvl="1"/>
            <a:r>
              <a:rPr lang="en-IT" dirty="0"/>
              <a:t>Signal Induction: Time dependent weighting field for resistive electrodes</a:t>
            </a:r>
          </a:p>
          <a:p>
            <a:pPr lvl="1"/>
            <a:r>
              <a:rPr lang="en-IT" dirty="0"/>
              <a:t>Alternative approaches: hydrodynamic (COMSOL, Elmer), Ouroborous</a:t>
            </a:r>
          </a:p>
          <a:p>
            <a:pPr lvl="1"/>
            <a:r>
              <a:rPr lang="en-IT" dirty="0"/>
              <a:t>Framework improvements: parallelize / speed-up garfield++</a:t>
            </a:r>
          </a:p>
          <a:p>
            <a:pPr lvl="1"/>
            <a:r>
              <a:rPr lang="en-IT" dirty="0"/>
              <a:t>GEANT-Garfield integration</a:t>
            </a:r>
          </a:p>
          <a:p>
            <a:pPr lvl="1"/>
            <a:r>
              <a:rPr lang="en-IT" dirty="0"/>
              <a:t>Examples on garfieldpp.web.cern.ch + Schools/Seminars/Tutorials</a:t>
            </a:r>
          </a:p>
          <a:p>
            <a:r>
              <a:rPr lang="en-IT" dirty="0">
                <a:solidFill>
                  <a:srgbClr val="0070C0"/>
                </a:solidFill>
              </a:rPr>
              <a:t>Simulation of MPGD detectors</a:t>
            </a:r>
          </a:p>
          <a:p>
            <a:pPr lvl="1"/>
            <a:r>
              <a:rPr lang="en-US" dirty="0"/>
              <a:t>Simulation of MPGDs: </a:t>
            </a:r>
            <a:r>
              <a:rPr lang="en-US" dirty="0" err="1"/>
              <a:t>PicoSEC</a:t>
            </a:r>
            <a:r>
              <a:rPr lang="en-US" dirty="0"/>
              <a:t>, Triple-GEM, Thick-GEM, Micromegas, </a:t>
            </a:r>
            <a:r>
              <a:rPr lang="en-US" dirty="0" err="1"/>
              <a:t>uRWELL</a:t>
            </a:r>
            <a:r>
              <a:rPr lang="en-US" dirty="0"/>
              <a:t>, …</a:t>
            </a:r>
          </a:p>
          <a:p>
            <a:pPr lvl="1"/>
            <a:r>
              <a:rPr lang="en-US" dirty="0"/>
              <a:t>GEM Gain discrepancy / GEM Charge sharing among holes </a:t>
            </a:r>
            <a:endParaRPr lang="en-IT" dirty="0"/>
          </a:p>
          <a:p>
            <a:pPr lvl="1"/>
            <a:r>
              <a:rPr lang="en-IT" dirty="0"/>
              <a:t>Charging up (THGEM) / Space charge effects on Gain</a:t>
            </a:r>
          </a:p>
          <a:p>
            <a:pPr lvl="1"/>
            <a:r>
              <a:rPr lang="en-IT" dirty="0"/>
              <a:t>Parametric simulations (parameters from Garfield/Heed/Magboltz)</a:t>
            </a:r>
          </a:p>
          <a:p>
            <a:pPr lvl="1"/>
            <a:r>
              <a:rPr lang="en-IT" dirty="0"/>
              <a:t>RC-Networks / Discrete cells for rate calculations, signal induction, …</a:t>
            </a:r>
          </a:p>
          <a:p>
            <a:r>
              <a:rPr lang="en-IT" dirty="0">
                <a:solidFill>
                  <a:schemeClr val="accent1"/>
                </a:solidFill>
              </a:rPr>
              <a:t>Physics Modelling</a:t>
            </a:r>
          </a:p>
          <a:p>
            <a:pPr lvl="1"/>
            <a:r>
              <a:rPr lang="en-IT" dirty="0"/>
              <a:t>Penning and feedback in avalanches</a:t>
            </a:r>
          </a:p>
          <a:p>
            <a:pPr lvl="1"/>
            <a:r>
              <a:rPr lang="en-GB" dirty="0"/>
              <a:t>S</a:t>
            </a:r>
            <a:r>
              <a:rPr lang="en-IT" dirty="0"/>
              <a:t>ingle electron response and avalanche fluctuations</a:t>
            </a:r>
          </a:p>
          <a:p>
            <a:pPr lvl="1"/>
            <a:r>
              <a:rPr lang="en-GB" dirty="0"/>
              <a:t>E</a:t>
            </a:r>
            <a:r>
              <a:rPr lang="en-IT" dirty="0"/>
              <a:t>lectron-gas Cross section measurements and cross section extraction, Townsend coeff meas.</a:t>
            </a:r>
          </a:p>
          <a:p>
            <a:pPr lvl="1"/>
            <a:r>
              <a:rPr lang="en-IT" dirty="0"/>
              <a:t>Charge transport through Negative Ion Drift, Ion Clusters (!), Electroluminiscense</a:t>
            </a:r>
          </a:p>
          <a:p>
            <a:pPr lvl="1"/>
            <a:endParaRPr lang="en-IT" dirty="0"/>
          </a:p>
          <a:p>
            <a:pPr lvl="1"/>
            <a:endParaRPr lang="en-IT" dirty="0"/>
          </a:p>
          <a:p>
            <a:pPr lvl="1"/>
            <a:endParaRPr lang="en-IT" dirty="0"/>
          </a:p>
          <a:p>
            <a:pPr lvl="1"/>
            <a:endParaRPr lang="en-IT" dirty="0"/>
          </a:p>
        </p:txBody>
      </p:sp>
      <p:cxnSp>
        <p:nvCxnSpPr>
          <p:cNvPr id="4" name="Connettore 1 10">
            <a:extLst>
              <a:ext uri="{FF2B5EF4-FFF2-40B4-BE49-F238E27FC236}">
                <a16:creationId xmlns:a16="http://schemas.microsoft.com/office/drawing/2014/main" id="{7CB71DF8-790B-784D-A411-91EE35B70496}"/>
              </a:ext>
            </a:extLst>
          </p:cNvPr>
          <p:cNvCxnSpPr>
            <a:cxnSpLocks/>
          </p:cNvCxnSpPr>
          <p:nvPr/>
        </p:nvCxnSpPr>
        <p:spPr>
          <a:xfrm flipV="1">
            <a:off x="333597" y="1377199"/>
            <a:ext cx="5039619" cy="1"/>
          </a:xfrm>
          <a:prstGeom prst="line">
            <a:avLst/>
          </a:prstGeom>
          <a:ln w="28575">
            <a:solidFill>
              <a:srgbClr val="F08A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D0EB5669-C458-8196-63E3-0491CFBD389E}"/>
              </a:ext>
            </a:extLst>
          </p:cNvPr>
          <p:cNvSpPr/>
          <p:nvPr/>
        </p:nvSpPr>
        <p:spPr>
          <a:xfrm>
            <a:off x="326569" y="6308208"/>
            <a:ext cx="8483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</a:rPr>
              <a:t>* Not complete – all omissions responsibility of the author – just to illustrate and give idea</a:t>
            </a:r>
            <a:r>
              <a:rPr lang="en-GB" dirty="0">
                <a:solidFill>
                  <a:schemeClr val="bg1"/>
                </a:solidFill>
              </a:rPr>
              <a:t>/</a:t>
            </a:r>
            <a:endParaRPr lang="en-IT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776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7554B-4CAC-BF40-B979-B822AD909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rgbClr val="0070C0"/>
                </a:solidFill>
              </a:rPr>
              <a:t>Dreaming of more efficient WG-4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A9B205-2347-8C49-B6E6-4891D1C4B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8" y="1447800"/>
            <a:ext cx="8361239" cy="5410200"/>
          </a:xfrm>
        </p:spPr>
        <p:txBody>
          <a:bodyPr>
            <a:normAutofit fontScale="62500" lnSpcReduction="20000"/>
          </a:bodyPr>
          <a:lstStyle/>
          <a:p>
            <a:r>
              <a:rPr lang="en-IT" dirty="0">
                <a:solidFill>
                  <a:srgbClr val="0070C0"/>
                </a:solidFill>
              </a:rPr>
              <a:t>Better internal communication</a:t>
            </a:r>
          </a:p>
          <a:p>
            <a:pPr lvl="1"/>
            <a:r>
              <a:rPr lang="en-IT" dirty="0"/>
              <a:t>WG </a:t>
            </a:r>
            <a:r>
              <a:rPr lang="en-IT" i="1" dirty="0"/>
              <a:t>X</a:t>
            </a:r>
            <a:r>
              <a:rPr lang="en-IT" dirty="0"/>
              <a:t> conveners &lt;-&gt; WG </a:t>
            </a:r>
            <a:r>
              <a:rPr lang="en-IT" i="1" dirty="0"/>
              <a:t>Y</a:t>
            </a:r>
            <a:r>
              <a:rPr lang="en-IT" dirty="0"/>
              <a:t> convenvers</a:t>
            </a:r>
          </a:p>
          <a:p>
            <a:pPr lvl="1"/>
            <a:r>
              <a:rPr lang="en-IT" dirty="0"/>
              <a:t>WG conveners &lt;-&gt; MB members </a:t>
            </a:r>
            <a:r>
              <a:rPr lang="en-IT" i="1" dirty="0"/>
              <a:t>… (e.g. for definition of meeting calendar dec-febr too close)</a:t>
            </a:r>
          </a:p>
          <a:p>
            <a:r>
              <a:rPr lang="en-IT" dirty="0">
                <a:solidFill>
                  <a:schemeClr val="accent1"/>
                </a:solidFill>
              </a:rPr>
              <a:t>Enlarge group of knowledgeable people</a:t>
            </a:r>
          </a:p>
          <a:p>
            <a:pPr lvl="1"/>
            <a:r>
              <a:rPr lang="en-GB" dirty="0"/>
              <a:t>K</a:t>
            </a:r>
            <a:r>
              <a:rPr lang="en-IT" dirty="0"/>
              <a:t>nowledge generated only by hands-on … and tackling problems</a:t>
            </a:r>
          </a:p>
          <a:p>
            <a:pPr lvl="2"/>
            <a:r>
              <a:rPr lang="en-GB" i="1" dirty="0"/>
              <a:t>A</a:t>
            </a:r>
            <a:r>
              <a:rPr lang="en-IT" i="1" dirty="0"/>
              <a:t>fternoon hands-on is good start but not enough … </a:t>
            </a:r>
            <a:br>
              <a:rPr lang="en-IT" i="1" dirty="0"/>
            </a:br>
            <a:r>
              <a:rPr lang="en-IT" i="1" dirty="0"/>
              <a:t>students need to develop a project (few months)</a:t>
            </a:r>
          </a:p>
          <a:p>
            <a:r>
              <a:rPr lang="en-IT" dirty="0">
                <a:solidFill>
                  <a:schemeClr val="accent1"/>
                </a:solidFill>
              </a:rPr>
              <a:t>Make tools more easy to use … </a:t>
            </a:r>
          </a:p>
          <a:p>
            <a:pPr lvl="1"/>
            <a:r>
              <a:rPr lang="en-IT" dirty="0"/>
              <a:t>Garfield – Geant interface (timely to have FWK running)</a:t>
            </a:r>
          </a:p>
          <a:p>
            <a:pPr lvl="1"/>
            <a:r>
              <a:rPr lang="en-GB" dirty="0"/>
              <a:t>I</a:t>
            </a:r>
            <a:r>
              <a:rPr lang="en-IT" dirty="0"/>
              <a:t>nterface of Degrad, COMSOL in Garfield</a:t>
            </a:r>
          </a:p>
          <a:p>
            <a:pPr lvl="1"/>
            <a:r>
              <a:rPr lang="en-IT" dirty="0"/>
              <a:t>Charging up calculations – Space charge effect calculations – </a:t>
            </a:r>
            <a:r>
              <a:rPr lang="en-IT" i="1" dirty="0"/>
              <a:t>include Q &lt;-&gt; E-field feedback</a:t>
            </a:r>
          </a:p>
          <a:p>
            <a:r>
              <a:rPr lang="en-IT" dirty="0">
                <a:solidFill>
                  <a:schemeClr val="accent1"/>
                </a:solidFill>
              </a:rPr>
              <a:t>Make people contribute to the same project / single tool</a:t>
            </a:r>
          </a:p>
          <a:p>
            <a:pPr lvl="1"/>
            <a:r>
              <a:rPr lang="en-GB" dirty="0"/>
              <a:t>Keep everything in a single framework (see e.g. ***</a:t>
            </a:r>
            <a:r>
              <a:rPr lang="en-GB" dirty="0" err="1"/>
              <a:t>boltz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P</a:t>
            </a:r>
            <a:r>
              <a:rPr lang="en-IT" dirty="0"/>
              <a:t>ublished work does not mean it is (immediately) usefull to other users … or easy to reproduce</a:t>
            </a:r>
          </a:p>
          <a:p>
            <a:r>
              <a:rPr lang="en-IT" dirty="0">
                <a:solidFill>
                  <a:schemeClr val="accent1"/>
                </a:solidFill>
              </a:rPr>
              <a:t>Bring tools into the 21</a:t>
            </a:r>
            <a:r>
              <a:rPr lang="en-IT" baseline="30000" dirty="0">
                <a:solidFill>
                  <a:schemeClr val="accent1"/>
                </a:solidFill>
              </a:rPr>
              <a:t>th</a:t>
            </a:r>
            <a:r>
              <a:rPr lang="en-IT" dirty="0">
                <a:solidFill>
                  <a:schemeClr val="accent1"/>
                </a:solidFill>
              </a:rPr>
              <a:t> century</a:t>
            </a:r>
          </a:p>
          <a:p>
            <a:pPr lvl="1"/>
            <a:r>
              <a:rPr lang="en-GB" dirty="0"/>
              <a:t>C</a:t>
            </a:r>
            <a:r>
              <a:rPr lang="en-IT" dirty="0"/>
              <a:t>ommunity saw recently development of Fast-simulators</a:t>
            </a:r>
          </a:p>
          <a:p>
            <a:pPr lvl="1"/>
            <a:r>
              <a:rPr lang="en-IT" dirty="0">
                <a:solidFill>
                  <a:schemeClr val="accent2"/>
                </a:solidFill>
              </a:rPr>
              <a:t>Parallelize Garfield++; Garfield &amp; NeBEM on GPU</a:t>
            </a:r>
          </a:p>
          <a:p>
            <a:pPr lvl="2"/>
            <a:r>
              <a:rPr lang="en-IT" dirty="0"/>
              <a:t>MPGD physicists often not best people to do our guide these efforts – get e.g. CERN EP-SFT involved</a:t>
            </a:r>
          </a:p>
          <a:p>
            <a:pPr lvl="2"/>
            <a:r>
              <a:rPr lang="en-IT" dirty="0"/>
              <a:t>Need input from software engineers – people with knowledge of CUDA, CPU Architecture, Advanced programming skills … need to send our student to advanced computing schools…</a:t>
            </a:r>
          </a:p>
          <a:p>
            <a:pPr lvl="2"/>
            <a:r>
              <a:rPr lang="en-GB" dirty="0"/>
              <a:t>R</a:t>
            </a:r>
            <a:r>
              <a:rPr lang="en-IT" dirty="0"/>
              <a:t>ecent example of Ouroborous: BEM method + microscopic tracking on powerful GPU</a:t>
            </a:r>
          </a:p>
          <a:p>
            <a:pPr lvl="1"/>
            <a:r>
              <a:rPr lang="en-IT" dirty="0"/>
              <a:t>Recent example: CERN EP-xx modern build system for Garfield++ </a:t>
            </a:r>
            <a:br>
              <a:rPr lang="en-IT" dirty="0"/>
            </a:br>
            <a:r>
              <a:rPr lang="en-IT" dirty="0"/>
              <a:t>(nightly builds – help testing PR before integration - …)</a:t>
            </a:r>
          </a:p>
        </p:txBody>
      </p:sp>
      <p:cxnSp>
        <p:nvCxnSpPr>
          <p:cNvPr id="4" name="Connettore 1 10">
            <a:extLst>
              <a:ext uri="{FF2B5EF4-FFF2-40B4-BE49-F238E27FC236}">
                <a16:creationId xmlns:a16="http://schemas.microsoft.com/office/drawing/2014/main" id="{7CB71DF8-790B-784D-A411-91EE35B70496}"/>
              </a:ext>
            </a:extLst>
          </p:cNvPr>
          <p:cNvCxnSpPr>
            <a:cxnSpLocks/>
          </p:cNvCxnSpPr>
          <p:nvPr/>
        </p:nvCxnSpPr>
        <p:spPr>
          <a:xfrm flipV="1">
            <a:off x="333597" y="1377199"/>
            <a:ext cx="5039619" cy="1"/>
          </a:xfrm>
          <a:prstGeom prst="line">
            <a:avLst/>
          </a:prstGeom>
          <a:ln w="28575">
            <a:solidFill>
              <a:srgbClr val="F08A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2010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7554B-4CAC-BF40-B979-B822AD909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rgbClr val="0070C0"/>
                </a:solidFill>
              </a:rPr>
              <a:t>Input to scientific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A9B205-2347-8C49-B6E6-4891D1C4B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8" y="1447799"/>
            <a:ext cx="8515351" cy="5867401"/>
          </a:xfrm>
        </p:spPr>
        <p:txBody>
          <a:bodyPr>
            <a:normAutofit fontScale="62500" lnSpcReduction="20000"/>
          </a:bodyPr>
          <a:lstStyle/>
          <a:p>
            <a:r>
              <a:rPr lang="en-US" i="1" dirty="0">
                <a:solidFill>
                  <a:schemeClr val="accent2"/>
                </a:solidFill>
              </a:rPr>
              <a:t>… but not promising anything … need people wanting to dedicate a significant amount of their time to the further development of simulation tools …</a:t>
            </a:r>
          </a:p>
          <a:p>
            <a:r>
              <a:rPr lang="en-US" b="1" dirty="0">
                <a:solidFill>
                  <a:schemeClr val="accent1"/>
                </a:solidFill>
              </a:rPr>
              <a:t>Some open Scientific Questions:</a:t>
            </a:r>
          </a:p>
          <a:p>
            <a:pPr lvl="1"/>
            <a:r>
              <a:rPr lang="en-US" dirty="0"/>
              <a:t>Signal induction in resistive structures; Rate capability &amp; charging up 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(last word not yet said)</a:t>
            </a:r>
          </a:p>
          <a:p>
            <a:pPr lvl="1"/>
            <a:r>
              <a:rPr lang="en-US" i="1" dirty="0"/>
              <a:t>Cross section measurements &amp; feature extraction new gas  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(</a:t>
            </a:r>
            <a:r>
              <a:rPr lang="en-US" i="1" dirty="0" err="1">
                <a:solidFill>
                  <a:schemeClr val="bg1">
                    <a:lumMod val="65000"/>
                  </a:schemeClr>
                </a:solidFill>
              </a:rPr>
              <a:t>cfr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 eco-gas ETH Zurich – CERN)</a:t>
            </a:r>
          </a:p>
          <a:p>
            <a:pPr lvl="1"/>
            <a:r>
              <a:rPr lang="en-US" dirty="0"/>
              <a:t>GEM gain DATA-SIM discrepancy   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(likely need space charge in simulations 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  <a:sym typeface="Wingdings" pitchFamily="2" charset="2"/>
              </a:rPr>
              <a:t> intense R&amp;D needed)</a:t>
            </a:r>
          </a:p>
          <a:p>
            <a:pPr lvl="1"/>
            <a:r>
              <a:rPr lang="en-US" i="1" dirty="0">
                <a:sym typeface="Wingdings" pitchFamily="2" charset="2"/>
              </a:rPr>
              <a:t>Other Developments (just few on long list … please send us email with your favorite)</a:t>
            </a:r>
          </a:p>
          <a:p>
            <a:pPr lvl="2"/>
            <a:r>
              <a:rPr lang="en-US" i="1" dirty="0">
                <a:sym typeface="Wingdings" pitchFamily="2" charset="2"/>
              </a:rPr>
              <a:t>Heed not updating track energy while passing through matter … generic gas input?</a:t>
            </a:r>
          </a:p>
          <a:p>
            <a:pPr lvl="2"/>
            <a:r>
              <a:rPr lang="en-US" i="1" dirty="0">
                <a:sym typeface="Wingdings" pitchFamily="2" charset="2"/>
              </a:rPr>
              <a:t>Difference molecular vs atomic shells in Heed</a:t>
            </a:r>
          </a:p>
          <a:p>
            <a:pPr lvl="2"/>
            <a:r>
              <a:rPr lang="en-US" i="1" dirty="0">
                <a:sym typeface="Wingdings" pitchFamily="2" charset="2"/>
              </a:rPr>
              <a:t>Microscopic tracking in very intense E-fields …</a:t>
            </a:r>
          </a:p>
          <a:p>
            <a:pPr lvl="2"/>
            <a:r>
              <a:rPr lang="en-US" i="1" dirty="0">
                <a:sym typeface="Wingdings" pitchFamily="2" charset="2"/>
              </a:rPr>
              <a:t>Absorption electrons and ions on isolator surface</a:t>
            </a:r>
          </a:p>
          <a:p>
            <a:pPr lvl="2"/>
            <a:r>
              <a:rPr lang="en-US" i="1" dirty="0">
                <a:sym typeface="Wingdings" pitchFamily="2" charset="2"/>
              </a:rPr>
              <a:t>Negative ions, photo-</a:t>
            </a:r>
            <a:r>
              <a:rPr lang="en-US" i="1" dirty="0" err="1">
                <a:sym typeface="Wingdings" pitchFamily="2" charset="2"/>
              </a:rPr>
              <a:t>luminescense</a:t>
            </a:r>
            <a:endParaRPr lang="en-US" i="1" dirty="0">
              <a:sym typeface="Wingdings" pitchFamily="2" charset="2"/>
            </a:endParaRPr>
          </a:p>
          <a:p>
            <a:pPr lvl="1"/>
            <a:r>
              <a:rPr lang="en-US" i="1" dirty="0">
                <a:solidFill>
                  <a:schemeClr val="accent2"/>
                </a:solidFill>
                <a:sym typeface="Wingdings" pitchFamily="2" charset="2"/>
              </a:rPr>
              <a:t>We propose to ask to the whole user community what development they see as most </a:t>
            </a:r>
            <a:br>
              <a:rPr lang="en-US" i="1" dirty="0">
                <a:solidFill>
                  <a:schemeClr val="accent2"/>
                </a:solidFill>
                <a:sym typeface="Wingdings" pitchFamily="2" charset="2"/>
              </a:rPr>
            </a:br>
            <a:r>
              <a:rPr lang="en-US" i="1" dirty="0">
                <a:solidFill>
                  <a:schemeClr val="accent2"/>
                </a:solidFill>
                <a:sym typeface="Wingdings" pitchFamily="2" charset="2"/>
              </a:rPr>
              <a:t>desired in the next 4-5 years (can do this at the Future Day or Collab Meeting – not yet done)</a:t>
            </a:r>
          </a:p>
          <a:p>
            <a:r>
              <a:rPr lang="en-US" b="1" dirty="0">
                <a:solidFill>
                  <a:schemeClr val="accent1"/>
                </a:solidFill>
              </a:rPr>
              <a:t>Opportunities to improve SW Tools:</a:t>
            </a:r>
          </a:p>
          <a:p>
            <a:pPr lvl="1"/>
            <a:r>
              <a:rPr lang="en-US" dirty="0"/>
              <a:t>Use of GPU – Investigate possibilities of Machine Learning, Artificial Intelligence, …</a:t>
            </a:r>
          </a:p>
          <a:p>
            <a:pPr lvl="1"/>
            <a:r>
              <a:rPr lang="en-US" dirty="0"/>
              <a:t>Improve interfaces with other SW (</a:t>
            </a:r>
            <a:r>
              <a:rPr lang="en-US" dirty="0" err="1"/>
              <a:t>Comsol</a:t>
            </a:r>
            <a:r>
              <a:rPr lang="en-US" dirty="0"/>
              <a:t>, </a:t>
            </a:r>
            <a:r>
              <a:rPr lang="en-US" dirty="0" err="1"/>
              <a:t>Degrad</a:t>
            </a:r>
            <a:r>
              <a:rPr lang="en-US" dirty="0"/>
              <a:t>, </a:t>
            </a:r>
            <a:r>
              <a:rPr lang="en-US" dirty="0" err="1"/>
              <a:t>Geant</a:t>
            </a:r>
            <a:r>
              <a:rPr lang="en-US" dirty="0"/>
              <a:t>, …)</a:t>
            </a:r>
          </a:p>
          <a:p>
            <a:pPr lvl="1"/>
            <a:r>
              <a:rPr lang="en-US" dirty="0"/>
              <a:t>Improve documentation and exchange of best practices and examples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Resolve being crucially dependent on single persons (Rob Veenhof, Steve </a:t>
            </a:r>
            <a:r>
              <a:rPr lang="en-US" dirty="0" err="1">
                <a:solidFill>
                  <a:schemeClr val="accent2"/>
                </a:solidFill>
              </a:rPr>
              <a:t>Biagi</a:t>
            </a:r>
            <a:r>
              <a:rPr lang="en-US" dirty="0">
                <a:solidFill>
                  <a:schemeClr val="accent2"/>
                </a:solidFill>
              </a:rPr>
              <a:t>…)</a:t>
            </a:r>
          </a:p>
          <a:p>
            <a:r>
              <a:rPr lang="en-US" b="1" dirty="0">
                <a:solidFill>
                  <a:schemeClr val="accent1"/>
                </a:solidFill>
              </a:rPr>
              <a:t>Opportunities outside (Micro-Pattern) Gaseous Detectors:</a:t>
            </a:r>
          </a:p>
          <a:p>
            <a:pPr lvl="1"/>
            <a:r>
              <a:rPr lang="en-US" dirty="0"/>
              <a:t>RPC Simulation</a:t>
            </a:r>
          </a:p>
          <a:p>
            <a:pPr lvl="1"/>
            <a:r>
              <a:rPr lang="en-US" dirty="0"/>
              <a:t>Semi-conductor simulation, avalanches in </a:t>
            </a:r>
            <a:r>
              <a:rPr lang="en-US" dirty="0" err="1"/>
              <a:t>SiPMs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IT" dirty="0"/>
          </a:p>
          <a:p>
            <a:pPr lvl="2"/>
            <a:endParaRPr lang="en-IT" dirty="0"/>
          </a:p>
        </p:txBody>
      </p:sp>
      <p:cxnSp>
        <p:nvCxnSpPr>
          <p:cNvPr id="4" name="Connettore 1 10">
            <a:extLst>
              <a:ext uri="{FF2B5EF4-FFF2-40B4-BE49-F238E27FC236}">
                <a16:creationId xmlns:a16="http://schemas.microsoft.com/office/drawing/2014/main" id="{7CB71DF8-790B-784D-A411-91EE35B70496}"/>
              </a:ext>
            </a:extLst>
          </p:cNvPr>
          <p:cNvCxnSpPr>
            <a:cxnSpLocks/>
          </p:cNvCxnSpPr>
          <p:nvPr/>
        </p:nvCxnSpPr>
        <p:spPr>
          <a:xfrm flipV="1">
            <a:off x="333597" y="1377199"/>
            <a:ext cx="5039619" cy="1"/>
          </a:xfrm>
          <a:prstGeom prst="line">
            <a:avLst/>
          </a:prstGeom>
          <a:ln w="28575">
            <a:solidFill>
              <a:srgbClr val="F08A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9444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7554B-4CAC-BF40-B979-B822AD909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rgbClr val="0070C0"/>
                </a:solidFill>
              </a:rPr>
              <a:t>Hurdless on the Simulation road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A9B205-2347-8C49-B6E6-4891D1C4B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447800"/>
            <a:ext cx="8188780" cy="4531760"/>
          </a:xfrm>
        </p:spPr>
        <p:txBody>
          <a:bodyPr>
            <a:normAutofit fontScale="70000" lnSpcReduction="20000"/>
          </a:bodyPr>
          <a:lstStyle/>
          <a:p>
            <a:r>
              <a:rPr lang="en-US" i="1" dirty="0">
                <a:solidFill>
                  <a:schemeClr val="accent2"/>
                </a:solidFill>
              </a:rPr>
              <a:t>… few people working currently on software … because often not considered “full” </a:t>
            </a:r>
            <a:r>
              <a:rPr lang="en-US" i="1" dirty="0" err="1">
                <a:solidFill>
                  <a:schemeClr val="accent2"/>
                </a:solidFill>
              </a:rPr>
              <a:t>w.r.t.</a:t>
            </a:r>
            <a:r>
              <a:rPr lang="en-US" i="1" dirty="0">
                <a:solidFill>
                  <a:schemeClr val="accent2"/>
                </a:solidFill>
              </a:rPr>
              <a:t> hardware work … </a:t>
            </a:r>
            <a:r>
              <a:rPr lang="en-US" i="1" dirty="0"/>
              <a:t>data is still data</a:t>
            </a:r>
          </a:p>
          <a:p>
            <a:r>
              <a:rPr lang="en-US" dirty="0"/>
              <a:t>Requires a lot of work to make a good paper on simulation work</a:t>
            </a:r>
          </a:p>
          <a:p>
            <a:pPr lvl="1"/>
            <a:r>
              <a:rPr lang="en-US" dirty="0"/>
              <a:t>One needs first to reproduce older work to make sure the simulation framework works as expected and to use this as basis to make then real step forward</a:t>
            </a:r>
          </a:p>
          <a:p>
            <a:r>
              <a:rPr lang="en-US" dirty="0"/>
              <a:t>Difficult to publish … convince editors &amp; reviewers</a:t>
            </a:r>
          </a:p>
          <a:p>
            <a:r>
              <a:rPr lang="en-US" dirty="0"/>
              <a:t>Few publications / year … often not attractive </a:t>
            </a:r>
            <a:r>
              <a:rPr lang="en-US" dirty="0" err="1"/>
              <a:t>w.r.t.</a:t>
            </a:r>
            <a:r>
              <a:rPr lang="en-US" dirty="0"/>
              <a:t> experimental work</a:t>
            </a:r>
          </a:p>
          <a:p>
            <a:pPr lvl="1"/>
            <a:r>
              <a:rPr lang="en-US" i="1" dirty="0"/>
              <a:t>If at all … more realistic is 1-2 papers in 4 years of PhD</a:t>
            </a:r>
          </a:p>
          <a:p>
            <a:r>
              <a:rPr lang="en-US" i="1" dirty="0">
                <a:solidFill>
                  <a:schemeClr val="accent1"/>
                </a:solidFill>
              </a:rPr>
              <a:t>Career opportunities for people working on SW tools?</a:t>
            </a:r>
          </a:p>
          <a:p>
            <a:r>
              <a:rPr lang="en-US" dirty="0"/>
              <a:t>Best approach is mix of hardware work and software work (also to understand limitations of the SW tools) … but often not enough time/effort remaining to push SW tools to the next level …</a:t>
            </a:r>
          </a:p>
          <a:p>
            <a:pPr lvl="1"/>
            <a:r>
              <a:rPr lang="en-US" dirty="0"/>
              <a:t>Or perform simulation work within a larger collaboration e.g. ATLAS, CMS … </a:t>
            </a:r>
            <a:br>
              <a:rPr lang="en-US" dirty="0"/>
            </a:br>
            <a:r>
              <a:rPr lang="en-US" dirty="0"/>
              <a:t>but </a:t>
            </a:r>
            <a:r>
              <a:rPr lang="en-US" dirty="0">
                <a:solidFill>
                  <a:srgbClr val="0070C0"/>
                </a:solidFill>
              </a:rPr>
              <a:t>here project management needs to support and see benefits on long timescale</a:t>
            </a:r>
            <a:br>
              <a:rPr lang="en-US" dirty="0"/>
            </a:br>
            <a:r>
              <a:rPr lang="en-US" dirty="0">
                <a:solidFill>
                  <a:schemeClr val="accent2"/>
                </a:solidFill>
              </a:rPr>
              <a:t>… </a:t>
            </a:r>
            <a:r>
              <a:rPr lang="en-US" i="1" dirty="0">
                <a:solidFill>
                  <a:schemeClr val="accent2"/>
                </a:solidFill>
              </a:rPr>
              <a:t>not in all large LHC (and other) experiments simulation get the same attention </a:t>
            </a:r>
          </a:p>
          <a:p>
            <a:r>
              <a:rPr lang="en-US" dirty="0">
                <a:solidFill>
                  <a:schemeClr val="accent2"/>
                </a:solidFill>
              </a:rPr>
              <a:t>Need help / change from the whole community (RD51 + Large experiments – ECFA scale) to make work on SW more attractive</a:t>
            </a:r>
            <a:endParaRPr lang="en-IT" dirty="0"/>
          </a:p>
          <a:p>
            <a:pPr marL="914400" lvl="2" indent="0">
              <a:buNone/>
            </a:pPr>
            <a:endParaRPr lang="en-IT" dirty="0"/>
          </a:p>
        </p:txBody>
      </p:sp>
      <p:cxnSp>
        <p:nvCxnSpPr>
          <p:cNvPr id="4" name="Connettore 1 10">
            <a:extLst>
              <a:ext uri="{FF2B5EF4-FFF2-40B4-BE49-F238E27FC236}">
                <a16:creationId xmlns:a16="http://schemas.microsoft.com/office/drawing/2014/main" id="{7CB71DF8-790B-784D-A411-91EE35B70496}"/>
              </a:ext>
            </a:extLst>
          </p:cNvPr>
          <p:cNvCxnSpPr>
            <a:cxnSpLocks/>
          </p:cNvCxnSpPr>
          <p:nvPr/>
        </p:nvCxnSpPr>
        <p:spPr>
          <a:xfrm flipV="1">
            <a:off x="333597" y="1377199"/>
            <a:ext cx="5039619" cy="1"/>
          </a:xfrm>
          <a:prstGeom prst="line">
            <a:avLst/>
          </a:prstGeom>
          <a:ln w="28575">
            <a:solidFill>
              <a:srgbClr val="F08A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3563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7554B-4CAC-BF40-B979-B822AD909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rgbClr val="0070C0"/>
                </a:solidFill>
              </a:rPr>
              <a:t>Search for External Funding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A9B205-2347-8C49-B6E6-4891D1C4B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306" y="1447799"/>
            <a:ext cx="8743307" cy="5559169"/>
          </a:xfrm>
        </p:spPr>
        <p:txBody>
          <a:bodyPr>
            <a:normAutofit fontScale="70000" lnSpcReduction="20000"/>
          </a:bodyPr>
          <a:lstStyle/>
          <a:p>
            <a:r>
              <a:rPr lang="en-IT" dirty="0">
                <a:solidFill>
                  <a:srgbClr val="0070C0"/>
                </a:solidFill>
              </a:rPr>
              <a:t>Not easy to get students even dedicated at 50% to simulation</a:t>
            </a:r>
          </a:p>
          <a:p>
            <a:pPr lvl="1"/>
            <a:r>
              <a:rPr lang="en-IT" dirty="0"/>
              <a:t>EP-R&amp;D gave some opportunity</a:t>
            </a:r>
            <a:r>
              <a:rPr lang="en-IT" dirty="0">
                <a:solidFill>
                  <a:srgbClr val="0070C0"/>
                </a:solidFill>
              </a:rPr>
              <a:t>,</a:t>
            </a:r>
            <a:r>
              <a:rPr lang="en-IT" dirty="0"/>
              <a:t> but generally very seldom</a:t>
            </a:r>
          </a:p>
          <a:p>
            <a:pPr lvl="1"/>
            <a:r>
              <a:rPr lang="en-IT" dirty="0"/>
              <a:t>However we have several open topic which requires 100% dedication + good tutoring of supervisors</a:t>
            </a:r>
          </a:p>
          <a:p>
            <a:r>
              <a:rPr lang="en-IT" dirty="0">
                <a:solidFill>
                  <a:srgbClr val="0070C0"/>
                </a:solidFill>
              </a:rPr>
              <a:t>Therefore idea to pursue external funding </a:t>
            </a:r>
          </a:p>
          <a:p>
            <a:pPr lvl="1"/>
            <a:r>
              <a:rPr lang="en-GB" dirty="0"/>
              <a:t>P</a:t>
            </a:r>
            <a:r>
              <a:rPr lang="en-IT" dirty="0"/>
              <a:t>eople making funding requests (e.g. ERC) … please think about simulation needs for your project … invite to contact WG conveners to discuss / suggest</a:t>
            </a:r>
          </a:p>
          <a:p>
            <a:pPr lvl="1"/>
            <a:r>
              <a:rPr lang="en-IT" i="1" dirty="0">
                <a:solidFill>
                  <a:srgbClr val="0070C0"/>
                </a:solidFill>
              </a:rPr>
              <a:t>Recently applied to Swiss National Science Foundation for ECO-gas cross-section extraction and search for alternative RPC/MPGD gasmixtures in collaboration (Lead Institute) ETH Zurich</a:t>
            </a:r>
          </a:p>
          <a:p>
            <a:pPr lvl="1"/>
            <a:r>
              <a:rPr lang="en-IT" i="1" dirty="0">
                <a:solidFill>
                  <a:schemeClr val="accent2"/>
                </a:solidFill>
              </a:rPr>
              <a:t>Within WG-4 (HS, PV) we are thinking of applying for a Marie Sklodowska-Curie Action – Doctoral Network</a:t>
            </a:r>
          </a:p>
          <a:p>
            <a:pPr lvl="2"/>
            <a:r>
              <a:rPr lang="en-GB" dirty="0"/>
              <a:t>Allows to cover needs up to 10 PhD Students (3y + 6m mobility)</a:t>
            </a:r>
          </a:p>
          <a:p>
            <a:pPr lvl="2"/>
            <a:r>
              <a:rPr lang="en-GB" dirty="0"/>
              <a:t>N</a:t>
            </a:r>
            <a:r>
              <a:rPr lang="en-IT" dirty="0"/>
              <a:t>eed network of interested &amp; knowlegdable institutes</a:t>
            </a:r>
          </a:p>
          <a:p>
            <a:pPr lvl="2"/>
            <a:r>
              <a:rPr lang="en-IT" dirty="0"/>
              <a:t>Need to be ambitious in order to be successful </a:t>
            </a:r>
          </a:p>
          <a:p>
            <a:pPr lvl="2"/>
            <a:r>
              <a:rPr lang="en-IT" dirty="0"/>
              <a:t>Likely not limited to simulation of MPGDs alone (also Silicon, SiPM, …)</a:t>
            </a:r>
          </a:p>
          <a:p>
            <a:pPr lvl="1"/>
            <a:r>
              <a:rPr lang="en-IT" dirty="0">
                <a:solidFill>
                  <a:srgbClr val="0070C0"/>
                </a:solidFill>
              </a:rPr>
              <a:t>We are currently in the phase of outlining the shape of the project, input welcome</a:t>
            </a:r>
          </a:p>
          <a:p>
            <a:pPr lvl="2"/>
            <a:r>
              <a:rPr lang="en-GB" dirty="0"/>
              <a:t>Ensure f</a:t>
            </a:r>
            <a:r>
              <a:rPr lang="en-IT" dirty="0"/>
              <a:t>uture of magboltz: cross section fitting &amp; implementation</a:t>
            </a:r>
          </a:p>
          <a:p>
            <a:pPr lvl="2"/>
            <a:r>
              <a:rPr lang="en-IT" dirty="0"/>
              <a:t>use / adaption of Garfield to GPU, improved  C++, modern build/integration systems </a:t>
            </a:r>
          </a:p>
          <a:p>
            <a:pPr lvl="2"/>
            <a:r>
              <a:rPr lang="en-IT" dirty="0"/>
              <a:t>new/hybrid techniques to handle large charge clouds </a:t>
            </a:r>
            <a:r>
              <a:rPr lang="en-IT" dirty="0">
                <a:sym typeface="Wingdings" pitchFamily="2" charset="2"/>
              </a:rPr>
              <a:t> </a:t>
            </a:r>
            <a:r>
              <a:rPr lang="en-IT" dirty="0"/>
              <a:t>space charge, discharge</a:t>
            </a:r>
          </a:p>
          <a:p>
            <a:pPr lvl="2"/>
            <a:r>
              <a:rPr lang="en-GB" dirty="0"/>
              <a:t>Further integration resistive materials</a:t>
            </a:r>
          </a:p>
          <a:p>
            <a:pPr lvl="2"/>
            <a:r>
              <a:rPr lang="en-IT" dirty="0"/>
              <a:t>Semi-conductor devices (standard silicon, LGAD, 3D pixel, SiPMs, …)</a:t>
            </a:r>
          </a:p>
        </p:txBody>
      </p:sp>
      <p:cxnSp>
        <p:nvCxnSpPr>
          <p:cNvPr id="4" name="Connettore 1 10">
            <a:extLst>
              <a:ext uri="{FF2B5EF4-FFF2-40B4-BE49-F238E27FC236}">
                <a16:creationId xmlns:a16="http://schemas.microsoft.com/office/drawing/2014/main" id="{7CB71DF8-790B-784D-A411-91EE35B70496}"/>
              </a:ext>
            </a:extLst>
          </p:cNvPr>
          <p:cNvCxnSpPr>
            <a:cxnSpLocks/>
          </p:cNvCxnSpPr>
          <p:nvPr/>
        </p:nvCxnSpPr>
        <p:spPr>
          <a:xfrm flipV="1">
            <a:off x="333597" y="1377199"/>
            <a:ext cx="5039619" cy="1"/>
          </a:xfrm>
          <a:prstGeom prst="line">
            <a:avLst/>
          </a:prstGeom>
          <a:ln w="28575">
            <a:solidFill>
              <a:srgbClr val="F08A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8217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7554B-4CAC-BF40-B979-B822AD909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rgbClr val="0070C0"/>
                </a:solidFill>
              </a:rPr>
              <a:t>Questions – your input?</a:t>
            </a:r>
          </a:p>
        </p:txBody>
      </p:sp>
      <p:cxnSp>
        <p:nvCxnSpPr>
          <p:cNvPr id="4" name="Connettore 1 10">
            <a:extLst>
              <a:ext uri="{FF2B5EF4-FFF2-40B4-BE49-F238E27FC236}">
                <a16:creationId xmlns:a16="http://schemas.microsoft.com/office/drawing/2014/main" id="{7CB71DF8-790B-784D-A411-91EE35B70496}"/>
              </a:ext>
            </a:extLst>
          </p:cNvPr>
          <p:cNvCxnSpPr>
            <a:cxnSpLocks/>
          </p:cNvCxnSpPr>
          <p:nvPr/>
        </p:nvCxnSpPr>
        <p:spPr>
          <a:xfrm flipV="1">
            <a:off x="333597" y="1377199"/>
            <a:ext cx="5039619" cy="1"/>
          </a:xfrm>
          <a:prstGeom prst="line">
            <a:avLst/>
          </a:prstGeom>
          <a:ln w="28575">
            <a:solidFill>
              <a:srgbClr val="F08A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9075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7901</TotalTime>
  <Words>1472</Words>
  <Application>Microsoft Macintosh PowerPoint</Application>
  <PresentationFormat>On-screen Show (4:3)</PresentationFormat>
  <Paragraphs>120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Current situation in WG-4</vt:lpstr>
      <vt:lpstr>Short overview current &amp; past WG-4*</vt:lpstr>
      <vt:lpstr>Dreaming of more efficient WG-4</vt:lpstr>
      <vt:lpstr>Input to scientific program</vt:lpstr>
      <vt:lpstr>Hurdless on the Simulation road</vt:lpstr>
      <vt:lpstr>Search for External Funding</vt:lpstr>
      <vt:lpstr>Questions – your input?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SemiDigital-HCAL vs Analog-HCAL</dc:title>
  <dc:creator>Piet Omer J Verwilligen</dc:creator>
  <cp:lastModifiedBy>Piet Omer J Verwilligen</cp:lastModifiedBy>
  <cp:revision>89</cp:revision>
  <dcterms:created xsi:type="dcterms:W3CDTF">2022-02-17T16:23:04Z</dcterms:created>
  <dcterms:modified xsi:type="dcterms:W3CDTF">2022-06-16T14:40:22Z</dcterms:modified>
</cp:coreProperties>
</file>