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84" d="100"/>
          <a:sy n="84" d="100"/>
        </p:scale>
        <p:origin x="-76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BC2A693-566C-4619-90C4-C1F5584B3A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B952256-305F-4F5B-BC97-24F533A4A7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E9E18-2A2D-4522-A0EB-375C1E1BA13D}" type="datetimeFigureOut">
              <a:rPr lang="es-ES" smtClean="0"/>
              <a:t>13/6/22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C85A6DB-D6AC-4AD2-9848-CF144031F0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0425AAD-EBFE-4F32-A5B2-9ACD50D7A2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4F257-7941-47C2-AA73-9FAA5574DF3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789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1E9141-AC7C-4EA7-A671-9A47ED4F8B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273010-17FF-4DCF-BC58-402E92B1D85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18232-3D68-40B6-A23E-2BEA8E8D360C}" type="datetimeFigureOut">
              <a:rPr lang="es-ES_tradnl" smtClean="0"/>
              <a:t>13/6/22</a:t>
            </a:fld>
            <a:endParaRPr lang="es-ES_tradnl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B816B564-2356-421F-A83E-14170D0123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4DECD282-2B82-48AE-8E2D-2BF33CB50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2991DE-18BF-4C22-9FAD-879D12DCA71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1F7A8C-5F54-4F06-B256-8554A584A8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4EE85-E25D-4419-ADE9-205DC36DF4BD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2432828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725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A8950-E779-48FC-8FA2-6AD7ECFF4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71F65A-F6BA-40D9-875C-E2777BDD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6954"/>
            <a:ext cx="10515600" cy="24493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130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9BAE59-375F-4DEC-8DC4-EC90ED14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476145"/>
            <a:ext cx="10515600" cy="8588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3161DB-B331-451E-BE7C-2589B9632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2335042"/>
            <a:ext cx="10515600" cy="375461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856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BC0FF-C15B-4987-B980-BA2F77A3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E6E9DF-DD53-48F4-8CF8-A70956432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96952"/>
            <a:ext cx="5156200" cy="37800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C14BE6-D001-4DC5-A2FE-7553C92DF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396949"/>
            <a:ext cx="5156200" cy="3780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693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AA52EE-4D0E-482C-9980-1AA63CAC3A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sz="3200" i="0">
                <a:latin typeface="+mj-lt"/>
              </a:defRPr>
            </a:lvl1pPr>
          </a:lstStyle>
          <a:p>
            <a:r>
              <a:rPr lang="es-ES" dirty="0"/>
              <a:t>¡Gracias!</a:t>
            </a:r>
          </a:p>
        </p:txBody>
      </p:sp>
      <p:pic>
        <p:nvPicPr>
          <p:cNvPr id="6" name="Imagen 5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00657AC8-6B19-4666-80D8-2295C0061F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92" y="5716662"/>
            <a:ext cx="4392199" cy="61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3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F12C16A3-AF89-4788-A9B1-63E6100803E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190024"/>
            <a:ext cx="3734005" cy="464400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E967DF4-CE87-4C90-9D06-BDF901DF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3164"/>
            <a:ext cx="10515600" cy="98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Título presentación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81B408-71F0-4C2F-B356-BBC8912C0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96954"/>
            <a:ext cx="10515600" cy="178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Subtítulo presentación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1C46195-42F8-4D1B-B140-70C7DC30306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1907"/>
            <a:ext cx="12192000" cy="54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D716A6B1-D861-44D7-853C-F20E78C20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097" y="2432828"/>
            <a:ext cx="10515600" cy="983786"/>
          </a:xfrm>
        </p:spPr>
        <p:txBody>
          <a:bodyPr/>
          <a:lstStyle/>
          <a:p>
            <a:r>
              <a:rPr lang="es-ES" b="0" dirty="0" err="1"/>
              <a:t>Diamond-like</a:t>
            </a:r>
            <a:r>
              <a:rPr lang="es-ES" b="0" dirty="0"/>
              <a:t> </a:t>
            </a:r>
            <a:r>
              <a:rPr lang="es-ES" b="0" dirty="0" err="1"/>
              <a:t>carbon</a:t>
            </a:r>
            <a:r>
              <a:rPr lang="es-ES" b="0" dirty="0"/>
              <a:t> </a:t>
            </a:r>
            <a:r>
              <a:rPr lang="es-ES" b="0" dirty="0" err="1"/>
              <a:t>coatings</a:t>
            </a:r>
            <a:r>
              <a:rPr lang="es-ES" b="0" dirty="0"/>
              <a:t> </a:t>
            </a:r>
            <a:r>
              <a:rPr lang="es-ES" b="0" dirty="0" err="1"/>
              <a:t>for</a:t>
            </a:r>
            <a:r>
              <a:rPr lang="es-ES" b="0" dirty="0"/>
              <a:t> </a:t>
            </a:r>
            <a:r>
              <a:rPr lang="es-ES" b="0" dirty="0" err="1"/>
              <a:t>cryogenic</a:t>
            </a:r>
            <a:r>
              <a:rPr lang="es-ES" b="0" dirty="0"/>
              <a:t> </a:t>
            </a:r>
            <a:r>
              <a:rPr lang="es-ES" b="0" dirty="0" err="1"/>
              <a:t>operation</a:t>
            </a:r>
            <a:r>
              <a:rPr lang="es-ES" b="0" dirty="0"/>
              <a:t> </a:t>
            </a:r>
            <a:r>
              <a:rPr lang="es-ES" b="0" dirty="0" err="1"/>
              <a:t>of</a:t>
            </a:r>
            <a:r>
              <a:rPr lang="es-ES" b="0" dirty="0"/>
              <a:t> </a:t>
            </a:r>
            <a:r>
              <a:rPr lang="es-ES" b="0" dirty="0" err="1"/>
              <a:t>particle</a:t>
            </a:r>
            <a:r>
              <a:rPr lang="es-ES" b="0" dirty="0"/>
              <a:t> </a:t>
            </a:r>
            <a:r>
              <a:rPr lang="es-ES" b="0" dirty="0" err="1"/>
              <a:t>detectors</a:t>
            </a:r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8BB1EC-745D-4E79-8660-553CD0511B15}"/>
              </a:ext>
            </a:extLst>
          </p:cNvPr>
          <p:cNvSpPr txBox="1"/>
          <p:nvPr/>
        </p:nvSpPr>
        <p:spPr>
          <a:xfrm>
            <a:off x="838200" y="4379053"/>
            <a:ext cx="1065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u="sng" dirty="0"/>
              <a:t>S. </a:t>
            </a:r>
            <a:r>
              <a:rPr lang="es-ES" u="sng" dirty="0" err="1"/>
              <a:t>Leardini</a:t>
            </a:r>
            <a:r>
              <a:rPr lang="es-ES" dirty="0"/>
              <a:t>, Y. Zhou, A. </a:t>
            </a:r>
            <a:r>
              <a:rPr lang="es-ES" dirty="0" err="1"/>
              <a:t>Tesi</a:t>
            </a:r>
            <a:r>
              <a:rPr lang="es-ES" dirty="0"/>
              <a:t>, M. Morales, D. González-Díaz, A. </a:t>
            </a:r>
            <a:r>
              <a:rPr lang="es-ES" dirty="0" err="1"/>
              <a:t>Breskin</a:t>
            </a:r>
            <a:r>
              <a:rPr lang="es-ES" dirty="0"/>
              <a:t>, S. </a:t>
            </a:r>
            <a:r>
              <a:rPr lang="es-ES" dirty="0" err="1"/>
              <a:t>Bressler</a:t>
            </a:r>
            <a:r>
              <a:rPr lang="es-ES" dirty="0"/>
              <a:t>, L. </a:t>
            </a:r>
            <a:r>
              <a:rPr lang="es-ES" dirty="0" err="1"/>
              <a:t>Moleri</a:t>
            </a:r>
            <a:r>
              <a:rPr lang="es-ES" dirty="0"/>
              <a:t>, V. </a:t>
            </a:r>
            <a:r>
              <a:rPr lang="es-ES" dirty="0" err="1"/>
              <a:t>Peskov</a:t>
            </a:r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2D1C4F1-F117-43F9-B34F-F9B3076536F9}"/>
              </a:ext>
            </a:extLst>
          </p:cNvPr>
          <p:cNvSpPr txBox="1"/>
          <p:nvPr/>
        </p:nvSpPr>
        <p:spPr>
          <a:xfrm>
            <a:off x="838200" y="5075504"/>
            <a:ext cx="1602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13/06/2022</a:t>
            </a:r>
          </a:p>
        </p:txBody>
      </p:sp>
    </p:spTree>
    <p:extLst>
      <p:ext uri="{BB962C8B-B14F-4D97-AF65-F5344CB8AC3E}">
        <p14:creationId xmlns:p14="http://schemas.microsoft.com/office/powerpoint/2010/main" val="22817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Linearity</a:t>
            </a:r>
            <a:r>
              <a:rPr lang="es-ES" dirty="0"/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EF84663-4569-62F6-B1A5-4807DA7FC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8" y="1728216"/>
            <a:ext cx="5987034" cy="399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8B4EF6-575C-21A3-7B9D-D61E7716B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105" y="1728216"/>
            <a:ext cx="6343160" cy="422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85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R-T curves (</a:t>
            </a:r>
            <a:r>
              <a:rPr lang="es-ES" dirty="0" err="1"/>
              <a:t>modeling</a:t>
            </a:r>
            <a:r>
              <a:rPr lang="es-ES" dirty="0"/>
              <a:t>) - 1</a:t>
            </a:r>
          </a:p>
        </p:txBody>
      </p:sp>
      <p:sp>
        <p:nvSpPr>
          <p:cNvPr id="4" name="Marcador de contenido 9">
            <a:extLst>
              <a:ext uri="{FF2B5EF4-FFF2-40B4-BE49-F238E27FC236}">
                <a16:creationId xmlns:a16="http://schemas.microsoft.com/office/drawing/2014/main" id="{6F4C1D73-BFF6-76FB-2A26-14BE7EFA9046}"/>
              </a:ext>
            </a:extLst>
          </p:cNvPr>
          <p:cNvSpPr txBox="1">
            <a:spLocks/>
          </p:cNvSpPr>
          <p:nvPr/>
        </p:nvSpPr>
        <p:spPr>
          <a:xfrm>
            <a:off x="1115568" y="1728216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s-ES" dirty="0"/>
              <a:t>2 R-T curves </a:t>
            </a:r>
            <a:r>
              <a:rPr lang="es-ES" dirty="0" err="1"/>
              <a:t>taken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sample</a:t>
            </a:r>
            <a:r>
              <a:rPr lang="es-ES" dirty="0"/>
              <a:t> </a:t>
            </a:r>
          </a:p>
          <a:p>
            <a:pPr>
              <a:buFontTx/>
              <a:buChar char="-"/>
            </a:pPr>
            <a:r>
              <a:rPr lang="es-ES" dirty="0"/>
              <a:t>Global </a:t>
            </a:r>
            <a:r>
              <a:rPr lang="es-ES" dirty="0" err="1"/>
              <a:t>fit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samples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function</a:t>
            </a:r>
            <a:r>
              <a:rPr lang="es-ES" dirty="0"/>
              <a:t> </a:t>
            </a: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parameter</a:t>
            </a:r>
            <a:r>
              <a:rPr lang="es-ES" dirty="0"/>
              <a:t> T 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samples</a:t>
            </a:r>
            <a:r>
              <a:rPr lang="es-ES" dirty="0"/>
              <a:t> </a:t>
            </a:r>
          </a:p>
        </p:txBody>
      </p:sp>
      <p:pic>
        <p:nvPicPr>
          <p:cNvPr id="5" name="Imagen 4" descr="Imagen que contiene objeto, reloj, medidor&#10;&#10;Descripción generada automáticamente">
            <a:extLst>
              <a:ext uri="{FF2B5EF4-FFF2-40B4-BE49-F238E27FC236}">
                <a16:creationId xmlns:a16="http://schemas.microsoft.com/office/drawing/2014/main" id="{50896454-6BB6-5E80-5FF3-0657BCECE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277" y="2721714"/>
            <a:ext cx="4856814" cy="10792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E7B3F2F-F46B-C060-6374-4AC88580DD3B}"/>
              </a:ext>
            </a:extLst>
          </p:cNvPr>
          <p:cNvSpPr txBox="1"/>
          <p:nvPr/>
        </p:nvSpPr>
        <p:spPr>
          <a:xfrm>
            <a:off x="3474720" y="390777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45859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R-T curves (</a:t>
            </a:r>
            <a:r>
              <a:rPr lang="es-ES" dirty="0" err="1"/>
              <a:t>modeling</a:t>
            </a:r>
            <a:r>
              <a:rPr lang="es-ES" dirty="0"/>
              <a:t>) - 2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6109199-C5C0-3CAB-F57D-A50ED729A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79" y="1247099"/>
            <a:ext cx="7229381" cy="48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75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R-T curves (</a:t>
            </a:r>
            <a:r>
              <a:rPr lang="es-ES" dirty="0" err="1"/>
              <a:t>modeling</a:t>
            </a:r>
            <a:r>
              <a:rPr lang="es-ES" dirty="0"/>
              <a:t>) - 3 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8FED4F2-232E-E0D0-11FB-2570634D3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" y="1577584"/>
            <a:ext cx="6999059" cy="466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contenido 9">
            <a:extLst>
              <a:ext uri="{FF2B5EF4-FFF2-40B4-BE49-F238E27FC236}">
                <a16:creationId xmlns:a16="http://schemas.microsoft.com/office/drawing/2014/main" id="{8BF8BFEC-9DFF-BA9F-5A6E-022A038359F0}"/>
              </a:ext>
            </a:extLst>
          </p:cNvPr>
          <p:cNvSpPr txBox="1">
            <a:spLocks/>
          </p:cNvSpPr>
          <p:nvPr/>
        </p:nvSpPr>
        <p:spPr>
          <a:xfrm>
            <a:off x="7251368" y="3168079"/>
            <a:ext cx="4575845" cy="40772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s-ES" dirty="0" err="1"/>
              <a:t>Expressed</a:t>
            </a:r>
            <a:r>
              <a:rPr lang="es-ES" dirty="0"/>
              <a:t> “a” as a </a:t>
            </a:r>
            <a:r>
              <a:rPr lang="es-ES" dirty="0" err="1"/>
              <a:t>function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rho_300, </a:t>
            </a:r>
            <a:r>
              <a:rPr lang="es-ES" dirty="0" err="1"/>
              <a:t>logarithmic</a:t>
            </a:r>
            <a:r>
              <a:rPr lang="es-ES" dirty="0"/>
              <a:t> </a:t>
            </a:r>
            <a:r>
              <a:rPr lang="es-ES" dirty="0" err="1"/>
              <a:t>relation</a:t>
            </a:r>
            <a:br>
              <a:rPr lang="es-ES" dirty="0"/>
            </a:br>
            <a:br>
              <a:rPr lang="es-ES" dirty="0"/>
            </a:br>
            <a:r>
              <a:rPr lang="es-ES" dirty="0"/>
              <a:t>- </a:t>
            </a:r>
            <a:r>
              <a:rPr lang="es-ES" dirty="0" err="1"/>
              <a:t>Expected</a:t>
            </a:r>
            <a:r>
              <a:rPr lang="es-ES" dirty="0"/>
              <a:t> </a:t>
            </a:r>
            <a:r>
              <a:rPr lang="es-ES" dirty="0" err="1"/>
              <a:t>value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“a” </a:t>
            </a:r>
            <a:r>
              <a:rPr lang="es-ES" dirty="0" err="1"/>
              <a:t>according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variable- </a:t>
            </a:r>
            <a:r>
              <a:rPr lang="es-ES" dirty="0" err="1"/>
              <a:t>range</a:t>
            </a:r>
            <a:r>
              <a:rPr lang="es-ES" dirty="0"/>
              <a:t> </a:t>
            </a:r>
            <a:r>
              <a:rPr lang="es-ES" dirty="0" err="1"/>
              <a:t>hopping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: 1/4</a:t>
            </a:r>
          </a:p>
          <a:p>
            <a:pPr marL="0" indent="0">
              <a:buNone/>
            </a:pP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7348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R-T curves (</a:t>
            </a:r>
            <a:r>
              <a:rPr lang="es-ES" dirty="0" err="1"/>
              <a:t>modeling</a:t>
            </a:r>
            <a:r>
              <a:rPr lang="es-ES" dirty="0"/>
              <a:t>) - 4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76679A8-B0E2-61D8-C4F8-81715BBBB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42" y="1218057"/>
            <a:ext cx="7502652" cy="5001768"/>
          </a:xfrm>
          <a:prstGeom prst="rect">
            <a:avLst/>
          </a:prstGeom>
        </p:spPr>
      </p:pic>
      <p:sp>
        <p:nvSpPr>
          <p:cNvPr id="5" name="Marcador de contenido 9">
            <a:extLst>
              <a:ext uri="{FF2B5EF4-FFF2-40B4-BE49-F238E27FC236}">
                <a16:creationId xmlns:a16="http://schemas.microsoft.com/office/drawing/2014/main" id="{5AECFB98-C886-8268-B75D-30B3AEEDB36B}"/>
              </a:ext>
            </a:extLst>
          </p:cNvPr>
          <p:cNvSpPr txBox="1">
            <a:spLocks/>
          </p:cNvSpPr>
          <p:nvPr/>
        </p:nvSpPr>
        <p:spPr>
          <a:xfrm>
            <a:off x="7235190" y="1856232"/>
            <a:ext cx="4420362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s-ES"/>
              <a:t>produced many curves and inverted the fitting function numerically </a:t>
            </a:r>
          </a:p>
          <a:p>
            <a:pPr>
              <a:buFontTx/>
              <a:buChar char="-"/>
            </a:pPr>
            <a:r>
              <a:rPr lang="es-ES"/>
              <a:t>Got iso-resistivity curves to select the initial rho_300 if we wish some resistivity at a certain temperaure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744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Aging</a:t>
            </a:r>
            <a:endParaRPr lang="es-ES" dirty="0"/>
          </a:p>
        </p:txBody>
      </p:sp>
      <p:sp>
        <p:nvSpPr>
          <p:cNvPr id="4" name="Marcador de contenido 9">
            <a:extLst>
              <a:ext uri="{FF2B5EF4-FFF2-40B4-BE49-F238E27FC236}">
                <a16:creationId xmlns:a16="http://schemas.microsoft.com/office/drawing/2014/main" id="{EC0648FE-FCBB-F9D8-8587-6A33E7915E79}"/>
              </a:ext>
            </a:extLst>
          </p:cNvPr>
          <p:cNvSpPr txBox="1">
            <a:spLocks/>
          </p:cNvSpPr>
          <p:nvPr/>
        </p:nvSpPr>
        <p:spPr>
          <a:xfrm>
            <a:off x="3909185" y="143211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s-ES" dirty="0"/>
              <a:t>RT : no </a:t>
            </a:r>
            <a:r>
              <a:rPr lang="es-ES" dirty="0" err="1"/>
              <a:t>aging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after </a:t>
            </a:r>
            <a:r>
              <a:rPr lang="es-ES" dirty="0" err="1"/>
              <a:t>transporting</a:t>
            </a:r>
            <a:r>
              <a:rPr lang="es-ES" dirty="0"/>
              <a:t> &gt; 2 C / cm^2</a:t>
            </a:r>
          </a:p>
          <a:p>
            <a:pPr>
              <a:buFontTx/>
              <a:buChar char="-"/>
            </a:pPr>
            <a:r>
              <a:rPr lang="es-ES" dirty="0"/>
              <a:t>LN : &lt; 2% </a:t>
            </a:r>
            <a:r>
              <a:rPr lang="es-ES" dirty="0" err="1"/>
              <a:t>variations</a:t>
            </a:r>
            <a:endParaRPr lang="es-ES" dirty="0"/>
          </a:p>
          <a:p>
            <a:pPr>
              <a:buFontTx/>
              <a:buChar char="-"/>
            </a:pPr>
            <a:r>
              <a:rPr lang="es-ES" dirty="0"/>
              <a:t>DUNE Far Detector (</a:t>
            </a:r>
            <a:r>
              <a:rPr lang="es-ES" dirty="0" err="1"/>
              <a:t>assuming</a:t>
            </a:r>
            <a:r>
              <a:rPr lang="es-ES" dirty="0"/>
              <a:t> Ar </a:t>
            </a:r>
            <a:r>
              <a:rPr lang="es-ES" dirty="0" err="1"/>
              <a:t>background</a:t>
            </a:r>
            <a:r>
              <a:rPr lang="es-ES" dirty="0"/>
              <a:t>, </a:t>
            </a:r>
            <a:r>
              <a:rPr lang="es-ES" dirty="0" err="1"/>
              <a:t>gain</a:t>
            </a:r>
            <a:r>
              <a:rPr lang="es-ES" dirty="0"/>
              <a:t> =100):</a:t>
            </a:r>
            <a:br>
              <a:rPr lang="es-ES" dirty="0"/>
            </a:br>
            <a:r>
              <a:rPr lang="es-ES" dirty="0"/>
              <a:t>60.5 </a:t>
            </a:r>
            <a:r>
              <a:rPr lang="el-GR" dirty="0"/>
              <a:t>μ</a:t>
            </a:r>
            <a:r>
              <a:rPr lang="es-ES" dirty="0"/>
              <a:t>C/cm2 in 10 </a:t>
            </a:r>
            <a:r>
              <a:rPr lang="es-ES" dirty="0" err="1"/>
              <a:t>years</a:t>
            </a:r>
            <a:br>
              <a:rPr lang="es-ES" dirty="0"/>
            </a:br>
            <a:r>
              <a:rPr lang="es-ES" dirty="0"/>
              <a:t>-</a:t>
            </a:r>
            <a:r>
              <a:rPr lang="es-ES" dirty="0" err="1"/>
              <a:t>variations</a:t>
            </a:r>
            <a:r>
              <a:rPr lang="es-ES" dirty="0"/>
              <a:t> &lt; factor </a:t>
            </a:r>
            <a:r>
              <a:rPr lang="es-ES" dirty="0" err="1"/>
              <a:t>of</a:t>
            </a:r>
            <a:r>
              <a:rPr lang="es-ES" dirty="0"/>
              <a:t> 2 in &gt; 1 </a:t>
            </a:r>
            <a:r>
              <a:rPr lang="es-ES" dirty="0" err="1"/>
              <a:t>year</a:t>
            </a:r>
            <a:br>
              <a:rPr lang="es-ES" dirty="0"/>
            </a:br>
            <a:r>
              <a:rPr lang="es-ES" dirty="0"/>
              <a:t>-no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humidity</a:t>
            </a:r>
            <a:br>
              <a:rPr lang="es-ES" dirty="0"/>
            </a:br>
            <a:endParaRPr lang="es-ES" dirty="0"/>
          </a:p>
          <a:p>
            <a:pPr>
              <a:buFontTx/>
              <a:buChar char="-"/>
            </a:pPr>
            <a:endParaRPr lang="es-E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B61F387-F909-AB55-93F4-B2A3F7012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2359152"/>
            <a:ext cx="5925312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CD7E787-ED24-DB3D-219B-D7DDF3EFA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54" y="2276856"/>
            <a:ext cx="5925312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D955033E-78A3-DD98-A363-8057A98BD461}"/>
              </a:ext>
            </a:extLst>
          </p:cNvPr>
          <p:cNvCxnSpPr/>
          <p:nvPr/>
        </p:nvCxnSpPr>
        <p:spPr>
          <a:xfrm flipV="1">
            <a:off x="8538210" y="2743200"/>
            <a:ext cx="0" cy="2983230"/>
          </a:xfrm>
          <a:prstGeom prst="line">
            <a:avLst/>
          </a:prstGeom>
          <a:ln w="41275">
            <a:solidFill>
              <a:schemeClr val="accent1">
                <a:alpha val="9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084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Test in detector (RWELL) – 90 K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228F2D-58AD-1AEB-DC90-E95840881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10" y="1947030"/>
            <a:ext cx="5113015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CEFD48A-5E3E-1222-C049-761B0C6F1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837" y="1962183"/>
            <a:ext cx="5711252" cy="394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946A836-77B7-67D8-50EF-1643BA6274F9}"/>
              </a:ext>
            </a:extLst>
          </p:cNvPr>
          <p:cNvSpPr txBox="1"/>
          <p:nvPr/>
        </p:nvSpPr>
        <p:spPr>
          <a:xfrm>
            <a:off x="8413480" y="746701"/>
            <a:ext cx="2803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multiplication</a:t>
            </a:r>
            <a:r>
              <a:rPr lang="es-ES" dirty="0"/>
              <a:t> </a:t>
            </a:r>
            <a:r>
              <a:rPr lang="es-ES" dirty="0" err="1"/>
              <a:t>occurring</a:t>
            </a:r>
            <a:r>
              <a:rPr lang="es-ES" dirty="0"/>
              <a:t> </a:t>
            </a:r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detector in a </a:t>
            </a:r>
            <a:r>
              <a:rPr lang="es-ES" dirty="0" err="1"/>
              <a:t>stable</a:t>
            </a:r>
            <a:r>
              <a:rPr lang="es-ES" dirty="0"/>
              <a:t> </a:t>
            </a:r>
            <a:r>
              <a:rPr lang="es-ES" dirty="0" err="1"/>
              <a:t>manner</a:t>
            </a:r>
            <a:r>
              <a:rPr lang="es-E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85713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Conclusions</a:t>
            </a:r>
            <a:endParaRPr lang="es-ES" dirty="0"/>
          </a:p>
        </p:txBody>
      </p:sp>
      <p:sp>
        <p:nvSpPr>
          <p:cNvPr id="4" name="Marcador de contenido 7">
            <a:extLst>
              <a:ext uri="{FF2B5EF4-FFF2-40B4-BE49-F238E27FC236}">
                <a16:creationId xmlns:a16="http://schemas.microsoft.com/office/drawing/2014/main" id="{81C6E640-7269-CF8B-71BD-0967B274ADFA}"/>
              </a:ext>
            </a:extLst>
          </p:cNvPr>
          <p:cNvSpPr txBox="1">
            <a:spLocks/>
          </p:cNvSpPr>
          <p:nvPr/>
        </p:nvSpPr>
        <p:spPr>
          <a:xfrm>
            <a:off x="562430" y="1728216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s-ES" dirty="0"/>
            </a:br>
            <a:br>
              <a:rPr lang="es-ES" dirty="0"/>
            </a:br>
            <a:br>
              <a:rPr lang="es-ES" dirty="0"/>
            </a:br>
            <a:r>
              <a:rPr lang="es-ES" dirty="0"/>
              <a:t>-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characterized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DLC material </a:t>
            </a:r>
            <a:r>
              <a:rPr lang="es-ES" dirty="0" err="1"/>
              <a:t>produced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Science</a:t>
            </a:r>
            <a:r>
              <a:rPr lang="es-ES" dirty="0"/>
              <a:t> and    </a:t>
            </a:r>
            <a:r>
              <a:rPr lang="es-ES" dirty="0" err="1"/>
              <a:t>Technology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China </a:t>
            </a:r>
            <a:r>
              <a:rPr lang="es-ES" dirty="0" err="1"/>
              <a:t>focusing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uniformity</a:t>
            </a:r>
            <a:r>
              <a:rPr lang="es-ES" dirty="0"/>
              <a:t>, </a:t>
            </a:r>
            <a:r>
              <a:rPr lang="es-ES" dirty="0" err="1"/>
              <a:t>linearity</a:t>
            </a:r>
            <a:r>
              <a:rPr lang="es-ES" dirty="0"/>
              <a:t>, </a:t>
            </a:r>
            <a:r>
              <a:rPr lang="es-ES" dirty="0" err="1"/>
              <a:t>behavior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and </a:t>
            </a:r>
            <a:r>
              <a:rPr lang="es-ES" dirty="0" err="1"/>
              <a:t>aging</a:t>
            </a:r>
            <a:br>
              <a:rPr lang="es-ES" dirty="0"/>
            </a:br>
            <a:endParaRPr lang="es-ES" dirty="0"/>
          </a:p>
          <a:p>
            <a:pPr>
              <a:buFontTx/>
              <a:buChar char="-"/>
            </a:pPr>
            <a:r>
              <a:rPr lang="es-ES" dirty="0" err="1"/>
              <a:t>The</a:t>
            </a:r>
            <a:r>
              <a:rPr lang="es-ES" dirty="0"/>
              <a:t> material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well</a:t>
            </a:r>
            <a:r>
              <a:rPr lang="es-ES" dirty="0"/>
              <a:t> – </a:t>
            </a:r>
            <a:r>
              <a:rPr lang="es-ES" dirty="0" err="1"/>
              <a:t>behaved</a:t>
            </a:r>
            <a:r>
              <a:rPr lang="es-ES" dirty="0"/>
              <a:t> in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aspects</a:t>
            </a:r>
            <a:r>
              <a:rPr lang="es-ES" dirty="0"/>
              <a:t>, </a:t>
            </a:r>
            <a:r>
              <a:rPr lang="es-ES" dirty="0" err="1"/>
              <a:t>looking</a:t>
            </a:r>
            <a:r>
              <a:rPr lang="es-ES" dirty="0"/>
              <a:t> a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promising</a:t>
            </a:r>
            <a:r>
              <a:rPr lang="es-ES" dirty="0"/>
              <a:t> material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operate</a:t>
            </a:r>
            <a:r>
              <a:rPr lang="es-ES" dirty="0"/>
              <a:t> in a detector at </a:t>
            </a:r>
            <a:r>
              <a:rPr lang="es-ES" dirty="0" err="1"/>
              <a:t>LAr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(and in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range</a:t>
            </a:r>
            <a:r>
              <a:rPr lang="es-ES" dirty="0"/>
              <a:t> up </a:t>
            </a:r>
            <a:r>
              <a:rPr lang="es-ES" dirty="0" err="1"/>
              <a:t>to</a:t>
            </a:r>
            <a:r>
              <a:rPr lang="es-ES" dirty="0"/>
              <a:t> RT in </a:t>
            </a:r>
            <a:r>
              <a:rPr lang="es-ES" dirty="0" err="1"/>
              <a:t>fact</a:t>
            </a:r>
            <a:r>
              <a:rPr lang="es-ES" dirty="0"/>
              <a:t>)</a:t>
            </a:r>
            <a:br>
              <a:rPr lang="es-ES" dirty="0"/>
            </a:br>
            <a:endParaRPr lang="es-ES" dirty="0"/>
          </a:p>
          <a:p>
            <a:pPr>
              <a:buFontTx/>
              <a:buChar char="-"/>
            </a:pP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made</a:t>
            </a:r>
            <a:r>
              <a:rPr lang="es-ES" dirty="0"/>
              <a:t> a predictive </a:t>
            </a:r>
            <a:r>
              <a:rPr lang="es-ES" dirty="0" err="1"/>
              <a:t>parametrization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may</a:t>
            </a:r>
            <a:r>
              <a:rPr lang="es-ES" dirty="0"/>
              <a:t> </a:t>
            </a:r>
            <a:r>
              <a:rPr lang="es-ES" dirty="0" err="1"/>
              <a:t>facilitate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production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new DLC </a:t>
            </a:r>
            <a:r>
              <a:rPr lang="es-ES" dirty="0" err="1"/>
              <a:t>samples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a </a:t>
            </a:r>
            <a:r>
              <a:rPr lang="es-ES" dirty="0" err="1"/>
              <a:t>desired</a:t>
            </a:r>
            <a:r>
              <a:rPr lang="es-ES" dirty="0"/>
              <a:t> </a:t>
            </a:r>
            <a:r>
              <a:rPr lang="es-ES" dirty="0" err="1"/>
              <a:t>resistivity</a:t>
            </a:r>
            <a:r>
              <a:rPr lang="es-ES" dirty="0"/>
              <a:t> at </a:t>
            </a:r>
            <a:r>
              <a:rPr lang="es-ES" dirty="0" err="1"/>
              <a:t>any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 </a:t>
            </a:r>
            <a:br>
              <a:rPr lang="es-ES" dirty="0"/>
            </a:br>
            <a:endParaRPr lang="es-ES" dirty="0"/>
          </a:p>
          <a:p>
            <a:pPr>
              <a:buFontTx/>
              <a:buChar char="-"/>
            </a:pP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managed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operate</a:t>
            </a:r>
            <a:r>
              <a:rPr lang="es-ES" dirty="0"/>
              <a:t> a detector at 90 K </a:t>
            </a:r>
            <a:r>
              <a:rPr lang="es-ES" dirty="0" err="1"/>
              <a:t>with</a:t>
            </a:r>
            <a:r>
              <a:rPr lang="es-ES" dirty="0"/>
              <a:t> a DLC </a:t>
            </a:r>
            <a:r>
              <a:rPr lang="es-ES" dirty="0" err="1"/>
              <a:t>layer</a:t>
            </a:r>
            <a:r>
              <a:rPr lang="es-ES" dirty="0"/>
              <a:t> </a:t>
            </a:r>
            <a:r>
              <a:rPr lang="es-ES" dirty="0" err="1"/>
              <a:t>obtaining</a:t>
            </a:r>
            <a:r>
              <a:rPr lang="es-ES" dirty="0"/>
              <a:t> </a:t>
            </a:r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multiplication</a:t>
            </a:r>
            <a:r>
              <a:rPr lang="es-ES" dirty="0"/>
              <a:t> in a </a:t>
            </a:r>
            <a:r>
              <a:rPr lang="es-ES" dirty="0" err="1"/>
              <a:t>stable</a:t>
            </a:r>
            <a:r>
              <a:rPr lang="es-ES" dirty="0"/>
              <a:t> </a:t>
            </a:r>
            <a:r>
              <a:rPr lang="es-ES" dirty="0" err="1"/>
              <a:t>manner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7915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8C48C0-7FE9-43A0-98E1-46DAFE5F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Thanks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attention</a:t>
            </a:r>
            <a:r>
              <a:rPr lang="es-E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3364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Background</a:t>
            </a:r>
            <a:endParaRPr lang="es-ES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72C12AA3-C594-0414-EF7C-1096A879424B}"/>
              </a:ext>
            </a:extLst>
          </p:cNvPr>
          <p:cNvSpPr txBox="1">
            <a:spLocks/>
          </p:cNvSpPr>
          <p:nvPr/>
        </p:nvSpPr>
        <p:spPr>
          <a:xfrm>
            <a:off x="1011935" y="2195195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/>
              <a:t>Needs</a:t>
            </a:r>
            <a:r>
              <a:rPr lang="es-ES" dirty="0"/>
              <a:t> in </a:t>
            </a:r>
            <a:r>
              <a:rPr lang="es-ES" dirty="0" err="1"/>
              <a:t>detectors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HV</a:t>
            </a: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endParaRPr lang="es-ES" dirty="0"/>
          </a:p>
          <a:p>
            <a:r>
              <a:rPr lang="es-ES" dirty="0" err="1"/>
              <a:t>Solution</a:t>
            </a:r>
            <a:r>
              <a:rPr lang="es-ES" dirty="0"/>
              <a:t> –&gt; resistive </a:t>
            </a:r>
            <a:r>
              <a:rPr lang="es-ES" dirty="0" err="1"/>
              <a:t>materials</a:t>
            </a: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56F3BB4F-EC41-4121-6B49-4504DCE7417D}"/>
              </a:ext>
            </a:extLst>
          </p:cNvPr>
          <p:cNvCxnSpPr/>
          <p:nvPr/>
        </p:nvCxnSpPr>
        <p:spPr>
          <a:xfrm flipV="1">
            <a:off x="5852160" y="1548384"/>
            <a:ext cx="1170432" cy="8168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52EE9C8C-5EF7-3D15-3449-930AA374452C}"/>
              </a:ext>
            </a:extLst>
          </p:cNvPr>
          <p:cNvCxnSpPr>
            <a:cxnSpLocks/>
          </p:cNvCxnSpPr>
          <p:nvPr/>
        </p:nvCxnSpPr>
        <p:spPr>
          <a:xfrm>
            <a:off x="6004560" y="2517648"/>
            <a:ext cx="132563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AD58BE79-8FA9-BE0C-F8E9-855F6A63E629}"/>
              </a:ext>
            </a:extLst>
          </p:cNvPr>
          <p:cNvCxnSpPr>
            <a:cxnSpLocks/>
          </p:cNvCxnSpPr>
          <p:nvPr/>
        </p:nvCxnSpPr>
        <p:spPr>
          <a:xfrm>
            <a:off x="5852160" y="2668767"/>
            <a:ext cx="1014985" cy="848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4A25216E-47DB-79DA-A256-7FF9FA8A447A}"/>
              </a:ext>
            </a:extLst>
          </p:cNvPr>
          <p:cNvSpPr txBox="1"/>
          <p:nvPr/>
        </p:nvSpPr>
        <p:spPr>
          <a:xfrm>
            <a:off x="7195279" y="1004341"/>
            <a:ext cx="281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spark-quenching</a:t>
            </a:r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3A8F1E9-9AF8-CA72-3A2F-B495B242664F}"/>
              </a:ext>
            </a:extLst>
          </p:cNvPr>
          <p:cNvSpPr txBox="1"/>
          <p:nvPr/>
        </p:nvSpPr>
        <p:spPr>
          <a:xfrm>
            <a:off x="7383006" y="2299435"/>
            <a:ext cx="4632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adjusting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charge-induction</a:t>
            </a:r>
            <a:r>
              <a:rPr lang="es-ES" dirty="0"/>
              <a:t> </a:t>
            </a:r>
            <a:r>
              <a:rPr lang="es-ES" dirty="0" err="1"/>
              <a:t>profile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moving</a:t>
            </a:r>
            <a:r>
              <a:rPr lang="es-ES" dirty="0"/>
              <a:t> </a:t>
            </a:r>
            <a:r>
              <a:rPr lang="es-ES" dirty="0" err="1"/>
              <a:t>charges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improve</a:t>
            </a:r>
            <a:r>
              <a:rPr lang="es-ES" dirty="0"/>
              <a:t> </a:t>
            </a:r>
            <a:r>
              <a:rPr lang="es-ES" dirty="0" err="1"/>
              <a:t>space</a:t>
            </a:r>
            <a:br>
              <a:rPr lang="es-ES" dirty="0"/>
            </a:br>
            <a:r>
              <a:rPr lang="es-ES" dirty="0" err="1"/>
              <a:t>resolution</a:t>
            </a:r>
            <a:r>
              <a:rPr lang="es-ES" dirty="0"/>
              <a:t> in tracking </a:t>
            </a:r>
            <a:r>
              <a:rPr lang="es-ES" dirty="0" err="1"/>
              <a:t>detectors</a:t>
            </a:r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3EF04B9-AB8F-BDA4-162B-14411D1EF7C4}"/>
              </a:ext>
            </a:extLst>
          </p:cNvPr>
          <p:cNvSpPr txBox="1"/>
          <p:nvPr/>
        </p:nvSpPr>
        <p:spPr>
          <a:xfrm>
            <a:off x="7022592" y="3429000"/>
            <a:ext cx="321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reducing</a:t>
            </a:r>
            <a:r>
              <a:rPr lang="es-ES" dirty="0"/>
              <a:t> local </a:t>
            </a:r>
            <a:r>
              <a:rPr lang="es-ES" dirty="0" err="1"/>
              <a:t>charging</a:t>
            </a:r>
            <a:r>
              <a:rPr lang="es-ES" dirty="0"/>
              <a:t>-up 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DB61998B-27C6-CF20-1DBE-BFC84C30DBEC}"/>
              </a:ext>
            </a:extLst>
          </p:cNvPr>
          <p:cNvCxnSpPr>
            <a:cxnSpLocks/>
          </p:cNvCxnSpPr>
          <p:nvPr/>
        </p:nvCxnSpPr>
        <p:spPr>
          <a:xfrm flipV="1">
            <a:off x="5436243" y="4641448"/>
            <a:ext cx="1006303" cy="4349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C829A0D-AF45-9F87-8327-699CD3DC8E51}"/>
              </a:ext>
            </a:extLst>
          </p:cNvPr>
          <p:cNvCxnSpPr>
            <a:cxnSpLocks/>
          </p:cNvCxnSpPr>
          <p:nvPr/>
        </p:nvCxnSpPr>
        <p:spPr>
          <a:xfrm>
            <a:off x="5419344" y="5340192"/>
            <a:ext cx="1170432" cy="4243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AD5429E-7397-BC56-EB5B-3288FF7DB50D}"/>
              </a:ext>
            </a:extLst>
          </p:cNvPr>
          <p:cNvSpPr txBox="1"/>
          <p:nvPr/>
        </p:nvSpPr>
        <p:spPr>
          <a:xfrm>
            <a:off x="6784848" y="4381865"/>
            <a:ext cx="483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Too</a:t>
            </a:r>
            <a:r>
              <a:rPr lang="es-ES" dirty="0"/>
              <a:t> conductive -&gt; </a:t>
            </a:r>
            <a:r>
              <a:rPr lang="es-ES" dirty="0" err="1"/>
              <a:t>problem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solved</a:t>
            </a:r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88851CE-740C-3212-67A7-3185F1F2762C}"/>
              </a:ext>
            </a:extLst>
          </p:cNvPr>
          <p:cNvSpPr txBox="1"/>
          <p:nvPr/>
        </p:nvSpPr>
        <p:spPr>
          <a:xfrm>
            <a:off x="6589776" y="5642272"/>
            <a:ext cx="551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Too</a:t>
            </a:r>
            <a:r>
              <a:rPr lang="es-ES" dirty="0"/>
              <a:t> resistive -&gt; </a:t>
            </a:r>
            <a:r>
              <a:rPr lang="es-ES" dirty="0" err="1"/>
              <a:t>charging</a:t>
            </a:r>
            <a:r>
              <a:rPr lang="es-ES" dirty="0"/>
              <a:t>-up +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deformation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24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Objective</a:t>
            </a:r>
            <a:endParaRPr lang="es-ES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8F17BAEC-22D4-F782-0534-97CB6A8C21D2}"/>
              </a:ext>
            </a:extLst>
          </p:cNvPr>
          <p:cNvSpPr txBox="1">
            <a:spLocks/>
          </p:cNvSpPr>
          <p:nvPr/>
        </p:nvSpPr>
        <p:spPr>
          <a:xfrm>
            <a:off x="1011935" y="2195195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Find a suitable material for spark-quenching operating at LAr temperature -&gt; candidate: DLC</a:t>
            </a:r>
          </a:p>
          <a:p>
            <a:r>
              <a:rPr lang="es-ES"/>
              <a:t>Right range of surface resistivity: 10-100 Mohm / sq</a:t>
            </a:r>
          </a:p>
          <a:p>
            <a:r>
              <a:rPr lang="es-ES"/>
              <a:t>Characterize such material and model its behavior with temperature</a:t>
            </a:r>
          </a:p>
          <a:p>
            <a:endParaRPr lang="es-ES"/>
          </a:p>
          <a:p>
            <a:endParaRPr lang="es-ES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437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Material - 1</a:t>
            </a:r>
          </a:p>
        </p:txBody>
      </p:sp>
      <p:sp>
        <p:nvSpPr>
          <p:cNvPr id="4" name="Marcador de contenido 7">
            <a:extLst>
              <a:ext uri="{FF2B5EF4-FFF2-40B4-BE49-F238E27FC236}">
                <a16:creationId xmlns:a16="http://schemas.microsoft.com/office/drawing/2014/main" id="{E4CA692F-C870-2ACB-25C7-197143E74032}"/>
              </a:ext>
            </a:extLst>
          </p:cNvPr>
          <p:cNvSpPr txBox="1">
            <a:spLocks/>
          </p:cNvSpPr>
          <p:nvPr/>
        </p:nvSpPr>
        <p:spPr>
          <a:xfrm>
            <a:off x="627148" y="1581912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- DLC </a:t>
            </a:r>
            <a:r>
              <a:rPr lang="es-ES" dirty="0" err="1"/>
              <a:t>produced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Science</a:t>
            </a:r>
            <a:r>
              <a:rPr lang="es-ES" dirty="0"/>
              <a:t> and </a:t>
            </a:r>
            <a:r>
              <a:rPr lang="es-ES" dirty="0" err="1"/>
              <a:t>Technology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China</a:t>
            </a:r>
          </a:p>
          <a:p>
            <a:endParaRPr lang="es-ES" dirty="0"/>
          </a:p>
          <a:p>
            <a:pPr>
              <a:buFontTx/>
              <a:buChar char="-"/>
            </a:pPr>
            <a:r>
              <a:rPr lang="es-ES" dirty="0" err="1"/>
              <a:t>deposition</a:t>
            </a:r>
            <a:r>
              <a:rPr lang="es-ES" dirty="0"/>
              <a:t> </a:t>
            </a:r>
            <a:r>
              <a:rPr lang="es-ES" dirty="0" err="1"/>
              <a:t>through</a:t>
            </a:r>
            <a:r>
              <a:rPr lang="es-ES" dirty="0"/>
              <a:t> </a:t>
            </a:r>
            <a:r>
              <a:rPr lang="es-ES" dirty="0" err="1"/>
              <a:t>magnetron</a:t>
            </a:r>
            <a:r>
              <a:rPr lang="es-ES" dirty="0"/>
              <a:t> </a:t>
            </a:r>
            <a:r>
              <a:rPr lang="es-ES" dirty="0" err="1"/>
              <a:t>sputtering</a:t>
            </a:r>
            <a:endParaRPr lang="es-ES" dirty="0"/>
          </a:p>
          <a:p>
            <a:pPr>
              <a:buFontTx/>
              <a:buChar char="-"/>
            </a:pPr>
            <a:r>
              <a:rPr lang="es-ES" dirty="0" err="1"/>
              <a:t>Procedure</a:t>
            </a:r>
            <a:r>
              <a:rPr lang="es-ES" dirty="0"/>
              <a:t>:    - </a:t>
            </a:r>
            <a:r>
              <a:rPr lang="es-ES" dirty="0" err="1"/>
              <a:t>substrate</a:t>
            </a:r>
            <a:r>
              <a:rPr lang="es-ES" dirty="0"/>
              <a:t> </a:t>
            </a:r>
            <a:r>
              <a:rPr lang="es-ES" dirty="0" err="1"/>
              <a:t>kept</a:t>
            </a:r>
            <a:r>
              <a:rPr lang="es-ES" dirty="0"/>
              <a:t> in oven @ 70ºC</a:t>
            </a:r>
            <a:br>
              <a:rPr lang="es-ES" dirty="0"/>
            </a:br>
            <a:r>
              <a:rPr lang="es-ES" dirty="0"/>
              <a:t>		  - </a:t>
            </a:r>
            <a:r>
              <a:rPr lang="es-ES" dirty="0" err="1"/>
              <a:t>surface</a:t>
            </a:r>
            <a:r>
              <a:rPr lang="es-ES" dirty="0"/>
              <a:t> </a:t>
            </a:r>
            <a:r>
              <a:rPr lang="es-ES" dirty="0" err="1"/>
              <a:t>cleaned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ethanol</a:t>
            </a:r>
            <a:br>
              <a:rPr lang="es-ES" dirty="0"/>
            </a:br>
            <a:r>
              <a:rPr lang="es-ES" dirty="0"/>
              <a:t>		  - </a:t>
            </a:r>
            <a:r>
              <a:rPr lang="es-ES" dirty="0" err="1"/>
              <a:t>vacuum</a:t>
            </a:r>
            <a:r>
              <a:rPr lang="es-ES" dirty="0"/>
              <a:t> @ 10^-5 mbar</a:t>
            </a:r>
            <a:br>
              <a:rPr lang="es-ES" dirty="0"/>
            </a:br>
            <a:r>
              <a:rPr lang="es-ES" dirty="0"/>
              <a:t>		  - </a:t>
            </a:r>
            <a:r>
              <a:rPr lang="es-ES" dirty="0" err="1"/>
              <a:t>deposition</a:t>
            </a:r>
            <a:r>
              <a:rPr lang="es-ES" dirty="0"/>
              <a:t> (20-60 min)</a:t>
            </a:r>
          </a:p>
        </p:txBody>
      </p:sp>
      <p:pic>
        <p:nvPicPr>
          <p:cNvPr id="5" name="Imagen 4" descr="Imagen que contiene pequeño, computadora, refrigerador, cocina&#10;&#10;Descripción generada automáticamente">
            <a:extLst>
              <a:ext uri="{FF2B5EF4-FFF2-40B4-BE49-F238E27FC236}">
                <a16:creationId xmlns:a16="http://schemas.microsoft.com/office/drawing/2014/main" id="{2485685B-930D-BB9A-4C7A-E78378625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828" y="2013950"/>
            <a:ext cx="4195964" cy="312305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637802E-44D9-3E84-F789-C05AD7757258}"/>
              </a:ext>
            </a:extLst>
          </p:cNvPr>
          <p:cNvSpPr txBox="1"/>
          <p:nvPr/>
        </p:nvSpPr>
        <p:spPr>
          <a:xfrm>
            <a:off x="7190413" y="5276088"/>
            <a:ext cx="4886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talk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Yi Zhou: </a:t>
            </a:r>
            <a:r>
              <a:rPr lang="es-ES" sz="1200" dirty="0"/>
              <a:t>https://</a:t>
            </a:r>
            <a:r>
              <a:rPr lang="es-ES" sz="1200" dirty="0" err="1"/>
              <a:t>indico.cern.ch</a:t>
            </a:r>
            <a:r>
              <a:rPr lang="es-ES" sz="1200" dirty="0"/>
              <a:t>/</a:t>
            </a:r>
            <a:r>
              <a:rPr lang="es-ES" sz="1200" dirty="0" err="1"/>
              <a:t>event</a:t>
            </a:r>
            <a:r>
              <a:rPr lang="es-ES" sz="1200" dirty="0"/>
              <a:t>/852331/</a:t>
            </a:r>
            <a:r>
              <a:rPr lang="es-ES" sz="1200" dirty="0" err="1"/>
              <a:t>contributions</a:t>
            </a:r>
            <a:r>
              <a:rPr lang="es-ES" sz="1200" dirty="0"/>
              <a:t>/4611238/</a:t>
            </a:r>
            <a:r>
              <a:rPr lang="es-ES" sz="1200" dirty="0" err="1"/>
              <a:t>attachments</a:t>
            </a:r>
            <a:r>
              <a:rPr lang="es-ES" sz="1200" dirty="0"/>
              <a:t>/2367150/4042458/Resistive%20Detectors%20with%20DLC.pdf</a:t>
            </a:r>
          </a:p>
        </p:txBody>
      </p:sp>
    </p:spTree>
    <p:extLst>
      <p:ext uri="{BB962C8B-B14F-4D97-AF65-F5344CB8AC3E}">
        <p14:creationId xmlns:p14="http://schemas.microsoft.com/office/powerpoint/2010/main" val="39068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/>
              <a:t>Material - 2</a:t>
            </a:r>
          </a:p>
        </p:txBody>
      </p:sp>
      <p:sp>
        <p:nvSpPr>
          <p:cNvPr id="4" name="Marcador de contenido 7">
            <a:extLst>
              <a:ext uri="{FF2B5EF4-FFF2-40B4-BE49-F238E27FC236}">
                <a16:creationId xmlns:a16="http://schemas.microsoft.com/office/drawing/2014/main" id="{7674B41D-96CF-5672-F3BC-71A11C3D7BE9}"/>
              </a:ext>
            </a:extLst>
          </p:cNvPr>
          <p:cNvSpPr txBox="1">
            <a:spLocks/>
          </p:cNvSpPr>
          <p:nvPr/>
        </p:nvSpPr>
        <p:spPr>
          <a:xfrm>
            <a:off x="525915" y="1227040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  <a:p>
            <a:r>
              <a:rPr lang="es-ES" dirty="0"/>
              <a:t>- 6 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samples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kapton</a:t>
            </a:r>
            <a:r>
              <a:rPr lang="es-ES" dirty="0"/>
              <a:t> </a:t>
            </a:r>
            <a:r>
              <a:rPr lang="es-ES" dirty="0" err="1"/>
              <a:t>substrate</a:t>
            </a:r>
            <a:r>
              <a:rPr lang="es-ES" dirty="0"/>
              <a:t> (</a:t>
            </a:r>
            <a:r>
              <a:rPr lang="es-ES" dirty="0" err="1"/>
              <a:t>named</a:t>
            </a:r>
            <a:r>
              <a:rPr lang="es-ES" dirty="0"/>
              <a:t> A-F), 2 </a:t>
            </a:r>
            <a:r>
              <a:rPr lang="es-ES" dirty="0" err="1"/>
              <a:t>with</a:t>
            </a:r>
            <a:r>
              <a:rPr lang="es-ES" dirty="0"/>
              <a:t> FR4 </a:t>
            </a:r>
            <a:r>
              <a:rPr lang="es-ES" dirty="0" err="1"/>
              <a:t>substrate</a:t>
            </a:r>
            <a:r>
              <a:rPr lang="es-ES" dirty="0"/>
              <a:t> (</a:t>
            </a:r>
            <a:r>
              <a:rPr lang="es-ES" dirty="0" err="1"/>
              <a:t>named</a:t>
            </a:r>
            <a:r>
              <a:rPr lang="es-ES" dirty="0"/>
              <a:t> “a” and “f”)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4E241FC-2772-4FD4-443F-52F5A8FCFFED}"/>
              </a:ext>
            </a:extLst>
          </p:cNvPr>
          <p:cNvSpPr txBox="1"/>
          <p:nvPr/>
        </p:nvSpPr>
        <p:spPr>
          <a:xfrm>
            <a:off x="3273728" y="5309682"/>
            <a:ext cx="2038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~ 10 x 10 cm</a:t>
            </a:r>
          </a:p>
        </p:txBody>
      </p:sp>
      <p:pic>
        <p:nvPicPr>
          <p:cNvPr id="10" name="Imagen 9" descr="Imagen que contiene silla, tabla, computadora, comida&#10;&#10;Descripción generada automáticamente">
            <a:extLst>
              <a:ext uri="{FF2B5EF4-FFF2-40B4-BE49-F238E27FC236}">
                <a16:creationId xmlns:a16="http://schemas.microsoft.com/office/drawing/2014/main" id="{FDB08453-B2A2-3CE6-B1FA-6B5E4EC33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79" y="2667000"/>
            <a:ext cx="4985521" cy="3371850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A3D0372-1B0D-9D4B-C1F8-2D58CDB4771F}"/>
              </a:ext>
            </a:extLst>
          </p:cNvPr>
          <p:cNvCxnSpPr>
            <a:cxnSpLocks/>
          </p:cNvCxnSpPr>
          <p:nvPr/>
        </p:nvCxnSpPr>
        <p:spPr>
          <a:xfrm flipV="1">
            <a:off x="4721676" y="4921216"/>
            <a:ext cx="1374324" cy="54401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66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Cryogenic</a:t>
            </a:r>
            <a:r>
              <a:rPr lang="es-ES" dirty="0"/>
              <a:t> </a:t>
            </a:r>
            <a:r>
              <a:rPr lang="es-ES" dirty="0" err="1"/>
              <a:t>setup</a:t>
            </a:r>
            <a:r>
              <a:rPr lang="es-ES" dirty="0"/>
              <a:t> - 1</a:t>
            </a:r>
          </a:p>
        </p:txBody>
      </p:sp>
      <p:sp>
        <p:nvSpPr>
          <p:cNvPr id="4" name="Marcador de contenido 7">
            <a:extLst>
              <a:ext uri="{FF2B5EF4-FFF2-40B4-BE49-F238E27FC236}">
                <a16:creationId xmlns:a16="http://schemas.microsoft.com/office/drawing/2014/main" id="{5EF5AC1E-F3CC-DE0B-4BAF-EBDBB4CCF1AB}"/>
              </a:ext>
            </a:extLst>
          </p:cNvPr>
          <p:cNvSpPr txBox="1">
            <a:spLocks/>
          </p:cNvSpPr>
          <p:nvPr/>
        </p:nvSpPr>
        <p:spPr>
          <a:xfrm>
            <a:off x="525915" y="1581912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- </a:t>
            </a:r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measurements</a:t>
            </a:r>
            <a:r>
              <a:rPr lang="es-ES" dirty="0"/>
              <a:t> done </a:t>
            </a:r>
            <a:r>
              <a:rPr lang="es-ES" dirty="0" err="1"/>
              <a:t>with</a:t>
            </a:r>
            <a:r>
              <a:rPr lang="es-ES" dirty="0"/>
              <a:t> “</a:t>
            </a:r>
            <a:r>
              <a:rPr lang="es-ES" dirty="0" err="1"/>
              <a:t>Physical</a:t>
            </a:r>
            <a:r>
              <a:rPr lang="es-ES" dirty="0"/>
              <a:t> </a:t>
            </a:r>
            <a:r>
              <a:rPr lang="es-ES" dirty="0" err="1"/>
              <a:t>property</a:t>
            </a:r>
            <a:r>
              <a:rPr lang="es-ES" dirty="0"/>
              <a:t> </a:t>
            </a:r>
            <a:br>
              <a:rPr lang="es-ES" dirty="0"/>
            </a:br>
            <a:r>
              <a:rPr lang="es-ES" dirty="0" err="1"/>
              <a:t>measuring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” (PPMS) </a:t>
            </a:r>
          </a:p>
          <a:p>
            <a:r>
              <a:rPr lang="es-ES" dirty="0"/>
              <a:t>- </a:t>
            </a:r>
            <a:r>
              <a:rPr lang="es-ES" dirty="0" err="1"/>
              <a:t>Able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ensure</a:t>
            </a:r>
            <a:r>
              <a:rPr lang="es-ES" dirty="0"/>
              <a:t> </a:t>
            </a: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equilibrium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br>
              <a:rPr lang="es-ES" dirty="0"/>
            </a:br>
            <a:r>
              <a:rPr lang="es-ES" dirty="0" err="1"/>
              <a:t>temperatures</a:t>
            </a:r>
            <a:endParaRPr lang="es-ES" dirty="0"/>
          </a:p>
          <a:p>
            <a:r>
              <a:rPr lang="es-ES" dirty="0"/>
              <a:t>- </a:t>
            </a:r>
            <a:r>
              <a:rPr lang="es-ES" dirty="0" err="1"/>
              <a:t>Measured</a:t>
            </a:r>
            <a:r>
              <a:rPr lang="es-ES" dirty="0"/>
              <a:t> </a:t>
            </a:r>
            <a:r>
              <a:rPr lang="es-ES" dirty="0" err="1"/>
              <a:t>sample</a:t>
            </a:r>
            <a:r>
              <a:rPr lang="es-ES" dirty="0"/>
              <a:t> ”A” (4 </a:t>
            </a:r>
            <a:r>
              <a:rPr lang="es-ES" dirty="0" err="1"/>
              <a:t>different</a:t>
            </a:r>
            <a:r>
              <a:rPr lang="es-ES" dirty="0"/>
              <a:t> ~ 1 x 1 cm </a:t>
            </a:r>
            <a:r>
              <a:rPr lang="es-ES" dirty="0" err="1"/>
              <a:t>regions</a:t>
            </a:r>
            <a:r>
              <a:rPr lang="es-ES" dirty="0"/>
              <a:t>) </a:t>
            </a:r>
            <a:br>
              <a:rPr lang="es-ES" dirty="0"/>
            </a:br>
            <a:r>
              <a:rPr lang="es-ES" dirty="0" err="1"/>
              <a:t>with</a:t>
            </a:r>
            <a:r>
              <a:rPr lang="es-ES" dirty="0"/>
              <a:t> 4-point probe</a:t>
            </a:r>
          </a:p>
          <a:p>
            <a:r>
              <a:rPr lang="es-ES" dirty="0"/>
              <a:t>- </a:t>
            </a:r>
            <a:r>
              <a:rPr lang="es-ES" dirty="0" err="1"/>
              <a:t>Able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cover</a:t>
            </a:r>
            <a:r>
              <a:rPr lang="es-ES" dirty="0"/>
              <a:t> </a:t>
            </a:r>
            <a:r>
              <a:rPr lang="es-ES" dirty="0" err="1"/>
              <a:t>only</a:t>
            </a:r>
            <a:r>
              <a:rPr lang="es-ES" dirty="0"/>
              <a:t> up</a:t>
            </a:r>
            <a:br>
              <a:rPr lang="es-ES" dirty="0"/>
            </a:br>
            <a:r>
              <a:rPr lang="es-ES" dirty="0" err="1"/>
              <a:t>to</a:t>
            </a:r>
            <a:r>
              <a:rPr lang="es-ES" dirty="0"/>
              <a:t> 30 </a:t>
            </a:r>
            <a:r>
              <a:rPr lang="es-ES" dirty="0" err="1"/>
              <a:t>Mohm</a:t>
            </a:r>
            <a:r>
              <a:rPr lang="es-ES" dirty="0"/>
              <a:t>/</a:t>
            </a:r>
            <a:r>
              <a:rPr lang="es-ES" dirty="0" err="1"/>
              <a:t>sq</a:t>
            </a:r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6AB7C-3D88-B418-E432-02E796873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507" y="3835187"/>
            <a:ext cx="3057531" cy="1868487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90BA67D-916C-C4EA-5784-8E828F5D1CCA}"/>
              </a:ext>
            </a:extLst>
          </p:cNvPr>
          <p:cNvSpPr txBox="1"/>
          <p:nvPr/>
        </p:nvSpPr>
        <p:spPr>
          <a:xfrm>
            <a:off x="9022080" y="5531458"/>
            <a:ext cx="316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 </a:t>
            </a:r>
            <a:r>
              <a:rPr lang="es-ES" dirty="0" err="1"/>
              <a:t>Miccoli</a:t>
            </a:r>
            <a:r>
              <a:rPr lang="es-ES" dirty="0"/>
              <a:t> </a:t>
            </a:r>
            <a:r>
              <a:rPr lang="es-ES" i="1" dirty="0"/>
              <a:t>et al </a:t>
            </a:r>
            <a:r>
              <a:rPr lang="es-ES" dirty="0"/>
              <a:t>2015 </a:t>
            </a:r>
            <a:r>
              <a:rPr lang="es-ES" i="1" dirty="0"/>
              <a:t>J. </a:t>
            </a:r>
            <a:r>
              <a:rPr lang="es-ES" i="1" dirty="0" err="1"/>
              <a:t>Phys</a:t>
            </a:r>
            <a:r>
              <a:rPr lang="es-ES" i="1" dirty="0"/>
              <a:t>.: </a:t>
            </a:r>
            <a:r>
              <a:rPr lang="es-ES" i="1" dirty="0" err="1"/>
              <a:t>Condens</a:t>
            </a:r>
            <a:r>
              <a:rPr lang="es-ES" i="1" dirty="0"/>
              <a:t>. </a:t>
            </a:r>
            <a:r>
              <a:rPr lang="es-ES" i="1" dirty="0" err="1"/>
              <a:t>Matter</a:t>
            </a:r>
            <a:r>
              <a:rPr lang="es-ES" i="1" dirty="0"/>
              <a:t> </a:t>
            </a:r>
            <a:r>
              <a:rPr lang="es-ES" b="1" dirty="0"/>
              <a:t>27 </a:t>
            </a:r>
            <a:r>
              <a:rPr lang="es-ES" dirty="0"/>
              <a:t>223201 </a:t>
            </a:r>
          </a:p>
          <a:p>
            <a:endParaRPr lang="es-ES" dirty="0"/>
          </a:p>
        </p:txBody>
      </p:sp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22EF660E-2E14-7158-C337-5438635982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538" y="3429000"/>
            <a:ext cx="1864705" cy="211333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62DED22A-F109-4B88-9F1F-19DA9B5344C6}"/>
              </a:ext>
            </a:extLst>
          </p:cNvPr>
          <p:cNvSpPr/>
          <p:nvPr/>
        </p:nvSpPr>
        <p:spPr>
          <a:xfrm>
            <a:off x="11003280" y="3429000"/>
            <a:ext cx="44196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 descr="Quantum Design Physical Property Measurement System (PPMS®)">
            <a:extLst>
              <a:ext uri="{FF2B5EF4-FFF2-40B4-BE49-F238E27FC236}">
                <a16:creationId xmlns:a16="http://schemas.microsoft.com/office/drawing/2014/main" id="{3A67A468-6A05-78AA-828C-82BAF38BC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783" y="82091"/>
            <a:ext cx="3403302" cy="340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61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Cryogenic</a:t>
            </a:r>
            <a:r>
              <a:rPr lang="es-ES" dirty="0"/>
              <a:t> </a:t>
            </a:r>
            <a:r>
              <a:rPr lang="es-ES" dirty="0" err="1"/>
              <a:t>setup</a:t>
            </a:r>
            <a:r>
              <a:rPr lang="es-ES" dirty="0"/>
              <a:t> - 2</a:t>
            </a:r>
          </a:p>
        </p:txBody>
      </p:sp>
      <p:sp>
        <p:nvSpPr>
          <p:cNvPr id="4" name="Marcador de contenido 7">
            <a:extLst>
              <a:ext uri="{FF2B5EF4-FFF2-40B4-BE49-F238E27FC236}">
                <a16:creationId xmlns:a16="http://schemas.microsoft.com/office/drawing/2014/main" id="{3DF50239-AF25-C034-E042-D115471DD301}"/>
              </a:ext>
            </a:extLst>
          </p:cNvPr>
          <p:cNvSpPr txBox="1">
            <a:spLocks/>
          </p:cNvSpPr>
          <p:nvPr/>
        </p:nvSpPr>
        <p:spPr>
          <a:xfrm>
            <a:off x="1011935" y="2446020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Home- made cryostat</a:t>
            </a:r>
          </a:p>
          <a:p>
            <a:r>
              <a:rPr lang="es-ES"/>
              <a:t>Able to measure all the range </a:t>
            </a:r>
            <a:br>
              <a:rPr lang="es-ES"/>
            </a:br>
            <a:r>
              <a:rPr lang="es-ES"/>
              <a:t>of resistivities</a:t>
            </a:r>
            <a:endParaRPr lang="es-ES" dirty="0"/>
          </a:p>
        </p:txBody>
      </p:sp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7891EEC4-F269-0D3C-154A-400EB8B30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871" y="1576591"/>
            <a:ext cx="5250327" cy="4411980"/>
          </a:xfrm>
          <a:prstGeom prst="rect">
            <a:avLst/>
          </a:prstGeom>
        </p:spPr>
      </p:pic>
      <p:pic>
        <p:nvPicPr>
          <p:cNvPr id="6" name="Picture 2" descr="KEITHLEY 6487/E">
            <a:extLst>
              <a:ext uri="{FF2B5EF4-FFF2-40B4-BE49-F238E27FC236}">
                <a16:creationId xmlns:a16="http://schemas.microsoft.com/office/drawing/2014/main" id="{AFA0D372-4324-1083-8EB1-F0FD282D7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00" y="3917053"/>
            <a:ext cx="40640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81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Commissioning</a:t>
            </a:r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B9F277-00CC-BBE6-175F-483C97047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107" y="1138428"/>
            <a:ext cx="7668094" cy="511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DB1BF81-580D-39BC-7539-F07F246C16A4}"/>
              </a:ext>
            </a:extLst>
          </p:cNvPr>
          <p:cNvSpPr txBox="1"/>
          <p:nvPr/>
        </p:nvSpPr>
        <p:spPr>
          <a:xfrm>
            <a:off x="5943950" y="3078480"/>
            <a:ext cx="388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10% </a:t>
            </a:r>
            <a:r>
              <a:rPr lang="es-ES" dirty="0" err="1"/>
              <a:t>agreement</a:t>
            </a:r>
            <a:br>
              <a:rPr lang="es-ES" dirty="0"/>
            </a:b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6448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6339EA3-3515-4B6F-B602-2B6B569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43" y="637660"/>
            <a:ext cx="10515600" cy="983786"/>
          </a:xfrm>
        </p:spPr>
        <p:txBody>
          <a:bodyPr/>
          <a:lstStyle/>
          <a:p>
            <a:r>
              <a:rPr lang="es-ES" dirty="0" err="1"/>
              <a:t>Uniformity</a:t>
            </a:r>
            <a:r>
              <a:rPr lang="es-ES" dirty="0"/>
              <a:t> (</a:t>
            </a:r>
            <a:r>
              <a:rPr lang="es-ES" dirty="0" err="1"/>
              <a:t>with</a:t>
            </a:r>
            <a:r>
              <a:rPr lang="es-ES" dirty="0"/>
              <a:t> PPMS)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0CB803D-731F-6A6D-604F-782A52C63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26" y="1367020"/>
            <a:ext cx="7011174" cy="467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DB6392-9995-047E-3FC2-EDB2D78D872B}"/>
              </a:ext>
            </a:extLst>
          </p:cNvPr>
          <p:cNvSpPr txBox="1"/>
          <p:nvPr/>
        </p:nvSpPr>
        <p:spPr>
          <a:xfrm>
            <a:off x="6145818" y="3575304"/>
            <a:ext cx="388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20% </a:t>
            </a:r>
            <a:r>
              <a:rPr lang="es-ES" dirty="0" err="1"/>
              <a:t>variation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9237223"/>
      </p:ext>
    </p:extLst>
  </p:cSld>
  <p:clrMapOvr>
    <a:masterClrMapping/>
  </p:clrMapOvr>
</p:sld>
</file>

<file path=ppt/theme/theme1.xml><?xml version="1.0" encoding="utf-8"?>
<a:theme xmlns:a="http://schemas.openxmlformats.org/drawingml/2006/main" name="Diapositiva ini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gradecimiento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6C3580E9-F2EF-4642-B1C9-DB854D6A498D}" vid="{6005A5CF-0AA9-4BD8-891C-B951C706792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F4E526841F03499515D90E8166C23C" ma:contentTypeVersion="14" ma:contentTypeDescription="Crear un documento." ma:contentTypeScope="" ma:versionID="a9f1f420c74f75b565957b5caee8ee21">
  <xsd:schema xmlns:xsd="http://www.w3.org/2001/XMLSchema" xmlns:xs="http://www.w3.org/2001/XMLSchema" xmlns:p="http://schemas.microsoft.com/office/2006/metadata/properties" xmlns:ns2="198d1e39-b65c-4dc2-894a-9fbd7d0fab3d" xmlns:ns3="8e972b41-cc2f-4dc4-9342-e3b4dc3de38f" targetNamespace="http://schemas.microsoft.com/office/2006/metadata/properties" ma:root="true" ma:fieldsID="c4d63c05b2d338bc1adf747e78643708" ns2:_="" ns3:_="">
    <xsd:import namespace="198d1e39-b65c-4dc2-894a-9fbd7d0fab3d"/>
    <xsd:import namespace="8e972b41-cc2f-4dc4-9342-e3b4dc3de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Description" minOccurs="0"/>
                <xsd:element ref="ns2: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d1e39-b65c-4dc2-894a-9fbd7d0fab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0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Data" ma:index="21" nillable="true" ma:displayName="Data" ma:format="DateTime" ma:internalName="Dat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972b41-cc2f-4dc4-9342-e3b4dc3de38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198d1e39-b65c-4dc2-894a-9fbd7d0fab3d" xsi:nil="true"/>
    <Data xmlns="198d1e39-b65c-4dc2-894a-9fbd7d0fab3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4BDE6D-F935-4FEA-9480-1BE5FD8740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d1e39-b65c-4dc2-894a-9fbd7d0fab3d"/>
    <ds:schemaRef ds:uri="8e972b41-cc2f-4dc4-9342-e3b4dc3de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279992-F57C-4292-B487-7EFC965A3AEC}">
  <ds:schemaRefs>
    <ds:schemaRef ds:uri="http://schemas.microsoft.com/office/2006/metadata/properties"/>
    <ds:schemaRef ds:uri="http://schemas.microsoft.com/office/infopath/2007/PartnerControls"/>
    <ds:schemaRef ds:uri="198d1e39-b65c-4dc2-894a-9fbd7d0fab3d"/>
  </ds:schemaRefs>
</ds:datastoreItem>
</file>

<file path=customXml/itemProps3.xml><?xml version="1.0" encoding="utf-8"?>
<ds:datastoreItem xmlns:ds="http://schemas.openxmlformats.org/officeDocument/2006/customXml" ds:itemID="{630AD524-BACB-4FF5-B60E-D2D7234A0A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 16_9 FEDER XUNTA</Template>
  <TotalTime>291</TotalTime>
  <Words>677</Words>
  <Application>Microsoft Macintosh PowerPoint</Application>
  <PresentationFormat>Panorámica</PresentationFormat>
  <Paragraphs>64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Raleway</vt:lpstr>
      <vt:lpstr>Diapositiva inicial</vt:lpstr>
      <vt:lpstr>Diamond-like carbon coatings for cryogenic operation of particle detectors</vt:lpstr>
      <vt:lpstr>Background</vt:lpstr>
      <vt:lpstr>Objective</vt:lpstr>
      <vt:lpstr>Material - 1</vt:lpstr>
      <vt:lpstr>Material - 2</vt:lpstr>
      <vt:lpstr>Cryogenic setup - 1</vt:lpstr>
      <vt:lpstr>Cryogenic setup - 2</vt:lpstr>
      <vt:lpstr>Commissioning</vt:lpstr>
      <vt:lpstr>Uniformity (with PPMS)</vt:lpstr>
      <vt:lpstr>Linearity </vt:lpstr>
      <vt:lpstr>R-T curves (modeling) - 1</vt:lpstr>
      <vt:lpstr>R-T curves (modeling) - 2</vt:lpstr>
      <vt:lpstr>R-T curves (modeling) - 3 </vt:lpstr>
      <vt:lpstr>R-T curves (modeling) - 4</vt:lpstr>
      <vt:lpstr>Aging</vt:lpstr>
      <vt:lpstr>Test in detector (RWELL) – 90 K</vt:lpstr>
      <vt:lpstr>Conclusions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 CUESTA ELENA</dc:creator>
  <cp:lastModifiedBy>Leardini ... Sara</cp:lastModifiedBy>
  <cp:revision>25</cp:revision>
  <dcterms:created xsi:type="dcterms:W3CDTF">2022-01-10T11:41:17Z</dcterms:created>
  <dcterms:modified xsi:type="dcterms:W3CDTF">2022-06-13T13:34:09Z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0x010100F3F4E526841F03499515D90E8166C23C</vt:lpwstr>
  </property>
</Properties>
</file>