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584" r:id="rId2"/>
    <p:sldId id="585" r:id="rId3"/>
    <p:sldId id="586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71"/>
  </p:normalViewPr>
  <p:slideViewPr>
    <p:cSldViewPr snapToGrid="0" snapToObjects="1">
      <p:cViewPr varScale="1">
        <p:scale>
          <a:sx n="130" d="100"/>
          <a:sy n="130" d="100"/>
        </p:scale>
        <p:origin x="2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44B1C-22D3-1648-8771-D15681B850A2}" type="datetimeFigureOut">
              <a:rPr lang="en-US" smtClean="0"/>
              <a:t>3/30/22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87292-DB7C-A245-8603-2BBB5156A92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972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A481E30-B428-0D4D-B4E9-0584709872E6}" type="slidenum">
              <a:rPr lang="en-US"/>
              <a:pPr/>
              <a:t>1</a:t>
            </a:fld>
            <a:endParaRPr lang="en-US"/>
          </a:p>
        </p:txBody>
      </p:sp>
      <p:sp>
        <p:nvSpPr>
          <p:cNvPr id="69635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381000" y="685800"/>
            <a:ext cx="6096000" cy="3430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963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494" y="4344357"/>
            <a:ext cx="5468611" cy="4096149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500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D05BFC-815A-674F-802C-62B4D62B5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0776926-843C-D34C-BE1C-8C761AF5AB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5EC3E4-C82F-6C47-8756-1ABD924A8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48DE058-2145-114B-A3D4-4FFA192BD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1F359D-7FCA-5947-84B0-767F8A0B6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18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DB2208-FBA3-8B46-817F-FB511A0D1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8B262A-5008-2F46-8D81-AF81519C6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C123EF-AEBE-744F-AC8A-F3979FE41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CB3276-0BAB-2B46-8157-9274B5400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94EDD3-F0BF-E14D-89A8-70AEFAE7B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981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108CBD5-941B-7546-B42A-A5DFBF76F0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F7470E4-03BE-B446-8ABF-F4E96F8A3E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937904-CFD8-2645-B208-91CFC9622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B87BF6-FC9C-1344-847E-7B7351470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A37326-0D02-A84F-B7B4-E0C412381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56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2610DE-5683-D14C-8648-4DBB65A53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175607-010D-C64B-B39E-F46FD61A3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986D2F-2EE7-2646-ADE9-ACF85A268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47F1F4-B48D-D54F-87EB-7B6DF9EEA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A2EA05-BD68-3144-A630-E3913738B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2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B44442-5FB3-844A-90CE-3E8F5ECDC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170B5BE-6E33-6147-AFCB-A7FDB21599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C04CA7-79E7-9440-B626-96D734949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DECD01-B6F3-0A4E-BE57-56F597D5B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66D5BB-7320-8F4E-A061-8CF6D28FD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3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80E7F6-9807-724A-AA3F-EDAED6F90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C7AA2A-631F-C542-AF91-092CDA51B6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A723E80-337B-0E4E-A0A6-09CB89BA87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D25D2A-CD26-F444-AC66-16A70AC43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823DED4-BAF5-3040-B05A-F380CB573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24FA6B7-434C-D54A-818A-0975C43EF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66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7FDB64-53A7-BA4A-9AAD-D0A4BDFB1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D3F0EEE-5CE6-FB49-B412-ED2F6AEDB4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E225A35-ECA2-D24C-9162-BBCE25F8F4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DDDA992-5960-4849-B85D-A43B0B88EC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C021C0D-5991-9844-A7D9-0AE6E98AA5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74473B8-8AC3-C14B-A032-F3BF7FD26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CD0A774-2E95-B84E-86D5-A62DD6DAA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4FA7373-CA4D-2A48-8A2B-5EDD7153F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5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121DB9-75C7-4141-AD01-04F8BE44A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1F3F90E-229A-6D41-A0E4-3DA4A161D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ABA33A7-5DFF-BE47-B13B-470E48FF0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38670FE-F6D8-7049-8BB0-445447DEF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818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036CC71-A1D6-1E4A-A5A0-343B85CCC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B775819-FDCD-8747-9091-41BE69855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A4E7B7E-33D2-8948-9B72-23E1969A4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8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8C9DB5-1ED2-134B-AF5A-2854A5B44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3B9523-F536-3545-846F-B05CFAD6F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0034FD8-9659-A849-813D-8A32BEF8A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7B1D414-4FB7-5747-9BCD-FC7F4C6C9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5CD1A3C-E98C-C949-B165-243ED3E3D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80564E3-7EDC-1D46-AFB1-4EE5FB561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66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2257D3-6434-CB40-964D-AC999F157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4AA7B23-E5E3-F249-8086-FABAA0F699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740745-858D-FC44-B740-297764336B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ADCE88D-EDBE-0D48-804B-0D7FB293E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6496A0-69B4-3844-8E79-B9455142D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F30AFF1-1734-EB48-AC31-15C7B2337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2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3144F87-5FBF-1B48-98C7-98CEBC97D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81D272-A167-E847-B2D0-4B921B1C6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60B577-BEF7-E542-8506-85918C5A62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73FF9-762B-6643-B8F6-CFF2ADFD4FD5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5B919DC-D917-DF41-BBFF-20453405CE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3BE5DD-AAED-114B-8EA7-D9849FC4E3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29271-CF3D-C747-9B0A-DC5A81E5BE2A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2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1.png"/><Relationship Id="rId7" Type="http://schemas.openxmlformats.org/officeDocument/2006/relationships/hyperlink" Target="http://jinst.sissa.it/jinst/common/archiveFile?filePath=/home/jinst/jinstArchive/archive/papers/preprint/JINST_012P_0216/6/2016_JINST_11_P04001.pdf&amp;fileType=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 descr="Capture d’écran 2017-05-20 à 13.41.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45806"/>
            <a:ext cx="9144000" cy="7200257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D7347E5B-A630-8C4C-9C83-6C712CB66E9C}"/>
              </a:ext>
            </a:extLst>
          </p:cNvPr>
          <p:cNvSpPr txBox="1"/>
          <p:nvPr/>
        </p:nvSpPr>
        <p:spPr>
          <a:xfrm>
            <a:off x="1600201" y="340850"/>
            <a:ext cx="3499079" cy="156966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48 layers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cm X 1 cm granularity 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≅ 3-threshold, 500000 channels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Power-Pulsed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Triggerless DAQ system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Self-supporting mechanical structure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109C517-CD7D-FA4B-9DC0-B22EED206B2E}"/>
              </a:ext>
            </a:extLst>
          </p:cNvPr>
          <p:cNvSpPr txBox="1"/>
          <p:nvPr/>
        </p:nvSpPr>
        <p:spPr>
          <a:xfrm>
            <a:off x="1820895" y="1931927"/>
            <a:ext cx="2614109" cy="33855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600" u="sng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JINST 10 (2015) P10039</a:t>
            </a:r>
            <a:endParaRPr lang="en-US" sz="1600" u="sng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6AD312E9-14B3-584C-BF15-3A6680A409CC}"/>
              </a:ext>
            </a:extLst>
          </p:cNvPr>
          <p:cNvGrpSpPr/>
          <p:nvPr/>
        </p:nvGrpSpPr>
        <p:grpSpPr>
          <a:xfrm>
            <a:off x="1671011" y="4602518"/>
            <a:ext cx="4445876" cy="2322588"/>
            <a:chOff x="4315535" y="4580582"/>
            <a:chExt cx="4752265" cy="2503768"/>
          </a:xfrm>
        </p:grpSpPr>
        <p:pic>
          <p:nvPicPr>
            <p:cNvPr id="6" name="Imagen 14">
              <a:extLst>
                <a:ext uri="{FF2B5EF4-FFF2-40B4-BE49-F238E27FC236}">
                  <a16:creationId xmlns:a16="http://schemas.microsoft.com/office/drawing/2014/main" id="{619D5CB9-869D-D34F-BF5C-746C21C723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9578" y="4580582"/>
              <a:ext cx="2768222" cy="2499874"/>
            </a:xfrm>
            <a:prstGeom prst="rect">
              <a:avLst/>
            </a:prstGeom>
          </p:spPr>
        </p:pic>
        <p:pic>
          <p:nvPicPr>
            <p:cNvPr id="7" name="Imagen 13">
              <a:extLst>
                <a:ext uri="{FF2B5EF4-FFF2-40B4-BE49-F238E27FC236}">
                  <a16:creationId xmlns:a16="http://schemas.microsoft.com/office/drawing/2014/main" id="{755E8A65-1943-5645-99E1-E05E1CA19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5535" y="4584476"/>
              <a:ext cx="1984043" cy="2499874"/>
            </a:xfrm>
            <a:prstGeom prst="rect">
              <a:avLst/>
            </a:prstGeom>
          </p:spPr>
        </p:pic>
      </p:grpSp>
      <p:pic>
        <p:nvPicPr>
          <p:cNvPr id="8" name="Image 7" descr="event_display_x1_new.pdf">
            <a:extLst>
              <a:ext uri="{FF2B5EF4-FFF2-40B4-BE49-F238E27FC236}">
                <a16:creationId xmlns:a16="http://schemas.microsoft.com/office/drawing/2014/main" id="{4C877500-7242-BA4A-A236-4458204553F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195" y="3287828"/>
            <a:ext cx="1669577" cy="155360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B96EA91-51A1-A24A-91FA-14D1FE0120FE}"/>
              </a:ext>
            </a:extLst>
          </p:cNvPr>
          <p:cNvSpPr txBox="1"/>
          <p:nvPr/>
        </p:nvSpPr>
        <p:spPr>
          <a:xfrm>
            <a:off x="1901670" y="4168918"/>
            <a:ext cx="2913637" cy="30777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rgbClr val="FFFFFF"/>
                </a:solidFill>
                <a:hlinkClick r:id="rId7"/>
              </a:rPr>
              <a:t> </a:t>
            </a:r>
            <a:r>
              <a:rPr lang="fr-FR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JINST 11 (2016) P04001</a:t>
            </a:r>
            <a:endParaRPr lang="en-US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612E0D1-73D8-7846-8A35-8B7A5896F69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385" y="5168490"/>
            <a:ext cx="3339154" cy="175661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7FC34C4-A3D5-4641-B314-001AB5B329E4}"/>
              </a:ext>
            </a:extLst>
          </p:cNvPr>
          <p:cNvSpPr txBox="1"/>
          <p:nvPr/>
        </p:nvSpPr>
        <p:spPr>
          <a:xfrm>
            <a:off x="7123381" y="4851072"/>
            <a:ext cx="2913637" cy="30777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400" u="sng" dirty="0">
                <a:solidFill>
                  <a:srgbClr val="0000FF"/>
                </a:solidFill>
              </a:rPr>
              <a:t>JINST 15 (2020) P10009</a:t>
            </a:r>
            <a:endParaRPr lang="en-US" sz="1400" u="sng" dirty="0">
              <a:solidFill>
                <a:srgbClr val="0000FF"/>
              </a:solidFill>
            </a:endParaRPr>
          </a:p>
        </p:txBody>
      </p:sp>
      <p:pic>
        <p:nvPicPr>
          <p:cNvPr id="13" name="Image 12" descr="event_display_x_e1_new.pdf">
            <a:extLst>
              <a:ext uri="{FF2B5EF4-FFF2-40B4-BE49-F238E27FC236}">
                <a16:creationId xmlns:a16="http://schemas.microsoft.com/office/drawing/2014/main" id="{A17B5FB5-F526-7E4C-AFD3-0E7449210F5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4635" y="3278281"/>
            <a:ext cx="1564904" cy="155360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C318AF5-D0E0-4B48-BD72-5FFB4F18457B}"/>
              </a:ext>
            </a:extLst>
          </p:cNvPr>
          <p:cNvSpPr txBox="1"/>
          <p:nvPr/>
        </p:nvSpPr>
        <p:spPr>
          <a:xfrm>
            <a:off x="5701933" y="110018"/>
            <a:ext cx="1203365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SDHCAL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D5F1AD2-CFE0-B647-BB05-67265DE09205}"/>
              </a:ext>
            </a:extLst>
          </p:cNvPr>
          <p:cNvSpPr txBox="1"/>
          <p:nvPr/>
        </p:nvSpPr>
        <p:spPr>
          <a:xfrm>
            <a:off x="7924800" y="245806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</a:t>
            </a:r>
            <a:r>
              <a:rPr lang="en-US" b="1" dirty="0">
                <a:solidFill>
                  <a:srgbClr val="FFFF00"/>
                </a:solidFill>
                <a:highlight>
                  <a:srgbClr val="808000"/>
                </a:highlight>
              </a:rPr>
              <a:t>I. </a:t>
            </a:r>
            <a:r>
              <a:rPr lang="en-US" b="1" dirty="0" err="1">
                <a:solidFill>
                  <a:srgbClr val="FFFF00"/>
                </a:solidFill>
                <a:highlight>
                  <a:srgbClr val="808000"/>
                </a:highlight>
              </a:rPr>
              <a:t>Laktineh</a:t>
            </a:r>
            <a:endParaRPr lang="en-US" b="1" dirty="0">
              <a:solidFill>
                <a:srgbClr val="FFFF00"/>
              </a:solidFill>
              <a:highlight>
                <a:srgbClr val="808000"/>
              </a:highlight>
            </a:endParaRPr>
          </a:p>
          <a:p>
            <a:pPr algn="ctr"/>
            <a:r>
              <a:rPr lang="en-US" b="1" dirty="0">
                <a:solidFill>
                  <a:srgbClr val="FFFF00"/>
                </a:solidFill>
                <a:highlight>
                  <a:srgbClr val="808000"/>
                </a:highlight>
              </a:rPr>
              <a:t>On behalf of </a:t>
            </a:r>
          </a:p>
          <a:p>
            <a:pPr algn="ctr"/>
            <a:r>
              <a:rPr lang="en-US" b="1" dirty="0">
                <a:solidFill>
                  <a:srgbClr val="FFFF00"/>
                </a:solidFill>
                <a:highlight>
                  <a:srgbClr val="808000"/>
                </a:highlight>
              </a:rPr>
              <a:t>the CALICE SDHCAL groups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06354"/>
      </p:ext>
    </p:extLst>
  </p:cSld>
  <p:clrMapOvr>
    <a:masterClrMapping/>
  </p:clrMapOvr>
  <p:transition spd="med" advTm="3895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CCCFDFDC-E188-7B4B-8979-5D75088DEF30}"/>
              </a:ext>
            </a:extLst>
          </p:cNvPr>
          <p:cNvSpPr txBox="1"/>
          <p:nvPr/>
        </p:nvSpPr>
        <p:spPr>
          <a:xfrm>
            <a:off x="723913" y="235974"/>
            <a:ext cx="9556955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Beam Test goals</a:t>
            </a:r>
          </a:p>
          <a:p>
            <a:endParaRPr lang="en-US" dirty="0"/>
          </a:p>
          <a:p>
            <a:r>
              <a:rPr lang="en-US" b="1" dirty="0"/>
              <a:t>Main goals:</a:t>
            </a: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 Apply a new calibration scheme (based on equalizing the response by applying different threshold value/ASIC) in order to improve on the SDHCAL response homogeneity. 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/>
              <a:t> Study the difference of hadronic showers produced by protons, </a:t>
            </a:r>
            <a:r>
              <a:rPr lang="en-US" dirty="0" err="1"/>
              <a:t>pions</a:t>
            </a:r>
            <a:r>
              <a:rPr lang="en-US" dirty="0"/>
              <a:t> and kaons</a:t>
            </a:r>
          </a:p>
          <a:p>
            <a:r>
              <a:rPr lang="en-US" dirty="0"/>
              <a:t>       in order to exploit their differences in developing new PID techniques.</a:t>
            </a:r>
          </a:p>
          <a:p>
            <a:r>
              <a:rPr lang="en-US" b="1" dirty="0"/>
              <a:t>Other goals: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/>
              <a:t> </a:t>
            </a:r>
            <a:r>
              <a:rPr lang="en-US" dirty="0"/>
              <a:t>Test SDHCAL with </a:t>
            </a:r>
            <a:r>
              <a:rPr lang="en-US" dirty="0" err="1"/>
              <a:t>SiW</a:t>
            </a:r>
            <a:r>
              <a:rPr lang="en-US" dirty="0"/>
              <a:t> ECAL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Test the woven strips scheme 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/>
              <a:t> </a:t>
            </a:r>
            <a:r>
              <a:rPr lang="en-US" dirty="0"/>
              <a:t>Test first timing-SDHCAL layers (</a:t>
            </a:r>
            <a:r>
              <a:rPr lang="en-US" dirty="0" err="1"/>
              <a:t>AiDAInnova</a:t>
            </a:r>
            <a:r>
              <a:rPr lang="en-US" dirty="0"/>
              <a:t>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Test µWell chambers as active layers by replacing </a:t>
            </a:r>
          </a:p>
          <a:p>
            <a:r>
              <a:rPr lang="en-US" dirty="0"/>
              <a:t>      a few GRPC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Beam requirements:</a:t>
            </a:r>
          </a:p>
          <a:p>
            <a:r>
              <a:rPr lang="en-US" dirty="0"/>
              <a:t>-    Muons</a:t>
            </a:r>
          </a:p>
          <a:p>
            <a:pPr marL="285750" indent="-285750">
              <a:buFontTx/>
              <a:buChar char="-"/>
            </a:pPr>
            <a:r>
              <a:rPr lang="en-US" dirty="0" err="1"/>
              <a:t>Pions</a:t>
            </a:r>
            <a:r>
              <a:rPr lang="en-US" dirty="0"/>
              <a:t>, kaons, protons, from 10 to 90 GeV</a:t>
            </a:r>
          </a:p>
          <a:p>
            <a:r>
              <a:rPr lang="en-US" dirty="0"/>
              <a:t>      (pure hadrons)</a:t>
            </a:r>
          </a:p>
          <a:p>
            <a:pPr marL="285750" indent="-285750">
              <a:buFontTx/>
              <a:buChar char="-"/>
            </a:pPr>
            <a:r>
              <a:rPr lang="en-US" dirty="0"/>
              <a:t>Low intensity beam ( &lt; 1000 particle/cm2/spill)</a:t>
            </a:r>
          </a:p>
          <a:p>
            <a:pPr marL="285750" indent="-285750">
              <a:buFontTx/>
              <a:buChar char="-"/>
            </a:pPr>
            <a:r>
              <a:rPr lang="en-US" dirty="0"/>
              <a:t>Polarity: positive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Image 3" descr="Capture d’écran 2018-06-18 à 18.28.31.png">
            <a:extLst>
              <a:ext uri="{FF2B5EF4-FFF2-40B4-BE49-F238E27FC236}">
                <a16:creationId xmlns:a16="http://schemas.microsoft.com/office/drawing/2014/main" id="{97C3987A-5115-E348-B579-60714507E6D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405" y="3158889"/>
            <a:ext cx="1929564" cy="174105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6A7BFA8-4CCE-DD40-8747-521E63F23E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668645" y="3121786"/>
            <a:ext cx="1783621" cy="181526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3D3270F-4480-B24E-96F6-7967520F0F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6953" y="3110725"/>
            <a:ext cx="1794375" cy="176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91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83B95F6-E29D-A34A-AEDD-331284672BC5}"/>
              </a:ext>
            </a:extLst>
          </p:cNvPr>
          <p:cNvSpPr txBox="1"/>
          <p:nvPr/>
        </p:nvSpPr>
        <p:spPr>
          <a:xfrm>
            <a:off x="688258" y="766916"/>
            <a:ext cx="87113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Additional requests:</a:t>
            </a:r>
          </a:p>
          <a:p>
            <a:endParaRPr lang="en-US" dirty="0"/>
          </a:p>
          <a:p>
            <a:r>
              <a:rPr lang="en-US" dirty="0"/>
              <a:t>Mandatory: </a:t>
            </a:r>
          </a:p>
          <a:p>
            <a:r>
              <a:rPr lang="en-US" dirty="0"/>
              <a:t>- 2 Cerenkov detectors for particle identification</a:t>
            </a:r>
          </a:p>
          <a:p>
            <a:endParaRPr lang="en-US" dirty="0"/>
          </a:p>
          <a:p>
            <a:r>
              <a:rPr lang="en-US" dirty="0"/>
              <a:t>Necessary:</a:t>
            </a:r>
          </a:p>
          <a:p>
            <a:pPr marL="285750" indent="-285750">
              <a:buFontTx/>
              <a:buChar char="-"/>
            </a:pPr>
            <a:r>
              <a:rPr lang="en-US" dirty="0"/>
              <a:t>Moveable table (</a:t>
            </a:r>
            <a:r>
              <a:rPr lang="en-US" dirty="0" err="1"/>
              <a:t>Nikhef</a:t>
            </a:r>
            <a:r>
              <a:rPr lang="en-US" dirty="0"/>
              <a:t> one)</a:t>
            </a:r>
          </a:p>
          <a:p>
            <a:pPr marL="285750" indent="-285750">
              <a:buFontTx/>
              <a:buChar char="-"/>
            </a:pPr>
            <a:r>
              <a:rPr lang="en-US" dirty="0"/>
              <a:t>Help from gas group (TFE, CO2, SF6)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7145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2669</TotalTime>
  <Words>219</Words>
  <Application>Microsoft Macintosh PowerPoint</Application>
  <PresentationFormat>Grand écran</PresentationFormat>
  <Paragraphs>43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Wingdings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SDHCAL</dc:title>
  <dc:creator>laktineh imad</dc:creator>
  <cp:lastModifiedBy>laktineh imad</cp:lastModifiedBy>
  <cp:revision>10</cp:revision>
  <dcterms:created xsi:type="dcterms:W3CDTF">2022-03-28T15:53:11Z</dcterms:created>
  <dcterms:modified xsi:type="dcterms:W3CDTF">2022-03-30T12:26:03Z</dcterms:modified>
</cp:coreProperties>
</file>