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0" r:id="rId4"/>
    <p:sldId id="273" r:id="rId5"/>
    <p:sldId id="274" r:id="rId6"/>
    <p:sldId id="275" r:id="rId7"/>
    <p:sldId id="258" r:id="rId8"/>
    <p:sldId id="259" r:id="rId9"/>
    <p:sldId id="260" r:id="rId10"/>
    <p:sldId id="268" r:id="rId11"/>
    <p:sldId id="269" r:id="rId12"/>
    <p:sldId id="272" r:id="rId13"/>
  </p:sldIdLst>
  <p:sldSz cx="12192000" cy="6858000"/>
  <p:notesSz cx="6802438" cy="99345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D013-2288-403B-A0A9-2DDFEBFC2E21}" type="datetimeFigureOut">
              <a:rPr lang="fr-CH" smtClean="0"/>
              <a:t>31.03.2022</a:t>
            </a:fld>
            <a:endParaRPr lang="fr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866DC-203C-4EF1-AC3C-F14396200494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8783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866DC-203C-4EF1-AC3C-F14396200494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719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99A2C9-5FD1-4CA8-BA62-BAD4DFFF0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F0211FF-1E10-49F0-A090-83964AD2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fr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2CDB4D-FBEA-4C96-A9F0-FC891660D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2EB8-987F-420A-9226-09CCE259CFAC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4DBAAC-AD7C-4F83-91C0-E83245319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5BF02B-2597-484D-AD3F-B964792E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012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7024FA-66BF-488E-9157-E302D301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2795A4C-CEC7-4DC0-B6B1-F7BDF3956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76C16F-B271-457A-AF77-C1634E3AF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1C39E-24F3-408F-8212-15DB5CA13695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167910-B2A1-44BD-9F6F-F80C73E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80E8AF-911C-499D-94E3-4BF24B4F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832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3E172B3-D0FA-4F72-852C-8AE0DA65B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20C3711-E375-48E6-9E09-E0A72A526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874251-9B42-460C-890A-23A7D0FD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CECC-F793-4134-90D0-930797AB8603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294A40-A430-4B7D-8FCF-188E6934A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BCE625-3FB6-4FF8-B3A2-4C80E3030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813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EFF50E-4CD0-4D18-8A13-99461A03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5DB1F2-82E5-494E-B710-996E49127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452CE6-0670-4971-A22C-3BC094EB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793F6-BB0A-4593-AC97-047EDFAB83CA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1DB1C2-C6CD-467A-AACA-20EFBCE4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C873A8-5C07-4211-A33B-A1DE238D1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360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8519F4-40B2-4C2A-AF52-3433DCDFA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24EB51-536D-487A-88A8-6B66763F8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813294-7BE3-457A-AFB1-071875768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C1B2-95FD-4651-9B47-8D577FB45B6C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9B436C-5626-4919-8A1B-1D6C29588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277C71-F665-41CB-ABE5-3167CF5BD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9872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D31FE2-B4F8-465F-97CD-8AE5310BC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DD548A-33A4-4281-BEC4-F7DD056D1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4A4099F-29AC-4556-96AB-0ACBEE11B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06DF19-8ED8-42F5-8BFE-ED360AE2E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6732-98BC-4F25-867F-3D34EF595390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95B423E-9341-4EDD-A29E-6FAE108E2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83C0F0-F22C-427F-BC45-2EACE689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069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AA176F-6A4E-4729-A5EF-7038BCAE6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572E57-07B2-4884-9AF5-2DE979A0B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3ED972-15EC-4164-A722-FB66F2C53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C1234B2-2ACD-4977-9266-B8E0811A74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1842E38-F900-45A6-96B0-99D81B832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3427F68-7FE2-4C8B-8CD0-7F3798E2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0481-A8E4-4CC1-A6CB-1E802767A426}" type="datetime1">
              <a:rPr lang="en-US" smtClean="0"/>
              <a:t>3/31/2022</a:t>
            </a:fld>
            <a:endParaRPr lang="fr-CH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0F9B403-A8AD-490E-A4FD-9A2AD6D12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E13551-B80C-4AAE-B0D6-ED1D8FE6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176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A505DA-2536-4D76-B2A1-156D450C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19B0B62-BFDE-4B8A-AF31-F918E6F5C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1F43-025C-45C4-8ECB-19E47A239200}" type="datetime1">
              <a:rPr lang="en-US" smtClean="0"/>
              <a:t>3/31/2022</a:t>
            </a:fld>
            <a:endParaRPr lang="fr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26298F2-1F5C-43E7-90B4-81FB31E23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032B5D6-D22F-46C9-8D3C-8EE9D927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11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ED06C13-A082-400B-A6BE-561F287E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67EC-FA56-4D75-A8B2-FB03228035E5}" type="datetime1">
              <a:rPr lang="en-US" smtClean="0"/>
              <a:t>3/31/2022</a:t>
            </a:fld>
            <a:endParaRPr lang="fr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FC90849-AB8A-4DE1-A69B-0A94D3504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65AB5E-847D-4F71-A0F3-8B959ADE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285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34266A-F029-47B8-ABA4-90124D4D5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C40FD0-55B5-4F18-B8AE-BC8143811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9D8A8EB-33CD-49F4-A19B-0AA27C3E4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5217D6-4CA2-411F-A569-56F638CB4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71C4-203F-4B34-8EC4-17F516A5378D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AE02B41-B53E-48AC-9247-C6FE6C9D0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EADD42-BB2F-4B35-A718-32EEC034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664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27DCCC-78E3-4572-AE94-1531F4F4E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C1D3486-BAF9-4F20-826E-F42D2C6C95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CD252E2-43F7-44B5-B56E-BFE4D858C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D57EE0B-CA1D-40BB-BFD4-D265C0351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D2D-3601-4605-BC91-B1556BA48CD2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8C32CB-5346-4C16-B603-AF8CCB04E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E93E21-3EBD-4CBE-8C98-5D8FB7D6B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046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4235B18-C217-416C-AE73-4402E52F9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fr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A0D6E1-6425-4403-B489-2DE764511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fr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C29BD-0AF2-412F-A726-B89AC8883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B3D5-1323-438A-ADD4-393F93BE7022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300243-421B-4B75-AAD0-7F2F3046E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D0B189-7FA1-4DF9-A3F0-F35FA6CF0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CC884-A52F-4CA2-872A-0AD5E991BE3F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537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videchiesa/BaTMA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605EA0-CC5C-4D25-90D5-EBD3D52ADC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8372"/>
            <a:ext cx="9144000" cy="1434583"/>
          </a:xfrm>
        </p:spPr>
        <p:txBody>
          <a:bodyPr/>
          <a:lstStyle/>
          <a:p>
            <a:r>
              <a:rPr lang="it-CH" b="1" dirty="0">
                <a:solidFill>
                  <a:srgbClr val="00B050"/>
                </a:solidFill>
              </a:rPr>
              <a:t>MAM81 </a:t>
            </a:r>
            <a:r>
              <a:rPr lang="it-CH" b="1" dirty="0" err="1">
                <a:solidFill>
                  <a:srgbClr val="00B050"/>
                </a:solidFill>
              </a:rPr>
              <a:t>Unfolding</a:t>
            </a:r>
            <a:r>
              <a:rPr lang="it-CH" b="1" dirty="0">
                <a:solidFill>
                  <a:srgbClr val="00B050"/>
                </a:solidFill>
              </a:rPr>
              <a:t> </a:t>
            </a:r>
            <a:r>
              <a:rPr lang="it-CH" b="1" dirty="0" err="1">
                <a:solidFill>
                  <a:srgbClr val="00B050"/>
                </a:solidFill>
              </a:rPr>
              <a:t>Results</a:t>
            </a:r>
            <a:endParaRPr lang="fr-CH" b="1" dirty="0">
              <a:solidFill>
                <a:srgbClr val="00B050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2648CE1-E66B-4329-A323-6E7ECAA1F7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6175" y="3602038"/>
            <a:ext cx="10459092" cy="1655762"/>
          </a:xfrm>
        </p:spPr>
        <p:txBody>
          <a:bodyPr>
            <a:normAutofit/>
          </a:bodyPr>
          <a:lstStyle/>
          <a:p>
            <a:r>
              <a:rPr lang="it-CH" sz="2000" b="1" dirty="0">
                <a:latin typeface="+mj-lt"/>
              </a:rPr>
              <a:t>Mario Mastromarco</a:t>
            </a:r>
            <a:r>
              <a:rPr lang="it-CH" sz="2000" dirty="0">
                <a:latin typeface="+mj-lt"/>
              </a:rPr>
              <a:t>, </a:t>
            </a:r>
            <a:r>
              <a:rPr lang="it-CH" sz="2000" b="1" dirty="0">
                <a:latin typeface="+mj-lt"/>
              </a:rPr>
              <a:t>Chiara Beltrami</a:t>
            </a:r>
            <a:r>
              <a:rPr lang="it-CH" sz="2000" dirty="0">
                <a:latin typeface="+mj-lt"/>
              </a:rPr>
              <a:t>, S. Altieri, N. Colonna, </a:t>
            </a:r>
            <a:r>
              <a:rPr lang="fr-CH" sz="2000" i="0" u="none" strike="noStrike" baseline="0" dirty="0">
                <a:latin typeface="+mj-lt"/>
              </a:rPr>
              <a:t>M.E. </a:t>
            </a:r>
            <a:r>
              <a:rPr lang="fr-CH" sz="2000" i="0" u="none" strike="noStrike" baseline="0" dirty="0" err="1">
                <a:latin typeface="+mj-lt"/>
              </a:rPr>
              <a:t>Stamati</a:t>
            </a:r>
            <a:r>
              <a:rPr lang="fr-CH" sz="2000" i="0" u="none" strike="noStrike" baseline="0" dirty="0">
                <a:latin typeface="+mj-lt"/>
              </a:rPr>
              <a:t>, N. </a:t>
            </a:r>
            <a:r>
              <a:rPr lang="fr-CH" sz="2000" i="0" u="none" strike="noStrike" baseline="0" dirty="0" err="1">
                <a:latin typeface="+mj-lt"/>
              </a:rPr>
              <a:t>Patronis</a:t>
            </a:r>
            <a:r>
              <a:rPr lang="fr-CH" sz="2000" i="0" u="none" strike="noStrike" baseline="0" dirty="0">
                <a:latin typeface="+mj-lt"/>
              </a:rPr>
              <a:t>, S. </a:t>
            </a:r>
            <a:r>
              <a:rPr lang="fr-CH" sz="2000" i="0" u="none" strike="noStrike" baseline="0" dirty="0" err="1">
                <a:latin typeface="+mj-lt"/>
              </a:rPr>
              <a:t>Chasapoglou</a:t>
            </a:r>
            <a:r>
              <a:rPr lang="fr-CH" sz="2000" i="0" u="none" strike="noStrike" baseline="0" dirty="0">
                <a:latin typeface="+mj-lt"/>
              </a:rPr>
              <a:t>, M. </a:t>
            </a:r>
            <a:r>
              <a:rPr lang="fr-CH" sz="2000" i="0" u="none" strike="noStrike" baseline="0" dirty="0" err="1">
                <a:latin typeface="+mj-lt"/>
              </a:rPr>
              <a:t>Diakaki</a:t>
            </a:r>
            <a:r>
              <a:rPr lang="fr-CH" sz="2000" i="0" u="none" strike="noStrike" baseline="0" dirty="0">
                <a:latin typeface="+mj-lt"/>
              </a:rPr>
              <a:t>, Z. </a:t>
            </a:r>
            <a:r>
              <a:rPr lang="fr-CH" sz="2000" i="0" u="none" strike="noStrike" baseline="0" dirty="0" err="1">
                <a:latin typeface="+mj-lt"/>
              </a:rPr>
              <a:t>Eleme</a:t>
            </a:r>
            <a:r>
              <a:rPr lang="fr-CH" sz="2000" i="0" u="none" strike="noStrike" baseline="0" dirty="0">
                <a:latin typeface="+mj-lt"/>
              </a:rPr>
              <a:t>, S. </a:t>
            </a:r>
            <a:r>
              <a:rPr lang="fr-CH" sz="2000" i="0" u="none" strike="noStrike" baseline="0" dirty="0" err="1">
                <a:latin typeface="+mj-lt"/>
              </a:rPr>
              <a:t>Goula</a:t>
            </a:r>
            <a:r>
              <a:rPr lang="fr-CH" sz="2000" i="0" u="none" strike="noStrike" baseline="0" dirty="0">
                <a:latin typeface="+mj-lt"/>
              </a:rPr>
              <a:t>, M. </a:t>
            </a:r>
            <a:r>
              <a:rPr lang="fr-CH" sz="2000" i="0" u="none" strike="noStrike" baseline="0" dirty="0" err="1">
                <a:latin typeface="+mj-lt"/>
              </a:rPr>
              <a:t>Kokkoris</a:t>
            </a:r>
            <a:r>
              <a:rPr lang="fr-CH" sz="2000" i="0" u="none" strike="noStrike" baseline="0" dirty="0">
                <a:latin typeface="+mj-lt"/>
              </a:rPr>
              <a:t>, A. </a:t>
            </a:r>
            <a:r>
              <a:rPr lang="fr-CH" sz="2000" i="0" u="none" strike="noStrike" baseline="0" dirty="0" err="1">
                <a:latin typeface="+mj-lt"/>
              </a:rPr>
              <a:t>Mengoni</a:t>
            </a:r>
            <a:r>
              <a:rPr lang="fr-CH" sz="2000" i="0" u="none" strike="noStrike" baseline="0" dirty="0">
                <a:latin typeface="+mj-lt"/>
              </a:rPr>
              <a:t>, V. </a:t>
            </a:r>
            <a:r>
              <a:rPr lang="fr-CH" sz="2000" i="0" u="none" strike="noStrike" baseline="0" dirty="0" err="1">
                <a:latin typeface="+mj-lt"/>
              </a:rPr>
              <a:t>Michalopoulou</a:t>
            </a:r>
            <a:r>
              <a:rPr lang="fr-CH" sz="2000" i="0" u="none" strike="noStrike" baseline="0" dirty="0">
                <a:latin typeface="+mj-lt"/>
              </a:rPr>
              <a:t>, R. </a:t>
            </a:r>
            <a:r>
              <a:rPr lang="fr-CH" sz="2000" i="0" u="none" strike="noStrike" baseline="0" dirty="0" err="1">
                <a:latin typeface="+mj-lt"/>
              </a:rPr>
              <a:t>Vlastou</a:t>
            </a:r>
            <a:r>
              <a:rPr lang="fr-CH" sz="2000" i="0" u="none" strike="noStrike" baseline="0" dirty="0">
                <a:latin typeface="+mj-lt"/>
              </a:rPr>
              <a:t>.</a:t>
            </a:r>
            <a:endParaRPr lang="fr-CH" sz="2000" dirty="0">
              <a:latin typeface="+mj-lt"/>
            </a:endParaRPr>
          </a:p>
        </p:txBody>
      </p:sp>
      <p:sp>
        <p:nvSpPr>
          <p:cNvPr id="8" name="Segnaposto data 7">
            <a:extLst>
              <a:ext uri="{FF2B5EF4-FFF2-40B4-BE49-F238E27FC236}">
                <a16:creationId xmlns:a16="http://schemas.microsoft.com/office/drawing/2014/main" id="{3FC26715-7CBF-4926-A21E-9E1D78F21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E767-CF91-4356-8D6C-DA45773200B7}" type="datetime1">
              <a:rPr lang="en-US" smtClean="0"/>
              <a:t>3/31/2022</a:t>
            </a:fld>
            <a:endParaRPr lang="fr-CH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3728ACD2-F1EE-4948-98AD-B852B2A3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A296F54B-A4DD-4009-80F4-132F602FA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5463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F21F5B-E2A3-447B-9234-8789D42A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8903"/>
            <a:ext cx="9538042" cy="726422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New FLUKA </a:t>
            </a:r>
            <a:r>
              <a:rPr lang="it-CH" b="1" dirty="0" err="1"/>
              <a:t>Simulations</a:t>
            </a:r>
            <a:r>
              <a:rPr lang="it-CH" b="1" dirty="0"/>
              <a:t> by M. Cecchetto and </a:t>
            </a:r>
            <a:r>
              <a:rPr lang="it-CH" b="1" dirty="0" err="1"/>
              <a:t>Unfolding</a:t>
            </a:r>
            <a:r>
              <a:rPr lang="it-CH" b="1" dirty="0"/>
              <a:t> </a:t>
            </a:r>
            <a:r>
              <a:rPr lang="it-CH" b="1" dirty="0" err="1"/>
              <a:t>results</a:t>
            </a:r>
            <a:r>
              <a:rPr lang="it-CH" b="1" dirty="0"/>
              <a:t>…</a:t>
            </a:r>
            <a:endParaRPr lang="fr-CH" b="1" dirty="0"/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0793CE40-9C69-4999-81D9-254C6B27A42C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4279037" y="353559"/>
          <a:ext cx="7685719" cy="5245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Acrobat Document" r:id="rId3" imgW="5400675" imgH="3686175" progId="Acrobat.Document.DC">
                  <p:embed/>
                </p:oleObj>
              </mc:Choice>
              <mc:Fallback>
                <p:oleObj name="Acrobat Document" r:id="rId3" imgW="5400675" imgH="3686175" progId="Acrobat.Document.DC">
                  <p:embed/>
                  <p:pic>
                    <p:nvPicPr>
                      <p:cNvPr id="4" name="Segnaposto contenuto 3">
                        <a:extLst>
                          <a:ext uri="{FF2B5EF4-FFF2-40B4-BE49-F238E27FC236}">
                            <a16:creationId xmlns:a16="http://schemas.microsoft.com/office/drawing/2014/main" id="{0793CE40-9C69-4999-81D9-254C6B27A4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9037" y="353559"/>
                        <a:ext cx="7685719" cy="52456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3794E076-55BF-44FA-B63D-7155C54B87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9947" y="1079981"/>
          <a:ext cx="8449389" cy="5767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" name="Acrobat Document" r:id="rId5" imgW="5400675" imgH="3686175" progId="Acrobat.Document.DC">
                  <p:embed/>
                </p:oleObj>
              </mc:Choice>
              <mc:Fallback>
                <p:oleObj name="Acrobat Document" r:id="rId5" imgW="5400675" imgH="3686175" progId="Acrobat.Document.DC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3794E076-55BF-44FA-B63D-7155C54B87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9947" y="1079981"/>
                        <a:ext cx="8449389" cy="57670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BB7721-F54C-48D3-97CF-D78B277D3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14AC-A6A4-4A56-A9DC-C25ABBF36E55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C100FB-DDD1-4D7C-A99F-1E9A570C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31EEA27-94E4-4835-AADB-4FE8FF43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3805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F21F5B-E2A3-447B-9234-8789D42A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9999"/>
            <a:ext cx="9538042" cy="726422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New FLUKA </a:t>
            </a:r>
            <a:r>
              <a:rPr lang="it-CH" b="1" dirty="0" err="1"/>
              <a:t>Simulations</a:t>
            </a:r>
            <a:r>
              <a:rPr lang="it-CH" b="1" dirty="0"/>
              <a:t> by M. Cecchetto and </a:t>
            </a:r>
            <a:r>
              <a:rPr lang="it-CH" b="1" dirty="0" err="1"/>
              <a:t>Unfolding</a:t>
            </a:r>
            <a:r>
              <a:rPr lang="it-CH" b="1" dirty="0"/>
              <a:t> </a:t>
            </a:r>
            <a:r>
              <a:rPr lang="it-CH" b="1" dirty="0" err="1"/>
              <a:t>results</a:t>
            </a:r>
            <a:r>
              <a:rPr lang="it-CH" b="1" dirty="0"/>
              <a:t>…</a:t>
            </a:r>
            <a:endParaRPr lang="fr-CH" b="1" dirty="0"/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0793CE40-9C69-4999-81D9-254C6B27A42C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4279037" y="353559"/>
          <a:ext cx="7685719" cy="5245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Acrobat Document" r:id="rId3" imgW="5400675" imgH="3686175" progId="Acrobat.Document.DC">
                  <p:embed/>
                </p:oleObj>
              </mc:Choice>
              <mc:Fallback>
                <p:oleObj name="Acrobat Document" r:id="rId3" imgW="5400675" imgH="3686175" progId="Acrobat.Document.DC">
                  <p:embed/>
                  <p:pic>
                    <p:nvPicPr>
                      <p:cNvPr id="4" name="Segnaposto contenuto 3">
                        <a:extLst>
                          <a:ext uri="{FF2B5EF4-FFF2-40B4-BE49-F238E27FC236}">
                            <a16:creationId xmlns:a16="http://schemas.microsoft.com/office/drawing/2014/main" id="{0793CE40-9C69-4999-81D9-254C6B27A4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9037" y="353559"/>
                        <a:ext cx="7685719" cy="52456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3794E076-55BF-44FA-B63D-7155C54B87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9947" y="1079981"/>
          <a:ext cx="8449389" cy="5767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Acrobat Document" r:id="rId5" imgW="5400675" imgH="3686175" progId="Acrobat.Document.DC">
                  <p:embed/>
                </p:oleObj>
              </mc:Choice>
              <mc:Fallback>
                <p:oleObj name="Acrobat Document" r:id="rId5" imgW="5400675" imgH="3686175" progId="Acrobat.Document.DC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3794E076-55BF-44FA-B63D-7155C54B87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9947" y="1079981"/>
                        <a:ext cx="8449389" cy="57670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41E2D3DE-E54F-4C86-A9BD-BC093F84E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289566"/>
              </p:ext>
            </p:extLst>
          </p:nvPr>
        </p:nvGraphicFramePr>
        <p:xfrm>
          <a:off x="0" y="1890445"/>
          <a:ext cx="7226196" cy="493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Acrobat Document" r:id="rId7" imgW="5400675" imgH="3686175" progId="Acrobat.Document.DC">
                  <p:embed/>
                </p:oleObj>
              </mc:Choice>
              <mc:Fallback>
                <p:oleObj name="Acrobat Document" r:id="rId7" imgW="5400675" imgH="3686175" progId="Acrobat.Document.DC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41E2D3DE-E54F-4C86-A9BD-BC093F84E2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1890445"/>
                        <a:ext cx="7226196" cy="4932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3217FCB-3070-43E3-A0BC-19314E10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1C598-5BAE-4C28-BD73-BBC3EB3AE36D}" type="datetime1">
              <a:rPr lang="en-US" smtClean="0"/>
              <a:t>3/31/2022</a:t>
            </a:fld>
            <a:endParaRPr lang="fr-CH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3A73DF7-515B-4BAB-B371-03194FC91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823DC515-F36B-4B33-86AF-506C90918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6789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91A066-5162-4BC8-A35F-9F00FCDFC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1742"/>
          </a:xfrm>
        </p:spPr>
        <p:txBody>
          <a:bodyPr>
            <a:noAutofit/>
          </a:bodyPr>
          <a:lstStyle/>
          <a:p>
            <a:r>
              <a:rPr lang="it-CH" b="1" dirty="0" err="1"/>
              <a:t>Conclusions</a:t>
            </a:r>
            <a:r>
              <a:rPr lang="it-CH" b="1" dirty="0"/>
              <a:t>:</a:t>
            </a:r>
            <a:endParaRPr lang="fr-CH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64382E-F78D-4E09-BBA1-E913AAA2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335"/>
            <a:ext cx="10515600" cy="5077628"/>
          </a:xfrm>
        </p:spPr>
        <p:txBody>
          <a:bodyPr>
            <a:normAutofit lnSpcReduction="10000"/>
          </a:bodyPr>
          <a:lstStyle/>
          <a:p>
            <a:r>
              <a:rPr lang="fr-CH" dirty="0" err="1"/>
              <a:t>Unfolding</a:t>
            </a:r>
            <a:r>
              <a:rPr lang="fr-CH" dirty="0"/>
              <a:t> of the NEAR </a:t>
            </a:r>
            <a:r>
              <a:rPr lang="fr-CH" dirty="0" err="1"/>
              <a:t>spectrum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on MAM1 activation setup </a:t>
            </a:r>
            <a:r>
              <a:rPr lang="fr-CH" dirty="0" err="1"/>
              <a:t>performed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Bayesian</a:t>
            </a:r>
            <a:r>
              <a:rPr lang="fr-CH" dirty="0"/>
              <a:t> code</a:t>
            </a:r>
          </a:p>
          <a:p>
            <a:r>
              <a:rPr lang="fr-CH" dirty="0"/>
              <a:t>Final activation rates </a:t>
            </a:r>
            <a:r>
              <a:rPr lang="fr-CH" dirty="0" err="1"/>
              <a:t>from</a:t>
            </a:r>
            <a:r>
              <a:rPr lang="fr-CH" dirty="0"/>
              <a:t> Elisso </a:t>
            </a:r>
            <a:r>
              <a:rPr lang="fr-CH" dirty="0" err="1"/>
              <a:t>used</a:t>
            </a:r>
            <a:r>
              <a:rPr lang="fr-CH" dirty="0"/>
              <a:t> in input</a:t>
            </a:r>
          </a:p>
          <a:p>
            <a:r>
              <a:rPr lang="fr-CH" dirty="0"/>
              <a:t>Self-</a:t>
            </a:r>
            <a:r>
              <a:rPr lang="fr-CH" dirty="0" err="1"/>
              <a:t>shielding</a:t>
            </a:r>
            <a:r>
              <a:rPr lang="fr-CH" dirty="0"/>
              <a:t> corrections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analytical</a:t>
            </a:r>
            <a:r>
              <a:rPr lang="fr-CH" dirty="0"/>
              <a:t> </a:t>
            </a:r>
            <a:r>
              <a:rPr lang="fr-CH" dirty="0" err="1"/>
              <a:t>calculations</a:t>
            </a:r>
            <a:endParaRPr lang="fr-CH" dirty="0"/>
          </a:p>
          <a:p>
            <a:r>
              <a:rPr lang="fr-CH" dirty="0"/>
              <a:t>Agreement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latest</a:t>
            </a:r>
            <a:r>
              <a:rPr lang="fr-CH" dirty="0"/>
              <a:t> FLUKA simulations of the neutron </a:t>
            </a:r>
            <a:r>
              <a:rPr lang="fr-CH" dirty="0" err="1"/>
              <a:t>spectrum</a:t>
            </a:r>
            <a:r>
              <a:rPr lang="fr-CH" dirty="0"/>
              <a:t> </a:t>
            </a:r>
            <a:r>
              <a:rPr lang="fr-CH" dirty="0" err="1"/>
              <a:t>within</a:t>
            </a:r>
            <a:r>
              <a:rPr lang="fr-CH" dirty="0"/>
              <a:t> 20-30% (but </a:t>
            </a:r>
            <a:r>
              <a:rPr lang="fr-CH" dirty="0" err="1"/>
              <a:t>it</a:t>
            </a:r>
            <a:r>
              <a:rPr lang="fr-CH" dirty="0"/>
              <a:t> can </a:t>
            </a:r>
            <a:r>
              <a:rPr lang="fr-CH" dirty="0" err="1"/>
              <a:t>still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improved</a:t>
            </a:r>
            <a:r>
              <a:rPr lang="fr-CH" dirty="0"/>
              <a:t>)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To do:</a:t>
            </a:r>
          </a:p>
          <a:p>
            <a:r>
              <a:rPr lang="fr-CH" dirty="0"/>
              <a:t>Use self-</a:t>
            </a:r>
            <a:r>
              <a:rPr lang="fr-CH" dirty="0" err="1"/>
              <a:t>shielding</a:t>
            </a:r>
            <a:r>
              <a:rPr lang="fr-CH" dirty="0"/>
              <a:t> corrections </a:t>
            </a:r>
            <a:r>
              <a:rPr lang="fr-CH" dirty="0" err="1"/>
              <a:t>based</a:t>
            </a:r>
            <a:r>
              <a:rPr lang="fr-CH" dirty="0"/>
              <a:t> on MCNP simulations</a:t>
            </a:r>
          </a:p>
          <a:p>
            <a:r>
              <a:rPr lang="fr-CH" dirty="0"/>
              <a:t>Try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groups</a:t>
            </a:r>
          </a:p>
          <a:p>
            <a:r>
              <a:rPr lang="fr-CH" dirty="0"/>
              <a:t>Use </a:t>
            </a:r>
            <a:r>
              <a:rPr lang="fr-CH" dirty="0" err="1"/>
              <a:t>additional</a:t>
            </a:r>
            <a:r>
              <a:rPr lang="fr-CH" dirty="0"/>
              <a:t> </a:t>
            </a:r>
            <a:r>
              <a:rPr lang="fr-CH" dirty="0" err="1"/>
              <a:t>reactions</a:t>
            </a:r>
            <a:r>
              <a:rPr lang="fr-CH" dirty="0"/>
              <a:t> (</a:t>
            </a:r>
            <a:r>
              <a:rPr lang="fr-CH" dirty="0" err="1"/>
              <a:t>provided</a:t>
            </a:r>
            <a:r>
              <a:rPr lang="fr-CH" dirty="0"/>
              <a:t> by </a:t>
            </a:r>
            <a:r>
              <a:rPr lang="fr-CH" dirty="0" err="1"/>
              <a:t>Athens</a:t>
            </a:r>
            <a:r>
              <a:rPr lang="fr-CH" dirty="0"/>
              <a:t>), at high </a:t>
            </a:r>
            <a:r>
              <a:rPr lang="fr-CH" dirty="0" err="1"/>
              <a:t>energy</a:t>
            </a: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32E66C-5DC4-4A35-84C0-0F8C36BDC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2325-946B-458A-8A47-C4EB6A1526FA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3F9BFB-B3EE-4959-898B-E691B7541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8F4B30-36CA-440B-8D78-D6018736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310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E90185-D635-4017-83E5-1019746E1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b="1" i="0" dirty="0">
                <a:solidFill>
                  <a:srgbClr val="24292F"/>
                </a:solidFill>
                <a:effectLst/>
                <a:latin typeface="-apple-system"/>
              </a:rPr>
            </a:br>
            <a:br>
              <a:rPr lang="en-US" b="1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1" i="0" dirty="0" err="1">
                <a:solidFill>
                  <a:srgbClr val="24292F"/>
                </a:solidFill>
                <a:effectLst/>
                <a:latin typeface="-apple-system"/>
              </a:rPr>
              <a:t>BaTMAN</a:t>
            </a:r>
            <a:br>
              <a:rPr lang="en-US" b="1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sz="2000" b="1" i="0" dirty="0">
                <a:solidFill>
                  <a:srgbClr val="24292F"/>
                </a:solidFill>
                <a:effectLst/>
                <a:latin typeface="+mj-lt"/>
              </a:rPr>
              <a:t>Copyright (C) 2021 Davide Chiesa (University and INFN of Milano - Bicocca)</a:t>
            </a:r>
            <a:br>
              <a:rPr lang="en-US" sz="2000" b="1" dirty="0">
                <a:latin typeface="+mj-lt"/>
              </a:rPr>
            </a:br>
            <a:br>
              <a:rPr lang="en-US" b="1" i="0" dirty="0">
                <a:solidFill>
                  <a:srgbClr val="24292F"/>
                </a:solidFill>
                <a:effectLst/>
                <a:latin typeface="-apple-system"/>
              </a:rPr>
            </a:br>
            <a:br>
              <a:rPr lang="en-US" dirty="0"/>
            </a:br>
            <a:endParaRPr lang="fr-CH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BCDC9A-92AE-44E3-B172-E600CD591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38833"/>
          </a:xfrm>
        </p:spPr>
        <p:txBody>
          <a:bodyPr>
            <a:noAutofit/>
          </a:bodyPr>
          <a:lstStyle/>
          <a:p>
            <a:pPr>
              <a:lnSpc>
                <a:spcPct val="250000"/>
              </a:lnSpc>
            </a:pPr>
            <a:r>
              <a:rPr lang="en-US" sz="1800" dirty="0">
                <a:solidFill>
                  <a:srgbClr val="24292F"/>
                </a:solidFill>
                <a:latin typeface="+mj-lt"/>
              </a:rPr>
              <a:t>Bayesian statistical approach to unfold the neutron flux </a:t>
            </a:r>
          </a:p>
          <a:p>
            <a:pPr>
              <a:lnSpc>
                <a:spcPct val="250000"/>
              </a:lnSpc>
            </a:pPr>
            <a:r>
              <a:rPr lang="en-US" sz="1800" dirty="0">
                <a:solidFill>
                  <a:srgbClr val="24292F"/>
                </a:solidFill>
                <a:latin typeface="+mj-lt"/>
              </a:rPr>
              <a:t>Each flux group </a:t>
            </a:r>
            <a:r>
              <a:rPr lang="en-US" sz="1800" b="1" i="1" dirty="0" err="1">
                <a:solidFill>
                  <a:srgbClr val="24292F"/>
                </a:solidFill>
                <a:latin typeface="+mj-lt"/>
              </a:rPr>
              <a:t>Ф</a:t>
            </a:r>
            <a:r>
              <a:rPr lang="en-US" sz="1800" b="1" i="1" baseline="-25000" dirty="0" err="1">
                <a:solidFill>
                  <a:srgbClr val="24292F"/>
                </a:solidFill>
                <a:latin typeface="+mj-lt"/>
              </a:rPr>
              <a:t>i</a:t>
            </a:r>
            <a:r>
              <a:rPr lang="en-US" sz="1800" b="1" baseline="-25000" dirty="0">
                <a:solidFill>
                  <a:srgbClr val="24292F"/>
                </a:solidFill>
                <a:latin typeface="+mj-lt"/>
              </a:rPr>
              <a:t> </a:t>
            </a:r>
            <a:r>
              <a:rPr lang="en-US" sz="1800" dirty="0">
                <a:solidFill>
                  <a:srgbClr val="24292F"/>
                </a:solidFill>
                <a:latin typeface="+mj-lt"/>
              </a:rPr>
              <a:t>is determined by sampling the </a:t>
            </a:r>
            <a:r>
              <a:rPr lang="en-US" sz="1800" i="1" dirty="0">
                <a:solidFill>
                  <a:srgbClr val="24292F"/>
                </a:solidFill>
                <a:latin typeface="+mj-lt"/>
              </a:rPr>
              <a:t>Joint Posterior </a:t>
            </a:r>
            <a:r>
              <a:rPr lang="en-US" sz="1800" dirty="0">
                <a:solidFill>
                  <a:srgbClr val="24292F"/>
                </a:solidFill>
                <a:latin typeface="+mj-lt"/>
              </a:rPr>
              <a:t>PDF</a:t>
            </a:r>
            <a:r>
              <a:rPr lang="en-US" sz="1800" b="1" dirty="0">
                <a:solidFill>
                  <a:srgbClr val="24292F"/>
                </a:solidFill>
                <a:latin typeface="+mj-lt"/>
              </a:rPr>
              <a:t> </a:t>
            </a:r>
            <a:r>
              <a:rPr lang="en-US" sz="1800" b="1" i="1" dirty="0">
                <a:solidFill>
                  <a:srgbClr val="24292F"/>
                </a:solidFill>
                <a:latin typeface="+mj-lt"/>
              </a:rPr>
              <a:t>p(</a:t>
            </a:r>
            <a:r>
              <a:rPr lang="en-US" sz="1800" b="1" i="1" dirty="0" err="1">
                <a:solidFill>
                  <a:srgbClr val="24292F"/>
                </a:solidFill>
                <a:latin typeface="+mj-lt"/>
              </a:rPr>
              <a:t>Ф</a:t>
            </a:r>
            <a:r>
              <a:rPr lang="en-US" sz="1800" b="1" i="1" baseline="-25000" dirty="0" err="1">
                <a:solidFill>
                  <a:srgbClr val="24292F"/>
                </a:solidFill>
                <a:latin typeface="+mj-lt"/>
              </a:rPr>
              <a:t>i</a:t>
            </a:r>
            <a:r>
              <a:rPr lang="en-US" sz="1800" b="1" i="1" baseline="-25000" dirty="0">
                <a:solidFill>
                  <a:srgbClr val="24292F"/>
                </a:solidFill>
                <a:latin typeface="+mj-lt"/>
              </a:rPr>
              <a:t>  </a:t>
            </a:r>
            <a:r>
              <a:rPr lang="en-US" sz="1800" b="1" i="1" dirty="0">
                <a:solidFill>
                  <a:srgbClr val="24292F"/>
                </a:solidFill>
                <a:latin typeface="+mj-lt"/>
              </a:rPr>
              <a:t>/ </a:t>
            </a:r>
            <a:r>
              <a:rPr lang="en-US" sz="1800" b="1" i="1" dirty="0" err="1">
                <a:solidFill>
                  <a:srgbClr val="24292F"/>
                </a:solidFill>
                <a:latin typeface="+mj-lt"/>
              </a:rPr>
              <a:t>R</a:t>
            </a:r>
            <a:r>
              <a:rPr lang="en-US" sz="1800" b="1" i="1" baseline="-25000" dirty="0" err="1">
                <a:solidFill>
                  <a:srgbClr val="24292F"/>
                </a:solidFill>
                <a:latin typeface="+mj-lt"/>
              </a:rPr>
              <a:t>j</a:t>
            </a:r>
            <a:r>
              <a:rPr lang="en-US" sz="1800" b="1" i="1" baseline="-25000" dirty="0">
                <a:solidFill>
                  <a:srgbClr val="24292F"/>
                </a:solidFill>
                <a:latin typeface="+mj-lt"/>
              </a:rPr>
              <a:t>  </a:t>
            </a:r>
            <a:r>
              <a:rPr lang="el-GR" sz="1800" b="1" i="1" dirty="0">
                <a:solidFill>
                  <a:srgbClr val="24292F"/>
                </a:solidFill>
                <a:latin typeface="+mj-lt"/>
              </a:rPr>
              <a:t>σ</a:t>
            </a:r>
            <a:r>
              <a:rPr lang="it-CH" sz="1800" b="1" i="1" baseline="-25000" dirty="0" err="1">
                <a:solidFill>
                  <a:srgbClr val="24292F"/>
                </a:solidFill>
                <a:latin typeface="+mj-lt"/>
              </a:rPr>
              <a:t>ij</a:t>
            </a:r>
            <a:r>
              <a:rPr lang="it-CH" sz="1800" b="1" i="1" dirty="0">
                <a:solidFill>
                  <a:srgbClr val="24292F"/>
                </a:solidFill>
                <a:latin typeface="+mj-lt"/>
              </a:rPr>
              <a:t>)</a:t>
            </a:r>
          </a:p>
          <a:p>
            <a:pPr>
              <a:lnSpc>
                <a:spcPct val="250000"/>
              </a:lnSpc>
            </a:pPr>
            <a:r>
              <a:rPr lang="it-CH" sz="1800" dirty="0">
                <a:solidFill>
                  <a:srgbClr val="24292F"/>
                </a:solidFill>
                <a:latin typeface="+mj-lt"/>
              </a:rPr>
              <a:t>The </a:t>
            </a:r>
            <a:r>
              <a:rPr lang="it-CH" sz="1800" b="1" dirty="0">
                <a:solidFill>
                  <a:srgbClr val="24292F"/>
                </a:solidFill>
                <a:latin typeface="+mj-lt"/>
              </a:rPr>
              <a:t>JAGS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tool for 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Bayiesian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analysis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to 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define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the 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statistical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model and sampling the </a:t>
            </a:r>
            <a:r>
              <a:rPr lang="it-CH" sz="1800" i="1" dirty="0" err="1">
                <a:solidFill>
                  <a:srgbClr val="24292F"/>
                </a:solidFill>
                <a:latin typeface="+mj-lt"/>
              </a:rPr>
              <a:t>Posterior</a:t>
            </a:r>
            <a:r>
              <a:rPr lang="it-CH" sz="1800" i="1" dirty="0">
                <a:solidFill>
                  <a:srgbClr val="24292F"/>
                </a:solidFill>
                <a:latin typeface="+mj-lt"/>
              </a:rPr>
              <a:t> 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PDF (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Markoc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 Chains Monte Carlo </a:t>
            </a:r>
            <a:r>
              <a:rPr lang="it-CH" sz="1800" dirty="0" err="1">
                <a:solidFill>
                  <a:srgbClr val="24292F"/>
                </a:solidFill>
                <a:latin typeface="+mj-lt"/>
              </a:rPr>
              <a:t>simulations</a:t>
            </a:r>
            <a:r>
              <a:rPr lang="it-CH" sz="1800" dirty="0">
                <a:solidFill>
                  <a:srgbClr val="24292F"/>
                </a:solidFill>
                <a:latin typeface="+mj-lt"/>
              </a:rPr>
              <a:t>). </a:t>
            </a:r>
            <a:endParaRPr lang="en-US" sz="1800" dirty="0">
              <a:solidFill>
                <a:srgbClr val="24292F"/>
              </a:solidFill>
              <a:latin typeface="+mj-lt"/>
            </a:endParaRPr>
          </a:p>
          <a:p>
            <a:pPr marL="0" indent="0">
              <a:buNone/>
            </a:pPr>
            <a:endParaRPr lang="en-US" sz="1800" dirty="0">
              <a:latin typeface="+mj-lt"/>
            </a:endParaRPr>
          </a:p>
          <a:p>
            <a:pPr marL="0" indent="0" algn="ctr">
              <a:buNone/>
            </a:pPr>
            <a:r>
              <a:rPr lang="en-US" sz="1800" dirty="0">
                <a:latin typeface="+mj-lt"/>
              </a:rPr>
              <a:t>Program available here: </a:t>
            </a:r>
            <a:r>
              <a:rPr lang="fr-CH" sz="1800" b="1" dirty="0">
                <a:solidFill>
                  <a:schemeClr val="accent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https://github.com/davidechiesa/BaTMAN</a:t>
            </a:r>
            <a:endParaRPr lang="fr-CH" sz="1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FF96EC1-1D88-43B5-BEDF-3BC106047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B39B-9AFD-4E4A-9402-7F694D0C93F0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A73FE39-7DB4-4258-8F57-55320588D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862825-4E0F-4729-99C3-F32BEDE58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8089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4C7B70-25B1-4551-91A0-188C1CC7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31AFB5C-F172-4C14-B9CB-9FC78D4ED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5" y="770562"/>
            <a:ext cx="11897873" cy="5650785"/>
          </a:xfrm>
          <a:prstGeom prst="rect">
            <a:avLst/>
          </a:prstGeom>
        </p:spPr>
      </p:pic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74B37D-DA20-4CC6-A01D-D71E95ED2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C493-2651-4162-B2A9-A7C01B61A5A3}" type="datetime1">
              <a:rPr lang="en-US" smtClean="0"/>
              <a:t>3/31/2022</a:t>
            </a:fld>
            <a:endParaRPr lang="fr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1665CDC-2E8C-4BA5-9C86-A98950BB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1D3AADD-D25D-4A64-B258-012DCA776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439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B3CC3D-225B-4D88-902F-872003DF1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786A0979-1B09-4F69-AF31-08E7888A52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97658"/>
          <a:ext cx="11623442" cy="8637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Acrobat Document" r:id="rId3" imgW="8020050" imgH="5667375" progId="Acrobat.Document.DC">
                  <p:embed/>
                </p:oleObj>
              </mc:Choice>
              <mc:Fallback>
                <p:oleObj name="Acrobat Document" r:id="rId3" imgW="8020050" imgH="5667375" progId="Acrobat.Document.DC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786A0979-1B09-4F69-AF31-08E7888A52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7658"/>
                        <a:ext cx="11623442" cy="8637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44FCD05-69C7-49E0-AF04-C37945C44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76"/>
            <a:ext cx="10515600" cy="517918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Input Data/</a:t>
            </a:r>
            <a:r>
              <a:rPr lang="it-CH" b="1" dirty="0" err="1"/>
              <a:t>Parameters</a:t>
            </a:r>
            <a:endParaRPr lang="fr-CH" b="1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9DD55A-2ED2-435D-ABEF-FDBFB5FD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21D2-2357-4D07-AC8D-DE5C57603ACB}" type="datetime1">
              <a:rPr lang="en-US" smtClean="0"/>
              <a:t>3/31/2022</a:t>
            </a:fld>
            <a:endParaRPr lang="fr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9609296-7215-4919-8252-593B9D7C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BE38AA-7DAE-4968-9ADB-1806436A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128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B3CC3D-225B-4D88-902F-872003DF1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786A0979-1B09-4F69-AF31-08E7888A52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97658"/>
          <a:ext cx="11623442" cy="8637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Acrobat Document" r:id="rId3" imgW="8020050" imgH="5667375" progId="Acrobat.Document.DC">
                  <p:embed/>
                </p:oleObj>
              </mc:Choice>
              <mc:Fallback>
                <p:oleObj name="Acrobat Document" r:id="rId3" imgW="8020050" imgH="5667375" progId="Acrobat.Document.DC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786A0979-1B09-4F69-AF31-08E7888A52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7658"/>
                        <a:ext cx="11623442" cy="8637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44FCD05-69C7-49E0-AF04-C37945C44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76"/>
            <a:ext cx="10515600" cy="517918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Input Data/</a:t>
            </a:r>
            <a:r>
              <a:rPr lang="it-CH" b="1" dirty="0" err="1"/>
              <a:t>Parameters</a:t>
            </a:r>
            <a:endParaRPr lang="fr-CH" b="1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9DD55A-2ED2-435D-ABEF-FDBFB5FD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21D2-2357-4D07-AC8D-DE5C57603ACB}" type="datetime1">
              <a:rPr lang="en-US" smtClean="0"/>
              <a:t>3/31/2022</a:t>
            </a:fld>
            <a:endParaRPr lang="fr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9609296-7215-4919-8252-593B9D7C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BE38AA-7DAE-4968-9ADB-1806436A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5</a:t>
            </a:fld>
            <a:endParaRPr lang="fr-CH"/>
          </a:p>
        </p:txBody>
      </p: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D2FCF9DA-02B6-4421-B47C-E9CFC3048C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5004" y="1163015"/>
          <a:ext cx="7386376" cy="5041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Acrobat Document" r:id="rId5" imgW="5400675" imgH="3686175" progId="Acrobat.Document.DC">
                  <p:embed/>
                </p:oleObj>
              </mc:Choice>
              <mc:Fallback>
                <p:oleObj name="Acrobat Document" r:id="rId5" imgW="5400675" imgH="3686175" progId="Acrobat.Document.DC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D2FCF9DA-02B6-4421-B47C-E9CFC3048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65004" y="1163015"/>
                        <a:ext cx="7386376" cy="5041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690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B3CC3D-225B-4D88-902F-872003DF1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786A0979-1B09-4F69-AF31-08E7888A52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97658"/>
          <a:ext cx="11623442" cy="8637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Acrobat Document" r:id="rId3" imgW="8020050" imgH="5667375" progId="Acrobat.Document.DC">
                  <p:embed/>
                </p:oleObj>
              </mc:Choice>
              <mc:Fallback>
                <p:oleObj name="Acrobat Document" r:id="rId3" imgW="8020050" imgH="5667375" progId="Acrobat.Document.DC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786A0979-1B09-4F69-AF31-08E7888A52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7658"/>
                        <a:ext cx="11623442" cy="8637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44FCD05-69C7-49E0-AF04-C37945C44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76"/>
            <a:ext cx="10515600" cy="517918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Input Data/</a:t>
            </a:r>
            <a:r>
              <a:rPr lang="it-CH" b="1" dirty="0" err="1"/>
              <a:t>Parameters</a:t>
            </a:r>
            <a:endParaRPr lang="fr-CH" b="1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9DD55A-2ED2-435D-ABEF-FDBFB5FD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21D2-2357-4D07-AC8D-DE5C57603ACB}" type="datetime1">
              <a:rPr lang="en-US" smtClean="0"/>
              <a:t>3/31/2022</a:t>
            </a:fld>
            <a:endParaRPr lang="fr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9609296-7215-4919-8252-593B9D7C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BE38AA-7DAE-4968-9ADB-1806436A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6</a:t>
            </a:fld>
            <a:endParaRPr lang="fr-CH"/>
          </a:p>
        </p:txBody>
      </p: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D2FCF9DA-02B6-4421-B47C-E9CFC3048C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5004" y="1163015"/>
          <a:ext cx="7386376" cy="5041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Acrobat Document" r:id="rId5" imgW="5400675" imgH="3686175" progId="Acrobat.Document.DC">
                  <p:embed/>
                </p:oleObj>
              </mc:Choice>
              <mc:Fallback>
                <p:oleObj name="Acrobat Document" r:id="rId5" imgW="5400675" imgH="3686175" progId="Acrobat.Document.DC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D2FCF9DA-02B6-4421-B47C-E9CFC3048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65004" y="1163015"/>
                        <a:ext cx="7386376" cy="5041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>
            <a:extLst>
              <a:ext uri="{FF2B5EF4-FFF2-40B4-BE49-F238E27FC236}">
                <a16:creationId xmlns:a16="http://schemas.microsoft.com/office/drawing/2014/main" id="{5B6BAA36-08EF-4600-95C8-07B1A01854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1122" y="1672360"/>
          <a:ext cx="7913299" cy="5185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Acrobat Document" r:id="rId7" imgW="5400675" imgH="3686175" progId="Acrobat.Document.DC">
                  <p:embed/>
                </p:oleObj>
              </mc:Choice>
              <mc:Fallback>
                <p:oleObj name="Acrobat Document" r:id="rId7" imgW="5400675" imgH="3686175" progId="Acrobat.Document.DC">
                  <p:embed/>
                  <p:pic>
                    <p:nvPicPr>
                      <p:cNvPr id="10" name="Oggetto 9">
                        <a:extLst>
                          <a:ext uri="{FF2B5EF4-FFF2-40B4-BE49-F238E27FC236}">
                            <a16:creationId xmlns:a16="http://schemas.microsoft.com/office/drawing/2014/main" id="{5B6BAA36-08EF-4600-95C8-07B1A01854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61122" y="1672360"/>
                        <a:ext cx="7913299" cy="5185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9DF6D86-81A1-474D-B565-DBDA91087AD4}"/>
              </a:ext>
            </a:extLst>
          </p:cNvPr>
          <p:cNvSpPr txBox="1"/>
          <p:nvPr/>
        </p:nvSpPr>
        <p:spPr>
          <a:xfrm>
            <a:off x="8006932" y="4262309"/>
            <a:ext cx="3753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CH" b="1" dirty="0">
                <a:solidFill>
                  <a:srgbClr val="FF0000"/>
                </a:solidFill>
              </a:rPr>
              <a:t>MNCP</a:t>
            </a:r>
            <a:r>
              <a:rPr lang="it-CH" dirty="0">
                <a:solidFill>
                  <a:srgbClr val="FF0000"/>
                </a:solidFill>
              </a:rPr>
              <a:t> (C. Beltrami &amp; S. Altieri)</a:t>
            </a:r>
          </a:p>
          <a:p>
            <a:endParaRPr lang="it-CH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it-CH" b="1" dirty="0" err="1"/>
              <a:t>Theoretical</a:t>
            </a:r>
            <a:r>
              <a:rPr lang="it-CH" b="1" dirty="0"/>
              <a:t> </a:t>
            </a:r>
            <a:r>
              <a:rPr lang="it-CH" b="1" dirty="0" err="1"/>
              <a:t>Calculation</a:t>
            </a:r>
            <a:r>
              <a:rPr lang="it-CH" dirty="0"/>
              <a:t> (Me)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85101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28BCBE-FCCE-459E-95D7-A34831954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6" y="71378"/>
            <a:ext cx="10515600" cy="1325563"/>
          </a:xfrm>
        </p:spPr>
        <p:txBody>
          <a:bodyPr/>
          <a:lstStyle/>
          <a:p>
            <a:pPr algn="ctr"/>
            <a:r>
              <a:rPr lang="it-CH" b="1" dirty="0"/>
              <a:t>From </a:t>
            </a:r>
            <a:r>
              <a:rPr lang="it-CH" b="1" dirty="0" err="1"/>
              <a:t>old</a:t>
            </a:r>
            <a:r>
              <a:rPr lang="it-CH" b="1" dirty="0"/>
              <a:t> FLUKA </a:t>
            </a:r>
            <a:r>
              <a:rPr lang="it-CH" b="1" dirty="0" err="1"/>
              <a:t>Simulations</a:t>
            </a:r>
            <a:r>
              <a:rPr lang="it-CH" b="1" dirty="0"/>
              <a:t> on MAM81</a:t>
            </a:r>
            <a:endParaRPr lang="fr-CH" b="1" dirty="0"/>
          </a:p>
        </p:txBody>
      </p: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05A24C3A-62AD-40D7-8D76-B6CDDB69AB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842395"/>
              </p:ext>
            </p:extLst>
          </p:nvPr>
        </p:nvGraphicFramePr>
        <p:xfrm>
          <a:off x="1561214" y="1396941"/>
          <a:ext cx="8612362" cy="5222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3" imgW="5400720" imgH="3686040" progId="Acrobat.Document.DC">
                  <p:embed/>
                </p:oleObj>
              </mc:Choice>
              <mc:Fallback>
                <p:oleObj name="Acrobat Document" r:id="rId3" imgW="5400720" imgH="3686040" progId="Acrobat.Document.DC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05A24C3A-62AD-40D7-8D76-B6CDDB69AB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1214" y="1396941"/>
                        <a:ext cx="8612362" cy="5222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3A81D9-763B-4CD9-86D4-D54C7739A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3BD5-BAB5-4B34-A6DD-6F97C2E1CC07}" type="datetime1">
              <a:rPr lang="en-US" smtClean="0"/>
              <a:t>3/31/2022</a:t>
            </a:fld>
            <a:endParaRPr lang="fr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DD06D90-2BDA-4A5A-9479-8DFD7C4C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B938B4-6840-4CBF-8A1F-31A5FB0DE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9917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28BCBE-FCCE-459E-95D7-A34831954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6" y="71378"/>
            <a:ext cx="10515600" cy="1325563"/>
          </a:xfrm>
        </p:spPr>
        <p:txBody>
          <a:bodyPr/>
          <a:lstStyle/>
          <a:p>
            <a:pPr algn="ctr"/>
            <a:r>
              <a:rPr lang="it-CH" b="1" dirty="0"/>
              <a:t>From </a:t>
            </a:r>
            <a:r>
              <a:rPr lang="it-CH" b="1" dirty="0" err="1"/>
              <a:t>old</a:t>
            </a:r>
            <a:r>
              <a:rPr lang="it-CH" b="1" dirty="0"/>
              <a:t> FLUKA </a:t>
            </a:r>
            <a:r>
              <a:rPr lang="it-CH" b="1" dirty="0" err="1"/>
              <a:t>Simulations</a:t>
            </a:r>
            <a:r>
              <a:rPr lang="it-CH" b="1" dirty="0"/>
              <a:t> on MAM81</a:t>
            </a:r>
            <a:endParaRPr lang="fr-CH" b="1" dirty="0"/>
          </a:p>
        </p:txBody>
      </p: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05A24C3A-62AD-40D7-8D76-B6CDDB69AB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61214" y="1396941"/>
          <a:ext cx="8612362" cy="5222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Acrobat Document" r:id="rId3" imgW="5400720" imgH="3686040" progId="Acrobat.Document.DC">
                  <p:embed/>
                </p:oleObj>
              </mc:Choice>
              <mc:Fallback>
                <p:oleObj name="Acrobat Document" r:id="rId3" imgW="5400720" imgH="3686040" progId="Acrobat.Document.DC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05A24C3A-62AD-40D7-8D76-B6CDDB69AB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1214" y="1396941"/>
                        <a:ext cx="8612362" cy="5222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E0A4C2FC-D56B-433C-8FBD-FC7A20C19519}"/>
              </a:ext>
            </a:extLst>
          </p:cNvPr>
          <p:cNvSpPr txBox="1"/>
          <p:nvPr/>
        </p:nvSpPr>
        <p:spPr>
          <a:xfrm>
            <a:off x="7087391" y="5181419"/>
            <a:ext cx="33279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CH" b="1" dirty="0">
                <a:solidFill>
                  <a:srgbClr val="FF0000"/>
                </a:solidFill>
              </a:rPr>
              <a:t>Factor of 3 </a:t>
            </a:r>
            <a:r>
              <a:rPr lang="it-CH" b="1" dirty="0" err="1">
                <a:solidFill>
                  <a:srgbClr val="FF0000"/>
                </a:solidFill>
              </a:rPr>
              <a:t>larger</a:t>
            </a:r>
            <a:r>
              <a:rPr lang="it-CH" b="1" dirty="0">
                <a:solidFill>
                  <a:srgbClr val="FF0000"/>
                </a:solidFill>
              </a:rPr>
              <a:t> in the </a:t>
            </a:r>
            <a:r>
              <a:rPr lang="it-CH" b="1" dirty="0" err="1">
                <a:solidFill>
                  <a:srgbClr val="FF0000"/>
                </a:solidFill>
              </a:rPr>
              <a:t>lower</a:t>
            </a:r>
            <a:r>
              <a:rPr lang="it-CH" b="1" dirty="0">
                <a:solidFill>
                  <a:srgbClr val="FF0000"/>
                </a:solidFill>
              </a:rPr>
              <a:t> and </a:t>
            </a:r>
            <a:r>
              <a:rPr lang="it-CH" b="1" dirty="0" err="1">
                <a:solidFill>
                  <a:srgbClr val="FF0000"/>
                </a:solidFill>
              </a:rPr>
              <a:t>upper</a:t>
            </a:r>
            <a:r>
              <a:rPr lang="it-CH" b="1" dirty="0">
                <a:solidFill>
                  <a:srgbClr val="FF0000"/>
                </a:solidFill>
              </a:rPr>
              <a:t> energy </a:t>
            </a:r>
            <a:r>
              <a:rPr lang="it-CH" b="1" dirty="0" err="1">
                <a:solidFill>
                  <a:srgbClr val="FF0000"/>
                </a:solidFill>
              </a:rPr>
              <a:t>region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2340C87E-A0B2-41EC-B6BC-4D85E80C8108}"/>
              </a:ext>
            </a:extLst>
          </p:cNvPr>
          <p:cNvCxnSpPr>
            <a:cxnSpLocks/>
          </p:cNvCxnSpPr>
          <p:nvPr/>
        </p:nvCxnSpPr>
        <p:spPr>
          <a:xfrm flipH="1" flipV="1">
            <a:off x="5104610" y="4840200"/>
            <a:ext cx="1982781" cy="4654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192E9822-2842-47A5-9102-3C9D45958EC0}"/>
              </a:ext>
            </a:extLst>
          </p:cNvPr>
          <p:cNvCxnSpPr>
            <a:cxnSpLocks/>
          </p:cNvCxnSpPr>
          <p:nvPr/>
        </p:nvCxnSpPr>
        <p:spPr>
          <a:xfrm flipH="1" flipV="1">
            <a:off x="8889616" y="3687545"/>
            <a:ext cx="1" cy="14672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AD79FE8-2295-4237-9E66-39DA15FE6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6FEE-6FCB-4CD2-BD65-A0D7A5CA1A99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4BA3ED-3B55-4515-BE57-D8F51E3E1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45C771-E05B-403C-801D-C41882F2C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0886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F21F5B-E2A3-447B-9234-8789D42A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8903"/>
            <a:ext cx="9538042" cy="726422"/>
          </a:xfrm>
        </p:spPr>
        <p:txBody>
          <a:bodyPr>
            <a:normAutofit fontScale="90000"/>
          </a:bodyPr>
          <a:lstStyle/>
          <a:p>
            <a:r>
              <a:rPr lang="it-CH" b="1" dirty="0"/>
              <a:t>New FLUKA </a:t>
            </a:r>
            <a:r>
              <a:rPr lang="it-CH" b="1" dirty="0" err="1"/>
              <a:t>Simulations</a:t>
            </a:r>
            <a:r>
              <a:rPr lang="it-CH" b="1" dirty="0"/>
              <a:t> by M. Cecchetto and </a:t>
            </a:r>
            <a:r>
              <a:rPr lang="it-CH" b="1" dirty="0" err="1"/>
              <a:t>Unfolding</a:t>
            </a:r>
            <a:r>
              <a:rPr lang="it-CH" b="1" dirty="0"/>
              <a:t> </a:t>
            </a:r>
            <a:r>
              <a:rPr lang="it-CH" b="1" dirty="0" err="1"/>
              <a:t>results</a:t>
            </a:r>
            <a:r>
              <a:rPr lang="it-CH" b="1" dirty="0"/>
              <a:t>…</a:t>
            </a:r>
            <a:endParaRPr lang="fr-CH" b="1" dirty="0"/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0793CE40-9C69-4999-81D9-254C6B27A42C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919348"/>
              </p:ext>
            </p:extLst>
          </p:nvPr>
        </p:nvGraphicFramePr>
        <p:xfrm>
          <a:off x="4279037" y="353559"/>
          <a:ext cx="7685719" cy="5245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Acrobat Document" r:id="rId3" imgW="5400675" imgH="3686175" progId="Acrobat.Document.DC">
                  <p:embed/>
                </p:oleObj>
              </mc:Choice>
              <mc:Fallback>
                <p:oleObj name="Acrobat Document" r:id="rId3" imgW="5400675" imgH="3686175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9037" y="353559"/>
                        <a:ext cx="7685719" cy="52456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B3AF81A-11D9-4167-98A9-06DBB09A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86AF-3686-4265-B3A1-3387D37F122B}" type="datetime1">
              <a:rPr lang="en-US" smtClean="0"/>
              <a:t>3/31/2022</a:t>
            </a:fld>
            <a:endParaRPr lang="fr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E39B04-FD14-4A08-BD83-9DE0BA3A6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n_TOF Analysis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C679D3-7D17-4F17-94E6-6C85F7C82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C884-A52F-4CA2-872A-0AD5E991BE3F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66051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389</Words>
  <Application>Microsoft Office PowerPoint</Application>
  <PresentationFormat>Widescreen</PresentationFormat>
  <Paragraphs>67</Paragraphs>
  <Slides>12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Tema di Office</vt:lpstr>
      <vt:lpstr>Acrobat Document</vt:lpstr>
      <vt:lpstr>MAM81 Unfolding Results</vt:lpstr>
      <vt:lpstr>  BaTMAN Copyright (C) 2021 Davide Chiesa (University and INFN of Milano - Bicocca)   </vt:lpstr>
      <vt:lpstr>Presentazione standard di PowerPoint</vt:lpstr>
      <vt:lpstr>Input Data/Parameters</vt:lpstr>
      <vt:lpstr>Input Data/Parameters</vt:lpstr>
      <vt:lpstr>Input Data/Parameters</vt:lpstr>
      <vt:lpstr>From old FLUKA Simulations on MAM81</vt:lpstr>
      <vt:lpstr>From old FLUKA Simulations on MAM81</vt:lpstr>
      <vt:lpstr>New FLUKA Simulations by M. Cecchetto and Unfolding results…</vt:lpstr>
      <vt:lpstr>New FLUKA Simulations by M. Cecchetto and Unfolding results…</vt:lpstr>
      <vt:lpstr>New FLUKA Simulations by M. Cecchetto and Unfolding results…</vt:lpstr>
      <vt:lpstr>Conclusions: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M81 Unfolding</dc:title>
  <dc:creator>Mario Mastromarco</dc:creator>
  <cp:lastModifiedBy>Mario Mastromarco</cp:lastModifiedBy>
  <cp:revision>13</cp:revision>
  <cp:lastPrinted>2022-03-31T07:35:23Z</cp:lastPrinted>
  <dcterms:created xsi:type="dcterms:W3CDTF">2022-03-30T15:41:50Z</dcterms:created>
  <dcterms:modified xsi:type="dcterms:W3CDTF">2022-03-31T08:55:32Z</dcterms:modified>
</cp:coreProperties>
</file>