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7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6.xml" ContentType="application/vnd.openxmlformats-officedocument.drawingml.diagramData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557" r:id="rId4"/>
    <p:sldId id="259" r:id="rId5"/>
    <p:sldId id="556" r:id="rId6"/>
    <p:sldId id="266" r:id="rId7"/>
    <p:sldId id="558" r:id="rId8"/>
    <p:sldId id="265" r:id="rId9"/>
    <p:sldId id="559" r:id="rId10"/>
    <p:sldId id="561" r:id="rId11"/>
    <p:sldId id="560" r:id="rId12"/>
    <p:sldId id="545" r:id="rId13"/>
    <p:sldId id="549" r:id="rId14"/>
    <p:sldId id="552" r:id="rId15"/>
    <p:sldId id="269" r:id="rId16"/>
    <p:sldId id="563" r:id="rId17"/>
    <p:sldId id="564" r:id="rId18"/>
    <p:sldId id="550" r:id="rId19"/>
    <p:sldId id="551" r:id="rId20"/>
    <p:sldId id="565" r:id="rId21"/>
    <p:sldId id="5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5915"/>
  </p:normalViewPr>
  <p:slideViewPr>
    <p:cSldViewPr snapToGrid="0">
      <p:cViewPr varScale="1">
        <p:scale>
          <a:sx n="110" d="100"/>
          <a:sy n="110" d="100"/>
        </p:scale>
        <p:origin x="3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image" Target="../media/image8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image" Target="../media/image131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image" Target="../media/image35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0.png"/><Relationship Id="rId1" Type="http://schemas.openxmlformats.org/officeDocument/2006/relationships/image" Target="../media/image37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MUSIC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/>
      <dgm:t>
        <a:bodyPr/>
        <a:lstStyle/>
        <a:p>
          <a:pPr algn="l"/>
          <a:r>
            <a:rPr lang="en-US" sz="900" dirty="0"/>
            <a:t>N    : normalization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dirty="0"/>
                <a:t>(</a:t>
              </a:r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𝜂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𝑇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900" dirty="0"/>
                <a:t> :  shear viscosity </a:t>
              </a:r>
            </a:p>
          </dgm:t>
        </dgm:pt>
      </mc:Choice>
      <mc:Fallback xmlns="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dirty="0"/>
                <a:t>(</a:t>
              </a:r>
              <a:r>
                <a:rPr lang="en-US" sz="900" b="0" i="0">
                  <a:latin typeface="Cambria Math" panose="02040503050406030204" pitchFamily="18" charset="0"/>
                </a:rPr>
                <a:t>𝜂/𝑠)(𝑇)</a:t>
              </a:r>
              <a:r>
                <a:rPr lang="en-US" sz="900" dirty="0"/>
                <a:t> :  shear viscosity </a:t>
              </a:r>
            </a:p>
          </dgm:t>
        </dgm:pt>
      </mc:Fallback>
    </mc:AlternateConten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B722C74-0746-AC45-96B1-26805062DEF4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𝜁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  <m:d>
                    <m:d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𝑇</m:t>
                      </m:r>
                    </m:e>
                  </m:d>
                </m:oMath>
              </a14:m>
              <a:r>
                <a:rPr lang="en-US" sz="900" dirty="0"/>
                <a:t>  : bulk viscosity </a:t>
              </a:r>
            </a:p>
          </dgm:t>
        </dgm:pt>
      </mc:Choice>
      <mc:Fallback xmlns="">
        <dgm:pt modelId="{BB722C74-0746-AC45-96B1-26805062DEF4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(𝜁/𝑠)(𝑇)</a:t>
              </a:r>
              <a:r>
                <a:rPr lang="en-US" sz="900" dirty="0"/>
                <a:t>  : bulk viscosity </a:t>
              </a:r>
            </a:p>
          </dgm:t>
        </dgm:pt>
      </mc:Fallback>
    </mc:AlternateConten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/>
      <dgm:t>
        <a:bodyPr/>
        <a:lstStyle/>
        <a:p>
          <a:endParaRPr lang="en-US" sz="900" dirty="0"/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pPr algn="l"/>
          <a:r>
            <a:rPr lang="en-US" sz="900" dirty="0" err="1"/>
            <a:t>d</a:t>
          </a:r>
          <a:r>
            <a:rPr lang="en-US" sz="900" baseline="-25000" dirty="0" err="1"/>
            <a:t>min</a:t>
          </a:r>
          <a:r>
            <a:rPr lang="en-US" sz="900" baseline="0" dirty="0"/>
            <a:t> : min. dist. </a:t>
          </a:r>
          <a:r>
            <a:rPr lang="en-US" sz="900" baseline="0" dirty="0" err="1"/>
            <a:t>betw</a:t>
          </a:r>
          <a:r>
            <a:rPr lang="en-US" sz="900" baseline="0" dirty="0"/>
            <a:t>. nucleons</a:t>
          </a:r>
          <a:endParaRPr lang="en-US" sz="900" dirty="0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pPr algn="l"/>
          <a:r>
            <a:rPr lang="en-US" sz="900" dirty="0"/>
            <a:t>p     : generalized mean power</a:t>
          </a:r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pPr algn="l"/>
          <a:r>
            <a:rPr lang="en-US" sz="900" dirty="0"/>
            <a:t>w    : nucleon width</a:t>
          </a:r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23146A5-2AB3-3441-B4D0-1526147C9DAB}">
          <dgm:prSet custT="1"/>
          <dgm:spPr/>
          <dgm:t>
            <a:bodyPr/>
            <a:lstStyle/>
            <a:p>
              <a:pPr algn="l"/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𝑘</m:t>
                      </m:r>
                    </m:sub>
                  </m:sSub>
                </m:oMath>
              </a14:m>
              <a:r>
                <a:rPr lang="en-US" sz="900" dirty="0"/>
                <a:t>   : multiplicity </a:t>
              </a:r>
              <a:r>
                <a:rPr lang="en-US" sz="900" dirty="0" err="1"/>
                <a:t>fluct</a:t>
              </a:r>
              <a:r>
                <a:rPr lang="en-US" sz="900" dirty="0"/>
                <a:t>. variance</a:t>
              </a:r>
            </a:p>
          </dgm:t>
        </dgm:pt>
      </mc:Choice>
      <mc:Fallback xmlns="">
        <dgm:pt modelId="{123146A5-2AB3-3441-B4D0-1526147C9DAB}">
          <dgm:prSet custT="1"/>
          <dgm:spPr/>
          <dgm:t>
            <a:bodyPr/>
            <a:lstStyle/>
            <a:p>
              <a:pPr algn="l"/>
              <a:r>
                <a:rPr lang="en-US" sz="900" b="0" i="0">
                  <a:latin typeface="Cambria Math" panose="02040503050406030204" pitchFamily="18" charset="0"/>
                </a:rPr>
                <a:t>𝜎_𝑘</a:t>
              </a:r>
              <a:r>
                <a:rPr lang="en-US" sz="900" dirty="0"/>
                <a:t>   : multiplicity </a:t>
              </a:r>
              <a:r>
                <a:rPr lang="en-US" sz="900" dirty="0" err="1"/>
                <a:t>fluct</a:t>
              </a:r>
              <a:r>
                <a:rPr lang="en-US" sz="900" dirty="0"/>
                <a:t>. variance</a:t>
              </a:r>
            </a:p>
          </dgm:t>
        </dgm:pt>
      </mc:Fallback>
    </mc:AlternateConten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0E217411-C4C0-9D4A-8A53-FA87DA4334FC}">
      <dgm:prSet custT="1"/>
      <dgm:spPr/>
      <dgm:t>
        <a:bodyPr/>
        <a:lstStyle/>
        <a:p>
          <a:pPr algn="ctr"/>
          <a:r>
            <a:rPr lang="en-US" sz="1600" dirty="0"/>
            <a:t>Free-</a:t>
          </a:r>
        </a:p>
        <a:p>
          <a:pPr algn="ctr"/>
          <a:r>
            <a:rPr lang="en-US" sz="1600" dirty="0"/>
            <a:t>stream</a:t>
          </a:r>
        </a:p>
      </dgm:t>
    </dgm:pt>
    <dgm:pt modelId="{BA99CEBA-1BC1-184F-920D-74AD7F74CBCC}" type="parTrans" cxnId="{13F5E06A-BFA2-4248-BF08-39FF08194211}">
      <dgm:prSet/>
      <dgm:spPr/>
      <dgm:t>
        <a:bodyPr/>
        <a:lstStyle/>
        <a:p>
          <a:endParaRPr lang="en-US"/>
        </a:p>
      </dgm:t>
    </dgm:pt>
    <dgm:pt modelId="{EC9386D2-4303-DD4D-A2DF-8F61EE94E42D}" type="sibTrans" cxnId="{13F5E06A-BFA2-4248-BF08-39FF08194211}">
      <dgm:prSet/>
      <dgm:spPr/>
      <dgm:t>
        <a:bodyPr/>
        <a:lstStyle/>
        <a:p>
          <a:endParaRPr lang="en-US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CE</a:t>
          </a:r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 sz="900" dirty="0" err="1"/>
            <a:t>T</a:t>
          </a:r>
          <a:r>
            <a:rPr lang="en-US" sz="900" baseline="-25000" dirty="0" err="1"/>
            <a:t>sw</a:t>
          </a:r>
          <a:r>
            <a:rPr lang="en-US" sz="900" baseline="-25000" dirty="0"/>
            <a:t> </a:t>
          </a:r>
          <a:r>
            <a:rPr lang="en-US" sz="900" baseline="0" dirty="0"/>
            <a:t>: switching temperature</a:t>
          </a:r>
          <a:endParaRPr lang="en-US" sz="900" dirty="0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D661DC70-A9A2-504F-958A-A6AD23347160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𝑟</m:t>
                      </m:r>
                    </m:sub>
                  </m:sSub>
                </m:oMath>
              </a14:m>
              <a:r>
                <a:rPr lang="en-US" sz="900" dirty="0"/>
                <a:t> : free-stream time scale </a:t>
              </a:r>
            </a:p>
          </dgm:t>
        </dgm:pt>
      </mc:Choice>
      <mc:Fallback xmlns="">
        <dgm:pt modelId="{D661DC70-A9A2-504F-958A-A6AD23347160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𝜏_𝑟</a:t>
              </a:r>
              <a:r>
                <a:rPr lang="en-US" sz="900" dirty="0"/>
                <a:t> : free-stream time scale </a:t>
              </a:r>
            </a:p>
          </dgm:t>
        </dgm:pt>
      </mc:Fallback>
    </mc:AlternateContent>
    <dgm:pt modelId="{A8491FF0-24E5-564B-8F99-8A91BD072664}" type="parTrans" cxnId="{A8353911-E4F6-E647-9E80-7418CCCD0784}">
      <dgm:prSet/>
      <dgm:spPr/>
      <dgm:t>
        <a:bodyPr/>
        <a:lstStyle/>
        <a:p>
          <a:endParaRPr lang="en-US"/>
        </a:p>
      </dgm:t>
    </dgm:pt>
    <dgm:pt modelId="{B74D8109-217A-F347-B54A-F44E3639D0D4}" type="sibTrans" cxnId="{A8353911-E4F6-E647-9E80-7418CCCD078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2E77F61-1F14-6342-95DA-B903A4005818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𝛼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𝑠</m:t>
                      </m:r>
                    </m:sub>
                  </m:sSub>
                </m:oMath>
              </a14:m>
              <a:r>
                <a:rPr lang="en-US" sz="900" dirty="0"/>
                <a:t> : energy density scaling of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𝑟</m:t>
                      </m:r>
                    </m:sub>
                  </m:sSub>
                </m:oMath>
              </a14:m>
              <a:endParaRPr lang="en-US" sz="900" dirty="0"/>
            </a:p>
          </dgm:t>
        </dgm:pt>
      </mc:Choice>
      <mc:Fallback xmlns="">
        <dgm:pt modelId="{52E77F61-1F14-6342-95DA-B903A4005818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𝛼_𝑠</a:t>
              </a:r>
              <a:r>
                <a:rPr lang="en-US" sz="900" dirty="0"/>
                <a:t> : energy density scaling of </a:t>
              </a:r>
              <a:r>
                <a:rPr lang="en-US" sz="900" b="0" i="0">
                  <a:latin typeface="Cambria Math" panose="02040503050406030204" pitchFamily="18" charset="0"/>
                </a:rPr>
                <a:t>𝜏_𝑟</a:t>
              </a:r>
              <a:endParaRPr lang="en-US" sz="900" dirty="0"/>
            </a:p>
          </dgm:t>
        </dgm:pt>
      </mc:Fallback>
    </mc:AlternateContent>
    <dgm:pt modelId="{04891E23-ABA6-2F40-B63F-58A55E820649}" type="parTrans" cxnId="{0528A2AC-D207-704D-974B-BBAF2F51F22F}">
      <dgm:prSet/>
      <dgm:spPr/>
      <dgm:t>
        <a:bodyPr/>
        <a:lstStyle/>
        <a:p>
          <a:endParaRPr lang="en-US"/>
        </a:p>
      </dgm:t>
    </dgm:pt>
    <dgm:pt modelId="{8B1D71B5-4AAB-7C48-B249-1E74EFAB4B23}" type="sibTrans" cxnId="{0528A2AC-D207-704D-974B-BBAF2F51F22F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5" custLinFactNeighborY="1917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32874CB3-2C11-CE4A-82B6-26BDDE5C2BF6}" type="pres">
      <dgm:prSet presAssocID="{0E217411-C4C0-9D4A-8A53-FA87DA4334FC}" presName="composite" presStyleCnt="0"/>
      <dgm:spPr/>
    </dgm:pt>
    <dgm:pt modelId="{E43E799E-DC98-FD4E-BDCC-2F6452285FA0}" type="pres">
      <dgm:prSet presAssocID="{0E217411-C4C0-9D4A-8A53-FA87DA4334F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1FD448C1-4B24-BC42-ABD9-7DA01DB503BC}" type="pres">
      <dgm:prSet presAssocID="{0E217411-C4C0-9D4A-8A53-FA87DA4334FC}" presName="descendantText" presStyleLbl="alignAcc1" presStyleIdx="1" presStyleCnt="5">
        <dgm:presLayoutVars>
          <dgm:bulletEnabled val="1"/>
        </dgm:presLayoutVars>
      </dgm:prSet>
      <dgm:spPr/>
    </dgm:pt>
    <dgm:pt modelId="{C830AC45-5FEB-D445-A202-EAE308609151}" type="pres">
      <dgm:prSet presAssocID="{EC9386D2-4303-DD4D-A2DF-8F61EE94E42D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2" presStyleCnt="5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3" presStyleCnt="5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A8353911-E4F6-E647-9E80-7418CCCD0784}" srcId="{0E217411-C4C0-9D4A-8A53-FA87DA4334FC}" destId="{D661DC70-A9A2-504F-958A-A6AD23347160}" srcOrd="0" destOrd="0" parTransId="{A8491FF0-24E5-564B-8F99-8A91BD072664}" sibTransId="{B74D8109-217A-F347-B54A-F44E3639D0D4}"/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722CAA16-F2FD-3649-8987-9802DFD15D36}" type="presOf" srcId="{D661DC70-A9A2-504F-958A-A6AD23347160}" destId="{1FD448C1-4B24-BC42-ABD9-7DA01DB503BC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4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B8DDE542-37DF-6444-BA2C-A06B80DE00FE}" type="presOf" srcId="{0E217411-C4C0-9D4A-8A53-FA87DA4334FC}" destId="{E43E799E-DC98-FD4E-BDCC-2F6452285FA0}" srcOrd="0" destOrd="0" presId="urn:microsoft.com/office/officeart/2005/8/layout/chevron2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2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13F5E06A-BFA2-4248-BF08-39FF08194211}" srcId="{FB5E727C-AD8B-CA4E-B4BC-D5D429E6322B}" destId="{0E217411-C4C0-9D4A-8A53-FA87DA4334FC}" srcOrd="1" destOrd="0" parTransId="{BA99CEBA-1BC1-184F-920D-74AD7F74CBCC}" sibTransId="{EC9386D2-4303-DD4D-A2DF-8F61EE94E42D}"/>
    <dgm:cxn modelId="{D83C6073-5B5F-404A-8903-D9D544D9774B}" type="presOf" srcId="{52E77F61-1F14-6342-95DA-B903A4005818}" destId="{1FD448C1-4B24-BC42-ABD9-7DA01DB503BC}" srcOrd="0" destOrd="1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3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0528A2AC-D207-704D-974B-BBAF2F51F22F}" srcId="{0E217411-C4C0-9D4A-8A53-FA87DA4334FC}" destId="{52E77F61-1F14-6342-95DA-B903A4005818}" srcOrd="1" destOrd="0" parTransId="{04891E23-ABA6-2F40-B63F-58A55E820649}" sibTransId="{8B1D71B5-4AAB-7C48-B249-1E74EFAB4B23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A68E042D-46EC-634B-A769-98FA958A49D5}" type="presParOf" srcId="{872D65A0-527D-914E-AC41-B0070C4F6325}" destId="{32874CB3-2C11-CE4A-82B6-26BDDE5C2BF6}" srcOrd="2" destOrd="0" presId="urn:microsoft.com/office/officeart/2005/8/layout/chevron2"/>
    <dgm:cxn modelId="{EE748C38-2B2F-6946-A84E-364BC28AD1EF}" type="presParOf" srcId="{32874CB3-2C11-CE4A-82B6-26BDDE5C2BF6}" destId="{E43E799E-DC98-FD4E-BDCC-2F6452285FA0}" srcOrd="0" destOrd="0" presId="urn:microsoft.com/office/officeart/2005/8/layout/chevron2"/>
    <dgm:cxn modelId="{4AD1975F-D2D6-DB4B-A486-9380B80E80C6}" type="presParOf" srcId="{32874CB3-2C11-CE4A-82B6-26BDDE5C2BF6}" destId="{1FD448C1-4B24-BC42-ABD9-7DA01DB503BC}" srcOrd="1" destOrd="0" presId="urn:microsoft.com/office/officeart/2005/8/layout/chevron2"/>
    <dgm:cxn modelId="{2FA2D1AE-53BE-974B-A620-91543C667D55}" type="presParOf" srcId="{872D65A0-527D-914E-AC41-B0070C4F6325}" destId="{C830AC45-5FEB-D445-A202-EAE308609151}" srcOrd="3" destOrd="0" presId="urn:microsoft.com/office/officeart/2005/8/layout/chevron2"/>
    <dgm:cxn modelId="{31D85C6B-2B42-D641-987B-A33A8FB0F14D}" type="presParOf" srcId="{872D65A0-527D-914E-AC41-B0070C4F6325}" destId="{6684DEFF-790C-1F4F-AF0D-FE4219F419D1}" srcOrd="4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5" destOrd="0" presId="urn:microsoft.com/office/officeart/2005/8/layout/chevron2"/>
    <dgm:cxn modelId="{CBAC4858-44DF-E94B-A9B4-0E755630EECE}" type="presParOf" srcId="{872D65A0-527D-914E-AC41-B0070C4F6325}" destId="{94EA3329-DEB2-F74B-A712-91718C7B6A31}" srcOrd="6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7" destOrd="0" presId="urn:microsoft.com/office/officeart/2005/8/layout/chevron2"/>
    <dgm:cxn modelId="{01653D57-0696-8745-9F21-6F96B91C8369}" type="presParOf" srcId="{872D65A0-527D-914E-AC41-B0070C4F6325}" destId="{4D68F94C-1DD8-734B-AD8C-6AC9E7993DFF}" srcOrd="8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MUSIC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>
        <a:blipFill>
          <a:blip xmlns:r="http://schemas.openxmlformats.org/officeDocument/2006/relationships" r:embed="rId1"/>
          <a:stretch>
            <a:fillRect l="-746" b="-303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8A36DBAC-2147-BE4A-89FD-47C04C569A0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dgm:pt modelId="{BB722C74-0746-AC45-96B1-26805062DEF4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>
        <a:blipFill>
          <a:blip xmlns:r="http://schemas.openxmlformats.org/officeDocument/2006/relationships" r:embed="rId2"/>
          <a:stretch>
            <a:fillRect l="-74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123146A5-2AB3-3441-B4D0-1526147C9DAB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0E217411-C4C0-9D4A-8A53-FA87DA4334FC}">
      <dgm:prSet custT="1"/>
      <dgm:spPr/>
      <dgm:t>
        <a:bodyPr/>
        <a:lstStyle/>
        <a:p>
          <a:pPr algn="ctr"/>
          <a:r>
            <a:rPr lang="en-US" sz="1600" dirty="0"/>
            <a:t>Free-</a:t>
          </a:r>
        </a:p>
        <a:p>
          <a:pPr algn="ctr"/>
          <a:r>
            <a:rPr lang="en-US" sz="1600" dirty="0"/>
            <a:t>stream</a:t>
          </a:r>
        </a:p>
      </dgm:t>
    </dgm:pt>
    <dgm:pt modelId="{BA99CEBA-1BC1-184F-920D-74AD7F74CBCC}" type="parTrans" cxnId="{13F5E06A-BFA2-4248-BF08-39FF08194211}">
      <dgm:prSet/>
      <dgm:spPr/>
      <dgm:t>
        <a:bodyPr/>
        <a:lstStyle/>
        <a:p>
          <a:endParaRPr lang="en-US"/>
        </a:p>
      </dgm:t>
    </dgm:pt>
    <dgm:pt modelId="{EC9386D2-4303-DD4D-A2DF-8F61EE94E42D}" type="sibTrans" cxnId="{13F5E06A-BFA2-4248-BF08-39FF08194211}">
      <dgm:prSet/>
      <dgm:spPr/>
      <dgm:t>
        <a:bodyPr/>
        <a:lstStyle/>
        <a:p>
          <a:endParaRPr lang="en-US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CE</a:t>
          </a:r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D661DC70-A9A2-504F-958A-A6AD23347160}">
      <dgm:prSet custT="1"/>
      <dgm:spPr>
        <a:blipFill>
          <a:blip xmlns:r="http://schemas.openxmlformats.org/officeDocument/2006/relationships" r:embed="rId3"/>
          <a:stretch>
            <a:fillRect l="-74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8491FF0-24E5-564B-8F99-8A91BD072664}" type="parTrans" cxnId="{A8353911-E4F6-E647-9E80-7418CCCD0784}">
      <dgm:prSet/>
      <dgm:spPr/>
      <dgm:t>
        <a:bodyPr/>
        <a:lstStyle/>
        <a:p>
          <a:endParaRPr lang="en-US"/>
        </a:p>
      </dgm:t>
    </dgm:pt>
    <dgm:pt modelId="{B74D8109-217A-F347-B54A-F44E3639D0D4}" type="sibTrans" cxnId="{A8353911-E4F6-E647-9E80-7418CCCD0784}">
      <dgm:prSet/>
      <dgm:spPr/>
      <dgm:t>
        <a:bodyPr/>
        <a:lstStyle/>
        <a:p>
          <a:endParaRPr lang="en-US"/>
        </a:p>
      </dgm:t>
    </dgm:pt>
    <dgm:pt modelId="{52E77F61-1F14-6342-95DA-B903A400581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4891E23-ABA6-2F40-B63F-58A55E820649}" type="parTrans" cxnId="{0528A2AC-D207-704D-974B-BBAF2F51F22F}">
      <dgm:prSet/>
      <dgm:spPr/>
      <dgm:t>
        <a:bodyPr/>
        <a:lstStyle/>
        <a:p>
          <a:endParaRPr lang="en-US"/>
        </a:p>
      </dgm:t>
    </dgm:pt>
    <dgm:pt modelId="{8B1D71B5-4AAB-7C48-B249-1E74EFAB4B23}" type="sibTrans" cxnId="{0528A2AC-D207-704D-974B-BBAF2F51F22F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5" custLinFactNeighborY="1917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32874CB3-2C11-CE4A-82B6-26BDDE5C2BF6}" type="pres">
      <dgm:prSet presAssocID="{0E217411-C4C0-9D4A-8A53-FA87DA4334FC}" presName="composite" presStyleCnt="0"/>
      <dgm:spPr/>
    </dgm:pt>
    <dgm:pt modelId="{E43E799E-DC98-FD4E-BDCC-2F6452285FA0}" type="pres">
      <dgm:prSet presAssocID="{0E217411-C4C0-9D4A-8A53-FA87DA4334F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1FD448C1-4B24-BC42-ABD9-7DA01DB503BC}" type="pres">
      <dgm:prSet presAssocID="{0E217411-C4C0-9D4A-8A53-FA87DA4334FC}" presName="descendantText" presStyleLbl="alignAcc1" presStyleIdx="1" presStyleCnt="5">
        <dgm:presLayoutVars>
          <dgm:bulletEnabled val="1"/>
        </dgm:presLayoutVars>
      </dgm:prSet>
      <dgm:spPr/>
    </dgm:pt>
    <dgm:pt modelId="{C830AC45-5FEB-D445-A202-EAE308609151}" type="pres">
      <dgm:prSet presAssocID="{EC9386D2-4303-DD4D-A2DF-8F61EE94E42D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2" presStyleCnt="5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3" presStyleCnt="5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A8353911-E4F6-E647-9E80-7418CCCD0784}" srcId="{0E217411-C4C0-9D4A-8A53-FA87DA4334FC}" destId="{D661DC70-A9A2-504F-958A-A6AD23347160}" srcOrd="0" destOrd="0" parTransId="{A8491FF0-24E5-564B-8F99-8A91BD072664}" sibTransId="{B74D8109-217A-F347-B54A-F44E3639D0D4}"/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722CAA16-F2FD-3649-8987-9802DFD15D36}" type="presOf" srcId="{D661DC70-A9A2-504F-958A-A6AD23347160}" destId="{1FD448C1-4B24-BC42-ABD9-7DA01DB503BC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4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B8DDE542-37DF-6444-BA2C-A06B80DE00FE}" type="presOf" srcId="{0E217411-C4C0-9D4A-8A53-FA87DA4334FC}" destId="{E43E799E-DC98-FD4E-BDCC-2F6452285FA0}" srcOrd="0" destOrd="0" presId="urn:microsoft.com/office/officeart/2005/8/layout/chevron2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2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13F5E06A-BFA2-4248-BF08-39FF08194211}" srcId="{FB5E727C-AD8B-CA4E-B4BC-D5D429E6322B}" destId="{0E217411-C4C0-9D4A-8A53-FA87DA4334FC}" srcOrd="1" destOrd="0" parTransId="{BA99CEBA-1BC1-184F-920D-74AD7F74CBCC}" sibTransId="{EC9386D2-4303-DD4D-A2DF-8F61EE94E42D}"/>
    <dgm:cxn modelId="{D83C6073-5B5F-404A-8903-D9D544D9774B}" type="presOf" srcId="{52E77F61-1F14-6342-95DA-B903A4005818}" destId="{1FD448C1-4B24-BC42-ABD9-7DA01DB503BC}" srcOrd="0" destOrd="1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3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0528A2AC-D207-704D-974B-BBAF2F51F22F}" srcId="{0E217411-C4C0-9D4A-8A53-FA87DA4334FC}" destId="{52E77F61-1F14-6342-95DA-B903A4005818}" srcOrd="1" destOrd="0" parTransId="{04891E23-ABA6-2F40-B63F-58A55E820649}" sibTransId="{8B1D71B5-4AAB-7C48-B249-1E74EFAB4B23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A68E042D-46EC-634B-A769-98FA958A49D5}" type="presParOf" srcId="{872D65A0-527D-914E-AC41-B0070C4F6325}" destId="{32874CB3-2C11-CE4A-82B6-26BDDE5C2BF6}" srcOrd="2" destOrd="0" presId="urn:microsoft.com/office/officeart/2005/8/layout/chevron2"/>
    <dgm:cxn modelId="{EE748C38-2B2F-6946-A84E-364BC28AD1EF}" type="presParOf" srcId="{32874CB3-2C11-CE4A-82B6-26BDDE5C2BF6}" destId="{E43E799E-DC98-FD4E-BDCC-2F6452285FA0}" srcOrd="0" destOrd="0" presId="urn:microsoft.com/office/officeart/2005/8/layout/chevron2"/>
    <dgm:cxn modelId="{4AD1975F-D2D6-DB4B-A486-9380B80E80C6}" type="presParOf" srcId="{32874CB3-2C11-CE4A-82B6-26BDDE5C2BF6}" destId="{1FD448C1-4B24-BC42-ABD9-7DA01DB503BC}" srcOrd="1" destOrd="0" presId="urn:microsoft.com/office/officeart/2005/8/layout/chevron2"/>
    <dgm:cxn modelId="{2FA2D1AE-53BE-974B-A620-91543C667D55}" type="presParOf" srcId="{872D65A0-527D-914E-AC41-B0070C4F6325}" destId="{C830AC45-5FEB-D445-A202-EAE308609151}" srcOrd="3" destOrd="0" presId="urn:microsoft.com/office/officeart/2005/8/layout/chevron2"/>
    <dgm:cxn modelId="{31D85C6B-2B42-D641-987B-A33A8FB0F14D}" type="presParOf" srcId="{872D65A0-527D-914E-AC41-B0070C4F6325}" destId="{6684DEFF-790C-1F4F-AF0D-FE4219F419D1}" srcOrd="4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5" destOrd="0" presId="urn:microsoft.com/office/officeart/2005/8/layout/chevron2"/>
    <dgm:cxn modelId="{CBAC4858-44DF-E94B-A9B4-0E755630EECE}" type="presParOf" srcId="{872D65A0-527D-914E-AC41-B0070C4F6325}" destId="{94EA3329-DEB2-F74B-A712-91718C7B6A31}" srcOrd="6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7" destOrd="0" presId="urn:microsoft.com/office/officeart/2005/8/layout/chevron2"/>
    <dgm:cxn modelId="{01653D57-0696-8745-9F21-6F96B91C8369}" type="presParOf" srcId="{872D65A0-527D-914E-AC41-B0070C4F6325}" destId="{4D68F94C-1DD8-734B-AD8C-6AC9E7993DFF}" srcOrd="8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VAH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PTMA</a:t>
          </a:r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pPr algn="l"/>
          <a:r>
            <a:rPr lang="en-US" sz="900" dirty="0"/>
            <a:t>p     : Reduced thickness</a:t>
          </a:r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pPr algn="l"/>
          <a:r>
            <a:rPr lang="en-US" sz="900" dirty="0"/>
            <a:t>w    : Nucleon width</a:t>
          </a:r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23146A5-2AB3-3441-B4D0-1526147C9DAB}">
          <dgm:prSet custT="1"/>
          <dgm:spPr/>
          <dgm:t>
            <a:bodyPr/>
            <a:lstStyle/>
            <a:p>
              <a:pPr algn="l"/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𝑘</m:t>
                      </m:r>
                    </m:sub>
                  </m:sSub>
                </m:oMath>
              </a14:m>
              <a:r>
                <a:rPr lang="en-US" sz="900" dirty="0"/>
                <a:t>   : fluctuation</a:t>
              </a:r>
            </a:p>
          </dgm:t>
        </dgm:pt>
      </mc:Choice>
      <mc:Fallback xmlns="">
        <dgm:pt modelId="{123146A5-2AB3-3441-B4D0-1526147C9DAB}">
          <dgm:prSet custT="1"/>
          <dgm:spPr/>
          <dgm:t>
            <a:bodyPr/>
            <a:lstStyle/>
            <a:p>
              <a:pPr algn="l"/>
              <a:r>
                <a:rPr lang="en-US" sz="900" b="0" i="0">
                  <a:latin typeface="Cambria Math" panose="02040503050406030204" pitchFamily="18" charset="0"/>
                </a:rPr>
                <a:t>𝜎_𝑘</a:t>
              </a:r>
              <a:r>
                <a:rPr lang="en-US" sz="900" dirty="0"/>
                <a:t>   : fluctuation</a:t>
              </a:r>
            </a:p>
          </dgm:t>
        </dgm:pt>
      </mc:Fallback>
    </mc:AlternateConten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/>
      <dgm:t>
        <a:bodyPr/>
        <a:lstStyle/>
        <a:p>
          <a:pPr algn="l"/>
          <a:r>
            <a:rPr lang="en-US" sz="900" dirty="0"/>
            <a:t>N    : Normalization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pPr algn="l"/>
          <a:r>
            <a:rPr lang="en-US" sz="900" dirty="0" err="1"/>
            <a:t>d</a:t>
          </a:r>
          <a:r>
            <a:rPr lang="en-US" sz="900" baseline="-25000" dirty="0" err="1"/>
            <a:t>min</a:t>
          </a:r>
          <a:r>
            <a:rPr lang="en-US" sz="900" baseline="0" dirty="0"/>
            <a:t> : nucleon min-dist.</a:t>
          </a:r>
          <a:endParaRPr lang="en-US" sz="900" dirty="0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 sz="900" dirty="0" err="1"/>
            <a:t>T</a:t>
          </a:r>
          <a:r>
            <a:rPr lang="en-US" sz="900" baseline="-25000" dirty="0" err="1"/>
            <a:t>sw</a:t>
          </a:r>
          <a:r>
            <a:rPr lang="en-US" sz="900" baseline="-25000" dirty="0"/>
            <a:t> </a:t>
          </a:r>
          <a:r>
            <a:rPr lang="en-US" sz="900" baseline="0" dirty="0"/>
            <a:t>: switching temp.</a:t>
          </a:r>
          <a:endParaRPr lang="en-US" sz="900" dirty="0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36DBAC-2147-BE4A-89FD-47C04C569A08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𝜂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𝑇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900" dirty="0"/>
                <a:t> :  shear viscosity </a:t>
              </a:r>
            </a:p>
          </dgm:t>
        </dgm:pt>
      </mc:Choice>
      <mc:Fallback xmlns="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𝜂/𝑠(𝑇)</a:t>
              </a:r>
              <a:r>
                <a:rPr lang="en-US" sz="900" dirty="0"/>
                <a:t> :  shear viscosity </a:t>
              </a:r>
            </a:p>
          </dgm:t>
        </dgm:pt>
      </mc:Fallback>
    </mc:AlternateConten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B722C74-0746-AC45-96B1-26805062DEF4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𝜁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d>
                    <m:d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𝑇</m:t>
                      </m:r>
                    </m:e>
                  </m:d>
                </m:oMath>
              </a14:m>
              <a:r>
                <a:rPr lang="en-US" sz="900" dirty="0"/>
                <a:t>  : bulk viscosity </a:t>
              </a:r>
            </a:p>
          </dgm:t>
        </dgm:pt>
      </mc:Choice>
      <mc:Fallback xmlns="">
        <dgm:pt modelId="{BB722C74-0746-AC45-96B1-26805062DEF4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𝜁/𝑠(𝑇)</a:t>
              </a:r>
              <a:r>
                <a:rPr lang="en-US" sz="900" dirty="0"/>
                <a:t>  : bulk viscosity </a:t>
              </a:r>
            </a:p>
          </dgm:t>
        </dgm:pt>
      </mc:Fallback>
    </mc:AlternateConten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/>
      <dgm:t>
        <a:bodyPr/>
        <a:lstStyle/>
        <a:p>
          <a:r>
            <a:rPr lang="en-US" sz="900" dirty="0"/>
            <a:t>R : Initial pressure ratio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4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1" presStyleCnt="4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2" presStyleCnt="4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3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1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2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31D85C6B-2B42-D641-987B-A33A8FB0F14D}" type="presParOf" srcId="{872D65A0-527D-914E-AC41-B0070C4F6325}" destId="{6684DEFF-790C-1F4F-AF0D-FE4219F419D1}" srcOrd="2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3" destOrd="0" presId="urn:microsoft.com/office/officeart/2005/8/layout/chevron2"/>
    <dgm:cxn modelId="{CBAC4858-44DF-E94B-A9B4-0E755630EECE}" type="presParOf" srcId="{872D65A0-527D-914E-AC41-B0070C4F6325}" destId="{94EA3329-DEB2-F74B-A712-91718C7B6A31}" srcOrd="4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5" destOrd="0" presId="urn:microsoft.com/office/officeart/2005/8/layout/chevron2"/>
    <dgm:cxn modelId="{01653D57-0696-8745-9F21-6F96B91C8369}" type="presParOf" srcId="{872D65A0-527D-914E-AC41-B0070C4F6325}" destId="{4D68F94C-1DD8-734B-AD8C-6AC9E7993DFF}" srcOrd="6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VAH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PTMA</a:t>
          </a:r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123146A5-2AB3-3441-B4D0-1526147C9DAB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>
        <a:blipFill>
          <a:blip xmlns:r="http://schemas.openxmlformats.org/officeDocument/2006/relationships" r:embed="rId1"/>
          <a:stretch>
            <a:fillRect b="-2941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8A36DBAC-2147-BE4A-89FD-47C04C569A0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dgm:pt modelId="{BB722C74-0746-AC45-96B1-26805062DEF4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4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1" presStyleCnt="4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2" presStyleCnt="4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3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1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2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31D85C6B-2B42-D641-987B-A33A8FB0F14D}" type="presParOf" srcId="{872D65A0-527D-914E-AC41-B0070C4F6325}" destId="{6684DEFF-790C-1F4F-AF0D-FE4219F419D1}" srcOrd="2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3" destOrd="0" presId="urn:microsoft.com/office/officeart/2005/8/layout/chevron2"/>
    <dgm:cxn modelId="{CBAC4858-44DF-E94B-A9B4-0E755630EECE}" type="presParOf" srcId="{872D65A0-527D-914E-AC41-B0070C4F6325}" destId="{94EA3329-DEB2-F74B-A712-91718C7B6A31}" srcOrd="4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5" destOrd="0" presId="urn:microsoft.com/office/officeart/2005/8/layout/chevron2"/>
    <dgm:cxn modelId="{01653D57-0696-8745-9F21-6F96B91C8369}" type="presParOf" srcId="{872D65A0-527D-914E-AC41-B0070C4F6325}" destId="{4D68F94C-1DD8-734B-AD8C-6AC9E7993DFF}" srcOrd="6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VAH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PTMA</a:t>
          </a:r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pPr algn="l"/>
          <a:r>
            <a:rPr lang="en-US" sz="900" dirty="0"/>
            <a:t>p     : Reduced thickness</a:t>
          </a:r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pPr algn="l"/>
          <a:r>
            <a:rPr lang="en-US" sz="900" dirty="0"/>
            <a:t>w    : Nucleon width</a:t>
          </a:r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23146A5-2AB3-3441-B4D0-1526147C9DAB}">
          <dgm:prSet custT="1"/>
          <dgm:spPr/>
          <dgm:t>
            <a:bodyPr/>
            <a:lstStyle/>
            <a:p>
              <a:pPr algn="l"/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𝑘</m:t>
                      </m:r>
                    </m:sub>
                  </m:sSub>
                </m:oMath>
              </a14:m>
              <a:r>
                <a:rPr lang="en-US" sz="900" dirty="0"/>
                <a:t>   : fluctuation</a:t>
              </a:r>
            </a:p>
          </dgm:t>
        </dgm:pt>
      </mc:Choice>
      <mc:Fallback xmlns="">
        <dgm:pt modelId="{123146A5-2AB3-3441-B4D0-1526147C9DAB}">
          <dgm:prSet custT="1"/>
          <dgm:spPr/>
          <dgm:t>
            <a:bodyPr/>
            <a:lstStyle/>
            <a:p>
              <a:pPr algn="l"/>
              <a:r>
                <a:rPr lang="en-US" sz="900" b="0" i="0">
                  <a:latin typeface="Cambria Math" panose="02040503050406030204" pitchFamily="18" charset="0"/>
                </a:rPr>
                <a:t>𝜎_𝑘</a:t>
              </a:r>
              <a:r>
                <a:rPr lang="en-US" sz="900" dirty="0"/>
                <a:t>   : fluctuation</a:t>
              </a:r>
            </a:p>
          </dgm:t>
        </dgm:pt>
      </mc:Fallback>
    </mc:AlternateConten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/>
      <dgm:t>
        <a:bodyPr/>
        <a:lstStyle/>
        <a:p>
          <a:pPr algn="l"/>
          <a:r>
            <a:rPr lang="en-US" sz="900" dirty="0"/>
            <a:t>N    : Normalization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pPr algn="l"/>
          <a:r>
            <a:rPr lang="en-US" sz="900" dirty="0" err="1"/>
            <a:t>d</a:t>
          </a:r>
          <a:r>
            <a:rPr lang="en-US" sz="900" baseline="-25000" dirty="0" err="1"/>
            <a:t>min</a:t>
          </a:r>
          <a:r>
            <a:rPr lang="en-US" sz="900" baseline="0" dirty="0"/>
            <a:t> : nucleon min-dist.</a:t>
          </a:r>
          <a:endParaRPr lang="en-US" sz="900" dirty="0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 sz="900" dirty="0" err="1"/>
            <a:t>T</a:t>
          </a:r>
          <a:r>
            <a:rPr lang="en-US" sz="900" baseline="-25000" dirty="0" err="1"/>
            <a:t>sw</a:t>
          </a:r>
          <a:r>
            <a:rPr lang="en-US" sz="900" baseline="-25000" dirty="0"/>
            <a:t> </a:t>
          </a:r>
          <a:r>
            <a:rPr lang="en-US" sz="900" baseline="0" dirty="0"/>
            <a:t>: switching temp.</a:t>
          </a:r>
          <a:endParaRPr lang="en-US" sz="900" dirty="0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36DBAC-2147-BE4A-89FD-47C04C569A08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𝜂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𝑇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900" dirty="0"/>
                <a:t> :  shear viscosity </a:t>
              </a:r>
            </a:p>
          </dgm:t>
        </dgm:pt>
      </mc:Choice>
      <mc:Fallback xmlns="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𝜂/𝑠(𝑇)</a:t>
              </a:r>
              <a:r>
                <a:rPr lang="en-US" sz="900" dirty="0"/>
                <a:t> :  shear viscosity </a:t>
              </a:r>
            </a:p>
          </dgm:t>
        </dgm:pt>
      </mc:Fallback>
    </mc:AlternateConten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B722C74-0746-AC45-96B1-26805062DEF4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𝜁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d>
                    <m:d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𝑇</m:t>
                      </m:r>
                    </m:e>
                  </m:d>
                </m:oMath>
              </a14:m>
              <a:r>
                <a:rPr lang="en-US" sz="900" dirty="0"/>
                <a:t>  : bulk viscosity </a:t>
              </a:r>
            </a:p>
          </dgm:t>
        </dgm:pt>
      </mc:Choice>
      <mc:Fallback xmlns="">
        <dgm:pt modelId="{BB722C74-0746-AC45-96B1-26805062DEF4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𝜁/𝑠(𝑇)</a:t>
              </a:r>
              <a:r>
                <a:rPr lang="en-US" sz="900" dirty="0"/>
                <a:t>  : bulk viscosity </a:t>
              </a:r>
            </a:p>
          </dgm:t>
        </dgm:pt>
      </mc:Fallback>
    </mc:AlternateConten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/>
      <dgm:t>
        <a:bodyPr/>
        <a:lstStyle/>
        <a:p>
          <a:r>
            <a:rPr lang="en-US" sz="900" dirty="0"/>
            <a:t>R : Initial pressure ratio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4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1" presStyleCnt="4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2" presStyleCnt="4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3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1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2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31D85C6B-2B42-D641-987B-A33A8FB0F14D}" type="presParOf" srcId="{872D65A0-527D-914E-AC41-B0070C4F6325}" destId="{6684DEFF-790C-1F4F-AF0D-FE4219F419D1}" srcOrd="2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3" destOrd="0" presId="urn:microsoft.com/office/officeart/2005/8/layout/chevron2"/>
    <dgm:cxn modelId="{CBAC4858-44DF-E94B-A9B4-0E755630EECE}" type="presParOf" srcId="{872D65A0-527D-914E-AC41-B0070C4F6325}" destId="{94EA3329-DEB2-F74B-A712-91718C7B6A31}" srcOrd="4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5" destOrd="0" presId="urn:microsoft.com/office/officeart/2005/8/layout/chevron2"/>
    <dgm:cxn modelId="{01653D57-0696-8745-9F21-6F96B91C8369}" type="presParOf" srcId="{872D65A0-527D-914E-AC41-B0070C4F6325}" destId="{4D68F94C-1DD8-734B-AD8C-6AC9E7993DFF}" srcOrd="6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VAH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PTMA</a:t>
          </a:r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123146A5-2AB3-3441-B4D0-1526147C9DAB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>
        <a:blipFill>
          <a:blip xmlns:r="http://schemas.openxmlformats.org/officeDocument/2006/relationships" r:embed="rId1"/>
          <a:stretch>
            <a:fillRect b="-298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8A36DBAC-2147-BE4A-89FD-47C04C569A0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dgm:pt modelId="{BB722C74-0746-AC45-96B1-26805062DEF4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4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1" presStyleCnt="4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2" presStyleCnt="4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3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1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2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31D85C6B-2B42-D641-987B-A33A8FB0F14D}" type="presParOf" srcId="{872D65A0-527D-914E-AC41-B0070C4F6325}" destId="{6684DEFF-790C-1F4F-AF0D-FE4219F419D1}" srcOrd="2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3" destOrd="0" presId="urn:microsoft.com/office/officeart/2005/8/layout/chevron2"/>
    <dgm:cxn modelId="{CBAC4858-44DF-E94B-A9B4-0E755630EECE}" type="presParOf" srcId="{872D65A0-527D-914E-AC41-B0070C4F6325}" destId="{94EA3329-DEB2-F74B-A712-91718C7B6A31}" srcOrd="4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5" destOrd="0" presId="urn:microsoft.com/office/officeart/2005/8/layout/chevron2"/>
    <dgm:cxn modelId="{01653D57-0696-8745-9F21-6F96B91C8369}" type="presParOf" srcId="{872D65A0-527D-914E-AC41-B0070C4F6325}" destId="{4D68F94C-1DD8-734B-AD8C-6AC9E7993DFF}" srcOrd="6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MUSIC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/>
      <dgm:t>
        <a:bodyPr/>
        <a:lstStyle/>
        <a:p>
          <a:pPr algn="l"/>
          <a:r>
            <a:rPr lang="en-US" sz="900" dirty="0"/>
            <a:t>N    : normalization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dirty="0"/>
                <a:t>(</a:t>
              </a:r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𝜂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𝑇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lang="en-US" sz="900" dirty="0"/>
                <a:t> :  shear viscosity </a:t>
              </a:r>
            </a:p>
          </dgm:t>
        </dgm:pt>
      </mc:Choice>
      <mc:Fallback xmlns="">
        <dgm:pt modelId="{8A36DBAC-2147-BE4A-89FD-47C04C569A08}">
          <dgm:prSet custT="1"/>
          <dgm:spPr/>
          <dgm:t>
            <a:bodyPr/>
            <a:lstStyle/>
            <a:p>
              <a:r>
                <a:rPr lang="en-US" sz="900" b="0" dirty="0"/>
                <a:t>(</a:t>
              </a:r>
              <a:r>
                <a:rPr lang="en-US" sz="900" b="0" i="0">
                  <a:latin typeface="Cambria Math" panose="02040503050406030204" pitchFamily="18" charset="0"/>
                </a:rPr>
                <a:t>𝜂/𝑠)(𝑇)</a:t>
              </a:r>
              <a:r>
                <a:rPr lang="en-US" sz="900" dirty="0"/>
                <a:t> :  shear viscosity </a:t>
              </a:r>
            </a:p>
          </dgm:t>
        </dgm:pt>
      </mc:Fallback>
    </mc:AlternateConten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BB722C74-0746-AC45-96B1-26805062DEF4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sz="9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𝜁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𝑠</m:t>
                  </m:r>
                  <m:r>
                    <a:rPr lang="en-US" sz="900" b="0" i="1" smtClean="0">
                      <a:latin typeface="Cambria Math" panose="02040503050406030204" pitchFamily="18" charset="0"/>
                    </a:rPr>
                    <m:t>)</m:t>
                  </m:r>
                  <m:d>
                    <m:d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𝑇</m:t>
                      </m:r>
                    </m:e>
                  </m:d>
                </m:oMath>
              </a14:m>
              <a:r>
                <a:rPr lang="en-US" sz="900" dirty="0"/>
                <a:t>  : bulk viscosity </a:t>
              </a:r>
            </a:p>
          </dgm:t>
        </dgm:pt>
      </mc:Choice>
      <mc:Fallback xmlns="">
        <dgm:pt modelId="{BB722C74-0746-AC45-96B1-26805062DEF4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(𝜁/𝑠)(𝑇)</a:t>
              </a:r>
              <a:r>
                <a:rPr lang="en-US" sz="900" dirty="0"/>
                <a:t>  : bulk viscosity </a:t>
              </a:r>
            </a:p>
          </dgm:t>
        </dgm:pt>
      </mc:Fallback>
    </mc:AlternateConten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/>
      <dgm:t>
        <a:bodyPr/>
        <a:lstStyle/>
        <a:p>
          <a:endParaRPr lang="en-US" sz="900" dirty="0"/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pPr algn="l"/>
          <a:r>
            <a:rPr lang="en-US" sz="900" dirty="0" err="1"/>
            <a:t>d</a:t>
          </a:r>
          <a:r>
            <a:rPr lang="en-US" sz="900" baseline="-25000" dirty="0" err="1"/>
            <a:t>min</a:t>
          </a:r>
          <a:r>
            <a:rPr lang="en-US" sz="900" baseline="0" dirty="0"/>
            <a:t> : min. dist. </a:t>
          </a:r>
          <a:r>
            <a:rPr lang="en-US" sz="900" baseline="0" dirty="0" err="1"/>
            <a:t>betw</a:t>
          </a:r>
          <a:r>
            <a:rPr lang="en-US" sz="900" baseline="0" dirty="0"/>
            <a:t>. nucleons</a:t>
          </a:r>
          <a:endParaRPr lang="en-US" sz="900" dirty="0"/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pPr algn="l"/>
          <a:r>
            <a:rPr lang="en-US" sz="900" dirty="0"/>
            <a:t>p     : generalized mean power</a:t>
          </a:r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pPr algn="l"/>
          <a:r>
            <a:rPr lang="en-US" sz="900" dirty="0"/>
            <a:t>w    : nucleon width</a:t>
          </a:r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123146A5-2AB3-3441-B4D0-1526147C9DAB}">
          <dgm:prSet custT="1"/>
          <dgm:spPr/>
          <dgm:t>
            <a:bodyPr/>
            <a:lstStyle/>
            <a:p>
              <a:pPr algn="l"/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𝜎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𝑘</m:t>
                      </m:r>
                    </m:sub>
                  </m:sSub>
                </m:oMath>
              </a14:m>
              <a:r>
                <a:rPr lang="en-US" sz="900" dirty="0"/>
                <a:t>   : multiplicity </a:t>
              </a:r>
              <a:r>
                <a:rPr lang="en-US" sz="900" dirty="0" err="1"/>
                <a:t>fluct</a:t>
              </a:r>
              <a:r>
                <a:rPr lang="en-US" sz="900" dirty="0"/>
                <a:t>. variance</a:t>
              </a:r>
            </a:p>
          </dgm:t>
        </dgm:pt>
      </mc:Choice>
      <mc:Fallback xmlns="">
        <dgm:pt modelId="{123146A5-2AB3-3441-B4D0-1526147C9DAB}">
          <dgm:prSet custT="1"/>
          <dgm:spPr/>
          <dgm:t>
            <a:bodyPr/>
            <a:lstStyle/>
            <a:p>
              <a:pPr algn="l"/>
              <a:r>
                <a:rPr lang="en-US" sz="900" b="0" i="0">
                  <a:latin typeface="Cambria Math" panose="02040503050406030204" pitchFamily="18" charset="0"/>
                </a:rPr>
                <a:t>𝜎_𝑘</a:t>
              </a:r>
              <a:r>
                <a:rPr lang="en-US" sz="900" dirty="0"/>
                <a:t>   : multiplicity </a:t>
              </a:r>
              <a:r>
                <a:rPr lang="en-US" sz="900" dirty="0" err="1"/>
                <a:t>fluct</a:t>
              </a:r>
              <a:r>
                <a:rPr lang="en-US" sz="900" dirty="0"/>
                <a:t>. variance</a:t>
              </a:r>
            </a:p>
          </dgm:t>
        </dgm:pt>
      </mc:Fallback>
    </mc:AlternateConten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0E217411-C4C0-9D4A-8A53-FA87DA4334FC}">
      <dgm:prSet custT="1"/>
      <dgm:spPr/>
      <dgm:t>
        <a:bodyPr/>
        <a:lstStyle/>
        <a:p>
          <a:pPr algn="ctr"/>
          <a:r>
            <a:rPr lang="en-US" sz="1600" dirty="0"/>
            <a:t>Free-</a:t>
          </a:r>
        </a:p>
        <a:p>
          <a:pPr algn="ctr"/>
          <a:r>
            <a:rPr lang="en-US" sz="1600" dirty="0"/>
            <a:t>stream</a:t>
          </a:r>
        </a:p>
      </dgm:t>
    </dgm:pt>
    <dgm:pt modelId="{BA99CEBA-1BC1-184F-920D-74AD7F74CBCC}" type="parTrans" cxnId="{13F5E06A-BFA2-4248-BF08-39FF08194211}">
      <dgm:prSet/>
      <dgm:spPr/>
      <dgm:t>
        <a:bodyPr/>
        <a:lstStyle/>
        <a:p>
          <a:endParaRPr lang="en-US"/>
        </a:p>
      </dgm:t>
    </dgm:pt>
    <dgm:pt modelId="{EC9386D2-4303-DD4D-A2DF-8F61EE94E42D}" type="sibTrans" cxnId="{13F5E06A-BFA2-4248-BF08-39FF08194211}">
      <dgm:prSet/>
      <dgm:spPr/>
      <dgm:t>
        <a:bodyPr/>
        <a:lstStyle/>
        <a:p>
          <a:endParaRPr lang="en-US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CE</a:t>
          </a:r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 sz="900" dirty="0" err="1"/>
            <a:t>T</a:t>
          </a:r>
          <a:r>
            <a:rPr lang="en-US" sz="900" baseline="-25000" dirty="0" err="1"/>
            <a:t>sw</a:t>
          </a:r>
          <a:r>
            <a:rPr lang="en-US" sz="900" baseline="-25000" dirty="0"/>
            <a:t> </a:t>
          </a:r>
          <a:r>
            <a:rPr lang="en-US" sz="900" baseline="0" dirty="0"/>
            <a:t>: switching temperature</a:t>
          </a:r>
          <a:endParaRPr lang="en-US" sz="900" dirty="0"/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D661DC70-A9A2-504F-958A-A6AD23347160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𝑟</m:t>
                      </m:r>
                    </m:sub>
                  </m:sSub>
                </m:oMath>
              </a14:m>
              <a:r>
                <a:rPr lang="en-US" sz="900" dirty="0"/>
                <a:t> : free-stream time scale </a:t>
              </a:r>
            </a:p>
          </dgm:t>
        </dgm:pt>
      </mc:Choice>
      <mc:Fallback xmlns="">
        <dgm:pt modelId="{D661DC70-A9A2-504F-958A-A6AD23347160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𝜏_𝑟</a:t>
              </a:r>
              <a:r>
                <a:rPr lang="en-US" sz="900" dirty="0"/>
                <a:t> : free-stream time scale </a:t>
              </a:r>
            </a:p>
          </dgm:t>
        </dgm:pt>
      </mc:Fallback>
    </mc:AlternateContent>
    <dgm:pt modelId="{A8491FF0-24E5-564B-8F99-8A91BD072664}" type="parTrans" cxnId="{A8353911-E4F6-E647-9E80-7418CCCD0784}">
      <dgm:prSet/>
      <dgm:spPr/>
      <dgm:t>
        <a:bodyPr/>
        <a:lstStyle/>
        <a:p>
          <a:endParaRPr lang="en-US"/>
        </a:p>
      </dgm:t>
    </dgm:pt>
    <dgm:pt modelId="{B74D8109-217A-F347-B54A-F44E3639D0D4}" type="sibTrans" cxnId="{A8353911-E4F6-E647-9E80-7418CCCD0784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52E77F61-1F14-6342-95DA-B903A4005818}">
          <dgm:prSet custT="1"/>
          <dgm:spPr/>
          <dgm:t>
            <a:bodyPr/>
            <a:lstStyle/>
            <a:p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𝛼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𝑠</m:t>
                      </m:r>
                    </m:sub>
                  </m:sSub>
                </m:oMath>
              </a14:m>
              <a:r>
                <a:rPr lang="en-US" sz="900" dirty="0"/>
                <a:t> : energy density scaling of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900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𝜏</m:t>
                      </m:r>
                    </m:e>
                    <m:sub>
                      <m:r>
                        <a:rPr lang="en-US" sz="900" b="0" i="1" smtClean="0">
                          <a:latin typeface="Cambria Math" panose="02040503050406030204" pitchFamily="18" charset="0"/>
                        </a:rPr>
                        <m:t>𝑟</m:t>
                      </m:r>
                    </m:sub>
                  </m:sSub>
                </m:oMath>
              </a14:m>
              <a:endParaRPr lang="en-US" sz="900" dirty="0"/>
            </a:p>
          </dgm:t>
        </dgm:pt>
      </mc:Choice>
      <mc:Fallback xmlns="">
        <dgm:pt modelId="{52E77F61-1F14-6342-95DA-B903A4005818}">
          <dgm:prSet custT="1"/>
          <dgm:spPr/>
          <dgm:t>
            <a:bodyPr/>
            <a:lstStyle/>
            <a:p>
              <a:r>
                <a:rPr lang="en-US" sz="900" b="0" i="0">
                  <a:latin typeface="Cambria Math" panose="02040503050406030204" pitchFamily="18" charset="0"/>
                </a:rPr>
                <a:t>𝛼_𝑠</a:t>
              </a:r>
              <a:r>
                <a:rPr lang="en-US" sz="900" dirty="0"/>
                <a:t> : energy density scaling of </a:t>
              </a:r>
              <a:r>
                <a:rPr lang="en-US" sz="900" b="0" i="0">
                  <a:latin typeface="Cambria Math" panose="02040503050406030204" pitchFamily="18" charset="0"/>
                </a:rPr>
                <a:t>𝜏_𝑟</a:t>
              </a:r>
              <a:endParaRPr lang="en-US" sz="900" dirty="0"/>
            </a:p>
          </dgm:t>
        </dgm:pt>
      </mc:Fallback>
    </mc:AlternateContent>
    <dgm:pt modelId="{04891E23-ABA6-2F40-B63F-58A55E820649}" type="parTrans" cxnId="{0528A2AC-D207-704D-974B-BBAF2F51F22F}">
      <dgm:prSet/>
      <dgm:spPr/>
      <dgm:t>
        <a:bodyPr/>
        <a:lstStyle/>
        <a:p>
          <a:endParaRPr lang="en-US"/>
        </a:p>
      </dgm:t>
    </dgm:pt>
    <dgm:pt modelId="{8B1D71B5-4AAB-7C48-B249-1E74EFAB4B23}" type="sibTrans" cxnId="{0528A2AC-D207-704D-974B-BBAF2F51F22F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5" custLinFactNeighborY="1917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32874CB3-2C11-CE4A-82B6-26BDDE5C2BF6}" type="pres">
      <dgm:prSet presAssocID="{0E217411-C4C0-9D4A-8A53-FA87DA4334FC}" presName="composite" presStyleCnt="0"/>
      <dgm:spPr/>
    </dgm:pt>
    <dgm:pt modelId="{E43E799E-DC98-FD4E-BDCC-2F6452285FA0}" type="pres">
      <dgm:prSet presAssocID="{0E217411-C4C0-9D4A-8A53-FA87DA4334F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1FD448C1-4B24-BC42-ABD9-7DA01DB503BC}" type="pres">
      <dgm:prSet presAssocID="{0E217411-C4C0-9D4A-8A53-FA87DA4334FC}" presName="descendantText" presStyleLbl="alignAcc1" presStyleIdx="1" presStyleCnt="5">
        <dgm:presLayoutVars>
          <dgm:bulletEnabled val="1"/>
        </dgm:presLayoutVars>
      </dgm:prSet>
      <dgm:spPr/>
    </dgm:pt>
    <dgm:pt modelId="{C830AC45-5FEB-D445-A202-EAE308609151}" type="pres">
      <dgm:prSet presAssocID="{EC9386D2-4303-DD4D-A2DF-8F61EE94E42D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2" presStyleCnt="5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3" presStyleCnt="5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A8353911-E4F6-E647-9E80-7418CCCD0784}" srcId="{0E217411-C4C0-9D4A-8A53-FA87DA4334FC}" destId="{D661DC70-A9A2-504F-958A-A6AD23347160}" srcOrd="0" destOrd="0" parTransId="{A8491FF0-24E5-564B-8F99-8A91BD072664}" sibTransId="{B74D8109-217A-F347-B54A-F44E3639D0D4}"/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722CAA16-F2FD-3649-8987-9802DFD15D36}" type="presOf" srcId="{D661DC70-A9A2-504F-958A-A6AD23347160}" destId="{1FD448C1-4B24-BC42-ABD9-7DA01DB503BC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4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B8DDE542-37DF-6444-BA2C-A06B80DE00FE}" type="presOf" srcId="{0E217411-C4C0-9D4A-8A53-FA87DA4334FC}" destId="{E43E799E-DC98-FD4E-BDCC-2F6452285FA0}" srcOrd="0" destOrd="0" presId="urn:microsoft.com/office/officeart/2005/8/layout/chevron2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2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13F5E06A-BFA2-4248-BF08-39FF08194211}" srcId="{FB5E727C-AD8B-CA4E-B4BC-D5D429E6322B}" destId="{0E217411-C4C0-9D4A-8A53-FA87DA4334FC}" srcOrd="1" destOrd="0" parTransId="{BA99CEBA-1BC1-184F-920D-74AD7F74CBCC}" sibTransId="{EC9386D2-4303-DD4D-A2DF-8F61EE94E42D}"/>
    <dgm:cxn modelId="{D83C6073-5B5F-404A-8903-D9D544D9774B}" type="presOf" srcId="{52E77F61-1F14-6342-95DA-B903A4005818}" destId="{1FD448C1-4B24-BC42-ABD9-7DA01DB503BC}" srcOrd="0" destOrd="1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3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0528A2AC-D207-704D-974B-BBAF2F51F22F}" srcId="{0E217411-C4C0-9D4A-8A53-FA87DA4334FC}" destId="{52E77F61-1F14-6342-95DA-B903A4005818}" srcOrd="1" destOrd="0" parTransId="{04891E23-ABA6-2F40-B63F-58A55E820649}" sibTransId="{8B1D71B5-4AAB-7C48-B249-1E74EFAB4B23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A68E042D-46EC-634B-A769-98FA958A49D5}" type="presParOf" srcId="{872D65A0-527D-914E-AC41-B0070C4F6325}" destId="{32874CB3-2C11-CE4A-82B6-26BDDE5C2BF6}" srcOrd="2" destOrd="0" presId="urn:microsoft.com/office/officeart/2005/8/layout/chevron2"/>
    <dgm:cxn modelId="{EE748C38-2B2F-6946-A84E-364BC28AD1EF}" type="presParOf" srcId="{32874CB3-2C11-CE4A-82B6-26BDDE5C2BF6}" destId="{E43E799E-DC98-FD4E-BDCC-2F6452285FA0}" srcOrd="0" destOrd="0" presId="urn:microsoft.com/office/officeart/2005/8/layout/chevron2"/>
    <dgm:cxn modelId="{4AD1975F-D2D6-DB4B-A486-9380B80E80C6}" type="presParOf" srcId="{32874CB3-2C11-CE4A-82B6-26BDDE5C2BF6}" destId="{1FD448C1-4B24-BC42-ABD9-7DA01DB503BC}" srcOrd="1" destOrd="0" presId="urn:microsoft.com/office/officeart/2005/8/layout/chevron2"/>
    <dgm:cxn modelId="{2FA2D1AE-53BE-974B-A620-91543C667D55}" type="presParOf" srcId="{872D65A0-527D-914E-AC41-B0070C4F6325}" destId="{C830AC45-5FEB-D445-A202-EAE308609151}" srcOrd="3" destOrd="0" presId="urn:microsoft.com/office/officeart/2005/8/layout/chevron2"/>
    <dgm:cxn modelId="{31D85C6B-2B42-D641-987B-A33A8FB0F14D}" type="presParOf" srcId="{872D65A0-527D-914E-AC41-B0070C4F6325}" destId="{6684DEFF-790C-1F4F-AF0D-FE4219F419D1}" srcOrd="4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5" destOrd="0" presId="urn:microsoft.com/office/officeart/2005/8/layout/chevron2"/>
    <dgm:cxn modelId="{CBAC4858-44DF-E94B-A9B4-0E755630EECE}" type="presParOf" srcId="{872D65A0-527D-914E-AC41-B0070C4F6325}" destId="{94EA3329-DEB2-F74B-A712-91718C7B6A31}" srcOrd="6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7" destOrd="0" presId="urn:microsoft.com/office/officeart/2005/8/layout/chevron2"/>
    <dgm:cxn modelId="{01653D57-0696-8745-9F21-6F96B91C8369}" type="presParOf" srcId="{872D65A0-527D-914E-AC41-B0070C4F6325}" destId="{4D68F94C-1DD8-734B-AD8C-6AC9E7993DFF}" srcOrd="8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5E727C-AD8B-CA4E-B4BC-D5D429E6322B}" type="doc">
      <dgm:prSet loTypeId="urn:microsoft.com/office/officeart/2005/8/layout/chevron2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5F3DC7F-0C43-864F-B1BB-D362E0889216}">
      <dgm:prSet phldrT="[Text]"/>
      <dgm:spPr/>
      <dgm:t>
        <a:bodyPr/>
        <a:lstStyle/>
        <a:p>
          <a:r>
            <a:rPr lang="en-US" dirty="0"/>
            <a:t>T</a:t>
          </a:r>
          <a:r>
            <a:rPr lang="en-US" baseline="-25000" dirty="0"/>
            <a:t>R</a:t>
          </a:r>
          <a:r>
            <a:rPr lang="en-US" dirty="0"/>
            <a:t>ENTo</a:t>
          </a:r>
        </a:p>
      </dgm:t>
    </dgm:pt>
    <dgm:pt modelId="{BCA55C1E-3484-B447-868D-C3440BB1DE00}" type="parTrans" cxnId="{B3D063AC-087E-A248-8040-50A3CB3786EF}">
      <dgm:prSet/>
      <dgm:spPr/>
      <dgm:t>
        <a:bodyPr/>
        <a:lstStyle/>
        <a:p>
          <a:endParaRPr lang="en-US"/>
        </a:p>
      </dgm:t>
    </dgm:pt>
    <dgm:pt modelId="{CDBF23B5-A515-7545-9DD5-0E42056789FB}" type="sibTrans" cxnId="{B3D063AC-087E-A248-8040-50A3CB3786EF}">
      <dgm:prSet/>
      <dgm:spPr/>
      <dgm:t>
        <a:bodyPr/>
        <a:lstStyle/>
        <a:p>
          <a:endParaRPr lang="en-US" dirty="0"/>
        </a:p>
      </dgm:t>
    </dgm:pt>
    <dgm:pt modelId="{673F492E-B030-4A41-A5F3-E5729DD99EBD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MUSIC</a:t>
          </a:r>
        </a:p>
      </dgm:t>
    </dgm:pt>
    <dgm:pt modelId="{A0C8FB17-D6E5-6F48-9EF0-8EB7CB7F7254}" type="parTrans" cxnId="{BA5C1C4F-31C4-C444-B013-060668A354F7}">
      <dgm:prSet/>
      <dgm:spPr/>
      <dgm:t>
        <a:bodyPr/>
        <a:lstStyle/>
        <a:p>
          <a:endParaRPr lang="en-US"/>
        </a:p>
      </dgm:t>
    </dgm:pt>
    <dgm:pt modelId="{D4E4CD9C-158D-A84A-9FEA-C908CE7301B0}" type="sibTrans" cxnId="{BA5C1C4F-31C4-C444-B013-060668A354F7}">
      <dgm:prSet/>
      <dgm:spPr/>
      <dgm:t>
        <a:bodyPr/>
        <a:lstStyle/>
        <a:p>
          <a:endParaRPr lang="en-US" dirty="0"/>
        </a:p>
      </dgm:t>
    </dgm:pt>
    <dgm:pt modelId="{C1B8F268-C480-FB44-8747-2D2CBDD72346}">
      <dgm:prSet phldrT="[Text]"/>
      <dgm:spPr>
        <a:solidFill>
          <a:srgbClr val="E872DD"/>
        </a:solidFill>
      </dgm:spPr>
      <dgm:t>
        <a:bodyPr/>
        <a:lstStyle/>
        <a:p>
          <a:r>
            <a:rPr lang="en-US" dirty="0"/>
            <a:t>SMASH</a:t>
          </a:r>
        </a:p>
      </dgm:t>
    </dgm:pt>
    <dgm:pt modelId="{22E14164-9332-D64E-9596-D935862890EC}" type="parTrans" cxnId="{52DD7B20-8C8B-924B-9A82-85ADDBE2164F}">
      <dgm:prSet/>
      <dgm:spPr/>
      <dgm:t>
        <a:bodyPr/>
        <a:lstStyle/>
        <a:p>
          <a:endParaRPr lang="en-US"/>
        </a:p>
      </dgm:t>
    </dgm:pt>
    <dgm:pt modelId="{FD820E06-6530-454D-A9A8-A9A43013807F}" type="sibTrans" cxnId="{52DD7B20-8C8B-924B-9A82-85ADDBE2164F}">
      <dgm:prSet/>
      <dgm:spPr/>
      <dgm:t>
        <a:bodyPr/>
        <a:lstStyle/>
        <a:p>
          <a:endParaRPr lang="en-US"/>
        </a:p>
      </dgm:t>
    </dgm:pt>
    <dgm:pt modelId="{D3AD0A03-572D-D647-9396-24850637CF42}">
      <dgm:prSet custT="1"/>
      <dgm:spPr>
        <a:blipFill>
          <a:blip xmlns:r="http://schemas.openxmlformats.org/officeDocument/2006/relationships" r:embed="rId1"/>
          <a:stretch>
            <a:fillRect b="-303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F32C972-BF68-CE46-A21B-F60BD39BD551}" type="parTrans" cxnId="{B79D3B38-499F-5843-A7E8-D3BB4BBAF0F9}">
      <dgm:prSet/>
      <dgm:spPr/>
      <dgm:t>
        <a:bodyPr/>
        <a:lstStyle/>
        <a:p>
          <a:endParaRPr lang="en-US"/>
        </a:p>
      </dgm:t>
    </dgm:pt>
    <dgm:pt modelId="{711D49DC-E25D-C04B-BDF1-5E46D0CC2342}" type="sibTrans" cxnId="{B79D3B38-499F-5843-A7E8-D3BB4BBAF0F9}">
      <dgm:prSet/>
      <dgm:spPr/>
      <dgm:t>
        <a:bodyPr/>
        <a:lstStyle/>
        <a:p>
          <a:endParaRPr lang="en-US"/>
        </a:p>
      </dgm:t>
    </dgm:pt>
    <dgm:pt modelId="{8A36DBAC-2147-BE4A-89FD-47C04C569A0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CD4BCA60-BF14-6745-A5DF-5C80F6027CC0}" type="parTrans" cxnId="{F53A261D-E526-1041-A9C3-B3D184D63F8A}">
      <dgm:prSet/>
      <dgm:spPr/>
      <dgm:t>
        <a:bodyPr/>
        <a:lstStyle/>
        <a:p>
          <a:endParaRPr lang="en-US"/>
        </a:p>
      </dgm:t>
    </dgm:pt>
    <dgm:pt modelId="{E4E49432-CD1A-7249-A116-F13AA9B20787}" type="sibTrans" cxnId="{F53A261D-E526-1041-A9C3-B3D184D63F8A}">
      <dgm:prSet/>
      <dgm:spPr/>
      <dgm:t>
        <a:bodyPr/>
        <a:lstStyle/>
        <a:p>
          <a:endParaRPr lang="en-US"/>
        </a:p>
      </dgm:t>
    </dgm:pt>
    <dgm:pt modelId="{BB722C74-0746-AC45-96B1-26805062DEF4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8AE81FE-5C63-404E-AD70-9AEE57C49BD4}" type="parTrans" cxnId="{F814973B-BF16-C645-BC27-D77E02FF6E31}">
      <dgm:prSet/>
      <dgm:spPr/>
      <dgm:t>
        <a:bodyPr/>
        <a:lstStyle/>
        <a:p>
          <a:endParaRPr lang="en-US"/>
        </a:p>
      </dgm:t>
    </dgm:pt>
    <dgm:pt modelId="{87730235-B5B3-FF46-B561-D31122CA034E}" type="sibTrans" cxnId="{F814973B-BF16-C645-BC27-D77E02FF6E31}">
      <dgm:prSet/>
      <dgm:spPr/>
      <dgm:t>
        <a:bodyPr/>
        <a:lstStyle/>
        <a:p>
          <a:endParaRPr lang="en-US"/>
        </a:p>
      </dgm:t>
    </dgm:pt>
    <dgm:pt modelId="{EA7549FD-E22D-C245-A461-54210928C0C1}">
      <dgm:prSet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D50C002-06E7-C94E-9330-DBDFB72AF044}" type="parTrans" cxnId="{F4F02DD8-6225-214C-A36F-5933F649E32A}">
      <dgm:prSet/>
      <dgm:spPr/>
      <dgm:t>
        <a:bodyPr/>
        <a:lstStyle/>
        <a:p>
          <a:endParaRPr lang="en-US"/>
        </a:p>
      </dgm:t>
    </dgm:pt>
    <dgm:pt modelId="{3F82DBD3-540F-0E4B-AA51-3F257663679C}" type="sibTrans" cxnId="{F4F02DD8-6225-214C-A36F-5933F649E32A}">
      <dgm:prSet/>
      <dgm:spPr/>
      <dgm:t>
        <a:bodyPr/>
        <a:lstStyle/>
        <a:p>
          <a:endParaRPr lang="en-US"/>
        </a:p>
      </dgm:t>
    </dgm:pt>
    <dgm:pt modelId="{CB9B6FB4-667E-8A48-876D-EC4A072D45F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D5A5F4C-CFE5-7240-8163-A6CFA8BD7062}" type="sibTrans" cxnId="{371205E0-896D-AA4E-BF91-5FAD9F610786}">
      <dgm:prSet/>
      <dgm:spPr/>
      <dgm:t>
        <a:bodyPr/>
        <a:lstStyle/>
        <a:p>
          <a:endParaRPr lang="en-US"/>
        </a:p>
      </dgm:t>
    </dgm:pt>
    <dgm:pt modelId="{091F022D-D8DE-EE40-9985-25D95AFA5A9C}" type="parTrans" cxnId="{371205E0-896D-AA4E-BF91-5FAD9F610786}">
      <dgm:prSet/>
      <dgm:spPr/>
      <dgm:t>
        <a:bodyPr/>
        <a:lstStyle/>
        <a:p>
          <a:endParaRPr lang="en-US"/>
        </a:p>
      </dgm:t>
    </dgm:pt>
    <dgm:pt modelId="{52D2E019-6F58-D143-8470-6D940466B13E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B6E65E5F-980C-714B-819C-48479B70F38C}" type="sibTrans" cxnId="{0B3F5E26-9F97-0946-A134-DD65E7567397}">
      <dgm:prSet/>
      <dgm:spPr/>
      <dgm:t>
        <a:bodyPr/>
        <a:lstStyle/>
        <a:p>
          <a:endParaRPr lang="en-US"/>
        </a:p>
      </dgm:t>
    </dgm:pt>
    <dgm:pt modelId="{A05A015B-5C5D-4A44-8B1A-30A5D9D4A431}" type="parTrans" cxnId="{0B3F5E26-9F97-0946-A134-DD65E7567397}">
      <dgm:prSet/>
      <dgm:spPr/>
      <dgm:t>
        <a:bodyPr/>
        <a:lstStyle/>
        <a:p>
          <a:endParaRPr lang="en-US"/>
        </a:p>
      </dgm:t>
    </dgm:pt>
    <dgm:pt modelId="{ABB30E14-4971-3D47-A4CB-2BE1C5656811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6A2B8BC7-4818-0C4B-A2DA-C8EB05CA8FCD}" type="sibTrans" cxnId="{0D2B4CD7-ABC9-CB48-BB2B-B354BE66ACD1}">
      <dgm:prSet/>
      <dgm:spPr/>
      <dgm:t>
        <a:bodyPr/>
        <a:lstStyle/>
        <a:p>
          <a:endParaRPr lang="en-US"/>
        </a:p>
      </dgm:t>
    </dgm:pt>
    <dgm:pt modelId="{368111E2-0691-C842-9A9F-99E4A58CC2BB}" type="parTrans" cxnId="{0D2B4CD7-ABC9-CB48-BB2B-B354BE66ACD1}">
      <dgm:prSet/>
      <dgm:spPr/>
      <dgm:t>
        <a:bodyPr/>
        <a:lstStyle/>
        <a:p>
          <a:endParaRPr lang="en-US"/>
        </a:p>
      </dgm:t>
    </dgm:pt>
    <dgm:pt modelId="{123146A5-2AB3-3441-B4D0-1526147C9DAB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3E900BD4-82F7-7540-9F53-22582D12FD7C}" type="sibTrans" cxnId="{3AD9B4DA-1F7A-7B4C-8E53-D54BDCFA4FF4}">
      <dgm:prSet/>
      <dgm:spPr/>
      <dgm:t>
        <a:bodyPr/>
        <a:lstStyle/>
        <a:p>
          <a:endParaRPr lang="en-US"/>
        </a:p>
      </dgm:t>
    </dgm:pt>
    <dgm:pt modelId="{ECE405B5-FB0D-6C43-85E6-E6F94A24C459}" type="parTrans" cxnId="{3AD9B4DA-1F7A-7B4C-8E53-D54BDCFA4FF4}">
      <dgm:prSet/>
      <dgm:spPr/>
      <dgm:t>
        <a:bodyPr/>
        <a:lstStyle/>
        <a:p>
          <a:endParaRPr lang="en-US"/>
        </a:p>
      </dgm:t>
    </dgm:pt>
    <dgm:pt modelId="{0E217411-C4C0-9D4A-8A53-FA87DA4334FC}">
      <dgm:prSet custT="1"/>
      <dgm:spPr/>
      <dgm:t>
        <a:bodyPr/>
        <a:lstStyle/>
        <a:p>
          <a:pPr algn="ctr"/>
          <a:r>
            <a:rPr lang="en-US" sz="1600" dirty="0"/>
            <a:t>Free-</a:t>
          </a:r>
        </a:p>
        <a:p>
          <a:pPr algn="ctr"/>
          <a:r>
            <a:rPr lang="en-US" sz="1600" dirty="0"/>
            <a:t>stream</a:t>
          </a:r>
        </a:p>
      </dgm:t>
    </dgm:pt>
    <dgm:pt modelId="{BA99CEBA-1BC1-184F-920D-74AD7F74CBCC}" type="parTrans" cxnId="{13F5E06A-BFA2-4248-BF08-39FF08194211}">
      <dgm:prSet/>
      <dgm:spPr/>
      <dgm:t>
        <a:bodyPr/>
        <a:lstStyle/>
        <a:p>
          <a:endParaRPr lang="en-US"/>
        </a:p>
      </dgm:t>
    </dgm:pt>
    <dgm:pt modelId="{EC9386D2-4303-DD4D-A2DF-8F61EE94E42D}" type="sibTrans" cxnId="{13F5E06A-BFA2-4248-BF08-39FF08194211}">
      <dgm:prSet/>
      <dgm:spPr/>
      <dgm:t>
        <a:bodyPr/>
        <a:lstStyle/>
        <a:p>
          <a:endParaRPr lang="en-US"/>
        </a:p>
      </dgm:t>
    </dgm:pt>
    <dgm:pt modelId="{F57DCA6C-68CE-7E49-A362-B5D4DACD8512}">
      <dgm:prSet phldrT="[Text]"/>
      <dgm:spPr>
        <a:solidFill>
          <a:srgbClr val="E94CB4"/>
        </a:solidFill>
      </dgm:spPr>
      <dgm:t>
        <a:bodyPr/>
        <a:lstStyle/>
        <a:p>
          <a:r>
            <a:rPr lang="en-US" dirty="0"/>
            <a:t>CE</a:t>
          </a:r>
        </a:p>
      </dgm:t>
    </dgm:pt>
    <dgm:pt modelId="{7907BC54-0D85-E045-858A-8CA97526123C}" type="sibTrans" cxnId="{AC2C0799-76F2-8C49-B2E4-658EC9CCA2DC}">
      <dgm:prSet/>
      <dgm:spPr/>
      <dgm:t>
        <a:bodyPr/>
        <a:lstStyle/>
        <a:p>
          <a:endParaRPr lang="en-US" dirty="0"/>
        </a:p>
      </dgm:t>
    </dgm:pt>
    <dgm:pt modelId="{47EFAABE-897D-104F-BF9C-D5A6FB27A932}" type="parTrans" cxnId="{AC2C0799-76F2-8C49-B2E4-658EC9CCA2DC}">
      <dgm:prSet/>
      <dgm:spPr/>
      <dgm:t>
        <a:bodyPr/>
        <a:lstStyle/>
        <a:p>
          <a:endParaRPr lang="en-US"/>
        </a:p>
      </dgm:t>
    </dgm:pt>
    <dgm:pt modelId="{D9BF6B79-BE4C-5944-AE45-489857D7F68A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19BAEA99-45F5-6C43-BE26-53A214C2A444}" type="sibTrans" cxnId="{A35D56A0-99AA-C144-9F3A-04D5A263FFBB}">
      <dgm:prSet/>
      <dgm:spPr/>
      <dgm:t>
        <a:bodyPr/>
        <a:lstStyle/>
        <a:p>
          <a:endParaRPr lang="en-US"/>
        </a:p>
      </dgm:t>
    </dgm:pt>
    <dgm:pt modelId="{536A40C3-6B5C-3448-B31E-2E1BAF46105D}" type="parTrans" cxnId="{A35D56A0-99AA-C144-9F3A-04D5A263FFBB}">
      <dgm:prSet/>
      <dgm:spPr/>
      <dgm:t>
        <a:bodyPr/>
        <a:lstStyle/>
        <a:p>
          <a:endParaRPr lang="en-US"/>
        </a:p>
      </dgm:t>
    </dgm:pt>
    <dgm:pt modelId="{D661DC70-A9A2-504F-958A-A6AD23347160}">
      <dgm:prSet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8491FF0-24E5-564B-8F99-8A91BD072664}" type="parTrans" cxnId="{A8353911-E4F6-E647-9E80-7418CCCD0784}">
      <dgm:prSet/>
      <dgm:spPr/>
      <dgm:t>
        <a:bodyPr/>
        <a:lstStyle/>
        <a:p>
          <a:endParaRPr lang="en-US"/>
        </a:p>
      </dgm:t>
    </dgm:pt>
    <dgm:pt modelId="{B74D8109-217A-F347-B54A-F44E3639D0D4}" type="sibTrans" cxnId="{A8353911-E4F6-E647-9E80-7418CCCD0784}">
      <dgm:prSet/>
      <dgm:spPr/>
      <dgm:t>
        <a:bodyPr/>
        <a:lstStyle/>
        <a:p>
          <a:endParaRPr lang="en-US"/>
        </a:p>
      </dgm:t>
    </dgm:pt>
    <dgm:pt modelId="{52E77F61-1F14-6342-95DA-B903A4005818}">
      <dgm:prSet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04891E23-ABA6-2F40-B63F-58A55E820649}" type="parTrans" cxnId="{0528A2AC-D207-704D-974B-BBAF2F51F22F}">
      <dgm:prSet/>
      <dgm:spPr/>
      <dgm:t>
        <a:bodyPr/>
        <a:lstStyle/>
        <a:p>
          <a:endParaRPr lang="en-US"/>
        </a:p>
      </dgm:t>
    </dgm:pt>
    <dgm:pt modelId="{8B1D71B5-4AAB-7C48-B249-1E74EFAB4B23}" type="sibTrans" cxnId="{0528A2AC-D207-704D-974B-BBAF2F51F22F}">
      <dgm:prSet/>
      <dgm:spPr/>
      <dgm:t>
        <a:bodyPr/>
        <a:lstStyle/>
        <a:p>
          <a:endParaRPr lang="en-US"/>
        </a:p>
      </dgm:t>
    </dgm:pt>
    <dgm:pt modelId="{872D65A0-527D-914E-AC41-B0070C4F6325}" type="pres">
      <dgm:prSet presAssocID="{FB5E727C-AD8B-CA4E-B4BC-D5D429E6322B}" presName="linearFlow" presStyleCnt="0">
        <dgm:presLayoutVars>
          <dgm:dir/>
          <dgm:animLvl val="lvl"/>
          <dgm:resizeHandles val="exact"/>
        </dgm:presLayoutVars>
      </dgm:prSet>
      <dgm:spPr/>
    </dgm:pt>
    <dgm:pt modelId="{A616A282-55BD-2D4A-BA1D-8ADB03AA0609}" type="pres">
      <dgm:prSet presAssocID="{A5F3DC7F-0C43-864F-B1BB-D362E0889216}" presName="composite" presStyleCnt="0"/>
      <dgm:spPr/>
    </dgm:pt>
    <dgm:pt modelId="{B66702DB-6221-5343-81AE-CCFD30203139}" type="pres">
      <dgm:prSet presAssocID="{A5F3DC7F-0C43-864F-B1BB-D362E08892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4B2F05A7-FE2F-4047-8ABD-EDE49CE601D3}" type="pres">
      <dgm:prSet presAssocID="{A5F3DC7F-0C43-864F-B1BB-D362E0889216}" presName="descendantText" presStyleLbl="alignAcc1" presStyleIdx="0" presStyleCnt="5" custLinFactNeighborY="1917">
        <dgm:presLayoutVars>
          <dgm:bulletEnabled val="1"/>
        </dgm:presLayoutVars>
      </dgm:prSet>
      <dgm:spPr/>
    </dgm:pt>
    <dgm:pt modelId="{294DF569-446D-D94E-A93E-82361E0B64A7}" type="pres">
      <dgm:prSet presAssocID="{CDBF23B5-A515-7545-9DD5-0E42056789FB}" presName="sp" presStyleCnt="0"/>
      <dgm:spPr/>
    </dgm:pt>
    <dgm:pt modelId="{32874CB3-2C11-CE4A-82B6-26BDDE5C2BF6}" type="pres">
      <dgm:prSet presAssocID="{0E217411-C4C0-9D4A-8A53-FA87DA4334FC}" presName="composite" presStyleCnt="0"/>
      <dgm:spPr/>
    </dgm:pt>
    <dgm:pt modelId="{E43E799E-DC98-FD4E-BDCC-2F6452285FA0}" type="pres">
      <dgm:prSet presAssocID="{0E217411-C4C0-9D4A-8A53-FA87DA4334FC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1FD448C1-4B24-BC42-ABD9-7DA01DB503BC}" type="pres">
      <dgm:prSet presAssocID="{0E217411-C4C0-9D4A-8A53-FA87DA4334FC}" presName="descendantText" presStyleLbl="alignAcc1" presStyleIdx="1" presStyleCnt="5">
        <dgm:presLayoutVars>
          <dgm:bulletEnabled val="1"/>
        </dgm:presLayoutVars>
      </dgm:prSet>
      <dgm:spPr/>
    </dgm:pt>
    <dgm:pt modelId="{C830AC45-5FEB-D445-A202-EAE308609151}" type="pres">
      <dgm:prSet presAssocID="{EC9386D2-4303-DD4D-A2DF-8F61EE94E42D}" presName="sp" presStyleCnt="0"/>
      <dgm:spPr/>
    </dgm:pt>
    <dgm:pt modelId="{6684DEFF-790C-1F4F-AF0D-FE4219F419D1}" type="pres">
      <dgm:prSet presAssocID="{673F492E-B030-4A41-A5F3-E5729DD99EBD}" presName="composite" presStyleCnt="0"/>
      <dgm:spPr/>
    </dgm:pt>
    <dgm:pt modelId="{13CE0551-247D-CB47-9631-385FD3241C6B}" type="pres">
      <dgm:prSet presAssocID="{673F492E-B030-4A41-A5F3-E5729DD99EBD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A4AF2851-5EDA-A748-B662-37ACA586A3F2}" type="pres">
      <dgm:prSet presAssocID="{673F492E-B030-4A41-A5F3-E5729DD99EBD}" presName="descendantText" presStyleLbl="alignAcc1" presStyleIdx="2" presStyleCnt="5">
        <dgm:presLayoutVars>
          <dgm:bulletEnabled val="1"/>
        </dgm:presLayoutVars>
      </dgm:prSet>
      <dgm:spPr/>
    </dgm:pt>
    <dgm:pt modelId="{C1867F36-1F8C-4E42-AA91-CCA570A133E2}" type="pres">
      <dgm:prSet presAssocID="{D4E4CD9C-158D-A84A-9FEA-C908CE7301B0}" presName="sp" presStyleCnt="0"/>
      <dgm:spPr/>
    </dgm:pt>
    <dgm:pt modelId="{94EA3329-DEB2-F74B-A712-91718C7B6A31}" type="pres">
      <dgm:prSet presAssocID="{F57DCA6C-68CE-7E49-A362-B5D4DACD8512}" presName="composite" presStyleCnt="0"/>
      <dgm:spPr/>
    </dgm:pt>
    <dgm:pt modelId="{81CD3ED1-0ECE-6641-90F1-C5FC5C124F18}" type="pres">
      <dgm:prSet presAssocID="{F57DCA6C-68CE-7E49-A362-B5D4DACD851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5524927-6139-2A41-874C-56565DC3947B}" type="pres">
      <dgm:prSet presAssocID="{F57DCA6C-68CE-7E49-A362-B5D4DACD8512}" presName="descendantText" presStyleLbl="alignAcc1" presStyleIdx="3" presStyleCnt="5">
        <dgm:presLayoutVars>
          <dgm:bulletEnabled val="1"/>
        </dgm:presLayoutVars>
      </dgm:prSet>
      <dgm:spPr/>
    </dgm:pt>
    <dgm:pt modelId="{A45D69D8-DC04-154F-AFB4-F3D492712A82}" type="pres">
      <dgm:prSet presAssocID="{7907BC54-0D85-E045-858A-8CA97526123C}" presName="sp" presStyleCnt="0"/>
      <dgm:spPr/>
    </dgm:pt>
    <dgm:pt modelId="{4D68F94C-1DD8-734B-AD8C-6AC9E7993DFF}" type="pres">
      <dgm:prSet presAssocID="{C1B8F268-C480-FB44-8747-2D2CBDD72346}" presName="composite" presStyleCnt="0"/>
      <dgm:spPr/>
    </dgm:pt>
    <dgm:pt modelId="{5CAE0F1C-CAAA-F84C-B480-94D0256BFFB7}" type="pres">
      <dgm:prSet presAssocID="{C1B8F268-C480-FB44-8747-2D2CBDD72346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56392F65-FA2D-3049-BE89-250988968AA5}" type="pres">
      <dgm:prSet presAssocID="{C1B8F268-C480-FB44-8747-2D2CBDD72346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A8353911-E4F6-E647-9E80-7418CCCD0784}" srcId="{0E217411-C4C0-9D4A-8A53-FA87DA4334FC}" destId="{D661DC70-A9A2-504F-958A-A6AD23347160}" srcOrd="0" destOrd="0" parTransId="{A8491FF0-24E5-564B-8F99-8A91BD072664}" sibTransId="{B74D8109-217A-F347-B54A-F44E3639D0D4}"/>
    <dgm:cxn modelId="{FEDEAA12-FCB2-C643-96E2-342FACEF4204}" type="presOf" srcId="{F57DCA6C-68CE-7E49-A362-B5D4DACD8512}" destId="{81CD3ED1-0ECE-6641-90F1-C5FC5C124F18}" srcOrd="0" destOrd="0" presId="urn:microsoft.com/office/officeart/2005/8/layout/chevron2"/>
    <dgm:cxn modelId="{26E1E513-E0F4-4E4E-ADEB-7313A50C28B7}" type="presOf" srcId="{673F492E-B030-4A41-A5F3-E5729DD99EBD}" destId="{13CE0551-247D-CB47-9631-385FD3241C6B}" srcOrd="0" destOrd="0" presId="urn:microsoft.com/office/officeart/2005/8/layout/chevron2"/>
    <dgm:cxn modelId="{16976315-2C2D-5A4F-8225-4C1E93098E6D}" type="presOf" srcId="{52D2E019-6F58-D143-8470-6D940466B13E}" destId="{4B2F05A7-FE2F-4047-8ABD-EDE49CE601D3}" srcOrd="0" destOrd="1" presId="urn:microsoft.com/office/officeart/2005/8/layout/chevron2"/>
    <dgm:cxn modelId="{83C11016-DCB6-E74E-964F-D1FDD856874C}" type="presOf" srcId="{C1B8F268-C480-FB44-8747-2D2CBDD72346}" destId="{5CAE0F1C-CAAA-F84C-B480-94D0256BFFB7}" srcOrd="0" destOrd="0" presId="urn:microsoft.com/office/officeart/2005/8/layout/chevron2"/>
    <dgm:cxn modelId="{722CAA16-F2FD-3649-8987-9802DFD15D36}" type="presOf" srcId="{D661DC70-A9A2-504F-958A-A6AD23347160}" destId="{1FD448C1-4B24-BC42-ABD9-7DA01DB503BC}" srcOrd="0" destOrd="0" presId="urn:microsoft.com/office/officeart/2005/8/layout/chevron2"/>
    <dgm:cxn modelId="{63857117-D788-2F46-88F7-354DD9B27023}" type="presOf" srcId="{D9BF6B79-BE4C-5944-AE45-489857D7F68A}" destId="{A4AF2851-5EDA-A748-B662-37ACA586A3F2}" srcOrd="0" destOrd="1" presId="urn:microsoft.com/office/officeart/2005/8/layout/chevron2"/>
    <dgm:cxn modelId="{F53A261D-E526-1041-A9C3-B3D184D63F8A}" srcId="{673F492E-B030-4A41-A5F3-E5729DD99EBD}" destId="{8A36DBAC-2147-BE4A-89FD-47C04C569A08}" srcOrd="2" destOrd="0" parTransId="{CD4BCA60-BF14-6745-A5DF-5C80F6027CC0}" sibTransId="{E4E49432-CD1A-7249-A116-F13AA9B20787}"/>
    <dgm:cxn modelId="{52DD7B20-8C8B-924B-9A82-85ADDBE2164F}" srcId="{FB5E727C-AD8B-CA4E-B4BC-D5D429E6322B}" destId="{C1B8F268-C480-FB44-8747-2D2CBDD72346}" srcOrd="4" destOrd="0" parTransId="{22E14164-9332-D64E-9596-D935862890EC}" sibTransId="{FD820E06-6530-454D-A9A8-A9A43013807F}"/>
    <dgm:cxn modelId="{0B3F5E26-9F97-0946-A134-DD65E7567397}" srcId="{A5F3DC7F-0C43-864F-B1BB-D362E0889216}" destId="{52D2E019-6F58-D143-8470-6D940466B13E}" srcOrd="1" destOrd="0" parTransId="{A05A015B-5C5D-4A44-8B1A-30A5D9D4A431}" sibTransId="{B6E65E5F-980C-714B-819C-48479B70F38C}"/>
    <dgm:cxn modelId="{B79D3B38-499F-5843-A7E8-D3BB4BBAF0F9}" srcId="{A5F3DC7F-0C43-864F-B1BB-D362E0889216}" destId="{D3AD0A03-572D-D647-9396-24850637CF42}" srcOrd="0" destOrd="0" parTransId="{CF32C972-BF68-CE46-A21B-F60BD39BD551}" sibTransId="{711D49DC-E25D-C04B-BDF1-5E46D0CC2342}"/>
    <dgm:cxn modelId="{F814973B-BF16-C645-BC27-D77E02FF6E31}" srcId="{673F492E-B030-4A41-A5F3-E5729DD99EBD}" destId="{BB722C74-0746-AC45-96B1-26805062DEF4}" srcOrd="3" destOrd="0" parTransId="{F8AE81FE-5C63-404E-AD70-9AEE57C49BD4}" sibTransId="{87730235-B5B3-FF46-B561-D31122CA034E}"/>
    <dgm:cxn modelId="{B8DDE542-37DF-6444-BA2C-A06B80DE00FE}" type="presOf" srcId="{0E217411-C4C0-9D4A-8A53-FA87DA4334FC}" destId="{E43E799E-DC98-FD4E-BDCC-2F6452285FA0}" srcOrd="0" destOrd="0" presId="urn:microsoft.com/office/officeart/2005/8/layout/chevron2"/>
    <dgm:cxn modelId="{FCD5914A-3199-2946-A4BC-B9D45ED7FE4E}" type="presOf" srcId="{CB9B6FB4-667E-8A48-876D-EC4A072D45FE}" destId="{4B2F05A7-FE2F-4047-8ABD-EDE49CE601D3}" srcOrd="0" destOrd="4" presId="urn:microsoft.com/office/officeart/2005/8/layout/chevron2"/>
    <dgm:cxn modelId="{1B04024F-4829-FB45-997B-3F886A1EE777}" type="presOf" srcId="{8A36DBAC-2147-BE4A-89FD-47C04C569A08}" destId="{A4AF2851-5EDA-A748-B662-37ACA586A3F2}" srcOrd="0" destOrd="2" presId="urn:microsoft.com/office/officeart/2005/8/layout/chevron2"/>
    <dgm:cxn modelId="{BA5C1C4F-31C4-C444-B013-060668A354F7}" srcId="{FB5E727C-AD8B-CA4E-B4BC-D5D429E6322B}" destId="{673F492E-B030-4A41-A5F3-E5729DD99EBD}" srcOrd="2" destOrd="0" parTransId="{A0C8FB17-D6E5-6F48-9EF0-8EB7CB7F7254}" sibTransId="{D4E4CD9C-158D-A84A-9FEA-C908CE7301B0}"/>
    <dgm:cxn modelId="{0492E25F-6B81-AE4B-8537-E8E150D90402}" type="presOf" srcId="{123146A5-2AB3-3441-B4D0-1526147C9DAB}" destId="{4B2F05A7-FE2F-4047-8ABD-EDE49CE601D3}" srcOrd="0" destOrd="3" presId="urn:microsoft.com/office/officeart/2005/8/layout/chevron2"/>
    <dgm:cxn modelId="{13F5E06A-BFA2-4248-BF08-39FF08194211}" srcId="{FB5E727C-AD8B-CA4E-B4BC-D5D429E6322B}" destId="{0E217411-C4C0-9D4A-8A53-FA87DA4334FC}" srcOrd="1" destOrd="0" parTransId="{BA99CEBA-1BC1-184F-920D-74AD7F74CBCC}" sibTransId="{EC9386D2-4303-DD4D-A2DF-8F61EE94E42D}"/>
    <dgm:cxn modelId="{D83C6073-5B5F-404A-8903-D9D544D9774B}" type="presOf" srcId="{52E77F61-1F14-6342-95DA-B903A4005818}" destId="{1FD448C1-4B24-BC42-ABD9-7DA01DB503BC}" srcOrd="0" destOrd="1" presId="urn:microsoft.com/office/officeart/2005/8/layout/chevron2"/>
    <dgm:cxn modelId="{DF3B5A83-C73D-B446-81B2-C26378E9F706}" type="presOf" srcId="{BB722C74-0746-AC45-96B1-26805062DEF4}" destId="{A4AF2851-5EDA-A748-B662-37ACA586A3F2}" srcOrd="0" destOrd="3" presId="urn:microsoft.com/office/officeart/2005/8/layout/chevron2"/>
    <dgm:cxn modelId="{FF410399-2BC9-0C47-9E7B-C039CBA29119}" type="presOf" srcId="{ABB30E14-4971-3D47-A4CB-2BE1C5656811}" destId="{4B2F05A7-FE2F-4047-8ABD-EDE49CE601D3}" srcOrd="0" destOrd="2" presId="urn:microsoft.com/office/officeart/2005/8/layout/chevron2"/>
    <dgm:cxn modelId="{AC2C0799-76F2-8C49-B2E4-658EC9CCA2DC}" srcId="{FB5E727C-AD8B-CA4E-B4BC-D5D429E6322B}" destId="{F57DCA6C-68CE-7E49-A362-B5D4DACD8512}" srcOrd="3" destOrd="0" parTransId="{47EFAABE-897D-104F-BF9C-D5A6FB27A932}" sibTransId="{7907BC54-0D85-E045-858A-8CA97526123C}"/>
    <dgm:cxn modelId="{A35D56A0-99AA-C144-9F3A-04D5A263FFBB}" srcId="{673F492E-B030-4A41-A5F3-E5729DD99EBD}" destId="{D9BF6B79-BE4C-5944-AE45-489857D7F68A}" srcOrd="1" destOrd="0" parTransId="{536A40C3-6B5C-3448-B31E-2E1BAF46105D}" sibTransId="{19BAEA99-45F5-6C43-BE26-53A214C2A444}"/>
    <dgm:cxn modelId="{B3D063AC-087E-A248-8040-50A3CB3786EF}" srcId="{FB5E727C-AD8B-CA4E-B4BC-D5D429E6322B}" destId="{A5F3DC7F-0C43-864F-B1BB-D362E0889216}" srcOrd="0" destOrd="0" parTransId="{BCA55C1E-3484-B447-868D-C3440BB1DE00}" sibTransId="{CDBF23B5-A515-7545-9DD5-0E42056789FB}"/>
    <dgm:cxn modelId="{0528A2AC-D207-704D-974B-BBAF2F51F22F}" srcId="{0E217411-C4C0-9D4A-8A53-FA87DA4334FC}" destId="{52E77F61-1F14-6342-95DA-B903A4005818}" srcOrd="1" destOrd="0" parTransId="{04891E23-ABA6-2F40-B63F-58A55E820649}" sibTransId="{8B1D71B5-4AAB-7C48-B249-1E74EFAB4B23}"/>
    <dgm:cxn modelId="{F0C8C7C0-636C-2348-8D6D-7D8042E464E2}" type="presOf" srcId="{FB5E727C-AD8B-CA4E-B4BC-D5D429E6322B}" destId="{872D65A0-527D-914E-AC41-B0070C4F6325}" srcOrd="0" destOrd="0" presId="urn:microsoft.com/office/officeart/2005/8/layout/chevron2"/>
    <dgm:cxn modelId="{447B9DC5-4E3B-DC43-B91D-A724D2D2B3F3}" type="presOf" srcId="{D3AD0A03-572D-D647-9396-24850637CF42}" destId="{4B2F05A7-FE2F-4047-8ABD-EDE49CE601D3}" srcOrd="0" destOrd="0" presId="urn:microsoft.com/office/officeart/2005/8/layout/chevron2"/>
    <dgm:cxn modelId="{0D2B4CD7-ABC9-CB48-BB2B-B354BE66ACD1}" srcId="{A5F3DC7F-0C43-864F-B1BB-D362E0889216}" destId="{ABB30E14-4971-3D47-A4CB-2BE1C5656811}" srcOrd="2" destOrd="0" parTransId="{368111E2-0691-C842-9A9F-99E4A58CC2BB}" sibTransId="{6A2B8BC7-4818-0C4B-A2DA-C8EB05CA8FCD}"/>
    <dgm:cxn modelId="{F4F02DD8-6225-214C-A36F-5933F649E32A}" srcId="{673F492E-B030-4A41-A5F3-E5729DD99EBD}" destId="{EA7549FD-E22D-C245-A461-54210928C0C1}" srcOrd="0" destOrd="0" parTransId="{7D50C002-06E7-C94E-9330-DBDFB72AF044}" sibTransId="{3F82DBD3-540F-0E4B-AA51-3F257663679C}"/>
    <dgm:cxn modelId="{3AD9B4DA-1F7A-7B4C-8E53-D54BDCFA4FF4}" srcId="{A5F3DC7F-0C43-864F-B1BB-D362E0889216}" destId="{123146A5-2AB3-3441-B4D0-1526147C9DAB}" srcOrd="3" destOrd="0" parTransId="{ECE405B5-FB0D-6C43-85E6-E6F94A24C459}" sibTransId="{3E900BD4-82F7-7540-9F53-22582D12FD7C}"/>
    <dgm:cxn modelId="{371205E0-896D-AA4E-BF91-5FAD9F610786}" srcId="{A5F3DC7F-0C43-864F-B1BB-D362E0889216}" destId="{CB9B6FB4-667E-8A48-876D-EC4A072D45FE}" srcOrd="4" destOrd="0" parTransId="{091F022D-D8DE-EE40-9985-25D95AFA5A9C}" sibTransId="{0D5A5F4C-CFE5-7240-8163-A6CFA8BD7062}"/>
    <dgm:cxn modelId="{95A60BE5-7646-AA4D-B5B9-8DAC0038F07B}" type="presOf" srcId="{A5F3DC7F-0C43-864F-B1BB-D362E0889216}" destId="{B66702DB-6221-5343-81AE-CCFD30203139}" srcOrd="0" destOrd="0" presId="urn:microsoft.com/office/officeart/2005/8/layout/chevron2"/>
    <dgm:cxn modelId="{3FE6A9E9-B423-DA4F-920D-099BFB87072F}" type="presOf" srcId="{EA7549FD-E22D-C245-A461-54210928C0C1}" destId="{A4AF2851-5EDA-A748-B662-37ACA586A3F2}" srcOrd="0" destOrd="0" presId="urn:microsoft.com/office/officeart/2005/8/layout/chevron2"/>
    <dgm:cxn modelId="{979D90ED-9848-314C-8E56-C4450602DDD6}" type="presParOf" srcId="{872D65A0-527D-914E-AC41-B0070C4F6325}" destId="{A616A282-55BD-2D4A-BA1D-8ADB03AA0609}" srcOrd="0" destOrd="0" presId="urn:microsoft.com/office/officeart/2005/8/layout/chevron2"/>
    <dgm:cxn modelId="{4319F035-4EA5-2A4A-9A6B-5231EBDFF981}" type="presParOf" srcId="{A616A282-55BD-2D4A-BA1D-8ADB03AA0609}" destId="{B66702DB-6221-5343-81AE-CCFD30203139}" srcOrd="0" destOrd="0" presId="urn:microsoft.com/office/officeart/2005/8/layout/chevron2"/>
    <dgm:cxn modelId="{59D01F7A-7625-D449-B23C-8560F44E2852}" type="presParOf" srcId="{A616A282-55BD-2D4A-BA1D-8ADB03AA0609}" destId="{4B2F05A7-FE2F-4047-8ABD-EDE49CE601D3}" srcOrd="1" destOrd="0" presId="urn:microsoft.com/office/officeart/2005/8/layout/chevron2"/>
    <dgm:cxn modelId="{893DDF9D-A9D5-5F49-99FB-1FBBE624FC58}" type="presParOf" srcId="{872D65A0-527D-914E-AC41-B0070C4F6325}" destId="{294DF569-446D-D94E-A93E-82361E0B64A7}" srcOrd="1" destOrd="0" presId="urn:microsoft.com/office/officeart/2005/8/layout/chevron2"/>
    <dgm:cxn modelId="{A68E042D-46EC-634B-A769-98FA958A49D5}" type="presParOf" srcId="{872D65A0-527D-914E-AC41-B0070C4F6325}" destId="{32874CB3-2C11-CE4A-82B6-26BDDE5C2BF6}" srcOrd="2" destOrd="0" presId="urn:microsoft.com/office/officeart/2005/8/layout/chevron2"/>
    <dgm:cxn modelId="{EE748C38-2B2F-6946-A84E-364BC28AD1EF}" type="presParOf" srcId="{32874CB3-2C11-CE4A-82B6-26BDDE5C2BF6}" destId="{E43E799E-DC98-FD4E-BDCC-2F6452285FA0}" srcOrd="0" destOrd="0" presId="urn:microsoft.com/office/officeart/2005/8/layout/chevron2"/>
    <dgm:cxn modelId="{4AD1975F-D2D6-DB4B-A486-9380B80E80C6}" type="presParOf" srcId="{32874CB3-2C11-CE4A-82B6-26BDDE5C2BF6}" destId="{1FD448C1-4B24-BC42-ABD9-7DA01DB503BC}" srcOrd="1" destOrd="0" presId="urn:microsoft.com/office/officeart/2005/8/layout/chevron2"/>
    <dgm:cxn modelId="{2FA2D1AE-53BE-974B-A620-91543C667D55}" type="presParOf" srcId="{872D65A0-527D-914E-AC41-B0070C4F6325}" destId="{C830AC45-5FEB-D445-A202-EAE308609151}" srcOrd="3" destOrd="0" presId="urn:microsoft.com/office/officeart/2005/8/layout/chevron2"/>
    <dgm:cxn modelId="{31D85C6B-2B42-D641-987B-A33A8FB0F14D}" type="presParOf" srcId="{872D65A0-527D-914E-AC41-B0070C4F6325}" destId="{6684DEFF-790C-1F4F-AF0D-FE4219F419D1}" srcOrd="4" destOrd="0" presId="urn:microsoft.com/office/officeart/2005/8/layout/chevron2"/>
    <dgm:cxn modelId="{983A5646-9D94-E348-B00C-DC339EE60F0F}" type="presParOf" srcId="{6684DEFF-790C-1F4F-AF0D-FE4219F419D1}" destId="{13CE0551-247D-CB47-9631-385FD3241C6B}" srcOrd="0" destOrd="0" presId="urn:microsoft.com/office/officeart/2005/8/layout/chevron2"/>
    <dgm:cxn modelId="{2E3A1288-49C7-3647-892C-4D5E202F26D2}" type="presParOf" srcId="{6684DEFF-790C-1F4F-AF0D-FE4219F419D1}" destId="{A4AF2851-5EDA-A748-B662-37ACA586A3F2}" srcOrd="1" destOrd="0" presId="urn:microsoft.com/office/officeart/2005/8/layout/chevron2"/>
    <dgm:cxn modelId="{F7248B67-1A0E-864C-8373-AD3AE84CFD29}" type="presParOf" srcId="{872D65A0-527D-914E-AC41-B0070C4F6325}" destId="{C1867F36-1F8C-4E42-AA91-CCA570A133E2}" srcOrd="5" destOrd="0" presId="urn:microsoft.com/office/officeart/2005/8/layout/chevron2"/>
    <dgm:cxn modelId="{CBAC4858-44DF-E94B-A9B4-0E755630EECE}" type="presParOf" srcId="{872D65A0-527D-914E-AC41-B0070C4F6325}" destId="{94EA3329-DEB2-F74B-A712-91718C7B6A31}" srcOrd="6" destOrd="0" presId="urn:microsoft.com/office/officeart/2005/8/layout/chevron2"/>
    <dgm:cxn modelId="{2DC59284-DA4D-C749-9D88-AB81506ABD73}" type="presParOf" srcId="{94EA3329-DEB2-F74B-A712-91718C7B6A31}" destId="{81CD3ED1-0ECE-6641-90F1-C5FC5C124F18}" srcOrd="0" destOrd="0" presId="urn:microsoft.com/office/officeart/2005/8/layout/chevron2"/>
    <dgm:cxn modelId="{1CC1CCC3-FA3E-3B42-B457-EECB53D389FA}" type="presParOf" srcId="{94EA3329-DEB2-F74B-A712-91718C7B6A31}" destId="{85524927-6139-2A41-874C-56565DC3947B}" srcOrd="1" destOrd="0" presId="urn:microsoft.com/office/officeart/2005/8/layout/chevron2"/>
    <dgm:cxn modelId="{C9DB25C6-4899-DC48-BB96-F8F82FE0FD39}" type="presParOf" srcId="{872D65A0-527D-914E-AC41-B0070C4F6325}" destId="{A45D69D8-DC04-154F-AFB4-F3D492712A82}" srcOrd="7" destOrd="0" presId="urn:microsoft.com/office/officeart/2005/8/layout/chevron2"/>
    <dgm:cxn modelId="{01653D57-0696-8745-9F21-6F96B91C8369}" type="presParOf" srcId="{872D65A0-527D-914E-AC41-B0070C4F6325}" destId="{4D68F94C-1DD8-734B-AD8C-6AC9E7993DFF}" srcOrd="8" destOrd="0" presId="urn:microsoft.com/office/officeart/2005/8/layout/chevron2"/>
    <dgm:cxn modelId="{FC650F0D-8C7D-A246-8EC6-8436A31BA7C4}" type="presParOf" srcId="{4D68F94C-1DD8-734B-AD8C-6AC9E7993DFF}" destId="{5CAE0F1C-CAAA-F84C-B480-94D0256BFFB7}" srcOrd="0" destOrd="0" presId="urn:microsoft.com/office/officeart/2005/8/layout/chevron2"/>
    <dgm:cxn modelId="{1D970885-ED74-D94B-9161-B340FF84CC6D}" type="presParOf" srcId="{4D68F94C-1DD8-734B-AD8C-6AC9E7993DFF}" destId="{56392F65-FA2D-3049-BE89-250988968A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02DB-6221-5343-81AE-CCFD30203139}">
      <dsp:nvSpPr>
        <dsp:cNvPr id="0" name=""/>
        <dsp:cNvSpPr/>
      </dsp:nvSpPr>
      <dsp:spPr>
        <a:xfrm rot="5400000">
          <a:off x="-189254" y="299414"/>
          <a:ext cx="1261696" cy="8831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</a:t>
          </a:r>
          <a:r>
            <a:rPr lang="en-US" sz="2200" kern="1200" baseline="-25000" dirty="0"/>
            <a:t>R</a:t>
          </a:r>
          <a:r>
            <a:rPr lang="en-US" sz="2200" kern="1200" dirty="0"/>
            <a:t>ENTo</a:t>
          </a:r>
        </a:p>
      </dsp:txBody>
      <dsp:txXfrm rot="-5400000">
        <a:off x="1" y="551754"/>
        <a:ext cx="883187" cy="378509"/>
      </dsp:txXfrm>
    </dsp:sp>
    <dsp:sp modelId="{4B2F05A7-FE2F-4047-8ABD-EDE49CE601D3}">
      <dsp:nvSpPr>
        <dsp:cNvPr id="0" name=""/>
        <dsp:cNvSpPr/>
      </dsp:nvSpPr>
      <dsp:spPr>
        <a:xfrm rot="5400000">
          <a:off x="1317580" y="-308511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    : normalization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     : generalized mean power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w    : nucleon width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𝑘</m:t>
                  </m:r>
                </m:sub>
              </m:sSub>
            </m:oMath>
          </a14:m>
          <a:r>
            <a:rPr lang="en-US" sz="900" kern="1200" dirty="0"/>
            <a:t>   : multiplicity </a:t>
          </a:r>
          <a:r>
            <a:rPr lang="en-US" sz="900" kern="1200" dirty="0" err="1"/>
            <a:t>fluct</a:t>
          </a:r>
          <a:r>
            <a:rPr lang="en-US" sz="900" kern="1200" dirty="0"/>
            <a:t>. variance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d</a:t>
          </a:r>
          <a:r>
            <a:rPr lang="en-US" sz="900" kern="1200" baseline="-25000" dirty="0" err="1"/>
            <a:t>min</a:t>
          </a:r>
          <a:r>
            <a:rPr lang="en-US" sz="900" kern="1200" baseline="0" dirty="0"/>
            <a:t> : min. dist. </a:t>
          </a:r>
          <a:r>
            <a:rPr lang="en-US" sz="900" kern="1200" baseline="0" dirty="0" err="1"/>
            <a:t>betw</a:t>
          </a:r>
          <a:r>
            <a:rPr lang="en-US" sz="900" kern="1200" baseline="0" dirty="0"/>
            <a:t>. nucleons</a:t>
          </a:r>
          <a:endParaRPr lang="en-US" sz="900" kern="1200" dirty="0"/>
        </a:p>
      </dsp:txBody>
      <dsp:txXfrm rot="-5400000">
        <a:off x="883187" y="165916"/>
        <a:ext cx="1648855" cy="740034"/>
      </dsp:txXfrm>
    </dsp:sp>
    <dsp:sp modelId="{E43E799E-DC98-FD4E-BDCC-2F6452285FA0}">
      <dsp:nvSpPr>
        <dsp:cNvPr id="0" name=""/>
        <dsp:cNvSpPr/>
      </dsp:nvSpPr>
      <dsp:spPr>
        <a:xfrm rot="5400000">
          <a:off x="-189254" y="1342135"/>
          <a:ext cx="1261696" cy="88318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Free-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stream</a:t>
          </a:r>
        </a:p>
      </dsp:txBody>
      <dsp:txXfrm rot="-5400000">
        <a:off x="1" y="1594475"/>
        <a:ext cx="883187" cy="378509"/>
      </dsp:txXfrm>
    </dsp:sp>
    <dsp:sp modelId="{1FD448C1-4B24-BC42-ABD9-7DA01DB503BC}">
      <dsp:nvSpPr>
        <dsp:cNvPr id="0" name=""/>
        <dsp:cNvSpPr/>
      </dsp:nvSpPr>
      <dsp:spPr>
        <a:xfrm rot="5400000">
          <a:off x="1317365" y="718703"/>
          <a:ext cx="820534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𝑟</m:t>
                  </m:r>
                </m:sub>
              </m:sSub>
            </m:oMath>
          </a14:m>
          <a:r>
            <a:rPr lang="en-US" sz="900" kern="1200" dirty="0"/>
            <a:t> : free-stream time scale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𝛼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𝑠</m:t>
                  </m:r>
                </m:sub>
              </m:sSub>
            </m:oMath>
          </a14:m>
          <a:r>
            <a:rPr lang="en-US" sz="900" kern="1200" dirty="0"/>
            <a:t> : energy density scaling of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𝑟</m:t>
                  </m:r>
                </m:sub>
              </m:sSub>
            </m:oMath>
          </a14:m>
          <a:endParaRPr lang="en-US" sz="900" kern="1200" dirty="0"/>
        </a:p>
      </dsp:txBody>
      <dsp:txXfrm rot="-5400000">
        <a:off x="883188" y="1192936"/>
        <a:ext cx="1648834" cy="740424"/>
      </dsp:txXfrm>
    </dsp:sp>
    <dsp:sp modelId="{13CE0551-247D-CB47-9631-385FD3241C6B}">
      <dsp:nvSpPr>
        <dsp:cNvPr id="0" name=""/>
        <dsp:cNvSpPr/>
      </dsp:nvSpPr>
      <dsp:spPr>
        <a:xfrm rot="5400000">
          <a:off x="-189254" y="2384857"/>
          <a:ext cx="1261696" cy="883187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MUSIC</a:t>
          </a:r>
        </a:p>
      </dsp:txBody>
      <dsp:txXfrm rot="-5400000">
        <a:off x="1" y="2637197"/>
        <a:ext cx="883187" cy="378509"/>
      </dsp:txXfrm>
    </dsp:sp>
    <dsp:sp modelId="{A4AF2851-5EDA-A748-B662-37ACA586A3F2}">
      <dsp:nvSpPr>
        <dsp:cNvPr id="0" name=""/>
        <dsp:cNvSpPr/>
      </dsp:nvSpPr>
      <dsp:spPr>
        <a:xfrm rot="5400000">
          <a:off x="1317580" y="1761209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T</a:t>
          </a:r>
          <a:r>
            <a:rPr lang="en-US" sz="900" kern="1200" baseline="-25000" dirty="0" err="1"/>
            <a:t>sw</a:t>
          </a:r>
          <a:r>
            <a:rPr lang="en-US" sz="900" kern="1200" baseline="-25000" dirty="0"/>
            <a:t> </a:t>
          </a:r>
          <a:r>
            <a:rPr lang="en-US" sz="900" kern="1200" baseline="0" dirty="0"/>
            <a:t>: switching temperature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b="0" kern="1200" dirty="0"/>
            <a:t>(</a:t>
          </a: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𝜂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𝑇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900" kern="1200" dirty="0"/>
            <a:t> :  shear viscosity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𝜁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  <m:d>
                <m:d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𝑇</m:t>
                  </m:r>
                </m:e>
              </m:d>
            </m:oMath>
          </a14:m>
          <a:r>
            <a:rPr lang="en-US" sz="900" kern="1200" dirty="0"/>
            <a:t>  : bulk viscosity </a:t>
          </a:r>
        </a:p>
      </dsp:txBody>
      <dsp:txXfrm rot="-5400000">
        <a:off x="883187" y="2235636"/>
        <a:ext cx="1648855" cy="740034"/>
      </dsp:txXfrm>
    </dsp:sp>
    <dsp:sp modelId="{81CD3ED1-0ECE-6641-90F1-C5FC5C124F18}">
      <dsp:nvSpPr>
        <dsp:cNvPr id="0" name=""/>
        <dsp:cNvSpPr/>
      </dsp:nvSpPr>
      <dsp:spPr>
        <a:xfrm rot="5400000">
          <a:off x="-189254" y="3427578"/>
          <a:ext cx="1261696" cy="883187"/>
        </a:xfrm>
        <a:prstGeom prst="chevron">
          <a:avLst/>
        </a:prstGeom>
        <a:solidFill>
          <a:srgbClr val="E94CB4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CE</a:t>
          </a:r>
        </a:p>
      </dsp:txBody>
      <dsp:txXfrm rot="-5400000">
        <a:off x="1" y="3679918"/>
        <a:ext cx="883187" cy="378509"/>
      </dsp:txXfrm>
    </dsp:sp>
    <dsp:sp modelId="{85524927-6139-2A41-874C-56565DC3947B}">
      <dsp:nvSpPr>
        <dsp:cNvPr id="0" name=""/>
        <dsp:cNvSpPr/>
      </dsp:nvSpPr>
      <dsp:spPr>
        <a:xfrm rot="5400000">
          <a:off x="1317580" y="2803930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E0F1C-CAAA-F84C-B480-94D0256BFFB7}">
      <dsp:nvSpPr>
        <dsp:cNvPr id="0" name=""/>
        <dsp:cNvSpPr/>
      </dsp:nvSpPr>
      <dsp:spPr>
        <a:xfrm rot="5400000">
          <a:off x="-189254" y="4470299"/>
          <a:ext cx="1261696" cy="883187"/>
        </a:xfrm>
        <a:prstGeom prst="chevron">
          <a:avLst/>
        </a:prstGeom>
        <a:solidFill>
          <a:srgbClr val="E872DD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SMASH</a:t>
          </a:r>
        </a:p>
      </dsp:txBody>
      <dsp:txXfrm rot="-5400000">
        <a:off x="1" y="4722639"/>
        <a:ext cx="883187" cy="378509"/>
      </dsp:txXfrm>
    </dsp:sp>
    <dsp:sp modelId="{56392F65-FA2D-3049-BE89-250988968AA5}">
      <dsp:nvSpPr>
        <dsp:cNvPr id="0" name=""/>
        <dsp:cNvSpPr/>
      </dsp:nvSpPr>
      <dsp:spPr>
        <a:xfrm rot="5400000">
          <a:off x="1317580" y="3846652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02DB-6221-5343-81AE-CCFD30203139}">
      <dsp:nvSpPr>
        <dsp:cNvPr id="0" name=""/>
        <dsp:cNvSpPr/>
      </dsp:nvSpPr>
      <dsp:spPr>
        <a:xfrm rot="5400000">
          <a:off x="-192539" y="193883"/>
          <a:ext cx="1283599" cy="8985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</a:t>
          </a:r>
          <a:r>
            <a:rPr lang="en-US" sz="2300" kern="1200" baseline="-25000" dirty="0"/>
            <a:t>R</a:t>
          </a:r>
          <a:r>
            <a:rPr lang="en-US" sz="2300" kern="1200" dirty="0"/>
            <a:t>ENTo</a:t>
          </a:r>
        </a:p>
      </dsp:txBody>
      <dsp:txXfrm rot="-5400000">
        <a:off x="2" y="450603"/>
        <a:ext cx="898519" cy="385080"/>
      </dsp:txXfrm>
    </dsp:sp>
    <dsp:sp modelId="{4B2F05A7-FE2F-4047-8ABD-EDE49CE601D3}">
      <dsp:nvSpPr>
        <dsp:cNvPr id="0" name=""/>
        <dsp:cNvSpPr/>
      </dsp:nvSpPr>
      <dsp:spPr>
        <a:xfrm rot="5400000">
          <a:off x="1198584" y="-298721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    : Normalization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     : Reduced thickness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w    : Nucleon width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𝑘</m:t>
                  </m:r>
                </m:sub>
              </m:sSub>
            </m:oMath>
          </a14:m>
          <a:r>
            <a:rPr lang="en-US" sz="900" kern="1200" dirty="0"/>
            <a:t>   : fluctuation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d</a:t>
          </a:r>
          <a:r>
            <a:rPr lang="en-US" sz="900" kern="1200" baseline="-25000" dirty="0" err="1"/>
            <a:t>min</a:t>
          </a:r>
          <a:r>
            <a:rPr lang="en-US" sz="900" kern="1200" baseline="0" dirty="0"/>
            <a:t> : nucleon min-dist.</a:t>
          </a:r>
          <a:endParaRPr lang="en-US" sz="900" kern="1200" dirty="0"/>
        </a:p>
      </dsp:txBody>
      <dsp:txXfrm rot="-5400000">
        <a:off x="898520" y="42072"/>
        <a:ext cx="1393740" cy="752881"/>
      </dsp:txXfrm>
    </dsp:sp>
    <dsp:sp modelId="{13CE0551-247D-CB47-9631-385FD3241C6B}">
      <dsp:nvSpPr>
        <dsp:cNvPr id="0" name=""/>
        <dsp:cNvSpPr/>
      </dsp:nvSpPr>
      <dsp:spPr>
        <a:xfrm rot="5400000">
          <a:off x="-192539" y="1231875"/>
          <a:ext cx="1283599" cy="898519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VAH</a:t>
          </a:r>
        </a:p>
      </dsp:txBody>
      <dsp:txXfrm rot="-5400000">
        <a:off x="2" y="1488595"/>
        <a:ext cx="898519" cy="385080"/>
      </dsp:txXfrm>
    </dsp:sp>
    <dsp:sp modelId="{A4AF2851-5EDA-A748-B662-37ACA586A3F2}">
      <dsp:nvSpPr>
        <dsp:cNvPr id="0" name=""/>
        <dsp:cNvSpPr/>
      </dsp:nvSpPr>
      <dsp:spPr>
        <a:xfrm rot="5400000">
          <a:off x="1198584" y="739271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 : Initial pressure ratio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T</a:t>
          </a:r>
          <a:r>
            <a:rPr lang="en-US" sz="900" kern="1200" baseline="-25000" dirty="0" err="1"/>
            <a:t>sw</a:t>
          </a:r>
          <a:r>
            <a:rPr lang="en-US" sz="900" kern="1200" baseline="-25000" dirty="0"/>
            <a:t> </a:t>
          </a:r>
          <a:r>
            <a:rPr lang="en-US" sz="900" kern="1200" baseline="0" dirty="0"/>
            <a:t>: switching temp.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𝜂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𝑇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900" kern="1200" dirty="0"/>
            <a:t> :  shear viscosity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𝜁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d>
                <m:d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𝑇</m:t>
                  </m:r>
                </m:e>
              </m:d>
            </m:oMath>
          </a14:m>
          <a:r>
            <a:rPr lang="en-US" sz="900" kern="1200" dirty="0"/>
            <a:t>  : bulk viscosity </a:t>
          </a:r>
        </a:p>
      </dsp:txBody>
      <dsp:txXfrm rot="-5400000">
        <a:off x="898520" y="1080065"/>
        <a:ext cx="1393740" cy="752881"/>
      </dsp:txXfrm>
    </dsp:sp>
    <dsp:sp modelId="{81CD3ED1-0ECE-6641-90F1-C5FC5C124F18}">
      <dsp:nvSpPr>
        <dsp:cNvPr id="0" name=""/>
        <dsp:cNvSpPr/>
      </dsp:nvSpPr>
      <dsp:spPr>
        <a:xfrm rot="5400000">
          <a:off x="-192539" y="2269868"/>
          <a:ext cx="1283599" cy="898519"/>
        </a:xfrm>
        <a:prstGeom prst="chevron">
          <a:avLst/>
        </a:prstGeom>
        <a:solidFill>
          <a:srgbClr val="E94CB4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PTMA</a:t>
          </a:r>
        </a:p>
      </dsp:txBody>
      <dsp:txXfrm rot="-5400000">
        <a:off x="2" y="2526588"/>
        <a:ext cx="898519" cy="385080"/>
      </dsp:txXfrm>
    </dsp:sp>
    <dsp:sp modelId="{85524927-6139-2A41-874C-56565DC3947B}">
      <dsp:nvSpPr>
        <dsp:cNvPr id="0" name=""/>
        <dsp:cNvSpPr/>
      </dsp:nvSpPr>
      <dsp:spPr>
        <a:xfrm rot="5400000">
          <a:off x="1198584" y="1777263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E0F1C-CAAA-F84C-B480-94D0256BFFB7}">
      <dsp:nvSpPr>
        <dsp:cNvPr id="0" name=""/>
        <dsp:cNvSpPr/>
      </dsp:nvSpPr>
      <dsp:spPr>
        <a:xfrm rot="5400000">
          <a:off x="-192539" y="3307860"/>
          <a:ext cx="1283599" cy="898519"/>
        </a:xfrm>
        <a:prstGeom prst="chevron">
          <a:avLst/>
        </a:prstGeom>
        <a:solidFill>
          <a:srgbClr val="E872DD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SMASH</a:t>
          </a:r>
        </a:p>
      </dsp:txBody>
      <dsp:txXfrm rot="-5400000">
        <a:off x="2" y="3564580"/>
        <a:ext cx="898519" cy="385080"/>
      </dsp:txXfrm>
    </dsp:sp>
    <dsp:sp modelId="{56392F65-FA2D-3049-BE89-250988968AA5}">
      <dsp:nvSpPr>
        <dsp:cNvPr id="0" name=""/>
        <dsp:cNvSpPr/>
      </dsp:nvSpPr>
      <dsp:spPr>
        <a:xfrm rot="5400000">
          <a:off x="1198584" y="2815256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02DB-6221-5343-81AE-CCFD30203139}">
      <dsp:nvSpPr>
        <dsp:cNvPr id="0" name=""/>
        <dsp:cNvSpPr/>
      </dsp:nvSpPr>
      <dsp:spPr>
        <a:xfrm rot="5400000">
          <a:off x="-192539" y="193883"/>
          <a:ext cx="1283599" cy="89851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T</a:t>
          </a:r>
          <a:r>
            <a:rPr lang="en-US" sz="2300" kern="1200" baseline="-25000" dirty="0"/>
            <a:t>R</a:t>
          </a:r>
          <a:r>
            <a:rPr lang="en-US" sz="2300" kern="1200" dirty="0"/>
            <a:t>ENTo</a:t>
          </a:r>
        </a:p>
      </dsp:txBody>
      <dsp:txXfrm rot="-5400000">
        <a:off x="2" y="450603"/>
        <a:ext cx="898519" cy="385080"/>
      </dsp:txXfrm>
    </dsp:sp>
    <dsp:sp modelId="{4B2F05A7-FE2F-4047-8ABD-EDE49CE601D3}">
      <dsp:nvSpPr>
        <dsp:cNvPr id="0" name=""/>
        <dsp:cNvSpPr/>
      </dsp:nvSpPr>
      <dsp:spPr>
        <a:xfrm rot="5400000">
          <a:off x="1198584" y="-298721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    : Normalization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     : Reduced thickness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w    : Nucleon width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𝑘</m:t>
                  </m:r>
                </m:sub>
              </m:sSub>
            </m:oMath>
          </a14:m>
          <a:r>
            <a:rPr lang="en-US" sz="900" kern="1200" dirty="0"/>
            <a:t>   : fluctuation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d</a:t>
          </a:r>
          <a:r>
            <a:rPr lang="en-US" sz="900" kern="1200" baseline="-25000" dirty="0" err="1"/>
            <a:t>min</a:t>
          </a:r>
          <a:r>
            <a:rPr lang="en-US" sz="900" kern="1200" baseline="0" dirty="0"/>
            <a:t> : nucleon min-dist.</a:t>
          </a:r>
          <a:endParaRPr lang="en-US" sz="900" kern="1200" dirty="0"/>
        </a:p>
      </dsp:txBody>
      <dsp:txXfrm rot="-5400000">
        <a:off x="898520" y="42072"/>
        <a:ext cx="1393740" cy="752881"/>
      </dsp:txXfrm>
    </dsp:sp>
    <dsp:sp modelId="{13CE0551-247D-CB47-9631-385FD3241C6B}">
      <dsp:nvSpPr>
        <dsp:cNvPr id="0" name=""/>
        <dsp:cNvSpPr/>
      </dsp:nvSpPr>
      <dsp:spPr>
        <a:xfrm rot="5400000">
          <a:off x="-192539" y="1231875"/>
          <a:ext cx="1283599" cy="898519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VAH</a:t>
          </a:r>
        </a:p>
      </dsp:txBody>
      <dsp:txXfrm rot="-5400000">
        <a:off x="2" y="1488595"/>
        <a:ext cx="898519" cy="385080"/>
      </dsp:txXfrm>
    </dsp:sp>
    <dsp:sp modelId="{A4AF2851-5EDA-A748-B662-37ACA586A3F2}">
      <dsp:nvSpPr>
        <dsp:cNvPr id="0" name=""/>
        <dsp:cNvSpPr/>
      </dsp:nvSpPr>
      <dsp:spPr>
        <a:xfrm rot="5400000">
          <a:off x="1198584" y="739271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R : Initial pressure ratio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T</a:t>
          </a:r>
          <a:r>
            <a:rPr lang="en-US" sz="900" kern="1200" baseline="-25000" dirty="0" err="1"/>
            <a:t>sw</a:t>
          </a:r>
          <a:r>
            <a:rPr lang="en-US" sz="900" kern="1200" baseline="-25000" dirty="0"/>
            <a:t> </a:t>
          </a:r>
          <a:r>
            <a:rPr lang="en-US" sz="900" kern="1200" baseline="0" dirty="0"/>
            <a:t>: switching temp.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𝜂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𝑇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900" kern="1200" dirty="0"/>
            <a:t> :  shear viscosity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𝜁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d>
                <m:d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𝑇</m:t>
                  </m:r>
                </m:e>
              </m:d>
            </m:oMath>
          </a14:m>
          <a:r>
            <a:rPr lang="en-US" sz="900" kern="1200" dirty="0"/>
            <a:t>  : bulk viscosity </a:t>
          </a:r>
        </a:p>
      </dsp:txBody>
      <dsp:txXfrm rot="-5400000">
        <a:off x="898520" y="1080065"/>
        <a:ext cx="1393740" cy="752881"/>
      </dsp:txXfrm>
    </dsp:sp>
    <dsp:sp modelId="{81CD3ED1-0ECE-6641-90F1-C5FC5C124F18}">
      <dsp:nvSpPr>
        <dsp:cNvPr id="0" name=""/>
        <dsp:cNvSpPr/>
      </dsp:nvSpPr>
      <dsp:spPr>
        <a:xfrm rot="5400000">
          <a:off x="-192539" y="2269868"/>
          <a:ext cx="1283599" cy="898519"/>
        </a:xfrm>
        <a:prstGeom prst="chevron">
          <a:avLst/>
        </a:prstGeom>
        <a:solidFill>
          <a:srgbClr val="E94CB4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PTMA</a:t>
          </a:r>
        </a:p>
      </dsp:txBody>
      <dsp:txXfrm rot="-5400000">
        <a:off x="2" y="2526588"/>
        <a:ext cx="898519" cy="385080"/>
      </dsp:txXfrm>
    </dsp:sp>
    <dsp:sp modelId="{85524927-6139-2A41-874C-56565DC3947B}">
      <dsp:nvSpPr>
        <dsp:cNvPr id="0" name=""/>
        <dsp:cNvSpPr/>
      </dsp:nvSpPr>
      <dsp:spPr>
        <a:xfrm rot="5400000">
          <a:off x="1198584" y="1777263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E0F1C-CAAA-F84C-B480-94D0256BFFB7}">
      <dsp:nvSpPr>
        <dsp:cNvPr id="0" name=""/>
        <dsp:cNvSpPr/>
      </dsp:nvSpPr>
      <dsp:spPr>
        <a:xfrm rot="5400000">
          <a:off x="-192539" y="3307860"/>
          <a:ext cx="1283599" cy="898519"/>
        </a:xfrm>
        <a:prstGeom prst="chevron">
          <a:avLst/>
        </a:prstGeom>
        <a:solidFill>
          <a:srgbClr val="E872DD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SMASH</a:t>
          </a:r>
        </a:p>
      </dsp:txBody>
      <dsp:txXfrm rot="-5400000">
        <a:off x="2" y="3564580"/>
        <a:ext cx="898519" cy="385080"/>
      </dsp:txXfrm>
    </dsp:sp>
    <dsp:sp modelId="{56392F65-FA2D-3049-BE89-250988968AA5}">
      <dsp:nvSpPr>
        <dsp:cNvPr id="0" name=""/>
        <dsp:cNvSpPr/>
      </dsp:nvSpPr>
      <dsp:spPr>
        <a:xfrm rot="5400000">
          <a:off x="1198584" y="2815256"/>
          <a:ext cx="834339" cy="14344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702DB-6221-5343-81AE-CCFD30203139}">
      <dsp:nvSpPr>
        <dsp:cNvPr id="0" name=""/>
        <dsp:cNvSpPr/>
      </dsp:nvSpPr>
      <dsp:spPr>
        <a:xfrm rot="5400000">
          <a:off x="-189254" y="299414"/>
          <a:ext cx="1261696" cy="8831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</a:t>
          </a:r>
          <a:r>
            <a:rPr lang="en-US" sz="2200" kern="1200" baseline="-25000" dirty="0"/>
            <a:t>R</a:t>
          </a:r>
          <a:r>
            <a:rPr lang="en-US" sz="2200" kern="1200" dirty="0"/>
            <a:t>ENTo</a:t>
          </a:r>
        </a:p>
      </dsp:txBody>
      <dsp:txXfrm rot="-5400000">
        <a:off x="1" y="551754"/>
        <a:ext cx="883187" cy="378509"/>
      </dsp:txXfrm>
    </dsp:sp>
    <dsp:sp modelId="{4B2F05A7-FE2F-4047-8ABD-EDE49CE601D3}">
      <dsp:nvSpPr>
        <dsp:cNvPr id="0" name=""/>
        <dsp:cNvSpPr/>
      </dsp:nvSpPr>
      <dsp:spPr>
        <a:xfrm rot="5400000">
          <a:off x="1317580" y="-308511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N    : normalization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p     : generalized mean power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w    : nucleon width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𝜎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𝑘</m:t>
                  </m:r>
                </m:sub>
              </m:sSub>
            </m:oMath>
          </a14:m>
          <a:r>
            <a:rPr lang="en-US" sz="900" kern="1200" dirty="0"/>
            <a:t>   : multiplicity </a:t>
          </a:r>
          <a:r>
            <a:rPr lang="en-US" sz="900" kern="1200" dirty="0" err="1"/>
            <a:t>fluct</a:t>
          </a:r>
          <a:r>
            <a:rPr lang="en-US" sz="900" kern="1200" dirty="0"/>
            <a:t>. variance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d</a:t>
          </a:r>
          <a:r>
            <a:rPr lang="en-US" sz="900" kern="1200" baseline="-25000" dirty="0" err="1"/>
            <a:t>min</a:t>
          </a:r>
          <a:r>
            <a:rPr lang="en-US" sz="900" kern="1200" baseline="0" dirty="0"/>
            <a:t> : min. dist. </a:t>
          </a:r>
          <a:r>
            <a:rPr lang="en-US" sz="900" kern="1200" baseline="0" dirty="0" err="1"/>
            <a:t>betw</a:t>
          </a:r>
          <a:r>
            <a:rPr lang="en-US" sz="900" kern="1200" baseline="0" dirty="0"/>
            <a:t>. nucleons</a:t>
          </a:r>
          <a:endParaRPr lang="en-US" sz="900" kern="1200" dirty="0"/>
        </a:p>
      </dsp:txBody>
      <dsp:txXfrm rot="-5400000">
        <a:off x="883187" y="165916"/>
        <a:ext cx="1648855" cy="740034"/>
      </dsp:txXfrm>
    </dsp:sp>
    <dsp:sp modelId="{E43E799E-DC98-FD4E-BDCC-2F6452285FA0}">
      <dsp:nvSpPr>
        <dsp:cNvPr id="0" name=""/>
        <dsp:cNvSpPr/>
      </dsp:nvSpPr>
      <dsp:spPr>
        <a:xfrm rot="5400000">
          <a:off x="-189254" y="1342135"/>
          <a:ext cx="1261696" cy="88318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Free-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stream</a:t>
          </a:r>
        </a:p>
      </dsp:txBody>
      <dsp:txXfrm rot="-5400000">
        <a:off x="1" y="1594475"/>
        <a:ext cx="883187" cy="378509"/>
      </dsp:txXfrm>
    </dsp:sp>
    <dsp:sp modelId="{1FD448C1-4B24-BC42-ABD9-7DA01DB503BC}">
      <dsp:nvSpPr>
        <dsp:cNvPr id="0" name=""/>
        <dsp:cNvSpPr/>
      </dsp:nvSpPr>
      <dsp:spPr>
        <a:xfrm rot="5400000">
          <a:off x="1317365" y="718703"/>
          <a:ext cx="820534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𝑟</m:t>
                  </m:r>
                </m:sub>
              </m:sSub>
            </m:oMath>
          </a14:m>
          <a:r>
            <a:rPr lang="en-US" sz="900" kern="1200" dirty="0"/>
            <a:t> : free-stream time scale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𝛼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𝑠</m:t>
                  </m:r>
                </m:sub>
              </m:sSub>
            </m:oMath>
          </a14:m>
          <a:r>
            <a:rPr lang="en-US" sz="900" kern="1200" dirty="0"/>
            <a:t> : energy density scaling of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𝑟</m:t>
                  </m:r>
                </m:sub>
              </m:sSub>
            </m:oMath>
          </a14:m>
          <a:endParaRPr lang="en-US" sz="900" kern="1200" dirty="0"/>
        </a:p>
      </dsp:txBody>
      <dsp:txXfrm rot="-5400000">
        <a:off x="883188" y="1192936"/>
        <a:ext cx="1648834" cy="740424"/>
      </dsp:txXfrm>
    </dsp:sp>
    <dsp:sp modelId="{13CE0551-247D-CB47-9631-385FD3241C6B}">
      <dsp:nvSpPr>
        <dsp:cNvPr id="0" name=""/>
        <dsp:cNvSpPr/>
      </dsp:nvSpPr>
      <dsp:spPr>
        <a:xfrm rot="5400000">
          <a:off x="-189254" y="2384857"/>
          <a:ext cx="1261696" cy="883187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MUSIC</a:t>
          </a:r>
        </a:p>
      </dsp:txBody>
      <dsp:txXfrm rot="-5400000">
        <a:off x="1" y="2637197"/>
        <a:ext cx="883187" cy="378509"/>
      </dsp:txXfrm>
    </dsp:sp>
    <dsp:sp modelId="{A4AF2851-5EDA-A748-B662-37ACA586A3F2}">
      <dsp:nvSpPr>
        <dsp:cNvPr id="0" name=""/>
        <dsp:cNvSpPr/>
      </dsp:nvSpPr>
      <dsp:spPr>
        <a:xfrm rot="5400000">
          <a:off x="1317580" y="1761209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 err="1"/>
            <a:t>T</a:t>
          </a:r>
          <a:r>
            <a:rPr lang="en-US" sz="900" kern="1200" baseline="-25000" dirty="0" err="1"/>
            <a:t>sw</a:t>
          </a:r>
          <a:r>
            <a:rPr lang="en-US" sz="900" kern="1200" baseline="-25000" dirty="0"/>
            <a:t> </a:t>
          </a:r>
          <a:r>
            <a:rPr lang="en-US" sz="900" kern="1200" baseline="0" dirty="0"/>
            <a:t>: switching temperature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b="0" kern="1200" dirty="0"/>
            <a:t>(</a:t>
          </a: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𝜂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𝑇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lang="en-US" sz="900" kern="1200" dirty="0"/>
            <a:t> :  shear viscosity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en-US" sz="900" b="0" i="1" kern="1200" smtClean="0">
                  <a:latin typeface="Cambria Math" panose="02040503050406030204" pitchFamily="18" charset="0"/>
                </a:rPr>
                <m:t>(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𝜁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/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𝑠</m:t>
              </m:r>
              <m:r>
                <a:rPr lang="en-US" sz="900" b="0" i="1" kern="1200" smtClean="0">
                  <a:latin typeface="Cambria Math" panose="02040503050406030204" pitchFamily="18" charset="0"/>
                </a:rPr>
                <m:t>)</m:t>
              </m:r>
              <m:d>
                <m:dPr>
                  <m:ctrlPr>
                    <a:rPr lang="en-US" sz="9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en-US" sz="900" b="0" i="1" kern="1200" smtClean="0">
                      <a:latin typeface="Cambria Math" panose="02040503050406030204" pitchFamily="18" charset="0"/>
                    </a:rPr>
                    <m:t>𝑇</m:t>
                  </m:r>
                </m:e>
              </m:d>
            </m:oMath>
          </a14:m>
          <a:r>
            <a:rPr lang="en-US" sz="900" kern="1200" dirty="0"/>
            <a:t>  : bulk viscosity </a:t>
          </a:r>
        </a:p>
      </dsp:txBody>
      <dsp:txXfrm rot="-5400000">
        <a:off x="883187" y="2235636"/>
        <a:ext cx="1648855" cy="740034"/>
      </dsp:txXfrm>
    </dsp:sp>
    <dsp:sp modelId="{81CD3ED1-0ECE-6641-90F1-C5FC5C124F18}">
      <dsp:nvSpPr>
        <dsp:cNvPr id="0" name=""/>
        <dsp:cNvSpPr/>
      </dsp:nvSpPr>
      <dsp:spPr>
        <a:xfrm rot="5400000">
          <a:off x="-189254" y="3427578"/>
          <a:ext cx="1261696" cy="883187"/>
        </a:xfrm>
        <a:prstGeom prst="chevron">
          <a:avLst/>
        </a:prstGeom>
        <a:solidFill>
          <a:srgbClr val="E94CB4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CE</a:t>
          </a:r>
        </a:p>
      </dsp:txBody>
      <dsp:txXfrm rot="-5400000">
        <a:off x="1" y="3679918"/>
        <a:ext cx="883187" cy="378509"/>
      </dsp:txXfrm>
    </dsp:sp>
    <dsp:sp modelId="{85524927-6139-2A41-874C-56565DC3947B}">
      <dsp:nvSpPr>
        <dsp:cNvPr id="0" name=""/>
        <dsp:cNvSpPr/>
      </dsp:nvSpPr>
      <dsp:spPr>
        <a:xfrm rot="5400000">
          <a:off x="1317580" y="2803930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AE0F1C-CAAA-F84C-B480-94D0256BFFB7}">
      <dsp:nvSpPr>
        <dsp:cNvPr id="0" name=""/>
        <dsp:cNvSpPr/>
      </dsp:nvSpPr>
      <dsp:spPr>
        <a:xfrm rot="5400000">
          <a:off x="-189254" y="4470299"/>
          <a:ext cx="1261696" cy="883187"/>
        </a:xfrm>
        <a:prstGeom prst="chevron">
          <a:avLst/>
        </a:prstGeom>
        <a:solidFill>
          <a:srgbClr val="E872DD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SMASH</a:t>
          </a:r>
        </a:p>
      </dsp:txBody>
      <dsp:txXfrm rot="-5400000">
        <a:off x="1" y="4722639"/>
        <a:ext cx="883187" cy="378509"/>
      </dsp:txXfrm>
    </dsp:sp>
    <dsp:sp modelId="{56392F65-FA2D-3049-BE89-250988968AA5}">
      <dsp:nvSpPr>
        <dsp:cNvPr id="0" name=""/>
        <dsp:cNvSpPr/>
      </dsp:nvSpPr>
      <dsp:spPr>
        <a:xfrm rot="5400000">
          <a:off x="1317580" y="3846652"/>
          <a:ext cx="820102" cy="16888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F2821-CA5F-DF48-8E50-F1C407B86347}" type="datetimeFigureOut">
              <a:rPr lang="en-US" smtClean="0"/>
              <a:t>9/5/23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35C03-D0DF-D94F-B78C-234FC9395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58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to </a:t>
            </a:r>
            <a:r>
              <a:rPr lang="en-US" dirty="0" err="1"/>
              <a:t>cullens</a:t>
            </a:r>
            <a:r>
              <a:rPr lang="en-US" dirty="0"/>
              <a:t> work on predicting </a:t>
            </a:r>
            <a:r>
              <a:rPr lang="en-US" dirty="0" err="1"/>
              <a:t>pT</a:t>
            </a:r>
            <a:r>
              <a:rPr lang="en-US" dirty="0"/>
              <a:t> dependent observables with calibrated VAH. We have added a serious competitor to the available list of models.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BAC96-978C-8845-977B-DFAC187077E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64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BAC96-978C-8845-977B-DFAC187077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5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925B-26EA-2653-FBAC-9E99C3768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574169-F900-4C7B-6F61-B48C113EB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B0F75-D165-AA0C-4DBC-D08ABCE49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C3DA5-9586-4C3C-1D83-A0F4682CF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568AA-8626-BB2C-B621-A7D2EF901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00492-6C8F-2CEB-62FD-D74BBC9E6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CBC9B-FAB3-1228-1D55-E21ACECD76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3FE6D-CEA9-CF51-D0B5-04DA35A72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06F59-2A9A-5C2E-C832-9CDCEC2B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7B990-BAE0-CA4B-B530-404FFA7C2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6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D1D8E3-4333-9CD0-32D2-6068A65FD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0E45CE-CF7A-D2AC-E278-1D59ED45F2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C47DC-CC32-6047-0C82-00F4A4CE4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B0E89-D2CC-F9D3-F007-73562BE3A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967A0-D9AC-45C0-AC14-2BA58DCFF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53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612C0-0DFE-8288-4121-B3E6BF5DE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8D0EB-2672-FEB3-6D6B-E070C12FB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5E80E-F034-41DE-F6A2-3EFC6434A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874E5-D03E-3A05-83F7-48257FF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AD932-6D9E-906E-7D1C-24466E25D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7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8D628-957D-FE0A-F2CE-2425E416C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914D5-F37B-44EB-47DB-1096190750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D5B26-1852-0FAD-F49C-79F800601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833B4-B386-6683-7E30-4D61E447B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3BB68-9A2B-96E4-38B4-36449458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39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15684-4644-BC83-CA0D-EAA5094E4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4F83B-4A04-8EC5-928B-F75692EF62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1CE7D-1F0D-7C3D-C199-2D1B3E8D7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8348B-1410-5484-DEA7-1A265C9B1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B3A117-2DF3-545E-C001-ED7CBF7A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3BB01-CB21-C53C-588F-ED8D79EB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07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83EA8-A678-C422-C4F3-6AD9E283F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7A9CB-D9AE-8B14-58DB-483B78352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B0B84A-7FC5-E331-1E6A-3CED9A785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9B6BB-B373-05EE-EE0F-E1460CAAA4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5BBDDC-13CE-7E38-4165-51AA12E1AF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33E6B2-7832-BDCE-8E7B-2B0260CEE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0605FF-4E63-5A8A-2CA0-501F30B2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E4CF7-9C2D-82AB-93A8-2D5D03EFF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68436-E5C9-7E4E-243C-48FB5BD74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C4DFA0-3943-111D-B276-C7E1B02C6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7DE6D3-E51B-E4A6-DD56-60CAD2619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9D5E9-CD64-41A3-922F-89431E7A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9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0C5A30-448F-D02A-50C0-E294EDF0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632B37-4EC2-7F8A-72F7-0FC46644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1DCEC-873B-F36E-D7F0-45964D97E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2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8EE61-90AC-36F1-FB3C-C53BFB15A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79D57-3569-9D65-C360-0C759482B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D84CD1-7C19-3A29-6DAC-DE0494B23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1036CA-FCA2-CF58-C5B0-D8D022DD3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DF28E0-AD6C-972B-F4F0-A31AEEEA4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3D7AF-C380-88D3-C6F5-239298635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8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233B9-7B8B-560F-C325-82061E995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F13BC0-5018-BFAC-6917-72DE9BA2E1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15DAF6-EFF4-D940-4B19-DEB4D5F50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8A06D4-099F-973A-DC00-54999EFA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04AA9-A3B5-4A87-D5B1-960B3E4F8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5702D-F11C-F094-7A71-C89AC6BC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51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D657F7-4B9F-A762-DCB7-67CE23D1C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6233E-0B0A-6387-4517-143B6EEC7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84C86-C95F-DF83-7ADC-B34E135A49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8D40F-FEAF-2B48-B6E3-A8E1D4446AF2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2A5E8-C95E-2231-AD3F-CCAC0601A3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AB1DD-7EC4-FBE3-6E5B-E4DBD55D5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65783-41F7-784A-BBBD-46715B4E7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7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32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302.1418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Relationship Id="rId1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7.png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3.xml"/><Relationship Id="rId10" Type="http://schemas.openxmlformats.org/officeDocument/2006/relationships/diagramData" Target="../diagrams/data4.xml"/><Relationship Id="rId4" Type="http://schemas.openxmlformats.org/officeDocument/2006/relationships/image" Target="../media/image11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17.png"/><Relationship Id="rId21" Type="http://schemas.openxmlformats.org/officeDocument/2006/relationships/image" Target="../media/image20.png"/><Relationship Id="rId12" Type="http://schemas.openxmlformats.org/officeDocument/2006/relationships/image" Target="../media/image160.png"/><Relationship Id="rId17" Type="http://schemas.openxmlformats.org/officeDocument/2006/relationships/image" Target="../media/image100.png"/><Relationship Id="rId2" Type="http://schemas.openxmlformats.org/officeDocument/2006/relationships/image" Target="../media/image14.png"/><Relationship Id="rId16" Type="http://schemas.openxmlformats.org/officeDocument/2006/relationships/image" Target="../media/image90.png"/><Relationship Id="rId20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6.png"/><Relationship Id="rId10" Type="http://schemas.openxmlformats.org/officeDocument/2006/relationships/image" Target="../media/image150.png"/><Relationship Id="rId19" Type="http://schemas.openxmlformats.org/officeDocument/2006/relationships/image" Target="../media/image170.png"/><Relationship Id="rId9" Type="http://schemas.openxmlformats.org/officeDocument/2006/relationships/image" Target="../media/image140.png"/><Relationship Id="rId14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161.png"/><Relationship Id="rId12" Type="http://schemas.openxmlformats.org/officeDocument/2006/relationships/image" Target="../media/image29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28.png"/><Relationship Id="rId10" Type="http://schemas.openxmlformats.org/officeDocument/2006/relationships/image" Target="../media/image18.gif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anOSU/Tawer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artoon of a person holding balloons&#10;&#10;Description automatically generated">
            <a:extLst>
              <a:ext uri="{FF2B5EF4-FFF2-40B4-BE49-F238E27FC236}">
                <a16:creationId xmlns:a16="http://schemas.microsoft.com/office/drawing/2014/main" id="{C703BC12-75A6-D371-1558-786AC52A810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457792" y="125435"/>
            <a:ext cx="1930528" cy="238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1BF653-6324-5B4E-3126-D531EBD78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67" y="129902"/>
            <a:ext cx="10459843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Bayesian calibration of viscous anisotropic hydrodynamic simulations of heavy-ion collisions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182BD-7D2F-1D93-1FDE-DF1B151842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2857" y="2692162"/>
            <a:ext cx="8210550" cy="442118"/>
          </a:xfrm>
        </p:spPr>
        <p:txBody>
          <a:bodyPr>
            <a:noAutofit/>
          </a:bodyPr>
          <a:lstStyle/>
          <a:p>
            <a:r>
              <a:rPr lang="en-US" sz="2800" dirty="0"/>
              <a:t>Ulrich Heinz, </a:t>
            </a:r>
            <a:r>
              <a:rPr lang="en-US" sz="2800" dirty="0" err="1"/>
              <a:t>Dananjaya</a:t>
            </a:r>
            <a:r>
              <a:rPr lang="en-US" sz="2800" dirty="0"/>
              <a:t> Liyanage, Cullen </a:t>
            </a:r>
            <a:r>
              <a:rPr lang="en-US" sz="2800" dirty="0" err="1"/>
              <a:t>Gantenberg</a:t>
            </a:r>
            <a:r>
              <a:rPr lang="en-US" sz="28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F08545-9D27-A058-FA0A-840330B11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690" y="3906867"/>
            <a:ext cx="4330700" cy="1905000"/>
          </a:xfrm>
          <a:prstGeom prst="rect">
            <a:avLst/>
          </a:prstGeom>
        </p:spPr>
      </p:pic>
      <p:pic>
        <p:nvPicPr>
          <p:cNvPr id="7" name="Picture 6" descr="A black and white logo&#10;&#10;Description automatically generated">
            <a:extLst>
              <a:ext uri="{FF2B5EF4-FFF2-40B4-BE49-F238E27FC236}">
                <a16:creationId xmlns:a16="http://schemas.microsoft.com/office/drawing/2014/main" id="{FC763A8B-8AC1-CD28-E648-8A8323FAF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990" y="3263966"/>
            <a:ext cx="3810000" cy="546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0B2EB7-5A08-2E2B-389E-75346162EA10}"/>
              </a:ext>
            </a:extLst>
          </p:cNvPr>
          <p:cNvSpPr txBox="1"/>
          <p:nvPr/>
        </p:nvSpPr>
        <p:spPr>
          <a:xfrm>
            <a:off x="1716935" y="5854392"/>
            <a:ext cx="770191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Dan Liyanage </a:t>
            </a:r>
            <a:r>
              <a:rPr lang="en-US" i="1" dirty="0">
                <a:solidFill>
                  <a:srgbClr val="0070C0"/>
                </a:solidFill>
              </a:rPr>
              <a:t>et al., </a:t>
            </a:r>
            <a:r>
              <a:rPr lang="en-US" dirty="0">
                <a:solidFill>
                  <a:srgbClr val="0070C0"/>
                </a:solidFill>
              </a:rPr>
              <a:t>arXiv:2302.14184 (Phys. Rev. C, in press)</a:t>
            </a:r>
            <a:endParaRPr lang="en-US" i="1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Cullen </a:t>
            </a:r>
            <a:r>
              <a:rPr lang="en-US" dirty="0" err="1">
                <a:solidFill>
                  <a:srgbClr val="0070C0"/>
                </a:solidFill>
              </a:rPr>
              <a:t>Gantenberg</a:t>
            </a:r>
            <a:r>
              <a:rPr lang="en-US" dirty="0">
                <a:solidFill>
                  <a:srgbClr val="0070C0"/>
                </a:solidFill>
              </a:rPr>
              <a:t>, research honors thesis, The Ohio State University, April 2023</a:t>
            </a:r>
          </a:p>
        </p:txBody>
      </p:sp>
      <p:pic>
        <p:nvPicPr>
          <p:cNvPr id="14" name="Picture 13" descr="A logo of a globe and a gold circle&#10;&#10;Description automatically generated with medium confidence">
            <a:extLst>
              <a:ext uri="{FF2B5EF4-FFF2-40B4-BE49-F238E27FC236}">
                <a16:creationId xmlns:a16="http://schemas.microsoft.com/office/drawing/2014/main" id="{18B5A6BD-8729-0A78-F8D9-69CD815EE1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0334" y="3951448"/>
            <a:ext cx="1930528" cy="19305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824FC5-1135-FE22-7A1B-472696D6BD86}"/>
              </a:ext>
            </a:extLst>
          </p:cNvPr>
          <p:cNvSpPr txBox="1"/>
          <p:nvPr/>
        </p:nvSpPr>
        <p:spPr>
          <a:xfrm>
            <a:off x="1484380" y="5444339"/>
            <a:ext cx="1101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DE-SC0004286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6E9695-E270-13CF-28B1-73F1121E6791}"/>
              </a:ext>
            </a:extLst>
          </p:cNvPr>
          <p:cNvSpPr txBox="1"/>
          <p:nvPr/>
        </p:nvSpPr>
        <p:spPr>
          <a:xfrm>
            <a:off x="5901109" y="5328081"/>
            <a:ext cx="105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OAC-2004601</a:t>
            </a:r>
          </a:p>
        </p:txBody>
      </p:sp>
      <p:pic>
        <p:nvPicPr>
          <p:cNvPr id="6" name="Picture 5" descr="A black sign with green text&#10;&#10;Description automatically generated">
            <a:extLst>
              <a:ext uri="{FF2B5EF4-FFF2-40B4-BE49-F238E27FC236}">
                <a16:creationId xmlns:a16="http://schemas.microsoft.com/office/drawing/2014/main" id="{2F8CF9C0-CFC0-C526-1725-49C891FAB1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667" y="4234419"/>
            <a:ext cx="3657600" cy="1182624"/>
          </a:xfrm>
          <a:prstGeom prst="rect">
            <a:avLst/>
          </a:prstGeom>
        </p:spPr>
      </p:pic>
      <p:pic>
        <p:nvPicPr>
          <p:cNvPr id="13" name="Picture 12" descr="A black silhouette of a city&#10;&#10;Description automatically generated">
            <a:extLst>
              <a:ext uri="{FF2B5EF4-FFF2-40B4-BE49-F238E27FC236}">
                <a16:creationId xmlns:a16="http://schemas.microsoft.com/office/drawing/2014/main" id="{BBC2C8EE-3489-EB61-C70B-8CDC4352D3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09631" y="2664210"/>
            <a:ext cx="3180384" cy="116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picture containing symmetry, design&#10;&#10;Description automatically generated">
            <a:extLst>
              <a:ext uri="{FF2B5EF4-FFF2-40B4-BE49-F238E27FC236}">
                <a16:creationId xmlns:a16="http://schemas.microsoft.com/office/drawing/2014/main" id="{A67073A2-E687-5EC4-7A35-C3BD5D6484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2479" y="1380471"/>
            <a:ext cx="5257800" cy="5257800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0AE631E-680B-767C-E956-5688971FA45C}"/>
              </a:ext>
            </a:extLst>
          </p:cNvPr>
          <p:cNvSpPr txBox="1"/>
          <p:nvPr/>
        </p:nvSpPr>
        <p:spPr>
          <a:xfrm>
            <a:off x="8935540" y="456204"/>
            <a:ext cx="1944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Sensitivity Analysis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6E9DC9-C6A5-97B2-F9D2-5317356B8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545"/>
            <a:ext cx="10515600" cy="1122065"/>
          </a:xfrm>
        </p:spPr>
        <p:txBody>
          <a:bodyPr>
            <a:normAutofit fontScale="90000"/>
          </a:bodyPr>
          <a:lstStyle/>
          <a:p>
            <a:r>
              <a:rPr lang="en-US" dirty="0"/>
              <a:t>VAH model parameters</a:t>
            </a:r>
            <a:br>
              <a:rPr lang="en-US" dirty="0"/>
            </a:b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2F0CF5-69CE-0084-F775-674017F044C8}"/>
              </a:ext>
            </a:extLst>
          </p:cNvPr>
          <p:cNvGrpSpPr/>
          <p:nvPr/>
        </p:nvGrpSpPr>
        <p:grpSpPr>
          <a:xfrm>
            <a:off x="8356399" y="825536"/>
            <a:ext cx="3495515" cy="3458650"/>
            <a:chOff x="9123992" y="1004157"/>
            <a:chExt cx="2926922" cy="3074550"/>
          </a:xfrm>
        </p:grpSpPr>
        <p:pic>
          <p:nvPicPr>
            <p:cNvPr id="15" name="Picture 14" descr="A picture containing diagram, text, screenshot, plot&#10;&#10;Description automatically generated">
              <a:extLst>
                <a:ext uri="{FF2B5EF4-FFF2-40B4-BE49-F238E27FC236}">
                  <a16:creationId xmlns:a16="http://schemas.microsoft.com/office/drawing/2014/main" id="{0292C086-AA7C-38C5-DCBF-99673CB12B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2237"/>
            <a:stretch/>
          </p:blipFill>
          <p:spPr>
            <a:xfrm>
              <a:off x="9123992" y="1004157"/>
              <a:ext cx="2926922" cy="2795946"/>
            </a:xfrm>
            <a:prstGeom prst="rect">
              <a:avLst/>
            </a:prstGeom>
          </p:spPr>
        </p:pic>
        <p:pic>
          <p:nvPicPr>
            <p:cNvPr id="7" name="Picture 6" descr="A picture containing diagram, text, screenshot, plot&#10;&#10;Description automatically generated">
              <a:extLst>
                <a:ext uri="{FF2B5EF4-FFF2-40B4-BE49-F238E27FC236}">
                  <a16:creationId xmlns:a16="http://schemas.microsoft.com/office/drawing/2014/main" id="{39AED255-075C-17EE-299E-5C84B8C893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4736"/>
            <a:stretch/>
          </p:blipFill>
          <p:spPr>
            <a:xfrm>
              <a:off x="9123992" y="3770549"/>
              <a:ext cx="2926922" cy="308158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4F5542D-6488-5B01-FD80-9046C8060933}"/>
                  </a:ext>
                </a:extLst>
              </p:cNvPr>
              <p:cNvSpPr/>
              <p:nvPr/>
            </p:nvSpPr>
            <p:spPr>
              <a:xfrm>
                <a:off x="6143141" y="2605311"/>
                <a:ext cx="694530" cy="56505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44F5542D-6488-5B01-FD80-9046C80609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141" y="2605311"/>
                <a:ext cx="694530" cy="565051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6A2154-A084-6203-E7E8-EABAC8095E09}"/>
              </a:ext>
            </a:extLst>
          </p:cNvPr>
          <p:cNvCxnSpPr>
            <a:cxnSpLocks/>
          </p:cNvCxnSpPr>
          <p:nvPr/>
        </p:nvCxnSpPr>
        <p:spPr>
          <a:xfrm>
            <a:off x="4767846" y="3186150"/>
            <a:ext cx="362951" cy="29831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762302-9EB7-2759-D92B-A64F4BFD497E}"/>
              </a:ext>
            </a:extLst>
          </p:cNvPr>
          <p:cNvCxnSpPr>
            <a:cxnSpLocks/>
          </p:cNvCxnSpPr>
          <p:nvPr/>
        </p:nvCxnSpPr>
        <p:spPr>
          <a:xfrm flipH="1">
            <a:off x="5936693" y="3170362"/>
            <a:ext cx="299963" cy="326572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A13A53B-F193-2C47-90C5-9B0606D3932C}"/>
              </a:ext>
            </a:extLst>
          </p:cNvPr>
          <p:cNvSpPr txBox="1"/>
          <p:nvPr/>
        </p:nvSpPr>
        <p:spPr>
          <a:xfrm>
            <a:off x="1268132" y="6492875"/>
            <a:ext cx="379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Joint marginal distribution of posterior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72523B-F87F-20E0-02A1-D6413671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82BBF92-1039-8968-F7C3-4BE0536651AE}"/>
                  </a:ext>
                </a:extLst>
              </p:cNvPr>
              <p:cNvSpPr/>
              <p:nvPr/>
            </p:nvSpPr>
            <p:spPr>
              <a:xfrm>
                <a:off x="4387726" y="3632679"/>
                <a:ext cx="2378030" cy="1008990"/>
              </a:xfrm>
              <a:prstGeom prst="rect">
                <a:avLst/>
              </a:prstGeom>
              <a:ln w="603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Final Particle Yields</a:t>
                </a:r>
              </a:p>
              <a:p>
                <a:pPr algn="ctr"/>
                <a:r>
                  <a:rPr lang="en-US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𝑐h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𝜂</m:t>
                        </m:r>
                      </m:den>
                    </m:f>
                    <m:r>
                      <a:rPr lang="en-US" sz="1400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𝑑𝑦</m:t>
                        </m:r>
                      </m:den>
                    </m:f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𝑑𝑦</m:t>
                        </m:r>
                      </m:den>
                    </m:f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𝑑𝑦</m:t>
                        </m:r>
                      </m:den>
                    </m:f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82BBF92-1039-8968-F7C3-4BE0536651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726" y="3632679"/>
                <a:ext cx="2378030" cy="100899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60325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Down Arrow 22">
            <a:extLst>
              <a:ext uri="{FF2B5EF4-FFF2-40B4-BE49-F238E27FC236}">
                <a16:creationId xmlns:a16="http://schemas.microsoft.com/office/drawing/2014/main" id="{8EBC18C5-F018-799E-785E-A9B6C95115E2}"/>
              </a:ext>
            </a:extLst>
          </p:cNvPr>
          <p:cNvSpPr/>
          <p:nvPr/>
        </p:nvSpPr>
        <p:spPr>
          <a:xfrm rot="10800000">
            <a:off x="6950533" y="2705117"/>
            <a:ext cx="230617" cy="412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99682C3-662E-BB56-5188-EE42FA141F72}"/>
              </a:ext>
            </a:extLst>
          </p:cNvPr>
          <p:cNvGrpSpPr/>
          <p:nvPr/>
        </p:nvGrpSpPr>
        <p:grpSpPr>
          <a:xfrm>
            <a:off x="7317983" y="3127769"/>
            <a:ext cx="4431909" cy="3558654"/>
            <a:chOff x="7554119" y="4394140"/>
            <a:chExt cx="3375050" cy="2313829"/>
          </a:xfrm>
        </p:grpSpPr>
        <p:pic>
          <p:nvPicPr>
            <p:cNvPr id="26" name="Picture 25" descr="A picture containing text, screenshot, plot, line&#10;&#10;Description automatically generated">
              <a:extLst>
                <a:ext uri="{FF2B5EF4-FFF2-40B4-BE49-F238E27FC236}">
                  <a16:creationId xmlns:a16="http://schemas.microsoft.com/office/drawing/2014/main" id="{4D3A3F29-AD6E-C738-125D-73E2F45A31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3973"/>
            <a:stretch/>
          </p:blipFill>
          <p:spPr>
            <a:xfrm>
              <a:off x="7554119" y="4394140"/>
              <a:ext cx="3129925" cy="2254185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D818A0-FD2C-A814-DAC7-C68A9FF91113}"/>
                </a:ext>
              </a:extLst>
            </p:cNvPr>
            <p:cNvSpPr txBox="1"/>
            <p:nvPr/>
          </p:nvSpPr>
          <p:spPr>
            <a:xfrm>
              <a:off x="7604897" y="6507853"/>
              <a:ext cx="3324272" cy="200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Temperature dependent specific shear viscosity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E008DB-C301-351C-78AA-507C615893CE}"/>
              </a:ext>
            </a:extLst>
          </p:cNvPr>
          <p:cNvSpPr txBox="1"/>
          <p:nvPr/>
        </p:nvSpPr>
        <p:spPr>
          <a:xfrm>
            <a:off x="5519831" y="2323658"/>
            <a:ext cx="196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Generated entropy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64FE38B-9181-4E00-144C-E98DBBE43D1C}"/>
              </a:ext>
            </a:extLst>
          </p:cNvPr>
          <p:cNvGrpSpPr/>
          <p:nvPr/>
        </p:nvGrpSpPr>
        <p:grpSpPr>
          <a:xfrm>
            <a:off x="440900" y="1370192"/>
            <a:ext cx="3656366" cy="3472261"/>
            <a:chOff x="1268132" y="1317986"/>
            <a:chExt cx="2818633" cy="3292201"/>
          </a:xfrm>
        </p:grpSpPr>
        <p:pic>
          <p:nvPicPr>
            <p:cNvPr id="17" name="Content Placeholder 12" descr="A picture containing symmetry, design&#10;&#10;Description automatically generated">
              <a:extLst>
                <a:ext uri="{FF2B5EF4-FFF2-40B4-BE49-F238E27FC236}">
                  <a16:creationId xmlns:a16="http://schemas.microsoft.com/office/drawing/2014/main" id="{4B785590-02A6-1518-B3D0-ADA2D93773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0662" b="67402"/>
            <a:stretch/>
          </p:blipFill>
          <p:spPr>
            <a:xfrm>
              <a:off x="1268132" y="1317986"/>
              <a:ext cx="2818633" cy="3131809"/>
            </a:xfrm>
            <a:prstGeom prst="rect">
              <a:avLst/>
            </a:prstGeom>
          </p:spPr>
        </p:pic>
        <p:pic>
          <p:nvPicPr>
            <p:cNvPr id="18" name="Content Placeholder 12" descr="A picture containing symmetry, design&#10;&#10;Description automatically generated">
              <a:extLst>
                <a:ext uri="{FF2B5EF4-FFF2-40B4-BE49-F238E27FC236}">
                  <a16:creationId xmlns:a16="http://schemas.microsoft.com/office/drawing/2014/main" id="{EE808793-0F50-E62A-DAB5-253E0D032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36" t="97667" r="70464" b="580"/>
            <a:stretch/>
          </p:blipFill>
          <p:spPr>
            <a:xfrm>
              <a:off x="1661309" y="4445602"/>
              <a:ext cx="2402877" cy="164585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79F7DA1-7313-7F1C-266A-7A68C925562E}"/>
              </a:ext>
            </a:extLst>
          </p:cNvPr>
          <p:cNvSpPr txBox="1"/>
          <p:nvPr/>
        </p:nvSpPr>
        <p:spPr>
          <a:xfrm>
            <a:off x="3878179" y="2318758"/>
            <a:ext cx="149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 entropy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3A866E1-0C72-7F15-E959-00C598590A38}"/>
              </a:ext>
            </a:extLst>
          </p:cNvPr>
          <p:cNvSpPr/>
          <p:nvPr/>
        </p:nvSpPr>
        <p:spPr>
          <a:xfrm>
            <a:off x="4184149" y="2617771"/>
            <a:ext cx="648586" cy="565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075FA209-CE83-2A7A-FCFC-FF83B1C39392}"/>
              </a:ext>
            </a:extLst>
          </p:cNvPr>
          <p:cNvSpPr/>
          <p:nvPr/>
        </p:nvSpPr>
        <p:spPr>
          <a:xfrm>
            <a:off x="3867488" y="2697919"/>
            <a:ext cx="230617" cy="412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3B31E2-997A-DDAE-0624-634CFAE1769B}"/>
              </a:ext>
            </a:extLst>
          </p:cNvPr>
          <p:cNvGrpSpPr/>
          <p:nvPr/>
        </p:nvGrpSpPr>
        <p:grpSpPr>
          <a:xfrm>
            <a:off x="736950" y="1380471"/>
            <a:ext cx="1530762" cy="1704106"/>
            <a:chOff x="1268132" y="1317986"/>
            <a:chExt cx="2818633" cy="3292201"/>
          </a:xfrm>
        </p:grpSpPr>
        <p:pic>
          <p:nvPicPr>
            <p:cNvPr id="36" name="Content Placeholder 12" descr="A picture containing symmetry, design&#10;&#10;Description automatically generated">
              <a:extLst>
                <a:ext uri="{FF2B5EF4-FFF2-40B4-BE49-F238E27FC236}">
                  <a16:creationId xmlns:a16="http://schemas.microsoft.com/office/drawing/2014/main" id="{AC3936E1-22BF-2F70-B48C-83A74CEA4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0662" b="67402"/>
            <a:stretch/>
          </p:blipFill>
          <p:spPr>
            <a:xfrm>
              <a:off x="1268132" y="1317986"/>
              <a:ext cx="2818633" cy="3131809"/>
            </a:xfrm>
            <a:prstGeom prst="rect">
              <a:avLst/>
            </a:prstGeom>
          </p:spPr>
        </p:pic>
        <p:pic>
          <p:nvPicPr>
            <p:cNvPr id="37" name="Content Placeholder 12" descr="A picture containing symmetry, design&#10;&#10;Description automatically generated">
              <a:extLst>
                <a:ext uri="{FF2B5EF4-FFF2-40B4-BE49-F238E27FC236}">
                  <a16:creationId xmlns:a16="http://schemas.microsoft.com/office/drawing/2014/main" id="{FB41E781-B5C8-541F-3E21-0E221390D8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936" t="97667" r="70464" b="580"/>
            <a:stretch/>
          </p:blipFill>
          <p:spPr>
            <a:xfrm>
              <a:off x="1661309" y="4445602"/>
              <a:ext cx="2402877" cy="16458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D782A0A-F2F0-5959-5368-3BE535394986}"/>
              </a:ext>
            </a:extLst>
          </p:cNvPr>
          <p:cNvSpPr txBox="1"/>
          <p:nvPr/>
        </p:nvSpPr>
        <p:spPr>
          <a:xfrm>
            <a:off x="896130" y="818574"/>
            <a:ext cx="3425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D. Liyanage </a:t>
            </a:r>
            <a:r>
              <a:rPr lang="en-US" sz="1400" i="1" dirty="0">
                <a:solidFill>
                  <a:srgbClr val="0070C0"/>
                </a:solidFill>
              </a:rPr>
              <a:t>et al</a:t>
            </a:r>
            <a:r>
              <a:rPr lang="en-US" sz="1400" dirty="0">
                <a:solidFill>
                  <a:srgbClr val="0070C0"/>
                </a:solidFill>
              </a:rPr>
              <a:t>., 2302.14184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4902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 -0.01088 L 0.06185 0.133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5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4885 L -0.01355 0.16019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555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29 0.15579 L 3.95833E-6 -3.7037E-6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" y="-780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 animBg="1"/>
      <p:bldP spid="5" grpId="0" animBg="1"/>
      <p:bldP spid="23" grpId="0" animBg="1"/>
      <p:bldP spid="23" grpId="1" animBg="1"/>
      <p:bldP spid="10" grpId="0"/>
      <p:bldP spid="6" grpId="0"/>
      <p:bldP spid="9" grpId="0" animBg="1"/>
      <p:bldP spid="25" grpId="0" animBg="1"/>
      <p:bldP spid="2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102F548F-372F-999F-5331-E58A1A7853D9}"/>
              </a:ext>
            </a:extLst>
          </p:cNvPr>
          <p:cNvGrpSpPr/>
          <p:nvPr/>
        </p:nvGrpSpPr>
        <p:grpSpPr>
          <a:xfrm>
            <a:off x="1998401" y="724188"/>
            <a:ext cx="9783874" cy="6027132"/>
            <a:chOff x="1998401" y="404148"/>
            <a:chExt cx="9783874" cy="602713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3B07919-85E0-099D-848E-0DCE9EE5BECD}"/>
                </a:ext>
              </a:extLst>
            </p:cNvPr>
            <p:cNvGrpSpPr/>
            <p:nvPr/>
          </p:nvGrpSpPr>
          <p:grpSpPr>
            <a:xfrm>
              <a:off x="1998401" y="404148"/>
              <a:ext cx="6871279" cy="6027132"/>
              <a:chOff x="1998401" y="-1744692"/>
              <a:chExt cx="7967063" cy="6913592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BB7E050-9E49-CC27-AC1F-B5CEFA8139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98401" y="-1337160"/>
                <a:ext cx="7967063" cy="309651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19FEEBF-6162-39C5-35B6-B709D6C65CEE}"/>
                  </a:ext>
                </a:extLst>
              </p:cNvPr>
              <p:cNvSpPr txBox="1"/>
              <p:nvPr/>
            </p:nvSpPr>
            <p:spPr>
              <a:xfrm>
                <a:off x="2946611" y="-1744692"/>
                <a:ext cx="6813399" cy="4236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specific bulk viscosity                          specific shear viscosity</a:t>
                </a:r>
              </a:p>
            </p:txBody>
          </p:sp>
          <p:pic>
            <p:nvPicPr>
              <p:cNvPr id="17" name="Picture 16" descr="A screenshot of a graph&#10;&#10;Description automatically generated">
                <a:extLst>
                  <a:ext uri="{FF2B5EF4-FFF2-40B4-BE49-F238E27FC236}">
                    <a16:creationId xmlns:a16="http://schemas.microsoft.com/office/drawing/2014/main" id="{4371B100-9CF4-434D-D5B4-14DA88C4AE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0450" y="1689100"/>
                <a:ext cx="7531100" cy="3479800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358A58E-C762-867F-6D53-DD758BC41756}"/>
                </a:ext>
              </a:extLst>
            </p:cNvPr>
            <p:cNvSpPr txBox="1"/>
            <p:nvPr/>
          </p:nvSpPr>
          <p:spPr>
            <a:xfrm>
              <a:off x="9235440" y="1676400"/>
              <a:ext cx="22433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JETSCAPE SIMS model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A86C2C1-D482-6D40-6210-A4CC0158D1BC}"/>
                </a:ext>
              </a:extLst>
            </p:cNvPr>
            <p:cNvSpPr txBox="1"/>
            <p:nvPr/>
          </p:nvSpPr>
          <p:spPr>
            <a:xfrm>
              <a:off x="9342120" y="4328160"/>
              <a:ext cx="24401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VAH model</a:t>
              </a:r>
            </a:p>
            <a:p>
              <a:r>
                <a:rPr lang="en-US" dirty="0">
                  <a:solidFill>
                    <a:schemeClr val="accent5"/>
                  </a:solidFill>
                </a:rPr>
                <a:t>(Note doubled </a:t>
              </a:r>
              <a:r>
                <a:rPr lang="en-US" i="1" dirty="0">
                  <a:solidFill>
                    <a:schemeClr val="accent5"/>
                  </a:solidFill>
                </a:rPr>
                <a:t>T</a:t>
              </a:r>
              <a:r>
                <a:rPr lang="en-US" dirty="0">
                  <a:solidFill>
                    <a:schemeClr val="accent5"/>
                  </a:solidFill>
                </a:rPr>
                <a:t>-range!)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7F7148B-91B1-BE68-CDF7-BF2B60108C3A}"/>
              </a:ext>
            </a:extLst>
          </p:cNvPr>
          <p:cNvSpPr txBox="1"/>
          <p:nvPr/>
        </p:nvSpPr>
        <p:spPr>
          <a:xfrm>
            <a:off x="1127760" y="0"/>
            <a:ext cx="102134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Temperature-dependent specific QGP viscosities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325ED6-69BA-DCAE-B800-46981E8BA1B6}"/>
              </a:ext>
            </a:extLst>
          </p:cNvPr>
          <p:cNvGrpSpPr/>
          <p:nvPr/>
        </p:nvGrpSpPr>
        <p:grpSpPr>
          <a:xfrm>
            <a:off x="5669280" y="3749040"/>
            <a:ext cx="5257800" cy="3061635"/>
            <a:chOff x="5669280" y="3749040"/>
            <a:chExt cx="5257800" cy="30616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662F7E1-6601-32D3-FD28-C016F0B9C0C1}"/>
                    </a:ext>
                  </a:extLst>
                </p:cNvPr>
                <p:cNvSpPr txBox="1"/>
                <p:nvPr/>
              </p:nvSpPr>
              <p:spPr>
                <a:xfrm>
                  <a:off x="6035040" y="6441343"/>
                  <a:ext cx="4892040" cy="369332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</a:rPr>
                    <a:t>Significant tightening of the </a:t>
                  </a:r>
                  <a14:m>
                    <m:oMath xmlns:m="http://schemas.openxmlformats.org/officeDocument/2006/math"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</m:oMath>
                  </a14:m>
                  <a:r>
                    <a:rPr lang="en-US" dirty="0">
                      <a:solidFill>
                        <a:srgbClr val="FF0000"/>
                      </a:solidFill>
                    </a:rPr>
                    <a:t> constraints! </a:t>
                  </a: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662F7E1-6601-32D3-FD28-C016F0B9C0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5040" y="6441343"/>
                  <a:ext cx="4892040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036" t="-10000" r="-518" b="-2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7" name="Picture 26" descr="A picture containing text, screenshot, plot, line&#10;&#10;Description automatically generated">
              <a:extLst>
                <a:ext uri="{FF2B5EF4-FFF2-40B4-BE49-F238E27FC236}">
                  <a16:creationId xmlns:a16="http://schemas.microsoft.com/office/drawing/2014/main" id="{5F572922-8DA9-C267-D462-DEEEF0FB2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alphaModFix/>
            </a:blip>
            <a:srcRect t="3973"/>
            <a:stretch/>
          </p:blipFill>
          <p:spPr>
            <a:xfrm>
              <a:off x="5669280" y="3749040"/>
              <a:ext cx="3200400" cy="26996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663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960DE693-0DA9-F9E3-2AF3-2C5EC1FE7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740" y="198401"/>
            <a:ext cx="4892306" cy="65230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F75DA1-BCF9-4B9C-8D2E-6DF3B3117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33021" y="1234547"/>
            <a:ext cx="572398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Best fit (MAP)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output from the  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calibrated Model:</a:t>
            </a:r>
            <a:br>
              <a:rPr lang="en-US" b="1" dirty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FAF15-91AE-C961-DD6B-57427F7FD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673B21AD-B071-8D58-9412-5CCD8293C9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573"/>
          <a:stretch/>
        </p:blipFill>
        <p:spPr>
          <a:xfrm>
            <a:off x="3878455" y="5603358"/>
            <a:ext cx="4892306" cy="11367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48D6F2-F5E3-0683-DAD6-13EF923B67F9}"/>
              </a:ext>
            </a:extLst>
          </p:cNvPr>
          <p:cNvSpPr txBox="1"/>
          <p:nvPr/>
        </p:nvSpPr>
        <p:spPr>
          <a:xfrm>
            <a:off x="6747639" y="5603358"/>
            <a:ext cx="1145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prediction</a:t>
            </a:r>
          </a:p>
        </p:txBody>
      </p:sp>
      <p:pic>
        <p:nvPicPr>
          <p:cNvPr id="11" name="Picture 10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B9BDD2B8-20DE-AE4E-A9CA-394719F604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2573"/>
          <a:stretch/>
        </p:blipFill>
        <p:spPr>
          <a:xfrm>
            <a:off x="2429120" y="3429000"/>
            <a:ext cx="7555538" cy="1755569"/>
          </a:xfrm>
          <a:prstGeom prst="rect">
            <a:avLst/>
          </a:prstGeom>
          <a:ln w="19050">
            <a:solidFill>
              <a:schemeClr val="accent1">
                <a:shade val="50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62BF33-72EE-D4C7-2E1C-5693CF7039F0}"/>
              </a:ext>
            </a:extLst>
          </p:cNvPr>
          <p:cNvSpPr txBox="1"/>
          <p:nvPr/>
        </p:nvSpPr>
        <p:spPr>
          <a:xfrm>
            <a:off x="7204919" y="3722450"/>
            <a:ext cx="1213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prediction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6E1F44-AEAE-3DA6-95C4-F041DE33B32E}"/>
              </a:ext>
            </a:extLst>
          </p:cNvPr>
          <p:cNvSpPr txBox="1"/>
          <p:nvPr/>
        </p:nvSpPr>
        <p:spPr>
          <a:xfrm>
            <a:off x="0" y="6277302"/>
            <a:ext cx="34258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D. Everett et al. (JETSCAPE Collaboration), Phys. Rev. C 103, 054904 (2021)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6462D9-D206-5515-09E3-BD6B85C98E5A}"/>
              </a:ext>
            </a:extLst>
          </p:cNvPr>
          <p:cNvSpPr txBox="1"/>
          <p:nvPr/>
        </p:nvSpPr>
        <p:spPr>
          <a:xfrm>
            <a:off x="8769060" y="6353747"/>
            <a:ext cx="3425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D. Liyanage et al., </a:t>
            </a:r>
            <a:r>
              <a:rPr lang="en-US" sz="1400" dirty="0">
                <a:hlinkClick r:id="rId4"/>
              </a:rPr>
              <a:t>2302.14184</a:t>
            </a:r>
            <a:endParaRPr lang="en-US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E56FC2-A24A-EF48-B29C-A5CDCB6B922E}"/>
              </a:ext>
            </a:extLst>
          </p:cNvPr>
          <p:cNvSpPr/>
          <p:nvPr/>
        </p:nvSpPr>
        <p:spPr>
          <a:xfrm>
            <a:off x="6206889" y="0"/>
            <a:ext cx="2559224" cy="674011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24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1458 L 0 -0.2761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7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0143-B8B4-919F-5F75-51C4D63F0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307" y="22225"/>
            <a:ext cx="11206165" cy="92333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More predictions: </a:t>
            </a:r>
            <a:r>
              <a:rPr lang="en-US" sz="1600" dirty="0">
                <a:solidFill>
                  <a:srgbClr val="0070C0"/>
                </a:solidFill>
              </a:rPr>
              <a:t>Cullen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OSU Honors Thesis; C.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D. Liyanage, UH, in prep.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18AC72-2B2B-D618-7AD5-6F4B17BB92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5307" y="1825625"/>
                <a:ext cx="7905755" cy="2746375"/>
              </a:xfrm>
            </p:spPr>
            <p:txBody>
              <a:bodyPr/>
              <a:lstStyle/>
              <a:p>
                <a:r>
                  <a:rPr lang="en-US" dirty="0"/>
                  <a:t>Using MAP parameters, </a:t>
                </a:r>
                <a:r>
                  <a:rPr lang="en-US" dirty="0">
                    <a:solidFill>
                      <a:srgbClr val="FF0000"/>
                    </a:solidFill>
                  </a:rPr>
                  <a:t>VAH is seen to significantly improve </a:t>
                </a:r>
                <a:r>
                  <a:rPr lang="en-US" dirty="0"/>
                  <a:t>(compared to JETSCAPE) </a:t>
                </a:r>
                <a:r>
                  <a:rPr lang="en-US" dirty="0">
                    <a:solidFill>
                      <a:srgbClr val="FF0000"/>
                    </a:solidFill>
                  </a:rPr>
                  <a:t>predictions</a:t>
                </a:r>
                <a:r>
                  <a:rPr lang="en-US" dirty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-distributions:</a:t>
                </a:r>
              </a:p>
              <a:p>
                <a:r>
                  <a:rPr lang="en-US" dirty="0"/>
                  <a:t>transverse momentum spectra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𝑐h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-differential</a:t>
                </a:r>
                <a:r>
                  <a:rPr lang="en-US" b="0" dirty="0"/>
                  <a:t> anisotropic flows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2,3,4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.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F18AC72-2B2B-D618-7AD5-6F4B17BB92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5307" y="1825625"/>
                <a:ext cx="7905755" cy="2746375"/>
              </a:xfrm>
              <a:blipFill>
                <a:blip r:embed="rId2"/>
                <a:stretch>
                  <a:fillRect l="-1445" t="-3687" r="-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57F6E-7F71-D3B1-0D37-EE81F4691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E10B9-8DCD-8EAD-AB61-12931338C0FF}"/>
              </a:ext>
            </a:extLst>
          </p:cNvPr>
          <p:cNvSpPr txBox="1"/>
          <p:nvPr/>
        </p:nvSpPr>
        <p:spPr>
          <a:xfrm>
            <a:off x="8915007" y="1649031"/>
            <a:ext cx="193700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Cullen </a:t>
            </a:r>
            <a:r>
              <a:rPr lang="en-US" dirty="0" err="1"/>
              <a:t>Gantenberg</a:t>
            </a:r>
            <a:endParaRPr lang="en-US" dirty="0"/>
          </a:p>
          <a:p>
            <a:pPr algn="ctr"/>
            <a:r>
              <a:rPr lang="en-US" sz="1400" dirty="0">
                <a:solidFill>
                  <a:srgbClr val="00B050"/>
                </a:solidFill>
              </a:rPr>
              <a:t>(UW-bound)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2D2A7-44E6-3CBB-68DE-7503E1E536BA}"/>
              </a:ext>
            </a:extLst>
          </p:cNvPr>
          <p:cNvSpPr txBox="1"/>
          <p:nvPr/>
        </p:nvSpPr>
        <p:spPr>
          <a:xfrm>
            <a:off x="8915007" y="3937304"/>
            <a:ext cx="2030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Analysis of Anisotropic Flow in </a:t>
            </a:r>
            <a:r>
              <a:rPr lang="en-US" u="sng" dirty="0" err="1"/>
              <a:t>Ultrarelativistic</a:t>
            </a:r>
            <a:r>
              <a:rPr lang="en-US" u="sng" dirty="0"/>
              <a:t> Heavy Ion Collisions</a:t>
            </a:r>
          </a:p>
        </p:txBody>
      </p:sp>
      <p:pic>
        <p:nvPicPr>
          <p:cNvPr id="7" name="Picture 6" descr="A person smiling at the camera&#10;&#10;Description automatically generated with low confidence">
            <a:extLst>
              <a:ext uri="{FF2B5EF4-FFF2-40B4-BE49-F238E27FC236}">
                <a16:creationId xmlns:a16="http://schemas.microsoft.com/office/drawing/2014/main" id="{320A2944-14DE-EA51-D401-4CEF95040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378" y="2226666"/>
            <a:ext cx="1558261" cy="15582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9590E1-0D9F-72C8-0D4A-B17588F96822}"/>
              </a:ext>
            </a:extLst>
          </p:cNvPr>
          <p:cNvSpPr txBox="1"/>
          <p:nvPr/>
        </p:nvSpPr>
        <p:spPr>
          <a:xfrm>
            <a:off x="8953610" y="5105344"/>
            <a:ext cx="195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OSU Honors Thesis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BE8093-7D71-D148-785D-F78B0CAFA3F7}"/>
              </a:ext>
            </a:extLst>
          </p:cNvPr>
          <p:cNvSpPr txBox="1"/>
          <p:nvPr/>
        </p:nvSpPr>
        <p:spPr>
          <a:xfrm>
            <a:off x="447433" y="5643563"/>
            <a:ext cx="113116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Showing only a few selected examples for illustration:</a:t>
            </a:r>
          </a:p>
        </p:txBody>
      </p:sp>
    </p:spTree>
    <p:extLst>
      <p:ext uri="{BB962C8B-B14F-4D97-AF65-F5344CB8AC3E}">
        <p14:creationId xmlns:p14="http://schemas.microsoft.com/office/powerpoint/2010/main" val="137889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17CAC523-DE8D-A27D-37E4-ECD44FEAE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75" y="1016759"/>
            <a:ext cx="7242777" cy="5432083"/>
          </a:xfrm>
          <a:prstGeom prst="rect">
            <a:avLst/>
          </a:prstGeom>
        </p:spPr>
      </p:pic>
      <p:pic>
        <p:nvPicPr>
          <p:cNvPr id="11" name="Picture 10" descr="A diagram of a heavy ion collision&#10;&#10;Description automatically generated with low confidence">
            <a:extLst>
              <a:ext uri="{FF2B5EF4-FFF2-40B4-BE49-F238E27FC236}">
                <a16:creationId xmlns:a16="http://schemas.microsoft.com/office/drawing/2014/main" id="{7DFF7F52-F246-6E30-2CE0-35D906110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614" y="1016759"/>
            <a:ext cx="7639652" cy="57297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92870F03-0529-E326-8985-DEEE77FD4B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42003411"/>
                  </p:ext>
                </p:extLst>
              </p:nvPr>
            </p:nvGraphicFramePr>
            <p:xfrm>
              <a:off x="7388967" y="1810382"/>
              <a:ext cx="2332989" cy="44002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92870F03-0529-E326-8985-DEEE77FD4B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42003411"/>
                  </p:ext>
                </p:extLst>
              </p:nvPr>
            </p:nvGraphicFramePr>
            <p:xfrm>
              <a:off x="7388967" y="1810382"/>
              <a:ext cx="2332989" cy="44002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10" r:qs="rId11" r:cs="rId12"/>
              </a:graphicData>
            </a:graphic>
          </p:graphicFrame>
        </mc:Fallback>
      </mc:AlternateContent>
      <p:sp>
        <p:nvSpPr>
          <p:cNvPr id="13" name="Left Brace 12">
            <a:extLst>
              <a:ext uri="{FF2B5EF4-FFF2-40B4-BE49-F238E27FC236}">
                <a16:creationId xmlns:a16="http://schemas.microsoft.com/office/drawing/2014/main" id="{C1CB3F26-1A83-BFE4-6C2F-91A4D11D3341}"/>
              </a:ext>
            </a:extLst>
          </p:cNvPr>
          <p:cNvSpPr>
            <a:spLocks noChangeAspect="1"/>
          </p:cNvSpPr>
          <p:nvPr/>
        </p:nvSpPr>
        <p:spPr>
          <a:xfrm>
            <a:off x="7090059" y="2720501"/>
            <a:ext cx="285383" cy="1032429"/>
          </a:xfrm>
          <a:prstGeom prst="leftBrace">
            <a:avLst/>
          </a:prstGeom>
          <a:ln w="28575"/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97CA77-116B-1B3E-BFF9-5C27E94FAE5A}"/>
              </a:ext>
            </a:extLst>
          </p:cNvPr>
          <p:cNvCxnSpPr>
            <a:cxnSpLocks/>
          </p:cNvCxnSpPr>
          <p:nvPr/>
        </p:nvCxnSpPr>
        <p:spPr>
          <a:xfrm>
            <a:off x="6612715" y="1843943"/>
            <a:ext cx="749202" cy="25143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383F5C-CD05-59D9-99A6-5CD478E6F7B8}"/>
              </a:ext>
            </a:extLst>
          </p:cNvPr>
          <p:cNvCxnSpPr>
            <a:cxnSpLocks/>
          </p:cNvCxnSpPr>
          <p:nvPr/>
        </p:nvCxnSpPr>
        <p:spPr>
          <a:xfrm flipV="1">
            <a:off x="6889251" y="4263730"/>
            <a:ext cx="422687" cy="68141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DBD18C-0B81-6D93-B14D-8580C74C8380}"/>
              </a:ext>
            </a:extLst>
          </p:cNvPr>
          <p:cNvCxnSpPr>
            <a:cxnSpLocks/>
          </p:cNvCxnSpPr>
          <p:nvPr/>
        </p:nvCxnSpPr>
        <p:spPr>
          <a:xfrm flipV="1">
            <a:off x="6582642" y="5349834"/>
            <a:ext cx="729296" cy="58962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9DBE8724-CC3E-794E-4B3B-DD009499AF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836491" y="1690688"/>
            <a:ext cx="2342959" cy="883258"/>
          </a:xfrm>
          <a:prstGeom prst="rect">
            <a:avLst/>
          </a:prstGeom>
        </p:spPr>
      </p:pic>
      <p:pic>
        <p:nvPicPr>
          <p:cNvPr id="32" name="Picture 31" descr="Chart, line chart&#10;&#10;Description automatically generated">
            <a:extLst>
              <a:ext uri="{FF2B5EF4-FFF2-40B4-BE49-F238E27FC236}">
                <a16:creationId xmlns:a16="http://schemas.microsoft.com/office/drawing/2014/main" id="{81863BCA-637F-1FC1-6F65-D170DBA8FDE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50625"/>
          <a:stretch/>
        </p:blipFill>
        <p:spPr>
          <a:xfrm>
            <a:off x="9798985" y="4347636"/>
            <a:ext cx="2099191" cy="2161079"/>
          </a:xfrm>
          <a:prstGeom prst="rect">
            <a:avLst/>
          </a:prstGeom>
        </p:spPr>
      </p:pic>
      <p:pic>
        <p:nvPicPr>
          <p:cNvPr id="33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C8B2F0FA-B6CE-37AB-BD81-61D25EDDB93F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9515"/>
          <a:stretch/>
        </p:blipFill>
        <p:spPr>
          <a:xfrm>
            <a:off x="9957337" y="2427711"/>
            <a:ext cx="1993005" cy="2006669"/>
          </a:xfrm>
          <a:prstGeom prst="rect">
            <a:avLst/>
          </a:prstGeom>
        </p:spPr>
      </p:pic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6F2C474B-545D-54B5-E072-18D21CAA32C3}"/>
              </a:ext>
            </a:extLst>
          </p:cNvPr>
          <p:cNvSpPr/>
          <p:nvPr/>
        </p:nvSpPr>
        <p:spPr>
          <a:xfrm>
            <a:off x="8050183" y="6091835"/>
            <a:ext cx="1867849" cy="643962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r>
              <a:rPr lang="en-US" sz="1400" dirty="0" err="1"/>
              <a:t>Pb+Pb</a:t>
            </a:r>
            <a:r>
              <a:rPr lang="en-US" sz="1400" dirty="0"/>
              <a:t> @ 2.76 A </a:t>
            </a:r>
            <a:r>
              <a:rPr lang="en-US" sz="1400" dirty="0" err="1"/>
              <a:t>TeV</a:t>
            </a:r>
            <a:endParaRPr lang="en-US" sz="1400" dirty="0"/>
          </a:p>
          <a:p>
            <a:pPr algn="ctr"/>
            <a:r>
              <a:rPr lang="en-US" sz="1400" dirty="0"/>
              <a:t>98 Observables</a:t>
            </a:r>
          </a:p>
          <a:p>
            <a:pPr algn="ctr"/>
            <a:r>
              <a:rPr lang="en-US" sz="1400" dirty="0"/>
              <a:t>15 model parameters</a:t>
            </a:r>
          </a:p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7BC1E7-91CB-CA69-7C55-5822D81F4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2EEB62-6488-13ED-FD5E-EBEE561CA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113691"/>
            <a:ext cx="10515600" cy="1325563"/>
          </a:xfrm>
        </p:spPr>
        <p:txBody>
          <a:bodyPr/>
          <a:lstStyle/>
          <a:p>
            <a:r>
              <a:rPr lang="en-US" dirty="0"/>
              <a:t>Simulation Modules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467061-C8CC-4DB8-98B5-832A857A8A68}"/>
              </a:ext>
            </a:extLst>
          </p:cNvPr>
          <p:cNvSpPr txBox="1"/>
          <p:nvPr/>
        </p:nvSpPr>
        <p:spPr>
          <a:xfrm>
            <a:off x="10068964" y="148423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6A215F-86AF-2A98-CDE9-233F4ADB0233}"/>
              </a:ext>
            </a:extLst>
          </p:cNvPr>
          <p:cNvSpPr txBox="1"/>
          <p:nvPr/>
        </p:nvSpPr>
        <p:spPr>
          <a:xfrm>
            <a:off x="10830448" y="1502666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431DCF-2097-6210-3545-D2AF49B7BA14}"/>
              </a:ext>
            </a:extLst>
          </p:cNvPr>
          <p:cNvSpPr txBox="1"/>
          <p:nvPr/>
        </p:nvSpPr>
        <p:spPr>
          <a:xfrm>
            <a:off x="11545447" y="1477928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p=+1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C821A4-6082-B1EF-BDAC-57EC2C6F1C83}"/>
              </a:ext>
            </a:extLst>
          </p:cNvPr>
          <p:cNvSpPr txBox="1"/>
          <p:nvPr/>
        </p:nvSpPr>
        <p:spPr>
          <a:xfrm>
            <a:off x="7300649" y="842964"/>
            <a:ext cx="5065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V</a:t>
            </a:r>
            <a:r>
              <a:rPr lang="en-US" sz="2000" b="1" dirty="0"/>
              <a:t>iscous </a:t>
            </a:r>
            <a:r>
              <a:rPr lang="en-US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/>
              <a:t>nisotropic </a:t>
            </a:r>
            <a:r>
              <a:rPr lang="en-US" sz="2000" b="1" dirty="0">
                <a:solidFill>
                  <a:srgbClr val="FF0000"/>
                </a:solidFill>
              </a:rPr>
              <a:t>H</a:t>
            </a:r>
            <a:r>
              <a:rPr lang="en-US" sz="2000" b="1" dirty="0"/>
              <a:t>ydrodynamics Model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6E884D-D2CA-3B3E-B690-960C9CBCFF2B}"/>
              </a:ext>
            </a:extLst>
          </p:cNvPr>
          <p:cNvSpPr txBox="1"/>
          <p:nvPr/>
        </p:nvSpPr>
        <p:spPr>
          <a:xfrm>
            <a:off x="6375322" y="22411"/>
            <a:ext cx="59903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M. McNelis, D. </a:t>
            </a:r>
            <a:r>
              <a:rPr lang="en-US" sz="1200" dirty="0" err="1">
                <a:solidFill>
                  <a:srgbClr val="0070C0"/>
                </a:solidFill>
              </a:rPr>
              <a:t>Bazow</a:t>
            </a:r>
            <a:r>
              <a:rPr lang="en-US" sz="1200" dirty="0">
                <a:solidFill>
                  <a:srgbClr val="0070C0"/>
                </a:solidFill>
              </a:rPr>
              <a:t>, and U. Heinz, Computer Physics Communications 267, 108077 (2021)</a:t>
            </a:r>
          </a:p>
        </p:txBody>
      </p:sp>
    </p:spTree>
    <p:extLst>
      <p:ext uri="{BB962C8B-B14F-4D97-AF65-F5344CB8AC3E}">
        <p14:creationId xmlns:p14="http://schemas.microsoft.com/office/powerpoint/2010/main" val="3708022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heavy ion collision&#10;&#10;Description automatically generated with low confidence">
            <a:extLst>
              <a:ext uri="{FF2B5EF4-FFF2-40B4-BE49-F238E27FC236}">
                <a16:creationId xmlns:a16="http://schemas.microsoft.com/office/drawing/2014/main" id="{0008AD63-5F91-6351-B92A-1B611979E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0" y="1474839"/>
            <a:ext cx="7128234" cy="53461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0A264A-B7C8-6E40-0596-E88ABED2B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Modules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Diagram 6">
                <a:extLst>
                  <a:ext uri="{FF2B5EF4-FFF2-40B4-BE49-F238E27FC236}">
                    <a16:creationId xmlns:a16="http://schemas.microsoft.com/office/drawing/2014/main" id="{D937C200-9C64-C7B3-BE78-88960F8093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73269695"/>
                  </p:ext>
                </p:extLst>
              </p:nvPr>
            </p:nvGraphicFramePr>
            <p:xfrm>
              <a:off x="8634640" y="1027906"/>
              <a:ext cx="2572077" cy="565290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7" name="Diagram 6">
                <a:extLst>
                  <a:ext uri="{FF2B5EF4-FFF2-40B4-BE49-F238E27FC236}">
                    <a16:creationId xmlns:a16="http://schemas.microsoft.com/office/drawing/2014/main" id="{D937C200-9C64-C7B3-BE78-88960F8093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73269695"/>
                  </p:ext>
                </p:extLst>
              </p:nvPr>
            </p:nvGraphicFramePr>
            <p:xfrm>
              <a:off x="8634640" y="1027906"/>
              <a:ext cx="2572077" cy="565290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EBB84E06-8301-3ED7-71EC-D431FA7CCC09}"/>
              </a:ext>
            </a:extLst>
          </p:cNvPr>
          <p:cNvSpPr/>
          <p:nvPr/>
        </p:nvSpPr>
        <p:spPr>
          <a:xfrm>
            <a:off x="9537405" y="4167963"/>
            <a:ext cx="1816395" cy="219400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4DEEB3-925B-D3E1-D9EB-4FFF935CEAB2}"/>
              </a:ext>
            </a:extLst>
          </p:cNvPr>
          <p:cNvSpPr txBox="1"/>
          <p:nvPr/>
        </p:nvSpPr>
        <p:spPr>
          <a:xfrm>
            <a:off x="8230602" y="604290"/>
            <a:ext cx="3157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JETSCAPE models </a:t>
            </a:r>
            <a:r>
              <a:rPr lang="en-US" sz="2000" b="1" dirty="0">
                <a:solidFill>
                  <a:srgbClr val="FF0000"/>
                </a:solidFill>
              </a:rPr>
              <a:t>(Not VAH)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DBB431-8F85-1555-84AF-19F370D2C9BC}"/>
              </a:ext>
            </a:extLst>
          </p:cNvPr>
          <p:cNvCxnSpPr>
            <a:cxnSpLocks/>
          </p:cNvCxnSpPr>
          <p:nvPr/>
        </p:nvCxnSpPr>
        <p:spPr>
          <a:xfrm flipV="1">
            <a:off x="6140604" y="1690688"/>
            <a:ext cx="2391557" cy="39468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98FCED-C149-A17D-B694-B19074AF3D18}"/>
              </a:ext>
            </a:extLst>
          </p:cNvPr>
          <p:cNvCxnSpPr>
            <a:cxnSpLocks/>
          </p:cNvCxnSpPr>
          <p:nvPr/>
        </p:nvCxnSpPr>
        <p:spPr>
          <a:xfrm flipV="1">
            <a:off x="6486851" y="2702718"/>
            <a:ext cx="2034159" cy="35804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D4B1106-7777-D2E5-1C95-0F16800C2E54}"/>
              </a:ext>
            </a:extLst>
          </p:cNvPr>
          <p:cNvCxnSpPr>
            <a:cxnSpLocks/>
          </p:cNvCxnSpPr>
          <p:nvPr/>
        </p:nvCxnSpPr>
        <p:spPr>
          <a:xfrm flipV="1">
            <a:off x="6579737" y="3678106"/>
            <a:ext cx="1975909" cy="23754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61C7176-596C-F041-72AE-0AB4CC7755BF}"/>
              </a:ext>
            </a:extLst>
          </p:cNvPr>
          <p:cNvCxnSpPr>
            <a:cxnSpLocks/>
          </p:cNvCxnSpPr>
          <p:nvPr/>
        </p:nvCxnSpPr>
        <p:spPr>
          <a:xfrm>
            <a:off x="6453398" y="4833952"/>
            <a:ext cx="109728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897F98-FA90-23C6-E39D-2DD786CF934C}"/>
              </a:ext>
            </a:extLst>
          </p:cNvPr>
          <p:cNvCxnSpPr>
            <a:cxnSpLocks/>
          </p:cNvCxnSpPr>
          <p:nvPr/>
        </p:nvCxnSpPr>
        <p:spPr>
          <a:xfrm>
            <a:off x="6140604" y="5903071"/>
            <a:ext cx="237744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A99F8F-9A47-E7F5-AB00-E80BBECD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15</a:t>
            </a:fld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DBA29E12-F085-B1C5-9C10-9CD52D2E04B9}"/>
              </a:ext>
            </a:extLst>
          </p:cNvPr>
          <p:cNvSpPr/>
          <p:nvPr/>
        </p:nvSpPr>
        <p:spPr>
          <a:xfrm>
            <a:off x="8467106" y="4114800"/>
            <a:ext cx="1199408" cy="2630384"/>
          </a:xfrm>
          <a:custGeom>
            <a:avLst/>
            <a:gdLst>
              <a:gd name="connsiteX0" fmla="*/ 0 w 1199408"/>
              <a:gd name="connsiteY0" fmla="*/ 190005 h 2630384"/>
              <a:gd name="connsiteX1" fmla="*/ 53439 w 1199408"/>
              <a:gd name="connsiteY1" fmla="*/ 2196935 h 2630384"/>
              <a:gd name="connsiteX2" fmla="*/ 659081 w 1199408"/>
              <a:gd name="connsiteY2" fmla="*/ 2630384 h 2630384"/>
              <a:gd name="connsiteX3" fmla="*/ 1193471 w 1199408"/>
              <a:gd name="connsiteY3" fmla="*/ 2131621 h 2630384"/>
              <a:gd name="connsiteX4" fmla="*/ 1199408 w 1199408"/>
              <a:gd name="connsiteY4" fmla="*/ 83127 h 2630384"/>
              <a:gd name="connsiteX5" fmla="*/ 1187533 w 1199408"/>
              <a:gd name="connsiteY5" fmla="*/ 0 h 2630384"/>
              <a:gd name="connsiteX6" fmla="*/ 665019 w 1199408"/>
              <a:gd name="connsiteY6" fmla="*/ 403761 h 2630384"/>
              <a:gd name="connsiteX7" fmla="*/ 593767 w 1199408"/>
              <a:gd name="connsiteY7" fmla="*/ 469075 h 2630384"/>
              <a:gd name="connsiteX8" fmla="*/ 195943 w 1199408"/>
              <a:gd name="connsiteY8" fmla="*/ 106878 h 2630384"/>
              <a:gd name="connsiteX9" fmla="*/ 0 w 1199408"/>
              <a:gd name="connsiteY9" fmla="*/ 190005 h 263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9408" h="2630384">
                <a:moveTo>
                  <a:pt x="0" y="190005"/>
                </a:moveTo>
                <a:lnTo>
                  <a:pt x="53439" y="2196935"/>
                </a:lnTo>
                <a:lnTo>
                  <a:pt x="659081" y="2630384"/>
                </a:lnTo>
                <a:lnTo>
                  <a:pt x="1193471" y="2131621"/>
                </a:lnTo>
                <a:lnTo>
                  <a:pt x="1199408" y="83127"/>
                </a:lnTo>
                <a:lnTo>
                  <a:pt x="1187533" y="0"/>
                </a:lnTo>
                <a:lnTo>
                  <a:pt x="665019" y="403761"/>
                </a:lnTo>
                <a:lnTo>
                  <a:pt x="593767" y="469075"/>
                </a:lnTo>
                <a:lnTo>
                  <a:pt x="195943" y="106878"/>
                </a:lnTo>
                <a:lnTo>
                  <a:pt x="0" y="19000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CAEF59-7E1B-6276-8EC0-1832E4C57111}"/>
              </a:ext>
            </a:extLst>
          </p:cNvPr>
          <p:cNvSpPr txBox="1"/>
          <p:nvPr/>
        </p:nvSpPr>
        <p:spPr>
          <a:xfrm>
            <a:off x="6375941" y="6313019"/>
            <a:ext cx="2153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/>
              <a:t>Pb+Pb</a:t>
            </a:r>
            <a:r>
              <a:rPr lang="en-US" sz="1600" dirty="0"/>
              <a:t> @ 2.76 A </a:t>
            </a:r>
            <a:r>
              <a:rPr lang="en-US" sz="1600" dirty="0" err="1"/>
              <a:t>TeV</a:t>
            </a:r>
            <a:endParaRPr lang="en-US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BD0EB0-327F-F0A0-1E33-B0B759298017}"/>
              </a:ext>
            </a:extLst>
          </p:cNvPr>
          <p:cNvGrpSpPr/>
          <p:nvPr/>
        </p:nvGrpSpPr>
        <p:grpSpPr>
          <a:xfrm>
            <a:off x="7596663" y="4224226"/>
            <a:ext cx="2996997" cy="2402026"/>
            <a:chOff x="838200" y="3923891"/>
            <a:chExt cx="2715126" cy="2150067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BAB944F-48D4-699E-8441-6E39324A229D}"/>
                </a:ext>
              </a:extLst>
            </p:cNvPr>
            <p:cNvSpPr/>
            <p:nvPr/>
          </p:nvSpPr>
          <p:spPr>
            <a:xfrm>
              <a:off x="838200" y="3927605"/>
              <a:ext cx="838003" cy="1197147"/>
            </a:xfrm>
            <a:custGeom>
              <a:avLst/>
              <a:gdLst>
                <a:gd name="connsiteX0" fmla="*/ 0 w 1197147"/>
                <a:gd name="connsiteY0" fmla="*/ 0 h 838003"/>
                <a:gd name="connsiteX1" fmla="*/ 778146 w 1197147"/>
                <a:gd name="connsiteY1" fmla="*/ 0 h 838003"/>
                <a:gd name="connsiteX2" fmla="*/ 1197147 w 1197147"/>
                <a:gd name="connsiteY2" fmla="*/ 419002 h 838003"/>
                <a:gd name="connsiteX3" fmla="*/ 778146 w 1197147"/>
                <a:gd name="connsiteY3" fmla="*/ 838003 h 838003"/>
                <a:gd name="connsiteX4" fmla="*/ 0 w 1197147"/>
                <a:gd name="connsiteY4" fmla="*/ 838003 h 838003"/>
                <a:gd name="connsiteX5" fmla="*/ 419002 w 1197147"/>
                <a:gd name="connsiteY5" fmla="*/ 419002 h 838003"/>
                <a:gd name="connsiteX6" fmla="*/ 0 w 1197147"/>
                <a:gd name="connsiteY6" fmla="*/ 0 h 83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147" h="838003">
                  <a:moveTo>
                    <a:pt x="1197146" y="0"/>
                  </a:moveTo>
                  <a:lnTo>
                    <a:pt x="1197146" y="544702"/>
                  </a:lnTo>
                  <a:lnTo>
                    <a:pt x="598573" y="838003"/>
                  </a:lnTo>
                  <a:lnTo>
                    <a:pt x="1" y="544702"/>
                  </a:lnTo>
                  <a:lnTo>
                    <a:pt x="1" y="0"/>
                  </a:lnTo>
                  <a:lnTo>
                    <a:pt x="598573" y="293301"/>
                  </a:lnTo>
                  <a:lnTo>
                    <a:pt x="1197146" y="0"/>
                  </a:lnTo>
                  <a:close/>
                </a:path>
              </a:pathLst>
            </a:custGeom>
            <a:solidFill>
              <a:srgbClr val="E94CB4"/>
            </a:solidFill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336" tIns="432337" rIns="13334" bIns="432336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dirty="0"/>
                <a:t>GRAD</a:t>
              </a:r>
              <a:endParaRPr lang="en-US" sz="2100" kern="1200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2C34BFC-93F8-4661-8896-6C1F4DD589D2}"/>
                </a:ext>
              </a:extLst>
            </p:cNvPr>
            <p:cNvGrpSpPr/>
            <p:nvPr/>
          </p:nvGrpSpPr>
          <p:grpSpPr>
            <a:xfrm>
              <a:off x="1782337" y="3923891"/>
              <a:ext cx="838003" cy="2150067"/>
              <a:chOff x="838200" y="3927605"/>
              <a:chExt cx="838003" cy="2150067"/>
            </a:xfrm>
          </p:grpSpPr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6F4B91FA-8142-3D8F-453F-45747D605D8A}"/>
                  </a:ext>
                </a:extLst>
              </p:cNvPr>
              <p:cNvSpPr/>
              <p:nvPr/>
            </p:nvSpPr>
            <p:spPr>
              <a:xfrm>
                <a:off x="838200" y="3927605"/>
                <a:ext cx="838003" cy="1197147"/>
              </a:xfrm>
              <a:custGeom>
                <a:avLst/>
                <a:gdLst>
                  <a:gd name="connsiteX0" fmla="*/ 0 w 1197147"/>
                  <a:gd name="connsiteY0" fmla="*/ 0 h 838003"/>
                  <a:gd name="connsiteX1" fmla="*/ 778146 w 1197147"/>
                  <a:gd name="connsiteY1" fmla="*/ 0 h 838003"/>
                  <a:gd name="connsiteX2" fmla="*/ 1197147 w 1197147"/>
                  <a:gd name="connsiteY2" fmla="*/ 419002 h 838003"/>
                  <a:gd name="connsiteX3" fmla="*/ 778146 w 1197147"/>
                  <a:gd name="connsiteY3" fmla="*/ 838003 h 838003"/>
                  <a:gd name="connsiteX4" fmla="*/ 0 w 1197147"/>
                  <a:gd name="connsiteY4" fmla="*/ 838003 h 838003"/>
                  <a:gd name="connsiteX5" fmla="*/ 419002 w 1197147"/>
                  <a:gd name="connsiteY5" fmla="*/ 419002 h 838003"/>
                  <a:gd name="connsiteX6" fmla="*/ 0 w 1197147"/>
                  <a:gd name="connsiteY6" fmla="*/ 0 h 838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7147" h="838003">
                    <a:moveTo>
                      <a:pt x="1197146" y="0"/>
                    </a:moveTo>
                    <a:lnTo>
                      <a:pt x="1197146" y="544702"/>
                    </a:lnTo>
                    <a:lnTo>
                      <a:pt x="598573" y="838003"/>
                    </a:lnTo>
                    <a:lnTo>
                      <a:pt x="1" y="544702"/>
                    </a:lnTo>
                    <a:lnTo>
                      <a:pt x="1" y="0"/>
                    </a:lnTo>
                    <a:lnTo>
                      <a:pt x="598573" y="293301"/>
                    </a:lnTo>
                    <a:lnTo>
                      <a:pt x="1197146" y="0"/>
                    </a:lnTo>
                    <a:close/>
                  </a:path>
                </a:pathLst>
              </a:custGeom>
              <a:solidFill>
                <a:srgbClr val="E94CB4"/>
              </a:solidFill>
            </p:spPr>
            <p:style>
              <a:lnRef idx="2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336" tIns="432337" rIns="13334" bIns="432336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100" dirty="0"/>
                  <a:t>CE</a:t>
                </a:r>
                <a:endParaRPr lang="en-US" sz="2100" kern="1200" dirty="0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FC8BBAF0-DE28-C1A3-A102-E18207AD351D}"/>
                  </a:ext>
                </a:extLst>
              </p:cNvPr>
              <p:cNvSpPr/>
              <p:nvPr/>
            </p:nvSpPr>
            <p:spPr>
              <a:xfrm>
                <a:off x="838200" y="4880525"/>
                <a:ext cx="838003" cy="1197147"/>
              </a:xfrm>
              <a:custGeom>
                <a:avLst/>
                <a:gdLst>
                  <a:gd name="connsiteX0" fmla="*/ 0 w 1197147"/>
                  <a:gd name="connsiteY0" fmla="*/ 0 h 838003"/>
                  <a:gd name="connsiteX1" fmla="*/ 778146 w 1197147"/>
                  <a:gd name="connsiteY1" fmla="*/ 0 h 838003"/>
                  <a:gd name="connsiteX2" fmla="*/ 1197147 w 1197147"/>
                  <a:gd name="connsiteY2" fmla="*/ 419002 h 838003"/>
                  <a:gd name="connsiteX3" fmla="*/ 778146 w 1197147"/>
                  <a:gd name="connsiteY3" fmla="*/ 838003 h 838003"/>
                  <a:gd name="connsiteX4" fmla="*/ 0 w 1197147"/>
                  <a:gd name="connsiteY4" fmla="*/ 838003 h 838003"/>
                  <a:gd name="connsiteX5" fmla="*/ 419002 w 1197147"/>
                  <a:gd name="connsiteY5" fmla="*/ 419002 h 838003"/>
                  <a:gd name="connsiteX6" fmla="*/ 0 w 1197147"/>
                  <a:gd name="connsiteY6" fmla="*/ 0 h 838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7147" h="838003">
                    <a:moveTo>
                      <a:pt x="1197146" y="0"/>
                    </a:moveTo>
                    <a:lnTo>
                      <a:pt x="1197146" y="544702"/>
                    </a:lnTo>
                    <a:lnTo>
                      <a:pt x="598573" y="838003"/>
                    </a:lnTo>
                    <a:lnTo>
                      <a:pt x="1" y="544702"/>
                    </a:lnTo>
                    <a:lnTo>
                      <a:pt x="1" y="0"/>
                    </a:lnTo>
                    <a:lnTo>
                      <a:pt x="598573" y="293301"/>
                    </a:lnTo>
                    <a:lnTo>
                      <a:pt x="1197146" y="0"/>
                    </a:lnTo>
                    <a:close/>
                  </a:path>
                </a:pathLst>
              </a:custGeom>
              <a:solidFill>
                <a:srgbClr val="E872DD"/>
              </a:solidFill>
            </p:spPr>
            <p:style>
              <a:lnRef idx="2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336" tIns="432337" rIns="13334" bIns="432336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100" kern="1200" dirty="0"/>
                  <a:t>SMASH</a:t>
                </a:r>
              </a:p>
            </p:txBody>
          </p:sp>
        </p:grp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95C20262-4D3D-C5D9-C3B8-37402596B0A4}"/>
                </a:ext>
              </a:extLst>
            </p:cNvPr>
            <p:cNvSpPr/>
            <p:nvPr/>
          </p:nvSpPr>
          <p:spPr>
            <a:xfrm>
              <a:off x="2715323" y="3931324"/>
              <a:ext cx="838003" cy="1197147"/>
            </a:xfrm>
            <a:custGeom>
              <a:avLst/>
              <a:gdLst>
                <a:gd name="connsiteX0" fmla="*/ 0 w 1197147"/>
                <a:gd name="connsiteY0" fmla="*/ 0 h 838003"/>
                <a:gd name="connsiteX1" fmla="*/ 778146 w 1197147"/>
                <a:gd name="connsiteY1" fmla="*/ 0 h 838003"/>
                <a:gd name="connsiteX2" fmla="*/ 1197147 w 1197147"/>
                <a:gd name="connsiteY2" fmla="*/ 419002 h 838003"/>
                <a:gd name="connsiteX3" fmla="*/ 778146 w 1197147"/>
                <a:gd name="connsiteY3" fmla="*/ 838003 h 838003"/>
                <a:gd name="connsiteX4" fmla="*/ 0 w 1197147"/>
                <a:gd name="connsiteY4" fmla="*/ 838003 h 838003"/>
                <a:gd name="connsiteX5" fmla="*/ 419002 w 1197147"/>
                <a:gd name="connsiteY5" fmla="*/ 419002 h 838003"/>
                <a:gd name="connsiteX6" fmla="*/ 0 w 1197147"/>
                <a:gd name="connsiteY6" fmla="*/ 0 h 83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147" h="838003">
                  <a:moveTo>
                    <a:pt x="1197146" y="0"/>
                  </a:moveTo>
                  <a:lnTo>
                    <a:pt x="1197146" y="544702"/>
                  </a:lnTo>
                  <a:lnTo>
                    <a:pt x="598573" y="838003"/>
                  </a:lnTo>
                  <a:lnTo>
                    <a:pt x="1" y="544702"/>
                  </a:lnTo>
                  <a:lnTo>
                    <a:pt x="1" y="0"/>
                  </a:lnTo>
                  <a:lnTo>
                    <a:pt x="598573" y="293301"/>
                  </a:lnTo>
                  <a:lnTo>
                    <a:pt x="1197146" y="0"/>
                  </a:lnTo>
                  <a:close/>
                </a:path>
              </a:pathLst>
            </a:custGeom>
            <a:solidFill>
              <a:srgbClr val="E94CB4"/>
            </a:solidFill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336" tIns="432337" rIns="13334" bIns="432336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kern="1200" dirty="0"/>
                <a:t>PTB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773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570559-87AE-15C8-FB17-AE9ED77D9E6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-259908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C00000"/>
                    </a:solidFill>
                  </a:rPr>
                  <a:t>-spectra: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570559-87AE-15C8-FB17-AE9ED77D9E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-259908"/>
                <a:ext cx="10515600" cy="1325563"/>
              </a:xfrm>
              <a:blipFill>
                <a:blip r:embed="rId2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26C506B-9644-DBED-E15C-1DF3F5EA0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44" y="989278"/>
            <a:ext cx="5852160" cy="49691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B7A63C-DB1D-992E-A21E-1E763E6AE483}"/>
              </a:ext>
            </a:extLst>
          </p:cNvPr>
          <p:cNvSpPr txBox="1"/>
          <p:nvPr/>
        </p:nvSpPr>
        <p:spPr>
          <a:xfrm>
            <a:off x="2685326" y="6227181"/>
            <a:ext cx="1379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JETSCAPE 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68048F-7419-ED3A-0410-8C5E05DF7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73432"/>
            <a:ext cx="5852160" cy="5002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6C5294-F3DA-3BC5-E654-F012EC77D477}"/>
              </a:ext>
            </a:extLst>
          </p:cNvPr>
          <p:cNvSpPr txBox="1"/>
          <p:nvPr/>
        </p:nvSpPr>
        <p:spPr>
          <a:xfrm>
            <a:off x="8717667" y="6240686"/>
            <a:ext cx="593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VAH</a:t>
            </a:r>
          </a:p>
        </p:txBody>
      </p:sp>
    </p:spTree>
    <p:extLst>
      <p:ext uri="{BB962C8B-B14F-4D97-AF65-F5344CB8AC3E}">
        <p14:creationId xmlns:p14="http://schemas.microsoft.com/office/powerpoint/2010/main" val="2954663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570559-87AE-15C8-FB17-AE9ED77D9E6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48524" y="-47348"/>
                <a:ext cx="10515600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 u="sng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b="1" u="sng" dirty="0">
                    <a:solidFill>
                      <a:srgbClr val="C00000"/>
                    </a:solidFill>
                  </a:rPr>
                  <a:t>-spectra:</a:t>
                </a:r>
                <a:endParaRPr lang="en-US" b="1" u="sng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F570559-87AE-15C8-FB17-AE9ED77D9E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524" y="-47348"/>
                <a:ext cx="10515600" cy="1325563"/>
              </a:xfrm>
              <a:blipFill>
                <a:blip r:embed="rId2"/>
                <a:stretch>
                  <a:fillRect l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26C506B-9644-DBED-E15C-1DF3F5EA0D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284" t="82" r="1284" b="49722"/>
          <a:stretch/>
        </p:blipFill>
        <p:spPr>
          <a:xfrm>
            <a:off x="3206188" y="-12426"/>
            <a:ext cx="8046720" cy="34296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B7A63C-DB1D-992E-A21E-1E763E6AE483}"/>
              </a:ext>
            </a:extLst>
          </p:cNvPr>
          <p:cNvSpPr txBox="1"/>
          <p:nvPr/>
        </p:nvSpPr>
        <p:spPr>
          <a:xfrm>
            <a:off x="64027" y="1425074"/>
            <a:ext cx="29794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JETSCAPE CE: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68048F-7419-ED3A-0410-8C5E05DF7D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50110"/>
          <a:stretch/>
        </p:blipFill>
        <p:spPr>
          <a:xfrm>
            <a:off x="3317511" y="3380600"/>
            <a:ext cx="8046720" cy="34314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6C5294-F3DA-3BC5-E654-F012EC77D477}"/>
              </a:ext>
            </a:extLst>
          </p:cNvPr>
          <p:cNvSpPr txBox="1"/>
          <p:nvPr/>
        </p:nvSpPr>
        <p:spPr>
          <a:xfrm>
            <a:off x="1001575" y="4505649"/>
            <a:ext cx="1236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VAH: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8A9149C-6854-6488-DF9E-2AE8E9415FBC}"/>
                  </a:ext>
                </a:extLst>
              </p:cNvPr>
              <p:cNvSpPr txBox="1"/>
              <p:nvPr/>
            </p:nvSpPr>
            <p:spPr>
              <a:xfrm>
                <a:off x="2650601" y="2534857"/>
                <a:ext cx="90441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sz="4000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8A9149C-6854-6488-DF9E-2AE8E9415F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601" y="2534857"/>
                <a:ext cx="904415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0DE78F-2B50-C151-4A6F-AF2A0F875AA8}"/>
                  </a:ext>
                </a:extLst>
              </p:cNvPr>
              <p:cNvSpPr txBox="1"/>
              <p:nvPr/>
            </p:nvSpPr>
            <p:spPr>
              <a:xfrm>
                <a:off x="2583086" y="5974472"/>
                <a:ext cx="90441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US" sz="4000" b="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0DE78F-2B50-C151-4A6F-AF2A0F875A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3086" y="5974472"/>
                <a:ext cx="904415" cy="7078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158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0143-B8B4-919F-5F75-51C4D63F0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307" y="22225"/>
            <a:ext cx="11206165" cy="92333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Anisotropic flows: </a:t>
            </a:r>
            <a:r>
              <a:rPr lang="en-US" sz="1600" dirty="0">
                <a:solidFill>
                  <a:srgbClr val="0070C0"/>
                </a:solidFill>
              </a:rPr>
              <a:t>Cullen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OSU Honors Thesis; C.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D. Liyanage, UH, in prep.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57F6E-7F71-D3B1-0D37-EE81F4691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57EEB0-A655-140E-2AA7-F541B65887C9}"/>
              </a:ext>
            </a:extLst>
          </p:cNvPr>
          <p:cNvSpPr txBox="1"/>
          <p:nvPr/>
        </p:nvSpPr>
        <p:spPr>
          <a:xfrm>
            <a:off x="1428750" y="55292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1859E20-9B08-AF5F-5342-96BDBA364A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339" y="1066301"/>
            <a:ext cx="4766910" cy="5243602"/>
          </a:xfr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098A24-6C2D-0A04-622E-B55A02FE4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3760" y="945557"/>
            <a:ext cx="6214551" cy="54107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D72A1D-1232-D81D-65BC-BCE19DE7D74B}"/>
                  </a:ext>
                </a:extLst>
              </p:cNvPr>
              <p:cNvSpPr txBox="1"/>
              <p:nvPr/>
            </p:nvSpPr>
            <p:spPr>
              <a:xfrm>
                <a:off x="464627" y="6396032"/>
                <a:ext cx="4671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Elliptic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for </a:t>
                </a:r>
                <a:r>
                  <a:rPr lang="en-US" dirty="0" err="1">
                    <a:solidFill>
                      <a:srgbClr val="FF0000"/>
                    </a:solidFill>
                  </a:rPr>
                  <a:t>pions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chemeClr val="accent6"/>
                    </a:solidFill>
                  </a:rPr>
                  <a:t>kaons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70C0"/>
                    </a:solidFill>
                  </a:rPr>
                  <a:t>protons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D72A1D-1232-D81D-65BC-BCE19DE7D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627" y="6396032"/>
                <a:ext cx="4671215" cy="369332"/>
              </a:xfrm>
              <a:prstGeom prst="rect">
                <a:avLst/>
              </a:prstGeom>
              <a:blipFill>
                <a:blip r:embed="rId4"/>
                <a:stretch>
                  <a:fillRect l="-108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05DD8F3-63BC-7736-1C0E-6C0A8B05523B}"/>
                  </a:ext>
                </a:extLst>
              </p:cNvPr>
              <p:cNvSpPr txBox="1"/>
              <p:nvPr/>
            </p:nvSpPr>
            <p:spPr>
              <a:xfrm>
                <a:off x="6190731" y="6375955"/>
                <a:ext cx="5049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Triangular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for </a:t>
                </a:r>
                <a:r>
                  <a:rPr lang="en-US" dirty="0" err="1">
                    <a:solidFill>
                      <a:srgbClr val="FF0000"/>
                    </a:solidFill>
                  </a:rPr>
                  <a:t>pions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chemeClr val="accent6"/>
                    </a:solidFill>
                  </a:rPr>
                  <a:t>kaons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70C0"/>
                    </a:solidFill>
                  </a:rPr>
                  <a:t>protons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05DD8F3-63BC-7736-1C0E-6C0A8B0552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731" y="6375955"/>
                <a:ext cx="5049716" cy="369332"/>
              </a:xfrm>
              <a:prstGeom prst="rect">
                <a:avLst/>
              </a:prstGeom>
              <a:blipFill>
                <a:blip r:embed="rId5"/>
                <a:stretch>
                  <a:fillRect l="-1003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7928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F0143-B8B4-919F-5F75-51C4D63F0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307" y="172696"/>
            <a:ext cx="11206165" cy="92333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Anisotropic flows: </a:t>
            </a:r>
            <a:r>
              <a:rPr lang="en-US" sz="1600" dirty="0">
                <a:solidFill>
                  <a:srgbClr val="0070C0"/>
                </a:solidFill>
              </a:rPr>
              <a:t>Cullen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OSU Honors Thesis; C. </a:t>
            </a:r>
            <a:r>
              <a:rPr lang="en-US" sz="1600" dirty="0" err="1">
                <a:solidFill>
                  <a:srgbClr val="0070C0"/>
                </a:solidFill>
              </a:rPr>
              <a:t>Gantenberg</a:t>
            </a:r>
            <a:r>
              <a:rPr lang="en-US" sz="1600" dirty="0">
                <a:solidFill>
                  <a:srgbClr val="0070C0"/>
                </a:solidFill>
              </a:rPr>
              <a:t>, D. Liyanage, UH, in prep.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57F6E-7F71-D3B1-0D37-EE81F4691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57EEB0-A655-140E-2AA7-F541B65887C9}"/>
              </a:ext>
            </a:extLst>
          </p:cNvPr>
          <p:cNvSpPr txBox="1"/>
          <p:nvPr/>
        </p:nvSpPr>
        <p:spPr>
          <a:xfrm>
            <a:off x="1428750" y="55292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D1859E20-9B08-AF5F-5342-96BDBA364A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467" t="33343" r="49960" b="32871"/>
          <a:stretch/>
        </p:blipFill>
        <p:spPr>
          <a:xfrm>
            <a:off x="295703" y="1429545"/>
            <a:ext cx="3791420" cy="419718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D72A1D-1232-D81D-65BC-BCE19DE7D74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04940" y="5719205"/>
                <a:ext cx="36723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C00000"/>
                    </a:solidFill>
                  </a:rPr>
                  <a:t>Elliptic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sz="1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/>
                  <a:t> for </a:t>
                </a:r>
                <a:r>
                  <a:rPr lang="en-US" sz="1400" dirty="0" err="1">
                    <a:solidFill>
                      <a:srgbClr val="FF0000"/>
                    </a:solidFill>
                  </a:rPr>
                  <a:t>pions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chemeClr val="accent6"/>
                    </a:solidFill>
                  </a:rPr>
                  <a:t>kaons</a:t>
                </a:r>
                <a:r>
                  <a:rPr lang="en-US" sz="1400" dirty="0"/>
                  <a:t>, </a:t>
                </a:r>
                <a:r>
                  <a:rPr lang="en-US" sz="1400" dirty="0">
                    <a:solidFill>
                      <a:srgbClr val="0070C0"/>
                    </a:solidFill>
                  </a:rPr>
                  <a:t>protons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D72A1D-1232-D81D-65BC-BCE19DE7D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40" y="5719205"/>
                <a:ext cx="3672352" cy="307777"/>
              </a:xfrm>
              <a:prstGeom prst="rect">
                <a:avLst/>
              </a:prstGeom>
              <a:blipFill>
                <a:blip r:embed="rId3"/>
                <a:stretch>
                  <a:fillRect l="-692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78098A24-6C2D-0A04-622E-B55A02FE45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859" r="66269"/>
          <a:stretch/>
        </p:blipFill>
        <p:spPr>
          <a:xfrm>
            <a:off x="4186861" y="1411191"/>
            <a:ext cx="3498729" cy="4003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0DA990-A029-E66A-0CCF-9382D19C3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6409" y="1537535"/>
            <a:ext cx="3428413" cy="3886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A0DCF3-5F01-1692-86AA-65724B53D529}"/>
                  </a:ext>
                </a:extLst>
              </p:cNvPr>
              <p:cNvSpPr txBox="1"/>
              <p:nvPr/>
            </p:nvSpPr>
            <p:spPr>
              <a:xfrm>
                <a:off x="4265463" y="5716623"/>
                <a:ext cx="3931918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>
                    <a:solidFill>
                      <a:srgbClr val="C00000"/>
                    </a:solidFill>
                  </a:rPr>
                  <a:t>Triangular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300" dirty="0"/>
                  <a:t> for </a:t>
                </a:r>
                <a:r>
                  <a:rPr lang="en-US" sz="1300" dirty="0" err="1">
                    <a:solidFill>
                      <a:srgbClr val="FF0000"/>
                    </a:solidFill>
                  </a:rPr>
                  <a:t>pions</a:t>
                </a:r>
                <a:r>
                  <a:rPr lang="en-US" sz="1300" dirty="0"/>
                  <a:t>, </a:t>
                </a:r>
                <a:r>
                  <a:rPr lang="en-US" sz="1300" dirty="0">
                    <a:solidFill>
                      <a:schemeClr val="accent6"/>
                    </a:solidFill>
                  </a:rPr>
                  <a:t>kaons</a:t>
                </a:r>
                <a:r>
                  <a:rPr lang="en-US" sz="1300" dirty="0"/>
                  <a:t>, </a:t>
                </a:r>
                <a:r>
                  <a:rPr lang="en-US" sz="1300" dirty="0">
                    <a:solidFill>
                      <a:srgbClr val="0070C0"/>
                    </a:solidFill>
                  </a:rPr>
                  <a:t>protons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A0DCF3-5F01-1692-86AA-65724B53D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5463" y="5716623"/>
                <a:ext cx="3931918" cy="292388"/>
              </a:xfrm>
              <a:prstGeom prst="rect">
                <a:avLst/>
              </a:prstGeom>
              <a:blipFill>
                <a:blip r:embed="rId6"/>
                <a:stretch>
                  <a:fillRect l="-323" t="-416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B76AC6-2DF1-BF12-BC91-0D569DED2584}"/>
                  </a:ext>
                </a:extLst>
              </p:cNvPr>
              <p:cNvSpPr txBox="1"/>
              <p:nvPr/>
            </p:nvSpPr>
            <p:spPr>
              <a:xfrm>
                <a:off x="7890267" y="5718548"/>
                <a:ext cx="3931918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dirty="0">
                    <a:solidFill>
                      <a:srgbClr val="C00000"/>
                    </a:solidFill>
                  </a:rPr>
                  <a:t>Quadrangular flow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ctrlPr>
                          <a:rPr lang="en-US" sz="13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3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300" dirty="0"/>
                  <a:t> for </a:t>
                </a:r>
                <a:r>
                  <a:rPr lang="en-US" sz="1300" dirty="0" err="1">
                    <a:solidFill>
                      <a:srgbClr val="FF0000"/>
                    </a:solidFill>
                  </a:rPr>
                  <a:t>pions</a:t>
                </a:r>
                <a:r>
                  <a:rPr lang="en-US" sz="1300" dirty="0"/>
                  <a:t>, </a:t>
                </a:r>
                <a:r>
                  <a:rPr lang="en-US" sz="1300" dirty="0">
                    <a:solidFill>
                      <a:schemeClr val="accent6"/>
                    </a:solidFill>
                  </a:rPr>
                  <a:t>kaons</a:t>
                </a:r>
                <a:r>
                  <a:rPr lang="en-US" sz="1300" dirty="0"/>
                  <a:t>, </a:t>
                </a:r>
                <a:r>
                  <a:rPr lang="en-US" sz="1300" dirty="0">
                    <a:solidFill>
                      <a:srgbClr val="0070C0"/>
                    </a:solidFill>
                  </a:rPr>
                  <a:t>protons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FB76AC6-2DF1-BF12-BC91-0D569DED2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0267" y="5718548"/>
                <a:ext cx="3931918" cy="292388"/>
              </a:xfrm>
              <a:prstGeom prst="rect">
                <a:avLst/>
              </a:prstGeom>
              <a:blipFill>
                <a:blip r:embed="rId7"/>
                <a:stretch>
                  <a:fillRect l="-323" t="-416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79B3528-14A4-7E5A-E6BD-E5EC919DBDBB}"/>
              </a:ext>
            </a:extLst>
          </p:cNvPr>
          <p:cNvSpPr txBox="1"/>
          <p:nvPr/>
        </p:nvSpPr>
        <p:spPr>
          <a:xfrm>
            <a:off x="595307" y="6101484"/>
            <a:ext cx="11206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Among Chapman-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Enskog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 (CE), Grad 14-moment (Grad), and Pratt-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Torrieri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-Bernhard (PTB) 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particlizations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, CE yields the best results in the JETSCAPE SIMS calibration. </a:t>
            </a:r>
            <a:r>
              <a:rPr lang="en-US" i="1" dirty="0">
                <a:solidFill>
                  <a:srgbClr val="C00000"/>
                </a:solidFill>
              </a:rPr>
              <a:t>VAH with PTMA </a:t>
            </a:r>
            <a:r>
              <a:rPr lang="en-US" i="1" dirty="0" err="1">
                <a:solidFill>
                  <a:srgbClr val="C00000"/>
                </a:solidFill>
              </a:rPr>
              <a:t>particlization</a:t>
            </a:r>
            <a:r>
              <a:rPr lang="en-US" i="1" dirty="0">
                <a:solidFill>
                  <a:srgbClr val="C00000"/>
                </a:solidFill>
              </a:rPr>
              <a:t> beats them all! </a:t>
            </a:r>
          </a:p>
        </p:txBody>
      </p:sp>
    </p:spTree>
    <p:extLst>
      <p:ext uri="{BB962C8B-B14F-4D97-AF65-F5344CB8AC3E}">
        <p14:creationId xmlns:p14="http://schemas.microsoft.com/office/powerpoint/2010/main" val="92737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E029-7C69-76CE-0821-FBDEF56EA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The many stages of a heavy-ion collision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448C5D-5F6E-97A4-B85E-F4B36EA8F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51" y="2078034"/>
            <a:ext cx="11794465" cy="266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91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9BDDC-A97F-EFCD-4C0F-19E059C35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Summary: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E689BB-8F37-4194-44A5-15F98AEB8A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5114" y="1825625"/>
                <a:ext cx="11493659" cy="4351338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3600" dirty="0"/>
                  <a:t>Bayesian calibration of a </a:t>
                </a:r>
                <a:r>
                  <a:rPr lang="en-US" sz="3600" b="1" dirty="0">
                    <a:solidFill>
                      <a:srgbClr val="C00000"/>
                    </a:solidFill>
                  </a:rPr>
                  <a:t>VAH</a:t>
                </a:r>
                <a:r>
                  <a:rPr lang="en-US" sz="3600" dirty="0"/>
                  <a:t>-based hybrid model using LHC Pb-Pb data </a:t>
                </a:r>
                <a:r>
                  <a:rPr lang="en-US" sz="3600" b="1" dirty="0">
                    <a:solidFill>
                      <a:schemeClr val="accent6"/>
                    </a:solidFill>
                  </a:rPr>
                  <a:t>constrains QGP bulk and shear viscosities to much higher temperatures </a:t>
                </a:r>
                <a:r>
                  <a:rPr lang="en-US" sz="3600" dirty="0"/>
                  <a:t>than previous models.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3600" b="1" dirty="0">
                    <a:solidFill>
                      <a:schemeClr val="accent6"/>
                    </a:solidFill>
                  </a:rPr>
                  <a:t>At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𝟑𝟎𝟎</m:t>
                    </m:r>
                  </m:oMath>
                </a14:m>
                <a:r>
                  <a:rPr lang="en-US" sz="3600" b="1" dirty="0">
                    <a:solidFill>
                      <a:schemeClr val="accent6"/>
                    </a:solidFill>
                  </a:rPr>
                  <a:t> MeV</a:t>
                </a:r>
                <a:r>
                  <a:rPr lang="en-US" sz="3600" dirty="0"/>
                  <a:t> it provides </a:t>
                </a:r>
                <a:r>
                  <a:rPr lang="en-US" sz="3600" b="1" dirty="0">
                    <a:solidFill>
                      <a:schemeClr val="accent6"/>
                    </a:solidFill>
                  </a:rPr>
                  <a:t>tighter constraints for </a:t>
                </a:r>
                <a14:m>
                  <m:oMath xmlns:m="http://schemas.openxmlformats.org/officeDocument/2006/math">
                    <m:r>
                      <a:rPr lang="en-US" sz="3600" b="1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𝜼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36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3600" b="1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)(</m:t>
                    </m:r>
                    <m:r>
                      <a:rPr lang="en-US" sz="3600" b="1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3600" b="1" i="1" dirty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600" b="1" dirty="0"/>
                  <a:t> </a:t>
                </a:r>
                <a:r>
                  <a:rPr lang="en-US" sz="3600" dirty="0"/>
                  <a:t>than the JETSCAPE SIMS model.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3600" dirty="0"/>
                  <a:t>Posterior predictive distributions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0070C0"/>
                    </a:solidFill>
                  </a:rPr>
                  <a:t>-integrated observables </a:t>
                </a:r>
                <a:r>
                  <a:rPr lang="en-US" sz="3600" b="1" dirty="0">
                    <a:solidFill>
                      <a:schemeClr val="accent6"/>
                    </a:solidFill>
                  </a:rPr>
                  <a:t>agree slightly better </a:t>
                </a:r>
                <a:r>
                  <a:rPr lang="en-US" sz="3600" dirty="0"/>
                  <a:t>with measurements than for JETSCAPE SIMS.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3600" b="1" dirty="0">
                    <a:solidFill>
                      <a:srgbClr val="C00000"/>
                    </a:solidFill>
                  </a:rPr>
                  <a:t>Predicted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36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sz="36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3600" b="1" dirty="0">
                    <a:solidFill>
                      <a:srgbClr val="C00000"/>
                    </a:solidFill>
                  </a:rPr>
                  <a:t> </a:t>
                </a:r>
                <a:r>
                  <a:rPr lang="en-US" sz="3600" dirty="0"/>
                  <a:t>from VAH </a:t>
                </a:r>
                <a:r>
                  <a:rPr lang="en-US" sz="3600" b="1" dirty="0">
                    <a:solidFill>
                      <a:schemeClr val="accent6"/>
                    </a:solidFill>
                  </a:rPr>
                  <a:t>agrees better with measurements </a:t>
                </a:r>
                <a:r>
                  <a:rPr lang="en-US" sz="3600" dirty="0"/>
                  <a:t>than </a:t>
                </a:r>
                <a:r>
                  <a:rPr lang="en-US" sz="3600" b="1" dirty="0">
                    <a:solidFill>
                      <a:srgbClr val="C00000"/>
                    </a:solidFill>
                  </a:rPr>
                  <a:t>fitted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  <m:sSub>
                          <m:sSubPr>
                            <m:ctrlPr>
                              <a:rPr lang="en-US" sz="3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3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𝑻</m:t>
                            </m:r>
                          </m:sub>
                        </m:sSub>
                      </m:num>
                      <m:den>
                        <m:d>
                          <m:dPr>
                            <m:begChr m:val="⟨"/>
                            <m:endChr m:val="⟩"/>
                            <m:ctrlPr>
                              <a:rPr lang="en-US" sz="36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e>
                              <m:sub>
                                <m:r>
                                  <a:rPr lang="en-US" sz="36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3600" b="1" dirty="0"/>
                  <a:t> </a:t>
                </a:r>
                <a:r>
                  <a:rPr lang="en-US" sz="3600" dirty="0"/>
                  <a:t>in JETSCAPE SIMS.</a:t>
                </a:r>
                <a:endParaRPr lang="en-US" sz="3600" b="1" dirty="0"/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600" b="0" i="0" dirty="0" smtClean="0"/>
                      <m:t>MAP</m:t>
                    </m:r>
                    <m:r>
                      <m:rPr>
                        <m:nor/>
                      </m:rPr>
                      <a:rPr lang="en-US" sz="3600" b="0" i="0" dirty="0" smtClean="0"/>
                      <m:t> </m:t>
                    </m:r>
                    <m:r>
                      <m:rPr>
                        <m:nor/>
                      </m:rPr>
                      <a:rPr lang="en-US" sz="3600" dirty="0"/>
                      <m:t>predicti</m:t>
                    </m:r>
                    <m:r>
                      <m:rPr>
                        <m:nor/>
                      </m:rPr>
                      <a:rPr lang="en-US" sz="3600" b="0" i="0" dirty="0" smtClean="0"/>
                      <m:t>ons</m:t>
                    </m:r>
                    <m:r>
                      <m:rPr>
                        <m:nor/>
                      </m:rPr>
                      <a:rPr lang="en-US" sz="3600" dirty="0"/>
                      <m:t> </m:t>
                    </m:r>
                    <m:r>
                      <m:rPr>
                        <m:nor/>
                      </m:rPr>
                      <a:rPr lang="en-US" sz="3600" dirty="0"/>
                      <m:t>of</m:t>
                    </m:r>
                    <m:r>
                      <a:rPr lang="en-US" sz="3600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0070C0"/>
                    </a:solidFill>
                  </a:rPr>
                  <a:t>-differential observables </a:t>
                </a:r>
                <a:r>
                  <a:rPr lang="en-US" sz="36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𝑑𝑦</m:t>
                        </m:r>
                        <m:sSub>
                          <m:sSubPr>
                            <m:ctrlP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3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{2}(</m:t>
                    </m:r>
                    <m:sSub>
                      <m:sSubPr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600" dirty="0">
                    <a:solidFill>
                      <a:schemeClr val="tx1"/>
                    </a:solidFill>
                  </a:rPr>
                  <a:t>)</a:t>
                </a:r>
                <a:r>
                  <a:rPr lang="en-US" sz="3600" b="1" dirty="0">
                    <a:solidFill>
                      <a:schemeClr val="accent2"/>
                    </a:solidFill>
                  </a:rPr>
                  <a:t> </a:t>
                </a:r>
                <a:r>
                  <a:rPr lang="en-US" sz="3600" b="1" dirty="0">
                    <a:solidFill>
                      <a:schemeClr val="accent6"/>
                    </a:solidFill>
                  </a:rPr>
                  <a:t>agree significantly better </a:t>
                </a:r>
                <a:r>
                  <a:rPr lang="en-US" sz="3600" dirty="0"/>
                  <a:t>with measurements than for any variant of JETSCAPE SIMS.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E689BB-8F37-4194-44A5-15F98AEB8A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114" y="1825625"/>
                <a:ext cx="11493659" cy="4351338"/>
              </a:xfrm>
              <a:blipFill>
                <a:blip r:embed="rId2"/>
                <a:stretch>
                  <a:fillRect l="-662" t="-872" r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052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E349C-A26B-095D-B95C-8B4C19C9C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281" y="226337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i="1" dirty="0">
                <a:solidFill>
                  <a:srgbClr val="C00000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6647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diagram of a heavy ion collision&#10;&#10;Description automatically generated with low confidence">
            <a:extLst>
              <a:ext uri="{FF2B5EF4-FFF2-40B4-BE49-F238E27FC236}">
                <a16:creationId xmlns:a16="http://schemas.microsoft.com/office/drawing/2014/main" id="{C7B7DD9D-AD54-3B36-8AC6-89ABC84D5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09" y="1325880"/>
            <a:ext cx="7132320" cy="5349240"/>
          </a:xfrm>
          <a:prstGeom prst="rect">
            <a:avLst/>
          </a:prstGeom>
        </p:spPr>
      </p:pic>
      <p:pic>
        <p:nvPicPr>
          <p:cNvPr id="28" name="Picture 27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8C79803-0503-E529-DE6B-554F5FDA3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26" y="1219490"/>
            <a:ext cx="7242777" cy="54320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0A264A-B7C8-6E40-0596-E88ABED2B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272"/>
            <a:ext cx="10515600" cy="1325563"/>
          </a:xfrm>
        </p:spPr>
        <p:txBody>
          <a:bodyPr/>
          <a:lstStyle/>
          <a:p>
            <a:r>
              <a:rPr lang="en-US" dirty="0"/>
              <a:t>Simulation Modules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A99F8F-9A47-E7F5-AB00-E80BBECD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3</a:t>
            </a:fld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DBA29E12-F085-B1C5-9C10-9CD52D2E04B9}"/>
              </a:ext>
            </a:extLst>
          </p:cNvPr>
          <p:cNvSpPr/>
          <p:nvPr/>
        </p:nvSpPr>
        <p:spPr>
          <a:xfrm>
            <a:off x="8467106" y="4114800"/>
            <a:ext cx="1199408" cy="2630384"/>
          </a:xfrm>
          <a:custGeom>
            <a:avLst/>
            <a:gdLst>
              <a:gd name="connsiteX0" fmla="*/ 0 w 1199408"/>
              <a:gd name="connsiteY0" fmla="*/ 190005 h 2630384"/>
              <a:gd name="connsiteX1" fmla="*/ 53439 w 1199408"/>
              <a:gd name="connsiteY1" fmla="*/ 2196935 h 2630384"/>
              <a:gd name="connsiteX2" fmla="*/ 659081 w 1199408"/>
              <a:gd name="connsiteY2" fmla="*/ 2630384 h 2630384"/>
              <a:gd name="connsiteX3" fmla="*/ 1193471 w 1199408"/>
              <a:gd name="connsiteY3" fmla="*/ 2131621 h 2630384"/>
              <a:gd name="connsiteX4" fmla="*/ 1199408 w 1199408"/>
              <a:gd name="connsiteY4" fmla="*/ 83127 h 2630384"/>
              <a:gd name="connsiteX5" fmla="*/ 1187533 w 1199408"/>
              <a:gd name="connsiteY5" fmla="*/ 0 h 2630384"/>
              <a:gd name="connsiteX6" fmla="*/ 665019 w 1199408"/>
              <a:gd name="connsiteY6" fmla="*/ 403761 h 2630384"/>
              <a:gd name="connsiteX7" fmla="*/ 593767 w 1199408"/>
              <a:gd name="connsiteY7" fmla="*/ 469075 h 2630384"/>
              <a:gd name="connsiteX8" fmla="*/ 195943 w 1199408"/>
              <a:gd name="connsiteY8" fmla="*/ 106878 h 2630384"/>
              <a:gd name="connsiteX9" fmla="*/ 0 w 1199408"/>
              <a:gd name="connsiteY9" fmla="*/ 190005 h 2630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99408" h="2630384">
                <a:moveTo>
                  <a:pt x="0" y="190005"/>
                </a:moveTo>
                <a:lnTo>
                  <a:pt x="53439" y="2196935"/>
                </a:lnTo>
                <a:lnTo>
                  <a:pt x="659081" y="2630384"/>
                </a:lnTo>
                <a:lnTo>
                  <a:pt x="1193471" y="2131621"/>
                </a:lnTo>
                <a:lnTo>
                  <a:pt x="1199408" y="83127"/>
                </a:lnTo>
                <a:lnTo>
                  <a:pt x="1187533" y="0"/>
                </a:lnTo>
                <a:lnTo>
                  <a:pt x="665019" y="403761"/>
                </a:lnTo>
                <a:lnTo>
                  <a:pt x="593767" y="469075"/>
                </a:lnTo>
                <a:lnTo>
                  <a:pt x="195943" y="106878"/>
                </a:lnTo>
                <a:lnTo>
                  <a:pt x="0" y="190005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C31EA8D-5A13-6DD9-80D5-4C9D3613A837}"/>
              </a:ext>
            </a:extLst>
          </p:cNvPr>
          <p:cNvGrpSpPr/>
          <p:nvPr/>
        </p:nvGrpSpPr>
        <p:grpSpPr>
          <a:xfrm>
            <a:off x="6369204" y="225150"/>
            <a:ext cx="5213196" cy="6455658"/>
            <a:chOff x="6140604" y="225150"/>
            <a:chExt cx="5213196" cy="64556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CAEF59-7E1B-6276-8EC0-1832E4C57111}"/>
                </a:ext>
              </a:extLst>
            </p:cNvPr>
            <p:cNvSpPr txBox="1"/>
            <p:nvPr/>
          </p:nvSpPr>
          <p:spPr>
            <a:xfrm>
              <a:off x="6375941" y="6313019"/>
              <a:ext cx="21533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/>
                <a:t>Pb+Pb</a:t>
              </a:r>
              <a:r>
                <a:rPr lang="en-US" sz="1600" dirty="0"/>
                <a:t> @ 2.76 A </a:t>
              </a:r>
              <a:r>
                <a:rPr lang="en-US" sz="1600" dirty="0" err="1"/>
                <a:t>TeV</a:t>
              </a:r>
              <a:endParaRPr lang="en-US" sz="1600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8B8C8A-9525-873C-E0F0-6116515AB478}"/>
                </a:ext>
              </a:extLst>
            </p:cNvPr>
            <p:cNvGrpSpPr/>
            <p:nvPr/>
          </p:nvGrpSpPr>
          <p:grpSpPr>
            <a:xfrm>
              <a:off x="6140604" y="225150"/>
              <a:ext cx="5213196" cy="6455658"/>
              <a:chOff x="6140604" y="225150"/>
              <a:chExt cx="5213196" cy="6455658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7" name="Diagram 6">
                    <a:extLst>
                      <a:ext uri="{FF2B5EF4-FFF2-40B4-BE49-F238E27FC236}">
                        <a16:creationId xmlns:a16="http://schemas.microsoft.com/office/drawing/2014/main" id="{D937C200-9C64-C7B3-BE78-88960F80931A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146263125"/>
                      </p:ext>
                    </p:extLst>
                  </p:nvPr>
                </p:nvGraphicFramePr>
                <p:xfrm>
                  <a:off x="8634640" y="1027906"/>
                  <a:ext cx="2572077" cy="5652902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4" r:lo="rId5" r:qs="rId6" r:cs="rId7"/>
                  </a:graphicData>
                </a:graphic>
              </p:graphicFrame>
            </mc:Choice>
            <mc:Fallback xmlns="">
              <p:graphicFrame>
                <p:nvGraphicFramePr>
                  <p:cNvPr id="7" name="Diagram 6">
                    <a:extLst>
                      <a:ext uri="{FF2B5EF4-FFF2-40B4-BE49-F238E27FC236}">
                        <a16:creationId xmlns:a16="http://schemas.microsoft.com/office/drawing/2014/main" id="{D937C200-9C64-C7B3-BE78-88960F80931A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146263125"/>
                      </p:ext>
                    </p:extLst>
                  </p:nvPr>
                </p:nvGraphicFramePr>
                <p:xfrm>
                  <a:off x="8634640" y="1027906"/>
                  <a:ext cx="2572077" cy="5652902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9" r:lo="rId10" r:qs="rId11" r:cs="rId12"/>
                  </a:graphicData>
                </a:graphic>
              </p:graphicFrame>
            </mc:Fallback>
          </mc:AlternateContent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44DEEB3-925B-D3E1-D9EB-4FFF935CEAB2}"/>
                  </a:ext>
                </a:extLst>
              </p:cNvPr>
              <p:cNvSpPr txBox="1"/>
              <p:nvPr/>
            </p:nvSpPr>
            <p:spPr>
              <a:xfrm>
                <a:off x="7884915" y="225150"/>
                <a:ext cx="316201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/>
                  <a:t>JETSCAPE SIMS calibration</a:t>
                </a:r>
              </a:p>
              <a:p>
                <a:r>
                  <a:rPr lang="en-US" sz="1400" dirty="0">
                    <a:solidFill>
                      <a:schemeClr val="accent1"/>
                    </a:solidFill>
                  </a:rPr>
                  <a:t>D. Everett </a:t>
                </a:r>
                <a:r>
                  <a:rPr lang="en-US" sz="1400" i="1" dirty="0">
                    <a:solidFill>
                      <a:schemeClr val="accent1"/>
                    </a:solidFill>
                  </a:rPr>
                  <a:t>et al. </a:t>
                </a:r>
                <a:r>
                  <a:rPr lang="en-US" sz="1400" dirty="0">
                    <a:solidFill>
                      <a:schemeClr val="accent1"/>
                    </a:solidFill>
                  </a:rPr>
                  <a:t>2010.03928, 2011.01430</a:t>
                </a:r>
                <a:endParaRPr lang="en-US" sz="1400" dirty="0"/>
              </a:p>
              <a:p>
                <a:endParaRPr lang="en-US" sz="1400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1951D84A-36F6-10A4-0EF4-17B5D1C87546}"/>
                  </a:ext>
                </a:extLst>
              </p:cNvPr>
              <p:cNvGrpSpPr/>
              <p:nvPr/>
            </p:nvGrpSpPr>
            <p:grpSpPr>
              <a:xfrm>
                <a:off x="6140604" y="1690688"/>
                <a:ext cx="5213196" cy="4935564"/>
                <a:chOff x="6140604" y="1690688"/>
                <a:chExt cx="5213196" cy="4935564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EBB84E06-8301-3ED7-71EC-D431FA7CCC09}"/>
                    </a:ext>
                  </a:extLst>
                </p:cNvPr>
                <p:cNvSpPr/>
                <p:nvPr/>
              </p:nvSpPr>
              <p:spPr>
                <a:xfrm>
                  <a:off x="9537405" y="4167963"/>
                  <a:ext cx="1816395" cy="219400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ECDBB431-8F85-1555-84AF-19F370D2C9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140604" y="1690688"/>
                  <a:ext cx="2391557" cy="394686"/>
                </a:xfrm>
                <a:prstGeom prst="straightConnector1">
                  <a:avLst/>
                </a:prstGeom>
                <a:ln w="222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>
                  <a:extLst>
                    <a:ext uri="{FF2B5EF4-FFF2-40B4-BE49-F238E27FC236}">
                      <a16:creationId xmlns:a16="http://schemas.microsoft.com/office/drawing/2014/main" id="{4D98FCED-C149-A17D-B694-B19074AF3D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86851" y="2702718"/>
                  <a:ext cx="2034159" cy="358044"/>
                </a:xfrm>
                <a:prstGeom prst="straightConnector1">
                  <a:avLst/>
                </a:prstGeom>
                <a:ln w="222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2D4B1106-7777-D2E5-1C95-0F16800C2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579737" y="3678106"/>
                  <a:ext cx="1975909" cy="237547"/>
                </a:xfrm>
                <a:prstGeom prst="straightConnector1">
                  <a:avLst/>
                </a:prstGeom>
                <a:ln w="222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261C7176-596C-F041-72AE-0AB4CC7755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53398" y="4833952"/>
                  <a:ext cx="1097280" cy="0"/>
                </a:xfrm>
                <a:prstGeom prst="straightConnector1">
                  <a:avLst/>
                </a:prstGeom>
                <a:ln w="222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D6897F98-FA90-23C6-E39D-2DD786CF93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0604" y="5903071"/>
                  <a:ext cx="2377440" cy="0"/>
                </a:xfrm>
                <a:prstGeom prst="straightConnector1">
                  <a:avLst/>
                </a:prstGeom>
                <a:ln w="22225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1BAB944F-48D4-699E-8441-6E39324A229D}"/>
                    </a:ext>
                  </a:extLst>
                </p:cNvPr>
                <p:cNvSpPr/>
                <p:nvPr/>
              </p:nvSpPr>
              <p:spPr>
                <a:xfrm>
                  <a:off x="7596663" y="4228375"/>
                  <a:ext cx="925000" cy="1337437"/>
                </a:xfrm>
                <a:custGeom>
                  <a:avLst/>
                  <a:gdLst>
                    <a:gd name="connsiteX0" fmla="*/ 0 w 1197147"/>
                    <a:gd name="connsiteY0" fmla="*/ 0 h 838003"/>
                    <a:gd name="connsiteX1" fmla="*/ 778146 w 1197147"/>
                    <a:gd name="connsiteY1" fmla="*/ 0 h 838003"/>
                    <a:gd name="connsiteX2" fmla="*/ 1197147 w 1197147"/>
                    <a:gd name="connsiteY2" fmla="*/ 419002 h 838003"/>
                    <a:gd name="connsiteX3" fmla="*/ 778146 w 1197147"/>
                    <a:gd name="connsiteY3" fmla="*/ 838003 h 838003"/>
                    <a:gd name="connsiteX4" fmla="*/ 0 w 1197147"/>
                    <a:gd name="connsiteY4" fmla="*/ 838003 h 838003"/>
                    <a:gd name="connsiteX5" fmla="*/ 419002 w 1197147"/>
                    <a:gd name="connsiteY5" fmla="*/ 419002 h 838003"/>
                    <a:gd name="connsiteX6" fmla="*/ 0 w 1197147"/>
                    <a:gd name="connsiteY6" fmla="*/ 0 h 838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7147" h="838003">
                      <a:moveTo>
                        <a:pt x="1197146" y="0"/>
                      </a:moveTo>
                      <a:lnTo>
                        <a:pt x="1197146" y="544702"/>
                      </a:lnTo>
                      <a:lnTo>
                        <a:pt x="598573" y="838003"/>
                      </a:lnTo>
                      <a:lnTo>
                        <a:pt x="1" y="544702"/>
                      </a:lnTo>
                      <a:lnTo>
                        <a:pt x="1" y="0"/>
                      </a:lnTo>
                      <a:lnTo>
                        <a:pt x="598573" y="293301"/>
                      </a:lnTo>
                      <a:lnTo>
                        <a:pt x="1197146" y="0"/>
                      </a:lnTo>
                      <a:close/>
                    </a:path>
                  </a:pathLst>
                </a:custGeom>
                <a:solidFill>
                  <a:srgbClr val="E94CB4"/>
                </a:solidFill>
              </p:spPr>
              <p:style>
                <a:lnRef idx="2">
                  <a:schemeClr val="accent4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4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336" tIns="432337" rIns="13334" bIns="432336" numCol="1" spcCol="1270" anchor="ctr" anchorCtr="0">
                  <a:noAutofit/>
                </a:bodyPr>
                <a:lstStyle/>
                <a:p>
                  <a:pPr marL="0" lvl="0" indent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n-US" sz="2100" dirty="0"/>
                    <a:t>GRAD</a:t>
                  </a:r>
                  <a:endParaRPr lang="en-US" sz="2100" kern="1200" dirty="0"/>
                </a:p>
              </p:txBody>
            </p: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C2C34BFC-93F8-4661-8896-6C1F4DD589D2}"/>
                    </a:ext>
                  </a:extLst>
                </p:cNvPr>
                <p:cNvGrpSpPr/>
                <p:nvPr/>
              </p:nvGrpSpPr>
              <p:grpSpPr>
                <a:xfrm>
                  <a:off x="8638816" y="4224226"/>
                  <a:ext cx="925000" cy="2402026"/>
                  <a:chOff x="838200" y="3927605"/>
                  <a:chExt cx="838003" cy="2150067"/>
                </a:xfrm>
              </p:grpSpPr>
              <p:sp>
                <p:nvSpPr>
                  <p:cNvPr id="22" name="Freeform 21">
                    <a:extLst>
                      <a:ext uri="{FF2B5EF4-FFF2-40B4-BE49-F238E27FC236}">
                        <a16:creationId xmlns:a16="http://schemas.microsoft.com/office/drawing/2014/main" id="{6F4B91FA-8142-3D8F-453F-45747D605D8A}"/>
                      </a:ext>
                    </a:extLst>
                  </p:cNvPr>
                  <p:cNvSpPr/>
                  <p:nvPr/>
                </p:nvSpPr>
                <p:spPr>
                  <a:xfrm>
                    <a:off x="838200" y="3927605"/>
                    <a:ext cx="838003" cy="1197147"/>
                  </a:xfrm>
                  <a:custGeom>
                    <a:avLst/>
                    <a:gdLst>
                      <a:gd name="connsiteX0" fmla="*/ 0 w 1197147"/>
                      <a:gd name="connsiteY0" fmla="*/ 0 h 838003"/>
                      <a:gd name="connsiteX1" fmla="*/ 778146 w 1197147"/>
                      <a:gd name="connsiteY1" fmla="*/ 0 h 838003"/>
                      <a:gd name="connsiteX2" fmla="*/ 1197147 w 1197147"/>
                      <a:gd name="connsiteY2" fmla="*/ 419002 h 838003"/>
                      <a:gd name="connsiteX3" fmla="*/ 778146 w 1197147"/>
                      <a:gd name="connsiteY3" fmla="*/ 838003 h 838003"/>
                      <a:gd name="connsiteX4" fmla="*/ 0 w 1197147"/>
                      <a:gd name="connsiteY4" fmla="*/ 838003 h 838003"/>
                      <a:gd name="connsiteX5" fmla="*/ 419002 w 1197147"/>
                      <a:gd name="connsiteY5" fmla="*/ 419002 h 838003"/>
                      <a:gd name="connsiteX6" fmla="*/ 0 w 1197147"/>
                      <a:gd name="connsiteY6" fmla="*/ 0 h 838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97147" h="838003">
                        <a:moveTo>
                          <a:pt x="1197146" y="0"/>
                        </a:moveTo>
                        <a:lnTo>
                          <a:pt x="1197146" y="544702"/>
                        </a:lnTo>
                        <a:lnTo>
                          <a:pt x="598573" y="838003"/>
                        </a:lnTo>
                        <a:lnTo>
                          <a:pt x="1" y="544702"/>
                        </a:lnTo>
                        <a:lnTo>
                          <a:pt x="1" y="0"/>
                        </a:lnTo>
                        <a:lnTo>
                          <a:pt x="598573" y="293301"/>
                        </a:lnTo>
                        <a:lnTo>
                          <a:pt x="1197146" y="0"/>
                        </a:lnTo>
                        <a:close/>
                      </a:path>
                    </a:pathLst>
                  </a:custGeom>
                  <a:solidFill>
                    <a:srgbClr val="E94CB4"/>
                  </a:solidFill>
                </p:spPr>
                <p:style>
                  <a:lnRef idx="2">
                    <a:schemeClr val="accent4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rgbClr r="0" g="0" b="0"/>
                  </a:fillRef>
                  <a:effectRef idx="0">
                    <a:schemeClr val="accent4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3336" tIns="432337" rIns="13334" bIns="432336" numCol="1" spcCol="1270" anchor="ctr" anchorCtr="0">
                    <a:noAutofit/>
                  </a:bodyPr>
                  <a:lstStyle/>
                  <a:p>
                    <a:pPr marL="0" lvl="0" indent="0" algn="ctr" defTabSz="9334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</a:pPr>
                    <a:r>
                      <a:rPr lang="en-US" sz="2100" dirty="0"/>
                      <a:t>CE</a:t>
                    </a:r>
                    <a:endParaRPr lang="en-US" sz="2100" kern="1200" dirty="0"/>
                  </a:p>
                </p:txBody>
              </p:sp>
              <p:sp>
                <p:nvSpPr>
                  <p:cNvPr id="25" name="Freeform 24">
                    <a:extLst>
                      <a:ext uri="{FF2B5EF4-FFF2-40B4-BE49-F238E27FC236}">
                        <a16:creationId xmlns:a16="http://schemas.microsoft.com/office/drawing/2014/main" id="{FC8BBAF0-DE28-C1A3-A102-E18207AD351D}"/>
                      </a:ext>
                    </a:extLst>
                  </p:cNvPr>
                  <p:cNvSpPr/>
                  <p:nvPr/>
                </p:nvSpPr>
                <p:spPr>
                  <a:xfrm>
                    <a:off x="838200" y="4880525"/>
                    <a:ext cx="838003" cy="1197147"/>
                  </a:xfrm>
                  <a:custGeom>
                    <a:avLst/>
                    <a:gdLst>
                      <a:gd name="connsiteX0" fmla="*/ 0 w 1197147"/>
                      <a:gd name="connsiteY0" fmla="*/ 0 h 838003"/>
                      <a:gd name="connsiteX1" fmla="*/ 778146 w 1197147"/>
                      <a:gd name="connsiteY1" fmla="*/ 0 h 838003"/>
                      <a:gd name="connsiteX2" fmla="*/ 1197147 w 1197147"/>
                      <a:gd name="connsiteY2" fmla="*/ 419002 h 838003"/>
                      <a:gd name="connsiteX3" fmla="*/ 778146 w 1197147"/>
                      <a:gd name="connsiteY3" fmla="*/ 838003 h 838003"/>
                      <a:gd name="connsiteX4" fmla="*/ 0 w 1197147"/>
                      <a:gd name="connsiteY4" fmla="*/ 838003 h 838003"/>
                      <a:gd name="connsiteX5" fmla="*/ 419002 w 1197147"/>
                      <a:gd name="connsiteY5" fmla="*/ 419002 h 838003"/>
                      <a:gd name="connsiteX6" fmla="*/ 0 w 1197147"/>
                      <a:gd name="connsiteY6" fmla="*/ 0 h 838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97147" h="838003">
                        <a:moveTo>
                          <a:pt x="1197146" y="0"/>
                        </a:moveTo>
                        <a:lnTo>
                          <a:pt x="1197146" y="544702"/>
                        </a:lnTo>
                        <a:lnTo>
                          <a:pt x="598573" y="838003"/>
                        </a:lnTo>
                        <a:lnTo>
                          <a:pt x="1" y="544702"/>
                        </a:lnTo>
                        <a:lnTo>
                          <a:pt x="1" y="0"/>
                        </a:lnTo>
                        <a:lnTo>
                          <a:pt x="598573" y="293301"/>
                        </a:lnTo>
                        <a:lnTo>
                          <a:pt x="1197146" y="0"/>
                        </a:lnTo>
                        <a:close/>
                      </a:path>
                    </a:pathLst>
                  </a:custGeom>
                  <a:solidFill>
                    <a:srgbClr val="E872DD"/>
                  </a:solidFill>
                </p:spPr>
                <p:style>
                  <a:lnRef idx="2">
                    <a:schemeClr val="accent5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rgbClr r="0" g="0" b="0"/>
                  </a:fillRef>
                  <a:effectRef idx="0">
                    <a:schemeClr val="accent5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13336" tIns="432337" rIns="13334" bIns="432336" numCol="1" spcCol="1270" anchor="ctr" anchorCtr="0">
                    <a:noAutofit/>
                  </a:bodyPr>
                  <a:lstStyle/>
                  <a:p>
                    <a:pPr marL="0" lvl="0" indent="0" algn="ctr" defTabSz="9334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None/>
                    </a:pPr>
                    <a:r>
                      <a:rPr lang="en-US" sz="2100" kern="1200" dirty="0"/>
                      <a:t>SMASH</a:t>
                    </a:r>
                  </a:p>
                </p:txBody>
              </p:sp>
            </p:grp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95C20262-4D3D-C5D9-C3B8-37402596B0A4}"/>
                    </a:ext>
                  </a:extLst>
                </p:cNvPr>
                <p:cNvSpPr/>
                <p:nvPr/>
              </p:nvSpPr>
              <p:spPr>
                <a:xfrm>
                  <a:off x="9668660" y="4232530"/>
                  <a:ext cx="925000" cy="1337437"/>
                </a:xfrm>
                <a:custGeom>
                  <a:avLst/>
                  <a:gdLst>
                    <a:gd name="connsiteX0" fmla="*/ 0 w 1197147"/>
                    <a:gd name="connsiteY0" fmla="*/ 0 h 838003"/>
                    <a:gd name="connsiteX1" fmla="*/ 778146 w 1197147"/>
                    <a:gd name="connsiteY1" fmla="*/ 0 h 838003"/>
                    <a:gd name="connsiteX2" fmla="*/ 1197147 w 1197147"/>
                    <a:gd name="connsiteY2" fmla="*/ 419002 h 838003"/>
                    <a:gd name="connsiteX3" fmla="*/ 778146 w 1197147"/>
                    <a:gd name="connsiteY3" fmla="*/ 838003 h 838003"/>
                    <a:gd name="connsiteX4" fmla="*/ 0 w 1197147"/>
                    <a:gd name="connsiteY4" fmla="*/ 838003 h 838003"/>
                    <a:gd name="connsiteX5" fmla="*/ 419002 w 1197147"/>
                    <a:gd name="connsiteY5" fmla="*/ 419002 h 838003"/>
                    <a:gd name="connsiteX6" fmla="*/ 0 w 1197147"/>
                    <a:gd name="connsiteY6" fmla="*/ 0 h 838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7147" h="838003">
                      <a:moveTo>
                        <a:pt x="1197146" y="0"/>
                      </a:moveTo>
                      <a:lnTo>
                        <a:pt x="1197146" y="544702"/>
                      </a:lnTo>
                      <a:lnTo>
                        <a:pt x="598573" y="838003"/>
                      </a:lnTo>
                      <a:lnTo>
                        <a:pt x="1" y="544702"/>
                      </a:lnTo>
                      <a:lnTo>
                        <a:pt x="1" y="0"/>
                      </a:lnTo>
                      <a:lnTo>
                        <a:pt x="598573" y="293301"/>
                      </a:lnTo>
                      <a:lnTo>
                        <a:pt x="1197146" y="0"/>
                      </a:lnTo>
                      <a:close/>
                    </a:path>
                  </a:pathLst>
                </a:custGeom>
                <a:solidFill>
                  <a:srgbClr val="E94CB4"/>
                </a:solidFill>
              </p:spPr>
              <p:style>
                <a:lnRef idx="2">
                  <a:schemeClr val="accent4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4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336" tIns="432337" rIns="13334" bIns="432336" numCol="1" spcCol="1270" anchor="ctr" anchorCtr="0">
                  <a:noAutofit/>
                </a:bodyPr>
                <a:lstStyle/>
                <a:p>
                  <a:pPr marL="0" lvl="0" indent="0" algn="ctr" defTabSz="9334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n-US" sz="2100" kern="1200" dirty="0"/>
                    <a:t>PTB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8744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heavy ion collision&#10;&#10;Description automatically generated with low confidence">
            <a:extLst>
              <a:ext uri="{FF2B5EF4-FFF2-40B4-BE49-F238E27FC236}">
                <a16:creationId xmlns:a16="http://schemas.microsoft.com/office/drawing/2014/main" id="{7DFF7F52-F246-6E30-2CE0-35D906110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5" y="839971"/>
            <a:ext cx="7639652" cy="5729739"/>
          </a:xfrm>
          <a:prstGeom prst="rect">
            <a:avLst/>
          </a:prstGeom>
        </p:spPr>
      </p:pic>
      <p:sp>
        <p:nvSpPr>
          <p:cNvPr id="13" name="Left Brace 12">
            <a:extLst>
              <a:ext uri="{FF2B5EF4-FFF2-40B4-BE49-F238E27FC236}">
                <a16:creationId xmlns:a16="http://schemas.microsoft.com/office/drawing/2014/main" id="{C1CB3F26-1A83-BFE4-6C2F-91A4D11D3341}"/>
              </a:ext>
            </a:extLst>
          </p:cNvPr>
          <p:cNvSpPr>
            <a:spLocks noChangeAspect="1"/>
          </p:cNvSpPr>
          <p:nvPr/>
        </p:nvSpPr>
        <p:spPr>
          <a:xfrm>
            <a:off x="7090059" y="2720501"/>
            <a:ext cx="285383" cy="1032429"/>
          </a:xfrm>
          <a:prstGeom prst="leftBrace">
            <a:avLst/>
          </a:prstGeom>
          <a:ln w="28575"/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97CA77-116B-1B3E-BFF9-5C27E94FAE5A}"/>
              </a:ext>
            </a:extLst>
          </p:cNvPr>
          <p:cNvCxnSpPr>
            <a:cxnSpLocks/>
          </p:cNvCxnSpPr>
          <p:nvPr/>
        </p:nvCxnSpPr>
        <p:spPr>
          <a:xfrm>
            <a:off x="6612715" y="1843943"/>
            <a:ext cx="749202" cy="25143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383F5C-CD05-59D9-99A6-5CD478E6F7B8}"/>
              </a:ext>
            </a:extLst>
          </p:cNvPr>
          <p:cNvCxnSpPr>
            <a:cxnSpLocks/>
          </p:cNvCxnSpPr>
          <p:nvPr/>
        </p:nvCxnSpPr>
        <p:spPr>
          <a:xfrm flipV="1">
            <a:off x="6889251" y="4263730"/>
            <a:ext cx="422687" cy="68141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DBD18C-0B81-6D93-B14D-8580C74C8380}"/>
              </a:ext>
            </a:extLst>
          </p:cNvPr>
          <p:cNvCxnSpPr>
            <a:cxnSpLocks/>
          </p:cNvCxnSpPr>
          <p:nvPr/>
        </p:nvCxnSpPr>
        <p:spPr>
          <a:xfrm flipV="1">
            <a:off x="6582642" y="5349834"/>
            <a:ext cx="729296" cy="58962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9DBE8724-CC3E-794E-4B3B-DD009499AF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336"/>
          <a:stretch/>
        </p:blipFill>
        <p:spPr>
          <a:xfrm>
            <a:off x="9836491" y="1690688"/>
            <a:ext cx="2342959" cy="800797"/>
          </a:xfrm>
          <a:prstGeom prst="rect">
            <a:avLst/>
          </a:prstGeom>
        </p:spPr>
      </p:pic>
      <p:pic>
        <p:nvPicPr>
          <p:cNvPr id="32" name="Picture 31" descr="Chart, line chart&#10;&#10;Description automatically generated">
            <a:extLst>
              <a:ext uri="{FF2B5EF4-FFF2-40B4-BE49-F238E27FC236}">
                <a16:creationId xmlns:a16="http://schemas.microsoft.com/office/drawing/2014/main" id="{81863BCA-637F-1FC1-6F65-D170DBA8FD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625"/>
          <a:stretch/>
        </p:blipFill>
        <p:spPr>
          <a:xfrm>
            <a:off x="9798985" y="4332396"/>
            <a:ext cx="2099191" cy="2161079"/>
          </a:xfrm>
          <a:prstGeom prst="rect">
            <a:avLst/>
          </a:prstGeom>
        </p:spPr>
      </p:pic>
      <p:pic>
        <p:nvPicPr>
          <p:cNvPr id="33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C8B2F0FA-B6CE-37AB-BD81-61D25EDDB93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515"/>
          <a:stretch/>
        </p:blipFill>
        <p:spPr>
          <a:xfrm>
            <a:off x="9957337" y="2397231"/>
            <a:ext cx="1993005" cy="2006669"/>
          </a:xfrm>
          <a:prstGeom prst="rect">
            <a:avLst/>
          </a:prstGeom>
        </p:spPr>
      </p:pic>
      <p:sp>
        <p:nvSpPr>
          <p:cNvPr id="36" name="Alternate Process 35">
            <a:extLst>
              <a:ext uri="{FF2B5EF4-FFF2-40B4-BE49-F238E27FC236}">
                <a16:creationId xmlns:a16="http://schemas.microsoft.com/office/drawing/2014/main" id="{6F2C474B-545D-54B5-E072-18D21CAA32C3}"/>
              </a:ext>
            </a:extLst>
          </p:cNvPr>
          <p:cNvSpPr/>
          <p:nvPr/>
        </p:nvSpPr>
        <p:spPr>
          <a:xfrm>
            <a:off x="7029103" y="6000395"/>
            <a:ext cx="1867849" cy="643962"/>
          </a:xfrm>
          <a:prstGeom prst="flowChartAlternateProcess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  <a:p>
            <a:pPr algn="ctr"/>
            <a:r>
              <a:rPr lang="en-US" sz="1400" dirty="0"/>
              <a:t>Pb - Pb at 2.76 </a:t>
            </a:r>
            <a:r>
              <a:rPr lang="en-US" sz="1400" dirty="0" err="1"/>
              <a:t>TeV</a:t>
            </a:r>
            <a:endParaRPr lang="en-US" sz="1400" dirty="0"/>
          </a:p>
          <a:p>
            <a:pPr algn="ctr"/>
            <a:r>
              <a:rPr lang="en-US" sz="1400" dirty="0"/>
              <a:t>98 Observables</a:t>
            </a:r>
          </a:p>
          <a:p>
            <a:pPr algn="ctr"/>
            <a:r>
              <a:rPr lang="en-US" sz="1400" dirty="0"/>
              <a:t>15 model parameters</a:t>
            </a:r>
          </a:p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7BC1E7-91CB-CA69-7C55-5822D81F4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2EEB62-6488-13ED-FD5E-EBEE561CA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113691"/>
            <a:ext cx="10515600" cy="1325563"/>
          </a:xfrm>
        </p:spPr>
        <p:txBody>
          <a:bodyPr/>
          <a:lstStyle/>
          <a:p>
            <a:r>
              <a:rPr lang="en-US" dirty="0"/>
              <a:t>Simulation Modules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467061-C8CC-4DB8-98B5-832A857A8A68}"/>
              </a:ext>
            </a:extLst>
          </p:cNvPr>
          <p:cNvSpPr txBox="1"/>
          <p:nvPr/>
        </p:nvSpPr>
        <p:spPr>
          <a:xfrm>
            <a:off x="10068964" y="148423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p=-1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6A215F-86AF-2A98-CDE9-233F4ADB0233}"/>
              </a:ext>
            </a:extLst>
          </p:cNvPr>
          <p:cNvSpPr txBox="1"/>
          <p:nvPr/>
        </p:nvSpPr>
        <p:spPr>
          <a:xfrm>
            <a:off x="10830448" y="1502666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431DCF-2097-6210-3545-D2AF49B7BA14}"/>
              </a:ext>
            </a:extLst>
          </p:cNvPr>
          <p:cNvSpPr txBox="1"/>
          <p:nvPr/>
        </p:nvSpPr>
        <p:spPr>
          <a:xfrm>
            <a:off x="11545447" y="1477928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p=+1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3C92D3-041A-0007-23D2-AADE81F4DFDF}"/>
              </a:ext>
            </a:extLst>
          </p:cNvPr>
          <p:cNvGrpSpPr/>
          <p:nvPr/>
        </p:nvGrpSpPr>
        <p:grpSpPr>
          <a:xfrm>
            <a:off x="6375322" y="80964"/>
            <a:ext cx="5990358" cy="660406"/>
            <a:chOff x="6375322" y="80964"/>
            <a:chExt cx="5990358" cy="66040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2C821A4-6082-B1EF-BDAC-57EC2C6F1C83}"/>
                </a:ext>
              </a:extLst>
            </p:cNvPr>
            <p:cNvSpPr txBox="1"/>
            <p:nvPr/>
          </p:nvSpPr>
          <p:spPr>
            <a:xfrm>
              <a:off x="7300649" y="80964"/>
              <a:ext cx="5065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V</a:t>
              </a:r>
              <a:r>
                <a:rPr lang="en-US" sz="2000" b="1" dirty="0"/>
                <a:t>iscous </a:t>
              </a:r>
              <a:r>
                <a:rPr lang="en-US" sz="2000" b="1" dirty="0">
                  <a:solidFill>
                    <a:srgbClr val="FF0000"/>
                  </a:solidFill>
                </a:rPr>
                <a:t>A</a:t>
              </a:r>
              <a:r>
                <a:rPr lang="en-US" sz="2000" b="1" dirty="0"/>
                <a:t>nisotropic </a:t>
              </a:r>
              <a:r>
                <a:rPr lang="en-US" sz="2000" b="1" dirty="0">
                  <a:solidFill>
                    <a:srgbClr val="FF0000"/>
                  </a:solidFill>
                </a:rPr>
                <a:t>H</a:t>
              </a:r>
              <a:r>
                <a:rPr lang="en-US" sz="2000" b="1" dirty="0"/>
                <a:t>ydrodynamics </a:t>
              </a:r>
              <a:r>
                <a:rPr lang="en-US" sz="2000" b="1" dirty="0">
                  <a:solidFill>
                    <a:srgbClr val="FF0000"/>
                  </a:solidFill>
                </a:rPr>
                <a:t>(VAH)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56E884D-D2CA-3B3E-B690-960C9CBCFF2B}"/>
                </a:ext>
              </a:extLst>
            </p:cNvPr>
            <p:cNvSpPr txBox="1"/>
            <p:nvPr/>
          </p:nvSpPr>
          <p:spPr>
            <a:xfrm>
              <a:off x="6375322" y="464371"/>
              <a:ext cx="599035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M. McNelis, D. </a:t>
              </a:r>
              <a:r>
                <a:rPr lang="en-US" sz="1200" dirty="0" err="1">
                  <a:solidFill>
                    <a:srgbClr val="0070C0"/>
                  </a:solidFill>
                </a:rPr>
                <a:t>Bazow</a:t>
              </a:r>
              <a:r>
                <a:rPr lang="en-US" sz="1200" dirty="0">
                  <a:solidFill>
                    <a:srgbClr val="0070C0"/>
                  </a:solidFill>
                </a:rPr>
                <a:t>, and U. Heinz, Computer Physics Communications 267, 108077 (2021)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92870F03-0529-E326-8985-DEEE77FD4B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8915491"/>
                  </p:ext>
                </p:extLst>
              </p:nvPr>
            </p:nvGraphicFramePr>
            <p:xfrm>
              <a:off x="7388967" y="1565056"/>
              <a:ext cx="2332989" cy="44002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92870F03-0529-E326-8985-DEEE77FD4B1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8915491"/>
                  </p:ext>
                </p:extLst>
              </p:nvPr>
            </p:nvGraphicFramePr>
            <p:xfrm>
              <a:off x="7388967" y="1565056"/>
              <a:ext cx="2332989" cy="44002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48373AC-46DE-2462-5D1E-C824D66A4392}"/>
              </a:ext>
            </a:extLst>
          </p:cNvPr>
          <p:cNvSpPr txBox="1"/>
          <p:nvPr/>
        </p:nvSpPr>
        <p:spPr>
          <a:xfrm>
            <a:off x="8113515" y="743310"/>
            <a:ext cx="23249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VAH calibration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D. Liyanage </a:t>
            </a:r>
            <a:r>
              <a:rPr lang="en-US" sz="1400" i="1" dirty="0">
                <a:solidFill>
                  <a:schemeClr val="accent1"/>
                </a:solidFill>
              </a:rPr>
              <a:t>et al. </a:t>
            </a:r>
            <a:r>
              <a:rPr lang="en-US" sz="1400" dirty="0">
                <a:solidFill>
                  <a:srgbClr val="0070C0"/>
                </a:solidFill>
              </a:rPr>
              <a:t>2302.14184</a:t>
            </a:r>
            <a:endParaRPr lang="en-US" sz="1400" dirty="0"/>
          </a:p>
          <a:p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7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6" grpId="0" animBg="1"/>
      <p:bldP spid="16" grpId="0"/>
      <p:bldP spid="17" grpId="0"/>
      <p:bldP spid="18" grpId="0"/>
      <p:bldGraphic spid="12" grpId="0">
        <p:bldAsOne/>
      </p:bldGraphic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F9279-0EDD-B791-4985-A2A2AA641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VAH advantage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89CA59-1EFF-012C-B099-4A65C345FA6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4400" y="1934529"/>
                <a:ext cx="10515600" cy="167735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For the first </a:t>
                </a:r>
                <a:r>
                  <a:rPr lang="en-US" dirty="0" err="1"/>
                  <a:t>fm</a:t>
                </a:r>
                <a:r>
                  <a:rPr lang="en-US" dirty="0"/>
                  <a:t>/</a:t>
                </a:r>
                <a:r>
                  <a:rPr lang="en-US" i="1" dirty="0"/>
                  <a:t>c </a:t>
                </a:r>
                <a:r>
                  <a:rPr lang="en-US" dirty="0"/>
                  <a:t>the HI fireball expands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i="1" dirty="0"/>
                  <a:t> </a:t>
                </a:r>
                <a:r>
                  <a:rPr lang="en-US" dirty="0"/>
                  <a:t>with </a:t>
                </a:r>
                <a:r>
                  <a:rPr lang="en-US" dirty="0" err="1">
                    <a:solidFill>
                      <a:srgbClr val="C00000"/>
                    </a:solidFill>
                  </a:rPr>
                  <a:t>Bjorken</a:t>
                </a:r>
                <a:r>
                  <a:rPr lang="en-US" dirty="0">
                    <a:solidFill>
                      <a:srgbClr val="C00000"/>
                    </a:solidFill>
                  </a:rPr>
                  <a:t> flow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For </a:t>
                </a:r>
                <a:r>
                  <a:rPr lang="en-US" dirty="0" err="1">
                    <a:solidFill>
                      <a:srgbClr val="C00000"/>
                    </a:solidFill>
                  </a:rPr>
                  <a:t>Bjorken</a:t>
                </a:r>
                <a:r>
                  <a:rPr lang="en-US" dirty="0">
                    <a:solidFill>
                      <a:srgbClr val="C00000"/>
                    </a:solidFill>
                  </a:rPr>
                  <a:t> flow, </a:t>
                </a:r>
                <a:r>
                  <a:rPr lang="en-US" dirty="0"/>
                  <a:t>VAH describes with excellent quantitative precision the underlying microscopic kinetic evolution. </a:t>
                </a:r>
                <a:r>
                  <a:rPr lang="en-US" sz="2000" dirty="0">
                    <a:solidFill>
                      <a:srgbClr val="0070C0"/>
                    </a:solidFill>
                  </a:rPr>
                  <a:t>(S. Jaiswal </a:t>
                </a:r>
                <a:r>
                  <a:rPr lang="en-US" sz="2000" i="1" dirty="0">
                    <a:solidFill>
                      <a:srgbClr val="0070C0"/>
                    </a:solidFill>
                  </a:rPr>
                  <a:t>et al</a:t>
                </a:r>
                <a:r>
                  <a:rPr lang="en-US" sz="2000" dirty="0">
                    <a:solidFill>
                      <a:srgbClr val="0070C0"/>
                    </a:solidFill>
                  </a:rPr>
                  <a:t>. 2107.10248)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89CA59-1EFF-012C-B099-4A65C345FA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934529"/>
                <a:ext cx="10515600" cy="1677352"/>
              </a:xfrm>
              <a:blipFill>
                <a:blip r:embed="rId2"/>
                <a:stretch>
                  <a:fillRect l="-1086" t="-6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F4041CF1-C77B-65C5-5268-CD4E214A8A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4880" y="3536315"/>
                <a:ext cx="10515600" cy="1981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VAH thus </a:t>
                </a:r>
                <a:r>
                  <a:rPr lang="en-US" dirty="0">
                    <a:solidFill>
                      <a:srgbClr val="00B050"/>
                    </a:solidFill>
                  </a:rPr>
                  <a:t>smoothly interpolates </a:t>
                </a:r>
                <a:r>
                  <a:rPr lang="en-US" dirty="0"/>
                  <a:t>between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free-streaming </a:t>
                </a:r>
                <a:r>
                  <a:rPr lang="en-US" dirty="0"/>
                  <a:t>(expansion-dominated) evolution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≈0</m:t>
                    </m:r>
                  </m:oMath>
                </a14:m>
                <a:r>
                  <a:rPr lang="en-US" dirty="0"/>
                  <a:t> and (collision-dominated) </a:t>
                </a:r>
                <a:r>
                  <a:rPr lang="en-US" dirty="0">
                    <a:solidFill>
                      <a:schemeClr val="accent1"/>
                    </a:solidFill>
                  </a:rPr>
                  <a:t>standard viscous RFD </a:t>
                </a:r>
                <a:r>
                  <a:rPr lang="en-US" dirty="0"/>
                  <a:t>after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∼2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r>
                  <a:rPr lang="en-US" dirty="0"/>
                  <a:t>/</a:t>
                </a:r>
                <a:r>
                  <a:rPr lang="en-US" i="1" dirty="0"/>
                  <a:t>c</a:t>
                </a:r>
                <a:r>
                  <a:rPr lang="en-US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No separate pre-hydrodynamic stage necessary!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0070C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F4041CF1-C77B-65C5-5268-CD4E214A8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80" y="3536315"/>
                <a:ext cx="10515600" cy="1981200"/>
              </a:xfrm>
              <a:prstGeom prst="rect">
                <a:avLst/>
              </a:prstGeom>
              <a:blipFill>
                <a:blip r:embed="rId3"/>
                <a:stretch>
                  <a:fillRect l="-1086" t="-70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F374DA15-3365-C3FC-9CC2-D55ABF17D999}"/>
              </a:ext>
            </a:extLst>
          </p:cNvPr>
          <p:cNvGrpSpPr/>
          <p:nvPr/>
        </p:nvGrpSpPr>
        <p:grpSpPr>
          <a:xfrm>
            <a:off x="347980" y="364490"/>
            <a:ext cx="11478260" cy="6264910"/>
            <a:chOff x="347980" y="364490"/>
            <a:chExt cx="11478260" cy="62649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84499D8-9267-0482-0261-31087A451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7980" y="364490"/>
              <a:ext cx="5507756" cy="626491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3B54BDE-9F3E-9E28-96DD-515A0967C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58396" y="1343905"/>
              <a:ext cx="5967844" cy="422289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3A7A8C-B120-E310-1A46-47E9FF620835}"/>
                </a:ext>
              </a:extLst>
            </p:cNvPr>
            <p:cNvSpPr txBox="1"/>
            <p:nvPr/>
          </p:nvSpPr>
          <p:spPr>
            <a:xfrm>
              <a:off x="6873240" y="487680"/>
              <a:ext cx="27381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70C0"/>
                  </a:solidFill>
                </a:rPr>
                <a:t>S. Jaiswal </a:t>
              </a:r>
              <a:r>
                <a:rPr lang="en-US" sz="1800" i="1" dirty="0">
                  <a:solidFill>
                    <a:srgbClr val="0070C0"/>
                  </a:solidFill>
                </a:rPr>
                <a:t>et al</a:t>
              </a:r>
              <a:r>
                <a:rPr lang="en-US" sz="1800" dirty="0">
                  <a:solidFill>
                    <a:srgbClr val="0070C0"/>
                  </a:solidFill>
                </a:rPr>
                <a:t>. 2107.10248</a:t>
              </a:r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E29539A-9444-CF51-7FE2-01E0CAD50539}"/>
                </a:ext>
              </a:extLst>
            </p:cNvPr>
            <p:cNvSpPr txBox="1"/>
            <p:nvPr/>
          </p:nvSpPr>
          <p:spPr>
            <a:xfrm>
              <a:off x="6736080" y="5593080"/>
              <a:ext cx="2034468" cy="6463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solid: kinetic theory</a:t>
              </a:r>
            </a:p>
            <a:p>
              <a:r>
                <a:rPr lang="en-US" dirty="0"/>
                <a:t>dashed: VAH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008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1C510B1C-EBD7-9213-9A7C-83CE4123AEDF}"/>
              </a:ext>
            </a:extLst>
          </p:cNvPr>
          <p:cNvGrpSpPr/>
          <p:nvPr/>
        </p:nvGrpSpPr>
        <p:grpSpPr>
          <a:xfrm>
            <a:off x="3065996" y="844172"/>
            <a:ext cx="4779866" cy="5407124"/>
            <a:chOff x="3065996" y="844172"/>
            <a:chExt cx="4779866" cy="5407124"/>
          </a:xfrm>
        </p:grpSpPr>
        <p:pic>
          <p:nvPicPr>
            <p:cNvPr id="26" name="Picture 25" descr="A red circle with black background&#10;&#10;Description automatically generated">
              <a:extLst>
                <a:ext uri="{FF2B5EF4-FFF2-40B4-BE49-F238E27FC236}">
                  <a16:creationId xmlns:a16="http://schemas.microsoft.com/office/drawing/2014/main" id="{4B69E63D-70B0-8513-0352-502250DA0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5996" y="2301824"/>
              <a:ext cx="3890618" cy="3914693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DBC3C96-0E3F-B27E-DA49-7C8CD727DD60}"/>
                </a:ext>
              </a:extLst>
            </p:cNvPr>
            <p:cNvGrpSpPr/>
            <p:nvPr/>
          </p:nvGrpSpPr>
          <p:grpSpPr>
            <a:xfrm>
              <a:off x="4380298" y="844172"/>
              <a:ext cx="3465564" cy="5407124"/>
              <a:chOff x="4380298" y="844172"/>
              <a:chExt cx="3465564" cy="5407124"/>
            </a:xfrm>
          </p:grpSpPr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8A950B1-DB52-7F95-897C-D3FAEEF02271}"/>
                  </a:ext>
                </a:extLst>
              </p:cNvPr>
              <p:cNvSpPr txBox="1"/>
              <p:nvPr/>
            </p:nvSpPr>
            <p:spPr>
              <a:xfrm>
                <a:off x="4380298" y="844172"/>
                <a:ext cx="34655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(in transverse plane at midrapidity)</a:t>
                </a: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61345D62-3ADF-62E7-FFB0-43A1E8567D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96126" y="1271115"/>
                <a:ext cx="18543" cy="4980181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2029D1E-2A43-D4F7-FFFA-4723EACE900A}"/>
              </a:ext>
            </a:extLst>
          </p:cNvPr>
          <p:cNvCxnSpPr/>
          <p:nvPr/>
        </p:nvCxnSpPr>
        <p:spPr>
          <a:xfrm flipH="1">
            <a:off x="6096000" y="4247647"/>
            <a:ext cx="718159" cy="0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9AB1F89-438C-FAF1-56CD-B6347A824C2A}"/>
              </a:ext>
            </a:extLst>
          </p:cNvPr>
          <p:cNvCxnSpPr>
            <a:cxnSpLocks/>
          </p:cNvCxnSpPr>
          <p:nvPr/>
        </p:nvCxnSpPr>
        <p:spPr>
          <a:xfrm>
            <a:off x="3265407" y="4259170"/>
            <a:ext cx="668245" cy="0"/>
          </a:xfrm>
          <a:prstGeom prst="straightConnector1">
            <a:avLst/>
          </a:prstGeom>
          <a:ln>
            <a:headEnd w="lg" len="lg"/>
            <a:tailEnd type="triangle" w="lg" len="lg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C90EE2C-5D76-7D7B-E14E-5A9123B78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769" y="289273"/>
            <a:ext cx="10515600" cy="1325563"/>
          </a:xfrm>
        </p:spPr>
        <p:txBody>
          <a:bodyPr/>
          <a:lstStyle/>
          <a:p>
            <a:r>
              <a:rPr lang="en-US" dirty="0"/>
              <a:t>Measurements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9407EE1-6E62-B836-5D07-EF3D11FC60FA}"/>
              </a:ext>
            </a:extLst>
          </p:cNvPr>
          <p:cNvCxnSpPr/>
          <p:nvPr/>
        </p:nvCxnSpPr>
        <p:spPr>
          <a:xfrm>
            <a:off x="7145079" y="2466753"/>
            <a:ext cx="504692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D51682D-8012-5A7A-DD5E-FFD0B040801C}"/>
              </a:ext>
            </a:extLst>
          </p:cNvPr>
          <p:cNvSpPr txBox="1"/>
          <p:nvPr/>
        </p:nvSpPr>
        <p:spPr>
          <a:xfrm>
            <a:off x="7748755" y="4449061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9EF55E5-836B-CA9B-5C10-F93741576D73}"/>
              </a:ext>
            </a:extLst>
          </p:cNvPr>
          <p:cNvSpPr txBox="1"/>
          <p:nvPr/>
        </p:nvSpPr>
        <p:spPr>
          <a:xfrm>
            <a:off x="7748755" y="4580901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E56811A-2843-F71E-2BE1-FA1642EFA6EF}"/>
              </a:ext>
            </a:extLst>
          </p:cNvPr>
          <p:cNvSpPr/>
          <p:nvPr/>
        </p:nvSpPr>
        <p:spPr>
          <a:xfrm>
            <a:off x="8499228" y="1783238"/>
            <a:ext cx="531628" cy="557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6E80C5D-2D0C-7271-4535-59A55A2C6A33}"/>
              </a:ext>
            </a:extLst>
          </p:cNvPr>
          <p:cNvSpPr/>
          <p:nvPr/>
        </p:nvSpPr>
        <p:spPr>
          <a:xfrm>
            <a:off x="9359480" y="1783238"/>
            <a:ext cx="531628" cy="557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568891B-8408-D05B-2C63-9C26706CE2F9}"/>
              </a:ext>
            </a:extLst>
          </p:cNvPr>
          <p:cNvSpPr/>
          <p:nvPr/>
        </p:nvSpPr>
        <p:spPr>
          <a:xfrm>
            <a:off x="10314707" y="1788622"/>
            <a:ext cx="531628" cy="557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FA9C32E-4C17-CFB4-C1B2-9C475BB6D5D2}"/>
              </a:ext>
            </a:extLst>
          </p:cNvPr>
          <p:cNvSpPr/>
          <p:nvPr/>
        </p:nvSpPr>
        <p:spPr>
          <a:xfrm>
            <a:off x="11298972" y="1800198"/>
            <a:ext cx="531628" cy="5570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B6F945A-59C9-D2A5-7861-7B33EA64947C}"/>
              </a:ext>
            </a:extLst>
          </p:cNvPr>
          <p:cNvGrpSpPr/>
          <p:nvPr/>
        </p:nvGrpSpPr>
        <p:grpSpPr>
          <a:xfrm>
            <a:off x="7077381" y="962468"/>
            <a:ext cx="5223860" cy="5626743"/>
            <a:chOff x="7077381" y="962468"/>
            <a:chExt cx="5223860" cy="56267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5BD433D-7347-2596-2AF8-53B5F3B06C94}"/>
                    </a:ext>
                  </a:extLst>
                </p:cNvPr>
                <p:cNvSpPr txBox="1"/>
                <p:nvPr/>
              </p:nvSpPr>
              <p:spPr>
                <a:xfrm>
                  <a:off x="7422136" y="2611906"/>
                  <a:ext cx="82599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5BD433D-7347-2596-2AF8-53B5F3B06C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2136" y="2611906"/>
                  <a:ext cx="825995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7576" t="-4348" r="-9091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0884E8E-5E4A-1E1C-C54B-CCA11E6DBCDA}"/>
                    </a:ext>
                  </a:extLst>
                </p:cNvPr>
                <p:cNvSpPr txBox="1"/>
                <p:nvPr/>
              </p:nvSpPr>
              <p:spPr>
                <a:xfrm>
                  <a:off x="7455470" y="3065187"/>
                  <a:ext cx="9192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𝑐h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10884E8E-5E4A-1E1C-C54B-CCA11E6DBC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5470" y="3065187"/>
                  <a:ext cx="919226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6849" t="-4348" r="-8219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9B1FAC4-1D10-2C83-0472-EC5C1AA84264}"/>
                    </a:ext>
                  </a:extLst>
                </p:cNvPr>
                <p:cNvSpPr txBox="1"/>
                <p:nvPr/>
              </p:nvSpPr>
              <p:spPr>
                <a:xfrm>
                  <a:off x="7606836" y="3499423"/>
                  <a:ext cx="417037" cy="5732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9B1FAC4-1D10-2C83-0472-EC5C1AA8426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6836" y="3499423"/>
                  <a:ext cx="417037" cy="573234"/>
                </a:xfrm>
                <a:prstGeom prst="rect">
                  <a:avLst/>
                </a:prstGeom>
                <a:blipFill>
                  <a:blip r:embed="rId11"/>
                  <a:stretch>
                    <a:fillRect l="-15152" t="-2174" r="-6061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00903B-3B91-489F-03FE-EFC805079CBA}"/>
                    </a:ext>
                  </a:extLst>
                </p:cNvPr>
                <p:cNvSpPr txBox="1"/>
                <p:nvPr/>
              </p:nvSpPr>
              <p:spPr>
                <a:xfrm>
                  <a:off x="7537386" y="4204017"/>
                  <a:ext cx="702180" cy="28796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𝑐h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{2}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00903B-3B91-489F-03FE-EFC805079C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7386" y="4204017"/>
                  <a:ext cx="702180" cy="287964"/>
                </a:xfrm>
                <a:prstGeom prst="rect">
                  <a:avLst/>
                </a:prstGeom>
                <a:blipFill>
                  <a:blip r:embed="rId12"/>
                  <a:stretch>
                    <a:fillRect l="-5357" t="-4348" r="-12500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33CDFE0-0B10-0780-E071-45DBEC0DCAD9}"/>
                    </a:ext>
                  </a:extLst>
                </p:cNvPr>
                <p:cNvSpPr txBox="1"/>
                <p:nvPr/>
              </p:nvSpPr>
              <p:spPr>
                <a:xfrm>
                  <a:off x="7482272" y="5106346"/>
                  <a:ext cx="775340" cy="5732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633CDFE0-0B10-0780-E071-45DBEC0DCA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272" y="5106346"/>
                  <a:ext cx="775340" cy="573234"/>
                </a:xfrm>
                <a:prstGeom prst="rect">
                  <a:avLst/>
                </a:prstGeom>
                <a:blipFill>
                  <a:blip r:embed="rId13"/>
                  <a:stretch>
                    <a:fillRect l="-4762" t="-4348" r="-4762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0FF972C4-4AC3-DA69-10C8-50FFF178AB6D}"/>
                    </a:ext>
                  </a:extLst>
                </p:cNvPr>
                <p:cNvSpPr txBox="1"/>
                <p:nvPr/>
              </p:nvSpPr>
              <p:spPr>
                <a:xfrm>
                  <a:off x="7482272" y="5829033"/>
                  <a:ext cx="89242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0FF972C4-4AC3-DA69-10C8-50FFF178AB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2272" y="5829033"/>
                  <a:ext cx="892424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4167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B92AB69-DBF4-27B1-9AD0-09EBD3ABE670}"/>
                </a:ext>
              </a:extLst>
            </p:cNvPr>
            <p:cNvCxnSpPr>
              <a:cxnSpLocks/>
            </p:cNvCxnSpPr>
            <p:nvPr/>
          </p:nvCxnSpPr>
          <p:spPr>
            <a:xfrm>
              <a:off x="8420408" y="1712038"/>
              <a:ext cx="47722" cy="48059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CF68E67-768F-7EC7-D1A5-7FDD33A522DD}"/>
                </a:ext>
              </a:extLst>
            </p:cNvPr>
            <p:cNvSpPr txBox="1"/>
            <p:nvPr/>
          </p:nvSpPr>
          <p:spPr>
            <a:xfrm>
              <a:off x="7758166" y="4726026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.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D60DD7B-8CF9-F333-2E1E-865B73315770}"/>
                </a:ext>
              </a:extLst>
            </p:cNvPr>
            <p:cNvCxnSpPr>
              <a:cxnSpLocks/>
            </p:cNvCxnSpPr>
            <p:nvPr/>
          </p:nvCxnSpPr>
          <p:spPr>
            <a:xfrm>
              <a:off x="10198905" y="1765586"/>
              <a:ext cx="47722" cy="48059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7D2B0E7-7D2F-9532-6592-597A2425C9BD}"/>
                </a:ext>
              </a:extLst>
            </p:cNvPr>
            <p:cNvCxnSpPr>
              <a:cxnSpLocks/>
            </p:cNvCxnSpPr>
            <p:nvPr/>
          </p:nvCxnSpPr>
          <p:spPr>
            <a:xfrm>
              <a:off x="11147730" y="1783237"/>
              <a:ext cx="47722" cy="48059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FBF87393-C043-5A80-3296-587DE403BB37}"/>
                </a:ext>
              </a:extLst>
            </p:cNvPr>
            <p:cNvSpPr/>
            <p:nvPr/>
          </p:nvSpPr>
          <p:spPr>
            <a:xfrm>
              <a:off x="8571316" y="1783238"/>
              <a:ext cx="531628" cy="557044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25DEE5C-7DAB-7F7E-6913-11AD05EB9E25}"/>
                </a:ext>
              </a:extLst>
            </p:cNvPr>
            <p:cNvSpPr/>
            <p:nvPr/>
          </p:nvSpPr>
          <p:spPr>
            <a:xfrm>
              <a:off x="9458462" y="1783238"/>
              <a:ext cx="531628" cy="557044"/>
            </a:xfrm>
            <a:prstGeom prst="ellipse">
              <a:avLst/>
            </a:prstGeom>
            <a:solidFill>
              <a:schemeClr val="accent2">
                <a:alpha val="59801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17ADD69-A4A7-29BF-A038-0912BAE0BD47}"/>
                </a:ext>
              </a:extLst>
            </p:cNvPr>
            <p:cNvSpPr/>
            <p:nvPr/>
          </p:nvSpPr>
          <p:spPr>
            <a:xfrm>
              <a:off x="10463871" y="1788460"/>
              <a:ext cx="531628" cy="557044"/>
            </a:xfrm>
            <a:prstGeom prst="ellipse">
              <a:avLst/>
            </a:prstGeom>
            <a:solidFill>
              <a:schemeClr val="accent2">
                <a:alpha val="51817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CE7254A-DF33-D2C2-FC97-26527FDCD928}"/>
                </a:ext>
              </a:extLst>
            </p:cNvPr>
            <p:cNvSpPr/>
            <p:nvPr/>
          </p:nvSpPr>
          <p:spPr>
            <a:xfrm>
              <a:off x="11481624" y="1800198"/>
              <a:ext cx="531628" cy="557044"/>
            </a:xfrm>
            <a:prstGeom prst="ellipse">
              <a:avLst/>
            </a:prstGeom>
            <a:solidFill>
              <a:schemeClr val="accent2">
                <a:alpha val="5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E1943A8-94FB-CE0B-41A6-41B2D284F89D}"/>
                </a:ext>
              </a:extLst>
            </p:cNvPr>
            <p:cNvCxnSpPr>
              <a:cxnSpLocks/>
            </p:cNvCxnSpPr>
            <p:nvPr/>
          </p:nvCxnSpPr>
          <p:spPr>
            <a:xfrm>
              <a:off x="9256842" y="1783238"/>
              <a:ext cx="47722" cy="480597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87638EF-BEDD-770B-A673-768ED9418174}"/>
                </a:ext>
              </a:extLst>
            </p:cNvPr>
            <p:cNvSpPr txBox="1"/>
            <p:nvPr/>
          </p:nvSpPr>
          <p:spPr>
            <a:xfrm>
              <a:off x="9573257" y="962468"/>
              <a:ext cx="1093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Centrality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2057C4D-B3E6-686D-BF27-7F78754C3ABE}"/>
                </a:ext>
              </a:extLst>
            </p:cNvPr>
            <p:cNvSpPr txBox="1"/>
            <p:nvPr/>
          </p:nvSpPr>
          <p:spPr>
            <a:xfrm>
              <a:off x="8519999" y="1367631"/>
              <a:ext cx="707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0-5 %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2C65C06-351D-C7C7-0E6A-451028051314}"/>
                </a:ext>
              </a:extLst>
            </p:cNvPr>
            <p:cNvSpPr txBox="1"/>
            <p:nvPr/>
          </p:nvSpPr>
          <p:spPr>
            <a:xfrm>
              <a:off x="9422362" y="1360925"/>
              <a:ext cx="8242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5-10 %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38326D6-4BCB-DD91-7657-C5B5DD80452A}"/>
                </a:ext>
              </a:extLst>
            </p:cNvPr>
            <p:cNvSpPr txBox="1"/>
            <p:nvPr/>
          </p:nvSpPr>
          <p:spPr>
            <a:xfrm>
              <a:off x="10306240" y="1377505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20-30 %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548D428-6FC2-0088-A1AB-BFD2580347BF}"/>
                </a:ext>
              </a:extLst>
            </p:cNvPr>
            <p:cNvSpPr txBox="1"/>
            <p:nvPr/>
          </p:nvSpPr>
          <p:spPr>
            <a:xfrm>
              <a:off x="11359958" y="1393932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40-50 %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5F1D7D9-68A6-2C9E-A010-FA18868074E7}"/>
                </a:ext>
              </a:extLst>
            </p:cNvPr>
            <p:cNvSpPr/>
            <p:nvPr/>
          </p:nvSpPr>
          <p:spPr>
            <a:xfrm>
              <a:off x="8765042" y="2788877"/>
              <a:ext cx="3065557" cy="3420050"/>
            </a:xfrm>
            <a:prstGeom prst="roundRect">
              <a:avLst/>
            </a:prstGeom>
            <a:solidFill>
              <a:schemeClr val="accent5"/>
            </a:solidFill>
            <a:ln w="47625">
              <a:solidFill>
                <a:schemeClr val="accent5">
                  <a:shade val="5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Observables</a:t>
              </a:r>
            </a:p>
            <a:p>
              <a:pPr algn="ctr"/>
              <a:r>
                <a:rPr lang="en-US" dirty="0"/>
                <a:t>(≈ 100)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0C08936-1848-C98E-2F54-3EB0E210FE67}"/>
                </a:ext>
              </a:extLst>
            </p:cNvPr>
            <p:cNvSpPr txBox="1"/>
            <p:nvPr/>
          </p:nvSpPr>
          <p:spPr>
            <a:xfrm>
              <a:off x="7077381" y="1773069"/>
              <a:ext cx="13363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Observables</a:t>
              </a:r>
            </a:p>
            <a:p>
              <a:pPr algn="ctr"/>
              <a:r>
                <a:rPr lang="en-US" dirty="0"/>
                <a:t>type</a:t>
              </a: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5A5962-5281-B404-5B3D-C6A903B22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6</a:t>
            </a:fld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4FCFB0D-5E00-C33E-DE96-50D5DD5E5EDF}"/>
              </a:ext>
            </a:extLst>
          </p:cNvPr>
          <p:cNvSpPr txBox="1"/>
          <p:nvPr/>
        </p:nvSpPr>
        <p:spPr>
          <a:xfrm>
            <a:off x="-249974" y="3312911"/>
            <a:ext cx="3422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Mean transverse </a:t>
            </a:r>
          </a:p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energy: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25C3FB7-AFC5-3BBC-C516-9073BD85A188}"/>
                  </a:ext>
                </a:extLst>
              </p:cNvPr>
              <p:cNvSpPr txBox="1"/>
              <p:nvPr/>
            </p:nvSpPr>
            <p:spPr>
              <a:xfrm>
                <a:off x="1048125" y="3916635"/>
                <a:ext cx="8259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25C3FB7-AFC5-3BBC-C516-9073BD85A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125" y="3916635"/>
                <a:ext cx="825995" cy="276999"/>
              </a:xfrm>
              <a:prstGeom prst="rect">
                <a:avLst/>
              </a:prstGeom>
              <a:blipFill>
                <a:blip r:embed="rId16"/>
                <a:stretch>
                  <a:fillRect l="-6061" t="-4348" r="-9091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>
            <a:extLst>
              <a:ext uri="{FF2B5EF4-FFF2-40B4-BE49-F238E27FC236}">
                <a16:creationId xmlns:a16="http://schemas.microsoft.com/office/drawing/2014/main" id="{C38D4C8A-F311-A371-243D-498D2DE78658}"/>
              </a:ext>
            </a:extLst>
          </p:cNvPr>
          <p:cNvSpPr/>
          <p:nvPr/>
        </p:nvSpPr>
        <p:spPr>
          <a:xfrm>
            <a:off x="637538" y="3289497"/>
            <a:ext cx="1688137" cy="9144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570FFEF-1ECA-E9EF-19E7-DAF6784F6E06}"/>
              </a:ext>
            </a:extLst>
          </p:cNvPr>
          <p:cNvSpPr txBox="1"/>
          <p:nvPr/>
        </p:nvSpPr>
        <p:spPr>
          <a:xfrm>
            <a:off x="2798998" y="1370676"/>
            <a:ext cx="2276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Charged particle yield: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824C92FC-D51F-8505-4D42-14D7C0DCA3F5}"/>
                  </a:ext>
                </a:extLst>
              </p:cNvPr>
              <p:cNvSpPr txBox="1"/>
              <p:nvPr/>
            </p:nvSpPr>
            <p:spPr>
              <a:xfrm>
                <a:off x="3477549" y="1794018"/>
                <a:ext cx="9192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824C92FC-D51F-8505-4D42-14D7C0DCA3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549" y="1794018"/>
                <a:ext cx="919226" cy="276999"/>
              </a:xfrm>
              <a:prstGeom prst="rect">
                <a:avLst/>
              </a:prstGeom>
              <a:blipFill>
                <a:blip r:embed="rId17"/>
                <a:stretch>
                  <a:fillRect l="-5405" t="-4348" r="-6757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Rectangle 74">
            <a:extLst>
              <a:ext uri="{FF2B5EF4-FFF2-40B4-BE49-F238E27FC236}">
                <a16:creationId xmlns:a16="http://schemas.microsoft.com/office/drawing/2014/main" id="{1D9DE9EF-AE4B-F49B-B4D7-7855302C48DC}"/>
              </a:ext>
            </a:extLst>
          </p:cNvPr>
          <p:cNvSpPr/>
          <p:nvPr/>
        </p:nvSpPr>
        <p:spPr>
          <a:xfrm>
            <a:off x="2832489" y="1345227"/>
            <a:ext cx="2147426" cy="80122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A5823CB-8EAD-9DE8-1F77-07EAA86F50CA}"/>
              </a:ext>
            </a:extLst>
          </p:cNvPr>
          <p:cNvSpPr txBox="1"/>
          <p:nvPr/>
        </p:nvSpPr>
        <p:spPr>
          <a:xfrm>
            <a:off x="270156" y="1442272"/>
            <a:ext cx="2374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Particle yields for kaons,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pions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and protons: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142A507-4884-3F02-8438-272D213AAA52}"/>
                  </a:ext>
                </a:extLst>
              </p:cNvPr>
              <p:cNvSpPr txBox="1"/>
              <p:nvPr/>
            </p:nvSpPr>
            <p:spPr>
              <a:xfrm>
                <a:off x="772183" y="2398563"/>
                <a:ext cx="1596847" cy="5798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i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142A507-4884-3F02-8438-272D213AA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183" y="2398563"/>
                <a:ext cx="1596847" cy="579839"/>
              </a:xfrm>
              <a:prstGeom prst="rect">
                <a:avLst/>
              </a:prstGeom>
              <a:blipFill>
                <a:blip r:embed="rId18"/>
                <a:stretch>
                  <a:fillRect l="-1575" t="-2128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77">
            <a:extLst>
              <a:ext uri="{FF2B5EF4-FFF2-40B4-BE49-F238E27FC236}">
                <a16:creationId xmlns:a16="http://schemas.microsoft.com/office/drawing/2014/main" id="{C737D89D-502D-72C0-8ADC-78866F222026}"/>
              </a:ext>
            </a:extLst>
          </p:cNvPr>
          <p:cNvSpPr/>
          <p:nvPr/>
        </p:nvSpPr>
        <p:spPr>
          <a:xfrm>
            <a:off x="487719" y="1419219"/>
            <a:ext cx="1951173" cy="16731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EDA0C6F-A9C1-E3F6-04D0-B2B0EC05A0D2}"/>
              </a:ext>
            </a:extLst>
          </p:cNvPr>
          <p:cNvSpPr txBox="1"/>
          <p:nvPr/>
        </p:nvSpPr>
        <p:spPr>
          <a:xfrm>
            <a:off x="401937" y="4283793"/>
            <a:ext cx="229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Elliptic, triangular and quadrangular flows: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72B9C2A-AA6B-D0A4-45E1-A4361FD21B14}"/>
                  </a:ext>
                </a:extLst>
              </p:cNvPr>
              <p:cNvSpPr txBox="1"/>
              <p:nvPr/>
            </p:nvSpPr>
            <p:spPr>
              <a:xfrm>
                <a:off x="423908" y="4966644"/>
                <a:ext cx="2171557" cy="289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𝑐h</m:t>
                          </m:r>
                        </m:sup>
                      </m:sSubSup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𝑐h</m:t>
                          </m:r>
                        </m:sup>
                      </m:sSubSup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𝑐h</m:t>
                          </m:r>
                        </m:sup>
                      </m:sSubSup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72B9C2A-AA6B-D0A4-45E1-A4361FD21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08" y="4966644"/>
                <a:ext cx="2171557" cy="289375"/>
              </a:xfrm>
              <a:prstGeom prst="rect">
                <a:avLst/>
              </a:prstGeom>
              <a:blipFill>
                <a:blip r:embed="rId19"/>
                <a:stretch>
                  <a:fillRect l="-1163" t="-4348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Rectangle 80">
            <a:extLst>
              <a:ext uri="{FF2B5EF4-FFF2-40B4-BE49-F238E27FC236}">
                <a16:creationId xmlns:a16="http://schemas.microsoft.com/office/drawing/2014/main" id="{D0762D23-6086-0C43-D50A-4C3433015EBB}"/>
              </a:ext>
            </a:extLst>
          </p:cNvPr>
          <p:cNvSpPr/>
          <p:nvPr/>
        </p:nvSpPr>
        <p:spPr>
          <a:xfrm>
            <a:off x="401937" y="4339071"/>
            <a:ext cx="2230152" cy="1016915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A3C5381-3882-A3B4-6ECA-795DE6822482}"/>
              </a:ext>
            </a:extLst>
          </p:cNvPr>
          <p:cNvSpPr txBox="1"/>
          <p:nvPr/>
        </p:nvSpPr>
        <p:spPr>
          <a:xfrm>
            <a:off x="-357135" y="5496167"/>
            <a:ext cx="3407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Mean transverse</a:t>
            </a:r>
          </a:p>
          <a:p>
            <a:pPr algn="ctr"/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momentum fluctuations: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C999FDB-8E6B-310B-DDF7-54EA09FA0826}"/>
                  </a:ext>
                </a:extLst>
              </p:cNvPr>
              <p:cNvSpPr txBox="1"/>
              <p:nvPr/>
            </p:nvSpPr>
            <p:spPr>
              <a:xfrm>
                <a:off x="891769" y="6100908"/>
                <a:ext cx="775340" cy="573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&gt;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FC999FDB-8E6B-310B-DDF7-54EA09FA0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769" y="6100908"/>
                <a:ext cx="775340" cy="573234"/>
              </a:xfrm>
              <a:prstGeom prst="rect">
                <a:avLst/>
              </a:prstGeom>
              <a:blipFill>
                <a:blip r:embed="rId20"/>
                <a:stretch>
                  <a:fillRect l="-6452" t="-2174" r="-4839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Rectangle 83">
            <a:extLst>
              <a:ext uri="{FF2B5EF4-FFF2-40B4-BE49-F238E27FC236}">
                <a16:creationId xmlns:a16="http://schemas.microsoft.com/office/drawing/2014/main" id="{72A41282-3183-FDF5-4C64-49D7830D32E3}"/>
              </a:ext>
            </a:extLst>
          </p:cNvPr>
          <p:cNvSpPr/>
          <p:nvPr/>
        </p:nvSpPr>
        <p:spPr>
          <a:xfrm>
            <a:off x="204798" y="5466712"/>
            <a:ext cx="2343887" cy="1278639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95B9A9D-63F5-FE40-8EE3-2D06B627B59D}"/>
              </a:ext>
            </a:extLst>
          </p:cNvPr>
          <p:cNvSpPr txBox="1"/>
          <p:nvPr/>
        </p:nvSpPr>
        <p:spPr>
          <a:xfrm>
            <a:off x="2714034" y="6265164"/>
            <a:ext cx="5113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Mean transverse momenta of kaons,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pions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, protons:</a:t>
            </a:r>
          </a:p>
          <a:p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BACF81A6-D5BF-99CE-4073-B67047418A02}"/>
                  </a:ext>
                </a:extLst>
              </p:cNvPr>
              <p:cNvSpPr txBox="1"/>
              <p:nvPr/>
            </p:nvSpPr>
            <p:spPr>
              <a:xfrm>
                <a:off x="4181153" y="6518169"/>
                <a:ext cx="18181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b="0" i="1" baseline="-2500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b="0" i="1" baseline="-2500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⟩</m:t>
                    </m:r>
                    <m:r>
                      <a:rPr lang="en-US" b="0" i="1" baseline="-2500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>
                    <a:solidFill>
                      <a:schemeClr val="bg2">
                        <a:lumMod val="7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BACF81A6-D5BF-99CE-4073-B67047418A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1153" y="6518169"/>
                <a:ext cx="1818190" cy="276999"/>
              </a:xfrm>
              <a:prstGeom prst="rect">
                <a:avLst/>
              </a:prstGeom>
              <a:blipFill>
                <a:blip r:embed="rId21"/>
                <a:stretch>
                  <a:fillRect l="-6250" t="-26087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 86">
            <a:extLst>
              <a:ext uri="{FF2B5EF4-FFF2-40B4-BE49-F238E27FC236}">
                <a16:creationId xmlns:a16="http://schemas.microsoft.com/office/drawing/2014/main" id="{2F4E7293-927C-FD8B-BC9F-C1707ED3A2AC}"/>
              </a:ext>
            </a:extLst>
          </p:cNvPr>
          <p:cNvSpPr/>
          <p:nvPr/>
        </p:nvSpPr>
        <p:spPr>
          <a:xfrm>
            <a:off x="2656066" y="6297089"/>
            <a:ext cx="5113157" cy="537436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7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  <p:bldP spid="55" grpId="0" animBg="1"/>
      <p:bldP spid="57" grpId="0" animBg="1"/>
      <p:bldP spid="70" grpId="0"/>
      <p:bldP spid="71" grpId="0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87DF748-169F-16F7-D49B-83BCC3FE3FFB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716280" y="1353185"/>
                <a:ext cx="10759440" cy="4611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r>
                  <a:rPr lang="en-US" sz="4000" u="sng" dirty="0"/>
                  <a:t>Strategy:</a:t>
                </a:r>
              </a:p>
              <a:p>
                <a:endParaRPr lang="en-US" sz="4000" dirty="0"/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4000" dirty="0"/>
                  <a:t>Calibrate model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4000" dirty="0"/>
                  <a:t>-integrated observables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endParaRPr lang="en-US" sz="4000" dirty="0"/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4000" dirty="0"/>
                  <a:t>Check predictive power of calibrated model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4000" dirty="0"/>
                  <a:t>-dependent observables</a:t>
                </a:r>
              </a:p>
              <a:p>
                <a:endParaRPr lang="en-US" sz="4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87DF748-169F-16F7-D49B-83BCC3FE3FF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6280" y="1353185"/>
                <a:ext cx="10759440" cy="4611519"/>
              </a:xfrm>
              <a:prstGeom prst="rect">
                <a:avLst/>
              </a:prstGeom>
              <a:blipFill>
                <a:blip r:embed="rId2"/>
                <a:stretch>
                  <a:fillRect l="-2005" t="-3297" r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093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16103-E8E1-D348-FCD4-681A0160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Model Parameter Inference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3B46D16-3D1C-04BE-5418-197551122143}"/>
                  </a:ext>
                </a:extLst>
              </p:cNvPr>
              <p:cNvSpPr/>
              <p:nvPr/>
            </p:nvSpPr>
            <p:spPr>
              <a:xfrm>
                <a:off x="5664218" y="4299854"/>
                <a:ext cx="6594108" cy="884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)∝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𝑒𝑥𝑝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𝑠𝑖𝑚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accent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𝑒𝑥𝑝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𝑠𝑖𝑚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 |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3B46D16-3D1C-04BE-5418-1975511221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218" y="4299854"/>
                <a:ext cx="6594108" cy="884729"/>
              </a:xfrm>
              <a:prstGeom prst="rect">
                <a:avLst/>
              </a:prstGeom>
              <a:blipFill>
                <a:blip r:embed="rId2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65FBAE53-AAE2-DAE2-FDC5-7761FB014DC9}"/>
              </a:ext>
            </a:extLst>
          </p:cNvPr>
          <p:cNvGrpSpPr/>
          <p:nvPr/>
        </p:nvGrpSpPr>
        <p:grpSpPr>
          <a:xfrm>
            <a:off x="5664218" y="2834846"/>
            <a:ext cx="4165115" cy="1365344"/>
            <a:chOff x="942975" y="3554285"/>
            <a:chExt cx="4165115" cy="13653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3873AD32-354C-E593-E257-7FDA96910587}"/>
                    </a:ext>
                  </a:extLst>
                </p:cNvPr>
                <p:cNvSpPr txBox="1"/>
                <p:nvPr/>
              </p:nvSpPr>
              <p:spPr>
                <a:xfrm>
                  <a:off x="942975" y="3848877"/>
                  <a:ext cx="4165115" cy="7684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𝑒𝑥𝑝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,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d>
                              <m:dPr>
                                <m:endChr m:val="|"/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𝑒𝑥𝑝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) 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d>
                              <m:dPr>
                                <m:endChr m:val="|"/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𝑒𝑥𝑝</m:t>
                                    </m:r>
                                  </m:sub>
                                </m:sSub>
                              </m:e>
                            </m:d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B3311265-3654-C649-B00A-5F72122DB1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975" y="3848877"/>
                  <a:ext cx="4165115" cy="768480"/>
                </a:xfrm>
                <a:prstGeom prst="rect">
                  <a:avLst/>
                </a:prstGeom>
                <a:blipFill>
                  <a:blip r:embed="rId6"/>
                  <a:stretch>
                    <a:fillRect b="-32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CD3A94-A177-A8D2-BA9C-AB53BA767E53}"/>
                </a:ext>
              </a:extLst>
            </p:cNvPr>
            <p:cNvSpPr txBox="1"/>
            <p:nvPr/>
          </p:nvSpPr>
          <p:spPr>
            <a:xfrm>
              <a:off x="2832955" y="4550297"/>
              <a:ext cx="2025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Marginal Likelihood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3520C0-2D07-CDB5-3AC7-AFCD71022D5F}"/>
                </a:ext>
              </a:extLst>
            </p:cNvPr>
            <p:cNvSpPr txBox="1"/>
            <p:nvPr/>
          </p:nvSpPr>
          <p:spPr>
            <a:xfrm>
              <a:off x="2705100" y="3571875"/>
              <a:ext cx="11406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/>
                  </a:solidFill>
                </a:rPr>
                <a:t>Likelihood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6C128E-13BC-EA47-045E-C6F38F2BE754}"/>
                </a:ext>
              </a:extLst>
            </p:cNvPr>
            <p:cNvSpPr txBox="1"/>
            <p:nvPr/>
          </p:nvSpPr>
          <p:spPr>
            <a:xfrm>
              <a:off x="4157753" y="3554285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Prior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CB0311-FE4F-00E4-2FEF-8B3CF73CDE8F}"/>
                </a:ext>
              </a:extLst>
            </p:cNvPr>
            <p:cNvSpPr txBox="1"/>
            <p:nvPr/>
          </p:nvSpPr>
          <p:spPr>
            <a:xfrm>
              <a:off x="1234360" y="4483236"/>
              <a:ext cx="1032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Posterior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D71E8E9-82FA-DFCE-2A0E-460FD074970E}"/>
              </a:ext>
            </a:extLst>
          </p:cNvPr>
          <p:cNvSpPr txBox="1"/>
          <p:nvPr/>
        </p:nvSpPr>
        <p:spPr>
          <a:xfrm>
            <a:off x="5744472" y="2225756"/>
            <a:ext cx="1780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Bayes theorem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51C3FE-7B06-CEA7-DD90-C624B23D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E93BD-2D34-3F47-B00B-1A10AB6DD86D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3F1454F-9849-8D79-87E3-CEC210DD97F2}"/>
                  </a:ext>
                </a:extLst>
              </p:cNvPr>
              <p:cNvSpPr txBox="1"/>
              <p:nvPr/>
            </p:nvSpPr>
            <p:spPr>
              <a:xfrm>
                <a:off x="6975921" y="5304896"/>
                <a:ext cx="3269357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𝑒𝑥𝑝𝑒𝑟𝑖𝑚𝑒𝑛𝑡𝑎𝑙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𝑠𝑖𝑚𝑢𝑙𝑎𝑡𝑖𝑜𝑛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3F1454F-9849-8D79-87E3-CEC210DD9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5921" y="5304896"/>
                <a:ext cx="3269357" cy="390748"/>
              </a:xfrm>
              <a:prstGeom prst="rect">
                <a:avLst/>
              </a:prstGeom>
              <a:blipFill>
                <a:blip r:embed="rId8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D1A5CC-1CEE-16D2-B9EE-090C1315D1B3}"/>
                  </a:ext>
                </a:extLst>
              </p:cNvPr>
              <p:cNvSpPr txBox="1"/>
              <p:nvPr/>
            </p:nvSpPr>
            <p:spPr>
              <a:xfrm>
                <a:off x="9847205" y="3098487"/>
                <a:ext cx="2252854" cy="849976"/>
              </a:xfrm>
              <a:prstGeom prst="rect">
                <a:avLst/>
              </a:prstGeom>
              <a:noFill/>
              <a:ln w="19050"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600" b="0" dirty="0"/>
                  <a:t> : Model parameters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𝑒𝑥𝑝</m:t>
                        </m:r>
                      </m:sub>
                    </m:sSub>
                  </m:oMath>
                </a14:m>
                <a:r>
                  <a:rPr lang="en-US" sz="1600" b="0" dirty="0"/>
                  <a:t> : Experimental data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: Model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BD1A5CC-1CEE-16D2-B9EE-090C1315D1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7205" y="3098487"/>
                <a:ext cx="2252854" cy="849976"/>
              </a:xfrm>
              <a:prstGeom prst="rect">
                <a:avLst/>
              </a:prstGeom>
              <a:blipFill>
                <a:blip r:embed="rId9"/>
                <a:stretch>
                  <a:fillRect t="-1449" b="-7246"/>
                </a:stretch>
              </a:blipFill>
              <a:ln w="19050"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F0FF6B7-34E3-2795-2DE8-93B0D007E6EB}"/>
              </a:ext>
            </a:extLst>
          </p:cNvPr>
          <p:cNvSpPr txBox="1"/>
          <p:nvPr/>
        </p:nvSpPr>
        <p:spPr>
          <a:xfrm>
            <a:off x="-5222" y="6546821"/>
            <a:ext cx="3586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MCMC animation from Chi Feng’s 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</a:rPr>
              <a:t>Github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01F05-61FE-D0C8-69C3-B22719A45A3C}"/>
              </a:ext>
            </a:extLst>
          </p:cNvPr>
          <p:cNvGrpSpPr/>
          <p:nvPr/>
        </p:nvGrpSpPr>
        <p:grpSpPr>
          <a:xfrm>
            <a:off x="39056" y="2096102"/>
            <a:ext cx="5687544" cy="4619996"/>
            <a:chOff x="39056" y="2096102"/>
            <a:chExt cx="5687544" cy="461999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77F12E3-984B-F73A-5EB9-D3F981C1EF99}"/>
                </a:ext>
              </a:extLst>
            </p:cNvPr>
            <p:cNvGrpSpPr/>
            <p:nvPr/>
          </p:nvGrpSpPr>
          <p:grpSpPr>
            <a:xfrm>
              <a:off x="39056" y="2096102"/>
              <a:ext cx="5687544" cy="4619996"/>
              <a:chOff x="-255093" y="2101479"/>
              <a:chExt cx="5687544" cy="4619996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B137E08B-420C-C68B-46C3-6CD938A48B9D}"/>
                  </a:ext>
                </a:extLst>
              </p:cNvPr>
              <p:cNvGrpSpPr/>
              <p:nvPr/>
            </p:nvGrpSpPr>
            <p:grpSpPr>
              <a:xfrm>
                <a:off x="-255093" y="2128448"/>
                <a:ext cx="5687544" cy="4593027"/>
                <a:chOff x="88490" y="1836299"/>
                <a:chExt cx="5687544" cy="4593027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8F526980-D895-06E5-7295-B63D812929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42195" y="2852436"/>
                  <a:ext cx="5172443" cy="3191256"/>
                </a:xfrm>
                <a:prstGeom prst="rect">
                  <a:avLst/>
                </a:prstGeom>
              </p:spPr>
            </p:pic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34F632BD-BAA9-F770-071F-8C49A597A3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1948" y="6043692"/>
                  <a:ext cx="5073446" cy="0"/>
                </a:xfrm>
                <a:prstGeom prst="straightConnector1">
                  <a:avLst/>
                </a:prstGeom>
                <a:ln w="317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3E548A39-E4D8-232F-21FC-F1C3024680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2917" y="2141398"/>
                  <a:ext cx="0" cy="3902294"/>
                </a:xfrm>
                <a:prstGeom prst="straightConnector1">
                  <a:avLst/>
                </a:prstGeom>
                <a:ln w="317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4D9CD669-5B48-9E08-C102-596505E061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14754" y="6059994"/>
                      <a:ext cx="46128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a14:m>
                      <a:r>
                        <a:rPr lang="en-US" dirty="0"/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24" name="TextBox 23">
                      <a:extLst>
                        <a:ext uri="{FF2B5EF4-FFF2-40B4-BE49-F238E27FC236}">
                          <a16:creationId xmlns:a16="http://schemas.microsoft.com/office/drawing/2014/main" id="{4D9CD669-5B48-9E08-C102-596505E0613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14754" y="6059994"/>
                      <a:ext cx="461280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911DB378-3540-6214-AFA3-2785CF8DD10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8490" y="1836299"/>
                      <a:ext cx="46660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a14:m>
                      <a:r>
                        <a:rPr lang="en-US" dirty="0"/>
                        <a:t> </a:t>
                      </a:r>
                    </a:p>
                  </p:txBody>
                </p:sp>
              </mc:Choice>
              <mc:Fallback xmlns="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911DB378-3540-6214-AFA3-2785CF8DD10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8490" y="1836299"/>
                      <a:ext cx="466603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3" name="Right Arrow 12">
                <a:extLst>
                  <a:ext uri="{FF2B5EF4-FFF2-40B4-BE49-F238E27FC236}">
                    <a16:creationId xmlns:a16="http://schemas.microsoft.com/office/drawing/2014/main" id="{8A59A02A-1D48-02DC-611B-C572AAE047BF}"/>
                  </a:ext>
                </a:extLst>
              </p:cNvPr>
              <p:cNvSpPr/>
              <p:nvPr/>
            </p:nvSpPr>
            <p:spPr>
              <a:xfrm>
                <a:off x="4674762" y="3412225"/>
                <a:ext cx="729671" cy="20290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602EA2AC-2A00-B4E3-164A-1A70374A78BF}"/>
                  </a:ext>
                </a:extLst>
              </p:cNvPr>
              <p:cNvSpPr/>
              <p:nvPr/>
            </p:nvSpPr>
            <p:spPr>
              <a:xfrm>
                <a:off x="1242331" y="2101479"/>
                <a:ext cx="2860077" cy="33206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Markov Chain Monte Carlo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7D63A0-9548-5196-2F9E-8B10EA37C91D}"/>
                    </a:ext>
                  </a:extLst>
                </p:cNvPr>
                <p:cNvSpPr txBox="1"/>
                <p:nvPr/>
              </p:nvSpPr>
              <p:spPr>
                <a:xfrm>
                  <a:off x="904841" y="2783264"/>
                  <a:ext cx="4474174" cy="4072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𝑠𝑖𝑚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𝑒𝑥𝑝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 , 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⟩=∫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𝑠𝑖𝑚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𝑒𝑥𝑝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 , 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a14:m>
                  <a:r>
                    <a:rPr lang="en-US" dirty="0"/>
                    <a:t>   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7D63A0-9548-5196-2F9E-8B10EA37C9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4841" y="2783264"/>
                  <a:ext cx="4474174" cy="407227"/>
                </a:xfrm>
                <a:prstGeom prst="rect">
                  <a:avLst/>
                </a:prstGeom>
                <a:blipFill>
                  <a:blip r:embed="rId13"/>
                  <a:stretch>
                    <a:fillRect b="-151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8182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32D81-4DB3-FF84-1A26-67FADE39C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Innovations introduced in Liyanage’s thesis: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DFDE3-191F-E07B-0146-DEBAEE5A1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Efficient emulator training through </a:t>
            </a:r>
            <a:r>
              <a:rPr lang="en-US" dirty="0">
                <a:solidFill>
                  <a:schemeClr val="accent1"/>
                </a:solidFill>
              </a:rPr>
              <a:t>Transfer</a:t>
            </a:r>
            <a:r>
              <a:rPr lang="en-US" dirty="0"/>
              <a:t> </a:t>
            </a:r>
            <a:r>
              <a:rPr lang="en-US" dirty="0">
                <a:solidFill>
                  <a:schemeClr val="accent1"/>
                </a:solidFill>
              </a:rPr>
              <a:t>Learning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     Liyanage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et al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. (together with JETSCAPE) 2201.07302</a:t>
            </a:r>
          </a:p>
          <a:p>
            <a:r>
              <a:rPr lang="en-US" dirty="0"/>
              <a:t>Efficient emulator training using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Adaptive Sampling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(an Active Learning strategy)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     Liyanage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et al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. (together with BAND) 2302.14184;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Sürer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Plumlee, Wild, 2305.16506</a:t>
            </a:r>
            <a:r>
              <a:rPr lang="en-US" sz="1400" dirty="0"/>
              <a:t>  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/>
              <a:t>More precise </a:t>
            </a:r>
            <a:r>
              <a:rPr lang="en-US" dirty="0">
                <a:solidFill>
                  <a:schemeClr val="accent1"/>
                </a:solidFill>
              </a:rPr>
              <a:t>Advanced PCSK emulators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that use both mean and variance information of the training data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     Liyanage,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Sürer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et al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. 2302.14184</a:t>
            </a:r>
          </a:p>
          <a:p>
            <a:pPr marL="0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Please read the papers and visit </a:t>
            </a:r>
            <a:r>
              <a:rPr lang="en-US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TAWERET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if interested.</a:t>
            </a:r>
          </a:p>
        </p:txBody>
      </p:sp>
    </p:spTree>
    <p:extLst>
      <p:ext uri="{BB962C8B-B14F-4D97-AF65-F5344CB8AC3E}">
        <p14:creationId xmlns:p14="http://schemas.microsoft.com/office/powerpoint/2010/main" val="4050248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20022</TotalTime>
  <Words>1331</Words>
  <Application>Microsoft Macintosh PowerPoint</Application>
  <PresentationFormat>Widescreen</PresentationFormat>
  <Paragraphs>245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Theme</vt:lpstr>
      <vt:lpstr>Bayesian calibration of viscous anisotropic hydrodynamic simulations of heavy-ion collisions </vt:lpstr>
      <vt:lpstr>The many stages of a heavy-ion collision</vt:lpstr>
      <vt:lpstr>Simulation Modules</vt:lpstr>
      <vt:lpstr>Simulation Modules</vt:lpstr>
      <vt:lpstr>The VAH advantage</vt:lpstr>
      <vt:lpstr>Measurements</vt:lpstr>
      <vt:lpstr>PowerPoint Presentation</vt:lpstr>
      <vt:lpstr>Bayesian Model Parameter Inference</vt:lpstr>
      <vt:lpstr>Innovations introduced in Liyanage’s thesis:</vt:lpstr>
      <vt:lpstr>VAH model parameters </vt:lpstr>
      <vt:lpstr>PowerPoint Presentation</vt:lpstr>
      <vt:lpstr>Best fit (MAP) output from the   calibrated Model: </vt:lpstr>
      <vt:lpstr>More predictions: Cullen Gantenberg, OSU Honors Thesis; C. Gantenberg, D. Liyanage, UH, in prep.</vt:lpstr>
      <vt:lpstr>Simulation Modules</vt:lpstr>
      <vt:lpstr>Simulation Modules</vt:lpstr>
      <vt:lpstr>p_T-spectra:</vt:lpstr>
      <vt:lpstr>p_T-spectra:</vt:lpstr>
      <vt:lpstr>Anisotropic flows: Cullen Gantenberg, OSU Honors Thesis; C. Gantenberg, D. Liyanage, UH, in prep.</vt:lpstr>
      <vt:lpstr>Anisotropic flows: Cullen Gantenberg, OSU Honors Thesis; C. Gantenberg, D. Liyanage, UH, in prep.</vt:lpstr>
      <vt:lpstr>Summary: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Heinz, Ulrich</dc:creator>
  <cp:lastModifiedBy>Heinz, Uli</cp:lastModifiedBy>
  <cp:revision>24</cp:revision>
  <dcterms:created xsi:type="dcterms:W3CDTF">2023-08-04T14:19:53Z</dcterms:created>
  <dcterms:modified xsi:type="dcterms:W3CDTF">2023-09-06T02:00:35Z</dcterms:modified>
</cp:coreProperties>
</file>