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32918400" cy="43891200"/>
  <p:notesSz cx="6858000" cy="9144000"/>
  <p:defaultTextStyle>
    <a:defPPr>
      <a:defRPr lang="en-US"/>
    </a:defPPr>
    <a:lvl1pPr marL="0" algn="l" defTabSz="457199" rtl="0" eaLnBrk="1" latinLnBrk="0" hangingPunct="1">
      <a:defRPr sz="1800" kern="1200">
        <a:solidFill>
          <a:schemeClr val="tx1"/>
        </a:solidFill>
        <a:latin typeface="+mn-lt"/>
        <a:ea typeface="+mn-ea"/>
        <a:cs typeface="+mn-cs"/>
      </a:defRPr>
    </a:lvl1pPr>
    <a:lvl2pPr marL="457199" algn="l" defTabSz="457199" rtl="0" eaLnBrk="1" latinLnBrk="0" hangingPunct="1">
      <a:defRPr sz="1800" kern="1200">
        <a:solidFill>
          <a:schemeClr val="tx1"/>
        </a:solidFill>
        <a:latin typeface="+mn-lt"/>
        <a:ea typeface="+mn-ea"/>
        <a:cs typeface="+mn-cs"/>
      </a:defRPr>
    </a:lvl2pPr>
    <a:lvl3pPr marL="914397" algn="l" defTabSz="457199" rtl="0" eaLnBrk="1" latinLnBrk="0" hangingPunct="1">
      <a:defRPr sz="1800" kern="1200">
        <a:solidFill>
          <a:schemeClr val="tx1"/>
        </a:solidFill>
        <a:latin typeface="+mn-lt"/>
        <a:ea typeface="+mn-ea"/>
        <a:cs typeface="+mn-cs"/>
      </a:defRPr>
    </a:lvl3pPr>
    <a:lvl4pPr marL="1371595" algn="l" defTabSz="457199" rtl="0" eaLnBrk="1" latinLnBrk="0" hangingPunct="1">
      <a:defRPr sz="1800" kern="1200">
        <a:solidFill>
          <a:schemeClr val="tx1"/>
        </a:solidFill>
        <a:latin typeface="+mn-lt"/>
        <a:ea typeface="+mn-ea"/>
        <a:cs typeface="+mn-cs"/>
      </a:defRPr>
    </a:lvl4pPr>
    <a:lvl5pPr marL="1828794" algn="l" defTabSz="457199" rtl="0" eaLnBrk="1" latinLnBrk="0" hangingPunct="1">
      <a:defRPr sz="1800" kern="1200">
        <a:solidFill>
          <a:schemeClr val="tx1"/>
        </a:solidFill>
        <a:latin typeface="+mn-lt"/>
        <a:ea typeface="+mn-ea"/>
        <a:cs typeface="+mn-cs"/>
      </a:defRPr>
    </a:lvl5pPr>
    <a:lvl6pPr marL="2285992" algn="l" defTabSz="457199" rtl="0" eaLnBrk="1" latinLnBrk="0" hangingPunct="1">
      <a:defRPr sz="1800" kern="1200">
        <a:solidFill>
          <a:schemeClr val="tx1"/>
        </a:solidFill>
        <a:latin typeface="+mn-lt"/>
        <a:ea typeface="+mn-ea"/>
        <a:cs typeface="+mn-cs"/>
      </a:defRPr>
    </a:lvl6pPr>
    <a:lvl7pPr marL="2743191" algn="l" defTabSz="457199" rtl="0" eaLnBrk="1" latinLnBrk="0" hangingPunct="1">
      <a:defRPr sz="1800" kern="1200">
        <a:solidFill>
          <a:schemeClr val="tx1"/>
        </a:solidFill>
        <a:latin typeface="+mn-lt"/>
        <a:ea typeface="+mn-ea"/>
        <a:cs typeface="+mn-cs"/>
      </a:defRPr>
    </a:lvl7pPr>
    <a:lvl8pPr marL="3200388" algn="l" defTabSz="457199" rtl="0" eaLnBrk="1" latinLnBrk="0" hangingPunct="1">
      <a:defRPr sz="1800" kern="1200">
        <a:solidFill>
          <a:schemeClr val="tx1"/>
        </a:solidFill>
        <a:latin typeface="+mn-lt"/>
        <a:ea typeface="+mn-ea"/>
        <a:cs typeface="+mn-cs"/>
      </a:defRPr>
    </a:lvl8pPr>
    <a:lvl9pPr marL="3657587" algn="l" defTabSz="45719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25" userDrawn="1">
          <p15:clr>
            <a:srgbClr val="A4A3A4"/>
          </p15:clr>
        </p15:guide>
        <p15:guide id="2" pos="10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300"/>
    <a:srgbClr val="5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405"/>
  </p:normalViewPr>
  <p:slideViewPr>
    <p:cSldViewPr snapToGrid="0" snapToObjects="1" showGuides="1">
      <p:cViewPr>
        <p:scale>
          <a:sx n="90" d="100"/>
          <a:sy n="90" d="100"/>
        </p:scale>
        <p:origin x="-12552" y="-22072"/>
      </p:cViewPr>
      <p:guideLst>
        <p:guide orient="horz" pos="13825"/>
        <p:guide pos="10368"/>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1" y="7183124"/>
            <a:ext cx="27980640" cy="15280640"/>
          </a:xfrm>
        </p:spPr>
        <p:txBody>
          <a:bodyPr anchor="b"/>
          <a:lstStyle>
            <a:lvl1pPr algn="ctr">
              <a:defRPr sz="20369"/>
            </a:lvl1pPr>
          </a:lstStyle>
          <a:p>
            <a:r>
              <a:rPr lang="en-US"/>
              <a:t>Click to edit Master title style</a:t>
            </a:r>
            <a:endParaRPr lang="en-US" dirty="0"/>
          </a:p>
        </p:txBody>
      </p:sp>
      <p:sp>
        <p:nvSpPr>
          <p:cNvPr id="3" name="Subtitle 2"/>
          <p:cNvSpPr>
            <a:spLocks noGrp="1"/>
          </p:cNvSpPr>
          <p:nvPr>
            <p:ph type="subTitle" idx="1"/>
          </p:nvPr>
        </p:nvSpPr>
        <p:spPr>
          <a:xfrm>
            <a:off x="4114801" y="23053043"/>
            <a:ext cx="24688800" cy="10596877"/>
          </a:xfrm>
        </p:spPr>
        <p:txBody>
          <a:bodyPr/>
          <a:lstStyle>
            <a:lvl1pPr marL="0" indent="0" algn="ctr">
              <a:buNone/>
              <a:defRPr sz="8147"/>
            </a:lvl1pPr>
            <a:lvl2pPr marL="1552167" indent="0" algn="ctr">
              <a:buNone/>
              <a:defRPr sz="6789"/>
            </a:lvl2pPr>
            <a:lvl3pPr marL="3104334" indent="0" algn="ctr">
              <a:buNone/>
              <a:defRPr sz="6111"/>
            </a:lvl3pPr>
            <a:lvl4pPr marL="4656501" indent="0" algn="ctr">
              <a:buNone/>
              <a:defRPr sz="5432"/>
            </a:lvl4pPr>
            <a:lvl5pPr marL="6208669" indent="0" algn="ctr">
              <a:buNone/>
              <a:defRPr sz="5432"/>
            </a:lvl5pPr>
            <a:lvl6pPr marL="7760835" indent="0" algn="ctr">
              <a:buNone/>
              <a:defRPr sz="5432"/>
            </a:lvl6pPr>
            <a:lvl7pPr marL="9313003" indent="0" algn="ctr">
              <a:buNone/>
              <a:defRPr sz="5432"/>
            </a:lvl7pPr>
            <a:lvl8pPr marL="10865169" indent="0" algn="ctr">
              <a:buNone/>
              <a:defRPr sz="5432"/>
            </a:lvl8pPr>
            <a:lvl9pPr marL="12417337" indent="0" algn="ctr">
              <a:buNone/>
              <a:defRPr sz="543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1D1807-66FF-2B41-9C0E-7EB829725663}" type="datetimeFigureOut">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452101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1D1807-66FF-2B41-9C0E-7EB829725663}" type="datetimeFigureOut">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765736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3" y="2336801"/>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3" y="2336801"/>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1D1807-66FF-2B41-9C0E-7EB829725663}" type="datetimeFigureOut">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3100833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1D1807-66FF-2B41-9C0E-7EB829725663}" type="datetimeFigureOut">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1820357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8" y="10942333"/>
            <a:ext cx="28392120" cy="18257517"/>
          </a:xfrm>
        </p:spPr>
        <p:txBody>
          <a:bodyPr anchor="b"/>
          <a:lstStyle>
            <a:lvl1pPr>
              <a:defRPr sz="20369"/>
            </a:lvl1pPr>
          </a:lstStyle>
          <a:p>
            <a:r>
              <a:rPr lang="en-US"/>
              <a:t>Click to edit Master title style</a:t>
            </a:r>
            <a:endParaRPr lang="en-US" dirty="0"/>
          </a:p>
        </p:txBody>
      </p:sp>
      <p:sp>
        <p:nvSpPr>
          <p:cNvPr id="3" name="Text Placeholder 2"/>
          <p:cNvSpPr>
            <a:spLocks noGrp="1"/>
          </p:cNvSpPr>
          <p:nvPr>
            <p:ph type="body" idx="1"/>
          </p:nvPr>
        </p:nvSpPr>
        <p:spPr>
          <a:xfrm>
            <a:off x="2245998" y="29372573"/>
            <a:ext cx="28392120" cy="9601197"/>
          </a:xfrm>
        </p:spPr>
        <p:txBody>
          <a:bodyPr/>
          <a:lstStyle>
            <a:lvl1pPr marL="0" indent="0">
              <a:buNone/>
              <a:defRPr sz="8147">
                <a:solidFill>
                  <a:schemeClr val="tx1"/>
                </a:solidFill>
              </a:defRPr>
            </a:lvl1pPr>
            <a:lvl2pPr marL="1552167" indent="0">
              <a:buNone/>
              <a:defRPr sz="6789">
                <a:solidFill>
                  <a:schemeClr val="tx1">
                    <a:tint val="75000"/>
                  </a:schemeClr>
                </a:solidFill>
              </a:defRPr>
            </a:lvl2pPr>
            <a:lvl3pPr marL="3104334" indent="0">
              <a:buNone/>
              <a:defRPr sz="6111">
                <a:solidFill>
                  <a:schemeClr val="tx1">
                    <a:tint val="75000"/>
                  </a:schemeClr>
                </a:solidFill>
              </a:defRPr>
            </a:lvl3pPr>
            <a:lvl4pPr marL="4656501" indent="0">
              <a:buNone/>
              <a:defRPr sz="5432">
                <a:solidFill>
                  <a:schemeClr val="tx1">
                    <a:tint val="75000"/>
                  </a:schemeClr>
                </a:solidFill>
              </a:defRPr>
            </a:lvl4pPr>
            <a:lvl5pPr marL="6208669" indent="0">
              <a:buNone/>
              <a:defRPr sz="5432">
                <a:solidFill>
                  <a:schemeClr val="tx1">
                    <a:tint val="75000"/>
                  </a:schemeClr>
                </a:solidFill>
              </a:defRPr>
            </a:lvl5pPr>
            <a:lvl6pPr marL="7760835" indent="0">
              <a:buNone/>
              <a:defRPr sz="5432">
                <a:solidFill>
                  <a:schemeClr val="tx1">
                    <a:tint val="75000"/>
                  </a:schemeClr>
                </a:solidFill>
              </a:defRPr>
            </a:lvl6pPr>
            <a:lvl7pPr marL="9313003" indent="0">
              <a:buNone/>
              <a:defRPr sz="5432">
                <a:solidFill>
                  <a:schemeClr val="tx1">
                    <a:tint val="75000"/>
                  </a:schemeClr>
                </a:solidFill>
              </a:defRPr>
            </a:lvl7pPr>
            <a:lvl8pPr marL="10865169" indent="0">
              <a:buNone/>
              <a:defRPr sz="5432">
                <a:solidFill>
                  <a:schemeClr val="tx1">
                    <a:tint val="75000"/>
                  </a:schemeClr>
                </a:solidFill>
              </a:defRPr>
            </a:lvl8pPr>
            <a:lvl9pPr marL="12417337" indent="0">
              <a:buNone/>
              <a:defRPr sz="543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1D1807-66FF-2B41-9C0E-7EB829725663}" type="datetimeFigureOut">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625109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1"/>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1"/>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1D1807-66FF-2B41-9C0E-7EB829725663}" type="datetimeFigureOut">
              <a:rPr lang="en-US" smtClean="0"/>
              <a:t>8/29/2023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3123696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9" y="2336809"/>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3" y="10759445"/>
            <a:ext cx="13926024" cy="5273037"/>
          </a:xfrm>
        </p:spPr>
        <p:txBody>
          <a:bodyPr anchor="b"/>
          <a:lstStyle>
            <a:lvl1pPr marL="0" indent="0">
              <a:buNone/>
              <a:defRPr sz="8147" b="1"/>
            </a:lvl1pPr>
            <a:lvl2pPr marL="1552167" indent="0">
              <a:buNone/>
              <a:defRPr sz="6789" b="1"/>
            </a:lvl2pPr>
            <a:lvl3pPr marL="3104334" indent="0">
              <a:buNone/>
              <a:defRPr sz="6111" b="1"/>
            </a:lvl3pPr>
            <a:lvl4pPr marL="4656501" indent="0">
              <a:buNone/>
              <a:defRPr sz="5432" b="1"/>
            </a:lvl4pPr>
            <a:lvl5pPr marL="6208669" indent="0">
              <a:buNone/>
              <a:defRPr sz="5432" b="1"/>
            </a:lvl5pPr>
            <a:lvl6pPr marL="7760835" indent="0">
              <a:buNone/>
              <a:defRPr sz="5432" b="1"/>
            </a:lvl6pPr>
            <a:lvl7pPr marL="9313003" indent="0">
              <a:buNone/>
              <a:defRPr sz="5432" b="1"/>
            </a:lvl7pPr>
            <a:lvl8pPr marL="10865169" indent="0">
              <a:buNone/>
              <a:defRPr sz="5432" b="1"/>
            </a:lvl8pPr>
            <a:lvl9pPr marL="12417337" indent="0">
              <a:buNone/>
              <a:defRPr sz="5432" b="1"/>
            </a:lvl9pPr>
          </a:lstStyle>
          <a:p>
            <a:pPr lvl="0"/>
            <a:r>
              <a:rPr lang="en-US"/>
              <a:t>Click to edit Master text styles</a:t>
            </a:r>
          </a:p>
        </p:txBody>
      </p:sp>
      <p:sp>
        <p:nvSpPr>
          <p:cNvPr id="4" name="Content Placeholder 3"/>
          <p:cNvSpPr>
            <a:spLocks noGrp="1"/>
          </p:cNvSpPr>
          <p:nvPr>
            <p:ph sz="half" idx="2"/>
          </p:nvPr>
        </p:nvSpPr>
        <p:spPr>
          <a:xfrm>
            <a:off x="2267433" y="16032481"/>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3" y="10759445"/>
            <a:ext cx="13994609" cy="5273037"/>
          </a:xfrm>
        </p:spPr>
        <p:txBody>
          <a:bodyPr anchor="b"/>
          <a:lstStyle>
            <a:lvl1pPr marL="0" indent="0">
              <a:buNone/>
              <a:defRPr sz="8147" b="1"/>
            </a:lvl1pPr>
            <a:lvl2pPr marL="1552167" indent="0">
              <a:buNone/>
              <a:defRPr sz="6789" b="1"/>
            </a:lvl2pPr>
            <a:lvl3pPr marL="3104334" indent="0">
              <a:buNone/>
              <a:defRPr sz="6111" b="1"/>
            </a:lvl3pPr>
            <a:lvl4pPr marL="4656501" indent="0">
              <a:buNone/>
              <a:defRPr sz="5432" b="1"/>
            </a:lvl4pPr>
            <a:lvl5pPr marL="6208669" indent="0">
              <a:buNone/>
              <a:defRPr sz="5432" b="1"/>
            </a:lvl5pPr>
            <a:lvl6pPr marL="7760835" indent="0">
              <a:buNone/>
              <a:defRPr sz="5432" b="1"/>
            </a:lvl6pPr>
            <a:lvl7pPr marL="9313003" indent="0">
              <a:buNone/>
              <a:defRPr sz="5432" b="1"/>
            </a:lvl7pPr>
            <a:lvl8pPr marL="10865169" indent="0">
              <a:buNone/>
              <a:defRPr sz="5432" b="1"/>
            </a:lvl8pPr>
            <a:lvl9pPr marL="12417337" indent="0">
              <a:buNone/>
              <a:defRPr sz="5432" b="1"/>
            </a:lvl9pPr>
          </a:lstStyle>
          <a:p>
            <a:pPr lvl="0"/>
            <a:r>
              <a:rPr lang="en-US"/>
              <a:t>Click to edit Master text styles</a:t>
            </a:r>
          </a:p>
        </p:txBody>
      </p:sp>
      <p:sp>
        <p:nvSpPr>
          <p:cNvPr id="6" name="Content Placeholder 5"/>
          <p:cNvSpPr>
            <a:spLocks noGrp="1"/>
          </p:cNvSpPr>
          <p:nvPr>
            <p:ph sz="quarter" idx="4"/>
          </p:nvPr>
        </p:nvSpPr>
        <p:spPr>
          <a:xfrm>
            <a:off x="16664943" y="16032481"/>
            <a:ext cx="13994609"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1D1807-66FF-2B41-9C0E-7EB829725663}" type="datetimeFigureOut">
              <a:rPr lang="en-US" smtClean="0"/>
              <a:t>8/29/2023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2986852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1D1807-66FF-2B41-9C0E-7EB829725663}" type="datetimeFigureOut">
              <a:rPr lang="en-US" smtClean="0"/>
              <a:t>8/29/2023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1988700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D1807-66FF-2B41-9C0E-7EB829725663}" type="datetimeFigureOut">
              <a:rPr lang="en-US" smtClean="0"/>
              <a:t>8/29/2023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1133613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0864"/>
            </a:lvl1pPr>
          </a:lstStyle>
          <a:p>
            <a:r>
              <a:rPr lang="en-US"/>
              <a:t>Click to edit Master title style</a:t>
            </a:r>
            <a:endParaRPr lang="en-US" dirty="0"/>
          </a:p>
        </p:txBody>
      </p:sp>
      <p:sp>
        <p:nvSpPr>
          <p:cNvPr id="3" name="Content Placeholder 2"/>
          <p:cNvSpPr>
            <a:spLocks noGrp="1"/>
          </p:cNvSpPr>
          <p:nvPr>
            <p:ph idx="1"/>
          </p:nvPr>
        </p:nvSpPr>
        <p:spPr>
          <a:xfrm>
            <a:off x="13994609" y="6319529"/>
            <a:ext cx="16664940" cy="31191200"/>
          </a:xfrm>
        </p:spPr>
        <p:txBody>
          <a:bodyPr/>
          <a:lstStyle>
            <a:lvl1pPr>
              <a:defRPr sz="10864"/>
            </a:lvl1pPr>
            <a:lvl2pPr>
              <a:defRPr sz="9506"/>
            </a:lvl2pPr>
            <a:lvl3pPr>
              <a:defRPr sz="8147"/>
            </a:lvl3pPr>
            <a:lvl4pPr>
              <a:defRPr sz="6789"/>
            </a:lvl4pPr>
            <a:lvl5pPr>
              <a:defRPr sz="6789"/>
            </a:lvl5pPr>
            <a:lvl6pPr>
              <a:defRPr sz="6789"/>
            </a:lvl6pPr>
            <a:lvl7pPr>
              <a:defRPr sz="6789"/>
            </a:lvl7pPr>
            <a:lvl8pPr>
              <a:defRPr sz="6789"/>
            </a:lvl8pPr>
            <a:lvl9pPr>
              <a:defRPr sz="678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1"/>
            <a:ext cx="10617041" cy="24394163"/>
          </a:xfrm>
        </p:spPr>
        <p:txBody>
          <a:bodyPr/>
          <a:lstStyle>
            <a:lvl1pPr marL="0" indent="0">
              <a:buNone/>
              <a:defRPr sz="5432"/>
            </a:lvl1pPr>
            <a:lvl2pPr marL="1552167" indent="0">
              <a:buNone/>
              <a:defRPr sz="4753"/>
            </a:lvl2pPr>
            <a:lvl3pPr marL="3104334" indent="0">
              <a:buNone/>
              <a:defRPr sz="4074"/>
            </a:lvl3pPr>
            <a:lvl4pPr marL="4656501" indent="0">
              <a:buNone/>
              <a:defRPr sz="3395"/>
            </a:lvl4pPr>
            <a:lvl5pPr marL="6208669" indent="0">
              <a:buNone/>
              <a:defRPr sz="3395"/>
            </a:lvl5pPr>
            <a:lvl6pPr marL="7760835" indent="0">
              <a:buNone/>
              <a:defRPr sz="3395"/>
            </a:lvl6pPr>
            <a:lvl7pPr marL="9313003" indent="0">
              <a:buNone/>
              <a:defRPr sz="3395"/>
            </a:lvl7pPr>
            <a:lvl8pPr marL="10865169" indent="0">
              <a:buNone/>
              <a:defRPr sz="3395"/>
            </a:lvl8pPr>
            <a:lvl9pPr marL="12417337" indent="0">
              <a:buNone/>
              <a:defRPr sz="3395"/>
            </a:lvl9pPr>
          </a:lstStyle>
          <a:p>
            <a:pPr lvl="0"/>
            <a:r>
              <a:rPr lang="en-US"/>
              <a:t>Click to edit Master text styles</a:t>
            </a:r>
          </a:p>
        </p:txBody>
      </p:sp>
      <p:sp>
        <p:nvSpPr>
          <p:cNvPr id="5" name="Date Placeholder 4"/>
          <p:cNvSpPr>
            <a:spLocks noGrp="1"/>
          </p:cNvSpPr>
          <p:nvPr>
            <p:ph type="dt" sz="half" idx="10"/>
          </p:nvPr>
        </p:nvSpPr>
        <p:spPr/>
        <p:txBody>
          <a:bodyPr/>
          <a:lstStyle/>
          <a:p>
            <a:fld id="{651D1807-66FF-2B41-9C0E-7EB829725663}" type="datetimeFigureOut">
              <a:rPr lang="en-US" smtClean="0"/>
              <a:t>8/29/2023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3622718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0864"/>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9" y="6319529"/>
            <a:ext cx="16664940" cy="31191200"/>
          </a:xfrm>
        </p:spPr>
        <p:txBody>
          <a:bodyPr anchor="t"/>
          <a:lstStyle>
            <a:lvl1pPr marL="0" indent="0">
              <a:buNone/>
              <a:defRPr sz="10864"/>
            </a:lvl1pPr>
            <a:lvl2pPr marL="1552167" indent="0">
              <a:buNone/>
              <a:defRPr sz="9506"/>
            </a:lvl2pPr>
            <a:lvl3pPr marL="3104334" indent="0">
              <a:buNone/>
              <a:defRPr sz="8147"/>
            </a:lvl3pPr>
            <a:lvl4pPr marL="4656501" indent="0">
              <a:buNone/>
              <a:defRPr sz="6789"/>
            </a:lvl4pPr>
            <a:lvl5pPr marL="6208669" indent="0">
              <a:buNone/>
              <a:defRPr sz="6789"/>
            </a:lvl5pPr>
            <a:lvl6pPr marL="7760835" indent="0">
              <a:buNone/>
              <a:defRPr sz="6789"/>
            </a:lvl6pPr>
            <a:lvl7pPr marL="9313003" indent="0">
              <a:buNone/>
              <a:defRPr sz="6789"/>
            </a:lvl7pPr>
            <a:lvl8pPr marL="10865169" indent="0">
              <a:buNone/>
              <a:defRPr sz="6789"/>
            </a:lvl8pPr>
            <a:lvl9pPr marL="12417337" indent="0">
              <a:buNone/>
              <a:defRPr sz="6789"/>
            </a:lvl9pPr>
          </a:lstStyle>
          <a:p>
            <a:r>
              <a:rPr lang="en-US"/>
              <a:t>Click icon to add picture</a:t>
            </a:r>
            <a:endParaRPr lang="en-US" dirty="0"/>
          </a:p>
        </p:txBody>
      </p:sp>
      <p:sp>
        <p:nvSpPr>
          <p:cNvPr id="4" name="Text Placeholder 3"/>
          <p:cNvSpPr>
            <a:spLocks noGrp="1"/>
          </p:cNvSpPr>
          <p:nvPr>
            <p:ph type="body" sz="half" idx="2"/>
          </p:nvPr>
        </p:nvSpPr>
        <p:spPr>
          <a:xfrm>
            <a:off x="2267428" y="13167361"/>
            <a:ext cx="10617041" cy="24394163"/>
          </a:xfrm>
        </p:spPr>
        <p:txBody>
          <a:bodyPr/>
          <a:lstStyle>
            <a:lvl1pPr marL="0" indent="0">
              <a:buNone/>
              <a:defRPr sz="5432"/>
            </a:lvl1pPr>
            <a:lvl2pPr marL="1552167" indent="0">
              <a:buNone/>
              <a:defRPr sz="4753"/>
            </a:lvl2pPr>
            <a:lvl3pPr marL="3104334" indent="0">
              <a:buNone/>
              <a:defRPr sz="4074"/>
            </a:lvl3pPr>
            <a:lvl4pPr marL="4656501" indent="0">
              <a:buNone/>
              <a:defRPr sz="3395"/>
            </a:lvl4pPr>
            <a:lvl5pPr marL="6208669" indent="0">
              <a:buNone/>
              <a:defRPr sz="3395"/>
            </a:lvl5pPr>
            <a:lvl6pPr marL="7760835" indent="0">
              <a:buNone/>
              <a:defRPr sz="3395"/>
            </a:lvl6pPr>
            <a:lvl7pPr marL="9313003" indent="0">
              <a:buNone/>
              <a:defRPr sz="3395"/>
            </a:lvl7pPr>
            <a:lvl8pPr marL="10865169" indent="0">
              <a:buNone/>
              <a:defRPr sz="3395"/>
            </a:lvl8pPr>
            <a:lvl9pPr marL="12417337" indent="0">
              <a:buNone/>
              <a:defRPr sz="3395"/>
            </a:lvl9pPr>
          </a:lstStyle>
          <a:p>
            <a:pPr lvl="0"/>
            <a:r>
              <a:rPr lang="en-US"/>
              <a:t>Click to edit Master text styles</a:t>
            </a:r>
          </a:p>
        </p:txBody>
      </p:sp>
      <p:sp>
        <p:nvSpPr>
          <p:cNvPr id="5" name="Date Placeholder 4"/>
          <p:cNvSpPr>
            <a:spLocks noGrp="1"/>
          </p:cNvSpPr>
          <p:nvPr>
            <p:ph type="dt" sz="half" idx="10"/>
          </p:nvPr>
        </p:nvSpPr>
        <p:spPr/>
        <p:txBody>
          <a:bodyPr/>
          <a:lstStyle/>
          <a:p>
            <a:fld id="{651D1807-66FF-2B41-9C0E-7EB829725663}" type="datetimeFigureOut">
              <a:rPr lang="en-US" smtClean="0"/>
              <a:t>8/29/2023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BFD44-3BCE-FB47-BAA3-0458415E4827}" type="slidenum">
              <a:rPr lang="en-US" smtClean="0"/>
              <a:t>‹#›</a:t>
            </a:fld>
            <a:endParaRPr lang="en-US"/>
          </a:p>
        </p:txBody>
      </p:sp>
    </p:spTree>
    <p:extLst>
      <p:ext uri="{BB962C8B-B14F-4D97-AF65-F5344CB8AC3E}">
        <p14:creationId xmlns:p14="http://schemas.microsoft.com/office/powerpoint/2010/main" val="3835347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1" y="2336809"/>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1" y="11684001"/>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49"/>
            <a:ext cx="7406640" cy="2336800"/>
          </a:xfrm>
          <a:prstGeom prst="rect">
            <a:avLst/>
          </a:prstGeom>
        </p:spPr>
        <p:txBody>
          <a:bodyPr vert="horz" lIns="91440" tIns="45720" rIns="91440" bIns="45720" rtlCol="0" anchor="ctr"/>
          <a:lstStyle>
            <a:lvl1pPr algn="l">
              <a:defRPr sz="4074">
                <a:solidFill>
                  <a:schemeClr val="tx1">
                    <a:tint val="75000"/>
                  </a:schemeClr>
                </a:solidFill>
              </a:defRPr>
            </a:lvl1pPr>
          </a:lstStyle>
          <a:p>
            <a:fld id="{651D1807-66FF-2B41-9C0E-7EB829725663}" type="datetimeFigureOut">
              <a:rPr lang="en-US" smtClean="0"/>
              <a:t>8/29/2023</a:t>
            </a:fld>
            <a:endParaRPr lang="en-US"/>
          </a:p>
        </p:txBody>
      </p:sp>
      <p:sp>
        <p:nvSpPr>
          <p:cNvPr id="5" name="Footer Placeholder 4"/>
          <p:cNvSpPr>
            <a:spLocks noGrp="1"/>
          </p:cNvSpPr>
          <p:nvPr>
            <p:ph type="ftr" sz="quarter" idx="3"/>
          </p:nvPr>
        </p:nvSpPr>
        <p:spPr>
          <a:xfrm>
            <a:off x="10904221" y="40680649"/>
            <a:ext cx="11109960" cy="2336800"/>
          </a:xfrm>
          <a:prstGeom prst="rect">
            <a:avLst/>
          </a:prstGeom>
        </p:spPr>
        <p:txBody>
          <a:bodyPr vert="horz" lIns="91440" tIns="45720" rIns="91440" bIns="45720" rtlCol="0" anchor="ctr"/>
          <a:lstStyle>
            <a:lvl1pPr algn="ctr">
              <a:defRPr sz="407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1" y="40680649"/>
            <a:ext cx="7406640" cy="2336800"/>
          </a:xfrm>
          <a:prstGeom prst="rect">
            <a:avLst/>
          </a:prstGeom>
        </p:spPr>
        <p:txBody>
          <a:bodyPr vert="horz" lIns="91440" tIns="45720" rIns="91440" bIns="45720" rtlCol="0" anchor="ctr"/>
          <a:lstStyle>
            <a:lvl1pPr algn="r">
              <a:defRPr sz="4074">
                <a:solidFill>
                  <a:schemeClr val="tx1">
                    <a:tint val="75000"/>
                  </a:schemeClr>
                </a:solidFill>
              </a:defRPr>
            </a:lvl1pPr>
          </a:lstStyle>
          <a:p>
            <a:fld id="{A62BFD44-3BCE-FB47-BAA3-0458415E4827}" type="slidenum">
              <a:rPr lang="en-US" smtClean="0"/>
              <a:t>‹#›</a:t>
            </a:fld>
            <a:endParaRPr lang="en-US"/>
          </a:p>
        </p:txBody>
      </p:sp>
    </p:spTree>
    <p:extLst>
      <p:ext uri="{BB962C8B-B14F-4D97-AF65-F5344CB8AC3E}">
        <p14:creationId xmlns:p14="http://schemas.microsoft.com/office/powerpoint/2010/main" val="39956964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104334" rtl="0" eaLnBrk="1" latinLnBrk="0" hangingPunct="1">
        <a:lnSpc>
          <a:spcPct val="90000"/>
        </a:lnSpc>
        <a:spcBef>
          <a:spcPct val="0"/>
        </a:spcBef>
        <a:buNone/>
        <a:defRPr sz="14938" kern="1200">
          <a:solidFill>
            <a:schemeClr val="tx1"/>
          </a:solidFill>
          <a:latin typeface="+mj-lt"/>
          <a:ea typeface="+mj-ea"/>
          <a:cs typeface="+mj-cs"/>
        </a:defRPr>
      </a:lvl1pPr>
    </p:titleStyle>
    <p:bodyStyle>
      <a:lvl1pPr marL="776084" indent="-776084" algn="l" defTabSz="3104334" rtl="0" eaLnBrk="1" latinLnBrk="0" hangingPunct="1">
        <a:lnSpc>
          <a:spcPct val="90000"/>
        </a:lnSpc>
        <a:spcBef>
          <a:spcPts val="3395"/>
        </a:spcBef>
        <a:buFont typeface="Arial" panose="020B0604020202020204" pitchFamily="34" charset="0"/>
        <a:buChar char="•"/>
        <a:defRPr sz="9506" kern="1200">
          <a:solidFill>
            <a:schemeClr val="tx1"/>
          </a:solidFill>
          <a:latin typeface="+mn-lt"/>
          <a:ea typeface="+mn-ea"/>
          <a:cs typeface="+mn-cs"/>
        </a:defRPr>
      </a:lvl1pPr>
      <a:lvl2pPr marL="2328250" indent="-776084" algn="l" defTabSz="3104334" rtl="0" eaLnBrk="1" latinLnBrk="0" hangingPunct="1">
        <a:lnSpc>
          <a:spcPct val="90000"/>
        </a:lnSpc>
        <a:spcBef>
          <a:spcPts val="1697"/>
        </a:spcBef>
        <a:buFont typeface="Arial" panose="020B0604020202020204" pitchFamily="34" charset="0"/>
        <a:buChar char="•"/>
        <a:defRPr sz="8147" kern="1200">
          <a:solidFill>
            <a:schemeClr val="tx1"/>
          </a:solidFill>
          <a:latin typeface="+mn-lt"/>
          <a:ea typeface="+mn-ea"/>
          <a:cs typeface="+mn-cs"/>
        </a:defRPr>
      </a:lvl2pPr>
      <a:lvl3pPr marL="3880418" indent="-776084" algn="l" defTabSz="3104334" rtl="0" eaLnBrk="1" latinLnBrk="0" hangingPunct="1">
        <a:lnSpc>
          <a:spcPct val="90000"/>
        </a:lnSpc>
        <a:spcBef>
          <a:spcPts val="1697"/>
        </a:spcBef>
        <a:buFont typeface="Arial" panose="020B0604020202020204" pitchFamily="34" charset="0"/>
        <a:buChar char="•"/>
        <a:defRPr sz="6789" kern="1200">
          <a:solidFill>
            <a:schemeClr val="tx1"/>
          </a:solidFill>
          <a:latin typeface="+mn-lt"/>
          <a:ea typeface="+mn-ea"/>
          <a:cs typeface="+mn-cs"/>
        </a:defRPr>
      </a:lvl3pPr>
      <a:lvl4pPr marL="5432585" indent="-776084" algn="l" defTabSz="3104334" rtl="0" eaLnBrk="1" latinLnBrk="0" hangingPunct="1">
        <a:lnSpc>
          <a:spcPct val="90000"/>
        </a:lnSpc>
        <a:spcBef>
          <a:spcPts val="1697"/>
        </a:spcBef>
        <a:buFont typeface="Arial" panose="020B0604020202020204" pitchFamily="34" charset="0"/>
        <a:buChar char="•"/>
        <a:defRPr sz="6111" kern="1200">
          <a:solidFill>
            <a:schemeClr val="tx1"/>
          </a:solidFill>
          <a:latin typeface="+mn-lt"/>
          <a:ea typeface="+mn-ea"/>
          <a:cs typeface="+mn-cs"/>
        </a:defRPr>
      </a:lvl4pPr>
      <a:lvl5pPr marL="6984751" indent="-776084" algn="l" defTabSz="3104334" rtl="0" eaLnBrk="1" latinLnBrk="0" hangingPunct="1">
        <a:lnSpc>
          <a:spcPct val="90000"/>
        </a:lnSpc>
        <a:spcBef>
          <a:spcPts val="1697"/>
        </a:spcBef>
        <a:buFont typeface="Arial" panose="020B0604020202020204" pitchFamily="34" charset="0"/>
        <a:buChar char="•"/>
        <a:defRPr sz="6111" kern="1200">
          <a:solidFill>
            <a:schemeClr val="tx1"/>
          </a:solidFill>
          <a:latin typeface="+mn-lt"/>
          <a:ea typeface="+mn-ea"/>
          <a:cs typeface="+mn-cs"/>
        </a:defRPr>
      </a:lvl5pPr>
      <a:lvl6pPr marL="8536919" indent="-776084" algn="l" defTabSz="3104334" rtl="0" eaLnBrk="1" latinLnBrk="0" hangingPunct="1">
        <a:lnSpc>
          <a:spcPct val="90000"/>
        </a:lnSpc>
        <a:spcBef>
          <a:spcPts val="1697"/>
        </a:spcBef>
        <a:buFont typeface="Arial" panose="020B0604020202020204" pitchFamily="34" charset="0"/>
        <a:buChar char="•"/>
        <a:defRPr sz="6111" kern="1200">
          <a:solidFill>
            <a:schemeClr val="tx1"/>
          </a:solidFill>
          <a:latin typeface="+mn-lt"/>
          <a:ea typeface="+mn-ea"/>
          <a:cs typeface="+mn-cs"/>
        </a:defRPr>
      </a:lvl6pPr>
      <a:lvl7pPr marL="10089086" indent="-776084" algn="l" defTabSz="3104334" rtl="0" eaLnBrk="1" latinLnBrk="0" hangingPunct="1">
        <a:lnSpc>
          <a:spcPct val="90000"/>
        </a:lnSpc>
        <a:spcBef>
          <a:spcPts val="1697"/>
        </a:spcBef>
        <a:buFont typeface="Arial" panose="020B0604020202020204" pitchFamily="34" charset="0"/>
        <a:buChar char="•"/>
        <a:defRPr sz="6111" kern="1200">
          <a:solidFill>
            <a:schemeClr val="tx1"/>
          </a:solidFill>
          <a:latin typeface="+mn-lt"/>
          <a:ea typeface="+mn-ea"/>
          <a:cs typeface="+mn-cs"/>
        </a:defRPr>
      </a:lvl7pPr>
      <a:lvl8pPr marL="11641253" indent="-776084" algn="l" defTabSz="3104334" rtl="0" eaLnBrk="1" latinLnBrk="0" hangingPunct="1">
        <a:lnSpc>
          <a:spcPct val="90000"/>
        </a:lnSpc>
        <a:spcBef>
          <a:spcPts val="1697"/>
        </a:spcBef>
        <a:buFont typeface="Arial" panose="020B0604020202020204" pitchFamily="34" charset="0"/>
        <a:buChar char="•"/>
        <a:defRPr sz="6111" kern="1200">
          <a:solidFill>
            <a:schemeClr val="tx1"/>
          </a:solidFill>
          <a:latin typeface="+mn-lt"/>
          <a:ea typeface="+mn-ea"/>
          <a:cs typeface="+mn-cs"/>
        </a:defRPr>
      </a:lvl8pPr>
      <a:lvl9pPr marL="13193420" indent="-776084" algn="l" defTabSz="3104334" rtl="0" eaLnBrk="1" latinLnBrk="0" hangingPunct="1">
        <a:lnSpc>
          <a:spcPct val="90000"/>
        </a:lnSpc>
        <a:spcBef>
          <a:spcPts val="1697"/>
        </a:spcBef>
        <a:buFont typeface="Arial" panose="020B0604020202020204" pitchFamily="34" charset="0"/>
        <a:buChar char="•"/>
        <a:defRPr sz="6111" kern="1200">
          <a:solidFill>
            <a:schemeClr val="tx1"/>
          </a:solidFill>
          <a:latin typeface="+mn-lt"/>
          <a:ea typeface="+mn-ea"/>
          <a:cs typeface="+mn-cs"/>
        </a:defRPr>
      </a:lvl9pPr>
    </p:bodyStyle>
    <p:otherStyle>
      <a:defPPr>
        <a:defRPr lang="en-US"/>
      </a:defPPr>
      <a:lvl1pPr marL="0" algn="l" defTabSz="3104334" rtl="0" eaLnBrk="1" latinLnBrk="0" hangingPunct="1">
        <a:defRPr sz="6111" kern="1200">
          <a:solidFill>
            <a:schemeClr val="tx1"/>
          </a:solidFill>
          <a:latin typeface="+mn-lt"/>
          <a:ea typeface="+mn-ea"/>
          <a:cs typeface="+mn-cs"/>
        </a:defRPr>
      </a:lvl1pPr>
      <a:lvl2pPr marL="1552167" algn="l" defTabSz="3104334" rtl="0" eaLnBrk="1" latinLnBrk="0" hangingPunct="1">
        <a:defRPr sz="6111" kern="1200">
          <a:solidFill>
            <a:schemeClr val="tx1"/>
          </a:solidFill>
          <a:latin typeface="+mn-lt"/>
          <a:ea typeface="+mn-ea"/>
          <a:cs typeface="+mn-cs"/>
        </a:defRPr>
      </a:lvl2pPr>
      <a:lvl3pPr marL="3104334" algn="l" defTabSz="3104334" rtl="0" eaLnBrk="1" latinLnBrk="0" hangingPunct="1">
        <a:defRPr sz="6111" kern="1200">
          <a:solidFill>
            <a:schemeClr val="tx1"/>
          </a:solidFill>
          <a:latin typeface="+mn-lt"/>
          <a:ea typeface="+mn-ea"/>
          <a:cs typeface="+mn-cs"/>
        </a:defRPr>
      </a:lvl3pPr>
      <a:lvl4pPr marL="4656501" algn="l" defTabSz="3104334" rtl="0" eaLnBrk="1" latinLnBrk="0" hangingPunct="1">
        <a:defRPr sz="6111" kern="1200">
          <a:solidFill>
            <a:schemeClr val="tx1"/>
          </a:solidFill>
          <a:latin typeface="+mn-lt"/>
          <a:ea typeface="+mn-ea"/>
          <a:cs typeface="+mn-cs"/>
        </a:defRPr>
      </a:lvl4pPr>
      <a:lvl5pPr marL="6208669" algn="l" defTabSz="3104334" rtl="0" eaLnBrk="1" latinLnBrk="0" hangingPunct="1">
        <a:defRPr sz="6111" kern="1200">
          <a:solidFill>
            <a:schemeClr val="tx1"/>
          </a:solidFill>
          <a:latin typeface="+mn-lt"/>
          <a:ea typeface="+mn-ea"/>
          <a:cs typeface="+mn-cs"/>
        </a:defRPr>
      </a:lvl5pPr>
      <a:lvl6pPr marL="7760835" algn="l" defTabSz="3104334" rtl="0" eaLnBrk="1" latinLnBrk="0" hangingPunct="1">
        <a:defRPr sz="6111" kern="1200">
          <a:solidFill>
            <a:schemeClr val="tx1"/>
          </a:solidFill>
          <a:latin typeface="+mn-lt"/>
          <a:ea typeface="+mn-ea"/>
          <a:cs typeface="+mn-cs"/>
        </a:defRPr>
      </a:lvl6pPr>
      <a:lvl7pPr marL="9313003" algn="l" defTabSz="3104334" rtl="0" eaLnBrk="1" latinLnBrk="0" hangingPunct="1">
        <a:defRPr sz="6111" kern="1200">
          <a:solidFill>
            <a:schemeClr val="tx1"/>
          </a:solidFill>
          <a:latin typeface="+mn-lt"/>
          <a:ea typeface="+mn-ea"/>
          <a:cs typeface="+mn-cs"/>
        </a:defRPr>
      </a:lvl7pPr>
      <a:lvl8pPr marL="10865169" algn="l" defTabSz="3104334" rtl="0" eaLnBrk="1" latinLnBrk="0" hangingPunct="1">
        <a:defRPr sz="6111" kern="1200">
          <a:solidFill>
            <a:schemeClr val="tx1"/>
          </a:solidFill>
          <a:latin typeface="+mn-lt"/>
          <a:ea typeface="+mn-ea"/>
          <a:cs typeface="+mn-cs"/>
        </a:defRPr>
      </a:lvl8pPr>
      <a:lvl9pPr marL="12417337" algn="l" defTabSz="3104334" rtl="0" eaLnBrk="1" latinLnBrk="0" hangingPunct="1">
        <a:defRPr sz="611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9" Type="http://schemas.openxmlformats.org/officeDocument/2006/relationships/image" Target="../media/image33.png"/><Relationship Id="rId21" Type="http://schemas.openxmlformats.org/officeDocument/2006/relationships/image" Target="../media/image19.png"/><Relationship Id="rId42" Type="http://schemas.openxmlformats.org/officeDocument/2006/relationships/image" Target="../media/image37.png"/><Relationship Id="rId47" Type="http://schemas.openxmlformats.org/officeDocument/2006/relationships/image" Target="../media/image42.svg"/><Relationship Id="rId7" Type="http://schemas.openxmlformats.org/officeDocument/2006/relationships/image" Target="../media/image50.png"/><Relationship Id="rId2" Type="http://schemas.openxmlformats.org/officeDocument/2006/relationships/image" Target="../media/image1.png"/><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png"/><Relationship Id="rId41"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png"/><Relationship Id="rId24" Type="http://schemas.openxmlformats.org/officeDocument/2006/relationships/image" Target="../media/image22.png"/><Relationship Id="rId32" Type="http://schemas.openxmlformats.org/officeDocument/2006/relationships/image" Target="../media/image30.png"/><Relationship Id="rId37" Type="http://schemas.openxmlformats.org/officeDocument/2006/relationships/image" Target="../media/image31.png"/><Relationship Id="rId40" Type="http://schemas.openxmlformats.org/officeDocument/2006/relationships/image" Target="../media/image34.png"/><Relationship Id="rId45" Type="http://schemas.openxmlformats.org/officeDocument/2006/relationships/image" Target="../media/image40.svg"/><Relationship Id="rId5" Type="http://schemas.openxmlformats.org/officeDocument/2006/relationships/image" Target="../media/image4.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36" Type="http://schemas.openxmlformats.org/officeDocument/2006/relationships/image" Target="../media/image35.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4" Type="http://schemas.openxmlformats.org/officeDocument/2006/relationships/image" Target="../media/image39.png"/><Relationship Id="rId4" Type="http://schemas.openxmlformats.org/officeDocument/2006/relationships/image" Target="../media/image3.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 Id="rId43" Type="http://schemas.openxmlformats.org/officeDocument/2006/relationships/image" Target="../media/image38.png"/><Relationship Id="rId8" Type="http://schemas.openxmlformats.org/officeDocument/2006/relationships/image" Target="../media/image6.png"/><Relationship Id="rId3" Type="http://schemas.openxmlformats.org/officeDocument/2006/relationships/image" Target="../media/image2.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38" Type="http://schemas.openxmlformats.org/officeDocument/2006/relationships/image" Target="../media/image32.png"/><Relationship Id="rId46"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0FDAD4D6-30E9-B9CC-0E2C-76BC0E1355C9}"/>
              </a:ext>
            </a:extLst>
          </p:cNvPr>
          <p:cNvPicPr>
            <a:picLocks noChangeAspect="1"/>
          </p:cNvPicPr>
          <p:nvPr/>
        </p:nvPicPr>
        <p:blipFill>
          <a:blip r:embed="rId2"/>
          <a:stretch>
            <a:fillRect/>
          </a:stretch>
        </p:blipFill>
        <p:spPr>
          <a:xfrm>
            <a:off x="22330976" y="30742269"/>
            <a:ext cx="6815005" cy="5054462"/>
          </a:xfrm>
          <a:prstGeom prst="rect">
            <a:avLst/>
          </a:prstGeom>
        </p:spPr>
      </p:pic>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CA1BD827-37DD-2714-8EF4-CC8F956C750D}"/>
                  </a:ext>
                </a:extLst>
              </p:cNvPr>
              <p:cNvSpPr txBox="1"/>
              <p:nvPr/>
            </p:nvSpPr>
            <p:spPr>
              <a:xfrm>
                <a:off x="305735" y="19366633"/>
                <a:ext cx="32247665" cy="9778574"/>
              </a:xfrm>
              <a:prstGeom prst="rect">
                <a:avLst/>
              </a:prstGeom>
              <a:noFill/>
            </p:spPr>
            <p:txBody>
              <a:bodyPr wrap="square" rtlCol="0">
                <a:spAutoFit/>
              </a:bodyPr>
              <a:lstStyle/>
              <a:p>
                <a:pPr marL="323369" indent="-323369">
                  <a:buFont typeface="Arial" panose="020B0604020202020204" pitchFamily="34" charset="0"/>
                  <a:buChar char="•"/>
                </a:pPr>
                <a:r>
                  <a:rPr lang="en-US" sz="2830" dirty="0"/>
                  <a:t>Form functions </a:t>
                </a:r>
                <a14:m>
                  <m:oMath xmlns:m="http://schemas.openxmlformats.org/officeDocument/2006/math">
                    <m:sSub>
                      <m:sSubPr>
                        <m:ctrlPr>
                          <a:rPr lang="en-US" sz="2830" i="1">
                            <a:latin typeface="Cambria Math" panose="02040503050406030204" pitchFamily="18" charset="0"/>
                          </a:rPr>
                        </m:ctrlPr>
                      </m:sSubPr>
                      <m:e>
                        <m:r>
                          <a:rPr lang="en-US" sz="2830" i="1">
                            <a:latin typeface="Cambria Math" panose="02040503050406030204" pitchFamily="18" charset="0"/>
                          </a:rPr>
                          <m:t>𝑓</m:t>
                        </m:r>
                      </m:e>
                      <m:sub>
                        <m:r>
                          <a:rPr lang="en-US" sz="2830" i="1">
                            <a:latin typeface="Cambria Math" panose="02040503050406030204" pitchFamily="18" charset="0"/>
                          </a:rPr>
                          <m:t>𝑖</m:t>
                        </m:r>
                      </m:sub>
                    </m:sSub>
                  </m:oMath>
                </a14:m>
                <a:r>
                  <a:rPr lang="en-US" sz="2830" dirty="0"/>
                  <a:t> are known series expansions of </a:t>
                </a:r>
                <a14:m>
                  <m:oMath xmlns:m="http://schemas.openxmlformats.org/officeDocument/2006/math">
                    <m:r>
                      <a:rPr lang="en-US" sz="2830" i="1">
                        <a:latin typeface="Cambria Math" panose="02040503050406030204" pitchFamily="18" charset="0"/>
                      </a:rPr>
                      <m:t>𝑟</m:t>
                    </m:r>
                    <m:r>
                      <a:rPr lang="en-US" sz="2830" i="1">
                        <a:latin typeface="Cambria Math" panose="02040503050406030204" pitchFamily="18" charset="0"/>
                      </a:rPr>
                      <m:t>′</m:t>
                    </m:r>
                  </m:oMath>
                </a14:m>
                <a:r>
                  <a:rPr lang="en-US" sz="2830" dirty="0"/>
                  <a:t>. Solutions taken to second order gradients in the color charge area density </a:t>
                </a:r>
                <a14:m>
                  <m:oMath xmlns:m="http://schemas.openxmlformats.org/officeDocument/2006/math">
                    <m:r>
                      <m:rPr>
                        <m:sty m:val="p"/>
                      </m:rPr>
                      <a:rPr lang="el-GR" sz="2830" i="1">
                        <a:latin typeface="Cambria Math" panose="02040503050406030204" pitchFamily="18" charset="0"/>
                      </a:rPr>
                      <m:t>μ</m:t>
                    </m:r>
                  </m:oMath>
                </a14:m>
                <a:r>
                  <a:rPr lang="en-US" sz="2830" dirty="0"/>
                  <a:t>. Full analytic solutions of the final integrals are obtainable but complex. Only terms with second order gradients of </a:t>
                </a:r>
                <a14:m>
                  <m:oMath xmlns:m="http://schemas.openxmlformats.org/officeDocument/2006/math">
                    <m:r>
                      <m:rPr>
                        <m:sty m:val="p"/>
                      </m:rPr>
                      <a:rPr lang="el-GR" sz="2830" i="1">
                        <a:latin typeface="Cambria Math" panose="02040503050406030204" pitchFamily="18" charset="0"/>
                      </a:rPr>
                      <m:t>μ</m:t>
                    </m:r>
                  </m:oMath>
                </a14:m>
                <a:r>
                  <a:rPr lang="en-US" sz="2830" dirty="0"/>
                  <a:t> have a dependence on the IR cutoff </a:t>
                </a:r>
                <a14:m>
                  <m:oMath xmlns:m="http://schemas.openxmlformats.org/officeDocument/2006/math">
                    <m:r>
                      <a:rPr lang="en-US" sz="2830" i="1">
                        <a:latin typeface="Cambria Math" panose="02040503050406030204" pitchFamily="18" charset="0"/>
                      </a:rPr>
                      <m:t>𝑚</m:t>
                    </m:r>
                  </m:oMath>
                </a14:m>
                <a:r>
                  <a:rPr lang="en-US" sz="2830" dirty="0"/>
                  <a:t>. These integral forms can also be used in the MV model to obtain analytic expressions.</a:t>
                </a:r>
              </a:p>
              <a:p>
                <a:pPr marL="323369" indent="-323369">
                  <a:buFont typeface="Arial" panose="020B0604020202020204" pitchFamily="34" charset="0"/>
                  <a:buChar char="•"/>
                </a:pPr>
                <a:r>
                  <a:rPr lang="en-US" sz="2830" dirty="0"/>
                  <a:t>Longitudinal energy density:</a:t>
                </a:r>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endParaRPr lang="en-US" sz="2830" dirty="0"/>
              </a:p>
              <a:p>
                <a:pPr marL="323369" indent="-323369">
                  <a:buFont typeface="Arial" panose="020B0604020202020204" pitchFamily="34" charset="0"/>
                  <a:buChar char="•"/>
                </a:pPr>
                <a:r>
                  <a:rPr lang="en-US" sz="2830" dirty="0"/>
                  <a:t>Similar methods used to derive the stress tensor can be used for the broadening coefficient in the </a:t>
                </a:r>
                <a14:m>
                  <m:oMath xmlns:m="http://schemas.openxmlformats.org/officeDocument/2006/math">
                    <m:sSup>
                      <m:sSupPr>
                        <m:ctrlPr>
                          <a:rPr lang="en-US" sz="2830" i="1" smtClean="0">
                            <a:latin typeface="Cambria Math" panose="02040503050406030204" pitchFamily="18" charset="0"/>
                          </a:rPr>
                        </m:ctrlPr>
                      </m:sSupPr>
                      <m:e>
                        <m:r>
                          <a:rPr lang="en-US" sz="2830" b="0" i="1" smtClean="0">
                            <a:latin typeface="Cambria Math" panose="02040503050406030204" pitchFamily="18" charset="0"/>
                          </a:rPr>
                          <m:t>𝑗</m:t>
                        </m:r>
                      </m:e>
                      <m:sup>
                        <m:r>
                          <a:rPr lang="en-US" sz="2830" b="0" i="1" smtClean="0">
                            <a:latin typeface="Cambria Math" panose="02040503050406030204" pitchFamily="18" charset="0"/>
                          </a:rPr>
                          <m:t>𝑡h</m:t>
                        </m:r>
                      </m:sup>
                    </m:sSup>
                  </m:oMath>
                </a14:m>
                <a:r>
                  <a:rPr lang="en-US" sz="2830" dirty="0"/>
                  <a:t> direction </a:t>
                </a:r>
                <a14:m>
                  <m:oMath xmlns:m="http://schemas.openxmlformats.org/officeDocument/2006/math">
                    <m:acc>
                      <m:accPr>
                        <m:chr m:val="̂"/>
                        <m:ctrlPr>
                          <a:rPr lang="en-US" sz="2830" i="1">
                            <a:latin typeface="Cambria Math" panose="02040503050406030204" pitchFamily="18" charset="0"/>
                          </a:rPr>
                        </m:ctrlPr>
                      </m:accPr>
                      <m:e>
                        <m:r>
                          <a:rPr lang="en-US" sz="2830" i="1">
                            <a:latin typeface="Cambria Math" panose="02040503050406030204" pitchFamily="18" charset="0"/>
                          </a:rPr>
                          <m:t>𝑞</m:t>
                        </m:r>
                      </m:e>
                    </m:acc>
                    <m:r>
                      <a:rPr lang="en-US" sz="2830" b="0" i="1" smtClean="0">
                        <a:latin typeface="Cambria Math" panose="02040503050406030204" pitchFamily="18" charset="0"/>
                      </a:rPr>
                      <m:t>(</m:t>
                    </m:r>
                    <m:r>
                      <a:rPr lang="en-US" sz="2830" b="0" i="1" smtClean="0">
                        <a:latin typeface="Cambria Math" panose="02040503050406030204" pitchFamily="18" charset="0"/>
                      </a:rPr>
                      <m:t>𝑗</m:t>
                    </m:r>
                    <m:r>
                      <a:rPr lang="en-US" sz="2830" b="0" i="1" smtClean="0">
                        <a:latin typeface="Cambria Math" panose="02040503050406030204" pitchFamily="18" charset="0"/>
                      </a:rPr>
                      <m:t>)</m:t>
                    </m:r>
                  </m:oMath>
                </a14:m>
                <a:r>
                  <a:rPr lang="en-US" sz="2830" dirty="0"/>
                  <a:t> as well. Here </a:t>
                </a:r>
                <a14:m>
                  <m:oMath xmlns:m="http://schemas.openxmlformats.org/officeDocument/2006/math">
                    <m:r>
                      <a:rPr lang="en-US" sz="2830" b="0" i="1" smtClean="0">
                        <a:latin typeface="Cambria Math" panose="02040503050406030204" pitchFamily="18" charset="0"/>
                      </a:rPr>
                      <m:t>𝑗</m:t>
                    </m:r>
                  </m:oMath>
                </a14:m>
                <a:r>
                  <a:rPr lang="en-US" sz="2830" dirty="0"/>
                  <a:t> can be x/y for an x/y-jet respectively. This equation is valid for jets originating at the collision point. A z-jet must originate away from the collision point in order for </a:t>
                </a:r>
                <a14:m>
                  <m:oMath xmlns:m="http://schemas.openxmlformats.org/officeDocument/2006/math">
                    <m:acc>
                      <m:accPr>
                        <m:chr m:val="̂"/>
                        <m:ctrlPr>
                          <a:rPr lang="en-US" sz="2830" i="1" smtClean="0">
                            <a:latin typeface="Cambria Math" panose="02040503050406030204" pitchFamily="18" charset="0"/>
                          </a:rPr>
                        </m:ctrlPr>
                      </m:accPr>
                      <m:e>
                        <m:r>
                          <a:rPr lang="en-US" sz="2830" b="0" i="1" smtClean="0">
                            <a:latin typeface="Cambria Math" panose="02040503050406030204" pitchFamily="18" charset="0"/>
                          </a:rPr>
                          <m:t>𝑞</m:t>
                        </m:r>
                      </m:e>
                    </m:acc>
                  </m:oMath>
                </a14:m>
                <a:r>
                  <a:rPr lang="en-US" sz="2830" dirty="0"/>
                  <a:t> to be non-zero. The quantity </a:t>
                </a:r>
                <a14:m>
                  <m:oMath xmlns:m="http://schemas.openxmlformats.org/officeDocument/2006/math">
                    <m:r>
                      <m:rPr>
                        <m:sty m:val="p"/>
                      </m:rPr>
                      <a:rPr lang="el-GR" sz="2830" i="1" smtClean="0">
                        <a:latin typeface="Cambria Math" panose="02040503050406030204" pitchFamily="18" charset="0"/>
                      </a:rPr>
                      <m:t>χ</m:t>
                    </m:r>
                  </m:oMath>
                </a14:m>
                <a:r>
                  <a:rPr lang="en-US" sz="2830" dirty="0"/>
                  <a:t> is comparable to the binomial coefficients and the field expectations are the same form functions that appear in the stress tensor components.</a:t>
                </a:r>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p:txBody>
          </p:sp>
        </mc:Choice>
        <mc:Fallback xmlns="">
          <p:sp>
            <p:nvSpPr>
              <p:cNvPr id="25" name="TextBox 24">
                <a:extLst>
                  <a:ext uri="{FF2B5EF4-FFF2-40B4-BE49-F238E27FC236}">
                    <a16:creationId xmlns:a16="http://schemas.microsoft.com/office/drawing/2014/main" id="{CA1BD827-37DD-2714-8EF4-CC8F956C750D}"/>
                  </a:ext>
                </a:extLst>
              </p:cNvPr>
              <p:cNvSpPr txBox="1">
                <a:spLocks noRot="1" noChangeAspect="1" noMove="1" noResize="1" noEditPoints="1" noAdjustHandles="1" noChangeArrowheads="1" noChangeShapeType="1" noTextEdit="1"/>
              </p:cNvSpPr>
              <p:nvPr/>
            </p:nvSpPr>
            <p:spPr>
              <a:xfrm>
                <a:off x="305735" y="19366633"/>
                <a:ext cx="32247665" cy="9778574"/>
              </a:xfrm>
              <a:prstGeom prst="rect">
                <a:avLst/>
              </a:prstGeom>
              <a:blipFill>
                <a:blip r:embed="rId3"/>
                <a:stretch>
                  <a:fillRect l="-340" t="-686" r="-57"/>
                </a:stretch>
              </a:blipFill>
            </p:spPr>
            <p:txBody>
              <a:bodyPr/>
              <a:lstStyle/>
              <a:p>
                <a:r>
                  <a:rPr lang="en-US">
                    <a:noFill/>
                  </a:rPr>
                  <a:t> </a:t>
                </a:r>
              </a:p>
            </p:txBody>
          </p:sp>
        </mc:Fallback>
      </mc:AlternateContent>
      <p:pic>
        <p:nvPicPr>
          <p:cNvPr id="1026" name="Picture 1025">
            <a:extLst>
              <a:ext uri="{FF2B5EF4-FFF2-40B4-BE49-F238E27FC236}">
                <a16:creationId xmlns:a16="http://schemas.microsoft.com/office/drawing/2014/main" id="{9E0E680D-71CA-6BB3-C2FB-7B33FD86B6E8}"/>
              </a:ext>
            </a:extLst>
          </p:cNvPr>
          <p:cNvPicPr>
            <a:picLocks noChangeAspect="1"/>
          </p:cNvPicPr>
          <p:nvPr/>
        </p:nvPicPr>
        <p:blipFill rotWithShape="1">
          <a:blip r:embed="rId4"/>
          <a:srcRect b="12046"/>
          <a:stretch/>
        </p:blipFill>
        <p:spPr>
          <a:xfrm>
            <a:off x="1280267" y="20731311"/>
            <a:ext cx="16675203" cy="1524933"/>
          </a:xfrm>
          <a:prstGeom prst="rect">
            <a:avLst/>
          </a:prstGeom>
        </p:spPr>
      </p:pic>
      <p:pic>
        <p:nvPicPr>
          <p:cNvPr id="1029" name="Picture 1028">
            <a:extLst>
              <a:ext uri="{FF2B5EF4-FFF2-40B4-BE49-F238E27FC236}">
                <a16:creationId xmlns:a16="http://schemas.microsoft.com/office/drawing/2014/main" id="{E68C01CB-1788-7F8F-247C-0D54A8FBE37E}"/>
              </a:ext>
            </a:extLst>
          </p:cNvPr>
          <p:cNvPicPr>
            <a:picLocks noChangeAspect="1"/>
          </p:cNvPicPr>
          <p:nvPr/>
        </p:nvPicPr>
        <p:blipFill>
          <a:blip r:embed="rId5"/>
          <a:stretch>
            <a:fillRect/>
          </a:stretch>
        </p:blipFill>
        <p:spPr>
          <a:xfrm>
            <a:off x="18021027" y="21030024"/>
            <a:ext cx="10529797" cy="1007594"/>
          </a:xfrm>
          <a:prstGeom prst="rect">
            <a:avLst/>
          </a:prstGeom>
        </p:spPr>
      </p:pic>
      <p:pic>
        <p:nvPicPr>
          <p:cNvPr id="1032" name="Picture 1031">
            <a:extLst>
              <a:ext uri="{FF2B5EF4-FFF2-40B4-BE49-F238E27FC236}">
                <a16:creationId xmlns:a16="http://schemas.microsoft.com/office/drawing/2014/main" id="{3BB89CE6-E8B0-E2A4-A737-A3BE04E08D36}"/>
              </a:ext>
            </a:extLst>
          </p:cNvPr>
          <p:cNvPicPr>
            <a:picLocks noChangeAspect="1"/>
          </p:cNvPicPr>
          <p:nvPr/>
        </p:nvPicPr>
        <p:blipFill>
          <a:blip r:embed="rId6"/>
          <a:stretch>
            <a:fillRect/>
          </a:stretch>
        </p:blipFill>
        <p:spPr>
          <a:xfrm>
            <a:off x="2168967" y="22208400"/>
            <a:ext cx="6063711" cy="1025747"/>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4EA85B9-E858-FD59-21D3-F66E67A52E08}"/>
                  </a:ext>
                </a:extLst>
              </p:cNvPr>
              <p:cNvSpPr txBox="1"/>
              <p:nvPr/>
            </p:nvSpPr>
            <p:spPr>
              <a:xfrm>
                <a:off x="318473" y="11104867"/>
                <a:ext cx="32247665" cy="4447371"/>
              </a:xfrm>
              <a:prstGeom prst="rect">
                <a:avLst/>
              </a:prstGeom>
              <a:noFill/>
            </p:spPr>
            <p:txBody>
              <a:bodyPr wrap="square" rtlCol="0">
                <a:spAutoFit/>
              </a:bodyPr>
              <a:lstStyle/>
              <a:p>
                <a:pPr marL="200714" indent="-323369">
                  <a:buFont typeface="Arial" panose="020B0604020202020204" pitchFamily="34" charset="0"/>
                  <a:buChar char="•"/>
                </a:pPr>
                <a:r>
                  <a:rPr lang="en-US" sz="2830" dirty="0"/>
                  <a:t>The weak field limit entails looking for a solution to the Yang-Mills equations to first order in the strong coupling constant </a:t>
                </a:r>
                <a14:m>
                  <m:oMath xmlns:m="http://schemas.openxmlformats.org/officeDocument/2006/math">
                    <m:r>
                      <a:rPr lang="en-US" sz="2830" i="1">
                        <a:latin typeface="Cambria Math" panose="02040503050406030204" pitchFamily="18" charset="0"/>
                      </a:rPr>
                      <m:t>𝑔</m:t>
                    </m:r>
                  </m:oMath>
                </a14:m>
                <a:r>
                  <a:rPr lang="en-US" sz="2830" dirty="0"/>
                  <a:t>. Keeping </a:t>
                </a:r>
                <a14:m>
                  <m:oMath xmlns:m="http://schemas.openxmlformats.org/officeDocument/2006/math">
                    <m:r>
                      <a:rPr lang="en-US" sz="2830" i="1">
                        <a:latin typeface="Cambria Math" panose="02040503050406030204" pitchFamily="18" charset="0"/>
                      </a:rPr>
                      <m:t>𝐴</m:t>
                    </m:r>
                  </m:oMath>
                </a14:m>
                <a:r>
                  <a:rPr lang="en-US" sz="2830" dirty="0"/>
                  <a:t> and </a:t>
                </a:r>
                <a14:m>
                  <m:oMath xmlns:m="http://schemas.openxmlformats.org/officeDocument/2006/math">
                    <m:sSub>
                      <m:sSubPr>
                        <m:ctrlPr>
                          <a:rPr lang="en-US" sz="2830" i="1">
                            <a:latin typeface="Cambria Math" panose="02040503050406030204" pitchFamily="18" charset="0"/>
                          </a:rPr>
                        </m:ctrlPr>
                      </m:sSubPr>
                      <m:e>
                        <m:r>
                          <a:rPr lang="en-US" sz="2830" i="1">
                            <a:latin typeface="Cambria Math" panose="02040503050406030204" pitchFamily="18" charset="0"/>
                          </a:rPr>
                          <m:t>𝐴</m:t>
                        </m:r>
                      </m:e>
                      <m:sub>
                        <m:r>
                          <a:rPr lang="en-US" sz="2830" i="1">
                            <a:latin typeface="Cambria Math" panose="02040503050406030204" pitchFamily="18" charset="0"/>
                          </a:rPr>
                          <m:t>⊥</m:t>
                        </m:r>
                      </m:sub>
                    </m:sSub>
                  </m:oMath>
                </a14:m>
                <a:r>
                  <a:rPr lang="en-US" sz="2830" dirty="0"/>
                  <a:t> to order </a:t>
                </a:r>
                <a14:m>
                  <m:oMath xmlns:m="http://schemas.openxmlformats.org/officeDocument/2006/math">
                    <m:r>
                      <a:rPr lang="en-US" sz="2830" i="1">
                        <a:latin typeface="Cambria Math" panose="02040503050406030204" pitchFamily="18" charset="0"/>
                      </a:rPr>
                      <m:t>𝑔</m:t>
                    </m:r>
                  </m:oMath>
                </a14:m>
                <a:r>
                  <a:rPr lang="en-US" sz="2830" dirty="0"/>
                  <a:t> means changing the covariant derivative into an ordinary derivative. Reducing the known recursive solution (Chen 2015) to order </a:t>
                </a:r>
                <a14:m>
                  <m:oMath xmlns:m="http://schemas.openxmlformats.org/officeDocument/2006/math">
                    <m:r>
                      <a:rPr lang="en-US" sz="2830" i="1">
                        <a:latin typeface="Cambria Math" panose="02040503050406030204" pitchFamily="18" charset="0"/>
                      </a:rPr>
                      <m:t>𝑔</m:t>
                    </m:r>
                  </m:oMath>
                </a14:m>
                <a:r>
                  <a:rPr lang="en-US" sz="2830" dirty="0"/>
                  <a:t> allows it to be re-summed in Fourier space.</a:t>
                </a:r>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endParaRPr lang="en-US" sz="2830" dirty="0"/>
              </a:p>
              <a:p>
                <a:pPr marL="323369" indent="-323369">
                  <a:buFont typeface="Arial" panose="020B0604020202020204" pitchFamily="34" charset="0"/>
                  <a:buChar char="•"/>
                </a:pPr>
                <a:r>
                  <a:rPr lang="en-US" sz="2830" dirty="0"/>
                  <a:t>Converting the re-summed potentials into chromo-electric and chromo-magnetic fields allows simple expressions for the classical phase of the initial stage stress energy tensor to be derived.</a:t>
                </a:r>
              </a:p>
            </p:txBody>
          </p:sp>
        </mc:Choice>
        <mc:Fallback xmlns="">
          <p:sp>
            <p:nvSpPr>
              <p:cNvPr id="11" name="TextBox 10">
                <a:extLst>
                  <a:ext uri="{FF2B5EF4-FFF2-40B4-BE49-F238E27FC236}">
                    <a16:creationId xmlns:a16="http://schemas.microsoft.com/office/drawing/2014/main" id="{B4EA85B9-E858-FD59-21D3-F66E67A52E08}"/>
                  </a:ext>
                </a:extLst>
              </p:cNvPr>
              <p:cNvSpPr txBox="1">
                <a:spLocks noRot="1" noChangeAspect="1" noMove="1" noResize="1" noEditPoints="1" noAdjustHandles="1" noChangeArrowheads="1" noChangeShapeType="1" noTextEdit="1"/>
              </p:cNvSpPr>
              <p:nvPr/>
            </p:nvSpPr>
            <p:spPr>
              <a:xfrm>
                <a:off x="318473" y="11104867"/>
                <a:ext cx="32247665" cy="4447371"/>
              </a:xfrm>
              <a:prstGeom prst="rect">
                <a:avLst/>
              </a:prstGeom>
              <a:blipFill>
                <a:blip r:embed="rId7"/>
                <a:stretch>
                  <a:fillRect l="-340" t="-1509" b="-3018"/>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716F2F84-1ED3-22F8-2645-BC9B91C5898D}"/>
              </a:ext>
            </a:extLst>
          </p:cNvPr>
          <p:cNvPicPr>
            <a:picLocks noChangeAspect="1"/>
          </p:cNvPicPr>
          <p:nvPr/>
        </p:nvPicPr>
        <p:blipFill>
          <a:blip r:embed="rId8"/>
          <a:stretch>
            <a:fillRect/>
          </a:stretch>
        </p:blipFill>
        <p:spPr>
          <a:xfrm>
            <a:off x="2295176" y="12182179"/>
            <a:ext cx="7695077" cy="2798210"/>
          </a:xfrm>
          <a:prstGeom prst="rect">
            <a:avLst/>
          </a:prstGeom>
        </p:spPr>
      </p:pic>
      <p:sp>
        <p:nvSpPr>
          <p:cNvPr id="5" name="Rectangle 4">
            <a:extLst>
              <a:ext uri="{FF2B5EF4-FFF2-40B4-BE49-F238E27FC236}">
                <a16:creationId xmlns:a16="http://schemas.microsoft.com/office/drawing/2014/main" id="{DD69D287-7EFE-804F-8AE1-2062422AC9BD}"/>
              </a:ext>
            </a:extLst>
          </p:cNvPr>
          <p:cNvSpPr/>
          <p:nvPr/>
        </p:nvSpPr>
        <p:spPr>
          <a:xfrm>
            <a:off x="0" y="0"/>
            <a:ext cx="32918400" cy="2702416"/>
          </a:xfrm>
          <a:prstGeom prst="rect">
            <a:avLst/>
          </a:prstGeom>
          <a:solidFill>
            <a:srgbClr val="5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3"/>
          </a:p>
        </p:txBody>
      </p:sp>
      <p:sp>
        <p:nvSpPr>
          <p:cNvPr id="13" name="TextBox 12">
            <a:extLst>
              <a:ext uri="{FF2B5EF4-FFF2-40B4-BE49-F238E27FC236}">
                <a16:creationId xmlns:a16="http://schemas.microsoft.com/office/drawing/2014/main" id="{676F0298-4DFC-2841-867A-DC6ED96A11CC}"/>
              </a:ext>
            </a:extLst>
          </p:cNvPr>
          <p:cNvSpPr txBox="1"/>
          <p:nvPr/>
        </p:nvSpPr>
        <p:spPr>
          <a:xfrm>
            <a:off x="14374662" y="619832"/>
            <a:ext cx="17439459" cy="1300281"/>
          </a:xfrm>
          <a:prstGeom prst="rect">
            <a:avLst/>
          </a:prstGeom>
          <a:noFill/>
        </p:spPr>
        <p:txBody>
          <a:bodyPr wrap="square" rtlCol="0">
            <a:spAutoFit/>
          </a:bodyPr>
          <a:lstStyle/>
          <a:p>
            <a:pPr algn="ctr"/>
            <a:r>
              <a:rPr lang="en-US" sz="3819" dirty="0">
                <a:solidFill>
                  <a:schemeClr val="bg1"/>
                </a:solidFill>
                <a:latin typeface="+mj-lt"/>
              </a:rPr>
              <a:t>Analytic and Semi-Analytic Calculations for Color Glass in the Weak Field Limit</a:t>
            </a:r>
          </a:p>
        </p:txBody>
      </p:sp>
      <p:sp>
        <p:nvSpPr>
          <p:cNvPr id="14" name="TextBox 13">
            <a:extLst>
              <a:ext uri="{FF2B5EF4-FFF2-40B4-BE49-F238E27FC236}">
                <a16:creationId xmlns:a16="http://schemas.microsoft.com/office/drawing/2014/main" id="{0CFD9387-8373-3E4F-B55F-A3F01BD17A72}"/>
              </a:ext>
            </a:extLst>
          </p:cNvPr>
          <p:cNvSpPr txBox="1"/>
          <p:nvPr/>
        </p:nvSpPr>
        <p:spPr>
          <a:xfrm>
            <a:off x="14787017" y="1817274"/>
            <a:ext cx="17439459" cy="463108"/>
          </a:xfrm>
          <a:prstGeom prst="rect">
            <a:avLst/>
          </a:prstGeom>
          <a:noFill/>
        </p:spPr>
        <p:txBody>
          <a:bodyPr wrap="square" rtlCol="0">
            <a:spAutoFit/>
          </a:bodyPr>
          <a:lstStyle/>
          <a:p>
            <a:pPr algn="ctr"/>
            <a:r>
              <a:rPr lang="en-US" sz="2334" i="1" dirty="0">
                <a:solidFill>
                  <a:schemeClr val="bg1"/>
                </a:solidFill>
              </a:rPr>
              <a:t>S. Robicheaux</a:t>
            </a:r>
          </a:p>
        </p:txBody>
      </p:sp>
      <p:sp>
        <p:nvSpPr>
          <p:cNvPr id="2" name="Rectangle 1">
            <a:extLst>
              <a:ext uri="{FF2B5EF4-FFF2-40B4-BE49-F238E27FC236}">
                <a16:creationId xmlns:a16="http://schemas.microsoft.com/office/drawing/2014/main" id="{E4C3D984-12BF-8D53-161B-EFA4333501DF}"/>
              </a:ext>
            </a:extLst>
          </p:cNvPr>
          <p:cNvSpPr/>
          <p:nvPr/>
        </p:nvSpPr>
        <p:spPr>
          <a:xfrm>
            <a:off x="0" y="42976934"/>
            <a:ext cx="32918400" cy="914267"/>
          </a:xfrm>
          <a:prstGeom prst="rect">
            <a:avLst/>
          </a:prstGeom>
          <a:solidFill>
            <a:srgbClr val="5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3"/>
          </a:p>
        </p:txBody>
      </p:sp>
      <p:pic>
        <p:nvPicPr>
          <p:cNvPr id="1028" name="Picture 4">
            <a:extLst>
              <a:ext uri="{FF2B5EF4-FFF2-40B4-BE49-F238E27FC236}">
                <a16:creationId xmlns:a16="http://schemas.microsoft.com/office/drawing/2014/main" id="{AEB313E3-07A0-C42F-EAD5-52F32772652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7935" y="85289"/>
            <a:ext cx="6528913" cy="106909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7E36A8D-6C48-2BE0-CBE0-306840E2F876}"/>
              </a:ext>
            </a:extLst>
          </p:cNvPr>
          <p:cNvSpPr txBox="1"/>
          <p:nvPr/>
        </p:nvSpPr>
        <p:spPr>
          <a:xfrm>
            <a:off x="26073180" y="42975759"/>
            <a:ext cx="7360424" cy="1085938"/>
          </a:xfrm>
          <a:prstGeom prst="rect">
            <a:avLst/>
          </a:prstGeom>
          <a:noFill/>
        </p:spPr>
        <p:txBody>
          <a:bodyPr wrap="square" rtlCol="0">
            <a:spAutoFit/>
          </a:bodyPr>
          <a:lstStyle/>
          <a:p>
            <a:r>
              <a:rPr lang="en-US" sz="1614" dirty="0">
                <a:solidFill>
                  <a:schemeClr val="bg1"/>
                </a:solidFill>
              </a:rPr>
              <a:t>Acknowledgments: This work was funded in part by</a:t>
            </a:r>
            <a:r>
              <a:rPr lang="en-US" sz="1614" dirty="0">
                <a:solidFill>
                  <a:schemeClr val="bg1"/>
                </a:solidFill>
                <a:latin typeface="Helvetica Neue" panose="02000503000000020004" pitchFamily="2" charset="0"/>
              </a:rPr>
              <a:t> the National Science Foundation under grant numbers 1812431 and 2111568. Transverse </a:t>
            </a:r>
          </a:p>
          <a:p>
            <a:r>
              <a:rPr lang="en-US" sz="1614" dirty="0">
                <a:solidFill>
                  <a:schemeClr val="bg1"/>
                </a:solidFill>
                <a:latin typeface="Helvetica Neue" panose="02000503000000020004" pitchFamily="2" charset="0"/>
              </a:rPr>
              <a:t>rapidity plot computed with TAMU HPRC computing resources.</a:t>
            </a:r>
          </a:p>
          <a:p>
            <a:endParaRPr lang="en-US" sz="1614" dirty="0">
              <a:solidFill>
                <a:schemeClr val="bg1"/>
              </a:solidFill>
            </a:endParaRPr>
          </a:p>
        </p:txBody>
      </p:sp>
      <p:pic>
        <p:nvPicPr>
          <p:cNvPr id="7" name="Picture 6">
            <a:extLst>
              <a:ext uri="{FF2B5EF4-FFF2-40B4-BE49-F238E27FC236}">
                <a16:creationId xmlns:a16="http://schemas.microsoft.com/office/drawing/2014/main" id="{838EC711-71EC-69E6-C162-C31075186DB7}"/>
              </a:ext>
            </a:extLst>
          </p:cNvPr>
          <p:cNvPicPr>
            <a:picLocks noChangeAspect="1"/>
          </p:cNvPicPr>
          <p:nvPr/>
        </p:nvPicPr>
        <p:blipFill>
          <a:blip r:embed="rId10"/>
          <a:stretch>
            <a:fillRect/>
          </a:stretch>
        </p:blipFill>
        <p:spPr>
          <a:xfrm>
            <a:off x="2233317" y="31270465"/>
            <a:ext cx="5468146" cy="4438538"/>
          </a:xfrm>
          <a:prstGeom prst="rect">
            <a:avLst/>
          </a:prstGeom>
        </p:spPr>
      </p:pic>
      <p:sp>
        <p:nvSpPr>
          <p:cNvPr id="10" name="TextBox 9">
            <a:extLst>
              <a:ext uri="{FF2B5EF4-FFF2-40B4-BE49-F238E27FC236}">
                <a16:creationId xmlns:a16="http://schemas.microsoft.com/office/drawing/2014/main" id="{08C8D4C0-7BAA-5CAB-2D88-9CE0909EA1E1}"/>
              </a:ext>
            </a:extLst>
          </p:cNvPr>
          <p:cNvSpPr txBox="1"/>
          <p:nvPr/>
        </p:nvSpPr>
        <p:spPr>
          <a:xfrm>
            <a:off x="165406" y="10441948"/>
            <a:ext cx="9603968" cy="630543"/>
          </a:xfrm>
          <a:prstGeom prst="rect">
            <a:avLst/>
          </a:prstGeom>
          <a:noFill/>
        </p:spPr>
        <p:txBody>
          <a:bodyPr wrap="square" rtlCol="0">
            <a:spAutoFit/>
          </a:bodyPr>
          <a:lstStyle/>
          <a:p>
            <a:pPr algn="ctr"/>
            <a:r>
              <a:rPr lang="en-US" sz="3395" b="1" dirty="0"/>
              <a:t>Yang-Mills Equations in the Weak Field Limit</a:t>
            </a:r>
          </a:p>
        </p:txBody>
      </p:sp>
      <p:pic>
        <p:nvPicPr>
          <p:cNvPr id="15" name="Picture 14">
            <a:extLst>
              <a:ext uri="{FF2B5EF4-FFF2-40B4-BE49-F238E27FC236}">
                <a16:creationId xmlns:a16="http://schemas.microsoft.com/office/drawing/2014/main" id="{B5B84696-D24C-7E8D-2474-9B1ADDAD6B4F}"/>
              </a:ext>
            </a:extLst>
          </p:cNvPr>
          <p:cNvPicPr>
            <a:picLocks noChangeAspect="1"/>
          </p:cNvPicPr>
          <p:nvPr/>
        </p:nvPicPr>
        <p:blipFill>
          <a:blip r:embed="rId11"/>
          <a:stretch>
            <a:fillRect/>
          </a:stretch>
        </p:blipFill>
        <p:spPr>
          <a:xfrm>
            <a:off x="11285346" y="12408671"/>
            <a:ext cx="18010628" cy="2481724"/>
          </a:xfrm>
          <a:prstGeom prst="rect">
            <a:avLst/>
          </a:prstGeom>
        </p:spPr>
      </p:pic>
      <p:pic>
        <p:nvPicPr>
          <p:cNvPr id="18" name="Picture 17">
            <a:extLst>
              <a:ext uri="{FF2B5EF4-FFF2-40B4-BE49-F238E27FC236}">
                <a16:creationId xmlns:a16="http://schemas.microsoft.com/office/drawing/2014/main" id="{DE4E78B9-7917-6341-99AE-C3749954B369}"/>
              </a:ext>
            </a:extLst>
          </p:cNvPr>
          <p:cNvPicPr>
            <a:picLocks noChangeAspect="1"/>
          </p:cNvPicPr>
          <p:nvPr/>
        </p:nvPicPr>
        <p:blipFill>
          <a:blip r:embed="rId12"/>
          <a:stretch>
            <a:fillRect/>
          </a:stretch>
        </p:blipFill>
        <p:spPr>
          <a:xfrm>
            <a:off x="5698688" y="15856912"/>
            <a:ext cx="2138792" cy="2278281"/>
          </a:xfrm>
          <a:prstGeom prst="rect">
            <a:avLst/>
          </a:prstGeom>
        </p:spPr>
      </p:pic>
      <p:pic>
        <p:nvPicPr>
          <p:cNvPr id="19" name="Picture 18">
            <a:extLst>
              <a:ext uri="{FF2B5EF4-FFF2-40B4-BE49-F238E27FC236}">
                <a16:creationId xmlns:a16="http://schemas.microsoft.com/office/drawing/2014/main" id="{F0DB6C46-89E2-2B22-D474-9B4A81EDB6A8}"/>
              </a:ext>
            </a:extLst>
          </p:cNvPr>
          <p:cNvPicPr>
            <a:picLocks noChangeAspect="1"/>
          </p:cNvPicPr>
          <p:nvPr/>
        </p:nvPicPr>
        <p:blipFill>
          <a:blip r:embed="rId13"/>
          <a:stretch>
            <a:fillRect/>
          </a:stretch>
        </p:blipFill>
        <p:spPr>
          <a:xfrm>
            <a:off x="7441561" y="15757941"/>
            <a:ext cx="7981736" cy="2464264"/>
          </a:xfrm>
          <a:prstGeom prst="rect">
            <a:avLst/>
          </a:prstGeom>
        </p:spPr>
      </p:pic>
      <p:pic>
        <p:nvPicPr>
          <p:cNvPr id="20" name="Picture 19">
            <a:extLst>
              <a:ext uri="{FF2B5EF4-FFF2-40B4-BE49-F238E27FC236}">
                <a16:creationId xmlns:a16="http://schemas.microsoft.com/office/drawing/2014/main" id="{C3E37F89-3D14-0AA0-CDD8-E52D0D2124A1}"/>
              </a:ext>
            </a:extLst>
          </p:cNvPr>
          <p:cNvPicPr>
            <a:picLocks noChangeAspect="1"/>
          </p:cNvPicPr>
          <p:nvPr/>
        </p:nvPicPr>
        <p:blipFill>
          <a:blip r:embed="rId14"/>
          <a:stretch>
            <a:fillRect/>
          </a:stretch>
        </p:blipFill>
        <p:spPr>
          <a:xfrm>
            <a:off x="14865692" y="16014624"/>
            <a:ext cx="786534" cy="703115"/>
          </a:xfrm>
          <a:prstGeom prst="rect">
            <a:avLst/>
          </a:prstGeom>
        </p:spPr>
      </p:pic>
      <p:pic>
        <p:nvPicPr>
          <p:cNvPr id="21" name="Picture 20">
            <a:extLst>
              <a:ext uri="{FF2B5EF4-FFF2-40B4-BE49-F238E27FC236}">
                <a16:creationId xmlns:a16="http://schemas.microsoft.com/office/drawing/2014/main" id="{54C9DC9D-8D91-5E56-66FB-CD421809E51A}"/>
              </a:ext>
            </a:extLst>
          </p:cNvPr>
          <p:cNvPicPr>
            <a:picLocks noChangeAspect="1"/>
          </p:cNvPicPr>
          <p:nvPr/>
        </p:nvPicPr>
        <p:blipFill rotWithShape="1">
          <a:blip r:embed="rId15"/>
          <a:srcRect r="50945"/>
          <a:stretch/>
        </p:blipFill>
        <p:spPr>
          <a:xfrm>
            <a:off x="17756743" y="15763546"/>
            <a:ext cx="7981736" cy="1536028"/>
          </a:xfrm>
          <a:prstGeom prst="rect">
            <a:avLst/>
          </a:prstGeom>
        </p:spPr>
      </p:pic>
      <p:pic>
        <p:nvPicPr>
          <p:cNvPr id="22" name="Picture 21">
            <a:extLst>
              <a:ext uri="{FF2B5EF4-FFF2-40B4-BE49-F238E27FC236}">
                <a16:creationId xmlns:a16="http://schemas.microsoft.com/office/drawing/2014/main" id="{F3C8E1D1-36BF-2495-961F-7A5A4303C1D9}"/>
              </a:ext>
            </a:extLst>
          </p:cNvPr>
          <p:cNvPicPr>
            <a:picLocks noChangeAspect="1"/>
          </p:cNvPicPr>
          <p:nvPr/>
        </p:nvPicPr>
        <p:blipFill rotWithShape="1">
          <a:blip r:embed="rId15"/>
          <a:srcRect l="50155" r="351"/>
          <a:stretch/>
        </p:blipFill>
        <p:spPr>
          <a:xfrm>
            <a:off x="17847958" y="17242586"/>
            <a:ext cx="8053609" cy="1536028"/>
          </a:xfrm>
          <a:prstGeom prst="rect">
            <a:avLst/>
          </a:prstGeom>
        </p:spPr>
      </p:pic>
      <p:sp>
        <p:nvSpPr>
          <p:cNvPr id="23" name="TextBox 22">
            <a:extLst>
              <a:ext uri="{FF2B5EF4-FFF2-40B4-BE49-F238E27FC236}">
                <a16:creationId xmlns:a16="http://schemas.microsoft.com/office/drawing/2014/main" id="{1869DC78-D762-C295-4F4A-1C39DDB6F922}"/>
              </a:ext>
            </a:extLst>
          </p:cNvPr>
          <p:cNvSpPr txBox="1"/>
          <p:nvPr/>
        </p:nvSpPr>
        <p:spPr>
          <a:xfrm>
            <a:off x="305735" y="18778766"/>
            <a:ext cx="26987985" cy="630543"/>
          </a:xfrm>
          <a:prstGeom prst="rect">
            <a:avLst/>
          </a:prstGeom>
          <a:noFill/>
        </p:spPr>
        <p:txBody>
          <a:bodyPr wrap="square" rtlCol="0">
            <a:spAutoFit/>
          </a:bodyPr>
          <a:lstStyle/>
          <a:p>
            <a:r>
              <a:rPr lang="en-US" sz="3395" b="1" dirty="0"/>
              <a:t>Analytic Expressions for the Stress Tensor Components and the Broadening Coefficient </a:t>
            </a:r>
          </a:p>
        </p:txBody>
      </p:sp>
      <p:sp>
        <p:nvSpPr>
          <p:cNvPr id="38" name="TextBox 37">
            <a:extLst>
              <a:ext uri="{FF2B5EF4-FFF2-40B4-BE49-F238E27FC236}">
                <a16:creationId xmlns:a16="http://schemas.microsoft.com/office/drawing/2014/main" id="{1D7FB49F-13DF-8B0A-9EB4-32CABC173F11}"/>
              </a:ext>
            </a:extLst>
          </p:cNvPr>
          <p:cNvSpPr txBox="1"/>
          <p:nvPr/>
        </p:nvSpPr>
        <p:spPr>
          <a:xfrm>
            <a:off x="-3107089" y="28015367"/>
            <a:ext cx="9603968" cy="630543"/>
          </a:xfrm>
          <a:prstGeom prst="rect">
            <a:avLst/>
          </a:prstGeom>
          <a:noFill/>
        </p:spPr>
        <p:txBody>
          <a:bodyPr wrap="square" rtlCol="0">
            <a:spAutoFit/>
          </a:bodyPr>
          <a:lstStyle/>
          <a:p>
            <a:pPr algn="ctr"/>
            <a:r>
              <a:rPr lang="en-US" sz="3395" b="1" dirty="0"/>
              <a:t>Applications</a:t>
            </a:r>
          </a:p>
        </p:txBody>
      </p:sp>
      <p:sp>
        <p:nvSpPr>
          <p:cNvPr id="39" name="TextBox 38">
            <a:extLst>
              <a:ext uri="{FF2B5EF4-FFF2-40B4-BE49-F238E27FC236}">
                <a16:creationId xmlns:a16="http://schemas.microsoft.com/office/drawing/2014/main" id="{4414698F-D25F-FDEB-0AF3-5620AE85E25B}"/>
              </a:ext>
            </a:extLst>
          </p:cNvPr>
          <p:cNvSpPr txBox="1"/>
          <p:nvPr/>
        </p:nvSpPr>
        <p:spPr>
          <a:xfrm>
            <a:off x="270343" y="28575161"/>
            <a:ext cx="10949749" cy="2774704"/>
          </a:xfrm>
          <a:prstGeom prst="rect">
            <a:avLst/>
          </a:prstGeom>
          <a:noFill/>
        </p:spPr>
        <p:txBody>
          <a:bodyPr wrap="square" rtlCol="0">
            <a:spAutoFit/>
          </a:bodyPr>
          <a:lstStyle/>
          <a:p>
            <a:pPr marL="323369" indent="-323369">
              <a:buFont typeface="Arial" panose="020B0604020202020204" pitchFamily="34" charset="0"/>
              <a:buChar char="•"/>
            </a:pPr>
            <a:r>
              <a:rPr lang="en-US" sz="2830" dirty="0"/>
              <a:t>One direct application of this work is to calculate the initial conditions for later phases of a heavy ion collision. Some authors, including (</a:t>
            </a:r>
            <a:r>
              <a:rPr lang="en-US" sz="2830" dirty="0" err="1"/>
              <a:t>Kurkela</a:t>
            </a:r>
            <a:r>
              <a:rPr lang="en-US" sz="2830" dirty="0"/>
              <a:t> 2019), use a second phase to the initial stage to smooth the transition to thermodynamic equilibrium. A rough sketch on when to start their effective kinetic theory showed it may start ~.2fm/c after the collision.</a:t>
            </a:r>
          </a:p>
        </p:txBody>
      </p:sp>
      <p:pic>
        <p:nvPicPr>
          <p:cNvPr id="40" name="Picture 39">
            <a:extLst>
              <a:ext uri="{FF2B5EF4-FFF2-40B4-BE49-F238E27FC236}">
                <a16:creationId xmlns:a16="http://schemas.microsoft.com/office/drawing/2014/main" id="{9EADDE31-C67A-EC0B-2F9E-CDFDFD55B34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82333" y="1154379"/>
            <a:ext cx="1427476" cy="1434936"/>
          </a:xfrm>
          <a:prstGeom prst="rect">
            <a:avLst/>
          </a:prstGeom>
        </p:spPr>
      </p:pic>
      <p:sp>
        <p:nvSpPr>
          <p:cNvPr id="41" name="TextBox 40">
            <a:extLst>
              <a:ext uri="{FF2B5EF4-FFF2-40B4-BE49-F238E27FC236}">
                <a16:creationId xmlns:a16="http://schemas.microsoft.com/office/drawing/2014/main" id="{711BAC54-A0AC-286C-8671-4E080E176297}"/>
              </a:ext>
            </a:extLst>
          </p:cNvPr>
          <p:cNvSpPr txBox="1"/>
          <p:nvPr/>
        </p:nvSpPr>
        <p:spPr>
          <a:xfrm>
            <a:off x="24494" y="43038538"/>
            <a:ext cx="8575863" cy="1113774"/>
          </a:xfrm>
          <a:prstGeom prst="rect">
            <a:avLst/>
          </a:prstGeom>
          <a:noFill/>
        </p:spPr>
        <p:txBody>
          <a:bodyPr wrap="square" rtlCol="0">
            <a:spAutoFit/>
          </a:bodyPr>
          <a:lstStyle/>
          <a:p>
            <a:r>
              <a:rPr lang="en-US" sz="1614" dirty="0">
                <a:solidFill>
                  <a:schemeClr val="bg1"/>
                </a:solidFill>
              </a:rPr>
              <a:t>References: G. Chen, R. Fries, J. </a:t>
            </a:r>
            <a:r>
              <a:rPr lang="en-US" sz="1614" dirty="0" err="1">
                <a:solidFill>
                  <a:schemeClr val="bg1"/>
                </a:solidFill>
              </a:rPr>
              <a:t>Kapusta</a:t>
            </a:r>
            <a:r>
              <a:rPr lang="en-US" sz="1614" dirty="0">
                <a:solidFill>
                  <a:schemeClr val="bg1"/>
                </a:solidFill>
              </a:rPr>
              <a:t>, and Y. Li, Phys. Rev. C 92, 064912 (2015).</a:t>
            </a:r>
          </a:p>
          <a:p>
            <a:r>
              <a:rPr lang="en-US" sz="1614" dirty="0">
                <a:solidFill>
                  <a:schemeClr val="bg1"/>
                </a:solidFill>
              </a:rPr>
              <a:t>			     A. </a:t>
            </a:r>
            <a:r>
              <a:rPr lang="en-US" sz="1614" dirty="0" err="1">
                <a:solidFill>
                  <a:schemeClr val="bg1"/>
                </a:solidFill>
              </a:rPr>
              <a:t>Kurkela</a:t>
            </a:r>
            <a:r>
              <a:rPr lang="en-US" sz="1614" dirty="0">
                <a:solidFill>
                  <a:schemeClr val="bg1"/>
                </a:solidFill>
              </a:rPr>
              <a:t>, A. </a:t>
            </a:r>
            <a:r>
              <a:rPr lang="en-US" sz="1614" dirty="0" err="1">
                <a:solidFill>
                  <a:schemeClr val="bg1"/>
                </a:solidFill>
              </a:rPr>
              <a:t>Mazeliauskas</a:t>
            </a:r>
            <a:r>
              <a:rPr lang="en-US" sz="1614" dirty="0">
                <a:solidFill>
                  <a:schemeClr val="bg1"/>
                </a:solidFill>
              </a:rPr>
              <a:t>, J.-F. Paquet, S. Schlichting, and D. </a:t>
            </a:r>
            <a:r>
              <a:rPr lang="en-US" sz="1614" dirty="0" err="1">
                <a:solidFill>
                  <a:schemeClr val="bg1"/>
                </a:solidFill>
              </a:rPr>
              <a:t>Teaney</a:t>
            </a:r>
            <a:r>
              <a:rPr lang="en-US" sz="1614" dirty="0">
                <a:solidFill>
                  <a:schemeClr val="bg1"/>
                </a:solidFill>
              </a:rPr>
              <a:t>. 				          Phys. Rev. C 99, 034910 (2019)</a:t>
            </a:r>
          </a:p>
          <a:p>
            <a:endParaRPr lang="en-US" sz="1614" dirty="0">
              <a:solidFill>
                <a:schemeClr val="bg1"/>
              </a:solidFill>
            </a:endParaRPr>
          </a:p>
        </p:txBody>
      </p:sp>
      <p:sp>
        <p:nvSpPr>
          <p:cNvPr id="3" name="TextBox 2">
            <a:extLst>
              <a:ext uri="{FF2B5EF4-FFF2-40B4-BE49-F238E27FC236}">
                <a16:creationId xmlns:a16="http://schemas.microsoft.com/office/drawing/2014/main" id="{A51694C3-9F6E-248A-0BCF-3E3726744B09}"/>
              </a:ext>
            </a:extLst>
          </p:cNvPr>
          <p:cNvSpPr txBox="1"/>
          <p:nvPr/>
        </p:nvSpPr>
        <p:spPr>
          <a:xfrm>
            <a:off x="-841396" y="3046693"/>
            <a:ext cx="9603968" cy="630543"/>
          </a:xfrm>
          <a:prstGeom prst="rect">
            <a:avLst/>
          </a:prstGeom>
          <a:noFill/>
        </p:spPr>
        <p:txBody>
          <a:bodyPr wrap="square" rtlCol="0">
            <a:spAutoFit/>
          </a:bodyPr>
          <a:lstStyle/>
          <a:p>
            <a:pPr algn="ctr"/>
            <a:r>
              <a:rPr lang="en-US" sz="3395" b="1" dirty="0"/>
              <a:t>Color Glass and a Gaussian Model</a:t>
            </a:r>
          </a:p>
        </p:txBody>
      </p:sp>
      <p:pic>
        <p:nvPicPr>
          <p:cNvPr id="28" name="Picture 27">
            <a:extLst>
              <a:ext uri="{FF2B5EF4-FFF2-40B4-BE49-F238E27FC236}">
                <a16:creationId xmlns:a16="http://schemas.microsoft.com/office/drawing/2014/main" id="{C17905F0-CF55-184A-A499-FA71220E59BA}"/>
              </a:ext>
            </a:extLst>
          </p:cNvPr>
          <p:cNvPicPr>
            <a:picLocks noChangeAspect="1"/>
          </p:cNvPicPr>
          <p:nvPr/>
        </p:nvPicPr>
        <p:blipFill>
          <a:blip r:embed="rId17"/>
          <a:stretch>
            <a:fillRect/>
          </a:stretch>
        </p:blipFill>
        <p:spPr>
          <a:xfrm>
            <a:off x="3126615" y="1107654"/>
            <a:ext cx="1609116" cy="1481661"/>
          </a:xfrm>
          <a:prstGeom prst="rect">
            <a:avLst/>
          </a:prstGeom>
        </p:spPr>
      </p:pic>
      <p:sp>
        <p:nvSpPr>
          <p:cNvPr id="32" name="TextBox 31">
            <a:extLst>
              <a:ext uri="{FF2B5EF4-FFF2-40B4-BE49-F238E27FC236}">
                <a16:creationId xmlns:a16="http://schemas.microsoft.com/office/drawing/2014/main" id="{485DA526-935B-4C09-EB00-7309DD8B394B}"/>
              </a:ext>
            </a:extLst>
          </p:cNvPr>
          <p:cNvSpPr txBox="1"/>
          <p:nvPr/>
        </p:nvSpPr>
        <p:spPr>
          <a:xfrm>
            <a:off x="285723" y="3663820"/>
            <a:ext cx="32247666" cy="5456286"/>
          </a:xfrm>
          <a:prstGeom prst="rect">
            <a:avLst/>
          </a:prstGeom>
          <a:noFill/>
        </p:spPr>
        <p:txBody>
          <a:bodyPr wrap="square" rtlCol="0">
            <a:spAutoFit/>
          </a:bodyPr>
          <a:lstStyle/>
          <a:p>
            <a:pPr marL="468904" indent="-468904">
              <a:buFont typeface="Arial" panose="020B0604020202020204" pitchFamily="34" charset="0"/>
              <a:buChar char="•"/>
            </a:pPr>
            <a:r>
              <a:rPr lang="en-US" sz="2831" dirty="0"/>
              <a:t>The nucleus of an atom moves at a significant fraction of the speed of light in a heavy ion collision. As a result the nucleus experiences a large amount of Lorentz contraction and its longitudinal extent can no longer be resolved by a gluon. </a:t>
            </a:r>
          </a:p>
          <a:p>
            <a:pPr marL="914926" lvl="1" indent="-468904">
              <a:buFont typeface="Arial" panose="020B0604020202020204" pitchFamily="34" charset="0"/>
              <a:buChar char="•"/>
            </a:pPr>
            <a:r>
              <a:rPr lang="en-US" sz="2831" dirty="0"/>
              <a:t>The nucleus is said to be in an effective state of matter called color glass.</a:t>
            </a:r>
          </a:p>
          <a:p>
            <a:pPr marL="468904" indent="-468904">
              <a:buFont typeface="Arial" panose="020B0604020202020204" pitchFamily="34" charset="0"/>
              <a:buChar char="•"/>
            </a:pPr>
            <a:r>
              <a:rPr lang="en-US" sz="2831" dirty="0"/>
              <a:t>Color glass fields behave classically because of the large occupation numbers of the field. This is most applicable at the center of a large nucleus. </a:t>
            </a:r>
          </a:p>
          <a:p>
            <a:pPr marL="914926" lvl="1" indent="-468904">
              <a:buFont typeface="Arial" panose="020B0604020202020204" pitchFamily="34" charset="0"/>
              <a:buChar char="•"/>
            </a:pPr>
            <a:r>
              <a:rPr lang="en-US" sz="2831" dirty="0"/>
              <a:t>The classical description is enforced through the use of event averages. The weight functional of the volume charge density is taken to be Gaussian.</a:t>
            </a:r>
          </a:p>
          <a:p>
            <a:pPr marL="914926" lvl="1" indent="-468904">
              <a:buFont typeface="Arial" panose="020B0604020202020204" pitchFamily="34" charset="0"/>
              <a:buChar char="•"/>
            </a:pPr>
            <a:endParaRPr lang="en-US" sz="2831" dirty="0"/>
          </a:p>
          <a:p>
            <a:pPr marL="914926" lvl="1" indent="-468904">
              <a:buFont typeface="Arial" panose="020B0604020202020204" pitchFamily="34" charset="0"/>
              <a:buChar char="•"/>
            </a:pPr>
            <a:endParaRPr lang="en-US" sz="2831" dirty="0"/>
          </a:p>
          <a:p>
            <a:pPr marL="914926" lvl="1" indent="-468904">
              <a:buFont typeface="Arial" panose="020B0604020202020204" pitchFamily="34" charset="0"/>
              <a:buChar char="•"/>
            </a:pPr>
            <a:endParaRPr lang="en-US" sz="2831" dirty="0"/>
          </a:p>
          <a:p>
            <a:pPr marL="468904" indent="-468904">
              <a:buFont typeface="Arial" panose="020B0604020202020204" pitchFamily="34" charset="0"/>
              <a:buChar char="•"/>
            </a:pPr>
            <a:r>
              <a:rPr lang="en-US" sz="2831" dirty="0"/>
              <a:t>One common model of color glass is the McLerran </a:t>
            </a:r>
            <a:r>
              <a:rPr lang="en-US" sz="2831" dirty="0" err="1"/>
              <a:t>Venugopalan</a:t>
            </a:r>
            <a:r>
              <a:rPr lang="en-US" sz="2831" dirty="0"/>
              <a:t> model which takes 		to be a 2D delta function. It is easily seen that this choice fails the integral on the right.</a:t>
            </a:r>
          </a:p>
          <a:p>
            <a:pPr marL="914926" lvl="1" indent="-468904">
              <a:buFont typeface="Arial" panose="020B0604020202020204" pitchFamily="34" charset="0"/>
              <a:buChar char="•"/>
            </a:pPr>
            <a:r>
              <a:rPr lang="en-US" sz="2831" dirty="0"/>
              <a:t>This integral test is important because it was shown that a hadron must pass it in order to be color neutral (Lam 1999). </a:t>
            </a:r>
          </a:p>
          <a:p>
            <a:pPr marL="468904" indent="-468904">
              <a:buFont typeface="Arial" panose="020B0604020202020204" pitchFamily="34" charset="0"/>
              <a:buChar char="•"/>
            </a:pPr>
            <a:r>
              <a:rPr lang="en-US" sz="2831" dirty="0"/>
              <a:t>The form of          can be derived from the same picture as IP-</a:t>
            </a:r>
            <a:r>
              <a:rPr lang="en-US" sz="2831" dirty="0" err="1"/>
              <a:t>Glasma</a:t>
            </a:r>
            <a:r>
              <a:rPr lang="en-US" sz="2831" dirty="0"/>
              <a:t>. The result forms a Gaussian model. It is found that this Gaussian model is free from UV singularities and is less susceptible to IR divergences. </a:t>
            </a:r>
          </a:p>
        </p:txBody>
      </p:sp>
      <p:pic>
        <p:nvPicPr>
          <p:cNvPr id="36" name="Picture 35">
            <a:extLst>
              <a:ext uri="{FF2B5EF4-FFF2-40B4-BE49-F238E27FC236}">
                <a16:creationId xmlns:a16="http://schemas.microsoft.com/office/drawing/2014/main" id="{7DD4019B-DCC5-C11C-B197-871CA23954CF}"/>
              </a:ext>
            </a:extLst>
          </p:cNvPr>
          <p:cNvPicPr>
            <a:picLocks noChangeAspect="1"/>
          </p:cNvPicPr>
          <p:nvPr/>
        </p:nvPicPr>
        <p:blipFill>
          <a:blip r:embed="rId18"/>
          <a:stretch>
            <a:fillRect/>
          </a:stretch>
        </p:blipFill>
        <p:spPr>
          <a:xfrm>
            <a:off x="4089584" y="6149193"/>
            <a:ext cx="2393778" cy="703478"/>
          </a:xfrm>
          <a:prstGeom prst="rect">
            <a:avLst/>
          </a:prstGeom>
        </p:spPr>
      </p:pic>
      <p:pic>
        <p:nvPicPr>
          <p:cNvPr id="43" name="Picture 42">
            <a:extLst>
              <a:ext uri="{FF2B5EF4-FFF2-40B4-BE49-F238E27FC236}">
                <a16:creationId xmlns:a16="http://schemas.microsoft.com/office/drawing/2014/main" id="{57244F58-D60E-654A-FE70-B7386385C9A2}"/>
              </a:ext>
            </a:extLst>
          </p:cNvPr>
          <p:cNvPicPr>
            <a:picLocks noChangeAspect="1"/>
          </p:cNvPicPr>
          <p:nvPr/>
        </p:nvPicPr>
        <p:blipFill>
          <a:blip r:embed="rId19"/>
          <a:stretch>
            <a:fillRect/>
          </a:stretch>
        </p:blipFill>
        <p:spPr>
          <a:xfrm>
            <a:off x="2841299" y="6081424"/>
            <a:ext cx="2721585" cy="816595"/>
          </a:xfrm>
          <a:prstGeom prst="rect">
            <a:avLst/>
          </a:prstGeom>
        </p:spPr>
      </p:pic>
      <p:pic>
        <p:nvPicPr>
          <p:cNvPr id="45" name="Picture 44">
            <a:extLst>
              <a:ext uri="{FF2B5EF4-FFF2-40B4-BE49-F238E27FC236}">
                <a16:creationId xmlns:a16="http://schemas.microsoft.com/office/drawing/2014/main" id="{7E3067B6-3C9C-16A1-895D-BCA7C5FF7428}"/>
              </a:ext>
            </a:extLst>
          </p:cNvPr>
          <p:cNvPicPr>
            <a:picLocks noChangeAspect="1"/>
          </p:cNvPicPr>
          <p:nvPr/>
        </p:nvPicPr>
        <p:blipFill>
          <a:blip r:embed="rId20"/>
          <a:stretch>
            <a:fillRect/>
          </a:stretch>
        </p:blipFill>
        <p:spPr>
          <a:xfrm>
            <a:off x="4957112" y="6159625"/>
            <a:ext cx="605772" cy="674166"/>
          </a:xfrm>
          <a:prstGeom prst="rect">
            <a:avLst/>
          </a:prstGeom>
        </p:spPr>
      </p:pic>
      <p:pic>
        <p:nvPicPr>
          <p:cNvPr id="47" name="Picture 46">
            <a:extLst>
              <a:ext uri="{FF2B5EF4-FFF2-40B4-BE49-F238E27FC236}">
                <a16:creationId xmlns:a16="http://schemas.microsoft.com/office/drawing/2014/main" id="{CF9A6C0B-96B4-99D6-58C8-F4981126E103}"/>
              </a:ext>
            </a:extLst>
          </p:cNvPr>
          <p:cNvPicPr>
            <a:picLocks noChangeAspect="1"/>
          </p:cNvPicPr>
          <p:nvPr/>
        </p:nvPicPr>
        <p:blipFill>
          <a:blip r:embed="rId21"/>
          <a:stretch>
            <a:fillRect/>
          </a:stretch>
        </p:blipFill>
        <p:spPr>
          <a:xfrm>
            <a:off x="10043966" y="6174280"/>
            <a:ext cx="2559876" cy="644855"/>
          </a:xfrm>
          <a:prstGeom prst="rect">
            <a:avLst/>
          </a:prstGeom>
        </p:spPr>
      </p:pic>
      <p:pic>
        <p:nvPicPr>
          <p:cNvPr id="49" name="Picture 48">
            <a:extLst>
              <a:ext uri="{FF2B5EF4-FFF2-40B4-BE49-F238E27FC236}">
                <a16:creationId xmlns:a16="http://schemas.microsoft.com/office/drawing/2014/main" id="{9B60B195-7528-AE5E-C778-03DA97627B0E}"/>
              </a:ext>
            </a:extLst>
          </p:cNvPr>
          <p:cNvPicPr>
            <a:picLocks noChangeAspect="1"/>
          </p:cNvPicPr>
          <p:nvPr/>
        </p:nvPicPr>
        <p:blipFill>
          <a:blip r:embed="rId22"/>
          <a:stretch>
            <a:fillRect/>
          </a:stretch>
        </p:blipFill>
        <p:spPr>
          <a:xfrm>
            <a:off x="13188605" y="5877793"/>
            <a:ext cx="8138844" cy="1231086"/>
          </a:xfrm>
          <a:prstGeom prst="rect">
            <a:avLst/>
          </a:prstGeom>
        </p:spPr>
      </p:pic>
      <p:pic>
        <p:nvPicPr>
          <p:cNvPr id="51" name="Picture 50">
            <a:extLst>
              <a:ext uri="{FF2B5EF4-FFF2-40B4-BE49-F238E27FC236}">
                <a16:creationId xmlns:a16="http://schemas.microsoft.com/office/drawing/2014/main" id="{7CF11DA3-97AA-6C1D-CDB1-EB94994F170E}"/>
              </a:ext>
            </a:extLst>
          </p:cNvPr>
          <p:cNvPicPr>
            <a:picLocks noChangeAspect="1"/>
          </p:cNvPicPr>
          <p:nvPr/>
        </p:nvPicPr>
        <p:blipFill>
          <a:blip r:embed="rId23"/>
          <a:stretch>
            <a:fillRect/>
          </a:stretch>
        </p:blipFill>
        <p:spPr>
          <a:xfrm>
            <a:off x="12694271" y="6359920"/>
            <a:ext cx="429902" cy="273574"/>
          </a:xfrm>
          <a:prstGeom prst="rect">
            <a:avLst/>
          </a:prstGeom>
        </p:spPr>
      </p:pic>
      <p:pic>
        <p:nvPicPr>
          <p:cNvPr id="53" name="Picture 52">
            <a:extLst>
              <a:ext uri="{FF2B5EF4-FFF2-40B4-BE49-F238E27FC236}">
                <a16:creationId xmlns:a16="http://schemas.microsoft.com/office/drawing/2014/main" id="{5D18697A-CA66-F8F1-BF57-278196303FC3}"/>
              </a:ext>
            </a:extLst>
          </p:cNvPr>
          <p:cNvPicPr>
            <a:picLocks noChangeAspect="1"/>
          </p:cNvPicPr>
          <p:nvPr/>
        </p:nvPicPr>
        <p:blipFill>
          <a:blip r:embed="rId24"/>
          <a:stretch>
            <a:fillRect/>
          </a:stretch>
        </p:blipFill>
        <p:spPr>
          <a:xfrm>
            <a:off x="24277868" y="5866508"/>
            <a:ext cx="3351289" cy="1260397"/>
          </a:xfrm>
          <a:prstGeom prst="rect">
            <a:avLst/>
          </a:prstGeom>
        </p:spPr>
      </p:pic>
      <p:pic>
        <p:nvPicPr>
          <p:cNvPr id="55" name="Picture 54">
            <a:extLst>
              <a:ext uri="{FF2B5EF4-FFF2-40B4-BE49-F238E27FC236}">
                <a16:creationId xmlns:a16="http://schemas.microsoft.com/office/drawing/2014/main" id="{1E352BAE-0F9D-0CE4-DD3C-8CA572652305}"/>
              </a:ext>
            </a:extLst>
          </p:cNvPr>
          <p:cNvPicPr>
            <a:picLocks noChangeAspect="1"/>
          </p:cNvPicPr>
          <p:nvPr/>
        </p:nvPicPr>
        <p:blipFill>
          <a:blip r:embed="rId25"/>
          <a:stretch>
            <a:fillRect/>
          </a:stretch>
        </p:blipFill>
        <p:spPr>
          <a:xfrm>
            <a:off x="14202744" y="7147335"/>
            <a:ext cx="811810" cy="479706"/>
          </a:xfrm>
          <a:prstGeom prst="rect">
            <a:avLst/>
          </a:prstGeom>
        </p:spPr>
      </p:pic>
      <p:sp>
        <p:nvSpPr>
          <p:cNvPr id="56" name="TextBox 55">
            <a:extLst>
              <a:ext uri="{FF2B5EF4-FFF2-40B4-BE49-F238E27FC236}">
                <a16:creationId xmlns:a16="http://schemas.microsoft.com/office/drawing/2014/main" id="{5F86C959-187A-0AC4-3EA3-6BDD926AAE5F}"/>
              </a:ext>
            </a:extLst>
          </p:cNvPr>
          <p:cNvSpPr txBox="1"/>
          <p:nvPr/>
        </p:nvSpPr>
        <p:spPr>
          <a:xfrm>
            <a:off x="8600357" y="43055794"/>
            <a:ext cx="8575863" cy="349468"/>
          </a:xfrm>
          <a:prstGeom prst="rect">
            <a:avLst/>
          </a:prstGeom>
          <a:noFill/>
        </p:spPr>
        <p:txBody>
          <a:bodyPr wrap="square" rtlCol="0">
            <a:spAutoFit/>
          </a:bodyPr>
          <a:lstStyle/>
          <a:p>
            <a:r>
              <a:rPr lang="en-US" sz="1614" dirty="0">
                <a:solidFill>
                  <a:schemeClr val="bg1"/>
                </a:solidFill>
              </a:rPr>
              <a:t>C. S. Lam and G. </a:t>
            </a:r>
            <a:r>
              <a:rPr lang="en-US" sz="1614" dirty="0" err="1">
                <a:solidFill>
                  <a:schemeClr val="bg1"/>
                </a:solidFill>
              </a:rPr>
              <a:t>Mahlon</a:t>
            </a:r>
            <a:r>
              <a:rPr lang="en-US" sz="1614" dirty="0">
                <a:solidFill>
                  <a:schemeClr val="bg1"/>
                </a:solidFill>
              </a:rPr>
              <a:t>, Phys. Rev. D 61, 014005 (1999).</a:t>
            </a:r>
          </a:p>
        </p:txBody>
      </p:sp>
      <p:pic>
        <p:nvPicPr>
          <p:cNvPr id="57" name="Picture 56">
            <a:extLst>
              <a:ext uri="{FF2B5EF4-FFF2-40B4-BE49-F238E27FC236}">
                <a16:creationId xmlns:a16="http://schemas.microsoft.com/office/drawing/2014/main" id="{944F7F81-A074-7BA7-D396-EC761A8F2F91}"/>
              </a:ext>
            </a:extLst>
          </p:cNvPr>
          <p:cNvPicPr>
            <a:picLocks noChangeAspect="1"/>
          </p:cNvPicPr>
          <p:nvPr/>
        </p:nvPicPr>
        <p:blipFill>
          <a:blip r:embed="rId25"/>
          <a:stretch>
            <a:fillRect/>
          </a:stretch>
        </p:blipFill>
        <p:spPr>
          <a:xfrm>
            <a:off x="2784772" y="7967170"/>
            <a:ext cx="811810" cy="479706"/>
          </a:xfrm>
          <a:prstGeom prst="rect">
            <a:avLst/>
          </a:prstGeom>
        </p:spPr>
      </p:pic>
      <p:pic>
        <p:nvPicPr>
          <p:cNvPr id="60" name="Picture 59">
            <a:extLst>
              <a:ext uri="{FF2B5EF4-FFF2-40B4-BE49-F238E27FC236}">
                <a16:creationId xmlns:a16="http://schemas.microsoft.com/office/drawing/2014/main" id="{5B3814C5-08F5-5E2E-6C28-1E95AB852185}"/>
              </a:ext>
            </a:extLst>
          </p:cNvPr>
          <p:cNvPicPr>
            <a:picLocks noChangeAspect="1"/>
          </p:cNvPicPr>
          <p:nvPr/>
        </p:nvPicPr>
        <p:blipFill>
          <a:blip r:embed="rId26"/>
          <a:stretch>
            <a:fillRect/>
          </a:stretch>
        </p:blipFill>
        <p:spPr>
          <a:xfrm>
            <a:off x="3862813" y="9242535"/>
            <a:ext cx="3400142" cy="556920"/>
          </a:xfrm>
          <a:prstGeom prst="rect">
            <a:avLst/>
          </a:prstGeom>
        </p:spPr>
      </p:pic>
      <p:pic>
        <p:nvPicPr>
          <p:cNvPr id="62" name="Picture 61">
            <a:extLst>
              <a:ext uri="{FF2B5EF4-FFF2-40B4-BE49-F238E27FC236}">
                <a16:creationId xmlns:a16="http://schemas.microsoft.com/office/drawing/2014/main" id="{6281626E-DACE-5F16-E8B3-5881AE0025B1}"/>
              </a:ext>
            </a:extLst>
          </p:cNvPr>
          <p:cNvPicPr>
            <a:picLocks noChangeAspect="1"/>
          </p:cNvPicPr>
          <p:nvPr/>
        </p:nvPicPr>
        <p:blipFill>
          <a:blip r:embed="rId27"/>
          <a:stretch>
            <a:fillRect/>
          </a:stretch>
        </p:blipFill>
        <p:spPr>
          <a:xfrm>
            <a:off x="13346594" y="8970418"/>
            <a:ext cx="4494441" cy="1104069"/>
          </a:xfrm>
          <a:prstGeom prst="rect">
            <a:avLst/>
          </a:prstGeom>
        </p:spPr>
      </p:pic>
      <p:pic>
        <p:nvPicPr>
          <p:cNvPr id="1024" name="Picture 1023">
            <a:extLst>
              <a:ext uri="{FF2B5EF4-FFF2-40B4-BE49-F238E27FC236}">
                <a16:creationId xmlns:a16="http://schemas.microsoft.com/office/drawing/2014/main" id="{DA877BE9-F61A-2D03-51C1-62D41C23E24F}"/>
              </a:ext>
            </a:extLst>
          </p:cNvPr>
          <p:cNvPicPr>
            <a:picLocks noChangeAspect="1"/>
          </p:cNvPicPr>
          <p:nvPr/>
        </p:nvPicPr>
        <p:blipFill>
          <a:blip r:embed="rId28"/>
          <a:stretch>
            <a:fillRect/>
          </a:stretch>
        </p:blipFill>
        <p:spPr>
          <a:xfrm>
            <a:off x="22426808" y="9003156"/>
            <a:ext cx="7425596" cy="1035675"/>
          </a:xfrm>
          <a:prstGeom prst="rect">
            <a:avLst/>
          </a:prstGeom>
        </p:spPr>
      </p:pic>
      <p:pic>
        <p:nvPicPr>
          <p:cNvPr id="1034" name="Picture 1033">
            <a:extLst>
              <a:ext uri="{FF2B5EF4-FFF2-40B4-BE49-F238E27FC236}">
                <a16:creationId xmlns:a16="http://schemas.microsoft.com/office/drawing/2014/main" id="{69ACF818-634E-27B0-3FBD-51662E80A0D5}"/>
              </a:ext>
            </a:extLst>
          </p:cNvPr>
          <p:cNvPicPr>
            <a:picLocks noChangeAspect="1"/>
          </p:cNvPicPr>
          <p:nvPr/>
        </p:nvPicPr>
        <p:blipFill>
          <a:blip r:embed="rId29"/>
          <a:stretch>
            <a:fillRect/>
          </a:stretch>
        </p:blipFill>
        <p:spPr>
          <a:xfrm>
            <a:off x="8240250" y="22235541"/>
            <a:ext cx="14805257" cy="962205"/>
          </a:xfrm>
          <a:prstGeom prst="rect">
            <a:avLst/>
          </a:prstGeom>
        </p:spPr>
      </p:pic>
      <p:pic>
        <p:nvPicPr>
          <p:cNvPr id="1036" name="Picture 1035">
            <a:extLst>
              <a:ext uri="{FF2B5EF4-FFF2-40B4-BE49-F238E27FC236}">
                <a16:creationId xmlns:a16="http://schemas.microsoft.com/office/drawing/2014/main" id="{2FB43387-7A5F-489D-4486-B035633F2B5D}"/>
              </a:ext>
            </a:extLst>
          </p:cNvPr>
          <p:cNvPicPr>
            <a:picLocks noChangeAspect="1"/>
          </p:cNvPicPr>
          <p:nvPr/>
        </p:nvPicPr>
        <p:blipFill>
          <a:blip r:embed="rId30"/>
          <a:stretch>
            <a:fillRect/>
          </a:stretch>
        </p:blipFill>
        <p:spPr>
          <a:xfrm>
            <a:off x="2162120" y="23151027"/>
            <a:ext cx="9622056" cy="1062058"/>
          </a:xfrm>
          <a:prstGeom prst="rect">
            <a:avLst/>
          </a:prstGeom>
        </p:spPr>
      </p:pic>
      <p:pic>
        <p:nvPicPr>
          <p:cNvPr id="1038" name="Picture 1037">
            <a:extLst>
              <a:ext uri="{FF2B5EF4-FFF2-40B4-BE49-F238E27FC236}">
                <a16:creationId xmlns:a16="http://schemas.microsoft.com/office/drawing/2014/main" id="{7C39572F-5ECB-7DE6-C6FC-D3FD44C5FE8A}"/>
              </a:ext>
            </a:extLst>
          </p:cNvPr>
          <p:cNvPicPr>
            <a:picLocks noChangeAspect="1"/>
          </p:cNvPicPr>
          <p:nvPr/>
        </p:nvPicPr>
        <p:blipFill>
          <a:blip r:embed="rId31"/>
          <a:stretch>
            <a:fillRect/>
          </a:stretch>
        </p:blipFill>
        <p:spPr>
          <a:xfrm>
            <a:off x="11785697" y="23234147"/>
            <a:ext cx="8097051" cy="989438"/>
          </a:xfrm>
          <a:prstGeom prst="rect">
            <a:avLst/>
          </a:prstGeom>
        </p:spPr>
      </p:pic>
      <p:sp>
        <p:nvSpPr>
          <p:cNvPr id="1039" name="TextBox 1038">
            <a:extLst>
              <a:ext uri="{FF2B5EF4-FFF2-40B4-BE49-F238E27FC236}">
                <a16:creationId xmlns:a16="http://schemas.microsoft.com/office/drawing/2014/main" id="{EB073700-4951-0E1C-F7F1-FFD122F6F94D}"/>
              </a:ext>
            </a:extLst>
          </p:cNvPr>
          <p:cNvSpPr txBox="1"/>
          <p:nvPr/>
        </p:nvSpPr>
        <p:spPr>
          <a:xfrm>
            <a:off x="11039740" y="28575162"/>
            <a:ext cx="9982206" cy="2328036"/>
          </a:xfrm>
          <a:prstGeom prst="rect">
            <a:avLst/>
          </a:prstGeom>
          <a:noFill/>
        </p:spPr>
        <p:txBody>
          <a:bodyPr wrap="square" rtlCol="0">
            <a:spAutoFit/>
          </a:bodyPr>
          <a:lstStyle/>
          <a:p>
            <a:pPr marL="323369" indent="-323369">
              <a:buFont typeface="Arial" panose="020B0604020202020204" pitchFamily="34" charset="0"/>
              <a:buChar char="•"/>
            </a:pPr>
            <a:r>
              <a:rPr lang="en-US" sz="2830" dirty="0"/>
              <a:t>This work provides a more detailed picture of the first phase. In the weak field limit, ~0.7fm/c after the collision seems a more appropriate time to begin the second phase. The reason for the change is the Abelianization of the Yang-Mills equations.</a:t>
            </a:r>
          </a:p>
        </p:txBody>
      </p:sp>
      <p:sp>
        <p:nvSpPr>
          <p:cNvPr id="1040" name="TextBox 1039">
            <a:extLst>
              <a:ext uri="{FF2B5EF4-FFF2-40B4-BE49-F238E27FC236}">
                <a16:creationId xmlns:a16="http://schemas.microsoft.com/office/drawing/2014/main" id="{F312D8AD-6B67-D8D8-754E-518EDFE80A4B}"/>
              </a:ext>
            </a:extLst>
          </p:cNvPr>
          <p:cNvSpPr txBox="1"/>
          <p:nvPr/>
        </p:nvSpPr>
        <p:spPr>
          <a:xfrm>
            <a:off x="20677213" y="28437080"/>
            <a:ext cx="11136908" cy="2705356"/>
          </a:xfrm>
          <a:prstGeom prst="rect">
            <a:avLst/>
          </a:prstGeom>
          <a:noFill/>
        </p:spPr>
        <p:txBody>
          <a:bodyPr wrap="square" rtlCol="0">
            <a:spAutoFit/>
          </a:bodyPr>
          <a:lstStyle/>
          <a:p>
            <a:pPr marL="323369" indent="-323369">
              <a:buFont typeface="Arial" panose="020B0604020202020204" pitchFamily="34" charset="0"/>
              <a:buChar char="•"/>
            </a:pPr>
            <a:r>
              <a:rPr lang="en-US" sz="2830" dirty="0"/>
              <a:t>The time evolution of the stress tensor plays a central role in the deceleration of the colliding nuclei after the collision. If the nuclei decelerate too much, then they are not sufficiently close to the light cone for the color glass approximation to be accurate. A longitudinal rapidity ~3.5 for Pb or Au must be maintained for self consistency.</a:t>
            </a:r>
          </a:p>
        </p:txBody>
      </p:sp>
      <p:pic>
        <p:nvPicPr>
          <p:cNvPr id="17" name="Picture 16">
            <a:extLst>
              <a:ext uri="{FF2B5EF4-FFF2-40B4-BE49-F238E27FC236}">
                <a16:creationId xmlns:a16="http://schemas.microsoft.com/office/drawing/2014/main" id="{FA1FC460-7530-8874-3DDD-51077DC226F3}"/>
              </a:ext>
            </a:extLst>
          </p:cNvPr>
          <p:cNvPicPr>
            <a:picLocks noChangeAspect="1"/>
          </p:cNvPicPr>
          <p:nvPr/>
        </p:nvPicPr>
        <p:blipFill rotWithShape="1">
          <a:blip r:embed="rId32"/>
          <a:srcRect l="4604" t="6878" r="689" b="720"/>
          <a:stretch/>
        </p:blipFill>
        <p:spPr>
          <a:xfrm>
            <a:off x="2261210" y="1020643"/>
            <a:ext cx="2814189" cy="1568672"/>
          </a:xfrm>
          <a:prstGeom prst="rect">
            <a:avLst/>
          </a:prstGeom>
        </p:spPr>
      </p:pic>
      <p:sp>
        <p:nvSpPr>
          <p:cNvPr id="31" name="TextBox 30">
            <a:extLst>
              <a:ext uri="{FF2B5EF4-FFF2-40B4-BE49-F238E27FC236}">
                <a16:creationId xmlns:a16="http://schemas.microsoft.com/office/drawing/2014/main" id="{DC604F86-E40A-42F8-F854-BF2A300C7FAE}"/>
              </a:ext>
            </a:extLst>
          </p:cNvPr>
          <p:cNvSpPr txBox="1"/>
          <p:nvPr/>
        </p:nvSpPr>
        <p:spPr>
          <a:xfrm>
            <a:off x="270343" y="35709003"/>
            <a:ext cx="10588157" cy="1834348"/>
          </a:xfrm>
          <a:prstGeom prst="rect">
            <a:avLst/>
          </a:prstGeom>
          <a:noFill/>
        </p:spPr>
        <p:txBody>
          <a:bodyPr wrap="square" rtlCol="0">
            <a:spAutoFit/>
          </a:bodyPr>
          <a:lstStyle/>
          <a:p>
            <a:pPr marL="285750" indent="-285750">
              <a:buFont typeface="Arial" panose="020B0604020202020204" pitchFamily="34" charset="0"/>
              <a:buChar char="•"/>
            </a:pPr>
            <a:r>
              <a:rPr lang="en-US" sz="2830" dirty="0"/>
              <a:t>Transverse motion can be computed at the same time as the longitudinal deceleration. Nuclei exhibit a preference to move outward through the opposite nucleus at around 1% the speed of light.</a:t>
            </a:r>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DB6AEE09-24B7-3615-99F0-729F0F481FCE}"/>
                  </a:ext>
                </a:extLst>
              </p:cNvPr>
              <p:cNvSpPr txBox="1"/>
              <p:nvPr/>
            </p:nvSpPr>
            <p:spPr>
              <a:xfrm>
                <a:off x="11039740" y="35709003"/>
                <a:ext cx="9125117" cy="1398844"/>
              </a:xfrm>
              <a:prstGeom prst="rect">
                <a:avLst/>
              </a:prstGeom>
              <a:noFill/>
            </p:spPr>
            <p:txBody>
              <a:bodyPr wrap="square" rtlCol="0">
                <a:spAutoFit/>
              </a:bodyPr>
              <a:lstStyle/>
              <a:p>
                <a:pPr marL="285750" indent="-285750">
                  <a:buFont typeface="Arial" panose="020B0604020202020204" pitchFamily="34" charset="0"/>
                  <a:buChar char="•"/>
                </a:pPr>
                <a:r>
                  <a:rPr lang="en-US" sz="2830" dirty="0"/>
                  <a:t>Below are </a:t>
                </a:r>
                <a14:m>
                  <m:oMath xmlns:m="http://schemas.openxmlformats.org/officeDocument/2006/math">
                    <m:acc>
                      <m:accPr>
                        <m:chr m:val="̂"/>
                        <m:ctrlPr>
                          <a:rPr lang="en-US" sz="2830" i="1">
                            <a:latin typeface="Cambria Math" panose="02040503050406030204" pitchFamily="18" charset="0"/>
                          </a:rPr>
                        </m:ctrlPr>
                      </m:accPr>
                      <m:e>
                        <m:r>
                          <a:rPr lang="en-US" sz="2830" i="1">
                            <a:latin typeface="Cambria Math" panose="02040503050406030204" pitchFamily="18" charset="0"/>
                          </a:rPr>
                          <m:t>𝑞</m:t>
                        </m:r>
                      </m:e>
                    </m:acc>
                    <m:r>
                      <a:rPr lang="en-US" sz="2830" b="0" i="0" smtClean="0">
                        <a:latin typeface="Cambria Math" panose="02040503050406030204" pitchFamily="18" charset="0"/>
                      </a:rPr>
                      <m:t>(</m:t>
                    </m:r>
                    <m:r>
                      <m:rPr>
                        <m:sty m:val="p"/>
                      </m:rPr>
                      <a:rPr lang="en-US" sz="2830" b="0" i="0" smtClean="0">
                        <a:latin typeface="Cambria Math" panose="02040503050406030204" pitchFamily="18" charset="0"/>
                      </a:rPr>
                      <m:t>z</m:t>
                    </m:r>
                    <m:r>
                      <a:rPr lang="en-US" sz="2830" b="0" i="0" smtClean="0">
                        <a:latin typeface="Cambria Math" panose="02040503050406030204" pitchFamily="18" charset="0"/>
                      </a:rPr>
                      <m:t>)</m:t>
                    </m:r>
                  </m:oMath>
                </a14:m>
                <a:r>
                  <a:rPr lang="en-US" sz="2830" dirty="0"/>
                  <a:t> with non-zero </a:t>
                </a:r>
                <a14:m>
                  <m:oMath xmlns:m="http://schemas.openxmlformats.org/officeDocument/2006/math">
                    <m:sSub>
                      <m:sSubPr>
                        <m:ctrlPr>
                          <a:rPr lang="en-US" sz="2830" i="1">
                            <a:latin typeface="Cambria Math" panose="02040503050406030204" pitchFamily="18" charset="0"/>
                          </a:rPr>
                        </m:ctrlPr>
                      </m:sSubPr>
                      <m:e>
                        <m:r>
                          <a:rPr lang="en-US" sz="2830" i="1">
                            <a:latin typeface="Cambria Math" panose="02040503050406030204" pitchFamily="18" charset="0"/>
                          </a:rPr>
                          <m:t>𝑡</m:t>
                        </m:r>
                      </m:e>
                      <m:sub>
                        <m:r>
                          <a:rPr lang="en-US" sz="2830" i="1">
                            <a:latin typeface="Cambria Math" panose="02040503050406030204" pitchFamily="18" charset="0"/>
                          </a:rPr>
                          <m:t>0</m:t>
                        </m:r>
                      </m:sub>
                    </m:sSub>
                  </m:oMath>
                </a14:m>
                <a:r>
                  <a:rPr lang="en-US" sz="2830" dirty="0"/>
                  <a:t> and </a:t>
                </a:r>
                <a14:m>
                  <m:oMath xmlns:m="http://schemas.openxmlformats.org/officeDocument/2006/math">
                    <m:sSub>
                      <m:sSubPr>
                        <m:ctrlPr>
                          <a:rPr lang="en-US" sz="2830" i="1">
                            <a:latin typeface="Cambria Math" panose="02040503050406030204" pitchFamily="18" charset="0"/>
                          </a:rPr>
                        </m:ctrlPr>
                      </m:sSubPr>
                      <m:e>
                        <m:r>
                          <a:rPr lang="en-US" sz="2830" i="1">
                            <a:latin typeface="Cambria Math" panose="02040503050406030204" pitchFamily="18" charset="0"/>
                          </a:rPr>
                          <m:t>𝑧</m:t>
                        </m:r>
                      </m:e>
                      <m:sub>
                        <m:r>
                          <a:rPr lang="en-US" sz="2830" i="1">
                            <a:latin typeface="Cambria Math" panose="02040503050406030204" pitchFamily="18" charset="0"/>
                          </a:rPr>
                          <m:t>0</m:t>
                        </m:r>
                      </m:sub>
                    </m:sSub>
                  </m:oMath>
                </a14:m>
                <a:r>
                  <a:rPr lang="en-US" sz="2830" dirty="0"/>
                  <a:t>. The </a:t>
                </a:r>
                <a14:m>
                  <m:oMath xmlns:m="http://schemas.openxmlformats.org/officeDocument/2006/math">
                    <m:sSup>
                      <m:sSupPr>
                        <m:ctrlPr>
                          <a:rPr lang="en-US" sz="2830" b="0" i="1" smtClean="0">
                            <a:latin typeface="Cambria Math" panose="02040503050406030204" pitchFamily="18" charset="0"/>
                          </a:rPr>
                        </m:ctrlPr>
                      </m:sSupPr>
                      <m:e>
                        <m:r>
                          <a:rPr lang="en-US" sz="2830" i="1">
                            <a:latin typeface="Cambria Math" panose="02040503050406030204" pitchFamily="18" charset="0"/>
                          </a:rPr>
                          <m:t>(</m:t>
                        </m:r>
                        <m:sSub>
                          <m:sSubPr>
                            <m:ctrlPr>
                              <a:rPr lang="en-US" sz="2830" i="1">
                                <a:latin typeface="Cambria Math" panose="02040503050406030204" pitchFamily="18" charset="0"/>
                              </a:rPr>
                            </m:ctrlPr>
                          </m:sSubPr>
                          <m:e>
                            <m:r>
                              <a:rPr lang="en-US" sz="2830" i="1">
                                <a:latin typeface="Cambria Math" panose="02040503050406030204" pitchFamily="18" charset="0"/>
                              </a:rPr>
                              <m:t>𝑡</m:t>
                            </m:r>
                          </m:e>
                          <m:sub>
                            <m:r>
                              <a:rPr lang="en-US" sz="2830" i="1">
                                <a:latin typeface="Cambria Math" panose="02040503050406030204" pitchFamily="18" charset="0"/>
                              </a:rPr>
                              <m:t>0</m:t>
                            </m:r>
                          </m:sub>
                        </m:sSub>
                        <m:r>
                          <a:rPr lang="en-US" sz="2830" i="1">
                            <a:latin typeface="Cambria Math" panose="02040503050406030204" pitchFamily="18" charset="0"/>
                          </a:rPr>
                          <m:t>−</m:t>
                        </m:r>
                        <m:sSub>
                          <m:sSubPr>
                            <m:ctrlPr>
                              <a:rPr lang="en-US" sz="2830" i="1">
                                <a:latin typeface="Cambria Math" panose="02040503050406030204" pitchFamily="18" charset="0"/>
                              </a:rPr>
                            </m:ctrlPr>
                          </m:sSubPr>
                          <m:e>
                            <m:r>
                              <a:rPr lang="en-US" sz="2830" i="1">
                                <a:latin typeface="Cambria Math" panose="02040503050406030204" pitchFamily="18" charset="0"/>
                              </a:rPr>
                              <m:t>𝑧</m:t>
                            </m:r>
                          </m:e>
                          <m:sub>
                            <m:r>
                              <a:rPr lang="en-US" sz="2830" i="1">
                                <a:latin typeface="Cambria Math" panose="02040503050406030204" pitchFamily="18" charset="0"/>
                              </a:rPr>
                              <m:t>0</m:t>
                            </m:r>
                          </m:sub>
                        </m:sSub>
                        <m:r>
                          <a:rPr lang="en-US" sz="2830" i="1">
                            <a:latin typeface="Cambria Math" panose="02040503050406030204" pitchFamily="18" charset="0"/>
                          </a:rPr>
                          <m:t>)</m:t>
                        </m:r>
                      </m:e>
                      <m:sup>
                        <m:r>
                          <a:rPr lang="en-US" sz="2830" b="0" i="1" smtClean="0">
                            <a:latin typeface="Cambria Math" panose="02040503050406030204" pitchFamily="18" charset="0"/>
                          </a:rPr>
                          <m:t>2</m:t>
                        </m:r>
                      </m:sup>
                    </m:sSup>
                  </m:oMath>
                </a14:m>
                <a:r>
                  <a:rPr lang="en-US" sz="2830" dirty="0"/>
                  <a:t> factor suppresses it by a factor of at least ten for reasonable </a:t>
                </a:r>
                <a14:m>
                  <m:oMath xmlns:m="http://schemas.openxmlformats.org/officeDocument/2006/math">
                    <m:sSub>
                      <m:sSubPr>
                        <m:ctrlPr>
                          <a:rPr lang="en-US" sz="2830" i="1">
                            <a:latin typeface="Cambria Math" panose="02040503050406030204" pitchFamily="18" charset="0"/>
                          </a:rPr>
                        </m:ctrlPr>
                      </m:sSubPr>
                      <m:e>
                        <m:r>
                          <a:rPr lang="en-US" sz="2830" b="0" i="1" smtClean="0">
                            <a:latin typeface="Cambria Math" panose="02040503050406030204" pitchFamily="18" charset="0"/>
                          </a:rPr>
                          <m:t>𝑡</m:t>
                        </m:r>
                      </m:e>
                      <m:sub>
                        <m:r>
                          <a:rPr lang="en-US" sz="2830" i="1">
                            <a:latin typeface="Cambria Math" panose="02040503050406030204" pitchFamily="18" charset="0"/>
                          </a:rPr>
                          <m:t>0</m:t>
                        </m:r>
                      </m:sub>
                    </m:sSub>
                  </m:oMath>
                </a14:m>
                <a:r>
                  <a:rPr lang="en-US" sz="2830" dirty="0"/>
                  <a:t> and </a:t>
                </a:r>
                <a14:m>
                  <m:oMath xmlns:m="http://schemas.openxmlformats.org/officeDocument/2006/math">
                    <m:sSub>
                      <m:sSubPr>
                        <m:ctrlPr>
                          <a:rPr lang="en-US" sz="2830" i="1">
                            <a:latin typeface="Cambria Math" panose="02040503050406030204" pitchFamily="18" charset="0"/>
                          </a:rPr>
                        </m:ctrlPr>
                      </m:sSubPr>
                      <m:e>
                        <m:r>
                          <a:rPr lang="en-US" sz="2830" b="0" i="1" smtClean="0">
                            <a:latin typeface="Cambria Math" panose="02040503050406030204" pitchFamily="18" charset="0"/>
                          </a:rPr>
                          <m:t>𝑧</m:t>
                        </m:r>
                      </m:e>
                      <m:sub>
                        <m:r>
                          <a:rPr lang="en-US" sz="2830" i="1">
                            <a:latin typeface="Cambria Math" panose="02040503050406030204" pitchFamily="18" charset="0"/>
                          </a:rPr>
                          <m:t>0</m:t>
                        </m:r>
                      </m:sub>
                    </m:sSub>
                  </m:oMath>
                </a14:m>
                <a:r>
                  <a:rPr lang="en-US" sz="2830" dirty="0"/>
                  <a:t> compared to a transverse jet.</a:t>
                </a:r>
              </a:p>
            </p:txBody>
          </p:sp>
        </mc:Choice>
        <mc:Fallback xmlns="">
          <p:sp>
            <p:nvSpPr>
              <p:cNvPr id="33" name="TextBox 32">
                <a:extLst>
                  <a:ext uri="{FF2B5EF4-FFF2-40B4-BE49-F238E27FC236}">
                    <a16:creationId xmlns:a16="http://schemas.microsoft.com/office/drawing/2014/main" id="{DB6AEE09-24B7-3615-99F0-729F0F481FCE}"/>
                  </a:ext>
                </a:extLst>
              </p:cNvPr>
              <p:cNvSpPr txBox="1">
                <a:spLocks noRot="1" noChangeAspect="1" noMove="1" noResize="1" noEditPoints="1" noAdjustHandles="1" noChangeArrowheads="1" noChangeShapeType="1" noTextEdit="1"/>
              </p:cNvSpPr>
              <p:nvPr/>
            </p:nvSpPr>
            <p:spPr>
              <a:xfrm>
                <a:off x="11039740" y="35709003"/>
                <a:ext cx="9125117" cy="1398844"/>
              </a:xfrm>
              <a:prstGeom prst="rect">
                <a:avLst/>
              </a:prstGeom>
              <a:blipFill>
                <a:blip r:embed="rId36"/>
                <a:stretch>
                  <a:fillRect l="-1269" t="-4803" b="-117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DA01F67-32D6-20C5-D10D-0620A8E1484E}"/>
                  </a:ext>
                </a:extLst>
              </p:cNvPr>
              <p:cNvSpPr txBox="1"/>
              <p:nvPr/>
            </p:nvSpPr>
            <p:spPr>
              <a:xfrm>
                <a:off x="20764316" y="35709003"/>
                <a:ext cx="11049805" cy="1834348"/>
              </a:xfrm>
              <a:prstGeom prst="rect">
                <a:avLst/>
              </a:prstGeom>
              <a:noFill/>
            </p:spPr>
            <p:txBody>
              <a:bodyPr wrap="square" rtlCol="0">
                <a:spAutoFit/>
              </a:bodyPr>
              <a:lstStyle/>
              <a:p>
                <a:pPr marL="285750" indent="-285750">
                  <a:buFont typeface="Arial" panose="020B0604020202020204" pitchFamily="34" charset="0"/>
                  <a:buChar char="•"/>
                </a:pPr>
                <a:r>
                  <a:rPr lang="en-US" sz="2830" dirty="0"/>
                  <a:t>By considering the spacetime rapidity of the jet, it can be seen that the effects from initial displacements must disappear over time. There is no distinction between an x-jet and a y-jet when </a:t>
                </a:r>
                <a14:m>
                  <m:oMath xmlns:m="http://schemas.openxmlformats.org/officeDocument/2006/math">
                    <m:sSub>
                      <m:sSubPr>
                        <m:ctrlPr>
                          <a:rPr lang="en-US" sz="2830" i="1" smtClean="0">
                            <a:latin typeface="Cambria Math" panose="02040503050406030204" pitchFamily="18" charset="0"/>
                          </a:rPr>
                        </m:ctrlPr>
                      </m:sSubPr>
                      <m:e>
                        <m:r>
                          <a:rPr lang="en-US" sz="2830" b="0" i="1" smtClean="0">
                            <a:latin typeface="Cambria Math" panose="02040503050406030204" pitchFamily="18" charset="0"/>
                          </a:rPr>
                          <m:t>𝑥</m:t>
                        </m:r>
                      </m:e>
                      <m:sub>
                        <m:r>
                          <a:rPr lang="en-US" sz="2830" b="0" i="1" smtClean="0">
                            <a:latin typeface="Cambria Math" panose="02040503050406030204" pitchFamily="18" charset="0"/>
                          </a:rPr>
                          <m:t>0</m:t>
                        </m:r>
                      </m:sub>
                    </m:sSub>
                    <m:r>
                      <a:rPr lang="en-US" sz="2830" b="0" i="1" smtClean="0">
                        <a:latin typeface="Cambria Math" panose="02040503050406030204" pitchFamily="18" charset="0"/>
                      </a:rPr>
                      <m:t>=</m:t>
                    </m:r>
                    <m:sSub>
                      <m:sSubPr>
                        <m:ctrlPr>
                          <a:rPr lang="en-US" sz="2830" i="1">
                            <a:latin typeface="Cambria Math" panose="02040503050406030204" pitchFamily="18" charset="0"/>
                          </a:rPr>
                        </m:ctrlPr>
                      </m:sSubPr>
                      <m:e>
                        <m:r>
                          <a:rPr lang="en-US" sz="2830" b="0" i="1" smtClean="0">
                            <a:latin typeface="Cambria Math" panose="02040503050406030204" pitchFamily="18" charset="0"/>
                          </a:rPr>
                          <m:t>𝑦</m:t>
                        </m:r>
                      </m:e>
                      <m:sub>
                        <m:r>
                          <a:rPr lang="en-US" sz="2830" i="1">
                            <a:latin typeface="Cambria Math" panose="02040503050406030204" pitchFamily="18" charset="0"/>
                          </a:rPr>
                          <m:t>0</m:t>
                        </m:r>
                      </m:sub>
                    </m:sSub>
                    <m:r>
                      <a:rPr lang="en-US" sz="2830" b="0" i="1" smtClean="0">
                        <a:latin typeface="Cambria Math" panose="02040503050406030204" pitchFamily="18" charset="0"/>
                      </a:rPr>
                      <m:t>=0</m:t>
                    </m:r>
                  </m:oMath>
                </a14:m>
                <a:r>
                  <a:rPr lang="en-US" sz="2830" dirty="0"/>
                  <a:t>.</a:t>
                </a:r>
              </a:p>
            </p:txBody>
          </p:sp>
        </mc:Choice>
        <mc:Fallback xmlns="">
          <p:sp>
            <p:nvSpPr>
              <p:cNvPr id="37" name="TextBox 36">
                <a:extLst>
                  <a:ext uri="{FF2B5EF4-FFF2-40B4-BE49-F238E27FC236}">
                    <a16:creationId xmlns:a16="http://schemas.microsoft.com/office/drawing/2014/main" id="{1DA01F67-32D6-20C5-D10D-0620A8E1484E}"/>
                  </a:ext>
                </a:extLst>
              </p:cNvPr>
              <p:cNvSpPr txBox="1">
                <a:spLocks noRot="1" noChangeAspect="1" noMove="1" noResize="1" noEditPoints="1" noAdjustHandles="1" noChangeArrowheads="1" noChangeShapeType="1" noTextEdit="1"/>
              </p:cNvSpPr>
              <p:nvPr/>
            </p:nvSpPr>
            <p:spPr>
              <a:xfrm>
                <a:off x="20764316" y="35709003"/>
                <a:ext cx="11049805" cy="1834348"/>
              </a:xfrm>
              <a:prstGeom prst="rect">
                <a:avLst/>
              </a:prstGeom>
              <a:blipFill>
                <a:blip r:embed="rId37"/>
                <a:stretch>
                  <a:fillRect l="-993" t="-3654" r="-1931" b="-8638"/>
                </a:stretch>
              </a:blipFill>
            </p:spPr>
            <p:txBody>
              <a:bodyPr/>
              <a:lstStyle/>
              <a:p>
                <a:r>
                  <a:rPr lang="en-US">
                    <a:noFill/>
                  </a:rPr>
                  <a:t> </a:t>
                </a:r>
              </a:p>
            </p:txBody>
          </p:sp>
        </mc:Fallback>
      </mc:AlternateContent>
      <p:pic>
        <p:nvPicPr>
          <p:cNvPr id="63" name="Picture 62">
            <a:extLst>
              <a:ext uri="{FF2B5EF4-FFF2-40B4-BE49-F238E27FC236}">
                <a16:creationId xmlns:a16="http://schemas.microsoft.com/office/drawing/2014/main" id="{6504ADA9-5091-68CA-E2FF-66E73EC4A540}"/>
              </a:ext>
            </a:extLst>
          </p:cNvPr>
          <p:cNvPicPr>
            <a:picLocks noChangeAspect="1"/>
          </p:cNvPicPr>
          <p:nvPr/>
        </p:nvPicPr>
        <p:blipFill>
          <a:blip r:embed="rId38"/>
          <a:stretch>
            <a:fillRect/>
          </a:stretch>
        </p:blipFill>
        <p:spPr>
          <a:xfrm>
            <a:off x="790116" y="25498551"/>
            <a:ext cx="13584546" cy="1171739"/>
          </a:xfrm>
          <a:prstGeom prst="rect">
            <a:avLst/>
          </a:prstGeom>
        </p:spPr>
      </p:pic>
      <p:pic>
        <p:nvPicPr>
          <p:cNvPr id="1030" name="Picture 1029">
            <a:extLst>
              <a:ext uri="{FF2B5EF4-FFF2-40B4-BE49-F238E27FC236}">
                <a16:creationId xmlns:a16="http://schemas.microsoft.com/office/drawing/2014/main" id="{92AC105B-B0D5-D1B3-324A-9C64285BB840}"/>
              </a:ext>
            </a:extLst>
          </p:cNvPr>
          <p:cNvPicPr>
            <a:picLocks noChangeAspect="1"/>
          </p:cNvPicPr>
          <p:nvPr/>
        </p:nvPicPr>
        <p:blipFill>
          <a:blip r:embed="rId39"/>
          <a:stretch>
            <a:fillRect/>
          </a:stretch>
        </p:blipFill>
        <p:spPr>
          <a:xfrm>
            <a:off x="14419919" y="25419350"/>
            <a:ext cx="11803122" cy="1267002"/>
          </a:xfrm>
          <a:prstGeom prst="rect">
            <a:avLst/>
          </a:prstGeom>
        </p:spPr>
      </p:pic>
      <p:pic>
        <p:nvPicPr>
          <p:cNvPr id="1035" name="Picture 1034">
            <a:extLst>
              <a:ext uri="{FF2B5EF4-FFF2-40B4-BE49-F238E27FC236}">
                <a16:creationId xmlns:a16="http://schemas.microsoft.com/office/drawing/2014/main" id="{6BD9E777-A31F-9DB9-E8B0-3DF62E36C6E2}"/>
              </a:ext>
            </a:extLst>
          </p:cNvPr>
          <p:cNvPicPr>
            <a:picLocks noChangeAspect="1"/>
          </p:cNvPicPr>
          <p:nvPr/>
        </p:nvPicPr>
        <p:blipFill>
          <a:blip r:embed="rId40"/>
          <a:stretch>
            <a:fillRect/>
          </a:stretch>
        </p:blipFill>
        <p:spPr>
          <a:xfrm>
            <a:off x="809978" y="26738870"/>
            <a:ext cx="19514972" cy="952770"/>
          </a:xfrm>
          <a:prstGeom prst="rect">
            <a:avLst/>
          </a:prstGeom>
        </p:spPr>
      </p:pic>
      <p:pic>
        <p:nvPicPr>
          <p:cNvPr id="1046" name="Picture 1045">
            <a:extLst>
              <a:ext uri="{FF2B5EF4-FFF2-40B4-BE49-F238E27FC236}">
                <a16:creationId xmlns:a16="http://schemas.microsoft.com/office/drawing/2014/main" id="{68F2017A-D65C-C2E3-2F88-F5CFDCE22270}"/>
              </a:ext>
            </a:extLst>
          </p:cNvPr>
          <p:cNvPicPr>
            <a:picLocks noChangeAspect="1"/>
          </p:cNvPicPr>
          <p:nvPr/>
        </p:nvPicPr>
        <p:blipFill>
          <a:blip r:embed="rId41"/>
          <a:stretch>
            <a:fillRect/>
          </a:stretch>
        </p:blipFill>
        <p:spPr>
          <a:xfrm>
            <a:off x="20355770" y="26893014"/>
            <a:ext cx="9350257" cy="689680"/>
          </a:xfrm>
          <a:prstGeom prst="rect">
            <a:avLst/>
          </a:prstGeom>
        </p:spPr>
      </p:pic>
      <p:pic>
        <p:nvPicPr>
          <p:cNvPr id="8" name="Picture 7">
            <a:extLst>
              <a:ext uri="{FF2B5EF4-FFF2-40B4-BE49-F238E27FC236}">
                <a16:creationId xmlns:a16="http://schemas.microsoft.com/office/drawing/2014/main" id="{D6C64E0B-083C-95CC-9604-2DF9F6E6B617}"/>
              </a:ext>
            </a:extLst>
          </p:cNvPr>
          <p:cNvPicPr>
            <a:picLocks noChangeAspect="1"/>
          </p:cNvPicPr>
          <p:nvPr/>
        </p:nvPicPr>
        <p:blipFill>
          <a:blip r:embed="rId42"/>
          <a:stretch>
            <a:fillRect/>
          </a:stretch>
        </p:blipFill>
        <p:spPr>
          <a:xfrm>
            <a:off x="11851456" y="30808303"/>
            <a:ext cx="6815005" cy="4827294"/>
          </a:xfrm>
          <a:prstGeom prst="rect">
            <a:avLst/>
          </a:prstGeom>
        </p:spPr>
      </p:pic>
      <p:pic>
        <p:nvPicPr>
          <p:cNvPr id="42" name="Picture 41">
            <a:extLst>
              <a:ext uri="{FF2B5EF4-FFF2-40B4-BE49-F238E27FC236}">
                <a16:creationId xmlns:a16="http://schemas.microsoft.com/office/drawing/2014/main" id="{51CDB445-156F-91B6-C768-0718BCCF2206}"/>
              </a:ext>
            </a:extLst>
          </p:cNvPr>
          <p:cNvPicPr>
            <a:picLocks noChangeAspect="1"/>
          </p:cNvPicPr>
          <p:nvPr/>
        </p:nvPicPr>
        <p:blipFill rotWithShape="1">
          <a:blip r:embed="rId43"/>
          <a:srcRect l="7697"/>
          <a:stretch/>
        </p:blipFill>
        <p:spPr>
          <a:xfrm>
            <a:off x="2233317" y="37200501"/>
            <a:ext cx="6467396" cy="5732064"/>
          </a:xfrm>
          <a:prstGeom prst="rect">
            <a:avLst/>
          </a:prstGeom>
        </p:spPr>
      </p:pic>
      <p:pic>
        <p:nvPicPr>
          <p:cNvPr id="1027" name="Graphic 1026">
            <a:extLst>
              <a:ext uri="{FF2B5EF4-FFF2-40B4-BE49-F238E27FC236}">
                <a16:creationId xmlns:a16="http://schemas.microsoft.com/office/drawing/2014/main" id="{2A61CEC2-CB69-405F-DA3C-39E265379C87}"/>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21951143" y="37306901"/>
            <a:ext cx="8004738" cy="5536610"/>
          </a:xfrm>
          <a:prstGeom prst="rect">
            <a:avLst/>
          </a:prstGeom>
        </p:spPr>
      </p:pic>
      <p:pic>
        <p:nvPicPr>
          <p:cNvPr id="1033" name="Graphic 1032">
            <a:extLst>
              <a:ext uri="{FF2B5EF4-FFF2-40B4-BE49-F238E27FC236}">
                <a16:creationId xmlns:a16="http://schemas.microsoft.com/office/drawing/2014/main" id="{C9AB8268-C216-702E-8EA5-6EA5C4ECD54D}"/>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11521985" y="37290224"/>
            <a:ext cx="8004738" cy="5553287"/>
          </a:xfrm>
          <a:prstGeom prst="rect">
            <a:avLst/>
          </a:prstGeom>
        </p:spPr>
      </p:pic>
    </p:spTree>
    <p:extLst>
      <p:ext uri="{BB962C8B-B14F-4D97-AF65-F5344CB8AC3E}">
        <p14:creationId xmlns:p14="http://schemas.microsoft.com/office/powerpoint/2010/main" val="214872339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3PosterPresentationTemplate" id="{913DE1DD-9521-FA41-8382-3EA3E3A43966}" vid="{A95168B9-AF62-A643-83AD-F9722E44E958}"/>
    </a:ext>
  </a:extLst>
</a:theme>
</file>

<file path=docProps/app.xml><?xml version="1.0" encoding="utf-8"?>
<Properties xmlns="http://schemas.openxmlformats.org/officeDocument/2006/extended-properties" xmlns:vt="http://schemas.openxmlformats.org/officeDocument/2006/docPropsVTypes">
  <Template>Office Theme</Template>
  <TotalTime>4866</TotalTime>
  <Words>927</Words>
  <Application>Microsoft Office PowerPoint</Application>
  <PresentationFormat>Custom</PresentationFormat>
  <Paragraphs>53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Helvetica Neue</vt:lpstr>
      <vt:lpstr>Arial</vt:lpstr>
      <vt:lpstr>Arial Black</vt:lpstr>
      <vt:lpstr>Cambria Math</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Sanders, Hailey B</dc:creator>
  <cp:lastModifiedBy>Stephen Robicheaux</cp:lastModifiedBy>
  <cp:revision>89</cp:revision>
  <dcterms:created xsi:type="dcterms:W3CDTF">2021-07-22T17:44:56Z</dcterms:created>
  <dcterms:modified xsi:type="dcterms:W3CDTF">2023-08-29T16:58:58Z</dcterms:modified>
</cp:coreProperties>
</file>