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92" r:id="rId2"/>
    <p:sldId id="262" r:id="rId3"/>
    <p:sldId id="256" r:id="rId4"/>
    <p:sldId id="265" r:id="rId5"/>
    <p:sldId id="266" r:id="rId6"/>
    <p:sldId id="291" r:id="rId7"/>
    <p:sldId id="270" r:id="rId8"/>
    <p:sldId id="294" r:id="rId9"/>
    <p:sldId id="29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6" r:id="rId22"/>
    <p:sldId id="288" r:id="rId23"/>
    <p:sldId id="290" r:id="rId24"/>
    <p:sldId id="272" r:id="rId25"/>
    <p:sldId id="273" r:id="rId26"/>
    <p:sldId id="267" r:id="rId27"/>
    <p:sldId id="269" r:id="rId28"/>
    <p:sldId id="295" r:id="rId29"/>
    <p:sldId id="287" r:id="rId30"/>
    <p:sldId id="268" r:id="rId31"/>
    <p:sldId id="25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9051"/>
    <a:srgbClr val="727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6"/>
    <p:restoredTop sz="94693"/>
  </p:normalViewPr>
  <p:slideViewPr>
    <p:cSldViewPr snapToGrid="0" snapToObjects="1">
      <p:cViewPr varScale="1">
        <p:scale>
          <a:sx n="131" d="100"/>
          <a:sy n="131" d="100"/>
        </p:scale>
        <p:origin x="20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B81C5-DB9A-1647-BD58-16E1A56F931E}" type="datetimeFigureOut">
              <a:rPr lang="en-US" smtClean="0"/>
              <a:t>9/6/23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3D6C9-3CA4-C941-B973-FFBAD2572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15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14515-1139-214A-9D9B-4670719C30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53A9D2-952C-6240-A6DC-F6F26B2A38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705D8-A1BA-FF4B-BF12-4841A5AF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104-DA59-CB4D-9C86-2888979241CA}" type="datetime1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0BC09-B8A5-9541-9A03-E5ED85473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FCB61-C7B9-CF4F-A138-93CC378B6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8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A9C86-DE6D-2040-BDE5-427299EF2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9BCC0-2538-594B-A2D7-A18FCAD42B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0B27C-4889-5A43-B4C6-BAE83E55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59C4-BFC1-2844-8317-70EE9FDA64EB}" type="datetime1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AEC64-D869-674F-850C-F25A73BF4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7CDF8-C0FD-2A43-8F50-4CEFCAED7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9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F0C244-818F-7F40-87E2-96E79BB6AF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10242-7FF1-2641-B638-1C0FC2953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F7FE9-3656-4145-82A2-83CB06F65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1783-E4FF-EF41-BE74-4A1F1F296698}" type="datetime1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F7F60-4541-6C47-B067-12093FD71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23121-C3B4-B84E-9402-3F45025F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1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487F0-D826-184E-BA90-3A0C3A7D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8AA78-CDD3-664F-A19A-06BB6B7E8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D5B248-1CD2-B345-AC70-4F91BF024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3BFE-1334-7C45-A226-6E65E1B62438}" type="datetime1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4F6CC-E157-0D43-8B54-8061D4EC9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DE928-F1A7-5348-8E62-EA99E6C7C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3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B1005-3F83-C143-9D36-8ECE59E28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81F756-5FFE-1648-9E6B-3F53CD6EF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CA1ED-82B2-D443-B6C0-B15D3ACBD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0463-95A5-1D4A-9336-D7E0AA1293F3}" type="datetime1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02B10-7803-F64E-8CE2-E37B980F1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9EF1E-3C2D-4345-9C04-7F6FBCE9A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7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02AE3-7356-6146-9535-1BBF824C7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FB13D-0CD3-824D-8B1A-84C7F963D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43D8DF-5040-0540-A71C-BBA45B53BA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BB526C-385D-434F-ABE0-D77BA08D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E562-4E1E-D54A-A2B3-77AF9DC08317}" type="datetime1">
              <a:rPr lang="en-US" smtClean="0"/>
              <a:t>9/6/23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BD8DCE-0B82-E34C-B5F2-E77F214E4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E5921C-1E69-2A46-947B-2E8542496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6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5574F-D99B-3349-B142-3235C904D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407997-45E8-CC48-B52F-EB590A914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5593F-9B8A-AC42-B982-33A5C4135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DB7A57-3AA6-D943-9983-6651FB12D5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59681-8ACF-6A46-9DAB-0AFB6C334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9862FC-2EB5-0348-A327-082777B85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F9440-25EA-0440-8175-FAAE5AFEDEEA}" type="datetime1">
              <a:rPr lang="en-US" smtClean="0"/>
              <a:t>9/6/23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7A30C5-5DC5-154D-AB0C-B58ABED10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4A777A-D88A-634A-B147-5D9BA0485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8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DAAAF-5B42-D344-B7BA-5D4A25A66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76E7F0-86DE-8C40-8076-960713B5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8877-7D08-2647-BFDE-3AA521FDAC62}" type="datetime1">
              <a:rPr lang="en-US" smtClean="0"/>
              <a:t>9/6/23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75DCB-A91A-9842-81D3-537D4DF7A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07A75E-E80F-0943-9915-AE435F382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04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7A0DB5-45EE-1741-9BC4-D695015E3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313D-6724-3345-A114-4B08E9848495}" type="datetime1">
              <a:rPr lang="en-US" smtClean="0"/>
              <a:t>9/6/23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AC4648-0479-A64F-A5E1-5DC4C064C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3FED7-D205-4042-8BB5-BC0259D5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46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D2363-564F-0542-94F6-AE66C25E4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406F3-1942-6146-8855-5FF9F9BCD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78EE-F7E1-B04C-991F-5D69EF97B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51DFA0-53FC-FF40-B317-4D74A8205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CD881-4AEF-9740-A2D5-F384046B9F04}" type="datetime1">
              <a:rPr lang="en-US" smtClean="0"/>
              <a:t>9/6/23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ECDBF8-A6E8-A241-AD70-5429D4555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6E9CF1-48B1-5446-86F5-F1C1C0F77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01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7883B-EA72-944E-A7DC-E04DC34F7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CF70DE-526E-024A-9197-68D6D7A9F6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D6183-6AD0-6C4F-902D-9447E7958A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ADD28-EBE1-EE4B-AD34-DD385FB4E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57DC-C4C2-4F41-AE44-DB3982A4B1C9}" type="datetime1">
              <a:rPr lang="en-US" smtClean="0"/>
              <a:t>9/6/23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03FAC-B6A9-9444-9583-4C5791537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233A9E-0C23-6749-8D3D-E983B432E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18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D7E01C-84AF-3A46-9AC3-FEA5A4B30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1AC44E-CF2C-514F-8E3A-16BAACEAD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51D3E-BBFD-DF42-AD70-B7C180E10B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2F6F0-AED7-184B-9BDF-223A6CB47380}" type="datetime1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3FF52-0DE8-4F46-AC8A-6AB4B3F12F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065DC-7C89-1748-AD38-08186F975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3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4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41.png"/><Relationship Id="rId3" Type="http://schemas.openxmlformats.org/officeDocument/2006/relationships/image" Target="../media/image47.png"/><Relationship Id="rId7" Type="http://schemas.openxmlformats.org/officeDocument/2006/relationships/image" Target="../media/image52.png"/><Relationship Id="rId12" Type="http://schemas.openxmlformats.org/officeDocument/2006/relationships/image" Target="../media/image3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5.png"/><Relationship Id="rId5" Type="http://schemas.openxmlformats.org/officeDocument/2006/relationships/image" Target="../media/image50.png"/><Relationship Id="rId10" Type="http://schemas.openxmlformats.org/officeDocument/2006/relationships/image" Target="../media/image28.png"/><Relationship Id="rId9" Type="http://schemas.openxmlformats.org/officeDocument/2006/relationships/image" Target="../media/image5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4.png"/><Relationship Id="rId7" Type="http://schemas.openxmlformats.org/officeDocument/2006/relationships/image" Target="../media/image6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0.png"/><Relationship Id="rId10" Type="http://schemas.openxmlformats.org/officeDocument/2006/relationships/image" Target="../media/image63.png"/><Relationship Id="rId4" Type="http://schemas.openxmlformats.org/officeDocument/2006/relationships/image" Target="../media/image631.png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7" Type="http://schemas.openxmlformats.org/officeDocument/2006/relationships/image" Target="../media/image74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10" Type="http://schemas.openxmlformats.org/officeDocument/2006/relationships/image" Target="../media/image69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8.png"/><Relationship Id="rId7" Type="http://schemas.openxmlformats.org/officeDocument/2006/relationships/image" Target="../media/image7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10" Type="http://schemas.openxmlformats.org/officeDocument/2006/relationships/image" Target="../media/image69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7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0.png"/><Relationship Id="rId4" Type="http://schemas.openxmlformats.org/officeDocument/2006/relationships/image" Target="../media/image9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7" Type="http://schemas.openxmlformats.org/officeDocument/2006/relationships/image" Target="../media/image39.png"/><Relationship Id="rId12" Type="http://schemas.openxmlformats.org/officeDocument/2006/relationships/image" Target="../media/image9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95.png"/><Relationship Id="rId5" Type="http://schemas.openxmlformats.org/officeDocument/2006/relationships/image" Target="../media/image37.png"/><Relationship Id="rId10" Type="http://schemas.openxmlformats.org/officeDocument/2006/relationships/image" Target="../media/image94.png"/><Relationship Id="rId4" Type="http://schemas.openxmlformats.org/officeDocument/2006/relationships/image" Target="../media/image36.png"/><Relationship Id="rId9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0.png"/><Relationship Id="rId2" Type="http://schemas.openxmlformats.org/officeDocument/2006/relationships/image" Target="../media/image6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lanstonebraker.com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1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7" Type="http://schemas.openxmlformats.org/officeDocument/2006/relationships/image" Target="../media/image3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280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6F671-F845-A36D-58BF-77CDA9E6D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1509"/>
            <a:ext cx="10515600" cy="3195198"/>
          </a:xfrm>
        </p:spPr>
        <p:txBody>
          <a:bodyPr>
            <a:normAutofit fontScale="90000"/>
          </a:bodyPr>
          <a:lstStyle/>
          <a:p>
            <a:r>
              <a:rPr lang="en-US" b="1" i="0" u="none" strike="noStrike" dirty="0">
                <a:solidFill>
                  <a:srgbClr val="000000"/>
                </a:solidFill>
                <a:effectLst/>
                <a:latin typeface="Times" pitchFamily="2" charset="0"/>
              </a:rPr>
              <a:t>New </a:t>
            </a:r>
            <a:r>
              <a:rPr lang="en-US" b="1" i="0" u="none" strike="noStrike" dirty="0" err="1">
                <a:solidFill>
                  <a:srgbClr val="000000"/>
                </a:solidFill>
                <a:effectLst/>
                <a:latin typeface="Times" pitchFamily="2" charset="0"/>
              </a:rPr>
              <a:t>LHCb</a:t>
            </a:r>
            <a:r>
              <a:rPr lang="en-US" b="1" i="0" u="none" strike="noStrike" dirty="0">
                <a:solidFill>
                  <a:srgbClr val="000000"/>
                </a:solidFill>
                <a:effectLst/>
                <a:latin typeface="Times" pitchFamily="2" charset="0"/>
              </a:rPr>
              <a:t> results on </a:t>
            </a:r>
            <a:r>
              <a:rPr lang="en-US" b="1" i="0" u="none" strike="noStrike" dirty="0" err="1">
                <a:solidFill>
                  <a:srgbClr val="000000"/>
                </a:solidFill>
                <a:effectLst/>
                <a:latin typeface="Times" pitchFamily="2" charset="0"/>
              </a:rPr>
              <a:t>quarkonia</a:t>
            </a:r>
            <a:r>
              <a:rPr lang="en-US" b="1" i="0" u="none" strike="noStrike" dirty="0">
                <a:solidFill>
                  <a:srgbClr val="000000"/>
                </a:solidFill>
                <a:effectLst/>
                <a:latin typeface="Times" pitchFamily="2" charset="0"/>
              </a:rPr>
              <a:t> production (and exotic hadron) in pp and </a:t>
            </a:r>
            <a:r>
              <a:rPr lang="en-US" b="1" i="0" u="none" strike="noStrike" dirty="0" err="1">
                <a:solidFill>
                  <a:srgbClr val="000000"/>
                </a:solidFill>
                <a:effectLst/>
                <a:latin typeface="Times" pitchFamily="2" charset="0"/>
              </a:rPr>
              <a:t>pPb</a:t>
            </a:r>
            <a:r>
              <a:rPr lang="en-US" b="1" i="0" u="none" strike="noStrike" dirty="0">
                <a:solidFill>
                  <a:srgbClr val="000000"/>
                </a:solidFill>
                <a:effectLst/>
                <a:latin typeface="Times" pitchFamily="2" charset="0"/>
              </a:rPr>
              <a:t> collisions.</a:t>
            </a:r>
            <a:br>
              <a:rPr lang="en-US" b="1" i="0" u="none" strike="noStrike" dirty="0">
                <a:solidFill>
                  <a:srgbClr val="000000"/>
                </a:solidFill>
                <a:effectLst/>
                <a:latin typeface="Times" pitchFamily="2" charset="0"/>
              </a:rPr>
            </a:br>
            <a:br>
              <a:rPr lang="en-US" b="1" i="0" u="none" strike="noStrike" dirty="0">
                <a:solidFill>
                  <a:srgbClr val="000000"/>
                </a:solidFill>
                <a:effectLst/>
                <a:latin typeface="Times" pitchFamily="2" charset="0"/>
              </a:rPr>
            </a:br>
            <a:r>
              <a:rPr lang="en-US" sz="3200" dirty="0">
                <a:solidFill>
                  <a:srgbClr val="000000"/>
                </a:solidFill>
                <a:latin typeface="Times" pitchFamily="2" charset="0"/>
              </a:rPr>
              <a:t>Cesar Luiz da Silva for the </a:t>
            </a:r>
            <a:r>
              <a:rPr lang="en-US" sz="3200" dirty="0" err="1">
                <a:solidFill>
                  <a:srgbClr val="000000"/>
                </a:solidFill>
                <a:latin typeface="Times" pitchFamily="2" charset="0"/>
              </a:rPr>
              <a:t>LHCb</a:t>
            </a:r>
            <a:r>
              <a:rPr lang="en-US" sz="3200" dirty="0">
                <a:solidFill>
                  <a:srgbClr val="000000"/>
                </a:solidFill>
                <a:latin typeface="Times" pitchFamily="2" charset="0"/>
              </a:rPr>
              <a:t> Collaboration</a:t>
            </a:r>
            <a:br>
              <a:rPr lang="en-US" sz="3200" dirty="0">
                <a:solidFill>
                  <a:srgbClr val="000000"/>
                </a:solidFill>
                <a:latin typeface="Times" pitchFamily="2" charset="0"/>
              </a:rPr>
            </a:br>
            <a:r>
              <a:rPr lang="en-US" sz="3200" dirty="0">
                <a:solidFill>
                  <a:srgbClr val="000000"/>
                </a:solidFill>
                <a:latin typeface="Times" pitchFamily="2" charset="0"/>
              </a:rPr>
              <a:t>Los Alamos National Lab</a:t>
            </a:r>
            <a:endParaRPr lang="en-US" dirty="0">
              <a:latin typeface="Times" pitchFamily="2" charset="0"/>
            </a:endParaRPr>
          </a:p>
        </p:txBody>
      </p:sp>
      <p:pic>
        <p:nvPicPr>
          <p:cNvPr id="4" name="Picture 2" descr="LANL introduces sleek new look and logo">
            <a:extLst>
              <a:ext uri="{FF2B5EF4-FFF2-40B4-BE49-F238E27FC236}">
                <a16:creationId xmlns:a16="http://schemas.microsoft.com/office/drawing/2014/main" id="{30FBF366-B45E-8EFF-6062-4DFEDE5AC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17" y="4216674"/>
            <a:ext cx="4508500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39F55B-FF08-1FC4-FAF7-4970EC450C6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9153111" y="4203091"/>
            <a:ext cx="2685450" cy="1830566"/>
          </a:xfrm>
          <a:prstGeom prst="rect">
            <a:avLst/>
          </a:prstGeom>
        </p:spPr>
      </p:pic>
      <p:pic>
        <p:nvPicPr>
          <p:cNvPr id="2050" name="Picture 2" descr="SC Logos | U.S. DOE Office of Science (SC)">
            <a:extLst>
              <a:ext uri="{FF2B5EF4-FFF2-40B4-BE49-F238E27FC236}">
                <a16:creationId xmlns:a16="http://schemas.microsoft.com/office/drawing/2014/main" id="{7535428C-2D4A-1C31-696A-FDB23E72D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984" y="4559745"/>
            <a:ext cx="4088860" cy="1323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EF876-07D3-BE1F-2AE0-8469DA9C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A15C0E-6D1B-681D-399B-2B39AA2EE657}"/>
              </a:ext>
            </a:extLst>
          </p:cNvPr>
          <p:cNvSpPr txBox="1"/>
          <p:nvPr/>
        </p:nvSpPr>
        <p:spPr>
          <a:xfrm>
            <a:off x="209145" y="5650742"/>
            <a:ext cx="19017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chemeClr val="accent1">
                    <a:lumMod val="75000"/>
                  </a:schemeClr>
                </a:solidFill>
                <a:effectLst/>
                <a:latin typeface="Segoe UI" panose="020B0502040204020203" pitchFamily="34" charset="0"/>
              </a:rPr>
              <a:t>LA-UR-23-30003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81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C60DCF1-AA7B-F5B8-FB3F-27A5AD27A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711" y="1764094"/>
            <a:ext cx="9694886" cy="41041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452E524-86B7-16D7-A48C-D58574FED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932" y="689306"/>
            <a:ext cx="5352653" cy="1144787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9050974-AD3E-2EB6-DFA3-C83C502E0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10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AFBDC3-1389-C225-9ECB-DB251E0DE034}"/>
              </a:ext>
            </a:extLst>
          </p:cNvPr>
          <p:cNvSpPr txBox="1"/>
          <p:nvPr/>
        </p:nvSpPr>
        <p:spPr>
          <a:xfrm>
            <a:off x="2116477" y="2137025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CFC628-3E80-3BC0-CE58-D0FCCAD18301}"/>
              </a:ext>
            </a:extLst>
          </p:cNvPr>
          <p:cNvSpPr txBox="1"/>
          <p:nvPr/>
        </p:nvSpPr>
        <p:spPr>
          <a:xfrm>
            <a:off x="6975216" y="2099145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6158DAA-0A6A-DE14-2032-339C8BA338E0}"/>
                  </a:ext>
                </a:extLst>
              </p:cNvPr>
              <p:cNvSpPr txBox="1"/>
              <p:nvPr/>
            </p:nvSpPr>
            <p:spPr>
              <a:xfrm>
                <a:off x="2352231" y="85496"/>
                <a:ext cx="7077515" cy="6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/>
                  <a:t>New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US" sz="3600" b="1" dirty="0"/>
                  <a:t>(2S) Result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6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3600" b="1" dirty="0"/>
                  <a:t>=8.16 </a:t>
                </a:r>
                <a:r>
                  <a:rPr lang="en-US" sz="3600" b="1" dirty="0" err="1"/>
                  <a:t>TeV</a:t>
                </a:r>
                <a:endParaRPr lang="en-US" sz="36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6158DAA-0A6A-DE14-2032-339C8BA338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231" y="85496"/>
                <a:ext cx="7077515" cy="656655"/>
              </a:xfrm>
              <a:prstGeom prst="rect">
                <a:avLst/>
              </a:prstGeom>
              <a:blipFill>
                <a:blip r:embed="rId4"/>
                <a:stretch>
                  <a:fillRect l="-2688" t="-13208" r="-1613" b="-32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84B59E-B90A-665E-6459-1E3CFA9C97B5}"/>
                  </a:ext>
                </a:extLst>
              </p:cNvPr>
              <p:cNvSpPr txBox="1"/>
              <p:nvPr/>
            </p:nvSpPr>
            <p:spPr>
              <a:xfrm>
                <a:off x="163931" y="5588743"/>
                <a:ext cx="10860239" cy="10232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/>
                  <a:t>ISE cancelled out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pA</m:t>
                            </m:r>
                          </m:sub>
                        </m:sSub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  <m:d>
                              <m:d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d>
                          </m:e>
                        </m:d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pA</m:t>
                        </m:r>
                      </m:sub>
                    </m:sSub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800" dirty="0"/>
                  <a:t>) ratio.</a:t>
                </a: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sz="2800" dirty="0"/>
                  <a:t> is affected by final-state effects.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A84B59E-B90A-665E-6459-1E3CFA9C97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31" y="5588743"/>
                <a:ext cx="10860239" cy="1023293"/>
              </a:xfrm>
              <a:prstGeom prst="rect">
                <a:avLst/>
              </a:prstGeom>
              <a:blipFill>
                <a:blip r:embed="rId5"/>
                <a:stretch>
                  <a:fillRect l="-1168" t="-3704"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A3A82EA7-2472-E3AD-B6D1-1AA1108DBB7F}"/>
              </a:ext>
            </a:extLst>
          </p:cNvPr>
          <p:cNvSpPr txBox="1"/>
          <p:nvPr/>
        </p:nvSpPr>
        <p:spPr>
          <a:xfrm>
            <a:off x="6771602" y="1346010"/>
            <a:ext cx="367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LHCb-PAPER-2023-024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4171541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F17BC1-7E9D-DA53-886F-A0CB70F68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39" y="1471269"/>
            <a:ext cx="4824039" cy="42080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D27DFE-0662-57B8-7CA8-F745B79C6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5815" y="1439998"/>
            <a:ext cx="4824038" cy="42080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7A2401-2EFE-F879-6A2C-9D9E03189AFA}"/>
                  </a:ext>
                </a:extLst>
              </p:cNvPr>
              <p:cNvSpPr txBox="1"/>
              <p:nvPr/>
            </p:nvSpPr>
            <p:spPr>
              <a:xfrm>
                <a:off x="0" y="5359279"/>
                <a:ext cx="121920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0" dirty="0"/>
                  <a:t>Additional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sz="2400" baseline="-25000" dirty="0"/>
                  <a:t> </a:t>
                </a:r>
                <a:r>
                  <a:rPr lang="en-US" sz="2400" dirty="0"/>
                  <a:t>suppression only present in the prompt component,  consistent with co-mover particle interactions [PLB749, 98 (2015)]</a:t>
                </a:r>
                <a:endParaRPr lang="en-US" sz="2400" baseline="-25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7A2401-2EFE-F879-6A2C-9D9E03189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359279"/>
                <a:ext cx="12192000" cy="830997"/>
              </a:xfrm>
              <a:prstGeom prst="rect">
                <a:avLst/>
              </a:prstGeom>
              <a:blipFill>
                <a:blip r:embed="rId4"/>
                <a:stretch>
                  <a:fillRect l="-832" t="-2985" r="-312" b="-14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4C6E453-E10C-0237-4AE8-FEB1CBD4A96D}"/>
              </a:ext>
            </a:extLst>
          </p:cNvPr>
          <p:cNvSpPr txBox="1"/>
          <p:nvPr/>
        </p:nvSpPr>
        <p:spPr>
          <a:xfrm>
            <a:off x="0" y="6216563"/>
            <a:ext cx="9166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CGC : Factorization violating soft gluon exchanges  PRC97, 014909 (2018)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440BC8-5F65-05FB-E582-F49316EA3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39EEF7-A8AD-56C4-CDC8-A11A34917DAB}"/>
              </a:ext>
            </a:extLst>
          </p:cNvPr>
          <p:cNvSpPr txBox="1"/>
          <p:nvPr/>
        </p:nvSpPr>
        <p:spPr>
          <a:xfrm>
            <a:off x="1983594" y="2279924"/>
            <a:ext cx="1519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" pitchFamily="2" charset="0"/>
              </a:rPr>
              <a:t>Preliminary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4D0DA6-DEC2-B347-D763-1B730730ED8A}"/>
              </a:ext>
            </a:extLst>
          </p:cNvPr>
          <p:cNvSpPr txBox="1"/>
          <p:nvPr/>
        </p:nvSpPr>
        <p:spPr>
          <a:xfrm>
            <a:off x="9047725" y="2211208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A340ED-0E99-3658-4D65-3511808B19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932" y="611482"/>
            <a:ext cx="5352653" cy="11447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9B8F48-B3CB-4D2C-8349-D54F6F5A37CB}"/>
                  </a:ext>
                </a:extLst>
              </p:cNvPr>
              <p:cNvSpPr txBox="1"/>
              <p:nvPr/>
            </p:nvSpPr>
            <p:spPr>
              <a:xfrm>
                <a:off x="2352231" y="85496"/>
                <a:ext cx="7077515" cy="6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/>
                  <a:t>New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US" sz="3600" b="1" dirty="0"/>
                  <a:t>(2S) Result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6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3600" b="1" dirty="0"/>
                  <a:t>=8.16 </a:t>
                </a:r>
                <a:r>
                  <a:rPr lang="en-US" sz="3600" b="1" dirty="0" err="1"/>
                  <a:t>TeV</a:t>
                </a:r>
                <a:endParaRPr lang="en-US" sz="36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9B8F48-B3CB-4D2C-8349-D54F6F5A37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231" y="85496"/>
                <a:ext cx="7077515" cy="656655"/>
              </a:xfrm>
              <a:prstGeom prst="rect">
                <a:avLst/>
              </a:prstGeom>
              <a:blipFill>
                <a:blip r:embed="rId6"/>
                <a:stretch>
                  <a:fillRect l="-2688" t="-13208" r="-1613" b="-32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D6011C82-C3CF-C244-0D05-2192ECFE1E71}"/>
              </a:ext>
            </a:extLst>
          </p:cNvPr>
          <p:cNvSpPr txBox="1"/>
          <p:nvPr/>
        </p:nvSpPr>
        <p:spPr>
          <a:xfrm>
            <a:off x="6535257" y="1261699"/>
            <a:ext cx="367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LHCb-PAPER-2023-024 in preparation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20C9B3-AE3C-687E-6DB1-F6CEEFBBFC18}"/>
              </a:ext>
            </a:extLst>
          </p:cNvPr>
          <p:cNvSpPr txBox="1"/>
          <p:nvPr/>
        </p:nvSpPr>
        <p:spPr>
          <a:xfrm>
            <a:off x="3164441" y="4142881"/>
            <a:ext cx="1276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prompt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DA0284-B453-BC5E-5CDF-0B052D08C0F6}"/>
              </a:ext>
            </a:extLst>
          </p:cNvPr>
          <p:cNvSpPr txBox="1"/>
          <p:nvPr/>
        </p:nvSpPr>
        <p:spPr>
          <a:xfrm>
            <a:off x="7053022" y="4142881"/>
            <a:ext cx="3323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from B-meson decays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C1CA11-08DB-7C44-FF84-1FFC1393C754}"/>
              </a:ext>
            </a:extLst>
          </p:cNvPr>
          <p:cNvCxnSpPr/>
          <p:nvPr/>
        </p:nvCxnSpPr>
        <p:spPr>
          <a:xfrm>
            <a:off x="1983594" y="2866490"/>
            <a:ext cx="3605592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280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2D6D815-D587-1E1C-A19A-6E205F4F8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428" y="1759950"/>
            <a:ext cx="9858809" cy="40367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7A2401-2EFE-F879-6A2C-9D9E03189AFA}"/>
                  </a:ext>
                </a:extLst>
              </p:cNvPr>
              <p:cNvSpPr txBox="1"/>
              <p:nvPr/>
            </p:nvSpPr>
            <p:spPr>
              <a:xfrm>
                <a:off x="684073" y="5629247"/>
                <a:ext cx="9849941" cy="12413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0" dirty="0"/>
                  <a:t>8.16 </a:t>
                </a:r>
                <a:r>
                  <a:rPr lang="en-US" sz="2800" b="0" dirty="0" err="1"/>
                  <a:t>TeV</a:t>
                </a:r>
                <a:r>
                  <a:rPr lang="en-US" sz="2800" b="0" dirty="0"/>
                  <a:t> result more precise and consistent with 5 </a:t>
                </a:r>
                <a:r>
                  <a:rPr lang="en-US" sz="2800" b="0" dirty="0" err="1"/>
                  <a:t>TeV</a:t>
                </a:r>
                <a:r>
                  <a:rPr lang="en-US" sz="2800" b="0" dirty="0"/>
                  <a:t>.</a:t>
                </a:r>
              </a:p>
              <a:p>
                <a:endParaRPr lang="en-US" sz="2800" baseline="-25000" dirty="0"/>
              </a:p>
              <a:p>
                <a:r>
                  <a:rPr lang="en-US" sz="2800" dirty="0"/>
                  <a:t>Confirming the existence of final-state effects on 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sz="2800" dirty="0"/>
                  <a:t> yields.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7A2401-2EFE-F879-6A2C-9D9E03189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73" y="5629247"/>
                <a:ext cx="9849941" cy="1241365"/>
              </a:xfrm>
              <a:prstGeom prst="rect">
                <a:avLst/>
              </a:prstGeom>
              <a:blipFill>
                <a:blip r:embed="rId3"/>
                <a:stretch>
                  <a:fillRect l="-1287" t="-5102" r="-257" b="-1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FC8B4F64-D10B-33DA-ED2B-F253D6CDA8E1}"/>
              </a:ext>
            </a:extLst>
          </p:cNvPr>
          <p:cNvSpPr txBox="1"/>
          <p:nvPr/>
        </p:nvSpPr>
        <p:spPr>
          <a:xfrm>
            <a:off x="6096000" y="945298"/>
            <a:ext cx="367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LHCb-PAPER-2023-024 in preparation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F5D1E-2F28-ED59-3D5F-2A93A99CB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12</a:t>
            </a:fld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2BC626F-2188-883E-2ADE-E70CD74669F4}"/>
              </a:ext>
            </a:extLst>
          </p:cNvPr>
          <p:cNvGrpSpPr/>
          <p:nvPr/>
        </p:nvGrpSpPr>
        <p:grpSpPr>
          <a:xfrm>
            <a:off x="5752350" y="1593080"/>
            <a:ext cx="5117708" cy="4146866"/>
            <a:chOff x="5752350" y="1622264"/>
            <a:chExt cx="5117708" cy="414686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02C1BD1-ED66-BCBD-B30E-A68300E8A790}"/>
                </a:ext>
              </a:extLst>
            </p:cNvPr>
            <p:cNvGrpSpPr/>
            <p:nvPr/>
          </p:nvGrpSpPr>
          <p:grpSpPr>
            <a:xfrm>
              <a:off x="5752350" y="1909160"/>
              <a:ext cx="5117708" cy="3859970"/>
              <a:chOff x="5752350" y="1909160"/>
              <a:chExt cx="5117708" cy="3859970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D063930-6787-47FC-B913-6612E8D2F968}"/>
                  </a:ext>
                </a:extLst>
              </p:cNvPr>
              <p:cNvSpPr/>
              <p:nvPr/>
            </p:nvSpPr>
            <p:spPr>
              <a:xfrm>
                <a:off x="5752350" y="1909160"/>
                <a:ext cx="5117708" cy="38599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FF2A65C-6F53-6FBE-18D5-EC15A7F4AFDC}"/>
                  </a:ext>
                </a:extLst>
              </p:cNvPr>
              <p:cNvGrpSpPr/>
              <p:nvPr/>
            </p:nvGrpSpPr>
            <p:grpSpPr>
              <a:xfrm>
                <a:off x="7225621" y="2180214"/>
                <a:ext cx="2984299" cy="2918161"/>
                <a:chOff x="8229600" y="996593"/>
                <a:chExt cx="2984299" cy="2918161"/>
              </a:xfrm>
            </p:grpSpPr>
            <p:sp>
              <p:nvSpPr>
                <p:cNvPr id="14" name="Down Arrow 13">
                  <a:extLst>
                    <a:ext uri="{FF2B5EF4-FFF2-40B4-BE49-F238E27FC236}">
                      <a16:creationId xmlns:a16="http://schemas.microsoft.com/office/drawing/2014/main" id="{09BFAA76-8E47-325C-24B1-2F38E9AE7E4B}"/>
                    </a:ext>
                  </a:extLst>
                </p:cNvPr>
                <p:cNvSpPr/>
                <p:nvPr/>
              </p:nvSpPr>
              <p:spPr>
                <a:xfrm>
                  <a:off x="8229600" y="2013736"/>
                  <a:ext cx="287676" cy="231644"/>
                </a:xfrm>
                <a:prstGeom prst="downArrow">
                  <a:avLst/>
                </a:prstGeom>
                <a:noFill/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" name="TextBox 14">
                      <a:extLst>
                        <a:ext uri="{FF2B5EF4-FFF2-40B4-BE49-F238E27FC236}">
                          <a16:creationId xmlns:a16="http://schemas.microsoft.com/office/drawing/2014/main" id="{7FF3A064-6DC1-1A2A-4268-75EC182A16B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085779" y="996593"/>
                      <a:ext cx="1880172" cy="3693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Υ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oMath>
                      </a14:m>
                      <a:r>
                        <a:rPr lang="en-US" dirty="0"/>
                        <a:t>   1100 MeV </a:t>
                      </a:r>
                    </a:p>
                  </p:txBody>
                </p:sp>
              </mc:Choice>
              <mc:Fallback xmlns="">
                <p:sp>
                  <p:nvSpPr>
                    <p:cNvPr id="15" name="TextBox 14">
                      <a:extLst>
                        <a:ext uri="{FF2B5EF4-FFF2-40B4-BE49-F238E27FC236}">
                          <a16:creationId xmlns:a16="http://schemas.microsoft.com/office/drawing/2014/main" id="{7FF3A064-6DC1-1A2A-4268-75EC182A16B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85779" y="996593"/>
                      <a:ext cx="1880172" cy="369332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t="-6667" r="-4698" b="-2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AB428AC7-527A-540F-4745-15794DA4778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097966" y="1822943"/>
                      <a:ext cx="1880172" cy="3693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oMath>
                      </a14:m>
                      <a:r>
                        <a:rPr lang="en-US" dirty="0"/>
                        <a:t>         640 MeV </a:t>
                      </a:r>
                    </a:p>
                  </p:txBody>
                </p:sp>
              </mc:Choice>
              <mc:Fallback xmlns=""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AB428AC7-527A-540F-4745-15794DA4778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97966" y="1822943"/>
                      <a:ext cx="1880172" cy="369332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671" t="-6667" r="-4027" b="-2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TextBox 16">
                      <a:extLst>
                        <a:ext uri="{FF2B5EF4-FFF2-40B4-BE49-F238E27FC236}">
                          <a16:creationId xmlns:a16="http://schemas.microsoft.com/office/drawing/2014/main" id="{49A3ECB9-B772-C9A0-1A72-A1434170411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116601" y="2649293"/>
                      <a:ext cx="2097298" cy="3693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a14:m>
                      <a:r>
                        <a:rPr lang="en-US" dirty="0"/>
                        <a:t>  300 MeV </a:t>
                      </a:r>
                    </a:p>
                  </p:txBody>
                </p:sp>
              </mc:Choice>
              <mc:Fallback xmlns="">
                <p:sp>
                  <p:nvSpPr>
                    <p:cNvPr id="17" name="TextBox 16">
                      <a:extLst>
                        <a:ext uri="{FF2B5EF4-FFF2-40B4-BE49-F238E27FC236}">
                          <a16:creationId xmlns:a16="http://schemas.microsoft.com/office/drawing/2014/main" id="{49A3ECB9-B772-C9A0-1A72-A1434170411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116601" y="2649293"/>
                      <a:ext cx="2097298" cy="369332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t="-6667" b="-2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Box 17">
                      <a:extLst>
                        <a:ext uri="{FF2B5EF4-FFF2-40B4-BE49-F238E27FC236}">
                          <a16:creationId xmlns:a16="http://schemas.microsoft.com/office/drawing/2014/main" id="{2DD084E4-4238-B346-D79C-B34C925BF77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116601" y="3545422"/>
                      <a:ext cx="1880172" cy="3693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a14:m>
                      <a:r>
                        <a:rPr lang="en-US" dirty="0"/>
                        <a:t>       50 MeV </a:t>
                      </a:r>
                    </a:p>
                  </p:txBody>
                </p:sp>
              </mc:Choice>
              <mc:Fallback xmlns="">
                <p:sp>
                  <p:nvSpPr>
                    <p:cNvPr id="18" name="TextBox 17">
                      <a:extLst>
                        <a:ext uri="{FF2B5EF4-FFF2-40B4-BE49-F238E27FC236}">
                          <a16:creationId xmlns:a16="http://schemas.microsoft.com/office/drawing/2014/main" id="{2DD084E4-4238-B346-D79C-B34C925BF77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116601" y="3545422"/>
                      <a:ext cx="1880172" cy="369332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671" t="-6667" r="-5369" b="-2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TextBox 20">
                      <a:extLst>
                        <a:ext uri="{FF2B5EF4-FFF2-40B4-BE49-F238E27FC236}">
                          <a16:creationId xmlns:a16="http://schemas.microsoft.com/office/drawing/2014/main" id="{AF0E1C6B-0D09-8DA2-901D-2027D61FACF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077535" y="2201681"/>
                      <a:ext cx="1880172" cy="3693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a14:m>
                      <a:r>
                        <a:rPr lang="en-US" dirty="0"/>
                        <a:t>     530 MeV </a:t>
                      </a:r>
                    </a:p>
                  </p:txBody>
                </p:sp>
              </mc:Choice>
              <mc:Fallback xmlns="">
                <p:sp>
                  <p:nvSpPr>
                    <p:cNvPr id="21" name="TextBox 20">
                      <a:extLst>
                        <a:ext uri="{FF2B5EF4-FFF2-40B4-BE49-F238E27FC236}">
                          <a16:creationId xmlns:a16="http://schemas.microsoft.com/office/drawing/2014/main" id="{AF0E1C6B-0D09-8DA2-901D-2027D61FACF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77535" y="2201681"/>
                      <a:ext cx="1880172" cy="369332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t="-6667" r="-4698" b="-2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10" name="Down Arrow 9">
              <a:extLst>
                <a:ext uri="{FF2B5EF4-FFF2-40B4-BE49-F238E27FC236}">
                  <a16:creationId xmlns:a16="http://schemas.microsoft.com/office/drawing/2014/main" id="{371DECFF-E067-F75C-081E-C0C5126856FC}"/>
                </a:ext>
              </a:extLst>
            </p:cNvPr>
            <p:cNvSpPr/>
            <p:nvPr/>
          </p:nvSpPr>
          <p:spPr>
            <a:xfrm flipV="1">
              <a:off x="7235576" y="4729042"/>
              <a:ext cx="287676" cy="249308"/>
            </a:xfrm>
            <a:prstGeom prst="downArrow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1E8C628-5329-CDD3-B2F8-632980521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337808" y="1622264"/>
              <a:ext cx="3066057" cy="40242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1623BEC-5C39-57EE-C439-4A17D0D57D65}"/>
                    </a:ext>
                  </a:extLst>
                </p:cNvPr>
                <p:cNvSpPr txBox="1"/>
                <p:nvPr/>
              </p:nvSpPr>
              <p:spPr>
                <a:xfrm>
                  <a:off x="8109354" y="4193082"/>
                  <a:ext cx="242466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dirty="0"/>
                    <a:t>180-220 MeV</a:t>
                  </a: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1623BEC-5C39-57EE-C439-4A17D0D57D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9354" y="4193082"/>
                  <a:ext cx="2424660" cy="369332"/>
                </a:xfrm>
                <a:prstGeom prst="rect">
                  <a:avLst/>
                </a:prstGeom>
                <a:blipFill>
                  <a:blip r:embed="rId11"/>
                  <a:stretch>
                    <a:fillRect t="-10000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A68C560-F4E6-F0EF-048E-9F886E9E5187}"/>
              </a:ext>
            </a:extLst>
          </p:cNvPr>
          <p:cNvSpPr txBox="1"/>
          <p:nvPr/>
        </p:nvSpPr>
        <p:spPr>
          <a:xfrm>
            <a:off x="1790316" y="2385764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FAA4A1-DD17-3F0E-663D-2D08CBD58F5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3932" y="689306"/>
            <a:ext cx="5352653" cy="11447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95FF5FE-47A6-FD50-30AD-63B50A7007CC}"/>
                  </a:ext>
                </a:extLst>
              </p:cNvPr>
              <p:cNvSpPr txBox="1"/>
              <p:nvPr/>
            </p:nvSpPr>
            <p:spPr>
              <a:xfrm>
                <a:off x="2352231" y="85496"/>
                <a:ext cx="7077515" cy="6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/>
                  <a:t>New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US" sz="3600" b="1" dirty="0"/>
                  <a:t>(2S) Result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6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3600" b="1" dirty="0"/>
                  <a:t>=8.16 </a:t>
                </a:r>
                <a:r>
                  <a:rPr lang="en-US" sz="3600" b="1" dirty="0" err="1"/>
                  <a:t>TeV</a:t>
                </a:r>
                <a:endParaRPr lang="en-US" sz="36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95FF5FE-47A6-FD50-30AD-63B50A7007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231" y="85496"/>
                <a:ext cx="7077515" cy="656655"/>
              </a:xfrm>
              <a:prstGeom prst="rect">
                <a:avLst/>
              </a:prstGeom>
              <a:blipFill>
                <a:blip r:embed="rId13"/>
                <a:stretch>
                  <a:fillRect l="-2688" t="-13208" r="-1613" b="-32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1AA23CD-6895-D8EA-674A-BBC33BA09B1E}"/>
              </a:ext>
            </a:extLst>
          </p:cNvPr>
          <p:cNvCxnSpPr/>
          <p:nvPr/>
        </p:nvCxnSpPr>
        <p:spPr>
          <a:xfrm>
            <a:off x="1790316" y="3034154"/>
            <a:ext cx="3605592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957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8EDC1E-625C-F071-AE26-48735EE18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262" y="526677"/>
            <a:ext cx="7509753" cy="43800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32B5826-3CDB-8ABB-5303-F016CD0483B3}"/>
                  </a:ext>
                </a:extLst>
              </p:cNvPr>
              <p:cNvSpPr txBox="1"/>
              <p:nvPr/>
            </p:nvSpPr>
            <p:spPr>
              <a:xfrm>
                <a:off x="1878458" y="4995840"/>
                <a:ext cx="8693649" cy="14193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/>
                  <a:t> measured in 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800" dirty="0"/>
                  <a:t> decay channel.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Photon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2800" dirty="0"/>
                  <a:t>&gt;400 MeV/c) measured by the ECAL.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32B5826-3CDB-8ABB-5303-F016CD048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8458" y="4995840"/>
                <a:ext cx="8693649" cy="1419363"/>
              </a:xfrm>
              <a:prstGeom prst="rect">
                <a:avLst/>
              </a:prstGeom>
              <a:blipFill>
                <a:blip r:embed="rId3"/>
                <a:stretch>
                  <a:fillRect l="-1458" t="-4464" b="-9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8CE8EA-A36C-B15B-A26E-5032A714A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F22384E-110E-560B-C36F-88256E3D091E}"/>
                  </a:ext>
                </a:extLst>
              </p:cNvPr>
              <p:cNvSpPr txBox="1"/>
              <p:nvPr/>
            </p:nvSpPr>
            <p:spPr>
              <a:xfrm>
                <a:off x="3729562" y="59298"/>
                <a:ext cx="295683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/>
                  <a:t>New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sz="3600" b="1" dirty="0"/>
                  <a:t> Result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F22384E-110E-560B-C36F-88256E3D09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9562" y="59298"/>
                <a:ext cx="2956835" cy="646331"/>
              </a:xfrm>
              <a:prstGeom prst="rect">
                <a:avLst/>
              </a:prstGeom>
              <a:blipFill>
                <a:blip r:embed="rId4"/>
                <a:stretch>
                  <a:fillRect l="-5983" t="-13462" r="-5128" b="-3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6771327-1DCB-62F4-1E54-ABA79F289A0D}"/>
              </a:ext>
            </a:extLst>
          </p:cNvPr>
          <p:cNvSpPr txBox="1"/>
          <p:nvPr/>
        </p:nvSpPr>
        <p:spPr>
          <a:xfrm>
            <a:off x="3411021" y="1428108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14FAB8-AA48-DDC6-2CDC-C606AE6CD1F0}"/>
              </a:ext>
            </a:extLst>
          </p:cNvPr>
          <p:cNvSpPr txBox="1"/>
          <p:nvPr/>
        </p:nvSpPr>
        <p:spPr>
          <a:xfrm>
            <a:off x="9497818" y="705629"/>
            <a:ext cx="23791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MR12"/>
              </a:rPr>
              <a:t>LHCb-PAPER-2023-028 in preparation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922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99A497-FFEC-5A5B-1F8C-56EBCBBDAC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597" y="444485"/>
            <a:ext cx="7463325" cy="49651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C1B6B0E-1A9B-3B9D-646F-47FA361755CA}"/>
                  </a:ext>
                </a:extLst>
              </p:cNvPr>
              <p:cNvSpPr txBox="1"/>
              <p:nvPr/>
            </p:nvSpPr>
            <p:spPr>
              <a:xfrm>
                <a:off x="2013626" y="91722"/>
                <a:ext cx="645894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/>
                  <a:t>Fraction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sz="3200" b="1" dirty="0"/>
                  <a:t> decays in prompt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US" sz="3200" b="1" dirty="0"/>
                  <a:t>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C1B6B0E-1A9B-3B9D-646F-47FA36175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626" y="91722"/>
                <a:ext cx="6458948" cy="584775"/>
              </a:xfrm>
              <a:prstGeom prst="rect">
                <a:avLst/>
              </a:prstGeom>
              <a:blipFill>
                <a:blip r:embed="rId3"/>
                <a:stretch>
                  <a:fillRect l="-2353" t="-14894" r="-1373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0C6BC8-70B4-1F92-29C4-5736954D943C}"/>
                  </a:ext>
                </a:extLst>
              </p:cNvPr>
              <p:cNvSpPr txBox="1"/>
              <p:nvPr/>
            </p:nvSpPr>
            <p:spPr>
              <a:xfrm>
                <a:off x="108246" y="5341282"/>
                <a:ext cx="9994852" cy="14236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First result of this kind in LHC. ISE does not affect the fraction.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Forward rapidity consistent with pp results.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Backward rapidity 2.4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800" dirty="0"/>
                  <a:t> higher than forward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sub>
                    </m:sSub>
                  </m:oMath>
                </a14:m>
                <a:r>
                  <a:rPr lang="en-US" sz="2800" dirty="0"/>
                  <a:t>&lt;3 GeV/c.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0C6BC8-70B4-1F92-29C4-5736954D94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46" y="5341282"/>
                <a:ext cx="9994852" cy="1423659"/>
              </a:xfrm>
              <a:prstGeom prst="rect">
                <a:avLst/>
              </a:prstGeom>
              <a:blipFill>
                <a:blip r:embed="rId4"/>
                <a:stretch>
                  <a:fillRect l="-1015" t="-4425" r="-254" b="-88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27DDA4-8161-7CD6-B79C-FACC4441F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E7BCBB-88D1-A964-D991-2D9C57F096E7}"/>
              </a:ext>
            </a:extLst>
          </p:cNvPr>
          <p:cNvSpPr txBox="1"/>
          <p:nvPr/>
        </p:nvSpPr>
        <p:spPr>
          <a:xfrm>
            <a:off x="3328828" y="1428109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DF117B-21EA-F8C8-89F8-7D07DCCCFBF4}"/>
              </a:ext>
            </a:extLst>
          </p:cNvPr>
          <p:cNvSpPr txBox="1"/>
          <p:nvPr/>
        </p:nvSpPr>
        <p:spPr>
          <a:xfrm>
            <a:off x="8682518" y="728260"/>
            <a:ext cx="23827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MR12"/>
              </a:rPr>
              <a:t>LHCb-PAPER-2023-028 in preparation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792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C1B6B0E-1A9B-3B9D-646F-47FA361755CA}"/>
                  </a:ext>
                </a:extLst>
              </p:cNvPr>
              <p:cNvSpPr txBox="1"/>
              <p:nvPr/>
            </p:nvSpPr>
            <p:spPr>
              <a:xfrm>
                <a:off x="2013626" y="91722"/>
                <a:ext cx="645894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/>
                  <a:t>Fraction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sz="3200" b="1" dirty="0"/>
                  <a:t> decays in prompt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US" sz="3200" b="1" dirty="0"/>
                  <a:t>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C1B6B0E-1A9B-3B9D-646F-47FA36175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626" y="91722"/>
                <a:ext cx="6458948" cy="584775"/>
              </a:xfrm>
              <a:prstGeom prst="rect">
                <a:avLst/>
              </a:prstGeom>
              <a:blipFill>
                <a:blip r:embed="rId2"/>
                <a:stretch>
                  <a:fillRect l="-2353" t="-14894" r="-1373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E0C6BC8-70B4-1F92-29C4-5736954D943C}"/>
              </a:ext>
            </a:extLst>
          </p:cNvPr>
          <p:cNvSpPr txBox="1"/>
          <p:nvPr/>
        </p:nvSpPr>
        <p:spPr>
          <a:xfrm>
            <a:off x="330998" y="5611375"/>
            <a:ext cx="11498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Result consistent with lower energy measurements from HERA-B and PHENIX.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7E13AB-D1B3-D856-0F3E-15411B520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6958" y="847962"/>
            <a:ext cx="7772400" cy="4523853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25A6D84-9B90-316A-7FC7-38CC80E64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31431E-4A60-3257-EAD2-126714983FAF}"/>
              </a:ext>
            </a:extLst>
          </p:cNvPr>
          <p:cNvSpPr txBox="1"/>
          <p:nvPr/>
        </p:nvSpPr>
        <p:spPr>
          <a:xfrm>
            <a:off x="2866492" y="1366463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586B05-8821-1AF4-9EBB-46C1A60431E3}"/>
              </a:ext>
            </a:extLst>
          </p:cNvPr>
          <p:cNvSpPr txBox="1"/>
          <p:nvPr/>
        </p:nvSpPr>
        <p:spPr>
          <a:xfrm>
            <a:off x="3811595" y="705722"/>
            <a:ext cx="3873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MR12"/>
              </a:rPr>
              <a:t>LHCb-PAPER-2023-028 in preparation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64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C1B6B0E-1A9B-3B9D-646F-47FA361755CA}"/>
                  </a:ext>
                </a:extLst>
              </p:cNvPr>
              <p:cNvSpPr txBox="1"/>
              <p:nvPr/>
            </p:nvSpPr>
            <p:spPr>
              <a:xfrm>
                <a:off x="2013626" y="91722"/>
                <a:ext cx="645894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/>
                  <a:t>Fraction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sz="3200" b="1" dirty="0"/>
                  <a:t> decays in prompt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US" sz="3200" b="1" dirty="0"/>
                  <a:t>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C1B6B0E-1A9B-3B9D-646F-47FA36175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626" y="91722"/>
                <a:ext cx="6458948" cy="584775"/>
              </a:xfrm>
              <a:prstGeom prst="rect">
                <a:avLst/>
              </a:prstGeom>
              <a:blipFill>
                <a:blip r:embed="rId2"/>
                <a:stretch>
                  <a:fillRect l="-2353" t="-14894" r="-1373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0C6BC8-70B4-1F92-29C4-5736954D943C}"/>
                  </a:ext>
                </a:extLst>
              </p:cNvPr>
              <p:cNvSpPr txBox="1"/>
              <p:nvPr/>
            </p:nvSpPr>
            <p:spPr>
              <a:xfrm>
                <a:off x="369868" y="5447478"/>
                <a:ext cx="11692648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Apparent larger fraction at backward rapidity consistent with the slightly larger suppression of 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sz="2800" dirty="0"/>
                  <a:t> contribution to the prompt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800" dirty="0"/>
                  <a:t> X-sec in the denominator.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0C6BC8-70B4-1F92-29C4-5736954D94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868" y="5447478"/>
                <a:ext cx="11692648" cy="1384995"/>
              </a:xfrm>
              <a:prstGeom prst="rect">
                <a:avLst/>
              </a:prstGeom>
              <a:blipFill>
                <a:blip r:embed="rId3"/>
                <a:stretch>
                  <a:fillRect l="-1086" t="-5455" r="-326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28E60DF-2836-59F2-7C3D-9342DD3347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556" y="711343"/>
            <a:ext cx="7264942" cy="483313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D8746E-5AA7-705A-31F1-EF98050BF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AF51C5-A806-D687-D3BD-5070F7E385F6}"/>
              </a:ext>
            </a:extLst>
          </p:cNvPr>
          <p:cNvSpPr txBox="1"/>
          <p:nvPr/>
        </p:nvSpPr>
        <p:spPr>
          <a:xfrm>
            <a:off x="2321960" y="1664413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0A4B72-7B49-8774-CBBA-19FA5A76335E}"/>
              </a:ext>
            </a:extLst>
          </p:cNvPr>
          <p:cNvSpPr txBox="1"/>
          <p:nvPr/>
        </p:nvSpPr>
        <p:spPr>
          <a:xfrm>
            <a:off x="3246516" y="629417"/>
            <a:ext cx="3873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MR12"/>
              </a:rPr>
              <a:t>LHCb-PAPER-2023-028 in preparation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4AC47E-7CAC-A21D-3B38-F106E61C871C}"/>
                  </a:ext>
                </a:extLst>
              </p:cNvPr>
              <p:cNvSpPr txBox="1"/>
              <p:nvPr/>
            </p:nvSpPr>
            <p:spPr>
              <a:xfrm>
                <a:off x="7587575" y="1768599"/>
                <a:ext cx="4158639" cy="224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Prompt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800" dirty="0"/>
                  <a:t> composition: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Direct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 lang="en-US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800" dirty="0"/>
                  <a:t> decays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2800" dirty="0"/>
                  <a:t> decays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exotics	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4AC47E-7CAC-A21D-3B38-F106E61C8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7575" y="1768599"/>
                <a:ext cx="4158639" cy="2246769"/>
              </a:xfrm>
              <a:prstGeom prst="rect">
                <a:avLst/>
              </a:prstGeom>
              <a:blipFill>
                <a:blip r:embed="rId5"/>
                <a:stretch>
                  <a:fillRect l="-3049" t="-3371" r="-2134" b="-6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Down Arrow 12">
            <a:extLst>
              <a:ext uri="{FF2B5EF4-FFF2-40B4-BE49-F238E27FC236}">
                <a16:creationId xmlns:a16="http://schemas.microsoft.com/office/drawing/2014/main" id="{4FBCA798-A3AC-01C0-AA42-52708D5C82F5}"/>
              </a:ext>
            </a:extLst>
          </p:cNvPr>
          <p:cNvSpPr/>
          <p:nvPr/>
        </p:nvSpPr>
        <p:spPr>
          <a:xfrm>
            <a:off x="11746214" y="3127908"/>
            <a:ext cx="316302" cy="43241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84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0A056FD-13EB-15A0-C8C0-6BEF99DA0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3" y="852344"/>
            <a:ext cx="7772400" cy="43153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7CAF659-C0CE-E55B-04C2-6A0FB6044CE9}"/>
                  </a:ext>
                </a:extLst>
              </p:cNvPr>
              <p:cNvSpPr txBox="1"/>
              <p:nvPr/>
            </p:nvSpPr>
            <p:spPr>
              <a:xfrm>
                <a:off x="318370" y="5280252"/>
                <a:ext cx="1087552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800" dirty="0"/>
                  <a:t> double ratio consistent with </a:t>
                </a:r>
                <a:r>
                  <a:rPr lang="en-US" sz="2800" b="1" dirty="0">
                    <a:solidFill>
                      <a:srgbClr val="FF0000"/>
                    </a:solidFill>
                  </a:rPr>
                  <a:t>NO final-state dissociation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sz="2800" b="1" dirty="0">
                    <a:solidFill>
                      <a:srgbClr val="FF0000"/>
                    </a:solidFill>
                  </a:rPr>
                  <a:t> states in </a:t>
                </a:r>
                <a:r>
                  <a:rPr lang="en-US" sz="2800" b="1" dirty="0" err="1">
                    <a:solidFill>
                      <a:srgbClr val="FF0000"/>
                    </a:solidFill>
                  </a:rPr>
                  <a:t>pPb</a:t>
                </a:r>
                <a:r>
                  <a:rPr lang="en-US" sz="2800" b="1" dirty="0">
                    <a:solidFill>
                      <a:srgbClr val="FF0000"/>
                    </a:solidFill>
                  </a:rPr>
                  <a:t> collisions</a:t>
                </a:r>
                <a:r>
                  <a:rPr lang="en-US" sz="2800" dirty="0"/>
                  <a:t>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7CAF659-C0CE-E55B-04C2-6A0FB6044C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370" y="5280252"/>
                <a:ext cx="10875523" cy="954107"/>
              </a:xfrm>
              <a:prstGeom prst="rect">
                <a:avLst/>
              </a:prstGeom>
              <a:blipFill>
                <a:blip r:embed="rId3"/>
                <a:stretch>
                  <a:fillRect l="-1166" t="-6494" r="-932" b="-155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0E7576-0C05-34B0-9371-9FA0ACB30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0A4B72-7B49-8774-CBBA-19FA5A76335E}"/>
              </a:ext>
            </a:extLst>
          </p:cNvPr>
          <p:cNvSpPr txBox="1"/>
          <p:nvPr/>
        </p:nvSpPr>
        <p:spPr>
          <a:xfrm>
            <a:off x="2706991" y="658218"/>
            <a:ext cx="37196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MR12"/>
              </a:rPr>
              <a:t>LHCb-PAPER-2023-028 in preparation 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E6ADAEF-DD00-DD71-CA12-3196F14C783A}"/>
              </a:ext>
            </a:extLst>
          </p:cNvPr>
          <p:cNvGrpSpPr/>
          <p:nvPr/>
        </p:nvGrpSpPr>
        <p:grpSpPr>
          <a:xfrm>
            <a:off x="7549028" y="730063"/>
            <a:ext cx="4168922" cy="4024200"/>
            <a:chOff x="7549028" y="730063"/>
            <a:chExt cx="4168922" cy="402420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9B8BF5E-AAB4-D77F-6AD3-2E934EB9753F}"/>
                </a:ext>
              </a:extLst>
            </p:cNvPr>
            <p:cNvGrpSpPr/>
            <p:nvPr/>
          </p:nvGrpSpPr>
          <p:grpSpPr>
            <a:xfrm>
              <a:off x="8445355" y="1286632"/>
              <a:ext cx="2984299" cy="2918161"/>
              <a:chOff x="8229600" y="996593"/>
              <a:chExt cx="2984299" cy="2918161"/>
            </a:xfrm>
          </p:grpSpPr>
          <p:sp>
            <p:nvSpPr>
              <p:cNvPr id="10" name="Down Arrow 9">
                <a:extLst>
                  <a:ext uri="{FF2B5EF4-FFF2-40B4-BE49-F238E27FC236}">
                    <a16:creationId xmlns:a16="http://schemas.microsoft.com/office/drawing/2014/main" id="{AC7DF430-64B9-88BF-AFB6-D04C3AE21CAB}"/>
                  </a:ext>
                </a:extLst>
              </p:cNvPr>
              <p:cNvSpPr/>
              <p:nvPr/>
            </p:nvSpPr>
            <p:spPr>
              <a:xfrm>
                <a:off x="8229600" y="3154165"/>
                <a:ext cx="287676" cy="483360"/>
              </a:xfrm>
              <a:prstGeom prst="downArrow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2E8079A9-FED2-6B26-1A4B-AA9B8DD76EB1}"/>
                      </a:ext>
                    </a:extLst>
                  </p:cNvPr>
                  <p:cNvSpPr txBox="1"/>
                  <p:nvPr/>
                </p:nvSpPr>
                <p:spPr>
                  <a:xfrm>
                    <a:off x="9085779" y="996593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oMath>
                    </a14:m>
                    <a:r>
                      <a:rPr lang="en-US" dirty="0"/>
                      <a:t>   1100 MeV </a:t>
                    </a: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2E8079A9-FED2-6B26-1A4B-AA9B8DD76EB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85779" y="996593"/>
                    <a:ext cx="1880172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6667" r="-5369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9CDB9C90-FD45-C0B4-FB18-68D8FE4862A9}"/>
                      </a:ext>
                    </a:extLst>
                  </p:cNvPr>
                  <p:cNvSpPr txBox="1"/>
                  <p:nvPr/>
                </p:nvSpPr>
                <p:spPr>
                  <a:xfrm>
                    <a:off x="9097966" y="1822943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oMath>
                    </a14:m>
                    <a:r>
                      <a:rPr lang="en-US" dirty="0"/>
                      <a:t>         640 MeV </a:t>
                    </a:r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9CDB9C90-FD45-C0B4-FB18-68D8FE4862A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97966" y="1822943"/>
                    <a:ext cx="1880172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671" t="-6667" r="-4698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FFACA6BD-394B-092C-AC17-D641BCD8C6D0}"/>
                      </a:ext>
                    </a:extLst>
                  </p:cNvPr>
                  <p:cNvSpPr txBox="1"/>
                  <p:nvPr/>
                </p:nvSpPr>
                <p:spPr>
                  <a:xfrm>
                    <a:off x="9116601" y="2649293"/>
                    <a:ext cx="2097298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300 MeV </a:t>
                    </a:r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FFACA6BD-394B-092C-AC17-D641BCD8C6D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16601" y="2649293"/>
                    <a:ext cx="2097298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6667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3E0015BD-216E-0DC7-EB12-03949DA7E0F1}"/>
                      </a:ext>
                    </a:extLst>
                  </p:cNvPr>
                  <p:cNvSpPr txBox="1"/>
                  <p:nvPr/>
                </p:nvSpPr>
                <p:spPr>
                  <a:xfrm>
                    <a:off x="9116601" y="3545422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     50 MeV </a:t>
                    </a:r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3E0015BD-216E-0DC7-EB12-03949DA7E0F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16601" y="3545422"/>
                    <a:ext cx="1880172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671" t="-3226" r="-5369" b="-2258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F8F4842E-02DB-64EA-2FD6-64328238F406}"/>
                      </a:ext>
                    </a:extLst>
                  </p:cNvPr>
                  <p:cNvSpPr txBox="1"/>
                  <p:nvPr/>
                </p:nvSpPr>
                <p:spPr>
                  <a:xfrm>
                    <a:off x="9077535" y="2201681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   530 MeV </a:t>
                    </a:r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F8F4842E-02DB-64EA-2FD6-64328238F40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77535" y="2201681"/>
                    <a:ext cx="1880172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10000" r="-4698" b="-2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E649F67-CFBC-AEBF-1171-54CD9ADE764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549028" y="730063"/>
              <a:ext cx="3066057" cy="40242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1C939B3-8EBA-1172-1525-FC77ADD9349C}"/>
                    </a:ext>
                  </a:extLst>
                </p:cNvPr>
                <p:cNvSpPr txBox="1"/>
                <p:nvPr/>
              </p:nvSpPr>
              <p:spPr>
                <a:xfrm>
                  <a:off x="9293290" y="3285991"/>
                  <a:ext cx="242466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dirty="0"/>
                    <a:t>180-220 MeV</a:t>
                  </a: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1C939B3-8EBA-1172-1525-FC77ADD934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93290" y="3285991"/>
                  <a:ext cx="2424660" cy="369332"/>
                </a:xfrm>
                <a:prstGeom prst="rect">
                  <a:avLst/>
                </a:prstGeom>
                <a:blipFill>
                  <a:blip r:embed="rId10"/>
                  <a:stretch>
                    <a:fillRect t="-6667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912ED40-FA19-2AEE-BD99-19E32DD4686B}"/>
              </a:ext>
            </a:extLst>
          </p:cNvPr>
          <p:cNvSpPr txBox="1"/>
          <p:nvPr/>
        </p:nvSpPr>
        <p:spPr>
          <a:xfrm>
            <a:off x="2661008" y="1168205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64654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820EE2F-3448-22CF-4095-A1A65418CCC9}"/>
              </a:ext>
            </a:extLst>
          </p:cNvPr>
          <p:cNvSpPr txBox="1"/>
          <p:nvPr/>
        </p:nvSpPr>
        <p:spPr>
          <a:xfrm>
            <a:off x="758758" y="0"/>
            <a:ext cx="11038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Constraints to maximum medium temperature in </a:t>
            </a:r>
            <a:r>
              <a:rPr lang="en-US" sz="3200" b="1" dirty="0" err="1"/>
              <a:t>pPb</a:t>
            </a:r>
            <a:r>
              <a:rPr lang="en-US" sz="3200" b="1" dirty="0"/>
              <a:t> collisions.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90576E-960B-CBE0-7193-381AD9E32497}"/>
              </a:ext>
            </a:extLst>
          </p:cNvPr>
          <p:cNvSpPr txBox="1"/>
          <p:nvPr/>
        </p:nvSpPr>
        <p:spPr>
          <a:xfrm>
            <a:off x="330266" y="5361826"/>
            <a:ext cx="115314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medium temperature hypothetically formed in </a:t>
            </a:r>
            <a:r>
              <a:rPr lang="en-US" sz="2400" dirty="0" err="1"/>
              <a:t>pPb</a:t>
            </a:r>
            <a:r>
              <a:rPr lang="en-US" sz="2400" dirty="0"/>
              <a:t> collisions cannot inhibit the formation of charmonium states with binding energy larger than 180 MeV, just 20 MeV above the estimated freeze-out temperature.  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4ED1BD3-766B-BE6D-B123-185606EF546E}"/>
              </a:ext>
            </a:extLst>
          </p:cNvPr>
          <p:cNvGrpSpPr/>
          <p:nvPr/>
        </p:nvGrpSpPr>
        <p:grpSpPr>
          <a:xfrm>
            <a:off x="780370" y="584775"/>
            <a:ext cx="7739301" cy="4645147"/>
            <a:chOff x="1153942" y="610090"/>
            <a:chExt cx="7739301" cy="464514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FC5FC6D-175B-2513-5680-8CA3D62D4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3942" y="610090"/>
              <a:ext cx="7739301" cy="464514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B62BAEF-460F-ABF2-7C5B-63090169A5DB}"/>
                </a:ext>
              </a:extLst>
            </p:cNvPr>
            <p:cNvSpPr txBox="1"/>
            <p:nvPr/>
          </p:nvSpPr>
          <p:spPr>
            <a:xfrm>
              <a:off x="4019672" y="896009"/>
              <a:ext cx="20409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Times" pitchFamily="2" charset="0"/>
                </a:rPr>
                <a:t>backward rapidity</a:t>
              </a:r>
            </a:p>
          </p:txBody>
        </p:sp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E22EF1-D1C8-5D11-9C49-63582EEF0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18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44E6FD-0F97-452A-5437-8D12B8A174F6}"/>
              </a:ext>
            </a:extLst>
          </p:cNvPr>
          <p:cNvSpPr txBox="1"/>
          <p:nvPr/>
        </p:nvSpPr>
        <p:spPr>
          <a:xfrm>
            <a:off x="3751344" y="437990"/>
            <a:ext cx="4036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MR12"/>
              </a:rPr>
              <a:t>LHCb-PAPER-2023-028 in preparation 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D6D961-AE13-E926-D4C2-99A22939DDFB}"/>
              </a:ext>
            </a:extLst>
          </p:cNvPr>
          <p:cNvSpPr txBox="1"/>
          <p:nvPr/>
        </p:nvSpPr>
        <p:spPr>
          <a:xfrm>
            <a:off x="6534366" y="3731756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57CB53-DEA8-034A-4811-FCBAA32085A7}"/>
              </a:ext>
            </a:extLst>
          </p:cNvPr>
          <p:cNvGrpSpPr/>
          <p:nvPr/>
        </p:nvGrpSpPr>
        <p:grpSpPr>
          <a:xfrm>
            <a:off x="8034390" y="840378"/>
            <a:ext cx="4157611" cy="3959352"/>
            <a:chOff x="8034390" y="840378"/>
            <a:chExt cx="4157611" cy="395935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BC24BB3-1116-E932-FCE4-44D2053D3845}"/>
                </a:ext>
              </a:extLst>
            </p:cNvPr>
            <p:cNvGrpSpPr/>
            <p:nvPr/>
          </p:nvGrpSpPr>
          <p:grpSpPr>
            <a:xfrm>
              <a:off x="9746910" y="1314456"/>
              <a:ext cx="2445091" cy="2918161"/>
              <a:chOff x="9077535" y="996593"/>
              <a:chExt cx="2445091" cy="291816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5E1635E1-A410-F403-1B1A-752DDF2E8114}"/>
                      </a:ext>
                    </a:extLst>
                  </p:cNvPr>
                  <p:cNvSpPr txBox="1"/>
                  <p:nvPr/>
                </p:nvSpPr>
                <p:spPr>
                  <a:xfrm>
                    <a:off x="9085779" y="996593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oMath>
                    </a14:m>
                    <a:r>
                      <a:rPr lang="en-US" dirty="0"/>
                      <a:t>   1100 MeV </a:t>
                    </a:r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13A88676-C7FC-BDFA-89DC-B9E66DF423E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85779" y="996593"/>
                    <a:ext cx="1880172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6667" r="-5369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2F0E7B1F-847F-AAD7-181E-0742F86BCAB2}"/>
                      </a:ext>
                    </a:extLst>
                  </p:cNvPr>
                  <p:cNvSpPr txBox="1"/>
                  <p:nvPr/>
                </p:nvSpPr>
                <p:spPr>
                  <a:xfrm>
                    <a:off x="9097966" y="1822943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oMath>
                    </a14:m>
                    <a:r>
                      <a:rPr lang="en-US" dirty="0"/>
                      <a:t>         640 MeV </a:t>
                    </a:r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06FE0D12-80AC-15F5-F551-4B1CD58C478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97966" y="1822943"/>
                    <a:ext cx="1880172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6667" r="-4667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C7CB21CF-7D84-320C-CCB1-44EBB6B8C15B}"/>
                      </a:ext>
                    </a:extLst>
                  </p:cNvPr>
                  <p:cNvSpPr txBox="1"/>
                  <p:nvPr/>
                </p:nvSpPr>
                <p:spPr>
                  <a:xfrm>
                    <a:off x="9116601" y="2649293"/>
                    <a:ext cx="2097298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300 MeV </a:t>
                    </a:r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723E9434-56B2-D3DB-1F21-E22477266D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16601" y="2649293"/>
                    <a:ext cx="2097298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6667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22A9789A-D2D3-4A10-F964-FA85562722F5}"/>
                      </a:ext>
                    </a:extLst>
                  </p:cNvPr>
                  <p:cNvSpPr txBox="1"/>
                  <p:nvPr/>
                </p:nvSpPr>
                <p:spPr>
                  <a:xfrm>
                    <a:off x="9116601" y="3545422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     50 MeV </a:t>
                    </a:r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312AF791-332B-587F-57BF-DF2D4664C8C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16601" y="3545422"/>
                    <a:ext cx="1880172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671" t="-10000" r="-5369" b="-2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1698AAC-F32F-F601-5AF3-2E07E620BB83}"/>
                  </a:ext>
                </a:extLst>
              </p:cNvPr>
              <p:cNvSpPr txBox="1"/>
              <p:nvPr/>
            </p:nvSpPr>
            <p:spPr>
              <a:xfrm>
                <a:off x="9116601" y="3268193"/>
                <a:ext cx="188017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2B810272-2401-31AD-D3FE-F317DBC1136F}"/>
                      </a:ext>
                    </a:extLst>
                  </p:cNvPr>
                  <p:cNvSpPr txBox="1"/>
                  <p:nvPr/>
                </p:nvSpPr>
                <p:spPr>
                  <a:xfrm>
                    <a:off x="9097966" y="3010113"/>
                    <a:ext cx="2424660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180-220 MeV</a:t>
                    </a:r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87A029A3-DB94-4CEA-9F31-57831E2EE26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97966" y="3010113"/>
                    <a:ext cx="2424660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10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CBDF011E-A5FE-6CFA-8062-456EFD69CBB3}"/>
                      </a:ext>
                    </a:extLst>
                  </p:cNvPr>
                  <p:cNvSpPr txBox="1"/>
                  <p:nvPr/>
                </p:nvSpPr>
                <p:spPr>
                  <a:xfrm>
                    <a:off x="9077535" y="2201681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   530 MeV </a:t>
                    </a:r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B64F35FC-A134-FE05-1863-1A6FA0F0DE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77535" y="2201681"/>
                    <a:ext cx="1880172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t="-6667" r="-4698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115D29B-37EB-6515-CC30-9EA8F3133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034390" y="840378"/>
              <a:ext cx="3016649" cy="3959352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4B2A630-F187-31B2-325E-081A768662C8}"/>
                </a:ext>
              </a:extLst>
            </p:cNvPr>
            <p:cNvCxnSpPr/>
            <p:nvPr/>
          </p:nvCxnSpPr>
          <p:spPr>
            <a:xfrm>
              <a:off x="8682518" y="3728130"/>
              <a:ext cx="60531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792E3A0-4348-CB5E-40E3-8554A5ED8789}"/>
                </a:ext>
              </a:extLst>
            </p:cNvPr>
            <p:cNvSpPr txBox="1"/>
            <p:nvPr/>
          </p:nvSpPr>
          <p:spPr>
            <a:xfrm>
              <a:off x="8314388" y="3657812"/>
              <a:ext cx="1153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432FF"/>
                  </a:solidFill>
                </a:rPr>
                <a:t>freeze-out</a:t>
              </a:r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6BC5087-C78F-3DA4-F265-780B2359172D}"/>
              </a:ext>
            </a:extLst>
          </p:cNvPr>
          <p:cNvCxnSpPr>
            <a:cxnSpLocks/>
          </p:cNvCxnSpPr>
          <p:nvPr/>
        </p:nvCxnSpPr>
        <p:spPr>
          <a:xfrm>
            <a:off x="2239767" y="2301411"/>
            <a:ext cx="5929983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99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59264CF-C6EE-630E-73F7-5939CB509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98" y="516700"/>
            <a:ext cx="7739302" cy="4750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20EE2F-3448-22CF-4095-A1A65418CCC9}"/>
              </a:ext>
            </a:extLst>
          </p:cNvPr>
          <p:cNvSpPr txBox="1"/>
          <p:nvPr/>
        </p:nvSpPr>
        <p:spPr>
          <a:xfrm>
            <a:off x="758758" y="0"/>
            <a:ext cx="11038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Constraints to maximum medium temperature in </a:t>
            </a:r>
            <a:r>
              <a:rPr lang="en-US" sz="3200" b="1" dirty="0" err="1"/>
              <a:t>pPb</a:t>
            </a:r>
            <a:r>
              <a:rPr lang="en-US" sz="3200" b="1" dirty="0"/>
              <a:t> collisions.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90576E-960B-CBE0-7193-381AD9E32497}"/>
                  </a:ext>
                </a:extLst>
              </p:cNvPr>
              <p:cNvSpPr txBox="1"/>
              <p:nvPr/>
            </p:nvSpPr>
            <p:spPr>
              <a:xfrm>
                <a:off x="330266" y="5193506"/>
                <a:ext cx="1153146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Despite the similar binding energy and size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Υ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(3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is dissociated.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Υ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(3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is 2.9 x heavier and slower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/>
                  <a:t>, more likely to interact with comoving particles. Theoretical input is welcome !!!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90576E-960B-CBE0-7193-381AD9E32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66" y="5193506"/>
                <a:ext cx="11531468" cy="1569660"/>
              </a:xfrm>
              <a:prstGeom prst="rect">
                <a:avLst/>
              </a:prstGeom>
              <a:blipFill>
                <a:blip r:embed="rId3"/>
                <a:stretch>
                  <a:fillRect l="-769" t="-1600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F465E828-294C-0ECF-6EE6-04B4127713DB}"/>
              </a:ext>
            </a:extLst>
          </p:cNvPr>
          <p:cNvSpPr txBox="1"/>
          <p:nvPr/>
        </p:nvSpPr>
        <p:spPr>
          <a:xfrm>
            <a:off x="3638077" y="835663"/>
            <a:ext cx="2040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" pitchFamily="2" charset="0"/>
              </a:rPr>
              <a:t>backward rapidity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0EAED-1EA5-6C70-5547-5AB344C30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0A4B72-7B49-8774-CBBA-19FA5A76335E}"/>
              </a:ext>
            </a:extLst>
          </p:cNvPr>
          <p:cNvSpPr txBox="1"/>
          <p:nvPr/>
        </p:nvSpPr>
        <p:spPr>
          <a:xfrm>
            <a:off x="3751345" y="437990"/>
            <a:ext cx="43960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MR12"/>
              </a:rPr>
              <a:t>LHCb-PAPER-2023-028 in preparation </a:t>
            </a:r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E1FF93C-C63D-73D3-E315-CAE4AC0445CD}"/>
              </a:ext>
            </a:extLst>
          </p:cNvPr>
          <p:cNvGrpSpPr/>
          <p:nvPr/>
        </p:nvGrpSpPr>
        <p:grpSpPr>
          <a:xfrm>
            <a:off x="8034390" y="840378"/>
            <a:ext cx="4157611" cy="3959352"/>
            <a:chOff x="8034390" y="840378"/>
            <a:chExt cx="4157611" cy="395935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7B30F9A-BBB9-6BD2-6EC4-7EC0B1E937F0}"/>
                </a:ext>
              </a:extLst>
            </p:cNvPr>
            <p:cNvGrpSpPr/>
            <p:nvPr/>
          </p:nvGrpSpPr>
          <p:grpSpPr>
            <a:xfrm>
              <a:off x="9746910" y="1314456"/>
              <a:ext cx="2445091" cy="2918161"/>
              <a:chOff x="9077535" y="996593"/>
              <a:chExt cx="2445091" cy="291816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13A88676-C7FC-BDFA-89DC-B9E66DF423E8}"/>
                      </a:ext>
                    </a:extLst>
                  </p:cNvPr>
                  <p:cNvSpPr txBox="1"/>
                  <p:nvPr/>
                </p:nvSpPr>
                <p:spPr>
                  <a:xfrm>
                    <a:off x="9085779" y="996593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oMath>
                    </a14:m>
                    <a:r>
                      <a:rPr lang="en-US" dirty="0"/>
                      <a:t>   1100 MeV </a:t>
                    </a:r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13A88676-C7FC-BDFA-89DC-B9E66DF423E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85779" y="996593"/>
                    <a:ext cx="1880172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6667" r="-5369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06FE0D12-80AC-15F5-F551-4B1CD58C478E}"/>
                      </a:ext>
                    </a:extLst>
                  </p:cNvPr>
                  <p:cNvSpPr txBox="1"/>
                  <p:nvPr/>
                </p:nvSpPr>
                <p:spPr>
                  <a:xfrm>
                    <a:off x="9097966" y="1822943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oMath>
                    </a14:m>
                    <a:r>
                      <a:rPr lang="en-US" dirty="0"/>
                      <a:t>         640 MeV </a:t>
                    </a:r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06FE0D12-80AC-15F5-F551-4B1CD58C478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97966" y="1822943"/>
                    <a:ext cx="1880172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6667" r="-4667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723E9434-56B2-D3DB-1F21-E22477266D47}"/>
                      </a:ext>
                    </a:extLst>
                  </p:cNvPr>
                  <p:cNvSpPr txBox="1"/>
                  <p:nvPr/>
                </p:nvSpPr>
                <p:spPr>
                  <a:xfrm>
                    <a:off x="9116601" y="2649293"/>
                    <a:ext cx="2097298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300 MeV </a:t>
                    </a:r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723E9434-56B2-D3DB-1F21-E22477266D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16601" y="2649293"/>
                    <a:ext cx="2097298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6667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312AF791-332B-587F-57BF-DF2D4664C8C0}"/>
                      </a:ext>
                    </a:extLst>
                  </p:cNvPr>
                  <p:cNvSpPr txBox="1"/>
                  <p:nvPr/>
                </p:nvSpPr>
                <p:spPr>
                  <a:xfrm>
                    <a:off x="9116601" y="3545422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     50 MeV </a:t>
                    </a:r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312AF791-332B-587F-57BF-DF2D4664C8C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16601" y="3545422"/>
                    <a:ext cx="1880172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671" t="-10000" r="-5369" b="-2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60BF11A-7204-6780-FE42-1010D434E627}"/>
                  </a:ext>
                </a:extLst>
              </p:cNvPr>
              <p:cNvSpPr txBox="1"/>
              <p:nvPr/>
            </p:nvSpPr>
            <p:spPr>
              <a:xfrm>
                <a:off x="9116601" y="3268193"/>
                <a:ext cx="188017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87A029A3-DB94-4CEA-9F31-57831E2EE262}"/>
                      </a:ext>
                    </a:extLst>
                  </p:cNvPr>
                  <p:cNvSpPr txBox="1"/>
                  <p:nvPr/>
                </p:nvSpPr>
                <p:spPr>
                  <a:xfrm>
                    <a:off x="9097966" y="3010113"/>
                    <a:ext cx="2424660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180-220 MeV</a:t>
                    </a:r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87A029A3-DB94-4CEA-9F31-57831E2EE26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97966" y="3010113"/>
                    <a:ext cx="2424660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10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B64F35FC-A134-FE05-1863-1A6FA0F0DEB2}"/>
                      </a:ext>
                    </a:extLst>
                  </p:cNvPr>
                  <p:cNvSpPr txBox="1"/>
                  <p:nvPr/>
                </p:nvSpPr>
                <p:spPr>
                  <a:xfrm>
                    <a:off x="9077535" y="2201681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   530 MeV </a:t>
                    </a:r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B64F35FC-A134-FE05-1863-1A6FA0F0DE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77535" y="2201681"/>
                    <a:ext cx="1880172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t="-6667" r="-4698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14FF5A8-AC00-9FFC-8075-C52D6FA78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034390" y="840378"/>
              <a:ext cx="3016649" cy="3959352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3871B2A-9513-8FCB-58D0-F90CF5AA4CAB}"/>
                </a:ext>
              </a:extLst>
            </p:cNvPr>
            <p:cNvCxnSpPr/>
            <p:nvPr/>
          </p:nvCxnSpPr>
          <p:spPr>
            <a:xfrm>
              <a:off x="8682518" y="3728130"/>
              <a:ext cx="60531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85C20C2-061E-BFF1-C162-01369C39DACE}"/>
                </a:ext>
              </a:extLst>
            </p:cNvPr>
            <p:cNvSpPr txBox="1"/>
            <p:nvPr/>
          </p:nvSpPr>
          <p:spPr>
            <a:xfrm>
              <a:off x="8314387" y="3657812"/>
              <a:ext cx="1153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432FF"/>
                  </a:solidFill>
                </a:rPr>
                <a:t>freeze-out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EAFF68A-6F2C-5F61-3621-3ADA7701B20F}"/>
              </a:ext>
            </a:extLst>
          </p:cNvPr>
          <p:cNvSpPr txBox="1"/>
          <p:nvPr/>
        </p:nvSpPr>
        <p:spPr>
          <a:xfrm>
            <a:off x="6399006" y="3736382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75E8DB-25D3-7774-E0EB-781C998B0A7C}"/>
              </a:ext>
            </a:extLst>
          </p:cNvPr>
          <p:cNvSpPr txBox="1"/>
          <p:nvPr/>
        </p:nvSpPr>
        <p:spPr>
          <a:xfrm>
            <a:off x="6072575" y="3367050"/>
            <a:ext cx="2170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9051"/>
                </a:solidFill>
                <a:effectLst/>
                <a:latin typeface="Lucida Grande" panose="020B0600040502020204" pitchFamily="34" charset="0"/>
              </a:rPr>
              <a:t>JHEP11(2018)194</a:t>
            </a:r>
            <a:endParaRPr lang="en-US" dirty="0">
              <a:solidFill>
                <a:srgbClr val="00905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3D32392-1BD4-86B3-2C91-6BEDA658E7EE}"/>
              </a:ext>
            </a:extLst>
          </p:cNvPr>
          <p:cNvCxnSpPr>
            <a:cxnSpLocks/>
          </p:cNvCxnSpPr>
          <p:nvPr/>
        </p:nvCxnSpPr>
        <p:spPr>
          <a:xfrm>
            <a:off x="2229493" y="2301411"/>
            <a:ext cx="5929983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362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651D15-8E52-848C-803B-73077DE7C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104" y="411288"/>
            <a:ext cx="9555480" cy="4781955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B6B21166-9544-E4B1-DCF2-F8D57EF0160D}"/>
              </a:ext>
            </a:extLst>
          </p:cNvPr>
          <p:cNvGrpSpPr/>
          <p:nvPr/>
        </p:nvGrpSpPr>
        <p:grpSpPr>
          <a:xfrm>
            <a:off x="581066" y="411288"/>
            <a:ext cx="10580234" cy="6308454"/>
            <a:chOff x="581066" y="411288"/>
            <a:chExt cx="10580234" cy="630845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CD028C9-68FF-7E4E-68D5-A0ECDAC36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2104" y="411288"/>
              <a:ext cx="9555479" cy="478195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4F6E47C-1B4F-296F-7A8A-4875373F4AB9}"/>
                </a:ext>
              </a:extLst>
            </p:cNvPr>
            <p:cNvSpPr txBox="1"/>
            <p:nvPr/>
          </p:nvSpPr>
          <p:spPr>
            <a:xfrm>
              <a:off x="4748308" y="5796412"/>
              <a:ext cx="6412992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CMR12"/>
                </a:rPr>
                <a:t>Lattice QCD</a:t>
              </a:r>
              <a:r>
                <a:rPr lang="en-US" sz="1800" b="1" dirty="0">
                  <a:effectLst/>
                  <a:latin typeface="CMR12"/>
                </a:rPr>
                <a:t> </a:t>
              </a:r>
              <a:r>
                <a:rPr lang="en-US" sz="1800" dirty="0">
                  <a:effectLst/>
                  <a:latin typeface="CMR12"/>
                </a:rPr>
                <a:t>A. </a:t>
              </a:r>
              <a:r>
                <a:rPr lang="en-US" sz="1800" dirty="0" err="1">
                  <a:effectLst/>
                  <a:latin typeface="CMR12"/>
                </a:rPr>
                <a:t>Bazavov</a:t>
              </a:r>
              <a:r>
                <a:rPr lang="en-US" sz="1800" dirty="0">
                  <a:effectLst/>
                  <a:latin typeface="CMR12"/>
                </a:rPr>
                <a:t> </a:t>
              </a:r>
              <a:r>
                <a:rPr lang="en-US" sz="1800" dirty="0">
                  <a:effectLst/>
                  <a:latin typeface="CMTI12"/>
                </a:rPr>
                <a:t>et al.</a:t>
              </a:r>
              <a:r>
                <a:rPr lang="en-US" sz="1800" dirty="0">
                  <a:effectLst/>
                  <a:latin typeface="CMR12"/>
                </a:rPr>
                <a:t>, PLB</a:t>
              </a:r>
              <a:r>
                <a:rPr lang="en-US" sz="1800" dirty="0">
                  <a:effectLst/>
                  <a:latin typeface="CMBX12"/>
                </a:rPr>
                <a:t>795 </a:t>
              </a:r>
              <a:r>
                <a:rPr lang="en-US" sz="1800" dirty="0">
                  <a:effectLst/>
                  <a:latin typeface="CMR12"/>
                </a:rPr>
                <a:t>(2019) 15</a:t>
              </a:r>
            </a:p>
            <a:p>
              <a:r>
                <a:rPr lang="en-US" sz="1800" b="1" dirty="0">
                  <a:effectLst/>
                  <a:latin typeface="CMR12"/>
                </a:rPr>
                <a:t>Thermal Model </a:t>
              </a:r>
              <a:r>
                <a:rPr lang="en-US" sz="1800" dirty="0">
                  <a:effectLst/>
                  <a:latin typeface="CMR12"/>
                </a:rPr>
                <a:t>N. Sharma et al. PRC </a:t>
              </a:r>
              <a:r>
                <a:rPr lang="en-US" sz="1800" dirty="0">
                  <a:effectLst/>
                  <a:latin typeface="CMBX12"/>
                </a:rPr>
                <a:t>99 </a:t>
              </a:r>
              <a:r>
                <a:rPr lang="en-US" sz="1800" dirty="0">
                  <a:effectLst/>
                  <a:latin typeface="CMR12"/>
                </a:rPr>
                <a:t>(2019) 044914</a:t>
              </a:r>
              <a:endParaRPr lang="en-US" dirty="0"/>
            </a:p>
            <a:p>
              <a:r>
                <a:rPr lang="en-US" b="1" dirty="0">
                  <a:solidFill>
                    <a:srgbClr val="000000"/>
                  </a:solidFill>
                  <a:latin typeface="Lucida Grande" panose="020B0600040502020204" pitchFamily="34" charset="0"/>
                </a:rPr>
                <a:t>T</a:t>
              </a:r>
              <a:r>
                <a:rPr lang="en-US" b="1" i="0" dirty="0">
                  <a:solidFill>
                    <a:srgbClr val="000000"/>
                  </a:solidFill>
                  <a:effectLst/>
                  <a:latin typeface="Lucida Grande" panose="020B0600040502020204" pitchFamily="34" charset="0"/>
                </a:rPr>
                <a:t>hermal fits to ALICE data </a:t>
              </a:r>
              <a:r>
                <a:rPr lang="en-US" sz="1800" dirty="0">
                  <a:effectLst/>
                  <a:latin typeface="CMR12"/>
                </a:rPr>
                <a:t>F. A. </a:t>
              </a:r>
              <a:r>
                <a:rPr lang="en-US" sz="1800" dirty="0" err="1">
                  <a:effectLst/>
                  <a:latin typeface="CMR12"/>
                </a:rPr>
                <a:t>Flor</a:t>
              </a:r>
              <a:r>
                <a:rPr lang="en-US" sz="1800" dirty="0">
                  <a:effectLst/>
                  <a:latin typeface="CMR12"/>
                </a:rPr>
                <a:t>, PLB </a:t>
              </a:r>
              <a:r>
                <a:rPr lang="en-US" sz="1800" dirty="0">
                  <a:effectLst/>
                  <a:latin typeface="CMBX12"/>
                </a:rPr>
                <a:t>834 </a:t>
              </a:r>
              <a:r>
                <a:rPr lang="en-US" sz="1800" dirty="0">
                  <a:effectLst/>
                  <a:latin typeface="CMR12"/>
                </a:rPr>
                <a:t>(2022) 137473</a:t>
              </a:r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11ECB99-B580-0509-6CDB-792CE562CE6B}"/>
                </a:ext>
              </a:extLst>
            </p:cNvPr>
            <p:cNvSpPr txBox="1"/>
            <p:nvPr/>
          </p:nvSpPr>
          <p:spPr>
            <a:xfrm>
              <a:off x="581066" y="5877064"/>
              <a:ext cx="419404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200" b="1" dirty="0" err="1">
                  <a:solidFill>
                    <a:srgbClr val="FF0000"/>
                  </a:solidFill>
                  <a:latin typeface="CMR12"/>
                </a:rPr>
                <a:t>T</a:t>
              </a:r>
              <a:r>
                <a:rPr lang="en-US" sz="3200" b="1" baseline="-25000" dirty="0" err="1">
                  <a:solidFill>
                    <a:srgbClr val="FF0000"/>
                  </a:solidFill>
                  <a:latin typeface="CMR12"/>
                </a:rPr>
                <a:t>freeze</a:t>
              </a:r>
              <a:r>
                <a:rPr lang="en-US" sz="3200" b="1" baseline="-25000" dirty="0">
                  <a:solidFill>
                    <a:srgbClr val="FF0000"/>
                  </a:solidFill>
                  <a:latin typeface="CMR12"/>
                </a:rPr>
                <a:t>-out </a:t>
              </a:r>
              <a:r>
                <a:rPr lang="en-US" sz="3200" b="1" dirty="0">
                  <a:solidFill>
                    <a:srgbClr val="FF0000"/>
                  </a:solidFill>
                  <a:latin typeface="CMR12"/>
                </a:rPr>
                <a:t>~ 155-160 MeV</a:t>
              </a:r>
              <a:endParaRPr lang="en-US" sz="3200" b="1" baseline="-25000" dirty="0">
                <a:solidFill>
                  <a:srgbClr val="FF0000"/>
                </a:solidFill>
                <a:latin typeface="CMR12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FEB70C3-1E7E-9A39-AFAD-ABBA47E87D47}"/>
              </a:ext>
            </a:extLst>
          </p:cNvPr>
          <p:cNvSpPr txBox="1"/>
          <p:nvPr/>
        </p:nvSpPr>
        <p:spPr>
          <a:xfrm>
            <a:off x="3998976" y="21819"/>
            <a:ext cx="40446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" pitchFamily="2" charset="0"/>
              </a:rPr>
              <a:t>Quarkonium States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4FD79-654E-9368-CCD2-8A01D89F3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5B038F-D528-DA3F-ACE4-6761E2550B63}"/>
              </a:ext>
            </a:extLst>
          </p:cNvPr>
          <p:cNvSpPr txBox="1"/>
          <p:nvPr/>
        </p:nvSpPr>
        <p:spPr>
          <a:xfrm>
            <a:off x="-65631" y="4999079"/>
            <a:ext cx="12096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If medium is formed and temperature is above its binding energy, the quarkonium state is inhibit to be produce. </a:t>
            </a:r>
          </a:p>
        </p:txBody>
      </p:sp>
    </p:spTree>
    <p:extLst>
      <p:ext uri="{BB962C8B-B14F-4D97-AF65-F5344CB8AC3E}">
        <p14:creationId xmlns:p14="http://schemas.microsoft.com/office/powerpoint/2010/main" val="238096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9DF324E-F094-39D3-20BF-F5C40395E182}"/>
              </a:ext>
            </a:extLst>
          </p:cNvPr>
          <p:cNvSpPr txBox="1"/>
          <p:nvPr/>
        </p:nvSpPr>
        <p:spPr>
          <a:xfrm>
            <a:off x="0" y="2939586"/>
            <a:ext cx="3056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Exotic Particles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897E5-9A2D-AA6A-6C37-14C4D630E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250BF2-E164-F9AE-96F1-AF445DEEF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862" y="748389"/>
            <a:ext cx="9048914" cy="50287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410DFB-1102-4DC8-2EB9-1504702C275E}"/>
              </a:ext>
            </a:extLst>
          </p:cNvPr>
          <p:cNvSpPr txBox="1"/>
          <p:nvPr/>
        </p:nvSpPr>
        <p:spPr>
          <a:xfrm>
            <a:off x="3177283" y="5924945"/>
            <a:ext cx="47646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https://</a:t>
            </a:r>
            <a:r>
              <a:rPr lang="en-US" dirty="0" err="1">
                <a:solidFill>
                  <a:srgbClr val="0432FF"/>
                </a:solidFill>
              </a:rPr>
              <a:t>www.nikhef.nl</a:t>
            </a:r>
            <a:r>
              <a:rPr lang="en-US" dirty="0">
                <a:solidFill>
                  <a:srgbClr val="0432FF"/>
                </a:solidFill>
              </a:rPr>
              <a:t>/~</a:t>
            </a:r>
            <a:r>
              <a:rPr lang="en-US" dirty="0" err="1">
                <a:solidFill>
                  <a:srgbClr val="0432FF"/>
                </a:solidFill>
              </a:rPr>
              <a:t>pkoppenb</a:t>
            </a:r>
            <a:r>
              <a:rPr lang="en-US" dirty="0">
                <a:solidFill>
                  <a:srgbClr val="0432FF"/>
                </a:solidFill>
              </a:rPr>
              <a:t>/</a:t>
            </a:r>
            <a:r>
              <a:rPr lang="en-US" dirty="0" err="1">
                <a:solidFill>
                  <a:srgbClr val="0432FF"/>
                </a:solidFill>
              </a:rPr>
              <a:t>particles.html</a:t>
            </a:r>
            <a:endParaRPr lang="en-US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114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65F465-7DEE-B4AC-BBDC-79DB03401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47" y="250998"/>
            <a:ext cx="4968194" cy="63560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7570DE-38B5-47B1-663E-52032A483101}"/>
                  </a:ext>
                </a:extLst>
              </p:cNvPr>
              <p:cNvSpPr txBox="1"/>
              <p:nvPr/>
            </p:nvSpPr>
            <p:spPr>
              <a:xfrm>
                <a:off x="7110919" y="593388"/>
                <a:ext cx="174125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(3872)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7570DE-38B5-47B1-663E-52032A4831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0919" y="593388"/>
                <a:ext cx="1741251" cy="707886"/>
              </a:xfrm>
              <a:prstGeom prst="rect">
                <a:avLst/>
              </a:prstGeom>
              <a:blipFill>
                <a:blip r:embed="rId3"/>
                <a:stretch>
                  <a:fillRect l="-4348" r="-48551" b="-24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D6464D-8801-4B9A-5A2C-8A4E72BFF30F}"/>
                  </a:ext>
                </a:extLst>
              </p:cNvPr>
              <p:cNvSpPr txBox="1"/>
              <p:nvPr/>
            </p:nvSpPr>
            <p:spPr>
              <a:xfrm>
                <a:off x="5228617" y="2090172"/>
                <a:ext cx="7013642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Measured in 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800" dirty="0"/>
                  <a:t> decay</a:t>
                </a:r>
              </a:p>
              <a:p>
                <a:endParaRPr lang="en-US" sz="28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sz="2800" dirty="0"/>
                  <a:t> 5 GeV/c</a:t>
                </a:r>
              </a:p>
              <a:p>
                <a:endParaRPr lang="en-US" sz="28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</m:oMath>
                </a14:m>
                <a:r>
                  <a:rPr lang="en-US" sz="2800" dirty="0"/>
                  <a:t> production measured relatively to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/>
                  <a:t>in the same decay channel.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D6464D-8801-4B9A-5A2C-8A4E72BFF3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8617" y="2090172"/>
                <a:ext cx="7013642" cy="2677656"/>
              </a:xfrm>
              <a:prstGeom prst="rect">
                <a:avLst/>
              </a:prstGeom>
              <a:blipFill>
                <a:blip r:embed="rId4"/>
                <a:stretch>
                  <a:fillRect l="-1808" t="-2358" b="-51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28464E2-C8F1-9A1C-2A8E-C2836E1151FE}"/>
              </a:ext>
            </a:extLst>
          </p:cNvPr>
          <p:cNvSpPr txBox="1"/>
          <p:nvPr/>
        </p:nvSpPr>
        <p:spPr>
          <a:xfrm>
            <a:off x="5228617" y="5895280"/>
            <a:ext cx="3709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LHCB-PAPER-2023-026 in preparation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B116E-3EEF-8862-127A-B78DAC24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442BB6-8845-C4DA-A284-3CAECEA01A24}"/>
              </a:ext>
            </a:extLst>
          </p:cNvPr>
          <p:cNvSpPr txBox="1"/>
          <p:nvPr/>
        </p:nvSpPr>
        <p:spPr>
          <a:xfrm>
            <a:off x="2058152" y="1799906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386290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7570DE-38B5-47B1-663E-52032A483101}"/>
                  </a:ext>
                </a:extLst>
              </p:cNvPr>
              <p:cNvSpPr txBox="1"/>
              <p:nvPr/>
            </p:nvSpPr>
            <p:spPr>
              <a:xfrm>
                <a:off x="7110919" y="0"/>
                <a:ext cx="174125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(3872)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7570DE-38B5-47B1-663E-52032A4831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0919" y="0"/>
                <a:ext cx="1741251" cy="707886"/>
              </a:xfrm>
              <a:prstGeom prst="rect">
                <a:avLst/>
              </a:prstGeom>
              <a:blipFill>
                <a:blip r:embed="rId2"/>
                <a:stretch>
                  <a:fillRect l="-4348" r="-4855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D6464D-8801-4B9A-5A2C-8A4E72BFF30F}"/>
                  </a:ext>
                </a:extLst>
              </p:cNvPr>
              <p:cNvSpPr txBox="1"/>
              <p:nvPr/>
            </p:nvSpPr>
            <p:spPr>
              <a:xfrm>
                <a:off x="5245833" y="632300"/>
                <a:ext cx="6924088" cy="6555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Increasing relative yield in </a:t>
                </a:r>
                <a:r>
                  <a:rPr lang="en-US" sz="2800" dirty="0" err="1"/>
                  <a:t>pPb</a:t>
                </a:r>
                <a:r>
                  <a:rPr lang="en-US" sz="2800" dirty="0"/>
                  <a:t> and </a:t>
                </a:r>
                <a:r>
                  <a:rPr lang="en-US" sz="2800" dirty="0" err="1"/>
                  <a:t>PbPb</a:t>
                </a:r>
                <a:r>
                  <a:rPr lang="en-US" sz="2800" dirty="0"/>
                  <a:t> collisions. 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But uncertainties are still large.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Coalescence ? Limited number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c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2800" dirty="0"/>
                  <a:t> in the system.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Same mechanism of baryon enhancement observed in other probes ? (See </a:t>
                </a:r>
                <a:r>
                  <a:rPr lang="en-US" sz="2800" dirty="0" err="1"/>
                  <a:t>Chenxi</a:t>
                </a:r>
                <a:r>
                  <a:rPr lang="en-US" sz="2800" dirty="0"/>
                  <a:t> Gu talk on the latest from </a:t>
                </a:r>
                <a:r>
                  <a:rPr lang="en-US" sz="2800" dirty="0" err="1"/>
                  <a:t>LHCb</a:t>
                </a:r>
                <a:r>
                  <a:rPr lang="en-US" sz="2800" dirty="0"/>
                  <a:t>)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Double </a:t>
                </a:r>
                <a:r>
                  <a:rPr lang="en-US" sz="2800" dirty="0" err="1"/>
                  <a:t>parton</a:t>
                </a:r>
                <a:r>
                  <a:rPr lang="en-US" sz="2800" dirty="0"/>
                  <a:t> scattering [Navarra, EPJ WC137, 06004 (2017)]</a:t>
                </a: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D6464D-8801-4B9A-5A2C-8A4E72BFF3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5833" y="632300"/>
                <a:ext cx="6924088" cy="6555641"/>
              </a:xfrm>
              <a:prstGeom prst="rect">
                <a:avLst/>
              </a:prstGeom>
              <a:blipFill>
                <a:blip r:embed="rId3"/>
                <a:stretch>
                  <a:fillRect l="-1832" t="-967" r="-2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9C7EB0A4-8C5B-4325-6DBE-DBBDA9FAC7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93" y="593388"/>
            <a:ext cx="5179019" cy="50913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090E32-44CF-94F7-6288-C2DEE53660FD}"/>
              </a:ext>
            </a:extLst>
          </p:cNvPr>
          <p:cNvSpPr txBox="1"/>
          <p:nvPr/>
        </p:nvSpPr>
        <p:spPr>
          <a:xfrm>
            <a:off x="1222626" y="532010"/>
            <a:ext cx="3748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LHCB-PAPER-2023-026 in preparation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E042F7-CCA5-42A0-835D-79ABA8DC0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256C8B-1A81-3031-490A-14C10DBA9A1D}"/>
              </a:ext>
            </a:extLst>
          </p:cNvPr>
          <p:cNvSpPr txBox="1"/>
          <p:nvPr/>
        </p:nvSpPr>
        <p:spPr>
          <a:xfrm>
            <a:off x="1397287" y="1070441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961763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A2241-3910-2FB1-56F0-7BCABACC5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1" y="-204109"/>
            <a:ext cx="10515600" cy="1325563"/>
          </a:xfrm>
        </p:spPr>
        <p:txBody>
          <a:bodyPr/>
          <a:lstStyle/>
          <a:p>
            <a:r>
              <a:rPr lang="en-US" b="1" dirty="0"/>
              <a:t>Take away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13FCC0-5871-863E-71CC-44F41EE628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20905" y="864703"/>
                <a:ext cx="8857292" cy="486146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Now we know how to use the quarkonium thermometer.</a:t>
                </a:r>
              </a:p>
              <a:p>
                <a:endParaRPr lang="en-US" dirty="0"/>
              </a:p>
              <a:p>
                <a:r>
                  <a:rPr lang="en-US" b="0" dirty="0"/>
                  <a:t>More precise measurement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final-state dissociation is now available.</a:t>
                </a:r>
              </a:p>
              <a:p>
                <a:endParaRPr lang="en-US" dirty="0"/>
              </a:p>
              <a:p>
                <a:r>
                  <a:rPr lang="en-US" b="0" dirty="0"/>
                  <a:t>The medium formed in </a:t>
                </a:r>
                <a:r>
                  <a:rPr lang="en-US" b="0" dirty="0" err="1"/>
                  <a:t>pPb</a:t>
                </a:r>
                <a:r>
                  <a:rPr lang="en-US" b="0" dirty="0"/>
                  <a:t> collisions cannot “break”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states with its 180 MeV average binding energy, limiting the medium temperature in this </a:t>
                </a:r>
                <a:r>
                  <a:rPr lang="en-US" b="1" dirty="0">
                    <a:solidFill>
                      <a:srgbClr val="0432FF"/>
                    </a:solidFill>
                  </a:rPr>
                  <a:t>small system close of a hadron environment</a:t>
                </a: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13FCC0-5871-863E-71CC-44F41EE628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20905" y="864703"/>
                <a:ext cx="8857292" cy="4861467"/>
              </a:xfrm>
              <a:blipFill>
                <a:blip r:embed="rId2"/>
                <a:stretch>
                  <a:fillRect l="-1289" t="-20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0008AD-B382-6DD2-4DCA-D55B5A253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FF5E810-3BA2-966B-AEFD-6E2DF83657A1}"/>
                  </a:ext>
                </a:extLst>
              </p:cNvPr>
              <p:cNvSpPr txBox="1"/>
              <p:nvPr/>
            </p:nvSpPr>
            <p:spPr>
              <a:xfrm>
                <a:off x="-23112" y="5544289"/>
                <a:ext cx="12071276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Observed apparent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</m:oMath>
                </a14:m>
                <a:r>
                  <a:rPr lang="en-US" sz="2800" dirty="0"/>
                  <a:t> enhancement in </a:t>
                </a:r>
                <a:r>
                  <a:rPr lang="en-US" sz="2800" dirty="0" err="1"/>
                  <a:t>pPb</a:t>
                </a:r>
                <a:r>
                  <a:rPr lang="en-US" sz="2800" dirty="0"/>
                  <a:t> collisions, suggesting an </a:t>
                </a:r>
                <a:r>
                  <a:rPr lang="en-US" sz="2800" b="1" dirty="0">
                    <a:solidFill>
                      <a:srgbClr val="00B050"/>
                    </a:solidFill>
                  </a:rPr>
                  <a:t>additional production mechanism of tetraquark </a:t>
                </a:r>
                <a:r>
                  <a:rPr lang="en-US" sz="2800" dirty="0"/>
                  <a:t>states in nuclear collisions.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FF5E810-3BA2-966B-AEFD-6E2DF83657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112" y="5544289"/>
                <a:ext cx="12071276" cy="954107"/>
              </a:xfrm>
              <a:prstGeom prst="rect">
                <a:avLst/>
              </a:prstGeom>
              <a:blipFill>
                <a:blip r:embed="rId3"/>
                <a:stretch>
                  <a:fillRect l="-946" t="-6579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EB55EC29-AFD9-3889-9C90-F2D543B1CF07}"/>
              </a:ext>
            </a:extLst>
          </p:cNvPr>
          <p:cNvSpPr txBox="1"/>
          <p:nvPr/>
        </p:nvSpPr>
        <p:spPr>
          <a:xfrm>
            <a:off x="8671390" y="3834865"/>
            <a:ext cx="1917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432FF"/>
                </a:solidFill>
              </a:rPr>
              <a:t>pPb</a:t>
            </a:r>
            <a:r>
              <a:rPr lang="en-US" sz="2400" b="1" dirty="0">
                <a:solidFill>
                  <a:srgbClr val="0432FF"/>
                </a:solidFill>
              </a:rPr>
              <a:t> collisions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FEFB5F-37E8-002C-CA87-BFE3F3E98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3840" y="0"/>
            <a:ext cx="4188434" cy="398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112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35952-4E41-CD55-C27E-C7306AE3F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41398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EXTRAS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064B36-9438-92BD-F35C-855E4523B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9610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66DFA5C-543B-9A32-97A5-46FDC855EAD5}"/>
              </a:ext>
            </a:extLst>
          </p:cNvPr>
          <p:cNvSpPr txBox="1"/>
          <p:nvPr/>
        </p:nvSpPr>
        <p:spPr>
          <a:xfrm>
            <a:off x="4949372" y="1041179"/>
            <a:ext cx="229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LHCb-PAPER-2023-024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BF1A58-C7E1-1D19-BAD4-235C9F710680}"/>
              </a:ext>
            </a:extLst>
          </p:cNvPr>
          <p:cNvSpPr txBox="1"/>
          <p:nvPr/>
        </p:nvSpPr>
        <p:spPr>
          <a:xfrm>
            <a:off x="2232497" y="1775457"/>
            <a:ext cx="1658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" pitchFamily="2" charset="0"/>
              </a:rPr>
              <a:t>13.6 ± 0.3 nb</a:t>
            </a:r>
            <a:r>
              <a:rPr lang="en-US" baseline="30000" dirty="0">
                <a:latin typeface="Times" pitchFamily="2" charset="0"/>
              </a:rPr>
              <a:t>−1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349536-3794-4AD8-0A61-18BD20AB01BA}"/>
              </a:ext>
            </a:extLst>
          </p:cNvPr>
          <p:cNvSpPr txBox="1"/>
          <p:nvPr/>
        </p:nvSpPr>
        <p:spPr>
          <a:xfrm>
            <a:off x="9015919" y="1775457"/>
            <a:ext cx="1567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" pitchFamily="2" charset="0"/>
              </a:rPr>
              <a:t>20.8 ± 0.5 nb</a:t>
            </a:r>
            <a:r>
              <a:rPr lang="en-US" baseline="30000" dirty="0">
                <a:latin typeface="Times" pitchFamily="2" charset="0"/>
              </a:rPr>
              <a:t>−1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A0F797-2935-A047-05CB-161ED5D8A8A3}"/>
              </a:ext>
            </a:extLst>
          </p:cNvPr>
          <p:cNvSpPr txBox="1"/>
          <p:nvPr/>
        </p:nvSpPr>
        <p:spPr>
          <a:xfrm>
            <a:off x="1556615" y="5713741"/>
            <a:ext cx="10027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Small to no-suppression of the non-prompt component from B-meson decays.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5EED8E-23A3-C63F-917D-C34C050A4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511" y="1410512"/>
            <a:ext cx="9492445" cy="393828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BDFF1-5442-DEF6-A6BF-6B7F1FBCD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53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5C15B9F-A36B-56E2-7C96-54596DF4B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474" y="1025036"/>
            <a:ext cx="7546057" cy="412089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D691A9-9591-3A52-EE73-249410DBC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1639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66DFA5C-543B-9A32-97A5-46FDC855EAD5}"/>
              </a:ext>
            </a:extLst>
          </p:cNvPr>
          <p:cNvSpPr txBox="1"/>
          <p:nvPr/>
        </p:nvSpPr>
        <p:spPr>
          <a:xfrm>
            <a:off x="4949372" y="1041179"/>
            <a:ext cx="229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LHCb-PAPER-2023-024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68CD84A-2992-B787-7CCE-A2D2B16BD477}"/>
                  </a:ext>
                </a:extLst>
              </p:cNvPr>
              <p:cNvSpPr txBox="1"/>
              <p:nvPr/>
            </p:nvSpPr>
            <p:spPr>
              <a:xfrm>
                <a:off x="2601491" y="5200081"/>
                <a:ext cx="1375120" cy="109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  <m:d>
                                <m:d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d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68CD84A-2992-B787-7CCE-A2D2B16BD4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491" y="5200081"/>
                <a:ext cx="1375120" cy="1094210"/>
              </a:xfrm>
              <a:prstGeom prst="rect">
                <a:avLst/>
              </a:prstGeom>
              <a:blipFill>
                <a:blip r:embed="rId2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96CC2339-6540-568A-007A-7C8E42B6F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92" y="1784615"/>
            <a:ext cx="7772400" cy="31665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C819E6-A7A2-476B-7E56-A67FE1FA5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0988" y="1784614"/>
            <a:ext cx="3964020" cy="32083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DC8BD74-3128-F5A4-24D1-65CEBB287F7B}"/>
                  </a:ext>
                </a:extLst>
              </p:cNvPr>
              <p:cNvSpPr txBox="1"/>
              <p:nvPr/>
            </p:nvSpPr>
            <p:spPr>
              <a:xfrm>
                <a:off x="4481209" y="5325252"/>
                <a:ext cx="417640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increases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flat in rapidity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DC8BD74-3128-F5A4-24D1-65CEBB287F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1209" y="5325252"/>
                <a:ext cx="4176408" cy="830997"/>
              </a:xfrm>
              <a:prstGeom prst="rect">
                <a:avLst/>
              </a:prstGeom>
              <a:blipFill>
                <a:blip r:embed="rId5"/>
                <a:stretch>
                  <a:fillRect l="-1818" t="-4545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E9E8B7-92CB-DD53-C889-AAA383E98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098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99245CDE-C654-B02D-D8A0-9ECA0FA69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45" y="326350"/>
            <a:ext cx="6058723" cy="4844367"/>
          </a:xfrm>
          <a:prstGeom prst="rect">
            <a:avLst/>
          </a:prstGeom>
        </p:spPr>
      </p:pic>
      <p:sp>
        <p:nvSpPr>
          <p:cNvPr id="57" name="Slide Number Placeholder 56">
            <a:extLst>
              <a:ext uri="{FF2B5EF4-FFF2-40B4-BE49-F238E27FC236}">
                <a16:creationId xmlns:a16="http://schemas.microsoft.com/office/drawing/2014/main" id="{C1C82C4A-2331-EB61-A7A4-4EABAFEB1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28</a:t>
            </a:fld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0CB72D3-5445-D0FA-EAB5-9DD5B7B38831}"/>
              </a:ext>
            </a:extLst>
          </p:cNvPr>
          <p:cNvGrpSpPr/>
          <p:nvPr/>
        </p:nvGrpSpPr>
        <p:grpSpPr>
          <a:xfrm>
            <a:off x="7305107" y="391501"/>
            <a:ext cx="4197088" cy="4103196"/>
            <a:chOff x="7305107" y="391501"/>
            <a:chExt cx="4197088" cy="410319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C48941B-D46F-CB14-566C-C298053E363E}"/>
                </a:ext>
              </a:extLst>
            </p:cNvPr>
            <p:cNvGrpSpPr/>
            <p:nvPr/>
          </p:nvGrpSpPr>
          <p:grpSpPr>
            <a:xfrm>
              <a:off x="8229600" y="996593"/>
              <a:ext cx="2984299" cy="2918161"/>
              <a:chOff x="8229600" y="996593"/>
              <a:chExt cx="2984299" cy="2918161"/>
            </a:xfrm>
          </p:grpSpPr>
          <p:sp>
            <p:nvSpPr>
              <p:cNvPr id="7" name="Down Arrow 6">
                <a:extLst>
                  <a:ext uri="{FF2B5EF4-FFF2-40B4-BE49-F238E27FC236}">
                    <a16:creationId xmlns:a16="http://schemas.microsoft.com/office/drawing/2014/main" id="{C1366515-9CD1-4B80-B423-776B107587D4}"/>
                  </a:ext>
                </a:extLst>
              </p:cNvPr>
              <p:cNvSpPr/>
              <p:nvPr/>
            </p:nvSpPr>
            <p:spPr>
              <a:xfrm>
                <a:off x="8229600" y="2013735"/>
                <a:ext cx="287676" cy="832207"/>
              </a:xfrm>
              <a:prstGeom prst="downArrow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BA6230D2-E61E-00FB-D5EA-5743DB6523E3}"/>
                      </a:ext>
                    </a:extLst>
                  </p:cNvPr>
                  <p:cNvSpPr txBox="1"/>
                  <p:nvPr/>
                </p:nvSpPr>
                <p:spPr>
                  <a:xfrm>
                    <a:off x="9085779" y="996593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oMath>
                    </a14:m>
                    <a:r>
                      <a:rPr lang="en-US" dirty="0"/>
                      <a:t>   1100 MeV </a:t>
                    </a:r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BA6230D2-E61E-00FB-D5EA-5743DB6523E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85779" y="996593"/>
                    <a:ext cx="1880172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6667" r="-5369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46830485-8EF6-5BB4-F9E2-43309D3536A1}"/>
                      </a:ext>
                    </a:extLst>
                  </p:cNvPr>
                  <p:cNvSpPr txBox="1"/>
                  <p:nvPr/>
                </p:nvSpPr>
                <p:spPr>
                  <a:xfrm>
                    <a:off x="9097966" y="1822943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oMath>
                    </a14:m>
                    <a:r>
                      <a:rPr lang="en-US" dirty="0"/>
                      <a:t>         640 MeV </a:t>
                    </a:r>
                  </a:p>
                </p:txBody>
              </p:sp>
            </mc:Choice>
            <mc:Fallback xmlns="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46830485-8EF6-5BB4-F9E2-43309D3536A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97966" y="1822943"/>
                    <a:ext cx="1880172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671" t="-6667" r="-4698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1775524C-8742-9712-4081-C15C9D00DA88}"/>
                      </a:ext>
                    </a:extLst>
                  </p:cNvPr>
                  <p:cNvSpPr txBox="1"/>
                  <p:nvPr/>
                </p:nvSpPr>
                <p:spPr>
                  <a:xfrm>
                    <a:off x="9116601" y="2649293"/>
                    <a:ext cx="2097298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300 MeV </a:t>
                    </a: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1775524C-8742-9712-4081-C15C9D00DA8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16601" y="2649293"/>
                    <a:ext cx="2097298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6667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DDEAC5EF-BA04-8A6B-C115-6537A2E7DEC1}"/>
                      </a:ext>
                    </a:extLst>
                  </p:cNvPr>
                  <p:cNvSpPr txBox="1"/>
                  <p:nvPr/>
                </p:nvSpPr>
                <p:spPr>
                  <a:xfrm>
                    <a:off x="9116601" y="3545422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     50 MeV </a:t>
                    </a: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DDEAC5EF-BA04-8A6B-C115-6537A2E7DEC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16601" y="3545422"/>
                    <a:ext cx="1880172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351" t="-10000" r="-6081" b="-2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20F7097D-5766-752A-A2A0-616366BA594C}"/>
                      </a:ext>
                    </a:extLst>
                  </p:cNvPr>
                  <p:cNvSpPr txBox="1"/>
                  <p:nvPr/>
                </p:nvSpPr>
                <p:spPr>
                  <a:xfrm>
                    <a:off x="9077535" y="2201681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   530 MeV </a:t>
                    </a:r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20F7097D-5766-752A-A2A0-616366BA594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77535" y="2201681"/>
                    <a:ext cx="1880172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6667" r="-4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4F1735E-0211-A569-C582-456673C4E92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05107" y="470497"/>
              <a:ext cx="3066057" cy="40242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DFA35D8D-2313-204E-2F02-A90353E81B64}"/>
                    </a:ext>
                  </a:extLst>
                </p:cNvPr>
                <p:cNvSpPr txBox="1"/>
                <p:nvPr/>
              </p:nvSpPr>
              <p:spPr>
                <a:xfrm>
                  <a:off x="9077535" y="3059668"/>
                  <a:ext cx="242466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dirty="0"/>
                    <a:t>180-220 MeV</a:t>
                  </a: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DFA35D8D-2313-204E-2F02-A90353E81B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77535" y="3059668"/>
                  <a:ext cx="2424660" cy="369332"/>
                </a:xfrm>
                <a:prstGeom prst="rect">
                  <a:avLst/>
                </a:prstGeom>
                <a:blipFill>
                  <a:blip r:embed="rId10"/>
                  <a:stretch>
                    <a:fillRect t="-6452" b="-225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7131CCD-EBC7-12A6-AD1B-8C1BCD1A665D}"/>
                </a:ext>
              </a:extLst>
            </p:cNvPr>
            <p:cNvSpPr txBox="1"/>
            <p:nvPr/>
          </p:nvSpPr>
          <p:spPr>
            <a:xfrm>
              <a:off x="8229600" y="391501"/>
              <a:ext cx="2933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Agnes </a:t>
              </a:r>
              <a:r>
                <a:rPr lang="en-US" dirty="0" err="1"/>
                <a:t>Mocsy’s</a:t>
              </a:r>
              <a:r>
                <a:rPr lang="en-US" dirty="0"/>
                <a:t> thermometer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BD6D2E-D3CC-840E-66E5-ABA7AAE9409D}"/>
                  </a:ext>
                </a:extLst>
              </p:cNvPr>
              <p:cNvSpPr txBox="1"/>
              <p:nvPr/>
            </p:nvSpPr>
            <p:spPr>
              <a:xfrm>
                <a:off x="627970" y="5207437"/>
                <a:ext cx="10544782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(2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yield is affected by final-state effects.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But its very weak binding and large size make it easy to break it.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BD6D2E-D3CC-840E-66E5-ABA7AAE940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970" y="5207437"/>
                <a:ext cx="10544782" cy="1384995"/>
              </a:xfrm>
              <a:prstGeom prst="rect">
                <a:avLst/>
              </a:prstGeom>
              <a:blipFill>
                <a:blip r:embed="rId11"/>
                <a:stretch>
                  <a:fillRect l="-1203" t="-3636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AB41612-1E30-249E-BCE6-327565B2AB5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4044" y="326350"/>
            <a:ext cx="6058722" cy="4829654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5A071336-E3EF-1D4E-66AD-07968B184909}"/>
              </a:ext>
            </a:extLst>
          </p:cNvPr>
          <p:cNvSpPr txBox="1"/>
          <p:nvPr/>
        </p:nvSpPr>
        <p:spPr>
          <a:xfrm>
            <a:off x="2641348" y="200052"/>
            <a:ext cx="27699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JHEP 1710 (2017) 090</a:t>
            </a:r>
            <a:endParaRPr lang="en-US" sz="1600" dirty="0"/>
          </a:p>
        </p:txBody>
      </p:sp>
      <p:sp>
        <p:nvSpPr>
          <p:cNvPr id="25" name="Up Arrow 24">
            <a:extLst>
              <a:ext uri="{FF2B5EF4-FFF2-40B4-BE49-F238E27FC236}">
                <a16:creationId xmlns:a16="http://schemas.microsoft.com/office/drawing/2014/main" id="{13395BC7-7BE3-7A89-CF28-EC9BBC9B8510}"/>
              </a:ext>
            </a:extLst>
          </p:cNvPr>
          <p:cNvSpPr/>
          <p:nvPr/>
        </p:nvSpPr>
        <p:spPr>
          <a:xfrm>
            <a:off x="8239326" y="3385228"/>
            <a:ext cx="283723" cy="428017"/>
          </a:xfrm>
          <a:prstGeom prst="upArrow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83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7570DE-38B5-47B1-663E-52032A483101}"/>
                  </a:ext>
                </a:extLst>
              </p:cNvPr>
              <p:cNvSpPr txBox="1"/>
              <p:nvPr/>
            </p:nvSpPr>
            <p:spPr>
              <a:xfrm>
                <a:off x="6935821" y="74827"/>
                <a:ext cx="174125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(3872)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7570DE-38B5-47B1-663E-52032A4831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821" y="74827"/>
                <a:ext cx="1741251" cy="707886"/>
              </a:xfrm>
              <a:prstGeom prst="rect">
                <a:avLst/>
              </a:prstGeom>
              <a:blipFill>
                <a:blip r:embed="rId2"/>
                <a:stretch>
                  <a:fillRect l="-5072" r="-47826" b="-24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D6464D-8801-4B9A-5A2C-8A4E72BFF30F}"/>
                  </a:ext>
                </a:extLst>
              </p:cNvPr>
              <p:cNvSpPr txBox="1"/>
              <p:nvPr/>
            </p:nvSpPr>
            <p:spPr>
              <a:xfrm>
                <a:off x="6828817" y="1506568"/>
                <a:ext cx="5256179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Suppression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</m:oMath>
                </a14:m>
                <a:r>
                  <a:rPr lang="en-US" sz="2400" dirty="0"/>
                  <a:t> relative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sz="2400" dirty="0"/>
                  <a:t> at high multiplicity pp events.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Consistent with dissociation of a compact tetraquark in comoving particles.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Molecular explanation from </a:t>
                </a:r>
                <a:r>
                  <a:rPr lang="en-US" sz="2400" dirty="0" err="1"/>
                  <a:t>Bratten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D6464D-8801-4B9A-5A2C-8A4E72BFF3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8817" y="1506568"/>
                <a:ext cx="5256179" cy="3046988"/>
              </a:xfrm>
              <a:prstGeom prst="rect">
                <a:avLst/>
              </a:prstGeom>
              <a:blipFill>
                <a:blip r:embed="rId3"/>
                <a:stretch>
                  <a:fillRect l="-1687" t="-1245" b="-37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67C8B9C4-41EF-B9A6-3632-A31A2D74A0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57755"/>
            <a:ext cx="6682902" cy="40793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8D04B6E-DABE-2F57-4615-4E9E95B4718E}"/>
              </a:ext>
            </a:extLst>
          </p:cNvPr>
          <p:cNvSpPr txBox="1"/>
          <p:nvPr/>
        </p:nvSpPr>
        <p:spPr>
          <a:xfrm>
            <a:off x="2524327" y="973089"/>
            <a:ext cx="23784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PRL126 (2021) 092001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F02978-B925-2920-5595-C893E02DF5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0264" y="4941651"/>
            <a:ext cx="1618432" cy="17054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E5E711-AEC7-2F5B-A411-9312095334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8900" y="5097695"/>
            <a:ext cx="2197100" cy="1549400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11C4BE-E088-D266-87A2-F9CCC9BFC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43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71D038F-02FE-FED7-6F9B-868F25C333E4}"/>
              </a:ext>
            </a:extLst>
          </p:cNvPr>
          <p:cNvSpPr/>
          <p:nvPr/>
        </p:nvSpPr>
        <p:spPr>
          <a:xfrm>
            <a:off x="31099" y="621793"/>
            <a:ext cx="6608259" cy="5443728"/>
          </a:xfrm>
          <a:prstGeom prst="rect">
            <a:avLst/>
          </a:prstGeom>
          <a:gradFill>
            <a:gsLst>
              <a:gs pos="12000">
                <a:schemeClr val="bg1">
                  <a:lumMod val="95000"/>
                </a:schemeClr>
              </a:gs>
              <a:gs pos="72000">
                <a:schemeClr val="bg1">
                  <a:lumMod val="6500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FED6BA2-A17C-9F4C-9F5E-9548DB72A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43BF27E-DE06-425A-C3BE-93103EAD4EDB}"/>
              </a:ext>
            </a:extLst>
          </p:cNvPr>
          <p:cNvGrpSpPr/>
          <p:nvPr/>
        </p:nvGrpSpPr>
        <p:grpSpPr>
          <a:xfrm>
            <a:off x="147415" y="792480"/>
            <a:ext cx="6333448" cy="5007717"/>
            <a:chOff x="305911" y="267788"/>
            <a:chExt cx="7909462" cy="608105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2EF6831-9715-7446-BB19-D2B29AC3BDB9}"/>
                </a:ext>
              </a:extLst>
            </p:cNvPr>
            <p:cNvSpPr/>
            <p:nvPr/>
          </p:nvSpPr>
          <p:spPr>
            <a:xfrm>
              <a:off x="3583173" y="5061098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B88863E-BC16-3E49-AE52-2356BF34E2F0}"/>
                </a:ext>
              </a:extLst>
            </p:cNvPr>
            <p:cNvSpPr/>
            <p:nvPr/>
          </p:nvSpPr>
          <p:spPr>
            <a:xfrm>
              <a:off x="4851991" y="4957431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29CD7EF-28ED-3E4B-A664-5A549ECD64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15039" y="4039707"/>
              <a:ext cx="1442949" cy="917724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89E7390-73E9-5049-9F8E-62E456E94F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00767" y="4246363"/>
              <a:ext cx="1339690" cy="81473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A1D76FA-E932-C540-9C3D-1B9FA4BB623F}"/>
                </a:ext>
              </a:extLst>
            </p:cNvPr>
            <p:cNvSpPr/>
            <p:nvPr/>
          </p:nvSpPr>
          <p:spPr>
            <a:xfrm>
              <a:off x="2807246" y="2528808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CB01B16-1E26-AC41-9619-037903AA23A4}"/>
                </a:ext>
              </a:extLst>
            </p:cNvPr>
            <p:cNvSpPr/>
            <p:nvPr/>
          </p:nvSpPr>
          <p:spPr>
            <a:xfrm>
              <a:off x="3625971" y="3489526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9C1D09E-7E0C-FF4E-819D-F4D6A115237C}"/>
                </a:ext>
              </a:extLst>
            </p:cNvPr>
            <p:cNvSpPr/>
            <p:nvPr/>
          </p:nvSpPr>
          <p:spPr>
            <a:xfrm>
              <a:off x="1833255" y="5962077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976C83-D3FC-B544-A085-15DA9F656FEF}"/>
                </a:ext>
              </a:extLst>
            </p:cNvPr>
            <p:cNvSpPr/>
            <p:nvPr/>
          </p:nvSpPr>
          <p:spPr>
            <a:xfrm>
              <a:off x="518116" y="2870790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456C2FD-8509-8845-9D87-8B8F31FD68BB}"/>
                </a:ext>
              </a:extLst>
            </p:cNvPr>
            <p:cNvSpPr/>
            <p:nvPr/>
          </p:nvSpPr>
          <p:spPr>
            <a:xfrm>
              <a:off x="305911" y="4482361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BDF9100-DB32-EB43-8B33-2F04F686F1BF}"/>
                </a:ext>
              </a:extLst>
            </p:cNvPr>
            <p:cNvSpPr/>
            <p:nvPr/>
          </p:nvSpPr>
          <p:spPr>
            <a:xfrm>
              <a:off x="3955311" y="5790628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A7F5D36-0859-C649-AA18-52C82EE72D73}"/>
                </a:ext>
              </a:extLst>
            </p:cNvPr>
            <p:cNvSpPr/>
            <p:nvPr/>
          </p:nvSpPr>
          <p:spPr>
            <a:xfrm>
              <a:off x="4006413" y="3988639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8922336-DC19-FE41-8D7B-13D0FDF2168B}"/>
                </a:ext>
              </a:extLst>
            </p:cNvPr>
            <p:cNvSpPr/>
            <p:nvPr/>
          </p:nvSpPr>
          <p:spPr>
            <a:xfrm>
              <a:off x="1461116" y="1972339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02964A-8854-8D43-8D84-F7C8ABBA196C}"/>
                </a:ext>
              </a:extLst>
            </p:cNvPr>
            <p:cNvSpPr/>
            <p:nvPr/>
          </p:nvSpPr>
          <p:spPr>
            <a:xfrm>
              <a:off x="4006413" y="1342360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13A6AD1-626D-C346-8927-A6BC70997D89}"/>
                </a:ext>
              </a:extLst>
            </p:cNvPr>
            <p:cNvSpPr/>
            <p:nvPr/>
          </p:nvSpPr>
          <p:spPr>
            <a:xfrm>
              <a:off x="5979472" y="5291611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F0ABEF4-532C-CA49-A1B5-6432991D98B6}"/>
                </a:ext>
              </a:extLst>
            </p:cNvPr>
            <p:cNvSpPr/>
            <p:nvPr/>
          </p:nvSpPr>
          <p:spPr>
            <a:xfrm>
              <a:off x="6457555" y="1633639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163B1E4-98FC-6048-B144-53E3B5DA7100}"/>
                </a:ext>
              </a:extLst>
            </p:cNvPr>
            <p:cNvSpPr/>
            <p:nvPr/>
          </p:nvSpPr>
          <p:spPr>
            <a:xfrm>
              <a:off x="3612406" y="2640880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F30438C-A5B7-7041-94BD-D7E0BDA541F7}"/>
                </a:ext>
              </a:extLst>
            </p:cNvPr>
            <p:cNvSpPr/>
            <p:nvPr/>
          </p:nvSpPr>
          <p:spPr>
            <a:xfrm>
              <a:off x="6244301" y="3056860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739003-6328-FB4C-A894-DB3ECC935585}"/>
                </a:ext>
              </a:extLst>
            </p:cNvPr>
            <p:cNvSpPr/>
            <p:nvPr/>
          </p:nvSpPr>
          <p:spPr>
            <a:xfrm>
              <a:off x="2019324" y="427960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BB07508-DD5F-0845-BB67-E37629DA68B7}"/>
                </a:ext>
              </a:extLst>
            </p:cNvPr>
            <p:cNvSpPr/>
            <p:nvPr/>
          </p:nvSpPr>
          <p:spPr>
            <a:xfrm>
              <a:off x="1642090" y="2819490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0827163-0CDE-0247-9519-B16CAB519AD7}"/>
                </a:ext>
              </a:extLst>
            </p:cNvPr>
            <p:cNvSpPr/>
            <p:nvPr/>
          </p:nvSpPr>
          <p:spPr>
            <a:xfrm>
              <a:off x="636251" y="5976698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EAE188E-2841-3440-8C88-1A4BE06ADF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2928" y="5196450"/>
              <a:ext cx="1458810" cy="71836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6B6DE82-7BA0-AD42-BB52-3CA15CA9D7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0942" y="5329571"/>
              <a:ext cx="1142217" cy="66836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F53905B-053A-D845-B64C-2E67C88D81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5390" y="5329571"/>
              <a:ext cx="931990" cy="668360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C1D783D-346A-FE44-8404-B221E7B03B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4185" y="3890057"/>
              <a:ext cx="697728" cy="592305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AE66273-759A-6F44-96FE-218FE965AC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04721" y="2928300"/>
              <a:ext cx="858071" cy="60424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CB845D5-560E-6C47-A603-5730CDE37F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14229" y="1732110"/>
              <a:ext cx="1223363" cy="102139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4D21A01-DC20-0B4A-8F49-5C612A18BE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8045" y="2471240"/>
              <a:ext cx="494737" cy="408003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2161A17-8963-8547-8CE7-530370D9A7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28358" y="866618"/>
              <a:ext cx="1037115" cy="1125260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3D54AA1-73A7-4C44-BBEB-7B743EAA7E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71763" y="267788"/>
              <a:ext cx="181163" cy="196673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D9A37FF-BEE0-F94C-A6F3-7968644808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84198" y="3223658"/>
              <a:ext cx="1275777" cy="81847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163CB7F-D236-2045-9022-C3CB81895A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41519" y="306019"/>
              <a:ext cx="1223363" cy="102139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74855A0-6D7F-D340-99A9-941FDE9774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30109" y="2127343"/>
              <a:ext cx="1470904" cy="929185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33F31CD-141E-4C4B-8458-88EAC4BF86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4396" y="833204"/>
              <a:ext cx="1360977" cy="788805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F677D4D-7461-6747-A54A-D4A1237F26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79385" y="1897385"/>
              <a:ext cx="689654" cy="573855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307E398-44B9-B041-8053-D4F7C0DE10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39439" y="3006715"/>
              <a:ext cx="1158671" cy="862326"/>
            </a:xfrm>
            <a:prstGeom prst="line">
              <a:avLst/>
            </a:prstGeom>
            <a:ln w="19050" cmpd="sng">
              <a:solidFill>
                <a:schemeClr val="accent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A4BC34BD-A2EC-CC45-A3B9-D50F0CFC6C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15039" y="554452"/>
              <a:ext cx="780961" cy="763212"/>
            </a:xfrm>
            <a:prstGeom prst="rect">
              <a:avLst/>
            </a:prstGeom>
          </p:spPr>
        </p:pic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5D9DF470-2800-0748-9A17-98D5C407FB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5496" y="1538163"/>
              <a:ext cx="700968" cy="754455"/>
            </a:xfrm>
            <a:prstGeom prst="rect">
              <a:avLst/>
            </a:prstGeom>
          </p:spPr>
        </p:pic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F02E510-8A07-F642-89AF-0D311C287A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7654" y="4957431"/>
              <a:ext cx="818356" cy="389978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E7A9EA8-4FE1-3E4B-85CB-5D20C09C46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23355" y="2017920"/>
              <a:ext cx="1003758" cy="65094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487C012B-3835-1A46-BCFE-4184EA30F5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0609" y="1410040"/>
              <a:ext cx="1300598" cy="1552995"/>
            </a:xfrm>
            <a:prstGeom prst="line">
              <a:avLst/>
            </a:prstGeom>
            <a:ln w="19050" cmpd="sng">
              <a:solidFill>
                <a:schemeClr val="accent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F6267A7F-5CF1-4E48-B9E8-E3DBAF0288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9419" y="2075072"/>
              <a:ext cx="2884556" cy="996618"/>
            </a:xfrm>
            <a:prstGeom prst="line">
              <a:avLst/>
            </a:prstGeom>
            <a:ln w="19050" cmpd="sng">
              <a:solidFill>
                <a:schemeClr val="accent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0031326-0C6F-E165-BB1E-91EEF76E3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584180">
              <a:off x="1467391" y="3666371"/>
              <a:ext cx="1574800" cy="157480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2194DC6-AC6E-40A8-446B-EADDB12FB8CB}"/>
              </a:ext>
            </a:extLst>
          </p:cNvPr>
          <p:cNvSpPr txBox="1"/>
          <p:nvPr/>
        </p:nvSpPr>
        <p:spPr>
          <a:xfrm>
            <a:off x="6884244" y="1371596"/>
            <a:ext cx="529424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Alternative way to break quarkonium states:</a:t>
            </a:r>
          </a:p>
          <a:p>
            <a:endParaRPr lang="en-US" sz="3200" dirty="0"/>
          </a:p>
          <a:p>
            <a:r>
              <a:rPr lang="en-US" sz="3200" dirty="0"/>
              <a:t>Large quarkonium states can break in high-multiplicity environment when interacting with </a:t>
            </a:r>
            <a:r>
              <a:rPr lang="en-US" sz="3200" b="1" dirty="0"/>
              <a:t>co-moving</a:t>
            </a:r>
            <a:r>
              <a:rPr lang="en-US" sz="3200" dirty="0"/>
              <a:t> particles </a:t>
            </a:r>
            <a:r>
              <a:rPr lang="en-US" sz="2400" dirty="0"/>
              <a:t>[Ferrero, PLB749, 98 (2015)]</a:t>
            </a:r>
            <a:r>
              <a:rPr lang="en-US" sz="3200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697E1B-0845-809D-ECCD-21F42D710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648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8616DB2-823D-E7A3-5993-F554FCF17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044" y="1487275"/>
            <a:ext cx="9613912" cy="38615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6DFA5C-543B-9A32-97A5-46FDC855EAD5}"/>
              </a:ext>
            </a:extLst>
          </p:cNvPr>
          <p:cNvSpPr txBox="1"/>
          <p:nvPr/>
        </p:nvSpPr>
        <p:spPr>
          <a:xfrm>
            <a:off x="4949372" y="1041179"/>
            <a:ext cx="229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LHCb-PAPER-2023-024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AFFBCDE-F3B3-7EEF-11C4-01DBBBFAB490}"/>
                  </a:ext>
                </a:extLst>
              </p:cNvPr>
              <p:cNvSpPr txBox="1"/>
              <p:nvPr/>
            </p:nvSpPr>
            <p:spPr>
              <a:xfrm>
                <a:off x="3678191" y="136187"/>
                <a:ext cx="356443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/>
                  <a:t>New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US" sz="3600" b="1" dirty="0"/>
                  <a:t>(2S) Result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AFFBCDE-F3B3-7EEF-11C4-01DBBBFAB4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8191" y="136187"/>
                <a:ext cx="3564437" cy="646331"/>
              </a:xfrm>
              <a:prstGeom prst="rect">
                <a:avLst/>
              </a:prstGeom>
              <a:blipFill>
                <a:blip r:embed="rId3"/>
                <a:stretch>
                  <a:fillRect l="-4965" t="-13462" r="-4255" b="-36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8BF1A58-C7E1-1D19-BAD4-235C9F710680}"/>
              </a:ext>
            </a:extLst>
          </p:cNvPr>
          <p:cNvSpPr txBox="1"/>
          <p:nvPr/>
        </p:nvSpPr>
        <p:spPr>
          <a:xfrm>
            <a:off x="2232497" y="1775457"/>
            <a:ext cx="1658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" pitchFamily="2" charset="0"/>
              </a:rPr>
              <a:t>13.6 ± 0.3 nb</a:t>
            </a:r>
            <a:r>
              <a:rPr lang="en-US" baseline="30000" dirty="0">
                <a:latin typeface="Times" pitchFamily="2" charset="0"/>
              </a:rPr>
              <a:t>−1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349536-3794-4AD8-0A61-18BD20AB01BA}"/>
              </a:ext>
            </a:extLst>
          </p:cNvPr>
          <p:cNvSpPr txBox="1"/>
          <p:nvPr/>
        </p:nvSpPr>
        <p:spPr>
          <a:xfrm>
            <a:off x="9015919" y="1775457"/>
            <a:ext cx="1567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" pitchFamily="2" charset="0"/>
              </a:rPr>
              <a:t>20.8 ± 0.5 nb</a:t>
            </a:r>
            <a:r>
              <a:rPr lang="en-US" baseline="30000" dirty="0">
                <a:latin typeface="Times" pitchFamily="2" charset="0"/>
              </a:rPr>
              <a:t>−1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EAEDE89-A0B1-07E7-AEAA-80BC472FB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30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010AD5C-1CC0-FF4B-CD1D-60FCC2785BCE}"/>
                  </a:ext>
                </a:extLst>
              </p:cNvPr>
              <p:cNvSpPr txBox="1"/>
              <p:nvPr/>
            </p:nvSpPr>
            <p:spPr>
              <a:xfrm>
                <a:off x="495524" y="5636978"/>
                <a:ext cx="1120095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A larger suppression seen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sz="2400" dirty="0"/>
                  <a:t> yield. Better quantify it with a double ratio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010AD5C-1CC0-FF4B-CD1D-60FCC2785B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524" y="5636978"/>
                <a:ext cx="11200951" cy="461665"/>
              </a:xfrm>
              <a:prstGeom prst="rect">
                <a:avLst/>
              </a:prstGeom>
              <a:blipFill>
                <a:blip r:embed="rId4"/>
                <a:stretch>
                  <a:fillRect l="-792" t="-8108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D8E94EB5-08EE-432A-EE7E-4DB7C6DFA38B}"/>
              </a:ext>
            </a:extLst>
          </p:cNvPr>
          <p:cNvSpPr txBox="1"/>
          <p:nvPr/>
        </p:nvSpPr>
        <p:spPr>
          <a:xfrm>
            <a:off x="2358390" y="2144789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F82C11-6524-9305-250D-085C129F3732}"/>
              </a:ext>
            </a:extLst>
          </p:cNvPr>
          <p:cNvSpPr txBox="1"/>
          <p:nvPr/>
        </p:nvSpPr>
        <p:spPr>
          <a:xfrm>
            <a:off x="7089169" y="2639721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" pitchFamily="2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643771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AFED6BA2-A17C-9F4C-9F5E-9548DB72A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312E87C-7A12-FD57-A0CA-08EF8E1A6121}"/>
              </a:ext>
            </a:extLst>
          </p:cNvPr>
          <p:cNvGrpSpPr/>
          <p:nvPr/>
        </p:nvGrpSpPr>
        <p:grpSpPr>
          <a:xfrm>
            <a:off x="6221005" y="283464"/>
            <a:ext cx="5852160" cy="4418151"/>
            <a:chOff x="161544" y="1543711"/>
            <a:chExt cx="5528075" cy="409799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D206B07-7954-1448-FBD5-C925AA6F4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544" y="1608605"/>
              <a:ext cx="5528075" cy="403309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8F110DD-3655-222A-AC87-B9BB890CB92E}"/>
                </a:ext>
              </a:extLst>
            </p:cNvPr>
            <p:cNvSpPr txBox="1"/>
            <p:nvPr/>
          </p:nvSpPr>
          <p:spPr>
            <a:xfrm>
              <a:off x="2096358" y="1543711"/>
              <a:ext cx="24871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PRL 118, 192001 (2017)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9B986A-116A-4AD6-1E4C-74E20A24B37D}"/>
              </a:ext>
            </a:extLst>
          </p:cNvPr>
          <p:cNvGrpSpPr/>
          <p:nvPr/>
        </p:nvGrpSpPr>
        <p:grpSpPr>
          <a:xfrm>
            <a:off x="124992" y="672592"/>
            <a:ext cx="6132576" cy="3629848"/>
            <a:chOff x="5961888" y="1125033"/>
            <a:chExt cx="6132576" cy="3629848"/>
          </a:xfrm>
        </p:grpSpPr>
        <p:pic>
          <p:nvPicPr>
            <p:cNvPr id="1026" name="Picture 2" descr="Figure caption">
              <a:extLst>
                <a:ext uri="{FF2B5EF4-FFF2-40B4-BE49-F238E27FC236}">
                  <a16:creationId xmlns:a16="http://schemas.microsoft.com/office/drawing/2014/main" id="{FD8E27CC-EE34-1FC5-3385-EDCC16BD96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1888" y="1125033"/>
              <a:ext cx="6089978" cy="34103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D28F8C2-D2E5-22AD-2B52-1CE1A5EF9F05}"/>
                </a:ext>
              </a:extLst>
            </p:cNvPr>
            <p:cNvSpPr txBox="1"/>
            <p:nvPr/>
          </p:nvSpPr>
          <p:spPr>
            <a:xfrm>
              <a:off x="10668000" y="4510877"/>
              <a:ext cx="1426464" cy="2440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b="0" i="0" dirty="0">
                  <a:solidFill>
                    <a:srgbClr val="222222"/>
                  </a:solidFill>
                  <a:effectLst/>
                  <a:latin typeface="Source Sans Pro" panose="020F0502020204030204" pitchFamily="34" charset="0"/>
                </a:rPr>
                <a:t>APS/</a:t>
              </a:r>
              <a:r>
                <a:rPr lang="en-US" sz="1000" b="1" i="0" u="none" strike="noStrike" dirty="0">
                  <a:solidFill>
                    <a:srgbClr val="470A68"/>
                  </a:solidFill>
                  <a:effectLst/>
                  <a:latin typeface="Source Sans Pro" panose="020B0503030403020204" pitchFamily="34" charset="0"/>
                  <a:hlinkClick r:id="rId4"/>
                </a:rPr>
                <a:t>Alan Stonebraker</a:t>
              </a:r>
              <a:endParaRPr lang="en-US" sz="1000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D4B3F1-EE28-9639-E2E0-6720A558B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845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AFED6BA2-A17C-9F4C-9F5E-9548DB72A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66CFCFC3-48CE-F44A-761C-D771FD39496E}"/>
              </a:ext>
            </a:extLst>
          </p:cNvPr>
          <p:cNvGrpSpPr/>
          <p:nvPr/>
        </p:nvGrpSpPr>
        <p:grpSpPr>
          <a:xfrm>
            <a:off x="91026" y="3048"/>
            <a:ext cx="8763371" cy="6248462"/>
            <a:chOff x="31099" y="0"/>
            <a:chExt cx="10038111" cy="6939281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FA6A421C-7566-B7B6-D612-06655AB4D0C0}"/>
                </a:ext>
              </a:extLst>
            </p:cNvPr>
            <p:cNvSpPr/>
            <p:nvPr/>
          </p:nvSpPr>
          <p:spPr>
            <a:xfrm>
              <a:off x="31099" y="0"/>
              <a:ext cx="10038111" cy="6939275"/>
            </a:xfrm>
            <a:prstGeom prst="rect">
              <a:avLst/>
            </a:prstGeom>
            <a:gradFill>
              <a:gsLst>
                <a:gs pos="12000">
                  <a:schemeClr val="bg1">
                    <a:lumMod val="95000"/>
                  </a:schemeClr>
                </a:gs>
                <a:gs pos="72000">
                  <a:schemeClr val="bg1">
                    <a:lumMod val="65000"/>
                  </a:schemeClr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2EF6831-9715-7446-BB19-D2B29AC3BDB9}"/>
                </a:ext>
              </a:extLst>
            </p:cNvPr>
            <p:cNvSpPr/>
            <p:nvPr/>
          </p:nvSpPr>
          <p:spPr>
            <a:xfrm>
              <a:off x="5924037" y="4838913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B88863E-BC16-3E49-AE52-2356BF34E2F0}"/>
                </a:ext>
              </a:extLst>
            </p:cNvPr>
            <p:cNvSpPr/>
            <p:nvPr/>
          </p:nvSpPr>
          <p:spPr>
            <a:xfrm>
              <a:off x="7192855" y="4735246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29CD7EF-28ED-3E4B-A664-5A549ECD64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55903" y="3817522"/>
              <a:ext cx="1442949" cy="917724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89E7390-73E9-5049-9F8E-62E456E94F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1631" y="4024178"/>
              <a:ext cx="1339690" cy="81473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A1D76FA-E932-C540-9C3D-1B9FA4BB623F}"/>
                </a:ext>
              </a:extLst>
            </p:cNvPr>
            <p:cNvSpPr/>
            <p:nvPr/>
          </p:nvSpPr>
          <p:spPr>
            <a:xfrm>
              <a:off x="5148110" y="2306623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CB01B16-1E26-AC41-9619-037903AA23A4}"/>
                </a:ext>
              </a:extLst>
            </p:cNvPr>
            <p:cNvSpPr/>
            <p:nvPr/>
          </p:nvSpPr>
          <p:spPr>
            <a:xfrm>
              <a:off x="5966835" y="3267341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9C1D09E-7E0C-FF4E-819D-F4D6A115237C}"/>
                </a:ext>
              </a:extLst>
            </p:cNvPr>
            <p:cNvSpPr/>
            <p:nvPr/>
          </p:nvSpPr>
          <p:spPr>
            <a:xfrm>
              <a:off x="4996471" y="5040702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976C83-D3FC-B544-A085-15DA9F656FEF}"/>
                </a:ext>
              </a:extLst>
            </p:cNvPr>
            <p:cNvSpPr/>
            <p:nvPr/>
          </p:nvSpPr>
          <p:spPr>
            <a:xfrm>
              <a:off x="2858980" y="2648605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456C2FD-8509-8845-9D87-8B8F31FD68BB}"/>
                </a:ext>
              </a:extLst>
            </p:cNvPr>
            <p:cNvSpPr/>
            <p:nvPr/>
          </p:nvSpPr>
          <p:spPr>
            <a:xfrm>
              <a:off x="3911533" y="3622184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BDF9100-DB32-EB43-8B33-2F04F686F1BF}"/>
                </a:ext>
              </a:extLst>
            </p:cNvPr>
            <p:cNvSpPr/>
            <p:nvPr/>
          </p:nvSpPr>
          <p:spPr>
            <a:xfrm>
              <a:off x="6296175" y="5568443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A7F5D36-0859-C649-AA18-52C82EE72D73}"/>
                </a:ext>
              </a:extLst>
            </p:cNvPr>
            <p:cNvSpPr/>
            <p:nvPr/>
          </p:nvSpPr>
          <p:spPr>
            <a:xfrm>
              <a:off x="6347277" y="3766454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8922336-DC19-FE41-8D7B-13D0FDF2168B}"/>
                </a:ext>
              </a:extLst>
            </p:cNvPr>
            <p:cNvSpPr/>
            <p:nvPr/>
          </p:nvSpPr>
          <p:spPr>
            <a:xfrm>
              <a:off x="3801980" y="1750154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02964A-8854-8D43-8D84-F7C8ABBA196C}"/>
                </a:ext>
              </a:extLst>
            </p:cNvPr>
            <p:cNvSpPr/>
            <p:nvPr/>
          </p:nvSpPr>
          <p:spPr>
            <a:xfrm>
              <a:off x="6347277" y="1120175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13A6AD1-626D-C346-8927-A6BC70997D89}"/>
                </a:ext>
              </a:extLst>
            </p:cNvPr>
            <p:cNvSpPr/>
            <p:nvPr/>
          </p:nvSpPr>
          <p:spPr>
            <a:xfrm>
              <a:off x="8320336" y="5069426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F0ABEF4-532C-CA49-A1B5-6432991D98B6}"/>
                </a:ext>
              </a:extLst>
            </p:cNvPr>
            <p:cNvSpPr/>
            <p:nvPr/>
          </p:nvSpPr>
          <p:spPr>
            <a:xfrm>
              <a:off x="7482910" y="1993381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163B1E4-98FC-6048-B144-53E3B5DA7100}"/>
                </a:ext>
              </a:extLst>
            </p:cNvPr>
            <p:cNvSpPr/>
            <p:nvPr/>
          </p:nvSpPr>
          <p:spPr>
            <a:xfrm>
              <a:off x="5953270" y="2418695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F30438C-A5B7-7041-94BD-D7E0BDA541F7}"/>
                </a:ext>
              </a:extLst>
            </p:cNvPr>
            <p:cNvSpPr/>
            <p:nvPr/>
          </p:nvSpPr>
          <p:spPr>
            <a:xfrm>
              <a:off x="8055524" y="3186713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739003-6328-FB4C-A894-DB3ECC935585}"/>
                </a:ext>
              </a:extLst>
            </p:cNvPr>
            <p:cNvSpPr/>
            <p:nvPr/>
          </p:nvSpPr>
          <p:spPr>
            <a:xfrm>
              <a:off x="4360188" y="205775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BB07508-DD5F-0845-BB67-E37629DA68B7}"/>
                </a:ext>
              </a:extLst>
            </p:cNvPr>
            <p:cNvSpPr/>
            <p:nvPr/>
          </p:nvSpPr>
          <p:spPr>
            <a:xfrm>
              <a:off x="3982954" y="2597305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0827163-0CDE-0247-9519-B16CAB519AD7}"/>
                </a:ext>
              </a:extLst>
            </p:cNvPr>
            <p:cNvSpPr/>
            <p:nvPr/>
          </p:nvSpPr>
          <p:spPr>
            <a:xfrm>
              <a:off x="4797349" y="3706032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EAE188E-2841-3440-8C88-1A4BE06ADF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33792" y="4974265"/>
              <a:ext cx="1458810" cy="71836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6B6DE82-7BA0-AD42-BB52-3CA15CA9D7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62420" y="4438944"/>
              <a:ext cx="644199" cy="601752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F53905B-053A-D845-B64C-2E67C88D81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05371" y="3368618"/>
              <a:ext cx="484481" cy="38047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C1D783D-346A-FE44-8404-B221E7B03B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38915" y="3020087"/>
              <a:ext cx="697728" cy="592305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AE66273-759A-6F44-96FE-218FE965AC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5585" y="2706115"/>
              <a:ext cx="858071" cy="60424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CB845D5-560E-6C47-A603-5730CDE37F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55093" y="1509925"/>
              <a:ext cx="1223363" cy="102139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4D21A01-DC20-0B4A-8F49-5C612A18BE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8909" y="2249055"/>
              <a:ext cx="494737" cy="408003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2161A17-8963-8547-8CE7-530370D9A7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222" y="644433"/>
              <a:ext cx="1037115" cy="1125260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3D54AA1-73A7-4C44-BBEB-7B743EAA7E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2627" y="45603"/>
              <a:ext cx="181163" cy="196673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D9A37FF-BEE0-F94C-A6F3-7968644808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5062" y="3001473"/>
              <a:ext cx="1275777" cy="81847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163CB7F-D236-2045-9022-C3CB81895A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82383" y="83834"/>
              <a:ext cx="1223363" cy="102139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74855A0-6D7F-D340-99A9-941FDE9774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7663" y="2294410"/>
              <a:ext cx="1470904" cy="929185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33F31CD-141E-4C4B-8458-88EAC4BF86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42237" y="1159878"/>
              <a:ext cx="1360977" cy="788805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F677D4D-7461-6747-A54A-D4A1237F26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20249" y="1675200"/>
              <a:ext cx="689654" cy="573855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307E398-44B9-B041-8053-D4F7C0DE10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7449" y="3204726"/>
              <a:ext cx="1118905" cy="783275"/>
            </a:xfrm>
            <a:prstGeom prst="line">
              <a:avLst/>
            </a:prstGeom>
            <a:ln w="19050" cmpd="sng">
              <a:solidFill>
                <a:schemeClr val="accent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F02E510-8A07-F642-89AF-0D311C287A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88518" y="4735246"/>
              <a:ext cx="818356" cy="389978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E7A9EA8-4FE1-3E4B-85CB-5D20C09C46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64219" y="1795735"/>
              <a:ext cx="1003758" cy="65094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2346A19B-7656-5C70-2035-146BD6C4747B}"/>
                </a:ext>
              </a:extLst>
            </p:cNvPr>
            <p:cNvGrpSpPr/>
            <p:nvPr/>
          </p:nvGrpSpPr>
          <p:grpSpPr>
            <a:xfrm>
              <a:off x="687943" y="3799514"/>
              <a:ext cx="3468888" cy="2660306"/>
              <a:chOff x="6196426" y="2506395"/>
              <a:chExt cx="4116709" cy="3363925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E2BA6C0B-C68B-6A21-A8E2-FEBBD7BB03E8}"/>
                  </a:ext>
                </a:extLst>
              </p:cNvPr>
              <p:cNvGrpSpPr/>
              <p:nvPr/>
            </p:nvGrpSpPr>
            <p:grpSpPr>
              <a:xfrm>
                <a:off x="7172305" y="2506395"/>
                <a:ext cx="1997577" cy="1997577"/>
                <a:chOff x="7172305" y="2506395"/>
                <a:chExt cx="1997577" cy="1997577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1D3AB8F6-133A-8274-CEAD-AD8FC3624D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172305" y="2506395"/>
                  <a:ext cx="1997577" cy="1997577"/>
                </a:xfrm>
                <a:prstGeom prst="rect">
                  <a:avLst/>
                </a:prstGeom>
              </p:spPr>
            </p:pic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7E541A09-47DC-235D-A380-ED78B46B7D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517379" y="3696807"/>
                  <a:ext cx="342900" cy="342900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2F2E9D89-8780-1476-14CA-62DDC4EA17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527014" y="2928158"/>
                  <a:ext cx="342900" cy="355600"/>
                </a:xfrm>
                <a:prstGeom prst="rect">
                  <a:avLst/>
                </a:prstGeom>
              </p:spPr>
            </p:pic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EFDF0EEF-B8B3-545F-C7BC-3717B28B0C14}"/>
                  </a:ext>
                </a:extLst>
              </p:cNvPr>
              <p:cNvGrpSpPr/>
              <p:nvPr/>
            </p:nvGrpSpPr>
            <p:grpSpPr>
              <a:xfrm>
                <a:off x="7899233" y="3269303"/>
                <a:ext cx="1542604" cy="1491972"/>
                <a:chOff x="9613343" y="2990389"/>
                <a:chExt cx="1542604" cy="1491972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1487FAA5-02C7-AE99-AE1C-FAA32BCAFDC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9613343" y="2990389"/>
                  <a:ext cx="1542604" cy="1491972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396D470F-1242-527A-6DF0-02ACA8EDD8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818784" y="3675596"/>
                  <a:ext cx="342900" cy="342900"/>
                </a:xfrm>
                <a:prstGeom prst="rect">
                  <a:avLst/>
                </a:prstGeom>
              </p:spPr>
            </p:pic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93395DCF-28C7-8F97-5B61-D9D6E1575C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589342" y="3385305"/>
                  <a:ext cx="342900" cy="355600"/>
                </a:xfrm>
                <a:prstGeom prst="rect">
                  <a:avLst/>
                </a:prstGeom>
              </p:spPr>
            </p:pic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67384C07-A823-5653-B8ED-2B2A72925B02}"/>
                  </a:ext>
                </a:extLst>
              </p:cNvPr>
              <p:cNvGrpSpPr/>
              <p:nvPr/>
            </p:nvGrpSpPr>
            <p:grpSpPr>
              <a:xfrm rot="19353091">
                <a:off x="8587207" y="3947442"/>
                <a:ext cx="1289094" cy="1235945"/>
                <a:chOff x="8527014" y="5247168"/>
                <a:chExt cx="1289094" cy="1235945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88B09EC5-3703-9040-EDF0-B803778EC3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8527014" y="5247168"/>
                  <a:ext cx="1289094" cy="1235945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FD60CCEC-B002-C979-5EC4-A99E70AC1C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766268" y="5574119"/>
                  <a:ext cx="342900" cy="342900"/>
                </a:xfrm>
                <a:prstGeom prst="rect">
                  <a:avLst/>
                </a:prstGeom>
              </p:spPr>
            </p:pic>
            <p:pic>
              <p:nvPicPr>
                <p:cNvPr id="32" name="Picture 31">
                  <a:extLst>
                    <a:ext uri="{FF2B5EF4-FFF2-40B4-BE49-F238E27FC236}">
                      <a16:creationId xmlns:a16="http://schemas.microsoft.com/office/drawing/2014/main" id="{91A2C828-5D1E-2FE1-12BA-CAD5D2080F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274554" y="5897221"/>
                  <a:ext cx="342900" cy="355600"/>
                </a:xfrm>
                <a:prstGeom prst="rect">
                  <a:avLst/>
                </a:prstGeom>
              </p:spPr>
            </p:pic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523A26B3-1998-8593-7D2C-9882AB2964D9}"/>
                  </a:ext>
                </a:extLst>
              </p:cNvPr>
              <p:cNvGrpSpPr/>
              <p:nvPr/>
            </p:nvGrpSpPr>
            <p:grpSpPr>
              <a:xfrm>
                <a:off x="9300883" y="4690247"/>
                <a:ext cx="1012252" cy="970517"/>
                <a:chOff x="10408971" y="5242701"/>
                <a:chExt cx="1012252" cy="970517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9C8ED402-ED92-3477-3A01-90C04784BC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408971" y="5242701"/>
                  <a:ext cx="1012252" cy="970517"/>
                </a:xfrm>
                <a:prstGeom prst="rect">
                  <a:avLst/>
                </a:prstGeom>
              </p:spPr>
            </p:pic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0C397235-C405-C607-A9B6-2CADA6281F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984497" y="5554321"/>
                  <a:ext cx="342900" cy="342900"/>
                </a:xfrm>
                <a:prstGeom prst="rect">
                  <a:avLst/>
                </a:prstGeom>
              </p:spPr>
            </p:pic>
            <p:pic>
              <p:nvPicPr>
                <p:cNvPr id="37" name="Picture 36">
                  <a:extLst>
                    <a:ext uri="{FF2B5EF4-FFF2-40B4-BE49-F238E27FC236}">
                      <a16:creationId xmlns:a16="http://schemas.microsoft.com/office/drawing/2014/main" id="{40C9C36F-4D85-9D90-CB2F-0A5A3B93B1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548883" y="5513087"/>
                  <a:ext cx="342900" cy="355600"/>
                </a:xfrm>
                <a:prstGeom prst="rect">
                  <a:avLst/>
                </a:prstGeom>
              </p:spPr>
            </p:pic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9E1C06D7-68D1-E531-E5C5-F2B9E25C62C5}"/>
                      </a:ext>
                    </a:extLst>
                  </p:cNvPr>
                  <p:cNvSpPr txBox="1"/>
                  <p:nvPr/>
                </p:nvSpPr>
                <p:spPr>
                  <a:xfrm>
                    <a:off x="6196426" y="3588958"/>
                    <a:ext cx="1095156" cy="5059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9E1C06D7-68D1-E531-E5C5-F2B9E25C62C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96426" y="3588958"/>
                    <a:ext cx="1095156" cy="50593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3125" r="-9375" b="-275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8BE4652D-132F-98CF-1B86-EAB3E84E14D8}"/>
                      </a:ext>
                    </a:extLst>
                  </p:cNvPr>
                  <p:cNvSpPr txBox="1"/>
                  <p:nvPr/>
                </p:nvSpPr>
                <p:spPr>
                  <a:xfrm>
                    <a:off x="7258918" y="4901119"/>
                    <a:ext cx="1818176" cy="5232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i="0" dirty="0">
                        <a:latin typeface="+mj-lt"/>
                      </a:rPr>
                      <a:t>J</a:t>
                    </a:r>
                    <a:r>
                      <a:rPr lang="en-US" sz="2000" b="0" i="0" dirty="0">
                        <a:latin typeface="+mj-lt"/>
                      </a:rPr>
                      <a:t>/</a:t>
                    </a:r>
                    <a:r>
                      <a:rPr lang="en-US" sz="2000" b="0" i="0" dirty="0" err="1">
                        <a:latin typeface="+mj-lt"/>
                      </a:rPr>
                      <a:t>ψ</a:t>
                    </a:r>
                    <a14:m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8BE4652D-132F-98CF-1B86-EAB3E84E14D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58918" y="4901119"/>
                    <a:ext cx="1818176" cy="52321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4673" t="-6452" b="-3225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7AE06888-B436-54A5-7374-99C85D6025A2}"/>
                      </a:ext>
                    </a:extLst>
                  </p:cNvPr>
                  <p:cNvSpPr txBox="1"/>
                  <p:nvPr/>
                </p:nvSpPr>
                <p:spPr>
                  <a:xfrm>
                    <a:off x="6644595" y="4417530"/>
                    <a:ext cx="1818176" cy="5232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Υ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(3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7AE06888-B436-54A5-7374-99C85D6025A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44595" y="4417530"/>
                    <a:ext cx="1818176" cy="52321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1935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B8994ED6-F270-6F7F-458A-6200FFC85592}"/>
                      </a:ext>
                    </a:extLst>
                  </p:cNvPr>
                  <p:cNvSpPr txBox="1"/>
                  <p:nvPr/>
                </p:nvSpPr>
                <p:spPr>
                  <a:xfrm>
                    <a:off x="8518679" y="5364386"/>
                    <a:ext cx="1060228" cy="5059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Υ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(1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B8994ED6-F270-6F7F-458A-6200FFC8559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18679" y="5364386"/>
                    <a:ext cx="1060228" cy="505934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7937" b="-241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A1619E5-D84D-9A33-5AA0-31903501E9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4491" y="3880241"/>
              <a:ext cx="1118905" cy="783275"/>
            </a:xfrm>
            <a:prstGeom prst="line">
              <a:avLst/>
            </a:prstGeom>
            <a:ln w="19050" cmpd="sng">
              <a:solidFill>
                <a:schemeClr val="accent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81E4248-701E-0338-5738-5C5BF1F515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18296" y="4492246"/>
              <a:ext cx="1118720" cy="656308"/>
            </a:xfrm>
            <a:prstGeom prst="line">
              <a:avLst/>
            </a:prstGeom>
            <a:ln w="19050" cmpd="sng">
              <a:solidFill>
                <a:schemeClr val="accent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491D307-80D3-9DB5-498B-B636544ECF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08569" y="4779980"/>
              <a:ext cx="1067209" cy="840138"/>
            </a:xfrm>
            <a:prstGeom prst="line">
              <a:avLst/>
            </a:prstGeom>
            <a:ln w="19050" cmpd="sng">
              <a:solidFill>
                <a:schemeClr val="accent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0D32B659-C9A9-D9E0-6B7F-98F865CF1FEE}"/>
                </a:ext>
              </a:extLst>
            </p:cNvPr>
            <p:cNvSpPr/>
            <p:nvPr/>
          </p:nvSpPr>
          <p:spPr>
            <a:xfrm>
              <a:off x="133317" y="4283501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A3D46F0A-5EA3-A455-D58E-4E23F63666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1102" y="3518520"/>
              <a:ext cx="1275777" cy="81847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8E388688-A709-4BF8-9497-F83CCC8AAEF6}"/>
                </a:ext>
              </a:extLst>
            </p:cNvPr>
            <p:cNvSpPr/>
            <p:nvPr/>
          </p:nvSpPr>
          <p:spPr>
            <a:xfrm>
              <a:off x="318136" y="5468307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F997D6C-5BF5-EDA9-95EB-550A48FD54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5921" y="5211053"/>
              <a:ext cx="561026" cy="310749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CEDC667-17E2-EE11-2864-C5DA595FF399}"/>
                </a:ext>
              </a:extLst>
            </p:cNvPr>
            <p:cNvSpPr/>
            <p:nvPr/>
          </p:nvSpPr>
          <p:spPr>
            <a:xfrm>
              <a:off x="625569" y="6302549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4DF959F3-C67F-00B8-9ACE-163B52297B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8807" y="6136025"/>
              <a:ext cx="317476" cy="217149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FD894381-0FAA-F374-4677-43CEDF10A318}"/>
                </a:ext>
              </a:extLst>
            </p:cNvPr>
            <p:cNvSpPr/>
            <p:nvPr/>
          </p:nvSpPr>
          <p:spPr>
            <a:xfrm>
              <a:off x="1614957" y="6567141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4B349AE6-E696-67FB-6346-50A83FAB23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2624" y="6302549"/>
              <a:ext cx="535313" cy="270610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72AE3512-D70E-7062-B23C-A71F24C5D0B3}"/>
                </a:ext>
              </a:extLst>
            </p:cNvPr>
            <p:cNvSpPr/>
            <p:nvPr/>
          </p:nvSpPr>
          <p:spPr>
            <a:xfrm>
              <a:off x="1937060" y="3056860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3EC73B73-47BC-0B44-A595-CA17D71AD7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3044" y="2453056"/>
              <a:ext cx="686929" cy="603678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DF0E4889-C410-4C31-B7FD-E4A746C11D34}"/>
                </a:ext>
              </a:extLst>
            </p:cNvPr>
            <p:cNvSpPr/>
            <p:nvPr/>
          </p:nvSpPr>
          <p:spPr>
            <a:xfrm>
              <a:off x="976354" y="2763941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F119538-60F7-3B31-B302-8A40CF2515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46283" y="2122294"/>
              <a:ext cx="983092" cy="650100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B83C001-DB06-B297-395B-35A6C9CA94A0}"/>
                </a:ext>
              </a:extLst>
            </p:cNvPr>
            <p:cNvSpPr/>
            <p:nvPr/>
          </p:nvSpPr>
          <p:spPr>
            <a:xfrm>
              <a:off x="2732534" y="1375473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B68C69B5-8A1F-4592-B74F-83392F4A39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02463" y="711911"/>
              <a:ext cx="975307" cy="672015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B736553B-61C4-0CA1-DB61-B9EE74B96321}"/>
                </a:ext>
              </a:extLst>
            </p:cNvPr>
            <p:cNvSpPr/>
            <p:nvPr/>
          </p:nvSpPr>
          <p:spPr>
            <a:xfrm>
              <a:off x="3973964" y="6480166"/>
              <a:ext cx="372139" cy="37214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4072DC39-985C-DE0D-2EF9-BBA3D13E27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43893" y="5885195"/>
              <a:ext cx="1011933" cy="603424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F65C0560-BD32-5F5E-E3B4-887B48B457AE}"/>
              </a:ext>
            </a:extLst>
          </p:cNvPr>
          <p:cNvSpPr txBox="1"/>
          <p:nvPr/>
        </p:nvSpPr>
        <p:spPr>
          <a:xfrm>
            <a:off x="8883053" y="4958505"/>
            <a:ext cx="34190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Non-Relativistic Potential Theory: </a:t>
            </a:r>
            <a:r>
              <a:rPr lang="en-US" dirty="0" err="1"/>
              <a:t>Satz</a:t>
            </a:r>
            <a:r>
              <a:rPr lang="en-US" dirty="0"/>
              <a:t>, J.Phys.G32:R25 (2006)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4" name="Table 114">
                <a:extLst>
                  <a:ext uri="{FF2B5EF4-FFF2-40B4-BE49-F238E27FC236}">
                    <a16:creationId xmlns:a16="http://schemas.microsoft.com/office/drawing/2014/main" id="{DBE38281-35E0-902F-55BA-8B4AD8D786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8561398"/>
                  </p:ext>
                </p:extLst>
              </p:nvPr>
            </p:nvGraphicFramePr>
            <p:xfrm>
              <a:off x="9456586" y="1447681"/>
              <a:ext cx="2322720" cy="333756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161360">
                      <a:extLst>
                        <a:ext uri="{9D8B030D-6E8A-4147-A177-3AD203B41FA5}">
                          <a16:colId xmlns:a16="http://schemas.microsoft.com/office/drawing/2014/main" val="2872583672"/>
                        </a:ext>
                      </a:extLst>
                    </a:gridCol>
                    <a:gridCol w="1161360">
                      <a:extLst>
                        <a:ext uri="{9D8B030D-6E8A-4147-A177-3AD203B41FA5}">
                          <a16:colId xmlns:a16="http://schemas.microsoft.com/office/drawing/2014/main" val="40014445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d>
                                  <m:d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𝒇𝒎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70215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26836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0.72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18912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0.90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84311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Υ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0.28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50960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85039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Υ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21264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0.68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47070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Υ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0.78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122432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4" name="Table 114">
                <a:extLst>
                  <a:ext uri="{FF2B5EF4-FFF2-40B4-BE49-F238E27FC236}">
                    <a16:creationId xmlns:a16="http://schemas.microsoft.com/office/drawing/2014/main" id="{DBE38281-35E0-902F-55BA-8B4AD8D786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8561398"/>
                  </p:ext>
                </p:extLst>
              </p:nvPr>
            </p:nvGraphicFramePr>
            <p:xfrm>
              <a:off x="9456586" y="1447681"/>
              <a:ext cx="2322720" cy="333756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161360">
                      <a:extLst>
                        <a:ext uri="{9D8B030D-6E8A-4147-A177-3AD203B41FA5}">
                          <a16:colId xmlns:a16="http://schemas.microsoft.com/office/drawing/2014/main" val="2872583672"/>
                        </a:ext>
                      </a:extLst>
                    </a:gridCol>
                    <a:gridCol w="1161360">
                      <a:extLst>
                        <a:ext uri="{9D8B030D-6E8A-4147-A177-3AD203B41FA5}">
                          <a16:colId xmlns:a16="http://schemas.microsoft.com/office/drawing/2014/main" val="40014445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00000" r="-2174" b="-8379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270215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96667" r="-102174" b="-7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26836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203448" r="-102174" b="-6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0.72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18912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303448" r="-102174" b="-5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0.90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84311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390000" r="-102174" b="-4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0.28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50960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506897" r="-102174" b="-3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85039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606897" r="-102174" b="-2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21264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683333" r="-102174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0.68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47070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810345" r="-102174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0.78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122432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5A9C36-BF4B-049A-DAC6-CA863BECB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45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AFED6BA2-A17C-9F4C-9F5E-9548DB72A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44194" y="529699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95263502-E5B0-D499-7BFD-60F5C65901BB}"/>
              </a:ext>
            </a:extLst>
          </p:cNvPr>
          <p:cNvSpPr/>
          <p:nvPr/>
        </p:nvSpPr>
        <p:spPr>
          <a:xfrm>
            <a:off x="23526" y="770212"/>
            <a:ext cx="6479491" cy="4866438"/>
          </a:xfrm>
          <a:prstGeom prst="rect">
            <a:avLst/>
          </a:prstGeom>
          <a:gradFill>
            <a:gsLst>
              <a:gs pos="1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17A764F0-1CEF-1C86-AC9B-3C7E95CBEB5F}"/>
              </a:ext>
            </a:extLst>
          </p:cNvPr>
          <p:cNvGrpSpPr/>
          <p:nvPr/>
        </p:nvGrpSpPr>
        <p:grpSpPr>
          <a:xfrm rot="1119995">
            <a:off x="3580220" y="923750"/>
            <a:ext cx="2721333" cy="2186879"/>
            <a:chOff x="5585047" y="909306"/>
            <a:chExt cx="6008830" cy="496419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B88863E-BC16-3E49-AE52-2356BF34E2F0}"/>
                </a:ext>
              </a:extLst>
            </p:cNvPr>
            <p:cNvSpPr/>
            <p:nvPr/>
          </p:nvSpPr>
          <p:spPr>
            <a:xfrm>
              <a:off x="9225291" y="4739720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29CD7EF-28ED-3E4B-A664-5A549ECD64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96072" y="3983982"/>
              <a:ext cx="1155432" cy="755742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A1D76FA-E932-C540-9C3D-1B9FA4BB623F}"/>
                </a:ext>
              </a:extLst>
            </p:cNvPr>
            <p:cNvSpPr/>
            <p:nvPr/>
          </p:nvSpPr>
          <p:spPr>
            <a:xfrm>
              <a:off x="7587974" y="273976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9C1D09E-7E0C-FF4E-819D-F4D6A115237C}"/>
                </a:ext>
              </a:extLst>
            </p:cNvPr>
            <p:cNvSpPr/>
            <p:nvPr/>
          </p:nvSpPr>
          <p:spPr>
            <a:xfrm>
              <a:off x="6808057" y="5567045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D976C83-D3FC-B544-A085-15DA9F656FEF}"/>
                </a:ext>
              </a:extLst>
            </p:cNvPr>
            <p:cNvSpPr/>
            <p:nvPr/>
          </p:nvSpPr>
          <p:spPr>
            <a:xfrm>
              <a:off x="5754969" y="302138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456C2FD-8509-8845-9D87-8B8F31FD68BB}"/>
                </a:ext>
              </a:extLst>
            </p:cNvPr>
            <p:cNvSpPr/>
            <p:nvPr/>
          </p:nvSpPr>
          <p:spPr>
            <a:xfrm>
              <a:off x="5585047" y="4348505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BDF9100-DB32-EB43-8B33-2F04F686F1BF}"/>
                </a:ext>
              </a:extLst>
            </p:cNvPr>
            <p:cNvSpPr/>
            <p:nvPr/>
          </p:nvSpPr>
          <p:spPr>
            <a:xfrm>
              <a:off x="8507279" y="542585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A7F5D36-0859-C649-AA18-52C82EE72D73}"/>
                </a:ext>
              </a:extLst>
            </p:cNvPr>
            <p:cNvSpPr/>
            <p:nvPr/>
          </p:nvSpPr>
          <p:spPr>
            <a:xfrm>
              <a:off x="8548199" y="394192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8922336-DC19-FE41-8D7B-13D0FDF2168B}"/>
                </a:ext>
              </a:extLst>
            </p:cNvPr>
            <p:cNvSpPr/>
            <p:nvPr/>
          </p:nvSpPr>
          <p:spPr>
            <a:xfrm>
              <a:off x="6510070" y="228151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02964A-8854-8D43-8D84-F7C8ABBA196C}"/>
                </a:ext>
              </a:extLst>
            </p:cNvPr>
            <p:cNvSpPr/>
            <p:nvPr/>
          </p:nvSpPr>
          <p:spPr>
            <a:xfrm>
              <a:off x="8548199" y="1762728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F0ABEF4-532C-CA49-A1B5-6432991D98B6}"/>
                </a:ext>
              </a:extLst>
            </p:cNvPr>
            <p:cNvSpPr/>
            <p:nvPr/>
          </p:nvSpPr>
          <p:spPr>
            <a:xfrm>
              <a:off x="10124944" y="2319912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163B1E4-98FC-6048-B144-53E3B5DA7100}"/>
                </a:ext>
              </a:extLst>
            </p:cNvPr>
            <p:cNvSpPr/>
            <p:nvPr/>
          </p:nvSpPr>
          <p:spPr>
            <a:xfrm>
              <a:off x="8232700" y="283205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EAE188E-2841-3440-8C88-1A4BE06ADF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7698" y="4936554"/>
              <a:ext cx="1168132" cy="59157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6B6DE82-7BA0-AD42-BB52-3CA15CA9D7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6503" y="5046178"/>
              <a:ext cx="914623" cy="550392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C1D783D-346A-FE44-8404-B221E7B03B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03962" y="3860745"/>
              <a:ext cx="558701" cy="487760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4D21A01-DC20-0B4A-8F49-5C612A18BE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51187" y="2692356"/>
              <a:ext cx="396157" cy="335989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2161A17-8963-8547-8CE7-530370D9A7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04136" y="1370957"/>
              <a:ext cx="830463" cy="92664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D9A37FF-BEE0-F94C-A6F3-7968644808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0708" y="3311968"/>
              <a:ext cx="1021570" cy="6740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163CB7F-D236-2045-9022-C3CB81895A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96607" y="909306"/>
              <a:ext cx="979600" cy="8411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33F31CD-141E-4C4B-8458-88EAC4BF86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63205" y="1915956"/>
              <a:ext cx="1130672" cy="5017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F677D4D-7461-6747-A54A-D4A1237F26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5962" y="2219789"/>
              <a:ext cx="552236" cy="472567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E7A9EA8-4FE1-3E4B-85CB-5D20C09C46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61765" y="2319049"/>
              <a:ext cx="803752" cy="53605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43956FE2-0877-F242-46D3-52B8AE74BB6D}"/>
                </a:ext>
              </a:extLst>
            </p:cNvPr>
            <p:cNvSpPr/>
            <p:nvPr/>
          </p:nvSpPr>
          <p:spPr>
            <a:xfrm>
              <a:off x="6854468" y="4076555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C76E910A-6D40-2DE4-B050-859DCABC88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57749" y="3614387"/>
              <a:ext cx="687095" cy="497594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138180CC-BB4C-7F7C-DCDB-A3F4C1DA3691}"/>
              </a:ext>
            </a:extLst>
          </p:cNvPr>
          <p:cNvGrpSpPr/>
          <p:nvPr/>
        </p:nvGrpSpPr>
        <p:grpSpPr>
          <a:xfrm rot="1247439" flipH="1" flipV="1">
            <a:off x="-18928" y="2984817"/>
            <a:ext cx="2868349" cy="2206052"/>
            <a:chOff x="251233" y="970567"/>
            <a:chExt cx="6333448" cy="5007717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C318E0AA-ED05-FAD0-D707-1E467831FA3B}"/>
                </a:ext>
              </a:extLst>
            </p:cNvPr>
            <p:cNvSpPr/>
            <p:nvPr/>
          </p:nvSpPr>
          <p:spPr>
            <a:xfrm>
              <a:off x="2875481" y="4917839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A35EDDC9-8AF1-631B-B442-E91C8CD15AE6}"/>
                </a:ext>
              </a:extLst>
            </p:cNvPr>
            <p:cNvSpPr/>
            <p:nvPr/>
          </p:nvSpPr>
          <p:spPr>
            <a:xfrm>
              <a:off x="3891477" y="4832464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657B60F4-37A8-4E35-2E99-F3EDC817DD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62258" y="4076726"/>
              <a:ext cx="1155432" cy="755742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9BBE5932-7A21-D83C-AF95-17C40257F9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9864" y="4246905"/>
              <a:ext cx="1072748" cy="67093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D13E9FE9-8712-2643-D7E5-522C3EF6AF0A}"/>
                </a:ext>
              </a:extLst>
            </p:cNvPr>
            <p:cNvSpPr/>
            <p:nvPr/>
          </p:nvSpPr>
          <p:spPr>
            <a:xfrm>
              <a:off x="2254160" y="283250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CB16A3B4-6DEC-C5E6-8D18-CEA69B8C6941}"/>
                </a:ext>
              </a:extLst>
            </p:cNvPr>
            <p:cNvSpPr/>
            <p:nvPr/>
          </p:nvSpPr>
          <p:spPr>
            <a:xfrm>
              <a:off x="2909749" y="3623655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43952968-BE90-5B97-4E34-D11F5D085F85}"/>
                </a:ext>
              </a:extLst>
            </p:cNvPr>
            <p:cNvSpPr/>
            <p:nvPr/>
          </p:nvSpPr>
          <p:spPr>
            <a:xfrm>
              <a:off x="1474243" y="5659789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7AE266FA-33DE-83EF-DC00-AAF9B4AC9203}"/>
                </a:ext>
              </a:extLst>
            </p:cNvPr>
            <p:cNvSpPr/>
            <p:nvPr/>
          </p:nvSpPr>
          <p:spPr>
            <a:xfrm>
              <a:off x="421155" y="311412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EEE1BA41-F7C2-5C15-DFDC-5BBFA6E0283E}"/>
                </a:ext>
              </a:extLst>
            </p:cNvPr>
            <p:cNvSpPr/>
            <p:nvPr/>
          </p:nvSpPr>
          <p:spPr>
            <a:xfrm>
              <a:off x="251233" y="4441249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3A95A19B-9B25-EABC-3CB7-79BB75ECD303}"/>
                </a:ext>
              </a:extLst>
            </p:cNvPr>
            <p:cNvSpPr/>
            <p:nvPr/>
          </p:nvSpPr>
          <p:spPr>
            <a:xfrm>
              <a:off x="3173465" y="5518601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696A4697-366C-DBAB-872E-96787DCA526E}"/>
                </a:ext>
              </a:extLst>
            </p:cNvPr>
            <p:cNvSpPr/>
            <p:nvPr/>
          </p:nvSpPr>
          <p:spPr>
            <a:xfrm>
              <a:off x="3214385" y="4034671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30397B4C-5F31-8ABF-4D29-DE2A69622603}"/>
                </a:ext>
              </a:extLst>
            </p:cNvPr>
            <p:cNvSpPr/>
            <p:nvPr/>
          </p:nvSpPr>
          <p:spPr>
            <a:xfrm>
              <a:off x="1176256" y="237425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AACA2BE3-6055-11A4-099D-9EEBA11B2335}"/>
                </a:ext>
              </a:extLst>
            </p:cNvPr>
            <p:cNvSpPr/>
            <p:nvPr/>
          </p:nvSpPr>
          <p:spPr>
            <a:xfrm>
              <a:off x="3214385" y="1855472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EB85E0AD-E4E4-38C6-9DFA-2C598253450A}"/>
                </a:ext>
              </a:extLst>
            </p:cNvPr>
            <p:cNvSpPr/>
            <p:nvPr/>
          </p:nvSpPr>
          <p:spPr>
            <a:xfrm>
              <a:off x="4794298" y="510766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78EFF616-BFB8-3912-B715-75D6DDDFBCFB}"/>
                </a:ext>
              </a:extLst>
            </p:cNvPr>
            <p:cNvSpPr/>
            <p:nvPr/>
          </p:nvSpPr>
          <p:spPr>
            <a:xfrm>
              <a:off x="4791130" y="2412656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1ACEF2B2-9E19-2AD9-D3B0-2EC408EA4095}"/>
                </a:ext>
              </a:extLst>
            </p:cNvPr>
            <p:cNvSpPr/>
            <p:nvPr/>
          </p:nvSpPr>
          <p:spPr>
            <a:xfrm>
              <a:off x="2898886" y="292479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BCDA34B1-85BF-ADAF-9377-A90E5B194689}"/>
                </a:ext>
              </a:extLst>
            </p:cNvPr>
            <p:cNvSpPr/>
            <p:nvPr/>
          </p:nvSpPr>
          <p:spPr>
            <a:xfrm>
              <a:off x="5006358" y="3267355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C5868040-EC2C-4795-C95D-5BB04FCD52FA}"/>
                </a:ext>
              </a:extLst>
            </p:cNvPr>
            <p:cNvSpPr/>
            <p:nvPr/>
          </p:nvSpPr>
          <p:spPr>
            <a:xfrm>
              <a:off x="1623237" y="1102468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3854D2FE-D5BE-9461-CA9A-6EB7E20088FF}"/>
                </a:ext>
              </a:extLst>
            </p:cNvPr>
            <p:cNvSpPr/>
            <p:nvPr/>
          </p:nvSpPr>
          <p:spPr>
            <a:xfrm>
              <a:off x="1321169" y="307188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390A3E7B-A433-FE8A-3614-FB12DE7D85C9}"/>
                </a:ext>
              </a:extLst>
            </p:cNvPr>
            <p:cNvSpPr/>
            <p:nvPr/>
          </p:nvSpPr>
          <p:spPr>
            <a:xfrm>
              <a:off x="515751" y="5671828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3630302F-C40F-460A-C1DA-D775B7081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23884" y="5029298"/>
              <a:ext cx="1168132" cy="59157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A145824A-3023-EDA5-E739-B210E21B88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2689" y="5138922"/>
              <a:ext cx="914623" cy="550392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F0C662FE-BDE4-3B99-F9DD-618A8AEA59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3329" y="5138922"/>
              <a:ext cx="746285" cy="55039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D06668E8-F95A-1CD2-35E5-C44868F808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148" y="3953489"/>
              <a:ext cx="558701" cy="487760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37EB18D3-5C33-ECEE-4E42-E09193D33B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3030" y="3161487"/>
              <a:ext cx="687095" cy="497594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A3A79D85-00B7-DF60-0FCF-2155A8D1B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9157" y="2176430"/>
              <a:ext cx="979600" cy="8411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30D8995-8513-23BA-3275-75DB1531C5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7373" y="2785100"/>
              <a:ext cx="396157" cy="335989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EE90A5EA-EA7D-4A65-F7EB-07A492B6FA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70322" y="1463701"/>
              <a:ext cx="830463" cy="92664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B7A19AC3-388E-726F-0FB0-E245590334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5450" y="970567"/>
              <a:ext cx="145065" cy="161959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ECE585EB-5C7F-DC33-4ED5-9C8D48D747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16894" y="3404712"/>
              <a:ext cx="1021570" cy="6740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E1A841B-968B-78F7-52AC-EFCC0029F0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2793" y="1002050"/>
              <a:ext cx="979600" cy="8411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321E8256-939E-FFB0-2B01-8B392173BF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6764" y="2924793"/>
              <a:ext cx="1167917" cy="438817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1B92AE3D-798B-BC60-B78E-B78D8A2155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29391" y="2008700"/>
              <a:ext cx="1130672" cy="5017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34080EA8-CC10-9241-F882-50D6B64B01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52148" y="2312533"/>
              <a:ext cx="552236" cy="472567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72688034-2112-4CFA-79C3-C31981D662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89118" y="4832467"/>
              <a:ext cx="655293" cy="321145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21AD9336-2E2B-E5A9-EF56-F88206A565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7951" y="2411793"/>
              <a:ext cx="803752" cy="53605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9F5088AE-C10A-814F-3E44-F420D85FEEB5}"/>
                </a:ext>
              </a:extLst>
            </p:cNvPr>
            <p:cNvSpPr/>
            <p:nvPr/>
          </p:nvSpPr>
          <p:spPr>
            <a:xfrm>
              <a:off x="1520654" y="4169299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9ABD8FAF-4547-2ED9-E601-979B18A002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23935" y="3707131"/>
              <a:ext cx="687095" cy="497594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952A9C5B-F5F9-55FA-2422-44B1C8100AF0}"/>
                </a:ext>
              </a:extLst>
            </p:cNvPr>
            <p:cNvSpPr/>
            <p:nvPr/>
          </p:nvSpPr>
          <p:spPr>
            <a:xfrm>
              <a:off x="2092797" y="456516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35DDB4A3-9146-12A5-7749-F0126851F7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96078" y="4102995"/>
              <a:ext cx="687095" cy="497594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Oval 142">
            <a:extLst>
              <a:ext uri="{FF2B5EF4-FFF2-40B4-BE49-F238E27FC236}">
                <a16:creationId xmlns:a16="http://schemas.microsoft.com/office/drawing/2014/main" id="{386BAED4-0B11-957A-2F08-3B08AE942F96}"/>
              </a:ext>
            </a:extLst>
          </p:cNvPr>
          <p:cNvSpPr/>
          <p:nvPr/>
        </p:nvSpPr>
        <p:spPr>
          <a:xfrm>
            <a:off x="3271923" y="2807593"/>
            <a:ext cx="86174" cy="243860"/>
          </a:xfrm>
          <a:prstGeom prst="ellipse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E79B430-6BDE-31FA-A01E-92AFC87C2755}"/>
              </a:ext>
            </a:extLst>
          </p:cNvPr>
          <p:cNvCxnSpPr>
            <a:cxnSpLocks/>
          </p:cNvCxnSpPr>
          <p:nvPr/>
        </p:nvCxnSpPr>
        <p:spPr>
          <a:xfrm flipV="1">
            <a:off x="3382083" y="2936352"/>
            <a:ext cx="550685" cy="5031"/>
          </a:xfrm>
          <a:prstGeom prst="line">
            <a:avLst/>
          </a:prstGeom>
          <a:ln w="19050" cmpd="sng">
            <a:solidFill>
              <a:schemeClr val="bg2">
                <a:lumMod val="50000"/>
              </a:schemeClr>
            </a:solidFill>
            <a:headEnd type="none" w="sm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FEEBFC04-A75C-CB68-903C-0E9A1BB1B7C6}"/>
              </a:ext>
            </a:extLst>
          </p:cNvPr>
          <p:cNvCxnSpPr>
            <a:cxnSpLocks/>
          </p:cNvCxnSpPr>
          <p:nvPr/>
        </p:nvCxnSpPr>
        <p:spPr>
          <a:xfrm flipH="1" flipV="1">
            <a:off x="2361516" y="2941852"/>
            <a:ext cx="583512" cy="2515"/>
          </a:xfrm>
          <a:prstGeom prst="line">
            <a:avLst/>
          </a:prstGeom>
          <a:ln w="19050" cmpd="sng">
            <a:solidFill>
              <a:schemeClr val="bg2">
                <a:lumMod val="50000"/>
              </a:schemeClr>
            </a:solidFill>
            <a:headEnd type="none" w="sm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CEBFAA63-06D8-9061-698E-C76EBA05CDA4}"/>
              </a:ext>
            </a:extLst>
          </p:cNvPr>
          <p:cNvSpPr txBox="1"/>
          <p:nvPr/>
        </p:nvSpPr>
        <p:spPr>
          <a:xfrm>
            <a:off x="6474246" y="4636003"/>
            <a:ext cx="5834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Particle multiplicities are higher at the backward rapidity (A-going direction).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90722A02-E805-D197-261D-EF3477112DA4}"/>
              </a:ext>
            </a:extLst>
          </p:cNvPr>
          <p:cNvSpPr txBox="1"/>
          <p:nvPr/>
        </p:nvSpPr>
        <p:spPr>
          <a:xfrm>
            <a:off x="7267719" y="400880"/>
            <a:ext cx="38879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Extracted from PRL 128, 142004 (2022)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3AB0F641-48EE-6FB3-6F7E-AC9A9C2BFC58}"/>
              </a:ext>
            </a:extLst>
          </p:cNvPr>
          <p:cNvGrpSpPr/>
          <p:nvPr/>
        </p:nvGrpSpPr>
        <p:grpSpPr>
          <a:xfrm>
            <a:off x="6533413" y="745011"/>
            <a:ext cx="5535449" cy="3620173"/>
            <a:chOff x="6907332" y="745012"/>
            <a:chExt cx="5161530" cy="3348976"/>
          </a:xfrm>
        </p:grpSpPr>
        <p:pic>
          <p:nvPicPr>
            <p:cNvPr id="172" name="Picture 171">
              <a:extLst>
                <a:ext uri="{FF2B5EF4-FFF2-40B4-BE49-F238E27FC236}">
                  <a16:creationId xmlns:a16="http://schemas.microsoft.com/office/drawing/2014/main" id="{32D63F1F-0CE0-073B-4D54-34C867E4A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07332" y="745012"/>
              <a:ext cx="5161530" cy="3348976"/>
            </a:xfrm>
            <a:prstGeom prst="rect">
              <a:avLst/>
            </a:prstGeom>
          </p:spPr>
        </p:pic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CA0CB94C-77DF-43B2-AAB1-38BAF82522A9}"/>
                </a:ext>
              </a:extLst>
            </p:cNvPr>
            <p:cNvSpPr txBox="1"/>
            <p:nvPr/>
          </p:nvSpPr>
          <p:spPr>
            <a:xfrm>
              <a:off x="7920493" y="890569"/>
              <a:ext cx="1085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Times" pitchFamily="2" charset="0"/>
                </a:rPr>
                <a:t>LHCb</a:t>
              </a:r>
              <a:endParaRPr lang="en-US" sz="2400" dirty="0">
                <a:latin typeface="Times" pitchFamily="2" charset="0"/>
              </a:endParaRP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6BB1587A-47A7-E3BA-8546-EE65B344B2B2}"/>
              </a:ext>
            </a:extLst>
          </p:cNvPr>
          <p:cNvGrpSpPr/>
          <p:nvPr/>
        </p:nvGrpSpPr>
        <p:grpSpPr>
          <a:xfrm rot="20361319" flipH="1">
            <a:off x="-4910" y="839127"/>
            <a:ext cx="2761947" cy="2192183"/>
            <a:chOff x="251233" y="1002050"/>
            <a:chExt cx="6098508" cy="4976234"/>
          </a:xfrm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641AB0C-6F47-7BA3-0EFC-ACA00C470873}"/>
                </a:ext>
              </a:extLst>
            </p:cNvPr>
            <p:cNvSpPr/>
            <p:nvPr/>
          </p:nvSpPr>
          <p:spPr>
            <a:xfrm>
              <a:off x="2875481" y="4917839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B08548B9-EC80-0142-63A7-366A075BFE5A}"/>
                </a:ext>
              </a:extLst>
            </p:cNvPr>
            <p:cNvSpPr/>
            <p:nvPr/>
          </p:nvSpPr>
          <p:spPr>
            <a:xfrm>
              <a:off x="3891477" y="4832464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EABE43E5-CB23-4BFE-ACE1-1624F09E70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62258" y="4076726"/>
              <a:ext cx="1155432" cy="755742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8AF40817-F83F-2EC5-9DC4-58D6AC8972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9864" y="4246905"/>
              <a:ext cx="1072748" cy="67093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701373F3-1D5F-535F-8EF3-9D027DAA07AC}"/>
                </a:ext>
              </a:extLst>
            </p:cNvPr>
            <p:cNvSpPr/>
            <p:nvPr/>
          </p:nvSpPr>
          <p:spPr>
            <a:xfrm>
              <a:off x="2254160" y="283250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73F4C81E-216E-FD84-73B0-EC44D4E96151}"/>
                </a:ext>
              </a:extLst>
            </p:cNvPr>
            <p:cNvSpPr/>
            <p:nvPr/>
          </p:nvSpPr>
          <p:spPr>
            <a:xfrm>
              <a:off x="2909749" y="3623655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52AA6756-2A5D-A1D6-5F2B-2B82F507E133}"/>
                </a:ext>
              </a:extLst>
            </p:cNvPr>
            <p:cNvSpPr/>
            <p:nvPr/>
          </p:nvSpPr>
          <p:spPr>
            <a:xfrm>
              <a:off x="1474243" y="5659789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CD57ACFB-3B7D-2174-BA15-D59B15F6D1C1}"/>
                </a:ext>
              </a:extLst>
            </p:cNvPr>
            <p:cNvSpPr/>
            <p:nvPr/>
          </p:nvSpPr>
          <p:spPr>
            <a:xfrm>
              <a:off x="421155" y="311412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DEA149F4-E6ED-D4A5-1152-D6317CAFD302}"/>
                </a:ext>
              </a:extLst>
            </p:cNvPr>
            <p:cNvSpPr/>
            <p:nvPr/>
          </p:nvSpPr>
          <p:spPr>
            <a:xfrm>
              <a:off x="251233" y="4441249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D5107BA2-DAD0-8953-C4BF-DE9B8D4AA243}"/>
                </a:ext>
              </a:extLst>
            </p:cNvPr>
            <p:cNvSpPr/>
            <p:nvPr/>
          </p:nvSpPr>
          <p:spPr>
            <a:xfrm>
              <a:off x="3173465" y="5518601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4138CDC-BEA1-5197-DAEA-265482F09AA6}"/>
                </a:ext>
              </a:extLst>
            </p:cNvPr>
            <p:cNvSpPr/>
            <p:nvPr/>
          </p:nvSpPr>
          <p:spPr>
            <a:xfrm>
              <a:off x="3214385" y="4034671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A4089638-AB78-DF05-36EA-C427E4E3DB44}"/>
                </a:ext>
              </a:extLst>
            </p:cNvPr>
            <p:cNvSpPr/>
            <p:nvPr/>
          </p:nvSpPr>
          <p:spPr>
            <a:xfrm>
              <a:off x="1176256" y="237425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5C58A9A2-8B17-CCE4-670A-8F8F546AB709}"/>
                </a:ext>
              </a:extLst>
            </p:cNvPr>
            <p:cNvSpPr/>
            <p:nvPr/>
          </p:nvSpPr>
          <p:spPr>
            <a:xfrm>
              <a:off x="3214385" y="1855472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A8307D00-1CA0-7DAA-5DE4-972A4901AEB9}"/>
                </a:ext>
              </a:extLst>
            </p:cNvPr>
            <p:cNvSpPr/>
            <p:nvPr/>
          </p:nvSpPr>
          <p:spPr>
            <a:xfrm>
              <a:off x="4794298" y="510766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86E46700-E7F4-483B-AAF4-03DD5CB47EBD}"/>
                </a:ext>
              </a:extLst>
            </p:cNvPr>
            <p:cNvSpPr/>
            <p:nvPr/>
          </p:nvSpPr>
          <p:spPr>
            <a:xfrm>
              <a:off x="4791130" y="2412656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0775830A-C56B-CCB1-0E6B-FFA0374D1CCA}"/>
                </a:ext>
              </a:extLst>
            </p:cNvPr>
            <p:cNvSpPr/>
            <p:nvPr/>
          </p:nvSpPr>
          <p:spPr>
            <a:xfrm>
              <a:off x="2898886" y="292479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F421CC4A-BA50-999E-EC5A-CE26D284BE75}"/>
                </a:ext>
              </a:extLst>
            </p:cNvPr>
            <p:cNvSpPr/>
            <p:nvPr/>
          </p:nvSpPr>
          <p:spPr>
            <a:xfrm>
              <a:off x="5006358" y="3267355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BDF06037-B2FD-0A86-2F24-2681F2AC94AD}"/>
                </a:ext>
              </a:extLst>
            </p:cNvPr>
            <p:cNvSpPr/>
            <p:nvPr/>
          </p:nvSpPr>
          <p:spPr>
            <a:xfrm>
              <a:off x="1321169" y="307188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A11F088C-6CB5-89DA-D55A-C24CB730F79E}"/>
                </a:ext>
              </a:extLst>
            </p:cNvPr>
            <p:cNvSpPr/>
            <p:nvPr/>
          </p:nvSpPr>
          <p:spPr>
            <a:xfrm>
              <a:off x="515751" y="5671828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D203ED9F-645D-4636-D5F8-E0BDAFFAA8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23884" y="5029298"/>
              <a:ext cx="1168132" cy="59157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DC55316A-4CA6-E808-27E3-A4CC7C1D9A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2689" y="5138922"/>
              <a:ext cx="914623" cy="550392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5ED63003-B1BF-267F-8DE8-DAA770A1D8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3329" y="5138922"/>
              <a:ext cx="746285" cy="55039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20F51BA5-17A7-0FE0-BF38-4E24A3A5B3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148" y="3953489"/>
              <a:ext cx="558701" cy="487760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1B0EC53E-49A5-04CC-DC69-17D1502F1D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3030" y="3161487"/>
              <a:ext cx="687095" cy="497594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15B26A4E-A7DE-5EAA-9F43-342F47F7FB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9157" y="2176430"/>
              <a:ext cx="979600" cy="8411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2790CAFA-DAD5-764E-4DEA-BC118B9EE5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7373" y="2785100"/>
              <a:ext cx="396157" cy="335989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7F30C51F-1CAC-434A-3CCD-BD9B4E6A6A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70322" y="1463701"/>
              <a:ext cx="830463" cy="92664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6FA5C6AA-8C07-8A5D-1C38-A9A91C1C2F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16894" y="3404712"/>
              <a:ext cx="1021570" cy="6740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1EF5AA55-47BA-A80D-2383-7E39183156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2793" y="1002050"/>
              <a:ext cx="979600" cy="8411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C7A9AD90-227D-45F2-358B-D36DAE8E26F6}"/>
                </a:ext>
              </a:extLst>
            </p:cNvPr>
            <p:cNvCxnSpPr>
              <a:cxnSpLocks/>
            </p:cNvCxnSpPr>
            <p:nvPr/>
          </p:nvCxnSpPr>
          <p:spPr>
            <a:xfrm rot="20361319" flipV="1">
              <a:off x="5381089" y="3162243"/>
              <a:ext cx="968652" cy="26672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A8B0F65C-594C-6712-899E-668AF757BE86}"/>
                </a:ext>
              </a:extLst>
            </p:cNvPr>
            <p:cNvCxnSpPr>
              <a:cxnSpLocks/>
            </p:cNvCxnSpPr>
            <p:nvPr/>
          </p:nvCxnSpPr>
          <p:spPr>
            <a:xfrm rot="20361319">
              <a:off x="5102096" y="2355324"/>
              <a:ext cx="855565" cy="102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9E562CEF-9163-BE2C-8505-91FEC92873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52148" y="2312533"/>
              <a:ext cx="552236" cy="472567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B863ADE7-ECA6-5B00-74A0-337267C118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89118" y="4832467"/>
              <a:ext cx="655293" cy="321145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BA590D05-1042-F2C8-DB4C-0676FB7268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7951" y="2411793"/>
              <a:ext cx="803752" cy="53605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AAB9C3FC-DCD6-04E0-5067-77FABB233E81}"/>
                </a:ext>
              </a:extLst>
            </p:cNvPr>
            <p:cNvSpPr/>
            <p:nvPr/>
          </p:nvSpPr>
          <p:spPr>
            <a:xfrm>
              <a:off x="1520654" y="4169299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01233E39-5EBA-A543-8D8B-806E757109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23935" y="3707131"/>
              <a:ext cx="687095" cy="497594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67FDEAA4-262A-D7CB-1987-FFC1B2B07B12}"/>
                </a:ext>
              </a:extLst>
            </p:cNvPr>
            <p:cNvSpPr/>
            <p:nvPr/>
          </p:nvSpPr>
          <p:spPr>
            <a:xfrm>
              <a:off x="2092797" y="456516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30EFF321-94CE-E248-0249-ED3236A86F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96078" y="4102995"/>
              <a:ext cx="687095" cy="497594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3D3BA3E7-C3EA-5008-A70A-35337430E61A}"/>
              </a:ext>
            </a:extLst>
          </p:cNvPr>
          <p:cNvGrpSpPr/>
          <p:nvPr/>
        </p:nvGrpSpPr>
        <p:grpSpPr>
          <a:xfrm rot="20480005" flipV="1">
            <a:off x="3597144" y="3014880"/>
            <a:ext cx="2721333" cy="2186879"/>
            <a:chOff x="5585047" y="909306"/>
            <a:chExt cx="6008830" cy="4964195"/>
          </a:xfrm>
        </p:grpSpPr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9F2BC6F9-04EF-84B6-31A7-81487F7073E0}"/>
                </a:ext>
              </a:extLst>
            </p:cNvPr>
            <p:cNvSpPr/>
            <p:nvPr/>
          </p:nvSpPr>
          <p:spPr>
            <a:xfrm>
              <a:off x="9225291" y="4739720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32EF5B62-E082-A031-0847-BCE2D1A587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96072" y="3983982"/>
              <a:ext cx="1155432" cy="755742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0237D72C-927B-D15C-946C-F559DCAEAB22}"/>
                </a:ext>
              </a:extLst>
            </p:cNvPr>
            <p:cNvSpPr/>
            <p:nvPr/>
          </p:nvSpPr>
          <p:spPr>
            <a:xfrm>
              <a:off x="7587974" y="273976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CEF3448B-8FBE-96B9-E7DD-724F87A474AB}"/>
                </a:ext>
              </a:extLst>
            </p:cNvPr>
            <p:cNvSpPr/>
            <p:nvPr/>
          </p:nvSpPr>
          <p:spPr>
            <a:xfrm>
              <a:off x="6808057" y="5567045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CEC3C875-3718-59F0-8115-E5AEEE9017A3}"/>
                </a:ext>
              </a:extLst>
            </p:cNvPr>
            <p:cNvSpPr/>
            <p:nvPr/>
          </p:nvSpPr>
          <p:spPr>
            <a:xfrm>
              <a:off x="5754969" y="302138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B60D1584-E754-FCF2-6DF5-9E1AFFC8B118}"/>
                </a:ext>
              </a:extLst>
            </p:cNvPr>
            <p:cNvSpPr/>
            <p:nvPr/>
          </p:nvSpPr>
          <p:spPr>
            <a:xfrm>
              <a:off x="5585047" y="4348505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74522758-A76C-DF97-E16B-FBCD24B63F10}"/>
                </a:ext>
              </a:extLst>
            </p:cNvPr>
            <p:cNvSpPr/>
            <p:nvPr/>
          </p:nvSpPr>
          <p:spPr>
            <a:xfrm>
              <a:off x="8507279" y="542585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3D00D92E-594E-D54A-75C6-730B290693EA}"/>
                </a:ext>
              </a:extLst>
            </p:cNvPr>
            <p:cNvSpPr/>
            <p:nvPr/>
          </p:nvSpPr>
          <p:spPr>
            <a:xfrm>
              <a:off x="8548199" y="3941927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AB72E996-B4B4-891C-745D-295CCD53C395}"/>
                </a:ext>
              </a:extLst>
            </p:cNvPr>
            <p:cNvSpPr/>
            <p:nvPr/>
          </p:nvSpPr>
          <p:spPr>
            <a:xfrm>
              <a:off x="6510070" y="228151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A2315AB6-A9B4-6090-5FF8-26911E266BA7}"/>
                </a:ext>
              </a:extLst>
            </p:cNvPr>
            <p:cNvSpPr/>
            <p:nvPr/>
          </p:nvSpPr>
          <p:spPr>
            <a:xfrm>
              <a:off x="8548199" y="1762728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322E80C7-22F2-6D3A-ED40-A67463CBE270}"/>
                </a:ext>
              </a:extLst>
            </p:cNvPr>
            <p:cNvSpPr/>
            <p:nvPr/>
          </p:nvSpPr>
          <p:spPr>
            <a:xfrm>
              <a:off x="10124944" y="2319912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6A52482D-4789-1FFA-7615-EDB818A83444}"/>
                </a:ext>
              </a:extLst>
            </p:cNvPr>
            <p:cNvSpPr/>
            <p:nvPr/>
          </p:nvSpPr>
          <p:spPr>
            <a:xfrm>
              <a:off x="8232700" y="2832053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D79EE776-9738-6164-31E4-D11B652AFD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7698" y="4936554"/>
              <a:ext cx="1168132" cy="59157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25B51FA0-BE85-3BD0-876E-304FBB4836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6503" y="5046178"/>
              <a:ext cx="914623" cy="550392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FA7275BD-ACCA-8DFA-A93D-72924A3EE3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03962" y="3860745"/>
              <a:ext cx="558701" cy="487760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E765DAFD-897A-E041-28BE-9F01D7B3A0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51187" y="2692356"/>
              <a:ext cx="396157" cy="335989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DB50B89B-6C06-C509-C641-A552A92097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04136" y="1370957"/>
              <a:ext cx="830463" cy="926646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E0ACEB1E-3953-BD34-5FBB-B146E67711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0708" y="3311968"/>
              <a:ext cx="1021570" cy="6740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749707E3-94E7-9ED7-0069-A47A6F60CB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96607" y="909306"/>
              <a:ext cx="979600" cy="8411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B3A4E652-FC77-FE88-AE31-8186EBA33A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63205" y="1915956"/>
              <a:ext cx="1130672" cy="50171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254F7D69-8078-7D2D-F537-73B2EC0798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85962" y="2219789"/>
              <a:ext cx="552236" cy="472567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CA8EF2F6-E349-BAED-BC3E-C88D884593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61765" y="2319049"/>
              <a:ext cx="803752" cy="536051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8717AD7B-2901-1E88-F717-E6DBA23B5862}"/>
                </a:ext>
              </a:extLst>
            </p:cNvPr>
            <p:cNvSpPr/>
            <p:nvPr/>
          </p:nvSpPr>
          <p:spPr>
            <a:xfrm>
              <a:off x="6854468" y="4076555"/>
              <a:ext cx="297988" cy="3064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C6767AE0-6F71-41C9-837A-DE82F7D2EB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57749" y="3614387"/>
              <a:ext cx="687095" cy="497594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sm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8" name="Oval 247">
            <a:extLst>
              <a:ext uri="{FF2B5EF4-FFF2-40B4-BE49-F238E27FC236}">
                <a16:creationId xmlns:a16="http://schemas.microsoft.com/office/drawing/2014/main" id="{70D48D05-052A-4C56-1084-64710CD2E0B1}"/>
              </a:ext>
            </a:extLst>
          </p:cNvPr>
          <p:cNvSpPr/>
          <p:nvPr/>
        </p:nvSpPr>
        <p:spPr>
          <a:xfrm>
            <a:off x="3035461" y="2495762"/>
            <a:ext cx="181041" cy="1037122"/>
          </a:xfrm>
          <a:prstGeom prst="ellipse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9AF14F-579C-0231-6A91-63D85801A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5DF1371-6573-C427-B918-EA5D0373738F}"/>
                  </a:ext>
                </a:extLst>
              </p:cNvPr>
              <p:cNvSpPr txBox="1"/>
              <p:nvPr/>
            </p:nvSpPr>
            <p:spPr>
              <a:xfrm rot="16200000">
                <a:off x="5008468" y="2100789"/>
                <a:ext cx="3621761" cy="46538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𝑏𝑎𝑐𝑘𝑤𝑎𝑟𝑑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𝑓𝑜𝑟𝑤𝑎𝑟𝑑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5DF1371-6573-C427-B918-EA5D037373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008468" y="2100789"/>
                <a:ext cx="3621761" cy="465384"/>
              </a:xfrm>
              <a:prstGeom prst="rect">
                <a:avLst/>
              </a:prstGeom>
              <a:blipFill>
                <a:blip r:embed="rId3"/>
                <a:stretch>
                  <a:fillRect t="-1049" r="-23684" b="-2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5447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76BD7CC-2B12-8275-B177-5091BDE6D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9047" y="663245"/>
            <a:ext cx="3454701" cy="4481276"/>
          </a:xfrm>
          <a:prstGeom prst="rect">
            <a:avLst/>
          </a:prstGeom>
        </p:spPr>
      </p:pic>
      <p:pic>
        <p:nvPicPr>
          <p:cNvPr id="4" name="Picture 4" descr="Precision physics with heavy-flavoured hadrons - CERN Document Server">
            <a:extLst>
              <a:ext uri="{FF2B5EF4-FFF2-40B4-BE49-F238E27FC236}">
                <a16:creationId xmlns:a16="http://schemas.microsoft.com/office/drawing/2014/main" id="{B03F3A97-B7D0-82D6-48EB-FCE18F269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26" y="780869"/>
            <a:ext cx="8229600" cy="451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137890F-3376-38D8-346B-0C55A6AEA85C}"/>
                  </a:ext>
                </a:extLst>
              </p:cNvPr>
              <p:cNvSpPr/>
              <p:nvPr/>
            </p:nvSpPr>
            <p:spPr>
              <a:xfrm>
                <a:off x="446151" y="2759694"/>
                <a:ext cx="113973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sz="14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40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137890F-3376-38D8-346B-0C55A6AEA8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51" y="2759694"/>
                <a:ext cx="1139735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1095F21-AE57-FC8A-1BCE-082E26EA8F22}"/>
                  </a:ext>
                </a:extLst>
              </p:cNvPr>
              <p:cNvSpPr/>
              <p:nvPr/>
            </p:nvSpPr>
            <p:spPr>
              <a:xfrm>
                <a:off x="868871" y="1887586"/>
                <a:ext cx="102579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FF0000"/>
                    </a:solidFill>
                  </a:rPr>
                  <a:t>Kaon,</a:t>
                </a:r>
                <a14:m>
                  <m:oMath xmlns:m="http://schemas.openxmlformats.org/officeDocument/2006/math">
                    <m:r>
                      <a:rPr lang="en-US" sz="1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000" dirty="0">
                    <a:solidFill>
                      <a:srgbClr val="FF0000"/>
                    </a:solidFill>
                  </a:rPr>
                  <a:t>,proton </a:t>
                </a:r>
              </a:p>
              <a:p>
                <a:pPr algn="ctr"/>
                <a:r>
                  <a:rPr lang="en-US" sz="1000" dirty="0">
                    <a:solidFill>
                      <a:srgbClr val="FF0000"/>
                    </a:solidFill>
                  </a:rPr>
                  <a:t>1&lt;p&lt;60 GeV/c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1095F21-AE57-FC8A-1BCE-082E26EA8F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71" y="1887586"/>
                <a:ext cx="1025794" cy="400110"/>
              </a:xfrm>
              <a:prstGeom prst="rect">
                <a:avLst/>
              </a:prstGeom>
              <a:blipFill>
                <a:blip r:embed="rId5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89DE87C-C9CE-9FA5-B12B-D55DE33C2F6A}"/>
                  </a:ext>
                </a:extLst>
              </p:cNvPr>
              <p:cNvSpPr/>
              <p:nvPr/>
            </p:nvSpPr>
            <p:spPr>
              <a:xfrm>
                <a:off x="5631150" y="4491883"/>
                <a:ext cx="91723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K,</a:t>
                </a:r>
                <a14:m>
                  <m:oMath xmlns:m="http://schemas.openxmlformats.org/officeDocument/2006/math">
                    <m:r>
                      <a:rPr lang="en-US" sz="1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,p </a:t>
                </a:r>
              </a:p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15&lt;p&lt;100 </a:t>
                </a:r>
              </a:p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GeV/c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89DE87C-C9CE-9FA5-B12B-D55DE33C2F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1150" y="4491883"/>
                <a:ext cx="917238" cy="646331"/>
              </a:xfrm>
              <a:prstGeom prst="rect">
                <a:avLst/>
              </a:prstGeom>
              <a:blipFill>
                <a:blip r:embed="rId6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6EE41F5-87C4-9DD5-9DF3-00E2968C662B}"/>
                  </a:ext>
                </a:extLst>
              </p:cNvPr>
              <p:cNvSpPr/>
              <p:nvPr/>
            </p:nvSpPr>
            <p:spPr>
              <a:xfrm>
                <a:off x="4638457" y="5153771"/>
                <a:ext cx="1161857" cy="5381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&lt;0.35%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6EE41F5-87C4-9DD5-9DF3-00E2968C66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8457" y="5153771"/>
                <a:ext cx="1161857" cy="5381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4689CD6-A015-EBC2-F7D5-AD7FAF26D224}"/>
                  </a:ext>
                </a:extLst>
              </p:cNvPr>
              <p:cNvSpPr/>
              <p:nvPr/>
            </p:nvSpPr>
            <p:spPr>
              <a:xfrm>
                <a:off x="3450906" y="486903"/>
                <a:ext cx="209296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Converts stopping e,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 energy in scintillating signal.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4689CD6-A015-EBC2-F7D5-AD7FAF26D2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0906" y="486903"/>
                <a:ext cx="2092960" cy="461665"/>
              </a:xfrm>
              <a:prstGeom prst="rect">
                <a:avLst/>
              </a:prstGeom>
              <a:blipFill>
                <a:blip r:embed="rId8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9A567016-76F8-EBF5-1721-CB49ADF0726C}"/>
              </a:ext>
            </a:extLst>
          </p:cNvPr>
          <p:cNvSpPr/>
          <p:nvPr/>
        </p:nvSpPr>
        <p:spPr>
          <a:xfrm>
            <a:off x="6307286" y="5089756"/>
            <a:ext cx="1732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Converts stopping hadron energy in scintillating signal.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64270C-A6A8-8A8F-2A34-01BF8A38FC0C}"/>
              </a:ext>
            </a:extLst>
          </p:cNvPr>
          <p:cNvSpPr/>
          <p:nvPr/>
        </p:nvSpPr>
        <p:spPr>
          <a:xfrm>
            <a:off x="6346258" y="608480"/>
            <a:ext cx="2426817" cy="30777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</a:rPr>
              <a:t>J. of Instr.,3(08):S08005, 2008</a:t>
            </a:r>
            <a:endParaRPr lang="en-US" sz="1400" b="0" i="0" dirty="0">
              <a:effectLst/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79C06F-0C09-D706-2FCA-6C47F83FD752}"/>
                  </a:ext>
                </a:extLst>
              </p:cNvPr>
              <p:cNvSpPr txBox="1"/>
              <p:nvPr/>
            </p:nvSpPr>
            <p:spPr>
              <a:xfrm>
                <a:off x="627126" y="5557022"/>
                <a:ext cx="8738033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b="0" dirty="0">
                    <a:latin typeface="+mj-lt"/>
                  </a:rPr>
                  <a:t>the optimum detector for </a:t>
                </a:r>
                <a:r>
                  <a:rPr lang="en-US" sz="2800" b="0" dirty="0" err="1">
                    <a:latin typeface="+mj-lt"/>
                  </a:rPr>
                  <a:t>quarkonia</a:t>
                </a:r>
                <a:r>
                  <a:rPr lang="en-US" sz="2800" b="0" dirty="0">
                    <a:latin typeface="+mj-lt"/>
                  </a:rPr>
                  <a:t> studies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800" dirty="0">
                    <a:latin typeface="+mj-lt"/>
                  </a:rPr>
                  <a:t> particle jet identification in 1&lt;p&lt;100 GeV/c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+mj-lt"/>
                  </a:rPr>
                  <a:t>Unique forward instrumentation for heavy ion physics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79C06F-0C09-D706-2FCA-6C47F83FD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126" y="5557022"/>
                <a:ext cx="8738033" cy="1384995"/>
              </a:xfrm>
              <a:prstGeom prst="rect">
                <a:avLst/>
              </a:prstGeom>
              <a:blipFill>
                <a:blip r:embed="rId9"/>
                <a:stretch>
                  <a:fillRect l="-1306" t="-4545" r="-43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2D663A9-967E-DA25-7133-D5550E7FA40D}"/>
              </a:ext>
            </a:extLst>
          </p:cNvPr>
          <p:cNvSpPr txBox="1"/>
          <p:nvPr/>
        </p:nvSpPr>
        <p:spPr>
          <a:xfrm>
            <a:off x="2459805" y="-32194"/>
            <a:ext cx="60992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/>
              <a:t>The LHC beauty detector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5FB2E75-A3B8-859D-BD26-6667C192D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6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38BCF3-E8EE-85AC-ACAB-4E38A78F86FF}"/>
              </a:ext>
            </a:extLst>
          </p:cNvPr>
          <p:cNvCxnSpPr/>
          <p:nvPr/>
        </p:nvCxnSpPr>
        <p:spPr>
          <a:xfrm flipV="1">
            <a:off x="10602930" y="1541124"/>
            <a:ext cx="0" cy="3273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E944916-0B0D-408A-C0E8-8A36F6442389}"/>
              </a:ext>
            </a:extLst>
          </p:cNvPr>
          <p:cNvCxnSpPr/>
          <p:nvPr/>
        </p:nvCxnSpPr>
        <p:spPr>
          <a:xfrm flipV="1">
            <a:off x="11053281" y="1541124"/>
            <a:ext cx="0" cy="3273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025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DB5F4C-4BDE-D249-B915-89E38CC3F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765" y="262559"/>
            <a:ext cx="4857554" cy="47843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E78A5F-8BB9-626C-DD56-F4DA04A56B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598" y="321009"/>
            <a:ext cx="4963331" cy="478432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B34ECE56-1990-F741-84DD-66B69BD6515E}"/>
              </a:ext>
            </a:extLst>
          </p:cNvPr>
          <p:cNvSpPr/>
          <p:nvPr/>
        </p:nvSpPr>
        <p:spPr>
          <a:xfrm>
            <a:off x="6177920" y="2330935"/>
            <a:ext cx="86174" cy="2438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0C8072-1891-93AC-1BAB-8F3372EF2820}"/>
              </a:ext>
            </a:extLst>
          </p:cNvPr>
          <p:cNvCxnSpPr>
            <a:cxnSpLocks/>
          </p:cNvCxnSpPr>
          <p:nvPr/>
        </p:nvCxnSpPr>
        <p:spPr>
          <a:xfrm flipV="1">
            <a:off x="6288080" y="2459694"/>
            <a:ext cx="550685" cy="5031"/>
          </a:xfrm>
          <a:prstGeom prst="line">
            <a:avLst/>
          </a:prstGeom>
          <a:ln w="19050" cmpd="sng">
            <a:solidFill>
              <a:schemeClr val="tx1"/>
            </a:solidFill>
            <a:headEnd type="none" w="sm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3D108A-72EC-214B-FBEB-58478FC29831}"/>
              </a:ext>
            </a:extLst>
          </p:cNvPr>
          <p:cNvCxnSpPr>
            <a:cxnSpLocks/>
          </p:cNvCxnSpPr>
          <p:nvPr/>
        </p:nvCxnSpPr>
        <p:spPr>
          <a:xfrm flipH="1" flipV="1">
            <a:off x="5267513" y="2465194"/>
            <a:ext cx="583512" cy="2515"/>
          </a:xfrm>
          <a:prstGeom prst="line">
            <a:avLst/>
          </a:prstGeom>
          <a:ln w="19050" cmpd="sng">
            <a:solidFill>
              <a:schemeClr val="tx1"/>
            </a:solidFill>
            <a:headEnd type="none" w="sm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BF197052-0EA9-D9E6-3F15-942F2A4EBA0E}"/>
              </a:ext>
            </a:extLst>
          </p:cNvPr>
          <p:cNvSpPr/>
          <p:nvPr/>
        </p:nvSpPr>
        <p:spPr>
          <a:xfrm>
            <a:off x="5941458" y="2019104"/>
            <a:ext cx="181041" cy="10371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D4E306-8A78-7CF3-D66E-8322D47B2BDE}"/>
                  </a:ext>
                </a:extLst>
              </p:cNvPr>
              <p:cNvSpPr txBox="1"/>
              <p:nvPr/>
            </p:nvSpPr>
            <p:spPr>
              <a:xfrm>
                <a:off x="297773" y="5177165"/>
                <a:ext cx="1139854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800" dirty="0"/>
                  <a:t> nuclear modification factor largely comes from Initial-State Effects.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ISE are studied in </a:t>
                </a:r>
                <a:r>
                  <a:rPr lang="en-US" sz="2800" dirty="0" err="1"/>
                  <a:t>LHCb</a:t>
                </a:r>
                <a:r>
                  <a:rPr lang="en-US" sz="2800" dirty="0"/>
                  <a:t> using several probes. See Tom Boettcher’s talk in the Initial state session this afternoon.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D4E306-8A78-7CF3-D66E-8322D47B2B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773" y="5177165"/>
                <a:ext cx="11398546" cy="1384995"/>
              </a:xfrm>
              <a:prstGeom prst="rect">
                <a:avLst/>
              </a:prstGeom>
              <a:blipFill>
                <a:blip r:embed="rId4"/>
                <a:stretch>
                  <a:fillRect l="-1001" t="-454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4BA8F38-B91D-390E-7B69-0472D62DE2B4}"/>
              </a:ext>
            </a:extLst>
          </p:cNvPr>
          <p:cNvSpPr txBox="1"/>
          <p:nvPr/>
        </p:nvSpPr>
        <p:spPr>
          <a:xfrm>
            <a:off x="4975927" y="93282"/>
            <a:ext cx="24901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Lucida Grande" panose="020B0600040502020204" pitchFamily="34" charset="0"/>
              </a:rPr>
              <a:t>P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LB774, 159 (2017)</a:t>
            </a:r>
            <a:endParaRPr lang="en-US" sz="1600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4E3CBC5-4872-FB5C-FFE5-019218F08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20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99245CDE-C654-B02D-D8A0-9ECA0FA69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45" y="326350"/>
            <a:ext cx="6058723" cy="48443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D4E306-8A78-7CF3-D66E-8322D47B2BDE}"/>
                  </a:ext>
                </a:extLst>
              </p:cNvPr>
              <p:cNvSpPr txBox="1"/>
              <p:nvPr/>
            </p:nvSpPr>
            <p:spPr>
              <a:xfrm>
                <a:off x="627970" y="5207437"/>
                <a:ext cx="10544782" cy="1431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Initial-state effects are cancelled out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pA</m:t>
                        </m:r>
                      </m:sub>
                    </m:sSub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800" dirty="0"/>
                  <a:t>)/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pA</m:t>
                        </m:r>
                      </m:sub>
                    </m:sSub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ratio.</a:t>
                </a:r>
              </a:p>
              <a:p>
                <a:endParaRPr lang="en-US" sz="28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800" dirty="0"/>
                  <a:t> yield is not affected by final-state effects.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D4E306-8A78-7CF3-D66E-8322D47B2B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970" y="5207437"/>
                <a:ext cx="10544782" cy="1431995"/>
              </a:xfrm>
              <a:prstGeom prst="rect">
                <a:avLst/>
              </a:prstGeom>
              <a:blipFill>
                <a:blip r:embed="rId3"/>
                <a:stretch>
                  <a:fillRect l="-1203" t="-2632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>
            <a:extLst>
              <a:ext uri="{FF2B5EF4-FFF2-40B4-BE49-F238E27FC236}">
                <a16:creationId xmlns:a16="http://schemas.microsoft.com/office/drawing/2014/main" id="{5A071336-E3EF-1D4E-66AD-07968B184909}"/>
              </a:ext>
            </a:extLst>
          </p:cNvPr>
          <p:cNvSpPr txBox="1"/>
          <p:nvPr/>
        </p:nvSpPr>
        <p:spPr>
          <a:xfrm>
            <a:off x="2641348" y="200052"/>
            <a:ext cx="27699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JHEP 1710 (2017) 090</a:t>
            </a:r>
            <a:endParaRPr lang="en-US" sz="1600" dirty="0"/>
          </a:p>
        </p:txBody>
      </p:sp>
      <p:sp>
        <p:nvSpPr>
          <p:cNvPr id="57" name="Slide Number Placeholder 56">
            <a:extLst>
              <a:ext uri="{FF2B5EF4-FFF2-40B4-BE49-F238E27FC236}">
                <a16:creationId xmlns:a16="http://schemas.microsoft.com/office/drawing/2014/main" id="{C1C82C4A-2331-EB61-A7A4-4EABAFEB1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8</a:t>
            </a:fld>
            <a:endParaRPr lang="en-US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995A2F5-D49E-9687-F166-1A8E5A76498D}"/>
              </a:ext>
            </a:extLst>
          </p:cNvPr>
          <p:cNvGrpSpPr/>
          <p:nvPr/>
        </p:nvGrpSpPr>
        <p:grpSpPr>
          <a:xfrm>
            <a:off x="7720247" y="2535825"/>
            <a:ext cx="4531868" cy="2082744"/>
            <a:chOff x="7165317" y="2843371"/>
            <a:chExt cx="4531868" cy="2082744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3BFB6AF-9FF5-D32B-64BA-D7B528C7B987}"/>
                </a:ext>
              </a:extLst>
            </p:cNvPr>
            <p:cNvCxnSpPr/>
            <p:nvPr/>
          </p:nvCxnSpPr>
          <p:spPr>
            <a:xfrm flipV="1">
              <a:off x="9494699" y="3811930"/>
              <a:ext cx="1291679" cy="17509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CDAC9F2-D4C6-CF1D-F9C2-146DC52E43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94699" y="3276339"/>
              <a:ext cx="1419150" cy="71068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64165EC-00BB-53D5-696C-6AB5E24CEC32}"/>
                </a:ext>
              </a:extLst>
            </p:cNvPr>
            <p:cNvSpPr/>
            <p:nvPr/>
          </p:nvSpPr>
          <p:spPr>
            <a:xfrm>
              <a:off x="10953190" y="3104981"/>
              <a:ext cx="145916" cy="12503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710F797-6368-EB95-4F42-1602F39B7534}"/>
                </a:ext>
              </a:extLst>
            </p:cNvPr>
            <p:cNvSpPr/>
            <p:nvPr/>
          </p:nvSpPr>
          <p:spPr>
            <a:xfrm>
              <a:off x="10820372" y="3714285"/>
              <a:ext cx="186955" cy="1538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7750048-A293-484C-C817-9CFF9DF1950C}"/>
                    </a:ext>
                  </a:extLst>
                </p:cNvPr>
                <p:cNvSpPr txBox="1"/>
                <p:nvPr/>
              </p:nvSpPr>
              <p:spPr>
                <a:xfrm>
                  <a:off x="11004623" y="2843371"/>
                  <a:ext cx="69256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7750048-A293-484C-C817-9CFF9DF195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04623" y="2843371"/>
                  <a:ext cx="692562" cy="5232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FFF1B0BD-077C-CEAE-AAA1-C3EFCAEE9BED}"/>
                    </a:ext>
                  </a:extLst>
                </p:cNvPr>
                <p:cNvSpPr txBox="1"/>
                <p:nvPr/>
              </p:nvSpPr>
              <p:spPr>
                <a:xfrm>
                  <a:off x="10917287" y="3519300"/>
                  <a:ext cx="69256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acc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FFF1B0BD-077C-CEAE-AAA1-C3EFCAEE9B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17287" y="3519300"/>
                  <a:ext cx="692562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773F0760-C517-99EA-C330-FFC599ADBDC0}"/>
                </a:ext>
              </a:extLst>
            </p:cNvPr>
            <p:cNvSpPr/>
            <p:nvPr/>
          </p:nvSpPr>
          <p:spPr>
            <a:xfrm>
              <a:off x="7695142" y="3470444"/>
              <a:ext cx="3166703" cy="145567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59C830E-D196-16FB-55BA-DB94AED76E4F}"/>
                </a:ext>
              </a:extLst>
            </p:cNvPr>
            <p:cNvGrpSpPr/>
            <p:nvPr/>
          </p:nvGrpSpPr>
          <p:grpSpPr>
            <a:xfrm>
              <a:off x="8056716" y="4344786"/>
              <a:ext cx="2311619" cy="300545"/>
              <a:chOff x="510515" y="4795456"/>
              <a:chExt cx="1839792" cy="215452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84DBB279-C888-3A12-696C-C995C29EA78B}"/>
                  </a:ext>
                </a:extLst>
              </p:cNvPr>
              <p:cNvSpPr/>
              <p:nvPr/>
            </p:nvSpPr>
            <p:spPr>
              <a:xfrm>
                <a:off x="510515" y="480492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533B0F6A-85A9-AAC0-F050-004BDDAC9146}"/>
                  </a:ext>
                </a:extLst>
              </p:cNvPr>
              <p:cNvSpPr/>
              <p:nvPr/>
            </p:nvSpPr>
            <p:spPr>
              <a:xfrm>
                <a:off x="771940" y="480492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72EB3C87-3A17-536E-AFD8-D6216FC56AB1}"/>
                  </a:ext>
                </a:extLst>
              </p:cNvPr>
              <p:cNvSpPr/>
              <p:nvPr/>
            </p:nvSpPr>
            <p:spPr>
              <a:xfrm>
                <a:off x="1046889" y="479545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975CEF1C-FFDB-4FC2-E5D4-91B0AE8AC2BF}"/>
                  </a:ext>
                </a:extLst>
              </p:cNvPr>
              <p:cNvSpPr/>
              <p:nvPr/>
            </p:nvSpPr>
            <p:spPr>
              <a:xfrm>
                <a:off x="1308314" y="479545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E5C13ACB-0325-21B8-62ED-464EA3F5A4B1}"/>
                  </a:ext>
                </a:extLst>
              </p:cNvPr>
              <p:cNvSpPr/>
              <p:nvPr/>
            </p:nvSpPr>
            <p:spPr>
              <a:xfrm>
                <a:off x="1595882" y="480492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E418019A-BD91-DA97-966A-F46AEB921930}"/>
                  </a:ext>
                </a:extLst>
              </p:cNvPr>
              <p:cNvSpPr/>
              <p:nvPr/>
            </p:nvSpPr>
            <p:spPr>
              <a:xfrm>
                <a:off x="1857307" y="480492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6B0D2433-E68B-7104-7D79-C41485429017}"/>
                  </a:ext>
                </a:extLst>
              </p:cNvPr>
              <p:cNvSpPr/>
              <p:nvPr/>
            </p:nvSpPr>
            <p:spPr>
              <a:xfrm>
                <a:off x="2132256" y="479545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AADA1FF-455F-E444-40BF-B88F5990C8D6}"/>
                </a:ext>
              </a:extLst>
            </p:cNvPr>
            <p:cNvGrpSpPr/>
            <p:nvPr/>
          </p:nvGrpSpPr>
          <p:grpSpPr>
            <a:xfrm rot="19414505">
              <a:off x="9025797" y="4008043"/>
              <a:ext cx="470053" cy="136514"/>
              <a:chOff x="4942437" y="5983767"/>
              <a:chExt cx="678093" cy="158519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1CCBDB7B-EA58-C924-BA78-7D81D8EBB40E}"/>
                  </a:ext>
                </a:extLst>
              </p:cNvPr>
              <p:cNvCxnSpPr/>
              <p:nvPr/>
            </p:nvCxnSpPr>
            <p:spPr>
              <a:xfrm flipH="1" flipV="1">
                <a:off x="5198419" y="6045796"/>
                <a:ext cx="422111" cy="9649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6EADF756-6BDB-A8BA-ABC3-259F3E328B57}"/>
                  </a:ext>
                </a:extLst>
              </p:cNvPr>
              <p:cNvCxnSpPr/>
              <p:nvPr/>
            </p:nvCxnSpPr>
            <p:spPr>
              <a:xfrm flipH="1" flipV="1">
                <a:off x="4942437" y="5983767"/>
                <a:ext cx="323656" cy="71875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5FC255BB-CC91-7CF9-33C0-7CB02CFD962B}"/>
                </a:ext>
              </a:extLst>
            </p:cNvPr>
            <p:cNvCxnSpPr/>
            <p:nvPr/>
          </p:nvCxnSpPr>
          <p:spPr>
            <a:xfrm flipV="1">
              <a:off x="9059114" y="4103179"/>
              <a:ext cx="2031177" cy="79939"/>
            </a:xfrm>
            <a:prstGeom prst="straightConnector1">
              <a:avLst/>
            </a:prstGeom>
            <a:ln>
              <a:solidFill>
                <a:srgbClr val="00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87E9F94-10E0-EDAA-3271-6D55E81B98A3}"/>
                </a:ext>
              </a:extLst>
            </p:cNvPr>
            <p:cNvSpPr/>
            <p:nvPr/>
          </p:nvSpPr>
          <p:spPr>
            <a:xfrm>
              <a:off x="8932252" y="4112408"/>
              <a:ext cx="126864" cy="1506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B39E4E5-27D7-DF18-F05C-EE2DFF5E0DF8}"/>
                </a:ext>
              </a:extLst>
            </p:cNvPr>
            <p:cNvSpPr txBox="1"/>
            <p:nvPr/>
          </p:nvSpPr>
          <p:spPr>
            <a:xfrm>
              <a:off x="8786064" y="3714231"/>
              <a:ext cx="4553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Times"/>
                  <a:cs typeface="Times"/>
                </a:rPr>
                <a:t>Q</a:t>
              </a:r>
              <a:r>
                <a:rPr lang="en-US" sz="2000" baseline="30000" dirty="0">
                  <a:latin typeface="Times"/>
                  <a:cs typeface="Times"/>
                </a:rPr>
                <a:t>2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B745979-35CA-347A-696E-7B074DDED8C1}"/>
                </a:ext>
              </a:extLst>
            </p:cNvPr>
            <p:cNvGrpSpPr/>
            <p:nvPr/>
          </p:nvGrpSpPr>
          <p:grpSpPr>
            <a:xfrm>
              <a:off x="9490463" y="4179827"/>
              <a:ext cx="102211" cy="202882"/>
              <a:chOff x="5641679" y="5224647"/>
              <a:chExt cx="117607" cy="265591"/>
            </a:xfrm>
          </p:grpSpPr>
          <p:sp>
            <p:nvSpPr>
              <p:cNvPr id="63" name="Freeform 127">
                <a:extLst>
                  <a:ext uri="{FF2B5EF4-FFF2-40B4-BE49-F238E27FC236}">
                    <a16:creationId xmlns:a16="http://schemas.microsoft.com/office/drawing/2014/main" id="{0D48E462-02B8-B777-7CB0-60DD8E73FF1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Freeform 128">
                <a:extLst>
                  <a:ext uri="{FF2B5EF4-FFF2-40B4-BE49-F238E27FC236}">
                    <a16:creationId xmlns:a16="http://schemas.microsoft.com/office/drawing/2014/main" id="{5C69EBFC-E509-3DA8-AB22-C160232B17E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8449706-B214-4D3B-9306-5B954715A746}"/>
                </a:ext>
              </a:extLst>
            </p:cNvPr>
            <p:cNvGrpSpPr/>
            <p:nvPr/>
          </p:nvGrpSpPr>
          <p:grpSpPr>
            <a:xfrm>
              <a:off x="9748902" y="4166459"/>
              <a:ext cx="113041" cy="202882"/>
              <a:chOff x="5641679" y="5224647"/>
              <a:chExt cx="117607" cy="265591"/>
            </a:xfrm>
          </p:grpSpPr>
          <p:sp>
            <p:nvSpPr>
              <p:cNvPr id="66" name="Freeform 127">
                <a:extLst>
                  <a:ext uri="{FF2B5EF4-FFF2-40B4-BE49-F238E27FC236}">
                    <a16:creationId xmlns:a16="http://schemas.microsoft.com/office/drawing/2014/main" id="{ACA5397D-DD1B-EA07-727D-F5B43213623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Freeform 128">
                <a:extLst>
                  <a:ext uri="{FF2B5EF4-FFF2-40B4-BE49-F238E27FC236}">
                    <a16:creationId xmlns:a16="http://schemas.microsoft.com/office/drawing/2014/main" id="{D57ABBFD-B85B-63ED-99D7-16CCC5EA113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EA089BBC-19CC-4E02-B5AA-B48715BAB6D7}"/>
                </a:ext>
              </a:extLst>
            </p:cNvPr>
            <p:cNvGrpSpPr/>
            <p:nvPr/>
          </p:nvGrpSpPr>
          <p:grpSpPr>
            <a:xfrm>
              <a:off x="10118582" y="4112408"/>
              <a:ext cx="96090" cy="252101"/>
              <a:chOff x="5641679" y="5224647"/>
              <a:chExt cx="117607" cy="265591"/>
            </a:xfrm>
          </p:grpSpPr>
          <p:sp>
            <p:nvSpPr>
              <p:cNvPr id="69" name="Freeform 127">
                <a:extLst>
                  <a:ext uri="{FF2B5EF4-FFF2-40B4-BE49-F238E27FC236}">
                    <a16:creationId xmlns:a16="http://schemas.microsoft.com/office/drawing/2014/main" id="{AFDCD9B9-E30C-10D9-BAB8-EE281D39FF3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Freeform 128">
                <a:extLst>
                  <a:ext uri="{FF2B5EF4-FFF2-40B4-BE49-F238E27FC236}">
                    <a16:creationId xmlns:a16="http://schemas.microsoft.com/office/drawing/2014/main" id="{E585F387-2294-E781-792B-C2DA7CCEA3B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521C2F12-86FE-36EF-77C0-354AA7E59753}"/>
                </a:ext>
              </a:extLst>
            </p:cNvPr>
            <p:cNvGrpSpPr/>
            <p:nvPr/>
          </p:nvGrpSpPr>
          <p:grpSpPr>
            <a:xfrm>
              <a:off x="9138917" y="4166460"/>
              <a:ext cx="102211" cy="202882"/>
              <a:chOff x="5641679" y="5224647"/>
              <a:chExt cx="117607" cy="265591"/>
            </a:xfrm>
          </p:grpSpPr>
          <p:sp>
            <p:nvSpPr>
              <p:cNvPr id="72" name="Freeform 127">
                <a:extLst>
                  <a:ext uri="{FF2B5EF4-FFF2-40B4-BE49-F238E27FC236}">
                    <a16:creationId xmlns:a16="http://schemas.microsoft.com/office/drawing/2014/main" id="{EA27F3B3-3198-F103-F10D-DA351725D1B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Freeform 128">
                <a:extLst>
                  <a:ext uri="{FF2B5EF4-FFF2-40B4-BE49-F238E27FC236}">
                    <a16:creationId xmlns:a16="http://schemas.microsoft.com/office/drawing/2014/main" id="{A1A78E8D-1327-1358-2298-DEE56051C99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0FE74C7F-2FD6-6BB9-ECC6-02741EB3EC9E}"/>
                </a:ext>
              </a:extLst>
            </p:cNvPr>
            <p:cNvCxnSpPr/>
            <p:nvPr/>
          </p:nvCxnSpPr>
          <p:spPr>
            <a:xfrm>
              <a:off x="7165317" y="4193124"/>
              <a:ext cx="399167" cy="9757"/>
            </a:xfrm>
            <a:prstGeom prst="straightConnector1">
              <a:avLst/>
            </a:prstGeom>
            <a:ln>
              <a:solidFill>
                <a:srgbClr val="00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AB693904-E989-0020-8D29-BA3924B4682F}"/>
                </a:ext>
              </a:extLst>
            </p:cNvPr>
            <p:cNvCxnSpPr>
              <a:endCxn id="47" idx="2"/>
            </p:cNvCxnSpPr>
            <p:nvPr/>
          </p:nvCxnSpPr>
          <p:spPr>
            <a:xfrm flipV="1">
              <a:off x="7544164" y="4187738"/>
              <a:ext cx="1388088" cy="15143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916A2BB5-1943-7BD6-B7A1-D3D2341372F8}"/>
                </a:ext>
              </a:extLst>
            </p:cNvPr>
            <p:cNvGrpSpPr/>
            <p:nvPr/>
          </p:nvGrpSpPr>
          <p:grpSpPr>
            <a:xfrm>
              <a:off x="8060101" y="4185477"/>
              <a:ext cx="102211" cy="202882"/>
              <a:chOff x="5641679" y="5224647"/>
              <a:chExt cx="117607" cy="265591"/>
            </a:xfrm>
          </p:grpSpPr>
          <p:sp>
            <p:nvSpPr>
              <p:cNvPr id="77" name="Freeform 127">
                <a:extLst>
                  <a:ext uri="{FF2B5EF4-FFF2-40B4-BE49-F238E27FC236}">
                    <a16:creationId xmlns:a16="http://schemas.microsoft.com/office/drawing/2014/main" id="{30D337A4-1857-31EE-D5F5-A062D64400C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Freeform 128">
                <a:extLst>
                  <a:ext uri="{FF2B5EF4-FFF2-40B4-BE49-F238E27FC236}">
                    <a16:creationId xmlns:a16="http://schemas.microsoft.com/office/drawing/2014/main" id="{DFA2E822-B11C-0306-B5AB-5A415116B0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6CCCE6AF-0517-2F73-D1A9-F5D1DEE9792A}"/>
                </a:ext>
              </a:extLst>
            </p:cNvPr>
            <p:cNvGrpSpPr/>
            <p:nvPr/>
          </p:nvGrpSpPr>
          <p:grpSpPr>
            <a:xfrm>
              <a:off x="8184496" y="4195971"/>
              <a:ext cx="102211" cy="202882"/>
              <a:chOff x="5641679" y="5224647"/>
              <a:chExt cx="117607" cy="265591"/>
            </a:xfrm>
          </p:grpSpPr>
          <p:sp>
            <p:nvSpPr>
              <p:cNvPr id="80" name="Freeform 127">
                <a:extLst>
                  <a:ext uri="{FF2B5EF4-FFF2-40B4-BE49-F238E27FC236}">
                    <a16:creationId xmlns:a16="http://schemas.microsoft.com/office/drawing/2014/main" id="{3CB0E945-4ABD-9D90-BFDD-CB3EB36B8CF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Freeform 128">
                <a:extLst>
                  <a:ext uri="{FF2B5EF4-FFF2-40B4-BE49-F238E27FC236}">
                    <a16:creationId xmlns:a16="http://schemas.microsoft.com/office/drawing/2014/main" id="{A91C0ACA-2119-3B95-E134-993A7E94889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D9981281-4A25-F269-D427-EEFBCB6320DD}"/>
                </a:ext>
              </a:extLst>
            </p:cNvPr>
            <p:cNvGrpSpPr/>
            <p:nvPr/>
          </p:nvGrpSpPr>
          <p:grpSpPr>
            <a:xfrm>
              <a:off x="8370678" y="4197256"/>
              <a:ext cx="102211" cy="202882"/>
              <a:chOff x="5641679" y="5224647"/>
              <a:chExt cx="117607" cy="265591"/>
            </a:xfrm>
          </p:grpSpPr>
          <p:sp>
            <p:nvSpPr>
              <p:cNvPr id="83" name="Freeform 127">
                <a:extLst>
                  <a:ext uri="{FF2B5EF4-FFF2-40B4-BE49-F238E27FC236}">
                    <a16:creationId xmlns:a16="http://schemas.microsoft.com/office/drawing/2014/main" id="{673BFBCB-4580-54ED-61E0-C0DBDD8BFB8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Freeform 128">
                <a:extLst>
                  <a:ext uri="{FF2B5EF4-FFF2-40B4-BE49-F238E27FC236}">
                    <a16:creationId xmlns:a16="http://schemas.microsoft.com/office/drawing/2014/main" id="{10A4E2F0-591A-E71A-3FA5-8FBFD5428D0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8F68FD9-2116-9942-1E2E-403683026748}"/>
                </a:ext>
              </a:extLst>
            </p:cNvPr>
            <p:cNvGrpSpPr/>
            <p:nvPr/>
          </p:nvGrpSpPr>
          <p:grpSpPr>
            <a:xfrm>
              <a:off x="8788637" y="4176860"/>
              <a:ext cx="102211" cy="202882"/>
              <a:chOff x="5641679" y="5224647"/>
              <a:chExt cx="117607" cy="265591"/>
            </a:xfrm>
          </p:grpSpPr>
          <p:sp>
            <p:nvSpPr>
              <p:cNvPr id="86" name="Freeform 127">
                <a:extLst>
                  <a:ext uri="{FF2B5EF4-FFF2-40B4-BE49-F238E27FC236}">
                    <a16:creationId xmlns:a16="http://schemas.microsoft.com/office/drawing/2014/main" id="{8FFE3BD6-34D0-61AF-2205-4952C57FE1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Freeform 128">
                <a:extLst>
                  <a:ext uri="{FF2B5EF4-FFF2-40B4-BE49-F238E27FC236}">
                    <a16:creationId xmlns:a16="http://schemas.microsoft.com/office/drawing/2014/main" id="{69CD595C-75BA-A65B-A07F-2E4AD4053B7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8" name="Group 126">
              <a:extLst>
                <a:ext uri="{FF2B5EF4-FFF2-40B4-BE49-F238E27FC236}">
                  <a16:creationId xmlns:a16="http://schemas.microsoft.com/office/drawing/2014/main" id="{A3733107-3CFC-A44A-4C15-1C309E52A77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8332057">
              <a:off x="7831192" y="3732001"/>
              <a:ext cx="1267534" cy="169453"/>
              <a:chOff x="804" y="3206"/>
              <a:chExt cx="2344" cy="314"/>
            </a:xfrm>
          </p:grpSpPr>
          <p:sp>
            <p:nvSpPr>
              <p:cNvPr id="89" name="Freeform 127">
                <a:extLst>
                  <a:ext uri="{FF2B5EF4-FFF2-40B4-BE49-F238E27FC236}">
                    <a16:creationId xmlns:a16="http://schemas.microsoft.com/office/drawing/2014/main" id="{089B2269-E7C5-7244-DDE6-CD79F710294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4" y="3218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Freeform 128">
                <a:extLst>
                  <a:ext uri="{FF2B5EF4-FFF2-40B4-BE49-F238E27FC236}">
                    <a16:creationId xmlns:a16="http://schemas.microsoft.com/office/drawing/2014/main" id="{69F792A3-6CCF-BB75-79DE-79E7989516F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36" y="3216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Freeform 129">
                <a:extLst>
                  <a:ext uri="{FF2B5EF4-FFF2-40B4-BE49-F238E27FC236}">
                    <a16:creationId xmlns:a16="http://schemas.microsoft.com/office/drawing/2014/main" id="{EB70ACB4-CD29-F052-C39C-6E01C0F6430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68" y="3214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Freeform 130">
                <a:extLst>
                  <a:ext uri="{FF2B5EF4-FFF2-40B4-BE49-F238E27FC236}">
                    <a16:creationId xmlns:a16="http://schemas.microsoft.com/office/drawing/2014/main" id="{100ADCE9-E178-2C28-4F57-013E04F1A0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00" y="3212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Freeform 131">
                <a:extLst>
                  <a:ext uri="{FF2B5EF4-FFF2-40B4-BE49-F238E27FC236}">
                    <a16:creationId xmlns:a16="http://schemas.microsoft.com/office/drawing/2014/main" id="{63783171-1352-4836-5144-0B78F763502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32" y="3210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Freeform 132">
                <a:extLst>
                  <a:ext uri="{FF2B5EF4-FFF2-40B4-BE49-F238E27FC236}">
                    <a16:creationId xmlns:a16="http://schemas.microsoft.com/office/drawing/2014/main" id="{783E609F-172B-A557-6779-9FA120A113C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64" y="3208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Freeform 133">
                <a:extLst>
                  <a:ext uri="{FF2B5EF4-FFF2-40B4-BE49-F238E27FC236}">
                    <a16:creationId xmlns:a16="http://schemas.microsoft.com/office/drawing/2014/main" id="{9702003D-D739-9180-4365-CF3DF93DD2D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96" y="3206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2F16B53E-DECB-5198-E0A4-ED2CF0250033}"/>
                </a:ext>
              </a:extLst>
            </p:cNvPr>
            <p:cNvGrpSpPr/>
            <p:nvPr/>
          </p:nvGrpSpPr>
          <p:grpSpPr>
            <a:xfrm>
              <a:off x="8515881" y="3761863"/>
              <a:ext cx="102580" cy="634517"/>
              <a:chOff x="5550505" y="5201315"/>
              <a:chExt cx="119155" cy="523417"/>
            </a:xfrm>
          </p:grpSpPr>
          <p:sp>
            <p:nvSpPr>
              <p:cNvPr id="97" name="Freeform 127">
                <a:extLst>
                  <a:ext uri="{FF2B5EF4-FFF2-40B4-BE49-F238E27FC236}">
                    <a16:creationId xmlns:a16="http://schemas.microsoft.com/office/drawing/2014/main" id="{C577707E-4CEB-441F-22D1-F93B5DD8F91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542903" y="5597976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Freeform 128">
                <a:extLst>
                  <a:ext uri="{FF2B5EF4-FFF2-40B4-BE49-F238E27FC236}">
                    <a16:creationId xmlns:a16="http://schemas.microsoft.com/office/drawing/2014/main" id="{A59FBD2B-91ED-4C7E-4157-050DF9F9B8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542130" y="5469064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Freeform 129">
                <a:extLst>
                  <a:ext uri="{FF2B5EF4-FFF2-40B4-BE49-F238E27FC236}">
                    <a16:creationId xmlns:a16="http://schemas.microsoft.com/office/drawing/2014/main" id="{B65D280E-EF4C-30EA-B4EE-5F7917AA3C8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541356" y="5340151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Freeform 130">
                <a:extLst>
                  <a:ext uri="{FF2B5EF4-FFF2-40B4-BE49-F238E27FC236}">
                    <a16:creationId xmlns:a16="http://schemas.microsoft.com/office/drawing/2014/main" id="{97ED18AD-F820-F596-BE5B-949972A11CA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540582" y="5211238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AFEEBE63-A0AC-947F-7AA4-08AE454309C5}"/>
              </a:ext>
            </a:extLst>
          </p:cNvPr>
          <p:cNvGrpSpPr/>
          <p:nvPr/>
        </p:nvGrpSpPr>
        <p:grpSpPr>
          <a:xfrm>
            <a:off x="6479919" y="589211"/>
            <a:ext cx="4904665" cy="1992860"/>
            <a:chOff x="7096416" y="589184"/>
            <a:chExt cx="4904665" cy="1992860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D79E900-9ABB-CB7C-9C40-3A2D50480C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20433" y="1043299"/>
              <a:ext cx="1503432" cy="59830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00CDC029-2ABE-AFD6-A5A6-4F69BB2C85CF}"/>
                </a:ext>
              </a:extLst>
            </p:cNvPr>
            <p:cNvGrpSpPr/>
            <p:nvPr/>
          </p:nvGrpSpPr>
          <p:grpSpPr>
            <a:xfrm rot="20523572">
              <a:off x="10993339" y="816589"/>
              <a:ext cx="186953" cy="327233"/>
              <a:chOff x="10993339" y="816589"/>
              <a:chExt cx="186953" cy="327233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2E50DE0C-A3C4-5A71-940F-71C272765763}"/>
                  </a:ext>
                </a:extLst>
              </p:cNvPr>
              <p:cNvSpPr/>
              <p:nvPr/>
            </p:nvSpPr>
            <p:spPr>
              <a:xfrm>
                <a:off x="10993339" y="816589"/>
                <a:ext cx="186953" cy="153889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D15996CB-68F8-7561-E09E-94D9782D5D76}"/>
                  </a:ext>
                </a:extLst>
              </p:cNvPr>
              <p:cNvSpPr/>
              <p:nvPr/>
            </p:nvSpPr>
            <p:spPr>
              <a:xfrm>
                <a:off x="10993339" y="989933"/>
                <a:ext cx="186953" cy="153889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42AAE75-A3AB-4A91-8CD6-C111AA16308E}"/>
                    </a:ext>
                  </a:extLst>
                </p:cNvPr>
                <p:cNvSpPr txBox="1"/>
                <p:nvPr/>
              </p:nvSpPr>
              <p:spPr>
                <a:xfrm>
                  <a:off x="11154952" y="589184"/>
                  <a:ext cx="84612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42AAE75-A3AB-4A91-8CD6-C111AA1630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54952" y="589184"/>
                  <a:ext cx="846129" cy="523220"/>
                </a:xfrm>
                <a:prstGeom prst="rect">
                  <a:avLst/>
                </a:prstGeom>
                <a:blipFill>
                  <a:blip r:embed="rId6"/>
                  <a:stretch>
                    <a:fillRect l="-1471" r="-2941" b="-190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E06E2D01-63D2-D671-E419-44B89D5667F9}"/>
                </a:ext>
              </a:extLst>
            </p:cNvPr>
            <p:cNvSpPr/>
            <p:nvPr/>
          </p:nvSpPr>
          <p:spPr>
            <a:xfrm>
              <a:off x="7626241" y="1126373"/>
              <a:ext cx="3166703" cy="145567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2C05141-CD79-3C1F-9C68-1479688AB4DB}"/>
                </a:ext>
              </a:extLst>
            </p:cNvPr>
            <p:cNvGrpSpPr/>
            <p:nvPr/>
          </p:nvGrpSpPr>
          <p:grpSpPr>
            <a:xfrm>
              <a:off x="7987815" y="2000715"/>
              <a:ext cx="2311619" cy="300545"/>
              <a:chOff x="510515" y="4795456"/>
              <a:chExt cx="1839792" cy="21545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E88F7626-7F26-1B8C-E22B-665FDEE76F27}"/>
                  </a:ext>
                </a:extLst>
              </p:cNvPr>
              <p:cNvSpPr/>
              <p:nvPr/>
            </p:nvSpPr>
            <p:spPr>
              <a:xfrm>
                <a:off x="510515" y="480492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9048F42A-68F4-A543-B2CF-A39A1272F47B}"/>
                  </a:ext>
                </a:extLst>
              </p:cNvPr>
              <p:cNvSpPr/>
              <p:nvPr/>
            </p:nvSpPr>
            <p:spPr>
              <a:xfrm>
                <a:off x="771940" y="480492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1F3B87D8-B0E2-E482-2368-709054CD9E9E}"/>
                  </a:ext>
                </a:extLst>
              </p:cNvPr>
              <p:cNvSpPr/>
              <p:nvPr/>
            </p:nvSpPr>
            <p:spPr>
              <a:xfrm>
                <a:off x="1046889" y="479545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BDBDFB05-D0BE-EACA-9D76-FBA8313C090D}"/>
                  </a:ext>
                </a:extLst>
              </p:cNvPr>
              <p:cNvSpPr/>
              <p:nvPr/>
            </p:nvSpPr>
            <p:spPr>
              <a:xfrm>
                <a:off x="1308314" y="479545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6602B94F-5AC9-E296-674B-3427D225D0D1}"/>
                  </a:ext>
                </a:extLst>
              </p:cNvPr>
              <p:cNvSpPr/>
              <p:nvPr/>
            </p:nvSpPr>
            <p:spPr>
              <a:xfrm>
                <a:off x="1595882" y="480492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D0B93540-40F6-CEFD-CCF7-8D5702B1D21B}"/>
                  </a:ext>
                </a:extLst>
              </p:cNvPr>
              <p:cNvSpPr/>
              <p:nvPr/>
            </p:nvSpPr>
            <p:spPr>
              <a:xfrm>
                <a:off x="1857307" y="480492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CA5EB108-0CC2-1846-9D4B-B525AFDBF5DA}"/>
                  </a:ext>
                </a:extLst>
              </p:cNvPr>
              <p:cNvSpPr/>
              <p:nvPr/>
            </p:nvSpPr>
            <p:spPr>
              <a:xfrm>
                <a:off x="2132256" y="4795456"/>
                <a:ext cx="218051" cy="20598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8D3FDB34-0B47-1092-7923-4B06BD5D30A4}"/>
                </a:ext>
              </a:extLst>
            </p:cNvPr>
            <p:cNvGrpSpPr/>
            <p:nvPr/>
          </p:nvGrpSpPr>
          <p:grpSpPr>
            <a:xfrm rot="19414505">
              <a:off x="8956896" y="1663972"/>
              <a:ext cx="470053" cy="136514"/>
              <a:chOff x="4942437" y="5983767"/>
              <a:chExt cx="678093" cy="158519"/>
            </a:xfrm>
          </p:grpSpPr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FD1314A5-18B3-92D3-8326-07057273DF7C}"/>
                  </a:ext>
                </a:extLst>
              </p:cNvPr>
              <p:cNvCxnSpPr/>
              <p:nvPr/>
            </p:nvCxnSpPr>
            <p:spPr>
              <a:xfrm flipH="1" flipV="1">
                <a:off x="5198419" y="6045796"/>
                <a:ext cx="422111" cy="9649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A101E6E8-3864-844F-D258-70EF29D3306E}"/>
                  </a:ext>
                </a:extLst>
              </p:cNvPr>
              <p:cNvCxnSpPr/>
              <p:nvPr/>
            </p:nvCxnSpPr>
            <p:spPr>
              <a:xfrm flipH="1" flipV="1">
                <a:off x="4942437" y="5983767"/>
                <a:ext cx="323656" cy="71875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AB9D6F7D-A53F-0719-68F0-D4ADD1E5A4C7}"/>
                </a:ext>
              </a:extLst>
            </p:cNvPr>
            <p:cNvCxnSpPr/>
            <p:nvPr/>
          </p:nvCxnSpPr>
          <p:spPr>
            <a:xfrm flipV="1">
              <a:off x="8990213" y="1759108"/>
              <a:ext cx="2031177" cy="79939"/>
            </a:xfrm>
            <a:prstGeom prst="straightConnector1">
              <a:avLst/>
            </a:prstGeom>
            <a:ln>
              <a:solidFill>
                <a:srgbClr val="00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33F5797F-A9E9-0AB4-B8D1-87E26BF5D847}"/>
                </a:ext>
              </a:extLst>
            </p:cNvPr>
            <p:cNvSpPr/>
            <p:nvPr/>
          </p:nvSpPr>
          <p:spPr>
            <a:xfrm>
              <a:off x="8863351" y="1768337"/>
              <a:ext cx="126864" cy="1506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31FFBA1C-F982-5288-108E-8BF2C154A09D}"/>
                </a:ext>
              </a:extLst>
            </p:cNvPr>
            <p:cNvSpPr txBox="1"/>
            <p:nvPr/>
          </p:nvSpPr>
          <p:spPr>
            <a:xfrm>
              <a:off x="8717163" y="1370160"/>
              <a:ext cx="4553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Times"/>
                  <a:cs typeface="Times"/>
                </a:rPr>
                <a:t>Q</a:t>
              </a:r>
              <a:r>
                <a:rPr lang="en-US" sz="2000" baseline="30000" dirty="0">
                  <a:latin typeface="Times"/>
                  <a:cs typeface="Times"/>
                </a:rPr>
                <a:t>2</a:t>
              </a: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39D682B-6E75-CC5E-E51B-B8265DE6BB33}"/>
                </a:ext>
              </a:extLst>
            </p:cNvPr>
            <p:cNvGrpSpPr/>
            <p:nvPr/>
          </p:nvGrpSpPr>
          <p:grpSpPr>
            <a:xfrm>
              <a:off x="9421562" y="1835756"/>
              <a:ext cx="102211" cy="202882"/>
              <a:chOff x="5641679" y="5224647"/>
              <a:chExt cx="117607" cy="265591"/>
            </a:xfrm>
          </p:grpSpPr>
          <p:sp>
            <p:nvSpPr>
              <p:cNvPr id="118" name="Freeform 127">
                <a:extLst>
                  <a:ext uri="{FF2B5EF4-FFF2-40B4-BE49-F238E27FC236}">
                    <a16:creationId xmlns:a16="http://schemas.microsoft.com/office/drawing/2014/main" id="{46AB1E8D-CC3C-7EC9-FB08-5B6A5EDBB39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Freeform 128">
                <a:extLst>
                  <a:ext uri="{FF2B5EF4-FFF2-40B4-BE49-F238E27FC236}">
                    <a16:creationId xmlns:a16="http://schemas.microsoft.com/office/drawing/2014/main" id="{3301890F-C00B-A956-0E97-EC121C30324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73A1D45A-9595-7866-D92B-3713DE7CC64A}"/>
                </a:ext>
              </a:extLst>
            </p:cNvPr>
            <p:cNvGrpSpPr/>
            <p:nvPr/>
          </p:nvGrpSpPr>
          <p:grpSpPr>
            <a:xfrm>
              <a:off x="9680001" y="1822388"/>
              <a:ext cx="113041" cy="202882"/>
              <a:chOff x="5641679" y="5224647"/>
              <a:chExt cx="117607" cy="265591"/>
            </a:xfrm>
          </p:grpSpPr>
          <p:sp>
            <p:nvSpPr>
              <p:cNvPr id="121" name="Freeform 127">
                <a:extLst>
                  <a:ext uri="{FF2B5EF4-FFF2-40B4-BE49-F238E27FC236}">
                    <a16:creationId xmlns:a16="http://schemas.microsoft.com/office/drawing/2014/main" id="{1FD21C9C-3161-A227-F961-696B79A59FD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Freeform 128">
                <a:extLst>
                  <a:ext uri="{FF2B5EF4-FFF2-40B4-BE49-F238E27FC236}">
                    <a16:creationId xmlns:a16="http://schemas.microsoft.com/office/drawing/2014/main" id="{E6BA1220-FC39-9C82-58FD-7932FF16B5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2ABDC331-1816-33BA-1196-99779F3EBA94}"/>
                </a:ext>
              </a:extLst>
            </p:cNvPr>
            <p:cNvGrpSpPr/>
            <p:nvPr/>
          </p:nvGrpSpPr>
          <p:grpSpPr>
            <a:xfrm>
              <a:off x="10049681" y="1768337"/>
              <a:ext cx="96090" cy="252101"/>
              <a:chOff x="5641679" y="5224647"/>
              <a:chExt cx="117607" cy="265591"/>
            </a:xfrm>
          </p:grpSpPr>
          <p:sp>
            <p:nvSpPr>
              <p:cNvPr id="124" name="Freeform 127">
                <a:extLst>
                  <a:ext uri="{FF2B5EF4-FFF2-40B4-BE49-F238E27FC236}">
                    <a16:creationId xmlns:a16="http://schemas.microsoft.com/office/drawing/2014/main" id="{81797BA1-5B96-78F6-F20C-789857CDC63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Freeform 128">
                <a:extLst>
                  <a:ext uri="{FF2B5EF4-FFF2-40B4-BE49-F238E27FC236}">
                    <a16:creationId xmlns:a16="http://schemas.microsoft.com/office/drawing/2014/main" id="{252CA0E8-0FAC-B3F9-B898-5B43C607FEE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F6535EC2-F6F0-B70E-3695-BCC6CE8C2219}"/>
                </a:ext>
              </a:extLst>
            </p:cNvPr>
            <p:cNvGrpSpPr/>
            <p:nvPr/>
          </p:nvGrpSpPr>
          <p:grpSpPr>
            <a:xfrm>
              <a:off x="9070016" y="1822389"/>
              <a:ext cx="102211" cy="202882"/>
              <a:chOff x="5641679" y="5224647"/>
              <a:chExt cx="117607" cy="265591"/>
            </a:xfrm>
          </p:grpSpPr>
          <p:sp>
            <p:nvSpPr>
              <p:cNvPr id="127" name="Freeform 127">
                <a:extLst>
                  <a:ext uri="{FF2B5EF4-FFF2-40B4-BE49-F238E27FC236}">
                    <a16:creationId xmlns:a16="http://schemas.microsoft.com/office/drawing/2014/main" id="{4CB74B0B-E485-D130-662E-83BBD8BDB8B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Freeform 128">
                <a:extLst>
                  <a:ext uri="{FF2B5EF4-FFF2-40B4-BE49-F238E27FC236}">
                    <a16:creationId xmlns:a16="http://schemas.microsoft.com/office/drawing/2014/main" id="{BF74E220-E44C-4D24-5137-DD91F6C4B4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1D9EC0C9-0BAE-A598-EC0C-25C0F202E0CA}"/>
                </a:ext>
              </a:extLst>
            </p:cNvPr>
            <p:cNvCxnSpPr/>
            <p:nvPr/>
          </p:nvCxnSpPr>
          <p:spPr>
            <a:xfrm>
              <a:off x="7096416" y="1849053"/>
              <a:ext cx="399167" cy="9757"/>
            </a:xfrm>
            <a:prstGeom prst="straightConnector1">
              <a:avLst/>
            </a:prstGeom>
            <a:ln>
              <a:solidFill>
                <a:srgbClr val="00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20EDB1CE-0BF4-06B6-E99B-1D67C20851F4}"/>
                </a:ext>
              </a:extLst>
            </p:cNvPr>
            <p:cNvCxnSpPr>
              <a:endCxn id="115" idx="2"/>
            </p:cNvCxnSpPr>
            <p:nvPr/>
          </p:nvCxnSpPr>
          <p:spPr>
            <a:xfrm flipV="1">
              <a:off x="7475263" y="1843667"/>
              <a:ext cx="1388088" cy="15143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B3E69647-1EE7-0271-3D19-EFC97A396B2F}"/>
                </a:ext>
              </a:extLst>
            </p:cNvPr>
            <p:cNvGrpSpPr/>
            <p:nvPr/>
          </p:nvGrpSpPr>
          <p:grpSpPr>
            <a:xfrm>
              <a:off x="7991200" y="1841406"/>
              <a:ext cx="102211" cy="202882"/>
              <a:chOff x="5641679" y="5224647"/>
              <a:chExt cx="117607" cy="265591"/>
            </a:xfrm>
          </p:grpSpPr>
          <p:sp>
            <p:nvSpPr>
              <p:cNvPr id="132" name="Freeform 127">
                <a:extLst>
                  <a:ext uri="{FF2B5EF4-FFF2-40B4-BE49-F238E27FC236}">
                    <a16:creationId xmlns:a16="http://schemas.microsoft.com/office/drawing/2014/main" id="{C5E77E8E-95AF-7085-2731-2AA5C232BC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Freeform 128">
                <a:extLst>
                  <a:ext uri="{FF2B5EF4-FFF2-40B4-BE49-F238E27FC236}">
                    <a16:creationId xmlns:a16="http://schemas.microsoft.com/office/drawing/2014/main" id="{196892DD-A667-D30E-DFB1-6643DC4265C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8DB21C23-4295-5C9F-6042-EAF304890209}"/>
                </a:ext>
              </a:extLst>
            </p:cNvPr>
            <p:cNvGrpSpPr/>
            <p:nvPr/>
          </p:nvGrpSpPr>
          <p:grpSpPr>
            <a:xfrm>
              <a:off x="8115595" y="1851900"/>
              <a:ext cx="102211" cy="202882"/>
              <a:chOff x="5641679" y="5224647"/>
              <a:chExt cx="117607" cy="265591"/>
            </a:xfrm>
          </p:grpSpPr>
          <p:sp>
            <p:nvSpPr>
              <p:cNvPr id="135" name="Freeform 127">
                <a:extLst>
                  <a:ext uri="{FF2B5EF4-FFF2-40B4-BE49-F238E27FC236}">
                    <a16:creationId xmlns:a16="http://schemas.microsoft.com/office/drawing/2014/main" id="{E4011EA4-038C-0701-0882-D2A8DCA80B2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Freeform 128">
                <a:extLst>
                  <a:ext uri="{FF2B5EF4-FFF2-40B4-BE49-F238E27FC236}">
                    <a16:creationId xmlns:a16="http://schemas.microsoft.com/office/drawing/2014/main" id="{D1B1331E-E78F-E4D8-AC31-B21873AF00C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135690DA-BD6F-EF4D-9EC4-473B98A66841}"/>
                </a:ext>
              </a:extLst>
            </p:cNvPr>
            <p:cNvGrpSpPr/>
            <p:nvPr/>
          </p:nvGrpSpPr>
          <p:grpSpPr>
            <a:xfrm>
              <a:off x="8301777" y="1853185"/>
              <a:ext cx="102211" cy="202882"/>
              <a:chOff x="5641679" y="5224647"/>
              <a:chExt cx="117607" cy="265591"/>
            </a:xfrm>
          </p:grpSpPr>
          <p:sp>
            <p:nvSpPr>
              <p:cNvPr id="138" name="Freeform 127">
                <a:extLst>
                  <a:ext uri="{FF2B5EF4-FFF2-40B4-BE49-F238E27FC236}">
                    <a16:creationId xmlns:a16="http://schemas.microsoft.com/office/drawing/2014/main" id="{85AB15A2-7C0E-9726-3F52-4990B361FF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Freeform 128">
                <a:extLst>
                  <a:ext uri="{FF2B5EF4-FFF2-40B4-BE49-F238E27FC236}">
                    <a16:creationId xmlns:a16="http://schemas.microsoft.com/office/drawing/2014/main" id="{8991E8D2-B4A5-D7A6-F075-EC02B856A6B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C240CDC-1720-E2C9-6A51-2D3528828536}"/>
                </a:ext>
              </a:extLst>
            </p:cNvPr>
            <p:cNvGrpSpPr/>
            <p:nvPr/>
          </p:nvGrpSpPr>
          <p:grpSpPr>
            <a:xfrm>
              <a:off x="8719736" y="1832789"/>
              <a:ext cx="102211" cy="202882"/>
              <a:chOff x="5641679" y="5224647"/>
              <a:chExt cx="117607" cy="265591"/>
            </a:xfrm>
          </p:grpSpPr>
          <p:sp>
            <p:nvSpPr>
              <p:cNvPr id="141" name="Freeform 127">
                <a:extLst>
                  <a:ext uri="{FF2B5EF4-FFF2-40B4-BE49-F238E27FC236}">
                    <a16:creationId xmlns:a16="http://schemas.microsoft.com/office/drawing/2014/main" id="{64192852-4421-EB7F-1751-9574DEE65A1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2529" y="5363482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Freeform 128">
                <a:extLst>
                  <a:ext uri="{FF2B5EF4-FFF2-40B4-BE49-F238E27FC236}">
                    <a16:creationId xmlns:a16="http://schemas.microsoft.com/office/drawing/2014/main" id="{730E51EF-5B53-589A-15FB-EA18A06B9C7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631756" y="5234570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3" name="Group 126">
              <a:extLst>
                <a:ext uri="{FF2B5EF4-FFF2-40B4-BE49-F238E27FC236}">
                  <a16:creationId xmlns:a16="http://schemas.microsoft.com/office/drawing/2014/main" id="{B18185A0-7FCE-BD74-A4A2-4FC7D89E8C8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8332057">
              <a:off x="7762291" y="1387930"/>
              <a:ext cx="1267534" cy="169453"/>
              <a:chOff x="804" y="3206"/>
              <a:chExt cx="2344" cy="314"/>
            </a:xfrm>
          </p:grpSpPr>
          <p:sp>
            <p:nvSpPr>
              <p:cNvPr id="144" name="Freeform 127">
                <a:extLst>
                  <a:ext uri="{FF2B5EF4-FFF2-40B4-BE49-F238E27FC236}">
                    <a16:creationId xmlns:a16="http://schemas.microsoft.com/office/drawing/2014/main" id="{59274126-EB56-A499-7F2A-8BAA90B53E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4" y="3218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5" name="Freeform 128">
                <a:extLst>
                  <a:ext uri="{FF2B5EF4-FFF2-40B4-BE49-F238E27FC236}">
                    <a16:creationId xmlns:a16="http://schemas.microsoft.com/office/drawing/2014/main" id="{52DE0251-3AD7-DD15-1E84-AD79D7EB39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36" y="3216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Freeform 129">
                <a:extLst>
                  <a:ext uri="{FF2B5EF4-FFF2-40B4-BE49-F238E27FC236}">
                    <a16:creationId xmlns:a16="http://schemas.microsoft.com/office/drawing/2014/main" id="{842F4D52-1D49-F28B-E4DE-0B3F1D41B4E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68" y="3214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" name="Freeform 130">
                <a:extLst>
                  <a:ext uri="{FF2B5EF4-FFF2-40B4-BE49-F238E27FC236}">
                    <a16:creationId xmlns:a16="http://schemas.microsoft.com/office/drawing/2014/main" id="{6F534924-5293-5D0A-718A-4006F1F085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00" y="3212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Freeform 131">
                <a:extLst>
                  <a:ext uri="{FF2B5EF4-FFF2-40B4-BE49-F238E27FC236}">
                    <a16:creationId xmlns:a16="http://schemas.microsoft.com/office/drawing/2014/main" id="{052981BF-0E54-B7FE-D081-10EEEE4D23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32" y="3210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Freeform 132">
                <a:extLst>
                  <a:ext uri="{FF2B5EF4-FFF2-40B4-BE49-F238E27FC236}">
                    <a16:creationId xmlns:a16="http://schemas.microsoft.com/office/drawing/2014/main" id="{2F3BE6B4-CC98-0EB3-CE3C-33202B89BD1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64" y="3208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Freeform 133">
                <a:extLst>
                  <a:ext uri="{FF2B5EF4-FFF2-40B4-BE49-F238E27FC236}">
                    <a16:creationId xmlns:a16="http://schemas.microsoft.com/office/drawing/2014/main" id="{ABF4095D-D353-10AB-AEC3-C927D920168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96" y="3206"/>
                <a:ext cx="352" cy="302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40EA07F3-AEF5-C840-5B01-30315C194388}"/>
                </a:ext>
              </a:extLst>
            </p:cNvPr>
            <p:cNvGrpSpPr/>
            <p:nvPr/>
          </p:nvGrpSpPr>
          <p:grpSpPr>
            <a:xfrm>
              <a:off x="8446980" y="1417792"/>
              <a:ext cx="102580" cy="634517"/>
              <a:chOff x="5550505" y="5201315"/>
              <a:chExt cx="119155" cy="523417"/>
            </a:xfrm>
          </p:grpSpPr>
          <p:sp>
            <p:nvSpPr>
              <p:cNvPr id="152" name="Freeform 127">
                <a:extLst>
                  <a:ext uri="{FF2B5EF4-FFF2-40B4-BE49-F238E27FC236}">
                    <a16:creationId xmlns:a16="http://schemas.microsoft.com/office/drawing/2014/main" id="{A67F9A0D-87E7-A830-44FD-2E7857592C7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542903" y="5597976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Freeform 128">
                <a:extLst>
                  <a:ext uri="{FF2B5EF4-FFF2-40B4-BE49-F238E27FC236}">
                    <a16:creationId xmlns:a16="http://schemas.microsoft.com/office/drawing/2014/main" id="{9D61ED34-4F1C-2967-69CE-DA600F2689F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542130" y="5469064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Freeform 129">
                <a:extLst>
                  <a:ext uri="{FF2B5EF4-FFF2-40B4-BE49-F238E27FC236}">
                    <a16:creationId xmlns:a16="http://schemas.microsoft.com/office/drawing/2014/main" id="{B2F914D5-98AF-4245-FA8D-53CBB86AB37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541356" y="5340151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Freeform 130">
                <a:extLst>
                  <a:ext uri="{FF2B5EF4-FFF2-40B4-BE49-F238E27FC236}">
                    <a16:creationId xmlns:a16="http://schemas.microsoft.com/office/drawing/2014/main" id="{2D01C429-5DCD-89DC-6DF6-1E5B6A6111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16200000">
                <a:off x="5540582" y="5211238"/>
                <a:ext cx="136679" cy="116834"/>
              </a:xfrm>
              <a:custGeom>
                <a:avLst/>
                <a:gdLst>
                  <a:gd name="T0" fmla="*/ 0 w 352"/>
                  <a:gd name="T1" fmla="*/ 302 h 302"/>
                  <a:gd name="T2" fmla="*/ 108 w 352"/>
                  <a:gd name="T3" fmla="*/ 294 h 302"/>
                  <a:gd name="T4" fmla="*/ 200 w 352"/>
                  <a:gd name="T5" fmla="*/ 258 h 302"/>
                  <a:gd name="T6" fmla="*/ 240 w 352"/>
                  <a:gd name="T7" fmla="*/ 202 h 302"/>
                  <a:gd name="T8" fmla="*/ 252 w 352"/>
                  <a:gd name="T9" fmla="*/ 98 h 302"/>
                  <a:gd name="T10" fmla="*/ 212 w 352"/>
                  <a:gd name="T11" fmla="*/ 34 h 302"/>
                  <a:gd name="T12" fmla="*/ 148 w 352"/>
                  <a:gd name="T13" fmla="*/ 2 h 302"/>
                  <a:gd name="T14" fmla="*/ 96 w 352"/>
                  <a:gd name="T15" fmla="*/ 25 h 302"/>
                  <a:gd name="T16" fmla="*/ 52 w 352"/>
                  <a:gd name="T17" fmla="*/ 94 h 302"/>
                  <a:gd name="T18" fmla="*/ 56 w 352"/>
                  <a:gd name="T19" fmla="*/ 190 h 302"/>
                  <a:gd name="T20" fmla="*/ 108 w 352"/>
                  <a:gd name="T21" fmla="*/ 258 h 302"/>
                  <a:gd name="T22" fmla="*/ 216 w 352"/>
                  <a:gd name="T23" fmla="*/ 290 h 302"/>
                  <a:gd name="T24" fmla="*/ 352 w 352"/>
                  <a:gd name="T2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70" name="TextBox 169">
            <a:extLst>
              <a:ext uri="{FF2B5EF4-FFF2-40B4-BE49-F238E27FC236}">
                <a16:creationId xmlns:a16="http://schemas.microsoft.com/office/drawing/2014/main" id="{645E2228-C10C-5FA0-D9BA-B70ED335F9A1}"/>
              </a:ext>
            </a:extLst>
          </p:cNvPr>
          <p:cNvSpPr txBox="1"/>
          <p:nvPr/>
        </p:nvSpPr>
        <p:spPr>
          <a:xfrm>
            <a:off x="6363803" y="4746"/>
            <a:ext cx="5884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Cancelling out Initial-State Effects</a:t>
            </a:r>
          </a:p>
        </p:txBody>
      </p: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21EE38A5-40DE-4218-6291-199E7D31AF9D}"/>
              </a:ext>
            </a:extLst>
          </p:cNvPr>
          <p:cNvCxnSpPr/>
          <p:nvPr/>
        </p:nvCxnSpPr>
        <p:spPr>
          <a:xfrm flipV="1">
            <a:off x="6858766" y="1239939"/>
            <a:ext cx="5047068" cy="28408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2C6A0799-77B0-3F3E-947A-4A9891865BEC}"/>
                  </a:ext>
                </a:extLst>
              </p:cNvPr>
              <p:cNvSpPr txBox="1"/>
              <p:nvPr/>
            </p:nvSpPr>
            <p:spPr>
              <a:xfrm>
                <a:off x="4295103" y="1536109"/>
                <a:ext cx="1644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&lt;15 </m:t>
                    </m:r>
                  </m:oMath>
                </a14:m>
                <a:r>
                  <a:rPr lang="en-US" dirty="0">
                    <a:latin typeface="Times" pitchFamily="2" charset="0"/>
                  </a:rPr>
                  <a:t>GeV/c</a:t>
                </a:r>
              </a:p>
            </p:txBody>
          </p:sp>
        </mc:Choice>
        <mc:Fallback xmlns=""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2C6A0799-77B0-3F3E-947A-4A9891865B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103" y="1536109"/>
                <a:ext cx="1644489" cy="369332"/>
              </a:xfrm>
              <a:prstGeom prst="rect">
                <a:avLst/>
              </a:prstGeom>
              <a:blipFill>
                <a:blip r:embed="rId7"/>
                <a:stretch>
                  <a:fillRect t="-3226" r="-2308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3705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99245CDE-C654-B02D-D8A0-9ECA0FA69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45" y="326350"/>
            <a:ext cx="6058723" cy="4844367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5A071336-E3EF-1D4E-66AD-07968B184909}"/>
              </a:ext>
            </a:extLst>
          </p:cNvPr>
          <p:cNvSpPr txBox="1"/>
          <p:nvPr/>
        </p:nvSpPr>
        <p:spPr>
          <a:xfrm>
            <a:off x="2641348" y="200052"/>
            <a:ext cx="27699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JHEP 1710 (2017) 090</a:t>
            </a:r>
            <a:endParaRPr lang="en-US" sz="1600" dirty="0"/>
          </a:p>
        </p:txBody>
      </p:sp>
      <p:sp>
        <p:nvSpPr>
          <p:cNvPr id="57" name="Slide Number Placeholder 56">
            <a:extLst>
              <a:ext uri="{FF2B5EF4-FFF2-40B4-BE49-F238E27FC236}">
                <a16:creationId xmlns:a16="http://schemas.microsoft.com/office/drawing/2014/main" id="{C1C82C4A-2331-EB61-A7A4-4EABAFEB1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9</a:t>
            </a:fld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0CB72D3-5445-D0FA-EAB5-9DD5B7B38831}"/>
              </a:ext>
            </a:extLst>
          </p:cNvPr>
          <p:cNvGrpSpPr/>
          <p:nvPr/>
        </p:nvGrpSpPr>
        <p:grpSpPr>
          <a:xfrm>
            <a:off x="7305107" y="391501"/>
            <a:ext cx="4197088" cy="4103196"/>
            <a:chOff x="7305107" y="391501"/>
            <a:chExt cx="4197088" cy="410319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C48941B-D46F-CB14-566C-C298053E363E}"/>
                </a:ext>
              </a:extLst>
            </p:cNvPr>
            <p:cNvGrpSpPr/>
            <p:nvPr/>
          </p:nvGrpSpPr>
          <p:grpSpPr>
            <a:xfrm>
              <a:off x="8229600" y="996593"/>
              <a:ext cx="2984299" cy="2918161"/>
              <a:chOff x="8229600" y="996593"/>
              <a:chExt cx="2984299" cy="2918161"/>
            </a:xfrm>
          </p:grpSpPr>
          <p:sp>
            <p:nvSpPr>
              <p:cNvPr id="7" name="Down Arrow 6">
                <a:extLst>
                  <a:ext uri="{FF2B5EF4-FFF2-40B4-BE49-F238E27FC236}">
                    <a16:creationId xmlns:a16="http://schemas.microsoft.com/office/drawing/2014/main" id="{C1366515-9CD1-4B80-B423-776B107587D4}"/>
                  </a:ext>
                </a:extLst>
              </p:cNvPr>
              <p:cNvSpPr/>
              <p:nvPr/>
            </p:nvSpPr>
            <p:spPr>
              <a:xfrm>
                <a:off x="8229600" y="2013735"/>
                <a:ext cx="287676" cy="832207"/>
              </a:xfrm>
              <a:prstGeom prst="downArrow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BA6230D2-E61E-00FB-D5EA-5743DB6523E3}"/>
                      </a:ext>
                    </a:extLst>
                  </p:cNvPr>
                  <p:cNvSpPr txBox="1"/>
                  <p:nvPr/>
                </p:nvSpPr>
                <p:spPr>
                  <a:xfrm>
                    <a:off x="9085779" y="996593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oMath>
                    </a14:m>
                    <a:r>
                      <a:rPr lang="en-US" dirty="0"/>
                      <a:t>   1100 MeV </a:t>
                    </a:r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BA6230D2-E61E-00FB-D5EA-5743DB6523E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85779" y="996593"/>
                    <a:ext cx="1880172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6667" r="-5369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46830485-8EF6-5BB4-F9E2-43309D3536A1}"/>
                      </a:ext>
                    </a:extLst>
                  </p:cNvPr>
                  <p:cNvSpPr txBox="1"/>
                  <p:nvPr/>
                </p:nvSpPr>
                <p:spPr>
                  <a:xfrm>
                    <a:off x="9097966" y="1822943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oMath>
                    </a14:m>
                    <a:r>
                      <a:rPr lang="en-US" dirty="0"/>
                      <a:t>         640 MeV </a:t>
                    </a:r>
                  </a:p>
                </p:txBody>
              </p:sp>
            </mc:Choice>
            <mc:Fallback xmlns="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46830485-8EF6-5BB4-F9E2-43309D3536A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97966" y="1822943"/>
                    <a:ext cx="1880172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671" t="-6667" r="-4698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1775524C-8742-9712-4081-C15C9D00DA88}"/>
                      </a:ext>
                    </a:extLst>
                  </p:cNvPr>
                  <p:cNvSpPr txBox="1"/>
                  <p:nvPr/>
                </p:nvSpPr>
                <p:spPr>
                  <a:xfrm>
                    <a:off x="9116601" y="2649293"/>
                    <a:ext cx="2097298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300 MeV </a:t>
                    </a: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1775524C-8742-9712-4081-C15C9D00DA8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16601" y="2649293"/>
                    <a:ext cx="2097298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6667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DDEAC5EF-BA04-8A6B-C115-6537A2E7DEC1}"/>
                      </a:ext>
                    </a:extLst>
                  </p:cNvPr>
                  <p:cNvSpPr txBox="1"/>
                  <p:nvPr/>
                </p:nvSpPr>
                <p:spPr>
                  <a:xfrm>
                    <a:off x="9116601" y="3545422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     50 MeV </a:t>
                    </a: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DDEAC5EF-BA04-8A6B-C115-6537A2E7DEC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16601" y="3545422"/>
                    <a:ext cx="1880172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351" t="-10000" r="-6081" b="-2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20F7097D-5766-752A-A2A0-616366BA594C}"/>
                      </a:ext>
                    </a:extLst>
                  </p:cNvPr>
                  <p:cNvSpPr txBox="1"/>
                  <p:nvPr/>
                </p:nvSpPr>
                <p:spPr>
                  <a:xfrm>
                    <a:off x="9077535" y="2201681"/>
                    <a:ext cx="1880172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dirty="0"/>
                      <a:t>     530 MeV </a:t>
                    </a:r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20F7097D-5766-752A-A2A0-616366BA594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77535" y="2201681"/>
                    <a:ext cx="1880172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6667" r="-4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4F1735E-0211-A569-C582-456673C4E92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05107" y="470497"/>
              <a:ext cx="3066057" cy="40242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DFA35D8D-2313-204E-2F02-A90353E81B64}"/>
                    </a:ext>
                  </a:extLst>
                </p:cNvPr>
                <p:cNvSpPr txBox="1"/>
                <p:nvPr/>
              </p:nvSpPr>
              <p:spPr>
                <a:xfrm>
                  <a:off x="9077535" y="3059668"/>
                  <a:ext cx="242466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dirty="0"/>
                    <a:t>180-220 MeV</a:t>
                  </a: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DFA35D8D-2313-204E-2F02-A90353E81B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77535" y="3059668"/>
                  <a:ext cx="2424660" cy="369332"/>
                </a:xfrm>
                <a:prstGeom prst="rect">
                  <a:avLst/>
                </a:prstGeom>
                <a:blipFill>
                  <a:blip r:embed="rId10"/>
                  <a:stretch>
                    <a:fillRect t="-6452" b="-225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7131CCD-EBC7-12A6-AD1B-8C1BCD1A665D}"/>
                </a:ext>
              </a:extLst>
            </p:cNvPr>
            <p:cNvSpPr txBox="1"/>
            <p:nvPr/>
          </p:nvSpPr>
          <p:spPr>
            <a:xfrm>
              <a:off x="8229600" y="391501"/>
              <a:ext cx="2933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Agnes </a:t>
              </a:r>
              <a:r>
                <a:rPr lang="en-US" dirty="0" err="1"/>
                <a:t>Mocsy’s</a:t>
              </a:r>
              <a:r>
                <a:rPr lang="en-US" dirty="0"/>
                <a:t> thermometer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BD6D2E-D3CC-840E-66E5-ABA7AAE9409D}"/>
                  </a:ext>
                </a:extLst>
              </p:cNvPr>
              <p:cNvSpPr txBox="1"/>
              <p:nvPr/>
            </p:nvSpPr>
            <p:spPr>
              <a:xfrm>
                <a:off x="627970" y="5207437"/>
                <a:ext cx="10544782" cy="1431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Initial-state effects are cancelled out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pA</m:t>
                        </m:r>
                      </m:sub>
                    </m:sSub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800" dirty="0"/>
                  <a:t>)/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pA</m:t>
                        </m:r>
                      </m:sub>
                    </m:sSub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 ratio.</a:t>
                </a:r>
              </a:p>
              <a:p>
                <a:endParaRPr lang="en-US" sz="28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800" dirty="0"/>
                  <a:t> yield is not affected by final-state effects.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BD6D2E-D3CC-840E-66E5-ABA7AAE940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970" y="5207437"/>
                <a:ext cx="10544782" cy="1431995"/>
              </a:xfrm>
              <a:prstGeom prst="rect">
                <a:avLst/>
              </a:prstGeom>
              <a:blipFill>
                <a:blip r:embed="rId11"/>
                <a:stretch>
                  <a:fillRect l="-1203" t="-2632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269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16513</TotalTime>
  <Words>1539</Words>
  <Application>Microsoft Macintosh PowerPoint</Application>
  <PresentationFormat>Widescreen</PresentationFormat>
  <Paragraphs>262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CMBX12</vt:lpstr>
      <vt:lpstr>CMR12</vt:lpstr>
      <vt:lpstr>CMTI12</vt:lpstr>
      <vt:lpstr>Lucida Grande</vt:lpstr>
      <vt:lpstr>Segoe UI</vt:lpstr>
      <vt:lpstr>Source Sans Pro</vt:lpstr>
      <vt:lpstr>Times</vt:lpstr>
      <vt:lpstr>Times New Roman</vt:lpstr>
      <vt:lpstr>Office Theme</vt:lpstr>
      <vt:lpstr>New LHCb results on quarkonia production (and exotic hadron) in pp and pPb collisions.  Cesar Luiz da Silva for the LHCb Collaboration Los Alamos National Lab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Take away</vt:lpstr>
      <vt:lpstr>EXTRAS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Cesar Luiz Da Silva</cp:lastModifiedBy>
  <cp:revision>76</cp:revision>
  <dcterms:created xsi:type="dcterms:W3CDTF">2021-01-31T16:51:35Z</dcterms:created>
  <dcterms:modified xsi:type="dcterms:W3CDTF">2023-09-06T14:56:52Z</dcterms:modified>
</cp:coreProperties>
</file>