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97" r:id="rId3"/>
    <p:sldId id="296" r:id="rId4"/>
    <p:sldId id="298" r:id="rId5"/>
    <p:sldId id="314" r:id="rId6"/>
    <p:sldId id="315" r:id="rId7"/>
    <p:sldId id="300" r:id="rId8"/>
    <p:sldId id="299" r:id="rId9"/>
    <p:sldId id="291" r:id="rId10"/>
    <p:sldId id="316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51"/>
    <a:srgbClr val="B72E91"/>
    <a:srgbClr val="293B97"/>
    <a:srgbClr val="1E2785"/>
    <a:srgbClr val="313131"/>
    <a:srgbClr val="1E297F"/>
    <a:srgbClr val="424242"/>
    <a:srgbClr val="F4F4F4"/>
    <a:srgbClr val="F4F498"/>
    <a:srgbClr val="989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83" autoAdjust="0"/>
    <p:restoredTop sz="95238" autoAdjust="0"/>
  </p:normalViewPr>
  <p:slideViewPr>
    <p:cSldViewPr snapToGrid="0" snapToObjects="1">
      <p:cViewPr varScale="1">
        <p:scale>
          <a:sx n="97" d="100"/>
          <a:sy n="97" d="100"/>
        </p:scale>
        <p:origin x="172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77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DBB95-2919-BA49-BF3E-F989F8D69C19}" type="datetimeFigureOut">
              <a:rPr lang="en-US" smtClean="0"/>
              <a:t>4/7/22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869F8-E71A-D14F-A8BC-587CDE7D4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047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E34D1-F639-E448-89D5-A8813FF58557}" type="datetimeFigureOut">
              <a:rPr lang="en-US" smtClean="0"/>
              <a:t>4/7/22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579E2-A0C5-8541-B354-36B522AD5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970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2579E2-A0C5-8541-B354-36B522AD532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42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2579E2-A0C5-8541-B354-36B522AD532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25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2579E2-A0C5-8541-B354-36B522AD532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51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2579E2-A0C5-8541-B354-36B522AD532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53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2579E2-A0C5-8541-B354-36B522AD532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435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2579E2-A0C5-8541-B354-36B522AD532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593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2579E2-A0C5-8541-B354-36B522AD532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179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0333" y="4695825"/>
            <a:ext cx="8102600" cy="495300"/>
          </a:xfr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endParaRPr lang="en-US" sz="27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5372100"/>
            <a:ext cx="8102600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dirty="0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50863" y="56483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sz="1400" dirty="0"/>
              <a:t>Amats</a:t>
            </a:r>
            <a:endParaRPr lang="lv-LV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50863" y="2705100"/>
            <a:ext cx="8102600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dirty="0"/>
              <a:t>Jaunas prezentācijas nosaukums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9275" y="61055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sz="1400" dirty="0"/>
              <a:t>Datums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97914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ākum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8176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30327"/>
            <a:ext cx="5111750" cy="4995835"/>
          </a:xfrm>
        </p:spPr>
        <p:txBody>
          <a:bodyPr/>
          <a:lstStyle>
            <a:lvl1pPr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>
              <a:defRPr sz="1400">
                <a:solidFill>
                  <a:srgbClr val="005551"/>
                </a:solidFill>
              </a:defRPr>
            </a:lvl3pPr>
            <a:lvl4pPr>
              <a:defRPr sz="1400">
                <a:solidFill>
                  <a:srgbClr val="005551"/>
                </a:solidFill>
              </a:defRPr>
            </a:lvl4pPr>
            <a:lvl5pPr>
              <a:defRPr sz="1400">
                <a:solidFill>
                  <a:srgbClr val="00555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657230"/>
            <a:ext cx="3008313" cy="3468931"/>
          </a:xfrm>
        </p:spPr>
        <p:txBody>
          <a:bodyPr/>
          <a:lstStyle>
            <a:lvl1pPr marL="0" indent="0">
              <a:buNone/>
              <a:defRPr sz="140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457200" y="1130328"/>
            <a:ext cx="3008313" cy="1431924"/>
          </a:xfrm>
        </p:spPr>
        <p:txBody>
          <a:bodyPr>
            <a:noAutofit/>
          </a:bodyPr>
          <a:lstStyle>
            <a:lvl1pPr marL="0" indent="0">
              <a:buNone/>
              <a:defRPr sz="3600" baseline="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014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2601" y="1182076"/>
            <a:ext cx="8204200" cy="5015523"/>
          </a:xfrm>
        </p:spPr>
        <p:txBody>
          <a:bodyPr/>
          <a:lstStyle>
            <a:lvl1pPr>
              <a:defRPr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980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5253" y="1182077"/>
            <a:ext cx="4103680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682066" y="1182077"/>
            <a:ext cx="4004733" cy="482132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85253" y="3632730"/>
            <a:ext cx="4103680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799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5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107905" y="3669502"/>
            <a:ext cx="3109079" cy="2001761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727735" y="1523278"/>
            <a:ext cx="1483435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5108522" y="1523278"/>
            <a:ext cx="1483435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182078"/>
            <a:ext cx="3534229" cy="4807487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3pPr>
            <a:lvl4pPr>
              <a:buSzPct val="75000"/>
              <a:defRPr sz="1400">
                <a:solidFill>
                  <a:schemeClr val="tx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117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iga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94745" y="1271076"/>
            <a:ext cx="7772400" cy="1470025"/>
          </a:xfrm>
        </p:spPr>
        <p:txBody>
          <a:bodyPr>
            <a:normAutofit/>
          </a:bodyPr>
          <a:lstStyle>
            <a:lvl1pPr algn="ctr">
              <a:defRPr sz="36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</a:t>
            </a:r>
            <a:br>
              <a:rPr lang="lv-LV" dirty="0"/>
            </a:br>
            <a:r>
              <a:rPr lang="lv-LV" dirty="0"/>
              <a:t>master text syle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80545" y="2883357"/>
            <a:ext cx="6400800" cy="13453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2431144" y="2741101"/>
            <a:ext cx="4330095" cy="7092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636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dalu_slaid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1.jpe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617787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Paldies.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824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dalu_slaid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617787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Paldies.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612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0333" y="4695825"/>
            <a:ext cx="8102600" cy="495300"/>
          </a:xfr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>
                <a:solidFill>
                  <a:srgbClr val="00555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endParaRPr lang="en-US" sz="27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5372100"/>
            <a:ext cx="8102600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dirty="0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50863" y="56483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 dirty="0"/>
              <a:t>Amats</a:t>
            </a:r>
            <a:endParaRPr lang="lv-LV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50863" y="2705100"/>
            <a:ext cx="8102600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dirty="0"/>
              <a:t>Jaunas prezentācijas nosaukums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9275" y="61055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 dirty="0"/>
              <a:t>Datums</a:t>
            </a:r>
            <a:endParaRPr lang="lv-LV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4764" y="655743"/>
            <a:ext cx="1523045" cy="126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231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auk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0545" y="2883357"/>
            <a:ext cx="6400800" cy="11975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1380545" y="4354823"/>
            <a:ext cx="6400800" cy="134143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lv-LV" dirty="0"/>
              <a:t>Click to edit Master text styles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2415898" y="2741101"/>
            <a:ext cx="4330095" cy="3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810642" y="4238143"/>
            <a:ext cx="3540606" cy="0"/>
          </a:xfrm>
          <a:prstGeom prst="line">
            <a:avLst/>
          </a:prstGeom>
          <a:ln w="3175" cmpd="sng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Tehniskā universitāte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48736" y="1420280"/>
            <a:ext cx="82296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67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528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dalu_slaid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371743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Nodaļas nosaukums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241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TU_PPT_4x3_06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Autofit/>
          </a:bodyPr>
          <a:lstStyle>
            <a:lvl1pPr algn="l">
              <a:defRPr sz="44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Tehniskā universitāte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6"/>
          <p:cNvSpPr txBox="1">
            <a:spLocks/>
          </p:cNvSpPr>
          <p:nvPr userDrawn="1"/>
        </p:nvSpPr>
        <p:spPr>
          <a:xfrm>
            <a:off x="8204200" y="6272742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01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19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57200" y="419100"/>
            <a:ext cx="8229600" cy="990600"/>
          </a:xfrm>
        </p:spPr>
        <p:txBody>
          <a:bodyPr>
            <a:normAutofit/>
          </a:bodyPr>
          <a:lstStyle>
            <a:lvl1pPr marL="0" indent="0">
              <a:buNone/>
              <a:defRPr sz="4400" b="1">
                <a:solidFill>
                  <a:srgbClr val="005551"/>
                </a:solidFill>
              </a:defRPr>
            </a:lvl1pPr>
          </a:lstStyle>
          <a:p>
            <a:pPr lvl="0"/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41361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39999"/>
            <a:ext cx="4040188" cy="35861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dirty="0" err="1"/>
              <a:t>Click</a:t>
            </a:r>
            <a:r>
              <a:rPr lang="lv-LV" dirty="0"/>
              <a:t> to </a:t>
            </a:r>
            <a:r>
              <a:rPr lang="lv-LV" dirty="0" err="1"/>
              <a:t>edit</a:t>
            </a:r>
            <a:r>
              <a:rPr lang="lv-LV" dirty="0"/>
              <a:t> </a:t>
            </a:r>
            <a:r>
              <a:rPr lang="lv-LV" dirty="0" err="1"/>
              <a:t>Master</a:t>
            </a:r>
            <a:r>
              <a:rPr lang="lv-LV" dirty="0"/>
              <a:t> </a:t>
            </a:r>
            <a:r>
              <a:rPr lang="lv-LV" dirty="0" err="1"/>
              <a:t>text</a:t>
            </a:r>
            <a:r>
              <a:rPr lang="lv-LV" dirty="0"/>
              <a:t> </a:t>
            </a:r>
            <a:r>
              <a:rPr lang="lv-LV" dirty="0" err="1"/>
              <a:t>styles</a:t>
            </a:r>
            <a:endParaRPr lang="lv-LV" dirty="0"/>
          </a:p>
          <a:p>
            <a:pPr lvl="1"/>
            <a:r>
              <a:rPr lang="lv-LV" dirty="0" err="1"/>
              <a:t>Second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2"/>
            <a:r>
              <a:rPr lang="lv-LV" dirty="0" err="1"/>
              <a:t>Third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3"/>
            <a:r>
              <a:rPr lang="lv-LV" dirty="0" err="1"/>
              <a:t>Fourth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4"/>
            <a:r>
              <a:rPr lang="lv-LV" dirty="0" err="1"/>
              <a:t>Fifth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9999"/>
            <a:ext cx="4041775" cy="3586164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dirty="0" err="1"/>
              <a:t>Click</a:t>
            </a:r>
            <a:r>
              <a:rPr lang="lv-LV" dirty="0"/>
              <a:t> to </a:t>
            </a:r>
            <a:r>
              <a:rPr lang="lv-LV" dirty="0" err="1"/>
              <a:t>edit</a:t>
            </a:r>
            <a:r>
              <a:rPr lang="lv-LV" dirty="0"/>
              <a:t> </a:t>
            </a:r>
            <a:r>
              <a:rPr lang="lv-LV" dirty="0" err="1"/>
              <a:t>Master</a:t>
            </a:r>
            <a:r>
              <a:rPr lang="lv-LV" dirty="0"/>
              <a:t> </a:t>
            </a:r>
            <a:r>
              <a:rPr lang="lv-LV" dirty="0" err="1"/>
              <a:t>text</a:t>
            </a:r>
            <a:r>
              <a:rPr lang="lv-LV" dirty="0"/>
              <a:t> </a:t>
            </a:r>
            <a:r>
              <a:rPr lang="lv-LV" dirty="0" err="1"/>
              <a:t>styles</a:t>
            </a:r>
            <a:endParaRPr lang="lv-LV" dirty="0"/>
          </a:p>
          <a:p>
            <a:pPr lvl="1"/>
            <a:r>
              <a:rPr lang="lv-LV" dirty="0" err="1"/>
              <a:t>Second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2"/>
            <a:r>
              <a:rPr lang="lv-LV" dirty="0" err="1"/>
              <a:t>Third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3"/>
            <a:r>
              <a:rPr lang="lv-LV" dirty="0" err="1"/>
              <a:t>Fourth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4"/>
            <a:r>
              <a:rPr lang="lv-LV" dirty="0" err="1"/>
              <a:t>Fifth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465491" y="1146908"/>
            <a:ext cx="4031897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5" hasCustomPrompt="1"/>
          </p:nvPr>
        </p:nvSpPr>
        <p:spPr>
          <a:xfrm>
            <a:off x="4645025" y="1146908"/>
            <a:ext cx="4031897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Autofit/>
          </a:bodyPr>
          <a:lstStyle>
            <a:lvl1pPr algn="l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99571" y="656771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7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892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196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517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r>
              <a:rPr lang="lv-LV" dirty="0"/>
              <a:t>Click to edit Master text styles</a:t>
            </a:r>
          </a:p>
          <a:p>
            <a:pPr lvl="5"/>
            <a:r>
              <a:rPr lang="lv-LV" dirty="0"/>
              <a:t>Second level</a:t>
            </a:r>
          </a:p>
          <a:p>
            <a:pPr lvl="6"/>
            <a:r>
              <a:rPr lang="lv-LV" dirty="0"/>
              <a:t>Third level</a:t>
            </a:r>
          </a:p>
          <a:p>
            <a:pPr lvl="7"/>
            <a:r>
              <a:rPr lang="lv-LV" dirty="0"/>
              <a:t>Fourth level</a:t>
            </a:r>
          </a:p>
          <a:p>
            <a:pPr lvl="8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Tehniskā universitāte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3414889" y="2794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373556" y="68862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>
          <a:xfrm>
            <a:off x="8204200" y="6272742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 dirty="0">
              <a:solidFill>
                <a:srgbClr val="A6A6A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96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844" r:id="rId2"/>
    <p:sldLayoutId id="2147483803" r:id="rId3"/>
    <p:sldLayoutId id="2147483842" r:id="rId4"/>
    <p:sldLayoutId id="2147483841" r:id="rId5"/>
    <p:sldLayoutId id="2147483804" r:id="rId6"/>
    <p:sldLayoutId id="2147483840" r:id="rId7"/>
    <p:sldLayoutId id="2147483806" r:id="rId8"/>
    <p:sldLayoutId id="2147483807" r:id="rId9"/>
    <p:sldLayoutId id="2147483839" r:id="rId10"/>
    <p:sldLayoutId id="2147483810" r:id="rId11"/>
    <p:sldLayoutId id="2147483817" r:id="rId12"/>
    <p:sldLayoutId id="2147483818" r:id="rId13"/>
    <p:sldLayoutId id="2147483820" r:id="rId14"/>
    <p:sldLayoutId id="2147483821" r:id="rId15"/>
    <p:sldLayoutId id="2147483843" r:id="rId16"/>
    <p:sldLayoutId id="214748384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b="1" i="0" kern="120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32323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32323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32323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32323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tiff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oiger.de/2021/11/02/mini-beschleuniger-aus-dem-kupfer-3d-drucker/181175" TargetMode="External"/><Relationship Id="rId13" Type="http://schemas.openxmlformats.org/officeDocument/2006/relationships/image" Target="../media/image21.tiff"/><Relationship Id="rId3" Type="http://schemas.openxmlformats.org/officeDocument/2006/relationships/hyperlink" Target="https://www.chemeurope.com/en/news/1173383/a-new-generation-of-particle-accelerators-aims-at-taking-cancer-therapy-drug-detection-and-material-analysis-to-a-higher-level.html" TargetMode="External"/><Relationship Id="rId7" Type="http://schemas.openxmlformats.org/officeDocument/2006/relationships/hyperlink" Target="https://www.innovations-report.com/machine-engineering/additively-manufactured-copper-components-for-linear-accelerators/" TargetMode="External"/><Relationship Id="rId12" Type="http://schemas.openxmlformats.org/officeDocument/2006/relationships/image" Target="../media/image20.png"/><Relationship Id="rId2" Type="http://schemas.openxmlformats.org/officeDocument/2006/relationships/hyperlink" Target="https://www.3dprintingmedia.network/cern-shows-off-copper-3d-printed-quadrupole-accelerator-component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nachrichten.idw-online.de/2021/11/02/additively-manufactured-copper-components-for-linear-accelerators/" TargetMode="External"/><Relationship Id="rId11" Type="http://schemas.openxmlformats.org/officeDocument/2006/relationships/image" Target="../media/image19.png"/><Relationship Id="rId5" Type="http://schemas.openxmlformats.org/officeDocument/2006/relationships/hyperlink" Target="https://www.analytica-world.com/en/news/1173383/a-new-generation-of-particle-accelerators-aims-at-taking-cancer-therapy-drug-detection-and-material-analysis-to-a-higher-level.html" TargetMode="External"/><Relationship Id="rId10" Type="http://schemas.openxmlformats.org/officeDocument/2006/relationships/image" Target="../media/image18.tiff"/><Relationship Id="rId4" Type="http://schemas.openxmlformats.org/officeDocument/2006/relationships/hyperlink" Target="https://www.metal-am.com/fraunhofer-iws-and-partners-additively-manufacture-pure-copper-components-for-linear-accelerators/" TargetMode="External"/><Relationship Id="rId9" Type="http://schemas.openxmlformats.org/officeDocument/2006/relationships/hyperlink" Target="https://www.3d-grenzenlos.de/magazin/forschung/kupfer-3d-druck-komponente-fuer-teilchenbeschleuniger-27783763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1894736/10/Accelerator_and_Technology_Sector_Directorate_Office_(ATS-DO)_v10_10.06.2021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lv-LV" dirty="0"/>
              <a:t>Andris Ratkus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Development of particle accelerator technologies for societal applications </a:t>
            </a:r>
          </a:p>
          <a:p>
            <a:r>
              <a:rPr lang="en-GB" dirty="0"/>
              <a:t>WP4</a:t>
            </a:r>
            <a:endParaRPr lang="lv-LV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lv-LV" dirty="0"/>
              <a:t>11.04.2022</a:t>
            </a:r>
          </a:p>
        </p:txBody>
      </p:sp>
    </p:spTree>
    <p:extLst>
      <p:ext uri="{BB962C8B-B14F-4D97-AF65-F5344CB8AC3E}">
        <p14:creationId xmlns:p14="http://schemas.microsoft.com/office/powerpoint/2010/main" val="162100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6046C3F-763C-2346-87AB-C97BDA72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  <a:ln>
            <a:noFill/>
          </a:ln>
        </p:spPr>
        <p:txBody>
          <a:bodyPr/>
          <a:lstStyle/>
          <a:p>
            <a:r>
              <a:rPr lang="en-US" sz="3600" dirty="0"/>
              <a:t>Another AT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C6B6-29AC-B54A-9B72-4E7CB12B3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974" y="1288424"/>
            <a:ext cx="8569755" cy="4146496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2600" b="1" dirty="0" err="1">
                <a:solidFill>
                  <a:schemeClr val="tx1"/>
                </a:solidFill>
              </a:rPr>
              <a:t>Next</a:t>
            </a:r>
            <a:r>
              <a:rPr lang="lv-LV" sz="2600" b="1" dirty="0">
                <a:solidFill>
                  <a:schemeClr val="tx1"/>
                </a:solidFill>
              </a:rPr>
              <a:t> </a:t>
            </a:r>
            <a:r>
              <a:rPr lang="lv-LV" sz="2600" b="1" dirty="0" err="1">
                <a:solidFill>
                  <a:schemeClr val="tx1"/>
                </a:solidFill>
              </a:rPr>
              <a:t>Ion</a:t>
            </a:r>
            <a:r>
              <a:rPr lang="lv-LV" sz="2600" b="1" dirty="0">
                <a:solidFill>
                  <a:schemeClr val="tx1"/>
                </a:solidFill>
              </a:rPr>
              <a:t> </a:t>
            </a:r>
            <a:r>
              <a:rPr lang="lv-LV" sz="2600" b="1" dirty="0" err="1">
                <a:solidFill>
                  <a:schemeClr val="tx1"/>
                </a:solidFill>
              </a:rPr>
              <a:t>Medical</a:t>
            </a:r>
            <a:r>
              <a:rPr lang="lv-LV" sz="2600" b="1" dirty="0">
                <a:solidFill>
                  <a:schemeClr val="tx1"/>
                </a:solidFill>
              </a:rPr>
              <a:t> </a:t>
            </a:r>
            <a:r>
              <a:rPr lang="lv-LV" sz="2600" b="1" dirty="0" err="1">
                <a:solidFill>
                  <a:schemeClr val="tx1"/>
                </a:solidFill>
              </a:rPr>
              <a:t>Machine</a:t>
            </a:r>
            <a:r>
              <a:rPr lang="lv-LV" sz="2600" b="1" dirty="0">
                <a:solidFill>
                  <a:schemeClr val="tx1"/>
                </a:solidFill>
              </a:rPr>
              <a:t> </a:t>
            </a:r>
            <a:r>
              <a:rPr lang="lv-LV" sz="2600" b="1" dirty="0" err="1">
                <a:solidFill>
                  <a:schemeClr val="tx1"/>
                </a:solidFill>
              </a:rPr>
              <a:t>Study</a:t>
            </a:r>
            <a:r>
              <a:rPr lang="lv-LV" sz="2600" b="1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en-GB" sz="2200" b="1" dirty="0"/>
              <a:t>towards a new generation of accelerators for cancer therapy </a:t>
            </a:r>
            <a:endParaRPr lang="en-GB" sz="2200" dirty="0"/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Two PhD thesis are in the development stage:</a:t>
            </a:r>
          </a:p>
          <a:p>
            <a:pPr marL="0" indent="0">
              <a:buNone/>
            </a:pPr>
            <a:r>
              <a:rPr lang="en-GB" dirty="0"/>
              <a:t>“</a:t>
            </a:r>
            <a:r>
              <a:rPr lang="lv-LV" dirty="0" err="1"/>
              <a:t>Studies</a:t>
            </a:r>
            <a:r>
              <a:rPr lang="lv-LV" dirty="0"/>
              <a:t> </a:t>
            </a:r>
            <a:r>
              <a:rPr lang="lv-LV" dirty="0" err="1"/>
              <a:t>of</a:t>
            </a:r>
            <a:r>
              <a:rPr lang="lv-LV" dirty="0"/>
              <a:t> </a:t>
            </a:r>
            <a:r>
              <a:rPr lang="lv-LV" dirty="0" err="1"/>
              <a:t>different</a:t>
            </a:r>
            <a:r>
              <a:rPr lang="lv-LV" dirty="0"/>
              <a:t> </a:t>
            </a:r>
            <a:r>
              <a:rPr lang="lv-LV" dirty="0" err="1"/>
              <a:t>ion</a:t>
            </a:r>
            <a:r>
              <a:rPr lang="lv-LV" dirty="0"/>
              <a:t> </a:t>
            </a:r>
            <a:r>
              <a:rPr lang="lv-LV" dirty="0" err="1"/>
              <a:t>types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their</a:t>
            </a:r>
            <a:r>
              <a:rPr lang="lv-LV" dirty="0"/>
              <a:t> </a:t>
            </a:r>
            <a:r>
              <a:rPr lang="lv-LV" dirty="0" err="1"/>
              <a:t>use</a:t>
            </a:r>
            <a:r>
              <a:rPr lang="lv-LV" dirty="0"/>
              <a:t> </a:t>
            </a:r>
            <a:r>
              <a:rPr lang="lv-LV" dirty="0" err="1"/>
              <a:t>for</a:t>
            </a:r>
            <a:r>
              <a:rPr lang="lv-LV" dirty="0"/>
              <a:t> </a:t>
            </a:r>
            <a:r>
              <a:rPr lang="lv-LV" dirty="0" err="1"/>
              <a:t>radiation</a:t>
            </a:r>
            <a:r>
              <a:rPr lang="lv-LV" dirty="0"/>
              <a:t> </a:t>
            </a:r>
            <a:r>
              <a:rPr lang="lv-LV" dirty="0" err="1"/>
              <a:t>therapy</a:t>
            </a:r>
            <a:r>
              <a:rPr lang="lv-LV" dirty="0"/>
              <a:t>, </a:t>
            </a:r>
            <a:r>
              <a:rPr lang="lv-LV" i="1" dirty="0"/>
              <a:t>FLASH </a:t>
            </a:r>
            <a:r>
              <a:rPr lang="lv-LV" dirty="0" err="1"/>
              <a:t>therapy</a:t>
            </a:r>
            <a:r>
              <a:rPr lang="lv-LV" dirty="0"/>
              <a:t> </a:t>
            </a:r>
            <a:r>
              <a:rPr lang="lv-LV" dirty="0" err="1"/>
              <a:t>aspects</a:t>
            </a:r>
            <a:r>
              <a:rPr lang="lv-LV" dirty="0"/>
              <a:t>. </a:t>
            </a:r>
            <a:r>
              <a:rPr lang="en-GB" dirty="0"/>
              <a:t>Optimization of ion beam parameters for very high dose rate (FLASH) radiotherapy</a:t>
            </a:r>
            <a:r>
              <a:rPr lang="en-LV" dirty="0"/>
              <a:t>”</a:t>
            </a:r>
          </a:p>
          <a:p>
            <a:pPr marL="0" indent="0">
              <a:buNone/>
            </a:pPr>
            <a:endParaRPr lang="en-LV" dirty="0"/>
          </a:p>
          <a:p>
            <a:pPr marL="0" indent="0">
              <a:buNone/>
            </a:pPr>
            <a:r>
              <a:rPr lang="en-LV" dirty="0"/>
              <a:t>“</a:t>
            </a:r>
            <a:r>
              <a:rPr lang="en-GB" dirty="0"/>
              <a:t>Design</a:t>
            </a:r>
            <a:r>
              <a:rPr lang="lv-LV" dirty="0"/>
              <a:t> </a:t>
            </a:r>
            <a:r>
              <a:rPr lang="lv-LV" dirty="0" err="1"/>
              <a:t>study</a:t>
            </a:r>
            <a:r>
              <a:rPr lang="en-GB" dirty="0"/>
              <a:t> of a high-frequency linear accelerator for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purposes</a:t>
            </a:r>
            <a:r>
              <a:rPr lang="lv-LV" dirty="0"/>
              <a:t> </a:t>
            </a:r>
            <a:r>
              <a:rPr lang="lv-LV" dirty="0" err="1"/>
              <a:t>of</a:t>
            </a:r>
            <a:r>
              <a:rPr lang="en-GB" dirty="0"/>
              <a:t> injection into a therapy synchrotron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parallel</a:t>
            </a:r>
            <a:r>
              <a:rPr lang="lv-LV" dirty="0"/>
              <a:t> </a:t>
            </a:r>
            <a:r>
              <a:rPr lang="lv-LV" dirty="0" err="1"/>
              <a:t>production</a:t>
            </a:r>
            <a:r>
              <a:rPr lang="lv-LV" dirty="0"/>
              <a:t> </a:t>
            </a:r>
            <a:r>
              <a:rPr lang="lv-LV" dirty="0" err="1"/>
              <a:t>radioisotopes</a:t>
            </a:r>
            <a:r>
              <a:rPr lang="en-LV" dirty="0"/>
              <a:t>”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endParaRPr lang="en-GB" dirty="0"/>
          </a:p>
        </p:txBody>
      </p:sp>
      <p:pic>
        <p:nvPicPr>
          <p:cNvPr id="9" name="Picture 5" descr="https://lh4.googleusercontent.com/chENjIcauC0S9V-BJhyc-YePPWChsDhHcQ6v7D5RWgEPdUwghMwLTLsXxqSN9nQC4EVFo2bGnguPcYL9WoTMT_Of0t-Ga5eFjXDu7Piv6DMXdBPlRDLRcIMjfeyrZ67m8dOq8jpF">
            <a:extLst>
              <a:ext uri="{FF2B5EF4-FFF2-40B4-BE49-F238E27FC236}">
                <a16:creationId xmlns:a16="http://schemas.microsoft.com/office/drawing/2014/main" id="{5884421B-08E5-C74B-B16D-A758DD2C6E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096" y="39009"/>
            <a:ext cx="1846633" cy="172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0420A8-5187-E443-99FA-3905341622D2}"/>
              </a:ext>
            </a:extLst>
          </p:cNvPr>
          <p:cNvSpPr txBox="1"/>
          <p:nvPr/>
        </p:nvSpPr>
        <p:spPr>
          <a:xfrm>
            <a:off x="636104" y="5822259"/>
            <a:ext cx="60245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AT Researchers: </a:t>
            </a:r>
            <a:r>
              <a:rPr lang="en-GB" sz="2000" dirty="0"/>
              <a:t>Kristaps </a:t>
            </a:r>
            <a:r>
              <a:rPr lang="en-GB" sz="2000" dirty="0" err="1"/>
              <a:t>Paļskis</a:t>
            </a:r>
            <a:r>
              <a:rPr lang="en-GB" sz="2000" dirty="0"/>
              <a:t>, Lazar </a:t>
            </a:r>
            <a:r>
              <a:rPr lang="en-GB" sz="2000" dirty="0" err="1"/>
              <a:t>Nikitovics</a:t>
            </a:r>
            <a:endParaRPr lang="en-LV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44AEA4C-24E4-0948-9BEA-1D29E94C7E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7107" y="21128"/>
            <a:ext cx="1470989" cy="145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508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2373697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err="1"/>
              <a:t>Rīgas</a:t>
            </a:r>
            <a:r>
              <a:rPr lang="en-US" dirty="0"/>
              <a:t>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B1D5C4B-77FF-3E43-84F6-F97EDCCA0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sz="3600" dirty="0"/>
              <a:t>Project work package 4 objective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B747D2C-8B64-8045-B96C-526154732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782880"/>
            <a:ext cx="7215809" cy="32922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800" dirty="0"/>
              <a:t>The main objective of WP4 is to grow the research capacity in Latvia in the field of accelerator technology</a:t>
            </a:r>
          </a:p>
          <a:p>
            <a:pPr marL="0" indent="0">
              <a:buNone/>
            </a:pPr>
            <a:endParaRPr lang="en-LV" dirty="0"/>
          </a:p>
        </p:txBody>
      </p:sp>
    </p:spTree>
    <p:extLst>
      <p:ext uri="{BB962C8B-B14F-4D97-AF65-F5344CB8AC3E}">
        <p14:creationId xmlns:p14="http://schemas.microsoft.com/office/powerpoint/2010/main" val="988540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6046C3F-763C-2346-87AB-C97BDA72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en-US" sz="3600" dirty="0"/>
              <a:t>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C6B6-29AC-B54A-9B72-4E7CB12B3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973" y="1288422"/>
            <a:ext cx="7668609" cy="12294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b="1" dirty="0"/>
              <a:t>1. Doubling of the accelerator technology (AT)  research community in Latvia</a:t>
            </a:r>
          </a:p>
          <a:p>
            <a:pPr marL="0" indent="0" algn="just">
              <a:buNone/>
            </a:pP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B2DBD56-B5C5-E943-8FCA-29DDFB6E4E68}"/>
              </a:ext>
            </a:extLst>
          </p:cNvPr>
          <p:cNvSpPr txBox="1">
            <a:spLocks/>
          </p:cNvSpPr>
          <p:nvPr/>
        </p:nvSpPr>
        <p:spPr>
          <a:xfrm>
            <a:off x="687283" y="2140324"/>
            <a:ext cx="4051347" cy="4399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75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75000"/>
              <a:buFont typeface="Arial"/>
              <a:buChar char="–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2114550" indent="-285750" algn="l" defTabSz="457200" rtl="0" eaLnBrk="1" latinLnBrk="0" hangingPunct="1">
              <a:spcBef>
                <a:spcPct val="20000"/>
              </a:spcBef>
              <a:buSzPct val="50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lv-LV" b="1" u="sng" dirty="0"/>
              <a:t>Progress</a:t>
            </a:r>
            <a:r>
              <a:rPr lang="lv-LV" b="1" dirty="0"/>
              <a:t> – </a:t>
            </a:r>
            <a:r>
              <a:rPr lang="en-GB" dirty="0"/>
              <a:t>Accomplished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Researchers in SRP:</a:t>
            </a:r>
          </a:p>
          <a:p>
            <a:pPr marL="0" indent="0">
              <a:buNone/>
            </a:pPr>
            <a:r>
              <a:rPr lang="en-GB" u="sng" dirty="0" err="1"/>
              <a:t>Guntis</a:t>
            </a:r>
            <a:r>
              <a:rPr lang="en-GB" u="sng" dirty="0"/>
              <a:t> </a:t>
            </a:r>
            <a:r>
              <a:rPr lang="en-GB" u="sng" dirty="0" err="1"/>
              <a:t>Pikurs</a:t>
            </a:r>
            <a:endParaRPr lang="en-GB" u="sng" dirty="0"/>
          </a:p>
          <a:p>
            <a:pPr marL="0" indent="0">
              <a:buNone/>
            </a:pPr>
            <a:r>
              <a:rPr lang="en-GB" u="sng" dirty="0" err="1"/>
              <a:t>Dagnija</a:t>
            </a:r>
            <a:r>
              <a:rPr lang="en-GB" u="sng" dirty="0"/>
              <a:t> </a:t>
            </a:r>
            <a:r>
              <a:rPr lang="en-GB" u="sng" dirty="0" err="1"/>
              <a:t>Kroģere</a:t>
            </a:r>
            <a:endParaRPr lang="en-GB" u="sng" dirty="0"/>
          </a:p>
          <a:p>
            <a:pPr marL="0" indent="0">
              <a:buNone/>
            </a:pPr>
            <a:r>
              <a:rPr lang="en-GB" u="sng" dirty="0"/>
              <a:t>Andris Ratkus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51A2E2-A7C9-D449-99E9-3BC8AEA451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975" r="15060" b="22040"/>
          <a:stretch/>
        </p:blipFill>
        <p:spPr>
          <a:xfrm>
            <a:off x="308410" y="4501728"/>
            <a:ext cx="1404716" cy="14742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DDD4EB-8A44-DC46-A8C5-8F0000A42F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9638" y="4501728"/>
            <a:ext cx="1507598" cy="14809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9483CF8-DF66-1C42-8781-B54FF8145E97}"/>
              </a:ext>
            </a:extLst>
          </p:cNvPr>
          <p:cNvSpPr txBox="1"/>
          <p:nvPr/>
        </p:nvSpPr>
        <p:spPr>
          <a:xfrm>
            <a:off x="5268275" y="1905491"/>
            <a:ext cx="391825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GB" sz="2000" b="1" dirty="0"/>
              <a:t>AT Researchers not in SRP:</a:t>
            </a:r>
            <a:endParaRPr lang="en-GB" sz="2000" dirty="0"/>
          </a:p>
          <a:p>
            <a:r>
              <a:rPr lang="en-GB" sz="2000" dirty="0"/>
              <a:t>Kristaps </a:t>
            </a:r>
            <a:r>
              <a:rPr lang="en-GB" sz="2000" dirty="0" err="1"/>
              <a:t>Paļskis</a:t>
            </a:r>
            <a:endParaRPr lang="en-GB" sz="2000" dirty="0"/>
          </a:p>
          <a:p>
            <a:r>
              <a:rPr lang="en-GB" sz="2000" dirty="0" err="1"/>
              <a:t>Jānis</a:t>
            </a:r>
            <a:r>
              <a:rPr lang="en-GB" sz="2000" dirty="0"/>
              <a:t> </a:t>
            </a:r>
            <a:r>
              <a:rPr lang="en-GB" sz="2000" dirty="0" err="1"/>
              <a:t>Vilcāns</a:t>
            </a:r>
            <a:endParaRPr lang="en-GB" sz="2000" dirty="0"/>
          </a:p>
          <a:p>
            <a:r>
              <a:rPr lang="en-GB" sz="2000" dirty="0"/>
              <a:t>Luca </a:t>
            </a:r>
            <a:r>
              <a:rPr lang="en-GB" sz="2000" dirty="0" err="1"/>
              <a:t>Piacentini</a:t>
            </a:r>
            <a:endParaRPr lang="en-GB" sz="2000" dirty="0"/>
          </a:p>
          <a:p>
            <a:r>
              <a:rPr lang="en-GB" sz="2000" dirty="0"/>
              <a:t>Lazar </a:t>
            </a:r>
            <a:r>
              <a:rPr lang="en-GB" sz="2000" dirty="0" err="1"/>
              <a:t>Nikitovics</a:t>
            </a:r>
            <a:endParaRPr lang="en-LV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BF38500-6527-5E44-9E1C-A5DE4F77B4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4036" y="4463219"/>
            <a:ext cx="1317254" cy="15127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8F6077F-3960-2748-AE48-1BF2E213C0B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9852"/>
          <a:stretch/>
        </p:blipFill>
        <p:spPr>
          <a:xfrm>
            <a:off x="5489795" y="5162364"/>
            <a:ext cx="1216801" cy="14413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925C13C-4765-8D4B-8B3B-370DCBA10E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9796" y="3607015"/>
            <a:ext cx="1216801" cy="14661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41DEDE9-E528-AF44-9724-CD1ADE73065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9849" r="9046"/>
          <a:stretch/>
        </p:blipFill>
        <p:spPr>
          <a:xfrm>
            <a:off x="6830574" y="5160095"/>
            <a:ext cx="1098779" cy="1443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EFE72A1-9585-BC46-A967-6D65972595B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1893" t="-1648" r="-2934" b="1648"/>
          <a:stretch/>
        </p:blipFill>
        <p:spPr>
          <a:xfrm>
            <a:off x="6764704" y="3586998"/>
            <a:ext cx="1238458" cy="1441329"/>
          </a:xfrm>
          <a:prstGeom prst="rect">
            <a:avLst/>
          </a:prstGeom>
        </p:spPr>
      </p:pic>
      <p:pic>
        <p:nvPicPr>
          <p:cNvPr id="17" name="Graphic 16" descr="Tick with solid fill">
            <a:extLst>
              <a:ext uri="{FF2B5EF4-FFF2-40B4-BE49-F238E27FC236}">
                <a16:creationId xmlns:a16="http://schemas.microsoft.com/office/drawing/2014/main" id="{BA25ECCD-5D11-E24F-A187-5F99F499F01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986464" y="2042309"/>
            <a:ext cx="705783" cy="70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194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6046C3F-763C-2346-87AB-C97BDA72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en-US" sz="3600" dirty="0"/>
              <a:t>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C6B6-29AC-B54A-9B72-4E7CB12B3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974" y="1288422"/>
            <a:ext cx="8229600" cy="105721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GB" b="1" dirty="0"/>
              <a:t>2. Participation in CERN-based AT projects </a:t>
            </a:r>
            <a:r>
              <a:rPr lang="en-GB" dirty="0"/>
              <a:t>with 2 </a:t>
            </a:r>
            <a:r>
              <a:rPr lang="en-GB" dirty="0" err="1"/>
              <a:t>registrated</a:t>
            </a:r>
            <a:r>
              <a:rPr lang="en-GB" dirty="0"/>
              <a:t> researchers in at least 1 group at CERN, e.g. MSC, MME </a:t>
            </a:r>
          </a:p>
          <a:p>
            <a:pPr marL="0" indent="0" algn="just">
              <a:buNone/>
            </a:pP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B2DBD56-B5C5-E943-8FCA-29DDFB6E4E68}"/>
              </a:ext>
            </a:extLst>
          </p:cNvPr>
          <p:cNvSpPr txBox="1">
            <a:spLocks/>
          </p:cNvSpPr>
          <p:nvPr/>
        </p:nvSpPr>
        <p:spPr>
          <a:xfrm>
            <a:off x="801755" y="2188093"/>
            <a:ext cx="7847512" cy="4084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75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75000"/>
              <a:buFont typeface="Arial"/>
              <a:buChar char="–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2114550" indent="-285750" algn="l" defTabSz="457200" rtl="0" eaLnBrk="1" latinLnBrk="0" hangingPunct="1">
              <a:spcBef>
                <a:spcPct val="20000"/>
              </a:spcBef>
              <a:buSzPct val="50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lv-LV" b="1" u="sng" dirty="0"/>
              <a:t>Progress:</a:t>
            </a:r>
            <a:endParaRPr lang="en-GB" dirty="0"/>
          </a:p>
          <a:p>
            <a:r>
              <a:rPr lang="en-GB" dirty="0"/>
              <a:t>Contributing in two CERN-based AT projects – </a:t>
            </a:r>
            <a:r>
              <a:rPr lang="en-GB" b="1" dirty="0"/>
              <a:t>Accomplished</a:t>
            </a:r>
          </a:p>
          <a:p>
            <a:pPr lvl="1"/>
            <a:r>
              <a:rPr lang="en-GB" b="1" dirty="0"/>
              <a:t>Heavy Ion Therapy Research Integration plus (</a:t>
            </a:r>
            <a:r>
              <a:rPr lang="en-GB" b="1" dirty="0" err="1"/>
              <a:t>HITRIplus</a:t>
            </a:r>
            <a:r>
              <a:rPr lang="en-GB" b="1" dirty="0"/>
              <a:t>) </a:t>
            </a:r>
            <a:r>
              <a:rPr lang="en-GB" dirty="0"/>
              <a:t>project task 7.5;</a:t>
            </a:r>
          </a:p>
          <a:p>
            <a:pPr lvl="2"/>
            <a:r>
              <a:rPr lang="en-GB" sz="1600" dirty="0"/>
              <a:t>General Mechanical gantry design development and integration</a:t>
            </a:r>
          </a:p>
          <a:p>
            <a:pPr lvl="1"/>
            <a:endParaRPr lang="en-GB" b="1" dirty="0"/>
          </a:p>
          <a:p>
            <a:pPr lvl="1"/>
            <a:endParaRPr lang="en-GB" b="1" dirty="0"/>
          </a:p>
          <a:p>
            <a:pPr lvl="1"/>
            <a:r>
              <a:rPr lang="en-GB" b="1" dirty="0"/>
              <a:t>Innovation Fostering in Accelerator Science and Technology (I.FAST)</a:t>
            </a:r>
            <a:r>
              <a:rPr lang="en-GB" dirty="0"/>
              <a:t> project tasks 10.1, 10.2 and 10.3;</a:t>
            </a:r>
          </a:p>
          <a:p>
            <a:pPr lvl="2"/>
            <a:r>
              <a:rPr lang="en-GB" sz="1600" dirty="0"/>
              <a:t>To promote, demonstrate additive manufacturing technology as a production and repair tool to the accelerator community</a:t>
            </a:r>
            <a:endParaRPr lang="en-GB" dirty="0"/>
          </a:p>
        </p:txBody>
      </p:sp>
      <p:pic>
        <p:nvPicPr>
          <p:cNvPr id="6" name="Graphic 5" descr="Tick with solid fill">
            <a:extLst>
              <a:ext uri="{FF2B5EF4-FFF2-40B4-BE49-F238E27FC236}">
                <a16:creationId xmlns:a16="http://schemas.microsoft.com/office/drawing/2014/main" id="{B0DB67D7-6D73-A840-B9C4-0AA0DAE33F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42245" y="2345635"/>
            <a:ext cx="705783" cy="7057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2F2683-A547-C14D-882E-C48DF0AA3C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90" y="5127698"/>
            <a:ext cx="1645642" cy="9846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EC69F2D-6FB4-A140-BF81-7E9FA69540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028" y="3619277"/>
            <a:ext cx="1584945" cy="66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17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7F611E7B-F935-824D-8C44-5F5914508AC1}"/>
              </a:ext>
            </a:extLst>
          </p:cNvPr>
          <p:cNvSpPr txBox="1">
            <a:spLocks/>
          </p:cNvSpPr>
          <p:nvPr/>
        </p:nvSpPr>
        <p:spPr>
          <a:xfrm>
            <a:off x="457200" y="361948"/>
            <a:ext cx="8229600" cy="77258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accent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3600" dirty="0" err="1"/>
              <a:t>HITRIplus</a:t>
            </a:r>
            <a:endParaRPr lang="en-US" sz="360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7B3B7CC-D6D9-9F48-9150-386C66A06D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974" y="1288422"/>
            <a:ext cx="8358826" cy="104511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GB" dirty="0"/>
              <a:t>Several potential Mechanical gantry designs have been developed and in the initial phase treatment room and imaging systems are considered; As well as work on curved cryogenic magnet fixing and adjustment devices design for the mobile cryostat</a:t>
            </a:r>
          </a:p>
        </p:txBody>
      </p:sp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3153B894-9B29-9A4D-B7D7-34D884A1B4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</p:spPr>
        <p:txBody>
          <a:bodyPr/>
          <a:lstStyle/>
          <a:p>
            <a:r>
              <a:rPr lang="en-US" dirty="0" err="1"/>
              <a:t>Rīgas</a:t>
            </a:r>
            <a:r>
              <a:rPr lang="en-US" dirty="0"/>
              <a:t>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6B0F277-F0F0-BA48-968C-8D669969E9EA}"/>
              </a:ext>
            </a:extLst>
          </p:cNvPr>
          <p:cNvGrpSpPr/>
          <p:nvPr/>
        </p:nvGrpSpPr>
        <p:grpSpPr>
          <a:xfrm>
            <a:off x="1013774" y="2772029"/>
            <a:ext cx="7313194" cy="3052958"/>
            <a:chOff x="1165366" y="2466392"/>
            <a:chExt cx="7727668" cy="346113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8E1AA36-2586-E64D-9423-4758AF4F8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65366" y="2466392"/>
              <a:ext cx="2889801" cy="346113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6BE3372-8203-8D40-A485-E35143BA66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2081" b="8540"/>
            <a:stretch/>
          </p:blipFill>
          <p:spPr>
            <a:xfrm>
              <a:off x="4628626" y="3133048"/>
              <a:ext cx="4264408" cy="2436530"/>
            </a:xfrm>
            <a:prstGeom prst="rect">
              <a:avLst/>
            </a:prstGeom>
          </p:spPr>
        </p:pic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A2AC03C-3CFD-3E41-8FDE-BDE42919605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76234" y="3661475"/>
              <a:ext cx="1063418" cy="189851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58B2B25-BAAC-F848-8DA5-FE06E79706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51601" y="3133048"/>
              <a:ext cx="888051" cy="374927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8C0AEED-7987-E146-B8C1-4902F11CC3AF}"/>
              </a:ext>
            </a:extLst>
          </p:cNvPr>
          <p:cNvSpPr txBox="1"/>
          <p:nvPr/>
        </p:nvSpPr>
        <p:spPr>
          <a:xfrm>
            <a:off x="454974" y="5863371"/>
            <a:ext cx="7959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AT Researchers: </a:t>
            </a:r>
            <a:r>
              <a:rPr lang="en-GB" sz="2000" dirty="0" err="1"/>
              <a:t>Jānis</a:t>
            </a:r>
            <a:r>
              <a:rPr lang="en-GB" sz="2000" dirty="0"/>
              <a:t> </a:t>
            </a:r>
            <a:r>
              <a:rPr lang="en-GB" sz="2000" dirty="0" err="1"/>
              <a:t>Vilcāns</a:t>
            </a:r>
            <a:r>
              <a:rPr lang="en-GB" sz="2000" dirty="0"/>
              <a:t>, Luca </a:t>
            </a:r>
            <a:r>
              <a:rPr lang="en-GB" sz="2000" dirty="0" err="1"/>
              <a:t>Piacentini</a:t>
            </a:r>
            <a:r>
              <a:rPr lang="en-GB" sz="2000" dirty="0"/>
              <a:t> and </a:t>
            </a:r>
            <a:r>
              <a:rPr lang="en-GB" sz="2000" u="sng" dirty="0"/>
              <a:t>Andris Ratkus</a:t>
            </a:r>
          </a:p>
        </p:txBody>
      </p:sp>
    </p:spTree>
    <p:extLst>
      <p:ext uri="{BB962C8B-B14F-4D97-AF65-F5344CB8AC3E}">
        <p14:creationId xmlns:p14="http://schemas.microsoft.com/office/powerpoint/2010/main" val="2490089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56D3D27-486D-8341-B3F7-7792578F4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45" y="4318479"/>
            <a:ext cx="4637955" cy="21775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600" dirty="0"/>
              <a:t>A few AM media that republished Fraunhofer IWS press release about ¼ RFQ:</a:t>
            </a:r>
          </a:p>
          <a:p>
            <a:r>
              <a:rPr lang="en-GB" sz="1200" dirty="0">
                <a:hlinkClick r:id="rId2"/>
              </a:rPr>
              <a:t>3D printing Meadia</a:t>
            </a:r>
            <a:endParaRPr lang="en-GB" sz="1200" dirty="0"/>
          </a:p>
          <a:p>
            <a:r>
              <a:rPr lang="en-GB" sz="1200" dirty="0">
                <a:hlinkClick r:id="rId3"/>
              </a:rPr>
              <a:t>chemeurope.com</a:t>
            </a:r>
            <a:endParaRPr lang="en-GB" sz="1200" dirty="0"/>
          </a:p>
          <a:p>
            <a:r>
              <a:rPr lang="en-GB" sz="1200" dirty="0">
                <a:hlinkClick r:id="rId4"/>
              </a:rPr>
              <a:t>metal-am.com</a:t>
            </a:r>
            <a:endParaRPr lang="en-GB" sz="1200" dirty="0"/>
          </a:p>
          <a:p>
            <a:r>
              <a:rPr lang="en-GB" sz="1200" dirty="0">
                <a:hlinkClick r:id="rId5"/>
              </a:rPr>
              <a:t>analytica-world.com</a:t>
            </a:r>
            <a:endParaRPr lang="en-GB" sz="1200" dirty="0"/>
          </a:p>
          <a:p>
            <a:r>
              <a:rPr lang="en-GB" sz="1200" dirty="0">
                <a:hlinkClick r:id="rId6"/>
              </a:rPr>
              <a:t>idw-online.de</a:t>
            </a:r>
            <a:endParaRPr lang="en-GB" sz="1200" dirty="0"/>
          </a:p>
          <a:p>
            <a:r>
              <a:rPr lang="en-GB" sz="1200" dirty="0">
                <a:hlinkClick r:id="rId7"/>
              </a:rPr>
              <a:t>innovations-report.com</a:t>
            </a:r>
            <a:endParaRPr lang="en-GB" sz="1200" dirty="0"/>
          </a:p>
          <a:p>
            <a:r>
              <a:rPr lang="en-GB" sz="1200" dirty="0">
                <a:hlinkClick r:id="rId8"/>
              </a:rPr>
              <a:t>3D-Drucker - Oiger</a:t>
            </a:r>
            <a:endParaRPr lang="en-GB" sz="1200" dirty="0"/>
          </a:p>
          <a:p>
            <a:r>
              <a:rPr lang="en-GB" sz="1200" dirty="0">
                <a:hlinkClick r:id="rId9"/>
              </a:rPr>
              <a:t>3d-grenzenlos.de</a:t>
            </a:r>
            <a:endParaRPr lang="en-GB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C2E7C9-6227-6642-B9BE-3CD96E20EF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11328" y="1998798"/>
            <a:ext cx="3677079" cy="41194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9C78ACB-89E7-6F45-9257-7B340C25FF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1545" y="2052711"/>
            <a:ext cx="4484226" cy="21775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BCF74F8-FE69-7C4A-9D4F-1CD3A1A472B6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5539"/>
          <a:stretch/>
        </p:blipFill>
        <p:spPr>
          <a:xfrm>
            <a:off x="3268760" y="4864636"/>
            <a:ext cx="1620740" cy="5242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B0E4A94-56C2-4F46-A688-6062F37909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41246" y="5498034"/>
            <a:ext cx="972779" cy="790775"/>
          </a:xfrm>
          <a:prstGeom prst="rect">
            <a:avLst/>
          </a:prstGeom>
          <a:ln w="34925">
            <a:noFill/>
          </a:ln>
          <a:effectLst/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202442EE-4FAA-984A-8878-19B4F7FC2F0D}"/>
              </a:ext>
            </a:extLst>
          </p:cNvPr>
          <p:cNvSpPr txBox="1">
            <a:spLocks/>
          </p:cNvSpPr>
          <p:nvPr/>
        </p:nvSpPr>
        <p:spPr>
          <a:xfrm>
            <a:off x="457200" y="361948"/>
            <a:ext cx="8229600" cy="77258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accent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3600" dirty="0"/>
              <a:t>I.FAST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5CB725E-FB0D-4448-A2C5-6251BE3D12B5}"/>
              </a:ext>
            </a:extLst>
          </p:cNvPr>
          <p:cNvSpPr txBox="1">
            <a:spLocks/>
          </p:cNvSpPr>
          <p:nvPr/>
        </p:nvSpPr>
        <p:spPr>
          <a:xfrm>
            <a:off x="454974" y="1288422"/>
            <a:ext cx="8229600" cy="1057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75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75000"/>
              <a:buFont typeface="Arial"/>
              <a:buChar char="–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2114550" indent="-285750" algn="l" defTabSz="457200" rtl="0" eaLnBrk="1" latinLnBrk="0" hangingPunct="1">
              <a:spcBef>
                <a:spcPct val="20000"/>
              </a:spcBef>
              <a:buSzPct val="50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dirty="0"/>
              <a:t>The worlds first </a:t>
            </a:r>
            <a:r>
              <a:rPr lang="en-GB" b="1" dirty="0"/>
              <a:t>pure copper ¼ Radio Frequency Quadrupole </a:t>
            </a:r>
            <a:r>
              <a:rPr lang="en-GB" dirty="0"/>
              <a:t>(RFQ) has been </a:t>
            </a:r>
            <a:r>
              <a:rPr lang="en-GB" b="1" dirty="0"/>
              <a:t>manufactured by AM </a:t>
            </a:r>
            <a:r>
              <a:rPr lang="en-GB" dirty="0"/>
              <a:t>within the I.FAST project</a:t>
            </a:r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4B0552-9C35-4047-B59F-1D4227502B2E}"/>
              </a:ext>
            </a:extLst>
          </p:cNvPr>
          <p:cNvSpPr txBox="1"/>
          <p:nvPr/>
        </p:nvSpPr>
        <p:spPr>
          <a:xfrm>
            <a:off x="454974" y="6459331"/>
            <a:ext cx="77002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/>
              <a:t>AT Researchers: </a:t>
            </a:r>
            <a:r>
              <a:rPr lang="en-GB" sz="1800" u="sng" dirty="0" err="1"/>
              <a:t>Guntis</a:t>
            </a:r>
            <a:r>
              <a:rPr lang="en-GB" sz="1800" u="sng" dirty="0"/>
              <a:t> </a:t>
            </a:r>
            <a:r>
              <a:rPr lang="en-GB" sz="1800" u="sng" dirty="0" err="1"/>
              <a:t>Pikurs</a:t>
            </a:r>
            <a:r>
              <a:rPr lang="en-GB" sz="1800" dirty="0"/>
              <a:t>, </a:t>
            </a:r>
            <a:r>
              <a:rPr lang="en-GB" sz="1800" u="sng" dirty="0" err="1"/>
              <a:t>Dagnija</a:t>
            </a:r>
            <a:r>
              <a:rPr lang="en-GB" sz="1800" u="sng" dirty="0"/>
              <a:t> </a:t>
            </a:r>
            <a:r>
              <a:rPr lang="en-GB" sz="1800" u="sng" dirty="0" err="1"/>
              <a:t>Kroģere</a:t>
            </a:r>
            <a:r>
              <a:rPr lang="en-GB" sz="1800" dirty="0"/>
              <a:t> and </a:t>
            </a:r>
            <a:r>
              <a:rPr lang="en-GB" sz="1800" u="sng" dirty="0"/>
              <a:t>Andris Ratkus</a:t>
            </a:r>
          </a:p>
        </p:txBody>
      </p:sp>
    </p:spTree>
    <p:extLst>
      <p:ext uri="{BB962C8B-B14F-4D97-AF65-F5344CB8AC3E}">
        <p14:creationId xmlns:p14="http://schemas.microsoft.com/office/powerpoint/2010/main" val="1454481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err="1"/>
              <a:t>Rīgas</a:t>
            </a:r>
            <a:r>
              <a:rPr lang="en-US" dirty="0"/>
              <a:t>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6046C3F-763C-2346-87AB-C97BDA72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en-US" sz="3600" dirty="0"/>
              <a:t>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C6B6-29AC-B54A-9B72-4E7CB12B3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974" y="1288422"/>
            <a:ext cx="7761373" cy="10572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dirty="0"/>
              <a:t>2. Participation in CERN-based AT projects with </a:t>
            </a:r>
            <a:r>
              <a:rPr lang="en-GB" b="1" dirty="0"/>
              <a:t>2 </a:t>
            </a:r>
            <a:r>
              <a:rPr lang="en-GB" b="1" dirty="0" err="1"/>
              <a:t>registrated</a:t>
            </a:r>
            <a:r>
              <a:rPr lang="en-GB" b="1" dirty="0"/>
              <a:t> researchers in at least 1 group at CERN, e.g. MSC, MME </a:t>
            </a:r>
          </a:p>
          <a:p>
            <a:pPr marL="0" indent="0" algn="just">
              <a:buNone/>
            </a:pP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B2DBD56-B5C5-E943-8FCA-29DDFB6E4E68}"/>
              </a:ext>
            </a:extLst>
          </p:cNvPr>
          <p:cNvSpPr txBox="1">
            <a:spLocks/>
          </p:cNvSpPr>
          <p:nvPr/>
        </p:nvSpPr>
        <p:spPr>
          <a:xfrm>
            <a:off x="454975" y="2307366"/>
            <a:ext cx="8600125" cy="2754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75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75000"/>
              <a:buFont typeface="Arial"/>
              <a:buChar char="–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2114550" indent="-285750" algn="l" defTabSz="457200" rtl="0" eaLnBrk="1" latinLnBrk="0" hangingPunct="1">
              <a:spcBef>
                <a:spcPct val="20000"/>
              </a:spcBef>
              <a:buSzPct val="50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lv-LV" b="1" u="sng" dirty="0"/>
              <a:t>Progress</a:t>
            </a:r>
            <a:endParaRPr lang="en-GB" dirty="0"/>
          </a:p>
          <a:p>
            <a:r>
              <a:rPr lang="en-GB" dirty="0"/>
              <a:t>Two </a:t>
            </a:r>
            <a:r>
              <a:rPr lang="en-GB" dirty="0" err="1"/>
              <a:t>registrated</a:t>
            </a:r>
            <a:r>
              <a:rPr lang="en-GB" dirty="0"/>
              <a:t> researchers in CERN – </a:t>
            </a:r>
            <a:r>
              <a:rPr lang="en-GB" b="1" dirty="0"/>
              <a:t>Accomplished</a:t>
            </a:r>
          </a:p>
          <a:p>
            <a:pPr lvl="1"/>
            <a:r>
              <a:rPr lang="en-GB" dirty="0"/>
              <a:t>The team is registered and we are working at the CERN Accelerator and Technology Sector Directorate Office (ATS-DO; </a:t>
            </a:r>
            <a:r>
              <a:rPr lang="en-GB" dirty="0">
                <a:hlinkClick r:id="rId3"/>
              </a:rPr>
              <a:t>link</a:t>
            </a:r>
            <a:r>
              <a:rPr lang="en-GB" dirty="0"/>
              <a:t>) </a:t>
            </a:r>
          </a:p>
          <a:p>
            <a:pPr lvl="1"/>
            <a:r>
              <a:rPr lang="en-GB" dirty="0"/>
              <a:t>Our team has been involved at CERN Engineering – Mechanical and Materials Engineering (EN-MME) group activities.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832FB1-3644-9641-BDD9-44ECFA0A6C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5290" y="4305300"/>
            <a:ext cx="5748710" cy="2552700"/>
          </a:xfrm>
          <a:prstGeom prst="rect">
            <a:avLst/>
          </a:prstGeom>
        </p:spPr>
      </p:pic>
      <p:pic>
        <p:nvPicPr>
          <p:cNvPr id="10" name="Graphic 9" descr="Tick with solid fill">
            <a:extLst>
              <a:ext uri="{FF2B5EF4-FFF2-40B4-BE49-F238E27FC236}">
                <a16:creationId xmlns:a16="http://schemas.microsoft.com/office/drawing/2014/main" id="{664594D6-BCF9-4F4A-84DE-8A6AAEDA2F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57673" y="2325032"/>
            <a:ext cx="705783" cy="70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558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6046C3F-763C-2346-87AB-C97BDA72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en-US" sz="3600" dirty="0"/>
              <a:t>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C6B6-29AC-B54A-9B72-4E7CB12B3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068755"/>
            <a:ext cx="7573618" cy="20057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dirty="0"/>
              <a:t>3. Two scientific publications resulting from the on-going research, published in journals listed in databases like Web of Science and SCOPUS and made publicly available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B2DBD56-B5C5-E943-8FCA-29DDFB6E4E68}"/>
              </a:ext>
            </a:extLst>
          </p:cNvPr>
          <p:cNvSpPr txBox="1">
            <a:spLocks/>
          </p:cNvSpPr>
          <p:nvPr/>
        </p:nvSpPr>
        <p:spPr>
          <a:xfrm>
            <a:off x="304801" y="2601869"/>
            <a:ext cx="8229599" cy="1705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75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75000"/>
              <a:buFont typeface="Arial"/>
              <a:buChar char="–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2114550" indent="-285750" algn="l" defTabSz="457200" rtl="0" eaLnBrk="1" latinLnBrk="0" hangingPunct="1">
              <a:spcBef>
                <a:spcPct val="20000"/>
              </a:spcBef>
              <a:buSzPct val="50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lv-LV" b="1" u="sng" dirty="0"/>
              <a:t>Progress</a:t>
            </a:r>
            <a:endParaRPr lang="en-GB" dirty="0"/>
          </a:p>
          <a:p>
            <a:r>
              <a:rPr lang="en-GB" b="1" dirty="0"/>
              <a:t>Two</a:t>
            </a:r>
            <a:r>
              <a:rPr lang="en-GB" dirty="0"/>
              <a:t> publications are published – </a:t>
            </a:r>
            <a:r>
              <a:rPr lang="en-GB" b="1" dirty="0"/>
              <a:t>Accomplished</a:t>
            </a:r>
            <a:endParaRPr lang="en-GB" dirty="0"/>
          </a:p>
          <a:p>
            <a:r>
              <a:rPr lang="en-GB" dirty="0"/>
              <a:t>Potentially </a:t>
            </a:r>
            <a:r>
              <a:rPr lang="en-GB" b="1" dirty="0"/>
              <a:t>third</a:t>
            </a:r>
            <a:r>
              <a:rPr lang="en-GB" dirty="0"/>
              <a:t> publication can be developed;</a:t>
            </a:r>
            <a:endParaRPr lang="en-LV" dirty="0"/>
          </a:p>
        </p:txBody>
      </p:sp>
      <p:pic>
        <p:nvPicPr>
          <p:cNvPr id="9" name="Graphic 8" descr="Tick with solid fill">
            <a:extLst>
              <a:ext uri="{FF2B5EF4-FFF2-40B4-BE49-F238E27FC236}">
                <a16:creationId xmlns:a16="http://schemas.microsoft.com/office/drawing/2014/main" id="{35D941F7-8726-C541-84F5-EC20FA4C5B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53809" y="2540013"/>
            <a:ext cx="914400" cy="914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572CDFC-34CC-FB40-8217-5469F078593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6085"/>
          <a:stretch/>
        </p:blipFill>
        <p:spPr>
          <a:xfrm>
            <a:off x="2510732" y="5100756"/>
            <a:ext cx="5592417" cy="175337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FECB1B8-354A-E445-9933-6F447CAF8C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7912" y="3681711"/>
            <a:ext cx="6440557" cy="144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570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6046C3F-763C-2346-87AB-C97BDA72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en-US" sz="3600" dirty="0"/>
              <a:t>Deliverables for all SRP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C6B6-29AC-B54A-9B72-4E7CB12B3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974" y="1288424"/>
            <a:ext cx="8569755" cy="48010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b="1" dirty="0"/>
              <a:t>Defended Master’s thesis by Ekaterina Tskhay</a:t>
            </a:r>
          </a:p>
          <a:p>
            <a:pPr marL="0" indent="0">
              <a:buNone/>
            </a:pPr>
            <a:r>
              <a:rPr lang="en-GB" dirty="0"/>
              <a:t>“Qualitative and quantitative analysis of the hybrid electron accelerator exhaust gas abatement technology impact to the selected maritime logistics aspects</a:t>
            </a:r>
            <a:r>
              <a:rPr lang="en-LV" dirty="0"/>
              <a:t>”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r>
              <a:rPr lang="en-GB" b="1" dirty="0"/>
              <a:t>The master thesis is in the development stage by </a:t>
            </a:r>
            <a:r>
              <a:rPr lang="en-GB" b="1" dirty="0" err="1"/>
              <a:t>Dagnija</a:t>
            </a:r>
            <a:r>
              <a:rPr lang="en-GB" b="1" dirty="0"/>
              <a:t> </a:t>
            </a:r>
            <a:r>
              <a:rPr lang="en-GB" b="1" dirty="0" err="1"/>
              <a:t>Kroģere</a:t>
            </a:r>
            <a:endParaRPr lang="en-GB" b="1" dirty="0"/>
          </a:p>
          <a:p>
            <a:pPr marL="0" indent="0">
              <a:buNone/>
            </a:pPr>
            <a:r>
              <a:rPr lang="en-GB" dirty="0"/>
              <a:t>“Research of additive manufacturing applications and strategies for repairing particle accelerator components”</a:t>
            </a:r>
          </a:p>
          <a:p>
            <a:pPr marL="0" indent="0">
              <a:buNone/>
            </a:pPr>
            <a:endParaRPr lang="en-GB" sz="1800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C57C93-9B28-E94E-AD34-3D6556029B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7818" y="2792006"/>
            <a:ext cx="1710046" cy="8788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1BB6B9-FBEE-1D49-B13F-11283775EA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7818" y="5347669"/>
            <a:ext cx="1710046" cy="102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02201"/>
      </p:ext>
    </p:extLst>
  </p:cSld>
  <p:clrMapOvr>
    <a:masterClrMapping/>
  </p:clrMapOvr>
</p:sld>
</file>

<file path=ppt/theme/theme1.xml><?xml version="1.0" encoding="utf-8"?>
<a:theme xmlns:a="http://schemas.openxmlformats.org/drawingml/2006/main" name="L_Ekspresis_PPT_pamatne">
  <a:themeElements>
    <a:clrScheme name="Custom 6">
      <a:dk1>
        <a:srgbClr val="005551"/>
      </a:dk1>
      <a:lt1>
        <a:srgbClr val="FFFFFF"/>
      </a:lt1>
      <a:dk2>
        <a:srgbClr val="005551"/>
      </a:dk2>
      <a:lt2>
        <a:srgbClr val="FFFFFF"/>
      </a:lt2>
      <a:accent1>
        <a:srgbClr val="005551"/>
      </a:accent1>
      <a:accent2>
        <a:srgbClr val="BDCF3C"/>
      </a:accent2>
      <a:accent3>
        <a:srgbClr val="B72E91"/>
      </a:accent3>
      <a:accent4>
        <a:srgbClr val="27C4A6"/>
      </a:accent4>
      <a:accent5>
        <a:srgbClr val="FFC832"/>
      </a:accent5>
      <a:accent6>
        <a:srgbClr val="00B9F1"/>
      </a:accent6>
      <a:hlink>
        <a:srgbClr val="8B5BA4"/>
      </a:hlink>
      <a:folHlink>
        <a:srgbClr val="BFBFB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54067</TotalTime>
  <Words>593</Words>
  <Application>Microsoft Macintosh PowerPoint</Application>
  <PresentationFormat>On-screen Show (4:3)</PresentationFormat>
  <Paragraphs>93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L_Ekspresis_PPT_pamatne</vt:lpstr>
      <vt:lpstr>PowerPoint Presentation</vt:lpstr>
      <vt:lpstr>Project work package 4 objective</vt:lpstr>
      <vt:lpstr>Deliverables</vt:lpstr>
      <vt:lpstr>Deliverables</vt:lpstr>
      <vt:lpstr>PowerPoint Presentation</vt:lpstr>
      <vt:lpstr>PowerPoint Presentation</vt:lpstr>
      <vt:lpstr>Deliverables</vt:lpstr>
      <vt:lpstr>Deliverables</vt:lpstr>
      <vt:lpstr>Deliverables for all SRP</vt:lpstr>
      <vt:lpstr>Another AT Project</vt:lpstr>
      <vt:lpstr>Thanks</vt:lpstr>
    </vt:vector>
  </TitlesOfParts>
  <Company>ESM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JZ</dc:creator>
  <cp:lastModifiedBy>Andris Ratkus</cp:lastModifiedBy>
  <cp:revision>396</cp:revision>
  <dcterms:created xsi:type="dcterms:W3CDTF">2015-01-14T08:45:22Z</dcterms:created>
  <dcterms:modified xsi:type="dcterms:W3CDTF">2022-04-08T09:04:32Z</dcterms:modified>
</cp:coreProperties>
</file>