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362" r:id="rId2"/>
    <p:sldId id="367" r:id="rId3"/>
    <p:sldId id="369" r:id="rId4"/>
    <p:sldId id="371" r:id="rId5"/>
    <p:sldId id="372" r:id="rId6"/>
    <p:sldId id="374" r:id="rId7"/>
    <p:sldId id="388" r:id="rId8"/>
    <p:sldId id="363" r:id="rId9"/>
    <p:sldId id="375" r:id="rId10"/>
    <p:sldId id="377" r:id="rId11"/>
    <p:sldId id="385" r:id="rId12"/>
    <p:sldId id="390" r:id="rId13"/>
    <p:sldId id="384" r:id="rId14"/>
    <p:sldId id="379" r:id="rId15"/>
    <p:sldId id="376" r:id="rId16"/>
    <p:sldId id="380" r:id="rId17"/>
    <p:sldId id="38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418A"/>
    <a:srgbClr val="969696"/>
    <a:srgbClr val="FCDC03"/>
    <a:srgbClr val="F2A929"/>
    <a:srgbClr val="BED137"/>
    <a:srgbClr val="EBEBEB"/>
    <a:srgbClr val="2FB1A6"/>
    <a:srgbClr val="5965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1" autoAdjust="0"/>
    <p:restoredTop sz="87543" autoAdjust="0"/>
  </p:normalViewPr>
  <p:slideViewPr>
    <p:cSldViewPr snapToGrid="0" snapToObjects="1">
      <p:cViewPr varScale="1">
        <p:scale>
          <a:sx n="71" d="100"/>
          <a:sy n="71" d="100"/>
        </p:scale>
        <p:origin x="11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8"/>
    </p:cViewPr>
  </p:sorterViewPr>
  <p:notesViewPr>
    <p:cSldViewPr snapToGrid="0" snapToObjects="1">
      <p:cViewPr varScale="1">
        <p:scale>
          <a:sx n="107" d="100"/>
          <a:sy n="107" d="100"/>
        </p:scale>
        <p:origin x="280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4E51CD9-6F01-AE4E-9B7D-5D75DC187D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F97588D-B71F-6941-A0D3-560F281E20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93846-D497-AE45-81AC-210BB55FA30A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DFB4579-527A-5C4C-B2D5-2E6621CBB4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DCCE0ED-D0E5-E142-AC1B-547E135288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A4407-923D-9447-B247-E9574D66D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94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B9B6F-D38A-B74E-B5D8-9F766B378C3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D858B-7EA4-A94A-AF3D-BCB2222A7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12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D858B-7EA4-A94A-AF3D-BCB2222A7EF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42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D858B-7EA4-A94A-AF3D-BCB2222A7E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85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D858B-7EA4-A94A-AF3D-BCB2222A7EF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0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D858B-7EA4-A94A-AF3D-BCB2222A7EF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92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D858B-7EA4-A94A-AF3D-BCB2222A7EF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08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3A41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50" y="2614679"/>
            <a:ext cx="7772400" cy="22352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 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5477365"/>
            <a:ext cx="3829050" cy="752029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4DE4935-F03A-C946-BE38-46D9293F26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4019" y="-487783"/>
            <a:ext cx="2324100" cy="2235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C408AF5F-04C2-2944-9488-240A5401F38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8650" y="1233955"/>
            <a:ext cx="3719232" cy="594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72B6166-938B-324D-B7F9-DB29C6A27A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5477365"/>
            <a:ext cx="2447738" cy="65817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1177875F-F0F5-A349-80F9-CA1CAE180995}"/>
              </a:ext>
            </a:extLst>
          </p:cNvPr>
          <p:cNvCxnSpPr>
            <a:cxnSpLocks/>
          </p:cNvCxnSpPr>
          <p:nvPr userDrawn="1"/>
        </p:nvCxnSpPr>
        <p:spPr>
          <a:xfrm>
            <a:off x="738502" y="4983809"/>
            <a:ext cx="749639" cy="0"/>
          </a:xfrm>
          <a:prstGeom prst="line">
            <a:avLst/>
          </a:prstGeom>
          <a:ln w="6350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465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sp>
        <p:nvSpPr>
          <p:cNvPr id="14" name="Picture Placeholder 2">
            <a:extLst>
              <a:ext uri="{FF2B5EF4-FFF2-40B4-BE49-F238E27FC236}">
                <a16:creationId xmlns:a16="http://schemas.microsoft.com/office/drawing/2014/main" xmlns="" id="{6A3BB1A3-EF9D-4A42-AC18-1D279DADCA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5895" y="853280"/>
            <a:ext cx="3842670" cy="237399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xmlns="" id="{89FDCA2F-E16F-884A-9AF1-DB197282F52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85895" y="3321423"/>
            <a:ext cx="1870434" cy="237399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ED4F9A80-9909-FD43-83ED-314829DA4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9510" y="2811173"/>
            <a:ext cx="3583725" cy="2884246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600">
                <a:solidFill>
                  <a:srgbClr val="66479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200">
                <a:solidFill>
                  <a:srgbClr val="66479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000"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21" name="Picture Placeholder 2">
            <a:extLst>
              <a:ext uri="{FF2B5EF4-FFF2-40B4-BE49-F238E27FC236}">
                <a16:creationId xmlns:a16="http://schemas.microsoft.com/office/drawing/2014/main" xmlns="" id="{E3C47CE0-1BD4-704F-A490-95309533045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558131" y="3321423"/>
            <a:ext cx="1870434" cy="237399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xmlns="" id="{512F9777-40B2-B24E-9B71-E32B358693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510" y="970326"/>
            <a:ext cx="2083027" cy="117437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0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26EAC61-C874-BC4F-A933-D7C1BA3BCC5B}"/>
              </a:ext>
            </a:extLst>
          </p:cNvPr>
          <p:cNvCxnSpPr>
            <a:cxnSpLocks/>
          </p:cNvCxnSpPr>
          <p:nvPr userDrawn="1"/>
        </p:nvCxnSpPr>
        <p:spPr>
          <a:xfrm>
            <a:off x="5007631" y="2296534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35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3 images and 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sp>
        <p:nvSpPr>
          <p:cNvPr id="14" name="Picture Placeholder 2">
            <a:extLst>
              <a:ext uri="{FF2B5EF4-FFF2-40B4-BE49-F238E27FC236}">
                <a16:creationId xmlns:a16="http://schemas.microsoft.com/office/drawing/2014/main" xmlns="" id="{6A3BB1A3-EF9D-4A42-AC18-1D279DADCA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5895" y="853280"/>
            <a:ext cx="3842670" cy="1541491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ED4F9A80-9909-FD43-83ED-314829DA4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7080" y="2425777"/>
            <a:ext cx="3239627" cy="1062301"/>
          </a:xfrm>
          <a:prstGeom prst="rect">
            <a:avLst/>
          </a:prstGeom>
        </p:spPr>
        <p:txBody>
          <a:bodyPr vert="horz" lIns="72000" tIns="45720" rIns="9144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600">
                <a:solidFill>
                  <a:srgbClr val="66479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200">
                <a:solidFill>
                  <a:srgbClr val="66479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000"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5" name="Picture Placeholder 2">
            <a:extLst>
              <a:ext uri="{FF2B5EF4-FFF2-40B4-BE49-F238E27FC236}">
                <a16:creationId xmlns:a16="http://schemas.microsoft.com/office/drawing/2014/main" xmlns="" id="{0D5A4B2F-FE31-2A4A-929A-5C38E9FF9A2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5895" y="2511151"/>
            <a:ext cx="3842670" cy="1541491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xmlns="" id="{7A72690C-F9A2-764E-8F06-F14364F67A7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5895" y="4169022"/>
            <a:ext cx="3842670" cy="1541491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xmlns="" id="{B4D77CCA-CA22-1541-AD9F-39A1BBF6F3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78316" y="2430166"/>
            <a:ext cx="708084" cy="762000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rgbClr val="FCDC03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xmlns="" id="{968D17C6-6764-9F44-85BB-CFA6189A5F3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5567080" y="3627049"/>
            <a:ext cx="3239627" cy="1062301"/>
          </a:xfrm>
          <a:prstGeom prst="rect">
            <a:avLst/>
          </a:prstGeom>
        </p:spPr>
        <p:txBody>
          <a:bodyPr vert="horz" lIns="72000" tIns="45720" rIns="9144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600">
                <a:solidFill>
                  <a:srgbClr val="66479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200">
                <a:solidFill>
                  <a:srgbClr val="66479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000"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xmlns="" id="{A8511E1C-ECC3-C146-B39B-57AE7D17368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78316" y="3631438"/>
            <a:ext cx="708084" cy="762000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rgbClr val="FCDC03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xmlns="" id="{D2DB6A74-ACB3-7840-8D73-9ADE5AD0D598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5567080" y="4819356"/>
            <a:ext cx="3239627" cy="1062301"/>
          </a:xfrm>
          <a:prstGeom prst="rect">
            <a:avLst/>
          </a:prstGeom>
        </p:spPr>
        <p:txBody>
          <a:bodyPr vert="horz" lIns="72000" tIns="45720" rIns="9144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600">
                <a:solidFill>
                  <a:srgbClr val="66479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200">
                <a:solidFill>
                  <a:srgbClr val="66479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000"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xmlns="" id="{91D1CEA3-753E-B54B-8DBD-1891EFEA032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778316" y="4823745"/>
            <a:ext cx="708084" cy="762000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rgbClr val="FCDC03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xmlns="" id="{38E6BF0C-01C6-AB4B-A3B1-D94CACBA04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78316" y="821100"/>
            <a:ext cx="2083027" cy="117437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0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D0882F09-5103-A740-95BB-CFB6F814C05C}"/>
              </a:ext>
            </a:extLst>
          </p:cNvPr>
          <p:cNvCxnSpPr>
            <a:cxnSpLocks/>
          </p:cNvCxnSpPr>
          <p:nvPr userDrawn="1"/>
        </p:nvCxnSpPr>
        <p:spPr>
          <a:xfrm>
            <a:off x="4856437" y="2147308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923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large vertical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2B1D576-CB2D-B346-8F58-47E419283414}"/>
              </a:ext>
            </a:extLst>
          </p:cNvPr>
          <p:cNvSpPr/>
          <p:nvPr userDrawn="1"/>
        </p:nvSpPr>
        <p:spPr>
          <a:xfrm>
            <a:off x="798143" y="3158082"/>
            <a:ext cx="3583212" cy="3173235"/>
          </a:xfrm>
          <a:prstGeom prst="rect">
            <a:avLst/>
          </a:prstGeom>
          <a:solidFill>
            <a:srgbClr val="FCD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48DA768-707C-0B47-A819-F7403AA6B9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92306" y="788895"/>
            <a:ext cx="3881718" cy="513677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F73AA67-E4E6-404B-99BA-51FA03C35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4019" y="-487783"/>
            <a:ext cx="2324100" cy="2235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F040EA79-A68D-DC4B-82AA-90C093287A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19198" y="3594100"/>
            <a:ext cx="2761227" cy="23129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xmlns="" id="{740300A8-F9C5-B549-9889-0F93F85AE3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9198" y="2089530"/>
            <a:ext cx="2761227" cy="117437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0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298A870-A8C8-E04C-A9F0-25836B1EDE10}"/>
              </a:ext>
            </a:extLst>
          </p:cNvPr>
          <p:cNvCxnSpPr>
            <a:cxnSpLocks/>
          </p:cNvCxnSpPr>
          <p:nvPr userDrawn="1"/>
        </p:nvCxnSpPr>
        <p:spPr>
          <a:xfrm>
            <a:off x="5797319" y="3415738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469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large horizont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8354" y="5710520"/>
            <a:ext cx="2809114" cy="222255"/>
          </a:xfrm>
          <a:prstGeom prst="rect">
            <a:avLst/>
          </a:prstGeom>
        </p:spPr>
        <p:txBody>
          <a:bodyPr vert="horz" lIns="36000" tIns="36000" rIns="36000" bIns="36000" rtlCol="0" anchor="t"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4ABA722-DB28-5D41-BCC0-7FAD4E397817}"/>
              </a:ext>
            </a:extLst>
          </p:cNvPr>
          <p:cNvSpPr/>
          <p:nvPr userDrawn="1"/>
        </p:nvSpPr>
        <p:spPr>
          <a:xfrm>
            <a:off x="924025" y="2207797"/>
            <a:ext cx="4206240" cy="3724978"/>
          </a:xfrm>
          <a:prstGeom prst="rect">
            <a:avLst/>
          </a:prstGeom>
          <a:solidFill>
            <a:srgbClr val="FCD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xmlns="" id="{32F46691-6535-F544-9D4B-65F90F87695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94595" y="1007363"/>
            <a:ext cx="6732873" cy="457749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ADEBC540-90E0-3242-A33A-3301AB8ECB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14019" y="-487783"/>
            <a:ext cx="23241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243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75309"/>
            <a:ext cx="3638549" cy="37771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7E152B6E-8E9D-8544-8533-F353E961F8C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32100" y="2175309"/>
            <a:ext cx="3638549" cy="37771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xmlns="" id="{3BB8A0BC-8A0E-394F-8EF6-91E91E9F1A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640B64E3-AC03-3C4B-9000-2BE34D01F0BB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261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6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6762" y="1747795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xmlns="" id="{D54781AA-513E-8E4B-99E3-3F34622986FF}"/>
              </a:ext>
            </a:extLst>
          </p:cNvPr>
          <p:cNvSpPr/>
          <p:nvPr userDrawn="1"/>
        </p:nvSpPr>
        <p:spPr>
          <a:xfrm>
            <a:off x="628650" y="1990495"/>
            <a:ext cx="737859" cy="737859"/>
          </a:xfrm>
          <a:prstGeom prst="ellipse">
            <a:avLst/>
          </a:prstGeom>
          <a:solidFill>
            <a:srgbClr val="FCD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DC03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14B6662-96ED-3D42-AB8F-26609EFD79F0}"/>
              </a:ext>
            </a:extLst>
          </p:cNvPr>
          <p:cNvSpPr txBox="1"/>
          <p:nvPr userDrawn="1"/>
        </p:nvSpPr>
        <p:spPr>
          <a:xfrm>
            <a:off x="696812" y="2170697"/>
            <a:ext cx="6015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01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880D26CB-B127-7C49-B8D1-930AD52AA1A9}"/>
              </a:ext>
            </a:extLst>
          </p:cNvPr>
          <p:cNvSpPr/>
          <p:nvPr userDrawn="1"/>
        </p:nvSpPr>
        <p:spPr>
          <a:xfrm>
            <a:off x="628650" y="3431004"/>
            <a:ext cx="737859" cy="737859"/>
          </a:xfrm>
          <a:prstGeom prst="ellipse">
            <a:avLst/>
          </a:prstGeom>
          <a:solidFill>
            <a:srgbClr val="FCD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DC03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CF3581C-670D-8646-A709-C5FF0C704883}"/>
              </a:ext>
            </a:extLst>
          </p:cNvPr>
          <p:cNvSpPr txBox="1"/>
          <p:nvPr userDrawn="1"/>
        </p:nvSpPr>
        <p:spPr>
          <a:xfrm>
            <a:off x="696812" y="3611206"/>
            <a:ext cx="6015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02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9B33340D-7680-1E44-915A-385D5E55A9F6}"/>
              </a:ext>
            </a:extLst>
          </p:cNvPr>
          <p:cNvSpPr/>
          <p:nvPr userDrawn="1"/>
        </p:nvSpPr>
        <p:spPr>
          <a:xfrm>
            <a:off x="628650" y="4873203"/>
            <a:ext cx="737859" cy="737859"/>
          </a:xfrm>
          <a:prstGeom prst="ellipse">
            <a:avLst/>
          </a:prstGeom>
          <a:solidFill>
            <a:srgbClr val="FCD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DC03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4144B32-F809-7D4B-8A4A-5933387E928F}"/>
              </a:ext>
            </a:extLst>
          </p:cNvPr>
          <p:cNvSpPr txBox="1"/>
          <p:nvPr userDrawn="1"/>
        </p:nvSpPr>
        <p:spPr>
          <a:xfrm>
            <a:off x="696812" y="5053405"/>
            <a:ext cx="6015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03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CAE392B5-7FBF-8D41-997E-1FC610FC5C62}"/>
              </a:ext>
            </a:extLst>
          </p:cNvPr>
          <p:cNvSpPr/>
          <p:nvPr userDrawn="1"/>
        </p:nvSpPr>
        <p:spPr>
          <a:xfrm>
            <a:off x="4772812" y="1976869"/>
            <a:ext cx="737859" cy="737859"/>
          </a:xfrm>
          <a:prstGeom prst="ellipse">
            <a:avLst/>
          </a:prstGeom>
          <a:solidFill>
            <a:srgbClr val="FCD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DC03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BB052E9-F325-3942-A8DD-CF92B62B22D6}"/>
              </a:ext>
            </a:extLst>
          </p:cNvPr>
          <p:cNvSpPr txBox="1"/>
          <p:nvPr userDrawn="1"/>
        </p:nvSpPr>
        <p:spPr>
          <a:xfrm>
            <a:off x="4840974" y="2157071"/>
            <a:ext cx="6015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04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7A1F40DA-A8B4-734F-B3AF-2AEB20253CE4}"/>
              </a:ext>
            </a:extLst>
          </p:cNvPr>
          <p:cNvSpPr/>
          <p:nvPr userDrawn="1"/>
        </p:nvSpPr>
        <p:spPr>
          <a:xfrm>
            <a:off x="4772812" y="3431004"/>
            <a:ext cx="737859" cy="737859"/>
          </a:xfrm>
          <a:prstGeom prst="ellipse">
            <a:avLst/>
          </a:prstGeom>
          <a:solidFill>
            <a:srgbClr val="FCD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DC03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4E730A1-453E-B748-84B3-A4831EC3449F}"/>
              </a:ext>
            </a:extLst>
          </p:cNvPr>
          <p:cNvSpPr txBox="1"/>
          <p:nvPr userDrawn="1"/>
        </p:nvSpPr>
        <p:spPr>
          <a:xfrm>
            <a:off x="4840974" y="3611206"/>
            <a:ext cx="6015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05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D93F17C0-68A1-8348-9258-21878F45BCAB}"/>
              </a:ext>
            </a:extLst>
          </p:cNvPr>
          <p:cNvSpPr/>
          <p:nvPr userDrawn="1"/>
        </p:nvSpPr>
        <p:spPr>
          <a:xfrm>
            <a:off x="4772812" y="4873203"/>
            <a:ext cx="737859" cy="737859"/>
          </a:xfrm>
          <a:prstGeom prst="ellipse">
            <a:avLst/>
          </a:prstGeom>
          <a:solidFill>
            <a:srgbClr val="FCD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DC03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A57344D-E43A-AF49-99B2-C60FE86D9BA0}"/>
              </a:ext>
            </a:extLst>
          </p:cNvPr>
          <p:cNvSpPr txBox="1"/>
          <p:nvPr userDrawn="1"/>
        </p:nvSpPr>
        <p:spPr>
          <a:xfrm>
            <a:off x="4840974" y="5053405"/>
            <a:ext cx="6015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06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xmlns="" id="{2B07A226-3F35-E44F-BCF8-18BBD4839D2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556762" y="3191318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xmlns="" id="{4A293EEE-91B0-664A-8177-A6A0B26291F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556762" y="4634841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xmlns="" id="{23B799A5-F655-AA4D-9F58-9703909033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725351" y="1747795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xmlns="" id="{F07FB923-8D3E-2440-B289-89B37F67940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725351" y="3191318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xmlns="" id="{5D84D57B-1B32-C246-A255-375DC3C4B2C6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5725351" y="4634841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6" name="Title Placeholder 1">
            <a:extLst>
              <a:ext uri="{FF2B5EF4-FFF2-40B4-BE49-F238E27FC236}">
                <a16:creationId xmlns:a16="http://schemas.microsoft.com/office/drawing/2014/main" xmlns="" id="{A49740D5-E345-F84D-8272-4FC773291D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D40B869D-6CA3-B140-9555-56A8AC28D345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833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icons and 6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6762" y="1747795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31" name="Text Placeholder 2">
            <a:extLst>
              <a:ext uri="{FF2B5EF4-FFF2-40B4-BE49-F238E27FC236}">
                <a16:creationId xmlns:a16="http://schemas.microsoft.com/office/drawing/2014/main" xmlns="" id="{2B07A226-3F35-E44F-BCF8-18BBD4839D2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556762" y="3191318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xmlns="" id="{4A293EEE-91B0-664A-8177-A6A0B26291F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556762" y="4634841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xmlns="" id="{23B799A5-F655-AA4D-9F58-9703909033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725351" y="1747795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xmlns="" id="{F07FB923-8D3E-2440-B289-89B37F67940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725351" y="3191318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xmlns="" id="{5D84D57B-1B32-C246-A255-375DC3C4B2C6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5725351" y="4634841"/>
            <a:ext cx="2712435" cy="122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xmlns="" id="{F9887D71-54B1-FE4D-985E-8DF2713EAC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3DCB9DD6-53C6-8249-B798-86BC7D31717E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270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graphic and 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020" y="1965604"/>
            <a:ext cx="2712435" cy="104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31" name="Text Placeholder 2">
            <a:extLst>
              <a:ext uri="{FF2B5EF4-FFF2-40B4-BE49-F238E27FC236}">
                <a16:creationId xmlns:a16="http://schemas.microsoft.com/office/drawing/2014/main" xmlns="" id="{2B07A226-3F35-E44F-BCF8-18BBD4839D2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7730" y="3212709"/>
            <a:ext cx="2712435" cy="104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xmlns="" id="{4A293EEE-91B0-664A-8177-A6A0B26291F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8650" y="4448667"/>
            <a:ext cx="2712435" cy="104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xmlns="" id="{AF057F4A-33BC-0C4C-B897-95250B53B02F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6032775" y="3212709"/>
            <a:ext cx="2712435" cy="104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xmlns="" id="{281BEB1C-8493-4749-A77D-DFB27AFE5201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5620031" y="1965604"/>
            <a:ext cx="2712435" cy="104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xmlns="" id="{A998D561-BE25-A643-BEED-3DF31E9D8B38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5836633" y="4448667"/>
            <a:ext cx="2712435" cy="1046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0A748FF5-33F5-634E-B6AC-E1238672A2EB}"/>
              </a:ext>
            </a:extLst>
          </p:cNvPr>
          <p:cNvSpPr/>
          <p:nvPr userDrawn="1"/>
        </p:nvSpPr>
        <p:spPr>
          <a:xfrm>
            <a:off x="3716554" y="3061606"/>
            <a:ext cx="1659831" cy="165983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xmlns="" id="{DF38ED51-E46E-9640-A300-D5F268762D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B2397BF1-E221-F743-AB2A-C40C11842CF8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895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75309"/>
            <a:ext cx="2350509" cy="37771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7E152B6E-8E9D-8544-8533-F353E961F8C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395688" y="2175309"/>
            <a:ext cx="2350509" cy="37771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0193022B-6AE9-6E40-A505-0D7E65B5BC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2727" y="2175309"/>
            <a:ext cx="2350509" cy="37771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xmlns="" id="{A5C69337-C101-1E44-AC7A-6945CB300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D0C1C248-DD34-D24C-B8CA-F46B96AB6F57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766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3 columns and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76281"/>
            <a:ext cx="2350509" cy="2976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7E152B6E-8E9D-8544-8533-F353E961F8C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395688" y="2976281"/>
            <a:ext cx="2350509" cy="2976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0193022B-6AE9-6E40-A505-0D7E65B5BC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2727" y="2976281"/>
            <a:ext cx="2350509" cy="2976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xmlns="" id="{56DC345B-5BFB-7641-BE6A-71DD5A2040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BF82673-C72E-CC46-BF78-3AF1D78349BF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819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7276184" cy="359432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 dirty="0" smtClean="0"/>
              <a:t>4th Strategic Committee Meeting for the State Research </a:t>
            </a:r>
            <a:r>
              <a:rPr lang="en-US" dirty="0" err="1" smtClean="0"/>
              <a:t>Programme</a:t>
            </a:r>
            <a:r>
              <a:rPr lang="en-US" dirty="0" smtClean="0"/>
              <a:t>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983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xmlns="" id="{4777DE1E-D73D-D246-B805-08E074CE46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C00C4656-A20B-1746-B07B-2ADD45CD79C1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802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3 columns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76281"/>
            <a:ext cx="2350509" cy="2976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7E152B6E-8E9D-8544-8533-F353E961F8C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395688" y="2976281"/>
            <a:ext cx="2350509" cy="2976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0193022B-6AE9-6E40-A505-0D7E65B5BC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2727" y="2976281"/>
            <a:ext cx="2350509" cy="2976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F037DBA4-173E-A84C-8C0B-CB8BCA74B46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8650" y="2133599"/>
            <a:ext cx="1138238" cy="762000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FCDC03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xmlns="" id="{1F627E49-0419-8B43-A75B-482C670CED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87969" y="2133599"/>
            <a:ext cx="1138238" cy="762000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FCDC03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xmlns="" id="{1D772A4A-084F-EF4A-943E-1841641762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67027" y="2133599"/>
            <a:ext cx="1138238" cy="762000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FCDC03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xmlns="" id="{8DCC0663-9E01-564A-95B9-0A7402EE97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241E2893-F362-7D4D-84BB-2A42527B6E55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968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3 columns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21" name="Picture Placeholder 2">
            <a:extLst>
              <a:ext uri="{FF2B5EF4-FFF2-40B4-BE49-F238E27FC236}">
                <a16:creationId xmlns:a16="http://schemas.microsoft.com/office/drawing/2014/main" xmlns="" id="{63FB21AB-C33A-9044-A027-10003496A8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61543" y="2210056"/>
            <a:ext cx="2220913" cy="146367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xmlns="" id="{2C714FE8-AC2B-594B-A2F8-1BC90228619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47203" y="2769541"/>
            <a:ext cx="2220913" cy="146367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xmlns="" id="{AB193001-E4FF-DA47-B599-78EDFB21D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25" y="4372137"/>
            <a:ext cx="2528902" cy="1469557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>
                <a:solidFill>
                  <a:srgbClr val="664790"/>
                </a:solidFill>
              </a:defRPr>
            </a:lvl3pPr>
            <a:lvl4pPr>
              <a:lnSpc>
                <a:spcPct val="100000"/>
              </a:lnSpc>
              <a:defRPr>
                <a:solidFill>
                  <a:srgbClr val="664790"/>
                </a:solidFill>
              </a:defRPr>
            </a:lvl4pPr>
            <a:lvl5pPr>
              <a:lnSpc>
                <a:spcPct val="100000"/>
              </a:lnSpc>
              <a:defRPr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xmlns="" id="{BB2029E2-A42D-3045-A8DD-7442E8703F3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435066" y="3778251"/>
            <a:ext cx="2528902" cy="1469557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>
                <a:solidFill>
                  <a:srgbClr val="664790"/>
                </a:solidFill>
              </a:defRPr>
            </a:lvl3pPr>
            <a:lvl4pPr>
              <a:lnSpc>
                <a:spcPct val="100000"/>
              </a:lnSpc>
              <a:defRPr>
                <a:solidFill>
                  <a:srgbClr val="664790"/>
                </a:solidFill>
              </a:defRPr>
            </a:lvl4pPr>
            <a:lvl5pPr>
              <a:lnSpc>
                <a:spcPct val="100000"/>
              </a:lnSpc>
              <a:defRPr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xmlns="" id="{1E3A7820-CC59-DF43-B75A-696B96FB1D93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322622" y="3164532"/>
            <a:ext cx="2528902" cy="1469557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>
                <a:solidFill>
                  <a:srgbClr val="664790"/>
                </a:solidFill>
              </a:defRPr>
            </a:lvl3pPr>
            <a:lvl4pPr>
              <a:lnSpc>
                <a:spcPct val="100000"/>
              </a:lnSpc>
              <a:defRPr>
                <a:solidFill>
                  <a:srgbClr val="664790"/>
                </a:solidFill>
              </a:defRPr>
            </a:lvl4pPr>
            <a:lvl5pPr>
              <a:lnSpc>
                <a:spcPct val="100000"/>
              </a:lnSpc>
              <a:defRPr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xmlns="" id="{1CB3AF7D-859F-CF48-AC0C-8E66DDD2426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22622" y="1599067"/>
            <a:ext cx="2220913" cy="146367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xmlns="" id="{56F47A96-25E5-8245-834D-FD615809B2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D98BFC9-DE6F-F448-88E8-ABA3A4810CF5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310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3 steps and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26" name="Text Placeholder 2">
            <a:extLst>
              <a:ext uri="{FF2B5EF4-FFF2-40B4-BE49-F238E27FC236}">
                <a16:creationId xmlns:a16="http://schemas.microsoft.com/office/drawing/2014/main" xmlns="" id="{AB193001-E4FF-DA47-B599-78EDFB21D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25" y="4551430"/>
            <a:ext cx="2528902" cy="1469557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>
                <a:solidFill>
                  <a:srgbClr val="664790"/>
                </a:solidFill>
              </a:defRPr>
            </a:lvl3pPr>
            <a:lvl4pPr>
              <a:lnSpc>
                <a:spcPct val="100000"/>
              </a:lnSpc>
              <a:defRPr>
                <a:solidFill>
                  <a:srgbClr val="664790"/>
                </a:solidFill>
              </a:defRPr>
            </a:lvl4pPr>
            <a:lvl5pPr>
              <a:lnSpc>
                <a:spcPct val="100000"/>
              </a:lnSpc>
              <a:defRPr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xmlns="" id="{BB2029E2-A42D-3045-A8DD-7442E8703F3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435066" y="3957544"/>
            <a:ext cx="2528902" cy="1469557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>
                <a:solidFill>
                  <a:srgbClr val="664790"/>
                </a:solidFill>
              </a:defRPr>
            </a:lvl3pPr>
            <a:lvl4pPr>
              <a:lnSpc>
                <a:spcPct val="100000"/>
              </a:lnSpc>
              <a:defRPr>
                <a:solidFill>
                  <a:srgbClr val="664790"/>
                </a:solidFill>
              </a:defRPr>
            </a:lvl4pPr>
            <a:lvl5pPr>
              <a:lnSpc>
                <a:spcPct val="100000"/>
              </a:lnSpc>
              <a:defRPr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xmlns="" id="{1E3A7820-CC59-DF43-B75A-696B96FB1D93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322622" y="3343825"/>
            <a:ext cx="2528902" cy="1469557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>
                <a:solidFill>
                  <a:srgbClr val="664790"/>
                </a:solidFill>
              </a:defRPr>
            </a:lvl3pPr>
            <a:lvl4pPr>
              <a:lnSpc>
                <a:spcPct val="100000"/>
              </a:lnSpc>
              <a:defRPr>
                <a:solidFill>
                  <a:srgbClr val="664790"/>
                </a:solidFill>
              </a:defRPr>
            </a:lvl4pPr>
            <a:lvl5pPr>
              <a:lnSpc>
                <a:spcPct val="100000"/>
              </a:lnSpc>
              <a:defRPr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56C6CFD7-65E5-8B41-9B0B-CE6360CA070B}"/>
              </a:ext>
            </a:extLst>
          </p:cNvPr>
          <p:cNvSpPr/>
          <p:nvPr userDrawn="1"/>
        </p:nvSpPr>
        <p:spPr>
          <a:xfrm>
            <a:off x="1017152" y="2668861"/>
            <a:ext cx="1568647" cy="15686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C409986C-7EEF-4D4B-9463-85C8B28787AF}"/>
              </a:ext>
            </a:extLst>
          </p:cNvPr>
          <p:cNvSpPr/>
          <p:nvPr userDrawn="1"/>
        </p:nvSpPr>
        <p:spPr>
          <a:xfrm>
            <a:off x="3915193" y="2097387"/>
            <a:ext cx="1568647" cy="15686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9B7FDDCF-5656-1042-843E-2C3DDA4EA196}"/>
              </a:ext>
            </a:extLst>
          </p:cNvPr>
          <p:cNvSpPr/>
          <p:nvPr userDrawn="1"/>
        </p:nvSpPr>
        <p:spPr>
          <a:xfrm>
            <a:off x="6790211" y="1478218"/>
            <a:ext cx="1568647" cy="15686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xmlns="" id="{11D4C3A1-BC2B-824E-AF1E-D64D49501A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EC285C39-5B10-444E-A1AF-E6455DDA2FDE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5554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75309"/>
            <a:ext cx="3638549" cy="3562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/>
                </a:solidFill>
              </a:defRPr>
            </a:lvl2pPr>
            <a:lvl3pPr marL="914400" indent="0">
              <a:buNone/>
              <a:defRPr sz="1400">
                <a:solidFill>
                  <a:schemeClr val="tx1"/>
                </a:solidFill>
              </a:defRPr>
            </a:lvl3pPr>
            <a:lvl4pPr marL="1371600" indent="0">
              <a:buNone/>
              <a:defRPr sz="12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4" name="SmartArt Placeholder 3">
            <a:extLst>
              <a:ext uri="{FF2B5EF4-FFF2-40B4-BE49-F238E27FC236}">
                <a16:creationId xmlns:a16="http://schemas.microsoft.com/office/drawing/2014/main" xmlns="" id="{910C422F-4CB1-2E45-9906-8518A0003C26}"/>
              </a:ext>
            </a:extLst>
          </p:cNvPr>
          <p:cNvSpPr>
            <a:spLocks noGrp="1"/>
          </p:cNvSpPr>
          <p:nvPr>
            <p:ph type="dgm" sz="quarter" idx="13" hasCustomPrompt="1"/>
          </p:nvPr>
        </p:nvSpPr>
        <p:spPr>
          <a:xfrm>
            <a:off x="4992688" y="2174875"/>
            <a:ext cx="3521075" cy="3562097"/>
          </a:xfrm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r>
              <a:rPr lang="en-US" dirty="0"/>
              <a:t>Insert chart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xmlns="" id="{190F9E50-58EF-214C-9FE1-10B132BF22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B5BFC099-16B1-9E44-A9F5-E2DA6794B20E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321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full pag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4" name="SmartArt Placeholder 3">
            <a:extLst>
              <a:ext uri="{FF2B5EF4-FFF2-40B4-BE49-F238E27FC236}">
                <a16:creationId xmlns:a16="http://schemas.microsoft.com/office/drawing/2014/main" xmlns="" id="{910C422F-4CB1-2E45-9906-8518A0003C26}"/>
              </a:ext>
            </a:extLst>
          </p:cNvPr>
          <p:cNvSpPr>
            <a:spLocks noGrp="1"/>
          </p:cNvSpPr>
          <p:nvPr>
            <p:ph type="dgm" sz="quarter" idx="13" hasCustomPrompt="1"/>
          </p:nvPr>
        </p:nvSpPr>
        <p:spPr>
          <a:xfrm>
            <a:off x="628650" y="2174875"/>
            <a:ext cx="7885113" cy="3562097"/>
          </a:xfrm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r>
              <a:rPr lang="en-US" dirty="0"/>
              <a:t>Insert chart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xmlns="" id="{8DF9A3BD-23DF-8B4B-A1C1-7FEC0F4CEC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51E0BD3E-A1E0-164B-8FB0-A2C729355364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2562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topic slide">
    <p:bg>
      <p:bgPr>
        <a:solidFill>
          <a:srgbClr val="3A41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50" y="2418158"/>
            <a:ext cx="7772400" cy="22352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 STYLE CLICK TO EDIT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4DE4935-F03A-C946-BE38-46D9293F26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4019" y="-487783"/>
            <a:ext cx="2324100" cy="22352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56EB801F-BE5F-C043-B289-3094CD8826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5477365"/>
            <a:ext cx="3829050" cy="752029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312505F0-85EE-6341-81A5-E0144ABC3E5B}"/>
              </a:ext>
            </a:extLst>
          </p:cNvPr>
          <p:cNvCxnSpPr>
            <a:cxnSpLocks/>
          </p:cNvCxnSpPr>
          <p:nvPr userDrawn="1"/>
        </p:nvCxnSpPr>
        <p:spPr>
          <a:xfrm>
            <a:off x="738502" y="4983809"/>
            <a:ext cx="749639" cy="0"/>
          </a:xfrm>
          <a:prstGeom prst="line">
            <a:avLst/>
          </a:prstGeom>
          <a:ln w="6350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1810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topic with image slide">
    <p:bg>
      <p:bgPr>
        <a:solidFill>
          <a:srgbClr val="3A41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11270" y="2195582"/>
            <a:ext cx="3389779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11269" y="4861249"/>
            <a:ext cx="3389779" cy="117099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E4C4E684-F7B3-FD4E-A614-7981B919CE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4571999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66DBCEE-4BB4-724D-B211-E26E864027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4019" y="-487783"/>
            <a:ext cx="23241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4575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attention grab slide">
    <p:bg>
      <p:bgPr>
        <a:solidFill>
          <a:srgbClr val="FCDC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8650" y="2356949"/>
            <a:ext cx="7181072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 b="1">
                <a:solidFill>
                  <a:srgbClr val="3A418A"/>
                </a:solidFill>
              </a:defRPr>
            </a:lvl1pPr>
          </a:lstStyle>
          <a:p>
            <a:r>
              <a:rPr lang="en-US" dirty="0"/>
              <a:t>CLICK TO EDIT MASTER TITLE STYLE 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4861249"/>
            <a:ext cx="5472404" cy="117099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3A418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5D48AAB-F08F-F749-829B-CBA6352F4E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4019" y="-487783"/>
            <a:ext cx="2324100" cy="2235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BF2EBB3-D1FF-1F40-8F76-15A069E074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468929"/>
            <a:ext cx="1172589" cy="4150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7B67DCC-FD10-E141-BDFC-EA98303E862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18957" y="0"/>
            <a:ext cx="269799" cy="539598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5DE2CB6D-5189-0941-8BC2-F192CC2B184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762602" y="1397690"/>
            <a:ext cx="809398" cy="508468"/>
          </a:xfrm>
          <a:prstGeom prst="rect">
            <a:avLst/>
          </a:prstGeom>
        </p:spPr>
      </p:pic>
      <p:pic>
        <p:nvPicPr>
          <p:cNvPr id="22" name="Picture 21" descr="A close up of a screen&#10;&#10;Description automatically generated">
            <a:extLst>
              <a:ext uri="{FF2B5EF4-FFF2-40B4-BE49-F238E27FC236}">
                <a16:creationId xmlns:a16="http://schemas.microsoft.com/office/drawing/2014/main" xmlns="" id="{13D14505-9978-EB49-AA59-FF16341D359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55356" y="3045055"/>
            <a:ext cx="788644" cy="38394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A45D094-47B7-5840-BE37-951E29A4C0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67111" y="5799556"/>
            <a:ext cx="1068820" cy="105844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C93D5D12-11A9-6B43-84CA-93DEDC353572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992275" y="5955210"/>
            <a:ext cx="1182966" cy="90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309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new topic slide with image">
    <p:bg>
      <p:bgPr>
        <a:solidFill>
          <a:srgbClr val="FCDC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11270" y="2195582"/>
            <a:ext cx="3389779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3A418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11269" y="4861249"/>
            <a:ext cx="3389779" cy="117099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3A418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B48CCB3-C125-1F46-A813-A8B038EE68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4019" y="-487783"/>
            <a:ext cx="2324100" cy="2235200"/>
          </a:xfrm>
          <a:prstGeom prst="rect">
            <a:avLst/>
          </a:prstGeom>
        </p:spPr>
      </p:pic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E4C4E684-F7B3-FD4E-A614-7981B919CE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4571999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4084764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image with text and yellow background">
    <p:bg>
      <p:bgPr>
        <a:solidFill>
          <a:srgbClr val="FCDC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2B1D576-CB2D-B346-8F58-47E419283414}"/>
              </a:ext>
            </a:extLst>
          </p:cNvPr>
          <p:cNvSpPr/>
          <p:nvPr userDrawn="1"/>
        </p:nvSpPr>
        <p:spPr>
          <a:xfrm>
            <a:off x="798143" y="3158082"/>
            <a:ext cx="3583212" cy="3173235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48DA768-707C-0B47-A819-F7403AA6B9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92306" y="788895"/>
            <a:ext cx="3881718" cy="5136776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F73AA67-E4E6-404B-99BA-51FA03C35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4019" y="-487783"/>
            <a:ext cx="2324100" cy="2235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F040EA79-A68D-DC4B-82AA-90C093287A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19198" y="3594100"/>
            <a:ext cx="2761227" cy="231298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3A418A"/>
                </a:solidFill>
              </a:defRPr>
            </a:lvl1pPr>
            <a:lvl2pPr>
              <a:defRPr sz="1600">
                <a:solidFill>
                  <a:srgbClr val="3A418A"/>
                </a:solidFill>
              </a:defRPr>
            </a:lvl2pPr>
            <a:lvl3pPr>
              <a:defRPr sz="1400">
                <a:solidFill>
                  <a:srgbClr val="3A418A"/>
                </a:solidFill>
              </a:defRPr>
            </a:lvl3pPr>
            <a:lvl4pPr>
              <a:defRPr sz="2000">
                <a:solidFill>
                  <a:srgbClr val="3A418A"/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2B544812-936D-1743-8AC3-A26EE75A72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19198" y="2196352"/>
            <a:ext cx="2761227" cy="123264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>
                <a:solidFill>
                  <a:srgbClr val="3A418A"/>
                </a:solidFill>
              </a:defRPr>
            </a:lvl1pPr>
          </a:lstStyle>
          <a:p>
            <a:r>
              <a:rPr lang="en-US" dirty="0"/>
              <a:t>CLICK TO EDIT HEADINE</a:t>
            </a:r>
          </a:p>
        </p:txBody>
      </p:sp>
    </p:spTree>
    <p:extLst>
      <p:ext uri="{BB962C8B-B14F-4D97-AF65-F5344CB8AC3E}">
        <p14:creationId xmlns:p14="http://schemas.microsoft.com/office/powerpoint/2010/main" val="4151783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xmlns="" id="{B6CEABD0-A124-A54B-8B30-BA37EEF0AE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0552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457200" indent="-457200">
              <a:buClr>
                <a:srgbClr val="FCDC03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800100" indent="-342900">
              <a:buClr>
                <a:srgbClr val="FCDC03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1257300" indent="-342900">
              <a:buClr>
                <a:srgbClr val="FCDC03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1657350" indent="-285750">
              <a:buClr>
                <a:srgbClr val="FCDC03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7361BFED-287D-7645-AAB0-6619CB7A4DCF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1480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image with title and yellow background">
    <p:bg>
      <p:bgPr>
        <a:solidFill>
          <a:srgbClr val="FCDC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xmlns="" id="{2B544812-936D-1743-8AC3-A26EE75A72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94595" y="512847"/>
            <a:ext cx="4334626" cy="691206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defRPr sz="2400" b="1">
                <a:solidFill>
                  <a:srgbClr val="3A418A"/>
                </a:solidFill>
              </a:defRPr>
            </a:lvl1pPr>
          </a:lstStyle>
          <a:p>
            <a:r>
              <a:rPr lang="en-US" dirty="0"/>
              <a:t>CLICK TO EDIT HEADINE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DEDC834F-E90C-894C-A43F-3ABD6F85F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8354" y="6122898"/>
            <a:ext cx="2809114" cy="222255"/>
          </a:xfrm>
          <a:prstGeom prst="rect">
            <a:avLst/>
          </a:prstGeom>
        </p:spPr>
        <p:txBody>
          <a:bodyPr vert="horz" lIns="36000" tIns="36000" rIns="36000" bIns="36000" rtlCol="0" anchor="t">
            <a:normAutofit/>
          </a:bodyPr>
          <a:lstStyle>
            <a:lvl1pPr marL="0" indent="0">
              <a:buNone/>
              <a:defRPr sz="1200">
                <a:solidFill>
                  <a:srgbClr val="3A418A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8D32748-9FAB-C94C-8F9B-37ED06E75FB4}"/>
              </a:ext>
            </a:extLst>
          </p:cNvPr>
          <p:cNvSpPr/>
          <p:nvPr userDrawn="1"/>
        </p:nvSpPr>
        <p:spPr>
          <a:xfrm>
            <a:off x="924025" y="2620175"/>
            <a:ext cx="4206240" cy="3724978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xmlns="" id="{1FDF18D4-407C-BC42-9C56-920385FF3C6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94595" y="1419741"/>
            <a:ext cx="6732873" cy="457749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05F806B-42D3-174A-ADBF-D730D73F6F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4019" y="-487783"/>
            <a:ext cx="23241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250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background slide">
    <p:bg>
      <p:bgPr>
        <a:solidFill>
          <a:srgbClr val="FCDC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004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642597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xmlns="" id="{71723862-32FF-7F47-A549-A465F11622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71425" y="2168011"/>
            <a:ext cx="2841811" cy="366656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xmlns="" id="{D66B6730-5807-B44A-883B-8247126F6C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13E5D683-7F51-F842-98CC-31712A432FF4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639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ext and imag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0987E3D7-3658-E04A-ABC0-4982CD4DC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825625"/>
            <a:ext cx="4050926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CD44D6C-2287-4D40-AC55-18C0826EA80A}"/>
              </a:ext>
            </a:extLst>
          </p:cNvPr>
          <p:cNvSpPr/>
          <p:nvPr userDrawn="1"/>
        </p:nvSpPr>
        <p:spPr>
          <a:xfrm>
            <a:off x="4976073" y="3297039"/>
            <a:ext cx="2496926" cy="1880728"/>
          </a:xfrm>
          <a:prstGeom prst="rect">
            <a:avLst/>
          </a:prstGeom>
          <a:solidFill>
            <a:srgbClr val="FCD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xmlns="" id="{71723862-32FF-7F47-A549-A465F11622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24511" y="2938160"/>
            <a:ext cx="3535461" cy="207980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xmlns="" id="{AA26B5E3-0606-2545-B404-73378F0700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ECA93D42-E8BA-C443-AE1C-5FC80A3B3AED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752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grpSp>
        <p:nvGrpSpPr>
          <p:cNvPr id="14" name="그룹 327">
            <a:extLst>
              <a:ext uri="{FF2B5EF4-FFF2-40B4-BE49-F238E27FC236}">
                <a16:creationId xmlns:a16="http://schemas.microsoft.com/office/drawing/2014/main" xmlns="" id="{379F1400-47A4-114B-8A92-EBEB83E0C051}"/>
              </a:ext>
            </a:extLst>
          </p:cNvPr>
          <p:cNvGrpSpPr/>
          <p:nvPr userDrawn="1"/>
        </p:nvGrpSpPr>
        <p:grpSpPr>
          <a:xfrm>
            <a:off x="254693" y="2543420"/>
            <a:ext cx="5202977" cy="3061126"/>
            <a:chOff x="635000" y="1382713"/>
            <a:chExt cx="7869238" cy="4572000"/>
          </a:xfrm>
          <a:solidFill>
            <a:schemeClr val="bg1">
              <a:lumMod val="85000"/>
            </a:schemeClr>
          </a:solidFill>
        </p:grpSpPr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xmlns="" id="{93ACBD4C-0B13-784B-86C3-5AEE32E4B1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30679E8F-12FD-FB48-A47A-0AA12C70AD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xmlns="" id="{1AE3A375-ADD7-0245-91B3-94CD230CD3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xmlns="" id="{BAE1F767-11AA-8A48-8370-193674647C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AF46733-AC87-6444-8277-EC0FA048EA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81675" y="2116138"/>
            <a:ext cx="2731561" cy="339725"/>
          </a:xfrm>
        </p:spPr>
        <p:txBody>
          <a:bodyPr anchor="b">
            <a:noAutofit/>
          </a:bodyPr>
          <a:lstStyle>
            <a:lvl1pPr>
              <a:defRPr sz="1200" b="1">
                <a:solidFill>
                  <a:srgbClr val="3A418A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HERE TO EDIT HEADLINE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xmlns="" id="{D90C4322-B2E0-EB4F-AE86-31B0E26D04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81675" y="2485672"/>
            <a:ext cx="2731561" cy="795411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xmlns="" id="{11A3A21C-4791-2F4F-831D-9B465B21DB4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81675" y="3405432"/>
            <a:ext cx="2731561" cy="339725"/>
          </a:xfrm>
        </p:spPr>
        <p:txBody>
          <a:bodyPr anchor="b">
            <a:noAutofit/>
          </a:bodyPr>
          <a:lstStyle>
            <a:lvl1pPr>
              <a:defRPr sz="1200" b="1">
                <a:solidFill>
                  <a:srgbClr val="3A418A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HERE TO EDIT HEADLINE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xmlns="" id="{B8A0D3EC-C959-C847-9288-1A2F5B41A9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81675" y="3774966"/>
            <a:ext cx="2731561" cy="781951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xmlns="" id="{9FF815C0-CD37-BE45-9D6E-2FFE4565E6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81675" y="4694727"/>
            <a:ext cx="2731561" cy="339725"/>
          </a:xfrm>
        </p:spPr>
        <p:txBody>
          <a:bodyPr anchor="b">
            <a:noAutofit/>
          </a:bodyPr>
          <a:lstStyle>
            <a:lvl1pPr>
              <a:defRPr sz="1200" b="1">
                <a:solidFill>
                  <a:srgbClr val="3A418A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HERE TO EDIT HEADLINE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xmlns="" id="{D88A568D-AD04-8A41-B5FE-E08357D639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81675" y="5056919"/>
            <a:ext cx="2731561" cy="781951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itle Placeholder 1">
            <a:extLst>
              <a:ext uri="{FF2B5EF4-FFF2-40B4-BE49-F238E27FC236}">
                <a16:creationId xmlns:a16="http://schemas.microsoft.com/office/drawing/2014/main" xmlns="" id="{1D3B827D-B85D-194B-8621-6AF82BD161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B38B0975-65C7-504C-B3DA-657567319014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092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sp>
        <p:nvSpPr>
          <p:cNvPr id="14" name="Picture Placeholder 2">
            <a:extLst>
              <a:ext uri="{FF2B5EF4-FFF2-40B4-BE49-F238E27FC236}">
                <a16:creationId xmlns:a16="http://schemas.microsoft.com/office/drawing/2014/main" xmlns="" id="{6A3BB1A3-EF9D-4A42-AC18-1D279DADCA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009248" y="645461"/>
            <a:ext cx="3647865" cy="3442445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xmlns="" id="{7EDCB786-2413-604E-9B90-5E98B60B96C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50091" y="1561445"/>
            <a:ext cx="1754180" cy="2526461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xmlns="" id="{500A54B5-899B-F54F-BA53-18DFD262CF7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09248" y="4171130"/>
            <a:ext cx="1754180" cy="1785168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xmlns="" id="{89FDCA2F-E16F-884A-9AF1-DB197282F52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55087" y="4171131"/>
            <a:ext cx="3647865" cy="1785169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ED4F9A80-9909-FD43-83ED-314829DA4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1" y="2603351"/>
            <a:ext cx="2110498" cy="3352949"/>
          </a:xfrm>
          <a:prstGeom prst="rect">
            <a:avLst/>
          </a:prstGeom>
        </p:spPr>
        <p:txBody>
          <a:bodyPr vert="horz" lIns="72000" tIns="45720" rIns="9144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600">
                <a:solidFill>
                  <a:srgbClr val="66479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200">
                <a:solidFill>
                  <a:srgbClr val="66479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000"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xmlns="" id="{DC6D622D-798B-4F4B-ACF9-1B02D5264A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052" y="645461"/>
            <a:ext cx="2083027" cy="117437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0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D80BA0CA-A978-8A4A-B50F-A1BA311CB6E9}"/>
              </a:ext>
            </a:extLst>
          </p:cNvPr>
          <p:cNvCxnSpPr>
            <a:cxnSpLocks/>
          </p:cNvCxnSpPr>
          <p:nvPr userDrawn="1"/>
        </p:nvCxnSpPr>
        <p:spPr>
          <a:xfrm>
            <a:off x="568173" y="1971669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86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ext and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ED4F9A80-9909-FD43-83ED-314829DA4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052" y="2612315"/>
            <a:ext cx="2648172" cy="3352949"/>
          </a:xfrm>
          <a:prstGeom prst="rect">
            <a:avLst/>
          </a:prstGeom>
        </p:spPr>
        <p:txBody>
          <a:bodyPr vert="horz" lIns="72000" tIns="45720" rIns="9144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>
                <a:solidFill>
                  <a:schemeClr val="tx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600">
                <a:solidFill>
                  <a:srgbClr val="664790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200">
                <a:solidFill>
                  <a:srgbClr val="664790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000">
                <a:solidFill>
                  <a:srgbClr val="66479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xmlns="" id="{D6B80F92-E5D1-E64C-9B46-A28836A14F6D}"/>
              </a:ext>
            </a:extLst>
          </p:cNvPr>
          <p:cNvSpPr/>
          <p:nvPr userDrawn="1"/>
        </p:nvSpPr>
        <p:spPr>
          <a:xfrm>
            <a:off x="4989757" y="2400210"/>
            <a:ext cx="2033196" cy="20331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xmlns="" id="{D1FA2140-1541-5E41-AF37-EF3F21F3E2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052" y="645461"/>
            <a:ext cx="2083027" cy="117437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0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90F7F888-8C5E-A349-9C40-D7DBC4DBFB9C}"/>
              </a:ext>
            </a:extLst>
          </p:cNvPr>
          <p:cNvCxnSpPr>
            <a:cxnSpLocks/>
          </p:cNvCxnSpPr>
          <p:nvPr userDrawn="1"/>
        </p:nvCxnSpPr>
        <p:spPr>
          <a:xfrm>
            <a:off x="568173" y="1971669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47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a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D69B021-62B3-044D-9CA6-E46CD0D6C9AF}"/>
              </a:ext>
            </a:extLst>
          </p:cNvPr>
          <p:cNvSpPr/>
          <p:nvPr userDrawn="1"/>
        </p:nvSpPr>
        <p:spPr>
          <a:xfrm>
            <a:off x="8513236" y="6310286"/>
            <a:ext cx="293472" cy="291533"/>
          </a:xfrm>
          <a:prstGeom prst="rect">
            <a:avLst/>
          </a:prstGeom>
          <a:solidFill>
            <a:srgbClr val="3A4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851" y="6310309"/>
            <a:ext cx="3086100" cy="291510"/>
          </a:xfrm>
        </p:spPr>
        <p:txBody>
          <a:bodyPr lIns="36000" tIns="36000" rIns="36000" bIns="36000"/>
          <a:lstStyle>
            <a:lvl1pPr>
              <a:defRPr sz="800"/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3236" y="6310306"/>
            <a:ext cx="293472" cy="291513"/>
          </a:xfrm>
        </p:spPr>
        <p:txBody>
          <a:bodyPr lIns="36000" tIns="36000" rIns="36000" bIns="3600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6F1EA4-D5B9-474F-9379-956A02D9C74B}"/>
              </a:ext>
            </a:extLst>
          </p:cNvPr>
          <p:cNvCxnSpPr>
            <a:cxnSpLocks/>
          </p:cNvCxnSpPr>
          <p:nvPr userDrawn="1"/>
        </p:nvCxnSpPr>
        <p:spPr>
          <a:xfrm>
            <a:off x="347730" y="6310308"/>
            <a:ext cx="8458978" cy="0"/>
          </a:xfrm>
          <a:prstGeom prst="line">
            <a:avLst/>
          </a:prstGeom>
          <a:ln w="25400">
            <a:solidFill>
              <a:srgbClr val="3A41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257B9CE-ECCF-1C4E-9125-94425987E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4888" y="6310296"/>
            <a:ext cx="291523" cy="2915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B8BDEFD-F3D2-ED48-B77B-954856223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0097" y="-361107"/>
            <a:ext cx="2252817" cy="1839325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CC2078A0-7918-1143-9431-88CAFCDF05E9}"/>
              </a:ext>
            </a:extLst>
          </p:cNvPr>
          <p:cNvGrpSpPr/>
          <p:nvPr userDrawn="1"/>
        </p:nvGrpSpPr>
        <p:grpSpPr>
          <a:xfrm>
            <a:off x="3110462" y="2431950"/>
            <a:ext cx="2930624" cy="2930624"/>
            <a:chOff x="3106688" y="1611263"/>
            <a:chExt cx="2930624" cy="2930624"/>
          </a:xfrm>
          <a:solidFill>
            <a:srgbClr val="EBEBEB"/>
          </a:solidFill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xmlns="" id="{0D7CDEBB-528A-5342-8FA9-43C4C0CD1709}"/>
                </a:ext>
              </a:extLst>
            </p:cNvPr>
            <p:cNvSpPr/>
            <p:nvPr/>
          </p:nvSpPr>
          <p:spPr>
            <a:xfrm>
              <a:off x="3106688" y="1611263"/>
              <a:ext cx="2930624" cy="2930624"/>
            </a:xfrm>
            <a:prstGeom prst="blockArc">
              <a:avLst>
                <a:gd name="adj1" fmla="val 7959705"/>
                <a:gd name="adj2" fmla="val 2586138"/>
                <a:gd name="adj3" fmla="val 6529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Isosceles Triangle 4">
              <a:extLst>
                <a:ext uri="{FF2B5EF4-FFF2-40B4-BE49-F238E27FC236}">
                  <a16:creationId xmlns:a16="http://schemas.microsoft.com/office/drawing/2014/main" xmlns="" id="{98F1F4F0-5F19-DF48-8607-42DD93FFF969}"/>
                </a:ext>
              </a:extLst>
            </p:cNvPr>
            <p:cNvSpPr/>
            <p:nvPr/>
          </p:nvSpPr>
          <p:spPr>
            <a:xfrm rot="13830327">
              <a:off x="5268369" y="3919169"/>
              <a:ext cx="396900" cy="342156"/>
            </a:xfrm>
            <a:prstGeom prst="triangle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Text Placeholder 3">
            <a:extLst>
              <a:ext uri="{FF2B5EF4-FFF2-40B4-BE49-F238E27FC236}">
                <a16:creationId xmlns:a16="http://schemas.microsoft.com/office/drawing/2014/main" xmlns="" id="{DB6DB09D-5615-1248-92FB-E138C41900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94530" y="1998932"/>
            <a:ext cx="2731561" cy="339725"/>
          </a:xfrm>
        </p:spPr>
        <p:txBody>
          <a:bodyPr anchor="b">
            <a:noAutofit/>
          </a:bodyPr>
          <a:lstStyle>
            <a:lvl1pPr>
              <a:defRPr sz="1400" b="1">
                <a:solidFill>
                  <a:srgbClr val="3A418A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xmlns="" id="{E6CC2D3E-58AA-EE44-896B-91E0172906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94530" y="2391936"/>
            <a:ext cx="2731561" cy="795411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xmlns="" id="{124277F5-5A83-7642-B2CF-CDD205F5053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18038" y="3658583"/>
            <a:ext cx="2534427" cy="339725"/>
          </a:xfrm>
        </p:spPr>
        <p:txBody>
          <a:bodyPr anchor="b">
            <a:noAutofit/>
          </a:bodyPr>
          <a:lstStyle>
            <a:lvl1pPr>
              <a:defRPr sz="1400" b="1">
                <a:solidFill>
                  <a:srgbClr val="3A418A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xmlns="" id="{22C90EBE-C9C6-5E46-B0B9-D442635C5A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18038" y="4051587"/>
            <a:ext cx="2534427" cy="795411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xmlns="" id="{F87CE848-4990-AD4E-B2B1-F27EA8B9B60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3990" y="1998932"/>
            <a:ext cx="2731561" cy="339725"/>
          </a:xfrm>
        </p:spPr>
        <p:txBody>
          <a:bodyPr anchor="b">
            <a:noAutofit/>
          </a:bodyPr>
          <a:lstStyle>
            <a:lvl1pPr algn="r">
              <a:defRPr sz="1400" b="1">
                <a:solidFill>
                  <a:srgbClr val="3A418A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xmlns="" id="{47F956F9-ED69-8F4A-957F-D5E9A1FE403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3990" y="2391936"/>
            <a:ext cx="2731561" cy="795411"/>
          </a:xfrm>
        </p:spPr>
        <p:txBody>
          <a:bodyPr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xmlns="" id="{DBBD7E83-5DFC-7345-861E-6DE8BDFDE52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5826" y="3658583"/>
            <a:ext cx="2534427" cy="339725"/>
          </a:xfrm>
        </p:spPr>
        <p:txBody>
          <a:bodyPr anchor="b">
            <a:noAutofit/>
          </a:bodyPr>
          <a:lstStyle>
            <a:lvl1pPr algn="r">
              <a:defRPr sz="1400" b="1">
                <a:solidFill>
                  <a:srgbClr val="3A418A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xmlns="" id="{BE1ABC7F-74E4-D84A-A542-F647BBB6208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5826" y="4051587"/>
            <a:ext cx="2534427" cy="795411"/>
          </a:xfrm>
        </p:spPr>
        <p:txBody>
          <a:bodyPr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itle Placeholder 1">
            <a:extLst>
              <a:ext uri="{FF2B5EF4-FFF2-40B4-BE49-F238E27FC236}">
                <a16:creationId xmlns:a16="http://schemas.microsoft.com/office/drawing/2014/main" xmlns="" id="{F7FCDB04-75D7-A54B-982B-C5E4FC29F0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20301"/>
            <a:ext cx="5861797" cy="88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 b="1" spc="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D571B0A6-208B-B146-A146-E64D66A72BB3}"/>
              </a:ext>
            </a:extLst>
          </p:cNvPr>
          <p:cNvCxnSpPr>
            <a:cxnSpLocks/>
          </p:cNvCxnSpPr>
          <p:nvPr userDrawn="1"/>
        </p:nvCxnSpPr>
        <p:spPr>
          <a:xfrm>
            <a:off x="711608" y="1281386"/>
            <a:ext cx="606204" cy="0"/>
          </a:xfrm>
          <a:prstGeom prst="line">
            <a:avLst/>
          </a:prstGeom>
          <a:ln w="44450">
            <a:solidFill>
              <a:srgbClr val="FCDC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316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20301"/>
            <a:ext cx="586179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0" y="6310308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A418A"/>
                </a:solidFill>
              </a:defRPr>
            </a:lvl1pPr>
          </a:lstStyle>
          <a:p>
            <a:r>
              <a:rPr lang="en-US"/>
              <a:t>1st CERN Baltic Conference (CBC 2021), 30.06.2020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9136" y="6310309"/>
            <a:ext cx="420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A418A"/>
                </a:solidFill>
                <a:latin typeface="Trebuchet MS" panose="020B0703020202090204" pitchFamily="34" charset="0"/>
              </a:defRPr>
            </a:lvl1pPr>
          </a:lstStyle>
          <a:p>
            <a:fld id="{67E1F681-5776-3544-ACBD-34E40F858E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7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7" r:id="rId3"/>
    <p:sldLayoutId id="2147483665" r:id="rId4"/>
    <p:sldLayoutId id="2147483666" r:id="rId5"/>
    <p:sldLayoutId id="2147483681" r:id="rId6"/>
    <p:sldLayoutId id="2147483676" r:id="rId7"/>
    <p:sldLayoutId id="2147483682" r:id="rId8"/>
    <p:sldLayoutId id="2147483691" r:id="rId9"/>
    <p:sldLayoutId id="2147483678" r:id="rId10"/>
    <p:sldLayoutId id="2147483679" r:id="rId11"/>
    <p:sldLayoutId id="2147483680" r:id="rId12"/>
    <p:sldLayoutId id="2147483667" r:id="rId13"/>
    <p:sldLayoutId id="2147483671" r:id="rId14"/>
    <p:sldLayoutId id="2147483683" r:id="rId15"/>
    <p:sldLayoutId id="2147483684" r:id="rId16"/>
    <p:sldLayoutId id="2147483685" r:id="rId17"/>
    <p:sldLayoutId id="2147483668" r:id="rId18"/>
    <p:sldLayoutId id="2147483669" r:id="rId19"/>
    <p:sldLayoutId id="2147483670" r:id="rId20"/>
    <p:sldLayoutId id="2147483677" r:id="rId21"/>
    <p:sldLayoutId id="2147483686" r:id="rId22"/>
    <p:sldLayoutId id="2147483672" r:id="rId23"/>
    <p:sldLayoutId id="2147483690" r:id="rId24"/>
    <p:sldLayoutId id="2147483689" r:id="rId25"/>
    <p:sldLayoutId id="2147483688" r:id="rId26"/>
    <p:sldLayoutId id="2147483673" r:id="rId27"/>
    <p:sldLayoutId id="2147483663" r:id="rId28"/>
    <p:sldLayoutId id="2147483674" r:id="rId29"/>
    <p:sldLayoutId id="2147483675" r:id="rId30"/>
    <p:sldLayoutId id="2147483664" r:id="rId3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all" spc="100" baseline="0">
          <a:solidFill>
            <a:srgbClr val="3A418A"/>
          </a:solidFill>
          <a:latin typeface="Trebuchet MS" panose="020B070302020209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3.jpg"/><Relationship Id="rId5" Type="http://schemas.openxmlformats.org/officeDocument/2006/relationships/image" Target="../media/image32.jpeg"/><Relationship Id="rId10" Type="http://schemas.openxmlformats.org/officeDocument/2006/relationships/image" Target="../media/image13.png"/><Relationship Id="rId4" Type="http://schemas.openxmlformats.org/officeDocument/2006/relationships/image" Target="../media/image31.png"/><Relationship Id="rId9" Type="http://schemas.openxmlformats.org/officeDocument/2006/relationships/image" Target="../media/image3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jpeg"/><Relationship Id="rId5" Type="http://schemas.openxmlformats.org/officeDocument/2006/relationships/image" Target="../media/image36.wmf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39/D1TC01731D" TargetMode="External"/><Relationship Id="rId3" Type="http://schemas.openxmlformats.org/officeDocument/2006/relationships/hyperlink" Target="https://doi.org/10.1002/pssb.202100475" TargetMode="External"/><Relationship Id="rId7" Type="http://schemas.openxmlformats.org/officeDocument/2006/relationships/hyperlink" Target="https://doi.org/10.3390/nano11123373" TargetMode="External"/><Relationship Id="rId2" Type="http://schemas.openxmlformats.org/officeDocument/2006/relationships/hyperlink" Target="https://doi.org/10.3952/physics.v61i3.451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3390/ma14237384" TargetMode="External"/><Relationship Id="rId5" Type="http://schemas.openxmlformats.org/officeDocument/2006/relationships/hyperlink" Target="https://doi.org/10.3390/cryst11121515" TargetMode="External"/><Relationship Id="rId4" Type="http://schemas.openxmlformats.org/officeDocument/2006/relationships/hyperlink" Target="https://doi.org/10.1063/10.0002471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ystalclearcollaboration.web.cern.ch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3.bin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3.png"/><Relationship Id="rId4" Type="http://schemas.openxmlformats.org/officeDocument/2006/relationships/image" Target="../media/image22.emf"/><Relationship Id="rId9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318B8C-2B1F-41BA-992F-767E8E4B0B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72262"/>
            <a:ext cx="7441044" cy="3310441"/>
          </a:xfrm>
        </p:spPr>
        <p:txBody>
          <a:bodyPr/>
          <a:lstStyle/>
          <a:p>
            <a:pPr algn="ctr"/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 </a:t>
            </a:r>
            <a:br>
              <a:rPr lang="en-US" sz="3200" dirty="0"/>
            </a:br>
            <a:r>
              <a:rPr lang="en-US" sz="3200" u="sng" dirty="0"/>
              <a:t>2022 Report </a:t>
            </a:r>
            <a:r>
              <a:rPr lang="en-US" sz="3200" u="sng" dirty="0" smtClean="0"/>
              <a:t>WP3</a:t>
            </a:r>
            <a:br>
              <a:rPr lang="en-US" sz="3200" u="sng" dirty="0" smtClean="0"/>
            </a:br>
            <a:r>
              <a:rPr lang="en-US" sz="3200" u="sng" dirty="0"/>
              <a:t/>
            </a:r>
            <a:br>
              <a:rPr lang="en-US" sz="3200" u="sng" dirty="0"/>
            </a:br>
            <a:r>
              <a:rPr lang="en-US" sz="2400" dirty="0" err="1"/>
              <a:t>WP3</a:t>
            </a:r>
            <a:r>
              <a:rPr lang="en-US" sz="2400" dirty="0"/>
              <a:t>: </a:t>
            </a:r>
            <a:r>
              <a:rPr lang="en-US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Development of the sub-detectors of the CMS experiment for the operation at the HL-LHC</a:t>
            </a:r>
            <a:br>
              <a:rPr lang="en-US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and research in crystal scintillator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detectors</a:t>
            </a:r>
            <a:b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    Anatoli POPOV (LU CFI)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5C7DB82-102B-46E0-B5C9-C9380EE67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43250" y="5143501"/>
            <a:ext cx="5886449" cy="1609724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4th Strategic Committee Meeting </a:t>
            </a:r>
            <a:endParaRPr lang="en-US" sz="2400" dirty="0" smtClean="0"/>
          </a:p>
          <a:p>
            <a:pPr algn="ctr"/>
            <a:r>
              <a:rPr lang="en-US" sz="2400" dirty="0" smtClean="0"/>
              <a:t>for </a:t>
            </a:r>
            <a:r>
              <a:rPr lang="en-US" sz="2400" dirty="0"/>
              <a:t>the </a:t>
            </a:r>
            <a:r>
              <a:rPr lang="en-US" sz="2400" u="sng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State Research </a:t>
            </a:r>
            <a:r>
              <a:rPr lang="en-US" sz="2400" u="sng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Programme</a:t>
            </a:r>
            <a:r>
              <a:rPr lang="en-US" sz="2400" u="sng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in High Energy Physics and Accelerator Technologies </a:t>
            </a:r>
            <a:r>
              <a:rPr lang="en-US" sz="2400" dirty="0" smtClean="0"/>
              <a:t>-  Apr </a:t>
            </a:r>
            <a:r>
              <a:rPr lang="en-US" sz="2400" dirty="0"/>
              <a:t>11, 2022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3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754" y="268600"/>
            <a:ext cx="7763434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MR10"/>
              </a:rPr>
              <a:t>WP3</a:t>
            </a:r>
            <a:r>
              <a:rPr lang="en-US" sz="1800" dirty="0">
                <a:solidFill>
                  <a:srgbClr val="FF0000"/>
                </a:solidFill>
                <a:latin typeface="CMR10"/>
              </a:rPr>
              <a:t>: </a:t>
            </a:r>
            <a:r>
              <a:rPr lang="en-US" sz="1800" dirty="0">
                <a:latin typeface="CMR10"/>
              </a:rPr>
              <a:t>Development of the sub-detectors of the CMS experiment for the operation at the HL-LHC  and research in crystal scintillator detectors</a:t>
            </a:r>
            <a:r>
              <a:rPr lang="en-US" dirty="0">
                <a:latin typeface="CMR10"/>
              </a:rPr>
              <a:t/>
            </a:r>
            <a:br>
              <a:rPr lang="en-US" dirty="0">
                <a:latin typeface="CMR10"/>
              </a:rPr>
            </a:br>
            <a:endParaRPr lang="en-US" altLang="lv-LV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143291" y="1246132"/>
            <a:ext cx="8839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T.3.2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investigate the radiation tolerance of various present and future particle detection technologies via the involvement in the CMS experiment; </a:t>
            </a:r>
          </a:p>
        </p:txBody>
      </p:sp>
      <p:sp>
        <p:nvSpPr>
          <p:cNvPr id="8" name="Rectangle 7"/>
          <p:cNvSpPr/>
          <p:nvPr/>
        </p:nvSpPr>
        <p:spPr>
          <a:xfrm>
            <a:off x="1" y="1927170"/>
            <a:ext cx="893781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Irradiation</a:t>
            </a:r>
            <a:r>
              <a:rPr lang="en-US" sz="1400" dirty="0"/>
              <a:t> </a:t>
            </a:r>
            <a:r>
              <a:rPr lang="en-US" sz="1400" b="1" dirty="0" smtClean="0"/>
              <a:t>campaigns</a:t>
            </a:r>
            <a:r>
              <a:rPr lang="en-US" sz="1400" dirty="0" smtClean="0"/>
              <a:t>: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a) </a:t>
            </a:r>
            <a:r>
              <a:rPr lang="de-DE" sz="1400" b="1" dirty="0" smtClean="0">
                <a:solidFill>
                  <a:schemeClr val="accent1">
                    <a:lumMod val="75000"/>
                  </a:schemeClr>
                </a:solidFill>
              </a:rPr>
              <a:t>GSI </a:t>
            </a:r>
            <a:r>
              <a:rPr lang="de-DE" sz="1400" b="1" dirty="0">
                <a:solidFill>
                  <a:schemeClr val="accent1">
                    <a:lumMod val="75000"/>
                  </a:schemeClr>
                </a:solidFill>
              </a:rPr>
              <a:t>Helmholtzzentrum für Schwerionenforschung</a:t>
            </a:r>
            <a:r>
              <a:rPr lang="de-DE" sz="1400" b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r>
              <a:rPr lang="de-DE" sz="1400" b="1" dirty="0" smtClean="0">
                <a:solidFill>
                  <a:schemeClr val="accent1">
                    <a:lumMod val="75000"/>
                  </a:schemeClr>
                </a:solidFill>
              </a:rPr>
              <a:t> Darmstadt, Germany</a:t>
            </a:r>
          </a:p>
          <a:p>
            <a:r>
              <a:rPr lang="de-DE" sz="1400" b="1" dirty="0" smtClean="0">
                <a:solidFill>
                  <a:schemeClr val="accent1">
                    <a:lumMod val="75000"/>
                  </a:schemeClr>
                </a:solidFill>
              </a:rPr>
              <a:t>Prof.Christina Trautmann</a:t>
            </a:r>
          </a:p>
          <a:p>
            <a:r>
              <a:rPr lang="de-DE" sz="1400" b="1" dirty="0" smtClean="0">
                <a:solidFill>
                  <a:schemeClr val="accent1">
                    <a:lumMod val="75000"/>
                  </a:schemeClr>
                </a:solidFill>
              </a:rPr>
              <a:t>Au ions </a:t>
            </a:r>
            <a:r>
              <a:rPr lang="en-US" sz="1400" dirty="0"/>
              <a:t>8.6 MeV/u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400" dirty="0" smtClean="0"/>
              <a:t>1e11</a:t>
            </a:r>
            <a:r>
              <a:rPr lang="en-US" sz="1400" dirty="0"/>
              <a:t>, 5e11 and 1e12  </a:t>
            </a:r>
            <a:endParaRPr lang="en-US" sz="1400" dirty="0" smtClean="0"/>
          </a:p>
          <a:p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400" b="1" dirty="0" smtClean="0">
                <a:solidFill>
                  <a:srgbClr val="FF0000"/>
                </a:solidFill>
              </a:rPr>
              <a:t>b</a:t>
            </a:r>
            <a:r>
              <a:rPr lang="en-US" sz="1400" b="1" dirty="0">
                <a:solidFill>
                  <a:srgbClr val="FF0000"/>
                </a:solidFill>
              </a:rPr>
              <a:t>) </a:t>
            </a:r>
            <a:r>
              <a:rPr lang="en-US" sz="1400" b="1" dirty="0" err="1">
                <a:solidFill>
                  <a:schemeClr val="accent1">
                    <a:lumMod val="75000"/>
                  </a:schemeClr>
                </a:solidFill>
              </a:rPr>
              <a:t>Gumilev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 Eurasian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University Eurasian 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</a:rPr>
              <a:t>Natinaonal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 University</a:t>
            </a:r>
          </a:p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DC-60 heavy ion cyclotron of Interdisciplinary Scientific Research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Center (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</a:rPr>
              <a:t>Xe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, Kr)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400" b="1" dirty="0" smtClean="0">
                <a:solidFill>
                  <a:srgbClr val="FF0000"/>
                </a:solidFill>
              </a:rPr>
              <a:t>c)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IC-100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cyclotron at FLNR JINR (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</a:rPr>
              <a:t>Dubna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) -  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</a:rPr>
              <a:t>Xe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, Bi ions -  </a:t>
            </a:r>
            <a:r>
              <a:rPr lang="en-US" sz="1400" b="1" dirty="0" err="1" smtClean="0">
                <a:solidFill>
                  <a:schemeClr val="accent1">
                    <a:lumMod val="75000"/>
                  </a:schemeClr>
                </a:solidFill>
              </a:rPr>
              <a:t>fluences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 10</a:t>
            </a:r>
            <a:r>
              <a:rPr lang="en-US" sz="1400" b="1" baseline="30000" dirty="0" smtClean="0">
                <a:solidFill>
                  <a:schemeClr val="accent1">
                    <a:lumMod val="75000"/>
                  </a:schemeClr>
                </a:solidFill>
              </a:rPr>
              <a:t>10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10</a:t>
            </a:r>
            <a:r>
              <a:rPr lang="en-US" sz="1400" b="1" baseline="30000" dirty="0">
                <a:solidFill>
                  <a:schemeClr val="accent1">
                    <a:lumMod val="75000"/>
                  </a:schemeClr>
                </a:solidFill>
              </a:rPr>
              <a:t>12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 cm</a:t>
            </a:r>
            <a:r>
              <a:rPr lang="en-US" sz="1400" b="1" baseline="30000" dirty="0">
                <a:solidFill>
                  <a:schemeClr val="accent1">
                    <a:lumMod val="75000"/>
                  </a:schemeClr>
                </a:solidFill>
              </a:rPr>
              <a:t>−2 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ions/cm</a:t>
            </a:r>
            <a:r>
              <a:rPr lang="en-US" sz="1400" b="1" baseline="30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en-GB" sz="1400" b="1" baseline="30000" dirty="0" smtClean="0"/>
          </a:p>
        </p:txBody>
      </p:sp>
      <p:pic>
        <p:nvPicPr>
          <p:cNvPr id="10" name="Picture 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268" y="1870345"/>
            <a:ext cx="1535758" cy="75721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2005-9-GSI-beamlines 012"/>
          <p:cNvPicPr preferRelativeResize="0">
            <a:picLocks noChangeAspect="1" noChangeArrowheads="1"/>
          </p:cNvPicPr>
          <p:nvPr/>
        </p:nvPicPr>
        <p:blipFill>
          <a:blip r:embed="rId5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961" y="1830146"/>
            <a:ext cx="2191590" cy="1906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9C0B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4291798" y="2693356"/>
            <a:ext cx="2515705" cy="948142"/>
            <a:chOff x="1973" y="1026"/>
            <a:chExt cx="3288" cy="1589"/>
          </a:xfrm>
        </p:grpSpPr>
        <p:sp>
          <p:nvSpPr>
            <p:cNvPr id="13" name="AutoShape 16"/>
            <p:cNvSpPr>
              <a:spLocks noChangeArrowheads="1"/>
            </p:cNvSpPr>
            <p:nvPr/>
          </p:nvSpPr>
          <p:spPr bwMode="auto">
            <a:xfrm>
              <a:off x="1973" y="1026"/>
              <a:ext cx="3288" cy="1589"/>
            </a:xfrm>
            <a:prstGeom prst="roundRect">
              <a:avLst>
                <a:gd name="adj" fmla="val 3718"/>
              </a:avLst>
            </a:prstGeom>
            <a:solidFill>
              <a:srgbClr val="FFFFCC"/>
            </a:solidFill>
            <a:ln w="571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2086" y="1153"/>
              <a:ext cx="124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9pPr>
            </a:lstStyle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ion species   C...</a:t>
              </a:r>
              <a:r>
                <a:rPr lang="en-US" altLang="en-US" sz="1400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Xe</a:t>
              </a:r>
              <a:r>
                <a:rPr lang="en-US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,…,U</a:t>
              </a: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2086" y="1483"/>
              <a:ext cx="2142" cy="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9pPr>
            </a:lstStyle>
            <a:p>
              <a:pPr eaLnBrk="1" hangingPunct="1"/>
              <a:r>
                <a:rPr lang="en-US" altLang="en-US" sz="1400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Energy         1 … </a:t>
              </a:r>
              <a:r>
                <a:rPr lang="en-US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10 MeV/u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range	       10 </a:t>
              </a:r>
              <a:r>
                <a:rPr lang="en-US" altLang="en-US" sz="1400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…  100 </a:t>
              </a:r>
              <a:r>
                <a:rPr lang="en-US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µm</a:t>
              </a:r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2086" y="2155"/>
              <a:ext cx="2483" cy="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Wingdings" panose="05000000000000000000" pitchFamily="2" charset="2"/>
                </a:defRPr>
              </a:lvl9pPr>
            </a:lstStyle>
            <a:p>
              <a:pPr eaLnBrk="1" hangingPunct="1"/>
              <a:r>
                <a:rPr lang="en-US" altLang="en-US" sz="1400" dirty="0" err="1">
                  <a:solidFill>
                    <a:srgbClr val="000000"/>
                  </a:solidFill>
                  <a:latin typeface="Times New Roman" panose="02020603050405020304" pitchFamily="18" charset="0"/>
                </a:rPr>
                <a:t>fluence</a:t>
              </a:r>
              <a:r>
                <a:rPr lang="en-US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1 </a:t>
              </a:r>
              <a:r>
                <a:rPr lang="en-US" altLang="en-US" sz="1400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… </a:t>
              </a:r>
              <a:r>
                <a:rPr lang="en-US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~10</a:t>
              </a:r>
              <a:r>
                <a:rPr lang="en-US" altLang="en-US" sz="1400" baseline="30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14</a:t>
              </a:r>
              <a:r>
                <a:rPr lang="en-US" altLang="en-US" sz="14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ions/cm</a:t>
              </a:r>
              <a:r>
                <a:rPr lang="en-US" altLang="en-US" sz="1400" baseline="300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en-US" sz="1400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xmlns="" id="{AE5240E4-1AB5-400E-946D-D0E4D85DE0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280681"/>
              </p:ext>
            </p:extLst>
          </p:nvPr>
        </p:nvGraphicFramePr>
        <p:xfrm>
          <a:off x="188115" y="4222219"/>
          <a:ext cx="2900460" cy="221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Graph" r:id="rId6" imgW="3920760" imgH="3000960" progId="Origin95.Graph">
                  <p:embed/>
                </p:oleObj>
              </mc:Choice>
              <mc:Fallback>
                <p:oleObj name="Graph" r:id="rId6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8115" y="4222219"/>
                        <a:ext cx="2900460" cy="2219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xmlns="" id="{F6317789-F5CA-47D1-81BF-60E9207FEF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912802"/>
              </p:ext>
            </p:extLst>
          </p:nvPr>
        </p:nvGraphicFramePr>
        <p:xfrm>
          <a:off x="5754118" y="4127890"/>
          <a:ext cx="2972802" cy="2274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Graph" r:id="rId8" imgW="3920760" imgH="3000960" progId="Origin95.Graph">
                  <p:embed/>
                </p:oleObj>
              </mc:Choice>
              <mc:Fallback>
                <p:oleObj name="Graph" r:id="rId8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54118" y="4127890"/>
                        <a:ext cx="2972802" cy="22747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08715" y="4349284"/>
            <a:ext cx="2465615" cy="190285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63563" y="2032897"/>
            <a:ext cx="1049790" cy="18662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808994" y="4496019"/>
            <a:ext cx="1546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PbWO</a:t>
            </a:r>
            <a:r>
              <a:rPr lang="en-US" baseline="-25000" dirty="0" smtClean="0"/>
              <a:t>4</a:t>
            </a:r>
            <a:endParaRPr lang="en-US" baseline="-25000" dirty="0"/>
          </a:p>
        </p:txBody>
      </p:sp>
      <p:sp>
        <p:nvSpPr>
          <p:cNvPr id="21" name="TextBox 20"/>
          <p:cNvSpPr txBox="1"/>
          <p:nvPr/>
        </p:nvSpPr>
        <p:spPr>
          <a:xfrm flipH="1">
            <a:off x="6279871" y="4335092"/>
            <a:ext cx="1546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PbF</a:t>
            </a:r>
            <a:r>
              <a:rPr lang="en-US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1078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754" y="268600"/>
            <a:ext cx="7763434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MR10"/>
              </a:rPr>
              <a:t>WP3</a:t>
            </a:r>
            <a:r>
              <a:rPr lang="en-US" sz="1800" dirty="0">
                <a:solidFill>
                  <a:srgbClr val="FF0000"/>
                </a:solidFill>
                <a:latin typeface="CMR10"/>
              </a:rPr>
              <a:t>: </a:t>
            </a:r>
            <a:r>
              <a:rPr lang="en-US" sz="1800" dirty="0">
                <a:latin typeface="CMR10"/>
              </a:rPr>
              <a:t>Development of the sub-detectors of the CMS experiment for the operation at the HL-LHC  and research in crystal scintillator detectors</a:t>
            </a:r>
            <a:r>
              <a:rPr lang="en-US" dirty="0">
                <a:latin typeface="CMR10"/>
              </a:rPr>
              <a:t/>
            </a:r>
            <a:br>
              <a:rPr lang="en-US" dirty="0">
                <a:latin typeface="CMR10"/>
              </a:rPr>
            </a:br>
            <a:endParaRPr lang="en-US" altLang="lv-LV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143291" y="1211584"/>
            <a:ext cx="8839344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T.3.2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investigate the radiation tolerance of various present and future particle detection technologies via the involvement in the CMS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(few more examples)</a:t>
            </a:r>
          </a:p>
          <a:p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xmlns="" id="{FDB89D65-7528-499A-BCC6-3EC50BD2B7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43578"/>
              </p:ext>
            </p:extLst>
          </p:nvPr>
        </p:nvGraphicFramePr>
        <p:xfrm>
          <a:off x="682747" y="2438747"/>
          <a:ext cx="3575747" cy="2736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2747" y="2438747"/>
                        <a:ext cx="3575747" cy="2736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xmlns="" id="{4131EA8B-689B-4292-978E-890B7E27C8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166767"/>
              </p:ext>
            </p:extLst>
          </p:nvPr>
        </p:nvGraphicFramePr>
        <p:xfrm>
          <a:off x="4402317" y="2438747"/>
          <a:ext cx="3591613" cy="274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Graph" r:id="rId6" imgW="3920760" imgH="3000960" progId="Origin95.Graph">
                  <p:embed/>
                </p:oleObj>
              </mc:Choice>
              <mc:Fallback>
                <p:oleObj name="Graph" r:id="rId6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02317" y="2438747"/>
                        <a:ext cx="3591613" cy="2748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31254" y="5148806"/>
            <a:ext cx="8663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Optical density of virgin and irradiated </a:t>
            </a:r>
            <a:r>
              <a:rPr lang="en-US" dirty="0" smtClean="0"/>
              <a:t>YAG and </a:t>
            </a:r>
            <a:r>
              <a:rPr lang="en-US" dirty="0" err="1" smtClean="0"/>
              <a:t>GGAG:Ce,Be,Mg</a:t>
            </a:r>
            <a:r>
              <a:rPr lang="en-US" dirty="0" smtClean="0"/>
              <a:t> single crystals</a:t>
            </a:r>
          </a:p>
          <a:p>
            <a:pPr algn="ctr"/>
            <a:r>
              <a:rPr lang="en-US" b="1" dirty="0" err="1"/>
              <a:t>Xe</a:t>
            </a:r>
            <a:r>
              <a:rPr lang="en-US" b="1" dirty="0"/>
              <a:t> ions (E=156 </a:t>
            </a:r>
            <a:r>
              <a:rPr lang="en-US" b="1" dirty="0" smtClean="0"/>
              <a:t>MeV)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583046" y="2194758"/>
            <a:ext cx="8399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F-type color center formation (oxygen vacancies with trapped electrons)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1322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55327" y="-44705"/>
            <a:ext cx="769350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T.3.3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gather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new data of crystal scintillator detectors in collaboration with the CERN-based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Crystal Clear Collaboration 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171764" y="1226935"/>
            <a:ext cx="8859113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Experimental study and theoretical analysis  of radiation defect annealing in particle irradiated scintillator materials.</a:t>
            </a:r>
          </a:p>
          <a:p>
            <a:r>
              <a:rPr lang="en-US" sz="1350" b="1" dirty="0"/>
              <a:t>Example:  Y</a:t>
            </a:r>
            <a:r>
              <a:rPr lang="en-US" sz="1350" b="1" baseline="-25000" dirty="0"/>
              <a:t>3</a:t>
            </a:r>
            <a:r>
              <a:rPr lang="en-US" sz="1350" b="1" dirty="0"/>
              <a:t>Al</a:t>
            </a:r>
            <a:r>
              <a:rPr lang="en-US" sz="1350" b="1" baseline="-25000" dirty="0"/>
              <a:t>5</a:t>
            </a:r>
            <a:r>
              <a:rPr lang="en-US" sz="1350" b="1" dirty="0"/>
              <a:t>O</a:t>
            </a:r>
            <a:r>
              <a:rPr lang="en-US" sz="1350" b="1" baseline="-25000" dirty="0"/>
              <a:t>12</a:t>
            </a:r>
            <a:r>
              <a:rPr lang="en-US" sz="1350" b="1" dirty="0"/>
              <a:t> crystals irradiated by neutrons or Cr swift ions.   More data are in progress, </a:t>
            </a:r>
            <a:r>
              <a:rPr lang="en-US" sz="1350" b="1" dirty="0" smtClean="0"/>
              <a:t>after analysis of new </a:t>
            </a:r>
            <a:r>
              <a:rPr lang="en-US" sz="1350" b="1" dirty="0"/>
              <a:t>samples irradiated with Au (GSI, Darmstadt) and Bi (</a:t>
            </a:r>
            <a:r>
              <a:rPr lang="en-US" sz="1350" b="1" dirty="0" err="1"/>
              <a:t>Dubna</a:t>
            </a:r>
            <a:r>
              <a:rPr lang="en-US" sz="1350" b="1" dirty="0"/>
              <a:t>).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3673568"/>
              </p:ext>
            </p:extLst>
          </p:nvPr>
        </p:nvGraphicFramePr>
        <p:xfrm>
          <a:off x="87410" y="2167197"/>
          <a:ext cx="4241006" cy="2159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Graph" r:id="rId4" imgW="3876840" imgH="2973600" progId="Origin50.Graph">
                  <p:embed/>
                </p:oleObj>
              </mc:Choice>
              <mc:Fallback>
                <p:oleObj name="Graph" r:id="rId4" imgW="3876840" imgH="2973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b="33899"/>
                      <a:stretch>
                        <a:fillRect/>
                      </a:stretch>
                    </p:blipFill>
                    <p:spPr bwMode="auto">
                      <a:xfrm>
                        <a:off x="87410" y="2167197"/>
                        <a:ext cx="4241006" cy="21597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869" y="2251387"/>
            <a:ext cx="2740777" cy="205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393" y="2244351"/>
            <a:ext cx="2708879" cy="204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97038"/>
              </p:ext>
            </p:extLst>
          </p:nvPr>
        </p:nvGraphicFramePr>
        <p:xfrm>
          <a:off x="334851" y="4303437"/>
          <a:ext cx="5824105" cy="17938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23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09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22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84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9801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506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>
                          <a:effectLst/>
                        </a:rPr>
                        <a:t>Nr.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E</a:t>
                      </a:r>
                      <a:r>
                        <a:rPr lang="lv-LV" sz="1100" baseline="-25000">
                          <a:effectLst/>
                        </a:rPr>
                        <a:t>a</a:t>
                      </a:r>
                      <a:r>
                        <a:rPr lang="lv-LV" sz="1100">
                          <a:effectLst/>
                        </a:rPr>
                        <a:t> (eV)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X (K</a:t>
                      </a:r>
                      <a:r>
                        <a:rPr lang="lv-LV" sz="1100" baseline="30000">
                          <a:effectLst/>
                        </a:rPr>
                        <a:t>-1</a:t>
                      </a:r>
                      <a:r>
                        <a:rPr lang="lv-LV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Legend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13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>
                          <a:effectLst/>
                        </a:rPr>
                        <a:t>F</a:t>
                      </a:r>
                      <a:r>
                        <a:rPr lang="lv-LV" sz="1100" baseline="30000" dirty="0">
                          <a:effectLst/>
                        </a:rPr>
                        <a:t>+</a:t>
                      </a:r>
                      <a:r>
                        <a:rPr lang="lv-LV" sz="1100" dirty="0">
                          <a:effectLst/>
                        </a:rPr>
                        <a:t>(375 </a:t>
                      </a:r>
                      <a:r>
                        <a:rPr lang="lv-LV" sz="1100" dirty="0" err="1">
                          <a:effectLst/>
                        </a:rPr>
                        <a:t>nm</a:t>
                      </a:r>
                      <a:r>
                        <a:rPr lang="lv-LV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>
                          <a:effectLst/>
                        </a:rPr>
                        <a:t>1.09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1.9x10</a:t>
                      </a:r>
                      <a:r>
                        <a:rPr lang="lv-LV" sz="1100" baseline="300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>
                          <a:effectLst/>
                        </a:rPr>
                        <a:t>Fast neutrons (&gt;1.2 MeV), fluence 4.1 x 10</a:t>
                      </a:r>
                      <a:r>
                        <a:rPr lang="lv-LV" sz="1100" baseline="30000" dirty="0">
                          <a:effectLst/>
                        </a:rPr>
                        <a:t>18</a:t>
                      </a:r>
                      <a:r>
                        <a:rPr lang="lv-LV" sz="1100" dirty="0">
                          <a:effectLst/>
                        </a:rPr>
                        <a:t> n cm</a:t>
                      </a:r>
                      <a:r>
                        <a:rPr lang="lv-LV" sz="1100" baseline="30000" dirty="0">
                          <a:effectLst/>
                        </a:rPr>
                        <a:t>-2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13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2 (I)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F (250 nm)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>
                          <a:effectLst/>
                        </a:rPr>
                        <a:t>0.17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>
                          <a:effectLst/>
                        </a:rPr>
                        <a:t>1.6x10</a:t>
                      </a:r>
                      <a:r>
                        <a:rPr lang="lv-LV" sz="1100" baseline="30000" dirty="0">
                          <a:effectLst/>
                        </a:rPr>
                        <a:t>-2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Fast neutrons (&gt;1.2 MeV), fluence 2.2 x 10</a:t>
                      </a:r>
                      <a:r>
                        <a:rPr lang="lv-LV" sz="1100" baseline="30000">
                          <a:effectLst/>
                        </a:rPr>
                        <a:t>17</a:t>
                      </a:r>
                      <a:r>
                        <a:rPr lang="lv-LV" sz="1100">
                          <a:effectLst/>
                        </a:rPr>
                        <a:t> n cm</a:t>
                      </a:r>
                      <a:r>
                        <a:rPr lang="lv-LV" sz="1100" baseline="30000">
                          <a:effectLst/>
                        </a:rPr>
                        <a:t>-2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13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3 (II)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F</a:t>
                      </a:r>
                      <a:r>
                        <a:rPr lang="lv-LV" sz="1100" baseline="30000">
                          <a:effectLst/>
                        </a:rPr>
                        <a:t>+</a:t>
                      </a:r>
                      <a:r>
                        <a:rPr lang="lv-LV" sz="1100">
                          <a:effectLst/>
                        </a:rPr>
                        <a:t>(375 nm)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>
                          <a:effectLst/>
                        </a:rPr>
                        <a:t>1.2x10</a:t>
                      </a:r>
                      <a:r>
                        <a:rPr lang="lv-LV" sz="1100" baseline="30000" dirty="0">
                          <a:effectLst/>
                        </a:rPr>
                        <a:t>-2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 err="1">
                          <a:effectLst/>
                        </a:rPr>
                        <a:t>Fast</a:t>
                      </a:r>
                      <a:r>
                        <a:rPr lang="lv-LV" sz="1100" dirty="0">
                          <a:effectLst/>
                        </a:rPr>
                        <a:t> </a:t>
                      </a:r>
                      <a:r>
                        <a:rPr lang="lv-LV" sz="1100" dirty="0" err="1">
                          <a:effectLst/>
                        </a:rPr>
                        <a:t>neutrons</a:t>
                      </a:r>
                      <a:r>
                        <a:rPr lang="lv-LV" sz="1100" dirty="0">
                          <a:effectLst/>
                        </a:rPr>
                        <a:t> (&gt;1.2 </a:t>
                      </a:r>
                      <a:r>
                        <a:rPr lang="lv-LV" sz="1100" dirty="0" err="1">
                          <a:effectLst/>
                        </a:rPr>
                        <a:t>MeV</a:t>
                      </a:r>
                      <a:r>
                        <a:rPr lang="lv-LV" sz="1100" dirty="0">
                          <a:effectLst/>
                        </a:rPr>
                        <a:t>), </a:t>
                      </a:r>
                      <a:r>
                        <a:rPr lang="lv-LV" sz="1100" dirty="0" err="1">
                          <a:effectLst/>
                        </a:rPr>
                        <a:t>fluence</a:t>
                      </a:r>
                      <a:r>
                        <a:rPr lang="lv-LV" sz="1100" dirty="0">
                          <a:effectLst/>
                        </a:rPr>
                        <a:t> 2.2 x 10</a:t>
                      </a:r>
                      <a:r>
                        <a:rPr lang="lv-LV" sz="1100" baseline="30000" dirty="0">
                          <a:effectLst/>
                        </a:rPr>
                        <a:t>17</a:t>
                      </a:r>
                      <a:r>
                        <a:rPr lang="lv-LV" sz="1100" dirty="0">
                          <a:effectLst/>
                        </a:rPr>
                        <a:t> n cm</a:t>
                      </a:r>
                      <a:r>
                        <a:rPr lang="lv-LV" sz="1100" baseline="30000" dirty="0">
                          <a:effectLst/>
                        </a:rPr>
                        <a:t>-2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13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4 (III)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F (250 nm)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0.81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1.6x10</a:t>
                      </a:r>
                      <a:r>
                        <a:rPr lang="lv-LV" sz="1100" baseline="30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 err="1">
                          <a:effectLst/>
                        </a:rPr>
                        <a:t>Fast</a:t>
                      </a:r>
                      <a:r>
                        <a:rPr lang="lv-LV" sz="1100" dirty="0">
                          <a:effectLst/>
                        </a:rPr>
                        <a:t> </a:t>
                      </a:r>
                      <a:r>
                        <a:rPr lang="lv-LV" sz="1100" dirty="0" err="1">
                          <a:effectLst/>
                        </a:rPr>
                        <a:t>neutrons</a:t>
                      </a:r>
                      <a:r>
                        <a:rPr lang="lv-LV" sz="1100" dirty="0">
                          <a:effectLst/>
                        </a:rPr>
                        <a:t> (&gt;1.2 </a:t>
                      </a:r>
                      <a:r>
                        <a:rPr lang="lv-LV" sz="1100" dirty="0" err="1">
                          <a:effectLst/>
                        </a:rPr>
                        <a:t>MeV</a:t>
                      </a:r>
                      <a:r>
                        <a:rPr lang="lv-LV" sz="1100" dirty="0">
                          <a:effectLst/>
                        </a:rPr>
                        <a:t>), </a:t>
                      </a:r>
                      <a:r>
                        <a:rPr lang="lv-LV" sz="1100" dirty="0" err="1">
                          <a:effectLst/>
                        </a:rPr>
                        <a:t>fluence</a:t>
                      </a:r>
                      <a:r>
                        <a:rPr lang="lv-LV" sz="1100" dirty="0">
                          <a:effectLst/>
                        </a:rPr>
                        <a:t> 4.1 x 10</a:t>
                      </a:r>
                      <a:r>
                        <a:rPr lang="lv-LV" sz="1100" baseline="30000" dirty="0">
                          <a:effectLst/>
                        </a:rPr>
                        <a:t>18</a:t>
                      </a:r>
                      <a:r>
                        <a:rPr lang="lv-LV" sz="1100" dirty="0">
                          <a:effectLst/>
                        </a:rPr>
                        <a:t> n cm</a:t>
                      </a:r>
                      <a:r>
                        <a:rPr lang="lv-LV" sz="1100" baseline="30000" dirty="0">
                          <a:effectLst/>
                        </a:rPr>
                        <a:t>-2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06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r>
                        <a:rPr lang="lv-LV" sz="1100">
                          <a:effectLst/>
                        </a:rPr>
                        <a:t> (IV)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F (250 nm)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0.61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>
                          <a:effectLst/>
                        </a:rPr>
                        <a:t>7.5x10</a:t>
                      </a:r>
                      <a:r>
                        <a:rPr lang="lv-LV" sz="1100" baseline="30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lv-LV" sz="1100" dirty="0">
                          <a:effectLst/>
                        </a:rPr>
                        <a:t>Cr ions,  fluence 7.0 x 10</a:t>
                      </a:r>
                      <a:r>
                        <a:rPr lang="lv-LV" sz="1100" baseline="30000" dirty="0">
                          <a:effectLst/>
                        </a:rPr>
                        <a:t>12</a:t>
                      </a:r>
                      <a:r>
                        <a:rPr lang="lv-LV" sz="1100" dirty="0">
                          <a:effectLst/>
                        </a:rPr>
                        <a:t> cm</a:t>
                      </a:r>
                      <a:r>
                        <a:rPr lang="lv-LV" sz="1100" baseline="30000" dirty="0">
                          <a:effectLst/>
                        </a:rPr>
                        <a:t>-2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158956" y="4417531"/>
            <a:ext cx="28719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err="1"/>
              <a:t>Manucript</a:t>
            </a:r>
            <a:r>
              <a:rPr lang="en-US" sz="900" b="1" dirty="0"/>
              <a:t> in preparation: </a:t>
            </a:r>
            <a:r>
              <a:rPr lang="en-US" sz="900" dirty="0"/>
              <a:t>“</a:t>
            </a:r>
            <a:r>
              <a:rPr lang="en-US" sz="900" b="1" dirty="0"/>
              <a:t>Peculiarities of defect recombination </a:t>
            </a:r>
            <a:r>
              <a:rPr lang="en-US" sz="900" b="1" dirty="0" smtClean="0"/>
              <a:t>kinetics </a:t>
            </a:r>
            <a:r>
              <a:rPr lang="en-US" sz="900" b="1" dirty="0"/>
              <a:t>in irradiated yttrium </a:t>
            </a:r>
            <a:r>
              <a:rPr lang="en-US" sz="900" b="1" dirty="0" err="1"/>
              <a:t>aluminium</a:t>
            </a:r>
            <a:r>
              <a:rPr lang="en-US" sz="900" b="1" dirty="0"/>
              <a:t> garnet</a:t>
            </a:r>
            <a:r>
              <a:rPr lang="en-US" sz="900" dirty="0"/>
              <a:t>” by </a:t>
            </a:r>
          </a:p>
          <a:p>
            <a:r>
              <a:rPr lang="en-US" sz="900" dirty="0"/>
              <a:t>A.I. Popov , E.A. </a:t>
            </a:r>
            <a:r>
              <a:rPr lang="en-US" sz="900" dirty="0" err="1"/>
              <a:t>Kotomin</a:t>
            </a:r>
            <a:r>
              <a:rPr lang="en-US" sz="900" dirty="0"/>
              <a:t>, M. </a:t>
            </a:r>
            <a:r>
              <a:rPr lang="en-US" sz="900" dirty="0" err="1"/>
              <a:t>Izerrouken</a:t>
            </a:r>
            <a:r>
              <a:rPr lang="en-US" sz="900" dirty="0"/>
              <a:t>,  V.N.  </a:t>
            </a:r>
            <a:r>
              <a:rPr lang="fr-FR" sz="900" dirty="0" err="1"/>
              <a:t>Kuzovkov</a:t>
            </a:r>
            <a:r>
              <a:rPr lang="fr-FR" sz="900" dirty="0"/>
              <a:t>, R. Villa</a:t>
            </a:r>
          </a:p>
          <a:p>
            <a:r>
              <a:rPr lang="fr-FR" sz="900" dirty="0" smtClean="0"/>
              <a:t> </a:t>
            </a:r>
            <a:r>
              <a:rPr lang="fr-FR" sz="900" dirty="0"/>
              <a:t>ISSP, </a:t>
            </a:r>
            <a:r>
              <a:rPr lang="fr-FR" sz="900" dirty="0" err="1"/>
              <a:t>Latvia</a:t>
            </a:r>
            <a:r>
              <a:rPr lang="fr-FR" sz="900" dirty="0"/>
              <a:t>; CERN,  </a:t>
            </a:r>
            <a:r>
              <a:rPr lang="en-GB" sz="900" i="1" dirty="0"/>
              <a:t>Nuclear Research </a:t>
            </a:r>
            <a:r>
              <a:rPr lang="en-GB" sz="900" i="1" dirty="0" err="1"/>
              <a:t>Center</a:t>
            </a:r>
            <a:r>
              <a:rPr lang="en-GB" sz="900" i="1" dirty="0"/>
              <a:t> of </a:t>
            </a:r>
            <a:r>
              <a:rPr lang="en-GB" sz="900" i="1" dirty="0" err="1"/>
              <a:t>Draria</a:t>
            </a:r>
            <a:r>
              <a:rPr lang="en-GB" sz="900" i="1" dirty="0"/>
              <a:t>, Algiers</a:t>
            </a:r>
            <a:r>
              <a:rPr lang="en-US" sz="900" dirty="0"/>
              <a:t> and </a:t>
            </a:r>
            <a:r>
              <a:rPr lang="en-GB" sz="900" i="1" dirty="0"/>
              <a:t>CIEMAT, Spain</a:t>
            </a:r>
            <a:r>
              <a:rPr lang="en-US" sz="900" dirty="0"/>
              <a:t> </a:t>
            </a:r>
            <a:endParaRPr lang="en-US" sz="9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1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4th Strategic Committee Meeting for the State Research </a:t>
            </a:r>
            <a:r>
              <a:rPr lang="en-US" dirty="0" err="1" smtClean="0"/>
              <a:t>Programme</a:t>
            </a:r>
            <a:r>
              <a:rPr lang="en-US" dirty="0" smtClean="0"/>
              <a:t>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754" y="268600"/>
            <a:ext cx="7763434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MR10"/>
              </a:rPr>
              <a:t>WP3</a:t>
            </a:r>
            <a:r>
              <a:rPr lang="en-US" sz="1800" dirty="0">
                <a:solidFill>
                  <a:srgbClr val="FF0000"/>
                </a:solidFill>
                <a:latin typeface="CMR10"/>
              </a:rPr>
              <a:t>: </a:t>
            </a:r>
            <a:r>
              <a:rPr lang="en-US" sz="1800" dirty="0">
                <a:latin typeface="CMR10"/>
              </a:rPr>
              <a:t>Development of the sub-detectors of the CMS experiment for the operation at the HL-LHC  and research in crystal scintillator detectors</a:t>
            </a:r>
            <a:r>
              <a:rPr lang="en-US" dirty="0">
                <a:latin typeface="CMR10"/>
              </a:rPr>
              <a:t/>
            </a:r>
            <a:br>
              <a:rPr lang="en-US" dirty="0">
                <a:latin typeface="CMR10"/>
              </a:rPr>
            </a:br>
            <a:endParaRPr lang="en-US" altLang="lv-LV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143291" y="1324291"/>
            <a:ext cx="8839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T.3.3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gather and </a:t>
            </a:r>
            <a:r>
              <a:rPr lang="en-US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analyse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new data of crystal scintillator detectors in collaboration with the CERN-based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CCC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(in-house and/or synchrotron)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3528988" y="2229300"/>
            <a:ext cx="587805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DESY </a:t>
            </a:r>
            <a:r>
              <a:rPr lang="en-US" sz="1400" b="1" dirty="0" err="1">
                <a:solidFill>
                  <a:srgbClr val="00B0F0"/>
                </a:solidFill>
              </a:rPr>
              <a:t>beamtimes</a:t>
            </a:r>
            <a:r>
              <a:rPr lang="en-US" sz="1400" b="1" dirty="0">
                <a:solidFill>
                  <a:srgbClr val="00B0F0"/>
                </a:solidFill>
              </a:rPr>
              <a:t> 2021-2022</a:t>
            </a:r>
            <a:r>
              <a:rPr lang="en-US" sz="1400" dirty="0">
                <a:solidFill>
                  <a:srgbClr val="00B0F0"/>
                </a:solidFill>
              </a:rPr>
              <a:t>:</a:t>
            </a:r>
          </a:p>
          <a:p>
            <a:r>
              <a:rPr lang="en-US" sz="1400" dirty="0"/>
              <a:t>	</a:t>
            </a:r>
            <a:r>
              <a:rPr lang="en-US" sz="1400" dirty="0" err="1"/>
              <a:t>Beamtime</a:t>
            </a:r>
            <a:r>
              <a:rPr lang="en-US" sz="1400" dirty="0"/>
              <a:t> Proposal	Beamline	Dates of visit</a:t>
            </a:r>
          </a:p>
          <a:p>
            <a:r>
              <a:rPr lang="en-US" sz="1400" dirty="0"/>
              <a:t>	I-20211648 EC	P66	21-Apr-2022 - 27-Apr-2022</a:t>
            </a:r>
          </a:p>
          <a:p>
            <a:r>
              <a:rPr lang="en-US" sz="1400" dirty="0"/>
              <a:t>	I-20211006 EC	P66	02-Dec-2021 - 08-Dec-2021</a:t>
            </a:r>
          </a:p>
          <a:p>
            <a:r>
              <a:rPr lang="en-US" sz="1400" dirty="0"/>
              <a:t>	I-20210976 EC	P66	18-Oct-2021 - 25-Oct-2021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B0F0"/>
                </a:solidFill>
              </a:rPr>
              <a:t>MAX IV </a:t>
            </a:r>
            <a:r>
              <a:rPr lang="en-US" sz="1400" b="1" dirty="0" err="1" smtClean="0">
                <a:solidFill>
                  <a:srgbClr val="00B0F0"/>
                </a:solidFill>
              </a:rPr>
              <a:t>beamtimes</a:t>
            </a:r>
            <a:r>
              <a:rPr lang="en-US" sz="1400" b="1" dirty="0" smtClean="0">
                <a:solidFill>
                  <a:srgbClr val="00B0F0"/>
                </a:solidFill>
              </a:rPr>
              <a:t> </a:t>
            </a:r>
            <a:r>
              <a:rPr lang="en-US" sz="1400" b="1" dirty="0">
                <a:solidFill>
                  <a:srgbClr val="00B0F0"/>
                </a:solidFill>
              </a:rPr>
              <a:t>2021-2022</a:t>
            </a:r>
          </a:p>
          <a:p>
            <a:r>
              <a:rPr lang="en-US" sz="1400" dirty="0" err="1"/>
              <a:t>Beamtime</a:t>
            </a:r>
            <a:r>
              <a:rPr lang="en-US" sz="1400" dirty="0"/>
              <a:t> Proposal	Beamline		Dates of visit</a:t>
            </a:r>
          </a:p>
          <a:p>
            <a:r>
              <a:rPr lang="en-US" sz="1400" dirty="0"/>
              <a:t>20211074		</a:t>
            </a:r>
            <a:r>
              <a:rPr lang="en-US" sz="1400" dirty="0" err="1"/>
              <a:t>FinEstBeAMS</a:t>
            </a:r>
            <a:r>
              <a:rPr lang="en-US" sz="1400" dirty="0"/>
              <a:t>		2022-05-11 to 2022-05-16</a:t>
            </a:r>
          </a:p>
          <a:p>
            <a:r>
              <a:rPr lang="en-US" sz="1400" dirty="0"/>
              <a:t>20210408		</a:t>
            </a:r>
            <a:r>
              <a:rPr lang="en-US" sz="1400" dirty="0" err="1"/>
              <a:t>FinEstBeAMS</a:t>
            </a:r>
            <a:r>
              <a:rPr lang="en-US" sz="1400" dirty="0"/>
              <a:t>		2022-02-09 to 2022-02-14	</a:t>
            </a:r>
          </a:p>
          <a:p>
            <a:r>
              <a:rPr lang="en-US" sz="1400" dirty="0"/>
              <a:t>20200308		</a:t>
            </a:r>
            <a:r>
              <a:rPr lang="en-US" sz="1400" dirty="0" err="1"/>
              <a:t>FinEstBeAMS</a:t>
            </a:r>
            <a:r>
              <a:rPr lang="en-US" sz="1400" dirty="0"/>
              <a:t>		2021-11-17 to 2021-11-22</a:t>
            </a:r>
            <a:r>
              <a:rPr lang="en-US" dirty="0"/>
              <a:t>	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3536" y="2066805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u="sng" dirty="0"/>
              <a:t>Materials studied:</a:t>
            </a:r>
            <a:endParaRPr lang="en-US" sz="2000" dirty="0"/>
          </a:p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LYSO:Ce</a:t>
            </a:r>
            <a:r>
              <a:rPr lang="en-US" sz="1600" b="1" baseline="30000" dirty="0">
                <a:solidFill>
                  <a:schemeClr val="accent5">
                    <a:lumMod val="75000"/>
                  </a:schemeClr>
                </a:solidFill>
              </a:rPr>
              <a:t>3+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Gd</a:t>
            </a:r>
            <a:r>
              <a:rPr lang="en-US" sz="1600" b="1" baseline="-25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en-US" sz="1600" b="1" dirty="0" err="1">
                <a:solidFill>
                  <a:schemeClr val="accent5">
                    <a:lumMod val="75000"/>
                  </a:schemeClr>
                </a:solidFill>
              </a:rPr>
              <a:t>Ga,Al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en-US" sz="1600" b="1" baseline="-25000" dirty="0">
                <a:solidFill>
                  <a:schemeClr val="accent5">
                    <a:lumMod val="75000"/>
                  </a:schemeClr>
                </a:solidFill>
              </a:rPr>
              <a:t>5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US" sz="1600" b="1" baseline="-25000" dirty="0">
                <a:solidFill>
                  <a:schemeClr val="accent5">
                    <a:lumMod val="75000"/>
                  </a:schemeClr>
                </a:solidFill>
              </a:rPr>
              <a:t>12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:Ce</a:t>
            </a:r>
            <a:r>
              <a:rPr lang="en-US" sz="1600" b="1" baseline="30000" dirty="0">
                <a:solidFill>
                  <a:schemeClr val="accent5">
                    <a:lumMod val="75000"/>
                  </a:schemeClr>
                </a:solidFill>
              </a:rPr>
              <a:t>3+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 (GAGG) 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Y</a:t>
            </a:r>
            <a:r>
              <a:rPr lang="en-US" sz="1600" b="1" baseline="-25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Al</a:t>
            </a:r>
            <a:r>
              <a:rPr lang="en-US" sz="1600" b="1" baseline="-25000" dirty="0">
                <a:solidFill>
                  <a:schemeClr val="accent5">
                    <a:lumMod val="75000"/>
                  </a:schemeClr>
                </a:solidFill>
              </a:rPr>
              <a:t>5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US" sz="1600" b="1" baseline="-25000" dirty="0">
                <a:solidFill>
                  <a:schemeClr val="accent5">
                    <a:lumMod val="75000"/>
                  </a:schemeClr>
                </a:solidFill>
              </a:rPr>
              <a:t>12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 (YAG)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PbWO</a:t>
            </a:r>
            <a:r>
              <a:rPr lang="en-US" sz="1600" b="1" baseline="-25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PbF</a:t>
            </a:r>
            <a:r>
              <a:rPr lang="en-US" sz="1600" b="1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Pure and doped MgAl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600" b="1" dirty="0" err="1"/>
              <a:t>AlON</a:t>
            </a:r>
            <a:endParaRPr lang="en-US" sz="1600" dirty="0"/>
          </a:p>
          <a:p>
            <a:r>
              <a:rPr lang="en-US" sz="1600" b="1" dirty="0"/>
              <a:t>Ga</a:t>
            </a:r>
            <a:r>
              <a:rPr lang="en-US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endParaRPr lang="en-US" sz="1600" dirty="0"/>
          </a:p>
          <a:p>
            <a:r>
              <a:rPr lang="en-US" sz="1600" b="1" dirty="0"/>
              <a:t>BaGa</a:t>
            </a:r>
            <a:r>
              <a:rPr lang="en-US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4</a:t>
            </a:r>
            <a:r>
              <a:rPr lang="en-US" sz="1600" b="1" dirty="0"/>
              <a:t>:Eu</a:t>
            </a:r>
            <a:r>
              <a:rPr lang="en-US" sz="1600" b="1" baseline="30000" dirty="0"/>
              <a:t>3+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76197" y="5361140"/>
            <a:ext cx="835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Reflectivity, excitation luminescence spectra, and time-resolved luminescence</a:t>
            </a:r>
          </a:p>
          <a:p>
            <a:r>
              <a:rPr lang="en-US" dirty="0" smtClean="0"/>
              <a:t>Temperature range: 10 – 300 K</a:t>
            </a:r>
          </a:p>
          <a:p>
            <a:r>
              <a:rPr lang="en-US" dirty="0" smtClean="0"/>
              <a:t>Excitation energy:  40 eV- visible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0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754" y="268600"/>
            <a:ext cx="7763434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MR10"/>
              </a:rPr>
              <a:t>WP3</a:t>
            </a:r>
            <a:r>
              <a:rPr lang="en-US" sz="1800" dirty="0">
                <a:solidFill>
                  <a:srgbClr val="FF0000"/>
                </a:solidFill>
                <a:latin typeface="CMR10"/>
              </a:rPr>
              <a:t>: </a:t>
            </a:r>
            <a:r>
              <a:rPr lang="en-US" sz="1800" dirty="0">
                <a:latin typeface="CMR10"/>
              </a:rPr>
              <a:t>Development of the sub-detectors of the CMS experiment for the operation at the HL-LHC  and research in crystal scintillator detectors</a:t>
            </a:r>
            <a:r>
              <a:rPr lang="en-US" dirty="0">
                <a:latin typeface="CMR10"/>
              </a:rPr>
              <a:t/>
            </a:r>
            <a:br>
              <a:rPr lang="en-US" dirty="0">
                <a:latin typeface="CMR10"/>
              </a:rPr>
            </a:br>
            <a:endParaRPr lang="en-US" altLang="lv-LV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143291" y="1210844"/>
            <a:ext cx="8839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T.3.4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assist in the grow and develop the HEP research community via linking the physics research with the development of particle detection technologies</a:t>
            </a:r>
          </a:p>
        </p:txBody>
      </p:sp>
      <p:sp>
        <p:nvSpPr>
          <p:cNvPr id="8" name="Rectangle 7"/>
          <p:cNvSpPr/>
          <p:nvPr/>
        </p:nvSpPr>
        <p:spPr>
          <a:xfrm>
            <a:off x="313475" y="2090455"/>
            <a:ext cx="8749697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en-GB" sz="1600" b="1" u="sng" dirty="0" smtClean="0"/>
              <a:t>Sample </a:t>
            </a:r>
            <a:r>
              <a:rPr lang="en-GB" sz="1600" b="1" u="sng" dirty="0"/>
              <a:t>exchange and joint sample characterization </a:t>
            </a:r>
          </a:p>
          <a:p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with team UL Institute of Chemical Physics </a:t>
            </a:r>
            <a:r>
              <a:rPr lang="en-GB" sz="1600" b="1" dirty="0" err="1">
                <a:solidFill>
                  <a:schemeClr val="accent1">
                    <a:lumMod val="75000"/>
                  </a:schemeClr>
                </a:solidFill>
              </a:rPr>
              <a:t>Elīna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b="1" dirty="0" err="1">
                <a:solidFill>
                  <a:schemeClr val="accent1">
                    <a:lumMod val="75000"/>
                  </a:schemeClr>
                </a:solidFill>
              </a:rPr>
              <a:t>Pajuste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 and Toms </a:t>
            </a:r>
            <a:r>
              <a:rPr lang="en-GB" sz="1600" b="1" dirty="0" err="1">
                <a:solidFill>
                  <a:schemeClr val="accent1">
                    <a:lumMod val="75000"/>
                  </a:schemeClr>
                </a:solidFill>
              </a:rPr>
              <a:t>Elvijs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b="1" dirty="0" err="1">
                <a:solidFill>
                  <a:schemeClr val="accent1">
                    <a:lumMod val="75000"/>
                  </a:schemeClr>
                </a:solidFill>
              </a:rPr>
              <a:t>Šusts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2.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b="1" u="sng" dirty="0"/>
              <a:t>Collaboration</a:t>
            </a:r>
            <a:r>
              <a:rPr lang="en-GB" sz="1600" dirty="0"/>
              <a:t>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with CCC CERN, GSI Darmstadt,  Research &amp; Irradiation facilities 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in 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ESS 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MAX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IV, 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DESY, ENU, 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Tartu University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en-GB" sz="1600" b="1" u="sng" dirty="0"/>
              <a:t>Involvement of the </a:t>
            </a:r>
            <a:r>
              <a:rPr lang="en-GB" sz="1600" b="1" u="sng" dirty="0" smtClean="0"/>
              <a:t>student</a:t>
            </a:r>
          </a:p>
          <a:p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Two students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involved – 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Doctoral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student – Anna </a:t>
            </a:r>
            <a:r>
              <a:rPr lang="en-GB" sz="1600" b="1" dirty="0" err="1" smtClean="0">
                <a:solidFill>
                  <a:schemeClr val="accent1">
                    <a:lumMod val="75000"/>
                  </a:schemeClr>
                </a:solidFill>
              </a:rPr>
              <a:t>Ivanova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;   </a:t>
            </a:r>
          </a:p>
          <a:p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Master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student -  </a:t>
            </a:r>
            <a:r>
              <a:rPr lang="en-GB" sz="1600" b="1" dirty="0" err="1">
                <a:solidFill>
                  <a:schemeClr val="accent1">
                    <a:lumMod val="75000"/>
                  </a:schemeClr>
                </a:solidFill>
              </a:rPr>
              <a:t>Viktorija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b="1" dirty="0" err="1" smtClean="0">
                <a:solidFill>
                  <a:schemeClr val="accent1">
                    <a:lumMod val="75000"/>
                  </a:schemeClr>
                </a:solidFill>
              </a:rPr>
              <a:t>Pankratova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</a:rPr>
              <a:t>!!!  New PhD student  from Kharkov (Ukraine)  </a:t>
            </a:r>
          </a:p>
          <a:p>
            <a:r>
              <a:rPr lang="en-US" sz="1600" b="1" dirty="0" err="1" smtClean="0">
                <a:solidFill>
                  <a:srgbClr val="C00000"/>
                </a:solidFill>
              </a:rPr>
              <a:t>Anastasiia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</a:rPr>
              <a:t>Chekhovska</a:t>
            </a:r>
            <a:r>
              <a:rPr lang="en-US" sz="1600" b="1" dirty="0" smtClean="0">
                <a:solidFill>
                  <a:srgbClr val="C00000"/>
                </a:solidFill>
              </a:rPr>
              <a:t> just joined my group last Friday (details on the next slide)</a:t>
            </a:r>
            <a:endParaRPr lang="en-GB" sz="1600" b="1" dirty="0" smtClean="0">
              <a:solidFill>
                <a:srgbClr val="C00000"/>
              </a:solidFill>
            </a:endParaRPr>
          </a:p>
          <a:p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en-GB" sz="1600" b="1" u="sng" dirty="0"/>
              <a:t>Publicity:</a:t>
            </a:r>
          </a:p>
          <a:p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a) papers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are 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already published and  few are in preparation (details on the next slide)</a:t>
            </a:r>
          </a:p>
          <a:p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b) conferences, including invited talks and conference organization (EMRS) </a:t>
            </a:r>
            <a:endParaRPr lang="en-GB" sz="1600" b="1" dirty="0" smtClean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416785"/>
              </p:ext>
            </p:extLst>
          </p:nvPr>
        </p:nvGraphicFramePr>
        <p:xfrm>
          <a:off x="4428951" y="3258870"/>
          <a:ext cx="4231021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1021">
                  <a:extLst>
                    <a:ext uri="{9D8B030D-6E8A-4147-A177-3AD203B41FA5}">
                      <a16:colId xmlns:a16="http://schemas.microsoft.com/office/drawing/2014/main" xmlns="" val="2307015846"/>
                    </a:ext>
                  </a:extLst>
                </a:gridCol>
              </a:tblGrid>
              <a:tr h="800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400" b="1" dirty="0">
                          <a:effectLst/>
                        </a:rPr>
                        <a:t>Promocijas darba tēma </a:t>
                      </a:r>
                      <a:r>
                        <a:rPr lang="lv-LV" sz="1100" dirty="0">
                          <a:effectLst/>
                        </a:rPr>
                        <a:t>(latviešu, kā arī angļu, vācu vai franču valodā)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100" dirty="0">
                          <a:solidFill>
                            <a:srgbClr val="C00000"/>
                          </a:solidFill>
                          <a:effectLst/>
                        </a:rPr>
                        <a:t>Ar Ce</a:t>
                      </a:r>
                      <a:r>
                        <a:rPr lang="lv-LV" sz="1100" baseline="30000" dirty="0">
                          <a:solidFill>
                            <a:srgbClr val="C00000"/>
                          </a:solidFill>
                          <a:effectLst/>
                        </a:rPr>
                        <a:t>3+</a:t>
                      </a:r>
                      <a:r>
                        <a:rPr lang="lv-LV" sz="1100" dirty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lv-LV" sz="1100" dirty="0" err="1">
                          <a:solidFill>
                            <a:srgbClr val="C00000"/>
                          </a:solidFill>
                          <a:effectLst/>
                        </a:rPr>
                        <a:t>dopēto</a:t>
                      </a:r>
                      <a:r>
                        <a:rPr lang="lv-LV" sz="1100" dirty="0">
                          <a:solidFill>
                            <a:srgbClr val="C00000"/>
                          </a:solidFill>
                          <a:effectLst/>
                        </a:rPr>
                        <a:t> Y</a:t>
                      </a:r>
                      <a:r>
                        <a:rPr lang="lv-LV" sz="1100" baseline="-25000" dirty="0">
                          <a:solidFill>
                            <a:srgbClr val="C00000"/>
                          </a:solidFill>
                          <a:effectLst/>
                        </a:rPr>
                        <a:t>(2-x)</a:t>
                      </a:r>
                      <a:r>
                        <a:rPr lang="lv-LV" sz="1100" dirty="0" err="1">
                          <a:solidFill>
                            <a:srgbClr val="C00000"/>
                          </a:solidFill>
                          <a:effectLst/>
                        </a:rPr>
                        <a:t>Lu</a:t>
                      </a:r>
                      <a:r>
                        <a:rPr lang="lv-LV" sz="1100" baseline="-25000" dirty="0">
                          <a:solidFill>
                            <a:srgbClr val="C00000"/>
                          </a:solidFill>
                          <a:effectLst/>
                        </a:rPr>
                        <a:t>(x)</a:t>
                      </a:r>
                      <a:r>
                        <a:rPr lang="lv-LV" sz="1100" dirty="0">
                          <a:solidFill>
                            <a:srgbClr val="C00000"/>
                          </a:solidFill>
                          <a:effectLst/>
                        </a:rPr>
                        <a:t>SiO</a:t>
                      </a:r>
                      <a:r>
                        <a:rPr lang="lv-LV" sz="1100" baseline="-25000" dirty="0">
                          <a:solidFill>
                            <a:srgbClr val="C00000"/>
                          </a:solidFill>
                          <a:effectLst/>
                        </a:rPr>
                        <a:t>5</a:t>
                      </a:r>
                      <a:r>
                        <a:rPr lang="lv-LV" sz="1100" dirty="0">
                          <a:solidFill>
                            <a:srgbClr val="C00000"/>
                          </a:solidFill>
                          <a:effectLst/>
                        </a:rPr>
                        <a:t> kristālu radiācijas noturības un luminiscences īpašību modelēšana ar DFT/TD-DFT metodēm.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100" b="1" dirty="0" err="1">
                          <a:effectLst/>
                        </a:rPr>
                        <a:t>Radiation</a:t>
                      </a:r>
                      <a:r>
                        <a:rPr lang="lv-LV" sz="1100" b="1" dirty="0">
                          <a:effectLst/>
                        </a:rPr>
                        <a:t> </a:t>
                      </a:r>
                      <a:r>
                        <a:rPr lang="lv-LV" sz="1100" b="1" dirty="0" err="1">
                          <a:effectLst/>
                        </a:rPr>
                        <a:t>stability</a:t>
                      </a:r>
                      <a:r>
                        <a:rPr lang="lv-LV" sz="1100" b="1" dirty="0">
                          <a:effectLst/>
                        </a:rPr>
                        <a:t> </a:t>
                      </a:r>
                      <a:r>
                        <a:rPr lang="lv-LV" sz="1100" b="1" dirty="0" err="1">
                          <a:effectLst/>
                        </a:rPr>
                        <a:t>and</a:t>
                      </a:r>
                      <a:r>
                        <a:rPr lang="lv-LV" sz="1100" b="1" dirty="0">
                          <a:effectLst/>
                        </a:rPr>
                        <a:t> </a:t>
                      </a:r>
                      <a:r>
                        <a:rPr lang="lv-LV" sz="1100" b="1" dirty="0" err="1">
                          <a:effectLst/>
                        </a:rPr>
                        <a:t>luminescence</a:t>
                      </a:r>
                      <a:r>
                        <a:rPr lang="lv-LV" sz="1100" b="1" dirty="0">
                          <a:effectLst/>
                        </a:rPr>
                        <a:t> </a:t>
                      </a:r>
                      <a:r>
                        <a:rPr lang="lv-LV" sz="1100" b="1" dirty="0" err="1">
                          <a:effectLst/>
                        </a:rPr>
                        <a:t>properties</a:t>
                      </a:r>
                      <a:r>
                        <a:rPr lang="lv-LV" sz="1100" b="1" dirty="0">
                          <a:effectLst/>
                        </a:rPr>
                        <a:t> </a:t>
                      </a:r>
                      <a:r>
                        <a:rPr lang="lv-LV" sz="1100" b="1" dirty="0" err="1">
                          <a:effectLst/>
                        </a:rPr>
                        <a:t>of</a:t>
                      </a:r>
                      <a:r>
                        <a:rPr lang="lv-LV" sz="1100" b="1" dirty="0">
                          <a:effectLst/>
                        </a:rPr>
                        <a:t> Ce</a:t>
                      </a:r>
                      <a:r>
                        <a:rPr lang="lv-LV" sz="1100" b="1" baseline="30000" dirty="0">
                          <a:effectLst/>
                        </a:rPr>
                        <a:t>3+</a:t>
                      </a:r>
                      <a:r>
                        <a:rPr lang="lv-LV" sz="1100" b="1" dirty="0">
                          <a:effectLst/>
                        </a:rPr>
                        <a:t>-</a:t>
                      </a:r>
                      <a:r>
                        <a:rPr lang="lv-LV" sz="1100" b="1" dirty="0" err="1">
                          <a:effectLst/>
                        </a:rPr>
                        <a:t>doped</a:t>
                      </a:r>
                      <a:r>
                        <a:rPr lang="lv-LV" sz="1100" b="1" dirty="0">
                          <a:effectLst/>
                        </a:rPr>
                        <a:t> Y</a:t>
                      </a:r>
                      <a:r>
                        <a:rPr lang="lv-LV" sz="1100" b="1" baseline="-25000" dirty="0">
                          <a:effectLst/>
                        </a:rPr>
                        <a:t>(2-x)</a:t>
                      </a:r>
                      <a:r>
                        <a:rPr lang="lv-LV" sz="1100" b="1" dirty="0" err="1">
                          <a:effectLst/>
                        </a:rPr>
                        <a:t>Lu</a:t>
                      </a:r>
                      <a:r>
                        <a:rPr lang="lv-LV" sz="1100" b="1" baseline="-25000" dirty="0">
                          <a:effectLst/>
                        </a:rPr>
                        <a:t>(x)</a:t>
                      </a:r>
                      <a:r>
                        <a:rPr lang="lv-LV" sz="1100" b="1" dirty="0">
                          <a:effectLst/>
                        </a:rPr>
                        <a:t>SiO</a:t>
                      </a:r>
                      <a:r>
                        <a:rPr lang="lv-LV" sz="1100" b="1" baseline="-25000" dirty="0">
                          <a:effectLst/>
                        </a:rPr>
                        <a:t>5</a:t>
                      </a:r>
                      <a:r>
                        <a:rPr lang="lv-LV" sz="1100" b="1" dirty="0">
                          <a:effectLst/>
                        </a:rPr>
                        <a:t> </a:t>
                      </a:r>
                      <a:r>
                        <a:rPr lang="lv-LV" sz="1100" b="1" dirty="0" err="1">
                          <a:effectLst/>
                        </a:rPr>
                        <a:t>crystals</a:t>
                      </a:r>
                      <a:r>
                        <a:rPr lang="lv-LV" sz="1100" b="1" dirty="0">
                          <a:effectLst/>
                        </a:rPr>
                        <a:t> </a:t>
                      </a:r>
                      <a:r>
                        <a:rPr lang="lv-LV" sz="1100" b="1" dirty="0" err="1">
                          <a:effectLst/>
                        </a:rPr>
                        <a:t>from</a:t>
                      </a:r>
                      <a:r>
                        <a:rPr lang="lv-LV" sz="1100" b="1" dirty="0">
                          <a:effectLst/>
                        </a:rPr>
                        <a:t> DFT/TD-DFT </a:t>
                      </a:r>
                      <a:r>
                        <a:rPr lang="lv-LV" sz="1100" b="1" dirty="0" err="1">
                          <a:effectLst/>
                        </a:rPr>
                        <a:t>calculations</a:t>
                      </a:r>
                      <a:r>
                        <a:rPr lang="lv-LV" sz="1100" b="1" dirty="0">
                          <a:effectLst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600" dirty="0">
                          <a:effectLst/>
                        </a:rPr>
                        <a:t> </a:t>
                      </a:r>
                      <a:endParaRPr lang="lv-LV" sz="500" dirty="0">
                        <a:effectLst/>
                        <a:latin typeface="Rim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480" marR="35480" marT="0" marB="0"/>
                </a:tc>
                <a:extLst>
                  <a:ext uri="{0D108BD9-81ED-4DB2-BD59-A6C34878D82A}">
                    <a16:rowId xmlns:a16="http://schemas.microsoft.com/office/drawing/2014/main" xmlns="" val="3509574889"/>
                  </a:ext>
                </a:extLst>
              </a:tr>
            </a:tbl>
          </a:graphicData>
        </a:graphic>
      </p:graphicFrame>
      <p:sp>
        <p:nvSpPr>
          <p:cNvPr id="23" name="Line 4"/>
          <p:cNvSpPr>
            <a:spLocks noChangeShapeType="1"/>
          </p:cNvSpPr>
          <p:nvPr/>
        </p:nvSpPr>
        <p:spPr bwMode="auto">
          <a:xfrm flipV="1">
            <a:off x="3582044" y="3510643"/>
            <a:ext cx="846908" cy="71553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842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18299" y="23506"/>
            <a:ext cx="7192736" cy="889931"/>
          </a:xfrm>
        </p:spPr>
        <p:txBody>
          <a:bodyPr/>
          <a:lstStyle/>
          <a:p>
            <a:r>
              <a:rPr lang="en-US" dirty="0" smtClean="0"/>
              <a:t>Short Info about New PhD student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35" y="765225"/>
            <a:ext cx="4437618" cy="45242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835" y="1210232"/>
            <a:ext cx="4532165" cy="24579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5382" y="3658215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“Stellar Nucleosynthesis: Experimental Yields of the </a:t>
            </a:r>
            <a:r>
              <a:rPr lang="en-US" sz="1000" baseline="30000" dirty="0"/>
              <a:t>112</a:t>
            </a:r>
            <a:r>
              <a:rPr lang="en-US" sz="1000" dirty="0"/>
              <a:t>Sn(</a:t>
            </a:r>
            <a:r>
              <a:rPr lang="el-GR" sz="1000" dirty="0"/>
              <a:t>γ,</a:t>
            </a:r>
            <a:r>
              <a:rPr lang="en-US" sz="1000" dirty="0"/>
              <a:t>n)</a:t>
            </a:r>
            <a:r>
              <a:rPr lang="en-US" sz="1000" baseline="30000" dirty="0"/>
              <a:t>111</a:t>
            </a:r>
            <a:r>
              <a:rPr lang="en-US" sz="1000" dirty="0"/>
              <a:t>Sn and </a:t>
            </a:r>
            <a:r>
              <a:rPr lang="en-US" sz="1000" baseline="30000" dirty="0"/>
              <a:t>112</a:t>
            </a:r>
            <a:r>
              <a:rPr lang="en-US" sz="1000" dirty="0"/>
              <a:t>Sn(</a:t>
            </a:r>
            <a:r>
              <a:rPr lang="el-GR" sz="1000" dirty="0"/>
              <a:t>γ,</a:t>
            </a:r>
            <a:r>
              <a:rPr lang="en-US" sz="1000" dirty="0"/>
              <a:t>p)</a:t>
            </a:r>
            <a:r>
              <a:rPr lang="en-US" sz="1000" baseline="30000" dirty="0"/>
              <a:t>111m,g</a:t>
            </a:r>
            <a:r>
              <a:rPr lang="en-US" sz="1000" dirty="0"/>
              <a:t>In Reactions for p-Nuclei Production Simulation” </a:t>
            </a:r>
            <a:endParaRPr lang="en-US" sz="1000" dirty="0" smtClean="0"/>
          </a:p>
          <a:p>
            <a:r>
              <a:rPr lang="en-US" sz="1000" b="1" dirty="0" err="1" smtClean="0"/>
              <a:t>Chekhovska</a:t>
            </a:r>
            <a:r>
              <a:rPr lang="en-US" sz="1000" b="1" dirty="0"/>
              <a:t>,</a:t>
            </a:r>
            <a:r>
              <a:rPr lang="en-US" sz="1000" dirty="0"/>
              <a:t> A.V., </a:t>
            </a:r>
            <a:r>
              <a:rPr lang="en-US" sz="1000" dirty="0" err="1"/>
              <a:t>Semisalov</a:t>
            </a:r>
            <a:r>
              <a:rPr lang="en-US" sz="1000" dirty="0"/>
              <a:t>, I.L., </a:t>
            </a:r>
            <a:r>
              <a:rPr lang="en-US" sz="1000" dirty="0" err="1"/>
              <a:t>Kasilov</a:t>
            </a:r>
            <a:r>
              <a:rPr lang="en-US" sz="1000" dirty="0"/>
              <a:t>, V.I., </a:t>
            </a:r>
            <a:r>
              <a:rPr lang="en-US" sz="1000" dirty="0" err="1"/>
              <a:t>Skakun</a:t>
            </a:r>
            <a:r>
              <a:rPr lang="en-US" sz="1000" dirty="0"/>
              <a:t>, Y.O</a:t>
            </a:r>
            <a:r>
              <a:rPr lang="en-US" sz="1000" dirty="0" smtClean="0"/>
              <a:t>.</a:t>
            </a:r>
          </a:p>
          <a:p>
            <a:r>
              <a:rPr lang="en-US" sz="1000" dirty="0" smtClean="0"/>
              <a:t> </a:t>
            </a:r>
            <a:r>
              <a:rPr lang="en-US" sz="1000" b="1" dirty="0">
                <a:solidFill>
                  <a:srgbClr val="C00000"/>
                </a:solidFill>
              </a:rPr>
              <a:t>Springer Proceedings in Physics</a:t>
            </a:r>
            <a:r>
              <a:rPr lang="en-US" sz="1000" dirty="0"/>
              <a:t>, 2019, 219, </a:t>
            </a:r>
            <a:r>
              <a:rPr lang="az-Cyrl-AZ" sz="1000" dirty="0"/>
              <a:t>р. </a:t>
            </a:r>
            <a:r>
              <a:rPr lang="az-Cyrl-AZ" sz="1000" dirty="0" smtClean="0"/>
              <a:t>301–305</a:t>
            </a:r>
            <a:endParaRPr lang="en-US" sz="1000" dirty="0" smtClean="0"/>
          </a:p>
          <a:p>
            <a:endParaRPr lang="en-US" sz="1000" dirty="0"/>
          </a:p>
          <a:p>
            <a:r>
              <a:rPr lang="en-US" sz="1000" dirty="0"/>
              <a:t>“Nuclear Data Sheets for A=218” Singh B., </a:t>
            </a:r>
            <a:r>
              <a:rPr lang="en-US" sz="1000" dirty="0" err="1"/>
              <a:t>Basunia</a:t>
            </a:r>
            <a:r>
              <a:rPr lang="en-US" sz="1000" dirty="0"/>
              <a:t> M.S., Martin M., </a:t>
            </a:r>
            <a:r>
              <a:rPr lang="en-US" sz="1000" dirty="0" err="1"/>
              <a:t>McCutchan</a:t>
            </a:r>
            <a:r>
              <a:rPr lang="en-US" sz="1000" dirty="0"/>
              <a:t> E.A., </a:t>
            </a:r>
            <a:r>
              <a:rPr lang="en-US" sz="1000" dirty="0" err="1"/>
              <a:t>Bala</a:t>
            </a:r>
            <a:r>
              <a:rPr lang="en-US" sz="1000" dirty="0"/>
              <a:t> I., Caballero-</a:t>
            </a:r>
            <a:r>
              <a:rPr lang="en-US" sz="1000" dirty="0" err="1"/>
              <a:t>Folch</a:t>
            </a:r>
            <a:r>
              <a:rPr lang="en-US" sz="1000" dirty="0"/>
              <a:t> R., Canavan R., </a:t>
            </a:r>
            <a:r>
              <a:rPr lang="en-US" sz="1000" dirty="0" err="1"/>
              <a:t>Chakrabarti</a:t>
            </a:r>
            <a:r>
              <a:rPr lang="en-US" sz="1000" dirty="0"/>
              <a:t> R., </a:t>
            </a:r>
            <a:r>
              <a:rPr lang="en-US" sz="1000" b="1" dirty="0" err="1"/>
              <a:t>Chekhovska</a:t>
            </a:r>
            <a:r>
              <a:rPr lang="en-US" sz="1000" b="1" dirty="0"/>
              <a:t> A</a:t>
            </a:r>
            <a:r>
              <a:rPr lang="en-US" sz="1000" dirty="0"/>
              <a:t>., Grinder M.M., </a:t>
            </a:r>
            <a:r>
              <a:rPr lang="en-US" sz="1000" dirty="0" err="1"/>
              <a:t>Kaim</a:t>
            </a:r>
            <a:r>
              <a:rPr lang="en-US" sz="1000" dirty="0"/>
              <a:t> </a:t>
            </a:r>
            <a:r>
              <a:rPr lang="en-US" sz="1000" dirty="0" err="1"/>
              <a:t>S.l</a:t>
            </a:r>
            <a:r>
              <a:rPr lang="en-US" sz="1000" dirty="0"/>
              <a:t>, </a:t>
            </a:r>
            <a:r>
              <a:rPr lang="en-US" sz="1000" dirty="0" err="1"/>
              <a:t>Kanjilal</a:t>
            </a:r>
            <a:r>
              <a:rPr lang="en-US" sz="1000" dirty="0"/>
              <a:t> D., </a:t>
            </a:r>
            <a:r>
              <a:rPr lang="en-US" sz="1000" dirty="0" err="1"/>
              <a:t>Kasperovych</a:t>
            </a:r>
            <a:r>
              <a:rPr lang="en-US" sz="1000" dirty="0"/>
              <a:t> D., </a:t>
            </a:r>
            <a:r>
              <a:rPr lang="en-US" sz="1000" dirty="0" err="1"/>
              <a:t>Kobra</a:t>
            </a:r>
            <a:r>
              <a:rPr lang="en-US" sz="1000" dirty="0"/>
              <a:t> M.J., Koura H., Nandi S., </a:t>
            </a:r>
            <a:r>
              <a:rPr lang="en-US" sz="1000" dirty="0" err="1"/>
              <a:t>Olacel</a:t>
            </a:r>
            <a:r>
              <a:rPr lang="en-US" sz="1000" dirty="0"/>
              <a:t> A., Singh A., Tee B.P.E. </a:t>
            </a:r>
            <a:r>
              <a:rPr lang="en-US" sz="1000" b="1" dirty="0">
                <a:solidFill>
                  <a:srgbClr val="C00000"/>
                </a:solidFill>
              </a:rPr>
              <a:t>Nuclear Data Sheets,</a:t>
            </a:r>
            <a:r>
              <a:rPr lang="en-US" sz="1000" dirty="0"/>
              <a:t> 2019, 160, </a:t>
            </a:r>
            <a:r>
              <a:rPr lang="az-Cyrl-AZ" sz="1000" dirty="0"/>
              <a:t>р. </a:t>
            </a:r>
            <a:r>
              <a:rPr lang="az-Cyrl-AZ" sz="1000" dirty="0" smtClean="0"/>
              <a:t>405–471</a:t>
            </a:r>
            <a:endParaRPr lang="en-US" sz="1000" dirty="0" smtClean="0"/>
          </a:p>
          <a:p>
            <a:endParaRPr lang="en-US" sz="1000" dirty="0"/>
          </a:p>
          <a:p>
            <a:r>
              <a:rPr lang="en-US" sz="1000" dirty="0"/>
              <a:t>“Intensities of the strongest </a:t>
            </a:r>
            <a:r>
              <a:rPr lang="el-GR" sz="1000" dirty="0"/>
              <a:t>γ-</a:t>
            </a:r>
            <a:r>
              <a:rPr lang="en-US" sz="1000" dirty="0"/>
              <a:t>ray transitions originating from the 112gIn decay determined via </a:t>
            </a:r>
            <a:r>
              <a:rPr lang="en-US" sz="1000" dirty="0" err="1"/>
              <a:t>photoactivation</a:t>
            </a:r>
            <a:r>
              <a:rPr lang="en-US" sz="1000" dirty="0"/>
              <a:t> yield measurements” </a:t>
            </a:r>
            <a:r>
              <a:rPr lang="en-US" sz="1000" dirty="0" err="1"/>
              <a:t>Semisalov</a:t>
            </a:r>
            <a:r>
              <a:rPr lang="en-US" sz="1000" dirty="0"/>
              <a:t>, I., </a:t>
            </a:r>
            <a:r>
              <a:rPr lang="en-US" sz="1000" b="1" dirty="0" err="1"/>
              <a:t>Chekhovska</a:t>
            </a:r>
            <a:r>
              <a:rPr lang="en-US" sz="1000" b="1" dirty="0"/>
              <a:t>, A</a:t>
            </a:r>
            <a:r>
              <a:rPr lang="en-US" sz="1000" dirty="0"/>
              <a:t>., </a:t>
            </a:r>
            <a:r>
              <a:rPr lang="en-US" sz="1000" dirty="0" err="1"/>
              <a:t>Skakun</a:t>
            </a:r>
            <a:r>
              <a:rPr lang="en-US" sz="1000" dirty="0"/>
              <a:t>, Y., </a:t>
            </a:r>
            <a:r>
              <a:rPr lang="en-US" sz="1000" dirty="0" err="1"/>
              <a:t>Karpus</a:t>
            </a:r>
            <a:r>
              <a:rPr lang="en-US" sz="1000" dirty="0"/>
              <a:t>, S., </a:t>
            </a:r>
            <a:r>
              <a:rPr lang="en-US" sz="1000" dirty="0" err="1"/>
              <a:t>Kasilov</a:t>
            </a:r>
            <a:r>
              <a:rPr lang="en-US" sz="1000" dirty="0"/>
              <a:t>, V. </a:t>
            </a:r>
            <a:r>
              <a:rPr lang="en-US" sz="1000" b="1" dirty="0">
                <a:solidFill>
                  <a:srgbClr val="C00000"/>
                </a:solidFill>
              </a:rPr>
              <a:t>Applied Radiation and Isotopes</a:t>
            </a:r>
            <a:r>
              <a:rPr lang="en-US" sz="1000" dirty="0"/>
              <a:t>, 2021, </a:t>
            </a:r>
            <a:r>
              <a:rPr lang="en-US" sz="1000" b="1" dirty="0"/>
              <a:t>176</a:t>
            </a:r>
            <a:r>
              <a:rPr lang="en-US" sz="1000" dirty="0"/>
              <a:t>, 109843 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46" y="5368983"/>
            <a:ext cx="45310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“Intensities </a:t>
            </a:r>
            <a:r>
              <a:rPr lang="en-US" sz="1000" dirty="0"/>
              <a:t>of the strongest </a:t>
            </a:r>
            <a:r>
              <a:rPr lang="el-GR" sz="1000" dirty="0"/>
              <a:t>γ-</a:t>
            </a:r>
            <a:r>
              <a:rPr lang="en-US" sz="1000" dirty="0"/>
              <a:t>ray transitions originating from the </a:t>
            </a:r>
            <a:r>
              <a:rPr lang="en-US" sz="1000" baseline="30000" dirty="0"/>
              <a:t>111</a:t>
            </a:r>
            <a:r>
              <a:rPr lang="en-US" sz="1000" dirty="0"/>
              <a:t>Sn decay determined via </a:t>
            </a:r>
            <a:r>
              <a:rPr lang="en-US" sz="1000" dirty="0" err="1"/>
              <a:t>photoactivation</a:t>
            </a:r>
            <a:r>
              <a:rPr lang="en-US" sz="1000" dirty="0"/>
              <a:t> yield measurements” </a:t>
            </a:r>
            <a:endParaRPr lang="en-US" sz="1000" dirty="0" smtClean="0"/>
          </a:p>
          <a:p>
            <a:r>
              <a:rPr lang="en-US" sz="1000" b="1" dirty="0" err="1" smtClean="0"/>
              <a:t>Chekhovska</a:t>
            </a:r>
            <a:r>
              <a:rPr lang="en-US" sz="1000" b="1" dirty="0" smtClean="0"/>
              <a:t> </a:t>
            </a:r>
            <a:r>
              <a:rPr lang="en-US" sz="1000" b="1" dirty="0"/>
              <a:t>A.</a:t>
            </a:r>
            <a:r>
              <a:rPr lang="en-US" sz="1000" dirty="0"/>
              <a:t>, </a:t>
            </a:r>
            <a:r>
              <a:rPr lang="en-US" sz="1000" dirty="0" err="1"/>
              <a:t>Skakun</a:t>
            </a:r>
            <a:r>
              <a:rPr lang="en-US" sz="1000" dirty="0"/>
              <a:t> Y., </a:t>
            </a:r>
            <a:r>
              <a:rPr lang="en-US" sz="1000" dirty="0" err="1"/>
              <a:t>Semisalov</a:t>
            </a:r>
            <a:r>
              <a:rPr lang="en-US" sz="1000" dirty="0"/>
              <a:t> I., </a:t>
            </a:r>
            <a:r>
              <a:rPr lang="en-US" sz="1000" dirty="0" err="1"/>
              <a:t>Kasilov</a:t>
            </a:r>
            <a:r>
              <a:rPr lang="en-US" sz="1000" dirty="0"/>
              <a:t> V. </a:t>
            </a:r>
            <a:r>
              <a:rPr lang="en-US" sz="1000" b="1" dirty="0">
                <a:solidFill>
                  <a:srgbClr val="C00000"/>
                </a:solidFill>
              </a:rPr>
              <a:t>Nuclear Instruments and Methods in Physics Research Section B: Beam Interactions with Materials and </a:t>
            </a:r>
            <a:r>
              <a:rPr lang="en-US" sz="1000" b="1" dirty="0" smtClean="0">
                <a:solidFill>
                  <a:srgbClr val="C00000"/>
                </a:solidFill>
              </a:rPr>
              <a:t>Atoms  </a:t>
            </a:r>
            <a:r>
              <a:rPr lang="en-US" sz="1000" dirty="0" smtClean="0"/>
              <a:t>2022, </a:t>
            </a:r>
            <a:r>
              <a:rPr lang="en-US" sz="1000" b="1" dirty="0" smtClean="0"/>
              <a:t>517</a:t>
            </a:r>
            <a:r>
              <a:rPr lang="en-US" sz="1000" dirty="0" smtClean="0"/>
              <a:t>, pp.1-5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7098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18299" y="23506"/>
            <a:ext cx="7192736" cy="889931"/>
          </a:xfrm>
        </p:spPr>
        <p:txBody>
          <a:bodyPr/>
          <a:lstStyle/>
          <a:p>
            <a:r>
              <a:rPr lang="en-US" dirty="0" smtClean="0"/>
              <a:t>LIST OF Our Publications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0" y="1102794"/>
            <a:ext cx="4498521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 smtClean="0"/>
              <a:t>Akopdzhanyan</a:t>
            </a:r>
            <a:r>
              <a:rPr lang="en-US" sz="1000" dirty="0"/>
              <a:t>, T. G., </a:t>
            </a:r>
            <a:r>
              <a:rPr lang="en-US" sz="1000" dirty="0" err="1"/>
              <a:t>Kondakov</a:t>
            </a:r>
            <a:r>
              <a:rPr lang="en-US" sz="1000" dirty="0"/>
              <a:t>, A. A., </a:t>
            </a:r>
            <a:r>
              <a:rPr lang="en-US" sz="1000" dirty="0" err="1"/>
              <a:t>Rupasov</a:t>
            </a:r>
            <a:r>
              <a:rPr lang="en-US" sz="1000" dirty="0"/>
              <a:t>, S. I., </a:t>
            </a:r>
            <a:r>
              <a:rPr lang="en-US" sz="1000" dirty="0" err="1"/>
              <a:t>Kozlova</a:t>
            </a:r>
            <a:r>
              <a:rPr lang="en-US" sz="1000" dirty="0"/>
              <a:t>, A. P., &amp; </a:t>
            </a:r>
            <a:r>
              <a:rPr lang="en-US" sz="1000" b="1" dirty="0" err="1"/>
              <a:t>Pankratov</a:t>
            </a:r>
            <a:r>
              <a:rPr lang="en-US" sz="1000" b="1" dirty="0"/>
              <a:t>, V. </a:t>
            </a:r>
            <a:r>
              <a:rPr lang="en-US" sz="1000" dirty="0"/>
              <a:t>(2021). Optical properties of powder and ceramics of </a:t>
            </a:r>
            <a:r>
              <a:rPr lang="en-US" sz="1000" dirty="0" err="1"/>
              <a:t>aluminium</a:t>
            </a:r>
            <a:r>
              <a:rPr lang="en-US" sz="1000" dirty="0"/>
              <a:t> </a:t>
            </a:r>
            <a:r>
              <a:rPr lang="en-US" sz="1000" dirty="0" err="1"/>
              <a:t>oxynitride</a:t>
            </a:r>
            <a:r>
              <a:rPr lang="en-US" sz="1000" dirty="0"/>
              <a:t> obtained by self-propagating high-temperature synthesis. </a:t>
            </a:r>
            <a:r>
              <a:rPr lang="en-US" sz="1000" b="1" i="1" dirty="0">
                <a:solidFill>
                  <a:srgbClr val="FF0000"/>
                </a:solidFill>
              </a:rPr>
              <a:t>Lithuanian Journal of Physics</a:t>
            </a:r>
            <a:r>
              <a:rPr lang="en-US" sz="1000" dirty="0"/>
              <a:t>, </a:t>
            </a:r>
            <a:r>
              <a:rPr lang="en-US" sz="1000" b="1" dirty="0" smtClean="0"/>
              <a:t>2021</a:t>
            </a:r>
            <a:r>
              <a:rPr lang="en-US" sz="1000" dirty="0" smtClean="0"/>
              <a:t>, </a:t>
            </a:r>
            <a:r>
              <a:rPr lang="en-US" sz="1000" i="1" dirty="0" smtClean="0"/>
              <a:t>61</a:t>
            </a:r>
            <a:r>
              <a:rPr lang="en-US" sz="1000" dirty="0" smtClean="0"/>
              <a:t>(3), pp.169-176.</a:t>
            </a:r>
            <a:r>
              <a:rPr lang="en-US" sz="1000" dirty="0">
                <a:hlinkClick r:id="rId2"/>
              </a:rPr>
              <a:t> https://</a:t>
            </a:r>
            <a:r>
              <a:rPr lang="en-US" sz="1000" dirty="0" smtClean="0">
                <a:hlinkClick r:id="rId2"/>
              </a:rPr>
              <a:t>doi.org/10.3952/physics.v61i3.4516</a:t>
            </a:r>
            <a:endParaRPr lang="en-US" sz="1000" dirty="0" smtClean="0"/>
          </a:p>
          <a:p>
            <a:r>
              <a:rPr lang="en-US" sz="1000" dirty="0" smtClean="0"/>
              <a:t>( Q3, </a:t>
            </a:r>
            <a:r>
              <a:rPr lang="en-US" sz="1000" dirty="0" err="1" smtClean="0"/>
              <a:t>CiteScore</a:t>
            </a:r>
            <a:r>
              <a:rPr lang="en-US" sz="1000" dirty="0" smtClean="0"/>
              <a:t>=1.6, Impact Factor=0.633, SNIP=0.492)</a:t>
            </a:r>
          </a:p>
          <a:p>
            <a:endParaRPr lang="en-US" sz="1000" dirty="0"/>
          </a:p>
          <a:p>
            <a:r>
              <a:rPr lang="en-US" sz="1000" b="1" dirty="0" err="1"/>
              <a:t>Pankratov</a:t>
            </a:r>
            <a:r>
              <a:rPr lang="en-US" sz="1000" b="1" dirty="0"/>
              <a:t>, V., </a:t>
            </a:r>
            <a:r>
              <a:rPr lang="en-US" sz="1000" b="1" dirty="0" err="1"/>
              <a:t>Pankratova</a:t>
            </a:r>
            <a:r>
              <a:rPr lang="en-US" sz="1000" b="1" dirty="0"/>
              <a:t>, V., &amp; Popov, A. </a:t>
            </a:r>
            <a:r>
              <a:rPr lang="en-US" sz="1000" b="1" dirty="0" smtClean="0"/>
              <a:t>I</a:t>
            </a:r>
            <a:r>
              <a:rPr lang="en-US" sz="1000" dirty="0" smtClean="0"/>
              <a:t>. </a:t>
            </a:r>
            <a:r>
              <a:rPr lang="en-US" sz="1000" dirty="0"/>
              <a:t>Luminescence and Vacuum Ultraviolet Excitation Spectroscopy of Nanophosphors under Synchrotron Irradiation. </a:t>
            </a:r>
            <a:r>
              <a:rPr lang="en-US" sz="1000" b="1" i="1" dirty="0" err="1">
                <a:solidFill>
                  <a:srgbClr val="FF0000"/>
                </a:solidFill>
              </a:rPr>
              <a:t>physica</a:t>
            </a:r>
            <a:r>
              <a:rPr lang="en-US" sz="1000" b="1" i="1" dirty="0">
                <a:solidFill>
                  <a:srgbClr val="FF0000"/>
                </a:solidFill>
              </a:rPr>
              <a:t> status solidi (b</a:t>
            </a:r>
            <a:r>
              <a:rPr lang="en-US" sz="1000" b="1" i="1" dirty="0" smtClean="0">
                <a:solidFill>
                  <a:srgbClr val="FF0000"/>
                </a:solidFill>
              </a:rPr>
              <a:t>)</a:t>
            </a:r>
            <a:r>
              <a:rPr lang="en-US" sz="1000" b="1" dirty="0" smtClean="0">
                <a:solidFill>
                  <a:srgbClr val="FF0000"/>
                </a:solidFill>
              </a:rPr>
              <a:t>, </a:t>
            </a:r>
            <a:r>
              <a:rPr lang="en-US" sz="1000" b="1" dirty="0" smtClean="0"/>
              <a:t>2022</a:t>
            </a:r>
            <a:r>
              <a:rPr lang="en-US" sz="1000" dirty="0" smtClean="0"/>
              <a:t>,  </a:t>
            </a:r>
            <a:r>
              <a:rPr lang="en-US" sz="1000" dirty="0"/>
              <a:t>2100475</a:t>
            </a:r>
            <a:r>
              <a:rPr lang="en-US" sz="1000" dirty="0" smtClean="0"/>
              <a:t>.</a:t>
            </a:r>
          </a:p>
          <a:p>
            <a:r>
              <a:rPr lang="en-US" sz="1000" dirty="0"/>
              <a:t> </a:t>
            </a:r>
            <a:r>
              <a:rPr lang="en-US" sz="1000" dirty="0">
                <a:hlinkClick r:id="rId3"/>
              </a:rPr>
              <a:t>https://</a:t>
            </a:r>
            <a:r>
              <a:rPr lang="en-US" sz="1000" dirty="0" smtClean="0">
                <a:hlinkClick r:id="rId3"/>
              </a:rPr>
              <a:t>doi.org/10.1002/pssb.202100475</a:t>
            </a:r>
            <a:endParaRPr lang="en-US" sz="1000" dirty="0" smtClean="0"/>
          </a:p>
          <a:p>
            <a:r>
              <a:rPr lang="en-US" sz="1000" dirty="0" smtClean="0"/>
              <a:t>(Q3, </a:t>
            </a:r>
            <a:r>
              <a:rPr lang="en-US" sz="1000" dirty="0" err="1" smtClean="0"/>
              <a:t>CiteScore</a:t>
            </a:r>
            <a:r>
              <a:rPr lang="en-US" sz="1000" dirty="0" smtClean="0"/>
              <a:t>=2.9, Impact Factor=1.710,  SNIP=0.632)</a:t>
            </a:r>
          </a:p>
          <a:p>
            <a:endParaRPr lang="en-US" sz="1000" dirty="0"/>
          </a:p>
          <a:p>
            <a:r>
              <a:rPr lang="en-US" sz="1000" dirty="0" smtClean="0"/>
              <a:t>***************************************************</a:t>
            </a:r>
          </a:p>
          <a:p>
            <a:endParaRPr lang="en-US" sz="1000" dirty="0"/>
          </a:p>
          <a:p>
            <a:r>
              <a:rPr lang="en-US" sz="1000" dirty="0" smtClean="0"/>
              <a:t>Just accepted:</a:t>
            </a:r>
          </a:p>
          <a:p>
            <a:endParaRPr lang="en-US" sz="1000" dirty="0" smtClean="0"/>
          </a:p>
          <a:p>
            <a:r>
              <a:rPr lang="en-US" sz="1000" b="1" dirty="0"/>
              <a:t>V. </a:t>
            </a:r>
            <a:r>
              <a:rPr lang="en-US" sz="1000" b="1" dirty="0" err="1"/>
              <a:t>Pankratova</a:t>
            </a:r>
            <a:r>
              <a:rPr lang="en-US" sz="1000" dirty="0"/>
              <a:t>, V.A. </a:t>
            </a:r>
            <a:r>
              <a:rPr lang="en-US" sz="1000" dirty="0" err="1"/>
              <a:t>Skuratov</a:t>
            </a:r>
            <a:r>
              <a:rPr lang="en-US" sz="1000" dirty="0"/>
              <a:t>, O.A. </a:t>
            </a:r>
            <a:r>
              <a:rPr lang="en-US" sz="1000" dirty="0" err="1"/>
              <a:t>Buzanov</a:t>
            </a:r>
            <a:r>
              <a:rPr lang="en-US" sz="1000" dirty="0"/>
              <a:t>, A.A. </a:t>
            </a:r>
            <a:r>
              <a:rPr lang="en-US" sz="1000" dirty="0" err="1"/>
              <a:t>Mololkin</a:t>
            </a:r>
            <a:r>
              <a:rPr lang="en-US" sz="1000" dirty="0"/>
              <a:t>, A.P. </a:t>
            </a:r>
            <a:r>
              <a:rPr lang="en-US" sz="1000" dirty="0" err="1"/>
              <a:t>Kozlova</a:t>
            </a:r>
            <a:r>
              <a:rPr lang="en-US" sz="1000" dirty="0"/>
              <a:t>, A. </a:t>
            </a:r>
            <a:r>
              <a:rPr lang="en-US" sz="1000" dirty="0" err="1" smtClean="0"/>
              <a:t>Kotlov</a:t>
            </a:r>
            <a:r>
              <a:rPr lang="en-US" sz="1000" dirty="0" smtClean="0"/>
              <a:t>, </a:t>
            </a:r>
            <a:r>
              <a:rPr lang="en-US" sz="1000" b="1" dirty="0"/>
              <a:t>A.I. Popov, V. </a:t>
            </a:r>
            <a:r>
              <a:rPr lang="en-US" sz="1000" b="1" dirty="0" err="1"/>
              <a:t>Pankratov</a:t>
            </a:r>
            <a:r>
              <a:rPr lang="en-US" sz="1000" dirty="0"/>
              <a:t>, Radiation effects in Gd</a:t>
            </a:r>
            <a:r>
              <a:rPr lang="en-US" sz="1000" baseline="-25000" dirty="0"/>
              <a:t>3</a:t>
            </a:r>
            <a:r>
              <a:rPr lang="en-US" sz="1000" dirty="0"/>
              <a:t>(</a:t>
            </a:r>
            <a:r>
              <a:rPr lang="en-US" sz="1000" dirty="0" err="1"/>
              <a:t>Al,Ga</a:t>
            </a:r>
            <a:r>
              <a:rPr lang="en-US" sz="1000" dirty="0"/>
              <a:t>)</a:t>
            </a:r>
            <a:r>
              <a:rPr lang="en-US" sz="1000" baseline="-25000" dirty="0"/>
              <a:t>5</a:t>
            </a:r>
            <a:r>
              <a:rPr lang="en-US" sz="1000" dirty="0"/>
              <a:t>:O</a:t>
            </a:r>
            <a:r>
              <a:rPr lang="en-US" sz="1000" baseline="-25000" dirty="0"/>
              <a:t>12</a:t>
            </a:r>
            <a:r>
              <a:rPr lang="en-US" sz="1000" dirty="0"/>
              <a:t>:Ce</a:t>
            </a:r>
            <a:r>
              <a:rPr lang="en-US" sz="1000" baseline="30000" dirty="0"/>
              <a:t>3+ </a:t>
            </a:r>
            <a:r>
              <a:rPr lang="en-US" sz="1000" dirty="0"/>
              <a:t>single crystals induced by swift heavy ions, </a:t>
            </a:r>
            <a:endParaRPr lang="en-US" sz="1000" dirty="0" smtClean="0"/>
          </a:p>
          <a:p>
            <a:r>
              <a:rPr lang="en-US" sz="1000" b="1" dirty="0" smtClean="0">
                <a:solidFill>
                  <a:srgbClr val="FF0000"/>
                </a:solidFill>
              </a:rPr>
              <a:t>Optical </a:t>
            </a:r>
            <a:r>
              <a:rPr lang="en-US" sz="1000" b="1" dirty="0">
                <a:solidFill>
                  <a:srgbClr val="FF0000"/>
                </a:solidFill>
              </a:rPr>
              <a:t>Materials </a:t>
            </a:r>
            <a:r>
              <a:rPr lang="en-US" sz="1000" dirty="0"/>
              <a:t>(accepted</a:t>
            </a:r>
            <a:r>
              <a:rPr lang="en-US" sz="1000" dirty="0" smtClean="0"/>
              <a:t>)</a:t>
            </a:r>
          </a:p>
          <a:p>
            <a:endParaRPr lang="en-US" sz="1000" dirty="0"/>
          </a:p>
          <a:p>
            <a:r>
              <a:rPr lang="en-US" sz="2400" b="1" dirty="0" smtClean="0"/>
              <a:t>Few more papers are under review (two) and in preparation</a:t>
            </a:r>
            <a:endParaRPr lang="en-US" sz="2400" b="1" dirty="0"/>
          </a:p>
          <a:p>
            <a:r>
              <a:rPr lang="en-US" sz="1000" dirty="0" smtClean="0"/>
              <a:t> </a:t>
            </a:r>
          </a:p>
          <a:p>
            <a:endParaRPr lang="en-US" sz="1000" dirty="0"/>
          </a:p>
          <a:p>
            <a:endParaRPr lang="en-US" sz="1000" dirty="0"/>
          </a:p>
        </p:txBody>
      </p:sp>
      <p:sp>
        <p:nvSpPr>
          <p:cNvPr id="9" name="Rectangle 8"/>
          <p:cNvSpPr/>
          <p:nvPr/>
        </p:nvSpPr>
        <p:spPr>
          <a:xfrm>
            <a:off x="80799" y="1180438"/>
            <a:ext cx="4564583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 smtClean="0"/>
          </a:p>
          <a:p>
            <a:r>
              <a:rPr lang="en-US" sz="1000" dirty="0" err="1"/>
              <a:t>Kozlova</a:t>
            </a:r>
            <a:r>
              <a:rPr lang="en-US" sz="1000" dirty="0"/>
              <a:t>, A. P., </a:t>
            </a:r>
            <a:r>
              <a:rPr lang="en-US" sz="1000" dirty="0" err="1"/>
              <a:t>Buzanov</a:t>
            </a:r>
            <a:r>
              <a:rPr lang="en-US" sz="1000" dirty="0"/>
              <a:t>, O. A., </a:t>
            </a:r>
            <a:r>
              <a:rPr lang="en-US" sz="1000" b="1" dirty="0" err="1"/>
              <a:t>Pankratova</a:t>
            </a:r>
            <a:r>
              <a:rPr lang="en-US" sz="1000" dirty="0"/>
              <a:t>, V., </a:t>
            </a:r>
            <a:r>
              <a:rPr lang="en-US" sz="1000" dirty="0" smtClean="0"/>
              <a:t> </a:t>
            </a:r>
            <a:r>
              <a:rPr lang="en-US" sz="1000" b="1" dirty="0" err="1"/>
              <a:t>Pankratov</a:t>
            </a:r>
            <a:r>
              <a:rPr lang="en-US" sz="1000" b="1" dirty="0"/>
              <a:t>,</a:t>
            </a:r>
            <a:r>
              <a:rPr lang="en-US" sz="1000" dirty="0"/>
              <a:t> </a:t>
            </a:r>
            <a:r>
              <a:rPr lang="en-US" sz="1000" dirty="0" smtClean="0"/>
              <a:t>V. </a:t>
            </a:r>
            <a:r>
              <a:rPr lang="en-US" sz="1000" dirty="0"/>
              <a:t>Low-temperature luminescence of </a:t>
            </a:r>
            <a:r>
              <a:rPr lang="en-US" sz="1000" dirty="0" err="1"/>
              <a:t>catangasite</a:t>
            </a:r>
            <a:r>
              <a:rPr lang="en-US" sz="1000" dirty="0"/>
              <a:t> single crystals under excitation by vacuum ultraviolet synchrotron radiation. </a:t>
            </a:r>
            <a:r>
              <a:rPr lang="en-US" sz="1000" b="1" i="1" dirty="0">
                <a:solidFill>
                  <a:srgbClr val="FF0000"/>
                </a:solidFill>
              </a:rPr>
              <a:t>Low Temperature Physics</a:t>
            </a:r>
            <a:r>
              <a:rPr lang="en-US" sz="1000" dirty="0" smtClean="0"/>
              <a:t>, </a:t>
            </a:r>
            <a:r>
              <a:rPr lang="en-US" sz="1000" b="1" dirty="0" smtClean="0"/>
              <a:t>2020</a:t>
            </a:r>
            <a:r>
              <a:rPr lang="en-US" sz="1000" dirty="0" smtClean="0"/>
              <a:t>, </a:t>
            </a:r>
            <a:r>
              <a:rPr lang="en-US" sz="1000" dirty="0"/>
              <a:t> </a:t>
            </a:r>
            <a:r>
              <a:rPr lang="en-US" sz="1000" i="1" dirty="0"/>
              <a:t>46</a:t>
            </a:r>
            <a:r>
              <a:rPr lang="en-US" sz="1000" dirty="0"/>
              <a:t>(12), 1178-1184</a:t>
            </a:r>
            <a:r>
              <a:rPr lang="en-US" sz="1000" dirty="0" smtClean="0"/>
              <a:t>. </a:t>
            </a:r>
            <a:r>
              <a:rPr lang="en-US" sz="1000" dirty="0">
                <a:hlinkClick r:id="rId4"/>
              </a:rPr>
              <a:t>https://</a:t>
            </a:r>
            <a:r>
              <a:rPr lang="en-US" sz="1000" dirty="0" smtClean="0">
                <a:hlinkClick r:id="rId4"/>
              </a:rPr>
              <a:t>doi.org/10.1063/10.0002471</a:t>
            </a:r>
            <a:endParaRPr lang="en-US" sz="1000" dirty="0" smtClean="0"/>
          </a:p>
          <a:p>
            <a:r>
              <a:rPr lang="en-US" sz="1000" dirty="0" smtClean="0"/>
              <a:t>(Q3, </a:t>
            </a:r>
            <a:r>
              <a:rPr lang="en-US" sz="1000" dirty="0" err="1" smtClean="0"/>
              <a:t>CiteScore</a:t>
            </a:r>
            <a:r>
              <a:rPr lang="en-US" sz="1000" dirty="0" smtClean="0"/>
              <a:t>=1.5; Impact Factor=0.923, SNIP = 0,658)</a:t>
            </a:r>
          </a:p>
          <a:p>
            <a:endParaRPr lang="en-US" sz="1000" dirty="0"/>
          </a:p>
          <a:p>
            <a:r>
              <a:rPr lang="lv-LV" sz="1000" dirty="0" smtClean="0"/>
              <a:t>Klym</a:t>
            </a:r>
            <a:r>
              <a:rPr lang="lv-LV" sz="1000" dirty="0"/>
              <a:t>, H.; Karbovnyk, I.; Luchechko, A.; Kostiv, Y.; </a:t>
            </a:r>
            <a:r>
              <a:rPr lang="lv-LV" sz="1000" b="1" dirty="0"/>
              <a:t>Pankratova, V.; Popov, A.I.</a:t>
            </a:r>
            <a:r>
              <a:rPr lang="lv-LV" sz="1000" dirty="0"/>
              <a:t> Evolution of Free Volumes in Polycrystalline BaGa</a:t>
            </a:r>
            <a:r>
              <a:rPr lang="lv-LV" sz="1000" baseline="-25000" dirty="0"/>
              <a:t>2</a:t>
            </a:r>
            <a:r>
              <a:rPr lang="lv-LV" sz="1000" dirty="0"/>
              <a:t>O</a:t>
            </a:r>
            <a:r>
              <a:rPr lang="lv-LV" sz="1000" baseline="-25000" dirty="0"/>
              <a:t>4</a:t>
            </a:r>
            <a:r>
              <a:rPr lang="lv-LV" sz="1000" dirty="0"/>
              <a:t> Ceramics Doped with Eu</a:t>
            </a:r>
            <a:r>
              <a:rPr lang="lv-LV" sz="1000" baseline="30000" dirty="0"/>
              <a:t>3+</a:t>
            </a:r>
            <a:r>
              <a:rPr lang="lv-LV" sz="1000" dirty="0"/>
              <a:t> Ions. </a:t>
            </a:r>
            <a:r>
              <a:rPr lang="lv-LV" sz="1000" b="1" i="1" dirty="0">
                <a:solidFill>
                  <a:srgbClr val="FF0000"/>
                </a:solidFill>
              </a:rPr>
              <a:t>Crystals</a:t>
            </a:r>
            <a:r>
              <a:rPr lang="lv-LV" sz="1000" dirty="0"/>
              <a:t> </a:t>
            </a:r>
            <a:r>
              <a:rPr lang="lv-LV" sz="1000" b="1" dirty="0"/>
              <a:t>2021</a:t>
            </a:r>
            <a:r>
              <a:rPr lang="lv-LV" sz="1000" dirty="0"/>
              <a:t>, </a:t>
            </a:r>
            <a:r>
              <a:rPr lang="lv-LV" sz="1000" i="1" dirty="0"/>
              <a:t>11</a:t>
            </a:r>
            <a:r>
              <a:rPr lang="lv-LV" sz="1000" dirty="0"/>
              <a:t>, 1515.   </a:t>
            </a:r>
            <a:r>
              <a:rPr lang="lv-LV" sz="1000" u="sng" dirty="0">
                <a:hlinkClick r:id="rId5"/>
              </a:rPr>
              <a:t>https://doi.org/10.3390/cryst11121515</a:t>
            </a:r>
            <a:r>
              <a:rPr lang="lv-LV" sz="1000" dirty="0"/>
              <a:t> </a:t>
            </a:r>
            <a:endParaRPr lang="en-US" sz="1000" dirty="0" smtClean="0"/>
          </a:p>
          <a:p>
            <a:r>
              <a:rPr lang="lv-LV" sz="1000" dirty="0" smtClean="0"/>
              <a:t>(</a:t>
            </a:r>
            <a:r>
              <a:rPr lang="lv-LV" sz="1000" dirty="0"/>
              <a:t>Q2, </a:t>
            </a:r>
            <a:r>
              <a:rPr lang="en-US" sz="1000" dirty="0" err="1" smtClean="0"/>
              <a:t>CiteScore</a:t>
            </a:r>
            <a:r>
              <a:rPr lang="en-US" sz="1000" dirty="0" smtClean="0"/>
              <a:t>=3.2; </a:t>
            </a:r>
            <a:r>
              <a:rPr lang="lv-LV" sz="1000" dirty="0" smtClean="0"/>
              <a:t>Impact </a:t>
            </a:r>
            <a:r>
              <a:rPr lang="lv-LV" sz="1000" dirty="0"/>
              <a:t>Factor =2.589, SNIP = 0.886) OPEN ACCESS</a:t>
            </a:r>
            <a:endParaRPr lang="en-US" sz="1000" dirty="0"/>
          </a:p>
          <a:p>
            <a:r>
              <a:rPr lang="lv-LV" sz="1000" dirty="0"/>
              <a:t> </a:t>
            </a:r>
            <a:endParaRPr lang="en-US" sz="1000" dirty="0"/>
          </a:p>
          <a:p>
            <a:r>
              <a:rPr lang="lv-LV" sz="1000" dirty="0"/>
              <a:t>Usseinov, A.; Koishybayeva, Z.; Platonenko, A.; Pankratov, V.; Suchikova, Y.; Akilbekov, A.; Zdorovets, M.; Purans, J.; </a:t>
            </a:r>
            <a:r>
              <a:rPr lang="lv-LV" sz="1000" b="1" dirty="0"/>
              <a:t>Popov, A.I. </a:t>
            </a:r>
            <a:r>
              <a:rPr lang="lv-LV" sz="1000" dirty="0"/>
              <a:t>Vacancy Defects in Ga</a:t>
            </a:r>
            <a:r>
              <a:rPr lang="lv-LV" sz="1000" baseline="-25000" dirty="0"/>
              <a:t>2</a:t>
            </a:r>
            <a:r>
              <a:rPr lang="lv-LV" sz="1000" dirty="0"/>
              <a:t>O</a:t>
            </a:r>
            <a:r>
              <a:rPr lang="lv-LV" sz="1000" baseline="-25000" dirty="0"/>
              <a:t>3</a:t>
            </a:r>
            <a:r>
              <a:rPr lang="lv-LV" sz="1000" dirty="0"/>
              <a:t>: First-Principles Calculations of </a:t>
            </a:r>
            <a:r>
              <a:rPr lang="lv-LV" sz="1000" dirty="0" smtClean="0"/>
              <a:t>Electronic</a:t>
            </a:r>
            <a:r>
              <a:rPr lang="en-US" sz="1000" dirty="0" smtClean="0"/>
              <a:t> </a:t>
            </a:r>
            <a:r>
              <a:rPr lang="lv-LV" sz="1000" dirty="0" smtClean="0"/>
              <a:t>Structure</a:t>
            </a:r>
            <a:r>
              <a:rPr lang="lv-LV" sz="1000" dirty="0"/>
              <a:t>. </a:t>
            </a:r>
            <a:r>
              <a:rPr lang="en-US" sz="1000" dirty="0" smtClean="0"/>
              <a:t> </a:t>
            </a:r>
          </a:p>
          <a:p>
            <a:r>
              <a:rPr lang="lv-LV" sz="1000" b="1" i="1" dirty="0" smtClean="0">
                <a:solidFill>
                  <a:srgbClr val="FF0000"/>
                </a:solidFill>
              </a:rPr>
              <a:t>Materials</a:t>
            </a:r>
            <a:r>
              <a:rPr lang="lv-LV" sz="1000" dirty="0"/>
              <a:t> </a:t>
            </a:r>
            <a:r>
              <a:rPr lang="lv-LV" sz="1000" b="1" dirty="0"/>
              <a:t>2021</a:t>
            </a:r>
            <a:r>
              <a:rPr lang="lv-LV" sz="1000" dirty="0"/>
              <a:t>, </a:t>
            </a:r>
            <a:r>
              <a:rPr lang="lv-LV" sz="1000" i="1" dirty="0"/>
              <a:t>14</a:t>
            </a:r>
            <a:r>
              <a:rPr lang="lv-LV" sz="1000" dirty="0"/>
              <a:t>, 7384. </a:t>
            </a:r>
            <a:r>
              <a:rPr lang="lv-LV" sz="1000" u="sng" dirty="0">
                <a:hlinkClick r:id="rId6"/>
              </a:rPr>
              <a:t>https://doi.org/10.3390/ma14237384</a:t>
            </a:r>
            <a:r>
              <a:rPr lang="lv-LV" sz="1000" dirty="0"/>
              <a:t>  </a:t>
            </a:r>
            <a:r>
              <a:rPr lang="en-US" sz="1000" dirty="0" smtClean="0"/>
              <a:t>         </a:t>
            </a:r>
            <a:r>
              <a:rPr lang="lv-LV" sz="1000" dirty="0" smtClean="0"/>
              <a:t>(Q</a:t>
            </a:r>
            <a:r>
              <a:rPr lang="en-US" sz="1000" dirty="0" smtClean="0"/>
              <a:t>2</a:t>
            </a:r>
            <a:r>
              <a:rPr lang="lv-LV" sz="1000" dirty="0" smtClean="0"/>
              <a:t>,  </a:t>
            </a:r>
            <a:r>
              <a:rPr lang="en-US" sz="1000" dirty="0" err="1" smtClean="0"/>
              <a:t>CiteScore</a:t>
            </a:r>
            <a:r>
              <a:rPr lang="en-US" sz="1000" dirty="0" smtClean="0"/>
              <a:t>=4.2, </a:t>
            </a:r>
            <a:r>
              <a:rPr lang="lv-LV" sz="1000" dirty="0" smtClean="0"/>
              <a:t>Impact </a:t>
            </a:r>
            <a:r>
              <a:rPr lang="lv-LV" sz="1000" dirty="0"/>
              <a:t>Factor =3.623, SNIP= 1.261) OPEN ACCESS</a:t>
            </a:r>
            <a:endParaRPr lang="en-US" sz="1000" dirty="0"/>
          </a:p>
          <a:p>
            <a:r>
              <a:rPr lang="lv-LV" sz="1000" dirty="0"/>
              <a:t> </a:t>
            </a:r>
            <a:endParaRPr lang="en-US" sz="1000" dirty="0"/>
          </a:p>
          <a:p>
            <a:r>
              <a:rPr lang="lv-LV" sz="1000" dirty="0"/>
              <a:t>Klym, H.; Karbovnyk, I.; Piskunov, S.; </a:t>
            </a:r>
            <a:r>
              <a:rPr lang="lv-LV" sz="1000" b="1" dirty="0"/>
              <a:t>Popov, A.I.</a:t>
            </a:r>
            <a:r>
              <a:rPr lang="lv-LV" sz="1000" dirty="0"/>
              <a:t> Positron Annihilation Lifetime Spectroscopy Insight on Free Volume Conversion of Nanostructured MgAl</a:t>
            </a:r>
            <a:r>
              <a:rPr lang="lv-LV" sz="1000" baseline="-25000" dirty="0"/>
              <a:t>2</a:t>
            </a:r>
            <a:r>
              <a:rPr lang="lv-LV" sz="1000" dirty="0"/>
              <a:t>O</a:t>
            </a:r>
            <a:r>
              <a:rPr lang="lv-LV" sz="1000" baseline="-25000" dirty="0"/>
              <a:t>4</a:t>
            </a:r>
            <a:r>
              <a:rPr lang="lv-LV" sz="1000" dirty="0"/>
              <a:t> Ceramics. </a:t>
            </a:r>
            <a:r>
              <a:rPr lang="lv-LV" sz="1000" b="1" i="1" dirty="0">
                <a:solidFill>
                  <a:srgbClr val="FF0000"/>
                </a:solidFill>
              </a:rPr>
              <a:t>Nanomaterials</a:t>
            </a:r>
            <a:r>
              <a:rPr lang="lv-LV" sz="1000" dirty="0"/>
              <a:t> </a:t>
            </a:r>
            <a:r>
              <a:rPr lang="lv-LV" sz="1000" b="1" dirty="0"/>
              <a:t>2021</a:t>
            </a:r>
            <a:r>
              <a:rPr lang="lv-LV" sz="1000" dirty="0"/>
              <a:t>, </a:t>
            </a:r>
            <a:r>
              <a:rPr lang="lv-LV" sz="1000" i="1" dirty="0"/>
              <a:t>11</a:t>
            </a:r>
            <a:r>
              <a:rPr lang="lv-LV" sz="1000" dirty="0"/>
              <a:t>, 3373. </a:t>
            </a:r>
            <a:r>
              <a:rPr lang="lv-LV" sz="1000" u="sng" dirty="0">
                <a:hlinkClick r:id="rId7"/>
              </a:rPr>
              <a:t>https://doi.org/10.3390/nano11123373</a:t>
            </a:r>
            <a:r>
              <a:rPr lang="lv-LV" sz="1000" dirty="0"/>
              <a:t>   </a:t>
            </a:r>
            <a:endParaRPr lang="en-US" sz="1000" dirty="0" smtClean="0"/>
          </a:p>
          <a:p>
            <a:r>
              <a:rPr lang="lv-LV" sz="1000" b="1" dirty="0" smtClean="0">
                <a:solidFill>
                  <a:srgbClr val="FF0000"/>
                </a:solidFill>
              </a:rPr>
              <a:t>(</a:t>
            </a:r>
            <a:r>
              <a:rPr lang="lv-LV" sz="1000" b="1" dirty="0">
                <a:solidFill>
                  <a:srgbClr val="FF0000"/>
                </a:solidFill>
              </a:rPr>
              <a:t>Q1, </a:t>
            </a:r>
            <a:r>
              <a:rPr lang="en-US" sz="1000" b="1" dirty="0" err="1" smtClean="0">
                <a:solidFill>
                  <a:srgbClr val="FF0000"/>
                </a:solidFill>
              </a:rPr>
              <a:t>CiteScore</a:t>
            </a:r>
            <a:r>
              <a:rPr lang="en-US" sz="1000" b="1" dirty="0" smtClean="0">
                <a:solidFill>
                  <a:srgbClr val="FF0000"/>
                </a:solidFill>
              </a:rPr>
              <a:t>=5.4, </a:t>
            </a:r>
            <a:r>
              <a:rPr lang="lv-LV" sz="1000" b="1" dirty="0" smtClean="0">
                <a:solidFill>
                  <a:srgbClr val="FF0000"/>
                </a:solidFill>
              </a:rPr>
              <a:t>Impact </a:t>
            </a:r>
            <a:r>
              <a:rPr lang="lv-LV" sz="1000" b="1" dirty="0">
                <a:solidFill>
                  <a:srgbClr val="FF0000"/>
                </a:solidFill>
              </a:rPr>
              <a:t>Factor =5.076, SNIP = 1.129) </a:t>
            </a:r>
            <a:r>
              <a:rPr lang="lv-LV" sz="1000" dirty="0"/>
              <a:t>OPEN ACCESS</a:t>
            </a:r>
            <a:endParaRPr lang="en-US" sz="1000" dirty="0"/>
          </a:p>
          <a:p>
            <a:r>
              <a:rPr lang="lv-LV" sz="1000" dirty="0"/>
              <a:t> </a:t>
            </a:r>
            <a:endParaRPr lang="en-US" sz="1000" dirty="0"/>
          </a:p>
          <a:p>
            <a:r>
              <a:rPr lang="lv-LV" sz="1000" dirty="0"/>
              <a:t>Mastrikov, Y. A., Chuklina, N. G., Sokolov, M. N., </a:t>
            </a:r>
            <a:r>
              <a:rPr lang="lv-LV" sz="1000" b="1" dirty="0"/>
              <a:t>Popov, A. I</a:t>
            </a:r>
            <a:r>
              <a:rPr lang="lv-LV" sz="1000" dirty="0"/>
              <a:t>., Gryaznov, D. V., Kotomin, E. A., </a:t>
            </a:r>
            <a:r>
              <a:rPr lang="lv-LV" sz="1000" dirty="0" smtClean="0"/>
              <a:t> </a:t>
            </a:r>
            <a:r>
              <a:rPr lang="lv-LV" sz="1000" dirty="0"/>
              <a:t>Maier, J. (2021). Small radius electron and hole polarons in </a:t>
            </a:r>
            <a:r>
              <a:rPr lang="lv-LV" sz="1000" dirty="0" smtClean="0"/>
              <a:t>PbX</a:t>
            </a:r>
            <a:r>
              <a:rPr lang="lv-LV" sz="1000" baseline="-25000" dirty="0" smtClean="0"/>
              <a:t>2</a:t>
            </a:r>
            <a:r>
              <a:rPr lang="lv-LV" sz="1000" dirty="0" smtClean="0"/>
              <a:t> </a:t>
            </a:r>
            <a:r>
              <a:rPr lang="lv-LV" sz="1000" dirty="0"/>
              <a:t>(X= F, Cl, Br) crystals: a computational study. </a:t>
            </a:r>
            <a:r>
              <a:rPr lang="lv-LV" sz="1000" b="1" i="1" dirty="0"/>
              <a:t/>
            </a:r>
            <a:br>
              <a:rPr lang="lv-LV" sz="1000" b="1" i="1" dirty="0"/>
            </a:br>
            <a:r>
              <a:rPr lang="lv-LV" sz="1000" b="1" i="1" dirty="0">
                <a:solidFill>
                  <a:srgbClr val="FF0000"/>
                </a:solidFill>
              </a:rPr>
              <a:t>J. Mater. Chem. C</a:t>
            </a:r>
            <a:r>
              <a:rPr lang="lv-LV" sz="1000" dirty="0">
                <a:solidFill>
                  <a:srgbClr val="FF0000"/>
                </a:solidFill>
              </a:rPr>
              <a:t>, </a:t>
            </a:r>
            <a:r>
              <a:rPr lang="lv-LV" sz="1000" dirty="0"/>
              <a:t>2021,</a:t>
            </a:r>
            <a:r>
              <a:rPr lang="lv-LV" sz="1000" b="1" dirty="0"/>
              <a:t>9</a:t>
            </a:r>
            <a:r>
              <a:rPr lang="lv-LV" sz="1000" dirty="0"/>
              <a:t>, 16536-16544 </a:t>
            </a:r>
            <a:r>
              <a:rPr lang="lv-LV" sz="1000" u="sng" dirty="0">
                <a:hlinkClick r:id="rId8"/>
              </a:rPr>
              <a:t>https://doi.org/10.1039/D1TC01731D</a:t>
            </a:r>
            <a:r>
              <a:rPr lang="lv-LV" sz="1000" dirty="0"/>
              <a:t> </a:t>
            </a:r>
            <a:endParaRPr lang="en-US" sz="1000" dirty="0" smtClean="0"/>
          </a:p>
          <a:p>
            <a:r>
              <a:rPr lang="lv-LV" sz="1000" dirty="0" smtClean="0"/>
              <a:t>(</a:t>
            </a:r>
            <a:r>
              <a:rPr lang="lv-LV" sz="1000" b="1" dirty="0">
                <a:solidFill>
                  <a:srgbClr val="FF0000"/>
                </a:solidFill>
              </a:rPr>
              <a:t>Q1, </a:t>
            </a:r>
            <a:r>
              <a:rPr lang="en-US" sz="1000" b="1" dirty="0" err="1" smtClean="0">
                <a:solidFill>
                  <a:srgbClr val="FF0000"/>
                </a:solidFill>
              </a:rPr>
              <a:t>CiteScore</a:t>
            </a:r>
            <a:r>
              <a:rPr lang="en-US" sz="1000" b="1" dirty="0" smtClean="0">
                <a:solidFill>
                  <a:srgbClr val="FF0000"/>
                </a:solidFill>
              </a:rPr>
              <a:t>=11.1; </a:t>
            </a:r>
            <a:r>
              <a:rPr lang="lv-LV" sz="1000" b="1" dirty="0" smtClean="0">
                <a:solidFill>
                  <a:srgbClr val="FF0000"/>
                </a:solidFill>
              </a:rPr>
              <a:t>Impact </a:t>
            </a:r>
            <a:r>
              <a:rPr lang="lv-LV" sz="1000" b="1" dirty="0">
                <a:solidFill>
                  <a:srgbClr val="FF0000"/>
                </a:solidFill>
              </a:rPr>
              <a:t>Factor = 7.393, SNIP = 1.314</a:t>
            </a:r>
            <a:r>
              <a:rPr lang="lv-LV" sz="1000" dirty="0"/>
              <a:t>)</a:t>
            </a:r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7344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8115" y="1344858"/>
            <a:ext cx="8471857" cy="398350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Main </a:t>
            </a:r>
            <a:r>
              <a:rPr lang="en-US" b="1" dirty="0" smtClean="0"/>
              <a:t>scientific results </a:t>
            </a:r>
            <a:r>
              <a:rPr lang="en-US" b="1" dirty="0"/>
              <a:t>and </a:t>
            </a:r>
            <a:r>
              <a:rPr lang="en-US" b="1" dirty="0" smtClean="0"/>
              <a:t>achievements</a:t>
            </a:r>
          </a:p>
          <a:p>
            <a:endParaRPr lang="en-US" dirty="0"/>
          </a:p>
          <a:p>
            <a:pPr lvl="0"/>
            <a:r>
              <a:rPr lang="en-US" dirty="0" smtClean="0"/>
              <a:t>We </a:t>
            </a:r>
            <a:r>
              <a:rPr lang="en-US" dirty="0"/>
              <a:t>have performed several irradiation experiment </a:t>
            </a:r>
            <a:r>
              <a:rPr lang="en-US" dirty="0" smtClean="0"/>
              <a:t>on, </a:t>
            </a:r>
            <a:r>
              <a:rPr lang="en-US" dirty="0"/>
              <a:t>YAG, PWO, </a:t>
            </a:r>
            <a:r>
              <a:rPr lang="en-US" dirty="0" smtClean="0"/>
              <a:t>GAGG, PbF</a:t>
            </a:r>
            <a:r>
              <a:rPr lang="en-US" baseline="-25000" dirty="0" smtClean="0"/>
              <a:t>2</a:t>
            </a:r>
            <a:r>
              <a:rPr lang="en-US" dirty="0" smtClean="0"/>
              <a:t>  </a:t>
            </a:r>
            <a:r>
              <a:rPr lang="en-US" dirty="0" err="1" smtClean="0"/>
              <a:t>etc</a:t>
            </a:r>
            <a:r>
              <a:rPr lang="en-US" dirty="0" smtClean="0"/>
              <a:t>  </a:t>
            </a:r>
            <a:r>
              <a:rPr lang="en-US" dirty="0"/>
              <a:t>with different swift heavy ions in  </a:t>
            </a:r>
            <a:r>
              <a:rPr lang="en-US" dirty="0" err="1" smtClean="0"/>
              <a:t>Dubna</a:t>
            </a:r>
            <a:r>
              <a:rPr lang="en-US" dirty="0" smtClean="0"/>
              <a:t>,  GSI </a:t>
            </a:r>
            <a:r>
              <a:rPr lang="en-US" dirty="0"/>
              <a:t>(Darmstadt, Germany) and </a:t>
            </a:r>
            <a:r>
              <a:rPr lang="en-US" dirty="0" smtClean="0"/>
              <a:t>INP/ENU </a:t>
            </a:r>
            <a:r>
              <a:rPr lang="en-US" dirty="0" err="1"/>
              <a:t>Nursultan</a:t>
            </a:r>
            <a:r>
              <a:rPr lang="en-US" dirty="0"/>
              <a:t> (Kazakhstan).</a:t>
            </a:r>
          </a:p>
          <a:p>
            <a:pPr lvl="0"/>
            <a:r>
              <a:rPr lang="en-US" dirty="0"/>
              <a:t>Most of these samples were successfully characterized using luminescence excitation </a:t>
            </a:r>
            <a:r>
              <a:rPr lang="en-US" dirty="0" smtClean="0"/>
              <a:t>and </a:t>
            </a:r>
            <a:r>
              <a:rPr lang="en-US" dirty="0"/>
              <a:t>reflectivity methods at DESY and MAX-IV (Lund) </a:t>
            </a:r>
            <a:r>
              <a:rPr lang="en-US" dirty="0" smtClean="0"/>
              <a:t>synchrotron radiation facilities</a:t>
            </a:r>
            <a:endParaRPr lang="en-US" dirty="0"/>
          </a:p>
          <a:p>
            <a:pPr lvl="0"/>
            <a:r>
              <a:rPr lang="en-US" dirty="0"/>
              <a:t>Thermal annealing of radiation damage  and corresponding  Raman spectra analysis are in progress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In addition, complementary ab initio calculation were performed in the case of LYSO, PbF</a:t>
            </a:r>
            <a:r>
              <a:rPr lang="en-US" baseline="-25000" dirty="0" smtClean="0"/>
              <a:t>2</a:t>
            </a:r>
            <a:r>
              <a:rPr lang="en-US" dirty="0" smtClean="0"/>
              <a:t> and Ga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results and achievements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355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4851" y="68103"/>
            <a:ext cx="727618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lv-LV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 research </a:t>
            </a:r>
            <a:r>
              <a:rPr lang="en-US" altLang="lv-LV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altLang="lv-LV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lv-LV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lv-LV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lv-LV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lv-LV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Energy Physics and Accelerator Technologies</a:t>
            </a:r>
            <a:r>
              <a:rPr lang="en-US" altLang="lv-LV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altLang="lv-LV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130661" y="1307730"/>
            <a:ext cx="8471857" cy="310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CMR10"/>
              </a:rPr>
              <a:t>WP3:</a:t>
            </a:r>
            <a:r>
              <a:rPr lang="en-US" sz="1800" dirty="0">
                <a:latin typeface="CMR10"/>
              </a:rPr>
              <a:t> Development of the sub-detectors of the </a:t>
            </a:r>
            <a:r>
              <a:rPr lang="en-US" sz="1800" dirty="0" smtClean="0">
                <a:latin typeface="CMR10"/>
              </a:rPr>
              <a:t>CMS </a:t>
            </a:r>
            <a:r>
              <a:rPr lang="en-US" sz="1800" dirty="0">
                <a:latin typeface="CMR10"/>
              </a:rPr>
              <a:t>experiment for the operation at the </a:t>
            </a:r>
            <a:r>
              <a:rPr lang="en-US" sz="1800" dirty="0" smtClean="0">
                <a:latin typeface="CMR10"/>
              </a:rPr>
              <a:t>HL-LHC  and </a:t>
            </a:r>
            <a:r>
              <a:rPr lang="en-US" sz="1800" dirty="0">
                <a:latin typeface="CMR10"/>
              </a:rPr>
              <a:t>research in crystal scintillator detectors</a:t>
            </a:r>
          </a:p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Institute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Solid State Physics University of Latvia (UL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ISSP).  </a:t>
            </a:r>
            <a:r>
              <a:rPr lang="en-US" sz="1800" b="1" dirty="0" smtClean="0"/>
              <a:t>Team</a:t>
            </a:r>
            <a:r>
              <a:rPr lang="en-US" sz="1800" b="1" dirty="0"/>
              <a:t>:</a:t>
            </a:r>
          </a:p>
          <a:p>
            <a:r>
              <a:rPr lang="en-US" sz="1800" b="1" dirty="0">
                <a:solidFill>
                  <a:schemeClr val="accent5">
                    <a:lumMod val="50000"/>
                  </a:schemeClr>
                </a:solidFill>
              </a:rPr>
              <a:t>Dr. Phys. Anatoli Popov (LU ISSP) – team leader  </a:t>
            </a:r>
          </a:p>
          <a:p>
            <a:r>
              <a:rPr lang="en-US" sz="1800" dirty="0"/>
              <a:t>Dr. Phys. Vladimir </a:t>
            </a:r>
            <a:r>
              <a:rPr lang="en-US" sz="1800" dirty="0" err="1"/>
              <a:t>Pankratov</a:t>
            </a:r>
            <a:r>
              <a:rPr lang="en-US" sz="1800" dirty="0"/>
              <a:t> (LU ISSP)</a:t>
            </a:r>
          </a:p>
          <a:p>
            <a:r>
              <a:rPr lang="en-US" sz="1800" dirty="0"/>
              <a:t>PhD student Anna </a:t>
            </a:r>
            <a:r>
              <a:rPr lang="en-US" sz="1800" dirty="0" err="1"/>
              <a:t>Ivanova</a:t>
            </a:r>
            <a:r>
              <a:rPr lang="en-US" sz="1800" dirty="0"/>
              <a:t> (LU ISSP)</a:t>
            </a:r>
          </a:p>
          <a:p>
            <a:r>
              <a:rPr lang="en-US" sz="1800" dirty="0"/>
              <a:t>Master student </a:t>
            </a:r>
            <a:r>
              <a:rPr lang="en-US" sz="1800" dirty="0" err="1"/>
              <a:t>Viktorija</a:t>
            </a:r>
            <a:r>
              <a:rPr lang="en-US" sz="1800" dirty="0"/>
              <a:t> </a:t>
            </a:r>
            <a:r>
              <a:rPr lang="en-US" sz="1800" dirty="0" err="1"/>
              <a:t>Pankratova</a:t>
            </a:r>
            <a:r>
              <a:rPr lang="en-US" sz="1800" dirty="0"/>
              <a:t> (LU ISSP)   </a:t>
            </a:r>
            <a:r>
              <a:rPr lang="en-US" sz="1800" dirty="0">
                <a:sym typeface="Wingdings" panose="05000000000000000000" pitchFamily="2" charset="2"/>
              </a:rPr>
              <a:t>   PhD student</a:t>
            </a:r>
            <a:endParaRPr lang="en-US" sz="1800" dirty="0"/>
          </a:p>
          <a:p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Team </a:t>
            </a: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</a:rPr>
              <a:t>leader - Dr. Phys. Anatoli Popov  – member of </a:t>
            </a:r>
            <a:r>
              <a:rPr lang="en-US" sz="1600" b="1" dirty="0" smtClean="0">
                <a:solidFill>
                  <a:srgbClr val="FF0000"/>
                </a:solidFill>
              </a:rPr>
              <a:t>Crystal </a:t>
            </a:r>
            <a:r>
              <a:rPr lang="en-US" sz="1600" b="1" dirty="0">
                <a:solidFill>
                  <a:srgbClr val="FF0000"/>
                </a:solidFill>
              </a:rPr>
              <a:t>Clear Collaboration  CERN </a:t>
            </a: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</a:rPr>
              <a:t>(since 1995),  board member (since 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2017)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5185" y="1656447"/>
            <a:ext cx="1347333" cy="20057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467" y="4141694"/>
            <a:ext cx="2660058" cy="20529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8115" y="4661443"/>
            <a:ext cx="589053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185880"/>
                </a:solidFill>
                <a:latin typeface="sourcesans-regular"/>
              </a:rPr>
              <a:t>The </a:t>
            </a:r>
            <a:r>
              <a:rPr lang="en-US" sz="1500" b="1" dirty="0">
                <a:solidFill>
                  <a:srgbClr val="FF0000"/>
                </a:solidFill>
                <a:latin typeface="sourcesans-regular"/>
              </a:rPr>
              <a:t>Crystal Clear Collaboration</a:t>
            </a:r>
            <a:r>
              <a:rPr lang="en-US" sz="1500" dirty="0">
                <a:solidFill>
                  <a:srgbClr val="185880"/>
                </a:solidFill>
                <a:latin typeface="sourcesans-regular"/>
              </a:rPr>
              <a:t>, also known as "Crystal Clear" or "CCC" was created in 1990 and approved by the CERN Detector Research and Development Committee as </a:t>
            </a:r>
            <a:r>
              <a:rPr lang="en-US" sz="1500" b="1" dirty="0">
                <a:solidFill>
                  <a:srgbClr val="FF0000"/>
                </a:solidFill>
                <a:latin typeface="sourcesans-regular"/>
              </a:rPr>
              <a:t>RD18</a:t>
            </a:r>
            <a:r>
              <a:rPr lang="en-US" sz="1500" dirty="0">
                <a:solidFill>
                  <a:srgbClr val="185880"/>
                </a:solidFill>
                <a:latin typeface="sourcesans-regular"/>
              </a:rPr>
              <a:t> in April 1991, with the objective of developing new inorganic scintillators suitable for crystal electromagnetic calorimeters of LHC experiments</a:t>
            </a:r>
            <a:r>
              <a:rPr lang="en-US" sz="1500" dirty="0" smtClean="0">
                <a:solidFill>
                  <a:srgbClr val="185880"/>
                </a:solidFill>
                <a:latin typeface="sourcesans-regular"/>
              </a:rPr>
              <a:t>.</a:t>
            </a:r>
          </a:p>
          <a:p>
            <a:r>
              <a:rPr lang="en-US" sz="1500" dirty="0">
                <a:solidFill>
                  <a:srgbClr val="FF0000"/>
                </a:solidFill>
                <a:hlinkClick r:id="rId4"/>
              </a:rPr>
              <a:t>https://crystalclearcollaboration.web.cern.ch</a:t>
            </a:r>
            <a:r>
              <a:rPr lang="en-US" sz="1500" dirty="0" smtClean="0">
                <a:solidFill>
                  <a:srgbClr val="FF0000"/>
                </a:solidFill>
                <a:hlinkClick r:id="rId4"/>
              </a:rPr>
              <a:t>/</a:t>
            </a:r>
            <a:endParaRPr lang="en-US" sz="1500" dirty="0" smtClean="0">
              <a:solidFill>
                <a:srgbClr val="FF0000"/>
              </a:solidFill>
            </a:endParaRPr>
          </a:p>
          <a:p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85090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4851" y="68103"/>
            <a:ext cx="727618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lv-LV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 research </a:t>
            </a:r>
            <a:r>
              <a:rPr lang="en-US" altLang="lv-LV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altLang="lv-LV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lv-LV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lv-LV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lv-LV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lv-LV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Energy Physics and Accelerator Technologies</a:t>
            </a:r>
            <a:r>
              <a:rPr lang="en-US" altLang="lv-LV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altLang="lv-LV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334851" y="1457655"/>
            <a:ext cx="8471857" cy="459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MR10"/>
              </a:rPr>
              <a:t>WP3:</a:t>
            </a:r>
            <a:r>
              <a:rPr lang="en-US" sz="2000" dirty="0">
                <a:latin typeface="CMR10"/>
              </a:rPr>
              <a:t> Development of the sub-detectors of the </a:t>
            </a:r>
            <a:r>
              <a:rPr lang="en-US" sz="2000" dirty="0" smtClean="0">
                <a:latin typeface="CMR10"/>
              </a:rPr>
              <a:t>CMS </a:t>
            </a:r>
            <a:r>
              <a:rPr lang="en-US" sz="2000" dirty="0">
                <a:latin typeface="CMR10"/>
              </a:rPr>
              <a:t>experiment for the operation at the </a:t>
            </a:r>
            <a:r>
              <a:rPr lang="en-US" sz="2000" dirty="0" smtClean="0">
                <a:latin typeface="CMR10"/>
              </a:rPr>
              <a:t>HL-LHC  and </a:t>
            </a:r>
            <a:r>
              <a:rPr lang="en-US" sz="2000" dirty="0">
                <a:latin typeface="CMR10"/>
              </a:rPr>
              <a:t>research in crystal scintillator </a:t>
            </a:r>
            <a:r>
              <a:rPr lang="en-US" sz="2000" dirty="0" smtClean="0">
                <a:latin typeface="CMR10"/>
              </a:rPr>
              <a:t>detectors</a:t>
            </a:r>
          </a:p>
          <a:p>
            <a:r>
              <a:rPr lang="en-US" sz="2000" b="1" dirty="0"/>
              <a:t>The main tasks of WP3 can be </a:t>
            </a:r>
            <a:r>
              <a:rPr lang="en-US" sz="2000" b="1" dirty="0" err="1"/>
              <a:t>summarised</a:t>
            </a:r>
            <a:r>
              <a:rPr lang="en-US" sz="2000" b="1" dirty="0"/>
              <a:t> as follows: </a:t>
            </a:r>
            <a:endParaRPr lang="en-US" sz="2000" b="1" dirty="0" smtClean="0"/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T.3.1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to develop, in close cooperation with WP2, the particle detector technologies for the CMS upgrade projects; 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T.3.2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to investigate the radiation tolerance of various present and future particle detection technologies via the involvement in the CMS experiment; 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T.3.3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to gather and </a:t>
            </a:r>
            <a:r>
              <a:rPr lang="en-US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analyse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new data of crystal scintillator detectors in collaboration with the CERN-based CCC; 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T.3.4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to assist in the grow and develop the HEP research community via linking the physics research with the development of particle detection technologies.</a:t>
            </a:r>
          </a:p>
          <a:p>
            <a:endParaRPr lang="en-US" sz="2000" dirty="0" smtClean="0">
              <a:latin typeface="CMR10"/>
            </a:endParaRPr>
          </a:p>
          <a:p>
            <a:endParaRPr lang="en-US" sz="2000" dirty="0">
              <a:latin typeface="CMR10"/>
            </a:endParaRPr>
          </a:p>
        </p:txBody>
      </p:sp>
    </p:spTree>
    <p:extLst>
      <p:ext uri="{BB962C8B-B14F-4D97-AF65-F5344CB8AC3E}">
        <p14:creationId xmlns:p14="http://schemas.microsoft.com/office/powerpoint/2010/main" val="251249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754" y="268600"/>
            <a:ext cx="7763434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MR10"/>
              </a:rPr>
              <a:t>WP3</a:t>
            </a:r>
            <a:r>
              <a:rPr lang="en-US" sz="1800" dirty="0">
                <a:solidFill>
                  <a:srgbClr val="FF0000"/>
                </a:solidFill>
                <a:latin typeface="CMR10"/>
              </a:rPr>
              <a:t>: </a:t>
            </a:r>
            <a:r>
              <a:rPr lang="en-US" sz="1800" dirty="0">
                <a:latin typeface="CMR10"/>
              </a:rPr>
              <a:t>Development of the sub-detectors of the CMS experiment for the operation at the HL-LHC  and research in crystal scintillator detectors</a:t>
            </a:r>
            <a:r>
              <a:rPr lang="en-US" dirty="0">
                <a:latin typeface="CMR10"/>
              </a:rPr>
              <a:t/>
            </a:r>
            <a:br>
              <a:rPr lang="en-US" dirty="0">
                <a:latin typeface="CMR10"/>
              </a:rPr>
            </a:br>
            <a:endParaRPr lang="en-US" altLang="lv-LV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188115" y="1368106"/>
            <a:ext cx="8839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T.3.1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develop, in close cooperation with WP2, the particle detector technologies for the CMS upgrade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projects. </a:t>
            </a:r>
            <a:endParaRPr 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8115" y="2086294"/>
            <a:ext cx="874969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Two research directions within T.3.1</a:t>
            </a:r>
          </a:p>
          <a:p>
            <a:r>
              <a:rPr lang="en-GB" sz="1600" b="1" u="sng" dirty="0" smtClean="0">
                <a:solidFill>
                  <a:schemeClr val="accent1">
                    <a:lumMod val="75000"/>
                  </a:schemeClr>
                </a:solidFill>
              </a:rPr>
              <a:t>1.  Experimental study 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lv-LV" sz="1600" b="1" dirty="0" smtClean="0">
                <a:solidFill>
                  <a:schemeClr val="accent1">
                    <a:lumMod val="75000"/>
                  </a:schemeClr>
                </a:solidFill>
              </a:rPr>
              <a:t>adiation stability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, structural and </a:t>
            </a:r>
            <a:r>
              <a:rPr lang="lv-LV" sz="1600" b="1" dirty="0" smtClean="0">
                <a:solidFill>
                  <a:schemeClr val="accent1">
                    <a:lumMod val="75000"/>
                  </a:schemeClr>
                </a:solidFill>
              </a:rPr>
              <a:t>luminescence </a:t>
            </a:r>
            <a:r>
              <a:rPr lang="lv-LV" sz="1600" b="1" dirty="0">
                <a:solidFill>
                  <a:schemeClr val="accent1">
                    <a:lumMod val="75000"/>
                  </a:schemeClr>
                </a:solidFill>
              </a:rPr>
              <a:t>properties of Ce</a:t>
            </a:r>
            <a:r>
              <a:rPr lang="lv-LV" sz="1600" b="1" baseline="30000" dirty="0">
                <a:solidFill>
                  <a:schemeClr val="accent1">
                    <a:lumMod val="75000"/>
                  </a:schemeClr>
                </a:solidFill>
              </a:rPr>
              <a:t>3+</a:t>
            </a:r>
            <a:r>
              <a:rPr lang="lv-LV" sz="1600" b="1" dirty="0">
                <a:solidFill>
                  <a:schemeClr val="accent1">
                    <a:lumMod val="75000"/>
                  </a:schemeClr>
                </a:solidFill>
              </a:rPr>
              <a:t>-doped </a:t>
            </a:r>
            <a:r>
              <a:rPr lang="lv-LV" sz="1600" b="1" dirty="0" smtClean="0">
                <a:solidFill>
                  <a:srgbClr val="FF0000"/>
                </a:solidFill>
              </a:rPr>
              <a:t>Lu</a:t>
            </a:r>
            <a:r>
              <a:rPr lang="lv-LV" sz="1600" b="1" baseline="-25000" dirty="0" smtClean="0">
                <a:solidFill>
                  <a:srgbClr val="FF0000"/>
                </a:solidFill>
              </a:rPr>
              <a:t>x</a:t>
            </a:r>
            <a:r>
              <a:rPr lang="lv-LV" sz="1600" b="1" dirty="0" smtClean="0">
                <a:solidFill>
                  <a:srgbClr val="FF0000"/>
                </a:solidFill>
              </a:rPr>
              <a:t>Y</a:t>
            </a:r>
            <a:r>
              <a:rPr lang="lv-LV" sz="1600" b="1" baseline="-25000" dirty="0" smtClean="0">
                <a:solidFill>
                  <a:srgbClr val="FF0000"/>
                </a:solidFill>
              </a:rPr>
              <a:t>(2-x)</a:t>
            </a:r>
            <a:r>
              <a:rPr lang="lv-LV" sz="1600" b="1" dirty="0" smtClean="0">
                <a:solidFill>
                  <a:srgbClr val="FF0000"/>
                </a:solidFill>
              </a:rPr>
              <a:t>SiO</a:t>
            </a:r>
            <a:r>
              <a:rPr lang="lv-LV" sz="1600" b="1" baseline="-25000" dirty="0" smtClean="0">
                <a:solidFill>
                  <a:srgbClr val="FF0000"/>
                </a:solidFill>
              </a:rPr>
              <a:t>5</a:t>
            </a:r>
            <a:r>
              <a:rPr lang="lv-LV" sz="1600" b="1" dirty="0" smtClean="0">
                <a:solidFill>
                  <a:schemeClr val="accent1">
                    <a:lumMod val="75000"/>
                  </a:schemeClr>
                </a:solidFill>
              </a:rPr>
              <a:t> crystals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 obtained from CERN</a:t>
            </a:r>
            <a:r>
              <a:rPr lang="en-GB" sz="1600" b="1" dirty="0" smtClean="0"/>
              <a:t>  ( A. Popov, V. </a:t>
            </a:r>
            <a:r>
              <a:rPr lang="en-GB" sz="1600" b="1" dirty="0" err="1" smtClean="0"/>
              <a:t>Pankratov</a:t>
            </a:r>
            <a:r>
              <a:rPr lang="en-GB" sz="1600" b="1" dirty="0" smtClean="0"/>
              <a:t>, V. </a:t>
            </a:r>
            <a:r>
              <a:rPr lang="en-GB" sz="1600" b="1" dirty="0" err="1" smtClean="0"/>
              <a:t>Pankratova</a:t>
            </a:r>
            <a:r>
              <a:rPr lang="en-GB" sz="1600" b="1" dirty="0" smtClean="0"/>
              <a:t>). </a:t>
            </a:r>
          </a:p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2. Electronic and Atomic structure </a:t>
            </a:r>
            <a:r>
              <a:rPr lang="lv-LV" sz="1600" b="1" dirty="0" smtClean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pure and </a:t>
            </a:r>
            <a:r>
              <a:rPr lang="lv-LV" sz="1600" b="1" dirty="0" smtClean="0">
                <a:solidFill>
                  <a:schemeClr val="accent1">
                    <a:lumMod val="75000"/>
                  </a:schemeClr>
                </a:solidFill>
              </a:rPr>
              <a:t>Ce</a:t>
            </a:r>
            <a:r>
              <a:rPr lang="lv-LV" sz="1600" b="1" baseline="30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lv-LV" sz="1600" b="1" baseline="30000" dirty="0">
                <a:solidFill>
                  <a:schemeClr val="accent1">
                    <a:lumMod val="75000"/>
                  </a:schemeClr>
                </a:solidFill>
              </a:rPr>
              <a:t>+</a:t>
            </a:r>
            <a:r>
              <a:rPr lang="lv-LV" sz="1600" b="1" dirty="0">
                <a:solidFill>
                  <a:schemeClr val="accent1">
                    <a:lumMod val="75000"/>
                  </a:schemeClr>
                </a:solidFill>
              </a:rPr>
              <a:t>-doped </a:t>
            </a:r>
            <a:r>
              <a:rPr lang="lv-LV" sz="1600" b="1" dirty="0">
                <a:solidFill>
                  <a:srgbClr val="FF0000"/>
                </a:solidFill>
              </a:rPr>
              <a:t>Lu</a:t>
            </a:r>
            <a:r>
              <a:rPr lang="lv-LV" sz="1600" b="1" baseline="-25000" dirty="0">
                <a:solidFill>
                  <a:srgbClr val="FF0000"/>
                </a:solidFill>
              </a:rPr>
              <a:t>x</a:t>
            </a:r>
            <a:r>
              <a:rPr lang="lv-LV" sz="1600" b="1" dirty="0">
                <a:solidFill>
                  <a:srgbClr val="FF0000"/>
                </a:solidFill>
              </a:rPr>
              <a:t>Y</a:t>
            </a:r>
            <a:r>
              <a:rPr lang="lv-LV" sz="1600" b="1" baseline="-25000" dirty="0">
                <a:solidFill>
                  <a:srgbClr val="FF0000"/>
                </a:solidFill>
              </a:rPr>
              <a:t>(2-x)</a:t>
            </a:r>
            <a:r>
              <a:rPr lang="lv-LV" sz="1600" b="1" dirty="0">
                <a:solidFill>
                  <a:srgbClr val="FF0000"/>
                </a:solidFill>
              </a:rPr>
              <a:t>SiO</a:t>
            </a:r>
            <a:r>
              <a:rPr lang="lv-LV" sz="1600" b="1" baseline="-25000" dirty="0">
                <a:solidFill>
                  <a:srgbClr val="FF0000"/>
                </a:solidFill>
              </a:rPr>
              <a:t>5 </a:t>
            </a:r>
            <a:r>
              <a:rPr lang="lv-LV" sz="1600" b="1" dirty="0" smtClean="0">
                <a:solidFill>
                  <a:schemeClr val="accent1">
                    <a:lumMod val="75000"/>
                  </a:schemeClr>
                </a:solidFill>
              </a:rPr>
              <a:t>crystals </a:t>
            </a:r>
            <a:r>
              <a:rPr lang="lv-LV" sz="1600" b="1" dirty="0">
                <a:solidFill>
                  <a:schemeClr val="accent1">
                    <a:lumMod val="75000"/>
                  </a:schemeClr>
                </a:solidFill>
              </a:rPr>
              <a:t>from </a:t>
            </a:r>
            <a:r>
              <a:rPr lang="lv-LV" sz="1600" b="1" u="sng" dirty="0">
                <a:solidFill>
                  <a:schemeClr val="accent1">
                    <a:lumMod val="75000"/>
                  </a:schemeClr>
                </a:solidFill>
              </a:rPr>
              <a:t>DFT/TD-DFT </a:t>
            </a:r>
            <a:r>
              <a:rPr lang="lv-LV" sz="1600" b="1" u="sng" dirty="0" smtClean="0">
                <a:solidFill>
                  <a:schemeClr val="accent1">
                    <a:lumMod val="75000"/>
                  </a:schemeClr>
                </a:solidFill>
              </a:rPr>
              <a:t>calculations</a:t>
            </a:r>
            <a:r>
              <a:rPr lang="en-GB" sz="1600" b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b="1" dirty="0" smtClean="0"/>
              <a:t>(A. Popov, </a:t>
            </a:r>
            <a:r>
              <a:rPr lang="en-GB" sz="1600" b="1" dirty="0" err="1" smtClean="0"/>
              <a:t>A.Ivanova</a:t>
            </a:r>
            <a:r>
              <a:rPr lang="en-GB" sz="1600" b="1" dirty="0" smtClean="0"/>
              <a:t>) </a:t>
            </a:r>
            <a:endParaRPr lang="lv-LV" sz="1600" b="1" dirty="0"/>
          </a:p>
          <a:p>
            <a:r>
              <a:rPr lang="en-GB" b="1" dirty="0" smtClean="0"/>
              <a:t> </a:t>
            </a:r>
            <a:r>
              <a:rPr lang="lv-LV" b="1" dirty="0" smtClean="0"/>
              <a:t> </a:t>
            </a:r>
            <a:endParaRPr lang="lv-LV" dirty="0"/>
          </a:p>
        </p:txBody>
      </p:sp>
      <p:sp>
        <p:nvSpPr>
          <p:cNvPr id="9" name="Rectangle 8"/>
          <p:cNvSpPr/>
          <p:nvPr/>
        </p:nvSpPr>
        <p:spPr>
          <a:xfrm>
            <a:off x="2590799" y="3818582"/>
            <a:ext cx="628145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Two different samples of  </a:t>
            </a:r>
            <a:r>
              <a:rPr lang="lv-LV" sz="1400" b="1" dirty="0" smtClean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lv-LV" sz="1400" b="1" baseline="-25000" dirty="0" smtClean="0">
                <a:solidFill>
                  <a:schemeClr val="accent1">
                    <a:lumMod val="75000"/>
                  </a:schemeClr>
                </a:solidFill>
              </a:rPr>
              <a:t>(2-x)</a:t>
            </a:r>
            <a:r>
              <a:rPr lang="lv-LV" sz="1400" b="1" dirty="0" smtClean="0">
                <a:solidFill>
                  <a:schemeClr val="accent1">
                    <a:lumMod val="75000"/>
                  </a:schemeClr>
                </a:solidFill>
              </a:rPr>
              <a:t>Lu</a:t>
            </a:r>
            <a:r>
              <a:rPr lang="lv-LV" sz="1400" b="1" baseline="-25000" dirty="0" smtClean="0">
                <a:solidFill>
                  <a:schemeClr val="accent1">
                    <a:lumMod val="75000"/>
                  </a:schemeClr>
                </a:solidFill>
              </a:rPr>
              <a:t>(x)</a:t>
            </a:r>
            <a:r>
              <a:rPr lang="lv-LV" sz="1400" b="1" dirty="0" smtClean="0">
                <a:solidFill>
                  <a:schemeClr val="accent1">
                    <a:lumMod val="75000"/>
                  </a:schemeClr>
                </a:solidFill>
              </a:rPr>
              <a:t>SiO</a:t>
            </a:r>
            <a:r>
              <a:rPr lang="lv-LV" sz="1400" b="1" baseline="-250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lv-LV" sz="1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: Ce</a:t>
            </a:r>
            <a:r>
              <a:rPr lang="en-US" sz="1400" b="1" baseline="30000" dirty="0" smtClean="0">
                <a:solidFill>
                  <a:schemeClr val="accent1">
                    <a:lumMod val="75000"/>
                  </a:schemeClr>
                </a:solidFill>
              </a:rPr>
              <a:t>3+ 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were received  from CERN</a:t>
            </a:r>
            <a:endParaRPr lang="en-US" sz="1400" b="1" baseline="30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Aft>
                <a:spcPts val="0"/>
              </a:spcAft>
            </a:pP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Aft>
                <a:spcPts val="0"/>
              </a:spcAft>
            </a:pPr>
            <a:r>
              <a:rPr lang="en-GB" sz="1400" dirty="0" smtClean="0"/>
              <a:t>We have performed the following </a:t>
            </a:r>
            <a:r>
              <a:rPr lang="en-GB" sz="1400" dirty="0"/>
              <a:t>comparative measurements, </a:t>
            </a:r>
            <a:r>
              <a:rPr lang="en-GB" sz="1400" u="sng" dirty="0"/>
              <a:t>including  along the </a:t>
            </a:r>
            <a:r>
              <a:rPr lang="en-GB" sz="1400" u="sng" dirty="0" smtClean="0"/>
              <a:t>samples </a:t>
            </a:r>
            <a:r>
              <a:rPr lang="en-GB" sz="1400" dirty="0"/>
              <a:t>:</a:t>
            </a:r>
            <a:endParaRPr lang="en-GB" sz="1400" dirty="0" smtClean="0"/>
          </a:p>
          <a:p>
            <a:pPr marL="342900" indent="-342900">
              <a:spcAft>
                <a:spcPts val="0"/>
              </a:spcAft>
              <a:buAutoNum type="arabicPeriod"/>
            </a:pPr>
            <a:r>
              <a:rPr lang="en-GB" sz="1400" b="1" dirty="0" smtClean="0">
                <a:solidFill>
                  <a:srgbClr val="FF0000"/>
                </a:solidFill>
              </a:rPr>
              <a:t>Luminescence spectra </a:t>
            </a:r>
            <a:r>
              <a:rPr lang="en-GB" sz="1400" dirty="0" smtClean="0"/>
              <a:t>(in house / DESY, MAXIV synchrotron facilities)</a:t>
            </a:r>
          </a:p>
          <a:p>
            <a:pPr marL="342900" indent="-342900">
              <a:buFontTx/>
              <a:buAutoNum type="arabicPeriod"/>
            </a:pPr>
            <a:r>
              <a:rPr lang="en-GB" sz="1400" b="1" dirty="0" smtClean="0">
                <a:solidFill>
                  <a:srgbClr val="FF0000"/>
                </a:solidFill>
              </a:rPr>
              <a:t>Excitation </a:t>
            </a:r>
            <a:r>
              <a:rPr lang="en-GB" sz="1400" b="1" dirty="0">
                <a:solidFill>
                  <a:srgbClr val="FF0000"/>
                </a:solidFill>
              </a:rPr>
              <a:t>spectra </a:t>
            </a:r>
            <a:r>
              <a:rPr lang="en-GB" sz="1400" dirty="0"/>
              <a:t>(in house / DESY, MAXIV synchrotron facilities</a:t>
            </a:r>
            <a:r>
              <a:rPr lang="en-GB" sz="1400" dirty="0" smtClean="0"/>
              <a:t>)</a:t>
            </a:r>
          </a:p>
          <a:p>
            <a:pPr marL="342900" indent="-342900">
              <a:spcAft>
                <a:spcPts val="0"/>
              </a:spcAft>
              <a:buAutoNum type="arabicPeriod"/>
            </a:pPr>
            <a:r>
              <a:rPr lang="en-GB" sz="1400" b="1" dirty="0" smtClean="0">
                <a:solidFill>
                  <a:srgbClr val="FF0000"/>
                </a:solidFill>
              </a:rPr>
              <a:t>Raman spectra </a:t>
            </a:r>
            <a:r>
              <a:rPr lang="en-GB" sz="1400" dirty="0" smtClean="0"/>
              <a:t>(in house)</a:t>
            </a:r>
          </a:p>
          <a:p>
            <a:pPr marL="342900" indent="-342900">
              <a:buFontTx/>
              <a:buAutoNum type="arabicPeriod"/>
            </a:pPr>
            <a:r>
              <a:rPr lang="en-GB" sz="1400" b="1" dirty="0" smtClean="0">
                <a:solidFill>
                  <a:srgbClr val="FF0000"/>
                </a:solidFill>
              </a:rPr>
              <a:t>Time-resolved luminescence spectra </a:t>
            </a:r>
            <a:r>
              <a:rPr lang="en-GB" sz="1400" dirty="0"/>
              <a:t>(in house / </a:t>
            </a:r>
            <a:r>
              <a:rPr lang="en-GB" sz="1400" dirty="0" smtClean="0"/>
              <a:t>DESY synchrotron)</a:t>
            </a:r>
            <a:endParaRPr lang="en-GB" sz="1400" dirty="0" smtClean="0">
              <a:solidFill>
                <a:srgbClr val="FF0000"/>
              </a:solidFill>
            </a:endParaRPr>
          </a:p>
          <a:p>
            <a:pPr marL="342900" indent="-342900">
              <a:spcAft>
                <a:spcPts val="0"/>
              </a:spcAft>
              <a:buAutoNum type="arabicPeriod"/>
            </a:pPr>
            <a:r>
              <a:rPr lang="en-GB" sz="1400" b="1" dirty="0" smtClean="0">
                <a:solidFill>
                  <a:srgbClr val="FF0000"/>
                </a:solidFill>
              </a:rPr>
              <a:t>Ab initio </a:t>
            </a:r>
            <a:r>
              <a:rPr lang="en-GB" sz="1400" b="1" dirty="0" err="1" smtClean="0">
                <a:solidFill>
                  <a:srgbClr val="FF0000"/>
                </a:solidFill>
              </a:rPr>
              <a:t>modeling</a:t>
            </a:r>
            <a:endParaRPr lang="lv-LV" sz="14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6" y="3635841"/>
            <a:ext cx="2505673" cy="257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8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89503" y="-975"/>
            <a:ext cx="883934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T.3.1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develop, in close cooperation with WP2, the particle detector technologies for the CMS upgrade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projects.       </a:t>
            </a:r>
            <a:r>
              <a:rPr lang="en-US" sz="2400" b="1" dirty="0" smtClean="0">
                <a:solidFill>
                  <a:srgbClr val="3A41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Luminescence /Raman measurements at ISSP LU</a:t>
            </a:r>
            <a:endParaRPr lang="en-US" sz="2400" b="1" dirty="0">
              <a:solidFill>
                <a:srgbClr val="3A418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34851" y="3306608"/>
            <a:ext cx="3762020" cy="29328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503" y="1340034"/>
            <a:ext cx="8928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LYSO </a:t>
            </a:r>
            <a:r>
              <a:rPr lang="en-US" dirty="0" smtClean="0"/>
              <a:t>Single crystals (from CERN) and </a:t>
            </a:r>
            <a:r>
              <a:rPr lang="en-GB" b="1" dirty="0" smtClean="0"/>
              <a:t>LYSO </a:t>
            </a:r>
            <a:r>
              <a:rPr lang="en-GB" b="1" dirty="0"/>
              <a:t>Detector unit – 16 </a:t>
            </a:r>
            <a:r>
              <a:rPr lang="en-GB" b="1" dirty="0" smtClean="0"/>
              <a:t>crystals from   </a:t>
            </a:r>
          </a:p>
          <a:p>
            <a:r>
              <a:rPr lang="en-GB" b="1" dirty="0"/>
              <a:t> </a:t>
            </a:r>
            <a:r>
              <a:rPr lang="en-GB" b="1" dirty="0" smtClean="0"/>
              <a:t>                                                                                          CALTEH </a:t>
            </a:r>
            <a:r>
              <a:rPr lang="en-GB" b="1" dirty="0"/>
              <a:t>(USA) </a:t>
            </a:r>
            <a:endParaRPr lang="lv-LV" b="1" dirty="0"/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15" y="1689537"/>
            <a:ext cx="1475918" cy="15137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3999" y="1696944"/>
            <a:ext cx="2699607" cy="15203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6256" y="2970824"/>
            <a:ext cx="4014860" cy="3250126"/>
          </a:xfrm>
          <a:prstGeom prst="rect">
            <a:avLst/>
          </a:prstGeom>
        </p:spPr>
      </p:pic>
      <p:sp>
        <p:nvSpPr>
          <p:cNvPr id="16" name="Line 4"/>
          <p:cNvSpPr>
            <a:spLocks noChangeShapeType="1"/>
          </p:cNvSpPr>
          <p:nvPr/>
        </p:nvSpPr>
        <p:spPr bwMode="auto">
          <a:xfrm flipH="1">
            <a:off x="2545976" y="2214282"/>
            <a:ext cx="988886" cy="2734236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3794605" y="2214283"/>
            <a:ext cx="2820395" cy="2375646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35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777" y="2101936"/>
            <a:ext cx="3820070" cy="70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66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0" y="0"/>
            <a:ext cx="8928847" cy="1217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T.3.1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develop, in close cooperation with WP2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particle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 technologies for the CMS upgrade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projects.   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2400" b="1" dirty="0" smtClean="0">
                <a:solidFill>
                  <a:srgbClr val="3A41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Luminescence /Raman measurements at ISSP LU</a:t>
            </a:r>
            <a:endParaRPr lang="en-US" sz="2400" b="1" dirty="0">
              <a:solidFill>
                <a:srgbClr val="3A418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xmlns="" id="{8198A80D-02B7-4B04-9CCE-2DC354A5D2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326379"/>
              </p:ext>
            </p:extLst>
          </p:nvPr>
        </p:nvGraphicFramePr>
        <p:xfrm>
          <a:off x="267789" y="1940363"/>
          <a:ext cx="2956376" cy="2266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Graph" r:id="rId3" imgW="5773177" imgH="4425932" progId="Origin95.Graph">
                  <p:embed/>
                </p:oleObj>
              </mc:Choice>
              <mc:Fallback>
                <p:oleObj name="Graph" r:id="rId3" imgW="5773177" imgH="4425932" progId="Origin95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789" y="1940363"/>
                        <a:ext cx="2956376" cy="22664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Content Placeholder 12">
            <a:extLst>
              <a:ext uri="{FF2B5EF4-FFF2-40B4-BE49-F238E27FC236}">
                <a16:creationId xmlns:a16="http://schemas.microsoft.com/office/drawing/2014/main" xmlns="" id="{1F8F0E7D-99B5-447F-9C02-F6D403B854B3}"/>
              </a:ext>
            </a:extLst>
          </p:cNvPr>
          <p:cNvSpPr txBox="1">
            <a:spLocks/>
          </p:cNvSpPr>
          <p:nvPr/>
        </p:nvSpPr>
        <p:spPr>
          <a:xfrm>
            <a:off x="12520" y="1605571"/>
            <a:ext cx="6136849" cy="4551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Comparison: Laser excitation at 264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 (Ce1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or 325 nm (Ce2)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7799" y="1300619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Some examples – luminescence spectra  </a:t>
            </a:r>
            <a:endParaRPr lang="lv-LV" dirty="0"/>
          </a:p>
        </p:txBody>
      </p:sp>
      <p:graphicFrame>
        <p:nvGraphicFramePr>
          <p:cNvPr id="24" name="Object 23">
            <a:extLst>
              <a:ext uri="{FF2B5EF4-FFF2-40B4-BE49-F238E27FC236}">
                <a16:creationId xmlns="" xmlns:a16="http://schemas.microsoft.com/office/drawing/2014/main" id="{F5642174-D58F-49BC-AEA0-77347032E8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1091810"/>
              </p:ext>
            </p:extLst>
          </p:nvPr>
        </p:nvGraphicFramePr>
        <p:xfrm>
          <a:off x="148627" y="4062107"/>
          <a:ext cx="3194701" cy="2449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Graph" r:id="rId5" imgW="5773177" imgH="4425932" progId="Origin95.Graph">
                  <p:embed/>
                </p:oleObj>
              </mc:Choice>
              <mc:Fallback>
                <p:oleObj name="Graph" r:id="rId5" imgW="5773177" imgH="4425932" progId="Origin95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627" y="4062107"/>
                        <a:ext cx="3194701" cy="244915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="" xmlns:a16="http://schemas.microsoft.com/office/drawing/2014/main" id="{6AE49EAC-0C28-4DA3-BF05-6DCF59D47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070706"/>
              </p:ext>
            </p:extLst>
          </p:nvPr>
        </p:nvGraphicFramePr>
        <p:xfrm>
          <a:off x="4101022" y="4562727"/>
          <a:ext cx="3654519" cy="156620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218173">
                  <a:extLst>
                    <a:ext uri="{9D8B030D-6E8A-4147-A177-3AD203B41FA5}">
                      <a16:colId xmlns="" xmlns:a16="http://schemas.microsoft.com/office/drawing/2014/main" val="454094432"/>
                    </a:ext>
                  </a:extLst>
                </a:gridCol>
                <a:gridCol w="1218173">
                  <a:extLst>
                    <a:ext uri="{9D8B030D-6E8A-4147-A177-3AD203B41FA5}">
                      <a16:colId xmlns="" xmlns:a16="http://schemas.microsoft.com/office/drawing/2014/main" val="3510937058"/>
                    </a:ext>
                  </a:extLst>
                </a:gridCol>
                <a:gridCol w="1218173">
                  <a:extLst>
                    <a:ext uri="{9D8B030D-6E8A-4147-A177-3AD203B41FA5}">
                      <a16:colId xmlns="" xmlns:a16="http://schemas.microsoft.com/office/drawing/2014/main" val="1881642736"/>
                    </a:ext>
                  </a:extLst>
                </a:gridCol>
              </a:tblGrid>
              <a:tr h="134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Model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Gauss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878394402"/>
                  </a:ext>
                </a:extLst>
              </a:tr>
              <a:tr h="263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Equation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y=y0 + (A/(w*</a:t>
                      </a:r>
                      <a:r>
                        <a:rPr lang="en-US" sz="900" u="none" strike="noStrike" dirty="0" err="1">
                          <a:effectLst/>
                        </a:rPr>
                        <a:t>sqrt</a:t>
                      </a:r>
                      <a:r>
                        <a:rPr lang="en-US" sz="900" u="none" strike="noStrike" dirty="0">
                          <a:effectLst/>
                        </a:rPr>
                        <a:t>(pi/2)))*</a:t>
                      </a:r>
                      <a:r>
                        <a:rPr lang="en-US" sz="900" u="none" strike="noStrike" dirty="0" err="1">
                          <a:effectLst/>
                        </a:rPr>
                        <a:t>exp</a:t>
                      </a:r>
                      <a:r>
                        <a:rPr lang="en-US" sz="900" u="none" strike="noStrike" dirty="0">
                          <a:effectLst/>
                        </a:rPr>
                        <a:t>(-2*((x-xc)/w)^2)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61315373"/>
                  </a:ext>
                </a:extLst>
              </a:tr>
              <a:tr h="134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Plot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Peak1(E)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Peak2(E)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2556359634"/>
                  </a:ext>
                </a:extLst>
              </a:tr>
              <a:tr h="134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y0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-0.00691 ± 0.00156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-0.00691 ± 0.00156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930266980"/>
                  </a:ext>
                </a:extLst>
              </a:tr>
              <a:tr h="134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</a:rPr>
                        <a:t>xc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</a:rPr>
                        <a:t>2.85902 ± 0.00253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u="none" strike="noStrike" dirty="0">
                          <a:effectLst/>
                        </a:rPr>
                        <a:t>2.58008 ± 0.00916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653396829"/>
                  </a:ext>
                </a:extLst>
              </a:tr>
              <a:tr h="134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w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0.32137 ± 0.00592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0.49109 ± 0.00832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857055880"/>
                  </a:ext>
                </a:extLst>
              </a:tr>
              <a:tr h="134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0.19668 ± 0.01707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0.47247 ± 0.0188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718439933"/>
                  </a:ext>
                </a:extLst>
              </a:tr>
              <a:tr h="134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Reduced Chi-Sqr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 dirty="0">
                          <a:effectLst/>
                        </a:rPr>
                        <a:t>1.69E-04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132884725"/>
                  </a:ext>
                </a:extLst>
              </a:tr>
              <a:tr h="134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R-Square (COD)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 dirty="0">
                          <a:effectLst/>
                        </a:rPr>
                        <a:t>0.998617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773997525"/>
                  </a:ext>
                </a:extLst>
              </a:tr>
              <a:tr h="134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Adj. R-Square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>
                          <a:effectLst/>
                        </a:rPr>
                        <a:t>0.998608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717080466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B928C484-B9BC-495B-AA82-CF0D082AB0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067840"/>
              </p:ext>
            </p:extLst>
          </p:nvPr>
        </p:nvGraphicFramePr>
        <p:xfrm>
          <a:off x="3249839" y="2495279"/>
          <a:ext cx="5781871" cy="1941384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163267">
                  <a:extLst>
                    <a:ext uri="{9D8B030D-6E8A-4147-A177-3AD203B41FA5}">
                      <a16:colId xmlns="" xmlns:a16="http://schemas.microsoft.com/office/drawing/2014/main" val="3704695414"/>
                    </a:ext>
                  </a:extLst>
                </a:gridCol>
                <a:gridCol w="1154651">
                  <a:extLst>
                    <a:ext uri="{9D8B030D-6E8A-4147-A177-3AD203B41FA5}">
                      <a16:colId xmlns="" xmlns:a16="http://schemas.microsoft.com/office/drawing/2014/main" val="2429655823"/>
                    </a:ext>
                  </a:extLst>
                </a:gridCol>
                <a:gridCol w="1154651">
                  <a:extLst>
                    <a:ext uri="{9D8B030D-6E8A-4147-A177-3AD203B41FA5}">
                      <a16:colId xmlns="" xmlns:a16="http://schemas.microsoft.com/office/drawing/2014/main" val="4062613556"/>
                    </a:ext>
                  </a:extLst>
                </a:gridCol>
                <a:gridCol w="1154651">
                  <a:extLst>
                    <a:ext uri="{9D8B030D-6E8A-4147-A177-3AD203B41FA5}">
                      <a16:colId xmlns="" xmlns:a16="http://schemas.microsoft.com/office/drawing/2014/main" val="844787871"/>
                    </a:ext>
                  </a:extLst>
                </a:gridCol>
                <a:gridCol w="1154651">
                  <a:extLst>
                    <a:ext uri="{9D8B030D-6E8A-4147-A177-3AD203B41FA5}">
                      <a16:colId xmlns="" xmlns:a16="http://schemas.microsoft.com/office/drawing/2014/main" val="1058766124"/>
                    </a:ext>
                  </a:extLst>
                </a:gridCol>
              </a:tblGrid>
              <a:tr h="1214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Model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Gauss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514840803"/>
                  </a:ext>
                </a:extLst>
              </a:tr>
              <a:tr h="2013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Equation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y=y0 + (A/(w*sqrt(pi/2)))*exp(-2*((x-xc)/w)^2)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96844583"/>
                  </a:ext>
                </a:extLst>
              </a:tr>
              <a:tr h="2013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Plot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Peak1(Normalized1)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Peak2(Normalized1)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Peak3(Normalized1)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Peak4(Normalized1)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2185742884"/>
                  </a:ext>
                </a:extLst>
              </a:tr>
              <a:tr h="2013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y0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0.00745 ± 0.0011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0.00745 ± 0.0011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0.00745 ± 0.0011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0.00745 ± 0.0011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730814144"/>
                  </a:ext>
                </a:extLst>
              </a:tr>
              <a:tr h="2013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u="none" strike="noStrike" dirty="0">
                          <a:effectLst/>
                        </a:rPr>
                        <a:t>xc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u="none" strike="noStrike" dirty="0">
                          <a:effectLst/>
                        </a:rPr>
                        <a:t>3.07558 ± 0.00182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u="none" strike="noStrike" dirty="0">
                          <a:effectLst/>
                        </a:rPr>
                        <a:t>2.92912 ± 0.01372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u="none" strike="noStrike" dirty="0">
                          <a:effectLst/>
                        </a:rPr>
                        <a:t>2.79606 ± 0.0987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u="none" strike="noStrike" dirty="0">
                          <a:effectLst/>
                        </a:rPr>
                        <a:t>2.56714 ± 0.04871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483209844"/>
                  </a:ext>
                </a:extLst>
              </a:tr>
              <a:tr h="2013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w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0.12053 ± 0.00447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0.21091 ± 0.03482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0.27405 ± 0.07409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0.46028 ± 0.03416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2880108023"/>
                  </a:ext>
                </a:extLst>
              </a:tr>
              <a:tr h="2013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0.03988 ± 0.00644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0.14105 ± 0.15135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0.16633 ± 0.17307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0.13866 ± 0.03242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078339955"/>
                  </a:ext>
                </a:extLst>
              </a:tr>
              <a:tr h="2013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Reduced Chi-Sqr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u="none" strike="noStrike" dirty="0">
                          <a:effectLst/>
                        </a:rPr>
                        <a:t>6.63E-05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05562035"/>
                  </a:ext>
                </a:extLst>
              </a:tr>
              <a:tr h="2013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R-Square (COD)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u="none" strike="noStrike" dirty="0">
                          <a:effectLst/>
                        </a:rPr>
                        <a:t>0.999317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654170771"/>
                  </a:ext>
                </a:extLst>
              </a:tr>
              <a:tr h="2013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Adj. R-Square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0.999308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23075547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199723" y="1996999"/>
            <a:ext cx="5745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Ce1 (seven oxygen ligands) and Ce2 (six oxygen ligands)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88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4th Strategic Committee Meeting for the State Research Programme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0" y="0"/>
            <a:ext cx="8928847" cy="1217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T.3.1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develop, in close cooperation with WP2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particle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 technologies for the CMS upgrade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projects.   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2400" b="1" dirty="0" smtClean="0">
                <a:solidFill>
                  <a:srgbClr val="3A41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Luminescence /Raman measurements at ISSP LU</a:t>
            </a:r>
            <a:endParaRPr lang="en-US" sz="2400" b="1" dirty="0">
              <a:solidFill>
                <a:srgbClr val="3A418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6FC49064-63CC-4429-921A-17C6C5688B8C}"/>
              </a:ext>
            </a:extLst>
          </p:cNvPr>
          <p:cNvSpPr txBox="1">
            <a:spLocks/>
          </p:cNvSpPr>
          <p:nvPr/>
        </p:nvSpPr>
        <p:spPr>
          <a:xfrm>
            <a:off x="431084" y="1255460"/>
            <a:ext cx="7886700" cy="701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examples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Luminescence decay kinetics (emission at the center of the peak and of its Gaussian components)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970B176F-FEF7-4D09-9716-D0A07A9B40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094099"/>
              </p:ext>
            </p:extLst>
          </p:nvPr>
        </p:nvGraphicFramePr>
        <p:xfrm>
          <a:off x="2976028" y="1669811"/>
          <a:ext cx="3431525" cy="2630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Graph" r:id="rId3" imgW="5773177" imgH="4425932" progId="Origin95.Graph">
                  <p:embed/>
                </p:oleObj>
              </mc:Choice>
              <mc:Fallback>
                <p:oleObj name="Graph" r:id="rId3" imgW="5773177" imgH="4425932" progId="Origin95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6028" y="1669811"/>
                        <a:ext cx="3431525" cy="26307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EE246B3-953D-452B-BCDF-E4EA056F7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6028" y="3821648"/>
            <a:ext cx="3431522" cy="2634414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="" xmlns:a16="http://schemas.microsoft.com/office/drawing/2014/main" id="{E53FFD2E-FB55-4A0A-95E8-4E7828ECB4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329288"/>
              </p:ext>
            </p:extLst>
          </p:nvPr>
        </p:nvGraphicFramePr>
        <p:xfrm>
          <a:off x="6219017" y="1975337"/>
          <a:ext cx="2784036" cy="14455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45997">
                  <a:extLst>
                    <a:ext uri="{9D8B030D-6E8A-4147-A177-3AD203B41FA5}">
                      <a16:colId xmlns="" xmlns:a16="http://schemas.microsoft.com/office/drawing/2014/main" val="1926827189"/>
                    </a:ext>
                  </a:extLst>
                </a:gridCol>
                <a:gridCol w="1238039">
                  <a:extLst>
                    <a:ext uri="{9D8B030D-6E8A-4147-A177-3AD203B41FA5}">
                      <a16:colId xmlns="" xmlns:a16="http://schemas.microsoft.com/office/drawing/2014/main" val="1193573000"/>
                    </a:ext>
                  </a:extLst>
                </a:gridCol>
              </a:tblGrid>
              <a:tr h="17988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emission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746" marR="75746" marT="37874" marB="3787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decay time (ns)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746" marR="75746" marT="37874" marB="37874" anchor="ctr"/>
                </a:tc>
                <a:extLst>
                  <a:ext uri="{0D108BD9-81ED-4DB2-BD59-A6C34878D82A}">
                    <a16:rowId xmlns="" xmlns:a16="http://schemas.microsoft.com/office/drawing/2014/main" val="4070188693"/>
                  </a:ext>
                </a:extLst>
              </a:tr>
              <a:tr h="1182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effectLst/>
                        </a:rPr>
                        <a:t>excitation 264 nm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extLst>
                  <a:ext uri="{0D108BD9-81ED-4DB2-BD59-A6C34878D82A}">
                    <a16:rowId xmlns="" xmlns:a16="http://schemas.microsoft.com/office/drawing/2014/main" val="4010978495"/>
                  </a:ext>
                </a:extLst>
              </a:tr>
              <a:tr h="2323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403 nm (Gaussian peak 1)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effectLst/>
                        </a:rPr>
                        <a:t>37 ns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extLst>
                  <a:ext uri="{0D108BD9-81ED-4DB2-BD59-A6C34878D82A}">
                    <a16:rowId xmlns="" xmlns:a16="http://schemas.microsoft.com/office/drawing/2014/main" val="4253323249"/>
                  </a:ext>
                </a:extLst>
              </a:tr>
              <a:tr h="2323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423 nm (Gaussian peak 2)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39 ns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extLst>
                  <a:ext uri="{0D108BD9-81ED-4DB2-BD59-A6C34878D82A}">
                    <a16:rowId xmlns="" xmlns:a16="http://schemas.microsoft.com/office/drawing/2014/main" val="2173488817"/>
                  </a:ext>
                </a:extLst>
              </a:tr>
              <a:tr h="118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428 nm (center)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effectLst/>
                        </a:rPr>
                        <a:t>39 ns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extLst>
                  <a:ext uri="{0D108BD9-81ED-4DB2-BD59-A6C34878D82A}">
                    <a16:rowId xmlns="" xmlns:a16="http://schemas.microsoft.com/office/drawing/2014/main" val="288804427"/>
                  </a:ext>
                </a:extLst>
              </a:tr>
              <a:tr h="2323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443 nm (Gaussian peak 3)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effectLst/>
                        </a:rPr>
                        <a:t>40 ns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extLst>
                  <a:ext uri="{0D108BD9-81ED-4DB2-BD59-A6C34878D82A}">
                    <a16:rowId xmlns="" xmlns:a16="http://schemas.microsoft.com/office/drawing/2014/main" val="412282783"/>
                  </a:ext>
                </a:extLst>
              </a:tr>
              <a:tr h="2323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482 nm (Gaussian peak 4)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47 ns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/>
                </a:tc>
                <a:extLst>
                  <a:ext uri="{0D108BD9-81ED-4DB2-BD59-A6C34878D82A}">
                    <a16:rowId xmlns="" xmlns:a16="http://schemas.microsoft.com/office/drawing/2014/main" val="2181067377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="" xmlns:a16="http://schemas.microsoft.com/office/drawing/2014/main" id="{E2C899B2-E675-4804-B462-638D5F90A9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247270"/>
              </p:ext>
            </p:extLst>
          </p:nvPr>
        </p:nvGraphicFramePr>
        <p:xfrm>
          <a:off x="6264697" y="4116043"/>
          <a:ext cx="2784036" cy="136128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11118">
                  <a:extLst>
                    <a:ext uri="{9D8B030D-6E8A-4147-A177-3AD203B41FA5}">
                      <a16:colId xmlns="" xmlns:a16="http://schemas.microsoft.com/office/drawing/2014/main" val="3576163744"/>
                    </a:ext>
                  </a:extLst>
                </a:gridCol>
                <a:gridCol w="1272918">
                  <a:extLst>
                    <a:ext uri="{9D8B030D-6E8A-4147-A177-3AD203B41FA5}">
                      <a16:colId xmlns="" xmlns:a16="http://schemas.microsoft.com/office/drawing/2014/main" val="3679040178"/>
                    </a:ext>
                  </a:extLst>
                </a:gridCol>
              </a:tblGrid>
              <a:tr h="22548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emission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decay time (ns)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2987491326"/>
                  </a:ext>
                </a:extLst>
              </a:tr>
              <a:tr h="2254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excitation 325 nm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4116805532"/>
                  </a:ext>
                </a:extLst>
              </a:tr>
              <a:tr h="342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434 nm (Gaussian peak 1)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47 ns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4094656151"/>
                  </a:ext>
                </a:extLst>
              </a:tr>
              <a:tr h="2254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effectLst/>
                        </a:rPr>
                        <a:t>460 nm (center)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47 ns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014926807"/>
                  </a:ext>
                </a:extLst>
              </a:tr>
              <a:tr h="342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481 nm (Gaussian peak 2)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effectLst/>
                        </a:rPr>
                        <a:t>49 ns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2167680205"/>
                  </a:ext>
                </a:extLst>
              </a:tr>
            </a:tbl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8198A80D-02B7-4B04-9CCE-2DC354A5D2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3849692"/>
              </p:ext>
            </p:extLst>
          </p:nvPr>
        </p:nvGraphicFramePr>
        <p:xfrm>
          <a:off x="227294" y="1680638"/>
          <a:ext cx="3090497" cy="2369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Graph" r:id="rId6" imgW="5773177" imgH="4425932" progId="Origin95.Graph">
                  <p:embed/>
                </p:oleObj>
              </mc:Choice>
              <mc:Fallback>
                <p:oleObj name="Graph" r:id="rId6" imgW="5773177" imgH="4425932" progId="Origin95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294" y="1680638"/>
                        <a:ext cx="3090497" cy="23692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="" xmlns:a16="http://schemas.microsoft.com/office/drawing/2014/main" id="{F5642174-D58F-49BC-AEA0-77347032E8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655062"/>
              </p:ext>
            </p:extLst>
          </p:nvPr>
        </p:nvGraphicFramePr>
        <p:xfrm>
          <a:off x="148627" y="3990737"/>
          <a:ext cx="3194701" cy="2449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name="Graph" r:id="rId8" imgW="5773177" imgH="4425932" progId="Origin95.Graph">
                  <p:embed/>
                </p:oleObj>
              </mc:Choice>
              <mc:Fallback>
                <p:oleObj name="Graph" r:id="rId8" imgW="5773177" imgH="4425932" progId="Origin95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627" y="3990737"/>
                        <a:ext cx="3194701" cy="244915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12">
            <a:extLst>
              <a:ext uri="{FF2B5EF4-FFF2-40B4-BE49-F238E27FC236}">
                <a16:creationId xmlns:a16="http://schemas.microsoft.com/office/drawing/2014/main" xmlns="" id="{1F8F0E7D-99B5-447F-9C02-F6D403B854B3}"/>
              </a:ext>
            </a:extLst>
          </p:cNvPr>
          <p:cNvSpPr txBox="1">
            <a:spLocks/>
          </p:cNvSpPr>
          <p:nvPr/>
        </p:nvSpPr>
        <p:spPr>
          <a:xfrm>
            <a:off x="5747439" y="1624310"/>
            <a:ext cx="3727192" cy="4551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excitation at 264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 (Ce1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12">
            <a:extLst>
              <a:ext uri="{FF2B5EF4-FFF2-40B4-BE49-F238E27FC236}">
                <a16:creationId xmlns:a16="http://schemas.microsoft.com/office/drawing/2014/main" xmlns="" id="{1F8F0E7D-99B5-447F-9C02-F6D403B854B3}"/>
              </a:ext>
            </a:extLst>
          </p:cNvPr>
          <p:cNvSpPr txBox="1">
            <a:spLocks/>
          </p:cNvSpPr>
          <p:nvPr/>
        </p:nvSpPr>
        <p:spPr>
          <a:xfrm>
            <a:off x="5687564" y="3822342"/>
            <a:ext cx="3727192" cy="4551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excitation at 325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 (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Ce2)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07550" y="5512816"/>
            <a:ext cx="2595503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Ce1: 35-38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ns  Ce2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59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(Martins et all, 2017)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06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67552" y="6424522"/>
            <a:ext cx="7575177" cy="349623"/>
          </a:xfrm>
        </p:spPr>
        <p:txBody>
          <a:bodyPr/>
          <a:lstStyle/>
          <a:p>
            <a:r>
              <a:rPr lang="en-US" dirty="0" smtClean="0"/>
              <a:t>4th </a:t>
            </a:r>
            <a:r>
              <a:rPr lang="en-US" dirty="0"/>
              <a:t>Strategic Committee Meeting </a:t>
            </a:r>
            <a:r>
              <a:rPr lang="en-US" dirty="0" smtClean="0"/>
              <a:t>for </a:t>
            </a:r>
            <a:r>
              <a:rPr lang="en-US" dirty="0"/>
              <a:t>the State Research </a:t>
            </a:r>
            <a:r>
              <a:rPr lang="en-US" dirty="0" err="1"/>
              <a:t>Programme</a:t>
            </a:r>
            <a:r>
              <a:rPr lang="en-US" dirty="0"/>
              <a:t>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7552" y="89907"/>
            <a:ext cx="7978768" cy="88993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 3.1 </a:t>
            </a:r>
            <a:r>
              <a:rPr lang="en-US" dirty="0" smtClean="0"/>
              <a:t>VUV measurements at MAXIV synchrotron radiation facility, LUND, SWEDEN</a:t>
            </a:r>
            <a:endParaRPr lang="en-US" dirty="0"/>
          </a:p>
        </p:txBody>
      </p:sp>
      <p:pic>
        <p:nvPicPr>
          <p:cNvPr id="6" name="Picture 5" descr="A group of men standing in a warehouse&#10;&#10;Description automatically generated with low confidence">
            <a:extLst>
              <a:ext uri="{FF2B5EF4-FFF2-40B4-BE49-F238E27FC236}">
                <a16:creationId xmlns:lc="http://schemas.openxmlformats.org/drawingml/2006/lockedCanvas" xmlns:a16="http://schemas.microsoft.com/office/drawing/2014/main" xmlns="" id="{CE7BFBF3-2EFE-4D19-A646-CE730C56B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18" y="1362635"/>
            <a:ext cx="2086364" cy="4632279"/>
          </a:xfrm>
          <a:prstGeom prst="rect">
            <a:avLst/>
          </a:prstGeom>
        </p:spPr>
      </p:pic>
      <p:pic>
        <p:nvPicPr>
          <p:cNvPr id="7" name="Picture 6" descr="A close-up of a tag&#10;&#10;Description automatically generated with low confidence">
            <a:extLst>
              <a:ext uri="{FF2B5EF4-FFF2-40B4-BE49-F238E27FC236}">
                <a16:creationId xmlns="" xmlns:a16="http://schemas.microsoft.com/office/drawing/2014/main" id="{A3418A16-08B5-416D-A21F-B65028FF70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73" r="14457" b="41035"/>
          <a:stretch/>
        </p:blipFill>
        <p:spPr>
          <a:xfrm rot="5400000">
            <a:off x="1042957" y="3126163"/>
            <a:ext cx="4588844" cy="10617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5140" y="1539211"/>
            <a:ext cx="2366683" cy="21178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8258" y="3698579"/>
            <a:ext cx="2548727" cy="2252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91AD506-3C56-4224-BED9-C5FC28EF976D}"/>
              </a:ext>
            </a:extLst>
          </p:cNvPr>
          <p:cNvSpPr txBox="1"/>
          <p:nvPr/>
        </p:nvSpPr>
        <p:spPr>
          <a:xfrm>
            <a:off x="6455962" y="2016883"/>
            <a:ext cx="27223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Contour map of the </a:t>
            </a:r>
            <a:r>
              <a:rPr lang="en-US" sz="1600" dirty="0" smtClean="0"/>
              <a:t>excitation and emission spectra </a:t>
            </a:r>
            <a:r>
              <a:rPr lang="en-US" sz="1600" dirty="0"/>
              <a:t>of Ce</a:t>
            </a:r>
            <a:r>
              <a:rPr lang="en-US" sz="1600" baseline="30000" dirty="0"/>
              <a:t>3+ </a:t>
            </a:r>
            <a:r>
              <a:rPr lang="en-US" sz="1600" dirty="0"/>
              <a:t>centers at 295 K. The profiles of the emission spectra (top) and  excitation spectra (right) in the maximum intensity are shown.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506F799-339E-44D2-8EA1-7523EF2541B5}"/>
              </a:ext>
            </a:extLst>
          </p:cNvPr>
          <p:cNvSpPr txBox="1"/>
          <p:nvPr/>
        </p:nvSpPr>
        <p:spPr>
          <a:xfrm>
            <a:off x="6490447" y="4471538"/>
            <a:ext cx="2588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Temperature dependency of the excitation spectra monitored in Ce</a:t>
            </a:r>
            <a:r>
              <a:rPr lang="en-US" sz="1600" baseline="30000" dirty="0"/>
              <a:t>3+ </a:t>
            </a:r>
            <a:r>
              <a:rPr lang="en-US" sz="1600" dirty="0"/>
              <a:t>emission band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DC939E2F-C3F8-4989-B59B-2E642A6DDF06}"/>
              </a:ext>
            </a:extLst>
          </p:cNvPr>
          <p:cNvSpPr/>
          <p:nvPr/>
        </p:nvSpPr>
        <p:spPr>
          <a:xfrm>
            <a:off x="2984868" y="2686331"/>
            <a:ext cx="420414" cy="57806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55962" y="1310395"/>
            <a:ext cx="2262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LYSO = </a:t>
            </a:r>
            <a:r>
              <a:rPr lang="lv-LV" b="1" dirty="0" smtClean="0">
                <a:solidFill>
                  <a:srgbClr val="FF0000"/>
                </a:solidFill>
              </a:rPr>
              <a:t>Lu</a:t>
            </a:r>
            <a:r>
              <a:rPr lang="lv-LV" b="1" baseline="-25000" dirty="0" smtClean="0">
                <a:solidFill>
                  <a:srgbClr val="FF0000"/>
                </a:solidFill>
              </a:rPr>
              <a:t>x</a:t>
            </a:r>
            <a:r>
              <a:rPr lang="lv-LV" b="1" dirty="0" smtClean="0">
                <a:solidFill>
                  <a:srgbClr val="FF0000"/>
                </a:solidFill>
              </a:rPr>
              <a:t>Y</a:t>
            </a:r>
            <a:r>
              <a:rPr lang="lv-LV" b="1" baseline="-25000" dirty="0" smtClean="0">
                <a:solidFill>
                  <a:srgbClr val="FF0000"/>
                </a:solidFill>
              </a:rPr>
              <a:t>(2-x)</a:t>
            </a:r>
            <a:r>
              <a:rPr lang="lv-LV" b="1" dirty="0" smtClean="0">
                <a:solidFill>
                  <a:srgbClr val="FF0000"/>
                </a:solidFill>
              </a:rPr>
              <a:t>SiO</a:t>
            </a:r>
            <a:r>
              <a:rPr lang="lv-LV" b="1" baseline="-25000" dirty="0" smtClean="0">
                <a:solidFill>
                  <a:srgbClr val="FF0000"/>
                </a:solidFill>
              </a:rPr>
              <a:t>5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5833587F-A3B6-4B9D-82A2-BD3A541DDB15}"/>
              </a:ext>
            </a:extLst>
          </p:cNvPr>
          <p:cNvCxnSpPr>
            <a:cxnSpLocks/>
          </p:cNvCxnSpPr>
          <p:nvPr/>
        </p:nvCxnSpPr>
        <p:spPr>
          <a:xfrm flipH="1">
            <a:off x="3486150" y="1539211"/>
            <a:ext cx="3035674" cy="122031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7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4th Strategic Committee Meeting for the State Research </a:t>
            </a:r>
            <a:r>
              <a:rPr lang="en-US" dirty="0" err="1" smtClean="0"/>
              <a:t>Programme</a:t>
            </a:r>
            <a:r>
              <a:rPr lang="en-US" dirty="0" smtClean="0"/>
              <a:t> in High Energy Physics and Accelerator Technologies -  Apr 11, 2022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1F681-5776-3544-ACBD-34E40F858EB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3167" y="2001979"/>
            <a:ext cx="6169253" cy="351658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0133" y="320301"/>
            <a:ext cx="7591653" cy="88993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 3.1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VUV </a:t>
            </a:r>
            <a:r>
              <a:rPr lang="en-US" dirty="0"/>
              <a:t>measurements at MAXIV synchrotron radiation facility, LUND, SWEDEN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2C983AA-1882-4893-9FB9-893F8B806441}"/>
              </a:ext>
            </a:extLst>
          </p:cNvPr>
          <p:cNvSpPr txBox="1"/>
          <p:nvPr/>
        </p:nvSpPr>
        <p:spPr>
          <a:xfrm>
            <a:off x="519724" y="5617808"/>
            <a:ext cx="84170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Contour map of the excitation and emission spectra of Ce</a:t>
            </a:r>
            <a:r>
              <a:rPr lang="en-US" sz="1200" baseline="30000" dirty="0"/>
              <a:t>3+ </a:t>
            </a:r>
            <a:r>
              <a:rPr lang="en-US" sz="1200" dirty="0"/>
              <a:t>centers </a:t>
            </a:r>
            <a:r>
              <a:rPr lang="en-US" dirty="0">
                <a:solidFill>
                  <a:srgbClr val="FF0000"/>
                </a:solidFill>
              </a:rPr>
              <a:t>at 7 K</a:t>
            </a:r>
            <a:r>
              <a:rPr lang="en-US" sz="1200" dirty="0"/>
              <a:t>. The profiles of the emission spectra (top) and  excitation spectra (right) in the maximum intensity are shown. </a:t>
            </a:r>
          </a:p>
        </p:txBody>
      </p:sp>
      <p:sp>
        <p:nvSpPr>
          <p:cNvPr id="8" name="Rectangle 7"/>
          <p:cNvSpPr/>
          <p:nvPr/>
        </p:nvSpPr>
        <p:spPr>
          <a:xfrm>
            <a:off x="334852" y="1370372"/>
            <a:ext cx="8714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Low temperature measurements Ce-doped LYSO from CERN</a:t>
            </a:r>
          </a:p>
          <a:p>
            <a:r>
              <a:rPr lang="en-US" dirty="0" smtClean="0"/>
              <a:t>Recent experiment  20210408</a:t>
            </a:r>
            <a:r>
              <a:rPr lang="en-US" dirty="0"/>
              <a:t>		</a:t>
            </a:r>
            <a:r>
              <a:rPr lang="en-US" dirty="0" err="1"/>
              <a:t>FinEstBeAMS</a:t>
            </a:r>
            <a:r>
              <a:rPr lang="en-US" dirty="0"/>
              <a:t>		2022-02-09 to 2022-02-14</a:t>
            </a:r>
          </a:p>
        </p:txBody>
      </p:sp>
    </p:spTree>
    <p:extLst>
      <p:ext uri="{BB962C8B-B14F-4D97-AF65-F5344CB8AC3E}">
        <p14:creationId xmlns:p14="http://schemas.microsoft.com/office/powerpoint/2010/main" val="194589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1">
      <a:dk1>
        <a:srgbClr val="000000"/>
      </a:dk1>
      <a:lt1>
        <a:srgbClr val="FFFFFF"/>
      </a:lt1>
      <a:dk2>
        <a:srgbClr val="3A418A"/>
      </a:dk2>
      <a:lt2>
        <a:srgbClr val="FFFFFF"/>
      </a:lt2>
      <a:accent1>
        <a:srgbClr val="2FB1A6"/>
      </a:accent1>
      <a:accent2>
        <a:srgbClr val="BDD036"/>
      </a:accent2>
      <a:accent3>
        <a:srgbClr val="FBDB02"/>
      </a:accent3>
      <a:accent4>
        <a:srgbClr val="F1A828"/>
      </a:accent4>
      <a:accent5>
        <a:srgbClr val="E97548"/>
      </a:accent5>
      <a:accent6>
        <a:srgbClr val="442583"/>
      </a:accent6>
      <a:hlink>
        <a:srgbClr val="2FB1A6"/>
      </a:hlink>
      <a:folHlink>
        <a:srgbClr val="FBDB0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1077</TotalTime>
  <Words>2522</Words>
  <Application>Microsoft Office PowerPoint</Application>
  <PresentationFormat>On-screen Show (4:3)</PresentationFormat>
  <Paragraphs>334</Paragraphs>
  <Slides>17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CMR10</vt:lpstr>
      <vt:lpstr>HY그래픽M</vt:lpstr>
      <vt:lpstr>RimTimes</vt:lpstr>
      <vt:lpstr>sourcesans-regular</vt:lpstr>
      <vt:lpstr>Times New Roman</vt:lpstr>
      <vt:lpstr>Trebuchet MS</vt:lpstr>
      <vt:lpstr>Verdana</vt:lpstr>
      <vt:lpstr>Wingdings</vt:lpstr>
      <vt:lpstr>Office Theme</vt:lpstr>
      <vt:lpstr>Graph</vt:lpstr>
      <vt:lpstr>   2022 Report WP3  WP3: Development of the sub-detectors of the CMS experiment for the operation at the HL-LHC and research in crystal scintillator detectors      Anatoli POPOV (LU CFI)</vt:lpstr>
      <vt:lpstr>State research programme  «High Energy Physics and Accelerator Technologies»</vt:lpstr>
      <vt:lpstr>State research programme  «High Energy Physics and Accelerator Technologies»</vt:lpstr>
      <vt:lpstr>WP3: Development of the sub-detectors of the CMS experiment for the operation at the HL-LHC  and research in crystal scintillator detectors </vt:lpstr>
      <vt:lpstr>PowerPoint Presentation</vt:lpstr>
      <vt:lpstr>PowerPoint Presentation</vt:lpstr>
      <vt:lpstr>PowerPoint Presentation</vt:lpstr>
      <vt:lpstr>T 3.1 VUV measurements at MAXIV synchrotron radiation facility, LUND, SWEDEN</vt:lpstr>
      <vt:lpstr>T 3.1 VUV measurements at MAXIV synchrotron radiation facility, LUND, SWEDEN</vt:lpstr>
      <vt:lpstr>WP3: Development of the sub-detectors of the CMS experiment for the operation at the HL-LHC  and research in crystal scintillator detectors </vt:lpstr>
      <vt:lpstr>WP3: Development of the sub-detectors of the CMS experiment for the operation at the HL-LHC  and research in crystal scintillator detectors </vt:lpstr>
      <vt:lpstr>PowerPoint Presentation</vt:lpstr>
      <vt:lpstr>WP3: Development of the sub-detectors of the CMS experiment for the operation at the HL-LHC  and research in crystal scintillator detectors </vt:lpstr>
      <vt:lpstr>WP3: Development of the sub-detectors of the CMS experiment for the operation at the HL-LHC  and research in crystal scintillator detectors </vt:lpstr>
      <vt:lpstr>Short Info about New PhD student</vt:lpstr>
      <vt:lpstr>LIST OF Our Publications</vt:lpstr>
      <vt:lpstr>Main results and achievements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Liga Grinberga</dc:creator>
  <cp:lastModifiedBy>Anatoli POPOV</cp:lastModifiedBy>
  <cp:revision>244</cp:revision>
  <dcterms:created xsi:type="dcterms:W3CDTF">2018-12-12T15:59:33Z</dcterms:created>
  <dcterms:modified xsi:type="dcterms:W3CDTF">2022-04-10T22:18:04Z</dcterms:modified>
</cp:coreProperties>
</file>