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73" r:id="rId3"/>
    <p:sldId id="272" r:id="rId4"/>
    <p:sldId id="277" r:id="rId5"/>
    <p:sldId id="276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īna" initials="EP" lastIdx="1" clrIdx="0">
    <p:extLst>
      <p:ext uri="{19B8F6BF-5375-455C-9EA6-DF929625EA0E}">
        <p15:presenceInfo xmlns:p15="http://schemas.microsoft.com/office/powerpoint/2012/main" userId="Elī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881"/>
    <a:srgbClr val="BAD7FE"/>
    <a:srgbClr val="2D529D"/>
    <a:srgbClr val="FEF4EC"/>
    <a:srgbClr val="F5F5F5"/>
    <a:srgbClr val="FFFFFF"/>
    <a:srgbClr val="0132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0" autoAdjust="0"/>
    <p:restoredTop sz="91948" autoAdjust="0"/>
  </p:normalViewPr>
  <p:slideViewPr>
    <p:cSldViewPr snapToGrid="0" showGuides="1">
      <p:cViewPr varScale="1">
        <p:scale>
          <a:sx n="105" d="100"/>
          <a:sy n="105" d="100"/>
        </p:scale>
        <p:origin x="660" y="10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5D00A-D11A-4BC2-82A2-FA936A158BE8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B7BC0-E685-4226-904D-21E1B9EB53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379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3B7BC0-E685-4226-904D-21E1B9EB538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748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(null)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(null)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(null)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(null)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(null)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(null)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(null)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(null)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(null)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(null)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6324" y="2669272"/>
            <a:ext cx="7679353" cy="797911"/>
          </a:xfrm>
        </p:spPr>
        <p:txBody>
          <a:bodyPr lIns="0" tIns="0" rIns="0" bIns="0"/>
          <a:lstStyle>
            <a:lvl1pPr>
              <a:defRPr sz="5185" b="0" i="0">
                <a:solidFill>
                  <a:srgbClr val="ACC0C6"/>
                </a:solidFill>
                <a:latin typeface="Arial (null)"/>
                <a:cs typeface="Arial (null)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1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1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588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 userDrawn="1"/>
        </p:nvSpPr>
        <p:spPr>
          <a:xfrm>
            <a:off x="964" y="481"/>
            <a:ext cx="12191036" cy="68575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 b="0" i="0" dirty="0">
              <a:latin typeface="Arial (null)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7038"/>
          </a:xfrm>
        </p:spPr>
        <p:txBody>
          <a:bodyPr>
            <a:normAutofit/>
          </a:bodyPr>
          <a:lstStyle>
            <a:lvl1pPr>
              <a:defRPr sz="1455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78746" y="435715"/>
            <a:ext cx="5780775" cy="1982491"/>
          </a:xfrm>
        </p:spPr>
        <p:txBody>
          <a:bodyPr>
            <a:normAutofit/>
          </a:bodyPr>
          <a:lstStyle>
            <a:lvl1pPr>
              <a:lnSpc>
                <a:spcPct val="76000"/>
              </a:lnSpc>
              <a:defRPr sz="2577" b="1" spc="0" baseline="0">
                <a:solidFill>
                  <a:schemeClr val="bg1"/>
                </a:solidFill>
              </a:defRPr>
            </a:lvl1pPr>
            <a:lvl2pPr>
              <a:lnSpc>
                <a:spcPct val="76000"/>
              </a:lnSpc>
              <a:defRPr sz="2577" b="1" spc="0" baseline="0">
                <a:solidFill>
                  <a:schemeClr val="bg1"/>
                </a:solidFill>
              </a:defRPr>
            </a:lvl2pPr>
            <a:lvl3pPr>
              <a:lnSpc>
                <a:spcPct val="76000"/>
              </a:lnSpc>
              <a:defRPr sz="2577" b="1" spc="0" baseline="0">
                <a:solidFill>
                  <a:schemeClr val="bg1"/>
                </a:solidFill>
              </a:defRPr>
            </a:lvl3pPr>
            <a:lvl4pPr>
              <a:lnSpc>
                <a:spcPct val="76000"/>
              </a:lnSpc>
              <a:defRPr sz="2577" b="1" spc="0" baseline="0">
                <a:solidFill>
                  <a:schemeClr val="bg1"/>
                </a:solidFill>
              </a:defRPr>
            </a:lvl4pPr>
            <a:lvl5pPr>
              <a:lnSpc>
                <a:spcPct val="76000"/>
              </a:lnSpc>
              <a:defRPr sz="2577" b="1" spc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DFF366-AF2E-FE4B-81D2-6F63192805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076" y="5149002"/>
            <a:ext cx="2079330" cy="170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4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776026" y="4676609"/>
            <a:ext cx="2448989" cy="1894518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182"/>
            </a:lvl1pPr>
            <a:lvl2pPr>
              <a:lnSpc>
                <a:spcPct val="101000"/>
              </a:lnSpc>
              <a:defRPr sz="1182"/>
            </a:lvl2pPr>
            <a:lvl3pPr>
              <a:lnSpc>
                <a:spcPct val="101000"/>
              </a:lnSpc>
              <a:defRPr sz="1182"/>
            </a:lvl3pPr>
            <a:lvl4pPr>
              <a:lnSpc>
                <a:spcPct val="101000"/>
              </a:lnSpc>
              <a:defRPr sz="1182"/>
            </a:lvl4pPr>
            <a:lvl5pPr>
              <a:lnSpc>
                <a:spcPct val="101000"/>
              </a:lnSpc>
              <a:defRPr sz="1182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74570" y="841366"/>
            <a:ext cx="6452455" cy="5018448"/>
          </a:xfrm>
        </p:spPr>
        <p:txBody>
          <a:bodyPr numCol="2" spcCol="180000">
            <a:noAutofit/>
          </a:bodyPr>
          <a:lstStyle>
            <a:lvl1pPr>
              <a:defRPr sz="1182" b="1"/>
            </a:lvl1pPr>
            <a:lvl2pPr>
              <a:defRPr sz="1182" b="1"/>
            </a:lvl2pPr>
            <a:lvl3pPr>
              <a:defRPr sz="1182" b="1"/>
            </a:lvl3pPr>
            <a:lvl4pPr>
              <a:defRPr sz="1182" b="1"/>
            </a:lvl4pPr>
            <a:lvl5pPr>
              <a:defRPr sz="1182" b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3674DB-F1A3-CB4A-B5EA-F9275B448A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133" y="610328"/>
            <a:ext cx="2883882" cy="108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2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8064344" y="1"/>
            <a:ext cx="4127471" cy="6857615"/>
          </a:xfrm>
          <a:custGeom>
            <a:avLst/>
            <a:gdLst/>
            <a:ahLst/>
            <a:cxnLst/>
            <a:rect l="l" t="t" r="r" b="b"/>
            <a:pathLst>
              <a:path w="6806565" h="11308715">
                <a:moveTo>
                  <a:pt x="0" y="11308556"/>
                </a:moveTo>
                <a:lnTo>
                  <a:pt x="6806075" y="11308556"/>
                </a:lnTo>
                <a:lnTo>
                  <a:pt x="6806075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sz="1092" b="0" i="0" dirty="0">
              <a:latin typeface="Arial (null)"/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729818" y="841366"/>
            <a:ext cx="2772441" cy="3777104"/>
          </a:xfrm>
        </p:spPr>
        <p:txBody>
          <a:bodyPr numCol="1" spcCol="180000">
            <a:noAutofit/>
          </a:bodyPr>
          <a:lstStyle>
            <a:lvl1pPr algn="l">
              <a:defRPr sz="1182" b="0">
                <a:solidFill>
                  <a:schemeClr val="bg1"/>
                </a:solidFill>
              </a:defRPr>
            </a:lvl1pPr>
            <a:lvl2pPr algn="l">
              <a:defRPr sz="1182" b="0">
                <a:solidFill>
                  <a:schemeClr val="bg1"/>
                </a:solidFill>
              </a:defRPr>
            </a:lvl2pPr>
            <a:lvl3pPr algn="l">
              <a:defRPr sz="1182" b="0">
                <a:solidFill>
                  <a:schemeClr val="bg1"/>
                </a:solidFill>
              </a:defRPr>
            </a:lvl3pPr>
            <a:lvl4pPr algn="l">
              <a:defRPr sz="1182" b="0">
                <a:solidFill>
                  <a:schemeClr val="bg1"/>
                </a:solidFill>
              </a:defRPr>
            </a:lvl4pPr>
            <a:lvl5pPr algn="l">
              <a:defRPr sz="1182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53027" y="952073"/>
            <a:ext cx="3768787" cy="251254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8136" y="952073"/>
            <a:ext cx="2456690" cy="3340435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953026" y="3632122"/>
            <a:ext cx="3762048" cy="2272843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4868136" y="4419579"/>
            <a:ext cx="2448989" cy="1485386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8968F4-EC29-E14E-9EC9-83DFDCF4CC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441" y="5554557"/>
            <a:ext cx="2776380" cy="102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5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older 2"/>
          <p:cNvSpPr>
            <a:spLocks noGrp="1"/>
          </p:cNvSpPr>
          <p:nvPr>
            <p:ph type="title" hasCustomPrompt="1"/>
          </p:nvPr>
        </p:nvSpPr>
        <p:spPr>
          <a:xfrm>
            <a:off x="2256324" y="2669272"/>
            <a:ext cx="7679353" cy="7979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85" b="0" i="0" baseline="0">
                <a:solidFill>
                  <a:srgbClr val="ACC0C6"/>
                </a:solidFill>
                <a:latin typeface="Arial (null)"/>
                <a:cs typeface="Arial (null)"/>
              </a:defRPr>
            </a:lvl1pPr>
          </a:lstStyle>
          <a:p>
            <a:r>
              <a:rPr lang="lt-LT" kern="0" spc="-91" dirty="0">
                <a:latin typeface="PF Handbook Pro" panose="02000506090000020004" pitchFamily="2" charset="0"/>
              </a:rPr>
              <a:t>Click to add text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7DE982-5363-3245-BFA8-A5C5F1E45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961" y="1488275"/>
            <a:ext cx="3339067" cy="125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283894" y="3105546"/>
            <a:ext cx="5452466" cy="2356595"/>
          </a:xfrm>
        </p:spPr>
        <p:txBody>
          <a:bodyPr>
            <a:noAutofit/>
          </a:bodyPr>
          <a:lstStyle>
            <a:lvl1pPr>
              <a:defRPr sz="1577" b="0" i="0" baseline="0">
                <a:latin typeface="Arial (null)"/>
              </a:defRPr>
            </a:lvl1pPr>
            <a:lvl2pPr>
              <a:defRPr sz="1577" b="0" i="0" baseline="0">
                <a:latin typeface="Arial (null)"/>
              </a:defRPr>
            </a:lvl2pPr>
            <a:lvl3pPr>
              <a:defRPr sz="1577" b="0" i="0" baseline="0">
                <a:latin typeface="Arial (null)"/>
              </a:defRPr>
            </a:lvl3pPr>
            <a:lvl4pPr>
              <a:defRPr sz="1577" b="0" i="0" baseline="0">
                <a:latin typeface="Arial (null)"/>
              </a:defRPr>
            </a:lvl4pPr>
            <a:lvl5pPr>
              <a:defRPr sz="1577" b="0" i="0" baseline="0">
                <a:latin typeface="Arial (null)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60790" y="1990172"/>
            <a:ext cx="5498674" cy="970363"/>
          </a:xfrm>
        </p:spPr>
        <p:txBody>
          <a:bodyPr>
            <a:noAutofit/>
          </a:bodyPr>
          <a:lstStyle>
            <a:lvl1pPr>
              <a:lnSpc>
                <a:spcPct val="76000"/>
              </a:lnSpc>
              <a:defRPr sz="4002" b="1">
                <a:solidFill>
                  <a:srgbClr val="ACC0C6"/>
                </a:solidFill>
              </a:defRPr>
            </a:lvl1pPr>
            <a:lvl2pPr>
              <a:lnSpc>
                <a:spcPct val="76000"/>
              </a:lnSpc>
              <a:defRPr sz="4002" b="1">
                <a:solidFill>
                  <a:srgbClr val="ACC0C6"/>
                </a:solidFill>
              </a:defRPr>
            </a:lvl2pPr>
            <a:lvl3pPr>
              <a:lnSpc>
                <a:spcPct val="76000"/>
              </a:lnSpc>
              <a:defRPr sz="4002" b="1">
                <a:solidFill>
                  <a:srgbClr val="ACC0C6"/>
                </a:solidFill>
              </a:defRPr>
            </a:lvl3pPr>
            <a:lvl4pPr>
              <a:lnSpc>
                <a:spcPct val="76000"/>
              </a:lnSpc>
              <a:defRPr sz="4002" b="1">
                <a:solidFill>
                  <a:srgbClr val="ACC0C6"/>
                </a:solidFill>
              </a:defRPr>
            </a:lvl4pPr>
            <a:lvl5pPr>
              <a:lnSpc>
                <a:spcPct val="76000"/>
              </a:lnSpc>
              <a:defRPr sz="4002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7F9C86-8B37-824E-829F-C464CAD85C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026" y="5462141"/>
            <a:ext cx="2883882" cy="108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5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4000500" y="1"/>
            <a:ext cx="8191668" cy="6857615"/>
          </a:xfrm>
          <a:custGeom>
            <a:avLst/>
            <a:gdLst/>
            <a:ahLst/>
            <a:cxnLst/>
            <a:rect l="l" t="t" r="r" b="b"/>
            <a:pathLst>
              <a:path w="13507719" h="11308715">
                <a:moveTo>
                  <a:pt x="0" y="11308556"/>
                </a:moveTo>
                <a:lnTo>
                  <a:pt x="13507442" y="11308556"/>
                </a:lnTo>
                <a:lnTo>
                  <a:pt x="13507442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sz="1092" b="0" i="0" dirty="0">
              <a:latin typeface="Arial (null)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0778" y="1118613"/>
            <a:ext cx="2541404" cy="999243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182"/>
            </a:lvl1pPr>
            <a:lvl2pPr>
              <a:lnSpc>
                <a:spcPct val="101000"/>
              </a:lnSpc>
              <a:defRPr sz="1182"/>
            </a:lvl2pPr>
            <a:lvl3pPr>
              <a:lnSpc>
                <a:spcPct val="101000"/>
              </a:lnSpc>
              <a:defRPr sz="1182"/>
            </a:lvl3pPr>
            <a:lvl4pPr>
              <a:lnSpc>
                <a:spcPct val="101000"/>
              </a:lnSpc>
              <a:defRPr sz="1182"/>
            </a:lvl4pPr>
            <a:lvl5pPr>
              <a:lnSpc>
                <a:spcPct val="101000"/>
              </a:lnSpc>
              <a:defRPr sz="1182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785191" y="1169050"/>
            <a:ext cx="4650577" cy="1386232"/>
          </a:xfrm>
        </p:spPr>
        <p:txBody>
          <a:bodyPr>
            <a:noAutofit/>
          </a:bodyPr>
          <a:lstStyle>
            <a:lvl1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1pPr>
            <a:lvl2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2pPr>
            <a:lvl3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3pPr>
            <a:lvl4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4pPr>
            <a:lvl5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02194" y="2568381"/>
            <a:ext cx="4990393" cy="999243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182"/>
            </a:lvl1pPr>
            <a:lvl2pPr>
              <a:lnSpc>
                <a:spcPct val="101000"/>
              </a:lnSpc>
              <a:defRPr sz="1182"/>
            </a:lvl2pPr>
            <a:lvl3pPr>
              <a:lnSpc>
                <a:spcPct val="101000"/>
              </a:lnSpc>
              <a:defRPr sz="1182"/>
            </a:lvl3pPr>
            <a:lvl4pPr>
              <a:lnSpc>
                <a:spcPct val="101000"/>
              </a:lnSpc>
              <a:defRPr sz="1182"/>
            </a:lvl4pPr>
            <a:lvl5pPr>
              <a:lnSpc>
                <a:spcPct val="101000"/>
              </a:lnSpc>
              <a:defRPr sz="1182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A82ACE-DCC8-AE4F-9AB0-2AC7EAC3C2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74" y="3962400"/>
            <a:ext cx="3404291" cy="334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103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005">
          <p15:clr>
            <a:srgbClr val="FBAE40"/>
          </p15:clr>
        </p15:guide>
        <p15:guide id="2" orient="horz" pos="121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836" y="5554557"/>
            <a:ext cx="2972330" cy="437287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5968" y="1878029"/>
            <a:ext cx="6700065" cy="1340025"/>
          </a:xfrm>
        </p:spPr>
        <p:txBody>
          <a:bodyPr>
            <a:noAutofit/>
          </a:bodyPr>
          <a:lstStyle>
            <a:lvl1pPr algn="ctr"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1pPr>
            <a:lvl2pPr algn="ctr"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2pPr>
            <a:lvl3pPr algn="ctr"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3pPr>
            <a:lvl4pPr algn="ctr"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4pPr>
            <a:lvl5pPr algn="ctr"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903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 userDrawn="1"/>
        </p:nvSpPr>
        <p:spPr>
          <a:xfrm>
            <a:off x="0" y="10012"/>
            <a:ext cx="12191037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sz="1092" b="0" i="0" dirty="0">
              <a:latin typeface="Arial (null)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25172" y="2736420"/>
            <a:ext cx="6228365" cy="1709687"/>
          </a:xfrm>
        </p:spPr>
        <p:txBody>
          <a:bodyPr>
            <a:noAutofit/>
          </a:bodyPr>
          <a:lstStyle>
            <a:lvl1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1pPr>
            <a:lvl2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2pPr>
            <a:lvl3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3pPr>
            <a:lvl4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4pPr>
            <a:lvl5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E4BCAF-1EF0-9B4F-80E1-223EC658D6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754" y="1442067"/>
            <a:ext cx="3044091" cy="112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187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 userDrawn="1"/>
        </p:nvSpPr>
        <p:spPr>
          <a:xfrm>
            <a:off x="482" y="2149431"/>
            <a:ext cx="12191037" cy="4698943"/>
          </a:xfrm>
          <a:custGeom>
            <a:avLst/>
            <a:gdLst/>
            <a:ahLst/>
            <a:cxnLst/>
            <a:rect l="l" t="t" r="r" b="b"/>
            <a:pathLst>
              <a:path w="20104100" h="7748905">
                <a:moveTo>
                  <a:pt x="0" y="7748455"/>
                </a:moveTo>
                <a:lnTo>
                  <a:pt x="20104099" y="7748455"/>
                </a:lnTo>
                <a:lnTo>
                  <a:pt x="20104099" y="0"/>
                </a:lnTo>
                <a:lnTo>
                  <a:pt x="0" y="0"/>
                </a:lnTo>
                <a:lnTo>
                  <a:pt x="0" y="7748455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sz="1092" b="0" i="0" dirty="0">
              <a:latin typeface="Arial (null)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25172" y="2551053"/>
            <a:ext cx="7706037" cy="2772465"/>
          </a:xfrm>
        </p:spPr>
        <p:txBody>
          <a:bodyPr>
            <a:noAutofit/>
          </a:bodyPr>
          <a:lstStyle>
            <a:lvl1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1pPr>
            <a:lvl2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2pPr>
            <a:lvl3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3pPr>
            <a:lvl4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4pPr>
            <a:lvl5pPr>
              <a:lnSpc>
                <a:spcPts val="5640"/>
              </a:lnSpc>
              <a:defRPr sz="5185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5A39FD-E7D7-5F4B-BFE0-F599A2B40D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754" y="887574"/>
            <a:ext cx="3196152" cy="120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3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901022" y="119513"/>
            <a:ext cx="7736796" cy="999243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3200">
                <a:solidFill>
                  <a:srgbClr val="013881"/>
                </a:solidFill>
              </a:defRPr>
            </a:lvl1pPr>
            <a:lvl2pPr>
              <a:lnSpc>
                <a:spcPct val="101000"/>
              </a:lnSpc>
              <a:defRPr sz="2000"/>
            </a:lvl2pPr>
            <a:lvl3pPr>
              <a:lnSpc>
                <a:spcPct val="101000"/>
              </a:lnSpc>
              <a:defRPr sz="2000"/>
            </a:lvl3pPr>
            <a:lvl4pPr>
              <a:lnSpc>
                <a:spcPct val="101000"/>
              </a:lnSpc>
              <a:defRPr sz="2000"/>
            </a:lvl4pPr>
            <a:lvl5pPr>
              <a:lnSpc>
                <a:spcPct val="101000"/>
              </a:lnSpc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681C79-DA72-9E49-A975-C56C52F05E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90" y="150174"/>
            <a:ext cx="2495196" cy="937919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0" y="1118756"/>
            <a:ext cx="12192000" cy="1"/>
          </a:xfrm>
          <a:prstGeom prst="line">
            <a:avLst/>
          </a:prstGeom>
          <a:ln>
            <a:solidFill>
              <a:srgbClr val="0138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07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28363" y="1164820"/>
            <a:ext cx="2356574" cy="2911088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182"/>
            </a:lvl1pPr>
            <a:lvl2pPr>
              <a:lnSpc>
                <a:spcPct val="101000"/>
              </a:lnSpc>
              <a:defRPr sz="1182"/>
            </a:lvl2pPr>
            <a:lvl3pPr>
              <a:lnSpc>
                <a:spcPct val="101000"/>
              </a:lnSpc>
              <a:defRPr sz="1182"/>
            </a:lvl3pPr>
            <a:lvl4pPr>
              <a:lnSpc>
                <a:spcPct val="101000"/>
              </a:lnSpc>
              <a:defRPr sz="1182"/>
            </a:lvl4pPr>
            <a:lvl5pPr>
              <a:lnSpc>
                <a:spcPct val="101000"/>
              </a:lnSpc>
              <a:defRPr sz="1182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3962569" y="0"/>
            <a:ext cx="8229431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F6875B-3EA2-EB41-A041-3961C8418C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20" y="4815232"/>
            <a:ext cx="2486233" cy="244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0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6324" y="2669272"/>
            <a:ext cx="7679353" cy="131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550" b="1" i="0">
                <a:solidFill>
                  <a:srgbClr val="ACC0C6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1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b="0" i="0">
                <a:solidFill>
                  <a:schemeClr val="tx1">
                    <a:tint val="75000"/>
                  </a:schemeClr>
                </a:solidFill>
                <a:latin typeface="Arial (null)"/>
              </a:defRPr>
            </a:lvl1pPr>
          </a:lstStyle>
          <a:p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1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b="0" i="0">
                <a:solidFill>
                  <a:schemeClr val="tx1">
                    <a:tint val="75000"/>
                  </a:schemeClr>
                </a:solidFill>
                <a:latin typeface="Arial (null)"/>
              </a:defRPr>
            </a:lvl1pPr>
          </a:lstStyle>
          <a:p>
            <a:fld id="{1D8BD707-D9CF-40AE-B4C6-C98DA3205C09}" type="datetimeFigureOut">
              <a:rPr lang="en-US" smtClean="0"/>
              <a:pPr/>
              <a:t>4/8/2022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1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b="0" i="0">
                <a:solidFill>
                  <a:schemeClr val="tx1">
                    <a:tint val="75000"/>
                  </a:schemeClr>
                </a:solidFill>
                <a:latin typeface="Arial (null)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838471" y="1825206"/>
            <a:ext cx="10515058" cy="4352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439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>
        <a:defRPr>
          <a:latin typeface="PF Handbook Pro" panose="02000506090000020004" pitchFamily="2" charset="0"/>
          <a:ea typeface="+mj-ea"/>
          <a:cs typeface="+mj-cs"/>
        </a:defRPr>
      </a:lvl1pPr>
    </p:titleStyle>
    <p:bodyStyle>
      <a:lvl1pPr marL="0">
        <a:defRPr b="0" i="0">
          <a:latin typeface="Arial (null)"/>
          <a:ea typeface="+mn-ea"/>
          <a:cs typeface="+mn-cs"/>
        </a:defRPr>
      </a:lvl1pPr>
      <a:lvl2pPr marL="277246">
        <a:defRPr b="0" i="0">
          <a:latin typeface="Arial (null)"/>
          <a:ea typeface="+mn-ea"/>
          <a:cs typeface="+mn-cs"/>
        </a:defRPr>
      </a:lvl2pPr>
      <a:lvl3pPr marL="554492">
        <a:defRPr b="0" i="0">
          <a:latin typeface="Arial (null)"/>
          <a:ea typeface="+mn-ea"/>
          <a:cs typeface="+mn-cs"/>
        </a:defRPr>
      </a:lvl3pPr>
      <a:lvl4pPr marL="831738">
        <a:defRPr b="0" i="0">
          <a:latin typeface="Arial (null)"/>
          <a:ea typeface="+mn-ea"/>
          <a:cs typeface="+mn-cs"/>
        </a:defRPr>
      </a:lvl4pPr>
      <a:lvl5pPr marL="1108984">
        <a:defRPr b="0" i="0">
          <a:latin typeface="Arial (null)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7707" y="547369"/>
            <a:ext cx="3298614" cy="3383705"/>
          </a:xfrm>
        </p:spPr>
        <p:txBody>
          <a:bodyPr numCol="1">
            <a:normAutofit/>
          </a:bodyPr>
          <a:lstStyle/>
          <a:p>
            <a:pPr algn="l"/>
            <a:endParaRPr lang="lv-LV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en-GB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01499" y="1051709"/>
            <a:ext cx="7670419" cy="13862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lv-LV" sz="4366" spc="-9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 </a:t>
            </a:r>
            <a:r>
              <a:rPr lang="en-US" sz="4366" spc="-9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of Chemical Physics</a:t>
            </a:r>
            <a:r>
              <a:rPr lang="lv-LV" sz="4366" spc="-9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lv-LV" sz="4366" spc="-91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lang="lv-LV" sz="4366" spc="-9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SRP</a:t>
            </a:r>
            <a:endParaRPr lang="en-US" sz="4366" spc="-9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8359555" y="2823832"/>
            <a:ext cx="3496056" cy="1107242"/>
          </a:xfrm>
        </p:spPr>
        <p:txBody>
          <a:bodyPr numCol="1">
            <a:normAutofit/>
          </a:bodyPr>
          <a:lstStyle/>
          <a:p>
            <a:pPr marL="0" lvl="1" algn="ctr">
              <a:lnSpc>
                <a:spcPct val="100000"/>
              </a:lnSpc>
            </a:pPr>
            <a:r>
              <a:rPr lang="lv-LV" sz="2183" dirty="0">
                <a:solidFill>
                  <a:schemeClr val="bg1"/>
                </a:solidFill>
              </a:rPr>
              <a:t>E. Pajuste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4479"/>
          <a:stretch/>
        </p:blipFill>
        <p:spPr>
          <a:xfrm>
            <a:off x="4005660" y="4168318"/>
            <a:ext cx="8186340" cy="27000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10371" y="3827526"/>
            <a:ext cx="13452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00000"/>
              </a:lnSpc>
            </a:pPr>
            <a:r>
              <a:rPr lang="lv-LV" sz="1600" dirty="0" err="1">
                <a:solidFill>
                  <a:schemeClr val="bg1"/>
                </a:solidFill>
              </a:rPr>
              <a:t>April</a:t>
            </a:r>
            <a:r>
              <a:rPr lang="lv-LV" sz="1600" dirty="0">
                <a:solidFill>
                  <a:schemeClr val="bg1"/>
                </a:solidFill>
              </a:rPr>
              <a:t> 11, 2022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B16C5D-1A8A-42F1-88D8-FFCDA204F6FB}"/>
              </a:ext>
            </a:extLst>
          </p:cNvPr>
          <p:cNvSpPr/>
          <p:nvPr/>
        </p:nvSpPr>
        <p:spPr>
          <a:xfrm>
            <a:off x="146304" y="291337"/>
            <a:ext cx="343001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lv-LV" i="1" dirty="0">
                <a:solidFill>
                  <a:schemeClr val="bg1">
                    <a:lumMod val="50000"/>
                  </a:schemeClr>
                </a:solidFill>
              </a:rPr>
              <a:t>State research </a:t>
            </a:r>
            <a:r>
              <a:rPr lang="en-US" altLang="lv-LV" i="1" dirty="0" err="1">
                <a:solidFill>
                  <a:schemeClr val="bg1">
                    <a:lumMod val="50000"/>
                  </a:schemeClr>
                </a:solidFill>
              </a:rPr>
              <a:t>programme</a:t>
            </a:r>
            <a:r>
              <a:rPr lang="en-US" altLang="lv-LV" i="1" dirty="0">
                <a:solidFill>
                  <a:schemeClr val="bg1">
                    <a:lumMod val="50000"/>
                  </a:schemeClr>
                </a:solidFill>
              </a:rPr>
              <a:t> «High Energy Physics and Accelerator Technologies» Project</a:t>
            </a:r>
          </a:p>
          <a:p>
            <a:pPr algn="just"/>
            <a:endParaRPr lang="en-US" altLang="lv-LV" i="1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n-US" altLang="lv-LV" i="1" dirty="0">
                <a:solidFill>
                  <a:schemeClr val="bg1">
                    <a:lumMod val="50000"/>
                  </a:schemeClr>
                </a:solidFill>
              </a:rPr>
              <a:t>«Top quark and Higgs physics at the CMS experiment, development of crystal scintillator detectors and sub-detectors of the CMS detector, and the development of particle accelerator technology for societal applications in collaboration with CERN»</a:t>
            </a:r>
          </a:p>
        </p:txBody>
      </p:sp>
    </p:spTree>
    <p:extLst>
      <p:ext uri="{BB962C8B-B14F-4D97-AF65-F5344CB8AC3E}">
        <p14:creationId xmlns:p14="http://schemas.microsoft.com/office/powerpoint/2010/main" val="399726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E2236A-BB6B-443F-9D69-46386AC49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7841" y="201168"/>
            <a:ext cx="4304405" cy="999243"/>
          </a:xfrm>
        </p:spPr>
        <p:txBody>
          <a:bodyPr/>
          <a:lstStyle/>
          <a:p>
            <a:r>
              <a:rPr lang="lv-LV" dirty="0" err="1"/>
              <a:t>Capacity</a:t>
            </a:r>
            <a:r>
              <a:rPr lang="lv-LV" dirty="0"/>
              <a:t> </a:t>
            </a:r>
            <a:r>
              <a:rPr lang="lv-LV" dirty="0" err="1"/>
              <a:t>building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B395FB-C942-4035-BD54-DD3C642BFDE1}"/>
              </a:ext>
            </a:extLst>
          </p:cNvPr>
          <p:cNvSpPr/>
          <p:nvPr/>
        </p:nvSpPr>
        <p:spPr>
          <a:xfrm>
            <a:off x="4718497" y="2689206"/>
            <a:ext cx="7090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Fermi National Accelerator Laboratory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CMS Data Analysis School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(CMSDAS) 2022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04.01.2022 - 14.01.2022 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</a:rPr>
              <a:t>(Normunds Ralfs Strautnieks,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</a:rPr>
              <a:t>Elina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</a:rPr>
              <a:t> Pajuste)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D22A35-C950-430C-897A-359AD9288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2" y="2874942"/>
            <a:ext cx="3569589" cy="10145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A1E0FFB-CCCE-4298-8636-DE71F394DC92}"/>
              </a:ext>
            </a:extLst>
          </p:cNvPr>
          <p:cNvSpPr/>
          <p:nvPr/>
        </p:nvSpPr>
        <p:spPr>
          <a:xfrm>
            <a:off x="4650869" y="1295221"/>
            <a:ext cx="75264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Joint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 RTU </a:t>
            </a:r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 LU </a:t>
            </a:r>
            <a:r>
              <a:rPr lang="lv-LV" b="1" dirty="0" err="1">
                <a:latin typeface="Calibri" panose="020F0502020204030204" pitchFamily="34" charset="0"/>
                <a:cs typeface="Calibri" panose="020F0502020204030204" pitchFamily="34" charset="0"/>
              </a:rPr>
              <a:t>PhD</a:t>
            </a:r>
            <a:r>
              <a:rPr lang="lv-LV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b="1" dirty="0" err="1">
                <a:latin typeface="Calibri" panose="020F0502020204030204" pitchFamily="34" charset="0"/>
                <a:cs typeface="Calibri" panose="020F0502020204030204" pitchFamily="34" charset="0"/>
              </a:rPr>
              <a:t>program</a:t>
            </a:r>
            <a:r>
              <a:rPr lang="lv-LV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Particle Physics and Accelerator Technologies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 01.11.2021 – </a:t>
            </a:r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now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</a:rPr>
              <a:t>Normunds Ralfs Strautnieks)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8716CED-6FFC-45FE-8508-0349F418D5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606" y="1380744"/>
            <a:ext cx="1352550" cy="11239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722D91A-B39F-408E-BF82-282F7CF574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05" y="1503343"/>
            <a:ext cx="2378608" cy="89306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744DEEC-E229-43B1-9513-6E7F2F9455A4}"/>
              </a:ext>
            </a:extLst>
          </p:cNvPr>
          <p:cNvSpPr/>
          <p:nvPr/>
        </p:nvSpPr>
        <p:spPr>
          <a:xfrm>
            <a:off x="4892233" y="5562779"/>
            <a:ext cx="7526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Training on Nuclear instrumentation</a:t>
            </a:r>
            <a:r>
              <a:rPr lang="lv-LV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lv-LV" b="1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lv-LV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IAEA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Seubersdorf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laboratories</a:t>
            </a: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7.03.2022 – 18.03.2022</a:t>
            </a: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</a:rPr>
              <a:t>Elina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</a:rPr>
              <a:t> Pajuste)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60DA4D6-6805-4BE2-8869-AEC77E9C0E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06" y="5667569"/>
            <a:ext cx="4048888" cy="7803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EED1E20-8B5F-4121-B133-6597E443D0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902" y="4252924"/>
            <a:ext cx="1945386" cy="1065072"/>
          </a:xfrm>
          <a:prstGeom prst="rect">
            <a:avLst/>
          </a:prstGeom>
        </p:spPr>
      </p:pic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7E1E5FA-21CB-49BC-A3CC-C1E1AB9EAF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998751"/>
              </p:ext>
            </p:extLst>
          </p:nvPr>
        </p:nvGraphicFramePr>
        <p:xfrm>
          <a:off x="4892233" y="4375109"/>
          <a:ext cx="6605396" cy="822960"/>
        </p:xfrm>
        <a:graphic>
          <a:graphicData uri="http://schemas.openxmlformats.org/drawingml/2006/table">
            <a:tbl>
              <a:tblPr/>
              <a:tblGrid>
                <a:gridCol w="6605396">
                  <a:extLst>
                    <a:ext uri="{9D8B030D-6E8A-4147-A177-3AD203B41FA5}">
                      <a16:colId xmlns:a16="http://schemas.microsoft.com/office/drawing/2014/main" val="2810399638"/>
                    </a:ext>
                  </a:extLst>
                </a:gridCol>
              </a:tblGrid>
              <a:tr h="204946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Introduction to Accelerator Physics</a:t>
                      </a:r>
                      <a:r>
                        <a:rPr lang="lv-LV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CERN Accelerator School</a:t>
                      </a:r>
                      <a:endParaRPr lang="lv-LV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lv-LV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25.09.2021 – 8.10.2021</a:t>
                      </a:r>
                    </a:p>
                    <a:p>
                      <a:r>
                        <a:rPr lang="lv-LV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Elina</a:t>
                      </a:r>
                      <a:r>
                        <a:rPr lang="lv-LV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Pajuste)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766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913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81528" y="119513"/>
            <a:ext cx="8556290" cy="999243"/>
          </a:xfrm>
        </p:spPr>
        <p:txBody>
          <a:bodyPr/>
          <a:lstStyle/>
          <a:p>
            <a:r>
              <a:rPr lang="lv-LV" dirty="0" err="1"/>
              <a:t>Research</a:t>
            </a:r>
            <a:r>
              <a:rPr lang="lv-LV" dirty="0"/>
              <a:t> </a:t>
            </a:r>
            <a:r>
              <a:rPr lang="lv-LV" dirty="0" err="1"/>
              <a:t>activities</a:t>
            </a:r>
            <a:r>
              <a:rPr lang="lv-LV" dirty="0"/>
              <a:t> WP2 «CMS </a:t>
            </a:r>
            <a:r>
              <a:rPr lang="lv-LV" dirty="0" err="1"/>
              <a:t>Physics</a:t>
            </a:r>
            <a:r>
              <a:rPr lang="lv-LV" dirty="0"/>
              <a:t>»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CC767C-BAAC-44F7-A655-806ED4BE3184}"/>
              </a:ext>
            </a:extLst>
          </p:cNvPr>
          <p:cNvSpPr/>
          <p:nvPr/>
        </p:nvSpPr>
        <p:spPr>
          <a:xfrm>
            <a:off x="323088" y="1271377"/>
            <a:ext cx="10905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dirty="0"/>
              <a:t>N.R. Strautnieks </a:t>
            </a:r>
            <a:r>
              <a:rPr lang="lv-LV" dirty="0" err="1"/>
              <a:t>works</a:t>
            </a:r>
            <a:r>
              <a:rPr lang="lv-LV" dirty="0"/>
              <a:t> </a:t>
            </a:r>
            <a:r>
              <a:rPr lang="en-US" dirty="0"/>
              <a:t> in </a:t>
            </a:r>
            <a:r>
              <a:rPr lang="lv-LV" dirty="0" err="1"/>
              <a:t>close</a:t>
            </a:r>
            <a:r>
              <a:rPr lang="lv-LV" dirty="0"/>
              <a:t> </a:t>
            </a:r>
            <a:r>
              <a:rPr lang="en-US" dirty="0"/>
              <a:t>collaboration with </a:t>
            </a:r>
            <a:r>
              <a:rPr lang="en-US" dirty="0" err="1"/>
              <a:t>MsC</a:t>
            </a:r>
            <a:r>
              <a:rPr lang="en-US" dirty="0"/>
              <a:t> </a:t>
            </a:r>
            <a:r>
              <a:rPr lang="en-US" dirty="0" err="1"/>
              <a:t>phys</a:t>
            </a:r>
            <a:r>
              <a:rPr lang="en-US" dirty="0"/>
              <a:t> </a:t>
            </a:r>
            <a:r>
              <a:rPr lang="en-US" dirty="0" err="1"/>
              <a:t>A.Gaile</a:t>
            </a:r>
            <a:r>
              <a:rPr lang="en-US" dirty="0"/>
              <a:t> and Dr. </a:t>
            </a:r>
            <a:r>
              <a:rPr lang="en-US" dirty="0" err="1"/>
              <a:t>phys</a:t>
            </a:r>
            <a:r>
              <a:rPr lang="en-US" dirty="0"/>
              <a:t> </a:t>
            </a:r>
            <a:r>
              <a:rPr lang="en-US" dirty="0" err="1"/>
              <a:t>J.Proskurins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4B04A-9663-4447-B555-3D2205C58CFC}"/>
              </a:ext>
            </a:extLst>
          </p:cNvPr>
          <p:cNvSpPr/>
          <p:nvPr/>
        </p:nvSpPr>
        <p:spPr>
          <a:xfrm>
            <a:off x="452406" y="1699319"/>
            <a:ext cx="7357954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/>
              <a:t>Main task </a:t>
            </a:r>
            <a:r>
              <a:rPr lang="en-US" sz="2000" dirty="0"/>
              <a:t>- improving low-</a:t>
            </a:r>
            <a:r>
              <a:rPr lang="en-US" sz="2000" dirty="0" err="1"/>
              <a:t>pT</a:t>
            </a:r>
            <a:r>
              <a:rPr lang="en-US" sz="2000" dirty="0"/>
              <a:t> electron efficiency measurements to decrease systematic uncertainties in Higgs ZZ group analysis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D6D1CD-67F6-4EBF-8D3E-C7A07D82A568}"/>
              </a:ext>
            </a:extLst>
          </p:cNvPr>
          <p:cNvSpPr/>
          <p:nvPr/>
        </p:nvSpPr>
        <p:spPr>
          <a:xfrm>
            <a:off x="502944" y="5085057"/>
            <a:ext cx="74342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Improvement in precision of low-</a:t>
            </a:r>
            <a:r>
              <a:rPr lang="en-US" sz="1600" dirty="0" err="1"/>
              <a:t>pT</a:t>
            </a:r>
            <a:r>
              <a:rPr lang="en-US" sz="1600" dirty="0"/>
              <a:t> electron selection and reconstruction efficiency measurements is needed in low-</a:t>
            </a:r>
            <a:r>
              <a:rPr lang="en-US" sz="1600" dirty="0" err="1"/>
              <a:t>pT</a:t>
            </a:r>
            <a:r>
              <a:rPr lang="en-US" sz="1600" dirty="0"/>
              <a:t> region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Around 60% of total experimental uncertainty is coming from these low-</a:t>
            </a:r>
            <a:r>
              <a:rPr lang="en-US" sz="1600" dirty="0" err="1"/>
              <a:t>pT</a:t>
            </a:r>
            <a:r>
              <a:rPr lang="en-US" sz="1600" dirty="0"/>
              <a:t> electrons)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ABD980-F44F-4FCD-B25D-002F63612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809" y="2585000"/>
            <a:ext cx="2499872" cy="17661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804810-A637-40AC-8A3A-77EE4469D7C7}"/>
              </a:ext>
            </a:extLst>
          </p:cNvPr>
          <p:cNvSpPr txBox="1"/>
          <p:nvPr/>
        </p:nvSpPr>
        <p:spPr>
          <a:xfrm>
            <a:off x="4821456" y="4212610"/>
            <a:ext cx="3883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Feynman diagram for Higgs boson decay to 4 leptons </a:t>
            </a:r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0A63171F-A54E-4607-A7AE-AF098FB3F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935" y="1910565"/>
            <a:ext cx="4058552" cy="40757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83D7915-DE2C-4857-9DA9-A097491BD9ED}"/>
              </a:ext>
            </a:extLst>
          </p:cNvPr>
          <p:cNvSpPr/>
          <p:nvPr/>
        </p:nvSpPr>
        <p:spPr>
          <a:xfrm>
            <a:off x="452406" y="2758363"/>
            <a:ext cx="41046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One of Higgs boson decay channels is H -&gt; ZZ* -&gt; 4l, called the ‘‘golden channel’’ (all decay products are observable and </a:t>
            </a:r>
            <a:r>
              <a:rPr lang="en-US" sz="1600" dirty="0" err="1"/>
              <a:t>reconstructable</a:t>
            </a:r>
            <a:r>
              <a:rPr lang="en-US" sz="1600" dirty="0"/>
              <a:t>)</a:t>
            </a:r>
            <a:endParaRPr lang="lv-LV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of the decay electrons that come from Z* are in low-</a:t>
            </a:r>
            <a:r>
              <a:rPr lang="en-US" sz="1600" dirty="0" err="1"/>
              <a:t>pT</a:t>
            </a:r>
            <a:r>
              <a:rPr lang="en-US" sz="1600" dirty="0"/>
              <a:t> region, which is problematic because of high particle and jet background resulting in high systematic uncertainties for experimental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99365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81528" y="119513"/>
            <a:ext cx="8556290" cy="999243"/>
          </a:xfrm>
        </p:spPr>
        <p:txBody>
          <a:bodyPr/>
          <a:lstStyle/>
          <a:p>
            <a:r>
              <a:rPr lang="lv-LV" dirty="0" err="1"/>
              <a:t>Research</a:t>
            </a:r>
            <a:r>
              <a:rPr lang="lv-LV" dirty="0"/>
              <a:t> </a:t>
            </a:r>
            <a:r>
              <a:rPr lang="lv-LV" dirty="0" err="1"/>
              <a:t>activities</a:t>
            </a:r>
            <a:r>
              <a:rPr lang="lv-LV" dirty="0"/>
              <a:t> WP2 «CMS </a:t>
            </a:r>
            <a:r>
              <a:rPr lang="lv-LV" dirty="0" err="1"/>
              <a:t>Physics</a:t>
            </a:r>
            <a:r>
              <a:rPr lang="lv-LV" dirty="0"/>
              <a:t>»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05E526D-5F5D-4F6E-BE01-FF4540A8D2A8}"/>
              </a:ext>
            </a:extLst>
          </p:cNvPr>
          <p:cNvSpPr txBox="1">
            <a:spLocks/>
          </p:cNvSpPr>
          <p:nvPr/>
        </p:nvSpPr>
        <p:spPr>
          <a:xfrm>
            <a:off x="173736" y="1362457"/>
            <a:ext cx="7214616" cy="5195098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 b="0" i="0">
                <a:latin typeface="Arial (null)"/>
                <a:ea typeface="+mn-ea"/>
                <a:cs typeface="+mn-cs"/>
              </a:defRPr>
            </a:lvl1pPr>
            <a:lvl2pPr marL="277246">
              <a:defRPr b="0" i="0">
                <a:latin typeface="Arial (null)"/>
                <a:ea typeface="+mn-ea"/>
                <a:cs typeface="+mn-cs"/>
              </a:defRPr>
            </a:lvl2pPr>
            <a:lvl3pPr marL="554492">
              <a:defRPr b="0" i="0">
                <a:latin typeface="Arial (null)"/>
                <a:ea typeface="+mn-ea"/>
                <a:cs typeface="+mn-cs"/>
              </a:defRPr>
            </a:lvl3pPr>
            <a:lvl4pPr marL="831738">
              <a:defRPr b="0" i="0">
                <a:latin typeface="Arial (null)"/>
                <a:ea typeface="+mn-ea"/>
                <a:cs typeface="+mn-cs"/>
              </a:defRPr>
            </a:lvl4pPr>
            <a:lvl5pPr marL="1108984">
              <a:defRPr b="0" i="0">
                <a:latin typeface="Arial (null)"/>
                <a:ea typeface="+mn-ea"/>
                <a:cs typeface="+mn-cs"/>
              </a:defRPr>
            </a:lvl5pPr>
            <a:lvl6pPr marL="1386230">
              <a:defRPr>
                <a:latin typeface="+mn-lt"/>
                <a:ea typeface="+mn-ea"/>
                <a:cs typeface="+mn-cs"/>
              </a:defRPr>
            </a:lvl6pPr>
            <a:lvl7pPr marL="1663476">
              <a:defRPr>
                <a:latin typeface="+mn-lt"/>
                <a:ea typeface="+mn-ea"/>
                <a:cs typeface="+mn-cs"/>
              </a:defRPr>
            </a:lvl7pPr>
            <a:lvl8pPr marL="1940723">
              <a:defRPr>
                <a:latin typeface="+mn-lt"/>
                <a:ea typeface="+mn-ea"/>
                <a:cs typeface="+mn-cs"/>
              </a:defRPr>
            </a:lvl8pPr>
            <a:lvl9pPr marL="2217969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kern="0" dirty="0">
                <a:solidFill>
                  <a:sysClr val="windowText" lastClr="000000"/>
                </a:solidFill>
              </a:rPr>
              <a:t>Progress milestones </a:t>
            </a:r>
            <a:r>
              <a:rPr lang="en-US" sz="1600" kern="0" dirty="0">
                <a:solidFill>
                  <a:sysClr val="windowText" lastClr="000000"/>
                </a:solidFill>
              </a:rPr>
              <a:t>in low-</a:t>
            </a:r>
            <a:r>
              <a:rPr lang="en-US" sz="1600" kern="0" dirty="0" err="1">
                <a:solidFill>
                  <a:sysClr val="windowText" lastClr="000000"/>
                </a:solidFill>
              </a:rPr>
              <a:t>pT</a:t>
            </a:r>
            <a:r>
              <a:rPr lang="en-US" sz="1600" kern="0" dirty="0">
                <a:solidFill>
                  <a:sysClr val="windowText" lastClr="000000"/>
                </a:solidFill>
              </a:rPr>
              <a:t>  electron studies: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Identified the low-mass resonance needed for this analysis – J/</a:t>
            </a:r>
            <a:r>
              <a:rPr lang="el-GR" sz="1600" kern="0" dirty="0">
                <a:solidFill>
                  <a:sysClr val="windowText" lastClr="000000"/>
                </a:solidFill>
              </a:rPr>
              <a:t>ψ</a:t>
            </a:r>
            <a:r>
              <a:rPr lang="en-US" sz="1600" kern="0" dirty="0">
                <a:solidFill>
                  <a:sysClr val="windowText" lastClr="000000"/>
                </a:solidFill>
              </a:rPr>
              <a:t> meson (3.1 GeV), which decays into 2 low-</a:t>
            </a:r>
            <a:r>
              <a:rPr lang="en-US" sz="1600" kern="0" dirty="0" err="1">
                <a:solidFill>
                  <a:sysClr val="windowText" lastClr="000000"/>
                </a:solidFill>
              </a:rPr>
              <a:t>pT</a:t>
            </a:r>
            <a:r>
              <a:rPr lang="en-US" sz="1600" kern="0" dirty="0">
                <a:solidFill>
                  <a:sysClr val="windowText" lastClr="000000"/>
                </a:solidFill>
              </a:rPr>
              <a:t> electrons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Identified LHC collision data in which we can find J/Psi mesons – (B meson decays)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B -&gt; K + J/Psi and afterwards J/Psi -&gt; e</a:t>
            </a:r>
            <a:r>
              <a:rPr lang="en-US" sz="1600" kern="0" baseline="30000" dirty="0">
                <a:solidFill>
                  <a:sysClr val="windowText" lastClr="000000"/>
                </a:solidFill>
              </a:rPr>
              <a:t>+</a:t>
            </a:r>
            <a:r>
              <a:rPr lang="en-US" sz="1600" kern="0" dirty="0">
                <a:solidFill>
                  <a:sysClr val="windowText" lastClr="000000"/>
                </a:solidFill>
              </a:rPr>
              <a:t> e</a:t>
            </a:r>
            <a:r>
              <a:rPr lang="en-US" sz="1600" kern="0" baseline="30000" dirty="0">
                <a:solidFill>
                  <a:sysClr val="windowText" lastClr="000000"/>
                </a:solidFill>
              </a:rPr>
              <a:t>-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Identified MC simulations for the same J/Psi decays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Analysis code for processing few TB of collision data and MC has been made (including electron identification and isolation parameters)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The methodology of performing efficiency studies has been learnt (Tag and Probe method)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99B523A6-D3C0-47C3-B3AA-2C2B8A53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612" y="4645222"/>
            <a:ext cx="2269103" cy="13774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E76F7D7-C441-45FF-9819-1B88F1131F0A}"/>
              </a:ext>
            </a:extLst>
          </p:cNvPr>
          <p:cNvSpPr/>
          <p:nvPr/>
        </p:nvSpPr>
        <p:spPr>
          <a:xfrm>
            <a:off x="173736" y="4249231"/>
            <a:ext cx="4570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kern="0" dirty="0">
                <a:solidFill>
                  <a:sysClr val="windowText" lastClr="000000"/>
                </a:solidFill>
              </a:rPr>
              <a:t>Next steps: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ysClr val="windowText" lastClr="000000"/>
                </a:solidFill>
              </a:rPr>
              <a:t>Getting the best signal to background ration using the available electron ID’s and isolation parameters (Data and MC)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ysClr val="windowText" lastClr="000000"/>
                </a:solidFill>
              </a:rPr>
              <a:t>Performing efficiency studies on acquired low-</a:t>
            </a:r>
            <a:r>
              <a:rPr lang="en-US" kern="0" dirty="0" err="1">
                <a:solidFill>
                  <a:sysClr val="windowText" lastClr="000000"/>
                </a:solidFill>
              </a:rPr>
              <a:t>pT</a:t>
            </a:r>
            <a:r>
              <a:rPr lang="en-US" kern="0" dirty="0">
                <a:solidFill>
                  <a:sysClr val="windowText" lastClr="000000"/>
                </a:solidFill>
              </a:rPr>
              <a:t> electrons from J/Psi decays (Data and MC)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4AF7D31-C352-4F72-904B-4A37E0E3E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047" y="4134792"/>
            <a:ext cx="3619771" cy="260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98516F3-7E7A-4620-8758-8DC913898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047" y="1605136"/>
            <a:ext cx="3587496" cy="242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6798A8-A360-4A16-AD0C-9595167F00FA}"/>
              </a:ext>
            </a:extLst>
          </p:cNvPr>
          <p:cNvSpPr txBox="1"/>
          <p:nvPr/>
        </p:nvSpPr>
        <p:spPr>
          <a:xfrm>
            <a:off x="8212204" y="3275111"/>
            <a:ext cx="3231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Invariant mass of J/Psi decays (Data)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8236A5-2B86-4722-95D2-67BD921E0A7B}"/>
              </a:ext>
            </a:extLst>
          </p:cNvPr>
          <p:cNvSpPr txBox="1"/>
          <p:nvPr/>
        </p:nvSpPr>
        <p:spPr>
          <a:xfrm>
            <a:off x="8212204" y="6147957"/>
            <a:ext cx="3147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Invariant mass of J/Psi decays (MC)</a:t>
            </a:r>
          </a:p>
        </p:txBody>
      </p:sp>
    </p:spTree>
    <p:extLst>
      <p:ext uri="{BB962C8B-B14F-4D97-AF65-F5344CB8AC3E}">
        <p14:creationId xmlns:p14="http://schemas.microsoft.com/office/powerpoint/2010/main" val="259606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53D546-DB2D-4BCD-BA5A-28BCB7D13A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77682" y="119513"/>
            <a:ext cx="8260136" cy="999243"/>
          </a:xfrm>
        </p:spPr>
        <p:txBody>
          <a:bodyPr/>
          <a:lstStyle/>
          <a:p>
            <a:r>
              <a:rPr lang="lv-LV" dirty="0" err="1"/>
              <a:t>Research</a:t>
            </a:r>
            <a:r>
              <a:rPr lang="lv-LV" dirty="0"/>
              <a:t> </a:t>
            </a:r>
            <a:r>
              <a:rPr lang="lv-LV" dirty="0" err="1"/>
              <a:t>activities</a:t>
            </a:r>
            <a:r>
              <a:rPr lang="lv-LV" dirty="0"/>
              <a:t> WP3 «CMS </a:t>
            </a:r>
            <a:r>
              <a:rPr lang="lv-LV" dirty="0" err="1"/>
              <a:t>Detector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LYSO </a:t>
            </a:r>
            <a:r>
              <a:rPr lang="lv-LV" dirty="0" err="1"/>
              <a:t>crystals</a:t>
            </a:r>
            <a:r>
              <a:rPr lang="lv-LV" dirty="0"/>
              <a:t>»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5B70BB-CDF7-4EF0-A44A-BAFFF066E717}"/>
              </a:ext>
            </a:extLst>
          </p:cNvPr>
          <p:cNvSpPr txBox="1"/>
          <p:nvPr/>
        </p:nvSpPr>
        <p:spPr>
          <a:xfrm>
            <a:off x="274761" y="1223134"/>
            <a:ext cx="11274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Toms Elvijs Šusts in very close collaboration with CFI researchers Dr. phys. A. Popovs and Dr. phys V. Pankratovs has continued activities related to scintilation crystal studies</a:t>
            </a:r>
          </a:p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52C1B2-0BC7-4CD8-88FC-834745B5D74D}"/>
              </a:ext>
            </a:extLst>
          </p:cNvPr>
          <p:cNvSpPr/>
          <p:nvPr/>
        </p:nvSpPr>
        <p:spPr>
          <a:xfrm>
            <a:off x="363706" y="2040602"/>
            <a:ext cx="1118516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Studies of cerium doped gadolinium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aluminium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gallium garnets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GAGG:Ce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 radiation stability, properties of radiation defects has been performed with the focus on low temperature behavior.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049B9E-E087-47A3-9B59-A6EBE8138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06" y="3723920"/>
            <a:ext cx="3202454" cy="23183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F8810A-F303-44D6-BCBF-3A7A8DEA969E}"/>
              </a:ext>
            </a:extLst>
          </p:cNvPr>
          <p:cNvSpPr txBox="1"/>
          <p:nvPr/>
        </p:nvSpPr>
        <p:spPr>
          <a:xfrm>
            <a:off x="554182" y="6184286"/>
            <a:ext cx="1447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/>
              <a:t>GAGG:Ce</a:t>
            </a:r>
            <a:r>
              <a:rPr lang="lv-LV" sz="1400" dirty="0"/>
              <a:t> </a:t>
            </a:r>
            <a:r>
              <a:rPr lang="lv-LV" sz="1400" dirty="0" err="1"/>
              <a:t>crystals</a:t>
            </a: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DF7A3-6A63-4CD7-9038-6003B02D3F0E}"/>
              </a:ext>
            </a:extLst>
          </p:cNvPr>
          <p:cNvSpPr/>
          <p:nvPr/>
        </p:nvSpPr>
        <p:spPr>
          <a:xfrm>
            <a:off x="341469" y="2581413"/>
            <a:ext cx="111406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mathematical models had been applied for thermoluminescence measurement data analysis, such as Randall-Wilkins and May-Patri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models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AAEBF16-69AB-4F35-A518-618450F63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96" y="3399222"/>
            <a:ext cx="7669322" cy="30722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5202508-43EF-4E02-B460-62748AD8B527}"/>
              </a:ext>
            </a:extLst>
          </p:cNvPr>
          <p:cNvSpPr/>
          <p:nvPr/>
        </p:nvSpPr>
        <p:spPr>
          <a:xfrm>
            <a:off x="8457053" y="6273224"/>
            <a:ext cx="18834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1200" dirty="0"/>
              <a:t>TSL  3D </a:t>
            </a:r>
            <a:r>
              <a:rPr lang="lv-LV" sz="1200" dirty="0" err="1"/>
              <a:t>curve</a:t>
            </a:r>
            <a:r>
              <a:rPr lang="lv-LV" sz="1200" dirty="0"/>
              <a:t> </a:t>
            </a:r>
            <a:r>
              <a:rPr lang="lv-LV" sz="1200" dirty="0" err="1"/>
              <a:t>for</a:t>
            </a:r>
            <a:r>
              <a:rPr lang="lv-LV" sz="1200" dirty="0"/>
              <a:t> </a:t>
            </a:r>
            <a:r>
              <a:rPr lang="lv-LV" sz="1200" dirty="0" err="1"/>
              <a:t>GAGG:Ce</a:t>
            </a:r>
            <a:r>
              <a:rPr lang="lv-LV" sz="1200" dirty="0"/>
              <a:t> 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6874A0-7C50-4ADC-A5C0-0074ECF7CAFD}"/>
              </a:ext>
            </a:extLst>
          </p:cNvPr>
          <p:cNvSpPr txBox="1"/>
          <p:nvPr/>
        </p:nvSpPr>
        <p:spPr>
          <a:xfrm>
            <a:off x="4663804" y="6334779"/>
            <a:ext cx="22883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TSL  3D </a:t>
            </a:r>
            <a:r>
              <a:rPr lang="lv-LV" sz="1100" dirty="0" err="1"/>
              <a:t>curve</a:t>
            </a:r>
            <a:r>
              <a:rPr lang="lv-LV" sz="1100" dirty="0"/>
              <a:t> </a:t>
            </a:r>
            <a:r>
              <a:rPr lang="lv-LV" sz="1100" dirty="0" err="1"/>
              <a:t>for</a:t>
            </a:r>
            <a:r>
              <a:rPr lang="lv-LV" sz="1100" dirty="0"/>
              <a:t> </a:t>
            </a:r>
            <a:r>
              <a:rPr lang="lv-LV" sz="1100" dirty="0" err="1"/>
              <a:t>GAGG:Ce</a:t>
            </a:r>
            <a:r>
              <a:rPr lang="lv-LV" sz="1100" dirty="0"/>
              <a:t> (</a:t>
            </a:r>
            <a:r>
              <a:rPr lang="lv-LV" sz="1100" dirty="0" err="1"/>
              <a:t>vacuum</a:t>
            </a:r>
            <a:r>
              <a:rPr lang="lv-LV" sz="1100" dirty="0"/>
              <a:t> </a:t>
            </a:r>
            <a:r>
              <a:rPr lang="lv-LV" sz="1100" dirty="0" err="1"/>
              <a:t>preannealed</a:t>
            </a:r>
            <a:r>
              <a:rPr lang="lv-LV" sz="1100" dirty="0"/>
              <a:t>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32726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v-LV" dirty="0" err="1"/>
              <a:t>Thank</a:t>
            </a:r>
            <a:r>
              <a:rPr lang="lv-LV" dirty="0"/>
              <a:t> </a:t>
            </a:r>
            <a:r>
              <a:rPr lang="lv-LV" dirty="0" err="1"/>
              <a:t>you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your</a:t>
            </a:r>
            <a:r>
              <a:rPr lang="lv-LV" dirty="0"/>
              <a:t> </a:t>
            </a:r>
            <a:r>
              <a:rPr lang="lv-LV" dirty="0" err="1"/>
              <a:t>attention</a:t>
            </a:r>
            <a:r>
              <a:rPr lang="lv-LV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65837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PF Handbook Pro"/>
        <a:ea typeface=""/>
        <a:cs typeface=""/>
      </a:majorFont>
      <a:minorFont>
        <a:latin typeface="PF Handbook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3856</TotalTime>
  <Words>591</Words>
  <Application>Microsoft Office PowerPoint</Application>
  <PresentationFormat>Widescreen</PresentationFormat>
  <Paragraphs>50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(null)</vt:lpstr>
      <vt:lpstr>Arial Narrow</vt:lpstr>
      <vt:lpstr>Calibri</vt:lpstr>
      <vt:lpstr>PF Handbook Pro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Elīna</dc:creator>
  <cp:lastModifiedBy>Elīna Pajuste</cp:lastModifiedBy>
  <cp:revision>194</cp:revision>
  <dcterms:created xsi:type="dcterms:W3CDTF">2019-03-26T13:46:02Z</dcterms:created>
  <dcterms:modified xsi:type="dcterms:W3CDTF">2022-04-08T12:14:52Z</dcterms:modified>
</cp:coreProperties>
</file>