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7"/>
  </p:notesMasterIdLst>
  <p:sldIdLst>
    <p:sldId id="527" r:id="rId2"/>
    <p:sldId id="543" r:id="rId3"/>
    <p:sldId id="542" r:id="rId4"/>
    <p:sldId id="544" r:id="rId5"/>
    <p:sldId id="541" r:id="rId6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527"/>
            <p14:sldId id="543"/>
            <p14:sldId id="542"/>
            <p14:sldId id="544"/>
            <p14:sldId id="541"/>
          </p14:sldIdLst>
        </p14:section>
        <p14:section name="Toolbox Slides" id="{878827CB-F001-431E-8642-0DF02B629B71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124A"/>
    <a:srgbClr val="DFDFDF"/>
    <a:srgbClr val="F6FDA3"/>
    <a:srgbClr val="D4BEF7"/>
    <a:srgbClr val="B8BAFA"/>
    <a:srgbClr val="DBDBE4"/>
    <a:srgbClr val="FFE4DF"/>
    <a:srgbClr val="DAEEDB"/>
    <a:srgbClr val="EEE2FF"/>
    <a:srgbClr val="F9FD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B0A7205-0C34-4D1D-AFE4-3F7526720A59}" v="3" dt="2022-03-23T09:05:31.05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3" autoAdjust="0"/>
    <p:restoredTop sz="94616" autoAdjust="0"/>
  </p:normalViewPr>
  <p:slideViewPr>
    <p:cSldViewPr>
      <p:cViewPr varScale="1">
        <p:scale>
          <a:sx n="145" d="100"/>
          <a:sy n="145" d="100"/>
        </p:scale>
        <p:origin x="114" y="56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43" d="100"/>
          <a:sy n="143" d="100"/>
        </p:scale>
        <p:origin x="3432" y="22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23.03.2022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LEP 7 communes</a:t>
            </a:r>
          </a:p>
          <a:p>
            <a:r>
              <a:rPr lang="en-US" dirty="0"/>
              <a:t>FCC 35 communes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51532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LEP 7 communes</a:t>
            </a:r>
          </a:p>
          <a:p>
            <a:r>
              <a:rPr lang="en-US" dirty="0"/>
              <a:t>FCC 35 communes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876116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LEP 7 communes</a:t>
            </a:r>
          </a:p>
          <a:p>
            <a:r>
              <a:rPr lang="en-US" dirty="0"/>
              <a:t>FCC 35 communes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421013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LEP 7 communes</a:t>
            </a:r>
          </a:p>
          <a:p>
            <a:r>
              <a:rPr lang="en-US" dirty="0"/>
              <a:t>FCC 35 communes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419733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3107AC3-2E70-724C-8F5E-3240279F411C}"/>
              </a:ext>
            </a:extLst>
          </p:cNvPr>
          <p:cNvSpPr txBox="1"/>
          <p:nvPr userDrawn="1"/>
        </p:nvSpPr>
        <p:spPr>
          <a:xfrm>
            <a:off x="6979895" y="-105438"/>
            <a:ext cx="1336521" cy="3924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200" dirty="0">
                <a:solidFill>
                  <a:schemeClr val="bg1"/>
                </a:solidFill>
              </a:rPr>
              <a:t>SCE Department</a:t>
            </a:r>
          </a:p>
        </p:txBody>
      </p:sp>
      <p:sp>
        <p:nvSpPr>
          <p:cNvPr id="9" name="Textfeld 4">
            <a:extLst>
              <a:ext uri="{FF2B5EF4-FFF2-40B4-BE49-F238E27FC236}">
                <a16:creationId xmlns:a16="http://schemas.microsoft.com/office/drawing/2014/main" id="{B6354F33-9490-194B-A391-6198A7EAA84B}"/>
              </a:ext>
            </a:extLst>
          </p:cNvPr>
          <p:cNvSpPr txBox="1"/>
          <p:nvPr userDrawn="1"/>
        </p:nvSpPr>
        <p:spPr>
          <a:xfrm>
            <a:off x="857320" y="90000"/>
            <a:ext cx="5874920" cy="19696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Kick off meeting CERN/Hydro-Geo for Work Order </a:t>
            </a:r>
            <a:r>
              <a:rPr lang="en-US" sz="900" dirty="0">
                <a:solidFill>
                  <a:schemeClr val="bg2"/>
                </a:solidFill>
              </a:rPr>
              <a:t>CA 9145838 </a:t>
            </a:r>
            <a:r>
              <a:rPr lang="en-US" sz="900" dirty="0">
                <a:solidFill>
                  <a:schemeClr val="bg1"/>
                </a:solidFill>
              </a:rPr>
              <a:t>– Refinement of ILF/GADZ HRASI Proposal</a:t>
            </a:r>
          </a:p>
          <a:p>
            <a:pPr>
              <a:lnSpc>
                <a:spcPts val="1238"/>
              </a:lnSpc>
            </a:pP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62" r:id="rId4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2E02296-04FA-9F4C-93FA-E8F4152F05B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</a:t>
            </a:fld>
            <a:endParaRPr lang="en-US" noProof="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56BC434-090B-8D40-97F3-9F0F52BED3EF}"/>
              </a:ext>
            </a:extLst>
          </p:cNvPr>
          <p:cNvSpPr txBox="1"/>
          <p:nvPr/>
        </p:nvSpPr>
        <p:spPr>
          <a:xfrm>
            <a:off x="433122" y="987574"/>
            <a:ext cx="8277756" cy="1010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700"/>
              </a:lnSpc>
            </a:pPr>
            <a:r>
              <a:rPr lang="en-US" sz="3000" dirty="0"/>
              <a:t>Refinement of the ILF/GADZ HRASI Proposal</a:t>
            </a:r>
          </a:p>
          <a:p>
            <a:pPr algn="ctr">
              <a:lnSpc>
                <a:spcPts val="3700"/>
              </a:lnSpc>
            </a:pPr>
            <a:r>
              <a:rPr lang="en-US" sz="3000" dirty="0"/>
              <a:t>Kick off Meeting with Hydro-Geo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8EDBD0F-9CB7-5041-A597-ED9743E97233}"/>
              </a:ext>
            </a:extLst>
          </p:cNvPr>
          <p:cNvSpPr txBox="1"/>
          <p:nvPr/>
        </p:nvSpPr>
        <p:spPr>
          <a:xfrm>
            <a:off x="1691680" y="2499742"/>
            <a:ext cx="5616624" cy="1449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700"/>
              </a:lnSpc>
            </a:pPr>
            <a:r>
              <a:rPr lang="en-US" sz="1400" dirty="0"/>
              <a:t>CERN Order reference CA 9145838</a:t>
            </a:r>
          </a:p>
          <a:p>
            <a:pPr algn="ctr">
              <a:lnSpc>
                <a:spcPts val="3700"/>
              </a:lnSpc>
            </a:pPr>
            <a:endParaRPr lang="en-US" sz="1800" dirty="0"/>
          </a:p>
          <a:p>
            <a:pPr algn="ctr">
              <a:lnSpc>
                <a:spcPts val="3700"/>
              </a:lnSpc>
            </a:pPr>
            <a:r>
              <a:rPr lang="en-US" sz="1800" dirty="0"/>
              <a:t>23/03/2022</a:t>
            </a:r>
          </a:p>
        </p:txBody>
      </p:sp>
    </p:spTree>
    <p:extLst>
      <p:ext uri="{BB962C8B-B14F-4D97-AF65-F5344CB8AC3E}">
        <p14:creationId xmlns:p14="http://schemas.microsoft.com/office/powerpoint/2010/main" val="22212239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15FB8A36-ED1F-460B-94CD-D3A597840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77934" y="549187"/>
            <a:ext cx="1188132" cy="553790"/>
          </a:xfrm>
        </p:spPr>
        <p:txBody>
          <a:bodyPr/>
          <a:lstStyle/>
          <a:p>
            <a:r>
              <a:rPr lang="en-US" sz="2000" b="1" dirty="0"/>
              <a:t>Agenda</a:t>
            </a:r>
            <a:endParaRPr lang="en-US" sz="2000" dirty="0"/>
          </a:p>
        </p:txBody>
      </p:sp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6B6305EF-5871-AD4C-A84D-1DC5B4D85B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F57F590-1FCD-AA49-967F-7504EFF00326}"/>
              </a:ext>
            </a:extLst>
          </p:cNvPr>
          <p:cNvSpPr txBox="1"/>
          <p:nvPr/>
        </p:nvSpPr>
        <p:spPr>
          <a:xfrm>
            <a:off x="1919733" y="1635646"/>
            <a:ext cx="5304534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spcBef>
                <a:spcPts val="600"/>
              </a:spcBef>
              <a:buFont typeface="+mj-lt"/>
              <a:buAutoNum type="arabicPeriod"/>
            </a:pPr>
            <a:r>
              <a:rPr lang="en-US" sz="1600" dirty="0">
                <a:sym typeface="Wingdings" pitchFamily="2" charset="2"/>
              </a:rPr>
              <a:t>Round table introduction of attendees and their role</a:t>
            </a:r>
          </a:p>
          <a:p>
            <a:pPr marL="342900" indent="-342900" algn="l">
              <a:spcBef>
                <a:spcPts val="600"/>
              </a:spcBef>
              <a:buFont typeface="+mj-lt"/>
              <a:buAutoNum type="arabicPeriod"/>
            </a:pPr>
            <a:r>
              <a:rPr lang="en-US" sz="1600" dirty="0">
                <a:sym typeface="Wingdings" pitchFamily="2" charset="2"/>
              </a:rPr>
              <a:t>Introduction of study (TWA)</a:t>
            </a:r>
          </a:p>
          <a:p>
            <a:pPr marL="342900" indent="-342900" algn="l">
              <a:spcBef>
                <a:spcPts val="600"/>
              </a:spcBef>
              <a:buFont typeface="+mj-lt"/>
              <a:buAutoNum type="arabicPeriod"/>
            </a:pPr>
            <a:r>
              <a:rPr lang="en-US" sz="1600" dirty="0">
                <a:sym typeface="Wingdings" pitchFamily="2" charset="2"/>
              </a:rPr>
              <a:t>Review and discuss the Work Order</a:t>
            </a:r>
          </a:p>
          <a:p>
            <a:pPr marL="342900" indent="-342900" algn="l">
              <a:spcBef>
                <a:spcPts val="600"/>
              </a:spcBef>
              <a:buFont typeface="+mj-lt"/>
              <a:buAutoNum type="arabicPeriod"/>
            </a:pPr>
            <a:r>
              <a:rPr lang="en-US" sz="1600" dirty="0">
                <a:sym typeface="Wingdings" pitchFamily="2" charset="2"/>
              </a:rPr>
              <a:t>Review and discuss the input documents</a:t>
            </a:r>
          </a:p>
          <a:p>
            <a:pPr marL="342900" indent="-342900" algn="l">
              <a:spcBef>
                <a:spcPts val="600"/>
              </a:spcBef>
              <a:buFont typeface="+mj-lt"/>
              <a:buAutoNum type="arabicPeriod"/>
            </a:pPr>
            <a:r>
              <a:rPr lang="en-US" sz="1600" dirty="0">
                <a:sym typeface="Wingdings" pitchFamily="2" charset="2"/>
              </a:rPr>
              <a:t>Proposed methodology (HG)</a:t>
            </a:r>
          </a:p>
          <a:p>
            <a:pPr marL="342900" indent="-342900" algn="l">
              <a:spcBef>
                <a:spcPts val="600"/>
              </a:spcBef>
              <a:buFont typeface="+mj-lt"/>
              <a:buAutoNum type="arabicPeriod"/>
            </a:pPr>
            <a:r>
              <a:rPr lang="en-US" sz="1600" dirty="0">
                <a:sym typeface="Wingdings" pitchFamily="2" charset="2"/>
              </a:rPr>
              <a:t>Access to CERN GIS</a:t>
            </a:r>
          </a:p>
          <a:p>
            <a:pPr marL="342900" indent="-342900" algn="l">
              <a:spcBef>
                <a:spcPts val="600"/>
              </a:spcBef>
              <a:buFont typeface="+mj-lt"/>
              <a:buAutoNum type="arabicPeriod"/>
            </a:pPr>
            <a:r>
              <a:rPr lang="en-US" sz="1600" dirty="0">
                <a:sym typeface="Wingdings" pitchFamily="2" charset="2"/>
              </a:rPr>
              <a:t>AOB</a:t>
            </a:r>
          </a:p>
        </p:txBody>
      </p:sp>
    </p:spTree>
    <p:extLst>
      <p:ext uri="{BB962C8B-B14F-4D97-AF65-F5344CB8AC3E}">
        <p14:creationId xmlns:p14="http://schemas.microsoft.com/office/powerpoint/2010/main" val="6564573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15FB8A36-ED1F-460B-94CD-D3A597840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19872" y="555526"/>
            <a:ext cx="2304256" cy="553790"/>
          </a:xfrm>
        </p:spPr>
        <p:txBody>
          <a:bodyPr/>
          <a:lstStyle/>
          <a:p>
            <a:r>
              <a:rPr lang="en-US" sz="2000" b="1" dirty="0"/>
              <a:t>Study Objectives</a:t>
            </a:r>
            <a:endParaRPr lang="en-US" sz="2000" dirty="0"/>
          </a:p>
        </p:txBody>
      </p:sp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6B6305EF-5871-AD4C-A84D-1DC5B4D85B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F57F590-1FCD-AA49-967F-7504EFF00326}"/>
              </a:ext>
            </a:extLst>
          </p:cNvPr>
          <p:cNvSpPr txBox="1"/>
          <p:nvPr/>
        </p:nvSpPr>
        <p:spPr>
          <a:xfrm>
            <a:off x="611560" y="1275606"/>
            <a:ext cx="8063179" cy="367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itchFamily="2" charset="2"/>
              </a:rPr>
              <a:t>Order scope is for HG to refine the work previously carried out by ILF/GADZ on the definition of geophysical and borehole investigations for the areas of the FCC project where geological uncertainty exists (so called HRASI).</a:t>
            </a: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itchFamily="2" charset="2"/>
              </a:rPr>
              <a:t>HG will assess the ILF/GADZ report and provide written comments against each proposed investigation (i.e. each borehole and each Geophysics line)</a:t>
            </a: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itchFamily="2" charset="2"/>
              </a:rPr>
              <a:t>HG shall consider the initial objectives of the HRASI (to determine the locations of the Molasse interfaces with other strata in the target area being Alignment 31-1.0 and area either side of the theoretical alignment)</a:t>
            </a:r>
            <a:endParaRPr lang="en-US" sz="1600" dirty="0"/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itchFamily="2" charset="2"/>
              </a:rPr>
              <a:t>HG shall propose improvements or alternative solutions where appropriate</a:t>
            </a: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itchFamily="2" charset="2"/>
              </a:rPr>
              <a:t>HG should consider the need for both geophysics and significant numbers of boreholes</a:t>
            </a: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itchFamily="2" charset="2"/>
              </a:rPr>
              <a:t>HG should consider practical considerations (location) for the boreholes and geophysics</a:t>
            </a:r>
          </a:p>
        </p:txBody>
      </p:sp>
    </p:spTree>
    <p:extLst>
      <p:ext uri="{BB962C8B-B14F-4D97-AF65-F5344CB8AC3E}">
        <p14:creationId xmlns:p14="http://schemas.microsoft.com/office/powerpoint/2010/main" val="25898444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15FB8A36-ED1F-460B-94CD-D3A597840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19872" y="627534"/>
            <a:ext cx="2304256" cy="553790"/>
          </a:xfrm>
        </p:spPr>
        <p:txBody>
          <a:bodyPr/>
          <a:lstStyle/>
          <a:p>
            <a:r>
              <a:rPr lang="en-US" sz="2000" b="1" dirty="0"/>
              <a:t>Study Outputs</a:t>
            </a:r>
            <a:endParaRPr lang="en-US" sz="2000" dirty="0"/>
          </a:p>
        </p:txBody>
      </p:sp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6B6305EF-5871-AD4C-A84D-1DC5B4D85B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F57F590-1FCD-AA49-967F-7504EFF00326}"/>
              </a:ext>
            </a:extLst>
          </p:cNvPr>
          <p:cNvSpPr txBox="1"/>
          <p:nvPr/>
        </p:nvSpPr>
        <p:spPr>
          <a:xfrm>
            <a:off x="899592" y="1419622"/>
            <a:ext cx="7631131" cy="2046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itchFamily="2" charset="2"/>
              </a:rPr>
              <a:t>Output shall include a table comparing the ILF/GADZ proposals with HG proposals</a:t>
            </a: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itchFamily="2" charset="2"/>
              </a:rPr>
              <a:t>HG proposals shall also be submitted in the form of GIS data (layer?)</a:t>
            </a: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itchFamily="2" charset="2"/>
              </a:rPr>
              <a:t>The output from this study will be used as input for the HRASI Consultants contract</a:t>
            </a: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itchFamily="2" charset="2"/>
              </a:rPr>
              <a:t>The output from this study will also be used as basis for discussions with Host States on access to land plots</a:t>
            </a:r>
          </a:p>
        </p:txBody>
      </p:sp>
    </p:spTree>
    <p:extLst>
      <p:ext uri="{BB962C8B-B14F-4D97-AF65-F5344CB8AC3E}">
        <p14:creationId xmlns:p14="http://schemas.microsoft.com/office/powerpoint/2010/main" val="34048910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15FB8A36-ED1F-460B-94CD-D3A597840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1820" y="538504"/>
            <a:ext cx="3924436" cy="553790"/>
          </a:xfrm>
        </p:spPr>
        <p:txBody>
          <a:bodyPr/>
          <a:lstStyle/>
          <a:p>
            <a:r>
              <a:rPr lang="en-US" sz="2000" b="1" dirty="0"/>
              <a:t>CERN Inputs for the Study</a:t>
            </a:r>
            <a:endParaRPr lang="en-US" sz="2000" dirty="0"/>
          </a:p>
        </p:txBody>
      </p:sp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6B6305EF-5871-AD4C-A84D-1DC5B4D85B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F57F590-1FCD-AA49-967F-7504EFF00326}"/>
              </a:ext>
            </a:extLst>
          </p:cNvPr>
          <p:cNvSpPr txBox="1"/>
          <p:nvPr/>
        </p:nvSpPr>
        <p:spPr>
          <a:xfrm>
            <a:off x="659676" y="1100038"/>
            <a:ext cx="8388932" cy="398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itchFamily="2" charset="2"/>
              </a:rPr>
              <a:t>HG will use as input at least the following input data:</a:t>
            </a: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600" dirty="0">
              <a:sym typeface="Wingdings" pitchFamily="2" charset="2"/>
            </a:endParaRPr>
          </a:p>
          <a:p>
            <a:pPr marL="717550" indent="-285750" algn="l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sym typeface="Wingdings" pitchFamily="2" charset="2"/>
              </a:rPr>
              <a:t>CERN GIS system that shows (</a:t>
            </a:r>
            <a:r>
              <a:rPr lang="en-US" sz="1600" dirty="0" err="1">
                <a:sym typeface="Wingdings" pitchFamily="2" charset="2"/>
              </a:rPr>
              <a:t>i</a:t>
            </a:r>
            <a:r>
              <a:rPr lang="en-US" sz="1600" dirty="0">
                <a:sym typeface="Wingdings" pitchFamily="2" charset="2"/>
              </a:rPr>
              <a:t>) the locations of the proposed investigations and (ii) the Territorial constraints;</a:t>
            </a:r>
          </a:p>
          <a:p>
            <a:pPr marL="717550" indent="-285750" algn="l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sym typeface="Wingdings" pitchFamily="2" charset="2"/>
              </a:rPr>
              <a:t>CEREMA comments on the ILF/GADZ proposal</a:t>
            </a:r>
          </a:p>
          <a:p>
            <a:pPr marL="717550" indent="-285750" algn="l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sym typeface="Wingdings" pitchFamily="2" charset="2"/>
              </a:rPr>
              <a:t>JGU comments on the ILF/GADZ proposal</a:t>
            </a:r>
          </a:p>
          <a:p>
            <a:pPr marL="717550" indent="-285750" algn="l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sym typeface="Wingdings" pitchFamily="2" charset="2"/>
              </a:rPr>
              <a:t>GESDEC overview of HRASI</a:t>
            </a:r>
          </a:p>
          <a:p>
            <a:pPr marL="717550" indent="-285750" algn="l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sym typeface="Wingdings" pitchFamily="2" charset="2"/>
              </a:rPr>
              <a:t>Their own experience </a:t>
            </a:r>
          </a:p>
          <a:p>
            <a:pPr marL="717550" indent="-285750" algn="l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sym typeface="Wingdings" pitchFamily="2" charset="2"/>
              </a:rPr>
              <a:t>Any other relevant information they have available or can find</a:t>
            </a:r>
          </a:p>
          <a:p>
            <a:pPr marL="431800" algn="l">
              <a:spcBef>
                <a:spcPts val="600"/>
              </a:spcBef>
            </a:pPr>
            <a:endParaRPr lang="en-US" sz="1600" dirty="0">
              <a:sym typeface="Wingdings" pitchFamily="2" charset="2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itchFamily="2" charset="2"/>
              </a:rPr>
              <a:t>It is to be noted that under the previous order with HG, one task was to meet with French/Swiss Authorities. If this happens before the current order ends, the output from the meeting(s) can be incorporated into this current study if relevant.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75909521"/>
      </p:ext>
    </p:extLst>
  </p:cSld>
  <p:clrMapOvr>
    <a:masterClrMapping/>
  </p:clrMapOvr>
</p:sld>
</file>

<file path=ppt/theme/theme1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7911</TotalTime>
  <Words>421</Words>
  <Application>Microsoft Office PowerPoint</Application>
  <PresentationFormat>On-screen Show (16:9)</PresentationFormat>
  <Paragraphs>53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Wingdings</vt:lpstr>
      <vt:lpstr>Content Slides - Deep Blue</vt:lpstr>
      <vt:lpstr>PowerPoint Presentation</vt:lpstr>
      <vt:lpstr>Agenda</vt:lpstr>
      <vt:lpstr>Study Objectives</vt:lpstr>
      <vt:lpstr>Study Outputs</vt:lpstr>
      <vt:lpstr>CERN Inputs for the Study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</dc:title>
  <dc:subject/>
  <dc:creator>Tim WATSON</dc:creator>
  <cp:keywords/>
  <dc:description/>
  <cp:lastModifiedBy>Timothy Paul Watson</cp:lastModifiedBy>
  <cp:revision>42</cp:revision>
  <cp:lastPrinted>2022-01-28T09:55:11Z</cp:lastPrinted>
  <dcterms:created xsi:type="dcterms:W3CDTF">2020-10-27T09:23:42Z</dcterms:created>
  <dcterms:modified xsi:type="dcterms:W3CDTF">2022-03-23T09:12:31Z</dcterms:modified>
  <cp:category/>
</cp:coreProperties>
</file>