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9" r:id="rId5"/>
  </p:sldMasterIdLst>
  <p:notesMasterIdLst>
    <p:notesMasterId r:id="rId30"/>
  </p:notesMasterIdLst>
  <p:handoutMasterIdLst>
    <p:handoutMasterId r:id="rId31"/>
  </p:handoutMasterIdLst>
  <p:sldIdLst>
    <p:sldId id="263" r:id="rId6"/>
    <p:sldId id="278" r:id="rId7"/>
    <p:sldId id="276" r:id="rId8"/>
    <p:sldId id="258" r:id="rId9"/>
    <p:sldId id="286" r:id="rId10"/>
    <p:sldId id="279" r:id="rId11"/>
    <p:sldId id="306" r:id="rId12"/>
    <p:sldId id="307" r:id="rId13"/>
    <p:sldId id="308" r:id="rId14"/>
    <p:sldId id="309" r:id="rId15"/>
    <p:sldId id="310" r:id="rId16"/>
    <p:sldId id="311" r:id="rId17"/>
    <p:sldId id="287" r:id="rId18"/>
    <p:sldId id="313" r:id="rId19"/>
    <p:sldId id="312" r:id="rId20"/>
    <p:sldId id="271" r:id="rId21"/>
    <p:sldId id="272" r:id="rId22"/>
    <p:sldId id="288" r:id="rId23"/>
    <p:sldId id="315" r:id="rId24"/>
    <p:sldId id="291" r:id="rId25"/>
    <p:sldId id="314" r:id="rId26"/>
    <p:sldId id="293" r:id="rId27"/>
    <p:sldId id="305" r:id="rId28"/>
    <p:sldId id="275" r:id="rId2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E597723-6DB2-474D-BC94-C182836BB3E5}">
          <p14:sldIdLst>
            <p14:sldId id="263"/>
            <p14:sldId id="278"/>
          </p14:sldIdLst>
        </p14:section>
        <p14:section name="Introduction" id="{DAE0C19B-9A28-4CC9-B430-4ADBE7F3B85A}">
          <p14:sldIdLst>
            <p14:sldId id="276"/>
            <p14:sldId id="258"/>
            <p14:sldId id="286"/>
          </p14:sldIdLst>
        </p14:section>
        <p14:section name="Two beam signals" id="{BD78CE29-B752-4CC1-A278-C06E26556582}">
          <p14:sldIdLst>
            <p14:sldId id="279"/>
            <p14:sldId id="306"/>
            <p14:sldId id="307"/>
            <p14:sldId id="308"/>
            <p14:sldId id="309"/>
            <p14:sldId id="310"/>
            <p14:sldId id="311"/>
          </p14:sldIdLst>
        </p14:section>
        <p14:section name="Simulation framework" id="{1B801AA3-D17A-421D-9F2E-976FCE96C4FB}">
          <p14:sldIdLst>
            <p14:sldId id="287"/>
            <p14:sldId id="313"/>
            <p14:sldId id="312"/>
            <p14:sldId id="271"/>
            <p14:sldId id="272"/>
            <p14:sldId id="288"/>
          </p14:sldIdLst>
        </p14:section>
        <p14:section name="Power compensation" id="{A993A3B2-6C32-47A3-9BBF-FD824A40D0D0}">
          <p14:sldIdLst>
            <p14:sldId id="315"/>
            <p14:sldId id="291"/>
            <p14:sldId id="314"/>
            <p14:sldId id="293"/>
          </p14:sldIdLst>
        </p14:section>
        <p14:section name="Measurements" id="{2F7E2FD0-E25C-466F-BF69-F9A1EF44C5BE}">
          <p14:sldIdLst>
            <p14:sldId id="305"/>
          </p14:sldIdLst>
        </p14:section>
        <p14:section name="Conclusion" id="{F2B3E9C7-5015-4E40-B395-D974FC729F32}">
          <p14:sldIdLst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490A"/>
    <a:srgbClr val="237DBC"/>
    <a:srgbClr val="0000FF"/>
    <a:srgbClr val="CCFFCC"/>
    <a:srgbClr val="99FF99"/>
    <a:srgbClr val="FFFFFF"/>
    <a:srgbClr val="58FF58"/>
    <a:srgbClr val="FF00FF"/>
    <a:srgbClr val="00FFFF"/>
    <a:srgbClr val="8900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398" autoAdjust="0"/>
  </p:normalViewPr>
  <p:slideViewPr>
    <p:cSldViewPr snapToObjects="1" showGuides="1">
      <p:cViewPr varScale="1">
        <p:scale>
          <a:sx n="138" d="100"/>
          <a:sy n="138" d="100"/>
        </p:scale>
        <p:origin x="114" y="60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18/03/2022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18/03/2022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Douglas BETT (SY-BI-BP)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Douglas BETT (BE-BI-BP)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504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Douglas BETT (BE-BI-BP)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140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Douglas BETT (BE-BI-BP)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26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Douglas BETT (BE-BI-BP)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101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Douglas BETT (BE-BI-BP)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030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Douglas BETT (SY-BI-BP)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Douglas BETT (SY-BI-BP)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Douglas BETT (SY-BI-BP)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Douglas BETT (SY-BI-BP)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Douglas BETT (SY-BI-BP)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Douglas BETT (SY-BI-BP)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Douglas BETT (BE-BI-BP)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601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Douglas BETT (BE-BI-BP)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328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Douglas BETT (SY-BI-BP)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Douglas BETT (BE-BI-BP)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3644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4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19.png"/><Relationship Id="rId7" Type="http://schemas.openxmlformats.org/officeDocument/2006/relationships/image" Target="../media/image5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27.png"/><Relationship Id="rId9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BPM Processing for the </a:t>
            </a:r>
            <a:r>
              <a:rPr lang="en-US" dirty="0" err="1"/>
              <a:t>HiLumi</a:t>
            </a:r>
            <a:r>
              <a:rPr lang="en-US" dirty="0"/>
              <a:t> LHC Interaction Region BPMs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292400" y="2893957"/>
            <a:ext cx="6480000" cy="343664"/>
          </a:xfrm>
        </p:spPr>
        <p:txBody>
          <a:bodyPr/>
          <a:lstStyle/>
          <a:p>
            <a:r>
              <a:rPr lang="en-US" dirty="0"/>
              <a:t>Douglas BETT, SY-BI-BP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2"/>
                </a:solidFill>
              </a:rPr>
              <a:t>BI Student and R&amp;D Meeting #3, 18 March 2022 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EF1E3F-D429-49E5-9F22-C2FC4BACE820}"/>
              </a:ext>
            </a:extLst>
          </p:cNvPr>
          <p:cNvSpPr txBox="1"/>
          <p:nvPr/>
        </p:nvSpPr>
        <p:spPr>
          <a:xfrm>
            <a:off x="1223864" y="3221344"/>
            <a:ext cx="242726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ea typeface="+mn-ea"/>
                <a:cs typeface="+mn-cs"/>
              </a:rPr>
              <a:t>Michal Krupa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lang="en-GB" sz="2000" dirty="0">
                <a:solidFill>
                  <a:srgbClr val="5A5A5A"/>
                </a:solidFill>
              </a:rPr>
              <a:t>Manfred Wendt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ea typeface="+mn-ea"/>
                <a:cs typeface="+mn-cs"/>
              </a:rPr>
              <a:t>Andrea Boccardi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1DA209-ED0A-40D7-BE6D-3FBBC5843C5A}"/>
              </a:ext>
            </a:extLst>
          </p:cNvPr>
          <p:cNvSpPr txBox="1"/>
          <p:nvPr/>
        </p:nvSpPr>
        <p:spPr>
          <a:xfrm>
            <a:off x="3567360" y="3224605"/>
            <a:ext cx="2909771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ea typeface="+mn-ea"/>
                <a:cs typeface="+mn-cs"/>
              </a:rPr>
              <a:t>Manuel Barros Marin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ea typeface="+mn-ea"/>
                <a:cs typeface="+mn-cs"/>
              </a:rPr>
              <a:t>Irene Degl’Innocenti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lang="en-GB" sz="2000" dirty="0">
                <a:solidFill>
                  <a:srgbClr val="5A5A5A"/>
                </a:solidFill>
              </a:rPr>
              <a:t>Selim </a:t>
            </a:r>
            <a:r>
              <a:rPr lang="en-GB" sz="2000" dirty="0" err="1">
                <a:solidFill>
                  <a:srgbClr val="5A5A5A"/>
                </a:solidFill>
              </a:rPr>
              <a:t>Ozdogan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75AAF1-CE0F-4A81-9251-0D2184C68389}"/>
              </a:ext>
            </a:extLst>
          </p:cNvPr>
          <p:cNvSpPr txBox="1"/>
          <p:nvPr/>
        </p:nvSpPr>
        <p:spPr>
          <a:xfrm>
            <a:off x="6303664" y="3588615"/>
            <a:ext cx="1957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ea typeface="+mn-ea"/>
                <a:cs typeface="+mn-cs"/>
              </a:rPr>
              <a:t>Joël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ea typeface="+mn-ea"/>
                <a:cs typeface="+mn-cs"/>
              </a:rPr>
              <a:t>Daricou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2E2948-ADB8-4055-9574-D4C48FD1C3FA}"/>
              </a:ext>
            </a:extLst>
          </p:cNvPr>
          <p:cNvSpPr txBox="1"/>
          <p:nvPr/>
        </p:nvSpPr>
        <p:spPr>
          <a:xfrm>
            <a:off x="6375672" y="3231419"/>
            <a:ext cx="1972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ea typeface="+mn-ea"/>
                <a:cs typeface="+mn-cs"/>
              </a:rPr>
              <a:t>Phil Burrows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A6F323-2F59-4C7F-85D7-37EE211A1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2684" y="1272806"/>
            <a:ext cx="3722220" cy="2555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79509B-D78C-4BE6-8DE6-DF319A922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Signals from second beam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B17A11-B721-4505-AC1D-C05E604A5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Douglas BETT (SY-BI-BP)</a:t>
            </a:r>
            <a:endParaRPr lang="en-GB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CC43AD-14B8-4B50-A377-EDB9D6A4696B}"/>
              </a:ext>
            </a:extLst>
          </p:cNvPr>
          <p:cNvSpPr txBox="1"/>
          <p:nvPr/>
        </p:nvSpPr>
        <p:spPr>
          <a:xfrm>
            <a:off x="2244083" y="66505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2 (T)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CE0194-0219-4481-BF6E-6521EA80F86C}"/>
              </a:ext>
            </a:extLst>
          </p:cNvPr>
          <p:cNvSpPr txBox="1"/>
          <p:nvPr/>
        </p:nvSpPr>
        <p:spPr>
          <a:xfrm>
            <a:off x="828673" y="1879532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4 (L)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9D723A-2699-4845-AF26-9CC5F996EAE6}"/>
              </a:ext>
            </a:extLst>
          </p:cNvPr>
          <p:cNvSpPr txBox="1"/>
          <p:nvPr/>
        </p:nvSpPr>
        <p:spPr>
          <a:xfrm>
            <a:off x="2250886" y="3173715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6 (B)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4F703A-F660-4B87-AD05-E56BE65930AB}"/>
              </a:ext>
            </a:extLst>
          </p:cNvPr>
          <p:cNvSpPr txBox="1"/>
          <p:nvPr/>
        </p:nvSpPr>
        <p:spPr>
          <a:xfrm>
            <a:off x="3770899" y="1893186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8 (R)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BE779-0E7F-4960-8EC1-939415F34922}"/>
              </a:ext>
            </a:extLst>
          </p:cNvPr>
          <p:cNvSpPr txBox="1"/>
          <p:nvPr/>
        </p:nvSpPr>
        <p:spPr>
          <a:xfrm>
            <a:off x="612000" y="627689"/>
            <a:ext cx="16081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Second beam</a:t>
            </a:r>
            <a:br>
              <a:rPr lang="en-GB" dirty="0"/>
            </a:br>
            <a:r>
              <a:rPr lang="en-GB" dirty="0"/>
              <a:t>“coupled”</a:t>
            </a:r>
          </a:p>
          <a:p>
            <a:r>
              <a:rPr lang="en-GB" dirty="0"/>
              <a:t>signals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539513-1E86-489D-9086-30242AB85742}"/>
              </a:ext>
            </a:extLst>
          </p:cNvPr>
          <p:cNvSpPr txBox="1"/>
          <p:nvPr/>
        </p:nvSpPr>
        <p:spPr>
          <a:xfrm>
            <a:off x="3694194" y="3999880"/>
            <a:ext cx="3722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Signals arrive later and are larger due to higher intensity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5D13082-9D4F-41FC-86DE-0B70BD6CC1C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979694" y="1000115"/>
            <a:ext cx="1714500" cy="128587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BB3FA13-63AE-4A93-B99A-677F44F512C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31863" y="2194696"/>
            <a:ext cx="1714500" cy="128587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306901A-B3BA-4594-8A34-5609DD78E9E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979694" y="3553197"/>
            <a:ext cx="1714500" cy="128587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DAD3F15-2421-48B5-B296-A5F09DED4D3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506119" y="2243850"/>
            <a:ext cx="1714500" cy="1285875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88ADE95-E79F-43BF-868F-F7E23F0852EC}"/>
              </a:ext>
            </a:extLst>
          </p:cNvPr>
          <p:cNvCxnSpPr>
            <a:cxnSpLocks/>
          </p:cNvCxnSpPr>
          <p:nvPr/>
        </p:nvCxnSpPr>
        <p:spPr>
          <a:xfrm flipV="1">
            <a:off x="5188148" y="2503922"/>
            <a:ext cx="1849613" cy="884537"/>
          </a:xfrm>
          <a:prstGeom prst="straightConnector1">
            <a:avLst/>
          </a:prstGeom>
          <a:ln w="82550">
            <a:solidFill>
              <a:srgbClr val="D8490A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3152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A6F323-2F59-4C7F-85D7-37EE211A1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11" y="1316915"/>
            <a:ext cx="3722220" cy="2555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79509B-D78C-4BE6-8DE6-DF319A922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 beam signals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B17A11-B721-4505-AC1D-C05E604A5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Douglas BETT (SY-BI-BP)</a:t>
            </a:r>
            <a:endParaRPr lang="en-GB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CC43AD-14B8-4B50-A377-EDB9D6A4696B}"/>
              </a:ext>
            </a:extLst>
          </p:cNvPr>
          <p:cNvSpPr txBox="1"/>
          <p:nvPr/>
        </p:nvSpPr>
        <p:spPr>
          <a:xfrm>
            <a:off x="5824098" y="59384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1 (T)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CE0194-0219-4481-BF6E-6521EA80F86C}"/>
              </a:ext>
            </a:extLst>
          </p:cNvPr>
          <p:cNvSpPr txBox="1"/>
          <p:nvPr/>
        </p:nvSpPr>
        <p:spPr>
          <a:xfrm>
            <a:off x="4408688" y="1808319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3 (L)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9D723A-2699-4845-AF26-9CC5F996EAE6}"/>
              </a:ext>
            </a:extLst>
          </p:cNvPr>
          <p:cNvSpPr txBox="1"/>
          <p:nvPr/>
        </p:nvSpPr>
        <p:spPr>
          <a:xfrm>
            <a:off x="5830901" y="310250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5 (B)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4F703A-F660-4B87-AD05-E56BE65930AB}"/>
              </a:ext>
            </a:extLst>
          </p:cNvPr>
          <p:cNvSpPr txBox="1"/>
          <p:nvPr/>
        </p:nvSpPr>
        <p:spPr>
          <a:xfrm>
            <a:off x="7350914" y="1821973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7 (R)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8559170-9A17-414C-9C04-623A180EDBD7}"/>
              </a:ext>
            </a:extLst>
          </p:cNvPr>
          <p:cNvCxnSpPr>
            <a:cxnSpLocks/>
          </p:cNvCxnSpPr>
          <p:nvPr/>
        </p:nvCxnSpPr>
        <p:spPr>
          <a:xfrm flipH="1">
            <a:off x="2295205" y="1635058"/>
            <a:ext cx="1849613" cy="884537"/>
          </a:xfrm>
          <a:prstGeom prst="straightConnector1">
            <a:avLst/>
          </a:prstGeom>
          <a:ln w="82550">
            <a:solidFill>
              <a:schemeClr val="bg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89D5B4F-2C6C-47BB-8A77-F447A7B7BD9B}"/>
              </a:ext>
            </a:extLst>
          </p:cNvPr>
          <p:cNvCxnSpPr>
            <a:cxnSpLocks/>
          </p:cNvCxnSpPr>
          <p:nvPr/>
        </p:nvCxnSpPr>
        <p:spPr>
          <a:xfrm flipV="1">
            <a:off x="196873" y="2660233"/>
            <a:ext cx="1849613" cy="884537"/>
          </a:xfrm>
          <a:prstGeom prst="straightConnector1">
            <a:avLst/>
          </a:prstGeom>
          <a:ln w="82550">
            <a:solidFill>
              <a:srgbClr val="D8490A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525F8571-975B-4842-B726-9620A85F28F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559709" y="921108"/>
            <a:ext cx="1714500" cy="12858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BFC9AA4-37D7-4237-B6D3-E0FE47418B3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096962" y="2128318"/>
            <a:ext cx="1714500" cy="12858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21D91A0-FDE4-4D9A-B599-A5A1A168282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636414" y="3387705"/>
            <a:ext cx="1714500" cy="128587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0A7DC53-E6B2-471C-B192-D203604F73B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069180" y="2114746"/>
            <a:ext cx="1714500" cy="128587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9A490C3-206F-4D1F-96A6-7A465B2640A3}"/>
              </a:ext>
            </a:extLst>
          </p:cNvPr>
          <p:cNvSpPr txBox="1"/>
          <p:nvPr/>
        </p:nvSpPr>
        <p:spPr>
          <a:xfrm>
            <a:off x="2295205" y="4029271"/>
            <a:ext cx="34532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Signals from second beam visibly distort signals used to calculate position of first beam</a:t>
            </a:r>
          </a:p>
        </p:txBody>
      </p:sp>
    </p:spTree>
    <p:extLst>
      <p:ext uri="{BB962C8B-B14F-4D97-AF65-F5344CB8AC3E}">
        <p14:creationId xmlns:p14="http://schemas.microsoft.com/office/powerpoint/2010/main" val="2678726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A6F323-2F59-4C7F-85D7-37EE211A1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2684" y="1272806"/>
            <a:ext cx="3722220" cy="2555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79509B-D78C-4BE6-8DE6-DF319A922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 beam signals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B17A11-B721-4505-AC1D-C05E604A5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Douglas BETT (SY-BI-BP)</a:t>
            </a:r>
            <a:endParaRPr lang="en-GB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CC43AD-14B8-4B50-A377-EDB9D6A4696B}"/>
              </a:ext>
            </a:extLst>
          </p:cNvPr>
          <p:cNvSpPr txBox="1"/>
          <p:nvPr/>
        </p:nvSpPr>
        <p:spPr>
          <a:xfrm>
            <a:off x="2244083" y="66505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2 (T)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CE0194-0219-4481-BF6E-6521EA80F86C}"/>
              </a:ext>
            </a:extLst>
          </p:cNvPr>
          <p:cNvSpPr txBox="1"/>
          <p:nvPr/>
        </p:nvSpPr>
        <p:spPr>
          <a:xfrm>
            <a:off x="828673" y="1879532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4 (L)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9D723A-2699-4845-AF26-9CC5F996EAE6}"/>
              </a:ext>
            </a:extLst>
          </p:cNvPr>
          <p:cNvSpPr txBox="1"/>
          <p:nvPr/>
        </p:nvSpPr>
        <p:spPr>
          <a:xfrm>
            <a:off x="2250886" y="3173715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6 (B)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4F703A-F660-4B87-AD05-E56BE65930AB}"/>
              </a:ext>
            </a:extLst>
          </p:cNvPr>
          <p:cNvSpPr txBox="1"/>
          <p:nvPr/>
        </p:nvSpPr>
        <p:spPr>
          <a:xfrm>
            <a:off x="3770899" y="1893186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8 (R)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88ADE95-E79F-43BF-868F-F7E23F0852EC}"/>
              </a:ext>
            </a:extLst>
          </p:cNvPr>
          <p:cNvCxnSpPr>
            <a:cxnSpLocks/>
          </p:cNvCxnSpPr>
          <p:nvPr/>
        </p:nvCxnSpPr>
        <p:spPr>
          <a:xfrm flipV="1">
            <a:off x="5188148" y="2503922"/>
            <a:ext cx="1849613" cy="884537"/>
          </a:xfrm>
          <a:prstGeom prst="straightConnector1">
            <a:avLst/>
          </a:prstGeom>
          <a:ln w="82550">
            <a:solidFill>
              <a:srgbClr val="D8490A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9D7C832-6723-458F-B1D7-B5618F5093C7}"/>
              </a:ext>
            </a:extLst>
          </p:cNvPr>
          <p:cNvCxnSpPr>
            <a:cxnSpLocks/>
          </p:cNvCxnSpPr>
          <p:nvPr/>
        </p:nvCxnSpPr>
        <p:spPr>
          <a:xfrm flipH="1">
            <a:off x="7182136" y="1551019"/>
            <a:ext cx="1849613" cy="884537"/>
          </a:xfrm>
          <a:prstGeom prst="straightConnector1">
            <a:avLst/>
          </a:prstGeom>
          <a:ln w="82550">
            <a:solidFill>
              <a:schemeClr val="bg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C889977A-8512-4320-ACF4-78B282C6B9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953757" y="1002327"/>
            <a:ext cx="1714500" cy="12858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D0D9D89-4014-4BC3-A1AA-E371F6FD501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27037" y="2200527"/>
            <a:ext cx="1714500" cy="128587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A8DAFB2-4E05-4FDC-ACF1-877D453F7E4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975141" y="3502443"/>
            <a:ext cx="1714500" cy="128587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09A2BB9-2DB5-43B7-876F-A0491FE9942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473648" y="2241463"/>
            <a:ext cx="1714500" cy="128587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06B3610-F75C-4351-BCB3-9BAB1887060E}"/>
              </a:ext>
            </a:extLst>
          </p:cNvPr>
          <p:cNvSpPr txBox="1"/>
          <p:nvPr/>
        </p:nvSpPr>
        <p:spPr>
          <a:xfrm>
            <a:off x="3759782" y="3884869"/>
            <a:ext cx="34532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Signals from first beam difficult to discern due to much lower intensity</a:t>
            </a:r>
          </a:p>
        </p:txBody>
      </p:sp>
    </p:spTree>
    <p:extLst>
      <p:ext uri="{BB962C8B-B14F-4D97-AF65-F5344CB8AC3E}">
        <p14:creationId xmlns:p14="http://schemas.microsoft.com/office/powerpoint/2010/main" val="3977702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framework: analogue front-end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Douglas BETT (SY-BI-BP)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BEF5A491-AC57-4676-96D5-3D1B095C9ABA}"/>
              </a:ext>
            </a:extLst>
          </p:cNvPr>
          <p:cNvSpPr/>
          <p:nvPr/>
        </p:nvSpPr>
        <p:spPr>
          <a:xfrm>
            <a:off x="816342" y="2049794"/>
            <a:ext cx="336430" cy="284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B14F179C-F9E1-4FA1-9B89-25E0646FA2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4" t="5801" r="8329"/>
          <a:stretch/>
        </p:blipFill>
        <p:spPr>
          <a:xfrm>
            <a:off x="705488" y="1207404"/>
            <a:ext cx="3988607" cy="3222652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74B18757-35A0-4F6B-B635-F7C5DA86BCBB}"/>
              </a:ext>
            </a:extLst>
          </p:cNvPr>
          <p:cNvGrpSpPr/>
          <p:nvPr/>
        </p:nvGrpSpPr>
        <p:grpSpPr>
          <a:xfrm>
            <a:off x="3223379" y="2817919"/>
            <a:ext cx="1347536" cy="1207963"/>
            <a:chOff x="6416843" y="4233038"/>
            <a:chExt cx="1347536" cy="1207963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EB028677-2890-41EC-A77A-31073F6866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5263" t="17263" r="31667" b="48913"/>
            <a:stretch/>
          </p:blipFill>
          <p:spPr>
            <a:xfrm>
              <a:off x="6446146" y="4233038"/>
              <a:ext cx="1318233" cy="1207963"/>
            </a:xfrm>
            <a:prstGeom prst="rect">
              <a:avLst/>
            </a:prstGeom>
          </p:spPr>
        </p:pic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0A79A50E-FDE6-4F87-B45A-0B89B3270CBD}"/>
                </a:ext>
              </a:extLst>
            </p:cNvPr>
            <p:cNvCxnSpPr/>
            <p:nvPr/>
          </p:nvCxnSpPr>
          <p:spPr>
            <a:xfrm flipH="1">
              <a:off x="6416843" y="4419601"/>
              <a:ext cx="1332891" cy="85825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CDF5B84-E4D0-4D51-B12D-FF759ABBE273}"/>
                </a:ext>
              </a:extLst>
            </p:cNvPr>
            <p:cNvSpPr txBox="1"/>
            <p:nvPr/>
          </p:nvSpPr>
          <p:spPr>
            <a:xfrm rot="19528086">
              <a:off x="6536754" y="4900479"/>
              <a:ext cx="7168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beam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1887E66-65C6-47CB-BE5A-2F1293934F6F}"/>
              </a:ext>
            </a:extLst>
          </p:cNvPr>
          <p:cNvCxnSpPr/>
          <p:nvPr/>
        </p:nvCxnSpPr>
        <p:spPr>
          <a:xfrm flipV="1">
            <a:off x="4113715" y="1745176"/>
            <a:ext cx="0" cy="11609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BAAA315-6FD1-4891-AD65-FB2B0E450517}"/>
              </a:ext>
            </a:extLst>
          </p:cNvPr>
          <p:cNvCxnSpPr/>
          <p:nvPr/>
        </p:nvCxnSpPr>
        <p:spPr>
          <a:xfrm flipH="1">
            <a:off x="2038989" y="1745176"/>
            <a:ext cx="20747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33ABAC3-1174-4963-BBEE-7107B3B948AB}"/>
              </a:ext>
            </a:extLst>
          </p:cNvPr>
          <p:cNvCxnSpPr/>
          <p:nvPr/>
        </p:nvCxnSpPr>
        <p:spPr>
          <a:xfrm flipV="1">
            <a:off x="3712662" y="1914857"/>
            <a:ext cx="0" cy="1193898"/>
          </a:xfrm>
          <a:prstGeom prst="line">
            <a:avLst/>
          </a:prstGeom>
          <a:ln>
            <a:solidFill>
              <a:srgbClr val="E485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8D5B4D4-FD28-4960-8539-F371741386FA}"/>
              </a:ext>
            </a:extLst>
          </p:cNvPr>
          <p:cNvCxnSpPr/>
          <p:nvPr/>
        </p:nvCxnSpPr>
        <p:spPr>
          <a:xfrm flipH="1">
            <a:off x="2162814" y="1914857"/>
            <a:ext cx="1549848" cy="0"/>
          </a:xfrm>
          <a:prstGeom prst="straightConnector1">
            <a:avLst/>
          </a:prstGeom>
          <a:ln>
            <a:solidFill>
              <a:srgbClr val="E4855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65F743BD-6388-4246-8F68-2B08A0445385}"/>
              </a:ext>
            </a:extLst>
          </p:cNvPr>
          <p:cNvSpPr txBox="1"/>
          <p:nvPr/>
        </p:nvSpPr>
        <p:spPr>
          <a:xfrm>
            <a:off x="3177561" y="1373216"/>
            <a:ext cx="93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coupled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FB3A631-8715-4D3D-BEED-7592A42047DD}"/>
              </a:ext>
            </a:extLst>
          </p:cNvPr>
          <p:cNvSpPr txBox="1"/>
          <p:nvPr/>
        </p:nvSpPr>
        <p:spPr>
          <a:xfrm>
            <a:off x="2790749" y="1920113"/>
            <a:ext cx="922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68B6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isolated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68B6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68B6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x20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E68B6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E30ED3D-CFDA-4058-BABF-6DF10391FB7F}"/>
              </a:ext>
            </a:extLst>
          </p:cNvPr>
          <p:cNvSpPr txBox="1"/>
          <p:nvPr/>
        </p:nvSpPr>
        <p:spPr>
          <a:xfrm>
            <a:off x="1111115" y="1261681"/>
            <a:ext cx="3276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on axis, intensity 1e11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8351557-E816-4043-858F-C484F7DEC8C8}"/>
              </a:ext>
            </a:extLst>
          </p:cNvPr>
          <p:cNvSpPr txBox="1"/>
          <p:nvPr/>
        </p:nvSpPr>
        <p:spPr>
          <a:xfrm>
            <a:off x="1095599" y="878487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Ideal induced signal from CST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3D2880D-8CA6-4B98-B326-188EC2E85F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7152" y="1225556"/>
            <a:ext cx="4027373" cy="302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182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framework: analogue front-end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Douglas BETT (SY-BI-BP)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74" name="Rounded Rectangle 73"/>
          <p:cNvSpPr/>
          <p:nvPr/>
        </p:nvSpPr>
        <p:spPr>
          <a:xfrm>
            <a:off x="2559413" y="1238885"/>
            <a:ext cx="1228725" cy="666750"/>
          </a:xfrm>
          <a:prstGeom prst="round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 cable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/>
          <a:srcRect l="43772" t="17333" r="29780" b="45544"/>
          <a:stretch/>
        </p:blipFill>
        <p:spPr>
          <a:xfrm>
            <a:off x="1022855" y="1156451"/>
            <a:ext cx="1028030" cy="901870"/>
          </a:xfrm>
          <a:prstGeom prst="rect">
            <a:avLst/>
          </a:prstGeom>
          <a:ln>
            <a:noFill/>
          </a:ln>
        </p:spPr>
      </p:pic>
      <p:sp>
        <p:nvSpPr>
          <p:cNvPr id="29" name="TextBox 28"/>
          <p:cNvSpPr txBox="1"/>
          <p:nvPr/>
        </p:nvSpPr>
        <p:spPr>
          <a:xfrm>
            <a:off x="925480" y="787119"/>
            <a:ext cx="145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Stripline BPM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ight Arrow 30"/>
          <p:cNvSpPr/>
          <p:nvPr/>
        </p:nvSpPr>
        <p:spPr>
          <a:xfrm>
            <a:off x="2184436" y="1463391"/>
            <a:ext cx="209551" cy="228600"/>
          </a:xfrm>
          <a:prstGeom prst="rightArrow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7DAD9B-D592-4E7C-BC36-7BC93043E8EA}"/>
              </a:ext>
            </a:extLst>
          </p:cNvPr>
          <p:cNvSpPr txBox="1"/>
          <p:nvPr/>
        </p:nvSpPr>
        <p:spPr>
          <a:xfrm>
            <a:off x="6030892" y="787119"/>
            <a:ext cx="211221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LCF12-50JFN</a:t>
            </a:r>
          </a:p>
          <a:p>
            <a:r>
              <a:rPr lang="en-GB" sz="1400" dirty="0"/>
              <a:t>Length = 100 m</a:t>
            </a:r>
          </a:p>
          <a:p>
            <a:r>
              <a:rPr lang="en-GB" sz="1400" dirty="0"/>
              <a:t>Velocity = 0.88</a:t>
            </a:r>
            <a:r>
              <a:rPr lang="en-GB" sz="1400" i="1" dirty="0"/>
              <a:t>c</a:t>
            </a:r>
          </a:p>
          <a:p>
            <a:r>
              <a:rPr lang="en-GB" sz="1400" dirty="0"/>
              <a:t>Attenuation = 7.19 dB/100 m @ 1 GHz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B237F6D8-3683-4604-B0F5-B03BD4C8C8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1" t="6267" r="8093" b="2011"/>
          <a:stretch/>
        </p:blipFill>
        <p:spPr>
          <a:xfrm>
            <a:off x="4020732" y="744467"/>
            <a:ext cx="2002696" cy="1579362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E94F1D0C-202F-4651-93E4-45611B8F2248}"/>
              </a:ext>
            </a:extLst>
          </p:cNvPr>
          <p:cNvSpPr txBox="1"/>
          <p:nvPr/>
        </p:nvSpPr>
        <p:spPr>
          <a:xfrm>
            <a:off x="4428114" y="780738"/>
            <a:ext cx="1568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Impulse response</a:t>
            </a:r>
            <a:br>
              <a:rPr lang="en-US" sz="1200" dirty="0"/>
            </a:br>
            <a:r>
              <a:rPr lang="en-US" sz="1200" dirty="0"/>
              <a:t>of coaxial cable</a:t>
            </a:r>
            <a:endParaRPr lang="en-GB" sz="1200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BF5C3B9-07BC-4C61-91B4-5E73377674A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9" t="6149" r="7418"/>
          <a:stretch/>
        </p:blipFill>
        <p:spPr>
          <a:xfrm>
            <a:off x="1592543" y="2527236"/>
            <a:ext cx="2503456" cy="193994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73FF7FC-DBDE-430F-8CD7-A38ED38AC06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" t="5201" r="7046"/>
          <a:stretch/>
        </p:blipFill>
        <p:spPr>
          <a:xfrm>
            <a:off x="4644008" y="2513274"/>
            <a:ext cx="2497774" cy="1944096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0090395A-9773-4833-B728-B07133EF5B75}"/>
              </a:ext>
            </a:extLst>
          </p:cNvPr>
          <p:cNvSpPr/>
          <p:nvPr/>
        </p:nvSpPr>
        <p:spPr>
          <a:xfrm>
            <a:off x="4181976" y="3265402"/>
            <a:ext cx="360040" cy="21302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589F24-4ED6-4754-9A27-8BC1D89126B9}"/>
              </a:ext>
            </a:extLst>
          </p:cNvPr>
          <p:cNvSpPr txBox="1"/>
          <p:nvPr/>
        </p:nvSpPr>
        <p:spPr>
          <a:xfrm>
            <a:off x="3226503" y="4476028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Constructed signals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37C30A-4990-4D2C-ACE0-15C799A63FF4}"/>
              </a:ext>
            </a:extLst>
          </p:cNvPr>
          <p:cNvSpPr txBox="1"/>
          <p:nvPr/>
        </p:nvSpPr>
        <p:spPr>
          <a:xfrm>
            <a:off x="1909507" y="257175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Cable in</a:t>
            </a:r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960E15F-2D6B-4547-B401-AF7F40C3D079}"/>
              </a:ext>
            </a:extLst>
          </p:cNvPr>
          <p:cNvSpPr txBox="1"/>
          <p:nvPr/>
        </p:nvSpPr>
        <p:spPr>
          <a:xfrm>
            <a:off x="4950061" y="257175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Cable out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0671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5B30224-6464-4EAC-B45F-0850184DF6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67" r="10493" b="21906"/>
          <a:stretch/>
        </p:blipFill>
        <p:spPr>
          <a:xfrm>
            <a:off x="250069" y="2243071"/>
            <a:ext cx="2398101" cy="1979457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framework: analogue front-end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Douglas BETT (SY-BI-BP)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74" name="Rounded Rectangle 73"/>
          <p:cNvSpPr/>
          <p:nvPr/>
        </p:nvSpPr>
        <p:spPr>
          <a:xfrm>
            <a:off x="2507185" y="1161073"/>
            <a:ext cx="1228725" cy="666750"/>
          </a:xfrm>
          <a:prstGeom prst="round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 cable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4170190" y="1161073"/>
            <a:ext cx="1228725" cy="666750"/>
          </a:xfrm>
          <a:prstGeom prst="roundRect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Low-pass filter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Right Arrow 79"/>
          <p:cNvSpPr/>
          <p:nvPr/>
        </p:nvSpPr>
        <p:spPr>
          <a:xfrm>
            <a:off x="3893220" y="1380148"/>
            <a:ext cx="209551" cy="228600"/>
          </a:xfrm>
          <a:prstGeom prst="rightArrow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/>
          <a:srcRect l="43772" t="17333" r="29780" b="45544"/>
          <a:stretch/>
        </p:blipFill>
        <p:spPr>
          <a:xfrm>
            <a:off x="1040537" y="1066873"/>
            <a:ext cx="1028030" cy="901870"/>
          </a:xfrm>
          <a:prstGeom prst="rect">
            <a:avLst/>
          </a:prstGeom>
          <a:ln>
            <a:noFill/>
          </a:ln>
        </p:spPr>
      </p:pic>
      <p:sp>
        <p:nvSpPr>
          <p:cNvPr id="29" name="TextBox 28"/>
          <p:cNvSpPr txBox="1"/>
          <p:nvPr/>
        </p:nvSpPr>
        <p:spPr>
          <a:xfrm>
            <a:off x="943162" y="697541"/>
            <a:ext cx="145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Stripline BPM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ight Arrow 30"/>
          <p:cNvSpPr/>
          <p:nvPr/>
        </p:nvSpPr>
        <p:spPr>
          <a:xfrm>
            <a:off x="2192665" y="1373813"/>
            <a:ext cx="209551" cy="228600"/>
          </a:xfrm>
          <a:prstGeom prst="rightArrow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7C8DE8-D5E5-4D0C-8F4F-03D4CB259890}"/>
              </a:ext>
            </a:extLst>
          </p:cNvPr>
          <p:cNvSpPr txBox="1"/>
          <p:nvPr/>
        </p:nvSpPr>
        <p:spPr>
          <a:xfrm>
            <a:off x="1932364" y="4337704"/>
            <a:ext cx="165785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“absorptive” filter (low reflections)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660AA08-5CD0-40E6-9B03-DE173FECED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816" y="2205841"/>
            <a:ext cx="2761910" cy="20668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7C3F11-4D84-42DC-BB93-3D2D457D8A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8387" y="2241182"/>
            <a:ext cx="2617151" cy="208473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5364EDD-F08E-4657-87E2-3AB8D2C5A8E2}"/>
              </a:ext>
            </a:extLst>
          </p:cNvPr>
          <p:cNvSpPr txBox="1"/>
          <p:nvPr/>
        </p:nvSpPr>
        <p:spPr>
          <a:xfrm>
            <a:off x="5454984" y="4331390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Constructed signals post-filter</a:t>
            </a: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9C8570F-E345-47F4-BB5F-26186D0B92F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2100" t="13124" r="13250" b="45800"/>
          <a:stretch/>
        </p:blipFill>
        <p:spPr>
          <a:xfrm>
            <a:off x="5932578" y="675000"/>
            <a:ext cx="1774314" cy="157757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282E212-C605-4390-93C4-C214A7E7D81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3352" t="65399" r="11599" b="13562"/>
          <a:stretch/>
        </p:blipFill>
        <p:spPr>
          <a:xfrm>
            <a:off x="7706892" y="792531"/>
            <a:ext cx="1033104" cy="1082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865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framework: analogue front-end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Douglas BETT (BE-BI-BP)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74" name="Rounded Rectangle 73"/>
          <p:cNvSpPr/>
          <p:nvPr/>
        </p:nvSpPr>
        <p:spPr>
          <a:xfrm>
            <a:off x="2560365" y="1532809"/>
            <a:ext cx="1228725" cy="666750"/>
          </a:xfrm>
          <a:prstGeom prst="round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 cable</a:t>
            </a: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4139952" y="1532809"/>
            <a:ext cx="1228725" cy="666750"/>
          </a:xfrm>
          <a:prstGeom prst="roundRect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Low-pass filter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5724128" y="1532809"/>
            <a:ext cx="1228725" cy="666750"/>
          </a:xfrm>
          <a:prstGeom prst="round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variable attenuator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936" y="1429736"/>
            <a:ext cx="937061" cy="937061"/>
          </a:xfrm>
          <a:prstGeom prst="rect">
            <a:avLst/>
          </a:prstGeom>
          <a:ln>
            <a:noFill/>
          </a:ln>
        </p:spPr>
      </p:pic>
      <p:sp>
        <p:nvSpPr>
          <p:cNvPr id="79" name="Right Arrow 78"/>
          <p:cNvSpPr/>
          <p:nvPr/>
        </p:nvSpPr>
        <p:spPr>
          <a:xfrm>
            <a:off x="2232761" y="1751884"/>
            <a:ext cx="209551" cy="228600"/>
          </a:xfrm>
          <a:prstGeom prst="rightArrow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Right Arrow 79"/>
          <p:cNvSpPr/>
          <p:nvPr/>
        </p:nvSpPr>
        <p:spPr>
          <a:xfrm>
            <a:off x="3862982" y="1751884"/>
            <a:ext cx="209551" cy="228600"/>
          </a:xfrm>
          <a:prstGeom prst="rightArrow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Right Arrow 80"/>
          <p:cNvSpPr/>
          <p:nvPr/>
        </p:nvSpPr>
        <p:spPr>
          <a:xfrm>
            <a:off x="5447158" y="1759095"/>
            <a:ext cx="209551" cy="228600"/>
          </a:xfrm>
          <a:prstGeom prst="rightArrow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Right Arrow 81"/>
          <p:cNvSpPr/>
          <p:nvPr/>
        </p:nvSpPr>
        <p:spPr>
          <a:xfrm>
            <a:off x="7031334" y="1759095"/>
            <a:ext cx="209551" cy="228600"/>
          </a:xfrm>
          <a:prstGeom prst="rightArrow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293596" y="1067908"/>
            <a:ext cx="937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en-US" sz="1600" dirty="0">
                <a:solidFill>
                  <a:prstClr val="black"/>
                </a:solidFill>
              </a:rPr>
              <a:t>Digitizer</a:t>
            </a:r>
            <a:endParaRPr lang="en-GB" sz="1600" dirty="0">
              <a:solidFill>
                <a:prstClr val="black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/>
          <a:srcRect l="43772" t="17333" r="29780" b="45544"/>
          <a:stretch/>
        </p:blipFill>
        <p:spPr>
          <a:xfrm>
            <a:off x="1080633" y="1464927"/>
            <a:ext cx="1028030" cy="901870"/>
          </a:xfrm>
          <a:prstGeom prst="rect">
            <a:avLst/>
          </a:prstGeom>
          <a:ln>
            <a:noFill/>
          </a:ln>
        </p:spPr>
      </p:pic>
      <p:sp>
        <p:nvSpPr>
          <p:cNvPr id="29" name="TextBox 28"/>
          <p:cNvSpPr txBox="1"/>
          <p:nvPr/>
        </p:nvSpPr>
        <p:spPr>
          <a:xfrm>
            <a:off x="983258" y="1095595"/>
            <a:ext cx="145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Stripline BPM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9A0D5CC-9562-47C0-AAA4-884977E5028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" t="5279" r="7027"/>
          <a:stretch/>
        </p:blipFill>
        <p:spPr>
          <a:xfrm>
            <a:off x="1951637" y="2540273"/>
            <a:ext cx="3143400" cy="246551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3122CB1-5E06-4469-AAC7-22C93D1E1082}"/>
              </a:ext>
            </a:extLst>
          </p:cNvPr>
          <p:cNvSpPr txBox="1"/>
          <p:nvPr/>
        </p:nvSpPr>
        <p:spPr>
          <a:xfrm>
            <a:off x="3115379" y="2649460"/>
            <a:ext cx="19143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200" dirty="0"/>
              <a:t>12-bits @ 4.096 GSPS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7FBEB8-AE5E-44F4-84AE-5BD115A330B2}"/>
              </a:ext>
            </a:extLst>
          </p:cNvPr>
          <p:cNvSpPr txBox="1"/>
          <p:nvPr/>
        </p:nvSpPr>
        <p:spPr>
          <a:xfrm>
            <a:off x="5601750" y="1071733"/>
            <a:ext cx="1473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 dB step size</a:t>
            </a:r>
            <a:endParaRPr lang="en-GB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60D80F8-B1E4-4B59-87DE-4015453D050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232" t="5201" r="9038"/>
          <a:stretch/>
        </p:blipFill>
        <p:spPr>
          <a:xfrm>
            <a:off x="5551933" y="2564502"/>
            <a:ext cx="2730203" cy="22388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9A3A914-EEC0-4985-930B-CC70938E711A}"/>
              </a:ext>
            </a:extLst>
          </p:cNvPr>
          <p:cNvSpPr txBox="1"/>
          <p:nvPr/>
        </p:nvSpPr>
        <p:spPr>
          <a:xfrm>
            <a:off x="6504085" y="4225076"/>
            <a:ext cx="1778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Asynchronous clock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829170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framework: digital processing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Douglas BETT (BE-BI-BP)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73" name="Rounded Rectangle 72"/>
          <p:cNvSpPr/>
          <p:nvPr/>
        </p:nvSpPr>
        <p:spPr>
          <a:xfrm>
            <a:off x="142394" y="2606256"/>
            <a:ext cx="1200150" cy="666750"/>
          </a:xfrm>
          <a:prstGeom prst="round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Digitize waveforms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1619110" y="2614812"/>
            <a:ext cx="1228725" cy="666750"/>
          </a:xfrm>
          <a:prstGeom prst="roundRect">
            <a:avLst/>
          </a:prstGeom>
          <a:solidFill>
            <a:srgbClr val="ED7D31">
              <a:lumMod val="20000"/>
              <a:lumOff val="80000"/>
            </a:srgbClr>
          </a:solidFill>
          <a:ln w="381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Compensate for other beam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3155155" y="2614812"/>
            <a:ext cx="1228725" cy="666750"/>
          </a:xfrm>
          <a:prstGeom prst="roundRect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Integrate channels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4681275" y="2614812"/>
            <a:ext cx="1228725" cy="666750"/>
          </a:xfrm>
          <a:prstGeom prst="round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Calculate position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Right Arrow 78"/>
          <p:cNvSpPr/>
          <p:nvPr/>
        </p:nvSpPr>
        <p:spPr>
          <a:xfrm>
            <a:off x="1374620" y="2833887"/>
            <a:ext cx="209551" cy="228600"/>
          </a:xfrm>
          <a:prstGeom prst="rightArrow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Right Arrow 79"/>
          <p:cNvSpPr/>
          <p:nvPr/>
        </p:nvSpPr>
        <p:spPr>
          <a:xfrm>
            <a:off x="2892699" y="2833887"/>
            <a:ext cx="209551" cy="228600"/>
          </a:xfrm>
          <a:prstGeom prst="rightArrow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Right Arrow 80"/>
          <p:cNvSpPr/>
          <p:nvPr/>
        </p:nvSpPr>
        <p:spPr>
          <a:xfrm>
            <a:off x="4433333" y="2841098"/>
            <a:ext cx="209551" cy="228600"/>
          </a:xfrm>
          <a:prstGeom prst="rightArrow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Right Arrow 81"/>
          <p:cNvSpPr/>
          <p:nvPr/>
        </p:nvSpPr>
        <p:spPr>
          <a:xfrm>
            <a:off x="5959453" y="2841098"/>
            <a:ext cx="209551" cy="228600"/>
          </a:xfrm>
          <a:prstGeom prst="rightArrow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207395" y="2607090"/>
            <a:ext cx="1228725" cy="666750"/>
          </a:xfrm>
          <a:prstGeom prst="roundRect">
            <a:avLst/>
          </a:prstGeom>
          <a:solidFill>
            <a:srgbClr val="E2F0D9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Correct non-linearity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7721249" y="2614812"/>
            <a:ext cx="1228725" cy="6667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Calibrate, a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ccount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for BPM roll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ight Arrow 27"/>
          <p:cNvSpPr/>
          <p:nvPr/>
        </p:nvSpPr>
        <p:spPr>
          <a:xfrm>
            <a:off x="7474342" y="2841098"/>
            <a:ext cx="209551" cy="2286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800616" y="3922282"/>
                <a:ext cx="990041" cy="461665"/>
              </a:xfrm>
              <a:prstGeom prst="rect">
                <a:avLst/>
              </a:prstGeom>
              <a:solidFill>
                <a:srgbClr val="FFF2CC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sz="12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Δ</m:t>
                    </m:r>
                    <m:r>
                      <a:rPr kumimoji="0" lang="en-US" sz="12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/</m:t>
                    </m:r>
                    <m:r>
                      <m:rPr>
                        <m:sty m:val="p"/>
                      </m:rPr>
                      <a:rPr kumimoji="0" lang="en-US" sz="12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Σ</m:t>
                    </m:r>
                  </m:oMath>
                </a14:m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algorithm</a:t>
                </a: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16" y="3922282"/>
                <a:ext cx="990041" cy="461665"/>
              </a:xfrm>
              <a:prstGeom prst="rect">
                <a:avLst/>
              </a:prstGeom>
              <a:blipFill>
                <a:blip r:embed="rId3"/>
                <a:stretch>
                  <a:fillRect b="-769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>
            <a:stCxn id="31" idx="0"/>
            <a:endCxn id="76" idx="2"/>
          </p:cNvCxnSpPr>
          <p:nvPr/>
        </p:nvCxnSpPr>
        <p:spPr>
          <a:xfrm flipV="1">
            <a:off x="5295637" y="3281562"/>
            <a:ext cx="1" cy="6407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321530" y="1359611"/>
            <a:ext cx="990041" cy="646331"/>
          </a:xfrm>
          <a:prstGeom prst="rect">
            <a:avLst/>
          </a:prstGeom>
          <a:solidFill>
            <a:srgbClr val="E2F0D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Polynomial adjustment (2D)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5" name="Straight Arrow Connector 34"/>
          <p:cNvCxnSpPr>
            <a:stCxn id="34" idx="2"/>
            <a:endCxn id="26" idx="0"/>
          </p:cNvCxnSpPr>
          <p:nvPr/>
        </p:nvCxnSpPr>
        <p:spPr>
          <a:xfrm>
            <a:off x="6816551" y="2005942"/>
            <a:ext cx="5207" cy="6011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40" idx="2"/>
            <a:endCxn id="75" idx="0"/>
          </p:cNvCxnSpPr>
          <p:nvPr/>
        </p:nvCxnSpPr>
        <p:spPr>
          <a:xfrm>
            <a:off x="3769517" y="2005942"/>
            <a:ext cx="1" cy="6088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190098" y="1359611"/>
            <a:ext cx="1158837" cy="646331"/>
          </a:xfrm>
          <a:prstGeom prst="rect">
            <a:avLst/>
          </a:prstGeom>
          <a:solidFill>
            <a:srgbClr val="EDEDED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root of sum of squares (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rss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ight Brace 48"/>
          <p:cNvSpPr/>
          <p:nvPr/>
        </p:nvSpPr>
        <p:spPr>
          <a:xfrm rot="16200000">
            <a:off x="5785822" y="-1712726"/>
            <a:ext cx="438168" cy="5890139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520753" y="675000"/>
            <a:ext cx="3200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Standard BPM processing operations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41364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E4C83-5F55-40C7-B821-A0E3B32A4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Digitized waveforms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5AA0B2E-4347-4DFB-A29B-9058BE0BA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Douglas BETT (SY-BI-BP)</a:t>
            </a:r>
            <a:endParaRPr lang="en-GB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FBEC08-8958-4E86-9BE3-AEA98DF9B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670284"/>
            <a:ext cx="4869160" cy="36518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F85C3E9F-C0B6-40A5-A8F0-FA4A002E278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16708" y="1011052"/>
                <a:ext cx="4020153" cy="3680222"/>
              </a:xfrm>
              <a:prstGeom prst="rect">
                <a:avLst/>
              </a:prstGeom>
            </p:spPr>
            <p:txBody>
              <a:bodyPr vert="horz" lIns="0" tIns="0" rIns="0" bIns="0" rtlCol="0" anchor="t">
                <a:normAutofit/>
              </a:bodyPr>
              <a:lstStyle>
                <a:lvl1pPr marL="0" indent="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None/>
                  <a:defRPr sz="2000" b="1" kern="1200" baseline="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None/>
                  <a:defRPr sz="2000" b="1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None/>
                  <a:defRPr sz="1800" b="1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None/>
                  <a:defRPr sz="1600" b="1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None/>
                  <a:defRPr sz="1600" b="1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l" defTabSz="457200" rtl="0" eaLnBrk="1" latinLnBrk="0" hangingPunct="1">
                  <a:spcBef>
                    <a:spcPct val="200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l" defTabSz="457200" rtl="0" eaLnBrk="1" latinLnBrk="0" hangingPunct="1">
                  <a:spcBef>
                    <a:spcPct val="200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l" defTabSz="457200" rtl="0" eaLnBrk="1" latinLnBrk="0" hangingPunct="1">
                  <a:spcBef>
                    <a:spcPct val="200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l" defTabSz="457200" rtl="0" eaLnBrk="1" latinLnBrk="0" hangingPunct="1">
                  <a:spcBef>
                    <a:spcPct val="200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b="0" dirty="0"/>
                  <a:t>Stable orbit assumed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b="0" dirty="0"/>
                  <a:t>Position calculated from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GB" b="0" dirty="0"/>
                  <a:t> of waveform power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b="0" dirty="0"/>
                  <a:t>Shot-by-shot resolution ~10 µm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b="0" dirty="0"/>
              </a:p>
            </p:txBody>
          </p:sp>
        </mc:Choice>
        <mc:Fallback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F85C3E9F-C0B6-40A5-A8F0-FA4A002E27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6708" y="1011052"/>
                <a:ext cx="4020153" cy="3680222"/>
              </a:xfrm>
              <a:prstGeom prst="rect">
                <a:avLst/>
              </a:prstGeom>
              <a:blipFill>
                <a:blip r:embed="rId3"/>
                <a:stretch>
                  <a:fillRect l="-3642" t="-1987" r="-6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B9C999B8-4FDB-4B78-B0CD-C3764F724389}"/>
              </a:ext>
            </a:extLst>
          </p:cNvPr>
          <p:cNvSpPr txBox="1"/>
          <p:nvPr/>
        </p:nvSpPr>
        <p:spPr>
          <a:xfrm>
            <a:off x="2483768" y="1025618"/>
            <a:ext cx="2252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Channel 1 @ 4 GHz</a:t>
            </a:r>
          </a:p>
          <a:p>
            <a:r>
              <a:rPr lang="en-GB" dirty="0"/>
              <a:t>12-bit, ±0.5 V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C676AFD-3633-4B4C-8FDF-65A40673ED6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442205" y="2432314"/>
            <a:ext cx="2984293" cy="223821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F0046A8-A9BC-4D8F-876F-08D3209C7AA7}"/>
              </a:ext>
            </a:extLst>
          </p:cNvPr>
          <p:cNvSpPr txBox="1"/>
          <p:nvPr/>
        </p:nvSpPr>
        <p:spPr>
          <a:xfrm>
            <a:off x="6948264" y="285978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2,760 </a:t>
            </a:r>
            <a:r>
              <a:rPr lang="en-GB" dirty="0" err="1"/>
              <a:t>acq</a:t>
            </a:r>
            <a:r>
              <a:rPr lang="en-GB" dirty="0"/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44B187-0068-497E-9ADE-F3D2D85A08C0}"/>
              </a:ext>
            </a:extLst>
          </p:cNvPr>
          <p:cNvSpPr txBox="1"/>
          <p:nvPr/>
        </p:nvSpPr>
        <p:spPr>
          <a:xfrm>
            <a:off x="1968214" y="4257273"/>
            <a:ext cx="3813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Systematic error on mean position: 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b="0" dirty="0">
                <a:solidFill>
                  <a:srgbClr val="FF0000"/>
                </a:solidFill>
              </a:rPr>
              <a:t>~10 µm horizontal [1.5%]</a:t>
            </a:r>
          </a:p>
          <a:p>
            <a:r>
              <a:rPr lang="en-GB" dirty="0">
                <a:solidFill>
                  <a:srgbClr val="FF0000"/>
                </a:solidFill>
              </a:rPr>
              <a:t>~200 </a:t>
            </a:r>
            <a:r>
              <a:rPr lang="en-GB" b="0" dirty="0">
                <a:solidFill>
                  <a:srgbClr val="FF0000"/>
                </a:solidFill>
              </a:rPr>
              <a:t>µm vertical [3%]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EB258AF-332B-4B1E-84D1-49A211881F7F}"/>
              </a:ext>
            </a:extLst>
          </p:cNvPr>
          <p:cNvSpPr/>
          <p:nvPr/>
        </p:nvSpPr>
        <p:spPr>
          <a:xfrm>
            <a:off x="2048212" y="2338233"/>
            <a:ext cx="648072" cy="1213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8CF187-B010-450E-8B71-FF115BABCA6C}"/>
              </a:ext>
            </a:extLst>
          </p:cNvPr>
          <p:cNvSpPr txBox="1"/>
          <p:nvPr/>
        </p:nvSpPr>
        <p:spPr>
          <a:xfrm>
            <a:off x="2613841" y="1747938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Unwanted signal from counter beam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2716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3DCD2-F614-4F7A-AF5A-8E85F92EA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compensation I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2CCCEB2-BC92-4324-BD81-85C5ACB4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Douglas BETT (SY-BI-BP)</a:t>
            </a:r>
            <a:endParaRPr lang="en-GB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CB1B60-9CB5-480A-8919-B6CC45798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9033" y="1074018"/>
            <a:ext cx="1714500" cy="12858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0A4C7D-CA18-4589-8DC7-88A0899D9BB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451712" y="1068881"/>
            <a:ext cx="1714500" cy="12858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CB4EE8E-D3ED-446E-80C3-8DB183E5D84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94912" y="1074018"/>
            <a:ext cx="1714500" cy="12858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5DB7CC8-5908-4215-B63A-918FC97EBBA6}"/>
                  </a:ext>
                </a:extLst>
              </p:cNvPr>
              <p:cNvSpPr txBox="1"/>
              <p:nvPr/>
            </p:nvSpPr>
            <p:spPr>
              <a:xfrm>
                <a:off x="3824862" y="1128990"/>
                <a:ext cx="9016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5DB7CC8-5908-4215-B63A-918FC97EB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4862" y="1128990"/>
                <a:ext cx="90165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9B3AEBF-98C1-4FAB-B234-30DAEE284DB6}"/>
                  </a:ext>
                </a:extLst>
              </p:cNvPr>
              <p:cNvSpPr txBox="1"/>
              <p:nvPr/>
            </p:nvSpPr>
            <p:spPr>
              <a:xfrm>
                <a:off x="6171792" y="1145099"/>
                <a:ext cx="8668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9B3AEBF-98C1-4FAB-B234-30DAEE284D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1792" y="1145099"/>
                <a:ext cx="866840" cy="369332"/>
              </a:xfrm>
              <a:prstGeom prst="rect">
                <a:avLst/>
              </a:prstGeom>
              <a:blipFill>
                <a:blip r:embed="rId6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3E485EF7-69FB-4FCD-A42A-FA7B7BDE95F7}"/>
              </a:ext>
            </a:extLst>
          </p:cNvPr>
          <p:cNvSpPr txBox="1"/>
          <p:nvPr/>
        </p:nvSpPr>
        <p:spPr>
          <a:xfrm>
            <a:off x="5004048" y="151686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2B7D7E-2DCC-4648-8949-208702267868}"/>
              </a:ext>
            </a:extLst>
          </p:cNvPr>
          <p:cNvSpPr txBox="1"/>
          <p:nvPr/>
        </p:nvSpPr>
        <p:spPr>
          <a:xfrm>
            <a:off x="2820502" y="150841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=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C93952A-AA8D-4918-8AF5-BB707DE1A696}"/>
                  </a:ext>
                </a:extLst>
              </p:cNvPr>
              <p:cNvSpPr txBox="1"/>
              <p:nvPr/>
            </p:nvSpPr>
            <p:spPr>
              <a:xfrm>
                <a:off x="2276964" y="1120048"/>
                <a:ext cx="464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C93952A-AA8D-4918-8AF5-BB707DE1A6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6964" y="1120048"/>
                <a:ext cx="464422" cy="369332"/>
              </a:xfrm>
              <a:prstGeom prst="rect">
                <a:avLst/>
              </a:prstGeom>
              <a:blipFill>
                <a:blip r:embed="rId7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DC28E7C-46A2-4BE3-BC15-ED12E3AEAA39}"/>
                  </a:ext>
                </a:extLst>
              </p:cNvPr>
              <p:cNvSpPr txBox="1"/>
              <p:nvPr/>
            </p:nvSpPr>
            <p:spPr>
              <a:xfrm>
                <a:off x="6009540" y="651758"/>
                <a:ext cx="2595967" cy="677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  <a:p>
                <a:pPr marL="857250" lvl="1" indent="-457200" algn="l">
                  <a:buFont typeface="Arial" panose="020B0604020202020204" pitchFamily="34" charset="0"/>
                  <a:buChar char="•"/>
                </a:pPr>
                <a:endParaRPr lang="en-US" b="0" i="1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DC28E7C-46A2-4BE3-BC15-ED12E3AEAA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9540" y="651758"/>
                <a:ext cx="2595967" cy="67710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4DB2452-0DC6-4C87-801F-4DA48A541E48}"/>
                  </a:ext>
                </a:extLst>
              </p:cNvPr>
              <p:cNvSpPr txBox="1"/>
              <p:nvPr/>
            </p:nvSpPr>
            <p:spPr>
              <a:xfrm>
                <a:off x="3255375" y="2379533"/>
                <a:ext cx="219633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sz="1800" dirty="0"/>
                  <a:t> : signal induced at upstream end by reference on-axis first beam</a:t>
                </a:r>
                <a:endParaRPr lang="en-GB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4DB2452-0DC6-4C87-801F-4DA48A541E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5375" y="2379533"/>
                <a:ext cx="2196337" cy="1200329"/>
              </a:xfrm>
              <a:prstGeom prst="rect">
                <a:avLst/>
              </a:prstGeom>
              <a:blipFill>
                <a:blip r:embed="rId9"/>
                <a:stretch>
                  <a:fillRect l="-2222" t="-2538" r="-3056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38D8D67-FCA6-4B31-9023-DFC04B9730F5}"/>
                  </a:ext>
                </a:extLst>
              </p:cNvPr>
              <p:cNvSpPr txBox="1"/>
              <p:nvPr/>
            </p:nvSpPr>
            <p:spPr>
              <a:xfrm>
                <a:off x="5588303" y="2355726"/>
                <a:ext cx="227094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1800" dirty="0"/>
                  <a:t> : signal induced at upstream end </a:t>
                </a:r>
                <a:r>
                  <a:rPr lang="en-GB" dirty="0"/>
                  <a:t>by</a:t>
                </a:r>
                <a:r>
                  <a:rPr lang="en-GB" sz="1800" dirty="0"/>
                  <a:t> reference on-axis second beam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38D8D67-FCA6-4B31-9023-DFC04B9730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8303" y="2355726"/>
                <a:ext cx="2270940" cy="1477328"/>
              </a:xfrm>
              <a:prstGeom prst="rect">
                <a:avLst/>
              </a:prstGeom>
              <a:blipFill>
                <a:blip r:embed="rId10"/>
                <a:stretch>
                  <a:fillRect l="-2419" t="-20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B74A70C-1144-4119-950B-73C9058E4D65}"/>
                  </a:ext>
                </a:extLst>
              </p:cNvPr>
              <p:cNvSpPr txBox="1"/>
              <p:nvPr/>
            </p:nvSpPr>
            <p:spPr>
              <a:xfrm>
                <a:off x="240248" y="3680064"/>
                <a:ext cx="866350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GB" sz="1800" dirty="0"/>
                  <a:t> scale factor sets amplitude of each term according to intensity, position of beam. </a:t>
                </a:r>
                <a:r>
                  <a:rPr lang="en-GB" dirty="0"/>
                  <a:t>Higher intensity or closer to stripline </a:t>
                </a:r>
                <a:r>
                  <a:rPr lang="en-GB" dirty="0">
                    <a:sym typeface="Wingdings" panose="05000000000000000000" pitchFamily="2" charset="2"/>
                  </a:rPr>
                  <a:t> larger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𝜅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B74A70C-1144-4119-950B-73C9058E4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248" y="3680064"/>
                <a:ext cx="8663503" cy="646331"/>
              </a:xfrm>
              <a:prstGeom prst="rect">
                <a:avLst/>
              </a:prstGeom>
              <a:blipFill>
                <a:blip r:embed="rId11"/>
                <a:stretch>
                  <a:fillRect l="-563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4E12F281-8560-4C34-AAC2-A00F927971B2}"/>
              </a:ext>
            </a:extLst>
          </p:cNvPr>
          <p:cNvSpPr txBox="1"/>
          <p:nvPr/>
        </p:nvSpPr>
        <p:spPr>
          <a:xfrm>
            <a:off x="1094912" y="697997"/>
            <a:ext cx="4878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Each waveform can be expressed in the form: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506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57826-83BF-40F0-8A24-85EC98AD2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8BBA0-354E-4D47-9C2F-933D44CCBE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241525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Introduction to the HL-LHC IR BPM upgrade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Simulation framework for BPM processing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Power compensation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16F1C0-F9AA-43AE-8EBD-5BB43701A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Douglas BETT (SY-BI-BP)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681982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3DCD2-F614-4F7A-AF5A-8E85F92EA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compensation II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77D8CC4-EBCD-4B2E-A579-05243AAB9EA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12000" y="987574"/>
                <a:ext cx="7704416" cy="3312368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 algn="l">
                  <a:buNone/>
                </a:pPr>
                <a:r>
                  <a:rPr lang="en-US" sz="2400" dirty="0"/>
                  <a:t>	Taking the sum of the samples squared for both sides:	</a:t>
                </a:r>
              </a:p>
              <a:p>
                <a:pPr algn="l"/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  <a:p>
                <a:pPr marL="0" indent="0" algn="l">
                  <a:buNone/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 marL="457200" lvl="1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Sup>
                            <m:sSub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Sup>
                            <m:sSub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Sup>
                            <m:sSub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GB" dirty="0"/>
              </a:p>
              <a:p>
                <a:endParaRPr lang="en-US" sz="2400" dirty="0"/>
              </a:p>
              <a:p>
                <a:pPr marL="0" indent="0">
                  <a:buNone/>
                </a:pPr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+2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b="0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77D8CC4-EBCD-4B2E-A579-05243AAB9E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2000" y="987574"/>
                <a:ext cx="7704416" cy="3312368"/>
              </a:xfrm>
              <a:blipFill>
                <a:blip r:embed="rId2"/>
                <a:stretch>
                  <a:fillRect t="-40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2CCCEB2-BC92-4324-BD81-85C5ACB4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Douglas BETT (SY-BI-BP)</a:t>
            </a:r>
            <a:endParaRPr lang="en-GB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714212C-1C73-446C-8C98-FB3A2D49AC87}"/>
                  </a:ext>
                </a:extLst>
              </p:cNvPr>
              <p:cNvSpPr txBox="1"/>
              <p:nvPr/>
            </p:nvSpPr>
            <p:spPr>
              <a:xfrm>
                <a:off x="827584" y="3075806"/>
                <a:ext cx="1236429" cy="2770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br>
                  <a:rPr lang="en-GB" b="0" i="1" dirty="0">
                    <a:latin typeface="Cambria Math" panose="02040503050406030204" pitchFamily="18" charset="0"/>
                  </a:rPr>
                </a:br>
                <a:endParaRPr lang="en-GB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714212C-1C73-446C-8C98-FB3A2D49AC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3075806"/>
                <a:ext cx="1236429" cy="277064"/>
              </a:xfrm>
              <a:prstGeom prst="rect">
                <a:avLst/>
              </a:prstGeom>
              <a:blipFill>
                <a:blip r:embed="rId3"/>
                <a:stretch>
                  <a:fillRect t="-2222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5C49A62-037A-4412-A9DB-9D77447B8926}"/>
                  </a:ext>
                </a:extLst>
              </p:cNvPr>
              <p:cNvSpPr txBox="1"/>
              <p:nvPr/>
            </p:nvSpPr>
            <p:spPr>
              <a:xfrm>
                <a:off x="3851920" y="6870883"/>
                <a:ext cx="23986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Can be solved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5C49A62-037A-4412-A9DB-9D77447B89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6870883"/>
                <a:ext cx="2398605" cy="369332"/>
              </a:xfrm>
              <a:prstGeom prst="rect">
                <a:avLst/>
              </a:prstGeom>
              <a:blipFill>
                <a:blip r:embed="rId4"/>
                <a:stretch>
                  <a:fillRect l="-2290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3">
                <a:extLst>
                  <a:ext uri="{FF2B5EF4-FFF2-40B4-BE49-F238E27FC236}">
                    <a16:creationId xmlns:a16="http://schemas.microsoft.com/office/drawing/2014/main" id="{FC1307C9-4875-43DC-838D-3763B18E8B2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37896" y="5308054"/>
                <a:ext cx="7704416" cy="3312368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 fontScale="92500" lnSpcReduction="10000"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  <a:p>
                <a:pPr algn="l"/>
                <a:r>
                  <a:rPr lang="en-US" dirty="0"/>
                  <a:t>By replacing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with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rad>
                  </m:oMath>
                </a14:m>
                <a:r>
                  <a:rPr lang="en-GB" dirty="0"/>
                  <a:t>, the above expression becomes a quadratic equation whose coefficients are functions of scalars that are </a:t>
                </a:r>
                <a:r>
                  <a:rPr lang="en-GB" dirty="0">
                    <a:solidFill>
                      <a:srgbClr val="0033A0"/>
                    </a:solidFill>
                  </a:rPr>
                  <a:t>calculated in advance from the reference waveforms</a:t>
                </a:r>
                <a:r>
                  <a:rPr lang="en-GB" dirty="0"/>
                  <a:t> or </a:t>
                </a:r>
                <a:r>
                  <a:rPr lang="en-GB" dirty="0">
                    <a:solidFill>
                      <a:srgbClr val="FF0000"/>
                    </a:solidFill>
                  </a:rPr>
                  <a:t>calculated in real time from the measured waveforms</a:t>
                </a:r>
                <a:r>
                  <a:rPr lang="en-GB" dirty="0"/>
                  <a:t>:</a:t>
                </a:r>
              </a:p>
              <a:p>
                <a:endParaRPr lang="en-US" dirty="0"/>
              </a:p>
              <a:p>
                <a:pPr marL="0" indent="0">
                  <a:buFont typeface="Wingdings" charset="2"/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GB" i="1" smtClean="0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i="1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GB" i="1" smtClean="0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r>
                                  <a:rPr lang="en-US" i="1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GB" i="1" smtClean="0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i="1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den>
                        </m:f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GB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rgbClr val="0033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0033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GB" i="1" smtClean="0">
                                        <a:solidFill>
                                          <a:srgbClr val="0033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9</m:t>
                                    </m:r>
                                    <m:r>
                                      <a:rPr lang="en-US" i="1">
                                        <a:solidFill>
                                          <a:srgbClr val="0033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</m:e>
                    </m:d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GB" i="1" smtClean="0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r>
                                  <a:rPr lang="en-US" i="1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GB" i="1" smtClean="0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i="1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GB" i="1" smtClean="0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  <m:r>
                                  <a:rPr lang="en-US" i="1" smtClean="0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GB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GB" i="1" smtClean="0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i="1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8" name="Content Placeholder 3">
                <a:extLst>
                  <a:ext uri="{FF2B5EF4-FFF2-40B4-BE49-F238E27FC236}">
                    <a16:creationId xmlns:a16="http://schemas.microsoft.com/office/drawing/2014/main" id="{FC1307C9-4875-43DC-838D-3763B18E8B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896" y="5308054"/>
                <a:ext cx="7704416" cy="3312368"/>
              </a:xfrm>
              <a:prstGeom prst="rect">
                <a:avLst/>
              </a:prstGeom>
              <a:blipFill>
                <a:blip r:embed="rId5"/>
                <a:stretch>
                  <a:fillRect l="-2059" r="-2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Left Brace 5">
            <a:extLst>
              <a:ext uri="{FF2B5EF4-FFF2-40B4-BE49-F238E27FC236}">
                <a16:creationId xmlns:a16="http://schemas.microsoft.com/office/drawing/2014/main" id="{F52A503A-DD5B-47FF-9DEB-AA52C1162758}"/>
              </a:ext>
            </a:extLst>
          </p:cNvPr>
          <p:cNvSpPr/>
          <p:nvPr/>
        </p:nvSpPr>
        <p:spPr>
          <a:xfrm rot="16200000">
            <a:off x="1313637" y="2625756"/>
            <a:ext cx="216025" cy="68407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18623680-4735-459E-A4EC-3D66FE083936}"/>
              </a:ext>
            </a:extLst>
          </p:cNvPr>
          <p:cNvSpPr/>
          <p:nvPr/>
        </p:nvSpPr>
        <p:spPr>
          <a:xfrm rot="16200000">
            <a:off x="2915816" y="2564008"/>
            <a:ext cx="216026" cy="792089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E0866C6-FF4F-40B3-8E2E-AEA1A87C455A}"/>
                  </a:ext>
                </a:extLst>
              </p:cNvPr>
              <p:cNvSpPr txBox="1"/>
              <p:nvPr/>
            </p:nvSpPr>
            <p:spPr>
              <a:xfrm>
                <a:off x="2754813" y="3089674"/>
                <a:ext cx="538032" cy="2770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br>
                  <a:rPr lang="en-GB" b="0" i="1" dirty="0">
                    <a:latin typeface="Cambria Math" panose="02040503050406030204" pitchFamily="18" charset="0"/>
                  </a:rPr>
                </a:br>
                <a:endParaRPr lang="en-GB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E0866C6-FF4F-40B3-8E2E-AEA1A87C45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4813" y="3089674"/>
                <a:ext cx="538032" cy="277064"/>
              </a:xfrm>
              <a:prstGeom prst="rect">
                <a:avLst/>
              </a:prstGeom>
              <a:blipFill>
                <a:blip r:embed="rId6"/>
                <a:stretch>
                  <a:fillRect l="-3409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Left Brace 11">
            <a:extLst>
              <a:ext uri="{FF2B5EF4-FFF2-40B4-BE49-F238E27FC236}">
                <a16:creationId xmlns:a16="http://schemas.microsoft.com/office/drawing/2014/main" id="{71CA9C92-1968-4762-9B1E-7EAE67EB06AD}"/>
              </a:ext>
            </a:extLst>
          </p:cNvPr>
          <p:cNvSpPr/>
          <p:nvPr/>
        </p:nvSpPr>
        <p:spPr>
          <a:xfrm rot="16200000">
            <a:off x="7192152" y="2571749"/>
            <a:ext cx="216026" cy="792089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7144FB7-F592-4640-918B-60219995D1ED}"/>
                  </a:ext>
                </a:extLst>
              </p:cNvPr>
              <p:cNvSpPr txBox="1"/>
              <p:nvPr/>
            </p:nvSpPr>
            <p:spPr>
              <a:xfrm>
                <a:off x="7072955" y="3089674"/>
                <a:ext cx="454420" cy="2770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br>
                  <a:rPr lang="en-GB" b="0" i="1" dirty="0">
                    <a:latin typeface="Cambria Math" panose="02040503050406030204" pitchFamily="18" charset="0"/>
                  </a:rPr>
                </a:br>
                <a:endParaRPr lang="en-GB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7144FB7-F592-4640-918B-60219995D1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2955" y="3089674"/>
                <a:ext cx="454420" cy="277064"/>
              </a:xfrm>
              <a:prstGeom prst="rect">
                <a:avLst/>
              </a:prstGeom>
              <a:blipFill>
                <a:blip r:embed="rId7"/>
                <a:stretch>
                  <a:fillRect l="-10667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Left Brace 13">
            <a:extLst>
              <a:ext uri="{FF2B5EF4-FFF2-40B4-BE49-F238E27FC236}">
                <a16:creationId xmlns:a16="http://schemas.microsoft.com/office/drawing/2014/main" id="{8E37626C-225A-4379-BA84-C0491DD9385A}"/>
              </a:ext>
            </a:extLst>
          </p:cNvPr>
          <p:cNvSpPr/>
          <p:nvPr/>
        </p:nvSpPr>
        <p:spPr>
          <a:xfrm rot="16200000">
            <a:off x="5357879" y="2269767"/>
            <a:ext cx="208287" cy="138831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945EB63-BB98-4F8A-BC54-0950A00947F6}"/>
                  </a:ext>
                </a:extLst>
              </p:cNvPr>
              <p:cNvSpPr txBox="1"/>
              <p:nvPr/>
            </p:nvSpPr>
            <p:spPr>
              <a:xfrm>
                <a:off x="5193006" y="3075807"/>
                <a:ext cx="566437" cy="2770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br>
                  <a:rPr lang="en-GB" b="0" i="1" dirty="0">
                    <a:latin typeface="Cambria Math" panose="02040503050406030204" pitchFamily="18" charset="0"/>
                  </a:rPr>
                </a:br>
                <a:endParaRPr lang="en-GB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945EB63-BB98-4F8A-BC54-0950A00947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3006" y="3075807"/>
                <a:ext cx="566437" cy="277064"/>
              </a:xfrm>
              <a:prstGeom prst="rect">
                <a:avLst/>
              </a:prstGeom>
              <a:blipFill>
                <a:blip r:embed="rId8"/>
                <a:stretch>
                  <a:fillRect l="-7527" b="-244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5C0AC16-44DD-4F83-AFC8-17F9F346F89A}"/>
              </a:ext>
            </a:extLst>
          </p:cNvPr>
          <p:cNvSpPr/>
          <p:nvPr/>
        </p:nvSpPr>
        <p:spPr>
          <a:xfrm>
            <a:off x="2064013" y="3493986"/>
            <a:ext cx="4740235" cy="7920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7531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3DCD2-F614-4F7A-AF5A-8E85F92EA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compensation III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77D8CC4-EBCD-4B2E-A579-05243AAB9EA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12000" y="987574"/>
                <a:ext cx="7704416" cy="3312368"/>
              </a:xfrm>
            </p:spPr>
            <p:txBody>
              <a:bodyPr>
                <a:normAutofit fontScale="92500"/>
              </a:bodyPr>
              <a:lstStyle/>
              <a:p>
                <a:pPr marL="0" indent="0" algn="l">
                  <a:buNone/>
                </a:pPr>
                <a:r>
                  <a:rPr lang="en-US" dirty="0"/>
                  <a:t>By replacing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with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rad>
                  </m:oMath>
                </a14:m>
                <a:r>
                  <a:rPr lang="en-GB" dirty="0"/>
                  <a:t>, the expression becomes a quadratic equation whose coefficients are functions of scalars that are </a:t>
                </a:r>
                <a:r>
                  <a:rPr lang="en-GB" dirty="0">
                    <a:solidFill>
                      <a:srgbClr val="0033A0"/>
                    </a:solidFill>
                  </a:rPr>
                  <a:t>calculated in advance from the reference waveforms</a:t>
                </a:r>
                <a:r>
                  <a:rPr lang="en-GB" dirty="0"/>
                  <a:t> or </a:t>
                </a:r>
                <a:r>
                  <a:rPr lang="en-GB" dirty="0">
                    <a:solidFill>
                      <a:srgbClr val="FF0000"/>
                    </a:solidFill>
                  </a:rPr>
                  <a:t>calculated in real time from the measured waveforms</a:t>
                </a:r>
                <a:r>
                  <a:rPr lang="en-GB" dirty="0"/>
                  <a:t>:</a:t>
                </a:r>
              </a:p>
              <a:p>
                <a:pPr marL="0" indent="0" algn="l">
                  <a:buNone/>
                </a:pPr>
                <a:endParaRPr lang="en-US" sz="2400" b="0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77D8CC4-EBCD-4B2E-A579-05243AAB9E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2000" y="987574"/>
                <a:ext cx="7704416" cy="3312368"/>
              </a:xfrm>
              <a:blipFill>
                <a:blip r:embed="rId2"/>
                <a:stretch>
                  <a:fillRect l="-2215" t="-1105" r="-20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2CCCEB2-BC92-4324-BD81-85C5ACB4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Douglas BETT (SY-BI-BP)</a:t>
            </a:r>
            <a:endParaRPr lang="en-GB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4336AD3-9CD0-45BE-BDE3-9ACAB9EFBDD5}"/>
                  </a:ext>
                </a:extLst>
              </p:cNvPr>
              <p:cNvSpPr txBox="1"/>
              <p:nvPr/>
            </p:nvSpPr>
            <p:spPr>
              <a:xfrm>
                <a:off x="1259632" y="2787774"/>
                <a:ext cx="6192688" cy="9840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Font typeface="Wingdings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GB" i="1" smtClean="0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n-GB" i="1" smtClean="0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  <m:r>
                                    <a:rPr lang="en-US" i="1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GB" i="1" smtClean="0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en-GB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33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33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en-GB" i="1" smtClean="0">
                                          <a:solidFill>
                                            <a:srgbClr val="0033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9</m:t>
                                      </m:r>
                                      <m:r>
                                        <a:rPr lang="en-US" i="1">
                                          <a:solidFill>
                                            <a:srgbClr val="0033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GB" i="1" smtClean="0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  <m:r>
                                    <a:rPr lang="en-US" i="1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GB" i="1" smtClean="0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GB" i="1" smtClean="0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  <m:r>
                                    <a:rPr lang="en-US" i="1" smtClean="0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GB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GB" i="1" smtClean="0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solidFill>
                                        <a:srgbClr val="0033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4336AD3-9CD0-45BE-BDE3-9ACAB9EFBD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787774"/>
                <a:ext cx="6192688" cy="98405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66694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3DCD2-F614-4F7A-AF5A-8E85F92EA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compensation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2CCCEB2-BC92-4324-BD81-85C5ACB4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Douglas BETT (SY-BI-BP)</a:t>
            </a:r>
            <a:endParaRPr lang="en-GB" noProof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C6DDCBB-5C21-429F-B51A-4AAF350983B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/>
        </p:blipFill>
        <p:spPr>
          <a:xfrm>
            <a:off x="532250" y="1236103"/>
            <a:ext cx="3960076" cy="2970057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7CA2E70-8B8E-4D36-90E0-9ABF8B2935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605718" y="1170118"/>
            <a:ext cx="3977766" cy="298332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5948E29-47C1-417F-A296-8740A1969FB1}"/>
              </a:ext>
            </a:extLst>
          </p:cNvPr>
          <p:cNvSpPr txBox="1"/>
          <p:nvPr/>
        </p:nvSpPr>
        <p:spPr>
          <a:xfrm>
            <a:off x="2627784" y="1881887"/>
            <a:ext cx="15785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Mean offset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  <a:p>
            <a:pPr algn="r"/>
            <a:r>
              <a:rPr lang="en-GB" dirty="0">
                <a:solidFill>
                  <a:srgbClr val="0000FF"/>
                </a:solidFill>
              </a:rPr>
              <a:t>10.0 µm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0.22</a:t>
            </a:r>
            <a:r>
              <a:rPr lang="en-GB" dirty="0">
                <a:solidFill>
                  <a:srgbClr val="FF0000"/>
                </a:solidFill>
              </a:rPr>
              <a:t> µm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2DD231F-BE0F-4ABD-BA53-EF9A2B70E826}"/>
              </a:ext>
            </a:extLst>
          </p:cNvPr>
          <p:cNvSpPr txBox="1"/>
          <p:nvPr/>
        </p:nvSpPr>
        <p:spPr>
          <a:xfrm>
            <a:off x="1547664" y="919488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First beam, horizontal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8D794A2-B2F0-428E-88D4-9C2158FB9FDF}"/>
              </a:ext>
            </a:extLst>
          </p:cNvPr>
          <p:cNvSpPr txBox="1"/>
          <p:nvPr/>
        </p:nvSpPr>
        <p:spPr>
          <a:xfrm>
            <a:off x="5507740" y="919488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First beam, vertical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5768EA6-7643-47AD-9B3B-9CB1670BF7BB}"/>
              </a:ext>
            </a:extLst>
          </p:cNvPr>
          <p:cNvSpPr txBox="1"/>
          <p:nvPr/>
        </p:nvSpPr>
        <p:spPr>
          <a:xfrm>
            <a:off x="5724128" y="1881887"/>
            <a:ext cx="15785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Mean offset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  <a:p>
            <a:pPr algn="r"/>
            <a:r>
              <a:rPr lang="en-GB" dirty="0">
                <a:solidFill>
                  <a:srgbClr val="0000FF"/>
                </a:solidFill>
              </a:rPr>
              <a:t>201 µm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0.36</a:t>
            </a:r>
            <a:r>
              <a:rPr lang="en-GB" dirty="0">
                <a:solidFill>
                  <a:srgbClr val="FF0000"/>
                </a:solidFill>
              </a:rPr>
              <a:t> µm</a:t>
            </a:r>
          </a:p>
        </p:txBody>
      </p:sp>
    </p:spTree>
    <p:extLst>
      <p:ext uri="{BB962C8B-B14F-4D97-AF65-F5344CB8AC3E}">
        <p14:creationId xmlns:p14="http://schemas.microsoft.com/office/powerpoint/2010/main" val="3491867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3DCD2-F614-4F7A-AF5A-8E85F92EA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campaign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2CCCEB2-BC92-4324-BD81-85C5ACB4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Douglas BETT (SY-BI-BP)</a:t>
            </a:r>
            <a:endParaRPr lang="en-GB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FD59FD-3E0A-4416-B9DD-33A663F14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207" y="2625269"/>
            <a:ext cx="3384376" cy="1900660"/>
          </a:xfrm>
          <a:prstGeom prst="rect">
            <a:avLst/>
          </a:prstGeom>
        </p:spPr>
      </p:pic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8555E286-0260-4164-827A-A06C260616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9992" y="811949"/>
            <a:ext cx="4168472" cy="1111729"/>
          </a:xfrm>
        </p:spPr>
        <p:txBody>
          <a:bodyPr>
            <a:noAutofit/>
          </a:bodyPr>
          <a:lstStyle/>
          <a:p>
            <a:pPr algn="l"/>
            <a:r>
              <a:rPr lang="en-GB" sz="1600" dirty="0" err="1"/>
              <a:t>Gateware</a:t>
            </a:r>
            <a:r>
              <a:rPr lang="en-GB" sz="1600" dirty="0"/>
              <a:t> and firmware designed by Irene Degl’Innocenti to digitize 4 of 8 ADCs</a:t>
            </a:r>
          </a:p>
          <a:p>
            <a:pPr algn="l"/>
            <a:r>
              <a:rPr lang="en-GB" sz="1600" dirty="0"/>
              <a:t>Companion board produced by Selim </a:t>
            </a:r>
            <a:r>
              <a:rPr lang="en-GB" sz="1600" dirty="0" err="1"/>
              <a:t>Ozdogan</a:t>
            </a:r>
            <a:endParaRPr lang="en-US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B4F2711-5069-4D02-B834-3F16E5E46406}"/>
              </a:ext>
            </a:extLst>
          </p:cNvPr>
          <p:cNvSpPr txBox="1"/>
          <p:nvPr/>
        </p:nvSpPr>
        <p:spPr>
          <a:xfrm>
            <a:off x="2339752" y="3390933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BPM </a:t>
            </a:r>
            <a:r>
              <a:rPr lang="en-US" b="1" dirty="0"/>
              <a:t>2L5</a:t>
            </a:r>
            <a:endParaRPr lang="en-GB" b="1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9CCAD6E-F02C-4F14-B36C-B8FC4279F9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0"/>
          <a:stretch/>
        </p:blipFill>
        <p:spPr>
          <a:xfrm>
            <a:off x="1037235" y="775911"/>
            <a:ext cx="3238961" cy="175567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D82BDF6-3196-4D9D-B944-2A73CB3F41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319" y="1923678"/>
            <a:ext cx="3752909" cy="2793646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72CECFF-D48F-437D-93B5-408E93FCBC62}"/>
              </a:ext>
            </a:extLst>
          </p:cNvPr>
          <p:cNvCxnSpPr>
            <a:cxnSpLocks/>
          </p:cNvCxnSpPr>
          <p:nvPr/>
        </p:nvCxnSpPr>
        <p:spPr>
          <a:xfrm>
            <a:off x="5703324" y="3147814"/>
            <a:ext cx="189301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1CE2EAE-D36C-494F-80DB-E3AC79B00583}"/>
              </a:ext>
            </a:extLst>
          </p:cNvPr>
          <p:cNvSpPr txBox="1"/>
          <p:nvPr/>
        </p:nvSpPr>
        <p:spPr>
          <a:xfrm>
            <a:off x="6321982" y="2896907"/>
            <a:ext cx="673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~200 ns</a:t>
            </a:r>
            <a:endParaRPr lang="en-GB" sz="1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C2BB8FE-21A0-408F-AFF3-9EE4BFB78317}"/>
              </a:ext>
            </a:extLst>
          </p:cNvPr>
          <p:cNvSpPr txBox="1"/>
          <p:nvPr/>
        </p:nvSpPr>
        <p:spPr>
          <a:xfrm>
            <a:off x="6526222" y="2138621"/>
            <a:ext cx="1678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/>
              <a:t>Actual two-beam waveforms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5347181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D6090-8DEA-4B1A-81E3-42E039CA9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E3EE6-A074-4BC7-A6BF-5A589754D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99" y="771550"/>
            <a:ext cx="7920000" cy="3680222"/>
          </a:xfrm>
        </p:spPr>
        <p:txBody>
          <a:bodyPr>
            <a:normAutofit fontScale="77500" lnSpcReduction="20000"/>
          </a:bodyPr>
          <a:lstStyle/>
          <a:p>
            <a:pPr algn="l">
              <a:lnSpc>
                <a:spcPct val="120000"/>
              </a:lnSpc>
            </a:pPr>
            <a:r>
              <a:rPr lang="en-US" dirty="0"/>
              <a:t>New stripline BPMs for </a:t>
            </a:r>
            <a:r>
              <a:rPr lang="en-US" dirty="0" err="1"/>
              <a:t>HiLumi</a:t>
            </a:r>
            <a:r>
              <a:rPr lang="en-US" dirty="0"/>
              <a:t> interaction regions require new processors; direct digitization with </a:t>
            </a:r>
            <a:r>
              <a:rPr lang="en-US" dirty="0" err="1"/>
              <a:t>RFSoC</a:t>
            </a:r>
            <a:r>
              <a:rPr lang="en-US" dirty="0"/>
              <a:t> is ideal</a:t>
            </a:r>
          </a:p>
          <a:p>
            <a:pPr algn="l">
              <a:lnSpc>
                <a:spcPct val="120000"/>
              </a:lnSpc>
            </a:pPr>
            <a:r>
              <a:rPr lang="en-US" dirty="0"/>
              <a:t>Primary challenge for is accurately recovering position of each beam in presence of unwanted signal from the other</a:t>
            </a:r>
          </a:p>
          <a:p>
            <a:pPr algn="l">
              <a:lnSpc>
                <a:spcPct val="120000"/>
              </a:lnSpc>
            </a:pPr>
            <a:r>
              <a:rPr lang="en-US" dirty="0"/>
              <a:t>Power compensation scheme proposed and found to deliver best results for simulated beam waveforms</a:t>
            </a:r>
          </a:p>
          <a:p>
            <a:pPr algn="l">
              <a:lnSpc>
                <a:spcPct val="120000"/>
              </a:lnSpc>
            </a:pPr>
            <a:r>
              <a:rPr lang="en-GB" dirty="0"/>
              <a:t>Future studies involving beam time and position scans will test performance of the power compensation method with realistic beam signals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70E8B8-2588-4E3F-AAF6-132B005B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Douglas BETT (SY-BI-BP)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18095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9509B-D78C-4BE6-8DE6-DF319A922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BPM 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BF05B2-F385-4F06-B581-E16B6150E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1920" y="2787774"/>
            <a:ext cx="4824096" cy="2483545"/>
          </a:xfrm>
        </p:spPr>
        <p:txBody>
          <a:bodyPr>
            <a:normAutofit/>
          </a:bodyPr>
          <a:lstStyle/>
          <a:p>
            <a:pPr algn="l"/>
            <a:r>
              <a:rPr lang="en-GB" sz="1600" dirty="0"/>
              <a:t>New stripline BPMs in the immediate vicinity of interaction regions 1 (ATLAS) and 5 (CMS), where the two beams coexist within a single pipe</a:t>
            </a:r>
          </a:p>
          <a:p>
            <a:pPr algn="l"/>
            <a:r>
              <a:rPr lang="en-GB" sz="1600" dirty="0"/>
              <a:t>Signals from all eight ports required to calculate the horizontal and vertical position of both beams</a:t>
            </a:r>
          </a:p>
          <a:p>
            <a:pPr algn="l"/>
            <a:r>
              <a:rPr lang="en-GB" sz="1600" dirty="0"/>
              <a:t>The distortion of the beam signals due to the presence of the other beam must be compensated for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B17A11-B721-4505-AC1D-C05E604A5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Douglas BETT (SY-BI-BP)</a:t>
            </a:r>
            <a:endParaRPr lang="en-GB" noProof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8137AF-D7CB-48B3-8AE5-FF3EBEEE7EB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09475" y="2169429"/>
            <a:ext cx="3460490" cy="23762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93D4AC-1244-44A3-91CB-58EE200A30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7173"/>
          <a:stretch/>
        </p:blipFill>
        <p:spPr>
          <a:xfrm>
            <a:off x="387238" y="771550"/>
            <a:ext cx="5904216" cy="1388772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E18F4F4-24BE-4064-8C8B-FF0AC75D9574}"/>
              </a:ext>
            </a:extLst>
          </p:cNvPr>
          <p:cNvCxnSpPr>
            <a:cxnSpLocks/>
          </p:cNvCxnSpPr>
          <p:nvPr/>
        </p:nvCxnSpPr>
        <p:spPr>
          <a:xfrm flipH="1" flipV="1">
            <a:off x="1612276" y="1659815"/>
            <a:ext cx="194405" cy="3420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77E5721-528A-4720-8C8D-851CC47A86AA}"/>
              </a:ext>
            </a:extLst>
          </p:cNvPr>
          <p:cNvSpPr txBox="1"/>
          <p:nvPr/>
        </p:nvSpPr>
        <p:spPr>
          <a:xfrm>
            <a:off x="1665465" y="1968789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type-A</a:t>
            </a:r>
            <a:endParaRPr lang="en-GB" sz="1200" dirty="0"/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5977BE0F-EC1D-4EB0-9602-0BAA88C7B11D}"/>
              </a:ext>
            </a:extLst>
          </p:cNvPr>
          <p:cNvSpPr/>
          <p:nvPr/>
        </p:nvSpPr>
        <p:spPr>
          <a:xfrm rot="5400000">
            <a:off x="2467904" y="1171449"/>
            <a:ext cx="306550" cy="1296144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3E58BE-14AB-4BD1-9735-B6F93F6AE149}"/>
              </a:ext>
            </a:extLst>
          </p:cNvPr>
          <p:cNvSpPr txBox="1"/>
          <p:nvPr/>
        </p:nvSpPr>
        <p:spPr>
          <a:xfrm>
            <a:off x="2311436" y="1967124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type-B</a:t>
            </a:r>
            <a:endParaRPr lang="en-GB" sz="1200" dirty="0"/>
          </a:p>
        </p:txBody>
      </p:sp>
      <p:graphicFrame>
        <p:nvGraphicFramePr>
          <p:cNvPr id="17" name="Table 17">
            <a:extLst>
              <a:ext uri="{FF2B5EF4-FFF2-40B4-BE49-F238E27FC236}">
                <a16:creationId xmlns:a16="http://schemas.microsoft.com/office/drawing/2014/main" id="{DE330BF1-8FB6-436F-BFC6-F0C0D2DCF5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562320"/>
              </p:ext>
            </p:extLst>
          </p:nvPr>
        </p:nvGraphicFramePr>
        <p:xfrm>
          <a:off x="6450889" y="786567"/>
          <a:ext cx="2453308" cy="181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711">
                  <a:extLst>
                    <a:ext uri="{9D8B030D-6E8A-4147-A177-3AD203B41FA5}">
                      <a16:colId xmlns:a16="http://schemas.microsoft.com/office/drawing/2014/main" val="99268595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70256325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411813273"/>
                    </a:ext>
                  </a:extLst>
                </a:gridCol>
                <a:gridCol w="698461">
                  <a:extLst>
                    <a:ext uri="{9D8B030D-6E8A-4147-A177-3AD203B41FA5}">
                      <a16:colId xmlns:a16="http://schemas.microsoft.com/office/drawing/2014/main" val="27267236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BPM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Type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i="0" dirty="0"/>
                        <a:t>s</a:t>
                      </a:r>
                      <a:r>
                        <a:rPr lang="en-US" sz="1100" dirty="0"/>
                        <a:t> [m]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/>
                        <a:t>bxt</a:t>
                      </a:r>
                      <a:r>
                        <a:rPr lang="en-US" sz="1100" dirty="0"/>
                        <a:t> [ns]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9402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Q1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21.853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3.92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62268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Q2A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33.073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3.92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9058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Q2B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43.858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6.82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2274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Q3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54.643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9.72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979688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CP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65.743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10.52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21261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D1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73.697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7.36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3423517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A6F4C604-ECD6-4AB2-86D4-33197AC5D69C}"/>
              </a:ext>
            </a:extLst>
          </p:cNvPr>
          <p:cNvSpPr txBox="1"/>
          <p:nvPr/>
        </p:nvSpPr>
        <p:spPr>
          <a:xfrm>
            <a:off x="4306391" y="2160322"/>
            <a:ext cx="2121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err="1"/>
              <a:t>bxt</a:t>
            </a:r>
            <a:r>
              <a:rPr lang="en-US" sz="1200" dirty="0"/>
              <a:t> = bunch crossing time i.e. beam-beam delay</a:t>
            </a:r>
            <a:endParaRPr lang="en-GB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2AC53B-139B-4BB5-8B05-87C48EB1257C}"/>
              </a:ext>
            </a:extLst>
          </p:cNvPr>
          <p:cNvSpPr txBox="1"/>
          <p:nvPr/>
        </p:nvSpPr>
        <p:spPr>
          <a:xfrm>
            <a:off x="683568" y="405367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endParaRPr lang="en-GB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377575-11F3-42AD-AE38-29CB660CB4F4}"/>
              </a:ext>
            </a:extLst>
          </p:cNvPr>
          <p:cNvSpPr/>
          <p:nvPr/>
        </p:nvSpPr>
        <p:spPr>
          <a:xfrm>
            <a:off x="673045" y="4062778"/>
            <a:ext cx="359600" cy="3693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49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Zynq </a:t>
            </a:r>
            <a:r>
              <a:rPr lang="en-US" dirty="0" err="1"/>
              <a:t>RFSoC</a:t>
            </a:r>
            <a:r>
              <a:rPr lang="en-US" dirty="0"/>
              <a:t>: Candidate digital processor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Douglas BETT (SY-BI-BP)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22468" y="1613030"/>
            <a:ext cx="5169612" cy="2498801"/>
            <a:chOff x="3579446" y="2579294"/>
            <a:chExt cx="7040632" cy="3403183"/>
          </a:xfrm>
        </p:grpSpPr>
        <p:sp>
          <p:nvSpPr>
            <p:cNvPr id="12" name="Rounded Rectangle 11"/>
            <p:cNvSpPr/>
            <p:nvPr/>
          </p:nvSpPr>
          <p:spPr>
            <a:xfrm>
              <a:off x="3938954" y="2579294"/>
              <a:ext cx="5601286" cy="3403183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174675" y="4355284"/>
              <a:ext cx="2087880" cy="130444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7083235" y="4431484"/>
              <a:ext cx="2087880" cy="130444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992358" y="4507816"/>
              <a:ext cx="2087880" cy="130444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6896990" y="4584481"/>
              <a:ext cx="2087880" cy="130444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246958" y="2648977"/>
              <a:ext cx="2363442" cy="102157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Processing System</a:t>
              </a:r>
              <a:b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b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Quad Arm Cortex-A53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Dual Arm Cortex-R5</a:t>
              </a: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86554" y="5443613"/>
              <a:ext cx="2074451" cy="3458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Programmable Logic</a:t>
              </a:r>
              <a:endPara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7878352" y="4852601"/>
              <a:ext cx="926061" cy="341410"/>
              <a:chOff x="7878352" y="4852601"/>
              <a:chExt cx="926061" cy="341410"/>
            </a:xfrm>
          </p:grpSpPr>
          <p:sp>
            <p:nvSpPr>
              <p:cNvPr id="69" name="Pentagon 68"/>
              <p:cNvSpPr/>
              <p:nvPr/>
            </p:nvSpPr>
            <p:spPr>
              <a:xfrm flipH="1">
                <a:off x="7878352" y="4852601"/>
                <a:ext cx="848264" cy="341410"/>
              </a:xfrm>
              <a:prstGeom prst="homePlat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891410" y="4852853"/>
                <a:ext cx="913003" cy="3353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RF-DAC</a:t>
                </a:r>
                <a:endPara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cxnSp>
          <p:nvCxnSpPr>
            <p:cNvPr id="20" name="Straight Arrow Connector 19"/>
            <p:cNvCxnSpPr/>
            <p:nvPr/>
          </p:nvCxnSpPr>
          <p:spPr>
            <a:xfrm flipH="1">
              <a:off x="6932616" y="5018693"/>
              <a:ext cx="93794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7404316" y="4849565"/>
              <a:ext cx="224237" cy="333254"/>
              <a:chOff x="10241197" y="4160649"/>
              <a:chExt cx="224237" cy="333254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10241197" y="4160649"/>
                <a:ext cx="224237" cy="3332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68" name="Straight Arrow Connector 67"/>
              <p:cNvCxnSpPr/>
              <p:nvPr/>
            </p:nvCxnSpPr>
            <p:spPr>
              <a:xfrm flipV="1">
                <a:off x="10355302" y="4211911"/>
                <a:ext cx="0" cy="2470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Arrow Connector 21"/>
            <p:cNvCxnSpPr/>
            <p:nvPr/>
          </p:nvCxnSpPr>
          <p:spPr>
            <a:xfrm flipH="1">
              <a:off x="8726640" y="5018693"/>
              <a:ext cx="117071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6931616" y="5459576"/>
              <a:ext cx="93794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/>
          </p:nvGrpSpPr>
          <p:grpSpPr>
            <a:xfrm>
              <a:off x="7403316" y="5290448"/>
              <a:ext cx="224237" cy="333254"/>
              <a:chOff x="10241197" y="4160649"/>
              <a:chExt cx="224237" cy="333254"/>
            </a:xfrm>
          </p:grpSpPr>
          <p:sp>
            <p:nvSpPr>
              <p:cNvPr id="65" name="Rectangle 64"/>
              <p:cNvSpPr/>
              <p:nvPr/>
            </p:nvSpPr>
            <p:spPr>
              <a:xfrm>
                <a:off x="10241197" y="4160649"/>
                <a:ext cx="224237" cy="3332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66" name="Straight Arrow Connector 65"/>
              <p:cNvCxnSpPr/>
              <p:nvPr/>
            </p:nvCxnSpPr>
            <p:spPr>
              <a:xfrm flipV="1">
                <a:off x="10355302" y="4211911"/>
                <a:ext cx="0" cy="2470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Arrow Connector 24"/>
            <p:cNvCxnSpPr/>
            <p:nvPr/>
          </p:nvCxnSpPr>
          <p:spPr>
            <a:xfrm flipH="1">
              <a:off x="8725640" y="5459576"/>
              <a:ext cx="117171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9478056" y="4975691"/>
              <a:ext cx="106680" cy="1097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478056" y="5387171"/>
              <a:ext cx="106680" cy="1097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582635" y="5051643"/>
              <a:ext cx="1037443" cy="41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RF Out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832943" y="5086600"/>
              <a:ext cx="631373" cy="3353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DUC</a:t>
              </a: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6875898" y="2651370"/>
              <a:ext cx="3542371" cy="1527411"/>
              <a:chOff x="6875898" y="2651370"/>
              <a:chExt cx="3542371" cy="1527411"/>
            </a:xfrm>
          </p:grpSpPr>
          <p:sp>
            <p:nvSpPr>
              <p:cNvPr id="41" name="Rounded Rectangle 40"/>
              <p:cNvSpPr/>
              <p:nvPr/>
            </p:nvSpPr>
            <p:spPr>
              <a:xfrm>
                <a:off x="7175899" y="2651370"/>
                <a:ext cx="2087880" cy="130444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7084459" y="2727570"/>
                <a:ext cx="2087880" cy="130444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7009212" y="2803902"/>
                <a:ext cx="2087880" cy="130444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6933840" y="2874335"/>
                <a:ext cx="2087880" cy="130444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7806125" y="3139996"/>
                <a:ext cx="922169" cy="343680"/>
                <a:chOff x="7813745" y="1857462"/>
                <a:chExt cx="922169" cy="343680"/>
              </a:xfrm>
            </p:grpSpPr>
            <p:sp>
              <p:nvSpPr>
                <p:cNvPr id="63" name="Pentagon 62"/>
                <p:cNvSpPr/>
                <p:nvPr/>
              </p:nvSpPr>
              <p:spPr>
                <a:xfrm>
                  <a:off x="7887650" y="1859732"/>
                  <a:ext cx="848264" cy="341410"/>
                </a:xfrm>
                <a:prstGeom prst="homePlat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7813745" y="1857462"/>
                  <a:ext cx="913003" cy="3353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RF-ADC</a:t>
                  </a:r>
                  <a:endParaRPr kumimoji="0" lang="en-GB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46" name="Straight Arrow Connector 45"/>
              <p:cNvCxnSpPr/>
              <p:nvPr/>
            </p:nvCxnSpPr>
            <p:spPr>
              <a:xfrm flipH="1">
                <a:off x="6933840" y="3314779"/>
                <a:ext cx="93794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>
              <a:xfrm>
                <a:off x="7405540" y="3145651"/>
                <a:ext cx="224237" cy="333254"/>
                <a:chOff x="10241197" y="4160649"/>
                <a:chExt cx="224237" cy="333254"/>
              </a:xfrm>
            </p:grpSpPr>
            <p:sp>
              <p:nvSpPr>
                <p:cNvPr id="61" name="Rectangle 60"/>
                <p:cNvSpPr/>
                <p:nvPr/>
              </p:nvSpPr>
              <p:spPr>
                <a:xfrm>
                  <a:off x="10241197" y="4160649"/>
                  <a:ext cx="224237" cy="33325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cxnSp>
              <p:nvCxnSpPr>
                <p:cNvPr id="62" name="Straight Arrow Connector 61"/>
                <p:cNvCxnSpPr/>
                <p:nvPr/>
              </p:nvCxnSpPr>
              <p:spPr>
                <a:xfrm>
                  <a:off x="10355302" y="4211911"/>
                  <a:ext cx="0" cy="24703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Arrow Connector 47"/>
              <p:cNvCxnSpPr/>
              <p:nvPr/>
            </p:nvCxnSpPr>
            <p:spPr>
              <a:xfrm flipH="1">
                <a:off x="8720049" y="3314779"/>
                <a:ext cx="117071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/>
              <p:nvPr/>
            </p:nvCxnSpPr>
            <p:spPr>
              <a:xfrm flipH="1">
                <a:off x="6932840" y="3755662"/>
                <a:ext cx="93794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0" name="Group 49"/>
              <p:cNvGrpSpPr/>
              <p:nvPr/>
            </p:nvGrpSpPr>
            <p:grpSpPr>
              <a:xfrm>
                <a:off x="7404540" y="3586534"/>
                <a:ext cx="224237" cy="333254"/>
                <a:chOff x="10241197" y="4160649"/>
                <a:chExt cx="224237" cy="333254"/>
              </a:xfrm>
            </p:grpSpPr>
            <p:sp>
              <p:nvSpPr>
                <p:cNvPr id="59" name="Rectangle 58"/>
                <p:cNvSpPr/>
                <p:nvPr/>
              </p:nvSpPr>
              <p:spPr>
                <a:xfrm>
                  <a:off x="10241197" y="4160649"/>
                  <a:ext cx="224237" cy="33325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cxnSp>
              <p:nvCxnSpPr>
                <p:cNvPr id="60" name="Straight Arrow Connector 59"/>
                <p:cNvCxnSpPr/>
                <p:nvPr/>
              </p:nvCxnSpPr>
              <p:spPr>
                <a:xfrm>
                  <a:off x="10355302" y="4211911"/>
                  <a:ext cx="0" cy="24703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>
                <a:off x="8719049" y="3755662"/>
                <a:ext cx="117171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Rectangle 51"/>
              <p:cNvSpPr/>
              <p:nvPr/>
            </p:nvSpPr>
            <p:spPr>
              <a:xfrm>
                <a:off x="9479280" y="3271777"/>
                <a:ext cx="106680" cy="1097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9479280" y="3706702"/>
                <a:ext cx="106680" cy="1097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9583860" y="3347730"/>
                <a:ext cx="834409" cy="419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RF in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6875898" y="3382686"/>
                <a:ext cx="631373" cy="3353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DDC</a:t>
                </a:r>
                <a:endPara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7800287" y="3581556"/>
                <a:ext cx="922169" cy="343680"/>
                <a:chOff x="7813745" y="1857462"/>
                <a:chExt cx="922169" cy="343680"/>
              </a:xfrm>
            </p:grpSpPr>
            <p:sp>
              <p:nvSpPr>
                <p:cNvPr id="57" name="Pentagon 56"/>
                <p:cNvSpPr/>
                <p:nvPr/>
              </p:nvSpPr>
              <p:spPr>
                <a:xfrm>
                  <a:off x="7887650" y="1859732"/>
                  <a:ext cx="848264" cy="341410"/>
                </a:xfrm>
                <a:prstGeom prst="homePlat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7813745" y="1857462"/>
                  <a:ext cx="913003" cy="3353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RF-ADC</a:t>
                  </a:r>
                  <a:endPara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1" name="Group 30"/>
            <p:cNvGrpSpPr/>
            <p:nvPr/>
          </p:nvGrpSpPr>
          <p:grpSpPr>
            <a:xfrm>
              <a:off x="7881407" y="5300986"/>
              <a:ext cx="928503" cy="341410"/>
              <a:chOff x="7878352" y="4852601"/>
              <a:chExt cx="928503" cy="341410"/>
            </a:xfrm>
          </p:grpSpPr>
          <p:sp>
            <p:nvSpPr>
              <p:cNvPr id="39" name="Pentagon 38"/>
              <p:cNvSpPr/>
              <p:nvPr/>
            </p:nvSpPr>
            <p:spPr>
              <a:xfrm flipH="1">
                <a:off x="7878352" y="4852601"/>
                <a:ext cx="848264" cy="341410"/>
              </a:xfrm>
              <a:prstGeom prst="homePlat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7893852" y="4853714"/>
                <a:ext cx="913003" cy="3353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RF-DAC</a:t>
                </a:r>
                <a:endPara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4246667" y="4347469"/>
              <a:ext cx="1440170" cy="859681"/>
              <a:chOff x="3356734" y="4349335"/>
              <a:chExt cx="1440170" cy="859681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3487853" y="4349335"/>
                <a:ext cx="1309051" cy="71890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3444287" y="4390207"/>
                <a:ext cx="1309051" cy="71890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7" name="Rounded Rectangle 36"/>
              <p:cNvSpPr/>
              <p:nvPr/>
            </p:nvSpPr>
            <p:spPr>
              <a:xfrm>
                <a:off x="3400721" y="4440160"/>
                <a:ext cx="1309051" cy="71890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3356734" y="4490113"/>
                <a:ext cx="1309051" cy="71890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GTY Transceiver</a:t>
                </a:r>
                <a:endPara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cxnSp>
          <p:nvCxnSpPr>
            <p:cNvPr id="33" name="Straight Arrow Connector 32"/>
            <p:cNvCxnSpPr/>
            <p:nvPr/>
          </p:nvCxnSpPr>
          <p:spPr>
            <a:xfrm>
              <a:off x="3579446" y="4797745"/>
              <a:ext cx="66722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>
              <a:off x="3579446" y="4900827"/>
              <a:ext cx="66722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TextBox 70"/>
          <p:cNvSpPr txBox="1"/>
          <p:nvPr/>
        </p:nvSpPr>
        <p:spPr>
          <a:xfrm>
            <a:off x="1658966" y="4098403"/>
            <a:ext cx="161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Zynq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RFSoC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3" r="49211"/>
          <a:stretch/>
        </p:blipFill>
        <p:spPr>
          <a:xfrm>
            <a:off x="4497915" y="1220482"/>
            <a:ext cx="4682597" cy="3515053"/>
          </a:xfrm>
          <a:prstGeom prst="rect">
            <a:avLst/>
          </a:prstGeom>
        </p:spPr>
      </p:pic>
      <p:sp>
        <p:nvSpPr>
          <p:cNvPr id="73" name="Content Placeholder 2"/>
          <p:cNvSpPr>
            <a:spLocks noGrp="1"/>
          </p:cNvSpPr>
          <p:nvPr>
            <p:ph idx="1"/>
          </p:nvPr>
        </p:nvSpPr>
        <p:spPr>
          <a:xfrm>
            <a:off x="1044492" y="736859"/>
            <a:ext cx="6623852" cy="305357"/>
          </a:xfrm>
        </p:spPr>
        <p:txBody>
          <a:bodyPr>
            <a:noAutofit/>
          </a:bodyPr>
          <a:lstStyle/>
          <a:p>
            <a:pPr algn="l"/>
            <a:r>
              <a:rPr lang="en-US" sz="1800" dirty="0"/>
              <a:t>Xilinx Zynq </a:t>
            </a:r>
            <a:r>
              <a:rPr lang="en-US" sz="1800" dirty="0" err="1"/>
              <a:t>RFSoC</a:t>
            </a:r>
            <a:r>
              <a:rPr lang="en-US" sz="1800" dirty="0"/>
              <a:t> (= radio frequency system on a chip)</a:t>
            </a:r>
          </a:p>
          <a:p>
            <a:pPr algn="l"/>
            <a:r>
              <a:rPr lang="en-US" sz="1800" dirty="0"/>
              <a:t>Model ZU28DR (</a:t>
            </a:r>
            <a:r>
              <a:rPr lang="en-US" sz="1800" dirty="0" err="1"/>
              <a:t>Zynq</a:t>
            </a:r>
            <a:r>
              <a:rPr lang="en-US" sz="1800" dirty="0"/>
              <a:t> </a:t>
            </a:r>
            <a:r>
              <a:rPr lang="en-US" sz="1800" dirty="0" err="1"/>
              <a:t>UltraScale</a:t>
            </a:r>
            <a:r>
              <a:rPr lang="en-US" sz="1800" dirty="0"/>
              <a:t> architecture)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344134" y="4432833"/>
            <a:ext cx="3332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ZCU111 Evaluation Board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4179596" y="1635732"/>
            <a:ext cx="3084650" cy="776017"/>
          </a:xfrm>
          <a:prstGeom prst="line">
            <a:avLst/>
          </a:prstGeom>
          <a:ln>
            <a:solidFill>
              <a:srgbClr val="0084A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4179596" y="2871995"/>
            <a:ext cx="3147694" cy="1202126"/>
          </a:xfrm>
          <a:prstGeom prst="line">
            <a:avLst/>
          </a:prstGeom>
          <a:ln>
            <a:solidFill>
              <a:srgbClr val="0084A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ontent Placeholder 2"/>
          <p:cNvSpPr>
            <a:spLocks noGrp="1"/>
          </p:cNvSpPr>
          <p:nvPr>
            <p:ph idx="1"/>
          </p:nvPr>
        </p:nvSpPr>
        <p:spPr>
          <a:xfrm>
            <a:off x="1044492" y="736859"/>
            <a:ext cx="6623852" cy="305357"/>
          </a:xfrm>
        </p:spPr>
        <p:txBody>
          <a:bodyPr>
            <a:noAutofit/>
          </a:bodyPr>
          <a:lstStyle/>
          <a:p>
            <a:pPr algn="l"/>
            <a:r>
              <a:rPr lang="en-US" sz="1800" dirty="0"/>
              <a:t>Xilinx Zynq </a:t>
            </a:r>
            <a:r>
              <a:rPr lang="en-US" sz="1800" dirty="0" err="1"/>
              <a:t>RFSoC</a:t>
            </a:r>
            <a:r>
              <a:rPr lang="en-US" sz="1800" dirty="0"/>
              <a:t> (= radio frequency system on a chip)</a:t>
            </a:r>
          </a:p>
          <a:p>
            <a:pPr algn="l"/>
            <a:r>
              <a:rPr lang="en-US" sz="1800" dirty="0"/>
              <a:t>Model ZU28DR (</a:t>
            </a:r>
            <a:r>
              <a:rPr lang="en-US" sz="1800" dirty="0" err="1"/>
              <a:t>Zynq</a:t>
            </a:r>
            <a:r>
              <a:rPr lang="en-US" sz="1800" dirty="0"/>
              <a:t> </a:t>
            </a:r>
            <a:r>
              <a:rPr lang="en-US" sz="1800" dirty="0" err="1"/>
              <a:t>UltraScale</a:t>
            </a:r>
            <a:r>
              <a:rPr lang="en-US" sz="1800" dirty="0"/>
              <a:t> architecture)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Zynq </a:t>
            </a:r>
            <a:r>
              <a:rPr lang="en-US" dirty="0" err="1"/>
              <a:t>RFSoC</a:t>
            </a:r>
            <a:r>
              <a:rPr lang="en-US" dirty="0"/>
              <a:t>: Candidate digital processor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Douglas BETT (SY-BI-BP)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22468" y="1613030"/>
            <a:ext cx="5169612" cy="2498801"/>
            <a:chOff x="3579446" y="2579294"/>
            <a:chExt cx="7040632" cy="3403183"/>
          </a:xfrm>
        </p:grpSpPr>
        <p:sp>
          <p:nvSpPr>
            <p:cNvPr id="12" name="Rounded Rectangle 11"/>
            <p:cNvSpPr/>
            <p:nvPr/>
          </p:nvSpPr>
          <p:spPr>
            <a:xfrm>
              <a:off x="3938954" y="2579294"/>
              <a:ext cx="5601286" cy="3403183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174675" y="4355284"/>
              <a:ext cx="2087880" cy="130444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7083235" y="4431484"/>
              <a:ext cx="2087880" cy="130444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992358" y="4507816"/>
              <a:ext cx="2087880" cy="130444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6896990" y="4584481"/>
              <a:ext cx="2087880" cy="130444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246958" y="2648977"/>
              <a:ext cx="2363442" cy="102157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Processing System</a:t>
              </a:r>
              <a:b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b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Quad Arm Cortex-A53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Dual Arm Cortex-R5</a:t>
              </a: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86554" y="5443613"/>
              <a:ext cx="2074451" cy="3458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Programmable Logic</a:t>
              </a:r>
              <a:endPara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7878352" y="4852601"/>
              <a:ext cx="926061" cy="341410"/>
              <a:chOff x="7878352" y="4852601"/>
              <a:chExt cx="926061" cy="341410"/>
            </a:xfrm>
          </p:grpSpPr>
          <p:sp>
            <p:nvSpPr>
              <p:cNvPr id="69" name="Pentagon 68"/>
              <p:cNvSpPr/>
              <p:nvPr/>
            </p:nvSpPr>
            <p:spPr>
              <a:xfrm flipH="1">
                <a:off x="7878352" y="4852601"/>
                <a:ext cx="848264" cy="341410"/>
              </a:xfrm>
              <a:prstGeom prst="homePlat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891410" y="4852853"/>
                <a:ext cx="913003" cy="3353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RF-DAC</a:t>
                </a:r>
                <a:endPara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cxnSp>
          <p:nvCxnSpPr>
            <p:cNvPr id="20" name="Straight Arrow Connector 19"/>
            <p:cNvCxnSpPr/>
            <p:nvPr/>
          </p:nvCxnSpPr>
          <p:spPr>
            <a:xfrm flipH="1">
              <a:off x="6932616" y="5018693"/>
              <a:ext cx="93794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7404316" y="4849565"/>
              <a:ext cx="224237" cy="333254"/>
              <a:chOff x="10241197" y="4160649"/>
              <a:chExt cx="224237" cy="333254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10241197" y="4160649"/>
                <a:ext cx="224237" cy="3332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68" name="Straight Arrow Connector 67"/>
              <p:cNvCxnSpPr/>
              <p:nvPr/>
            </p:nvCxnSpPr>
            <p:spPr>
              <a:xfrm flipV="1">
                <a:off x="10355302" y="4211911"/>
                <a:ext cx="0" cy="2470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Arrow Connector 21"/>
            <p:cNvCxnSpPr/>
            <p:nvPr/>
          </p:nvCxnSpPr>
          <p:spPr>
            <a:xfrm flipH="1">
              <a:off x="8726640" y="5018693"/>
              <a:ext cx="117071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6931616" y="5459576"/>
              <a:ext cx="93794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/>
          </p:nvGrpSpPr>
          <p:grpSpPr>
            <a:xfrm>
              <a:off x="7403316" y="5290448"/>
              <a:ext cx="224237" cy="333254"/>
              <a:chOff x="10241197" y="4160649"/>
              <a:chExt cx="224237" cy="333254"/>
            </a:xfrm>
          </p:grpSpPr>
          <p:sp>
            <p:nvSpPr>
              <p:cNvPr id="65" name="Rectangle 64"/>
              <p:cNvSpPr/>
              <p:nvPr/>
            </p:nvSpPr>
            <p:spPr>
              <a:xfrm>
                <a:off x="10241197" y="4160649"/>
                <a:ext cx="224237" cy="3332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66" name="Straight Arrow Connector 65"/>
              <p:cNvCxnSpPr/>
              <p:nvPr/>
            </p:nvCxnSpPr>
            <p:spPr>
              <a:xfrm flipV="1">
                <a:off x="10355302" y="4211911"/>
                <a:ext cx="0" cy="2470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Arrow Connector 24"/>
            <p:cNvCxnSpPr/>
            <p:nvPr/>
          </p:nvCxnSpPr>
          <p:spPr>
            <a:xfrm flipH="1">
              <a:off x="8725640" y="5459576"/>
              <a:ext cx="117171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9478056" y="4975691"/>
              <a:ext cx="106680" cy="1097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478056" y="5387171"/>
              <a:ext cx="106680" cy="1097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582635" y="5051643"/>
              <a:ext cx="1037443" cy="41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RF Out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832943" y="5086600"/>
              <a:ext cx="631373" cy="3353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DUC</a:t>
              </a: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6875898" y="2651370"/>
              <a:ext cx="3542371" cy="1527411"/>
              <a:chOff x="6875898" y="2651370"/>
              <a:chExt cx="3542371" cy="1527411"/>
            </a:xfrm>
          </p:grpSpPr>
          <p:sp>
            <p:nvSpPr>
              <p:cNvPr id="41" name="Rounded Rectangle 40"/>
              <p:cNvSpPr/>
              <p:nvPr/>
            </p:nvSpPr>
            <p:spPr>
              <a:xfrm>
                <a:off x="7175899" y="2651370"/>
                <a:ext cx="2087880" cy="130444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7084459" y="2727570"/>
                <a:ext cx="2087880" cy="130444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7009212" y="2803902"/>
                <a:ext cx="2087880" cy="130444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6933840" y="2874335"/>
                <a:ext cx="2087880" cy="130444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7806125" y="3139996"/>
                <a:ext cx="922169" cy="343680"/>
                <a:chOff x="7813745" y="1857462"/>
                <a:chExt cx="922169" cy="343680"/>
              </a:xfrm>
            </p:grpSpPr>
            <p:sp>
              <p:nvSpPr>
                <p:cNvPr id="63" name="Pentagon 62"/>
                <p:cNvSpPr/>
                <p:nvPr/>
              </p:nvSpPr>
              <p:spPr>
                <a:xfrm>
                  <a:off x="7887650" y="1859732"/>
                  <a:ext cx="848264" cy="341410"/>
                </a:xfrm>
                <a:prstGeom prst="homePlat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7813745" y="1857462"/>
                  <a:ext cx="913003" cy="3353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RF-ADC</a:t>
                  </a:r>
                  <a:endParaRPr kumimoji="0" lang="en-GB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46" name="Straight Arrow Connector 45"/>
              <p:cNvCxnSpPr/>
              <p:nvPr/>
            </p:nvCxnSpPr>
            <p:spPr>
              <a:xfrm flipH="1">
                <a:off x="6933840" y="3314779"/>
                <a:ext cx="93794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>
              <a:xfrm>
                <a:off x="7405540" y="3145651"/>
                <a:ext cx="224237" cy="333254"/>
                <a:chOff x="10241197" y="4160649"/>
                <a:chExt cx="224237" cy="333254"/>
              </a:xfrm>
            </p:grpSpPr>
            <p:sp>
              <p:nvSpPr>
                <p:cNvPr id="61" name="Rectangle 60"/>
                <p:cNvSpPr/>
                <p:nvPr/>
              </p:nvSpPr>
              <p:spPr>
                <a:xfrm>
                  <a:off x="10241197" y="4160649"/>
                  <a:ext cx="224237" cy="33325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cxnSp>
              <p:nvCxnSpPr>
                <p:cNvPr id="62" name="Straight Arrow Connector 61"/>
                <p:cNvCxnSpPr/>
                <p:nvPr/>
              </p:nvCxnSpPr>
              <p:spPr>
                <a:xfrm>
                  <a:off x="10355302" y="4211911"/>
                  <a:ext cx="0" cy="24703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Arrow Connector 47"/>
              <p:cNvCxnSpPr/>
              <p:nvPr/>
            </p:nvCxnSpPr>
            <p:spPr>
              <a:xfrm flipH="1">
                <a:off x="8720049" y="3314779"/>
                <a:ext cx="117071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/>
              <p:nvPr/>
            </p:nvCxnSpPr>
            <p:spPr>
              <a:xfrm flipH="1">
                <a:off x="6932840" y="3755662"/>
                <a:ext cx="93794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0" name="Group 49"/>
              <p:cNvGrpSpPr/>
              <p:nvPr/>
            </p:nvGrpSpPr>
            <p:grpSpPr>
              <a:xfrm>
                <a:off x="7404540" y="3586534"/>
                <a:ext cx="224237" cy="333254"/>
                <a:chOff x="10241197" y="4160649"/>
                <a:chExt cx="224237" cy="333254"/>
              </a:xfrm>
            </p:grpSpPr>
            <p:sp>
              <p:nvSpPr>
                <p:cNvPr id="59" name="Rectangle 58"/>
                <p:cNvSpPr/>
                <p:nvPr/>
              </p:nvSpPr>
              <p:spPr>
                <a:xfrm>
                  <a:off x="10241197" y="4160649"/>
                  <a:ext cx="224237" cy="33325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cxnSp>
              <p:nvCxnSpPr>
                <p:cNvPr id="60" name="Straight Arrow Connector 59"/>
                <p:cNvCxnSpPr/>
                <p:nvPr/>
              </p:nvCxnSpPr>
              <p:spPr>
                <a:xfrm>
                  <a:off x="10355302" y="4211911"/>
                  <a:ext cx="0" cy="24703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>
                <a:off x="8719049" y="3755662"/>
                <a:ext cx="117171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Rectangle 51"/>
              <p:cNvSpPr/>
              <p:nvPr/>
            </p:nvSpPr>
            <p:spPr>
              <a:xfrm>
                <a:off x="9479280" y="3271777"/>
                <a:ext cx="106680" cy="1097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9479280" y="3706702"/>
                <a:ext cx="106680" cy="1097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9583860" y="3347730"/>
                <a:ext cx="834409" cy="419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RF in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6875898" y="3382686"/>
                <a:ext cx="631373" cy="3353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DDC</a:t>
                </a:r>
                <a:endPara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7800287" y="3581556"/>
                <a:ext cx="922169" cy="343680"/>
                <a:chOff x="7813745" y="1857462"/>
                <a:chExt cx="922169" cy="343680"/>
              </a:xfrm>
            </p:grpSpPr>
            <p:sp>
              <p:nvSpPr>
                <p:cNvPr id="57" name="Pentagon 56"/>
                <p:cNvSpPr/>
                <p:nvPr/>
              </p:nvSpPr>
              <p:spPr>
                <a:xfrm>
                  <a:off x="7887650" y="1859732"/>
                  <a:ext cx="848264" cy="341410"/>
                </a:xfrm>
                <a:prstGeom prst="homePlat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7813745" y="1857462"/>
                  <a:ext cx="913003" cy="3353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RF-ADC</a:t>
                  </a:r>
                  <a:endPara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1" name="Group 30"/>
            <p:cNvGrpSpPr/>
            <p:nvPr/>
          </p:nvGrpSpPr>
          <p:grpSpPr>
            <a:xfrm>
              <a:off x="7881407" y="5300986"/>
              <a:ext cx="928503" cy="341410"/>
              <a:chOff x="7878352" y="4852601"/>
              <a:chExt cx="928503" cy="341410"/>
            </a:xfrm>
          </p:grpSpPr>
          <p:sp>
            <p:nvSpPr>
              <p:cNvPr id="39" name="Pentagon 38"/>
              <p:cNvSpPr/>
              <p:nvPr/>
            </p:nvSpPr>
            <p:spPr>
              <a:xfrm flipH="1">
                <a:off x="7878352" y="4852601"/>
                <a:ext cx="848264" cy="341410"/>
              </a:xfrm>
              <a:prstGeom prst="homePlat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7893852" y="4853714"/>
                <a:ext cx="913003" cy="3353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RF-DAC</a:t>
                </a:r>
                <a:endPara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4246667" y="4347469"/>
              <a:ext cx="1440170" cy="859681"/>
              <a:chOff x="3356734" y="4349335"/>
              <a:chExt cx="1440170" cy="859681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3487853" y="4349335"/>
                <a:ext cx="1309051" cy="71890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3444287" y="4390207"/>
                <a:ext cx="1309051" cy="71890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7" name="Rounded Rectangle 36"/>
              <p:cNvSpPr/>
              <p:nvPr/>
            </p:nvSpPr>
            <p:spPr>
              <a:xfrm>
                <a:off x="3400721" y="4440160"/>
                <a:ext cx="1309051" cy="71890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3356734" y="4490113"/>
                <a:ext cx="1309051" cy="71890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GTY Transceiver</a:t>
                </a:r>
                <a:endPara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cxnSp>
          <p:nvCxnSpPr>
            <p:cNvPr id="33" name="Straight Arrow Connector 32"/>
            <p:cNvCxnSpPr/>
            <p:nvPr/>
          </p:nvCxnSpPr>
          <p:spPr>
            <a:xfrm>
              <a:off x="3579446" y="4797745"/>
              <a:ext cx="66722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>
              <a:off x="3579446" y="4900827"/>
              <a:ext cx="66722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TextBox 70"/>
          <p:cNvSpPr txBox="1"/>
          <p:nvPr/>
        </p:nvSpPr>
        <p:spPr>
          <a:xfrm>
            <a:off x="1658966" y="4098403"/>
            <a:ext cx="161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Zynq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RFSoC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3" r="49211"/>
          <a:stretch/>
        </p:blipFill>
        <p:spPr>
          <a:xfrm>
            <a:off x="4497915" y="1220482"/>
            <a:ext cx="4682597" cy="3515053"/>
          </a:xfrm>
          <a:prstGeom prst="rect">
            <a:avLst/>
          </a:prstGeom>
        </p:spPr>
      </p:pic>
      <p:sp>
        <p:nvSpPr>
          <p:cNvPr id="74" name="TextBox 73"/>
          <p:cNvSpPr txBox="1"/>
          <p:nvPr/>
        </p:nvSpPr>
        <p:spPr>
          <a:xfrm>
            <a:off x="5344134" y="4432833"/>
            <a:ext cx="3332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ZCU111 Evaluation Board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4179596" y="1635732"/>
            <a:ext cx="3084650" cy="776017"/>
          </a:xfrm>
          <a:prstGeom prst="line">
            <a:avLst/>
          </a:prstGeom>
          <a:ln>
            <a:solidFill>
              <a:srgbClr val="0084A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4179596" y="2871995"/>
            <a:ext cx="3147694" cy="1202126"/>
          </a:xfrm>
          <a:prstGeom prst="line">
            <a:avLst/>
          </a:prstGeom>
          <a:ln>
            <a:solidFill>
              <a:srgbClr val="0084A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89" name="Table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94791"/>
              </p:ext>
            </p:extLst>
          </p:nvPr>
        </p:nvGraphicFramePr>
        <p:xfrm>
          <a:off x="5213033" y="627534"/>
          <a:ext cx="3391415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5191">
                  <a:extLst>
                    <a:ext uri="{9D8B030D-6E8A-4147-A177-3AD203B41FA5}">
                      <a16:colId xmlns:a16="http://schemas.microsoft.com/office/drawing/2014/main" val="3220433067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74835536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 sz="1000" dirty="0"/>
                        <a:t>Processing System Features</a:t>
                      </a:r>
                      <a:endParaRPr lang="en-GB" sz="1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55312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Application Processing</a:t>
                      </a:r>
                      <a:r>
                        <a:rPr lang="en-US" sz="1000" baseline="0" dirty="0">
                          <a:solidFill>
                            <a:schemeClr val="bg1"/>
                          </a:solidFill>
                        </a:rPr>
                        <a:t> Unit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Quad-core Arm Cortex-A53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up to 1.33 GHz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77134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Real-Time Processing</a:t>
                      </a:r>
                      <a:r>
                        <a:rPr lang="en-US" sz="1000" baseline="0" dirty="0">
                          <a:solidFill>
                            <a:schemeClr val="bg1"/>
                          </a:solidFill>
                        </a:rPr>
                        <a:t> Unit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Dual-core Arm Cortex R5 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up to 533 MHz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3971018"/>
                  </a:ext>
                </a:extLst>
              </a:tr>
            </a:tbl>
          </a:graphicData>
        </a:graphic>
      </p:graphicFrame>
      <p:graphicFrame>
        <p:nvGraphicFramePr>
          <p:cNvPr id="90" name="Table 89"/>
          <p:cNvGraphicFramePr>
            <a:graphicFrameLocks noGrp="1"/>
          </p:cNvGraphicFramePr>
          <p:nvPr/>
        </p:nvGraphicFramePr>
        <p:xfrm>
          <a:off x="5213442" y="3418407"/>
          <a:ext cx="3391006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0081">
                  <a:extLst>
                    <a:ext uri="{9D8B030D-6E8A-4147-A177-3AD203B41FA5}">
                      <a16:colId xmlns:a16="http://schemas.microsoft.com/office/drawing/2014/main" val="3220433067"/>
                    </a:ext>
                  </a:extLst>
                </a:gridCol>
                <a:gridCol w="1660925">
                  <a:extLst>
                    <a:ext uri="{9D8B030D-6E8A-4147-A177-3AD203B41FA5}">
                      <a16:colId xmlns:a16="http://schemas.microsoft.com/office/drawing/2014/main" val="274835536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 sz="1000" dirty="0"/>
                        <a:t>Programmable Logic</a:t>
                      </a:r>
                      <a:endParaRPr lang="en-GB" sz="1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5312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System Logic Cells (K)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930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2809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DSP Slices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4,272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98375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Memory (Mb)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60.5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37163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33G Transceivers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16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38334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Maximum I/O Pins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347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878091"/>
                  </a:ext>
                </a:extLst>
              </a:tr>
            </a:tbl>
          </a:graphicData>
        </a:graphic>
      </p:graphicFrame>
      <p:graphicFrame>
        <p:nvGraphicFramePr>
          <p:cNvPr id="91" name="Table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345026"/>
              </p:ext>
            </p:extLst>
          </p:nvPr>
        </p:nvGraphicFramePr>
        <p:xfrm>
          <a:off x="5209717" y="1685986"/>
          <a:ext cx="3394731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67">
                  <a:extLst>
                    <a:ext uri="{9D8B030D-6E8A-4147-A177-3AD203B41FA5}">
                      <a16:colId xmlns:a16="http://schemas.microsoft.com/office/drawing/2014/main" val="322043306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28107086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748355364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sz="1000" dirty="0"/>
                        <a:t>Direct-RF Signal Chain Features</a:t>
                      </a:r>
                      <a:endParaRPr lang="en-GB" sz="1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531262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Max. RF input Frequency (GHz)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771340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Decimation / Interpolation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1x, 2x, 4x, 8x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397101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12-bit RF-ADC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# of ADCs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8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218386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Max Rate (GSPS)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4.096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44469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14-bit RF DAC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# of DACs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8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7034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Max Rate (GSPS)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6.554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324970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2048EB8-92D6-4BEC-BFE7-351C959EA11A}"/>
              </a:ext>
            </a:extLst>
          </p:cNvPr>
          <p:cNvSpPr/>
          <p:nvPr/>
        </p:nvSpPr>
        <p:spPr>
          <a:xfrm>
            <a:off x="5219656" y="627534"/>
            <a:ext cx="3394731" cy="1792521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9AFA03C1-370C-481A-8EA0-95FE7B001E28}"/>
              </a:ext>
            </a:extLst>
          </p:cNvPr>
          <p:cNvSpPr/>
          <p:nvPr/>
        </p:nvSpPr>
        <p:spPr>
          <a:xfrm>
            <a:off x="5209717" y="2899538"/>
            <a:ext cx="3394731" cy="1972244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4D4F5C-FCE2-4EF8-81C2-487165A923DB}"/>
              </a:ext>
            </a:extLst>
          </p:cNvPr>
          <p:cNvSpPr txBox="1"/>
          <p:nvPr/>
        </p:nvSpPr>
        <p:spPr>
          <a:xfrm>
            <a:off x="2214843" y="4477403"/>
            <a:ext cx="28328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Asynchronous clocking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~1.5 counts of noise</a:t>
            </a:r>
          </a:p>
        </p:txBody>
      </p:sp>
    </p:spTree>
    <p:extLst>
      <p:ext uri="{BB962C8B-B14F-4D97-AF65-F5344CB8AC3E}">
        <p14:creationId xmlns:p14="http://schemas.microsoft.com/office/powerpoint/2010/main" val="2217201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9509B-D78C-4BE6-8DE6-DF319A922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BPM signals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B17A11-B721-4505-AC1D-C05E604A5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Douglas BETT (SY-BI-BP)</a:t>
            </a:r>
            <a:endParaRPr lang="en-GB" noProof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FAA2AA29-BD99-419B-8F4E-F3FAB3FC47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86" t="3835" r="14458"/>
          <a:stretch/>
        </p:blipFill>
        <p:spPr>
          <a:xfrm>
            <a:off x="620517" y="1097554"/>
            <a:ext cx="3672408" cy="343290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6692CCDF-6C36-47BC-8025-F8B2CECA3062}"/>
              </a:ext>
            </a:extLst>
          </p:cNvPr>
          <p:cNvSpPr txBox="1"/>
          <p:nvPr/>
        </p:nvSpPr>
        <p:spPr>
          <a:xfrm>
            <a:off x="1340597" y="772400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IR1 Q1 </a:t>
            </a:r>
            <a:r>
              <a:rPr lang="en-GB" dirty="0" err="1"/>
              <a:t>presqueeze</a:t>
            </a:r>
            <a:r>
              <a:rPr lang="en-GB" dirty="0"/>
              <a:t> orbit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0D63638-74DE-4696-9C7A-F82DD8F97E80}"/>
              </a:ext>
            </a:extLst>
          </p:cNvPr>
          <p:cNvSpPr txBox="1"/>
          <p:nvPr/>
        </p:nvSpPr>
        <p:spPr>
          <a:xfrm>
            <a:off x="1251129" y="1272695"/>
            <a:ext cx="24244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Both beams close to </a:t>
            </a:r>
            <a:r>
              <a:rPr lang="en-GB" dirty="0" err="1"/>
              <a:t>center</a:t>
            </a:r>
            <a:r>
              <a:rPr lang="en-GB" dirty="0"/>
              <a:t> in horizontal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~6 mm off in vertical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BDEF52A1-AE4E-40B6-A966-E3DCB64BA5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01" t="5201" r="6951"/>
          <a:stretch/>
        </p:blipFill>
        <p:spPr>
          <a:xfrm>
            <a:off x="4688816" y="1792965"/>
            <a:ext cx="3313500" cy="263968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9E7FD297-F0F4-4D5A-9434-9F1BF6DE8A93}"/>
              </a:ext>
            </a:extLst>
          </p:cNvPr>
          <p:cNvSpPr txBox="1"/>
          <p:nvPr/>
        </p:nvSpPr>
        <p:spPr>
          <a:xfrm>
            <a:off x="5336888" y="3268258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First beam</a:t>
            </a:r>
            <a:br>
              <a:rPr lang="en-GB" dirty="0"/>
            </a:br>
            <a:r>
              <a:rPr lang="en-GB" dirty="0"/>
              <a:t>(2.3e10)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33F35A3-3B7B-44FB-9771-F1767B28532D}"/>
              </a:ext>
            </a:extLst>
          </p:cNvPr>
          <p:cNvSpPr txBox="1"/>
          <p:nvPr/>
        </p:nvSpPr>
        <p:spPr>
          <a:xfrm>
            <a:off x="5831732" y="1914410"/>
            <a:ext cx="11408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Second beam</a:t>
            </a:r>
            <a:br>
              <a:rPr lang="en-GB" dirty="0"/>
            </a:br>
            <a:r>
              <a:rPr lang="en-GB" dirty="0"/>
              <a:t>(2.3e11)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A1CEB61-DF6D-40E5-97AB-3C4598553806}"/>
              </a:ext>
            </a:extLst>
          </p:cNvPr>
          <p:cNvSpPr txBox="1"/>
          <p:nvPr/>
        </p:nvSpPr>
        <p:spPr>
          <a:xfrm>
            <a:off x="4694524" y="949529"/>
            <a:ext cx="3550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Gaussian (RMS 0.95 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Bunch crossing timing </a:t>
            </a:r>
            <a:r>
              <a:rPr lang="en-GB" b="1" dirty="0"/>
              <a:t>3.92 ns</a:t>
            </a:r>
          </a:p>
        </p:txBody>
      </p:sp>
    </p:spTree>
    <p:extLst>
      <p:ext uri="{BB962C8B-B14F-4D97-AF65-F5344CB8AC3E}">
        <p14:creationId xmlns:p14="http://schemas.microsoft.com/office/powerpoint/2010/main" val="3881337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A6F323-2F59-4C7F-85D7-37EE211A1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11" y="1316915"/>
            <a:ext cx="3722220" cy="2555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79509B-D78C-4BE6-8DE6-DF319A922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Signals from first beam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B17A11-B721-4505-AC1D-C05E604A5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Douglas BETT (SY-BI-BP)</a:t>
            </a:r>
            <a:endParaRPr lang="en-GB" noProof="0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181FEE2-0BD3-4A47-A069-A0CF200383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736" y="878622"/>
            <a:ext cx="1714500" cy="128587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76E948E-C9DE-405D-9C67-F65C0FBFC1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3431" y="2114746"/>
            <a:ext cx="1714500" cy="128587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E1AC857-AA7C-47BE-8636-57C3E47C4B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0815" y="3406548"/>
            <a:ext cx="1714500" cy="128587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DEB10717-CD42-412E-8A2A-E4F5899611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59526" y="2120673"/>
            <a:ext cx="1714500" cy="12858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CC43AD-14B8-4B50-A377-EDB9D6A4696B}"/>
              </a:ext>
            </a:extLst>
          </p:cNvPr>
          <p:cNvSpPr txBox="1"/>
          <p:nvPr/>
        </p:nvSpPr>
        <p:spPr>
          <a:xfrm>
            <a:off x="5824098" y="59384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1 (T)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CE0194-0219-4481-BF6E-6521EA80F86C}"/>
              </a:ext>
            </a:extLst>
          </p:cNvPr>
          <p:cNvSpPr txBox="1"/>
          <p:nvPr/>
        </p:nvSpPr>
        <p:spPr>
          <a:xfrm>
            <a:off x="4408688" y="1808319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3 (L)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9D723A-2699-4845-AF26-9CC5F996EAE6}"/>
              </a:ext>
            </a:extLst>
          </p:cNvPr>
          <p:cNvSpPr txBox="1"/>
          <p:nvPr/>
        </p:nvSpPr>
        <p:spPr>
          <a:xfrm>
            <a:off x="5830901" y="310250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5 (B)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4F703A-F660-4B87-AD05-E56BE65930AB}"/>
              </a:ext>
            </a:extLst>
          </p:cNvPr>
          <p:cNvSpPr txBox="1"/>
          <p:nvPr/>
        </p:nvSpPr>
        <p:spPr>
          <a:xfrm>
            <a:off x="7350914" y="1821973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7 (R)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BE779-0E7F-4960-8EC1-939415F34922}"/>
              </a:ext>
            </a:extLst>
          </p:cNvPr>
          <p:cNvSpPr txBox="1"/>
          <p:nvPr/>
        </p:nvSpPr>
        <p:spPr>
          <a:xfrm>
            <a:off x="7361356" y="578343"/>
            <a:ext cx="12747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First beam</a:t>
            </a:r>
            <a:br>
              <a:rPr lang="en-GB" dirty="0"/>
            </a:br>
            <a:r>
              <a:rPr lang="en-GB" dirty="0"/>
              <a:t>“coupled”</a:t>
            </a:r>
          </a:p>
          <a:p>
            <a:r>
              <a:rPr lang="en-GB" dirty="0"/>
              <a:t>signals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8559170-9A17-414C-9C04-623A180EDBD7}"/>
              </a:ext>
            </a:extLst>
          </p:cNvPr>
          <p:cNvCxnSpPr>
            <a:cxnSpLocks/>
          </p:cNvCxnSpPr>
          <p:nvPr/>
        </p:nvCxnSpPr>
        <p:spPr>
          <a:xfrm flipH="1">
            <a:off x="2295205" y="1635058"/>
            <a:ext cx="1849613" cy="884537"/>
          </a:xfrm>
          <a:prstGeom prst="straightConnector1">
            <a:avLst/>
          </a:prstGeom>
          <a:ln w="82550">
            <a:solidFill>
              <a:schemeClr val="bg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188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A6F323-2F59-4C7F-85D7-37EE211A1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2684" y="1272806"/>
            <a:ext cx="3722220" cy="2555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79509B-D78C-4BE6-8DE6-DF319A922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Signals from first beam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B17A11-B721-4505-AC1D-C05E604A5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Douglas BETT (SY-BI-BP)</a:t>
            </a:r>
            <a:endParaRPr lang="en-GB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CC43AD-14B8-4B50-A377-EDB9D6A4696B}"/>
              </a:ext>
            </a:extLst>
          </p:cNvPr>
          <p:cNvSpPr txBox="1"/>
          <p:nvPr/>
        </p:nvSpPr>
        <p:spPr>
          <a:xfrm>
            <a:off x="2244083" y="66505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2 (T)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CE0194-0219-4481-BF6E-6521EA80F86C}"/>
              </a:ext>
            </a:extLst>
          </p:cNvPr>
          <p:cNvSpPr txBox="1"/>
          <p:nvPr/>
        </p:nvSpPr>
        <p:spPr>
          <a:xfrm>
            <a:off x="828673" y="1879532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4 (L)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9D723A-2699-4845-AF26-9CC5F996EAE6}"/>
              </a:ext>
            </a:extLst>
          </p:cNvPr>
          <p:cNvSpPr txBox="1"/>
          <p:nvPr/>
        </p:nvSpPr>
        <p:spPr>
          <a:xfrm>
            <a:off x="2250886" y="3173715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6 (B)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4F703A-F660-4B87-AD05-E56BE65930AB}"/>
              </a:ext>
            </a:extLst>
          </p:cNvPr>
          <p:cNvSpPr txBox="1"/>
          <p:nvPr/>
        </p:nvSpPr>
        <p:spPr>
          <a:xfrm>
            <a:off x="3770899" y="1893186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8 (R)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BE779-0E7F-4960-8EC1-939415F34922}"/>
              </a:ext>
            </a:extLst>
          </p:cNvPr>
          <p:cNvSpPr txBox="1"/>
          <p:nvPr/>
        </p:nvSpPr>
        <p:spPr>
          <a:xfrm>
            <a:off x="612000" y="627689"/>
            <a:ext cx="12747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First beam</a:t>
            </a:r>
            <a:br>
              <a:rPr lang="en-GB" dirty="0"/>
            </a:br>
            <a:r>
              <a:rPr lang="en-GB" dirty="0"/>
              <a:t>“isolated”</a:t>
            </a:r>
          </a:p>
          <a:p>
            <a:r>
              <a:rPr lang="en-GB" dirty="0"/>
              <a:t>signals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7454EF7-D6BF-4ADE-8C9E-B26969B65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0800" y="1001742"/>
            <a:ext cx="1714500" cy="12858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38DE3E6-0D45-492D-BDE6-9B657550E0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40" y="2212946"/>
            <a:ext cx="1714500" cy="128587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C737B01-0DFB-43CC-AEE5-697CCD5144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3762" y="3556059"/>
            <a:ext cx="1714500" cy="12858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8AEC363-D5D8-4CB8-B9A8-D41DE32A86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59455" y="2232849"/>
            <a:ext cx="1714500" cy="128587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C775830-958E-4D64-86DF-51B33F29859C}"/>
              </a:ext>
            </a:extLst>
          </p:cNvPr>
          <p:cNvSpPr txBox="1"/>
          <p:nvPr/>
        </p:nvSpPr>
        <p:spPr>
          <a:xfrm>
            <a:off x="3851920" y="3998752"/>
            <a:ext cx="3535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Signals small at downstream end due to stripline directivity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0A5AF67-29DC-45AC-B506-7BB77EB27819}"/>
              </a:ext>
            </a:extLst>
          </p:cNvPr>
          <p:cNvCxnSpPr>
            <a:cxnSpLocks/>
          </p:cNvCxnSpPr>
          <p:nvPr/>
        </p:nvCxnSpPr>
        <p:spPr>
          <a:xfrm flipH="1">
            <a:off x="7186763" y="1560187"/>
            <a:ext cx="1849613" cy="884537"/>
          </a:xfrm>
          <a:prstGeom prst="straightConnector1">
            <a:avLst/>
          </a:prstGeom>
          <a:ln w="82550">
            <a:solidFill>
              <a:schemeClr val="bg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008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A6F323-2F59-4C7F-85D7-37EE211A1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11" y="1316915"/>
            <a:ext cx="3722220" cy="2555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79509B-D78C-4BE6-8DE6-DF319A922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Signals from second beam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B17A11-B721-4505-AC1D-C05E604A5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Douglas BETT (SY-BI-BP)</a:t>
            </a:r>
            <a:endParaRPr lang="en-GB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CC43AD-14B8-4B50-A377-EDB9D6A4696B}"/>
              </a:ext>
            </a:extLst>
          </p:cNvPr>
          <p:cNvSpPr txBox="1"/>
          <p:nvPr/>
        </p:nvSpPr>
        <p:spPr>
          <a:xfrm>
            <a:off x="5824098" y="59384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1 (T)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CE0194-0219-4481-BF6E-6521EA80F86C}"/>
              </a:ext>
            </a:extLst>
          </p:cNvPr>
          <p:cNvSpPr txBox="1"/>
          <p:nvPr/>
        </p:nvSpPr>
        <p:spPr>
          <a:xfrm>
            <a:off x="4408688" y="1808319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3 (L)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9D723A-2699-4845-AF26-9CC5F996EAE6}"/>
              </a:ext>
            </a:extLst>
          </p:cNvPr>
          <p:cNvSpPr txBox="1"/>
          <p:nvPr/>
        </p:nvSpPr>
        <p:spPr>
          <a:xfrm>
            <a:off x="5830901" y="310250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5 (B)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4F703A-F660-4B87-AD05-E56BE65930AB}"/>
              </a:ext>
            </a:extLst>
          </p:cNvPr>
          <p:cNvSpPr txBox="1"/>
          <p:nvPr/>
        </p:nvSpPr>
        <p:spPr>
          <a:xfrm>
            <a:off x="7350914" y="1821973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Port 7 (R)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BE779-0E7F-4960-8EC1-939415F34922}"/>
              </a:ext>
            </a:extLst>
          </p:cNvPr>
          <p:cNvSpPr txBox="1"/>
          <p:nvPr/>
        </p:nvSpPr>
        <p:spPr>
          <a:xfrm>
            <a:off x="7361356" y="578343"/>
            <a:ext cx="16081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Second beam</a:t>
            </a:r>
            <a:br>
              <a:rPr lang="en-GB" dirty="0"/>
            </a:br>
            <a:r>
              <a:rPr lang="en-GB" dirty="0"/>
              <a:t>“isolated”</a:t>
            </a:r>
          </a:p>
          <a:p>
            <a:r>
              <a:rPr lang="en-GB" dirty="0"/>
              <a:t>signals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03D19E3-7736-4CFF-9DC0-BE70997904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577131" y="926660"/>
            <a:ext cx="1714500" cy="12858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FA44A92-BA63-45F6-B273-0FB783EA973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081558" y="2137105"/>
            <a:ext cx="1714500" cy="128587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AC2F720-62EB-482B-965F-0C48C8594B7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612259" y="3432136"/>
            <a:ext cx="1714500" cy="12858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80F71E0-F861-4FEB-940A-A2F6FE4C5F4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072704" y="2164535"/>
            <a:ext cx="1714500" cy="1285875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138BBA8-8570-4280-B434-D215A5AE43A4}"/>
              </a:ext>
            </a:extLst>
          </p:cNvPr>
          <p:cNvCxnSpPr>
            <a:cxnSpLocks/>
          </p:cNvCxnSpPr>
          <p:nvPr/>
        </p:nvCxnSpPr>
        <p:spPr>
          <a:xfrm flipV="1">
            <a:off x="356796" y="2565873"/>
            <a:ext cx="1849613" cy="884537"/>
          </a:xfrm>
          <a:prstGeom prst="straightConnector1">
            <a:avLst/>
          </a:prstGeom>
          <a:ln w="82550">
            <a:solidFill>
              <a:srgbClr val="D8490A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2503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purl.org/dc/elements/1.1/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21340</TotalTime>
  <Words>1321</Words>
  <Application>Microsoft Office PowerPoint</Application>
  <PresentationFormat>On-screen Show (16:9)</PresentationFormat>
  <Paragraphs>305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 Math</vt:lpstr>
      <vt:lpstr>Wingdings</vt:lpstr>
      <vt:lpstr>Thème Office</vt:lpstr>
      <vt:lpstr>1_Thème Office</vt:lpstr>
      <vt:lpstr>BPM Processing for the HiLumi LHC Interaction Region BPMs</vt:lpstr>
      <vt:lpstr>Contents</vt:lpstr>
      <vt:lpstr>BPM upgrade</vt:lpstr>
      <vt:lpstr>Zynq RFSoC: Candidate digital processor</vt:lpstr>
      <vt:lpstr>Zynq RFSoC: Candidate digital processor</vt:lpstr>
      <vt:lpstr>BPM signals</vt:lpstr>
      <vt:lpstr>Signals from first beam</vt:lpstr>
      <vt:lpstr>Signals from first beam</vt:lpstr>
      <vt:lpstr>Signals from second beam</vt:lpstr>
      <vt:lpstr>Signals from second beam</vt:lpstr>
      <vt:lpstr>Two beam signals</vt:lpstr>
      <vt:lpstr>Two beam signals</vt:lpstr>
      <vt:lpstr>Simulation framework: analogue front-end</vt:lpstr>
      <vt:lpstr>Simulation framework: analogue front-end</vt:lpstr>
      <vt:lpstr>Simulation framework: analogue front-end</vt:lpstr>
      <vt:lpstr>Simulation framework: analogue front-end</vt:lpstr>
      <vt:lpstr>Simulation framework: digital processing</vt:lpstr>
      <vt:lpstr>Digitized waveforms</vt:lpstr>
      <vt:lpstr>Power compensation I</vt:lpstr>
      <vt:lpstr>Power compensation II</vt:lpstr>
      <vt:lpstr>Power compensation III</vt:lpstr>
      <vt:lpstr>Power compensation</vt:lpstr>
      <vt:lpstr>Measurement campaign</vt:lpstr>
      <vt:lpstr>CONCLUSION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Douglas Robert Bett</cp:lastModifiedBy>
  <cp:revision>885</cp:revision>
  <dcterms:created xsi:type="dcterms:W3CDTF">2016-02-12T09:02:01Z</dcterms:created>
  <dcterms:modified xsi:type="dcterms:W3CDTF">2022-03-18T14:15:14Z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