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4"/>
    <p:sldMasterId id="2147483678" r:id="rId5"/>
  </p:sldMasterIdLst>
  <p:notesMasterIdLst>
    <p:notesMasterId r:id="rId17"/>
  </p:notesMasterIdLst>
  <p:handoutMasterIdLst>
    <p:handoutMasterId r:id="rId18"/>
  </p:handoutMasterIdLst>
  <p:sldIdLst>
    <p:sldId id="258" r:id="rId6"/>
    <p:sldId id="285" r:id="rId7"/>
    <p:sldId id="279" r:id="rId8"/>
    <p:sldId id="289" r:id="rId9"/>
    <p:sldId id="291" r:id="rId10"/>
    <p:sldId id="290" r:id="rId11"/>
    <p:sldId id="292" r:id="rId12"/>
    <p:sldId id="282" r:id="rId13"/>
    <p:sldId id="286" r:id="rId14"/>
    <p:sldId id="278" r:id="rId15"/>
    <p:sldId id="268" r:id="rId16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CCB4"/>
    <a:srgbClr val="E09F82"/>
    <a:srgbClr val="60ADE2"/>
    <a:srgbClr val="DA8700"/>
    <a:srgbClr val="2EAC68"/>
    <a:srgbClr val="99CC00"/>
    <a:srgbClr val="E6E6E6"/>
    <a:srgbClr val="F207CA"/>
    <a:srgbClr val="0FE6F8"/>
    <a:srgbClr val="25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04" autoAdjust="0"/>
    <p:restoredTop sz="93883" autoAdjust="0"/>
  </p:normalViewPr>
  <p:slideViewPr>
    <p:cSldViewPr snapToObjects="1" showGuides="1">
      <p:cViewPr>
        <p:scale>
          <a:sx n="52" d="100"/>
          <a:sy n="52" d="100"/>
        </p:scale>
        <p:origin x="668" y="396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03/05/2022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03/05/2022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414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311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107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OLEKSANDR HRYHORENKO - 5th IFAST WP9 Meeting - 3 rd May 2022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OLEKSANDR HRYHORENKO - 5th IFAST WP9 Meeting - 3 rd May 2022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OLEKSANDR HRYHORENKO - 5th IFAST WP9 Meeting - 3 rd May 2022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OLEKSANDR HRYHORENKO - 5th IFAST WP9 Meeting - 3 rd May 2022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OLEKSANDR HRYHORENKO - 5th IFAST WP9 Meeting - 3 rd May 2022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OLEKSANDR HRYHORENKO - 5th IFAST WP9 Meeting - 3 rd May 2022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OLEKSANDR HRYHORENKO - 5th IFAST WP9 Meeting - 3 rd May 2022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OLEKSANDR HRYHORENKO - 5th IFAST WP9 Meeting - 3 rd May 2022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OLEKSANDR HRYHORENKO - 5th IFAST WP9 Meeting - 3 rd May 2022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OLEKSANDR HRYHORENKO - 5th IFAST WP9 Meeting - 3 rd May 2022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OLEKSANDR HRYHORENKO - 5th IFAST WP9 Meeting - 3 rd May 2022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OLEKSANDR HRYHORENKO - 5th IFAST WP9 Meeting - 3 rd May 2022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OLEKSANDR HRYHORENKO - 5th IFAST WP9 Meeting - 3 rd May 2022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OLEKSANDR HRYHORENKO - 5th IFAST WP9 Meeting - 3 rd May 2022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OLEKSANDR HRYHORENKO - 5th IFAST WP9 Meeting - 3 rd May 2022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OLEKSANDR HRYHORENKO - 5th IFAST WP9 Meeting - 3 rd May 2022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OLEKSANDR HRYHORENKO - 5th IFAST WP9 Meeting - 3 rd May 2022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OLEKSANDR HRYHORENKO - 5th IFAST WP9 Meeting - 3 rd May 2022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/>
              <a:t>OLEKSANDR HRYHORENKO - 5th IFAST WP9 Meeting - 3 rd May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OLEKSANDR HRYHORENKO - 5th IFAST WP9 Meeting - 3 rd May 2022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tif"/><Relationship Id="rId3" Type="http://schemas.openxmlformats.org/officeDocument/2006/relationships/image" Target="../media/image9.png"/><Relationship Id="rId7" Type="http://schemas.openxmlformats.org/officeDocument/2006/relationships/image" Target="../media/image13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7" Type="http://schemas.openxmlformats.org/officeDocument/2006/relationships/image" Target="../media/image4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emf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jpe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3.JPG"/><Relationship Id="rId7" Type="http://schemas.openxmlformats.org/officeDocument/2006/relationships/image" Target="../media/image29.jpe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G"/><Relationship Id="rId5" Type="http://schemas.openxmlformats.org/officeDocument/2006/relationships/image" Target="../media/image28.JPG"/><Relationship Id="rId10" Type="http://schemas.openxmlformats.org/officeDocument/2006/relationships/image" Target="../media/image25.JPG"/><Relationship Id="rId4" Type="http://schemas.openxmlformats.org/officeDocument/2006/relationships/image" Target="../media/image27.JPG"/><Relationship Id="rId9" Type="http://schemas.openxmlformats.org/officeDocument/2006/relationships/image" Target="../media/image31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7" Type="http://schemas.openxmlformats.org/officeDocument/2006/relationships/image" Target="../media/image33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JPG"/><Relationship Id="rId5" Type="http://schemas.openxmlformats.org/officeDocument/2006/relationships/image" Target="../media/image24.JPG"/><Relationship Id="rId4" Type="http://schemas.openxmlformats.org/officeDocument/2006/relationships/image" Target="../media/image28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7.JPG"/><Relationship Id="rId7" Type="http://schemas.openxmlformats.org/officeDocument/2006/relationships/image" Target="../media/image32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JPG"/><Relationship Id="rId5" Type="http://schemas.openxmlformats.org/officeDocument/2006/relationships/image" Target="../media/image24.JPG"/><Relationship Id="rId4" Type="http://schemas.openxmlformats.org/officeDocument/2006/relationships/image" Target="../media/image28.JPG"/><Relationship Id="rId9" Type="http://schemas.openxmlformats.org/officeDocument/2006/relationships/image" Target="../media/image33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1720806"/>
            <a:ext cx="10142136" cy="1790234"/>
          </a:xfrm>
        </p:spPr>
        <p:txBody>
          <a:bodyPr/>
          <a:lstStyle/>
          <a:p>
            <a:r>
              <a:rPr lang="fr-FR" b="1" dirty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Nb bulk QPR (A5) and RF </a:t>
            </a:r>
            <a:r>
              <a:rPr lang="fr-FR" b="1" dirty="0" err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disk</a:t>
            </a:r>
            <a:r>
              <a:rPr lang="fr-FR" b="1" dirty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</a:t>
            </a:r>
            <a:r>
              <a:rPr lang="fr-FR" b="1" dirty="0" err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processing</a:t>
            </a:r>
            <a:endParaRPr lang="fr-FR" dirty="0"/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3627373"/>
            <a:ext cx="7837880" cy="1529819"/>
          </a:xfrm>
        </p:spPr>
        <p:txBody>
          <a:bodyPr>
            <a:normAutofit/>
          </a:bodyPr>
          <a:lstStyle/>
          <a:p>
            <a:r>
              <a:rPr lang="en-GB" sz="2400" b="1" dirty="0"/>
              <a:t>Oleksandr </a:t>
            </a:r>
            <a:r>
              <a:rPr lang="en-GB" sz="2400" b="1" dirty="0" err="1"/>
              <a:t>Hryhorenko</a:t>
            </a:r>
            <a:r>
              <a:rPr lang="en-GB" sz="2400" b="1" dirty="0"/>
              <a:t> / </a:t>
            </a:r>
            <a:r>
              <a:rPr lang="en-GB" sz="2400" b="1" dirty="0" err="1"/>
              <a:t>IJCLab</a:t>
            </a:r>
            <a:r>
              <a:rPr lang="en-GB" sz="2400" b="1" dirty="0"/>
              <a:t> – CNRS</a:t>
            </a:r>
          </a:p>
          <a:p>
            <a:endParaRPr lang="en-GB" sz="2400" b="1" dirty="0"/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E505BB74-A676-4D05-9128-8C24E1C1FA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12424" y="105966"/>
            <a:ext cx="1008112" cy="1008112"/>
          </a:xfrm>
          <a:prstGeom prst="rect">
            <a:avLst/>
          </a:prstGeom>
        </p:spPr>
      </p:pic>
      <p:pic>
        <p:nvPicPr>
          <p:cNvPr id="9" name="Google Shape;113;p12" descr="C:\Users\LONGUE~1\AppData\Local\Temp\logo_irfu_bleu.png">
            <a:extLst>
              <a:ext uri="{FF2B5EF4-FFF2-40B4-BE49-F238E27FC236}">
                <a16:creationId xmlns:a16="http://schemas.microsoft.com/office/drawing/2014/main" id="{C4BE759B-8115-412E-A453-12482C5F6B37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552384" y="5420446"/>
            <a:ext cx="2592288" cy="8275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raphique 10">
            <a:extLst>
              <a:ext uri="{FF2B5EF4-FFF2-40B4-BE49-F238E27FC236}">
                <a16:creationId xmlns:a16="http://schemas.microsoft.com/office/drawing/2014/main" id="{4F3368BF-DE9E-4FA0-B38C-CB49E2431A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00256" y="5420445"/>
            <a:ext cx="1008112" cy="82287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3069212-767B-4D14-B65C-CD1FD165096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544" y="5420445"/>
            <a:ext cx="2357628" cy="82753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4E5BF6F-D2A5-4156-B4DA-D2B45C400A2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265" y="5301208"/>
            <a:ext cx="3690959" cy="946769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5B226305-F752-4CD2-81AA-60134A50665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84984" y="106078"/>
            <a:ext cx="1044788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99392"/>
            <a:ext cx="11018440" cy="1325563"/>
          </a:xfrm>
        </p:spPr>
        <p:txBody>
          <a:bodyPr/>
          <a:lstStyle/>
          <a:p>
            <a:r>
              <a:rPr lang="en-GB" dirty="0"/>
              <a:t>RF disk (STFC) Summary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246076F-43B8-4963-884D-CCC2F061F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448251"/>
            <a:ext cx="5760000" cy="365125"/>
          </a:xfrm>
        </p:spPr>
        <p:txBody>
          <a:bodyPr/>
          <a:lstStyle/>
          <a:p>
            <a:r>
              <a:rPr lang="en-US"/>
              <a:t>OLEKSANDR HRYHORENKO - 5th IFAST WP9 Meeting - 3 rd May 2022</a:t>
            </a:r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F408E60-974A-4733-8BAD-B1AB944FE9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9696" y="1142694"/>
            <a:ext cx="3515883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4AF86ACA-90FD-4A56-A99F-C679010BB03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162" r="26376"/>
          <a:stretch/>
        </p:blipFill>
        <p:spPr>
          <a:xfrm>
            <a:off x="411296" y="1142694"/>
            <a:ext cx="2832693" cy="4572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0EE3C2D-80DB-4DC7-B704-D6C93DDB14CE}"/>
              </a:ext>
            </a:extLst>
          </p:cNvPr>
          <p:cNvSpPr/>
          <p:nvPr/>
        </p:nvSpPr>
        <p:spPr>
          <a:xfrm>
            <a:off x="3305994" y="4838142"/>
            <a:ext cx="81134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chemeClr val="dk1"/>
              </a:buClr>
              <a:buSzPts val="2000"/>
            </a:pPr>
            <a:r>
              <a:rPr lang="en-US" dirty="0">
                <a:solidFill>
                  <a:schemeClr val="dk1"/>
                </a:solidFill>
                <a:cs typeface="Times New Roman"/>
                <a:sym typeface="Times New Roman"/>
              </a:rPr>
              <a:t>Summary:</a:t>
            </a:r>
          </a:p>
          <a:p>
            <a:pPr marL="342900" lvl="0" indent="-342900"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dk1"/>
                </a:solidFill>
                <a:cs typeface="Times New Roman"/>
                <a:sym typeface="Times New Roman"/>
              </a:rPr>
              <a:t>Performed a heat treatment (800°C for 3h) to reduce the H phase</a:t>
            </a:r>
          </a:p>
          <a:p>
            <a:pPr marL="342900" lvl="0" indent="-342900"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dk1"/>
                </a:solidFill>
                <a:cs typeface="Times New Roman"/>
                <a:sym typeface="Times New Roman"/>
              </a:rPr>
              <a:t>No need to use light chemical removal (SiO2 particles were removed by recleaning), no C contamination</a:t>
            </a:r>
          </a:p>
          <a:p>
            <a:pPr lvl="0">
              <a:buClr>
                <a:schemeClr val="dk1"/>
              </a:buClr>
              <a:buSzPts val="2000"/>
            </a:pPr>
            <a:r>
              <a:rPr lang="en-US" dirty="0">
                <a:solidFill>
                  <a:schemeClr val="dk1"/>
                </a:solidFill>
                <a:cs typeface="Times New Roman"/>
                <a:sym typeface="Times New Roman"/>
              </a:rPr>
              <a:t>NEXT STEP:</a:t>
            </a:r>
          </a:p>
          <a:p>
            <a:pPr marL="342900" lvl="0" indent="-342900"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dk1"/>
                </a:solidFill>
                <a:cs typeface="Times New Roman"/>
                <a:sym typeface="Times New Roman"/>
              </a:rPr>
              <a:t>RF disk test at STFC (</a:t>
            </a:r>
            <a:r>
              <a:rPr lang="fr-FR" sz="1600" dirty="0"/>
              <a:t>Daniel Seal)</a:t>
            </a:r>
            <a:endParaRPr lang="en-US" sz="1600" dirty="0">
              <a:solidFill>
                <a:schemeClr val="dk1"/>
              </a:solidFill>
              <a:cs typeface="Times New Roman"/>
              <a:sym typeface="Times New Roman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5791B6-DF8D-4B94-8A32-F45345780D4A}"/>
              </a:ext>
            </a:extLst>
          </p:cNvPr>
          <p:cNvSpPr txBox="1"/>
          <p:nvPr/>
        </p:nvSpPr>
        <p:spPr>
          <a:xfrm>
            <a:off x="1217538" y="5653333"/>
            <a:ext cx="122020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RF </a:t>
            </a:r>
            <a:r>
              <a:rPr lang="fr-FR" dirty="0" err="1"/>
              <a:t>disk</a:t>
            </a:r>
            <a:endParaRPr lang="fr-FR" dirty="0"/>
          </a:p>
        </p:txBody>
      </p:sp>
      <p:sp>
        <p:nvSpPr>
          <p:cNvPr id="3" name="Flèche : bas 2">
            <a:extLst>
              <a:ext uri="{FF2B5EF4-FFF2-40B4-BE49-F238E27FC236}">
                <a16:creationId xmlns:a16="http://schemas.microsoft.com/office/drawing/2014/main" id="{A48D1439-ECCE-4FE7-956A-88F0BC20CDAF}"/>
              </a:ext>
            </a:extLst>
          </p:cNvPr>
          <p:cNvSpPr/>
          <p:nvPr/>
        </p:nvSpPr>
        <p:spPr>
          <a:xfrm>
            <a:off x="1647622" y="5355265"/>
            <a:ext cx="360040" cy="36004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72BAC61-5164-4A33-A70F-9102AEE8F35A}"/>
              </a:ext>
            </a:extLst>
          </p:cNvPr>
          <p:cNvSpPr txBox="1"/>
          <p:nvPr/>
        </p:nvSpPr>
        <p:spPr>
          <a:xfrm>
            <a:off x="15252" y="3946774"/>
            <a:ext cx="89617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QPR</a:t>
            </a:r>
          </a:p>
        </p:txBody>
      </p:sp>
      <p:sp>
        <p:nvSpPr>
          <p:cNvPr id="11" name="Flèche : bas 10">
            <a:extLst>
              <a:ext uri="{FF2B5EF4-FFF2-40B4-BE49-F238E27FC236}">
                <a16:creationId xmlns:a16="http://schemas.microsoft.com/office/drawing/2014/main" id="{35322DEA-2992-454D-898F-B0CC9839B428}"/>
              </a:ext>
            </a:extLst>
          </p:cNvPr>
          <p:cNvSpPr/>
          <p:nvPr/>
        </p:nvSpPr>
        <p:spPr>
          <a:xfrm rot="4530307">
            <a:off x="1037517" y="3916737"/>
            <a:ext cx="360040" cy="36004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ABD05E8-5F7B-41EA-942D-3AC9FADD2707}"/>
              </a:ext>
            </a:extLst>
          </p:cNvPr>
          <p:cNvSpPr txBox="1"/>
          <p:nvPr/>
        </p:nvSpPr>
        <p:spPr>
          <a:xfrm>
            <a:off x="2279576" y="3167963"/>
            <a:ext cx="108012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err="1"/>
              <a:t>Samples</a:t>
            </a:r>
            <a:endParaRPr lang="fr-FR" dirty="0"/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AB8EBFFC-69F2-4B02-B909-5C72AA32AD34}"/>
              </a:ext>
            </a:extLst>
          </p:cNvPr>
          <p:cNvCxnSpPr>
            <a:endCxn id="12" idx="2"/>
          </p:cNvCxnSpPr>
          <p:nvPr/>
        </p:nvCxnSpPr>
        <p:spPr>
          <a:xfrm flipV="1">
            <a:off x="2437746" y="3537295"/>
            <a:ext cx="381890" cy="2423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A209F2C4-118B-41A1-92B1-42BA2F151943}"/>
              </a:ext>
            </a:extLst>
          </p:cNvPr>
          <p:cNvCxnSpPr>
            <a:cxnSpLocks/>
          </p:cNvCxnSpPr>
          <p:nvPr/>
        </p:nvCxnSpPr>
        <p:spPr>
          <a:xfrm flipV="1">
            <a:off x="2437746" y="3537295"/>
            <a:ext cx="381890" cy="3401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4DADCF24-58AB-4FB2-B5DB-33CD4A8D7E17}"/>
              </a:ext>
            </a:extLst>
          </p:cNvPr>
          <p:cNvCxnSpPr>
            <a:cxnSpLocks/>
          </p:cNvCxnSpPr>
          <p:nvPr/>
        </p:nvCxnSpPr>
        <p:spPr>
          <a:xfrm flipV="1">
            <a:off x="2437746" y="3537295"/>
            <a:ext cx="381890" cy="4925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1" name="Image 20">
            <a:extLst>
              <a:ext uri="{FF2B5EF4-FFF2-40B4-BE49-F238E27FC236}">
                <a16:creationId xmlns:a16="http://schemas.microsoft.com/office/drawing/2014/main" id="{BEA932AE-C8B5-44CE-9198-5BD30CBFFF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0262" y="131200"/>
            <a:ext cx="2736304" cy="36484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C48B7A02-1846-4E1B-8B0D-9F91D2893F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8214" y="3202879"/>
            <a:ext cx="2743486" cy="2040969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D749C412-0A5E-4B89-82E3-5228976736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75310" y="3025264"/>
            <a:ext cx="2647908" cy="1969865"/>
          </a:xfrm>
          <a:prstGeom prst="rect">
            <a:avLst/>
          </a:prstGeom>
        </p:spPr>
      </p:pic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2EE0A78A-3A9D-4531-A622-E88E48DA6F14}"/>
              </a:ext>
            </a:extLst>
          </p:cNvPr>
          <p:cNvCxnSpPr>
            <a:cxnSpLocks/>
          </p:cNvCxnSpPr>
          <p:nvPr/>
        </p:nvCxnSpPr>
        <p:spPr>
          <a:xfrm flipH="1">
            <a:off x="7594793" y="2372720"/>
            <a:ext cx="517431" cy="12423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05C037C2-5723-4747-9B60-F55505FA820A}"/>
              </a:ext>
            </a:extLst>
          </p:cNvPr>
          <p:cNvCxnSpPr>
            <a:cxnSpLocks/>
          </p:cNvCxnSpPr>
          <p:nvPr/>
        </p:nvCxnSpPr>
        <p:spPr>
          <a:xfrm>
            <a:off x="8302913" y="2206126"/>
            <a:ext cx="2096351" cy="134610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Espace réservé du numéro de diapositive 32">
            <a:extLst>
              <a:ext uri="{FF2B5EF4-FFF2-40B4-BE49-F238E27FC236}">
                <a16:creationId xmlns:a16="http://schemas.microsoft.com/office/drawing/2014/main" id="{76E462E6-CF6F-47D0-9A8B-077B95B65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2007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86EC6053-884B-45BE-939E-8BB25261DE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1824" y="-1"/>
            <a:ext cx="7740353" cy="5805265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2728BC5A-733C-48D8-A47B-1BB3CF59DA22}"/>
              </a:ext>
            </a:extLst>
          </p:cNvPr>
          <p:cNvSpPr txBox="1"/>
          <p:nvPr/>
        </p:nvSpPr>
        <p:spPr>
          <a:xfrm>
            <a:off x="335360" y="3079948"/>
            <a:ext cx="6747360" cy="76944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4400" dirty="0" err="1"/>
              <a:t>Thank</a:t>
            </a:r>
            <a:r>
              <a:rPr lang="fr-FR" sz="4400" dirty="0"/>
              <a:t> </a:t>
            </a:r>
            <a:r>
              <a:rPr lang="fr-FR" sz="4400" dirty="0" err="1"/>
              <a:t>you</a:t>
            </a:r>
            <a:r>
              <a:rPr lang="fr-FR" sz="4400" dirty="0"/>
              <a:t> for </a:t>
            </a:r>
            <a:r>
              <a:rPr lang="fr-FR" sz="4400" dirty="0" err="1"/>
              <a:t>your</a:t>
            </a:r>
            <a:r>
              <a:rPr lang="fr-FR" sz="4400" dirty="0"/>
              <a:t> attention</a:t>
            </a: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2B5857-6113-4482-8C3B-BE058C75C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2766218"/>
            <a:ext cx="10515600" cy="1325563"/>
          </a:xfrm>
        </p:spPr>
        <p:txBody>
          <a:bodyPr/>
          <a:lstStyle/>
          <a:p>
            <a:pPr algn="ctr"/>
            <a:r>
              <a:rPr lang="fr-FR" dirty="0"/>
              <a:t>QPR-A5 (HZB)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B975140-99F0-4A86-A802-769744E1F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OLEKSANDR HRYHORENKO - 5th IFAST WP9 Meeting - 3 rd May 2022</a:t>
            </a:r>
            <a:endParaRPr lang="en-US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69E038F-A029-4063-A60C-8FB9FF375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251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26">
            <a:extLst>
              <a:ext uri="{FF2B5EF4-FFF2-40B4-BE49-F238E27FC236}">
                <a16:creationId xmlns:a16="http://schemas.microsoft.com/office/drawing/2014/main" id="{9942A9CB-2A29-494D-8C3E-EFEED9BB7B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1944" y="5298168"/>
            <a:ext cx="4921436" cy="1367066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6737599D-E788-4339-AE06-F7087245BF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0980" y="1441460"/>
            <a:ext cx="1882983" cy="2510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6D2B5857-6113-4482-8C3B-BE058C75C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QPR-A5 </a:t>
            </a:r>
            <a:r>
              <a:rPr lang="fr-FR" dirty="0" err="1"/>
              <a:t>Summary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B975140-99F0-4A86-A802-769744E1F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2744" y="6129202"/>
            <a:ext cx="5760000" cy="365125"/>
          </a:xfrm>
        </p:spPr>
        <p:txBody>
          <a:bodyPr/>
          <a:lstStyle/>
          <a:p>
            <a:r>
              <a:rPr lang="en-US" dirty="0"/>
              <a:t>OLEKSANDR HRYHORENKO - 5th IFAST WP9 Meeting - 3 </a:t>
            </a:r>
            <a:r>
              <a:rPr lang="en-US" dirty="0" err="1"/>
              <a:t>rd</a:t>
            </a:r>
            <a:r>
              <a:rPr lang="en-US" dirty="0"/>
              <a:t> May 2022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8B7E51-6063-4774-9E2C-1B12FBEF2645}"/>
              </a:ext>
            </a:extLst>
          </p:cNvPr>
          <p:cNvSpPr/>
          <p:nvPr/>
        </p:nvSpPr>
        <p:spPr>
          <a:xfrm>
            <a:off x="6950284" y="759266"/>
            <a:ext cx="47525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a-DK" b="1" dirty="0"/>
              <a:t>Surface preparation</a:t>
            </a:r>
          </a:p>
          <a:p>
            <a:pPr marL="342900" indent="-342900">
              <a:buFont typeface="+mj-lt"/>
              <a:buAutoNum type="arabicPeriod"/>
            </a:pPr>
            <a:r>
              <a:rPr lang="da-DK" dirty="0"/>
              <a:t>BCP removal of 150 µm at RI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800 °C annealing, 4 hours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BCP removal of 10 µm at RI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MP removal of 250 </a:t>
            </a:r>
            <a:r>
              <a:rPr lang="da-DK" dirty="0"/>
              <a:t>µm (2 steps) at IJCLab</a:t>
            </a:r>
          </a:p>
          <a:p>
            <a:pPr algn="ctr"/>
            <a:r>
              <a:rPr lang="da-DK" b="1" dirty="0"/>
              <a:t>RF evaluation</a:t>
            </a:r>
          </a:p>
          <a:p>
            <a:pPr marL="342900" indent="-342900">
              <a:buFont typeface="+mj-lt"/>
              <a:buAutoNum type="arabicPeriod"/>
            </a:pPr>
            <a:r>
              <a:rPr lang="da-DK" dirty="0"/>
              <a:t>RF test at HZB =</a:t>
            </a:r>
            <a:r>
              <a:rPr lang="en-US" dirty="0"/>
              <a:t> &gt; “Bad” RF performance =&gt; Q-disease =&gt; Precipitation of hydrides =&gt; Surface dislocations “Skeletons”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endParaRPr lang="da-DK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842D8F1-4570-4339-9111-B4A0515E8370}"/>
              </a:ext>
            </a:extLst>
          </p:cNvPr>
          <p:cNvSpPr txBox="1"/>
          <p:nvPr/>
        </p:nvSpPr>
        <p:spPr>
          <a:xfrm>
            <a:off x="6950284" y="334807"/>
            <a:ext cx="475252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err="1"/>
              <a:t>History</a:t>
            </a:r>
            <a:r>
              <a:rPr lang="fr-FR" dirty="0"/>
              <a:t> of QPR-A5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45A0413-B0F2-422E-A1E6-6C95D1A72AB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1034" b="7602"/>
          <a:stretch/>
        </p:blipFill>
        <p:spPr>
          <a:xfrm>
            <a:off x="4340660" y="1432141"/>
            <a:ext cx="2113647" cy="22930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Espace réservé du contenu 12">
            <a:extLst>
              <a:ext uri="{FF2B5EF4-FFF2-40B4-BE49-F238E27FC236}">
                <a16:creationId xmlns:a16="http://schemas.microsoft.com/office/drawing/2014/main" id="{DA550D95-D3CC-4820-8DDE-2ADDA1EA81B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9841" r="13357"/>
          <a:stretch/>
        </p:blipFill>
        <p:spPr>
          <a:xfrm>
            <a:off x="119336" y="1268760"/>
            <a:ext cx="2077430" cy="23323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Flèche : droite 7">
            <a:extLst>
              <a:ext uri="{FF2B5EF4-FFF2-40B4-BE49-F238E27FC236}">
                <a16:creationId xmlns:a16="http://schemas.microsoft.com/office/drawing/2014/main" id="{A76C26BB-B6A2-4BD2-9C99-58CADA8B956D}"/>
              </a:ext>
            </a:extLst>
          </p:cNvPr>
          <p:cNvSpPr/>
          <p:nvPr/>
        </p:nvSpPr>
        <p:spPr>
          <a:xfrm rot="1891992">
            <a:off x="1750033" y="2463069"/>
            <a:ext cx="1183964" cy="7430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 : droite 14">
            <a:extLst>
              <a:ext uri="{FF2B5EF4-FFF2-40B4-BE49-F238E27FC236}">
                <a16:creationId xmlns:a16="http://schemas.microsoft.com/office/drawing/2014/main" id="{C196E90B-EBCC-4EB6-86F3-2D1CF71BD26D}"/>
              </a:ext>
            </a:extLst>
          </p:cNvPr>
          <p:cNvSpPr/>
          <p:nvPr/>
        </p:nvSpPr>
        <p:spPr>
          <a:xfrm rot="20251644">
            <a:off x="3671339" y="2736553"/>
            <a:ext cx="1183964" cy="7430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C22F0EC-D7CA-4544-9BED-8EFA6E4BC2D7}"/>
              </a:ext>
            </a:extLst>
          </p:cNvPr>
          <p:cNvSpPr txBox="1"/>
          <p:nvPr/>
        </p:nvSpPr>
        <p:spPr>
          <a:xfrm>
            <a:off x="4121829" y="3706043"/>
            <a:ext cx="2741648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dirty="0" err="1">
                <a:solidFill>
                  <a:srgbClr val="00B050"/>
                </a:solidFill>
              </a:rPr>
              <a:t>Improved</a:t>
            </a:r>
            <a:r>
              <a:rPr lang="fr-FR" sz="2400" dirty="0">
                <a:solidFill>
                  <a:srgbClr val="00B050"/>
                </a:solidFill>
              </a:rPr>
              <a:t> </a:t>
            </a:r>
            <a:r>
              <a:rPr lang="fr-FR" sz="2400" dirty="0" err="1">
                <a:solidFill>
                  <a:srgbClr val="00B050"/>
                </a:solidFill>
              </a:rPr>
              <a:t>roughness</a:t>
            </a:r>
            <a:endParaRPr lang="fr-FR" sz="2400" dirty="0">
              <a:solidFill>
                <a:srgbClr val="00B050"/>
              </a:solidFill>
            </a:endParaRPr>
          </a:p>
          <a:p>
            <a:r>
              <a:rPr lang="fr-FR" sz="2400" dirty="0">
                <a:solidFill>
                  <a:srgbClr val="C00000"/>
                </a:solidFill>
              </a:rPr>
              <a:t>Bad RF performance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97B0A0-AF58-4647-AA06-D8E56D665EC8}"/>
              </a:ext>
            </a:extLst>
          </p:cNvPr>
          <p:cNvSpPr/>
          <p:nvPr/>
        </p:nvSpPr>
        <p:spPr>
          <a:xfrm>
            <a:off x="7342816" y="3850834"/>
            <a:ext cx="4007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Standard path (applied on QPR sample) </a:t>
            </a:r>
            <a:endParaRPr lang="fr-FR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EC1C45-38AC-44B6-8780-038FB00847D6}"/>
              </a:ext>
            </a:extLst>
          </p:cNvPr>
          <p:cNvSpPr/>
          <p:nvPr/>
        </p:nvSpPr>
        <p:spPr>
          <a:xfrm>
            <a:off x="7342816" y="5470725"/>
            <a:ext cx="45774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</a:rPr>
              <a:t>What step brings Hydrogen during MP and how to mitigate it without chemistry?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6D209B6-E01A-49FF-B4E1-E01A0CCE7D88}"/>
              </a:ext>
            </a:extLst>
          </p:cNvPr>
          <p:cNvSpPr/>
          <p:nvPr/>
        </p:nvSpPr>
        <p:spPr>
          <a:xfrm>
            <a:off x="6950284" y="4280028"/>
            <a:ext cx="49783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EP removal of 50 </a:t>
            </a:r>
            <a:r>
              <a:rPr lang="da-DK" dirty="0"/>
              <a:t>µm at CEA (remove skeletons)</a:t>
            </a:r>
          </a:p>
          <a:p>
            <a:pPr marL="342900" indent="-342900">
              <a:buFont typeface="+mj-lt"/>
              <a:buAutoNum type="arabicPeriod"/>
            </a:pPr>
            <a:r>
              <a:rPr lang="da-DK" dirty="0"/>
              <a:t>800 </a:t>
            </a:r>
            <a:r>
              <a:rPr lang="en-US" dirty="0"/>
              <a:t>°C annealing, 3 hours (hydrogen degassing)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EP removal of  25 </a:t>
            </a:r>
            <a:r>
              <a:rPr lang="da-DK" dirty="0"/>
              <a:t>µm at CEA (due to C contamination caused by furnace)</a:t>
            </a:r>
          </a:p>
        </p:txBody>
      </p:sp>
      <p:sp>
        <p:nvSpPr>
          <p:cNvPr id="19" name="TextBox 21">
            <a:extLst>
              <a:ext uri="{FF2B5EF4-FFF2-40B4-BE49-F238E27FC236}">
                <a16:creationId xmlns:a16="http://schemas.microsoft.com/office/drawing/2014/main" id="{15CB0B85-ABD7-4155-8A3C-29862E5B8D55}"/>
              </a:ext>
            </a:extLst>
          </p:cNvPr>
          <p:cNvSpPr txBox="1"/>
          <p:nvPr/>
        </p:nvSpPr>
        <p:spPr>
          <a:xfrm>
            <a:off x="3706317" y="5377806"/>
            <a:ext cx="3657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</a:rPr>
              <a:t>~ 150 nm peak to valley difference</a:t>
            </a:r>
            <a:endParaRPr lang="de-DE" sz="1600" dirty="0">
              <a:solidFill>
                <a:srgbClr val="FFFF00"/>
              </a:solidFill>
            </a:endParaRP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F64E79AF-CF03-4EC6-9A90-F597B06F0B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676" y="4669534"/>
            <a:ext cx="2662004" cy="192781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B80A0E7-BF9A-4365-A342-2F79C6A1E335}"/>
              </a:ext>
            </a:extLst>
          </p:cNvPr>
          <p:cNvSpPr txBox="1"/>
          <p:nvPr/>
        </p:nvSpPr>
        <p:spPr>
          <a:xfrm>
            <a:off x="344813" y="6217328"/>
            <a:ext cx="1984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FF00"/>
                </a:solidFill>
              </a:rPr>
              <a:t>~  10-15 um in-plane size</a:t>
            </a:r>
            <a:endParaRPr lang="de-DE" sz="1200" b="1" dirty="0">
              <a:solidFill>
                <a:srgbClr val="FFFF00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EB02FBD-59F1-4C26-93D2-E222BEBAB246}"/>
              </a:ext>
            </a:extLst>
          </p:cNvPr>
          <p:cNvSpPr/>
          <p:nvPr/>
        </p:nvSpPr>
        <p:spPr>
          <a:xfrm>
            <a:off x="-28076" y="5106873"/>
            <a:ext cx="1194558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fr-FR" b="1" dirty="0" err="1">
                <a:solidFill>
                  <a:schemeClr val="accent5">
                    <a:lumMod val="75000"/>
                  </a:schemeClr>
                </a:solidFill>
                <a:latin typeface="Arial,Bold"/>
              </a:rPr>
              <a:t>NbH</a:t>
            </a:r>
            <a:r>
              <a:rPr lang="fr-FR" sz="1050" b="1" dirty="0" err="1">
                <a:solidFill>
                  <a:schemeClr val="accent5">
                    <a:lumMod val="75000"/>
                  </a:schemeClr>
                </a:solidFill>
                <a:latin typeface="Arial,Bold"/>
              </a:rPr>
              <a:t>x</a:t>
            </a:r>
            <a:r>
              <a:rPr lang="fr-FR" sz="1050" b="1" dirty="0">
                <a:solidFill>
                  <a:schemeClr val="accent5">
                    <a:lumMod val="75000"/>
                  </a:schemeClr>
                </a:solidFill>
                <a:latin typeface="Arial,Bold"/>
              </a:rPr>
              <a:t> </a:t>
            </a:r>
            <a:r>
              <a:rPr lang="fr-FR" b="1" dirty="0" err="1">
                <a:solidFill>
                  <a:schemeClr val="accent5">
                    <a:lumMod val="75000"/>
                  </a:schemeClr>
                </a:solidFill>
                <a:latin typeface="Arial,Bold"/>
              </a:rPr>
              <a:t>Pits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85BC46BC-E3E5-4718-8BC0-03D7063463C7}"/>
              </a:ext>
            </a:extLst>
          </p:cNvPr>
          <p:cNvCxnSpPr>
            <a:cxnSpLocks/>
          </p:cNvCxnSpPr>
          <p:nvPr/>
        </p:nvCxnSpPr>
        <p:spPr>
          <a:xfrm>
            <a:off x="362560" y="5458251"/>
            <a:ext cx="450568" cy="3770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31E4D0D1-FB40-4A59-89BC-5A68C8131331}"/>
              </a:ext>
            </a:extLst>
          </p:cNvPr>
          <p:cNvCxnSpPr>
            <a:cxnSpLocks/>
          </p:cNvCxnSpPr>
          <p:nvPr/>
        </p:nvCxnSpPr>
        <p:spPr>
          <a:xfrm>
            <a:off x="271767" y="5505109"/>
            <a:ext cx="263933" cy="60919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27634A08-BE6D-4C44-8095-2C6485D31D93}"/>
              </a:ext>
            </a:extLst>
          </p:cNvPr>
          <p:cNvSpPr/>
          <p:nvPr/>
        </p:nvSpPr>
        <p:spPr>
          <a:xfrm>
            <a:off x="2314392" y="4299811"/>
            <a:ext cx="1776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chemeClr val="accent1"/>
                </a:solidFill>
                <a:latin typeface="Arial,Bold"/>
              </a:rPr>
              <a:t>Trace of </a:t>
            </a:r>
            <a:r>
              <a:rPr lang="fr-FR" sz="1200" b="1" dirty="0" err="1">
                <a:solidFill>
                  <a:schemeClr val="accent1"/>
                </a:solidFill>
                <a:latin typeface="Arial,Bold"/>
              </a:rPr>
              <a:t>NbHx</a:t>
            </a:r>
            <a:endParaRPr lang="fr-FR" sz="1200" b="1" dirty="0">
              <a:solidFill>
                <a:schemeClr val="accent1"/>
              </a:solidFill>
              <a:latin typeface="Arial,Bold"/>
            </a:endParaRPr>
          </a:p>
          <a:p>
            <a:r>
              <a:rPr lang="fr-FR" sz="1200" b="1" dirty="0" err="1">
                <a:solidFill>
                  <a:schemeClr val="accent1"/>
                </a:solidFill>
                <a:latin typeface="Arial,Bold"/>
              </a:rPr>
              <a:t>segregations</a:t>
            </a:r>
            <a:endParaRPr lang="fr-FR" sz="1200" b="1" dirty="0">
              <a:solidFill>
                <a:schemeClr val="accent1"/>
              </a:solidFill>
              <a:latin typeface="Arial,Bold"/>
            </a:endParaRPr>
          </a:p>
          <a:p>
            <a:r>
              <a:rPr lang="fr-FR" sz="1200" b="1" dirty="0" err="1">
                <a:solidFill>
                  <a:schemeClr val="accent1"/>
                </a:solidFill>
                <a:latin typeface="Arial,Bold"/>
              </a:rPr>
              <a:t>along</a:t>
            </a:r>
            <a:r>
              <a:rPr lang="fr-FR" sz="1200" b="1" dirty="0">
                <a:solidFill>
                  <a:schemeClr val="accent1"/>
                </a:solidFill>
                <a:latin typeface="Arial,Bold"/>
              </a:rPr>
              <a:t> the scratch</a:t>
            </a:r>
            <a:endParaRPr lang="fr-FR" sz="1200" dirty="0">
              <a:solidFill>
                <a:schemeClr val="accent1"/>
              </a:solidFill>
            </a:endParaRPr>
          </a:p>
        </p:txBody>
      </p: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2EC7E4C8-EEF9-4519-9316-B54AC71AFB97}"/>
              </a:ext>
            </a:extLst>
          </p:cNvPr>
          <p:cNvCxnSpPr>
            <a:cxnSpLocks/>
          </p:cNvCxnSpPr>
          <p:nvPr/>
        </p:nvCxnSpPr>
        <p:spPr>
          <a:xfrm flipH="1">
            <a:off x="2185067" y="4982698"/>
            <a:ext cx="197208" cy="75119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28047A39-A942-4F70-B31F-1812B1B39084}"/>
              </a:ext>
            </a:extLst>
          </p:cNvPr>
          <p:cNvSpPr txBox="1"/>
          <p:nvPr/>
        </p:nvSpPr>
        <p:spPr>
          <a:xfrm>
            <a:off x="6863477" y="3355814"/>
            <a:ext cx="475252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Q-</a:t>
            </a:r>
            <a:r>
              <a:rPr lang="fr-FR" dirty="0" err="1"/>
              <a:t>disease</a:t>
            </a:r>
            <a:r>
              <a:rPr lang="fr-FR" dirty="0"/>
              <a:t> mitigation </a:t>
            </a:r>
            <a:r>
              <a:rPr lang="fr-FR" dirty="0" err="1"/>
              <a:t>treatment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EEF53C8-4FF6-4634-B1DF-72106E3A7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rme libre : forme 5">
            <a:extLst>
              <a:ext uri="{FF2B5EF4-FFF2-40B4-BE49-F238E27FC236}">
                <a16:creationId xmlns:a16="http://schemas.microsoft.com/office/drawing/2014/main" id="{00AE1BB7-4E53-4B4C-902C-D943A79098F9}"/>
              </a:ext>
            </a:extLst>
          </p:cNvPr>
          <p:cNvSpPr/>
          <p:nvPr/>
        </p:nvSpPr>
        <p:spPr>
          <a:xfrm>
            <a:off x="991092" y="4707685"/>
            <a:ext cx="1734410" cy="1132676"/>
          </a:xfrm>
          <a:custGeom>
            <a:avLst/>
            <a:gdLst>
              <a:gd name="connsiteX0" fmla="*/ 159282 w 1734410"/>
              <a:gd name="connsiteY0" fmla="*/ 5900 h 1132676"/>
              <a:gd name="connsiteX1" fmla="*/ 188779 w 1734410"/>
              <a:gd name="connsiteY1" fmla="*/ 0 h 1132676"/>
              <a:gd name="connsiteX2" fmla="*/ 206477 w 1734410"/>
              <a:gd name="connsiteY2" fmla="*/ 5900 h 1132676"/>
              <a:gd name="connsiteX3" fmla="*/ 241873 w 1734410"/>
              <a:gd name="connsiteY3" fmla="*/ 11799 h 1132676"/>
              <a:gd name="connsiteX4" fmla="*/ 265471 w 1734410"/>
              <a:gd name="connsiteY4" fmla="*/ 29497 h 1132676"/>
              <a:gd name="connsiteX5" fmla="*/ 283169 w 1734410"/>
              <a:gd name="connsiteY5" fmla="*/ 35396 h 1132676"/>
              <a:gd name="connsiteX6" fmla="*/ 300867 w 1734410"/>
              <a:gd name="connsiteY6" fmla="*/ 58994 h 1132676"/>
              <a:gd name="connsiteX7" fmla="*/ 318565 w 1734410"/>
              <a:gd name="connsiteY7" fmla="*/ 70792 h 1132676"/>
              <a:gd name="connsiteX8" fmla="*/ 336263 w 1734410"/>
              <a:gd name="connsiteY8" fmla="*/ 88490 h 1132676"/>
              <a:gd name="connsiteX9" fmla="*/ 330363 w 1734410"/>
              <a:gd name="connsiteY9" fmla="*/ 147484 h 1132676"/>
              <a:gd name="connsiteX10" fmla="*/ 300867 w 1734410"/>
              <a:gd name="connsiteY10" fmla="*/ 153383 h 1132676"/>
              <a:gd name="connsiteX11" fmla="*/ 265471 w 1734410"/>
              <a:gd name="connsiteY11" fmla="*/ 171081 h 1132676"/>
              <a:gd name="connsiteX12" fmla="*/ 235974 w 1734410"/>
              <a:gd name="connsiteY12" fmla="*/ 176981 h 1132676"/>
              <a:gd name="connsiteX13" fmla="*/ 188779 w 1734410"/>
              <a:gd name="connsiteY13" fmla="*/ 188780 h 1132676"/>
              <a:gd name="connsiteX14" fmla="*/ 171081 w 1734410"/>
              <a:gd name="connsiteY14" fmla="*/ 200578 h 1132676"/>
              <a:gd name="connsiteX15" fmla="*/ 135685 w 1734410"/>
              <a:gd name="connsiteY15" fmla="*/ 212377 h 1132676"/>
              <a:gd name="connsiteX16" fmla="*/ 117987 w 1734410"/>
              <a:gd name="connsiteY16" fmla="*/ 224176 h 1132676"/>
              <a:gd name="connsiteX17" fmla="*/ 100289 w 1734410"/>
              <a:gd name="connsiteY17" fmla="*/ 230075 h 1132676"/>
              <a:gd name="connsiteX18" fmla="*/ 64893 w 1734410"/>
              <a:gd name="connsiteY18" fmla="*/ 253672 h 1132676"/>
              <a:gd name="connsiteX19" fmla="*/ 47194 w 1734410"/>
              <a:gd name="connsiteY19" fmla="*/ 265471 h 1132676"/>
              <a:gd name="connsiteX20" fmla="*/ 17698 w 1734410"/>
              <a:gd name="connsiteY20" fmla="*/ 300867 h 1132676"/>
              <a:gd name="connsiteX21" fmla="*/ 5899 w 1734410"/>
              <a:gd name="connsiteY21" fmla="*/ 348062 h 1132676"/>
              <a:gd name="connsiteX22" fmla="*/ 0 w 1734410"/>
              <a:gd name="connsiteY22" fmla="*/ 365760 h 1132676"/>
              <a:gd name="connsiteX23" fmla="*/ 5899 w 1734410"/>
              <a:gd name="connsiteY23" fmla="*/ 442452 h 1132676"/>
              <a:gd name="connsiteX24" fmla="*/ 11798 w 1734410"/>
              <a:gd name="connsiteY24" fmla="*/ 471949 h 1132676"/>
              <a:gd name="connsiteX25" fmla="*/ 29496 w 1734410"/>
              <a:gd name="connsiteY25" fmla="*/ 483747 h 1132676"/>
              <a:gd name="connsiteX26" fmla="*/ 35396 w 1734410"/>
              <a:gd name="connsiteY26" fmla="*/ 501445 h 1132676"/>
              <a:gd name="connsiteX27" fmla="*/ 64893 w 1734410"/>
              <a:gd name="connsiteY27" fmla="*/ 536841 h 1132676"/>
              <a:gd name="connsiteX28" fmla="*/ 82591 w 1734410"/>
              <a:gd name="connsiteY28" fmla="*/ 542741 h 1132676"/>
              <a:gd name="connsiteX29" fmla="*/ 106188 w 1734410"/>
              <a:gd name="connsiteY29" fmla="*/ 566338 h 1132676"/>
              <a:gd name="connsiteX30" fmla="*/ 135685 w 1734410"/>
              <a:gd name="connsiteY30" fmla="*/ 572238 h 1132676"/>
              <a:gd name="connsiteX31" fmla="*/ 283169 w 1734410"/>
              <a:gd name="connsiteY31" fmla="*/ 584036 h 1132676"/>
              <a:gd name="connsiteX32" fmla="*/ 353961 w 1734410"/>
              <a:gd name="connsiteY32" fmla="*/ 595835 h 1132676"/>
              <a:gd name="connsiteX33" fmla="*/ 377558 w 1734410"/>
              <a:gd name="connsiteY33" fmla="*/ 601734 h 1132676"/>
              <a:gd name="connsiteX34" fmla="*/ 418854 w 1734410"/>
              <a:gd name="connsiteY34" fmla="*/ 607634 h 1132676"/>
              <a:gd name="connsiteX35" fmla="*/ 454250 w 1734410"/>
              <a:gd name="connsiteY35" fmla="*/ 619432 h 1132676"/>
              <a:gd name="connsiteX36" fmla="*/ 525042 w 1734410"/>
              <a:gd name="connsiteY36" fmla="*/ 625332 h 1132676"/>
              <a:gd name="connsiteX37" fmla="*/ 589935 w 1734410"/>
              <a:gd name="connsiteY37" fmla="*/ 637130 h 1132676"/>
              <a:gd name="connsiteX38" fmla="*/ 607633 w 1734410"/>
              <a:gd name="connsiteY38" fmla="*/ 648929 h 1132676"/>
              <a:gd name="connsiteX39" fmla="*/ 625331 w 1734410"/>
              <a:gd name="connsiteY39" fmla="*/ 654829 h 1132676"/>
              <a:gd name="connsiteX40" fmla="*/ 637130 w 1734410"/>
              <a:gd name="connsiteY40" fmla="*/ 678426 h 1132676"/>
              <a:gd name="connsiteX41" fmla="*/ 678425 w 1734410"/>
              <a:gd name="connsiteY41" fmla="*/ 707923 h 1132676"/>
              <a:gd name="connsiteX42" fmla="*/ 696123 w 1734410"/>
              <a:gd name="connsiteY42" fmla="*/ 731520 h 1132676"/>
              <a:gd name="connsiteX43" fmla="*/ 731520 w 1734410"/>
              <a:gd name="connsiteY43" fmla="*/ 766916 h 1132676"/>
              <a:gd name="connsiteX44" fmla="*/ 761016 w 1734410"/>
              <a:gd name="connsiteY44" fmla="*/ 790514 h 1132676"/>
              <a:gd name="connsiteX45" fmla="*/ 778714 w 1734410"/>
              <a:gd name="connsiteY45" fmla="*/ 808212 h 1132676"/>
              <a:gd name="connsiteX46" fmla="*/ 837708 w 1734410"/>
              <a:gd name="connsiteY46" fmla="*/ 843608 h 1132676"/>
              <a:gd name="connsiteX47" fmla="*/ 843607 w 1734410"/>
              <a:gd name="connsiteY47" fmla="*/ 879004 h 1132676"/>
              <a:gd name="connsiteX48" fmla="*/ 849507 w 1734410"/>
              <a:gd name="connsiteY48" fmla="*/ 920300 h 1132676"/>
              <a:gd name="connsiteX49" fmla="*/ 873104 w 1734410"/>
              <a:gd name="connsiteY49" fmla="*/ 961595 h 1132676"/>
              <a:gd name="connsiteX50" fmla="*/ 902601 w 1734410"/>
              <a:gd name="connsiteY50" fmla="*/ 1026488 h 1132676"/>
              <a:gd name="connsiteX51" fmla="*/ 914400 w 1734410"/>
              <a:gd name="connsiteY51" fmla="*/ 1044186 h 1132676"/>
              <a:gd name="connsiteX52" fmla="*/ 955695 w 1734410"/>
              <a:gd name="connsiteY52" fmla="*/ 1061884 h 1132676"/>
              <a:gd name="connsiteX53" fmla="*/ 1073682 w 1734410"/>
              <a:gd name="connsiteY53" fmla="*/ 1073683 h 1132676"/>
              <a:gd name="connsiteX54" fmla="*/ 1156273 w 1734410"/>
              <a:gd name="connsiteY54" fmla="*/ 1091381 h 1132676"/>
              <a:gd name="connsiteX55" fmla="*/ 1291958 w 1734410"/>
              <a:gd name="connsiteY55" fmla="*/ 1103180 h 1132676"/>
              <a:gd name="connsiteX56" fmla="*/ 1309656 w 1734410"/>
              <a:gd name="connsiteY56" fmla="*/ 1114978 h 1132676"/>
              <a:gd name="connsiteX57" fmla="*/ 1345053 w 1734410"/>
              <a:gd name="connsiteY57" fmla="*/ 1132676 h 1132676"/>
              <a:gd name="connsiteX58" fmla="*/ 1551530 w 1734410"/>
              <a:gd name="connsiteY58" fmla="*/ 1126777 h 1132676"/>
              <a:gd name="connsiteX59" fmla="*/ 1586926 w 1734410"/>
              <a:gd name="connsiteY59" fmla="*/ 1109079 h 1132676"/>
              <a:gd name="connsiteX60" fmla="*/ 1622322 w 1734410"/>
              <a:gd name="connsiteY60" fmla="*/ 1103180 h 1132676"/>
              <a:gd name="connsiteX61" fmla="*/ 1634121 w 1734410"/>
              <a:gd name="connsiteY61" fmla="*/ 1085481 h 1132676"/>
              <a:gd name="connsiteX62" fmla="*/ 1657718 w 1734410"/>
              <a:gd name="connsiteY62" fmla="*/ 1067783 h 1132676"/>
              <a:gd name="connsiteX63" fmla="*/ 1669517 w 1734410"/>
              <a:gd name="connsiteY63" fmla="*/ 1026488 h 1132676"/>
              <a:gd name="connsiteX64" fmla="*/ 1699014 w 1734410"/>
              <a:gd name="connsiteY64" fmla="*/ 991092 h 1132676"/>
              <a:gd name="connsiteX65" fmla="*/ 1699014 w 1734410"/>
              <a:gd name="connsiteY65" fmla="*/ 796413 h 1132676"/>
              <a:gd name="connsiteX66" fmla="*/ 1687215 w 1734410"/>
              <a:gd name="connsiteY66" fmla="*/ 772816 h 1132676"/>
              <a:gd name="connsiteX67" fmla="*/ 1669517 w 1734410"/>
              <a:gd name="connsiteY67" fmla="*/ 743319 h 1132676"/>
              <a:gd name="connsiteX68" fmla="*/ 1681316 w 1734410"/>
              <a:gd name="connsiteY68" fmla="*/ 725621 h 1132676"/>
              <a:gd name="connsiteX69" fmla="*/ 1699014 w 1734410"/>
              <a:gd name="connsiteY69" fmla="*/ 660728 h 1132676"/>
              <a:gd name="connsiteX70" fmla="*/ 1710813 w 1734410"/>
              <a:gd name="connsiteY70" fmla="*/ 595835 h 1132676"/>
              <a:gd name="connsiteX71" fmla="*/ 1722611 w 1734410"/>
              <a:gd name="connsiteY71" fmla="*/ 578137 h 1132676"/>
              <a:gd name="connsiteX72" fmla="*/ 1734410 w 1734410"/>
              <a:gd name="connsiteY72" fmla="*/ 501445 h 1132676"/>
              <a:gd name="connsiteX73" fmla="*/ 1728511 w 1734410"/>
              <a:gd name="connsiteY73" fmla="*/ 454250 h 1132676"/>
              <a:gd name="connsiteX74" fmla="*/ 1722611 w 1734410"/>
              <a:gd name="connsiteY74" fmla="*/ 436552 h 1132676"/>
              <a:gd name="connsiteX75" fmla="*/ 1687215 w 1734410"/>
              <a:gd name="connsiteY75" fmla="*/ 401156 h 1132676"/>
              <a:gd name="connsiteX76" fmla="*/ 1651819 w 1734410"/>
              <a:gd name="connsiteY76" fmla="*/ 389358 h 1132676"/>
              <a:gd name="connsiteX77" fmla="*/ 1634121 w 1734410"/>
              <a:gd name="connsiteY77" fmla="*/ 377559 h 1132676"/>
              <a:gd name="connsiteX78" fmla="*/ 1616423 w 1734410"/>
              <a:gd name="connsiteY78" fmla="*/ 371660 h 1132676"/>
              <a:gd name="connsiteX79" fmla="*/ 1569228 w 1734410"/>
              <a:gd name="connsiteY79" fmla="*/ 359861 h 1132676"/>
              <a:gd name="connsiteX80" fmla="*/ 1545631 w 1734410"/>
              <a:gd name="connsiteY80" fmla="*/ 353961 h 1132676"/>
              <a:gd name="connsiteX81" fmla="*/ 1510234 w 1734410"/>
              <a:gd name="connsiteY81" fmla="*/ 318565 h 1132676"/>
              <a:gd name="connsiteX82" fmla="*/ 1474838 w 1734410"/>
              <a:gd name="connsiteY82" fmla="*/ 306767 h 1132676"/>
              <a:gd name="connsiteX83" fmla="*/ 1439442 w 1734410"/>
              <a:gd name="connsiteY83" fmla="*/ 277270 h 1132676"/>
              <a:gd name="connsiteX84" fmla="*/ 1421744 w 1734410"/>
              <a:gd name="connsiteY84" fmla="*/ 271370 h 1132676"/>
              <a:gd name="connsiteX85" fmla="*/ 1356851 w 1734410"/>
              <a:gd name="connsiteY85" fmla="*/ 277270 h 1132676"/>
              <a:gd name="connsiteX86" fmla="*/ 1321455 w 1734410"/>
              <a:gd name="connsiteY86" fmla="*/ 289069 h 1132676"/>
              <a:gd name="connsiteX87" fmla="*/ 1303757 w 1734410"/>
              <a:gd name="connsiteY87" fmla="*/ 294968 h 1132676"/>
              <a:gd name="connsiteX88" fmla="*/ 1168072 w 1734410"/>
              <a:gd name="connsiteY88" fmla="*/ 300867 h 1132676"/>
              <a:gd name="connsiteX89" fmla="*/ 1126776 w 1734410"/>
              <a:gd name="connsiteY89" fmla="*/ 312666 h 1132676"/>
              <a:gd name="connsiteX90" fmla="*/ 1097280 w 1734410"/>
              <a:gd name="connsiteY90" fmla="*/ 318565 h 1132676"/>
              <a:gd name="connsiteX91" fmla="*/ 943896 w 1734410"/>
              <a:gd name="connsiteY91" fmla="*/ 324465 h 1132676"/>
              <a:gd name="connsiteX92" fmla="*/ 902601 w 1734410"/>
              <a:gd name="connsiteY92" fmla="*/ 336263 h 1132676"/>
              <a:gd name="connsiteX93" fmla="*/ 849507 w 1734410"/>
              <a:gd name="connsiteY93" fmla="*/ 365760 h 1132676"/>
              <a:gd name="connsiteX94" fmla="*/ 831809 w 1734410"/>
              <a:gd name="connsiteY94" fmla="*/ 389358 h 1132676"/>
              <a:gd name="connsiteX95" fmla="*/ 796413 w 1734410"/>
              <a:gd name="connsiteY95" fmla="*/ 407056 h 1132676"/>
              <a:gd name="connsiteX96" fmla="*/ 690224 w 1734410"/>
              <a:gd name="connsiteY96" fmla="*/ 401156 h 1132676"/>
              <a:gd name="connsiteX97" fmla="*/ 666627 w 1734410"/>
              <a:gd name="connsiteY97" fmla="*/ 395257 h 1132676"/>
              <a:gd name="connsiteX98" fmla="*/ 637130 w 1734410"/>
              <a:gd name="connsiteY98" fmla="*/ 389358 h 1132676"/>
              <a:gd name="connsiteX99" fmla="*/ 595834 w 1734410"/>
              <a:gd name="connsiteY99" fmla="*/ 359861 h 1132676"/>
              <a:gd name="connsiteX100" fmla="*/ 572237 w 1734410"/>
              <a:gd name="connsiteY100" fmla="*/ 348062 h 1132676"/>
              <a:gd name="connsiteX101" fmla="*/ 513243 w 1734410"/>
              <a:gd name="connsiteY101" fmla="*/ 330364 h 1132676"/>
              <a:gd name="connsiteX102" fmla="*/ 495545 w 1734410"/>
              <a:gd name="connsiteY102" fmla="*/ 300867 h 1132676"/>
              <a:gd name="connsiteX103" fmla="*/ 477847 w 1734410"/>
              <a:gd name="connsiteY103" fmla="*/ 289069 h 1132676"/>
              <a:gd name="connsiteX104" fmla="*/ 460149 w 1734410"/>
              <a:gd name="connsiteY104" fmla="*/ 265471 h 1132676"/>
              <a:gd name="connsiteX105" fmla="*/ 454250 w 1734410"/>
              <a:gd name="connsiteY105" fmla="*/ 247773 h 1132676"/>
              <a:gd name="connsiteX106" fmla="*/ 460149 w 1734410"/>
              <a:gd name="connsiteY106" fmla="*/ 230075 h 1132676"/>
              <a:gd name="connsiteX107" fmla="*/ 466049 w 1734410"/>
              <a:gd name="connsiteY107" fmla="*/ 206478 h 1132676"/>
              <a:gd name="connsiteX108" fmla="*/ 471948 w 1734410"/>
              <a:gd name="connsiteY108" fmla="*/ 176981 h 1132676"/>
              <a:gd name="connsiteX109" fmla="*/ 495545 w 1734410"/>
              <a:gd name="connsiteY109" fmla="*/ 141585 h 1132676"/>
              <a:gd name="connsiteX110" fmla="*/ 507344 w 1734410"/>
              <a:gd name="connsiteY110" fmla="*/ 123887 h 1132676"/>
              <a:gd name="connsiteX111" fmla="*/ 519143 w 1734410"/>
              <a:gd name="connsiteY111" fmla="*/ 106189 h 1132676"/>
              <a:gd name="connsiteX112" fmla="*/ 525042 w 1734410"/>
              <a:gd name="connsiteY112" fmla="*/ 88490 h 1132676"/>
              <a:gd name="connsiteX113" fmla="*/ 530942 w 1734410"/>
              <a:gd name="connsiteY113" fmla="*/ 58994 h 1132676"/>
              <a:gd name="connsiteX114" fmla="*/ 560438 w 1734410"/>
              <a:gd name="connsiteY114" fmla="*/ 23598 h 1132676"/>
              <a:gd name="connsiteX115" fmla="*/ 560438 w 1734410"/>
              <a:gd name="connsiteY115" fmla="*/ 0 h 1132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1734410" h="1132676">
                <a:moveTo>
                  <a:pt x="159282" y="5900"/>
                </a:moveTo>
                <a:cubicBezTo>
                  <a:pt x="169114" y="3933"/>
                  <a:pt x="178752" y="0"/>
                  <a:pt x="188779" y="0"/>
                </a:cubicBezTo>
                <a:cubicBezTo>
                  <a:pt x="194998" y="0"/>
                  <a:pt x="200407" y="4551"/>
                  <a:pt x="206477" y="5900"/>
                </a:cubicBezTo>
                <a:cubicBezTo>
                  <a:pt x="218154" y="8495"/>
                  <a:pt x="230074" y="9833"/>
                  <a:pt x="241873" y="11799"/>
                </a:cubicBezTo>
                <a:cubicBezTo>
                  <a:pt x="249739" y="17698"/>
                  <a:pt x="256934" y="24619"/>
                  <a:pt x="265471" y="29497"/>
                </a:cubicBezTo>
                <a:cubicBezTo>
                  <a:pt x="270870" y="32582"/>
                  <a:pt x="278392" y="31415"/>
                  <a:pt x="283169" y="35396"/>
                </a:cubicBezTo>
                <a:cubicBezTo>
                  <a:pt x="290722" y="41691"/>
                  <a:pt x="293914" y="52041"/>
                  <a:pt x="300867" y="58994"/>
                </a:cubicBezTo>
                <a:cubicBezTo>
                  <a:pt x="305880" y="64007"/>
                  <a:pt x="313118" y="66253"/>
                  <a:pt x="318565" y="70792"/>
                </a:cubicBezTo>
                <a:cubicBezTo>
                  <a:pt x="324974" y="76133"/>
                  <a:pt x="330364" y="82591"/>
                  <a:pt x="336263" y="88490"/>
                </a:cubicBezTo>
                <a:cubicBezTo>
                  <a:pt x="334296" y="108155"/>
                  <a:pt x="339826" y="130134"/>
                  <a:pt x="330363" y="147484"/>
                </a:cubicBezTo>
                <a:cubicBezTo>
                  <a:pt x="325562" y="156286"/>
                  <a:pt x="310255" y="149862"/>
                  <a:pt x="300867" y="153383"/>
                </a:cubicBezTo>
                <a:cubicBezTo>
                  <a:pt x="243185" y="175014"/>
                  <a:pt x="320425" y="157342"/>
                  <a:pt x="265471" y="171081"/>
                </a:cubicBezTo>
                <a:cubicBezTo>
                  <a:pt x="255743" y="173513"/>
                  <a:pt x="245744" y="174726"/>
                  <a:pt x="235974" y="176981"/>
                </a:cubicBezTo>
                <a:cubicBezTo>
                  <a:pt x="220173" y="180627"/>
                  <a:pt x="188779" y="188780"/>
                  <a:pt x="188779" y="188780"/>
                </a:cubicBezTo>
                <a:cubicBezTo>
                  <a:pt x="182880" y="192713"/>
                  <a:pt x="177560" y="197699"/>
                  <a:pt x="171081" y="200578"/>
                </a:cubicBezTo>
                <a:cubicBezTo>
                  <a:pt x="159716" y="205629"/>
                  <a:pt x="135685" y="212377"/>
                  <a:pt x="135685" y="212377"/>
                </a:cubicBezTo>
                <a:cubicBezTo>
                  <a:pt x="129786" y="216310"/>
                  <a:pt x="124329" y="221005"/>
                  <a:pt x="117987" y="224176"/>
                </a:cubicBezTo>
                <a:cubicBezTo>
                  <a:pt x="112425" y="226957"/>
                  <a:pt x="105725" y="227055"/>
                  <a:pt x="100289" y="230075"/>
                </a:cubicBezTo>
                <a:cubicBezTo>
                  <a:pt x="87893" y="236961"/>
                  <a:pt x="76692" y="245806"/>
                  <a:pt x="64893" y="253672"/>
                </a:cubicBezTo>
                <a:cubicBezTo>
                  <a:pt x="58993" y="257605"/>
                  <a:pt x="52208" y="260457"/>
                  <a:pt x="47194" y="265471"/>
                </a:cubicBezTo>
                <a:cubicBezTo>
                  <a:pt x="34145" y="278520"/>
                  <a:pt x="25912" y="284439"/>
                  <a:pt x="17698" y="300867"/>
                </a:cubicBezTo>
                <a:cubicBezTo>
                  <a:pt x="10953" y="314357"/>
                  <a:pt x="9267" y="334591"/>
                  <a:pt x="5899" y="348062"/>
                </a:cubicBezTo>
                <a:cubicBezTo>
                  <a:pt x="4391" y="354095"/>
                  <a:pt x="1966" y="359861"/>
                  <a:pt x="0" y="365760"/>
                </a:cubicBezTo>
                <a:cubicBezTo>
                  <a:pt x="1966" y="391324"/>
                  <a:pt x="3068" y="416969"/>
                  <a:pt x="5899" y="442452"/>
                </a:cubicBezTo>
                <a:cubicBezTo>
                  <a:pt x="7006" y="452418"/>
                  <a:pt x="6823" y="463243"/>
                  <a:pt x="11798" y="471949"/>
                </a:cubicBezTo>
                <a:cubicBezTo>
                  <a:pt x="15316" y="478105"/>
                  <a:pt x="23597" y="479814"/>
                  <a:pt x="29496" y="483747"/>
                </a:cubicBezTo>
                <a:cubicBezTo>
                  <a:pt x="31463" y="489646"/>
                  <a:pt x="32615" y="495883"/>
                  <a:pt x="35396" y="501445"/>
                </a:cubicBezTo>
                <a:cubicBezTo>
                  <a:pt x="40839" y="512330"/>
                  <a:pt x="55105" y="530316"/>
                  <a:pt x="64893" y="536841"/>
                </a:cubicBezTo>
                <a:cubicBezTo>
                  <a:pt x="70067" y="540290"/>
                  <a:pt x="76692" y="540774"/>
                  <a:pt x="82591" y="542741"/>
                </a:cubicBezTo>
                <a:cubicBezTo>
                  <a:pt x="90457" y="550607"/>
                  <a:pt x="96464" y="560936"/>
                  <a:pt x="106188" y="566338"/>
                </a:cubicBezTo>
                <a:cubicBezTo>
                  <a:pt x="114953" y="571208"/>
                  <a:pt x="125708" y="571240"/>
                  <a:pt x="135685" y="572238"/>
                </a:cubicBezTo>
                <a:cubicBezTo>
                  <a:pt x="184759" y="577145"/>
                  <a:pt x="234066" y="579433"/>
                  <a:pt x="283169" y="584036"/>
                </a:cubicBezTo>
                <a:cubicBezTo>
                  <a:pt x="304455" y="586032"/>
                  <a:pt x="332416" y="591047"/>
                  <a:pt x="353961" y="595835"/>
                </a:cubicBezTo>
                <a:cubicBezTo>
                  <a:pt x="361876" y="597594"/>
                  <a:pt x="369581" y="600284"/>
                  <a:pt x="377558" y="601734"/>
                </a:cubicBezTo>
                <a:cubicBezTo>
                  <a:pt x="391239" y="604221"/>
                  <a:pt x="405089" y="605667"/>
                  <a:pt x="418854" y="607634"/>
                </a:cubicBezTo>
                <a:cubicBezTo>
                  <a:pt x="430653" y="611567"/>
                  <a:pt x="441856" y="618399"/>
                  <a:pt x="454250" y="619432"/>
                </a:cubicBezTo>
                <a:cubicBezTo>
                  <a:pt x="477847" y="621399"/>
                  <a:pt x="501508" y="622717"/>
                  <a:pt x="525042" y="625332"/>
                </a:cubicBezTo>
                <a:cubicBezTo>
                  <a:pt x="542026" y="627219"/>
                  <a:pt x="572435" y="633630"/>
                  <a:pt x="589935" y="637130"/>
                </a:cubicBezTo>
                <a:cubicBezTo>
                  <a:pt x="595834" y="641063"/>
                  <a:pt x="601291" y="645758"/>
                  <a:pt x="607633" y="648929"/>
                </a:cubicBezTo>
                <a:cubicBezTo>
                  <a:pt x="613195" y="651710"/>
                  <a:pt x="620934" y="650432"/>
                  <a:pt x="625331" y="654829"/>
                </a:cubicBezTo>
                <a:cubicBezTo>
                  <a:pt x="631549" y="661047"/>
                  <a:pt x="631407" y="671749"/>
                  <a:pt x="637130" y="678426"/>
                </a:cubicBezTo>
                <a:cubicBezTo>
                  <a:pt x="664999" y="710940"/>
                  <a:pt x="653556" y="683054"/>
                  <a:pt x="678425" y="707923"/>
                </a:cubicBezTo>
                <a:cubicBezTo>
                  <a:pt x="685377" y="714875"/>
                  <a:pt x="689546" y="724212"/>
                  <a:pt x="696123" y="731520"/>
                </a:cubicBezTo>
                <a:cubicBezTo>
                  <a:pt x="707286" y="743923"/>
                  <a:pt x="722265" y="753032"/>
                  <a:pt x="731520" y="766916"/>
                </a:cubicBezTo>
                <a:cubicBezTo>
                  <a:pt x="746767" y="789788"/>
                  <a:pt x="736592" y="782372"/>
                  <a:pt x="761016" y="790514"/>
                </a:cubicBezTo>
                <a:cubicBezTo>
                  <a:pt x="766915" y="796413"/>
                  <a:pt x="772128" y="803090"/>
                  <a:pt x="778714" y="808212"/>
                </a:cubicBezTo>
                <a:cubicBezTo>
                  <a:pt x="804339" y="828142"/>
                  <a:pt x="812026" y="830766"/>
                  <a:pt x="837708" y="843608"/>
                </a:cubicBezTo>
                <a:cubicBezTo>
                  <a:pt x="839674" y="855407"/>
                  <a:pt x="841788" y="867182"/>
                  <a:pt x="843607" y="879004"/>
                </a:cubicBezTo>
                <a:cubicBezTo>
                  <a:pt x="845721" y="892747"/>
                  <a:pt x="845848" y="906885"/>
                  <a:pt x="849507" y="920300"/>
                </a:cubicBezTo>
                <a:cubicBezTo>
                  <a:pt x="852962" y="932969"/>
                  <a:pt x="865710" y="950504"/>
                  <a:pt x="873104" y="961595"/>
                </a:cubicBezTo>
                <a:cubicBezTo>
                  <a:pt x="887284" y="1004134"/>
                  <a:pt x="879652" y="989770"/>
                  <a:pt x="902601" y="1026488"/>
                </a:cubicBezTo>
                <a:cubicBezTo>
                  <a:pt x="906359" y="1032500"/>
                  <a:pt x="909386" y="1039172"/>
                  <a:pt x="914400" y="1044186"/>
                </a:cubicBezTo>
                <a:cubicBezTo>
                  <a:pt x="926187" y="1055973"/>
                  <a:pt x="939693" y="1059422"/>
                  <a:pt x="955695" y="1061884"/>
                </a:cubicBezTo>
                <a:cubicBezTo>
                  <a:pt x="979655" y="1065570"/>
                  <a:pt x="1052924" y="1071796"/>
                  <a:pt x="1073682" y="1073683"/>
                </a:cubicBezTo>
                <a:cubicBezTo>
                  <a:pt x="1108895" y="1097157"/>
                  <a:pt x="1086027" y="1085977"/>
                  <a:pt x="1156273" y="1091381"/>
                </a:cubicBezTo>
                <a:cubicBezTo>
                  <a:pt x="1282842" y="1101117"/>
                  <a:pt x="1203491" y="1092120"/>
                  <a:pt x="1291958" y="1103180"/>
                </a:cubicBezTo>
                <a:cubicBezTo>
                  <a:pt x="1297857" y="1107113"/>
                  <a:pt x="1303315" y="1111807"/>
                  <a:pt x="1309656" y="1114978"/>
                </a:cubicBezTo>
                <a:cubicBezTo>
                  <a:pt x="1358510" y="1139405"/>
                  <a:pt x="1294325" y="1098861"/>
                  <a:pt x="1345053" y="1132676"/>
                </a:cubicBezTo>
                <a:cubicBezTo>
                  <a:pt x="1413879" y="1130710"/>
                  <a:pt x="1482771" y="1130396"/>
                  <a:pt x="1551530" y="1126777"/>
                </a:cubicBezTo>
                <a:cubicBezTo>
                  <a:pt x="1575354" y="1125523"/>
                  <a:pt x="1564739" y="1116475"/>
                  <a:pt x="1586926" y="1109079"/>
                </a:cubicBezTo>
                <a:cubicBezTo>
                  <a:pt x="1598274" y="1105296"/>
                  <a:pt x="1610523" y="1105146"/>
                  <a:pt x="1622322" y="1103180"/>
                </a:cubicBezTo>
                <a:cubicBezTo>
                  <a:pt x="1626255" y="1097280"/>
                  <a:pt x="1629107" y="1090495"/>
                  <a:pt x="1634121" y="1085481"/>
                </a:cubicBezTo>
                <a:cubicBezTo>
                  <a:pt x="1641073" y="1078529"/>
                  <a:pt x="1651424" y="1075336"/>
                  <a:pt x="1657718" y="1067783"/>
                </a:cubicBezTo>
                <a:cubicBezTo>
                  <a:pt x="1661097" y="1063728"/>
                  <a:pt x="1668740" y="1028302"/>
                  <a:pt x="1669517" y="1026488"/>
                </a:cubicBezTo>
                <a:cubicBezTo>
                  <a:pt x="1675677" y="1012116"/>
                  <a:pt x="1688384" y="1001722"/>
                  <a:pt x="1699014" y="991092"/>
                </a:cubicBezTo>
                <a:cubicBezTo>
                  <a:pt x="1699343" y="981554"/>
                  <a:pt x="1719583" y="851263"/>
                  <a:pt x="1699014" y="796413"/>
                </a:cubicBezTo>
                <a:cubicBezTo>
                  <a:pt x="1695926" y="788179"/>
                  <a:pt x="1691486" y="780503"/>
                  <a:pt x="1687215" y="772816"/>
                </a:cubicBezTo>
                <a:cubicBezTo>
                  <a:pt x="1681646" y="762793"/>
                  <a:pt x="1675416" y="753151"/>
                  <a:pt x="1669517" y="743319"/>
                </a:cubicBezTo>
                <a:cubicBezTo>
                  <a:pt x="1673450" y="737420"/>
                  <a:pt x="1678436" y="732100"/>
                  <a:pt x="1681316" y="725621"/>
                </a:cubicBezTo>
                <a:cubicBezTo>
                  <a:pt x="1689991" y="706102"/>
                  <a:pt x="1695749" y="681950"/>
                  <a:pt x="1699014" y="660728"/>
                </a:cubicBezTo>
                <a:cubicBezTo>
                  <a:pt x="1701727" y="643092"/>
                  <a:pt x="1701451" y="614559"/>
                  <a:pt x="1710813" y="595835"/>
                </a:cubicBezTo>
                <a:cubicBezTo>
                  <a:pt x="1713984" y="589494"/>
                  <a:pt x="1718678" y="584036"/>
                  <a:pt x="1722611" y="578137"/>
                </a:cubicBezTo>
                <a:cubicBezTo>
                  <a:pt x="1727103" y="555679"/>
                  <a:pt x="1734410" y="522880"/>
                  <a:pt x="1734410" y="501445"/>
                </a:cubicBezTo>
                <a:cubicBezTo>
                  <a:pt x="1734410" y="485591"/>
                  <a:pt x="1731347" y="469848"/>
                  <a:pt x="1728511" y="454250"/>
                </a:cubicBezTo>
                <a:cubicBezTo>
                  <a:pt x="1727399" y="448132"/>
                  <a:pt x="1726429" y="441461"/>
                  <a:pt x="1722611" y="436552"/>
                </a:cubicBezTo>
                <a:cubicBezTo>
                  <a:pt x="1712367" y="423381"/>
                  <a:pt x="1703045" y="406432"/>
                  <a:pt x="1687215" y="401156"/>
                </a:cubicBezTo>
                <a:lnTo>
                  <a:pt x="1651819" y="389358"/>
                </a:lnTo>
                <a:cubicBezTo>
                  <a:pt x="1645920" y="385425"/>
                  <a:pt x="1640463" y="380730"/>
                  <a:pt x="1634121" y="377559"/>
                </a:cubicBezTo>
                <a:cubicBezTo>
                  <a:pt x="1628559" y="374778"/>
                  <a:pt x="1622422" y="373296"/>
                  <a:pt x="1616423" y="371660"/>
                </a:cubicBezTo>
                <a:cubicBezTo>
                  <a:pt x="1600779" y="367393"/>
                  <a:pt x="1584960" y="363794"/>
                  <a:pt x="1569228" y="359861"/>
                </a:cubicBezTo>
                <a:lnTo>
                  <a:pt x="1545631" y="353961"/>
                </a:lnTo>
                <a:cubicBezTo>
                  <a:pt x="1533832" y="342162"/>
                  <a:pt x="1526064" y="323841"/>
                  <a:pt x="1510234" y="318565"/>
                </a:cubicBezTo>
                <a:lnTo>
                  <a:pt x="1474838" y="306767"/>
                </a:lnTo>
                <a:cubicBezTo>
                  <a:pt x="1461791" y="293720"/>
                  <a:pt x="1455868" y="285484"/>
                  <a:pt x="1439442" y="277270"/>
                </a:cubicBezTo>
                <a:cubicBezTo>
                  <a:pt x="1433880" y="274489"/>
                  <a:pt x="1427643" y="273337"/>
                  <a:pt x="1421744" y="271370"/>
                </a:cubicBezTo>
                <a:cubicBezTo>
                  <a:pt x="1400113" y="273337"/>
                  <a:pt x="1378241" y="273495"/>
                  <a:pt x="1356851" y="277270"/>
                </a:cubicBezTo>
                <a:cubicBezTo>
                  <a:pt x="1344603" y="279431"/>
                  <a:pt x="1333254" y="285136"/>
                  <a:pt x="1321455" y="289069"/>
                </a:cubicBezTo>
                <a:cubicBezTo>
                  <a:pt x="1315556" y="291035"/>
                  <a:pt x="1309970" y="294698"/>
                  <a:pt x="1303757" y="294968"/>
                </a:cubicBezTo>
                <a:lnTo>
                  <a:pt x="1168072" y="300867"/>
                </a:lnTo>
                <a:cubicBezTo>
                  <a:pt x="1148359" y="307439"/>
                  <a:pt x="1149005" y="307727"/>
                  <a:pt x="1126776" y="312666"/>
                </a:cubicBezTo>
                <a:cubicBezTo>
                  <a:pt x="1116988" y="314841"/>
                  <a:pt x="1107286" y="317919"/>
                  <a:pt x="1097280" y="318565"/>
                </a:cubicBezTo>
                <a:cubicBezTo>
                  <a:pt x="1046220" y="321859"/>
                  <a:pt x="995024" y="322498"/>
                  <a:pt x="943896" y="324465"/>
                </a:cubicBezTo>
                <a:cubicBezTo>
                  <a:pt x="938343" y="325853"/>
                  <a:pt x="909524" y="332417"/>
                  <a:pt x="902601" y="336263"/>
                </a:cubicBezTo>
                <a:cubicBezTo>
                  <a:pt x="841746" y="370072"/>
                  <a:pt x="889553" y="352412"/>
                  <a:pt x="849507" y="365760"/>
                </a:cubicBezTo>
                <a:cubicBezTo>
                  <a:pt x="843608" y="373626"/>
                  <a:pt x="838762" y="382405"/>
                  <a:pt x="831809" y="389358"/>
                </a:cubicBezTo>
                <a:cubicBezTo>
                  <a:pt x="820375" y="400792"/>
                  <a:pt x="810805" y="402258"/>
                  <a:pt x="796413" y="407056"/>
                </a:cubicBezTo>
                <a:cubicBezTo>
                  <a:pt x="761017" y="405089"/>
                  <a:pt x="725529" y="404366"/>
                  <a:pt x="690224" y="401156"/>
                </a:cubicBezTo>
                <a:cubicBezTo>
                  <a:pt x="682150" y="400422"/>
                  <a:pt x="674542" y="397016"/>
                  <a:pt x="666627" y="395257"/>
                </a:cubicBezTo>
                <a:cubicBezTo>
                  <a:pt x="656839" y="393082"/>
                  <a:pt x="646962" y="391324"/>
                  <a:pt x="637130" y="389358"/>
                </a:cubicBezTo>
                <a:cubicBezTo>
                  <a:pt x="626995" y="381756"/>
                  <a:pt x="607915" y="366765"/>
                  <a:pt x="595834" y="359861"/>
                </a:cubicBezTo>
                <a:cubicBezTo>
                  <a:pt x="588199" y="355498"/>
                  <a:pt x="580402" y="351328"/>
                  <a:pt x="572237" y="348062"/>
                </a:cubicBezTo>
                <a:cubicBezTo>
                  <a:pt x="548296" y="338485"/>
                  <a:pt x="536424" y="336159"/>
                  <a:pt x="513243" y="330364"/>
                </a:cubicBezTo>
                <a:cubicBezTo>
                  <a:pt x="507344" y="320532"/>
                  <a:pt x="503007" y="309573"/>
                  <a:pt x="495545" y="300867"/>
                </a:cubicBezTo>
                <a:cubicBezTo>
                  <a:pt x="490931" y="295484"/>
                  <a:pt x="482860" y="294082"/>
                  <a:pt x="477847" y="289069"/>
                </a:cubicBezTo>
                <a:cubicBezTo>
                  <a:pt x="470894" y="282116"/>
                  <a:pt x="466048" y="273337"/>
                  <a:pt x="460149" y="265471"/>
                </a:cubicBezTo>
                <a:cubicBezTo>
                  <a:pt x="458183" y="259572"/>
                  <a:pt x="454250" y="253991"/>
                  <a:pt x="454250" y="247773"/>
                </a:cubicBezTo>
                <a:cubicBezTo>
                  <a:pt x="454250" y="241555"/>
                  <a:pt x="458441" y="236054"/>
                  <a:pt x="460149" y="230075"/>
                </a:cubicBezTo>
                <a:cubicBezTo>
                  <a:pt x="462376" y="222279"/>
                  <a:pt x="464290" y="214393"/>
                  <a:pt x="466049" y="206478"/>
                </a:cubicBezTo>
                <a:cubicBezTo>
                  <a:pt x="468224" y="196690"/>
                  <a:pt x="467799" y="186109"/>
                  <a:pt x="471948" y="176981"/>
                </a:cubicBezTo>
                <a:cubicBezTo>
                  <a:pt x="477816" y="164072"/>
                  <a:pt x="487679" y="153384"/>
                  <a:pt x="495545" y="141585"/>
                </a:cubicBezTo>
                <a:lnTo>
                  <a:pt x="507344" y="123887"/>
                </a:lnTo>
                <a:lnTo>
                  <a:pt x="519143" y="106189"/>
                </a:lnTo>
                <a:cubicBezTo>
                  <a:pt x="521109" y="100289"/>
                  <a:pt x="523534" y="94523"/>
                  <a:pt x="525042" y="88490"/>
                </a:cubicBezTo>
                <a:cubicBezTo>
                  <a:pt x="527474" y="78763"/>
                  <a:pt x="526458" y="67962"/>
                  <a:pt x="530942" y="58994"/>
                </a:cubicBezTo>
                <a:cubicBezTo>
                  <a:pt x="543022" y="34835"/>
                  <a:pt x="553047" y="49468"/>
                  <a:pt x="560438" y="23598"/>
                </a:cubicBezTo>
                <a:cubicBezTo>
                  <a:pt x="562599" y="16035"/>
                  <a:pt x="560438" y="7866"/>
                  <a:pt x="560438" y="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9C1A5E8C-7E78-4E35-A43D-A3C33DB31CC0}"/>
              </a:ext>
            </a:extLst>
          </p:cNvPr>
          <p:cNvSpPr/>
          <p:nvPr/>
        </p:nvSpPr>
        <p:spPr>
          <a:xfrm>
            <a:off x="76692" y="4784377"/>
            <a:ext cx="2271251" cy="1576713"/>
          </a:xfrm>
          <a:custGeom>
            <a:avLst/>
            <a:gdLst>
              <a:gd name="connsiteX0" fmla="*/ 0 w 2271251"/>
              <a:gd name="connsiteY0" fmla="*/ 1392248 h 1576713"/>
              <a:gd name="connsiteX1" fmla="*/ 35396 w 2271251"/>
              <a:gd name="connsiteY1" fmla="*/ 1262462 h 1576713"/>
              <a:gd name="connsiteX2" fmla="*/ 53094 w 2271251"/>
              <a:gd name="connsiteY2" fmla="*/ 1215267 h 1576713"/>
              <a:gd name="connsiteX3" fmla="*/ 64893 w 2271251"/>
              <a:gd name="connsiteY3" fmla="*/ 1168072 h 1576713"/>
              <a:gd name="connsiteX4" fmla="*/ 100289 w 2271251"/>
              <a:gd name="connsiteY4" fmla="*/ 1150374 h 1576713"/>
              <a:gd name="connsiteX5" fmla="*/ 182880 w 2271251"/>
              <a:gd name="connsiteY5" fmla="*/ 1156273 h 1576713"/>
              <a:gd name="connsiteX6" fmla="*/ 218276 w 2271251"/>
              <a:gd name="connsiteY6" fmla="*/ 1168072 h 1576713"/>
              <a:gd name="connsiteX7" fmla="*/ 306766 w 2271251"/>
              <a:gd name="connsiteY7" fmla="*/ 1162173 h 1576713"/>
              <a:gd name="connsiteX8" fmla="*/ 324464 w 2271251"/>
              <a:gd name="connsiteY8" fmla="*/ 1126777 h 1576713"/>
              <a:gd name="connsiteX9" fmla="*/ 336263 w 2271251"/>
              <a:gd name="connsiteY9" fmla="*/ 1067783 h 1576713"/>
              <a:gd name="connsiteX10" fmla="*/ 330363 w 2271251"/>
              <a:gd name="connsiteY10" fmla="*/ 955695 h 1576713"/>
              <a:gd name="connsiteX11" fmla="*/ 324464 w 2271251"/>
              <a:gd name="connsiteY11" fmla="*/ 932098 h 1576713"/>
              <a:gd name="connsiteX12" fmla="*/ 348062 w 2271251"/>
              <a:gd name="connsiteY12" fmla="*/ 837708 h 1576713"/>
              <a:gd name="connsiteX13" fmla="*/ 359860 w 2271251"/>
              <a:gd name="connsiteY13" fmla="*/ 820010 h 1576713"/>
              <a:gd name="connsiteX14" fmla="*/ 365760 w 2271251"/>
              <a:gd name="connsiteY14" fmla="*/ 802312 h 1576713"/>
              <a:gd name="connsiteX15" fmla="*/ 389357 w 2271251"/>
              <a:gd name="connsiteY15" fmla="*/ 784614 h 1576713"/>
              <a:gd name="connsiteX16" fmla="*/ 407055 w 2271251"/>
              <a:gd name="connsiteY16" fmla="*/ 766916 h 1576713"/>
              <a:gd name="connsiteX17" fmla="*/ 424753 w 2271251"/>
              <a:gd name="connsiteY17" fmla="*/ 743318 h 1576713"/>
              <a:gd name="connsiteX18" fmla="*/ 442451 w 2271251"/>
              <a:gd name="connsiteY18" fmla="*/ 737419 h 1576713"/>
              <a:gd name="connsiteX19" fmla="*/ 454250 w 2271251"/>
              <a:gd name="connsiteY19" fmla="*/ 719721 h 1576713"/>
              <a:gd name="connsiteX20" fmla="*/ 495545 w 2271251"/>
              <a:gd name="connsiteY20" fmla="*/ 690224 h 1576713"/>
              <a:gd name="connsiteX21" fmla="*/ 513243 w 2271251"/>
              <a:gd name="connsiteY21" fmla="*/ 684325 h 1576713"/>
              <a:gd name="connsiteX22" fmla="*/ 625331 w 2271251"/>
              <a:gd name="connsiteY22" fmla="*/ 684325 h 1576713"/>
              <a:gd name="connsiteX23" fmla="*/ 619432 w 2271251"/>
              <a:gd name="connsiteY23" fmla="*/ 654828 h 1576713"/>
              <a:gd name="connsiteX24" fmla="*/ 578136 w 2271251"/>
              <a:gd name="connsiteY24" fmla="*/ 637130 h 1576713"/>
              <a:gd name="connsiteX25" fmla="*/ 572237 w 2271251"/>
              <a:gd name="connsiteY25" fmla="*/ 619432 h 1576713"/>
              <a:gd name="connsiteX26" fmla="*/ 572237 w 2271251"/>
              <a:gd name="connsiteY26" fmla="*/ 424753 h 1576713"/>
              <a:gd name="connsiteX27" fmla="*/ 560438 w 2271251"/>
              <a:gd name="connsiteY27" fmla="*/ 188779 h 1576713"/>
              <a:gd name="connsiteX28" fmla="*/ 554539 w 2271251"/>
              <a:gd name="connsiteY28" fmla="*/ 171081 h 1576713"/>
              <a:gd name="connsiteX29" fmla="*/ 542740 w 2271251"/>
              <a:gd name="connsiteY29" fmla="*/ 147484 h 1576713"/>
              <a:gd name="connsiteX30" fmla="*/ 560438 w 2271251"/>
              <a:gd name="connsiteY30" fmla="*/ 70792 h 1576713"/>
              <a:gd name="connsiteX31" fmla="*/ 578136 w 2271251"/>
              <a:gd name="connsiteY31" fmla="*/ 64893 h 1576713"/>
              <a:gd name="connsiteX32" fmla="*/ 595834 w 2271251"/>
              <a:gd name="connsiteY32" fmla="*/ 47195 h 1576713"/>
              <a:gd name="connsiteX33" fmla="*/ 613533 w 2271251"/>
              <a:gd name="connsiteY33" fmla="*/ 41295 h 1576713"/>
              <a:gd name="connsiteX34" fmla="*/ 631231 w 2271251"/>
              <a:gd name="connsiteY34" fmla="*/ 29497 h 1576713"/>
              <a:gd name="connsiteX35" fmla="*/ 648929 w 2271251"/>
              <a:gd name="connsiteY35" fmla="*/ 23597 h 1576713"/>
              <a:gd name="connsiteX36" fmla="*/ 666627 w 2271251"/>
              <a:gd name="connsiteY36" fmla="*/ 11798 h 1576713"/>
              <a:gd name="connsiteX37" fmla="*/ 702023 w 2271251"/>
              <a:gd name="connsiteY37" fmla="*/ 5899 h 1576713"/>
              <a:gd name="connsiteX38" fmla="*/ 725620 w 2271251"/>
              <a:gd name="connsiteY38" fmla="*/ 0 h 1576713"/>
              <a:gd name="connsiteX39" fmla="*/ 1002890 w 2271251"/>
              <a:gd name="connsiteY39" fmla="*/ 5899 h 1576713"/>
              <a:gd name="connsiteX40" fmla="*/ 1026487 w 2271251"/>
              <a:gd name="connsiteY40" fmla="*/ 11798 h 1576713"/>
              <a:gd name="connsiteX41" fmla="*/ 1067783 w 2271251"/>
              <a:gd name="connsiteY41" fmla="*/ 23597 h 1576713"/>
              <a:gd name="connsiteX42" fmla="*/ 1179871 w 2271251"/>
              <a:gd name="connsiteY42" fmla="*/ 29497 h 1576713"/>
              <a:gd name="connsiteX43" fmla="*/ 1156273 w 2271251"/>
              <a:gd name="connsiteY43" fmla="*/ 88490 h 1576713"/>
              <a:gd name="connsiteX44" fmla="*/ 1138575 w 2271251"/>
              <a:gd name="connsiteY44" fmla="*/ 94389 h 1576713"/>
              <a:gd name="connsiteX45" fmla="*/ 1091380 w 2271251"/>
              <a:gd name="connsiteY45" fmla="*/ 106188 h 1576713"/>
              <a:gd name="connsiteX46" fmla="*/ 1055984 w 2271251"/>
              <a:gd name="connsiteY46" fmla="*/ 123886 h 1576713"/>
              <a:gd name="connsiteX47" fmla="*/ 1020588 w 2271251"/>
              <a:gd name="connsiteY47" fmla="*/ 141584 h 1576713"/>
              <a:gd name="connsiteX48" fmla="*/ 1002890 w 2271251"/>
              <a:gd name="connsiteY48" fmla="*/ 153383 h 1576713"/>
              <a:gd name="connsiteX49" fmla="*/ 973393 w 2271251"/>
              <a:gd name="connsiteY49" fmla="*/ 165182 h 1576713"/>
              <a:gd name="connsiteX50" fmla="*/ 949796 w 2271251"/>
              <a:gd name="connsiteY50" fmla="*/ 200578 h 1576713"/>
              <a:gd name="connsiteX51" fmla="*/ 937997 w 2271251"/>
              <a:gd name="connsiteY51" fmla="*/ 218276 h 1576713"/>
              <a:gd name="connsiteX52" fmla="*/ 920299 w 2271251"/>
              <a:gd name="connsiteY52" fmla="*/ 253672 h 1576713"/>
              <a:gd name="connsiteX53" fmla="*/ 914400 w 2271251"/>
              <a:gd name="connsiteY53" fmla="*/ 271370 h 1576713"/>
              <a:gd name="connsiteX54" fmla="*/ 920299 w 2271251"/>
              <a:gd name="connsiteY54" fmla="*/ 418854 h 1576713"/>
              <a:gd name="connsiteX55" fmla="*/ 926198 w 2271251"/>
              <a:gd name="connsiteY55" fmla="*/ 436552 h 1576713"/>
              <a:gd name="connsiteX56" fmla="*/ 943896 w 2271251"/>
              <a:gd name="connsiteY56" fmla="*/ 454250 h 1576713"/>
              <a:gd name="connsiteX57" fmla="*/ 955695 w 2271251"/>
              <a:gd name="connsiteY57" fmla="*/ 471948 h 1576713"/>
              <a:gd name="connsiteX58" fmla="*/ 961594 w 2271251"/>
              <a:gd name="connsiteY58" fmla="*/ 501445 h 1576713"/>
              <a:gd name="connsiteX59" fmla="*/ 996991 w 2271251"/>
              <a:gd name="connsiteY59" fmla="*/ 519143 h 1576713"/>
              <a:gd name="connsiteX60" fmla="*/ 1061883 w 2271251"/>
              <a:gd name="connsiteY60" fmla="*/ 536841 h 1576713"/>
              <a:gd name="connsiteX61" fmla="*/ 1097280 w 2271251"/>
              <a:gd name="connsiteY61" fmla="*/ 542740 h 1576713"/>
              <a:gd name="connsiteX62" fmla="*/ 1120877 w 2271251"/>
              <a:gd name="connsiteY62" fmla="*/ 548640 h 1576713"/>
              <a:gd name="connsiteX63" fmla="*/ 1291958 w 2271251"/>
              <a:gd name="connsiteY63" fmla="*/ 554539 h 1576713"/>
              <a:gd name="connsiteX64" fmla="*/ 1345053 w 2271251"/>
              <a:gd name="connsiteY64" fmla="*/ 572237 h 1576713"/>
              <a:gd name="connsiteX65" fmla="*/ 1415845 w 2271251"/>
              <a:gd name="connsiteY65" fmla="*/ 589935 h 1576713"/>
              <a:gd name="connsiteX66" fmla="*/ 1433543 w 2271251"/>
              <a:gd name="connsiteY66" fmla="*/ 595835 h 1576713"/>
              <a:gd name="connsiteX67" fmla="*/ 1480738 w 2271251"/>
              <a:gd name="connsiteY67" fmla="*/ 607633 h 1576713"/>
              <a:gd name="connsiteX68" fmla="*/ 1498436 w 2271251"/>
              <a:gd name="connsiteY68" fmla="*/ 613533 h 1576713"/>
              <a:gd name="connsiteX69" fmla="*/ 1516134 w 2271251"/>
              <a:gd name="connsiteY69" fmla="*/ 625331 h 1576713"/>
              <a:gd name="connsiteX70" fmla="*/ 1551530 w 2271251"/>
              <a:gd name="connsiteY70" fmla="*/ 637130 h 1576713"/>
              <a:gd name="connsiteX71" fmla="*/ 1598725 w 2271251"/>
              <a:gd name="connsiteY71" fmla="*/ 654828 h 1576713"/>
              <a:gd name="connsiteX72" fmla="*/ 1622322 w 2271251"/>
              <a:gd name="connsiteY72" fmla="*/ 678426 h 1576713"/>
              <a:gd name="connsiteX73" fmla="*/ 1640020 w 2271251"/>
              <a:gd name="connsiteY73" fmla="*/ 690224 h 1576713"/>
              <a:gd name="connsiteX74" fmla="*/ 1663618 w 2271251"/>
              <a:gd name="connsiteY74" fmla="*/ 707922 h 1576713"/>
              <a:gd name="connsiteX75" fmla="*/ 1669517 w 2271251"/>
              <a:gd name="connsiteY75" fmla="*/ 731520 h 1576713"/>
              <a:gd name="connsiteX76" fmla="*/ 1675416 w 2271251"/>
              <a:gd name="connsiteY76" fmla="*/ 749218 h 1576713"/>
              <a:gd name="connsiteX77" fmla="*/ 1681316 w 2271251"/>
              <a:gd name="connsiteY77" fmla="*/ 790513 h 1576713"/>
              <a:gd name="connsiteX78" fmla="*/ 1687215 w 2271251"/>
              <a:gd name="connsiteY78" fmla="*/ 808211 h 1576713"/>
              <a:gd name="connsiteX79" fmla="*/ 1699014 w 2271251"/>
              <a:gd name="connsiteY79" fmla="*/ 861306 h 1576713"/>
              <a:gd name="connsiteX80" fmla="*/ 1681316 w 2271251"/>
              <a:gd name="connsiteY80" fmla="*/ 949796 h 1576713"/>
              <a:gd name="connsiteX81" fmla="*/ 1663618 w 2271251"/>
              <a:gd name="connsiteY81" fmla="*/ 955695 h 1576713"/>
              <a:gd name="connsiteX82" fmla="*/ 1657718 w 2271251"/>
              <a:gd name="connsiteY82" fmla="*/ 973393 h 1576713"/>
              <a:gd name="connsiteX83" fmla="*/ 1610523 w 2271251"/>
              <a:gd name="connsiteY83" fmla="*/ 991091 h 1576713"/>
              <a:gd name="connsiteX84" fmla="*/ 1592825 w 2271251"/>
              <a:gd name="connsiteY84" fmla="*/ 1002890 h 1576713"/>
              <a:gd name="connsiteX85" fmla="*/ 1557429 w 2271251"/>
              <a:gd name="connsiteY85" fmla="*/ 1008789 h 1576713"/>
              <a:gd name="connsiteX86" fmla="*/ 1368650 w 2271251"/>
              <a:gd name="connsiteY86" fmla="*/ 1014689 h 1576713"/>
              <a:gd name="connsiteX87" fmla="*/ 1321455 w 2271251"/>
              <a:gd name="connsiteY87" fmla="*/ 1026488 h 1576713"/>
              <a:gd name="connsiteX88" fmla="*/ 1286059 w 2271251"/>
              <a:gd name="connsiteY88" fmla="*/ 1038286 h 1576713"/>
              <a:gd name="connsiteX89" fmla="*/ 1268361 w 2271251"/>
              <a:gd name="connsiteY89" fmla="*/ 1050085 h 1576713"/>
              <a:gd name="connsiteX90" fmla="*/ 1250663 w 2271251"/>
              <a:gd name="connsiteY90" fmla="*/ 1055984 h 1576713"/>
              <a:gd name="connsiteX91" fmla="*/ 1227065 w 2271251"/>
              <a:gd name="connsiteY91" fmla="*/ 1073682 h 1576713"/>
              <a:gd name="connsiteX92" fmla="*/ 1221166 w 2271251"/>
              <a:gd name="connsiteY92" fmla="*/ 1179871 h 1576713"/>
              <a:gd name="connsiteX93" fmla="*/ 1209367 w 2271251"/>
              <a:gd name="connsiteY93" fmla="*/ 1215267 h 1576713"/>
              <a:gd name="connsiteX94" fmla="*/ 1203468 w 2271251"/>
              <a:gd name="connsiteY94" fmla="*/ 1232965 h 1576713"/>
              <a:gd name="connsiteX95" fmla="*/ 1191669 w 2271251"/>
              <a:gd name="connsiteY95" fmla="*/ 1280160 h 1576713"/>
              <a:gd name="connsiteX96" fmla="*/ 1197569 w 2271251"/>
              <a:gd name="connsiteY96" fmla="*/ 1380449 h 1576713"/>
              <a:gd name="connsiteX97" fmla="*/ 1203468 w 2271251"/>
              <a:gd name="connsiteY97" fmla="*/ 1404046 h 1576713"/>
              <a:gd name="connsiteX98" fmla="*/ 1209367 w 2271251"/>
              <a:gd name="connsiteY98" fmla="*/ 1474838 h 1576713"/>
              <a:gd name="connsiteX99" fmla="*/ 1203468 w 2271251"/>
              <a:gd name="connsiteY99" fmla="*/ 1575128 h 1576713"/>
              <a:gd name="connsiteX100" fmla="*/ 1191669 w 2271251"/>
              <a:gd name="connsiteY100" fmla="*/ 1557429 h 1576713"/>
              <a:gd name="connsiteX101" fmla="*/ 1209367 w 2271251"/>
              <a:gd name="connsiteY101" fmla="*/ 1539731 h 1576713"/>
              <a:gd name="connsiteX102" fmla="*/ 1238864 w 2271251"/>
              <a:gd name="connsiteY102" fmla="*/ 1510235 h 1576713"/>
              <a:gd name="connsiteX103" fmla="*/ 1250663 w 2271251"/>
              <a:gd name="connsiteY103" fmla="*/ 1492537 h 1576713"/>
              <a:gd name="connsiteX104" fmla="*/ 1297858 w 2271251"/>
              <a:gd name="connsiteY104" fmla="*/ 1480738 h 1576713"/>
              <a:gd name="connsiteX105" fmla="*/ 1315556 w 2271251"/>
              <a:gd name="connsiteY105" fmla="*/ 1468939 h 1576713"/>
              <a:gd name="connsiteX106" fmla="*/ 1333254 w 2271251"/>
              <a:gd name="connsiteY106" fmla="*/ 1463040 h 1576713"/>
              <a:gd name="connsiteX107" fmla="*/ 1345053 w 2271251"/>
              <a:gd name="connsiteY107" fmla="*/ 1439442 h 1576713"/>
              <a:gd name="connsiteX108" fmla="*/ 1350952 w 2271251"/>
              <a:gd name="connsiteY108" fmla="*/ 1415845 h 1576713"/>
              <a:gd name="connsiteX109" fmla="*/ 1368650 w 2271251"/>
              <a:gd name="connsiteY109" fmla="*/ 1409946 h 1576713"/>
              <a:gd name="connsiteX110" fmla="*/ 1421744 w 2271251"/>
              <a:gd name="connsiteY110" fmla="*/ 1415845 h 1576713"/>
              <a:gd name="connsiteX111" fmla="*/ 1457140 w 2271251"/>
              <a:gd name="connsiteY111" fmla="*/ 1427644 h 1576713"/>
              <a:gd name="connsiteX112" fmla="*/ 1498436 w 2271251"/>
              <a:gd name="connsiteY112" fmla="*/ 1451241 h 1576713"/>
              <a:gd name="connsiteX113" fmla="*/ 1510234 w 2271251"/>
              <a:gd name="connsiteY113" fmla="*/ 1468939 h 1576713"/>
              <a:gd name="connsiteX114" fmla="*/ 1551530 w 2271251"/>
              <a:gd name="connsiteY114" fmla="*/ 1486637 h 1576713"/>
              <a:gd name="connsiteX115" fmla="*/ 1581027 w 2271251"/>
              <a:gd name="connsiteY115" fmla="*/ 1421744 h 1576713"/>
              <a:gd name="connsiteX116" fmla="*/ 1622322 w 2271251"/>
              <a:gd name="connsiteY116" fmla="*/ 1404046 h 1576713"/>
              <a:gd name="connsiteX117" fmla="*/ 1669517 w 2271251"/>
              <a:gd name="connsiteY117" fmla="*/ 1409946 h 1576713"/>
              <a:gd name="connsiteX118" fmla="*/ 1687215 w 2271251"/>
              <a:gd name="connsiteY118" fmla="*/ 1415845 h 1576713"/>
              <a:gd name="connsiteX119" fmla="*/ 1769806 w 2271251"/>
              <a:gd name="connsiteY119" fmla="*/ 1409946 h 1576713"/>
              <a:gd name="connsiteX120" fmla="*/ 1817001 w 2271251"/>
              <a:gd name="connsiteY120" fmla="*/ 1421744 h 1576713"/>
              <a:gd name="connsiteX121" fmla="*/ 1840598 w 2271251"/>
              <a:gd name="connsiteY121" fmla="*/ 1433543 h 1576713"/>
              <a:gd name="connsiteX122" fmla="*/ 2064774 w 2271251"/>
              <a:gd name="connsiteY122" fmla="*/ 1445342 h 1576713"/>
              <a:gd name="connsiteX123" fmla="*/ 2100170 w 2271251"/>
              <a:gd name="connsiteY123" fmla="*/ 1451241 h 1576713"/>
              <a:gd name="connsiteX124" fmla="*/ 2117868 w 2271251"/>
              <a:gd name="connsiteY124" fmla="*/ 1463040 h 1576713"/>
              <a:gd name="connsiteX125" fmla="*/ 2153264 w 2271251"/>
              <a:gd name="connsiteY125" fmla="*/ 1474838 h 1576713"/>
              <a:gd name="connsiteX126" fmla="*/ 2170962 w 2271251"/>
              <a:gd name="connsiteY126" fmla="*/ 1480738 h 1576713"/>
              <a:gd name="connsiteX127" fmla="*/ 2188660 w 2271251"/>
              <a:gd name="connsiteY127" fmla="*/ 1486637 h 1576713"/>
              <a:gd name="connsiteX128" fmla="*/ 2271251 w 2271251"/>
              <a:gd name="connsiteY128" fmla="*/ 1492537 h 157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2271251" h="1576713">
                <a:moveTo>
                  <a:pt x="0" y="1392248"/>
                </a:moveTo>
                <a:cubicBezTo>
                  <a:pt x="11799" y="1348986"/>
                  <a:pt x="24142" y="1305869"/>
                  <a:pt x="35396" y="1262462"/>
                </a:cubicBezTo>
                <a:cubicBezTo>
                  <a:pt x="46220" y="1220710"/>
                  <a:pt x="33233" y="1245057"/>
                  <a:pt x="53094" y="1215267"/>
                </a:cubicBezTo>
                <a:cubicBezTo>
                  <a:pt x="53389" y="1213794"/>
                  <a:pt x="60054" y="1174121"/>
                  <a:pt x="64893" y="1168072"/>
                </a:cubicBezTo>
                <a:cubicBezTo>
                  <a:pt x="73211" y="1157675"/>
                  <a:pt x="88629" y="1154260"/>
                  <a:pt x="100289" y="1150374"/>
                </a:cubicBezTo>
                <a:cubicBezTo>
                  <a:pt x="127819" y="1152340"/>
                  <a:pt x="155585" y="1152179"/>
                  <a:pt x="182880" y="1156273"/>
                </a:cubicBezTo>
                <a:cubicBezTo>
                  <a:pt x="195179" y="1158118"/>
                  <a:pt x="218276" y="1168072"/>
                  <a:pt x="218276" y="1168072"/>
                </a:cubicBezTo>
                <a:cubicBezTo>
                  <a:pt x="247773" y="1166106"/>
                  <a:pt x="277990" y="1168944"/>
                  <a:pt x="306766" y="1162173"/>
                </a:cubicBezTo>
                <a:cubicBezTo>
                  <a:pt x="314289" y="1160403"/>
                  <a:pt x="323099" y="1132694"/>
                  <a:pt x="324464" y="1126777"/>
                </a:cubicBezTo>
                <a:cubicBezTo>
                  <a:pt x="328973" y="1107236"/>
                  <a:pt x="332330" y="1087448"/>
                  <a:pt x="336263" y="1067783"/>
                </a:cubicBezTo>
                <a:cubicBezTo>
                  <a:pt x="334296" y="1030420"/>
                  <a:pt x="333604" y="992969"/>
                  <a:pt x="330363" y="955695"/>
                </a:cubicBezTo>
                <a:cubicBezTo>
                  <a:pt x="329661" y="947618"/>
                  <a:pt x="323886" y="940185"/>
                  <a:pt x="324464" y="932098"/>
                </a:cubicBezTo>
                <a:cubicBezTo>
                  <a:pt x="324941" y="925424"/>
                  <a:pt x="338456" y="852119"/>
                  <a:pt x="348062" y="837708"/>
                </a:cubicBezTo>
                <a:cubicBezTo>
                  <a:pt x="351995" y="831809"/>
                  <a:pt x="356689" y="826351"/>
                  <a:pt x="359860" y="820010"/>
                </a:cubicBezTo>
                <a:cubicBezTo>
                  <a:pt x="362641" y="814448"/>
                  <a:pt x="361779" y="807089"/>
                  <a:pt x="365760" y="802312"/>
                </a:cubicBezTo>
                <a:cubicBezTo>
                  <a:pt x="372054" y="794759"/>
                  <a:pt x="381892" y="791013"/>
                  <a:pt x="389357" y="784614"/>
                </a:cubicBezTo>
                <a:cubicBezTo>
                  <a:pt x="395691" y="779184"/>
                  <a:pt x="401626" y="773250"/>
                  <a:pt x="407055" y="766916"/>
                </a:cubicBezTo>
                <a:cubicBezTo>
                  <a:pt x="413454" y="759451"/>
                  <a:pt x="417200" y="749613"/>
                  <a:pt x="424753" y="743318"/>
                </a:cubicBezTo>
                <a:cubicBezTo>
                  <a:pt x="429530" y="739337"/>
                  <a:pt x="436552" y="739385"/>
                  <a:pt x="442451" y="737419"/>
                </a:cubicBezTo>
                <a:cubicBezTo>
                  <a:pt x="446384" y="731520"/>
                  <a:pt x="449236" y="724735"/>
                  <a:pt x="454250" y="719721"/>
                </a:cubicBezTo>
                <a:cubicBezTo>
                  <a:pt x="456922" y="717049"/>
                  <a:pt x="488846" y="693573"/>
                  <a:pt x="495545" y="690224"/>
                </a:cubicBezTo>
                <a:cubicBezTo>
                  <a:pt x="501107" y="687443"/>
                  <a:pt x="507344" y="686291"/>
                  <a:pt x="513243" y="684325"/>
                </a:cubicBezTo>
                <a:cubicBezTo>
                  <a:pt x="547692" y="690066"/>
                  <a:pt x="592953" y="700514"/>
                  <a:pt x="625331" y="684325"/>
                </a:cubicBezTo>
                <a:cubicBezTo>
                  <a:pt x="634299" y="679841"/>
                  <a:pt x="626522" y="661918"/>
                  <a:pt x="619432" y="654828"/>
                </a:cubicBezTo>
                <a:cubicBezTo>
                  <a:pt x="608842" y="644238"/>
                  <a:pt x="591901" y="643029"/>
                  <a:pt x="578136" y="637130"/>
                </a:cubicBezTo>
                <a:cubicBezTo>
                  <a:pt x="576170" y="631231"/>
                  <a:pt x="573586" y="625502"/>
                  <a:pt x="572237" y="619432"/>
                </a:cubicBezTo>
                <a:cubicBezTo>
                  <a:pt x="556907" y="550443"/>
                  <a:pt x="568990" y="512415"/>
                  <a:pt x="572237" y="424753"/>
                </a:cubicBezTo>
                <a:cubicBezTo>
                  <a:pt x="570348" y="358628"/>
                  <a:pt x="579217" y="263893"/>
                  <a:pt x="560438" y="188779"/>
                </a:cubicBezTo>
                <a:cubicBezTo>
                  <a:pt x="558930" y="182746"/>
                  <a:pt x="556989" y="176797"/>
                  <a:pt x="554539" y="171081"/>
                </a:cubicBezTo>
                <a:cubicBezTo>
                  <a:pt x="551075" y="162998"/>
                  <a:pt x="546673" y="155350"/>
                  <a:pt x="542740" y="147484"/>
                </a:cubicBezTo>
                <a:cubicBezTo>
                  <a:pt x="544608" y="130671"/>
                  <a:pt x="543147" y="88083"/>
                  <a:pt x="560438" y="70792"/>
                </a:cubicBezTo>
                <a:cubicBezTo>
                  <a:pt x="564835" y="66395"/>
                  <a:pt x="572237" y="66859"/>
                  <a:pt x="578136" y="64893"/>
                </a:cubicBezTo>
                <a:cubicBezTo>
                  <a:pt x="584035" y="58994"/>
                  <a:pt x="588892" y="51823"/>
                  <a:pt x="595834" y="47195"/>
                </a:cubicBezTo>
                <a:cubicBezTo>
                  <a:pt x="601008" y="43745"/>
                  <a:pt x="607971" y="44076"/>
                  <a:pt x="613533" y="41295"/>
                </a:cubicBezTo>
                <a:cubicBezTo>
                  <a:pt x="619875" y="38124"/>
                  <a:pt x="624890" y="32668"/>
                  <a:pt x="631231" y="29497"/>
                </a:cubicBezTo>
                <a:cubicBezTo>
                  <a:pt x="636793" y="26716"/>
                  <a:pt x="643367" y="26378"/>
                  <a:pt x="648929" y="23597"/>
                </a:cubicBezTo>
                <a:cubicBezTo>
                  <a:pt x="655271" y="20426"/>
                  <a:pt x="659901" y="14040"/>
                  <a:pt x="666627" y="11798"/>
                </a:cubicBezTo>
                <a:cubicBezTo>
                  <a:pt x="677975" y="8015"/>
                  <a:pt x="690294" y="8245"/>
                  <a:pt x="702023" y="5899"/>
                </a:cubicBezTo>
                <a:cubicBezTo>
                  <a:pt x="709973" y="4309"/>
                  <a:pt x="717754" y="1966"/>
                  <a:pt x="725620" y="0"/>
                </a:cubicBezTo>
                <a:lnTo>
                  <a:pt x="1002890" y="5899"/>
                </a:lnTo>
                <a:cubicBezTo>
                  <a:pt x="1010991" y="6217"/>
                  <a:pt x="1018691" y="9571"/>
                  <a:pt x="1026487" y="11798"/>
                </a:cubicBezTo>
                <a:cubicBezTo>
                  <a:pt x="1039324" y="15466"/>
                  <a:pt x="1054519" y="22444"/>
                  <a:pt x="1067783" y="23597"/>
                </a:cubicBezTo>
                <a:cubicBezTo>
                  <a:pt x="1105057" y="26838"/>
                  <a:pt x="1142508" y="27530"/>
                  <a:pt x="1179871" y="29497"/>
                </a:cubicBezTo>
                <a:cubicBezTo>
                  <a:pt x="1174627" y="71446"/>
                  <a:pt x="1186475" y="73389"/>
                  <a:pt x="1156273" y="88490"/>
                </a:cubicBezTo>
                <a:cubicBezTo>
                  <a:pt x="1150711" y="91271"/>
                  <a:pt x="1144574" y="92753"/>
                  <a:pt x="1138575" y="94389"/>
                </a:cubicBezTo>
                <a:cubicBezTo>
                  <a:pt x="1122931" y="98656"/>
                  <a:pt x="1091380" y="106188"/>
                  <a:pt x="1091380" y="106188"/>
                </a:cubicBezTo>
                <a:cubicBezTo>
                  <a:pt x="1040660" y="140003"/>
                  <a:pt x="1104833" y="99462"/>
                  <a:pt x="1055984" y="123886"/>
                </a:cubicBezTo>
                <a:cubicBezTo>
                  <a:pt x="1010240" y="146758"/>
                  <a:pt x="1065072" y="126757"/>
                  <a:pt x="1020588" y="141584"/>
                </a:cubicBezTo>
                <a:cubicBezTo>
                  <a:pt x="1014689" y="145517"/>
                  <a:pt x="1009232" y="150212"/>
                  <a:pt x="1002890" y="153383"/>
                </a:cubicBezTo>
                <a:cubicBezTo>
                  <a:pt x="993418" y="158119"/>
                  <a:pt x="981308" y="158147"/>
                  <a:pt x="973393" y="165182"/>
                </a:cubicBezTo>
                <a:cubicBezTo>
                  <a:pt x="962795" y="174603"/>
                  <a:pt x="957662" y="188779"/>
                  <a:pt x="949796" y="200578"/>
                </a:cubicBezTo>
                <a:lnTo>
                  <a:pt x="937997" y="218276"/>
                </a:lnTo>
                <a:cubicBezTo>
                  <a:pt x="923170" y="262760"/>
                  <a:pt x="943171" y="207928"/>
                  <a:pt x="920299" y="253672"/>
                </a:cubicBezTo>
                <a:cubicBezTo>
                  <a:pt x="917518" y="259234"/>
                  <a:pt x="916366" y="265471"/>
                  <a:pt x="914400" y="271370"/>
                </a:cubicBezTo>
                <a:cubicBezTo>
                  <a:pt x="916366" y="320531"/>
                  <a:pt x="916794" y="369778"/>
                  <a:pt x="920299" y="418854"/>
                </a:cubicBezTo>
                <a:cubicBezTo>
                  <a:pt x="920742" y="425057"/>
                  <a:pt x="922749" y="431378"/>
                  <a:pt x="926198" y="436552"/>
                </a:cubicBezTo>
                <a:cubicBezTo>
                  <a:pt x="930826" y="443494"/>
                  <a:pt x="938555" y="447841"/>
                  <a:pt x="943896" y="454250"/>
                </a:cubicBezTo>
                <a:cubicBezTo>
                  <a:pt x="948435" y="459697"/>
                  <a:pt x="951762" y="466049"/>
                  <a:pt x="955695" y="471948"/>
                </a:cubicBezTo>
                <a:cubicBezTo>
                  <a:pt x="957661" y="481780"/>
                  <a:pt x="956619" y="492739"/>
                  <a:pt x="961594" y="501445"/>
                </a:cubicBezTo>
                <a:cubicBezTo>
                  <a:pt x="966976" y="510863"/>
                  <a:pt x="987906" y="516115"/>
                  <a:pt x="996991" y="519143"/>
                </a:cubicBezTo>
                <a:cubicBezTo>
                  <a:pt x="1028707" y="540287"/>
                  <a:pt x="1005805" y="528830"/>
                  <a:pt x="1061883" y="536841"/>
                </a:cubicBezTo>
                <a:cubicBezTo>
                  <a:pt x="1073725" y="538533"/>
                  <a:pt x="1085551" y="540394"/>
                  <a:pt x="1097280" y="542740"/>
                </a:cubicBezTo>
                <a:cubicBezTo>
                  <a:pt x="1105230" y="544330"/>
                  <a:pt x="1112784" y="548150"/>
                  <a:pt x="1120877" y="548640"/>
                </a:cubicBezTo>
                <a:cubicBezTo>
                  <a:pt x="1177833" y="552092"/>
                  <a:pt x="1234931" y="552573"/>
                  <a:pt x="1291958" y="554539"/>
                </a:cubicBezTo>
                <a:cubicBezTo>
                  <a:pt x="1371660" y="567822"/>
                  <a:pt x="1295284" y="550117"/>
                  <a:pt x="1345053" y="572237"/>
                </a:cubicBezTo>
                <a:cubicBezTo>
                  <a:pt x="1373101" y="584703"/>
                  <a:pt x="1386162" y="584988"/>
                  <a:pt x="1415845" y="589935"/>
                </a:cubicBezTo>
                <a:cubicBezTo>
                  <a:pt x="1421744" y="591902"/>
                  <a:pt x="1427544" y="594199"/>
                  <a:pt x="1433543" y="595835"/>
                </a:cubicBezTo>
                <a:cubicBezTo>
                  <a:pt x="1449187" y="600102"/>
                  <a:pt x="1465355" y="602505"/>
                  <a:pt x="1480738" y="607633"/>
                </a:cubicBezTo>
                <a:cubicBezTo>
                  <a:pt x="1486637" y="609600"/>
                  <a:pt x="1492874" y="610752"/>
                  <a:pt x="1498436" y="613533"/>
                </a:cubicBezTo>
                <a:cubicBezTo>
                  <a:pt x="1504777" y="616704"/>
                  <a:pt x="1509655" y="622452"/>
                  <a:pt x="1516134" y="625331"/>
                </a:cubicBezTo>
                <a:cubicBezTo>
                  <a:pt x="1527499" y="630382"/>
                  <a:pt x="1540406" y="631568"/>
                  <a:pt x="1551530" y="637130"/>
                </a:cubicBezTo>
                <a:cubicBezTo>
                  <a:pt x="1582379" y="652555"/>
                  <a:pt x="1566595" y="646796"/>
                  <a:pt x="1598725" y="654828"/>
                </a:cubicBezTo>
                <a:cubicBezTo>
                  <a:pt x="1606591" y="662694"/>
                  <a:pt x="1613876" y="671187"/>
                  <a:pt x="1622322" y="678426"/>
                </a:cubicBezTo>
                <a:cubicBezTo>
                  <a:pt x="1627705" y="683040"/>
                  <a:pt x="1634251" y="686103"/>
                  <a:pt x="1640020" y="690224"/>
                </a:cubicBezTo>
                <a:cubicBezTo>
                  <a:pt x="1648021" y="695939"/>
                  <a:pt x="1655752" y="702023"/>
                  <a:pt x="1663618" y="707922"/>
                </a:cubicBezTo>
                <a:cubicBezTo>
                  <a:pt x="1665584" y="715788"/>
                  <a:pt x="1667290" y="723724"/>
                  <a:pt x="1669517" y="731520"/>
                </a:cubicBezTo>
                <a:cubicBezTo>
                  <a:pt x="1671225" y="737499"/>
                  <a:pt x="1674196" y="743120"/>
                  <a:pt x="1675416" y="749218"/>
                </a:cubicBezTo>
                <a:cubicBezTo>
                  <a:pt x="1678143" y="762853"/>
                  <a:pt x="1678589" y="776878"/>
                  <a:pt x="1681316" y="790513"/>
                </a:cubicBezTo>
                <a:cubicBezTo>
                  <a:pt x="1682536" y="796611"/>
                  <a:pt x="1685507" y="802232"/>
                  <a:pt x="1687215" y="808211"/>
                </a:cubicBezTo>
                <a:cubicBezTo>
                  <a:pt x="1692767" y="827644"/>
                  <a:pt x="1694960" y="841039"/>
                  <a:pt x="1699014" y="861306"/>
                </a:cubicBezTo>
                <a:cubicBezTo>
                  <a:pt x="1697731" y="876704"/>
                  <a:pt x="1704690" y="931097"/>
                  <a:pt x="1681316" y="949796"/>
                </a:cubicBezTo>
                <a:cubicBezTo>
                  <a:pt x="1676460" y="953681"/>
                  <a:pt x="1669517" y="953729"/>
                  <a:pt x="1663618" y="955695"/>
                </a:cubicBezTo>
                <a:cubicBezTo>
                  <a:pt x="1661651" y="961594"/>
                  <a:pt x="1662115" y="968996"/>
                  <a:pt x="1657718" y="973393"/>
                </a:cubicBezTo>
                <a:cubicBezTo>
                  <a:pt x="1647434" y="983677"/>
                  <a:pt x="1623693" y="987799"/>
                  <a:pt x="1610523" y="991091"/>
                </a:cubicBezTo>
                <a:cubicBezTo>
                  <a:pt x="1604624" y="995024"/>
                  <a:pt x="1599551" y="1000648"/>
                  <a:pt x="1592825" y="1002890"/>
                </a:cubicBezTo>
                <a:cubicBezTo>
                  <a:pt x="1581477" y="1006673"/>
                  <a:pt x="1569374" y="1008160"/>
                  <a:pt x="1557429" y="1008789"/>
                </a:cubicBezTo>
                <a:cubicBezTo>
                  <a:pt x="1494559" y="1012098"/>
                  <a:pt x="1431576" y="1012722"/>
                  <a:pt x="1368650" y="1014689"/>
                </a:cubicBezTo>
                <a:cubicBezTo>
                  <a:pt x="1314950" y="1032588"/>
                  <a:pt x="1399763" y="1005131"/>
                  <a:pt x="1321455" y="1026488"/>
                </a:cubicBezTo>
                <a:cubicBezTo>
                  <a:pt x="1309456" y="1029760"/>
                  <a:pt x="1286059" y="1038286"/>
                  <a:pt x="1286059" y="1038286"/>
                </a:cubicBezTo>
                <a:cubicBezTo>
                  <a:pt x="1280160" y="1042219"/>
                  <a:pt x="1274703" y="1046914"/>
                  <a:pt x="1268361" y="1050085"/>
                </a:cubicBezTo>
                <a:cubicBezTo>
                  <a:pt x="1262799" y="1052866"/>
                  <a:pt x="1256062" y="1052899"/>
                  <a:pt x="1250663" y="1055984"/>
                </a:cubicBezTo>
                <a:cubicBezTo>
                  <a:pt x="1242126" y="1060862"/>
                  <a:pt x="1234931" y="1067783"/>
                  <a:pt x="1227065" y="1073682"/>
                </a:cubicBezTo>
                <a:cubicBezTo>
                  <a:pt x="1207779" y="1131542"/>
                  <a:pt x="1214234" y="1096684"/>
                  <a:pt x="1221166" y="1179871"/>
                </a:cubicBezTo>
                <a:lnTo>
                  <a:pt x="1209367" y="1215267"/>
                </a:lnTo>
                <a:cubicBezTo>
                  <a:pt x="1207401" y="1221166"/>
                  <a:pt x="1204687" y="1226867"/>
                  <a:pt x="1203468" y="1232965"/>
                </a:cubicBezTo>
                <a:cubicBezTo>
                  <a:pt x="1196350" y="1268560"/>
                  <a:pt x="1200740" y="1252950"/>
                  <a:pt x="1191669" y="1280160"/>
                </a:cubicBezTo>
                <a:cubicBezTo>
                  <a:pt x="1193636" y="1313590"/>
                  <a:pt x="1194394" y="1347112"/>
                  <a:pt x="1197569" y="1380449"/>
                </a:cubicBezTo>
                <a:cubicBezTo>
                  <a:pt x="1198338" y="1388520"/>
                  <a:pt x="1202462" y="1396001"/>
                  <a:pt x="1203468" y="1404046"/>
                </a:cubicBezTo>
                <a:cubicBezTo>
                  <a:pt x="1206405" y="1427542"/>
                  <a:pt x="1207401" y="1451241"/>
                  <a:pt x="1209367" y="1474838"/>
                </a:cubicBezTo>
                <a:cubicBezTo>
                  <a:pt x="1207401" y="1508268"/>
                  <a:pt x="1210485" y="1542384"/>
                  <a:pt x="1203468" y="1575128"/>
                </a:cubicBezTo>
                <a:cubicBezTo>
                  <a:pt x="1201982" y="1582061"/>
                  <a:pt x="1190503" y="1564423"/>
                  <a:pt x="1191669" y="1557429"/>
                </a:cubicBezTo>
                <a:cubicBezTo>
                  <a:pt x="1193040" y="1549200"/>
                  <a:pt x="1204026" y="1546140"/>
                  <a:pt x="1209367" y="1539731"/>
                </a:cubicBezTo>
                <a:cubicBezTo>
                  <a:pt x="1233947" y="1510236"/>
                  <a:pt x="1206419" y="1531864"/>
                  <a:pt x="1238864" y="1510235"/>
                </a:cubicBezTo>
                <a:cubicBezTo>
                  <a:pt x="1242797" y="1504336"/>
                  <a:pt x="1245127" y="1496966"/>
                  <a:pt x="1250663" y="1492537"/>
                </a:cubicBezTo>
                <a:cubicBezTo>
                  <a:pt x="1256712" y="1487698"/>
                  <a:pt x="1296385" y="1481033"/>
                  <a:pt x="1297858" y="1480738"/>
                </a:cubicBezTo>
                <a:cubicBezTo>
                  <a:pt x="1303757" y="1476805"/>
                  <a:pt x="1309214" y="1472110"/>
                  <a:pt x="1315556" y="1468939"/>
                </a:cubicBezTo>
                <a:cubicBezTo>
                  <a:pt x="1321118" y="1466158"/>
                  <a:pt x="1328857" y="1467437"/>
                  <a:pt x="1333254" y="1463040"/>
                </a:cubicBezTo>
                <a:cubicBezTo>
                  <a:pt x="1339473" y="1456821"/>
                  <a:pt x="1341120" y="1447308"/>
                  <a:pt x="1345053" y="1439442"/>
                </a:cubicBezTo>
                <a:cubicBezTo>
                  <a:pt x="1347019" y="1431576"/>
                  <a:pt x="1345887" y="1422176"/>
                  <a:pt x="1350952" y="1415845"/>
                </a:cubicBezTo>
                <a:cubicBezTo>
                  <a:pt x="1354837" y="1410989"/>
                  <a:pt x="1362432" y="1409946"/>
                  <a:pt x="1368650" y="1409946"/>
                </a:cubicBezTo>
                <a:cubicBezTo>
                  <a:pt x="1386457" y="1409946"/>
                  <a:pt x="1404046" y="1413879"/>
                  <a:pt x="1421744" y="1415845"/>
                </a:cubicBezTo>
                <a:cubicBezTo>
                  <a:pt x="1433543" y="1419778"/>
                  <a:pt x="1446016" y="1422082"/>
                  <a:pt x="1457140" y="1427644"/>
                </a:cubicBezTo>
                <a:cubicBezTo>
                  <a:pt x="1487080" y="1442613"/>
                  <a:pt x="1473421" y="1434564"/>
                  <a:pt x="1498436" y="1451241"/>
                </a:cubicBezTo>
                <a:cubicBezTo>
                  <a:pt x="1502369" y="1457140"/>
                  <a:pt x="1505221" y="1463926"/>
                  <a:pt x="1510234" y="1468939"/>
                </a:cubicBezTo>
                <a:cubicBezTo>
                  <a:pt x="1523814" y="1482519"/>
                  <a:pt x="1533478" y="1482124"/>
                  <a:pt x="1551530" y="1486637"/>
                </a:cubicBezTo>
                <a:cubicBezTo>
                  <a:pt x="1604025" y="1473514"/>
                  <a:pt x="1550615" y="1494731"/>
                  <a:pt x="1581027" y="1421744"/>
                </a:cubicBezTo>
                <a:cubicBezTo>
                  <a:pt x="1583378" y="1416102"/>
                  <a:pt x="1615238" y="1406407"/>
                  <a:pt x="1622322" y="1404046"/>
                </a:cubicBezTo>
                <a:cubicBezTo>
                  <a:pt x="1638054" y="1406013"/>
                  <a:pt x="1653919" y="1407110"/>
                  <a:pt x="1669517" y="1409946"/>
                </a:cubicBezTo>
                <a:cubicBezTo>
                  <a:pt x="1675635" y="1411058"/>
                  <a:pt x="1680997" y="1415845"/>
                  <a:pt x="1687215" y="1415845"/>
                </a:cubicBezTo>
                <a:cubicBezTo>
                  <a:pt x="1714815" y="1415845"/>
                  <a:pt x="1742276" y="1411912"/>
                  <a:pt x="1769806" y="1409946"/>
                </a:cubicBezTo>
                <a:cubicBezTo>
                  <a:pt x="1785538" y="1413879"/>
                  <a:pt x="1801617" y="1416616"/>
                  <a:pt x="1817001" y="1421744"/>
                </a:cubicBezTo>
                <a:cubicBezTo>
                  <a:pt x="1825344" y="1424525"/>
                  <a:pt x="1831843" y="1432709"/>
                  <a:pt x="1840598" y="1433543"/>
                </a:cubicBezTo>
                <a:cubicBezTo>
                  <a:pt x="1915090" y="1440638"/>
                  <a:pt x="1990049" y="1441409"/>
                  <a:pt x="2064774" y="1445342"/>
                </a:cubicBezTo>
                <a:cubicBezTo>
                  <a:pt x="2076573" y="1447308"/>
                  <a:pt x="2088822" y="1447458"/>
                  <a:pt x="2100170" y="1451241"/>
                </a:cubicBezTo>
                <a:cubicBezTo>
                  <a:pt x="2106896" y="1453483"/>
                  <a:pt x="2111389" y="1460160"/>
                  <a:pt x="2117868" y="1463040"/>
                </a:cubicBezTo>
                <a:cubicBezTo>
                  <a:pt x="2129233" y="1468091"/>
                  <a:pt x="2141465" y="1470905"/>
                  <a:pt x="2153264" y="1474838"/>
                </a:cubicBezTo>
                <a:lnTo>
                  <a:pt x="2170962" y="1480738"/>
                </a:lnTo>
                <a:cubicBezTo>
                  <a:pt x="2176861" y="1482704"/>
                  <a:pt x="2182457" y="1486194"/>
                  <a:pt x="2188660" y="1486637"/>
                </a:cubicBezTo>
                <a:lnTo>
                  <a:pt x="2271251" y="1492537"/>
                </a:lnTo>
              </a:path>
            </a:pathLst>
          </a:cu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Forme libre : forme 19">
            <a:extLst>
              <a:ext uri="{FF2B5EF4-FFF2-40B4-BE49-F238E27FC236}">
                <a16:creationId xmlns:a16="http://schemas.microsoft.com/office/drawing/2014/main" id="{80F16251-AB42-40A3-9256-659CF6D5CBFF}"/>
              </a:ext>
            </a:extLst>
          </p:cNvPr>
          <p:cNvSpPr/>
          <p:nvPr/>
        </p:nvSpPr>
        <p:spPr>
          <a:xfrm>
            <a:off x="1852397" y="5769486"/>
            <a:ext cx="849508" cy="418937"/>
          </a:xfrm>
          <a:custGeom>
            <a:avLst/>
            <a:gdLst>
              <a:gd name="connsiteX0" fmla="*/ 0 w 849508"/>
              <a:gd name="connsiteY0" fmla="*/ 418937 h 418937"/>
              <a:gd name="connsiteX1" fmla="*/ 17698 w 849508"/>
              <a:gd name="connsiteY1" fmla="*/ 265554 h 418937"/>
              <a:gd name="connsiteX2" fmla="*/ 29497 w 849508"/>
              <a:gd name="connsiteY2" fmla="*/ 241957 h 418937"/>
              <a:gd name="connsiteX3" fmla="*/ 47195 w 849508"/>
              <a:gd name="connsiteY3" fmla="*/ 230158 h 418937"/>
              <a:gd name="connsiteX4" fmla="*/ 58994 w 849508"/>
              <a:gd name="connsiteY4" fmla="*/ 212460 h 418937"/>
              <a:gd name="connsiteX5" fmla="*/ 76692 w 849508"/>
              <a:gd name="connsiteY5" fmla="*/ 194762 h 418937"/>
              <a:gd name="connsiteX6" fmla="*/ 53095 w 849508"/>
              <a:gd name="connsiteY6" fmla="*/ 129869 h 418937"/>
              <a:gd name="connsiteX7" fmla="*/ 47195 w 849508"/>
              <a:gd name="connsiteY7" fmla="*/ 112171 h 418937"/>
              <a:gd name="connsiteX8" fmla="*/ 53095 w 849508"/>
              <a:gd name="connsiteY8" fmla="*/ 88573 h 418937"/>
              <a:gd name="connsiteX9" fmla="*/ 100289 w 849508"/>
              <a:gd name="connsiteY9" fmla="*/ 29580 h 418937"/>
              <a:gd name="connsiteX10" fmla="*/ 230075 w 849508"/>
              <a:gd name="connsiteY10" fmla="*/ 35479 h 418937"/>
              <a:gd name="connsiteX11" fmla="*/ 294968 w 849508"/>
              <a:gd name="connsiteY11" fmla="*/ 41379 h 418937"/>
              <a:gd name="connsiteX12" fmla="*/ 489647 w 849508"/>
              <a:gd name="connsiteY12" fmla="*/ 47278 h 418937"/>
              <a:gd name="connsiteX13" fmla="*/ 525043 w 849508"/>
              <a:gd name="connsiteY13" fmla="*/ 70875 h 418937"/>
              <a:gd name="connsiteX14" fmla="*/ 542741 w 849508"/>
              <a:gd name="connsiteY14" fmla="*/ 82674 h 418937"/>
              <a:gd name="connsiteX15" fmla="*/ 578137 w 849508"/>
              <a:gd name="connsiteY15" fmla="*/ 94473 h 418937"/>
              <a:gd name="connsiteX16" fmla="*/ 648929 w 849508"/>
              <a:gd name="connsiteY16" fmla="*/ 88573 h 418937"/>
              <a:gd name="connsiteX17" fmla="*/ 666628 w 849508"/>
              <a:gd name="connsiteY17" fmla="*/ 82674 h 418937"/>
              <a:gd name="connsiteX18" fmla="*/ 707923 w 849508"/>
              <a:gd name="connsiteY18" fmla="*/ 76775 h 418937"/>
              <a:gd name="connsiteX19" fmla="*/ 743319 w 849508"/>
              <a:gd name="connsiteY19" fmla="*/ 53177 h 418937"/>
              <a:gd name="connsiteX20" fmla="*/ 766917 w 849508"/>
              <a:gd name="connsiteY20" fmla="*/ 35479 h 418937"/>
              <a:gd name="connsiteX21" fmla="*/ 808212 w 849508"/>
              <a:gd name="connsiteY21" fmla="*/ 23680 h 418937"/>
              <a:gd name="connsiteX22" fmla="*/ 820011 w 849508"/>
              <a:gd name="connsiteY22" fmla="*/ 5982 h 418937"/>
              <a:gd name="connsiteX23" fmla="*/ 849508 w 849508"/>
              <a:gd name="connsiteY23" fmla="*/ 83 h 418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49508" h="418937">
                <a:moveTo>
                  <a:pt x="0" y="418937"/>
                </a:moveTo>
                <a:cubicBezTo>
                  <a:pt x="3763" y="354976"/>
                  <a:pt x="369" y="321872"/>
                  <a:pt x="17698" y="265554"/>
                </a:cubicBezTo>
                <a:cubicBezTo>
                  <a:pt x="20284" y="257149"/>
                  <a:pt x="23867" y="248713"/>
                  <a:pt x="29497" y="241957"/>
                </a:cubicBezTo>
                <a:cubicBezTo>
                  <a:pt x="34036" y="236510"/>
                  <a:pt x="41296" y="234091"/>
                  <a:pt x="47195" y="230158"/>
                </a:cubicBezTo>
                <a:cubicBezTo>
                  <a:pt x="51128" y="224259"/>
                  <a:pt x="54455" y="217907"/>
                  <a:pt x="58994" y="212460"/>
                </a:cubicBezTo>
                <a:cubicBezTo>
                  <a:pt x="64335" y="206051"/>
                  <a:pt x="75200" y="202970"/>
                  <a:pt x="76692" y="194762"/>
                </a:cubicBezTo>
                <a:cubicBezTo>
                  <a:pt x="84160" y="153690"/>
                  <a:pt x="74425" y="151199"/>
                  <a:pt x="53095" y="129869"/>
                </a:cubicBezTo>
                <a:cubicBezTo>
                  <a:pt x="51128" y="123970"/>
                  <a:pt x="47195" y="118390"/>
                  <a:pt x="47195" y="112171"/>
                </a:cubicBezTo>
                <a:cubicBezTo>
                  <a:pt x="47195" y="104063"/>
                  <a:pt x="49469" y="95825"/>
                  <a:pt x="53095" y="88573"/>
                </a:cubicBezTo>
                <a:cubicBezTo>
                  <a:pt x="76373" y="42017"/>
                  <a:pt x="70968" y="49128"/>
                  <a:pt x="100289" y="29580"/>
                </a:cubicBezTo>
                <a:lnTo>
                  <a:pt x="230075" y="35479"/>
                </a:lnTo>
                <a:cubicBezTo>
                  <a:pt x="251755" y="36793"/>
                  <a:pt x="273270" y="40393"/>
                  <a:pt x="294968" y="41379"/>
                </a:cubicBezTo>
                <a:cubicBezTo>
                  <a:pt x="359824" y="44327"/>
                  <a:pt x="424754" y="45312"/>
                  <a:pt x="489647" y="47278"/>
                </a:cubicBezTo>
                <a:lnTo>
                  <a:pt x="525043" y="70875"/>
                </a:lnTo>
                <a:cubicBezTo>
                  <a:pt x="530942" y="74808"/>
                  <a:pt x="536015" y="80432"/>
                  <a:pt x="542741" y="82674"/>
                </a:cubicBezTo>
                <a:lnTo>
                  <a:pt x="578137" y="94473"/>
                </a:lnTo>
                <a:cubicBezTo>
                  <a:pt x="601734" y="92506"/>
                  <a:pt x="625458" y="91703"/>
                  <a:pt x="648929" y="88573"/>
                </a:cubicBezTo>
                <a:cubicBezTo>
                  <a:pt x="655093" y="87751"/>
                  <a:pt x="660530" y="83894"/>
                  <a:pt x="666628" y="82674"/>
                </a:cubicBezTo>
                <a:cubicBezTo>
                  <a:pt x="680263" y="79947"/>
                  <a:pt x="694158" y="78741"/>
                  <a:pt x="707923" y="76775"/>
                </a:cubicBezTo>
                <a:cubicBezTo>
                  <a:pt x="719722" y="68909"/>
                  <a:pt x="731975" y="61685"/>
                  <a:pt x="743319" y="53177"/>
                </a:cubicBezTo>
                <a:cubicBezTo>
                  <a:pt x="751185" y="47278"/>
                  <a:pt x="758380" y="40357"/>
                  <a:pt x="766917" y="35479"/>
                </a:cubicBezTo>
                <a:cubicBezTo>
                  <a:pt x="773497" y="31719"/>
                  <a:pt x="803108" y="24956"/>
                  <a:pt x="808212" y="23680"/>
                </a:cubicBezTo>
                <a:cubicBezTo>
                  <a:pt x="812145" y="17781"/>
                  <a:pt x="814474" y="10411"/>
                  <a:pt x="820011" y="5982"/>
                </a:cubicBezTo>
                <a:cubicBezTo>
                  <a:pt x="828940" y="-1161"/>
                  <a:pt x="839397" y="83"/>
                  <a:pt x="849508" y="83"/>
                </a:cubicBezTo>
              </a:path>
            </a:pathLst>
          </a:cu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Forme libre : forme 29">
            <a:extLst>
              <a:ext uri="{FF2B5EF4-FFF2-40B4-BE49-F238E27FC236}">
                <a16:creationId xmlns:a16="http://schemas.microsoft.com/office/drawing/2014/main" id="{11FC688E-09A7-4E92-9B17-760A64649EE1}"/>
              </a:ext>
            </a:extLst>
          </p:cNvPr>
          <p:cNvSpPr/>
          <p:nvPr/>
        </p:nvSpPr>
        <p:spPr>
          <a:xfrm>
            <a:off x="1285972" y="5793166"/>
            <a:ext cx="644749" cy="474096"/>
          </a:xfrm>
          <a:custGeom>
            <a:avLst/>
            <a:gdLst>
              <a:gd name="connsiteX0" fmla="*/ 466136 w 644749"/>
              <a:gd name="connsiteY0" fmla="*/ 0 h 474096"/>
              <a:gd name="connsiteX1" fmla="*/ 407143 w 644749"/>
              <a:gd name="connsiteY1" fmla="*/ 5900 h 474096"/>
              <a:gd name="connsiteX2" fmla="*/ 371747 w 644749"/>
              <a:gd name="connsiteY2" fmla="*/ 17699 h 474096"/>
              <a:gd name="connsiteX3" fmla="*/ 365847 w 644749"/>
              <a:gd name="connsiteY3" fmla="*/ 35397 h 474096"/>
              <a:gd name="connsiteX4" fmla="*/ 318653 w 644749"/>
              <a:gd name="connsiteY4" fmla="*/ 35397 h 474096"/>
              <a:gd name="connsiteX5" fmla="*/ 265558 w 644749"/>
              <a:gd name="connsiteY5" fmla="*/ 29497 h 474096"/>
              <a:gd name="connsiteX6" fmla="*/ 194766 w 644749"/>
              <a:gd name="connsiteY6" fmla="*/ 11799 h 474096"/>
              <a:gd name="connsiteX7" fmla="*/ 100376 w 644749"/>
              <a:gd name="connsiteY7" fmla="*/ 17699 h 474096"/>
              <a:gd name="connsiteX8" fmla="*/ 82678 w 644749"/>
              <a:gd name="connsiteY8" fmla="*/ 23598 h 474096"/>
              <a:gd name="connsiteX9" fmla="*/ 64980 w 644749"/>
              <a:gd name="connsiteY9" fmla="*/ 70793 h 474096"/>
              <a:gd name="connsiteX10" fmla="*/ 35483 w 644749"/>
              <a:gd name="connsiteY10" fmla="*/ 76692 h 474096"/>
              <a:gd name="connsiteX11" fmla="*/ 17785 w 644749"/>
              <a:gd name="connsiteY11" fmla="*/ 88491 h 474096"/>
              <a:gd name="connsiteX12" fmla="*/ 87 w 644749"/>
              <a:gd name="connsiteY12" fmla="*/ 123887 h 474096"/>
              <a:gd name="connsiteX13" fmla="*/ 5987 w 644749"/>
              <a:gd name="connsiteY13" fmla="*/ 171082 h 474096"/>
              <a:gd name="connsiteX14" fmla="*/ 11886 w 644749"/>
              <a:gd name="connsiteY14" fmla="*/ 188780 h 474096"/>
              <a:gd name="connsiteX15" fmla="*/ 29584 w 644749"/>
              <a:gd name="connsiteY15" fmla="*/ 194679 h 474096"/>
              <a:gd name="connsiteX16" fmla="*/ 35483 w 644749"/>
              <a:gd name="connsiteY16" fmla="*/ 212377 h 474096"/>
              <a:gd name="connsiteX17" fmla="*/ 17785 w 644749"/>
              <a:gd name="connsiteY17" fmla="*/ 277270 h 474096"/>
              <a:gd name="connsiteX18" fmla="*/ 11886 w 644749"/>
              <a:gd name="connsiteY18" fmla="*/ 330364 h 474096"/>
              <a:gd name="connsiteX19" fmla="*/ 87 w 644749"/>
              <a:gd name="connsiteY19" fmla="*/ 348062 h 474096"/>
              <a:gd name="connsiteX20" fmla="*/ 11886 w 644749"/>
              <a:gd name="connsiteY20" fmla="*/ 407056 h 474096"/>
              <a:gd name="connsiteX21" fmla="*/ 11886 w 644749"/>
              <a:gd name="connsiteY21" fmla="*/ 471949 h 474096"/>
              <a:gd name="connsiteX22" fmla="*/ 35483 w 644749"/>
              <a:gd name="connsiteY22" fmla="*/ 466049 h 474096"/>
              <a:gd name="connsiteX23" fmla="*/ 59081 w 644749"/>
              <a:gd name="connsiteY23" fmla="*/ 442452 h 474096"/>
              <a:gd name="connsiteX24" fmla="*/ 147571 w 644749"/>
              <a:gd name="connsiteY24" fmla="*/ 442452 h 474096"/>
              <a:gd name="connsiteX25" fmla="*/ 171169 w 644749"/>
              <a:gd name="connsiteY25" fmla="*/ 448351 h 474096"/>
              <a:gd name="connsiteX26" fmla="*/ 182967 w 644749"/>
              <a:gd name="connsiteY26" fmla="*/ 430653 h 474096"/>
              <a:gd name="connsiteX27" fmla="*/ 206565 w 644749"/>
              <a:gd name="connsiteY27" fmla="*/ 418855 h 474096"/>
              <a:gd name="connsiteX28" fmla="*/ 224263 w 644749"/>
              <a:gd name="connsiteY28" fmla="*/ 407056 h 474096"/>
              <a:gd name="connsiteX29" fmla="*/ 259659 w 644749"/>
              <a:gd name="connsiteY29" fmla="*/ 377559 h 474096"/>
              <a:gd name="connsiteX30" fmla="*/ 312753 w 644749"/>
              <a:gd name="connsiteY30" fmla="*/ 383459 h 474096"/>
              <a:gd name="connsiteX31" fmla="*/ 336351 w 644749"/>
              <a:gd name="connsiteY31" fmla="*/ 424754 h 474096"/>
              <a:gd name="connsiteX32" fmla="*/ 371747 w 644749"/>
              <a:gd name="connsiteY32" fmla="*/ 401157 h 474096"/>
              <a:gd name="connsiteX33" fmla="*/ 389445 w 644749"/>
              <a:gd name="connsiteY33" fmla="*/ 389358 h 474096"/>
              <a:gd name="connsiteX34" fmla="*/ 407143 w 644749"/>
              <a:gd name="connsiteY34" fmla="*/ 383459 h 474096"/>
              <a:gd name="connsiteX35" fmla="*/ 430740 w 644749"/>
              <a:gd name="connsiteY35" fmla="*/ 377559 h 474096"/>
              <a:gd name="connsiteX36" fmla="*/ 454338 w 644749"/>
              <a:gd name="connsiteY36" fmla="*/ 365760 h 474096"/>
              <a:gd name="connsiteX37" fmla="*/ 513331 w 644749"/>
              <a:gd name="connsiteY37" fmla="*/ 365760 h 474096"/>
              <a:gd name="connsiteX38" fmla="*/ 536929 w 644749"/>
              <a:gd name="connsiteY38" fmla="*/ 330364 h 474096"/>
              <a:gd name="connsiteX39" fmla="*/ 542828 w 644749"/>
              <a:gd name="connsiteY39" fmla="*/ 253673 h 474096"/>
              <a:gd name="connsiteX40" fmla="*/ 566425 w 644749"/>
              <a:gd name="connsiteY40" fmla="*/ 235975 h 474096"/>
              <a:gd name="connsiteX41" fmla="*/ 548727 w 644749"/>
              <a:gd name="connsiteY41" fmla="*/ 188780 h 474096"/>
              <a:gd name="connsiteX42" fmla="*/ 554627 w 644749"/>
              <a:gd name="connsiteY42" fmla="*/ 147484 h 474096"/>
              <a:gd name="connsiteX43" fmla="*/ 578224 w 644749"/>
              <a:gd name="connsiteY43" fmla="*/ 129786 h 474096"/>
              <a:gd name="connsiteX44" fmla="*/ 631318 w 644749"/>
              <a:gd name="connsiteY44" fmla="*/ 117988 h 474096"/>
              <a:gd name="connsiteX45" fmla="*/ 631318 w 644749"/>
              <a:gd name="connsiteY45" fmla="*/ 17699 h 474096"/>
              <a:gd name="connsiteX46" fmla="*/ 578224 w 644749"/>
              <a:gd name="connsiteY46" fmla="*/ 11799 h 474096"/>
              <a:gd name="connsiteX47" fmla="*/ 560526 w 644749"/>
              <a:gd name="connsiteY47" fmla="*/ 5900 h 474096"/>
              <a:gd name="connsiteX48" fmla="*/ 466136 w 644749"/>
              <a:gd name="connsiteY48" fmla="*/ 0 h 474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644749" h="474096">
                <a:moveTo>
                  <a:pt x="466136" y="0"/>
                </a:moveTo>
                <a:cubicBezTo>
                  <a:pt x="440572" y="0"/>
                  <a:pt x="426567" y="2258"/>
                  <a:pt x="407143" y="5900"/>
                </a:cubicBezTo>
                <a:cubicBezTo>
                  <a:pt x="394919" y="8192"/>
                  <a:pt x="371747" y="17699"/>
                  <a:pt x="371747" y="17699"/>
                </a:cubicBezTo>
                <a:cubicBezTo>
                  <a:pt x="369780" y="23598"/>
                  <a:pt x="371021" y="31948"/>
                  <a:pt x="365847" y="35397"/>
                </a:cubicBezTo>
                <a:cubicBezTo>
                  <a:pt x="341412" y="51687"/>
                  <a:pt x="338943" y="38779"/>
                  <a:pt x="318653" y="35397"/>
                </a:cubicBezTo>
                <a:cubicBezTo>
                  <a:pt x="301088" y="32469"/>
                  <a:pt x="283256" y="31464"/>
                  <a:pt x="265558" y="29497"/>
                </a:cubicBezTo>
                <a:cubicBezTo>
                  <a:pt x="218814" y="13917"/>
                  <a:pt x="242430" y="19744"/>
                  <a:pt x="194766" y="11799"/>
                </a:cubicBezTo>
                <a:cubicBezTo>
                  <a:pt x="163303" y="13766"/>
                  <a:pt x="131728" y="14399"/>
                  <a:pt x="100376" y="17699"/>
                </a:cubicBezTo>
                <a:cubicBezTo>
                  <a:pt x="94192" y="18350"/>
                  <a:pt x="87075" y="19201"/>
                  <a:pt x="82678" y="23598"/>
                </a:cubicBezTo>
                <a:cubicBezTo>
                  <a:pt x="39228" y="67048"/>
                  <a:pt x="137335" y="8776"/>
                  <a:pt x="64980" y="70793"/>
                </a:cubicBezTo>
                <a:cubicBezTo>
                  <a:pt x="57367" y="77318"/>
                  <a:pt x="45315" y="74726"/>
                  <a:pt x="35483" y="76692"/>
                </a:cubicBezTo>
                <a:cubicBezTo>
                  <a:pt x="29584" y="80625"/>
                  <a:pt x="22798" y="83477"/>
                  <a:pt x="17785" y="88491"/>
                </a:cubicBezTo>
                <a:cubicBezTo>
                  <a:pt x="6351" y="99926"/>
                  <a:pt x="4885" y="109495"/>
                  <a:pt x="87" y="123887"/>
                </a:cubicBezTo>
                <a:cubicBezTo>
                  <a:pt x="2054" y="139619"/>
                  <a:pt x="3151" y="155484"/>
                  <a:pt x="5987" y="171082"/>
                </a:cubicBezTo>
                <a:cubicBezTo>
                  <a:pt x="7099" y="177200"/>
                  <a:pt x="7489" y="184383"/>
                  <a:pt x="11886" y="188780"/>
                </a:cubicBezTo>
                <a:cubicBezTo>
                  <a:pt x="16283" y="193177"/>
                  <a:pt x="23685" y="192713"/>
                  <a:pt x="29584" y="194679"/>
                </a:cubicBezTo>
                <a:cubicBezTo>
                  <a:pt x="31550" y="200578"/>
                  <a:pt x="36046" y="206184"/>
                  <a:pt x="35483" y="212377"/>
                </a:cubicBezTo>
                <a:cubicBezTo>
                  <a:pt x="33819" y="230683"/>
                  <a:pt x="24349" y="257581"/>
                  <a:pt x="17785" y="277270"/>
                </a:cubicBezTo>
                <a:cubicBezTo>
                  <a:pt x="15819" y="294968"/>
                  <a:pt x="16205" y="313089"/>
                  <a:pt x="11886" y="330364"/>
                </a:cubicBezTo>
                <a:cubicBezTo>
                  <a:pt x="10166" y="337242"/>
                  <a:pt x="870" y="341015"/>
                  <a:pt x="87" y="348062"/>
                </a:cubicBezTo>
                <a:cubicBezTo>
                  <a:pt x="-1025" y="358074"/>
                  <a:pt x="8742" y="394481"/>
                  <a:pt x="11886" y="407056"/>
                </a:cubicBezTo>
                <a:cubicBezTo>
                  <a:pt x="4898" y="428020"/>
                  <a:pt x="-4790" y="448602"/>
                  <a:pt x="11886" y="471949"/>
                </a:cubicBezTo>
                <a:cubicBezTo>
                  <a:pt x="16599" y="478547"/>
                  <a:pt x="27617" y="468016"/>
                  <a:pt x="35483" y="466049"/>
                </a:cubicBezTo>
                <a:cubicBezTo>
                  <a:pt x="43349" y="458183"/>
                  <a:pt x="50029" y="448918"/>
                  <a:pt x="59081" y="442452"/>
                </a:cubicBezTo>
                <a:cubicBezTo>
                  <a:pt x="80061" y="427467"/>
                  <a:pt x="143626" y="442123"/>
                  <a:pt x="147571" y="442452"/>
                </a:cubicBezTo>
                <a:cubicBezTo>
                  <a:pt x="155437" y="444418"/>
                  <a:pt x="163477" y="450915"/>
                  <a:pt x="171169" y="448351"/>
                </a:cubicBezTo>
                <a:cubicBezTo>
                  <a:pt x="177895" y="446109"/>
                  <a:pt x="177520" y="435192"/>
                  <a:pt x="182967" y="430653"/>
                </a:cubicBezTo>
                <a:cubicBezTo>
                  <a:pt x="189723" y="425023"/>
                  <a:pt x="198929" y="423218"/>
                  <a:pt x="206565" y="418855"/>
                </a:cubicBezTo>
                <a:cubicBezTo>
                  <a:pt x="212721" y="415337"/>
                  <a:pt x="218816" y="411595"/>
                  <a:pt x="224263" y="407056"/>
                </a:cubicBezTo>
                <a:cubicBezTo>
                  <a:pt x="269686" y="369203"/>
                  <a:pt x="215718" y="406854"/>
                  <a:pt x="259659" y="377559"/>
                </a:cubicBezTo>
                <a:cubicBezTo>
                  <a:pt x="277357" y="379526"/>
                  <a:pt x="296018" y="377373"/>
                  <a:pt x="312753" y="383459"/>
                </a:cubicBezTo>
                <a:cubicBezTo>
                  <a:pt x="317849" y="385312"/>
                  <a:pt x="335746" y="423544"/>
                  <a:pt x="336351" y="424754"/>
                </a:cubicBezTo>
                <a:lnTo>
                  <a:pt x="371747" y="401157"/>
                </a:lnTo>
                <a:cubicBezTo>
                  <a:pt x="377646" y="397224"/>
                  <a:pt x="382719" y="391600"/>
                  <a:pt x="389445" y="389358"/>
                </a:cubicBezTo>
                <a:cubicBezTo>
                  <a:pt x="395344" y="387392"/>
                  <a:pt x="401164" y="385167"/>
                  <a:pt x="407143" y="383459"/>
                </a:cubicBezTo>
                <a:cubicBezTo>
                  <a:pt x="414939" y="381232"/>
                  <a:pt x="423148" y="380406"/>
                  <a:pt x="430740" y="377559"/>
                </a:cubicBezTo>
                <a:cubicBezTo>
                  <a:pt x="438974" y="374471"/>
                  <a:pt x="446472" y="369693"/>
                  <a:pt x="454338" y="365760"/>
                </a:cubicBezTo>
                <a:cubicBezTo>
                  <a:pt x="474428" y="372457"/>
                  <a:pt x="490028" y="380590"/>
                  <a:pt x="513331" y="365760"/>
                </a:cubicBezTo>
                <a:cubicBezTo>
                  <a:pt x="525294" y="358147"/>
                  <a:pt x="536929" y="330364"/>
                  <a:pt x="536929" y="330364"/>
                </a:cubicBezTo>
                <a:cubicBezTo>
                  <a:pt x="538895" y="304800"/>
                  <a:pt x="535181" y="278145"/>
                  <a:pt x="542828" y="253673"/>
                </a:cubicBezTo>
                <a:cubicBezTo>
                  <a:pt x="545761" y="244288"/>
                  <a:pt x="562552" y="245012"/>
                  <a:pt x="566425" y="235975"/>
                </a:cubicBezTo>
                <a:cubicBezTo>
                  <a:pt x="570133" y="227323"/>
                  <a:pt x="551419" y="194164"/>
                  <a:pt x="548727" y="188780"/>
                </a:cubicBezTo>
                <a:cubicBezTo>
                  <a:pt x="550694" y="175015"/>
                  <a:pt x="548408" y="159921"/>
                  <a:pt x="554627" y="147484"/>
                </a:cubicBezTo>
                <a:cubicBezTo>
                  <a:pt x="559024" y="138690"/>
                  <a:pt x="569430" y="134183"/>
                  <a:pt x="578224" y="129786"/>
                </a:cubicBezTo>
                <a:cubicBezTo>
                  <a:pt x="583777" y="127010"/>
                  <a:pt x="628216" y="118608"/>
                  <a:pt x="631318" y="117988"/>
                </a:cubicBezTo>
                <a:cubicBezTo>
                  <a:pt x="641977" y="86014"/>
                  <a:pt x="655279" y="53641"/>
                  <a:pt x="631318" y="17699"/>
                </a:cubicBezTo>
                <a:cubicBezTo>
                  <a:pt x="621440" y="2883"/>
                  <a:pt x="595922" y="13766"/>
                  <a:pt x="578224" y="11799"/>
                </a:cubicBezTo>
                <a:cubicBezTo>
                  <a:pt x="572325" y="9833"/>
                  <a:pt x="566744" y="5900"/>
                  <a:pt x="560526" y="5900"/>
                </a:cubicBezTo>
                <a:cubicBezTo>
                  <a:pt x="519184" y="5900"/>
                  <a:pt x="491700" y="0"/>
                  <a:pt x="466136" y="0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0F0A7CA-E79C-4495-9B04-6BD81FA3FFD1}"/>
              </a:ext>
            </a:extLst>
          </p:cNvPr>
          <p:cNvSpPr/>
          <p:nvPr/>
        </p:nvSpPr>
        <p:spPr>
          <a:xfrm>
            <a:off x="228320" y="3649521"/>
            <a:ext cx="1608840" cy="83099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Arial,Bold"/>
              </a:rPr>
              <a:t>2 phases of </a:t>
            </a:r>
            <a:r>
              <a:rPr lang="fr-FR" sz="1200" b="1" dirty="0" err="1">
                <a:solidFill>
                  <a:schemeClr val="bg1"/>
                </a:solidFill>
                <a:latin typeface="Arial,Bold"/>
              </a:rPr>
              <a:t>precipitations</a:t>
            </a:r>
            <a:r>
              <a:rPr lang="fr-FR" sz="1200" b="1" dirty="0">
                <a:solidFill>
                  <a:schemeClr val="bg1"/>
                </a:solidFill>
                <a:latin typeface="Arial,Bold"/>
              </a:rPr>
              <a:t>:</a:t>
            </a:r>
          </a:p>
          <a:p>
            <a:r>
              <a:rPr lang="fr-FR" sz="1200" b="1" dirty="0" err="1">
                <a:solidFill>
                  <a:schemeClr val="bg1"/>
                </a:solidFill>
                <a:latin typeface="Arial,Bold"/>
              </a:rPr>
              <a:t>Peaks</a:t>
            </a:r>
            <a:endParaRPr lang="fr-FR" sz="1200" b="1" dirty="0">
              <a:solidFill>
                <a:schemeClr val="bg1"/>
              </a:solidFill>
              <a:latin typeface="Arial,Bold"/>
            </a:endParaRPr>
          </a:p>
          <a:p>
            <a:r>
              <a:rPr lang="fr-FR" sz="1200" b="1" dirty="0" err="1">
                <a:solidFill>
                  <a:schemeClr val="bg1"/>
                </a:solidFill>
                <a:latin typeface="Arial,Bold"/>
              </a:rPr>
              <a:t>Valleys</a:t>
            </a:r>
            <a:endParaRPr lang="fr-FR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129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BECF29-6162-46F6-A946-E5F983A36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b="1" dirty="0"/>
              <a:t>Q-disease analysis (studies on samples)</a:t>
            </a:r>
            <a:br>
              <a:rPr lang="en-US" b="1" dirty="0"/>
            </a:br>
            <a:endParaRPr lang="fr-FR" dirty="0"/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E3910CE7-F162-48D9-9202-7A9FB2100A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571" y="1172405"/>
            <a:ext cx="4536504" cy="3511017"/>
          </a:xfrm>
          <a:prstGeom prst="rect">
            <a:avLst/>
          </a:prstGeo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9B336B0-3129-4907-8FA6-B2ADB988B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/>
          <a:p>
            <a:r>
              <a:rPr lang="en-US" dirty="0"/>
              <a:t>OLEKSANDR HRYHORENKO - 5th IFAST WP9 Meeting - 3 </a:t>
            </a:r>
            <a:r>
              <a:rPr lang="en-US" dirty="0" err="1"/>
              <a:t>rd</a:t>
            </a:r>
            <a:r>
              <a:rPr lang="en-US" dirty="0"/>
              <a:t> May 2022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866B108-C643-41E8-836F-2E9173262143}"/>
              </a:ext>
            </a:extLst>
          </p:cNvPr>
          <p:cNvSpPr/>
          <p:nvPr/>
        </p:nvSpPr>
        <p:spPr>
          <a:xfrm>
            <a:off x="2710571" y="3395195"/>
            <a:ext cx="1375744" cy="538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Precipitation</a:t>
            </a:r>
            <a:r>
              <a:rPr lang="fr-FR" dirty="0"/>
              <a:t> of Hydrides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EC374E2-C101-4E65-B019-E0A9B5EA46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5390" y="4941328"/>
            <a:ext cx="1988407" cy="1440000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532D2447-20D0-44F1-B896-D036A786A4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8390" y="2571562"/>
            <a:ext cx="1985407" cy="14400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F802D611-AF6C-4161-B37E-A710B910A978}"/>
              </a:ext>
            </a:extLst>
          </p:cNvPr>
          <p:cNvSpPr/>
          <p:nvPr/>
        </p:nvSpPr>
        <p:spPr>
          <a:xfrm>
            <a:off x="4638390" y="2132856"/>
            <a:ext cx="3280843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118745" algn="just">
              <a:spcBef>
                <a:spcPts val="0"/>
              </a:spcBef>
              <a:spcAft>
                <a:spcPts val="0"/>
              </a:spcAft>
            </a:pPr>
            <a:r>
              <a:rPr lang="fr-FR" dirty="0" err="1">
                <a:effectLst/>
              </a:rPr>
              <a:t>Step</a:t>
            </a:r>
            <a:r>
              <a:rPr lang="fr-FR" dirty="0">
                <a:effectLst/>
              </a:rPr>
              <a:t> 1: </a:t>
            </a:r>
            <a:r>
              <a:rPr lang="fr-FR" dirty="0" err="1">
                <a:effectLst/>
              </a:rPr>
              <a:t>removal</a:t>
            </a:r>
            <a:r>
              <a:rPr lang="fr-FR" dirty="0">
                <a:effectLst/>
              </a:rPr>
              <a:t> of 250 </a:t>
            </a:r>
            <a:r>
              <a:rPr lang="fr-FR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µm</a:t>
            </a:r>
            <a:endParaRPr lang="fr-FR" dirty="0">
              <a:effectLst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9714E22-2434-431B-8E7A-63C46CD9103E}"/>
              </a:ext>
            </a:extLst>
          </p:cNvPr>
          <p:cNvSpPr/>
          <p:nvPr/>
        </p:nvSpPr>
        <p:spPr>
          <a:xfrm>
            <a:off x="4607972" y="4498430"/>
            <a:ext cx="3311261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118745" algn="just">
              <a:spcBef>
                <a:spcPts val="0"/>
              </a:spcBef>
              <a:spcAft>
                <a:spcPts val="0"/>
              </a:spcAft>
            </a:pPr>
            <a:r>
              <a:rPr lang="fr-FR" dirty="0" err="1">
                <a:effectLst/>
              </a:rPr>
              <a:t>Step</a:t>
            </a:r>
            <a:r>
              <a:rPr lang="fr-FR" dirty="0">
                <a:effectLst/>
              </a:rPr>
              <a:t> 2: </a:t>
            </a:r>
            <a:r>
              <a:rPr lang="fr-FR" dirty="0" err="1">
                <a:effectLst/>
              </a:rPr>
              <a:t>polishing</a:t>
            </a:r>
            <a:r>
              <a:rPr lang="fr-FR" dirty="0">
                <a:effectLst/>
              </a:rPr>
              <a:t> 2 </a:t>
            </a:r>
            <a:r>
              <a:rPr lang="fr-FR" dirty="0" err="1">
                <a:effectLst/>
              </a:rPr>
              <a:t>hours</a:t>
            </a:r>
            <a:endParaRPr lang="fr-FR" dirty="0">
              <a:effectLst/>
            </a:endParaRPr>
          </a:p>
        </p:txBody>
      </p:sp>
      <p:graphicFrame>
        <p:nvGraphicFramePr>
          <p:cNvPr id="28" name="Tableau 27">
            <a:extLst>
              <a:ext uri="{FF2B5EF4-FFF2-40B4-BE49-F238E27FC236}">
                <a16:creationId xmlns:a16="http://schemas.microsoft.com/office/drawing/2014/main" id="{17099213-F5D8-463B-959F-1394A8DAD6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767328"/>
              </p:ext>
            </p:extLst>
          </p:nvPr>
        </p:nvGraphicFramePr>
        <p:xfrm>
          <a:off x="6623798" y="2571562"/>
          <a:ext cx="1567054" cy="204826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567054">
                  <a:extLst>
                    <a:ext uri="{9D8B030D-6E8A-4147-A177-3AD203B41FA5}">
                      <a16:colId xmlns:a16="http://schemas.microsoft.com/office/drawing/2014/main" val="4207002544"/>
                    </a:ext>
                  </a:extLst>
                </a:gridCol>
              </a:tblGrid>
              <a:tr h="890551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Hydrides are not </a:t>
                      </a:r>
                      <a:r>
                        <a:rPr lang="fr-FR" dirty="0" err="1"/>
                        <a:t>observed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6890385"/>
                  </a:ext>
                </a:extLst>
              </a:tr>
              <a:tr h="1157716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Too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damaged</a:t>
                      </a:r>
                      <a:r>
                        <a:rPr lang="fr-FR" dirty="0"/>
                        <a:t> or no Q-</a:t>
                      </a:r>
                      <a:r>
                        <a:rPr lang="fr-FR" dirty="0" err="1"/>
                        <a:t>disease</a:t>
                      </a:r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2022091"/>
                  </a:ext>
                </a:extLst>
              </a:tr>
            </a:tbl>
          </a:graphicData>
        </a:graphic>
      </p:graphicFrame>
      <p:graphicFrame>
        <p:nvGraphicFramePr>
          <p:cNvPr id="29" name="Tableau 28">
            <a:extLst>
              <a:ext uri="{FF2B5EF4-FFF2-40B4-BE49-F238E27FC236}">
                <a16:creationId xmlns:a16="http://schemas.microsoft.com/office/drawing/2014/main" id="{B6841C7F-7575-4082-AEA6-60E56A0A80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985903"/>
              </p:ext>
            </p:extLst>
          </p:nvPr>
        </p:nvGraphicFramePr>
        <p:xfrm>
          <a:off x="6623797" y="4941328"/>
          <a:ext cx="1567054" cy="132556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567054">
                  <a:extLst>
                    <a:ext uri="{9D8B030D-6E8A-4147-A177-3AD203B41FA5}">
                      <a16:colId xmlns:a16="http://schemas.microsoft.com/office/drawing/2014/main" val="4207002544"/>
                    </a:ext>
                  </a:extLst>
                </a:gridCol>
              </a:tblGrid>
              <a:tr h="839301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Hydrides are </a:t>
                      </a:r>
                      <a:r>
                        <a:rPr lang="fr-FR" dirty="0" err="1"/>
                        <a:t>observed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6890385"/>
                  </a:ext>
                </a:extLst>
              </a:tr>
              <a:tr h="486262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Q-</a:t>
                      </a:r>
                      <a:r>
                        <a:rPr lang="fr-FR" dirty="0" err="1"/>
                        <a:t>disease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2022091"/>
                  </a:ext>
                </a:extLst>
              </a:tr>
            </a:tbl>
          </a:graphicData>
        </a:graphic>
      </p:graphicFrame>
      <p:sp>
        <p:nvSpPr>
          <p:cNvPr id="30" name="Rectangle 29">
            <a:extLst>
              <a:ext uri="{FF2B5EF4-FFF2-40B4-BE49-F238E27FC236}">
                <a16:creationId xmlns:a16="http://schemas.microsoft.com/office/drawing/2014/main" id="{1CCB1BE2-161A-4E70-912E-C32FFF394564}"/>
              </a:ext>
            </a:extLst>
          </p:cNvPr>
          <p:cNvSpPr/>
          <p:nvPr/>
        </p:nvSpPr>
        <p:spPr>
          <a:xfrm>
            <a:off x="4833470" y="1540520"/>
            <a:ext cx="29074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</a:rPr>
              <a:t>Q-disease analysis</a:t>
            </a:r>
          </a:p>
        </p:txBody>
      </p:sp>
      <p:sp>
        <p:nvSpPr>
          <p:cNvPr id="13" name="Flèche : droite 12">
            <a:extLst>
              <a:ext uri="{FF2B5EF4-FFF2-40B4-BE49-F238E27FC236}">
                <a16:creationId xmlns:a16="http://schemas.microsoft.com/office/drawing/2014/main" id="{41A61017-3ADB-496D-B7E9-22864F5E118F}"/>
              </a:ext>
            </a:extLst>
          </p:cNvPr>
          <p:cNvSpPr/>
          <p:nvPr/>
        </p:nvSpPr>
        <p:spPr>
          <a:xfrm rot="5400000">
            <a:off x="5409281" y="4042578"/>
            <a:ext cx="446007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6F67714-5471-4530-A34D-3B27DB2B44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8930" y="5597202"/>
            <a:ext cx="902130" cy="8862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E68ED951-1DF0-476E-A40D-89E59874F04C}"/>
              </a:ext>
            </a:extLst>
          </p:cNvPr>
          <p:cNvSpPr txBox="1"/>
          <p:nvPr/>
        </p:nvSpPr>
        <p:spPr>
          <a:xfrm>
            <a:off x="695400" y="4847450"/>
            <a:ext cx="265607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Q-</a:t>
            </a:r>
            <a:r>
              <a:rPr lang="fr-FR" dirty="0" err="1"/>
              <a:t>disease</a:t>
            </a:r>
            <a:r>
              <a:rPr lang="fr-FR" dirty="0"/>
              <a:t> test</a:t>
            </a:r>
          </a:p>
        </p:txBody>
      </p:sp>
      <p:sp>
        <p:nvSpPr>
          <p:cNvPr id="6" name="Organigramme : Opération manuelle 5">
            <a:extLst>
              <a:ext uri="{FF2B5EF4-FFF2-40B4-BE49-F238E27FC236}">
                <a16:creationId xmlns:a16="http://schemas.microsoft.com/office/drawing/2014/main" id="{4369BA54-607D-438B-A61F-2B7B8BA588F4}"/>
              </a:ext>
            </a:extLst>
          </p:cNvPr>
          <p:cNvSpPr/>
          <p:nvPr/>
        </p:nvSpPr>
        <p:spPr>
          <a:xfrm>
            <a:off x="875124" y="5271458"/>
            <a:ext cx="1971123" cy="1391398"/>
          </a:xfrm>
          <a:prstGeom prst="flowChartManualOperation">
            <a:avLst/>
          </a:prstGeom>
          <a:solidFill>
            <a:schemeClr val="accent2">
              <a:tint val="66000"/>
              <a:satMod val="160000"/>
              <a:alpha val="28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rgbClr val="FFFF00"/>
                </a:solidFill>
              </a:rPr>
              <a:t>  ~10-12h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DD0E330-C5B8-4D87-B65F-737897ACF699}"/>
              </a:ext>
            </a:extLst>
          </p:cNvPr>
          <p:cNvSpPr/>
          <p:nvPr/>
        </p:nvSpPr>
        <p:spPr>
          <a:xfrm>
            <a:off x="1049177" y="5291996"/>
            <a:ext cx="5517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LN2</a:t>
            </a:r>
            <a:endParaRPr lang="fr-FR" dirty="0"/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0896F0F9-2C02-4840-ADE1-A14C2E0BF337}"/>
              </a:ext>
            </a:extLst>
          </p:cNvPr>
          <p:cNvGrpSpPr/>
          <p:nvPr/>
        </p:nvGrpSpPr>
        <p:grpSpPr>
          <a:xfrm>
            <a:off x="8190852" y="2384229"/>
            <a:ext cx="1141422" cy="1651369"/>
            <a:chOff x="8190852" y="2384229"/>
            <a:chExt cx="1141422" cy="1651369"/>
          </a:xfrm>
        </p:grpSpPr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9E14F26B-435A-4B7A-83E2-0EB5CEBA2C4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190852" y="2592424"/>
              <a:ext cx="1141421" cy="1443174"/>
            </a:xfrm>
            <a:prstGeom prst="rect">
              <a:avLst/>
            </a:prstGeom>
          </p:spPr>
        </p:pic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5A2D509B-3EC8-4C70-BB91-45BE05A8B5A8}"/>
                </a:ext>
              </a:extLst>
            </p:cNvPr>
            <p:cNvSpPr txBox="1"/>
            <p:nvPr/>
          </p:nvSpPr>
          <p:spPr>
            <a:xfrm>
              <a:off x="8190852" y="2384229"/>
              <a:ext cx="1141422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dirty="0"/>
                <a:t>39.5°C</a:t>
              </a:r>
            </a:p>
          </p:txBody>
        </p:sp>
      </p:grp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E520E8D8-DA66-4F8E-AFFE-3A0DB47FD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005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Espace réservé du contenu 6">
            <a:extLst>
              <a:ext uri="{FF2B5EF4-FFF2-40B4-BE49-F238E27FC236}">
                <a16:creationId xmlns:a16="http://schemas.microsoft.com/office/drawing/2014/main" id="{9B2092F9-CE83-4A70-9A41-9B56AE6404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571" y="1172405"/>
            <a:ext cx="4536504" cy="351101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2FBECF29-6162-46F6-A946-E5F983A36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b="1"/>
              <a:t>Q-disease analysis (studies on samples)</a:t>
            </a:r>
            <a:br>
              <a:rPr lang="en-US" b="1"/>
            </a:b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9B336B0-3129-4907-8FA6-B2ADB988B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/>
          <a:p>
            <a:r>
              <a:rPr lang="en-US" dirty="0"/>
              <a:t>OLEKSANDR HRYHORENKO - 5th IFAST WP9 Meeting - 3 </a:t>
            </a:r>
            <a:r>
              <a:rPr lang="en-US" dirty="0" err="1"/>
              <a:t>rd</a:t>
            </a:r>
            <a:r>
              <a:rPr lang="en-US" dirty="0"/>
              <a:t> May 2022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EC374E2-C101-4E65-B019-E0A9B5EA46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5390" y="4941328"/>
            <a:ext cx="1988407" cy="14400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4904A5E7-917C-4FDD-B97F-C452B2C537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3127" y="2571562"/>
            <a:ext cx="1967586" cy="1440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F2971061-09E6-4829-BE90-D7D212A6E73D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8253127" y="4941329"/>
            <a:ext cx="1988407" cy="1439999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532D2447-20D0-44F1-B896-D036A786A4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38390" y="2571562"/>
            <a:ext cx="1985407" cy="14400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F802D611-AF6C-4161-B37E-A710B910A978}"/>
              </a:ext>
            </a:extLst>
          </p:cNvPr>
          <p:cNvSpPr/>
          <p:nvPr/>
        </p:nvSpPr>
        <p:spPr>
          <a:xfrm>
            <a:off x="4638390" y="2132856"/>
            <a:ext cx="3280843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118745" algn="just">
              <a:spcBef>
                <a:spcPts val="0"/>
              </a:spcBef>
              <a:spcAft>
                <a:spcPts val="0"/>
              </a:spcAft>
            </a:pPr>
            <a:r>
              <a:rPr lang="fr-FR" dirty="0" err="1">
                <a:effectLst/>
              </a:rPr>
              <a:t>Step</a:t>
            </a:r>
            <a:r>
              <a:rPr lang="fr-FR" dirty="0">
                <a:effectLst/>
              </a:rPr>
              <a:t> 1: </a:t>
            </a:r>
            <a:r>
              <a:rPr lang="fr-FR" dirty="0" err="1">
                <a:effectLst/>
              </a:rPr>
              <a:t>removal</a:t>
            </a:r>
            <a:r>
              <a:rPr lang="fr-FR" dirty="0">
                <a:effectLst/>
              </a:rPr>
              <a:t> of 250 </a:t>
            </a:r>
            <a:r>
              <a:rPr lang="fr-FR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µm</a:t>
            </a:r>
            <a:endParaRPr lang="fr-FR" dirty="0">
              <a:effectLst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9714E22-2434-431B-8E7A-63C46CD9103E}"/>
              </a:ext>
            </a:extLst>
          </p:cNvPr>
          <p:cNvSpPr/>
          <p:nvPr/>
        </p:nvSpPr>
        <p:spPr>
          <a:xfrm>
            <a:off x="4607972" y="4498430"/>
            <a:ext cx="3311261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118745" algn="just">
              <a:spcBef>
                <a:spcPts val="0"/>
              </a:spcBef>
              <a:spcAft>
                <a:spcPts val="0"/>
              </a:spcAft>
            </a:pPr>
            <a:r>
              <a:rPr lang="fr-FR" dirty="0" err="1">
                <a:effectLst/>
              </a:rPr>
              <a:t>Step</a:t>
            </a:r>
            <a:r>
              <a:rPr lang="fr-FR" dirty="0">
                <a:effectLst/>
              </a:rPr>
              <a:t> 2: </a:t>
            </a:r>
            <a:r>
              <a:rPr lang="fr-FR" dirty="0" err="1">
                <a:effectLst/>
              </a:rPr>
              <a:t>polishing</a:t>
            </a:r>
            <a:r>
              <a:rPr lang="fr-FR" dirty="0">
                <a:effectLst/>
              </a:rPr>
              <a:t> 2 </a:t>
            </a:r>
            <a:r>
              <a:rPr lang="fr-FR" dirty="0" err="1">
                <a:effectLst/>
              </a:rPr>
              <a:t>hours</a:t>
            </a:r>
            <a:endParaRPr lang="fr-FR" dirty="0">
              <a:effectLst/>
            </a:endParaRPr>
          </a:p>
        </p:txBody>
      </p:sp>
      <p:graphicFrame>
        <p:nvGraphicFramePr>
          <p:cNvPr id="28" name="Tableau 27">
            <a:extLst>
              <a:ext uri="{FF2B5EF4-FFF2-40B4-BE49-F238E27FC236}">
                <a16:creationId xmlns:a16="http://schemas.microsoft.com/office/drawing/2014/main" id="{17099213-F5D8-463B-959F-1394A8DAD678}"/>
              </a:ext>
            </a:extLst>
          </p:cNvPr>
          <p:cNvGraphicFramePr>
            <a:graphicFrameLocks noGrp="1"/>
          </p:cNvGraphicFramePr>
          <p:nvPr/>
        </p:nvGraphicFramePr>
        <p:xfrm>
          <a:off x="6623798" y="2571562"/>
          <a:ext cx="1567054" cy="204826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567054">
                  <a:extLst>
                    <a:ext uri="{9D8B030D-6E8A-4147-A177-3AD203B41FA5}">
                      <a16:colId xmlns:a16="http://schemas.microsoft.com/office/drawing/2014/main" val="4207002544"/>
                    </a:ext>
                  </a:extLst>
                </a:gridCol>
              </a:tblGrid>
              <a:tr h="890551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Hydrides are not </a:t>
                      </a:r>
                      <a:r>
                        <a:rPr lang="fr-FR" dirty="0" err="1"/>
                        <a:t>observed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6890385"/>
                  </a:ext>
                </a:extLst>
              </a:tr>
              <a:tr h="1157716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Too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damaged</a:t>
                      </a:r>
                      <a:r>
                        <a:rPr lang="fr-FR" dirty="0"/>
                        <a:t> or no Q-</a:t>
                      </a:r>
                      <a:r>
                        <a:rPr lang="fr-FR" dirty="0" err="1"/>
                        <a:t>disease</a:t>
                      </a:r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2022091"/>
                  </a:ext>
                </a:extLst>
              </a:tr>
            </a:tbl>
          </a:graphicData>
        </a:graphic>
      </p:graphicFrame>
      <p:graphicFrame>
        <p:nvGraphicFramePr>
          <p:cNvPr id="29" name="Tableau 28">
            <a:extLst>
              <a:ext uri="{FF2B5EF4-FFF2-40B4-BE49-F238E27FC236}">
                <a16:creationId xmlns:a16="http://schemas.microsoft.com/office/drawing/2014/main" id="{B6841C7F-7575-4082-AEA6-60E56A0A80C9}"/>
              </a:ext>
            </a:extLst>
          </p:cNvPr>
          <p:cNvGraphicFramePr>
            <a:graphicFrameLocks noGrp="1"/>
          </p:cNvGraphicFramePr>
          <p:nvPr/>
        </p:nvGraphicFramePr>
        <p:xfrm>
          <a:off x="6623797" y="4941328"/>
          <a:ext cx="1567054" cy="132556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567054">
                  <a:extLst>
                    <a:ext uri="{9D8B030D-6E8A-4147-A177-3AD203B41FA5}">
                      <a16:colId xmlns:a16="http://schemas.microsoft.com/office/drawing/2014/main" val="4207002544"/>
                    </a:ext>
                  </a:extLst>
                </a:gridCol>
              </a:tblGrid>
              <a:tr h="839301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Hydrides are </a:t>
                      </a:r>
                      <a:r>
                        <a:rPr lang="fr-FR" dirty="0" err="1"/>
                        <a:t>observed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6890385"/>
                  </a:ext>
                </a:extLst>
              </a:tr>
              <a:tr h="486262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Q-</a:t>
                      </a:r>
                      <a:r>
                        <a:rPr lang="fr-FR" dirty="0" err="1"/>
                        <a:t>disease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2022091"/>
                  </a:ext>
                </a:extLst>
              </a:tr>
            </a:tbl>
          </a:graphicData>
        </a:graphic>
      </p:graphicFrame>
      <p:sp>
        <p:nvSpPr>
          <p:cNvPr id="30" name="Rectangle 29">
            <a:extLst>
              <a:ext uri="{FF2B5EF4-FFF2-40B4-BE49-F238E27FC236}">
                <a16:creationId xmlns:a16="http://schemas.microsoft.com/office/drawing/2014/main" id="{1CCB1BE2-161A-4E70-912E-C32FFF394564}"/>
              </a:ext>
            </a:extLst>
          </p:cNvPr>
          <p:cNvSpPr/>
          <p:nvPr/>
        </p:nvSpPr>
        <p:spPr>
          <a:xfrm>
            <a:off x="4833470" y="1540520"/>
            <a:ext cx="29074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</a:rPr>
              <a:t>Q-disease analysis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F1878C2-55B5-4125-A055-49BBF0905EED}"/>
              </a:ext>
            </a:extLst>
          </p:cNvPr>
          <p:cNvSpPr/>
          <p:nvPr/>
        </p:nvSpPr>
        <p:spPr>
          <a:xfrm>
            <a:off x="8253127" y="1541306"/>
            <a:ext cx="33352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</a:rPr>
              <a:t>Mitigation treatment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944F575-4E46-4053-AB2D-83F4CF943086}"/>
              </a:ext>
            </a:extLst>
          </p:cNvPr>
          <p:cNvSpPr/>
          <p:nvPr/>
        </p:nvSpPr>
        <p:spPr>
          <a:xfrm>
            <a:off x="8253127" y="2120316"/>
            <a:ext cx="3603513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118745" algn="just">
              <a:spcBef>
                <a:spcPts val="0"/>
              </a:spcBef>
              <a:spcAft>
                <a:spcPts val="0"/>
              </a:spcAft>
            </a:pPr>
            <a:r>
              <a:rPr lang="fr-FR" dirty="0" err="1">
                <a:effectLst/>
              </a:rPr>
              <a:t>Annealing</a:t>
            </a:r>
            <a:r>
              <a:rPr lang="fr-FR" dirty="0">
                <a:effectLst/>
              </a:rPr>
              <a:t> </a:t>
            </a:r>
            <a:r>
              <a:rPr lang="fr-FR" dirty="0"/>
              <a:t>+ test</a:t>
            </a:r>
            <a:r>
              <a:rPr lang="fr-FR" dirty="0">
                <a:effectLst/>
              </a:rPr>
              <a:t>: 800C for 3 h</a:t>
            </a:r>
          </a:p>
        </p:txBody>
      </p:sp>
      <p:graphicFrame>
        <p:nvGraphicFramePr>
          <p:cNvPr id="33" name="Tableau 32">
            <a:extLst>
              <a:ext uri="{FF2B5EF4-FFF2-40B4-BE49-F238E27FC236}">
                <a16:creationId xmlns:a16="http://schemas.microsoft.com/office/drawing/2014/main" id="{9E7D465B-3216-4AF3-B51C-309697817440}"/>
              </a:ext>
            </a:extLst>
          </p:cNvPr>
          <p:cNvGraphicFramePr>
            <a:graphicFrameLocks noGrp="1"/>
          </p:cNvGraphicFramePr>
          <p:nvPr/>
        </p:nvGraphicFramePr>
        <p:xfrm>
          <a:off x="10215714" y="2571562"/>
          <a:ext cx="1950466" cy="132556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950466">
                  <a:extLst>
                    <a:ext uri="{9D8B030D-6E8A-4147-A177-3AD203B41FA5}">
                      <a16:colId xmlns:a16="http://schemas.microsoft.com/office/drawing/2014/main" val="4207002544"/>
                    </a:ext>
                  </a:extLst>
                </a:gridCol>
              </a:tblGrid>
              <a:tr h="839301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Hydrides are not </a:t>
                      </a:r>
                      <a:r>
                        <a:rPr lang="fr-FR" dirty="0" err="1"/>
                        <a:t>observed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6890385"/>
                  </a:ext>
                </a:extLst>
              </a:tr>
              <a:tr h="486262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Now</a:t>
                      </a:r>
                      <a:r>
                        <a:rPr lang="fr-FR" dirty="0"/>
                        <a:t> no Q-</a:t>
                      </a:r>
                      <a:r>
                        <a:rPr lang="fr-FR" dirty="0" err="1"/>
                        <a:t>disease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2022091"/>
                  </a:ext>
                </a:extLst>
              </a:tr>
            </a:tbl>
          </a:graphicData>
        </a:graphic>
      </p:graphicFrame>
      <p:sp>
        <p:nvSpPr>
          <p:cNvPr id="34" name="Rectangle 33">
            <a:extLst>
              <a:ext uri="{FF2B5EF4-FFF2-40B4-BE49-F238E27FC236}">
                <a16:creationId xmlns:a16="http://schemas.microsoft.com/office/drawing/2014/main" id="{85AA5444-D4F4-49E7-8D69-92081496E6C5}"/>
              </a:ext>
            </a:extLst>
          </p:cNvPr>
          <p:cNvSpPr/>
          <p:nvPr/>
        </p:nvSpPr>
        <p:spPr>
          <a:xfrm>
            <a:off x="8340231" y="4504537"/>
            <a:ext cx="3280843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118745" algn="just">
              <a:spcBef>
                <a:spcPts val="0"/>
              </a:spcBef>
              <a:spcAft>
                <a:spcPts val="0"/>
              </a:spcAft>
            </a:pPr>
            <a:r>
              <a:rPr lang="fr-FR" dirty="0">
                <a:effectLst/>
              </a:rPr>
              <a:t>BCP + test: </a:t>
            </a:r>
            <a:r>
              <a:rPr lang="fr-FR" dirty="0" err="1">
                <a:effectLst/>
              </a:rPr>
              <a:t>removal</a:t>
            </a:r>
            <a:r>
              <a:rPr lang="fr-FR" dirty="0">
                <a:effectLst/>
              </a:rPr>
              <a:t> of 5</a:t>
            </a:r>
            <a:r>
              <a:rPr lang="fr-FR" dirty="0"/>
              <a:t> 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µm</a:t>
            </a:r>
            <a:r>
              <a:rPr lang="fr-FR" dirty="0">
                <a:effectLst/>
              </a:rPr>
              <a:t> </a:t>
            </a:r>
          </a:p>
        </p:txBody>
      </p:sp>
      <p:graphicFrame>
        <p:nvGraphicFramePr>
          <p:cNvPr id="35" name="Tableau 34">
            <a:extLst>
              <a:ext uri="{FF2B5EF4-FFF2-40B4-BE49-F238E27FC236}">
                <a16:creationId xmlns:a16="http://schemas.microsoft.com/office/drawing/2014/main" id="{5FDE594D-E018-42F2-87DB-010C704BBBDF}"/>
              </a:ext>
            </a:extLst>
          </p:cNvPr>
          <p:cNvGraphicFramePr>
            <a:graphicFrameLocks noGrp="1"/>
          </p:cNvGraphicFramePr>
          <p:nvPr/>
        </p:nvGraphicFramePr>
        <p:xfrm>
          <a:off x="10241534" y="4919157"/>
          <a:ext cx="1950466" cy="176601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950466">
                  <a:extLst>
                    <a:ext uri="{9D8B030D-6E8A-4147-A177-3AD203B41FA5}">
                      <a16:colId xmlns:a16="http://schemas.microsoft.com/office/drawing/2014/main" val="4207002544"/>
                    </a:ext>
                  </a:extLst>
                </a:gridCol>
              </a:tblGrid>
              <a:tr h="996424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Hydrides are not </a:t>
                      </a:r>
                      <a:r>
                        <a:rPr lang="fr-FR" dirty="0" err="1"/>
                        <a:t>observed</a:t>
                      </a:r>
                      <a:r>
                        <a:rPr lang="fr-FR" dirty="0"/>
                        <a:t>, but </a:t>
                      </a:r>
                      <a:r>
                        <a:rPr lang="fr-FR" dirty="0" err="1"/>
                        <a:t>revealed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strain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is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presented</a:t>
                      </a:r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6890385"/>
                  </a:ext>
                </a:extLst>
              </a:tr>
              <a:tr h="577294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Now</a:t>
                      </a:r>
                      <a:r>
                        <a:rPr lang="fr-FR" dirty="0"/>
                        <a:t> no Q-</a:t>
                      </a:r>
                      <a:r>
                        <a:rPr lang="fr-FR" dirty="0" err="1"/>
                        <a:t>disease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2022091"/>
                  </a:ext>
                </a:extLst>
              </a:tr>
            </a:tbl>
          </a:graphicData>
        </a:graphic>
      </p:graphicFrame>
      <p:pic>
        <p:nvPicPr>
          <p:cNvPr id="36" name="Picture 2" descr="Image result for fire clipart">
            <a:extLst>
              <a:ext uri="{FF2B5EF4-FFF2-40B4-BE49-F238E27FC236}">
                <a16:creationId xmlns:a16="http://schemas.microsoft.com/office/drawing/2014/main" id="{30F5BB9F-74E4-42EE-AED0-33DC2DDAD1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8111" y="2022326"/>
            <a:ext cx="438069" cy="547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Graphique 37">
            <a:extLst>
              <a:ext uri="{FF2B5EF4-FFF2-40B4-BE49-F238E27FC236}">
                <a16:creationId xmlns:a16="http://schemas.microsoft.com/office/drawing/2014/main" id="{70010478-A96F-4F96-80FD-E2CA858E560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334797" y="4039838"/>
            <a:ext cx="947582" cy="947582"/>
          </a:xfrm>
          <a:prstGeom prst="rect">
            <a:avLst/>
          </a:prstGeom>
        </p:spPr>
      </p:pic>
      <p:sp>
        <p:nvSpPr>
          <p:cNvPr id="22" name="Flèche : droite 21">
            <a:extLst>
              <a:ext uri="{FF2B5EF4-FFF2-40B4-BE49-F238E27FC236}">
                <a16:creationId xmlns:a16="http://schemas.microsoft.com/office/drawing/2014/main" id="{CA9E3476-41E3-4E05-B593-CD4151C3213A}"/>
              </a:ext>
            </a:extLst>
          </p:cNvPr>
          <p:cNvSpPr/>
          <p:nvPr/>
        </p:nvSpPr>
        <p:spPr>
          <a:xfrm rot="5400000">
            <a:off x="5406589" y="4059403"/>
            <a:ext cx="446007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 : droite 22">
            <a:extLst>
              <a:ext uri="{FF2B5EF4-FFF2-40B4-BE49-F238E27FC236}">
                <a16:creationId xmlns:a16="http://schemas.microsoft.com/office/drawing/2014/main" id="{55E1F78C-D723-45B2-B89B-DC2F3544D6D3}"/>
              </a:ext>
            </a:extLst>
          </p:cNvPr>
          <p:cNvSpPr/>
          <p:nvPr/>
        </p:nvSpPr>
        <p:spPr>
          <a:xfrm rot="19726450">
            <a:off x="7293442" y="4080653"/>
            <a:ext cx="129751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Flèche : droite 23">
            <a:extLst>
              <a:ext uri="{FF2B5EF4-FFF2-40B4-BE49-F238E27FC236}">
                <a16:creationId xmlns:a16="http://schemas.microsoft.com/office/drawing/2014/main" id="{E8CA7F1F-D4FF-4D06-8F13-28364A3C5943}"/>
              </a:ext>
            </a:extLst>
          </p:cNvPr>
          <p:cNvSpPr/>
          <p:nvPr/>
        </p:nvSpPr>
        <p:spPr>
          <a:xfrm rot="427832">
            <a:off x="7307454" y="4592489"/>
            <a:ext cx="129751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803AD5E-370B-4D81-9500-41B6D06AEFE7}"/>
              </a:ext>
            </a:extLst>
          </p:cNvPr>
          <p:cNvSpPr/>
          <p:nvPr/>
        </p:nvSpPr>
        <p:spPr>
          <a:xfrm>
            <a:off x="2710571" y="3395195"/>
            <a:ext cx="1375744" cy="538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Precipitation</a:t>
            </a:r>
            <a:r>
              <a:rPr lang="fr-FR" dirty="0"/>
              <a:t> of Hydrides</a:t>
            </a:r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3EE1C3E4-8227-4E22-B9EF-551035FCEB4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18930" y="5597202"/>
            <a:ext cx="902130" cy="8862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0" name="ZoneTexte 39">
            <a:extLst>
              <a:ext uri="{FF2B5EF4-FFF2-40B4-BE49-F238E27FC236}">
                <a16:creationId xmlns:a16="http://schemas.microsoft.com/office/drawing/2014/main" id="{2A2FF620-A5B8-4002-9D60-2BBC862527CA}"/>
              </a:ext>
            </a:extLst>
          </p:cNvPr>
          <p:cNvSpPr txBox="1"/>
          <p:nvPr/>
        </p:nvSpPr>
        <p:spPr>
          <a:xfrm>
            <a:off x="695400" y="4847450"/>
            <a:ext cx="265607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Q-</a:t>
            </a:r>
            <a:r>
              <a:rPr lang="fr-FR" dirty="0" err="1"/>
              <a:t>disease</a:t>
            </a:r>
            <a:r>
              <a:rPr lang="fr-FR" dirty="0"/>
              <a:t> test</a:t>
            </a:r>
          </a:p>
        </p:txBody>
      </p:sp>
      <p:sp>
        <p:nvSpPr>
          <p:cNvPr id="41" name="Organigramme : Opération manuelle 40">
            <a:extLst>
              <a:ext uri="{FF2B5EF4-FFF2-40B4-BE49-F238E27FC236}">
                <a16:creationId xmlns:a16="http://schemas.microsoft.com/office/drawing/2014/main" id="{55FAF1F5-1783-4BB1-BA42-51D391ADDBA4}"/>
              </a:ext>
            </a:extLst>
          </p:cNvPr>
          <p:cNvSpPr/>
          <p:nvPr/>
        </p:nvSpPr>
        <p:spPr>
          <a:xfrm>
            <a:off x="875124" y="5271458"/>
            <a:ext cx="1971123" cy="1391398"/>
          </a:xfrm>
          <a:prstGeom prst="flowChartManualOperation">
            <a:avLst/>
          </a:prstGeom>
          <a:solidFill>
            <a:schemeClr val="accent2">
              <a:tint val="66000"/>
              <a:satMod val="160000"/>
              <a:alpha val="28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rgbClr val="FFFF00"/>
                </a:solidFill>
              </a:rPr>
              <a:t>  ~10-12h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E36DCD3-7EA0-480A-ACCB-11E10D6A4CDA}"/>
              </a:ext>
            </a:extLst>
          </p:cNvPr>
          <p:cNvSpPr/>
          <p:nvPr/>
        </p:nvSpPr>
        <p:spPr>
          <a:xfrm>
            <a:off x="1049177" y="5291996"/>
            <a:ext cx="5517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LN2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AC6A52-A2C6-41AE-90D1-3BD040DA5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09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BECF29-6162-46F6-A946-E5F983A36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b="1" dirty="0"/>
              <a:t>Q-disease analysis (studies on samples)</a:t>
            </a:r>
            <a:br>
              <a:rPr lang="en-US" b="1" dirty="0"/>
            </a:b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9B336B0-3129-4907-8FA6-B2ADB988B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/>
          <a:p>
            <a:r>
              <a:rPr lang="en-US" dirty="0"/>
              <a:t>OLEKSANDR HRYHORENKO - 5th IFAST WP9 Meeting - 3 </a:t>
            </a:r>
            <a:r>
              <a:rPr lang="en-US" dirty="0" err="1"/>
              <a:t>rd</a:t>
            </a:r>
            <a:r>
              <a:rPr lang="en-US" dirty="0"/>
              <a:t> May 2022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EC374E2-C101-4E65-B019-E0A9B5EA46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97" y="4439494"/>
            <a:ext cx="1988407" cy="14400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4904A5E7-917C-4FDD-B97F-C452B2C537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1034" y="2069728"/>
            <a:ext cx="1967586" cy="1440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F2971061-09E6-4829-BE90-D7D212A6E73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651034" y="4439495"/>
            <a:ext cx="1988407" cy="1439999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532D2447-20D0-44F1-B896-D036A786A4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97" y="2069728"/>
            <a:ext cx="1985407" cy="14400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F802D611-AF6C-4161-B37E-A710B910A978}"/>
              </a:ext>
            </a:extLst>
          </p:cNvPr>
          <p:cNvSpPr/>
          <p:nvPr/>
        </p:nvSpPr>
        <p:spPr>
          <a:xfrm>
            <a:off x="36297" y="1631022"/>
            <a:ext cx="3280843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118745" algn="just">
              <a:spcBef>
                <a:spcPts val="0"/>
              </a:spcBef>
              <a:spcAft>
                <a:spcPts val="0"/>
              </a:spcAft>
            </a:pPr>
            <a:r>
              <a:rPr lang="fr-FR" dirty="0" err="1">
                <a:effectLst/>
              </a:rPr>
              <a:t>Step</a:t>
            </a:r>
            <a:r>
              <a:rPr lang="fr-FR" dirty="0">
                <a:effectLst/>
              </a:rPr>
              <a:t> 1: </a:t>
            </a:r>
            <a:r>
              <a:rPr lang="fr-FR" dirty="0" err="1">
                <a:effectLst/>
              </a:rPr>
              <a:t>removal</a:t>
            </a:r>
            <a:r>
              <a:rPr lang="fr-FR" dirty="0">
                <a:effectLst/>
              </a:rPr>
              <a:t> of 250 </a:t>
            </a:r>
            <a:r>
              <a:rPr lang="fr-FR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µm</a:t>
            </a:r>
            <a:endParaRPr lang="fr-FR" dirty="0">
              <a:effectLst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9714E22-2434-431B-8E7A-63C46CD9103E}"/>
              </a:ext>
            </a:extLst>
          </p:cNvPr>
          <p:cNvSpPr/>
          <p:nvPr/>
        </p:nvSpPr>
        <p:spPr>
          <a:xfrm>
            <a:off x="44621" y="3974424"/>
            <a:ext cx="3311261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118745" algn="just">
              <a:spcBef>
                <a:spcPts val="0"/>
              </a:spcBef>
              <a:spcAft>
                <a:spcPts val="0"/>
              </a:spcAft>
            </a:pPr>
            <a:r>
              <a:rPr lang="fr-FR" dirty="0" err="1">
                <a:effectLst/>
              </a:rPr>
              <a:t>Step</a:t>
            </a:r>
            <a:r>
              <a:rPr lang="fr-FR" dirty="0">
                <a:effectLst/>
              </a:rPr>
              <a:t> 2: </a:t>
            </a:r>
            <a:r>
              <a:rPr lang="fr-FR" dirty="0" err="1">
                <a:effectLst/>
              </a:rPr>
              <a:t>polishing</a:t>
            </a:r>
            <a:r>
              <a:rPr lang="fr-FR" dirty="0">
                <a:effectLst/>
              </a:rPr>
              <a:t> 2 </a:t>
            </a:r>
            <a:r>
              <a:rPr lang="fr-FR" dirty="0" err="1">
                <a:effectLst/>
              </a:rPr>
              <a:t>hours</a:t>
            </a:r>
            <a:endParaRPr lang="fr-FR" dirty="0">
              <a:effectLst/>
            </a:endParaRPr>
          </a:p>
        </p:txBody>
      </p:sp>
      <p:graphicFrame>
        <p:nvGraphicFramePr>
          <p:cNvPr id="28" name="Tableau 27">
            <a:extLst>
              <a:ext uri="{FF2B5EF4-FFF2-40B4-BE49-F238E27FC236}">
                <a16:creationId xmlns:a16="http://schemas.microsoft.com/office/drawing/2014/main" id="{17099213-F5D8-463B-959F-1394A8DAD6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759279"/>
              </p:ext>
            </p:extLst>
          </p:nvPr>
        </p:nvGraphicFramePr>
        <p:xfrm>
          <a:off x="2021705" y="2069728"/>
          <a:ext cx="1567054" cy="204826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567054">
                  <a:extLst>
                    <a:ext uri="{9D8B030D-6E8A-4147-A177-3AD203B41FA5}">
                      <a16:colId xmlns:a16="http://schemas.microsoft.com/office/drawing/2014/main" val="4207002544"/>
                    </a:ext>
                  </a:extLst>
                </a:gridCol>
              </a:tblGrid>
              <a:tr h="890551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Hydrides are not </a:t>
                      </a:r>
                      <a:r>
                        <a:rPr lang="fr-FR" dirty="0" err="1"/>
                        <a:t>observed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6890385"/>
                  </a:ext>
                </a:extLst>
              </a:tr>
              <a:tr h="1157716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Too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damaged</a:t>
                      </a:r>
                      <a:r>
                        <a:rPr lang="fr-FR" dirty="0"/>
                        <a:t> or no Q-</a:t>
                      </a:r>
                      <a:r>
                        <a:rPr lang="fr-FR" dirty="0" err="1"/>
                        <a:t>disease</a:t>
                      </a:r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2022091"/>
                  </a:ext>
                </a:extLst>
              </a:tr>
            </a:tbl>
          </a:graphicData>
        </a:graphic>
      </p:graphicFrame>
      <p:graphicFrame>
        <p:nvGraphicFramePr>
          <p:cNvPr id="29" name="Tableau 28">
            <a:extLst>
              <a:ext uri="{FF2B5EF4-FFF2-40B4-BE49-F238E27FC236}">
                <a16:creationId xmlns:a16="http://schemas.microsoft.com/office/drawing/2014/main" id="{B6841C7F-7575-4082-AEA6-60E56A0A80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372594"/>
              </p:ext>
            </p:extLst>
          </p:nvPr>
        </p:nvGraphicFramePr>
        <p:xfrm>
          <a:off x="2021704" y="4439494"/>
          <a:ext cx="1567054" cy="132556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567054">
                  <a:extLst>
                    <a:ext uri="{9D8B030D-6E8A-4147-A177-3AD203B41FA5}">
                      <a16:colId xmlns:a16="http://schemas.microsoft.com/office/drawing/2014/main" val="4207002544"/>
                    </a:ext>
                  </a:extLst>
                </a:gridCol>
              </a:tblGrid>
              <a:tr h="839301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Hydrides are </a:t>
                      </a:r>
                      <a:r>
                        <a:rPr lang="fr-FR" dirty="0" err="1"/>
                        <a:t>observed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6890385"/>
                  </a:ext>
                </a:extLst>
              </a:tr>
              <a:tr h="486262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Q-</a:t>
                      </a:r>
                      <a:r>
                        <a:rPr lang="fr-FR" dirty="0" err="1"/>
                        <a:t>disease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2022091"/>
                  </a:ext>
                </a:extLst>
              </a:tr>
            </a:tbl>
          </a:graphicData>
        </a:graphic>
      </p:graphicFrame>
      <p:sp>
        <p:nvSpPr>
          <p:cNvPr id="30" name="Rectangle 29">
            <a:extLst>
              <a:ext uri="{FF2B5EF4-FFF2-40B4-BE49-F238E27FC236}">
                <a16:creationId xmlns:a16="http://schemas.microsoft.com/office/drawing/2014/main" id="{1CCB1BE2-161A-4E70-912E-C32FFF394564}"/>
              </a:ext>
            </a:extLst>
          </p:cNvPr>
          <p:cNvSpPr/>
          <p:nvPr/>
        </p:nvSpPr>
        <p:spPr>
          <a:xfrm>
            <a:off x="593982" y="1016514"/>
            <a:ext cx="25215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</a:rPr>
              <a:t>Q-disease analysis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F1878C2-55B5-4125-A055-49BBF0905EED}"/>
              </a:ext>
            </a:extLst>
          </p:cNvPr>
          <p:cNvSpPr/>
          <p:nvPr/>
        </p:nvSpPr>
        <p:spPr>
          <a:xfrm>
            <a:off x="3876448" y="1048810"/>
            <a:ext cx="28843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</a:rPr>
              <a:t>Mitigation treatment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944F575-4E46-4053-AB2D-83F4CF943086}"/>
              </a:ext>
            </a:extLst>
          </p:cNvPr>
          <p:cNvSpPr/>
          <p:nvPr/>
        </p:nvSpPr>
        <p:spPr>
          <a:xfrm>
            <a:off x="3651034" y="1618482"/>
            <a:ext cx="3280843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118745" algn="just">
              <a:spcBef>
                <a:spcPts val="0"/>
              </a:spcBef>
              <a:spcAft>
                <a:spcPts val="0"/>
              </a:spcAft>
            </a:pPr>
            <a:r>
              <a:rPr lang="fr-FR" dirty="0" err="1">
                <a:effectLst/>
              </a:rPr>
              <a:t>Annealing</a:t>
            </a:r>
            <a:r>
              <a:rPr lang="fr-FR" dirty="0">
                <a:effectLst/>
              </a:rPr>
              <a:t> + test : 800C for 3 h</a:t>
            </a:r>
          </a:p>
        </p:txBody>
      </p:sp>
      <p:graphicFrame>
        <p:nvGraphicFramePr>
          <p:cNvPr id="33" name="Tableau 32">
            <a:extLst>
              <a:ext uri="{FF2B5EF4-FFF2-40B4-BE49-F238E27FC236}">
                <a16:creationId xmlns:a16="http://schemas.microsoft.com/office/drawing/2014/main" id="{9E7D465B-3216-4AF3-B51C-3096978174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135533"/>
              </p:ext>
            </p:extLst>
          </p:nvPr>
        </p:nvGraphicFramePr>
        <p:xfrm>
          <a:off x="5613621" y="2069728"/>
          <a:ext cx="1950466" cy="132556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950466">
                  <a:extLst>
                    <a:ext uri="{9D8B030D-6E8A-4147-A177-3AD203B41FA5}">
                      <a16:colId xmlns:a16="http://schemas.microsoft.com/office/drawing/2014/main" val="4207002544"/>
                    </a:ext>
                  </a:extLst>
                </a:gridCol>
              </a:tblGrid>
              <a:tr h="839301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Hydrides are not </a:t>
                      </a:r>
                      <a:r>
                        <a:rPr lang="fr-FR" dirty="0" err="1"/>
                        <a:t>observed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6890385"/>
                  </a:ext>
                </a:extLst>
              </a:tr>
              <a:tr h="486262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Now</a:t>
                      </a:r>
                      <a:r>
                        <a:rPr lang="fr-FR" dirty="0"/>
                        <a:t> no Q-</a:t>
                      </a:r>
                      <a:r>
                        <a:rPr lang="fr-FR" dirty="0" err="1"/>
                        <a:t>disease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2022091"/>
                  </a:ext>
                </a:extLst>
              </a:tr>
            </a:tbl>
          </a:graphicData>
        </a:graphic>
      </p:graphicFrame>
      <p:sp>
        <p:nvSpPr>
          <p:cNvPr id="34" name="Rectangle 33">
            <a:extLst>
              <a:ext uri="{FF2B5EF4-FFF2-40B4-BE49-F238E27FC236}">
                <a16:creationId xmlns:a16="http://schemas.microsoft.com/office/drawing/2014/main" id="{85AA5444-D4F4-49E7-8D69-92081496E6C5}"/>
              </a:ext>
            </a:extLst>
          </p:cNvPr>
          <p:cNvSpPr/>
          <p:nvPr/>
        </p:nvSpPr>
        <p:spPr>
          <a:xfrm>
            <a:off x="3607245" y="4002703"/>
            <a:ext cx="3280843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118745" algn="just">
              <a:spcBef>
                <a:spcPts val="0"/>
              </a:spcBef>
              <a:spcAft>
                <a:spcPts val="0"/>
              </a:spcAft>
            </a:pPr>
            <a:r>
              <a:rPr lang="fr-FR" dirty="0">
                <a:effectLst/>
              </a:rPr>
              <a:t>BCP + test : </a:t>
            </a:r>
            <a:r>
              <a:rPr lang="fr-FR" dirty="0" err="1">
                <a:effectLst/>
              </a:rPr>
              <a:t>removal</a:t>
            </a:r>
            <a:r>
              <a:rPr lang="fr-FR" dirty="0">
                <a:effectLst/>
              </a:rPr>
              <a:t> of 5</a:t>
            </a:r>
            <a:r>
              <a:rPr lang="fr-FR" dirty="0"/>
              <a:t> 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µm</a:t>
            </a:r>
            <a:r>
              <a:rPr lang="fr-FR" dirty="0">
                <a:effectLst/>
              </a:rPr>
              <a:t> </a:t>
            </a:r>
          </a:p>
        </p:txBody>
      </p:sp>
      <p:graphicFrame>
        <p:nvGraphicFramePr>
          <p:cNvPr id="35" name="Tableau 34">
            <a:extLst>
              <a:ext uri="{FF2B5EF4-FFF2-40B4-BE49-F238E27FC236}">
                <a16:creationId xmlns:a16="http://schemas.microsoft.com/office/drawing/2014/main" id="{5FDE594D-E018-42F2-87DB-010C704BBB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326374"/>
              </p:ext>
            </p:extLst>
          </p:nvPr>
        </p:nvGraphicFramePr>
        <p:xfrm>
          <a:off x="5639441" y="4417323"/>
          <a:ext cx="1950466" cy="176601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950466">
                  <a:extLst>
                    <a:ext uri="{9D8B030D-6E8A-4147-A177-3AD203B41FA5}">
                      <a16:colId xmlns:a16="http://schemas.microsoft.com/office/drawing/2014/main" val="4207002544"/>
                    </a:ext>
                  </a:extLst>
                </a:gridCol>
              </a:tblGrid>
              <a:tr h="996424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Hydrides are not </a:t>
                      </a:r>
                      <a:r>
                        <a:rPr lang="fr-FR" dirty="0" err="1"/>
                        <a:t>observed</a:t>
                      </a:r>
                      <a:r>
                        <a:rPr lang="fr-FR" dirty="0"/>
                        <a:t>, but </a:t>
                      </a:r>
                      <a:r>
                        <a:rPr lang="fr-FR" dirty="0" err="1"/>
                        <a:t>revealed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strain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is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presented</a:t>
                      </a:r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6890385"/>
                  </a:ext>
                </a:extLst>
              </a:tr>
              <a:tr h="577294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Now</a:t>
                      </a:r>
                      <a:r>
                        <a:rPr lang="fr-FR" dirty="0"/>
                        <a:t> no Q-</a:t>
                      </a:r>
                      <a:r>
                        <a:rPr lang="fr-FR" dirty="0" err="1"/>
                        <a:t>disease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2022091"/>
                  </a:ext>
                </a:extLst>
              </a:tr>
            </a:tbl>
          </a:graphicData>
        </a:graphic>
      </p:graphicFrame>
      <p:pic>
        <p:nvPicPr>
          <p:cNvPr id="36" name="Image 35">
            <a:extLst>
              <a:ext uri="{FF2B5EF4-FFF2-40B4-BE49-F238E27FC236}">
                <a16:creationId xmlns:a16="http://schemas.microsoft.com/office/drawing/2014/main" id="{CA97D128-C963-4645-AD8D-D9959344A428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7664369" y="2047556"/>
            <a:ext cx="2011790" cy="1418556"/>
          </a:xfrm>
          <a:prstGeom prst="rect">
            <a:avLst/>
          </a:prstGeom>
        </p:spPr>
      </p:pic>
      <p:sp>
        <p:nvSpPr>
          <p:cNvPr id="10" name="Flèche : droite 9">
            <a:extLst>
              <a:ext uri="{FF2B5EF4-FFF2-40B4-BE49-F238E27FC236}">
                <a16:creationId xmlns:a16="http://schemas.microsoft.com/office/drawing/2014/main" id="{CA0313DB-B89B-447D-A7AD-7C55E70D9313}"/>
              </a:ext>
            </a:extLst>
          </p:cNvPr>
          <p:cNvSpPr/>
          <p:nvPr/>
        </p:nvSpPr>
        <p:spPr>
          <a:xfrm>
            <a:off x="7257867" y="2481643"/>
            <a:ext cx="71272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1DE112D-3C64-4920-9AF3-BBC1141C5C53}"/>
              </a:ext>
            </a:extLst>
          </p:cNvPr>
          <p:cNvSpPr/>
          <p:nvPr/>
        </p:nvSpPr>
        <p:spPr>
          <a:xfrm>
            <a:off x="7464152" y="1615562"/>
            <a:ext cx="2212008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118745" algn="just">
              <a:spcBef>
                <a:spcPts val="0"/>
              </a:spcBef>
              <a:spcAft>
                <a:spcPts val="0"/>
              </a:spcAft>
            </a:pPr>
            <a:r>
              <a:rPr lang="fr-FR" dirty="0" err="1">
                <a:effectLst/>
              </a:rPr>
              <a:t>Step</a:t>
            </a:r>
            <a:r>
              <a:rPr lang="fr-FR" dirty="0">
                <a:effectLst/>
              </a:rPr>
              <a:t> 2+15 </a:t>
            </a:r>
            <a:r>
              <a:rPr lang="fr-FR" dirty="0" err="1">
                <a:effectLst/>
              </a:rPr>
              <a:t>min+test</a:t>
            </a:r>
            <a:endParaRPr lang="fr-FR" dirty="0">
              <a:effectLst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C45E098-9589-40A0-9ED0-89059F5A67C2}"/>
              </a:ext>
            </a:extLst>
          </p:cNvPr>
          <p:cNvSpPr/>
          <p:nvPr/>
        </p:nvSpPr>
        <p:spPr>
          <a:xfrm>
            <a:off x="7464152" y="1022485"/>
            <a:ext cx="46561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</a:rPr>
              <a:t>Q-disease analysis:  prolongation </a:t>
            </a:r>
          </a:p>
        </p:txBody>
      </p:sp>
      <p:pic>
        <p:nvPicPr>
          <p:cNvPr id="44" name="Image 43">
            <a:extLst>
              <a:ext uri="{FF2B5EF4-FFF2-40B4-BE49-F238E27FC236}">
                <a16:creationId xmlns:a16="http://schemas.microsoft.com/office/drawing/2014/main" id="{68665ACF-EEFA-40A8-881F-C8D15DEF77B8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06158" y="4394394"/>
            <a:ext cx="2023519" cy="1415761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B2C6DCDD-DA52-4B19-ACAC-78F4DBC79072}"/>
              </a:ext>
            </a:extLst>
          </p:cNvPr>
          <p:cNvSpPr/>
          <p:nvPr/>
        </p:nvSpPr>
        <p:spPr>
          <a:xfrm>
            <a:off x="7554447" y="3975690"/>
            <a:ext cx="2212008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118745" algn="just">
              <a:spcBef>
                <a:spcPts val="0"/>
              </a:spcBef>
              <a:spcAft>
                <a:spcPts val="0"/>
              </a:spcAft>
            </a:pPr>
            <a:r>
              <a:rPr lang="fr-FR" dirty="0" err="1">
                <a:effectLst/>
              </a:rPr>
              <a:t>Step</a:t>
            </a:r>
            <a:r>
              <a:rPr lang="fr-FR" dirty="0">
                <a:effectLst/>
              </a:rPr>
              <a:t> 2+15 </a:t>
            </a:r>
            <a:r>
              <a:rPr lang="fr-FR" dirty="0" err="1">
                <a:effectLst/>
              </a:rPr>
              <a:t>min+test</a:t>
            </a:r>
            <a:endParaRPr lang="fr-FR" dirty="0">
              <a:effectLst/>
            </a:endParaRPr>
          </a:p>
        </p:txBody>
      </p:sp>
      <p:sp>
        <p:nvSpPr>
          <p:cNvPr id="43" name="Flèche : droite 42">
            <a:extLst>
              <a:ext uri="{FF2B5EF4-FFF2-40B4-BE49-F238E27FC236}">
                <a16:creationId xmlns:a16="http://schemas.microsoft.com/office/drawing/2014/main" id="{4282259C-6E3C-42DC-86E0-7C26194B987F}"/>
              </a:ext>
            </a:extLst>
          </p:cNvPr>
          <p:cNvSpPr/>
          <p:nvPr/>
        </p:nvSpPr>
        <p:spPr>
          <a:xfrm>
            <a:off x="7206495" y="5196767"/>
            <a:ext cx="71272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Flèche : droite 40">
            <a:extLst>
              <a:ext uri="{FF2B5EF4-FFF2-40B4-BE49-F238E27FC236}">
                <a16:creationId xmlns:a16="http://schemas.microsoft.com/office/drawing/2014/main" id="{D2638B62-F4A2-4FFB-A6BA-3C9EB15B1C45}"/>
              </a:ext>
            </a:extLst>
          </p:cNvPr>
          <p:cNvSpPr/>
          <p:nvPr/>
        </p:nvSpPr>
        <p:spPr>
          <a:xfrm rot="5400000">
            <a:off x="800711" y="3536663"/>
            <a:ext cx="446007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1AC6F3-726F-42B9-AE16-BE1B76BC9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86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BECF29-6162-46F6-A946-E5F983A36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b="1" dirty="0"/>
              <a:t>Q-disease analysis (studies on samples)</a:t>
            </a:r>
            <a:br>
              <a:rPr lang="en-US" b="1" dirty="0"/>
            </a:b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9B336B0-3129-4907-8FA6-B2ADB988B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/>
          <a:p>
            <a:r>
              <a:rPr lang="en-US" dirty="0"/>
              <a:t>OLEKSANDR HRYHORENKO - 5th IFAST WP9 Meeting - 3 </a:t>
            </a:r>
            <a:r>
              <a:rPr lang="en-US" dirty="0" err="1"/>
              <a:t>rd</a:t>
            </a:r>
            <a:r>
              <a:rPr lang="en-US" dirty="0"/>
              <a:t> May 2022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EC374E2-C101-4E65-B019-E0A9B5EA46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97" y="4439494"/>
            <a:ext cx="1988407" cy="14400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4904A5E7-917C-4FDD-B97F-C452B2C537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1034" y="2069728"/>
            <a:ext cx="1967586" cy="1440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F2971061-09E6-4829-BE90-D7D212A6E73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651034" y="4439495"/>
            <a:ext cx="1988407" cy="1439999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532D2447-20D0-44F1-B896-D036A786A4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97" y="2069728"/>
            <a:ext cx="1985407" cy="14400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F802D611-AF6C-4161-B37E-A710B910A978}"/>
              </a:ext>
            </a:extLst>
          </p:cNvPr>
          <p:cNvSpPr/>
          <p:nvPr/>
        </p:nvSpPr>
        <p:spPr>
          <a:xfrm>
            <a:off x="36297" y="1631022"/>
            <a:ext cx="3280843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118745" algn="just">
              <a:spcBef>
                <a:spcPts val="0"/>
              </a:spcBef>
              <a:spcAft>
                <a:spcPts val="0"/>
              </a:spcAft>
            </a:pPr>
            <a:r>
              <a:rPr lang="fr-FR" dirty="0" err="1">
                <a:effectLst/>
              </a:rPr>
              <a:t>Step</a:t>
            </a:r>
            <a:r>
              <a:rPr lang="fr-FR" dirty="0">
                <a:effectLst/>
              </a:rPr>
              <a:t> 1: </a:t>
            </a:r>
            <a:r>
              <a:rPr lang="fr-FR" dirty="0" err="1">
                <a:effectLst/>
              </a:rPr>
              <a:t>removal</a:t>
            </a:r>
            <a:r>
              <a:rPr lang="fr-FR" dirty="0">
                <a:effectLst/>
              </a:rPr>
              <a:t> of 250 </a:t>
            </a:r>
            <a:r>
              <a:rPr lang="fr-FR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µm</a:t>
            </a:r>
            <a:endParaRPr lang="fr-FR" dirty="0">
              <a:effectLst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9714E22-2434-431B-8E7A-63C46CD9103E}"/>
              </a:ext>
            </a:extLst>
          </p:cNvPr>
          <p:cNvSpPr/>
          <p:nvPr/>
        </p:nvSpPr>
        <p:spPr>
          <a:xfrm>
            <a:off x="44621" y="3974424"/>
            <a:ext cx="3311261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118745" algn="just">
              <a:spcBef>
                <a:spcPts val="0"/>
              </a:spcBef>
              <a:spcAft>
                <a:spcPts val="0"/>
              </a:spcAft>
            </a:pPr>
            <a:r>
              <a:rPr lang="fr-FR" dirty="0" err="1">
                <a:effectLst/>
              </a:rPr>
              <a:t>Step</a:t>
            </a:r>
            <a:r>
              <a:rPr lang="fr-FR" dirty="0">
                <a:effectLst/>
              </a:rPr>
              <a:t> 2: </a:t>
            </a:r>
            <a:r>
              <a:rPr lang="fr-FR" dirty="0" err="1">
                <a:effectLst/>
              </a:rPr>
              <a:t>polishing</a:t>
            </a:r>
            <a:r>
              <a:rPr lang="fr-FR" dirty="0">
                <a:effectLst/>
              </a:rPr>
              <a:t> 2 </a:t>
            </a:r>
            <a:r>
              <a:rPr lang="fr-FR" dirty="0" err="1">
                <a:effectLst/>
              </a:rPr>
              <a:t>hours</a:t>
            </a:r>
            <a:endParaRPr lang="fr-FR" dirty="0">
              <a:effectLst/>
            </a:endParaRPr>
          </a:p>
        </p:txBody>
      </p:sp>
      <p:graphicFrame>
        <p:nvGraphicFramePr>
          <p:cNvPr id="28" name="Tableau 27">
            <a:extLst>
              <a:ext uri="{FF2B5EF4-FFF2-40B4-BE49-F238E27FC236}">
                <a16:creationId xmlns:a16="http://schemas.microsoft.com/office/drawing/2014/main" id="{17099213-F5D8-463B-959F-1394A8DAD67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021705" y="2069728"/>
          <a:ext cx="1567054" cy="204826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567054">
                  <a:extLst>
                    <a:ext uri="{9D8B030D-6E8A-4147-A177-3AD203B41FA5}">
                      <a16:colId xmlns:a16="http://schemas.microsoft.com/office/drawing/2014/main" val="4207002544"/>
                    </a:ext>
                  </a:extLst>
                </a:gridCol>
              </a:tblGrid>
              <a:tr h="890551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Hydrides are not </a:t>
                      </a:r>
                      <a:r>
                        <a:rPr lang="fr-FR" dirty="0" err="1"/>
                        <a:t>observed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6890385"/>
                  </a:ext>
                </a:extLst>
              </a:tr>
              <a:tr h="1157716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Too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damaged</a:t>
                      </a:r>
                      <a:r>
                        <a:rPr lang="fr-FR" dirty="0"/>
                        <a:t> or no Q-</a:t>
                      </a:r>
                      <a:r>
                        <a:rPr lang="fr-FR" dirty="0" err="1"/>
                        <a:t>disease</a:t>
                      </a:r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2022091"/>
                  </a:ext>
                </a:extLst>
              </a:tr>
            </a:tbl>
          </a:graphicData>
        </a:graphic>
      </p:graphicFrame>
      <p:graphicFrame>
        <p:nvGraphicFramePr>
          <p:cNvPr id="29" name="Tableau 28">
            <a:extLst>
              <a:ext uri="{FF2B5EF4-FFF2-40B4-BE49-F238E27FC236}">
                <a16:creationId xmlns:a16="http://schemas.microsoft.com/office/drawing/2014/main" id="{B6841C7F-7575-4082-AEA6-60E56A0A80C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021704" y="4439494"/>
          <a:ext cx="1567054" cy="132556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567054">
                  <a:extLst>
                    <a:ext uri="{9D8B030D-6E8A-4147-A177-3AD203B41FA5}">
                      <a16:colId xmlns:a16="http://schemas.microsoft.com/office/drawing/2014/main" val="4207002544"/>
                    </a:ext>
                  </a:extLst>
                </a:gridCol>
              </a:tblGrid>
              <a:tr h="839301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Hydrides are </a:t>
                      </a:r>
                      <a:r>
                        <a:rPr lang="fr-FR" dirty="0" err="1"/>
                        <a:t>observed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6890385"/>
                  </a:ext>
                </a:extLst>
              </a:tr>
              <a:tr h="486262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Q-</a:t>
                      </a:r>
                      <a:r>
                        <a:rPr lang="fr-FR" dirty="0" err="1"/>
                        <a:t>disease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2022091"/>
                  </a:ext>
                </a:extLst>
              </a:tr>
            </a:tbl>
          </a:graphicData>
        </a:graphic>
      </p:graphicFrame>
      <p:sp>
        <p:nvSpPr>
          <p:cNvPr id="30" name="Rectangle 29">
            <a:extLst>
              <a:ext uri="{FF2B5EF4-FFF2-40B4-BE49-F238E27FC236}">
                <a16:creationId xmlns:a16="http://schemas.microsoft.com/office/drawing/2014/main" id="{1CCB1BE2-161A-4E70-912E-C32FFF394564}"/>
              </a:ext>
            </a:extLst>
          </p:cNvPr>
          <p:cNvSpPr/>
          <p:nvPr/>
        </p:nvSpPr>
        <p:spPr>
          <a:xfrm>
            <a:off x="593982" y="1016514"/>
            <a:ext cx="25215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</a:rPr>
              <a:t>Q-disease analysis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F1878C2-55B5-4125-A055-49BBF0905EED}"/>
              </a:ext>
            </a:extLst>
          </p:cNvPr>
          <p:cNvSpPr/>
          <p:nvPr/>
        </p:nvSpPr>
        <p:spPr>
          <a:xfrm>
            <a:off x="3876448" y="1048810"/>
            <a:ext cx="28843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</a:rPr>
              <a:t>Mitigation treatment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944F575-4E46-4053-AB2D-83F4CF943086}"/>
              </a:ext>
            </a:extLst>
          </p:cNvPr>
          <p:cNvSpPr/>
          <p:nvPr/>
        </p:nvSpPr>
        <p:spPr>
          <a:xfrm>
            <a:off x="3651034" y="1618482"/>
            <a:ext cx="3280843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118745" algn="just">
              <a:spcBef>
                <a:spcPts val="0"/>
              </a:spcBef>
              <a:spcAft>
                <a:spcPts val="0"/>
              </a:spcAft>
            </a:pPr>
            <a:r>
              <a:rPr lang="fr-FR" dirty="0" err="1"/>
              <a:t>Annealing</a:t>
            </a:r>
            <a:r>
              <a:rPr lang="fr-FR" dirty="0"/>
              <a:t> + test : </a:t>
            </a:r>
            <a:r>
              <a:rPr lang="fr-FR" dirty="0">
                <a:effectLst/>
              </a:rPr>
              <a:t>800C for 3 h</a:t>
            </a:r>
          </a:p>
        </p:txBody>
      </p:sp>
      <p:graphicFrame>
        <p:nvGraphicFramePr>
          <p:cNvPr id="33" name="Tableau 32">
            <a:extLst>
              <a:ext uri="{FF2B5EF4-FFF2-40B4-BE49-F238E27FC236}">
                <a16:creationId xmlns:a16="http://schemas.microsoft.com/office/drawing/2014/main" id="{9E7D465B-3216-4AF3-B51C-30969781744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613621" y="2069728"/>
          <a:ext cx="1950466" cy="132556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950466">
                  <a:extLst>
                    <a:ext uri="{9D8B030D-6E8A-4147-A177-3AD203B41FA5}">
                      <a16:colId xmlns:a16="http://schemas.microsoft.com/office/drawing/2014/main" val="4207002544"/>
                    </a:ext>
                  </a:extLst>
                </a:gridCol>
              </a:tblGrid>
              <a:tr h="839301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Hydrides are not </a:t>
                      </a:r>
                      <a:r>
                        <a:rPr lang="fr-FR" dirty="0" err="1"/>
                        <a:t>observed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6890385"/>
                  </a:ext>
                </a:extLst>
              </a:tr>
              <a:tr h="486262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Now</a:t>
                      </a:r>
                      <a:r>
                        <a:rPr lang="fr-FR" dirty="0"/>
                        <a:t> no Q-</a:t>
                      </a:r>
                      <a:r>
                        <a:rPr lang="fr-FR" dirty="0" err="1"/>
                        <a:t>disease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2022091"/>
                  </a:ext>
                </a:extLst>
              </a:tr>
            </a:tbl>
          </a:graphicData>
        </a:graphic>
      </p:graphicFrame>
      <p:sp>
        <p:nvSpPr>
          <p:cNvPr id="34" name="Rectangle 33">
            <a:extLst>
              <a:ext uri="{FF2B5EF4-FFF2-40B4-BE49-F238E27FC236}">
                <a16:creationId xmlns:a16="http://schemas.microsoft.com/office/drawing/2014/main" id="{85AA5444-D4F4-49E7-8D69-92081496E6C5}"/>
              </a:ext>
            </a:extLst>
          </p:cNvPr>
          <p:cNvSpPr/>
          <p:nvPr/>
        </p:nvSpPr>
        <p:spPr>
          <a:xfrm>
            <a:off x="3607245" y="4002703"/>
            <a:ext cx="3280843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118745" algn="just">
              <a:spcBef>
                <a:spcPts val="0"/>
              </a:spcBef>
              <a:spcAft>
                <a:spcPts val="0"/>
              </a:spcAft>
            </a:pPr>
            <a:r>
              <a:rPr lang="fr-FR" dirty="0">
                <a:effectLst/>
              </a:rPr>
              <a:t>BCP + test: </a:t>
            </a:r>
            <a:r>
              <a:rPr lang="fr-FR" dirty="0" err="1">
                <a:effectLst/>
              </a:rPr>
              <a:t>removal</a:t>
            </a:r>
            <a:r>
              <a:rPr lang="fr-FR" dirty="0">
                <a:effectLst/>
              </a:rPr>
              <a:t> of 5</a:t>
            </a:r>
            <a:r>
              <a:rPr lang="fr-FR" dirty="0"/>
              <a:t> 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µm</a:t>
            </a:r>
            <a:r>
              <a:rPr lang="fr-FR" dirty="0">
                <a:effectLst/>
              </a:rPr>
              <a:t> </a:t>
            </a:r>
          </a:p>
        </p:txBody>
      </p:sp>
      <p:graphicFrame>
        <p:nvGraphicFramePr>
          <p:cNvPr id="35" name="Tableau 34">
            <a:extLst>
              <a:ext uri="{FF2B5EF4-FFF2-40B4-BE49-F238E27FC236}">
                <a16:creationId xmlns:a16="http://schemas.microsoft.com/office/drawing/2014/main" id="{5FDE594D-E018-42F2-87DB-010C704BBBD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639441" y="4417323"/>
          <a:ext cx="1950466" cy="176601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950466">
                  <a:extLst>
                    <a:ext uri="{9D8B030D-6E8A-4147-A177-3AD203B41FA5}">
                      <a16:colId xmlns:a16="http://schemas.microsoft.com/office/drawing/2014/main" val="4207002544"/>
                    </a:ext>
                  </a:extLst>
                </a:gridCol>
              </a:tblGrid>
              <a:tr h="996424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Hydrides are not </a:t>
                      </a:r>
                      <a:r>
                        <a:rPr lang="fr-FR" dirty="0" err="1"/>
                        <a:t>observed</a:t>
                      </a:r>
                      <a:r>
                        <a:rPr lang="fr-FR" dirty="0"/>
                        <a:t>, but </a:t>
                      </a:r>
                      <a:r>
                        <a:rPr lang="fr-FR" dirty="0" err="1"/>
                        <a:t>revealed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strain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is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presented</a:t>
                      </a:r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6890385"/>
                  </a:ext>
                </a:extLst>
              </a:tr>
              <a:tr h="577294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Now</a:t>
                      </a:r>
                      <a:r>
                        <a:rPr lang="fr-FR" dirty="0"/>
                        <a:t> no Q-</a:t>
                      </a:r>
                      <a:r>
                        <a:rPr lang="fr-FR" dirty="0" err="1"/>
                        <a:t>disease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2022091"/>
                  </a:ext>
                </a:extLst>
              </a:tr>
            </a:tbl>
          </a:graphicData>
        </a:graphic>
      </p:graphicFrame>
      <p:pic>
        <p:nvPicPr>
          <p:cNvPr id="12" name="Image 11">
            <a:extLst>
              <a:ext uri="{FF2B5EF4-FFF2-40B4-BE49-F238E27FC236}">
                <a16:creationId xmlns:a16="http://schemas.microsoft.com/office/drawing/2014/main" id="{5F88A019-BBD8-421E-AFAB-956DD79DF5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76441" y="2032091"/>
            <a:ext cx="1987217" cy="1440000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CA97D128-C963-4645-AD8D-D9959344A428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664369" y="2047556"/>
            <a:ext cx="2011790" cy="1418556"/>
          </a:xfrm>
          <a:prstGeom prst="rect">
            <a:avLst/>
          </a:prstGeom>
        </p:spPr>
      </p:pic>
      <p:sp>
        <p:nvSpPr>
          <p:cNvPr id="10" name="Flèche : droite 9">
            <a:extLst>
              <a:ext uri="{FF2B5EF4-FFF2-40B4-BE49-F238E27FC236}">
                <a16:creationId xmlns:a16="http://schemas.microsoft.com/office/drawing/2014/main" id="{CA0313DB-B89B-447D-A7AD-7C55E70D9313}"/>
              </a:ext>
            </a:extLst>
          </p:cNvPr>
          <p:cNvSpPr/>
          <p:nvPr/>
        </p:nvSpPr>
        <p:spPr>
          <a:xfrm>
            <a:off x="7257867" y="2481643"/>
            <a:ext cx="71272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1DE112D-3C64-4920-9AF3-BBC1141C5C53}"/>
              </a:ext>
            </a:extLst>
          </p:cNvPr>
          <p:cNvSpPr/>
          <p:nvPr/>
        </p:nvSpPr>
        <p:spPr>
          <a:xfrm>
            <a:off x="7464152" y="1615562"/>
            <a:ext cx="2212008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118745" algn="just">
              <a:spcBef>
                <a:spcPts val="0"/>
              </a:spcBef>
              <a:spcAft>
                <a:spcPts val="0"/>
              </a:spcAft>
            </a:pPr>
            <a:r>
              <a:rPr lang="fr-FR" dirty="0" err="1">
                <a:effectLst/>
              </a:rPr>
              <a:t>Step</a:t>
            </a:r>
            <a:r>
              <a:rPr lang="fr-FR" dirty="0">
                <a:effectLst/>
              </a:rPr>
              <a:t> 2+15 </a:t>
            </a:r>
            <a:r>
              <a:rPr lang="fr-FR" dirty="0" err="1">
                <a:effectLst/>
              </a:rPr>
              <a:t>min+test</a:t>
            </a:r>
            <a:endParaRPr lang="fr-FR" dirty="0">
              <a:effectLst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637977-AB03-432A-94B2-7FEFF9D1988A}"/>
              </a:ext>
            </a:extLst>
          </p:cNvPr>
          <p:cNvSpPr/>
          <p:nvPr/>
        </p:nvSpPr>
        <p:spPr>
          <a:xfrm>
            <a:off x="9776441" y="1638259"/>
            <a:ext cx="2343903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118745" algn="just">
              <a:spcBef>
                <a:spcPts val="0"/>
              </a:spcBef>
              <a:spcAft>
                <a:spcPts val="0"/>
              </a:spcAft>
            </a:pPr>
            <a:r>
              <a:rPr lang="fr-FR" dirty="0" err="1"/>
              <a:t>Step</a:t>
            </a:r>
            <a:r>
              <a:rPr lang="fr-FR" dirty="0"/>
              <a:t> 2+120 </a:t>
            </a:r>
            <a:r>
              <a:rPr lang="fr-FR" dirty="0" err="1"/>
              <a:t>min+test</a:t>
            </a:r>
            <a:endParaRPr lang="fr-FR" dirty="0"/>
          </a:p>
        </p:txBody>
      </p:sp>
      <p:sp>
        <p:nvSpPr>
          <p:cNvPr id="39" name="Flèche : droite 38">
            <a:extLst>
              <a:ext uri="{FF2B5EF4-FFF2-40B4-BE49-F238E27FC236}">
                <a16:creationId xmlns:a16="http://schemas.microsoft.com/office/drawing/2014/main" id="{11FC8284-6ED4-4EA5-82A1-A23E385DC01C}"/>
              </a:ext>
            </a:extLst>
          </p:cNvPr>
          <p:cNvSpPr/>
          <p:nvPr/>
        </p:nvSpPr>
        <p:spPr>
          <a:xfrm>
            <a:off x="9502244" y="2481643"/>
            <a:ext cx="71272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C45E098-9589-40A0-9ED0-89059F5A67C2}"/>
              </a:ext>
            </a:extLst>
          </p:cNvPr>
          <p:cNvSpPr/>
          <p:nvPr/>
        </p:nvSpPr>
        <p:spPr>
          <a:xfrm>
            <a:off x="7464152" y="1022485"/>
            <a:ext cx="46561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</a:rPr>
              <a:t>Q-disease analysis:  prolongation </a:t>
            </a:r>
          </a:p>
        </p:txBody>
      </p:sp>
      <p:graphicFrame>
        <p:nvGraphicFramePr>
          <p:cNvPr id="42" name="Tableau 41">
            <a:extLst>
              <a:ext uri="{FF2B5EF4-FFF2-40B4-BE49-F238E27FC236}">
                <a16:creationId xmlns:a16="http://schemas.microsoft.com/office/drawing/2014/main" id="{385C24D8-DF2C-4C07-8D98-C9306ADBA3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744356"/>
              </p:ext>
            </p:extLst>
          </p:nvPr>
        </p:nvGraphicFramePr>
        <p:xfrm>
          <a:off x="9776441" y="3472312"/>
          <a:ext cx="2343903" cy="2011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43903">
                  <a:extLst>
                    <a:ext uri="{9D8B030D-6E8A-4147-A177-3AD203B41FA5}">
                      <a16:colId xmlns:a16="http://schemas.microsoft.com/office/drawing/2014/main" val="4207002544"/>
                    </a:ext>
                  </a:extLst>
                </a:gridCol>
              </a:tblGrid>
              <a:tr h="1540864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Step</a:t>
                      </a:r>
                      <a:r>
                        <a:rPr lang="fr-FR" dirty="0"/>
                        <a:t> 2 </a:t>
                      </a:r>
                      <a:r>
                        <a:rPr lang="fr-FR" dirty="0" err="1"/>
                        <a:t>is</a:t>
                      </a:r>
                      <a:r>
                        <a:rPr lang="fr-FR" dirty="0"/>
                        <a:t> not a source of hydrides as passivation process </a:t>
                      </a:r>
                      <a:r>
                        <a:rPr lang="fr-FR" dirty="0" err="1"/>
                        <a:t>prevents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hydrogen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penentration</a:t>
                      </a:r>
                      <a:r>
                        <a:rPr lang="fr-FR" dirty="0"/>
                        <a:t> + </a:t>
                      </a:r>
                      <a:r>
                        <a:rPr lang="fr-FR" dirty="0" err="1"/>
                        <a:t>reduced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temperature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processing</a:t>
                      </a:r>
                      <a:r>
                        <a:rPr lang="fr-FR" dirty="0"/>
                        <a:t> 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6890385"/>
                  </a:ext>
                </a:extLst>
              </a:tr>
            </a:tbl>
          </a:graphicData>
        </a:graphic>
      </p:graphicFrame>
      <p:pic>
        <p:nvPicPr>
          <p:cNvPr id="15" name="Image 14">
            <a:extLst>
              <a:ext uri="{FF2B5EF4-FFF2-40B4-BE49-F238E27FC236}">
                <a16:creationId xmlns:a16="http://schemas.microsoft.com/office/drawing/2014/main" id="{2B07FD84-6077-4C0C-A887-BF577A8903D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48391" y="5396310"/>
            <a:ext cx="1141421" cy="1443174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68665ACF-EEFA-40A8-881F-C8D15DEF77B8}"/>
              </a:ext>
            </a:extLst>
          </p:cNvPr>
          <p:cNvPicPr/>
          <p:nvPr/>
        </p:nvPicPr>
        <p:blipFill>
          <a:blip r:embed="rId9"/>
          <a:stretch>
            <a:fillRect/>
          </a:stretch>
        </p:blipFill>
        <p:spPr>
          <a:xfrm>
            <a:off x="7706158" y="4394394"/>
            <a:ext cx="2023519" cy="1415761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B2C6DCDD-DA52-4B19-ACAC-78F4DBC79072}"/>
              </a:ext>
            </a:extLst>
          </p:cNvPr>
          <p:cNvSpPr/>
          <p:nvPr/>
        </p:nvSpPr>
        <p:spPr>
          <a:xfrm>
            <a:off x="7554447" y="3975690"/>
            <a:ext cx="2212008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118745" algn="just">
              <a:spcBef>
                <a:spcPts val="0"/>
              </a:spcBef>
              <a:spcAft>
                <a:spcPts val="0"/>
              </a:spcAft>
            </a:pPr>
            <a:r>
              <a:rPr lang="fr-FR" dirty="0" err="1">
                <a:effectLst/>
              </a:rPr>
              <a:t>Step</a:t>
            </a:r>
            <a:r>
              <a:rPr lang="fr-FR" dirty="0">
                <a:effectLst/>
              </a:rPr>
              <a:t> 2+15 </a:t>
            </a:r>
            <a:r>
              <a:rPr lang="fr-FR" dirty="0" err="1">
                <a:effectLst/>
              </a:rPr>
              <a:t>min+test</a:t>
            </a:r>
            <a:endParaRPr lang="fr-FR" dirty="0">
              <a:effectLst/>
            </a:endParaRPr>
          </a:p>
        </p:txBody>
      </p:sp>
      <p:sp>
        <p:nvSpPr>
          <p:cNvPr id="43" name="Flèche : droite 42">
            <a:extLst>
              <a:ext uri="{FF2B5EF4-FFF2-40B4-BE49-F238E27FC236}">
                <a16:creationId xmlns:a16="http://schemas.microsoft.com/office/drawing/2014/main" id="{4282259C-6E3C-42DC-86E0-7C26194B987F}"/>
              </a:ext>
            </a:extLst>
          </p:cNvPr>
          <p:cNvSpPr/>
          <p:nvPr/>
        </p:nvSpPr>
        <p:spPr>
          <a:xfrm>
            <a:off x="7206495" y="5196767"/>
            <a:ext cx="71272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Flèche : droite 40">
            <a:extLst>
              <a:ext uri="{FF2B5EF4-FFF2-40B4-BE49-F238E27FC236}">
                <a16:creationId xmlns:a16="http://schemas.microsoft.com/office/drawing/2014/main" id="{D2638B62-F4A2-4FFB-A6BA-3C9EB15B1C45}"/>
              </a:ext>
            </a:extLst>
          </p:cNvPr>
          <p:cNvSpPr/>
          <p:nvPr/>
        </p:nvSpPr>
        <p:spPr>
          <a:xfrm rot="5400000">
            <a:off x="800711" y="3536663"/>
            <a:ext cx="446007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63B9936-E7D4-4AB6-BB62-778A7BEA9083}"/>
              </a:ext>
            </a:extLst>
          </p:cNvPr>
          <p:cNvSpPr/>
          <p:nvPr/>
        </p:nvSpPr>
        <p:spPr>
          <a:xfrm>
            <a:off x="7387450" y="6070030"/>
            <a:ext cx="45774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</a:rPr>
              <a:t>Any comments?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00F9555-2BE8-467E-A828-1B80F1FE9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7852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2DEEC2-CB4D-4238-BF02-25A2411E1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0835"/>
            <a:ext cx="10515600" cy="1325563"/>
          </a:xfrm>
        </p:spPr>
        <p:txBody>
          <a:bodyPr/>
          <a:lstStyle/>
          <a:p>
            <a:r>
              <a:rPr lang="fr-FR" dirty="0"/>
              <a:t>Perspectives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F223ACD-4A72-45BB-A3D1-E385C9F01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OLEKSANDR HRYHORENKO - 5th IFAST WP9 Meeting - 3 rd May 2022</a:t>
            </a:r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4048F94-26D4-4293-BF2F-81AA752AB7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300" b="10627"/>
          <a:stretch/>
        </p:blipFill>
        <p:spPr>
          <a:xfrm>
            <a:off x="479376" y="1556792"/>
            <a:ext cx="4185002" cy="418754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E512DB5-9663-436B-8B04-FD4A39BA1776}"/>
              </a:ext>
            </a:extLst>
          </p:cNvPr>
          <p:cNvSpPr/>
          <p:nvPr/>
        </p:nvSpPr>
        <p:spPr>
          <a:xfrm>
            <a:off x="5173644" y="5473426"/>
            <a:ext cx="35532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RF evaluation in perspective at HZB</a:t>
            </a:r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1777AA-1C02-4D59-ABF4-DA3CE151C07B}"/>
              </a:ext>
            </a:extLst>
          </p:cNvPr>
          <p:cNvSpPr/>
          <p:nvPr/>
        </p:nvSpPr>
        <p:spPr>
          <a:xfrm>
            <a:off x="4799856" y="1945252"/>
            <a:ext cx="47525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a-DK" b="1" dirty="0"/>
              <a:t>Surface preparation</a:t>
            </a:r>
          </a:p>
          <a:p>
            <a:pPr marL="342900" indent="-342900">
              <a:buFont typeface="+mj-lt"/>
              <a:buAutoNum type="arabicPeriod"/>
            </a:pPr>
            <a:r>
              <a:rPr lang="da-DK" dirty="0"/>
              <a:t>BCP removal of 150 µm at RI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800 °C annealing, 4 hours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BCP removal of 10 µm at RI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MP removal of 250 </a:t>
            </a:r>
            <a:r>
              <a:rPr lang="da-DK" dirty="0"/>
              <a:t>µm (2 steps) at IJCLab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EP removal of 50 </a:t>
            </a:r>
            <a:r>
              <a:rPr lang="da-DK" dirty="0"/>
              <a:t>µm at CEA (remove skeletons)</a:t>
            </a:r>
          </a:p>
          <a:p>
            <a:pPr marL="342900" indent="-342900">
              <a:buFont typeface="+mj-lt"/>
              <a:buAutoNum type="arabicPeriod"/>
            </a:pPr>
            <a:r>
              <a:rPr lang="da-DK" dirty="0"/>
              <a:t>800 </a:t>
            </a:r>
            <a:r>
              <a:rPr lang="en-US" dirty="0"/>
              <a:t>°C annealing, 3 hours (hydrogen degassing)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EP removal of  25 </a:t>
            </a:r>
            <a:r>
              <a:rPr lang="da-DK" dirty="0"/>
              <a:t>µm at CEA (due to C contamination caused by furnace)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endParaRPr lang="da-DK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03205C2-5024-4A8C-AF1C-C93C68601E1A}"/>
              </a:ext>
            </a:extLst>
          </p:cNvPr>
          <p:cNvSpPr txBox="1"/>
          <p:nvPr/>
        </p:nvSpPr>
        <p:spPr>
          <a:xfrm>
            <a:off x="4799856" y="1520793"/>
            <a:ext cx="475252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err="1"/>
              <a:t>History</a:t>
            </a:r>
            <a:r>
              <a:rPr lang="fr-FR" dirty="0"/>
              <a:t> of QPR-A5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9A22520-B2F0-4A07-9AE4-C6D028625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400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2B5857-6113-4482-8C3B-BE058C75C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2766218"/>
            <a:ext cx="10515600" cy="1325563"/>
          </a:xfrm>
        </p:spPr>
        <p:txBody>
          <a:bodyPr/>
          <a:lstStyle/>
          <a:p>
            <a:pPr algn="ctr"/>
            <a:r>
              <a:rPr lang="fr-FR" dirty="0"/>
              <a:t>RF </a:t>
            </a:r>
            <a:r>
              <a:rPr lang="fr-FR" dirty="0" err="1"/>
              <a:t>disk</a:t>
            </a:r>
            <a:r>
              <a:rPr lang="fr-FR" dirty="0"/>
              <a:t> (STFC)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B975140-99F0-4A86-A802-769744E1F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OLEKSANDR HRYHORENKO - 5th IFAST WP9 Meeting - 3 rd May 2022</a:t>
            </a:r>
            <a:endParaRPr lang="en-US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E6948A9-F203-436F-957F-C450BFF03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48843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1B81A68-0725-445C-A121-1669D6BEC9DB}">
  <ds:schemaRefs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3177</TotalTime>
  <Words>783</Words>
  <Application>Microsoft Office PowerPoint</Application>
  <PresentationFormat>Grand écran</PresentationFormat>
  <Paragraphs>145</Paragraphs>
  <Slides>11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11</vt:i4>
      </vt:variant>
    </vt:vector>
  </HeadingPairs>
  <TitlesOfParts>
    <vt:vector size="22" baseType="lpstr">
      <vt:lpstr>Arial</vt:lpstr>
      <vt:lpstr>Arial,Bold</vt:lpstr>
      <vt:lpstr>Calibri</vt:lpstr>
      <vt:lpstr>Calibri Light</vt:lpstr>
      <vt:lpstr>Montserrat</vt:lpstr>
      <vt:lpstr>Montserrat ExtraBold</vt:lpstr>
      <vt:lpstr>Montserrat SemiBold</vt:lpstr>
      <vt:lpstr>Tahoma</vt:lpstr>
      <vt:lpstr>Times New Roman</vt:lpstr>
      <vt:lpstr>I.FAST Custom Slides</vt:lpstr>
      <vt:lpstr>Generic</vt:lpstr>
      <vt:lpstr>Présentation PowerPoint</vt:lpstr>
      <vt:lpstr>QPR-A5 (HZB)</vt:lpstr>
      <vt:lpstr>QPR-A5 Summary</vt:lpstr>
      <vt:lpstr>Q-disease analysis (studies on samples) </vt:lpstr>
      <vt:lpstr>Q-disease analysis (studies on samples) </vt:lpstr>
      <vt:lpstr>Q-disease analysis (studies on samples) </vt:lpstr>
      <vt:lpstr>Q-disease analysis (studies on samples) </vt:lpstr>
      <vt:lpstr>Perspectives</vt:lpstr>
      <vt:lpstr>RF disk (STFC)</vt:lpstr>
      <vt:lpstr>RF disk (STFC) Summary</vt:lpstr>
      <vt:lpstr>Présentation PowerPoint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$hryhorenko</cp:lastModifiedBy>
  <cp:revision>492</cp:revision>
  <dcterms:created xsi:type="dcterms:W3CDTF">2017-04-26T09:15:49Z</dcterms:created>
  <dcterms:modified xsi:type="dcterms:W3CDTF">2022-05-03T12:25:50Z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