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663" r:id="rId3"/>
    <p:sldId id="664" r:id="rId4"/>
    <p:sldId id="665" r:id="rId5"/>
    <p:sldId id="669" r:id="rId6"/>
    <p:sldId id="668" r:id="rId7"/>
    <p:sldId id="667" r:id="rId8"/>
    <p:sldId id="257" r:id="rId9"/>
    <p:sldId id="666" r:id="rId10"/>
    <p:sldId id="37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28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7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85773-48C2-D84E-B22C-8604B3CE99F6}" type="datetimeFigureOut">
              <a:rPr lang="en-AT" smtClean="0"/>
              <a:t>18.04.22</a:t>
            </a:fld>
            <a:endParaRPr lang="en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44A96-B1A9-5E44-9675-3B58E65B540A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13738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>
            <a:lvl1pPr>
              <a:defRPr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 b="0" i="0">
                <a:solidFill>
                  <a:schemeClr val="tx1">
                    <a:tint val="75000"/>
                  </a:schemeClr>
                </a:solidFill>
                <a:latin typeface="Futura Condensed"/>
                <a:cs typeface="Futura Condensed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C21D-FDAF-1243-8951-CB3701EA0B53}" type="datetimeFigureOut">
              <a:rPr lang="en-AT" smtClean="0"/>
              <a:t>18.04.22</a:t>
            </a:fld>
            <a:endParaRPr lang="en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140A9-F722-2540-8DE5-5647567FEE6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11253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C21D-FDAF-1243-8951-CB3701EA0B53}" type="datetimeFigureOut">
              <a:rPr lang="en-AT" smtClean="0"/>
              <a:t>18.04.22</a:t>
            </a:fld>
            <a:endParaRPr lang="en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140A9-F722-2540-8DE5-5647567FEE6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55307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C21D-FDAF-1243-8951-CB3701EA0B53}" type="datetimeFigureOut">
              <a:rPr lang="en-AT" smtClean="0"/>
              <a:t>18.04.22</a:t>
            </a:fld>
            <a:endParaRPr lang="en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140A9-F722-2540-8DE5-5647567FEE6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403804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ln>
                  <a:noFill/>
                </a:ln>
                <a:effectLst>
                  <a:outerShdw blurRad="50800" dist="50800" dir="2700000" algn="tl" rotWithShape="0">
                    <a:prstClr val="black"/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7A0C21D-FDAF-1243-8951-CB3701EA0B53}" type="datetimeFigureOut">
              <a:rPr lang="en-AT" smtClean="0"/>
              <a:t>18.04.22</a:t>
            </a:fld>
            <a:endParaRPr lang="en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140A9-F722-2540-8DE5-5647567FEE66}" type="slidenum">
              <a:rPr lang="en-AT" smtClean="0"/>
              <a:t>‹#›</a:t>
            </a:fld>
            <a:endParaRPr lang="en-AT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219199" y="1043402"/>
            <a:ext cx="10668000" cy="431124"/>
          </a:xfrm>
          <a:solidFill>
            <a:schemeClr val="bg2">
              <a:lumMod val="40000"/>
              <a:lumOff val="60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82930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C21D-FDAF-1243-8951-CB3701EA0B53}" type="datetimeFigureOut">
              <a:rPr lang="en-AT" smtClean="0"/>
              <a:t>18.04.22</a:t>
            </a:fld>
            <a:endParaRPr lang="en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140A9-F722-2540-8DE5-5647567FEE6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335853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C21D-FDAF-1243-8951-CB3701EA0B53}" type="datetimeFigureOut">
              <a:rPr lang="en-AT" smtClean="0"/>
              <a:t>18.04.22</a:t>
            </a:fld>
            <a:endParaRPr lang="en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140A9-F722-2540-8DE5-5647567FEE6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691890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C21D-FDAF-1243-8951-CB3701EA0B53}" type="datetimeFigureOut">
              <a:rPr lang="en-AT" smtClean="0"/>
              <a:t>18.04.22</a:t>
            </a:fld>
            <a:endParaRPr lang="en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140A9-F722-2540-8DE5-5647567FEE6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4201922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C21D-FDAF-1243-8951-CB3701EA0B53}" type="datetimeFigureOut">
              <a:rPr lang="en-AT" smtClean="0"/>
              <a:t>18.04.22</a:t>
            </a:fld>
            <a:endParaRPr lang="en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140A9-F722-2540-8DE5-5647567FEE6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786332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C21D-FDAF-1243-8951-CB3701EA0B53}" type="datetimeFigureOut">
              <a:rPr lang="en-AT" smtClean="0"/>
              <a:t>18.04.22</a:t>
            </a:fld>
            <a:endParaRPr lang="en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140A9-F722-2540-8DE5-5647567FEE6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976610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C21D-FDAF-1243-8951-CB3701EA0B53}" type="datetimeFigureOut">
              <a:rPr lang="en-AT" smtClean="0"/>
              <a:t>18.04.22</a:t>
            </a:fld>
            <a:endParaRPr lang="en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140A9-F722-2540-8DE5-5647567FEE6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968646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C21D-FDAF-1243-8951-CB3701EA0B53}" type="datetimeFigureOut">
              <a:rPr lang="en-AT" smtClean="0"/>
              <a:t>18.04.22</a:t>
            </a:fld>
            <a:endParaRPr lang="en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140A9-F722-2540-8DE5-5647567FEE6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410206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C21D-FDAF-1243-8951-CB3701EA0B53}" type="datetimeFigureOut">
              <a:rPr lang="en-AT" smtClean="0"/>
              <a:t>18.04.22</a:t>
            </a:fld>
            <a:endParaRPr lang="en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140A9-F722-2540-8DE5-5647567FEE6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828937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4488"/>
            <a:ext cx="12192000" cy="1104083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vert="horz" lIns="36000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0C21D-FDAF-1243-8951-CB3701EA0B53}" type="datetimeFigureOut">
              <a:rPr lang="en-AT" smtClean="0"/>
              <a:t>18.04.22</a:t>
            </a:fld>
            <a:endParaRPr lang="en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140A9-F722-2540-8DE5-5647567FEE66}" type="slidenum">
              <a:rPr lang="en-AT" smtClean="0"/>
              <a:t>‹#›</a:t>
            </a:fld>
            <a:endParaRPr lang="en-AT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B169D4C-172B-B54C-97BD-C15D41963D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976975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i="0" kern="1200" cap="small" baseline="0">
          <a:solidFill>
            <a:srgbClr val="009193"/>
          </a:solidFill>
          <a:effectLst/>
          <a:latin typeface="Helvetica Neue Condensed Black" panose="02000503000000020004" pitchFamily="2" charset="0"/>
          <a:ea typeface="Helvetica Neue Condensed Black" panose="02000503000000020004" pitchFamily="2" charset="0"/>
          <a:cs typeface="Helvetica Neue Condensed Black" panose="02000503000000020004" pitchFamily="2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accent5">
              <a:lumMod val="75000"/>
              <a:lumOff val="25000"/>
            </a:schemeClr>
          </a:solidFill>
          <a:latin typeface="Futura"/>
          <a:ea typeface="+mn-ea"/>
          <a:cs typeface="Futur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accent5">
              <a:lumMod val="75000"/>
              <a:lumOff val="25000"/>
            </a:schemeClr>
          </a:solidFill>
          <a:latin typeface="Futura"/>
          <a:ea typeface="+mn-ea"/>
          <a:cs typeface="Futur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0" kern="1200">
          <a:solidFill>
            <a:schemeClr val="accent5">
              <a:lumMod val="75000"/>
              <a:lumOff val="25000"/>
            </a:schemeClr>
          </a:solidFill>
          <a:latin typeface="Futura"/>
          <a:ea typeface="+mn-ea"/>
          <a:cs typeface="Futur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accent5">
              <a:lumMod val="75000"/>
              <a:lumOff val="25000"/>
            </a:schemeClr>
          </a:solidFill>
          <a:latin typeface="Futura"/>
          <a:ea typeface="+mn-ea"/>
          <a:cs typeface="Futur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b="0" i="0" kern="1200">
          <a:solidFill>
            <a:schemeClr val="accent5">
              <a:lumMod val="75000"/>
              <a:lumOff val="25000"/>
            </a:schemeClr>
          </a:solidFill>
          <a:latin typeface="Futura"/>
          <a:ea typeface="+mn-ea"/>
          <a:cs typeface="Futur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D0AFE-0AE8-3242-9C2F-7632FC420A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AT" dirty="0"/>
              <a:t>COSINUS Collaboration Meeting</a:t>
            </a:r>
            <a:br>
              <a:rPr lang="en-AT" dirty="0"/>
            </a:br>
            <a:r>
              <a:rPr lang="en-AT" dirty="0"/>
              <a:t>LNGS/GSSI </a:t>
            </a:r>
            <a:br>
              <a:rPr lang="en-AT" dirty="0"/>
            </a:br>
            <a:br>
              <a:rPr lang="en-AT" dirty="0"/>
            </a:br>
            <a:r>
              <a:rPr lang="en-AT" dirty="0"/>
              <a:t>Introduction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C07D5C-D927-744B-B2AA-6B07EE427B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4698460"/>
            <a:ext cx="8534400" cy="940340"/>
          </a:xfrm>
        </p:spPr>
        <p:txBody>
          <a:bodyPr/>
          <a:lstStyle/>
          <a:p>
            <a:r>
              <a:rPr lang="en-AT" dirty="0"/>
              <a:t>April 2022</a:t>
            </a:r>
          </a:p>
          <a:p>
            <a:r>
              <a:rPr lang="en-AT" dirty="0"/>
              <a:t>Florian Reindl</a:t>
            </a:r>
          </a:p>
        </p:txBody>
      </p:sp>
    </p:spTree>
    <p:extLst>
      <p:ext uri="{BB962C8B-B14F-4D97-AF65-F5344CB8AC3E}">
        <p14:creationId xmlns:p14="http://schemas.microsoft.com/office/powerpoint/2010/main" val="2732911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DE976A-9A23-A342-B00B-187F6C4BB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Go!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21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Reindl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0330-4186-6845-956C-5CFF7C7A66CF}" type="slidenum">
              <a:rPr lang="en-US" smtClean="0"/>
              <a:t>10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C458F3D-C7ED-0F48-8DE9-5096DBB8B3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1649" y="1143000"/>
            <a:ext cx="7566379" cy="5050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639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6169D-AF91-5F4F-93F4-E166BEAED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Fantastic News - remoTES</a:t>
            </a:r>
            <a:endParaRPr lang="en-AT" sz="2400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4A9D172F-AFD9-D145-BF26-8FCCC68C56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77337" y="983661"/>
            <a:ext cx="10488943" cy="4890678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0259F4-5FF9-204F-A19E-5BFDC2A0F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11, 2022</a:t>
            </a:r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5752CB-388D-274A-86F3-FF41F3335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F. Reindl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FB67B4-C3B0-6447-8391-CD596A286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9BC3-F621-3D45-8E92-9A2CC8038C2F}" type="slidenum">
              <a:rPr lang="de-DE" smtClean="0"/>
              <a:t>2</a:t>
            </a:fld>
            <a:endParaRPr lang="de-D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516D76-CD20-5640-B8E1-B3A5A76D017D}"/>
              </a:ext>
            </a:extLst>
          </p:cNvPr>
          <p:cNvSpPr txBox="1"/>
          <p:nvPr/>
        </p:nvSpPr>
        <p:spPr>
          <a:xfrm rot="20118516">
            <a:off x="2832549" y="2677650"/>
            <a:ext cx="49526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T" sz="7200" dirty="0">
                <a:solidFill>
                  <a:srgbClr val="FF0000">
                    <a:alpha val="20000"/>
                  </a:srgbClr>
                </a:solidFill>
                <a:latin typeface="Futura Medium" charset="0"/>
                <a:ea typeface="Futura Medium" charset="0"/>
                <a:cs typeface="Futura Medium" charset="0"/>
              </a:rPr>
              <a:t>preliminary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37EB5A-90D7-FE4A-80FB-584F6EB9A1AE}"/>
              </a:ext>
            </a:extLst>
          </p:cNvPr>
          <p:cNvSpPr txBox="1"/>
          <p:nvPr/>
        </p:nvSpPr>
        <p:spPr>
          <a:xfrm>
            <a:off x="9383751" y="1581609"/>
            <a:ext cx="274549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T" sz="3200" u="sng" dirty="0">
                <a:latin typeface="Futura Medium" charset="0"/>
                <a:ea typeface="Futura Medium" charset="0"/>
                <a:cs typeface="Futura Medium" charset="0"/>
              </a:rPr>
              <a:t>Very</a:t>
            </a:r>
            <a:r>
              <a:rPr lang="en-AT" sz="3200" dirty="0">
                <a:latin typeface="Futura Medium" charset="0"/>
                <a:ea typeface="Futura Medium" charset="0"/>
                <a:cs typeface="Futura Medium" charset="0"/>
              </a:rPr>
              <a:t> rough</a:t>
            </a:r>
          </a:p>
          <a:p>
            <a:r>
              <a:rPr lang="en-AT" sz="3200" dirty="0">
                <a:latin typeface="Futura Medium" charset="0"/>
                <a:ea typeface="Futura Medium" charset="0"/>
                <a:cs typeface="Futura Medium" charset="0"/>
              </a:rPr>
              <a:t>first values</a:t>
            </a:r>
          </a:p>
          <a:p>
            <a:endParaRPr lang="en-AT" sz="3200" dirty="0">
              <a:latin typeface="Futura Medium" charset="0"/>
              <a:ea typeface="Futura Medium" charset="0"/>
              <a:cs typeface="Futura Medium" charset="0"/>
            </a:endParaRPr>
          </a:p>
          <a:p>
            <a:r>
              <a:rPr lang="en-AT" sz="3200" dirty="0">
                <a:latin typeface="Futura Medium" charset="0"/>
                <a:ea typeface="Futura Medium" charset="0"/>
                <a:cs typeface="Futura Medium" charset="0"/>
              </a:rPr>
              <a:t>QF NaI: 0.25</a:t>
            </a:r>
          </a:p>
          <a:p>
            <a:r>
              <a:rPr lang="en-AT" sz="3200" dirty="0">
                <a:latin typeface="Futura Medium" charset="0"/>
                <a:ea typeface="Futura Medium" charset="0"/>
                <a:cs typeface="Futura Medium" charset="0"/>
              </a:rPr>
              <a:t>QF I: 0.1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83A138-29BF-3840-937D-C1D03CBF2E6A}"/>
              </a:ext>
            </a:extLst>
          </p:cNvPr>
          <p:cNvSpPr txBox="1"/>
          <p:nvPr/>
        </p:nvSpPr>
        <p:spPr>
          <a:xfrm>
            <a:off x="9454547" y="4618168"/>
            <a:ext cx="242726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T" sz="3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σ=2keV </a:t>
            </a:r>
            <a:r>
              <a:rPr lang="en-AT" sz="3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Wingdings" pitchFamily="2" charset="2"/>
              </a:rPr>
              <a:t> </a:t>
            </a:r>
          </a:p>
          <a:p>
            <a:r>
              <a:rPr lang="en-AT" sz="3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Wingdings" pitchFamily="2" charset="2"/>
              </a:rPr>
              <a:t>Ethr ~10keV</a:t>
            </a:r>
            <a:endParaRPr lang="en-AT" sz="3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140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934A1-B582-7AC2-E780-502CDDED1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Fantastic News – Setup proceeds</a:t>
            </a:r>
          </a:p>
        </p:txBody>
      </p:sp>
      <p:pic>
        <p:nvPicPr>
          <p:cNvPr id="4" name="Grafik 6">
            <a:extLst>
              <a:ext uri="{FF2B5EF4-FFF2-40B4-BE49-F238E27FC236}">
                <a16:creationId xmlns:a16="http://schemas.microsoft.com/office/drawing/2014/main" id="{90E8B74D-5062-157A-10DD-591697A942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7807" y="1386191"/>
            <a:ext cx="5274516" cy="49367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3EF66A4-B2CE-1F6D-DDEC-4EBE2E7F482D}"/>
              </a:ext>
            </a:extLst>
          </p:cNvPr>
          <p:cNvSpPr txBox="1"/>
          <p:nvPr/>
        </p:nvSpPr>
        <p:spPr>
          <a:xfrm>
            <a:off x="6103426" y="1386191"/>
            <a:ext cx="5610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T" sz="3200" dirty="0">
                <a:latin typeface="Futura Medium" charset="0"/>
                <a:ea typeface="Futura Medium" charset="0"/>
                <a:cs typeface="Futura Medium" charset="0"/>
              </a:rPr>
              <a:t>Status: Monday, 14.04.2022</a:t>
            </a:r>
          </a:p>
        </p:txBody>
      </p:sp>
    </p:spTree>
    <p:extLst>
      <p:ext uri="{BB962C8B-B14F-4D97-AF65-F5344CB8AC3E}">
        <p14:creationId xmlns:p14="http://schemas.microsoft.com/office/powerpoint/2010/main" val="363156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82B9F-1280-FABD-E48C-653E802EC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87CA95-B005-58D6-4A36-3CE1F67A01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AT" dirty="0"/>
              <a:t>We (almost) have a detector</a:t>
            </a:r>
          </a:p>
          <a:p>
            <a:endParaRPr lang="en-AT" dirty="0"/>
          </a:p>
          <a:p>
            <a:endParaRPr lang="en-AT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FE20B90-BFE2-5FD5-FD22-35BF06A527EE}"/>
              </a:ext>
            </a:extLst>
          </p:cNvPr>
          <p:cNvGrpSpPr/>
          <p:nvPr/>
        </p:nvGrpSpPr>
        <p:grpSpPr>
          <a:xfrm>
            <a:off x="6536987" y="1809343"/>
            <a:ext cx="5353155" cy="3694251"/>
            <a:chOff x="4707963" y="1406668"/>
            <a:chExt cx="7065447" cy="4719498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CF62AF01-CD09-0D11-B567-C4CEE19CF4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7963" y="1406668"/>
              <a:ext cx="7065447" cy="47194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0726294-7E38-EA9A-CEA1-41110E734916}"/>
                </a:ext>
              </a:extLst>
            </p:cNvPr>
            <p:cNvSpPr txBox="1"/>
            <p:nvPr/>
          </p:nvSpPr>
          <p:spPr>
            <a:xfrm>
              <a:off x="5090619" y="5452671"/>
              <a:ext cx="6108724" cy="584775"/>
            </a:xfrm>
            <a:prstGeom prst="rect">
              <a:avLst/>
            </a:prstGeom>
            <a:solidFill>
              <a:srgbClr val="FFFFFF">
                <a:alpha val="70331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Futura Medium" charset="0"/>
                  <a:ea typeface="Futura Medium" charset="0"/>
                  <a:cs typeface="Futura Medium" charset="0"/>
                </a:rPr>
                <a:t>C</a:t>
              </a:r>
              <a:r>
                <a:rPr lang="en-AT" sz="2400" dirty="0">
                  <a:latin typeface="Futura Medium" charset="0"/>
                  <a:ea typeface="Futura Medium" charset="0"/>
                  <a:cs typeface="Futura Medium" charset="0"/>
                </a:rPr>
                <a:t>ollaboration meeting 11/2021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1511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82B9F-1280-FABD-E48C-653E802EC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87CA95-B005-58D6-4A36-3CE1F67A01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AT" dirty="0"/>
              <a:t>We (almost) have a detector</a:t>
            </a:r>
          </a:p>
          <a:p>
            <a:pPr>
              <a:lnSpc>
                <a:spcPct val="200000"/>
              </a:lnSpc>
            </a:pPr>
            <a:r>
              <a:rPr lang="en-AT" dirty="0"/>
              <a:t>We (almost 🤣) have a setup</a:t>
            </a:r>
          </a:p>
          <a:p>
            <a:endParaRPr lang="en-AT" dirty="0"/>
          </a:p>
          <a:p>
            <a:endParaRPr lang="en-AT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FE20B90-BFE2-5FD5-FD22-35BF06A527EE}"/>
              </a:ext>
            </a:extLst>
          </p:cNvPr>
          <p:cNvGrpSpPr/>
          <p:nvPr/>
        </p:nvGrpSpPr>
        <p:grpSpPr>
          <a:xfrm>
            <a:off x="6536987" y="1809343"/>
            <a:ext cx="5353155" cy="3694251"/>
            <a:chOff x="4707963" y="1406668"/>
            <a:chExt cx="7065447" cy="4719498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CF62AF01-CD09-0D11-B567-C4CEE19CF4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7963" y="1406668"/>
              <a:ext cx="7065447" cy="47194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0726294-7E38-EA9A-CEA1-41110E734916}"/>
                </a:ext>
              </a:extLst>
            </p:cNvPr>
            <p:cNvSpPr txBox="1"/>
            <p:nvPr/>
          </p:nvSpPr>
          <p:spPr>
            <a:xfrm>
              <a:off x="5090619" y="5452671"/>
              <a:ext cx="6108724" cy="584775"/>
            </a:xfrm>
            <a:prstGeom prst="rect">
              <a:avLst/>
            </a:prstGeom>
            <a:solidFill>
              <a:srgbClr val="FFFFFF">
                <a:alpha val="70331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Futura Medium" charset="0"/>
                  <a:ea typeface="Futura Medium" charset="0"/>
                  <a:cs typeface="Futura Medium" charset="0"/>
                </a:rPr>
                <a:t>C</a:t>
              </a:r>
              <a:r>
                <a:rPr lang="en-AT" sz="2400" dirty="0">
                  <a:latin typeface="Futura Medium" charset="0"/>
                  <a:ea typeface="Futura Medium" charset="0"/>
                  <a:cs typeface="Futura Medium" charset="0"/>
                </a:rPr>
                <a:t>ollaboration meeting 11/2021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72566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82B9F-1280-FABD-E48C-653E802EC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87CA95-B005-58D6-4A36-3CE1F67A01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AT" dirty="0"/>
              <a:t>We (almost) have a detector</a:t>
            </a:r>
          </a:p>
          <a:p>
            <a:pPr>
              <a:lnSpc>
                <a:spcPct val="200000"/>
              </a:lnSpc>
            </a:pPr>
            <a:r>
              <a:rPr lang="en-AT" dirty="0"/>
              <a:t>We (almost 🤣) have a setup</a:t>
            </a:r>
          </a:p>
          <a:p>
            <a:pPr>
              <a:lnSpc>
                <a:spcPct val="200000"/>
              </a:lnSpc>
            </a:pPr>
            <a:r>
              <a:rPr lang="en-AT" dirty="0"/>
              <a:t>We (almost) have all money</a:t>
            </a:r>
          </a:p>
          <a:p>
            <a:endParaRPr lang="en-AT" dirty="0"/>
          </a:p>
          <a:p>
            <a:endParaRPr lang="en-AT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FE20B90-BFE2-5FD5-FD22-35BF06A527EE}"/>
              </a:ext>
            </a:extLst>
          </p:cNvPr>
          <p:cNvGrpSpPr/>
          <p:nvPr/>
        </p:nvGrpSpPr>
        <p:grpSpPr>
          <a:xfrm>
            <a:off x="6536987" y="1809343"/>
            <a:ext cx="5353155" cy="3694251"/>
            <a:chOff x="4707963" y="1406668"/>
            <a:chExt cx="7065447" cy="4719498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CF62AF01-CD09-0D11-B567-C4CEE19CF4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7963" y="1406668"/>
              <a:ext cx="7065447" cy="47194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0726294-7E38-EA9A-CEA1-41110E734916}"/>
                </a:ext>
              </a:extLst>
            </p:cNvPr>
            <p:cNvSpPr txBox="1"/>
            <p:nvPr/>
          </p:nvSpPr>
          <p:spPr>
            <a:xfrm>
              <a:off x="5090619" y="5452671"/>
              <a:ext cx="6108724" cy="584775"/>
            </a:xfrm>
            <a:prstGeom prst="rect">
              <a:avLst/>
            </a:prstGeom>
            <a:solidFill>
              <a:srgbClr val="FFFFFF">
                <a:alpha val="70331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Futura Medium" charset="0"/>
                  <a:ea typeface="Futura Medium" charset="0"/>
                  <a:cs typeface="Futura Medium" charset="0"/>
                </a:rPr>
                <a:t>C</a:t>
              </a:r>
              <a:r>
                <a:rPr lang="en-AT" sz="2400" dirty="0">
                  <a:latin typeface="Futura Medium" charset="0"/>
                  <a:ea typeface="Futura Medium" charset="0"/>
                  <a:cs typeface="Futura Medium" charset="0"/>
                </a:rPr>
                <a:t>ollaboration meeting 11/2021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8693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82B9F-1280-FABD-E48C-653E802EC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87CA95-B005-58D6-4A36-3CE1F67A01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AT" dirty="0"/>
              <a:t>We (almost) have a detector</a:t>
            </a:r>
          </a:p>
          <a:p>
            <a:pPr>
              <a:lnSpc>
                <a:spcPct val="200000"/>
              </a:lnSpc>
            </a:pPr>
            <a:r>
              <a:rPr lang="en-AT" dirty="0"/>
              <a:t>We (almost 🤣) have a setup</a:t>
            </a:r>
          </a:p>
          <a:p>
            <a:pPr>
              <a:lnSpc>
                <a:spcPct val="200000"/>
              </a:lnSpc>
            </a:pPr>
            <a:r>
              <a:rPr lang="en-AT" dirty="0"/>
              <a:t>We (almost) have all money</a:t>
            </a:r>
          </a:p>
          <a:p>
            <a:pPr>
              <a:lnSpc>
                <a:spcPct val="200000"/>
              </a:lnSpc>
            </a:pPr>
            <a:r>
              <a:rPr lang="en-AT" dirty="0"/>
              <a:t>We have a team</a:t>
            </a:r>
          </a:p>
          <a:p>
            <a:endParaRPr lang="en-AT" dirty="0"/>
          </a:p>
          <a:p>
            <a:endParaRPr lang="en-AT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FE20B90-BFE2-5FD5-FD22-35BF06A527EE}"/>
              </a:ext>
            </a:extLst>
          </p:cNvPr>
          <p:cNvGrpSpPr/>
          <p:nvPr/>
        </p:nvGrpSpPr>
        <p:grpSpPr>
          <a:xfrm>
            <a:off x="6536987" y="1809343"/>
            <a:ext cx="5353155" cy="3694251"/>
            <a:chOff x="4707963" y="1406668"/>
            <a:chExt cx="7065447" cy="4719498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CF62AF01-CD09-0D11-B567-C4CEE19CF4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7963" y="1406668"/>
              <a:ext cx="7065447" cy="47194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0726294-7E38-EA9A-CEA1-41110E734916}"/>
                </a:ext>
              </a:extLst>
            </p:cNvPr>
            <p:cNvSpPr txBox="1"/>
            <p:nvPr/>
          </p:nvSpPr>
          <p:spPr>
            <a:xfrm>
              <a:off x="5090619" y="5452671"/>
              <a:ext cx="6108724" cy="584775"/>
            </a:xfrm>
            <a:prstGeom prst="rect">
              <a:avLst/>
            </a:prstGeom>
            <a:solidFill>
              <a:srgbClr val="FFFFFF">
                <a:alpha val="70331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Futura Medium" charset="0"/>
                  <a:ea typeface="Futura Medium" charset="0"/>
                  <a:cs typeface="Futura Medium" charset="0"/>
                </a:rPr>
                <a:t>C</a:t>
              </a:r>
              <a:r>
                <a:rPr lang="en-AT" sz="2400" dirty="0">
                  <a:latin typeface="Futura Medium" charset="0"/>
                  <a:ea typeface="Futura Medium" charset="0"/>
                  <a:cs typeface="Futura Medium" charset="0"/>
                </a:rPr>
                <a:t>ollaboration meeting 11/2021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49588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38366-8A30-3B49-8C39-357FB0174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Who is Who</a:t>
            </a:r>
          </a:p>
        </p:txBody>
      </p:sp>
      <p:pic>
        <p:nvPicPr>
          <p:cNvPr id="4" name="Picture 2" descr="hnliches Foto">
            <a:extLst>
              <a:ext uri="{FF2B5EF4-FFF2-40B4-BE49-F238E27FC236}">
                <a16:creationId xmlns:a16="http://schemas.microsoft.com/office/drawing/2014/main" id="{9AB518F7-9979-F247-BD37-EA454549261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354" y="963038"/>
            <a:ext cx="6611291" cy="5329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2384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11AB3-C722-71D1-89DF-2C427D691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Round Tables</a:t>
            </a:r>
          </a:p>
        </p:txBody>
      </p:sp>
      <p:pic>
        <p:nvPicPr>
          <p:cNvPr id="1026" name="Picture 2" descr="Arthur | Koningen">
            <a:extLst>
              <a:ext uri="{FF2B5EF4-FFF2-40B4-BE49-F238E27FC236}">
                <a16:creationId xmlns:a16="http://schemas.microsoft.com/office/drawing/2014/main" id="{36F47ED7-95EF-8191-A0C7-F4D4E0C3A04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81" y="1541834"/>
            <a:ext cx="815131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3F3D78A-B899-6A43-915F-193F9F390243}"/>
              </a:ext>
            </a:extLst>
          </p:cNvPr>
          <p:cNvSpPr txBox="1"/>
          <p:nvPr/>
        </p:nvSpPr>
        <p:spPr>
          <a:xfrm>
            <a:off x="8764622" y="1541834"/>
            <a:ext cx="342737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T" sz="3200" dirty="0">
                <a:latin typeface="Futura Medium" charset="0"/>
                <a:ea typeface="Futura Medium" charset="0"/>
                <a:cs typeface="Futura Medium" charset="0"/>
              </a:rPr>
              <a:t>Please let us know if more round tables are needed.</a:t>
            </a:r>
          </a:p>
        </p:txBody>
      </p:sp>
    </p:spTree>
    <p:extLst>
      <p:ext uri="{BB962C8B-B14F-4D97-AF65-F5344CB8AC3E}">
        <p14:creationId xmlns:p14="http://schemas.microsoft.com/office/powerpoint/2010/main" val="732780560"/>
      </p:ext>
    </p:extLst>
  </p:cSld>
  <p:clrMapOvr>
    <a:masterClrMapping/>
  </p:clrMapOvr>
</p:sld>
</file>

<file path=ppt/theme/theme1.xml><?xml version="1.0" encoding="utf-8"?>
<a:theme xmlns:a="http://schemas.openxmlformats.org/drawingml/2006/main" name="COSINUS2021">
  <a:themeElements>
    <a:clrScheme name="FlatUI2_4">
      <a:dk1>
        <a:srgbClr val="192230"/>
      </a:dk1>
      <a:lt1>
        <a:srgbClr val="E8ECEE"/>
      </a:lt1>
      <a:dk2>
        <a:srgbClr val="1F497D"/>
      </a:dk2>
      <a:lt2>
        <a:srgbClr val="EEECE1"/>
      </a:lt2>
      <a:accent1>
        <a:srgbClr val="D93829"/>
      </a:accent1>
      <a:accent2>
        <a:srgbClr val="3182D9"/>
      </a:accent2>
      <a:accent3>
        <a:srgbClr val="2769B0"/>
      </a:accent3>
      <a:accent4>
        <a:srgbClr val="2879F0"/>
      </a:accent4>
      <a:accent5>
        <a:srgbClr val="0000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3200" dirty="0" smtClean="0">
            <a:latin typeface="Futura Medium" charset="0"/>
            <a:ea typeface="Futura Medium" charset="0"/>
            <a:cs typeface="Futura Medium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OSINUS2021" id="{5DE36764-BE4C-2C47-8C81-6BF37EF7DDFA}" vid="{99A5E460-FAF9-BC4B-A585-8BC33F2CF0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COSINUS2021</Template>
  <TotalTime>3707</TotalTime>
  <Words>171</Words>
  <Application>Microsoft Macintosh PowerPoint</Application>
  <PresentationFormat>Widescreen</PresentationFormat>
  <Paragraphs>42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Futura</vt:lpstr>
      <vt:lpstr>Futura Condensed</vt:lpstr>
      <vt:lpstr>Futura Medium</vt:lpstr>
      <vt:lpstr>Helvetica Neue</vt:lpstr>
      <vt:lpstr>Helvetica Neue Condensed Black</vt:lpstr>
      <vt:lpstr>COSINUS2021</vt:lpstr>
      <vt:lpstr>COSINUS Collaboration Meeting LNGS/GSSI   Introduction</vt:lpstr>
      <vt:lpstr>Fantastic News - remoTES</vt:lpstr>
      <vt:lpstr>Fantastic News – Setup proceeds</vt:lpstr>
      <vt:lpstr>Summary</vt:lpstr>
      <vt:lpstr>Summary</vt:lpstr>
      <vt:lpstr>Summary</vt:lpstr>
      <vt:lpstr>Summary</vt:lpstr>
      <vt:lpstr>Who is Who</vt:lpstr>
      <vt:lpstr>Round Tables</vt:lpstr>
      <vt:lpstr>Let’s Go!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COSINUS Collaboration Meeting LNGS/GSSI   Introduction</dc:title>
  <dc:creator>Florian Reindl</dc:creator>
  <cp:lastModifiedBy>Florian Reindl</cp:lastModifiedBy>
  <cp:revision>5</cp:revision>
  <dcterms:created xsi:type="dcterms:W3CDTF">2021-11-08T12:44:42Z</dcterms:created>
  <dcterms:modified xsi:type="dcterms:W3CDTF">2022-04-20T07:06:07Z</dcterms:modified>
</cp:coreProperties>
</file>