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90" r:id="rId5"/>
    <p:sldId id="288" r:id="rId6"/>
    <p:sldId id="264" r:id="rId7"/>
    <p:sldId id="287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8"/>
    <p:restoredTop sz="89888" autoAdjust="0"/>
  </p:normalViewPr>
  <p:slideViewPr>
    <p:cSldViewPr snapToGrid="0" snapToObjects="1">
      <p:cViewPr varScale="1">
        <p:scale>
          <a:sx n="170" d="100"/>
          <a:sy n="170" d="100"/>
        </p:scale>
        <p:origin x="156" y="33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F5352-14DE-4F17-86D0-E49962A9A681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A0883-C194-4A20-AA00-878C848A78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945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868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59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22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50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270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A0883-C194-4A20-AA00-878C848A784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067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8F4B-DDAC-4BF5-88C2-A073B192CC81}" type="datetimeFigureOut">
              <a:rPr lang="en-GB" smtClean="0"/>
              <a:t>07/04/2022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5F6-C0B4-4313-9252-1C8E8ED37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78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72133-EDD6-E848-BE81-D49F47FD0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84787"/>
            <a:ext cx="8226854" cy="1154155"/>
          </a:xfrm>
        </p:spPr>
        <p:txBody>
          <a:bodyPr>
            <a:normAutofit/>
          </a:bodyPr>
          <a:lstStyle/>
          <a:p>
            <a:r>
              <a:rPr lang="en-GB" b="1" dirty="0" smtClean="0"/>
              <a:t>COSMOS </a:t>
            </a:r>
            <a:br>
              <a:rPr lang="en-GB" b="1" dirty="0" smtClean="0"/>
            </a:br>
            <a:r>
              <a:rPr lang="en-GB" sz="2000" b="1" dirty="0"/>
              <a:t>BE-CSS Alarm Tools Portfolio</a:t>
            </a:r>
            <a:endParaRPr lang="en-CH" sz="20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C7471D-E168-0348-8122-B75A2ED6A0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7/4/2022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7D2FF-83FD-AB45-AAD2-B80986C42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BE-CSS Alarm Tools Portfolio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5668E-7962-8F4E-9098-79B3B3794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1941F2-ADDE-8B42-9BA7-07503F7919F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729191"/>
            <a:ext cx="2743200" cy="4749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Frank Locci</a:t>
            </a:r>
            <a:endParaRPr lang="en-CH" dirty="0"/>
          </a:p>
          <a:p>
            <a:r>
              <a:rPr lang="en-GB" dirty="0"/>
              <a:t>CTTB Industrial Controls Forum - #</a:t>
            </a:r>
            <a:r>
              <a:rPr lang="en-GB" dirty="0" smtClean="0"/>
              <a:t>4</a:t>
            </a:r>
            <a:endParaRPr lang="en-GB" dirty="0"/>
          </a:p>
          <a:p>
            <a:r>
              <a:rPr lang="en-CH" dirty="0" smtClean="0"/>
              <a:t>April 2022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403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CF464-13F2-7E4D-8094-654299BA4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1696E-0C6B-4849-B956-688922E51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6605"/>
            <a:ext cx="8229600" cy="3203145"/>
          </a:xfrm>
        </p:spPr>
        <p:txBody>
          <a:bodyPr/>
          <a:lstStyle/>
          <a:p>
            <a:r>
              <a:rPr lang="en-US" dirty="0" smtClean="0"/>
              <a:t>COSMOS service: a quick overview</a:t>
            </a:r>
            <a:endParaRPr lang="en-CH" dirty="0" smtClean="0"/>
          </a:p>
          <a:p>
            <a:r>
              <a:rPr lang="en-US" dirty="0" smtClean="0"/>
              <a:t>COSMOS alarms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dirty="0" smtClean="0"/>
              <a:t>Concerns</a:t>
            </a:r>
          </a:p>
          <a:p>
            <a:r>
              <a:rPr lang="en-US" dirty="0" smtClean="0"/>
              <a:t>Conclusion</a:t>
            </a:r>
            <a:endParaRPr lang="en-CH" dirty="0" smtClean="0"/>
          </a:p>
          <a:p>
            <a:pPr lvl="1"/>
            <a:endParaRPr lang="en-CH" dirty="0" smtClean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01BA7-65AE-B841-A22F-FCD03E3A53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47379-D55D-084B-8020-3D350DF7E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BE-CSS Alarm Tools Portfolio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AB599-B4AB-2E4A-A898-AD94F2657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155" y="173049"/>
            <a:ext cx="3085598" cy="4829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55593" y="791633"/>
            <a:ext cx="561858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Main principles</a:t>
            </a:r>
            <a:br>
              <a:rPr lang="en-US" sz="1400" b="1" dirty="0" smtClean="0"/>
            </a:br>
            <a:endParaRPr lang="en-US" sz="600" dirty="0" smtClean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Monitoring of whole ACC control </a:t>
            </a:r>
            <a:r>
              <a:rPr lang="en-US" sz="1400" dirty="0" err="1" smtClean="0"/>
              <a:t>infras</a:t>
            </a:r>
            <a:r>
              <a:rPr lang="en-US" sz="1400" dirty="0" smtClean="0"/>
              <a:t>. (excluding business data)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Cooperative model (custom checks, dashboards)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Rely </a:t>
            </a:r>
            <a:r>
              <a:rPr lang="en-US" sz="1400" dirty="0"/>
              <a:t>on </a:t>
            </a:r>
            <a:r>
              <a:rPr lang="en-US" sz="1400" dirty="0" smtClean="0"/>
              <a:t>standard and </a:t>
            </a:r>
            <a:r>
              <a:rPr lang="en-US" sz="1400" dirty="0"/>
              <a:t>OSS </a:t>
            </a:r>
            <a:r>
              <a:rPr lang="en-US" sz="1400" dirty="0" smtClean="0"/>
              <a:t>technologies:</a:t>
            </a:r>
          </a:p>
          <a:p>
            <a:endParaRPr lang="en-US" sz="1400" dirty="0" smtClean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endParaRPr lang="en-US" sz="400" dirty="0" smtClean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3 different levels of GUIs: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 err="1" smtClean="0"/>
              <a:t>Acc</a:t>
            </a:r>
            <a:r>
              <a:rPr lang="en-US" sz="1400" dirty="0" smtClean="0"/>
              <a:t>-oriented for operation: “</a:t>
            </a:r>
            <a:r>
              <a:rPr lang="en-US" sz="1400" dirty="0" err="1" smtClean="0"/>
              <a:t>Diamon</a:t>
            </a:r>
            <a:r>
              <a:rPr lang="en-US" sz="1400" dirty="0" smtClean="0"/>
              <a:t>” console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/>
              <a:t>D</a:t>
            </a:r>
            <a:r>
              <a:rPr lang="en-US" sz="1400" dirty="0" smtClean="0"/>
              <a:t>ashboards for metrics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 smtClean="0"/>
              <a:t>Web expert tool for fine diagnostics</a:t>
            </a:r>
          </a:p>
          <a:p>
            <a:pPr lvl="1"/>
            <a:endParaRPr lang="en-US" sz="1400" dirty="0" smtClean="0"/>
          </a:p>
          <a:p>
            <a:pPr marL="714375" lvl="1" indent="-257175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>
              <a:solidFill>
                <a:srgbClr val="FF0000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501" y="3052795"/>
            <a:ext cx="4407062" cy="19089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4333" y="88406"/>
            <a:ext cx="568178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COSMOS</a:t>
            </a:r>
            <a:r>
              <a:rPr lang="en-US" sz="2000" b="1" dirty="0"/>
              <a:t>:  </a:t>
            </a:r>
            <a:r>
              <a:rPr lang="en-US" sz="1400" b="1" dirty="0"/>
              <a:t>Controls Open-Source Monitoring </a:t>
            </a:r>
            <a:r>
              <a:rPr lang="en-US" sz="1400" b="1" dirty="0" smtClean="0"/>
              <a:t>System</a:t>
            </a:r>
            <a:endParaRPr lang="en-US" sz="1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973" y="1608196"/>
            <a:ext cx="2975782" cy="11261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ounded Rectangle 12"/>
          <p:cNvSpPr/>
          <p:nvPr/>
        </p:nvSpPr>
        <p:spPr>
          <a:xfrm>
            <a:off x="1469815" y="3652960"/>
            <a:ext cx="1955800" cy="708597"/>
          </a:xfrm>
          <a:prstGeom prst="roundRect">
            <a:avLst/>
          </a:prstGeom>
          <a:solidFill>
            <a:srgbClr val="2D95C8">
              <a:alpha val="81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700" dirty="0"/>
              <a:t>m</a:t>
            </a:r>
            <a:r>
              <a:rPr lang="en-US" sz="700" dirty="0" smtClean="0"/>
              <a:t>onitored hosts: </a:t>
            </a:r>
            <a:r>
              <a:rPr lang="en-US" sz="700" b="1" dirty="0" smtClean="0"/>
              <a:t>~7300</a:t>
            </a:r>
          </a:p>
          <a:p>
            <a:pPr marL="285750" indent="-285750">
              <a:buFont typeface="Arial"/>
              <a:buChar char="•"/>
            </a:pPr>
            <a:r>
              <a:rPr lang="en-US" sz="700" dirty="0"/>
              <a:t>m</a:t>
            </a:r>
            <a:r>
              <a:rPr lang="en-US" sz="700" dirty="0" smtClean="0"/>
              <a:t>onitored services: </a:t>
            </a:r>
            <a:r>
              <a:rPr lang="en-US" sz="700" b="1" dirty="0"/>
              <a:t>~</a:t>
            </a:r>
            <a:r>
              <a:rPr lang="en-US" sz="700" b="1" dirty="0" smtClean="0"/>
              <a:t>36000</a:t>
            </a:r>
          </a:p>
          <a:p>
            <a:pPr marL="285750" indent="-285750">
              <a:buFont typeface="Arial"/>
              <a:buChar char="•"/>
            </a:pPr>
            <a:r>
              <a:rPr lang="en-US" sz="700" dirty="0" smtClean="0"/>
              <a:t>custom checks: </a:t>
            </a:r>
            <a:r>
              <a:rPr lang="en-US" sz="700" b="1" dirty="0" smtClean="0"/>
              <a:t>&gt;60</a:t>
            </a:r>
            <a:endParaRPr lang="en-US" sz="700" dirty="0" smtClean="0"/>
          </a:p>
          <a:p>
            <a:pPr marL="285750" indent="-285750">
              <a:buFont typeface="Arial"/>
              <a:buChar char="•"/>
            </a:pPr>
            <a:r>
              <a:rPr lang="en-US" sz="700" dirty="0"/>
              <a:t>c</a:t>
            </a:r>
            <a:r>
              <a:rPr lang="en-US" sz="700" dirty="0" smtClean="0"/>
              <a:t>ustom dashboards: </a:t>
            </a:r>
            <a:r>
              <a:rPr lang="en-US" sz="700" b="1" dirty="0"/>
              <a:t>&gt;</a:t>
            </a:r>
            <a:r>
              <a:rPr lang="en-US" sz="700" b="1" dirty="0" smtClean="0"/>
              <a:t>100</a:t>
            </a:r>
            <a:endParaRPr lang="en-US" sz="7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947" y="1971444"/>
            <a:ext cx="665887" cy="3868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489" y="2016374"/>
            <a:ext cx="290416" cy="29695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088" y="2016374"/>
            <a:ext cx="779544" cy="2982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60" y="2087227"/>
            <a:ext cx="638778" cy="1565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33" y="2029878"/>
            <a:ext cx="454369" cy="32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6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6209F-E064-C547-AE08-F15409F0D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4899"/>
            <a:ext cx="8226854" cy="705332"/>
          </a:xfrm>
        </p:spPr>
        <p:txBody>
          <a:bodyPr>
            <a:noAutofit/>
          </a:bodyPr>
          <a:lstStyle/>
          <a:p>
            <a:r>
              <a:rPr lang="en-US" sz="3600" dirty="0" smtClean="0"/>
              <a:t>COSMOS alarms principle</a:t>
            </a:r>
            <a:endParaRPr lang="en-CH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4ABB6-11EF-494C-BA64-348C99A27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60450"/>
            <a:ext cx="8229600" cy="335280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500" b="1" dirty="0" smtClean="0"/>
              <a:t>Alarms service</a:t>
            </a:r>
            <a:endParaRPr lang="en-CH" sz="1500" b="1" dirty="0" smtClean="0"/>
          </a:p>
          <a:p>
            <a:pPr lvl="1"/>
            <a:r>
              <a:rPr lang="en-US" sz="1300" dirty="0" smtClean="0"/>
              <a:t>Centralized source (</a:t>
            </a:r>
            <a:r>
              <a:rPr lang="en-US" sz="1300" dirty="0" err="1" smtClean="0"/>
              <a:t>icinga</a:t>
            </a:r>
            <a:r>
              <a:rPr lang="en-US" sz="1300" dirty="0" smtClean="0"/>
              <a:t>)</a:t>
            </a:r>
            <a:endParaRPr lang="en-US" sz="1300" b="1" dirty="0" smtClean="0"/>
          </a:p>
          <a:p>
            <a:pPr lvl="1"/>
            <a:r>
              <a:rPr lang="en-US" sz="1300" dirty="0" smtClean="0"/>
              <a:t>Default checks: </a:t>
            </a:r>
          </a:p>
          <a:p>
            <a:pPr lvl="3"/>
            <a:r>
              <a:rPr lang="en-US" sz="1000" dirty="0" smtClean="0"/>
              <a:t>Hosts (ping), </a:t>
            </a:r>
            <a:r>
              <a:rPr lang="en-US" sz="1000" dirty="0"/>
              <a:t>services and application </a:t>
            </a:r>
            <a:r>
              <a:rPr lang="en-US" sz="1000" dirty="0" smtClean="0"/>
              <a:t>up/down</a:t>
            </a:r>
          </a:p>
          <a:p>
            <a:pPr lvl="3"/>
            <a:r>
              <a:rPr lang="en-US" sz="1000" dirty="0" smtClean="0"/>
              <a:t>Base components status:  Disk, mem, CPU-load, http, </a:t>
            </a:r>
            <a:r>
              <a:rPr lang="en-US" sz="1000" dirty="0" err="1" smtClean="0"/>
              <a:t>ssh</a:t>
            </a:r>
            <a:r>
              <a:rPr lang="en-US" sz="1000" dirty="0" smtClean="0"/>
              <a:t>, …</a:t>
            </a:r>
            <a:endParaRPr lang="en-US" sz="800" dirty="0" smtClean="0"/>
          </a:p>
          <a:p>
            <a:pPr lvl="1"/>
            <a:r>
              <a:rPr lang="en-US" sz="1300" dirty="0" smtClean="0"/>
              <a:t>Custom checks</a:t>
            </a:r>
            <a:r>
              <a:rPr lang="en-US" sz="1300" dirty="0"/>
              <a:t>: </a:t>
            </a:r>
          </a:p>
          <a:p>
            <a:pPr lvl="3"/>
            <a:r>
              <a:rPr lang="en-US" sz="1000" dirty="0" smtClean="0"/>
              <a:t>Any specific Hardware and Software components of the control infrastructure</a:t>
            </a:r>
            <a:br>
              <a:rPr lang="en-US" sz="1000" dirty="0" smtClean="0"/>
            </a:br>
            <a:endParaRPr lang="en-US" sz="1000" dirty="0"/>
          </a:p>
          <a:p>
            <a:pPr marL="36576" indent="0">
              <a:buNone/>
            </a:pPr>
            <a:r>
              <a:rPr lang="en-US" sz="1500" b="1" dirty="0" smtClean="0"/>
              <a:t>Alarms configuration</a:t>
            </a:r>
            <a:endParaRPr lang="en-CH" sz="1500" b="1" dirty="0"/>
          </a:p>
          <a:p>
            <a:pPr lvl="1"/>
            <a:r>
              <a:rPr lang="en-US" sz="1300" dirty="0" smtClean="0"/>
              <a:t>Automatic setup (75%):  common setting </a:t>
            </a:r>
            <a:r>
              <a:rPr lang="en-US" sz="1000" dirty="0" smtClean="0"/>
              <a:t>(static) </a:t>
            </a:r>
            <a:r>
              <a:rPr lang="en-US" sz="1300" dirty="0" smtClean="0"/>
              <a:t>+ CCDB setting </a:t>
            </a:r>
            <a:r>
              <a:rPr lang="en-US" sz="1000" dirty="0" smtClean="0"/>
              <a:t>(update twice/day)</a:t>
            </a:r>
          </a:p>
          <a:p>
            <a:pPr lvl="1"/>
            <a:r>
              <a:rPr lang="en-US" sz="1300" dirty="0" smtClean="0"/>
              <a:t>Manual setup (25%):  on-demand to sys-admin</a:t>
            </a:r>
            <a:br>
              <a:rPr lang="en-US" sz="1300" dirty="0" smtClean="0"/>
            </a:br>
            <a:r>
              <a:rPr lang="en-US" sz="1200" dirty="0" smtClean="0"/>
              <a:t>(notification medium/type/attributes, thresholds, source-categories, multi-conditions, etc.)</a:t>
            </a:r>
            <a:br>
              <a:rPr lang="en-US" sz="1200" dirty="0" smtClean="0"/>
            </a:br>
            <a:endParaRPr lang="en-US" sz="1200" dirty="0" smtClean="0"/>
          </a:p>
          <a:p>
            <a:pPr marL="36576" indent="0">
              <a:buNone/>
            </a:pPr>
            <a:r>
              <a:rPr lang="en-US" sz="1500" b="1" dirty="0"/>
              <a:t>Alarms </a:t>
            </a:r>
            <a:r>
              <a:rPr lang="en-US" sz="1500" b="1" dirty="0" smtClean="0"/>
              <a:t>interface</a:t>
            </a:r>
            <a:endParaRPr lang="en-CH" sz="1500" b="1" dirty="0"/>
          </a:p>
          <a:p>
            <a:pPr lvl="1"/>
            <a:r>
              <a:rPr lang="en-US" sz="1300" dirty="0" smtClean="0"/>
              <a:t>On-event: Email (by default), SMS</a:t>
            </a:r>
          </a:p>
          <a:p>
            <a:pPr lvl="1"/>
            <a:r>
              <a:rPr lang="en-US" sz="1300" dirty="0" smtClean="0"/>
              <a:t>Visual: GUIs (</a:t>
            </a:r>
            <a:r>
              <a:rPr lang="en-US" sz="1300" dirty="0" err="1" smtClean="0"/>
              <a:t>Diamon</a:t>
            </a:r>
            <a:r>
              <a:rPr lang="en-US" sz="1300" dirty="0" smtClean="0"/>
              <a:t> console, </a:t>
            </a:r>
            <a:r>
              <a:rPr lang="en-US" sz="1300" dirty="0" err="1" smtClean="0"/>
              <a:t>Grafana</a:t>
            </a:r>
            <a:r>
              <a:rPr lang="en-US" sz="1300" dirty="0" smtClean="0"/>
              <a:t>, </a:t>
            </a:r>
            <a:r>
              <a:rPr lang="en-US" sz="1300" dirty="0" err="1" smtClean="0"/>
              <a:t>Icingaweb</a:t>
            </a:r>
            <a:r>
              <a:rPr lang="en-US" sz="1300" dirty="0" smtClean="0"/>
              <a:t>, Carousel)</a:t>
            </a:r>
          </a:p>
          <a:p>
            <a:pPr lvl="1"/>
            <a:r>
              <a:rPr lang="en-US" sz="1300" dirty="0" smtClean="0"/>
              <a:t>[possible] </a:t>
            </a:r>
            <a:r>
              <a:rPr lang="en-US" sz="1300" dirty="0" err="1" smtClean="0"/>
              <a:t>Webhooks</a:t>
            </a:r>
            <a:r>
              <a:rPr lang="en-US" sz="1300" dirty="0" smtClean="0"/>
              <a:t> (e.g. Mattermost)</a:t>
            </a:r>
          </a:p>
          <a:p>
            <a:pPr marL="36576" indent="0">
              <a:buNone/>
            </a:pPr>
            <a:endParaRPr lang="en-CH" sz="18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C00D9-96C8-0542-AEB0-AC07A9FF26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A67F2-1F58-3640-BE83-DC0D2EBB3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BE-CSS Alarm Tools Portfolio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B18CE-F6A3-2546-8BFF-148A3F8FD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96654" y="4783656"/>
            <a:ext cx="31320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9" name="Arc 78"/>
          <p:cNvSpPr/>
          <p:nvPr/>
        </p:nvSpPr>
        <p:spPr>
          <a:xfrm rot="13534369">
            <a:off x="6724173" y="611795"/>
            <a:ext cx="2602227" cy="2413022"/>
          </a:xfrm>
          <a:prstGeom prst="arc">
            <a:avLst>
              <a:gd name="adj1" fmla="val 16383637"/>
              <a:gd name="adj2" fmla="val 1328676"/>
            </a:avLst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83"/>
          <p:cNvGrpSpPr/>
          <p:nvPr/>
        </p:nvGrpSpPr>
        <p:grpSpPr>
          <a:xfrm>
            <a:off x="6653472" y="383902"/>
            <a:ext cx="2217720" cy="3278742"/>
            <a:chOff x="6910156" y="648514"/>
            <a:chExt cx="2217720" cy="3278742"/>
          </a:xfrm>
        </p:grpSpPr>
        <p:pic>
          <p:nvPicPr>
            <p:cNvPr id="5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40514" y="648514"/>
              <a:ext cx="419653" cy="34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0271" y="2648532"/>
              <a:ext cx="1160140" cy="400248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>
              <a:off x="7544809" y="3401253"/>
              <a:ext cx="1011064" cy="526003"/>
            </a:xfrm>
            <a:prstGeom prst="ellipse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accent6">
                      <a:lumMod val="50000"/>
                    </a:schemeClr>
                  </a:solidFill>
                </a:rPr>
                <a:t>Hosts and Services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4" name="Up Arrow 73"/>
            <p:cNvSpPr/>
            <p:nvPr/>
          </p:nvSpPr>
          <p:spPr>
            <a:xfrm>
              <a:off x="8002229" y="3097394"/>
              <a:ext cx="96286" cy="248598"/>
            </a:xfrm>
            <a:prstGeom prst="upArrow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7381625" y="1334318"/>
              <a:ext cx="1324895" cy="948637"/>
              <a:chOff x="7991447" y="3096496"/>
              <a:chExt cx="1183866" cy="821495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7991447" y="3096496"/>
                <a:ext cx="1183866" cy="821495"/>
              </a:xfrm>
              <a:prstGeom prst="ellipse">
                <a:avLst/>
              </a:prstGeom>
              <a:ln w="127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8153930" y="3585440"/>
                <a:ext cx="391979" cy="243963"/>
                <a:chOff x="2844877" y="505714"/>
                <a:chExt cx="830804" cy="713463"/>
              </a:xfrm>
            </p:grpSpPr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44877" y="505714"/>
                  <a:ext cx="652166" cy="289958"/>
                </a:xfrm>
                <a:prstGeom prst="rect">
                  <a:avLst/>
                </a:prstGeom>
              </p:spPr>
            </p:pic>
            <p:sp>
              <p:nvSpPr>
                <p:cNvPr id="56" name="TextBox 55"/>
                <p:cNvSpPr txBox="1"/>
                <p:nvPr/>
              </p:nvSpPr>
              <p:spPr>
                <a:xfrm>
                  <a:off x="2890813" y="724131"/>
                  <a:ext cx="784868" cy="4950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5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Yu Gothic UI Semibold" panose="020B0700000000000000" pitchFamily="34" charset="-128"/>
                      <a:ea typeface="Yu Gothic UI Semibold" panose="020B0700000000000000" pitchFamily="34" charset="-128"/>
                    </a:rPr>
                    <a:t> WEB</a:t>
                  </a:r>
                  <a:endParaRPr lang="en-GB" sz="500" dirty="0">
                    <a:solidFill>
                      <a:schemeClr val="accent6">
                        <a:lumMod val="50000"/>
                      </a:schemeClr>
                    </a:solidFill>
                    <a:latin typeface="Yu Gothic UI Semibold" panose="020B0700000000000000" pitchFamily="34" charset="-128"/>
                    <a:ea typeface="Yu Gothic UI Semibold" panose="020B0700000000000000" pitchFamily="34" charset="-128"/>
                  </a:endParaRPr>
                </a:p>
              </p:txBody>
            </p:sp>
          </p:grp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6695" y="3559381"/>
                <a:ext cx="419727" cy="116305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17146" y="3204498"/>
                <a:ext cx="499413" cy="285156"/>
              </a:xfrm>
              <a:prstGeom prst="rect">
                <a:avLst/>
              </a:prstGeom>
            </p:spPr>
          </p:pic>
        </p:grpSp>
        <p:sp>
          <p:nvSpPr>
            <p:cNvPr id="77" name="Up Arrow 76"/>
            <p:cNvSpPr/>
            <p:nvPr/>
          </p:nvSpPr>
          <p:spPr>
            <a:xfrm>
              <a:off x="7995930" y="2351320"/>
              <a:ext cx="96286" cy="248598"/>
            </a:xfrm>
            <a:prstGeom prst="upArrow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Up Arrow 77"/>
            <p:cNvSpPr/>
            <p:nvPr/>
          </p:nvSpPr>
          <p:spPr>
            <a:xfrm rot="10800000">
              <a:off x="7991937" y="1023780"/>
              <a:ext cx="96286" cy="248598"/>
            </a:xfrm>
            <a:prstGeom prst="upArrow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910156" y="1041101"/>
              <a:ext cx="68119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>
                  <a:solidFill>
                    <a:schemeClr val="bg2">
                      <a:lumMod val="10000"/>
                    </a:schemeClr>
                  </a:solidFill>
                </a:rPr>
                <a:t>n</a:t>
              </a:r>
              <a:r>
                <a:rPr lang="en-US" sz="700" b="1" dirty="0" smtClean="0">
                  <a:solidFill>
                    <a:schemeClr val="bg2">
                      <a:lumMod val="10000"/>
                    </a:schemeClr>
                  </a:solidFill>
                </a:rPr>
                <a:t>otification</a:t>
              </a:r>
              <a:endParaRPr lang="en-GB" sz="7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322033" y="1477026"/>
              <a:ext cx="80584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solidFill>
                    <a:schemeClr val="bg2">
                      <a:lumMod val="10000"/>
                    </a:schemeClr>
                  </a:solidFill>
                </a:rPr>
                <a:t>visualization</a:t>
              </a:r>
              <a:endParaRPr lang="en-GB" sz="7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392006" y="3104041"/>
              <a:ext cx="80584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solidFill>
                    <a:schemeClr val="bg2">
                      <a:lumMod val="10000"/>
                    </a:schemeClr>
                  </a:solidFill>
                </a:rPr>
                <a:t>monitoring</a:t>
              </a:r>
              <a:endParaRPr lang="en-GB" sz="7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1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6209F-E064-C547-AE08-F15409F0D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COSMOS alarms concerns</a:t>
            </a:r>
            <a:endParaRPr lang="en-CH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4ABB6-11EF-494C-BA64-348C99A27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8304335" cy="3203145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endParaRPr lang="en-US" sz="1200" b="1" i="1" dirty="0" smtClean="0"/>
          </a:p>
          <a:p>
            <a:pPr marL="36576" indent="0">
              <a:buNone/>
            </a:pPr>
            <a:endParaRPr lang="en-US" sz="1200" b="1" i="1" dirty="0"/>
          </a:p>
          <a:p>
            <a:pPr marL="36576" indent="0">
              <a:buNone/>
            </a:pPr>
            <a:endParaRPr lang="en-US" sz="1200" b="1" i="1" dirty="0"/>
          </a:p>
          <a:p>
            <a:pPr marL="36576" indent="0">
              <a:buNone/>
            </a:pPr>
            <a:endParaRPr lang="en-US" sz="1200" b="1" i="1" dirty="0" smtClean="0"/>
          </a:p>
          <a:p>
            <a:pPr marL="36576" indent="0">
              <a:buNone/>
            </a:pPr>
            <a:r>
              <a:rPr lang="en-US" sz="1200" b="1" dirty="0" smtClean="0"/>
              <a:t>Regarding infrastructure alarms, it’s difficult (if not impossible) to satisfy all users expectation with common tools</a:t>
            </a:r>
            <a:br>
              <a:rPr lang="en-US" sz="1200" b="1" dirty="0" smtClean="0"/>
            </a:br>
            <a:endParaRPr lang="en-US" sz="1000" dirty="0" smtClean="0"/>
          </a:p>
          <a:p>
            <a:pPr lvl="1"/>
            <a:r>
              <a:rPr lang="en-US" sz="1000" i="1" dirty="0" smtClean="0"/>
              <a:t>sys-admin </a:t>
            </a:r>
            <a:r>
              <a:rPr lang="en-US" sz="1000" i="1" dirty="0" smtClean="0">
                <a:sym typeface="Wingdings" panose="05000000000000000000" pitchFamily="2" charset="2"/>
              </a:rPr>
              <a:t> </a:t>
            </a:r>
            <a:r>
              <a:rPr lang="en-US" sz="1000" b="1" i="1" dirty="0" smtClean="0">
                <a:sym typeface="Wingdings" panose="05000000000000000000" pitchFamily="2" charset="2"/>
              </a:rPr>
              <a:t>off-the-shelf</a:t>
            </a:r>
            <a:r>
              <a:rPr lang="en-US" sz="1000" i="1" dirty="0" smtClean="0">
                <a:sym typeface="Wingdings" panose="05000000000000000000" pitchFamily="2" charset="2"/>
              </a:rPr>
              <a:t> </a:t>
            </a:r>
            <a:r>
              <a:rPr lang="en-US" sz="1000" b="1" i="1" dirty="0" smtClean="0">
                <a:sym typeface="Wingdings" panose="05000000000000000000" pitchFamily="2" charset="2"/>
              </a:rPr>
              <a:t>monitoring</a:t>
            </a:r>
            <a:r>
              <a:rPr lang="en-US" sz="1000" i="1" dirty="0" smtClean="0">
                <a:sym typeface="Wingdings" panose="05000000000000000000" pitchFamily="2" charset="2"/>
              </a:rPr>
              <a:t> specialized tools (</a:t>
            </a:r>
            <a:r>
              <a:rPr lang="en-US" sz="1000" i="1" dirty="0" err="1" smtClean="0">
                <a:sym typeface="Wingdings" panose="05000000000000000000" pitchFamily="2" charset="2"/>
              </a:rPr>
              <a:t>icinga</a:t>
            </a:r>
            <a:r>
              <a:rPr lang="en-US" sz="1000" i="1" dirty="0" smtClean="0">
                <a:sym typeface="Wingdings" panose="05000000000000000000" pitchFamily="2" charset="2"/>
              </a:rPr>
              <a:t>, </a:t>
            </a:r>
            <a:r>
              <a:rPr lang="en-US" sz="1000" i="1" dirty="0" err="1" smtClean="0">
                <a:sym typeface="Wingdings" panose="05000000000000000000" pitchFamily="2" charset="2"/>
              </a:rPr>
              <a:t>Zabbix</a:t>
            </a:r>
            <a:r>
              <a:rPr lang="en-US" sz="1000" i="1" dirty="0" smtClean="0">
                <a:sym typeface="Wingdings" panose="05000000000000000000" pitchFamily="2" charset="2"/>
              </a:rPr>
              <a:t>, Prometheus, etc.) + </a:t>
            </a:r>
            <a:r>
              <a:rPr lang="en-US" sz="1000" b="1" i="1" dirty="0" smtClean="0">
                <a:sym typeface="Wingdings" panose="05000000000000000000" pitchFamily="2" charset="2"/>
              </a:rPr>
              <a:t>OS tools</a:t>
            </a:r>
          </a:p>
          <a:p>
            <a:pPr lvl="1"/>
            <a:r>
              <a:rPr lang="en-US" sz="1000" i="1" dirty="0">
                <a:sym typeface="Wingdings" panose="05000000000000000000" pitchFamily="2" charset="2"/>
              </a:rPr>
              <a:t>e</a:t>
            </a:r>
            <a:r>
              <a:rPr lang="en-US" sz="1000" i="1" dirty="0" smtClean="0">
                <a:sym typeface="Wingdings" panose="05000000000000000000" pitchFamily="2" charset="2"/>
              </a:rPr>
              <a:t>xpert        generic, configurable and expandable </a:t>
            </a:r>
            <a:r>
              <a:rPr lang="en-US" sz="1000" b="1" i="1" dirty="0" smtClean="0">
                <a:sym typeface="Wingdings" panose="05000000000000000000" pitchFamily="2" charset="2"/>
              </a:rPr>
              <a:t>diagnostic platform </a:t>
            </a:r>
            <a:r>
              <a:rPr lang="en-US" sz="1000" i="1" dirty="0" smtClean="0">
                <a:sym typeface="Wingdings" panose="05000000000000000000" pitchFamily="2" charset="2"/>
              </a:rPr>
              <a:t>(</a:t>
            </a:r>
            <a:r>
              <a:rPr lang="en-US" sz="1000" i="1" dirty="0" err="1" smtClean="0">
                <a:sym typeface="Wingdings" panose="05000000000000000000" pitchFamily="2" charset="2"/>
              </a:rPr>
              <a:t>Grafana</a:t>
            </a:r>
            <a:r>
              <a:rPr lang="en-US" sz="1000" i="1" dirty="0" smtClean="0">
                <a:sym typeface="Wingdings" panose="05000000000000000000" pitchFamily="2" charset="2"/>
              </a:rPr>
              <a:t>, logging, time-series database, etc.)</a:t>
            </a:r>
          </a:p>
          <a:p>
            <a:pPr lvl="1"/>
            <a:r>
              <a:rPr lang="en-US" sz="1000" i="1" dirty="0" smtClean="0">
                <a:sym typeface="Wingdings" panose="05000000000000000000" pitchFamily="2" charset="2"/>
              </a:rPr>
              <a:t>operation   </a:t>
            </a:r>
            <a:r>
              <a:rPr lang="en-US" sz="1000" b="1" i="1" dirty="0" smtClean="0">
                <a:sym typeface="Wingdings" panose="05000000000000000000" pitchFamily="2" charset="2"/>
              </a:rPr>
              <a:t>dedicated application </a:t>
            </a:r>
            <a:r>
              <a:rPr lang="en-US" sz="1000" i="1" dirty="0" smtClean="0">
                <a:sym typeface="Wingdings" panose="05000000000000000000" pitchFamily="2" charset="2"/>
              </a:rPr>
              <a:t>accelerators-control oriented, including specific features and basic commands (ping, reboot, restart, …)</a:t>
            </a:r>
            <a:endParaRPr lang="en-US" sz="1000" i="1" dirty="0"/>
          </a:p>
          <a:p>
            <a:pPr marL="36576" indent="0">
              <a:buNone/>
            </a:pPr>
            <a:endParaRPr lang="en-US" sz="1200" b="1" dirty="0" smtClean="0"/>
          </a:p>
          <a:p>
            <a:pPr marL="36576" indent="0">
              <a:buNone/>
            </a:pPr>
            <a:r>
              <a:rPr lang="en-US" sz="1200" b="1" dirty="0" smtClean="0"/>
              <a:t>Like for any other monitoring system, COSMOS is not spared from Alarms management pitfalls</a:t>
            </a:r>
          </a:p>
          <a:p>
            <a:pPr marL="36576" indent="0">
              <a:buNone/>
            </a:pPr>
            <a:endParaRPr lang="en-US" sz="1000" dirty="0"/>
          </a:p>
          <a:p>
            <a:pPr lvl="1"/>
            <a:r>
              <a:rPr lang="en-US" sz="1000" i="1" dirty="0" smtClean="0"/>
              <a:t>In particular:  Nuisance alarms, </a:t>
            </a:r>
            <a:r>
              <a:rPr lang="en-US" sz="1000" i="1" dirty="0"/>
              <a:t>c</a:t>
            </a:r>
            <a:r>
              <a:rPr lang="en-US" sz="1000" i="1" dirty="0" smtClean="0"/>
              <a:t>ontinuous and/or useless, </a:t>
            </a:r>
            <a:r>
              <a:rPr lang="en-US" sz="1000" i="1" dirty="0"/>
              <a:t>i</a:t>
            </a:r>
            <a:r>
              <a:rPr lang="en-US" sz="1000" i="1" dirty="0" smtClean="0"/>
              <a:t>ncorrect prioritization</a:t>
            </a:r>
            <a:endParaRPr lang="en-US" sz="1000" dirty="0" smtClean="0"/>
          </a:p>
          <a:p>
            <a:pPr marL="36576" indent="0">
              <a:buNone/>
            </a:pPr>
            <a:endParaRPr lang="en-US" sz="1200" b="1" dirty="0" smtClean="0"/>
          </a:p>
          <a:p>
            <a:pPr marL="36576" indent="0">
              <a:buNone/>
            </a:pPr>
            <a:r>
              <a:rPr lang="en-US" sz="1200" b="1" dirty="0" smtClean="0"/>
              <a:t>Also concern about the specific notifications setup (25% of cases) </a:t>
            </a:r>
            <a:r>
              <a:rPr lang="en-US" sz="1200" b="1" dirty="0" smtClean="0">
                <a:sym typeface="Wingdings" panose="05000000000000000000" pitchFamily="2" charset="2"/>
              </a:rPr>
              <a:t> maintenance!</a:t>
            </a:r>
            <a:r>
              <a:rPr lang="en-US" sz="1200" b="1" dirty="0"/>
              <a:t/>
            </a:r>
            <a:br>
              <a:rPr lang="en-US" sz="1200" b="1" dirty="0"/>
            </a:br>
            <a:endParaRPr lang="en-US" sz="1000" dirty="0"/>
          </a:p>
          <a:p>
            <a:pPr lvl="1"/>
            <a:r>
              <a:rPr lang="en-US" sz="1000" i="1" dirty="0"/>
              <a:t>Same event from the same source does </a:t>
            </a:r>
            <a:r>
              <a:rPr lang="en-GB" sz="1000" i="1" dirty="0"/>
              <a:t>not mean same </a:t>
            </a:r>
            <a:r>
              <a:rPr lang="en-GB" sz="1000" i="1" dirty="0" smtClean="0"/>
              <a:t>setting. It depends </a:t>
            </a:r>
            <a:r>
              <a:rPr lang="en-GB" sz="1000" i="1" dirty="0"/>
              <a:t>on the </a:t>
            </a:r>
            <a:r>
              <a:rPr lang="en-GB" sz="1000" i="1" dirty="0" smtClean="0"/>
              <a:t>user/team!</a:t>
            </a:r>
          </a:p>
          <a:p>
            <a:pPr lvl="1"/>
            <a:r>
              <a:rPr lang="en-US" sz="1000" i="1" dirty="0" smtClean="0"/>
              <a:t>Tens of criteria and runtime conditions increase a lot the</a:t>
            </a:r>
            <a:r>
              <a:rPr lang="en-US" sz="1000" b="1" i="1" dirty="0" smtClean="0"/>
              <a:t> </a:t>
            </a:r>
            <a:r>
              <a:rPr lang="en-US" sz="1000" b="1" i="1" dirty="0" smtClean="0">
                <a:solidFill>
                  <a:srgbClr val="0055A0"/>
                </a:solidFill>
              </a:rPr>
              <a:t>configuration complexity</a:t>
            </a:r>
          </a:p>
          <a:p>
            <a:pPr lvl="1"/>
            <a:r>
              <a:rPr lang="en-US" sz="1000" i="1" dirty="0" smtClean="0"/>
              <a:t>Even using modern technologies to share and delegate more, </a:t>
            </a:r>
            <a:r>
              <a:rPr lang="en-US" sz="1000" b="1" i="1" dirty="0" smtClean="0">
                <a:solidFill>
                  <a:srgbClr val="0055A0"/>
                </a:solidFill>
              </a:rPr>
              <a:t>we cannot escape to manual setup!</a:t>
            </a:r>
            <a:endParaRPr lang="en-GB" sz="1000" b="1" i="1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US" sz="1700" dirty="0" smtClean="0">
              <a:solidFill>
                <a:srgbClr val="0C377B"/>
              </a:solidFill>
            </a:endParaRPr>
          </a:p>
          <a:p>
            <a:pPr lvl="3"/>
            <a:endParaRPr lang="en-GB" sz="400" i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C00D9-96C8-0542-AEB0-AC07A9FF26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A67F2-1F58-3640-BE83-DC0D2EBB3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BE-CSS Alarm Tools Portfolio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B18CE-F6A3-2546-8BFF-148A3F8FD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848741" y="1157779"/>
            <a:ext cx="1710677" cy="244073"/>
            <a:chOff x="721489" y="1573996"/>
            <a:chExt cx="1081911" cy="144684"/>
          </a:xfrm>
        </p:grpSpPr>
        <p:sp>
          <p:nvSpPr>
            <p:cNvPr id="7" name="Rectangle 6"/>
            <p:cNvSpPr/>
            <p:nvPr/>
          </p:nvSpPr>
          <p:spPr>
            <a:xfrm>
              <a:off x="721489" y="1573996"/>
              <a:ext cx="1081911" cy="1446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operation</a:t>
              </a:r>
              <a:endParaRPr lang="en-GB" sz="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21489" y="1573996"/>
              <a:ext cx="62457" cy="1446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31602" y="1150907"/>
            <a:ext cx="1710677" cy="244073"/>
            <a:chOff x="2026413" y="1570579"/>
            <a:chExt cx="1081912" cy="148101"/>
          </a:xfrm>
        </p:grpSpPr>
        <p:sp>
          <p:nvSpPr>
            <p:cNvPr id="9" name="Rectangle 8"/>
            <p:cNvSpPr/>
            <p:nvPr/>
          </p:nvSpPr>
          <p:spPr>
            <a:xfrm>
              <a:off x="2026414" y="1573996"/>
              <a:ext cx="1081911" cy="1446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</a:rPr>
                <a:t>cx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26413" y="1573996"/>
              <a:ext cx="573911" cy="1446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6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96288" y="1570579"/>
              <a:ext cx="573911" cy="1446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expert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14461" y="1150907"/>
            <a:ext cx="1710675" cy="250945"/>
            <a:chOff x="5461740" y="1152404"/>
            <a:chExt cx="1398927" cy="250945"/>
          </a:xfrm>
        </p:grpSpPr>
        <p:sp>
          <p:nvSpPr>
            <p:cNvPr id="16" name="Rectangle 15"/>
            <p:cNvSpPr/>
            <p:nvPr/>
          </p:nvSpPr>
          <p:spPr>
            <a:xfrm>
              <a:off x="5461742" y="1158194"/>
              <a:ext cx="1398925" cy="2451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dirty="0" smtClean="0">
                  <a:solidFill>
                    <a:schemeClr val="bg1"/>
                  </a:solidFill>
                </a:rPr>
                <a:t>cx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61740" y="1158192"/>
              <a:ext cx="1100771" cy="245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600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30877" y="1152404"/>
              <a:ext cx="891741" cy="2451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s</a:t>
              </a:r>
              <a:r>
                <a:rPr lang="en-US" sz="1000" dirty="0" smtClean="0">
                  <a:solidFill>
                    <a:schemeClr val="bg1"/>
                  </a:solidFill>
                </a:rPr>
                <a:t>ys-admin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2409" y="1175627"/>
            <a:ext cx="862516" cy="220752"/>
            <a:chOff x="239867" y="1013008"/>
            <a:chExt cx="744852" cy="220752"/>
          </a:xfrm>
        </p:grpSpPr>
        <p:sp>
          <p:nvSpPr>
            <p:cNvPr id="23" name="Rectangle 22"/>
            <p:cNvSpPr/>
            <p:nvPr/>
          </p:nvSpPr>
          <p:spPr>
            <a:xfrm rot="10800000" flipV="1">
              <a:off x="239867" y="1013008"/>
              <a:ext cx="744852" cy="952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e</a:t>
              </a:r>
              <a:r>
                <a:rPr lang="en-US" sz="600" dirty="0" smtClean="0">
                  <a:solidFill>
                    <a:schemeClr val="bg1"/>
                  </a:solidFill>
                </a:rPr>
                <a:t>vent-based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10800000" flipV="1">
              <a:off x="239867" y="1138510"/>
              <a:ext cx="744852" cy="952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dirty="0" smtClean="0">
                  <a:solidFill>
                    <a:srgbClr val="0055A0"/>
                  </a:solidFill>
                </a:rPr>
                <a:t>visual-based</a:t>
              </a:r>
              <a:endParaRPr lang="en-GB" sz="600" dirty="0">
                <a:solidFill>
                  <a:srgbClr val="0055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62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DE03B-B2EA-8F49-A962-1757322F3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8A0DD-077A-EB4F-A18C-BF3894CFD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624" y="1206111"/>
            <a:ext cx="8131175" cy="300076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b="1" dirty="0" smtClean="0"/>
              <a:t>Main priority regarding COSMOS Alarms today is:</a:t>
            </a:r>
          </a:p>
          <a:p>
            <a:pPr marL="448056" lvl="1" indent="0">
              <a:buNone/>
            </a:pPr>
            <a:endParaRPr lang="en-US" sz="700" b="1" dirty="0"/>
          </a:p>
          <a:p>
            <a:pPr marL="448056" lvl="1" indent="0">
              <a:buNone/>
            </a:pPr>
            <a:r>
              <a:rPr lang="en-US" sz="1300" dirty="0" smtClean="0">
                <a:solidFill>
                  <a:srgbClr val="0055A0"/>
                </a:solidFill>
              </a:rPr>
              <a:t>To renovate the operational console GUI (</a:t>
            </a:r>
            <a:r>
              <a:rPr lang="en-US" sz="1300" dirty="0" err="1" smtClean="0">
                <a:solidFill>
                  <a:srgbClr val="0055A0"/>
                </a:solidFill>
              </a:rPr>
              <a:t>Diamon</a:t>
            </a:r>
            <a:r>
              <a:rPr lang="en-US" sz="1300" dirty="0" smtClean="0">
                <a:solidFill>
                  <a:srgbClr val="0055A0"/>
                </a:solidFill>
              </a:rPr>
              <a:t>):</a:t>
            </a:r>
            <a:br>
              <a:rPr lang="en-US" sz="1300" dirty="0" smtClean="0">
                <a:solidFill>
                  <a:srgbClr val="0055A0"/>
                </a:solidFill>
              </a:rPr>
            </a:br>
            <a:endParaRPr lang="en-US" sz="400" dirty="0" smtClean="0"/>
          </a:p>
          <a:p>
            <a:pPr lvl="3"/>
            <a:r>
              <a:rPr lang="en-US" sz="1050" i="1" dirty="0" smtClean="0">
                <a:solidFill>
                  <a:srgbClr val="0055A0"/>
                </a:solidFill>
              </a:rPr>
              <a:t>using CSS </a:t>
            </a:r>
            <a:r>
              <a:rPr lang="en-US" sz="1050" b="1" i="1" dirty="0" smtClean="0">
                <a:solidFill>
                  <a:srgbClr val="0055A0"/>
                </a:solidFill>
              </a:rPr>
              <a:t>modern and standard </a:t>
            </a:r>
            <a:r>
              <a:rPr lang="en-US" sz="1050" i="1" dirty="0" smtClean="0">
                <a:solidFill>
                  <a:srgbClr val="0055A0"/>
                </a:solidFill>
              </a:rPr>
              <a:t>technology (</a:t>
            </a:r>
            <a:r>
              <a:rPr lang="en-US" sz="1050" i="1" dirty="0" err="1" smtClean="0">
                <a:solidFill>
                  <a:srgbClr val="0055A0"/>
                </a:solidFill>
              </a:rPr>
              <a:t>comRAD</a:t>
            </a:r>
            <a:r>
              <a:rPr lang="en-US" sz="1050" i="1" dirty="0" smtClean="0">
                <a:solidFill>
                  <a:srgbClr val="0055A0"/>
                </a:solidFill>
              </a:rPr>
              <a:t>, WRAP, ?)</a:t>
            </a:r>
          </a:p>
          <a:p>
            <a:pPr lvl="3"/>
            <a:r>
              <a:rPr lang="en-US" sz="1050" i="1" dirty="0" smtClean="0">
                <a:solidFill>
                  <a:srgbClr val="0055A0"/>
                </a:solidFill>
              </a:rPr>
              <a:t>full </a:t>
            </a:r>
            <a:r>
              <a:rPr lang="en-US" sz="1050" b="1" i="1" dirty="0" smtClean="0">
                <a:solidFill>
                  <a:srgbClr val="0055A0"/>
                </a:solidFill>
              </a:rPr>
              <a:t>integration</a:t>
            </a:r>
            <a:r>
              <a:rPr lang="en-US" sz="1050" i="1" dirty="0" smtClean="0">
                <a:solidFill>
                  <a:srgbClr val="0055A0"/>
                </a:solidFill>
              </a:rPr>
              <a:t> to the COSMOS infrastructure</a:t>
            </a:r>
          </a:p>
          <a:p>
            <a:pPr lvl="3"/>
            <a:r>
              <a:rPr lang="en-US" sz="1050" i="1" dirty="0" smtClean="0">
                <a:solidFill>
                  <a:srgbClr val="0055A0"/>
                </a:solidFill>
              </a:rPr>
              <a:t>providing better </a:t>
            </a:r>
            <a:r>
              <a:rPr lang="en-US" sz="1050" b="1" i="1" dirty="0" smtClean="0">
                <a:solidFill>
                  <a:srgbClr val="0055A0"/>
                </a:solidFill>
              </a:rPr>
              <a:t>interconnection</a:t>
            </a:r>
            <a:r>
              <a:rPr lang="en-US" sz="1050" i="1" dirty="0" smtClean="0">
                <a:solidFill>
                  <a:srgbClr val="0055A0"/>
                </a:solidFill>
              </a:rPr>
              <a:t> with other controls tools when needed (e.g. CCDB, LASER, AFT, etc.)</a:t>
            </a:r>
            <a:r>
              <a:rPr lang="en-US" sz="1050" dirty="0" smtClean="0">
                <a:solidFill>
                  <a:srgbClr val="0055A0"/>
                </a:solidFill>
              </a:rPr>
              <a:t/>
            </a:r>
            <a:br>
              <a:rPr lang="en-US" sz="1050" dirty="0" smtClean="0">
                <a:solidFill>
                  <a:srgbClr val="0055A0"/>
                </a:solidFill>
              </a:rPr>
            </a:br>
            <a:endParaRPr lang="en-US" sz="1050" dirty="0">
              <a:solidFill>
                <a:srgbClr val="0055A0"/>
              </a:solidFill>
            </a:endParaRPr>
          </a:p>
          <a:p>
            <a:pPr marL="448056" lvl="1" indent="0">
              <a:buNone/>
            </a:pPr>
            <a:r>
              <a:rPr lang="en-US" sz="1300" dirty="0">
                <a:solidFill>
                  <a:srgbClr val="0055A0"/>
                </a:solidFill>
              </a:rPr>
              <a:t>To </a:t>
            </a:r>
            <a:r>
              <a:rPr lang="en-US" sz="1300" dirty="0" smtClean="0">
                <a:solidFill>
                  <a:srgbClr val="0055A0"/>
                </a:solidFill>
              </a:rPr>
              <a:t>improve the </a:t>
            </a:r>
            <a:r>
              <a:rPr lang="en-US" sz="1300" dirty="0">
                <a:solidFill>
                  <a:srgbClr val="0055A0"/>
                </a:solidFill>
              </a:rPr>
              <a:t>a</a:t>
            </a:r>
            <a:r>
              <a:rPr lang="en-US" sz="1300" dirty="0" smtClean="0">
                <a:solidFill>
                  <a:srgbClr val="0055A0"/>
                </a:solidFill>
              </a:rPr>
              <a:t>larms definition and configuration:</a:t>
            </a:r>
            <a:r>
              <a:rPr lang="en-US" sz="1300" dirty="0">
                <a:solidFill>
                  <a:srgbClr val="0055A0"/>
                </a:solidFill>
              </a:rPr>
              <a:t/>
            </a:r>
            <a:br>
              <a:rPr lang="en-US" sz="1300" dirty="0">
                <a:solidFill>
                  <a:srgbClr val="0055A0"/>
                </a:solidFill>
              </a:rPr>
            </a:br>
            <a:endParaRPr lang="en-US" sz="400" dirty="0"/>
          </a:p>
          <a:p>
            <a:pPr lvl="3"/>
            <a:r>
              <a:rPr lang="en-US" sz="1050" i="1" dirty="0">
                <a:solidFill>
                  <a:srgbClr val="0055A0"/>
                </a:solidFill>
              </a:rPr>
              <a:t>b</a:t>
            </a:r>
            <a:r>
              <a:rPr lang="en-US" sz="1050" i="1" dirty="0" smtClean="0">
                <a:solidFill>
                  <a:srgbClr val="0055A0"/>
                </a:solidFill>
              </a:rPr>
              <a:t>y defining a </a:t>
            </a:r>
            <a:r>
              <a:rPr lang="en-US" sz="1050" b="1" i="1" dirty="0" smtClean="0">
                <a:solidFill>
                  <a:srgbClr val="0055A0"/>
                </a:solidFill>
              </a:rPr>
              <a:t>model</a:t>
            </a:r>
            <a:r>
              <a:rPr lang="en-US" sz="1050" i="1" dirty="0" smtClean="0">
                <a:solidFill>
                  <a:srgbClr val="0055A0"/>
                </a:solidFill>
              </a:rPr>
              <a:t> of the infrastructure monitoring alerts</a:t>
            </a:r>
          </a:p>
          <a:p>
            <a:pPr lvl="3"/>
            <a:r>
              <a:rPr lang="en-US" sz="1050" i="1" dirty="0">
                <a:solidFill>
                  <a:srgbClr val="0055A0"/>
                </a:solidFill>
              </a:rPr>
              <a:t>b</a:t>
            </a:r>
            <a:r>
              <a:rPr lang="en-US" sz="1050" i="1" dirty="0" smtClean="0">
                <a:solidFill>
                  <a:srgbClr val="0055A0"/>
                </a:solidFill>
              </a:rPr>
              <a:t>y proposing a solution to share and to deploy the configuration (DB, </a:t>
            </a:r>
            <a:r>
              <a:rPr lang="en-US" sz="1050" i="1" dirty="0" err="1" smtClean="0">
                <a:solidFill>
                  <a:srgbClr val="0055A0"/>
                </a:solidFill>
              </a:rPr>
              <a:t>GitLAB</a:t>
            </a:r>
            <a:r>
              <a:rPr lang="en-US" sz="1050" b="1" i="1" dirty="0" smtClean="0">
                <a:solidFill>
                  <a:srgbClr val="0055A0"/>
                </a:solidFill>
              </a:rPr>
              <a:t>, </a:t>
            </a:r>
            <a:r>
              <a:rPr lang="en-US" sz="1050" i="1" dirty="0" smtClean="0">
                <a:solidFill>
                  <a:srgbClr val="0055A0"/>
                </a:solidFill>
              </a:rPr>
              <a:t>CI/CD, ?)</a:t>
            </a:r>
          </a:p>
          <a:p>
            <a:pPr marL="1042416" lvl="3" indent="0">
              <a:buNone/>
            </a:pPr>
            <a:r>
              <a:rPr lang="en-US" sz="900" i="1" dirty="0" smtClean="0">
                <a:solidFill>
                  <a:srgbClr val="0055A0"/>
                </a:solidFill>
              </a:rPr>
              <a:t/>
            </a:r>
            <a:br>
              <a:rPr lang="en-US" sz="900" i="1" dirty="0" smtClean="0">
                <a:solidFill>
                  <a:srgbClr val="0055A0"/>
                </a:solidFill>
              </a:rPr>
            </a:br>
            <a:endParaRPr lang="en-GB" sz="900" i="1" dirty="0" smtClean="0">
              <a:solidFill>
                <a:srgbClr val="0055A0"/>
              </a:solidFill>
            </a:endParaRPr>
          </a:p>
          <a:p>
            <a:pPr marL="1042416" lvl="3" indent="0">
              <a:buNone/>
            </a:pPr>
            <a:r>
              <a:rPr lang="en-GB" sz="1050" b="1" dirty="0" smtClean="0">
                <a:solidFill>
                  <a:srgbClr val="0055A0"/>
                </a:solidFill>
              </a:rPr>
              <a:t>                      </a:t>
            </a:r>
            <a:r>
              <a:rPr lang="en-GB" sz="1100" b="1" dirty="0" smtClean="0">
                <a:solidFill>
                  <a:srgbClr val="0055A0"/>
                </a:solidFill>
              </a:rPr>
              <a:t>COSMOS </a:t>
            </a:r>
            <a:r>
              <a:rPr lang="en-GB" sz="1100" b="1" dirty="0">
                <a:solidFill>
                  <a:srgbClr val="0055A0"/>
                </a:solidFill>
              </a:rPr>
              <a:t>is fully in </a:t>
            </a:r>
            <a:r>
              <a:rPr lang="en-GB" sz="1100" b="1" dirty="0" smtClean="0">
                <a:solidFill>
                  <a:srgbClr val="0055A0"/>
                </a:solidFill>
              </a:rPr>
              <a:t>favour </a:t>
            </a:r>
            <a:r>
              <a:rPr lang="en-GB" sz="1100" b="1" dirty="0">
                <a:solidFill>
                  <a:srgbClr val="0055A0"/>
                </a:solidFill>
              </a:rPr>
              <a:t>of adhering to a </a:t>
            </a:r>
            <a:r>
              <a:rPr lang="en-GB" sz="1100" b="1" dirty="0" smtClean="0">
                <a:solidFill>
                  <a:srgbClr val="0055A0"/>
                </a:solidFill>
              </a:rPr>
              <a:t>standard.</a:t>
            </a:r>
            <a:br>
              <a:rPr lang="en-GB" sz="1100" b="1" dirty="0" smtClean="0">
                <a:solidFill>
                  <a:srgbClr val="0055A0"/>
                </a:solidFill>
              </a:rPr>
            </a:br>
            <a:r>
              <a:rPr lang="en-GB" sz="1100" b="1" dirty="0" smtClean="0">
                <a:solidFill>
                  <a:srgbClr val="0055A0"/>
                </a:solidFill>
              </a:rPr>
              <a:t>             With </a:t>
            </a:r>
            <a:r>
              <a:rPr lang="en-GB" sz="1100" b="1" dirty="0">
                <a:solidFill>
                  <a:srgbClr val="0055A0"/>
                </a:solidFill>
              </a:rPr>
              <a:t>a central and common </a:t>
            </a:r>
            <a:r>
              <a:rPr lang="en-GB" sz="1100" b="1" dirty="0" smtClean="0">
                <a:solidFill>
                  <a:srgbClr val="0055A0"/>
                </a:solidFill>
              </a:rPr>
              <a:t>definition/configuration </a:t>
            </a:r>
            <a:r>
              <a:rPr lang="en-GB" sz="1100" b="1" dirty="0">
                <a:solidFill>
                  <a:srgbClr val="0055A0"/>
                </a:solidFill>
              </a:rPr>
              <a:t>platform.</a:t>
            </a:r>
            <a:endParaRPr lang="en-US" sz="1100" b="1" dirty="0" smtClean="0">
              <a:solidFill>
                <a:srgbClr val="0055A0"/>
              </a:solidFill>
            </a:endParaRPr>
          </a:p>
          <a:p>
            <a:pPr marL="1042416" lvl="3" indent="0">
              <a:buNone/>
            </a:pPr>
            <a:endParaRPr lang="en-US" sz="1050" i="1" dirty="0" smtClean="0">
              <a:solidFill>
                <a:srgbClr val="0055A0"/>
              </a:solidFill>
            </a:endParaRPr>
          </a:p>
          <a:p>
            <a:pPr lvl="1"/>
            <a:endParaRPr lang="en-US" sz="1650" i="1" dirty="0">
              <a:solidFill>
                <a:srgbClr val="0055A0"/>
              </a:solidFill>
            </a:endParaRPr>
          </a:p>
          <a:p>
            <a:pPr lvl="3"/>
            <a:endParaRPr lang="en-US" sz="1050" dirty="0">
              <a:solidFill>
                <a:srgbClr val="0055A0"/>
              </a:solidFill>
            </a:endParaRPr>
          </a:p>
          <a:p>
            <a:pPr lvl="3"/>
            <a:endParaRPr lang="en-US" sz="1050" dirty="0">
              <a:solidFill>
                <a:srgbClr val="0055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1642E-C512-A74D-94AE-3F5D3EFA5E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9805D-1531-4E49-A166-973FA9F2C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BE-CSS Alarm Tools Portfolio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2A856-9BB0-EC40-82EB-C68E0BF9A7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3001</TotalTime>
  <Words>574</Words>
  <Application>Microsoft Office PowerPoint</Application>
  <PresentationFormat>On-screen Show (16:9)</PresentationFormat>
  <Paragraphs>108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Yu Gothic UI Semibold</vt:lpstr>
      <vt:lpstr>Arial</vt:lpstr>
      <vt:lpstr>Calibri</vt:lpstr>
      <vt:lpstr>Optima</vt:lpstr>
      <vt:lpstr>Wingdings</vt:lpstr>
      <vt:lpstr>CERNCorporate16-9</vt:lpstr>
      <vt:lpstr>PowerPoint Presentation</vt:lpstr>
      <vt:lpstr>COSMOS  BE-CSS Alarm Tools Portfolio</vt:lpstr>
      <vt:lpstr>Agenda</vt:lpstr>
      <vt:lpstr>PowerPoint Presentation</vt:lpstr>
      <vt:lpstr>COSMOS alarms principle</vt:lpstr>
      <vt:lpstr>COSMOS alarms concerns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Jean-Charles Tournier</dc:creator>
  <cp:lastModifiedBy>Frank Locci</cp:lastModifiedBy>
  <cp:revision>501</cp:revision>
  <dcterms:created xsi:type="dcterms:W3CDTF">2022-03-18T10:03:45Z</dcterms:created>
  <dcterms:modified xsi:type="dcterms:W3CDTF">2022-04-07T07:55:19Z</dcterms:modified>
</cp:coreProperties>
</file>