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png" ContentType="image/png"/>
  <Override PartName="/ppt/media/image14.jpeg" ContentType="image/jpeg"/>
  <Override PartName="/ppt/media/image29.png" ContentType="image/png"/>
  <Override PartName="/ppt/media/image15.png" ContentType="image/png"/>
  <Override PartName="/ppt/media/image16.jpeg" ContentType="image/jpe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8.png" ContentType="image/png"/>
  <Override PartName="/ppt/media/image39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490440"/>
            <a:ext cx="11652120" cy="374760"/>
          </a:xfrm>
          <a:prstGeom prst="rect">
            <a:avLst/>
          </a:prstGeom>
          <a:solidFill>
            <a:srgbClr val="4177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12062520" y="6490440"/>
            <a:ext cx="124920" cy="363240"/>
          </a:xfrm>
          <a:prstGeom prst="rect">
            <a:avLst/>
          </a:prstGeom>
          <a:solidFill>
            <a:srgbClr val="4177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0" y="0"/>
            <a:ext cx="12187800" cy="780840"/>
          </a:xfrm>
          <a:prstGeom prst="rect">
            <a:avLst/>
          </a:prstGeom>
          <a:solidFill>
            <a:srgbClr val="4177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s-ES" sz="1800" spc="-1" strike="noStrike">
                <a:latin typeface="Arial"/>
              </a:rPr>
              <a:t>Pulse para editar el formato del texto de título</a:t>
            </a:r>
            <a:endParaRPr b="0" lang="es-ES" sz="18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latin typeface="Arial"/>
              </a:rPr>
              <a:t>Pulse para editar el formato de texto del esquema</a:t>
            </a:r>
            <a:endParaRPr b="0" lang="es-E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800" spc="-1" strike="noStrike">
                <a:latin typeface="Arial"/>
              </a:rPr>
              <a:t>Segundo nivel del esquema</a:t>
            </a:r>
            <a:endParaRPr b="0" lang="es-E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latin typeface="Arial"/>
              </a:rPr>
              <a:t>Tercer nivel del esquema</a:t>
            </a:r>
            <a:endParaRPr b="0" lang="es-E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latin typeface="Arial"/>
              </a:rPr>
              <a:t>Cuarto nivel del esquema</a:t>
            </a:r>
            <a:endParaRPr b="0" lang="es-E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Quinto nivel del esquema</a:t>
            </a:r>
            <a:endParaRPr b="0" lang="es-E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Sexto nivel del esquema</a:t>
            </a:r>
            <a:endParaRPr b="0" lang="es-E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Séptimo nivel del esquema</a:t>
            </a:r>
            <a:endParaRPr b="0" lang="es-E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6490440"/>
            <a:ext cx="11652120" cy="374760"/>
          </a:xfrm>
          <a:prstGeom prst="rect">
            <a:avLst/>
          </a:prstGeom>
          <a:solidFill>
            <a:srgbClr val="4177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2"/>
          <p:cNvSpPr/>
          <p:nvPr/>
        </p:nvSpPr>
        <p:spPr>
          <a:xfrm>
            <a:off x="12062520" y="6490440"/>
            <a:ext cx="124920" cy="363240"/>
          </a:xfrm>
          <a:prstGeom prst="rect">
            <a:avLst/>
          </a:prstGeom>
          <a:solidFill>
            <a:srgbClr val="4177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3"/>
          <p:cNvSpPr/>
          <p:nvPr/>
        </p:nvSpPr>
        <p:spPr>
          <a:xfrm>
            <a:off x="0" y="0"/>
            <a:ext cx="12187800" cy="780840"/>
          </a:xfrm>
          <a:prstGeom prst="rect">
            <a:avLst/>
          </a:prstGeom>
          <a:solidFill>
            <a:srgbClr val="4177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s-ES" sz="4400" spc="-1" strike="noStrike">
                <a:latin typeface="Arial"/>
              </a:rPr>
              <a:t>Pulse para editar el formato del texto de título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latin typeface="Arial"/>
              </a:rPr>
              <a:t>Pulse para editar el formato de texto del esquema</a:t>
            </a:r>
            <a:endParaRPr b="0" lang="es-E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800" spc="-1" strike="noStrike">
                <a:latin typeface="Arial"/>
              </a:rPr>
              <a:t>Segundo nivel del esquema</a:t>
            </a:r>
            <a:endParaRPr b="0" lang="es-E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latin typeface="Arial"/>
              </a:rPr>
              <a:t>Tercer nivel del esquema</a:t>
            </a:r>
            <a:endParaRPr b="0" lang="es-E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latin typeface="Arial"/>
              </a:rPr>
              <a:t>Cuarto nivel del esquema</a:t>
            </a:r>
            <a:endParaRPr b="0" lang="es-E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Quinto nivel del esquema</a:t>
            </a:r>
            <a:endParaRPr b="0" lang="es-E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Sexto nivel del esquema</a:t>
            </a:r>
            <a:endParaRPr b="0" lang="es-E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Séptimo nivel del esquema</a:t>
            </a:r>
            <a:endParaRPr b="0" lang="es-E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hyperlink" Target="https://c2mon.web.cern.ch/" TargetMode="External"/><Relationship Id="rId4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png"/><Relationship Id="rId6" Type="http://schemas.openxmlformats.org/officeDocument/2006/relationships/image" Target="../media/image14.jpeg"/><Relationship Id="rId7" Type="http://schemas.openxmlformats.org/officeDocument/2006/relationships/image" Target="../media/image15.png"/><Relationship Id="rId8" Type="http://schemas.openxmlformats.org/officeDocument/2006/relationships/image" Target="../media/image16.jpe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hyperlink" Target="https://c2mon.web.cern.ch/" TargetMode="External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55560" y="2491200"/>
            <a:ext cx="10970640" cy="11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Technical Infrastructure Monitoring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868760" y="3501720"/>
            <a:ext cx="6370200" cy="40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DejaVu Sans"/>
              </a:rPr>
              <a:t>Service Overview</a:t>
            </a:r>
            <a:endParaRPr b="0" lang="es-E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 DAQs: Process, Equipment, Sub-equipment</a:t>
            </a:r>
            <a:endParaRPr b="0" lang="es-ES" sz="2800" spc="-1" strike="noStrike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600480" y="2462400"/>
            <a:ext cx="11587680" cy="369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0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Process / equipment monitoring</a:t>
            </a:r>
            <a:endParaRPr b="0" lang="es-ES" sz="20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StatusTags, AliveTags, CommFaultTags: Monitoring the connection between:</a:t>
            </a:r>
            <a:endParaRPr b="0" lang="es-ES" sz="2000" spc="-1" strike="noStrike">
              <a:latin typeface="Arial"/>
            </a:endParaRPr>
          </a:p>
          <a:p>
            <a:pPr lvl="2" marL="648000" indent="-212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DAQ and Server</a:t>
            </a:r>
            <a:endParaRPr b="0" lang="es-ES" sz="1800" spc="-1" strike="noStrike">
              <a:latin typeface="Arial"/>
            </a:endParaRPr>
          </a:p>
          <a:p>
            <a:pPr lvl="2" marL="648000" indent="-212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DAQ and data source</a:t>
            </a:r>
            <a:endParaRPr b="0" lang="es-ES" sz="18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Command tags: Start, stop, restart DAQ process remotely</a:t>
            </a:r>
            <a:endParaRPr b="0" lang="es-ES" sz="20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DataTags: </a:t>
            </a:r>
            <a:endParaRPr b="0" lang="es-ES" sz="2000" spc="-1" strike="noStrike">
              <a:latin typeface="Arial"/>
            </a:endParaRPr>
          </a:p>
          <a:p>
            <a:pPr lvl="2" marL="648000" indent="-212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Belong to Equipments/Sub-equipments</a:t>
            </a:r>
            <a:endParaRPr b="0" lang="es-ES" sz="1800" spc="-1" strike="noStrike">
              <a:latin typeface="Arial"/>
            </a:endParaRPr>
          </a:p>
          <a:p>
            <a:pPr lvl="2" marL="648000" indent="-212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Some datatags (Boolean) can also be alarms</a:t>
            </a:r>
            <a:endParaRPr b="0" lang="es-ES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800" spc="-1" strike="noStrike">
              <a:latin typeface="Arial"/>
            </a:endParaRPr>
          </a:p>
        </p:txBody>
      </p:sp>
      <p:pic>
        <p:nvPicPr>
          <p:cNvPr id="212" name="" descr=""/>
          <p:cNvPicPr/>
          <p:nvPr/>
        </p:nvPicPr>
        <p:blipFill>
          <a:blip r:embed="rId1"/>
          <a:stretch/>
        </p:blipFill>
        <p:spPr>
          <a:xfrm>
            <a:off x="9372600" y="807480"/>
            <a:ext cx="2467080" cy="2467080"/>
          </a:xfrm>
          <a:prstGeom prst="rect">
            <a:avLst/>
          </a:prstGeom>
          <a:ln w="0">
            <a:noFill/>
          </a:ln>
        </p:spPr>
      </p:pic>
      <p:pic>
        <p:nvPicPr>
          <p:cNvPr id="213" name="" descr=""/>
          <p:cNvPicPr/>
          <p:nvPr/>
        </p:nvPicPr>
        <p:blipFill>
          <a:blip r:embed="rId2"/>
          <a:stretch/>
        </p:blipFill>
        <p:spPr>
          <a:xfrm>
            <a:off x="7764840" y="3713760"/>
            <a:ext cx="4423320" cy="2691000"/>
          </a:xfrm>
          <a:prstGeom prst="rect">
            <a:avLst/>
          </a:prstGeom>
          <a:ln w="0"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10620000" y="1741680"/>
            <a:ext cx="430200" cy="23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latin typeface="Arial"/>
                <a:ea typeface="DejaVu Sans"/>
              </a:rPr>
              <a:t>1..n</a:t>
            </a:r>
            <a:endParaRPr b="0" lang="es-ES" sz="1050" spc="-1" strike="noStrike">
              <a:latin typeface="Arial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10980000" y="2533680"/>
            <a:ext cx="430200" cy="23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latin typeface="Arial"/>
                <a:ea typeface="DejaVu Sans"/>
              </a:rPr>
              <a:t>0..n</a:t>
            </a:r>
            <a:endParaRPr b="0" lang="es-ES" sz="1050" spc="-1" strike="noStrike">
              <a:latin typeface="Arial"/>
            </a:endParaRPr>
          </a:p>
        </p:txBody>
      </p:sp>
      <p:sp>
        <p:nvSpPr>
          <p:cNvPr id="216" name="CustomShape 5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17" name="CustomShape 6"/>
          <p:cNvSpPr/>
          <p:nvPr/>
        </p:nvSpPr>
        <p:spPr>
          <a:xfrm>
            <a:off x="600480" y="914400"/>
            <a:ext cx="11587680" cy="203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 </a:t>
            </a:r>
            <a:r>
              <a:rPr b="0" lang="en-US" sz="192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DejaVu Sans"/>
              </a:rPr>
              <a:t>Process</a:t>
            </a: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 represents a single Data Acquisition Process (DAQ)</a:t>
            </a:r>
            <a:endParaRPr b="0" lang="es-ES" sz="192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An </a:t>
            </a:r>
            <a:r>
              <a:rPr b="0" lang="en-US" sz="192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DejaVu Sans"/>
              </a:rPr>
              <a:t>Equipment</a:t>
            </a: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 is a piece of physical sensory hardware, or any other kind </a:t>
            </a:r>
            <a:br/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of data source (middleware service or DB).</a:t>
            </a:r>
            <a:br/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 Process can have one or more Equipments.</a:t>
            </a:r>
            <a:endParaRPr b="0" lang="es-ES" sz="192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 </a:t>
            </a:r>
            <a:r>
              <a:rPr b="0" lang="en-US" sz="192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DejaVu Sans"/>
              </a:rPr>
              <a:t>Sub-Equipment</a:t>
            </a: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 is a logical separated data source withing an Equipment.</a:t>
            </a:r>
            <a:br/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An equipment can optionally contain one or more Sub-Equipments.</a:t>
            </a:r>
            <a:endParaRPr b="0" lang="es-ES" sz="192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920" spc="-1" strike="noStrike">
              <a:latin typeface="Arial"/>
            </a:endParaRPr>
          </a:p>
        </p:txBody>
      </p:sp>
      <p:sp>
        <p:nvSpPr>
          <p:cNvPr id="218" name="CustomShape 7"/>
          <p:cNvSpPr/>
          <p:nvPr/>
        </p:nvSpPr>
        <p:spPr>
          <a:xfrm>
            <a:off x="579600" y="6156000"/>
            <a:ext cx="410004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Source: </a:t>
            </a:r>
            <a:r>
              <a:rPr b="0" lang="en-US" sz="20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3"/>
              </a:rPr>
              <a:t>https://c2mon.web.cern.ch</a:t>
            </a:r>
            <a:endParaRPr b="0" lang="es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" descr=""/>
          <p:cNvPicPr/>
          <p:nvPr/>
        </p:nvPicPr>
        <p:blipFill>
          <a:blip r:embed="rId1"/>
          <a:stretch/>
        </p:blipFill>
        <p:spPr>
          <a:xfrm>
            <a:off x="9825480" y="3672000"/>
            <a:ext cx="1295280" cy="608760"/>
          </a:xfrm>
          <a:prstGeom prst="rect">
            <a:avLst/>
          </a:prstGeom>
          <a:ln w="0">
            <a:noFill/>
          </a:ln>
        </p:spPr>
      </p:pic>
      <p:sp>
        <p:nvSpPr>
          <p:cNvPr id="220" name="CustomShape 1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JMS Brokers</a:t>
            </a:r>
            <a:endParaRPr b="0" lang="es-ES" sz="2800" spc="-1" strike="noStrike">
              <a:latin typeface="Arial"/>
            </a:endParaRPr>
          </a:p>
        </p:txBody>
      </p:sp>
      <p:sp>
        <p:nvSpPr>
          <p:cNvPr id="221" name="CustomShape 2"/>
          <p:cNvSpPr/>
          <p:nvPr/>
        </p:nvSpPr>
        <p:spPr>
          <a:xfrm>
            <a:off x="600840" y="914760"/>
            <a:ext cx="11587680" cy="54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JMS Brokers</a:t>
            </a:r>
            <a:endParaRPr b="0" lang="es-ES" sz="2400" spc="-1" strike="noStrike">
              <a:latin typeface="Arial"/>
            </a:endParaRPr>
          </a:p>
          <a:p>
            <a:pPr lvl="2" marL="648000" indent="-212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DAQ JMS: One </a:t>
            </a: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JMS queue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per DAQ instance</a:t>
            </a:r>
            <a:endParaRPr b="0" lang="es-ES" sz="1600" spc="-1" strike="noStrike">
              <a:latin typeface="Arial"/>
            </a:endParaRPr>
          </a:p>
          <a:p>
            <a:pPr lvl="2" marL="648000" indent="-212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Client JMS: One </a:t>
            </a: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JMS topic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per DAQ instance</a:t>
            </a:r>
            <a:endParaRPr b="0" lang="es-ES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600" spc="-1" strike="noStrike">
              <a:latin typeface="Arial"/>
            </a:endParaRPr>
          </a:p>
        </p:txBody>
      </p:sp>
      <p:sp>
        <p:nvSpPr>
          <p:cNvPr id="222" name="CustomShape 3"/>
          <p:cNvSpPr/>
          <p:nvPr/>
        </p:nvSpPr>
        <p:spPr>
          <a:xfrm>
            <a:off x="9936000" y="4638240"/>
            <a:ext cx="1112760" cy="36252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360" rIns="99360" tIns="54360" bIns="54360">
            <a:noAutofit/>
          </a:bodyPr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3465a4"/>
                </a:solidFill>
                <a:latin typeface="Arial"/>
                <a:ea typeface="DejaVu Sans"/>
              </a:rPr>
              <a:t>DAQs</a:t>
            </a:r>
            <a:endParaRPr b="0" lang="es-ES" sz="1500" spc="-1" strike="noStrike">
              <a:latin typeface="Arial"/>
            </a:endParaRPr>
          </a:p>
        </p:txBody>
      </p:sp>
      <p:sp>
        <p:nvSpPr>
          <p:cNvPr id="223" name="CustomShape 4"/>
          <p:cNvSpPr/>
          <p:nvPr/>
        </p:nvSpPr>
        <p:spPr>
          <a:xfrm>
            <a:off x="9900000" y="2952000"/>
            <a:ext cx="1112760" cy="36252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360" rIns="99360" tIns="54360" bIns="54360">
            <a:noAutofit/>
          </a:bodyPr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3465a4"/>
                </a:solidFill>
                <a:latin typeface="Arial"/>
                <a:ea typeface="DejaVu Sans"/>
              </a:rPr>
              <a:t>Servers</a:t>
            </a:r>
            <a:endParaRPr b="0" lang="es-ES" sz="1500" spc="-1" strike="noStrike">
              <a:latin typeface="Arial"/>
            </a:endParaRPr>
          </a:p>
        </p:txBody>
      </p:sp>
      <p:pic>
        <p:nvPicPr>
          <p:cNvPr id="224" name="" descr=""/>
          <p:cNvPicPr/>
          <p:nvPr/>
        </p:nvPicPr>
        <p:blipFill>
          <a:blip r:embed="rId2"/>
          <a:stretch/>
        </p:blipFill>
        <p:spPr>
          <a:xfrm>
            <a:off x="9783360" y="2088000"/>
            <a:ext cx="1295280" cy="608760"/>
          </a:xfrm>
          <a:prstGeom prst="rect">
            <a:avLst/>
          </a:prstGeom>
          <a:ln w="0">
            <a:noFill/>
          </a:ln>
        </p:spPr>
      </p:pic>
      <p:sp>
        <p:nvSpPr>
          <p:cNvPr id="225" name="CustomShape 5"/>
          <p:cNvSpPr/>
          <p:nvPr/>
        </p:nvSpPr>
        <p:spPr>
          <a:xfrm>
            <a:off x="9900000" y="1404000"/>
            <a:ext cx="1112760" cy="36252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360" rIns="99360" tIns="54360" bIns="54360">
            <a:noAutofit/>
          </a:bodyPr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3465a4"/>
                </a:solidFill>
                <a:latin typeface="Arial"/>
                <a:ea typeface="DejaVu Sans"/>
              </a:rPr>
              <a:t>Clients</a:t>
            </a:r>
            <a:endParaRPr b="0" lang="es-ES" sz="1500" spc="-1" strike="noStrike">
              <a:latin typeface="Arial"/>
            </a:endParaRPr>
          </a:p>
        </p:txBody>
      </p:sp>
      <p:sp>
        <p:nvSpPr>
          <p:cNvPr id="226" name="Line 6"/>
          <p:cNvSpPr/>
          <p:nvPr/>
        </p:nvSpPr>
        <p:spPr>
          <a:xfrm flipV="1">
            <a:off x="10458000" y="4248000"/>
            <a:ext cx="360" cy="3902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27" name="Line 7"/>
          <p:cNvSpPr/>
          <p:nvPr/>
        </p:nvSpPr>
        <p:spPr>
          <a:xfrm flipV="1">
            <a:off x="10458000" y="3317760"/>
            <a:ext cx="360" cy="3902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28" name="Line 8"/>
          <p:cNvSpPr/>
          <p:nvPr/>
        </p:nvSpPr>
        <p:spPr>
          <a:xfrm flipV="1">
            <a:off x="10458000" y="2664000"/>
            <a:ext cx="360" cy="288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29" name="Line 9"/>
          <p:cNvSpPr/>
          <p:nvPr/>
        </p:nvSpPr>
        <p:spPr>
          <a:xfrm flipV="1">
            <a:off x="10458000" y="1769760"/>
            <a:ext cx="360" cy="3902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CustomShape 10"/>
          <p:cNvSpPr/>
          <p:nvPr/>
        </p:nvSpPr>
        <p:spPr>
          <a:xfrm>
            <a:off x="11160000" y="3744000"/>
            <a:ext cx="970200" cy="43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i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DAQ JMS</a:t>
            </a:r>
            <a:br/>
            <a:r>
              <a:rPr b="0" i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(Queues)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31" name="CustomShape 11"/>
          <p:cNvSpPr/>
          <p:nvPr/>
        </p:nvSpPr>
        <p:spPr>
          <a:xfrm>
            <a:off x="11124000" y="2124000"/>
            <a:ext cx="1006200" cy="474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i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Client JMS</a:t>
            </a:r>
            <a:br/>
            <a:r>
              <a:rPr b="0" i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(Topics)</a:t>
            </a:r>
            <a:endParaRPr b="0" lang="es-ES" sz="1200" spc="-1" strike="noStrike">
              <a:latin typeface="Arial"/>
            </a:endParaRPr>
          </a:p>
        </p:txBody>
      </p:sp>
      <p:pic>
        <p:nvPicPr>
          <p:cNvPr id="232" name="Picture 189_0" descr=""/>
          <p:cNvPicPr/>
          <p:nvPr/>
        </p:nvPicPr>
        <p:blipFill>
          <a:blip r:embed="rId3"/>
          <a:stretch/>
        </p:blipFill>
        <p:spPr>
          <a:xfrm>
            <a:off x="9875880" y="5424840"/>
            <a:ext cx="213120" cy="223920"/>
          </a:xfrm>
          <a:prstGeom prst="rect">
            <a:avLst/>
          </a:prstGeom>
          <a:ln w="0">
            <a:noFill/>
          </a:ln>
        </p:spPr>
      </p:pic>
      <p:pic>
        <p:nvPicPr>
          <p:cNvPr id="233" name="Picture 190_0" descr=""/>
          <p:cNvPicPr/>
          <p:nvPr/>
        </p:nvPicPr>
        <p:blipFill>
          <a:blip r:embed="rId4"/>
          <a:stretch/>
        </p:blipFill>
        <p:spPr>
          <a:xfrm>
            <a:off x="10197360" y="5419800"/>
            <a:ext cx="254880" cy="228960"/>
          </a:xfrm>
          <a:prstGeom prst="rect">
            <a:avLst/>
          </a:prstGeom>
          <a:ln w="0">
            <a:noFill/>
          </a:ln>
        </p:spPr>
      </p:pic>
      <p:pic>
        <p:nvPicPr>
          <p:cNvPr id="234" name="Picture 191_0" descr=""/>
          <p:cNvPicPr/>
          <p:nvPr/>
        </p:nvPicPr>
        <p:blipFill>
          <a:blip r:embed="rId5"/>
          <a:stretch/>
        </p:blipFill>
        <p:spPr>
          <a:xfrm>
            <a:off x="10521360" y="5415480"/>
            <a:ext cx="194040" cy="233280"/>
          </a:xfrm>
          <a:prstGeom prst="rect">
            <a:avLst/>
          </a:prstGeom>
          <a:ln w="0">
            <a:noFill/>
          </a:ln>
        </p:spPr>
      </p:pic>
      <p:pic>
        <p:nvPicPr>
          <p:cNvPr id="235" name="Picture 188_0" descr=""/>
          <p:cNvPicPr/>
          <p:nvPr/>
        </p:nvPicPr>
        <p:blipFill>
          <a:blip r:embed="rId6"/>
          <a:stretch/>
        </p:blipFill>
        <p:spPr>
          <a:xfrm>
            <a:off x="10790640" y="5431320"/>
            <a:ext cx="258120" cy="217080"/>
          </a:xfrm>
          <a:prstGeom prst="rect">
            <a:avLst/>
          </a:prstGeom>
          <a:ln w="0">
            <a:noFill/>
          </a:ln>
        </p:spPr>
      </p:pic>
      <p:sp>
        <p:nvSpPr>
          <p:cNvPr id="236" name="Line 12"/>
          <p:cNvSpPr/>
          <p:nvPr/>
        </p:nvSpPr>
        <p:spPr>
          <a:xfrm flipV="1">
            <a:off x="10458000" y="5004360"/>
            <a:ext cx="360" cy="3902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CustomShape 13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" descr=""/>
          <p:cNvPicPr/>
          <p:nvPr/>
        </p:nvPicPr>
        <p:blipFill>
          <a:blip r:embed="rId1"/>
          <a:stretch/>
        </p:blipFill>
        <p:spPr>
          <a:xfrm>
            <a:off x="9825480" y="3672000"/>
            <a:ext cx="1295280" cy="608760"/>
          </a:xfrm>
          <a:prstGeom prst="rect">
            <a:avLst/>
          </a:prstGeom>
          <a:ln w="0">
            <a:noFill/>
          </a:ln>
        </p:spPr>
      </p:pic>
      <p:sp>
        <p:nvSpPr>
          <p:cNvPr id="239" name="CustomShape 1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JMS Brokers</a:t>
            </a:r>
            <a:endParaRPr b="0" lang="es-ES" sz="2800" spc="-1" strike="noStrike"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600840" y="914760"/>
            <a:ext cx="11587680" cy="54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JMS Brokers</a:t>
            </a:r>
            <a:endParaRPr b="0" lang="es-ES" sz="2400" spc="-1" strike="noStrike">
              <a:latin typeface="Arial"/>
            </a:endParaRPr>
          </a:p>
          <a:p>
            <a:pPr lvl="2" marL="648000" indent="-212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DAQ JMS: One </a:t>
            </a: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JMS queue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per DAQ instance</a:t>
            </a:r>
            <a:endParaRPr b="0" lang="es-ES" sz="1600" spc="-1" strike="noStrike">
              <a:latin typeface="Arial"/>
            </a:endParaRPr>
          </a:p>
          <a:p>
            <a:pPr lvl="2" marL="648000" indent="-212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Client JMS: One </a:t>
            </a: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JMS topic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per DAQ instance</a:t>
            </a:r>
            <a:endParaRPr b="0" lang="es-ES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6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Special case: WinCC OA</a:t>
            </a:r>
            <a:endParaRPr b="0" lang="es-ES" sz="2400" spc="-1" strike="noStrike">
              <a:latin typeface="Arial"/>
            </a:endParaRPr>
          </a:p>
          <a:p>
            <a:pPr lvl="2" marL="648000" indent="-212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Redundant alarm-legacy-acceptor transforms old SonicMQ </a:t>
            </a:r>
            <a:br/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format to ActiveMQ compatible JMS message.</a:t>
            </a:r>
            <a:endParaRPr b="0" lang="es-ES" sz="1500" spc="-1" strike="noStrike">
              <a:latin typeface="Arial"/>
            </a:endParaRPr>
          </a:p>
          <a:p>
            <a:pPr lvl="2" marL="648000" indent="-212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Data is sent to alarm legacy topics. One topic per project.</a:t>
            </a:r>
            <a:endParaRPr b="0" lang="es-ES" sz="1500" spc="-1" strike="noStrike">
              <a:latin typeface="Arial"/>
            </a:endParaRPr>
          </a:p>
          <a:p>
            <a:pPr lvl="2" marL="648000" indent="-212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Alarmsource DAQ is subscribed to alarm legacy topics.</a:t>
            </a:r>
            <a:br/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Performs filtering and alerting if unknown alarms </a:t>
            </a:r>
            <a:br/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are received.</a:t>
            </a:r>
            <a:endParaRPr b="0" lang="es-ES" sz="1500" spc="-1" strike="noStrike">
              <a:latin typeface="Arial"/>
            </a:endParaRPr>
          </a:p>
          <a:p>
            <a:pPr lvl="2" marL="648000" indent="-212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Data is sent as Datatag message via JMS queue to C2MON</a:t>
            </a:r>
            <a:endParaRPr b="0" lang="es-ES" sz="15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5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500" spc="-1" strike="noStrike">
              <a:latin typeface="Arial"/>
            </a:endParaRPr>
          </a:p>
        </p:txBody>
      </p:sp>
      <p:sp>
        <p:nvSpPr>
          <p:cNvPr id="241" name="CustomShape 3"/>
          <p:cNvSpPr/>
          <p:nvPr/>
        </p:nvSpPr>
        <p:spPr>
          <a:xfrm>
            <a:off x="9936000" y="4638240"/>
            <a:ext cx="1112760" cy="36252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360" rIns="99360" tIns="54360" bIns="54360">
            <a:noAutofit/>
          </a:bodyPr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3465a4"/>
                </a:solidFill>
                <a:latin typeface="Arial"/>
                <a:ea typeface="DejaVu Sans"/>
              </a:rPr>
              <a:t>DAQs</a:t>
            </a:r>
            <a:endParaRPr b="0" lang="es-ES" sz="1500" spc="-1" strike="noStrike">
              <a:latin typeface="Arial"/>
            </a:endParaRPr>
          </a:p>
        </p:txBody>
      </p:sp>
      <p:sp>
        <p:nvSpPr>
          <p:cNvPr id="242" name="CustomShape 4"/>
          <p:cNvSpPr/>
          <p:nvPr/>
        </p:nvSpPr>
        <p:spPr>
          <a:xfrm>
            <a:off x="9900000" y="2952000"/>
            <a:ext cx="1112760" cy="36252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360" rIns="99360" tIns="54360" bIns="54360">
            <a:noAutofit/>
          </a:bodyPr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3465a4"/>
                </a:solidFill>
                <a:latin typeface="Arial"/>
                <a:ea typeface="DejaVu Sans"/>
              </a:rPr>
              <a:t>Servers</a:t>
            </a:r>
            <a:endParaRPr b="0" lang="es-ES" sz="1500" spc="-1" strike="noStrike">
              <a:latin typeface="Arial"/>
            </a:endParaRPr>
          </a:p>
        </p:txBody>
      </p:sp>
      <p:pic>
        <p:nvPicPr>
          <p:cNvPr id="243" name="" descr=""/>
          <p:cNvPicPr/>
          <p:nvPr/>
        </p:nvPicPr>
        <p:blipFill>
          <a:blip r:embed="rId2"/>
          <a:stretch/>
        </p:blipFill>
        <p:spPr>
          <a:xfrm>
            <a:off x="9783360" y="2088000"/>
            <a:ext cx="1295280" cy="608760"/>
          </a:xfrm>
          <a:prstGeom prst="rect">
            <a:avLst/>
          </a:prstGeom>
          <a:ln w="0">
            <a:noFill/>
          </a:ln>
        </p:spPr>
      </p:pic>
      <p:sp>
        <p:nvSpPr>
          <p:cNvPr id="244" name="CustomShape 5"/>
          <p:cNvSpPr/>
          <p:nvPr/>
        </p:nvSpPr>
        <p:spPr>
          <a:xfrm>
            <a:off x="9900000" y="1404000"/>
            <a:ext cx="1112760" cy="36252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360" rIns="99360" tIns="54360" bIns="54360">
            <a:noAutofit/>
          </a:bodyPr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3465a4"/>
                </a:solidFill>
                <a:latin typeface="Arial"/>
                <a:ea typeface="DejaVu Sans"/>
              </a:rPr>
              <a:t>Clients</a:t>
            </a:r>
            <a:endParaRPr b="0" lang="es-ES" sz="1500" spc="-1" strike="noStrike">
              <a:latin typeface="Arial"/>
            </a:endParaRPr>
          </a:p>
        </p:txBody>
      </p:sp>
      <p:sp>
        <p:nvSpPr>
          <p:cNvPr id="245" name="Line 6"/>
          <p:cNvSpPr/>
          <p:nvPr/>
        </p:nvSpPr>
        <p:spPr>
          <a:xfrm flipV="1">
            <a:off x="10458000" y="4248000"/>
            <a:ext cx="360" cy="3902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6" name="Line 7"/>
          <p:cNvSpPr/>
          <p:nvPr/>
        </p:nvSpPr>
        <p:spPr>
          <a:xfrm flipV="1">
            <a:off x="10458000" y="3317760"/>
            <a:ext cx="360" cy="3902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7" name="Line 8"/>
          <p:cNvSpPr/>
          <p:nvPr/>
        </p:nvSpPr>
        <p:spPr>
          <a:xfrm flipV="1">
            <a:off x="10458000" y="2664000"/>
            <a:ext cx="360" cy="288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8" name="Line 9"/>
          <p:cNvSpPr/>
          <p:nvPr/>
        </p:nvSpPr>
        <p:spPr>
          <a:xfrm flipV="1">
            <a:off x="10458000" y="1769760"/>
            <a:ext cx="360" cy="3902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CustomShape 10"/>
          <p:cNvSpPr/>
          <p:nvPr/>
        </p:nvSpPr>
        <p:spPr>
          <a:xfrm>
            <a:off x="11160000" y="3744000"/>
            <a:ext cx="970200" cy="43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i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DAQ JMS</a:t>
            </a:r>
            <a:br/>
            <a:r>
              <a:rPr b="0" i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(Queues)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50" name="CustomShape 11"/>
          <p:cNvSpPr/>
          <p:nvPr/>
        </p:nvSpPr>
        <p:spPr>
          <a:xfrm>
            <a:off x="11124000" y="2124000"/>
            <a:ext cx="1006200" cy="474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i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Client JMS</a:t>
            </a:r>
            <a:br/>
            <a:r>
              <a:rPr b="0" i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(Topics)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51" name="CustomShape 12"/>
          <p:cNvSpPr/>
          <p:nvPr/>
        </p:nvSpPr>
        <p:spPr>
          <a:xfrm>
            <a:off x="6480000" y="3738240"/>
            <a:ext cx="1112760" cy="36252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360" rIns="99360" tIns="54360" bIns="54360">
            <a:noAutofit/>
          </a:bodyPr>
          <a:p>
            <a:pPr algn="ctr">
              <a:lnSpc>
                <a:spcPct val="100000"/>
              </a:lnSpc>
            </a:pPr>
            <a:r>
              <a:rPr b="0" lang="en-US" sz="1300" spc="-1" strike="noStrike">
                <a:solidFill>
                  <a:srgbClr val="3465a4"/>
                </a:solidFill>
                <a:latin typeface="Arial"/>
                <a:ea typeface="DejaVu Sans"/>
              </a:rPr>
              <a:t>WinCC OA</a:t>
            </a:r>
            <a:endParaRPr b="0" lang="es-ES" sz="1300" spc="-1" strike="noStrike">
              <a:latin typeface="Arial"/>
            </a:endParaRPr>
          </a:p>
        </p:txBody>
      </p:sp>
      <p:sp>
        <p:nvSpPr>
          <p:cNvPr id="252" name="CustomShape 13"/>
          <p:cNvSpPr/>
          <p:nvPr/>
        </p:nvSpPr>
        <p:spPr>
          <a:xfrm>
            <a:off x="8172000" y="3738240"/>
            <a:ext cx="1112760" cy="36252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360" rIns="99360" tIns="54360" bIns="54360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3465a4"/>
                </a:solidFill>
                <a:latin typeface="Arial"/>
                <a:ea typeface="DejaVu Sans"/>
              </a:rPr>
              <a:t>alarm-legacy-acceptor</a:t>
            </a:r>
            <a:endParaRPr b="0" lang="es-ES" sz="1000" spc="-1" strike="noStrike">
              <a:latin typeface="Arial"/>
            </a:endParaRPr>
          </a:p>
        </p:txBody>
      </p:sp>
      <p:sp>
        <p:nvSpPr>
          <p:cNvPr id="253" name="CustomShape 14"/>
          <p:cNvSpPr/>
          <p:nvPr/>
        </p:nvSpPr>
        <p:spPr>
          <a:xfrm>
            <a:off x="8640000" y="4638240"/>
            <a:ext cx="1112760" cy="36252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360" rIns="99360" tIns="54360" bIns="54360">
            <a:noAutofit/>
          </a:bodyPr>
          <a:p>
            <a:pPr algn="ctr">
              <a:lnSpc>
                <a:spcPct val="100000"/>
              </a:lnSpc>
            </a:pPr>
            <a:r>
              <a:rPr b="0" lang="en-US" sz="900" spc="-1" strike="noStrike">
                <a:solidFill>
                  <a:srgbClr val="3465a4"/>
                </a:solidFill>
                <a:latin typeface="Arial"/>
                <a:ea typeface="DejaVu Sans"/>
              </a:rPr>
              <a:t>alarmsource DAQ</a:t>
            </a:r>
            <a:endParaRPr b="0" lang="es-ES" sz="900" spc="-1" strike="noStrike">
              <a:latin typeface="Arial"/>
            </a:endParaRPr>
          </a:p>
        </p:txBody>
      </p:sp>
      <p:sp>
        <p:nvSpPr>
          <p:cNvPr id="254" name="Line 15"/>
          <p:cNvSpPr/>
          <p:nvPr/>
        </p:nvSpPr>
        <p:spPr>
          <a:xfrm>
            <a:off x="7596000" y="3924000"/>
            <a:ext cx="576000" cy="3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55" name="Line 16"/>
          <p:cNvSpPr/>
          <p:nvPr/>
        </p:nvSpPr>
        <p:spPr>
          <a:xfrm>
            <a:off x="9288000" y="3924000"/>
            <a:ext cx="540000" cy="3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56" name="CustomShape 17"/>
          <p:cNvSpPr/>
          <p:nvPr/>
        </p:nvSpPr>
        <p:spPr>
          <a:xfrm>
            <a:off x="8931240" y="4005720"/>
            <a:ext cx="852120" cy="625680"/>
          </a:xfrm>
          <a:custGeom>
            <a:avLst/>
            <a:gdLst/>
            <a:ahLst/>
            <a:rect l="l" t="t" r="r" b="b"/>
            <a:pathLst>
              <a:path w="2376" h="1747">
                <a:moveTo>
                  <a:pt x="2375" y="0"/>
                </a:moveTo>
                <a:cubicBezTo>
                  <a:pt x="613" y="650"/>
                  <a:pt x="0" y="1746"/>
                  <a:pt x="0" y="1746"/>
                </a:cubicBezTo>
              </a:path>
            </a:pathLst>
          </a:custGeom>
          <a:noFill/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57" name="CustomShape 18"/>
          <p:cNvSpPr/>
          <p:nvPr/>
        </p:nvSpPr>
        <p:spPr>
          <a:xfrm>
            <a:off x="9324000" y="4176000"/>
            <a:ext cx="645120" cy="455400"/>
          </a:xfrm>
          <a:custGeom>
            <a:avLst/>
            <a:gdLst/>
            <a:ahLst/>
            <a:rect l="l" t="t" r="r" b="b"/>
            <a:pathLst>
              <a:path w="1801" h="1274">
                <a:moveTo>
                  <a:pt x="0" y="1273"/>
                </a:moveTo>
                <a:cubicBezTo>
                  <a:pt x="1700" y="800"/>
                  <a:pt x="1800" y="0"/>
                  <a:pt x="1800" y="0"/>
                </a:cubicBezTo>
              </a:path>
            </a:pathLst>
          </a:custGeom>
          <a:noFill/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58" name="CustomShape 19"/>
          <p:cNvSpPr/>
          <p:nvPr/>
        </p:nvSpPr>
        <p:spPr>
          <a:xfrm>
            <a:off x="7704000" y="3649680"/>
            <a:ext cx="320760" cy="25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1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59" name="CustomShape 20"/>
          <p:cNvSpPr/>
          <p:nvPr/>
        </p:nvSpPr>
        <p:spPr>
          <a:xfrm>
            <a:off x="9396000" y="3650040"/>
            <a:ext cx="320760" cy="25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2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60" name="CustomShape 21"/>
          <p:cNvSpPr/>
          <p:nvPr/>
        </p:nvSpPr>
        <p:spPr>
          <a:xfrm>
            <a:off x="7704000" y="3650040"/>
            <a:ext cx="320760" cy="25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1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61" name="CustomShape 22"/>
          <p:cNvSpPr/>
          <p:nvPr/>
        </p:nvSpPr>
        <p:spPr>
          <a:xfrm>
            <a:off x="8928000" y="4190040"/>
            <a:ext cx="320760" cy="25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3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62" name="CustomShape 23"/>
          <p:cNvSpPr/>
          <p:nvPr/>
        </p:nvSpPr>
        <p:spPr>
          <a:xfrm>
            <a:off x="9576000" y="4262040"/>
            <a:ext cx="320760" cy="25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3465a4"/>
                </a:solidFill>
                <a:latin typeface="Arial"/>
                <a:ea typeface="DejaVu Sans"/>
              </a:rPr>
              <a:t>4</a:t>
            </a:r>
            <a:endParaRPr b="0" lang="es-ES" sz="1200" spc="-1" strike="noStrike">
              <a:latin typeface="Arial"/>
            </a:endParaRPr>
          </a:p>
        </p:txBody>
      </p:sp>
      <p:pic>
        <p:nvPicPr>
          <p:cNvPr id="263" name="Picture 189_1" descr=""/>
          <p:cNvPicPr/>
          <p:nvPr/>
        </p:nvPicPr>
        <p:blipFill>
          <a:blip r:embed="rId3"/>
          <a:stretch/>
        </p:blipFill>
        <p:spPr>
          <a:xfrm>
            <a:off x="9875880" y="5424840"/>
            <a:ext cx="213120" cy="223920"/>
          </a:xfrm>
          <a:prstGeom prst="rect">
            <a:avLst/>
          </a:prstGeom>
          <a:ln w="0">
            <a:noFill/>
          </a:ln>
        </p:spPr>
      </p:pic>
      <p:pic>
        <p:nvPicPr>
          <p:cNvPr id="264" name="Picture 190_1" descr=""/>
          <p:cNvPicPr/>
          <p:nvPr/>
        </p:nvPicPr>
        <p:blipFill>
          <a:blip r:embed="rId4"/>
          <a:stretch/>
        </p:blipFill>
        <p:spPr>
          <a:xfrm>
            <a:off x="10197360" y="5419800"/>
            <a:ext cx="254880" cy="228960"/>
          </a:xfrm>
          <a:prstGeom prst="rect">
            <a:avLst/>
          </a:prstGeom>
          <a:ln w="0">
            <a:noFill/>
          </a:ln>
        </p:spPr>
      </p:pic>
      <p:pic>
        <p:nvPicPr>
          <p:cNvPr id="265" name="Picture 191_1" descr=""/>
          <p:cNvPicPr/>
          <p:nvPr/>
        </p:nvPicPr>
        <p:blipFill>
          <a:blip r:embed="rId5"/>
          <a:stretch/>
        </p:blipFill>
        <p:spPr>
          <a:xfrm>
            <a:off x="10521360" y="5415480"/>
            <a:ext cx="194040" cy="233280"/>
          </a:xfrm>
          <a:prstGeom prst="rect">
            <a:avLst/>
          </a:prstGeom>
          <a:ln w="0">
            <a:noFill/>
          </a:ln>
        </p:spPr>
      </p:pic>
      <p:pic>
        <p:nvPicPr>
          <p:cNvPr id="266" name="Picture 188_1" descr=""/>
          <p:cNvPicPr/>
          <p:nvPr/>
        </p:nvPicPr>
        <p:blipFill>
          <a:blip r:embed="rId6"/>
          <a:stretch/>
        </p:blipFill>
        <p:spPr>
          <a:xfrm>
            <a:off x="10790640" y="5431320"/>
            <a:ext cx="258120" cy="217080"/>
          </a:xfrm>
          <a:prstGeom prst="rect">
            <a:avLst/>
          </a:prstGeom>
          <a:ln w="0">
            <a:noFill/>
          </a:ln>
        </p:spPr>
      </p:pic>
      <p:sp>
        <p:nvSpPr>
          <p:cNvPr id="267" name="Line 24"/>
          <p:cNvSpPr/>
          <p:nvPr/>
        </p:nvSpPr>
        <p:spPr>
          <a:xfrm flipV="1">
            <a:off x="10458000" y="5004360"/>
            <a:ext cx="360" cy="3902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68" name="CustomShape 25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11656440" y="6490440"/>
            <a:ext cx="40212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C695F8F0-D7BE-4337-B374-BA5A6AC82234}" type="slidenum">
              <a:rPr b="1" lang="en-US" sz="1200" spc="-1" strike="noStrike">
                <a:solidFill>
                  <a:srgbClr val="93a7d5"/>
                </a:solidFill>
                <a:latin typeface="Franklin Gothic Medium"/>
                <a:ea typeface="DejaVu Sans"/>
              </a:rPr>
              <a:t>12</a:t>
            </a:fld>
            <a:endParaRPr b="0" lang="es-ES" sz="1200" spc="-1" strike="noStrike">
              <a:latin typeface="Arial"/>
            </a:endParaRPr>
          </a:p>
        </p:txBody>
      </p:sp>
      <p:sp>
        <p:nvSpPr>
          <p:cNvPr id="270" name="CustomShape 2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Ecosystem</a:t>
            </a:r>
            <a:endParaRPr b="0" lang="es-ES" sz="2800" spc="-1" strike="noStrike">
              <a:latin typeface="Arial"/>
            </a:endParaRPr>
          </a:p>
        </p:txBody>
      </p:sp>
      <p:pic>
        <p:nvPicPr>
          <p:cNvPr id="271" name="" descr=""/>
          <p:cNvPicPr/>
          <p:nvPr/>
        </p:nvPicPr>
        <p:blipFill>
          <a:blip r:embed="rId1"/>
          <a:stretch/>
        </p:blipFill>
        <p:spPr>
          <a:xfrm>
            <a:off x="1188720" y="1543680"/>
            <a:ext cx="9819720" cy="3760920"/>
          </a:xfrm>
          <a:prstGeom prst="rect">
            <a:avLst/>
          </a:prstGeom>
          <a:ln w="0">
            <a:noFill/>
          </a:ln>
        </p:spPr>
      </p:pic>
      <p:sp>
        <p:nvSpPr>
          <p:cNvPr id="272" name="CustomShape 3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1"/>
          <p:cNvSpPr/>
          <p:nvPr/>
        </p:nvSpPr>
        <p:spPr>
          <a:xfrm>
            <a:off x="11656440" y="6490440"/>
            <a:ext cx="40212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BC00E847-3534-49CA-BB7D-17DDA35181AA}" type="slidenum">
              <a:rPr b="1" lang="en-US" sz="1200" spc="-1" strike="noStrike">
                <a:solidFill>
                  <a:srgbClr val="93a7d5"/>
                </a:solidFill>
                <a:latin typeface="Franklin Gothic Medium"/>
                <a:ea typeface="DejaVu Sans"/>
              </a:rPr>
              <a:t>&lt;número&gt;</a:t>
            </a:fld>
            <a:endParaRPr b="0" lang="es-ES" sz="1200" spc="-1" strike="noStrike">
              <a:latin typeface="Arial"/>
            </a:endParaRPr>
          </a:p>
        </p:txBody>
      </p:sp>
      <p:sp>
        <p:nvSpPr>
          <p:cNvPr id="274" name="CustomShape 2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Questions</a:t>
            </a:r>
            <a:endParaRPr b="0" lang="es-ES" sz="2800" spc="-1" strike="noStrike">
              <a:latin typeface="Arial"/>
            </a:endParaRPr>
          </a:p>
        </p:txBody>
      </p:sp>
      <p:pic>
        <p:nvPicPr>
          <p:cNvPr id="275" name="" descr=""/>
          <p:cNvPicPr/>
          <p:nvPr/>
        </p:nvPicPr>
        <p:blipFill>
          <a:blip r:embed="rId1"/>
          <a:stretch/>
        </p:blipFill>
        <p:spPr>
          <a:xfrm>
            <a:off x="3600000" y="1296000"/>
            <a:ext cx="4525560" cy="4525560"/>
          </a:xfrm>
          <a:prstGeom prst="rect">
            <a:avLst/>
          </a:prstGeom>
          <a:ln w="0">
            <a:noFill/>
          </a:ln>
        </p:spPr>
      </p:pic>
      <p:sp>
        <p:nvSpPr>
          <p:cNvPr id="276" name="CustomShape 3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00480" y="914400"/>
            <a:ext cx="11277360" cy="54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5102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Service Overview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5102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Datatag &amp; Alarm Configuration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5102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Process, Equipment &amp; Sub-Equipment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5102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JMS Brokers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5102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Ecosystem</a:t>
            </a:r>
            <a:endParaRPr b="0" lang="es-ES" sz="22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1656440" y="6490440"/>
            <a:ext cx="40212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029DE27A-B41B-464C-8CEC-D055482D709E}" type="slidenum">
              <a:rPr b="1" lang="en-US" sz="1200" spc="-1" strike="noStrike">
                <a:solidFill>
                  <a:srgbClr val="93a7d5"/>
                </a:solidFill>
                <a:latin typeface="Franklin Gothic Medium"/>
                <a:ea typeface="DejaVu Sans"/>
              </a:rPr>
              <a:t>2</a:t>
            </a:fld>
            <a:endParaRPr b="0" lang="es-ES" sz="1200" spc="-1" strike="noStrike">
              <a:latin typeface="Arial"/>
            </a:endParaRPr>
          </a:p>
        </p:txBody>
      </p:sp>
      <p:sp>
        <p:nvSpPr>
          <p:cNvPr id="86" name="CustomShape 3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87" name="CustomShape 4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Summary</a:t>
            </a:r>
            <a:endParaRPr b="0" lang="es-E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11656440" y="6490440"/>
            <a:ext cx="40212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E883EDE6-35FA-47CA-A122-25E69256A347}" type="slidenum">
              <a:rPr b="1" lang="en-US" sz="1200" spc="-1" strike="noStrike">
                <a:solidFill>
                  <a:srgbClr val="93a7d5"/>
                </a:solidFill>
                <a:latin typeface="Franklin Gothic Medium"/>
                <a:ea typeface="DejaVu Sans"/>
              </a:rPr>
              <a:t>2</a:t>
            </a:fld>
            <a:endParaRPr b="0" lang="es-ES" sz="12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Overview</a:t>
            </a:r>
            <a:endParaRPr b="0" lang="es-ES" sz="2800" spc="-1" strike="noStrike">
              <a:latin typeface="Arial"/>
            </a:endParaRPr>
          </a:p>
        </p:txBody>
      </p:sp>
      <p:grpSp>
        <p:nvGrpSpPr>
          <p:cNvPr id="91" name="Group 4"/>
          <p:cNvGrpSpPr/>
          <p:nvPr/>
        </p:nvGrpSpPr>
        <p:grpSpPr>
          <a:xfrm>
            <a:off x="2376000" y="2484360"/>
            <a:ext cx="6693840" cy="1699920"/>
            <a:chOff x="2376000" y="2484360"/>
            <a:chExt cx="6693840" cy="1699920"/>
          </a:xfrm>
        </p:grpSpPr>
        <p:sp>
          <p:nvSpPr>
            <p:cNvPr id="92" name="CustomShape 5"/>
            <p:cNvSpPr/>
            <p:nvPr/>
          </p:nvSpPr>
          <p:spPr>
            <a:xfrm>
              <a:off x="8127720" y="2979000"/>
              <a:ext cx="942120" cy="271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20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HelpAlarm</a:t>
              </a:r>
              <a:endParaRPr b="0" lang="es-ES" sz="1200" spc="-1" strike="noStrike">
                <a:latin typeface="Arial"/>
              </a:endParaRPr>
            </a:p>
          </p:txBody>
        </p:sp>
        <p:grpSp>
          <p:nvGrpSpPr>
            <p:cNvPr id="93" name="Group 6"/>
            <p:cNvGrpSpPr/>
            <p:nvPr/>
          </p:nvGrpSpPr>
          <p:grpSpPr>
            <a:xfrm>
              <a:off x="2376000" y="2484360"/>
              <a:ext cx="5538240" cy="1699920"/>
              <a:chOff x="2376000" y="2484360"/>
              <a:chExt cx="5538240" cy="1699920"/>
            </a:xfrm>
          </p:grpSpPr>
          <p:sp>
            <p:nvSpPr>
              <p:cNvPr id="94" name="Line 7"/>
              <p:cNvSpPr/>
              <p:nvPr/>
            </p:nvSpPr>
            <p:spPr>
              <a:xfrm flipV="1">
                <a:off x="5674320" y="3780000"/>
                <a:ext cx="13680" cy="404280"/>
              </a:xfrm>
              <a:prstGeom prst="line">
                <a:avLst/>
              </a:prstGeom>
              <a:ln cap="rnd" w="19080">
                <a:solidFill>
                  <a:srgbClr val="4d4d4d"/>
                </a:solidFill>
                <a:prstDash val="dash"/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pic>
            <p:nvPicPr>
              <p:cNvPr id="95" name="" descr=""/>
              <p:cNvPicPr/>
              <p:nvPr/>
            </p:nvPicPr>
            <p:blipFill>
              <a:blip r:embed="rId1"/>
              <a:srcRect l="0" t="0" r="0" b="47193"/>
              <a:stretch/>
            </p:blipFill>
            <p:spPr>
              <a:xfrm>
                <a:off x="2376000" y="2484360"/>
                <a:ext cx="5538240" cy="1291680"/>
              </a:xfrm>
              <a:prstGeom prst="rect">
                <a:avLst/>
              </a:prstGeom>
              <a:ln w="0">
                <a:noFill/>
              </a:ln>
            </p:spPr>
          </p:pic>
        </p:grpSp>
      </p:grpSp>
      <p:grpSp>
        <p:nvGrpSpPr>
          <p:cNvPr id="96" name="Group 8"/>
          <p:cNvGrpSpPr/>
          <p:nvPr/>
        </p:nvGrpSpPr>
        <p:grpSpPr>
          <a:xfrm>
            <a:off x="6832800" y="3718080"/>
            <a:ext cx="4033080" cy="2026800"/>
            <a:chOff x="6832800" y="3718080"/>
            <a:chExt cx="4033080" cy="2026800"/>
          </a:xfrm>
        </p:grpSpPr>
        <p:sp>
          <p:nvSpPr>
            <p:cNvPr id="97" name="CustomShape 9"/>
            <p:cNvSpPr/>
            <p:nvPr/>
          </p:nvSpPr>
          <p:spPr>
            <a:xfrm>
              <a:off x="9538920" y="5382360"/>
              <a:ext cx="1296720" cy="362520"/>
            </a:xfrm>
            <a:prstGeom prst="roundRect">
              <a:avLst>
                <a:gd name="adj" fmla="val 16667"/>
              </a:avLst>
            </a:prstGeom>
            <a:solidFill>
              <a:srgbClr val="729fcf"/>
            </a:solidFill>
            <a:ln w="19080">
              <a:solidFill>
                <a:srgbClr val="2a60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8" name="CustomShape 10"/>
            <p:cNvSpPr/>
            <p:nvPr/>
          </p:nvSpPr>
          <p:spPr>
            <a:xfrm>
              <a:off x="9679320" y="5411520"/>
              <a:ext cx="976320" cy="302040"/>
            </a:xfrm>
            <a:prstGeom prst="rect">
              <a:avLst/>
            </a:prstGeom>
            <a:solidFill>
              <a:srgbClr val="729fcf"/>
            </a:solidFill>
            <a:ln w="1908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NxCALS</a:t>
              </a:r>
              <a:endParaRPr b="0" lang="es-ES" sz="1400" spc="-1" strike="noStrike">
                <a:latin typeface="Arial"/>
              </a:endParaRPr>
            </a:p>
          </p:txBody>
        </p:sp>
        <p:sp>
          <p:nvSpPr>
            <p:cNvPr id="99" name="CustomShape 11"/>
            <p:cNvSpPr/>
            <p:nvPr/>
          </p:nvSpPr>
          <p:spPr>
            <a:xfrm>
              <a:off x="8784000" y="5400000"/>
              <a:ext cx="610200" cy="286200"/>
            </a:xfrm>
            <a:custGeom>
              <a:avLst/>
              <a:gdLst/>
              <a:ahLst/>
              <a:rect l="l" t="t" r="r" b="b"/>
              <a:pathLst>
                <a:path w="1702" h="802">
                  <a:moveTo>
                    <a:pt x="0" y="200"/>
                  </a:moveTo>
                  <a:lnTo>
                    <a:pt x="1275" y="200"/>
                  </a:lnTo>
                  <a:lnTo>
                    <a:pt x="1275" y="0"/>
                  </a:lnTo>
                  <a:lnTo>
                    <a:pt x="1701" y="400"/>
                  </a:lnTo>
                  <a:lnTo>
                    <a:pt x="1275" y="801"/>
                  </a:lnTo>
                  <a:lnTo>
                    <a:pt x="1275" y="600"/>
                  </a:lnTo>
                  <a:lnTo>
                    <a:pt x="0" y="600"/>
                  </a:lnTo>
                  <a:lnTo>
                    <a:pt x="0" y="200"/>
                  </a:lnTo>
                </a:path>
              </a:pathLst>
            </a:cu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0" name="CustomShape 12"/>
            <p:cNvSpPr/>
            <p:nvPr/>
          </p:nvSpPr>
          <p:spPr>
            <a:xfrm flipV="1">
              <a:off x="6832800" y="4566960"/>
              <a:ext cx="1139040" cy="2610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4d4d4d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1" name="CustomShape 13"/>
            <p:cNvSpPr/>
            <p:nvPr/>
          </p:nvSpPr>
          <p:spPr>
            <a:xfrm>
              <a:off x="6832800" y="5155200"/>
              <a:ext cx="1141200" cy="2772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4d4d4d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2" name="CustomShape 14"/>
            <p:cNvSpPr/>
            <p:nvPr/>
          </p:nvSpPr>
          <p:spPr>
            <a:xfrm>
              <a:off x="7984440" y="5201280"/>
              <a:ext cx="543240" cy="520920"/>
            </a:xfrm>
            <a:prstGeom prst="can">
              <a:avLst>
                <a:gd name="adj" fmla="val 25000"/>
              </a:avLst>
            </a:prstGeom>
            <a:solidFill>
              <a:srgbClr val="b9deff"/>
            </a:solidFill>
            <a:ln w="19080">
              <a:solidFill>
                <a:srgbClr val="0055a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3" name="CustomShape 15"/>
            <p:cNvSpPr/>
            <p:nvPr/>
          </p:nvSpPr>
          <p:spPr>
            <a:xfrm>
              <a:off x="7991640" y="5331960"/>
              <a:ext cx="516960" cy="225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US" sz="90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Oracle</a:t>
              </a:r>
              <a:endParaRPr b="0" lang="es-ES" sz="900" spc="-1" strike="noStrike">
                <a:latin typeface="Arial"/>
              </a:endParaRPr>
            </a:p>
          </p:txBody>
        </p:sp>
        <p:pic>
          <p:nvPicPr>
            <p:cNvPr id="104" name="Picture 58" descr=""/>
            <p:cNvPicPr/>
            <p:nvPr/>
          </p:nvPicPr>
          <p:blipFill>
            <a:blip r:embed="rId2"/>
            <a:stretch/>
          </p:blipFill>
          <p:spPr>
            <a:xfrm>
              <a:off x="8761680" y="3972600"/>
              <a:ext cx="2104200" cy="1181880"/>
            </a:xfrm>
            <a:prstGeom prst="rect">
              <a:avLst/>
            </a:prstGeom>
            <a:ln w="0">
              <a:solidFill>
                <a:srgbClr val="0055a0"/>
              </a:solidFill>
            </a:ln>
          </p:spPr>
        </p:pic>
        <p:sp>
          <p:nvSpPr>
            <p:cNvPr id="105" name="CustomShape 16"/>
            <p:cNvSpPr/>
            <p:nvPr/>
          </p:nvSpPr>
          <p:spPr>
            <a:xfrm>
              <a:off x="9436320" y="3718080"/>
              <a:ext cx="756000" cy="271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20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Grafana</a:t>
              </a:r>
              <a:endParaRPr b="0" lang="es-ES" sz="1200" spc="-1" strike="noStrike">
                <a:latin typeface="Arial"/>
              </a:endParaRPr>
            </a:p>
          </p:txBody>
        </p:sp>
        <p:sp>
          <p:nvSpPr>
            <p:cNvPr id="106" name="CustomShape 17"/>
            <p:cNvSpPr/>
            <p:nvPr/>
          </p:nvSpPr>
          <p:spPr>
            <a:xfrm flipV="1">
              <a:off x="8523360" y="4561560"/>
              <a:ext cx="233640" cy="10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4d4d4d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7" name="CustomShape 18"/>
            <p:cNvSpPr/>
            <p:nvPr/>
          </p:nvSpPr>
          <p:spPr>
            <a:xfrm>
              <a:off x="7976160" y="4308840"/>
              <a:ext cx="543240" cy="520920"/>
            </a:xfrm>
            <a:prstGeom prst="can">
              <a:avLst>
                <a:gd name="adj" fmla="val 25000"/>
              </a:avLst>
            </a:prstGeom>
            <a:solidFill>
              <a:srgbClr val="b9deff"/>
            </a:solidFill>
            <a:ln w="19080">
              <a:solidFill>
                <a:srgbClr val="0055a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8" name="CustomShape 19"/>
            <p:cNvSpPr/>
            <p:nvPr/>
          </p:nvSpPr>
          <p:spPr>
            <a:xfrm>
              <a:off x="7828560" y="4807080"/>
              <a:ext cx="864360" cy="225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90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Elasticsearch</a:t>
              </a:r>
              <a:endParaRPr b="0" lang="es-ES" sz="900" spc="-1" strike="noStrike">
                <a:latin typeface="Arial"/>
              </a:endParaRPr>
            </a:p>
          </p:txBody>
        </p:sp>
        <p:pic>
          <p:nvPicPr>
            <p:cNvPr id="109" name="Picture 64" descr=""/>
            <p:cNvPicPr/>
            <p:nvPr/>
          </p:nvPicPr>
          <p:blipFill>
            <a:blip r:embed="rId3"/>
            <a:stretch/>
          </p:blipFill>
          <p:spPr>
            <a:xfrm>
              <a:off x="8117280" y="4490640"/>
              <a:ext cx="312840" cy="3016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10" name="CustomShape 20"/>
            <p:cNvSpPr/>
            <p:nvPr/>
          </p:nvSpPr>
          <p:spPr>
            <a:xfrm>
              <a:off x="8784000" y="5400000"/>
              <a:ext cx="610200" cy="286200"/>
            </a:xfrm>
            <a:custGeom>
              <a:avLst/>
              <a:gdLst/>
              <a:ahLst/>
              <a:rect l="l" t="t" r="r" b="b"/>
              <a:pathLst>
                <a:path w="1702" h="802">
                  <a:moveTo>
                    <a:pt x="0" y="200"/>
                  </a:moveTo>
                  <a:lnTo>
                    <a:pt x="1275" y="200"/>
                  </a:lnTo>
                  <a:lnTo>
                    <a:pt x="1275" y="0"/>
                  </a:lnTo>
                  <a:lnTo>
                    <a:pt x="1701" y="400"/>
                  </a:lnTo>
                  <a:lnTo>
                    <a:pt x="1275" y="801"/>
                  </a:lnTo>
                  <a:lnTo>
                    <a:pt x="1275" y="600"/>
                  </a:lnTo>
                  <a:lnTo>
                    <a:pt x="0" y="600"/>
                  </a:lnTo>
                  <a:lnTo>
                    <a:pt x="0" y="200"/>
                  </a:lnTo>
                </a:path>
              </a:pathLst>
            </a:cu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11" name="Group 21"/>
          <p:cNvGrpSpPr/>
          <p:nvPr/>
        </p:nvGrpSpPr>
        <p:grpSpPr>
          <a:xfrm>
            <a:off x="5157000" y="5752080"/>
            <a:ext cx="1172880" cy="692640"/>
            <a:chOff x="5157000" y="5752080"/>
            <a:chExt cx="1172880" cy="692640"/>
          </a:xfrm>
        </p:grpSpPr>
        <p:pic>
          <p:nvPicPr>
            <p:cNvPr id="112" name="Picture 189" descr=""/>
            <p:cNvPicPr/>
            <p:nvPr/>
          </p:nvPicPr>
          <p:blipFill>
            <a:blip r:embed="rId4"/>
            <a:stretch/>
          </p:blipFill>
          <p:spPr>
            <a:xfrm>
              <a:off x="5157000" y="6220800"/>
              <a:ext cx="213120" cy="2239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3" name="Picture 190" descr=""/>
            <p:cNvPicPr/>
            <p:nvPr/>
          </p:nvPicPr>
          <p:blipFill>
            <a:blip r:embed="rId5"/>
            <a:stretch/>
          </p:blipFill>
          <p:spPr>
            <a:xfrm>
              <a:off x="5478480" y="6215760"/>
              <a:ext cx="254880" cy="22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4" name="Picture 191" descr=""/>
            <p:cNvPicPr/>
            <p:nvPr/>
          </p:nvPicPr>
          <p:blipFill>
            <a:blip r:embed="rId6"/>
            <a:stretch/>
          </p:blipFill>
          <p:spPr>
            <a:xfrm>
              <a:off x="5802480" y="6211440"/>
              <a:ext cx="194040" cy="233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5" name="Picture 188" descr=""/>
            <p:cNvPicPr/>
            <p:nvPr/>
          </p:nvPicPr>
          <p:blipFill>
            <a:blip r:embed="rId7"/>
            <a:stretch/>
          </p:blipFill>
          <p:spPr>
            <a:xfrm>
              <a:off x="6071760" y="6227280"/>
              <a:ext cx="258120" cy="2170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16" name="CustomShape 22"/>
            <p:cNvSpPr/>
            <p:nvPr/>
          </p:nvSpPr>
          <p:spPr>
            <a:xfrm>
              <a:off x="5594400" y="5752080"/>
              <a:ext cx="314280" cy="39888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5983b0"/>
            </a:solidFill>
            <a:ln w="0">
              <a:noFill/>
            </a:ln>
            <a:scene3d>
              <a:camera fov="0" prst="orthographicFront">
                <a:rot lat="0" lon="0" rev="0"/>
              </a:camera>
              <a:lightRig dir="t" rig="harsh">
                <a:rot lat="6000000" lon="6000000" rev="0"/>
              </a:lightRig>
            </a:scene3d>
            <a:sp3d contourW="10000" prstMaterial="metal">
              <a:bevelT prst="softRound" w="20000" h="9000"/>
              <a:contourClr>
                <a:srgbClr val="00325e"/>
              </a:contourClr>
            </a:sp3d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17" name="Group 23"/>
          <p:cNvGrpSpPr/>
          <p:nvPr/>
        </p:nvGrpSpPr>
        <p:grpSpPr>
          <a:xfrm>
            <a:off x="3272040" y="4032000"/>
            <a:ext cx="4436640" cy="1830240"/>
            <a:chOff x="3272040" y="4032000"/>
            <a:chExt cx="4436640" cy="1830240"/>
          </a:xfrm>
        </p:grpSpPr>
        <p:sp>
          <p:nvSpPr>
            <p:cNvPr id="118" name="CustomShape 24"/>
            <p:cNvSpPr/>
            <p:nvPr/>
          </p:nvSpPr>
          <p:spPr>
            <a:xfrm>
              <a:off x="6784200" y="4740840"/>
              <a:ext cx="924480" cy="408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 algn="ctr">
                <a:lnSpc>
                  <a:spcPct val="100000"/>
                </a:lnSpc>
              </a:pPr>
              <a:r>
                <a:rPr b="0" i="1" lang="en-US" sz="105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Redundant </a:t>
              </a:r>
              <a:endParaRPr b="0" lang="es-ES" sz="105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0" i="1" lang="en-US" sz="105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Servers</a:t>
              </a:r>
              <a:endParaRPr b="0" lang="es-ES" sz="1050" spc="-1" strike="noStrike">
                <a:latin typeface="Arial"/>
              </a:endParaRPr>
            </a:p>
          </p:txBody>
        </p:sp>
        <p:sp>
          <p:nvSpPr>
            <p:cNvPr id="119" name="CustomShape 25"/>
            <p:cNvSpPr/>
            <p:nvPr/>
          </p:nvSpPr>
          <p:spPr>
            <a:xfrm>
              <a:off x="6844680" y="5371560"/>
              <a:ext cx="817200" cy="408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 algn="ctr">
                <a:lnSpc>
                  <a:spcPct val="100000"/>
                </a:lnSpc>
              </a:pPr>
              <a:r>
                <a:rPr b="0" i="1" lang="en-US" sz="105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Data </a:t>
              </a:r>
              <a:endParaRPr b="0" lang="es-ES" sz="105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0" i="1" lang="en-US" sz="105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Acquisition</a:t>
              </a:r>
              <a:endParaRPr b="0" lang="es-ES" sz="1050" spc="-1" strike="noStrike">
                <a:latin typeface="Arial"/>
              </a:endParaRPr>
            </a:p>
          </p:txBody>
        </p:sp>
        <p:sp>
          <p:nvSpPr>
            <p:cNvPr id="120" name="CustomShape 26"/>
            <p:cNvSpPr/>
            <p:nvPr/>
          </p:nvSpPr>
          <p:spPr>
            <a:xfrm>
              <a:off x="4304520" y="4068000"/>
              <a:ext cx="3359880" cy="1794240"/>
            </a:xfrm>
            <a:prstGeom prst="roundRect">
              <a:avLst>
                <a:gd name="adj" fmla="val 16667"/>
              </a:avLst>
            </a:prstGeom>
            <a:noFill/>
            <a:ln w="9360">
              <a:solidFill>
                <a:srgbClr val="b0b0b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1" name="CustomShape 27"/>
            <p:cNvSpPr/>
            <p:nvPr/>
          </p:nvSpPr>
          <p:spPr>
            <a:xfrm>
              <a:off x="4462920" y="5418720"/>
              <a:ext cx="2414160" cy="362520"/>
            </a:xfrm>
            <a:prstGeom prst="roundRect">
              <a:avLst>
                <a:gd name="adj" fmla="val 16667"/>
              </a:avLst>
            </a:prstGeom>
            <a:solidFill>
              <a:srgbClr val="0055a0">
                <a:alpha val="50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2" name="CustomShape 28"/>
            <p:cNvSpPr/>
            <p:nvPr/>
          </p:nvSpPr>
          <p:spPr>
            <a:xfrm>
              <a:off x="4462920" y="4161600"/>
              <a:ext cx="2414160" cy="362520"/>
            </a:xfrm>
            <a:prstGeom prst="roundRect">
              <a:avLst>
                <a:gd name="adj" fmla="val 16667"/>
              </a:avLst>
            </a:prstGeom>
            <a:solidFill>
              <a:srgbClr val="0055a0">
                <a:alpha val="50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3" name="CustomShape 29"/>
            <p:cNvSpPr/>
            <p:nvPr/>
          </p:nvSpPr>
          <p:spPr>
            <a:xfrm>
              <a:off x="5116680" y="5487120"/>
              <a:ext cx="441000" cy="24516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498cb"/>
                </a:gs>
                <a:gs pos="100000">
                  <a:srgbClr val="375997"/>
                </a:gs>
              </a:gsLst>
              <a:lin ang="5400000"/>
            </a:gradFill>
            <a:ln w="9360">
              <a:solidFill>
                <a:srgbClr val="0044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4" name="CustomShape 30"/>
            <p:cNvSpPr/>
            <p:nvPr/>
          </p:nvSpPr>
          <p:spPr>
            <a:xfrm>
              <a:off x="5157720" y="5502960"/>
              <a:ext cx="349200" cy="210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DIP</a:t>
              </a:r>
              <a:endParaRPr b="0" lang="es-ES" sz="800" spc="-1" strike="noStrike">
                <a:latin typeface="Arial"/>
              </a:endParaRPr>
            </a:p>
          </p:txBody>
        </p:sp>
        <p:sp>
          <p:nvSpPr>
            <p:cNvPr id="125" name="CustomShape 31"/>
            <p:cNvSpPr/>
            <p:nvPr/>
          </p:nvSpPr>
          <p:spPr>
            <a:xfrm>
              <a:off x="6329880" y="5487120"/>
              <a:ext cx="441000" cy="24516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498cb"/>
                </a:gs>
                <a:gs pos="100000">
                  <a:srgbClr val="375997"/>
                </a:gs>
              </a:gsLst>
              <a:lin ang="5400000"/>
            </a:gradFill>
            <a:ln w="9360">
              <a:solidFill>
                <a:srgbClr val="0044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6" name="CustomShape 32"/>
            <p:cNvSpPr/>
            <p:nvPr/>
          </p:nvSpPr>
          <p:spPr>
            <a:xfrm>
              <a:off x="6347520" y="5502960"/>
              <a:ext cx="433080" cy="210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CMW</a:t>
              </a:r>
              <a:endParaRPr b="0" lang="es-ES" sz="800" spc="-1" strike="noStrike">
                <a:latin typeface="Arial"/>
              </a:endParaRPr>
            </a:p>
          </p:txBody>
        </p:sp>
        <p:sp>
          <p:nvSpPr>
            <p:cNvPr id="127" name="CustomShape 33"/>
            <p:cNvSpPr/>
            <p:nvPr/>
          </p:nvSpPr>
          <p:spPr>
            <a:xfrm>
              <a:off x="5736600" y="5418720"/>
              <a:ext cx="539280" cy="331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…</a:t>
              </a:r>
              <a:endParaRPr b="0" lang="es-ES" sz="1600" spc="-1" strike="noStrike">
                <a:latin typeface="Arial"/>
              </a:endParaRPr>
            </a:p>
          </p:txBody>
        </p:sp>
        <p:sp>
          <p:nvSpPr>
            <p:cNvPr id="128" name="CustomShape 34"/>
            <p:cNvSpPr/>
            <p:nvPr/>
          </p:nvSpPr>
          <p:spPr>
            <a:xfrm>
              <a:off x="4552920" y="4757040"/>
              <a:ext cx="2324160" cy="362520"/>
            </a:xfrm>
            <a:prstGeom prst="roundRect">
              <a:avLst>
                <a:gd name="adj" fmla="val 16667"/>
              </a:avLst>
            </a:prstGeom>
            <a:solidFill>
              <a:srgbClr val="729fcf"/>
            </a:solidFill>
            <a:ln w="1908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9" name="CustomShape 35"/>
            <p:cNvSpPr/>
            <p:nvPr/>
          </p:nvSpPr>
          <p:spPr>
            <a:xfrm>
              <a:off x="6876720" y="4201920"/>
              <a:ext cx="582480" cy="248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i="1" lang="en-US" sz="105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Clients</a:t>
              </a:r>
              <a:endParaRPr b="0" lang="es-ES" sz="1050" spc="-1" strike="noStrike">
                <a:latin typeface="Arial"/>
              </a:endParaRPr>
            </a:p>
          </p:txBody>
        </p:sp>
        <p:sp>
          <p:nvSpPr>
            <p:cNvPr id="130" name="CustomShape 36"/>
            <p:cNvSpPr/>
            <p:nvPr/>
          </p:nvSpPr>
          <p:spPr>
            <a:xfrm>
              <a:off x="4552920" y="4217040"/>
              <a:ext cx="598680" cy="24516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498cb"/>
                </a:gs>
                <a:gs pos="100000">
                  <a:srgbClr val="375997"/>
                </a:gs>
              </a:gsLst>
              <a:lin ang="5400000"/>
            </a:gradFill>
            <a:ln w="9360">
              <a:solidFill>
                <a:srgbClr val="0044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1" name="CustomShape 37"/>
            <p:cNvSpPr/>
            <p:nvPr/>
          </p:nvSpPr>
          <p:spPr>
            <a:xfrm>
              <a:off x="4506840" y="4229640"/>
              <a:ext cx="692280" cy="210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TIM Viewer</a:t>
              </a:r>
              <a:endParaRPr b="0" lang="es-ES" sz="800" spc="-1" strike="noStrike">
                <a:latin typeface="Arial"/>
              </a:endParaRPr>
            </a:p>
          </p:txBody>
        </p:sp>
        <p:sp>
          <p:nvSpPr>
            <p:cNvPr id="132" name="CustomShape 38"/>
            <p:cNvSpPr/>
            <p:nvPr/>
          </p:nvSpPr>
          <p:spPr>
            <a:xfrm>
              <a:off x="5257080" y="4219920"/>
              <a:ext cx="598680" cy="24516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498cb"/>
                </a:gs>
                <a:gs pos="100000">
                  <a:srgbClr val="375997"/>
                </a:gs>
              </a:gsLst>
              <a:lin ang="5400000"/>
            </a:gradFill>
            <a:ln w="9360">
              <a:solidFill>
                <a:srgbClr val="0044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3" name="CustomShape 39"/>
            <p:cNvSpPr/>
            <p:nvPr/>
          </p:nvSpPr>
          <p:spPr>
            <a:xfrm>
              <a:off x="5206320" y="4232520"/>
              <a:ext cx="724680" cy="210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US" sz="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HelpAlarm</a:t>
              </a:r>
              <a:endParaRPr b="0" lang="es-ES" sz="800" spc="-1" strike="noStrike">
                <a:latin typeface="Arial"/>
              </a:endParaRPr>
            </a:p>
          </p:txBody>
        </p:sp>
        <p:sp>
          <p:nvSpPr>
            <p:cNvPr id="134" name="CustomShape 40"/>
            <p:cNvSpPr/>
            <p:nvPr/>
          </p:nvSpPr>
          <p:spPr>
            <a:xfrm>
              <a:off x="6228000" y="4219920"/>
              <a:ext cx="598680" cy="24516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498cb"/>
                </a:gs>
                <a:gs pos="100000">
                  <a:srgbClr val="375997"/>
                </a:gs>
              </a:gsLst>
              <a:lin ang="5400000"/>
            </a:gradFill>
            <a:ln w="9360">
              <a:solidFill>
                <a:srgbClr val="0044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5" name="CustomShape 41"/>
            <p:cNvSpPr/>
            <p:nvPr/>
          </p:nvSpPr>
          <p:spPr>
            <a:xfrm>
              <a:off x="6183000" y="4232520"/>
              <a:ext cx="716400" cy="195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7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DIP Publisher</a:t>
              </a:r>
              <a:endParaRPr b="0" lang="es-ES" sz="700" spc="-1" strike="noStrike">
                <a:latin typeface="Arial"/>
              </a:endParaRPr>
            </a:p>
          </p:txBody>
        </p:sp>
        <p:sp>
          <p:nvSpPr>
            <p:cNvPr id="136" name="CustomShape 42"/>
            <p:cNvSpPr/>
            <p:nvPr/>
          </p:nvSpPr>
          <p:spPr>
            <a:xfrm>
              <a:off x="5860080" y="4172760"/>
              <a:ext cx="539280" cy="331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…</a:t>
              </a:r>
              <a:endParaRPr b="0" lang="es-ES" sz="1600" spc="-1" strike="noStrike">
                <a:latin typeface="Arial"/>
              </a:endParaRPr>
            </a:p>
          </p:txBody>
        </p:sp>
        <p:sp>
          <p:nvSpPr>
            <p:cNvPr id="137" name="CustomShape 43"/>
            <p:cNvSpPr/>
            <p:nvPr/>
          </p:nvSpPr>
          <p:spPr>
            <a:xfrm>
              <a:off x="3272040" y="4032000"/>
              <a:ext cx="1118880" cy="271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20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TIM / C2MON</a:t>
              </a:r>
              <a:endParaRPr b="0" lang="es-ES" sz="1200" spc="-1" strike="noStrike">
                <a:latin typeface="Arial"/>
              </a:endParaRPr>
            </a:p>
          </p:txBody>
        </p:sp>
        <p:sp>
          <p:nvSpPr>
            <p:cNvPr id="138" name="CustomShape 44"/>
            <p:cNvSpPr/>
            <p:nvPr/>
          </p:nvSpPr>
          <p:spPr>
            <a:xfrm>
              <a:off x="4462920" y="4842360"/>
              <a:ext cx="2341440" cy="362520"/>
            </a:xfrm>
            <a:prstGeom prst="roundRect">
              <a:avLst>
                <a:gd name="adj" fmla="val 16667"/>
              </a:avLst>
            </a:prstGeom>
            <a:solidFill>
              <a:srgbClr val="729fcf"/>
            </a:solidFill>
            <a:ln w="19080">
              <a:solidFill>
                <a:srgbClr val="2a60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9" name="CustomShape 45"/>
            <p:cNvSpPr/>
            <p:nvPr/>
          </p:nvSpPr>
          <p:spPr>
            <a:xfrm>
              <a:off x="5293440" y="4871520"/>
              <a:ext cx="1140480" cy="301680"/>
            </a:xfrm>
            <a:prstGeom prst="rect">
              <a:avLst/>
            </a:prstGeom>
            <a:solidFill>
              <a:srgbClr val="729fcf"/>
            </a:solidFill>
            <a:ln w="1908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Server</a:t>
              </a:r>
              <a:endParaRPr b="0" lang="es-ES" sz="1400" spc="-1" strike="noStrike">
                <a:latin typeface="Arial"/>
              </a:endParaRPr>
            </a:p>
          </p:txBody>
        </p:sp>
        <p:sp>
          <p:nvSpPr>
            <p:cNvPr id="140" name="CustomShape 46"/>
            <p:cNvSpPr/>
            <p:nvPr/>
          </p:nvSpPr>
          <p:spPr>
            <a:xfrm>
              <a:off x="5744520" y="5220000"/>
              <a:ext cx="360" cy="2404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4d4d4d"/>
              </a:solidFill>
              <a:round/>
              <a:headEnd len="med" type="triangle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1" name="CustomShape 47"/>
            <p:cNvSpPr/>
            <p:nvPr/>
          </p:nvSpPr>
          <p:spPr>
            <a:xfrm>
              <a:off x="5738760" y="4539240"/>
              <a:ext cx="360" cy="2404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4d4d4d"/>
              </a:solidFill>
              <a:round/>
              <a:headEnd len="med" type="triangle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2" name="CustomShape 48"/>
            <p:cNvSpPr/>
            <p:nvPr/>
          </p:nvSpPr>
          <p:spPr>
            <a:xfrm>
              <a:off x="5739480" y="4534920"/>
              <a:ext cx="1143360" cy="248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i="1" lang="en-US" sz="105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JMS (ActiveMQ)</a:t>
              </a:r>
              <a:endParaRPr b="0" lang="es-ES" sz="1050" spc="-1" strike="noStrike">
                <a:latin typeface="Arial"/>
              </a:endParaRPr>
            </a:p>
          </p:txBody>
        </p:sp>
        <p:sp>
          <p:nvSpPr>
            <p:cNvPr id="143" name="CustomShape 49"/>
            <p:cNvSpPr/>
            <p:nvPr/>
          </p:nvSpPr>
          <p:spPr>
            <a:xfrm>
              <a:off x="5739480" y="5207760"/>
              <a:ext cx="1143360" cy="248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i="1" lang="en-US" sz="105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JMS (ActiveMQ)</a:t>
              </a:r>
              <a:endParaRPr b="0" lang="es-ES" sz="1050" spc="-1" strike="noStrike">
                <a:latin typeface="Arial"/>
              </a:endParaRPr>
            </a:p>
          </p:txBody>
        </p:sp>
        <p:sp>
          <p:nvSpPr>
            <p:cNvPr id="144" name="CustomShape 50"/>
            <p:cNvSpPr/>
            <p:nvPr/>
          </p:nvSpPr>
          <p:spPr>
            <a:xfrm>
              <a:off x="4576680" y="5487120"/>
              <a:ext cx="441000" cy="24516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498cb"/>
                </a:gs>
                <a:gs pos="100000">
                  <a:srgbClr val="375997"/>
                </a:gs>
              </a:gsLst>
              <a:lin ang="5400000"/>
            </a:gradFill>
            <a:ln w="9360">
              <a:solidFill>
                <a:srgbClr val="0044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5" name="CustomShape 51"/>
            <p:cNvSpPr/>
            <p:nvPr/>
          </p:nvSpPr>
          <p:spPr>
            <a:xfrm>
              <a:off x="4592880" y="5502960"/>
              <a:ext cx="399600" cy="210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OPC</a:t>
              </a:r>
              <a:endParaRPr b="0" lang="es-ES" sz="800" spc="-1" strike="noStrike">
                <a:latin typeface="Arial"/>
              </a:endParaRPr>
            </a:p>
          </p:txBody>
        </p:sp>
      </p:grpSp>
      <p:sp>
        <p:nvSpPr>
          <p:cNvPr id="146" name="CustomShape 52"/>
          <p:cNvSpPr/>
          <p:nvPr/>
        </p:nvSpPr>
        <p:spPr>
          <a:xfrm>
            <a:off x="600480" y="914400"/>
            <a:ext cx="11277360" cy="54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Monitoring service based on C2MON (CERN Control and MONitoring platform) framework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Receives data tags and alarms from multiple heterogeneous systems and propagates them to client applications</a:t>
            </a:r>
            <a:endParaRPr b="0" lang="es-ES" sz="2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984"/>
              </a:spcBef>
            </a:pPr>
            <a:endParaRPr b="0" lang="es-ES" sz="2200" spc="-1" strike="noStrike">
              <a:latin typeface="Arial"/>
            </a:endParaRPr>
          </a:p>
        </p:txBody>
      </p:sp>
      <p:grpSp>
        <p:nvGrpSpPr>
          <p:cNvPr id="147" name="Group 53"/>
          <p:cNvGrpSpPr/>
          <p:nvPr/>
        </p:nvGrpSpPr>
        <p:grpSpPr>
          <a:xfrm>
            <a:off x="1296720" y="4480560"/>
            <a:ext cx="2802600" cy="1020240"/>
            <a:chOff x="1296720" y="4480560"/>
            <a:chExt cx="2802600" cy="1020240"/>
          </a:xfrm>
        </p:grpSpPr>
        <p:sp>
          <p:nvSpPr>
            <p:cNvPr id="148" name="CustomShape 54"/>
            <p:cNvSpPr/>
            <p:nvPr/>
          </p:nvSpPr>
          <p:spPr>
            <a:xfrm>
              <a:off x="3137400" y="5155560"/>
              <a:ext cx="961920" cy="248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 algn="ctr">
                <a:lnSpc>
                  <a:spcPct val="100000"/>
                </a:lnSpc>
              </a:pPr>
              <a:r>
                <a:rPr b="0" i="1" lang="en-US" sz="105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Configuration</a:t>
              </a:r>
              <a:endParaRPr b="0" lang="es-ES" sz="1050" spc="-1" strike="noStrike">
                <a:latin typeface="Arial"/>
              </a:endParaRPr>
            </a:p>
          </p:txBody>
        </p:sp>
        <p:sp>
          <p:nvSpPr>
            <p:cNvPr id="149" name="CustomShape 55"/>
            <p:cNvSpPr/>
            <p:nvPr/>
          </p:nvSpPr>
          <p:spPr>
            <a:xfrm>
              <a:off x="3348000" y="4896000"/>
              <a:ext cx="610200" cy="286200"/>
            </a:xfrm>
            <a:custGeom>
              <a:avLst/>
              <a:gdLst/>
              <a:ahLst/>
              <a:rect l="l" t="t" r="r" b="b"/>
              <a:pathLst>
                <a:path w="1702" h="802">
                  <a:moveTo>
                    <a:pt x="0" y="200"/>
                  </a:moveTo>
                  <a:lnTo>
                    <a:pt x="1275" y="200"/>
                  </a:lnTo>
                  <a:lnTo>
                    <a:pt x="1275" y="0"/>
                  </a:lnTo>
                  <a:lnTo>
                    <a:pt x="1701" y="400"/>
                  </a:lnTo>
                  <a:lnTo>
                    <a:pt x="1275" y="801"/>
                  </a:lnTo>
                  <a:lnTo>
                    <a:pt x="1275" y="600"/>
                  </a:lnTo>
                  <a:lnTo>
                    <a:pt x="0" y="600"/>
                  </a:lnTo>
                  <a:lnTo>
                    <a:pt x="0" y="200"/>
                  </a:lnTo>
                </a:path>
              </a:pathLst>
            </a:cu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150" name="Picture 103" descr=""/>
            <p:cNvPicPr/>
            <p:nvPr/>
          </p:nvPicPr>
          <p:blipFill>
            <a:blip r:embed="rId8"/>
            <a:stretch/>
          </p:blipFill>
          <p:spPr>
            <a:xfrm>
              <a:off x="1296720" y="4726800"/>
              <a:ext cx="1719720" cy="774000"/>
            </a:xfrm>
            <a:prstGeom prst="rect">
              <a:avLst/>
            </a:prstGeom>
            <a:ln w="0">
              <a:solidFill>
                <a:srgbClr val="0055a0"/>
              </a:solidFill>
            </a:ln>
          </p:spPr>
        </p:pic>
        <p:sp>
          <p:nvSpPr>
            <p:cNvPr id="151" name="CustomShape 56"/>
            <p:cNvSpPr/>
            <p:nvPr/>
          </p:nvSpPr>
          <p:spPr>
            <a:xfrm>
              <a:off x="1713960" y="4480560"/>
              <a:ext cx="874800" cy="271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200" spc="-1" strike="noStrike">
                  <a:solidFill>
                    <a:srgbClr val="0055a0"/>
                  </a:solidFill>
                  <a:latin typeface="Arial"/>
                  <a:ea typeface="DejaVu Sans"/>
                </a:rPr>
                <a:t>MODESTI</a:t>
              </a:r>
              <a:endParaRPr b="0" lang="es-ES" sz="12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11656440" y="6490440"/>
            <a:ext cx="40212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DDED41B4-B935-44F6-AFFF-A022009DCCA7}" type="slidenum">
              <a:rPr b="1" lang="en-US" sz="1200" spc="-1" strike="noStrike">
                <a:solidFill>
                  <a:srgbClr val="93a7d5"/>
                </a:solidFill>
                <a:latin typeface="Franklin Gothic Medium"/>
                <a:ea typeface="DejaVu Sans"/>
              </a:rPr>
              <a:t>3</a:t>
            </a:fld>
            <a:endParaRPr b="0" lang="es-ES" sz="1200" spc="-1" strike="noStrike"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Overview</a:t>
            </a:r>
            <a:endParaRPr b="0" lang="es-ES" sz="2800" spc="-1" strike="noStrike">
              <a:latin typeface="Arial"/>
            </a:endParaRPr>
          </a:p>
        </p:txBody>
      </p:sp>
      <p:pic>
        <p:nvPicPr>
          <p:cNvPr id="155" name="Picture 20" descr=""/>
          <p:cNvPicPr/>
          <p:nvPr/>
        </p:nvPicPr>
        <p:blipFill>
          <a:blip r:embed="rId1"/>
          <a:stretch/>
        </p:blipFill>
        <p:spPr>
          <a:xfrm>
            <a:off x="8082000" y="3666960"/>
            <a:ext cx="983160" cy="537840"/>
          </a:xfrm>
          <a:prstGeom prst="rect">
            <a:avLst/>
          </a:prstGeom>
          <a:ln w="0">
            <a:noFill/>
          </a:ln>
        </p:spPr>
      </p:pic>
      <p:sp>
        <p:nvSpPr>
          <p:cNvPr id="156" name="CustomShape 4"/>
          <p:cNvSpPr/>
          <p:nvPr/>
        </p:nvSpPr>
        <p:spPr>
          <a:xfrm>
            <a:off x="8082000" y="4125600"/>
            <a:ext cx="983160" cy="135000"/>
          </a:xfrm>
          <a:prstGeom prst="rect">
            <a:avLst/>
          </a:prstGeom>
          <a:solidFill>
            <a:srgbClr val="0055a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600" spc="-1" strike="noStrike">
                <a:solidFill>
                  <a:srgbClr val="ffffff"/>
                </a:solidFill>
                <a:latin typeface="Arial"/>
                <a:ea typeface="DejaVu Sans"/>
              </a:rPr>
              <a:t>CSAM Alarms</a:t>
            </a:r>
            <a:endParaRPr b="0" lang="es-ES" sz="600" spc="-1" strike="noStrike">
              <a:latin typeface="Arial"/>
            </a:endParaRPr>
          </a:p>
        </p:txBody>
      </p:sp>
      <p:pic>
        <p:nvPicPr>
          <p:cNvPr id="157" name="Picture 22" descr=""/>
          <p:cNvPicPr/>
          <p:nvPr/>
        </p:nvPicPr>
        <p:blipFill>
          <a:blip r:embed="rId2"/>
          <a:stretch/>
        </p:blipFill>
        <p:spPr>
          <a:xfrm>
            <a:off x="9094680" y="3669840"/>
            <a:ext cx="978120" cy="545760"/>
          </a:xfrm>
          <a:prstGeom prst="rect">
            <a:avLst/>
          </a:prstGeom>
          <a:ln w="0">
            <a:noFill/>
          </a:ln>
        </p:spPr>
      </p:pic>
      <p:sp>
        <p:nvSpPr>
          <p:cNvPr id="158" name="CustomShape 5"/>
          <p:cNvSpPr/>
          <p:nvPr/>
        </p:nvSpPr>
        <p:spPr>
          <a:xfrm>
            <a:off x="9094680" y="4132800"/>
            <a:ext cx="979560" cy="135000"/>
          </a:xfrm>
          <a:prstGeom prst="rect">
            <a:avLst/>
          </a:prstGeom>
          <a:solidFill>
            <a:srgbClr val="0055a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600" spc="-1" strike="noStrike">
                <a:solidFill>
                  <a:srgbClr val="ffffff"/>
                </a:solidFill>
                <a:latin typeface="Arial"/>
                <a:ea typeface="DejaVu Sans"/>
              </a:rPr>
              <a:t>CERN Guards</a:t>
            </a:r>
            <a:endParaRPr b="0" lang="es-ES" sz="600" spc="-1" strike="noStrike">
              <a:latin typeface="Arial"/>
            </a:endParaRPr>
          </a:p>
        </p:txBody>
      </p:sp>
      <p:pic>
        <p:nvPicPr>
          <p:cNvPr id="159" name="Picture 24" descr=""/>
          <p:cNvPicPr/>
          <p:nvPr/>
        </p:nvPicPr>
        <p:blipFill>
          <a:blip r:embed="rId3"/>
          <a:stretch/>
        </p:blipFill>
        <p:spPr>
          <a:xfrm>
            <a:off x="5546520" y="3671640"/>
            <a:ext cx="1617840" cy="1103040"/>
          </a:xfrm>
          <a:prstGeom prst="rect">
            <a:avLst/>
          </a:prstGeom>
          <a:ln w="0">
            <a:noFill/>
          </a:ln>
        </p:spPr>
      </p:pic>
      <p:sp>
        <p:nvSpPr>
          <p:cNvPr id="160" name="CustomShape 6"/>
          <p:cNvSpPr/>
          <p:nvPr/>
        </p:nvSpPr>
        <p:spPr>
          <a:xfrm>
            <a:off x="5548320" y="4554720"/>
            <a:ext cx="1607760" cy="226080"/>
          </a:xfrm>
          <a:prstGeom prst="rect">
            <a:avLst/>
          </a:prstGeom>
          <a:solidFill>
            <a:srgbClr val="0055a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TI Operators</a:t>
            </a:r>
            <a:endParaRPr b="0" lang="es-ES" sz="1200" spc="-1" strike="noStrike">
              <a:latin typeface="Arial"/>
            </a:endParaRPr>
          </a:p>
        </p:txBody>
      </p:sp>
      <p:pic>
        <p:nvPicPr>
          <p:cNvPr id="161" name="Picture 26" descr=""/>
          <p:cNvPicPr/>
          <p:nvPr/>
        </p:nvPicPr>
        <p:blipFill>
          <a:blip r:embed="rId4"/>
          <a:stretch/>
        </p:blipFill>
        <p:spPr>
          <a:xfrm>
            <a:off x="10102680" y="3669840"/>
            <a:ext cx="826560" cy="547560"/>
          </a:xfrm>
          <a:prstGeom prst="rect">
            <a:avLst/>
          </a:prstGeom>
          <a:ln w="0">
            <a:noFill/>
          </a:ln>
        </p:spPr>
      </p:pic>
      <p:sp>
        <p:nvSpPr>
          <p:cNvPr id="162" name="CustomShape 7"/>
          <p:cNvSpPr/>
          <p:nvPr/>
        </p:nvSpPr>
        <p:spPr>
          <a:xfrm>
            <a:off x="10101960" y="4132440"/>
            <a:ext cx="826920" cy="135000"/>
          </a:xfrm>
          <a:prstGeom prst="rect">
            <a:avLst/>
          </a:prstGeom>
          <a:solidFill>
            <a:srgbClr val="0055a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600" spc="-1" strike="noStrike">
                <a:solidFill>
                  <a:srgbClr val="ffffff"/>
                </a:solidFill>
                <a:latin typeface="Arial"/>
                <a:ea typeface="DejaVu Sans"/>
              </a:rPr>
              <a:t>Access System</a:t>
            </a:r>
            <a:endParaRPr b="0" lang="es-ES" sz="600" spc="-1" strike="noStrike">
              <a:latin typeface="Arial"/>
            </a:endParaRPr>
          </a:p>
        </p:txBody>
      </p:sp>
      <p:pic>
        <p:nvPicPr>
          <p:cNvPr id="163" name="Picture 28" descr=""/>
          <p:cNvPicPr/>
          <p:nvPr/>
        </p:nvPicPr>
        <p:blipFill>
          <a:blip r:embed="rId5"/>
          <a:stretch/>
        </p:blipFill>
        <p:spPr>
          <a:xfrm>
            <a:off x="8084160" y="4273920"/>
            <a:ext cx="978120" cy="501120"/>
          </a:xfrm>
          <a:prstGeom prst="rect">
            <a:avLst/>
          </a:prstGeom>
          <a:ln w="0">
            <a:noFill/>
          </a:ln>
        </p:spPr>
      </p:pic>
      <p:sp>
        <p:nvSpPr>
          <p:cNvPr id="164" name="CustomShape 8"/>
          <p:cNvSpPr/>
          <p:nvPr/>
        </p:nvSpPr>
        <p:spPr>
          <a:xfrm>
            <a:off x="8084160" y="4694040"/>
            <a:ext cx="979560" cy="135000"/>
          </a:xfrm>
          <a:prstGeom prst="rect">
            <a:avLst/>
          </a:prstGeom>
          <a:solidFill>
            <a:srgbClr val="0055a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600" spc="-1" strike="noStrike">
                <a:solidFill>
                  <a:srgbClr val="ffffff"/>
                </a:solidFill>
                <a:latin typeface="Arial"/>
                <a:ea typeface="DejaVu Sans"/>
              </a:rPr>
              <a:t>ATLAS SLIMOS</a:t>
            </a:r>
            <a:endParaRPr b="0" lang="es-ES" sz="600" spc="-1" strike="noStrike">
              <a:latin typeface="Arial"/>
            </a:endParaRPr>
          </a:p>
        </p:txBody>
      </p:sp>
      <p:pic>
        <p:nvPicPr>
          <p:cNvPr id="165" name="Picture 36" descr=""/>
          <p:cNvPicPr/>
          <p:nvPr/>
        </p:nvPicPr>
        <p:blipFill>
          <a:blip r:embed="rId6"/>
          <a:stretch/>
        </p:blipFill>
        <p:spPr>
          <a:xfrm>
            <a:off x="9088920" y="4273920"/>
            <a:ext cx="984240" cy="502200"/>
          </a:xfrm>
          <a:prstGeom prst="rect">
            <a:avLst/>
          </a:prstGeom>
          <a:ln w="0">
            <a:noFill/>
          </a:ln>
        </p:spPr>
      </p:pic>
      <p:sp>
        <p:nvSpPr>
          <p:cNvPr id="166" name="CustomShape 9"/>
          <p:cNvSpPr/>
          <p:nvPr/>
        </p:nvSpPr>
        <p:spPr>
          <a:xfrm>
            <a:off x="9093600" y="4694040"/>
            <a:ext cx="979560" cy="135000"/>
          </a:xfrm>
          <a:prstGeom prst="rect">
            <a:avLst/>
          </a:prstGeom>
          <a:solidFill>
            <a:srgbClr val="0055a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600" spc="-1" strike="noStrike">
                <a:solidFill>
                  <a:srgbClr val="ffffff"/>
                </a:solidFill>
                <a:latin typeface="Arial"/>
                <a:ea typeface="DejaVu Sans"/>
              </a:rPr>
              <a:t>CRYO Systems</a:t>
            </a:r>
            <a:endParaRPr b="0" lang="es-ES" sz="600" spc="-1" strike="noStrike">
              <a:latin typeface="Arial"/>
            </a:endParaRPr>
          </a:p>
        </p:txBody>
      </p:sp>
      <p:sp>
        <p:nvSpPr>
          <p:cNvPr id="167" name="CustomShape 10"/>
          <p:cNvSpPr/>
          <p:nvPr/>
        </p:nvSpPr>
        <p:spPr>
          <a:xfrm>
            <a:off x="10101960" y="5234400"/>
            <a:ext cx="826920" cy="135000"/>
          </a:xfrm>
          <a:prstGeom prst="rect">
            <a:avLst/>
          </a:prstGeom>
          <a:solidFill>
            <a:srgbClr val="0055a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600" spc="-1" strike="noStrike">
                <a:solidFill>
                  <a:srgbClr val="ffffff"/>
                </a:solidFill>
                <a:latin typeface="Arial"/>
                <a:ea typeface="DejaVu Sans"/>
              </a:rPr>
              <a:t>Electrical Grid (2018)</a:t>
            </a:r>
            <a:endParaRPr b="0" lang="es-ES" sz="600" spc="-1" strike="noStrike">
              <a:latin typeface="Arial"/>
            </a:endParaRPr>
          </a:p>
        </p:txBody>
      </p:sp>
      <p:pic>
        <p:nvPicPr>
          <p:cNvPr id="168" name="Picture 34" descr=""/>
          <p:cNvPicPr/>
          <p:nvPr/>
        </p:nvPicPr>
        <p:blipFill>
          <a:blip r:embed="rId7"/>
          <a:srcRect l="0" t="31776" r="0" b="33315"/>
          <a:stretch/>
        </p:blipFill>
        <p:spPr>
          <a:xfrm>
            <a:off x="10101960" y="4798080"/>
            <a:ext cx="827280" cy="432000"/>
          </a:xfrm>
          <a:prstGeom prst="rect">
            <a:avLst/>
          </a:prstGeom>
          <a:ln w="0">
            <a:noFill/>
          </a:ln>
        </p:spPr>
      </p:pic>
      <p:pic>
        <p:nvPicPr>
          <p:cNvPr id="169" name="Picture 32" descr=""/>
          <p:cNvPicPr/>
          <p:nvPr/>
        </p:nvPicPr>
        <p:blipFill>
          <a:blip r:embed="rId8"/>
          <a:stretch/>
        </p:blipFill>
        <p:spPr>
          <a:xfrm>
            <a:off x="10101960" y="4270320"/>
            <a:ext cx="826200" cy="505440"/>
          </a:xfrm>
          <a:prstGeom prst="rect">
            <a:avLst/>
          </a:prstGeom>
          <a:ln w="0">
            <a:noFill/>
          </a:ln>
        </p:spPr>
      </p:pic>
      <p:sp>
        <p:nvSpPr>
          <p:cNvPr id="170" name="CustomShape 11"/>
          <p:cNvSpPr/>
          <p:nvPr/>
        </p:nvSpPr>
        <p:spPr>
          <a:xfrm>
            <a:off x="10101960" y="4694040"/>
            <a:ext cx="826920" cy="135000"/>
          </a:xfrm>
          <a:prstGeom prst="rect">
            <a:avLst/>
          </a:prstGeom>
          <a:solidFill>
            <a:srgbClr val="0055a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600" spc="-1" strike="noStrike">
                <a:solidFill>
                  <a:srgbClr val="ffffff"/>
                </a:solidFill>
                <a:latin typeface="Arial"/>
                <a:ea typeface="DejaVu Sans"/>
              </a:rPr>
              <a:t>Computer Center</a:t>
            </a:r>
            <a:endParaRPr b="0" lang="es-ES" sz="600" spc="-1" strike="noStrike">
              <a:latin typeface="Arial"/>
            </a:endParaRPr>
          </a:p>
        </p:txBody>
      </p:sp>
      <p:sp>
        <p:nvSpPr>
          <p:cNvPr id="171" name="CustomShape 12"/>
          <p:cNvSpPr/>
          <p:nvPr/>
        </p:nvSpPr>
        <p:spPr>
          <a:xfrm>
            <a:off x="7206120" y="5109840"/>
            <a:ext cx="2891520" cy="57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55a0"/>
                </a:solidFill>
                <a:latin typeface="Arial"/>
                <a:ea typeface="DejaVu Sans"/>
              </a:rPr>
              <a:t>Follow-up of major incidents with expert groups</a:t>
            </a:r>
            <a:endParaRPr b="0" lang="es-ES" sz="1600" spc="-1" strike="noStrike">
              <a:latin typeface="Arial"/>
            </a:endParaRPr>
          </a:p>
        </p:txBody>
      </p:sp>
      <p:sp>
        <p:nvSpPr>
          <p:cNvPr id="172" name="CustomShape 13"/>
          <p:cNvSpPr/>
          <p:nvPr/>
        </p:nvSpPr>
        <p:spPr>
          <a:xfrm>
            <a:off x="4053240" y="5819760"/>
            <a:ext cx="2461680" cy="27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55a0"/>
                </a:solidFill>
                <a:latin typeface="Arial"/>
                <a:ea typeface="DejaVu Sans"/>
              </a:rPr>
              <a:t>Alarm details (Single Alarm Page)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173" name="CustomShape 14"/>
          <p:cNvSpPr/>
          <p:nvPr/>
        </p:nvSpPr>
        <p:spPr>
          <a:xfrm>
            <a:off x="4722480" y="4094280"/>
            <a:ext cx="657000" cy="2250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729fcf"/>
          </a:solidFill>
          <a:ln w="0">
            <a:noFill/>
          </a:ln>
          <a:scene3d>
            <a:camera fov="0" prst="orthographicFront">
              <a:rot lat="0" lon="0" rev="0"/>
            </a:camera>
            <a:lightRig dir="t" rig="harsh">
              <a:rot lat="6000000" lon="6000000" rev="0"/>
            </a:lightRig>
          </a:scene3d>
          <a:sp3d contourW="10000" prstMaterial="metal">
            <a:bevelT prst="softRound" w="20000" h="9000"/>
            <a:contourClr>
              <a:srgbClr val="00325e"/>
            </a:contourClr>
          </a:sp3d>
        </p:spPr>
        <p:style>
          <a:lnRef idx="0"/>
          <a:fillRef idx="0"/>
          <a:effectRef idx="0"/>
          <a:fontRef idx="minor"/>
        </p:style>
      </p:sp>
      <p:sp>
        <p:nvSpPr>
          <p:cNvPr id="174" name="CustomShape 15"/>
          <p:cNvSpPr/>
          <p:nvPr/>
        </p:nvSpPr>
        <p:spPr>
          <a:xfrm>
            <a:off x="7282440" y="4094280"/>
            <a:ext cx="657000" cy="2250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729fcf"/>
          </a:solidFill>
          <a:ln w="0">
            <a:noFill/>
          </a:ln>
          <a:scene3d>
            <a:camera fov="0" prst="orthographicFront">
              <a:rot lat="0" lon="0" rev="0"/>
            </a:camera>
            <a:lightRig dir="t" rig="harsh">
              <a:rot lat="6000000" lon="6000000" rev="0"/>
            </a:lightRig>
          </a:scene3d>
          <a:sp3d contourW="10000" prstMaterial="metal">
            <a:bevelT prst="softRound" w="20000" h="9000"/>
            <a:contourClr>
              <a:srgbClr val="00325e"/>
            </a:contourClr>
          </a:sp3d>
        </p:spPr>
        <p:style>
          <a:lnRef idx="0"/>
          <a:fillRef idx="0"/>
          <a:effectRef idx="0"/>
          <a:fontRef idx="minor"/>
        </p:style>
      </p:sp>
      <p:sp>
        <p:nvSpPr>
          <p:cNvPr id="175" name="CustomShape 16"/>
          <p:cNvSpPr/>
          <p:nvPr/>
        </p:nvSpPr>
        <p:spPr>
          <a:xfrm>
            <a:off x="6132600" y="3414240"/>
            <a:ext cx="440640" cy="27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1200" spc="-1" strike="noStrike">
                <a:solidFill>
                  <a:srgbClr val="0055a0"/>
                </a:solidFill>
                <a:latin typeface="Arial"/>
                <a:ea typeface="DejaVu Sans"/>
              </a:rPr>
              <a:t>TIM</a:t>
            </a:r>
            <a:endParaRPr b="0" lang="es-ES" sz="1200" spc="-1" strike="noStrike">
              <a:latin typeface="Arial"/>
            </a:endParaRPr>
          </a:p>
        </p:txBody>
      </p:sp>
      <p:pic>
        <p:nvPicPr>
          <p:cNvPr id="176" name="Picture 135" descr=""/>
          <p:cNvPicPr/>
          <p:nvPr/>
        </p:nvPicPr>
        <p:blipFill>
          <a:blip r:embed="rId9"/>
          <a:stretch/>
        </p:blipFill>
        <p:spPr>
          <a:xfrm>
            <a:off x="604800" y="3629880"/>
            <a:ext cx="3970800" cy="996120"/>
          </a:xfrm>
          <a:prstGeom prst="rect">
            <a:avLst/>
          </a:prstGeom>
          <a:ln w="0">
            <a:noFill/>
          </a:ln>
        </p:spPr>
      </p:pic>
      <p:sp>
        <p:nvSpPr>
          <p:cNvPr id="177" name="CustomShape 17"/>
          <p:cNvSpPr/>
          <p:nvPr/>
        </p:nvSpPr>
        <p:spPr>
          <a:xfrm>
            <a:off x="2039040" y="4615920"/>
            <a:ext cx="942120" cy="27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55a0"/>
                </a:solidFill>
                <a:latin typeface="Arial"/>
                <a:ea typeface="DejaVu Sans"/>
              </a:rPr>
              <a:t>HelpAlarm</a:t>
            </a:r>
            <a:endParaRPr b="0" lang="es-ES" sz="1200" spc="-1" strike="noStrike">
              <a:latin typeface="Arial"/>
            </a:endParaRPr>
          </a:p>
        </p:txBody>
      </p:sp>
      <p:pic>
        <p:nvPicPr>
          <p:cNvPr id="178" name="Picture 5" descr=""/>
          <p:cNvPicPr/>
          <p:nvPr/>
        </p:nvPicPr>
        <p:blipFill>
          <a:blip r:embed="rId10"/>
          <a:srcRect l="0" t="18506" r="0" b="16955"/>
          <a:stretch/>
        </p:blipFill>
        <p:spPr>
          <a:xfrm>
            <a:off x="632520" y="5199840"/>
            <a:ext cx="3407400" cy="1235520"/>
          </a:xfrm>
          <a:prstGeom prst="rect">
            <a:avLst/>
          </a:prstGeom>
          <a:ln w="0">
            <a:noFill/>
          </a:ln>
        </p:spPr>
      </p:pic>
      <p:sp>
        <p:nvSpPr>
          <p:cNvPr id="179" name="CustomShape 18"/>
          <p:cNvSpPr/>
          <p:nvPr/>
        </p:nvSpPr>
        <p:spPr>
          <a:xfrm>
            <a:off x="2385000" y="4892760"/>
            <a:ext cx="272520" cy="302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729fcf"/>
          </a:solidFill>
          <a:ln w="0">
            <a:noFill/>
          </a:ln>
          <a:scene3d>
            <a:camera fov="0" prst="orthographicFront">
              <a:rot lat="0" lon="0" rev="0"/>
            </a:camera>
            <a:lightRig dir="t" rig="harsh">
              <a:rot lat="6000000" lon="6000000" rev="0"/>
            </a:lightRig>
          </a:scene3d>
          <a:sp3d contourW="10000" prstMaterial="metal">
            <a:bevelT prst="softRound" w="20000" h="9000"/>
            <a:contourClr>
              <a:srgbClr val="00325e"/>
            </a:contourClr>
          </a:sp3d>
        </p:spPr>
        <p:style>
          <a:lnRef idx="0"/>
          <a:fillRef idx="0"/>
          <a:effectRef idx="0"/>
          <a:fontRef idx="minor"/>
        </p:style>
      </p:sp>
      <p:sp>
        <p:nvSpPr>
          <p:cNvPr id="180" name="CustomShape 19"/>
          <p:cNvSpPr/>
          <p:nvPr/>
        </p:nvSpPr>
        <p:spPr>
          <a:xfrm>
            <a:off x="600480" y="914400"/>
            <a:ext cx="11277360" cy="54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Monitoring service based on C2MON (CERN Control and MONitoring platform) framework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Receives data tags and alarms from multiple heterogeneous systems and propagates them to client applications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Critical service: main tool used by BE-OP-TI (CCC) for monitoring Technical Infrastructure and critical applications</a:t>
            </a:r>
            <a:endParaRPr b="0" lang="es-ES" sz="2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984"/>
              </a:spcBef>
            </a:pPr>
            <a:endParaRPr b="0" lang="es-E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600480" y="914400"/>
            <a:ext cx="11277360" cy="54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Monitoring service based on C2MON (CERN Control and MONitoring platform) framework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Receives data tags and alarms from multiple heterogeneous systems and propagates them to client applications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Critical service: main tool used by BE-OP-TI (CCC) for monitoring Technical Infrastructure and critical applications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Used by:</a:t>
            </a:r>
            <a:endParaRPr b="0" lang="es-ES" sz="2200" spc="-1" strike="noStrike">
              <a:latin typeface="Arial"/>
            </a:endParaRPr>
          </a:p>
          <a:p>
            <a:pPr lvl="1" marL="1028520" indent="-338760">
              <a:lnSpc>
                <a:spcPct val="90000"/>
              </a:lnSpc>
              <a:spcBef>
                <a:spcPts val="17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Different access groups to monitor their equipment and send alarms</a:t>
            </a:r>
            <a:endParaRPr b="0" lang="es-ES" sz="2200" spc="-1" strike="noStrike">
              <a:latin typeface="Arial"/>
            </a:endParaRPr>
          </a:p>
          <a:p>
            <a:pPr lvl="1" marL="1028520" indent="-338760">
              <a:lnSpc>
                <a:spcPct val="90000"/>
              </a:lnSpc>
              <a:spcBef>
                <a:spcPts val="17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Software solution for SPS Personal Protection System (SPS-PPS)</a:t>
            </a:r>
            <a:endParaRPr b="0" lang="es-ES" sz="2200" spc="-1" strike="noStrike">
              <a:latin typeface="Arial"/>
            </a:endParaRPr>
          </a:p>
          <a:p>
            <a:pPr lvl="1" marL="1028520" indent="-338760">
              <a:lnSpc>
                <a:spcPct val="90000"/>
              </a:lnSpc>
              <a:spcBef>
                <a:spcPts val="17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Alarm gateway for CERN Safety Alarm Monitoring System (CSAM) &amp; WinCC OA</a:t>
            </a:r>
            <a:endParaRPr b="0" lang="es-ES" sz="2200" spc="-1" strike="noStrike">
              <a:latin typeface="Arial"/>
            </a:endParaRPr>
          </a:p>
          <a:p>
            <a:pPr lvl="1" marL="1028520" indent="-338760">
              <a:lnSpc>
                <a:spcPct val="90000"/>
              </a:lnSpc>
              <a:spcBef>
                <a:spcPts val="17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SPECTRUM Network alarms</a:t>
            </a:r>
            <a:endParaRPr b="0" lang="es-ES" sz="2200" spc="-1" strike="noStrike"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11656440" y="6490440"/>
            <a:ext cx="40212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B92F22E2-29EC-41A0-B88D-5BE60341E4B0}" type="slidenum">
              <a:rPr b="1" lang="en-US" sz="1200" spc="-1" strike="noStrike">
                <a:solidFill>
                  <a:srgbClr val="93a7d5"/>
                </a:solidFill>
                <a:latin typeface="Franklin Gothic Medium"/>
                <a:ea typeface="DejaVu Sans"/>
              </a:rPr>
              <a:t>5</a:t>
            </a:fld>
            <a:endParaRPr b="0" lang="es-ES" sz="1200" spc="-1" strike="noStrike"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184" name="CustomShape 4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Overview</a:t>
            </a:r>
            <a:endParaRPr b="0" lang="es-E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600480" y="914400"/>
            <a:ext cx="11277360" cy="54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Web application to add/remove/modify data tags and alarms in TIM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Plugin-based, provides customizable workflows (BPMN 2.0, Activiti) for multiple domains (CSAM, TIM, WINCCOA, PSEN, SPECTRUM, RULES)</a:t>
            </a:r>
            <a:endParaRPr b="0" lang="es-ES" sz="2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984"/>
              </a:spcBef>
            </a:pPr>
            <a:endParaRPr b="0" lang="es-ES" sz="2200" spc="-1" strike="noStrike"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11656440" y="6490440"/>
            <a:ext cx="40212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DF2F3A6C-53B8-4720-B449-48607B880B6E}" type="slidenum">
              <a:rPr b="1" lang="en-US" sz="1200" spc="-1" strike="noStrike">
                <a:solidFill>
                  <a:srgbClr val="93a7d5"/>
                </a:solidFill>
                <a:latin typeface="Franklin Gothic Medium"/>
                <a:ea typeface="DejaVu Sans"/>
              </a:rPr>
              <a:t>6</a:t>
            </a:fld>
            <a:endParaRPr b="0" lang="es-ES" sz="1200" spc="-1" strike="noStrike">
              <a:latin typeface="Arial"/>
            </a:endParaRPr>
          </a:p>
        </p:txBody>
      </p:sp>
      <p:sp>
        <p:nvSpPr>
          <p:cNvPr id="187" name="CustomShape 3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188" name="CustomShape 4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Datatag &amp; Alarm Configuration (MoDESTI)</a:t>
            </a:r>
            <a:endParaRPr b="0" lang="es-ES" sz="2800" spc="-1" strike="noStrike">
              <a:latin typeface="Arial"/>
            </a:endParaRPr>
          </a:p>
        </p:txBody>
      </p:sp>
      <p:pic>
        <p:nvPicPr>
          <p:cNvPr id="189" name="Picture 132" descr=""/>
          <p:cNvPicPr/>
          <p:nvPr/>
        </p:nvPicPr>
        <p:blipFill>
          <a:blip r:embed="rId1"/>
          <a:stretch/>
        </p:blipFill>
        <p:spPr>
          <a:xfrm>
            <a:off x="3017520" y="2839680"/>
            <a:ext cx="5964120" cy="2826720"/>
          </a:xfrm>
          <a:prstGeom prst="rect">
            <a:avLst/>
          </a:prstGeom>
          <a:ln w="0">
            <a:solidFill>
              <a:schemeClr val="tx1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600480" y="914400"/>
            <a:ext cx="11277360" cy="54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Web application to add/remove/modify data tags and alarms in TIM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Plugin-based, provides customizable workflows (BPMN 2.0, Activiti) for multiple domains (CSAM, TIM, WINCCOA, PSEN, SPECTRUM, RULES)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Datatag &amp; Alarm information as Metadata</a:t>
            </a:r>
            <a:endParaRPr b="0" lang="es-ES" sz="2200" spc="-1" strike="noStrike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11656440" y="6490440"/>
            <a:ext cx="40212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8332253A-2954-4CB1-9E11-7FD028CA80E0}" type="slidenum">
              <a:rPr b="1" lang="en-US" sz="1200" spc="-1" strike="noStrike">
                <a:solidFill>
                  <a:srgbClr val="93a7d5"/>
                </a:solidFill>
                <a:latin typeface="Franklin Gothic Medium"/>
                <a:ea typeface="DejaVu Sans"/>
              </a:rPr>
              <a:t>7</a:t>
            </a:fld>
            <a:endParaRPr b="0" lang="es-ES" sz="1200" spc="-1" strike="noStrike">
              <a:latin typeface="Arial"/>
            </a:endParaRPr>
          </a:p>
        </p:txBody>
      </p:sp>
      <p:sp>
        <p:nvSpPr>
          <p:cNvPr id="192" name="CustomShape 3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193" name="CustomShape 4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Datatag &amp; Alarm Configuration (MoDESTI)</a:t>
            </a:r>
            <a:endParaRPr b="0" lang="es-ES" sz="2800" spc="-1" strike="noStrike">
              <a:latin typeface="Arial"/>
            </a:endParaRPr>
          </a:p>
        </p:txBody>
      </p:sp>
      <p:pic>
        <p:nvPicPr>
          <p:cNvPr id="194" name="" descr=""/>
          <p:cNvPicPr/>
          <p:nvPr/>
        </p:nvPicPr>
        <p:blipFill>
          <a:blip r:embed="rId1"/>
          <a:srcRect l="0" t="0" r="0" b="15301"/>
          <a:stretch/>
        </p:blipFill>
        <p:spPr>
          <a:xfrm>
            <a:off x="707040" y="2864880"/>
            <a:ext cx="10447560" cy="1461600"/>
          </a:xfrm>
          <a:prstGeom prst="rect">
            <a:avLst/>
          </a:prstGeom>
          <a:ln w="0">
            <a:noFill/>
          </a:ln>
        </p:spPr>
      </p:pic>
      <p:grpSp>
        <p:nvGrpSpPr>
          <p:cNvPr id="195" name="Group 5"/>
          <p:cNvGrpSpPr/>
          <p:nvPr/>
        </p:nvGrpSpPr>
        <p:grpSpPr>
          <a:xfrm>
            <a:off x="681480" y="2834640"/>
            <a:ext cx="6614640" cy="3564720"/>
            <a:chOff x="681480" y="2834640"/>
            <a:chExt cx="6614640" cy="3564720"/>
          </a:xfrm>
        </p:grpSpPr>
        <p:pic>
          <p:nvPicPr>
            <p:cNvPr id="196" name="" descr=""/>
            <p:cNvPicPr/>
            <p:nvPr/>
          </p:nvPicPr>
          <p:blipFill>
            <a:blip r:embed="rId2"/>
            <a:srcRect l="0" t="0" r="0" b="9809"/>
            <a:stretch/>
          </p:blipFill>
          <p:spPr>
            <a:xfrm>
              <a:off x="681480" y="2834640"/>
              <a:ext cx="6614640" cy="35647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97" name="CustomShape 6"/>
            <p:cNvSpPr/>
            <p:nvPr/>
          </p:nvSpPr>
          <p:spPr>
            <a:xfrm>
              <a:off x="735840" y="4846320"/>
              <a:ext cx="6399720" cy="1553040"/>
            </a:xfrm>
            <a:prstGeom prst="rect">
              <a:avLst/>
            </a:prstGeom>
            <a:noFill/>
            <a:ln w="0">
              <a:solidFill>
                <a:srgbClr val="ff0000"/>
              </a:solidFill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" descr=""/>
          <p:cNvPicPr/>
          <p:nvPr/>
        </p:nvPicPr>
        <p:blipFill>
          <a:blip r:embed="rId1"/>
          <a:stretch/>
        </p:blipFill>
        <p:spPr>
          <a:xfrm>
            <a:off x="1584000" y="3390480"/>
            <a:ext cx="9142200" cy="3053160"/>
          </a:xfrm>
          <a:prstGeom prst="rect">
            <a:avLst/>
          </a:prstGeom>
          <a:ln w="0">
            <a:noFill/>
          </a:ln>
        </p:spPr>
      </p:pic>
      <p:sp>
        <p:nvSpPr>
          <p:cNvPr id="199" name="CustomShape 1"/>
          <p:cNvSpPr/>
          <p:nvPr/>
        </p:nvSpPr>
        <p:spPr>
          <a:xfrm>
            <a:off x="600480" y="914400"/>
            <a:ext cx="11277360" cy="54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Web application to add/remove/modify data tags and alarms in TIM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Plugin-based, provides customizable workflows (BPMN 2.0, Activiti) for multiple domains (CSAM, TIM, WINCCOA, PSEN, SPECTRUM, RULES)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Datatag &amp; Alarm information as Metadata</a:t>
            </a:r>
            <a:endParaRPr b="0" lang="es-ES" sz="220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98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Visualization &amp; Filtering in Grafana using Metadata</a:t>
            </a:r>
            <a:endParaRPr b="0" lang="es-ES" sz="2200" spc="-1" strike="noStrike">
              <a:latin typeface="Arial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11656440" y="6490440"/>
            <a:ext cx="40212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9CA790DF-95C7-420B-A403-F32D82D8848C}" type="slidenum">
              <a:rPr b="1" lang="en-US" sz="1200" spc="-1" strike="noStrike">
                <a:solidFill>
                  <a:srgbClr val="93a7d5"/>
                </a:solidFill>
                <a:latin typeface="Franklin Gothic Medium"/>
                <a:ea typeface="DejaVu Sans"/>
              </a:rPr>
              <a:t>8</a:t>
            </a:fld>
            <a:endParaRPr b="0" lang="es-ES" sz="1200" spc="-1" strike="noStrike">
              <a:latin typeface="Arial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02" name="CustomShape 4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TIM: Datatag &amp; Alarm Configuration (MoDESTI)</a:t>
            </a:r>
            <a:endParaRPr b="0" lang="es-E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147960" y="0"/>
            <a:ext cx="11910600" cy="76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ffffff"/>
                </a:solidFill>
                <a:latin typeface="Franklin Gothic Heavy"/>
                <a:ea typeface="DejaVu Sans"/>
              </a:rPr>
              <a:t>TIM DAQs: Process, Equipment, Sub-equipment</a:t>
            </a:r>
            <a:endParaRPr b="0" lang="es-ES" sz="2800" spc="-1" strike="noStrike"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600480" y="914400"/>
            <a:ext cx="11587680" cy="203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 </a:t>
            </a:r>
            <a:r>
              <a:rPr b="0" lang="en-US" sz="192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DejaVu Sans"/>
              </a:rPr>
              <a:t>Process</a:t>
            </a: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 represents a single Data Acquisition Process (DAQ)</a:t>
            </a:r>
            <a:endParaRPr b="0" lang="es-ES" sz="192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An </a:t>
            </a:r>
            <a:r>
              <a:rPr b="0" lang="en-US" sz="192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DejaVu Sans"/>
              </a:rPr>
              <a:t>Equipment</a:t>
            </a: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 is a piece of physical sensory hardware, or any other kind </a:t>
            </a:r>
            <a:br/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of data source (middleware service or DB).</a:t>
            </a:r>
            <a:br/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 Process can have one or more Equipments.</a:t>
            </a:r>
            <a:endParaRPr b="0" lang="es-ES" sz="1920" spc="-1" strike="noStrike">
              <a:latin typeface="Arial"/>
            </a:endParaRPr>
          </a:p>
          <a:p>
            <a:pPr marL="343080" indent="-3387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 </a:t>
            </a:r>
            <a:r>
              <a:rPr b="0" lang="en-US" sz="192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DejaVu Sans"/>
              </a:rPr>
              <a:t>Sub-Equipment</a:t>
            </a:r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 is a logical separated data source withing an Equipment.</a:t>
            </a:r>
            <a:br/>
            <a:r>
              <a:rPr b="0" lang="en-US" sz="1920" spc="-1" strike="noStrike">
                <a:solidFill>
                  <a:srgbClr val="000000"/>
                </a:solidFill>
                <a:latin typeface="Franklin Gothic Medium"/>
                <a:ea typeface="DejaVu Sans"/>
              </a:rPr>
              <a:t>An equipment can optionally contain one or more Sub-Equipments.</a:t>
            </a:r>
            <a:endParaRPr b="0" lang="es-ES" sz="192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1920" spc="-1" strike="noStrike">
              <a:latin typeface="Arial"/>
            </a:endParaRPr>
          </a:p>
        </p:txBody>
      </p:sp>
      <p:pic>
        <p:nvPicPr>
          <p:cNvPr id="205" name="" descr=""/>
          <p:cNvPicPr/>
          <p:nvPr/>
        </p:nvPicPr>
        <p:blipFill>
          <a:blip r:embed="rId1"/>
          <a:stretch/>
        </p:blipFill>
        <p:spPr>
          <a:xfrm>
            <a:off x="9372600" y="807480"/>
            <a:ext cx="2467080" cy="2467080"/>
          </a:xfrm>
          <a:prstGeom prst="rect">
            <a:avLst/>
          </a:prstGeom>
          <a:ln w="0">
            <a:noFill/>
          </a:ln>
        </p:spPr>
      </p:pic>
      <p:sp>
        <p:nvSpPr>
          <p:cNvPr id="206" name="CustomShape 3"/>
          <p:cNvSpPr/>
          <p:nvPr/>
        </p:nvSpPr>
        <p:spPr>
          <a:xfrm>
            <a:off x="10620000" y="1741680"/>
            <a:ext cx="430200" cy="23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latin typeface="Arial"/>
                <a:ea typeface="DejaVu Sans"/>
              </a:rPr>
              <a:t>1..n</a:t>
            </a:r>
            <a:endParaRPr b="0" lang="es-ES" sz="1050" spc="-1" strike="noStrike">
              <a:latin typeface="Arial"/>
            </a:endParaRPr>
          </a:p>
        </p:txBody>
      </p:sp>
      <p:sp>
        <p:nvSpPr>
          <p:cNvPr id="207" name="CustomShape 4"/>
          <p:cNvSpPr/>
          <p:nvPr/>
        </p:nvSpPr>
        <p:spPr>
          <a:xfrm>
            <a:off x="10980000" y="2533680"/>
            <a:ext cx="430200" cy="23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latin typeface="Arial"/>
                <a:ea typeface="DejaVu Sans"/>
              </a:rPr>
              <a:t>0..n</a:t>
            </a:r>
            <a:endParaRPr b="0" lang="es-ES" sz="1050" spc="-1" strike="noStrike">
              <a:latin typeface="Arial"/>
            </a:endParaRPr>
          </a:p>
        </p:txBody>
      </p:sp>
      <p:sp>
        <p:nvSpPr>
          <p:cNvPr id="208" name="CustomShape 5"/>
          <p:cNvSpPr/>
          <p:nvPr/>
        </p:nvSpPr>
        <p:spPr>
          <a:xfrm>
            <a:off x="974880" y="6504120"/>
            <a:ext cx="9656640" cy="36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Franklin Gothic Medium"/>
                <a:ea typeface="DejaVu Sans"/>
              </a:rPr>
              <a:t>TIM – Service Overview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209" name="CustomShape 6"/>
          <p:cNvSpPr/>
          <p:nvPr/>
        </p:nvSpPr>
        <p:spPr>
          <a:xfrm>
            <a:off x="579600" y="6156360"/>
            <a:ext cx="410004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Source: </a:t>
            </a:r>
            <a:r>
              <a:rPr b="0" lang="en-US" sz="20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2"/>
              </a:rPr>
              <a:t>https://c2mon.web.cern.ch</a:t>
            </a:r>
            <a:endParaRPr b="0" lang="es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Light Blue</Template>
  <TotalTime>5495</TotalTime>
  <Application>LibreOffice/7.0.3.1$Windows_X86_64 LibreOffice_project/d7547858d014d4cf69878db179d326fc3483e082</Application>
  <Words>419</Words>
  <Paragraphs>95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2020-11-19T15:37:40Z</dcterms:created>
  <dc:creator>Microsoft Office User</dc:creator>
  <dc:description/>
  <dc:language>es-ES</dc:language>
  <cp:lastModifiedBy/>
  <dcterms:modified xsi:type="dcterms:W3CDTF">2022-04-06T14:15:13Z</dcterms:modified>
  <cp:revision>332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1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7</vt:i4>
  </property>
</Properties>
</file>